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diagrams/layout5.xml" ContentType="application/vnd.openxmlformats-officedocument.drawingml.diagramLayout+xml"/>
  <Override PartName="/ppt/tags/tag27.xml" ContentType="application/vnd.openxmlformats-officedocument.presentationml.tags+xml"/>
  <Override PartName="/ppt/diagrams/data6.xml" ContentType="application/vnd.openxmlformats-officedocument.drawingml.diagramData+xml"/>
  <Override PartName="/docProps/custom.xml" ContentType="application/vnd.openxmlformats-officedocument.custom-properties+xml"/>
  <Override PartName="/ppt/tags/tag34.xml" ContentType="application/vnd.openxmlformats-officedocument.presentationml.tags+xml"/>
  <Override PartName="/ppt/tags/tag12.xml" ContentType="application/vnd.openxmlformats-officedocument.presentationml.tags+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tags/tag23.xml" ContentType="application/vnd.openxmlformats-officedocument.presentationml.tag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diagrams/colors4.xml" ContentType="application/vnd.openxmlformats-officedocument.drawingml.diagramColors+xml"/>
  <Override PartName="/ppt/tags/tag21.xml" ContentType="application/vnd.openxmlformats-officedocument.presentationml.tags+xml"/>
  <Override PartName="/ppt/tags/tag30.xml" ContentType="application/vnd.openxmlformats-officedocument.presentationml.tag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3.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diagrams/layout4.xml" ContentType="application/vnd.openxmlformats-officedocument.drawingml.diagramLayout+xml"/>
  <Override PartName="/ppt/tags/tag26.xml" ContentType="application/vnd.openxmlformats-officedocument.presentationml.tags+xml"/>
  <Override PartName="/ppt/diagrams/data7.xml" ContentType="application/vnd.openxmlformats-officedocument.drawingml.diagramData+xml"/>
  <Override PartName="/ppt/tags/tag35.xml" ContentType="application/vnd.openxmlformats-officedocument.presentationml.tags+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tags/tag15.xml" ContentType="application/vnd.openxmlformats-officedocument.presentationml.tags+xml"/>
  <Override PartName="/ppt/diagrams/layout2.xml" ContentType="application/vnd.openxmlformats-officedocument.drawingml.diagramLayout+xml"/>
  <Override PartName="/ppt/diagrams/data5.xml" ContentType="application/vnd.openxmlformats-officedocument.drawingml.diagramData+xml"/>
  <Override PartName="/ppt/tags/tag24.xml" ContentType="application/vnd.openxmlformats-officedocument.presentationml.tags+xml"/>
  <Override PartName="/ppt/tags/tag33.xml" ContentType="application/vnd.openxmlformats-officedocument.presentationml.tags+xml"/>
  <Override PartName="/ppt/diagrams/colors7.xml" ContentType="application/vnd.openxmlformats-officedocument.drawingml.diagramColors+xml"/>
  <Override PartName="/ppt/tags/tag13.xml" ContentType="application/vnd.openxmlformats-officedocument.presentationml.tags+xml"/>
  <Override PartName="/ppt/diagrams/data3.xml" ContentType="application/vnd.openxmlformats-officedocument.drawingml.diagramData+xml"/>
  <Override PartName="/ppt/diagrams/colors5.xml" ContentType="application/vnd.openxmlformats-officedocument.drawingml.diagramColors+xml"/>
  <Override PartName="/ppt/tags/tag22.xml" ContentType="application/vnd.openxmlformats-officedocument.presentationml.tags+xml"/>
  <Override PartName="/ppt/tags/tag31.xml" ContentType="application/vnd.openxmlformats-officedocument.presentationml.tags+xml"/>
  <Override PartName="/ppt/diagrams/drawing6.xml" ContentType="application/vnd.ms-office.drawingml.diagramDrawing+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tags/tag20.xml" ContentType="application/vnd.openxmlformats-officedocument.presentationml.tag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diagrams/quickStyle4.xml" ContentType="application/vnd.openxmlformats-officedocument.drawingml.diagramStyle+xml"/>
  <Override PartName="/ppt/charts/style2.xml" ContentType="application/vnd.ms-office.chart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diagrams/layout7.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diagrams/layout3.xml" ContentType="application/vnd.openxmlformats-officedocument.drawingml.diagramLayout+xml"/>
  <Override PartName="/ppt/diagrams/data4.xml" ContentType="application/vnd.openxmlformats-officedocument.drawingml.diagramData+xml"/>
  <Override PartName="/ppt/tags/tag25.xml" ContentType="application/vnd.openxmlformats-officedocument.presentationml.tags+xml"/>
  <Override PartName="/ppt/tags/tag32.xml" ContentType="application/vnd.openxmlformats-officedocument.presentationml.tags+xml"/>
  <Override PartName="/ppt/diagrams/colors6.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8"/>
  </p:notesMasterIdLst>
  <p:sldIdLst>
    <p:sldId id="256" r:id="rId2"/>
    <p:sldId id="257" r:id="rId3"/>
    <p:sldId id="266" r:id="rId4"/>
    <p:sldId id="272" r:id="rId5"/>
    <p:sldId id="273" r:id="rId6"/>
    <p:sldId id="274" r:id="rId7"/>
    <p:sldId id="275" r:id="rId8"/>
    <p:sldId id="282" r:id="rId9"/>
    <p:sldId id="283" r:id="rId10"/>
    <p:sldId id="284" r:id="rId11"/>
    <p:sldId id="267" r:id="rId12"/>
    <p:sldId id="268" r:id="rId13"/>
    <p:sldId id="269" r:id="rId14"/>
    <p:sldId id="270" r:id="rId15"/>
    <p:sldId id="285" r:id="rId16"/>
    <p:sldId id="271" r:id="rId17"/>
    <p:sldId id="276" r:id="rId18"/>
    <p:sldId id="260" r:id="rId19"/>
    <p:sldId id="278" r:id="rId20"/>
    <p:sldId id="277" r:id="rId21"/>
    <p:sldId id="261" r:id="rId22"/>
    <p:sldId id="262" r:id="rId23"/>
    <p:sldId id="263" r:id="rId24"/>
    <p:sldId id="264" r:id="rId25"/>
    <p:sldId id="280" r:id="rId26"/>
    <p:sldId id="281"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7DD7"/>
    <a:srgbClr val="2CAAF5"/>
    <a:srgbClr val="228D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638" autoAdjust="0"/>
    <p:restoredTop sz="96612" autoAdjust="0"/>
  </p:normalViewPr>
  <p:slideViewPr>
    <p:cSldViewPr snapToGrid="0">
      <p:cViewPr varScale="1">
        <p:scale>
          <a:sx n="114" d="100"/>
          <a:sy n="114" d="100"/>
        </p:scale>
        <p:origin x="-666" y="-96"/>
      </p:cViewPr>
      <p:guideLst>
        <p:guide orient="horz" pos="2160"/>
        <p:guide pos="3840"/>
      </p:guideLst>
    </p:cSldViewPr>
  </p:slideViewPr>
  <p:outlineViewPr>
    <p:cViewPr>
      <p:scale>
        <a:sx n="33" d="100"/>
        <a:sy n="33" d="100"/>
      </p:scale>
      <p:origin x="0" y="-7912"/>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__2.xlsx"/></Relationships>
</file>

<file path=ppt/charts/chart1.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9507291140276722"/>
          <c:y val="0.10471151636686528"/>
          <c:w val="0.72235073352192858"/>
          <c:h val="0.82244568963879372"/>
        </c:manualLayout>
      </c:layout>
      <c:pieChart>
        <c:varyColors val="1"/>
        <c:ser>
          <c:idx val="0"/>
          <c:order val="0"/>
          <c:tx>
            <c:strRef>
              <c:f>Sheet1!$B$1</c:f>
              <c:strCache>
                <c:ptCount val="1"/>
                <c:pt idx="0">
                  <c:v>2019年全球海事仲裁案件统计</c:v>
                </c:pt>
              </c:strCache>
            </c:strRef>
          </c:tx>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7-DF19-4243-A01E-E5E6295A05C8}"/>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8-DF19-4243-A01E-E5E6295A05C8}"/>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9-DF19-4243-A01E-E5E6295A05C8}"/>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A-DF19-4243-A01E-E5E6295A05C8}"/>
              </c:ext>
            </c:extLst>
          </c:dPt>
          <c:dLbls>
            <c:dLbl>
              <c:idx val="0"/>
              <c:layout>
                <c:manualLayout>
                  <c:x val="-0.16291799100028823"/>
                  <c:y val="-0.24180429896057598"/>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0259876B-6911-4141-B4C7-4F08C1F54AD2}" type="CATEGORYNAME">
                      <a:rPr lang="zh-CN" altLang="en-US" sz="2000" b="1">
                        <a:solidFill>
                          <a:schemeClr val="bg1"/>
                        </a:solidFill>
                        <a:latin typeface="KaiTi" panose="02010609060101010101" pitchFamily="49" charset="-122"/>
                        <a:ea typeface="KaiTi" panose="02010609060101010101" pitchFamily="49" charset="-122"/>
                      </a:rPr>
                      <a:pPr>
                        <a:defRPr sz="1197" b="0" i="0" u="none" strike="noStrike" kern="1200" baseline="0">
                          <a:solidFill>
                            <a:schemeClr val="tx1">
                              <a:lumMod val="75000"/>
                              <a:lumOff val="25000"/>
                            </a:schemeClr>
                          </a:solidFill>
                          <a:latin typeface="+mn-lt"/>
                          <a:ea typeface="+mn-ea"/>
                          <a:cs typeface="+mn-cs"/>
                        </a:defRPr>
                      </a:pPr>
                      <a:t>[类别名称]</a:t>
                    </a:fld>
                    <a:r>
                      <a:rPr lang="en-US" altLang="zh-CN" sz="2000" b="1" baseline="0" dirty="0">
                        <a:solidFill>
                          <a:schemeClr val="bg1"/>
                        </a:solidFill>
                        <a:latin typeface="KaiTi" panose="02010609060101010101" pitchFamily="49" charset="-122"/>
                        <a:ea typeface="KaiTi" panose="02010609060101010101" pitchFamily="49" charset="-122"/>
                      </a:rPr>
                      <a:t>, </a:t>
                    </a:r>
                    <a:fld id="{27CA060B-26D3-3943-BBAA-D62F9DF07FF9}" type="VALUE">
                      <a:rPr lang="en-US" altLang="zh-CN" sz="2000" b="1" baseline="0" smtClean="0">
                        <a:solidFill>
                          <a:schemeClr val="bg1"/>
                        </a:solidFill>
                        <a:latin typeface="KaiTi" panose="02010609060101010101" pitchFamily="49" charset="-122"/>
                        <a:ea typeface="KaiTi" panose="02010609060101010101" pitchFamily="49" charset="-122"/>
                      </a:rPr>
                      <a:pPr>
                        <a:defRPr sz="1197" b="0" i="0" u="none" strike="noStrike" kern="1200" baseline="0">
                          <a:solidFill>
                            <a:schemeClr val="tx1">
                              <a:lumMod val="75000"/>
                              <a:lumOff val="25000"/>
                            </a:schemeClr>
                          </a:solidFill>
                          <a:latin typeface="+mn-lt"/>
                          <a:ea typeface="+mn-ea"/>
                          <a:cs typeface="+mn-cs"/>
                        </a:defRPr>
                      </a:pPr>
                      <a:t>[值]</a:t>
                    </a:fld>
                    <a:r>
                      <a:rPr lang="zh-CN" altLang="en-US" sz="2000" b="1" baseline="0" dirty="0">
                        <a:solidFill>
                          <a:schemeClr val="bg1"/>
                        </a:solidFill>
                        <a:latin typeface="KaiTi" panose="02010609060101010101" pitchFamily="49" charset="-122"/>
                        <a:ea typeface="KaiTi" panose="02010609060101010101" pitchFamily="49" charset="-122"/>
                      </a:rPr>
                      <a:t>件</a:t>
                    </a:r>
                  </a:p>
                  <a:p>
                    <a:pPr>
                      <a:defRPr sz="1197" b="0" i="0" u="none" strike="noStrike" kern="1200" baseline="0">
                        <a:solidFill>
                          <a:schemeClr val="tx1">
                            <a:lumMod val="75000"/>
                            <a:lumOff val="25000"/>
                          </a:schemeClr>
                        </a:solidFill>
                        <a:latin typeface="+mn-lt"/>
                        <a:ea typeface="+mn-ea"/>
                        <a:cs typeface="+mn-cs"/>
                      </a:defRPr>
                    </a:pPr>
                    <a:r>
                      <a:rPr lang="en-US" altLang="zh-CN" sz="2000" b="1" baseline="0" dirty="0">
                        <a:solidFill>
                          <a:schemeClr val="bg1"/>
                        </a:solidFill>
                        <a:latin typeface="KaiTi" panose="02010609060101010101" pitchFamily="49" charset="-122"/>
                        <a:ea typeface="KaiTi" panose="02010609060101010101" pitchFamily="49" charset="-122"/>
                      </a:rPr>
                      <a:t>83%</a:t>
                    </a:r>
                  </a:p>
                </c:rich>
              </c:tx>
              <c:spPr>
                <a:noFill/>
                <a:ln>
                  <a:noFill/>
                </a:ln>
                <a:effectLst/>
              </c:spPr>
              <c:showVal val="1"/>
              <c:showCatName val="1"/>
              <c:extLst xmlns:c16r2="http://schemas.microsoft.com/office/drawing/2015/06/chart">
                <c:ext xmlns:c15="http://schemas.microsoft.com/office/drawing/2012/chart" uri="{CE6537A1-D6FC-4f65-9D91-7224C49458BB}">
                  <c15:layout>
                    <c:manualLayout>
                      <c:w val="0.3155702679994235"/>
                      <c:h val="0.19700842467868668"/>
                    </c:manualLayout>
                  </c15:layout>
                  <c15:dlblFieldTable/>
                  <c15:showDataLabelsRange val="0"/>
                </c:ext>
                <c:ext xmlns:c16="http://schemas.microsoft.com/office/drawing/2014/chart" uri="{C3380CC4-5D6E-409C-BE32-E72D297353CC}">
                  <c16:uniqueId val="{00000007-DF19-4243-A01E-E5E6295A05C8}"/>
                </c:ext>
              </c:extLst>
            </c:dLbl>
            <c:dLbl>
              <c:idx val="1"/>
              <c:layout/>
              <c:tx>
                <c:rich>
                  <a:bodyPr/>
                  <a:lstStyle/>
                  <a:p>
                    <a:fld id="{FD69A04D-AA1F-AD45-A5F9-C0AD5965C49C}" type="CATEGORYNAME">
                      <a:rPr lang="zh-CN" altLang="en-US" sz="1600" b="0">
                        <a:solidFill>
                          <a:schemeClr val="bg1"/>
                        </a:solidFill>
                        <a:latin typeface="KaiTi" panose="02010609060101010101" pitchFamily="49" charset="-122"/>
                        <a:ea typeface="KaiTi" panose="02010609060101010101" pitchFamily="49" charset="-122"/>
                      </a:rPr>
                      <a:pPr/>
                      <a:t>[类别名称]</a:t>
                    </a:fld>
                    <a:r>
                      <a:rPr lang="en-US" altLang="zh-CN" sz="1600" b="0" baseline="0" dirty="0">
                        <a:solidFill>
                          <a:schemeClr val="bg1"/>
                        </a:solidFill>
                        <a:latin typeface="KaiTi" panose="02010609060101010101" pitchFamily="49" charset="-122"/>
                        <a:ea typeface="KaiTi" panose="02010609060101010101" pitchFamily="49" charset="-122"/>
                      </a:rPr>
                      <a:t>, </a:t>
                    </a:r>
                    <a:fld id="{F311A853-C3BC-5748-A3EC-0F6DB6B40BD3}" type="VALUE">
                      <a:rPr lang="en-US" altLang="zh-CN" sz="1600" b="0" baseline="0" smtClean="0">
                        <a:solidFill>
                          <a:schemeClr val="bg1"/>
                        </a:solidFill>
                        <a:latin typeface="KaiTi" panose="02010609060101010101" pitchFamily="49" charset="-122"/>
                        <a:ea typeface="KaiTi" panose="02010609060101010101" pitchFamily="49" charset="-122"/>
                      </a:rPr>
                      <a:pPr/>
                      <a:t>[值]</a:t>
                    </a:fld>
                    <a:r>
                      <a:rPr lang="zh-CN" altLang="en-US" sz="1600" b="0" baseline="0" dirty="0">
                        <a:solidFill>
                          <a:schemeClr val="bg1"/>
                        </a:solidFill>
                        <a:latin typeface="KaiTi" panose="02010609060101010101" pitchFamily="49" charset="-122"/>
                        <a:ea typeface="KaiTi" panose="02010609060101010101" pitchFamily="49" charset="-122"/>
                      </a:rPr>
                      <a:t>件</a:t>
                    </a:r>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8-DF19-4243-A01E-E5E6295A05C8}"/>
                </c:ext>
              </c:extLst>
            </c:dLbl>
            <c:dLbl>
              <c:idx val="2"/>
              <c:layout/>
              <c:tx>
                <c:rich>
                  <a:bodyPr/>
                  <a:lstStyle/>
                  <a:p>
                    <a:fld id="{661C80AC-B611-C64A-954C-D933A7BE7329}" type="CATEGORYNAME">
                      <a:rPr lang="zh-CN" altLang="en-US">
                        <a:solidFill>
                          <a:schemeClr val="bg1"/>
                        </a:solidFill>
                        <a:latin typeface="KaiTi" panose="02010609060101010101" pitchFamily="49" charset="-122"/>
                        <a:ea typeface="KaiTi" panose="02010609060101010101" pitchFamily="49" charset="-122"/>
                      </a:rPr>
                      <a:pPr/>
                      <a:t>[类别名称]</a:t>
                    </a:fld>
                    <a:r>
                      <a:rPr lang="en-US" altLang="zh-CN" baseline="0" dirty="0">
                        <a:solidFill>
                          <a:schemeClr val="bg1"/>
                        </a:solidFill>
                        <a:latin typeface="KaiTi" panose="02010609060101010101" pitchFamily="49" charset="-122"/>
                        <a:ea typeface="KaiTi" panose="02010609060101010101" pitchFamily="49" charset="-122"/>
                      </a:rPr>
                      <a:t>, </a:t>
                    </a:r>
                    <a:fld id="{DD82D8E2-263F-A34A-A304-CE6FDA8B7485}" type="VALUE">
                      <a:rPr lang="en-US" altLang="zh-CN" baseline="0" smtClean="0">
                        <a:solidFill>
                          <a:schemeClr val="bg1"/>
                        </a:solidFill>
                        <a:latin typeface="KaiTi" panose="02010609060101010101" pitchFamily="49" charset="-122"/>
                        <a:ea typeface="KaiTi" panose="02010609060101010101" pitchFamily="49" charset="-122"/>
                      </a:rPr>
                      <a:pPr/>
                      <a:t>[值]</a:t>
                    </a:fld>
                    <a:r>
                      <a:rPr lang="zh-CN" altLang="en-US" baseline="0" dirty="0">
                        <a:solidFill>
                          <a:schemeClr val="bg1"/>
                        </a:solidFill>
                        <a:latin typeface="KaiTi" panose="02010609060101010101" pitchFamily="49" charset="-122"/>
                        <a:ea typeface="KaiTi" panose="02010609060101010101" pitchFamily="49" charset="-122"/>
                      </a:rPr>
                      <a:t>件</a:t>
                    </a:r>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DF19-4243-A01E-E5E6295A05C8}"/>
                </c:ext>
              </c:extLst>
            </c:dLbl>
            <c:dLbl>
              <c:idx val="3"/>
              <c:layout/>
              <c:tx>
                <c:rich>
                  <a:bodyPr/>
                  <a:lstStyle/>
                  <a:p>
                    <a:fld id="{DB901613-CEC2-D94B-8C69-24289DEFC6DA}" type="CATEGORYNAME">
                      <a:rPr lang="zh-CN" altLang="en-US" b="1">
                        <a:latin typeface="KaiTi" panose="02010609060101010101" pitchFamily="49" charset="-122"/>
                        <a:ea typeface="KaiTi" panose="02010609060101010101" pitchFamily="49" charset="-122"/>
                      </a:rPr>
                      <a:pPr/>
                      <a:t>[类别名称]</a:t>
                    </a:fld>
                    <a:r>
                      <a:rPr lang="en-US" altLang="zh-CN" b="1" baseline="0" dirty="0">
                        <a:latin typeface="KaiTi" panose="02010609060101010101" pitchFamily="49" charset="-122"/>
                        <a:ea typeface="KaiTi" panose="02010609060101010101" pitchFamily="49" charset="-122"/>
                      </a:rPr>
                      <a:t>, </a:t>
                    </a:r>
                    <a:fld id="{C34116D1-4B41-6140-881E-40B003FF09B5}" type="VALUE">
                      <a:rPr lang="en-US" altLang="zh-CN" b="1" baseline="0" smtClean="0">
                        <a:latin typeface="KaiTi" panose="02010609060101010101" pitchFamily="49" charset="-122"/>
                        <a:ea typeface="KaiTi" panose="02010609060101010101" pitchFamily="49" charset="-122"/>
                      </a:rPr>
                      <a:pPr/>
                      <a:t>[值]</a:t>
                    </a:fld>
                    <a:r>
                      <a:rPr lang="zh-CN" altLang="en-US" b="1" baseline="0" dirty="0">
                        <a:latin typeface="KaiTi" panose="02010609060101010101" pitchFamily="49" charset="-122"/>
                        <a:ea typeface="KaiTi" panose="02010609060101010101" pitchFamily="49" charset="-122"/>
                      </a:rPr>
                      <a:t>件</a:t>
                    </a:r>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A-DF19-4243-A01E-E5E6295A05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Val val="1"/>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伦敦</c:v>
                </c:pt>
                <c:pt idx="1">
                  <c:v>新加坡</c:v>
                </c:pt>
                <c:pt idx="2">
                  <c:v>香港</c:v>
                </c:pt>
                <c:pt idx="3">
                  <c:v>巴黎</c:v>
                </c:pt>
              </c:strCache>
            </c:strRef>
          </c:cat>
          <c:val>
            <c:numRef>
              <c:f>Sheet1!$B$2:$B$5</c:f>
              <c:numCache>
                <c:formatCode>General</c:formatCode>
                <c:ptCount val="4"/>
                <c:pt idx="0">
                  <c:v>1737</c:v>
                </c:pt>
                <c:pt idx="1">
                  <c:v>229</c:v>
                </c:pt>
                <c:pt idx="2">
                  <c:v>124</c:v>
                </c:pt>
                <c:pt idx="3">
                  <c:v>43</c:v>
                </c:pt>
              </c:numCache>
            </c:numRef>
          </c:val>
          <c:extLst xmlns:c16r2="http://schemas.microsoft.com/office/drawing/2015/06/chart">
            <c:ext xmlns:c16="http://schemas.microsoft.com/office/drawing/2014/chart" uri="{C3380CC4-5D6E-409C-BE32-E72D297353CC}">
              <c16:uniqueId val="{00000000-DF19-4243-A01E-E5E6295A05C8}"/>
            </c:ext>
          </c:extLst>
        </c:ser>
        <c:dLbls>
          <c:showVal val="1"/>
          <c:showCatName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style val="3"/>
  <c:chart>
    <c:autoTitleDeleted val="1"/>
    <c:plotArea>
      <c:layout/>
      <c:pieChart>
        <c:varyColors val="1"/>
        <c:ser>
          <c:idx val="0"/>
          <c:order val="0"/>
          <c:tx>
            <c:strRef>
              <c:f>Sheet1!$B$1</c:f>
              <c:strCache>
                <c:ptCount val="1"/>
                <c:pt idx="0">
                  <c:v>销售额</c:v>
                </c:pt>
              </c:strCache>
            </c:strRef>
          </c:tx>
          <c:dPt>
            <c:idx val="0"/>
            <c:spPr>
              <a:solidFill>
                <a:schemeClr val="accent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9FD-364B-967C-41694AD55E4F}"/>
              </c:ext>
            </c:extLst>
          </c:dPt>
          <c:dPt>
            <c:idx val="1"/>
            <c:spPr>
              <a:solidFill>
                <a:schemeClr val="accent1">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49FD-364B-967C-41694AD55E4F}"/>
              </c:ext>
            </c:extLst>
          </c:dPt>
          <c:dLbls>
            <c:dLbl>
              <c:idx val="0"/>
              <c:layout>
                <c:manualLayout>
                  <c:x val="-8.9335082076523714E-2"/>
                  <c:y val="-0.17893241962175221"/>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3B07975C-87AB-E44D-8099-6B1855BED8A9}" type="CATEGORYNAME">
                      <a:rPr lang="en-US" altLang="zh-CN" sz="1400" b="1">
                        <a:solidFill>
                          <a:schemeClr val="bg1"/>
                        </a:solidFill>
                        <a:latin typeface="KaiTi" panose="02010609060101010101" pitchFamily="49" charset="-122"/>
                        <a:ea typeface="KaiTi" panose="02010609060101010101" pitchFamily="49" charset="-122"/>
                      </a:rPr>
                      <a:pPr>
                        <a:defRPr sz="1197" b="0" i="0" u="none" strike="noStrike" kern="1200" baseline="0">
                          <a:solidFill>
                            <a:schemeClr val="tx1">
                              <a:lumMod val="75000"/>
                              <a:lumOff val="25000"/>
                            </a:schemeClr>
                          </a:solidFill>
                          <a:latin typeface="+mn-lt"/>
                          <a:ea typeface="+mn-ea"/>
                          <a:cs typeface="+mn-cs"/>
                        </a:defRPr>
                      </a:pPr>
                      <a:t>[类别名称]</a:t>
                    </a:fld>
                    <a:r>
                      <a:rPr lang="en-US" altLang="zh-CN" sz="1400" b="1" baseline="0" dirty="0">
                        <a:solidFill>
                          <a:schemeClr val="bg1"/>
                        </a:solidFill>
                        <a:latin typeface="KaiTi" panose="02010609060101010101" pitchFamily="49" charset="-122"/>
                        <a:ea typeface="KaiTi" panose="02010609060101010101" pitchFamily="49" charset="-122"/>
                      </a:rPr>
                      <a:t>, </a:t>
                    </a:r>
                    <a:fld id="{281B190F-3906-AA4B-90EF-6CC983D08CDE}" type="VALUE">
                      <a:rPr lang="en-US" altLang="zh-CN" sz="1400" b="1" baseline="0" smtClean="0">
                        <a:solidFill>
                          <a:schemeClr val="bg1"/>
                        </a:solidFill>
                        <a:latin typeface="KaiTi" panose="02010609060101010101" pitchFamily="49" charset="-122"/>
                        <a:ea typeface="KaiTi" panose="02010609060101010101" pitchFamily="49" charset="-122"/>
                      </a:rPr>
                      <a:pPr>
                        <a:defRPr sz="1197" b="0" i="0" u="none" strike="noStrike" kern="1200" baseline="0">
                          <a:solidFill>
                            <a:schemeClr val="tx1">
                              <a:lumMod val="75000"/>
                              <a:lumOff val="25000"/>
                            </a:schemeClr>
                          </a:solidFill>
                          <a:latin typeface="+mn-lt"/>
                          <a:ea typeface="+mn-ea"/>
                          <a:cs typeface="+mn-cs"/>
                        </a:defRPr>
                      </a:pPr>
                      <a:t>[值]</a:t>
                    </a:fld>
                    <a:r>
                      <a:rPr lang="zh-CN" altLang="en-US" sz="1400" b="1" baseline="0" dirty="0">
                        <a:solidFill>
                          <a:schemeClr val="bg1"/>
                        </a:solidFill>
                        <a:latin typeface="KaiTi" panose="02010609060101010101" pitchFamily="49" charset="-122"/>
                        <a:ea typeface="KaiTi" panose="02010609060101010101" pitchFamily="49" charset="-122"/>
                      </a:rPr>
                      <a:t>件</a:t>
                    </a:r>
                  </a:p>
                  <a:p>
                    <a:pPr>
                      <a:defRPr sz="1197" b="0" i="0" u="none" strike="noStrike" kern="1200" baseline="0">
                        <a:solidFill>
                          <a:schemeClr val="tx1">
                            <a:lumMod val="75000"/>
                            <a:lumOff val="25000"/>
                          </a:schemeClr>
                        </a:solidFill>
                        <a:latin typeface="+mn-lt"/>
                        <a:ea typeface="+mn-ea"/>
                        <a:cs typeface="+mn-cs"/>
                      </a:defRPr>
                    </a:pPr>
                    <a:r>
                      <a:rPr lang="en-US" altLang="zh-CN" sz="1400" b="1" baseline="0" dirty="0">
                        <a:solidFill>
                          <a:schemeClr val="bg1"/>
                        </a:solidFill>
                        <a:latin typeface="KaiTi" panose="02010609060101010101" pitchFamily="49" charset="-122"/>
                        <a:ea typeface="KaiTi" panose="02010609060101010101" pitchFamily="49" charset="-122"/>
                      </a:rPr>
                      <a:t>96%</a:t>
                    </a:r>
                  </a:p>
                </c:rich>
              </c:tx>
              <c:spPr>
                <a:noFill/>
                <a:ln>
                  <a:noFill/>
                </a:ln>
                <a:effectLst/>
              </c:spPr>
              <c:showVal val="1"/>
              <c:showCatName val="1"/>
              <c:extLst xmlns:c16r2="http://schemas.microsoft.com/office/drawing/2015/06/chart">
                <c:ext xmlns:c15="http://schemas.microsoft.com/office/drawing/2012/chart" uri="{CE6537A1-D6FC-4f65-9D91-7224C49458BB}">
                  <c15:layout>
                    <c:manualLayout>
                      <c:w val="0.35986867968561909"/>
                      <c:h val="0.23169267222637163"/>
                    </c:manualLayout>
                  </c15:layout>
                  <c15:dlblFieldTable/>
                  <c15:showDataLabelsRange val="0"/>
                </c:ext>
                <c:ext xmlns:c16="http://schemas.microsoft.com/office/drawing/2014/chart" uri="{C3380CC4-5D6E-409C-BE32-E72D297353CC}">
                  <c16:uniqueId val="{00000001-49FD-364B-967C-41694AD55E4F}"/>
                </c:ext>
              </c:extLst>
            </c:dLbl>
            <c:dLbl>
              <c:idx val="1"/>
              <c:layout/>
              <c:tx>
                <c:rich>
                  <a:bodyPr/>
                  <a:lstStyle/>
                  <a:p>
                    <a:fld id="{48717435-754D-7044-91F7-EB460D232EDA}" type="CATEGORYNAME">
                      <a:rPr lang="zh-CN" altLang="en-US" b="1" smtClean="0">
                        <a:latin typeface="KaiTi" panose="02010609060101010101" pitchFamily="49" charset="-122"/>
                        <a:ea typeface="KaiTi" panose="02010609060101010101" pitchFamily="49" charset="-122"/>
                      </a:rPr>
                      <a:pPr/>
                      <a:t>[类别名称]</a:t>
                    </a:fld>
                    <a:endParaRPr lang="zh-CN" altLang="en-US"/>
                  </a:p>
                </c:rich>
              </c:tx>
              <c:showVal val="1"/>
              <c:showCatName val="1"/>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49FD-364B-967C-41694AD55E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showVal val="1"/>
            <c:showCatName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LMAA</c:v>
                </c:pt>
                <c:pt idx="1">
                  <c:v>其他</c:v>
                </c:pt>
              </c:strCache>
            </c:strRef>
          </c:cat>
          <c:val>
            <c:numRef>
              <c:f>Sheet1!$B$2:$B$3</c:f>
              <c:numCache>
                <c:formatCode>General</c:formatCode>
                <c:ptCount val="2"/>
                <c:pt idx="0">
                  <c:v>1688</c:v>
                </c:pt>
                <c:pt idx="1">
                  <c:v>49</c:v>
                </c:pt>
              </c:numCache>
            </c:numRef>
          </c:val>
          <c:extLst xmlns:c16r2="http://schemas.microsoft.com/office/drawing/2015/06/chart">
            <c:ext xmlns:c16="http://schemas.microsoft.com/office/drawing/2014/chart" uri="{C3380CC4-5D6E-409C-BE32-E72D297353CC}">
              <c16:uniqueId val="{00000000-49FD-364B-967C-41694AD55E4F}"/>
            </c:ext>
          </c:extLst>
        </c:ser>
        <c:dLbls>
          <c:showVal val="1"/>
          <c:showCatName val="1"/>
        </c:dLbls>
        <c:firstSliceAng val="0"/>
      </c:pie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6E5B2-9136-8C47-9848-49456FF42EEF}" type="doc">
      <dgm:prSet loTypeId="urn:microsoft.com/office/officeart/2005/8/layout/arrow5" loCatId="" qsTypeId="urn:microsoft.com/office/officeart/2005/8/quickstyle/simple5" qsCatId="simple" csTypeId="urn:microsoft.com/office/officeart/2005/8/colors/accent1_3" csCatId="accent1" phldr="1"/>
      <dgm:spPr/>
      <dgm:t>
        <a:bodyPr/>
        <a:lstStyle/>
        <a:p>
          <a:endParaRPr lang="zh-CN" altLang="en-US"/>
        </a:p>
      </dgm:t>
    </dgm:pt>
    <dgm:pt modelId="{21872571-893B-A742-AA1E-F48A1EB34B49}">
      <dgm:prSet phldrT="[文本]"/>
      <dgm:spPr>
        <a:gradFill rotWithShape="0">
          <a:gsLst>
            <a:gs pos="14000">
              <a:schemeClr val="accent1">
                <a:lumMod val="60000"/>
                <a:lumOff val="40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dgm:spPr>
      <dgm:t>
        <a:bodyPr/>
        <a:lstStyle/>
        <a:p>
          <a:r>
            <a:rPr lang="zh-CN" altLang="zh-CN" dirty="0">
              <a:effectLst/>
              <a:latin typeface="Times New Roman" panose="02020603050405020304" pitchFamily="18" charset="0"/>
              <a:ea typeface="楷体" panose="02010609060101010101" pitchFamily="49" charset="-122"/>
            </a:rPr>
            <a:t>请求人</a:t>
          </a:r>
          <a:r>
            <a:rPr lang="zh-CN" altLang="en-US" dirty="0">
              <a:effectLst/>
              <a:latin typeface="Times New Roman" panose="02020603050405020304" pitchFamily="18" charset="0"/>
              <a:ea typeface="楷体" panose="02010609060101010101" pitchFamily="49" charset="-122"/>
            </a:rPr>
            <a:t>：</a:t>
          </a:r>
          <a:endParaRPr lang="en-US" altLang="zh-CN" dirty="0">
            <a:effectLst/>
            <a:latin typeface="Times New Roman" panose="02020603050405020304" pitchFamily="18" charset="0"/>
            <a:ea typeface="楷体" panose="02010609060101010101" pitchFamily="49" charset="-122"/>
          </a:endParaRPr>
        </a:p>
        <a:p>
          <a:r>
            <a:rPr lang="en-US" altLang="zh-CN" dirty="0">
              <a:effectLst/>
              <a:latin typeface="Times New Roman" panose="02020603050405020304" pitchFamily="18" charset="0"/>
              <a:ea typeface="楷体" panose="02010609060101010101" pitchFamily="49" charset="-122"/>
            </a:rPr>
            <a:t>A</a:t>
          </a:r>
          <a:r>
            <a:rPr lang="zh-CN" altLang="zh-CN" dirty="0">
              <a:effectLst/>
              <a:latin typeface="Times New Roman" panose="02020603050405020304" pitchFamily="18" charset="0"/>
              <a:ea typeface="楷体" panose="02010609060101010101" pitchFamily="49" charset="-122"/>
            </a:rPr>
            <a:t>轮期租人</a:t>
          </a:r>
          <a:endParaRPr lang="zh-CN" altLang="en-US" dirty="0"/>
        </a:p>
      </dgm:t>
    </dgm:pt>
    <dgm:pt modelId="{99AE766D-5CA0-7949-B1FF-3D696A55E73E}" type="parTrans" cxnId="{B04C91B6-358E-F247-8C43-133A782ECCEE}">
      <dgm:prSet/>
      <dgm:spPr/>
      <dgm:t>
        <a:bodyPr/>
        <a:lstStyle/>
        <a:p>
          <a:endParaRPr lang="zh-CN" altLang="en-US"/>
        </a:p>
      </dgm:t>
    </dgm:pt>
    <dgm:pt modelId="{14E84006-A14F-9B49-A34C-9F9A47758EFC}" type="sibTrans" cxnId="{B04C91B6-358E-F247-8C43-133A782ECCEE}">
      <dgm:prSet/>
      <dgm:spPr/>
      <dgm:t>
        <a:bodyPr/>
        <a:lstStyle/>
        <a:p>
          <a:endParaRPr lang="zh-CN" altLang="en-US"/>
        </a:p>
      </dgm:t>
    </dgm:pt>
    <dgm:pt modelId="{1CD2F5E0-DB4D-F145-BB84-BDA4AE21886D}">
      <dgm:prSet phldrT="[文本]"/>
      <dgm:spPr/>
      <dgm:t>
        <a:bodyPr/>
        <a:lstStyle/>
        <a:p>
          <a:r>
            <a:rPr lang="zh-CN" altLang="en-US" dirty="0">
              <a:latin typeface="Times New Roman" panose="02020603050405020304" pitchFamily="18" charset="0"/>
              <a:ea typeface="楷体" panose="02010609060101010101" pitchFamily="49" charset="-122"/>
            </a:rPr>
            <a:t>被请求人：</a:t>
          </a:r>
          <a:endParaRPr lang="en-US" altLang="zh-CN" dirty="0">
            <a:latin typeface="Times New Roman" panose="02020603050405020304" pitchFamily="18" charset="0"/>
            <a:ea typeface="楷体" panose="02010609060101010101" pitchFamily="49" charset="-122"/>
          </a:endParaRPr>
        </a:p>
        <a:p>
          <a:r>
            <a:rPr lang="en-US" altLang="zh-CN" dirty="0">
              <a:latin typeface="Times New Roman" panose="02020603050405020304" pitchFamily="18" charset="0"/>
              <a:ea typeface="楷体" panose="02010609060101010101" pitchFamily="49" charset="-122"/>
            </a:rPr>
            <a:t>A</a:t>
          </a:r>
          <a:r>
            <a:rPr lang="zh-CN" altLang="en-US" dirty="0">
              <a:latin typeface="Times New Roman" panose="02020603050405020304" pitchFamily="18" charset="0"/>
              <a:ea typeface="楷体" panose="02010609060101010101" pitchFamily="49" charset="-122"/>
            </a:rPr>
            <a:t>轮船东</a:t>
          </a:r>
          <a:endParaRPr lang="en-US" altLang="zh-CN" dirty="0">
            <a:latin typeface="Times New Roman" panose="02020603050405020304" pitchFamily="18" charset="0"/>
            <a:ea typeface="楷体" panose="02010609060101010101" pitchFamily="49" charset="-122"/>
          </a:endParaRPr>
        </a:p>
      </dgm:t>
    </dgm:pt>
    <dgm:pt modelId="{9B026957-AF33-D74C-9D6D-8E3FC0F29714}" type="parTrans" cxnId="{AEEE6985-5E41-3A44-B6CF-0A7524E3DF72}">
      <dgm:prSet/>
      <dgm:spPr/>
      <dgm:t>
        <a:bodyPr/>
        <a:lstStyle/>
        <a:p>
          <a:endParaRPr lang="zh-CN" altLang="en-US"/>
        </a:p>
      </dgm:t>
    </dgm:pt>
    <dgm:pt modelId="{3A0AC1EA-FCAE-6943-B644-85D6E4B3F334}" type="sibTrans" cxnId="{AEEE6985-5E41-3A44-B6CF-0A7524E3DF72}">
      <dgm:prSet/>
      <dgm:spPr/>
      <dgm:t>
        <a:bodyPr/>
        <a:lstStyle/>
        <a:p>
          <a:endParaRPr lang="zh-CN" altLang="en-US"/>
        </a:p>
      </dgm:t>
    </dgm:pt>
    <dgm:pt modelId="{C1F14DC2-CADB-B14A-9585-D83ADAEC461D}" type="pres">
      <dgm:prSet presAssocID="{C006E5B2-9136-8C47-9848-49456FF42EEF}" presName="diagram" presStyleCnt="0">
        <dgm:presLayoutVars>
          <dgm:dir/>
          <dgm:resizeHandles val="exact"/>
        </dgm:presLayoutVars>
      </dgm:prSet>
      <dgm:spPr/>
      <dgm:t>
        <a:bodyPr/>
        <a:lstStyle/>
        <a:p>
          <a:endParaRPr lang="zh-CN" altLang="en-US"/>
        </a:p>
      </dgm:t>
    </dgm:pt>
    <dgm:pt modelId="{CD285B8E-B49B-5842-864C-8C63F28D4E0F}" type="pres">
      <dgm:prSet presAssocID="{21872571-893B-A742-AA1E-F48A1EB34B49}" presName="arrow" presStyleLbl="node1" presStyleIdx="0" presStyleCnt="2" custScaleX="100055" custScaleY="100267">
        <dgm:presLayoutVars>
          <dgm:bulletEnabled val="1"/>
        </dgm:presLayoutVars>
      </dgm:prSet>
      <dgm:spPr/>
      <dgm:t>
        <a:bodyPr/>
        <a:lstStyle/>
        <a:p>
          <a:endParaRPr lang="zh-CN" altLang="en-US"/>
        </a:p>
      </dgm:t>
    </dgm:pt>
    <dgm:pt modelId="{42CED63E-7780-6A4D-BB7B-3B9FA5683FE4}" type="pres">
      <dgm:prSet presAssocID="{1CD2F5E0-DB4D-F145-BB84-BDA4AE21886D}" presName="arrow" presStyleLbl="node1" presStyleIdx="1" presStyleCnt="2">
        <dgm:presLayoutVars>
          <dgm:bulletEnabled val="1"/>
        </dgm:presLayoutVars>
      </dgm:prSet>
      <dgm:spPr/>
      <dgm:t>
        <a:bodyPr/>
        <a:lstStyle/>
        <a:p>
          <a:endParaRPr lang="zh-CN" altLang="en-US"/>
        </a:p>
      </dgm:t>
    </dgm:pt>
  </dgm:ptLst>
  <dgm:cxnLst>
    <dgm:cxn modelId="{A717710E-CD6F-9843-B060-05AEF8B918E3}" type="presOf" srcId="{1CD2F5E0-DB4D-F145-BB84-BDA4AE21886D}" destId="{42CED63E-7780-6A4D-BB7B-3B9FA5683FE4}" srcOrd="0" destOrd="0" presId="urn:microsoft.com/office/officeart/2005/8/layout/arrow5"/>
    <dgm:cxn modelId="{21CFC1E3-813E-1E47-B3D1-8CED098BA245}" type="presOf" srcId="{C006E5B2-9136-8C47-9848-49456FF42EEF}" destId="{C1F14DC2-CADB-B14A-9585-D83ADAEC461D}" srcOrd="0" destOrd="0" presId="urn:microsoft.com/office/officeart/2005/8/layout/arrow5"/>
    <dgm:cxn modelId="{8F67B454-9259-D542-ABF8-8D6441350C76}" type="presOf" srcId="{21872571-893B-A742-AA1E-F48A1EB34B49}" destId="{CD285B8E-B49B-5842-864C-8C63F28D4E0F}" srcOrd="0" destOrd="0" presId="urn:microsoft.com/office/officeart/2005/8/layout/arrow5"/>
    <dgm:cxn modelId="{B04C91B6-358E-F247-8C43-133A782ECCEE}" srcId="{C006E5B2-9136-8C47-9848-49456FF42EEF}" destId="{21872571-893B-A742-AA1E-F48A1EB34B49}" srcOrd="0" destOrd="0" parTransId="{99AE766D-5CA0-7949-B1FF-3D696A55E73E}" sibTransId="{14E84006-A14F-9B49-A34C-9F9A47758EFC}"/>
    <dgm:cxn modelId="{AEEE6985-5E41-3A44-B6CF-0A7524E3DF72}" srcId="{C006E5B2-9136-8C47-9848-49456FF42EEF}" destId="{1CD2F5E0-DB4D-F145-BB84-BDA4AE21886D}" srcOrd="1" destOrd="0" parTransId="{9B026957-AF33-D74C-9D6D-8E3FC0F29714}" sibTransId="{3A0AC1EA-FCAE-6943-B644-85D6E4B3F334}"/>
    <dgm:cxn modelId="{69042D76-6806-BA44-A9A8-2E1A96EF9988}" type="presParOf" srcId="{C1F14DC2-CADB-B14A-9585-D83ADAEC461D}" destId="{CD285B8E-B49B-5842-864C-8C63F28D4E0F}" srcOrd="0" destOrd="0" presId="urn:microsoft.com/office/officeart/2005/8/layout/arrow5"/>
    <dgm:cxn modelId="{250AF5E9-1B2C-B744-B99B-02250F96ED7F}" type="presParOf" srcId="{C1F14DC2-CADB-B14A-9585-D83ADAEC461D}" destId="{42CED63E-7780-6A4D-BB7B-3B9FA5683FE4}" srcOrd="1" destOrd="0" presId="urn:microsoft.com/office/officeart/2005/8/layout/arrow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27D4B1-24CE-9844-A746-4A3C996791F3}"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546CCBD8-8196-5C4B-9127-1CA562DA5BE2}">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zh-CN" dirty="0">
              <a:effectLst/>
              <a:latin typeface="Times New Roman" panose="02020603050405020304" pitchFamily="18" charset="0"/>
              <a:ea typeface="楷体" panose="02010609060101010101" pitchFamily="49" charset="-122"/>
              <a:cs typeface="Times New Roman" panose="02020603050405020304" pitchFamily="18" charset="0"/>
            </a:rPr>
            <a:t>最大程度的意思自治</a:t>
          </a:r>
          <a:endParaRPr lang="zh-CN" altLang="en-US" dirty="0"/>
        </a:p>
      </dgm:t>
    </dgm:pt>
    <dgm:pt modelId="{7D7D22C1-408D-CD4F-83FF-5CBD2CAF708B}" type="parTrans" cxnId="{8E78C074-718C-BA4F-A89C-57B91D83FD35}">
      <dgm:prSet/>
      <dgm:spPr/>
      <dgm:t>
        <a:bodyPr/>
        <a:lstStyle/>
        <a:p>
          <a:endParaRPr lang="zh-CN" altLang="en-US"/>
        </a:p>
      </dgm:t>
    </dgm:pt>
    <dgm:pt modelId="{684B66DC-83DC-1C47-AA3C-D2EC5AF8B643}" type="sibTrans" cxnId="{8E78C074-718C-BA4F-A89C-57B91D83FD35}">
      <dgm:prSet/>
      <dgm:spPr/>
      <dgm:t>
        <a:bodyPr/>
        <a:lstStyle/>
        <a:p>
          <a:endParaRPr lang="zh-CN" altLang="en-US"/>
        </a:p>
      </dgm:t>
    </dgm:pt>
    <dgm:pt modelId="{3C5194CD-8C16-2144-8B75-9CDCF76B5D32}">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zh-CN">
              <a:latin typeface="Times New Roman" panose="02020603050405020304" pitchFamily="18" charset="0"/>
              <a:ea typeface="楷体" panose="02010609060101010101" pitchFamily="49" charset="-122"/>
              <a:cs typeface="Times New Roman" panose="02020603050405020304" pitchFamily="18" charset="0"/>
            </a:rPr>
            <a:t>程序灵活、规则变通</a:t>
          </a:r>
          <a:endParaRPr lang="zh-CN" altLang="en-US" dirty="0"/>
        </a:p>
      </dgm:t>
    </dgm:pt>
    <dgm:pt modelId="{C8DB020D-9C61-7B40-8FEC-293DE0192D3B}" type="parTrans" cxnId="{D17985BD-F108-2F42-83DF-8C64B7E8820D}">
      <dgm:prSet/>
      <dgm:spPr/>
      <dgm:t>
        <a:bodyPr/>
        <a:lstStyle/>
        <a:p>
          <a:endParaRPr lang="zh-CN" altLang="en-US"/>
        </a:p>
      </dgm:t>
    </dgm:pt>
    <dgm:pt modelId="{8CDBF14F-6CC8-2C46-BC2C-8D3056DE11C5}" type="sibTrans" cxnId="{D17985BD-F108-2F42-83DF-8C64B7E8820D}">
      <dgm:prSet/>
      <dgm:spPr/>
      <dgm:t>
        <a:bodyPr/>
        <a:lstStyle/>
        <a:p>
          <a:endParaRPr lang="zh-CN" altLang="en-US"/>
        </a:p>
      </dgm:t>
    </dgm:pt>
    <dgm:pt modelId="{793251EA-4FA5-0342-A6C3-007D83AFC2B6}">
      <dgm:prSet phldrT="[文本]">
        <dgm:style>
          <a:lnRef idx="0">
            <a:schemeClr val="accent1"/>
          </a:lnRef>
          <a:fillRef idx="3">
            <a:schemeClr val="accent1"/>
          </a:fillRef>
          <a:effectRef idx="3">
            <a:schemeClr val="accent1"/>
          </a:effectRef>
          <a:fontRef idx="minor">
            <a:schemeClr val="lt1"/>
          </a:fontRef>
        </dgm:style>
      </dgm:prSet>
      <dgm:spPr/>
      <dgm:t>
        <a:bodyPr/>
        <a:lstStyle/>
        <a:p>
          <a:r>
            <a:rPr lang="zh-CN" altLang="zh-CN" dirty="0">
              <a:effectLst/>
              <a:latin typeface="Times New Roman" panose="02020603050405020304" pitchFamily="18" charset="0"/>
              <a:ea typeface="楷体" panose="02010609060101010101" pitchFamily="49" charset="-122"/>
              <a:cs typeface="Times New Roman" panose="02020603050405020304" pitchFamily="18" charset="0"/>
            </a:rPr>
            <a:t>仲裁庭更大的自主权</a:t>
          </a:r>
          <a:endParaRPr lang="zh-CN" altLang="en-US" dirty="0"/>
        </a:p>
      </dgm:t>
    </dgm:pt>
    <dgm:pt modelId="{0BB3EB78-26EB-9346-B351-1653BDC7F001}" type="parTrans" cxnId="{3BF8EB95-D753-424A-A42C-6A5A9F9880EE}">
      <dgm:prSet/>
      <dgm:spPr/>
      <dgm:t>
        <a:bodyPr/>
        <a:lstStyle/>
        <a:p>
          <a:endParaRPr lang="zh-CN" altLang="en-US"/>
        </a:p>
      </dgm:t>
    </dgm:pt>
    <dgm:pt modelId="{3B78A59E-0F77-B349-9FFE-C8ED44F1CE4B}" type="sibTrans" cxnId="{3BF8EB95-D753-424A-A42C-6A5A9F9880EE}">
      <dgm:prSet/>
      <dgm:spPr/>
      <dgm:t>
        <a:bodyPr/>
        <a:lstStyle/>
        <a:p>
          <a:endParaRPr lang="zh-CN" altLang="en-US"/>
        </a:p>
      </dgm:t>
    </dgm:pt>
    <dgm:pt modelId="{C599BE99-21E1-644E-BBC8-9D7C70E817F7}">
      <dgm:prSet>
        <dgm:style>
          <a:lnRef idx="0">
            <a:schemeClr val="accent1"/>
          </a:lnRef>
          <a:fillRef idx="3">
            <a:schemeClr val="accent1"/>
          </a:fillRef>
          <a:effectRef idx="3">
            <a:schemeClr val="accent1"/>
          </a:effectRef>
          <a:fontRef idx="minor">
            <a:schemeClr val="lt1"/>
          </a:fontRef>
        </dgm:style>
      </dgm:prSet>
      <dgm:spPr/>
      <dgm:t>
        <a:bodyPr/>
        <a:lstStyle/>
        <a:p>
          <a:r>
            <a:rPr lang="zh-CN" altLang="zh-CN" dirty="0">
              <a:effectLst/>
              <a:latin typeface="Times New Roman" panose="02020603050405020304" pitchFamily="18" charset="0"/>
              <a:ea typeface="楷体" panose="02010609060101010101" pitchFamily="49" charset="-122"/>
              <a:cs typeface="Times New Roman" panose="02020603050405020304" pitchFamily="18" charset="0"/>
            </a:rPr>
            <a:t>更经济的争议解决成本</a:t>
          </a:r>
          <a:r>
            <a:rPr lang="zh-CN" altLang="zh-CN" dirty="0">
              <a:effectLst/>
            </a:rPr>
            <a:t> </a:t>
          </a:r>
          <a:endParaRPr lang="zh-CN" altLang="en-US" dirty="0"/>
        </a:p>
      </dgm:t>
    </dgm:pt>
    <dgm:pt modelId="{80A320CD-A6F3-154F-8B7C-D74394C86635}" type="parTrans" cxnId="{8AB16A42-9492-384A-BC9A-9A020D82BDF4}">
      <dgm:prSet/>
      <dgm:spPr/>
      <dgm:t>
        <a:bodyPr/>
        <a:lstStyle/>
        <a:p>
          <a:endParaRPr lang="zh-CN" altLang="en-US"/>
        </a:p>
      </dgm:t>
    </dgm:pt>
    <dgm:pt modelId="{492011FE-6CC1-6142-A90B-489DF4395B2E}" type="sibTrans" cxnId="{8AB16A42-9492-384A-BC9A-9A020D82BDF4}">
      <dgm:prSet/>
      <dgm:spPr/>
      <dgm:t>
        <a:bodyPr/>
        <a:lstStyle/>
        <a:p>
          <a:endParaRPr lang="zh-CN" altLang="en-US"/>
        </a:p>
      </dgm:t>
    </dgm:pt>
    <dgm:pt modelId="{0FFB7E41-BDD3-7E4D-99C7-FBA49C5FF756}" type="pres">
      <dgm:prSet presAssocID="{2D27D4B1-24CE-9844-A746-4A3C996791F3}" presName="linear" presStyleCnt="0">
        <dgm:presLayoutVars>
          <dgm:dir/>
          <dgm:animLvl val="lvl"/>
          <dgm:resizeHandles val="exact"/>
        </dgm:presLayoutVars>
      </dgm:prSet>
      <dgm:spPr/>
      <dgm:t>
        <a:bodyPr/>
        <a:lstStyle/>
        <a:p>
          <a:endParaRPr lang="zh-CN" altLang="en-US"/>
        </a:p>
      </dgm:t>
    </dgm:pt>
    <dgm:pt modelId="{ADB5538C-2462-EB4C-9E2C-4AC5515A8F4E}" type="pres">
      <dgm:prSet presAssocID="{546CCBD8-8196-5C4B-9127-1CA562DA5BE2}" presName="parentLin" presStyleCnt="0"/>
      <dgm:spPr/>
    </dgm:pt>
    <dgm:pt modelId="{C981052C-7B9C-C940-8F55-7400D41859F3}" type="pres">
      <dgm:prSet presAssocID="{546CCBD8-8196-5C4B-9127-1CA562DA5BE2}" presName="parentLeftMargin" presStyleLbl="node1" presStyleIdx="0" presStyleCnt="4"/>
      <dgm:spPr/>
      <dgm:t>
        <a:bodyPr/>
        <a:lstStyle/>
        <a:p>
          <a:endParaRPr lang="zh-CN" altLang="en-US"/>
        </a:p>
      </dgm:t>
    </dgm:pt>
    <dgm:pt modelId="{81A09EA6-E78B-5A4A-9835-5605EDFF310C}" type="pres">
      <dgm:prSet presAssocID="{546CCBD8-8196-5C4B-9127-1CA562DA5BE2}" presName="parentText" presStyleLbl="node1" presStyleIdx="0" presStyleCnt="4">
        <dgm:presLayoutVars>
          <dgm:chMax val="0"/>
          <dgm:bulletEnabled val="1"/>
        </dgm:presLayoutVars>
      </dgm:prSet>
      <dgm:spPr/>
      <dgm:t>
        <a:bodyPr/>
        <a:lstStyle/>
        <a:p>
          <a:endParaRPr lang="zh-CN" altLang="en-US"/>
        </a:p>
      </dgm:t>
    </dgm:pt>
    <dgm:pt modelId="{3DC56409-3B5B-2D4B-853F-5CF29F09462E}" type="pres">
      <dgm:prSet presAssocID="{546CCBD8-8196-5C4B-9127-1CA562DA5BE2}" presName="negativeSpace" presStyleCnt="0"/>
      <dgm:spPr/>
    </dgm:pt>
    <dgm:pt modelId="{6D21C772-E92B-0146-9F44-ECB77B5CA0A7}" type="pres">
      <dgm:prSet presAssocID="{546CCBD8-8196-5C4B-9127-1CA562DA5BE2}" presName="childText" presStyleLbl="conFgAcc1" presStyleIdx="0" presStyleCnt="4">
        <dgm:presLayoutVars>
          <dgm:bulletEnabled val="1"/>
        </dgm:presLayoutVars>
      </dgm:prSet>
      <dgm:spPr/>
    </dgm:pt>
    <dgm:pt modelId="{0658C298-6CF6-CE46-B2B3-D3BC773B76C5}" type="pres">
      <dgm:prSet presAssocID="{684B66DC-83DC-1C47-AA3C-D2EC5AF8B643}" presName="spaceBetweenRectangles" presStyleCnt="0"/>
      <dgm:spPr/>
    </dgm:pt>
    <dgm:pt modelId="{29133020-71C9-8D40-8F39-DA3BE365DFED}" type="pres">
      <dgm:prSet presAssocID="{3C5194CD-8C16-2144-8B75-9CDCF76B5D32}" presName="parentLin" presStyleCnt="0"/>
      <dgm:spPr/>
    </dgm:pt>
    <dgm:pt modelId="{0DB7270C-3676-6C4E-A2B8-65181722DB36}" type="pres">
      <dgm:prSet presAssocID="{3C5194CD-8C16-2144-8B75-9CDCF76B5D32}" presName="parentLeftMargin" presStyleLbl="node1" presStyleIdx="0" presStyleCnt="4"/>
      <dgm:spPr/>
      <dgm:t>
        <a:bodyPr/>
        <a:lstStyle/>
        <a:p>
          <a:endParaRPr lang="zh-CN" altLang="en-US"/>
        </a:p>
      </dgm:t>
    </dgm:pt>
    <dgm:pt modelId="{20591D8A-A7C7-7B46-9982-E7E0F134D4CA}" type="pres">
      <dgm:prSet presAssocID="{3C5194CD-8C16-2144-8B75-9CDCF76B5D32}" presName="parentText" presStyleLbl="node1" presStyleIdx="1" presStyleCnt="4">
        <dgm:presLayoutVars>
          <dgm:chMax val="0"/>
          <dgm:bulletEnabled val="1"/>
        </dgm:presLayoutVars>
      </dgm:prSet>
      <dgm:spPr/>
      <dgm:t>
        <a:bodyPr/>
        <a:lstStyle/>
        <a:p>
          <a:endParaRPr lang="zh-CN" altLang="en-US"/>
        </a:p>
      </dgm:t>
    </dgm:pt>
    <dgm:pt modelId="{3CF1CF1D-2B91-C247-AEAE-3F67AF501B43}" type="pres">
      <dgm:prSet presAssocID="{3C5194CD-8C16-2144-8B75-9CDCF76B5D32}" presName="negativeSpace" presStyleCnt="0"/>
      <dgm:spPr/>
    </dgm:pt>
    <dgm:pt modelId="{3DFDDBB9-1B98-6E4D-B018-B3F8EBFC3411}" type="pres">
      <dgm:prSet presAssocID="{3C5194CD-8C16-2144-8B75-9CDCF76B5D32}" presName="childText" presStyleLbl="conFgAcc1" presStyleIdx="1" presStyleCnt="4">
        <dgm:presLayoutVars>
          <dgm:bulletEnabled val="1"/>
        </dgm:presLayoutVars>
      </dgm:prSet>
      <dgm:spPr/>
    </dgm:pt>
    <dgm:pt modelId="{9A397ACD-CC05-584D-812A-A5E414CD9DF9}" type="pres">
      <dgm:prSet presAssocID="{8CDBF14F-6CC8-2C46-BC2C-8D3056DE11C5}" presName="spaceBetweenRectangles" presStyleCnt="0"/>
      <dgm:spPr/>
    </dgm:pt>
    <dgm:pt modelId="{97987216-5D05-3A41-9A15-73C320FD0456}" type="pres">
      <dgm:prSet presAssocID="{793251EA-4FA5-0342-A6C3-007D83AFC2B6}" presName="parentLin" presStyleCnt="0"/>
      <dgm:spPr/>
    </dgm:pt>
    <dgm:pt modelId="{7EFDE378-62E4-BD4A-906E-0EEF23D4FD00}" type="pres">
      <dgm:prSet presAssocID="{793251EA-4FA5-0342-A6C3-007D83AFC2B6}" presName="parentLeftMargin" presStyleLbl="node1" presStyleIdx="1" presStyleCnt="4"/>
      <dgm:spPr/>
      <dgm:t>
        <a:bodyPr/>
        <a:lstStyle/>
        <a:p>
          <a:endParaRPr lang="zh-CN" altLang="en-US"/>
        </a:p>
      </dgm:t>
    </dgm:pt>
    <dgm:pt modelId="{F9CFE91C-A7A0-6140-9432-738F9428E1E6}" type="pres">
      <dgm:prSet presAssocID="{793251EA-4FA5-0342-A6C3-007D83AFC2B6}" presName="parentText" presStyleLbl="node1" presStyleIdx="2" presStyleCnt="4">
        <dgm:presLayoutVars>
          <dgm:chMax val="0"/>
          <dgm:bulletEnabled val="1"/>
        </dgm:presLayoutVars>
      </dgm:prSet>
      <dgm:spPr/>
      <dgm:t>
        <a:bodyPr/>
        <a:lstStyle/>
        <a:p>
          <a:endParaRPr lang="zh-CN" altLang="en-US"/>
        </a:p>
      </dgm:t>
    </dgm:pt>
    <dgm:pt modelId="{8C88E201-C40D-BB49-B827-3A72ECE1553C}" type="pres">
      <dgm:prSet presAssocID="{793251EA-4FA5-0342-A6C3-007D83AFC2B6}" presName="negativeSpace" presStyleCnt="0"/>
      <dgm:spPr/>
    </dgm:pt>
    <dgm:pt modelId="{068EE4DD-D8F9-3B40-9089-0D85F6584817}" type="pres">
      <dgm:prSet presAssocID="{793251EA-4FA5-0342-A6C3-007D83AFC2B6}" presName="childText" presStyleLbl="conFgAcc1" presStyleIdx="2" presStyleCnt="4">
        <dgm:presLayoutVars>
          <dgm:bulletEnabled val="1"/>
        </dgm:presLayoutVars>
      </dgm:prSet>
      <dgm:spPr/>
    </dgm:pt>
    <dgm:pt modelId="{AD2D7DD3-4336-304F-9E13-EFA4D76FB351}" type="pres">
      <dgm:prSet presAssocID="{3B78A59E-0F77-B349-9FFE-C8ED44F1CE4B}" presName="spaceBetweenRectangles" presStyleCnt="0"/>
      <dgm:spPr/>
    </dgm:pt>
    <dgm:pt modelId="{63D68D78-AA20-2947-9FEE-D50DB709C3FC}" type="pres">
      <dgm:prSet presAssocID="{C599BE99-21E1-644E-BBC8-9D7C70E817F7}" presName="parentLin" presStyleCnt="0"/>
      <dgm:spPr/>
    </dgm:pt>
    <dgm:pt modelId="{C8F862AD-033E-BE4C-900E-DFD5F26798A6}" type="pres">
      <dgm:prSet presAssocID="{C599BE99-21E1-644E-BBC8-9D7C70E817F7}" presName="parentLeftMargin" presStyleLbl="node1" presStyleIdx="2" presStyleCnt="4"/>
      <dgm:spPr/>
      <dgm:t>
        <a:bodyPr/>
        <a:lstStyle/>
        <a:p>
          <a:endParaRPr lang="zh-CN" altLang="en-US"/>
        </a:p>
      </dgm:t>
    </dgm:pt>
    <dgm:pt modelId="{D110C89E-42D4-914B-A52D-E7520D3C37DE}" type="pres">
      <dgm:prSet presAssocID="{C599BE99-21E1-644E-BBC8-9D7C70E817F7}" presName="parentText" presStyleLbl="node1" presStyleIdx="3" presStyleCnt="4">
        <dgm:presLayoutVars>
          <dgm:chMax val="0"/>
          <dgm:bulletEnabled val="1"/>
        </dgm:presLayoutVars>
      </dgm:prSet>
      <dgm:spPr/>
      <dgm:t>
        <a:bodyPr/>
        <a:lstStyle/>
        <a:p>
          <a:endParaRPr lang="zh-CN" altLang="en-US"/>
        </a:p>
      </dgm:t>
    </dgm:pt>
    <dgm:pt modelId="{AFC2D3A4-2BD9-8048-BEFD-22DB24315822}" type="pres">
      <dgm:prSet presAssocID="{C599BE99-21E1-644E-BBC8-9D7C70E817F7}" presName="negativeSpace" presStyleCnt="0"/>
      <dgm:spPr/>
    </dgm:pt>
    <dgm:pt modelId="{B4C74A88-2C3C-1140-BE92-505FC27B11EC}" type="pres">
      <dgm:prSet presAssocID="{C599BE99-21E1-644E-BBC8-9D7C70E817F7}" presName="childText" presStyleLbl="conFgAcc1" presStyleIdx="3" presStyleCnt="4">
        <dgm:presLayoutVars>
          <dgm:bulletEnabled val="1"/>
        </dgm:presLayoutVars>
      </dgm:prSet>
      <dgm:spPr/>
    </dgm:pt>
  </dgm:ptLst>
  <dgm:cxnLst>
    <dgm:cxn modelId="{8AB16A42-9492-384A-BC9A-9A020D82BDF4}" srcId="{2D27D4B1-24CE-9844-A746-4A3C996791F3}" destId="{C599BE99-21E1-644E-BBC8-9D7C70E817F7}" srcOrd="3" destOrd="0" parTransId="{80A320CD-A6F3-154F-8B7C-D74394C86635}" sibTransId="{492011FE-6CC1-6142-A90B-489DF4395B2E}"/>
    <dgm:cxn modelId="{95C3E070-8785-8F4D-ACA9-4A0BE1F34DC6}" type="presOf" srcId="{546CCBD8-8196-5C4B-9127-1CA562DA5BE2}" destId="{C981052C-7B9C-C940-8F55-7400D41859F3}" srcOrd="0" destOrd="0" presId="urn:microsoft.com/office/officeart/2005/8/layout/list1"/>
    <dgm:cxn modelId="{AA2C0588-62FB-8447-93C8-3E00934EA1EC}" type="presOf" srcId="{C599BE99-21E1-644E-BBC8-9D7C70E817F7}" destId="{C8F862AD-033E-BE4C-900E-DFD5F26798A6}" srcOrd="0" destOrd="0" presId="urn:microsoft.com/office/officeart/2005/8/layout/list1"/>
    <dgm:cxn modelId="{3612012F-DA78-624E-9AF8-1E86C56FB536}" type="presOf" srcId="{C599BE99-21E1-644E-BBC8-9D7C70E817F7}" destId="{D110C89E-42D4-914B-A52D-E7520D3C37DE}" srcOrd="1" destOrd="0" presId="urn:microsoft.com/office/officeart/2005/8/layout/list1"/>
    <dgm:cxn modelId="{6242EED6-7987-CA4E-A87A-66C56EAD96E8}" type="presOf" srcId="{3C5194CD-8C16-2144-8B75-9CDCF76B5D32}" destId="{0DB7270C-3676-6C4E-A2B8-65181722DB36}" srcOrd="0" destOrd="0" presId="urn:microsoft.com/office/officeart/2005/8/layout/list1"/>
    <dgm:cxn modelId="{8BC7B9C3-5A06-FB4C-99DB-BDA466864EF3}" type="presOf" srcId="{546CCBD8-8196-5C4B-9127-1CA562DA5BE2}" destId="{81A09EA6-E78B-5A4A-9835-5605EDFF310C}" srcOrd="1" destOrd="0" presId="urn:microsoft.com/office/officeart/2005/8/layout/list1"/>
    <dgm:cxn modelId="{80CA4DAD-06F7-E042-871F-7C05CF27E4CA}" type="presOf" srcId="{3C5194CD-8C16-2144-8B75-9CDCF76B5D32}" destId="{20591D8A-A7C7-7B46-9982-E7E0F134D4CA}" srcOrd="1" destOrd="0" presId="urn:microsoft.com/office/officeart/2005/8/layout/list1"/>
    <dgm:cxn modelId="{D17985BD-F108-2F42-83DF-8C64B7E8820D}" srcId="{2D27D4B1-24CE-9844-A746-4A3C996791F3}" destId="{3C5194CD-8C16-2144-8B75-9CDCF76B5D32}" srcOrd="1" destOrd="0" parTransId="{C8DB020D-9C61-7B40-8FEC-293DE0192D3B}" sibTransId="{8CDBF14F-6CC8-2C46-BC2C-8D3056DE11C5}"/>
    <dgm:cxn modelId="{8E78C074-718C-BA4F-A89C-57B91D83FD35}" srcId="{2D27D4B1-24CE-9844-A746-4A3C996791F3}" destId="{546CCBD8-8196-5C4B-9127-1CA562DA5BE2}" srcOrd="0" destOrd="0" parTransId="{7D7D22C1-408D-CD4F-83FF-5CBD2CAF708B}" sibTransId="{684B66DC-83DC-1C47-AA3C-D2EC5AF8B643}"/>
    <dgm:cxn modelId="{377D29E1-B2F3-484A-B9EE-D441D000FD95}" type="presOf" srcId="{2D27D4B1-24CE-9844-A746-4A3C996791F3}" destId="{0FFB7E41-BDD3-7E4D-99C7-FBA49C5FF756}" srcOrd="0" destOrd="0" presId="urn:microsoft.com/office/officeart/2005/8/layout/list1"/>
    <dgm:cxn modelId="{3BF8EB95-D753-424A-A42C-6A5A9F9880EE}" srcId="{2D27D4B1-24CE-9844-A746-4A3C996791F3}" destId="{793251EA-4FA5-0342-A6C3-007D83AFC2B6}" srcOrd="2" destOrd="0" parTransId="{0BB3EB78-26EB-9346-B351-1653BDC7F001}" sibTransId="{3B78A59E-0F77-B349-9FFE-C8ED44F1CE4B}"/>
    <dgm:cxn modelId="{A3997C25-D12A-6841-96B2-F13C062BF26E}" type="presOf" srcId="{793251EA-4FA5-0342-A6C3-007D83AFC2B6}" destId="{F9CFE91C-A7A0-6140-9432-738F9428E1E6}" srcOrd="1" destOrd="0" presId="urn:microsoft.com/office/officeart/2005/8/layout/list1"/>
    <dgm:cxn modelId="{3712CFFA-5B33-C841-A9D0-20E038599BA8}" type="presOf" srcId="{793251EA-4FA5-0342-A6C3-007D83AFC2B6}" destId="{7EFDE378-62E4-BD4A-906E-0EEF23D4FD00}" srcOrd="0" destOrd="0" presId="urn:microsoft.com/office/officeart/2005/8/layout/list1"/>
    <dgm:cxn modelId="{4E3BA3B1-1E08-784A-9DE1-3AAB2B43FD39}" type="presParOf" srcId="{0FFB7E41-BDD3-7E4D-99C7-FBA49C5FF756}" destId="{ADB5538C-2462-EB4C-9E2C-4AC5515A8F4E}" srcOrd="0" destOrd="0" presId="urn:microsoft.com/office/officeart/2005/8/layout/list1"/>
    <dgm:cxn modelId="{C83A6766-D5FF-144A-8E0A-585E6060335D}" type="presParOf" srcId="{ADB5538C-2462-EB4C-9E2C-4AC5515A8F4E}" destId="{C981052C-7B9C-C940-8F55-7400D41859F3}" srcOrd="0" destOrd="0" presId="urn:microsoft.com/office/officeart/2005/8/layout/list1"/>
    <dgm:cxn modelId="{28DE2B87-039C-9B4F-8B0C-E17B8EB76925}" type="presParOf" srcId="{ADB5538C-2462-EB4C-9E2C-4AC5515A8F4E}" destId="{81A09EA6-E78B-5A4A-9835-5605EDFF310C}" srcOrd="1" destOrd="0" presId="urn:microsoft.com/office/officeart/2005/8/layout/list1"/>
    <dgm:cxn modelId="{44A8E5AE-8711-4A40-AA56-0F5405309DC9}" type="presParOf" srcId="{0FFB7E41-BDD3-7E4D-99C7-FBA49C5FF756}" destId="{3DC56409-3B5B-2D4B-853F-5CF29F09462E}" srcOrd="1" destOrd="0" presId="urn:microsoft.com/office/officeart/2005/8/layout/list1"/>
    <dgm:cxn modelId="{03E9032F-D28B-0E40-83E7-0F5B05BD69A9}" type="presParOf" srcId="{0FFB7E41-BDD3-7E4D-99C7-FBA49C5FF756}" destId="{6D21C772-E92B-0146-9F44-ECB77B5CA0A7}" srcOrd="2" destOrd="0" presId="urn:microsoft.com/office/officeart/2005/8/layout/list1"/>
    <dgm:cxn modelId="{EBE0DB96-36EB-9747-993F-7F3866590907}" type="presParOf" srcId="{0FFB7E41-BDD3-7E4D-99C7-FBA49C5FF756}" destId="{0658C298-6CF6-CE46-B2B3-D3BC773B76C5}" srcOrd="3" destOrd="0" presId="urn:microsoft.com/office/officeart/2005/8/layout/list1"/>
    <dgm:cxn modelId="{11042D87-65C1-974D-8C82-9EE236B9619D}" type="presParOf" srcId="{0FFB7E41-BDD3-7E4D-99C7-FBA49C5FF756}" destId="{29133020-71C9-8D40-8F39-DA3BE365DFED}" srcOrd="4" destOrd="0" presId="urn:microsoft.com/office/officeart/2005/8/layout/list1"/>
    <dgm:cxn modelId="{4A426313-F443-674D-BCFA-3D4594A391C7}" type="presParOf" srcId="{29133020-71C9-8D40-8F39-DA3BE365DFED}" destId="{0DB7270C-3676-6C4E-A2B8-65181722DB36}" srcOrd="0" destOrd="0" presId="urn:microsoft.com/office/officeart/2005/8/layout/list1"/>
    <dgm:cxn modelId="{6B39294D-2B36-EE47-9234-BE6CCB367B05}" type="presParOf" srcId="{29133020-71C9-8D40-8F39-DA3BE365DFED}" destId="{20591D8A-A7C7-7B46-9982-E7E0F134D4CA}" srcOrd="1" destOrd="0" presId="urn:microsoft.com/office/officeart/2005/8/layout/list1"/>
    <dgm:cxn modelId="{65088AA8-2E71-2A4E-BE8D-967228F13BE1}" type="presParOf" srcId="{0FFB7E41-BDD3-7E4D-99C7-FBA49C5FF756}" destId="{3CF1CF1D-2B91-C247-AEAE-3F67AF501B43}" srcOrd="5" destOrd="0" presId="urn:microsoft.com/office/officeart/2005/8/layout/list1"/>
    <dgm:cxn modelId="{BEBDBDC1-74D6-D344-AFE6-A3E5CC183B5F}" type="presParOf" srcId="{0FFB7E41-BDD3-7E4D-99C7-FBA49C5FF756}" destId="{3DFDDBB9-1B98-6E4D-B018-B3F8EBFC3411}" srcOrd="6" destOrd="0" presId="urn:microsoft.com/office/officeart/2005/8/layout/list1"/>
    <dgm:cxn modelId="{F42F567E-B889-F44F-B44E-617EA42F638F}" type="presParOf" srcId="{0FFB7E41-BDD3-7E4D-99C7-FBA49C5FF756}" destId="{9A397ACD-CC05-584D-812A-A5E414CD9DF9}" srcOrd="7" destOrd="0" presId="urn:microsoft.com/office/officeart/2005/8/layout/list1"/>
    <dgm:cxn modelId="{11CED2F4-46AB-5A42-A18B-FAE08F6AEAAD}" type="presParOf" srcId="{0FFB7E41-BDD3-7E4D-99C7-FBA49C5FF756}" destId="{97987216-5D05-3A41-9A15-73C320FD0456}" srcOrd="8" destOrd="0" presId="urn:microsoft.com/office/officeart/2005/8/layout/list1"/>
    <dgm:cxn modelId="{5F9C2605-AFAC-4E4C-B3CA-751171E9D0D3}" type="presParOf" srcId="{97987216-5D05-3A41-9A15-73C320FD0456}" destId="{7EFDE378-62E4-BD4A-906E-0EEF23D4FD00}" srcOrd="0" destOrd="0" presId="urn:microsoft.com/office/officeart/2005/8/layout/list1"/>
    <dgm:cxn modelId="{68E82E84-8847-D94F-BF83-4F8020371E32}" type="presParOf" srcId="{97987216-5D05-3A41-9A15-73C320FD0456}" destId="{F9CFE91C-A7A0-6140-9432-738F9428E1E6}" srcOrd="1" destOrd="0" presId="urn:microsoft.com/office/officeart/2005/8/layout/list1"/>
    <dgm:cxn modelId="{CE016F66-7AB3-6F44-89D5-C21EC1F23EEE}" type="presParOf" srcId="{0FFB7E41-BDD3-7E4D-99C7-FBA49C5FF756}" destId="{8C88E201-C40D-BB49-B827-3A72ECE1553C}" srcOrd="9" destOrd="0" presId="urn:microsoft.com/office/officeart/2005/8/layout/list1"/>
    <dgm:cxn modelId="{D4D47DCC-D93F-514B-A4D0-5D7F7D53B680}" type="presParOf" srcId="{0FFB7E41-BDD3-7E4D-99C7-FBA49C5FF756}" destId="{068EE4DD-D8F9-3B40-9089-0D85F6584817}" srcOrd="10" destOrd="0" presId="urn:microsoft.com/office/officeart/2005/8/layout/list1"/>
    <dgm:cxn modelId="{40408F1D-32A3-EC41-9C08-52B0DA4CAF73}" type="presParOf" srcId="{0FFB7E41-BDD3-7E4D-99C7-FBA49C5FF756}" destId="{AD2D7DD3-4336-304F-9E13-EFA4D76FB351}" srcOrd="11" destOrd="0" presId="urn:microsoft.com/office/officeart/2005/8/layout/list1"/>
    <dgm:cxn modelId="{30143711-C67C-F649-BCC3-B766479CE801}" type="presParOf" srcId="{0FFB7E41-BDD3-7E4D-99C7-FBA49C5FF756}" destId="{63D68D78-AA20-2947-9FEE-D50DB709C3FC}" srcOrd="12" destOrd="0" presId="urn:microsoft.com/office/officeart/2005/8/layout/list1"/>
    <dgm:cxn modelId="{5C5A2D96-F71B-C54C-88A7-472BC88E29C4}" type="presParOf" srcId="{63D68D78-AA20-2947-9FEE-D50DB709C3FC}" destId="{C8F862AD-033E-BE4C-900E-DFD5F26798A6}" srcOrd="0" destOrd="0" presId="urn:microsoft.com/office/officeart/2005/8/layout/list1"/>
    <dgm:cxn modelId="{CDF3476B-6D42-BB4E-AD2A-12665196ED4A}" type="presParOf" srcId="{63D68D78-AA20-2947-9FEE-D50DB709C3FC}" destId="{D110C89E-42D4-914B-A52D-E7520D3C37DE}" srcOrd="1" destOrd="0" presId="urn:microsoft.com/office/officeart/2005/8/layout/list1"/>
    <dgm:cxn modelId="{65D1838F-7312-704B-ABBC-4BB410469C5B}" type="presParOf" srcId="{0FFB7E41-BDD3-7E4D-99C7-FBA49C5FF756}" destId="{AFC2D3A4-2BD9-8048-BEFD-22DB24315822}" srcOrd="13" destOrd="0" presId="urn:microsoft.com/office/officeart/2005/8/layout/list1"/>
    <dgm:cxn modelId="{FCAB5F8D-7A7C-2946-BCA2-DA1AFC60B1A6}" type="presParOf" srcId="{0FFB7E41-BDD3-7E4D-99C7-FBA49C5FF756}" destId="{B4C74A88-2C3C-1140-BE92-505FC27B11EC}" srcOrd="14" destOrd="0" presId="urn:microsoft.com/office/officeart/2005/8/layout/lis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9BAA9-29B4-A143-95E7-78EF54A556C8}" type="doc">
      <dgm:prSet loTypeId="urn:microsoft.com/office/officeart/2005/8/layout/hProcess9" loCatId="" qsTypeId="urn:microsoft.com/office/officeart/2005/8/quickstyle/simple1" qsCatId="simple" csTypeId="urn:microsoft.com/office/officeart/2005/8/colors/accent1_2" csCatId="accent1" phldr="1"/>
      <dgm:spPr/>
    </dgm:pt>
    <dgm:pt modelId="{CDFE7D3A-982A-9044-A96B-34F839D40E74}">
      <dgm:prSet phldrT="[文本]" custT="1">
        <dgm:style>
          <a:lnRef idx="0">
            <a:schemeClr val="accent1"/>
          </a:lnRef>
          <a:fillRef idx="3">
            <a:schemeClr val="accent1"/>
          </a:fillRef>
          <a:effectRef idx="3">
            <a:schemeClr val="accent1"/>
          </a:effectRef>
          <a:fontRef idx="minor">
            <a:schemeClr val="lt1"/>
          </a:fontRef>
        </dgm:style>
      </dgm:prSet>
      <dgm:spPr/>
      <dgm:t>
        <a:bodyPr/>
        <a:lstStyle/>
        <a:p>
          <a:pPr algn="l">
            <a:buAutoNum type="arabicPeriod"/>
          </a:pPr>
          <a:r>
            <a:rPr lang="en-US" altLang="zh-CN" sz="1800" b="1"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1800" b="1" dirty="0">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sz="1800" b="1" dirty="0">
              <a:effectLst/>
              <a:latin typeface="Times New Roman" panose="02020603050405020304" pitchFamily="18" charset="0"/>
              <a:ea typeface="楷体" panose="02010609060101010101" pitchFamily="49" charset="-122"/>
              <a:cs typeface="Times New Roman" panose="02020603050405020304" pitchFamily="18" charset="0"/>
            </a:rPr>
            <a:t>立法和司法现状</a:t>
          </a:r>
          <a:r>
            <a:rPr lang="zh-CN" altLang="en-US" sz="1800" b="1"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800" b="1" dirty="0">
            <a:effectLst/>
            <a:latin typeface="Times New Roman" panose="02020603050405020304" pitchFamily="18" charset="0"/>
            <a:ea typeface="楷体" panose="02010609060101010101" pitchFamily="49" charset="-122"/>
            <a:cs typeface="Times New Roman" panose="02020603050405020304" pitchFamily="18" charset="0"/>
          </a:endParaRPr>
        </a:p>
        <a:p>
          <a:pPr algn="l">
            <a:buAutoNum type="arabicPeriod"/>
          </a:pPr>
          <a:r>
            <a:rPr lang="en-US" altLang="zh-CN" sz="16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effectLst/>
              <a:latin typeface="Times New Roman" panose="02020603050405020304" pitchFamily="18" charset="0"/>
              <a:ea typeface="楷体" panose="02010609060101010101" pitchFamily="49" charset="-122"/>
              <a:cs typeface="Times New Roman" panose="02020603050405020304" pitchFamily="18" charset="0"/>
            </a:rPr>
            <a:t> 实际上否定可行性</a:t>
          </a:r>
          <a:endParaRPr lang="en-US" altLang="zh-CN" sz="1600" dirty="0">
            <a:effectLst/>
            <a:latin typeface="Times New Roman" panose="02020603050405020304" pitchFamily="18" charset="0"/>
            <a:ea typeface="楷体" panose="02010609060101010101" pitchFamily="49" charset="-122"/>
            <a:cs typeface="Times New Roman" panose="02020603050405020304" pitchFamily="18" charset="0"/>
          </a:endParaRPr>
        </a:p>
        <a:p>
          <a:pPr algn="l">
            <a:buAutoNum type="arabicPeriod"/>
          </a:pPr>
          <a:r>
            <a:rPr lang="en-US" altLang="zh-CN" sz="16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effectLst/>
              <a:latin typeface="Times New Roman" panose="02020603050405020304" pitchFamily="18" charset="0"/>
              <a:ea typeface="楷体" panose="02010609060101010101" pitchFamily="49" charset="-122"/>
              <a:cs typeface="Times New Roman" panose="02020603050405020304" pitchFamily="18" charset="0"/>
            </a:rPr>
            <a:t> 但外国的临时仲裁裁决可以在我国得到承认和执行</a:t>
          </a:r>
          <a:endParaRPr lang="zh-CN" altLang="en-US" sz="1600" dirty="0"/>
        </a:p>
      </dgm:t>
    </dgm:pt>
    <dgm:pt modelId="{E174C6C4-1D4F-C74B-95D7-52DE8C6723ED}" type="parTrans" cxnId="{EABDCD66-28EB-A344-9C79-D283896C7CA9}">
      <dgm:prSet/>
      <dgm:spPr/>
      <dgm:t>
        <a:bodyPr/>
        <a:lstStyle/>
        <a:p>
          <a:endParaRPr lang="zh-CN" altLang="en-US"/>
        </a:p>
      </dgm:t>
    </dgm:pt>
    <dgm:pt modelId="{E622915F-14E1-4542-99E1-9A23B9215D46}" type="sibTrans" cxnId="{EABDCD66-28EB-A344-9C79-D283896C7CA9}">
      <dgm:prSet/>
      <dgm:spPr/>
      <dgm:t>
        <a:bodyPr/>
        <a:lstStyle/>
        <a:p>
          <a:endParaRPr lang="zh-CN" altLang="en-US"/>
        </a:p>
      </dgm:t>
    </dgm:pt>
    <dgm:pt modelId="{06F9C003-7C96-BE41-99E2-8C87AF55EAFA}">
      <dgm:prSet phldrT="[文本]" custT="1">
        <dgm:style>
          <a:lnRef idx="0">
            <a:schemeClr val="accent1"/>
          </a:lnRef>
          <a:fillRef idx="3">
            <a:schemeClr val="accent1"/>
          </a:fillRef>
          <a:effectRef idx="3">
            <a:schemeClr val="accent1"/>
          </a:effectRef>
          <a:fontRef idx="minor">
            <a:schemeClr val="lt1"/>
          </a:fontRef>
        </dgm:style>
      </dgm:prSet>
      <dgm:spPr>
        <a:gradFill flip="none" rotWithShape="1">
          <a:gsLst>
            <a:gs pos="0">
              <a:schemeClr val="bg2">
                <a:lumMod val="90000"/>
                <a:alpha val="61000"/>
              </a:schemeClr>
            </a:gs>
            <a:gs pos="50000">
              <a:schemeClr val="accent1">
                <a:satMod val="110000"/>
                <a:lumMod val="100000"/>
                <a:shade val="100000"/>
              </a:schemeClr>
            </a:gs>
            <a:gs pos="100000">
              <a:schemeClr val="accent1">
                <a:lumMod val="99000"/>
                <a:satMod val="120000"/>
                <a:shade val="78000"/>
              </a:schemeClr>
            </a:gs>
          </a:gsLst>
          <a:lin ang="10800000" scaled="1"/>
          <a:tileRect/>
        </a:gradFill>
        <a:ln/>
        <a:effectLst>
          <a:outerShdw blurRad="57150" dist="19050" dir="5400000" algn="ctr" rotWithShape="0">
            <a:srgbClr val="000000">
              <a:alpha val="63000"/>
            </a:srgbClr>
          </a:outerShdw>
        </a:effectLst>
      </dgm:spPr>
      <dgm:t>
        <a:bodyPr/>
        <a:lstStyle/>
        <a:p>
          <a:pPr algn="l">
            <a:buNone/>
          </a:pPr>
          <a:r>
            <a:rPr lang="zh-CN" altLang="en-US" sz="1400" b="0" dirty="0">
              <a:effectLst/>
              <a:latin typeface="Times New Roman" panose="02020603050405020304" pitchFamily="18" charset="0"/>
              <a:ea typeface="楷体" panose="02010609060101010101" pitchFamily="49" charset="-122"/>
              <a:cs typeface="Times New Roman" panose="02020603050405020304" pitchFamily="18" charset="0"/>
            </a:rPr>
            <a:t>发展趋势：</a:t>
          </a:r>
          <a:endParaRPr lang="en-US" altLang="zh-CN" sz="1400" b="0" dirty="0">
            <a:effectLst/>
            <a:latin typeface="Times New Roman" panose="02020603050405020304" pitchFamily="18" charset="0"/>
            <a:ea typeface="楷体" panose="02010609060101010101" pitchFamily="49" charset="-122"/>
            <a:cs typeface="Times New Roman" panose="02020603050405020304" pitchFamily="18" charset="0"/>
          </a:endParaRPr>
        </a:p>
        <a:p>
          <a:pPr algn="l">
            <a:buNone/>
          </a:pPr>
          <a:r>
            <a:rPr lang="zh-CN" altLang="en-US" sz="1400" b="1" dirty="0">
              <a:effectLst/>
              <a:latin typeface="Times New Roman" panose="02020603050405020304" pitchFamily="18" charset="0"/>
              <a:ea typeface="楷体" panose="02010609060101010101" pitchFamily="49" charset="-122"/>
              <a:cs typeface="Times New Roman" panose="02020603050405020304" pitchFamily="18" charset="0"/>
            </a:rPr>
            <a:t>接纳临时仲裁</a:t>
          </a:r>
          <a:endParaRPr lang="zh-CN" altLang="en-US" sz="1400" b="1" dirty="0"/>
        </a:p>
      </dgm:t>
    </dgm:pt>
    <dgm:pt modelId="{3B5C541B-FE1D-1441-ADD5-3A5F279624B6}" type="parTrans" cxnId="{BFA86D8E-52EF-9C47-B315-6B673ED32F44}">
      <dgm:prSet/>
      <dgm:spPr/>
      <dgm:t>
        <a:bodyPr/>
        <a:lstStyle/>
        <a:p>
          <a:endParaRPr lang="zh-CN" altLang="en-US"/>
        </a:p>
      </dgm:t>
    </dgm:pt>
    <dgm:pt modelId="{802D2778-9BA0-7B43-95BC-6C63F2FD3F76}" type="sibTrans" cxnId="{BFA86D8E-52EF-9C47-B315-6B673ED32F44}">
      <dgm:prSet/>
      <dgm:spPr/>
      <dgm:t>
        <a:bodyPr/>
        <a:lstStyle/>
        <a:p>
          <a:endParaRPr lang="zh-CN" altLang="en-US"/>
        </a:p>
      </dgm:t>
    </dgm:pt>
    <dgm:pt modelId="{42E0F5EE-E28B-0645-805C-51E934D0B597}" type="pres">
      <dgm:prSet presAssocID="{9B29BAA9-29B4-A143-95E7-78EF54A556C8}" presName="CompostProcess" presStyleCnt="0">
        <dgm:presLayoutVars>
          <dgm:dir/>
          <dgm:resizeHandles val="exact"/>
        </dgm:presLayoutVars>
      </dgm:prSet>
      <dgm:spPr/>
    </dgm:pt>
    <dgm:pt modelId="{291815CD-458B-F24E-934B-0CFDD83A4926}" type="pres">
      <dgm:prSet presAssocID="{9B29BAA9-29B4-A143-95E7-78EF54A556C8}" presName="arrow" presStyleLbl="bgShp" presStyleIdx="0" presStyleCnt="1" custScaleX="100416" custScaleY="65021">
        <dgm:style>
          <a:lnRef idx="0">
            <a:schemeClr val="accent3"/>
          </a:lnRef>
          <a:fillRef idx="3">
            <a:schemeClr val="accent3"/>
          </a:fillRef>
          <a:effectRef idx="3">
            <a:schemeClr val="accent3"/>
          </a:effectRef>
          <a:fontRef idx="minor">
            <a:schemeClr val="lt1"/>
          </a:fontRef>
        </dgm:style>
      </dgm:prSet>
      <dgm:spPr>
        <a:ln/>
      </dgm:spPr>
    </dgm:pt>
    <dgm:pt modelId="{D3A95F27-1CE2-CB4E-918D-450918EE9BFE}" type="pres">
      <dgm:prSet presAssocID="{9B29BAA9-29B4-A143-95E7-78EF54A556C8}" presName="linearProcess" presStyleCnt="0"/>
      <dgm:spPr/>
    </dgm:pt>
    <dgm:pt modelId="{1C96467F-1CE6-CD43-96B4-89C29B4918F8}" type="pres">
      <dgm:prSet presAssocID="{CDFE7D3A-982A-9044-A96B-34F839D40E74}" presName="textNode" presStyleLbl="node1" presStyleIdx="0" presStyleCnt="2" custScaleX="66978" custScaleY="165607" custLinFactX="-2020" custLinFactNeighborX="-100000" custLinFactNeighborY="-46279">
        <dgm:presLayoutVars>
          <dgm:bulletEnabled val="1"/>
        </dgm:presLayoutVars>
      </dgm:prSet>
      <dgm:spPr/>
      <dgm:t>
        <a:bodyPr/>
        <a:lstStyle/>
        <a:p>
          <a:endParaRPr lang="zh-CN" altLang="en-US"/>
        </a:p>
      </dgm:t>
    </dgm:pt>
    <dgm:pt modelId="{46248F24-1F28-9440-BEEE-761C8E871759}" type="pres">
      <dgm:prSet presAssocID="{E622915F-14E1-4542-99E1-9A23B9215D46}" presName="sibTrans" presStyleCnt="0"/>
      <dgm:spPr/>
    </dgm:pt>
    <dgm:pt modelId="{E804E618-8EB2-6543-8552-A9802FD768DC}" type="pres">
      <dgm:prSet presAssocID="{06F9C003-7C96-BE41-99E2-8C87AF55EAFA}" presName="textNode" presStyleLbl="node1" presStyleIdx="1" presStyleCnt="2" custScaleX="44723" custScaleY="107189" custLinFactX="-2453" custLinFactNeighborX="-100000" custLinFactNeighborY="-49418">
        <dgm:presLayoutVars>
          <dgm:bulletEnabled val="1"/>
        </dgm:presLayoutVars>
      </dgm:prSet>
      <dgm:spPr/>
      <dgm:t>
        <a:bodyPr/>
        <a:lstStyle/>
        <a:p>
          <a:endParaRPr lang="zh-CN" altLang="en-US"/>
        </a:p>
      </dgm:t>
    </dgm:pt>
  </dgm:ptLst>
  <dgm:cxnLst>
    <dgm:cxn modelId="{A8D47E69-75CE-3E4B-B72F-D43BD736F7DA}" type="presOf" srcId="{9B29BAA9-29B4-A143-95E7-78EF54A556C8}" destId="{42E0F5EE-E28B-0645-805C-51E934D0B597}" srcOrd="0" destOrd="0" presId="urn:microsoft.com/office/officeart/2005/8/layout/hProcess9"/>
    <dgm:cxn modelId="{BFA86D8E-52EF-9C47-B315-6B673ED32F44}" srcId="{9B29BAA9-29B4-A143-95E7-78EF54A556C8}" destId="{06F9C003-7C96-BE41-99E2-8C87AF55EAFA}" srcOrd="1" destOrd="0" parTransId="{3B5C541B-FE1D-1441-ADD5-3A5F279624B6}" sibTransId="{802D2778-9BA0-7B43-95BC-6C63F2FD3F76}"/>
    <dgm:cxn modelId="{EABDCD66-28EB-A344-9C79-D283896C7CA9}" srcId="{9B29BAA9-29B4-A143-95E7-78EF54A556C8}" destId="{CDFE7D3A-982A-9044-A96B-34F839D40E74}" srcOrd="0" destOrd="0" parTransId="{E174C6C4-1D4F-C74B-95D7-52DE8C6723ED}" sibTransId="{E622915F-14E1-4542-99E1-9A23B9215D46}"/>
    <dgm:cxn modelId="{7D9A833F-2AA7-234A-BF90-76D85DDE18EE}" type="presOf" srcId="{06F9C003-7C96-BE41-99E2-8C87AF55EAFA}" destId="{E804E618-8EB2-6543-8552-A9802FD768DC}" srcOrd="0" destOrd="0" presId="urn:microsoft.com/office/officeart/2005/8/layout/hProcess9"/>
    <dgm:cxn modelId="{C561BFC9-39F2-8C4F-9F82-CE762FD4BD42}" type="presOf" srcId="{CDFE7D3A-982A-9044-A96B-34F839D40E74}" destId="{1C96467F-1CE6-CD43-96B4-89C29B4918F8}" srcOrd="0" destOrd="0" presId="urn:microsoft.com/office/officeart/2005/8/layout/hProcess9"/>
    <dgm:cxn modelId="{4D69B1AC-AEE5-DC4A-9EFD-C52DD7397055}" type="presParOf" srcId="{42E0F5EE-E28B-0645-805C-51E934D0B597}" destId="{291815CD-458B-F24E-934B-0CFDD83A4926}" srcOrd="0" destOrd="0" presId="urn:microsoft.com/office/officeart/2005/8/layout/hProcess9"/>
    <dgm:cxn modelId="{5EFD7C66-02FD-984A-A7F6-128528FE0FAC}" type="presParOf" srcId="{42E0F5EE-E28B-0645-805C-51E934D0B597}" destId="{D3A95F27-1CE2-CB4E-918D-450918EE9BFE}" srcOrd="1" destOrd="0" presId="urn:microsoft.com/office/officeart/2005/8/layout/hProcess9"/>
    <dgm:cxn modelId="{07B10D0E-CC45-C349-A0A5-31D918F18753}" type="presParOf" srcId="{D3A95F27-1CE2-CB4E-918D-450918EE9BFE}" destId="{1C96467F-1CE6-CD43-96B4-89C29B4918F8}" srcOrd="0" destOrd="0" presId="urn:microsoft.com/office/officeart/2005/8/layout/hProcess9"/>
    <dgm:cxn modelId="{94F3DBCD-6B70-C74B-ADEF-32119725D00F}" type="presParOf" srcId="{D3A95F27-1CE2-CB4E-918D-450918EE9BFE}" destId="{46248F24-1F28-9440-BEEE-761C8E871759}" srcOrd="1" destOrd="0" presId="urn:microsoft.com/office/officeart/2005/8/layout/hProcess9"/>
    <dgm:cxn modelId="{B11F9D90-256D-3B4B-A2FB-5A39A11EB26E}" type="presParOf" srcId="{D3A95F27-1CE2-CB4E-918D-450918EE9BFE}" destId="{E804E618-8EB2-6543-8552-A9802FD768DC}" srcOrd="2" destOrd="0" presId="urn:microsoft.com/office/officeart/2005/8/layout/hProcess9"/>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8BB0A8-393A-C24F-A1F6-35E04D241434}" type="doc">
      <dgm:prSet loTypeId="urn:microsoft.com/office/officeart/2005/8/layout/vProcess5" loCatId="" qsTypeId="urn:microsoft.com/office/officeart/2005/8/quickstyle/simple1" qsCatId="simple" csTypeId="urn:microsoft.com/office/officeart/2005/8/colors/accent1_2" csCatId="accent1" phldr="1"/>
      <dgm:spPr/>
      <dgm:t>
        <a:bodyPr/>
        <a:lstStyle/>
        <a:p>
          <a:endParaRPr lang="zh-CN" altLang="en-US"/>
        </a:p>
      </dgm:t>
    </dgm:pt>
    <dgm:pt modelId="{B66BEB37-CD04-304E-BC15-28B413EA9568}">
      <dgm:prSet phldrT="[文本]" custT="1">
        <dgm:style>
          <a:lnRef idx="0">
            <a:schemeClr val="accent5"/>
          </a:lnRef>
          <a:fillRef idx="3">
            <a:schemeClr val="accent5"/>
          </a:fillRef>
          <a:effectRef idx="3">
            <a:schemeClr val="accent5"/>
          </a:effectRef>
          <a:fontRef idx="minor">
            <a:schemeClr val="lt1"/>
          </a:fontRef>
        </dgm:style>
      </dgm:prSet>
      <dgm:spPr/>
      <dgm:t>
        <a:bodyPr/>
        <a:lstStyle/>
        <a:p>
          <a:pPr marL="0" lvl="0" algn="ctr" defTabSz="800100">
            <a:lnSpc>
              <a:spcPct val="90000"/>
            </a:lnSpc>
            <a:spcBef>
              <a:spcPct val="0"/>
            </a:spcBef>
            <a:spcAft>
              <a:spcPct val="35000"/>
            </a:spcAft>
            <a:buNone/>
          </a:pPr>
          <a:r>
            <a:rPr lang="en-US" altLang="zh-CN" sz="1800" b="1" dirty="0">
              <a:latin typeface="Times New Roman" panose="02020603050405020304" pitchFamily="18" charset="0"/>
              <a:ea typeface="楷体" panose="02010609060101010101" pitchFamily="49" charset="-122"/>
            </a:rPr>
            <a:t>2016</a:t>
          </a:r>
          <a:r>
            <a:rPr lang="zh-CN" altLang="en-US" sz="1800" b="1" dirty="0">
              <a:latin typeface="Times New Roman" panose="02020603050405020304" pitchFamily="18" charset="0"/>
              <a:ea typeface="楷体" panose="02010609060101010101" pitchFamily="49" charset="-122"/>
            </a:rPr>
            <a:t>年“三特定”仲裁制度的确立和实践</a:t>
          </a:r>
          <a:endParaRPr lang="zh-CN" altLang="en-US" sz="1800" b="1" dirty="0"/>
        </a:p>
      </dgm:t>
    </dgm:pt>
    <dgm:pt modelId="{00BC8724-CF3F-B840-9CAC-A72839974FBB}" type="parTrans" cxnId="{98571A3C-3460-6748-9BB8-A432109A9C49}">
      <dgm:prSet/>
      <dgm:spPr/>
      <dgm:t>
        <a:bodyPr/>
        <a:lstStyle/>
        <a:p>
          <a:endParaRPr lang="zh-CN" altLang="en-US"/>
        </a:p>
      </dgm:t>
    </dgm:pt>
    <dgm:pt modelId="{8FA0C1E4-5CF6-0E46-A015-D788F222F760}" type="sibTrans" cxnId="{98571A3C-3460-6748-9BB8-A432109A9C49}">
      <dgm:prSet/>
      <dgm:spPr/>
      <dgm:t>
        <a:bodyPr/>
        <a:lstStyle/>
        <a:p>
          <a:endParaRPr lang="zh-CN" altLang="en-US"/>
        </a:p>
      </dgm:t>
    </dgm:pt>
    <dgm:pt modelId="{6EE0B37A-136D-834E-93F5-11D2E35C9354}">
      <dgm:prSet phldrT="[文本]" custT="1">
        <dgm:style>
          <a:lnRef idx="0">
            <a:schemeClr val="accent5"/>
          </a:lnRef>
          <a:fillRef idx="3">
            <a:schemeClr val="accent5"/>
          </a:fillRef>
          <a:effectRef idx="3">
            <a:schemeClr val="accent5"/>
          </a:effectRef>
          <a:fontRef idx="minor">
            <a:schemeClr val="lt1"/>
          </a:fontRef>
        </dgm:style>
      </dgm:prSet>
      <dgm:spPr/>
      <dgm:t>
        <a:bodyPr/>
        <a:lstStyle/>
        <a:p>
          <a:pPr algn="ctr"/>
          <a:r>
            <a:rPr lang="en-US" altLang="zh-CN" sz="1800" b="1" dirty="0">
              <a:latin typeface="Times New Roman" panose="02020603050405020304" pitchFamily="18" charset="0"/>
              <a:ea typeface="楷体" panose="02010609060101010101" pitchFamily="49" charset="-122"/>
            </a:rPr>
            <a:t>2023</a:t>
          </a:r>
          <a:r>
            <a:rPr lang="zh-CN" altLang="en-US" sz="1800" b="1" dirty="0">
              <a:latin typeface="Times New Roman" panose="02020603050405020304" pitchFamily="18" charset="0"/>
              <a:ea typeface="楷体" panose="02010609060101010101" pitchFamily="49" charset="-122"/>
            </a:rPr>
            <a:t>年</a:t>
          </a:r>
          <a:r>
            <a:rPr lang="en-US" altLang="zh-CN" sz="1800" b="1" dirty="0">
              <a:latin typeface="Times New Roman" panose="02020603050405020304" pitchFamily="18" charset="0"/>
              <a:ea typeface="楷体" panose="02010609060101010101" pitchFamily="49" charset="-122"/>
            </a:rPr>
            <a:t>6</a:t>
          </a:r>
          <a:r>
            <a:rPr lang="zh-CN" altLang="en-US" sz="1800" b="1" dirty="0">
              <a:latin typeface="Times New Roman" panose="02020603050405020304" pitchFamily="18" charset="0"/>
              <a:ea typeface="楷体" panose="02010609060101010101" pitchFamily="49" charset="-122"/>
            </a:rPr>
            <a:t>月</a:t>
          </a:r>
          <a:r>
            <a:rPr lang="en-US" altLang="zh-CN" sz="1800" b="1" dirty="0">
              <a:latin typeface="Times New Roman" panose="02020603050405020304" pitchFamily="18" charset="0"/>
              <a:ea typeface="楷体" panose="02010609060101010101" pitchFamily="49" charset="-122"/>
            </a:rPr>
            <a:t>30</a:t>
          </a:r>
          <a:r>
            <a:rPr lang="zh-CN" altLang="en-US" sz="1800" b="1" dirty="0">
              <a:latin typeface="Times New Roman" panose="02020603050405020304" pitchFamily="18" charset="0"/>
              <a:ea typeface="楷体" panose="02010609060101010101" pitchFamily="49" charset="-122"/>
            </a:rPr>
            <a:t>日首宗临时仲裁案件在中国大陆顺利审结</a:t>
          </a:r>
          <a:endParaRPr lang="zh-CN" altLang="en-US" sz="1800" b="1" dirty="0"/>
        </a:p>
      </dgm:t>
    </dgm:pt>
    <dgm:pt modelId="{800792DD-BB12-FB41-8A18-AA93A89102A1}" type="parTrans" cxnId="{5EBBB409-7520-6C4F-9995-562F32E9B822}">
      <dgm:prSet/>
      <dgm:spPr/>
      <dgm:t>
        <a:bodyPr/>
        <a:lstStyle/>
        <a:p>
          <a:endParaRPr lang="zh-CN" altLang="en-US"/>
        </a:p>
      </dgm:t>
    </dgm:pt>
    <dgm:pt modelId="{41AFE24E-D444-2E49-A755-5D4D059BE667}" type="sibTrans" cxnId="{5EBBB409-7520-6C4F-9995-562F32E9B822}">
      <dgm:prSet/>
      <dgm:spPr/>
      <dgm:t>
        <a:bodyPr/>
        <a:lstStyle/>
        <a:p>
          <a:endParaRPr lang="zh-CN" altLang="en-US"/>
        </a:p>
      </dgm:t>
    </dgm:pt>
    <dgm:pt modelId="{B6A22D42-7993-794F-B36D-2B080C6D064F}">
      <dgm:prSet phldrT="[文本]" custT="1">
        <dgm:style>
          <a:lnRef idx="0">
            <a:schemeClr val="accent5"/>
          </a:lnRef>
          <a:fillRef idx="3">
            <a:schemeClr val="accent5"/>
          </a:fillRef>
          <a:effectRef idx="3">
            <a:schemeClr val="accent5"/>
          </a:effectRef>
          <a:fontRef idx="minor">
            <a:schemeClr val="lt1"/>
          </a:fontRef>
        </dgm:style>
      </dgm:prSet>
      <dgm:spPr/>
      <dgm:t>
        <a:bodyPr/>
        <a:lstStyle/>
        <a:p>
          <a:pPr algn="ctr"/>
          <a:r>
            <a:rPr lang="en-US" altLang="zh-CN" sz="1800" b="1" dirty="0">
              <a:latin typeface="Times New Roman" panose="02020603050405020304" pitchFamily="18" charset="0"/>
              <a:ea typeface="楷体" panose="02010609060101010101" pitchFamily="49" charset="-122"/>
            </a:rPr>
            <a:t>2021</a:t>
          </a:r>
          <a:r>
            <a:rPr lang="zh-CN" altLang="en-US" sz="1800" b="1" dirty="0">
              <a:latin typeface="Times New Roman" panose="02020603050405020304" pitchFamily="18" charset="0"/>
              <a:ea typeface="楷体" panose="02010609060101010101" pitchFamily="49" charset="-122"/>
            </a:rPr>
            <a:t>年</a:t>
          </a:r>
          <a:r>
            <a:rPr lang="en-US" altLang="zh-CN" sz="1800" b="1" dirty="0">
              <a:latin typeface="Times New Roman" panose="02020603050405020304" pitchFamily="18" charset="0"/>
              <a:ea typeface="楷体" panose="02010609060101010101" pitchFamily="49" charset="-122"/>
            </a:rPr>
            <a:t>《</a:t>
          </a:r>
          <a:r>
            <a:rPr lang="zh-CN" altLang="en-US" sz="1800" b="1" dirty="0">
              <a:latin typeface="Times New Roman" panose="02020603050405020304" pitchFamily="18" charset="0"/>
              <a:ea typeface="楷体" panose="02010609060101010101" pitchFamily="49" charset="-122"/>
            </a:rPr>
            <a:t>仲裁法（修订）</a:t>
          </a:r>
          <a:r>
            <a:rPr lang="en-US" altLang="zh-CN" sz="1800" b="1" dirty="0">
              <a:latin typeface="Times New Roman" panose="02020603050405020304" pitchFamily="18" charset="0"/>
              <a:ea typeface="楷体" panose="02010609060101010101" pitchFamily="49" charset="-122"/>
            </a:rPr>
            <a:t>》</a:t>
          </a:r>
          <a:r>
            <a:rPr lang="zh-CN" altLang="en-US" sz="1800" b="1" dirty="0">
              <a:latin typeface="Times New Roman" panose="02020603050405020304" pitchFamily="18" charset="0"/>
              <a:ea typeface="楷体" panose="02010609060101010101" pitchFamily="49" charset="-122"/>
            </a:rPr>
            <a:t>征求意见稿</a:t>
          </a:r>
          <a:endParaRPr lang="zh-CN" altLang="en-US" sz="1800" b="1" dirty="0"/>
        </a:p>
      </dgm:t>
    </dgm:pt>
    <dgm:pt modelId="{4E1A0BD9-3837-2A4F-93BC-551727B54B06}" type="sibTrans" cxnId="{44736A2A-AC90-C14A-BFAF-B1224393BC6E}">
      <dgm:prSet/>
      <dgm:spPr/>
      <dgm:t>
        <a:bodyPr/>
        <a:lstStyle/>
        <a:p>
          <a:endParaRPr lang="zh-CN" altLang="en-US"/>
        </a:p>
      </dgm:t>
    </dgm:pt>
    <dgm:pt modelId="{BA388A8B-F9D9-544A-837D-B4EC5E1B9964}" type="parTrans" cxnId="{44736A2A-AC90-C14A-BFAF-B1224393BC6E}">
      <dgm:prSet/>
      <dgm:spPr/>
      <dgm:t>
        <a:bodyPr/>
        <a:lstStyle/>
        <a:p>
          <a:endParaRPr lang="zh-CN" altLang="en-US"/>
        </a:p>
      </dgm:t>
    </dgm:pt>
    <dgm:pt modelId="{8855F682-5D55-6841-8BAE-C9134E629EA4}" type="pres">
      <dgm:prSet presAssocID="{618BB0A8-393A-C24F-A1F6-35E04D241434}" presName="outerComposite" presStyleCnt="0">
        <dgm:presLayoutVars>
          <dgm:chMax val="5"/>
          <dgm:dir/>
          <dgm:resizeHandles val="exact"/>
        </dgm:presLayoutVars>
      </dgm:prSet>
      <dgm:spPr/>
      <dgm:t>
        <a:bodyPr/>
        <a:lstStyle/>
        <a:p>
          <a:endParaRPr lang="zh-CN" altLang="en-US"/>
        </a:p>
      </dgm:t>
    </dgm:pt>
    <dgm:pt modelId="{FEE1E118-D4E5-1B47-A1EF-E064844E8D8E}" type="pres">
      <dgm:prSet presAssocID="{618BB0A8-393A-C24F-A1F6-35E04D241434}" presName="dummyMaxCanvas" presStyleCnt="0">
        <dgm:presLayoutVars/>
      </dgm:prSet>
      <dgm:spPr/>
    </dgm:pt>
    <dgm:pt modelId="{F35B4885-BFF4-144F-B390-7C43211A09AA}" type="pres">
      <dgm:prSet presAssocID="{618BB0A8-393A-C24F-A1F6-35E04D241434}" presName="ThreeNodes_1" presStyleLbl="node1" presStyleIdx="0" presStyleCnt="3" custScaleY="40299" custLinFactNeighborX="-3269" custLinFactNeighborY="18079">
        <dgm:presLayoutVars>
          <dgm:bulletEnabled val="1"/>
        </dgm:presLayoutVars>
      </dgm:prSet>
      <dgm:spPr/>
      <dgm:t>
        <a:bodyPr/>
        <a:lstStyle/>
        <a:p>
          <a:endParaRPr lang="zh-CN" altLang="en-US"/>
        </a:p>
      </dgm:t>
    </dgm:pt>
    <dgm:pt modelId="{CFD9E7B1-2152-2E45-B3B7-B4908C1E6EA6}" type="pres">
      <dgm:prSet presAssocID="{618BB0A8-393A-C24F-A1F6-35E04D241434}" presName="ThreeNodes_2" presStyleLbl="node1" presStyleIdx="1" presStyleCnt="3" custScaleY="45538" custLinFactNeighborX="-1089" custLinFactNeighborY="-26486">
        <dgm:presLayoutVars>
          <dgm:bulletEnabled val="1"/>
        </dgm:presLayoutVars>
      </dgm:prSet>
      <dgm:spPr/>
      <dgm:t>
        <a:bodyPr/>
        <a:lstStyle/>
        <a:p>
          <a:endParaRPr lang="zh-CN" altLang="en-US"/>
        </a:p>
      </dgm:t>
    </dgm:pt>
    <dgm:pt modelId="{D9412E85-DCA3-DB4C-BF31-B2AC24EB0219}" type="pres">
      <dgm:prSet presAssocID="{618BB0A8-393A-C24F-A1F6-35E04D241434}" presName="ThreeNodes_3" presStyleLbl="node1" presStyleIdx="2" presStyleCnt="3" custScaleX="93902" custScaleY="50252" custLinFactNeighborX="-1211" custLinFactNeighborY="-59556">
        <dgm:presLayoutVars>
          <dgm:bulletEnabled val="1"/>
        </dgm:presLayoutVars>
      </dgm:prSet>
      <dgm:spPr/>
      <dgm:t>
        <a:bodyPr/>
        <a:lstStyle/>
        <a:p>
          <a:endParaRPr lang="zh-CN" altLang="en-US"/>
        </a:p>
      </dgm:t>
    </dgm:pt>
    <dgm:pt modelId="{67A8C916-478A-DF4D-AAC9-9E63F63939CB}" type="pres">
      <dgm:prSet presAssocID="{618BB0A8-393A-C24F-A1F6-35E04D241434}" presName="ThreeConn_1-2" presStyleLbl="fgAccFollowNode1" presStyleIdx="0" presStyleCnt="2" custScaleX="38754" custScaleY="77860" custLinFactNeighborX="28626" custLinFactNeighborY="2703">
        <dgm:presLayoutVars>
          <dgm:bulletEnabled val="1"/>
        </dgm:presLayoutVars>
      </dgm:prSet>
      <dgm:spPr/>
      <dgm:t>
        <a:bodyPr/>
        <a:lstStyle/>
        <a:p>
          <a:endParaRPr lang="zh-CN" altLang="en-US"/>
        </a:p>
      </dgm:t>
    </dgm:pt>
    <dgm:pt modelId="{693F3583-45EF-F647-B5B3-D69441642770}" type="pres">
      <dgm:prSet presAssocID="{618BB0A8-393A-C24F-A1F6-35E04D241434}" presName="ThreeConn_2-3" presStyleLbl="fgAccFollowNode1" presStyleIdx="1" presStyleCnt="2" custScaleX="43664" custScaleY="79662" custLinFactNeighborX="5091" custLinFactNeighborY="-73298">
        <dgm:presLayoutVars>
          <dgm:bulletEnabled val="1"/>
        </dgm:presLayoutVars>
      </dgm:prSet>
      <dgm:spPr/>
      <dgm:t>
        <a:bodyPr/>
        <a:lstStyle/>
        <a:p>
          <a:endParaRPr lang="zh-CN" altLang="en-US"/>
        </a:p>
      </dgm:t>
    </dgm:pt>
    <dgm:pt modelId="{34E41A3E-ADEC-594A-AE22-7F22A6632A3D}" type="pres">
      <dgm:prSet presAssocID="{618BB0A8-393A-C24F-A1F6-35E04D241434}" presName="ThreeNodes_1_text" presStyleLbl="node1" presStyleIdx="2" presStyleCnt="3">
        <dgm:presLayoutVars>
          <dgm:bulletEnabled val="1"/>
        </dgm:presLayoutVars>
      </dgm:prSet>
      <dgm:spPr/>
      <dgm:t>
        <a:bodyPr/>
        <a:lstStyle/>
        <a:p>
          <a:endParaRPr lang="zh-CN" altLang="en-US"/>
        </a:p>
      </dgm:t>
    </dgm:pt>
    <dgm:pt modelId="{2AE908EB-0FFC-9143-A1EA-4206865F52C4}" type="pres">
      <dgm:prSet presAssocID="{618BB0A8-393A-C24F-A1F6-35E04D241434}" presName="ThreeNodes_2_text" presStyleLbl="node1" presStyleIdx="2" presStyleCnt="3">
        <dgm:presLayoutVars>
          <dgm:bulletEnabled val="1"/>
        </dgm:presLayoutVars>
      </dgm:prSet>
      <dgm:spPr/>
      <dgm:t>
        <a:bodyPr/>
        <a:lstStyle/>
        <a:p>
          <a:endParaRPr lang="zh-CN" altLang="en-US"/>
        </a:p>
      </dgm:t>
    </dgm:pt>
    <dgm:pt modelId="{979F3FF5-0D06-1843-A0AE-03CB47123982}" type="pres">
      <dgm:prSet presAssocID="{618BB0A8-393A-C24F-A1F6-35E04D241434}" presName="ThreeNodes_3_text" presStyleLbl="node1" presStyleIdx="2" presStyleCnt="3">
        <dgm:presLayoutVars>
          <dgm:bulletEnabled val="1"/>
        </dgm:presLayoutVars>
      </dgm:prSet>
      <dgm:spPr/>
      <dgm:t>
        <a:bodyPr/>
        <a:lstStyle/>
        <a:p>
          <a:endParaRPr lang="zh-CN" altLang="en-US"/>
        </a:p>
      </dgm:t>
    </dgm:pt>
  </dgm:ptLst>
  <dgm:cxnLst>
    <dgm:cxn modelId="{AB0234DF-853F-6043-A45A-3B282727D7C9}" type="presOf" srcId="{B66BEB37-CD04-304E-BC15-28B413EA9568}" destId="{34E41A3E-ADEC-594A-AE22-7F22A6632A3D}" srcOrd="1" destOrd="0" presId="urn:microsoft.com/office/officeart/2005/8/layout/vProcess5"/>
    <dgm:cxn modelId="{3636CA78-D00D-8942-B60B-EC9BB8626DFB}" type="presOf" srcId="{8FA0C1E4-5CF6-0E46-A015-D788F222F760}" destId="{67A8C916-478A-DF4D-AAC9-9E63F63939CB}" srcOrd="0" destOrd="0" presId="urn:microsoft.com/office/officeart/2005/8/layout/vProcess5"/>
    <dgm:cxn modelId="{F962B234-E277-6845-A178-4DF434E85D9F}" type="presOf" srcId="{B6A22D42-7993-794F-B36D-2B080C6D064F}" destId="{2AE908EB-0FFC-9143-A1EA-4206865F52C4}" srcOrd="1" destOrd="0" presId="urn:microsoft.com/office/officeart/2005/8/layout/vProcess5"/>
    <dgm:cxn modelId="{90939A54-5FB5-644A-88E2-9FD5B2497EC2}" type="presOf" srcId="{4E1A0BD9-3837-2A4F-93BC-551727B54B06}" destId="{693F3583-45EF-F647-B5B3-D69441642770}" srcOrd="0" destOrd="0" presId="urn:microsoft.com/office/officeart/2005/8/layout/vProcess5"/>
    <dgm:cxn modelId="{26095A95-DB5B-7E47-847D-A17DA45A3D17}" type="presOf" srcId="{6EE0B37A-136D-834E-93F5-11D2E35C9354}" destId="{979F3FF5-0D06-1843-A0AE-03CB47123982}" srcOrd="1" destOrd="0" presId="urn:microsoft.com/office/officeart/2005/8/layout/vProcess5"/>
    <dgm:cxn modelId="{5EBBB409-7520-6C4F-9995-562F32E9B822}" srcId="{618BB0A8-393A-C24F-A1F6-35E04D241434}" destId="{6EE0B37A-136D-834E-93F5-11D2E35C9354}" srcOrd="2" destOrd="0" parTransId="{800792DD-BB12-FB41-8A18-AA93A89102A1}" sibTransId="{41AFE24E-D444-2E49-A755-5D4D059BE667}"/>
    <dgm:cxn modelId="{6C71E95C-99A8-BF4A-968B-6308C916CE67}" type="presOf" srcId="{618BB0A8-393A-C24F-A1F6-35E04D241434}" destId="{8855F682-5D55-6841-8BAE-C9134E629EA4}" srcOrd="0" destOrd="0" presId="urn:microsoft.com/office/officeart/2005/8/layout/vProcess5"/>
    <dgm:cxn modelId="{98571A3C-3460-6748-9BB8-A432109A9C49}" srcId="{618BB0A8-393A-C24F-A1F6-35E04D241434}" destId="{B66BEB37-CD04-304E-BC15-28B413EA9568}" srcOrd="0" destOrd="0" parTransId="{00BC8724-CF3F-B840-9CAC-A72839974FBB}" sibTransId="{8FA0C1E4-5CF6-0E46-A015-D788F222F760}"/>
    <dgm:cxn modelId="{FAEA5730-3EAA-5C41-86AE-7C44CBAF7628}" type="presOf" srcId="{B66BEB37-CD04-304E-BC15-28B413EA9568}" destId="{F35B4885-BFF4-144F-B390-7C43211A09AA}" srcOrd="0" destOrd="0" presId="urn:microsoft.com/office/officeart/2005/8/layout/vProcess5"/>
    <dgm:cxn modelId="{44736A2A-AC90-C14A-BFAF-B1224393BC6E}" srcId="{618BB0A8-393A-C24F-A1F6-35E04D241434}" destId="{B6A22D42-7993-794F-B36D-2B080C6D064F}" srcOrd="1" destOrd="0" parTransId="{BA388A8B-F9D9-544A-837D-B4EC5E1B9964}" sibTransId="{4E1A0BD9-3837-2A4F-93BC-551727B54B06}"/>
    <dgm:cxn modelId="{A101C59B-FE7E-1A4C-B7FD-FC395FB094A9}" type="presOf" srcId="{6EE0B37A-136D-834E-93F5-11D2E35C9354}" destId="{D9412E85-DCA3-DB4C-BF31-B2AC24EB0219}" srcOrd="0" destOrd="0" presId="urn:microsoft.com/office/officeart/2005/8/layout/vProcess5"/>
    <dgm:cxn modelId="{3DF567CE-85A8-9F41-8393-8337D395019A}" type="presOf" srcId="{B6A22D42-7993-794F-B36D-2B080C6D064F}" destId="{CFD9E7B1-2152-2E45-B3B7-B4908C1E6EA6}" srcOrd="0" destOrd="0" presId="urn:microsoft.com/office/officeart/2005/8/layout/vProcess5"/>
    <dgm:cxn modelId="{1B30D31B-40FD-FF40-BCBF-587850627B58}" type="presParOf" srcId="{8855F682-5D55-6841-8BAE-C9134E629EA4}" destId="{FEE1E118-D4E5-1B47-A1EF-E064844E8D8E}" srcOrd="0" destOrd="0" presId="urn:microsoft.com/office/officeart/2005/8/layout/vProcess5"/>
    <dgm:cxn modelId="{43CE0D0A-CB33-B848-AD08-7E70D3D46327}" type="presParOf" srcId="{8855F682-5D55-6841-8BAE-C9134E629EA4}" destId="{F35B4885-BFF4-144F-B390-7C43211A09AA}" srcOrd="1" destOrd="0" presId="urn:microsoft.com/office/officeart/2005/8/layout/vProcess5"/>
    <dgm:cxn modelId="{E9226687-9D39-AC49-8411-9470187BA223}" type="presParOf" srcId="{8855F682-5D55-6841-8BAE-C9134E629EA4}" destId="{CFD9E7B1-2152-2E45-B3B7-B4908C1E6EA6}" srcOrd="2" destOrd="0" presId="urn:microsoft.com/office/officeart/2005/8/layout/vProcess5"/>
    <dgm:cxn modelId="{A90568FF-8312-8342-8CB2-CCD841827BE6}" type="presParOf" srcId="{8855F682-5D55-6841-8BAE-C9134E629EA4}" destId="{D9412E85-DCA3-DB4C-BF31-B2AC24EB0219}" srcOrd="3" destOrd="0" presId="urn:microsoft.com/office/officeart/2005/8/layout/vProcess5"/>
    <dgm:cxn modelId="{B2D7065A-D196-1549-9AFD-69E3162611E0}" type="presParOf" srcId="{8855F682-5D55-6841-8BAE-C9134E629EA4}" destId="{67A8C916-478A-DF4D-AAC9-9E63F63939CB}" srcOrd="4" destOrd="0" presId="urn:microsoft.com/office/officeart/2005/8/layout/vProcess5"/>
    <dgm:cxn modelId="{481EB903-C77E-CF40-9C4B-7928C759A056}" type="presParOf" srcId="{8855F682-5D55-6841-8BAE-C9134E629EA4}" destId="{693F3583-45EF-F647-B5B3-D69441642770}" srcOrd="5" destOrd="0" presId="urn:microsoft.com/office/officeart/2005/8/layout/vProcess5"/>
    <dgm:cxn modelId="{652428AA-F530-144B-84FD-DBDF94B88C16}" type="presParOf" srcId="{8855F682-5D55-6841-8BAE-C9134E629EA4}" destId="{34E41A3E-ADEC-594A-AE22-7F22A6632A3D}" srcOrd="6" destOrd="0" presId="urn:microsoft.com/office/officeart/2005/8/layout/vProcess5"/>
    <dgm:cxn modelId="{F4A4D860-2381-E548-B3FA-58AE7890BCA2}" type="presParOf" srcId="{8855F682-5D55-6841-8BAE-C9134E629EA4}" destId="{2AE908EB-0FFC-9143-A1EA-4206865F52C4}" srcOrd="7" destOrd="0" presId="urn:microsoft.com/office/officeart/2005/8/layout/vProcess5"/>
    <dgm:cxn modelId="{B9F4D453-44CB-1247-A746-233DB0569429}" type="presParOf" srcId="{8855F682-5D55-6841-8BAE-C9134E629EA4}" destId="{979F3FF5-0D06-1843-A0AE-03CB47123982}" srcOrd="8" destOrd="0" presId="urn:microsoft.com/office/officeart/2005/8/layout/vProcess5"/>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29BAA9-29B4-A143-95E7-78EF54A556C8}" type="doc">
      <dgm:prSet loTypeId="urn:microsoft.com/office/officeart/2005/8/layout/hProcess9" loCatId="" qsTypeId="urn:microsoft.com/office/officeart/2005/8/quickstyle/simple1" qsCatId="simple" csTypeId="urn:microsoft.com/office/officeart/2005/8/colors/accent1_2" csCatId="accent1" phldr="1"/>
      <dgm:spPr/>
    </dgm:pt>
    <dgm:pt modelId="{CDFE7D3A-982A-9044-A96B-34F839D40E74}">
      <dgm:prSet phldrT="[文本]" custT="1">
        <dgm:style>
          <a:lnRef idx="0">
            <a:schemeClr val="accent1"/>
          </a:lnRef>
          <a:fillRef idx="3">
            <a:schemeClr val="accent1"/>
          </a:fillRef>
          <a:effectRef idx="3">
            <a:schemeClr val="accent1"/>
          </a:effectRef>
          <a:fontRef idx="minor">
            <a:schemeClr val="lt1"/>
          </a:fontRef>
        </dgm:style>
      </dgm:prSet>
      <dgm:spPr>
        <a:gradFill flip="none" rotWithShape="1">
          <a:gsLst>
            <a:gs pos="0">
              <a:schemeClr val="bg2">
                <a:lumMod val="90000"/>
              </a:schemeClr>
            </a:gs>
            <a:gs pos="50000">
              <a:schemeClr val="accent1">
                <a:satMod val="110000"/>
                <a:lumMod val="100000"/>
                <a:shade val="100000"/>
              </a:schemeClr>
            </a:gs>
            <a:gs pos="100000">
              <a:schemeClr val="accent1">
                <a:lumMod val="99000"/>
                <a:satMod val="120000"/>
                <a:shade val="78000"/>
              </a:schemeClr>
            </a:gs>
          </a:gsLst>
          <a:lin ang="0" scaled="1"/>
          <a:tileRect/>
        </a:gradFill>
      </dgm:spPr>
      <dgm:t>
        <a:bodyPr/>
        <a:lstStyle/>
        <a:p>
          <a:pPr algn="l">
            <a:buAutoNum type="arabicPeriod"/>
          </a:pPr>
          <a:r>
            <a:rPr lang="zh-CN" altLang="zh-CN" sz="1100" b="1" dirty="0">
              <a:effectLst/>
              <a:latin typeface="Times New Roman" panose="02020603050405020304" pitchFamily="18" charset="0"/>
              <a:ea typeface="楷体" panose="02010609060101010101" pitchFamily="49" charset="-122"/>
              <a:cs typeface="Times New Roman" panose="02020603050405020304" pitchFamily="18" charset="0"/>
            </a:rPr>
            <a:t>立法和司法现状</a:t>
          </a:r>
          <a:r>
            <a:rPr lang="zh-CN" altLang="en-US" sz="1100" b="1" dirty="0">
              <a:effectLst/>
              <a:latin typeface="Times New Roman" panose="02020603050405020304" pitchFamily="18" charset="0"/>
              <a:ea typeface="楷体" panose="02010609060101010101" pitchFamily="49" charset="-122"/>
              <a:cs typeface="Times New Roman" panose="02020603050405020304" pitchFamily="18" charset="0"/>
            </a:rPr>
            <a:t>：</a:t>
          </a:r>
        </a:p>
      </dgm:t>
    </dgm:pt>
    <dgm:pt modelId="{E174C6C4-1D4F-C74B-95D7-52DE8C6723ED}" type="parTrans" cxnId="{EABDCD66-28EB-A344-9C79-D283896C7CA9}">
      <dgm:prSet/>
      <dgm:spPr/>
      <dgm:t>
        <a:bodyPr/>
        <a:lstStyle/>
        <a:p>
          <a:endParaRPr lang="zh-CN" altLang="en-US"/>
        </a:p>
      </dgm:t>
    </dgm:pt>
    <dgm:pt modelId="{E622915F-14E1-4542-99E1-9A23B9215D46}" type="sibTrans" cxnId="{EABDCD66-28EB-A344-9C79-D283896C7CA9}">
      <dgm:prSet/>
      <dgm:spPr/>
      <dgm:t>
        <a:bodyPr/>
        <a:lstStyle/>
        <a:p>
          <a:endParaRPr lang="zh-CN" altLang="en-US"/>
        </a:p>
      </dgm:t>
    </dgm:pt>
    <dgm:pt modelId="{06F9C003-7C96-BE41-99E2-8C87AF55EAFA}">
      <dgm:prSet phldrT="[文本]" custT="1">
        <dgm:style>
          <a:lnRef idx="0">
            <a:schemeClr val="accent1"/>
          </a:lnRef>
          <a:fillRef idx="3">
            <a:schemeClr val="accent1"/>
          </a:fillRef>
          <a:effectRef idx="3">
            <a:schemeClr val="accent1"/>
          </a:effectRef>
          <a:fontRef idx="minor">
            <a:schemeClr val="lt1"/>
          </a:fontRef>
        </dgm:style>
      </dgm:prSet>
      <dgm:spPr>
        <a:gradFill flip="none" rotWithShape="1">
          <a:gsLst>
            <a:gs pos="0">
              <a:schemeClr val="accent1"/>
            </a:gs>
            <a:gs pos="50000">
              <a:schemeClr val="accent1">
                <a:satMod val="110000"/>
                <a:lumMod val="100000"/>
                <a:shade val="100000"/>
              </a:schemeClr>
            </a:gs>
            <a:gs pos="100000">
              <a:schemeClr val="accent1">
                <a:lumMod val="99000"/>
                <a:satMod val="120000"/>
                <a:shade val="78000"/>
              </a:schemeClr>
            </a:gs>
          </a:gsLst>
          <a:lin ang="10800000" scaled="1"/>
          <a:tileRect/>
        </a:gradFill>
        <a:ln/>
        <a:effectLst>
          <a:outerShdw blurRad="57150" dist="19050" dir="5400000" algn="ctr" rotWithShape="0">
            <a:srgbClr val="000000">
              <a:alpha val="63000"/>
            </a:srgbClr>
          </a:outerShdw>
        </a:effectLst>
      </dgm:spPr>
      <dgm:t>
        <a:bodyPr/>
        <a:lstStyle/>
        <a:p>
          <a:pPr algn="l">
            <a:buNone/>
          </a:pPr>
          <a:r>
            <a:rPr lang="en-US" altLang="zh-CN" sz="2000" b="0" dirty="0">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b="0" dirty="0">
              <a:effectLst/>
              <a:latin typeface="Times New Roman" panose="02020603050405020304" pitchFamily="18" charset="0"/>
              <a:ea typeface="楷体" panose="02010609060101010101" pitchFamily="49" charset="-122"/>
              <a:cs typeface="Times New Roman" panose="02020603050405020304" pitchFamily="18" charset="0"/>
            </a:rPr>
            <a:t> 发展趋势：</a:t>
          </a:r>
          <a:endParaRPr lang="en-US" altLang="zh-CN" sz="2000" b="0" dirty="0">
            <a:effectLst/>
            <a:latin typeface="Times New Roman" panose="02020603050405020304" pitchFamily="18" charset="0"/>
            <a:ea typeface="楷体" panose="02010609060101010101" pitchFamily="49" charset="-122"/>
            <a:cs typeface="Times New Roman" panose="02020603050405020304" pitchFamily="18" charset="0"/>
          </a:endParaRPr>
        </a:p>
        <a:p>
          <a:pPr algn="l">
            <a:buNone/>
          </a:pPr>
          <a:r>
            <a:rPr lang="zh-CN" altLang="en-US" sz="2000" b="1" dirty="0">
              <a:effectLst/>
              <a:latin typeface="Times New Roman" panose="02020603050405020304" pitchFamily="18" charset="0"/>
              <a:ea typeface="楷体" panose="02010609060101010101" pitchFamily="49" charset="-122"/>
              <a:cs typeface="Times New Roman" panose="02020603050405020304" pitchFamily="18" charset="0"/>
            </a:rPr>
            <a:t>接纳临时仲裁</a:t>
          </a:r>
          <a:endParaRPr lang="zh-CN" altLang="en-US" sz="1800" b="1" dirty="0"/>
        </a:p>
      </dgm:t>
    </dgm:pt>
    <dgm:pt modelId="{3B5C541B-FE1D-1441-ADD5-3A5F279624B6}" type="parTrans" cxnId="{BFA86D8E-52EF-9C47-B315-6B673ED32F44}">
      <dgm:prSet/>
      <dgm:spPr/>
      <dgm:t>
        <a:bodyPr/>
        <a:lstStyle/>
        <a:p>
          <a:endParaRPr lang="zh-CN" altLang="en-US"/>
        </a:p>
      </dgm:t>
    </dgm:pt>
    <dgm:pt modelId="{802D2778-9BA0-7B43-95BC-6C63F2FD3F76}" type="sibTrans" cxnId="{BFA86D8E-52EF-9C47-B315-6B673ED32F44}">
      <dgm:prSet/>
      <dgm:spPr/>
      <dgm:t>
        <a:bodyPr/>
        <a:lstStyle/>
        <a:p>
          <a:endParaRPr lang="zh-CN" altLang="en-US"/>
        </a:p>
      </dgm:t>
    </dgm:pt>
    <dgm:pt modelId="{42E0F5EE-E28B-0645-805C-51E934D0B597}" type="pres">
      <dgm:prSet presAssocID="{9B29BAA9-29B4-A143-95E7-78EF54A556C8}" presName="CompostProcess" presStyleCnt="0">
        <dgm:presLayoutVars>
          <dgm:dir/>
          <dgm:resizeHandles val="exact"/>
        </dgm:presLayoutVars>
      </dgm:prSet>
      <dgm:spPr/>
    </dgm:pt>
    <dgm:pt modelId="{291815CD-458B-F24E-934B-0CFDD83A4926}" type="pres">
      <dgm:prSet presAssocID="{9B29BAA9-29B4-A143-95E7-78EF54A556C8}" presName="arrow" presStyleLbl="bgShp" presStyleIdx="0" presStyleCnt="1" custScaleX="82091" custScaleY="41286">
        <dgm:style>
          <a:lnRef idx="0">
            <a:schemeClr val="accent3"/>
          </a:lnRef>
          <a:fillRef idx="3">
            <a:schemeClr val="accent3"/>
          </a:fillRef>
          <a:effectRef idx="3">
            <a:schemeClr val="accent3"/>
          </a:effectRef>
          <a:fontRef idx="minor">
            <a:schemeClr val="lt1"/>
          </a:fontRef>
        </dgm:style>
      </dgm:prSet>
      <dgm:spPr>
        <a:ln/>
      </dgm:spPr>
    </dgm:pt>
    <dgm:pt modelId="{D3A95F27-1CE2-CB4E-918D-450918EE9BFE}" type="pres">
      <dgm:prSet presAssocID="{9B29BAA9-29B4-A143-95E7-78EF54A556C8}" presName="linearProcess" presStyleCnt="0"/>
      <dgm:spPr/>
    </dgm:pt>
    <dgm:pt modelId="{1C96467F-1CE6-CD43-96B4-89C29B4918F8}" type="pres">
      <dgm:prSet presAssocID="{CDFE7D3A-982A-9044-A96B-34F839D40E74}" presName="textNode" presStyleLbl="node1" presStyleIdx="0" presStyleCnt="2" custScaleX="60554" custScaleY="65479" custLinFactX="-11996" custLinFactNeighborX="-100000" custLinFactNeighborY="-4492">
        <dgm:presLayoutVars>
          <dgm:bulletEnabled val="1"/>
        </dgm:presLayoutVars>
      </dgm:prSet>
      <dgm:spPr/>
      <dgm:t>
        <a:bodyPr/>
        <a:lstStyle/>
        <a:p>
          <a:endParaRPr lang="zh-CN" altLang="en-US"/>
        </a:p>
      </dgm:t>
    </dgm:pt>
    <dgm:pt modelId="{46248F24-1F28-9440-BEEE-761C8E871759}" type="pres">
      <dgm:prSet presAssocID="{E622915F-14E1-4542-99E1-9A23B9215D46}" presName="sibTrans" presStyleCnt="0"/>
      <dgm:spPr/>
    </dgm:pt>
    <dgm:pt modelId="{E804E618-8EB2-6543-8552-A9802FD768DC}" type="pres">
      <dgm:prSet presAssocID="{06F9C003-7C96-BE41-99E2-8C87AF55EAFA}" presName="textNode" presStyleLbl="node1" presStyleIdx="1" presStyleCnt="2" custScaleX="100973" custScaleY="117625" custLinFactX="-13815" custLinFactNeighborX="-100000" custLinFactNeighborY="-2032">
        <dgm:presLayoutVars>
          <dgm:bulletEnabled val="1"/>
        </dgm:presLayoutVars>
      </dgm:prSet>
      <dgm:spPr/>
      <dgm:t>
        <a:bodyPr/>
        <a:lstStyle/>
        <a:p>
          <a:endParaRPr lang="zh-CN" altLang="en-US"/>
        </a:p>
      </dgm:t>
    </dgm:pt>
  </dgm:ptLst>
  <dgm:cxnLst>
    <dgm:cxn modelId="{A8D47E69-75CE-3E4B-B72F-D43BD736F7DA}" type="presOf" srcId="{9B29BAA9-29B4-A143-95E7-78EF54A556C8}" destId="{42E0F5EE-E28B-0645-805C-51E934D0B597}" srcOrd="0" destOrd="0" presId="urn:microsoft.com/office/officeart/2005/8/layout/hProcess9"/>
    <dgm:cxn modelId="{BFA86D8E-52EF-9C47-B315-6B673ED32F44}" srcId="{9B29BAA9-29B4-A143-95E7-78EF54A556C8}" destId="{06F9C003-7C96-BE41-99E2-8C87AF55EAFA}" srcOrd="1" destOrd="0" parTransId="{3B5C541B-FE1D-1441-ADD5-3A5F279624B6}" sibTransId="{802D2778-9BA0-7B43-95BC-6C63F2FD3F76}"/>
    <dgm:cxn modelId="{EABDCD66-28EB-A344-9C79-D283896C7CA9}" srcId="{9B29BAA9-29B4-A143-95E7-78EF54A556C8}" destId="{CDFE7D3A-982A-9044-A96B-34F839D40E74}" srcOrd="0" destOrd="0" parTransId="{E174C6C4-1D4F-C74B-95D7-52DE8C6723ED}" sibTransId="{E622915F-14E1-4542-99E1-9A23B9215D46}"/>
    <dgm:cxn modelId="{7D9A833F-2AA7-234A-BF90-76D85DDE18EE}" type="presOf" srcId="{06F9C003-7C96-BE41-99E2-8C87AF55EAFA}" destId="{E804E618-8EB2-6543-8552-A9802FD768DC}" srcOrd="0" destOrd="0" presId="urn:microsoft.com/office/officeart/2005/8/layout/hProcess9"/>
    <dgm:cxn modelId="{C561BFC9-39F2-8C4F-9F82-CE762FD4BD42}" type="presOf" srcId="{CDFE7D3A-982A-9044-A96B-34F839D40E74}" destId="{1C96467F-1CE6-CD43-96B4-89C29B4918F8}" srcOrd="0" destOrd="0" presId="urn:microsoft.com/office/officeart/2005/8/layout/hProcess9"/>
    <dgm:cxn modelId="{4D69B1AC-AEE5-DC4A-9EFD-C52DD7397055}" type="presParOf" srcId="{42E0F5EE-E28B-0645-805C-51E934D0B597}" destId="{291815CD-458B-F24E-934B-0CFDD83A4926}" srcOrd="0" destOrd="0" presId="urn:microsoft.com/office/officeart/2005/8/layout/hProcess9"/>
    <dgm:cxn modelId="{5EFD7C66-02FD-984A-A7F6-128528FE0FAC}" type="presParOf" srcId="{42E0F5EE-E28B-0645-805C-51E934D0B597}" destId="{D3A95F27-1CE2-CB4E-918D-450918EE9BFE}" srcOrd="1" destOrd="0" presId="urn:microsoft.com/office/officeart/2005/8/layout/hProcess9"/>
    <dgm:cxn modelId="{07B10D0E-CC45-C349-A0A5-31D918F18753}" type="presParOf" srcId="{D3A95F27-1CE2-CB4E-918D-450918EE9BFE}" destId="{1C96467F-1CE6-CD43-96B4-89C29B4918F8}" srcOrd="0" destOrd="0" presId="urn:microsoft.com/office/officeart/2005/8/layout/hProcess9"/>
    <dgm:cxn modelId="{94F3DBCD-6B70-C74B-ADEF-32119725D00F}" type="presParOf" srcId="{D3A95F27-1CE2-CB4E-918D-450918EE9BFE}" destId="{46248F24-1F28-9440-BEEE-761C8E871759}" srcOrd="1" destOrd="0" presId="urn:microsoft.com/office/officeart/2005/8/layout/hProcess9"/>
    <dgm:cxn modelId="{B11F9D90-256D-3B4B-A2FB-5A39A11EB26E}" type="presParOf" srcId="{D3A95F27-1CE2-CB4E-918D-450918EE9BFE}" destId="{E804E618-8EB2-6543-8552-A9802FD768DC}" srcOrd="2" destOrd="0" presId="urn:microsoft.com/office/officeart/2005/8/layout/hProcess9"/>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D36D07-5831-3941-A288-4865502F0458}" type="doc">
      <dgm:prSet loTypeId="urn:microsoft.com/office/officeart/2008/layout/HorizontalMultiLevelHierarchy" loCatId="" qsTypeId="urn:microsoft.com/office/officeart/2005/8/quickstyle/simple5" qsCatId="simple" csTypeId="urn:microsoft.com/office/officeart/2005/8/colors/colorful4" csCatId="colorful" phldr="1"/>
      <dgm:spPr/>
      <dgm:t>
        <a:bodyPr/>
        <a:lstStyle/>
        <a:p>
          <a:endParaRPr lang="zh-CN" altLang="en-US"/>
        </a:p>
      </dgm:t>
    </dgm:pt>
    <dgm:pt modelId="{386B0E07-ABD6-EC48-A4AE-3680C7F6856D}">
      <dgm:prSet phldrT="[文本]" custT="1"/>
      <dgm:spPr/>
      <dgm:t>
        <a:bodyPr vert="vert"/>
        <a:lstStyle/>
        <a:p>
          <a:r>
            <a:rPr lang="zh-CN" altLang="en-US" sz="3600" b="1" dirty="0">
              <a:effectLst/>
              <a:latin typeface="Times New Roman" panose="02020603050405020304" pitchFamily="18" charset="0"/>
              <a:ea typeface="楷体" panose="02010609060101010101" pitchFamily="49" charset="-122"/>
            </a:rPr>
            <a:t>建议</a:t>
          </a:r>
          <a:endParaRPr lang="zh-CN" altLang="en-US" sz="3600" b="1" dirty="0"/>
        </a:p>
      </dgm:t>
    </dgm:pt>
    <dgm:pt modelId="{F31367BE-A4B7-3A4B-B9BE-59C930C31B20}" type="parTrans" cxnId="{6CB88849-F271-8C4F-971E-6161F094EB69}">
      <dgm:prSet/>
      <dgm:spPr/>
      <dgm:t>
        <a:bodyPr/>
        <a:lstStyle/>
        <a:p>
          <a:endParaRPr lang="zh-CN" altLang="en-US"/>
        </a:p>
      </dgm:t>
    </dgm:pt>
    <dgm:pt modelId="{51918D90-06C9-A640-938B-0587228DEF3D}" type="sibTrans" cxnId="{6CB88849-F271-8C4F-971E-6161F094EB69}">
      <dgm:prSet/>
      <dgm:spPr/>
      <dgm:t>
        <a:bodyPr/>
        <a:lstStyle/>
        <a:p>
          <a:endParaRPr lang="zh-CN" altLang="en-US"/>
        </a:p>
      </dgm:t>
    </dgm:pt>
    <dgm:pt modelId="{AB3EE515-2AA8-BA4F-803C-16B3E4EEA92C}">
      <dgm:prSet phldrT="[文本]" custT="1"/>
      <dgm:spPr/>
      <dgm:t>
        <a:bodyPr/>
        <a:lstStyle/>
        <a:p>
          <a:pPr>
            <a:buFont typeface="Arial" panose="020B0604020202020204" pitchFamily="34" charset="0"/>
            <a:buChar char="•"/>
          </a:pPr>
          <a:r>
            <a:rPr lang="en-US" altLang="zh-CN" sz="200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dirty="0">
              <a:effectLst/>
              <a:latin typeface="Times New Roman" panose="02020603050405020304" pitchFamily="18" charset="0"/>
              <a:ea typeface="楷体" panose="02010609060101010101" pitchFamily="49" charset="-122"/>
              <a:cs typeface="Times New Roman" panose="02020603050405020304" pitchFamily="18" charset="0"/>
            </a:rPr>
            <a:t> 在平等互惠的基础上通过外交途径进行民商事案件的司法互助</a:t>
          </a:r>
          <a:endParaRPr lang="zh-CN" altLang="en-US" sz="2000" dirty="0"/>
        </a:p>
      </dgm:t>
    </dgm:pt>
    <dgm:pt modelId="{ED00FCAD-884E-FD4D-ABAF-613D4EE20D85}" type="parTrans" cxnId="{90FEC662-A653-1640-84E9-A4DC63C6AFA6}">
      <dgm:prSet/>
      <dgm:spPr/>
      <dgm:t>
        <a:bodyPr/>
        <a:lstStyle/>
        <a:p>
          <a:endParaRPr lang="zh-CN" altLang="en-US"/>
        </a:p>
      </dgm:t>
    </dgm:pt>
    <dgm:pt modelId="{EE897EDE-F5A9-F64A-8ABB-4DCBD94311FA}" type="sibTrans" cxnId="{90FEC662-A653-1640-84E9-A4DC63C6AFA6}">
      <dgm:prSet/>
      <dgm:spPr/>
      <dgm:t>
        <a:bodyPr/>
        <a:lstStyle/>
        <a:p>
          <a:endParaRPr lang="zh-CN" altLang="en-US"/>
        </a:p>
      </dgm:t>
    </dgm:pt>
    <dgm:pt modelId="{E0B63A44-C649-DC43-83F0-27834F10EDFB}">
      <dgm:prSet phldrT="[文本]" custT="1"/>
      <dgm:spPr/>
      <dgm:t>
        <a:bodyPr/>
        <a:lstStyle/>
        <a:p>
          <a:pPr algn="l">
            <a:buFont typeface="Arial" panose="020B0604020202020204" pitchFamily="34" charset="0"/>
            <a:buChar char="•"/>
          </a:pPr>
          <a:r>
            <a:rPr lang="zh-CN" altLang="en-US" sz="2000" dirty="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dirty="0">
              <a:effectLst/>
              <a:latin typeface="Times New Roman" panose="02020603050405020304" pitchFamily="18" charset="0"/>
              <a:ea typeface="楷体" panose="02010609060101010101" pitchFamily="49" charset="-122"/>
              <a:cs typeface="Times New Roman" panose="02020603050405020304" pitchFamily="18" charset="0"/>
            </a:rPr>
            <a:t> 仲裁的一方当事人向英国法院申请依据</a:t>
          </a:r>
          <a:r>
            <a:rPr lang="en-US" altLang="zh-CN" sz="20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effectLst/>
              <a:latin typeface="Times New Roman" panose="02020603050405020304" pitchFamily="18" charset="0"/>
              <a:ea typeface="楷体" panose="02010609060101010101" pitchFamily="49" charset="-122"/>
              <a:cs typeface="Times New Roman" panose="02020603050405020304" pitchFamily="18" charset="0"/>
            </a:rPr>
            <a:t>海牙取证公约</a:t>
          </a:r>
          <a:r>
            <a:rPr lang="en-US" altLang="zh-CN" sz="20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effectLst/>
              <a:latin typeface="Times New Roman" panose="02020603050405020304" pitchFamily="18" charset="0"/>
              <a:ea typeface="楷体" panose="02010609060101010101" pitchFamily="49" charset="-122"/>
              <a:cs typeface="Times New Roman" panose="02020603050405020304" pitchFamily="18" charset="0"/>
            </a:rPr>
            <a:t>或司法互惠来向内地法院调取证据，</a:t>
          </a:r>
          <a:endParaRPr lang="zh-CN" altLang="en-US" sz="2000" dirty="0"/>
        </a:p>
      </dgm:t>
    </dgm:pt>
    <dgm:pt modelId="{C42440B2-95AA-0B45-BCFB-82ED6619C2C7}" type="parTrans" cxnId="{8C84DBEC-F1CC-5042-B243-0CCE37C16C8F}">
      <dgm:prSet/>
      <dgm:spPr/>
      <dgm:t>
        <a:bodyPr/>
        <a:lstStyle/>
        <a:p>
          <a:endParaRPr lang="zh-CN" altLang="en-US"/>
        </a:p>
      </dgm:t>
    </dgm:pt>
    <dgm:pt modelId="{0FC1534C-F1FC-3949-88E5-6847456E6ECD}" type="sibTrans" cxnId="{8C84DBEC-F1CC-5042-B243-0CCE37C16C8F}">
      <dgm:prSet/>
      <dgm:spPr/>
      <dgm:t>
        <a:bodyPr/>
        <a:lstStyle/>
        <a:p>
          <a:endParaRPr lang="zh-CN" altLang="en-US"/>
        </a:p>
      </dgm:t>
    </dgm:pt>
    <dgm:pt modelId="{D04F6552-CACE-EB46-BFD6-2FB6E4138D35}">
      <dgm:prSet phldrT="[文本]" custT="1"/>
      <dgm:spPr>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dgm:spPr>
      <dgm:t>
        <a:bodyPr/>
        <a:lstStyle/>
        <a:p>
          <a:pPr algn="l">
            <a:buFont typeface="Arial" panose="020B0604020202020204" pitchFamily="34" charset="0"/>
            <a:buChar char="•"/>
          </a:pPr>
          <a:r>
            <a:rPr lang="zh-CN" altLang="en-US"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 外国仲裁庭</a:t>
          </a:r>
          <a:r>
            <a:rPr lang="en-US" altLang="zh-CN"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仲裁当事人直接依据</a:t>
          </a:r>
          <a:r>
            <a:rPr lang="en-US" altLang="zh-CN"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海牙取证公约</a:t>
          </a:r>
          <a:r>
            <a:rPr lang="en-US" altLang="zh-CN"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或司法互惠等途径向内地法院申请获得被保全的证据。</a:t>
          </a:r>
          <a:r>
            <a:rPr lang="zh-CN" altLang="en-US" sz="2000" dirty="0">
              <a:solidFill>
                <a:schemeClr val="bg1"/>
              </a:solidFill>
              <a:effectLst/>
            </a:rPr>
            <a:t> </a:t>
          </a:r>
          <a:endParaRPr lang="zh-CN" altLang="en-US" sz="2000" dirty="0">
            <a:solidFill>
              <a:schemeClr val="bg1"/>
            </a:solidFill>
          </a:endParaRPr>
        </a:p>
      </dgm:t>
    </dgm:pt>
    <dgm:pt modelId="{E06740A4-606E-C54B-A578-C5D06EB7930E}" type="parTrans" cxnId="{BFA21963-D67F-5C4A-AE4E-E4B3B7D06775}">
      <dgm:prSet/>
      <dgm:spPr/>
      <dgm:t>
        <a:bodyPr/>
        <a:lstStyle/>
        <a:p>
          <a:endParaRPr lang="zh-CN" altLang="en-US"/>
        </a:p>
      </dgm:t>
    </dgm:pt>
    <dgm:pt modelId="{06CB8081-D7A3-1745-B628-14E419C357D2}" type="sibTrans" cxnId="{BFA21963-D67F-5C4A-AE4E-E4B3B7D06775}">
      <dgm:prSet/>
      <dgm:spPr/>
      <dgm:t>
        <a:bodyPr/>
        <a:lstStyle/>
        <a:p>
          <a:endParaRPr lang="zh-CN" altLang="en-US"/>
        </a:p>
      </dgm:t>
    </dgm:pt>
    <dgm:pt modelId="{D80ECDAD-1B17-894B-A39A-996570FAEFEB}" type="pres">
      <dgm:prSet presAssocID="{CBD36D07-5831-3941-A288-4865502F0458}" presName="Name0" presStyleCnt="0">
        <dgm:presLayoutVars>
          <dgm:chPref val="1"/>
          <dgm:dir/>
          <dgm:animOne val="branch"/>
          <dgm:animLvl val="lvl"/>
          <dgm:resizeHandles val="exact"/>
        </dgm:presLayoutVars>
      </dgm:prSet>
      <dgm:spPr/>
      <dgm:t>
        <a:bodyPr/>
        <a:lstStyle/>
        <a:p>
          <a:endParaRPr lang="zh-CN" altLang="en-US"/>
        </a:p>
      </dgm:t>
    </dgm:pt>
    <dgm:pt modelId="{EDC8926C-93EF-A344-B278-500883129EE0}" type="pres">
      <dgm:prSet presAssocID="{386B0E07-ABD6-EC48-A4AE-3680C7F6856D}" presName="root1" presStyleCnt="0"/>
      <dgm:spPr/>
    </dgm:pt>
    <dgm:pt modelId="{BDB40C96-F5C3-A041-BE5E-7BAC98FCF800}" type="pres">
      <dgm:prSet presAssocID="{386B0E07-ABD6-EC48-A4AE-3680C7F6856D}" presName="LevelOneTextNode" presStyleLbl="node0" presStyleIdx="0" presStyleCnt="1" custScaleX="51658" custScaleY="73520">
        <dgm:presLayoutVars>
          <dgm:chPref val="3"/>
        </dgm:presLayoutVars>
      </dgm:prSet>
      <dgm:spPr/>
      <dgm:t>
        <a:bodyPr/>
        <a:lstStyle/>
        <a:p>
          <a:endParaRPr lang="zh-CN" altLang="en-US"/>
        </a:p>
      </dgm:t>
    </dgm:pt>
    <dgm:pt modelId="{A649B3E5-C986-EA4D-8250-D168FE5ABCF1}" type="pres">
      <dgm:prSet presAssocID="{386B0E07-ABD6-EC48-A4AE-3680C7F6856D}" presName="level2hierChild" presStyleCnt="0"/>
      <dgm:spPr/>
    </dgm:pt>
    <dgm:pt modelId="{9F26AA8C-3688-6448-AAFF-33B9FA0849FB}" type="pres">
      <dgm:prSet presAssocID="{ED00FCAD-884E-FD4D-ABAF-613D4EE20D85}" presName="conn2-1" presStyleLbl="parChTrans1D2" presStyleIdx="0" presStyleCnt="3"/>
      <dgm:spPr/>
      <dgm:t>
        <a:bodyPr/>
        <a:lstStyle/>
        <a:p>
          <a:endParaRPr lang="zh-CN" altLang="en-US"/>
        </a:p>
      </dgm:t>
    </dgm:pt>
    <dgm:pt modelId="{09C4E824-0E03-1C49-8896-919211C50868}" type="pres">
      <dgm:prSet presAssocID="{ED00FCAD-884E-FD4D-ABAF-613D4EE20D85}" presName="connTx" presStyleLbl="parChTrans1D2" presStyleIdx="0" presStyleCnt="3"/>
      <dgm:spPr/>
      <dgm:t>
        <a:bodyPr/>
        <a:lstStyle/>
        <a:p>
          <a:endParaRPr lang="zh-CN" altLang="en-US"/>
        </a:p>
      </dgm:t>
    </dgm:pt>
    <dgm:pt modelId="{D7292E8A-9AA1-0545-BB72-9F4995B4D708}" type="pres">
      <dgm:prSet presAssocID="{AB3EE515-2AA8-BA4F-803C-16B3E4EEA92C}" presName="root2" presStyleCnt="0"/>
      <dgm:spPr/>
    </dgm:pt>
    <dgm:pt modelId="{1289ABA3-4749-4A45-B314-57F751CD8B86}" type="pres">
      <dgm:prSet presAssocID="{AB3EE515-2AA8-BA4F-803C-16B3E4EEA92C}" presName="LevelTwoTextNode" presStyleLbl="node2" presStyleIdx="0" presStyleCnt="3" custScaleX="248883">
        <dgm:presLayoutVars>
          <dgm:chPref val="3"/>
        </dgm:presLayoutVars>
      </dgm:prSet>
      <dgm:spPr/>
      <dgm:t>
        <a:bodyPr/>
        <a:lstStyle/>
        <a:p>
          <a:endParaRPr lang="zh-CN" altLang="en-US"/>
        </a:p>
      </dgm:t>
    </dgm:pt>
    <dgm:pt modelId="{44082F05-218B-2D41-9848-8E78380CCB5D}" type="pres">
      <dgm:prSet presAssocID="{AB3EE515-2AA8-BA4F-803C-16B3E4EEA92C}" presName="level3hierChild" presStyleCnt="0"/>
      <dgm:spPr/>
    </dgm:pt>
    <dgm:pt modelId="{D4A62ABE-E29E-5A4E-B39D-16EA13993D82}" type="pres">
      <dgm:prSet presAssocID="{C42440B2-95AA-0B45-BCFB-82ED6619C2C7}" presName="conn2-1" presStyleLbl="parChTrans1D2" presStyleIdx="1" presStyleCnt="3"/>
      <dgm:spPr/>
      <dgm:t>
        <a:bodyPr/>
        <a:lstStyle/>
        <a:p>
          <a:endParaRPr lang="zh-CN" altLang="en-US"/>
        </a:p>
      </dgm:t>
    </dgm:pt>
    <dgm:pt modelId="{4F6EA290-4DF5-6742-9512-1BA10C88ABAC}" type="pres">
      <dgm:prSet presAssocID="{C42440B2-95AA-0B45-BCFB-82ED6619C2C7}" presName="connTx" presStyleLbl="parChTrans1D2" presStyleIdx="1" presStyleCnt="3"/>
      <dgm:spPr/>
      <dgm:t>
        <a:bodyPr/>
        <a:lstStyle/>
        <a:p>
          <a:endParaRPr lang="zh-CN" altLang="en-US"/>
        </a:p>
      </dgm:t>
    </dgm:pt>
    <dgm:pt modelId="{F468D6A5-4DE3-A14E-A1F2-9F34EEAA74AF}" type="pres">
      <dgm:prSet presAssocID="{E0B63A44-C649-DC43-83F0-27834F10EDFB}" presName="root2" presStyleCnt="0"/>
      <dgm:spPr/>
    </dgm:pt>
    <dgm:pt modelId="{12496AA3-AA95-694C-84F7-B261F2FD5990}" type="pres">
      <dgm:prSet presAssocID="{E0B63A44-C649-DC43-83F0-27834F10EDFB}" presName="LevelTwoTextNode" presStyleLbl="node2" presStyleIdx="1" presStyleCnt="3" custScaleX="248581">
        <dgm:presLayoutVars>
          <dgm:chPref val="3"/>
        </dgm:presLayoutVars>
      </dgm:prSet>
      <dgm:spPr/>
      <dgm:t>
        <a:bodyPr/>
        <a:lstStyle/>
        <a:p>
          <a:endParaRPr lang="zh-CN" altLang="en-US"/>
        </a:p>
      </dgm:t>
    </dgm:pt>
    <dgm:pt modelId="{92FFF722-4EB4-0846-8826-A51C1865A09E}" type="pres">
      <dgm:prSet presAssocID="{E0B63A44-C649-DC43-83F0-27834F10EDFB}" presName="level3hierChild" presStyleCnt="0"/>
      <dgm:spPr/>
    </dgm:pt>
    <dgm:pt modelId="{FFA8DC84-B365-C648-8C9D-CFB7951F130D}" type="pres">
      <dgm:prSet presAssocID="{E06740A4-606E-C54B-A578-C5D06EB7930E}" presName="conn2-1" presStyleLbl="parChTrans1D2" presStyleIdx="2" presStyleCnt="3"/>
      <dgm:spPr/>
      <dgm:t>
        <a:bodyPr/>
        <a:lstStyle/>
        <a:p>
          <a:endParaRPr lang="zh-CN" altLang="en-US"/>
        </a:p>
      </dgm:t>
    </dgm:pt>
    <dgm:pt modelId="{667B033E-7031-AA48-A9BE-94EA2D6F8E62}" type="pres">
      <dgm:prSet presAssocID="{E06740A4-606E-C54B-A578-C5D06EB7930E}" presName="connTx" presStyleLbl="parChTrans1D2" presStyleIdx="2" presStyleCnt="3"/>
      <dgm:spPr/>
      <dgm:t>
        <a:bodyPr/>
        <a:lstStyle/>
        <a:p>
          <a:endParaRPr lang="zh-CN" altLang="en-US"/>
        </a:p>
      </dgm:t>
    </dgm:pt>
    <dgm:pt modelId="{D46D3E6B-85FF-8347-809F-1E082E5F4ED9}" type="pres">
      <dgm:prSet presAssocID="{D04F6552-CACE-EB46-BFD6-2FB6E4138D35}" presName="root2" presStyleCnt="0"/>
      <dgm:spPr/>
    </dgm:pt>
    <dgm:pt modelId="{A9521AF9-B264-6245-B63E-992C271E7EB9}" type="pres">
      <dgm:prSet presAssocID="{D04F6552-CACE-EB46-BFD6-2FB6E4138D35}" presName="LevelTwoTextNode" presStyleLbl="node2" presStyleIdx="2" presStyleCnt="3" custScaleX="249060">
        <dgm:presLayoutVars>
          <dgm:chPref val="3"/>
        </dgm:presLayoutVars>
      </dgm:prSet>
      <dgm:spPr/>
      <dgm:t>
        <a:bodyPr/>
        <a:lstStyle/>
        <a:p>
          <a:endParaRPr lang="zh-CN" altLang="en-US"/>
        </a:p>
      </dgm:t>
    </dgm:pt>
    <dgm:pt modelId="{23C3D815-9FDB-2449-978C-28EDE7F0CB61}" type="pres">
      <dgm:prSet presAssocID="{D04F6552-CACE-EB46-BFD6-2FB6E4138D35}" presName="level3hierChild" presStyleCnt="0"/>
      <dgm:spPr/>
    </dgm:pt>
  </dgm:ptLst>
  <dgm:cxnLst>
    <dgm:cxn modelId="{9951C8F5-70CF-9348-A728-4B1DCB964723}" type="presOf" srcId="{ED00FCAD-884E-FD4D-ABAF-613D4EE20D85}" destId="{9F26AA8C-3688-6448-AAFF-33B9FA0849FB}" srcOrd="0" destOrd="0" presId="urn:microsoft.com/office/officeart/2008/layout/HorizontalMultiLevelHierarchy"/>
    <dgm:cxn modelId="{248E8508-CBE7-DA4A-9D36-440F12B09BAC}" type="presOf" srcId="{E0B63A44-C649-DC43-83F0-27834F10EDFB}" destId="{12496AA3-AA95-694C-84F7-B261F2FD5990}" srcOrd="0" destOrd="0" presId="urn:microsoft.com/office/officeart/2008/layout/HorizontalMultiLevelHierarchy"/>
    <dgm:cxn modelId="{BA25A366-72A6-244B-8F61-7DA07B762782}" type="presOf" srcId="{E06740A4-606E-C54B-A578-C5D06EB7930E}" destId="{667B033E-7031-AA48-A9BE-94EA2D6F8E62}" srcOrd="1" destOrd="0" presId="urn:microsoft.com/office/officeart/2008/layout/HorizontalMultiLevelHierarchy"/>
    <dgm:cxn modelId="{BFA21963-D67F-5C4A-AE4E-E4B3B7D06775}" srcId="{386B0E07-ABD6-EC48-A4AE-3680C7F6856D}" destId="{D04F6552-CACE-EB46-BFD6-2FB6E4138D35}" srcOrd="2" destOrd="0" parTransId="{E06740A4-606E-C54B-A578-C5D06EB7930E}" sibTransId="{06CB8081-D7A3-1745-B628-14E419C357D2}"/>
    <dgm:cxn modelId="{90FEC662-A653-1640-84E9-A4DC63C6AFA6}" srcId="{386B0E07-ABD6-EC48-A4AE-3680C7F6856D}" destId="{AB3EE515-2AA8-BA4F-803C-16B3E4EEA92C}" srcOrd="0" destOrd="0" parTransId="{ED00FCAD-884E-FD4D-ABAF-613D4EE20D85}" sibTransId="{EE897EDE-F5A9-F64A-8ABB-4DCBD94311FA}"/>
    <dgm:cxn modelId="{D4374DC6-BB8F-2948-9DAB-6DD4EC38B39D}" type="presOf" srcId="{AB3EE515-2AA8-BA4F-803C-16B3E4EEA92C}" destId="{1289ABA3-4749-4A45-B314-57F751CD8B86}" srcOrd="0" destOrd="0" presId="urn:microsoft.com/office/officeart/2008/layout/HorizontalMultiLevelHierarchy"/>
    <dgm:cxn modelId="{A23A6ACD-4686-274F-995D-F93B72E5EFBE}" type="presOf" srcId="{386B0E07-ABD6-EC48-A4AE-3680C7F6856D}" destId="{BDB40C96-F5C3-A041-BE5E-7BAC98FCF800}" srcOrd="0" destOrd="0" presId="urn:microsoft.com/office/officeart/2008/layout/HorizontalMultiLevelHierarchy"/>
    <dgm:cxn modelId="{13760A76-2F32-344A-8BBD-21D417C522E2}" type="presOf" srcId="{CBD36D07-5831-3941-A288-4865502F0458}" destId="{D80ECDAD-1B17-894B-A39A-996570FAEFEB}" srcOrd="0" destOrd="0" presId="urn:microsoft.com/office/officeart/2008/layout/HorizontalMultiLevelHierarchy"/>
    <dgm:cxn modelId="{911425FF-C9F6-594B-9DEA-C153D136D297}" type="presOf" srcId="{D04F6552-CACE-EB46-BFD6-2FB6E4138D35}" destId="{A9521AF9-B264-6245-B63E-992C271E7EB9}" srcOrd="0" destOrd="0" presId="urn:microsoft.com/office/officeart/2008/layout/HorizontalMultiLevelHierarchy"/>
    <dgm:cxn modelId="{5FB51A4A-998A-E34D-997B-E865F8A4FA6A}" type="presOf" srcId="{E06740A4-606E-C54B-A578-C5D06EB7930E}" destId="{FFA8DC84-B365-C648-8C9D-CFB7951F130D}" srcOrd="0" destOrd="0" presId="urn:microsoft.com/office/officeart/2008/layout/HorizontalMultiLevelHierarchy"/>
    <dgm:cxn modelId="{D463924F-6E96-734A-A3A2-ED87FC07DC59}" type="presOf" srcId="{ED00FCAD-884E-FD4D-ABAF-613D4EE20D85}" destId="{09C4E824-0E03-1C49-8896-919211C50868}" srcOrd="1" destOrd="0" presId="urn:microsoft.com/office/officeart/2008/layout/HorizontalMultiLevelHierarchy"/>
    <dgm:cxn modelId="{8C84DBEC-F1CC-5042-B243-0CCE37C16C8F}" srcId="{386B0E07-ABD6-EC48-A4AE-3680C7F6856D}" destId="{E0B63A44-C649-DC43-83F0-27834F10EDFB}" srcOrd="1" destOrd="0" parTransId="{C42440B2-95AA-0B45-BCFB-82ED6619C2C7}" sibTransId="{0FC1534C-F1FC-3949-88E5-6847456E6ECD}"/>
    <dgm:cxn modelId="{C76CAE0C-43B4-784E-B92B-DC84A86622A8}" type="presOf" srcId="{C42440B2-95AA-0B45-BCFB-82ED6619C2C7}" destId="{4F6EA290-4DF5-6742-9512-1BA10C88ABAC}" srcOrd="1" destOrd="0" presId="urn:microsoft.com/office/officeart/2008/layout/HorizontalMultiLevelHierarchy"/>
    <dgm:cxn modelId="{6CB88849-F271-8C4F-971E-6161F094EB69}" srcId="{CBD36D07-5831-3941-A288-4865502F0458}" destId="{386B0E07-ABD6-EC48-A4AE-3680C7F6856D}" srcOrd="0" destOrd="0" parTransId="{F31367BE-A4B7-3A4B-B9BE-59C930C31B20}" sibTransId="{51918D90-06C9-A640-938B-0587228DEF3D}"/>
    <dgm:cxn modelId="{5659290A-1329-4E4A-BCC4-81C35C9A840C}" type="presOf" srcId="{C42440B2-95AA-0B45-BCFB-82ED6619C2C7}" destId="{D4A62ABE-E29E-5A4E-B39D-16EA13993D82}" srcOrd="0" destOrd="0" presId="urn:microsoft.com/office/officeart/2008/layout/HorizontalMultiLevelHierarchy"/>
    <dgm:cxn modelId="{40323388-DF92-DF4C-AF73-DD2C4365F463}" type="presParOf" srcId="{D80ECDAD-1B17-894B-A39A-996570FAEFEB}" destId="{EDC8926C-93EF-A344-B278-500883129EE0}" srcOrd="0" destOrd="0" presId="urn:microsoft.com/office/officeart/2008/layout/HorizontalMultiLevelHierarchy"/>
    <dgm:cxn modelId="{7168B118-69ED-2944-B129-895984002495}" type="presParOf" srcId="{EDC8926C-93EF-A344-B278-500883129EE0}" destId="{BDB40C96-F5C3-A041-BE5E-7BAC98FCF800}" srcOrd="0" destOrd="0" presId="urn:microsoft.com/office/officeart/2008/layout/HorizontalMultiLevelHierarchy"/>
    <dgm:cxn modelId="{72BCC54F-5FE1-2047-BDFE-FF4ABA4741DE}" type="presParOf" srcId="{EDC8926C-93EF-A344-B278-500883129EE0}" destId="{A649B3E5-C986-EA4D-8250-D168FE5ABCF1}" srcOrd="1" destOrd="0" presId="urn:microsoft.com/office/officeart/2008/layout/HorizontalMultiLevelHierarchy"/>
    <dgm:cxn modelId="{D58E7762-6AC2-774C-9EC5-0C387D73D305}" type="presParOf" srcId="{A649B3E5-C986-EA4D-8250-D168FE5ABCF1}" destId="{9F26AA8C-3688-6448-AAFF-33B9FA0849FB}" srcOrd="0" destOrd="0" presId="urn:microsoft.com/office/officeart/2008/layout/HorizontalMultiLevelHierarchy"/>
    <dgm:cxn modelId="{FDBD6943-7C85-5144-B862-9C31AA62EE47}" type="presParOf" srcId="{9F26AA8C-3688-6448-AAFF-33B9FA0849FB}" destId="{09C4E824-0E03-1C49-8896-919211C50868}" srcOrd="0" destOrd="0" presId="urn:microsoft.com/office/officeart/2008/layout/HorizontalMultiLevelHierarchy"/>
    <dgm:cxn modelId="{4855AA6A-B89D-004C-A9F2-9175A91F89E0}" type="presParOf" srcId="{A649B3E5-C986-EA4D-8250-D168FE5ABCF1}" destId="{D7292E8A-9AA1-0545-BB72-9F4995B4D708}" srcOrd="1" destOrd="0" presId="urn:microsoft.com/office/officeart/2008/layout/HorizontalMultiLevelHierarchy"/>
    <dgm:cxn modelId="{CB83FC0F-3C25-6948-828C-E81B6799BA7B}" type="presParOf" srcId="{D7292E8A-9AA1-0545-BB72-9F4995B4D708}" destId="{1289ABA3-4749-4A45-B314-57F751CD8B86}" srcOrd="0" destOrd="0" presId="urn:microsoft.com/office/officeart/2008/layout/HorizontalMultiLevelHierarchy"/>
    <dgm:cxn modelId="{B0D7B2FD-997A-3143-AAF5-090E91E0D45B}" type="presParOf" srcId="{D7292E8A-9AA1-0545-BB72-9F4995B4D708}" destId="{44082F05-218B-2D41-9848-8E78380CCB5D}" srcOrd="1" destOrd="0" presId="urn:microsoft.com/office/officeart/2008/layout/HorizontalMultiLevelHierarchy"/>
    <dgm:cxn modelId="{CDDC53B5-FC9B-9642-8CD5-0DB6ED690C8B}" type="presParOf" srcId="{A649B3E5-C986-EA4D-8250-D168FE5ABCF1}" destId="{D4A62ABE-E29E-5A4E-B39D-16EA13993D82}" srcOrd="2" destOrd="0" presId="urn:microsoft.com/office/officeart/2008/layout/HorizontalMultiLevelHierarchy"/>
    <dgm:cxn modelId="{ECAA9796-F9EE-1B4D-A73A-DC737492BC9B}" type="presParOf" srcId="{D4A62ABE-E29E-5A4E-B39D-16EA13993D82}" destId="{4F6EA290-4DF5-6742-9512-1BA10C88ABAC}" srcOrd="0" destOrd="0" presId="urn:microsoft.com/office/officeart/2008/layout/HorizontalMultiLevelHierarchy"/>
    <dgm:cxn modelId="{F2BF2487-79A2-D042-A0CA-7F3D5781F97A}" type="presParOf" srcId="{A649B3E5-C986-EA4D-8250-D168FE5ABCF1}" destId="{F468D6A5-4DE3-A14E-A1F2-9F34EEAA74AF}" srcOrd="3" destOrd="0" presId="urn:microsoft.com/office/officeart/2008/layout/HorizontalMultiLevelHierarchy"/>
    <dgm:cxn modelId="{71BE010A-7418-DF4D-B1DE-91E5E2154E51}" type="presParOf" srcId="{F468D6A5-4DE3-A14E-A1F2-9F34EEAA74AF}" destId="{12496AA3-AA95-694C-84F7-B261F2FD5990}" srcOrd="0" destOrd="0" presId="urn:microsoft.com/office/officeart/2008/layout/HorizontalMultiLevelHierarchy"/>
    <dgm:cxn modelId="{EB498A3C-F17B-D545-BCED-1E936CF0BC1F}" type="presParOf" srcId="{F468D6A5-4DE3-A14E-A1F2-9F34EEAA74AF}" destId="{92FFF722-4EB4-0846-8826-A51C1865A09E}" srcOrd="1" destOrd="0" presId="urn:microsoft.com/office/officeart/2008/layout/HorizontalMultiLevelHierarchy"/>
    <dgm:cxn modelId="{78F16895-8986-764B-B2B1-BC3EB36D7C13}" type="presParOf" srcId="{A649B3E5-C986-EA4D-8250-D168FE5ABCF1}" destId="{FFA8DC84-B365-C648-8C9D-CFB7951F130D}" srcOrd="4" destOrd="0" presId="urn:microsoft.com/office/officeart/2008/layout/HorizontalMultiLevelHierarchy"/>
    <dgm:cxn modelId="{41B212F6-5072-B648-90CA-12EA2E405039}" type="presParOf" srcId="{FFA8DC84-B365-C648-8C9D-CFB7951F130D}" destId="{667B033E-7031-AA48-A9BE-94EA2D6F8E62}" srcOrd="0" destOrd="0" presId="urn:microsoft.com/office/officeart/2008/layout/HorizontalMultiLevelHierarchy"/>
    <dgm:cxn modelId="{67213C58-32FD-0542-9A86-EA3DAA847E56}" type="presParOf" srcId="{A649B3E5-C986-EA4D-8250-D168FE5ABCF1}" destId="{D46D3E6B-85FF-8347-809F-1E082E5F4ED9}" srcOrd="5" destOrd="0" presId="urn:microsoft.com/office/officeart/2008/layout/HorizontalMultiLevelHierarchy"/>
    <dgm:cxn modelId="{CF4B4A24-EACA-B54A-A97A-74AB7475B584}" type="presParOf" srcId="{D46D3E6B-85FF-8347-809F-1E082E5F4ED9}" destId="{A9521AF9-B264-6245-B63E-992C271E7EB9}" srcOrd="0" destOrd="0" presId="urn:microsoft.com/office/officeart/2008/layout/HorizontalMultiLevelHierarchy"/>
    <dgm:cxn modelId="{1E4FC567-AC14-C446-A80C-0B6EEEBEFCDF}" type="presParOf" srcId="{D46D3E6B-85FF-8347-809F-1E082E5F4ED9}" destId="{23C3D815-9FDB-2449-978C-28EDE7F0CB61}" srcOrd="1" destOrd="0" presId="urn:microsoft.com/office/officeart/2008/layout/HorizontalMultiLevelHierarchy"/>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DD184B-102E-F04B-8E2D-B2F64A98FABF}"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zh-CN" altLang="en-US"/>
        </a:p>
      </dgm:t>
    </dgm:pt>
    <dgm:pt modelId="{0A0956E3-1586-FF48-94C5-D4F7C56A5570}">
      <dgm:prSet phldrT="[文本]" custT="1">
        <dgm:style>
          <a:lnRef idx="0">
            <a:schemeClr val="accent5"/>
          </a:lnRef>
          <a:fillRef idx="3">
            <a:schemeClr val="accent5"/>
          </a:fillRef>
          <a:effectRef idx="3">
            <a:schemeClr val="accent5"/>
          </a:effectRef>
          <a:fontRef idx="minor">
            <a:schemeClr val="lt1"/>
          </a:fontRef>
        </dgm:style>
      </dgm:prSet>
      <dgm:spPr/>
      <dgm:t>
        <a:bodyPr/>
        <a:lstStyle/>
        <a:p>
          <a:r>
            <a:rPr lang="en-US" altLang="zh-CN" sz="1800" dirty="0">
              <a:latin typeface="KaiTi" panose="02010609060101010101" pitchFamily="49" charset="-122"/>
              <a:ea typeface="KaiTi" panose="02010609060101010101" pitchFamily="49" charset="-122"/>
            </a:rPr>
            <a:t>3.</a:t>
          </a:r>
          <a:r>
            <a:rPr lang="zh-CN" altLang="en-US" sz="1800" dirty="0">
              <a:latin typeface="KaiTi" panose="02010609060101010101" pitchFamily="49" charset="-122"/>
              <a:ea typeface="KaiTi" panose="02010609060101010101" pitchFamily="49" charset="-122"/>
            </a:rPr>
            <a:t> 实践中两种观点</a:t>
          </a:r>
          <a:endParaRPr lang="zh-CN" altLang="en-US" sz="1800" dirty="0"/>
        </a:p>
      </dgm:t>
    </dgm:pt>
    <dgm:pt modelId="{34262911-5190-9440-A968-E2BA166867EA}" type="parTrans" cxnId="{E0C86B93-0F56-A245-A7BE-41C2D3140ADE}">
      <dgm:prSet/>
      <dgm:spPr/>
      <dgm:t>
        <a:bodyPr/>
        <a:lstStyle/>
        <a:p>
          <a:endParaRPr lang="zh-CN" altLang="en-US"/>
        </a:p>
      </dgm:t>
    </dgm:pt>
    <dgm:pt modelId="{31E757CE-C4AA-1449-82F2-0B77CB79490C}" type="sibTrans" cxnId="{E0C86B93-0F56-A245-A7BE-41C2D3140ADE}">
      <dgm:prSet/>
      <dgm:spPr/>
      <dgm:t>
        <a:bodyPr/>
        <a:lstStyle/>
        <a:p>
          <a:endParaRPr lang="zh-CN" altLang="en-US"/>
        </a:p>
      </dgm:t>
    </dgm:pt>
    <dgm:pt modelId="{0E4F7E85-D1B3-024D-83A8-03A73063E125}">
      <dgm:prSet phldrT="[文本]">
        <dgm:style>
          <a:lnRef idx="0">
            <a:schemeClr val="accent1"/>
          </a:lnRef>
          <a:fillRef idx="3">
            <a:schemeClr val="accent1"/>
          </a:fillRef>
          <a:effectRef idx="3">
            <a:schemeClr val="accent1"/>
          </a:effectRef>
          <a:fontRef idx="minor">
            <a:schemeClr val="lt1"/>
          </a:fontRef>
        </dgm:style>
      </dgm:prSet>
      <dgm:spPr/>
      <dgm:t>
        <a:bodyPr/>
        <a:lstStyle/>
        <a:p>
          <a:pPr algn="l"/>
          <a:r>
            <a:rPr lang="zh-CN" dirty="0">
              <a:latin typeface="KaiTi" panose="02010609060101010101" pitchFamily="49" charset="-122"/>
              <a:ea typeface="KaiTi" panose="02010609060101010101" pitchFamily="49" charset="-122"/>
            </a:rPr>
            <a:t>视为法律对此不作特殊的要求</a:t>
          </a:r>
          <a:endParaRPr lang="zh-CN" altLang="en-US" dirty="0">
            <a:latin typeface="KaiTi" panose="02010609060101010101" pitchFamily="49" charset="-122"/>
            <a:ea typeface="KaiTi" panose="02010609060101010101" pitchFamily="49" charset="-122"/>
          </a:endParaRPr>
        </a:p>
      </dgm:t>
    </dgm:pt>
    <dgm:pt modelId="{4AA81088-74CD-3A45-A13E-8585D80D9ED2}" type="parTrans" cxnId="{35725949-7943-1646-95DD-B2C54B4805B1}">
      <dgm:prSet/>
      <dgm:spPr/>
      <dgm:t>
        <a:bodyPr/>
        <a:lstStyle/>
        <a:p>
          <a:endParaRPr lang="zh-CN" altLang="en-US"/>
        </a:p>
      </dgm:t>
    </dgm:pt>
    <dgm:pt modelId="{4CB08E8C-A200-2441-844F-CB9BD8F9E64E}" type="sibTrans" cxnId="{35725949-7943-1646-95DD-B2C54B4805B1}">
      <dgm:prSet/>
      <dgm:spPr/>
      <dgm:t>
        <a:bodyPr/>
        <a:lstStyle/>
        <a:p>
          <a:endParaRPr lang="zh-CN" altLang="en-US"/>
        </a:p>
      </dgm:t>
    </dgm:pt>
    <dgm:pt modelId="{003E88A1-8315-FE41-9A2B-0A07A9AD5C8F}">
      <dgm:prSet phldrT="[文本]">
        <dgm:style>
          <a:lnRef idx="0">
            <a:schemeClr val="accent1"/>
          </a:lnRef>
          <a:fillRef idx="3">
            <a:schemeClr val="accent1"/>
          </a:fillRef>
          <a:effectRef idx="3">
            <a:schemeClr val="accent1"/>
          </a:effectRef>
          <a:fontRef idx="minor">
            <a:schemeClr val="lt1"/>
          </a:fontRef>
        </dgm:style>
      </dgm:prSet>
      <dgm:spPr/>
      <dgm:t>
        <a:bodyPr/>
        <a:lstStyle/>
        <a:p>
          <a:pPr algn="l"/>
          <a:r>
            <a:rPr lang="zh-CN" dirty="0">
              <a:latin typeface="KaiTi" panose="02010609060101010101" pitchFamily="49" charset="-122"/>
              <a:ea typeface="KaiTi" panose="02010609060101010101" pitchFamily="49" charset="-122"/>
            </a:rPr>
            <a:t>遵从其上位法的规定（具体为民诉法第一百零一条第三款）</a:t>
          </a:r>
          <a:endParaRPr lang="zh-CN" altLang="en-US" dirty="0">
            <a:latin typeface="KaiTi" panose="02010609060101010101" pitchFamily="49" charset="-122"/>
            <a:ea typeface="KaiTi" panose="02010609060101010101" pitchFamily="49" charset="-122"/>
          </a:endParaRPr>
        </a:p>
      </dgm:t>
    </dgm:pt>
    <dgm:pt modelId="{E179AC2C-1964-B54E-AF78-D62E5E73755A}" type="parTrans" cxnId="{8D0993DC-794D-8345-AE82-EFD906CD534C}">
      <dgm:prSet/>
      <dgm:spPr/>
      <dgm:t>
        <a:bodyPr/>
        <a:lstStyle/>
        <a:p>
          <a:endParaRPr lang="zh-CN" altLang="en-US"/>
        </a:p>
      </dgm:t>
    </dgm:pt>
    <dgm:pt modelId="{0C98E321-66E5-5A4D-B146-1A12ADD604DF}" type="sibTrans" cxnId="{8D0993DC-794D-8345-AE82-EFD906CD534C}">
      <dgm:prSet/>
      <dgm:spPr/>
      <dgm:t>
        <a:bodyPr/>
        <a:lstStyle/>
        <a:p>
          <a:endParaRPr lang="zh-CN" altLang="en-US"/>
        </a:p>
      </dgm:t>
    </dgm:pt>
    <dgm:pt modelId="{999F926B-29BF-724D-97C3-E841817B6900}" type="pres">
      <dgm:prSet presAssocID="{42DD184B-102E-F04B-8E2D-B2F64A98FABF}" presName="diagram" presStyleCnt="0">
        <dgm:presLayoutVars>
          <dgm:chPref val="1"/>
          <dgm:dir/>
          <dgm:animOne val="branch"/>
          <dgm:animLvl val="lvl"/>
          <dgm:resizeHandles val="exact"/>
        </dgm:presLayoutVars>
      </dgm:prSet>
      <dgm:spPr/>
      <dgm:t>
        <a:bodyPr/>
        <a:lstStyle/>
        <a:p>
          <a:endParaRPr lang="zh-CN" altLang="en-US"/>
        </a:p>
      </dgm:t>
    </dgm:pt>
    <dgm:pt modelId="{6F4E446C-998D-264A-92BC-0658E9FA8064}" type="pres">
      <dgm:prSet presAssocID="{0A0956E3-1586-FF48-94C5-D4F7C56A5570}" presName="root1" presStyleCnt="0"/>
      <dgm:spPr/>
    </dgm:pt>
    <dgm:pt modelId="{C97E2606-E806-BF41-85C7-192D167A1585}" type="pres">
      <dgm:prSet presAssocID="{0A0956E3-1586-FF48-94C5-D4F7C56A5570}" presName="LevelOneTextNode" presStyleLbl="node0" presStyleIdx="0" presStyleCnt="1" custScaleX="143765" custScaleY="51269">
        <dgm:presLayoutVars>
          <dgm:chPref val="3"/>
        </dgm:presLayoutVars>
      </dgm:prSet>
      <dgm:spPr/>
      <dgm:t>
        <a:bodyPr/>
        <a:lstStyle/>
        <a:p>
          <a:endParaRPr lang="zh-CN" altLang="en-US"/>
        </a:p>
      </dgm:t>
    </dgm:pt>
    <dgm:pt modelId="{5DE4B4C5-98BB-1644-9741-6DDE1029A254}" type="pres">
      <dgm:prSet presAssocID="{0A0956E3-1586-FF48-94C5-D4F7C56A5570}" presName="level2hierChild" presStyleCnt="0"/>
      <dgm:spPr/>
    </dgm:pt>
    <dgm:pt modelId="{0AD0B383-24D7-2345-ABB1-A383F7AF880D}" type="pres">
      <dgm:prSet presAssocID="{4AA81088-74CD-3A45-A13E-8585D80D9ED2}" presName="conn2-1" presStyleLbl="parChTrans1D2" presStyleIdx="0" presStyleCnt="2"/>
      <dgm:spPr/>
      <dgm:t>
        <a:bodyPr/>
        <a:lstStyle/>
        <a:p>
          <a:endParaRPr lang="zh-CN" altLang="en-US"/>
        </a:p>
      </dgm:t>
    </dgm:pt>
    <dgm:pt modelId="{80FF3F9A-332E-E545-8378-00344E5547DC}" type="pres">
      <dgm:prSet presAssocID="{4AA81088-74CD-3A45-A13E-8585D80D9ED2}" presName="connTx" presStyleLbl="parChTrans1D2" presStyleIdx="0" presStyleCnt="2"/>
      <dgm:spPr/>
      <dgm:t>
        <a:bodyPr/>
        <a:lstStyle/>
        <a:p>
          <a:endParaRPr lang="zh-CN" altLang="en-US"/>
        </a:p>
      </dgm:t>
    </dgm:pt>
    <dgm:pt modelId="{452BCC8F-A640-7743-92B6-5097EC03FCC0}" type="pres">
      <dgm:prSet presAssocID="{0E4F7E85-D1B3-024D-83A8-03A73063E125}" presName="root2" presStyleCnt="0"/>
      <dgm:spPr/>
    </dgm:pt>
    <dgm:pt modelId="{652800B0-A1CF-7F49-8D1A-35378273BB21}" type="pres">
      <dgm:prSet presAssocID="{0E4F7E85-D1B3-024D-83A8-03A73063E125}" presName="LevelTwoTextNode" presStyleLbl="node2" presStyleIdx="0" presStyleCnt="2" custScaleX="187027" custScaleY="68272">
        <dgm:presLayoutVars>
          <dgm:chPref val="3"/>
        </dgm:presLayoutVars>
      </dgm:prSet>
      <dgm:spPr/>
      <dgm:t>
        <a:bodyPr/>
        <a:lstStyle/>
        <a:p>
          <a:endParaRPr lang="zh-CN" altLang="en-US"/>
        </a:p>
      </dgm:t>
    </dgm:pt>
    <dgm:pt modelId="{3DBCC436-B045-B54F-BC9E-34523BD6F20B}" type="pres">
      <dgm:prSet presAssocID="{0E4F7E85-D1B3-024D-83A8-03A73063E125}" presName="level3hierChild" presStyleCnt="0"/>
      <dgm:spPr/>
    </dgm:pt>
    <dgm:pt modelId="{6ED7586D-CCA4-6E41-AFAF-DD3B757C9432}" type="pres">
      <dgm:prSet presAssocID="{E179AC2C-1964-B54E-AF78-D62E5E73755A}" presName="conn2-1" presStyleLbl="parChTrans1D2" presStyleIdx="1" presStyleCnt="2"/>
      <dgm:spPr/>
      <dgm:t>
        <a:bodyPr/>
        <a:lstStyle/>
        <a:p>
          <a:endParaRPr lang="zh-CN" altLang="en-US"/>
        </a:p>
      </dgm:t>
    </dgm:pt>
    <dgm:pt modelId="{90677A6D-0CD0-2C4F-A555-BEA4C6F4FAF3}" type="pres">
      <dgm:prSet presAssocID="{E179AC2C-1964-B54E-AF78-D62E5E73755A}" presName="connTx" presStyleLbl="parChTrans1D2" presStyleIdx="1" presStyleCnt="2"/>
      <dgm:spPr/>
      <dgm:t>
        <a:bodyPr/>
        <a:lstStyle/>
        <a:p>
          <a:endParaRPr lang="zh-CN" altLang="en-US"/>
        </a:p>
      </dgm:t>
    </dgm:pt>
    <dgm:pt modelId="{C49676D9-7C46-7D44-9611-192976E2E99E}" type="pres">
      <dgm:prSet presAssocID="{003E88A1-8315-FE41-9A2B-0A07A9AD5C8F}" presName="root2" presStyleCnt="0"/>
      <dgm:spPr/>
    </dgm:pt>
    <dgm:pt modelId="{BA66C169-89D3-3645-979A-DF55B1EB179C}" type="pres">
      <dgm:prSet presAssocID="{003E88A1-8315-FE41-9A2B-0A07A9AD5C8F}" presName="LevelTwoTextNode" presStyleLbl="node2" presStyleIdx="1" presStyleCnt="2" custScaleX="190751">
        <dgm:presLayoutVars>
          <dgm:chPref val="3"/>
        </dgm:presLayoutVars>
      </dgm:prSet>
      <dgm:spPr/>
      <dgm:t>
        <a:bodyPr/>
        <a:lstStyle/>
        <a:p>
          <a:endParaRPr lang="zh-CN" altLang="en-US"/>
        </a:p>
      </dgm:t>
    </dgm:pt>
    <dgm:pt modelId="{47E2E7A3-4483-6442-89FE-EA1DD31028F3}" type="pres">
      <dgm:prSet presAssocID="{003E88A1-8315-FE41-9A2B-0A07A9AD5C8F}" presName="level3hierChild" presStyleCnt="0"/>
      <dgm:spPr/>
    </dgm:pt>
  </dgm:ptLst>
  <dgm:cxnLst>
    <dgm:cxn modelId="{182A94E9-4D29-9540-9608-47B48B050B35}" type="presOf" srcId="{4AA81088-74CD-3A45-A13E-8585D80D9ED2}" destId="{0AD0B383-24D7-2345-ABB1-A383F7AF880D}" srcOrd="0" destOrd="0" presId="urn:microsoft.com/office/officeart/2005/8/layout/hierarchy2"/>
    <dgm:cxn modelId="{6042CD88-AD52-C947-82D4-B0FF71625C48}" type="presOf" srcId="{0A0956E3-1586-FF48-94C5-D4F7C56A5570}" destId="{C97E2606-E806-BF41-85C7-192D167A1585}" srcOrd="0" destOrd="0" presId="urn:microsoft.com/office/officeart/2005/8/layout/hierarchy2"/>
    <dgm:cxn modelId="{C1A8EDCE-23C8-6B44-BE8A-2E312C0C4A78}" type="presOf" srcId="{E179AC2C-1964-B54E-AF78-D62E5E73755A}" destId="{90677A6D-0CD0-2C4F-A555-BEA4C6F4FAF3}" srcOrd="1" destOrd="0" presId="urn:microsoft.com/office/officeart/2005/8/layout/hierarchy2"/>
    <dgm:cxn modelId="{E75E1CB4-C3DF-4E42-A23E-752FA069180A}" type="presOf" srcId="{003E88A1-8315-FE41-9A2B-0A07A9AD5C8F}" destId="{BA66C169-89D3-3645-979A-DF55B1EB179C}" srcOrd="0" destOrd="0" presId="urn:microsoft.com/office/officeart/2005/8/layout/hierarchy2"/>
    <dgm:cxn modelId="{5E7AF19F-9D70-164C-99CF-DA04C729C46F}" type="presOf" srcId="{4AA81088-74CD-3A45-A13E-8585D80D9ED2}" destId="{80FF3F9A-332E-E545-8378-00344E5547DC}" srcOrd="1" destOrd="0" presId="urn:microsoft.com/office/officeart/2005/8/layout/hierarchy2"/>
    <dgm:cxn modelId="{8E1BDBC7-57A6-1341-8308-F316E6C51851}" type="presOf" srcId="{42DD184B-102E-F04B-8E2D-B2F64A98FABF}" destId="{999F926B-29BF-724D-97C3-E841817B6900}" srcOrd="0" destOrd="0" presId="urn:microsoft.com/office/officeart/2005/8/layout/hierarchy2"/>
    <dgm:cxn modelId="{4CD8D264-F922-CA4B-A24A-3132EE772FB7}" type="presOf" srcId="{E179AC2C-1964-B54E-AF78-D62E5E73755A}" destId="{6ED7586D-CCA4-6E41-AFAF-DD3B757C9432}" srcOrd="0" destOrd="0" presId="urn:microsoft.com/office/officeart/2005/8/layout/hierarchy2"/>
    <dgm:cxn modelId="{E0C86B93-0F56-A245-A7BE-41C2D3140ADE}" srcId="{42DD184B-102E-F04B-8E2D-B2F64A98FABF}" destId="{0A0956E3-1586-FF48-94C5-D4F7C56A5570}" srcOrd="0" destOrd="0" parTransId="{34262911-5190-9440-A968-E2BA166867EA}" sibTransId="{31E757CE-C4AA-1449-82F2-0B77CB79490C}"/>
    <dgm:cxn modelId="{35725949-7943-1646-95DD-B2C54B4805B1}" srcId="{0A0956E3-1586-FF48-94C5-D4F7C56A5570}" destId="{0E4F7E85-D1B3-024D-83A8-03A73063E125}" srcOrd="0" destOrd="0" parTransId="{4AA81088-74CD-3A45-A13E-8585D80D9ED2}" sibTransId="{4CB08E8C-A200-2441-844F-CB9BD8F9E64E}"/>
    <dgm:cxn modelId="{8D0993DC-794D-8345-AE82-EFD906CD534C}" srcId="{0A0956E3-1586-FF48-94C5-D4F7C56A5570}" destId="{003E88A1-8315-FE41-9A2B-0A07A9AD5C8F}" srcOrd="1" destOrd="0" parTransId="{E179AC2C-1964-B54E-AF78-D62E5E73755A}" sibTransId="{0C98E321-66E5-5A4D-B146-1A12ADD604DF}"/>
    <dgm:cxn modelId="{68B7987A-BCEA-C44D-AE8B-CB5C7849CEB6}" type="presOf" srcId="{0E4F7E85-D1B3-024D-83A8-03A73063E125}" destId="{652800B0-A1CF-7F49-8D1A-35378273BB21}" srcOrd="0" destOrd="0" presId="urn:microsoft.com/office/officeart/2005/8/layout/hierarchy2"/>
    <dgm:cxn modelId="{5478086A-57B7-4C43-B102-1CCFD252C804}" type="presParOf" srcId="{999F926B-29BF-724D-97C3-E841817B6900}" destId="{6F4E446C-998D-264A-92BC-0658E9FA8064}" srcOrd="0" destOrd="0" presId="urn:microsoft.com/office/officeart/2005/8/layout/hierarchy2"/>
    <dgm:cxn modelId="{6AE485AD-EBC9-9D4F-A356-FEB39C0D1A1A}" type="presParOf" srcId="{6F4E446C-998D-264A-92BC-0658E9FA8064}" destId="{C97E2606-E806-BF41-85C7-192D167A1585}" srcOrd="0" destOrd="0" presId="urn:microsoft.com/office/officeart/2005/8/layout/hierarchy2"/>
    <dgm:cxn modelId="{D2D9F7F2-6860-784F-9253-4D45413686C2}" type="presParOf" srcId="{6F4E446C-998D-264A-92BC-0658E9FA8064}" destId="{5DE4B4C5-98BB-1644-9741-6DDE1029A254}" srcOrd="1" destOrd="0" presId="urn:microsoft.com/office/officeart/2005/8/layout/hierarchy2"/>
    <dgm:cxn modelId="{0DE4261C-2987-F144-884D-48891397EB57}" type="presParOf" srcId="{5DE4B4C5-98BB-1644-9741-6DDE1029A254}" destId="{0AD0B383-24D7-2345-ABB1-A383F7AF880D}" srcOrd="0" destOrd="0" presId="urn:microsoft.com/office/officeart/2005/8/layout/hierarchy2"/>
    <dgm:cxn modelId="{B9EEED6B-C7AF-A540-B397-2A8D41C3FFA2}" type="presParOf" srcId="{0AD0B383-24D7-2345-ABB1-A383F7AF880D}" destId="{80FF3F9A-332E-E545-8378-00344E5547DC}" srcOrd="0" destOrd="0" presId="urn:microsoft.com/office/officeart/2005/8/layout/hierarchy2"/>
    <dgm:cxn modelId="{33404580-9947-BE48-88DE-CFB2BE9A2E2A}" type="presParOf" srcId="{5DE4B4C5-98BB-1644-9741-6DDE1029A254}" destId="{452BCC8F-A640-7743-92B6-5097EC03FCC0}" srcOrd="1" destOrd="0" presId="urn:microsoft.com/office/officeart/2005/8/layout/hierarchy2"/>
    <dgm:cxn modelId="{81F629CD-447D-5240-9129-96E7B7352528}" type="presParOf" srcId="{452BCC8F-A640-7743-92B6-5097EC03FCC0}" destId="{652800B0-A1CF-7F49-8D1A-35378273BB21}" srcOrd="0" destOrd="0" presId="urn:microsoft.com/office/officeart/2005/8/layout/hierarchy2"/>
    <dgm:cxn modelId="{F5EB2DE8-CC0F-424E-BEDC-61673B9A5D2C}" type="presParOf" srcId="{452BCC8F-A640-7743-92B6-5097EC03FCC0}" destId="{3DBCC436-B045-B54F-BC9E-34523BD6F20B}" srcOrd="1" destOrd="0" presId="urn:microsoft.com/office/officeart/2005/8/layout/hierarchy2"/>
    <dgm:cxn modelId="{3DE95BE9-6D97-6747-904F-C75AE952E9CB}" type="presParOf" srcId="{5DE4B4C5-98BB-1644-9741-6DDE1029A254}" destId="{6ED7586D-CCA4-6E41-AFAF-DD3B757C9432}" srcOrd="2" destOrd="0" presId="urn:microsoft.com/office/officeart/2005/8/layout/hierarchy2"/>
    <dgm:cxn modelId="{A2CCE5DF-3457-A545-A97C-55A2C841E955}" type="presParOf" srcId="{6ED7586D-CCA4-6E41-AFAF-DD3B757C9432}" destId="{90677A6D-0CD0-2C4F-A555-BEA4C6F4FAF3}" srcOrd="0" destOrd="0" presId="urn:microsoft.com/office/officeart/2005/8/layout/hierarchy2"/>
    <dgm:cxn modelId="{3691A4C5-D9F3-6B4D-9155-56E0DAB6EAD6}" type="presParOf" srcId="{5DE4B4C5-98BB-1644-9741-6DDE1029A254}" destId="{C49676D9-7C46-7D44-9611-192976E2E99E}" srcOrd="3" destOrd="0" presId="urn:microsoft.com/office/officeart/2005/8/layout/hierarchy2"/>
    <dgm:cxn modelId="{2977F51E-EA2F-CB40-8F8E-842E92E614F1}" type="presParOf" srcId="{C49676D9-7C46-7D44-9611-192976E2E99E}" destId="{BA66C169-89D3-3645-979A-DF55B1EB179C}" srcOrd="0" destOrd="0" presId="urn:microsoft.com/office/officeart/2005/8/layout/hierarchy2"/>
    <dgm:cxn modelId="{2D6AA0E6-E25D-DB41-B2B8-E532D6BAE8B2}" type="presParOf" srcId="{C49676D9-7C46-7D44-9611-192976E2E99E}" destId="{47E2E7A3-4483-6442-89FE-EA1DD31028F3}"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85B8E-B49B-5842-864C-8C63F28D4E0F}">
      <dsp:nvSpPr>
        <dsp:cNvPr id="0" name=""/>
        <dsp:cNvSpPr/>
      </dsp:nvSpPr>
      <dsp:spPr>
        <a:xfrm rot="16200000">
          <a:off x="4668" y="748"/>
          <a:ext cx="1895357" cy="1899373"/>
        </a:xfrm>
        <a:prstGeom prst="downArrow">
          <a:avLst>
            <a:gd name="adj1" fmla="val 50000"/>
            <a:gd name="adj2" fmla="val 35000"/>
          </a:avLst>
        </a:prstGeom>
        <a:gradFill rotWithShape="0">
          <a:gsLst>
            <a:gs pos="14000">
              <a:schemeClr val="accent1">
                <a:lumMod val="60000"/>
                <a:lumOff val="40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zh-CN" sz="1800" kern="1200" dirty="0">
              <a:effectLst/>
              <a:latin typeface="Times New Roman" panose="02020603050405020304" pitchFamily="18" charset="0"/>
              <a:ea typeface="楷体" panose="02010609060101010101" pitchFamily="49" charset="-122"/>
            </a:rPr>
            <a:t>请求人</a:t>
          </a:r>
          <a:r>
            <a:rPr lang="zh-CN" altLang="en-US" sz="1800" kern="1200" dirty="0">
              <a:effectLst/>
              <a:latin typeface="Times New Roman" panose="02020603050405020304" pitchFamily="18" charset="0"/>
              <a:ea typeface="楷体" panose="02010609060101010101" pitchFamily="49" charset="-122"/>
            </a:rPr>
            <a:t>：</a:t>
          </a:r>
          <a:endParaRPr lang="en-US" altLang="zh-CN" sz="1800" kern="1200" dirty="0">
            <a:effectLst/>
            <a:latin typeface="Times New Roman" panose="02020603050405020304" pitchFamily="18" charset="0"/>
            <a:ea typeface="楷体" panose="02010609060101010101" pitchFamily="49" charset="-122"/>
          </a:endParaRPr>
        </a:p>
        <a:p>
          <a:pPr marL="0" lvl="0" indent="0" algn="ctr" defTabSz="800100">
            <a:lnSpc>
              <a:spcPct val="90000"/>
            </a:lnSpc>
            <a:spcBef>
              <a:spcPct val="0"/>
            </a:spcBef>
            <a:spcAft>
              <a:spcPct val="35000"/>
            </a:spcAft>
            <a:buNone/>
          </a:pPr>
          <a:r>
            <a:rPr lang="en-US" altLang="zh-CN" sz="1800" kern="1200" dirty="0">
              <a:effectLst/>
              <a:latin typeface="Times New Roman" panose="02020603050405020304" pitchFamily="18" charset="0"/>
              <a:ea typeface="楷体" panose="02010609060101010101" pitchFamily="49" charset="-122"/>
            </a:rPr>
            <a:t>A</a:t>
          </a:r>
          <a:r>
            <a:rPr lang="zh-CN" altLang="zh-CN" sz="1800" kern="1200" dirty="0">
              <a:effectLst/>
              <a:latin typeface="Times New Roman" panose="02020603050405020304" pitchFamily="18" charset="0"/>
              <a:ea typeface="楷体" panose="02010609060101010101" pitchFamily="49" charset="-122"/>
            </a:rPr>
            <a:t>轮期租人</a:t>
          </a:r>
          <a:endParaRPr lang="zh-CN" altLang="en-US" sz="1800" kern="1200" dirty="0"/>
        </a:p>
      </dsp:txBody>
      <dsp:txXfrm rot="5400000">
        <a:off x="2661" y="476594"/>
        <a:ext cx="1567686" cy="947679"/>
      </dsp:txXfrm>
    </dsp:sp>
    <dsp:sp modelId="{42CED63E-7780-6A4D-BB7B-3B9FA5683FE4}">
      <dsp:nvSpPr>
        <dsp:cNvPr id="0" name=""/>
        <dsp:cNvSpPr/>
      </dsp:nvSpPr>
      <dsp:spPr>
        <a:xfrm rot="5400000">
          <a:off x="8628989" y="3277"/>
          <a:ext cx="1894315" cy="1894315"/>
        </a:xfrm>
        <a:prstGeom prst="downArrow">
          <a:avLst>
            <a:gd name="adj1" fmla="val 50000"/>
            <a:gd name="adj2" fmla="val 35000"/>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Times New Roman" panose="02020603050405020304" pitchFamily="18" charset="0"/>
              <a:ea typeface="楷体" panose="02010609060101010101" pitchFamily="49" charset="-122"/>
            </a:rPr>
            <a:t>被请求人：</a:t>
          </a:r>
          <a:endParaRPr lang="en-US" altLang="zh-CN" sz="1800" kern="1200" dirty="0">
            <a:latin typeface="Times New Roman" panose="02020603050405020304" pitchFamily="18" charset="0"/>
            <a:ea typeface="楷体" panose="02010609060101010101" pitchFamily="49" charset="-122"/>
          </a:endParaRPr>
        </a:p>
        <a:p>
          <a:pPr marL="0" lvl="0" indent="0" algn="ctr" defTabSz="800100">
            <a:lnSpc>
              <a:spcPct val="90000"/>
            </a:lnSpc>
            <a:spcBef>
              <a:spcPct val="0"/>
            </a:spcBef>
            <a:spcAft>
              <a:spcPct val="35000"/>
            </a:spcAft>
            <a:buNone/>
          </a:pPr>
          <a:r>
            <a:rPr lang="en-US" altLang="zh-CN" sz="1800" kern="1200" dirty="0">
              <a:latin typeface="Times New Roman" panose="02020603050405020304" pitchFamily="18" charset="0"/>
              <a:ea typeface="楷体" panose="02010609060101010101" pitchFamily="49" charset="-122"/>
            </a:rPr>
            <a:t>A</a:t>
          </a:r>
          <a:r>
            <a:rPr lang="zh-CN" altLang="en-US" sz="1800" kern="1200" dirty="0">
              <a:latin typeface="Times New Roman" panose="02020603050405020304" pitchFamily="18" charset="0"/>
              <a:ea typeface="楷体" panose="02010609060101010101" pitchFamily="49" charset="-122"/>
            </a:rPr>
            <a:t>轮船东</a:t>
          </a:r>
          <a:endParaRPr lang="en-US" altLang="zh-CN" sz="1800" kern="1200" dirty="0">
            <a:latin typeface="Times New Roman" panose="02020603050405020304" pitchFamily="18" charset="0"/>
            <a:ea typeface="楷体" panose="02010609060101010101" pitchFamily="49" charset="-122"/>
          </a:endParaRPr>
        </a:p>
      </dsp:txBody>
      <dsp:txXfrm rot="-5400000">
        <a:off x="8960495" y="476856"/>
        <a:ext cx="1562810" cy="947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1C772-E92B-0146-9F44-ECB77B5CA0A7}">
      <dsp:nvSpPr>
        <dsp:cNvPr id="0" name=""/>
        <dsp:cNvSpPr/>
      </dsp:nvSpPr>
      <dsp:spPr>
        <a:xfrm>
          <a:off x="0" y="314669"/>
          <a:ext cx="4092498" cy="4031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A09EA6-E78B-5A4A-9835-5605EDFF310C}">
      <dsp:nvSpPr>
        <dsp:cNvPr id="0" name=""/>
        <dsp:cNvSpPr/>
      </dsp:nvSpPr>
      <dsp:spPr>
        <a:xfrm>
          <a:off x="204624" y="78509"/>
          <a:ext cx="2864748" cy="472320"/>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8281" tIns="0" rIns="108281"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effectLst/>
              <a:latin typeface="Times New Roman" panose="02020603050405020304" pitchFamily="18" charset="0"/>
              <a:ea typeface="楷体" panose="02010609060101010101" pitchFamily="49" charset="-122"/>
              <a:cs typeface="Times New Roman" panose="02020603050405020304" pitchFamily="18" charset="0"/>
            </a:rPr>
            <a:t>最大程度的意思自治</a:t>
          </a:r>
          <a:endParaRPr lang="zh-CN" altLang="en-US" sz="1600" kern="1200" dirty="0"/>
        </a:p>
      </dsp:txBody>
      <dsp:txXfrm>
        <a:off x="227681" y="101566"/>
        <a:ext cx="2818634" cy="426206"/>
      </dsp:txXfrm>
    </dsp:sp>
    <dsp:sp modelId="{3DFDDBB9-1B98-6E4D-B018-B3F8EBFC3411}">
      <dsp:nvSpPr>
        <dsp:cNvPr id="0" name=""/>
        <dsp:cNvSpPr/>
      </dsp:nvSpPr>
      <dsp:spPr>
        <a:xfrm>
          <a:off x="0" y="1040429"/>
          <a:ext cx="4092498" cy="4031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591D8A-A7C7-7B46-9982-E7E0F134D4CA}">
      <dsp:nvSpPr>
        <dsp:cNvPr id="0" name=""/>
        <dsp:cNvSpPr/>
      </dsp:nvSpPr>
      <dsp:spPr>
        <a:xfrm>
          <a:off x="204624" y="804269"/>
          <a:ext cx="2864748" cy="472320"/>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8281" tIns="0" rIns="108281" bIns="0" numCol="1" spcCol="1270" anchor="ctr" anchorCtr="0">
          <a:noAutofit/>
        </a:bodyPr>
        <a:lstStyle/>
        <a:p>
          <a:pPr marL="0" lvl="0" indent="0" algn="l" defTabSz="711200">
            <a:lnSpc>
              <a:spcPct val="90000"/>
            </a:lnSpc>
            <a:spcBef>
              <a:spcPct val="0"/>
            </a:spcBef>
            <a:spcAft>
              <a:spcPct val="35000"/>
            </a:spcAft>
            <a:buNone/>
          </a:pPr>
          <a:r>
            <a:rPr lang="zh-CN" altLang="en-US" sz="1600" kern="1200">
              <a:latin typeface="Times New Roman" panose="02020603050405020304" pitchFamily="18" charset="0"/>
              <a:ea typeface="楷体" panose="02010609060101010101" pitchFamily="49" charset="-122"/>
              <a:cs typeface="Times New Roman" panose="02020603050405020304" pitchFamily="18" charset="0"/>
            </a:rPr>
            <a:t>程序灵活、规则变通</a:t>
          </a:r>
          <a:endParaRPr lang="zh-CN" altLang="en-US" sz="1600" kern="1200" dirty="0"/>
        </a:p>
      </dsp:txBody>
      <dsp:txXfrm>
        <a:off x="227681" y="827326"/>
        <a:ext cx="2818634" cy="426206"/>
      </dsp:txXfrm>
    </dsp:sp>
    <dsp:sp modelId="{068EE4DD-D8F9-3B40-9089-0D85F6584817}">
      <dsp:nvSpPr>
        <dsp:cNvPr id="0" name=""/>
        <dsp:cNvSpPr/>
      </dsp:nvSpPr>
      <dsp:spPr>
        <a:xfrm>
          <a:off x="0" y="1766189"/>
          <a:ext cx="4092498" cy="4031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CFE91C-A7A0-6140-9432-738F9428E1E6}">
      <dsp:nvSpPr>
        <dsp:cNvPr id="0" name=""/>
        <dsp:cNvSpPr/>
      </dsp:nvSpPr>
      <dsp:spPr>
        <a:xfrm>
          <a:off x="204624" y="1530029"/>
          <a:ext cx="2864748" cy="472320"/>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8281" tIns="0" rIns="108281"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effectLst/>
              <a:latin typeface="Times New Roman" panose="02020603050405020304" pitchFamily="18" charset="0"/>
              <a:ea typeface="楷体" panose="02010609060101010101" pitchFamily="49" charset="-122"/>
              <a:cs typeface="Times New Roman" panose="02020603050405020304" pitchFamily="18" charset="0"/>
            </a:rPr>
            <a:t>仲裁庭更大的自主权</a:t>
          </a:r>
          <a:endParaRPr lang="zh-CN" altLang="en-US" sz="1600" kern="1200" dirty="0"/>
        </a:p>
      </dsp:txBody>
      <dsp:txXfrm>
        <a:off x="227681" y="1553086"/>
        <a:ext cx="2818634" cy="426206"/>
      </dsp:txXfrm>
    </dsp:sp>
    <dsp:sp modelId="{B4C74A88-2C3C-1140-BE92-505FC27B11EC}">
      <dsp:nvSpPr>
        <dsp:cNvPr id="0" name=""/>
        <dsp:cNvSpPr/>
      </dsp:nvSpPr>
      <dsp:spPr>
        <a:xfrm>
          <a:off x="0" y="2491949"/>
          <a:ext cx="4092498" cy="40319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0C89E-42D4-914B-A52D-E7520D3C37DE}">
      <dsp:nvSpPr>
        <dsp:cNvPr id="0" name=""/>
        <dsp:cNvSpPr/>
      </dsp:nvSpPr>
      <dsp:spPr>
        <a:xfrm>
          <a:off x="204624" y="2255789"/>
          <a:ext cx="2864748" cy="472320"/>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8281" tIns="0" rIns="108281" bIns="0" numCol="1" spcCol="1270" anchor="ctr" anchorCtr="0">
          <a:noAutofit/>
        </a:bodyPr>
        <a:lstStyle/>
        <a:p>
          <a:pPr marL="0" lvl="0" indent="0" algn="l" defTabSz="711200">
            <a:lnSpc>
              <a:spcPct val="90000"/>
            </a:lnSpc>
            <a:spcBef>
              <a:spcPct val="0"/>
            </a:spcBef>
            <a:spcAft>
              <a:spcPct val="35000"/>
            </a:spcAft>
            <a:buNone/>
          </a:pPr>
          <a:r>
            <a:rPr lang="zh-CN" altLang="en-US" sz="1600" kern="1200" dirty="0">
              <a:effectLst/>
              <a:latin typeface="Times New Roman" panose="02020603050405020304" pitchFamily="18" charset="0"/>
              <a:ea typeface="楷体" panose="02010609060101010101" pitchFamily="49" charset="-122"/>
              <a:cs typeface="Times New Roman" panose="02020603050405020304" pitchFamily="18" charset="0"/>
            </a:rPr>
            <a:t>更经济的争议解决成本</a:t>
          </a:r>
          <a:r>
            <a:rPr lang="zh-CN" altLang="en-US" sz="1600" kern="1200" dirty="0">
              <a:effectLst/>
            </a:rPr>
            <a:t> </a:t>
          </a:r>
          <a:endParaRPr lang="zh-CN" altLang="en-US" sz="1600" kern="1200" dirty="0"/>
        </a:p>
      </dsp:txBody>
      <dsp:txXfrm>
        <a:off x="227681" y="2278846"/>
        <a:ext cx="2818634"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815CD-458B-F24E-934B-0CFDD83A4926}">
      <dsp:nvSpPr>
        <dsp:cNvPr id="0" name=""/>
        <dsp:cNvSpPr/>
      </dsp:nvSpPr>
      <dsp:spPr>
        <a:xfrm>
          <a:off x="516379" y="400871"/>
          <a:ext cx="6018528" cy="1199823"/>
        </a:xfrm>
        <a:prstGeom prst="rightArrow">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sp>
    <dsp:sp modelId="{1C96467F-1CE6-CD43-96B4-89C29B4918F8}">
      <dsp:nvSpPr>
        <dsp:cNvPr id="0" name=""/>
        <dsp:cNvSpPr/>
      </dsp:nvSpPr>
      <dsp:spPr>
        <a:xfrm>
          <a:off x="906675" y="31796"/>
          <a:ext cx="2419060" cy="1879960"/>
        </a:xfrm>
        <a:prstGeom prst="roundRect">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altLang="zh-CN" sz="1800" b="1" kern="120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1800" b="1" kern="1200" dirty="0">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sz="1800" b="1" kern="1200" dirty="0">
              <a:effectLst/>
              <a:latin typeface="Times New Roman" panose="02020603050405020304" pitchFamily="18" charset="0"/>
              <a:ea typeface="楷体" panose="02010609060101010101" pitchFamily="49" charset="-122"/>
              <a:cs typeface="Times New Roman" panose="02020603050405020304" pitchFamily="18" charset="0"/>
            </a:rPr>
            <a:t>立法和司法现状</a:t>
          </a:r>
          <a:r>
            <a:rPr lang="zh-CN" altLang="en-US" sz="1800" b="1" kern="1200" dirty="0">
              <a:effectLst/>
              <a:latin typeface="Times New Roman" panose="02020603050405020304" pitchFamily="18" charset="0"/>
              <a:ea typeface="楷体" panose="02010609060101010101" pitchFamily="49" charset="-122"/>
              <a:cs typeface="Times New Roman" panose="02020603050405020304" pitchFamily="18" charset="0"/>
            </a:rPr>
            <a:t>：</a:t>
          </a:r>
          <a:endParaRPr lang="en-US" altLang="zh-CN" sz="1800" b="1" kern="1200" dirty="0">
            <a:effectLst/>
            <a:latin typeface="Times New Roman" panose="02020603050405020304" pitchFamily="18" charset="0"/>
            <a:ea typeface="楷体" panose="02010609060101010101" pitchFamily="49" charset="-122"/>
            <a:cs typeface="Times New Roman" panose="02020603050405020304" pitchFamily="18" charset="0"/>
          </a:endParaRPr>
        </a:p>
        <a:p>
          <a:pPr marL="0" lvl="0" indent="0" algn="l" defTabSz="800100">
            <a:lnSpc>
              <a:spcPct val="90000"/>
            </a:lnSpc>
            <a:spcBef>
              <a:spcPct val="0"/>
            </a:spcBef>
            <a:spcAft>
              <a:spcPct val="35000"/>
            </a:spcAft>
            <a:buNone/>
          </a:pPr>
          <a:r>
            <a:rPr lang="en-US" altLang="zh-CN" sz="1600" kern="12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kern="1200" dirty="0">
              <a:effectLst/>
              <a:latin typeface="Times New Roman" panose="02020603050405020304" pitchFamily="18" charset="0"/>
              <a:ea typeface="楷体" panose="02010609060101010101" pitchFamily="49" charset="-122"/>
              <a:cs typeface="Times New Roman" panose="02020603050405020304" pitchFamily="18" charset="0"/>
            </a:rPr>
            <a:t> 实际上否定可行性</a:t>
          </a:r>
          <a:endParaRPr lang="en-US" altLang="zh-CN" sz="1600" kern="1200" dirty="0">
            <a:effectLst/>
            <a:latin typeface="Times New Roman" panose="02020603050405020304" pitchFamily="18" charset="0"/>
            <a:ea typeface="楷体" panose="02010609060101010101" pitchFamily="49" charset="-122"/>
            <a:cs typeface="Times New Roman" panose="02020603050405020304" pitchFamily="18" charset="0"/>
          </a:endParaRPr>
        </a:p>
        <a:p>
          <a:pPr marL="0" lvl="0" indent="0" algn="l" defTabSz="800100">
            <a:lnSpc>
              <a:spcPct val="90000"/>
            </a:lnSpc>
            <a:spcBef>
              <a:spcPct val="0"/>
            </a:spcBef>
            <a:spcAft>
              <a:spcPct val="35000"/>
            </a:spcAft>
            <a:buNone/>
          </a:pPr>
          <a:r>
            <a:rPr lang="en-US" altLang="zh-CN" sz="1600" kern="12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kern="1200" dirty="0">
              <a:effectLst/>
              <a:latin typeface="Times New Roman" panose="02020603050405020304" pitchFamily="18" charset="0"/>
              <a:ea typeface="楷体" panose="02010609060101010101" pitchFamily="49" charset="-122"/>
              <a:cs typeface="Times New Roman" panose="02020603050405020304" pitchFamily="18" charset="0"/>
            </a:rPr>
            <a:t> 但外国的临时仲裁裁决可以在我国得到承认和执行</a:t>
          </a:r>
          <a:endParaRPr lang="zh-CN" altLang="en-US" sz="1600" kern="1200" dirty="0"/>
        </a:p>
      </dsp:txBody>
      <dsp:txXfrm>
        <a:off x="998447" y="123568"/>
        <a:ext cx="2235516" cy="1696416"/>
      </dsp:txXfrm>
    </dsp:sp>
    <dsp:sp modelId="{E804E618-8EB2-6543-8552-A9802FD768DC}">
      <dsp:nvSpPr>
        <dsp:cNvPr id="0" name=""/>
        <dsp:cNvSpPr/>
      </dsp:nvSpPr>
      <dsp:spPr>
        <a:xfrm>
          <a:off x="3662660" y="327741"/>
          <a:ext cx="1615271" cy="1216803"/>
        </a:xfrm>
        <a:prstGeom prst="roundRect">
          <a:avLst/>
        </a:prstGeom>
        <a:gradFill flip="none" rotWithShape="1">
          <a:gsLst>
            <a:gs pos="0">
              <a:schemeClr val="bg2">
                <a:lumMod val="90000"/>
                <a:alpha val="61000"/>
              </a:schemeClr>
            </a:gs>
            <a:gs pos="50000">
              <a:schemeClr val="accent1">
                <a:satMod val="110000"/>
                <a:lumMod val="100000"/>
                <a:shade val="100000"/>
              </a:schemeClr>
            </a:gs>
            <a:gs pos="100000">
              <a:schemeClr val="accent1">
                <a:lumMod val="99000"/>
                <a:satMod val="120000"/>
                <a:shade val="78000"/>
              </a:schemeClr>
            </a:gs>
          </a:gsLst>
          <a:lin ang="10800000" scaled="1"/>
          <a:tileRect/>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zh-CN" altLang="en-US" sz="1400" b="0" kern="1200" dirty="0">
              <a:effectLst/>
              <a:latin typeface="Times New Roman" panose="02020603050405020304" pitchFamily="18" charset="0"/>
              <a:ea typeface="楷体" panose="02010609060101010101" pitchFamily="49" charset="-122"/>
              <a:cs typeface="Times New Roman" panose="02020603050405020304" pitchFamily="18" charset="0"/>
            </a:rPr>
            <a:t>发展趋势：</a:t>
          </a:r>
          <a:endParaRPr lang="en-US" altLang="zh-CN" sz="1400" b="0" kern="1200" dirty="0">
            <a:effectLst/>
            <a:latin typeface="Times New Roman" panose="02020603050405020304" pitchFamily="18" charset="0"/>
            <a:ea typeface="楷体" panose="02010609060101010101" pitchFamily="49" charset="-122"/>
            <a:cs typeface="Times New Roman" panose="02020603050405020304" pitchFamily="18" charset="0"/>
          </a:endParaRPr>
        </a:p>
        <a:p>
          <a:pPr marL="0" lvl="0" indent="0" algn="l" defTabSz="622300">
            <a:lnSpc>
              <a:spcPct val="90000"/>
            </a:lnSpc>
            <a:spcBef>
              <a:spcPct val="0"/>
            </a:spcBef>
            <a:spcAft>
              <a:spcPct val="35000"/>
            </a:spcAft>
            <a:buNone/>
          </a:pPr>
          <a:r>
            <a:rPr lang="zh-CN" altLang="en-US" sz="1400" b="1" kern="1200" dirty="0">
              <a:effectLst/>
              <a:latin typeface="Times New Roman" panose="02020603050405020304" pitchFamily="18" charset="0"/>
              <a:ea typeface="楷体" panose="02010609060101010101" pitchFamily="49" charset="-122"/>
              <a:cs typeface="Times New Roman" panose="02020603050405020304" pitchFamily="18" charset="0"/>
            </a:rPr>
            <a:t>接纳临时仲裁</a:t>
          </a:r>
          <a:endParaRPr lang="zh-CN" altLang="en-US" sz="1400" b="1" kern="1200" dirty="0"/>
        </a:p>
      </dsp:txBody>
      <dsp:txXfrm>
        <a:off x="3722059" y="387140"/>
        <a:ext cx="1496473" cy="1098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B4885-BFF4-144F-B390-7C43211A09AA}">
      <dsp:nvSpPr>
        <dsp:cNvPr id="0" name=""/>
        <dsp:cNvSpPr/>
      </dsp:nvSpPr>
      <dsp:spPr>
        <a:xfrm>
          <a:off x="0" y="779141"/>
          <a:ext cx="6908800" cy="655100"/>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Times New Roman" panose="02020603050405020304" pitchFamily="18" charset="0"/>
              <a:ea typeface="楷体" panose="02010609060101010101" pitchFamily="49" charset="-122"/>
            </a:rPr>
            <a:t>2016</a:t>
          </a:r>
          <a:r>
            <a:rPr lang="zh-CN" altLang="en-US" sz="1800" b="1" kern="1200" dirty="0">
              <a:latin typeface="Times New Roman" panose="02020603050405020304" pitchFamily="18" charset="0"/>
              <a:ea typeface="楷体" panose="02010609060101010101" pitchFamily="49" charset="-122"/>
            </a:rPr>
            <a:t>年“三特定”仲裁制度的确立和实践</a:t>
          </a:r>
          <a:endParaRPr lang="zh-CN" altLang="en-US" sz="1800" b="1" kern="1200" dirty="0"/>
        </a:p>
      </dsp:txBody>
      <dsp:txXfrm>
        <a:off x="19187" y="798328"/>
        <a:ext cx="5211501" cy="616726"/>
      </dsp:txXfrm>
    </dsp:sp>
    <dsp:sp modelId="{CFD9E7B1-2152-2E45-B3B7-B4908C1E6EA6}">
      <dsp:nvSpPr>
        <dsp:cNvPr id="0" name=""/>
        <dsp:cNvSpPr/>
      </dsp:nvSpPr>
      <dsp:spPr>
        <a:xfrm>
          <a:off x="534363" y="1908644"/>
          <a:ext cx="6908800" cy="740265"/>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Times New Roman" panose="02020603050405020304" pitchFamily="18" charset="0"/>
              <a:ea typeface="楷体" panose="02010609060101010101" pitchFamily="49" charset="-122"/>
            </a:rPr>
            <a:t>2021</a:t>
          </a:r>
          <a:r>
            <a:rPr lang="zh-CN" altLang="en-US" sz="1800" b="1" kern="1200" dirty="0">
              <a:latin typeface="Times New Roman" panose="02020603050405020304" pitchFamily="18" charset="0"/>
              <a:ea typeface="楷体" panose="02010609060101010101" pitchFamily="49" charset="-122"/>
            </a:rPr>
            <a:t>年</a:t>
          </a:r>
          <a:r>
            <a:rPr lang="en-US" altLang="zh-CN" sz="1800" b="1" kern="1200" dirty="0">
              <a:latin typeface="Times New Roman" panose="02020603050405020304" pitchFamily="18" charset="0"/>
              <a:ea typeface="楷体" panose="02010609060101010101" pitchFamily="49" charset="-122"/>
            </a:rPr>
            <a:t>《</a:t>
          </a:r>
          <a:r>
            <a:rPr lang="zh-CN" altLang="en-US" sz="1800" b="1" kern="1200" dirty="0">
              <a:latin typeface="Times New Roman" panose="02020603050405020304" pitchFamily="18" charset="0"/>
              <a:ea typeface="楷体" panose="02010609060101010101" pitchFamily="49" charset="-122"/>
            </a:rPr>
            <a:t>仲裁法（修订）</a:t>
          </a:r>
          <a:r>
            <a:rPr lang="en-US" altLang="zh-CN" sz="1800" b="1" kern="1200" dirty="0">
              <a:latin typeface="Times New Roman" panose="02020603050405020304" pitchFamily="18" charset="0"/>
              <a:ea typeface="楷体" panose="02010609060101010101" pitchFamily="49" charset="-122"/>
            </a:rPr>
            <a:t>》</a:t>
          </a:r>
          <a:r>
            <a:rPr lang="zh-CN" altLang="en-US" sz="1800" b="1" kern="1200" dirty="0">
              <a:latin typeface="Times New Roman" panose="02020603050405020304" pitchFamily="18" charset="0"/>
              <a:ea typeface="楷体" panose="02010609060101010101" pitchFamily="49" charset="-122"/>
            </a:rPr>
            <a:t>征求意见稿</a:t>
          </a:r>
          <a:endParaRPr lang="zh-CN" altLang="en-US" sz="1800" b="1" kern="1200" dirty="0"/>
        </a:p>
      </dsp:txBody>
      <dsp:txXfrm>
        <a:off x="556045" y="1930326"/>
        <a:ext cx="5199195" cy="696901"/>
      </dsp:txXfrm>
    </dsp:sp>
    <dsp:sp modelId="{D9412E85-DCA3-DB4C-BF31-B2AC24EB0219}">
      <dsp:nvSpPr>
        <dsp:cNvPr id="0" name=""/>
        <dsp:cNvSpPr/>
      </dsp:nvSpPr>
      <dsp:spPr>
        <a:xfrm>
          <a:off x="1346183" y="3229276"/>
          <a:ext cx="6487501" cy="816896"/>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zh-CN" sz="1800" b="1" kern="1200" dirty="0">
              <a:latin typeface="Times New Roman" panose="02020603050405020304" pitchFamily="18" charset="0"/>
              <a:ea typeface="楷体" panose="02010609060101010101" pitchFamily="49" charset="-122"/>
            </a:rPr>
            <a:t>2023</a:t>
          </a:r>
          <a:r>
            <a:rPr lang="zh-CN" altLang="en-US" sz="1800" b="1" kern="1200" dirty="0">
              <a:latin typeface="Times New Roman" panose="02020603050405020304" pitchFamily="18" charset="0"/>
              <a:ea typeface="楷体" panose="02010609060101010101" pitchFamily="49" charset="-122"/>
            </a:rPr>
            <a:t>年</a:t>
          </a:r>
          <a:r>
            <a:rPr lang="en-US" altLang="zh-CN" sz="1800" b="1" kern="1200" dirty="0">
              <a:latin typeface="Times New Roman" panose="02020603050405020304" pitchFamily="18" charset="0"/>
              <a:ea typeface="楷体" panose="02010609060101010101" pitchFamily="49" charset="-122"/>
            </a:rPr>
            <a:t>6</a:t>
          </a:r>
          <a:r>
            <a:rPr lang="zh-CN" altLang="en-US" sz="1800" b="1" kern="1200" dirty="0">
              <a:latin typeface="Times New Roman" panose="02020603050405020304" pitchFamily="18" charset="0"/>
              <a:ea typeface="楷体" panose="02010609060101010101" pitchFamily="49" charset="-122"/>
            </a:rPr>
            <a:t>月</a:t>
          </a:r>
          <a:r>
            <a:rPr lang="en-US" altLang="zh-CN" sz="1800" b="1" kern="1200" dirty="0">
              <a:latin typeface="Times New Roman" panose="02020603050405020304" pitchFamily="18" charset="0"/>
              <a:ea typeface="楷体" panose="02010609060101010101" pitchFamily="49" charset="-122"/>
            </a:rPr>
            <a:t>30</a:t>
          </a:r>
          <a:r>
            <a:rPr lang="zh-CN" altLang="en-US" sz="1800" b="1" kern="1200" dirty="0">
              <a:latin typeface="Times New Roman" panose="02020603050405020304" pitchFamily="18" charset="0"/>
              <a:ea typeface="楷体" panose="02010609060101010101" pitchFamily="49" charset="-122"/>
            </a:rPr>
            <a:t>日首宗临时仲裁案件在中国大陆顺利审结</a:t>
          </a:r>
          <a:endParaRPr lang="zh-CN" altLang="en-US" sz="1800" b="1" kern="1200" dirty="0"/>
        </a:p>
      </dsp:txBody>
      <dsp:txXfrm>
        <a:off x="1370109" y="3253202"/>
        <a:ext cx="4875016" cy="769044"/>
      </dsp:txXfrm>
    </dsp:sp>
    <dsp:sp modelId="{67A8C916-478A-DF4D-AAC9-9E63F63939CB}">
      <dsp:nvSpPr>
        <dsp:cNvPr id="0" name=""/>
        <dsp:cNvSpPr/>
      </dsp:nvSpPr>
      <dsp:spPr>
        <a:xfrm>
          <a:off x="6478208" y="1378277"/>
          <a:ext cx="409490" cy="82269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6570343" y="1378277"/>
        <a:ext cx="225220" cy="721350"/>
      </dsp:txXfrm>
    </dsp:sp>
    <dsp:sp modelId="{693F3583-45EF-F647-B5B3-D69441642770}">
      <dsp:nvSpPr>
        <dsp:cNvPr id="0" name=""/>
        <dsp:cNvSpPr/>
      </dsp:nvSpPr>
      <dsp:spPr>
        <a:xfrm>
          <a:off x="6813187" y="2451396"/>
          <a:ext cx="461371" cy="84174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zh-CN" altLang="en-US" sz="3600" kern="1200"/>
        </a:p>
      </dsp:txBody>
      <dsp:txXfrm>
        <a:off x="6916995" y="2451396"/>
        <a:ext cx="253755" cy="7275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815CD-458B-F24E-934B-0CFDD83A4926}">
      <dsp:nvSpPr>
        <dsp:cNvPr id="0" name=""/>
        <dsp:cNvSpPr/>
      </dsp:nvSpPr>
      <dsp:spPr>
        <a:xfrm>
          <a:off x="886405" y="775871"/>
          <a:ext cx="4093025" cy="1091141"/>
        </a:xfrm>
        <a:prstGeom prst="rightArrow">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sp>
    <dsp:sp modelId="{1C96467F-1CE6-CD43-96B4-89C29B4918F8}">
      <dsp:nvSpPr>
        <dsp:cNvPr id="0" name=""/>
        <dsp:cNvSpPr/>
      </dsp:nvSpPr>
      <dsp:spPr>
        <a:xfrm>
          <a:off x="741619" y="927848"/>
          <a:ext cx="1143299" cy="692213"/>
        </a:xfrm>
        <a:prstGeom prst="roundRect">
          <a:avLst/>
        </a:prstGeom>
        <a:gradFill flip="none" rotWithShape="1">
          <a:gsLst>
            <a:gs pos="0">
              <a:schemeClr val="bg2">
                <a:lumMod val="90000"/>
              </a:schemeClr>
            </a:gs>
            <a:gs pos="50000">
              <a:schemeClr val="accent1">
                <a:satMod val="110000"/>
                <a:lumMod val="100000"/>
                <a:shade val="100000"/>
              </a:schemeClr>
            </a:gs>
            <a:gs pos="100000">
              <a:schemeClr val="accent1">
                <a:lumMod val="99000"/>
                <a:satMod val="120000"/>
                <a:shade val="78000"/>
              </a:schemeClr>
            </a:gs>
          </a:gsLst>
          <a:lin ang="0" scaled="1"/>
          <a:tileRect/>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zh-CN" altLang="en-US" sz="1100" b="1" kern="1200" dirty="0">
              <a:effectLst/>
              <a:latin typeface="Times New Roman" panose="02020603050405020304" pitchFamily="18" charset="0"/>
              <a:ea typeface="楷体" panose="02010609060101010101" pitchFamily="49" charset="-122"/>
              <a:cs typeface="Times New Roman" panose="02020603050405020304" pitchFamily="18" charset="0"/>
            </a:rPr>
            <a:t>立法和司法现状：</a:t>
          </a:r>
        </a:p>
      </dsp:txBody>
      <dsp:txXfrm>
        <a:off x="775410" y="961639"/>
        <a:ext cx="1075717" cy="624631"/>
      </dsp:txXfrm>
    </dsp:sp>
    <dsp:sp modelId="{E804E618-8EB2-6543-8552-A9802FD768DC}">
      <dsp:nvSpPr>
        <dsp:cNvPr id="0" name=""/>
        <dsp:cNvSpPr/>
      </dsp:nvSpPr>
      <dsp:spPr>
        <a:xfrm>
          <a:off x="2143867" y="678222"/>
          <a:ext cx="1906437" cy="1243477"/>
        </a:xfrm>
        <a:prstGeom prst="roundRect">
          <a:avLst/>
        </a:prstGeom>
        <a:gradFill flip="none" rotWithShape="1">
          <a:gsLst>
            <a:gs pos="0">
              <a:schemeClr val="accent1"/>
            </a:gs>
            <a:gs pos="50000">
              <a:schemeClr val="accent1">
                <a:satMod val="110000"/>
                <a:lumMod val="100000"/>
                <a:shade val="100000"/>
              </a:schemeClr>
            </a:gs>
            <a:gs pos="100000">
              <a:schemeClr val="accent1">
                <a:lumMod val="99000"/>
                <a:satMod val="120000"/>
                <a:shade val="78000"/>
              </a:schemeClr>
            </a:gs>
          </a:gsLst>
          <a:lin ang="10800000" scaled="1"/>
          <a:tileRect/>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altLang="zh-CN" sz="2000" b="0" kern="1200" dirty="0">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b="0" kern="1200" dirty="0">
              <a:effectLst/>
              <a:latin typeface="Times New Roman" panose="02020603050405020304" pitchFamily="18" charset="0"/>
              <a:ea typeface="楷体" panose="02010609060101010101" pitchFamily="49" charset="-122"/>
              <a:cs typeface="Times New Roman" panose="02020603050405020304" pitchFamily="18" charset="0"/>
            </a:rPr>
            <a:t> 发展趋势：</a:t>
          </a:r>
          <a:endParaRPr lang="en-US" altLang="zh-CN" sz="2000" b="0" kern="1200" dirty="0">
            <a:effectLst/>
            <a:latin typeface="Times New Roman" panose="02020603050405020304" pitchFamily="18" charset="0"/>
            <a:ea typeface="楷体" panose="02010609060101010101" pitchFamily="49" charset="-122"/>
            <a:cs typeface="Times New Roman" panose="02020603050405020304" pitchFamily="18" charset="0"/>
          </a:endParaRPr>
        </a:p>
        <a:p>
          <a:pPr marL="0" lvl="0" indent="0" algn="l" defTabSz="889000">
            <a:lnSpc>
              <a:spcPct val="90000"/>
            </a:lnSpc>
            <a:spcBef>
              <a:spcPct val="0"/>
            </a:spcBef>
            <a:spcAft>
              <a:spcPct val="35000"/>
            </a:spcAft>
            <a:buNone/>
          </a:pPr>
          <a:r>
            <a:rPr lang="zh-CN" altLang="en-US" sz="2000" b="1" kern="1200" dirty="0">
              <a:effectLst/>
              <a:latin typeface="Times New Roman" panose="02020603050405020304" pitchFamily="18" charset="0"/>
              <a:ea typeface="楷体" panose="02010609060101010101" pitchFamily="49" charset="-122"/>
              <a:cs typeface="Times New Roman" panose="02020603050405020304" pitchFamily="18" charset="0"/>
            </a:rPr>
            <a:t>接纳临时仲裁</a:t>
          </a:r>
          <a:endParaRPr lang="zh-CN" altLang="en-US" sz="1800" b="1" kern="1200" dirty="0"/>
        </a:p>
      </dsp:txBody>
      <dsp:txXfrm>
        <a:off x="2204569" y="738924"/>
        <a:ext cx="1785033" cy="11220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8DC84-B365-C648-8C9D-CFB7951F130D}">
      <dsp:nvSpPr>
        <dsp:cNvPr id="0" name=""/>
        <dsp:cNvSpPr/>
      </dsp:nvSpPr>
      <dsp:spPr>
        <a:xfrm>
          <a:off x="1458766" y="2412950"/>
          <a:ext cx="600325" cy="1143913"/>
        </a:xfrm>
        <a:custGeom>
          <a:avLst/>
          <a:gdLst/>
          <a:ahLst/>
          <a:cxnLst/>
          <a:rect l="0" t="0" r="0" b="0"/>
          <a:pathLst>
            <a:path>
              <a:moveTo>
                <a:pt x="0" y="0"/>
              </a:moveTo>
              <a:lnTo>
                <a:pt x="300162" y="0"/>
              </a:lnTo>
              <a:lnTo>
                <a:pt x="300162" y="1143913"/>
              </a:lnTo>
              <a:lnTo>
                <a:pt x="600325" y="114391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26632" y="2952610"/>
        <a:ext cx="64593" cy="64593"/>
      </dsp:txXfrm>
    </dsp:sp>
    <dsp:sp modelId="{D4A62ABE-E29E-5A4E-B39D-16EA13993D82}">
      <dsp:nvSpPr>
        <dsp:cNvPr id="0" name=""/>
        <dsp:cNvSpPr/>
      </dsp:nvSpPr>
      <dsp:spPr>
        <a:xfrm>
          <a:off x="1458766" y="2367230"/>
          <a:ext cx="600325" cy="91440"/>
        </a:xfrm>
        <a:custGeom>
          <a:avLst/>
          <a:gdLst/>
          <a:ahLst/>
          <a:cxnLst/>
          <a:rect l="0" t="0" r="0" b="0"/>
          <a:pathLst>
            <a:path>
              <a:moveTo>
                <a:pt x="0" y="45720"/>
              </a:moveTo>
              <a:lnTo>
                <a:pt x="600325"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43921" y="2397941"/>
        <a:ext cx="30016" cy="30016"/>
      </dsp:txXfrm>
    </dsp:sp>
    <dsp:sp modelId="{9F26AA8C-3688-6448-AAFF-33B9FA0849FB}">
      <dsp:nvSpPr>
        <dsp:cNvPr id="0" name=""/>
        <dsp:cNvSpPr/>
      </dsp:nvSpPr>
      <dsp:spPr>
        <a:xfrm>
          <a:off x="1458766" y="1269036"/>
          <a:ext cx="600325" cy="1143913"/>
        </a:xfrm>
        <a:custGeom>
          <a:avLst/>
          <a:gdLst/>
          <a:ahLst/>
          <a:cxnLst/>
          <a:rect l="0" t="0" r="0" b="0"/>
          <a:pathLst>
            <a:path>
              <a:moveTo>
                <a:pt x="0" y="1143913"/>
              </a:moveTo>
              <a:lnTo>
                <a:pt x="300162" y="1143913"/>
              </a:lnTo>
              <a:lnTo>
                <a:pt x="300162" y="0"/>
              </a:lnTo>
              <a:lnTo>
                <a:pt x="600325"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726632" y="1808696"/>
        <a:ext cx="64593" cy="64593"/>
      </dsp:txXfrm>
    </dsp:sp>
    <dsp:sp modelId="{BDB40C96-F5C3-A041-BE5E-7BAC98FCF800}">
      <dsp:nvSpPr>
        <dsp:cNvPr id="0" name=""/>
        <dsp:cNvSpPr/>
      </dsp:nvSpPr>
      <dsp:spPr>
        <a:xfrm rot="16200000">
          <a:off x="-548140" y="2176580"/>
          <a:ext cx="3541075" cy="47273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vert"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CN" altLang="en-US" sz="3600" b="1" kern="1200" dirty="0">
              <a:effectLst/>
              <a:latin typeface="Times New Roman" panose="02020603050405020304" pitchFamily="18" charset="0"/>
              <a:ea typeface="楷体" panose="02010609060101010101" pitchFamily="49" charset="-122"/>
            </a:rPr>
            <a:t>建议</a:t>
          </a:r>
          <a:endParaRPr lang="zh-CN" altLang="en-US" sz="3600" b="1" kern="1200" dirty="0"/>
        </a:p>
      </dsp:txBody>
      <dsp:txXfrm>
        <a:off x="-548140" y="2176580"/>
        <a:ext cx="3541075" cy="472738"/>
      </dsp:txXfrm>
    </dsp:sp>
    <dsp:sp modelId="{1289ABA3-4749-4A45-B314-57F751CD8B86}">
      <dsp:nvSpPr>
        <dsp:cNvPr id="0" name=""/>
        <dsp:cNvSpPr/>
      </dsp:nvSpPr>
      <dsp:spPr>
        <a:xfrm>
          <a:off x="2059092" y="811470"/>
          <a:ext cx="7470546" cy="9151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altLang="zh-CN" sz="2000" kern="1200" dirty="0">
              <a:effectLst/>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kern="1200" dirty="0">
              <a:effectLst/>
              <a:latin typeface="Times New Roman" panose="02020603050405020304" pitchFamily="18" charset="0"/>
              <a:ea typeface="楷体" panose="02010609060101010101" pitchFamily="49" charset="-122"/>
              <a:cs typeface="Times New Roman" panose="02020603050405020304" pitchFamily="18" charset="0"/>
            </a:rPr>
            <a:t> 在平等互惠的基础上通过外交途径进行民商事案件的司法互助</a:t>
          </a:r>
          <a:endParaRPr lang="zh-CN" altLang="en-US" sz="2000" kern="1200" dirty="0"/>
        </a:p>
      </dsp:txBody>
      <dsp:txXfrm>
        <a:off x="2059092" y="811470"/>
        <a:ext cx="7470546" cy="915131"/>
      </dsp:txXfrm>
    </dsp:sp>
    <dsp:sp modelId="{12496AA3-AA95-694C-84F7-B261F2FD5990}">
      <dsp:nvSpPr>
        <dsp:cNvPr id="0" name=""/>
        <dsp:cNvSpPr/>
      </dsp:nvSpPr>
      <dsp:spPr>
        <a:xfrm>
          <a:off x="2059092" y="1955384"/>
          <a:ext cx="7461481" cy="9151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zh-CN" altLang="en-US" sz="2000" kern="1200" dirty="0">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1200" dirty="0">
              <a:effectLst/>
              <a:latin typeface="Times New Roman" panose="02020603050405020304" pitchFamily="18" charset="0"/>
              <a:ea typeface="楷体" panose="02010609060101010101" pitchFamily="49" charset="-122"/>
              <a:cs typeface="Times New Roman" panose="02020603050405020304" pitchFamily="18" charset="0"/>
            </a:rPr>
            <a:t>2.</a:t>
          </a:r>
          <a:r>
            <a:rPr lang="zh-CN" altLang="en-US" sz="2000" kern="1200" dirty="0">
              <a:effectLst/>
              <a:latin typeface="Times New Roman" panose="02020603050405020304" pitchFamily="18" charset="0"/>
              <a:ea typeface="楷体" panose="02010609060101010101" pitchFamily="49" charset="-122"/>
              <a:cs typeface="Times New Roman" panose="02020603050405020304" pitchFamily="18" charset="0"/>
            </a:rPr>
            <a:t> 仲裁的一方当事人向英国法院申请依据</a:t>
          </a:r>
          <a:r>
            <a:rPr lang="en-US" altLang="zh-CN" sz="2000" kern="12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1200" dirty="0">
              <a:effectLst/>
              <a:latin typeface="Times New Roman" panose="02020603050405020304" pitchFamily="18" charset="0"/>
              <a:ea typeface="楷体" panose="02010609060101010101" pitchFamily="49" charset="-122"/>
              <a:cs typeface="Times New Roman" panose="02020603050405020304" pitchFamily="18" charset="0"/>
            </a:rPr>
            <a:t>海牙取证公约</a:t>
          </a:r>
          <a:r>
            <a:rPr lang="en-US" altLang="zh-CN" sz="2000" kern="1200" dirty="0">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1200" dirty="0">
              <a:effectLst/>
              <a:latin typeface="Times New Roman" panose="02020603050405020304" pitchFamily="18" charset="0"/>
              <a:ea typeface="楷体" panose="02010609060101010101" pitchFamily="49" charset="-122"/>
              <a:cs typeface="Times New Roman" panose="02020603050405020304" pitchFamily="18" charset="0"/>
            </a:rPr>
            <a:t>或司法互惠来向内地法院调取证据，</a:t>
          </a:r>
          <a:endParaRPr lang="zh-CN" altLang="en-US" sz="2000" kern="1200" dirty="0"/>
        </a:p>
      </dsp:txBody>
      <dsp:txXfrm>
        <a:off x="2059092" y="1955384"/>
        <a:ext cx="7461481" cy="915131"/>
      </dsp:txXfrm>
    </dsp:sp>
    <dsp:sp modelId="{A9521AF9-B264-6245-B63E-992C271E7EB9}">
      <dsp:nvSpPr>
        <dsp:cNvPr id="0" name=""/>
        <dsp:cNvSpPr/>
      </dsp:nvSpPr>
      <dsp:spPr>
        <a:xfrm>
          <a:off x="2059092" y="3099298"/>
          <a:ext cx="7475858" cy="91513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889000">
            <a:lnSpc>
              <a:spcPct val="90000"/>
            </a:lnSpc>
            <a:spcBef>
              <a:spcPct val="0"/>
            </a:spcBef>
            <a:spcAft>
              <a:spcPct val="35000"/>
            </a:spcAft>
            <a:buFont typeface="Arial" panose="020B0604020202020204" pitchFamily="34" charset="0"/>
            <a:buNone/>
          </a:pPr>
          <a:r>
            <a:rPr lang="zh-CN" altLang="en-US"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3.</a:t>
          </a:r>
          <a:r>
            <a:rPr lang="zh-CN" altLang="en-US"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 外国仲裁庭</a:t>
          </a:r>
          <a:r>
            <a:rPr lang="en-US" altLang="zh-CN"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仲裁当事人直接依据</a:t>
          </a:r>
          <a:r>
            <a:rPr lang="en-US" altLang="zh-CN"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海牙取证公约</a:t>
          </a:r>
          <a:r>
            <a:rPr lang="en-US" altLang="zh-CN"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kern="1200" dirty="0">
              <a:solidFill>
                <a:schemeClr val="bg1"/>
              </a:solidFill>
              <a:effectLst/>
              <a:latin typeface="Times New Roman" panose="02020603050405020304" pitchFamily="18" charset="0"/>
              <a:ea typeface="楷体" panose="02010609060101010101" pitchFamily="49" charset="-122"/>
              <a:cs typeface="Times New Roman" panose="02020603050405020304" pitchFamily="18" charset="0"/>
            </a:rPr>
            <a:t>或司法互惠等途径向内地法院申请获得被保全的证据。</a:t>
          </a:r>
          <a:r>
            <a:rPr lang="zh-CN" altLang="en-US" sz="2000" kern="1200" dirty="0">
              <a:solidFill>
                <a:schemeClr val="bg1"/>
              </a:solidFill>
              <a:effectLst/>
            </a:rPr>
            <a:t> </a:t>
          </a:r>
          <a:endParaRPr lang="zh-CN" altLang="en-US" sz="2000" kern="1200" dirty="0">
            <a:solidFill>
              <a:schemeClr val="bg1"/>
            </a:solidFill>
          </a:endParaRPr>
        </a:p>
      </dsp:txBody>
      <dsp:txXfrm>
        <a:off x="2059092" y="3099298"/>
        <a:ext cx="7475858" cy="9151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E2606-E806-BF41-85C7-192D167A1585}">
      <dsp:nvSpPr>
        <dsp:cNvPr id="0" name=""/>
        <dsp:cNvSpPr/>
      </dsp:nvSpPr>
      <dsp:spPr>
        <a:xfrm>
          <a:off x="1719" y="688874"/>
          <a:ext cx="2394335" cy="426929"/>
        </a:xfrm>
        <a:prstGeom prst="roundRect">
          <a:avLst>
            <a:gd name="adj" fmla="val 10000"/>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altLang="zh-CN" sz="1800" kern="1200" dirty="0">
              <a:latin typeface="KaiTi" panose="02010609060101010101" pitchFamily="49" charset="-122"/>
              <a:ea typeface="KaiTi" panose="02010609060101010101" pitchFamily="49" charset="-122"/>
            </a:rPr>
            <a:t>3.</a:t>
          </a:r>
          <a:r>
            <a:rPr lang="zh-CN" altLang="en-US" sz="1800" kern="1200" dirty="0">
              <a:latin typeface="KaiTi" panose="02010609060101010101" pitchFamily="49" charset="-122"/>
              <a:ea typeface="KaiTi" panose="02010609060101010101" pitchFamily="49" charset="-122"/>
            </a:rPr>
            <a:t> 实践中两种观点</a:t>
          </a:r>
          <a:endParaRPr lang="zh-CN" altLang="en-US" sz="1800" kern="1200" dirty="0"/>
        </a:p>
      </dsp:txBody>
      <dsp:txXfrm>
        <a:off x="14223" y="701378"/>
        <a:ext cx="2369327" cy="401921"/>
      </dsp:txXfrm>
    </dsp:sp>
    <dsp:sp modelId="{0AD0B383-24D7-2345-ABB1-A383F7AF880D}">
      <dsp:nvSpPr>
        <dsp:cNvPr id="0" name=""/>
        <dsp:cNvSpPr/>
      </dsp:nvSpPr>
      <dsp:spPr>
        <a:xfrm rot="19457599">
          <a:off x="2318942" y="621402"/>
          <a:ext cx="820403" cy="83056"/>
        </a:xfrm>
        <a:custGeom>
          <a:avLst/>
          <a:gdLst/>
          <a:ahLst/>
          <a:cxnLst/>
          <a:rect l="0" t="0" r="0" b="0"/>
          <a:pathLst>
            <a:path>
              <a:moveTo>
                <a:pt x="0" y="41528"/>
              </a:moveTo>
              <a:lnTo>
                <a:pt x="820403" y="41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08634" y="642420"/>
        <a:ext cx="41020" cy="41020"/>
      </dsp:txXfrm>
    </dsp:sp>
    <dsp:sp modelId="{652800B0-A1CF-7F49-8D1A-35378273BB21}">
      <dsp:nvSpPr>
        <dsp:cNvPr id="0" name=""/>
        <dsp:cNvSpPr/>
      </dsp:nvSpPr>
      <dsp:spPr>
        <a:xfrm>
          <a:off x="3062234" y="139263"/>
          <a:ext cx="3114842" cy="568518"/>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zh-CN" sz="1600" kern="1200" dirty="0">
              <a:latin typeface="KaiTi" panose="02010609060101010101" pitchFamily="49" charset="-122"/>
              <a:ea typeface="KaiTi" panose="02010609060101010101" pitchFamily="49" charset="-122"/>
            </a:rPr>
            <a:t>视为法律对此不作特殊的要求</a:t>
          </a:r>
          <a:endParaRPr lang="zh-CN" altLang="en-US" sz="1600" kern="1200" dirty="0">
            <a:latin typeface="KaiTi" panose="02010609060101010101" pitchFamily="49" charset="-122"/>
            <a:ea typeface="KaiTi" panose="02010609060101010101" pitchFamily="49" charset="-122"/>
          </a:endParaRPr>
        </a:p>
      </dsp:txBody>
      <dsp:txXfrm>
        <a:off x="3078885" y="155914"/>
        <a:ext cx="3081540" cy="535216"/>
      </dsp:txXfrm>
    </dsp:sp>
    <dsp:sp modelId="{6ED7586D-CCA4-6E41-AFAF-DD3B757C9432}">
      <dsp:nvSpPr>
        <dsp:cNvPr id="0" name=""/>
        <dsp:cNvSpPr/>
      </dsp:nvSpPr>
      <dsp:spPr>
        <a:xfrm rot="1649683">
          <a:off x="2353642" y="1034167"/>
          <a:ext cx="751003" cy="83056"/>
        </a:xfrm>
        <a:custGeom>
          <a:avLst/>
          <a:gdLst/>
          <a:ahLst/>
          <a:cxnLst/>
          <a:rect l="0" t="0" r="0" b="0"/>
          <a:pathLst>
            <a:path>
              <a:moveTo>
                <a:pt x="0" y="41528"/>
              </a:moveTo>
              <a:lnTo>
                <a:pt x="751003" y="41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10369" y="1056921"/>
        <a:ext cx="37550" cy="37550"/>
      </dsp:txXfrm>
    </dsp:sp>
    <dsp:sp modelId="{BA66C169-89D3-3645-979A-DF55B1EB179C}">
      <dsp:nvSpPr>
        <dsp:cNvPr id="0" name=""/>
        <dsp:cNvSpPr/>
      </dsp:nvSpPr>
      <dsp:spPr>
        <a:xfrm>
          <a:off x="3062234" y="832690"/>
          <a:ext cx="3176864" cy="832725"/>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zh-CN" sz="1600" kern="1200" dirty="0">
              <a:latin typeface="KaiTi" panose="02010609060101010101" pitchFamily="49" charset="-122"/>
              <a:ea typeface="KaiTi" panose="02010609060101010101" pitchFamily="49" charset="-122"/>
            </a:rPr>
            <a:t>遵从其上位法的规定（具体为民诉法第一百零一条第三款）</a:t>
          </a:r>
          <a:endParaRPr lang="zh-CN" altLang="en-US" sz="1600" kern="1200" dirty="0">
            <a:latin typeface="KaiTi" panose="02010609060101010101" pitchFamily="49" charset="-122"/>
            <a:ea typeface="KaiTi" panose="02010609060101010101" pitchFamily="49" charset="-122"/>
          </a:endParaRPr>
        </a:p>
      </dsp:txBody>
      <dsp:txXfrm>
        <a:off x="3086624" y="857080"/>
        <a:ext cx="3128084" cy="78394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B3C6F-85D9-AF44-B749-CFEFC7CD0B88}" type="datetimeFigureOut">
              <a:rPr kumimoji="1" lang="zh-CN" altLang="en-US" smtClean="0"/>
              <a:pPr/>
              <a:t>2023/9/4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33633-D6B0-9446-88BA-D682266D6737}" type="slidenum">
              <a:rPr kumimoji="1" lang="zh-CN" altLang="en-US" smtClean="0"/>
              <a:pPr/>
              <a:t>‹#›</a:t>
            </a:fld>
            <a:endParaRPr kumimoji="1" lang="zh-CN" altLang="en-US"/>
          </a:p>
        </p:txBody>
      </p:sp>
    </p:spTree>
    <p:extLst>
      <p:ext uri="{BB962C8B-B14F-4D97-AF65-F5344CB8AC3E}">
        <p14:creationId xmlns:p14="http://schemas.microsoft.com/office/powerpoint/2010/main" xmlns="" val="3858041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06B33633-D6B0-9446-88BA-D682266D6737}" type="slidenum">
              <a:rPr kumimoji="1" lang="zh-CN" altLang="en-US" smtClean="0"/>
              <a:pPr/>
              <a:t>7</a:t>
            </a:fld>
            <a:endParaRPr kumimoji="1" lang="zh-CN" altLang="en-US"/>
          </a:p>
        </p:txBody>
      </p:sp>
    </p:spTree>
    <p:extLst>
      <p:ext uri="{BB962C8B-B14F-4D97-AF65-F5344CB8AC3E}">
        <p14:creationId xmlns:p14="http://schemas.microsoft.com/office/powerpoint/2010/main" xmlns="" val="179343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06B33633-D6B0-9446-88BA-D682266D6737}" type="slidenum">
              <a:rPr kumimoji="1" lang="zh-CN" altLang="en-US" smtClean="0"/>
              <a:pPr/>
              <a:t>8</a:t>
            </a:fld>
            <a:endParaRPr kumimoji="1" lang="zh-CN" altLang="en-US"/>
          </a:p>
        </p:txBody>
      </p:sp>
    </p:spTree>
    <p:extLst>
      <p:ext uri="{BB962C8B-B14F-4D97-AF65-F5344CB8AC3E}">
        <p14:creationId xmlns:p14="http://schemas.microsoft.com/office/powerpoint/2010/main" xmlns="" val="2364801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06B33633-D6B0-9446-88BA-D682266D6737}" type="slidenum">
              <a:rPr kumimoji="1" lang="zh-CN" altLang="en-US" smtClean="0"/>
              <a:pPr/>
              <a:t>9</a:t>
            </a:fld>
            <a:endParaRPr kumimoji="1" lang="zh-CN" altLang="en-US"/>
          </a:p>
        </p:txBody>
      </p:sp>
    </p:spTree>
    <p:extLst>
      <p:ext uri="{BB962C8B-B14F-4D97-AF65-F5344CB8AC3E}">
        <p14:creationId xmlns:p14="http://schemas.microsoft.com/office/powerpoint/2010/main" xmlns="" val="34648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06B33633-D6B0-9446-88BA-D682266D6737}" type="slidenum">
              <a:rPr kumimoji="1" lang="zh-CN" altLang="en-US" smtClean="0"/>
              <a:pPr/>
              <a:t>10</a:t>
            </a:fld>
            <a:endParaRPr kumimoji="1" lang="zh-CN" altLang="en-US"/>
          </a:p>
        </p:txBody>
      </p:sp>
    </p:spTree>
    <p:extLst>
      <p:ext uri="{BB962C8B-B14F-4D97-AF65-F5344CB8AC3E}">
        <p14:creationId xmlns:p14="http://schemas.microsoft.com/office/powerpoint/2010/main" xmlns="" val="406204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3A4F2D1-14A1-BA27-71FE-541A2B4A92BB}"/>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xmlns="" id="{3E433306-896C-23F5-B88F-96A4A4943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xmlns="" id="{04D1508D-E19E-E3EE-6ADB-0324757F286F}"/>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5" name="页脚占位符 4">
            <a:extLst>
              <a:ext uri="{FF2B5EF4-FFF2-40B4-BE49-F238E27FC236}">
                <a16:creationId xmlns:a16="http://schemas.microsoft.com/office/drawing/2014/main" xmlns="" id="{F99477A4-9D64-CEEA-7CF9-99881D81EC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2B035B6-D34C-07A2-5643-6E7F6F9CEFC6}"/>
              </a:ext>
            </a:extLst>
          </p:cNvPr>
          <p:cNvSpPr>
            <a:spLocks noGrp="1"/>
          </p:cNvSpPr>
          <p:nvPr>
            <p:ph type="sldNum" sz="quarter" idx="12"/>
          </p:nvPr>
        </p:nvSpPr>
        <p:spPr/>
        <p:txBody>
          <a:bodyPr/>
          <a:lstStyle/>
          <a:p>
            <a:fld id="{AA0DA174-59A1-BC45-ACCA-E486162501FC}" type="slidenum">
              <a:rPr lang="zh-CN" altLang="en-US" smtClean="0"/>
              <a:pPr/>
              <a:t>‹#›</a:t>
            </a:fld>
            <a:endParaRPr lang="zh-CN" altLang="en-US"/>
          </a:p>
        </p:txBody>
      </p:sp>
    </p:spTree>
    <p:extLst>
      <p:ext uri="{BB962C8B-B14F-4D97-AF65-F5344CB8AC3E}">
        <p14:creationId xmlns:p14="http://schemas.microsoft.com/office/powerpoint/2010/main" xmlns="" val="235467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CAC308-F552-CCC1-C9EC-DE2EE62CF7C7}"/>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82BF2FAC-969F-2EE4-308C-190F2BA84BD5}"/>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858CC304-91DE-DD27-D676-A6206EABCF12}"/>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5" name="页脚占位符 4">
            <a:extLst>
              <a:ext uri="{FF2B5EF4-FFF2-40B4-BE49-F238E27FC236}">
                <a16:creationId xmlns:a16="http://schemas.microsoft.com/office/drawing/2014/main" xmlns="" id="{E78BB434-7657-A1F5-9D15-B6E02F5F95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9FA05A9-FA0D-A5DC-6860-FE0B9246866C}"/>
              </a:ext>
            </a:extLst>
          </p:cNvPr>
          <p:cNvSpPr>
            <a:spLocks noGrp="1"/>
          </p:cNvSpPr>
          <p:nvPr>
            <p:ph type="sldNum" sz="quarter" idx="12"/>
          </p:nvPr>
        </p:nvSpPr>
        <p:spPr/>
        <p:txBody>
          <a:bodyPr/>
          <a:lstStyle/>
          <a:p>
            <a:fld id="{19B054E6-983A-BF4D-A237-DCCCFD37296C}" type="slidenum">
              <a:rPr lang="zh-CN" altLang="en-US" smtClean="0"/>
              <a:pPr/>
              <a:t>‹#›</a:t>
            </a:fld>
            <a:endParaRPr lang="zh-CN" altLang="en-US"/>
          </a:p>
        </p:txBody>
      </p:sp>
    </p:spTree>
    <p:extLst>
      <p:ext uri="{BB962C8B-B14F-4D97-AF65-F5344CB8AC3E}">
        <p14:creationId xmlns:p14="http://schemas.microsoft.com/office/powerpoint/2010/main" xmlns="" val="31478395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9670E4A4-0558-674C-5049-D1584C3CD09E}"/>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xmlns="" id="{98B59E4B-F718-34F3-7071-C2852BC25080}"/>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31D79B76-C129-A151-69D6-C0F1BB529521}"/>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5" name="页脚占位符 4">
            <a:extLst>
              <a:ext uri="{FF2B5EF4-FFF2-40B4-BE49-F238E27FC236}">
                <a16:creationId xmlns:a16="http://schemas.microsoft.com/office/drawing/2014/main" xmlns="" id="{53F8EB8A-8E5C-1964-ED4A-A5FAAF2480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D8F6364-349C-932C-EBA6-7F66420375D1}"/>
              </a:ext>
            </a:extLst>
          </p:cNvPr>
          <p:cNvSpPr>
            <a:spLocks noGrp="1"/>
          </p:cNvSpPr>
          <p:nvPr>
            <p:ph type="sldNum" sz="quarter" idx="12"/>
          </p:nvPr>
        </p:nvSpPr>
        <p:spPr/>
        <p:txBody>
          <a:bodyPr/>
          <a:lstStyle/>
          <a:p>
            <a:fld id="{78D4CBBA-0E3C-5648-8B58-4CE7771E750D}" type="slidenum">
              <a:rPr lang="zh-CN" altLang="en-US" smtClean="0"/>
              <a:pPr/>
              <a:t>‹#›</a:t>
            </a:fld>
            <a:endParaRPr lang="zh-CN" altLang="en-US"/>
          </a:p>
        </p:txBody>
      </p:sp>
    </p:spTree>
    <p:extLst>
      <p:ext uri="{BB962C8B-B14F-4D97-AF65-F5344CB8AC3E}">
        <p14:creationId xmlns:p14="http://schemas.microsoft.com/office/powerpoint/2010/main" xmlns="" val="9795666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rtlCol="0">
            <a:normAutofit/>
          </a:bodyPr>
          <a:lstStyle>
            <a:lvl1pPr>
              <a:buNone/>
              <a:defRPr sz="1600"/>
            </a:lvl1pPr>
          </a:lstStyle>
          <a:p>
            <a:pPr lvl="0"/>
            <a:endParaRPr lang="zh-CN" altLang="en-US" noProof="1"/>
          </a:p>
        </p:txBody>
      </p:sp>
      <p:sp>
        <p:nvSpPr>
          <p:cNvPr id="4" name="文本占位符 3"/>
          <p:cNvSpPr>
            <a:spLocks noGrp="1"/>
          </p:cNvSpPr>
          <p:nvPr>
            <p:ph type="body" sz="half" idx="2"/>
          </p:nvPr>
        </p:nvSpPr>
        <p:spPr>
          <a:xfrm>
            <a:off x="6350400" y="1555200"/>
            <a:ext cx="5227200" cy="4608000"/>
          </a:xfrm>
        </p:spPr>
        <p:txBody>
          <a:bodyPr rtlCol="0">
            <a:normAutofit/>
          </a:bodyPr>
          <a:lstStyle>
            <a:lvl1pPr>
              <a:buNone/>
              <a:defRPr sz="1600"/>
            </a:lvl1pPr>
          </a:lstStyle>
          <a:p>
            <a:pPr lvl="0"/>
            <a:r>
              <a:rPr lang="zh-CN" altLang="en-US" noProof="1"/>
              <a:t>单击此处编辑母版文本样式</a:t>
            </a:r>
          </a:p>
        </p:txBody>
      </p:sp>
      <p:sp>
        <p:nvSpPr>
          <p:cNvPr id="9" name="标题 8"/>
          <p:cNvSpPr>
            <a:spLocks noGrp="1"/>
          </p:cNvSpPr>
          <p:nvPr>
            <p:ph type="title"/>
          </p:nvPr>
        </p:nvSpPr>
        <p:spPr/>
        <p:txBody>
          <a:bodyPr/>
          <a:lstStyle/>
          <a:p>
            <a:r>
              <a:rPr lang="zh-CN" altLang="en-US" noProof="1"/>
              <a:t>单击此处编辑母版标题样式</a:t>
            </a:r>
          </a:p>
        </p:txBody>
      </p:sp>
      <p:sp>
        <p:nvSpPr>
          <p:cNvPr id="2" name="日期占位符 3">
            <a:extLst>
              <a:ext uri="{FF2B5EF4-FFF2-40B4-BE49-F238E27FC236}">
                <a16:creationId xmlns:a16="http://schemas.microsoft.com/office/drawing/2014/main" xmlns="" id="{77E9EA41-C748-D455-C7FE-AFAC92515D47}"/>
              </a:ext>
            </a:extLst>
          </p:cNvPr>
          <p:cNvSpPr>
            <a:spLocks noGrp="1"/>
          </p:cNvSpPr>
          <p:nvPr>
            <p:ph type="dt" sz="half" idx="10"/>
            <p:custDataLst>
              <p:tags r:id="rId1"/>
            </p:custDataLst>
          </p:nvPr>
        </p:nvSpPr>
        <p:spPr/>
        <p:txBody>
          <a:bodyPr/>
          <a:lstStyle>
            <a:lvl1pPr>
              <a:defRPr/>
            </a:lvl1pPr>
          </a:lstStyle>
          <a:p>
            <a:fld id="{760FBDFE-C587-4B4C-A407-44438C67B59E}" type="datetimeFigureOut">
              <a:rPr lang="zh-CN" altLang="en-US"/>
              <a:pPr/>
              <a:t>2023/9/4</a:t>
            </a:fld>
            <a:endParaRPr lang="zh-CN" altLang="en-US"/>
          </a:p>
        </p:txBody>
      </p:sp>
      <p:sp>
        <p:nvSpPr>
          <p:cNvPr id="5" name="页脚占位符 4">
            <a:extLst>
              <a:ext uri="{FF2B5EF4-FFF2-40B4-BE49-F238E27FC236}">
                <a16:creationId xmlns:a16="http://schemas.microsoft.com/office/drawing/2014/main" xmlns="" id="{8FEB62B0-A60B-58F7-D42B-33FA9D66552F}"/>
              </a:ext>
            </a:extLst>
          </p:cNvPr>
          <p:cNvSpPr>
            <a:spLocks noGrp="1"/>
          </p:cNvSpPr>
          <p:nvPr>
            <p:ph type="ftr" sz="quarter" idx="11"/>
            <p:custDataLst>
              <p:tags r:id="rId2"/>
            </p:custDataLst>
          </p:nvPr>
        </p:nvSpPr>
        <p:spPr/>
        <p:txBody>
          <a:bodyPr/>
          <a:lstStyle>
            <a:lvl1pPr>
              <a:defRPr/>
            </a:lvl1pPr>
          </a:lstStyle>
          <a:p>
            <a:endParaRPr lang="zh-CN" altLang="en-US"/>
          </a:p>
        </p:txBody>
      </p:sp>
      <p:sp>
        <p:nvSpPr>
          <p:cNvPr id="6" name="灯片编号占位符 5">
            <a:extLst>
              <a:ext uri="{FF2B5EF4-FFF2-40B4-BE49-F238E27FC236}">
                <a16:creationId xmlns:a16="http://schemas.microsoft.com/office/drawing/2014/main" xmlns="" id="{4951CE5F-79AA-E498-647B-1A7E5DC836CA}"/>
              </a:ext>
            </a:extLst>
          </p:cNvPr>
          <p:cNvSpPr>
            <a:spLocks noGrp="1"/>
          </p:cNvSpPr>
          <p:nvPr>
            <p:ph type="sldNum" sz="quarter" idx="12"/>
            <p:custDataLst>
              <p:tags r:id="rId3"/>
            </p:custDataLst>
          </p:nvPr>
        </p:nvSpPr>
        <p:spPr/>
        <p:txBody>
          <a:bodyPr/>
          <a:lstStyle>
            <a:lvl1pPr>
              <a:defRPr/>
            </a:lvl1pPr>
          </a:lstStyle>
          <a:p>
            <a:fld id="{D5DF09A1-2700-0448-8DB8-8A42EA4D508C}" type="slidenum">
              <a:rPr lang="zh-CN" altLang="en-US"/>
              <a:pPr/>
              <a:t>‹#›</a:t>
            </a:fld>
            <a:endParaRPr lang="zh-CN" altLang="en-US"/>
          </a:p>
        </p:txBody>
      </p:sp>
    </p:spTree>
    <p:extLst>
      <p:ext uri="{BB962C8B-B14F-4D97-AF65-F5344CB8AC3E}">
        <p14:creationId xmlns:p14="http://schemas.microsoft.com/office/powerpoint/2010/main" xmlns="" val="16886522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日期占位符 3">
            <a:extLst>
              <a:ext uri="{FF2B5EF4-FFF2-40B4-BE49-F238E27FC236}">
                <a16:creationId xmlns:a16="http://schemas.microsoft.com/office/drawing/2014/main" xmlns="" id="{14BFB677-B9D6-A1E2-08BF-6A0C09C9DEC7}"/>
              </a:ext>
            </a:extLst>
          </p:cNvPr>
          <p:cNvSpPr>
            <a:spLocks noGrp="1"/>
          </p:cNvSpPr>
          <p:nvPr>
            <p:ph type="dt" sz="half" idx="14"/>
            <p:custDataLst>
              <p:tags r:id="rId1"/>
            </p:custDataLst>
          </p:nvPr>
        </p:nvSpPr>
        <p:spPr/>
        <p:txBody>
          <a:bodyPr/>
          <a:lstStyle>
            <a:lvl1pPr>
              <a:defRPr/>
            </a:lvl1pPr>
          </a:lstStyle>
          <a:p>
            <a:fld id="{760FBDFE-C587-4B4C-A407-44438C67B59E}" type="datetimeFigureOut">
              <a:rPr lang="zh-CN" altLang="en-US"/>
              <a:pPr/>
              <a:t>2023/9/4</a:t>
            </a:fld>
            <a:endParaRPr lang="zh-CN" altLang="en-US"/>
          </a:p>
        </p:txBody>
      </p:sp>
      <p:sp>
        <p:nvSpPr>
          <p:cNvPr id="3" name="页脚占位符 4">
            <a:extLst>
              <a:ext uri="{FF2B5EF4-FFF2-40B4-BE49-F238E27FC236}">
                <a16:creationId xmlns:a16="http://schemas.microsoft.com/office/drawing/2014/main" xmlns="" id="{D1EF316A-B434-A563-594B-BBB03C187FFB}"/>
              </a:ext>
            </a:extLst>
          </p:cNvPr>
          <p:cNvSpPr>
            <a:spLocks noGrp="1"/>
          </p:cNvSpPr>
          <p:nvPr>
            <p:ph type="ftr" sz="quarter" idx="15"/>
            <p:custDataLst>
              <p:tags r:id="rId2"/>
            </p:custDataLst>
          </p:nvPr>
        </p:nvSpPr>
        <p:spPr/>
        <p:txBody>
          <a:bodyPr/>
          <a:lstStyle>
            <a:lvl1pPr>
              <a:defRPr/>
            </a:lvl1pPr>
          </a:lstStyle>
          <a:p>
            <a:endParaRPr lang="zh-CN" altLang="en-US"/>
          </a:p>
        </p:txBody>
      </p:sp>
      <p:sp>
        <p:nvSpPr>
          <p:cNvPr id="4" name="灯片编号占位符 5">
            <a:extLst>
              <a:ext uri="{FF2B5EF4-FFF2-40B4-BE49-F238E27FC236}">
                <a16:creationId xmlns:a16="http://schemas.microsoft.com/office/drawing/2014/main" xmlns="" id="{A00A9DAF-7375-006D-5805-9B4D3ABD1B60}"/>
              </a:ext>
            </a:extLst>
          </p:cNvPr>
          <p:cNvSpPr>
            <a:spLocks noGrp="1"/>
          </p:cNvSpPr>
          <p:nvPr>
            <p:ph type="sldNum" sz="quarter" idx="16"/>
            <p:custDataLst>
              <p:tags r:id="rId3"/>
            </p:custDataLst>
          </p:nvPr>
        </p:nvSpPr>
        <p:spPr/>
        <p:txBody>
          <a:bodyPr/>
          <a:lstStyle>
            <a:lvl1pPr>
              <a:defRPr/>
            </a:lvl1pPr>
          </a:lstStyle>
          <a:p>
            <a:fld id="{6C3D93EB-B787-2346-8A87-146F6BE71732}" type="slidenum">
              <a:rPr lang="zh-CN" altLang="en-US"/>
              <a:pPr/>
              <a:t>‹#›</a:t>
            </a:fld>
            <a:endParaRPr lang="zh-CN" altLang="en-US"/>
          </a:p>
        </p:txBody>
      </p:sp>
    </p:spTree>
    <p:extLst>
      <p:ext uri="{BB962C8B-B14F-4D97-AF65-F5344CB8AC3E}">
        <p14:creationId xmlns:p14="http://schemas.microsoft.com/office/powerpoint/2010/main" xmlns="" val="13015369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lIns="90000" tIns="46800" rIns="90000" bIns="46800" rtlCol="0" anchor="t">
            <a:normAutofit/>
          </a:bodyPr>
          <a:lstStyle>
            <a:lvl1pPr algn="ctr">
              <a:defRPr sz="6000"/>
            </a:lvl1pPr>
          </a:lstStyle>
          <a:p>
            <a:pPr lvl="0"/>
            <a:r>
              <a:rPr lang="zh-CN" altLang="en-US" noProof="1"/>
              <a:t>单击此处编辑标题</a:t>
            </a:r>
          </a:p>
        </p:txBody>
      </p:sp>
      <p:sp>
        <p:nvSpPr>
          <p:cNvPr id="7" name="文本占位符 6"/>
          <p:cNvSpPr>
            <a:spLocks noGrp="1"/>
          </p:cNvSpPr>
          <p:nvPr>
            <p:ph type="body" sz="quarter" idx="13"/>
          </p:nvPr>
        </p:nvSpPr>
        <p:spPr>
          <a:xfrm>
            <a:off x="1198800" y="3560400"/>
            <a:ext cx="9799200" cy="471600"/>
          </a:xfrm>
        </p:spPr>
        <p:txBody>
          <a:bodyPr>
            <a:normAutofit/>
          </a:bodyPr>
          <a:lstStyle>
            <a:lvl1pPr algn="ctr">
              <a:lnSpc>
                <a:spcPct val="110000"/>
              </a:lnSpc>
              <a:buNone/>
              <a:defRPr sz="2400" spc="200"/>
            </a:lvl1pPr>
          </a:lstStyle>
          <a:p>
            <a:pPr lvl="0"/>
            <a:r>
              <a:rPr lang="zh-CN" altLang="en-US" noProof="1"/>
              <a:t>单击此处编辑母版文本样式</a:t>
            </a:r>
          </a:p>
        </p:txBody>
      </p:sp>
      <p:sp>
        <p:nvSpPr>
          <p:cNvPr id="3" name="日期占位符 3">
            <a:extLst>
              <a:ext uri="{FF2B5EF4-FFF2-40B4-BE49-F238E27FC236}">
                <a16:creationId xmlns:a16="http://schemas.microsoft.com/office/drawing/2014/main" xmlns="" id="{1E96A366-8512-76CB-0CC4-B648E48AD7A7}"/>
              </a:ext>
            </a:extLst>
          </p:cNvPr>
          <p:cNvSpPr>
            <a:spLocks noGrp="1"/>
          </p:cNvSpPr>
          <p:nvPr>
            <p:ph type="dt" sz="half" idx="14"/>
            <p:custDataLst>
              <p:tags r:id="rId1"/>
            </p:custDataLst>
          </p:nvPr>
        </p:nvSpPr>
        <p:spPr/>
        <p:txBody>
          <a:bodyPr/>
          <a:lstStyle>
            <a:lvl1pPr>
              <a:defRPr/>
            </a:lvl1pPr>
          </a:lstStyle>
          <a:p>
            <a:fld id="{760FBDFE-C587-4B4C-A407-44438C67B59E}" type="datetimeFigureOut">
              <a:rPr lang="zh-CN" altLang="en-US"/>
              <a:pPr/>
              <a:t>2023/9/4</a:t>
            </a:fld>
            <a:endParaRPr lang="zh-CN" altLang="en-US"/>
          </a:p>
        </p:txBody>
      </p:sp>
      <p:sp>
        <p:nvSpPr>
          <p:cNvPr id="4" name="页脚占位符 4">
            <a:extLst>
              <a:ext uri="{FF2B5EF4-FFF2-40B4-BE49-F238E27FC236}">
                <a16:creationId xmlns:a16="http://schemas.microsoft.com/office/drawing/2014/main" xmlns="" id="{DBFFCEB2-AED8-CA7A-5BDD-A415060976A7}"/>
              </a:ext>
            </a:extLst>
          </p:cNvPr>
          <p:cNvSpPr>
            <a:spLocks noGrp="1"/>
          </p:cNvSpPr>
          <p:nvPr>
            <p:ph type="ftr" sz="quarter" idx="15"/>
            <p:custDataLst>
              <p:tags r:id="rId2"/>
            </p:custDataLst>
          </p:nvPr>
        </p:nvSpPr>
        <p:spPr/>
        <p:txBody>
          <a:bodyPr/>
          <a:lstStyle>
            <a:lvl1pPr>
              <a:defRPr/>
            </a:lvl1pPr>
          </a:lstStyle>
          <a:p>
            <a:endParaRPr lang="zh-CN" altLang="en-US"/>
          </a:p>
        </p:txBody>
      </p:sp>
      <p:sp>
        <p:nvSpPr>
          <p:cNvPr id="5" name="灯片编号占位符 5">
            <a:extLst>
              <a:ext uri="{FF2B5EF4-FFF2-40B4-BE49-F238E27FC236}">
                <a16:creationId xmlns:a16="http://schemas.microsoft.com/office/drawing/2014/main" xmlns="" id="{5EFF463D-F83D-4663-69DC-27818D017D72}"/>
              </a:ext>
            </a:extLst>
          </p:cNvPr>
          <p:cNvSpPr>
            <a:spLocks noGrp="1"/>
          </p:cNvSpPr>
          <p:nvPr>
            <p:ph type="sldNum" sz="quarter" idx="16"/>
            <p:custDataLst>
              <p:tags r:id="rId3"/>
            </p:custDataLst>
          </p:nvPr>
        </p:nvSpPr>
        <p:spPr/>
        <p:txBody>
          <a:bodyPr/>
          <a:lstStyle>
            <a:lvl1pPr>
              <a:defRPr/>
            </a:lvl1pPr>
          </a:lstStyle>
          <a:p>
            <a:fld id="{97E575E9-3936-2D4E-8429-1B977B609C57}" type="slidenum">
              <a:rPr lang="zh-CN" altLang="en-US"/>
              <a:pPr/>
              <a:t>‹#›</a:t>
            </a:fld>
            <a:endParaRPr lang="zh-CN" altLang="en-US"/>
          </a:p>
        </p:txBody>
      </p:sp>
    </p:spTree>
    <p:extLst>
      <p:ext uri="{BB962C8B-B14F-4D97-AF65-F5344CB8AC3E}">
        <p14:creationId xmlns:p14="http://schemas.microsoft.com/office/powerpoint/2010/main" xmlns="" val="13925088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F38541F-5A21-5C80-5393-746C4B1631E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02830894-5583-6CB9-3F8D-80C36C8BFF8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E8C5C184-B88E-C4E5-F441-A8871382F559}"/>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5" name="页脚占位符 4">
            <a:extLst>
              <a:ext uri="{FF2B5EF4-FFF2-40B4-BE49-F238E27FC236}">
                <a16:creationId xmlns:a16="http://schemas.microsoft.com/office/drawing/2014/main" xmlns="" id="{0BC54AFD-F6B8-E8F0-C791-B5D611E92B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37551CD-A77B-6A39-B5F4-B925E3FA8BC6}"/>
              </a:ext>
            </a:extLst>
          </p:cNvPr>
          <p:cNvSpPr>
            <a:spLocks noGrp="1"/>
          </p:cNvSpPr>
          <p:nvPr>
            <p:ph type="sldNum" sz="quarter" idx="12"/>
          </p:nvPr>
        </p:nvSpPr>
        <p:spPr/>
        <p:txBody>
          <a:bodyPr/>
          <a:lstStyle/>
          <a:p>
            <a:fld id="{CA31619C-5B89-EC4D-93F0-3E25DFDE017E}" type="slidenum">
              <a:rPr lang="zh-CN" altLang="en-US" smtClean="0"/>
              <a:pPr/>
              <a:t>‹#›</a:t>
            </a:fld>
            <a:endParaRPr lang="zh-CN" altLang="en-US"/>
          </a:p>
        </p:txBody>
      </p:sp>
    </p:spTree>
    <p:extLst>
      <p:ext uri="{BB962C8B-B14F-4D97-AF65-F5344CB8AC3E}">
        <p14:creationId xmlns:p14="http://schemas.microsoft.com/office/powerpoint/2010/main" xmlns="" val="24055466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17B7F1-5F76-0C6A-E61B-7E9E26CCF0CC}"/>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D953DED3-9A5D-4F1C-E76D-23D875E8BC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xmlns="" id="{AE721AA8-2000-8F33-AABD-A37C31AAF271}"/>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5" name="页脚占位符 4">
            <a:extLst>
              <a:ext uri="{FF2B5EF4-FFF2-40B4-BE49-F238E27FC236}">
                <a16:creationId xmlns:a16="http://schemas.microsoft.com/office/drawing/2014/main" xmlns="" id="{3CA5D2C4-61CF-64D5-E39D-B1D86FA0E2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7EEFF76-4578-C6AC-54C8-F45C5552E429}"/>
              </a:ext>
            </a:extLst>
          </p:cNvPr>
          <p:cNvSpPr>
            <a:spLocks noGrp="1"/>
          </p:cNvSpPr>
          <p:nvPr>
            <p:ph type="sldNum" sz="quarter" idx="12"/>
          </p:nvPr>
        </p:nvSpPr>
        <p:spPr/>
        <p:txBody>
          <a:bodyPr/>
          <a:lstStyle/>
          <a:p>
            <a:fld id="{AD509FD1-11A6-DD41-9587-CB558F6F8808}" type="slidenum">
              <a:rPr lang="zh-CN" altLang="en-US" smtClean="0"/>
              <a:pPr/>
              <a:t>‹#›</a:t>
            </a:fld>
            <a:endParaRPr lang="zh-CN" altLang="en-US"/>
          </a:p>
        </p:txBody>
      </p:sp>
    </p:spTree>
    <p:extLst>
      <p:ext uri="{BB962C8B-B14F-4D97-AF65-F5344CB8AC3E}">
        <p14:creationId xmlns:p14="http://schemas.microsoft.com/office/powerpoint/2010/main" xmlns="" val="38781548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AD0992-CF50-C804-C7E0-7EBC738CB45A}"/>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3C5BDD0E-CA6A-B2AC-6885-923B8332196C}"/>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xmlns="" id="{9314BE81-D6F5-DD5D-1363-702B33DD28A7}"/>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xmlns="" id="{DE6C1A4B-8875-F906-01F4-8D9C763F1B06}"/>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6" name="页脚占位符 5">
            <a:extLst>
              <a:ext uri="{FF2B5EF4-FFF2-40B4-BE49-F238E27FC236}">
                <a16:creationId xmlns:a16="http://schemas.microsoft.com/office/drawing/2014/main" xmlns="" id="{15F71C8F-F03A-A9F4-0C20-7D047BBE42C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DAE739F-54A4-959B-DF6B-74012A9AC5E4}"/>
              </a:ext>
            </a:extLst>
          </p:cNvPr>
          <p:cNvSpPr>
            <a:spLocks noGrp="1"/>
          </p:cNvSpPr>
          <p:nvPr>
            <p:ph type="sldNum" sz="quarter" idx="12"/>
          </p:nvPr>
        </p:nvSpPr>
        <p:spPr/>
        <p:txBody>
          <a:bodyPr/>
          <a:lstStyle/>
          <a:p>
            <a:fld id="{D2EF25BA-B86D-FD47-835A-A357D4C5469F}" type="slidenum">
              <a:rPr lang="zh-CN" altLang="en-US" smtClean="0"/>
              <a:pPr/>
              <a:t>‹#›</a:t>
            </a:fld>
            <a:endParaRPr lang="zh-CN" altLang="en-US"/>
          </a:p>
        </p:txBody>
      </p:sp>
    </p:spTree>
    <p:extLst>
      <p:ext uri="{BB962C8B-B14F-4D97-AF65-F5344CB8AC3E}">
        <p14:creationId xmlns:p14="http://schemas.microsoft.com/office/powerpoint/2010/main" xmlns="" val="35848783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C576D01-E4A0-233A-34A8-60B2F2FA696D}"/>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7A6D1294-DBC0-1366-89BC-D3EA3C80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xmlns="" id="{F1A00BB2-46C0-235D-8653-D3CB4A0F9560}"/>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xmlns="" id="{7BE30294-BBC4-9131-930E-BB8579724C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xmlns="" id="{6BDD8326-4917-D504-3790-3FD3FECCF7B9}"/>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xmlns="" id="{1BB61024-BACC-75EB-D373-FA823BCA28D2}"/>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8" name="页脚占位符 7">
            <a:extLst>
              <a:ext uri="{FF2B5EF4-FFF2-40B4-BE49-F238E27FC236}">
                <a16:creationId xmlns:a16="http://schemas.microsoft.com/office/drawing/2014/main" xmlns="" id="{A0DF5FD8-2F8E-D053-1852-5B2FAEA92C0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C1D9E03F-3BEA-F68A-CEB1-8AA9E91C6A75}"/>
              </a:ext>
            </a:extLst>
          </p:cNvPr>
          <p:cNvSpPr>
            <a:spLocks noGrp="1"/>
          </p:cNvSpPr>
          <p:nvPr>
            <p:ph type="sldNum" sz="quarter" idx="12"/>
          </p:nvPr>
        </p:nvSpPr>
        <p:spPr/>
        <p:txBody>
          <a:bodyPr/>
          <a:lstStyle/>
          <a:p>
            <a:fld id="{2DC5D70F-BCF5-0E4E-B040-6077A0D5DD98}" type="slidenum">
              <a:rPr lang="zh-CN" altLang="en-US" smtClean="0"/>
              <a:pPr/>
              <a:t>‹#›</a:t>
            </a:fld>
            <a:endParaRPr lang="zh-CN" altLang="en-US"/>
          </a:p>
        </p:txBody>
      </p:sp>
    </p:spTree>
    <p:extLst>
      <p:ext uri="{BB962C8B-B14F-4D97-AF65-F5344CB8AC3E}">
        <p14:creationId xmlns:p14="http://schemas.microsoft.com/office/powerpoint/2010/main" xmlns="" val="24386012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CF1C038-CEA9-A934-C769-E67BBC544519}"/>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xmlns="" id="{E7BE2053-29CC-957F-F3A2-2DB980865285}"/>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4" name="页脚占位符 3">
            <a:extLst>
              <a:ext uri="{FF2B5EF4-FFF2-40B4-BE49-F238E27FC236}">
                <a16:creationId xmlns:a16="http://schemas.microsoft.com/office/drawing/2014/main" xmlns="" id="{ABB791DB-5B3D-8E9F-1D99-EDE2AF5FEF4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7C089FE1-EAD3-7C12-F270-FE6D635DA79F}"/>
              </a:ext>
            </a:extLst>
          </p:cNvPr>
          <p:cNvSpPr>
            <a:spLocks noGrp="1"/>
          </p:cNvSpPr>
          <p:nvPr>
            <p:ph type="sldNum" sz="quarter" idx="12"/>
          </p:nvPr>
        </p:nvSpPr>
        <p:spPr/>
        <p:txBody>
          <a:bodyPr/>
          <a:lstStyle/>
          <a:p>
            <a:fld id="{17A2B664-4D18-CA45-8E8E-B1BF5278A911}" type="slidenum">
              <a:rPr lang="zh-CN" altLang="en-US" smtClean="0"/>
              <a:pPr/>
              <a:t>‹#›</a:t>
            </a:fld>
            <a:endParaRPr lang="zh-CN" altLang="en-US"/>
          </a:p>
        </p:txBody>
      </p:sp>
    </p:spTree>
    <p:extLst>
      <p:ext uri="{BB962C8B-B14F-4D97-AF65-F5344CB8AC3E}">
        <p14:creationId xmlns:p14="http://schemas.microsoft.com/office/powerpoint/2010/main" xmlns="" val="24450105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52ED98E6-B360-4F7F-4675-21D7DB7FE9B3}"/>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3" name="页脚占位符 2">
            <a:extLst>
              <a:ext uri="{FF2B5EF4-FFF2-40B4-BE49-F238E27FC236}">
                <a16:creationId xmlns:a16="http://schemas.microsoft.com/office/drawing/2014/main" xmlns="" id="{0C455D33-99F8-5795-360C-41CB35A984C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2F58850F-D4E5-8814-3CBB-B2933214C1E8}"/>
              </a:ext>
            </a:extLst>
          </p:cNvPr>
          <p:cNvSpPr>
            <a:spLocks noGrp="1"/>
          </p:cNvSpPr>
          <p:nvPr>
            <p:ph type="sldNum" sz="quarter" idx="12"/>
          </p:nvPr>
        </p:nvSpPr>
        <p:spPr/>
        <p:txBody>
          <a:bodyPr/>
          <a:lstStyle/>
          <a:p>
            <a:fld id="{C43AEFC2-99E5-1042-BE02-381863AD9A97}" type="slidenum">
              <a:rPr lang="zh-CN" altLang="en-US" smtClean="0"/>
              <a:pPr/>
              <a:t>‹#›</a:t>
            </a:fld>
            <a:endParaRPr lang="zh-CN" altLang="en-US"/>
          </a:p>
        </p:txBody>
      </p:sp>
    </p:spTree>
    <p:extLst>
      <p:ext uri="{BB962C8B-B14F-4D97-AF65-F5344CB8AC3E}">
        <p14:creationId xmlns:p14="http://schemas.microsoft.com/office/powerpoint/2010/main" xmlns="" val="14731509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68C4CC0-34D9-8C85-7710-C806DD8FFC7F}"/>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xmlns="" id="{D07D59A9-FC88-F61E-968D-9D3F243FE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xmlns="" id="{DB499E93-7BFF-7880-B605-DB69250D3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2BC31EE4-1866-7984-4EC8-B5153313BD55}"/>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6" name="页脚占位符 5">
            <a:extLst>
              <a:ext uri="{FF2B5EF4-FFF2-40B4-BE49-F238E27FC236}">
                <a16:creationId xmlns:a16="http://schemas.microsoft.com/office/drawing/2014/main" xmlns="" id="{E82FAAE0-F28F-C2BF-6662-C9F74D6333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2FFED31-9F8F-0344-2432-2B42B0635303}"/>
              </a:ext>
            </a:extLst>
          </p:cNvPr>
          <p:cNvSpPr>
            <a:spLocks noGrp="1"/>
          </p:cNvSpPr>
          <p:nvPr>
            <p:ph type="sldNum" sz="quarter" idx="12"/>
          </p:nvPr>
        </p:nvSpPr>
        <p:spPr/>
        <p:txBody>
          <a:bodyPr/>
          <a:lstStyle/>
          <a:p>
            <a:fld id="{19B054E6-983A-BF4D-A237-DCCCFD37296C}" type="slidenum">
              <a:rPr lang="zh-CN" altLang="en-US" smtClean="0"/>
              <a:pPr/>
              <a:t>‹#›</a:t>
            </a:fld>
            <a:endParaRPr lang="zh-CN" altLang="en-US"/>
          </a:p>
        </p:txBody>
      </p:sp>
    </p:spTree>
    <p:extLst>
      <p:ext uri="{BB962C8B-B14F-4D97-AF65-F5344CB8AC3E}">
        <p14:creationId xmlns:p14="http://schemas.microsoft.com/office/powerpoint/2010/main" xmlns="" val="39685892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F4BBE01-8E83-8B28-4529-036C03D6C03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xmlns="" id="{9FC13C94-04A3-089E-3AB7-2CF29666E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xmlns="" id="{230503B3-9C28-47E1-D802-47836CEBDA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xmlns="" id="{4519EBC0-AD86-7B6E-25A2-FAE6BFC458DE}"/>
              </a:ext>
            </a:extLst>
          </p:cNvPr>
          <p:cNvSpPr>
            <a:spLocks noGrp="1"/>
          </p:cNvSpPr>
          <p:nvPr>
            <p:ph type="dt" sz="half" idx="10"/>
          </p:nvPr>
        </p:nvSpPr>
        <p:spPr/>
        <p:txBody>
          <a:bodyPr/>
          <a:lstStyle/>
          <a:p>
            <a:fld id="{760FBDFE-C587-4B4C-A407-44438C67B59E}" type="datetimeFigureOut">
              <a:rPr lang="zh-CN" altLang="en-US" smtClean="0"/>
              <a:pPr/>
              <a:t>2023/9/4</a:t>
            </a:fld>
            <a:endParaRPr lang="zh-CN" altLang="en-US"/>
          </a:p>
        </p:txBody>
      </p:sp>
      <p:sp>
        <p:nvSpPr>
          <p:cNvPr id="6" name="页脚占位符 5">
            <a:extLst>
              <a:ext uri="{FF2B5EF4-FFF2-40B4-BE49-F238E27FC236}">
                <a16:creationId xmlns:a16="http://schemas.microsoft.com/office/drawing/2014/main" xmlns="" id="{6C26844D-D27C-AF43-9520-4FE828AD7E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5E5AA01-323F-5DF5-67F4-FE8D20442E24}"/>
              </a:ext>
            </a:extLst>
          </p:cNvPr>
          <p:cNvSpPr>
            <a:spLocks noGrp="1"/>
          </p:cNvSpPr>
          <p:nvPr>
            <p:ph type="sldNum" sz="quarter" idx="12"/>
          </p:nvPr>
        </p:nvSpPr>
        <p:spPr/>
        <p:txBody>
          <a:bodyPr/>
          <a:lstStyle/>
          <a:p>
            <a:fld id="{D5DF09A1-2700-0448-8DB8-8A42EA4D508C}" type="slidenum">
              <a:rPr lang="zh-CN" altLang="en-US" smtClean="0"/>
              <a:pPr/>
              <a:t>‹#›</a:t>
            </a:fld>
            <a:endParaRPr lang="zh-CN" altLang="en-US"/>
          </a:p>
        </p:txBody>
      </p:sp>
    </p:spTree>
    <p:extLst>
      <p:ext uri="{BB962C8B-B14F-4D97-AF65-F5344CB8AC3E}">
        <p14:creationId xmlns:p14="http://schemas.microsoft.com/office/powerpoint/2010/main" xmlns="" val="22904009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169581C-7FFA-3E90-3A69-9DCDBD1317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xmlns="" id="{0773C151-70D5-9505-1D11-52E3E787D8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xmlns="" id="{BD0BD631-9ECC-3294-E0EA-26A27A426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pPr/>
              <a:t>2023/9/4</a:t>
            </a:fld>
            <a:endParaRPr lang="zh-CN" altLang="en-US"/>
          </a:p>
        </p:txBody>
      </p:sp>
      <p:sp>
        <p:nvSpPr>
          <p:cNvPr id="5" name="页脚占位符 4">
            <a:extLst>
              <a:ext uri="{FF2B5EF4-FFF2-40B4-BE49-F238E27FC236}">
                <a16:creationId xmlns:a16="http://schemas.microsoft.com/office/drawing/2014/main" xmlns="" id="{D420B841-D559-4155-053D-942EF48E9B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C135B14B-E02B-7117-02D7-2F3793FA0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054E6-983A-BF4D-A237-DCCCFD37296C}" type="slidenum">
              <a:rPr lang="zh-CN" altLang="en-US" smtClean="0"/>
              <a:pPr/>
              <a:t>‹#›</a:t>
            </a:fld>
            <a:endParaRPr lang="zh-CN" altLang="en-US"/>
          </a:p>
        </p:txBody>
      </p:sp>
    </p:spTree>
    <p:extLst>
      <p:ext uri="{BB962C8B-B14F-4D97-AF65-F5344CB8AC3E}">
        <p14:creationId xmlns:p14="http://schemas.microsoft.com/office/powerpoint/2010/main" xmlns="" val="9990902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652" r:id="rId12"/>
    <p:sldLayoutId id="2147483650" r:id="rId13"/>
    <p:sldLayoutId id="2147483649" r:id="rId14"/>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21.xml"/><Relationship Id="rId5" Type="http://schemas.openxmlformats.org/officeDocument/2006/relationships/image" Target="../media/image2.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image" Target="../media/image10.jpeg"/><Relationship Id="rId5" Type="http://schemas.openxmlformats.org/officeDocument/2006/relationships/image" Target="../media/image2.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2.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29.xml"/><Relationship Id="rId5" Type="http://schemas.openxmlformats.org/officeDocument/2006/relationships/image" Target="../media/image2.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1.xml"/><Relationship Id="rId1" Type="http://schemas.openxmlformats.org/officeDocument/2006/relationships/tags" Target="../tags/tag30.xml"/><Relationship Id="rId5" Type="http://schemas.openxmlformats.org/officeDocument/2006/relationships/image" Target="../media/image2.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2.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3.jpeg"/><Relationship Id="rId7" Type="http://schemas.openxmlformats.org/officeDocument/2006/relationships/diagramLayout" Target="../diagrams/layout6.xml"/><Relationship Id="rId2" Type="http://schemas.openxmlformats.org/officeDocument/2006/relationships/slideLayout" Target="../slideLayouts/slideLayout1.xml"/><Relationship Id="rId1" Type="http://schemas.openxmlformats.org/officeDocument/2006/relationships/tags" Target="../tags/tag32.xml"/><Relationship Id="rId6" Type="http://schemas.openxmlformats.org/officeDocument/2006/relationships/diagramData" Target="../diagrams/data6.xml"/><Relationship Id="rId5" Type="http://schemas.openxmlformats.org/officeDocument/2006/relationships/image" Target="../media/image2.png"/><Relationship Id="rId10" Type="http://schemas.microsoft.com/office/2007/relationships/diagramDrawing" Target="../diagrams/drawing6.xml"/><Relationship Id="rId4" Type="http://schemas.openxmlformats.org/officeDocument/2006/relationships/image" Target="../media/image5.jpeg"/><Relationship Id="rId9" Type="http://schemas.openxmlformats.org/officeDocument/2006/relationships/diagramColors" Target="../diagrams/colors6.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3.jpeg"/><Relationship Id="rId7" Type="http://schemas.openxmlformats.org/officeDocument/2006/relationships/diagramData" Target="../diagrams/data7.xml"/><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9.png"/><Relationship Id="rId11" Type="http://schemas.microsoft.com/office/2007/relationships/diagramDrawing" Target="../diagrams/drawing7.xml"/><Relationship Id="rId5" Type="http://schemas.openxmlformats.org/officeDocument/2006/relationships/image" Target="../media/image2.png"/><Relationship Id="rId10" Type="http://schemas.openxmlformats.org/officeDocument/2006/relationships/diagramColors" Target="../diagrams/colors7.xml"/><Relationship Id="rId4" Type="http://schemas.openxmlformats.org/officeDocument/2006/relationships/image" Target="../media/image5.jpeg"/><Relationship Id="rId9"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5.xml"/><Relationship Id="rId5" Type="http://schemas.openxmlformats.org/officeDocument/2006/relationships/image" Target="../media/image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jpeg"/><Relationship Id="rId7" Type="http://schemas.openxmlformats.org/officeDocument/2006/relationships/diagramLayout" Target="../diagrams/layout2.xml"/><Relationship Id="rId12" Type="http://schemas.microsoft.com/office/2007/relationships/diagramDrawing" Target="../diagrams/drawing2.xml"/><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diagramData" Target="../diagrams/data2.xml"/><Relationship Id="rId11" Type="http://schemas.openxmlformats.org/officeDocument/2006/relationships/chart" Target="../charts/chart2.xml"/><Relationship Id="rId5" Type="http://schemas.openxmlformats.org/officeDocument/2006/relationships/chart" Target="../charts/chart1.xml"/><Relationship Id="rId10" Type="http://schemas.openxmlformats.org/officeDocument/2006/relationships/image" Target="../media/image2.png"/><Relationship Id="rId4" Type="http://schemas.openxmlformats.org/officeDocument/2006/relationships/image" Target="../media/image5.jpe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jpeg"/><Relationship Id="rId7" Type="http://schemas.openxmlformats.org/officeDocument/2006/relationships/diagramLayout" Target="../diagrams/layout3.xml"/><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diagramData" Target="../diagrams/data3.xml"/><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image" Target="../media/image5.jpe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QuickStyle" Target="../diagrams/quickStyle5.xml"/><Relationship Id="rId3" Type="http://schemas.openxmlformats.org/officeDocument/2006/relationships/notesSlide" Target="../notesSlides/notesSlide1.xml"/><Relationship Id="rId7" Type="http://schemas.openxmlformats.org/officeDocument/2006/relationships/diagramData" Target="../diagrams/data4.xml"/><Relationship Id="rId12" Type="http://schemas.openxmlformats.org/officeDocument/2006/relationships/diagramLayout" Target="../diagrams/layout5.xml"/><Relationship Id="rId17" Type="http://schemas.microsoft.com/office/2007/relationships/diagramDrawing" Target="../diagrams/drawing4.xml"/><Relationship Id="rId2" Type="http://schemas.openxmlformats.org/officeDocument/2006/relationships/slideLayout" Target="../slideLayouts/slideLayout13.xml"/><Relationship Id="rId16" Type="http://schemas.microsoft.com/office/2007/relationships/diagramDrawing" Target="../diagrams/drawing5.xml"/><Relationship Id="rId1" Type="http://schemas.openxmlformats.org/officeDocument/2006/relationships/tags" Target="../tags/tag17.xml"/><Relationship Id="rId6" Type="http://schemas.openxmlformats.org/officeDocument/2006/relationships/image" Target="../media/image2.png"/><Relationship Id="rId11" Type="http://schemas.openxmlformats.org/officeDocument/2006/relationships/diagramData" Target="../diagrams/data5.xml"/><Relationship Id="rId5" Type="http://schemas.openxmlformats.org/officeDocument/2006/relationships/image" Target="../media/image5.jpeg"/><Relationship Id="rId10" Type="http://schemas.openxmlformats.org/officeDocument/2006/relationships/diagramColors" Target="../diagrams/colors4.xml"/><Relationship Id="rId4" Type="http://schemas.openxmlformats.org/officeDocument/2006/relationships/image" Target="../media/image3.jpeg"/><Relationship Id="rId9" Type="http://schemas.openxmlformats.org/officeDocument/2006/relationships/diagramQuickStyle" Target="../diagrams/quickStyle4.xml"/><Relationship Id="rId14"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F402351-8128-9525-5CA4-CF9930D5B180}"/>
              </a:ext>
            </a:extLst>
          </p:cNvPr>
          <p:cNvSpPr txBox="1"/>
          <p:nvPr/>
        </p:nvSpPr>
        <p:spPr>
          <a:xfrm>
            <a:off x="5162309" y="1284790"/>
            <a:ext cx="184731" cy="369332"/>
          </a:xfrm>
          <a:prstGeom prst="rect">
            <a:avLst/>
          </a:prstGeom>
          <a:noFill/>
        </p:spPr>
        <p:txBody>
          <a:bodyPr wrap="none" rtlCol="0">
            <a:spAutoFit/>
          </a:bodyPr>
          <a:lstStyle/>
          <a:p>
            <a:endParaRPr kumimoji="1" lang="zh-CN" altLang="en-US" dirty="0"/>
          </a:p>
        </p:txBody>
      </p:sp>
      <p:sp>
        <p:nvSpPr>
          <p:cNvPr id="6" name="标题 5">
            <a:extLst>
              <a:ext uri="{FF2B5EF4-FFF2-40B4-BE49-F238E27FC236}">
                <a16:creationId xmlns:a16="http://schemas.microsoft.com/office/drawing/2014/main" xmlns="" id="{9B58C981-4AF9-B0F3-1D70-5A84C6FD1BD4}"/>
              </a:ext>
            </a:extLst>
          </p:cNvPr>
          <p:cNvSpPr>
            <a:spLocks noGrp="1"/>
          </p:cNvSpPr>
          <p:nvPr>
            <p:ph type="ctrTitle"/>
          </p:nvPr>
        </p:nvSpPr>
        <p:spPr>
          <a:xfrm>
            <a:off x="1524000" y="916907"/>
            <a:ext cx="9144000" cy="1474429"/>
          </a:xfrm>
        </p:spPr>
        <p:txBody>
          <a:bodyPr>
            <a:normAutofit/>
          </a:bodyPr>
          <a:lstStyle/>
          <a:p>
            <a:pPr>
              <a:lnSpc>
                <a:spcPts val="2000"/>
              </a:lnSpc>
            </a:pPr>
            <a:r>
              <a:rPr lang="zh-CN" altLang="zh-CN" sz="5400" kern="100" dirty="0">
                <a:solidFill>
                  <a:schemeClr val="bg1">
                    <a:lumMod val="95000"/>
                  </a:schemeClr>
                </a:solidFill>
                <a:effectLst>
                  <a:outerShdw blurRad="50800" dist="38100" dir="2700000" algn="tl" rotWithShape="0">
                    <a:prstClr val="black">
                      <a:alpha val="40000"/>
                    </a:prstClr>
                  </a:outerShdw>
                </a:effectLst>
                <a:latin typeface="STXingkai" panose="02010800040101010101" pitchFamily="2" charset="-122"/>
                <a:ea typeface="STXingkai" panose="02010800040101010101" pitchFamily="2" charset="-122"/>
              </a:rPr>
              <a:t>海事司法与临时仲裁</a:t>
            </a:r>
            <a:endParaRPr lang="zh-CN" altLang="en-US" sz="5400" dirty="0">
              <a:solidFill>
                <a:schemeClr val="bg1">
                  <a:lumMod val="95000"/>
                </a:schemeClr>
              </a:solidFill>
              <a:effectLst>
                <a:outerShdw blurRad="50800" dist="38100" dir="2700000" algn="tl" rotWithShape="0">
                  <a:prstClr val="black">
                    <a:alpha val="40000"/>
                  </a:prstClr>
                </a:outerShdw>
              </a:effectLst>
              <a:latin typeface="STXingkai" panose="02010800040101010101" pitchFamily="2" charset="-122"/>
              <a:ea typeface="STXingkai" panose="02010800040101010101" pitchFamily="2" charset="-122"/>
            </a:endParaRPr>
          </a:p>
        </p:txBody>
      </p:sp>
      <p:sp>
        <p:nvSpPr>
          <p:cNvPr id="7" name="副标题 6">
            <a:extLst>
              <a:ext uri="{FF2B5EF4-FFF2-40B4-BE49-F238E27FC236}">
                <a16:creationId xmlns:a16="http://schemas.microsoft.com/office/drawing/2014/main" xmlns="" id="{99313612-C8C8-890F-E2A3-B6477780ECD6}"/>
              </a:ext>
            </a:extLst>
          </p:cNvPr>
          <p:cNvSpPr>
            <a:spLocks noGrp="1"/>
          </p:cNvSpPr>
          <p:nvPr>
            <p:ph type="subTitle" idx="1"/>
          </p:nvPr>
        </p:nvSpPr>
        <p:spPr>
          <a:xfrm>
            <a:off x="1524000" y="2841447"/>
            <a:ext cx="9144000" cy="1655762"/>
          </a:xfrm>
          <a:ln>
            <a:noFill/>
          </a:ln>
        </p:spPr>
        <p:txBody>
          <a:bodyPr>
            <a:normAutofit lnSpcReduction="10000"/>
          </a:bodyPr>
          <a:lstStyle/>
          <a:p>
            <a:pPr algn="r"/>
            <a:r>
              <a:rPr lang="en-US" altLang="zh-CN" sz="2400" kern="100" dirty="0">
                <a:solidFill>
                  <a:schemeClr val="bg1">
                    <a:lumMod val="95000"/>
                  </a:schemeClr>
                </a:solidFill>
                <a:effectLst>
                  <a:outerShdw blurRad="50800" dist="38100" dir="2700000" algn="tl" rotWithShape="0">
                    <a:prstClr val="black">
                      <a:alpha val="40000"/>
                    </a:prstClr>
                  </a:outerShdw>
                </a:effectLst>
                <a:latin typeface="STXingkai" panose="02010800040101010101" pitchFamily="2" charset="-122"/>
                <a:ea typeface="STXingkai" panose="02010800040101010101" pitchFamily="2" charset="-122"/>
              </a:rPr>
              <a:t>——</a:t>
            </a:r>
            <a:r>
              <a:rPr lang="zh-CN" altLang="zh-CN" sz="2400" kern="100" dirty="0">
                <a:solidFill>
                  <a:schemeClr val="bg1">
                    <a:lumMod val="95000"/>
                  </a:schemeClr>
                </a:solidFill>
                <a:effectLst>
                  <a:outerShdw blurRad="50800" dist="38100" dir="2700000" algn="tl" rotWithShape="0">
                    <a:prstClr val="black">
                      <a:alpha val="40000"/>
                    </a:prstClr>
                  </a:outerShdw>
                </a:effectLst>
                <a:latin typeface="STXingkai" panose="02010800040101010101" pitchFamily="2" charset="-122"/>
                <a:ea typeface="STXingkai" panose="02010800040101010101" pitchFamily="2" charset="-122"/>
              </a:rPr>
              <a:t>关于证据保全及调取制度初探</a:t>
            </a:r>
            <a:endParaRPr lang="en-US" altLang="zh-CN" sz="2400" kern="100" dirty="0">
              <a:solidFill>
                <a:schemeClr val="bg1">
                  <a:lumMod val="95000"/>
                </a:schemeClr>
              </a:solidFill>
              <a:effectLst>
                <a:outerShdw blurRad="50800" dist="38100" dir="2700000" algn="tl" rotWithShape="0">
                  <a:prstClr val="black">
                    <a:alpha val="40000"/>
                  </a:prstClr>
                </a:outerShdw>
              </a:effectLst>
              <a:latin typeface="STXingkai" panose="02010800040101010101" pitchFamily="2" charset="-122"/>
              <a:ea typeface="STXingkai" panose="02010800040101010101" pitchFamily="2" charset="-122"/>
            </a:endParaRPr>
          </a:p>
          <a:p>
            <a:endParaRPr lang="en-US" altLang="zh-CN" sz="1800" kern="100" dirty="0">
              <a:ln>
                <a:solidFill>
                  <a:schemeClr val="bg1">
                    <a:lumMod val="65000"/>
                  </a:schemeClr>
                </a:solidFill>
              </a:ln>
              <a:solidFill>
                <a:schemeClr val="bg1">
                  <a:lumMod val="95000"/>
                </a:schemeClr>
              </a:solidFill>
              <a:effectLst>
                <a:outerShdw blurRad="50800" dist="38100" dir="2700000" algn="tl" rotWithShape="0">
                  <a:prstClr val="black">
                    <a:alpha val="40000"/>
                  </a:prstClr>
                </a:outerShdw>
              </a:effectLst>
              <a:latin typeface="KaiTi" panose="02010609060101010101" pitchFamily="49" charset="-122"/>
              <a:ea typeface="KaiTi" panose="02010609060101010101" pitchFamily="49" charset="-122"/>
            </a:endParaRPr>
          </a:p>
          <a:p>
            <a:r>
              <a:rPr lang="zh-CN" altLang="en-US" b="1" kern="100" dirty="0">
                <a:solidFill>
                  <a:schemeClr val="bg1">
                    <a:lumMod val="95000"/>
                  </a:schemeClr>
                </a:solidFill>
                <a:effectLst>
                  <a:outerShdw blurRad="50800" dist="38100" dir="2700000" algn="tl" rotWithShape="0">
                    <a:prstClr val="black">
                      <a:alpha val="40000"/>
                    </a:prstClr>
                  </a:outerShdw>
                </a:effectLst>
                <a:latin typeface="KaiTi" panose="02010609060101010101" pitchFamily="49" charset="-122"/>
                <a:ea typeface="KaiTi" panose="02010609060101010101" pitchFamily="49" charset="-122"/>
              </a:rPr>
              <a:t>主讲人：黄晖</a:t>
            </a:r>
            <a:endParaRPr lang="en-US" altLang="zh-CN" b="1" kern="100" dirty="0">
              <a:solidFill>
                <a:schemeClr val="bg1">
                  <a:lumMod val="95000"/>
                </a:schemeClr>
              </a:solidFill>
              <a:effectLst>
                <a:outerShdw blurRad="50800" dist="38100" dir="2700000" algn="tl" rotWithShape="0">
                  <a:prstClr val="black">
                    <a:alpha val="40000"/>
                  </a:prstClr>
                </a:outerShdw>
              </a:effectLst>
              <a:latin typeface="KaiTi" panose="02010609060101010101" pitchFamily="49" charset="-122"/>
              <a:ea typeface="KaiTi" panose="02010609060101010101" pitchFamily="49" charset="-122"/>
            </a:endParaRPr>
          </a:p>
          <a:p>
            <a:r>
              <a:rPr lang="zh-CN" altLang="en-US" b="1" kern="100" dirty="0">
                <a:solidFill>
                  <a:schemeClr val="bg1">
                    <a:lumMod val="95000"/>
                  </a:schemeClr>
                </a:solidFill>
                <a:effectLst>
                  <a:outerShdw blurRad="50800" dist="38100" dir="2700000" algn="tl" rotWithShape="0">
                    <a:prstClr val="black">
                      <a:alpha val="40000"/>
                    </a:prstClr>
                  </a:outerShdw>
                </a:effectLst>
                <a:latin typeface="KaiTi" panose="02010609060101010101" pitchFamily="49" charset="-122"/>
                <a:ea typeface="KaiTi" panose="02010609060101010101" pitchFamily="49" charset="-122"/>
              </a:rPr>
              <a:t>广东恒运律师事务所 主任</a:t>
            </a:r>
            <a:endParaRPr lang="zh-CN" altLang="en-US" b="1" dirty="0">
              <a:solidFill>
                <a:schemeClr val="bg1">
                  <a:lumMod val="95000"/>
                </a:schemeClr>
              </a:solidFill>
              <a:effectLst>
                <a:outerShdw blurRad="50800" dist="38100" dir="2700000" algn="tl" rotWithShape="0">
                  <a:prstClr val="black">
                    <a:alpha val="40000"/>
                  </a:prstClr>
                </a:outerShdw>
              </a:effectLst>
              <a:latin typeface="KaiTi" panose="02010609060101010101" pitchFamily="49" charset="-122"/>
              <a:ea typeface="KaiTi" panose="02010609060101010101" pitchFamily="49" charset="-122"/>
            </a:endParaRPr>
          </a:p>
        </p:txBody>
      </p:sp>
      <p:pic>
        <p:nvPicPr>
          <p:cNvPr id="14" name="图片 13">
            <a:extLst>
              <a:ext uri="{FF2B5EF4-FFF2-40B4-BE49-F238E27FC236}">
                <a16:creationId xmlns:a16="http://schemas.microsoft.com/office/drawing/2014/main" xmlns="" id="{2E40558B-855F-49AB-E589-1C8595F363E2}"/>
              </a:ext>
            </a:extLst>
          </p:cNvPr>
          <p:cNvPicPr>
            <a:picLocks noChangeAspect="1"/>
          </p:cNvPicPr>
          <p:nvPr/>
        </p:nvPicPr>
        <p:blipFill>
          <a:blip r:embed="rId4"/>
          <a:stretch>
            <a:fillRect/>
          </a:stretch>
        </p:blipFill>
        <p:spPr>
          <a:xfrm>
            <a:off x="9448817" y="6125759"/>
            <a:ext cx="2438366" cy="505780"/>
          </a:xfrm>
          <a:prstGeom prst="rect">
            <a:avLst/>
          </a:prstGeom>
        </p:spPr>
      </p:pic>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706850-A5C2-D914-527F-47D3D42E24F1}"/>
              </a:ext>
            </a:extLst>
          </p:cNvPr>
          <p:cNvPicPr>
            <a:picLocks noChangeAspect="1" noChangeArrowheads="1"/>
          </p:cNvPicPr>
          <p:nvPr/>
        </p:nvPicPr>
        <p:blipFill rotWithShape="1">
          <a:blip r:embed="rId5">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4" name="图片 3">
            <a:extLst>
              <a:ext uri="{FF2B5EF4-FFF2-40B4-BE49-F238E27FC236}">
                <a16:creationId xmlns:a16="http://schemas.microsoft.com/office/drawing/2014/main" xmlns="" id="{2DCF624D-BE96-FD3C-2107-B1BB0363D5F9}"/>
              </a:ext>
            </a:extLst>
          </p:cNvPr>
          <p:cNvPicPr>
            <a:picLocks noChangeAspect="1"/>
          </p:cNvPicPr>
          <p:nvPr/>
        </p:nvPicPr>
        <p:blipFill>
          <a:blip r:embed="rId6"/>
          <a:stretch>
            <a:fillRect/>
          </a:stretch>
        </p:blipFill>
        <p:spPr>
          <a:xfrm>
            <a:off x="9527767" y="6191749"/>
            <a:ext cx="2438366" cy="505780"/>
          </a:xfrm>
          <a:prstGeom prst="rect">
            <a:avLst/>
          </a:prstGeom>
        </p:spPr>
      </p:pic>
      <p:sp>
        <p:nvSpPr>
          <p:cNvPr id="11" name="文本框 10">
            <a:extLst>
              <a:ext uri="{FF2B5EF4-FFF2-40B4-BE49-F238E27FC236}">
                <a16:creationId xmlns:a16="http://schemas.microsoft.com/office/drawing/2014/main" xmlns="" id="{3D82D17F-25FF-4269-62AF-E80543A3D563}"/>
              </a:ext>
            </a:extLst>
          </p:cNvPr>
          <p:cNvSpPr txBox="1"/>
          <p:nvPr/>
        </p:nvSpPr>
        <p:spPr>
          <a:xfrm>
            <a:off x="0" y="1822721"/>
            <a:ext cx="5495544" cy="263091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dirty="0">
                <a:effectLst/>
                <a:latin typeface="Times New Roman" panose="02020603050405020304" pitchFamily="18" charset="0"/>
                <a:ea typeface="楷体" panose="02010609060101010101" pitchFamily="49" charset="-122"/>
              </a:rPr>
              <a:t>2022</a:t>
            </a:r>
            <a:r>
              <a:rPr lang="zh-CN" altLang="zh-CN" sz="1600" dirty="0">
                <a:effectLst/>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dirty="0">
                <a:effectLst/>
                <a:latin typeface="Times New Roman" panose="02020603050405020304" pitchFamily="18" charset="0"/>
                <a:ea typeface="楷体" panose="02010609060101010101" pitchFamily="49" charset="-122"/>
              </a:rPr>
              <a:t>3</a:t>
            </a:r>
            <a:r>
              <a:rPr lang="zh-CN" altLang="zh-CN" sz="1600" dirty="0">
                <a:effectLst/>
                <a:latin typeface="Times New Roman" panose="02020603050405020304" pitchFamily="18" charset="0"/>
                <a:ea typeface="楷体" panose="02010609060101010101" pitchFamily="49" charset="-122"/>
                <a:cs typeface="Times New Roman" panose="02020603050405020304" pitchFamily="18" charset="0"/>
              </a:rPr>
              <a:t>月</a:t>
            </a:r>
            <a:r>
              <a:rPr lang="en-US" altLang="zh-CN" sz="1600" dirty="0">
                <a:effectLst/>
                <a:latin typeface="Times New Roman" panose="02020603050405020304" pitchFamily="18" charset="0"/>
                <a:ea typeface="楷体" panose="02010609060101010101" pitchFamily="49" charset="-122"/>
              </a:rPr>
              <a:t>18</a:t>
            </a:r>
            <a:r>
              <a:rPr lang="zh-CN" altLang="zh-CN" sz="1600" dirty="0">
                <a:effectLst/>
                <a:latin typeface="Times New Roman" panose="02020603050405020304" pitchFamily="18" charset="0"/>
                <a:ea typeface="楷体" panose="02010609060101010101" pitchFamily="49" charset="-122"/>
                <a:cs typeface="Times New Roman" panose="02020603050405020304" pitchFamily="18" charset="0"/>
              </a:rPr>
              <a:t>日中国海商法协会与中国海事仲裁委员会联合发布</a:t>
            </a:r>
            <a:r>
              <a:rPr lang="zh-CN" altLang="zh-CN" sz="1600" b="1" dirty="0">
                <a:effectLst/>
                <a:latin typeface="Times New Roman" panose="02020603050405020304" pitchFamily="18" charset="0"/>
                <a:ea typeface="楷体" panose="02010609060101010101" pitchFamily="49" charset="-122"/>
                <a:cs typeface="Times New Roman" panose="02020603050405020304" pitchFamily="18" charset="0"/>
              </a:rPr>
              <a:t>《中国海商法协会临时仲裁规则》《中国海事仲裁委员会临时仲裁服务规则》</a:t>
            </a:r>
            <a:endParaRPr lang="en-US" altLang="zh-CN" sz="1600" b="1" kern="100" dirty="0">
              <a:latin typeface="Times New Roman" panose="02020603050405020304" pitchFamily="18" charset="0"/>
              <a:ea typeface="楷体" panose="02010609060101010101" pitchFamily="49" charset="-122"/>
            </a:endParaRPr>
          </a:p>
          <a:p>
            <a:pPr>
              <a:lnSpc>
                <a:spcPct val="150000"/>
              </a:lnSpc>
            </a:pPr>
            <a:r>
              <a:rPr lang="zh-CN" altLang="en-US" sz="1600" b="1" kern="100" dirty="0">
                <a:latin typeface="Times New Roman" panose="02020603050405020304" pitchFamily="18" charset="0"/>
                <a:ea typeface="楷体" panose="02010609060101010101" pitchFamily="49" charset="-122"/>
              </a:rPr>
              <a:t>        </a:t>
            </a:r>
            <a:endParaRPr lang="en-US" altLang="zh-CN" sz="1600" kern="100" dirty="0">
              <a:latin typeface="Times New Roman" panose="02020603050405020304" pitchFamily="18" charset="0"/>
              <a:ea typeface="楷体" panose="02010609060101010101" pitchFamily="49" charset="-122"/>
            </a:endParaRPr>
          </a:p>
          <a:p>
            <a:pPr marL="285750" indent="-285750">
              <a:lnSpc>
                <a:spcPct val="150000"/>
              </a:lnSpc>
              <a:buFont typeface="Arial" panose="020B0604020202020204" pitchFamily="34" charset="0"/>
              <a:buChar char="•"/>
            </a:pPr>
            <a:r>
              <a:rPr lang="en-US" altLang="zh-CN" sz="1600" dirty="0">
                <a:effectLst/>
                <a:latin typeface="Times New Roman" panose="02020603050405020304" pitchFamily="18" charset="0"/>
                <a:ea typeface="楷体" panose="02010609060101010101" pitchFamily="49" charset="-122"/>
              </a:rPr>
              <a:t>2023</a:t>
            </a:r>
            <a:r>
              <a:rPr lang="zh-CN" altLang="zh-CN" sz="1600" dirty="0">
                <a:effectLst/>
                <a:latin typeface="Times New Roman" panose="02020603050405020304" pitchFamily="18" charset="0"/>
                <a:ea typeface="楷体" panose="02010609060101010101" pitchFamily="49" charset="-122"/>
                <a:cs typeface="Times New Roman" panose="02020603050405020304" pitchFamily="18" charset="0"/>
              </a:rPr>
              <a:t>年</a:t>
            </a:r>
            <a:r>
              <a:rPr lang="en-US" altLang="zh-CN" sz="1600" dirty="0">
                <a:effectLst/>
                <a:latin typeface="Times New Roman" panose="02020603050405020304" pitchFamily="18" charset="0"/>
                <a:ea typeface="楷体" panose="02010609060101010101" pitchFamily="49" charset="-122"/>
              </a:rPr>
              <a:t>6</a:t>
            </a:r>
            <a:r>
              <a:rPr lang="zh-CN" altLang="zh-CN" sz="1600" dirty="0">
                <a:effectLst/>
                <a:latin typeface="Times New Roman" panose="02020603050405020304" pitchFamily="18" charset="0"/>
                <a:ea typeface="楷体" panose="02010609060101010101" pitchFamily="49" charset="-122"/>
                <a:cs typeface="Times New Roman" panose="02020603050405020304" pitchFamily="18" charset="0"/>
              </a:rPr>
              <a:t>月</a:t>
            </a:r>
            <a:r>
              <a:rPr lang="en-US" altLang="zh-CN" sz="1600" dirty="0">
                <a:effectLst/>
                <a:latin typeface="Times New Roman" panose="02020603050405020304" pitchFamily="18" charset="0"/>
                <a:ea typeface="楷体" panose="02010609060101010101" pitchFamily="49" charset="-122"/>
              </a:rPr>
              <a:t>30</a:t>
            </a:r>
            <a:r>
              <a:rPr lang="zh-CN" altLang="zh-CN" sz="1600" dirty="0">
                <a:effectLst/>
                <a:latin typeface="Times New Roman" panose="02020603050405020304" pitchFamily="18" charset="0"/>
                <a:ea typeface="楷体" panose="02010609060101010101" pitchFamily="49" charset="-122"/>
                <a:cs typeface="Times New Roman" panose="02020603050405020304" pitchFamily="18" charset="0"/>
              </a:rPr>
              <a:t>日，中国海仲已依约作为指定机构为首宗适用《海协临时仲裁规则》的临时仲裁案件提供支持服务，我国大陆首宗临时仲裁案件顺利审结</a:t>
            </a:r>
            <a:endParaRPr lang="en-US" altLang="zh-CN" sz="1600" kern="100" dirty="0">
              <a:latin typeface="Times New Roman" panose="02020603050405020304" pitchFamily="18" charset="0"/>
              <a:ea typeface="楷体" panose="02010609060101010101" pitchFamily="49" charset="-122"/>
            </a:endParaRPr>
          </a:p>
        </p:txBody>
      </p:sp>
      <p:grpSp>
        <p:nvGrpSpPr>
          <p:cNvPr id="2" name="组合 1">
            <a:extLst>
              <a:ext uri="{FF2B5EF4-FFF2-40B4-BE49-F238E27FC236}">
                <a16:creationId xmlns:a16="http://schemas.microsoft.com/office/drawing/2014/main" xmlns="" id="{B066A9D0-23E4-7534-406C-4B75D956ADAA}"/>
              </a:ext>
            </a:extLst>
          </p:cNvPr>
          <p:cNvGrpSpPr/>
          <p:nvPr/>
        </p:nvGrpSpPr>
        <p:grpSpPr>
          <a:xfrm>
            <a:off x="194983" y="964826"/>
            <a:ext cx="5812626" cy="525330"/>
            <a:chOff x="1346183" y="3520842"/>
            <a:chExt cx="6487501" cy="525330"/>
          </a:xfrm>
        </p:grpSpPr>
        <p:sp>
          <p:nvSpPr>
            <p:cNvPr id="5" name="圆角矩形 4">
              <a:extLst>
                <a:ext uri="{FF2B5EF4-FFF2-40B4-BE49-F238E27FC236}">
                  <a16:creationId xmlns:a16="http://schemas.microsoft.com/office/drawing/2014/main" xmlns="" id="{B5349B10-87F1-5780-E4F1-EE26B713986C}"/>
                </a:ext>
              </a:extLst>
            </p:cNvPr>
            <p:cNvSpPr/>
            <p:nvPr/>
          </p:nvSpPr>
          <p:spPr>
            <a:xfrm>
              <a:off x="1346183" y="3520842"/>
              <a:ext cx="6487501" cy="525330"/>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8" name="圆角矩形 4">
              <a:extLst>
                <a:ext uri="{FF2B5EF4-FFF2-40B4-BE49-F238E27FC236}">
                  <a16:creationId xmlns:a16="http://schemas.microsoft.com/office/drawing/2014/main" xmlns="" id="{C49C728F-1883-FEBF-974E-1783F0F78A61}"/>
                </a:ext>
              </a:extLst>
            </p:cNvPr>
            <p:cNvSpPr txBox="1"/>
            <p:nvPr/>
          </p:nvSpPr>
          <p:spPr>
            <a:xfrm>
              <a:off x="1370108" y="3584850"/>
              <a:ext cx="6355629" cy="437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defTabSz="800100">
                <a:lnSpc>
                  <a:spcPct val="90000"/>
                </a:lnSpc>
                <a:spcBef>
                  <a:spcPct val="0"/>
                </a:spcBef>
                <a:spcAft>
                  <a:spcPct val="35000"/>
                </a:spcAft>
                <a:buNone/>
              </a:pPr>
              <a:r>
                <a:rPr lang="zh-CN" altLang="en-US" sz="1800" b="1" kern="1200" dirty="0">
                  <a:latin typeface="Times New Roman" panose="02020603050405020304" pitchFamily="18" charset="0"/>
                  <a:ea typeface="楷体" panose="02010609060101010101" pitchFamily="49" charset="-122"/>
                </a:rPr>
                <a:t>（</a:t>
              </a:r>
              <a:r>
                <a:rPr lang="en-US" altLang="zh-CN" sz="1800" b="1" kern="1200" dirty="0">
                  <a:latin typeface="Times New Roman" panose="02020603050405020304" pitchFamily="18" charset="0"/>
                  <a:ea typeface="楷体" panose="02010609060101010101" pitchFamily="49" charset="-122"/>
                </a:rPr>
                <a:t>3</a:t>
              </a:r>
              <a:r>
                <a:rPr lang="zh-CN" altLang="en-US" sz="1800" b="1" kern="1200" dirty="0">
                  <a:latin typeface="Times New Roman" panose="02020603050405020304" pitchFamily="18" charset="0"/>
                  <a:ea typeface="楷体" panose="02010609060101010101" pitchFamily="49" charset="-122"/>
                </a:rPr>
                <a:t>）首宗临时仲裁案件在中国大陆顺利审结</a:t>
              </a:r>
              <a:endParaRPr lang="zh-CN" altLang="en-US" sz="1800" b="1" kern="1200" dirty="0"/>
            </a:p>
          </p:txBody>
        </p:sp>
      </p:grpSp>
      <p:pic>
        <p:nvPicPr>
          <p:cNvPr id="12" name="图片 11">
            <a:extLst>
              <a:ext uri="{FF2B5EF4-FFF2-40B4-BE49-F238E27FC236}">
                <a16:creationId xmlns:a16="http://schemas.microsoft.com/office/drawing/2014/main" xmlns="" id="{6A0969C7-733E-0D55-EB8C-6CF32CA3B9F0}"/>
              </a:ext>
            </a:extLst>
          </p:cNvPr>
          <p:cNvPicPr>
            <a:picLocks noChangeAspect="1"/>
          </p:cNvPicPr>
          <p:nvPr/>
        </p:nvPicPr>
        <p:blipFill>
          <a:blip r:embed="rId7"/>
          <a:stretch>
            <a:fillRect/>
          </a:stretch>
        </p:blipFill>
        <p:spPr>
          <a:xfrm>
            <a:off x="6215553" y="1835055"/>
            <a:ext cx="2948096" cy="2987404"/>
          </a:xfrm>
          <a:prstGeom prst="rect">
            <a:avLst/>
          </a:prstGeom>
        </p:spPr>
      </p:pic>
      <p:pic>
        <p:nvPicPr>
          <p:cNvPr id="13" name="图片 12">
            <a:extLst>
              <a:ext uri="{FF2B5EF4-FFF2-40B4-BE49-F238E27FC236}">
                <a16:creationId xmlns:a16="http://schemas.microsoft.com/office/drawing/2014/main" xmlns="" id="{A83748FC-04DE-FA7E-DE86-6BF3951E2E09}"/>
              </a:ext>
            </a:extLst>
          </p:cNvPr>
          <p:cNvPicPr>
            <a:picLocks noChangeAspect="1"/>
          </p:cNvPicPr>
          <p:nvPr/>
        </p:nvPicPr>
        <p:blipFill>
          <a:blip r:embed="rId8"/>
          <a:stretch>
            <a:fillRect/>
          </a:stretch>
        </p:blipFill>
        <p:spPr>
          <a:xfrm>
            <a:off x="9018037" y="1835055"/>
            <a:ext cx="2948096" cy="3032611"/>
          </a:xfrm>
          <a:prstGeom prst="rect">
            <a:avLst/>
          </a:prstGeom>
        </p:spPr>
      </p:pic>
      <p:sp>
        <p:nvSpPr>
          <p:cNvPr id="14" name="文本框 13">
            <a:extLst>
              <a:ext uri="{FF2B5EF4-FFF2-40B4-BE49-F238E27FC236}">
                <a16:creationId xmlns:a16="http://schemas.microsoft.com/office/drawing/2014/main" xmlns="" id="{F65C0035-F49B-5397-D1F4-0D080C42C487}"/>
              </a:ext>
            </a:extLst>
          </p:cNvPr>
          <p:cNvSpPr txBox="1"/>
          <p:nvPr/>
        </p:nvSpPr>
        <p:spPr>
          <a:xfrm>
            <a:off x="8265883" y="4992624"/>
            <a:ext cx="1261884" cy="276999"/>
          </a:xfrm>
          <a:prstGeom prst="rect">
            <a:avLst/>
          </a:prstGeom>
          <a:noFill/>
        </p:spPr>
        <p:txBody>
          <a:bodyPr wrap="none" rtlCol="0">
            <a:spAutoFit/>
          </a:bodyPr>
          <a:lstStyle/>
          <a:p>
            <a:r>
              <a:rPr kumimoji="1" lang="zh-CN" altLang="en-US" sz="1200" dirty="0">
                <a:latin typeface="KaiTi" panose="02010609060101010101" pitchFamily="49" charset="-122"/>
                <a:ea typeface="KaiTi" panose="02010609060101010101" pitchFamily="49" charset="-122"/>
              </a:rPr>
              <a:t>脱敏仲裁书截选</a:t>
            </a:r>
          </a:p>
        </p:txBody>
      </p:sp>
    </p:spTree>
    <p:custDataLst>
      <p:tags r:id="rId1"/>
    </p:custDataLst>
    <p:extLst>
      <p:ext uri="{BB962C8B-B14F-4D97-AF65-F5344CB8AC3E}">
        <p14:creationId xmlns:p14="http://schemas.microsoft.com/office/powerpoint/2010/main" xmlns="" val="14236194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14D86532-CC19-B2C5-6410-7F67FA669651}"/>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10" name="图片 9">
            <a:extLst>
              <a:ext uri="{FF2B5EF4-FFF2-40B4-BE49-F238E27FC236}">
                <a16:creationId xmlns:a16="http://schemas.microsoft.com/office/drawing/2014/main" xmlns="" id="{F80A3636-C190-8F5C-18DB-22C840BCB3F6}"/>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3" name="文本框 2">
            <a:extLst>
              <a:ext uri="{FF2B5EF4-FFF2-40B4-BE49-F238E27FC236}">
                <a16:creationId xmlns:a16="http://schemas.microsoft.com/office/drawing/2014/main" xmlns="" id="{AB820BE9-34C8-F4EA-5AA1-195030C980A4}"/>
              </a:ext>
            </a:extLst>
          </p:cNvPr>
          <p:cNvSpPr txBox="1"/>
          <p:nvPr/>
        </p:nvSpPr>
        <p:spPr>
          <a:xfrm>
            <a:off x="83592" y="993590"/>
            <a:ext cx="7725192" cy="738664"/>
          </a:xfrm>
          <a:prstGeom prst="rect">
            <a:avLst/>
          </a:prstGeom>
          <a:noFill/>
        </p:spPr>
        <p:txBody>
          <a:bodyPr wrap="none" rtlCol="0">
            <a:spAutoFit/>
          </a:bodyPr>
          <a:lstStyle/>
          <a:p>
            <a:r>
              <a:rPr lang="zh-CN" altLang="zh-CN" sz="2400" b="1" kern="100" dirty="0">
                <a:effectLst/>
                <a:latin typeface="Times New Roman" panose="02020603050405020304" pitchFamily="18" charset="0"/>
                <a:ea typeface="楷体" panose="02010609060101010101" pitchFamily="49" charset="-122"/>
              </a:rPr>
              <a:t>三、仲裁前证据保全制度在中国大陆的立法与司法实践</a:t>
            </a:r>
            <a:endParaRPr lang="zh-CN" altLang="zh-CN" sz="2400" kern="100" dirty="0">
              <a:effectLst/>
              <a:latin typeface="Times New Roman" panose="02020603050405020304" pitchFamily="18" charset="0"/>
              <a:ea typeface="宋体" panose="02010600030101010101" pitchFamily="2" charset="-122"/>
            </a:endParaRPr>
          </a:p>
          <a:p>
            <a:endParaRPr kumimoji="1" lang="zh-CN" altLang="en-US" dirty="0"/>
          </a:p>
        </p:txBody>
      </p:sp>
      <p:graphicFrame>
        <p:nvGraphicFramePr>
          <p:cNvPr id="4" name="表格 3">
            <a:extLst>
              <a:ext uri="{FF2B5EF4-FFF2-40B4-BE49-F238E27FC236}">
                <a16:creationId xmlns:a16="http://schemas.microsoft.com/office/drawing/2014/main" xmlns="" id="{E2D859B6-7ED1-D6C8-D5FE-C3CE94D4E3BB}"/>
              </a:ext>
            </a:extLst>
          </p:cNvPr>
          <p:cNvGraphicFramePr>
            <a:graphicFrameLocks noGrp="1"/>
          </p:cNvGraphicFramePr>
          <p:nvPr>
            <p:extLst>
              <p:ext uri="{D42A27DB-BD31-4B8C-83A1-F6EECF244321}">
                <p14:modId xmlns:p14="http://schemas.microsoft.com/office/powerpoint/2010/main" xmlns="" val="2014776219"/>
              </p:ext>
            </p:extLst>
          </p:nvPr>
        </p:nvGraphicFramePr>
        <p:xfrm>
          <a:off x="444462" y="2051280"/>
          <a:ext cx="5651538" cy="2906784"/>
        </p:xfrm>
        <a:graphic>
          <a:graphicData uri="http://schemas.openxmlformats.org/drawingml/2006/table">
            <a:tbl>
              <a:tblPr firstRow="1" firstCol="1" bandRow="1">
                <a:tableStyleId>{5C22544A-7EE6-4342-B048-85BDC9FD1C3A}</a:tableStyleId>
              </a:tblPr>
              <a:tblGrid>
                <a:gridCol w="316876">
                  <a:extLst>
                    <a:ext uri="{9D8B030D-6E8A-4147-A177-3AD203B41FA5}">
                      <a16:colId xmlns:a16="http://schemas.microsoft.com/office/drawing/2014/main" xmlns="" val="2103374043"/>
                    </a:ext>
                  </a:extLst>
                </a:gridCol>
                <a:gridCol w="852336">
                  <a:extLst>
                    <a:ext uri="{9D8B030D-6E8A-4147-A177-3AD203B41FA5}">
                      <a16:colId xmlns:a16="http://schemas.microsoft.com/office/drawing/2014/main" xmlns="" val="1558948502"/>
                    </a:ext>
                  </a:extLst>
                </a:gridCol>
                <a:gridCol w="694929">
                  <a:extLst>
                    <a:ext uri="{9D8B030D-6E8A-4147-A177-3AD203B41FA5}">
                      <a16:colId xmlns:a16="http://schemas.microsoft.com/office/drawing/2014/main" xmlns="" val="2020298941"/>
                    </a:ext>
                  </a:extLst>
                </a:gridCol>
                <a:gridCol w="3787397">
                  <a:extLst>
                    <a:ext uri="{9D8B030D-6E8A-4147-A177-3AD203B41FA5}">
                      <a16:colId xmlns:a16="http://schemas.microsoft.com/office/drawing/2014/main" xmlns="" val="2555692577"/>
                    </a:ext>
                  </a:extLst>
                </a:gridCol>
              </a:tblGrid>
              <a:tr h="468439">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编号</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法律规范名称</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条目</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内容</a:t>
                      </a:r>
                    </a:p>
                  </a:txBody>
                  <a:tcPr marL="68580" marR="68580" marT="0" marB="0" anchor="ctr"/>
                </a:tc>
                <a:extLst>
                  <a:ext uri="{0D108BD9-81ED-4DB2-BD59-A6C34878D82A}">
                    <a16:rowId xmlns:a16="http://schemas.microsoft.com/office/drawing/2014/main" xmlns="" val="2278457843"/>
                  </a:ext>
                </a:extLst>
              </a:tr>
              <a:tr h="2438345">
                <a:tc>
                  <a:txBody>
                    <a:bodyPr/>
                    <a:lstStyle/>
                    <a:p>
                      <a:pPr algn="ctr">
                        <a:lnSpc>
                          <a:spcPts val="1600"/>
                        </a:lnSpc>
                      </a:pPr>
                      <a:r>
                        <a:rPr lang="en-US" sz="1200" kern="100">
                          <a:effectLst/>
                          <a:latin typeface="KaiTi" panose="02010609060101010101" pitchFamily="49" charset="-122"/>
                          <a:ea typeface="KaiTi" panose="02010609060101010101" pitchFamily="49" charset="-122"/>
                        </a:rPr>
                        <a:t>1</a:t>
                      </a:r>
                      <a:endParaRPr lang="zh-CN" sz="1200" kern="100">
                        <a:effectLst/>
                        <a:latin typeface="KaiTi" panose="02010609060101010101" pitchFamily="49" charset="-122"/>
                        <a:ea typeface="KaiTi" panose="02010609060101010101" pitchFamily="49" charset="-122"/>
                      </a:endParaRP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中华人民共和国民事诉讼法（</a:t>
                      </a:r>
                      <a:r>
                        <a:rPr lang="en-US" sz="1200" kern="100" dirty="0">
                          <a:effectLst/>
                          <a:latin typeface="KaiTi" panose="02010609060101010101" pitchFamily="49" charset="-122"/>
                          <a:ea typeface="KaiTi" panose="02010609060101010101" pitchFamily="49" charset="-122"/>
                        </a:rPr>
                        <a:t>2021</a:t>
                      </a:r>
                      <a:r>
                        <a:rPr lang="zh-CN" sz="1200" kern="100" dirty="0">
                          <a:effectLst/>
                          <a:latin typeface="KaiTi" panose="02010609060101010101" pitchFamily="49" charset="-122"/>
                          <a:ea typeface="KaiTi" panose="02010609060101010101" pitchFamily="49" charset="-122"/>
                        </a:rPr>
                        <a:t>修正）</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第八十四条</a:t>
                      </a:r>
                    </a:p>
                  </a:txBody>
                  <a:tcPr marL="68580" marR="68580" marT="0" marB="0" anchor="ctr"/>
                </a:tc>
                <a:tc>
                  <a:txBody>
                    <a:bodyPr/>
                    <a:lstStyle/>
                    <a:p>
                      <a:pPr indent="304800" algn="l">
                        <a:lnSpc>
                          <a:spcPts val="1500"/>
                        </a:lnSpc>
                      </a:pPr>
                      <a:endParaRPr lang="en-US" altLang="zh-CN" sz="1200" kern="100" dirty="0">
                        <a:effectLst/>
                        <a:latin typeface="KaiTi" panose="02010609060101010101" pitchFamily="49" charset="-122"/>
                        <a:ea typeface="KaiTi" panose="02010609060101010101" pitchFamily="49" charset="-122"/>
                      </a:endParaRPr>
                    </a:p>
                    <a:p>
                      <a:pPr indent="304800" algn="l">
                        <a:lnSpc>
                          <a:spcPts val="1500"/>
                        </a:lnSpc>
                      </a:pPr>
                      <a:r>
                        <a:rPr lang="zh-CN" sz="1200" kern="100" dirty="0">
                          <a:effectLst/>
                          <a:latin typeface="KaiTi" panose="02010609060101010101" pitchFamily="49" charset="-122"/>
                          <a:ea typeface="KaiTi" panose="02010609060101010101" pitchFamily="49" charset="-122"/>
                        </a:rPr>
                        <a:t>在证据可能灭失或者以后难以取得的情况下，当事人可以在诉讼过程中向人民法院申请保全证据，人民法院也可以主动采取保全措施。</a:t>
                      </a:r>
                    </a:p>
                    <a:p>
                      <a:pPr algn="l">
                        <a:lnSpc>
                          <a:spcPts val="1500"/>
                        </a:lnSpc>
                      </a:pPr>
                      <a:r>
                        <a:rPr lang="en-US" sz="1200" kern="100" dirty="0">
                          <a:effectLst/>
                          <a:latin typeface="KaiTi" panose="02010609060101010101" pitchFamily="49" charset="-122"/>
                          <a:ea typeface="KaiTi" panose="02010609060101010101" pitchFamily="49" charset="-122"/>
                        </a:rPr>
                        <a:t> </a:t>
                      </a:r>
                      <a:endParaRPr lang="zh-CN" sz="1200" kern="100" dirty="0">
                        <a:effectLst/>
                        <a:latin typeface="KaiTi" panose="02010609060101010101" pitchFamily="49" charset="-122"/>
                        <a:ea typeface="KaiTi" panose="02010609060101010101" pitchFamily="49" charset="-122"/>
                      </a:endParaRPr>
                    </a:p>
                    <a:p>
                      <a:pPr indent="304800" algn="l">
                        <a:lnSpc>
                          <a:spcPts val="1500"/>
                        </a:lnSpc>
                      </a:pPr>
                      <a:r>
                        <a:rPr lang="zh-CN" sz="1200" kern="100" dirty="0">
                          <a:effectLst/>
                          <a:latin typeface="KaiTi" panose="02010609060101010101" pitchFamily="49" charset="-122"/>
                          <a:ea typeface="KaiTi" panose="02010609060101010101" pitchFamily="49" charset="-122"/>
                        </a:rPr>
                        <a:t>因情况紧急，在证据可能灭失或者以后难以取得的情况下，利害关系人可以在</a:t>
                      </a:r>
                      <a:r>
                        <a:rPr lang="zh-CN" sz="1200" kern="100" dirty="0">
                          <a:effectLst/>
                          <a:highlight>
                            <a:srgbClr val="FFFF00"/>
                          </a:highlight>
                          <a:latin typeface="KaiTi" panose="02010609060101010101" pitchFamily="49" charset="-122"/>
                          <a:ea typeface="KaiTi" panose="02010609060101010101" pitchFamily="49" charset="-122"/>
                        </a:rPr>
                        <a:t>提起诉讼或者申请仲裁前</a:t>
                      </a:r>
                      <a:r>
                        <a:rPr lang="zh-CN" sz="1200" kern="100" dirty="0">
                          <a:effectLst/>
                          <a:latin typeface="KaiTi" panose="02010609060101010101" pitchFamily="49" charset="-122"/>
                          <a:ea typeface="KaiTi" panose="02010609060101010101" pitchFamily="49" charset="-122"/>
                        </a:rPr>
                        <a:t>向证据所在地、被申请人住所地或者对案件有管辖权的人民法院申请保全证据。</a:t>
                      </a:r>
                    </a:p>
                    <a:p>
                      <a:pPr algn="l">
                        <a:lnSpc>
                          <a:spcPts val="1500"/>
                        </a:lnSpc>
                      </a:pPr>
                      <a:r>
                        <a:rPr lang="en-US" sz="1200" kern="100" dirty="0">
                          <a:effectLst/>
                          <a:latin typeface="KaiTi" panose="02010609060101010101" pitchFamily="49" charset="-122"/>
                          <a:ea typeface="KaiTi" panose="02010609060101010101" pitchFamily="49" charset="-122"/>
                        </a:rPr>
                        <a:t> </a:t>
                      </a:r>
                      <a:endParaRPr lang="zh-CN" sz="1200" kern="100" dirty="0">
                        <a:effectLst/>
                        <a:latin typeface="KaiTi" panose="02010609060101010101" pitchFamily="49" charset="-122"/>
                        <a:ea typeface="KaiTi" panose="02010609060101010101" pitchFamily="49" charset="-122"/>
                      </a:endParaRPr>
                    </a:p>
                    <a:p>
                      <a:pPr indent="304800" algn="l">
                        <a:lnSpc>
                          <a:spcPts val="1500"/>
                        </a:lnSpc>
                      </a:pPr>
                      <a:r>
                        <a:rPr lang="zh-CN" sz="1200" kern="100" dirty="0">
                          <a:effectLst/>
                          <a:latin typeface="KaiTi" panose="02010609060101010101" pitchFamily="49" charset="-122"/>
                          <a:ea typeface="KaiTi" panose="02010609060101010101" pitchFamily="49" charset="-122"/>
                        </a:rPr>
                        <a:t>证据保全的其他程序，参照适用本法</a:t>
                      </a:r>
                      <a:r>
                        <a:rPr lang="zh-CN" sz="1200" kern="100" dirty="0">
                          <a:effectLst/>
                          <a:highlight>
                            <a:srgbClr val="FFFF00"/>
                          </a:highlight>
                          <a:latin typeface="KaiTi" panose="02010609060101010101" pitchFamily="49" charset="-122"/>
                          <a:ea typeface="KaiTi" panose="02010609060101010101" pitchFamily="49" charset="-122"/>
                        </a:rPr>
                        <a:t>第九章保全</a:t>
                      </a:r>
                      <a:r>
                        <a:rPr lang="zh-CN" sz="1200" kern="100" dirty="0">
                          <a:effectLst/>
                          <a:latin typeface="KaiTi" panose="02010609060101010101" pitchFamily="49" charset="-122"/>
                          <a:ea typeface="KaiTi" panose="02010609060101010101" pitchFamily="49" charset="-122"/>
                        </a:rPr>
                        <a:t>的有关规定。</a:t>
                      </a:r>
                    </a:p>
                  </a:txBody>
                  <a:tcPr marL="68580" marR="68580" marT="0" marB="0"/>
                </a:tc>
                <a:extLst>
                  <a:ext uri="{0D108BD9-81ED-4DB2-BD59-A6C34878D82A}">
                    <a16:rowId xmlns:a16="http://schemas.microsoft.com/office/drawing/2014/main" xmlns="" val="1314904325"/>
                  </a:ext>
                </a:extLst>
              </a:tr>
            </a:tbl>
          </a:graphicData>
        </a:graphic>
      </p:graphicFrame>
      <p:sp>
        <p:nvSpPr>
          <p:cNvPr id="5" name="Rectangle 1">
            <a:extLst>
              <a:ext uri="{FF2B5EF4-FFF2-40B4-BE49-F238E27FC236}">
                <a16:creationId xmlns:a16="http://schemas.microsoft.com/office/drawing/2014/main" xmlns="" id="{A477BCB7-40CD-F3E9-318E-E1C5CF78BB5E}"/>
              </a:ext>
            </a:extLst>
          </p:cNvPr>
          <p:cNvSpPr>
            <a:spLocks noChangeArrowheads="1"/>
          </p:cNvSpPr>
          <p:nvPr/>
        </p:nvSpPr>
        <p:spPr bwMode="auto">
          <a:xfrm>
            <a:off x="255940" y="1657853"/>
            <a:ext cx="430306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048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1pPr>
            <a:lvl2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2pPr>
            <a:lvl3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3pPr>
            <a:lvl4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4pPr>
            <a:lvl5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有关申请民事诉讼/仲裁前证据保全的法律规定：</a:t>
            </a:r>
          </a:p>
        </p:txBody>
      </p:sp>
      <p:graphicFrame>
        <p:nvGraphicFramePr>
          <p:cNvPr id="6" name="表格 5">
            <a:extLst>
              <a:ext uri="{FF2B5EF4-FFF2-40B4-BE49-F238E27FC236}">
                <a16:creationId xmlns:a16="http://schemas.microsoft.com/office/drawing/2014/main" xmlns="" id="{97C807F3-A3FA-88C8-5422-3A94EAC489D4}"/>
              </a:ext>
            </a:extLst>
          </p:cNvPr>
          <p:cNvGraphicFramePr>
            <a:graphicFrameLocks noGrp="1"/>
          </p:cNvGraphicFramePr>
          <p:nvPr>
            <p:extLst>
              <p:ext uri="{D42A27DB-BD31-4B8C-83A1-F6EECF244321}">
                <p14:modId xmlns:p14="http://schemas.microsoft.com/office/powerpoint/2010/main" xmlns="" val="3339452083"/>
              </p:ext>
            </p:extLst>
          </p:nvPr>
        </p:nvGraphicFramePr>
        <p:xfrm>
          <a:off x="6449659" y="2022643"/>
          <a:ext cx="5401683" cy="4073830"/>
        </p:xfrm>
        <a:graphic>
          <a:graphicData uri="http://schemas.openxmlformats.org/drawingml/2006/table">
            <a:tbl>
              <a:tblPr firstRow="1" firstCol="1" bandRow="1">
                <a:tableStyleId>{5C22544A-7EE6-4342-B048-85BDC9FD1C3A}</a:tableStyleId>
              </a:tblPr>
              <a:tblGrid>
                <a:gridCol w="302867">
                  <a:extLst>
                    <a:ext uri="{9D8B030D-6E8A-4147-A177-3AD203B41FA5}">
                      <a16:colId xmlns:a16="http://schemas.microsoft.com/office/drawing/2014/main" xmlns="" val="4199944446"/>
                    </a:ext>
                  </a:extLst>
                </a:gridCol>
                <a:gridCol w="814654">
                  <a:extLst>
                    <a:ext uri="{9D8B030D-6E8A-4147-A177-3AD203B41FA5}">
                      <a16:colId xmlns:a16="http://schemas.microsoft.com/office/drawing/2014/main" xmlns="" val="2660624585"/>
                    </a:ext>
                  </a:extLst>
                </a:gridCol>
                <a:gridCol w="669462">
                  <a:extLst>
                    <a:ext uri="{9D8B030D-6E8A-4147-A177-3AD203B41FA5}">
                      <a16:colId xmlns:a16="http://schemas.microsoft.com/office/drawing/2014/main" xmlns="" val="396405472"/>
                    </a:ext>
                  </a:extLst>
                </a:gridCol>
                <a:gridCol w="3614700">
                  <a:extLst>
                    <a:ext uri="{9D8B030D-6E8A-4147-A177-3AD203B41FA5}">
                      <a16:colId xmlns:a16="http://schemas.microsoft.com/office/drawing/2014/main" xmlns="" val="864752220"/>
                    </a:ext>
                  </a:extLst>
                </a:gridCol>
              </a:tblGrid>
              <a:tr h="535104">
                <a:tc>
                  <a:txBody>
                    <a:bodyPr/>
                    <a:lstStyle/>
                    <a:p>
                      <a:pPr algn="ctr">
                        <a:lnSpc>
                          <a:spcPts val="1600"/>
                        </a:lnSpc>
                      </a:pPr>
                      <a:r>
                        <a:rPr lang="zh-CN" sz="1200" kern="100">
                          <a:effectLst/>
                          <a:latin typeface="KaiTi" panose="02010609060101010101" pitchFamily="49" charset="-122"/>
                          <a:ea typeface="KaiTi" panose="02010609060101010101" pitchFamily="49" charset="-122"/>
                        </a:rPr>
                        <a:t>编号</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法律规范名称</a:t>
                      </a:r>
                    </a:p>
                  </a:txBody>
                  <a:tcPr marL="68580" marR="68580" marT="0" marB="0" anchor="ctr"/>
                </a:tc>
                <a:tc>
                  <a:txBody>
                    <a:bodyPr/>
                    <a:lstStyle/>
                    <a:p>
                      <a:pPr algn="ctr">
                        <a:lnSpc>
                          <a:spcPts val="1600"/>
                        </a:lnSpc>
                      </a:pPr>
                      <a:r>
                        <a:rPr lang="zh-CN" sz="1200" kern="100">
                          <a:effectLst/>
                          <a:latin typeface="KaiTi" panose="02010609060101010101" pitchFamily="49" charset="-122"/>
                          <a:ea typeface="KaiTi" panose="02010609060101010101" pitchFamily="49" charset="-122"/>
                        </a:rPr>
                        <a:t>条目</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内容</a:t>
                      </a:r>
                    </a:p>
                  </a:txBody>
                  <a:tcPr marL="68580" marR="68580" marT="0" marB="0" anchor="ctr"/>
                </a:tc>
                <a:extLst>
                  <a:ext uri="{0D108BD9-81ED-4DB2-BD59-A6C34878D82A}">
                    <a16:rowId xmlns:a16="http://schemas.microsoft.com/office/drawing/2014/main" xmlns="" val="3916888624"/>
                  </a:ext>
                </a:extLst>
              </a:tr>
              <a:tr h="636551">
                <a:tc>
                  <a:txBody>
                    <a:bodyPr/>
                    <a:lstStyle/>
                    <a:p>
                      <a:pPr algn="ctr">
                        <a:lnSpc>
                          <a:spcPts val="1600"/>
                        </a:lnSpc>
                      </a:pPr>
                      <a:r>
                        <a:rPr lang="en-US" sz="1200" kern="100">
                          <a:effectLst/>
                          <a:latin typeface="KaiTi" panose="02010609060101010101" pitchFamily="49" charset="-122"/>
                          <a:ea typeface="KaiTi" panose="02010609060101010101" pitchFamily="49" charset="-122"/>
                        </a:rPr>
                        <a:t>2</a:t>
                      </a:r>
                      <a:endParaRPr lang="zh-CN" sz="1200" kern="100">
                        <a:effectLst/>
                        <a:latin typeface="KaiTi" panose="02010609060101010101" pitchFamily="49" charset="-122"/>
                        <a:ea typeface="KaiTi" panose="02010609060101010101" pitchFamily="49" charset="-122"/>
                      </a:endParaRPr>
                    </a:p>
                  </a:txBody>
                  <a:tcPr marL="68580" marR="68580" marT="0" marB="0" anchor="ctr"/>
                </a:tc>
                <a:tc rowSpan="2">
                  <a:txBody>
                    <a:bodyPr/>
                    <a:lstStyle/>
                    <a:p>
                      <a:pPr algn="ctr">
                        <a:lnSpc>
                          <a:spcPts val="1600"/>
                        </a:lnSpc>
                      </a:pPr>
                      <a:r>
                        <a:rPr lang="zh-CN" sz="1200" kern="100" dirty="0">
                          <a:effectLst/>
                          <a:latin typeface="KaiTi" panose="02010609060101010101" pitchFamily="49" charset="-122"/>
                          <a:ea typeface="KaiTi" panose="02010609060101010101" pitchFamily="49" charset="-122"/>
                        </a:rPr>
                        <a:t>中华人民共和国海事诉讼特别程序法</a:t>
                      </a:r>
                    </a:p>
                  </a:txBody>
                  <a:tcPr marL="68580" marR="68580" marT="0" marB="0" anchor="ctr"/>
                </a:tc>
                <a:tc>
                  <a:txBody>
                    <a:bodyPr/>
                    <a:lstStyle/>
                    <a:p>
                      <a:pPr algn="ctr">
                        <a:lnSpc>
                          <a:spcPts val="1600"/>
                        </a:lnSpc>
                      </a:pPr>
                      <a:r>
                        <a:rPr lang="zh-CN" sz="1200" kern="100">
                          <a:effectLst/>
                          <a:latin typeface="KaiTi" panose="02010609060101010101" pitchFamily="49" charset="-122"/>
                          <a:ea typeface="KaiTi" panose="02010609060101010101" pitchFamily="49" charset="-122"/>
                        </a:rPr>
                        <a:t>第六十三条</a:t>
                      </a:r>
                    </a:p>
                  </a:txBody>
                  <a:tcPr marL="68580" marR="68580" marT="0" marB="0" anchor="ctr"/>
                </a:tc>
                <a:tc>
                  <a:txBody>
                    <a:bodyPr/>
                    <a:lstStyle/>
                    <a:p>
                      <a:pPr indent="304800" algn="l">
                        <a:lnSpc>
                          <a:spcPts val="1600"/>
                        </a:lnSpc>
                      </a:pPr>
                      <a:r>
                        <a:rPr lang="zh-CN" sz="1200" kern="100" dirty="0">
                          <a:effectLst/>
                          <a:latin typeface="KaiTi" panose="02010609060101010101" pitchFamily="49" charset="-122"/>
                          <a:ea typeface="KaiTi" panose="02010609060101010101" pitchFamily="49" charset="-122"/>
                        </a:rPr>
                        <a:t>当事人在</a:t>
                      </a:r>
                      <a:r>
                        <a:rPr lang="zh-CN" sz="1200" kern="100" dirty="0">
                          <a:effectLst/>
                          <a:highlight>
                            <a:srgbClr val="FFFF00"/>
                          </a:highlight>
                          <a:latin typeface="KaiTi" panose="02010609060101010101" pitchFamily="49" charset="-122"/>
                          <a:ea typeface="KaiTi" panose="02010609060101010101" pitchFamily="49" charset="-122"/>
                        </a:rPr>
                        <a:t>起诉前</a:t>
                      </a:r>
                      <a:r>
                        <a:rPr lang="zh-CN" sz="1200" kern="100" dirty="0">
                          <a:effectLst/>
                          <a:latin typeface="KaiTi" panose="02010609060101010101" pitchFamily="49" charset="-122"/>
                          <a:ea typeface="KaiTi" panose="02010609060101010101" pitchFamily="49" charset="-122"/>
                        </a:rPr>
                        <a:t>申请海事证据保全，应当向被保全的证据所在地海事法院提出。</a:t>
                      </a:r>
                    </a:p>
                  </a:txBody>
                  <a:tcPr marL="68580" marR="68580" marT="0" marB="0"/>
                </a:tc>
                <a:extLst>
                  <a:ext uri="{0D108BD9-81ED-4DB2-BD59-A6C34878D82A}">
                    <a16:rowId xmlns:a16="http://schemas.microsoft.com/office/drawing/2014/main" xmlns="" val="4033523661"/>
                  </a:ext>
                </a:extLst>
              </a:tr>
              <a:tr h="536454">
                <a:tc>
                  <a:txBody>
                    <a:bodyPr/>
                    <a:lstStyle/>
                    <a:p>
                      <a:pPr algn="ctr">
                        <a:lnSpc>
                          <a:spcPts val="1600"/>
                        </a:lnSpc>
                      </a:pPr>
                      <a:r>
                        <a:rPr lang="en-US" sz="1200" kern="100">
                          <a:effectLst/>
                          <a:latin typeface="KaiTi" panose="02010609060101010101" pitchFamily="49" charset="-122"/>
                          <a:ea typeface="KaiTi" panose="02010609060101010101" pitchFamily="49" charset="-122"/>
                        </a:rPr>
                        <a:t>3</a:t>
                      </a:r>
                      <a:endParaRPr lang="zh-CN" sz="1200" kern="100">
                        <a:effectLst/>
                        <a:latin typeface="KaiTi" panose="02010609060101010101" pitchFamily="49" charset="-122"/>
                        <a:ea typeface="KaiTi" panose="02010609060101010101" pitchFamily="49" charset="-122"/>
                      </a:endParaRPr>
                    </a:p>
                  </a:txBody>
                  <a:tcPr marL="68580" marR="68580" marT="0" marB="0" anchor="ctr"/>
                </a:tc>
                <a:tc vMerge="1">
                  <a:txBody>
                    <a:bodyPr/>
                    <a:lstStyle/>
                    <a:p>
                      <a:endParaRPr lang="zh-CN" altLang="en-US"/>
                    </a:p>
                  </a:txBody>
                  <a:tcP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第六十四条</a:t>
                      </a:r>
                    </a:p>
                  </a:txBody>
                  <a:tcPr marL="68580" marR="68580" marT="0" marB="0" anchor="ctr"/>
                </a:tc>
                <a:tc>
                  <a:txBody>
                    <a:bodyPr/>
                    <a:lstStyle/>
                    <a:p>
                      <a:pPr indent="304800" algn="l">
                        <a:lnSpc>
                          <a:spcPts val="1600"/>
                        </a:lnSpc>
                      </a:pPr>
                      <a:r>
                        <a:rPr lang="zh-CN" sz="1200" kern="100" dirty="0">
                          <a:effectLst/>
                          <a:latin typeface="KaiTi" panose="02010609060101010101" pitchFamily="49" charset="-122"/>
                          <a:ea typeface="KaiTi" panose="02010609060101010101" pitchFamily="49" charset="-122"/>
                        </a:rPr>
                        <a:t>海事证据保全不受当事人之间关于该海事请求的</a:t>
                      </a:r>
                      <a:r>
                        <a:rPr lang="zh-CN" sz="1200" kern="100" dirty="0">
                          <a:effectLst/>
                          <a:highlight>
                            <a:srgbClr val="FFFF00"/>
                          </a:highlight>
                          <a:latin typeface="KaiTi" panose="02010609060101010101" pitchFamily="49" charset="-122"/>
                          <a:ea typeface="KaiTi" panose="02010609060101010101" pitchFamily="49" charset="-122"/>
                        </a:rPr>
                        <a:t>诉讼管辖协议</a:t>
                      </a:r>
                      <a:r>
                        <a:rPr lang="zh-CN" sz="1200" kern="100" dirty="0">
                          <a:effectLst/>
                          <a:latin typeface="KaiTi" panose="02010609060101010101" pitchFamily="49" charset="-122"/>
                          <a:ea typeface="KaiTi" panose="02010609060101010101" pitchFamily="49" charset="-122"/>
                        </a:rPr>
                        <a:t>或者</a:t>
                      </a:r>
                      <a:r>
                        <a:rPr lang="zh-CN" sz="1200" kern="100" dirty="0">
                          <a:effectLst/>
                          <a:highlight>
                            <a:srgbClr val="FFFF00"/>
                          </a:highlight>
                          <a:latin typeface="KaiTi" panose="02010609060101010101" pitchFamily="49" charset="-122"/>
                          <a:ea typeface="KaiTi" panose="02010609060101010101" pitchFamily="49" charset="-122"/>
                        </a:rPr>
                        <a:t>仲裁协议</a:t>
                      </a:r>
                      <a:r>
                        <a:rPr lang="zh-CN" sz="1200" kern="100" dirty="0">
                          <a:effectLst/>
                          <a:latin typeface="KaiTi" panose="02010609060101010101" pitchFamily="49" charset="-122"/>
                          <a:ea typeface="KaiTi" panose="02010609060101010101" pitchFamily="49" charset="-122"/>
                        </a:rPr>
                        <a:t>的约束。</a:t>
                      </a:r>
                    </a:p>
                  </a:txBody>
                  <a:tcPr marL="68580" marR="68580" marT="0" marB="0"/>
                </a:tc>
                <a:extLst>
                  <a:ext uri="{0D108BD9-81ED-4DB2-BD59-A6C34878D82A}">
                    <a16:rowId xmlns:a16="http://schemas.microsoft.com/office/drawing/2014/main" xmlns="" val="2234338694"/>
                  </a:ext>
                </a:extLst>
              </a:tr>
              <a:tr h="2365721">
                <a:tc>
                  <a:txBody>
                    <a:bodyPr/>
                    <a:lstStyle/>
                    <a:p>
                      <a:pPr algn="ctr">
                        <a:lnSpc>
                          <a:spcPts val="1600"/>
                        </a:lnSpc>
                      </a:pPr>
                      <a:r>
                        <a:rPr lang="en-US" sz="1200" kern="100">
                          <a:effectLst/>
                          <a:latin typeface="KaiTi" panose="02010609060101010101" pitchFamily="49" charset="-122"/>
                          <a:ea typeface="KaiTi" panose="02010609060101010101" pitchFamily="49" charset="-122"/>
                        </a:rPr>
                        <a:t>4</a:t>
                      </a:r>
                      <a:endParaRPr lang="zh-CN" sz="1200" kern="100">
                        <a:effectLst/>
                        <a:latin typeface="KaiTi" panose="02010609060101010101" pitchFamily="49" charset="-122"/>
                        <a:ea typeface="KaiTi" panose="02010609060101010101" pitchFamily="49" charset="-122"/>
                      </a:endParaRPr>
                    </a:p>
                  </a:txBody>
                  <a:tcPr marL="68580" marR="68580" marT="0" marB="0" anchor="ctr"/>
                </a:tc>
                <a:tc>
                  <a:txBody>
                    <a:bodyPr/>
                    <a:lstStyle/>
                    <a:p>
                      <a:pPr algn="ctr">
                        <a:lnSpc>
                          <a:spcPts val="1600"/>
                        </a:lnSpc>
                      </a:pPr>
                      <a:r>
                        <a:rPr lang="zh-CN" sz="1200" kern="100">
                          <a:effectLst/>
                          <a:latin typeface="KaiTi" panose="02010609060101010101" pitchFamily="49" charset="-122"/>
                          <a:ea typeface="KaiTi" panose="02010609060101010101" pitchFamily="49" charset="-122"/>
                        </a:rPr>
                        <a:t>最高人民法院关于适用《中华人民共和国海事诉讼特别程序法》若干问题的解释（</a:t>
                      </a:r>
                      <a:r>
                        <a:rPr lang="en-US" sz="1200" kern="100">
                          <a:effectLst/>
                          <a:latin typeface="KaiTi" panose="02010609060101010101" pitchFamily="49" charset="-122"/>
                          <a:ea typeface="KaiTi" panose="02010609060101010101" pitchFamily="49" charset="-122"/>
                        </a:rPr>
                        <a:t>2008</a:t>
                      </a:r>
                      <a:r>
                        <a:rPr lang="zh-CN" sz="1200" kern="100">
                          <a:effectLst/>
                          <a:latin typeface="KaiTi" panose="02010609060101010101" pitchFamily="49" charset="-122"/>
                          <a:ea typeface="KaiTi" panose="02010609060101010101" pitchFamily="49" charset="-122"/>
                        </a:rPr>
                        <a:t>修订）</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第四十七条</a:t>
                      </a:r>
                    </a:p>
                  </a:txBody>
                  <a:tcPr marL="68580" marR="68580" marT="0" marB="0" anchor="ctr"/>
                </a:tc>
                <a:tc>
                  <a:txBody>
                    <a:bodyPr/>
                    <a:lstStyle/>
                    <a:p>
                      <a:pPr indent="304800" algn="l">
                        <a:lnSpc>
                          <a:spcPts val="1600"/>
                        </a:lnSpc>
                      </a:pPr>
                      <a:r>
                        <a:rPr lang="zh-CN" sz="1200" kern="100" dirty="0">
                          <a:effectLst/>
                          <a:highlight>
                            <a:srgbClr val="FFFF00"/>
                          </a:highlight>
                          <a:latin typeface="KaiTi" panose="02010609060101010101" pitchFamily="49" charset="-122"/>
                          <a:ea typeface="KaiTi" panose="02010609060101010101" pitchFamily="49" charset="-122"/>
                        </a:rPr>
                        <a:t>诉讼前</a:t>
                      </a:r>
                      <a:r>
                        <a:rPr lang="zh-CN" sz="1200" kern="100" dirty="0">
                          <a:effectLst/>
                          <a:latin typeface="KaiTi" panose="02010609060101010101" pitchFamily="49" charset="-122"/>
                          <a:ea typeface="KaiTi" panose="02010609060101010101" pitchFamily="49" charset="-122"/>
                        </a:rPr>
                        <a:t>申请海事证据保全，适用海事诉讼特别程序法第六十四条的规定。</a:t>
                      </a:r>
                    </a:p>
                    <a:p>
                      <a:pPr indent="304800" algn="l">
                        <a:lnSpc>
                          <a:spcPts val="1600"/>
                        </a:lnSpc>
                      </a:pPr>
                      <a:r>
                        <a:rPr lang="en-US" sz="1200" kern="100" dirty="0">
                          <a:effectLst/>
                          <a:latin typeface="KaiTi" panose="02010609060101010101" pitchFamily="49" charset="-122"/>
                          <a:ea typeface="KaiTi" panose="02010609060101010101" pitchFamily="49" charset="-122"/>
                        </a:rPr>
                        <a:t> </a:t>
                      </a:r>
                      <a:endParaRPr lang="zh-CN" sz="1200" kern="100" dirty="0">
                        <a:effectLst/>
                        <a:latin typeface="KaiTi" panose="02010609060101010101" pitchFamily="49" charset="-122"/>
                        <a:ea typeface="KaiTi" panose="02010609060101010101" pitchFamily="49" charset="-122"/>
                      </a:endParaRPr>
                    </a:p>
                    <a:p>
                      <a:pPr indent="304800" algn="l">
                        <a:lnSpc>
                          <a:spcPts val="1600"/>
                        </a:lnSpc>
                      </a:pPr>
                      <a:r>
                        <a:rPr lang="zh-CN" sz="1200" kern="100" dirty="0">
                          <a:effectLst/>
                          <a:highlight>
                            <a:srgbClr val="FFFF00"/>
                          </a:highlight>
                          <a:latin typeface="KaiTi" panose="02010609060101010101" pitchFamily="49" charset="-122"/>
                          <a:ea typeface="KaiTi" panose="02010609060101010101" pitchFamily="49" charset="-122"/>
                        </a:rPr>
                        <a:t>外国法院已受理相关海事案件或者有关纠纷已经提交仲裁</a:t>
                      </a:r>
                      <a:r>
                        <a:rPr lang="zh-CN" sz="1200" kern="100" dirty="0">
                          <a:effectLst/>
                          <a:latin typeface="KaiTi" panose="02010609060101010101" pitchFamily="49" charset="-122"/>
                          <a:ea typeface="KaiTi" panose="02010609060101010101" pitchFamily="49" charset="-122"/>
                        </a:rPr>
                        <a:t>，当事人向中华人民共和国的海事法院提出海事证据保全申请，并提供被保全的证据在中华人民共和国领域内的相关证据的，海事法院应当受理。</a:t>
                      </a:r>
                    </a:p>
                  </a:txBody>
                  <a:tcPr marL="68580" marR="68580" marT="0" marB="0"/>
                </a:tc>
                <a:extLst>
                  <a:ext uri="{0D108BD9-81ED-4DB2-BD59-A6C34878D82A}">
                    <a16:rowId xmlns:a16="http://schemas.microsoft.com/office/drawing/2014/main" xmlns="" val="3329947757"/>
                  </a:ext>
                </a:extLst>
              </a:tr>
            </a:tbl>
          </a:graphicData>
        </a:graphic>
      </p:graphicFrame>
      <p:sp>
        <p:nvSpPr>
          <p:cNvPr id="7" name="文本框 6">
            <a:extLst>
              <a:ext uri="{FF2B5EF4-FFF2-40B4-BE49-F238E27FC236}">
                <a16:creationId xmlns:a16="http://schemas.microsoft.com/office/drawing/2014/main" xmlns="" id="{E03479D7-BE14-922D-E015-D7E94C4A8D33}"/>
              </a:ext>
            </a:extLst>
          </p:cNvPr>
          <p:cNvSpPr txBox="1"/>
          <p:nvPr/>
        </p:nvSpPr>
        <p:spPr>
          <a:xfrm>
            <a:off x="6449659" y="1657853"/>
            <a:ext cx="4004622" cy="584775"/>
          </a:xfrm>
          <a:prstGeom prst="rect">
            <a:avLst/>
          </a:prstGeom>
          <a:noFill/>
        </p:spPr>
        <p:txBody>
          <a:bodyPr wrap="none" rtlCol="0">
            <a:spAutoFit/>
          </a:bodyPr>
          <a:lstStyle/>
          <a:p>
            <a:r>
              <a:rPr lang="zh-CN" altLang="zh-CN" sz="1400" kern="100" dirty="0">
                <a:effectLst/>
                <a:latin typeface="Times New Roman" panose="02020603050405020304" pitchFamily="18" charset="0"/>
                <a:ea typeface="楷体" panose="02010609060101010101" pitchFamily="49" charset="-122"/>
              </a:rPr>
              <a:t>有关申请海事诉讼</a:t>
            </a:r>
            <a:r>
              <a:rPr lang="en-US" altLang="zh-CN" sz="1400" kern="100" dirty="0">
                <a:effectLst/>
                <a:latin typeface="Times New Roman" panose="02020603050405020304" pitchFamily="18" charset="0"/>
                <a:ea typeface="楷体" panose="02010609060101010101" pitchFamily="49" charset="-122"/>
              </a:rPr>
              <a:t>/</a:t>
            </a:r>
            <a:r>
              <a:rPr lang="zh-CN" altLang="zh-CN" sz="1400" kern="100" dirty="0">
                <a:effectLst/>
                <a:latin typeface="Times New Roman" panose="02020603050405020304" pitchFamily="18" charset="0"/>
                <a:ea typeface="楷体" panose="02010609060101010101" pitchFamily="49" charset="-122"/>
              </a:rPr>
              <a:t>仲裁前证据保全的法律规定：</a:t>
            </a:r>
            <a:endParaRPr lang="zh-CN" altLang="zh-CN" sz="1400" kern="100" dirty="0">
              <a:effectLst/>
              <a:latin typeface="Times New Roman" panose="02020603050405020304" pitchFamily="18" charset="0"/>
              <a:ea typeface="宋体" panose="02010600030101010101" pitchFamily="2" charset="-122"/>
            </a:endParaRPr>
          </a:p>
          <a:p>
            <a:endParaRPr kumimoji="1" lang="zh-CN" altLang="en-US" dirty="0"/>
          </a:p>
        </p:txBody>
      </p:sp>
      <p:sp>
        <p:nvSpPr>
          <p:cNvPr id="8" name="文本框 7">
            <a:extLst>
              <a:ext uri="{FF2B5EF4-FFF2-40B4-BE49-F238E27FC236}">
                <a16:creationId xmlns:a16="http://schemas.microsoft.com/office/drawing/2014/main" xmlns="" id="{F5F74FB2-A20A-D288-17E3-D4BCC12B6FB9}"/>
              </a:ext>
            </a:extLst>
          </p:cNvPr>
          <p:cNvSpPr txBox="1"/>
          <p:nvPr/>
        </p:nvSpPr>
        <p:spPr>
          <a:xfrm>
            <a:off x="83592" y="5369423"/>
            <a:ext cx="6025409" cy="1259919"/>
          </a:xfrm>
          <a:prstGeom prst="roundRect">
            <a:avLst/>
          </a:prstGeom>
          <a:gradFill>
            <a:gsLst>
              <a:gs pos="0">
                <a:schemeClr val="bg2">
                  <a:lumMod val="90000"/>
                </a:schemeClr>
              </a:gs>
              <a:gs pos="50000">
                <a:schemeClr val="accent5">
                  <a:satMod val="110000"/>
                  <a:lumMod val="100000"/>
                  <a:shade val="100000"/>
                </a:schemeClr>
              </a:gs>
              <a:gs pos="100000">
                <a:schemeClr val="accent5">
                  <a:lumMod val="99000"/>
                  <a:satMod val="120000"/>
                  <a:shade val="78000"/>
                </a:schemeClr>
              </a:gs>
            </a:gsLst>
          </a:gradFill>
          <a:ln>
            <a:noFill/>
          </a:ln>
          <a:effectLst>
            <a:outerShdw blurRad="101600" dist="88900" dir="2400000" algn="ctr"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marL="285750" indent="-285750">
              <a:buFont typeface="Arial" panose="020B0604020202020204" pitchFamily="34" charset="0"/>
              <a:buChar char="•"/>
            </a:pPr>
            <a:r>
              <a:rPr lang="zh-CN" altLang="en-US" b="1" dirty="0">
                <a:effectLst/>
                <a:latin typeface="Times New Roman" panose="02020603050405020304" pitchFamily="18" charset="0"/>
                <a:ea typeface="楷体" panose="02010609060101010101" pitchFamily="49" charset="-122"/>
                <a:cs typeface="Times New Roman" panose="02020603050405020304" pitchFamily="18" charset="0"/>
              </a:rPr>
              <a:t>结论：</a:t>
            </a:r>
            <a:r>
              <a:rPr lang="zh-CN" altLang="zh-CN" b="1"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海诉法</a:t>
            </a:r>
            <a:r>
              <a:rPr lang="zh-CN" altLang="zh-CN" b="1" dirty="0">
                <a:effectLst/>
                <a:latin typeface="Times New Roman" panose="02020603050405020304" pitchFamily="18" charset="0"/>
                <a:ea typeface="楷体" panose="02010609060101010101" pitchFamily="49" charset="-122"/>
                <a:cs typeface="Times New Roman" panose="02020603050405020304" pitchFamily="18" charset="0"/>
              </a:rPr>
              <a:t>对于涉及域外仲裁的纠纷案件当事人在仲裁前向国内海事法院申请的证据保全是积极肯定的。</a:t>
            </a:r>
            <a:endParaRPr lang="en-US" altLang="zh-CN" b="1" dirty="0">
              <a:effectLst/>
              <a:latin typeface="Times New Roman" panose="02020603050405020304" pitchFamily="18" charset="0"/>
              <a:ea typeface="楷体" panose="02010609060101010101" pitchFamily="49" charset="-122"/>
              <a:cs typeface="Times New Roman" panose="02020603050405020304" pitchFamily="18" charset="0"/>
            </a:endParaRPr>
          </a:p>
          <a:p>
            <a:pPr marL="285750" indent="-285750">
              <a:buFont typeface="Arial" panose="020B0604020202020204" pitchFamily="34" charset="0"/>
              <a:buChar char="•"/>
            </a:pPr>
            <a:endParaRPr lang="en-US" altLang="zh-CN" sz="1600" dirty="0">
              <a:effectLst/>
              <a:latin typeface="Times New Roman" panose="02020603050405020304" pitchFamily="18" charset="0"/>
              <a:ea typeface="楷体" panose="02010609060101010101" pitchFamily="49" charset="-122"/>
              <a:cs typeface="Times New Roman" panose="02020603050405020304" pitchFamily="18" charset="0"/>
            </a:endParaRPr>
          </a:p>
          <a:p>
            <a:pPr marL="285750" indent="-285750">
              <a:buFont typeface="Arial" panose="020B0604020202020204" pitchFamily="34" charset="0"/>
              <a:buChar char="•"/>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rPr>
              <a:t>民诉法的不同</a:t>
            </a:r>
            <a:r>
              <a:rPr lang="zh-CN" altLang="zh-CN" sz="1600" dirty="0">
                <a:effectLst/>
              </a:rPr>
              <a:t> </a:t>
            </a:r>
            <a:endParaRPr kumimoji="1" lang="zh-CN" altLang="en-US" sz="1600" dirty="0"/>
          </a:p>
        </p:txBody>
      </p:sp>
    </p:spTree>
    <p:custDataLst>
      <p:tags r:id="rId1"/>
    </p:custDataLst>
    <p:extLst>
      <p:ext uri="{BB962C8B-B14F-4D97-AF65-F5344CB8AC3E}">
        <p14:creationId xmlns:p14="http://schemas.microsoft.com/office/powerpoint/2010/main" xmlns="" val="265712320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E9D3060-A3D4-7A49-9B9E-FD6C33AAC871}"/>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5" name="图片 4">
            <a:extLst>
              <a:ext uri="{FF2B5EF4-FFF2-40B4-BE49-F238E27FC236}">
                <a16:creationId xmlns:a16="http://schemas.microsoft.com/office/drawing/2014/main" xmlns="" id="{CCA2D4C7-C88E-E704-FB03-DAF9F88AA737}"/>
              </a:ext>
            </a:extLst>
          </p:cNvPr>
          <p:cNvPicPr>
            <a:picLocks noChangeAspect="1"/>
          </p:cNvPicPr>
          <p:nvPr/>
        </p:nvPicPr>
        <p:blipFill>
          <a:blip r:embed="rId5"/>
          <a:stretch>
            <a:fillRect/>
          </a:stretch>
        </p:blipFill>
        <p:spPr>
          <a:xfrm>
            <a:off x="9527767" y="6191749"/>
            <a:ext cx="2438366" cy="505780"/>
          </a:xfrm>
          <a:prstGeom prst="rect">
            <a:avLst/>
          </a:prstGeom>
        </p:spPr>
      </p:pic>
      <p:pic>
        <p:nvPicPr>
          <p:cNvPr id="22530" name="图片 3">
            <a:extLst>
              <a:ext uri="{FF2B5EF4-FFF2-40B4-BE49-F238E27FC236}">
                <a16:creationId xmlns:a16="http://schemas.microsoft.com/office/drawing/2014/main" xmlns="" id="{534093A9-525B-BD40-D017-C5702317092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054709" y="1851981"/>
            <a:ext cx="7342740" cy="1916175"/>
          </a:xfrm>
          <a:prstGeom prst="rect">
            <a:avLst/>
          </a:prstGeom>
          <a:noFill/>
          <a:extLst>
            <a:ext uri="{909E8E84-426E-40DD-AFC4-6F175D3DCCD1}">
              <a14:hiddenFill xmlns:a14="http://schemas.microsoft.com/office/drawing/2010/main" xmlns="">
                <a:solidFill>
                  <a:srgbClr val="FFFFFF"/>
                </a:solidFill>
              </a14:hiddenFill>
            </a:ext>
          </a:extLst>
        </p:spPr>
      </p:pic>
      <p:pic>
        <p:nvPicPr>
          <p:cNvPr id="22529" name="图片 1" descr="图片">
            <a:extLst>
              <a:ext uri="{FF2B5EF4-FFF2-40B4-BE49-F238E27FC236}">
                <a16:creationId xmlns:a16="http://schemas.microsoft.com/office/drawing/2014/main" xmlns="" id="{A69295D7-5F54-33AE-9E3C-725EE495A176}"/>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470756" y="4008077"/>
            <a:ext cx="4510648" cy="21836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4">
            <a:extLst>
              <a:ext uri="{FF2B5EF4-FFF2-40B4-BE49-F238E27FC236}">
                <a16:creationId xmlns:a16="http://schemas.microsoft.com/office/drawing/2014/main" xmlns="" id="{7106AB1B-E6C4-FFBB-3ADB-1CD658BD1191}"/>
              </a:ext>
            </a:extLst>
          </p:cNvPr>
          <p:cNvSpPr>
            <a:spLocks noChangeArrowheads="1"/>
          </p:cNvSpPr>
          <p:nvPr/>
        </p:nvSpPr>
        <p:spPr bwMode="auto">
          <a:xfrm>
            <a:off x="132102" y="1174003"/>
            <a:ext cx="11443126"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1pPr>
            <a:lvl2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2pPr>
            <a:lvl3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3pPr>
            <a:lvl4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4pPr>
            <a:lvl5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lang="zh-CN" altLang="en-US" dirty="0">
                <a:latin typeface="KaiTi" panose="02010609060101010101" pitchFamily="49" charset="-122"/>
                <a:ea typeface="KaiTi" panose="02010609060101010101" pitchFamily="49" charset="-122"/>
              </a:rPr>
              <a:t>  </a:t>
            </a:r>
            <a:r>
              <a:rPr kumimoji="0" lang="zh-CN" altLang="zh-CN" b="0" i="0" u="none" strike="noStrike" cap="none" normalizeH="0" baseline="0" dirty="0">
                <a:ln>
                  <a:noFill/>
                </a:ln>
                <a:solidFill>
                  <a:srgbClr val="4472C4"/>
                </a:solidFill>
                <a:effectLst/>
                <a:latin typeface="KaiTi" panose="02010609060101010101" pitchFamily="49" charset="-122"/>
                <a:ea typeface="KaiTi" panose="02010609060101010101" pitchFamily="49" charset="-122"/>
              </a:rPr>
              <a:t>为全面掌握海事证据保全实施情况，</a:t>
            </a:r>
            <a:r>
              <a:rPr kumimoji="0" lang="zh-CN" altLang="en-US" b="0" i="0" u="none" strike="noStrike" cap="none" normalizeH="0" baseline="0" dirty="0">
                <a:ln>
                  <a:noFill/>
                </a:ln>
                <a:solidFill>
                  <a:srgbClr val="4472C4"/>
                </a:solidFill>
                <a:effectLst/>
                <a:latin typeface="KaiTi" panose="02010609060101010101" pitchFamily="49" charset="-122"/>
                <a:ea typeface="KaiTi" panose="02010609060101010101" pitchFamily="49" charset="-122"/>
              </a:rPr>
              <a:t>广州海事法院的法官</a:t>
            </a:r>
            <a:r>
              <a:rPr kumimoji="0" lang="zh-CN" altLang="zh-CN" b="0" i="0" u="none" strike="noStrike" cap="none" normalizeH="0" baseline="0" dirty="0">
                <a:ln>
                  <a:noFill/>
                </a:ln>
                <a:solidFill>
                  <a:srgbClr val="4472C4"/>
                </a:solidFill>
                <a:effectLst/>
                <a:latin typeface="KaiTi" panose="02010609060101010101" pitchFamily="49" charset="-122"/>
                <a:ea typeface="KaiTi" panose="02010609060101010101" pitchFamily="49" charset="-122"/>
              </a:rPr>
              <a:t>收集了2016年至2019年各海事法院作出的330份海事证据保全裁定，并进行了相关数据统计</a:t>
            </a: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a:t>
            </a:r>
            <a:endParaRPr kumimoji="0" lang="en-US" altLang="zh-CN" sz="1800" b="0" i="0" u="none" strike="noStrike" cap="none" normalizeH="0" baseline="0" dirty="0">
              <a:ln>
                <a:noFill/>
              </a:ln>
              <a:solidFill>
                <a:schemeClr val="tx1"/>
              </a:solidFill>
              <a:effectLst/>
              <a:latin typeface="Arial" panose="020B0604020202020204" pitchFamily="34" charset="0"/>
              <a:ea typeface="微软雅黑" panose="020B0503020204020204" pitchFamily="34" charset="-122"/>
            </a:endParaRPr>
          </a:p>
        </p:txBody>
      </p:sp>
      <p:sp>
        <p:nvSpPr>
          <p:cNvPr id="8" name="文本框 7">
            <a:extLst>
              <a:ext uri="{FF2B5EF4-FFF2-40B4-BE49-F238E27FC236}">
                <a16:creationId xmlns:a16="http://schemas.microsoft.com/office/drawing/2014/main" xmlns="" id="{987EFAEA-9D83-3029-0F40-1240461E2BE5}"/>
              </a:ext>
            </a:extLst>
          </p:cNvPr>
          <p:cNvSpPr txBox="1"/>
          <p:nvPr/>
        </p:nvSpPr>
        <p:spPr>
          <a:xfrm>
            <a:off x="3659648" y="6223396"/>
            <a:ext cx="4132863" cy="276999"/>
          </a:xfrm>
          <a:prstGeom prst="rect">
            <a:avLst/>
          </a:prstGeom>
          <a:noFill/>
        </p:spPr>
        <p:txBody>
          <a:bodyPr wrap="none" rtlCol="0">
            <a:spAutoFit/>
          </a:bodyPr>
          <a:lstStyle/>
          <a:p>
            <a:r>
              <a:rPr lang="zh-CN" altLang="zh-CN" sz="1200" b="1" dirty="0">
                <a:effectLst/>
                <a:ea typeface="楷体" panose="02010609060101010101" pitchFamily="49" charset="-122"/>
                <a:cs typeface="Times New Roman" panose="02020603050405020304" pitchFamily="18" charset="0"/>
              </a:rPr>
              <a:t>表</a:t>
            </a:r>
            <a:r>
              <a:rPr lang="en-US" altLang="zh-CN" sz="1200" b="1" dirty="0">
                <a:effectLst/>
                <a:ea typeface="楷体" panose="02010609060101010101" pitchFamily="49" charset="-122"/>
                <a:cs typeface="Times New Roman" panose="02020603050405020304" pitchFamily="18" charset="0"/>
              </a:rPr>
              <a:t>2</a:t>
            </a:r>
            <a:r>
              <a:rPr lang="zh-CN" altLang="zh-CN" sz="1200" b="1" dirty="0">
                <a:effectLst/>
                <a:ea typeface="楷体" panose="02010609060101010101" pitchFamily="49" charset="-122"/>
                <a:cs typeface="Times New Roman" panose="02020603050405020304" pitchFamily="18" charset="0"/>
              </a:rPr>
              <a:t>：</a:t>
            </a:r>
            <a:r>
              <a:rPr lang="en-US" altLang="zh-CN" sz="1200" b="1" dirty="0">
                <a:effectLst/>
                <a:ea typeface="楷体" panose="02010609060101010101" pitchFamily="49" charset="-122"/>
                <a:cs typeface="Times New Roman" panose="02020603050405020304" pitchFamily="18" charset="0"/>
              </a:rPr>
              <a:t>2016</a:t>
            </a:r>
            <a:r>
              <a:rPr lang="zh-CN" altLang="zh-CN" sz="1200" b="1" dirty="0">
                <a:effectLst/>
                <a:ea typeface="楷体" panose="02010609060101010101" pitchFamily="49" charset="-122"/>
                <a:cs typeface="Times New Roman" panose="02020603050405020304" pitchFamily="18" charset="0"/>
              </a:rPr>
              <a:t>年至</a:t>
            </a:r>
            <a:r>
              <a:rPr lang="en-US" altLang="zh-CN" sz="1200" b="1" dirty="0">
                <a:effectLst/>
                <a:ea typeface="楷体" panose="02010609060101010101" pitchFamily="49" charset="-122"/>
                <a:cs typeface="Times New Roman" panose="02020603050405020304" pitchFamily="18" charset="0"/>
              </a:rPr>
              <a:t>2019</a:t>
            </a:r>
            <a:r>
              <a:rPr lang="zh-CN" altLang="zh-CN" sz="1200" b="1" dirty="0">
                <a:effectLst/>
                <a:ea typeface="楷体" panose="02010609060101010101" pitchFamily="49" charset="-122"/>
                <a:cs typeface="Times New Roman" panose="02020603050405020304" pitchFamily="18" charset="0"/>
              </a:rPr>
              <a:t>年海事法院诉前证据保全统计情况表</a:t>
            </a:r>
            <a:r>
              <a:rPr lang="zh-CN" altLang="zh-CN" sz="1200" b="1" dirty="0">
                <a:effectLst/>
              </a:rPr>
              <a:t> </a:t>
            </a:r>
            <a:endParaRPr kumimoji="1" lang="zh-CN" altLang="en-US" sz="1200" b="1" dirty="0"/>
          </a:p>
        </p:txBody>
      </p:sp>
    </p:spTree>
    <p:custDataLst>
      <p:tags r:id="rId1"/>
    </p:custDataLst>
    <p:extLst>
      <p:ext uri="{BB962C8B-B14F-4D97-AF65-F5344CB8AC3E}">
        <p14:creationId xmlns:p14="http://schemas.microsoft.com/office/powerpoint/2010/main" xmlns="" val="34840175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BB0A998-2A93-477E-D5B4-C5715D0EF980}"/>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5" name="图片 4">
            <a:extLst>
              <a:ext uri="{FF2B5EF4-FFF2-40B4-BE49-F238E27FC236}">
                <a16:creationId xmlns:a16="http://schemas.microsoft.com/office/drawing/2014/main" xmlns="" id="{8720AF65-CC1E-98A3-974A-477D57EEDC68}"/>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4" name="文本框 3">
            <a:extLst>
              <a:ext uri="{FF2B5EF4-FFF2-40B4-BE49-F238E27FC236}">
                <a16:creationId xmlns:a16="http://schemas.microsoft.com/office/drawing/2014/main" xmlns="" id="{1B77FDE0-B44B-FCA9-A4AA-1EC7FD3229F6}"/>
              </a:ext>
            </a:extLst>
          </p:cNvPr>
          <p:cNvSpPr txBox="1"/>
          <p:nvPr/>
        </p:nvSpPr>
        <p:spPr>
          <a:xfrm>
            <a:off x="129092" y="1126373"/>
            <a:ext cx="6874136" cy="4436471"/>
          </a:xfrm>
          <a:prstGeom prst="rect">
            <a:avLst/>
          </a:prstGeom>
          <a:noFill/>
        </p:spPr>
        <p:txBody>
          <a:bodyPr wrap="square">
            <a:spAutoFit/>
          </a:bodyPr>
          <a:lstStyle/>
          <a:p>
            <a:pPr indent="310515" algn="just">
              <a:lnSpc>
                <a:spcPts val="2000"/>
              </a:lnSpc>
            </a:pPr>
            <a:r>
              <a:rPr lang="zh-CN" altLang="zh-CN" sz="2400" b="1" kern="100" dirty="0">
                <a:effectLst/>
                <a:latin typeface="Times New Roman" panose="02020603050405020304" pitchFamily="18" charset="0"/>
                <a:ea typeface="楷体" panose="02010609060101010101" pitchFamily="49" charset="-122"/>
              </a:rPr>
              <a:t>四、保全后的证据调取制度研究</a:t>
            </a:r>
            <a:endParaRPr lang="en-US" altLang="zh-CN" sz="2400" b="1" kern="100" dirty="0">
              <a:effectLst/>
              <a:latin typeface="Times New Roman" panose="02020603050405020304" pitchFamily="18" charset="0"/>
              <a:ea typeface="楷体" panose="02010609060101010101" pitchFamily="49" charset="-122"/>
            </a:endParaRPr>
          </a:p>
          <a:p>
            <a:pPr indent="310515" algn="just">
              <a:lnSpc>
                <a:spcPts val="2000"/>
              </a:lnSpc>
            </a:pPr>
            <a:endParaRPr lang="en-US" altLang="zh-CN" b="1" kern="100" dirty="0">
              <a:latin typeface="Times New Roman" panose="02020603050405020304" pitchFamily="18" charset="0"/>
              <a:ea typeface="楷体" panose="02010609060101010101" pitchFamily="49" charset="-122"/>
            </a:endParaRPr>
          </a:p>
          <a:p>
            <a:pPr indent="310515" algn="just">
              <a:lnSpc>
                <a:spcPts val="2000"/>
              </a:lnSpc>
            </a:pPr>
            <a:r>
              <a:rPr lang="zh-CN" altLang="zh-CN" kern="100" dirty="0">
                <a:effectLst/>
                <a:latin typeface="Times New Roman" panose="02020603050405020304" pitchFamily="18" charset="0"/>
                <a:ea typeface="楷体" panose="02010609060101010101" pitchFamily="49" charset="-122"/>
              </a:rPr>
              <a:t>（一）非涉外案件中，仲裁机构向法院调取被保全证据的规定 </a:t>
            </a:r>
            <a:endParaRPr lang="en-US" altLang="zh-CN" kern="100" dirty="0">
              <a:latin typeface="Times New Roman" panose="02020603050405020304" pitchFamily="18" charset="0"/>
              <a:ea typeface="楷体" panose="02010609060101010101" pitchFamily="49" charset="-122"/>
            </a:endParaRPr>
          </a:p>
          <a:p>
            <a:pPr indent="310515" algn="just">
              <a:lnSpc>
                <a:spcPts val="2000"/>
              </a:lnSpc>
            </a:pPr>
            <a:endParaRPr lang="en-US" altLang="zh-CN" kern="100" dirty="0">
              <a:effectLst/>
              <a:latin typeface="Times New Roman" panose="02020603050405020304" pitchFamily="18" charset="0"/>
              <a:ea typeface="楷体" panose="02010609060101010101" pitchFamily="49" charset="-122"/>
            </a:endParaRPr>
          </a:p>
          <a:p>
            <a:pPr marL="742950" lvl="1" indent="-285750" algn="just">
              <a:lnSpc>
                <a:spcPts val="2000"/>
              </a:lnSpc>
              <a:buFont typeface="Arial" panose="020B0604020202020204" pitchFamily="34" charset="0"/>
              <a:buChar char="•"/>
            </a:pPr>
            <a:r>
              <a:rPr lang="zh-CN" altLang="en-US" sz="1600" kern="100" dirty="0">
                <a:effectLst/>
                <a:latin typeface="KaiTi" panose="02010609060101010101" pitchFamily="49" charset="-122"/>
                <a:ea typeface="KaiTi" panose="02010609060101010101" pitchFamily="49" charset="-122"/>
              </a:rPr>
              <a:t>最高人民法院关于适用</a:t>
            </a:r>
            <a:r>
              <a:rPr lang="en-US" altLang="zh-CN" sz="1600" kern="100" dirty="0">
                <a:effectLst/>
                <a:latin typeface="KaiTi" panose="02010609060101010101" pitchFamily="49" charset="-122"/>
                <a:ea typeface="KaiTi" panose="02010609060101010101" pitchFamily="49" charset="-122"/>
              </a:rPr>
              <a:t>《</a:t>
            </a:r>
            <a:r>
              <a:rPr lang="zh-CN" altLang="en-US" sz="1600" kern="100" dirty="0">
                <a:effectLst/>
                <a:latin typeface="KaiTi" panose="02010609060101010101" pitchFamily="49" charset="-122"/>
                <a:ea typeface="KaiTi" panose="02010609060101010101" pitchFamily="49" charset="-122"/>
              </a:rPr>
              <a:t>中华人民共和国海事诉讼特别程序法</a:t>
            </a:r>
            <a:r>
              <a:rPr lang="en-US" altLang="zh-CN" sz="1600" kern="100" dirty="0">
                <a:effectLst/>
                <a:latin typeface="KaiTi" panose="02010609060101010101" pitchFamily="49" charset="-122"/>
                <a:ea typeface="KaiTi" panose="02010609060101010101" pitchFamily="49" charset="-122"/>
              </a:rPr>
              <a:t>》</a:t>
            </a:r>
            <a:r>
              <a:rPr lang="zh-CN" altLang="en-US" sz="1600" kern="100" dirty="0">
                <a:effectLst/>
                <a:latin typeface="KaiTi" panose="02010609060101010101" pitchFamily="49" charset="-122"/>
                <a:ea typeface="KaiTi" panose="02010609060101010101" pitchFamily="49" charset="-122"/>
              </a:rPr>
              <a:t>若干问题的解释（</a:t>
            </a:r>
            <a:r>
              <a:rPr lang="en-US" altLang="zh-CN" sz="1600" kern="100" dirty="0">
                <a:effectLst/>
                <a:latin typeface="KaiTi" panose="02010609060101010101" pitchFamily="49" charset="-122"/>
                <a:ea typeface="KaiTi" panose="02010609060101010101" pitchFamily="49" charset="-122"/>
              </a:rPr>
              <a:t>2008</a:t>
            </a:r>
            <a:r>
              <a:rPr lang="zh-CN" altLang="en-US" sz="1600" kern="100" dirty="0">
                <a:effectLst/>
                <a:latin typeface="KaiTi" panose="02010609060101010101" pitchFamily="49" charset="-122"/>
                <a:ea typeface="KaiTi" panose="02010609060101010101" pitchFamily="49" charset="-122"/>
              </a:rPr>
              <a:t>修订）</a:t>
            </a:r>
            <a:endParaRPr lang="en-US" altLang="zh-CN" sz="1600" kern="100" dirty="0">
              <a:effectLst/>
              <a:latin typeface="KaiTi" panose="02010609060101010101" pitchFamily="49" charset="-122"/>
              <a:ea typeface="KaiTi" panose="02010609060101010101" pitchFamily="49" charset="-122"/>
            </a:endParaRPr>
          </a:p>
          <a:p>
            <a:pPr lvl="1" algn="just">
              <a:lnSpc>
                <a:spcPts val="2000"/>
              </a:lnSpc>
            </a:pPr>
            <a:endParaRPr lang="en-US" altLang="zh-CN" sz="1600" kern="100" dirty="0">
              <a:effectLst/>
              <a:latin typeface="KaiTi" panose="02010609060101010101" pitchFamily="49" charset="-122"/>
              <a:ea typeface="KaiTi" panose="02010609060101010101" pitchFamily="49" charset="-122"/>
            </a:endParaRPr>
          </a:p>
          <a:p>
            <a:pPr lvl="1" algn="just">
              <a:lnSpc>
                <a:spcPts val="2000"/>
              </a:lnSpc>
            </a:pPr>
            <a:r>
              <a:rPr lang="zh-CN" altLang="en-US" sz="1600" kern="100" dirty="0">
                <a:effectLst/>
                <a:latin typeface="KaiTi" panose="02010609060101010101" pitchFamily="49" charset="-122"/>
                <a:ea typeface="KaiTi" panose="02010609060101010101" pitchFamily="49" charset="-122"/>
              </a:rPr>
              <a:t>    </a:t>
            </a:r>
            <a:r>
              <a:rPr lang="zh-CN" altLang="en-US" sz="1600" u="sng" kern="100" dirty="0">
                <a:effectLst/>
                <a:latin typeface="KaiTi" panose="02010609060101010101" pitchFamily="49" charset="-122"/>
                <a:ea typeface="KaiTi" panose="02010609060101010101" pitchFamily="49" charset="-122"/>
              </a:rPr>
              <a:t>第四十九条：</a:t>
            </a:r>
            <a:r>
              <a:rPr lang="zh-CN" altLang="en-US" sz="1600" kern="100" dirty="0">
                <a:effectLst/>
                <a:latin typeface="KaiTi" panose="02010609060101010101" pitchFamily="49" charset="-122"/>
                <a:ea typeface="KaiTi" panose="02010609060101010101" pitchFamily="49" charset="-122"/>
              </a:rPr>
              <a:t>“海事请求人在采取海事证据保全的海事法院提起诉讼后，可以申请复制保全的证据材料；相关海事纠纷在中华人民共和国领域内的其他海事法院或者仲裁机构受理的，受诉法院或者仲裁机构应海事请求人的申请可以申请复制保全的证据材料。”</a:t>
            </a:r>
          </a:p>
          <a:p>
            <a:pPr indent="310515" algn="just">
              <a:lnSpc>
                <a:spcPts val="2000"/>
              </a:lnSpc>
            </a:pPr>
            <a:endParaRPr lang="zh-CN" altLang="en-US" sz="1600" kern="100" dirty="0">
              <a:effectLst/>
              <a:latin typeface="KaiTi" panose="02010609060101010101" pitchFamily="49" charset="-122"/>
              <a:ea typeface="KaiTi" panose="02010609060101010101" pitchFamily="49" charset="-122"/>
            </a:endParaRPr>
          </a:p>
          <a:p>
            <a:pPr indent="310515" algn="just">
              <a:lnSpc>
                <a:spcPts val="2000"/>
              </a:lnSpc>
            </a:pPr>
            <a:endParaRPr lang="zh-CN" altLang="en-US" kern="100" dirty="0">
              <a:effectLst/>
              <a:latin typeface="Times New Roman" panose="02020603050405020304" pitchFamily="18" charset="0"/>
              <a:ea typeface="宋体" panose="02010600030101010101" pitchFamily="2" charset="-122"/>
            </a:endParaRPr>
          </a:p>
          <a:p>
            <a:pPr marL="742950" lvl="1" indent="-285750" algn="just">
              <a:lnSpc>
                <a:spcPts val="2000"/>
              </a:lnSpc>
              <a:buFont typeface="Arial" panose="020B0604020202020204" pitchFamily="34" charset="0"/>
              <a:buChar char="•"/>
            </a:pPr>
            <a:r>
              <a:rPr lang="zh-CN" altLang="zh-CN" sz="1600" b="1" kern="100" dirty="0">
                <a:latin typeface="KaiTi" panose="02010609060101010101" pitchFamily="49" charset="-122"/>
                <a:ea typeface="KaiTi" panose="02010609060101010101" pitchFamily="49" charset="-122"/>
              </a:rPr>
              <a:t>在境外进行仲裁的相关海事纠纷中，应如何处理保全的证据材料，立法在国内仍处于空白状态。</a:t>
            </a:r>
          </a:p>
          <a:p>
            <a:pPr indent="310515" algn="just">
              <a:lnSpc>
                <a:spcPts val="2000"/>
              </a:lnSpc>
            </a:pPr>
            <a:endParaRPr lang="zh-CN" altLang="zh-CN" sz="1600" kern="100" dirty="0">
              <a:effectLst/>
              <a:latin typeface="Times New Roman" panose="02020603050405020304" pitchFamily="18" charset="0"/>
              <a:ea typeface="宋体" panose="02010600030101010101" pitchFamily="2" charset="-122"/>
            </a:endParaRPr>
          </a:p>
          <a:p>
            <a:pPr indent="310515" algn="just">
              <a:lnSpc>
                <a:spcPts val="2000"/>
              </a:lnSpc>
            </a:pPr>
            <a:endParaRPr lang="zh-CN" altLang="zh-CN" sz="1600" kern="100" dirty="0">
              <a:effectLst/>
              <a:latin typeface="Times New Roman" panose="02020603050405020304" pitchFamily="18" charset="0"/>
              <a:ea typeface="宋体" panose="02010600030101010101" pitchFamily="2" charset="-122"/>
            </a:endParaRPr>
          </a:p>
        </p:txBody>
      </p:sp>
      <p:pic>
        <p:nvPicPr>
          <p:cNvPr id="1026" name="Picture 2">
            <a:extLst>
              <a:ext uri="{FF2B5EF4-FFF2-40B4-BE49-F238E27FC236}">
                <a16:creationId xmlns:a16="http://schemas.microsoft.com/office/drawing/2014/main" xmlns="" id="{957F6933-009C-F9BE-1660-096E3FB44D3B}"/>
              </a:ext>
            </a:extLst>
          </p:cNvPr>
          <p:cNvPicPr>
            <a:picLocks noChangeAspect="1" noChangeArrowheads="1"/>
          </p:cNvPicPr>
          <p:nvPr/>
        </p:nvPicPr>
        <p:blipFill rotWithShape="1">
          <a:blip r:embed="rId6">
            <a:extLst>
              <a:ext uri="{28A0092B-C50C-407E-A947-70E740481C1C}">
                <a14:useLocalDpi xmlns:a14="http://schemas.microsoft.com/office/drawing/2010/main" xmlns="" val="0"/>
              </a:ext>
            </a:extLst>
          </a:blip>
          <a:srcRect b="7539"/>
          <a:stretch/>
        </p:blipFill>
        <p:spPr bwMode="auto">
          <a:xfrm>
            <a:off x="7490529" y="1764255"/>
            <a:ext cx="4074475" cy="2513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xmlns="" val="36309457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8D93198-FE1B-C1FC-78D0-928DD6F19627}"/>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4" name="图片 3">
            <a:extLst>
              <a:ext uri="{FF2B5EF4-FFF2-40B4-BE49-F238E27FC236}">
                <a16:creationId xmlns:a16="http://schemas.microsoft.com/office/drawing/2014/main" xmlns="" id="{DDFA1E28-300C-6B01-4060-F8C03E752BB3}"/>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6" name="文本框 5">
            <a:extLst>
              <a:ext uri="{FF2B5EF4-FFF2-40B4-BE49-F238E27FC236}">
                <a16:creationId xmlns:a16="http://schemas.microsoft.com/office/drawing/2014/main" xmlns="" id="{CFA1E635-39CE-7648-D101-7E718960567F}"/>
              </a:ext>
            </a:extLst>
          </p:cNvPr>
          <p:cNvSpPr txBox="1"/>
          <p:nvPr/>
        </p:nvSpPr>
        <p:spPr>
          <a:xfrm>
            <a:off x="-17930" y="1058390"/>
            <a:ext cx="6113930" cy="2384627"/>
          </a:xfrm>
          <a:prstGeom prst="rect">
            <a:avLst/>
          </a:prstGeom>
          <a:noFill/>
        </p:spPr>
        <p:txBody>
          <a:bodyPr wrap="square" rtlCol="0">
            <a:spAutoFit/>
          </a:bodyPr>
          <a:lstStyle/>
          <a:p>
            <a:pPr indent="310515" algn="just">
              <a:lnSpc>
                <a:spcPts val="2000"/>
              </a:lnSpc>
            </a:pPr>
            <a:r>
              <a:rPr lang="zh-CN" altLang="zh-CN" sz="2400" b="1" kern="100" dirty="0">
                <a:effectLst/>
                <a:latin typeface="Times New Roman" panose="02020603050405020304" pitchFamily="18" charset="0"/>
                <a:ea typeface="楷体" panose="02010609060101010101" pitchFamily="49" charset="-122"/>
              </a:rPr>
              <a:t>四、保全后的证据调取制度研究</a:t>
            </a:r>
            <a:endParaRPr lang="en-US" altLang="zh-CN" sz="2400" b="1" kern="100" dirty="0">
              <a:effectLst/>
              <a:latin typeface="Times New Roman" panose="02020603050405020304" pitchFamily="18" charset="0"/>
              <a:ea typeface="楷体" panose="02010609060101010101" pitchFamily="49" charset="-122"/>
            </a:endParaRPr>
          </a:p>
          <a:p>
            <a:pPr indent="310515" algn="just">
              <a:lnSpc>
                <a:spcPts val="2000"/>
              </a:lnSpc>
            </a:pPr>
            <a:endParaRPr lang="en-US" altLang="zh-CN" sz="1600" b="1" kern="100" dirty="0">
              <a:latin typeface="Times New Roman" panose="02020603050405020304" pitchFamily="18" charset="0"/>
              <a:ea typeface="楷体" panose="02010609060101010101" pitchFamily="49" charset="-122"/>
            </a:endParaRPr>
          </a:p>
          <a:p>
            <a:pPr indent="310515" algn="just">
              <a:lnSpc>
                <a:spcPts val="2000"/>
              </a:lnSpc>
            </a:pPr>
            <a:r>
              <a:rPr lang="zh-CN" altLang="zh-CN" sz="1600" kern="100" dirty="0">
                <a:effectLst/>
                <a:latin typeface="Times New Roman" panose="02020603050405020304" pitchFamily="18" charset="0"/>
                <a:ea typeface="楷体" panose="02010609060101010101" pitchFamily="49" charset="-122"/>
              </a:rPr>
              <a:t>（</a:t>
            </a:r>
            <a:r>
              <a:rPr lang="zh-CN" altLang="en-US" sz="1600" kern="100" dirty="0">
                <a:effectLst/>
                <a:latin typeface="Times New Roman" panose="02020603050405020304" pitchFamily="18" charset="0"/>
                <a:ea typeface="楷体" panose="02010609060101010101" pitchFamily="49" charset="-122"/>
              </a:rPr>
              <a:t>二</a:t>
            </a:r>
            <a:r>
              <a:rPr lang="zh-CN" altLang="zh-CN" sz="1600" kern="100" dirty="0">
                <a:effectLst/>
                <a:latin typeface="Times New Roman" panose="02020603050405020304" pitchFamily="18" charset="0"/>
                <a:ea typeface="楷体" panose="02010609060101010101" pitchFamily="49" charset="-122"/>
              </a:rPr>
              <a:t>）</a:t>
            </a:r>
            <a:r>
              <a:rPr lang="zh-CN" altLang="en-US" sz="1600" kern="100" dirty="0">
                <a:effectLst/>
                <a:latin typeface="Times New Roman" panose="02020603050405020304" pitchFamily="18" charset="0"/>
                <a:ea typeface="楷体" panose="02010609060101010101" pitchFamily="49" charset="-122"/>
              </a:rPr>
              <a:t>涉外案件中，境外仲裁庭向内地法院调取证据的程序及建议</a:t>
            </a:r>
            <a:endParaRPr lang="en-US" altLang="zh-CN" sz="1600" kern="100" dirty="0">
              <a:latin typeface="Times New Roman" panose="02020603050405020304" pitchFamily="18" charset="0"/>
              <a:ea typeface="楷体" panose="02010609060101010101" pitchFamily="49" charset="-122"/>
            </a:endParaRPr>
          </a:p>
          <a:p>
            <a:pPr indent="310515" algn="just">
              <a:lnSpc>
                <a:spcPts val="2000"/>
              </a:lnSpc>
            </a:pPr>
            <a:r>
              <a:rPr lang="zh-CN" altLang="zh-CN" sz="1600" kern="100" dirty="0">
                <a:effectLst/>
                <a:latin typeface="Times New Roman" panose="02020603050405020304" pitchFamily="18" charset="0"/>
                <a:ea typeface="楷体" panose="02010609060101010101" pitchFamily="49" charset="-122"/>
              </a:rPr>
              <a:t> </a:t>
            </a:r>
            <a:endParaRPr lang="en-US" altLang="zh-CN" sz="1600" kern="100" dirty="0">
              <a:effectLst/>
              <a:latin typeface="Times New Roman" panose="02020603050405020304" pitchFamily="18" charset="0"/>
              <a:ea typeface="楷体" panose="02010609060101010101" pitchFamily="49" charset="-122"/>
            </a:endParaRPr>
          </a:p>
          <a:p>
            <a:pPr indent="310515" algn="just">
              <a:lnSpc>
                <a:spcPts val="2000"/>
              </a:lnSpc>
            </a:pPr>
            <a:r>
              <a:rPr lang="en-US" altLang="zh-CN" sz="1600" kern="100" dirty="0">
                <a:effectLst/>
                <a:latin typeface="Times New Roman" panose="02020603050405020304" pitchFamily="18" charset="0"/>
                <a:ea typeface="楷体" panose="02010609060101010101" pitchFamily="49" charset="-122"/>
              </a:rPr>
              <a:t>1. </a:t>
            </a:r>
            <a:r>
              <a:rPr lang="zh-CN" altLang="en-US" sz="1600" kern="100" dirty="0">
                <a:effectLst/>
                <a:latin typeface="Times New Roman" panose="02020603050405020304" pitchFamily="18" charset="0"/>
                <a:ea typeface="楷体" panose="02010609060101010101" pitchFamily="49" charset="-122"/>
              </a:rPr>
              <a:t>现有关于证据跨境调取的规定</a:t>
            </a:r>
            <a:endParaRPr lang="en-US" altLang="zh-CN" sz="1600" kern="100" dirty="0">
              <a:effectLst/>
              <a:latin typeface="Times New Roman" panose="02020603050405020304" pitchFamily="18" charset="0"/>
              <a:ea typeface="楷体" panose="02010609060101010101" pitchFamily="49" charset="-122"/>
            </a:endParaRPr>
          </a:p>
          <a:p>
            <a:pPr indent="310515" algn="just">
              <a:lnSpc>
                <a:spcPts val="2000"/>
              </a:lnSpc>
            </a:pPr>
            <a:endParaRPr lang="en-US" altLang="zh-CN" sz="1600" kern="100" dirty="0">
              <a:effectLst/>
              <a:latin typeface="Times New Roman" panose="02020603050405020304" pitchFamily="18" charset="0"/>
              <a:ea typeface="楷体" panose="02010609060101010101" pitchFamily="49" charset="-122"/>
            </a:endParaRPr>
          </a:p>
          <a:p>
            <a:pPr lvl="1" algn="just">
              <a:lnSpc>
                <a:spcPts val="2000"/>
              </a:lnSpc>
            </a:pPr>
            <a:endParaRPr lang="zh-CN" altLang="en-US" sz="1400" kern="100" dirty="0">
              <a:effectLst/>
              <a:latin typeface="KaiTi" panose="02010609060101010101" pitchFamily="49" charset="-122"/>
              <a:ea typeface="KaiTi" panose="02010609060101010101" pitchFamily="49" charset="-122"/>
            </a:endParaRPr>
          </a:p>
          <a:p>
            <a:pPr indent="310515" algn="just">
              <a:lnSpc>
                <a:spcPts val="2000"/>
              </a:lnSpc>
            </a:pPr>
            <a:endParaRPr lang="en-US" altLang="zh-CN" sz="1600" kern="100" dirty="0">
              <a:latin typeface="Times New Roman" panose="02020603050405020304" pitchFamily="18" charset="0"/>
              <a:ea typeface="楷体" panose="02010609060101010101" pitchFamily="49" charset="-122"/>
            </a:endParaRPr>
          </a:p>
        </p:txBody>
      </p:sp>
      <p:pic>
        <p:nvPicPr>
          <p:cNvPr id="7" name="图片 6">
            <a:extLst>
              <a:ext uri="{FF2B5EF4-FFF2-40B4-BE49-F238E27FC236}">
                <a16:creationId xmlns:a16="http://schemas.microsoft.com/office/drawing/2014/main" xmlns="" id="{FF7A4A9A-CA06-AAEA-DFB0-76270010C8D1}"/>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854291" y="1588791"/>
            <a:ext cx="2579417" cy="4605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本框 8">
            <a:extLst>
              <a:ext uri="{FF2B5EF4-FFF2-40B4-BE49-F238E27FC236}">
                <a16:creationId xmlns:a16="http://schemas.microsoft.com/office/drawing/2014/main" xmlns="" id="{210CFE09-1706-45F0-5AC9-DC1526D20D77}"/>
              </a:ext>
            </a:extLst>
          </p:cNvPr>
          <p:cNvSpPr txBox="1"/>
          <p:nvPr/>
        </p:nvSpPr>
        <p:spPr>
          <a:xfrm>
            <a:off x="6678706" y="1060895"/>
            <a:ext cx="6096000" cy="319318"/>
          </a:xfrm>
          <a:prstGeom prst="rect">
            <a:avLst/>
          </a:prstGeom>
          <a:noFill/>
        </p:spPr>
        <p:txBody>
          <a:bodyPr wrap="square">
            <a:spAutoFit/>
          </a:bodyPr>
          <a:lstStyle/>
          <a:p>
            <a:pPr marL="742950" lvl="1" indent="-285750" algn="just">
              <a:lnSpc>
                <a:spcPts val="2000"/>
              </a:lnSpc>
              <a:buFont typeface="Arial" panose="020B0604020202020204" pitchFamily="34" charset="0"/>
              <a:buChar char="•"/>
            </a:pPr>
            <a:r>
              <a:rPr lang="en-US" altLang="zh-CN" sz="1400" kern="100" dirty="0">
                <a:effectLst/>
                <a:latin typeface="KaiTi" panose="02010609060101010101" pitchFamily="49" charset="-122"/>
                <a:ea typeface="KaiTi" panose="02010609060101010101" pitchFamily="49" charset="-122"/>
              </a:rPr>
              <a:t>《</a:t>
            </a:r>
            <a:r>
              <a:rPr lang="zh-CN" altLang="en-US" sz="1400" kern="100" dirty="0">
                <a:effectLst/>
                <a:latin typeface="KaiTi" panose="02010609060101010101" pitchFamily="49" charset="-122"/>
                <a:ea typeface="KaiTi" panose="02010609060101010101" pitchFamily="49" charset="-122"/>
              </a:rPr>
              <a:t>国际民商事司法协助常见问题解答</a:t>
            </a:r>
            <a:r>
              <a:rPr lang="en-US" altLang="zh-CN" sz="1400" kern="100" dirty="0">
                <a:effectLst/>
                <a:latin typeface="KaiTi" panose="02010609060101010101" pitchFamily="49" charset="-122"/>
                <a:ea typeface="KaiTi" panose="02010609060101010101" pitchFamily="49" charset="-122"/>
              </a:rPr>
              <a:t>》</a:t>
            </a:r>
          </a:p>
        </p:txBody>
      </p:sp>
      <p:graphicFrame>
        <p:nvGraphicFramePr>
          <p:cNvPr id="8" name="表格 7">
            <a:extLst>
              <a:ext uri="{FF2B5EF4-FFF2-40B4-BE49-F238E27FC236}">
                <a16:creationId xmlns:a16="http://schemas.microsoft.com/office/drawing/2014/main" xmlns="" id="{5B000D40-283A-B92A-2238-CBEC3D71A27B}"/>
              </a:ext>
            </a:extLst>
          </p:cNvPr>
          <p:cNvGraphicFramePr>
            <a:graphicFrameLocks noGrp="1"/>
          </p:cNvGraphicFramePr>
          <p:nvPr>
            <p:extLst>
              <p:ext uri="{D42A27DB-BD31-4B8C-83A1-F6EECF244321}">
                <p14:modId xmlns:p14="http://schemas.microsoft.com/office/powerpoint/2010/main" xmlns="" val="1186688540"/>
              </p:ext>
            </p:extLst>
          </p:nvPr>
        </p:nvGraphicFramePr>
        <p:xfrm>
          <a:off x="225867" y="2782793"/>
          <a:ext cx="6823840" cy="3550349"/>
        </p:xfrm>
        <a:graphic>
          <a:graphicData uri="http://schemas.openxmlformats.org/drawingml/2006/table">
            <a:tbl>
              <a:tblPr firstRow="1" firstCol="1" bandRow="1">
                <a:tableStyleId>{5C22544A-7EE6-4342-B048-85BDC9FD1C3A}</a:tableStyleId>
              </a:tblPr>
              <a:tblGrid>
                <a:gridCol w="307160">
                  <a:extLst>
                    <a:ext uri="{9D8B030D-6E8A-4147-A177-3AD203B41FA5}">
                      <a16:colId xmlns:a16="http://schemas.microsoft.com/office/drawing/2014/main" xmlns="" val="4199944446"/>
                    </a:ext>
                  </a:extLst>
                </a:gridCol>
                <a:gridCol w="1181620">
                  <a:extLst>
                    <a:ext uri="{9D8B030D-6E8A-4147-A177-3AD203B41FA5}">
                      <a16:colId xmlns:a16="http://schemas.microsoft.com/office/drawing/2014/main" xmlns="" val="2660624585"/>
                    </a:ext>
                  </a:extLst>
                </a:gridCol>
                <a:gridCol w="447316">
                  <a:extLst>
                    <a:ext uri="{9D8B030D-6E8A-4147-A177-3AD203B41FA5}">
                      <a16:colId xmlns:a16="http://schemas.microsoft.com/office/drawing/2014/main" xmlns="" val="396405472"/>
                    </a:ext>
                  </a:extLst>
                </a:gridCol>
                <a:gridCol w="4887744">
                  <a:extLst>
                    <a:ext uri="{9D8B030D-6E8A-4147-A177-3AD203B41FA5}">
                      <a16:colId xmlns:a16="http://schemas.microsoft.com/office/drawing/2014/main" xmlns="" val="864752220"/>
                    </a:ext>
                  </a:extLst>
                </a:gridCol>
              </a:tblGrid>
              <a:tr h="648455">
                <a:tc>
                  <a:txBody>
                    <a:bodyPr/>
                    <a:lstStyle/>
                    <a:p>
                      <a:pPr algn="ctr">
                        <a:lnSpc>
                          <a:spcPts val="1600"/>
                        </a:lnSpc>
                      </a:pPr>
                      <a:r>
                        <a:rPr lang="zh-CN" sz="1200" kern="100">
                          <a:effectLst/>
                          <a:latin typeface="KaiTi" panose="02010609060101010101" pitchFamily="49" charset="-122"/>
                          <a:ea typeface="KaiTi" panose="02010609060101010101" pitchFamily="49" charset="-122"/>
                        </a:rPr>
                        <a:t>编号</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法律规范名称</a:t>
                      </a:r>
                    </a:p>
                  </a:txBody>
                  <a:tcPr marL="68580" marR="68580" marT="0" marB="0" anchor="ctr"/>
                </a:tc>
                <a:tc>
                  <a:txBody>
                    <a:bodyPr/>
                    <a:lstStyle/>
                    <a:p>
                      <a:pPr algn="ctr">
                        <a:lnSpc>
                          <a:spcPts val="1600"/>
                        </a:lnSpc>
                      </a:pPr>
                      <a:r>
                        <a:rPr lang="zh-CN" sz="1200" kern="100">
                          <a:effectLst/>
                          <a:latin typeface="KaiTi" panose="02010609060101010101" pitchFamily="49" charset="-122"/>
                          <a:ea typeface="KaiTi" panose="02010609060101010101" pitchFamily="49" charset="-122"/>
                        </a:rPr>
                        <a:t>条目</a:t>
                      </a: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内容</a:t>
                      </a:r>
                    </a:p>
                  </a:txBody>
                  <a:tcPr marL="68580" marR="68580" marT="0" marB="0" anchor="ctr"/>
                </a:tc>
                <a:extLst>
                  <a:ext uri="{0D108BD9-81ED-4DB2-BD59-A6C34878D82A}">
                    <a16:rowId xmlns:a16="http://schemas.microsoft.com/office/drawing/2014/main" xmlns="" val="3916888624"/>
                  </a:ext>
                </a:extLst>
              </a:tr>
              <a:tr h="1581816">
                <a:tc>
                  <a:txBody>
                    <a:bodyPr/>
                    <a:lstStyle/>
                    <a:p>
                      <a:pPr algn="ctr">
                        <a:lnSpc>
                          <a:spcPts val="1600"/>
                        </a:lnSpc>
                      </a:pPr>
                      <a:r>
                        <a:rPr lang="en-US" altLang="zh-CN" sz="1200" kern="100" dirty="0">
                          <a:effectLst/>
                          <a:latin typeface="KaiTi" panose="02010609060101010101" pitchFamily="49" charset="-122"/>
                          <a:ea typeface="KaiTi" panose="02010609060101010101" pitchFamily="49" charset="-122"/>
                        </a:rPr>
                        <a:t>1</a:t>
                      </a:r>
                      <a:endParaRPr lang="zh-CN" sz="1200" kern="100" dirty="0">
                        <a:effectLst/>
                        <a:latin typeface="KaiTi" panose="02010609060101010101" pitchFamily="49" charset="-122"/>
                        <a:ea typeface="KaiTi" panose="02010609060101010101" pitchFamily="49" charset="-122"/>
                      </a:endParaRPr>
                    </a:p>
                  </a:txBody>
                  <a:tcPr marL="68580" marR="68580" marT="0" marB="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CN" sz="1200" kern="100" dirty="0">
                          <a:effectLst/>
                          <a:latin typeface="KaiTi" panose="02010609060101010101" pitchFamily="49" charset="-122"/>
                          <a:ea typeface="KaiTi" panose="02010609060101010101" pitchFamily="49" charset="-122"/>
                        </a:rPr>
                        <a:t>《</a:t>
                      </a:r>
                      <a:r>
                        <a:rPr lang="zh-CN" altLang="en-US" sz="1200" kern="100" dirty="0">
                          <a:effectLst/>
                          <a:latin typeface="KaiTi" panose="02010609060101010101" pitchFamily="49" charset="-122"/>
                          <a:ea typeface="KaiTi" panose="02010609060101010101" pitchFamily="49" charset="-122"/>
                        </a:rPr>
                        <a:t>关于从国外调取民事或商事证据的公约</a:t>
                      </a:r>
                      <a:r>
                        <a:rPr lang="en-US" altLang="zh-CN" sz="1200" kern="100" dirty="0">
                          <a:effectLst/>
                          <a:latin typeface="KaiTi" panose="02010609060101010101" pitchFamily="49" charset="-122"/>
                          <a:ea typeface="KaiTi" panose="02010609060101010101" pitchFamily="49" charset="-122"/>
                        </a:rPr>
                        <a:t>》</a:t>
                      </a:r>
                      <a:r>
                        <a:rPr lang="zh-CN" altLang="en-US" sz="1200" kern="100" dirty="0">
                          <a:effectLst/>
                          <a:latin typeface="KaiTi" panose="02010609060101010101" pitchFamily="49" charset="-122"/>
                          <a:ea typeface="KaiTi" panose="02010609060101010101" pitchFamily="49" charset="-122"/>
                        </a:rPr>
                        <a:t>（</a:t>
                      </a:r>
                      <a:r>
                        <a:rPr lang="en-US" altLang="zh-CN" sz="1200" kern="100" dirty="0">
                          <a:effectLst/>
                          <a:latin typeface="KaiTi" panose="02010609060101010101" pitchFamily="49" charset="-122"/>
                          <a:ea typeface="KaiTi" panose="02010609060101010101" pitchFamily="49" charset="-122"/>
                        </a:rPr>
                        <a:t>《</a:t>
                      </a:r>
                      <a:r>
                        <a:rPr lang="zh-CN" altLang="en-US" sz="1200" kern="100" dirty="0">
                          <a:effectLst/>
                          <a:latin typeface="KaiTi" panose="02010609060101010101" pitchFamily="49" charset="-122"/>
                          <a:ea typeface="KaiTi" panose="02010609060101010101" pitchFamily="49" charset="-122"/>
                        </a:rPr>
                        <a:t>海牙取证公约</a:t>
                      </a:r>
                      <a:r>
                        <a:rPr lang="en-US" altLang="zh-CN" sz="1200" kern="100" dirty="0">
                          <a:effectLst/>
                          <a:latin typeface="KaiTi" panose="02010609060101010101" pitchFamily="49" charset="-122"/>
                          <a:ea typeface="KaiTi" panose="02010609060101010101" pitchFamily="49" charset="-122"/>
                        </a:rPr>
                        <a:t>》</a:t>
                      </a:r>
                      <a:r>
                        <a:rPr lang="zh-CN" altLang="en-US" sz="1200" kern="100" dirty="0">
                          <a:effectLst/>
                          <a:latin typeface="KaiTi" panose="02010609060101010101" pitchFamily="49" charset="-122"/>
                          <a:ea typeface="KaiTi" panose="02010609060101010101" pitchFamily="49" charset="-122"/>
                        </a:rPr>
                        <a:t>）</a:t>
                      </a:r>
                      <a:endParaRPr lang="en-US" altLang="zh-CN" sz="1200" kern="100" dirty="0">
                        <a:effectLst/>
                        <a:latin typeface="KaiTi" panose="02010609060101010101" pitchFamily="49" charset="-122"/>
                        <a:ea typeface="KaiTi" panose="02010609060101010101" pitchFamily="49" charset="-122"/>
                      </a:endParaRPr>
                    </a:p>
                  </a:txBody>
                  <a:tcPr marL="68580" marR="68580" marT="0" marB="0" anchor="ctr"/>
                </a:tc>
                <a:tc>
                  <a:txBody>
                    <a:bodyPr/>
                    <a:lstStyle/>
                    <a:p>
                      <a:pPr algn="ctr">
                        <a:lnSpc>
                          <a:spcPts val="1600"/>
                        </a:lnSpc>
                      </a:pPr>
                      <a:r>
                        <a:rPr lang="zh-CN" sz="1200" kern="100" dirty="0">
                          <a:effectLst/>
                          <a:latin typeface="KaiTi" panose="02010609060101010101" pitchFamily="49" charset="-122"/>
                          <a:ea typeface="KaiTi" panose="02010609060101010101" pitchFamily="49" charset="-122"/>
                        </a:rPr>
                        <a:t>第</a:t>
                      </a:r>
                      <a:r>
                        <a:rPr lang="zh-CN" altLang="en-US" sz="1200" kern="100" dirty="0">
                          <a:effectLst/>
                          <a:latin typeface="KaiTi" panose="02010609060101010101" pitchFamily="49" charset="-122"/>
                          <a:ea typeface="KaiTi" panose="02010609060101010101" pitchFamily="49" charset="-122"/>
                        </a:rPr>
                        <a:t>一</a:t>
                      </a:r>
                      <a:r>
                        <a:rPr lang="zh-CN" sz="1200" kern="100" dirty="0">
                          <a:effectLst/>
                          <a:latin typeface="KaiTi" panose="02010609060101010101" pitchFamily="49" charset="-122"/>
                          <a:ea typeface="KaiTi" panose="02010609060101010101" pitchFamily="49" charset="-122"/>
                        </a:rPr>
                        <a:t>条</a:t>
                      </a:r>
                    </a:p>
                  </a:txBody>
                  <a:tcPr marL="68580" marR="68580" marT="0" marB="0" anchor="ctr"/>
                </a:tc>
                <a:tc>
                  <a:txBody>
                    <a:bodyPr/>
                    <a:lstStyle/>
                    <a:p>
                      <a:pPr indent="304800" algn="l">
                        <a:lnSpc>
                          <a:spcPts val="1600"/>
                        </a:lnSpc>
                      </a:pPr>
                      <a:r>
                        <a:rPr lang="zh-CN" altLang="en-US" sz="1200" kern="100" dirty="0">
                          <a:effectLst/>
                          <a:latin typeface="KaiTi" panose="02010609060101010101" pitchFamily="49" charset="-122"/>
                          <a:ea typeface="KaiTi" panose="02010609060101010101" pitchFamily="49" charset="-122"/>
                        </a:rPr>
                        <a:t>在民事或商事案件中，每一缔约国的</a:t>
                      </a:r>
                      <a:r>
                        <a:rPr lang="zh-CN" altLang="en-US" sz="1200" kern="100" dirty="0">
                          <a:effectLst/>
                          <a:highlight>
                            <a:srgbClr val="FFFF00"/>
                          </a:highlight>
                          <a:latin typeface="KaiTi" panose="02010609060101010101" pitchFamily="49" charset="-122"/>
                          <a:ea typeface="KaiTi" panose="02010609060101010101" pitchFamily="49" charset="-122"/>
                        </a:rPr>
                        <a:t>司法机关</a:t>
                      </a:r>
                      <a:r>
                        <a:rPr lang="zh-CN" altLang="en-US" sz="1200" kern="100" dirty="0">
                          <a:effectLst/>
                          <a:latin typeface="KaiTi" panose="02010609060101010101" pitchFamily="49" charset="-122"/>
                          <a:ea typeface="KaiTi" panose="02010609060101010101" pitchFamily="49" charset="-122"/>
                        </a:rPr>
                        <a:t>可以根据该国的法律规定，通过请求书的方式，请求另一缔约国主管机关调取证据或履行某些其他司法行为。</a:t>
                      </a:r>
                      <a:endParaRPr lang="en-US" altLang="zh-CN" sz="1200" kern="100" dirty="0">
                        <a:effectLst/>
                        <a:latin typeface="KaiTi" panose="02010609060101010101" pitchFamily="49" charset="-122"/>
                        <a:ea typeface="KaiTi" panose="02010609060101010101" pitchFamily="49" charset="-122"/>
                      </a:endParaRPr>
                    </a:p>
                    <a:p>
                      <a:pPr indent="304800" algn="l">
                        <a:lnSpc>
                          <a:spcPts val="1600"/>
                        </a:lnSpc>
                      </a:pPr>
                      <a:r>
                        <a:rPr lang="zh-CN" altLang="en-US" sz="1200" kern="100" dirty="0">
                          <a:effectLst/>
                          <a:latin typeface="KaiTi" panose="02010609060101010101" pitchFamily="49" charset="-122"/>
                          <a:ea typeface="KaiTi" panose="02010609060101010101" pitchFamily="49" charset="-122"/>
                        </a:rPr>
                        <a:t>请求书不得用来调取不打算用于已经开始或即将开始的司法程序的证据。</a:t>
                      </a:r>
                      <a:endParaRPr lang="en-US" altLang="zh-CN" sz="1200" kern="100" dirty="0">
                        <a:effectLst/>
                        <a:latin typeface="KaiTi" panose="02010609060101010101" pitchFamily="49" charset="-122"/>
                        <a:ea typeface="KaiTi" panose="02010609060101010101" pitchFamily="49" charset="-122"/>
                      </a:endParaRPr>
                    </a:p>
                    <a:p>
                      <a:pPr indent="304800" algn="l">
                        <a:lnSpc>
                          <a:spcPts val="1600"/>
                        </a:lnSpc>
                      </a:pPr>
                      <a:r>
                        <a:rPr lang="zh-CN" altLang="en-US" sz="1200" kern="100" dirty="0">
                          <a:effectLst/>
                          <a:latin typeface="KaiTi" panose="02010609060101010101" pitchFamily="49" charset="-122"/>
                          <a:ea typeface="KaiTi" panose="02010609060101010101" pitchFamily="49" charset="-122"/>
                        </a:rPr>
                        <a:t>‘其他司法行为’一词不包括司法文书的送达或颁发执行判决或裁定的任何决定，或采取临时措施或保全措施的命令。</a:t>
                      </a:r>
                    </a:p>
                  </a:txBody>
                  <a:tcPr marL="68580" marR="68580" marT="0" marB="0"/>
                </a:tc>
                <a:extLst>
                  <a:ext uri="{0D108BD9-81ED-4DB2-BD59-A6C34878D82A}">
                    <a16:rowId xmlns:a16="http://schemas.microsoft.com/office/drawing/2014/main" xmlns="" val="4033523661"/>
                  </a:ext>
                </a:extLst>
              </a:tr>
              <a:tr h="1320078">
                <a:tc>
                  <a:txBody>
                    <a:bodyPr/>
                    <a:lstStyle/>
                    <a:p>
                      <a:pPr algn="ctr">
                        <a:lnSpc>
                          <a:spcPts val="1600"/>
                        </a:lnSpc>
                      </a:pPr>
                      <a:r>
                        <a:rPr lang="en-US" altLang="zh-CN" sz="1200" kern="100" dirty="0">
                          <a:effectLst/>
                          <a:latin typeface="KaiTi" panose="02010609060101010101" pitchFamily="49" charset="-122"/>
                          <a:ea typeface="KaiTi" panose="02010609060101010101" pitchFamily="49" charset="-122"/>
                        </a:rPr>
                        <a:t>2</a:t>
                      </a:r>
                      <a:endParaRPr lang="zh-CN" sz="1200" kern="100" dirty="0">
                        <a:effectLst/>
                        <a:latin typeface="KaiTi" panose="02010609060101010101" pitchFamily="49" charset="-122"/>
                        <a:ea typeface="KaiTi" panose="02010609060101010101" pitchFamily="49" charset="-122"/>
                      </a:endParaRPr>
                    </a:p>
                  </a:txBody>
                  <a:tcPr marL="68580" marR="68580" marT="0" marB="0" anchor="ctr"/>
                </a:tc>
                <a:tc>
                  <a:txBody>
                    <a:bodyPr/>
                    <a:lstStyle/>
                    <a:p>
                      <a:pPr algn="ctr">
                        <a:lnSpc>
                          <a:spcPts val="1600"/>
                        </a:lnSpc>
                      </a:pPr>
                      <a:r>
                        <a:rPr lang="en-US" altLang="zh-CN" sz="1200" kern="100" dirty="0">
                          <a:effectLst/>
                          <a:latin typeface="KaiTi" panose="02010609060101010101" pitchFamily="49" charset="-122"/>
                          <a:ea typeface="KaiTi" panose="02010609060101010101" pitchFamily="49" charset="-122"/>
                        </a:rPr>
                        <a:t>《</a:t>
                      </a:r>
                      <a:r>
                        <a:rPr lang="zh-CN" altLang="en-US" sz="1200" kern="100" dirty="0">
                          <a:effectLst/>
                          <a:latin typeface="KaiTi" panose="02010609060101010101" pitchFamily="49" charset="-122"/>
                          <a:ea typeface="KaiTi" panose="02010609060101010101" pitchFamily="49" charset="-122"/>
                        </a:rPr>
                        <a:t>国际民商事司法协助常见问题解答</a:t>
                      </a:r>
                      <a:r>
                        <a:rPr lang="en-US" altLang="zh-CN" sz="1200" kern="100" dirty="0">
                          <a:effectLst/>
                          <a:latin typeface="KaiTi" panose="02010609060101010101" pitchFamily="49" charset="-122"/>
                          <a:ea typeface="KaiTi" panose="02010609060101010101" pitchFamily="49" charset="-122"/>
                        </a:rPr>
                        <a:t>》</a:t>
                      </a:r>
                      <a:endParaRPr lang="zh-CN" sz="1200" kern="100" dirty="0">
                        <a:effectLst/>
                        <a:latin typeface="KaiTi" panose="02010609060101010101" pitchFamily="49" charset="-122"/>
                        <a:ea typeface="KaiTi" panose="02010609060101010101" pitchFamily="49" charset="-122"/>
                      </a:endParaRPr>
                    </a:p>
                  </a:txBody>
                  <a:tcPr marL="68580" marR="68580" marT="0" marB="0" anchor="ctr"/>
                </a:tc>
                <a:tc>
                  <a:txBody>
                    <a:bodyPr/>
                    <a:lstStyle/>
                    <a:p>
                      <a:pPr algn="ctr">
                        <a:lnSpc>
                          <a:spcPts val="1600"/>
                        </a:lnSpc>
                      </a:pPr>
                      <a:endParaRPr lang="zh-CN" sz="1200" kern="100" dirty="0">
                        <a:effectLst/>
                        <a:latin typeface="KaiTi" panose="02010609060101010101" pitchFamily="49" charset="-122"/>
                        <a:ea typeface="KaiTi" panose="02010609060101010101" pitchFamily="49" charset="-122"/>
                      </a:endParaRPr>
                    </a:p>
                  </a:txBody>
                  <a:tcPr marL="68580" marR="68580" marT="0" marB="0" anchor="ctr"/>
                </a:tc>
                <a:tc>
                  <a:txBody>
                    <a:bodyPr/>
                    <a:lstStyle/>
                    <a:p>
                      <a:pPr marL="0" marR="0" lvl="0" indent="304800" algn="l" defTabSz="914400" rtl="0" eaLnBrk="1" fontAlgn="auto" latinLnBrk="0" hangingPunct="1">
                        <a:lnSpc>
                          <a:spcPts val="1600"/>
                        </a:lnSpc>
                        <a:spcBef>
                          <a:spcPts val="0"/>
                        </a:spcBef>
                        <a:spcAft>
                          <a:spcPts val="0"/>
                        </a:spcAft>
                        <a:buClrTx/>
                        <a:buSzTx/>
                        <a:buFontTx/>
                        <a:buNone/>
                        <a:tabLst/>
                        <a:defRPr/>
                      </a:pPr>
                      <a:r>
                        <a:rPr lang="en-US" altLang="zh-CN" sz="1200" kern="100" dirty="0">
                          <a:effectLst/>
                          <a:latin typeface="KaiTi" panose="02010609060101010101" pitchFamily="49" charset="-122"/>
                          <a:ea typeface="KaiTi" panose="02010609060101010101" pitchFamily="49" charset="-122"/>
                        </a:rPr>
                        <a:t>5</a:t>
                      </a:r>
                      <a:r>
                        <a:rPr lang="zh-CN" altLang="en-US" sz="1200" kern="100" dirty="0">
                          <a:effectLst/>
                          <a:latin typeface="KaiTi" panose="02010609060101010101" pitchFamily="49" charset="-122"/>
                          <a:ea typeface="KaiTi" panose="02010609060101010101" pitchFamily="49" charset="-122"/>
                        </a:rPr>
                        <a:t>．外国</a:t>
                      </a:r>
                      <a:r>
                        <a:rPr lang="zh-CN" altLang="en-US" sz="1200" kern="100" dirty="0">
                          <a:effectLst/>
                          <a:highlight>
                            <a:srgbClr val="FFFF00"/>
                          </a:highlight>
                          <a:latin typeface="KaiTi" panose="02010609060101010101" pitchFamily="49" charset="-122"/>
                          <a:ea typeface="KaiTi" panose="02010609060101010101" pitchFamily="49" charset="-122"/>
                        </a:rPr>
                        <a:t>司法机关或司法人员</a:t>
                      </a:r>
                      <a:r>
                        <a:rPr lang="zh-CN" altLang="en-US" sz="1200" kern="100" dirty="0">
                          <a:effectLst/>
                          <a:latin typeface="KaiTi" panose="02010609060101010101" pitchFamily="49" charset="-122"/>
                          <a:ea typeface="KaiTi" panose="02010609060101010101" pitchFamily="49" charset="-122"/>
                        </a:rPr>
                        <a:t>如何调取位于中国境内的证据材料？</a:t>
                      </a:r>
                      <a:endParaRPr lang="en-US" altLang="zh-CN" sz="1200" kern="100" dirty="0">
                        <a:effectLst/>
                        <a:latin typeface="KaiTi" panose="02010609060101010101" pitchFamily="49" charset="-122"/>
                        <a:ea typeface="KaiTi" panose="02010609060101010101" pitchFamily="49" charset="-122"/>
                      </a:endParaRPr>
                    </a:p>
                    <a:p>
                      <a:pPr indent="304800" algn="l">
                        <a:lnSpc>
                          <a:spcPts val="1600"/>
                        </a:lnSpc>
                      </a:pPr>
                      <a:r>
                        <a:rPr lang="zh-CN" altLang="en-US" sz="1200" kern="100" dirty="0">
                          <a:effectLst/>
                          <a:latin typeface="KaiTi" panose="02010609060101010101" pitchFamily="49" charset="-122"/>
                          <a:ea typeface="KaiTi" panose="02010609060101010101" pitchFamily="49" charset="-122"/>
                        </a:rPr>
                        <a:t>答：应根据条约规定途径，由外国具有提出取证请求资格的</a:t>
                      </a:r>
                      <a:r>
                        <a:rPr lang="zh-CN" altLang="en-US" sz="1200" kern="100" dirty="0">
                          <a:effectLst/>
                          <a:highlight>
                            <a:srgbClr val="FFFF00"/>
                          </a:highlight>
                          <a:latin typeface="KaiTi" panose="02010609060101010101" pitchFamily="49" charset="-122"/>
                          <a:ea typeface="KaiTi" panose="02010609060101010101" pitchFamily="49" charset="-122"/>
                        </a:rPr>
                        <a:t>司法机关或个人向司法部</a:t>
                      </a:r>
                      <a:r>
                        <a:rPr lang="zh-CN" altLang="en-US" sz="1200" kern="100" dirty="0">
                          <a:effectLst/>
                          <a:latin typeface="KaiTi" panose="02010609060101010101" pitchFamily="49" charset="-122"/>
                          <a:ea typeface="KaiTi" panose="02010609060101010101" pitchFamily="49" charset="-122"/>
                        </a:rPr>
                        <a:t>提出调查取证请求。与中国未缔结相关条约的，应向外交部提出请求。请求经审批后由人民法院执行，结果由请求接收部门答复请求方。</a:t>
                      </a:r>
                      <a:endParaRPr lang="zh-CN" sz="1200" kern="100" dirty="0">
                        <a:effectLst/>
                        <a:latin typeface="KaiTi" panose="02010609060101010101" pitchFamily="49" charset="-122"/>
                        <a:ea typeface="KaiTi" panose="02010609060101010101" pitchFamily="49" charset="-122"/>
                      </a:endParaRPr>
                    </a:p>
                  </a:txBody>
                  <a:tcPr marL="68580" marR="68580" marT="0" marB="0"/>
                </a:tc>
                <a:extLst>
                  <a:ext uri="{0D108BD9-81ED-4DB2-BD59-A6C34878D82A}">
                    <a16:rowId xmlns:a16="http://schemas.microsoft.com/office/drawing/2014/main" xmlns="" val="3329947757"/>
                  </a:ext>
                </a:extLst>
              </a:tr>
            </a:tbl>
          </a:graphicData>
        </a:graphic>
      </p:graphicFrame>
    </p:spTree>
    <p:custDataLst>
      <p:tags r:id="rId1"/>
    </p:custDataLst>
    <p:extLst>
      <p:ext uri="{BB962C8B-B14F-4D97-AF65-F5344CB8AC3E}">
        <p14:creationId xmlns:p14="http://schemas.microsoft.com/office/powerpoint/2010/main" xmlns="" val="5396882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C20AE8AB-AC37-AF1B-83D3-DD2955B36729}"/>
              </a:ext>
            </a:extLst>
          </p:cNvPr>
          <p:cNvPicPr>
            <a:picLocks noChangeAspect="1" noChangeArrowheads="1"/>
          </p:cNvPicPr>
          <p:nvPr/>
        </p:nvPicPr>
        <p:blipFill rotWithShape="1">
          <a:blip r:embed="rId4">
            <a:alphaModFix amt="23000"/>
          </a:blip>
          <a:srcRect t="12326" b="12326"/>
          <a:stretch/>
        </p:blipFill>
        <p:spPr bwMode="auto">
          <a:xfrm>
            <a:off x="0" y="923544"/>
            <a:ext cx="12192000" cy="5934456"/>
          </a:xfrm>
          <a:prstGeom prst="rect">
            <a:avLst/>
          </a:prstGeom>
          <a:noFill/>
          <a:effectLst>
            <a:softEdge rad="0"/>
          </a:effectLst>
        </p:spPr>
      </p:pic>
      <p:pic>
        <p:nvPicPr>
          <p:cNvPr id="6" name="图片 5">
            <a:extLst>
              <a:ext uri="{FF2B5EF4-FFF2-40B4-BE49-F238E27FC236}">
                <a16:creationId xmlns:a16="http://schemas.microsoft.com/office/drawing/2014/main" xmlns="" id="{E3361697-E78B-9125-D3EF-7D5418699CA5}"/>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3" name="文本框 2">
            <a:extLst>
              <a:ext uri="{FF2B5EF4-FFF2-40B4-BE49-F238E27FC236}">
                <a16:creationId xmlns:a16="http://schemas.microsoft.com/office/drawing/2014/main" xmlns="" id="{F820FDAB-9A25-B8CE-3CB3-A8211322C500}"/>
              </a:ext>
            </a:extLst>
          </p:cNvPr>
          <p:cNvSpPr txBox="1"/>
          <p:nvPr/>
        </p:nvSpPr>
        <p:spPr>
          <a:xfrm>
            <a:off x="347966" y="1182033"/>
            <a:ext cx="6874139" cy="5416868"/>
          </a:xfrm>
          <a:prstGeom prst="rect">
            <a:avLst/>
          </a:prstGeom>
          <a:solidFill>
            <a:schemeClr val="bg1">
              <a:alpha val="61017"/>
            </a:schemeClr>
          </a:solidFill>
          <a:effectLst>
            <a:softEdge rad="104179"/>
          </a:effectLst>
        </p:spPr>
        <p:txBody>
          <a:bodyPr wrap="square" rtlCol="0">
            <a:spAutoFit/>
          </a:bodyPr>
          <a:lstStyle/>
          <a:p>
            <a:endParaRPr lang="en-US" altLang="zh-CN" b="1" kern="100" dirty="0">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b="1" kern="100" dirty="0">
              <a:latin typeface="Times New Roman" panose="02020603050405020304" pitchFamily="18" charset="0"/>
              <a:ea typeface="楷体" panose="02010609060101010101" pitchFamily="49" charset="-122"/>
              <a:cs typeface="Times New Roman" panose="02020603050405020304" pitchFamily="18" charset="0"/>
            </a:endParaRPr>
          </a:p>
          <a:p>
            <a:r>
              <a:rPr lang="en-US" altLang="zh-CN" b="1" kern="1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b="1" kern="100" dirty="0">
                <a:latin typeface="Times New Roman" panose="02020603050405020304" pitchFamily="18" charset="0"/>
                <a:ea typeface="楷体" panose="02010609060101010101" pitchFamily="49" charset="-122"/>
                <a:cs typeface="Times New Roman" panose="02020603050405020304" pitchFamily="18" charset="0"/>
              </a:rPr>
              <a:t> </a:t>
            </a:r>
            <a:r>
              <a:rPr lang="zh-CN" altLang="zh-CN" sz="1800" b="1" dirty="0">
                <a:effectLst/>
                <a:latin typeface="Times New Roman" panose="02020603050405020304" pitchFamily="18" charset="0"/>
                <a:ea typeface="楷体" panose="02010609060101010101" pitchFamily="49" charset="-122"/>
                <a:cs typeface="Times New Roman" panose="02020603050405020304" pitchFamily="18" charset="0"/>
              </a:rPr>
              <a:t>现有关于证据跨境调取的规定及</a:t>
            </a:r>
            <a:r>
              <a:rPr lang="zh-CN" altLang="en-US" sz="1800" b="1" kern="100" dirty="0">
                <a:effectLst/>
                <a:latin typeface="Times New Roman" panose="02020603050405020304" pitchFamily="18" charset="0"/>
                <a:ea typeface="楷体" panose="02010609060101010101" pitchFamily="49" charset="-122"/>
              </a:rPr>
              <a:t>司法实践</a:t>
            </a:r>
            <a:endParaRPr lang="en-US" altLang="zh-CN" b="1" dirty="0">
              <a:effectLst/>
              <a:latin typeface="KaiTi" panose="02010609060101010101" pitchFamily="49" charset="-122"/>
              <a:ea typeface="KaiTi" panose="02010609060101010101" pitchFamily="49" charset="-122"/>
            </a:endParaRPr>
          </a:p>
          <a:p>
            <a:endParaRPr lang="en-US" altLang="zh-CN" b="1" dirty="0">
              <a:effectLst/>
              <a:latin typeface="KaiTi" panose="02010609060101010101" pitchFamily="49" charset="-122"/>
              <a:ea typeface="KaiTi" panose="02010609060101010101" pitchFamily="49" charset="-122"/>
            </a:endParaRPr>
          </a:p>
          <a:p>
            <a:r>
              <a:rPr lang="zh-CN" altLang="en-US" b="1" dirty="0">
                <a:effectLst/>
                <a:latin typeface="KaiTi" panose="02010609060101010101" pitchFamily="49" charset="-122"/>
                <a:ea typeface="KaiTi" panose="02010609060101010101" pitchFamily="49" charset="-122"/>
              </a:rPr>
              <a:t>厦门海事法院：</a:t>
            </a:r>
            <a:r>
              <a:rPr lang="zh-CN" altLang="zh-CN"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“诺德至诚”轮</a:t>
            </a:r>
            <a:r>
              <a:rPr lang="zh-CN" altLang="en-US" b="1" dirty="0">
                <a:effectLst/>
                <a:latin typeface="KaiTi" panose="02010609060101010101" pitchFamily="49" charset="-122"/>
                <a:ea typeface="KaiTi" panose="02010609060101010101" pitchFamily="49" charset="-122"/>
              </a:rPr>
              <a:t>证据保全案</a:t>
            </a:r>
            <a:endParaRPr lang="en-US" altLang="zh-CN" b="1" dirty="0">
              <a:effectLst/>
              <a:latin typeface="KaiTi" panose="02010609060101010101" pitchFamily="49" charset="-122"/>
              <a:ea typeface="KaiTi" panose="02010609060101010101" pitchFamily="49" charset="-122"/>
            </a:endParaRPr>
          </a:p>
          <a:p>
            <a:endParaRPr lang="en-US" altLang="zh-CN" sz="1600" b="1" dirty="0">
              <a:effectLst/>
              <a:latin typeface="KaiTi" panose="02010609060101010101" pitchFamily="49" charset="-122"/>
              <a:ea typeface="KaiTi" panose="02010609060101010101" pitchFamily="49" charset="-122"/>
            </a:endParaRPr>
          </a:p>
          <a:p>
            <a:r>
              <a:rPr lang="en-US" altLang="zh-CN" sz="16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裁判要旨</a:t>
            </a:r>
            <a:r>
              <a:rPr lang="en-US" altLang="zh-CN" sz="16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保全证据的使用应符合法律规定，不宜直接交给保全申请人，对于相关海事请求在国外进行诉讼或仲裁的诉前海事证据保全案件，如需使用保全证据，应通过国际司法协助取得。</a:t>
            </a:r>
            <a:endParaRPr lang="en-US" altLang="zh-CN" sz="1600" dirty="0">
              <a:solidFill>
                <a:srgbClr val="232323"/>
              </a:solidFill>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1600" kern="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endParaRPr>
          </a:p>
          <a:p>
            <a:pPr marL="285750" indent="-285750">
              <a:buFont typeface="Arial" panose="020B0604020202020204" pitchFamily="34" charset="0"/>
              <a:buChar char="•"/>
            </a:pPr>
            <a:r>
              <a:rPr lang="zh-CN" altLang="zh-CN" sz="1600" b="1" kern="0" dirty="0">
                <a:effectLst/>
                <a:ea typeface="楷体" panose="02010609060101010101" pitchFamily="49" charset="-122"/>
                <a:cs typeface="Times New Roman" panose="02020603050405020304" pitchFamily="18" charset="0"/>
              </a:rPr>
              <a:t>最高人民法院民四庭《〈关于适用海事诉讼特别程序法若干问题的解释〉的理解与适用》</a:t>
            </a:r>
            <a:r>
              <a:rPr lang="zh-CN" altLang="en-US" sz="1600" b="1" kern="0" dirty="0">
                <a:effectLst/>
                <a:ea typeface="楷体" panose="02010609060101010101" pitchFamily="49" charset="-122"/>
                <a:cs typeface="Times New Roman" panose="02020603050405020304" pitchFamily="18" charset="0"/>
              </a:rPr>
              <a:t>（发表于</a:t>
            </a:r>
            <a:r>
              <a:rPr lang="en-US" altLang="zh-CN" sz="1600" b="1" kern="0" dirty="0">
                <a:effectLst/>
                <a:ea typeface="楷体" panose="02010609060101010101" pitchFamily="49" charset="-122"/>
                <a:cs typeface="Times New Roman" panose="02020603050405020304" pitchFamily="18" charset="0"/>
              </a:rPr>
              <a:t> 2003</a:t>
            </a:r>
            <a:r>
              <a:rPr lang="zh-CN" altLang="zh-CN" sz="1600" b="1" kern="0" dirty="0">
                <a:effectLst/>
                <a:ea typeface="楷体" panose="02010609060101010101" pitchFamily="49" charset="-122"/>
                <a:cs typeface="Times New Roman" panose="02020603050405020304" pitchFamily="18" charset="0"/>
              </a:rPr>
              <a:t>年第</a:t>
            </a:r>
            <a:r>
              <a:rPr lang="en-US" altLang="zh-CN" sz="1600" b="1" kern="0" dirty="0">
                <a:effectLst/>
                <a:ea typeface="楷体" panose="02010609060101010101" pitchFamily="49" charset="-122"/>
                <a:cs typeface="Times New Roman" panose="02020603050405020304" pitchFamily="18" charset="0"/>
              </a:rPr>
              <a:t>3</a:t>
            </a:r>
            <a:r>
              <a:rPr lang="zh-CN" altLang="zh-CN" sz="1600" b="1" kern="0" dirty="0">
                <a:effectLst/>
                <a:ea typeface="楷体" panose="02010609060101010101" pitchFamily="49" charset="-122"/>
                <a:cs typeface="Times New Roman" panose="02020603050405020304" pitchFamily="18" charset="0"/>
              </a:rPr>
              <a:t>期《人民司法》</a:t>
            </a:r>
            <a:r>
              <a:rPr lang="zh-CN" altLang="en-US" sz="1600" b="1" kern="0" dirty="0">
                <a:effectLst/>
                <a:ea typeface="楷体" panose="02010609060101010101" pitchFamily="49" charset="-122"/>
                <a:cs typeface="Times New Roman" panose="02020603050405020304" pitchFamily="18" charset="0"/>
              </a:rPr>
              <a:t>）</a:t>
            </a:r>
            <a:endParaRPr lang="en-US" altLang="zh-CN" sz="1600" b="1" kern="0" dirty="0">
              <a:effectLst/>
              <a:ea typeface="楷体" panose="02010609060101010101" pitchFamily="49" charset="-122"/>
              <a:cs typeface="Times New Roman" panose="02020603050405020304" pitchFamily="18" charset="0"/>
            </a:endParaRPr>
          </a:p>
          <a:p>
            <a:endParaRPr lang="en-US" altLang="zh-CN" sz="1600" kern="0" dirty="0">
              <a:ea typeface="楷体" panose="02010609060101010101" pitchFamily="49" charset="-122"/>
              <a:cs typeface="Times New Roman" panose="02020603050405020304" pitchFamily="18" charset="0"/>
            </a:endParaRPr>
          </a:p>
          <a:p>
            <a:r>
              <a:rPr lang="zh-CN" altLang="en-US" sz="1600" kern="0" dirty="0">
                <a:effectLst/>
                <a:ea typeface="楷体" panose="02010609060101010101" pitchFamily="49" charset="-122"/>
                <a:cs typeface="Times New Roman" panose="02020603050405020304" pitchFamily="18" charset="0"/>
              </a:rPr>
              <a:t>        在海事证据保全程序中，主要的问题是证据的使用。</a:t>
            </a:r>
            <a:r>
              <a:rPr lang="en-US" altLang="zh-CN" sz="1600" kern="0" dirty="0">
                <a:effectLst/>
                <a:ea typeface="楷体" panose="02010609060101010101" pitchFamily="49" charset="-122"/>
                <a:cs typeface="Times New Roman" panose="02020603050405020304" pitchFamily="18" charset="0"/>
              </a:rPr>
              <a:t>《</a:t>
            </a:r>
            <a:r>
              <a:rPr lang="zh-CN" altLang="en-US" sz="1600" kern="0" dirty="0">
                <a:effectLst/>
                <a:ea typeface="楷体" panose="02010609060101010101" pitchFamily="49" charset="-122"/>
                <a:cs typeface="Times New Roman" panose="02020603050405020304" pitchFamily="18" charset="0"/>
              </a:rPr>
              <a:t>解释</a:t>
            </a:r>
            <a:r>
              <a:rPr lang="en-US" altLang="zh-CN" sz="1600" kern="0" dirty="0">
                <a:effectLst/>
                <a:ea typeface="楷体" panose="02010609060101010101" pitchFamily="49" charset="-122"/>
                <a:cs typeface="Times New Roman" panose="02020603050405020304" pitchFamily="18" charset="0"/>
              </a:rPr>
              <a:t>》</a:t>
            </a:r>
            <a:r>
              <a:rPr lang="zh-CN" altLang="en-US" sz="1600" kern="0" dirty="0">
                <a:effectLst/>
                <a:ea typeface="楷体" panose="02010609060101010101" pitchFamily="49" charset="-122"/>
                <a:cs typeface="Times New Roman" panose="02020603050405020304" pitchFamily="18" charset="0"/>
              </a:rPr>
              <a:t>中规定：在证据保全后，申请人应当可以申请复制保全的证据材料。</a:t>
            </a:r>
            <a:r>
              <a:rPr lang="zh-CN" altLang="en-US" sz="1600" kern="0" dirty="0">
                <a:solidFill>
                  <a:srgbClr val="FF0000"/>
                </a:solidFill>
                <a:effectLst/>
                <a:ea typeface="楷体" panose="02010609060101010101" pitchFamily="49" charset="-122"/>
                <a:cs typeface="Times New Roman" panose="02020603050405020304" pitchFamily="18" charset="0"/>
              </a:rPr>
              <a:t>但是相关纠纷不是在中国领域内进行诉讼或者仲裁的，证据的使用可能存在问题，因为这里涉及到司法协助的问题。</a:t>
            </a:r>
            <a:r>
              <a:rPr lang="zh-CN" altLang="en-US" sz="1600" kern="0" dirty="0">
                <a:effectLst/>
                <a:ea typeface="楷体" panose="02010609060101010101" pitchFamily="49" charset="-122"/>
                <a:cs typeface="Times New Roman" panose="02020603050405020304" pitchFamily="18" charset="0"/>
              </a:rPr>
              <a:t>故应仅限于相关海事纠纷中在中国领域内的其他海事法院或者仲裁机构受理的，受诉法院或者仲裁机构应海事请求人的申请，可以复制保全的证据材料。</a:t>
            </a:r>
            <a:endParaRPr lang="en-US" altLang="zh-CN" sz="1600" u="sng" kern="0" dirty="0">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1600" u="sng" kern="0" dirty="0">
              <a:effectLst/>
              <a:latin typeface="Times New Roman" panose="02020603050405020304" pitchFamily="18" charset="0"/>
              <a:ea typeface="楷体" panose="02010609060101010101" pitchFamily="49" charset="-122"/>
              <a:cs typeface="Times New Roman" panose="02020603050405020304" pitchFamily="18" charset="0"/>
            </a:endParaRPr>
          </a:p>
          <a:p>
            <a:endParaRPr lang="en-US" altLang="zh-CN" sz="1600" u="sng" kern="0" dirty="0">
              <a:effectLst/>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 name="图片 1">
            <a:extLst>
              <a:ext uri="{FF2B5EF4-FFF2-40B4-BE49-F238E27FC236}">
                <a16:creationId xmlns:a16="http://schemas.microsoft.com/office/drawing/2014/main" xmlns="" id="{A53BB3DF-C3EF-AF77-A3FB-37753A9CBF65}"/>
              </a:ext>
            </a:extLst>
          </p:cNvPr>
          <p:cNvPicPr>
            <a:picLocks noChangeAspect="1"/>
          </p:cNvPicPr>
          <p:nvPr/>
        </p:nvPicPr>
        <p:blipFill>
          <a:blip r:embed="rId6"/>
          <a:stretch>
            <a:fillRect/>
          </a:stretch>
        </p:blipFill>
        <p:spPr>
          <a:xfrm>
            <a:off x="7570070" y="2587376"/>
            <a:ext cx="3915393" cy="2606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xmlns="" val="22888533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C20AE8AB-AC37-AF1B-83D3-DD2955B36729}"/>
              </a:ext>
            </a:extLst>
          </p:cNvPr>
          <p:cNvPicPr>
            <a:picLocks noChangeAspect="1" noChangeArrowheads="1"/>
          </p:cNvPicPr>
          <p:nvPr/>
        </p:nvPicPr>
        <p:blipFill rotWithShape="1">
          <a:blip r:embed="rId4">
            <a:alphaModFix amt="23000"/>
          </a:blip>
          <a:srcRect t="12326" b="12326"/>
          <a:stretch/>
        </p:blipFill>
        <p:spPr bwMode="auto">
          <a:xfrm>
            <a:off x="0" y="923544"/>
            <a:ext cx="12192000" cy="5934456"/>
          </a:xfrm>
          <a:prstGeom prst="rect">
            <a:avLst/>
          </a:prstGeom>
          <a:noFill/>
          <a:effectLst>
            <a:softEdge rad="0"/>
          </a:effectLst>
        </p:spPr>
      </p:pic>
      <p:pic>
        <p:nvPicPr>
          <p:cNvPr id="6" name="图片 5">
            <a:extLst>
              <a:ext uri="{FF2B5EF4-FFF2-40B4-BE49-F238E27FC236}">
                <a16:creationId xmlns:a16="http://schemas.microsoft.com/office/drawing/2014/main" xmlns="" id="{E3361697-E78B-9125-D3EF-7D5418699CA5}"/>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3" name="文本框 2">
            <a:extLst>
              <a:ext uri="{FF2B5EF4-FFF2-40B4-BE49-F238E27FC236}">
                <a16:creationId xmlns:a16="http://schemas.microsoft.com/office/drawing/2014/main" xmlns="" id="{F820FDAB-9A25-B8CE-3CB3-A8211322C500}"/>
              </a:ext>
            </a:extLst>
          </p:cNvPr>
          <p:cNvSpPr txBox="1"/>
          <p:nvPr/>
        </p:nvSpPr>
        <p:spPr>
          <a:xfrm>
            <a:off x="376516" y="973705"/>
            <a:ext cx="6056557" cy="4524315"/>
          </a:xfrm>
          <a:prstGeom prst="rect">
            <a:avLst/>
          </a:prstGeom>
          <a:solidFill>
            <a:schemeClr val="bg1">
              <a:alpha val="45000"/>
            </a:schemeClr>
          </a:solidFill>
          <a:effectLst>
            <a:softEdge rad="99816"/>
          </a:effectLst>
        </p:spPr>
        <p:txBody>
          <a:bodyPr wrap="square" rtlCol="0">
            <a:spAutoFit/>
          </a:bodyPr>
          <a:lstStyle/>
          <a:p>
            <a:pPr lvl="1" indent="457200"/>
            <a:endParaRPr kumimoji="1" lang="en-US" altLang="zh-CN" sz="1600" dirty="0">
              <a:latin typeface="KaiTi" panose="02010609060101010101" pitchFamily="49" charset="-122"/>
              <a:ea typeface="KaiTi" panose="02010609060101010101" pitchFamily="49" charset="-122"/>
            </a:endParaRPr>
          </a:p>
          <a:p>
            <a:pPr lvl="1" indent="457200"/>
            <a:endParaRPr kumimoji="1" lang="en-US" altLang="zh-CN" sz="1600" dirty="0">
              <a:latin typeface="KaiTi" panose="02010609060101010101" pitchFamily="49" charset="-122"/>
              <a:ea typeface="KaiTi" panose="02010609060101010101" pitchFamily="49" charset="-122"/>
            </a:endParaRPr>
          </a:p>
          <a:p>
            <a:r>
              <a:rPr lang="zh-CN" altLang="en-US" sz="2000"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广州海事法院：</a:t>
            </a:r>
            <a:endParaRPr lang="en-US" altLang="zh-CN" sz="2000"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endParaRPr>
          </a:p>
          <a:p>
            <a:endParaRPr lang="en-US" altLang="zh-CN"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endParaRPr>
          </a:p>
          <a:p>
            <a:r>
              <a:rPr lang="en-US" altLang="zh-CN"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a:t>
            </a:r>
            <a:r>
              <a:rPr lang="zh-CN" altLang="en-US"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论海事证据保全制度的完善</a:t>
            </a:r>
            <a:r>
              <a:rPr lang="en-US" altLang="zh-CN"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a:t>
            </a:r>
            <a:r>
              <a:rPr lang="zh-CN" altLang="en-US"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以</a:t>
            </a:r>
            <a:r>
              <a:rPr lang="en-US" altLang="zh-CN"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330</a:t>
            </a:r>
            <a:r>
              <a:rPr lang="zh-CN" altLang="en-US"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分海事证据保全裁定为样本</a:t>
            </a:r>
            <a:r>
              <a:rPr lang="en-US" altLang="zh-CN" sz="2000" b="1" dirty="0">
                <a:solidFill>
                  <a:srgbClr val="232323"/>
                </a:solidFill>
                <a:effectLst/>
                <a:latin typeface="KaiTi" panose="02010609060101010101" pitchFamily="49" charset="-122"/>
                <a:ea typeface="KaiTi" panose="02010609060101010101" pitchFamily="49" charset="-122"/>
                <a:cs typeface="Times New Roman" panose="02020603050405020304" pitchFamily="18" charset="0"/>
              </a:rPr>
              <a:t>》</a:t>
            </a:r>
            <a:endParaRPr lang="en-US" altLang="zh-CN" sz="2000" b="1" dirty="0">
              <a:effectLst/>
              <a:latin typeface="KaiTi" panose="02010609060101010101" pitchFamily="49" charset="-122"/>
              <a:ea typeface="KaiTi" panose="02010609060101010101" pitchFamily="49" charset="-122"/>
            </a:endParaRPr>
          </a:p>
          <a:p>
            <a:endParaRPr lang="en-US" altLang="zh-CN" sz="1600" b="1" dirty="0">
              <a:effectLst/>
              <a:latin typeface="KaiTi" panose="02010609060101010101" pitchFamily="49" charset="-122"/>
              <a:ea typeface="KaiTi" panose="02010609060101010101" pitchFamily="49" charset="-122"/>
            </a:endParaRPr>
          </a:p>
          <a:p>
            <a:pPr marL="285750" indent="-285750">
              <a:buFont typeface="Arial" panose="020B0604020202020204" pitchFamily="34" charset="0"/>
              <a:buChar char="•"/>
            </a:pPr>
            <a:r>
              <a:rPr lang="zh-CN" altLang="en-US" sz="1600" kern="0" dirty="0">
                <a:effectLst/>
                <a:ea typeface="楷体" panose="02010609060101010101" pitchFamily="49" charset="-122"/>
                <a:cs typeface="Times New Roman" panose="02020603050405020304" pitchFamily="18" charset="0"/>
              </a:rPr>
              <a:t>对完善海事证据保全立法的建议：</a:t>
            </a:r>
            <a:endParaRPr lang="en-US" altLang="zh-CN" sz="1600" kern="0" dirty="0">
              <a:effectLst/>
              <a:ea typeface="楷体" panose="02010609060101010101" pitchFamily="49" charset="-122"/>
              <a:cs typeface="Times New Roman" panose="02020603050405020304" pitchFamily="18" charset="0"/>
            </a:endParaRPr>
          </a:p>
          <a:p>
            <a:pPr indent="457200"/>
            <a:endParaRPr lang="en-US" altLang="zh-CN" sz="1600" dirty="0">
              <a:solidFill>
                <a:srgbClr val="232323"/>
              </a:solidFill>
              <a:latin typeface="Times New Roman" panose="02020603050405020304" pitchFamily="18" charset="0"/>
              <a:ea typeface="楷体" panose="02010609060101010101" pitchFamily="49" charset="-122"/>
              <a:cs typeface="Times New Roman" panose="02020603050405020304" pitchFamily="18" charset="0"/>
            </a:endParaRPr>
          </a:p>
          <a:p>
            <a:pPr indent="457200"/>
            <a:r>
              <a:rPr lang="zh-CN" altLang="en-US" sz="16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对于当事人在域外法院提起诉讼或在域外仲裁而申请复制被保全的证据的，除对方当事人同意外，不予准许。</a:t>
            </a:r>
            <a:r>
              <a:rPr lang="zh-CN" altLang="en-US" sz="16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当事人可向受理海事纠纷的域外法院或仲裁机构提出申请，依据</a:t>
            </a:r>
            <a:r>
              <a:rPr lang="en-US" altLang="zh-CN" sz="16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关于从国外调取民事或商事证据的公约</a:t>
            </a:r>
            <a:r>
              <a:rPr lang="en-US" altLang="zh-CN" sz="16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zh-CN" altLang="en-US" sz="16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rPr>
              <a:t>（简称海牙取证公约）或我国与该域外法院（仲裁机构）所在国的双边条约或“互惠事实”等国际（区际）司法协助方式申请获取被保全的证据。</a:t>
            </a:r>
            <a:endParaRPr lang="en-US" altLang="zh-CN" sz="1600" dirty="0">
              <a:solidFill>
                <a:srgbClr val="FF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indent="457200"/>
            <a:endParaRPr kumimoji="1" lang="zh-CN" altLang="en-US" sz="1600" b="1" dirty="0">
              <a:solidFill>
                <a:srgbClr val="FF0000"/>
              </a:solidFill>
              <a:latin typeface="KaiTi" panose="02010609060101010101" pitchFamily="49" charset="-122"/>
              <a:ea typeface="KaiTi" panose="02010609060101010101" pitchFamily="49" charset="-122"/>
            </a:endParaRPr>
          </a:p>
          <a:p>
            <a:endParaRPr kumimoji="1" lang="zh-CN" altLang="en-US" sz="1600" b="1" dirty="0">
              <a:latin typeface="KaiTi" panose="02010609060101010101" pitchFamily="49" charset="-122"/>
              <a:ea typeface="KaiTi" panose="02010609060101010101" pitchFamily="49" charset="-122"/>
            </a:endParaRPr>
          </a:p>
        </p:txBody>
      </p:sp>
    </p:spTree>
    <p:custDataLst>
      <p:tags r:id="rId1"/>
    </p:custDataLst>
    <p:extLst>
      <p:ext uri="{BB962C8B-B14F-4D97-AF65-F5344CB8AC3E}">
        <p14:creationId xmlns:p14="http://schemas.microsoft.com/office/powerpoint/2010/main" xmlns="" val="31695589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38BEC1-F450-6521-962B-FC32D683C37B}"/>
              </a:ext>
            </a:extLst>
          </p:cNvPr>
          <p:cNvPicPr>
            <a:picLocks noChangeAspect="1" noChangeArrowheads="1"/>
          </p:cNvPicPr>
          <p:nvPr/>
        </p:nvPicPr>
        <p:blipFill rotWithShape="1">
          <a:blip r:embed="rId4">
            <a:alphaModFix amt="15000"/>
          </a:blip>
          <a:srcRect l="3339" r="3339"/>
          <a:stretch/>
        </p:blipFill>
        <p:spPr bwMode="auto">
          <a:xfrm>
            <a:off x="0" y="923544"/>
            <a:ext cx="12192000" cy="5934456"/>
          </a:xfrm>
          <a:prstGeom prst="rect">
            <a:avLst/>
          </a:prstGeom>
          <a:solidFill>
            <a:schemeClr val="accent1">
              <a:lumMod val="20000"/>
              <a:lumOff val="80000"/>
              <a:alpha val="50434"/>
            </a:schemeClr>
          </a:solidFill>
          <a:effectLst>
            <a:softEdge rad="0"/>
          </a:effectLst>
        </p:spPr>
      </p:pic>
      <p:pic>
        <p:nvPicPr>
          <p:cNvPr id="5" name="图片 4">
            <a:extLst>
              <a:ext uri="{FF2B5EF4-FFF2-40B4-BE49-F238E27FC236}">
                <a16:creationId xmlns:a16="http://schemas.microsoft.com/office/drawing/2014/main" xmlns="" id="{12D98474-9746-101F-746A-4F659D70FC4C}"/>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4" name="文本框 3">
            <a:extLst>
              <a:ext uri="{FF2B5EF4-FFF2-40B4-BE49-F238E27FC236}">
                <a16:creationId xmlns:a16="http://schemas.microsoft.com/office/drawing/2014/main" xmlns="" id="{4E8D29F4-BD9E-716A-3F88-8DD5E0F76568}"/>
              </a:ext>
            </a:extLst>
          </p:cNvPr>
          <p:cNvSpPr txBox="1"/>
          <p:nvPr/>
        </p:nvSpPr>
        <p:spPr>
          <a:xfrm>
            <a:off x="201225" y="1235734"/>
            <a:ext cx="10545725" cy="4955203"/>
          </a:xfrm>
          <a:prstGeom prst="rect">
            <a:avLst/>
          </a:prstGeom>
          <a:noFill/>
        </p:spPr>
        <p:txBody>
          <a:bodyPr wrap="square" rtlCol="0">
            <a:spAutoFit/>
          </a:bodyPr>
          <a:lstStyle/>
          <a:p>
            <a:pPr indent="310515" algn="just">
              <a:lnSpc>
                <a:spcPts val="2000"/>
              </a:lnSpc>
            </a:pPr>
            <a:r>
              <a:rPr lang="en-US" altLang="zh-CN" b="1" kern="100" dirty="0">
                <a:latin typeface="Times New Roman" panose="02020603050405020304" pitchFamily="18" charset="0"/>
                <a:ea typeface="楷体" panose="02010609060101010101" pitchFamily="49" charset="-122"/>
              </a:rPr>
              <a:t>2</a:t>
            </a:r>
            <a:r>
              <a:rPr lang="en-US" altLang="zh-CN" b="1" kern="100" dirty="0">
                <a:effectLst/>
                <a:latin typeface="Times New Roman" panose="02020603050405020304" pitchFamily="18" charset="0"/>
                <a:ea typeface="楷体" panose="02010609060101010101" pitchFamily="49" charset="-122"/>
              </a:rPr>
              <a:t>. </a:t>
            </a:r>
            <a:r>
              <a:rPr lang="zh-CN" altLang="en-US" b="1" kern="100" dirty="0">
                <a:effectLst/>
                <a:latin typeface="Times New Roman" panose="02020603050405020304" pitchFamily="18" charset="0"/>
                <a:ea typeface="楷体" panose="02010609060101010101" pitchFamily="49" charset="-122"/>
              </a:rPr>
              <a:t>其他法域制度参考</a:t>
            </a:r>
            <a:endParaRPr lang="en-US" altLang="zh-CN" b="1" kern="100" dirty="0">
              <a:effectLst/>
              <a:latin typeface="Times New Roman" panose="02020603050405020304" pitchFamily="18" charset="0"/>
              <a:ea typeface="楷体" panose="02010609060101010101" pitchFamily="49" charset="-122"/>
            </a:endParaRPr>
          </a:p>
          <a:p>
            <a:pPr indent="310515" algn="just">
              <a:lnSpc>
                <a:spcPts val="2000"/>
              </a:lnSpc>
            </a:pPr>
            <a:endParaRPr lang="en-US" altLang="zh-CN" sz="1600" kern="100" dirty="0">
              <a:effectLst/>
              <a:latin typeface="Times New Roman" panose="02020603050405020304" pitchFamily="18" charset="0"/>
              <a:ea typeface="楷体" panose="02010609060101010101" pitchFamily="49" charset="-122"/>
            </a:endParaRPr>
          </a:p>
          <a:p>
            <a:pPr lvl="1" algn="just">
              <a:lnSpc>
                <a:spcPts val="2000"/>
              </a:lnSpc>
            </a:pPr>
            <a:r>
              <a:rPr lang="zh-CN" altLang="en-US" kern="100" dirty="0">
                <a:effectLst/>
                <a:latin typeface="Times New Roman" panose="02020603050405020304" pitchFamily="18" charset="0"/>
                <a:ea typeface="楷体" panose="02010609060101010101" pitchFamily="49" charset="-122"/>
              </a:rPr>
              <a:t>（</a:t>
            </a:r>
            <a:r>
              <a:rPr lang="en-US" altLang="zh-CN" kern="100" dirty="0">
                <a:effectLst/>
                <a:latin typeface="Times New Roman" panose="02020603050405020304" pitchFamily="18" charset="0"/>
                <a:ea typeface="楷体" panose="02010609060101010101" pitchFamily="49" charset="-122"/>
              </a:rPr>
              <a:t>1</a:t>
            </a:r>
            <a:r>
              <a:rPr lang="zh-CN" altLang="en-US" kern="100" dirty="0">
                <a:effectLst/>
                <a:latin typeface="Times New Roman" panose="02020603050405020304" pitchFamily="18" charset="0"/>
                <a:ea typeface="楷体" panose="02010609060101010101" pitchFamily="49" charset="-122"/>
              </a:rPr>
              <a:t>）英国</a:t>
            </a:r>
            <a:endParaRPr lang="en-US" altLang="zh-CN" kern="100" dirty="0">
              <a:effectLst/>
              <a:latin typeface="Times New Roman" panose="02020603050405020304" pitchFamily="18" charset="0"/>
              <a:ea typeface="楷体" panose="02010609060101010101" pitchFamily="49" charset="-122"/>
            </a:endParaRPr>
          </a:p>
          <a:p>
            <a:pPr lvl="1" algn="just">
              <a:lnSpc>
                <a:spcPts val="2000"/>
              </a:lnSpc>
            </a:pPr>
            <a:endParaRPr lang="en-US" altLang="zh-CN" kern="100" dirty="0">
              <a:effectLst/>
              <a:latin typeface="Times New Roman" panose="02020603050405020304" pitchFamily="18" charset="0"/>
              <a:ea typeface="楷体" panose="02010609060101010101" pitchFamily="49" charset="-122"/>
            </a:endParaRPr>
          </a:p>
          <a:p>
            <a:pPr marL="742950" lvl="1" indent="-285750" algn="just">
              <a:lnSpc>
                <a:spcPts val="2000"/>
              </a:lnSpc>
              <a:buFont typeface="Arial" panose="020B0604020202020204" pitchFamily="34" charset="0"/>
              <a:buChar char="•"/>
            </a:pPr>
            <a:r>
              <a:rPr lang="en-US" altLang="zh-CN" kern="100" dirty="0">
                <a:effectLst/>
                <a:latin typeface="Times New Roman" panose="02020603050405020304" pitchFamily="18" charset="0"/>
                <a:ea typeface="楷体" panose="02010609060101010101" pitchFamily="49" charset="-122"/>
              </a:rPr>
              <a:t>1996《</a:t>
            </a:r>
            <a:r>
              <a:rPr lang="zh-CN" altLang="en-US" kern="100" dirty="0">
                <a:effectLst/>
                <a:latin typeface="Times New Roman" panose="02020603050405020304" pitchFamily="18" charset="0"/>
                <a:ea typeface="楷体" panose="02010609060101010101" pitchFamily="49" charset="-122"/>
              </a:rPr>
              <a:t>仲裁法</a:t>
            </a:r>
            <a:r>
              <a:rPr lang="en-US" altLang="zh-CN" kern="100" dirty="0">
                <a:effectLst/>
                <a:latin typeface="Times New Roman" panose="02020603050405020304" pitchFamily="18" charset="0"/>
                <a:ea typeface="楷体" panose="02010609060101010101" pitchFamily="49" charset="-122"/>
              </a:rPr>
              <a:t>》</a:t>
            </a:r>
            <a:r>
              <a:rPr lang="zh-CN" altLang="en-US" kern="100" dirty="0">
                <a:effectLst/>
                <a:latin typeface="Times New Roman" panose="02020603050405020304" pitchFamily="18" charset="0"/>
                <a:ea typeface="楷体" panose="02010609060101010101" pitchFamily="49" charset="-122"/>
              </a:rPr>
              <a:t>（</a:t>
            </a:r>
            <a:r>
              <a:rPr lang="en-US" altLang="zh-CN" kern="100" dirty="0">
                <a:effectLst/>
                <a:latin typeface="Times New Roman" panose="02020603050405020304" pitchFamily="18" charset="0"/>
                <a:ea typeface="楷体" panose="02010609060101010101" pitchFamily="49" charset="-122"/>
              </a:rPr>
              <a:t>Arbitration Act 1996</a:t>
            </a:r>
            <a:r>
              <a:rPr lang="zh-CN" altLang="en-US" kern="100" dirty="0">
                <a:effectLst/>
                <a:latin typeface="Times New Roman" panose="02020603050405020304" pitchFamily="18" charset="0"/>
                <a:ea typeface="楷体" panose="02010609060101010101" pitchFamily="49" charset="-122"/>
              </a:rPr>
              <a:t>）</a:t>
            </a:r>
            <a:endParaRPr lang="en-US" altLang="zh-CN" kern="100" dirty="0">
              <a:effectLst/>
              <a:latin typeface="Times New Roman" panose="02020603050405020304" pitchFamily="18" charset="0"/>
              <a:ea typeface="楷体" panose="02010609060101010101" pitchFamily="49" charset="-122"/>
            </a:endParaRPr>
          </a:p>
          <a:p>
            <a:pPr marL="742950" lvl="1" indent="-285750" algn="just">
              <a:lnSpc>
                <a:spcPts val="2000"/>
              </a:lnSpc>
              <a:buFont typeface="Arial" panose="020B0604020202020204" pitchFamily="34" charset="0"/>
              <a:buChar char="•"/>
            </a:pPr>
            <a:endParaRPr lang="en-US" altLang="zh-CN" kern="100" dirty="0">
              <a:effectLst/>
              <a:latin typeface="Times New Roman" panose="02020603050405020304" pitchFamily="18" charset="0"/>
              <a:ea typeface="楷体" panose="02010609060101010101" pitchFamily="49" charset="-122"/>
            </a:endParaRPr>
          </a:p>
          <a:p>
            <a:pPr lvl="2" algn="just">
              <a:lnSpc>
                <a:spcPts val="2000"/>
              </a:lnSpc>
            </a:pPr>
            <a:r>
              <a:rPr lang="en-US" altLang="zh-CN" b="1" kern="100" dirty="0">
                <a:effectLst/>
                <a:latin typeface="Times New Roman" panose="02020603050405020304" pitchFamily="18" charset="0"/>
                <a:ea typeface="楷体" panose="02010609060101010101" pitchFamily="49" charset="-122"/>
              </a:rPr>
              <a:t>2. </a:t>
            </a:r>
            <a:r>
              <a:rPr lang="zh-CN" altLang="zh-CN" b="1" kern="100" dirty="0">
                <a:effectLst/>
                <a:latin typeface="Times New Roman" panose="02020603050405020304" pitchFamily="18" charset="0"/>
                <a:ea typeface="楷体" panose="02010609060101010101" pitchFamily="49" charset="-122"/>
              </a:rPr>
              <a:t>适用范围</a:t>
            </a:r>
            <a:endParaRPr lang="zh-CN" altLang="zh-CN" kern="100" dirty="0">
              <a:effectLst/>
              <a:latin typeface="Times New Roman" panose="02020603050405020304" pitchFamily="18" charset="0"/>
              <a:ea typeface="宋体" panose="02010600030101010101" pitchFamily="2" charset="-122"/>
            </a:endParaRPr>
          </a:p>
          <a:p>
            <a:pPr lvl="2" indent="266700" algn="just">
              <a:lnSpc>
                <a:spcPts val="2000"/>
              </a:lnSpc>
            </a:pPr>
            <a:r>
              <a:rPr lang="en-US" altLang="zh-CN" kern="100" dirty="0">
                <a:effectLst/>
                <a:latin typeface="Times New Roman" panose="02020603050405020304" pitchFamily="18" charset="0"/>
                <a:ea typeface="楷体" panose="02010609060101010101" pitchFamily="49" charset="-122"/>
              </a:rPr>
              <a:t>(1) </a:t>
            </a:r>
            <a:r>
              <a:rPr lang="zh-CN" altLang="zh-CN" kern="100" dirty="0">
                <a:effectLst/>
                <a:latin typeface="Times New Roman" panose="02020603050405020304" pitchFamily="18" charset="0"/>
                <a:ea typeface="楷体" panose="02010609060101010101" pitchFamily="49" charset="-122"/>
              </a:rPr>
              <a:t>如仲裁地在英格兰和威尔士或北爱尔兰，则适用本编规定。</a:t>
            </a:r>
            <a:endParaRPr lang="zh-CN" altLang="zh-CN" kern="100" dirty="0">
              <a:effectLst/>
              <a:latin typeface="Times New Roman" panose="02020603050405020304" pitchFamily="18" charset="0"/>
              <a:ea typeface="宋体" panose="02010600030101010101" pitchFamily="2" charset="-122"/>
            </a:endParaRPr>
          </a:p>
          <a:p>
            <a:pPr lvl="2" indent="266700" algn="just">
              <a:lnSpc>
                <a:spcPts val="2000"/>
              </a:lnSpc>
            </a:pPr>
            <a:r>
              <a:rPr lang="zh-CN" altLang="zh-CN" kern="100" dirty="0">
                <a:effectLst/>
                <a:latin typeface="Times New Roman" panose="02020603050405020304" pitchFamily="18" charset="0"/>
                <a:ea typeface="楷体" panose="02010609060101010101" pitchFamily="49" charset="-122"/>
              </a:rPr>
              <a:t>……</a:t>
            </a:r>
            <a:endParaRPr lang="zh-CN" altLang="zh-CN" kern="100" dirty="0">
              <a:effectLst/>
              <a:latin typeface="Times New Roman" panose="02020603050405020304" pitchFamily="18" charset="0"/>
              <a:ea typeface="宋体" panose="02010600030101010101" pitchFamily="2" charset="-122"/>
            </a:endParaRPr>
          </a:p>
          <a:p>
            <a:pPr lvl="2" indent="266700" algn="just">
              <a:lnSpc>
                <a:spcPts val="2000"/>
              </a:lnSpc>
            </a:pPr>
            <a:r>
              <a:rPr lang="en-US" altLang="zh-CN" u="sng" kern="100" dirty="0">
                <a:effectLst/>
                <a:latin typeface="Times New Roman" panose="02020603050405020304" pitchFamily="18" charset="0"/>
                <a:ea typeface="楷体" panose="02010609060101010101" pitchFamily="49" charset="-122"/>
              </a:rPr>
              <a:t>(3) </a:t>
            </a:r>
            <a:r>
              <a:rPr lang="zh-CN" altLang="zh-CN" u="sng" kern="100" dirty="0">
                <a:effectLst/>
                <a:latin typeface="Times New Roman" panose="02020603050405020304" pitchFamily="18" charset="0"/>
                <a:ea typeface="楷体" panose="02010609060101010101" pitchFamily="49" charset="-122"/>
              </a:rPr>
              <a:t>即使仲裁地位于英格兰和威尔士或北爱尔兰之外，或没有选定或确定仲裁地，下列各条所赋予之权力依然适用：</a:t>
            </a:r>
            <a:endParaRPr lang="en-US" altLang="zh-CN" u="sng" kern="100" dirty="0">
              <a:effectLst/>
              <a:latin typeface="Times New Roman" panose="02020603050405020304" pitchFamily="18" charset="0"/>
              <a:ea typeface="楷体" panose="02010609060101010101" pitchFamily="49" charset="-122"/>
            </a:endParaRPr>
          </a:p>
          <a:p>
            <a:pPr lvl="2" indent="266700" algn="just">
              <a:lnSpc>
                <a:spcPts val="2000"/>
              </a:lnSpc>
            </a:pPr>
            <a:endParaRPr lang="zh-CN" altLang="zh-CN" kern="100" dirty="0">
              <a:effectLst/>
              <a:latin typeface="Times New Roman" panose="02020603050405020304" pitchFamily="18" charset="0"/>
              <a:ea typeface="宋体" panose="02010600030101010101" pitchFamily="2" charset="-122"/>
            </a:endParaRPr>
          </a:p>
          <a:p>
            <a:pPr lvl="2" indent="266700" algn="just">
              <a:lnSpc>
                <a:spcPts val="2000"/>
              </a:lnSpc>
            </a:pPr>
            <a:r>
              <a:rPr lang="en-US" altLang="zh-CN" kern="100" dirty="0">
                <a:effectLst/>
                <a:latin typeface="Times New Roman" panose="02020603050405020304" pitchFamily="18" charset="0"/>
                <a:ea typeface="楷体" panose="02010609060101010101" pitchFamily="49" charset="-122"/>
              </a:rPr>
              <a:t>(a) </a:t>
            </a:r>
            <a:r>
              <a:rPr lang="zh-CN" altLang="zh-CN" kern="100" dirty="0">
                <a:effectLst/>
                <a:latin typeface="Times New Roman" panose="02020603050405020304" pitchFamily="18" charset="0"/>
                <a:ea typeface="楷体" panose="02010609060101010101" pitchFamily="49" charset="-122"/>
              </a:rPr>
              <a:t>第</a:t>
            </a:r>
            <a:r>
              <a:rPr lang="en-US" altLang="zh-CN" kern="100" dirty="0">
                <a:effectLst/>
                <a:latin typeface="Times New Roman" panose="02020603050405020304" pitchFamily="18" charset="0"/>
                <a:ea typeface="楷体" panose="02010609060101010101" pitchFamily="49" charset="-122"/>
              </a:rPr>
              <a:t>43</a:t>
            </a:r>
            <a:r>
              <a:rPr lang="zh-CN" altLang="zh-CN" kern="100" dirty="0">
                <a:effectLst/>
                <a:latin typeface="Times New Roman" panose="02020603050405020304" pitchFamily="18" charset="0"/>
                <a:ea typeface="楷体" panose="02010609060101010101" pitchFamily="49" charset="-122"/>
              </a:rPr>
              <a:t>条</a:t>
            </a:r>
            <a:r>
              <a:rPr lang="en-US" altLang="zh-CN" kern="100" dirty="0">
                <a:effectLst/>
                <a:latin typeface="Times New Roman" panose="02020603050405020304" pitchFamily="18" charset="0"/>
                <a:ea typeface="楷体" panose="02010609060101010101" pitchFamily="49" charset="-122"/>
              </a:rPr>
              <a:t>(</a:t>
            </a:r>
            <a:r>
              <a:rPr lang="zh-CN" altLang="zh-CN" kern="100" dirty="0">
                <a:effectLst/>
                <a:latin typeface="Times New Roman" panose="02020603050405020304" pitchFamily="18" charset="0"/>
                <a:ea typeface="楷体" panose="02010609060101010101" pitchFamily="49" charset="-122"/>
              </a:rPr>
              <a:t>保证证人出庭</a:t>
            </a:r>
            <a:r>
              <a:rPr lang="en-US" altLang="zh-CN" kern="100" dirty="0">
                <a:effectLst/>
                <a:latin typeface="Times New Roman" panose="02020603050405020304" pitchFamily="18" charset="0"/>
                <a:ea typeface="楷体" panose="02010609060101010101" pitchFamily="49" charset="-122"/>
              </a:rPr>
              <a:t>)</a:t>
            </a:r>
            <a:r>
              <a:rPr lang="zh-CN" altLang="zh-CN" kern="100" dirty="0">
                <a:effectLst/>
                <a:latin typeface="Times New Roman" panose="02020603050405020304" pitchFamily="18" charset="0"/>
                <a:ea typeface="楷体" panose="02010609060101010101" pitchFamily="49" charset="-122"/>
              </a:rPr>
              <a:t>，及</a:t>
            </a:r>
            <a:endParaRPr lang="zh-CN" altLang="zh-CN" kern="100" dirty="0">
              <a:effectLst/>
              <a:latin typeface="Times New Roman" panose="02020603050405020304" pitchFamily="18" charset="0"/>
              <a:ea typeface="宋体" panose="02010600030101010101" pitchFamily="2" charset="-122"/>
            </a:endParaRPr>
          </a:p>
          <a:p>
            <a:pPr lvl="2" indent="266700" algn="just">
              <a:lnSpc>
                <a:spcPts val="2000"/>
              </a:lnSpc>
            </a:pPr>
            <a:r>
              <a:rPr lang="en-US" altLang="zh-CN" u="sng" kern="100" dirty="0">
                <a:effectLst/>
                <a:latin typeface="Times New Roman" panose="02020603050405020304" pitchFamily="18" charset="0"/>
                <a:ea typeface="楷体" panose="02010609060101010101" pitchFamily="49" charset="-122"/>
              </a:rPr>
              <a:t>(b) </a:t>
            </a:r>
            <a:r>
              <a:rPr lang="zh-CN" altLang="zh-CN" u="sng" kern="100" dirty="0">
                <a:effectLst/>
                <a:latin typeface="Times New Roman" panose="02020603050405020304" pitchFamily="18" charset="0"/>
                <a:ea typeface="楷体" panose="02010609060101010101" pitchFamily="49" charset="-122"/>
              </a:rPr>
              <a:t>第</a:t>
            </a:r>
            <a:r>
              <a:rPr lang="en-US" altLang="zh-CN" u="sng" kern="100" dirty="0">
                <a:effectLst/>
                <a:latin typeface="Times New Roman" panose="02020603050405020304" pitchFamily="18" charset="0"/>
                <a:ea typeface="楷体" panose="02010609060101010101" pitchFamily="49" charset="-122"/>
              </a:rPr>
              <a:t>44</a:t>
            </a:r>
            <a:r>
              <a:rPr lang="zh-CN" altLang="zh-CN" u="sng" kern="100" dirty="0">
                <a:effectLst/>
                <a:latin typeface="Times New Roman" panose="02020603050405020304" pitchFamily="18" charset="0"/>
                <a:ea typeface="楷体" panose="02010609060101010101" pitchFamily="49" charset="-122"/>
              </a:rPr>
              <a:t>条</a:t>
            </a:r>
            <a:r>
              <a:rPr lang="en-US" altLang="zh-CN" u="sng" kern="100" dirty="0">
                <a:effectLst/>
                <a:latin typeface="Times New Roman" panose="02020603050405020304" pitchFamily="18" charset="0"/>
                <a:ea typeface="楷体" panose="02010609060101010101" pitchFamily="49" charset="-122"/>
              </a:rPr>
              <a:t>(</a:t>
            </a:r>
            <a:r>
              <a:rPr lang="zh-CN" altLang="zh-CN" u="sng" kern="100" dirty="0">
                <a:effectLst/>
                <a:latin typeface="Times New Roman" panose="02020603050405020304" pitchFamily="18" charset="0"/>
                <a:ea typeface="楷体" panose="02010609060101010101" pitchFamily="49" charset="-122"/>
              </a:rPr>
              <a:t>法院支持仲裁程序可行使之权力</a:t>
            </a:r>
            <a:r>
              <a:rPr lang="en-US" altLang="zh-CN" u="sng" kern="100" dirty="0">
                <a:effectLst/>
                <a:latin typeface="Times New Roman" panose="02020603050405020304" pitchFamily="18" charset="0"/>
                <a:ea typeface="楷体" panose="02010609060101010101" pitchFamily="49" charset="-122"/>
              </a:rPr>
              <a:t>);</a:t>
            </a:r>
          </a:p>
          <a:p>
            <a:pPr lvl="2" indent="266700" algn="just">
              <a:lnSpc>
                <a:spcPts val="2000"/>
              </a:lnSpc>
            </a:pPr>
            <a:endParaRPr lang="zh-CN" altLang="zh-CN" kern="100" dirty="0">
              <a:effectLst/>
              <a:latin typeface="Times New Roman" panose="02020603050405020304" pitchFamily="18" charset="0"/>
              <a:ea typeface="宋体" panose="02010600030101010101" pitchFamily="2" charset="-122"/>
            </a:endParaRPr>
          </a:p>
          <a:p>
            <a:pPr lvl="2" indent="266700" algn="just">
              <a:lnSpc>
                <a:spcPts val="2000"/>
              </a:lnSpc>
            </a:pPr>
            <a:r>
              <a:rPr lang="zh-CN" altLang="zh-CN" kern="100" dirty="0">
                <a:effectLst/>
                <a:latin typeface="Times New Roman" panose="02020603050405020304" pitchFamily="18" charset="0"/>
                <a:ea typeface="楷体" panose="02010609060101010101" pitchFamily="49" charset="-122"/>
              </a:rPr>
              <a:t>但是，如法院认为仲裁地位于或者待选定或确定之仲裁地可能位于英格兰和威尔士或北爱尔兰之外之事实使得法院行使前述权力不适当，法院可以拒绝行使前述权力。</a:t>
            </a:r>
            <a:endParaRPr lang="zh-CN" altLang="zh-CN" kern="100" dirty="0">
              <a:effectLst/>
              <a:latin typeface="Times New Roman" panose="02020603050405020304" pitchFamily="18" charset="0"/>
              <a:ea typeface="宋体" panose="02010600030101010101" pitchFamily="2" charset="-122"/>
            </a:endParaRPr>
          </a:p>
          <a:p>
            <a:pPr marL="742950" lvl="1" indent="-285750" algn="just">
              <a:lnSpc>
                <a:spcPts val="2000"/>
              </a:lnSpc>
              <a:buFont typeface="Arial" panose="020B0604020202020204" pitchFamily="34" charset="0"/>
              <a:buChar char="•"/>
            </a:pPr>
            <a:endParaRPr lang="en-US" altLang="zh-CN" kern="100" dirty="0">
              <a:effectLst/>
              <a:latin typeface="Times New Roman" panose="02020603050405020304" pitchFamily="18" charset="0"/>
              <a:ea typeface="楷体" panose="02010609060101010101" pitchFamily="49" charset="-122"/>
            </a:endParaRPr>
          </a:p>
          <a:p>
            <a:endParaRPr kumimoji="1" lang="zh-CN" altLang="en-US" sz="1600" dirty="0"/>
          </a:p>
        </p:txBody>
      </p:sp>
    </p:spTree>
    <p:custDataLst>
      <p:tags r:id="rId1"/>
    </p:custDataLst>
    <p:extLst>
      <p:ext uri="{BB962C8B-B14F-4D97-AF65-F5344CB8AC3E}">
        <p14:creationId xmlns:p14="http://schemas.microsoft.com/office/powerpoint/2010/main" xmlns="" val="35235226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C5D84B-8852-D3EC-77FB-1B5B581A9867}"/>
              </a:ext>
            </a:extLst>
          </p:cNvPr>
          <p:cNvPicPr>
            <a:picLocks noChangeAspect="1" noChangeArrowheads="1"/>
          </p:cNvPicPr>
          <p:nvPr/>
        </p:nvPicPr>
        <p:blipFill rotWithShape="1">
          <a:blip r:embed="rId4">
            <a:alphaModFix amt="15000"/>
          </a:blip>
          <a:srcRect l="3339" r="3339"/>
          <a:stretch/>
        </p:blipFill>
        <p:spPr bwMode="auto">
          <a:xfrm>
            <a:off x="0" y="923544"/>
            <a:ext cx="12192000" cy="5934456"/>
          </a:xfrm>
          <a:prstGeom prst="rect">
            <a:avLst/>
          </a:prstGeom>
          <a:solidFill>
            <a:schemeClr val="accent1">
              <a:lumMod val="20000"/>
              <a:lumOff val="80000"/>
              <a:alpha val="50434"/>
            </a:schemeClr>
          </a:solidFill>
          <a:effectLst>
            <a:softEdge rad="0"/>
          </a:effectLst>
        </p:spPr>
      </p:pic>
      <p:pic>
        <p:nvPicPr>
          <p:cNvPr id="4" name="图片 3">
            <a:extLst>
              <a:ext uri="{FF2B5EF4-FFF2-40B4-BE49-F238E27FC236}">
                <a16:creationId xmlns:a16="http://schemas.microsoft.com/office/drawing/2014/main" xmlns="" id="{90BDF435-6922-0167-9D22-03B7EF6D929B}"/>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2" name="文本框 1">
            <a:extLst>
              <a:ext uri="{FF2B5EF4-FFF2-40B4-BE49-F238E27FC236}">
                <a16:creationId xmlns:a16="http://schemas.microsoft.com/office/drawing/2014/main" xmlns="" id="{D7A9AB7D-92CB-906E-63DB-E7C2F0392C4F}"/>
              </a:ext>
            </a:extLst>
          </p:cNvPr>
          <p:cNvSpPr txBox="1"/>
          <p:nvPr/>
        </p:nvSpPr>
        <p:spPr>
          <a:xfrm>
            <a:off x="233083" y="907653"/>
            <a:ext cx="11456894" cy="5950347"/>
          </a:xfrm>
          <a:prstGeom prst="rect">
            <a:avLst/>
          </a:prstGeom>
          <a:noFill/>
        </p:spPr>
        <p:txBody>
          <a:bodyPr wrap="square" rtlCol="0">
            <a:spAutoFit/>
          </a:bodyPr>
          <a:lstStyle/>
          <a:p>
            <a:pPr marL="285750" indent="-285750" algn="just">
              <a:lnSpc>
                <a:spcPts val="2000"/>
              </a:lnSpc>
              <a:buFont typeface="Arial" panose="020B0604020202020204" pitchFamily="34" charset="0"/>
              <a:buChar char="•"/>
            </a:pPr>
            <a:r>
              <a:rPr lang="en-US" altLang="zh-CN" sz="1400" kern="100" dirty="0">
                <a:effectLst/>
                <a:latin typeface="Times New Roman" panose="02020603050405020304" pitchFamily="18" charset="0"/>
                <a:ea typeface="楷体" panose="02010609060101010101" pitchFamily="49" charset="-122"/>
              </a:rPr>
              <a:t>1996《</a:t>
            </a:r>
            <a:r>
              <a:rPr lang="zh-CN" altLang="en-US" sz="1400" kern="100" dirty="0">
                <a:effectLst/>
                <a:latin typeface="Times New Roman" panose="02020603050405020304" pitchFamily="18" charset="0"/>
                <a:ea typeface="楷体" panose="02010609060101010101" pitchFamily="49" charset="-122"/>
              </a:rPr>
              <a:t>仲裁法</a:t>
            </a:r>
            <a:r>
              <a:rPr lang="en-US" altLang="zh-CN" sz="1400" kern="100" dirty="0">
                <a:effectLst/>
                <a:latin typeface="Times New Roman" panose="02020603050405020304" pitchFamily="18" charset="0"/>
                <a:ea typeface="楷体" panose="02010609060101010101" pitchFamily="49" charset="-122"/>
              </a:rPr>
              <a:t>》</a:t>
            </a:r>
            <a:r>
              <a:rPr lang="zh-CN" altLang="en-US" sz="1400" kern="100" dirty="0">
                <a:effectLst/>
                <a:latin typeface="Times New Roman" panose="02020603050405020304" pitchFamily="18" charset="0"/>
                <a:ea typeface="楷体" panose="02010609060101010101" pitchFamily="49" charset="-122"/>
              </a:rPr>
              <a:t>（</a:t>
            </a:r>
            <a:r>
              <a:rPr lang="en-US" altLang="zh-CN" sz="1400" kern="100" dirty="0">
                <a:effectLst/>
                <a:latin typeface="Times New Roman" panose="02020603050405020304" pitchFamily="18" charset="0"/>
                <a:ea typeface="楷体" panose="02010609060101010101" pitchFamily="49" charset="-122"/>
              </a:rPr>
              <a:t>Arbitration Act 1996</a:t>
            </a:r>
            <a:r>
              <a:rPr lang="zh-CN" altLang="en-US" sz="1400" kern="100" dirty="0">
                <a:effectLst/>
                <a:latin typeface="Times New Roman" panose="02020603050405020304" pitchFamily="18" charset="0"/>
                <a:ea typeface="楷体" panose="02010609060101010101" pitchFamily="49" charset="-122"/>
              </a:rPr>
              <a:t>）</a:t>
            </a:r>
            <a:endParaRPr lang="en-US" altLang="zh-CN" sz="1400" kern="100" dirty="0">
              <a:effectLst/>
              <a:latin typeface="Times New Roman" panose="02020603050405020304" pitchFamily="18" charset="0"/>
              <a:ea typeface="楷体" panose="02010609060101010101" pitchFamily="49" charset="-122"/>
            </a:endParaRPr>
          </a:p>
          <a:p>
            <a:pPr marL="285750" indent="-285750" algn="just">
              <a:lnSpc>
                <a:spcPts val="2000"/>
              </a:lnSpc>
              <a:buFont typeface="Arial" panose="020B0604020202020204" pitchFamily="34" charset="0"/>
              <a:buChar char="•"/>
            </a:pPr>
            <a:endParaRPr lang="en-US" altLang="zh-CN" sz="1400" kern="100" dirty="0">
              <a:effectLst/>
              <a:latin typeface="Times New Roman" panose="02020603050405020304" pitchFamily="18" charset="0"/>
              <a:ea typeface="楷体" panose="02010609060101010101" pitchFamily="49" charset="-122"/>
            </a:endParaRPr>
          </a:p>
          <a:p>
            <a:pPr lvl="1" algn="just">
              <a:lnSpc>
                <a:spcPts val="2000"/>
              </a:lnSpc>
            </a:pPr>
            <a:r>
              <a:rPr lang="en-US" altLang="zh-CN" sz="1400" b="1" kern="100" dirty="0">
                <a:effectLst/>
                <a:latin typeface="Times New Roman" panose="02020603050405020304" pitchFamily="18" charset="0"/>
                <a:ea typeface="楷体" panose="02010609060101010101" pitchFamily="49" charset="-122"/>
              </a:rPr>
              <a:t>44. </a:t>
            </a:r>
            <a:r>
              <a:rPr lang="zh-CN" altLang="zh-CN" sz="1400" b="1" kern="100" dirty="0">
                <a:effectLst/>
                <a:latin typeface="Times New Roman" panose="02020603050405020304" pitchFamily="18" charset="0"/>
                <a:ea typeface="楷体" panose="02010609060101010101" pitchFamily="49" charset="-122"/>
              </a:rPr>
              <a:t>法院支持仲裁程序可行使之权力</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u="sng" kern="100" dirty="0">
                <a:effectLst/>
                <a:latin typeface="Times New Roman" panose="02020603050405020304" pitchFamily="18" charset="0"/>
                <a:ea typeface="楷体" panose="02010609060101010101" pitchFamily="49" charset="-122"/>
              </a:rPr>
              <a:t>(1) </a:t>
            </a:r>
            <a:r>
              <a:rPr lang="zh-CN" altLang="zh-CN" sz="1400" u="sng" kern="100" dirty="0">
                <a:effectLst/>
                <a:latin typeface="Times New Roman" panose="02020603050405020304" pitchFamily="18" charset="0"/>
                <a:ea typeface="楷体" panose="02010609060101010101" pitchFamily="49" charset="-122"/>
              </a:rPr>
              <a:t>除非当事人另有约定，为仲裁程序之目的，法院有权就仲裁程序的下列事项作出命令，就如同它为诉讼目的对与诉讼有关的事项作出裁定。</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(2) </a:t>
            </a:r>
            <a:r>
              <a:rPr lang="zh-CN" altLang="zh-CN" sz="1400" kern="100" dirty="0">
                <a:effectLst/>
                <a:latin typeface="Times New Roman" panose="02020603050405020304" pitchFamily="18" charset="0"/>
                <a:ea typeface="楷体" panose="02010609060101010101" pitchFamily="49" charset="-122"/>
              </a:rPr>
              <a:t>此类事项是：</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u="sng" kern="100" dirty="0">
                <a:effectLst/>
                <a:latin typeface="Times New Roman" panose="02020603050405020304" pitchFamily="18" charset="0"/>
                <a:ea typeface="楷体" panose="02010609060101010101" pitchFamily="49" charset="-122"/>
              </a:rPr>
              <a:t>(a) </a:t>
            </a:r>
            <a:r>
              <a:rPr lang="zh-CN" altLang="zh-CN" sz="1400" u="sng" kern="100" dirty="0">
                <a:effectLst/>
                <a:latin typeface="Times New Roman" panose="02020603050405020304" pitchFamily="18" charset="0"/>
                <a:ea typeface="楷体" panose="02010609060101010101" pitchFamily="49" charset="-122"/>
              </a:rPr>
              <a:t>获取证人的证据</a:t>
            </a:r>
            <a:r>
              <a:rPr lang="en-US" altLang="zh-CN" sz="1400" u="sng" kern="100" dirty="0">
                <a:effectLst/>
                <a:latin typeface="Times New Roman" panose="02020603050405020304" pitchFamily="18" charset="0"/>
                <a:ea typeface="楷体" panose="02010609060101010101" pitchFamily="49" charset="-122"/>
              </a:rPr>
              <a:t>;</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u="sng" kern="100" dirty="0">
                <a:effectLst/>
                <a:latin typeface="Times New Roman" panose="02020603050405020304" pitchFamily="18" charset="0"/>
                <a:ea typeface="楷体" panose="02010609060101010101" pitchFamily="49" charset="-122"/>
              </a:rPr>
              <a:t>(b) </a:t>
            </a:r>
            <a:r>
              <a:rPr lang="zh-CN" altLang="zh-CN" sz="1400" u="sng" kern="100" dirty="0">
                <a:effectLst/>
                <a:latin typeface="Times New Roman" panose="02020603050405020304" pitchFamily="18" charset="0"/>
                <a:ea typeface="楷体" panose="02010609060101010101" pitchFamily="49" charset="-122"/>
              </a:rPr>
              <a:t>证据保全</a:t>
            </a:r>
            <a:r>
              <a:rPr lang="en-US" altLang="zh-CN" sz="1400" u="sng" kern="100" dirty="0">
                <a:effectLst/>
                <a:latin typeface="Times New Roman" panose="02020603050405020304" pitchFamily="18" charset="0"/>
                <a:ea typeface="楷体" panose="02010609060101010101" pitchFamily="49" charset="-122"/>
              </a:rPr>
              <a:t>;</a:t>
            </a:r>
            <a:endParaRPr lang="zh-CN" altLang="zh-CN" sz="1400" kern="100" dirty="0">
              <a:effectLst/>
              <a:latin typeface="Times New Roman" panose="02020603050405020304" pitchFamily="18" charset="0"/>
              <a:ea typeface="宋体" panose="02010600030101010101" pitchFamily="2" charset="-122"/>
            </a:endParaRPr>
          </a:p>
          <a:p>
            <a:pPr marL="723900" lvl="1" algn="just">
              <a:lnSpc>
                <a:spcPts val="2000"/>
              </a:lnSpc>
            </a:pPr>
            <a:r>
              <a:rPr lang="en-US" altLang="zh-CN" sz="1400" kern="100" dirty="0">
                <a:effectLst/>
                <a:latin typeface="Times New Roman" panose="02020603050405020304" pitchFamily="18" charset="0"/>
                <a:ea typeface="楷体" panose="02010609060101010101" pitchFamily="49" charset="-122"/>
              </a:rPr>
              <a:t>(c) </a:t>
            </a:r>
            <a:r>
              <a:rPr lang="zh-CN" altLang="zh-CN" sz="1400" kern="100" dirty="0">
                <a:effectLst/>
                <a:latin typeface="Times New Roman" panose="02020603050405020304" pitchFamily="18" charset="0"/>
                <a:ea typeface="楷体" panose="02010609060101010101" pitchFamily="49" charset="-122"/>
              </a:rPr>
              <a:t>就任何关于仲裁程序之标的或在程序中任何问题所涉及的有关财产事项作出下列命令：</a:t>
            </a:r>
            <a:endParaRPr lang="zh-CN" altLang="zh-CN" sz="1400" kern="100" dirty="0">
              <a:effectLst/>
              <a:latin typeface="Times New Roman" panose="02020603050405020304" pitchFamily="18" charset="0"/>
              <a:ea typeface="宋体" panose="02010600030101010101" pitchFamily="2" charset="-122"/>
            </a:endParaRPr>
          </a:p>
          <a:p>
            <a:pPr marL="723900"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a:t>
            </a:r>
            <a:r>
              <a:rPr lang="en-US" altLang="zh-CN" sz="1400" kern="100" dirty="0" err="1">
                <a:effectLst/>
                <a:latin typeface="Times New Roman" panose="02020603050405020304" pitchFamily="18" charset="0"/>
                <a:ea typeface="楷体" panose="02010609060101010101" pitchFamily="49" charset="-122"/>
              </a:rPr>
              <a:t>i</a:t>
            </a:r>
            <a:r>
              <a:rPr lang="en-US" altLang="zh-CN" sz="1400" kern="100" dirty="0">
                <a:effectLst/>
                <a:latin typeface="Times New Roman" panose="02020603050405020304" pitchFamily="18" charset="0"/>
                <a:ea typeface="楷体" panose="02010609060101010101" pitchFamily="49" charset="-122"/>
              </a:rPr>
              <a:t>) </a:t>
            </a:r>
            <a:r>
              <a:rPr lang="zh-CN" altLang="zh-CN" sz="1400" kern="100" dirty="0">
                <a:effectLst/>
                <a:latin typeface="Times New Roman" panose="02020603050405020304" pitchFamily="18" charset="0"/>
                <a:ea typeface="楷体" panose="02010609060101010101" pitchFamily="49" charset="-122"/>
              </a:rPr>
              <a:t>对该财产进行检验、拍照、保全、保管或扣押，或</a:t>
            </a:r>
            <a:endParaRPr lang="zh-CN" altLang="zh-CN" sz="1400" kern="100" dirty="0">
              <a:effectLst/>
              <a:latin typeface="Times New Roman" panose="02020603050405020304" pitchFamily="18" charset="0"/>
              <a:ea typeface="宋体" panose="02010600030101010101" pitchFamily="2" charset="-122"/>
            </a:endParaRPr>
          </a:p>
          <a:p>
            <a:pPr marL="723900"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(ii) </a:t>
            </a:r>
            <a:r>
              <a:rPr lang="zh-CN" altLang="zh-CN" sz="1400" kern="100" dirty="0">
                <a:effectLst/>
                <a:latin typeface="Times New Roman" panose="02020603050405020304" pitchFamily="18" charset="0"/>
                <a:ea typeface="楷体" panose="02010609060101010101" pitchFamily="49" charset="-122"/>
              </a:rPr>
              <a:t>从财产中提取样品，对之进行观察或实验。</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zh-CN" altLang="zh-CN" sz="1400" kern="100" dirty="0">
                <a:effectLst/>
                <a:latin typeface="Times New Roman" panose="02020603050405020304" pitchFamily="18" charset="0"/>
                <a:ea typeface="楷体" panose="02010609060101010101" pitchFamily="49" charset="-122"/>
              </a:rPr>
              <a:t>并且为此目的，授权任何人进入一方当事人所有或控制之场所。</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(d) </a:t>
            </a:r>
            <a:r>
              <a:rPr lang="zh-CN" altLang="zh-CN" sz="1400" kern="100" dirty="0">
                <a:effectLst/>
                <a:latin typeface="Times New Roman" panose="02020603050405020304" pitchFamily="18" charset="0"/>
                <a:ea typeface="楷体" panose="02010609060101010101" pitchFamily="49" charset="-122"/>
              </a:rPr>
              <a:t>出售任何作为程序标的之货物</a:t>
            </a:r>
            <a:r>
              <a:rPr lang="en-US" altLang="zh-CN" sz="1400" kern="100" dirty="0">
                <a:effectLst/>
                <a:latin typeface="Times New Roman" panose="02020603050405020304" pitchFamily="18" charset="0"/>
                <a:ea typeface="楷体" panose="02010609060101010101" pitchFamily="49" charset="-122"/>
              </a:rPr>
              <a:t>;</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(e) </a:t>
            </a:r>
            <a:r>
              <a:rPr lang="zh-CN" altLang="zh-CN" sz="1400" kern="100" dirty="0">
                <a:effectLst/>
                <a:latin typeface="Times New Roman" panose="02020603050405020304" pitchFamily="18" charset="0"/>
                <a:ea typeface="楷体" panose="02010609060101010101" pitchFamily="49" charset="-122"/>
              </a:rPr>
              <a:t>发出临时禁止令或指定财产管理人。</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u="sng" kern="100" dirty="0">
                <a:effectLst/>
                <a:latin typeface="Times New Roman" panose="02020603050405020304" pitchFamily="18" charset="0"/>
                <a:ea typeface="楷体" panose="02010609060101010101" pitchFamily="49" charset="-122"/>
              </a:rPr>
              <a:t>(3) </a:t>
            </a:r>
            <a:r>
              <a:rPr lang="zh-CN" altLang="zh-CN" sz="1400" u="sng" kern="100" dirty="0">
                <a:effectLst/>
                <a:latin typeface="Times New Roman" panose="02020603050405020304" pitchFamily="18" charset="0"/>
                <a:ea typeface="楷体" panose="02010609060101010101" pitchFamily="49" charset="-122"/>
              </a:rPr>
              <a:t>如情况紧急，经仲裁程序的</a:t>
            </a:r>
            <a:r>
              <a:rPr lang="zh-CN" altLang="zh-CN" sz="1400" b="1" u="sng" kern="100" dirty="0">
                <a:solidFill>
                  <a:srgbClr val="FF0000"/>
                </a:solidFill>
                <a:effectLst/>
                <a:latin typeface="Times New Roman" panose="02020603050405020304" pitchFamily="18" charset="0"/>
                <a:ea typeface="楷体" panose="02010609060101010101" pitchFamily="49" charset="-122"/>
              </a:rPr>
              <a:t>当事人</a:t>
            </a:r>
            <a:r>
              <a:rPr lang="zh-CN" altLang="zh-CN" sz="1400" u="sng" kern="100" dirty="0">
                <a:effectLst/>
                <a:latin typeface="Times New Roman" panose="02020603050405020304" pitchFamily="18" charset="0"/>
                <a:ea typeface="楷体" panose="02010609060101010101" pitchFamily="49" charset="-122"/>
              </a:rPr>
              <a:t>或</a:t>
            </a:r>
            <a:r>
              <a:rPr lang="zh-CN" altLang="zh-CN" sz="1400" b="1" u="sng" kern="100" dirty="0">
                <a:solidFill>
                  <a:srgbClr val="FF0000"/>
                </a:solidFill>
                <a:effectLst/>
                <a:latin typeface="Times New Roman" panose="02020603050405020304" pitchFamily="18" charset="0"/>
                <a:ea typeface="楷体" panose="02010609060101010101" pitchFamily="49" charset="-122"/>
              </a:rPr>
              <a:t>拟提起</a:t>
            </a:r>
            <a:r>
              <a:rPr lang="zh-CN" altLang="zh-CN" sz="1400" u="sng" kern="100" dirty="0">
                <a:effectLst/>
                <a:latin typeface="Times New Roman" panose="02020603050405020304" pitchFamily="18" charset="0"/>
                <a:ea typeface="楷体" panose="02010609060101010101" pitchFamily="49" charset="-122"/>
              </a:rPr>
              <a:t>仲裁的</a:t>
            </a:r>
            <a:r>
              <a:rPr lang="zh-CN" altLang="zh-CN" sz="1400" b="1" u="sng" kern="100" dirty="0">
                <a:solidFill>
                  <a:srgbClr val="FF0000"/>
                </a:solidFill>
                <a:effectLst/>
                <a:latin typeface="Times New Roman" panose="02020603050405020304" pitchFamily="18" charset="0"/>
                <a:ea typeface="楷体" panose="02010609060101010101" pitchFamily="49" charset="-122"/>
              </a:rPr>
              <a:t>当事人</a:t>
            </a:r>
            <a:r>
              <a:rPr lang="zh-CN" altLang="zh-CN" sz="1400" u="sng" kern="100" dirty="0">
                <a:effectLst/>
                <a:latin typeface="Times New Roman" panose="02020603050405020304" pitchFamily="18" charset="0"/>
                <a:ea typeface="楷体" panose="02010609060101010101" pitchFamily="49" charset="-122"/>
              </a:rPr>
              <a:t>申请，法院如认为确有必要，可以作出证据保全或财产保全的命令。</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(4) </a:t>
            </a:r>
            <a:r>
              <a:rPr lang="zh-CN" altLang="zh-CN" sz="1400" kern="100" dirty="0">
                <a:effectLst/>
                <a:latin typeface="Times New Roman" panose="02020603050405020304" pitchFamily="18" charset="0"/>
                <a:ea typeface="楷体" panose="02010609060101010101" pitchFamily="49" charset="-122"/>
              </a:rPr>
              <a:t>如情况并不紧急，法院仅可在一方当事人</a:t>
            </a:r>
            <a:r>
              <a:rPr lang="en-US" altLang="zh-CN" sz="1400" kern="100" dirty="0">
                <a:effectLst/>
                <a:latin typeface="Times New Roman" panose="02020603050405020304" pitchFamily="18" charset="0"/>
                <a:ea typeface="楷体" panose="02010609060101010101" pitchFamily="49" charset="-122"/>
              </a:rPr>
              <a:t>(</a:t>
            </a:r>
            <a:r>
              <a:rPr lang="zh-CN" altLang="zh-CN" sz="1400" kern="100" dirty="0">
                <a:effectLst/>
                <a:latin typeface="Times New Roman" panose="02020603050405020304" pitchFamily="18" charset="0"/>
                <a:ea typeface="楷体" panose="02010609060101010101" pitchFamily="49" charset="-122"/>
              </a:rPr>
              <a:t>经通知另一方当事人</a:t>
            </a:r>
            <a:r>
              <a:rPr lang="en-US" altLang="zh-CN" sz="1400" kern="100" dirty="0">
                <a:effectLst/>
                <a:latin typeface="Times New Roman" panose="02020603050405020304" pitchFamily="18" charset="0"/>
                <a:ea typeface="楷体" panose="02010609060101010101" pitchFamily="49" charset="-122"/>
              </a:rPr>
              <a:t>)</a:t>
            </a:r>
            <a:r>
              <a:rPr lang="zh-CN" altLang="zh-CN" sz="1400" kern="100" dirty="0">
                <a:effectLst/>
                <a:latin typeface="Times New Roman" panose="02020603050405020304" pitchFamily="18" charset="0"/>
                <a:ea typeface="楷体" panose="02010609060101010101" pitchFamily="49" charset="-122"/>
              </a:rPr>
              <a:t>申请且得到仲裁庭的准许或其他当事人的书面同意后，方可作出上述裁定。</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(5) </a:t>
            </a:r>
            <a:r>
              <a:rPr lang="zh-CN" altLang="zh-CN" sz="1400" kern="100" dirty="0">
                <a:effectLst/>
                <a:latin typeface="Times New Roman" panose="02020603050405020304" pitchFamily="18" charset="0"/>
                <a:ea typeface="楷体" panose="02010609060101010101" pitchFamily="49" charset="-122"/>
              </a:rPr>
              <a:t>无论何种情况，法院仅可在仲裁庭或当事人授予此项权力的仲裁机构、其他机构或个人无权或暂时不能有效行使此项权力的情况下，方可行使此项权力。</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(6) </a:t>
            </a:r>
            <a:r>
              <a:rPr lang="zh-CN" altLang="zh-CN" sz="1400" kern="100" dirty="0">
                <a:effectLst/>
                <a:latin typeface="Times New Roman" panose="02020603050405020304" pitchFamily="18" charset="0"/>
                <a:ea typeface="楷体" panose="02010609060101010101" pitchFamily="49" charset="-122"/>
              </a:rPr>
              <a:t>如果法院已经作出命令，则如有权行事的仲裁庭、仲裁机构、其他机构或个人就有关法院命令之标的作出裁定后，法院根据本条作出的命令应全部或部分失去效力。</a:t>
            </a:r>
            <a:endParaRPr lang="zh-CN" altLang="zh-CN" sz="1400" kern="100" dirty="0">
              <a:effectLst/>
              <a:latin typeface="Times New Roman" panose="02020603050405020304" pitchFamily="18" charset="0"/>
              <a:ea typeface="宋体" panose="02010600030101010101" pitchFamily="2" charset="-122"/>
            </a:endParaRPr>
          </a:p>
          <a:p>
            <a:pPr lvl="1" indent="266700" algn="just">
              <a:lnSpc>
                <a:spcPts val="2000"/>
              </a:lnSpc>
            </a:pPr>
            <a:r>
              <a:rPr lang="en-US" altLang="zh-CN" sz="1400" kern="100" dirty="0">
                <a:effectLst/>
                <a:latin typeface="Times New Roman" panose="02020603050405020304" pitchFamily="18" charset="0"/>
                <a:ea typeface="楷体" panose="02010609060101010101" pitchFamily="49" charset="-122"/>
              </a:rPr>
              <a:t>(7) </a:t>
            </a:r>
            <a:r>
              <a:rPr lang="zh-CN" altLang="zh-CN" sz="1400" kern="100" dirty="0">
                <a:effectLst/>
                <a:latin typeface="Times New Roman" panose="02020603050405020304" pitchFamily="18" charset="0"/>
                <a:ea typeface="楷体" panose="02010609060101010101" pitchFamily="49" charset="-122"/>
              </a:rPr>
              <a:t>针对本条项下法院决定的上诉应取得法院的准许。</a:t>
            </a:r>
            <a:endParaRPr lang="zh-CN" altLang="zh-CN" sz="1400" kern="100" dirty="0">
              <a:effectLst/>
              <a:latin typeface="Times New Roman" panose="02020603050405020304" pitchFamily="18" charset="0"/>
              <a:ea typeface="宋体" panose="02010600030101010101" pitchFamily="2" charset="-122"/>
            </a:endParaRPr>
          </a:p>
          <a:p>
            <a:endParaRPr kumimoji="1" lang="zh-CN" altLang="en-US" sz="1400" dirty="0"/>
          </a:p>
        </p:txBody>
      </p:sp>
    </p:spTree>
    <p:custDataLst>
      <p:tags r:id="rId1"/>
    </p:custDataLst>
    <p:extLst>
      <p:ext uri="{BB962C8B-B14F-4D97-AF65-F5344CB8AC3E}">
        <p14:creationId xmlns:p14="http://schemas.microsoft.com/office/powerpoint/2010/main" xmlns="" val="13969709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BB62D5-54FC-3CC6-B6D5-148D2F58613B}"/>
              </a:ext>
            </a:extLst>
          </p:cNvPr>
          <p:cNvPicPr>
            <a:picLocks noChangeAspect="1" noChangeArrowheads="1"/>
          </p:cNvPicPr>
          <p:nvPr/>
        </p:nvPicPr>
        <p:blipFill rotWithShape="1">
          <a:blip r:embed="rId4">
            <a:alphaModFix amt="15000"/>
          </a:blip>
          <a:srcRect l="3339" r="3339"/>
          <a:stretch/>
        </p:blipFill>
        <p:spPr bwMode="auto">
          <a:xfrm>
            <a:off x="0" y="923544"/>
            <a:ext cx="12192000" cy="5934456"/>
          </a:xfrm>
          <a:prstGeom prst="rect">
            <a:avLst/>
          </a:prstGeom>
          <a:solidFill>
            <a:schemeClr val="accent1">
              <a:lumMod val="20000"/>
              <a:lumOff val="80000"/>
              <a:alpha val="50434"/>
            </a:schemeClr>
          </a:solidFill>
          <a:effectLst>
            <a:softEdge rad="0"/>
          </a:effectLst>
        </p:spPr>
      </p:pic>
      <p:pic>
        <p:nvPicPr>
          <p:cNvPr id="5" name="图片 4">
            <a:extLst>
              <a:ext uri="{FF2B5EF4-FFF2-40B4-BE49-F238E27FC236}">
                <a16:creationId xmlns:a16="http://schemas.microsoft.com/office/drawing/2014/main" xmlns="" id="{D30DC9E3-5C75-3A16-0C7E-9E7DC7808548}"/>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4" name="文本框 3">
            <a:extLst>
              <a:ext uri="{FF2B5EF4-FFF2-40B4-BE49-F238E27FC236}">
                <a16:creationId xmlns:a16="http://schemas.microsoft.com/office/drawing/2014/main" xmlns="" id="{4E8D29F4-BD9E-716A-3F88-8DD5E0F76568}"/>
              </a:ext>
            </a:extLst>
          </p:cNvPr>
          <p:cNvSpPr txBox="1"/>
          <p:nvPr/>
        </p:nvSpPr>
        <p:spPr>
          <a:xfrm>
            <a:off x="-7620" y="1317827"/>
            <a:ext cx="9759072" cy="2513509"/>
          </a:xfrm>
          <a:prstGeom prst="rect">
            <a:avLst/>
          </a:prstGeom>
          <a:noFill/>
        </p:spPr>
        <p:txBody>
          <a:bodyPr wrap="square" rtlCol="0">
            <a:spAutoFit/>
          </a:bodyPr>
          <a:lstStyle/>
          <a:p>
            <a:pPr indent="310515" algn="just">
              <a:lnSpc>
                <a:spcPts val="2000"/>
              </a:lnSpc>
            </a:pPr>
            <a:r>
              <a:rPr lang="zh-CN" altLang="zh-CN" sz="2400" b="1" kern="100" dirty="0">
                <a:effectLst/>
                <a:latin typeface="Times New Roman" panose="02020603050405020304" pitchFamily="18" charset="0"/>
                <a:ea typeface="楷体" panose="02010609060101010101" pitchFamily="49" charset="-122"/>
              </a:rPr>
              <a:t>（</a:t>
            </a:r>
            <a:r>
              <a:rPr lang="zh-CN" altLang="en-US" sz="2400" b="1" kern="100" dirty="0">
                <a:effectLst/>
                <a:latin typeface="Times New Roman" panose="02020603050405020304" pitchFamily="18" charset="0"/>
                <a:ea typeface="楷体" panose="02010609060101010101" pitchFamily="49" charset="-122"/>
              </a:rPr>
              <a:t>二</a:t>
            </a:r>
            <a:r>
              <a:rPr lang="zh-CN" altLang="zh-CN" sz="2400" b="1" kern="100" dirty="0">
                <a:effectLst/>
                <a:latin typeface="Times New Roman" panose="02020603050405020304" pitchFamily="18" charset="0"/>
                <a:ea typeface="楷体" panose="02010609060101010101" pitchFamily="49" charset="-122"/>
              </a:rPr>
              <a:t>）</a:t>
            </a:r>
            <a:r>
              <a:rPr lang="zh-CN" altLang="en-US" sz="2400" b="1" kern="100" dirty="0">
                <a:effectLst/>
                <a:latin typeface="Times New Roman" panose="02020603050405020304" pitchFamily="18" charset="0"/>
                <a:ea typeface="楷体" panose="02010609060101010101" pitchFamily="49" charset="-122"/>
              </a:rPr>
              <a:t>涉外案件中，境外仲裁庭向内地法院调取证据的程序及建议</a:t>
            </a:r>
            <a:endParaRPr lang="en-US" altLang="zh-CN" sz="2400" b="1" kern="100" dirty="0">
              <a:latin typeface="Times New Roman" panose="02020603050405020304" pitchFamily="18" charset="0"/>
              <a:ea typeface="楷体" panose="02010609060101010101" pitchFamily="49" charset="-122"/>
            </a:endParaRPr>
          </a:p>
          <a:p>
            <a:pPr indent="310515" algn="just">
              <a:lnSpc>
                <a:spcPts val="2000"/>
              </a:lnSpc>
            </a:pPr>
            <a:endParaRPr lang="en-US" altLang="zh-CN" sz="2400" kern="100" dirty="0">
              <a:effectLst/>
              <a:latin typeface="Times New Roman" panose="02020603050405020304" pitchFamily="18" charset="0"/>
              <a:ea typeface="楷体" panose="02010609060101010101" pitchFamily="49" charset="-122"/>
            </a:endParaRPr>
          </a:p>
          <a:p>
            <a:pPr indent="310515" algn="just">
              <a:lnSpc>
                <a:spcPts val="2000"/>
              </a:lnSpc>
            </a:pPr>
            <a:r>
              <a:rPr lang="zh-CN" altLang="zh-CN" sz="2400" kern="100" dirty="0">
                <a:effectLst/>
                <a:latin typeface="Times New Roman" panose="02020603050405020304" pitchFamily="18" charset="0"/>
                <a:ea typeface="楷体" panose="02010609060101010101" pitchFamily="49" charset="-122"/>
              </a:rPr>
              <a:t> </a:t>
            </a:r>
            <a:endParaRPr lang="en-US" altLang="zh-CN" sz="2400" kern="100" dirty="0">
              <a:effectLst/>
              <a:latin typeface="Times New Roman" panose="02020603050405020304" pitchFamily="18" charset="0"/>
              <a:ea typeface="楷体" panose="02010609060101010101" pitchFamily="49" charset="-122"/>
            </a:endParaRPr>
          </a:p>
          <a:p>
            <a:pPr lvl="1" indent="310515" algn="just">
              <a:lnSpc>
                <a:spcPts val="2000"/>
              </a:lnSpc>
            </a:pPr>
            <a:r>
              <a:rPr lang="en-US" altLang="zh-CN" sz="2400" kern="100" dirty="0">
                <a:latin typeface="Times New Roman" panose="02020603050405020304" pitchFamily="18" charset="0"/>
                <a:ea typeface="楷体" panose="02010609060101010101" pitchFamily="49" charset="-122"/>
              </a:rPr>
              <a:t>2</a:t>
            </a:r>
            <a:r>
              <a:rPr lang="en-US" altLang="zh-CN" sz="2400" kern="100" dirty="0">
                <a:effectLst/>
                <a:latin typeface="Times New Roman" panose="02020603050405020304" pitchFamily="18" charset="0"/>
                <a:ea typeface="楷体" panose="02010609060101010101" pitchFamily="49" charset="-122"/>
              </a:rPr>
              <a:t>. </a:t>
            </a:r>
            <a:r>
              <a:rPr lang="zh-CN" altLang="en-US" sz="2400" kern="100" dirty="0">
                <a:effectLst/>
                <a:latin typeface="Times New Roman" panose="02020603050405020304" pitchFamily="18" charset="0"/>
                <a:ea typeface="楷体" panose="02010609060101010101" pitchFamily="49" charset="-122"/>
              </a:rPr>
              <a:t>其他法域制度参考</a:t>
            </a:r>
            <a:endParaRPr lang="en-US" altLang="zh-CN" sz="2400" kern="100" dirty="0">
              <a:effectLst/>
              <a:latin typeface="Times New Roman" panose="02020603050405020304" pitchFamily="18" charset="0"/>
              <a:ea typeface="楷体" panose="02010609060101010101" pitchFamily="49" charset="-122"/>
            </a:endParaRPr>
          </a:p>
          <a:p>
            <a:pPr lvl="1" indent="310515" algn="just">
              <a:lnSpc>
                <a:spcPts val="2000"/>
              </a:lnSpc>
            </a:pPr>
            <a:endParaRPr lang="en-US" altLang="zh-CN" sz="2400" kern="100" dirty="0">
              <a:effectLst/>
              <a:latin typeface="Times New Roman" panose="02020603050405020304" pitchFamily="18" charset="0"/>
              <a:ea typeface="楷体" panose="02010609060101010101" pitchFamily="49" charset="-122"/>
            </a:endParaRPr>
          </a:p>
          <a:p>
            <a:pPr indent="310515" algn="just">
              <a:lnSpc>
                <a:spcPts val="2000"/>
              </a:lnSpc>
            </a:pPr>
            <a:endParaRPr lang="en-US" altLang="zh-CN" sz="2400" kern="100" dirty="0">
              <a:effectLst/>
              <a:latin typeface="Times New Roman" panose="02020603050405020304" pitchFamily="18" charset="0"/>
              <a:ea typeface="楷体" panose="02010609060101010101" pitchFamily="49" charset="-122"/>
            </a:endParaRPr>
          </a:p>
          <a:p>
            <a:pPr lvl="1" algn="just">
              <a:lnSpc>
                <a:spcPts val="2000"/>
              </a:lnSpc>
            </a:pPr>
            <a:r>
              <a:rPr lang="zh-CN" altLang="en-US" sz="2400" kern="100" dirty="0">
                <a:effectLst/>
                <a:latin typeface="Times New Roman" panose="02020603050405020304" pitchFamily="18" charset="0"/>
                <a:ea typeface="楷体" panose="02010609060101010101" pitchFamily="49" charset="-122"/>
              </a:rPr>
              <a:t>（</a:t>
            </a:r>
            <a:r>
              <a:rPr lang="en-US" altLang="zh-CN" sz="2400" kern="100" dirty="0">
                <a:effectLst/>
                <a:latin typeface="Times New Roman" panose="02020603050405020304" pitchFamily="18" charset="0"/>
                <a:ea typeface="楷体" panose="02010609060101010101" pitchFamily="49" charset="-122"/>
              </a:rPr>
              <a:t>1</a:t>
            </a:r>
            <a:r>
              <a:rPr lang="zh-CN" altLang="en-US" sz="2400" kern="100" dirty="0">
                <a:effectLst/>
                <a:latin typeface="Times New Roman" panose="02020603050405020304" pitchFamily="18" charset="0"/>
                <a:ea typeface="楷体" panose="02010609060101010101" pitchFamily="49" charset="-122"/>
              </a:rPr>
              <a:t>）英国：法院有权</a:t>
            </a:r>
            <a:r>
              <a:rPr lang="zh-CN" altLang="zh-CN" sz="24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协助位于境外仲裁纠纷当事人调</a:t>
            </a:r>
            <a:r>
              <a:rPr lang="zh-CN" altLang="en-US" sz="24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取</a:t>
            </a:r>
            <a:r>
              <a:rPr lang="zh-CN" altLang="zh-CN" sz="2400" dirty="0">
                <a:solidFill>
                  <a:srgbClr val="232323"/>
                </a:solidFill>
                <a:effectLst/>
                <a:latin typeface="Times New Roman" panose="02020603050405020304" pitchFamily="18" charset="0"/>
                <a:ea typeface="楷体" panose="02010609060101010101" pitchFamily="49" charset="-122"/>
                <a:cs typeface="Times New Roman" panose="02020603050405020304" pitchFamily="18" charset="0"/>
              </a:rPr>
              <a:t>证据</a:t>
            </a:r>
            <a:r>
              <a:rPr lang="zh-CN" altLang="zh-CN" sz="2400" dirty="0">
                <a:effectLst/>
              </a:rPr>
              <a:t> </a:t>
            </a:r>
            <a:endParaRPr lang="en-US" altLang="zh-CN" sz="2400" dirty="0">
              <a:effectLst/>
            </a:endParaRPr>
          </a:p>
          <a:p>
            <a:pPr lvl="1" algn="just">
              <a:lnSpc>
                <a:spcPts val="2000"/>
              </a:lnSpc>
            </a:pPr>
            <a:endParaRPr lang="en-US" altLang="zh-CN" sz="2400" kern="100" dirty="0">
              <a:solidFill>
                <a:srgbClr val="232323"/>
              </a:solidFill>
              <a:latin typeface="Times New Roman" panose="02020603050405020304" pitchFamily="18" charset="0"/>
              <a:ea typeface="楷体" panose="02010609060101010101" pitchFamily="49" charset="-122"/>
            </a:endParaRPr>
          </a:p>
          <a:p>
            <a:endParaRPr kumimoji="1" lang="zh-CN" altLang="en-US" sz="2400" dirty="0"/>
          </a:p>
        </p:txBody>
      </p:sp>
    </p:spTree>
    <p:custDataLst>
      <p:tags r:id="rId1"/>
    </p:custDataLst>
    <p:extLst>
      <p:ext uri="{BB962C8B-B14F-4D97-AF65-F5344CB8AC3E}">
        <p14:creationId xmlns:p14="http://schemas.microsoft.com/office/powerpoint/2010/main" xmlns="" val="42131400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065C5AED-9D99-5D02-1ACA-31831B8E12DB}"/>
              </a:ext>
            </a:extLst>
          </p:cNvPr>
          <p:cNvPicPr>
            <a:picLocks noChangeAspect="1"/>
          </p:cNvPicPr>
          <p:nvPr/>
        </p:nvPicPr>
        <p:blipFill rotWithShape="1">
          <a:blip r:embed="rId4">
            <a:alphaModFix/>
            <a:extLst>
              <a:ext uri="{BEBA8EAE-BF5A-486C-A8C5-ECC9F3942E4B}">
                <a14:imgProps xmlns:a14="http://schemas.microsoft.com/office/drawing/2010/main" xmlns="">
                  <a14:imgLayer r:embed="rId5">
                    <a14:imgEffect>
                      <a14:colorTemperature colorTemp="6155"/>
                    </a14:imgEffect>
                    <a14:imgEffect>
                      <a14:saturation sat="172000"/>
                    </a14:imgEffect>
                  </a14:imgLayer>
                </a14:imgProps>
              </a:ext>
              <a:ext uri="{28A0092B-C50C-407E-A947-70E740481C1C}">
                <a14:useLocalDpi xmlns:a14="http://schemas.microsoft.com/office/drawing/2010/main" xmlns="" val="0"/>
              </a:ext>
            </a:extLst>
          </a:blip>
          <a:srcRect/>
          <a:stretch/>
        </p:blipFill>
        <p:spPr>
          <a:xfrm>
            <a:off x="9251576" y="5985559"/>
            <a:ext cx="2832847" cy="743568"/>
          </a:xfrm>
          <a:prstGeom prst="rect">
            <a:avLst/>
          </a:prstGeom>
          <a:ln>
            <a:noFill/>
          </a:ln>
          <a:effectLst>
            <a:softEdge rad="112500"/>
          </a:effectLst>
        </p:spPr>
      </p:pic>
      <p:sp>
        <p:nvSpPr>
          <p:cNvPr id="3" name="竖排标题 2">
            <a:extLst>
              <a:ext uri="{FF2B5EF4-FFF2-40B4-BE49-F238E27FC236}">
                <a16:creationId xmlns:a16="http://schemas.microsoft.com/office/drawing/2014/main" xmlns="" id="{93E117DD-1006-1CC0-23EC-A0834E09BA5B}"/>
              </a:ext>
            </a:extLst>
          </p:cNvPr>
          <p:cNvSpPr>
            <a:spLocks noGrp="1"/>
          </p:cNvSpPr>
          <p:nvPr>
            <p:ph type="title" orient="vert"/>
          </p:nvPr>
        </p:nvSpPr>
        <p:spPr>
          <a:xfrm>
            <a:off x="766482" y="1169753"/>
            <a:ext cx="2265829" cy="4518493"/>
          </a:xfrm>
        </p:spPr>
        <p:txBody>
          <a:bodyPr>
            <a:normAutofit/>
          </a:bodyPr>
          <a:lstStyle/>
          <a:p>
            <a:pPr algn="ctr"/>
            <a:r>
              <a:rPr lang="zh-CN" altLang="en-US" sz="4800" b="1" dirty="0">
                <a:solidFill>
                  <a:srgbClr val="1E7DD7"/>
                </a:solidFill>
                <a:effectLst>
                  <a:outerShdw blurRad="118041" dist="50800" dir="16740000" algn="ctr" rotWithShape="0">
                    <a:srgbClr val="000000">
                      <a:alpha val="24719"/>
                    </a:srgbClr>
                  </a:outerShdw>
                </a:effectLst>
                <a:latin typeface="KaiTi" panose="02010609060101010101" pitchFamily="49" charset="-122"/>
                <a:ea typeface="KaiTi" panose="02010609060101010101" pitchFamily="49" charset="-122"/>
              </a:rPr>
              <a:t>目录</a:t>
            </a:r>
          </a:p>
        </p:txBody>
      </p:sp>
      <p:sp>
        <p:nvSpPr>
          <p:cNvPr id="4" name="竖排文字占位符 3">
            <a:extLst>
              <a:ext uri="{FF2B5EF4-FFF2-40B4-BE49-F238E27FC236}">
                <a16:creationId xmlns:a16="http://schemas.microsoft.com/office/drawing/2014/main" xmlns="" id="{22F7F07C-7B82-46DE-4E8D-1F9E89CB206C}"/>
              </a:ext>
            </a:extLst>
          </p:cNvPr>
          <p:cNvSpPr>
            <a:spLocks noGrp="1"/>
          </p:cNvSpPr>
          <p:nvPr>
            <p:ph type="body" orient="vert" idx="1"/>
          </p:nvPr>
        </p:nvSpPr>
        <p:spPr>
          <a:xfrm>
            <a:off x="3095064" y="1127241"/>
            <a:ext cx="8330454" cy="4603517"/>
          </a:xfrm>
          <a:solidFill>
            <a:schemeClr val="accent5">
              <a:lumMod val="20000"/>
              <a:lumOff val="80000"/>
              <a:alpha val="18303"/>
            </a:schemeClr>
          </a:solidFill>
          <a:effectLst>
            <a:outerShdw blurRad="1270000" dist="50800" dir="2760000" sx="50000" sy="50000" algn="ctr" rotWithShape="0">
              <a:schemeClr val="accent5">
                <a:lumMod val="75000"/>
                <a:alpha val="43000"/>
              </a:schemeClr>
            </a:outerShdw>
            <a:softEdge rad="227117"/>
          </a:effectLst>
        </p:spPr>
        <p:txBody>
          <a:bodyPr vert="horz">
            <a:normAutofit/>
          </a:bodyPr>
          <a:lstStyle/>
          <a:p>
            <a:endParaRPr lang="en-US" altLang="zh-CN" sz="2000" b="1" kern="100" dirty="0">
              <a:solidFill>
                <a:srgbClr val="1E7DD7"/>
              </a:solidFill>
              <a:effectLst/>
              <a:latin typeface="Times New Roman" panose="02020603050405020304" pitchFamily="18" charset="0"/>
              <a:ea typeface="楷体" panose="02010609060101010101" pitchFamily="49" charset="-122"/>
            </a:endParaRPr>
          </a:p>
          <a:p>
            <a:r>
              <a:rPr lang="zh-CN" altLang="zh-CN" sz="2000" b="1" kern="100" dirty="0">
                <a:solidFill>
                  <a:srgbClr val="1E7DD7"/>
                </a:solidFill>
                <a:effectLst/>
                <a:latin typeface="Times New Roman" panose="02020603050405020304" pitchFamily="18" charset="0"/>
                <a:ea typeface="楷体" panose="02010609060101010101" pitchFamily="49" charset="-122"/>
              </a:rPr>
              <a:t>一、背景案例及研究目的</a:t>
            </a:r>
            <a:endParaRPr lang="en-US" altLang="zh-CN" sz="2000" b="1" kern="100" dirty="0">
              <a:solidFill>
                <a:srgbClr val="1E7DD7"/>
              </a:solidFill>
              <a:effectLst/>
              <a:latin typeface="Times New Roman" panose="02020603050405020304" pitchFamily="18" charset="0"/>
              <a:ea typeface="楷体" panose="02010609060101010101" pitchFamily="49" charset="-122"/>
            </a:endParaRPr>
          </a:p>
          <a:p>
            <a:endParaRPr lang="zh-CN" altLang="zh-CN" sz="2000" kern="100" dirty="0">
              <a:solidFill>
                <a:srgbClr val="1E7DD7"/>
              </a:solidFill>
              <a:effectLst/>
              <a:latin typeface="Times New Roman" panose="02020603050405020304" pitchFamily="18" charset="0"/>
              <a:ea typeface="宋体" panose="02010600030101010101" pitchFamily="2" charset="-122"/>
            </a:endParaRPr>
          </a:p>
          <a:p>
            <a:r>
              <a:rPr lang="zh-CN" altLang="zh-CN" sz="2000" b="1" kern="100" dirty="0">
                <a:solidFill>
                  <a:srgbClr val="1E7DD7"/>
                </a:solidFill>
                <a:effectLst/>
                <a:latin typeface="Times New Roman" panose="02020603050405020304" pitchFamily="18" charset="0"/>
                <a:ea typeface="楷体" panose="02010609060101010101" pitchFamily="49" charset="-122"/>
              </a:rPr>
              <a:t>二、临时仲裁制度发展现状及未来</a:t>
            </a:r>
            <a:endParaRPr lang="en-US" altLang="zh-CN" sz="2000" b="1" kern="100" dirty="0">
              <a:solidFill>
                <a:srgbClr val="1E7DD7"/>
              </a:solidFill>
              <a:effectLst/>
              <a:latin typeface="Times New Roman" panose="02020603050405020304" pitchFamily="18" charset="0"/>
              <a:ea typeface="楷体" panose="02010609060101010101" pitchFamily="49" charset="-122"/>
            </a:endParaRPr>
          </a:p>
          <a:p>
            <a:endParaRPr lang="zh-CN" altLang="zh-CN" sz="2000" kern="100" dirty="0">
              <a:solidFill>
                <a:srgbClr val="1E7DD7"/>
              </a:solidFill>
              <a:effectLst/>
              <a:latin typeface="Times New Roman" panose="02020603050405020304" pitchFamily="18" charset="0"/>
              <a:ea typeface="宋体" panose="02010600030101010101" pitchFamily="2" charset="-122"/>
            </a:endParaRPr>
          </a:p>
          <a:p>
            <a:r>
              <a:rPr lang="zh-CN" altLang="zh-CN" sz="2000" b="1" kern="100" dirty="0">
                <a:solidFill>
                  <a:srgbClr val="1E7DD7"/>
                </a:solidFill>
                <a:effectLst/>
                <a:latin typeface="Times New Roman" panose="02020603050405020304" pitchFamily="18" charset="0"/>
                <a:ea typeface="楷体" panose="02010609060101010101" pitchFamily="49" charset="-122"/>
              </a:rPr>
              <a:t>三、仲裁前证据保全制度在中国大陆的立法与司法实践</a:t>
            </a:r>
            <a:endParaRPr lang="en-US" altLang="zh-CN" sz="2000" b="1" kern="100" dirty="0">
              <a:solidFill>
                <a:srgbClr val="1E7DD7"/>
              </a:solidFill>
              <a:effectLst/>
              <a:latin typeface="Times New Roman" panose="02020603050405020304" pitchFamily="18" charset="0"/>
              <a:ea typeface="楷体" panose="02010609060101010101" pitchFamily="49" charset="-122"/>
            </a:endParaRPr>
          </a:p>
          <a:p>
            <a:endParaRPr lang="zh-CN" altLang="zh-CN" sz="2000" kern="100" dirty="0">
              <a:solidFill>
                <a:srgbClr val="1E7DD7"/>
              </a:solidFill>
              <a:effectLst/>
              <a:latin typeface="Times New Roman" panose="02020603050405020304" pitchFamily="18" charset="0"/>
              <a:ea typeface="宋体" panose="02010600030101010101" pitchFamily="2" charset="-122"/>
            </a:endParaRPr>
          </a:p>
          <a:p>
            <a:r>
              <a:rPr lang="zh-CN" altLang="zh-CN" sz="2000" b="1" kern="100" dirty="0">
                <a:solidFill>
                  <a:srgbClr val="1E7DD7"/>
                </a:solidFill>
                <a:effectLst/>
                <a:latin typeface="Times New Roman" panose="02020603050405020304" pitchFamily="18" charset="0"/>
                <a:ea typeface="楷体" panose="02010609060101010101" pitchFamily="49" charset="-122"/>
              </a:rPr>
              <a:t>四、保全后的证据调取制度研究</a:t>
            </a:r>
            <a:endParaRPr lang="en-US" altLang="zh-CN" sz="2000" b="1" kern="100" dirty="0">
              <a:solidFill>
                <a:srgbClr val="1E7DD7"/>
              </a:solidFill>
              <a:effectLst/>
              <a:latin typeface="Times New Roman" panose="02020603050405020304" pitchFamily="18" charset="0"/>
              <a:ea typeface="楷体" panose="02010609060101010101" pitchFamily="49" charset="-122"/>
            </a:endParaRPr>
          </a:p>
          <a:p>
            <a:endParaRPr lang="zh-CN" altLang="zh-CN" sz="2000" kern="100" dirty="0">
              <a:solidFill>
                <a:srgbClr val="1E7DD7"/>
              </a:solidFill>
              <a:effectLst/>
              <a:latin typeface="Times New Roman" panose="02020603050405020304" pitchFamily="18" charset="0"/>
              <a:ea typeface="宋体" panose="02010600030101010101" pitchFamily="2" charset="-122"/>
            </a:endParaRPr>
          </a:p>
          <a:p>
            <a:r>
              <a:rPr lang="zh-CN" altLang="zh-CN" sz="2000" b="1" kern="100" dirty="0">
                <a:solidFill>
                  <a:srgbClr val="1E7DD7"/>
                </a:solidFill>
                <a:effectLst/>
                <a:latin typeface="Times New Roman" panose="02020603050405020304" pitchFamily="18" charset="0"/>
                <a:ea typeface="楷体" panose="02010609060101010101" pitchFamily="49" charset="-122"/>
              </a:rPr>
              <a:t>五、对仲裁前</a:t>
            </a:r>
            <a:r>
              <a:rPr lang="en-US" altLang="zh-CN" sz="2000" b="1" kern="100" dirty="0">
                <a:solidFill>
                  <a:srgbClr val="1E7DD7"/>
                </a:solidFill>
                <a:effectLst/>
                <a:latin typeface="Times New Roman" panose="02020603050405020304" pitchFamily="18" charset="0"/>
                <a:ea typeface="楷体" panose="02010609060101010101" pitchFamily="49" charset="-122"/>
              </a:rPr>
              <a:t>/</a:t>
            </a:r>
            <a:r>
              <a:rPr lang="zh-CN" altLang="zh-CN" sz="2000" b="1" kern="100" dirty="0">
                <a:solidFill>
                  <a:srgbClr val="1E7DD7"/>
                </a:solidFill>
                <a:effectLst/>
                <a:latin typeface="Times New Roman" panose="02020603050405020304" pitchFamily="18" charset="0"/>
                <a:ea typeface="楷体" panose="02010609060101010101" pitchFamily="49" charset="-122"/>
              </a:rPr>
              <a:t>诉前海事证据保全制度的进一步思考</a:t>
            </a:r>
            <a:endParaRPr lang="en-US" altLang="zh-CN" sz="2000" b="1" kern="100" dirty="0">
              <a:solidFill>
                <a:srgbClr val="1E7DD7"/>
              </a:solidFill>
              <a:effectLst/>
              <a:latin typeface="Times New Roman" panose="02020603050405020304" pitchFamily="18" charset="0"/>
              <a:ea typeface="楷体" panose="02010609060101010101" pitchFamily="49" charset="-122"/>
            </a:endParaRPr>
          </a:p>
          <a:p>
            <a:pPr marL="0" indent="0">
              <a:buNone/>
            </a:pPr>
            <a:endParaRPr lang="zh-CN" altLang="en-US" sz="3200" dirty="0">
              <a:solidFill>
                <a:srgbClr val="1E7DD7"/>
              </a:solidFill>
            </a:endParaRPr>
          </a:p>
        </p:txBody>
      </p:sp>
    </p:spTree>
    <p:custDataLst>
      <p:tags r:id="rId1"/>
    </p:custData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926B5821-3D2C-3CC4-E73E-DDC23D6E9274}"/>
              </a:ext>
            </a:extLst>
          </p:cNvPr>
          <p:cNvPicPr>
            <a:picLocks noChangeAspect="1" noChangeArrowheads="1"/>
          </p:cNvPicPr>
          <p:nvPr/>
        </p:nvPicPr>
        <p:blipFill rotWithShape="1">
          <a:blip r:embed="rId4">
            <a:alphaModFix amt="9000"/>
          </a:blip>
          <a:srcRect l="2671" r="2671"/>
          <a:stretch/>
        </p:blipFill>
        <p:spPr bwMode="auto">
          <a:xfrm>
            <a:off x="0" y="923544"/>
            <a:ext cx="12192000" cy="5934456"/>
          </a:xfrm>
          <a:prstGeom prst="rect">
            <a:avLst/>
          </a:prstGeom>
          <a:solidFill>
            <a:schemeClr val="accent1">
              <a:lumMod val="20000"/>
              <a:lumOff val="80000"/>
              <a:alpha val="0"/>
            </a:schemeClr>
          </a:solidFill>
          <a:effectLst>
            <a:softEdge rad="0"/>
          </a:effectLst>
        </p:spPr>
      </p:pic>
      <p:pic>
        <p:nvPicPr>
          <p:cNvPr id="6" name="图片 5">
            <a:extLst>
              <a:ext uri="{FF2B5EF4-FFF2-40B4-BE49-F238E27FC236}">
                <a16:creationId xmlns:a16="http://schemas.microsoft.com/office/drawing/2014/main" xmlns="" id="{44BCFC22-EE3C-48D4-69EE-96040A30F47B}"/>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4" name="文本框 3">
            <a:extLst>
              <a:ext uri="{FF2B5EF4-FFF2-40B4-BE49-F238E27FC236}">
                <a16:creationId xmlns:a16="http://schemas.microsoft.com/office/drawing/2014/main" xmlns="" id="{4E8D29F4-BD9E-716A-3F88-8DD5E0F76568}"/>
              </a:ext>
            </a:extLst>
          </p:cNvPr>
          <p:cNvSpPr txBox="1"/>
          <p:nvPr/>
        </p:nvSpPr>
        <p:spPr>
          <a:xfrm>
            <a:off x="225867" y="966216"/>
            <a:ext cx="11740265" cy="4965462"/>
          </a:xfrm>
          <a:prstGeom prst="rect">
            <a:avLst/>
          </a:prstGeom>
          <a:noFill/>
        </p:spPr>
        <p:txBody>
          <a:bodyPr wrap="square" rtlCol="0">
            <a:spAutoFit/>
          </a:bodyPr>
          <a:lstStyle/>
          <a:p>
            <a:pPr algn="just">
              <a:lnSpc>
                <a:spcPts val="2000"/>
              </a:lnSpc>
            </a:pPr>
            <a:r>
              <a:rPr lang="en-US" altLang="zh-CN" b="1" kern="100" dirty="0">
                <a:latin typeface="Times New Roman" panose="02020603050405020304" pitchFamily="18" charset="0"/>
                <a:ea typeface="楷体" panose="02010609060101010101" pitchFamily="49" charset="-122"/>
              </a:rPr>
              <a:t>2</a:t>
            </a:r>
            <a:r>
              <a:rPr lang="en-US" altLang="zh-CN" b="1" kern="100" dirty="0">
                <a:effectLst/>
                <a:latin typeface="Times New Roman" panose="02020603050405020304" pitchFamily="18" charset="0"/>
                <a:ea typeface="楷体" panose="02010609060101010101" pitchFamily="49" charset="-122"/>
              </a:rPr>
              <a:t>. </a:t>
            </a:r>
            <a:r>
              <a:rPr lang="zh-CN" altLang="en-US" b="1" kern="100" dirty="0">
                <a:effectLst/>
                <a:latin typeface="Times New Roman" panose="02020603050405020304" pitchFamily="18" charset="0"/>
                <a:ea typeface="楷体" panose="02010609060101010101" pitchFamily="49" charset="-122"/>
              </a:rPr>
              <a:t>其他法域制度参考</a:t>
            </a:r>
            <a:endParaRPr lang="en-US" altLang="zh-CN" b="1" kern="100" dirty="0">
              <a:effectLst/>
              <a:latin typeface="Times New Roman" panose="02020603050405020304" pitchFamily="18" charset="0"/>
              <a:ea typeface="楷体" panose="02010609060101010101" pitchFamily="49" charset="-122"/>
            </a:endParaRPr>
          </a:p>
          <a:p>
            <a:pPr algn="just">
              <a:lnSpc>
                <a:spcPts val="2000"/>
              </a:lnSpc>
            </a:pPr>
            <a:endParaRPr lang="en-US" altLang="zh-CN" kern="100" dirty="0">
              <a:effectLst/>
              <a:latin typeface="Times New Roman" panose="02020603050405020304" pitchFamily="18" charset="0"/>
              <a:ea typeface="楷体" panose="02010609060101010101" pitchFamily="49" charset="-122"/>
            </a:endParaRPr>
          </a:p>
          <a:p>
            <a:pPr algn="just">
              <a:lnSpc>
                <a:spcPts val="2000"/>
              </a:lnSpc>
            </a:pPr>
            <a:r>
              <a:rPr lang="zh-CN" altLang="en-US" kern="100" dirty="0">
                <a:effectLst/>
                <a:latin typeface="Times New Roman" panose="02020603050405020304" pitchFamily="18" charset="0"/>
                <a:ea typeface="楷体" panose="02010609060101010101" pitchFamily="49" charset="-122"/>
              </a:rPr>
              <a:t>（</a:t>
            </a:r>
            <a:r>
              <a:rPr lang="en-US" altLang="zh-CN" kern="100" dirty="0">
                <a:latin typeface="Times New Roman" panose="02020603050405020304" pitchFamily="18" charset="0"/>
                <a:ea typeface="楷体" panose="02010609060101010101" pitchFamily="49" charset="-122"/>
              </a:rPr>
              <a:t>2</a:t>
            </a:r>
            <a:r>
              <a:rPr lang="zh-CN" altLang="en-US" kern="100" dirty="0">
                <a:effectLst/>
                <a:latin typeface="Times New Roman" panose="02020603050405020304" pitchFamily="18" charset="0"/>
                <a:ea typeface="楷体" panose="02010609060101010101" pitchFamily="49" charset="-122"/>
              </a:rPr>
              <a:t>）香港特别行政区</a:t>
            </a:r>
            <a:endParaRPr lang="en-US" altLang="zh-CN" kern="100" dirty="0">
              <a:effectLst/>
              <a:latin typeface="Times New Roman" panose="02020603050405020304" pitchFamily="18" charset="0"/>
              <a:ea typeface="楷体" panose="02010609060101010101" pitchFamily="49" charset="-122"/>
            </a:endParaRPr>
          </a:p>
          <a:p>
            <a:pPr lvl="1" algn="just">
              <a:lnSpc>
                <a:spcPts val="2000"/>
              </a:lnSpc>
            </a:pPr>
            <a:endParaRPr lang="en-US" altLang="zh-CN" sz="1600" kern="100" dirty="0">
              <a:effectLst/>
              <a:latin typeface="Times New Roman" panose="02020603050405020304" pitchFamily="18" charset="0"/>
              <a:ea typeface="楷体" panose="02010609060101010101" pitchFamily="49" charset="-122"/>
            </a:endParaRPr>
          </a:p>
          <a:p>
            <a:pPr marL="285750" indent="-285750" algn="just">
              <a:lnSpc>
                <a:spcPts val="2000"/>
              </a:lnSpc>
              <a:buFont typeface="Arial" panose="020B0604020202020204" pitchFamily="34" charset="0"/>
              <a:buChar char="•"/>
            </a:pPr>
            <a:r>
              <a:rPr lang="zh-CN" altLang="zh-CN" b="1" kern="100" dirty="0">
                <a:latin typeface="Times New Roman" panose="02020603050405020304" pitchFamily="18" charset="0"/>
                <a:ea typeface="楷体" panose="02010609060101010101" pitchFamily="49" charset="-122"/>
              </a:rPr>
              <a:t>香港《仲裁条例》</a:t>
            </a:r>
            <a:endParaRPr lang="en-US" altLang="zh-CN" b="1" kern="100" dirty="0">
              <a:latin typeface="Times New Roman" panose="02020603050405020304" pitchFamily="18" charset="0"/>
              <a:ea typeface="楷体" panose="02010609060101010101" pitchFamily="49" charset="-122"/>
            </a:endParaRPr>
          </a:p>
          <a:p>
            <a:pPr marL="285750" indent="-285750" algn="just">
              <a:lnSpc>
                <a:spcPts val="2000"/>
              </a:lnSpc>
              <a:buFont typeface="Arial" panose="020B0604020202020204" pitchFamily="34" charset="0"/>
              <a:buChar char="•"/>
            </a:pPr>
            <a:endParaRPr lang="en-US" altLang="zh-CN" b="1" kern="100" dirty="0">
              <a:latin typeface="Times New Roman" panose="02020603050405020304" pitchFamily="18" charset="0"/>
              <a:ea typeface="楷体" panose="02010609060101010101" pitchFamily="49" charset="-122"/>
            </a:endParaRPr>
          </a:p>
          <a:p>
            <a:pPr algn="just">
              <a:lnSpc>
                <a:spcPts val="2000"/>
              </a:lnSpc>
            </a:pPr>
            <a:r>
              <a:rPr lang="zh-CN" altLang="zh-CN" u="sng" kern="100" dirty="0">
                <a:latin typeface="Times New Roman" panose="02020603050405020304" pitchFamily="18" charset="0"/>
                <a:ea typeface="楷体" panose="02010609060101010101" pitchFamily="49" charset="-122"/>
              </a:rPr>
              <a:t>第</a:t>
            </a:r>
            <a:r>
              <a:rPr lang="en-US" altLang="zh-CN" u="sng" kern="100" dirty="0">
                <a:latin typeface="Times New Roman" panose="02020603050405020304" pitchFamily="18" charset="0"/>
                <a:ea typeface="楷体" panose="02010609060101010101" pitchFamily="49" charset="-122"/>
              </a:rPr>
              <a:t>35</a:t>
            </a:r>
            <a:r>
              <a:rPr lang="zh-CN" altLang="zh-CN" u="sng" kern="100" dirty="0">
                <a:latin typeface="Times New Roman" panose="02020603050405020304" pitchFamily="18" charset="0"/>
                <a:ea typeface="楷体" panose="02010609060101010101" pitchFamily="49" charset="-122"/>
              </a:rPr>
              <a:t>条：</a:t>
            </a:r>
            <a:r>
              <a:rPr lang="zh-CN" altLang="en-US" u="sng" kern="100" dirty="0">
                <a:latin typeface="Times New Roman" panose="02020603050405020304" pitchFamily="18" charset="0"/>
                <a:ea typeface="楷体" panose="02010609060101010101" pitchFamily="49" charset="-122"/>
              </a:rPr>
              <a:t>仲裁庭下令采取临时措施的权力</a:t>
            </a:r>
            <a:endParaRPr lang="en-US" altLang="zh-CN" u="sng" kern="100" dirty="0">
              <a:latin typeface="Times New Roman" panose="02020603050405020304" pitchFamily="18" charset="0"/>
              <a:ea typeface="楷体" panose="02010609060101010101" pitchFamily="49" charset="-122"/>
            </a:endParaRPr>
          </a:p>
          <a:p>
            <a:pPr algn="just">
              <a:lnSpc>
                <a:spcPts val="2000"/>
              </a:lnSpc>
            </a:pPr>
            <a:r>
              <a:rPr lang="en-US" altLang="zh-CN" b="1" kern="100" dirty="0">
                <a:latin typeface="Times New Roman" panose="02020603050405020304" pitchFamily="18" charset="0"/>
                <a:ea typeface="楷体" panose="02010609060101010101" pitchFamily="49" charset="-122"/>
              </a:rPr>
              <a:t>……</a:t>
            </a:r>
          </a:p>
          <a:p>
            <a:pPr algn="just">
              <a:lnSpc>
                <a:spcPts val="2000"/>
              </a:lnSpc>
            </a:pPr>
            <a:r>
              <a:rPr lang="zh-CN" altLang="en-US" kern="100" dirty="0">
                <a:latin typeface="Times New Roman" panose="02020603050405020304" pitchFamily="18" charset="0"/>
                <a:ea typeface="楷体" panose="02010609060101010101" pitchFamily="49" charset="-122"/>
              </a:rPr>
              <a:t>        </a:t>
            </a:r>
            <a:r>
              <a:rPr lang="en-US" altLang="zh-CN" kern="100" dirty="0">
                <a:latin typeface="Times New Roman" panose="02020603050405020304" pitchFamily="18" charset="0"/>
                <a:ea typeface="楷体" panose="02010609060101010101" pitchFamily="49" charset="-122"/>
              </a:rPr>
              <a:t>(2) </a:t>
            </a:r>
            <a:r>
              <a:rPr lang="zh-CN" altLang="zh-CN" kern="100" dirty="0">
                <a:latin typeface="Times New Roman" panose="02020603050405020304" pitchFamily="18" charset="0"/>
                <a:ea typeface="楷体" panose="02010609060101010101" pitchFamily="49" charset="-122"/>
              </a:rPr>
              <a:t>临时措施是以裁决书为形式的或另一种形式的任何短期措施，仲裁庭在发出最后裁定争议的裁决书之前任何时候，以这种措施责令一方当事人实施以下任何行为：</a:t>
            </a:r>
            <a:endParaRPr lang="en-US" altLang="zh-CN" kern="100" dirty="0">
              <a:latin typeface="Times New Roman" panose="02020603050405020304" pitchFamily="18" charset="0"/>
              <a:ea typeface="楷体" panose="02010609060101010101" pitchFamily="49" charset="-122"/>
            </a:endParaRPr>
          </a:p>
          <a:p>
            <a:pPr marL="800100" lvl="1" indent="-342900" algn="just">
              <a:lnSpc>
                <a:spcPts val="2000"/>
              </a:lnSpc>
              <a:buAutoNum type="alphaLcParenBoth"/>
            </a:pPr>
            <a:r>
              <a:rPr lang="zh-CN" altLang="zh-CN" kern="100" dirty="0">
                <a:latin typeface="Times New Roman" panose="02020603050405020304" pitchFamily="18" charset="0"/>
                <a:ea typeface="楷体" panose="02010609060101010101" pitchFamily="49" charset="-122"/>
              </a:rPr>
              <a:t>在争议得以裁定之前维持现状或恢复原状；</a:t>
            </a:r>
            <a:endParaRPr lang="en-US" altLang="zh-CN" kern="100" dirty="0">
              <a:latin typeface="Times New Roman" panose="02020603050405020304" pitchFamily="18" charset="0"/>
              <a:ea typeface="楷体" panose="02010609060101010101" pitchFamily="49" charset="-122"/>
            </a:endParaRPr>
          </a:p>
          <a:p>
            <a:pPr marL="800100" lvl="1" indent="-342900" algn="just">
              <a:lnSpc>
                <a:spcPts val="2000"/>
              </a:lnSpc>
              <a:buAutoNum type="alphaLcParenBoth"/>
            </a:pPr>
            <a:r>
              <a:rPr lang="en-US" altLang="zh-CN" kern="100" dirty="0">
                <a:latin typeface="Times New Roman" panose="02020603050405020304" pitchFamily="18" charset="0"/>
                <a:ea typeface="楷体" panose="02010609060101010101" pitchFamily="49" charset="-122"/>
              </a:rPr>
              <a:t> </a:t>
            </a:r>
            <a:r>
              <a:rPr lang="zh-CN" altLang="zh-CN" kern="100" dirty="0">
                <a:latin typeface="Times New Roman" panose="02020603050405020304" pitchFamily="18" charset="0"/>
                <a:ea typeface="楷体" panose="02010609060101010101" pitchFamily="49" charset="-122"/>
              </a:rPr>
              <a:t>采取行动防止目前或即将对仲裁程序发生的危害或损害，或不采取可能造成这种危害或损害的行动；</a:t>
            </a:r>
            <a:endParaRPr lang="en-US" altLang="zh-CN" kern="100" dirty="0">
              <a:latin typeface="Times New Roman" panose="02020603050405020304" pitchFamily="18" charset="0"/>
              <a:ea typeface="楷体" panose="02010609060101010101" pitchFamily="49" charset="-122"/>
            </a:endParaRPr>
          </a:p>
          <a:p>
            <a:pPr marL="800100" lvl="1" indent="-342900" algn="just">
              <a:lnSpc>
                <a:spcPts val="2000"/>
              </a:lnSpc>
              <a:buAutoNum type="alphaLcParenBoth"/>
            </a:pPr>
            <a:r>
              <a:rPr lang="en-US" altLang="zh-CN" kern="100" dirty="0">
                <a:latin typeface="Times New Roman" panose="02020603050405020304" pitchFamily="18" charset="0"/>
                <a:ea typeface="楷体" panose="02010609060101010101" pitchFamily="49" charset="-122"/>
              </a:rPr>
              <a:t> </a:t>
            </a:r>
            <a:r>
              <a:rPr lang="zh-CN" altLang="zh-CN" kern="100" dirty="0">
                <a:latin typeface="Times New Roman" panose="02020603050405020304" pitchFamily="18" charset="0"/>
                <a:ea typeface="楷体" panose="02010609060101010101" pitchFamily="49" charset="-122"/>
              </a:rPr>
              <a:t>提供一种保全资产以执行后继裁决的手段；或</a:t>
            </a:r>
            <a:endParaRPr lang="en-US" altLang="zh-CN" kern="100" dirty="0">
              <a:latin typeface="Times New Roman" panose="02020603050405020304" pitchFamily="18" charset="0"/>
              <a:ea typeface="楷体" panose="02010609060101010101" pitchFamily="49" charset="-122"/>
            </a:endParaRPr>
          </a:p>
          <a:p>
            <a:pPr marL="800100" lvl="1" indent="-342900" algn="just">
              <a:lnSpc>
                <a:spcPts val="2000"/>
              </a:lnSpc>
              <a:buAutoNum type="alphaLcParenBoth"/>
            </a:pPr>
            <a:r>
              <a:rPr lang="en-US" altLang="zh-CN" kern="100" dirty="0">
                <a:solidFill>
                  <a:srgbClr val="FF0000"/>
                </a:solidFill>
                <a:latin typeface="Times New Roman" panose="02020603050405020304" pitchFamily="18" charset="0"/>
                <a:ea typeface="楷体" panose="02010609060101010101" pitchFamily="49" charset="-122"/>
              </a:rPr>
              <a:t> </a:t>
            </a:r>
            <a:r>
              <a:rPr lang="zh-CN" altLang="zh-CN" kern="100" dirty="0">
                <a:solidFill>
                  <a:srgbClr val="FF0000"/>
                </a:solidFill>
                <a:latin typeface="Times New Roman" panose="02020603050405020304" pitchFamily="18" charset="0"/>
                <a:ea typeface="楷体" panose="02010609060101010101" pitchFamily="49" charset="-122"/>
              </a:rPr>
              <a:t>保全对解决争议可能具有相关性和重要性的证据。</a:t>
            </a:r>
            <a:endParaRPr lang="en-US" altLang="zh-CN" kern="100" dirty="0">
              <a:solidFill>
                <a:srgbClr val="FF0000"/>
              </a:solidFill>
              <a:latin typeface="Times New Roman" panose="02020603050405020304" pitchFamily="18" charset="0"/>
              <a:ea typeface="楷体" panose="02010609060101010101" pitchFamily="49" charset="-122"/>
            </a:endParaRPr>
          </a:p>
          <a:p>
            <a:pPr marL="800100" lvl="1" indent="-342900" algn="just">
              <a:lnSpc>
                <a:spcPts val="2000"/>
              </a:lnSpc>
              <a:buAutoNum type="alphaLcParenBoth"/>
            </a:pPr>
            <a:endParaRPr lang="en-US" altLang="zh-CN" kern="100" dirty="0">
              <a:latin typeface="Times New Roman" panose="02020603050405020304" pitchFamily="18" charset="0"/>
              <a:ea typeface="楷体" panose="02010609060101010101" pitchFamily="49" charset="-122"/>
            </a:endParaRPr>
          </a:p>
          <a:p>
            <a:pPr algn="just">
              <a:lnSpc>
                <a:spcPts val="2000"/>
              </a:lnSpc>
            </a:pPr>
            <a:r>
              <a:rPr lang="zh-CN" altLang="en-US" u="sng" kern="100" dirty="0">
                <a:latin typeface="Times New Roman" panose="02020603050405020304" pitchFamily="18" charset="0"/>
                <a:ea typeface="楷体" panose="02010609060101010101" pitchFamily="49" charset="-122"/>
              </a:rPr>
              <a:t>第</a:t>
            </a:r>
            <a:r>
              <a:rPr lang="en-US" altLang="zh-CN" u="sng" kern="100" dirty="0">
                <a:latin typeface="Times New Roman" panose="02020603050405020304" pitchFamily="18" charset="0"/>
                <a:ea typeface="楷体" panose="02010609060101010101" pitchFamily="49" charset="-122"/>
              </a:rPr>
              <a:t>45</a:t>
            </a:r>
            <a:r>
              <a:rPr lang="zh-CN" altLang="en-US" u="sng" kern="100" dirty="0">
                <a:latin typeface="Times New Roman" panose="02020603050405020304" pitchFamily="18" charset="0"/>
                <a:ea typeface="楷体" panose="02010609060101010101" pitchFamily="49" charset="-122"/>
              </a:rPr>
              <a:t>条：法院下令采取的临时措施</a:t>
            </a:r>
            <a:endParaRPr lang="en-US" altLang="zh-CN" u="sng" kern="100" dirty="0">
              <a:latin typeface="Times New Roman" panose="02020603050405020304" pitchFamily="18" charset="0"/>
              <a:ea typeface="楷体" panose="02010609060101010101" pitchFamily="49" charset="-122"/>
            </a:endParaRPr>
          </a:p>
          <a:p>
            <a:pPr algn="just">
              <a:lnSpc>
                <a:spcPts val="2000"/>
              </a:lnSpc>
            </a:pPr>
            <a:r>
              <a:rPr lang="en-US" altLang="zh-CN" kern="100" dirty="0">
                <a:latin typeface="Times New Roman" panose="02020603050405020304" pitchFamily="18" charset="0"/>
                <a:ea typeface="楷体" panose="02010609060101010101" pitchFamily="49" charset="-122"/>
              </a:rPr>
              <a:t>……</a:t>
            </a:r>
          </a:p>
          <a:p>
            <a:pPr algn="just">
              <a:lnSpc>
                <a:spcPts val="2000"/>
              </a:lnSpc>
            </a:pPr>
            <a:r>
              <a:rPr lang="en-US" altLang="zh-CN" kern="100" dirty="0">
                <a:solidFill>
                  <a:srgbClr val="FF0000"/>
                </a:solidFill>
                <a:latin typeface="Times New Roman" panose="02020603050405020304" pitchFamily="18" charset="0"/>
                <a:ea typeface="楷体" panose="02010609060101010101" pitchFamily="49" charset="-122"/>
              </a:rPr>
              <a:t>(2)</a:t>
            </a:r>
            <a:r>
              <a:rPr lang="zh-CN" altLang="en-US" kern="100" dirty="0">
                <a:solidFill>
                  <a:srgbClr val="FF0000"/>
                </a:solidFill>
                <a:latin typeface="Times New Roman" panose="02020603050405020304" pitchFamily="18" charset="0"/>
                <a:ea typeface="楷体" panose="02010609060101010101" pitchFamily="49" charset="-122"/>
              </a:rPr>
              <a:t> 原讼法庭可应任何一方的申请，就已在或将会在香港或香港以外地方展开的任何仲裁程序，批给临时措施。</a:t>
            </a:r>
            <a:endParaRPr lang="en-US" altLang="zh-CN" kern="100" dirty="0">
              <a:solidFill>
                <a:srgbClr val="FF0000"/>
              </a:solidFill>
              <a:latin typeface="Times New Roman" panose="02020603050405020304" pitchFamily="18" charset="0"/>
              <a:ea typeface="楷体" panose="02010609060101010101" pitchFamily="49" charset="-122"/>
            </a:endParaRPr>
          </a:p>
          <a:p>
            <a:pPr algn="just">
              <a:lnSpc>
                <a:spcPts val="2000"/>
              </a:lnSpc>
            </a:pPr>
            <a:r>
              <a:rPr lang="en-US" altLang="zh-CN" kern="100" dirty="0">
                <a:latin typeface="Times New Roman" panose="02020603050405020304" pitchFamily="18" charset="0"/>
                <a:ea typeface="楷体" panose="02010609060101010101" pitchFamily="49" charset="-122"/>
              </a:rPr>
              <a:t>(3)</a:t>
            </a:r>
            <a:r>
              <a:rPr lang="zh-CN" altLang="en-US" kern="100" dirty="0">
                <a:latin typeface="Times New Roman" panose="02020603050405020304" pitchFamily="18" charset="0"/>
                <a:ea typeface="楷体" panose="02010609060101010101" pitchFamily="49" charset="-122"/>
              </a:rPr>
              <a:t>本条授予的权力，可由原讼法庭行使，不论仲裁庭是否可根据第</a:t>
            </a:r>
            <a:r>
              <a:rPr lang="en-US" altLang="zh-CN" kern="100" dirty="0">
                <a:latin typeface="Times New Roman" panose="02020603050405020304" pitchFamily="18" charset="0"/>
                <a:ea typeface="楷体" panose="02010609060101010101" pitchFamily="49" charset="-122"/>
              </a:rPr>
              <a:t>35</a:t>
            </a:r>
            <a:r>
              <a:rPr lang="zh-CN" altLang="en-US" kern="100" dirty="0">
                <a:latin typeface="Times New Roman" panose="02020603050405020304" pitchFamily="18" charset="0"/>
                <a:ea typeface="楷体" panose="02010609060101010101" pitchFamily="49" charset="-122"/>
              </a:rPr>
              <a:t>条就同一争议行使类似的权力。</a:t>
            </a:r>
            <a:endParaRPr lang="en-US" altLang="zh-CN" kern="100" dirty="0">
              <a:latin typeface="Times New Roman" panose="02020603050405020304" pitchFamily="18" charset="0"/>
              <a:ea typeface="楷体" panose="02010609060101010101" pitchFamily="49" charset="-122"/>
            </a:endParaRPr>
          </a:p>
        </p:txBody>
      </p:sp>
    </p:spTree>
    <p:custDataLst>
      <p:tags r:id="rId1"/>
    </p:custDataLst>
    <p:extLst>
      <p:ext uri="{BB962C8B-B14F-4D97-AF65-F5344CB8AC3E}">
        <p14:creationId xmlns:p14="http://schemas.microsoft.com/office/powerpoint/2010/main" xmlns="" val="10778439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1D919E67-AB73-6AAB-9E30-0E52E2A2CD34}"/>
              </a:ext>
            </a:extLst>
          </p:cNvPr>
          <p:cNvPicPr>
            <a:picLocks noChangeAspect="1" noChangeArrowheads="1"/>
          </p:cNvPicPr>
          <p:nvPr/>
        </p:nvPicPr>
        <p:blipFill rotWithShape="1">
          <a:blip r:embed="rId4">
            <a:alphaModFix amt="9000"/>
          </a:blip>
          <a:srcRect l="2671" r="2671"/>
          <a:stretch/>
        </p:blipFill>
        <p:spPr bwMode="auto">
          <a:xfrm>
            <a:off x="0" y="923544"/>
            <a:ext cx="12192000" cy="5934456"/>
          </a:xfrm>
          <a:prstGeom prst="rect">
            <a:avLst/>
          </a:prstGeom>
          <a:solidFill>
            <a:schemeClr val="accent1">
              <a:lumMod val="20000"/>
              <a:lumOff val="80000"/>
              <a:alpha val="0"/>
            </a:schemeClr>
          </a:solidFill>
          <a:effectLst>
            <a:softEdge rad="0"/>
          </a:effectLst>
        </p:spPr>
      </p:pic>
      <p:pic>
        <p:nvPicPr>
          <p:cNvPr id="5" name="图片 4">
            <a:extLst>
              <a:ext uri="{FF2B5EF4-FFF2-40B4-BE49-F238E27FC236}">
                <a16:creationId xmlns:a16="http://schemas.microsoft.com/office/drawing/2014/main" xmlns="" id="{6A570423-0E11-48E5-29E7-E2DA510801D0}"/>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2" name="文本框 1">
            <a:extLst>
              <a:ext uri="{FF2B5EF4-FFF2-40B4-BE49-F238E27FC236}">
                <a16:creationId xmlns:a16="http://schemas.microsoft.com/office/drawing/2014/main" xmlns="" id="{9C3321C4-C505-107E-8C50-E4CAA4EA4D4B}"/>
              </a:ext>
            </a:extLst>
          </p:cNvPr>
          <p:cNvSpPr txBox="1"/>
          <p:nvPr/>
        </p:nvSpPr>
        <p:spPr>
          <a:xfrm>
            <a:off x="0" y="1010245"/>
            <a:ext cx="11966133" cy="5734903"/>
          </a:xfrm>
          <a:prstGeom prst="rect">
            <a:avLst/>
          </a:prstGeom>
          <a:noFill/>
        </p:spPr>
        <p:txBody>
          <a:bodyPr wrap="square" rtlCol="0">
            <a:spAutoFit/>
          </a:bodyPr>
          <a:lstStyle/>
          <a:p>
            <a:pPr marL="285750" indent="-285750" algn="just">
              <a:lnSpc>
                <a:spcPts val="2000"/>
              </a:lnSpc>
              <a:buFont typeface="Arial" panose="020B0604020202020204" pitchFamily="34" charset="0"/>
              <a:buChar char="•"/>
            </a:pPr>
            <a:r>
              <a:rPr lang="zh-CN" altLang="en-US" b="1" kern="100" dirty="0">
                <a:latin typeface="Times New Roman" panose="02020603050405020304" pitchFamily="18" charset="0"/>
                <a:ea typeface="楷体" panose="02010609060101010101" pitchFamily="49" charset="-122"/>
              </a:rPr>
              <a:t>香港</a:t>
            </a:r>
            <a:r>
              <a:rPr lang="en-US" altLang="zh-CN" b="1" kern="100" dirty="0">
                <a:latin typeface="Times New Roman" panose="02020603050405020304" pitchFamily="18" charset="0"/>
                <a:ea typeface="楷体" panose="02010609060101010101" pitchFamily="49" charset="-122"/>
              </a:rPr>
              <a:t>《</a:t>
            </a:r>
            <a:r>
              <a:rPr lang="zh-CN" altLang="en-US" b="1" kern="100" dirty="0">
                <a:latin typeface="Times New Roman" panose="02020603050405020304" pitchFamily="18" charset="0"/>
                <a:ea typeface="楷体" panose="02010609060101010101" pitchFamily="49" charset="-122"/>
              </a:rPr>
              <a:t>证据条例</a:t>
            </a:r>
            <a:r>
              <a:rPr lang="en-US" altLang="zh-CN" b="1" kern="100" dirty="0">
                <a:latin typeface="Times New Roman" panose="02020603050405020304" pitchFamily="18" charset="0"/>
                <a:ea typeface="楷体" panose="02010609060101010101" pitchFamily="49" charset="-122"/>
              </a:rPr>
              <a:t>》</a:t>
            </a:r>
          </a:p>
          <a:p>
            <a:pPr marL="285750" indent="-285750" algn="just">
              <a:lnSpc>
                <a:spcPts val="2000"/>
              </a:lnSpc>
              <a:buFont typeface="Arial" panose="020B0604020202020204" pitchFamily="34" charset="0"/>
              <a:buChar char="•"/>
            </a:pPr>
            <a:endParaRPr lang="en-US" altLang="zh-CN" b="1" kern="100" dirty="0">
              <a:latin typeface="Times New Roman" panose="02020603050405020304" pitchFamily="18" charset="0"/>
              <a:ea typeface="楷体" panose="02010609060101010101" pitchFamily="49" charset="-122"/>
            </a:endParaRPr>
          </a:p>
          <a:p>
            <a:pPr algn="just">
              <a:lnSpc>
                <a:spcPts val="2000"/>
              </a:lnSpc>
            </a:pPr>
            <a:r>
              <a:rPr lang="zh-CN" altLang="en-US" u="sng" kern="100" dirty="0">
                <a:latin typeface="Times New Roman" panose="02020603050405020304" pitchFamily="18" charset="0"/>
                <a:ea typeface="楷体" panose="02010609060101010101" pitchFamily="49" charset="-122"/>
              </a:rPr>
              <a:t>第</a:t>
            </a:r>
            <a:r>
              <a:rPr lang="en-US" altLang="zh-CN" u="sng" kern="100" dirty="0">
                <a:latin typeface="Times New Roman" panose="02020603050405020304" pitchFamily="18" charset="0"/>
                <a:ea typeface="楷体" panose="02010609060101010101" pitchFamily="49" charset="-122"/>
              </a:rPr>
              <a:t>75</a:t>
            </a:r>
            <a:r>
              <a:rPr lang="zh-CN" altLang="en-US" u="sng" kern="100" dirty="0">
                <a:latin typeface="Times New Roman" panose="02020603050405020304" pitchFamily="18" charset="0"/>
                <a:ea typeface="楷体" panose="02010609060101010101" pitchFamily="49" charset="-122"/>
              </a:rPr>
              <a:t>条：为另一法院的民事法律程序取得证据而向原讼法庭申请协助</a:t>
            </a:r>
            <a:endParaRPr lang="en-US" altLang="zh-CN" u="sng" kern="100" dirty="0">
              <a:latin typeface="Times New Roman" panose="02020603050405020304" pitchFamily="18" charset="0"/>
              <a:ea typeface="楷体" panose="02010609060101010101" pitchFamily="49" charset="-122"/>
            </a:endParaRPr>
          </a:p>
          <a:p>
            <a:pPr algn="just">
              <a:lnSpc>
                <a:spcPts val="2000"/>
              </a:lnSpc>
            </a:pPr>
            <a:endParaRPr lang="en-US" altLang="zh-CN" u="sng" kern="100" dirty="0">
              <a:latin typeface="Times New Roman" panose="02020603050405020304" pitchFamily="18" charset="0"/>
              <a:ea typeface="楷体" panose="02010609060101010101" pitchFamily="49" charset="-122"/>
            </a:endParaRPr>
          </a:p>
          <a:p>
            <a:pPr algn="just">
              <a:lnSpc>
                <a:spcPts val="2000"/>
              </a:lnSpc>
            </a:pPr>
            <a:r>
              <a:rPr lang="zh-CN" altLang="en-US" kern="100" dirty="0">
                <a:latin typeface="Times New Roman" panose="02020603050405020304" pitchFamily="18" charset="0"/>
                <a:ea typeface="楷体" panose="02010609060101010101" pitchFamily="49" charset="-122"/>
              </a:rPr>
              <a:t>凡向原讼法庭申请一项拟在香港取得证据的命令，而法庭信纳 </a:t>
            </a:r>
            <a:r>
              <a:rPr lang="en-US" altLang="zh-CN" kern="100" dirty="0">
                <a:latin typeface="Times New Roman" panose="02020603050405020304" pitchFamily="18" charset="0"/>
                <a:ea typeface="楷体" panose="02010609060101010101" pitchFamily="49" charset="-122"/>
              </a:rPr>
              <a:t>——</a:t>
            </a:r>
          </a:p>
          <a:p>
            <a:pPr marL="800100" lvl="1" indent="-342900" algn="just">
              <a:lnSpc>
                <a:spcPts val="2000"/>
              </a:lnSpc>
              <a:buAutoNum type="alphaLcParenBoth"/>
            </a:pPr>
            <a:r>
              <a:rPr lang="zh-CN" altLang="en-US" kern="100" dirty="0">
                <a:solidFill>
                  <a:srgbClr val="FF0000"/>
                </a:solidFill>
                <a:latin typeface="Times New Roman" panose="02020603050405020304" pitchFamily="18" charset="0"/>
                <a:ea typeface="楷体" panose="02010609060101010101" pitchFamily="49" charset="-122"/>
              </a:rPr>
              <a:t>该申请是依据由在香港以外国家或地区行使司法管辖权的法院或审裁处</a:t>
            </a:r>
            <a:r>
              <a:rPr lang="en-US" altLang="zh-CN" kern="100" dirty="0">
                <a:solidFill>
                  <a:srgbClr val="FF0000"/>
                </a:solidFill>
                <a:latin typeface="Times New Roman" panose="02020603050405020304" pitchFamily="18" charset="0"/>
                <a:ea typeface="楷体" panose="02010609060101010101" pitchFamily="49" charset="-122"/>
              </a:rPr>
              <a:t>(</a:t>
            </a:r>
            <a:r>
              <a:rPr lang="zh-CN" altLang="en-US" kern="100" dirty="0">
                <a:solidFill>
                  <a:srgbClr val="FF0000"/>
                </a:solidFill>
                <a:latin typeface="Times New Roman" panose="02020603050405020304" pitchFamily="18" charset="0"/>
                <a:ea typeface="楷体" panose="02010609060101010101" pitchFamily="49" charset="-122"/>
              </a:rPr>
              <a:t>提出请求的法院</a:t>
            </a:r>
            <a:r>
              <a:rPr lang="en-US" altLang="zh-CN" kern="100" dirty="0">
                <a:solidFill>
                  <a:srgbClr val="FF0000"/>
                </a:solidFill>
                <a:latin typeface="Times New Roman" panose="02020603050405020304" pitchFamily="18" charset="0"/>
                <a:ea typeface="楷体" panose="02010609060101010101" pitchFamily="49" charset="-122"/>
              </a:rPr>
              <a:t>)</a:t>
            </a:r>
            <a:r>
              <a:rPr lang="zh-CN" altLang="en-US" kern="100" dirty="0">
                <a:solidFill>
                  <a:srgbClr val="FF0000"/>
                </a:solidFill>
                <a:latin typeface="Times New Roman" panose="02020603050405020304" pitchFamily="18" charset="0"/>
                <a:ea typeface="楷体" panose="02010609060101010101" pitchFamily="49" charset="-122"/>
              </a:rPr>
              <a:t>或代其所发出的请求而提出；</a:t>
            </a:r>
            <a:r>
              <a:rPr lang="zh-CN" altLang="en-US" kern="100" dirty="0">
                <a:latin typeface="Times New Roman" panose="02020603050405020304" pitchFamily="18" charset="0"/>
                <a:ea typeface="楷体" panose="02010609060101010101" pitchFamily="49" charset="-122"/>
              </a:rPr>
              <a:t>及</a:t>
            </a:r>
          </a:p>
          <a:p>
            <a:pPr marL="800100" lvl="1" indent="-342900" algn="just">
              <a:lnSpc>
                <a:spcPts val="2000"/>
              </a:lnSpc>
              <a:buAutoNum type="alphaLcParenBoth"/>
            </a:pPr>
            <a:r>
              <a:rPr lang="zh-CN" altLang="en-US" kern="100" dirty="0">
                <a:latin typeface="Times New Roman" panose="02020603050405020304" pitchFamily="18" charset="0"/>
                <a:ea typeface="楷体" panose="02010609060101010101" pitchFamily="49" charset="-122"/>
              </a:rPr>
              <a:t>该申请涉及的证据</a:t>
            </a:r>
            <a:r>
              <a:rPr lang="zh-CN" altLang="en-US" kern="100" dirty="0">
                <a:solidFill>
                  <a:srgbClr val="FF0000"/>
                </a:solidFill>
                <a:latin typeface="Times New Roman" panose="02020603050405020304" pitchFamily="18" charset="0"/>
                <a:ea typeface="楷体" panose="02010609060101010101" pitchFamily="49" charset="-122"/>
              </a:rPr>
              <a:t>是为已在提出请求的法院席前提起或预期在该法院席前提起的民事法律程序而须取得</a:t>
            </a:r>
            <a:r>
              <a:rPr lang="zh-CN" altLang="en-US" kern="100" dirty="0">
                <a:latin typeface="Times New Roman" panose="02020603050405020304" pitchFamily="18" charset="0"/>
                <a:ea typeface="楷体" panose="02010609060101010101" pitchFamily="49" charset="-122"/>
              </a:rPr>
              <a:t>，则原讼法庭具有本部所赋予它的权力。 </a:t>
            </a:r>
            <a:r>
              <a:rPr lang="en-US" altLang="zh-CN" kern="100" dirty="0">
                <a:latin typeface="Times New Roman" panose="02020603050405020304" pitchFamily="18" charset="0"/>
                <a:ea typeface="楷体" panose="02010609060101010101" pitchFamily="49" charset="-122"/>
              </a:rPr>
              <a:t>(</a:t>
            </a:r>
            <a:r>
              <a:rPr lang="zh-CN" altLang="en-US" kern="100" dirty="0">
                <a:latin typeface="Times New Roman" panose="02020603050405020304" pitchFamily="18" charset="0"/>
                <a:ea typeface="楷体" panose="02010609060101010101" pitchFamily="49" charset="-122"/>
              </a:rPr>
              <a:t>由</a:t>
            </a:r>
            <a:r>
              <a:rPr lang="en-US" altLang="zh-CN" kern="100" dirty="0">
                <a:latin typeface="Times New Roman" panose="02020603050405020304" pitchFamily="18" charset="0"/>
                <a:ea typeface="楷体" panose="02010609060101010101" pitchFamily="49" charset="-122"/>
              </a:rPr>
              <a:t>1998</a:t>
            </a:r>
            <a:r>
              <a:rPr lang="zh-CN" altLang="en-US" kern="100" dirty="0">
                <a:latin typeface="Times New Roman" panose="02020603050405020304" pitchFamily="18" charset="0"/>
                <a:ea typeface="楷体" panose="02010609060101010101" pitchFamily="49" charset="-122"/>
              </a:rPr>
              <a:t>年第</a:t>
            </a:r>
            <a:r>
              <a:rPr lang="en-US" altLang="zh-CN" kern="100" dirty="0">
                <a:latin typeface="Times New Roman" panose="02020603050405020304" pitchFamily="18" charset="0"/>
                <a:ea typeface="楷体" panose="02010609060101010101" pitchFamily="49" charset="-122"/>
              </a:rPr>
              <a:t>25</a:t>
            </a:r>
            <a:r>
              <a:rPr lang="zh-CN" altLang="en-US" kern="100" dirty="0">
                <a:latin typeface="Times New Roman" panose="02020603050405020304" pitchFamily="18" charset="0"/>
                <a:ea typeface="楷体" panose="02010609060101010101" pitchFamily="49" charset="-122"/>
              </a:rPr>
              <a:t>号第</a:t>
            </a:r>
            <a:r>
              <a:rPr lang="en-US" altLang="zh-CN" kern="100" dirty="0">
                <a:latin typeface="Times New Roman" panose="02020603050405020304" pitchFamily="18" charset="0"/>
                <a:ea typeface="楷体" panose="02010609060101010101" pitchFamily="49" charset="-122"/>
              </a:rPr>
              <a:t>2</a:t>
            </a:r>
            <a:r>
              <a:rPr lang="zh-CN" altLang="en-US" kern="100" dirty="0">
                <a:latin typeface="Times New Roman" panose="02020603050405020304" pitchFamily="18" charset="0"/>
                <a:ea typeface="楷体" panose="02010609060101010101" pitchFamily="49" charset="-122"/>
              </a:rPr>
              <a:t>条修订</a:t>
            </a:r>
            <a:r>
              <a:rPr lang="en-US" altLang="zh-CN" kern="100" dirty="0">
                <a:latin typeface="Times New Roman" panose="02020603050405020304" pitchFamily="18" charset="0"/>
                <a:ea typeface="楷体" panose="02010609060101010101" pitchFamily="49" charset="-122"/>
              </a:rPr>
              <a:t>) [</a:t>
            </a:r>
            <a:r>
              <a:rPr lang="zh-CN" altLang="en-US" kern="100" dirty="0">
                <a:latin typeface="Times New Roman" panose="02020603050405020304" pitchFamily="18" charset="0"/>
                <a:ea typeface="楷体" panose="02010609060101010101" pitchFamily="49" charset="-122"/>
              </a:rPr>
              <a:t>比照 </a:t>
            </a:r>
            <a:r>
              <a:rPr lang="en-US" altLang="zh-CN" kern="100" dirty="0">
                <a:latin typeface="Times New Roman" panose="02020603050405020304" pitchFamily="18" charset="0"/>
                <a:ea typeface="楷体" panose="02010609060101010101" pitchFamily="49" charset="-122"/>
              </a:rPr>
              <a:t>1975 </a:t>
            </a:r>
            <a:r>
              <a:rPr lang="en-GB" altLang="zh-CN" kern="100" dirty="0">
                <a:latin typeface="Times New Roman" panose="02020603050405020304" pitchFamily="18" charset="0"/>
                <a:ea typeface="楷体" panose="02010609060101010101" pitchFamily="49" charset="-122"/>
              </a:rPr>
              <a:t>c. 34 s. 1 U.K.]</a:t>
            </a:r>
          </a:p>
          <a:p>
            <a:pPr marL="1257300" lvl="2" indent="-342900" algn="just">
              <a:lnSpc>
                <a:spcPts val="2000"/>
              </a:lnSpc>
              <a:buAutoNum type="alphaLcParenBoth"/>
            </a:pPr>
            <a:endParaRPr lang="en-GB" altLang="zh-CN" kern="100" dirty="0">
              <a:latin typeface="Times New Roman" panose="02020603050405020304" pitchFamily="18" charset="0"/>
              <a:ea typeface="楷体" panose="02010609060101010101" pitchFamily="49" charset="-122"/>
            </a:endParaRPr>
          </a:p>
          <a:p>
            <a:pPr algn="just">
              <a:lnSpc>
                <a:spcPts val="2000"/>
              </a:lnSpc>
            </a:pPr>
            <a:r>
              <a:rPr lang="zh-CN" altLang="en-US" u="sng" kern="100" dirty="0">
                <a:latin typeface="Times New Roman" panose="02020603050405020304" pitchFamily="18" charset="0"/>
                <a:ea typeface="楷体" panose="02010609060101010101" pitchFamily="49" charset="-122"/>
              </a:rPr>
              <a:t>第</a:t>
            </a:r>
            <a:r>
              <a:rPr lang="en-US" altLang="zh-CN" u="sng" kern="100" dirty="0">
                <a:latin typeface="Times New Roman" panose="02020603050405020304" pitchFamily="18" charset="0"/>
                <a:ea typeface="楷体" panose="02010609060101010101" pitchFamily="49" charset="-122"/>
              </a:rPr>
              <a:t>76</a:t>
            </a:r>
            <a:r>
              <a:rPr lang="zh-CN" altLang="en-US" u="sng" kern="100" dirty="0">
                <a:latin typeface="Times New Roman" panose="02020603050405020304" pitchFamily="18" charset="0"/>
                <a:ea typeface="楷体" panose="02010609060101010101" pitchFamily="49" charset="-122"/>
              </a:rPr>
              <a:t>条：香港法院将某项协助申请实现的权力</a:t>
            </a:r>
            <a:endParaRPr lang="en-US" altLang="zh-CN" u="sng" kern="100" dirty="0">
              <a:latin typeface="Times New Roman" panose="02020603050405020304" pitchFamily="18" charset="0"/>
              <a:ea typeface="楷体" panose="02010609060101010101" pitchFamily="49" charset="-122"/>
            </a:endParaRPr>
          </a:p>
          <a:p>
            <a:pPr algn="just">
              <a:lnSpc>
                <a:spcPts val="2000"/>
              </a:lnSpc>
            </a:pPr>
            <a:endParaRPr lang="zh-CN" altLang="en-US" u="sng" kern="100" dirty="0">
              <a:latin typeface="Times New Roman" panose="02020603050405020304" pitchFamily="18" charset="0"/>
              <a:ea typeface="楷体" panose="02010609060101010101" pitchFamily="49" charset="-122"/>
            </a:endParaRPr>
          </a:p>
          <a:p>
            <a:pPr algn="just">
              <a:lnSpc>
                <a:spcPts val="2000"/>
              </a:lnSpc>
            </a:pPr>
            <a:r>
              <a:rPr lang="en-US" altLang="zh-CN" kern="100" dirty="0">
                <a:latin typeface="Times New Roman" panose="02020603050405020304" pitchFamily="18" charset="0"/>
                <a:ea typeface="楷体" panose="02010609060101010101" pitchFamily="49" charset="-122"/>
              </a:rPr>
              <a:t>(1)</a:t>
            </a:r>
            <a:r>
              <a:rPr lang="zh-CN" altLang="en-US" kern="100" dirty="0">
                <a:latin typeface="Times New Roman" panose="02020603050405020304" pitchFamily="18" charset="0"/>
                <a:ea typeface="楷体" panose="02010609060101010101" pitchFamily="49" charset="-122"/>
              </a:rPr>
              <a:t> 在不抵触本条的条文下，原讼法庭有权应第</a:t>
            </a:r>
            <a:r>
              <a:rPr lang="en-US" altLang="zh-CN" kern="100" dirty="0">
                <a:latin typeface="Times New Roman" panose="02020603050405020304" pitchFamily="18" charset="0"/>
                <a:ea typeface="楷体" panose="02010609060101010101" pitchFamily="49" charset="-122"/>
              </a:rPr>
              <a:t>75</a:t>
            </a:r>
            <a:r>
              <a:rPr lang="zh-CN" altLang="en-US" kern="100" dirty="0">
                <a:latin typeface="Times New Roman" panose="02020603050405020304" pitchFamily="18" charset="0"/>
                <a:ea typeface="楷体" panose="02010609060101010101" pitchFamily="49" charset="-122"/>
              </a:rPr>
              <a:t>条所述的任何申请，藉命令作出在香港取得证据的规定，而该规定是法院觉得就实现提出申请所依据的请求的目的而言属适当的；任何该命令可规定其内所指明的人采取法院认为就该目的而言属适当的步骤。 </a:t>
            </a:r>
            <a:r>
              <a:rPr lang="en-US" altLang="zh-CN" kern="100" dirty="0">
                <a:latin typeface="Times New Roman" panose="02020603050405020304" pitchFamily="18" charset="0"/>
                <a:ea typeface="楷体" panose="02010609060101010101" pitchFamily="49" charset="-122"/>
              </a:rPr>
              <a:t>(</a:t>
            </a:r>
            <a:r>
              <a:rPr lang="zh-CN" altLang="en-US" kern="100" dirty="0">
                <a:latin typeface="Times New Roman" panose="02020603050405020304" pitchFamily="18" charset="0"/>
                <a:ea typeface="楷体" panose="02010609060101010101" pitchFamily="49" charset="-122"/>
              </a:rPr>
              <a:t>由</a:t>
            </a:r>
            <a:r>
              <a:rPr lang="en-US" altLang="zh-CN" kern="100" dirty="0">
                <a:latin typeface="Times New Roman" panose="02020603050405020304" pitchFamily="18" charset="0"/>
                <a:ea typeface="楷体" panose="02010609060101010101" pitchFamily="49" charset="-122"/>
              </a:rPr>
              <a:t>1998</a:t>
            </a:r>
            <a:r>
              <a:rPr lang="zh-CN" altLang="en-US" kern="100" dirty="0">
                <a:latin typeface="Times New Roman" panose="02020603050405020304" pitchFamily="18" charset="0"/>
                <a:ea typeface="楷体" panose="02010609060101010101" pitchFamily="49" charset="-122"/>
              </a:rPr>
              <a:t>年第</a:t>
            </a:r>
            <a:r>
              <a:rPr lang="en-US" altLang="zh-CN" kern="100" dirty="0">
                <a:latin typeface="Times New Roman" panose="02020603050405020304" pitchFamily="18" charset="0"/>
                <a:ea typeface="楷体" panose="02010609060101010101" pitchFamily="49" charset="-122"/>
              </a:rPr>
              <a:t>25</a:t>
            </a:r>
            <a:r>
              <a:rPr lang="zh-CN" altLang="en-US" kern="100" dirty="0">
                <a:latin typeface="Times New Roman" panose="02020603050405020304" pitchFamily="18" charset="0"/>
                <a:ea typeface="楷体" panose="02010609060101010101" pitchFamily="49" charset="-122"/>
              </a:rPr>
              <a:t>号第</a:t>
            </a:r>
            <a:r>
              <a:rPr lang="en-US" altLang="zh-CN" kern="100" dirty="0">
                <a:latin typeface="Times New Roman" panose="02020603050405020304" pitchFamily="18" charset="0"/>
                <a:ea typeface="楷体" panose="02010609060101010101" pitchFamily="49" charset="-122"/>
              </a:rPr>
              <a:t>2</a:t>
            </a:r>
            <a:r>
              <a:rPr lang="zh-CN" altLang="en-US" kern="100" dirty="0">
                <a:latin typeface="Times New Roman" panose="02020603050405020304" pitchFamily="18" charset="0"/>
                <a:ea typeface="楷体" panose="02010609060101010101" pitchFamily="49" charset="-122"/>
              </a:rPr>
              <a:t>条修订</a:t>
            </a:r>
            <a:r>
              <a:rPr lang="en-US" altLang="zh-CN" kern="100" dirty="0">
                <a:latin typeface="Times New Roman" panose="02020603050405020304" pitchFamily="18" charset="0"/>
                <a:ea typeface="楷体" panose="02010609060101010101" pitchFamily="49" charset="-122"/>
              </a:rPr>
              <a:t>)</a:t>
            </a:r>
          </a:p>
          <a:p>
            <a:pPr marL="342900" indent="-342900" algn="just">
              <a:lnSpc>
                <a:spcPts val="2000"/>
              </a:lnSpc>
              <a:buAutoNum type="alphaLcParenBoth"/>
            </a:pPr>
            <a:endParaRPr lang="en-US" altLang="zh-CN" kern="100" dirty="0">
              <a:latin typeface="Times New Roman" panose="02020603050405020304" pitchFamily="18" charset="0"/>
              <a:ea typeface="楷体" panose="02010609060101010101" pitchFamily="49" charset="-122"/>
            </a:endParaRPr>
          </a:p>
          <a:p>
            <a:pPr algn="just">
              <a:lnSpc>
                <a:spcPts val="2000"/>
              </a:lnSpc>
            </a:pPr>
            <a:r>
              <a:rPr lang="en-US" altLang="zh-CN" kern="100" dirty="0">
                <a:latin typeface="Times New Roman" panose="02020603050405020304" pitchFamily="18" charset="0"/>
                <a:ea typeface="楷体" panose="02010609060101010101" pitchFamily="49" charset="-122"/>
              </a:rPr>
              <a:t>(2)</a:t>
            </a:r>
            <a:r>
              <a:rPr lang="zh-CN" altLang="en-US" kern="100" dirty="0">
                <a:latin typeface="Times New Roman" panose="02020603050405020304" pitchFamily="18" charset="0"/>
                <a:ea typeface="楷体" panose="02010609060101010101" pitchFamily="49" charset="-122"/>
              </a:rPr>
              <a:t> 在不损害第</a:t>
            </a:r>
            <a:r>
              <a:rPr lang="en-US" altLang="zh-CN" kern="100" dirty="0">
                <a:latin typeface="Times New Roman" panose="02020603050405020304" pitchFamily="18" charset="0"/>
                <a:ea typeface="楷体" panose="02010609060101010101" pitchFamily="49" charset="-122"/>
              </a:rPr>
              <a:t>(1)</a:t>
            </a:r>
            <a:r>
              <a:rPr lang="zh-CN" altLang="en-US" kern="100" dirty="0">
                <a:latin typeface="Times New Roman" panose="02020603050405020304" pitchFamily="18" charset="0"/>
                <a:ea typeface="楷体" panose="02010609060101010101" pitchFamily="49" charset="-122"/>
              </a:rPr>
              <a:t>款的一般性的原则下，但除本条另有规定外，根据本条作出的命令尤其可就以下各项作出规定 </a:t>
            </a:r>
            <a:r>
              <a:rPr lang="en-US" altLang="zh-CN" kern="100" dirty="0">
                <a:latin typeface="Times New Roman" panose="02020603050405020304" pitchFamily="18" charset="0"/>
                <a:ea typeface="楷体" panose="02010609060101010101" pitchFamily="49" charset="-122"/>
              </a:rPr>
              <a:t>——</a:t>
            </a:r>
          </a:p>
          <a:p>
            <a:pPr algn="just">
              <a:lnSpc>
                <a:spcPts val="2000"/>
              </a:lnSpc>
            </a:pPr>
            <a:r>
              <a:rPr lang="zh-CN" altLang="en-US" kern="100" dirty="0">
                <a:latin typeface="Times New Roman" panose="02020603050405020304" pitchFamily="18" charset="0"/>
                <a:ea typeface="楷体" panose="02010609060101010101" pitchFamily="49" charset="-122"/>
              </a:rPr>
              <a:t>        </a:t>
            </a:r>
            <a:r>
              <a:rPr lang="en-US" altLang="zh-CN" kern="100" dirty="0">
                <a:latin typeface="Times New Roman" panose="02020603050405020304" pitchFamily="18" charset="0"/>
                <a:ea typeface="楷体" panose="02010609060101010101" pitchFamily="49" charset="-122"/>
              </a:rPr>
              <a:t>(</a:t>
            </a:r>
            <a:r>
              <a:rPr lang="en-GB" altLang="zh-CN" kern="100" dirty="0">
                <a:latin typeface="Times New Roman" panose="02020603050405020304" pitchFamily="18" charset="0"/>
                <a:ea typeface="楷体" panose="02010609060101010101" pitchFamily="49" charset="-122"/>
              </a:rPr>
              <a:t>a)</a:t>
            </a:r>
            <a:r>
              <a:rPr lang="zh-CN" altLang="en-US" kern="100" dirty="0">
                <a:latin typeface="Times New Roman" panose="02020603050405020304" pitchFamily="18" charset="0"/>
                <a:ea typeface="楷体" panose="02010609060101010101" pitchFamily="49" charset="-122"/>
              </a:rPr>
              <a:t> 以任何方式</a:t>
            </a:r>
            <a:r>
              <a:rPr lang="en-US" altLang="zh-CN" kern="100" dirty="0">
                <a:latin typeface="Times New Roman" panose="02020603050405020304" pitchFamily="18" charset="0"/>
                <a:ea typeface="楷体" panose="02010609060101010101" pitchFamily="49" charset="-122"/>
              </a:rPr>
              <a:t>(</a:t>
            </a:r>
            <a:r>
              <a:rPr lang="zh-CN" altLang="en-US" kern="100" dirty="0">
                <a:latin typeface="Times New Roman" panose="02020603050405020304" pitchFamily="18" charset="0"/>
                <a:ea typeface="楷体" panose="02010609060101010101" pitchFamily="49" charset="-122"/>
              </a:rPr>
              <a:t>包括藉电视直播联系方式</a:t>
            </a:r>
            <a:r>
              <a:rPr lang="en-US" altLang="zh-CN" kern="100" dirty="0">
                <a:latin typeface="Times New Roman" panose="02020603050405020304" pitchFamily="18" charset="0"/>
                <a:ea typeface="楷体" panose="02010609060101010101" pitchFamily="49" charset="-122"/>
              </a:rPr>
              <a:t>)</a:t>
            </a:r>
            <a:r>
              <a:rPr lang="zh-CN" altLang="en-US" kern="100" dirty="0">
                <a:latin typeface="Times New Roman" panose="02020603050405020304" pitchFamily="18" charset="0"/>
                <a:ea typeface="楷体" panose="02010609060101010101" pitchFamily="49" charset="-122"/>
              </a:rPr>
              <a:t>讯问证人； </a:t>
            </a:r>
            <a:r>
              <a:rPr lang="en-US" altLang="zh-CN" kern="100" dirty="0">
                <a:latin typeface="Times New Roman" panose="02020603050405020304" pitchFamily="18" charset="0"/>
                <a:ea typeface="楷体" panose="02010609060101010101" pitchFamily="49" charset="-122"/>
              </a:rPr>
              <a:t>(</a:t>
            </a:r>
            <a:r>
              <a:rPr lang="zh-CN" altLang="en-US" kern="100" dirty="0">
                <a:latin typeface="Times New Roman" panose="02020603050405020304" pitchFamily="18" charset="0"/>
                <a:ea typeface="楷体" panose="02010609060101010101" pitchFamily="49" charset="-122"/>
              </a:rPr>
              <a:t>由</a:t>
            </a:r>
            <a:r>
              <a:rPr lang="en-US" altLang="zh-CN" kern="100" dirty="0">
                <a:latin typeface="Times New Roman" panose="02020603050405020304" pitchFamily="18" charset="0"/>
                <a:ea typeface="楷体" panose="02010609060101010101" pitchFamily="49" charset="-122"/>
              </a:rPr>
              <a:t>2003</a:t>
            </a:r>
            <a:r>
              <a:rPr lang="zh-CN" altLang="en-US" kern="100" dirty="0">
                <a:latin typeface="Times New Roman" panose="02020603050405020304" pitchFamily="18" charset="0"/>
                <a:ea typeface="楷体" panose="02010609060101010101" pitchFamily="49" charset="-122"/>
              </a:rPr>
              <a:t>年第</a:t>
            </a:r>
            <a:r>
              <a:rPr lang="en-US" altLang="zh-CN" kern="100" dirty="0">
                <a:latin typeface="Times New Roman" panose="02020603050405020304" pitchFamily="18" charset="0"/>
                <a:ea typeface="楷体" panose="02010609060101010101" pitchFamily="49" charset="-122"/>
              </a:rPr>
              <a:t>23</a:t>
            </a:r>
            <a:r>
              <a:rPr lang="zh-CN" altLang="en-US" kern="100" dirty="0">
                <a:latin typeface="Times New Roman" panose="02020603050405020304" pitchFamily="18" charset="0"/>
                <a:ea typeface="楷体" panose="02010609060101010101" pitchFamily="49" charset="-122"/>
              </a:rPr>
              <a:t>号第</a:t>
            </a:r>
            <a:r>
              <a:rPr lang="en-US" altLang="zh-CN" kern="100" dirty="0">
                <a:latin typeface="Times New Roman" panose="02020603050405020304" pitchFamily="18" charset="0"/>
                <a:ea typeface="楷体" panose="02010609060101010101" pitchFamily="49" charset="-122"/>
              </a:rPr>
              <a:t>13</a:t>
            </a:r>
            <a:r>
              <a:rPr lang="zh-CN" altLang="en-US" kern="100" dirty="0">
                <a:latin typeface="Times New Roman" panose="02020603050405020304" pitchFamily="18" charset="0"/>
                <a:ea typeface="楷体" panose="02010609060101010101" pitchFamily="49" charset="-122"/>
              </a:rPr>
              <a:t>条修订</a:t>
            </a:r>
            <a:r>
              <a:rPr lang="en-US" altLang="zh-CN" kern="100" dirty="0">
                <a:latin typeface="Times New Roman" panose="02020603050405020304" pitchFamily="18" charset="0"/>
                <a:ea typeface="楷体" panose="02010609060101010101" pitchFamily="49" charset="-122"/>
              </a:rPr>
              <a:t>)</a:t>
            </a:r>
          </a:p>
          <a:p>
            <a:pPr algn="just">
              <a:lnSpc>
                <a:spcPts val="2000"/>
              </a:lnSpc>
            </a:pPr>
            <a:r>
              <a:rPr lang="zh-CN" altLang="en-US" kern="100" dirty="0">
                <a:solidFill>
                  <a:srgbClr val="FF0000"/>
                </a:solidFill>
                <a:latin typeface="Times New Roman" panose="02020603050405020304" pitchFamily="18" charset="0"/>
                <a:ea typeface="楷体" panose="02010609060101010101" pitchFamily="49" charset="-122"/>
              </a:rPr>
              <a:t>        </a:t>
            </a:r>
            <a:r>
              <a:rPr lang="en-US" altLang="zh-CN" kern="100" dirty="0">
                <a:solidFill>
                  <a:srgbClr val="FF0000"/>
                </a:solidFill>
                <a:latin typeface="Times New Roman" panose="02020603050405020304" pitchFamily="18" charset="0"/>
                <a:ea typeface="楷体" panose="02010609060101010101" pitchFamily="49" charset="-122"/>
              </a:rPr>
              <a:t>(</a:t>
            </a:r>
            <a:r>
              <a:rPr lang="en-GB" altLang="zh-CN" kern="100" dirty="0">
                <a:solidFill>
                  <a:srgbClr val="FF0000"/>
                </a:solidFill>
                <a:latin typeface="Times New Roman" panose="02020603050405020304" pitchFamily="18" charset="0"/>
                <a:ea typeface="楷体" panose="02010609060101010101" pitchFamily="49" charset="-122"/>
              </a:rPr>
              <a:t>b)</a:t>
            </a:r>
            <a:r>
              <a:rPr lang="zh-CN" altLang="en-US" kern="100" dirty="0">
                <a:solidFill>
                  <a:srgbClr val="FF0000"/>
                </a:solidFill>
                <a:latin typeface="Times New Roman" panose="02020603050405020304" pitchFamily="18" charset="0"/>
                <a:ea typeface="楷体" panose="02010609060101010101" pitchFamily="49" charset="-122"/>
              </a:rPr>
              <a:t> 交出文件；</a:t>
            </a:r>
          </a:p>
          <a:p>
            <a:pPr algn="just">
              <a:lnSpc>
                <a:spcPts val="2000"/>
              </a:lnSpc>
            </a:pPr>
            <a:r>
              <a:rPr lang="zh-CN" altLang="en-US" kern="100" dirty="0">
                <a:latin typeface="Times New Roman" panose="02020603050405020304" pitchFamily="18" charset="0"/>
                <a:ea typeface="楷体" panose="02010609060101010101" pitchFamily="49" charset="-122"/>
              </a:rPr>
              <a:t>        </a:t>
            </a:r>
            <a:r>
              <a:rPr lang="en-US" altLang="zh-CN" kern="100" dirty="0">
                <a:latin typeface="Times New Roman" panose="02020603050405020304" pitchFamily="18" charset="0"/>
                <a:ea typeface="楷体" panose="02010609060101010101" pitchFamily="49" charset="-122"/>
              </a:rPr>
              <a:t>(</a:t>
            </a:r>
            <a:r>
              <a:rPr lang="en-GB" altLang="zh-CN" kern="100" dirty="0">
                <a:latin typeface="Times New Roman" panose="02020603050405020304" pitchFamily="18" charset="0"/>
                <a:ea typeface="楷体" panose="02010609060101010101" pitchFamily="49" charset="-122"/>
              </a:rPr>
              <a:t>c)</a:t>
            </a:r>
            <a:r>
              <a:rPr lang="zh-CN" altLang="en-US" kern="100" dirty="0">
                <a:latin typeface="Times New Roman" panose="02020603050405020304" pitchFamily="18" charset="0"/>
                <a:ea typeface="楷体" panose="02010609060101010101" pitchFamily="49" charset="-122"/>
              </a:rPr>
              <a:t> 检查、拍摄、保存、保管或扣留任何财产；</a:t>
            </a:r>
          </a:p>
          <a:p>
            <a:pPr algn="just">
              <a:lnSpc>
                <a:spcPts val="2000"/>
              </a:lnSpc>
            </a:pPr>
            <a:r>
              <a:rPr lang="zh-CN" altLang="en-US" kern="100" dirty="0">
                <a:latin typeface="Times New Roman" panose="02020603050405020304" pitchFamily="18" charset="0"/>
                <a:ea typeface="楷体" panose="02010609060101010101" pitchFamily="49" charset="-122"/>
              </a:rPr>
              <a:t>        </a:t>
            </a:r>
            <a:r>
              <a:rPr lang="en-US" altLang="zh-CN" kern="100" dirty="0">
                <a:latin typeface="Times New Roman" panose="02020603050405020304" pitchFamily="18" charset="0"/>
                <a:ea typeface="楷体" panose="02010609060101010101" pitchFamily="49" charset="-122"/>
              </a:rPr>
              <a:t>(</a:t>
            </a:r>
            <a:r>
              <a:rPr lang="en-GB" altLang="zh-CN" kern="100" dirty="0">
                <a:latin typeface="Times New Roman" panose="02020603050405020304" pitchFamily="18" charset="0"/>
                <a:ea typeface="楷体" panose="02010609060101010101" pitchFamily="49" charset="-122"/>
              </a:rPr>
              <a:t>d)</a:t>
            </a:r>
            <a:r>
              <a:rPr lang="zh-CN" altLang="en-US" kern="100" dirty="0">
                <a:latin typeface="Times New Roman" panose="02020603050405020304" pitchFamily="18" charset="0"/>
                <a:ea typeface="楷体" panose="02010609060101010101" pitchFamily="49" charset="-122"/>
              </a:rPr>
              <a:t> 取得任何财产的样品及对任何财产或以任何财产进行任何试验；</a:t>
            </a:r>
            <a:endParaRPr lang="en-US" altLang="zh-CN" kern="100" dirty="0">
              <a:latin typeface="Times New Roman" panose="02020603050405020304" pitchFamily="18" charset="0"/>
              <a:ea typeface="楷体" panose="02010609060101010101" pitchFamily="49" charset="-122"/>
            </a:endParaRPr>
          </a:p>
          <a:p>
            <a:pPr algn="just">
              <a:lnSpc>
                <a:spcPts val="2000"/>
              </a:lnSpc>
            </a:pPr>
            <a:r>
              <a:rPr lang="zh-CN" altLang="en-US" kern="100" dirty="0">
                <a:latin typeface="Times New Roman" panose="02020603050405020304" pitchFamily="18" charset="0"/>
                <a:ea typeface="楷体" panose="02010609060101010101" pitchFamily="49" charset="-122"/>
              </a:rPr>
              <a:t>        </a:t>
            </a:r>
            <a:r>
              <a:rPr lang="en-US" altLang="zh-CN" kern="100" dirty="0">
                <a:latin typeface="Times New Roman" panose="02020603050405020304" pitchFamily="18" charset="0"/>
                <a:ea typeface="楷体" panose="02010609060101010101" pitchFamily="49" charset="-122"/>
              </a:rPr>
              <a:t>(e)</a:t>
            </a:r>
            <a:r>
              <a:rPr lang="zh-CN" altLang="en-US" kern="100" dirty="0">
                <a:latin typeface="Times New Roman" panose="02020603050405020304" pitchFamily="18" charset="0"/>
                <a:ea typeface="楷体" panose="02010609060101010101" pitchFamily="49" charset="-122"/>
              </a:rPr>
              <a:t> 对任何人进行身体检验。  </a:t>
            </a:r>
            <a:endParaRPr kumimoji="1" lang="zh-CN" altLang="en-US" sz="2400" dirty="0"/>
          </a:p>
        </p:txBody>
      </p:sp>
      <p:sp>
        <p:nvSpPr>
          <p:cNvPr id="6" name="文本框 5">
            <a:extLst>
              <a:ext uri="{FF2B5EF4-FFF2-40B4-BE49-F238E27FC236}">
                <a16:creationId xmlns:a16="http://schemas.microsoft.com/office/drawing/2014/main" xmlns="" id="{511A8326-BA22-E61A-87CE-1883AFFF7D43}"/>
              </a:ext>
            </a:extLst>
          </p:cNvPr>
          <p:cNvSpPr txBox="1"/>
          <p:nvPr/>
        </p:nvSpPr>
        <p:spPr>
          <a:xfrm>
            <a:off x="7444292" y="1010245"/>
            <a:ext cx="4442907" cy="1200329"/>
          </a:xfrm>
          <a:prstGeom prst="rect">
            <a:avLst/>
          </a:prstGeom>
          <a:gradFill>
            <a:gsLst>
              <a:gs pos="0">
                <a:schemeClr val="accent4">
                  <a:lumMod val="20000"/>
                  <a:lumOff val="80000"/>
                </a:schemeClr>
              </a:gs>
              <a:gs pos="50000">
                <a:schemeClr val="accent4">
                  <a:lumMod val="20000"/>
                  <a:lumOff val="80000"/>
                </a:schemeClr>
              </a:gs>
              <a:gs pos="100000">
                <a:schemeClr val="accent4">
                  <a:lumMod val="20000"/>
                  <a:lumOff val="80000"/>
                </a:schemeClr>
              </a:gs>
            </a:gsLst>
          </a:gra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kumimoji="1" lang="zh-CN" altLang="en-US" sz="1200" dirty="0">
                <a:solidFill>
                  <a:schemeClr val="tx1"/>
                </a:solidFill>
                <a:latin typeface="KaiTi" panose="02010609060101010101" pitchFamily="49" charset="-122"/>
                <a:ea typeface="KaiTi" panose="02010609060101010101" pitchFamily="49" charset="-122"/>
              </a:rPr>
              <a:t>注：该条例中若无特别指明，</a:t>
            </a:r>
            <a:r>
              <a:rPr kumimoji="1" lang="zh-CN" altLang="en-US" sz="1200" u="sng" dirty="0">
                <a:solidFill>
                  <a:schemeClr val="tx1"/>
                </a:solidFill>
                <a:latin typeface="KaiTi" panose="02010609060101010101" pitchFamily="49" charset="-122"/>
                <a:ea typeface="KaiTi" panose="02010609060101010101" pitchFamily="49" charset="-122"/>
              </a:rPr>
              <a:t>法院、法庭 </a:t>
            </a:r>
            <a:r>
              <a:rPr kumimoji="1" lang="en-US" altLang="zh-CN" sz="1200" u="sng" dirty="0">
                <a:solidFill>
                  <a:schemeClr val="tx1"/>
                </a:solidFill>
                <a:latin typeface="KaiTi" panose="02010609060101010101" pitchFamily="49" charset="-122"/>
                <a:ea typeface="KaiTi" panose="02010609060101010101" pitchFamily="49" charset="-122"/>
              </a:rPr>
              <a:t>(</a:t>
            </a:r>
            <a:r>
              <a:rPr kumimoji="1" lang="en-GB" altLang="zh-CN" sz="1200" u="sng" dirty="0">
                <a:solidFill>
                  <a:schemeClr val="tx1"/>
                </a:solidFill>
                <a:latin typeface="KaiTi" panose="02010609060101010101" pitchFamily="49" charset="-122"/>
                <a:ea typeface="KaiTi" panose="02010609060101010101" pitchFamily="49" charset="-122"/>
              </a:rPr>
              <a:t>court)</a:t>
            </a:r>
            <a:r>
              <a:rPr kumimoji="1" lang="zh-CN" altLang="en-US" sz="1200" dirty="0">
                <a:solidFill>
                  <a:schemeClr val="tx1"/>
                </a:solidFill>
                <a:latin typeface="KaiTi" panose="02010609060101010101" pitchFamily="49" charset="-122"/>
                <a:ea typeface="KaiTi" panose="02010609060101010101" pitchFamily="49" charset="-122"/>
              </a:rPr>
              <a:t>包括终审法院首席法官及任何其他法官，</a:t>
            </a:r>
            <a:r>
              <a:rPr kumimoji="1" lang="zh-CN" altLang="en-US" sz="1200" u="sng" dirty="0">
                <a:solidFill>
                  <a:schemeClr val="tx1"/>
                </a:solidFill>
                <a:latin typeface="KaiTi" panose="02010609060101010101" pitchFamily="49" charset="-122"/>
                <a:ea typeface="KaiTi" panose="02010609060101010101" pitchFamily="49" charset="-122"/>
              </a:rPr>
              <a:t>亦包括</a:t>
            </a:r>
            <a:r>
              <a:rPr kumimoji="1" lang="zh-CN" altLang="en-US" sz="1200" dirty="0">
                <a:solidFill>
                  <a:schemeClr val="tx1"/>
                </a:solidFill>
                <a:latin typeface="KaiTi" panose="02010609060101010101" pitchFamily="49" charset="-122"/>
                <a:ea typeface="KaiTi" panose="02010609060101010101" pitchFamily="49" charset="-122"/>
              </a:rPr>
              <a:t>每名藉法律或经各方同意而有权限聆听、收取与审查关乎或涉及任何诉讼、起诉或其他民事或刑事法律程序的证据或</a:t>
            </a:r>
            <a:r>
              <a:rPr kumimoji="1" lang="zh-CN" altLang="en-US" sz="1200" u="sng" dirty="0">
                <a:solidFill>
                  <a:schemeClr val="tx1"/>
                </a:solidFill>
                <a:latin typeface="KaiTi" panose="02010609060101010101" pitchFamily="49" charset="-122"/>
                <a:ea typeface="KaiTi" panose="02010609060101010101" pitchFamily="49" charset="-122"/>
              </a:rPr>
              <a:t>关乎提交仲裁的任何事宜</a:t>
            </a:r>
            <a:r>
              <a:rPr kumimoji="1" lang="zh-CN" altLang="en-US" sz="1200" dirty="0">
                <a:solidFill>
                  <a:schemeClr val="tx1"/>
                </a:solidFill>
                <a:latin typeface="KaiTi" panose="02010609060101010101" pitchFamily="49" charset="-122"/>
                <a:ea typeface="KaiTi" panose="02010609060101010101" pitchFamily="49" charset="-122"/>
              </a:rPr>
              <a:t>或</a:t>
            </a:r>
            <a:r>
              <a:rPr kumimoji="1" lang="zh-CN" altLang="en-US" sz="1200" u="sng" dirty="0">
                <a:solidFill>
                  <a:schemeClr val="tx1"/>
                </a:solidFill>
                <a:latin typeface="KaiTi" panose="02010609060101010101" pitchFamily="49" charset="-122"/>
                <a:ea typeface="KaiTi" panose="02010609060101010101" pitchFamily="49" charset="-122"/>
              </a:rPr>
              <a:t>根据委任书命令须予研讯或调查的任何事宜的证据</a:t>
            </a:r>
            <a:r>
              <a:rPr kumimoji="1" lang="zh-CN" altLang="en-US" sz="1200" dirty="0">
                <a:solidFill>
                  <a:schemeClr val="tx1"/>
                </a:solidFill>
                <a:latin typeface="KaiTi" panose="02010609060101010101" pitchFamily="49" charset="-122"/>
                <a:ea typeface="KaiTi" panose="02010609060101010101" pitchFamily="49" charset="-122"/>
              </a:rPr>
              <a:t>的裁判官、太平绅士、法院人员、专员、</a:t>
            </a:r>
            <a:r>
              <a:rPr kumimoji="1" lang="zh-CN" altLang="en-US" sz="1200" u="sng" dirty="0">
                <a:solidFill>
                  <a:schemeClr val="tx1"/>
                </a:solidFill>
                <a:latin typeface="KaiTi" panose="02010609060101010101" pitchFamily="49" charset="-122"/>
                <a:ea typeface="KaiTi" panose="02010609060101010101" pitchFamily="49" charset="-122"/>
              </a:rPr>
              <a:t>仲裁员</a:t>
            </a:r>
            <a:r>
              <a:rPr kumimoji="1" lang="zh-CN" altLang="en-US" sz="1200" dirty="0">
                <a:solidFill>
                  <a:schemeClr val="tx1"/>
                </a:solidFill>
                <a:latin typeface="KaiTi" panose="02010609060101010101" pitchFamily="49" charset="-122"/>
                <a:ea typeface="KaiTi" panose="02010609060101010101" pitchFamily="49" charset="-122"/>
              </a:rPr>
              <a:t>或其他人</a:t>
            </a:r>
          </a:p>
        </p:txBody>
      </p:sp>
    </p:spTree>
    <p:custDataLst>
      <p:tags r:id="rId1"/>
    </p:custDataLst>
    <p:extLst>
      <p:ext uri="{BB962C8B-B14F-4D97-AF65-F5344CB8AC3E}">
        <p14:creationId xmlns:p14="http://schemas.microsoft.com/office/powerpoint/2010/main" xmlns="" val="14642133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F2199798-401A-A68A-F076-EC3ED7A983BF}"/>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5" name="图片 4">
            <a:extLst>
              <a:ext uri="{FF2B5EF4-FFF2-40B4-BE49-F238E27FC236}">
                <a16:creationId xmlns:a16="http://schemas.microsoft.com/office/drawing/2014/main" xmlns="" id="{2C31F0A4-67C6-5F4B-975C-013FB7A859A5}"/>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2" name="文本框 1">
            <a:extLst>
              <a:ext uri="{FF2B5EF4-FFF2-40B4-BE49-F238E27FC236}">
                <a16:creationId xmlns:a16="http://schemas.microsoft.com/office/drawing/2014/main" xmlns="" id="{4E0DA757-7DB7-C11A-413A-04A40E4FA841}"/>
              </a:ext>
            </a:extLst>
          </p:cNvPr>
          <p:cNvSpPr txBox="1"/>
          <p:nvPr/>
        </p:nvSpPr>
        <p:spPr>
          <a:xfrm>
            <a:off x="0" y="1125966"/>
            <a:ext cx="9016751" cy="882293"/>
          </a:xfrm>
          <a:prstGeom prst="rect">
            <a:avLst/>
          </a:prstGeom>
          <a:noFill/>
        </p:spPr>
        <p:txBody>
          <a:bodyPr wrap="square" rtlCol="0">
            <a:spAutoFit/>
          </a:bodyPr>
          <a:lstStyle/>
          <a:p>
            <a:pPr indent="310515" algn="just">
              <a:lnSpc>
                <a:spcPts val="2000"/>
              </a:lnSpc>
            </a:pPr>
            <a:r>
              <a:rPr lang="zh-CN" altLang="zh-CN" b="1" kern="100" dirty="0">
                <a:effectLst/>
                <a:latin typeface="Times New Roman" panose="02020603050405020304" pitchFamily="18" charset="0"/>
                <a:ea typeface="楷体" panose="02010609060101010101" pitchFamily="49" charset="-122"/>
              </a:rPr>
              <a:t>（</a:t>
            </a:r>
            <a:r>
              <a:rPr lang="zh-CN" altLang="en-US" b="1" kern="100" dirty="0">
                <a:effectLst/>
                <a:latin typeface="Times New Roman" panose="02020603050405020304" pitchFamily="18" charset="0"/>
                <a:ea typeface="楷体" panose="02010609060101010101" pitchFamily="49" charset="-122"/>
              </a:rPr>
              <a:t>二</a:t>
            </a:r>
            <a:r>
              <a:rPr lang="zh-CN" altLang="zh-CN" b="1" kern="100" dirty="0">
                <a:effectLst/>
                <a:latin typeface="Times New Roman" panose="02020603050405020304" pitchFamily="18" charset="0"/>
                <a:ea typeface="楷体" panose="02010609060101010101" pitchFamily="49" charset="-122"/>
              </a:rPr>
              <a:t>）</a:t>
            </a:r>
            <a:r>
              <a:rPr lang="zh-CN" altLang="en-US" b="1" kern="100" dirty="0">
                <a:effectLst/>
                <a:latin typeface="Times New Roman" panose="02020603050405020304" pitchFamily="18" charset="0"/>
                <a:ea typeface="楷体" panose="02010609060101010101" pitchFamily="49" charset="-122"/>
              </a:rPr>
              <a:t>涉外案件中，境外仲裁庭向内地法院调取证据的程序及建议</a:t>
            </a:r>
            <a:endParaRPr lang="en-US" altLang="zh-CN" b="1" kern="100" dirty="0">
              <a:latin typeface="Times New Roman" panose="02020603050405020304" pitchFamily="18" charset="0"/>
              <a:ea typeface="楷体" panose="02010609060101010101" pitchFamily="49" charset="-122"/>
            </a:endParaRPr>
          </a:p>
          <a:p>
            <a:pPr indent="310515" algn="just">
              <a:lnSpc>
                <a:spcPts val="2000"/>
              </a:lnSpc>
            </a:pPr>
            <a:endParaRPr lang="en-US" altLang="zh-CN" sz="1600" kern="100" dirty="0">
              <a:effectLst/>
              <a:latin typeface="Times New Roman" panose="02020603050405020304" pitchFamily="18" charset="0"/>
              <a:ea typeface="楷体" panose="02010609060101010101" pitchFamily="49" charset="-122"/>
            </a:endParaRPr>
          </a:p>
          <a:p>
            <a:endParaRPr kumimoji="1" lang="zh-CN" altLang="en-US" dirty="0"/>
          </a:p>
        </p:txBody>
      </p:sp>
      <p:graphicFrame>
        <p:nvGraphicFramePr>
          <p:cNvPr id="6" name="图示 5">
            <a:extLst>
              <a:ext uri="{FF2B5EF4-FFF2-40B4-BE49-F238E27FC236}">
                <a16:creationId xmlns:a16="http://schemas.microsoft.com/office/drawing/2014/main" xmlns="" id="{7B099303-B52B-DBE6-84CE-9BBD7551BCD7}"/>
              </a:ext>
            </a:extLst>
          </p:cNvPr>
          <p:cNvGraphicFramePr/>
          <p:nvPr>
            <p:extLst>
              <p:ext uri="{D42A27DB-BD31-4B8C-83A1-F6EECF244321}">
                <p14:modId xmlns:p14="http://schemas.microsoft.com/office/powerpoint/2010/main" xmlns="" val="2406039116"/>
              </p:ext>
            </p:extLst>
          </p:nvPr>
        </p:nvGraphicFramePr>
        <p:xfrm>
          <a:off x="-219581" y="1016050"/>
          <a:ext cx="10520979" cy="4825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文本框 2">
            <a:extLst>
              <a:ext uri="{FF2B5EF4-FFF2-40B4-BE49-F238E27FC236}">
                <a16:creationId xmlns:a16="http://schemas.microsoft.com/office/drawing/2014/main" xmlns="" id="{BEFFEABF-2DF7-058F-020C-553E4A5E148E}"/>
              </a:ext>
            </a:extLst>
          </p:cNvPr>
          <p:cNvSpPr txBox="1"/>
          <p:nvPr/>
        </p:nvSpPr>
        <p:spPr>
          <a:xfrm>
            <a:off x="401227" y="5418650"/>
            <a:ext cx="9016750" cy="1216717"/>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just">
              <a:lnSpc>
                <a:spcPts val="2000"/>
              </a:lnSpc>
            </a:pPr>
            <a:r>
              <a:rPr lang="zh-CN" altLang="en-US" sz="1600" kern="100" dirty="0">
                <a:solidFill>
                  <a:schemeClr val="bg1"/>
                </a:solidFill>
                <a:latin typeface="Times New Roman" panose="02020603050405020304" pitchFamily="18" charset="0"/>
                <a:ea typeface="楷体" panose="02010609060101010101" pitchFamily="49" charset="-122"/>
              </a:rPr>
              <a:t>        建议：结合我国立法和司法实践，</a:t>
            </a:r>
            <a:r>
              <a:rPr lang="zh-CN" altLang="zh-CN" sz="1600" kern="100" dirty="0">
                <a:solidFill>
                  <a:schemeClr val="bg1"/>
                </a:solidFill>
                <a:effectLst/>
                <a:latin typeface="Times New Roman" panose="02020603050405020304" pitchFamily="18" charset="0"/>
                <a:ea typeface="楷体" panose="02010609060101010101" pitchFamily="49" charset="-122"/>
              </a:rPr>
              <a:t>当出现英国仲裁中需要调取已经被中国大陆法院保全的证据的情况，</a:t>
            </a:r>
            <a:r>
              <a:rPr lang="zh-CN" altLang="zh-CN" sz="1600" kern="100" dirty="0">
                <a:solidFill>
                  <a:schemeClr val="accent4">
                    <a:lumMod val="20000"/>
                    <a:lumOff val="80000"/>
                  </a:schemeClr>
                </a:solidFill>
                <a:effectLst/>
                <a:latin typeface="Times New Roman" panose="02020603050405020304" pitchFamily="18" charset="0"/>
                <a:ea typeface="楷体" panose="02010609060101010101" pitchFamily="49" charset="-122"/>
              </a:rPr>
              <a:t>英国仲裁纠纷的一方当事人可向有管辖权的英国法院（而非已经采取了仲裁前证据保全措施的中国法院）提出申请，然后再根据《海牙取证公约》等国际条约，以及上述司法部发布的《国际民商事司法协助常见问题解答》中的流程获取位于中国法域的证据。</a:t>
            </a:r>
            <a:endParaRPr lang="zh-CN" altLang="zh-CN" sz="1600" kern="100" dirty="0">
              <a:solidFill>
                <a:schemeClr val="accent4">
                  <a:lumMod val="20000"/>
                  <a:lumOff val="80000"/>
                </a:schemeClr>
              </a:solidFill>
              <a:effectLst/>
              <a:latin typeface="Times New Roman" panose="02020603050405020304" pitchFamily="18" charset="0"/>
              <a:ea typeface="宋体" panose="02010600030101010101" pitchFamily="2" charset="-122"/>
            </a:endParaRPr>
          </a:p>
        </p:txBody>
      </p:sp>
      <p:sp>
        <p:nvSpPr>
          <p:cNvPr id="7" name="文本框 6">
            <a:extLst>
              <a:ext uri="{FF2B5EF4-FFF2-40B4-BE49-F238E27FC236}">
                <a16:creationId xmlns:a16="http://schemas.microsoft.com/office/drawing/2014/main" xmlns="" id="{953352CF-46AF-11AD-3AB7-5F433F104844}"/>
              </a:ext>
            </a:extLst>
          </p:cNvPr>
          <p:cNvSpPr txBox="1"/>
          <p:nvPr/>
        </p:nvSpPr>
        <p:spPr>
          <a:xfrm>
            <a:off x="9337007" y="1815714"/>
            <a:ext cx="821072" cy="1015663"/>
          </a:xfrm>
          <a:prstGeom prst="rect">
            <a:avLst/>
          </a:prstGeom>
          <a:noFill/>
        </p:spPr>
        <p:txBody>
          <a:bodyPr wrap="square" rtlCol="0">
            <a:spAutoFit/>
          </a:bodyPr>
          <a:lstStyle/>
          <a:p>
            <a:r>
              <a:rPr kumimoji="1" lang="en-US" altLang="zh-CN" sz="6000" b="1" dirty="0">
                <a:ln w="0"/>
                <a:solidFill>
                  <a:schemeClr val="accent1"/>
                </a:solidFill>
                <a:effectLst>
                  <a:outerShdw blurRad="38100" dist="25400" dir="5400000" algn="ctr" rotWithShape="0">
                    <a:srgbClr val="6E747A">
                      <a:alpha val="43000"/>
                    </a:srgbClr>
                  </a:outerShdw>
                </a:effectLst>
              </a:rPr>
              <a:t>√</a:t>
            </a:r>
            <a:endParaRPr kumimoji="1" lang="zh-CN" altLang="en-US" sz="3000" b="1" dirty="0"/>
          </a:p>
        </p:txBody>
      </p:sp>
      <p:sp>
        <p:nvSpPr>
          <p:cNvPr id="8" name="文本框 7">
            <a:extLst>
              <a:ext uri="{FF2B5EF4-FFF2-40B4-BE49-F238E27FC236}">
                <a16:creationId xmlns:a16="http://schemas.microsoft.com/office/drawing/2014/main" xmlns="" id="{76AC8976-AF03-2681-3860-71BFEC60B680}"/>
              </a:ext>
            </a:extLst>
          </p:cNvPr>
          <p:cNvSpPr txBox="1"/>
          <p:nvPr/>
        </p:nvSpPr>
        <p:spPr>
          <a:xfrm>
            <a:off x="9329749" y="2935275"/>
            <a:ext cx="821072" cy="1015663"/>
          </a:xfrm>
          <a:prstGeom prst="rect">
            <a:avLst/>
          </a:prstGeom>
          <a:noFill/>
        </p:spPr>
        <p:txBody>
          <a:bodyPr wrap="square" rtlCol="0">
            <a:spAutoFit/>
          </a:bodyPr>
          <a:lstStyle/>
          <a:p>
            <a:r>
              <a:rPr kumimoji="1" lang="en-US" altLang="zh-CN" sz="6000" b="1" dirty="0">
                <a:ln w="0"/>
                <a:solidFill>
                  <a:schemeClr val="accent1"/>
                </a:solidFill>
                <a:effectLst>
                  <a:outerShdw blurRad="38100" dist="25400" dir="5400000" algn="ctr" rotWithShape="0">
                    <a:srgbClr val="6E747A">
                      <a:alpha val="43000"/>
                    </a:srgbClr>
                  </a:outerShdw>
                </a:effectLst>
              </a:rPr>
              <a:t>√</a:t>
            </a:r>
            <a:endParaRPr kumimoji="1" lang="zh-CN" altLang="en-US" sz="3000" b="1" dirty="0"/>
          </a:p>
        </p:txBody>
      </p:sp>
      <p:sp>
        <p:nvSpPr>
          <p:cNvPr id="9" name="文本框 8">
            <a:extLst>
              <a:ext uri="{FF2B5EF4-FFF2-40B4-BE49-F238E27FC236}">
                <a16:creationId xmlns:a16="http://schemas.microsoft.com/office/drawing/2014/main" xmlns="" id="{3DB18AB7-C654-4E10-A02E-5E0378A8FA1E}"/>
              </a:ext>
            </a:extLst>
          </p:cNvPr>
          <p:cNvSpPr txBox="1"/>
          <p:nvPr/>
        </p:nvSpPr>
        <p:spPr>
          <a:xfrm>
            <a:off x="9337007" y="4054836"/>
            <a:ext cx="821072" cy="1015663"/>
          </a:xfrm>
          <a:prstGeom prst="rect">
            <a:avLst/>
          </a:prstGeom>
          <a:noFill/>
        </p:spPr>
        <p:txBody>
          <a:bodyPr wrap="square" rtlCol="0">
            <a:spAutoFit/>
          </a:bodyPr>
          <a:lstStyle/>
          <a:p>
            <a:r>
              <a:rPr kumimoji="1" lang="zh-CN" altLang="en-US" sz="6000" b="1" dirty="0">
                <a:ln w="0"/>
                <a:solidFill>
                  <a:schemeClr val="accent1"/>
                </a:solidFill>
                <a:effectLst>
                  <a:outerShdw blurRad="38100" dist="25400" dir="5400000" algn="ctr" rotWithShape="0">
                    <a:srgbClr val="6E747A">
                      <a:alpha val="43000"/>
                    </a:srgbClr>
                  </a:outerShdw>
                </a:effectLst>
              </a:rPr>
              <a:t> </a:t>
            </a:r>
            <a:r>
              <a:rPr kumimoji="1" lang="en-US" altLang="zh-CN" sz="6000" b="1" dirty="0">
                <a:ln w="0"/>
                <a:solidFill>
                  <a:schemeClr val="accent1"/>
                </a:solidFill>
                <a:effectLst>
                  <a:outerShdw blurRad="38100" dist="25400" dir="5400000" algn="ctr" rotWithShape="0">
                    <a:srgbClr val="6E747A">
                      <a:alpha val="43000"/>
                    </a:srgbClr>
                  </a:outerShdw>
                </a:effectLst>
              </a:rPr>
              <a:t>?</a:t>
            </a:r>
            <a:endParaRPr kumimoji="1" lang="zh-CN" altLang="en-US" sz="3000" b="1" dirty="0"/>
          </a:p>
        </p:txBody>
      </p:sp>
    </p:spTree>
    <p:custDataLst>
      <p:tags r:id="rId1"/>
    </p:custDataLst>
    <p:extLst>
      <p:ext uri="{BB962C8B-B14F-4D97-AF65-F5344CB8AC3E}">
        <p14:creationId xmlns:p14="http://schemas.microsoft.com/office/powerpoint/2010/main" xmlns="" val="15873931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xmlns="" id="{8D57F2AB-6C71-507C-77F1-DDAC38EDCCBB}"/>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7" name="图片 6">
            <a:extLst>
              <a:ext uri="{FF2B5EF4-FFF2-40B4-BE49-F238E27FC236}">
                <a16:creationId xmlns:a16="http://schemas.microsoft.com/office/drawing/2014/main" xmlns="" id="{0F5569DC-AF83-36E8-DBEC-9F2EFE892A5E}"/>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3" name="文本框 2">
            <a:extLst>
              <a:ext uri="{FF2B5EF4-FFF2-40B4-BE49-F238E27FC236}">
                <a16:creationId xmlns:a16="http://schemas.microsoft.com/office/drawing/2014/main" xmlns="" id="{0D46DB22-13BF-D3CB-11D6-B00C262A3C5F}"/>
              </a:ext>
            </a:extLst>
          </p:cNvPr>
          <p:cNvSpPr txBox="1"/>
          <p:nvPr/>
        </p:nvSpPr>
        <p:spPr>
          <a:xfrm>
            <a:off x="129874" y="1021977"/>
            <a:ext cx="7181774" cy="738664"/>
          </a:xfrm>
          <a:prstGeom prst="rect">
            <a:avLst/>
          </a:prstGeom>
          <a:noFill/>
        </p:spPr>
        <p:txBody>
          <a:bodyPr wrap="none" rtlCol="0">
            <a:spAutoFit/>
          </a:bodyPr>
          <a:lstStyle/>
          <a:p>
            <a:r>
              <a:rPr lang="zh-CN" altLang="zh-CN" sz="2400" b="1" kern="100" dirty="0">
                <a:effectLst/>
                <a:latin typeface="Times New Roman" panose="02020603050405020304" pitchFamily="18" charset="0"/>
                <a:ea typeface="楷体" panose="02010609060101010101" pitchFamily="49" charset="-122"/>
              </a:rPr>
              <a:t>五、对仲裁前</a:t>
            </a:r>
            <a:r>
              <a:rPr lang="en-US" altLang="zh-CN" sz="2400" b="1" kern="100" dirty="0">
                <a:effectLst/>
                <a:latin typeface="Times New Roman" panose="02020603050405020304" pitchFamily="18" charset="0"/>
                <a:ea typeface="楷体" panose="02010609060101010101" pitchFamily="49" charset="-122"/>
              </a:rPr>
              <a:t>/</a:t>
            </a:r>
            <a:r>
              <a:rPr lang="zh-CN" altLang="zh-CN" sz="2400" b="1" kern="100" dirty="0">
                <a:effectLst/>
                <a:latin typeface="Times New Roman" panose="02020603050405020304" pitchFamily="18" charset="0"/>
                <a:ea typeface="楷体" panose="02010609060101010101" pitchFamily="49" charset="-122"/>
              </a:rPr>
              <a:t>诉前海事证据保全制度的进一步思考</a:t>
            </a:r>
            <a:endParaRPr lang="zh-CN" altLang="zh-CN" sz="2400" kern="100" dirty="0">
              <a:effectLst/>
              <a:latin typeface="Times New Roman" panose="02020603050405020304" pitchFamily="18" charset="0"/>
              <a:ea typeface="宋体" panose="02010600030101010101" pitchFamily="2" charset="-122"/>
            </a:endParaRPr>
          </a:p>
          <a:p>
            <a:endParaRPr kumimoji="1" lang="zh-CN" altLang="en-US" dirty="0"/>
          </a:p>
        </p:txBody>
      </p:sp>
      <p:graphicFrame>
        <p:nvGraphicFramePr>
          <p:cNvPr id="4" name="表格 3">
            <a:extLst>
              <a:ext uri="{FF2B5EF4-FFF2-40B4-BE49-F238E27FC236}">
                <a16:creationId xmlns:a16="http://schemas.microsoft.com/office/drawing/2014/main" xmlns="" id="{318E16F0-DDE4-51B4-EE01-69776E7334CC}"/>
              </a:ext>
            </a:extLst>
          </p:cNvPr>
          <p:cNvGraphicFramePr>
            <a:graphicFrameLocks noGrp="1"/>
          </p:cNvGraphicFramePr>
          <p:nvPr>
            <p:extLst>
              <p:ext uri="{D42A27DB-BD31-4B8C-83A1-F6EECF244321}">
                <p14:modId xmlns:p14="http://schemas.microsoft.com/office/powerpoint/2010/main" xmlns="" val="560837317"/>
              </p:ext>
            </p:extLst>
          </p:nvPr>
        </p:nvGraphicFramePr>
        <p:xfrm>
          <a:off x="246043" y="3004691"/>
          <a:ext cx="5603914" cy="1900168"/>
        </p:xfrm>
        <a:graphic>
          <a:graphicData uri="http://schemas.openxmlformats.org/drawingml/2006/table">
            <a:tbl>
              <a:tblPr firstRow="1" firstCol="1" bandRow="1">
                <a:tableStyleId>{5C22544A-7EE6-4342-B048-85BDC9FD1C3A}</a:tableStyleId>
              </a:tblPr>
              <a:tblGrid>
                <a:gridCol w="429854">
                  <a:extLst>
                    <a:ext uri="{9D8B030D-6E8A-4147-A177-3AD203B41FA5}">
                      <a16:colId xmlns:a16="http://schemas.microsoft.com/office/drawing/2014/main" xmlns="" val="2629507677"/>
                    </a:ext>
                  </a:extLst>
                </a:gridCol>
                <a:gridCol w="710912">
                  <a:extLst>
                    <a:ext uri="{9D8B030D-6E8A-4147-A177-3AD203B41FA5}">
                      <a16:colId xmlns:a16="http://schemas.microsoft.com/office/drawing/2014/main" xmlns="" val="503681143"/>
                    </a:ext>
                  </a:extLst>
                </a:gridCol>
                <a:gridCol w="1100512">
                  <a:extLst>
                    <a:ext uri="{9D8B030D-6E8A-4147-A177-3AD203B41FA5}">
                      <a16:colId xmlns:a16="http://schemas.microsoft.com/office/drawing/2014/main" xmlns="" val="3272269707"/>
                    </a:ext>
                  </a:extLst>
                </a:gridCol>
                <a:gridCol w="3362636">
                  <a:extLst>
                    <a:ext uri="{9D8B030D-6E8A-4147-A177-3AD203B41FA5}">
                      <a16:colId xmlns:a16="http://schemas.microsoft.com/office/drawing/2014/main" xmlns="" val="2222260877"/>
                    </a:ext>
                  </a:extLst>
                </a:gridCol>
              </a:tblGrid>
              <a:tr h="505568">
                <a:tc>
                  <a:txBody>
                    <a:bodyPr/>
                    <a:lstStyle/>
                    <a:p>
                      <a:pPr algn="just">
                        <a:lnSpc>
                          <a:spcPts val="2000"/>
                        </a:lnSpc>
                      </a:pPr>
                      <a:r>
                        <a:rPr lang="zh-CN" sz="1200" kern="100">
                          <a:effectLst/>
                          <a:latin typeface="KaiTi" panose="02010609060101010101" pitchFamily="49" charset="-122"/>
                          <a:ea typeface="KaiTi" panose="02010609060101010101" pitchFamily="49" charset="-122"/>
                        </a:rPr>
                        <a:t>编号</a:t>
                      </a:r>
                    </a:p>
                  </a:txBody>
                  <a:tcPr marL="68580" marR="68580" marT="0" marB="0" anchor="ctr"/>
                </a:tc>
                <a:tc>
                  <a:txBody>
                    <a:bodyPr/>
                    <a:lstStyle/>
                    <a:p>
                      <a:pPr algn="just">
                        <a:lnSpc>
                          <a:spcPts val="2000"/>
                        </a:lnSpc>
                      </a:pPr>
                      <a:r>
                        <a:rPr lang="zh-CN" sz="1200" kern="100" dirty="0">
                          <a:effectLst/>
                          <a:latin typeface="KaiTi" panose="02010609060101010101" pitchFamily="49" charset="-122"/>
                          <a:ea typeface="KaiTi" panose="02010609060101010101" pitchFamily="49" charset="-122"/>
                        </a:rPr>
                        <a:t>法律规范名称</a:t>
                      </a:r>
                    </a:p>
                  </a:txBody>
                  <a:tcPr marL="68580" marR="68580" marT="0" marB="0" anchor="ctr"/>
                </a:tc>
                <a:tc>
                  <a:txBody>
                    <a:bodyPr/>
                    <a:lstStyle/>
                    <a:p>
                      <a:pPr algn="just">
                        <a:lnSpc>
                          <a:spcPts val="2000"/>
                        </a:lnSpc>
                      </a:pPr>
                      <a:r>
                        <a:rPr lang="zh-CN" sz="1200" kern="100">
                          <a:effectLst/>
                          <a:latin typeface="KaiTi" panose="02010609060101010101" pitchFamily="49" charset="-122"/>
                          <a:ea typeface="KaiTi" panose="02010609060101010101" pitchFamily="49" charset="-122"/>
                        </a:rPr>
                        <a:t>条目</a:t>
                      </a:r>
                    </a:p>
                  </a:txBody>
                  <a:tcPr marL="68580" marR="68580" marT="0" marB="0" anchor="ctr"/>
                </a:tc>
                <a:tc>
                  <a:txBody>
                    <a:bodyPr/>
                    <a:lstStyle/>
                    <a:p>
                      <a:pPr algn="just">
                        <a:lnSpc>
                          <a:spcPts val="2000"/>
                        </a:lnSpc>
                      </a:pPr>
                      <a:r>
                        <a:rPr lang="zh-CN" sz="1200" kern="100" dirty="0">
                          <a:effectLst/>
                          <a:latin typeface="KaiTi" panose="02010609060101010101" pitchFamily="49" charset="-122"/>
                          <a:ea typeface="KaiTi" panose="02010609060101010101" pitchFamily="49" charset="-122"/>
                        </a:rPr>
                        <a:t>内容</a:t>
                      </a:r>
                    </a:p>
                  </a:txBody>
                  <a:tcPr marL="68580" marR="68580" marT="0" marB="0" anchor="ctr"/>
                </a:tc>
                <a:extLst>
                  <a:ext uri="{0D108BD9-81ED-4DB2-BD59-A6C34878D82A}">
                    <a16:rowId xmlns:a16="http://schemas.microsoft.com/office/drawing/2014/main" xmlns="" val="147267361"/>
                  </a:ext>
                </a:extLst>
              </a:tr>
              <a:tr h="621350">
                <a:tc>
                  <a:txBody>
                    <a:bodyPr/>
                    <a:lstStyle/>
                    <a:p>
                      <a:pPr algn="just">
                        <a:lnSpc>
                          <a:spcPts val="2000"/>
                        </a:lnSpc>
                      </a:pPr>
                      <a:r>
                        <a:rPr lang="en-US" sz="1200" kern="100">
                          <a:effectLst/>
                          <a:latin typeface="KaiTi" panose="02010609060101010101" pitchFamily="49" charset="-122"/>
                          <a:ea typeface="KaiTi" panose="02010609060101010101" pitchFamily="49" charset="-122"/>
                        </a:rPr>
                        <a:t>1</a:t>
                      </a:r>
                      <a:endParaRPr lang="zh-CN" sz="1200" kern="100">
                        <a:effectLst/>
                        <a:latin typeface="KaiTi" panose="02010609060101010101" pitchFamily="49" charset="-122"/>
                        <a:ea typeface="KaiTi" panose="02010609060101010101" pitchFamily="49" charset="-122"/>
                      </a:endParaRPr>
                    </a:p>
                  </a:txBody>
                  <a:tcPr marL="68580" marR="68580" marT="0" marB="0" anchor="ctr"/>
                </a:tc>
                <a:tc rowSpan="2">
                  <a:txBody>
                    <a:bodyPr/>
                    <a:lstStyle/>
                    <a:p>
                      <a:pPr algn="just">
                        <a:lnSpc>
                          <a:spcPts val="2000"/>
                        </a:lnSpc>
                      </a:pPr>
                      <a:r>
                        <a:rPr lang="zh-CN" sz="1200" kern="100">
                          <a:effectLst/>
                          <a:latin typeface="KaiTi" panose="02010609060101010101" pitchFamily="49" charset="-122"/>
                          <a:ea typeface="KaiTi" panose="02010609060101010101" pitchFamily="49" charset="-122"/>
                        </a:rPr>
                        <a:t>民诉法</a:t>
                      </a:r>
                    </a:p>
                  </a:txBody>
                  <a:tcPr marL="68580" marR="68580" marT="0" marB="0" anchor="ctr"/>
                </a:tc>
                <a:tc>
                  <a:txBody>
                    <a:bodyPr/>
                    <a:lstStyle/>
                    <a:p>
                      <a:pPr algn="just">
                        <a:lnSpc>
                          <a:spcPts val="2000"/>
                        </a:lnSpc>
                      </a:pPr>
                      <a:r>
                        <a:rPr lang="zh-CN" sz="1200" kern="100">
                          <a:effectLst/>
                          <a:latin typeface="KaiTi" panose="02010609060101010101" pitchFamily="49" charset="-122"/>
                          <a:ea typeface="KaiTi" panose="02010609060101010101" pitchFamily="49" charset="-122"/>
                        </a:rPr>
                        <a:t>第八十一条第三款</a:t>
                      </a:r>
                    </a:p>
                  </a:txBody>
                  <a:tcPr marL="68580" marR="68580" marT="0" marB="0" anchor="ctr"/>
                </a:tc>
                <a:tc>
                  <a:txBody>
                    <a:bodyPr/>
                    <a:lstStyle/>
                    <a:p>
                      <a:pPr algn="just">
                        <a:lnSpc>
                          <a:spcPts val="2000"/>
                        </a:lnSpc>
                      </a:pPr>
                      <a:r>
                        <a:rPr lang="zh-CN" sz="1200" kern="100" dirty="0">
                          <a:effectLst/>
                          <a:latin typeface="KaiTi" panose="02010609060101010101" pitchFamily="49" charset="-122"/>
                          <a:ea typeface="KaiTi" panose="02010609060101010101" pitchFamily="49" charset="-122"/>
                        </a:rPr>
                        <a:t>证据保全的其他程序，参照适用本法第九章保全的有关规定。</a:t>
                      </a:r>
                    </a:p>
                  </a:txBody>
                  <a:tcPr marL="68580" marR="68580" marT="0" marB="0" anchor="ctr"/>
                </a:tc>
                <a:extLst>
                  <a:ext uri="{0D108BD9-81ED-4DB2-BD59-A6C34878D82A}">
                    <a16:rowId xmlns:a16="http://schemas.microsoft.com/office/drawing/2014/main" xmlns="" val="4049996124"/>
                  </a:ext>
                </a:extLst>
              </a:tr>
              <a:tr h="770818">
                <a:tc>
                  <a:txBody>
                    <a:bodyPr/>
                    <a:lstStyle/>
                    <a:p>
                      <a:pPr algn="just">
                        <a:lnSpc>
                          <a:spcPts val="2000"/>
                        </a:lnSpc>
                      </a:pPr>
                      <a:r>
                        <a:rPr lang="en-US" sz="1200" kern="100">
                          <a:effectLst/>
                          <a:latin typeface="KaiTi" panose="02010609060101010101" pitchFamily="49" charset="-122"/>
                          <a:ea typeface="KaiTi" panose="02010609060101010101" pitchFamily="49" charset="-122"/>
                        </a:rPr>
                        <a:t>2</a:t>
                      </a:r>
                      <a:endParaRPr lang="zh-CN" sz="1200" kern="100">
                        <a:effectLst/>
                        <a:latin typeface="KaiTi" panose="02010609060101010101" pitchFamily="49" charset="-122"/>
                        <a:ea typeface="KaiTi" panose="02010609060101010101" pitchFamily="49" charset="-122"/>
                      </a:endParaRPr>
                    </a:p>
                  </a:txBody>
                  <a:tcPr marL="68580" marR="68580" marT="0" marB="0" anchor="ctr"/>
                </a:tc>
                <a:tc vMerge="1">
                  <a:txBody>
                    <a:bodyPr/>
                    <a:lstStyle/>
                    <a:p>
                      <a:endParaRPr lang="zh-CN" altLang="en-US"/>
                    </a:p>
                  </a:txBody>
                  <a:tcPr/>
                </a:tc>
                <a:tc>
                  <a:txBody>
                    <a:bodyPr/>
                    <a:lstStyle/>
                    <a:p>
                      <a:pPr algn="just">
                        <a:lnSpc>
                          <a:spcPts val="2000"/>
                        </a:lnSpc>
                      </a:pPr>
                      <a:r>
                        <a:rPr lang="zh-CN" sz="1200" kern="100">
                          <a:effectLst/>
                          <a:latin typeface="KaiTi" panose="02010609060101010101" pitchFamily="49" charset="-122"/>
                          <a:ea typeface="KaiTi" panose="02010609060101010101" pitchFamily="49" charset="-122"/>
                        </a:rPr>
                        <a:t>第一百零一条第三款</a:t>
                      </a:r>
                    </a:p>
                  </a:txBody>
                  <a:tcPr marL="68580" marR="68580" marT="0" marB="0" anchor="ctr"/>
                </a:tc>
                <a:tc>
                  <a:txBody>
                    <a:bodyPr/>
                    <a:lstStyle/>
                    <a:p>
                      <a:pPr algn="just">
                        <a:lnSpc>
                          <a:spcPts val="2000"/>
                        </a:lnSpc>
                      </a:pPr>
                      <a:r>
                        <a:rPr lang="zh-CN" sz="1200" kern="100" dirty="0">
                          <a:effectLst/>
                          <a:latin typeface="KaiTi" panose="02010609060101010101" pitchFamily="49" charset="-122"/>
                          <a:ea typeface="KaiTi" panose="02010609060101010101" pitchFamily="49" charset="-122"/>
                        </a:rPr>
                        <a:t>申请人在人民法院采取保全措施后三十日内不依法提起诉讼或者申请仲裁的，人民法院应当解除保全。</a:t>
                      </a:r>
                    </a:p>
                  </a:txBody>
                  <a:tcPr marL="68580" marR="68580" marT="0" marB="0" anchor="ctr"/>
                </a:tc>
                <a:extLst>
                  <a:ext uri="{0D108BD9-81ED-4DB2-BD59-A6C34878D82A}">
                    <a16:rowId xmlns:a16="http://schemas.microsoft.com/office/drawing/2014/main" xmlns="" val="93062117"/>
                  </a:ext>
                </a:extLst>
              </a:tr>
            </a:tbl>
          </a:graphicData>
        </a:graphic>
      </p:graphicFrame>
      <p:sp>
        <p:nvSpPr>
          <p:cNvPr id="5" name="Rectangle 1">
            <a:extLst>
              <a:ext uri="{FF2B5EF4-FFF2-40B4-BE49-F238E27FC236}">
                <a16:creationId xmlns:a16="http://schemas.microsoft.com/office/drawing/2014/main" xmlns="" id="{66753047-DAE7-4CED-A259-170CC948EE8A}"/>
              </a:ext>
            </a:extLst>
          </p:cNvPr>
          <p:cNvSpPr>
            <a:spLocks noChangeArrowheads="1"/>
          </p:cNvSpPr>
          <p:nvPr/>
        </p:nvSpPr>
        <p:spPr bwMode="auto">
          <a:xfrm>
            <a:off x="0" y="1469526"/>
            <a:ext cx="6096000" cy="1477328"/>
          </a:xfrm>
          <a:prstGeom prst="rect">
            <a:avLst/>
          </a:prstGeom>
          <a:noFill/>
          <a:ln>
            <a:noFill/>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1pPr>
            <a:lvl2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2pPr>
            <a:lvl3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3pPr>
            <a:lvl4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4pPr>
            <a:lvl5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zh-CN" b="1" i="0" u="none" strike="noStrike" cap="none" normalizeH="0" baseline="0" dirty="0">
                <a:ln>
                  <a:noFill/>
                </a:ln>
                <a:solidFill>
                  <a:schemeClr val="tx1"/>
                </a:solidFill>
                <a:effectLst/>
                <a:latin typeface="KaiTi" panose="02010609060101010101" pitchFamily="49" charset="-122"/>
                <a:ea typeface="KaiTi" panose="02010609060101010101" pitchFamily="49" charset="-122"/>
              </a:rPr>
              <a:t>（一）实施保全措施后是否需要在30天内起诉/仲裁</a:t>
            </a:r>
            <a:endParaRPr kumimoji="0" lang="en-US" altLang="zh-CN" b="1"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a:p>
            <a:pPr marL="0" marR="0" lvl="0" indent="266700" algn="l" defTabSz="914400" rtl="0" eaLnBrk="1" fontAlgn="base" latinLnBrk="0" hangingPunct="1">
              <a:lnSpc>
                <a:spcPct val="100000"/>
              </a:lnSpc>
              <a:spcBef>
                <a:spcPct val="0"/>
              </a:spcBef>
              <a:spcAft>
                <a:spcPct val="0"/>
              </a:spcAft>
              <a:buClrTx/>
              <a:buSzTx/>
              <a:buFontTx/>
              <a:buNone/>
              <a:tabLst/>
            </a:pPr>
            <a:endPar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1. 有关民事诉讼/仲裁前证据保全实施之后30天内未起诉/仲裁的法律规定：</a:t>
            </a: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p:txBody>
      </p:sp>
      <p:sp>
        <p:nvSpPr>
          <p:cNvPr id="8" name="Rectangle 1">
            <a:extLst>
              <a:ext uri="{FF2B5EF4-FFF2-40B4-BE49-F238E27FC236}">
                <a16:creationId xmlns:a16="http://schemas.microsoft.com/office/drawing/2014/main" xmlns="" id="{1717D8C5-43A8-05C1-8877-B60B50312158}"/>
              </a:ext>
            </a:extLst>
          </p:cNvPr>
          <p:cNvSpPr>
            <a:spLocks noChangeArrowheads="1"/>
          </p:cNvSpPr>
          <p:nvPr/>
        </p:nvSpPr>
        <p:spPr bwMode="auto">
          <a:xfrm>
            <a:off x="6407486" y="1385906"/>
            <a:ext cx="5447441"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67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1pPr>
            <a:lvl2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2pPr>
            <a:lvl3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3pPr>
            <a:lvl4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4pPr>
            <a:lvl5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kumimoji="0" lang="en-US"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2. </a:t>
            </a:r>
            <a:r>
              <a:rPr kumimoji="0" lang="zh-CN" altLang="en-US"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海诉法及其司法解释中暂无涉及诉前（仲裁前）的海事证据保全的申请人是否需于规定期限内提起诉讼</a:t>
            </a:r>
            <a:r>
              <a:rPr kumimoji="0" lang="en-US"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a:t>
            </a:r>
            <a:r>
              <a:rPr kumimoji="0" lang="zh-CN" altLang="en-US"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仲裁的法律规定，从而出现全国多家海事法院不一致的审判标准及由此引来的司法实践争议。</a:t>
            </a:r>
            <a:endParaRPr kumimoji="0" lang="en-US"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a:p>
            <a:endParaRPr lang="en-US" altLang="zh-CN" dirty="0">
              <a:latin typeface="KaiTi" panose="02010609060101010101" pitchFamily="49" charset="-122"/>
              <a:ea typeface="KaiTi" panose="02010609060101010101" pitchFamily="49" charset="-122"/>
            </a:endParaRPr>
          </a:p>
          <a:p>
            <a:endParaRPr lang="en-US" altLang="zh-CN" dirty="0">
              <a:latin typeface="KaiTi" panose="02010609060101010101" pitchFamily="49" charset="-122"/>
              <a:ea typeface="KaiTi" panose="02010609060101010101" pitchFamily="49" charset="-122"/>
            </a:endParaRPr>
          </a:p>
          <a:p>
            <a:endParaRPr lang="en-US" altLang="zh-CN" dirty="0">
              <a:latin typeface="KaiTi" panose="02010609060101010101" pitchFamily="49" charset="-122"/>
              <a:ea typeface="KaiTi" panose="02010609060101010101" pitchFamily="49" charset="-122"/>
            </a:endParaRPr>
          </a:p>
          <a:p>
            <a:endParaRPr lang="en-US" altLang="zh-CN" dirty="0">
              <a:latin typeface="KaiTi" panose="02010609060101010101" pitchFamily="49" charset="-122"/>
              <a:ea typeface="KaiTi" panose="02010609060101010101" pitchFamily="49" charset="-122"/>
            </a:endParaRPr>
          </a:p>
          <a:p>
            <a:endParaRPr lang="en-US" altLang="zh-CN" dirty="0">
              <a:latin typeface="KaiTi" panose="02010609060101010101" pitchFamily="49" charset="-122"/>
              <a:ea typeface="KaiTi" panose="02010609060101010101" pitchFamily="49" charset="-122"/>
            </a:endParaRPr>
          </a:p>
          <a:p>
            <a:endParaRPr lang="en-US" altLang="zh-CN" dirty="0">
              <a:latin typeface="KaiTi" panose="02010609060101010101" pitchFamily="49" charset="-122"/>
              <a:ea typeface="KaiTi" panose="02010609060101010101" pitchFamily="49" charset="-122"/>
            </a:endParaRPr>
          </a:p>
          <a:p>
            <a:endParaRPr lang="en-US" altLang="zh-CN" dirty="0">
              <a:latin typeface="KaiTi" panose="02010609060101010101" pitchFamily="49" charset="-122"/>
              <a:ea typeface="KaiTi" panose="02010609060101010101" pitchFamily="49" charset="-122"/>
            </a:endParaRPr>
          </a:p>
          <a:p>
            <a:endParaRPr kumimoji="0" lang="en-US"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a:p>
            <a:endPar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p:txBody>
      </p:sp>
      <p:pic>
        <p:nvPicPr>
          <p:cNvPr id="9" name="图片 8" descr="图片">
            <a:extLst>
              <a:ext uri="{FF2B5EF4-FFF2-40B4-BE49-F238E27FC236}">
                <a16:creationId xmlns:a16="http://schemas.microsoft.com/office/drawing/2014/main" xmlns="" id="{B06ADD12-57F2-1E50-ED08-75E4D5EF596C}"/>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573752" y="2715332"/>
            <a:ext cx="5114907" cy="2476453"/>
          </a:xfrm>
          <a:prstGeom prst="rect">
            <a:avLst/>
          </a:prstGeom>
          <a:noFill/>
          <a:ln>
            <a:noFill/>
          </a:ln>
        </p:spPr>
      </p:pic>
      <p:sp>
        <p:nvSpPr>
          <p:cNvPr id="10" name="文本框 9">
            <a:extLst>
              <a:ext uri="{FF2B5EF4-FFF2-40B4-BE49-F238E27FC236}">
                <a16:creationId xmlns:a16="http://schemas.microsoft.com/office/drawing/2014/main" xmlns="" id="{2E9DEC15-D221-5871-586D-AE7A74AB5AC3}"/>
              </a:ext>
            </a:extLst>
          </p:cNvPr>
          <p:cNvSpPr txBox="1"/>
          <p:nvPr/>
        </p:nvSpPr>
        <p:spPr>
          <a:xfrm>
            <a:off x="6926486" y="5191785"/>
            <a:ext cx="6096000" cy="276999"/>
          </a:xfrm>
          <a:prstGeom prst="rect">
            <a:avLst/>
          </a:prstGeom>
          <a:noFill/>
        </p:spPr>
        <p:txBody>
          <a:bodyPr wrap="square">
            <a:spAutoFit/>
          </a:bodyPr>
          <a:lstStyle/>
          <a:p>
            <a:r>
              <a:rPr lang="en-US" altLang="zh-CN" sz="1200" dirty="0">
                <a:effectLst/>
                <a:latin typeface="楷体" panose="02010609060101010101" pitchFamily="49" charset="-122"/>
                <a:cs typeface="Times New Roman" panose="02020603050405020304" pitchFamily="18" charset="0"/>
              </a:rPr>
              <a:t>2016</a:t>
            </a:r>
            <a:r>
              <a:rPr lang="zh-CN" altLang="zh-CN" sz="1200" dirty="0">
                <a:effectLst/>
                <a:ea typeface="楷体" panose="02010609060101010101" pitchFamily="49" charset="-122"/>
                <a:cs typeface="Times New Roman" panose="02020603050405020304" pitchFamily="18" charset="0"/>
              </a:rPr>
              <a:t>年至</a:t>
            </a:r>
            <a:r>
              <a:rPr lang="en-US" altLang="zh-CN" sz="1200" dirty="0">
                <a:effectLst/>
                <a:ea typeface="楷体" panose="02010609060101010101" pitchFamily="49" charset="-122"/>
                <a:cs typeface="Times New Roman" panose="02020603050405020304" pitchFamily="18" charset="0"/>
              </a:rPr>
              <a:t>2019</a:t>
            </a:r>
            <a:r>
              <a:rPr lang="zh-CN" altLang="zh-CN" sz="1200" dirty="0">
                <a:effectLst/>
                <a:ea typeface="楷体" panose="02010609060101010101" pitchFamily="49" charset="-122"/>
                <a:cs typeface="Times New Roman" panose="02020603050405020304" pitchFamily="18" charset="0"/>
              </a:rPr>
              <a:t>年海事法院诉前证据保全统计情况表</a:t>
            </a:r>
            <a:r>
              <a:rPr lang="zh-CN" altLang="zh-CN" sz="1200" dirty="0">
                <a:effectLst/>
              </a:rPr>
              <a:t> </a:t>
            </a:r>
            <a:endParaRPr lang="zh-CN" altLang="en-US" sz="1200" dirty="0"/>
          </a:p>
        </p:txBody>
      </p:sp>
      <p:graphicFrame>
        <p:nvGraphicFramePr>
          <p:cNvPr id="13" name="图示 12">
            <a:extLst>
              <a:ext uri="{FF2B5EF4-FFF2-40B4-BE49-F238E27FC236}">
                <a16:creationId xmlns:a16="http://schemas.microsoft.com/office/drawing/2014/main" xmlns="" id="{02773278-FE41-A85E-B14E-6C5C50334182}"/>
              </a:ext>
            </a:extLst>
          </p:cNvPr>
          <p:cNvGraphicFramePr/>
          <p:nvPr>
            <p:extLst>
              <p:ext uri="{D42A27DB-BD31-4B8C-83A1-F6EECF244321}">
                <p14:modId xmlns:p14="http://schemas.microsoft.com/office/powerpoint/2010/main" xmlns="" val="1984209189"/>
              </p:ext>
            </p:extLst>
          </p:nvPr>
        </p:nvGraphicFramePr>
        <p:xfrm>
          <a:off x="246043" y="4960264"/>
          <a:ext cx="6240818" cy="18046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xmlns="" val="10023692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D5147164-D384-B94A-7488-C658FFCCD291}"/>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5" name="图片 4">
            <a:extLst>
              <a:ext uri="{FF2B5EF4-FFF2-40B4-BE49-F238E27FC236}">
                <a16:creationId xmlns:a16="http://schemas.microsoft.com/office/drawing/2014/main" xmlns="" id="{6A387508-3D42-84E4-3069-77139D2CD035}"/>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3" name="文本框 2">
            <a:extLst>
              <a:ext uri="{FF2B5EF4-FFF2-40B4-BE49-F238E27FC236}">
                <a16:creationId xmlns:a16="http://schemas.microsoft.com/office/drawing/2014/main" xmlns="" id="{CC45E496-46B4-53ED-0D90-1E3543C1C56A}"/>
              </a:ext>
            </a:extLst>
          </p:cNvPr>
          <p:cNvSpPr txBox="1"/>
          <p:nvPr/>
        </p:nvSpPr>
        <p:spPr>
          <a:xfrm>
            <a:off x="107576" y="968801"/>
            <a:ext cx="9660367" cy="5016758"/>
          </a:xfrm>
          <a:prstGeom prst="rect">
            <a:avLst/>
          </a:prstGeom>
          <a:noFill/>
        </p:spPr>
        <p:txBody>
          <a:bodyPr wrap="square" rtlCol="0">
            <a:spAutoFit/>
          </a:bodyPr>
          <a:lstStyle/>
          <a:p>
            <a:r>
              <a:rPr lang="zh-CN" altLang="zh-CN" b="1" kern="100" dirty="0">
                <a:effectLst/>
                <a:latin typeface="Times New Roman" panose="02020603050405020304" pitchFamily="18" charset="0"/>
                <a:ea typeface="楷体" panose="02010609060101010101" pitchFamily="49" charset="-122"/>
              </a:rPr>
              <a:t>（二）申请人未起诉</a:t>
            </a:r>
            <a:r>
              <a:rPr lang="en-US" altLang="zh-CN" b="1" kern="100" dirty="0">
                <a:effectLst/>
                <a:latin typeface="Times New Roman" panose="02020603050405020304" pitchFamily="18" charset="0"/>
                <a:ea typeface="楷体" panose="02010609060101010101" pitchFamily="49" charset="-122"/>
              </a:rPr>
              <a:t>/</a:t>
            </a:r>
            <a:r>
              <a:rPr lang="zh-CN" altLang="zh-CN" b="1" kern="100" dirty="0">
                <a:effectLst/>
                <a:latin typeface="Times New Roman" panose="02020603050405020304" pitchFamily="18" charset="0"/>
                <a:ea typeface="楷体" panose="02010609060101010101" pitchFamily="49" charset="-122"/>
              </a:rPr>
              <a:t>仲裁情况下如何处置被保全的证据材料？</a:t>
            </a:r>
            <a:endParaRPr lang="en-US" altLang="zh-CN" b="1" kern="100" dirty="0">
              <a:effectLst/>
              <a:latin typeface="Times New Roman" panose="02020603050405020304" pitchFamily="18" charset="0"/>
              <a:ea typeface="楷体" panose="02010609060101010101" pitchFamily="49" charset="-122"/>
            </a:endParaRPr>
          </a:p>
          <a:p>
            <a:pPr lvl="1"/>
            <a:endParaRPr lang="en-US" altLang="zh-CN" kern="100" dirty="0">
              <a:effectLst/>
              <a:latin typeface="Times New Roman" panose="02020603050405020304" pitchFamily="18" charset="0"/>
              <a:ea typeface="楷体" panose="02010609060101010101" pitchFamily="49" charset="-122"/>
            </a:endParaRPr>
          </a:p>
          <a:p>
            <a:pPr lvl="1"/>
            <a:r>
              <a:rPr lang="zh-CN" altLang="en-US" kern="100" dirty="0">
                <a:effectLst/>
                <a:latin typeface="Times New Roman" panose="02020603050405020304" pitchFamily="18" charset="0"/>
                <a:ea typeface="楷体" panose="02010609060101010101" pitchFamily="49" charset="-122"/>
              </a:rPr>
              <a:t>          </a:t>
            </a:r>
            <a:r>
              <a:rPr lang="zh-CN" altLang="zh-CN" kern="100" dirty="0">
                <a:effectLst/>
                <a:latin typeface="Times New Roman" panose="02020603050405020304" pitchFamily="18" charset="0"/>
                <a:ea typeface="楷体" panose="02010609060101010101" pitchFamily="49" charset="-122"/>
              </a:rPr>
              <a:t>海诉法及其司法解释中暂无对海事证据保全作出之后</a:t>
            </a:r>
            <a:r>
              <a:rPr lang="en-US" altLang="zh-CN" kern="100" dirty="0">
                <a:effectLst/>
                <a:latin typeface="Times New Roman" panose="02020603050405020304" pitchFamily="18" charset="0"/>
                <a:ea typeface="楷体" panose="02010609060101010101" pitchFamily="49" charset="-122"/>
              </a:rPr>
              <a:t>30</a:t>
            </a:r>
            <a:r>
              <a:rPr lang="zh-CN" altLang="zh-CN" kern="100" dirty="0">
                <a:effectLst/>
                <a:latin typeface="Times New Roman" panose="02020603050405020304" pitchFamily="18" charset="0"/>
                <a:ea typeface="楷体" panose="02010609060101010101" pitchFamily="49" charset="-122"/>
              </a:rPr>
              <a:t>天内未起诉</a:t>
            </a:r>
            <a:r>
              <a:rPr lang="en-US" altLang="zh-CN" kern="100" dirty="0">
                <a:effectLst/>
                <a:latin typeface="Times New Roman" panose="02020603050405020304" pitchFamily="18" charset="0"/>
                <a:ea typeface="楷体" panose="02010609060101010101" pitchFamily="49" charset="-122"/>
              </a:rPr>
              <a:t>/</a:t>
            </a:r>
            <a:r>
              <a:rPr lang="zh-CN" altLang="zh-CN" kern="100" dirty="0">
                <a:effectLst/>
                <a:latin typeface="Times New Roman" panose="02020603050405020304" pitchFamily="18" charset="0"/>
                <a:ea typeface="楷体" panose="02010609060101010101" pitchFamily="49" charset="-122"/>
              </a:rPr>
              <a:t>仲裁的相关法律规定。当然，根据前述统计，近年来有</a:t>
            </a:r>
            <a:r>
              <a:rPr lang="en-US" altLang="zh-CN" kern="100" dirty="0">
                <a:effectLst/>
                <a:latin typeface="Times New Roman" panose="02020603050405020304" pitchFamily="18" charset="0"/>
                <a:ea typeface="楷体" panose="02010609060101010101" pitchFamily="49" charset="-122"/>
              </a:rPr>
              <a:t>3</a:t>
            </a:r>
            <a:r>
              <a:rPr lang="zh-CN" altLang="zh-CN" kern="100" dirty="0">
                <a:effectLst/>
                <a:latin typeface="Times New Roman" panose="02020603050405020304" pitchFamily="18" charset="0"/>
                <a:ea typeface="楷体" panose="02010609060101010101" pitchFamily="49" charset="-122"/>
              </a:rPr>
              <a:t>宗裁定文书载有申请人需在法院采取保全措施后未提起诉讼（或仲裁）法律后果的海事证据保全案件，相关裁定文书对申请人提出的起诉</a:t>
            </a:r>
            <a:r>
              <a:rPr lang="en-US" altLang="zh-CN" kern="100" dirty="0">
                <a:effectLst/>
                <a:latin typeface="Times New Roman" panose="02020603050405020304" pitchFamily="18" charset="0"/>
                <a:ea typeface="楷体" panose="02010609060101010101" pitchFamily="49" charset="-122"/>
              </a:rPr>
              <a:t>/</a:t>
            </a:r>
            <a:r>
              <a:rPr lang="zh-CN" altLang="zh-CN" kern="100" dirty="0">
                <a:effectLst/>
                <a:latin typeface="Times New Roman" panose="02020603050405020304" pitchFamily="18" charset="0"/>
                <a:ea typeface="楷体" panose="02010609060101010101" pitchFamily="49" charset="-122"/>
              </a:rPr>
              <a:t>仲裁时限要求是否具备充分的法律依据是有争议的、相关的海事法院最终是否严格按照裁定文书执行也是有待考证的。</a:t>
            </a:r>
            <a:endParaRPr lang="zh-CN" altLang="zh-CN" kern="100" dirty="0">
              <a:effectLst/>
              <a:latin typeface="Times New Roman" panose="02020603050405020304" pitchFamily="18" charset="0"/>
              <a:ea typeface="宋体" panose="02010600030101010101" pitchFamily="2" charset="-122"/>
            </a:endParaRPr>
          </a:p>
          <a:p>
            <a:endParaRPr lang="en-US" altLang="zh-CN" kern="100" dirty="0">
              <a:effectLst/>
              <a:latin typeface="Times New Roman" panose="02020603050405020304" pitchFamily="18" charset="0"/>
              <a:ea typeface="楷体" panose="02010609060101010101" pitchFamily="49" charset="-122"/>
            </a:endParaRPr>
          </a:p>
          <a:p>
            <a:r>
              <a:rPr lang="zh-CN" altLang="zh-CN" b="1" kern="100" dirty="0">
                <a:effectLst/>
                <a:latin typeface="Times New Roman" panose="02020603050405020304" pitchFamily="18" charset="0"/>
                <a:ea typeface="楷体" panose="02010609060101010101" pitchFamily="49" charset="-122"/>
              </a:rPr>
              <a:t>（三）被保全的证据材料能保存多久？</a:t>
            </a:r>
            <a:endParaRPr lang="en-US" altLang="zh-CN" b="1" kern="100" dirty="0">
              <a:effectLst/>
              <a:latin typeface="Times New Roman" panose="02020603050405020304" pitchFamily="18" charset="0"/>
              <a:ea typeface="楷体" panose="02010609060101010101" pitchFamily="49" charset="-122"/>
            </a:endParaRPr>
          </a:p>
          <a:p>
            <a:endParaRPr lang="en-US" altLang="zh-CN" kern="100" dirty="0">
              <a:effectLst/>
              <a:latin typeface="Times New Roman" panose="02020603050405020304" pitchFamily="18" charset="0"/>
              <a:ea typeface="楷体" panose="02010609060101010101" pitchFamily="49" charset="-122"/>
            </a:endParaRPr>
          </a:p>
          <a:p>
            <a:pPr lvl="1" indent="266700" algn="just">
              <a:lnSpc>
                <a:spcPts val="2000"/>
              </a:lnSpc>
            </a:pPr>
            <a:r>
              <a:rPr lang="zh-CN" altLang="en-US" kern="100" dirty="0">
                <a:effectLst/>
                <a:latin typeface="Times New Roman" panose="02020603050405020304" pitchFamily="18" charset="0"/>
                <a:ea typeface="楷体" panose="02010609060101010101" pitchFamily="49" charset="-122"/>
              </a:rPr>
              <a:t>    </a:t>
            </a:r>
            <a:r>
              <a:rPr lang="zh-CN" altLang="zh-CN" kern="100" dirty="0">
                <a:effectLst/>
                <a:latin typeface="Times New Roman" panose="02020603050405020304" pitchFamily="18" charset="0"/>
                <a:ea typeface="楷体" panose="02010609060101010101" pitchFamily="49" charset="-122"/>
              </a:rPr>
              <a:t>对此无论是民诉法还是海诉法均无明确的规定。徐春龙法官等人在《论海事证据保全制度的完善——以</a:t>
            </a:r>
            <a:r>
              <a:rPr lang="en-US" altLang="zh-CN" kern="100" dirty="0">
                <a:effectLst/>
                <a:latin typeface="Times New Roman" panose="02020603050405020304" pitchFamily="18" charset="0"/>
                <a:ea typeface="楷体" panose="02010609060101010101" pitchFamily="49" charset="-122"/>
              </a:rPr>
              <a:t>330</a:t>
            </a:r>
            <a:r>
              <a:rPr lang="zh-CN" altLang="zh-CN" kern="100" dirty="0">
                <a:effectLst/>
                <a:latin typeface="Times New Roman" panose="02020603050405020304" pitchFamily="18" charset="0"/>
                <a:ea typeface="楷体" panose="02010609060101010101" pitchFamily="49" charset="-122"/>
              </a:rPr>
              <a:t>份海事证据保全裁定为样本》一文中提出立法建议：</a:t>
            </a:r>
            <a:endParaRPr lang="en-US" altLang="zh-CN" kern="100" dirty="0">
              <a:effectLst/>
              <a:latin typeface="Times New Roman" panose="02020603050405020304" pitchFamily="18" charset="0"/>
              <a:ea typeface="楷体" panose="02010609060101010101" pitchFamily="49" charset="-122"/>
            </a:endParaRPr>
          </a:p>
          <a:p>
            <a:pPr lvl="1" indent="266700" algn="just">
              <a:lnSpc>
                <a:spcPts val="2000"/>
              </a:lnSpc>
            </a:pPr>
            <a:endParaRPr lang="zh-CN" altLang="zh-CN" kern="100" dirty="0">
              <a:effectLst/>
              <a:latin typeface="Times New Roman" panose="02020603050405020304" pitchFamily="18" charset="0"/>
              <a:ea typeface="宋体" panose="02010600030101010101" pitchFamily="2" charset="-122"/>
            </a:endParaRPr>
          </a:p>
          <a:p>
            <a:pPr lvl="1"/>
            <a:r>
              <a:rPr lang="zh-CN" altLang="en-US" dirty="0">
                <a:effectLst/>
                <a:latin typeface="Times New Roman" panose="02020603050405020304" pitchFamily="18" charset="0"/>
                <a:ea typeface="楷体" panose="02010609060101010101" pitchFamily="49" charset="-122"/>
                <a:cs typeface="Times New Roman" panose="02020603050405020304" pitchFamily="18" charset="0"/>
              </a:rPr>
              <a:t>        </a:t>
            </a:r>
            <a:r>
              <a:rPr lang="zh-CN" altLang="zh-CN" dirty="0">
                <a:effectLst/>
                <a:latin typeface="Times New Roman" panose="02020603050405020304" pitchFamily="18" charset="0"/>
                <a:ea typeface="楷体" panose="02010609060101010101" pitchFamily="49" charset="-122"/>
                <a:cs typeface="Times New Roman" panose="02020603050405020304" pitchFamily="18" charset="0"/>
              </a:rPr>
              <a:t>“证据被海事法院保全后，保留期间为三年。超过三年的，海事法院有权解除证据保全，并将证据返还证据持有人。但申请人有正当理由向海事法院书面申请延长保管期间并被海事法院准许的除外。”</a:t>
            </a:r>
            <a:r>
              <a:rPr lang="zh-CN" altLang="zh-CN" dirty="0">
                <a:effectLst/>
              </a:rPr>
              <a:t> </a:t>
            </a:r>
            <a:endParaRPr lang="zh-CN" altLang="zh-CN" kern="100" dirty="0">
              <a:effectLst/>
              <a:latin typeface="Times New Roman" panose="02020603050405020304" pitchFamily="18" charset="0"/>
              <a:ea typeface="宋体" panose="02010600030101010101" pitchFamily="2" charset="-122"/>
            </a:endParaRPr>
          </a:p>
          <a:p>
            <a:endParaRPr lang="zh-CN" altLang="zh-CN" kern="100" dirty="0">
              <a:effectLst/>
              <a:latin typeface="Times New Roman" panose="02020603050405020304" pitchFamily="18" charset="0"/>
              <a:ea typeface="宋体" panose="02010600030101010101" pitchFamily="2" charset="-122"/>
            </a:endParaRPr>
          </a:p>
          <a:p>
            <a:endParaRPr kumimoji="1" lang="zh-CN" altLang="en-US" dirty="0"/>
          </a:p>
        </p:txBody>
      </p:sp>
    </p:spTree>
    <p:custDataLst>
      <p:tags r:id="rId1"/>
    </p:custDataLst>
    <p:extLst>
      <p:ext uri="{BB962C8B-B14F-4D97-AF65-F5344CB8AC3E}">
        <p14:creationId xmlns:p14="http://schemas.microsoft.com/office/powerpoint/2010/main" xmlns="" val="15189036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C2856AAF-51EF-85F0-38FB-BDCD7D718D16}"/>
              </a:ext>
            </a:extLst>
          </p:cNvPr>
          <p:cNvPicPr>
            <a:picLocks noChangeAspect="1" noChangeArrowheads="1"/>
          </p:cNvPicPr>
          <p:nvPr/>
        </p:nvPicPr>
        <p:blipFill rotWithShape="1">
          <a:blip r:embed="rId4">
            <a:alphaModFix amt="16000"/>
          </a:blip>
          <a:srcRect l="12014" r="12014"/>
          <a:stretch/>
        </p:blipFill>
        <p:spPr bwMode="auto">
          <a:xfrm>
            <a:off x="0" y="923544"/>
            <a:ext cx="12192000" cy="5934456"/>
          </a:xfrm>
          <a:prstGeom prst="rect">
            <a:avLst/>
          </a:prstGeom>
          <a:solidFill>
            <a:schemeClr val="bg1">
              <a:alpha val="0"/>
            </a:schemeClr>
          </a:solidFill>
          <a:effectLst>
            <a:softEdge rad="0"/>
          </a:effectLst>
        </p:spPr>
      </p:pic>
      <p:pic>
        <p:nvPicPr>
          <p:cNvPr id="5" name="图片 4">
            <a:extLst>
              <a:ext uri="{FF2B5EF4-FFF2-40B4-BE49-F238E27FC236}">
                <a16:creationId xmlns:a16="http://schemas.microsoft.com/office/drawing/2014/main" xmlns="" id="{5828C5A1-3516-FE71-C542-A2FE93F0A698}"/>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3" name="文本框 2">
            <a:extLst>
              <a:ext uri="{FF2B5EF4-FFF2-40B4-BE49-F238E27FC236}">
                <a16:creationId xmlns:a16="http://schemas.microsoft.com/office/drawing/2014/main" xmlns="" id="{8A36CD2C-05CD-5467-7C55-8CAF67AAD654}"/>
              </a:ext>
            </a:extLst>
          </p:cNvPr>
          <p:cNvSpPr txBox="1"/>
          <p:nvPr/>
        </p:nvSpPr>
        <p:spPr>
          <a:xfrm>
            <a:off x="1616225" y="1322297"/>
            <a:ext cx="8959549" cy="4708981"/>
          </a:xfrm>
          <a:prstGeom prst="rect">
            <a:avLst/>
          </a:prstGeom>
          <a:noFill/>
        </p:spPr>
        <p:txBody>
          <a:bodyPr wrap="square" rtlCol="0">
            <a:spAutoFit/>
          </a:bodyPr>
          <a:lstStyle/>
          <a:p>
            <a:pPr algn="ctr"/>
            <a:r>
              <a:rPr lang="zh-CN" altLang="en-US" sz="4800" b="1" dirty="0">
                <a:ln w="13462">
                  <a:noFill/>
                  <a:prstDash val="solid"/>
                </a:ln>
                <a:solidFill>
                  <a:schemeClr val="tx1">
                    <a:lumMod val="85000"/>
                    <a:lumOff val="15000"/>
                  </a:schemeClr>
                </a:solidFill>
                <a:latin typeface="华文行楷" panose="02010800040101010101" pitchFamily="2" charset="-122"/>
                <a:ea typeface="华文行楷" panose="02010800040101010101" pitchFamily="2" charset="-122"/>
              </a:rPr>
              <a:t>结语</a:t>
            </a:r>
            <a:endParaRPr lang="en-US" altLang="zh-CN" sz="4800" b="1" dirty="0">
              <a:ln w="13462">
                <a:noFill/>
                <a:prstDash val="solid"/>
              </a:ln>
              <a:solidFill>
                <a:schemeClr val="tx1">
                  <a:lumMod val="85000"/>
                  <a:lumOff val="15000"/>
                </a:schemeClr>
              </a:solidFill>
              <a:latin typeface="华文行楷" panose="02010800040101010101" pitchFamily="2" charset="-122"/>
              <a:ea typeface="华文行楷" panose="02010800040101010101" pitchFamily="2" charset="-122"/>
            </a:endParaRPr>
          </a:p>
          <a:p>
            <a:r>
              <a:rPr lang="zh-CN" altLang="en-US" sz="2800" dirty="0">
                <a:ln w="13462">
                  <a:noFill/>
                  <a:prstDash val="solid"/>
                </a:ln>
                <a:solidFill>
                  <a:schemeClr val="tx1">
                    <a:lumMod val="85000"/>
                    <a:lumOff val="15000"/>
                  </a:schemeClr>
                </a:solidFill>
                <a:latin typeface="华文行楷" panose="02010800040101010101" pitchFamily="2" charset="-122"/>
                <a:ea typeface="华文行楷" panose="02010800040101010101" pitchFamily="2" charset="-122"/>
              </a:rPr>
              <a:t>        </a:t>
            </a:r>
            <a:endParaRPr lang="en-US" altLang="zh-CN" sz="2800" dirty="0">
              <a:ln w="13462">
                <a:noFill/>
                <a:prstDash val="solid"/>
              </a:ln>
              <a:solidFill>
                <a:schemeClr val="tx1">
                  <a:lumMod val="85000"/>
                  <a:lumOff val="15000"/>
                </a:schemeClr>
              </a:solidFill>
              <a:latin typeface="华文行楷" panose="02010800040101010101" pitchFamily="2" charset="-122"/>
              <a:ea typeface="华文行楷" panose="02010800040101010101" pitchFamily="2" charset="-122"/>
            </a:endParaRPr>
          </a:p>
          <a:p>
            <a:r>
              <a:rPr lang="zh-CN" altLang="en-US" sz="2800" dirty="0">
                <a:ln w="13462">
                  <a:noFill/>
                  <a:prstDash val="solid"/>
                </a:ln>
                <a:solidFill>
                  <a:schemeClr val="tx1">
                    <a:lumMod val="85000"/>
                    <a:lumOff val="15000"/>
                  </a:schemeClr>
                </a:solidFill>
                <a:latin typeface="华文行楷" panose="02010800040101010101" pitchFamily="2" charset="-122"/>
                <a:ea typeface="华文行楷" panose="02010800040101010101" pitchFamily="2" charset="-122"/>
              </a:rPr>
              <a:t>        国际航运枢纽建设需要软硬件的同步发力，海事司法如何更好的在软实力和制度层面发挥服务保障作用值得深入思考。而在海事海商领域仍然占据重要地位的临时仲裁，无疑是司法支持和监督仲裁的必修课，这其中对于为了防止由于自然客观原因或人为主观原因而极易灭失和被更改的证据材料的保全和调取的支持就显得尤为重要。最后，希望我们的海事司法与海事仲裁能够有效衔接，更好的服务保障高质量发展！</a:t>
            </a:r>
            <a:endParaRPr lang="zh-CN" altLang="zh-CN" sz="2800" kern="100" dirty="0">
              <a:effectLst/>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xmlns="" val="34975005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9F716562-C9D5-F808-5A8B-E87396295067}"/>
              </a:ext>
            </a:extLst>
          </p:cNvPr>
          <p:cNvPicPr>
            <a:picLocks noChangeAspect="1" noChangeArrowheads="1"/>
          </p:cNvPicPr>
          <p:nvPr/>
        </p:nvPicPr>
        <p:blipFill rotWithShape="1">
          <a:blip r:embed="rId4">
            <a:alphaModFix amt="9000"/>
          </a:blip>
          <a:srcRect l="12014" r="12014"/>
          <a:stretch/>
        </p:blipFill>
        <p:spPr bwMode="auto">
          <a:xfrm>
            <a:off x="0" y="923544"/>
            <a:ext cx="12192000" cy="5934456"/>
          </a:xfrm>
          <a:prstGeom prst="rect">
            <a:avLst/>
          </a:prstGeom>
          <a:solidFill>
            <a:schemeClr val="bg1">
              <a:lumMod val="85000"/>
              <a:alpha val="59559"/>
            </a:schemeClr>
          </a:solidFill>
          <a:effectLst>
            <a:softEdge rad="0"/>
          </a:effectLst>
        </p:spPr>
      </p:pic>
      <p:sp>
        <p:nvSpPr>
          <p:cNvPr id="3" name="文本框 2">
            <a:extLst>
              <a:ext uri="{FF2B5EF4-FFF2-40B4-BE49-F238E27FC236}">
                <a16:creationId xmlns:a16="http://schemas.microsoft.com/office/drawing/2014/main" xmlns="" id="{8A36CD2C-05CD-5467-7C55-8CAF67AAD654}"/>
              </a:ext>
            </a:extLst>
          </p:cNvPr>
          <p:cNvSpPr txBox="1"/>
          <p:nvPr/>
        </p:nvSpPr>
        <p:spPr>
          <a:xfrm>
            <a:off x="2711824" y="2967335"/>
            <a:ext cx="6768352"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zh-CN" altLang="en-US" sz="5400" b="1" dirty="0">
                <a:ln w="13462">
                  <a:solidFill>
                    <a:schemeClr val="bg1"/>
                  </a:solidFill>
                  <a:prstDash val="solid"/>
                </a:ln>
                <a:solidFill>
                  <a:schemeClr val="tx1">
                    <a:lumMod val="85000"/>
                    <a:lumOff val="15000"/>
                  </a:schemeClr>
                </a:solidFill>
                <a:effectLst>
                  <a:outerShdw blurRad="128051" dist="38100" dir="2700000" algn="bl" rotWithShape="0">
                    <a:schemeClr val="accent5"/>
                  </a:outerShdw>
                </a:effectLst>
                <a:latin typeface="华文行楷" panose="02010800040101010101" pitchFamily="2" charset="-122"/>
                <a:ea typeface="华文行楷" panose="02010800040101010101" pitchFamily="2" charset="-122"/>
              </a:rPr>
              <a:t>感  谢  聆  听</a:t>
            </a:r>
          </a:p>
        </p:txBody>
      </p:sp>
      <p:sp>
        <p:nvSpPr>
          <p:cNvPr id="4" name="文本框 3">
            <a:extLst>
              <a:ext uri="{FF2B5EF4-FFF2-40B4-BE49-F238E27FC236}">
                <a16:creationId xmlns:a16="http://schemas.microsoft.com/office/drawing/2014/main" xmlns="" id="{88D65EA5-118D-91E9-153B-EB98694FA360}"/>
              </a:ext>
            </a:extLst>
          </p:cNvPr>
          <p:cNvSpPr txBox="1"/>
          <p:nvPr/>
        </p:nvSpPr>
        <p:spPr>
          <a:xfrm>
            <a:off x="10001026" y="5606974"/>
            <a:ext cx="184731" cy="307777"/>
          </a:xfrm>
          <a:prstGeom prst="rect">
            <a:avLst/>
          </a:prstGeom>
          <a:noFill/>
        </p:spPr>
        <p:txBody>
          <a:bodyPr wrap="none" rtlCol="0">
            <a:spAutoFit/>
          </a:bodyPr>
          <a:lstStyle/>
          <a:p>
            <a:endParaRPr kumimoji="1" lang="en-GB" altLang="zh-CN" sz="1400" i="1" u="sng" dirty="0">
              <a:solidFill>
                <a:srgbClr val="1E7DD7"/>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xmlns="" id="{4344E55A-8429-3EF0-9F9F-2A5110D57492}"/>
              </a:ext>
            </a:extLst>
          </p:cNvPr>
          <p:cNvPicPr>
            <a:picLocks noChangeAspect="1"/>
          </p:cNvPicPr>
          <p:nvPr/>
        </p:nvPicPr>
        <p:blipFill>
          <a:blip r:embed="rId5"/>
          <a:stretch>
            <a:fillRect/>
          </a:stretch>
        </p:blipFill>
        <p:spPr>
          <a:xfrm>
            <a:off x="9527767" y="6191749"/>
            <a:ext cx="2438366" cy="505780"/>
          </a:xfrm>
          <a:prstGeom prst="rect">
            <a:avLst/>
          </a:prstGeom>
        </p:spPr>
      </p:pic>
    </p:spTree>
    <p:custDataLst>
      <p:tags r:id="rId1"/>
    </p:custDataLst>
    <p:extLst>
      <p:ext uri="{BB962C8B-B14F-4D97-AF65-F5344CB8AC3E}">
        <p14:creationId xmlns:p14="http://schemas.microsoft.com/office/powerpoint/2010/main" xmlns="" val="16902690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D369BEC5-1AF3-1EE8-27F5-5EA5E94CF9CB}"/>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sp>
        <p:nvSpPr>
          <p:cNvPr id="9" name="内容占位符 8">
            <a:extLst>
              <a:ext uri="{FF2B5EF4-FFF2-40B4-BE49-F238E27FC236}">
                <a16:creationId xmlns:a16="http://schemas.microsoft.com/office/drawing/2014/main" xmlns="" id="{FEDA77C9-C98E-0E89-7C1D-B283713779C0}"/>
              </a:ext>
            </a:extLst>
          </p:cNvPr>
          <p:cNvSpPr>
            <a:spLocks noGrp="1"/>
          </p:cNvSpPr>
          <p:nvPr>
            <p:ph sz="quarter" idx="13"/>
          </p:nvPr>
        </p:nvSpPr>
        <p:spPr>
          <a:xfrm>
            <a:off x="247413" y="1054408"/>
            <a:ext cx="10613012" cy="5692080"/>
          </a:xfrm>
          <a:solidFill>
            <a:schemeClr val="bg1">
              <a:alpha val="59463"/>
            </a:schemeClr>
          </a:solidFill>
          <a:effectLst>
            <a:softEdge rad="812599"/>
          </a:effectLst>
        </p:spPr>
        <p:txBody>
          <a:bodyPr>
            <a:normAutofit/>
          </a:bodyPr>
          <a:lstStyle/>
          <a:p>
            <a:pPr marL="0" indent="0">
              <a:lnSpc>
                <a:spcPct val="150000"/>
              </a:lnSpc>
              <a:buNone/>
            </a:pPr>
            <a:r>
              <a:rPr lang="zh-CN" altLang="zh-CN" sz="2400" b="1" kern="100" dirty="0">
                <a:effectLst/>
                <a:latin typeface="Times New Roman" panose="02020603050405020304" pitchFamily="18" charset="0"/>
                <a:ea typeface="楷体" panose="02010609060101010101" pitchFamily="49" charset="-122"/>
              </a:rPr>
              <a:t>一、背景案例及研究目的</a:t>
            </a:r>
            <a:endParaRPr lang="en-US" altLang="zh-CN" sz="2400" b="1" kern="100" dirty="0">
              <a:effectLst/>
              <a:latin typeface="Times New Roman" panose="02020603050405020304" pitchFamily="18" charset="0"/>
              <a:ea typeface="楷体" panose="02010609060101010101" pitchFamily="49" charset="-122"/>
            </a:endParaRPr>
          </a:p>
          <a:p>
            <a:pPr marL="0" indent="0">
              <a:lnSpc>
                <a:spcPct val="150000"/>
              </a:lnSpc>
              <a:buNone/>
            </a:pPr>
            <a:r>
              <a:rPr lang="zh-CN" altLang="zh-CN" sz="1800" kern="100" dirty="0">
                <a:effectLst/>
                <a:latin typeface="Times New Roman" panose="02020603050405020304" pitchFamily="18" charset="0"/>
                <a:ea typeface="楷体" panose="02010609060101010101" pitchFamily="49" charset="-122"/>
              </a:rPr>
              <a:t>（一）背景案例——</a:t>
            </a:r>
            <a:r>
              <a:rPr lang="en-US" altLang="zh-CN" sz="1800" kern="100" dirty="0">
                <a:effectLst/>
                <a:latin typeface="Times New Roman" panose="02020603050405020304" pitchFamily="18" charset="0"/>
                <a:ea typeface="楷体" panose="02010609060101010101" pitchFamily="49" charset="-122"/>
              </a:rPr>
              <a:t>A</a:t>
            </a:r>
            <a:r>
              <a:rPr lang="zh-CN" altLang="zh-CN" sz="1800" kern="100" dirty="0">
                <a:effectLst/>
                <a:latin typeface="Times New Roman" panose="02020603050405020304" pitchFamily="18" charset="0"/>
                <a:ea typeface="楷体" panose="02010609060101010101" pitchFamily="49" charset="-122"/>
              </a:rPr>
              <a:t>轮证据保全案</a:t>
            </a:r>
            <a:endParaRPr lang="en-US" altLang="zh-CN" sz="1800" kern="100" dirty="0">
              <a:effectLst/>
              <a:latin typeface="Times New Roman" panose="02020603050405020304" pitchFamily="18" charset="0"/>
              <a:ea typeface="楷体" panose="02010609060101010101" pitchFamily="49" charset="-122"/>
            </a:endParaRPr>
          </a:p>
          <a:p>
            <a:pPr marL="0" indent="0">
              <a:lnSpc>
                <a:spcPct val="150000"/>
              </a:lnSpc>
              <a:buNone/>
            </a:pPr>
            <a:endParaRPr lang="en-US" altLang="zh-CN" sz="1800" kern="100" dirty="0">
              <a:effectLst/>
              <a:latin typeface="Times New Roman" panose="02020603050405020304" pitchFamily="18" charset="0"/>
              <a:ea typeface="宋体" panose="02010600030101010101" pitchFamily="2" charset="-122"/>
            </a:endParaRPr>
          </a:p>
          <a:p>
            <a:pPr marL="0" indent="0">
              <a:lnSpc>
                <a:spcPct val="150000"/>
              </a:lnSpc>
              <a:buNone/>
            </a:pPr>
            <a:endParaRPr lang="en-US" altLang="zh-CN" sz="1800" kern="100" dirty="0">
              <a:latin typeface="Times New Roman" panose="02020603050405020304" pitchFamily="18" charset="0"/>
              <a:ea typeface="宋体" panose="02010600030101010101" pitchFamily="2" charset="-122"/>
            </a:endParaRPr>
          </a:p>
          <a:p>
            <a:pPr marL="0" indent="0">
              <a:lnSpc>
                <a:spcPct val="150000"/>
              </a:lnSpc>
              <a:buNone/>
            </a:pPr>
            <a:endParaRPr lang="en-US" altLang="zh-CN" sz="1800" kern="100" dirty="0">
              <a:effectLst/>
              <a:latin typeface="Times New Roman" panose="02020603050405020304" pitchFamily="18" charset="0"/>
              <a:ea typeface="宋体" panose="02010600030101010101" pitchFamily="2" charset="-122"/>
            </a:endParaRPr>
          </a:p>
          <a:p>
            <a:pPr marL="0" indent="0">
              <a:lnSpc>
                <a:spcPct val="150000"/>
              </a:lnSpc>
              <a:buNone/>
            </a:pPr>
            <a:endParaRPr lang="en-US" altLang="zh-CN" sz="1800" kern="100" dirty="0">
              <a:latin typeface="Times New Roman" panose="02020603050405020304" pitchFamily="18" charset="0"/>
              <a:ea typeface="宋体" panose="02010600030101010101" pitchFamily="2" charset="-122"/>
            </a:endParaRPr>
          </a:p>
          <a:p>
            <a:pPr marL="0" indent="0">
              <a:lnSpc>
                <a:spcPct val="150000"/>
              </a:lnSpc>
              <a:buNone/>
            </a:pPr>
            <a:endParaRPr lang="zh-CN" altLang="zh-CN" sz="1800" kern="100" dirty="0">
              <a:effectLst/>
              <a:latin typeface="Times New Roman" panose="02020603050405020304" pitchFamily="18" charset="0"/>
              <a:ea typeface="宋体" panose="02010600030101010101" pitchFamily="2" charset="-122"/>
            </a:endParaRPr>
          </a:p>
          <a:p>
            <a:pPr>
              <a:lnSpc>
                <a:spcPts val="2000"/>
              </a:lnSpc>
            </a:pPr>
            <a:endParaRPr lang="zh-CN" altLang="zh-CN" sz="1800" kern="100" dirty="0">
              <a:effectLst/>
              <a:latin typeface="Times New Roman" panose="02020603050405020304" pitchFamily="18" charset="0"/>
              <a:ea typeface="宋体" panose="02010600030101010101" pitchFamily="2" charset="-122"/>
            </a:endParaRPr>
          </a:p>
          <a:p>
            <a:pPr>
              <a:lnSpc>
                <a:spcPts val="2000"/>
              </a:lnSpc>
            </a:pPr>
            <a:endParaRPr lang="zh-CN" altLang="en-US" dirty="0"/>
          </a:p>
        </p:txBody>
      </p:sp>
      <p:pic>
        <p:nvPicPr>
          <p:cNvPr id="4" name="图片 3">
            <a:extLst>
              <a:ext uri="{FF2B5EF4-FFF2-40B4-BE49-F238E27FC236}">
                <a16:creationId xmlns:a16="http://schemas.microsoft.com/office/drawing/2014/main" xmlns="" id="{E58BBB1D-FC45-74B9-F3F4-56621278AA52}"/>
              </a:ext>
            </a:extLst>
          </p:cNvPr>
          <p:cNvPicPr>
            <a:picLocks noChangeAspect="1"/>
          </p:cNvPicPr>
          <p:nvPr/>
        </p:nvPicPr>
        <p:blipFill>
          <a:blip r:embed="rId5"/>
          <a:stretch>
            <a:fillRect/>
          </a:stretch>
        </p:blipFill>
        <p:spPr>
          <a:xfrm>
            <a:off x="9641242" y="6115296"/>
            <a:ext cx="2438366" cy="505780"/>
          </a:xfrm>
          <a:prstGeom prst="rect">
            <a:avLst/>
          </a:prstGeom>
        </p:spPr>
      </p:pic>
      <p:graphicFrame>
        <p:nvGraphicFramePr>
          <p:cNvPr id="8" name="图示 7">
            <a:extLst>
              <a:ext uri="{FF2B5EF4-FFF2-40B4-BE49-F238E27FC236}">
                <a16:creationId xmlns:a16="http://schemas.microsoft.com/office/drawing/2014/main" xmlns="" id="{924DECC6-BB67-AB06-6EF4-AF4115CF1559}"/>
              </a:ext>
            </a:extLst>
          </p:cNvPr>
          <p:cNvGraphicFramePr>
            <a:graphicFrameLocks/>
          </p:cNvGraphicFramePr>
          <p:nvPr>
            <p:extLst>
              <p:ext uri="{D42A27DB-BD31-4B8C-83A1-F6EECF244321}">
                <p14:modId xmlns:p14="http://schemas.microsoft.com/office/powerpoint/2010/main" xmlns="" val="3324183093"/>
              </p:ext>
            </p:extLst>
          </p:nvPr>
        </p:nvGraphicFramePr>
        <p:xfrm>
          <a:off x="579864" y="2478565"/>
          <a:ext cx="10527974" cy="190087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圆角矩形 9">
            <a:extLst>
              <a:ext uri="{FF2B5EF4-FFF2-40B4-BE49-F238E27FC236}">
                <a16:creationId xmlns:a16="http://schemas.microsoft.com/office/drawing/2014/main" xmlns="" id="{176A888E-28A5-CF71-5541-960C6D06B1A2}"/>
              </a:ext>
            </a:extLst>
          </p:cNvPr>
          <p:cNvSpPr/>
          <p:nvPr/>
        </p:nvSpPr>
        <p:spPr>
          <a:xfrm>
            <a:off x="4041281" y="2609429"/>
            <a:ext cx="3460138" cy="19008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1600" b="1" kern="100" dirty="0">
                <a:effectLst/>
                <a:latin typeface="Times New Roman" panose="02020603050405020304" pitchFamily="18" charset="0"/>
                <a:ea typeface="楷体" panose="02010609060101010101" pitchFamily="49" charset="-122"/>
              </a:rPr>
              <a:t>基本事实：</a:t>
            </a:r>
            <a:endParaRPr lang="en-US" altLang="zh-CN" sz="1600" b="1" kern="100" dirty="0">
              <a:effectLst/>
              <a:latin typeface="Times New Roman" panose="02020603050405020304" pitchFamily="18" charset="0"/>
              <a:ea typeface="楷体" panose="02010609060101010101" pitchFamily="49" charset="-122"/>
            </a:endParaRPr>
          </a:p>
          <a:p>
            <a:r>
              <a:rPr lang="zh-CN" altLang="en-US" sz="1600" kern="100" dirty="0">
                <a:latin typeface="Times New Roman" panose="02020603050405020304" pitchFamily="18" charset="0"/>
                <a:ea typeface="楷体" panose="02010609060101010101" pitchFamily="49" charset="-122"/>
              </a:rPr>
              <a:t>        双方</a:t>
            </a:r>
            <a:r>
              <a:rPr lang="zh-CN" altLang="zh-CN" sz="1600" kern="100" dirty="0">
                <a:effectLst/>
                <a:latin typeface="Times New Roman" panose="02020603050405020304" pitchFamily="18" charset="0"/>
                <a:ea typeface="楷体" panose="02010609060101010101" pitchFamily="49" charset="-122"/>
              </a:rPr>
              <a:t>定期租船合同</a:t>
            </a:r>
            <a:r>
              <a:rPr lang="zh-CN" altLang="en-US" sz="1600" kern="100" dirty="0">
                <a:effectLst/>
                <a:latin typeface="Times New Roman" panose="02020603050405020304" pitchFamily="18" charset="0"/>
                <a:ea typeface="楷体" panose="02010609060101010101" pitchFamily="49" charset="-122"/>
              </a:rPr>
              <a:t>纠纷（约定伦敦仲裁），</a:t>
            </a:r>
            <a:r>
              <a:rPr lang="zh-CN" altLang="zh-CN" sz="1600" kern="100" dirty="0">
                <a:effectLst/>
                <a:latin typeface="Times New Roman" panose="02020603050405020304" pitchFamily="18" charset="0"/>
                <a:ea typeface="楷体" panose="02010609060101010101" pitchFamily="49" charset="-122"/>
              </a:rPr>
              <a:t>为在伦敦进行的临时仲裁</a:t>
            </a:r>
            <a:r>
              <a:rPr lang="zh-CN" altLang="en-US" sz="1600" kern="100" dirty="0">
                <a:effectLst/>
                <a:latin typeface="Times New Roman" panose="02020603050405020304" pitchFamily="18" charset="0"/>
                <a:ea typeface="楷体" panose="02010609060101010101" pitchFamily="49" charset="-122"/>
              </a:rPr>
              <a:t>提供证据</a:t>
            </a:r>
            <a:r>
              <a:rPr lang="zh-CN" altLang="zh-CN" sz="1600" kern="100" dirty="0">
                <a:effectLst/>
                <a:latin typeface="Times New Roman" panose="02020603050405020304" pitchFamily="18" charset="0"/>
                <a:ea typeface="楷体" panose="02010609060101010101" pitchFamily="49" charset="-122"/>
              </a:rPr>
              <a:t>，租船人特向广州海事法院申请仲裁前的证据保全</a:t>
            </a:r>
            <a:r>
              <a:rPr lang="zh-CN" altLang="en-US" sz="1600" kern="100" dirty="0">
                <a:effectLst/>
                <a:latin typeface="Times New Roman" panose="02020603050405020304" pitchFamily="18" charset="0"/>
                <a:ea typeface="楷体" panose="02010609060101010101" pitchFamily="49" charset="-122"/>
              </a:rPr>
              <a:t>。</a:t>
            </a:r>
            <a:endParaRPr kumimoji="1" lang="zh-CN" altLang="en-US" sz="1600" dirty="0"/>
          </a:p>
        </p:txBody>
      </p:sp>
      <p:sp>
        <p:nvSpPr>
          <p:cNvPr id="11" name="圆角矩形 10">
            <a:extLst>
              <a:ext uri="{FF2B5EF4-FFF2-40B4-BE49-F238E27FC236}">
                <a16:creationId xmlns:a16="http://schemas.microsoft.com/office/drawing/2014/main" xmlns="" id="{CA9484E5-FBE0-F9C6-98C4-52567F47A327}"/>
              </a:ext>
            </a:extLst>
          </p:cNvPr>
          <p:cNvSpPr/>
          <p:nvPr/>
        </p:nvSpPr>
        <p:spPr>
          <a:xfrm>
            <a:off x="2644285" y="4897988"/>
            <a:ext cx="2793992" cy="146081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zh-CN" altLang="en-US" sz="1800" kern="100" dirty="0">
                <a:latin typeface="Times New Roman" panose="02020603050405020304" pitchFamily="18" charset="0"/>
                <a:ea typeface="楷体" panose="02010609060101010101" pitchFamily="49" charset="-122"/>
              </a:rPr>
              <a:t>裁定结果：</a:t>
            </a:r>
            <a:endParaRPr lang="en-US" altLang="zh-CN" sz="1800" kern="100" dirty="0">
              <a:latin typeface="Times New Roman" panose="02020603050405020304" pitchFamily="18" charset="0"/>
              <a:ea typeface="楷体" panose="02010609060101010101" pitchFamily="49" charset="-122"/>
            </a:endParaRPr>
          </a:p>
          <a:p>
            <a:r>
              <a:rPr lang="zh-CN" altLang="en-US" sz="1600" kern="100" dirty="0">
                <a:effectLst/>
                <a:latin typeface="Times New Roman" panose="02020603050405020304" pitchFamily="18" charset="0"/>
                <a:ea typeface="楷体" panose="02010609060101010101" pitchFamily="49" charset="-122"/>
              </a:rPr>
              <a:t>        </a:t>
            </a:r>
            <a:r>
              <a:rPr lang="zh-CN" altLang="zh-CN" sz="1600" kern="100" dirty="0">
                <a:effectLst/>
                <a:latin typeface="Times New Roman" panose="02020603050405020304" pitchFamily="18" charset="0"/>
                <a:ea typeface="楷体" panose="02010609060101010101" pitchFamily="49" charset="-122"/>
              </a:rPr>
              <a:t>裁定准许租船人的保全</a:t>
            </a:r>
            <a:r>
              <a:rPr lang="zh-CN" altLang="zh-CN" sz="1600" kern="100">
                <a:effectLst/>
                <a:latin typeface="Times New Roman" panose="02020603050405020304" pitchFamily="18" charset="0"/>
                <a:ea typeface="楷体" panose="02010609060101010101" pitchFamily="49" charset="-122"/>
              </a:rPr>
              <a:t>申请</a:t>
            </a:r>
            <a:r>
              <a:rPr lang="zh-CN" altLang="en-US" sz="1600" kern="100">
                <a:effectLst/>
                <a:latin typeface="Times New Roman" panose="02020603050405020304" pitchFamily="18" charset="0"/>
                <a:ea typeface="楷体" panose="02010609060101010101" pitchFamily="49" charset="-122"/>
              </a:rPr>
              <a:t>，</a:t>
            </a:r>
            <a:r>
              <a:rPr lang="zh-CN" altLang="zh-CN" sz="1600" kern="100">
                <a:effectLst/>
                <a:latin typeface="Times New Roman" panose="02020603050405020304" pitchFamily="18" charset="0"/>
                <a:ea typeface="楷体" panose="02010609060101010101" pitchFamily="49" charset="-122"/>
              </a:rPr>
              <a:t>并</a:t>
            </a:r>
            <a:r>
              <a:rPr lang="zh-CN" altLang="zh-CN" sz="1600" kern="100" dirty="0">
                <a:effectLst/>
                <a:latin typeface="Times New Roman" panose="02020603050405020304" pitchFamily="18" charset="0"/>
                <a:ea typeface="楷体" panose="02010609060101010101" pitchFamily="49" charset="-122"/>
              </a:rPr>
              <a:t>将涉案证据予以提取和封存</a:t>
            </a:r>
            <a:r>
              <a:rPr lang="zh-CN" altLang="en-US" sz="1600" kern="100" dirty="0">
                <a:effectLst/>
                <a:latin typeface="Times New Roman" panose="02020603050405020304" pitchFamily="18" charset="0"/>
                <a:ea typeface="楷体" panose="02010609060101010101" pitchFamily="49" charset="-122"/>
              </a:rPr>
              <a:t>。</a:t>
            </a:r>
            <a:endParaRPr kumimoji="1" lang="zh-CN" altLang="en-US" sz="1600" dirty="0"/>
          </a:p>
        </p:txBody>
      </p:sp>
      <p:sp>
        <p:nvSpPr>
          <p:cNvPr id="12" name="圆角矩形 11">
            <a:extLst>
              <a:ext uri="{FF2B5EF4-FFF2-40B4-BE49-F238E27FC236}">
                <a16:creationId xmlns:a16="http://schemas.microsoft.com/office/drawing/2014/main" xmlns="" id="{5C40A27A-62B6-9D10-7C6B-80AC1EC43D13}"/>
              </a:ext>
            </a:extLst>
          </p:cNvPr>
          <p:cNvSpPr/>
          <p:nvPr/>
        </p:nvSpPr>
        <p:spPr>
          <a:xfrm>
            <a:off x="6160906" y="4889439"/>
            <a:ext cx="2893883" cy="146081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r>
              <a:rPr lang="zh-CN" altLang="zh-CN" kern="100" dirty="0">
                <a:latin typeface="Times New Roman" panose="02020603050405020304" pitchFamily="18" charset="0"/>
                <a:ea typeface="楷体" panose="02010609060101010101" pitchFamily="49" charset="-122"/>
              </a:rPr>
              <a:t>与此同时，该定期租船合同纠纷在伦敦的临时仲裁程序也相应启动</a:t>
            </a:r>
            <a:r>
              <a:rPr lang="en-US" altLang="zh-CN" kern="100" dirty="0">
                <a:latin typeface="Times New Roman" panose="02020603050405020304" pitchFamily="18" charset="0"/>
                <a:ea typeface="楷体" panose="02010609060101010101" pitchFamily="49" charset="-122"/>
              </a:rPr>
              <a:t>……</a:t>
            </a:r>
            <a:endParaRPr lang="zh-CN" altLang="zh-CN" kern="100" dirty="0">
              <a:latin typeface="Times New Roman" panose="02020603050405020304" pitchFamily="18" charset="0"/>
              <a:ea typeface="楷体" panose="02010609060101010101" pitchFamily="49" charset="-122"/>
            </a:endParaRPr>
          </a:p>
        </p:txBody>
      </p:sp>
      <p:sp>
        <p:nvSpPr>
          <p:cNvPr id="16" name="下箭头 15">
            <a:extLst>
              <a:ext uri="{FF2B5EF4-FFF2-40B4-BE49-F238E27FC236}">
                <a16:creationId xmlns:a16="http://schemas.microsoft.com/office/drawing/2014/main" xmlns="" id="{60EB637D-87A2-5007-EF7F-2EDE80CE3DEC}"/>
              </a:ext>
            </a:extLst>
          </p:cNvPr>
          <p:cNvSpPr/>
          <p:nvPr/>
        </p:nvSpPr>
        <p:spPr>
          <a:xfrm rot="2147366">
            <a:off x="3338615" y="4006872"/>
            <a:ext cx="400240" cy="84726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CN" altLang="en-US"/>
          </a:p>
        </p:txBody>
      </p:sp>
      <p:sp>
        <p:nvSpPr>
          <p:cNvPr id="17" name="下箭头 16">
            <a:extLst>
              <a:ext uri="{FF2B5EF4-FFF2-40B4-BE49-F238E27FC236}">
                <a16:creationId xmlns:a16="http://schemas.microsoft.com/office/drawing/2014/main" xmlns="" id="{9BB1608C-8C2F-0CF0-D8DB-EC02B056D8F8}"/>
              </a:ext>
            </a:extLst>
          </p:cNvPr>
          <p:cNvSpPr/>
          <p:nvPr/>
        </p:nvSpPr>
        <p:spPr>
          <a:xfrm rot="16200000">
            <a:off x="5670294" y="5273329"/>
            <a:ext cx="294890" cy="69302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CN" altLang="en-US"/>
          </a:p>
        </p:txBody>
      </p:sp>
    </p:spTree>
    <p:custDataLst>
      <p:tags r:id="rId1"/>
    </p:custDataLst>
    <p:extLst>
      <p:ext uri="{BB962C8B-B14F-4D97-AF65-F5344CB8AC3E}">
        <p14:creationId xmlns:p14="http://schemas.microsoft.com/office/powerpoint/2010/main" xmlns="" val="7663504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889CF12-4C6F-E730-85FF-5F910F51A932}"/>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sp>
        <p:nvSpPr>
          <p:cNvPr id="9" name="内容占位符 8">
            <a:extLst>
              <a:ext uri="{FF2B5EF4-FFF2-40B4-BE49-F238E27FC236}">
                <a16:creationId xmlns:a16="http://schemas.microsoft.com/office/drawing/2014/main" xmlns="" id="{FEDA77C9-C98E-0E89-7C1D-B283713779C0}"/>
              </a:ext>
            </a:extLst>
          </p:cNvPr>
          <p:cNvSpPr>
            <a:spLocks noGrp="1"/>
          </p:cNvSpPr>
          <p:nvPr>
            <p:ph sz="quarter" idx="13"/>
          </p:nvPr>
        </p:nvSpPr>
        <p:spPr>
          <a:xfrm>
            <a:off x="507943" y="1101255"/>
            <a:ext cx="11211989" cy="2500589"/>
          </a:xfrm>
        </p:spPr>
        <p:txBody>
          <a:bodyPr>
            <a:normAutofit/>
          </a:bodyPr>
          <a:lstStyle/>
          <a:p>
            <a:pPr marL="0" indent="0">
              <a:lnSpc>
                <a:spcPct val="150000"/>
              </a:lnSpc>
              <a:buNone/>
            </a:pPr>
            <a:r>
              <a:rPr lang="zh-CN" altLang="zh-CN" sz="2400" b="1" kern="100" dirty="0">
                <a:latin typeface="Times New Roman" panose="02020603050405020304" pitchFamily="18" charset="0"/>
                <a:ea typeface="楷体" panose="02010609060101010101" pitchFamily="49" charset="-122"/>
              </a:rPr>
              <a:t>一、背景案例及研究目的</a:t>
            </a:r>
            <a:endParaRPr lang="en-US" altLang="zh-CN" sz="2400" b="1" kern="100" dirty="0">
              <a:latin typeface="Times New Roman" panose="02020603050405020304" pitchFamily="18" charset="0"/>
              <a:ea typeface="楷体" panose="02010609060101010101" pitchFamily="49" charset="-122"/>
            </a:endParaRPr>
          </a:p>
          <a:p>
            <a:pPr marL="0" indent="0">
              <a:lnSpc>
                <a:spcPct val="150000"/>
              </a:lnSpc>
              <a:buNone/>
            </a:pPr>
            <a:r>
              <a:rPr lang="zh-CN" altLang="zh-CN" sz="1800" kern="100" dirty="0">
                <a:latin typeface="Times New Roman" panose="02020603050405020304" pitchFamily="18" charset="0"/>
                <a:ea typeface="楷体" panose="02010609060101010101" pitchFamily="49" charset="-122"/>
              </a:rPr>
              <a:t>（二）研究目的</a:t>
            </a:r>
            <a:endParaRPr lang="zh-CN" altLang="zh-CN" sz="1800" kern="100" dirty="0">
              <a:latin typeface="Times New Roman" panose="02020603050405020304" pitchFamily="18" charset="0"/>
              <a:ea typeface="宋体" panose="02010600030101010101" pitchFamily="2" charset="-122"/>
            </a:endParaRPr>
          </a:p>
          <a:p>
            <a:pPr lvl="1">
              <a:lnSpc>
                <a:spcPct val="150000"/>
              </a:lnSpc>
            </a:pPr>
            <a:r>
              <a:rPr lang="zh-CN" altLang="en-US" sz="1800" dirty="0">
                <a:latin typeface="Times New Roman" panose="02020603050405020304" pitchFamily="18" charset="0"/>
                <a:ea typeface="楷体" panose="02010609060101010101" pitchFamily="49" charset="-122"/>
                <a:cs typeface="Times New Roman" panose="02020603050405020304" pitchFamily="18" charset="0"/>
              </a:rPr>
              <a:t>为</a:t>
            </a:r>
            <a:r>
              <a:rPr lang="zh-CN" altLang="zh-CN" sz="1800" dirty="0">
                <a:latin typeface="Times New Roman" panose="02020603050405020304" pitchFamily="18" charset="0"/>
                <a:ea typeface="楷体" panose="02010609060101010101" pitchFamily="49" charset="-122"/>
                <a:cs typeface="Times New Roman" panose="02020603050405020304" pitchFamily="18" charset="0"/>
              </a:rPr>
              <a:t>在伦敦进行的临时仲裁中需要调取在国内海事法院被保全的证据</a:t>
            </a:r>
            <a:r>
              <a:rPr lang="zh-CN" altLang="zh-CN" sz="1800" kern="100" dirty="0">
                <a:latin typeface="Times New Roman" panose="02020603050405020304" pitchFamily="18" charset="0"/>
                <a:ea typeface="楷体" panose="02010609060101010101" pitchFamily="49" charset="-122"/>
              </a:rPr>
              <a:t>，现就</a:t>
            </a:r>
            <a:r>
              <a:rPr lang="zh-CN" altLang="zh-CN" sz="1800" u="sng" kern="100" dirty="0">
                <a:latin typeface="Times New Roman" panose="02020603050405020304" pitchFamily="18" charset="0"/>
                <a:ea typeface="楷体" panose="02010609060101010101" pitchFamily="49" charset="-122"/>
              </a:rPr>
              <a:t>外国临时仲裁庭向内地法院进行跨境证据调取的程序问题</a:t>
            </a:r>
            <a:r>
              <a:rPr lang="zh-CN" altLang="zh-CN" sz="1800" kern="100" dirty="0">
                <a:latin typeface="Times New Roman" panose="02020603050405020304" pitchFamily="18" charset="0"/>
                <a:ea typeface="楷体" panose="02010609060101010101" pitchFamily="49" charset="-122"/>
              </a:rPr>
              <a:t>进行讨论。</a:t>
            </a:r>
            <a:endParaRPr lang="zh-CN" altLang="zh-CN" sz="1600" kern="100" dirty="0">
              <a:latin typeface="Times New Roman" panose="02020603050405020304" pitchFamily="18" charset="0"/>
              <a:ea typeface="宋体" panose="02010600030101010101" pitchFamily="2" charset="-122"/>
            </a:endParaRPr>
          </a:p>
          <a:p>
            <a:pPr marL="0" indent="0">
              <a:lnSpc>
                <a:spcPts val="2000"/>
              </a:lnSpc>
              <a:buNone/>
            </a:pPr>
            <a:endParaRPr lang="en-US" altLang="zh-CN" sz="1800" u="sng" kern="100" dirty="0">
              <a:latin typeface="Times New Roman" panose="02020603050405020304" pitchFamily="18" charset="0"/>
              <a:ea typeface="楷体" panose="02010609060101010101" pitchFamily="49" charset="-122"/>
            </a:endParaRPr>
          </a:p>
          <a:p>
            <a:pPr marL="0" indent="0">
              <a:lnSpc>
                <a:spcPts val="2000"/>
              </a:lnSpc>
              <a:buNone/>
            </a:pPr>
            <a:endParaRPr lang="en-US" altLang="zh-CN" sz="1800" u="sng" kern="100" dirty="0">
              <a:latin typeface="Times New Roman" panose="02020603050405020304" pitchFamily="18" charset="0"/>
              <a:ea typeface="楷体" panose="02010609060101010101" pitchFamily="49" charset="-122"/>
            </a:endParaRPr>
          </a:p>
          <a:p>
            <a:pPr marL="0" indent="0">
              <a:lnSpc>
                <a:spcPts val="2000"/>
              </a:lnSpc>
              <a:buNone/>
            </a:pPr>
            <a:endParaRPr lang="en-US" altLang="zh-CN" sz="1800" b="1" u="sng" kern="100" dirty="0">
              <a:latin typeface="Times New Roman" panose="02020603050405020304" pitchFamily="18" charset="0"/>
              <a:ea typeface="楷体" panose="02010609060101010101" pitchFamily="49" charset="-122"/>
            </a:endParaRPr>
          </a:p>
          <a:p>
            <a:pPr>
              <a:lnSpc>
                <a:spcPts val="2000"/>
              </a:lnSpc>
            </a:pPr>
            <a:endParaRPr lang="zh-CN" altLang="zh-CN" sz="1800" kern="100" dirty="0">
              <a:latin typeface="Times New Roman" panose="02020603050405020304" pitchFamily="18" charset="0"/>
              <a:ea typeface="宋体" panose="02010600030101010101" pitchFamily="2" charset="-122"/>
            </a:endParaRPr>
          </a:p>
          <a:p>
            <a:pPr>
              <a:lnSpc>
                <a:spcPts val="2000"/>
              </a:lnSpc>
            </a:pPr>
            <a:endParaRPr lang="zh-CN" altLang="en-US" dirty="0"/>
          </a:p>
        </p:txBody>
      </p:sp>
      <p:pic>
        <p:nvPicPr>
          <p:cNvPr id="4" name="图片 3">
            <a:extLst>
              <a:ext uri="{FF2B5EF4-FFF2-40B4-BE49-F238E27FC236}">
                <a16:creationId xmlns:a16="http://schemas.microsoft.com/office/drawing/2014/main" xmlns="" id="{585A979E-B97F-86DB-5178-322281523936}"/>
              </a:ext>
            </a:extLst>
          </p:cNvPr>
          <p:cNvPicPr>
            <a:picLocks noChangeAspect="1"/>
          </p:cNvPicPr>
          <p:nvPr/>
        </p:nvPicPr>
        <p:blipFill>
          <a:blip r:embed="rId5"/>
          <a:stretch>
            <a:fillRect/>
          </a:stretch>
        </p:blipFill>
        <p:spPr>
          <a:xfrm>
            <a:off x="9527767" y="6191749"/>
            <a:ext cx="2438366" cy="505780"/>
          </a:xfrm>
          <a:prstGeom prst="rect">
            <a:avLst/>
          </a:prstGeom>
        </p:spPr>
      </p:pic>
      <p:sp>
        <p:nvSpPr>
          <p:cNvPr id="5" name="圆角矩形 4">
            <a:extLst>
              <a:ext uri="{FF2B5EF4-FFF2-40B4-BE49-F238E27FC236}">
                <a16:creationId xmlns:a16="http://schemas.microsoft.com/office/drawing/2014/main" xmlns="" id="{D25C8165-72EF-F3E0-4602-EC5C5109076E}"/>
              </a:ext>
            </a:extLst>
          </p:cNvPr>
          <p:cNvSpPr/>
          <p:nvPr/>
        </p:nvSpPr>
        <p:spPr>
          <a:xfrm>
            <a:off x="1115122" y="3914078"/>
            <a:ext cx="9757317" cy="919976"/>
          </a:xfrm>
          <a:prstGeom prst="roundRect">
            <a:avLst/>
          </a:prstGeom>
          <a:effectLst>
            <a:outerShdw blurRad="57150" dist="19050" dir="5400000" algn="ctr" rotWithShape="0">
              <a:srgbClr val="000000">
                <a:alpha val="63000"/>
              </a:srgbClr>
            </a:outerShdw>
            <a:softEdge rad="0"/>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zh-CN" sz="2400" b="1" kern="100" dirty="0">
                <a:effectLst/>
                <a:latin typeface="Times New Roman" panose="02020603050405020304" pitchFamily="18" charset="0"/>
                <a:ea typeface="楷体" panose="02010609060101010101" pitchFamily="49" charset="-122"/>
              </a:rPr>
              <a:t>研究难点</a:t>
            </a:r>
            <a:r>
              <a:rPr lang="zh-CN" altLang="en-US" sz="2400" b="1" kern="100" dirty="0">
                <a:effectLst/>
                <a:latin typeface="Times New Roman" panose="02020603050405020304" pitchFamily="18" charset="0"/>
                <a:ea typeface="楷体" panose="02010609060101010101" pitchFamily="49" charset="-122"/>
              </a:rPr>
              <a:t>：</a:t>
            </a:r>
            <a:r>
              <a:rPr lang="zh-CN" altLang="zh-CN" sz="2400" b="1" kern="100" dirty="0">
                <a:effectLst/>
                <a:latin typeface="Times New Roman" panose="02020603050405020304" pitchFamily="18" charset="0"/>
                <a:ea typeface="楷体" panose="02010609060101010101" pitchFamily="49" charset="-122"/>
              </a:rPr>
              <a:t>临时仲裁制度在中国</a:t>
            </a:r>
            <a:r>
              <a:rPr lang="zh-CN" altLang="en-US" sz="2400" b="1" kern="100" dirty="0">
                <a:effectLst/>
                <a:latin typeface="Times New Roman" panose="02020603050405020304" pitchFamily="18" charset="0"/>
                <a:ea typeface="楷体" panose="02010609060101010101" pitchFamily="49" charset="-122"/>
              </a:rPr>
              <a:t>大陆</a:t>
            </a:r>
            <a:r>
              <a:rPr lang="zh-CN" altLang="zh-CN" sz="2400" b="1" kern="100" dirty="0">
                <a:effectLst/>
                <a:latin typeface="Times New Roman" panose="02020603050405020304" pitchFamily="18" charset="0"/>
                <a:ea typeface="楷体" panose="02010609060101010101" pitchFamily="49" charset="-122"/>
              </a:rPr>
              <a:t>的认可问题及证据跨境调取问题</a:t>
            </a:r>
            <a:endParaRPr lang="zh-CN" altLang="zh-CN" sz="2400" b="1" kern="100" dirty="0">
              <a:effectLst/>
              <a:latin typeface="Times New Roman" panose="02020603050405020304" pitchFamily="18" charset="0"/>
              <a:ea typeface="宋体" panose="02010600030101010101" pitchFamily="2" charset="-122"/>
            </a:endParaRPr>
          </a:p>
        </p:txBody>
      </p:sp>
    </p:spTree>
    <p:custDataLst>
      <p:tags r:id="rId1"/>
    </p:custDataLst>
    <p:extLst>
      <p:ext uri="{BB962C8B-B14F-4D97-AF65-F5344CB8AC3E}">
        <p14:creationId xmlns:p14="http://schemas.microsoft.com/office/powerpoint/2010/main" xmlns="" val="35185044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8E057B5-4940-27C4-8E7E-495FC8EC54AA}"/>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graphicFrame>
        <p:nvGraphicFramePr>
          <p:cNvPr id="7" name="图表 6">
            <a:extLst>
              <a:ext uri="{FF2B5EF4-FFF2-40B4-BE49-F238E27FC236}">
                <a16:creationId xmlns:a16="http://schemas.microsoft.com/office/drawing/2014/main" xmlns="" id="{577E81BB-E2E6-1AEC-8E76-37974BB5230F}"/>
              </a:ext>
            </a:extLst>
          </p:cNvPr>
          <p:cNvGraphicFramePr/>
          <p:nvPr>
            <p:extLst>
              <p:ext uri="{D42A27DB-BD31-4B8C-83A1-F6EECF244321}">
                <p14:modId xmlns:p14="http://schemas.microsoft.com/office/powerpoint/2010/main" xmlns="" val="2441920490"/>
              </p:ext>
            </p:extLst>
          </p:nvPr>
        </p:nvGraphicFramePr>
        <p:xfrm>
          <a:off x="4721724" y="788801"/>
          <a:ext cx="5320689" cy="4512893"/>
        </p:xfrm>
        <a:graphic>
          <a:graphicData uri="http://schemas.openxmlformats.org/drawingml/2006/chart">
            <c:chart xmlns:c="http://schemas.openxmlformats.org/drawingml/2006/chart" xmlns:r="http://schemas.openxmlformats.org/officeDocument/2006/relationships" r:id="rId5"/>
          </a:graphicData>
        </a:graphic>
      </p:graphicFrame>
      <p:sp>
        <p:nvSpPr>
          <p:cNvPr id="9" name="内容占位符 8">
            <a:extLst>
              <a:ext uri="{FF2B5EF4-FFF2-40B4-BE49-F238E27FC236}">
                <a16:creationId xmlns:a16="http://schemas.microsoft.com/office/drawing/2014/main" xmlns="" id="{FEDA77C9-C98E-0E89-7C1D-B283713779C0}"/>
              </a:ext>
            </a:extLst>
          </p:cNvPr>
          <p:cNvSpPr>
            <a:spLocks noGrp="1"/>
          </p:cNvSpPr>
          <p:nvPr>
            <p:ph sz="quarter" idx="13"/>
          </p:nvPr>
        </p:nvSpPr>
        <p:spPr>
          <a:xfrm>
            <a:off x="107577" y="1055535"/>
            <a:ext cx="5835424" cy="4930024"/>
          </a:xfrm>
          <a:ln>
            <a:noFill/>
          </a:ln>
        </p:spPr>
        <p:txBody>
          <a:bodyPr>
            <a:normAutofit/>
          </a:bodyPr>
          <a:lstStyle/>
          <a:p>
            <a:pPr marL="0" indent="0" algn="just">
              <a:lnSpc>
                <a:spcPts val="2000"/>
              </a:lnSpc>
              <a:buNone/>
            </a:pPr>
            <a:r>
              <a:rPr lang="zh-CN" altLang="zh-CN" sz="2400" b="1" kern="100" dirty="0">
                <a:effectLst/>
                <a:latin typeface="Times New Roman" panose="02020603050405020304" pitchFamily="18" charset="0"/>
                <a:ea typeface="楷体" panose="02010609060101010101" pitchFamily="49" charset="-122"/>
              </a:rPr>
              <a:t>二、临时仲裁制度发展现状及未来</a:t>
            </a:r>
            <a:endParaRPr lang="zh-CN" altLang="zh-CN" sz="2400" kern="100" dirty="0">
              <a:effectLst/>
              <a:latin typeface="Times New Roman" panose="02020603050405020304" pitchFamily="18" charset="0"/>
              <a:ea typeface="宋体" panose="02010600030101010101" pitchFamily="2" charset="-122"/>
            </a:endParaRPr>
          </a:p>
          <a:p>
            <a:pPr marL="0" indent="0">
              <a:lnSpc>
                <a:spcPct val="150000"/>
              </a:lnSpc>
              <a:buNone/>
            </a:pPr>
            <a:r>
              <a:rPr lang="zh-CN" altLang="zh-CN" sz="1800" kern="100" dirty="0">
                <a:effectLst/>
                <a:latin typeface="Times New Roman" panose="02020603050405020304" pitchFamily="18" charset="0"/>
                <a:ea typeface="楷体" panose="02010609060101010101" pitchFamily="49" charset="-122"/>
              </a:rPr>
              <a:t>（一）海事海商领域“临时仲裁”的普遍性和重要性</a:t>
            </a:r>
            <a:endParaRPr lang="zh-CN" altLang="zh-CN" sz="1800" kern="100" dirty="0">
              <a:effectLst/>
              <a:latin typeface="Times New Roman" panose="02020603050405020304" pitchFamily="18" charset="0"/>
              <a:ea typeface="宋体" panose="02010600030101010101" pitchFamily="2" charset="-122"/>
            </a:endParaRPr>
          </a:p>
          <a:p>
            <a:pPr>
              <a:lnSpc>
                <a:spcPts val="2000"/>
              </a:lnSpc>
            </a:pPr>
            <a:endParaRPr lang="zh-CN" altLang="zh-CN" sz="1800" kern="100" dirty="0">
              <a:effectLst/>
              <a:latin typeface="Times New Roman" panose="02020603050405020304" pitchFamily="18" charset="0"/>
              <a:ea typeface="宋体" panose="02010600030101010101" pitchFamily="2" charset="-122"/>
            </a:endParaRPr>
          </a:p>
          <a:p>
            <a:pPr>
              <a:lnSpc>
                <a:spcPts val="2000"/>
              </a:lnSpc>
            </a:pPr>
            <a:endParaRPr lang="zh-CN" altLang="en-US" dirty="0"/>
          </a:p>
        </p:txBody>
      </p:sp>
      <p:sp>
        <p:nvSpPr>
          <p:cNvPr id="10" name="文本框 9">
            <a:extLst>
              <a:ext uri="{FF2B5EF4-FFF2-40B4-BE49-F238E27FC236}">
                <a16:creationId xmlns:a16="http://schemas.microsoft.com/office/drawing/2014/main" xmlns="" id="{BDE1A02A-1AAB-E508-889A-DBBB76793536}"/>
              </a:ext>
            </a:extLst>
          </p:cNvPr>
          <p:cNvSpPr txBox="1"/>
          <p:nvPr/>
        </p:nvSpPr>
        <p:spPr>
          <a:xfrm>
            <a:off x="6273433" y="5013479"/>
            <a:ext cx="3754554" cy="954107"/>
          </a:xfrm>
          <a:prstGeom prst="rect">
            <a:avLst/>
          </a:prstGeom>
          <a:noFill/>
        </p:spPr>
        <p:txBody>
          <a:bodyPr wrap="none" rtlCol="0">
            <a:spAutoFit/>
          </a:bodyPr>
          <a:lstStyle/>
          <a:p>
            <a:r>
              <a:rPr kumimoji="1" lang="en-US" altLang="zh-CN" sz="1200" b="1" dirty="0">
                <a:latin typeface="KaiTi" panose="02010609060101010101" pitchFamily="49" charset="-122"/>
                <a:ea typeface="KaiTi" panose="02010609060101010101" pitchFamily="49" charset="-122"/>
              </a:rPr>
              <a:t>2019</a:t>
            </a:r>
            <a:r>
              <a:rPr kumimoji="1" lang="zh-CN" altLang="en-US" sz="1200" b="1" dirty="0">
                <a:latin typeface="KaiTi" panose="02010609060101010101" pitchFamily="49" charset="-122"/>
                <a:ea typeface="KaiTi" panose="02010609060101010101" pitchFamily="49" charset="-122"/>
              </a:rPr>
              <a:t>年全球海事仲裁案件统计</a:t>
            </a:r>
            <a:endParaRPr kumimoji="1" lang="en-US" altLang="zh-CN" sz="1200" b="1" dirty="0">
              <a:latin typeface="KaiTi" panose="02010609060101010101" pitchFamily="49" charset="-122"/>
              <a:ea typeface="KaiTi" panose="02010609060101010101" pitchFamily="49" charset="-122"/>
            </a:endParaRPr>
          </a:p>
          <a:p>
            <a:endParaRPr kumimoji="1" lang="en-US" altLang="zh-CN" sz="1200" b="1" dirty="0">
              <a:latin typeface="KaiTi" panose="02010609060101010101" pitchFamily="49" charset="-122"/>
              <a:ea typeface="KaiTi" panose="02010609060101010101" pitchFamily="49" charset="-122"/>
            </a:endParaRPr>
          </a:p>
          <a:p>
            <a:r>
              <a:rPr kumimoji="1" lang="zh-CN" altLang="en-US" sz="1600" b="1" dirty="0">
                <a:solidFill>
                  <a:srgbClr val="FF0000"/>
                </a:solidFill>
                <a:latin typeface="KaiTi" panose="02010609060101010101" pitchFamily="49" charset="-122"/>
                <a:ea typeface="KaiTi" panose="02010609060101010101" pitchFamily="49" charset="-122"/>
              </a:rPr>
              <a:t>因此，在伦敦进行的海事临时仲裁案件</a:t>
            </a:r>
            <a:endParaRPr kumimoji="1" lang="en-US" altLang="zh-CN" sz="1600" b="1" dirty="0">
              <a:solidFill>
                <a:srgbClr val="FF0000"/>
              </a:solidFill>
              <a:latin typeface="KaiTi" panose="02010609060101010101" pitchFamily="49" charset="-122"/>
              <a:ea typeface="KaiTi" panose="02010609060101010101" pitchFamily="49" charset="-122"/>
            </a:endParaRPr>
          </a:p>
          <a:p>
            <a:r>
              <a:rPr kumimoji="1" lang="zh-CN" altLang="en-US" sz="1600" b="1" dirty="0">
                <a:solidFill>
                  <a:srgbClr val="FF0000"/>
                </a:solidFill>
                <a:latin typeface="KaiTi" panose="02010609060101010101" pitchFamily="49" charset="-122"/>
                <a:ea typeface="KaiTi" panose="02010609060101010101" pitchFamily="49" charset="-122"/>
              </a:rPr>
              <a:t>约占全球海事仲裁案件总数的</a:t>
            </a:r>
            <a:r>
              <a:rPr kumimoji="1" lang="en-US" altLang="zh-CN" sz="1600" b="1" dirty="0">
                <a:solidFill>
                  <a:srgbClr val="FF0000"/>
                </a:solidFill>
                <a:latin typeface="KaiTi" panose="02010609060101010101" pitchFamily="49" charset="-122"/>
                <a:ea typeface="KaiTi" panose="02010609060101010101" pitchFamily="49" charset="-122"/>
              </a:rPr>
              <a:t>79.68%</a:t>
            </a:r>
            <a:endParaRPr kumimoji="1" lang="zh-CN" altLang="en-US" sz="1600" b="1" dirty="0">
              <a:solidFill>
                <a:srgbClr val="FF0000"/>
              </a:solidFill>
              <a:latin typeface="KaiTi" panose="02010609060101010101" pitchFamily="49" charset="-122"/>
              <a:ea typeface="KaiTi" panose="02010609060101010101" pitchFamily="49" charset="-122"/>
            </a:endParaRPr>
          </a:p>
        </p:txBody>
      </p:sp>
      <p:graphicFrame>
        <p:nvGraphicFramePr>
          <p:cNvPr id="4" name="图示 3">
            <a:extLst>
              <a:ext uri="{FF2B5EF4-FFF2-40B4-BE49-F238E27FC236}">
                <a16:creationId xmlns:a16="http://schemas.microsoft.com/office/drawing/2014/main" xmlns="" id="{C5312260-E9DC-81F5-2634-6F93163F2987}"/>
              </a:ext>
            </a:extLst>
          </p:cNvPr>
          <p:cNvGraphicFramePr/>
          <p:nvPr>
            <p:extLst>
              <p:ext uri="{D42A27DB-BD31-4B8C-83A1-F6EECF244321}">
                <p14:modId xmlns:p14="http://schemas.microsoft.com/office/powerpoint/2010/main" xmlns="" val="2659278016"/>
              </p:ext>
            </p:extLst>
          </p:nvPr>
        </p:nvGraphicFramePr>
        <p:xfrm>
          <a:off x="1468254" y="1988339"/>
          <a:ext cx="4092498" cy="29736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圆角矩形 4">
            <a:extLst>
              <a:ext uri="{FF2B5EF4-FFF2-40B4-BE49-F238E27FC236}">
                <a16:creationId xmlns:a16="http://schemas.microsoft.com/office/drawing/2014/main" xmlns="" id="{C3542F91-B151-9A7E-C909-DFF55EB288FE}"/>
              </a:ext>
            </a:extLst>
          </p:cNvPr>
          <p:cNvSpPr/>
          <p:nvPr/>
        </p:nvSpPr>
        <p:spPr>
          <a:xfrm>
            <a:off x="354991" y="1988340"/>
            <a:ext cx="834244" cy="2973659"/>
          </a:xfrm>
          <a:prstGeom prst="roundRect">
            <a:avLst/>
          </a:prstGeom>
          <a:solidFill>
            <a:schemeClr val="accent1">
              <a:lumMod val="50000"/>
            </a:schemeClr>
          </a:solidFill>
          <a:ln>
            <a:noFill/>
          </a:ln>
        </p:spPr>
        <p:style>
          <a:lnRef idx="0">
            <a:schemeClr val="accent1"/>
          </a:lnRef>
          <a:fillRef idx="3">
            <a:schemeClr val="accent1"/>
          </a:fillRef>
          <a:effectRef idx="3">
            <a:schemeClr val="accent1"/>
          </a:effectRef>
          <a:fontRef idx="minor">
            <a:schemeClr val="lt1"/>
          </a:fontRef>
        </p:style>
        <p:txBody>
          <a:bodyPr vert="eaVert" rtlCol="0" anchor="ctr"/>
          <a:lstStyle/>
          <a:p>
            <a:pPr algn="ctr"/>
            <a:r>
              <a:rPr lang="zh-CN" altLang="en-US" sz="1800" b="1" kern="100" dirty="0">
                <a:solidFill>
                  <a:schemeClr val="bg1"/>
                </a:solidFill>
                <a:latin typeface="Times New Roman" panose="02020603050405020304" pitchFamily="18" charset="0"/>
                <a:ea typeface="楷体" panose="02010609060101010101" pitchFamily="49" charset="-122"/>
              </a:rPr>
              <a:t>（相较于机构仲裁而言）    临时仲裁的特点</a:t>
            </a:r>
            <a:endParaRPr lang="en-US" altLang="zh-CN" sz="1800" b="1" kern="100" dirty="0">
              <a:solidFill>
                <a:schemeClr val="bg1"/>
              </a:solidFill>
              <a:latin typeface="Times New Roman" panose="02020603050405020304" pitchFamily="18" charset="0"/>
              <a:ea typeface="楷体" panose="02010609060101010101" pitchFamily="49" charset="-122"/>
            </a:endParaRPr>
          </a:p>
        </p:txBody>
      </p:sp>
      <p:pic>
        <p:nvPicPr>
          <p:cNvPr id="6" name="图片 5">
            <a:extLst>
              <a:ext uri="{FF2B5EF4-FFF2-40B4-BE49-F238E27FC236}">
                <a16:creationId xmlns:a16="http://schemas.microsoft.com/office/drawing/2014/main" xmlns="" id="{E467FFE7-78DC-690B-FF62-A5B6A7037CBC}"/>
              </a:ext>
            </a:extLst>
          </p:cNvPr>
          <p:cNvPicPr>
            <a:picLocks noChangeAspect="1"/>
          </p:cNvPicPr>
          <p:nvPr/>
        </p:nvPicPr>
        <p:blipFill>
          <a:blip r:embed="rId10"/>
          <a:stretch>
            <a:fillRect/>
          </a:stretch>
        </p:blipFill>
        <p:spPr>
          <a:xfrm>
            <a:off x="9527767" y="6191749"/>
            <a:ext cx="2438366" cy="505780"/>
          </a:xfrm>
          <a:prstGeom prst="rect">
            <a:avLst/>
          </a:prstGeom>
        </p:spPr>
      </p:pic>
      <p:sp>
        <p:nvSpPr>
          <p:cNvPr id="15" name="下箭头 14">
            <a:extLst>
              <a:ext uri="{FF2B5EF4-FFF2-40B4-BE49-F238E27FC236}">
                <a16:creationId xmlns:a16="http://schemas.microsoft.com/office/drawing/2014/main" xmlns="" id="{0E3D3765-5BED-3D14-0408-9D1338F692B9}"/>
              </a:ext>
            </a:extLst>
          </p:cNvPr>
          <p:cNvSpPr/>
          <p:nvPr/>
        </p:nvSpPr>
        <p:spPr>
          <a:xfrm rot="18664019">
            <a:off x="9527767" y="3475168"/>
            <a:ext cx="267743" cy="776792"/>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zh-CN" altLang="en-US"/>
          </a:p>
        </p:txBody>
      </p:sp>
      <p:graphicFrame>
        <p:nvGraphicFramePr>
          <p:cNvPr id="11" name="图表 10">
            <a:extLst>
              <a:ext uri="{FF2B5EF4-FFF2-40B4-BE49-F238E27FC236}">
                <a16:creationId xmlns:a16="http://schemas.microsoft.com/office/drawing/2014/main" xmlns="" id="{C2FB78B7-B701-AB83-D1E1-CD17A2767760}"/>
              </a:ext>
            </a:extLst>
          </p:cNvPr>
          <p:cNvGraphicFramePr/>
          <p:nvPr>
            <p:extLst>
              <p:ext uri="{D42A27DB-BD31-4B8C-83A1-F6EECF244321}">
                <p14:modId xmlns:p14="http://schemas.microsoft.com/office/powerpoint/2010/main" xmlns="" val="762381688"/>
              </p:ext>
            </p:extLst>
          </p:nvPr>
        </p:nvGraphicFramePr>
        <p:xfrm>
          <a:off x="9093241" y="3218090"/>
          <a:ext cx="3767277" cy="2973659"/>
        </p:xfrm>
        <a:graphic>
          <a:graphicData uri="http://schemas.openxmlformats.org/drawingml/2006/chart">
            <c:chart xmlns:c="http://schemas.openxmlformats.org/drawingml/2006/chart" xmlns:r="http://schemas.openxmlformats.org/officeDocument/2006/relationships" r:id="rId11"/>
          </a:graphicData>
        </a:graphic>
      </p:graphicFrame>
    </p:spTree>
    <p:custDataLst>
      <p:tags r:id="rId1"/>
    </p:custDataLst>
    <p:extLst>
      <p:ext uri="{BB962C8B-B14F-4D97-AF65-F5344CB8AC3E}">
        <p14:creationId xmlns:p14="http://schemas.microsoft.com/office/powerpoint/2010/main" xmlns="" val="4205811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17B6E1C-3D4C-FDC1-D5EA-430B4FDA2CE9}"/>
              </a:ext>
            </a:extLst>
          </p:cNvPr>
          <p:cNvPicPr>
            <a:picLocks noChangeAspect="1" noChangeArrowheads="1"/>
          </p:cNvPicPr>
          <p:nvPr/>
        </p:nvPicPr>
        <p:blipFill rotWithShape="1">
          <a:blip r:embed="rId4">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sp>
        <p:nvSpPr>
          <p:cNvPr id="9" name="内容占位符 8">
            <a:extLst>
              <a:ext uri="{FF2B5EF4-FFF2-40B4-BE49-F238E27FC236}">
                <a16:creationId xmlns:a16="http://schemas.microsoft.com/office/drawing/2014/main" xmlns="" id="{FEDA77C9-C98E-0E89-7C1D-B283713779C0}"/>
              </a:ext>
            </a:extLst>
          </p:cNvPr>
          <p:cNvSpPr>
            <a:spLocks noGrp="1"/>
          </p:cNvSpPr>
          <p:nvPr>
            <p:ph sz="quarter" idx="13"/>
          </p:nvPr>
        </p:nvSpPr>
        <p:spPr>
          <a:xfrm>
            <a:off x="225867" y="1054973"/>
            <a:ext cx="7769557" cy="5642556"/>
          </a:xfrm>
        </p:spPr>
        <p:txBody>
          <a:bodyPr>
            <a:normAutofit/>
          </a:bodyPr>
          <a:lstStyle/>
          <a:p>
            <a:pPr marL="0" indent="0" algn="just">
              <a:lnSpc>
                <a:spcPts val="2000"/>
              </a:lnSpc>
              <a:buNone/>
            </a:pPr>
            <a:r>
              <a:rPr lang="zh-CN" altLang="zh-CN" sz="2400" b="1" kern="100" dirty="0">
                <a:effectLst/>
                <a:latin typeface="Times New Roman" panose="02020603050405020304" pitchFamily="18" charset="0"/>
                <a:ea typeface="楷体" panose="02010609060101010101" pitchFamily="49" charset="-122"/>
              </a:rPr>
              <a:t>二、临时仲裁制度发展现状及未来</a:t>
            </a:r>
            <a:endParaRPr lang="zh-CN" altLang="zh-CN" sz="2400" kern="100" dirty="0">
              <a:effectLst/>
              <a:latin typeface="Times New Roman" panose="02020603050405020304" pitchFamily="18" charset="0"/>
              <a:ea typeface="宋体" panose="02010600030101010101" pitchFamily="2" charset="-122"/>
            </a:endParaRPr>
          </a:p>
          <a:p>
            <a:pPr marL="0" indent="0">
              <a:lnSpc>
                <a:spcPct val="150000"/>
              </a:lnSpc>
              <a:buNone/>
            </a:pPr>
            <a:r>
              <a:rPr lang="zh-CN" altLang="zh-CN" sz="1800" kern="100" dirty="0">
                <a:effectLst/>
                <a:latin typeface="Times New Roman" panose="02020603050405020304" pitchFamily="18" charset="0"/>
                <a:ea typeface="楷体" panose="02010609060101010101" pitchFamily="49" charset="-122"/>
              </a:rPr>
              <a:t>（</a:t>
            </a:r>
            <a:r>
              <a:rPr lang="zh-CN" altLang="en-US" sz="1800" kern="100" dirty="0">
                <a:effectLst/>
                <a:latin typeface="Times New Roman" panose="02020603050405020304" pitchFamily="18" charset="0"/>
                <a:ea typeface="楷体" panose="02010609060101010101" pitchFamily="49" charset="-122"/>
              </a:rPr>
              <a:t>二</a:t>
            </a:r>
            <a:r>
              <a:rPr lang="zh-CN" altLang="zh-CN" sz="1800" kern="100" dirty="0">
                <a:effectLst/>
                <a:latin typeface="Times New Roman" panose="02020603050405020304" pitchFamily="18" charset="0"/>
                <a:ea typeface="楷体" panose="02010609060101010101" pitchFamily="49" charset="-122"/>
              </a:rPr>
              <a:t>）</a:t>
            </a:r>
            <a:r>
              <a:rPr lang="zh-CN" altLang="zh-CN" sz="1800" dirty="0">
                <a:effectLst/>
                <a:latin typeface="Times New Roman" panose="02020603050405020304" pitchFamily="18" charset="0"/>
                <a:ea typeface="楷体" panose="02010609060101010101" pitchFamily="49" charset="-122"/>
                <a:cs typeface="Times New Roman" panose="02020603050405020304" pitchFamily="18" charset="0"/>
              </a:rPr>
              <a:t>临时仲裁制度在中国的发展</a:t>
            </a:r>
            <a:endParaRPr lang="en-US" altLang="zh-CN" sz="1800" dirty="0">
              <a:effectLst/>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中华人民共和国仲裁法（</a:t>
            </a:r>
            <a:r>
              <a:rPr lang="en-US" altLang="zh-CN" sz="1600" b="1" kern="100" dirty="0">
                <a:latin typeface="Times New Roman" panose="02020603050405020304" pitchFamily="18" charset="0"/>
                <a:ea typeface="楷体" panose="02010609060101010101" pitchFamily="49" charset="-122"/>
              </a:rPr>
              <a:t>2017</a:t>
            </a:r>
            <a:r>
              <a:rPr lang="zh-CN" altLang="en-US" sz="1600" b="1" kern="100" dirty="0">
                <a:latin typeface="Times New Roman" panose="02020603050405020304" pitchFamily="18" charset="0"/>
                <a:ea typeface="楷体" panose="02010609060101010101" pitchFamily="49" charset="-122"/>
              </a:rPr>
              <a:t>修正）</a:t>
            </a:r>
            <a:r>
              <a:rPr lang="en-US" altLang="zh-CN" sz="1600" b="1" kern="100" dirty="0">
                <a:latin typeface="Times New Roman" panose="02020603050405020304" pitchFamily="18" charset="0"/>
                <a:ea typeface="楷体" panose="02010609060101010101" pitchFamily="49" charset="-122"/>
              </a:rPr>
              <a:t>》</a:t>
            </a:r>
          </a:p>
          <a:p>
            <a:pPr marL="0" indent="0">
              <a:lnSpc>
                <a:spcPct val="150000"/>
              </a:lnSpc>
              <a:buNone/>
            </a:pPr>
            <a:r>
              <a:rPr lang="zh-CN" altLang="en-US" sz="1400" u="sng" kern="100" dirty="0">
                <a:latin typeface="Times New Roman" panose="02020603050405020304" pitchFamily="18" charset="0"/>
                <a:ea typeface="楷体" panose="02010609060101010101" pitchFamily="49" charset="-122"/>
              </a:rPr>
              <a:t>第十六条：</a:t>
            </a:r>
            <a:r>
              <a:rPr lang="zh-CN" altLang="en-US" sz="1400" kern="100" dirty="0">
                <a:latin typeface="Times New Roman" panose="02020603050405020304" pitchFamily="18" charset="0"/>
                <a:ea typeface="楷体" panose="02010609060101010101" pitchFamily="49" charset="-122"/>
              </a:rPr>
              <a:t>“仲裁协议包括合同中订立的仲裁条款和以</a:t>
            </a:r>
            <a:endParaRPr lang="en-US" altLang="zh-CN" sz="1400" kern="100" dirty="0">
              <a:latin typeface="Times New Roman" panose="02020603050405020304" pitchFamily="18" charset="0"/>
              <a:ea typeface="楷体" panose="02010609060101010101" pitchFamily="49" charset="-122"/>
            </a:endParaRPr>
          </a:p>
          <a:p>
            <a:pPr marL="0" indent="0">
              <a:lnSpc>
                <a:spcPct val="150000"/>
              </a:lnSpc>
              <a:buNone/>
            </a:pPr>
            <a:r>
              <a:rPr lang="zh-CN" altLang="en-US" sz="1400" kern="100" dirty="0">
                <a:latin typeface="Times New Roman" panose="02020603050405020304" pitchFamily="18" charset="0"/>
                <a:ea typeface="楷体" panose="02010609060101010101" pitchFamily="49" charset="-122"/>
              </a:rPr>
              <a:t>其他书面方式在纠纷发生前或者纠纷发生后达成的请求</a:t>
            </a:r>
            <a:endParaRPr lang="en-US" altLang="zh-CN" sz="1400" kern="100" dirty="0">
              <a:latin typeface="Times New Roman" panose="02020603050405020304" pitchFamily="18" charset="0"/>
              <a:ea typeface="楷体" panose="02010609060101010101" pitchFamily="49" charset="-122"/>
            </a:endParaRPr>
          </a:p>
          <a:p>
            <a:pPr marL="0" indent="0">
              <a:lnSpc>
                <a:spcPct val="150000"/>
              </a:lnSpc>
              <a:buNone/>
            </a:pPr>
            <a:r>
              <a:rPr lang="zh-CN" altLang="en-US" sz="1400" kern="100" dirty="0">
                <a:latin typeface="Times New Roman" panose="02020603050405020304" pitchFamily="18" charset="0"/>
                <a:ea typeface="楷体" panose="02010609060101010101" pitchFamily="49" charset="-122"/>
              </a:rPr>
              <a:t>仲裁的协议。仲裁协议应当具有下列内容：</a:t>
            </a:r>
            <a:endParaRPr lang="en-US" altLang="zh-CN" sz="1400" kern="100" dirty="0">
              <a:latin typeface="Times New Roman" panose="02020603050405020304" pitchFamily="18" charset="0"/>
              <a:ea typeface="楷体" panose="02010609060101010101" pitchFamily="49" charset="-122"/>
            </a:endParaRPr>
          </a:p>
          <a:p>
            <a:pPr marL="0" indent="0">
              <a:lnSpc>
                <a:spcPct val="150000"/>
              </a:lnSpc>
              <a:buNone/>
            </a:pPr>
            <a:r>
              <a:rPr lang="zh-CN" altLang="en-US" sz="1400" kern="100" dirty="0">
                <a:latin typeface="Times New Roman" panose="02020603050405020304" pitchFamily="18" charset="0"/>
                <a:ea typeface="楷体" panose="02010609060101010101" pitchFamily="49" charset="-122"/>
              </a:rPr>
              <a:t>（一）请求仲裁的意思表示；（二）仲裁事项；（三）选定的仲裁委员会。”</a:t>
            </a:r>
            <a:endParaRPr lang="en-US" altLang="zh-CN" sz="1400" kern="100" dirty="0">
              <a:latin typeface="Times New Roman" panose="02020603050405020304" pitchFamily="18" charset="0"/>
              <a:ea typeface="楷体" panose="02010609060101010101" pitchFamily="49" charset="-122"/>
            </a:endParaRPr>
          </a:p>
          <a:p>
            <a:pPr marL="0" indent="0">
              <a:lnSpc>
                <a:spcPct val="150000"/>
              </a:lnSpc>
              <a:buNone/>
            </a:pPr>
            <a:r>
              <a:rPr lang="zh-CN" altLang="en-US" sz="1400" u="sng" kern="100" dirty="0">
                <a:latin typeface="Times New Roman" panose="02020603050405020304" pitchFamily="18" charset="0"/>
                <a:ea typeface="楷体" panose="02010609060101010101" pitchFamily="49" charset="-122"/>
              </a:rPr>
              <a:t>第十八条：</a:t>
            </a:r>
            <a:r>
              <a:rPr lang="zh-CN" altLang="en-US" sz="1400" kern="100" dirty="0">
                <a:latin typeface="Times New Roman" panose="02020603050405020304" pitchFamily="18" charset="0"/>
                <a:ea typeface="楷体" panose="02010609060101010101" pitchFamily="49" charset="-122"/>
              </a:rPr>
              <a:t>“仲裁协议对仲裁事项或者仲裁委员会没有约定或者约定不明确的，当事人可以补充协议；达不成补充协议的，仲裁协议无效。”</a:t>
            </a:r>
            <a:endParaRPr lang="en-US" altLang="zh-CN" sz="1400" kern="100" dirty="0">
              <a:latin typeface="Times New Roman" panose="02020603050405020304" pitchFamily="18" charset="0"/>
              <a:ea typeface="楷体" panose="02010609060101010101" pitchFamily="49" charset="-122"/>
            </a:endParaRPr>
          </a:p>
          <a:p>
            <a:pPr marL="457200" lvl="1" indent="0">
              <a:lnSpc>
                <a:spcPct val="150000"/>
              </a:lnSpc>
              <a:buNone/>
            </a:pPr>
            <a:endParaRPr lang="zh-CN" altLang="en-US" sz="1600" kern="100" dirty="0">
              <a:latin typeface="Times New Roman" panose="02020603050405020304" pitchFamily="18" charset="0"/>
              <a:ea typeface="楷体" panose="02010609060101010101" pitchFamily="49" charset="-122"/>
            </a:endParaRPr>
          </a:p>
          <a:p>
            <a:pPr>
              <a:lnSpc>
                <a:spcPct val="150000"/>
              </a:lnSpc>
            </a:pPr>
            <a:r>
              <a:rPr lang="zh-CN" altLang="en-US" sz="1600" b="1" kern="100" dirty="0">
                <a:latin typeface="Times New Roman" panose="02020603050405020304" pitchFamily="18" charset="0"/>
                <a:ea typeface="楷体" panose="02010609060101010101" pitchFamily="49" charset="-122"/>
              </a:rPr>
              <a:t>  最高人民法院关于适用</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中华人民共和国仲裁法</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若干问题的解释（</a:t>
            </a:r>
            <a:r>
              <a:rPr lang="en-US" altLang="zh-CN" sz="1600" b="1" kern="100" dirty="0">
                <a:latin typeface="Times New Roman" panose="02020603050405020304" pitchFamily="18" charset="0"/>
                <a:ea typeface="楷体" panose="02010609060101010101" pitchFamily="49" charset="-122"/>
              </a:rPr>
              <a:t>2008</a:t>
            </a:r>
            <a:r>
              <a:rPr lang="zh-CN" altLang="en-US" sz="1600" b="1" kern="100" dirty="0">
                <a:latin typeface="Times New Roman" panose="02020603050405020304" pitchFamily="18" charset="0"/>
                <a:ea typeface="楷体" panose="02010609060101010101" pitchFamily="49" charset="-122"/>
              </a:rPr>
              <a:t>修订）</a:t>
            </a:r>
            <a:endParaRPr lang="en-US" altLang="zh-CN" sz="1600" b="1" kern="100" dirty="0">
              <a:latin typeface="Times New Roman" panose="02020603050405020304" pitchFamily="18" charset="0"/>
              <a:ea typeface="楷体" panose="02010609060101010101" pitchFamily="49" charset="-122"/>
            </a:endParaRPr>
          </a:p>
          <a:p>
            <a:pPr marL="0" indent="0">
              <a:lnSpc>
                <a:spcPct val="150000"/>
              </a:lnSpc>
              <a:buNone/>
            </a:pPr>
            <a:r>
              <a:rPr lang="zh-CN" altLang="en-US" sz="1400" u="sng" kern="100" dirty="0">
                <a:latin typeface="Times New Roman" panose="02020603050405020304" pitchFamily="18" charset="0"/>
                <a:ea typeface="楷体" panose="02010609060101010101" pitchFamily="49" charset="-122"/>
              </a:rPr>
              <a:t>第五条：</a:t>
            </a:r>
            <a:r>
              <a:rPr lang="zh-CN" altLang="en-US" sz="1400" kern="100" dirty="0">
                <a:latin typeface="Times New Roman" panose="02020603050405020304" pitchFamily="18" charset="0"/>
                <a:ea typeface="楷体" panose="02010609060101010101" pitchFamily="49" charset="-122"/>
              </a:rPr>
              <a:t>“仲裁协议约定两个以上仲裁机构的，当事人可以协议选择其中的一个仲裁机构申请仲裁；当事人不能就仲裁机构选择达成一致的，仲裁协议无效。”</a:t>
            </a:r>
            <a:endParaRPr lang="zh-CN" altLang="zh-CN" sz="1400" kern="100" dirty="0">
              <a:latin typeface="Times New Roman" panose="02020603050405020304" pitchFamily="18" charset="0"/>
              <a:ea typeface="楷体" panose="02010609060101010101" pitchFamily="49" charset="-122"/>
            </a:endParaRPr>
          </a:p>
          <a:p>
            <a:pPr>
              <a:lnSpc>
                <a:spcPts val="2000"/>
              </a:lnSpc>
            </a:pPr>
            <a:endParaRPr lang="zh-CN" altLang="zh-CN" sz="1400" kern="100" dirty="0">
              <a:effectLst/>
              <a:latin typeface="Times New Roman" panose="02020603050405020304" pitchFamily="18" charset="0"/>
              <a:ea typeface="宋体" panose="02010600030101010101" pitchFamily="2" charset="-122"/>
            </a:endParaRPr>
          </a:p>
          <a:p>
            <a:pPr>
              <a:lnSpc>
                <a:spcPts val="2000"/>
              </a:lnSpc>
            </a:pPr>
            <a:endParaRPr lang="zh-CN" altLang="en-US" dirty="0"/>
          </a:p>
        </p:txBody>
      </p:sp>
      <p:pic>
        <p:nvPicPr>
          <p:cNvPr id="4" name="图片 3">
            <a:extLst>
              <a:ext uri="{FF2B5EF4-FFF2-40B4-BE49-F238E27FC236}">
                <a16:creationId xmlns:a16="http://schemas.microsoft.com/office/drawing/2014/main" xmlns="" id="{84864DE0-7962-0AB0-8EBB-DFAC58F52A57}"/>
              </a:ext>
            </a:extLst>
          </p:cNvPr>
          <p:cNvPicPr>
            <a:picLocks noChangeAspect="1"/>
          </p:cNvPicPr>
          <p:nvPr/>
        </p:nvPicPr>
        <p:blipFill>
          <a:blip r:embed="rId5"/>
          <a:stretch>
            <a:fillRect/>
          </a:stretch>
        </p:blipFill>
        <p:spPr>
          <a:xfrm>
            <a:off x="9527767" y="6191749"/>
            <a:ext cx="2438366" cy="505780"/>
          </a:xfrm>
          <a:prstGeom prst="rect">
            <a:avLst/>
          </a:prstGeom>
        </p:spPr>
      </p:pic>
      <p:graphicFrame>
        <p:nvGraphicFramePr>
          <p:cNvPr id="5" name="图示 4">
            <a:extLst>
              <a:ext uri="{FF2B5EF4-FFF2-40B4-BE49-F238E27FC236}">
                <a16:creationId xmlns:a16="http://schemas.microsoft.com/office/drawing/2014/main" xmlns="" id="{EF35E8D4-7F23-72D6-E9FB-B18156415D7D}"/>
              </a:ext>
            </a:extLst>
          </p:cNvPr>
          <p:cNvGraphicFramePr/>
          <p:nvPr>
            <p:extLst>
              <p:ext uri="{D42A27DB-BD31-4B8C-83A1-F6EECF244321}">
                <p14:modId xmlns:p14="http://schemas.microsoft.com/office/powerpoint/2010/main" xmlns="" val="226617924"/>
              </p:ext>
            </p:extLst>
          </p:nvPr>
        </p:nvGraphicFramePr>
        <p:xfrm>
          <a:off x="4914845" y="1243768"/>
          <a:ext cx="7051288" cy="28379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xmlns="" val="16068436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706850-A5C2-D914-527F-47D3D42E24F1}"/>
              </a:ext>
            </a:extLst>
          </p:cNvPr>
          <p:cNvPicPr>
            <a:picLocks noChangeAspect="1" noChangeArrowheads="1"/>
          </p:cNvPicPr>
          <p:nvPr/>
        </p:nvPicPr>
        <p:blipFill rotWithShape="1">
          <a:blip r:embed="rId5">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4" name="图片 3">
            <a:extLst>
              <a:ext uri="{FF2B5EF4-FFF2-40B4-BE49-F238E27FC236}">
                <a16:creationId xmlns:a16="http://schemas.microsoft.com/office/drawing/2014/main" xmlns="" id="{2DCF624D-BE96-FD3C-2107-B1BB0363D5F9}"/>
              </a:ext>
            </a:extLst>
          </p:cNvPr>
          <p:cNvPicPr>
            <a:picLocks noChangeAspect="1"/>
          </p:cNvPicPr>
          <p:nvPr/>
        </p:nvPicPr>
        <p:blipFill>
          <a:blip r:embed="rId6"/>
          <a:stretch>
            <a:fillRect/>
          </a:stretch>
        </p:blipFill>
        <p:spPr>
          <a:xfrm>
            <a:off x="9527767" y="6191749"/>
            <a:ext cx="2438366" cy="505780"/>
          </a:xfrm>
          <a:prstGeom prst="rect">
            <a:avLst/>
          </a:prstGeom>
        </p:spPr>
      </p:pic>
      <p:sp>
        <p:nvSpPr>
          <p:cNvPr id="9" name="内容占位符 8">
            <a:extLst>
              <a:ext uri="{FF2B5EF4-FFF2-40B4-BE49-F238E27FC236}">
                <a16:creationId xmlns:a16="http://schemas.microsoft.com/office/drawing/2014/main" xmlns="" id="{FEDA77C9-C98E-0E89-7C1D-B283713779C0}"/>
              </a:ext>
            </a:extLst>
          </p:cNvPr>
          <p:cNvSpPr>
            <a:spLocks noGrp="1"/>
          </p:cNvSpPr>
          <p:nvPr>
            <p:ph sz="quarter" idx="13"/>
          </p:nvPr>
        </p:nvSpPr>
        <p:spPr>
          <a:xfrm>
            <a:off x="0" y="945349"/>
            <a:ext cx="9821775" cy="605545"/>
          </a:xfrm>
        </p:spPr>
        <p:txBody>
          <a:bodyPr>
            <a:normAutofit/>
          </a:bodyPr>
          <a:lstStyle/>
          <a:p>
            <a:pPr marL="0" indent="0">
              <a:lnSpc>
                <a:spcPct val="150000"/>
              </a:lnSpc>
              <a:buNone/>
            </a:pPr>
            <a:r>
              <a:rPr lang="zh-CN" altLang="zh-CN" sz="2000" b="1" kern="100" dirty="0">
                <a:effectLst/>
                <a:latin typeface="Times New Roman" panose="02020603050405020304" pitchFamily="18" charset="0"/>
                <a:ea typeface="楷体" panose="02010609060101010101" pitchFamily="49" charset="-122"/>
              </a:rPr>
              <a:t>（</a:t>
            </a:r>
            <a:r>
              <a:rPr lang="zh-CN" altLang="en-US" sz="2000" b="1" kern="100" dirty="0">
                <a:effectLst/>
                <a:latin typeface="Times New Roman" panose="02020603050405020304" pitchFamily="18" charset="0"/>
                <a:ea typeface="楷体" panose="02010609060101010101" pitchFamily="49" charset="-122"/>
              </a:rPr>
              <a:t>二</a:t>
            </a:r>
            <a:r>
              <a:rPr lang="zh-CN" altLang="zh-CN" sz="2000" b="1" kern="100" dirty="0">
                <a:effectLst/>
                <a:latin typeface="Times New Roman" panose="02020603050405020304" pitchFamily="18" charset="0"/>
                <a:ea typeface="楷体" panose="02010609060101010101" pitchFamily="49" charset="-122"/>
              </a:rPr>
              <a:t>）</a:t>
            </a:r>
            <a:r>
              <a:rPr lang="zh-CN" altLang="zh-CN" sz="2000" b="1" dirty="0">
                <a:effectLst/>
                <a:latin typeface="Times New Roman" panose="02020603050405020304" pitchFamily="18" charset="0"/>
                <a:ea typeface="楷体" panose="02010609060101010101" pitchFamily="49" charset="-122"/>
                <a:cs typeface="Times New Roman" panose="02020603050405020304" pitchFamily="18" charset="0"/>
              </a:rPr>
              <a:t>临时仲裁制度在中国的发展</a:t>
            </a:r>
            <a:endParaRPr lang="en-US" altLang="zh-CN" sz="2000" b="1" dirty="0">
              <a:effectLst/>
              <a:latin typeface="Times New Roman" panose="02020603050405020304" pitchFamily="18" charset="0"/>
              <a:ea typeface="楷体" panose="02010609060101010101" pitchFamily="49" charset="-122"/>
              <a:cs typeface="Times New Roman" panose="02020603050405020304" pitchFamily="18" charset="0"/>
            </a:endParaRPr>
          </a:p>
          <a:p>
            <a:pPr>
              <a:lnSpc>
                <a:spcPts val="2000"/>
              </a:lnSpc>
            </a:pPr>
            <a:endParaRPr lang="zh-CN" altLang="zh-CN" sz="1400" kern="100" dirty="0">
              <a:effectLst/>
              <a:latin typeface="Times New Roman" panose="02020603050405020304" pitchFamily="18" charset="0"/>
              <a:ea typeface="宋体" panose="02010600030101010101" pitchFamily="2" charset="-122"/>
            </a:endParaRPr>
          </a:p>
          <a:p>
            <a:pPr>
              <a:lnSpc>
                <a:spcPts val="2000"/>
              </a:lnSpc>
            </a:pPr>
            <a:endParaRPr lang="zh-CN" altLang="en-US" dirty="0"/>
          </a:p>
        </p:txBody>
      </p:sp>
      <p:graphicFrame>
        <p:nvGraphicFramePr>
          <p:cNvPr id="6" name="图示 5">
            <a:extLst>
              <a:ext uri="{FF2B5EF4-FFF2-40B4-BE49-F238E27FC236}">
                <a16:creationId xmlns:a16="http://schemas.microsoft.com/office/drawing/2014/main" xmlns="" id="{1319100D-C40E-7310-C5BB-6D3E95AB27BD}"/>
              </a:ext>
            </a:extLst>
          </p:cNvPr>
          <p:cNvGraphicFramePr/>
          <p:nvPr>
            <p:extLst>
              <p:ext uri="{D42A27DB-BD31-4B8C-83A1-F6EECF244321}">
                <p14:modId xmlns:p14="http://schemas.microsoft.com/office/powerpoint/2010/main" xmlns="" val="1108970361"/>
              </p:ext>
            </p:extLst>
          </p:nvPr>
        </p:nvGraphicFramePr>
        <p:xfrm>
          <a:off x="4064000" y="1278862"/>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图示 6">
            <a:extLst>
              <a:ext uri="{FF2B5EF4-FFF2-40B4-BE49-F238E27FC236}">
                <a16:creationId xmlns:a16="http://schemas.microsoft.com/office/drawing/2014/main" xmlns="" id="{143A5895-6386-B9E0-190A-0723E2F6B3E5}"/>
              </a:ext>
            </a:extLst>
          </p:cNvPr>
          <p:cNvGraphicFramePr/>
          <p:nvPr>
            <p:extLst>
              <p:ext uri="{D42A27DB-BD31-4B8C-83A1-F6EECF244321}">
                <p14:modId xmlns:p14="http://schemas.microsoft.com/office/powerpoint/2010/main" xmlns="" val="3616922078"/>
              </p:ext>
            </p:extLst>
          </p:nvPr>
        </p:nvGraphicFramePr>
        <p:xfrm>
          <a:off x="-547972" y="2107557"/>
          <a:ext cx="5865837" cy="264288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ustDataLst>
      <p:tags r:id="rId1"/>
    </p:custDataLst>
    <p:extLst>
      <p:ext uri="{BB962C8B-B14F-4D97-AF65-F5344CB8AC3E}">
        <p14:creationId xmlns:p14="http://schemas.microsoft.com/office/powerpoint/2010/main" xmlns="" val="34461966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706850-A5C2-D914-527F-47D3D42E24F1}"/>
              </a:ext>
            </a:extLst>
          </p:cNvPr>
          <p:cNvPicPr>
            <a:picLocks noChangeAspect="1" noChangeArrowheads="1"/>
          </p:cNvPicPr>
          <p:nvPr/>
        </p:nvPicPr>
        <p:blipFill rotWithShape="1">
          <a:blip r:embed="rId5">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4" name="图片 3">
            <a:extLst>
              <a:ext uri="{FF2B5EF4-FFF2-40B4-BE49-F238E27FC236}">
                <a16:creationId xmlns:a16="http://schemas.microsoft.com/office/drawing/2014/main" xmlns="" id="{2DCF624D-BE96-FD3C-2107-B1BB0363D5F9}"/>
              </a:ext>
            </a:extLst>
          </p:cNvPr>
          <p:cNvPicPr>
            <a:picLocks noChangeAspect="1"/>
          </p:cNvPicPr>
          <p:nvPr/>
        </p:nvPicPr>
        <p:blipFill>
          <a:blip r:embed="rId6"/>
          <a:stretch>
            <a:fillRect/>
          </a:stretch>
        </p:blipFill>
        <p:spPr>
          <a:xfrm>
            <a:off x="9527767" y="6191749"/>
            <a:ext cx="2438366" cy="505780"/>
          </a:xfrm>
          <a:prstGeom prst="rect">
            <a:avLst/>
          </a:prstGeom>
        </p:spPr>
      </p:pic>
      <p:sp>
        <p:nvSpPr>
          <p:cNvPr id="9" name="内容占位符 8">
            <a:extLst>
              <a:ext uri="{FF2B5EF4-FFF2-40B4-BE49-F238E27FC236}">
                <a16:creationId xmlns:a16="http://schemas.microsoft.com/office/drawing/2014/main" xmlns="" id="{FEDA77C9-C98E-0E89-7C1D-B283713779C0}"/>
              </a:ext>
            </a:extLst>
          </p:cNvPr>
          <p:cNvSpPr>
            <a:spLocks noGrp="1"/>
          </p:cNvSpPr>
          <p:nvPr>
            <p:ph sz="quarter" idx="13"/>
          </p:nvPr>
        </p:nvSpPr>
        <p:spPr>
          <a:xfrm>
            <a:off x="0" y="945349"/>
            <a:ext cx="9821775" cy="605545"/>
          </a:xfrm>
        </p:spPr>
        <p:txBody>
          <a:bodyPr>
            <a:normAutofit/>
          </a:bodyPr>
          <a:lstStyle/>
          <a:p>
            <a:pPr>
              <a:lnSpc>
                <a:spcPts val="2000"/>
              </a:lnSpc>
            </a:pPr>
            <a:endParaRPr lang="zh-CN" altLang="zh-CN" sz="1400" kern="100" dirty="0">
              <a:effectLst/>
              <a:latin typeface="Times New Roman" panose="02020603050405020304" pitchFamily="18" charset="0"/>
              <a:ea typeface="宋体" panose="02010600030101010101" pitchFamily="2" charset="-122"/>
            </a:endParaRPr>
          </a:p>
          <a:p>
            <a:pPr>
              <a:lnSpc>
                <a:spcPts val="2000"/>
              </a:lnSpc>
            </a:pPr>
            <a:endParaRPr lang="zh-CN" altLang="en-US" dirty="0"/>
          </a:p>
        </p:txBody>
      </p:sp>
      <p:grpSp>
        <p:nvGrpSpPr>
          <p:cNvPr id="2" name="组合 1">
            <a:extLst>
              <a:ext uri="{FF2B5EF4-FFF2-40B4-BE49-F238E27FC236}">
                <a16:creationId xmlns:a16="http://schemas.microsoft.com/office/drawing/2014/main" xmlns="" id="{AEABD3E0-FC44-6E1C-0992-AA1F60A05132}"/>
              </a:ext>
            </a:extLst>
          </p:cNvPr>
          <p:cNvGrpSpPr/>
          <p:nvPr/>
        </p:nvGrpSpPr>
        <p:grpSpPr>
          <a:xfrm>
            <a:off x="225867" y="1053895"/>
            <a:ext cx="5853356" cy="676905"/>
            <a:chOff x="0" y="779141"/>
            <a:chExt cx="6908800" cy="655100"/>
          </a:xfrm>
        </p:grpSpPr>
        <p:sp>
          <p:nvSpPr>
            <p:cNvPr id="5" name="圆角矩形 4">
              <a:extLst>
                <a:ext uri="{FF2B5EF4-FFF2-40B4-BE49-F238E27FC236}">
                  <a16:creationId xmlns:a16="http://schemas.microsoft.com/office/drawing/2014/main" xmlns="" id="{52EF360D-9C84-AE45-8D86-814314A334AC}"/>
                </a:ext>
              </a:extLst>
            </p:cNvPr>
            <p:cNvSpPr/>
            <p:nvPr/>
          </p:nvSpPr>
          <p:spPr>
            <a:xfrm>
              <a:off x="0" y="779141"/>
              <a:ext cx="6908800" cy="655100"/>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8" name="圆角矩形 4">
              <a:extLst>
                <a:ext uri="{FF2B5EF4-FFF2-40B4-BE49-F238E27FC236}">
                  <a16:creationId xmlns:a16="http://schemas.microsoft.com/office/drawing/2014/main" xmlns="" id="{5895D1B3-E863-3DF0-A7DC-907CC8899249}"/>
                </a:ext>
              </a:extLst>
            </p:cNvPr>
            <p:cNvSpPr txBox="1"/>
            <p:nvPr/>
          </p:nvSpPr>
          <p:spPr>
            <a:xfrm>
              <a:off x="19187" y="798328"/>
              <a:ext cx="6367659" cy="6167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latin typeface="Times New Roman" panose="02020603050405020304" pitchFamily="18" charset="0"/>
                  <a:ea typeface="楷体" panose="02010609060101010101" pitchFamily="49" charset="-122"/>
                </a:rPr>
                <a:t>（</a:t>
              </a:r>
              <a:r>
                <a:rPr lang="en-US" altLang="zh-CN" sz="1800" b="1" kern="1200" dirty="0">
                  <a:latin typeface="Times New Roman" panose="02020603050405020304" pitchFamily="18" charset="0"/>
                  <a:ea typeface="楷体" panose="02010609060101010101" pitchFamily="49" charset="-122"/>
                </a:rPr>
                <a:t>1</a:t>
              </a:r>
              <a:r>
                <a:rPr lang="zh-CN" altLang="en-US" sz="1800" b="1" kern="1200" dirty="0">
                  <a:latin typeface="Times New Roman" panose="02020603050405020304" pitchFamily="18" charset="0"/>
                  <a:ea typeface="楷体" panose="02010609060101010101" pitchFamily="49" charset="-122"/>
                </a:rPr>
                <a:t>）</a:t>
              </a:r>
              <a:r>
                <a:rPr lang="en-US" altLang="zh-CN" sz="1800" b="1" kern="1200" dirty="0">
                  <a:latin typeface="Times New Roman" panose="02020603050405020304" pitchFamily="18" charset="0"/>
                  <a:ea typeface="楷体" panose="02010609060101010101" pitchFamily="49" charset="-122"/>
                </a:rPr>
                <a:t>2016</a:t>
              </a:r>
              <a:r>
                <a:rPr lang="zh-CN" altLang="en-US" sz="1800" b="1" kern="1200" dirty="0">
                  <a:latin typeface="Times New Roman" panose="02020603050405020304" pitchFamily="18" charset="0"/>
                  <a:ea typeface="楷体" panose="02010609060101010101" pitchFamily="49" charset="-122"/>
                </a:rPr>
                <a:t>年“三特定”仲裁制度的确立和实践</a:t>
              </a:r>
              <a:endParaRPr lang="zh-CN" altLang="en-US" sz="1800" b="1" kern="1200" dirty="0"/>
            </a:p>
          </p:txBody>
        </p:sp>
      </p:grpSp>
      <p:sp>
        <p:nvSpPr>
          <p:cNvPr id="11" name="文本框 10">
            <a:extLst>
              <a:ext uri="{FF2B5EF4-FFF2-40B4-BE49-F238E27FC236}">
                <a16:creationId xmlns:a16="http://schemas.microsoft.com/office/drawing/2014/main" xmlns="" id="{3D82D17F-25FF-4269-62AF-E80543A3D563}"/>
              </a:ext>
            </a:extLst>
          </p:cNvPr>
          <p:cNvSpPr txBox="1"/>
          <p:nvPr/>
        </p:nvSpPr>
        <p:spPr>
          <a:xfrm>
            <a:off x="194981" y="1750626"/>
            <a:ext cx="11771151" cy="447757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600" b="1" kern="100" dirty="0">
                <a:latin typeface="Times New Roman" panose="02020603050405020304" pitchFamily="18" charset="0"/>
                <a:ea typeface="楷体" panose="02010609060101010101" pitchFamily="49" charset="-122"/>
              </a:rPr>
              <a:t>2016</a:t>
            </a:r>
            <a:r>
              <a:rPr lang="zh-CN" altLang="en-US" sz="1600" b="1" kern="100" dirty="0">
                <a:latin typeface="Times New Roman" panose="02020603050405020304" pitchFamily="18" charset="0"/>
                <a:ea typeface="楷体" panose="02010609060101010101" pitchFamily="49" charset="-122"/>
              </a:rPr>
              <a:t>年</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关于为自由贸易试验区建设提供司法保障的意见</a:t>
            </a:r>
            <a:r>
              <a:rPr lang="en-US" altLang="zh-CN" sz="1600" b="1" kern="100" dirty="0">
                <a:latin typeface="Times New Roman" panose="02020603050405020304" pitchFamily="18" charset="0"/>
                <a:ea typeface="楷体" panose="02010609060101010101" pitchFamily="49" charset="-122"/>
              </a:rPr>
              <a:t>》</a:t>
            </a:r>
          </a:p>
          <a:p>
            <a:pPr>
              <a:lnSpc>
                <a:spcPct val="150000"/>
              </a:lnSpc>
            </a:pPr>
            <a:r>
              <a:rPr lang="zh-CN" altLang="en-US" sz="1600" kern="100" dirty="0">
                <a:latin typeface="Times New Roman" panose="02020603050405020304" pitchFamily="18" charset="0"/>
                <a:ea typeface="楷体" panose="02010609060101010101" pitchFamily="49" charset="-122"/>
              </a:rPr>
              <a:t>        </a:t>
            </a:r>
            <a:r>
              <a:rPr lang="en-US" altLang="zh-CN" sz="1600" kern="100" dirty="0">
                <a:latin typeface="Times New Roman" panose="02020603050405020304" pitchFamily="18" charset="0"/>
                <a:ea typeface="楷体" panose="02010609060101010101" pitchFamily="49" charset="-122"/>
              </a:rPr>
              <a:t>9.</a:t>
            </a:r>
            <a:r>
              <a:rPr lang="zh-CN" altLang="en-US" sz="1600" u="sng" kern="100" dirty="0">
                <a:latin typeface="Times New Roman" panose="02020603050405020304" pitchFamily="18" charset="0"/>
                <a:ea typeface="楷体" panose="02010609060101010101" pitchFamily="49" charset="-122"/>
              </a:rPr>
              <a:t> </a:t>
            </a:r>
            <a:r>
              <a:rPr lang="zh-CN" altLang="en-US" sz="1600" b="1" u="sng" kern="100" dirty="0">
                <a:latin typeface="Times New Roman" panose="02020603050405020304" pitchFamily="18" charset="0"/>
                <a:ea typeface="楷体" panose="02010609060101010101" pitchFamily="49" charset="-122"/>
              </a:rPr>
              <a:t>正确认定仲裁协议效力，规范仲裁案件的司法审查。</a:t>
            </a:r>
            <a:r>
              <a:rPr lang="zh-CN" altLang="en-US" sz="1600" kern="100" dirty="0">
                <a:solidFill>
                  <a:schemeClr val="bg2">
                    <a:lumMod val="50000"/>
                  </a:schemeClr>
                </a:solidFill>
                <a:latin typeface="Times New Roman" panose="02020603050405020304" pitchFamily="18" charset="0"/>
                <a:ea typeface="楷体" panose="02010609060101010101" pitchFamily="49" charset="-122"/>
              </a:rPr>
              <a:t>在自贸试验区内注册的外商独资企业相互之间约定商事争议提交域外仲裁的，不应仅以其争议不具有涉外因素为由认定相关仲裁协议无效。</a:t>
            </a:r>
          </a:p>
          <a:p>
            <a:pPr>
              <a:lnSpc>
                <a:spcPct val="150000"/>
              </a:lnSpc>
            </a:pPr>
            <a:r>
              <a:rPr lang="zh-CN" altLang="en-US" sz="1600" kern="100" dirty="0">
                <a:solidFill>
                  <a:schemeClr val="bg2">
                    <a:lumMod val="50000"/>
                  </a:schemeClr>
                </a:solidFill>
                <a:latin typeface="Times New Roman" panose="02020603050405020304" pitchFamily="18" charset="0"/>
                <a:ea typeface="楷体" panose="02010609060101010101" pitchFamily="49" charset="-122"/>
              </a:rPr>
              <a:t>        一方或者双方均为在自贸试验区内注册的外商投资企业，约定将商事争议提交域外仲裁，发生纠纷后，当事人将争议提交域外仲裁，相关裁决做出后，其又以仲裁协议无效为由主张拒绝承认、认可或执行的，人民法院不予支持；另一方当事人在仲裁程序中未对仲裁协议效力提出异议，相关裁决作出后，又以有关争议不具有涉外因素为由主张仲裁协议无效，并以此主张拒绝承认、认可或执行的，人民法院不予支持。</a:t>
            </a:r>
          </a:p>
          <a:p>
            <a:pPr>
              <a:lnSpc>
                <a:spcPct val="150000"/>
              </a:lnSpc>
            </a:pPr>
            <a:r>
              <a:rPr lang="zh-CN" altLang="en-US" sz="1600" kern="100" dirty="0">
                <a:latin typeface="Times New Roman" panose="02020603050405020304" pitchFamily="18" charset="0"/>
                <a:ea typeface="楷体" panose="02010609060101010101" pitchFamily="49" charset="-122"/>
              </a:rPr>
              <a:t>        </a:t>
            </a:r>
            <a:r>
              <a:rPr lang="zh-CN" altLang="en-US" sz="1600" b="1" kern="100" dirty="0">
                <a:solidFill>
                  <a:srgbClr val="FF0000"/>
                </a:solidFill>
                <a:latin typeface="Times New Roman" panose="02020603050405020304" pitchFamily="18" charset="0"/>
                <a:ea typeface="楷体" panose="02010609060101010101" pitchFamily="49" charset="-122"/>
              </a:rPr>
              <a:t>自贸试验区内注册的企业相互之间约定在内地特定地点、按照特定仲裁规则、由特定人员对有关争议进行仲裁的，可以认定该仲裁协议有效。</a:t>
            </a:r>
            <a:r>
              <a:rPr lang="zh-CN" altLang="en-US" sz="1600" kern="100" dirty="0">
                <a:latin typeface="Times New Roman" panose="02020603050405020304" pitchFamily="18" charset="0"/>
                <a:ea typeface="楷体" panose="02010609060101010101" pitchFamily="49" charset="-122"/>
              </a:rPr>
              <a:t>人民法院认为该仲裁协议无效的</a:t>
            </a:r>
            <a:r>
              <a:rPr lang="en-US" altLang="zh-CN" sz="1600" kern="100" dirty="0">
                <a:latin typeface="Times New Roman" panose="02020603050405020304" pitchFamily="18" charset="0"/>
                <a:ea typeface="楷体" panose="02010609060101010101" pitchFamily="49" charset="-122"/>
              </a:rPr>
              <a:t>,</a:t>
            </a:r>
            <a:r>
              <a:rPr lang="zh-CN" altLang="en-US" sz="1600" kern="100" dirty="0">
                <a:latin typeface="Times New Roman" panose="02020603050405020304" pitchFamily="18" charset="0"/>
                <a:ea typeface="楷体" panose="02010609060101010101" pitchFamily="49" charset="-122"/>
              </a:rPr>
              <a:t>应报请上一级法院进行审查。上级法院同意下级法院意见的，应将其审查意见层报最高人民法院，待最高人民法院答复后作出裁定。</a:t>
            </a:r>
            <a:endParaRPr lang="en-US" altLang="zh-CN" sz="1600" kern="100" dirty="0">
              <a:latin typeface="Times New Roman" panose="02020603050405020304" pitchFamily="18" charset="0"/>
              <a:ea typeface="楷体" panose="02010609060101010101" pitchFamily="49" charset="-122"/>
            </a:endParaRPr>
          </a:p>
          <a:p>
            <a:pPr>
              <a:lnSpc>
                <a:spcPct val="150000"/>
              </a:lnSpc>
            </a:pPr>
            <a:endParaRPr lang="en-US" altLang="zh-CN" sz="1600" kern="100" dirty="0">
              <a:latin typeface="Times New Roman" panose="02020603050405020304" pitchFamily="18" charset="0"/>
              <a:ea typeface="楷体" panose="02010609060101010101" pitchFamily="49" charset="-122"/>
            </a:endParaRPr>
          </a:p>
          <a:p>
            <a:pPr marL="285750" indent="-285750">
              <a:lnSpc>
                <a:spcPct val="150000"/>
              </a:lnSpc>
              <a:buFont typeface="Arial" panose="020B0604020202020204" pitchFamily="34" charset="0"/>
              <a:buChar char="•"/>
            </a:pPr>
            <a:r>
              <a:rPr lang="zh-CN" altLang="en-US" sz="1600" b="1" kern="100" dirty="0">
                <a:latin typeface="Times New Roman" panose="02020603050405020304" pitchFamily="18" charset="0"/>
                <a:ea typeface="楷体" panose="02010609060101010101" pitchFamily="49" charset="-122"/>
              </a:rPr>
              <a:t>中国南沙国际仲裁中心：</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南沙国际仲裁中心仲裁通则</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三大仲裁庭审模式流程指引</a:t>
            </a:r>
            <a:r>
              <a:rPr lang="en-US" altLang="zh-CN" sz="1600" b="1" kern="100" dirty="0">
                <a:latin typeface="Times New Roman" panose="02020603050405020304" pitchFamily="18" charset="0"/>
                <a:ea typeface="楷体" panose="02010609060101010101" pitchFamily="49" charset="-122"/>
              </a:rPr>
              <a:t>》</a:t>
            </a:r>
          </a:p>
        </p:txBody>
      </p:sp>
    </p:spTree>
    <p:custDataLst>
      <p:tags r:id="rId1"/>
    </p:custDataLst>
    <p:extLst>
      <p:ext uri="{BB962C8B-B14F-4D97-AF65-F5344CB8AC3E}">
        <p14:creationId xmlns:p14="http://schemas.microsoft.com/office/powerpoint/2010/main" xmlns="" val="22278236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F706850-A5C2-D914-527F-47D3D42E24F1}"/>
              </a:ext>
            </a:extLst>
          </p:cNvPr>
          <p:cNvPicPr>
            <a:picLocks noChangeAspect="1" noChangeArrowheads="1"/>
          </p:cNvPicPr>
          <p:nvPr/>
        </p:nvPicPr>
        <p:blipFill rotWithShape="1">
          <a:blip r:embed="rId5">
            <a:alphaModFix amt="12000"/>
            <a:extLst>
              <a:ext uri="{28A0092B-C50C-407E-A947-70E740481C1C}">
                <a14:useLocalDpi xmlns:a14="http://schemas.microsoft.com/office/drawing/2010/main" xmlns="" val="0"/>
              </a:ext>
            </a:extLst>
          </a:blip>
          <a:srcRect t="18467" b="4611"/>
          <a:stretch/>
        </p:blipFill>
        <p:spPr bwMode="auto">
          <a:xfrm>
            <a:off x="0" y="923544"/>
            <a:ext cx="12192000" cy="5934456"/>
          </a:xfrm>
          <a:prstGeom prst="rect">
            <a:avLst/>
          </a:prstGeom>
          <a:solidFill>
            <a:schemeClr val="bg1">
              <a:lumMod val="85000"/>
              <a:alpha val="7135"/>
            </a:schemeClr>
          </a:solidFill>
          <a:effectLst>
            <a:softEdge rad="0"/>
          </a:effectLst>
        </p:spPr>
      </p:pic>
      <p:pic>
        <p:nvPicPr>
          <p:cNvPr id="4" name="图片 3">
            <a:extLst>
              <a:ext uri="{FF2B5EF4-FFF2-40B4-BE49-F238E27FC236}">
                <a16:creationId xmlns:a16="http://schemas.microsoft.com/office/drawing/2014/main" xmlns="" id="{2DCF624D-BE96-FD3C-2107-B1BB0363D5F9}"/>
              </a:ext>
            </a:extLst>
          </p:cNvPr>
          <p:cNvPicPr>
            <a:picLocks noChangeAspect="1"/>
          </p:cNvPicPr>
          <p:nvPr/>
        </p:nvPicPr>
        <p:blipFill>
          <a:blip r:embed="rId6"/>
          <a:stretch>
            <a:fillRect/>
          </a:stretch>
        </p:blipFill>
        <p:spPr>
          <a:xfrm>
            <a:off x="9527767" y="6191749"/>
            <a:ext cx="2438366" cy="505780"/>
          </a:xfrm>
          <a:prstGeom prst="rect">
            <a:avLst/>
          </a:prstGeom>
        </p:spPr>
      </p:pic>
      <p:sp>
        <p:nvSpPr>
          <p:cNvPr id="9" name="内容占位符 8">
            <a:extLst>
              <a:ext uri="{FF2B5EF4-FFF2-40B4-BE49-F238E27FC236}">
                <a16:creationId xmlns:a16="http://schemas.microsoft.com/office/drawing/2014/main" xmlns="" id="{FEDA77C9-C98E-0E89-7C1D-B283713779C0}"/>
              </a:ext>
            </a:extLst>
          </p:cNvPr>
          <p:cNvSpPr>
            <a:spLocks noGrp="1"/>
          </p:cNvSpPr>
          <p:nvPr>
            <p:ph sz="quarter" idx="13"/>
          </p:nvPr>
        </p:nvSpPr>
        <p:spPr>
          <a:xfrm>
            <a:off x="0" y="945349"/>
            <a:ext cx="9821775" cy="605545"/>
          </a:xfrm>
        </p:spPr>
        <p:txBody>
          <a:bodyPr>
            <a:normAutofit/>
          </a:bodyPr>
          <a:lstStyle/>
          <a:p>
            <a:pPr>
              <a:lnSpc>
                <a:spcPts val="2000"/>
              </a:lnSpc>
            </a:pPr>
            <a:endParaRPr lang="zh-CN" altLang="zh-CN" sz="1400" kern="100" dirty="0">
              <a:effectLst/>
              <a:latin typeface="Times New Roman" panose="02020603050405020304" pitchFamily="18" charset="0"/>
              <a:ea typeface="宋体" panose="02010600030101010101" pitchFamily="2" charset="-122"/>
            </a:endParaRPr>
          </a:p>
          <a:p>
            <a:pPr>
              <a:lnSpc>
                <a:spcPts val="2000"/>
              </a:lnSpc>
            </a:pPr>
            <a:endParaRPr lang="zh-CN" altLang="en-US" dirty="0"/>
          </a:p>
        </p:txBody>
      </p:sp>
      <p:sp>
        <p:nvSpPr>
          <p:cNvPr id="11" name="文本框 10">
            <a:extLst>
              <a:ext uri="{FF2B5EF4-FFF2-40B4-BE49-F238E27FC236}">
                <a16:creationId xmlns:a16="http://schemas.microsoft.com/office/drawing/2014/main" xmlns="" id="{3D82D17F-25FF-4269-62AF-E80543A3D563}"/>
              </a:ext>
            </a:extLst>
          </p:cNvPr>
          <p:cNvSpPr txBox="1"/>
          <p:nvPr/>
        </p:nvSpPr>
        <p:spPr>
          <a:xfrm>
            <a:off x="194982" y="1750626"/>
            <a:ext cx="10884050" cy="484690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sz="1600" b="1" kern="100" dirty="0">
                <a:latin typeface="Times New Roman" panose="02020603050405020304" pitchFamily="18" charset="0"/>
                <a:ea typeface="楷体" panose="02010609060101010101" pitchFamily="49" charset="-122"/>
              </a:rPr>
              <a:t>司法部关于</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中华人民共和国仲裁法（修订）</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征求意见稿</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公开征求意见的通知 </a:t>
            </a:r>
            <a:endParaRPr lang="en-US" altLang="zh-CN" sz="1600" b="1" kern="100" dirty="0">
              <a:latin typeface="Times New Roman" panose="02020603050405020304" pitchFamily="18" charset="0"/>
              <a:ea typeface="楷体" panose="02010609060101010101" pitchFamily="49" charset="-122"/>
            </a:endParaRPr>
          </a:p>
          <a:p>
            <a:pPr>
              <a:lnSpc>
                <a:spcPct val="150000"/>
              </a:lnSpc>
            </a:pPr>
            <a:r>
              <a:rPr lang="zh-CN" altLang="en-US" sz="1600" b="1" kern="100" dirty="0">
                <a:latin typeface="Times New Roman" panose="02020603050405020304" pitchFamily="18" charset="0"/>
                <a:ea typeface="楷体" panose="02010609060101010101" pitchFamily="49" charset="-122"/>
              </a:rPr>
              <a:t>        </a:t>
            </a:r>
            <a:r>
              <a:rPr lang="zh-CN" altLang="en-US" sz="1600" u="sng" kern="100" dirty="0">
                <a:latin typeface="Times New Roman" panose="02020603050405020304" pitchFamily="18" charset="0"/>
                <a:ea typeface="楷体" panose="02010609060101010101" pitchFamily="49" charset="-122"/>
              </a:rPr>
              <a:t>第九十一条：</a:t>
            </a:r>
            <a:r>
              <a:rPr lang="zh-CN" altLang="en-US" sz="1600" kern="100" dirty="0">
                <a:latin typeface="Times New Roman" panose="02020603050405020304" pitchFamily="18" charset="0"/>
                <a:ea typeface="楷体" panose="02010609060101010101" pitchFamily="49" charset="-122"/>
              </a:rPr>
              <a:t>“具有涉外因素的商事纠纷的当事人可以约定仲裁机构仲裁，</a:t>
            </a:r>
            <a:r>
              <a:rPr lang="zh-CN" altLang="en-US" sz="1600" kern="100" dirty="0">
                <a:solidFill>
                  <a:srgbClr val="FF0000"/>
                </a:solidFill>
                <a:latin typeface="Times New Roman" panose="02020603050405020304" pitchFamily="18" charset="0"/>
                <a:ea typeface="楷体" panose="02010609060101010101" pitchFamily="49" charset="-122"/>
              </a:rPr>
              <a:t>也可以直接约定由专设仲裁庭仲裁</a:t>
            </a:r>
            <a:r>
              <a:rPr lang="zh-CN" altLang="en-US" sz="1600" kern="100" dirty="0">
                <a:latin typeface="Times New Roman" panose="02020603050405020304" pitchFamily="18" charset="0"/>
                <a:ea typeface="楷体" panose="02010609060101010101" pitchFamily="49" charset="-122"/>
              </a:rPr>
              <a:t>。专设仲裁庭仲裁的仲裁程序自被申请人收到仲裁申请之日开始。当事人没有约定仲裁地或者约定不明确的，由仲裁庭根据案件情况确定仲裁地。”</a:t>
            </a:r>
            <a:endParaRPr lang="en-US" altLang="zh-CN" sz="1600" kern="100" dirty="0">
              <a:latin typeface="Times New Roman" panose="02020603050405020304" pitchFamily="18" charset="0"/>
              <a:ea typeface="楷体" panose="02010609060101010101" pitchFamily="49" charset="-122"/>
            </a:endParaRPr>
          </a:p>
          <a:p>
            <a:pPr>
              <a:lnSpc>
                <a:spcPct val="150000"/>
              </a:lnSpc>
            </a:pPr>
            <a:endParaRPr lang="en-US" altLang="zh-CN" sz="1600" kern="100" dirty="0">
              <a:latin typeface="Times New Roman" panose="02020603050405020304" pitchFamily="18" charset="0"/>
              <a:ea typeface="楷体" panose="02010609060101010101" pitchFamily="49" charset="-122"/>
            </a:endParaRPr>
          </a:p>
          <a:p>
            <a:pPr marL="285750" indent="-285750">
              <a:lnSpc>
                <a:spcPct val="150000"/>
              </a:lnSpc>
              <a:buFont typeface="Arial" panose="020B0604020202020204" pitchFamily="34" charset="0"/>
              <a:buChar char="•"/>
            </a:pPr>
            <a:r>
              <a:rPr lang="zh-CN" altLang="en-US" sz="1600" b="1" kern="100" dirty="0">
                <a:latin typeface="Times New Roman" panose="02020603050405020304" pitchFamily="18" charset="0"/>
                <a:ea typeface="楷体" panose="02010609060101010101" pitchFamily="49" charset="-122"/>
              </a:rPr>
              <a:t>关于</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中华人民共和国仲裁法（修订）（征求意见稿）</a:t>
            </a:r>
            <a:r>
              <a:rPr lang="en-US" altLang="zh-CN" sz="1600" b="1" kern="100" dirty="0">
                <a:latin typeface="Times New Roman" panose="02020603050405020304" pitchFamily="18" charset="0"/>
                <a:ea typeface="楷体" panose="02010609060101010101" pitchFamily="49" charset="-122"/>
              </a:rPr>
              <a:t>》</a:t>
            </a:r>
            <a:r>
              <a:rPr lang="zh-CN" altLang="en-US" sz="1600" b="1" kern="100" dirty="0">
                <a:latin typeface="Times New Roman" panose="02020603050405020304" pitchFamily="18" charset="0"/>
                <a:ea typeface="楷体" panose="02010609060101010101" pitchFamily="49" charset="-122"/>
              </a:rPr>
              <a:t>的说明</a:t>
            </a:r>
            <a:endParaRPr lang="en-US" altLang="zh-CN" sz="1600" b="1" kern="100" dirty="0">
              <a:latin typeface="Times New Roman" panose="02020603050405020304" pitchFamily="18" charset="0"/>
              <a:ea typeface="楷体" panose="02010609060101010101" pitchFamily="49" charset="-122"/>
            </a:endParaRPr>
          </a:p>
          <a:p>
            <a:pPr>
              <a:lnSpc>
                <a:spcPct val="150000"/>
              </a:lnSpc>
            </a:pPr>
            <a:r>
              <a:rPr lang="zh-CN" altLang="en-US" sz="1600" kern="100" dirty="0">
                <a:latin typeface="Times New Roman" panose="02020603050405020304" pitchFamily="18" charset="0"/>
                <a:ea typeface="楷体" panose="02010609060101010101" pitchFamily="49" charset="-122"/>
              </a:rPr>
              <a:t>        </a:t>
            </a:r>
            <a:r>
              <a:rPr lang="zh-CN" altLang="en-US" sz="1600" u="sng" kern="100" dirty="0">
                <a:latin typeface="Times New Roman" panose="02020603050405020304" pitchFamily="18" charset="0"/>
                <a:ea typeface="楷体" panose="02010609060101010101" pitchFamily="49" charset="-122"/>
              </a:rPr>
              <a:t>（八）完善涉外仲裁规定，增加临时仲裁制度</a:t>
            </a:r>
          </a:p>
          <a:p>
            <a:pPr>
              <a:lnSpc>
                <a:spcPct val="150000"/>
              </a:lnSpc>
            </a:pPr>
            <a:r>
              <a:rPr lang="zh-CN" altLang="en-US" sz="1600" kern="100" dirty="0">
                <a:latin typeface="Times New Roman" panose="02020603050405020304" pitchFamily="18" charset="0"/>
                <a:ea typeface="楷体" panose="02010609060101010101" pitchFamily="49" charset="-122"/>
              </a:rPr>
              <a:t>        </a:t>
            </a:r>
            <a:r>
              <a:rPr lang="en-US" altLang="zh-CN" sz="1600" kern="100" dirty="0">
                <a:latin typeface="Times New Roman" panose="02020603050405020304" pitchFamily="18" charset="0"/>
                <a:ea typeface="楷体" panose="02010609060101010101" pitchFamily="49" charset="-122"/>
              </a:rPr>
              <a:t>……</a:t>
            </a:r>
            <a:r>
              <a:rPr lang="zh-CN" altLang="en-US" sz="1600" kern="100" dirty="0">
                <a:latin typeface="Times New Roman" panose="02020603050405020304" pitchFamily="18" charset="0"/>
                <a:ea typeface="楷体" panose="02010609060101010101" pitchFamily="49" charset="-122"/>
              </a:rPr>
              <a:t>三是增加并规范“临时仲裁”制度。临时仲裁作为仲裁的“原初”形式和国际通行惯例，在国际社会中普遍存在并被各国法律和国际公约所认可。考虑我国加入了</a:t>
            </a:r>
            <a:r>
              <a:rPr lang="en-US" altLang="zh-CN" sz="1600" kern="100" dirty="0">
                <a:latin typeface="Times New Roman" panose="02020603050405020304" pitchFamily="18" charset="0"/>
                <a:ea typeface="楷体" panose="02010609060101010101" pitchFamily="49" charset="-122"/>
              </a:rPr>
              <a:t>《</a:t>
            </a:r>
            <a:r>
              <a:rPr lang="zh-CN" altLang="en-US" sz="1600" kern="100" dirty="0">
                <a:latin typeface="Times New Roman" panose="02020603050405020304" pitchFamily="18" charset="0"/>
                <a:ea typeface="楷体" panose="02010609060101010101" pitchFamily="49" charset="-122"/>
              </a:rPr>
              <a:t>纽约公约</a:t>
            </a:r>
            <a:r>
              <a:rPr lang="en-US" altLang="zh-CN" sz="1600" kern="100" dirty="0">
                <a:latin typeface="Times New Roman" panose="02020603050405020304" pitchFamily="18" charset="0"/>
                <a:ea typeface="楷体" panose="02010609060101010101" pitchFamily="49" charset="-122"/>
              </a:rPr>
              <a:t>》</a:t>
            </a:r>
            <a:r>
              <a:rPr lang="zh-CN" altLang="en-US" sz="1600" kern="100" dirty="0">
                <a:latin typeface="Times New Roman" panose="02020603050405020304" pitchFamily="18" charset="0"/>
                <a:ea typeface="楷体" panose="02010609060101010101" pitchFamily="49" charset="-122"/>
              </a:rPr>
              <a:t>，外国的临时仲裁裁决可以在我国得到承认和执行的实际，应平等对待内外仲裁，增加了“临时仲裁”制度的规定，但结合我国国情，将临时仲裁适用范围限定在“涉外商事纠纷”；对临时仲裁的组庭、回避等核心程序规定了必要的规范；为加强对临时仲裁的监督，规定了仲裁员因对裁决持不同意见而不在裁决书上签名的，必须向当事人出具书面意见，裁决书及其送达记录要在法院备案。（第九十一条、第九十二条、第九十三条）</a:t>
            </a:r>
            <a:endParaRPr lang="en-US" altLang="zh-CN" sz="1600" kern="100" dirty="0">
              <a:latin typeface="Times New Roman" panose="02020603050405020304" pitchFamily="18" charset="0"/>
              <a:ea typeface="楷体" panose="02010609060101010101" pitchFamily="49" charset="-122"/>
            </a:endParaRPr>
          </a:p>
        </p:txBody>
      </p:sp>
      <p:grpSp>
        <p:nvGrpSpPr>
          <p:cNvPr id="6" name="组合 5">
            <a:extLst>
              <a:ext uri="{FF2B5EF4-FFF2-40B4-BE49-F238E27FC236}">
                <a16:creationId xmlns:a16="http://schemas.microsoft.com/office/drawing/2014/main" xmlns="" id="{1AD9C942-9E44-9449-9693-EBC77B4B2746}"/>
              </a:ext>
            </a:extLst>
          </p:cNvPr>
          <p:cNvGrpSpPr/>
          <p:nvPr/>
        </p:nvGrpSpPr>
        <p:grpSpPr>
          <a:xfrm>
            <a:off x="194982" y="1043414"/>
            <a:ext cx="6013524" cy="642207"/>
            <a:chOff x="534363" y="2024087"/>
            <a:chExt cx="6366985" cy="566302"/>
          </a:xfrm>
        </p:grpSpPr>
        <p:sp>
          <p:nvSpPr>
            <p:cNvPr id="7" name="圆角矩形 6">
              <a:extLst>
                <a:ext uri="{FF2B5EF4-FFF2-40B4-BE49-F238E27FC236}">
                  <a16:creationId xmlns:a16="http://schemas.microsoft.com/office/drawing/2014/main" xmlns="" id="{ECE2AF38-4DE9-65BC-623C-24A98EA51AB5}"/>
                </a:ext>
              </a:extLst>
            </p:cNvPr>
            <p:cNvSpPr/>
            <p:nvPr/>
          </p:nvSpPr>
          <p:spPr>
            <a:xfrm>
              <a:off x="534363" y="2024087"/>
              <a:ext cx="6366985" cy="566302"/>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10" name="圆角矩形 4">
              <a:extLst>
                <a:ext uri="{FF2B5EF4-FFF2-40B4-BE49-F238E27FC236}">
                  <a16:creationId xmlns:a16="http://schemas.microsoft.com/office/drawing/2014/main" xmlns="" id="{FD19CB22-3923-F03C-AC63-20555C3C07E4}"/>
                </a:ext>
              </a:extLst>
            </p:cNvPr>
            <p:cNvSpPr txBox="1"/>
            <p:nvPr/>
          </p:nvSpPr>
          <p:spPr>
            <a:xfrm>
              <a:off x="534363" y="2195858"/>
              <a:ext cx="4954631" cy="3186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b="1" dirty="0">
                  <a:latin typeface="Times New Roman" panose="02020603050405020304" pitchFamily="18" charset="0"/>
                  <a:ea typeface="楷体" panose="02010609060101010101" pitchFamily="49" charset="-122"/>
                </a:rPr>
                <a:t>（</a:t>
              </a:r>
              <a:r>
                <a:rPr lang="en-US" altLang="zh-CN" b="1" dirty="0">
                  <a:latin typeface="Times New Roman" panose="02020603050405020304" pitchFamily="18" charset="0"/>
                  <a:ea typeface="楷体" panose="02010609060101010101" pitchFamily="49" charset="-122"/>
                </a:rPr>
                <a:t>2</a:t>
              </a:r>
              <a:r>
                <a:rPr lang="zh-CN" altLang="en-US" b="1" dirty="0">
                  <a:latin typeface="Times New Roman" panose="02020603050405020304" pitchFamily="18" charset="0"/>
                  <a:ea typeface="楷体" panose="02010609060101010101" pitchFamily="49" charset="-122"/>
                </a:rPr>
                <a:t>）</a:t>
              </a:r>
              <a:r>
                <a:rPr lang="en-US" altLang="zh-CN" sz="1800" b="1" kern="1200" dirty="0">
                  <a:latin typeface="Times New Roman" panose="02020603050405020304" pitchFamily="18" charset="0"/>
                  <a:ea typeface="楷体" panose="02010609060101010101" pitchFamily="49" charset="-122"/>
                </a:rPr>
                <a:t>2021</a:t>
              </a:r>
              <a:r>
                <a:rPr lang="zh-CN" altLang="en-US" sz="1800" b="1" kern="1200" dirty="0">
                  <a:latin typeface="Times New Roman" panose="02020603050405020304" pitchFamily="18" charset="0"/>
                  <a:ea typeface="楷体" panose="02010609060101010101" pitchFamily="49" charset="-122"/>
                </a:rPr>
                <a:t>年</a:t>
              </a:r>
              <a:r>
                <a:rPr lang="en-US" altLang="zh-CN" sz="1800" b="1" kern="1200" dirty="0">
                  <a:latin typeface="Times New Roman" panose="02020603050405020304" pitchFamily="18" charset="0"/>
                  <a:ea typeface="楷体" panose="02010609060101010101" pitchFamily="49" charset="-122"/>
                </a:rPr>
                <a:t>《</a:t>
              </a:r>
              <a:r>
                <a:rPr lang="zh-CN" altLang="en-US" sz="1800" b="1" kern="1200" dirty="0">
                  <a:latin typeface="Times New Roman" panose="02020603050405020304" pitchFamily="18" charset="0"/>
                  <a:ea typeface="楷体" panose="02010609060101010101" pitchFamily="49" charset="-122"/>
                </a:rPr>
                <a:t>仲裁法（修订）</a:t>
              </a:r>
              <a:r>
                <a:rPr lang="en-US" altLang="zh-CN" sz="1800" b="1" kern="1200" dirty="0">
                  <a:latin typeface="Times New Roman" panose="02020603050405020304" pitchFamily="18" charset="0"/>
                  <a:ea typeface="楷体" panose="02010609060101010101" pitchFamily="49" charset="-122"/>
                </a:rPr>
                <a:t>》</a:t>
              </a:r>
              <a:r>
                <a:rPr lang="zh-CN" altLang="en-US" sz="1800" b="1" kern="1200" dirty="0">
                  <a:latin typeface="Times New Roman" panose="02020603050405020304" pitchFamily="18" charset="0"/>
                  <a:ea typeface="楷体" panose="02010609060101010101" pitchFamily="49" charset="-122"/>
                </a:rPr>
                <a:t>征求意见稿</a:t>
              </a:r>
              <a:endParaRPr lang="zh-CN" altLang="en-US" sz="1800" b="1" kern="1200" dirty="0"/>
            </a:p>
          </p:txBody>
        </p:sp>
      </p:grpSp>
    </p:spTree>
    <p:custDataLst>
      <p:tags r:id="rId1"/>
    </p:custDataLst>
    <p:extLst>
      <p:ext uri="{BB962C8B-B14F-4D97-AF65-F5344CB8AC3E}">
        <p14:creationId xmlns:p14="http://schemas.microsoft.com/office/powerpoint/2010/main" xmlns="" val="13239829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g1ZTcxYzY0M2EzMGY3MjY3MmVmNDQyZjViNmYwNzY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TotalTime>
  <Words>4260</Words>
  <Application>Microsoft Macintosh PowerPoint</Application>
  <PresentationFormat>自定义</PresentationFormat>
  <Paragraphs>319</Paragraphs>
  <Slides>26</Slides>
  <Notes>4</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海事司法与临时仲裁</vt:lpstr>
      <vt:lpstr>目录</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cp:lastModifiedBy>hsub</cp:lastModifiedBy>
  <cp:revision>174</cp:revision>
  <dcterms:created xsi:type="dcterms:W3CDTF">2019-06-19T02:08:00Z</dcterms:created>
  <dcterms:modified xsi:type="dcterms:W3CDTF">2023-09-04T08:46:23Z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9F6A5B3ABD86418CA3F4651514311B64_11</vt:lpwstr>
  </property>
</Properties>
</file>