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7"/>
  </p:notesMasterIdLst>
  <p:handoutMasterIdLst>
    <p:handoutMasterId r:id="rId38"/>
  </p:handoutMasterIdLst>
  <p:sldIdLst>
    <p:sldId id="256" r:id="rId3"/>
    <p:sldId id="257" r:id="rId4"/>
    <p:sldId id="258" r:id="rId5"/>
    <p:sldId id="260" r:id="rId6"/>
    <p:sldId id="261" r:id="rId7"/>
    <p:sldId id="262" r:id="rId8"/>
    <p:sldId id="264" r:id="rId9"/>
    <p:sldId id="265" r:id="rId10"/>
    <p:sldId id="266" r:id="rId11"/>
    <p:sldId id="267" r:id="rId12"/>
    <p:sldId id="268" r:id="rId13"/>
    <p:sldId id="269" r:id="rId14"/>
    <p:sldId id="294" r:id="rId15"/>
    <p:sldId id="295" r:id="rId16"/>
    <p:sldId id="271" r:id="rId17"/>
    <p:sldId id="272" r:id="rId18"/>
    <p:sldId id="273" r:id="rId19"/>
    <p:sldId id="274" r:id="rId20"/>
    <p:sldId id="275" r:id="rId21"/>
    <p:sldId id="276" r:id="rId22"/>
    <p:sldId id="277" r:id="rId23"/>
    <p:sldId id="279" r:id="rId24"/>
    <p:sldId id="280" r:id="rId25"/>
    <p:sldId id="281" r:id="rId26"/>
    <p:sldId id="283" r:id="rId27"/>
    <p:sldId id="284" r:id="rId28"/>
    <p:sldId id="285" r:id="rId29"/>
    <p:sldId id="286" r:id="rId30"/>
    <p:sldId id="287" r:id="rId31"/>
    <p:sldId id="289" r:id="rId32"/>
    <p:sldId id="290" r:id="rId33"/>
    <p:sldId id="291" r:id="rId34"/>
    <p:sldId id="292" r:id="rId35"/>
    <p:sldId id="293" r:id="rId36"/>
  </p:sldIdLst>
  <p:sldSz cx="12192000" cy="6858000"/>
  <p:notesSz cx="6858000" cy="9144000"/>
  <p:custDataLst>
    <p:tags r:id="rId39"/>
  </p:custDataLst>
  <p:defaultTextStyle>
    <a:defPPr>
      <a:defRPr lang="en-US"/>
    </a:defPPr>
    <a:lvl1pPr marL="0" lvl="0"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eaLnBrk="1" fontAlgn="base" latinLnBrk="0" hangingPunct="1">
      <a:lnSpc>
        <a:spcPct val="100000"/>
      </a:lnSpc>
      <a:spcBef>
        <a:spcPct val="0"/>
      </a:spcBef>
      <a:spcAft>
        <a:spcPct val="0"/>
      </a:spcAft>
      <a:buFontTx/>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xmlns="">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845" autoAdjust="0"/>
    <p:restoredTop sz="94660"/>
  </p:normalViewPr>
  <p:slideViewPr>
    <p:cSldViewPr snapToGrid="0" showGuides="1">
      <p:cViewPr varScale="1">
        <p:scale>
          <a:sx n="114" d="100"/>
          <a:sy n="114" d="100"/>
        </p:scale>
        <p:origin x="-540" y="-96"/>
      </p:cViewPr>
      <p:guideLst>
        <p:guide orient="horz" pos="2159"/>
        <p:guide pos="384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2023/9/4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3" name="页脚占位符 2"/>
          <p:cNvSpPr>
            <a:spLocks noGrp="1"/>
          </p:cNvSpPr>
          <p:nvPr>
            <p:ph type="ftr" sz="quarter" idx="15"/>
          </p:nvPr>
        </p:nvSpPr>
        <p:spPr/>
        <p:txBody>
          <a:bodyPr/>
          <a:lstStyle/>
          <a:p>
            <a:pPr fontAlgn="auto"/>
            <a:r>
              <a:rPr lang="zh-CN" altLang="en-US" strike="noStrike" noProof="1"/>
              <a:t>第2页</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lang="zh-CN" altLang="en-US" strike="noStrike" noProof="1"/>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4" name="页脚占位符 3"/>
          <p:cNvSpPr>
            <a:spLocks noGrp="1"/>
          </p:cNvSpPr>
          <p:nvPr>
            <p:ph type="ftr" sz="quarter" idx="15"/>
          </p:nvPr>
        </p:nvSpPr>
        <p:spPr/>
        <p:txBody>
          <a:bodyPr/>
          <a:lstStyle/>
          <a:p>
            <a:pPr fontAlgn="auto"/>
            <a:r>
              <a:rPr lang="zh-CN" altLang="en-US" strike="noStrike" noProof="1"/>
              <a:t>第2页</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6" name="页脚占位符 5"/>
          <p:cNvSpPr>
            <a:spLocks noGrp="1"/>
          </p:cNvSpPr>
          <p:nvPr>
            <p:ph type="ftr" sz="quarter" idx="11"/>
          </p:nvPr>
        </p:nvSpPr>
        <p:spPr/>
        <p:txBody>
          <a:bodyPr/>
          <a:lstStyle/>
          <a:p>
            <a:pPr fontAlgn="auto"/>
            <a:r>
              <a:rPr lang="zh-CN" altLang="en-US" strike="noStrike" noProof="1"/>
              <a:t>第2页</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8" name="页脚占位符 7"/>
          <p:cNvSpPr>
            <a:spLocks noGrp="1"/>
          </p:cNvSpPr>
          <p:nvPr>
            <p:ph type="ftr" sz="quarter" idx="11"/>
          </p:nvPr>
        </p:nvSpPr>
        <p:spPr/>
        <p:txBody>
          <a:bodyPr/>
          <a:lstStyle/>
          <a:p>
            <a:pPr fontAlgn="auto"/>
            <a:r>
              <a:rPr lang="zh-CN" altLang="en-US" strike="noStrike" noProof="1"/>
              <a:t>第2页</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4" name="页脚占位符 3"/>
          <p:cNvSpPr>
            <a:spLocks noGrp="1"/>
          </p:cNvSpPr>
          <p:nvPr>
            <p:ph type="ftr" sz="quarter" idx="11"/>
          </p:nvPr>
        </p:nvSpPr>
        <p:spPr/>
        <p:txBody>
          <a:bodyPr/>
          <a:lstStyle/>
          <a:p>
            <a:pPr fontAlgn="auto"/>
            <a:r>
              <a:rPr lang="zh-CN" altLang="en-US" strike="noStrike" noProof="1"/>
              <a:t>第2页</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3" name="页脚占位符 2"/>
          <p:cNvSpPr>
            <a:spLocks noGrp="1"/>
          </p:cNvSpPr>
          <p:nvPr>
            <p:ph type="ftr" sz="quarter" idx="11"/>
          </p:nvPr>
        </p:nvSpPr>
        <p:spPr/>
        <p:txBody>
          <a:bodyPr/>
          <a:lstStyle/>
          <a:p>
            <a:pPr fontAlgn="auto"/>
            <a:r>
              <a:rPr lang="zh-CN" altLang="en-US" strike="noStrike" noProof="1"/>
              <a:t>第2页</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lang="zh-CN" altLang="en-US" strike="noStrike" noProof="1"/>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lang="zh-CN" altLang="en-US" strike="noStrike" noProof="1"/>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3" name="页脚占位符 2"/>
          <p:cNvSpPr>
            <a:spLocks noGrp="1"/>
          </p:cNvSpPr>
          <p:nvPr>
            <p:ph type="ftr" sz="quarter" idx="15"/>
          </p:nvPr>
        </p:nvSpPr>
        <p:spPr/>
        <p:txBody>
          <a:bodyPr/>
          <a:lstStyle/>
          <a:p>
            <a:pPr fontAlgn="auto"/>
            <a:r>
              <a:rPr lang="zh-CN" altLang="en-US" strike="noStrike" noProof="1"/>
              <a:t>第2页</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lang="zh-CN" altLang="en-US" strike="noStrike" noProof="1"/>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4" name="页脚占位符 3"/>
          <p:cNvSpPr>
            <a:spLocks noGrp="1"/>
          </p:cNvSpPr>
          <p:nvPr>
            <p:ph type="ftr" sz="quarter" idx="15"/>
          </p:nvPr>
        </p:nvSpPr>
        <p:spPr/>
        <p:txBody>
          <a:bodyPr/>
          <a:lstStyle/>
          <a:p>
            <a:pPr fontAlgn="auto"/>
            <a:r>
              <a:rPr lang="zh-CN" altLang="en-US" strike="noStrike" noProof="1"/>
              <a:t>第2页</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6" name="页脚占位符 5"/>
          <p:cNvSpPr>
            <a:spLocks noGrp="1"/>
          </p:cNvSpPr>
          <p:nvPr>
            <p:ph type="ftr" sz="quarter" idx="11"/>
          </p:nvPr>
        </p:nvSpPr>
        <p:spPr/>
        <p:txBody>
          <a:bodyPr/>
          <a:lstStyle/>
          <a:p>
            <a:pPr fontAlgn="auto"/>
            <a:r>
              <a:rPr lang="zh-CN" altLang="en-US" strike="noStrike" noProof="1"/>
              <a:t>第2页</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8" name="页脚占位符 7"/>
          <p:cNvSpPr>
            <a:spLocks noGrp="1"/>
          </p:cNvSpPr>
          <p:nvPr>
            <p:ph type="ftr" sz="quarter" idx="11"/>
          </p:nvPr>
        </p:nvSpPr>
        <p:spPr/>
        <p:txBody>
          <a:bodyPr/>
          <a:lstStyle/>
          <a:p>
            <a:pPr fontAlgn="auto"/>
            <a:r>
              <a:rPr lang="zh-CN" altLang="en-US" strike="noStrike" noProof="1"/>
              <a:t>第2页</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4" name="页脚占位符 3"/>
          <p:cNvSpPr>
            <a:spLocks noGrp="1"/>
          </p:cNvSpPr>
          <p:nvPr>
            <p:ph type="ftr" sz="quarter" idx="11"/>
          </p:nvPr>
        </p:nvSpPr>
        <p:spPr/>
        <p:txBody>
          <a:bodyPr/>
          <a:lstStyle/>
          <a:p>
            <a:pPr fontAlgn="auto"/>
            <a:r>
              <a:rPr lang="zh-CN" altLang="en-US" strike="noStrike" noProof="1"/>
              <a:t>第2页</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3" name="页脚占位符 2"/>
          <p:cNvSpPr>
            <a:spLocks noGrp="1"/>
          </p:cNvSpPr>
          <p:nvPr>
            <p:ph type="ftr" sz="quarter" idx="11"/>
          </p:nvPr>
        </p:nvSpPr>
        <p:spPr/>
        <p:txBody>
          <a:bodyPr/>
          <a:lstStyle/>
          <a:p>
            <a:pPr fontAlgn="auto"/>
            <a:r>
              <a:rPr lang="zh-CN" altLang="en-US" strike="noStrike" noProof="1"/>
              <a:t>第2页</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lang="zh-CN" altLang="en-US" strike="noStrike" noProof="1"/>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lang="zh-CN" altLang="en-US" strike="noStrike" noProof="1"/>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11"/>
          </p:nvPr>
        </p:nvSpPr>
        <p:spPr/>
        <p:txBody>
          <a:bodyPr/>
          <a:lstStyle/>
          <a:p>
            <a:pPr fontAlgn="auto"/>
            <a:r>
              <a:rPr lang="zh-CN" altLang="en-US" strike="noStrike" noProof="1"/>
              <a:t>第2页</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3.xml"/><Relationship Id="rId16" Type="http://schemas.openxmlformats.org/officeDocument/2006/relationships/tags" Target="../tags/tag1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9.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lIns="90170" tIns="46990" rIns="90170" bIns="46990" anchor="ctr" anchorCtr="0"/>
          <a:lstStyle/>
          <a:p>
            <a:pPr lvl="0"/>
            <a:r>
              <a:rPr lang="zh-CN" altLang="en-US" dirty="0"/>
              <a:t>单击此处编辑母版标题样式</a:t>
            </a:r>
          </a:p>
        </p:txBody>
      </p:sp>
      <p:sp>
        <p:nvSpPr>
          <p:cNvPr id="1027"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lIns="90000" tIns="46800" rIns="90000" bIns="46800" anchor="t" anchorCtr="0"/>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r>
              <a:rPr lang="zh-CN" altLang="en-US" strike="noStrike" noProof="1"/>
              <a:t>第2页</a:t>
            </a: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pitchFamily="2" charset="2"/>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lIns="90170" tIns="46990" rIns="90170" bIns="46990" anchor="ctr" anchorCtr="0"/>
          <a:lstStyle/>
          <a:p>
            <a:pPr lvl="0"/>
            <a:r>
              <a:rPr lang="zh-CN" altLang="en-US" dirty="0"/>
              <a:t>单击此处编辑母版标题样式</a:t>
            </a:r>
          </a:p>
        </p:txBody>
      </p:sp>
      <p:sp>
        <p:nvSpPr>
          <p:cNvPr id="1027"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lIns="90000" tIns="46800" rIns="90000" bIns="46800" anchor="t" anchorCtr="0"/>
          <a:lstStyle/>
          <a:p>
            <a:pPr lvl="0" indent="-228600"/>
            <a:r>
              <a:rPr lang="zh-CN" altLang="en-US" dirty="0"/>
              <a:t>单击此处编辑母版文本样式</a:t>
            </a:r>
          </a:p>
          <a:p>
            <a:pPr lvl="1" indent="-22860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pPr fontAlgn="auto"/>
              <a:t>2023/9/4</a:t>
            </a:fld>
            <a:endParaRPr lang="zh-CN" altLang="en-US" strike="noStrike" noProof="1">
              <a:latin typeface="+mn-lt"/>
              <a:ea typeface="+mn-ea"/>
              <a:cs typeface="+mn-cs"/>
            </a:endParaRPr>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r>
              <a:rPr lang="zh-CN" altLang="en-US" strike="noStrike" noProof="1"/>
              <a:t>第2页</a:t>
            </a: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pPr fontAlgn="auto"/>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pitchFamily="2" charset="2"/>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9.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10.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5.xml"/><Relationship Id="rId5" Type="http://schemas.openxmlformats.org/officeDocument/2006/relationships/image" Target="../media/image1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1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45.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8.xml"/><Relationship Id="rId5" Type="http://schemas.openxmlformats.org/officeDocument/2006/relationships/image" Target="../media/image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7.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2.xml"/><Relationship Id="rId5" Type="http://schemas.openxmlformats.org/officeDocument/2006/relationships/image" Target="../media/image8.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6" cstate="print"/>
          <a:stretch>
            <a:fillRect/>
          </a:stretch>
        </a:blipFill>
        <a:effectLst/>
      </p:bgPr>
    </p:bg>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1</a:t>
            </a:r>
            <a:r>
              <a:rPr lang="zh-CN" altLang="en-US" strike="noStrike" noProof="1"/>
              <a:t>页</a:t>
            </a:r>
          </a:p>
        </p:txBody>
      </p:sp>
      <p:sp>
        <p:nvSpPr>
          <p:cNvPr id="3078" name="文本框 8"/>
          <p:cNvSpPr txBox="1"/>
          <p:nvPr>
            <p:custDataLst>
              <p:tags r:id="rId2"/>
            </p:custDataLst>
          </p:nvPr>
        </p:nvSpPr>
        <p:spPr>
          <a:xfrm>
            <a:off x="1325245" y="2132330"/>
            <a:ext cx="8193405" cy="3513455"/>
          </a:xfrm>
          <a:prstGeom prst="rect">
            <a:avLst/>
          </a:prstGeom>
          <a:noFill/>
          <a:ln w="9525">
            <a:noFill/>
          </a:ln>
        </p:spPr>
        <p:txBody>
          <a:bodyPr wrap="square" anchor="t" anchorCtr="0"/>
          <a:lstStyle/>
          <a:p>
            <a:pPr indent="457200">
              <a:lnSpc>
                <a:spcPct val="150000"/>
              </a:lnSpc>
            </a:pPr>
            <a:r>
              <a:rPr lang="zh-CN" altLang="en-US" sz="2400" b="1" dirty="0">
                <a:solidFill>
                  <a:schemeClr val="tx1"/>
                </a:solidFill>
                <a:latin typeface="宋体" panose="02010600030101010101" pitchFamily="2" charset="-122"/>
                <a:ea typeface="宋体" panose="02010600030101010101" pitchFamily="2" charset="-122"/>
              </a:rPr>
              <a:t>全国律师协会海商海事专业委员会 </a:t>
            </a:r>
            <a:r>
              <a:rPr lang="en-US" altLang="zh-CN" sz="2400" b="1" dirty="0">
                <a:solidFill>
                  <a:schemeClr val="tx1"/>
                </a:solidFill>
                <a:latin typeface="宋体" panose="02010600030101010101" pitchFamily="2" charset="-122"/>
                <a:ea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rPr>
              <a:t>     主      任</a:t>
            </a:r>
          </a:p>
          <a:p>
            <a:pPr indent="457200">
              <a:lnSpc>
                <a:spcPct val="150000"/>
              </a:lnSpc>
            </a:pPr>
            <a:r>
              <a:rPr lang="zh-CN" altLang="en-US" sz="2400" b="1" dirty="0">
                <a:solidFill>
                  <a:schemeClr val="tx1"/>
                </a:solidFill>
                <a:latin typeface="宋体" panose="02010600030101010101" pitchFamily="2" charset="-122"/>
                <a:ea typeface="宋体" panose="02010600030101010101" pitchFamily="2" charset="-122"/>
              </a:rPr>
              <a:t>中国海商法协会海事法律专业委员会   </a:t>
            </a:r>
            <a:r>
              <a:rPr lang="en-US" altLang="zh-CN" sz="2400" b="1" dirty="0">
                <a:solidFill>
                  <a:schemeClr val="tx1"/>
                </a:solidFill>
                <a:latin typeface="宋体" panose="02010600030101010101" pitchFamily="2" charset="-122"/>
                <a:ea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rPr>
              <a:t> 副主任委员           </a:t>
            </a:r>
          </a:p>
          <a:p>
            <a:pPr indent="457200">
              <a:lnSpc>
                <a:spcPct val="150000"/>
              </a:lnSpc>
            </a:pPr>
            <a:r>
              <a:rPr lang="zh-CN" altLang="en-US" sz="2400" b="1" dirty="0">
                <a:solidFill>
                  <a:schemeClr val="tx1"/>
                </a:solidFill>
                <a:latin typeface="宋体" panose="02010600030101010101" pitchFamily="2" charset="-122"/>
                <a:ea typeface="宋体" panose="02010600030101010101" pitchFamily="2" charset="-122"/>
              </a:rPr>
              <a:t>中国航海学会海运法规研究专业委员会 </a:t>
            </a:r>
            <a:r>
              <a:rPr lang="en-US" altLang="zh-CN" sz="2400" b="1" dirty="0">
                <a:solidFill>
                  <a:schemeClr val="tx1"/>
                </a:solidFill>
                <a:latin typeface="宋体" panose="02010600030101010101" pitchFamily="2" charset="-122"/>
                <a:ea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rPr>
              <a:t> 副主任委员</a:t>
            </a:r>
          </a:p>
          <a:p>
            <a:pPr indent="457200">
              <a:lnSpc>
                <a:spcPct val="150000"/>
              </a:lnSpc>
            </a:pPr>
            <a:r>
              <a:rPr lang="zh-CN" altLang="en-US" sz="2400" b="1" dirty="0">
                <a:solidFill>
                  <a:schemeClr val="tx1"/>
                </a:solidFill>
                <a:latin typeface="宋体" panose="02010600030101010101" pitchFamily="2" charset="-122"/>
                <a:ea typeface="宋体" panose="02010600030101010101" pitchFamily="2" charset="-122"/>
              </a:rPr>
              <a:t>广东海事局、海南海事局             </a:t>
            </a:r>
            <a:r>
              <a:rPr lang="en-US" altLang="zh-CN" sz="2400" b="1" dirty="0">
                <a:solidFill>
                  <a:schemeClr val="tx1"/>
                </a:solidFill>
                <a:latin typeface="宋体" panose="02010600030101010101" pitchFamily="2" charset="-122"/>
                <a:ea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rPr>
              <a:t>海事 专家 </a:t>
            </a:r>
          </a:p>
          <a:p>
            <a:pPr indent="457200">
              <a:lnSpc>
                <a:spcPct val="150000"/>
              </a:lnSpc>
            </a:pPr>
            <a:r>
              <a:rPr lang="zh-CN" altLang="en-US" sz="2400" b="1" dirty="0">
                <a:solidFill>
                  <a:schemeClr val="tx1"/>
                </a:solidFill>
                <a:latin typeface="宋体" panose="02010600030101010101" pitchFamily="2" charset="-122"/>
                <a:ea typeface="宋体" panose="02010600030101010101" pitchFamily="2" charset="-122"/>
              </a:rPr>
              <a:t>广东恒福律师事务所                  </a:t>
            </a:r>
            <a:r>
              <a:rPr lang="en-US" altLang="zh-CN" sz="2400" b="1" dirty="0">
                <a:solidFill>
                  <a:schemeClr val="tx1"/>
                </a:solidFill>
                <a:latin typeface="宋体" panose="02010600030101010101" pitchFamily="2" charset="-122"/>
                <a:ea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rPr>
              <a:t>管委会主席</a:t>
            </a:r>
          </a:p>
          <a:p>
            <a:pPr indent="457200" algn="ctr">
              <a:lnSpc>
                <a:spcPct val="220000"/>
              </a:lnSpc>
            </a:pPr>
            <a:r>
              <a:rPr lang="zh-CN" altLang="en-US" sz="2400" b="1" dirty="0">
                <a:solidFill>
                  <a:schemeClr val="tx1"/>
                </a:solidFill>
                <a:latin typeface="宋体" panose="02010600030101010101" pitchFamily="2" charset="-122"/>
                <a:ea typeface="宋体" panose="02010600030101010101" pitchFamily="2" charset="-122"/>
              </a:rPr>
              <a:t>杨运福</a:t>
            </a:r>
          </a:p>
          <a:p>
            <a:pPr indent="457200" algn="ctr">
              <a:lnSpc>
                <a:spcPct val="150000"/>
              </a:lnSpc>
            </a:pPr>
            <a:r>
              <a:rPr lang="zh-CN" altLang="en-US" sz="2400" dirty="0">
                <a:solidFill>
                  <a:srgbClr val="00B0F0"/>
                </a:solidFill>
                <a:latin typeface="宋体" panose="02010600030101010101" pitchFamily="2" charset="-122"/>
                <a:ea typeface="宋体" panose="02010600030101010101" pitchFamily="2" charset="-122"/>
                <a:sym typeface="微软雅黑" panose="020B0503020204020204" charset="-122"/>
              </a:rPr>
              <a:t>杨运福</a:t>
            </a:r>
            <a:endParaRPr lang="zh-CN" altLang="en-US" sz="2400" dirty="0">
              <a:solidFill>
                <a:srgbClr val="00B0F0"/>
              </a:solidFill>
              <a:latin typeface="宋体" panose="02010600030101010101" pitchFamily="2" charset="-122"/>
              <a:ea typeface="宋体" panose="02010600030101010101" pitchFamily="2" charset="-122"/>
            </a:endParaRPr>
          </a:p>
          <a:p>
            <a:pPr indent="457200" algn="ctr">
              <a:lnSpc>
                <a:spcPct val="150000"/>
              </a:lnSpc>
            </a:pPr>
            <a:endParaRPr lang="zh-CN" altLang="en-US" sz="2400" dirty="0">
              <a:solidFill>
                <a:srgbClr val="0070C0"/>
              </a:solidFill>
              <a:latin typeface="宋体" panose="02010600030101010101" pitchFamily="2" charset="-122"/>
              <a:ea typeface="宋体" panose="02010600030101010101" pitchFamily="2" charset="-122"/>
            </a:endParaRPr>
          </a:p>
        </p:txBody>
      </p:sp>
      <p:sp>
        <p:nvSpPr>
          <p:cNvPr id="3077" name="文本框 99"/>
          <p:cNvSpPr txBox="1"/>
          <p:nvPr>
            <p:custDataLst>
              <p:tags r:id="rId3"/>
            </p:custDataLst>
          </p:nvPr>
        </p:nvSpPr>
        <p:spPr>
          <a:xfrm>
            <a:off x="551180" y="690245"/>
            <a:ext cx="10389235" cy="977265"/>
          </a:xfrm>
          <a:prstGeom prst="rect">
            <a:avLst/>
          </a:prstGeom>
          <a:noFill/>
          <a:ln w="9525">
            <a:noFill/>
          </a:ln>
        </p:spPr>
        <p:txBody>
          <a:bodyPr wrap="square" anchor="t" anchorCtr="0">
            <a:spAutoFit/>
          </a:bodyPr>
          <a:lstStyle/>
          <a:p>
            <a:pPr algn="ctr">
              <a:lnSpc>
                <a:spcPct val="120000"/>
              </a:lnSpc>
            </a:pPr>
            <a:r>
              <a:rPr altLang="en-US" sz="4800">
                <a:solidFill>
                  <a:srgbClr val="FF0000"/>
                </a:solidFill>
                <a:latin typeface="宋体" panose="02010600030101010101" pitchFamily="2" charset="-122"/>
                <a:ea typeface="宋体" panose="02010600030101010101" pitchFamily="2" charset="-122"/>
                <a:sym typeface="微软雅黑" panose="020B0503020204020204" charset="-122"/>
              </a:rPr>
              <a:t>船舶碰撞油污案件的法律机制</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62610" y="1790700"/>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2" name="图片 1" descr="桑吉 - 救助相片6"/>
          <p:cNvPicPr>
            <a:picLocks noChangeAspect="1"/>
          </p:cNvPicPr>
          <p:nvPr/>
        </p:nvPicPr>
        <p:blipFill>
          <a:blip r:embed="rId5"/>
          <a:stretch>
            <a:fillRect/>
          </a:stretch>
        </p:blipFill>
        <p:spPr>
          <a:xfrm>
            <a:off x="1567705" y="1867535"/>
            <a:ext cx="9056589" cy="4230000"/>
          </a:xfrm>
          <a:prstGeom prst="rect">
            <a:avLst/>
          </a:prstGeom>
        </p:spPr>
      </p:pic>
      <p:sp>
        <p:nvSpPr>
          <p:cNvPr id="7" name="页脚占位符 6"/>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10</a:t>
            </a:r>
            <a:r>
              <a:rPr lang="zh-CN" altLang="en-US" strike="noStrike" noProof="1"/>
              <a:t>页</a:t>
            </a:r>
          </a:p>
        </p:txBody>
      </p:sp>
      <p:sp>
        <p:nvSpPr>
          <p:cNvPr id="4" name="文本框 3"/>
          <p:cNvSpPr txBox="1"/>
          <p:nvPr/>
        </p:nvSpPr>
        <p:spPr>
          <a:xfrm>
            <a:off x="1567815" y="1193165"/>
            <a:ext cx="3411220" cy="368300"/>
          </a:xfrm>
          <a:prstGeom prst="rect">
            <a:avLst/>
          </a:prstGeom>
          <a:noFill/>
        </p:spPr>
        <p:txBody>
          <a:bodyPr wrap="square" rtlCol="0">
            <a:spAutoFit/>
          </a:bodyPr>
          <a:lstStyle/>
          <a:p>
            <a:r>
              <a:rPr lang="zh-CN" altLang="en-US" dirty="0"/>
              <a:t>（桑吉 - 救助相片</a:t>
            </a:r>
            <a:r>
              <a:rPr lang="en-US" altLang="zh-CN" dirty="0"/>
              <a:t>6</a:t>
            </a:r>
            <a:r>
              <a:rPr lang="zh-CN" altLang="en-US" dirty="0"/>
              <a:t>）</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62610" y="1790700"/>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4" name="图片 3" descr="桑吉 - 救助相片7"/>
          <p:cNvPicPr>
            <a:picLocks noChangeAspect="1"/>
          </p:cNvPicPr>
          <p:nvPr/>
        </p:nvPicPr>
        <p:blipFill>
          <a:blip r:embed="rId5"/>
          <a:stretch>
            <a:fillRect/>
          </a:stretch>
        </p:blipFill>
        <p:spPr>
          <a:xfrm>
            <a:off x="1609282" y="1790700"/>
            <a:ext cx="8973437" cy="4230000"/>
          </a:xfrm>
          <a:prstGeom prst="rect">
            <a:avLst/>
          </a:prstGeom>
        </p:spPr>
      </p:pic>
      <p:sp>
        <p:nvSpPr>
          <p:cNvPr id="7" name="页脚占位符 6"/>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11</a:t>
            </a:r>
            <a:r>
              <a:rPr lang="zh-CN" altLang="en-US" strike="noStrike" noProof="1"/>
              <a:t>页</a:t>
            </a:r>
          </a:p>
        </p:txBody>
      </p:sp>
      <p:sp>
        <p:nvSpPr>
          <p:cNvPr id="2" name="文本框 1"/>
          <p:cNvSpPr txBox="1"/>
          <p:nvPr/>
        </p:nvSpPr>
        <p:spPr>
          <a:xfrm>
            <a:off x="1394460" y="1193165"/>
            <a:ext cx="3411220" cy="368300"/>
          </a:xfrm>
          <a:prstGeom prst="rect">
            <a:avLst/>
          </a:prstGeom>
          <a:noFill/>
        </p:spPr>
        <p:txBody>
          <a:bodyPr wrap="square" rtlCol="0">
            <a:spAutoFit/>
          </a:bodyPr>
          <a:lstStyle/>
          <a:p>
            <a:r>
              <a:rPr lang="zh-CN" altLang="en-US" dirty="0"/>
              <a:t>（桑吉 - 救助相片</a:t>
            </a:r>
            <a:r>
              <a:rPr lang="en-US" altLang="zh-CN" dirty="0"/>
              <a:t>7</a:t>
            </a:r>
            <a:r>
              <a:rPr lang="zh-CN" altLang="en-US" dirty="0"/>
              <a:t>）</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62610" y="1790700"/>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2" name="图片 1" descr="桑吉 - 救助相片9"/>
          <p:cNvPicPr>
            <a:picLocks noChangeAspect="1"/>
          </p:cNvPicPr>
          <p:nvPr/>
        </p:nvPicPr>
        <p:blipFill>
          <a:blip r:embed="rId5"/>
          <a:stretch>
            <a:fillRect/>
          </a:stretch>
        </p:blipFill>
        <p:spPr>
          <a:xfrm>
            <a:off x="1557079" y="1790700"/>
            <a:ext cx="9077843" cy="4230000"/>
          </a:xfrm>
          <a:prstGeom prst="rect">
            <a:avLst/>
          </a:prstGeom>
        </p:spPr>
      </p:pic>
      <p:sp>
        <p:nvSpPr>
          <p:cNvPr id="7" name="页脚占位符 6"/>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1</a:t>
            </a:r>
            <a:r>
              <a:rPr lang="zh-CN" altLang="en-US" strike="noStrike" noProof="1"/>
              <a:t>2页</a:t>
            </a:r>
          </a:p>
        </p:txBody>
      </p:sp>
      <p:sp>
        <p:nvSpPr>
          <p:cNvPr id="4" name="文本框 3"/>
          <p:cNvSpPr txBox="1"/>
          <p:nvPr/>
        </p:nvSpPr>
        <p:spPr>
          <a:xfrm>
            <a:off x="1350010" y="1193165"/>
            <a:ext cx="3411220" cy="368300"/>
          </a:xfrm>
          <a:prstGeom prst="rect">
            <a:avLst/>
          </a:prstGeom>
          <a:noFill/>
        </p:spPr>
        <p:txBody>
          <a:bodyPr wrap="square" rtlCol="0">
            <a:spAutoFit/>
          </a:bodyPr>
          <a:lstStyle/>
          <a:p>
            <a:r>
              <a:rPr lang="zh-CN" altLang="en-US" dirty="0"/>
              <a:t>（桑吉 - 救助相片</a:t>
            </a:r>
            <a:r>
              <a:rPr lang="en-US" altLang="zh-CN" dirty="0"/>
              <a:t>8</a:t>
            </a:r>
            <a:r>
              <a:rPr lang="zh-CN" altLang="en-US" dirty="0"/>
              <a:t>）</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62610" y="1790700"/>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4" name="图片 3" descr="C:\Users\ASUS\Desktop\新建文件夹\桑吉相片\桑吉 - 碰撞和沉没位置.jpg桑吉 - 碰撞和沉没位置"/>
          <p:cNvPicPr>
            <a:picLocks noChangeAspect="1"/>
          </p:cNvPicPr>
          <p:nvPr/>
        </p:nvPicPr>
        <p:blipFill>
          <a:blip r:embed="rId5"/>
          <a:srcRect/>
          <a:stretch>
            <a:fillRect/>
          </a:stretch>
        </p:blipFill>
        <p:spPr>
          <a:xfrm>
            <a:off x="618490" y="1790700"/>
            <a:ext cx="6027420" cy="4230000"/>
          </a:xfrm>
          <a:prstGeom prst="rect">
            <a:avLst/>
          </a:prstGeom>
        </p:spPr>
      </p:pic>
      <p:sp>
        <p:nvSpPr>
          <p:cNvPr id="7" name="页脚占位符 6"/>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14</a:t>
            </a:r>
            <a:r>
              <a:rPr lang="zh-CN" altLang="en-US" strike="noStrike" noProof="1"/>
              <a:t>页</a:t>
            </a:r>
          </a:p>
        </p:txBody>
      </p:sp>
      <p:sp>
        <p:nvSpPr>
          <p:cNvPr id="2" name="文本框 1"/>
          <p:cNvSpPr txBox="1"/>
          <p:nvPr/>
        </p:nvSpPr>
        <p:spPr>
          <a:xfrm>
            <a:off x="901065" y="1193165"/>
            <a:ext cx="3411220" cy="368300"/>
          </a:xfrm>
          <a:prstGeom prst="rect">
            <a:avLst/>
          </a:prstGeom>
          <a:noFill/>
        </p:spPr>
        <p:txBody>
          <a:bodyPr wrap="square" rtlCol="0">
            <a:spAutoFit/>
          </a:bodyPr>
          <a:lstStyle/>
          <a:p>
            <a:r>
              <a:t>（桑吉 - 碰撞和沉没位置）</a:t>
            </a:r>
          </a:p>
        </p:txBody>
      </p:sp>
      <p:pic>
        <p:nvPicPr>
          <p:cNvPr id="5" name="图片 4" descr="桑吉 碰撞示意图"/>
          <p:cNvPicPr>
            <a:picLocks noChangeAspect="1"/>
          </p:cNvPicPr>
          <p:nvPr/>
        </p:nvPicPr>
        <p:blipFill>
          <a:blip r:embed="rId6"/>
          <a:stretch>
            <a:fillRect/>
          </a:stretch>
        </p:blipFill>
        <p:spPr>
          <a:xfrm>
            <a:off x="7878445" y="1709420"/>
            <a:ext cx="3025140" cy="4311015"/>
          </a:xfrm>
          <a:prstGeom prst="rect">
            <a:avLst/>
          </a:prstGeom>
        </p:spPr>
      </p:pic>
      <p:sp>
        <p:nvSpPr>
          <p:cNvPr id="6" name="文本框 5"/>
          <p:cNvSpPr txBox="1"/>
          <p:nvPr/>
        </p:nvSpPr>
        <p:spPr>
          <a:xfrm>
            <a:off x="7750810" y="1193165"/>
            <a:ext cx="3411220" cy="368300"/>
          </a:xfrm>
          <a:prstGeom prst="rect">
            <a:avLst/>
          </a:prstGeom>
          <a:noFill/>
        </p:spPr>
        <p:txBody>
          <a:bodyPr wrap="square" rtlCol="0">
            <a:spAutoFit/>
          </a:bodyPr>
          <a:lstStyle/>
          <a:p>
            <a:r>
              <a:t>（桑吉 碰撞示意图）</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562610" y="1790700"/>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4" name="图片 3" descr="桑吉 - 沉没相片1"/>
          <p:cNvPicPr>
            <a:picLocks noChangeAspect="1"/>
          </p:cNvPicPr>
          <p:nvPr/>
        </p:nvPicPr>
        <p:blipFill>
          <a:blip r:embed="rId5"/>
          <a:stretch>
            <a:fillRect/>
          </a:stretch>
        </p:blipFill>
        <p:spPr>
          <a:xfrm>
            <a:off x="1584939" y="1727835"/>
            <a:ext cx="9022122" cy="4230000"/>
          </a:xfrm>
          <a:prstGeom prst="rect">
            <a:avLst/>
          </a:prstGeom>
        </p:spPr>
      </p:pic>
      <p:sp>
        <p:nvSpPr>
          <p:cNvPr id="7" name="页脚占位符 6"/>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15</a:t>
            </a:r>
            <a:r>
              <a:rPr lang="zh-CN" altLang="en-US" strike="noStrike" noProof="1"/>
              <a:t>页</a:t>
            </a:r>
          </a:p>
        </p:txBody>
      </p:sp>
      <p:sp>
        <p:nvSpPr>
          <p:cNvPr id="2" name="文本框 1"/>
          <p:cNvSpPr txBox="1"/>
          <p:nvPr/>
        </p:nvSpPr>
        <p:spPr>
          <a:xfrm>
            <a:off x="1350010" y="1193165"/>
            <a:ext cx="3411220" cy="368300"/>
          </a:xfrm>
          <a:prstGeom prst="rect">
            <a:avLst/>
          </a:prstGeom>
          <a:noFill/>
        </p:spPr>
        <p:txBody>
          <a:bodyPr wrap="square" rtlCol="0">
            <a:spAutoFit/>
          </a:bodyPr>
          <a:lstStyle/>
          <a:p>
            <a:r>
              <a:t>（桑吉 - 沉没相片1）</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797560" y="1073785"/>
            <a:ext cx="11393805" cy="5380355"/>
          </a:xfrm>
          <a:prstGeom prst="rect">
            <a:avLst/>
          </a:prstGeom>
          <a:noFill/>
          <a:ln w="9525">
            <a:noFill/>
          </a:ln>
        </p:spPr>
        <p:txBody>
          <a:bodyPr>
            <a:noAutofit/>
          </a:bodyPr>
          <a:lstStyle/>
          <a:p>
            <a:endParaRPr lang="en-US" altLang="zh-CN" sz="4000" b="1">
              <a:solidFill>
                <a:srgbClr val="0070C0"/>
              </a:solidFill>
              <a:ea typeface="宋体" panose="02010600030101010101" pitchFamily="2" charset="-122"/>
            </a:endParaRPr>
          </a:p>
          <a:p>
            <a:pPr>
              <a:lnSpc>
                <a:spcPct val="16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（二）互有过失碰撞造成油污责任主体和责任承担方式 </a:t>
            </a:r>
          </a:p>
          <a:p>
            <a:pPr>
              <a:lnSpc>
                <a:spcPct val="160000"/>
              </a:lnSpc>
            </a:pP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6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1、漏油船承担。</a:t>
            </a:r>
          </a:p>
          <a:p>
            <a:pPr algn="l">
              <a:lnSpc>
                <a:spcPct val="160000"/>
              </a:lnSpc>
            </a:pPr>
            <a:r>
              <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“谁漏油，谁赔偿”</a:t>
            </a:r>
            <a:endParaRPr lang="en-US" altLang="zh-CN" sz="1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endParaRPr lang="en-US" altLang="zh-CN" sz="2000" b="1">
              <a:solidFill>
                <a:schemeClr val="tx1"/>
              </a:solidFill>
              <a:ea typeface="宋体" panose="02010600030101010101" pitchFamily="2" charset="-122"/>
            </a:endParaRPr>
          </a:p>
          <a:p>
            <a:pPr algn="l"/>
            <a:endParaRPr lang="en-US" altLang="zh-CN" sz="2000" b="1">
              <a:solidFill>
                <a:schemeClr val="tx1"/>
              </a:solidFill>
              <a:ea typeface="宋体" panose="02010600030101010101" pitchFamily="2" charset="-122"/>
            </a:endParaRPr>
          </a:p>
        </p:txBody>
      </p:sp>
      <p:sp>
        <p:nvSpPr>
          <p:cNvPr id="6" name="页脚占位符 5"/>
          <p:cNvSpPr>
            <a:spLocks noGrp="1"/>
          </p:cNvSpPr>
          <p:nvPr>
            <p:ph type="ftr" sz="quarter" idx="11"/>
          </p:nvPr>
        </p:nvSpPr>
        <p:spPr/>
        <p:txBody>
          <a:bodyPr/>
          <a:lstStyle/>
          <a:p>
            <a:pPr fontAlgn="auto"/>
            <a:r>
              <a:rPr lang="zh-CN" altLang="en-US" strike="noStrike" noProof="1"/>
              <a:t>第</a:t>
            </a:r>
            <a:r>
              <a:rPr lang="en-US" altLang="zh-CN" strike="noStrike" noProof="1"/>
              <a:t>16</a:t>
            </a:r>
            <a:r>
              <a:rPr lang="zh-CN" altLang="en-US" strike="noStrike" noProof="1"/>
              <a:t>页</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7475" y="1073785"/>
            <a:ext cx="12073890" cy="5463540"/>
          </a:xfrm>
          <a:prstGeom prst="rect">
            <a:avLst/>
          </a:prstGeom>
          <a:noFill/>
          <a:ln w="9525">
            <a:noFill/>
          </a:ln>
        </p:spPr>
        <p:txBody>
          <a:bodyPr>
            <a:noAutofit/>
          </a:bodyPr>
          <a:lstStyle/>
          <a:p>
            <a:pPr>
              <a:lnSpc>
                <a:spcPct val="110000"/>
              </a:lnSpc>
            </a:pP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2、按碰撞责任比例承担。</a:t>
            </a:r>
          </a:p>
          <a:p>
            <a:pPr algn="l">
              <a:lnSpc>
                <a:spcPct val="110000"/>
              </a:lnSpc>
            </a:pPr>
            <a:endParaRPr lang="en-US" altLang="zh-CN" sz="20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1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（1）1999年“东海209”c/w“闽燃供2”案</a:t>
            </a:r>
          </a:p>
          <a:p>
            <a:pPr algn="l">
              <a:lnSpc>
                <a:spcPct val="13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广州海事法院一审：漏油船承担；适用76CLC,责任限额按76CLC。</a:t>
            </a:r>
          </a:p>
          <a:p>
            <a:pPr algn="l">
              <a:lnSpc>
                <a:spcPct val="13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广东省高院二审：根据《海商法》第169条规定，由两船按碰撞责任比例赔偿；不适用76CLC,责任限额按海商法规定。</a:t>
            </a:r>
          </a:p>
          <a:p>
            <a:pPr algn="l">
              <a:lnSpc>
                <a:spcPct val="130000"/>
              </a:lnSpc>
            </a:pPr>
            <a:endPar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3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（2）“金玫瑰”轮c/w“金盛”案</a:t>
            </a:r>
          </a:p>
          <a:p>
            <a:pPr algn="l">
              <a:lnSpc>
                <a:spcPct val="13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青岛海事法院一审：按碰撞责任比例支付清污费用。</a:t>
            </a:r>
          </a:p>
          <a:p>
            <a:pPr algn="l">
              <a:lnSpc>
                <a:spcPct val="130000"/>
              </a:lnSpc>
            </a:pPr>
            <a:endPar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l">
              <a:lnSpc>
                <a:spcPct val="13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（3）“泰联达”c/w“宁东湖 680”、“宁连海 606”案</a:t>
            </a:r>
          </a:p>
          <a:p>
            <a:pPr algn="l">
              <a:lnSpc>
                <a:spcPct val="130000"/>
              </a:lnSpc>
            </a:pPr>
            <a:r>
              <a:rPr lang="en-US" altLang="zh-CN" sz="2000">
                <a:solidFill>
                  <a:schemeClr val="tx1"/>
                </a:solidFill>
                <a:latin typeface="宋体" panose="02010600030101010101" pitchFamily="2" charset="-122"/>
                <a:ea typeface="宋体" panose="02010600030101010101" pitchFamily="2" charset="-122"/>
                <a:cs typeface="宋体" panose="02010600030101010101" pitchFamily="2" charset="-122"/>
              </a:rPr>
              <a:t>上海海事法院判决，漏油船与非漏油船应按照碰撞责任比例承担责任。</a:t>
            </a:r>
          </a:p>
        </p:txBody>
      </p:sp>
      <p:sp>
        <p:nvSpPr>
          <p:cNvPr id="5" name="页脚占位符 4"/>
          <p:cNvSpPr>
            <a:spLocks noGrp="1"/>
          </p:cNvSpPr>
          <p:nvPr>
            <p:ph type="ftr" sz="quarter" idx="11"/>
          </p:nvPr>
        </p:nvSpPr>
        <p:spPr>
          <a:xfrm>
            <a:off x="4116388" y="6455410"/>
            <a:ext cx="3959225" cy="315913"/>
          </a:xfrm>
        </p:spPr>
        <p:txBody>
          <a:bodyPr/>
          <a:lstStyle/>
          <a:p>
            <a:pPr fontAlgn="auto"/>
            <a:r>
              <a:rPr lang="zh-CN" altLang="en-US" strike="noStrike" noProof="1"/>
              <a:t>第</a:t>
            </a:r>
            <a:r>
              <a:rPr lang="en-US" altLang="zh-CN" strike="noStrike" noProof="1"/>
              <a:t>17</a:t>
            </a:r>
            <a:r>
              <a:rPr lang="zh-CN" altLang="en-US" strike="noStrike" noProof="1"/>
              <a:t>页</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7475" y="1073785"/>
            <a:ext cx="11581765" cy="5603875"/>
          </a:xfrm>
          <a:prstGeom prst="rect">
            <a:avLst/>
          </a:prstGeom>
          <a:noFill/>
          <a:ln w="9525">
            <a:noFill/>
          </a:ln>
        </p:spPr>
        <p:txBody>
          <a:bodyPr>
            <a:noAutofit/>
          </a:bodyPr>
          <a:lstStyle/>
          <a:p>
            <a:pPr>
              <a:lnSpc>
                <a:spcPct val="16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6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3、连带责任</a:t>
            </a:r>
          </a:p>
          <a:p>
            <a:pPr indent="457200" algn="l">
              <a:lnSpc>
                <a:spcPct val="16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（1）2005年《第二次全国涉外商事海事审判工作会议纪要》</a:t>
            </a:r>
          </a:p>
          <a:p>
            <a:pPr indent="457200" algn="l">
              <a:lnSpc>
                <a:spcPct val="16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第149条：</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“对于受1992年油污公约调整的船舶油污损害赔偿纠纷，因船舶油污造成损害的，由漏油船舶所有人承担赔偿责任。</a:t>
            </a:r>
          </a:p>
          <a:p>
            <a:pPr algn="l">
              <a:lnSpc>
                <a:spcPct val="160000"/>
              </a:lnSpc>
            </a:pP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    对于不受1992年油污公约调整的油污损害赔偿纠纷，因船舶碰撞造成油污损害的，由碰撞船舶所有人承担连带赔偿责任，但不影响油污损害赔偿责任人之间的追偿。”</a:t>
            </a: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18</a:t>
            </a:r>
            <a:r>
              <a:rPr lang="zh-CN" altLang="en-US" strike="noStrike" noProof="1"/>
              <a:t>页</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7475" y="1073785"/>
            <a:ext cx="12073890" cy="5603875"/>
          </a:xfrm>
          <a:prstGeom prst="rect">
            <a:avLst/>
          </a:prstGeom>
          <a:noFill/>
          <a:ln w="9525">
            <a:noFill/>
          </a:ln>
        </p:spPr>
        <p:txBody>
          <a:bodyPr>
            <a:noAutofit/>
          </a:bodyPr>
          <a:lstStyle/>
          <a:p>
            <a:pPr>
              <a:lnSpc>
                <a:spcPct val="18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4、“达飞佛罗里达”c/</a:t>
            </a:r>
            <a:r>
              <a:rPr lang="en-US" altLang="zh-CN" sz="2400" b="1" dirty="0" err="1">
                <a:solidFill>
                  <a:schemeClr val="tx1"/>
                </a:solidFill>
                <a:latin typeface="宋体" panose="02010600030101010101" pitchFamily="2" charset="-122"/>
                <a:ea typeface="宋体" panose="02010600030101010101" pitchFamily="2" charset="-122"/>
                <a:cs typeface="宋体" panose="02010600030101010101" pitchFamily="2" charset="-122"/>
              </a:rPr>
              <a:t>w“舟山”案</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8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宁波海事法院认为：清污及预防费用应由漏油船“达飞佛罗里达”轮全部承担，其根据为《2001</a:t>
            </a: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燃油公约》第1 至3条以及《船舶油污司法解释》第4条的规定，“达飞佛罗里达”轮作为漏油船，应当承担燃油泄漏造成的清污及预防费用，“舟山”轮并未发生漏油，不应承担责任 。</a:t>
            </a:r>
          </a:p>
          <a:p>
            <a:pPr>
              <a:lnSpc>
                <a:spcPct val="180000"/>
              </a:lnSpc>
            </a:pP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1800" dirty="0" err="1">
                <a:solidFill>
                  <a:schemeClr val="tx1"/>
                </a:solidFill>
                <a:latin typeface="宋体" panose="02010600030101010101" pitchFamily="2" charset="-122"/>
                <a:ea typeface="宋体" panose="02010600030101010101" pitchFamily="2" charset="-122"/>
                <a:cs typeface="宋体" panose="02010600030101010101" pitchFamily="2" charset="-122"/>
              </a:rPr>
              <a:t>浙江省高院维持一审原判</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a:lnSpc>
                <a:spcPct val="180000"/>
              </a:lnSpc>
            </a:pP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1800" dirty="0" err="1">
                <a:solidFill>
                  <a:schemeClr val="tx1"/>
                </a:solidFill>
                <a:latin typeface="宋体" panose="02010600030101010101" pitchFamily="2" charset="-122"/>
                <a:ea typeface="宋体" panose="02010600030101010101" pitchFamily="2" charset="-122"/>
                <a:cs typeface="宋体" panose="02010600030101010101" pitchFamily="2" charset="-122"/>
              </a:rPr>
              <a:t>最高人民法院再审判决书，认定</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a:lnSpc>
                <a:spcPct val="180000"/>
              </a:lnSpc>
            </a:pP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（1）漏油船承担全部赔偿责任；在责任限制内赔偿。</a:t>
            </a:r>
          </a:p>
          <a:p>
            <a:pPr>
              <a:lnSpc>
                <a:spcPct val="180000"/>
              </a:lnSpc>
            </a:pP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（2）非漏油船按照过错比例50%承担赔偿责任；在责任限制内赔偿。</a:t>
            </a:r>
          </a:p>
          <a:p>
            <a:pPr>
              <a:lnSpc>
                <a:spcPct val="180000"/>
              </a:lnSpc>
            </a:pP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（3）两船的赔偿责任以法院认定的</a:t>
            </a:r>
            <a:r>
              <a:rPr lang="zh-CN" altLang="en-US" sz="1800" dirty="0">
                <a:solidFill>
                  <a:schemeClr val="tx1"/>
                </a:solidFill>
                <a:latin typeface="宋体" panose="02010600030101010101" pitchFamily="2" charset="-122"/>
                <a:ea typeface="宋体" panose="02010600030101010101" pitchFamily="2" charset="-122"/>
                <a:cs typeface="宋体" panose="02010600030101010101" pitchFamily="2" charset="-122"/>
              </a:rPr>
              <a:t>合理的</a:t>
            </a:r>
            <a:r>
              <a:rPr lang="en-US" altLang="zh-CN" sz="1800" dirty="0" err="1">
                <a:solidFill>
                  <a:schemeClr val="tx1"/>
                </a:solidFill>
                <a:latin typeface="宋体" panose="02010600030101010101" pitchFamily="2" charset="-122"/>
                <a:ea typeface="宋体" panose="02010600030101010101" pitchFamily="2" charset="-122"/>
                <a:cs typeface="宋体" panose="02010600030101010101" pitchFamily="2" charset="-122"/>
              </a:rPr>
              <a:t>全部清污费用数额为限</a:t>
            </a:r>
            <a:r>
              <a:rPr lang="en-US" altLang="zh-CN" sz="1800" dirty="0">
                <a:solidFill>
                  <a:schemeClr val="tx1"/>
                </a:solidFill>
                <a:latin typeface="宋体" panose="02010600030101010101" pitchFamily="2" charset="-122"/>
                <a:ea typeface="宋体" panose="02010600030101010101" pitchFamily="2" charset="-122"/>
                <a:cs typeface="宋体" panose="02010600030101010101" pitchFamily="2" charset="-122"/>
              </a:rPr>
              <a:t>。</a:t>
            </a:r>
          </a:p>
        </p:txBody>
      </p:sp>
      <p:sp>
        <p:nvSpPr>
          <p:cNvPr id="5" name="页脚占位符 4"/>
          <p:cNvSpPr>
            <a:spLocks noGrp="1"/>
          </p:cNvSpPr>
          <p:nvPr>
            <p:ph type="ftr" sz="quarter" idx="11"/>
          </p:nvPr>
        </p:nvSpPr>
        <p:spPr>
          <a:xfrm>
            <a:off x="4116388" y="6454775"/>
            <a:ext cx="3959225" cy="315913"/>
          </a:xfrm>
        </p:spPr>
        <p:txBody>
          <a:bodyPr/>
          <a:lstStyle/>
          <a:p>
            <a:pPr fontAlgn="auto"/>
            <a:r>
              <a:rPr lang="zh-CN" altLang="en-US" strike="noStrike" noProof="1"/>
              <a:t>第</a:t>
            </a:r>
            <a:r>
              <a:rPr lang="en-US" altLang="zh-CN" strike="noStrike" noProof="1"/>
              <a:t>19</a:t>
            </a:r>
            <a:r>
              <a:rPr lang="zh-CN" altLang="en-US" strike="noStrike" noProof="1"/>
              <a:t>页</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73785"/>
            <a:ext cx="12166600" cy="5603875"/>
          </a:xfrm>
          <a:prstGeom prst="rect">
            <a:avLst/>
          </a:prstGeom>
          <a:noFill/>
          <a:ln w="9525">
            <a:noFill/>
          </a:ln>
        </p:spPr>
        <p:txBody>
          <a:bodyPr>
            <a:noAutofit/>
          </a:bodyPr>
          <a:lstStyle/>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二、国际公约和国内法规定 </a:t>
            </a:r>
          </a:p>
          <a:p>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（一）国际公约 </a:t>
            </a:r>
          </a:p>
          <a:p>
            <a:pPr>
              <a:lnSpc>
                <a:spcPct val="20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1、69CLC、76CLC、92CLC</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 </a:t>
            </a:r>
          </a:p>
          <a:p>
            <a:pPr>
              <a:lnSpc>
                <a:spcPct val="200000"/>
              </a:lnSpc>
            </a:pP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《修正 1969年国际油污损害民事责任公约的 1992年议定书》（ 92CLC）</a:t>
            </a:r>
          </a:p>
          <a:p>
            <a:pPr>
              <a:lnSpc>
                <a:spcPct val="200000"/>
              </a:lnSpc>
            </a:pP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92CLC 第三条</a:t>
            </a:r>
          </a:p>
          <a:p>
            <a:pPr>
              <a:lnSpc>
                <a:spcPct val="200000"/>
              </a:lnSpc>
            </a:pPr>
            <a:endPar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200000"/>
              </a:lnSpc>
            </a:pPr>
            <a:endParaRPr lang="en-US" altLang="zh-CN" sz="180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20</a:t>
            </a:r>
            <a:r>
              <a:rPr lang="zh-CN" altLang="en-US" strike="noStrike" noProof="1"/>
              <a:t>页</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556000" y="1231265"/>
            <a:ext cx="5080000" cy="583565"/>
          </a:xfrm>
          <a:prstGeom prst="rect">
            <a:avLst/>
          </a:prstGeom>
          <a:noFill/>
          <a:ln w="9525">
            <a:noFill/>
          </a:ln>
        </p:spPr>
        <p:txBody>
          <a:bodyPr>
            <a:spAutoFit/>
          </a:bodyPr>
          <a:lstStyle/>
          <a:p>
            <a:pPr indent="841375"/>
            <a:r>
              <a:rPr lang="zh-CN" sz="3200" b="1">
                <a:solidFill>
                  <a:srgbClr val="FF0000"/>
                </a:solidFill>
                <a:ea typeface="宋体" panose="02010600030101010101" pitchFamily="2" charset="-122"/>
              </a:rPr>
              <a:t>目</a:t>
            </a:r>
            <a:r>
              <a:rPr lang="en-US" sz="3200" b="1">
                <a:solidFill>
                  <a:srgbClr val="FF0000"/>
                </a:solidFill>
                <a:latin typeface="宋体" panose="02010600030101010101" pitchFamily="2" charset="-122"/>
                <a:cs typeface="Times New Roman" panose="02020603050405020304" charset="0"/>
              </a:rPr>
              <a:t>    </a:t>
            </a:r>
            <a:r>
              <a:rPr lang="zh-CN" sz="3200" b="1">
                <a:solidFill>
                  <a:srgbClr val="FF0000"/>
                </a:solidFill>
                <a:ea typeface="宋体" panose="02010600030101010101" pitchFamily="2" charset="-122"/>
              </a:rPr>
              <a:t>录</a:t>
            </a:r>
            <a:endParaRPr lang="zh-CN" altLang="en-US" sz="3200" b="1">
              <a:solidFill>
                <a:srgbClr val="FF0000"/>
              </a:solidFill>
              <a:ea typeface="宋体" panose="02010600030101010101" pitchFamily="2" charset="-122"/>
            </a:endParaRPr>
          </a:p>
        </p:txBody>
      </p:sp>
      <p:sp>
        <p:nvSpPr>
          <p:cNvPr id="3" name="文本框 2"/>
          <p:cNvSpPr txBox="1"/>
          <p:nvPr/>
        </p:nvSpPr>
        <p:spPr>
          <a:xfrm>
            <a:off x="679450" y="2459355"/>
            <a:ext cx="10810875" cy="3665220"/>
          </a:xfrm>
          <a:prstGeom prst="rect">
            <a:avLst/>
          </a:prstGeom>
          <a:noFill/>
          <a:ln w="9525">
            <a:noFill/>
          </a:ln>
        </p:spPr>
        <p:txBody>
          <a:bodyPr>
            <a:noAutofit/>
          </a:bodyPr>
          <a:lstStyle/>
          <a:p>
            <a:pPr>
              <a:lnSpc>
                <a:spcPct val="200000"/>
              </a:lnSpc>
            </a:pPr>
            <a:r>
              <a:rPr lang="zh-CN" sz="2400" b="1">
                <a:solidFill>
                  <a:srgbClr val="0070C0"/>
                </a:solidFill>
                <a:ea typeface="宋体" panose="02010600030101010101" pitchFamily="2" charset="-122"/>
              </a:rPr>
              <a:t>Ⅰ、船舶碰撞油污案件责任主体和责任承担方式</a:t>
            </a:r>
            <a:endParaRPr lang="en-US" sz="2400" b="1">
              <a:solidFill>
                <a:srgbClr val="0070C0"/>
              </a:solidFill>
              <a:latin typeface="宋体" panose="02010600030101010101" pitchFamily="2" charset="-122"/>
              <a:cs typeface="Times New Roman" panose="02020603050405020304" charset="0"/>
            </a:endParaRPr>
          </a:p>
          <a:p>
            <a:pPr>
              <a:lnSpc>
                <a:spcPct val="200000"/>
              </a:lnSpc>
            </a:pPr>
            <a:r>
              <a:rPr lang="en-US" sz="2400" b="1">
                <a:solidFill>
                  <a:srgbClr val="0070C0"/>
                </a:solidFill>
                <a:latin typeface="宋体" panose="02010600030101010101" pitchFamily="2" charset="-122"/>
                <a:cs typeface="Times New Roman" panose="02020603050405020304" charset="0"/>
              </a:rPr>
              <a:t> </a:t>
            </a:r>
            <a:endParaRPr lang="zh-CN" sz="2400" b="1">
              <a:solidFill>
                <a:srgbClr val="0070C0"/>
              </a:solidFill>
              <a:latin typeface="宋体" panose="02010600030101010101" pitchFamily="2" charset="-122"/>
              <a:ea typeface="宋体" panose="02010600030101010101" pitchFamily="2" charset="-122"/>
              <a:cs typeface="Times New Roman" panose="02020603050405020304" charset="0"/>
            </a:endParaRPr>
          </a:p>
          <a:p>
            <a:pPr>
              <a:lnSpc>
                <a:spcPct val="200000"/>
              </a:lnSpc>
            </a:pPr>
            <a:r>
              <a:rPr lang="zh-CN" sz="2400" b="1">
                <a:solidFill>
                  <a:srgbClr val="0070C0"/>
                </a:solidFill>
                <a:ea typeface="宋体" panose="02010600030101010101" pitchFamily="2" charset="-122"/>
              </a:rPr>
              <a:t>Ⅱ、责任限制</a:t>
            </a:r>
            <a:endParaRPr lang="zh-CN" altLang="en-US" sz="2400" b="1">
              <a:solidFill>
                <a:srgbClr val="0070C0"/>
              </a:solidFill>
              <a:ea typeface="宋体" panose="02010600030101010101" pitchFamily="2" charset="-122"/>
            </a:endParaRPr>
          </a:p>
        </p:txBody>
      </p:sp>
      <p:sp>
        <p:nvSpPr>
          <p:cNvPr id="6" name="页脚占位符 5"/>
          <p:cNvSpPr>
            <a:spLocks noGrp="1"/>
          </p:cNvSpPr>
          <p:nvPr>
            <p:ph type="ftr" sz="quarter" idx="11"/>
          </p:nvPr>
        </p:nvSpPr>
        <p:spPr/>
        <p:txBody>
          <a:bodyPr/>
          <a:lstStyle/>
          <a:p>
            <a:pPr fontAlgn="auto"/>
            <a:r>
              <a:rPr lang="zh-CN" altLang="en-US" strike="noStrike" noProof="1"/>
              <a:t>第</a:t>
            </a:r>
            <a:r>
              <a:rPr lang="en-US" altLang="zh-CN" strike="noStrike" noProof="1"/>
              <a:t>2</a:t>
            </a:r>
            <a:r>
              <a:rPr lang="zh-CN" altLang="en-US" strike="noStrike" noProof="1"/>
              <a:t>页</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995057"/>
            <a:ext cx="12073255" cy="5673725"/>
          </a:xfrm>
          <a:prstGeom prst="rect">
            <a:avLst/>
          </a:prstGeom>
          <a:noFill/>
          <a:ln w="9525">
            <a:noFill/>
          </a:ln>
        </p:spPr>
        <p:txBody>
          <a:bodyPr>
            <a:noAutofit/>
          </a:bodyPr>
          <a:lstStyle/>
          <a:p>
            <a:pPr>
              <a:lnSpc>
                <a:spcPct val="12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第1款</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：“1. 除本条第2款和第3款另有规定以外，在事件发生时，或如事件包括一系列事故，在此种事故第一次发生时，船舶所有人应对该事件引起的漏油或排油所造成的污染损害负责。” </a:t>
            </a:r>
          </a:p>
          <a:p>
            <a:pPr>
              <a:lnSpc>
                <a:spcPct val="12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第2款第（2）项</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：“船舶所有人如能证实损害系属于以下情况，即对之不负责任：（2）完全是由于第三者有意造成损害的行为或怠慢所引起的损害”。</a:t>
            </a:r>
          </a:p>
          <a:p>
            <a:pPr>
              <a:lnSpc>
                <a:spcPct val="12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第5款</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：“5．本公约的任何条款不得有损于船舶所有人向第三者要求赔偿的权利。”</a:t>
            </a:r>
          </a:p>
          <a:p>
            <a:pPr>
              <a:lnSpc>
                <a:spcPct val="15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a:xfrm>
            <a:off x="4116388" y="6445885"/>
            <a:ext cx="3959225" cy="315913"/>
          </a:xfrm>
        </p:spPr>
        <p:txBody>
          <a:bodyPr/>
          <a:lstStyle/>
          <a:p>
            <a:pPr fontAlgn="auto"/>
            <a:r>
              <a:rPr lang="zh-CN" altLang="en-US" strike="noStrike" noProof="1"/>
              <a:t>第</a:t>
            </a:r>
            <a:r>
              <a:rPr lang="en-US" altLang="zh-CN" strike="noStrike" noProof="1"/>
              <a:t>21</a:t>
            </a:r>
            <a:r>
              <a:rPr lang="zh-CN" altLang="en-US" strike="noStrike" noProof="1"/>
              <a:t>页</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1887200" cy="5854065"/>
          </a:xfrm>
          <a:prstGeom prst="rect">
            <a:avLst/>
          </a:prstGeom>
          <a:noFill/>
          <a:ln w="9525">
            <a:noFill/>
          </a:ln>
        </p:spPr>
        <p:txBody>
          <a:bodyPr>
            <a:noAutofit/>
          </a:bodyPr>
          <a:lstStyle/>
          <a:p>
            <a:pPr algn="just">
              <a:lnSpc>
                <a:spcPct val="11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2、燃油公约 </a:t>
            </a:r>
          </a:p>
          <a:p>
            <a:pPr algn="just">
              <a:lnSpc>
                <a:spcPct val="3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1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《2001 </a:t>
            </a: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年国际燃油污染损害民事责任公约</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燃油公约</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algn="just">
              <a:lnSpc>
                <a:spcPct val="6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11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第3条第1款</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：“1 除本条第3款和第4款另有规定外，在事故发生时，船舶所有人应对船载燃油或源自船舶的燃油引起的污染事故负责；但是，如果事故包括一系列具有同一起源的事件，则此种事故第一次发生时的船舶所有人应负有责任。”  </a:t>
            </a:r>
          </a:p>
          <a:p>
            <a:pPr algn="just">
              <a:lnSpc>
                <a:spcPct val="6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11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第3款</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：“3 </a:t>
            </a:r>
            <a:r>
              <a:rPr lang="en-US" altLang="zh-CN" sz="2400" i="1" dirty="0" err="1">
                <a:solidFill>
                  <a:schemeClr val="tx1"/>
                </a:solidFill>
                <a:latin typeface="宋体" panose="02010600030101010101" pitchFamily="2" charset="-122"/>
                <a:ea typeface="宋体" panose="02010600030101010101" pitchFamily="2" charset="-122"/>
                <a:cs typeface="宋体" panose="02010600030101010101" pitchFamily="2" charset="-122"/>
              </a:rPr>
              <a:t>船舶所有人若能证明以下情况，便不得使其承担污染损害责任</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：(b)</a:t>
            </a:r>
            <a:r>
              <a:rPr lang="en-US" altLang="zh-CN" sz="2400" i="1" dirty="0" err="1">
                <a:solidFill>
                  <a:schemeClr val="tx1"/>
                </a:solidFill>
                <a:latin typeface="宋体" panose="02010600030101010101" pitchFamily="2" charset="-122"/>
                <a:ea typeface="宋体" panose="02010600030101010101" pitchFamily="2" charset="-122"/>
                <a:cs typeface="宋体" panose="02010600030101010101" pitchFamily="2" charset="-122"/>
              </a:rPr>
              <a:t>完全是由于第三方有意造成损害的行为或不为所引起的损害</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algn="just">
              <a:lnSpc>
                <a:spcPct val="60000"/>
              </a:lnSpc>
              <a:buClrTx/>
              <a:buSzTx/>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11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第6款</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：“本公约的任何规定不得影响船舶所有人独立于本公约之外的追偿权利。”</a:t>
            </a:r>
          </a:p>
          <a:p>
            <a:pPr algn="just">
              <a:lnSpc>
                <a:spcPct val="60000"/>
              </a:lnSpc>
              <a:buClrTx/>
              <a:buSzTx/>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11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110000"/>
              </a:lnSpc>
            </a:pP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在国际公约层面，对于船舶碰撞致油污损害赔偿，没有对非漏油船的责任作出规定</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p>
        </p:txBody>
      </p:sp>
      <p:sp>
        <p:nvSpPr>
          <p:cNvPr id="5" name="页脚占位符 4"/>
          <p:cNvSpPr>
            <a:spLocks noGrp="1"/>
          </p:cNvSpPr>
          <p:nvPr>
            <p:ph type="ftr" sz="quarter" idx="11"/>
          </p:nvPr>
        </p:nvSpPr>
        <p:spPr>
          <a:xfrm>
            <a:off x="4116388" y="6445885"/>
            <a:ext cx="3959225" cy="315913"/>
          </a:xfrm>
        </p:spPr>
        <p:txBody>
          <a:bodyPr/>
          <a:lstStyle/>
          <a:p>
            <a:pPr fontAlgn="auto"/>
            <a:r>
              <a:rPr lang="zh-CN" altLang="en-US" strike="noStrike" noProof="1"/>
              <a:t>第</a:t>
            </a:r>
            <a:r>
              <a:rPr lang="en-US" altLang="zh-CN" strike="noStrike" noProof="1"/>
              <a:t>22</a:t>
            </a:r>
            <a:r>
              <a:rPr lang="zh-CN" altLang="en-US" strike="noStrike" noProof="1"/>
              <a:t>页</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1904345" cy="5854065"/>
          </a:xfrm>
          <a:prstGeom prst="rect">
            <a:avLst/>
          </a:prstGeom>
          <a:noFill/>
          <a:ln w="9525">
            <a:noFill/>
          </a:ln>
        </p:spPr>
        <p:txBody>
          <a:bodyPr>
            <a:noAutofit/>
          </a:bodyPr>
          <a:lstStyle/>
          <a:p>
            <a:pPr algn="just">
              <a:lnSpc>
                <a:spcPct val="18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3、 美国1990年《油污法》</a:t>
            </a:r>
          </a:p>
          <a:p>
            <a:pPr indent="457200" algn="just">
              <a:lnSpc>
                <a:spcPct val="180000"/>
              </a:lnSpc>
            </a:pP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 美国1990年《油污法》规定了第三人责任。</a:t>
            </a:r>
          </a:p>
          <a:p>
            <a:pPr indent="457200" algn="just">
              <a:lnSpc>
                <a:spcPct val="180000"/>
              </a:lnSpc>
            </a:pP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油污法》关于第三人责任的规定针对的是油污完全由于第三人行为造成的情形。在两船互有过失碰撞导致一船漏油的情况下，由于非漏油船一方的过失不是漏油的全部原因，因而非漏油船责任主体不能被认定为《油污法》意义上的责任人，其责任限制适用1851年《责任限制法》的规定。</a:t>
            </a:r>
          </a:p>
        </p:txBody>
      </p:sp>
      <p:sp>
        <p:nvSpPr>
          <p:cNvPr id="5" name="页脚占位符 4"/>
          <p:cNvSpPr>
            <a:spLocks noGrp="1"/>
          </p:cNvSpPr>
          <p:nvPr>
            <p:ph type="ftr" sz="quarter" idx="11"/>
          </p:nvPr>
        </p:nvSpPr>
        <p:spPr/>
        <p:txBody>
          <a:bodyPr/>
          <a:lstStyle/>
          <a:p>
            <a:pPr fontAlgn="auto"/>
            <a:r>
              <a:rPr lang="zh-CN" altLang="en-US" strike="noStrike" noProof="1"/>
              <a:t>第2</a:t>
            </a:r>
            <a:r>
              <a:rPr lang="en-US" altLang="zh-CN" strike="noStrike" noProof="1"/>
              <a:t>3</a:t>
            </a:r>
            <a:r>
              <a:rPr lang="zh-CN" altLang="en-US" strike="noStrike" noProof="1"/>
              <a:t>页</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1828145" cy="5854065"/>
          </a:xfrm>
          <a:prstGeom prst="rect">
            <a:avLst/>
          </a:prstGeom>
          <a:noFill/>
          <a:ln w="9525">
            <a:noFill/>
          </a:ln>
        </p:spPr>
        <p:txBody>
          <a:bodyPr>
            <a:noAutofit/>
          </a:bodyPr>
          <a:lstStyle/>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b="1" dirty="0" err="1">
                <a:solidFill>
                  <a:schemeClr val="tx1"/>
                </a:solidFill>
                <a:latin typeface="宋体" panose="02010600030101010101" pitchFamily="2" charset="-122"/>
                <a:ea typeface="宋体" panose="02010600030101010101" pitchFamily="2" charset="-122"/>
                <a:cs typeface="宋体" panose="02010600030101010101" pitchFamily="2" charset="-122"/>
              </a:rPr>
              <a:t>二）国内法</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1、海商法</a:t>
            </a:r>
          </a:p>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100000"/>
              </a:lnSpc>
            </a:pP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没有具体规定</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p>
          <a:p>
            <a:pPr indent="457200" algn="just">
              <a:lnSpc>
                <a:spcPct val="1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《海商法》第169条第2款</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：“碰撞船舶造成第三人财产损失，各船的赔偿责任均不超过其应当承担的比例”。</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字面含义上可以涵盖碰撞当事船及其船上财产之外的其他财产损失，但对于船舶碰撞造成的油污损害，因有关国际公约和国内法均有专门规定，《海商法》第169条第2款不适用于有关船舶油污损害赔偿的归责问题。</a:t>
            </a:r>
          </a:p>
        </p:txBody>
      </p:sp>
      <p:sp>
        <p:nvSpPr>
          <p:cNvPr id="5" name="页脚占位符 4"/>
          <p:cNvSpPr>
            <a:spLocks noGrp="1"/>
          </p:cNvSpPr>
          <p:nvPr>
            <p:ph type="ftr" sz="quarter" idx="11"/>
          </p:nvPr>
        </p:nvSpPr>
        <p:spPr>
          <a:xfrm>
            <a:off x="4116388" y="6419850"/>
            <a:ext cx="3959225" cy="315913"/>
          </a:xfrm>
        </p:spPr>
        <p:txBody>
          <a:bodyPr/>
          <a:lstStyle/>
          <a:p>
            <a:pPr fontAlgn="auto"/>
            <a:r>
              <a:rPr lang="zh-CN" altLang="en-US" strike="noStrike" noProof="1"/>
              <a:t>第2</a:t>
            </a:r>
            <a:r>
              <a:rPr lang="en-US" altLang="zh-CN" strike="noStrike" noProof="1"/>
              <a:t>4</a:t>
            </a:r>
            <a:r>
              <a:rPr lang="zh-CN" altLang="en-US" strike="noStrike" noProof="1"/>
              <a:t>页</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1913235" cy="5854065"/>
          </a:xfrm>
          <a:prstGeom prst="rect">
            <a:avLst/>
          </a:prstGeom>
          <a:noFill/>
          <a:ln w="9525">
            <a:noFill/>
          </a:ln>
        </p:spPr>
        <p:txBody>
          <a:bodyPr>
            <a:noAutofit/>
          </a:bodyPr>
          <a:lstStyle/>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2、民法典/</a:t>
            </a:r>
            <a:r>
              <a:rPr lang="en-US" altLang="zh-CN" sz="2400" b="1" dirty="0" err="1">
                <a:solidFill>
                  <a:schemeClr val="tx1"/>
                </a:solidFill>
                <a:latin typeface="宋体" panose="02010600030101010101" pitchFamily="2" charset="-122"/>
                <a:ea typeface="宋体" panose="02010600030101010101" pitchFamily="2" charset="-122"/>
                <a:cs typeface="宋体" panose="02010600030101010101" pitchFamily="2" charset="-122"/>
              </a:rPr>
              <a:t>侵权责任法</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p>
          <a:p>
            <a:pPr indent="457200" algn="just">
              <a:lnSpc>
                <a:spcPct val="80000"/>
              </a:lnSpc>
            </a:pPr>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200000"/>
              </a:lnSpc>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《民法典》第1233条（《侵权责任法》第68条）规定</a:t>
            </a:r>
            <a:r>
              <a:rPr lang="en-US" altLang="zh-CN" sz="2000" i="1" dirty="0">
                <a:solidFill>
                  <a:schemeClr val="tx1"/>
                </a:solidFill>
                <a:latin typeface="宋体" panose="02010600030101010101" pitchFamily="2" charset="-122"/>
                <a:ea typeface="宋体" panose="02010600030101010101" pitchFamily="2" charset="-122"/>
                <a:cs typeface="宋体" panose="02010600030101010101" pitchFamily="2" charset="-122"/>
              </a:rPr>
              <a:t>：“因第三人的过错污染环境、破坏生态的，被侵权人可以向侵权人请求赔偿，也可以向第三人请求赔偿。侵权人赔偿后，有权向第三人追偿。”</a:t>
            </a:r>
          </a:p>
          <a:p>
            <a:pPr indent="457200" algn="just">
              <a:lnSpc>
                <a:spcPct val="200000"/>
              </a:lnSpc>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《最高人民法院关于审理环境侵权责任纠纷案件适用法律若干问题的解释》第五条规定</a:t>
            </a:r>
            <a:r>
              <a:rPr lang="en-US" altLang="zh-CN" sz="2000" i="1" dirty="0">
                <a:solidFill>
                  <a:schemeClr val="tx1"/>
                </a:solidFill>
                <a:latin typeface="宋体" panose="02010600030101010101" pitchFamily="2" charset="-122"/>
                <a:ea typeface="宋体" panose="02010600030101010101" pitchFamily="2" charset="-122"/>
                <a:cs typeface="宋体" panose="02010600030101010101" pitchFamily="2" charset="-122"/>
              </a:rPr>
              <a:t>：“被侵权人根据侵权责任法第六十八条规定分别或者同时起诉污染者、第三人的，人民法院应予受理。被侵权人请求第三人承担赔偿责任的，人民法院应当根据第三人的过错程度确定其相应赔偿责任。污染者以第三人的过错污染环境造成损害为由主张不承担责任或者减轻责任的，人民法院不予支持。”</a:t>
            </a:r>
          </a:p>
          <a:p>
            <a:pPr indent="457200" algn="just">
              <a:lnSpc>
                <a:spcPct val="200000"/>
              </a:lnSpc>
            </a:pPr>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lstStyle/>
          <a:p>
            <a:pPr fontAlgn="auto"/>
            <a:r>
              <a:rPr lang="zh-CN" altLang="en-US" strike="noStrike" noProof="1"/>
              <a:t>第2</a:t>
            </a:r>
            <a:r>
              <a:rPr lang="en-US" altLang="zh-CN" strike="noStrike" noProof="1"/>
              <a:t>5</a:t>
            </a:r>
            <a:r>
              <a:rPr lang="zh-CN" altLang="en-US" strike="noStrike" noProof="1"/>
              <a:t>页</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0" y="1003935"/>
            <a:ext cx="11921490" cy="5854065"/>
          </a:xfrm>
          <a:prstGeom prst="rect">
            <a:avLst/>
          </a:prstGeom>
          <a:noFill/>
          <a:ln w="9525">
            <a:noFill/>
          </a:ln>
        </p:spPr>
        <p:txBody>
          <a:bodyPr>
            <a:noAutofit/>
          </a:bodyPr>
          <a:lstStyle/>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3、海洋环境保护法 </a:t>
            </a:r>
          </a:p>
          <a:p>
            <a:pPr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《海洋环境保护法》第90条第1款规定</a:t>
            </a:r>
            <a:r>
              <a:rPr lang="en-US" altLang="zh-CN" sz="2000" i="1" dirty="0">
                <a:solidFill>
                  <a:schemeClr val="tx1"/>
                </a:solidFill>
                <a:latin typeface="宋体" panose="02010600030101010101" pitchFamily="2" charset="-122"/>
                <a:ea typeface="宋体" panose="02010600030101010101" pitchFamily="2" charset="-122"/>
                <a:cs typeface="宋体" panose="02010600030101010101" pitchFamily="2" charset="-122"/>
              </a:rPr>
              <a:t>：“造成海洋环境污染损害的责任者，应当排除危害，并赔偿损失；完全由于第三者的故意或者过失，造成海洋环境污染损害的，由第三者排除危害，并承担赔偿责任。”</a:t>
            </a:r>
          </a:p>
          <a:p>
            <a:pPr algn="just">
              <a:lnSpc>
                <a:spcPct val="200000"/>
              </a:lnSpc>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  《防治船舶污染海洋环境管理条例》第50条规定</a:t>
            </a:r>
            <a:r>
              <a:rPr lang="en-US" altLang="zh-CN" sz="2000" i="1" dirty="0">
                <a:solidFill>
                  <a:schemeClr val="tx1"/>
                </a:solidFill>
                <a:latin typeface="宋体" panose="02010600030101010101" pitchFamily="2" charset="-122"/>
                <a:ea typeface="宋体" panose="02010600030101010101" pitchFamily="2" charset="-122"/>
                <a:cs typeface="宋体" panose="02010600030101010101" pitchFamily="2" charset="-122"/>
              </a:rPr>
              <a:t>：“造成海洋环境污染损害的责任者，应当排除危害，并赔偿损失；完全由于第三者的故意或者过失，造成海洋环境污染损害的，由第三者排除危害，并承担赔偿责任。”</a:t>
            </a:r>
          </a:p>
        </p:txBody>
      </p:sp>
      <p:sp>
        <p:nvSpPr>
          <p:cNvPr id="5" name="页脚占位符 4"/>
          <p:cNvSpPr>
            <a:spLocks noGrp="1"/>
          </p:cNvSpPr>
          <p:nvPr>
            <p:ph type="ftr" sz="quarter" idx="11"/>
          </p:nvPr>
        </p:nvSpPr>
        <p:spPr>
          <a:xfrm>
            <a:off x="4116388" y="6541770"/>
            <a:ext cx="3959225" cy="315913"/>
          </a:xfrm>
        </p:spPr>
        <p:txBody>
          <a:bodyPr/>
          <a:lstStyle/>
          <a:p>
            <a:pPr fontAlgn="auto"/>
            <a:r>
              <a:rPr lang="zh-CN" altLang="en-US" strike="noStrike" noProof="1"/>
              <a:t>第2</a:t>
            </a:r>
            <a:r>
              <a:rPr lang="en-US" altLang="zh-CN" strike="noStrike" noProof="1"/>
              <a:t>6</a:t>
            </a:r>
            <a:r>
              <a:rPr lang="zh-CN" altLang="en-US" strike="noStrike" noProof="1"/>
              <a:t>页</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2073255" cy="5854065"/>
          </a:xfrm>
          <a:prstGeom prst="rect">
            <a:avLst/>
          </a:prstGeom>
          <a:noFill/>
          <a:ln w="9525">
            <a:noFill/>
          </a:ln>
        </p:spPr>
        <p:txBody>
          <a:bodyPr>
            <a:noAutofit/>
          </a:bodyPr>
          <a:lstStyle/>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4、油污司法解释</a:t>
            </a:r>
          </a:p>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《最高人民法院关于审理船舶油污损害赔偿纠纷案件若干问题的规定》第四条规定</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：“船舶互有过失碰撞引起油类泄漏造成油污损害的，受损害人可以请求泄漏油船舶所有人承担全部赔偿责任。”</a:t>
            </a:r>
          </a:p>
        </p:txBody>
      </p:sp>
      <p:sp>
        <p:nvSpPr>
          <p:cNvPr id="5" name="页脚占位符 4"/>
          <p:cNvSpPr>
            <a:spLocks noGrp="1"/>
          </p:cNvSpPr>
          <p:nvPr>
            <p:ph type="ftr" sz="quarter" idx="11"/>
          </p:nvPr>
        </p:nvSpPr>
        <p:spPr/>
        <p:txBody>
          <a:bodyPr/>
          <a:lstStyle/>
          <a:p>
            <a:pPr fontAlgn="auto"/>
            <a:r>
              <a:rPr lang="zh-CN" altLang="en-US" strike="noStrike" noProof="1"/>
              <a:t>第2</a:t>
            </a:r>
            <a:r>
              <a:rPr lang="en-US" altLang="zh-CN" strike="noStrike" noProof="1"/>
              <a:t>7</a:t>
            </a:r>
            <a:r>
              <a:rPr lang="zh-CN" altLang="en-US" strike="noStrike" noProof="1"/>
              <a:t>页</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2073255" cy="5854065"/>
          </a:xfrm>
          <a:prstGeom prst="rect">
            <a:avLst/>
          </a:prstGeom>
          <a:noFill/>
          <a:ln w="9525">
            <a:noFill/>
          </a:ln>
        </p:spPr>
        <p:txBody>
          <a:bodyPr>
            <a:noAutofit/>
          </a:bodyPr>
          <a:lstStyle/>
          <a:p>
            <a:pPr algn="just">
              <a:lnSpc>
                <a:spcPct val="100000"/>
              </a:lnSpc>
            </a:pPr>
            <a:endParaRPr lang="en-US" altLang="zh-CN" sz="32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3200" b="1" dirty="0" err="1">
                <a:solidFill>
                  <a:schemeClr val="tx1"/>
                </a:solidFill>
                <a:latin typeface="宋体" panose="02010600030101010101" pitchFamily="2" charset="-122"/>
                <a:ea typeface="宋体" panose="02010600030101010101" pitchFamily="2" charset="-122"/>
                <a:cs typeface="宋体" panose="02010600030101010101" pitchFamily="2" charset="-122"/>
              </a:rPr>
              <a:t>三、分析</a:t>
            </a:r>
            <a:endPar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2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200000"/>
              </a:lnSpc>
            </a:pP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1、漏油船的责任主体</a:t>
            </a:r>
          </a:p>
          <a:p>
            <a:pPr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燃油公约：船舶所有人，包括船舶的登记所有人、光船承租人、管理人和经营人</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92CLC：船舶所有人，包括船舶的登记所有人、登记的经营人。</a:t>
            </a:r>
          </a:p>
          <a:p>
            <a:pPr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漏油船应承担油污染</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损害</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包括清污费）的赔偿责任</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p>
        </p:txBody>
      </p:sp>
      <p:sp>
        <p:nvSpPr>
          <p:cNvPr id="5" name="页脚占位符 4"/>
          <p:cNvSpPr>
            <a:spLocks noGrp="1"/>
          </p:cNvSpPr>
          <p:nvPr>
            <p:ph type="ftr" sz="quarter" idx="11"/>
          </p:nvPr>
        </p:nvSpPr>
        <p:spPr/>
        <p:txBody>
          <a:bodyPr/>
          <a:lstStyle/>
          <a:p>
            <a:pPr fontAlgn="auto"/>
            <a:r>
              <a:rPr lang="zh-CN" altLang="en-US" strike="noStrike" noProof="1"/>
              <a:t>第2</a:t>
            </a:r>
            <a:r>
              <a:rPr lang="en-US" altLang="zh-CN" strike="noStrike" noProof="1"/>
              <a:t>8</a:t>
            </a:r>
            <a:r>
              <a:rPr lang="zh-CN" altLang="en-US" strike="noStrike" noProof="1"/>
              <a:t>页</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2073255" cy="5854065"/>
          </a:xfrm>
          <a:prstGeom prst="rect">
            <a:avLst/>
          </a:prstGeom>
          <a:noFill/>
          <a:ln w="9525">
            <a:noFill/>
          </a:ln>
        </p:spPr>
        <p:txBody>
          <a:bodyPr>
            <a:noAutofit/>
          </a:bodyPr>
          <a:lstStyle/>
          <a:p>
            <a:pPr algn="just">
              <a:lnSpc>
                <a:spcPct val="100000"/>
              </a:lnSpc>
            </a:pPr>
            <a:r>
              <a:rPr lang="en-US" altLang="zh-CN" sz="2800" b="1" dirty="0">
                <a:solidFill>
                  <a:schemeClr val="tx1"/>
                </a:solidFill>
                <a:latin typeface="宋体" panose="02010600030101010101" pitchFamily="2" charset="-122"/>
                <a:ea typeface="宋体" panose="02010600030101010101" pitchFamily="2" charset="-122"/>
                <a:cs typeface="宋体" panose="02010600030101010101" pitchFamily="2" charset="-122"/>
              </a:rPr>
              <a:t>2、非漏油船的责任主体</a:t>
            </a: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	</a:t>
            </a:r>
          </a:p>
          <a:p>
            <a:pPr algn="just">
              <a:lnSpc>
                <a:spcPct val="200000"/>
              </a:lnSpc>
            </a:pPr>
            <a:r>
              <a:rPr lang="en-US" altLang="zh-CN" sz="28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92CLC和燃油公约，仅规定漏油船的责任，在船舶碰撞导致其中一艘船舶漏油的情形中，非漏油船的污染损害赔偿责任承担问题应当根据有关国家的国内法予以解决。</a:t>
            </a:r>
          </a:p>
          <a:p>
            <a:pPr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dirty="0">
                <a:latin typeface="宋体" panose="02010600030101010101" pitchFamily="2" charset="-122"/>
                <a:ea typeface="宋体" panose="02010600030101010101" pitchFamily="2" charset="-122"/>
                <a:cs typeface="宋体" panose="02010600030101010101" pitchFamily="2" charset="-122"/>
              </a:rPr>
              <a:t>《民法典》第1233条（《侵权责任法》第68条）规定</a:t>
            </a:r>
            <a:r>
              <a:rPr lang="en-US" altLang="zh-CN" sz="2400" i="1" dirty="0">
                <a:latin typeface="宋体" panose="02010600030101010101" pitchFamily="2" charset="-122"/>
                <a:ea typeface="宋体" panose="02010600030101010101" pitchFamily="2" charset="-122"/>
                <a:cs typeface="宋体" panose="02010600030101010101" pitchFamily="2" charset="-122"/>
              </a:rPr>
              <a:t>：“因第三人的过错污染环境、破坏生态的，被侵权人可以向侵权人请求赔偿，也可以向第三人请求赔偿。侵权人赔偿后，有权向第三人追偿。”</a:t>
            </a:r>
          </a:p>
        </p:txBody>
      </p:sp>
      <p:sp>
        <p:nvSpPr>
          <p:cNvPr id="5" name="页脚占位符 4"/>
          <p:cNvSpPr>
            <a:spLocks noGrp="1"/>
          </p:cNvSpPr>
          <p:nvPr>
            <p:ph type="ftr" sz="quarter" idx="11"/>
          </p:nvPr>
        </p:nvSpPr>
        <p:spPr>
          <a:xfrm>
            <a:off x="4116388" y="6445250"/>
            <a:ext cx="3959225" cy="315913"/>
          </a:xfrm>
        </p:spPr>
        <p:txBody>
          <a:bodyPr/>
          <a:lstStyle/>
          <a:p>
            <a:pPr fontAlgn="auto"/>
            <a:r>
              <a:rPr lang="zh-CN" altLang="en-US" strike="noStrike" noProof="1"/>
              <a:t>第2</a:t>
            </a:r>
            <a:r>
              <a:rPr lang="en-US" altLang="zh-CN" strike="noStrike" noProof="1"/>
              <a:t>9</a:t>
            </a:r>
            <a:r>
              <a:rPr lang="zh-CN" altLang="en-US" strike="noStrike" noProof="1"/>
              <a:t>页</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43510" y="1003935"/>
            <a:ext cx="11904980" cy="5854065"/>
          </a:xfrm>
          <a:prstGeom prst="rect">
            <a:avLst/>
          </a:prstGeom>
          <a:noFill/>
          <a:ln w="9525">
            <a:noFill/>
          </a:ln>
        </p:spPr>
        <p:txBody>
          <a:bodyPr>
            <a:noAutofit/>
          </a:bodyPr>
          <a:lstStyle/>
          <a:p>
            <a:pPr indent="457200" algn="just">
              <a:lnSpc>
                <a:spcPct val="60000"/>
              </a:lnSpc>
            </a:pPr>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200000"/>
              </a:lnSpc>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《最高人民法院关于审理环境侵权责任纠纷案件适用法律若干问题的解释》第五条规定</a:t>
            </a:r>
            <a:r>
              <a:rPr lang="en-US" altLang="zh-CN" sz="2000" i="1" dirty="0">
                <a:solidFill>
                  <a:schemeClr val="tx1"/>
                </a:solidFill>
                <a:latin typeface="宋体" panose="02010600030101010101" pitchFamily="2" charset="-122"/>
                <a:ea typeface="宋体" panose="02010600030101010101" pitchFamily="2" charset="-122"/>
                <a:cs typeface="宋体" panose="02010600030101010101" pitchFamily="2" charset="-122"/>
              </a:rPr>
              <a:t>：“被侵权人根据侵权责任法第六十八条规定分别或者同时起诉污染者、第三人的，人民法院应予受理。被侵权人请求第三人承担赔偿责任的，人民法院应当根据第三人的过错程度确定其相应赔偿责任。污染者以第三人的过错污染环境造成损害为由主张不承担责任或者减轻责任的，人民法院不予支持。”</a:t>
            </a:r>
          </a:p>
          <a:p>
            <a:pPr indent="457200" algn="just">
              <a:lnSpc>
                <a:spcPct val="200000"/>
              </a:lnSpc>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《最高人民法院关于审理船舶油污损害赔偿纠纷案件若干问题的规定》第四条</a:t>
            </a:r>
            <a:r>
              <a:rPr lang="en-US" altLang="zh-CN" sz="2000" i="1" dirty="0">
                <a:solidFill>
                  <a:schemeClr val="tx1"/>
                </a:solidFill>
                <a:latin typeface="宋体" panose="02010600030101010101" pitchFamily="2" charset="-122"/>
                <a:ea typeface="宋体" panose="02010600030101010101" pitchFamily="2" charset="-122"/>
                <a:cs typeface="宋体" panose="02010600030101010101" pitchFamily="2" charset="-122"/>
              </a:rPr>
              <a:t>：“船舶互有过失碰撞引起油类泄漏造成油污损害的，受损害人可以请求泄漏油船舶所有人承担全部赔偿责任”</a:t>
            </a: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a:t>
            </a:r>
          </a:p>
          <a:p>
            <a:pPr indent="457200" algn="just">
              <a:lnSpc>
                <a:spcPct val="200000"/>
              </a:lnSpc>
            </a:pPr>
            <a:r>
              <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rPr>
              <a:t> </a:t>
            </a:r>
          </a:p>
          <a:p>
            <a:pPr indent="457200" algn="just">
              <a:lnSpc>
                <a:spcPct val="200000"/>
              </a:lnSpc>
            </a:pPr>
            <a:r>
              <a:rPr lang="en-US" altLang="zh-CN" sz="2000" dirty="0" err="1">
                <a:solidFill>
                  <a:schemeClr val="tx1"/>
                </a:solidFill>
                <a:latin typeface="宋体" panose="02010600030101010101" pitchFamily="2" charset="-122"/>
                <a:ea typeface="宋体" panose="02010600030101010101" pitchFamily="2" charset="-122"/>
                <a:cs typeface="宋体" panose="02010600030101010101" pitchFamily="2" charset="-122"/>
              </a:rPr>
              <a:t>必然因果关系和相当因果关系</a:t>
            </a:r>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30</a:t>
            </a:r>
            <a:r>
              <a:rPr lang="zh-CN" altLang="en-US" strike="noStrike" noProof="1"/>
              <a:t>页</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2080895"/>
            <a:ext cx="11370945" cy="3537585"/>
          </a:xfrm>
          <a:prstGeom prst="rect">
            <a:avLst/>
          </a:prstGeom>
          <a:noFill/>
          <a:ln w="9525">
            <a:noFill/>
          </a:ln>
        </p:spPr>
        <p:txBody>
          <a:bodyPr anchor="t" anchorCtr="0">
            <a:noAutofit/>
          </a:bodyPr>
          <a:lstStyle/>
          <a:p>
            <a:pPr algn="l">
              <a:lnSpc>
                <a:spcPct val="90000"/>
              </a:lnSpc>
            </a:pPr>
            <a:r>
              <a:rPr lang="en-US" altLang="zh-CN" sz="2400" b="1" dirty="0">
                <a:solidFill>
                  <a:schemeClr val="tx1"/>
                </a:solidFill>
                <a:ea typeface="宋体" panose="02010600030101010101" pitchFamily="2" charset="-122"/>
              </a:rPr>
              <a:t>  </a:t>
            </a:r>
            <a:r>
              <a:rPr lang="zh-CN" altLang="en-US" sz="2400" b="1" dirty="0">
                <a:solidFill>
                  <a:schemeClr val="tx1"/>
                </a:solidFill>
                <a:ea typeface="宋体" panose="02010600030101010101" pitchFamily="2" charset="-122"/>
              </a:rPr>
              <a:t>一、三十年的争议 </a:t>
            </a:r>
          </a:p>
          <a:p>
            <a:pPr algn="l">
              <a:lnSpc>
                <a:spcPct val="90000"/>
              </a:lnSpc>
            </a:pPr>
            <a:endParaRPr lang="zh-CN" altLang="en-US" sz="2400" b="1" dirty="0">
              <a:solidFill>
                <a:srgbClr val="0070C0"/>
              </a:solidFill>
              <a:ea typeface="宋体" panose="02010600030101010101" pitchFamily="2" charset="-122"/>
            </a:endParaRPr>
          </a:p>
          <a:p>
            <a:pPr algn="l">
              <a:lnSpc>
                <a:spcPct val="90000"/>
              </a:lnSpc>
            </a:pPr>
            <a:r>
              <a:rPr lang="zh-CN" altLang="en-US" sz="2400" b="1" dirty="0">
                <a:solidFill>
                  <a:schemeClr val="tx1"/>
                </a:solidFill>
                <a:ea typeface="宋体" panose="02010600030101010101" pitchFamily="2" charset="-122"/>
              </a:rPr>
              <a:t>（一）船舶碰撞油污案件频发</a:t>
            </a:r>
            <a:r>
              <a:rPr lang="zh-CN" altLang="en-US" sz="1800" b="1" dirty="0">
                <a:solidFill>
                  <a:schemeClr val="tx1"/>
                </a:solidFill>
                <a:ea typeface="宋体" panose="02010600030101010101" pitchFamily="2" charset="-122"/>
              </a:rPr>
              <a:t> </a:t>
            </a:r>
          </a:p>
          <a:p>
            <a:pPr algn="l">
              <a:lnSpc>
                <a:spcPct val="90000"/>
              </a:lnSpc>
            </a:pPr>
            <a:endParaRPr lang="zh-CN" altLang="en-US" sz="1800" b="1" dirty="0">
              <a:solidFill>
                <a:schemeClr val="tx1"/>
              </a:solidFill>
              <a:ea typeface="宋体" panose="02010600030101010101" pitchFamily="2" charset="-122"/>
            </a:endParaRPr>
          </a:p>
          <a:p>
            <a:pPr algn="l">
              <a:lnSpc>
                <a:spcPct val="90000"/>
              </a:lnSpc>
            </a:pPr>
            <a:r>
              <a:rPr lang="en-US" altLang="zh-CN" sz="1800" dirty="0">
                <a:solidFill>
                  <a:schemeClr val="tx1"/>
                </a:solidFill>
                <a:ea typeface="宋体" panose="02010600030101010101" pitchFamily="2" charset="-122"/>
              </a:rPr>
              <a:t>    </a:t>
            </a:r>
            <a:r>
              <a:rPr lang="zh-CN" altLang="en-US" sz="1800" dirty="0">
                <a:solidFill>
                  <a:schemeClr val="tx1"/>
                </a:solidFill>
                <a:ea typeface="宋体" panose="02010600030101010101" pitchFamily="2" charset="-122"/>
              </a:rPr>
              <a:t>1、“桑吉”（Sanchi）c/w “长峰水晶”（CF Crystal）案</a:t>
            </a:r>
          </a:p>
          <a:p>
            <a:pPr algn="l">
              <a:lnSpc>
                <a:spcPct val="90000"/>
              </a:lnSpc>
            </a:pPr>
            <a:endParaRPr lang="zh-CN" altLang="en-US" sz="1800" dirty="0">
              <a:solidFill>
                <a:schemeClr val="tx1"/>
              </a:solidFill>
              <a:ea typeface="宋体" panose="02010600030101010101" pitchFamily="2" charset="-122"/>
            </a:endParaRPr>
          </a:p>
          <a:p>
            <a:pPr indent="457200" algn="l">
              <a:lnSpc>
                <a:spcPct val="110000"/>
              </a:lnSpc>
            </a:pPr>
            <a:r>
              <a:rPr lang="zh-CN" altLang="en-US" sz="1800" dirty="0">
                <a:solidFill>
                  <a:schemeClr val="tx1"/>
                </a:solidFill>
                <a:ea typeface="宋体" panose="02010600030101010101" pitchFamily="2" charset="-122"/>
              </a:rPr>
              <a:t>“桑吉”承运凝析油约11.13万吨，从伊朗至韩国。该轮载重吨约16万吨。“长峰水晶”承运高粱约6.4万吨，从美国运往广东东莞。2018年1月6日约1950时发生碰撞，1月14日约1645时沉没。32名船员，3人死亡，29人失踪。</a:t>
            </a:r>
            <a:endParaRPr lang="en-US" altLang="zh-CN" sz="1800">
              <a:solidFill>
                <a:schemeClr val="tx1"/>
              </a:solidFill>
              <a:ea typeface="宋体" panose="02010600030101010101" pitchFamily="2" charset="-122"/>
            </a:endParaRPr>
          </a:p>
          <a:p>
            <a:pPr indent="457200" algn="l">
              <a:lnSpc>
                <a:spcPct val="110000"/>
              </a:lnSpc>
            </a:pPr>
            <a:r>
              <a:rPr lang="zh-CN" altLang="en-US" sz="1800">
                <a:solidFill>
                  <a:schemeClr val="tx1"/>
                </a:solidFill>
                <a:ea typeface="宋体" panose="02010600030101010101" pitchFamily="2" charset="-122"/>
              </a:rPr>
              <a:t>总</a:t>
            </a:r>
            <a:r>
              <a:rPr lang="zh-CN" altLang="en-US" sz="1800" dirty="0">
                <a:solidFill>
                  <a:schemeClr val="tx1"/>
                </a:solidFill>
                <a:ea typeface="宋体" panose="02010600030101010101" pitchFamily="2" charset="-122"/>
              </a:rPr>
              <a:t>损失超过人民币40亿元。  </a:t>
            </a:r>
          </a:p>
          <a:p>
            <a:endParaRPr lang="zh-CN" altLang="en-US" sz="1800" b="1" dirty="0">
              <a:solidFill>
                <a:schemeClr val="tx1"/>
              </a:solidFill>
              <a:ea typeface="宋体" panose="02010600030101010101" pitchFamily="2" charset="-122"/>
            </a:endParaRPr>
          </a:p>
          <a:p>
            <a:r>
              <a:rPr lang="en-US" altLang="zh-CN" sz="1800" b="1" dirty="0">
                <a:solidFill>
                  <a:srgbClr val="0070C0"/>
                </a:solidFill>
                <a:ea typeface="宋体" panose="02010600030101010101" pitchFamily="2" charset="-122"/>
              </a:rPr>
              <a:t> </a:t>
            </a:r>
            <a:endParaRPr lang="zh-CN" altLang="en-US" sz="1800" b="1" dirty="0">
              <a:solidFill>
                <a:schemeClr val="tx1"/>
              </a:solidFill>
              <a:ea typeface="宋体" panose="02010600030101010101" pitchFamily="2" charset="-122"/>
            </a:endParaRPr>
          </a:p>
        </p:txBody>
      </p:sp>
      <p:sp>
        <p:nvSpPr>
          <p:cNvPr id="100" name="文本框 99"/>
          <p:cNvSpPr txBox="1"/>
          <p:nvPr/>
        </p:nvSpPr>
        <p:spPr>
          <a:xfrm>
            <a:off x="337185" y="1257935"/>
            <a:ext cx="9161780" cy="583565"/>
          </a:xfrm>
          <a:prstGeom prst="rect">
            <a:avLst/>
          </a:prstGeom>
          <a:noFill/>
          <a:ln w="9525">
            <a:noFill/>
          </a:ln>
        </p:spPr>
        <p:txBody>
          <a:bodyPr wrap="square">
            <a:spAutoFit/>
          </a:bodyPr>
          <a:lstStyle/>
          <a:p>
            <a:r>
              <a:rPr lang="zh-CN" sz="3200" b="1">
                <a:solidFill>
                  <a:srgbClr val="FF0000"/>
                </a:solidFill>
                <a:ea typeface="宋体" panose="02010600030101010101" pitchFamily="2" charset="-122"/>
              </a:rPr>
              <a:t>Ⅰ、船舶碰撞油污案件责任主体和责任承担方式</a:t>
            </a:r>
            <a:endParaRPr lang="zh-CN" altLang="en-US" sz="3200" b="1">
              <a:solidFill>
                <a:srgbClr val="FF0000"/>
              </a:solidFill>
              <a:ea typeface="宋体" panose="02010600030101010101" pitchFamily="2" charset="-122"/>
            </a:endParaRPr>
          </a:p>
        </p:txBody>
      </p:sp>
      <p:sp>
        <p:nvSpPr>
          <p:cNvPr id="6" name="页脚占位符 5"/>
          <p:cNvSpPr>
            <a:spLocks noGrp="1"/>
          </p:cNvSpPr>
          <p:nvPr>
            <p:ph type="ftr" sz="quarter" idx="11"/>
          </p:nvPr>
        </p:nvSpPr>
        <p:spPr/>
        <p:txBody>
          <a:bodyPr/>
          <a:lstStyle/>
          <a:p>
            <a:pPr fontAlgn="auto"/>
            <a:r>
              <a:rPr lang="zh-CN" altLang="en-US" strike="noStrike" noProof="1"/>
              <a:t>第</a:t>
            </a:r>
            <a:r>
              <a:rPr lang="en-US" altLang="zh-CN" strike="noStrike" noProof="1"/>
              <a:t>3</a:t>
            </a:r>
            <a:r>
              <a:rPr lang="zh-CN" altLang="en-US" strike="noStrike" noProof="1"/>
              <a:t>页</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2073255" cy="5854065"/>
          </a:xfrm>
          <a:prstGeom prst="rect">
            <a:avLst/>
          </a:prstGeom>
          <a:noFill/>
          <a:ln w="9525">
            <a:noFill/>
          </a:ln>
        </p:spPr>
        <p:txBody>
          <a:bodyPr>
            <a:noAutofit/>
          </a:bodyPr>
          <a:lstStyle/>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err="1">
                <a:solidFill>
                  <a:schemeClr val="tx1"/>
                </a:solidFill>
                <a:latin typeface="宋体" panose="02010600030101010101" pitchFamily="2" charset="-122"/>
                <a:ea typeface="宋体" panose="02010600030101010101" pitchFamily="2" charset="-122"/>
                <a:cs typeface="宋体" panose="02010600030101010101" pitchFamily="2" charset="-122"/>
              </a:rPr>
              <a:t>四、海商法修改建议</a:t>
            </a: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20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indent="457200" algn="just">
              <a:lnSpc>
                <a:spcPct val="2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1、海商法修改建议稿：第252条</a:t>
            </a: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：“船舶碰撞引起一船污染物泄漏造成污染损害的，除依照本法第二百四十九条的规定不负赔偿责任外，应当由泄漏污染物船舶的所有人承担污染损害赔偿责任。</a:t>
            </a:r>
          </a:p>
          <a:p>
            <a:pPr indent="457200" algn="just">
              <a:lnSpc>
                <a:spcPct val="200000"/>
              </a:lnSpc>
            </a:pPr>
            <a:r>
              <a:rPr lang="en-US" altLang="zh-CN" sz="2400" i="1" dirty="0">
                <a:solidFill>
                  <a:schemeClr val="tx1"/>
                </a:solidFill>
                <a:latin typeface="宋体" panose="02010600030101010101" pitchFamily="2" charset="-122"/>
                <a:ea typeface="宋体" panose="02010600030101010101" pitchFamily="2" charset="-122"/>
                <a:cs typeface="宋体" panose="02010600030101010101" pitchFamily="2" charset="-122"/>
              </a:rPr>
              <a:t>该船舶所有人承担污染损害赔偿责任后，有权按照本法第九章的规定向碰撞责任方追偿。碰撞责任方有权依照本法第十一章规定限制赔偿责任。”</a:t>
            </a: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31</a:t>
            </a:r>
            <a:r>
              <a:rPr lang="zh-CN" altLang="en-US" strike="noStrike" noProof="1"/>
              <a:t>页</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1929110" cy="5854065"/>
          </a:xfrm>
          <a:prstGeom prst="rect">
            <a:avLst/>
          </a:prstGeom>
          <a:noFill/>
          <a:ln w="9525">
            <a:noFill/>
          </a:ln>
        </p:spPr>
        <p:txBody>
          <a:bodyPr>
            <a:noAutofit/>
          </a:bodyPr>
          <a:lstStyle/>
          <a:p>
            <a:pPr algn="just">
              <a:lnSpc>
                <a:spcPct val="60000"/>
              </a:lnSpc>
            </a:pPr>
            <a:endPar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800" b="1">
                <a:solidFill>
                  <a:schemeClr val="tx1"/>
                </a:solidFill>
                <a:latin typeface="宋体" panose="02010600030101010101" pitchFamily="2" charset="-122"/>
                <a:ea typeface="宋体" panose="02010600030101010101" pitchFamily="2" charset="-122"/>
                <a:cs typeface="宋体" panose="02010600030101010101" pitchFamily="2" charset="-122"/>
              </a:rPr>
              <a:t>2、修改建议</a:t>
            </a:r>
          </a:p>
          <a:p>
            <a:pPr algn="just">
              <a:lnSpc>
                <a:spcPct val="200000"/>
              </a:lnSpc>
            </a:pPr>
            <a:r>
              <a:rPr lang="en-US" altLang="zh-CN" sz="280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海商法》关于船舶油污损害第三人责任的规定，建议为：第三人因过错造成船舶油污损害，应承担赔偿责任；泄漏油类或燃油的船舶责任主体作为生态环境侵权人，应承担全部赔偿责任，第三人按照其过错比例承担赔偿责任；责任人和第三人对受害人的赔偿责任以油污损害为限；责任人承担全部赔偿责任后，就第三人应承担的赔偿责任，有权向第三人追偿；受害人有权向侵权人和第三人请求赔偿。</a:t>
            </a:r>
          </a:p>
        </p:txBody>
      </p:sp>
      <p:sp>
        <p:nvSpPr>
          <p:cNvPr id="5" name="页脚占位符 4"/>
          <p:cNvSpPr>
            <a:spLocks noGrp="1"/>
          </p:cNvSpPr>
          <p:nvPr>
            <p:ph type="ftr" sz="quarter" idx="11"/>
          </p:nvPr>
        </p:nvSpPr>
        <p:spPr>
          <a:xfrm>
            <a:off x="4116388" y="6437630"/>
            <a:ext cx="3959225" cy="315913"/>
          </a:xfrm>
        </p:spPr>
        <p:txBody>
          <a:bodyPr/>
          <a:lstStyle/>
          <a:p>
            <a:pPr fontAlgn="auto"/>
            <a:r>
              <a:rPr lang="zh-CN" altLang="en-US" strike="noStrike" noProof="1"/>
              <a:t>第</a:t>
            </a:r>
            <a:r>
              <a:rPr lang="en-US" altLang="zh-CN" strike="noStrike" noProof="1"/>
              <a:t>32</a:t>
            </a:r>
            <a:r>
              <a:rPr lang="zh-CN" altLang="en-US" strike="noStrike" noProof="1"/>
              <a:t>页</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18745" y="1003935"/>
            <a:ext cx="12073255" cy="5854065"/>
          </a:xfrm>
          <a:prstGeom prst="rect">
            <a:avLst/>
          </a:prstGeom>
          <a:noFill/>
          <a:ln w="9525">
            <a:noFill/>
          </a:ln>
        </p:spPr>
        <p:txBody>
          <a:bodyPr>
            <a:noAutofit/>
          </a:bodyPr>
          <a:lstStyle/>
          <a:p>
            <a:pPr algn="just">
              <a:lnSpc>
                <a:spcPct val="30000"/>
              </a:lnSpc>
            </a:pPr>
            <a:endPar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3200" b="1" dirty="0" err="1">
                <a:solidFill>
                  <a:srgbClr val="FF0000"/>
                </a:solidFill>
                <a:latin typeface="宋体" panose="02010600030101010101" pitchFamily="2" charset="-122"/>
                <a:ea typeface="宋体" panose="02010600030101010101" pitchFamily="2" charset="-122"/>
                <a:cs typeface="宋体" panose="02010600030101010101" pitchFamily="2" charset="-122"/>
              </a:rPr>
              <a:t>Ⅱ、责任限制</a:t>
            </a:r>
            <a:endParaRPr lang="en-US" altLang="zh-CN" sz="32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dirty="0" err="1">
                <a:solidFill>
                  <a:schemeClr val="tx1"/>
                </a:solidFill>
                <a:latin typeface="宋体" panose="02010600030101010101" pitchFamily="2" charset="-122"/>
                <a:ea typeface="宋体" panose="02010600030101010101" pitchFamily="2" charset="-122"/>
                <a:cs typeface="宋体" panose="02010600030101010101" pitchFamily="2" charset="-122"/>
              </a:rPr>
              <a:t>一、漏油船</a:t>
            </a:r>
            <a:r>
              <a:rPr lang="en-US" altLang="zh-CN" sz="2400" b="1" dirty="0">
                <a:solidFill>
                  <a:schemeClr val="tx1"/>
                </a:solidFill>
                <a:latin typeface="宋体" panose="02010600030101010101" pitchFamily="2" charset="-122"/>
                <a:ea typeface="宋体" panose="02010600030101010101" pitchFamily="2" charset="-122"/>
                <a:cs typeface="宋体" panose="02010600030101010101" pitchFamily="2" charset="-122"/>
              </a:rPr>
              <a:t> </a:t>
            </a:r>
          </a:p>
          <a:p>
            <a:pPr algn="just">
              <a:lnSpc>
                <a:spcPct val="10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1、适用92CLC：92CLC的限额。</a:t>
            </a:r>
          </a:p>
          <a:p>
            <a:pPr algn="just">
              <a:lnSpc>
                <a:spcPct val="10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2、不适用92CLC：海商法规定的海事赔偿责任限额；1976年海事赔偿责任限制公约。</a:t>
            </a:r>
          </a:p>
          <a:p>
            <a:pPr algn="just">
              <a:lnSpc>
                <a:spcPct val="100000"/>
              </a:lnSpc>
            </a:pPr>
            <a:endPar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3、</a:t>
            </a:r>
            <a:r>
              <a:rPr lang="zh-CN" altLang="en-US" sz="2400" dirty="0">
                <a:solidFill>
                  <a:schemeClr val="tx1"/>
                </a:solidFill>
                <a:latin typeface="宋体" panose="02010600030101010101" pitchFamily="2" charset="-122"/>
                <a:ea typeface="宋体" panose="02010600030101010101" pitchFamily="2" charset="-122"/>
                <a:cs typeface="宋体" panose="02010600030101010101" pitchFamily="2" charset="-122"/>
              </a:rPr>
              <a:t>同一艘</a:t>
            </a:r>
            <a:r>
              <a:rPr lang="en-US" altLang="zh-CN" sz="2400" dirty="0" err="1">
                <a:solidFill>
                  <a:schemeClr val="tx1"/>
                </a:solidFill>
                <a:latin typeface="宋体" panose="02010600030101010101" pitchFamily="2" charset="-122"/>
                <a:ea typeface="宋体" panose="02010600030101010101" pitchFamily="2" charset="-122"/>
                <a:cs typeface="宋体" panose="02010600030101010101" pitchFamily="2" charset="-122"/>
              </a:rPr>
              <a:t>油船，持久性油类与非持久性燃油或非持久性货油同时泄漏造成污染损害，不能区分时，适用哪个责任限额</a:t>
            </a:r>
            <a:r>
              <a:rPr lang="en-US" altLang="zh-CN" sz="24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en-US" altLang="zh-CN" sz="2800" dirty="0">
                <a:solidFill>
                  <a:schemeClr val="tx1"/>
                </a:solidFill>
                <a:ea typeface="宋体" panose="02010600030101010101" pitchFamily="2" charset="-122"/>
              </a:rPr>
              <a:t> </a:t>
            </a: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33</a:t>
            </a:r>
            <a:r>
              <a:rPr lang="zh-CN" altLang="en-US" strike="noStrike" noProof="1"/>
              <a:t>页</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100965" y="1078230"/>
            <a:ext cx="12770485" cy="5401310"/>
          </a:xfrm>
          <a:prstGeom prst="rect">
            <a:avLst/>
          </a:prstGeom>
          <a:noFill/>
          <a:ln w="9525">
            <a:noFill/>
          </a:ln>
        </p:spPr>
        <p:txBody>
          <a:bodyPr>
            <a:noAutofit/>
          </a:bodyPr>
          <a:lstStyle/>
          <a:p>
            <a:pPr algn="just">
              <a:lnSpc>
                <a:spcPct val="100000"/>
              </a:lnSpc>
            </a:pPr>
            <a:endPar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b="1">
                <a:solidFill>
                  <a:schemeClr val="tx1"/>
                </a:solidFill>
                <a:latin typeface="宋体" panose="02010600030101010101" pitchFamily="2" charset="-122"/>
                <a:ea typeface="宋体" panose="02010600030101010101" pitchFamily="2" charset="-122"/>
                <a:cs typeface="宋体" panose="02010600030101010101" pitchFamily="2" charset="-122"/>
              </a:rPr>
              <a:t>二、碰撞的非漏油船</a:t>
            </a:r>
          </a:p>
          <a:p>
            <a:pPr indent="457200" algn="just">
              <a:lnSpc>
                <a:spcPct val="300000"/>
              </a:lnSpc>
            </a:pPr>
            <a:r>
              <a:rPr lang="en-US" altLang="zh-CN" sz="2400">
                <a:solidFill>
                  <a:schemeClr val="tx1"/>
                </a:solidFill>
                <a:latin typeface="宋体" panose="02010600030101010101" pitchFamily="2" charset="-122"/>
                <a:ea typeface="宋体" panose="02010600030101010101" pitchFamily="2" charset="-122"/>
                <a:cs typeface="宋体" panose="02010600030101010101" pitchFamily="2" charset="-122"/>
              </a:rPr>
              <a:t>海商法规定的海事赔偿责任限额；1976年海事赔偿责任限制公约。</a:t>
            </a: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34</a:t>
            </a:r>
            <a:r>
              <a:rPr lang="zh-CN" altLang="en-US" strike="noStrike" noProof="1"/>
              <a:t>页</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917825" y="1694815"/>
            <a:ext cx="6356985" cy="3639820"/>
          </a:xfrm>
          <a:prstGeom prst="rect">
            <a:avLst/>
          </a:prstGeom>
          <a:noFill/>
          <a:ln w="9525">
            <a:noFill/>
          </a:ln>
        </p:spPr>
        <p:txBody>
          <a:bodyPr>
            <a:noAutofit/>
          </a:bodyPr>
          <a:lstStyle/>
          <a:p>
            <a:pPr algn="dist">
              <a:lnSpc>
                <a:spcPct val="100000"/>
              </a:lnSpc>
            </a:pPr>
            <a:r>
              <a:rPr lang="en-US" altLang="zh-CN" sz="4000" b="1" dirty="0" err="1">
                <a:solidFill>
                  <a:srgbClr val="FF0000"/>
                </a:solidFill>
                <a:ea typeface="宋体" panose="02010600030101010101" pitchFamily="2" charset="-122"/>
              </a:rPr>
              <a:t>多谢聆听</a:t>
            </a:r>
            <a:r>
              <a:rPr lang="en-US" altLang="zh-CN" sz="4000" b="1" dirty="0">
                <a:solidFill>
                  <a:srgbClr val="FF0000"/>
                </a:solidFill>
                <a:ea typeface="宋体" panose="02010600030101010101" pitchFamily="2" charset="-122"/>
              </a:rPr>
              <a:t>！</a:t>
            </a:r>
          </a:p>
          <a:p>
            <a:pPr algn="just">
              <a:lnSpc>
                <a:spcPct val="100000"/>
              </a:lnSpc>
            </a:pPr>
            <a:endParaRPr lang="en-US" altLang="zh-CN" sz="3200" b="1" dirty="0">
              <a:solidFill>
                <a:schemeClr val="tx1"/>
              </a:solidFill>
              <a:ea typeface="宋体" panose="02010600030101010101" pitchFamily="2" charset="-122"/>
            </a:endParaRPr>
          </a:p>
          <a:p>
            <a:pPr algn="ctr">
              <a:lnSpc>
                <a:spcPct val="100000"/>
              </a:lnSpc>
            </a:pPr>
            <a:endParaRPr lang="en-US" altLang="zh-CN" sz="3200" b="1" dirty="0">
              <a:solidFill>
                <a:srgbClr val="00B0F0"/>
              </a:solidFill>
              <a:ea typeface="宋体" panose="02010600030101010101" pitchFamily="2" charset="-122"/>
            </a:endParaRPr>
          </a:p>
        </p:txBody>
      </p:sp>
      <p:sp>
        <p:nvSpPr>
          <p:cNvPr id="5" name="页脚占位符 4"/>
          <p:cNvSpPr>
            <a:spLocks noGrp="1"/>
          </p:cNvSpPr>
          <p:nvPr>
            <p:ph type="ftr" sz="quarter" idx="11"/>
          </p:nvPr>
        </p:nvSpPr>
        <p:spPr/>
        <p:txBody>
          <a:bodyPr/>
          <a:lstStyle/>
          <a:p>
            <a:pPr fontAlgn="auto"/>
            <a:r>
              <a:rPr lang="zh-CN" altLang="en-US" strike="noStrike" noProof="1"/>
              <a:t>第</a:t>
            </a:r>
            <a:r>
              <a:rPr lang="en-US" altLang="zh-CN" strike="noStrike" noProof="1"/>
              <a:t>35</a:t>
            </a:r>
            <a:r>
              <a:rPr lang="zh-CN" altLang="en-US" strike="noStrike" noProof="1"/>
              <a:t>页</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1951355"/>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2" name="图片 1" descr="桑吉 燃烧 相片"/>
          <p:cNvPicPr>
            <a:picLocks noChangeAspect="1"/>
          </p:cNvPicPr>
          <p:nvPr/>
        </p:nvPicPr>
        <p:blipFill>
          <a:blip r:embed="rId5"/>
          <a:stretch>
            <a:fillRect/>
          </a:stretch>
        </p:blipFill>
        <p:spPr>
          <a:xfrm>
            <a:off x="1491615" y="1778000"/>
            <a:ext cx="9208770" cy="4231005"/>
          </a:xfrm>
          <a:prstGeom prst="rect">
            <a:avLst/>
          </a:prstGeom>
        </p:spPr>
      </p:pic>
      <p:sp>
        <p:nvSpPr>
          <p:cNvPr id="6" name="页脚占位符 5"/>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4</a:t>
            </a:r>
            <a:r>
              <a:rPr lang="zh-CN" altLang="en-US" strike="noStrike" noProof="1"/>
              <a:t>页</a:t>
            </a:r>
          </a:p>
        </p:txBody>
      </p:sp>
      <p:sp>
        <p:nvSpPr>
          <p:cNvPr id="4" name="文本框 3"/>
          <p:cNvSpPr txBox="1"/>
          <p:nvPr/>
        </p:nvSpPr>
        <p:spPr>
          <a:xfrm>
            <a:off x="1471930" y="1193165"/>
            <a:ext cx="3201035" cy="368300"/>
          </a:xfrm>
          <a:prstGeom prst="rect">
            <a:avLst/>
          </a:prstGeom>
          <a:noFill/>
        </p:spPr>
        <p:txBody>
          <a:bodyPr wrap="square" rtlCol="0">
            <a:spAutoFit/>
          </a:bodyPr>
          <a:lstStyle/>
          <a:p>
            <a:r>
              <a:rPr lang="zh-CN" altLang="en-US"/>
              <a:t>(桑吉 - 燃烧相片1）</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1951355"/>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4" name="图片 3" descr="桑吉 - 救助相片10"/>
          <p:cNvPicPr>
            <a:picLocks noChangeAspect="1"/>
          </p:cNvPicPr>
          <p:nvPr/>
        </p:nvPicPr>
        <p:blipFill>
          <a:blip r:embed="rId5"/>
          <a:stretch>
            <a:fillRect/>
          </a:stretch>
        </p:blipFill>
        <p:spPr>
          <a:xfrm>
            <a:off x="1455856" y="1857375"/>
            <a:ext cx="9280287" cy="4230000"/>
          </a:xfrm>
          <a:prstGeom prst="rect">
            <a:avLst/>
          </a:prstGeom>
        </p:spPr>
      </p:pic>
      <p:sp>
        <p:nvSpPr>
          <p:cNvPr id="7" name="页脚占位符 6"/>
          <p:cNvSpPr>
            <a:spLocks noGrp="1"/>
          </p:cNvSpPr>
          <p:nvPr>
            <p:ph type="ftr" sz="quarter" idx="11"/>
          </p:nvPr>
        </p:nvSpPr>
        <p:spPr>
          <a:xfrm>
            <a:off x="4116388" y="6456045"/>
            <a:ext cx="3959225" cy="315913"/>
          </a:xfrm>
        </p:spPr>
        <p:txBody>
          <a:bodyPr/>
          <a:lstStyle/>
          <a:p>
            <a:pPr fontAlgn="auto"/>
            <a:r>
              <a:rPr lang="zh-CN" altLang="en-US" strike="noStrike" noProof="1"/>
              <a:t>第</a:t>
            </a:r>
            <a:r>
              <a:rPr lang="en-US" altLang="zh-CN" strike="noStrike" noProof="1"/>
              <a:t>5</a:t>
            </a:r>
            <a:r>
              <a:rPr lang="zh-CN" altLang="en-US" strike="noStrike" noProof="1"/>
              <a:t>页</a:t>
            </a:r>
          </a:p>
        </p:txBody>
      </p:sp>
      <p:sp>
        <p:nvSpPr>
          <p:cNvPr id="2" name="文本框 1"/>
          <p:cNvSpPr txBox="1"/>
          <p:nvPr/>
        </p:nvSpPr>
        <p:spPr>
          <a:xfrm>
            <a:off x="1456055" y="1167765"/>
            <a:ext cx="3411220" cy="368300"/>
          </a:xfrm>
          <a:prstGeom prst="rect">
            <a:avLst/>
          </a:prstGeom>
          <a:noFill/>
        </p:spPr>
        <p:txBody>
          <a:bodyPr wrap="square" rtlCol="0">
            <a:spAutoFit/>
          </a:bodyPr>
          <a:lstStyle/>
          <a:p>
            <a:r>
              <a:rPr lang="zh-CN" altLang="en-US" dirty="0"/>
              <a:t>（桑吉 - 救助相片</a:t>
            </a:r>
            <a:r>
              <a:rPr lang="en-US" altLang="zh-CN" dirty="0"/>
              <a:t>1</a:t>
            </a:r>
            <a:r>
              <a:rPr lang="zh-CN" altLang="en-US" dirty="0"/>
              <a: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1951355"/>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2" name="图片 1" descr="桑吉 - 救助相片2"/>
          <p:cNvPicPr>
            <a:picLocks noChangeAspect="1"/>
          </p:cNvPicPr>
          <p:nvPr/>
        </p:nvPicPr>
        <p:blipFill>
          <a:blip r:embed="rId5"/>
          <a:stretch>
            <a:fillRect/>
          </a:stretch>
        </p:blipFill>
        <p:spPr>
          <a:xfrm>
            <a:off x="1704022" y="1777365"/>
            <a:ext cx="8783956" cy="4230000"/>
          </a:xfrm>
          <a:prstGeom prst="rect">
            <a:avLst/>
          </a:prstGeom>
        </p:spPr>
      </p:pic>
      <p:sp>
        <p:nvSpPr>
          <p:cNvPr id="7" name="页脚占位符 6"/>
          <p:cNvSpPr>
            <a:spLocks noGrp="1"/>
          </p:cNvSpPr>
          <p:nvPr>
            <p:ph type="ftr" sz="quarter" idx="11"/>
          </p:nvPr>
        </p:nvSpPr>
        <p:spPr>
          <a:xfrm>
            <a:off x="4116388" y="6541770"/>
            <a:ext cx="3959225" cy="315913"/>
          </a:xfrm>
        </p:spPr>
        <p:txBody>
          <a:bodyPr/>
          <a:lstStyle/>
          <a:p>
            <a:pPr fontAlgn="auto"/>
            <a:r>
              <a:rPr lang="zh-CN" altLang="en-US" strike="noStrike" noProof="1"/>
              <a:t>第</a:t>
            </a:r>
            <a:r>
              <a:rPr lang="en-US" altLang="zh-CN" strike="noStrike" noProof="1"/>
              <a:t>6</a:t>
            </a:r>
            <a:r>
              <a:rPr lang="zh-CN" altLang="en-US" strike="noStrike" noProof="1"/>
              <a:t>页</a:t>
            </a:r>
          </a:p>
        </p:txBody>
      </p:sp>
      <p:sp>
        <p:nvSpPr>
          <p:cNvPr id="4" name="文本框 3"/>
          <p:cNvSpPr txBox="1"/>
          <p:nvPr/>
        </p:nvSpPr>
        <p:spPr>
          <a:xfrm>
            <a:off x="1703705" y="1193165"/>
            <a:ext cx="3411220" cy="368300"/>
          </a:xfrm>
          <a:prstGeom prst="rect">
            <a:avLst/>
          </a:prstGeom>
          <a:noFill/>
        </p:spPr>
        <p:txBody>
          <a:bodyPr wrap="square" rtlCol="0">
            <a:spAutoFit/>
          </a:bodyPr>
          <a:lstStyle/>
          <a:p>
            <a:r>
              <a:rPr lang="zh-CN" altLang="en-US" dirty="0"/>
              <a:t>（桑吉 - 救助相片</a:t>
            </a:r>
            <a:r>
              <a:rPr lang="en-US" altLang="zh-CN" dirty="0"/>
              <a:t>2</a:t>
            </a:r>
            <a:r>
              <a:rPr lang="zh-CN" altLang="en-US" dirty="0"/>
              <a:t>）</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1951355"/>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4" name="图片 3" descr="桑吉 - 救助相片3"/>
          <p:cNvPicPr>
            <a:picLocks noChangeAspect="1"/>
          </p:cNvPicPr>
          <p:nvPr/>
        </p:nvPicPr>
        <p:blipFill>
          <a:blip r:embed="rId5"/>
          <a:stretch>
            <a:fillRect/>
          </a:stretch>
        </p:blipFill>
        <p:spPr>
          <a:xfrm>
            <a:off x="1414942" y="1800225"/>
            <a:ext cx="9362115" cy="4230000"/>
          </a:xfrm>
          <a:prstGeom prst="rect">
            <a:avLst/>
          </a:prstGeom>
        </p:spPr>
      </p:pic>
      <p:sp>
        <p:nvSpPr>
          <p:cNvPr id="7" name="页脚占位符 6"/>
          <p:cNvSpPr>
            <a:spLocks noGrp="1"/>
          </p:cNvSpPr>
          <p:nvPr>
            <p:ph type="ftr" sz="quarter" idx="11"/>
          </p:nvPr>
        </p:nvSpPr>
        <p:spPr>
          <a:xfrm>
            <a:off x="4054793" y="6386830"/>
            <a:ext cx="3959225" cy="315913"/>
          </a:xfrm>
        </p:spPr>
        <p:txBody>
          <a:bodyPr/>
          <a:lstStyle/>
          <a:p>
            <a:pPr fontAlgn="auto"/>
            <a:r>
              <a:rPr lang="zh-CN" altLang="en-US" strike="noStrike" noProof="1"/>
              <a:t>第</a:t>
            </a:r>
            <a:r>
              <a:rPr lang="en-US" altLang="zh-CN" strike="noStrike" noProof="1"/>
              <a:t>7</a:t>
            </a:r>
            <a:r>
              <a:rPr lang="zh-CN" altLang="en-US" strike="noStrike" noProof="1"/>
              <a:t>页</a:t>
            </a:r>
          </a:p>
        </p:txBody>
      </p:sp>
      <p:sp>
        <p:nvSpPr>
          <p:cNvPr id="2" name="文本框 1"/>
          <p:cNvSpPr txBox="1"/>
          <p:nvPr/>
        </p:nvSpPr>
        <p:spPr>
          <a:xfrm>
            <a:off x="1482725" y="1193165"/>
            <a:ext cx="3411220" cy="368300"/>
          </a:xfrm>
          <a:prstGeom prst="rect">
            <a:avLst/>
          </a:prstGeom>
          <a:noFill/>
        </p:spPr>
        <p:txBody>
          <a:bodyPr wrap="square" rtlCol="0">
            <a:spAutoFit/>
          </a:bodyPr>
          <a:lstStyle/>
          <a:p>
            <a:r>
              <a:rPr lang="zh-CN" altLang="en-US" dirty="0"/>
              <a:t>（桑吉 - 救助相片</a:t>
            </a:r>
            <a:r>
              <a:rPr lang="en-US" altLang="zh-CN" dirty="0"/>
              <a:t>3</a:t>
            </a:r>
            <a:r>
              <a:rPr lang="zh-CN" altLang="en-US" dirty="0"/>
              <a: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1951355"/>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2" name="图片 1" descr="桑吉 - 救助相片4"/>
          <p:cNvPicPr>
            <a:picLocks noChangeAspect="1"/>
          </p:cNvPicPr>
          <p:nvPr/>
        </p:nvPicPr>
        <p:blipFill>
          <a:blip r:embed="rId5"/>
          <a:stretch>
            <a:fillRect/>
          </a:stretch>
        </p:blipFill>
        <p:spPr>
          <a:xfrm>
            <a:off x="1459897" y="1951355"/>
            <a:ext cx="9272206" cy="4230000"/>
          </a:xfrm>
          <a:prstGeom prst="rect">
            <a:avLst/>
          </a:prstGeom>
        </p:spPr>
      </p:pic>
      <p:sp>
        <p:nvSpPr>
          <p:cNvPr id="7" name="页脚占位符 6"/>
          <p:cNvSpPr>
            <a:spLocks noGrp="1"/>
          </p:cNvSpPr>
          <p:nvPr>
            <p:ph type="ftr" sz="quarter" idx="11"/>
          </p:nvPr>
        </p:nvSpPr>
        <p:spPr>
          <a:xfrm>
            <a:off x="4116388" y="6413500"/>
            <a:ext cx="3959225" cy="315913"/>
          </a:xfrm>
        </p:spPr>
        <p:txBody>
          <a:bodyPr/>
          <a:lstStyle/>
          <a:p>
            <a:pPr fontAlgn="auto"/>
            <a:r>
              <a:rPr lang="zh-CN" altLang="en-US" strike="noStrike" noProof="1"/>
              <a:t>第</a:t>
            </a:r>
            <a:r>
              <a:rPr lang="en-US" altLang="zh-CN" strike="noStrike" noProof="1"/>
              <a:t>8</a:t>
            </a:r>
            <a:r>
              <a:rPr lang="zh-CN" altLang="en-US" strike="noStrike" noProof="1"/>
              <a:t>页</a:t>
            </a:r>
          </a:p>
        </p:txBody>
      </p:sp>
      <p:sp>
        <p:nvSpPr>
          <p:cNvPr id="4" name="文本框 3"/>
          <p:cNvSpPr txBox="1"/>
          <p:nvPr/>
        </p:nvSpPr>
        <p:spPr>
          <a:xfrm>
            <a:off x="1387475" y="1252220"/>
            <a:ext cx="3411220" cy="368300"/>
          </a:xfrm>
          <a:prstGeom prst="rect">
            <a:avLst/>
          </a:prstGeom>
          <a:noFill/>
        </p:spPr>
        <p:txBody>
          <a:bodyPr wrap="square" rtlCol="0">
            <a:spAutoFit/>
          </a:bodyPr>
          <a:lstStyle/>
          <a:p>
            <a:r>
              <a:rPr lang="zh-CN" altLang="en-US" dirty="0"/>
              <a:t>（桑吉 - 救助相片</a:t>
            </a:r>
            <a:r>
              <a:rPr lang="en-US" altLang="zh-CN" dirty="0"/>
              <a:t>4</a:t>
            </a:r>
            <a:r>
              <a:rPr lang="zh-CN" altLang="en-US" dirty="0"/>
              <a:t>）</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4"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337185" y="1951355"/>
            <a:ext cx="11629390" cy="4383405"/>
          </a:xfrm>
          <a:prstGeom prst="rect">
            <a:avLst/>
          </a:prstGeom>
          <a:noFill/>
          <a:ln w="9525">
            <a:noFill/>
          </a:ln>
        </p:spPr>
        <p:txBody>
          <a:bodyPr>
            <a:noAutofit/>
          </a:bodyPr>
          <a:lstStyle/>
          <a:p>
            <a:endParaRPr lang="en-US" altLang="zh-CN" sz="2200" b="1">
              <a:solidFill>
                <a:srgbClr val="0070C0"/>
              </a:solidFill>
              <a:ea typeface="宋体" panose="02010600030101010101" pitchFamily="2" charset="-122"/>
            </a:endParaRPr>
          </a:p>
        </p:txBody>
      </p:sp>
      <p:pic>
        <p:nvPicPr>
          <p:cNvPr id="4" name="图片 3" descr="桑吉 - 救助相片5"/>
          <p:cNvPicPr>
            <a:picLocks noChangeAspect="1"/>
          </p:cNvPicPr>
          <p:nvPr/>
        </p:nvPicPr>
        <p:blipFill>
          <a:blip r:embed="rId5"/>
          <a:stretch>
            <a:fillRect/>
          </a:stretch>
        </p:blipFill>
        <p:spPr>
          <a:xfrm>
            <a:off x="1500113" y="1929765"/>
            <a:ext cx="9191775" cy="4230000"/>
          </a:xfrm>
          <a:prstGeom prst="rect">
            <a:avLst/>
          </a:prstGeom>
        </p:spPr>
      </p:pic>
      <p:sp>
        <p:nvSpPr>
          <p:cNvPr id="7" name="页脚占位符 6"/>
          <p:cNvSpPr>
            <a:spLocks noGrp="1"/>
          </p:cNvSpPr>
          <p:nvPr>
            <p:ph type="ftr" sz="quarter" idx="11"/>
          </p:nvPr>
        </p:nvSpPr>
        <p:spPr>
          <a:xfrm>
            <a:off x="4116388" y="6527165"/>
            <a:ext cx="3959225" cy="315913"/>
          </a:xfrm>
        </p:spPr>
        <p:txBody>
          <a:bodyPr/>
          <a:lstStyle/>
          <a:p>
            <a:pPr fontAlgn="auto"/>
            <a:r>
              <a:rPr lang="zh-CN" altLang="en-US" strike="noStrike" noProof="1"/>
              <a:t>第</a:t>
            </a:r>
            <a:r>
              <a:rPr lang="en-US" altLang="zh-CN" strike="noStrike" noProof="1"/>
              <a:t>9</a:t>
            </a:r>
            <a:r>
              <a:rPr lang="zh-CN" altLang="en-US" strike="noStrike" noProof="1"/>
              <a:t>页</a:t>
            </a:r>
          </a:p>
        </p:txBody>
      </p:sp>
      <p:sp>
        <p:nvSpPr>
          <p:cNvPr id="2" name="文本框 1"/>
          <p:cNvSpPr txBox="1"/>
          <p:nvPr/>
        </p:nvSpPr>
        <p:spPr>
          <a:xfrm>
            <a:off x="1499870" y="1261110"/>
            <a:ext cx="3411220" cy="368300"/>
          </a:xfrm>
          <a:prstGeom prst="rect">
            <a:avLst/>
          </a:prstGeom>
          <a:noFill/>
        </p:spPr>
        <p:txBody>
          <a:bodyPr wrap="square" rtlCol="0">
            <a:spAutoFit/>
          </a:bodyPr>
          <a:lstStyle/>
          <a:p>
            <a:r>
              <a:rPr lang="zh-CN" altLang="en-US" dirty="0"/>
              <a:t>（桑吉 - 救助相片</a:t>
            </a:r>
            <a:r>
              <a:rPr lang="en-US" altLang="zh-CN" dirty="0"/>
              <a:t>5</a:t>
            </a:r>
            <a:r>
              <a:rPr lang="zh-CN" altLang="en-US" dirty="0"/>
              <a:t>）</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U4MmMwYzc2ZWZlMjhkMmRhMmU1MTI1N2RkMjQzYzEifQ=="/>
  <p:tag name="KSO_WPP_MARK_KEY" val="99524cbb-e9f0-430c-b6ca-7208fa3dc3b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1047</Words>
  <Application>Microsoft Office PowerPoint</Application>
  <PresentationFormat>自定义</PresentationFormat>
  <Paragraphs>216</Paragraphs>
  <Slides>34</Slides>
  <Notes>34</Notes>
  <HiddenSlides>0</HiddenSlides>
  <MMClips>0</MMClips>
  <ScaleCrop>false</ScaleCrop>
  <HeadingPairs>
    <vt:vector size="4" baseType="variant">
      <vt:variant>
        <vt:lpstr>主题</vt:lpstr>
      </vt:variant>
      <vt:variant>
        <vt:i4>2</vt:i4>
      </vt:variant>
      <vt:variant>
        <vt:lpstr>幻灯片标题</vt:lpstr>
      </vt:variant>
      <vt:variant>
        <vt:i4>34</vt:i4>
      </vt:variant>
    </vt:vector>
  </HeadingPairs>
  <TitlesOfParts>
    <vt:vector size="36" baseType="lpstr">
      <vt:lpstr>WPS</vt:lpstr>
      <vt:lpstr>1_WPS</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hsub</cp:lastModifiedBy>
  <cp:revision>180</cp:revision>
  <dcterms:created xsi:type="dcterms:W3CDTF">2019-06-19T02:08:00Z</dcterms:created>
  <dcterms:modified xsi:type="dcterms:W3CDTF">2023-09-04T08:44:44Z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F905090A9204498B847A771676B6A7FE_13</vt:lpwstr>
  </property>
</Properties>
</file>