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heme/theme4.xml" ContentType="application/vnd.openxmlformats-officedocument.them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1.xml" ContentType="application/vnd.openxmlformats-officedocument.presentationml.notesSlid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2.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3.xml" ContentType="application/vnd.openxmlformats-officedocument.presentationml.notesSlide+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4.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5.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6.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7.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8.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9.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10.xml" ContentType="application/vnd.openxmlformats-officedocument.presentationml.notes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9" r:id="rId3"/>
  </p:sldMasterIdLst>
  <p:notesMasterIdLst>
    <p:notesMasterId r:id="rId31"/>
  </p:notesMasterIdLst>
  <p:sldIdLst>
    <p:sldId id="256" r:id="rId4"/>
    <p:sldId id="258" r:id="rId5"/>
    <p:sldId id="262" r:id="rId6"/>
    <p:sldId id="264" r:id="rId7"/>
    <p:sldId id="271" r:id="rId8"/>
    <p:sldId id="265" r:id="rId9"/>
    <p:sldId id="267" r:id="rId10"/>
    <p:sldId id="299" r:id="rId11"/>
    <p:sldId id="273" r:id="rId12"/>
    <p:sldId id="272" r:id="rId13"/>
    <p:sldId id="300" r:id="rId14"/>
    <p:sldId id="268" r:id="rId15"/>
    <p:sldId id="301" r:id="rId16"/>
    <p:sldId id="284" r:id="rId17"/>
    <p:sldId id="266" r:id="rId18"/>
    <p:sldId id="286" r:id="rId19"/>
    <p:sldId id="290" r:id="rId20"/>
    <p:sldId id="296" r:id="rId21"/>
    <p:sldId id="289" r:id="rId22"/>
    <p:sldId id="291" r:id="rId23"/>
    <p:sldId id="297" r:id="rId24"/>
    <p:sldId id="292" r:id="rId25"/>
    <p:sldId id="269" r:id="rId26"/>
    <p:sldId id="298" r:id="rId27"/>
    <p:sldId id="293" r:id="rId28"/>
    <p:sldId id="295" r:id="rId29"/>
    <p:sldId id="270" r:id="rId30"/>
  </p:sldIdLst>
  <p:sldSz cx="12192000" cy="6858000"/>
  <p:notesSz cx="9926638" cy="679767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0" autoAdjust="0"/>
    <p:restoredTop sz="94660"/>
  </p:normalViewPr>
  <p:slideViewPr>
    <p:cSldViewPr snapToGrid="0">
      <p:cViewPr varScale="1">
        <p:scale>
          <a:sx n="65" d="100"/>
          <a:sy n="65" d="100"/>
        </p:scale>
        <p:origin x="24"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8" y="2"/>
            <a:ext cx="4301543" cy="34106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microsoft.com/office/2007/relationships/hdphoto" Target="../media/hdphoto1.wdp"/><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1.jpeg"/><Relationship Id="rId2" Type="http://schemas.openxmlformats.org/officeDocument/2006/relationships/tags" Target="../tags/tag9.xml"/><Relationship Id="rId16" Type="http://schemas.openxmlformats.org/officeDocument/2006/relationships/slideMaster" Target="../slideMasters/slideMaster2.xml"/><Relationship Id="rId20" Type="http://schemas.microsoft.com/office/2007/relationships/hdphoto" Target="../media/hdphoto2.wdp"/><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2.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microsoft.com/office/2007/relationships/hdphoto" Target="../media/hdphoto3.wdp"/><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3.jpeg"/><Relationship Id="rId5" Type="http://schemas.openxmlformats.org/officeDocument/2006/relationships/tags" Target="../tags/tag38.xml"/><Relationship Id="rId10" Type="http://schemas.openxmlformats.org/officeDocument/2006/relationships/slideMaster" Target="../slideMasters/slideMaster2.xml"/><Relationship Id="rId4" Type="http://schemas.openxmlformats.org/officeDocument/2006/relationships/tags" Target="../tags/tag37.xml"/><Relationship Id="rId9"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2.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Master" Target="../slideMasters/slideMaster2.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slideMaster" Target="../slideMasters/slideMaster2.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slideMaster" Target="../slideMasters/slideMaster2.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microsoft.com/office/2007/relationships/hdphoto" Target="../media/hdphoto2.wdp"/><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image" Target="../media/image2.jpeg"/><Relationship Id="rId2" Type="http://schemas.openxmlformats.org/officeDocument/2006/relationships/tags" Target="../tags/tag116.xml"/><Relationship Id="rId16" Type="http://schemas.microsoft.com/office/2007/relationships/hdphoto" Target="../media/hdphoto1.wdp"/><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1.jpeg"/><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slideMaster" Target="../slideMasters/slideMaster2.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slideMaster" Target="../slideMasters/slideMaster2.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slideMaster" Target="../slideMasters/slideMaster2.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Master" Target="../slideMasters/slideMaster2.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Master" Target="../slideMasters/slideMaster2.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image" Target="../media/image1.jpeg"/><Relationship Id="rId2" Type="http://schemas.openxmlformats.org/officeDocument/2006/relationships/tags" Target="../tags/tag218.xml"/><Relationship Id="rId16" Type="http://schemas.openxmlformats.org/officeDocument/2006/relationships/slideMaster" Target="../slideMasters/slideMaster3.xml"/><Relationship Id="rId20" Type="http://schemas.microsoft.com/office/2007/relationships/hdphoto" Target="../media/hdphoto2.wdp"/><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5" Type="http://schemas.openxmlformats.org/officeDocument/2006/relationships/tags" Target="../tags/tag231.xml"/><Relationship Id="rId10" Type="http://schemas.openxmlformats.org/officeDocument/2006/relationships/tags" Target="../tags/tag226.xml"/><Relationship Id="rId19" Type="http://schemas.openxmlformats.org/officeDocument/2006/relationships/image" Target="../media/image2.jpeg"/><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Master" Target="../slideMasters/slideMaster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12" Type="http://schemas.microsoft.com/office/2007/relationships/hdphoto" Target="../media/hdphoto3.wdp"/><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media/image3.jpeg"/><Relationship Id="rId5" Type="http://schemas.openxmlformats.org/officeDocument/2006/relationships/tags" Target="../tags/tag247.xml"/><Relationship Id="rId10" Type="http://schemas.openxmlformats.org/officeDocument/2006/relationships/slideMaster" Target="../slideMasters/slideMaster3.xml"/><Relationship Id="rId4" Type="http://schemas.openxmlformats.org/officeDocument/2006/relationships/tags" Target="../tags/tag246.xml"/><Relationship Id="rId9" Type="http://schemas.openxmlformats.org/officeDocument/2006/relationships/tags" Target="../tags/tag25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slideMaster" Target="../slideMasters/slideMaster3.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tags" Target="../tags/tag275.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slideMaster" Target="../slideMasters/slideMaster3.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85.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slideMaster" Target="../slideMasters/slideMaster3.xml"/><Relationship Id="rId5" Type="http://schemas.openxmlformats.org/officeDocument/2006/relationships/tags" Target="../tags/tag282.xml"/><Relationship Id="rId10" Type="http://schemas.openxmlformats.org/officeDocument/2006/relationships/tags" Target="../tags/tag287.xml"/><Relationship Id="rId4" Type="http://schemas.openxmlformats.org/officeDocument/2006/relationships/tags" Target="../tags/tag281.xml"/><Relationship Id="rId9" Type="http://schemas.openxmlformats.org/officeDocument/2006/relationships/tags" Target="../tags/tag286.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slideMaster" Target="../slideMasters/slideMaster3.xml"/><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tags" Target="../tags/tag302.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0" Type="http://schemas.openxmlformats.org/officeDocument/2006/relationships/tags" Target="../tags/tag300.xml"/><Relationship Id="rId4" Type="http://schemas.openxmlformats.org/officeDocument/2006/relationships/tags" Target="../tags/tag294.xml"/><Relationship Id="rId9" Type="http://schemas.openxmlformats.org/officeDocument/2006/relationships/tags" Target="../tags/tag299.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10.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slideMaster" Target="../slideMasters/slideMaster3.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0" Type="http://schemas.openxmlformats.org/officeDocument/2006/relationships/tags" Target="../tags/tag312.xml"/><Relationship Id="rId4" Type="http://schemas.openxmlformats.org/officeDocument/2006/relationships/tags" Target="../tags/tag306.xml"/><Relationship Id="rId9" Type="http://schemas.openxmlformats.org/officeDocument/2006/relationships/tags" Target="../tags/tag311.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slideMaster" Target="../slideMasters/slideMaster3.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microsoft.com/office/2007/relationships/hdphoto" Target="../media/hdphoto2.wdp"/><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image" Target="../media/image2.jpeg"/><Relationship Id="rId2" Type="http://schemas.openxmlformats.org/officeDocument/2006/relationships/tags" Target="../tags/tag325.xml"/><Relationship Id="rId16" Type="http://schemas.microsoft.com/office/2007/relationships/hdphoto" Target="../media/hdphoto1.wdp"/><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image" Target="../media/image1.jpeg"/><Relationship Id="rId10" Type="http://schemas.openxmlformats.org/officeDocument/2006/relationships/tags" Target="../tags/tag33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slideMaster" Target="../slideMasters/slideMaster3.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slideMaster" Target="../slideMasters/slideMaster3.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slideMaster" Target="../slideMasters/slideMaster3.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slideMaster" Target="../slideMasters/slideMaster3.xml"/><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tags" Target="../tags/tag391.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5" Type="http://schemas.openxmlformats.org/officeDocument/2006/relationships/tags" Target="../tags/tag384.xml"/><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tags" Target="../tags/tag403.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slideMaster" Target="../slideMasters/slideMaster3.xml"/><Relationship Id="rId10" Type="http://schemas.openxmlformats.org/officeDocument/2006/relationships/tags" Target="../tags/tag401.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tags" Target="../tags/tag418.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tags" Target="../tags/tag417.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tags" Target="../tags/tag416.xml"/><Relationship Id="rId5" Type="http://schemas.openxmlformats.org/officeDocument/2006/relationships/tags" Target="../tags/tag410.xml"/><Relationship Id="rId15" Type="http://schemas.openxmlformats.org/officeDocument/2006/relationships/slideMaster" Target="../slideMasters/slideMaster3.xml"/><Relationship Id="rId10" Type="http://schemas.openxmlformats.org/officeDocument/2006/relationships/tags" Target="../tags/tag415.xml"/><Relationship Id="rId4" Type="http://schemas.openxmlformats.org/officeDocument/2006/relationships/tags" Target="../tags/tag409.xml"/><Relationship Id="rId9" Type="http://schemas.openxmlformats.org/officeDocument/2006/relationships/tags" Target="../tags/tag414.xml"/><Relationship Id="rId14" Type="http://schemas.openxmlformats.org/officeDocument/2006/relationships/tags" Target="../tags/tag4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96610" y="411018"/>
            <a:ext cx="11995390" cy="5709650"/>
            <a:chOff x="196610" y="411018"/>
            <a:chExt cx="11995390" cy="5709650"/>
          </a:xfrm>
        </p:grpSpPr>
        <p:grpSp>
          <p:nvGrpSpPr>
            <p:cNvPr id="8" name="组合 7"/>
            <p:cNvGrpSpPr/>
            <p:nvPr/>
          </p:nvGrpSpPr>
          <p:grpSpPr>
            <a:xfrm>
              <a:off x="196610" y="411018"/>
              <a:ext cx="4589521" cy="5709650"/>
              <a:chOff x="196610" y="411018"/>
              <a:chExt cx="4589521" cy="5709650"/>
            </a:xfrm>
          </p:grpSpPr>
          <p:pic>
            <p:nvPicPr>
              <p:cNvPr id="11" name="图片 10"/>
              <p:cNvPicPr>
                <a:picLocks noChangeAspect="1"/>
              </p:cNvPicPr>
              <p:nvPr>
                <p:custDataLst>
                  <p:tags r:id="rId11"/>
                </p:custDataLst>
              </p:nvPr>
            </p:nvPicPr>
            <p:blipFill rotWithShape="1">
              <a:blip r:embed="rId17" cstate="print">
                <a:extLst>
                  <a:ext uri="{BEBA8EAE-BF5A-486C-A8C5-ECC9F3942E4B}">
                    <a14:imgProps xmlns:a14="http://schemas.microsoft.com/office/drawing/2010/main">
                      <a14:imgLayer r:embed="rId18">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2" name="图片 11"/>
              <p:cNvPicPr>
                <a:picLocks noChangeAspect="1"/>
              </p:cNvPicPr>
              <p:nvPr>
                <p:custDataLst>
                  <p:tags r:id="rId12"/>
                </p:custDataLst>
              </p:nvPr>
            </p:nvPicPr>
            <p:blipFill rotWithShape="1">
              <a:blip r:embed="rId19" cstate="print">
                <a:extLst>
                  <a:ext uri="{BEBA8EAE-BF5A-486C-A8C5-ECC9F3942E4B}">
                    <a14:imgProps xmlns:a14="http://schemas.microsoft.com/office/drawing/2010/main">
                      <a14:imgLayer r:embed="rId20">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3" name="菱形 12"/>
              <p:cNvSpPr/>
              <p:nvPr>
                <p:custDataLst>
                  <p:tags r:id="rId13"/>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菱形 13"/>
              <p:cNvSpPr/>
              <p:nvPr>
                <p:custDataLst>
                  <p:tags r:id="rId14"/>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5" name="菱形 14"/>
              <p:cNvSpPr/>
              <p:nvPr>
                <p:custDataLst>
                  <p:tags r:id="rId15"/>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9" name="菱形 8"/>
            <p:cNvSpPr/>
            <p:nvPr>
              <p:custDataLst>
                <p:tags r:id="rId9"/>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0" name="任意多边形: 形状 9"/>
            <p:cNvSpPr/>
            <p:nvPr>
              <p:custDataLst>
                <p:tags r:id="rId10"/>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16" name="日期占位符 15"/>
          <p:cNvSpPr>
            <a:spLocks noGrp="1"/>
          </p:cNvSpPr>
          <p:nvPr>
            <p:ph type="dt" sz="half" idx="10"/>
            <p:custDataLst>
              <p:tags r:id="rId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17" name="页脚占位符 16"/>
          <p:cNvSpPr>
            <a:spLocks noGrp="1"/>
          </p:cNvSpPr>
          <p:nvPr>
            <p:ph type="ftr" sz="quarter" idx="11"/>
            <p:custDataLst>
              <p:tags r:id="rId3"/>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5"/>
            </p:custDataLst>
          </p:nvPr>
        </p:nvSpPr>
        <p:spPr>
          <a:xfrm>
            <a:off x="5849018" y="2270688"/>
            <a:ext cx="6342982" cy="1095705"/>
          </a:xfrm>
        </p:spPr>
        <p:txBody>
          <a:bodyPr lIns="90000" tIns="46800" rIns="90000" bIns="0" anchor="b" anchorCtr="0">
            <a:normAutofit/>
          </a:bodyPr>
          <a:lstStyle>
            <a:lvl1pPr algn="ctr">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6"/>
            </p:custDataLst>
          </p:nvPr>
        </p:nvSpPr>
        <p:spPr>
          <a:xfrm>
            <a:off x="5849017" y="3461344"/>
            <a:ext cx="6342983" cy="535983"/>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7"/>
            </p:custDataLst>
          </p:nvPr>
        </p:nvSpPr>
        <p:spPr>
          <a:xfrm>
            <a:off x="6769740"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p>
        </p:txBody>
      </p:sp>
      <p:sp>
        <p:nvSpPr>
          <p:cNvPr id="24" name="文本占位符 23"/>
          <p:cNvSpPr>
            <a:spLocks noGrp="1"/>
          </p:cNvSpPr>
          <p:nvPr>
            <p:ph type="body" sz="quarter" idx="14" hasCustomPrompt="1"/>
            <p:custDataLst>
              <p:tags r:id="rId8"/>
            </p:custDataLst>
          </p:nvPr>
        </p:nvSpPr>
        <p:spPr>
          <a:xfrm>
            <a:off x="9050889"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95359"/>
            <a:ext cx="11869863" cy="7249085"/>
            <a:chOff x="121020" y="-384564"/>
            <a:chExt cx="11869863" cy="7249085"/>
          </a:xfrm>
        </p:grpSpPr>
        <p:sp>
          <p:nvSpPr>
            <p:cNvPr id="7" name="任意多边形: 形状 6"/>
            <p:cNvSpPr/>
            <p:nvPr userDrawn="1">
              <p:custDataLst>
                <p:tags r:id="rId7"/>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8" name="矩形 7"/>
            <p:cNvSpPr/>
            <p:nvPr userDrawn="1">
              <p:custDataLst>
                <p:tags r:id="rId8"/>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9" name="矩形 8"/>
            <p:cNvSpPr/>
            <p:nvPr userDrawn="1">
              <p:custDataLst>
                <p:tags r:id="rId9"/>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0" name="任意多边形: 形状 9"/>
            <p:cNvSpPr/>
            <p:nvPr userDrawn="1">
              <p:custDataLst>
                <p:tags r:id="rId10"/>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1" name="矩形 10"/>
            <p:cNvSpPr/>
            <p:nvPr userDrawn="1">
              <p:custDataLst>
                <p:tags r:id="rId11"/>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8154" y="-150947"/>
            <a:ext cx="5755661" cy="7083692"/>
            <a:chOff x="-8154" y="-150947"/>
            <a:chExt cx="5755661" cy="7083692"/>
          </a:xfrm>
        </p:grpSpPr>
        <p:pic>
          <p:nvPicPr>
            <p:cNvPr id="15" name="图片 14"/>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artisticBlur radius="0"/>
                      </a14:imgEffect>
                      <a14:imgEffect>
                        <a14:saturation sat="66000"/>
                      </a14:imgEffect>
                    </a14:imgLayer>
                  </a14:imgProps>
                </a:ext>
              </a:extLst>
            </a:blip>
            <a:srcRect/>
            <a:stretch>
              <a:fillRect/>
            </a:stretch>
          </p:blipFill>
          <p:spPr>
            <a:xfrm>
              <a:off x="-8154" y="0"/>
              <a:ext cx="5755661" cy="6858001"/>
            </a:xfrm>
            <a:custGeom>
              <a:avLst/>
              <a:gdLst>
                <a:gd name="connsiteX0" fmla="*/ 0 w 5755661"/>
                <a:gd name="connsiteY0" fmla="*/ 0 h 6858001"/>
                <a:gd name="connsiteX1" fmla="*/ 3860745 w 5755661"/>
                <a:gd name="connsiteY1" fmla="*/ 0 h 6858001"/>
                <a:gd name="connsiteX2" fmla="*/ 5755661 w 5755661"/>
                <a:gd name="connsiteY2" fmla="*/ 1319729 h 6858001"/>
                <a:gd name="connsiteX3" fmla="*/ 1898490 w 5755661"/>
                <a:gd name="connsiteY3" fmla="*/ 6858001 h 6858001"/>
                <a:gd name="connsiteX4" fmla="*/ 16313 w 575566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661" h="6858001">
                  <a:moveTo>
                    <a:pt x="0" y="0"/>
                  </a:moveTo>
                  <a:lnTo>
                    <a:pt x="3860745" y="0"/>
                  </a:lnTo>
                  <a:lnTo>
                    <a:pt x="5755661" y="1319729"/>
                  </a:lnTo>
                  <a:lnTo>
                    <a:pt x="1898490" y="6858001"/>
                  </a:lnTo>
                  <a:lnTo>
                    <a:pt x="16313" y="6858001"/>
                  </a:lnTo>
                  <a:close/>
                </a:path>
              </a:pathLst>
            </a:custGeom>
          </p:spPr>
        </p:pic>
        <p:sp>
          <p:nvSpPr>
            <p:cNvPr id="16" name="任意多边形: 形状 15"/>
            <p:cNvSpPr/>
            <p:nvPr>
              <p:custDataLst>
                <p:tags r:id="rId8"/>
              </p:custDataLst>
            </p:nvPr>
          </p:nvSpPr>
          <p:spPr>
            <a:xfrm rot="2091334" flipH="1" flipV="1">
              <a:off x="1725315" y="-139338"/>
              <a:ext cx="2689635" cy="7060477"/>
            </a:xfrm>
            <a:custGeom>
              <a:avLst/>
              <a:gdLst>
                <a:gd name="connsiteX0" fmla="*/ 2242531 w 2689635"/>
                <a:gd name="connsiteY0" fmla="*/ 7060477 h 7060477"/>
                <a:gd name="connsiteX1" fmla="*/ 1 w 2689635"/>
                <a:gd name="connsiteY1" fmla="*/ 7060477 h 7060477"/>
                <a:gd name="connsiteX2" fmla="*/ 0 w 2689635"/>
                <a:gd name="connsiteY2" fmla="*/ 241743 h 7060477"/>
                <a:gd name="connsiteX3" fmla="*/ 347103 w 2689635"/>
                <a:gd name="connsiteY3" fmla="*/ 0 h 7060477"/>
                <a:gd name="connsiteX4" fmla="*/ 347103 w 2689635"/>
                <a:gd name="connsiteY4" fmla="*/ 6749088 h 7060477"/>
                <a:gd name="connsiteX5" fmla="*/ 2689635 w 2689635"/>
                <a:gd name="connsiteY5" fmla="*/ 6749088 h 70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635" h="7060477">
                  <a:moveTo>
                    <a:pt x="2242531" y="7060477"/>
                  </a:moveTo>
                  <a:lnTo>
                    <a:pt x="1" y="7060477"/>
                  </a:lnTo>
                  <a:lnTo>
                    <a:pt x="0" y="241743"/>
                  </a:lnTo>
                  <a:lnTo>
                    <a:pt x="347103" y="0"/>
                  </a:lnTo>
                  <a:lnTo>
                    <a:pt x="347103" y="6749088"/>
                  </a:lnTo>
                  <a:lnTo>
                    <a:pt x="2689635" y="6749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sp>
          <p:nvSpPr>
            <p:cNvPr id="17" name="任意多边形: 形状 16"/>
            <p:cNvSpPr/>
            <p:nvPr>
              <p:custDataLst>
                <p:tags r:id="rId9"/>
              </p:custDataLst>
            </p:nvPr>
          </p:nvSpPr>
          <p:spPr>
            <a:xfrm rot="2091334" flipH="1" flipV="1">
              <a:off x="2149075" y="-150947"/>
              <a:ext cx="2656302" cy="7083692"/>
            </a:xfrm>
            <a:custGeom>
              <a:avLst/>
              <a:gdLst>
                <a:gd name="connsiteX0" fmla="*/ 2209198 w 2656302"/>
                <a:gd name="connsiteY0" fmla="*/ 7083692 h 7083692"/>
                <a:gd name="connsiteX1" fmla="*/ 1 w 2656302"/>
                <a:gd name="connsiteY1" fmla="*/ 7083692 h 7083692"/>
                <a:gd name="connsiteX2" fmla="*/ 0 w 2656302"/>
                <a:gd name="connsiteY2" fmla="*/ 241743 h 7083692"/>
                <a:gd name="connsiteX3" fmla="*/ 347103 w 2656302"/>
                <a:gd name="connsiteY3" fmla="*/ 0 h 7083692"/>
                <a:gd name="connsiteX4" fmla="*/ 347103 w 2656302"/>
                <a:gd name="connsiteY4" fmla="*/ 6772303 h 7083692"/>
                <a:gd name="connsiteX5" fmla="*/ 2656302 w 2656302"/>
                <a:gd name="connsiteY5" fmla="*/ 6772303 h 708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302" h="7083692">
                  <a:moveTo>
                    <a:pt x="2209198" y="7083692"/>
                  </a:moveTo>
                  <a:lnTo>
                    <a:pt x="1" y="7083692"/>
                  </a:lnTo>
                  <a:lnTo>
                    <a:pt x="0" y="241743"/>
                  </a:lnTo>
                  <a:lnTo>
                    <a:pt x="347103" y="0"/>
                  </a:lnTo>
                  <a:lnTo>
                    <a:pt x="347103" y="6772303"/>
                  </a:lnTo>
                  <a:lnTo>
                    <a:pt x="2656302" y="677230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2"/>
            </p:custDataLst>
          </p:nvPr>
        </p:nvSpPr>
        <p:spPr>
          <a:xfrm>
            <a:off x="6741160" y="3498215"/>
            <a:ext cx="4569460" cy="715645"/>
          </a:xfrm>
        </p:spPr>
        <p:txBody>
          <a:bodyPr lIns="90000" tIns="46800" rIns="90000" bIns="0" anchor="b" anchorCtr="0">
            <a:normAutofit/>
          </a:bodyPr>
          <a:lstStyle>
            <a:lvl1pPr algn="ctr">
              <a:defRPr sz="36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6741246" y="4314190"/>
            <a:ext cx="4569354" cy="1151898"/>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accent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21020" y="-384564"/>
            <a:ext cx="11869863" cy="7249085"/>
            <a:chOff x="121020" y="-384564"/>
            <a:chExt cx="11869863" cy="7249085"/>
          </a:xfrm>
        </p:grpSpPr>
        <p:sp>
          <p:nvSpPr>
            <p:cNvPr id="15" name="任意多边形: 形状 14"/>
            <p:cNvSpPr/>
            <p:nvPr userDrawn="1">
              <p:custDataLst>
                <p:tags r:id="rId8"/>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1"/>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1"/>
            </p:custDataLst>
          </p:nvPr>
        </p:nvGrpSpPr>
        <p:grpSpPr>
          <a:xfrm>
            <a:off x="121020" y="-384564"/>
            <a:ext cx="11869863" cy="7249085"/>
            <a:chOff x="121020" y="-384564"/>
            <a:chExt cx="11869863" cy="7249085"/>
          </a:xfrm>
        </p:grpSpPr>
        <p:sp>
          <p:nvSpPr>
            <p:cNvPr id="17" name="任意多边形: 形状 16"/>
            <p:cNvSpPr/>
            <p:nvPr userDrawn="1">
              <p:custDataLst>
                <p:tags r:id="rId10"/>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1"/>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任意多边形: 形状 19"/>
            <p:cNvSpPr/>
            <p:nvPr userDrawn="1">
              <p:custDataLst>
                <p:tags r:id="rId13"/>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矩形 20"/>
            <p:cNvSpPr/>
            <p:nvPr userDrawn="1">
              <p:custDataLst>
                <p:tags r:id="rId14"/>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121020" y="-384564"/>
            <a:ext cx="11869863" cy="7249085"/>
            <a:chOff x="121020" y="-384564"/>
            <a:chExt cx="11869863" cy="7249085"/>
          </a:xfrm>
        </p:grpSpPr>
        <p:sp>
          <p:nvSpPr>
            <p:cNvPr id="13" name="任意多边形: 形状 12"/>
            <p:cNvSpPr/>
            <p:nvPr userDrawn="1">
              <p:custDataLst>
                <p:tags r:id="rId6"/>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7"/>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8"/>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任意多边形: 形状 15"/>
            <p:cNvSpPr/>
            <p:nvPr userDrawn="1">
              <p:custDataLst>
                <p:tags r:id="rId9"/>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baseline="0">
                <a:ea typeface="微软雅黑" panose="020B0503020204020204" pitchFamily="34" charset="-122"/>
              </a:defRPr>
            </a:lvl1pPr>
          </a:lstStyle>
          <a:p>
            <a:fld id="{760FBDFE-C587-4B4C-A407-44438C67B59E}" type="datetimeFigureOut">
              <a:rPr lang="zh-CN" altLang="en-US" smtClean="0"/>
              <a:t>2023/3/9</a:t>
            </a:fld>
            <a:endParaRPr lang="zh-CN" altLang="en-US"/>
          </a:p>
        </p:txBody>
      </p:sp>
      <p:sp>
        <p:nvSpPr>
          <p:cNvPr id="3" name="页脚占位符 2"/>
          <p:cNvSpPr>
            <a:spLocks noGrp="1"/>
          </p:cNvSpPr>
          <p:nvPr>
            <p:ph type="ftr" sz="quarter" idx="11"/>
            <p:custDataLst>
              <p:tags r:id="rId2"/>
            </p:custDataLst>
          </p:nvPr>
        </p:nvSpPr>
        <p:spPr/>
        <p:txBody>
          <a:bodyPr/>
          <a:lstStyle>
            <a:lvl1pPr>
              <a:defRPr baseline="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baseline="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21020" y="-384564"/>
            <a:ext cx="11869863" cy="7249085"/>
            <a:chOff x="121020" y="-384564"/>
            <a:chExt cx="11869863" cy="7249085"/>
          </a:xfrm>
        </p:grpSpPr>
        <p:sp>
          <p:nvSpPr>
            <p:cNvPr id="15" name="任意多边形: 形状 14"/>
            <p:cNvSpPr/>
            <p:nvPr userDrawn="1">
              <p:custDataLst>
                <p:tags r:id="rId8"/>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1"/>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t>2023/3/9</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84564"/>
            <a:ext cx="11869863" cy="7249085"/>
            <a:chOff x="121020" y="-384564"/>
            <a:chExt cx="11869863" cy="7249085"/>
          </a:xfrm>
        </p:grpSpPr>
        <p:sp>
          <p:nvSpPr>
            <p:cNvPr id="14" name="任意多边形: 形状 13"/>
            <p:cNvSpPr/>
            <p:nvPr userDrawn="1">
              <p:custDataLst>
                <p:tags r:id="rId7"/>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8"/>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10"/>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1"/>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84564"/>
            <a:ext cx="11869863" cy="7249085"/>
            <a:chOff x="121020" y="-384564"/>
            <a:chExt cx="11869863" cy="7249085"/>
          </a:xfrm>
        </p:grpSpPr>
        <p:sp>
          <p:nvSpPr>
            <p:cNvPr id="14" name="任意多边形: 形状 13"/>
            <p:cNvSpPr/>
            <p:nvPr userDrawn="1">
              <p:custDataLst>
                <p:tags r:id="rId6"/>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7"/>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8"/>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9"/>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0"/>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96610" y="411018"/>
            <a:ext cx="11995390" cy="5709650"/>
            <a:chOff x="196610" y="411018"/>
            <a:chExt cx="11995390" cy="5709650"/>
          </a:xfrm>
        </p:grpSpPr>
        <p:grpSp>
          <p:nvGrpSpPr>
            <p:cNvPr id="7" name="组合 6"/>
            <p:cNvGrpSpPr/>
            <p:nvPr/>
          </p:nvGrpSpPr>
          <p:grpSpPr>
            <a:xfrm>
              <a:off x="196610" y="411018"/>
              <a:ext cx="4589521" cy="5709650"/>
              <a:chOff x="196610" y="411018"/>
              <a:chExt cx="4589521" cy="5709650"/>
            </a:xfrm>
          </p:grpSpPr>
          <p:pic>
            <p:nvPicPr>
              <p:cNvPr id="10" name="图片 9"/>
              <p:cNvPicPr>
                <a:picLocks noChangeAspect="1"/>
              </p:cNvPicPr>
              <p:nvPr>
                <p:custDataLst>
                  <p:tags r:id="rId9"/>
                </p:custDataLst>
              </p:nvPr>
            </p:nvPicPr>
            <p:blipFill rotWithShape="1">
              <a:blip r:embed="rId15" cstate="print">
                <a:extLst>
                  <a:ext uri="{BEBA8EAE-BF5A-486C-A8C5-ECC9F3942E4B}">
                    <a14:imgProps xmlns:a14="http://schemas.microsoft.com/office/drawing/2010/main">
                      <a14:imgLayer r:embed="rId16">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1" name="图片 10"/>
              <p:cNvPicPr>
                <a:picLocks noChangeAspect="1"/>
              </p:cNvPicPr>
              <p:nvPr>
                <p:custDataLst>
                  <p:tags r:id="rId10"/>
                </p:custDataLst>
              </p:nvPr>
            </p:nvPicPr>
            <p:blipFill rotWithShape="1">
              <a:blip r:embed="rId17" cstate="print">
                <a:extLst>
                  <a:ext uri="{BEBA8EAE-BF5A-486C-A8C5-ECC9F3942E4B}">
                    <a14:imgProps xmlns:a14="http://schemas.microsoft.com/office/drawing/2010/main">
                      <a14:imgLayer r:embed="rId18">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2" name="菱形 11"/>
              <p:cNvSpPr/>
              <p:nvPr>
                <p:custDataLst>
                  <p:tags r:id="rId11"/>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3" name="菱形 12"/>
              <p:cNvSpPr/>
              <p:nvPr>
                <p:custDataLst>
                  <p:tags r:id="rId12"/>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4" name="菱形 13"/>
              <p:cNvSpPr/>
              <p:nvPr>
                <p:custDataLst>
                  <p:tags r:id="rId13"/>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8" name="菱形 7"/>
            <p:cNvSpPr/>
            <p:nvPr>
              <p:custDataLst>
                <p:tags r:id="rId7"/>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9" name="任意多边形: 形状 8"/>
            <p:cNvSpPr/>
            <p:nvPr>
              <p:custDataLst>
                <p:tags r:id="rId8"/>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2" name="标题 1"/>
          <p:cNvSpPr>
            <a:spLocks noGrp="1"/>
          </p:cNvSpPr>
          <p:nvPr>
            <p:ph type="title" hasCustomPrompt="1"/>
            <p:custDataLst>
              <p:tags r:id="rId2"/>
            </p:custDataLst>
          </p:nvPr>
        </p:nvSpPr>
        <p:spPr>
          <a:xfrm>
            <a:off x="6151204" y="2481145"/>
            <a:ext cx="5687702" cy="117645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
        <p:nvSpPr>
          <p:cNvPr id="16" name="文本占位符 15"/>
          <p:cNvSpPr>
            <a:spLocks noGrp="1"/>
          </p:cNvSpPr>
          <p:nvPr>
            <p:ph type="body" sz="quarter" idx="13" hasCustomPrompt="1"/>
            <p:custDataLst>
              <p:tags r:id="rId6"/>
            </p:custDataLst>
          </p:nvPr>
        </p:nvSpPr>
        <p:spPr>
          <a:xfrm>
            <a:off x="6153143" y="3768796"/>
            <a:ext cx="5697750" cy="696021"/>
          </a:xfrm>
        </p:spPr>
        <p:txBody>
          <a:bodyPr lIns="90000" tIns="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6" name="Freeform 95"/>
          <p:cNvSpPr/>
          <p:nvPr>
            <p:custDataLst>
              <p:tags r:id="rId1"/>
            </p:custDataLst>
          </p:nvPr>
        </p:nvSpPr>
        <p:spPr>
          <a:xfrm>
            <a:off x="11007971" y="6146561"/>
            <a:ext cx="1184027" cy="711443"/>
          </a:xfrm>
          <a:custGeom>
            <a:avLst/>
            <a:gdLst>
              <a:gd name="connsiteX0" fmla="*/ 709444 w 1184027"/>
              <a:gd name="connsiteY0" fmla="*/ 0 h 711443"/>
              <a:gd name="connsiteX1" fmla="*/ 1184026 w 1184027"/>
              <a:gd name="connsiteY1" fmla="*/ 474584 h 711443"/>
              <a:gd name="connsiteX2" fmla="*/ 1184027 w 1184027"/>
              <a:gd name="connsiteY2" fmla="*/ 711443 h 711443"/>
              <a:gd name="connsiteX3" fmla="*/ 1998 w 1184027"/>
              <a:gd name="connsiteY3" fmla="*/ 711441 h 711443"/>
              <a:gd name="connsiteX4" fmla="*/ 0 w 1184027"/>
              <a:gd name="connsiteY4" fmla="*/ 709444 h 71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027" h="711443">
                <a:moveTo>
                  <a:pt x="709444" y="0"/>
                </a:moveTo>
                <a:lnTo>
                  <a:pt x="1184026" y="474584"/>
                </a:lnTo>
                <a:lnTo>
                  <a:pt x="1184027" y="711443"/>
                </a:lnTo>
                <a:lnTo>
                  <a:pt x="1998" y="711441"/>
                </a:lnTo>
                <a:lnTo>
                  <a:pt x="0" y="70944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Freeform 96"/>
          <p:cNvSpPr/>
          <p:nvPr>
            <p:custDataLst>
              <p:tags r:id="rId2"/>
            </p:custDataLst>
          </p:nvPr>
        </p:nvSpPr>
        <p:spPr>
          <a:xfrm>
            <a:off x="11903441" y="6569447"/>
            <a:ext cx="288559" cy="288561"/>
          </a:xfrm>
          <a:custGeom>
            <a:avLst/>
            <a:gdLst>
              <a:gd name="connsiteX0" fmla="*/ 288559 w 288559"/>
              <a:gd name="connsiteY0" fmla="*/ 0 h 288561"/>
              <a:gd name="connsiteX1" fmla="*/ 288559 w 288559"/>
              <a:gd name="connsiteY1" fmla="*/ 288561 h 288561"/>
              <a:gd name="connsiteX2" fmla="*/ 0 w 288559"/>
              <a:gd name="connsiteY2" fmla="*/ 288559 h 288561"/>
            </a:gdLst>
            <a:ahLst/>
            <a:cxnLst>
              <a:cxn ang="0">
                <a:pos x="connsiteX0" y="connsiteY0"/>
              </a:cxn>
              <a:cxn ang="0">
                <a:pos x="connsiteX1" y="connsiteY1"/>
              </a:cxn>
              <a:cxn ang="0">
                <a:pos x="connsiteX2" y="connsiteY2"/>
              </a:cxn>
            </a:cxnLst>
            <a:rect l="l" t="t" r="r" b="b"/>
            <a:pathLst>
              <a:path w="288559" h="288561">
                <a:moveTo>
                  <a:pt x="288559" y="0"/>
                </a:moveTo>
                <a:lnTo>
                  <a:pt x="288559" y="288561"/>
                </a:lnTo>
                <a:lnTo>
                  <a:pt x="0" y="288559"/>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Rectangle 97"/>
          <p:cNvSpPr/>
          <p:nvPr>
            <p:custDataLst>
              <p:tags r:id="rId3"/>
            </p:custDataLst>
          </p:nvPr>
        </p:nvSpPr>
        <p:spPr>
          <a:xfrm>
            <a:off x="11033368" y="577984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Rectangle 98"/>
          <p:cNvSpPr/>
          <p:nvPr>
            <p:custDataLst>
              <p:tags r:id="rId4"/>
            </p:custDataLst>
          </p:nvPr>
        </p:nvSpPr>
        <p:spPr>
          <a:xfrm>
            <a:off x="11654364" y="5748575"/>
            <a:ext cx="398588" cy="398587"/>
          </a:xfrm>
          <a:custGeom>
            <a:avLst/>
            <a:gdLst>
              <a:gd name="connsiteX0" fmla="*/ 199294 w 398588"/>
              <a:gd name="connsiteY0" fmla="*/ 0 h 398587"/>
              <a:gd name="connsiteX1" fmla="*/ 398588 w 398588"/>
              <a:gd name="connsiteY1" fmla="*/ 199292 h 398587"/>
              <a:gd name="connsiteX2" fmla="*/ 199294 w 398588"/>
              <a:gd name="connsiteY2" fmla="*/ 398587 h 398587"/>
              <a:gd name="connsiteX3" fmla="*/ 0 w 398588"/>
              <a:gd name="connsiteY3" fmla="*/ 199294 h 398587"/>
            </a:gdLst>
            <a:ahLst/>
            <a:cxnLst>
              <a:cxn ang="0">
                <a:pos x="connsiteX0" y="connsiteY0"/>
              </a:cxn>
              <a:cxn ang="0">
                <a:pos x="connsiteX1" y="connsiteY1"/>
              </a:cxn>
              <a:cxn ang="0">
                <a:pos x="connsiteX2" y="connsiteY2"/>
              </a:cxn>
              <a:cxn ang="0">
                <a:pos x="connsiteX3" y="connsiteY3"/>
              </a:cxn>
            </a:cxnLst>
            <a:rect l="l" t="t" r="r" b="b"/>
            <a:pathLst>
              <a:path w="398588" h="398587">
                <a:moveTo>
                  <a:pt x="199294" y="0"/>
                </a:moveTo>
                <a:lnTo>
                  <a:pt x="398588" y="199292"/>
                </a:lnTo>
                <a:lnTo>
                  <a:pt x="199294" y="398587"/>
                </a:lnTo>
                <a:lnTo>
                  <a:pt x="0" y="199294"/>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title"/>
            <p:custDataLst>
              <p:tags r:id="rId8"/>
            </p:custDataLst>
          </p:nvPr>
        </p:nvSpPr>
        <p:spPr/>
        <p:txBody>
          <a:bodyPr/>
          <a:lstStyle/>
          <a:p>
            <a:r>
              <a:rPr lang="zh-CN" altLang="en-US"/>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14" name="Freeform 6"/>
          <p:cNvSpPr/>
          <p:nvPr>
            <p:custDataLst>
              <p:tags r:id="rId7"/>
            </p:custDataLst>
          </p:nvPr>
        </p:nvSpPr>
        <p:spPr>
          <a:xfrm>
            <a:off x="11178136" y="6041618"/>
            <a:ext cx="952190" cy="854236"/>
          </a:xfrm>
          <a:custGeom>
            <a:avLst/>
            <a:gdLst>
              <a:gd name="connsiteX0" fmla="*/ 476095 w 952190"/>
              <a:gd name="connsiteY0" fmla="*/ 0 h 854236"/>
              <a:gd name="connsiteX1" fmla="*/ 952190 w 952190"/>
              <a:gd name="connsiteY1" fmla="*/ 476095 h 854236"/>
              <a:gd name="connsiteX2" fmla="*/ 574051 w 952190"/>
              <a:gd name="connsiteY2" fmla="*/ 854236 h 854236"/>
              <a:gd name="connsiteX3" fmla="*/ 378138 w 952190"/>
              <a:gd name="connsiteY3" fmla="*/ 854235 h 854236"/>
              <a:gd name="connsiteX4" fmla="*/ 0 w 952190"/>
              <a:gd name="connsiteY4" fmla="*/ 476096 h 85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90" h="854236">
                <a:moveTo>
                  <a:pt x="476095" y="0"/>
                </a:moveTo>
                <a:lnTo>
                  <a:pt x="952190" y="476095"/>
                </a:lnTo>
                <a:lnTo>
                  <a:pt x="574051" y="854236"/>
                </a:lnTo>
                <a:lnTo>
                  <a:pt x="378138" y="854235"/>
                </a:lnTo>
                <a:lnTo>
                  <a:pt x="0" y="47609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5" name="Rectangle 10"/>
          <p:cNvSpPr/>
          <p:nvPr>
            <p:custDataLst>
              <p:tags r:id="rId8"/>
            </p:custDataLst>
          </p:nvPr>
        </p:nvSpPr>
        <p:spPr>
          <a:xfrm>
            <a:off x="11399050" y="5763931"/>
            <a:ext cx="339001" cy="339000"/>
          </a:xfrm>
          <a:custGeom>
            <a:avLst/>
            <a:gdLst>
              <a:gd name="connsiteX0" fmla="*/ 169501 w 339001"/>
              <a:gd name="connsiteY0" fmla="*/ 0 h 339000"/>
              <a:gd name="connsiteX1" fmla="*/ 339001 w 339001"/>
              <a:gd name="connsiteY1" fmla="*/ 169500 h 339000"/>
              <a:gd name="connsiteX2" fmla="*/ 169500 w 339001"/>
              <a:gd name="connsiteY2" fmla="*/ 339000 h 339000"/>
              <a:gd name="connsiteX3" fmla="*/ 0 w 339001"/>
              <a:gd name="connsiteY3" fmla="*/ 169500 h 339000"/>
            </a:gdLst>
            <a:ahLst/>
            <a:cxnLst>
              <a:cxn ang="0">
                <a:pos x="connsiteX0" y="connsiteY0"/>
              </a:cxn>
              <a:cxn ang="0">
                <a:pos x="connsiteX1" y="connsiteY1"/>
              </a:cxn>
              <a:cxn ang="0">
                <a:pos x="connsiteX2" y="connsiteY2"/>
              </a:cxn>
              <a:cxn ang="0">
                <a:pos x="connsiteX3" y="connsiteY3"/>
              </a:cxn>
            </a:cxnLst>
            <a:rect l="l" t="t" r="r" b="b"/>
            <a:pathLst>
              <a:path w="339001" h="339000">
                <a:moveTo>
                  <a:pt x="169501" y="0"/>
                </a:moveTo>
                <a:lnTo>
                  <a:pt x="339001" y="169500"/>
                </a:lnTo>
                <a:lnTo>
                  <a:pt x="169500" y="339000"/>
                </a:lnTo>
                <a:lnTo>
                  <a:pt x="0" y="169500"/>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6" name="Rectangle 11"/>
          <p:cNvSpPr/>
          <p:nvPr>
            <p:custDataLst>
              <p:tags r:id="rId9"/>
            </p:custDataLst>
          </p:nvPr>
        </p:nvSpPr>
        <p:spPr>
          <a:xfrm>
            <a:off x="11786945" y="5867584"/>
            <a:ext cx="133160" cy="133159"/>
          </a:xfrm>
          <a:custGeom>
            <a:avLst/>
            <a:gdLst>
              <a:gd name="connsiteX0" fmla="*/ 66579 w 133160"/>
              <a:gd name="connsiteY0" fmla="*/ 0 h 133159"/>
              <a:gd name="connsiteX1" fmla="*/ 133160 w 133160"/>
              <a:gd name="connsiteY1" fmla="*/ 66579 h 133159"/>
              <a:gd name="connsiteX2" fmla="*/ 66579 w 133160"/>
              <a:gd name="connsiteY2" fmla="*/ 133159 h 133159"/>
              <a:gd name="connsiteX3" fmla="*/ 0 w 133160"/>
              <a:gd name="connsiteY3" fmla="*/ 66579 h 133159"/>
            </a:gdLst>
            <a:ahLst/>
            <a:cxnLst>
              <a:cxn ang="0">
                <a:pos x="connsiteX0" y="connsiteY0"/>
              </a:cxn>
              <a:cxn ang="0">
                <a:pos x="connsiteX1" y="connsiteY1"/>
              </a:cxn>
              <a:cxn ang="0">
                <a:pos x="connsiteX2" y="connsiteY2"/>
              </a:cxn>
              <a:cxn ang="0">
                <a:pos x="connsiteX3" y="connsiteY3"/>
              </a:cxn>
            </a:cxnLst>
            <a:rect l="l" t="t" r="r" b="b"/>
            <a:pathLst>
              <a:path w="133160" h="133159">
                <a:moveTo>
                  <a:pt x="66579" y="0"/>
                </a:moveTo>
                <a:lnTo>
                  <a:pt x="133160" y="66579"/>
                </a:lnTo>
                <a:lnTo>
                  <a:pt x="66579" y="133159"/>
                </a:lnTo>
                <a:lnTo>
                  <a:pt x="0" y="66579"/>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7" name="Freeform 12"/>
          <p:cNvSpPr/>
          <p:nvPr>
            <p:custDataLst>
              <p:tags r:id="rId10"/>
            </p:custDataLst>
          </p:nvPr>
        </p:nvSpPr>
        <p:spPr>
          <a:xfrm>
            <a:off x="7970" y="-21865"/>
            <a:ext cx="1113116" cy="597945"/>
          </a:xfrm>
          <a:custGeom>
            <a:avLst/>
            <a:gdLst>
              <a:gd name="connsiteX0" fmla="*/ 1113116 w 1113116"/>
              <a:gd name="connsiteY0" fmla="*/ 0 h 597945"/>
              <a:gd name="connsiteX1" fmla="*/ 515169 w 1113116"/>
              <a:gd name="connsiteY1" fmla="*/ 597945 h 597945"/>
              <a:gd name="connsiteX2" fmla="*/ 1 w 1113116"/>
              <a:gd name="connsiteY2" fmla="*/ 82776 h 597945"/>
              <a:gd name="connsiteX3" fmla="*/ 0 w 1113116"/>
              <a:gd name="connsiteY3" fmla="*/ 1 h 597945"/>
            </a:gdLst>
            <a:ahLst/>
            <a:cxnLst>
              <a:cxn ang="0">
                <a:pos x="connsiteX0" y="connsiteY0"/>
              </a:cxn>
              <a:cxn ang="0">
                <a:pos x="connsiteX1" y="connsiteY1"/>
              </a:cxn>
              <a:cxn ang="0">
                <a:pos x="connsiteX2" y="connsiteY2"/>
              </a:cxn>
              <a:cxn ang="0">
                <a:pos x="connsiteX3" y="connsiteY3"/>
              </a:cxn>
            </a:cxnLst>
            <a:rect l="l" t="t" r="r" b="b"/>
            <a:pathLst>
              <a:path w="1113116" h="597945">
                <a:moveTo>
                  <a:pt x="1113116" y="0"/>
                </a:moveTo>
                <a:lnTo>
                  <a:pt x="515169" y="597945"/>
                </a:lnTo>
                <a:lnTo>
                  <a:pt x="1" y="82776"/>
                </a:lnTo>
                <a:lnTo>
                  <a:pt x="0" y="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8" name="Rectangle 13"/>
          <p:cNvSpPr/>
          <p:nvPr>
            <p:custDataLst>
              <p:tags r:id="rId11"/>
            </p:custDataLst>
          </p:nvPr>
        </p:nvSpPr>
        <p:spPr>
          <a:xfrm>
            <a:off x="335321" y="64578"/>
            <a:ext cx="716470" cy="716470"/>
          </a:xfrm>
          <a:custGeom>
            <a:avLst/>
            <a:gdLst>
              <a:gd name="connsiteX0" fmla="*/ 358236 w 716470"/>
              <a:gd name="connsiteY0" fmla="*/ 0 h 716470"/>
              <a:gd name="connsiteX1" fmla="*/ 716470 w 716470"/>
              <a:gd name="connsiteY1" fmla="*/ 358236 h 716470"/>
              <a:gd name="connsiteX2" fmla="*/ 358236 w 716470"/>
              <a:gd name="connsiteY2" fmla="*/ 716470 h 716470"/>
              <a:gd name="connsiteX3" fmla="*/ 0 w 716470"/>
              <a:gd name="connsiteY3" fmla="*/ 358235 h 716470"/>
            </a:gdLst>
            <a:ahLst/>
            <a:cxnLst>
              <a:cxn ang="0">
                <a:pos x="connsiteX0" y="connsiteY0"/>
              </a:cxn>
              <a:cxn ang="0">
                <a:pos x="connsiteX1" y="connsiteY1"/>
              </a:cxn>
              <a:cxn ang="0">
                <a:pos x="connsiteX2" y="connsiteY2"/>
              </a:cxn>
              <a:cxn ang="0">
                <a:pos x="connsiteX3" y="connsiteY3"/>
              </a:cxn>
            </a:cxnLst>
            <a:rect l="l" t="t" r="r" b="b"/>
            <a:pathLst>
              <a:path w="716470" h="716470">
                <a:moveTo>
                  <a:pt x="358236" y="0"/>
                </a:moveTo>
                <a:lnTo>
                  <a:pt x="716470" y="358236"/>
                </a:lnTo>
                <a:lnTo>
                  <a:pt x="358236" y="716470"/>
                </a:lnTo>
                <a:lnTo>
                  <a:pt x="0" y="358235"/>
                </a:lnTo>
                <a:close/>
              </a:path>
            </a:pathLst>
          </a:cu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6350" y="-4445"/>
            <a:ext cx="49453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grpSp>
        <p:nvGrpSpPr>
          <p:cNvPr id="22" name="组合 21"/>
          <p:cNvGrpSpPr/>
          <p:nvPr>
            <p:custDataLst>
              <p:tags r:id="rId2"/>
            </p:custDataLst>
          </p:nvPr>
        </p:nvGrpSpPr>
        <p:grpSpPr>
          <a:xfrm>
            <a:off x="13031" y="-193955"/>
            <a:ext cx="1459945" cy="1188999"/>
            <a:chOff x="13031" y="-193955"/>
            <a:chExt cx="1459945" cy="1188999"/>
          </a:xfrm>
        </p:grpSpPr>
        <p:sp>
          <p:nvSpPr>
            <p:cNvPr id="19" name="任意多边形: 形状 18"/>
            <p:cNvSpPr/>
            <p:nvPr userDrawn="1">
              <p:custDataLst>
                <p:tags r:id="rId9"/>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任意多边形: 形状 20"/>
            <p:cNvSpPr/>
            <p:nvPr userDrawn="1">
              <p:custDataLst>
                <p:tags r:id="rId10"/>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任意多边形: 形状 14"/>
            <p:cNvSpPr/>
            <p:nvPr userDrawn="1">
              <p:custDataLst>
                <p:tags r:id="rId11"/>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12"/>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6" name="组合 15"/>
          <p:cNvGrpSpPr/>
          <p:nvPr>
            <p:custDataLst>
              <p:tags r:id="rId8"/>
            </p:custDataLst>
          </p:nvPr>
        </p:nvGrpSpPr>
        <p:grpSpPr>
          <a:xfrm>
            <a:off x="13031" y="-193955"/>
            <a:ext cx="1459945" cy="1188999"/>
            <a:chOff x="13031" y="-193955"/>
            <a:chExt cx="1459945" cy="1188999"/>
          </a:xfrm>
        </p:grpSpPr>
        <p:sp>
          <p:nvSpPr>
            <p:cNvPr id="17" name="任意多边形: 形状 16"/>
            <p:cNvSpPr/>
            <p:nvPr userDrawn="1">
              <p:custDataLst>
                <p:tags r:id="rId9"/>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0"/>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任意多边形: 形状 18"/>
            <p:cNvSpPr/>
            <p:nvPr userDrawn="1">
              <p:custDataLst>
                <p:tags r:id="rId11"/>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矩形 19"/>
            <p:cNvSpPr/>
            <p:nvPr userDrawn="1">
              <p:custDataLst>
                <p:tags r:id="rId12"/>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21" name="组合 20"/>
          <p:cNvGrpSpPr/>
          <p:nvPr>
            <p:custDataLst>
              <p:tags r:id="rId2"/>
            </p:custDataLst>
          </p:nvPr>
        </p:nvGrpSpPr>
        <p:grpSpPr>
          <a:xfrm>
            <a:off x="11122351" y="5574479"/>
            <a:ext cx="1279146" cy="1550708"/>
            <a:chOff x="11122351" y="5574479"/>
            <a:chExt cx="1279146" cy="1550708"/>
          </a:xfrm>
        </p:grpSpPr>
        <p:sp>
          <p:nvSpPr>
            <p:cNvPr id="16" name="任意多边形: 形状 15"/>
            <p:cNvSpPr/>
            <p:nvPr userDrawn="1">
              <p:custDataLst>
                <p:tags r:id="rId9"/>
              </p:custDataLst>
            </p:nvPr>
          </p:nvSpPr>
          <p:spPr>
            <a:xfrm rot="2700000">
              <a:off x="11215764" y="6121883"/>
              <a:ext cx="1003304" cy="1003304"/>
            </a:xfrm>
            <a:custGeom>
              <a:avLst/>
              <a:gdLst>
                <a:gd name="connsiteX0" fmla="*/ 0 w 1003304"/>
                <a:gd name="connsiteY0" fmla="*/ 0 h 1003304"/>
                <a:gd name="connsiteX1" fmla="*/ 1003304 w 1003304"/>
                <a:gd name="connsiteY1" fmla="*/ 0 h 1003304"/>
                <a:gd name="connsiteX2" fmla="*/ 1003304 w 1003304"/>
                <a:gd name="connsiteY2" fmla="*/ 331584 h 1003304"/>
                <a:gd name="connsiteX3" fmla="*/ 331584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331584"/>
                  </a:lnTo>
                  <a:lnTo>
                    <a:pt x="331584" y="1003304"/>
                  </a:lnTo>
                  <a:lnTo>
                    <a:pt x="0" y="10033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custDataLst>
                <p:tags r:id="rId10"/>
              </p:custDataLst>
            </p:nvPr>
          </p:nvSpPr>
          <p:spPr>
            <a:xfrm rot="2700000">
              <a:off x="11946744" y="6387990"/>
              <a:ext cx="368422" cy="541084"/>
            </a:xfrm>
            <a:custGeom>
              <a:avLst/>
              <a:gdLst>
                <a:gd name="connsiteX0" fmla="*/ 0 w 368422"/>
                <a:gd name="connsiteY0" fmla="*/ 0 h 541084"/>
                <a:gd name="connsiteX1" fmla="*/ 368422 w 368422"/>
                <a:gd name="connsiteY1" fmla="*/ 368422 h 541084"/>
                <a:gd name="connsiteX2" fmla="*/ 195760 w 368422"/>
                <a:gd name="connsiteY2" fmla="*/ 541084 h 541084"/>
                <a:gd name="connsiteX3" fmla="*/ 0 w 368422"/>
                <a:gd name="connsiteY3" fmla="*/ 541084 h 541084"/>
              </a:gdLst>
              <a:ahLst/>
              <a:cxnLst>
                <a:cxn ang="0">
                  <a:pos x="connsiteX0" y="connsiteY0"/>
                </a:cxn>
                <a:cxn ang="0">
                  <a:pos x="connsiteX1" y="connsiteY1"/>
                </a:cxn>
                <a:cxn ang="0">
                  <a:pos x="connsiteX2" y="connsiteY2"/>
                </a:cxn>
                <a:cxn ang="0">
                  <a:pos x="connsiteX3" y="connsiteY3"/>
                </a:cxn>
              </a:cxnLst>
              <a:rect l="l" t="t" r="r" b="b"/>
              <a:pathLst>
                <a:path w="368422" h="541084">
                  <a:moveTo>
                    <a:pt x="0" y="0"/>
                  </a:moveTo>
                  <a:lnTo>
                    <a:pt x="368422" y="368422"/>
                  </a:lnTo>
                  <a:lnTo>
                    <a:pt x="195760" y="541084"/>
                  </a:lnTo>
                  <a:lnTo>
                    <a:pt x="0" y="541084"/>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11"/>
              </p:custDataLst>
            </p:nvPr>
          </p:nvSpPr>
          <p:spPr>
            <a:xfrm rot="2700000">
              <a:off x="11122351" y="5636352"/>
              <a:ext cx="429627" cy="429627"/>
            </a:xfrm>
            <a:prstGeom prst="rect">
              <a:avLst/>
            </a:pr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2"/>
              </p:custDataLst>
            </p:nvPr>
          </p:nvSpPr>
          <p:spPr>
            <a:xfrm rot="2700000">
              <a:off x="11712742" y="5574479"/>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3"/>
            </p:custDataLst>
          </p:nvPr>
        </p:nvSpPr>
        <p:spPr>
          <a:xfrm>
            <a:off x="604800" y="493486"/>
            <a:ext cx="10976400" cy="741314"/>
          </a:xfrm>
        </p:spPr>
        <p:txBody>
          <a:bodyPr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p:custDataLst>
              <p:tags r:id="rId1"/>
            </p:custDataLst>
          </p:nvPr>
        </p:nvGrpSpPr>
        <p:grpSpPr>
          <a:xfrm>
            <a:off x="11122351" y="5806946"/>
            <a:ext cx="1201552" cy="1410164"/>
            <a:chOff x="11122351" y="5806946"/>
            <a:chExt cx="1201552" cy="1410164"/>
          </a:xfrm>
        </p:grpSpPr>
        <p:sp>
          <p:nvSpPr>
            <p:cNvPr id="29" name="任意多边形: 形状 28"/>
            <p:cNvSpPr/>
            <p:nvPr userDrawn="1">
              <p:custDataLst>
                <p:tags r:id="rId11"/>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userDrawn="1">
              <p:custDataLst>
                <p:tags r:id="rId12"/>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3"/>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4"/>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custDataLst>
              <p:tags r:id="rId2"/>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165029"/>
            <a:ext cx="11037600" cy="643217"/>
          </a:xfrm>
        </p:spPr>
        <p:txBody>
          <a:bodyPr anchor="ctr" anchorCtr="0"/>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19" name="组合 18"/>
          <p:cNvGrpSpPr/>
          <p:nvPr>
            <p:custDataLst>
              <p:tags r:id="rId2"/>
            </p:custDataLst>
          </p:nvPr>
        </p:nvGrpSpPr>
        <p:grpSpPr>
          <a:xfrm>
            <a:off x="-514985" y="3105150"/>
            <a:ext cx="1624330" cy="1242060"/>
            <a:chOff x="-515038" y="3104984"/>
            <a:chExt cx="1624613" cy="1242031"/>
          </a:xfrm>
        </p:grpSpPr>
        <p:sp>
          <p:nvSpPr>
            <p:cNvPr id="13" name="矩形 12"/>
            <p:cNvSpPr/>
            <p:nvPr userDrawn="1">
              <p:custDataLst>
                <p:tags r:id="rId12"/>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custDataLst>
                <p:tags r:id="rId13"/>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userDrawn="1">
              <p:custDataLst>
                <p:tags r:id="rId14"/>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custDataLst>
              <p:tags r:id="rId3"/>
            </p:custDataLst>
          </p:nvPr>
        </p:nvGrpSpPr>
        <p:grpSpPr>
          <a:xfrm flipH="1">
            <a:off x="11153140" y="3105150"/>
            <a:ext cx="1624330" cy="1242060"/>
            <a:chOff x="-515038" y="3104984"/>
            <a:chExt cx="1624613" cy="1242031"/>
          </a:xfrm>
        </p:grpSpPr>
        <p:sp>
          <p:nvSpPr>
            <p:cNvPr id="21" name="矩形 20"/>
            <p:cNvSpPr/>
            <p:nvPr userDrawn="1">
              <p:custDataLst>
                <p:tags r:id="rId9"/>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custDataLst>
                <p:tags r:id="rId10"/>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1"/>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96610" y="411018"/>
            <a:ext cx="11995390" cy="5709650"/>
            <a:chOff x="196610" y="411018"/>
            <a:chExt cx="11995390" cy="5709650"/>
          </a:xfrm>
        </p:grpSpPr>
        <p:grpSp>
          <p:nvGrpSpPr>
            <p:cNvPr id="8" name="组合 7"/>
            <p:cNvGrpSpPr/>
            <p:nvPr/>
          </p:nvGrpSpPr>
          <p:grpSpPr>
            <a:xfrm>
              <a:off x="196610" y="411018"/>
              <a:ext cx="4589521" cy="5709650"/>
              <a:chOff x="196610" y="411018"/>
              <a:chExt cx="4589521" cy="5709650"/>
            </a:xfrm>
          </p:grpSpPr>
          <p:pic>
            <p:nvPicPr>
              <p:cNvPr id="11" name="图片 10"/>
              <p:cNvPicPr>
                <a:picLocks noChangeAspect="1"/>
              </p:cNvPicPr>
              <p:nvPr>
                <p:custDataLst>
                  <p:tags r:id="rId11"/>
                </p:custDataLst>
              </p:nvPr>
            </p:nvPicPr>
            <p:blipFill rotWithShape="1">
              <a:blip r:embed="rId17" cstate="print">
                <a:extLst>
                  <a:ext uri="{BEBA8EAE-BF5A-486C-A8C5-ECC9F3942E4B}">
                    <a14:imgProps xmlns:a14="http://schemas.microsoft.com/office/drawing/2010/main">
                      <a14:imgLayer r:embed="rId18">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2" name="图片 11"/>
              <p:cNvPicPr>
                <a:picLocks noChangeAspect="1"/>
              </p:cNvPicPr>
              <p:nvPr>
                <p:custDataLst>
                  <p:tags r:id="rId12"/>
                </p:custDataLst>
              </p:nvPr>
            </p:nvPicPr>
            <p:blipFill rotWithShape="1">
              <a:blip r:embed="rId19" cstate="print">
                <a:extLst>
                  <a:ext uri="{BEBA8EAE-BF5A-486C-A8C5-ECC9F3942E4B}">
                    <a14:imgProps xmlns:a14="http://schemas.microsoft.com/office/drawing/2010/main">
                      <a14:imgLayer r:embed="rId20">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3" name="菱形 12"/>
              <p:cNvSpPr/>
              <p:nvPr>
                <p:custDataLst>
                  <p:tags r:id="rId13"/>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菱形 13"/>
              <p:cNvSpPr/>
              <p:nvPr>
                <p:custDataLst>
                  <p:tags r:id="rId14"/>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5" name="菱形 14"/>
              <p:cNvSpPr/>
              <p:nvPr>
                <p:custDataLst>
                  <p:tags r:id="rId15"/>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9" name="菱形 8"/>
            <p:cNvSpPr/>
            <p:nvPr>
              <p:custDataLst>
                <p:tags r:id="rId9"/>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0" name="任意多边形: 形状 9"/>
            <p:cNvSpPr/>
            <p:nvPr>
              <p:custDataLst>
                <p:tags r:id="rId10"/>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16" name="日期占位符 15"/>
          <p:cNvSpPr>
            <a:spLocks noGrp="1"/>
          </p:cNvSpPr>
          <p:nvPr>
            <p:ph type="dt" sz="half" idx="10"/>
            <p:custDataLst>
              <p:tags r:id="rId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17" name="页脚占位符 16"/>
          <p:cNvSpPr>
            <a:spLocks noGrp="1"/>
          </p:cNvSpPr>
          <p:nvPr>
            <p:ph type="ftr" sz="quarter" idx="11"/>
            <p:custDataLst>
              <p:tags r:id="rId3"/>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5"/>
            </p:custDataLst>
          </p:nvPr>
        </p:nvSpPr>
        <p:spPr>
          <a:xfrm>
            <a:off x="5849018" y="2270688"/>
            <a:ext cx="6342982" cy="1095705"/>
          </a:xfrm>
        </p:spPr>
        <p:txBody>
          <a:bodyPr lIns="90000" tIns="46800" rIns="90000" bIns="0" anchor="b" anchorCtr="0">
            <a:normAutofit/>
          </a:bodyPr>
          <a:lstStyle>
            <a:lvl1pPr algn="ctr">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6"/>
            </p:custDataLst>
          </p:nvPr>
        </p:nvSpPr>
        <p:spPr>
          <a:xfrm>
            <a:off x="5849017" y="3461344"/>
            <a:ext cx="6342983" cy="535983"/>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7"/>
            </p:custDataLst>
          </p:nvPr>
        </p:nvSpPr>
        <p:spPr>
          <a:xfrm>
            <a:off x="6769740"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p>
        </p:txBody>
      </p:sp>
      <p:sp>
        <p:nvSpPr>
          <p:cNvPr id="24" name="文本占位符 23"/>
          <p:cNvSpPr>
            <a:spLocks noGrp="1"/>
          </p:cNvSpPr>
          <p:nvPr>
            <p:ph type="body" sz="quarter" idx="14" hasCustomPrompt="1"/>
            <p:custDataLst>
              <p:tags r:id="rId8"/>
            </p:custDataLst>
          </p:nvPr>
        </p:nvSpPr>
        <p:spPr>
          <a:xfrm>
            <a:off x="9050889"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95359"/>
            <a:ext cx="11869863" cy="7249085"/>
            <a:chOff x="121020" y="-384564"/>
            <a:chExt cx="11869863" cy="7249085"/>
          </a:xfrm>
        </p:grpSpPr>
        <p:sp>
          <p:nvSpPr>
            <p:cNvPr id="7" name="任意多边形: 形状 6"/>
            <p:cNvSpPr/>
            <p:nvPr userDrawn="1">
              <p:custDataLst>
                <p:tags r:id="rId7"/>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8" name="矩形 7"/>
            <p:cNvSpPr/>
            <p:nvPr userDrawn="1">
              <p:custDataLst>
                <p:tags r:id="rId8"/>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9" name="矩形 8"/>
            <p:cNvSpPr/>
            <p:nvPr userDrawn="1">
              <p:custDataLst>
                <p:tags r:id="rId9"/>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0" name="任意多边形: 形状 9"/>
            <p:cNvSpPr/>
            <p:nvPr userDrawn="1">
              <p:custDataLst>
                <p:tags r:id="rId10"/>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1" name="矩形 10"/>
            <p:cNvSpPr/>
            <p:nvPr userDrawn="1">
              <p:custDataLst>
                <p:tags r:id="rId11"/>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8154" y="-150947"/>
            <a:ext cx="5755661" cy="7083692"/>
            <a:chOff x="-8154" y="-150947"/>
            <a:chExt cx="5755661" cy="7083692"/>
          </a:xfrm>
        </p:grpSpPr>
        <p:pic>
          <p:nvPicPr>
            <p:cNvPr id="15" name="图片 14"/>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artisticBlur radius="0"/>
                      </a14:imgEffect>
                      <a14:imgEffect>
                        <a14:saturation sat="66000"/>
                      </a14:imgEffect>
                    </a14:imgLayer>
                  </a14:imgProps>
                </a:ext>
              </a:extLst>
            </a:blip>
            <a:srcRect/>
            <a:stretch>
              <a:fillRect/>
            </a:stretch>
          </p:blipFill>
          <p:spPr>
            <a:xfrm>
              <a:off x="-8154" y="0"/>
              <a:ext cx="5755661" cy="6858001"/>
            </a:xfrm>
            <a:custGeom>
              <a:avLst/>
              <a:gdLst>
                <a:gd name="connsiteX0" fmla="*/ 0 w 5755661"/>
                <a:gd name="connsiteY0" fmla="*/ 0 h 6858001"/>
                <a:gd name="connsiteX1" fmla="*/ 3860745 w 5755661"/>
                <a:gd name="connsiteY1" fmla="*/ 0 h 6858001"/>
                <a:gd name="connsiteX2" fmla="*/ 5755661 w 5755661"/>
                <a:gd name="connsiteY2" fmla="*/ 1319729 h 6858001"/>
                <a:gd name="connsiteX3" fmla="*/ 1898490 w 5755661"/>
                <a:gd name="connsiteY3" fmla="*/ 6858001 h 6858001"/>
                <a:gd name="connsiteX4" fmla="*/ 16313 w 575566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661" h="6858001">
                  <a:moveTo>
                    <a:pt x="0" y="0"/>
                  </a:moveTo>
                  <a:lnTo>
                    <a:pt x="3860745" y="0"/>
                  </a:lnTo>
                  <a:lnTo>
                    <a:pt x="5755661" y="1319729"/>
                  </a:lnTo>
                  <a:lnTo>
                    <a:pt x="1898490" y="6858001"/>
                  </a:lnTo>
                  <a:lnTo>
                    <a:pt x="16313" y="6858001"/>
                  </a:lnTo>
                  <a:close/>
                </a:path>
              </a:pathLst>
            </a:custGeom>
          </p:spPr>
        </p:pic>
        <p:sp>
          <p:nvSpPr>
            <p:cNvPr id="16" name="任意多边形: 形状 15"/>
            <p:cNvSpPr/>
            <p:nvPr>
              <p:custDataLst>
                <p:tags r:id="rId8"/>
              </p:custDataLst>
            </p:nvPr>
          </p:nvSpPr>
          <p:spPr>
            <a:xfrm rot="2091334" flipH="1" flipV="1">
              <a:off x="1725315" y="-139338"/>
              <a:ext cx="2689635" cy="7060477"/>
            </a:xfrm>
            <a:custGeom>
              <a:avLst/>
              <a:gdLst>
                <a:gd name="connsiteX0" fmla="*/ 2242531 w 2689635"/>
                <a:gd name="connsiteY0" fmla="*/ 7060477 h 7060477"/>
                <a:gd name="connsiteX1" fmla="*/ 1 w 2689635"/>
                <a:gd name="connsiteY1" fmla="*/ 7060477 h 7060477"/>
                <a:gd name="connsiteX2" fmla="*/ 0 w 2689635"/>
                <a:gd name="connsiteY2" fmla="*/ 241743 h 7060477"/>
                <a:gd name="connsiteX3" fmla="*/ 347103 w 2689635"/>
                <a:gd name="connsiteY3" fmla="*/ 0 h 7060477"/>
                <a:gd name="connsiteX4" fmla="*/ 347103 w 2689635"/>
                <a:gd name="connsiteY4" fmla="*/ 6749088 h 7060477"/>
                <a:gd name="connsiteX5" fmla="*/ 2689635 w 2689635"/>
                <a:gd name="connsiteY5" fmla="*/ 6749088 h 70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635" h="7060477">
                  <a:moveTo>
                    <a:pt x="2242531" y="7060477"/>
                  </a:moveTo>
                  <a:lnTo>
                    <a:pt x="1" y="7060477"/>
                  </a:lnTo>
                  <a:lnTo>
                    <a:pt x="0" y="241743"/>
                  </a:lnTo>
                  <a:lnTo>
                    <a:pt x="347103" y="0"/>
                  </a:lnTo>
                  <a:lnTo>
                    <a:pt x="347103" y="6749088"/>
                  </a:lnTo>
                  <a:lnTo>
                    <a:pt x="2689635" y="6749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sp>
          <p:nvSpPr>
            <p:cNvPr id="17" name="任意多边形: 形状 16"/>
            <p:cNvSpPr/>
            <p:nvPr>
              <p:custDataLst>
                <p:tags r:id="rId9"/>
              </p:custDataLst>
            </p:nvPr>
          </p:nvSpPr>
          <p:spPr>
            <a:xfrm rot="2091334" flipH="1" flipV="1">
              <a:off x="2149075" y="-150947"/>
              <a:ext cx="2656302" cy="7083692"/>
            </a:xfrm>
            <a:custGeom>
              <a:avLst/>
              <a:gdLst>
                <a:gd name="connsiteX0" fmla="*/ 2209198 w 2656302"/>
                <a:gd name="connsiteY0" fmla="*/ 7083692 h 7083692"/>
                <a:gd name="connsiteX1" fmla="*/ 1 w 2656302"/>
                <a:gd name="connsiteY1" fmla="*/ 7083692 h 7083692"/>
                <a:gd name="connsiteX2" fmla="*/ 0 w 2656302"/>
                <a:gd name="connsiteY2" fmla="*/ 241743 h 7083692"/>
                <a:gd name="connsiteX3" fmla="*/ 347103 w 2656302"/>
                <a:gd name="connsiteY3" fmla="*/ 0 h 7083692"/>
                <a:gd name="connsiteX4" fmla="*/ 347103 w 2656302"/>
                <a:gd name="connsiteY4" fmla="*/ 6772303 h 7083692"/>
                <a:gd name="connsiteX5" fmla="*/ 2656302 w 2656302"/>
                <a:gd name="connsiteY5" fmla="*/ 6772303 h 708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302" h="7083692">
                  <a:moveTo>
                    <a:pt x="2209198" y="7083692"/>
                  </a:moveTo>
                  <a:lnTo>
                    <a:pt x="1" y="7083692"/>
                  </a:lnTo>
                  <a:lnTo>
                    <a:pt x="0" y="241743"/>
                  </a:lnTo>
                  <a:lnTo>
                    <a:pt x="347103" y="0"/>
                  </a:lnTo>
                  <a:lnTo>
                    <a:pt x="347103" y="6772303"/>
                  </a:lnTo>
                  <a:lnTo>
                    <a:pt x="2656302" y="677230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2"/>
            </p:custDataLst>
          </p:nvPr>
        </p:nvSpPr>
        <p:spPr>
          <a:xfrm>
            <a:off x="6741160" y="3498215"/>
            <a:ext cx="4569460" cy="715645"/>
          </a:xfrm>
        </p:spPr>
        <p:txBody>
          <a:bodyPr lIns="90000" tIns="46800" rIns="90000" bIns="0" anchor="b" anchorCtr="0">
            <a:normAutofit/>
          </a:bodyPr>
          <a:lstStyle>
            <a:lvl1pPr algn="ctr">
              <a:defRPr sz="36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3"/>
            </p:custDataLst>
          </p:nvPr>
        </p:nvSpPr>
        <p:spPr>
          <a:xfrm>
            <a:off x="6741246" y="4314190"/>
            <a:ext cx="4569354" cy="1151898"/>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accent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21020" y="-384564"/>
            <a:ext cx="11869863" cy="7249085"/>
            <a:chOff x="121020" y="-384564"/>
            <a:chExt cx="11869863" cy="7249085"/>
          </a:xfrm>
        </p:grpSpPr>
        <p:sp>
          <p:nvSpPr>
            <p:cNvPr id="15" name="任意多边形: 形状 14"/>
            <p:cNvSpPr/>
            <p:nvPr userDrawn="1">
              <p:custDataLst>
                <p:tags r:id="rId8"/>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1"/>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1"/>
            </p:custDataLst>
          </p:nvPr>
        </p:nvGrpSpPr>
        <p:grpSpPr>
          <a:xfrm>
            <a:off x="121020" y="-384564"/>
            <a:ext cx="11869863" cy="7249085"/>
            <a:chOff x="121020" y="-384564"/>
            <a:chExt cx="11869863" cy="7249085"/>
          </a:xfrm>
        </p:grpSpPr>
        <p:sp>
          <p:nvSpPr>
            <p:cNvPr id="17" name="任意多边形: 形状 16"/>
            <p:cNvSpPr/>
            <p:nvPr userDrawn="1">
              <p:custDataLst>
                <p:tags r:id="rId10"/>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1"/>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任意多边形: 形状 19"/>
            <p:cNvSpPr/>
            <p:nvPr userDrawn="1">
              <p:custDataLst>
                <p:tags r:id="rId13"/>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矩形 20"/>
            <p:cNvSpPr/>
            <p:nvPr userDrawn="1">
              <p:custDataLst>
                <p:tags r:id="rId14"/>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121020" y="-384564"/>
            <a:ext cx="11869863" cy="7249085"/>
            <a:chOff x="121020" y="-384564"/>
            <a:chExt cx="11869863" cy="7249085"/>
          </a:xfrm>
        </p:grpSpPr>
        <p:sp>
          <p:nvSpPr>
            <p:cNvPr id="13" name="任意多边形: 形状 12"/>
            <p:cNvSpPr/>
            <p:nvPr userDrawn="1">
              <p:custDataLst>
                <p:tags r:id="rId6"/>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7"/>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8"/>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任意多边形: 形状 15"/>
            <p:cNvSpPr/>
            <p:nvPr userDrawn="1">
              <p:custDataLst>
                <p:tags r:id="rId9"/>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baseline="0">
                <a:ea typeface="微软雅黑" panose="020B0503020204020204" pitchFamily="34" charset="-122"/>
              </a:defRPr>
            </a:lvl1pPr>
          </a:lstStyle>
          <a:p>
            <a:fld id="{760FBDFE-C587-4B4C-A407-44438C67B59E}" type="datetimeFigureOut">
              <a:rPr lang="zh-CN" altLang="en-US" smtClean="0"/>
              <a:t>2023/3/9</a:t>
            </a:fld>
            <a:endParaRPr lang="zh-CN" altLang="en-US"/>
          </a:p>
        </p:txBody>
      </p:sp>
      <p:sp>
        <p:nvSpPr>
          <p:cNvPr id="3" name="页脚占位符 2"/>
          <p:cNvSpPr>
            <a:spLocks noGrp="1"/>
          </p:cNvSpPr>
          <p:nvPr>
            <p:ph type="ftr" sz="quarter" idx="11"/>
            <p:custDataLst>
              <p:tags r:id="rId2"/>
            </p:custDataLst>
          </p:nvPr>
        </p:nvSpPr>
        <p:spPr/>
        <p:txBody>
          <a:bodyPr/>
          <a:lstStyle>
            <a:lvl1pPr>
              <a:defRPr baseline="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baseline="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121020" y="-384564"/>
            <a:ext cx="11869863" cy="7249085"/>
            <a:chOff x="121020" y="-384564"/>
            <a:chExt cx="11869863" cy="7249085"/>
          </a:xfrm>
        </p:grpSpPr>
        <p:sp>
          <p:nvSpPr>
            <p:cNvPr id="15" name="任意多边形: 形状 14"/>
            <p:cNvSpPr/>
            <p:nvPr userDrawn="1">
              <p:custDataLst>
                <p:tags r:id="rId8"/>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10"/>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1"/>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12"/>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t>2023/3/9</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84564"/>
            <a:ext cx="11869863" cy="7249085"/>
            <a:chOff x="121020" y="-384564"/>
            <a:chExt cx="11869863" cy="7249085"/>
          </a:xfrm>
        </p:grpSpPr>
        <p:sp>
          <p:nvSpPr>
            <p:cNvPr id="14" name="任意多边形: 形状 13"/>
            <p:cNvSpPr/>
            <p:nvPr userDrawn="1">
              <p:custDataLst>
                <p:tags r:id="rId7"/>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8"/>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9"/>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10"/>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1"/>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21020" y="-384564"/>
            <a:ext cx="11869863" cy="7249085"/>
            <a:chOff x="121020" y="-384564"/>
            <a:chExt cx="11869863" cy="7249085"/>
          </a:xfrm>
        </p:grpSpPr>
        <p:sp>
          <p:nvSpPr>
            <p:cNvPr id="14" name="任意多边形: 形状 13"/>
            <p:cNvSpPr/>
            <p:nvPr userDrawn="1">
              <p:custDataLst>
                <p:tags r:id="rId6"/>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7"/>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8"/>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9"/>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10"/>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96610" y="411018"/>
            <a:ext cx="11995390" cy="5709650"/>
            <a:chOff x="196610" y="411018"/>
            <a:chExt cx="11995390" cy="5709650"/>
          </a:xfrm>
        </p:grpSpPr>
        <p:grpSp>
          <p:nvGrpSpPr>
            <p:cNvPr id="7" name="组合 6"/>
            <p:cNvGrpSpPr/>
            <p:nvPr/>
          </p:nvGrpSpPr>
          <p:grpSpPr>
            <a:xfrm>
              <a:off x="196610" y="411018"/>
              <a:ext cx="4589521" cy="5709650"/>
              <a:chOff x="196610" y="411018"/>
              <a:chExt cx="4589521" cy="5709650"/>
            </a:xfrm>
          </p:grpSpPr>
          <p:pic>
            <p:nvPicPr>
              <p:cNvPr id="10" name="图片 9"/>
              <p:cNvPicPr>
                <a:picLocks noChangeAspect="1"/>
              </p:cNvPicPr>
              <p:nvPr>
                <p:custDataLst>
                  <p:tags r:id="rId9"/>
                </p:custDataLst>
              </p:nvPr>
            </p:nvPicPr>
            <p:blipFill rotWithShape="1">
              <a:blip r:embed="rId15" cstate="print">
                <a:extLst>
                  <a:ext uri="{BEBA8EAE-BF5A-486C-A8C5-ECC9F3942E4B}">
                    <a14:imgProps xmlns:a14="http://schemas.microsoft.com/office/drawing/2010/main">
                      <a14:imgLayer r:embed="rId16">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1" name="图片 10"/>
              <p:cNvPicPr>
                <a:picLocks noChangeAspect="1"/>
              </p:cNvPicPr>
              <p:nvPr>
                <p:custDataLst>
                  <p:tags r:id="rId10"/>
                </p:custDataLst>
              </p:nvPr>
            </p:nvPicPr>
            <p:blipFill rotWithShape="1">
              <a:blip r:embed="rId17" cstate="print">
                <a:extLst>
                  <a:ext uri="{BEBA8EAE-BF5A-486C-A8C5-ECC9F3942E4B}">
                    <a14:imgProps xmlns:a14="http://schemas.microsoft.com/office/drawing/2010/main">
                      <a14:imgLayer r:embed="rId18">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2" name="菱形 11"/>
              <p:cNvSpPr/>
              <p:nvPr>
                <p:custDataLst>
                  <p:tags r:id="rId11"/>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3" name="菱形 12"/>
              <p:cNvSpPr/>
              <p:nvPr>
                <p:custDataLst>
                  <p:tags r:id="rId12"/>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4" name="菱形 13"/>
              <p:cNvSpPr/>
              <p:nvPr>
                <p:custDataLst>
                  <p:tags r:id="rId13"/>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8" name="菱形 7"/>
            <p:cNvSpPr/>
            <p:nvPr>
              <p:custDataLst>
                <p:tags r:id="rId7"/>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9" name="任意多边形: 形状 8"/>
            <p:cNvSpPr/>
            <p:nvPr>
              <p:custDataLst>
                <p:tags r:id="rId8"/>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2" name="标题 1"/>
          <p:cNvSpPr>
            <a:spLocks noGrp="1"/>
          </p:cNvSpPr>
          <p:nvPr>
            <p:ph type="title" hasCustomPrompt="1"/>
            <p:custDataLst>
              <p:tags r:id="rId2"/>
            </p:custDataLst>
          </p:nvPr>
        </p:nvSpPr>
        <p:spPr>
          <a:xfrm>
            <a:off x="6151204" y="2481145"/>
            <a:ext cx="5687702" cy="117645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a:p>
        </p:txBody>
      </p:sp>
      <p:sp>
        <p:nvSpPr>
          <p:cNvPr id="16" name="文本占位符 15"/>
          <p:cNvSpPr>
            <a:spLocks noGrp="1"/>
          </p:cNvSpPr>
          <p:nvPr>
            <p:ph type="body" sz="quarter" idx="13" hasCustomPrompt="1"/>
            <p:custDataLst>
              <p:tags r:id="rId6"/>
            </p:custDataLst>
          </p:nvPr>
        </p:nvSpPr>
        <p:spPr>
          <a:xfrm>
            <a:off x="6153143" y="3768796"/>
            <a:ext cx="5697750" cy="696021"/>
          </a:xfrm>
        </p:spPr>
        <p:txBody>
          <a:bodyPr lIns="90000" tIns="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16" name="Freeform 95"/>
          <p:cNvSpPr/>
          <p:nvPr>
            <p:custDataLst>
              <p:tags r:id="rId1"/>
            </p:custDataLst>
          </p:nvPr>
        </p:nvSpPr>
        <p:spPr>
          <a:xfrm>
            <a:off x="11007971" y="6146561"/>
            <a:ext cx="1184027" cy="711443"/>
          </a:xfrm>
          <a:custGeom>
            <a:avLst/>
            <a:gdLst>
              <a:gd name="connsiteX0" fmla="*/ 709444 w 1184027"/>
              <a:gd name="connsiteY0" fmla="*/ 0 h 711443"/>
              <a:gd name="connsiteX1" fmla="*/ 1184026 w 1184027"/>
              <a:gd name="connsiteY1" fmla="*/ 474584 h 711443"/>
              <a:gd name="connsiteX2" fmla="*/ 1184027 w 1184027"/>
              <a:gd name="connsiteY2" fmla="*/ 711443 h 711443"/>
              <a:gd name="connsiteX3" fmla="*/ 1998 w 1184027"/>
              <a:gd name="connsiteY3" fmla="*/ 711441 h 711443"/>
              <a:gd name="connsiteX4" fmla="*/ 0 w 1184027"/>
              <a:gd name="connsiteY4" fmla="*/ 709444 h 71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027" h="711443">
                <a:moveTo>
                  <a:pt x="709444" y="0"/>
                </a:moveTo>
                <a:lnTo>
                  <a:pt x="1184026" y="474584"/>
                </a:lnTo>
                <a:lnTo>
                  <a:pt x="1184027" y="711443"/>
                </a:lnTo>
                <a:lnTo>
                  <a:pt x="1998" y="711441"/>
                </a:lnTo>
                <a:lnTo>
                  <a:pt x="0" y="70944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Freeform 96"/>
          <p:cNvSpPr/>
          <p:nvPr>
            <p:custDataLst>
              <p:tags r:id="rId2"/>
            </p:custDataLst>
          </p:nvPr>
        </p:nvSpPr>
        <p:spPr>
          <a:xfrm>
            <a:off x="11903441" y="6569447"/>
            <a:ext cx="288559" cy="288561"/>
          </a:xfrm>
          <a:custGeom>
            <a:avLst/>
            <a:gdLst>
              <a:gd name="connsiteX0" fmla="*/ 288559 w 288559"/>
              <a:gd name="connsiteY0" fmla="*/ 0 h 288561"/>
              <a:gd name="connsiteX1" fmla="*/ 288559 w 288559"/>
              <a:gd name="connsiteY1" fmla="*/ 288561 h 288561"/>
              <a:gd name="connsiteX2" fmla="*/ 0 w 288559"/>
              <a:gd name="connsiteY2" fmla="*/ 288559 h 288561"/>
            </a:gdLst>
            <a:ahLst/>
            <a:cxnLst>
              <a:cxn ang="0">
                <a:pos x="connsiteX0" y="connsiteY0"/>
              </a:cxn>
              <a:cxn ang="0">
                <a:pos x="connsiteX1" y="connsiteY1"/>
              </a:cxn>
              <a:cxn ang="0">
                <a:pos x="connsiteX2" y="connsiteY2"/>
              </a:cxn>
            </a:cxnLst>
            <a:rect l="l" t="t" r="r" b="b"/>
            <a:pathLst>
              <a:path w="288559" h="288561">
                <a:moveTo>
                  <a:pt x="288559" y="0"/>
                </a:moveTo>
                <a:lnTo>
                  <a:pt x="288559" y="288561"/>
                </a:lnTo>
                <a:lnTo>
                  <a:pt x="0" y="288559"/>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Rectangle 97"/>
          <p:cNvSpPr/>
          <p:nvPr>
            <p:custDataLst>
              <p:tags r:id="rId3"/>
            </p:custDataLst>
          </p:nvPr>
        </p:nvSpPr>
        <p:spPr>
          <a:xfrm>
            <a:off x="11033368" y="577984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Rectangle 98"/>
          <p:cNvSpPr/>
          <p:nvPr>
            <p:custDataLst>
              <p:tags r:id="rId4"/>
            </p:custDataLst>
          </p:nvPr>
        </p:nvSpPr>
        <p:spPr>
          <a:xfrm>
            <a:off x="11654364" y="5748575"/>
            <a:ext cx="398588" cy="398587"/>
          </a:xfrm>
          <a:custGeom>
            <a:avLst/>
            <a:gdLst>
              <a:gd name="connsiteX0" fmla="*/ 199294 w 398588"/>
              <a:gd name="connsiteY0" fmla="*/ 0 h 398587"/>
              <a:gd name="connsiteX1" fmla="*/ 398588 w 398588"/>
              <a:gd name="connsiteY1" fmla="*/ 199292 h 398587"/>
              <a:gd name="connsiteX2" fmla="*/ 199294 w 398588"/>
              <a:gd name="connsiteY2" fmla="*/ 398587 h 398587"/>
              <a:gd name="connsiteX3" fmla="*/ 0 w 398588"/>
              <a:gd name="connsiteY3" fmla="*/ 199294 h 398587"/>
            </a:gdLst>
            <a:ahLst/>
            <a:cxnLst>
              <a:cxn ang="0">
                <a:pos x="connsiteX0" y="connsiteY0"/>
              </a:cxn>
              <a:cxn ang="0">
                <a:pos x="connsiteX1" y="connsiteY1"/>
              </a:cxn>
              <a:cxn ang="0">
                <a:pos x="connsiteX2" y="connsiteY2"/>
              </a:cxn>
              <a:cxn ang="0">
                <a:pos x="connsiteX3" y="connsiteY3"/>
              </a:cxn>
            </a:cxnLst>
            <a:rect l="l" t="t" r="r" b="b"/>
            <a:pathLst>
              <a:path w="398588" h="398587">
                <a:moveTo>
                  <a:pt x="199294" y="0"/>
                </a:moveTo>
                <a:lnTo>
                  <a:pt x="398588" y="199292"/>
                </a:lnTo>
                <a:lnTo>
                  <a:pt x="199294" y="398587"/>
                </a:lnTo>
                <a:lnTo>
                  <a:pt x="0" y="199294"/>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title"/>
            <p:custDataLst>
              <p:tags r:id="rId8"/>
            </p:custDataLst>
          </p:nvPr>
        </p:nvSpPr>
        <p:spPr/>
        <p:txBody>
          <a:bodyPr/>
          <a:lstStyle/>
          <a:p>
            <a:r>
              <a:rPr lang="zh-CN" altLang="en-US"/>
              <a:t>单击此处编辑母版标题样式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14" name="Freeform 6"/>
          <p:cNvSpPr/>
          <p:nvPr>
            <p:custDataLst>
              <p:tags r:id="rId7"/>
            </p:custDataLst>
          </p:nvPr>
        </p:nvSpPr>
        <p:spPr>
          <a:xfrm>
            <a:off x="11178136" y="6041618"/>
            <a:ext cx="952190" cy="854236"/>
          </a:xfrm>
          <a:custGeom>
            <a:avLst/>
            <a:gdLst>
              <a:gd name="connsiteX0" fmla="*/ 476095 w 952190"/>
              <a:gd name="connsiteY0" fmla="*/ 0 h 854236"/>
              <a:gd name="connsiteX1" fmla="*/ 952190 w 952190"/>
              <a:gd name="connsiteY1" fmla="*/ 476095 h 854236"/>
              <a:gd name="connsiteX2" fmla="*/ 574051 w 952190"/>
              <a:gd name="connsiteY2" fmla="*/ 854236 h 854236"/>
              <a:gd name="connsiteX3" fmla="*/ 378138 w 952190"/>
              <a:gd name="connsiteY3" fmla="*/ 854235 h 854236"/>
              <a:gd name="connsiteX4" fmla="*/ 0 w 952190"/>
              <a:gd name="connsiteY4" fmla="*/ 476096 h 85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90" h="854236">
                <a:moveTo>
                  <a:pt x="476095" y="0"/>
                </a:moveTo>
                <a:lnTo>
                  <a:pt x="952190" y="476095"/>
                </a:lnTo>
                <a:lnTo>
                  <a:pt x="574051" y="854236"/>
                </a:lnTo>
                <a:lnTo>
                  <a:pt x="378138" y="854235"/>
                </a:lnTo>
                <a:lnTo>
                  <a:pt x="0" y="47609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5" name="Rectangle 10"/>
          <p:cNvSpPr/>
          <p:nvPr>
            <p:custDataLst>
              <p:tags r:id="rId8"/>
            </p:custDataLst>
          </p:nvPr>
        </p:nvSpPr>
        <p:spPr>
          <a:xfrm>
            <a:off x="11399050" y="5763931"/>
            <a:ext cx="339001" cy="339000"/>
          </a:xfrm>
          <a:custGeom>
            <a:avLst/>
            <a:gdLst>
              <a:gd name="connsiteX0" fmla="*/ 169501 w 339001"/>
              <a:gd name="connsiteY0" fmla="*/ 0 h 339000"/>
              <a:gd name="connsiteX1" fmla="*/ 339001 w 339001"/>
              <a:gd name="connsiteY1" fmla="*/ 169500 h 339000"/>
              <a:gd name="connsiteX2" fmla="*/ 169500 w 339001"/>
              <a:gd name="connsiteY2" fmla="*/ 339000 h 339000"/>
              <a:gd name="connsiteX3" fmla="*/ 0 w 339001"/>
              <a:gd name="connsiteY3" fmla="*/ 169500 h 339000"/>
            </a:gdLst>
            <a:ahLst/>
            <a:cxnLst>
              <a:cxn ang="0">
                <a:pos x="connsiteX0" y="connsiteY0"/>
              </a:cxn>
              <a:cxn ang="0">
                <a:pos x="connsiteX1" y="connsiteY1"/>
              </a:cxn>
              <a:cxn ang="0">
                <a:pos x="connsiteX2" y="connsiteY2"/>
              </a:cxn>
              <a:cxn ang="0">
                <a:pos x="connsiteX3" y="connsiteY3"/>
              </a:cxn>
            </a:cxnLst>
            <a:rect l="l" t="t" r="r" b="b"/>
            <a:pathLst>
              <a:path w="339001" h="339000">
                <a:moveTo>
                  <a:pt x="169501" y="0"/>
                </a:moveTo>
                <a:lnTo>
                  <a:pt x="339001" y="169500"/>
                </a:lnTo>
                <a:lnTo>
                  <a:pt x="169500" y="339000"/>
                </a:lnTo>
                <a:lnTo>
                  <a:pt x="0" y="169500"/>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6" name="Rectangle 11"/>
          <p:cNvSpPr/>
          <p:nvPr>
            <p:custDataLst>
              <p:tags r:id="rId9"/>
            </p:custDataLst>
          </p:nvPr>
        </p:nvSpPr>
        <p:spPr>
          <a:xfrm>
            <a:off x="11786945" y="5867584"/>
            <a:ext cx="133160" cy="133159"/>
          </a:xfrm>
          <a:custGeom>
            <a:avLst/>
            <a:gdLst>
              <a:gd name="connsiteX0" fmla="*/ 66579 w 133160"/>
              <a:gd name="connsiteY0" fmla="*/ 0 h 133159"/>
              <a:gd name="connsiteX1" fmla="*/ 133160 w 133160"/>
              <a:gd name="connsiteY1" fmla="*/ 66579 h 133159"/>
              <a:gd name="connsiteX2" fmla="*/ 66579 w 133160"/>
              <a:gd name="connsiteY2" fmla="*/ 133159 h 133159"/>
              <a:gd name="connsiteX3" fmla="*/ 0 w 133160"/>
              <a:gd name="connsiteY3" fmla="*/ 66579 h 133159"/>
            </a:gdLst>
            <a:ahLst/>
            <a:cxnLst>
              <a:cxn ang="0">
                <a:pos x="connsiteX0" y="connsiteY0"/>
              </a:cxn>
              <a:cxn ang="0">
                <a:pos x="connsiteX1" y="connsiteY1"/>
              </a:cxn>
              <a:cxn ang="0">
                <a:pos x="connsiteX2" y="connsiteY2"/>
              </a:cxn>
              <a:cxn ang="0">
                <a:pos x="connsiteX3" y="connsiteY3"/>
              </a:cxn>
            </a:cxnLst>
            <a:rect l="l" t="t" r="r" b="b"/>
            <a:pathLst>
              <a:path w="133160" h="133159">
                <a:moveTo>
                  <a:pt x="66579" y="0"/>
                </a:moveTo>
                <a:lnTo>
                  <a:pt x="133160" y="66579"/>
                </a:lnTo>
                <a:lnTo>
                  <a:pt x="66579" y="133159"/>
                </a:lnTo>
                <a:lnTo>
                  <a:pt x="0" y="66579"/>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7" name="Freeform 12"/>
          <p:cNvSpPr/>
          <p:nvPr>
            <p:custDataLst>
              <p:tags r:id="rId10"/>
            </p:custDataLst>
          </p:nvPr>
        </p:nvSpPr>
        <p:spPr>
          <a:xfrm>
            <a:off x="7970" y="-21865"/>
            <a:ext cx="1113116" cy="597945"/>
          </a:xfrm>
          <a:custGeom>
            <a:avLst/>
            <a:gdLst>
              <a:gd name="connsiteX0" fmla="*/ 1113116 w 1113116"/>
              <a:gd name="connsiteY0" fmla="*/ 0 h 597945"/>
              <a:gd name="connsiteX1" fmla="*/ 515169 w 1113116"/>
              <a:gd name="connsiteY1" fmla="*/ 597945 h 597945"/>
              <a:gd name="connsiteX2" fmla="*/ 1 w 1113116"/>
              <a:gd name="connsiteY2" fmla="*/ 82776 h 597945"/>
              <a:gd name="connsiteX3" fmla="*/ 0 w 1113116"/>
              <a:gd name="connsiteY3" fmla="*/ 1 h 597945"/>
            </a:gdLst>
            <a:ahLst/>
            <a:cxnLst>
              <a:cxn ang="0">
                <a:pos x="connsiteX0" y="connsiteY0"/>
              </a:cxn>
              <a:cxn ang="0">
                <a:pos x="connsiteX1" y="connsiteY1"/>
              </a:cxn>
              <a:cxn ang="0">
                <a:pos x="connsiteX2" y="connsiteY2"/>
              </a:cxn>
              <a:cxn ang="0">
                <a:pos x="connsiteX3" y="connsiteY3"/>
              </a:cxn>
            </a:cxnLst>
            <a:rect l="l" t="t" r="r" b="b"/>
            <a:pathLst>
              <a:path w="1113116" h="597945">
                <a:moveTo>
                  <a:pt x="1113116" y="0"/>
                </a:moveTo>
                <a:lnTo>
                  <a:pt x="515169" y="597945"/>
                </a:lnTo>
                <a:lnTo>
                  <a:pt x="1" y="82776"/>
                </a:lnTo>
                <a:lnTo>
                  <a:pt x="0" y="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8" name="Rectangle 13"/>
          <p:cNvSpPr/>
          <p:nvPr>
            <p:custDataLst>
              <p:tags r:id="rId11"/>
            </p:custDataLst>
          </p:nvPr>
        </p:nvSpPr>
        <p:spPr>
          <a:xfrm>
            <a:off x="335321" y="64578"/>
            <a:ext cx="716470" cy="716470"/>
          </a:xfrm>
          <a:custGeom>
            <a:avLst/>
            <a:gdLst>
              <a:gd name="connsiteX0" fmla="*/ 358236 w 716470"/>
              <a:gd name="connsiteY0" fmla="*/ 0 h 716470"/>
              <a:gd name="connsiteX1" fmla="*/ 716470 w 716470"/>
              <a:gd name="connsiteY1" fmla="*/ 358236 h 716470"/>
              <a:gd name="connsiteX2" fmla="*/ 358236 w 716470"/>
              <a:gd name="connsiteY2" fmla="*/ 716470 h 716470"/>
              <a:gd name="connsiteX3" fmla="*/ 0 w 716470"/>
              <a:gd name="connsiteY3" fmla="*/ 358235 h 716470"/>
            </a:gdLst>
            <a:ahLst/>
            <a:cxnLst>
              <a:cxn ang="0">
                <a:pos x="connsiteX0" y="connsiteY0"/>
              </a:cxn>
              <a:cxn ang="0">
                <a:pos x="connsiteX1" y="connsiteY1"/>
              </a:cxn>
              <a:cxn ang="0">
                <a:pos x="connsiteX2" y="connsiteY2"/>
              </a:cxn>
              <a:cxn ang="0">
                <a:pos x="connsiteX3" y="connsiteY3"/>
              </a:cxn>
            </a:cxnLst>
            <a:rect l="l" t="t" r="r" b="b"/>
            <a:pathLst>
              <a:path w="716470" h="716470">
                <a:moveTo>
                  <a:pt x="358236" y="0"/>
                </a:moveTo>
                <a:lnTo>
                  <a:pt x="716470" y="358236"/>
                </a:lnTo>
                <a:lnTo>
                  <a:pt x="358236" y="716470"/>
                </a:lnTo>
                <a:lnTo>
                  <a:pt x="0" y="358235"/>
                </a:lnTo>
                <a:close/>
              </a:path>
            </a:pathLst>
          </a:cu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6350" y="-4445"/>
            <a:ext cx="49453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grpSp>
        <p:nvGrpSpPr>
          <p:cNvPr id="22" name="组合 21"/>
          <p:cNvGrpSpPr/>
          <p:nvPr>
            <p:custDataLst>
              <p:tags r:id="rId2"/>
            </p:custDataLst>
          </p:nvPr>
        </p:nvGrpSpPr>
        <p:grpSpPr>
          <a:xfrm>
            <a:off x="13031" y="-193955"/>
            <a:ext cx="1459945" cy="1188999"/>
            <a:chOff x="13031" y="-193955"/>
            <a:chExt cx="1459945" cy="1188999"/>
          </a:xfrm>
        </p:grpSpPr>
        <p:sp>
          <p:nvSpPr>
            <p:cNvPr id="19" name="任意多边形: 形状 18"/>
            <p:cNvSpPr/>
            <p:nvPr userDrawn="1">
              <p:custDataLst>
                <p:tags r:id="rId9"/>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任意多边形: 形状 20"/>
            <p:cNvSpPr/>
            <p:nvPr userDrawn="1">
              <p:custDataLst>
                <p:tags r:id="rId10"/>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任意多边形: 形状 14"/>
            <p:cNvSpPr/>
            <p:nvPr userDrawn="1">
              <p:custDataLst>
                <p:tags r:id="rId11"/>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12"/>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6" name="组合 15"/>
          <p:cNvGrpSpPr/>
          <p:nvPr>
            <p:custDataLst>
              <p:tags r:id="rId8"/>
            </p:custDataLst>
          </p:nvPr>
        </p:nvGrpSpPr>
        <p:grpSpPr>
          <a:xfrm>
            <a:off x="13031" y="-193955"/>
            <a:ext cx="1459945" cy="1188999"/>
            <a:chOff x="13031" y="-193955"/>
            <a:chExt cx="1459945" cy="1188999"/>
          </a:xfrm>
        </p:grpSpPr>
        <p:sp>
          <p:nvSpPr>
            <p:cNvPr id="17" name="任意多边形: 形状 16"/>
            <p:cNvSpPr/>
            <p:nvPr userDrawn="1">
              <p:custDataLst>
                <p:tags r:id="rId9"/>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0"/>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任意多边形: 形状 18"/>
            <p:cNvSpPr/>
            <p:nvPr userDrawn="1">
              <p:custDataLst>
                <p:tags r:id="rId11"/>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矩形 19"/>
            <p:cNvSpPr/>
            <p:nvPr userDrawn="1">
              <p:custDataLst>
                <p:tags r:id="rId12"/>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21" name="组合 20"/>
          <p:cNvGrpSpPr/>
          <p:nvPr>
            <p:custDataLst>
              <p:tags r:id="rId2"/>
            </p:custDataLst>
          </p:nvPr>
        </p:nvGrpSpPr>
        <p:grpSpPr>
          <a:xfrm>
            <a:off x="11122351" y="5574479"/>
            <a:ext cx="1279146" cy="1550708"/>
            <a:chOff x="11122351" y="5574479"/>
            <a:chExt cx="1279146" cy="1550708"/>
          </a:xfrm>
        </p:grpSpPr>
        <p:sp>
          <p:nvSpPr>
            <p:cNvPr id="16" name="任意多边形: 形状 15"/>
            <p:cNvSpPr/>
            <p:nvPr userDrawn="1">
              <p:custDataLst>
                <p:tags r:id="rId9"/>
              </p:custDataLst>
            </p:nvPr>
          </p:nvSpPr>
          <p:spPr>
            <a:xfrm rot="2700000">
              <a:off x="11215764" y="6121883"/>
              <a:ext cx="1003304" cy="1003304"/>
            </a:xfrm>
            <a:custGeom>
              <a:avLst/>
              <a:gdLst>
                <a:gd name="connsiteX0" fmla="*/ 0 w 1003304"/>
                <a:gd name="connsiteY0" fmla="*/ 0 h 1003304"/>
                <a:gd name="connsiteX1" fmla="*/ 1003304 w 1003304"/>
                <a:gd name="connsiteY1" fmla="*/ 0 h 1003304"/>
                <a:gd name="connsiteX2" fmla="*/ 1003304 w 1003304"/>
                <a:gd name="connsiteY2" fmla="*/ 331584 h 1003304"/>
                <a:gd name="connsiteX3" fmla="*/ 331584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331584"/>
                  </a:lnTo>
                  <a:lnTo>
                    <a:pt x="331584" y="1003304"/>
                  </a:lnTo>
                  <a:lnTo>
                    <a:pt x="0" y="10033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custDataLst>
                <p:tags r:id="rId10"/>
              </p:custDataLst>
            </p:nvPr>
          </p:nvSpPr>
          <p:spPr>
            <a:xfrm rot="2700000">
              <a:off x="11946744" y="6387990"/>
              <a:ext cx="368422" cy="541084"/>
            </a:xfrm>
            <a:custGeom>
              <a:avLst/>
              <a:gdLst>
                <a:gd name="connsiteX0" fmla="*/ 0 w 368422"/>
                <a:gd name="connsiteY0" fmla="*/ 0 h 541084"/>
                <a:gd name="connsiteX1" fmla="*/ 368422 w 368422"/>
                <a:gd name="connsiteY1" fmla="*/ 368422 h 541084"/>
                <a:gd name="connsiteX2" fmla="*/ 195760 w 368422"/>
                <a:gd name="connsiteY2" fmla="*/ 541084 h 541084"/>
                <a:gd name="connsiteX3" fmla="*/ 0 w 368422"/>
                <a:gd name="connsiteY3" fmla="*/ 541084 h 541084"/>
              </a:gdLst>
              <a:ahLst/>
              <a:cxnLst>
                <a:cxn ang="0">
                  <a:pos x="connsiteX0" y="connsiteY0"/>
                </a:cxn>
                <a:cxn ang="0">
                  <a:pos x="connsiteX1" y="connsiteY1"/>
                </a:cxn>
                <a:cxn ang="0">
                  <a:pos x="connsiteX2" y="connsiteY2"/>
                </a:cxn>
                <a:cxn ang="0">
                  <a:pos x="connsiteX3" y="connsiteY3"/>
                </a:cxn>
              </a:cxnLst>
              <a:rect l="l" t="t" r="r" b="b"/>
              <a:pathLst>
                <a:path w="368422" h="541084">
                  <a:moveTo>
                    <a:pt x="0" y="0"/>
                  </a:moveTo>
                  <a:lnTo>
                    <a:pt x="368422" y="368422"/>
                  </a:lnTo>
                  <a:lnTo>
                    <a:pt x="195760" y="541084"/>
                  </a:lnTo>
                  <a:lnTo>
                    <a:pt x="0" y="541084"/>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11"/>
              </p:custDataLst>
            </p:nvPr>
          </p:nvSpPr>
          <p:spPr>
            <a:xfrm rot="2700000">
              <a:off x="11122351" y="5636352"/>
              <a:ext cx="429627" cy="429627"/>
            </a:xfrm>
            <a:prstGeom prst="rect">
              <a:avLst/>
            </a:pr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2"/>
              </p:custDataLst>
            </p:nvPr>
          </p:nvSpPr>
          <p:spPr>
            <a:xfrm rot="2700000">
              <a:off x="11712742" y="5574479"/>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3"/>
            </p:custDataLst>
          </p:nvPr>
        </p:nvSpPr>
        <p:spPr>
          <a:xfrm>
            <a:off x="604800" y="493486"/>
            <a:ext cx="10976400" cy="741314"/>
          </a:xfrm>
        </p:spPr>
        <p:txBody>
          <a:bodyPr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p:custDataLst>
              <p:tags r:id="rId1"/>
            </p:custDataLst>
          </p:nvPr>
        </p:nvGrpSpPr>
        <p:grpSpPr>
          <a:xfrm>
            <a:off x="11122351" y="5806946"/>
            <a:ext cx="1201552" cy="1410164"/>
            <a:chOff x="11122351" y="5806946"/>
            <a:chExt cx="1201552" cy="1410164"/>
          </a:xfrm>
        </p:grpSpPr>
        <p:sp>
          <p:nvSpPr>
            <p:cNvPr id="29" name="任意多边形: 形状 28"/>
            <p:cNvSpPr/>
            <p:nvPr userDrawn="1">
              <p:custDataLst>
                <p:tags r:id="rId11"/>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userDrawn="1">
              <p:custDataLst>
                <p:tags r:id="rId12"/>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3"/>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4"/>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custDataLst>
              <p:tags r:id="rId2"/>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165029"/>
            <a:ext cx="11037600" cy="643217"/>
          </a:xfrm>
        </p:spPr>
        <p:txBody>
          <a:bodyPr anchor="ctr" anchorCtr="0"/>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19" name="组合 18"/>
          <p:cNvGrpSpPr/>
          <p:nvPr>
            <p:custDataLst>
              <p:tags r:id="rId2"/>
            </p:custDataLst>
          </p:nvPr>
        </p:nvGrpSpPr>
        <p:grpSpPr>
          <a:xfrm>
            <a:off x="-514985" y="3105150"/>
            <a:ext cx="1624330" cy="1242060"/>
            <a:chOff x="-515038" y="3104984"/>
            <a:chExt cx="1624613" cy="1242031"/>
          </a:xfrm>
        </p:grpSpPr>
        <p:sp>
          <p:nvSpPr>
            <p:cNvPr id="13" name="矩形 12"/>
            <p:cNvSpPr/>
            <p:nvPr userDrawn="1">
              <p:custDataLst>
                <p:tags r:id="rId12"/>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custDataLst>
                <p:tags r:id="rId13"/>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userDrawn="1">
              <p:custDataLst>
                <p:tags r:id="rId14"/>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custDataLst>
              <p:tags r:id="rId3"/>
            </p:custDataLst>
          </p:nvPr>
        </p:nvGrpSpPr>
        <p:grpSpPr>
          <a:xfrm flipH="1">
            <a:off x="11153140" y="3105150"/>
            <a:ext cx="1624330" cy="1242060"/>
            <a:chOff x="-515038" y="3104984"/>
            <a:chExt cx="1624613" cy="1242031"/>
          </a:xfrm>
        </p:grpSpPr>
        <p:sp>
          <p:nvSpPr>
            <p:cNvPr id="21" name="矩形 20"/>
            <p:cNvSpPr/>
            <p:nvPr userDrawn="1">
              <p:custDataLst>
                <p:tags r:id="rId9"/>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custDataLst>
                <p:tags r:id="rId10"/>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1"/>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5.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ags" Target="../tags/tag21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ags" Target="../tags/tag21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21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215.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ags" Target="../tags/tag21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t>2023/3/9</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60.xml"/><Relationship Id="rId1" Type="http://schemas.openxmlformats.org/officeDocument/2006/relationships/tags" Target="../tags/tag45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462.xml"/><Relationship Id="rId1" Type="http://schemas.openxmlformats.org/officeDocument/2006/relationships/tags" Target="../tags/tag46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image" Target="../media/image8.jpeg"/><Relationship Id="rId5" Type="http://schemas.openxmlformats.org/officeDocument/2006/relationships/tags" Target="../tags/tag467.xml"/><Relationship Id="rId10" Type="http://schemas.openxmlformats.org/officeDocument/2006/relationships/image" Target="../media/image7.jpg"/><Relationship Id="rId4" Type="http://schemas.openxmlformats.org/officeDocument/2006/relationships/tags" Target="../tags/tag466.xml"/><Relationship Id="rId9"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image" Target="../media/image9.png"/><Relationship Id="rId5" Type="http://schemas.openxmlformats.org/officeDocument/2006/relationships/slideLayout" Target="../slideLayouts/slideLayout25.xml"/><Relationship Id="rId4" Type="http://schemas.openxmlformats.org/officeDocument/2006/relationships/tags" Target="../tags/tag473.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76.xml"/><Relationship Id="rId7" Type="http://schemas.openxmlformats.org/officeDocument/2006/relationships/image" Target="../media/image10.jpeg"/><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notesSlide" Target="../notesSlides/notesSlide4.xml"/><Relationship Id="rId5" Type="http://schemas.openxmlformats.org/officeDocument/2006/relationships/slideLayout" Target="../slideLayouts/slideLayout28.xml"/><Relationship Id="rId4" Type="http://schemas.openxmlformats.org/officeDocument/2006/relationships/tags" Target="../tags/tag477.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7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481.xml"/><Relationship Id="rId7" Type="http://schemas.openxmlformats.org/officeDocument/2006/relationships/tags" Target="../tags/tag485.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image" Target="../media/image14.jpeg"/><Relationship Id="rId5" Type="http://schemas.openxmlformats.org/officeDocument/2006/relationships/tags" Target="../tags/tag483.xml"/><Relationship Id="rId10" Type="http://schemas.openxmlformats.org/officeDocument/2006/relationships/image" Target="../media/image13.png"/><Relationship Id="rId4" Type="http://schemas.openxmlformats.org/officeDocument/2006/relationships/tags" Target="../tags/tag482.xml"/><Relationship Id="rId9"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488.xml"/><Relationship Id="rId7" Type="http://schemas.openxmlformats.org/officeDocument/2006/relationships/tags" Target="../tags/tag492.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image" Target="../media/image16.jpeg"/><Relationship Id="rId5" Type="http://schemas.openxmlformats.org/officeDocument/2006/relationships/tags" Target="../tags/tag490.xml"/><Relationship Id="rId10" Type="http://schemas.openxmlformats.org/officeDocument/2006/relationships/image" Target="../media/image15.jpeg"/><Relationship Id="rId4" Type="http://schemas.openxmlformats.org/officeDocument/2006/relationships/tags" Target="../tags/tag489.xml"/><Relationship Id="rId9"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image" Target="../media/image17.png"/><Relationship Id="rId5" Type="http://schemas.openxmlformats.org/officeDocument/2006/relationships/slideLayout" Target="../slideLayouts/slideLayout25.xml"/><Relationship Id="rId4" Type="http://schemas.openxmlformats.org/officeDocument/2006/relationships/tags" Target="../tags/tag496.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tags" Target="../tags/tag502.xml"/><Relationship Id="rId11" Type="http://schemas.openxmlformats.org/officeDocument/2006/relationships/image" Target="../media/image19.jpeg"/><Relationship Id="rId5" Type="http://schemas.openxmlformats.org/officeDocument/2006/relationships/tags" Target="../tags/tag501.xml"/><Relationship Id="rId10" Type="http://schemas.openxmlformats.org/officeDocument/2006/relationships/image" Target="../media/image18.jpeg"/><Relationship Id="rId4" Type="http://schemas.openxmlformats.org/officeDocument/2006/relationships/tags" Target="../tags/tag500.xml"/><Relationship Id="rId9"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3" Type="http://schemas.openxmlformats.org/officeDocument/2006/relationships/tags" Target="../tags/tag425.xml"/><Relationship Id="rId21" Type="http://schemas.openxmlformats.org/officeDocument/2006/relationships/image" Target="../media/image1.jpeg"/><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notesSlide" Target="../notesSlides/notesSlide1.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24" Type="http://schemas.microsoft.com/office/2007/relationships/hdphoto" Target="../media/hdphoto2.wdp"/><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image" Target="../media/image2.jpeg"/><Relationship Id="rId10" Type="http://schemas.openxmlformats.org/officeDocument/2006/relationships/tags" Target="../tags/tag432.xml"/><Relationship Id="rId19" Type="http://schemas.openxmlformats.org/officeDocument/2006/relationships/slideLayout" Target="../slideLayouts/slideLayout17.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506.xml"/><Relationship Id="rId7" Type="http://schemas.openxmlformats.org/officeDocument/2006/relationships/tags" Target="../tags/tag510.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image" Target="../media/image21.png"/><Relationship Id="rId5" Type="http://schemas.openxmlformats.org/officeDocument/2006/relationships/tags" Target="../tags/tag508.xml"/><Relationship Id="rId10" Type="http://schemas.openxmlformats.org/officeDocument/2006/relationships/image" Target="../media/image20.jpeg"/><Relationship Id="rId4" Type="http://schemas.openxmlformats.org/officeDocument/2006/relationships/tags" Target="../tags/tag507.xml"/><Relationship Id="rId9"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image" Target="../media/image22.jpeg"/><Relationship Id="rId5" Type="http://schemas.openxmlformats.org/officeDocument/2006/relationships/slideLayout" Target="../slideLayouts/slideLayout25.xml"/><Relationship Id="rId4" Type="http://schemas.openxmlformats.org/officeDocument/2006/relationships/tags" Target="../tags/tag51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517.xml"/><Relationship Id="rId7" Type="http://schemas.openxmlformats.org/officeDocument/2006/relationships/tags" Target="../tags/tag521.xml"/><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image" Target="../media/image24.png"/><Relationship Id="rId5" Type="http://schemas.openxmlformats.org/officeDocument/2006/relationships/tags" Target="../tags/tag519.xml"/><Relationship Id="rId10" Type="http://schemas.openxmlformats.org/officeDocument/2006/relationships/image" Target="../media/image23.jpeg"/><Relationship Id="rId4" Type="http://schemas.openxmlformats.org/officeDocument/2006/relationships/tags" Target="../tags/tag518.xml"/><Relationship Id="rId9"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23.xml"/><Relationship Id="rId1" Type="http://schemas.openxmlformats.org/officeDocument/2006/relationships/tags" Target="../tags/tag5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527.xml"/><Relationship Id="rId1" Type="http://schemas.openxmlformats.org/officeDocument/2006/relationships/tags" Target="../tags/tag5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52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30.xml"/><Relationship Id="rId1" Type="http://schemas.openxmlformats.org/officeDocument/2006/relationships/tags" Target="../tags/tag5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2.xml"/><Relationship Id="rId1" Type="http://schemas.openxmlformats.org/officeDocument/2006/relationships/tags" Target="../tags/tag4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44.xml"/><Relationship Id="rId1" Type="http://schemas.openxmlformats.org/officeDocument/2006/relationships/tags" Target="../tags/tag443.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6.xml"/><Relationship Id="rId1" Type="http://schemas.openxmlformats.org/officeDocument/2006/relationships/tags" Target="../tags/tag445.xml"/></Relationships>
</file>

<file path=ppt/slides/_rels/slide6.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image" Target="../media/image4.jpeg"/><Relationship Id="rId5" Type="http://schemas.openxmlformats.org/officeDocument/2006/relationships/slideLayout" Target="../slideLayouts/slideLayout25.xml"/><Relationship Id="rId4" Type="http://schemas.openxmlformats.org/officeDocument/2006/relationships/tags" Target="../tags/tag45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452.xml"/><Relationship Id="rId1" Type="http://schemas.openxmlformats.org/officeDocument/2006/relationships/tags" Target="../tags/tag451.xml"/></Relationships>
</file>

<file path=ppt/slides/_rels/slide8.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 Id="rId5" Type="http://schemas.openxmlformats.org/officeDocument/2006/relationships/image" Target="../media/image5.png"/><Relationship Id="rId4"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 Id="rId5" Type="http://schemas.openxmlformats.org/officeDocument/2006/relationships/image" Target="../media/image6.png"/><Relationship Id="rId4"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2"/>
            </p:custDataLst>
          </p:nvPr>
        </p:nvSpPr>
        <p:spPr/>
        <p:txBody>
          <a:bodyPr>
            <a:noAutofit/>
          </a:bodyPr>
          <a:lstStyle/>
          <a:p>
            <a:r>
              <a:rPr lang="zh-CN" altLang="en-US" sz="3200" dirty="0"/>
              <a:t>海事法院受理海事刑事案件的必要性研究</a:t>
            </a:r>
          </a:p>
        </p:txBody>
      </p:sp>
      <p:sp>
        <p:nvSpPr>
          <p:cNvPr id="9" name="文本占位符 8"/>
          <p:cNvSpPr>
            <a:spLocks noGrp="1"/>
          </p:cNvSpPr>
          <p:nvPr>
            <p:ph type="body" sz="quarter" idx="13"/>
            <p:custDataLst>
              <p:tags r:id="rId3"/>
            </p:custDataLst>
          </p:nvPr>
        </p:nvSpPr>
        <p:spPr>
          <a:xfrm>
            <a:off x="6804679" y="3711278"/>
            <a:ext cx="4431660" cy="432000"/>
          </a:xfrm>
        </p:spPr>
        <p:txBody>
          <a:bodyPr>
            <a:normAutofit/>
          </a:bodyPr>
          <a:lstStyle/>
          <a:p>
            <a:r>
              <a:rPr lang="zh-CN" altLang="en-US" dirty="0"/>
              <a:t>许光玉 广东海建律师事务所主任</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p:txBody>
          <a:bodyPr>
            <a:normAutofit fontScale="90000"/>
          </a:bodyPr>
          <a:lstStyle/>
          <a:p>
            <a:r>
              <a:rPr lang="zh-CN" altLang="en-US"/>
              <a:t>海事法院审理海事刑事案件的必要性</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94000" y="1047339"/>
            <a:ext cx="11211566" cy="2185321"/>
          </a:xfrm>
        </p:spPr>
        <p:txBody>
          <a:bodyPr>
            <a:normAutofit fontScale="90000"/>
          </a:bodyPr>
          <a:lstStyle/>
          <a:p>
            <a:r>
              <a:rPr lang="zh-CN" altLang="zh-CN" sz="5400" dirty="0"/>
              <a:t>海事刑事案件有独特的专业性，不了解海事专业、法律</a:t>
            </a:r>
            <a:r>
              <a:rPr lang="zh-CN" altLang="en-US" sz="5400" dirty="0"/>
              <a:t>，</a:t>
            </a:r>
            <a:r>
              <a:rPr lang="zh-CN" altLang="zh-CN" sz="5400" dirty="0"/>
              <a:t>难以作出正确判决</a:t>
            </a:r>
          </a:p>
        </p:txBody>
      </p:sp>
      <p:sp>
        <p:nvSpPr>
          <p:cNvPr id="2" name="内容占位符 1"/>
          <p:cNvSpPr>
            <a:spLocks noGrp="1"/>
          </p:cNvSpPr>
          <p:nvPr>
            <p:ph sz="quarter" idx="13"/>
          </p:nvPr>
        </p:nvSpPr>
        <p:spPr>
          <a:xfrm>
            <a:off x="604800" y="3429000"/>
            <a:ext cx="10990800" cy="1358721"/>
          </a:xfrm>
        </p:spPr>
        <p:txBody>
          <a:bodyPr>
            <a:normAutofit fontScale="85000" lnSpcReduction="10000"/>
          </a:bodyPr>
          <a:lstStyle/>
          <a:p>
            <a:r>
              <a:rPr lang="zh-CN" altLang="en-US" sz="4000" dirty="0"/>
              <a:t>对海上事故原因的判断和事故责任的评判，没有航海知识和船舶知识，难以准确地查明原因，分明责任。</a:t>
            </a:r>
          </a:p>
        </p:txBody>
      </p:sp>
      <p:sp>
        <p:nvSpPr>
          <p:cNvPr id="4" name="文本占位符 3"/>
          <p:cNvSpPr>
            <a:spLocks noGrp="1"/>
          </p:cNvSpPr>
          <p:nvPr>
            <p:ph type="body" sz="quarter" idx="14"/>
          </p:nvPr>
        </p:nvSpPr>
        <p:spPr/>
        <p:txBody>
          <a:bodyPr/>
          <a:lstStyle/>
          <a:p>
            <a:endParaRPr lang="zh-CN" altLang="en-US" dirty="0"/>
          </a:p>
        </p:txBody>
      </p:sp>
    </p:spTree>
    <p:custDataLst>
      <p:tags r:id="rId1"/>
    </p:custDataLst>
    <p:extLst>
      <p:ext uri="{BB962C8B-B14F-4D97-AF65-F5344CB8AC3E}">
        <p14:creationId xmlns:p14="http://schemas.microsoft.com/office/powerpoint/2010/main" val="314346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643707" y="902970"/>
            <a:ext cx="3213394" cy="643255"/>
          </a:xfrm>
        </p:spPr>
        <p:txBody>
          <a:bodyPr>
            <a:normAutofit fontScale="90000"/>
          </a:bodyPr>
          <a:lstStyle/>
          <a:p>
            <a:r>
              <a:rPr lang="en-US" altLang="zh-CN" dirty="0">
                <a:solidFill>
                  <a:schemeClr val="tx1"/>
                </a:solidFill>
              </a:rPr>
              <a:t>“</a:t>
            </a:r>
            <a:r>
              <a:rPr lang="zh-CN" altLang="en-US" dirty="0">
                <a:solidFill>
                  <a:schemeClr val="tx1"/>
                </a:solidFill>
              </a:rPr>
              <a:t>亿瑞</a:t>
            </a:r>
            <a:r>
              <a:rPr lang="en-US" altLang="zh-CN" dirty="0">
                <a:solidFill>
                  <a:schemeClr val="tx1"/>
                </a:solidFill>
              </a:rPr>
              <a:t>3286”</a:t>
            </a:r>
            <a:r>
              <a:rPr lang="zh-CN" altLang="en-US" dirty="0">
                <a:solidFill>
                  <a:schemeClr val="tx1"/>
                </a:solidFill>
              </a:rPr>
              <a:t>轮翻沉案</a:t>
            </a:r>
          </a:p>
        </p:txBody>
      </p:sp>
      <p:pic>
        <p:nvPicPr>
          <p:cNvPr id="9" name="内容占位符 8"/>
          <p:cNvPicPr>
            <a:picLocks noGrp="1" noChangeAspect="1"/>
          </p:cNvPicPr>
          <p:nvPr>
            <p:ph sz="quarter" idx="13"/>
            <p:custDataLst>
              <p:tags r:id="rId3"/>
            </p:custDataLst>
          </p:nvPr>
        </p:nvPicPr>
        <p:blipFill>
          <a:blip r:embed="rId10">
            <a:extLst>
              <a:ext uri="{28A0092B-C50C-407E-A947-70E740481C1C}">
                <a14:useLocalDpi xmlns:a14="http://schemas.microsoft.com/office/drawing/2010/main" val="0"/>
              </a:ext>
            </a:extLst>
          </a:blip>
          <a:srcRect/>
          <a:stretch/>
        </p:blipFill>
        <p:spPr>
          <a:xfrm>
            <a:off x="895481" y="1546225"/>
            <a:ext cx="4709848" cy="3532386"/>
          </a:xfrm>
        </p:spPr>
      </p:pic>
      <p:pic>
        <p:nvPicPr>
          <p:cNvPr id="10" name="内容占位符 9"/>
          <p:cNvPicPr>
            <a:picLocks noGrp="1" noChangeAspect="1"/>
          </p:cNvPicPr>
          <p:nvPr>
            <p:ph sz="quarter" idx="14"/>
            <p:custDataLst>
              <p:tags r:id="rId4"/>
            </p:custDataLst>
          </p:nvPr>
        </p:nvPicPr>
        <p:blipFill>
          <a:blip r:embed="rId11">
            <a:extLst>
              <a:ext uri="{28A0092B-C50C-407E-A947-70E740481C1C}">
                <a14:useLocalDpi xmlns:a14="http://schemas.microsoft.com/office/drawing/2010/main" val="0"/>
              </a:ext>
            </a:extLst>
          </a:blip>
          <a:srcRect/>
          <a:stretch>
            <a:fillRect/>
          </a:stretch>
        </p:blipFill>
        <p:spPr>
          <a:xfrm>
            <a:off x="6178785" y="1548449"/>
            <a:ext cx="5708829" cy="3530162"/>
          </a:xfrm>
        </p:spPr>
      </p:pic>
      <p:sp>
        <p:nvSpPr>
          <p:cNvPr id="2" name="文本占位符 1"/>
          <p:cNvSpPr>
            <a:spLocks noGrp="1"/>
          </p:cNvSpPr>
          <p:nvPr>
            <p:ph type="body" sz="quarter" idx="15"/>
            <p:custDataLst>
              <p:tags r:id="rId5"/>
            </p:custDataLst>
          </p:nvPr>
        </p:nvSpPr>
        <p:spPr>
          <a:xfrm>
            <a:off x="579277" y="5223510"/>
            <a:ext cx="5342255" cy="1463039"/>
          </a:xfrm>
        </p:spPr>
        <p:txBody>
          <a:bodyPr>
            <a:normAutofit/>
          </a:bodyPr>
          <a:lstStyle/>
          <a:p>
            <a:pPr marL="0" indent="0">
              <a:buNone/>
            </a:pPr>
            <a:r>
              <a:rPr lang="zh-CN" altLang="en-US" sz="2000" dirty="0"/>
              <a:t>一、船舶超载沉没，还是船体断裂沉没？</a:t>
            </a:r>
          </a:p>
          <a:p>
            <a:pPr marL="0" indent="0">
              <a:buNone/>
            </a:pPr>
            <a:r>
              <a:rPr lang="zh-CN" altLang="en-US" sz="2000" dirty="0"/>
              <a:t>二、海事局的调查报告与自己的调查材料和海警的调查材料矛盾，如何评判？</a:t>
            </a:r>
          </a:p>
        </p:txBody>
      </p:sp>
      <p:sp>
        <p:nvSpPr>
          <p:cNvPr id="3" name="文本占位符 2"/>
          <p:cNvSpPr>
            <a:spLocks noGrp="1"/>
          </p:cNvSpPr>
          <p:nvPr>
            <p:ph type="body" sz="quarter" idx="16"/>
            <p:custDataLst>
              <p:tags r:id="rId6"/>
            </p:custDataLst>
          </p:nvPr>
        </p:nvSpPr>
        <p:spPr>
          <a:xfrm>
            <a:off x="6349371" y="5429884"/>
            <a:ext cx="5367655" cy="1050290"/>
          </a:xfrm>
        </p:spPr>
        <p:txBody>
          <a:bodyPr>
            <a:normAutofit/>
          </a:bodyPr>
          <a:lstStyle/>
          <a:p>
            <a:pPr marL="0" indent="0">
              <a:buNone/>
            </a:pPr>
            <a:r>
              <a:rPr lang="zh-CN" altLang="en-US" sz="2000" dirty="0"/>
              <a:t>如何收集证据？如何判断超界采砂行为及如何统计超界采砂量？</a:t>
            </a:r>
          </a:p>
        </p:txBody>
      </p:sp>
      <p:sp>
        <p:nvSpPr>
          <p:cNvPr id="4" name="标题 4"/>
          <p:cNvSpPr>
            <a:spLocks noGrp="1"/>
          </p:cNvSpPr>
          <p:nvPr>
            <p:custDataLst>
              <p:tags r:id="rId7"/>
            </p:custDataLst>
          </p:nvPr>
        </p:nvSpPr>
        <p:spPr>
          <a:xfrm>
            <a:off x="7349590" y="902969"/>
            <a:ext cx="3367215" cy="64325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zh-CN" dirty="0">
                <a:solidFill>
                  <a:schemeClr val="tx1"/>
                </a:solidFill>
              </a:rPr>
              <a:t>船舶</a:t>
            </a:r>
            <a:r>
              <a:rPr lang="zh-CN" altLang="en-US" dirty="0">
                <a:solidFill>
                  <a:schemeClr val="tx1"/>
                </a:solidFill>
              </a:rPr>
              <a:t>涉</a:t>
            </a:r>
            <a:r>
              <a:rPr lang="zh-CN" altLang="zh-CN" dirty="0">
                <a:solidFill>
                  <a:schemeClr val="tx1"/>
                </a:solidFill>
              </a:rPr>
              <a:t>非法采砂</a:t>
            </a:r>
            <a:r>
              <a:rPr lang="zh-CN" altLang="en-US" dirty="0">
                <a:solidFill>
                  <a:schemeClr val="tx1"/>
                </a:solidFill>
              </a:rPr>
              <a:t>案件</a:t>
            </a:r>
            <a:endParaRPr lang="zh-CN" altLang="zh-CN" dirty="0">
              <a:solidFill>
                <a:schemeClr val="tx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530652" y="764286"/>
            <a:ext cx="2171096" cy="882000"/>
          </a:xfrm>
        </p:spPr>
        <p:txBody>
          <a:bodyPr>
            <a:normAutofit/>
          </a:bodyPr>
          <a:lstStyle/>
          <a:p>
            <a:r>
              <a:rPr lang="zh-CN" altLang="en-US" dirty="0"/>
              <a:t>走私案件</a:t>
            </a:r>
            <a:endParaRPr lang="zh-CN" altLang="zh-CN" dirty="0"/>
          </a:p>
        </p:txBody>
      </p:sp>
      <p:sp>
        <p:nvSpPr>
          <p:cNvPr id="5" name="文本占位符 4"/>
          <p:cNvSpPr>
            <a:spLocks noGrp="1"/>
          </p:cNvSpPr>
          <p:nvPr>
            <p:ph type="body" sz="quarter" idx="13"/>
            <p:custDataLst>
              <p:tags r:id="rId3"/>
            </p:custDataLst>
          </p:nvPr>
        </p:nvSpPr>
        <p:spPr>
          <a:xfrm>
            <a:off x="469019" y="1656975"/>
            <a:ext cx="4294362" cy="4510275"/>
          </a:xfrm>
        </p:spPr>
        <p:txBody>
          <a:bodyPr>
            <a:normAutofit/>
          </a:bodyPr>
          <a:lstStyle/>
          <a:p>
            <a:pPr algn="just"/>
            <a:r>
              <a:rPr lang="zh-CN" altLang="zh-CN" sz="1800" kern="100" dirty="0">
                <a:effectLst/>
                <a:latin typeface="+mn-ea"/>
                <a:ea typeface="+mn-ea"/>
                <a:cs typeface="Times New Roman" panose="02020603050405020304" pitchFamily="18" charset="0"/>
              </a:rPr>
              <a:t>走私案件，</a:t>
            </a:r>
            <a:r>
              <a:rPr lang="zh-CN" altLang="en-US" sz="1800" kern="100" dirty="0">
                <a:effectLst/>
                <a:latin typeface="+mn-ea"/>
                <a:ea typeface="+mn-ea"/>
                <a:cs typeface="Times New Roman" panose="02020603050405020304" pitchFamily="18" charset="0"/>
              </a:rPr>
              <a:t>往往</a:t>
            </a:r>
            <a:r>
              <a:rPr lang="zh-CN" altLang="zh-CN" sz="1800" kern="100" dirty="0">
                <a:effectLst/>
                <a:latin typeface="+mn-ea"/>
                <a:ea typeface="+mn-ea"/>
                <a:cs typeface="Times New Roman" panose="02020603050405020304" pitchFamily="18" charset="0"/>
              </a:rPr>
              <a:t>涉及到国际运输和国际贸易。如果对海商法和国际运输熟悉，很容易就判断船上的出口文件是否齐全，是否构成走私</a:t>
            </a:r>
            <a:r>
              <a:rPr lang="zh-CN" altLang="en-US" sz="1800" kern="100" dirty="0">
                <a:effectLst/>
                <a:latin typeface="+mn-ea"/>
                <a:ea typeface="+mn-ea"/>
                <a:cs typeface="Times New Roman" panose="02020603050405020304" pitchFamily="18" charset="0"/>
              </a:rPr>
              <a:t>。</a:t>
            </a:r>
            <a:r>
              <a:rPr lang="zh-CN" altLang="zh-CN" sz="1800" kern="100" dirty="0">
                <a:effectLst/>
                <a:latin typeface="+mn-ea"/>
                <a:ea typeface="+mn-ea"/>
                <a:cs typeface="Times New Roman" panose="02020603050405020304" pitchFamily="18" charset="0"/>
              </a:rPr>
              <a:t>但由于侦查部门不专业，</a:t>
            </a:r>
            <a:r>
              <a:rPr lang="zh-CN" altLang="en-US" sz="1800" kern="100" dirty="0">
                <a:effectLst/>
                <a:latin typeface="+mn-ea"/>
                <a:ea typeface="+mn-ea"/>
                <a:cs typeface="Times New Roman" panose="02020603050405020304" pitchFamily="18" charset="0"/>
              </a:rPr>
              <a:t>在</a:t>
            </a:r>
            <a:r>
              <a:rPr lang="zh-CN" altLang="zh-CN" sz="1800" kern="100" dirty="0">
                <a:effectLst/>
                <a:latin typeface="+mn-ea"/>
                <a:ea typeface="+mn-ea"/>
                <a:cs typeface="Times New Roman" panose="02020603050405020304" pitchFamily="18" charset="0"/>
              </a:rPr>
              <a:t>运输文件齐全的情况下，仍然认定</a:t>
            </a:r>
            <a:r>
              <a:rPr lang="zh-CN" altLang="en-US" sz="1800" kern="100" dirty="0">
                <a:effectLst/>
                <a:latin typeface="+mn-ea"/>
                <a:ea typeface="+mn-ea"/>
                <a:cs typeface="Times New Roman" panose="02020603050405020304" pitchFamily="18" charset="0"/>
              </a:rPr>
              <a:t>构成</a:t>
            </a:r>
            <a:r>
              <a:rPr lang="zh-CN" altLang="zh-CN" sz="1800" kern="100" dirty="0">
                <a:effectLst/>
                <a:latin typeface="+mn-ea"/>
                <a:ea typeface="+mn-ea"/>
                <a:cs typeface="Times New Roman" panose="02020603050405020304" pitchFamily="18" charset="0"/>
              </a:rPr>
              <a:t>走私。</a:t>
            </a:r>
            <a:r>
              <a:rPr lang="zh-CN" altLang="en-US" sz="1800" kern="100" dirty="0">
                <a:latin typeface="+mn-ea"/>
                <a:ea typeface="+mn-ea"/>
                <a:cs typeface="Times New Roman" panose="02020603050405020304" pitchFamily="18" charset="0"/>
              </a:rPr>
              <a:t>（“务萨”（</a:t>
            </a:r>
            <a:r>
              <a:rPr lang="en-US" altLang="zh-CN" sz="1800" kern="100" dirty="0">
                <a:effectLst/>
                <a:latin typeface="+mn-ea"/>
                <a:ea typeface="+mn-ea"/>
                <a:cs typeface="Times New Roman" panose="02020603050405020304" pitchFamily="18" charset="0"/>
              </a:rPr>
              <a:t>VOSA·CARRIER</a:t>
            </a:r>
            <a:r>
              <a:rPr lang="zh-CN" altLang="en-US" sz="1800" kern="100" dirty="0">
                <a:effectLst/>
                <a:latin typeface="+mn-ea"/>
                <a:ea typeface="+mn-ea"/>
                <a:cs typeface="Times New Roman" panose="02020603050405020304" pitchFamily="18" charset="0"/>
              </a:rPr>
              <a:t>）</a:t>
            </a:r>
            <a:r>
              <a:rPr lang="zh-CN" altLang="en-US" sz="1800" kern="100" dirty="0">
                <a:latin typeface="+mn-ea"/>
                <a:ea typeface="+mn-ea"/>
                <a:cs typeface="Times New Roman" panose="02020603050405020304" pitchFamily="18" charset="0"/>
              </a:rPr>
              <a:t>轮涉嫌</a:t>
            </a:r>
            <a:r>
              <a:rPr lang="zh-CN" altLang="en-US" sz="1800" kern="100" dirty="0">
                <a:effectLst/>
                <a:latin typeface="+mn-ea"/>
                <a:ea typeface="+mn-ea"/>
                <a:cs typeface="Times New Roman" panose="02020603050405020304" pitchFamily="18" charset="0"/>
              </a:rPr>
              <a:t>走私案）</a:t>
            </a:r>
            <a:endParaRPr lang="zh-CN" altLang="zh-CN" sz="1800" kern="100" dirty="0">
              <a:effectLst/>
              <a:latin typeface="+mn-ea"/>
              <a:ea typeface="+mn-ea"/>
              <a:cs typeface="Times New Roman" panose="02020603050405020304" pitchFamily="18" charset="0"/>
            </a:endParaRPr>
          </a:p>
        </p:txBody>
      </p:sp>
      <p:pic>
        <p:nvPicPr>
          <p:cNvPr id="2" name="内容占位符 8">
            <a:extLst>
              <a:ext uri="{FF2B5EF4-FFF2-40B4-BE49-F238E27FC236}">
                <a16:creationId xmlns:a16="http://schemas.microsoft.com/office/drawing/2014/main" id="{25E8D63F-76C1-807D-D09F-06F83E6EA299}"/>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a:xfrm>
            <a:off x="5535142" y="770400"/>
            <a:ext cx="6032743" cy="5538059"/>
          </a:xfrm>
          <a:prstGeom prst="rect">
            <a:avLst/>
          </a:prstGeom>
        </p:spPr>
      </p:pic>
    </p:spTree>
    <p:custDataLst>
      <p:tags r:id="rId1"/>
    </p:custDataLst>
    <p:extLst>
      <p:ext uri="{BB962C8B-B14F-4D97-AF65-F5344CB8AC3E}">
        <p14:creationId xmlns:p14="http://schemas.microsoft.com/office/powerpoint/2010/main" val="28421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quarter" idx="14"/>
            <p:custDataLst>
              <p:tags r:id="rId2"/>
            </p:custDataLst>
          </p:nvPr>
        </p:nvPicPr>
        <p:blipFill>
          <a:blip r:embed="rId7" cstate="print">
            <a:extLst>
              <a:ext uri="{28A0092B-C50C-407E-A947-70E740481C1C}">
                <a14:useLocalDpi xmlns:a14="http://schemas.microsoft.com/office/drawing/2010/main" val="0"/>
              </a:ext>
            </a:extLst>
          </a:blip>
          <a:srcRect/>
          <a:stretch/>
        </p:blipFill>
        <p:spPr>
          <a:xfrm>
            <a:off x="548304" y="2100685"/>
            <a:ext cx="2697950" cy="2656630"/>
          </a:xfrm>
        </p:spPr>
      </p:pic>
      <p:sp>
        <p:nvSpPr>
          <p:cNvPr id="2" name="文本占位符 1"/>
          <p:cNvSpPr>
            <a:spLocks noGrp="1"/>
          </p:cNvSpPr>
          <p:nvPr>
            <p:ph type="body" sz="quarter" idx="15"/>
            <p:custDataLst>
              <p:tags r:id="rId3"/>
            </p:custDataLst>
          </p:nvPr>
        </p:nvSpPr>
        <p:spPr>
          <a:xfrm>
            <a:off x="542868" y="5485936"/>
            <a:ext cx="11037600" cy="1299492"/>
          </a:xfrm>
        </p:spPr>
        <p:txBody>
          <a:bodyPr>
            <a:normAutofit fontScale="92500"/>
          </a:bodyPr>
          <a:lstStyle/>
          <a:p>
            <a:pPr algn="just"/>
            <a:r>
              <a:rPr lang="zh-CN" altLang="zh-CN" sz="2400" kern="100" dirty="0">
                <a:effectLst/>
                <a:latin typeface="+mn-ea"/>
                <a:ea typeface="+mn-ea"/>
                <a:cs typeface="Times New Roman" panose="02020603050405020304" pitchFamily="18" charset="0"/>
              </a:rPr>
              <a:t>环境污染</a:t>
            </a:r>
            <a:r>
              <a:rPr lang="zh-CN" altLang="en-US" sz="2400" kern="100" dirty="0">
                <a:effectLst/>
                <a:latin typeface="+mn-ea"/>
                <a:ea typeface="+mn-ea"/>
                <a:cs typeface="Times New Roman" panose="02020603050405020304" pitchFamily="18" charset="0"/>
              </a:rPr>
              <a:t>刑事案件应当</a:t>
            </a:r>
            <a:r>
              <a:rPr lang="zh-CN" altLang="zh-CN" sz="2400" kern="100" dirty="0">
                <a:effectLst/>
                <a:latin typeface="+mn-ea"/>
                <a:ea typeface="+mn-ea"/>
                <a:cs typeface="Times New Roman" panose="02020603050405020304" pitchFamily="18" charset="0"/>
              </a:rPr>
              <a:t>陆、海量刑一致，但实务中，陆上个别</a:t>
            </a:r>
            <a:r>
              <a:rPr lang="zh-CN" altLang="en-US" sz="2400" kern="100" dirty="0">
                <a:effectLst/>
                <a:latin typeface="+mn-ea"/>
                <a:ea typeface="+mn-ea"/>
                <a:cs typeface="Times New Roman" panose="02020603050405020304" pitchFamily="18" charset="0"/>
              </a:rPr>
              <a:t>案件</a:t>
            </a:r>
            <a:r>
              <a:rPr lang="zh-CN" altLang="zh-CN" sz="2400" kern="100" dirty="0">
                <a:effectLst/>
                <a:latin typeface="+mn-ea"/>
                <a:ea typeface="+mn-ea"/>
                <a:cs typeface="Times New Roman" panose="02020603050405020304" pitchFamily="18" charset="0"/>
              </a:rPr>
              <a:t>过于严格</a:t>
            </a:r>
            <a:r>
              <a:rPr lang="zh-CN" altLang="en-US" sz="2400" kern="100" dirty="0">
                <a:effectLst/>
                <a:latin typeface="+mn-ea"/>
                <a:ea typeface="+mn-ea"/>
                <a:cs typeface="Times New Roman" panose="02020603050405020304" pitchFamily="18" charset="0"/>
              </a:rPr>
              <a:t>（陈某涉嫌污染环境罪案）</a:t>
            </a:r>
            <a:r>
              <a:rPr lang="zh-CN" altLang="zh-CN" sz="2400" kern="100" dirty="0">
                <a:effectLst/>
                <a:latin typeface="+mn-ea"/>
                <a:ea typeface="+mn-ea"/>
                <a:cs typeface="Times New Roman" panose="02020603050405020304" pitchFamily="18" charset="0"/>
              </a:rPr>
              <a:t>，而</a:t>
            </a:r>
            <a:r>
              <a:rPr lang="zh-CN" altLang="en-US" sz="2400" kern="100" dirty="0">
                <a:effectLst/>
                <a:latin typeface="+mn-ea"/>
                <a:ea typeface="+mn-ea"/>
                <a:cs typeface="Times New Roman" panose="02020603050405020304" pitchFamily="18" charset="0"/>
              </a:rPr>
              <a:t>对于</a:t>
            </a:r>
            <a:r>
              <a:rPr lang="zh-CN" altLang="zh-CN" sz="2400" kern="100" dirty="0">
                <a:effectLst/>
                <a:latin typeface="+mn-ea"/>
                <a:ea typeface="+mn-ea"/>
                <a:cs typeface="Times New Roman" panose="02020603050405020304" pitchFamily="18" charset="0"/>
              </a:rPr>
              <a:t>海上环境污染</a:t>
            </a:r>
            <a:r>
              <a:rPr lang="zh-CN" altLang="en-US" sz="2400" kern="100" dirty="0">
                <a:effectLst/>
                <a:latin typeface="+mn-ea"/>
                <a:ea typeface="+mn-ea"/>
                <a:cs typeface="Times New Roman" panose="02020603050405020304" pitchFamily="18" charset="0"/>
              </a:rPr>
              <a:t>案件</a:t>
            </a:r>
            <a:r>
              <a:rPr lang="zh-CN" altLang="zh-CN" sz="2400" kern="100" dirty="0">
                <a:effectLst/>
                <a:latin typeface="+mn-ea"/>
                <a:ea typeface="+mn-ea"/>
                <a:cs typeface="Times New Roman" panose="02020603050405020304" pitchFamily="18" charset="0"/>
              </a:rPr>
              <a:t>是极度的宽松，甚至不理</a:t>
            </a:r>
            <a:r>
              <a:rPr lang="zh-CN" altLang="en-US" sz="2400" kern="100" dirty="0">
                <a:effectLst/>
                <a:latin typeface="+mn-ea"/>
                <a:ea typeface="+mn-ea"/>
                <a:cs typeface="Times New Roman" panose="02020603050405020304" pitchFamily="18" charset="0"/>
              </a:rPr>
              <a:t>。</a:t>
            </a:r>
            <a:endParaRPr lang="zh-CN" altLang="zh-CN" sz="2400" kern="100" dirty="0">
              <a:effectLst/>
              <a:latin typeface="+mn-ea"/>
              <a:ea typeface="+mn-ea"/>
              <a:cs typeface="Times New Roman" panose="02020603050405020304" pitchFamily="18" charset="0"/>
            </a:endParaRPr>
          </a:p>
        </p:txBody>
      </p:sp>
      <p:sp>
        <p:nvSpPr>
          <p:cNvPr id="4" name="标题 4"/>
          <p:cNvSpPr txBox="1"/>
          <p:nvPr>
            <p:custDataLst>
              <p:tags r:id="rId4"/>
            </p:custDataLst>
          </p:nvPr>
        </p:nvSpPr>
        <p:spPr>
          <a:xfrm>
            <a:off x="6641098" y="938391"/>
            <a:ext cx="3382374" cy="643217"/>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endParaRPr lang="zh-CN" altLang="zh-CN" dirty="0">
              <a:solidFill>
                <a:schemeClr val="tx1"/>
              </a:solidFill>
            </a:endParaRPr>
          </a:p>
        </p:txBody>
      </p:sp>
      <p:pic>
        <p:nvPicPr>
          <p:cNvPr id="13" name="内容占位符 12">
            <a:extLst>
              <a:ext uri="{FF2B5EF4-FFF2-40B4-BE49-F238E27FC236}">
                <a16:creationId xmlns:a16="http://schemas.microsoft.com/office/drawing/2014/main" id="{1EBC73D6-FC86-F25F-47E7-0C7505167AB9}"/>
              </a:ext>
            </a:extLst>
          </p:cNvPr>
          <p:cNvPicPr>
            <a:picLocks noGrp="1" noChangeAspect="1"/>
          </p:cNvPicPr>
          <p:nvPr>
            <p:ph sz="quarter" idx="13"/>
          </p:nvPr>
        </p:nvPicPr>
        <p:blipFill>
          <a:blip r:embed="rId8" cstate="print">
            <a:extLst>
              <a:ext uri="{28A0092B-C50C-407E-A947-70E740481C1C}">
                <a14:useLocalDpi xmlns:a14="http://schemas.microsoft.com/office/drawing/2010/main" val="0"/>
              </a:ext>
            </a:extLst>
          </a:blip>
          <a:stretch>
            <a:fillRect/>
          </a:stretch>
        </p:blipFill>
        <p:spPr>
          <a:xfrm>
            <a:off x="3423505" y="2100685"/>
            <a:ext cx="3217593" cy="2656630"/>
          </a:xfrm>
        </p:spPr>
      </p:pic>
      <p:sp>
        <p:nvSpPr>
          <p:cNvPr id="11" name="标题 10">
            <a:extLst>
              <a:ext uri="{FF2B5EF4-FFF2-40B4-BE49-F238E27FC236}">
                <a16:creationId xmlns:a16="http://schemas.microsoft.com/office/drawing/2014/main" id="{CE5F2066-5ABF-DE3B-75BA-30DDBA83A3AA}"/>
              </a:ext>
            </a:extLst>
          </p:cNvPr>
          <p:cNvSpPr>
            <a:spLocks noGrp="1"/>
          </p:cNvSpPr>
          <p:nvPr>
            <p:ph type="title"/>
          </p:nvPr>
        </p:nvSpPr>
        <p:spPr/>
        <p:txBody>
          <a:bodyPr>
            <a:normAutofit/>
          </a:bodyPr>
          <a:lstStyle/>
          <a:p>
            <a:pPr algn="ctr"/>
            <a:r>
              <a:rPr lang="zh-CN" altLang="en-US" sz="3200" dirty="0"/>
              <a:t>环境污染案件</a:t>
            </a:r>
          </a:p>
        </p:txBody>
      </p:sp>
      <p:pic>
        <p:nvPicPr>
          <p:cNvPr id="1026" name="Picture 2">
            <a:extLst>
              <a:ext uri="{FF2B5EF4-FFF2-40B4-BE49-F238E27FC236}">
                <a16:creationId xmlns:a16="http://schemas.microsoft.com/office/drawing/2014/main" id="{A075E687-CBD3-83CF-5BCA-CA7C076CF8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516" y="1635805"/>
            <a:ext cx="4989759" cy="35863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4"/>
          </p:nvPr>
        </p:nvSpPr>
        <p:spPr>
          <a:xfrm>
            <a:off x="612775" y="2808000"/>
            <a:ext cx="10965600" cy="2717037"/>
          </a:xfrm>
        </p:spPr>
        <p:txBody>
          <a:bodyPr>
            <a:normAutofit/>
          </a:bodyPr>
          <a:lstStyle/>
          <a:p>
            <a:r>
              <a:rPr lang="zh-CN" altLang="en-US" sz="3600" dirty="0">
                <a:latin typeface="+mn-ea"/>
                <a:ea typeface="+mn-ea"/>
                <a:cs typeface="Times New Roman" panose="02020603050405020304" pitchFamily="18" charset="0"/>
              </a:rPr>
              <a:t>近</a:t>
            </a:r>
            <a:r>
              <a:rPr lang="zh-CN" altLang="zh-CN" sz="3600" dirty="0">
                <a:effectLst/>
                <a:latin typeface="+mn-ea"/>
                <a:ea typeface="+mn-ea"/>
                <a:cs typeface="Times New Roman" panose="02020603050405020304" pitchFamily="18" charset="0"/>
              </a:rPr>
              <a:t>十多年来，超过</a:t>
            </a:r>
            <a:r>
              <a:rPr lang="en-US" altLang="zh-CN" sz="3600" dirty="0">
                <a:effectLst/>
                <a:latin typeface="+mn-ea"/>
                <a:ea typeface="+mn-ea"/>
                <a:cs typeface="Times New Roman" panose="02020603050405020304" pitchFamily="18" charset="0"/>
              </a:rPr>
              <a:t>200</a:t>
            </a:r>
            <a:r>
              <a:rPr lang="zh-CN" altLang="zh-CN" sz="3600" dirty="0">
                <a:effectLst/>
                <a:latin typeface="+mn-ea"/>
                <a:ea typeface="+mn-ea"/>
                <a:cs typeface="Times New Roman" panose="02020603050405020304" pitchFamily="18" charset="0"/>
              </a:rPr>
              <a:t>吨油污或者有毒有害污染的</a:t>
            </a:r>
            <a:r>
              <a:rPr lang="zh-CN" altLang="en-US" sz="3600" dirty="0">
                <a:effectLst/>
                <a:latin typeface="+mn-ea"/>
                <a:ea typeface="+mn-ea"/>
                <a:cs typeface="Times New Roman" panose="02020603050405020304" pitchFamily="18" charset="0"/>
              </a:rPr>
              <a:t>海上环境污染案件</a:t>
            </a:r>
            <a:r>
              <a:rPr lang="zh-CN" altLang="zh-CN" sz="3600" dirty="0">
                <a:effectLst/>
                <a:latin typeface="+mn-ea"/>
                <a:ea typeface="+mn-ea"/>
                <a:cs typeface="Times New Roman" panose="02020603050405020304" pitchFamily="18" charset="0"/>
              </a:rPr>
              <a:t>有数十宗，均造成了严重的损害结果，</a:t>
            </a:r>
            <a:r>
              <a:rPr lang="zh-CN" altLang="en-US" sz="3600" dirty="0">
                <a:effectLst/>
                <a:latin typeface="+mn-ea"/>
                <a:ea typeface="+mn-ea"/>
                <a:cs typeface="Times New Roman" panose="02020603050405020304" pitchFamily="18" charset="0"/>
              </a:rPr>
              <a:t>但</a:t>
            </a:r>
            <a:r>
              <a:rPr lang="zh-CN" altLang="zh-CN" sz="3600" dirty="0">
                <a:effectLst/>
                <a:latin typeface="+mn-ea"/>
                <a:ea typeface="+mn-ea"/>
                <a:cs typeface="Times New Roman" panose="02020603050405020304" pitchFamily="18" charset="0"/>
              </a:rPr>
              <a:t>没有一单要求追究刑事责任。</a:t>
            </a:r>
            <a:endParaRPr lang="zh-CN" altLang="en-US" sz="3200" dirty="0">
              <a:latin typeface="+mn-ea"/>
              <a:ea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129014" y="924940"/>
            <a:ext cx="3701507" cy="643255"/>
          </a:xfrm>
        </p:spPr>
        <p:txBody>
          <a:bodyPr>
            <a:normAutofit/>
          </a:bodyPr>
          <a:lstStyle/>
          <a:p>
            <a:r>
              <a:rPr lang="en-US" altLang="zh-CN" dirty="0">
                <a:solidFill>
                  <a:schemeClr val="tx1"/>
                </a:solidFill>
              </a:rPr>
              <a:t>“</a:t>
            </a:r>
            <a:r>
              <a:rPr lang="zh-CN" altLang="en-US" dirty="0">
                <a:solidFill>
                  <a:schemeClr val="tx1"/>
                </a:solidFill>
              </a:rPr>
              <a:t>春木一号</a:t>
            </a:r>
            <a:r>
              <a:rPr lang="en-US" altLang="zh-CN" dirty="0">
                <a:solidFill>
                  <a:schemeClr val="tx1"/>
                </a:solidFill>
              </a:rPr>
              <a:t>”</a:t>
            </a:r>
            <a:r>
              <a:rPr lang="zh-CN" altLang="en-US" dirty="0">
                <a:solidFill>
                  <a:schemeClr val="tx1"/>
                </a:solidFill>
              </a:rPr>
              <a:t>轮碰撞案件</a:t>
            </a:r>
          </a:p>
        </p:txBody>
      </p:sp>
      <p:pic>
        <p:nvPicPr>
          <p:cNvPr id="9" name="内容占位符 8"/>
          <p:cNvPicPr>
            <a:picLocks noGrp="1" noChangeAspect="1"/>
          </p:cNvPicPr>
          <p:nvPr>
            <p:ph sz="quarter" idx="13"/>
            <p:custDataLst>
              <p:tags r:id="rId3"/>
            </p:custDataLst>
          </p:nvPr>
        </p:nvPicPr>
        <p:blipFill>
          <a:blip r:embed="rId10">
            <a:extLst>
              <a:ext uri="{28A0092B-C50C-407E-A947-70E740481C1C}">
                <a14:useLocalDpi xmlns:a14="http://schemas.microsoft.com/office/drawing/2010/main" val="0"/>
              </a:ext>
            </a:extLst>
          </a:blip>
          <a:srcRect l="12115" r="12115"/>
          <a:stretch/>
        </p:blipFill>
        <p:spPr>
          <a:xfrm>
            <a:off x="769825" y="1768202"/>
            <a:ext cx="4419886" cy="3230795"/>
          </a:xfrm>
        </p:spPr>
      </p:pic>
      <p:pic>
        <p:nvPicPr>
          <p:cNvPr id="10" name="内容占位符 9"/>
          <p:cNvPicPr>
            <a:picLocks noGrp="1" noChangeAspect="1"/>
          </p:cNvPicPr>
          <p:nvPr>
            <p:ph sz="quarter" idx="14"/>
            <p:custDataLst>
              <p:tags r:id="rId4"/>
            </p:custDataLst>
          </p:nvPr>
        </p:nvPicPr>
        <p:blipFill>
          <a:blip r:embed="rId11">
            <a:extLst>
              <a:ext uri="{28A0092B-C50C-407E-A947-70E740481C1C}">
                <a14:useLocalDpi xmlns:a14="http://schemas.microsoft.com/office/drawing/2010/main" val="0"/>
              </a:ext>
            </a:extLst>
          </a:blip>
          <a:srcRect/>
          <a:stretch>
            <a:fillRect/>
          </a:stretch>
        </p:blipFill>
        <p:spPr>
          <a:xfrm>
            <a:off x="6560989" y="1768202"/>
            <a:ext cx="4568130" cy="3426098"/>
          </a:xfrm>
        </p:spPr>
      </p:pic>
      <p:sp>
        <p:nvSpPr>
          <p:cNvPr id="2" name="文本占位符 1"/>
          <p:cNvSpPr>
            <a:spLocks noGrp="1"/>
          </p:cNvSpPr>
          <p:nvPr>
            <p:ph type="body" sz="quarter" idx="15"/>
            <p:custDataLst>
              <p:tags r:id="rId5"/>
            </p:custDataLst>
          </p:nvPr>
        </p:nvSpPr>
        <p:spPr>
          <a:xfrm>
            <a:off x="472856" y="5194300"/>
            <a:ext cx="5342255" cy="1182742"/>
          </a:xfrm>
        </p:spPr>
        <p:txBody>
          <a:bodyPr>
            <a:normAutofit/>
          </a:bodyPr>
          <a:lstStyle/>
          <a:p>
            <a:pPr marL="0" indent="0">
              <a:buNone/>
            </a:pPr>
            <a:r>
              <a:rPr lang="zh-CN" altLang="en-US" sz="1800" dirty="0">
                <a:effectLst/>
                <a:latin typeface="+mn-ea"/>
                <a:ea typeface="+mn-ea"/>
                <a:cs typeface="Times New Roman" panose="02020603050405020304" pitchFamily="18" charset="0"/>
              </a:rPr>
              <a:t>“春木一号”轮与“昌通一号”轮于湛江港附近发生碰撞，</a:t>
            </a:r>
            <a:r>
              <a:rPr lang="zh-CN" altLang="zh-CN" sz="1800" dirty="0">
                <a:effectLst/>
                <a:latin typeface="+mn-ea"/>
                <a:ea typeface="+mn-ea"/>
                <a:cs typeface="Times New Roman" panose="02020603050405020304" pitchFamily="18" charset="0"/>
              </a:rPr>
              <a:t>导致</a:t>
            </a:r>
            <a:r>
              <a:rPr lang="zh-CN" altLang="en-US" sz="1800" dirty="0">
                <a:effectLst/>
                <a:latin typeface="+mn-ea"/>
                <a:ea typeface="+mn-ea"/>
                <a:cs typeface="Times New Roman" panose="02020603050405020304" pitchFamily="18" charset="0"/>
              </a:rPr>
              <a:t>约</a:t>
            </a:r>
            <a:r>
              <a:rPr lang="en-US" altLang="zh-CN" sz="1800" dirty="0">
                <a:effectLst/>
                <a:latin typeface="+mn-ea"/>
                <a:ea typeface="+mn-ea"/>
                <a:cs typeface="Times New Roman" panose="02020603050405020304" pitchFamily="18" charset="0"/>
              </a:rPr>
              <a:t>200</a:t>
            </a:r>
            <a:r>
              <a:rPr lang="zh-CN" altLang="en-US" sz="1800" dirty="0">
                <a:effectLst/>
                <a:latin typeface="+mn-ea"/>
                <a:ea typeface="+mn-ea"/>
                <a:cs typeface="Times New Roman" panose="02020603050405020304" pitchFamily="18" charset="0"/>
              </a:rPr>
              <a:t>吨</a:t>
            </a:r>
            <a:r>
              <a:rPr lang="zh-CN" altLang="zh-CN" sz="1800" dirty="0">
                <a:effectLst/>
                <a:latin typeface="+mn-ea"/>
                <a:ea typeface="+mn-ea"/>
                <a:cs typeface="Times New Roman" panose="02020603050405020304" pitchFamily="18" charset="0"/>
              </a:rPr>
              <a:t>苯乙烯</a:t>
            </a:r>
            <a:r>
              <a:rPr lang="zh-CN" altLang="en-US" sz="1800" dirty="0">
                <a:effectLst/>
                <a:latin typeface="+mn-ea"/>
                <a:ea typeface="+mn-ea"/>
                <a:cs typeface="Times New Roman" panose="02020603050405020304" pitchFamily="18" charset="0"/>
              </a:rPr>
              <a:t>泄漏入海</a:t>
            </a:r>
            <a:r>
              <a:rPr lang="zh-CN" altLang="zh-CN" sz="1800" dirty="0">
                <a:effectLst/>
                <a:latin typeface="+mn-ea"/>
                <a:ea typeface="+mn-ea"/>
                <a:cs typeface="Times New Roman" panose="02020603050405020304" pitchFamily="18" charset="0"/>
              </a:rPr>
              <a:t>，导致湛江滩涂养殖遭受毁灭性的损害</a:t>
            </a:r>
            <a:r>
              <a:rPr lang="zh-CN" altLang="en-US" sz="1800" dirty="0">
                <a:latin typeface="+mn-ea"/>
                <a:ea typeface="+mn-ea"/>
                <a:cs typeface="Times New Roman" panose="02020603050405020304" pitchFamily="18" charset="0"/>
              </a:rPr>
              <a:t>。</a:t>
            </a:r>
            <a:endParaRPr lang="zh-CN" altLang="en-US" dirty="0">
              <a:latin typeface="+mn-ea"/>
              <a:ea typeface="+mn-ea"/>
            </a:endParaRPr>
          </a:p>
        </p:txBody>
      </p:sp>
      <p:sp>
        <p:nvSpPr>
          <p:cNvPr id="3" name="文本占位符 2"/>
          <p:cNvSpPr>
            <a:spLocks noGrp="1"/>
          </p:cNvSpPr>
          <p:nvPr>
            <p:ph type="body" sz="quarter" idx="16"/>
            <p:custDataLst>
              <p:tags r:id="rId6"/>
            </p:custDataLst>
          </p:nvPr>
        </p:nvSpPr>
        <p:spPr>
          <a:xfrm>
            <a:off x="6229626" y="5194300"/>
            <a:ext cx="5367655" cy="1762125"/>
          </a:xfrm>
        </p:spPr>
        <p:txBody>
          <a:bodyPr/>
          <a:lstStyle/>
          <a:p>
            <a:pPr marL="0" indent="0">
              <a:buNone/>
            </a:pPr>
            <a:r>
              <a:rPr lang="zh-CN" altLang="en-US" sz="1800" dirty="0">
                <a:effectLst/>
                <a:latin typeface="+mn-ea"/>
                <a:ea typeface="+mn-ea"/>
                <a:cs typeface="Times New Roman" panose="02020603050405020304" pitchFamily="18" charset="0"/>
              </a:rPr>
              <a:t>“</a:t>
            </a:r>
            <a:r>
              <a:rPr lang="en-US" altLang="zh-CN" sz="1800" dirty="0">
                <a:effectLst/>
                <a:latin typeface="+mn-ea"/>
                <a:ea typeface="+mn-ea"/>
                <a:cs typeface="Times New Roman" panose="02020603050405020304" pitchFamily="18" charset="0"/>
              </a:rPr>
              <a:t>MSC Ilona”</a:t>
            </a:r>
            <a:r>
              <a:rPr lang="zh-CN" altLang="en-US" sz="1800" dirty="0">
                <a:effectLst/>
                <a:latin typeface="+mn-ea"/>
                <a:ea typeface="+mn-ea"/>
                <a:cs typeface="Times New Roman" panose="02020603050405020304" pitchFamily="18" charset="0"/>
              </a:rPr>
              <a:t>轮和“</a:t>
            </a:r>
            <a:r>
              <a:rPr lang="en-US" altLang="zh-CN" sz="1800" dirty="0">
                <a:effectLst/>
                <a:latin typeface="+mn-ea"/>
                <a:ea typeface="+mn-ea"/>
                <a:cs typeface="Times New Roman" panose="02020603050405020304" pitchFamily="18" charset="0"/>
              </a:rPr>
              <a:t>Hyundai Advance”</a:t>
            </a:r>
            <a:r>
              <a:rPr lang="zh-CN" altLang="en-US" sz="1800" dirty="0">
                <a:effectLst/>
                <a:latin typeface="+mn-ea"/>
                <a:ea typeface="+mn-ea"/>
                <a:cs typeface="Times New Roman" panose="02020603050405020304" pitchFamily="18" charset="0"/>
              </a:rPr>
              <a:t>轮在珠江口下水时发生碰撞，事故造成了</a:t>
            </a:r>
            <a:r>
              <a:rPr lang="en-US" altLang="zh-CN" sz="1800" dirty="0">
                <a:effectLst/>
                <a:latin typeface="+mn-ea"/>
                <a:ea typeface="+mn-ea"/>
                <a:cs typeface="Times New Roman" panose="02020603050405020304" pitchFamily="18" charset="0"/>
              </a:rPr>
              <a:t>1200</a:t>
            </a:r>
            <a:r>
              <a:rPr lang="zh-CN" altLang="en-US" sz="1800" dirty="0">
                <a:effectLst/>
                <a:latin typeface="+mn-ea"/>
                <a:ea typeface="+mn-ea"/>
                <a:cs typeface="Times New Roman" panose="02020603050405020304" pitchFamily="18" charset="0"/>
              </a:rPr>
              <a:t>多吨重油从“</a:t>
            </a:r>
            <a:r>
              <a:rPr lang="en-US" altLang="zh-CN" sz="1800" dirty="0">
                <a:effectLst/>
                <a:latin typeface="+mn-ea"/>
                <a:ea typeface="+mn-ea"/>
                <a:cs typeface="Times New Roman" panose="02020603050405020304" pitchFamily="18" charset="0"/>
              </a:rPr>
              <a:t>Ilona”</a:t>
            </a:r>
            <a:r>
              <a:rPr lang="zh-CN" altLang="en-US" sz="1800" dirty="0">
                <a:effectLst/>
                <a:latin typeface="+mn-ea"/>
                <a:ea typeface="+mn-ea"/>
                <a:cs typeface="Times New Roman" panose="02020603050405020304" pitchFamily="18" charset="0"/>
              </a:rPr>
              <a:t>轮破损的油仓中溢出，造成万山群岛渔业保护区遭受严重损害。</a:t>
            </a:r>
            <a:endParaRPr lang="zh-CN" altLang="en-US" dirty="0">
              <a:latin typeface="+mn-ea"/>
              <a:ea typeface="+mn-ea"/>
            </a:endParaRPr>
          </a:p>
        </p:txBody>
      </p:sp>
      <p:sp>
        <p:nvSpPr>
          <p:cNvPr id="4" name="标题 4"/>
          <p:cNvSpPr>
            <a:spLocks noGrp="1"/>
          </p:cNvSpPr>
          <p:nvPr>
            <p:custDataLst>
              <p:tags r:id="rId7"/>
            </p:custDataLst>
          </p:nvPr>
        </p:nvSpPr>
        <p:spPr>
          <a:xfrm>
            <a:off x="5629524" y="938725"/>
            <a:ext cx="6431060" cy="829477"/>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dirty="0">
                <a:solidFill>
                  <a:schemeClr val="tx1"/>
                </a:solidFill>
                <a:effectLst/>
                <a:ea typeface="等线" panose="02010600030101010101" pitchFamily="2" charset="-122"/>
                <a:cs typeface="Times New Roman" panose="02020603050405020304" pitchFamily="18" charset="0"/>
              </a:rPr>
              <a:t>“</a:t>
            </a:r>
            <a:r>
              <a:rPr lang="en-US" altLang="zh-CN" dirty="0">
                <a:solidFill>
                  <a:schemeClr val="tx1"/>
                </a:solidFill>
                <a:effectLst/>
                <a:ea typeface="等线" panose="02010600030101010101" pitchFamily="2" charset="-122"/>
                <a:cs typeface="Times New Roman" panose="02020603050405020304" pitchFamily="18" charset="0"/>
              </a:rPr>
              <a:t>MSC ILONA</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轮与</a:t>
            </a:r>
            <a:r>
              <a:rPr lang="zh-CN" altLang="en-US" dirty="0">
                <a:solidFill>
                  <a:schemeClr val="tx1"/>
                </a:solidFill>
                <a:ea typeface="等线" panose="02010600030101010101" pitchFamily="2" charset="-122"/>
                <a:cs typeface="Times New Roman" panose="02020603050405020304" pitchFamily="18" charset="0"/>
              </a:rPr>
              <a:t>“</a:t>
            </a:r>
            <a:r>
              <a:rPr lang="en-US" altLang="zh-CN" dirty="0">
                <a:solidFill>
                  <a:schemeClr val="tx1"/>
                </a:solidFill>
                <a:effectLst/>
                <a:ea typeface="等线" panose="02010600030101010101" pitchFamily="2" charset="-122"/>
                <a:cs typeface="Times New Roman" panose="02020603050405020304" pitchFamily="18" charset="0"/>
              </a:rPr>
              <a:t>Hyundai Advance</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轮碰撞</a:t>
            </a:r>
            <a:endParaRPr lang="zh-CN" altLang="zh-CN" dirty="0">
              <a:solidFill>
                <a:schemeClr val="tx1"/>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57974" y="911860"/>
            <a:ext cx="5342255" cy="643255"/>
          </a:xfrm>
        </p:spPr>
        <p:txBody>
          <a:bodyPr>
            <a:noAutofit/>
          </a:bodyPr>
          <a:lstStyle/>
          <a:p>
            <a:r>
              <a:rPr lang="en-US" altLang="zh-CN" dirty="0">
                <a:solidFill>
                  <a:schemeClr val="tx1"/>
                </a:solidFill>
                <a:effectLst/>
                <a:latin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闽燃供</a:t>
            </a:r>
            <a:r>
              <a:rPr lang="en-US" altLang="zh-CN" dirty="0">
                <a:solidFill>
                  <a:schemeClr val="tx1"/>
                </a:solidFill>
                <a:effectLst/>
                <a:ea typeface="等线" panose="02010600030101010101" pitchFamily="2" charset="-122"/>
                <a:cs typeface="Times New Roman" panose="02020603050405020304" pitchFamily="18" charset="0"/>
              </a:rPr>
              <a:t>2</a:t>
            </a:r>
            <a:r>
              <a:rPr lang="zh-CN" altLang="zh-CN" dirty="0">
                <a:solidFill>
                  <a:schemeClr val="tx1"/>
                </a:solidFill>
                <a:effectLst/>
                <a:ea typeface="等线" panose="02010600030101010101" pitchFamily="2" charset="-122"/>
                <a:cs typeface="Times New Roman" panose="02020603050405020304" pitchFamily="18" charset="0"/>
              </a:rPr>
              <a:t>号</a:t>
            </a:r>
            <a:r>
              <a:rPr lang="en-US" altLang="zh-CN" dirty="0">
                <a:solidFill>
                  <a:schemeClr val="tx1"/>
                </a:solidFill>
                <a:effectLst/>
                <a:ea typeface="等线" panose="02010600030101010101" pitchFamily="2" charset="-122"/>
                <a:cs typeface="Times New Roman" panose="02020603050405020304" pitchFamily="18" charset="0"/>
              </a:rPr>
              <a:t>”</a:t>
            </a:r>
            <a:r>
              <a:rPr lang="zh-CN" altLang="en-US" dirty="0">
                <a:solidFill>
                  <a:schemeClr val="tx1"/>
                </a:solidFill>
                <a:effectLst/>
                <a:ea typeface="等线" panose="02010600030101010101" pitchFamily="2" charset="-122"/>
                <a:cs typeface="Times New Roman" panose="02020603050405020304" pitchFamily="18" charset="0"/>
              </a:rPr>
              <a:t>轮</a:t>
            </a:r>
            <a:r>
              <a:rPr lang="zh-CN" altLang="zh-CN" dirty="0">
                <a:solidFill>
                  <a:schemeClr val="tx1"/>
                </a:solidFill>
                <a:effectLst/>
                <a:ea typeface="等线" panose="02010600030101010101" pitchFamily="2" charset="-122"/>
                <a:cs typeface="Times New Roman" panose="02020603050405020304" pitchFamily="18" charset="0"/>
              </a:rPr>
              <a:t>与</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东海</a:t>
            </a:r>
            <a:r>
              <a:rPr lang="en-US" altLang="zh-CN" dirty="0">
                <a:solidFill>
                  <a:schemeClr val="tx1"/>
                </a:solidFill>
                <a:effectLst/>
                <a:ea typeface="等线" panose="02010600030101010101" pitchFamily="2" charset="-122"/>
                <a:cs typeface="Times New Roman" panose="02020603050405020304" pitchFamily="18" charset="0"/>
              </a:rPr>
              <a:t>209</a:t>
            </a:r>
            <a:r>
              <a:rPr lang="zh-CN" altLang="en-US" dirty="0">
                <a:solidFill>
                  <a:schemeClr val="tx1"/>
                </a:solidFill>
                <a:ea typeface="等线" panose="02010600030101010101" pitchFamily="2" charset="-122"/>
                <a:cs typeface="Times New Roman" panose="02020603050405020304" pitchFamily="18" charset="0"/>
              </a:rPr>
              <a:t>”轮碰撞</a:t>
            </a:r>
            <a:endParaRPr lang="zh-CN" altLang="en-US" dirty="0">
              <a:solidFill>
                <a:schemeClr val="tx1"/>
              </a:solidFill>
            </a:endParaRPr>
          </a:p>
        </p:txBody>
      </p:sp>
      <p:pic>
        <p:nvPicPr>
          <p:cNvPr id="9" name="内容占位符 8"/>
          <p:cNvPicPr>
            <a:picLocks noGrp="1" noChangeAspect="1"/>
          </p:cNvPicPr>
          <p:nvPr>
            <p:ph sz="quarter" idx="13"/>
            <p:custDataLst>
              <p:tags r:id="rId3"/>
            </p:custDataLst>
          </p:nvPr>
        </p:nvPicPr>
        <p:blipFill>
          <a:blip r:embed="rId10">
            <a:extLst>
              <a:ext uri="{28A0092B-C50C-407E-A947-70E740481C1C}">
                <a14:useLocalDpi xmlns:a14="http://schemas.microsoft.com/office/drawing/2010/main" val="0"/>
              </a:ext>
            </a:extLst>
          </a:blip>
          <a:srcRect/>
          <a:stretch>
            <a:fillRect/>
          </a:stretch>
        </p:blipFill>
        <p:spPr>
          <a:xfrm>
            <a:off x="855979" y="1555115"/>
            <a:ext cx="4746248" cy="3091292"/>
          </a:xfrm>
        </p:spPr>
      </p:pic>
      <p:pic>
        <p:nvPicPr>
          <p:cNvPr id="10" name="内容占位符 9"/>
          <p:cNvPicPr>
            <a:picLocks noGrp="1" noChangeAspect="1"/>
          </p:cNvPicPr>
          <p:nvPr>
            <p:ph sz="quarter" idx="14"/>
            <p:custDataLst>
              <p:tags r:id="rId4"/>
            </p:custDataLst>
          </p:nvPr>
        </p:nvPicPr>
        <p:blipFill>
          <a:blip r:embed="rId11">
            <a:extLst>
              <a:ext uri="{28A0092B-C50C-407E-A947-70E740481C1C}">
                <a14:useLocalDpi xmlns:a14="http://schemas.microsoft.com/office/drawing/2010/main" val="0"/>
              </a:ext>
            </a:extLst>
          </a:blip>
          <a:srcRect/>
          <a:stretch>
            <a:fillRect/>
          </a:stretch>
        </p:blipFill>
        <p:spPr>
          <a:xfrm>
            <a:off x="6816694" y="1663700"/>
            <a:ext cx="4462486" cy="2881491"/>
          </a:xfrm>
        </p:spPr>
      </p:pic>
      <p:sp>
        <p:nvSpPr>
          <p:cNvPr id="2" name="文本占位符 1"/>
          <p:cNvSpPr>
            <a:spLocks noGrp="1"/>
          </p:cNvSpPr>
          <p:nvPr>
            <p:ph type="body" sz="quarter" idx="15"/>
            <p:custDataLst>
              <p:tags r:id="rId5"/>
            </p:custDataLst>
          </p:nvPr>
        </p:nvSpPr>
        <p:spPr>
          <a:xfrm>
            <a:off x="557975" y="4813300"/>
            <a:ext cx="5342255" cy="1758315"/>
          </a:xfrm>
        </p:spPr>
        <p:txBody>
          <a:bodyPr>
            <a:normAutofit/>
          </a:bodyPr>
          <a:lstStyle/>
          <a:p>
            <a:pPr marL="0" indent="0">
              <a:buNone/>
            </a:pPr>
            <a:r>
              <a:rPr lang="zh-CN" altLang="en-US" sz="1800" dirty="0">
                <a:effectLst/>
                <a:latin typeface="+mn-ea"/>
                <a:ea typeface="+mn-ea"/>
                <a:cs typeface="Times New Roman" panose="02020603050405020304" pitchFamily="18" charset="0"/>
              </a:rPr>
              <a:t>“闽燃供</a:t>
            </a:r>
            <a:r>
              <a:rPr lang="en-US" altLang="zh-CN" sz="1800" dirty="0">
                <a:effectLst/>
                <a:latin typeface="+mn-ea"/>
                <a:ea typeface="+mn-ea"/>
                <a:cs typeface="Times New Roman" panose="02020603050405020304" pitchFamily="18" charset="0"/>
              </a:rPr>
              <a:t>2”</a:t>
            </a:r>
            <a:r>
              <a:rPr lang="zh-CN" altLang="en-US" sz="1800" dirty="0">
                <a:effectLst/>
                <a:latin typeface="+mn-ea"/>
                <a:ea typeface="+mn-ea"/>
                <a:cs typeface="Times New Roman" panose="02020603050405020304" pitchFamily="18" charset="0"/>
              </a:rPr>
              <a:t>轮与“东海</a:t>
            </a:r>
            <a:r>
              <a:rPr lang="en-US" altLang="zh-CN" sz="1800" dirty="0">
                <a:effectLst/>
                <a:latin typeface="+mn-ea"/>
                <a:ea typeface="+mn-ea"/>
                <a:cs typeface="Times New Roman" panose="02020603050405020304" pitchFamily="18" charset="0"/>
              </a:rPr>
              <a:t>209”</a:t>
            </a:r>
            <a:r>
              <a:rPr lang="zh-CN" altLang="en-US" sz="1800" dirty="0">
                <a:effectLst/>
                <a:latin typeface="+mn-ea"/>
                <a:ea typeface="+mn-ea"/>
                <a:cs typeface="Times New Roman" panose="02020603050405020304" pitchFamily="18" charset="0"/>
              </a:rPr>
              <a:t>轮在广州港伶仃水道</a:t>
            </a:r>
            <a:r>
              <a:rPr lang="en-US" altLang="zh-CN" sz="1800" dirty="0">
                <a:effectLst/>
                <a:latin typeface="+mn-ea"/>
                <a:ea typeface="+mn-ea"/>
                <a:cs typeface="Times New Roman" panose="02020603050405020304" pitchFamily="18" charset="0"/>
              </a:rPr>
              <a:t>7#</a:t>
            </a:r>
            <a:r>
              <a:rPr lang="zh-CN" altLang="en-US" sz="1800" dirty="0">
                <a:effectLst/>
                <a:latin typeface="+mn-ea"/>
                <a:ea typeface="+mn-ea"/>
                <a:cs typeface="Times New Roman" panose="02020603050405020304" pitchFamily="18" charset="0"/>
              </a:rPr>
              <a:t>、</a:t>
            </a:r>
            <a:r>
              <a:rPr lang="en-US" altLang="zh-CN" sz="1800" dirty="0">
                <a:effectLst/>
                <a:latin typeface="+mn-ea"/>
                <a:ea typeface="+mn-ea"/>
                <a:cs typeface="Times New Roman" panose="02020603050405020304" pitchFamily="18" charset="0"/>
              </a:rPr>
              <a:t>8#</a:t>
            </a:r>
            <a:r>
              <a:rPr lang="zh-CN" altLang="en-US" sz="1800" dirty="0">
                <a:effectLst/>
                <a:latin typeface="+mn-ea"/>
                <a:ea typeface="+mn-ea"/>
                <a:cs typeface="Times New Roman" panose="02020603050405020304" pitchFamily="18" charset="0"/>
              </a:rPr>
              <a:t>浮附近水域发生碰撞，“闽燃供</a:t>
            </a:r>
            <a:r>
              <a:rPr lang="en-US" altLang="zh-CN" sz="1800" dirty="0">
                <a:effectLst/>
                <a:latin typeface="+mn-ea"/>
                <a:ea typeface="+mn-ea"/>
                <a:cs typeface="Times New Roman" panose="02020603050405020304" pitchFamily="18" charset="0"/>
              </a:rPr>
              <a:t>2”</a:t>
            </a:r>
            <a:r>
              <a:rPr lang="zh-CN" altLang="en-US" sz="1800" dirty="0">
                <a:effectLst/>
                <a:latin typeface="+mn-ea"/>
                <a:ea typeface="+mn-ea"/>
                <a:cs typeface="Times New Roman" panose="02020603050405020304" pitchFamily="18" charset="0"/>
              </a:rPr>
              <a:t>轮船体严重破损后沉没，约</a:t>
            </a:r>
            <a:r>
              <a:rPr lang="en-US" altLang="zh-CN" sz="1800" dirty="0">
                <a:effectLst/>
                <a:latin typeface="+mn-ea"/>
                <a:ea typeface="+mn-ea"/>
                <a:cs typeface="Times New Roman" panose="02020603050405020304" pitchFamily="18" charset="0"/>
              </a:rPr>
              <a:t>590</a:t>
            </a:r>
            <a:r>
              <a:rPr lang="zh-CN" altLang="en-US" sz="1800" dirty="0">
                <a:effectLst/>
                <a:latin typeface="+mn-ea"/>
                <a:ea typeface="+mn-ea"/>
                <a:cs typeface="Times New Roman" panose="02020603050405020304" pitchFamily="18" charset="0"/>
              </a:rPr>
              <a:t>吨货油泄漏入海，造成珠江水域、岸线严重污染。</a:t>
            </a:r>
            <a:endParaRPr lang="zh-CN" altLang="en-US" dirty="0">
              <a:latin typeface="+mn-ea"/>
              <a:ea typeface="+mn-ea"/>
            </a:endParaRPr>
          </a:p>
        </p:txBody>
      </p:sp>
      <p:sp>
        <p:nvSpPr>
          <p:cNvPr id="3" name="文本占位符 2"/>
          <p:cNvSpPr>
            <a:spLocks noGrp="1"/>
          </p:cNvSpPr>
          <p:nvPr>
            <p:ph type="body" sz="quarter" idx="16"/>
            <p:custDataLst>
              <p:tags r:id="rId6"/>
            </p:custDataLst>
          </p:nvPr>
        </p:nvSpPr>
        <p:spPr>
          <a:xfrm>
            <a:off x="6464147" y="4809490"/>
            <a:ext cx="5367655" cy="1762125"/>
          </a:xfrm>
        </p:spPr>
        <p:txBody>
          <a:bodyPr/>
          <a:lstStyle/>
          <a:p>
            <a:pPr marL="0" indent="0">
              <a:buNone/>
            </a:pPr>
            <a:r>
              <a:rPr lang="zh-CN" altLang="en-US" dirty="0">
                <a:latin typeface="+mn-ea"/>
                <a:ea typeface="+mn-ea"/>
              </a:rPr>
              <a:t>“德航</a:t>
            </a:r>
            <a:r>
              <a:rPr lang="en-US" altLang="zh-CN" dirty="0">
                <a:latin typeface="+mn-ea"/>
                <a:ea typeface="+mn-ea"/>
              </a:rPr>
              <a:t>298</a:t>
            </a:r>
            <a:r>
              <a:rPr lang="zh-CN" altLang="en-US" dirty="0">
                <a:latin typeface="+mn-ea"/>
                <a:ea typeface="+mn-ea"/>
              </a:rPr>
              <a:t>”轮在珠江口虎门大桥附近水域被挪威籍“</a:t>
            </a:r>
            <a:r>
              <a:rPr lang="en-US" altLang="zh-CN" dirty="0">
                <a:latin typeface="+mn-ea"/>
                <a:ea typeface="+mn-ea"/>
              </a:rPr>
              <a:t>BOW CECIL</a:t>
            </a:r>
            <a:r>
              <a:rPr lang="zh-CN" altLang="en-US" dirty="0">
                <a:latin typeface="+mn-ea"/>
                <a:ea typeface="+mn-ea"/>
              </a:rPr>
              <a:t>”轮撞沉，船体严重破损，所载的</a:t>
            </a:r>
            <a:r>
              <a:rPr lang="en-US" altLang="zh-CN" dirty="0">
                <a:latin typeface="+mn-ea"/>
                <a:ea typeface="+mn-ea"/>
              </a:rPr>
              <a:t>230</a:t>
            </a:r>
            <a:r>
              <a:rPr lang="zh-CN" altLang="en-US" dirty="0">
                <a:latin typeface="+mn-ea"/>
                <a:ea typeface="+mn-ea"/>
              </a:rPr>
              <a:t>立方米燃料油全部泄露入珠江口狮子洋、伶仃洋海域，受污染水域面积约</a:t>
            </a:r>
            <a:r>
              <a:rPr lang="en-US" altLang="zh-CN" dirty="0">
                <a:latin typeface="+mn-ea"/>
                <a:ea typeface="+mn-ea"/>
              </a:rPr>
              <a:t>390</a:t>
            </a:r>
            <a:r>
              <a:rPr lang="zh-CN" altLang="en-US" dirty="0">
                <a:latin typeface="+mn-ea"/>
                <a:ea typeface="+mn-ea"/>
              </a:rPr>
              <a:t>平方公里。</a:t>
            </a:r>
          </a:p>
        </p:txBody>
      </p:sp>
      <p:sp>
        <p:nvSpPr>
          <p:cNvPr id="4" name="标题 4"/>
          <p:cNvSpPr>
            <a:spLocks noGrp="1"/>
          </p:cNvSpPr>
          <p:nvPr>
            <p:custDataLst>
              <p:tags r:id="rId7"/>
            </p:custDataLst>
          </p:nvPr>
        </p:nvSpPr>
        <p:spPr>
          <a:xfrm>
            <a:off x="6372970" y="911859"/>
            <a:ext cx="5550010" cy="64325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en-US" altLang="zh-CN" dirty="0">
                <a:solidFill>
                  <a:schemeClr val="tx1"/>
                </a:solidFill>
                <a:effectLst/>
                <a:ea typeface="等线" panose="02010600030101010101" pitchFamily="2" charset="-122"/>
                <a:cs typeface="Times New Roman" panose="02020603050405020304" pitchFamily="18" charset="0"/>
              </a:rPr>
              <a:t>“BOW CECIL”</a:t>
            </a:r>
            <a:r>
              <a:rPr lang="zh-CN" altLang="en-US" dirty="0">
                <a:solidFill>
                  <a:schemeClr val="tx1"/>
                </a:solidFill>
                <a:effectLst/>
                <a:ea typeface="等线" panose="02010600030101010101" pitchFamily="2" charset="-122"/>
                <a:cs typeface="Times New Roman" panose="02020603050405020304" pitchFamily="18" charset="0"/>
              </a:rPr>
              <a:t>轮</a:t>
            </a:r>
            <a:r>
              <a:rPr lang="zh-CN" altLang="zh-CN" dirty="0">
                <a:solidFill>
                  <a:schemeClr val="tx1"/>
                </a:solidFill>
                <a:effectLst/>
                <a:ea typeface="等线" panose="02010600030101010101" pitchFamily="2" charset="-122"/>
                <a:cs typeface="Times New Roman" panose="02020603050405020304" pitchFamily="18" charset="0"/>
              </a:rPr>
              <a:t>和</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德航</a:t>
            </a:r>
            <a:r>
              <a:rPr lang="en-US" altLang="zh-CN" dirty="0">
                <a:solidFill>
                  <a:schemeClr val="tx1"/>
                </a:solidFill>
                <a:effectLst/>
                <a:ea typeface="等线" panose="02010600030101010101" pitchFamily="2" charset="-122"/>
                <a:cs typeface="Times New Roman" panose="02020603050405020304" pitchFamily="18" charset="0"/>
              </a:rPr>
              <a:t>298</a:t>
            </a:r>
            <a:r>
              <a:rPr lang="zh-CN" altLang="en-US" dirty="0">
                <a:solidFill>
                  <a:schemeClr val="tx1"/>
                </a:solidFill>
                <a:effectLst/>
                <a:ea typeface="等线" panose="02010600030101010101" pitchFamily="2" charset="-122"/>
                <a:cs typeface="Times New Roman" panose="02020603050405020304" pitchFamily="18" charset="0"/>
              </a:rPr>
              <a:t>”碰撞</a:t>
            </a:r>
            <a:endParaRPr lang="zh-CN" altLang="zh-CN" dirty="0">
              <a:solidFill>
                <a:schemeClr val="tx1"/>
              </a:solidFill>
            </a:endParaRPr>
          </a:p>
        </p:txBody>
      </p:sp>
      <p:sp>
        <p:nvSpPr>
          <p:cNvPr id="7" name="文本框 6"/>
          <p:cNvSpPr txBox="1"/>
          <p:nvPr/>
        </p:nvSpPr>
        <p:spPr>
          <a:xfrm>
            <a:off x="3049325" y="3246322"/>
            <a:ext cx="6098650" cy="369332"/>
          </a:xfrm>
          <a:prstGeom prst="rect">
            <a:avLst/>
          </a:prstGeom>
          <a:noFill/>
        </p:spPr>
        <p:txBody>
          <a:bodyPr wrap="square">
            <a:spAutoFit/>
          </a:bodyPr>
          <a:lstStyle/>
          <a:p>
            <a:r>
              <a:rPr lang="zh-CN" altLang="en-US" dirty="0">
                <a:solidFill>
                  <a:schemeClr val="tx1"/>
                </a:solidFill>
                <a:effectLst/>
                <a:ea typeface="等线" panose="02010600030101010101" pitchFamily="2" charset="-122"/>
                <a:cs typeface="Times New Roman" panose="02020603050405020304" pitchFamily="18" charset="0"/>
              </a:rPr>
              <a:t>”</a:t>
            </a:r>
            <a:endParaRPr lang="zh-CN"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3"/>
            <p:custDataLst>
              <p:tags r:id="rId2"/>
            </p:custDataLst>
          </p:nvPr>
        </p:nvSpPr>
        <p:spPr>
          <a:xfrm>
            <a:off x="366654" y="3428999"/>
            <a:ext cx="4365937" cy="2281768"/>
          </a:xfrm>
        </p:spPr>
        <p:txBody>
          <a:bodyPr>
            <a:noAutofit/>
          </a:bodyPr>
          <a:lstStyle/>
          <a:p>
            <a:pPr marL="0" indent="0">
              <a:buNone/>
            </a:pPr>
            <a:r>
              <a:rPr lang="zh-CN" altLang="en-US" sz="1800" dirty="0"/>
              <a:t>”千岛油</a:t>
            </a:r>
            <a:r>
              <a:rPr lang="en-US" altLang="zh-CN" sz="1800" dirty="0"/>
              <a:t>1”</a:t>
            </a:r>
            <a:r>
              <a:rPr lang="zh-CN" altLang="en-US" sz="1800" dirty="0"/>
              <a:t>轮在驶出大连港外约</a:t>
            </a:r>
            <a:r>
              <a:rPr lang="en-US" altLang="zh-CN" sz="1800" dirty="0"/>
              <a:t>5</a:t>
            </a:r>
            <a:r>
              <a:rPr lang="zh-CN" altLang="en-US" sz="1800" dirty="0"/>
              <a:t>海里后遇到大雾天气，在鸣笛紧急提示无效后，被迎面而来的马来西亚籍集装箱船“川崎凌云”轮撞破右舷</a:t>
            </a:r>
            <a:r>
              <a:rPr lang="en-US" altLang="zh-CN" sz="1800" dirty="0"/>
              <a:t>5</a:t>
            </a:r>
            <a:r>
              <a:rPr lang="zh-CN" altLang="en-US" sz="1800" dirty="0"/>
              <a:t>号舱，舱中约</a:t>
            </a:r>
            <a:r>
              <a:rPr lang="en-US" altLang="zh-CN" sz="1800" dirty="0"/>
              <a:t>200</a:t>
            </a:r>
            <a:r>
              <a:rPr lang="zh-CN" altLang="en-US" sz="1800" dirty="0"/>
              <a:t>吨重油溢出，导致大三山岛海域严重污染。</a:t>
            </a:r>
          </a:p>
          <a:p>
            <a:pPr marL="0" indent="0">
              <a:buNone/>
            </a:pPr>
            <a:endParaRPr lang="zh-CN" altLang="en-US" sz="1800" dirty="0"/>
          </a:p>
        </p:txBody>
      </p:sp>
      <p:pic>
        <p:nvPicPr>
          <p:cNvPr id="3" name="内容占位符 2"/>
          <p:cNvPicPr>
            <a:picLocks noGrp="1" noChangeAspect="1"/>
          </p:cNvPicPr>
          <p:nvPr>
            <p:ph sz="quarter" idx="14"/>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6096000" y="656672"/>
            <a:ext cx="4584435" cy="5544655"/>
          </a:xfrm>
        </p:spPr>
      </p:pic>
      <p:sp>
        <p:nvSpPr>
          <p:cNvPr id="2" name="标题 4"/>
          <p:cNvSpPr>
            <a:spLocks noGrp="1"/>
          </p:cNvSpPr>
          <p:nvPr>
            <p:ph type="title"/>
            <p:custDataLst>
              <p:tags r:id="rId4"/>
            </p:custDataLst>
          </p:nvPr>
        </p:nvSpPr>
        <p:spPr>
          <a:xfrm>
            <a:off x="257406" y="1121134"/>
            <a:ext cx="4584434" cy="1555115"/>
          </a:xfrm>
        </p:spPr>
        <p:txBody>
          <a:bodyPr>
            <a:noAutofit/>
          </a:bodyPr>
          <a:lstStyle/>
          <a:p>
            <a:r>
              <a:rPr lang="en-US" altLang="zh-CN" dirty="0">
                <a:effectLst/>
                <a:latin typeface="+mn-ea"/>
                <a:ea typeface="+mn-ea"/>
                <a:cs typeface="Times New Roman" panose="02020603050405020304" pitchFamily="18" charset="0"/>
              </a:rPr>
              <a:t>“</a:t>
            </a:r>
            <a:r>
              <a:rPr lang="zh-CN" altLang="zh-CN" dirty="0">
                <a:effectLst/>
                <a:latin typeface="+mn-ea"/>
                <a:ea typeface="+mn-ea"/>
                <a:cs typeface="Times New Roman" panose="02020603050405020304" pitchFamily="18" charset="0"/>
              </a:rPr>
              <a:t>千岛油</a:t>
            </a:r>
            <a:r>
              <a:rPr lang="en-US" altLang="zh-CN" dirty="0">
                <a:effectLst/>
                <a:latin typeface="+mn-ea"/>
                <a:ea typeface="+mn-ea"/>
                <a:cs typeface="Times New Roman" panose="02020603050405020304" pitchFamily="18" charset="0"/>
              </a:rPr>
              <a:t>1</a:t>
            </a:r>
            <a:r>
              <a:rPr lang="zh-CN" altLang="en-US" dirty="0">
                <a:effectLst/>
                <a:latin typeface="+mn-ea"/>
                <a:ea typeface="+mn-ea"/>
                <a:cs typeface="Times New Roman" panose="02020603050405020304" pitchFamily="18" charset="0"/>
              </a:rPr>
              <a:t>”</a:t>
            </a:r>
            <a:r>
              <a:rPr lang="zh-CN" altLang="en-US" dirty="0">
                <a:latin typeface="+mn-ea"/>
                <a:ea typeface="+mn-ea"/>
                <a:cs typeface="Times New Roman" panose="02020603050405020304" pitchFamily="18" charset="0"/>
              </a:rPr>
              <a:t>轮和“川崎凌云”轮碰撞</a:t>
            </a:r>
            <a:endParaRPr lang="zh-CN" altLang="en-US" dirty="0">
              <a:latin typeface="+mn-ea"/>
              <a:ea typeface="+mn-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855980" y="911860"/>
            <a:ext cx="3851192" cy="643255"/>
          </a:xfrm>
        </p:spPr>
        <p:txBody>
          <a:bodyPr>
            <a:normAutofit/>
          </a:bodyPr>
          <a:lstStyle/>
          <a:p>
            <a:r>
              <a:rPr lang="zh-CN" altLang="en-US" sz="2400" dirty="0">
                <a:solidFill>
                  <a:schemeClr val="tx1"/>
                </a:solidFill>
                <a:effectLst/>
                <a:ea typeface="等线" panose="02010600030101010101" pitchFamily="2" charset="-122"/>
                <a:cs typeface="Times New Roman" panose="02020603050405020304" pitchFamily="18" charset="0"/>
              </a:rPr>
              <a:t>“阿提哥”号油轮</a:t>
            </a:r>
            <a:r>
              <a:rPr lang="zh-CN" altLang="zh-CN" dirty="0">
                <a:solidFill>
                  <a:schemeClr val="tx1"/>
                </a:solidFill>
                <a:effectLst/>
                <a:ea typeface="等线" panose="02010600030101010101" pitchFamily="2" charset="-122"/>
                <a:cs typeface="Times New Roman" panose="02020603050405020304" pitchFamily="18" charset="0"/>
              </a:rPr>
              <a:t>触礁</a:t>
            </a:r>
            <a:endParaRPr lang="zh-CN" altLang="en-US" dirty="0">
              <a:solidFill>
                <a:schemeClr val="tx1"/>
              </a:solidFill>
            </a:endParaRPr>
          </a:p>
        </p:txBody>
      </p:sp>
      <p:pic>
        <p:nvPicPr>
          <p:cNvPr id="9" name="内容占位符 8"/>
          <p:cNvPicPr>
            <a:picLocks noGrp="1" noChangeAspect="1"/>
          </p:cNvPicPr>
          <p:nvPr>
            <p:ph sz="quarter" idx="13"/>
            <p:custDataLst>
              <p:tags r:id="rId3"/>
            </p:custDataLst>
          </p:nvPr>
        </p:nvPicPr>
        <p:blipFill>
          <a:blip r:embed="rId10">
            <a:extLst>
              <a:ext uri="{28A0092B-C50C-407E-A947-70E740481C1C}">
                <a14:useLocalDpi xmlns:a14="http://schemas.microsoft.com/office/drawing/2010/main" val="0"/>
              </a:ext>
            </a:extLst>
          </a:blip>
          <a:srcRect/>
          <a:stretch>
            <a:fillRect/>
          </a:stretch>
        </p:blipFill>
        <p:spPr>
          <a:xfrm>
            <a:off x="313633" y="1555115"/>
            <a:ext cx="5282812" cy="3521875"/>
          </a:xfrm>
        </p:spPr>
      </p:pic>
      <p:pic>
        <p:nvPicPr>
          <p:cNvPr id="10" name="内容占位符 9"/>
          <p:cNvPicPr>
            <a:picLocks noGrp="1" noChangeAspect="1"/>
          </p:cNvPicPr>
          <p:nvPr>
            <p:ph sz="quarter" idx="14"/>
            <p:custDataLst>
              <p:tags r:id="rId4"/>
            </p:custDataLst>
          </p:nvPr>
        </p:nvPicPr>
        <p:blipFill rotWithShape="1">
          <a:blip r:embed="rId11">
            <a:extLst>
              <a:ext uri="{28A0092B-C50C-407E-A947-70E740481C1C}">
                <a14:useLocalDpi xmlns:a14="http://schemas.microsoft.com/office/drawing/2010/main" val="0"/>
              </a:ext>
            </a:extLst>
          </a:blip>
          <a:srcRect b="8928"/>
          <a:stretch>
            <a:fillRect/>
          </a:stretch>
        </p:blipFill>
        <p:spPr>
          <a:xfrm>
            <a:off x="6677315" y="1555115"/>
            <a:ext cx="4735108" cy="3551331"/>
          </a:xfrm>
        </p:spPr>
      </p:pic>
      <p:sp>
        <p:nvSpPr>
          <p:cNvPr id="2" name="文本占位符 1"/>
          <p:cNvSpPr>
            <a:spLocks noGrp="1"/>
          </p:cNvSpPr>
          <p:nvPr>
            <p:ph type="body" sz="quarter" idx="15"/>
            <p:custDataLst>
              <p:tags r:id="rId5"/>
            </p:custDataLst>
          </p:nvPr>
        </p:nvSpPr>
        <p:spPr>
          <a:xfrm>
            <a:off x="281846" y="5076990"/>
            <a:ext cx="5342255" cy="1234743"/>
          </a:xfrm>
        </p:spPr>
        <p:txBody>
          <a:bodyPr>
            <a:normAutofit/>
          </a:bodyPr>
          <a:lstStyle/>
          <a:p>
            <a:pPr marL="0" indent="0">
              <a:buNone/>
            </a:pPr>
            <a:r>
              <a:rPr lang="zh-CN" altLang="en-US" sz="1800" dirty="0">
                <a:effectLst/>
                <a:latin typeface="+mn-ea"/>
                <a:ea typeface="+mn-ea"/>
                <a:cs typeface="Times New Roman" panose="02020603050405020304" pitchFamily="18" charset="0"/>
              </a:rPr>
              <a:t>载有近</a:t>
            </a:r>
            <a:r>
              <a:rPr lang="en-US" altLang="zh-CN" sz="1800" dirty="0">
                <a:effectLst/>
                <a:latin typeface="+mn-ea"/>
                <a:ea typeface="+mn-ea"/>
                <a:cs typeface="Times New Roman" panose="02020603050405020304" pitchFamily="18" charset="0"/>
              </a:rPr>
              <a:t>12</a:t>
            </a:r>
            <a:r>
              <a:rPr lang="zh-CN" altLang="en-US" sz="1800" dirty="0">
                <a:effectLst/>
                <a:latin typeface="+mn-ea"/>
                <a:ea typeface="+mn-ea"/>
                <a:cs typeface="Times New Roman" panose="02020603050405020304" pitchFamily="18" charset="0"/>
              </a:rPr>
              <a:t>万吨原油的葡萄牙籍油轮“阿提哥”号在大连海域触礁搁浅，并发生原油泄漏事故，造成</a:t>
            </a:r>
            <a:r>
              <a:rPr lang="zh-CN" altLang="zh-CN" sz="1800" dirty="0">
                <a:effectLst/>
                <a:latin typeface="+mn-ea"/>
                <a:ea typeface="+mn-ea"/>
                <a:cs typeface="Times New Roman" panose="02020603050405020304" pitchFamily="18" charset="0"/>
              </a:rPr>
              <a:t>大连海域严重污染</a:t>
            </a:r>
            <a:r>
              <a:rPr lang="zh-CN" altLang="en-US" sz="1800" dirty="0">
                <a:effectLst/>
                <a:latin typeface="+mn-ea"/>
                <a:ea typeface="+mn-ea"/>
                <a:cs typeface="Times New Roman" panose="02020603050405020304" pitchFamily="18" charset="0"/>
              </a:rPr>
              <a:t>。</a:t>
            </a:r>
            <a:endParaRPr lang="zh-CN" altLang="en-US" dirty="0">
              <a:latin typeface="+mn-ea"/>
              <a:ea typeface="+mn-ea"/>
            </a:endParaRPr>
          </a:p>
        </p:txBody>
      </p:sp>
      <p:sp>
        <p:nvSpPr>
          <p:cNvPr id="3" name="文本占位符 2"/>
          <p:cNvSpPr>
            <a:spLocks noGrp="1"/>
          </p:cNvSpPr>
          <p:nvPr>
            <p:ph type="body" sz="quarter" idx="16"/>
            <p:custDataLst>
              <p:tags r:id="rId6"/>
            </p:custDataLst>
          </p:nvPr>
        </p:nvSpPr>
        <p:spPr>
          <a:xfrm>
            <a:off x="6361042" y="5076990"/>
            <a:ext cx="5367655" cy="1490786"/>
          </a:xfrm>
        </p:spPr>
        <p:txBody>
          <a:bodyPr>
            <a:noAutofit/>
          </a:bodyPr>
          <a:lstStyle/>
          <a:p>
            <a:pPr marL="0" indent="0">
              <a:buNone/>
            </a:pPr>
            <a:r>
              <a:rPr lang="zh-CN" altLang="en-US" sz="1800" dirty="0">
                <a:effectLst/>
                <a:latin typeface="+mn-ea"/>
                <a:ea typeface="+mn-ea"/>
                <a:cs typeface="Times New Roman" panose="02020603050405020304" pitchFamily="18" charset="0"/>
              </a:rPr>
              <a:t>“塔斯曼海”轮与货轮“顺凯一号”轮在天津大沽口东部海域发生碰撞，“塔斯曼海”轮右舷第</a:t>
            </a:r>
            <a:r>
              <a:rPr lang="en-US" altLang="zh-CN" sz="1800" dirty="0">
                <a:effectLst/>
                <a:latin typeface="+mn-ea"/>
                <a:ea typeface="+mn-ea"/>
                <a:cs typeface="Times New Roman" panose="02020603050405020304" pitchFamily="18" charset="0"/>
              </a:rPr>
              <a:t>3</a:t>
            </a:r>
            <a:r>
              <a:rPr lang="zh-CN" altLang="en-US" sz="1800" dirty="0">
                <a:effectLst/>
                <a:latin typeface="+mn-ea"/>
                <a:ea typeface="+mn-ea"/>
                <a:cs typeface="Times New Roman" panose="02020603050405020304" pitchFamily="18" charset="0"/>
              </a:rPr>
              <a:t>舱破损，所载约</a:t>
            </a:r>
            <a:r>
              <a:rPr lang="en-US" altLang="zh-CN" sz="1800" dirty="0">
                <a:effectLst/>
                <a:latin typeface="+mn-ea"/>
                <a:ea typeface="+mn-ea"/>
                <a:cs typeface="Times New Roman" panose="02020603050405020304" pitchFamily="18" charset="0"/>
              </a:rPr>
              <a:t>200</a:t>
            </a:r>
            <a:r>
              <a:rPr lang="zh-CN" altLang="en-US" sz="1800" dirty="0">
                <a:effectLst/>
                <a:latin typeface="+mn-ea"/>
                <a:ea typeface="+mn-ea"/>
                <a:cs typeface="Times New Roman" panose="02020603050405020304" pitchFamily="18" charset="0"/>
              </a:rPr>
              <a:t>吨轻质原油入海，造成</a:t>
            </a:r>
            <a:r>
              <a:rPr lang="zh-CN" altLang="zh-CN" sz="1800" dirty="0">
                <a:effectLst/>
                <a:latin typeface="+mn-ea"/>
                <a:ea typeface="+mn-ea"/>
                <a:cs typeface="Times New Roman" panose="02020603050405020304" pitchFamily="18" charset="0"/>
              </a:rPr>
              <a:t>渤海湾严重污染</a:t>
            </a:r>
            <a:r>
              <a:rPr lang="zh-CN" altLang="en-US" sz="1800" dirty="0">
                <a:effectLst/>
                <a:latin typeface="+mn-ea"/>
                <a:ea typeface="+mn-ea"/>
                <a:cs typeface="Times New Roman" panose="02020603050405020304" pitchFamily="18" charset="0"/>
              </a:rPr>
              <a:t>。</a:t>
            </a:r>
            <a:endParaRPr lang="zh-CN" altLang="en-US" sz="1800" dirty="0">
              <a:latin typeface="+mn-ea"/>
              <a:ea typeface="+mn-ea"/>
            </a:endParaRPr>
          </a:p>
        </p:txBody>
      </p:sp>
      <p:sp>
        <p:nvSpPr>
          <p:cNvPr id="4" name="标题 4"/>
          <p:cNvSpPr>
            <a:spLocks noGrp="1"/>
          </p:cNvSpPr>
          <p:nvPr>
            <p:custDataLst>
              <p:tags r:id="rId7"/>
            </p:custDataLst>
          </p:nvPr>
        </p:nvSpPr>
        <p:spPr>
          <a:xfrm>
            <a:off x="6361043" y="911860"/>
            <a:ext cx="5367655" cy="64325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塔斯曼海</a:t>
            </a:r>
            <a:r>
              <a:rPr lang="zh-CN" altLang="en-US" dirty="0">
                <a:solidFill>
                  <a:schemeClr val="tx1"/>
                </a:solidFill>
                <a:ea typeface="等线" panose="02010600030101010101" pitchFamily="2" charset="-122"/>
                <a:cs typeface="Times New Roman" panose="02020603050405020304" pitchFamily="18" charset="0"/>
              </a:rPr>
              <a:t>”轮</a:t>
            </a:r>
            <a:r>
              <a:rPr lang="zh-CN" altLang="zh-CN" dirty="0">
                <a:solidFill>
                  <a:schemeClr val="tx1"/>
                </a:solidFill>
                <a:effectLst/>
                <a:ea typeface="等线" panose="02010600030101010101" pitchFamily="2" charset="-122"/>
                <a:cs typeface="Times New Roman" panose="02020603050405020304" pitchFamily="18" charset="0"/>
              </a:rPr>
              <a:t>和</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顺凯</a:t>
            </a:r>
            <a:r>
              <a:rPr lang="zh-CN" altLang="en-US" dirty="0">
                <a:solidFill>
                  <a:schemeClr val="tx1"/>
                </a:solidFill>
                <a:ea typeface="等线" panose="02010600030101010101" pitchFamily="2" charset="-122"/>
                <a:cs typeface="Times New Roman" panose="02020603050405020304" pitchFamily="18" charset="0"/>
              </a:rPr>
              <a:t>一</a:t>
            </a:r>
            <a:r>
              <a:rPr lang="zh-CN" altLang="zh-CN" dirty="0">
                <a:solidFill>
                  <a:schemeClr val="tx1"/>
                </a:solidFill>
                <a:effectLst/>
                <a:ea typeface="等线" panose="02010600030101010101" pitchFamily="2" charset="-122"/>
                <a:cs typeface="Times New Roman" panose="02020603050405020304" pitchFamily="18" charset="0"/>
              </a:rPr>
              <a:t>号</a:t>
            </a:r>
            <a:r>
              <a:rPr lang="zh-CN" altLang="en-US" dirty="0">
                <a:solidFill>
                  <a:schemeClr val="tx1"/>
                </a:solidFill>
                <a:ea typeface="等线" panose="02010600030101010101" pitchFamily="2" charset="-122"/>
                <a:cs typeface="Times New Roman" panose="02020603050405020304" pitchFamily="18" charset="0"/>
              </a:rPr>
              <a:t>”轮碰撞</a:t>
            </a:r>
            <a:endParaRPr lang="zh-CN" altLang="zh-CN" dirty="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rotWithShape="1">
          <a:blip r:embed="rId21" cstate="print">
            <a:extLst>
              <a:ext uri="{BEBA8EAE-BF5A-486C-A8C5-ECC9F3942E4B}">
                <a14:imgProps xmlns:a14="http://schemas.microsoft.com/office/drawing/2010/main">
                  <a14:imgLayer r:embed="rId22">
                    <a14:imgEffect>
                      <a14:artisticBlur radius="0"/>
                    </a14:imgEffect>
                    <a14:imgEffect>
                      <a14:saturation sat="66000"/>
                    </a14:imgEffect>
                  </a14:imgLayer>
                </a14:imgProps>
              </a:ext>
            </a:extLst>
          </a:blip>
          <a:srcRect/>
          <a:stretch>
            <a:fillRect/>
          </a:stretch>
        </p:blipFill>
        <p:spPr>
          <a:xfrm>
            <a:off x="1431290" y="5173345"/>
            <a:ext cx="946785" cy="946785"/>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30" name="图片 29"/>
          <p:cNvPicPr>
            <a:picLocks noChangeAspect="1"/>
          </p:cNvPicPr>
          <p:nvPr>
            <p:custDataLst>
              <p:tags r:id="rId3"/>
            </p:custDataLst>
          </p:nvPr>
        </p:nvPicPr>
        <p:blipFill rotWithShape="1">
          <a:blip r:embed="rId23" cstate="print">
            <a:extLst>
              <a:ext uri="{BEBA8EAE-BF5A-486C-A8C5-ECC9F3942E4B}">
                <a14:imgProps xmlns:a14="http://schemas.microsoft.com/office/drawing/2010/main">
                  <a14:imgLayer r:embed="rId24">
                    <a14:imgEffect>
                      <a14:artisticBlur radius="0"/>
                    </a14:imgEffect>
                    <a14:imgEffect>
                      <a14:saturation sat="66000"/>
                    </a14:imgEffect>
                  </a14:imgLayer>
                </a14:imgProps>
              </a:ext>
            </a:extLst>
          </a:blip>
          <a:srcRect/>
          <a:stretch>
            <a:fillRect/>
          </a:stretch>
        </p:blipFill>
        <p:spPr>
          <a:xfrm>
            <a:off x="196850" y="1003300"/>
            <a:ext cx="4539615" cy="4539615"/>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6" name="菱形 15"/>
          <p:cNvSpPr/>
          <p:nvPr>
            <p:custDataLst>
              <p:tags r:id="rId4"/>
            </p:custDataLst>
          </p:nvPr>
        </p:nvSpPr>
        <p:spPr>
          <a:xfrm>
            <a:off x="1374775" y="410845"/>
            <a:ext cx="940435" cy="94043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custDataLst>
              <p:tags r:id="rId5"/>
            </p:custDataLst>
          </p:nvPr>
        </p:nvSpPr>
        <p:spPr>
          <a:xfrm>
            <a:off x="2561590" y="5180330"/>
            <a:ext cx="939800" cy="939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菱形 17"/>
          <p:cNvSpPr/>
          <p:nvPr>
            <p:custDataLst>
              <p:tags r:id="rId6"/>
            </p:custDataLst>
          </p:nvPr>
        </p:nvSpPr>
        <p:spPr>
          <a:xfrm>
            <a:off x="3846195" y="1715135"/>
            <a:ext cx="939800" cy="939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custDataLst>
              <p:tags r:id="rId7"/>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custDataLst>
              <p:tags r:id="rId8"/>
            </p:custDataLst>
          </p:nvPr>
        </p:nvSpPr>
        <p:spPr>
          <a:xfrm>
            <a:off x="7220058" y="776188"/>
            <a:ext cx="3929907" cy="634701"/>
          </a:xfrm>
          <a:prstGeom prst="rect">
            <a:avLst/>
          </a:prstGeom>
        </p:spPr>
        <p:txBody>
          <a:bodyPr wrap="square" anchor="b" anchorCtr="0">
            <a:normAutofit/>
          </a:bodyPr>
          <a:lstStyle/>
          <a:p>
            <a:r>
              <a:rPr lang="zh-CN" altLang="en-US" sz="2800" dirty="0">
                <a:solidFill>
                  <a:schemeClr val="accent1"/>
                </a:solidFill>
                <a:latin typeface="Arial" panose="020B0604020202020204" pitchFamily="34" charset="0"/>
                <a:ea typeface="微软雅黑" panose="020B0503020204020204" pitchFamily="34" charset="-122"/>
              </a:rPr>
              <a:t>设立海事法院的构思</a:t>
            </a:r>
          </a:p>
        </p:txBody>
      </p:sp>
      <p:sp>
        <p:nvSpPr>
          <p:cNvPr id="28" name="菱形 27"/>
          <p:cNvSpPr/>
          <p:nvPr>
            <p:custDataLst>
              <p:tags r:id="rId9"/>
            </p:custDataLst>
          </p:nvPr>
        </p:nvSpPr>
        <p:spPr>
          <a:xfrm>
            <a:off x="6192520" y="767715"/>
            <a:ext cx="940497" cy="940497"/>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custDataLst>
              <p:tags r:id="rId10"/>
            </p:custDataLst>
          </p:nvPr>
        </p:nvSpPr>
        <p:spPr>
          <a:xfrm>
            <a:off x="6221020" y="884025"/>
            <a:ext cx="883497" cy="707876"/>
          </a:xfrm>
          <a:prstGeom prst="rect">
            <a:avLst/>
          </a:prstGeom>
          <a:noFill/>
          <a:ln>
            <a:noFill/>
          </a:ln>
        </p:spPr>
        <p:txBody>
          <a:bodyPr wrap="square" rtlCol="0">
            <a:normAutofit/>
          </a:bodyPr>
          <a:lstStyle/>
          <a:p>
            <a:pPr algn="ctr"/>
            <a:r>
              <a:rPr lang="en-US" altLang="zh-CN" sz="3200" dirty="0">
                <a:solidFill>
                  <a:schemeClr val="bg1"/>
                </a:solidFill>
                <a:latin typeface="Arial" panose="020B0604020202020204" pitchFamily="34" charset="0"/>
                <a:ea typeface="微软雅黑" panose="020B0503020204020204" pitchFamily="34" charset="-122"/>
              </a:rPr>
              <a:t>01</a:t>
            </a:r>
            <a:endParaRPr lang="zh-CN" altLang="en-US" sz="3200" dirty="0">
              <a:solidFill>
                <a:schemeClr val="bg1"/>
              </a:solidFill>
              <a:latin typeface="Arial" panose="020B0604020202020204" pitchFamily="34" charset="0"/>
              <a:ea typeface="微软雅黑" panose="020B0503020204020204" pitchFamily="34" charset="-122"/>
            </a:endParaRPr>
          </a:p>
        </p:txBody>
      </p:sp>
      <p:sp>
        <p:nvSpPr>
          <p:cNvPr id="31" name="矩形 30"/>
          <p:cNvSpPr/>
          <p:nvPr>
            <p:custDataLst>
              <p:tags r:id="rId11"/>
            </p:custDataLst>
          </p:nvPr>
        </p:nvSpPr>
        <p:spPr>
          <a:xfrm>
            <a:off x="7219950" y="3128645"/>
            <a:ext cx="4114800" cy="633095"/>
          </a:xfrm>
          <a:prstGeom prst="rect">
            <a:avLst/>
          </a:prstGeom>
        </p:spPr>
        <p:txBody>
          <a:bodyPr wrap="square" anchor="b" anchorCtr="0"/>
          <a:lstStyle/>
          <a:p>
            <a:pPr fontAlgn="auto">
              <a:lnSpc>
                <a:spcPct val="100000"/>
              </a:lnSpc>
            </a:pPr>
            <a:r>
              <a:rPr lang="zh-CN" altLang="en-US" sz="2800" dirty="0">
                <a:solidFill>
                  <a:schemeClr val="accent1"/>
                </a:solidFill>
                <a:latin typeface="Arial" panose="020B0604020202020204" pitchFamily="34" charset="0"/>
                <a:ea typeface="微软雅黑" panose="020B0503020204020204" pitchFamily="34" charset="-122"/>
              </a:rPr>
              <a:t>海事法院管辖案件的变化</a:t>
            </a:r>
          </a:p>
        </p:txBody>
      </p:sp>
      <p:sp>
        <p:nvSpPr>
          <p:cNvPr id="41" name="菱形 40"/>
          <p:cNvSpPr/>
          <p:nvPr>
            <p:custDataLst>
              <p:tags r:id="rId12"/>
            </p:custDataLst>
          </p:nvPr>
        </p:nvSpPr>
        <p:spPr>
          <a:xfrm>
            <a:off x="6192520" y="3063884"/>
            <a:ext cx="940497" cy="940497"/>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13"/>
            </p:custDataLst>
          </p:nvPr>
        </p:nvSpPr>
        <p:spPr>
          <a:xfrm>
            <a:off x="6221020" y="3179424"/>
            <a:ext cx="883497" cy="707876"/>
          </a:xfrm>
          <a:prstGeom prst="rect">
            <a:avLst/>
          </a:prstGeom>
          <a:noFill/>
          <a:ln>
            <a:noFill/>
          </a:ln>
        </p:spPr>
        <p:txBody>
          <a:bodyPr wrap="square" rtlCol="0">
            <a:normAutofit/>
          </a:bodyPr>
          <a:lstStyle/>
          <a:p>
            <a:pPr algn="ctr"/>
            <a:r>
              <a:rPr lang="en-US" altLang="zh-CN" sz="3200" dirty="0">
                <a:solidFill>
                  <a:schemeClr val="bg1"/>
                </a:solidFill>
                <a:latin typeface="Arial" panose="020B0604020202020204" pitchFamily="34" charset="0"/>
                <a:ea typeface="微软雅黑" panose="020B0503020204020204" pitchFamily="34" charset="-122"/>
              </a:rPr>
              <a:t>02</a:t>
            </a:r>
            <a:endParaRPr lang="zh-CN" altLang="en-US" sz="3200" dirty="0">
              <a:solidFill>
                <a:schemeClr val="bg1"/>
              </a:solidFill>
              <a:latin typeface="Arial" panose="020B0604020202020204" pitchFamily="34" charset="0"/>
              <a:ea typeface="微软雅黑" panose="020B0503020204020204" pitchFamily="34" charset="-122"/>
            </a:endParaRPr>
          </a:p>
        </p:txBody>
      </p:sp>
      <p:sp>
        <p:nvSpPr>
          <p:cNvPr id="43" name="矩形 42"/>
          <p:cNvSpPr/>
          <p:nvPr>
            <p:custDataLst>
              <p:tags r:id="rId14"/>
            </p:custDataLst>
          </p:nvPr>
        </p:nvSpPr>
        <p:spPr>
          <a:xfrm>
            <a:off x="7219950" y="5530850"/>
            <a:ext cx="3930650" cy="633095"/>
          </a:xfrm>
          <a:prstGeom prst="rect">
            <a:avLst/>
          </a:prstGeom>
        </p:spPr>
        <p:txBody>
          <a:bodyPr wrap="square" anchor="b" anchorCtr="0"/>
          <a:lstStyle/>
          <a:p>
            <a:pPr fontAlgn="auto">
              <a:lnSpc>
                <a:spcPct val="100000"/>
              </a:lnSpc>
            </a:pPr>
            <a:r>
              <a:rPr lang="zh-CN" altLang="en-US" sz="2400" dirty="0">
                <a:solidFill>
                  <a:schemeClr val="accent1"/>
                </a:solidFill>
                <a:latin typeface="Arial" panose="020B0604020202020204" pitchFamily="34" charset="0"/>
                <a:ea typeface="微软雅黑" panose="020B0503020204020204" pitchFamily="34" charset="-122"/>
              </a:rPr>
              <a:t>海事法院审理海事刑事案件的必要性</a:t>
            </a:r>
          </a:p>
        </p:txBody>
      </p:sp>
      <p:sp>
        <p:nvSpPr>
          <p:cNvPr id="45" name="菱形 44"/>
          <p:cNvSpPr/>
          <p:nvPr>
            <p:custDataLst>
              <p:tags r:id="rId15"/>
            </p:custDataLst>
          </p:nvPr>
        </p:nvSpPr>
        <p:spPr>
          <a:xfrm>
            <a:off x="6192520" y="5435539"/>
            <a:ext cx="940497" cy="940497"/>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custDataLst>
              <p:tags r:id="rId16"/>
            </p:custDataLst>
          </p:nvPr>
        </p:nvSpPr>
        <p:spPr>
          <a:xfrm>
            <a:off x="6221020" y="5551079"/>
            <a:ext cx="883497" cy="707876"/>
          </a:xfrm>
          <a:prstGeom prst="rect">
            <a:avLst/>
          </a:prstGeom>
          <a:noFill/>
        </p:spPr>
        <p:txBody>
          <a:bodyPr wrap="square" rtlCol="0">
            <a:normAutofit/>
          </a:bodyPr>
          <a:lstStyle/>
          <a:p>
            <a:pPr algn="ctr"/>
            <a:r>
              <a:rPr lang="en-US" altLang="zh-CN" sz="3200" dirty="0">
                <a:solidFill>
                  <a:schemeClr val="bg1"/>
                </a:solidFill>
                <a:latin typeface="Arial" panose="020B0604020202020204" pitchFamily="34" charset="0"/>
                <a:ea typeface="微软雅黑" panose="020B0503020204020204" pitchFamily="34" charset="-122"/>
              </a:rPr>
              <a:t>03</a:t>
            </a:r>
            <a:endParaRPr lang="zh-CN" altLang="en-US" sz="3200" dirty="0">
              <a:solidFill>
                <a:schemeClr val="bg1"/>
              </a:solidFill>
              <a:latin typeface="Arial" panose="020B0604020202020204" pitchFamily="34" charset="0"/>
              <a:ea typeface="微软雅黑" panose="020B0503020204020204" pitchFamily="34" charset="-122"/>
            </a:endParaRPr>
          </a:p>
        </p:txBody>
      </p:sp>
      <p:sp>
        <p:nvSpPr>
          <p:cNvPr id="33" name="文本框 32"/>
          <p:cNvSpPr txBox="1"/>
          <p:nvPr>
            <p:custDataLst>
              <p:tags r:id="rId17"/>
            </p:custDataLst>
          </p:nvPr>
        </p:nvSpPr>
        <p:spPr>
          <a:xfrm>
            <a:off x="3539837" y="3760126"/>
            <a:ext cx="2669236" cy="400110"/>
          </a:xfrm>
          <a:prstGeom prst="rect">
            <a:avLst/>
          </a:prstGeom>
          <a:noFill/>
        </p:spPr>
        <p:txBody>
          <a:bodyPr wrap="square" rtlCol="0">
            <a:norm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p>
        </p:txBody>
      </p:sp>
      <p:sp>
        <p:nvSpPr>
          <p:cNvPr id="34" name="文本框 33"/>
          <p:cNvSpPr txBox="1"/>
          <p:nvPr>
            <p:custDataLst>
              <p:tags r:id="rId18"/>
            </p:custDataLst>
          </p:nvPr>
        </p:nvSpPr>
        <p:spPr>
          <a:xfrm>
            <a:off x="3539837" y="2836796"/>
            <a:ext cx="2669236" cy="923330"/>
          </a:xfrm>
          <a:prstGeom prst="rect">
            <a:avLst/>
          </a:prstGeom>
          <a:noFill/>
        </p:spPr>
        <p:txBody>
          <a:bodyPr wrap="square" rtlCol="0" anchor="b" anchorCtr="0">
            <a:normAutofit fontScale="97500"/>
          </a:bodyPr>
          <a:lstStyle/>
          <a:p>
            <a:pPr algn="ctr" fontAlgn="auto">
              <a:lnSpc>
                <a:spcPct val="100000"/>
              </a:lnSpc>
            </a:pPr>
            <a:r>
              <a:rPr lang="zh-CN" altLang="en-US" sz="5400" dirty="0">
                <a:solidFill>
                  <a:schemeClr val="bg1"/>
                </a:solidFill>
                <a:latin typeface="Arial" panose="020B0604020202020204" pitchFamily="34" charset="0"/>
                <a:ea typeface="汉仪旗黑-85S" panose="00020600040101010101" pitchFamily="18" charset="-122"/>
                <a:cs typeface="Arial" panose="020B0604020202020204" pitchFamily="34" charset="0"/>
              </a:rPr>
              <a:t>目录</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673916" y="911859"/>
            <a:ext cx="2915920" cy="643255"/>
          </a:xfrm>
        </p:spPr>
        <p:txBody>
          <a:bodyPr>
            <a:normAutofit/>
          </a:bodyPr>
          <a:lstStyle/>
          <a:p>
            <a:r>
              <a:rPr lang="zh-CN" altLang="en-US" dirty="0">
                <a:solidFill>
                  <a:schemeClr val="tx1"/>
                </a:solidFill>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夏长</a:t>
            </a:r>
            <a:r>
              <a:rPr lang="zh-CN" altLang="en-US" dirty="0">
                <a:solidFill>
                  <a:schemeClr val="tx1"/>
                </a:solidFill>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a:t>
            </a:r>
            <a:r>
              <a:rPr lang="zh-CN" altLang="en-US" dirty="0">
                <a:solidFill>
                  <a:schemeClr val="tx1"/>
                </a:solidFill>
                <a:effectLst/>
                <a:ea typeface="等线" panose="02010600030101010101" pitchFamily="2" charset="-122"/>
                <a:cs typeface="Times New Roman" panose="02020603050405020304" pitchFamily="18" charset="0"/>
              </a:rPr>
              <a:t>翻沉案件</a:t>
            </a:r>
            <a:endParaRPr lang="zh-CN" altLang="en-US" dirty="0">
              <a:solidFill>
                <a:schemeClr val="tx1"/>
              </a:solidFill>
            </a:endParaRPr>
          </a:p>
        </p:txBody>
      </p:sp>
      <p:pic>
        <p:nvPicPr>
          <p:cNvPr id="9" name="内容占位符 8"/>
          <p:cNvPicPr>
            <a:picLocks noGrp="1" noChangeAspect="1"/>
          </p:cNvPicPr>
          <p:nvPr>
            <p:ph sz="quarter" idx="13"/>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a:xfrm>
            <a:off x="644054" y="1496204"/>
            <a:ext cx="4975643" cy="3317096"/>
          </a:xfrm>
        </p:spPr>
      </p:pic>
      <p:pic>
        <p:nvPicPr>
          <p:cNvPr id="10" name="内容占位符 9"/>
          <p:cNvPicPr>
            <a:picLocks noGrp="1" noChangeAspect="1"/>
          </p:cNvPicPr>
          <p:nvPr>
            <p:ph sz="quarter" idx="14"/>
            <p:custDataLst>
              <p:tags r:id="rId4"/>
            </p:custDataLst>
          </p:nvPr>
        </p:nvPicPr>
        <p:blipFill rotWithShape="1">
          <a:blip r:embed="rId11">
            <a:extLst>
              <a:ext uri="{28A0092B-C50C-407E-A947-70E740481C1C}">
                <a14:useLocalDpi xmlns:a14="http://schemas.microsoft.com/office/drawing/2010/main" val="0"/>
              </a:ext>
            </a:extLst>
          </a:blip>
          <a:srcRect r="28633"/>
          <a:stretch/>
        </p:blipFill>
        <p:spPr>
          <a:xfrm>
            <a:off x="6560113" y="1555114"/>
            <a:ext cx="4975644" cy="3078799"/>
          </a:xfrm>
        </p:spPr>
      </p:pic>
      <p:sp>
        <p:nvSpPr>
          <p:cNvPr id="2" name="文本占位符 1"/>
          <p:cNvSpPr>
            <a:spLocks noGrp="1"/>
          </p:cNvSpPr>
          <p:nvPr>
            <p:ph type="body" sz="quarter" idx="15"/>
            <p:custDataLst>
              <p:tags r:id="rId5"/>
            </p:custDataLst>
          </p:nvPr>
        </p:nvSpPr>
        <p:spPr>
          <a:xfrm>
            <a:off x="572135" y="4817110"/>
            <a:ext cx="5342255" cy="1758315"/>
          </a:xfrm>
        </p:spPr>
        <p:txBody>
          <a:bodyPr>
            <a:normAutofit lnSpcReduction="10000"/>
          </a:bodyPr>
          <a:lstStyle/>
          <a:p>
            <a:pPr marL="0" indent="0">
              <a:buNone/>
            </a:pPr>
            <a:r>
              <a:rPr lang="en-US" altLang="zh-CN" sz="1800" dirty="0">
                <a:effectLst/>
                <a:latin typeface="+mn-ea"/>
                <a:ea typeface="+mn-ea"/>
                <a:cs typeface="Times New Roman" panose="02020603050405020304" pitchFamily="18" charset="0"/>
              </a:rPr>
              <a:t>5.7</a:t>
            </a:r>
            <a:r>
              <a:rPr lang="zh-CN" altLang="en-US" sz="1800" dirty="0">
                <a:effectLst/>
                <a:latin typeface="+mn-ea"/>
                <a:ea typeface="+mn-ea"/>
                <a:cs typeface="Times New Roman" panose="02020603050405020304" pitchFamily="18" charset="0"/>
              </a:rPr>
              <a:t>万吨级中国香港籍散货船夏长轮</a:t>
            </a:r>
            <a:r>
              <a:rPr lang="en-US" altLang="zh-CN" sz="1800" dirty="0">
                <a:effectLst/>
                <a:latin typeface="+mn-ea"/>
                <a:ea typeface="+mn-ea"/>
                <a:cs typeface="Times New Roman" panose="02020603050405020304" pitchFamily="18" charset="0"/>
              </a:rPr>
              <a:t>(TRANS SUMMER)</a:t>
            </a:r>
            <a:r>
              <a:rPr lang="zh-CN" altLang="en-US" sz="1800" dirty="0">
                <a:effectLst/>
                <a:latin typeface="+mn-ea"/>
                <a:ea typeface="+mn-ea"/>
                <a:cs typeface="Times New Roman" panose="02020603050405020304" pitchFamily="18" charset="0"/>
              </a:rPr>
              <a:t>满载</a:t>
            </a:r>
            <a:r>
              <a:rPr lang="en-US" altLang="zh-CN" sz="1800" dirty="0">
                <a:effectLst/>
                <a:latin typeface="+mn-ea"/>
                <a:ea typeface="+mn-ea"/>
                <a:cs typeface="Times New Roman" panose="02020603050405020304" pitchFamily="18" charset="0"/>
              </a:rPr>
              <a:t>5</a:t>
            </a:r>
            <a:r>
              <a:rPr lang="zh-CN" altLang="en-US" sz="1800" dirty="0">
                <a:effectLst/>
                <a:latin typeface="+mn-ea"/>
                <a:ea typeface="+mn-ea"/>
                <a:cs typeface="Times New Roman" panose="02020603050405020304" pitchFamily="18" charset="0"/>
              </a:rPr>
              <a:t>万多吨镍矿自印度尼西亚驶往中国广东阳江港，在珠江口小万山岛以南水域锚泊防台过程中倾侧沉没</a:t>
            </a:r>
            <a:r>
              <a:rPr lang="zh-CN" altLang="zh-CN" sz="1800" dirty="0">
                <a:latin typeface="+mn-ea"/>
                <a:ea typeface="+mn-ea"/>
                <a:cs typeface="Times New Roman" panose="02020603050405020304" pitchFamily="18" charset="0"/>
              </a:rPr>
              <a:t>，漏油</a:t>
            </a:r>
            <a:r>
              <a:rPr lang="zh-CN" altLang="en-US" sz="1800" dirty="0">
                <a:latin typeface="+mn-ea"/>
                <a:ea typeface="+mn-ea"/>
                <a:cs typeface="Times New Roman" panose="02020603050405020304" pitchFamily="18" charset="0"/>
              </a:rPr>
              <a:t>达</a:t>
            </a:r>
            <a:r>
              <a:rPr lang="en-US" altLang="zh-CN" sz="1800" dirty="0">
                <a:effectLst/>
                <a:latin typeface="+mn-ea"/>
                <a:ea typeface="+mn-ea"/>
                <a:cs typeface="Times New Roman" panose="02020603050405020304" pitchFamily="18" charset="0"/>
              </a:rPr>
              <a:t>600</a:t>
            </a:r>
            <a:r>
              <a:rPr lang="zh-CN" altLang="zh-CN" sz="1800" dirty="0">
                <a:effectLst/>
                <a:latin typeface="+mn-ea"/>
                <a:ea typeface="+mn-ea"/>
                <a:cs typeface="Times New Roman" panose="02020603050405020304" pitchFamily="18" charset="0"/>
              </a:rPr>
              <a:t>多吨</a:t>
            </a:r>
            <a:r>
              <a:rPr lang="zh-CN" altLang="en-US" sz="1800" dirty="0">
                <a:effectLst/>
                <a:latin typeface="+mn-ea"/>
                <a:ea typeface="+mn-ea"/>
                <a:cs typeface="Times New Roman" panose="02020603050405020304" pitchFamily="18" charset="0"/>
              </a:rPr>
              <a:t>，</a:t>
            </a:r>
            <a:r>
              <a:rPr lang="zh-CN" altLang="zh-CN" sz="1800" dirty="0">
                <a:latin typeface="+mn-ea"/>
                <a:ea typeface="+mn-ea"/>
                <a:cs typeface="Times New Roman" panose="02020603050405020304" pitchFamily="18" charset="0"/>
              </a:rPr>
              <a:t>导致珠海万山</a:t>
            </a:r>
            <a:r>
              <a:rPr lang="zh-CN" altLang="en-US" sz="1800" dirty="0">
                <a:latin typeface="+mn-ea"/>
                <a:ea typeface="+mn-ea"/>
                <a:cs typeface="Times New Roman" panose="02020603050405020304" pitchFamily="18" charset="0"/>
              </a:rPr>
              <a:t>群岛</a:t>
            </a:r>
            <a:r>
              <a:rPr lang="zh-CN" altLang="zh-CN" sz="1800" dirty="0">
                <a:latin typeface="+mn-ea"/>
                <a:ea typeface="+mn-ea"/>
                <a:cs typeface="Times New Roman" panose="02020603050405020304" pitchFamily="18" charset="0"/>
              </a:rPr>
              <a:t>海域</a:t>
            </a:r>
            <a:r>
              <a:rPr lang="zh-CN" altLang="en-US" sz="1800" dirty="0">
                <a:effectLst/>
                <a:latin typeface="+mn-ea"/>
                <a:ea typeface="+mn-ea"/>
                <a:cs typeface="Times New Roman" panose="02020603050405020304" pitchFamily="18" charset="0"/>
              </a:rPr>
              <a:t>严重污染。</a:t>
            </a:r>
            <a:endParaRPr lang="zh-CN" altLang="en-US" dirty="0">
              <a:latin typeface="+mn-ea"/>
              <a:ea typeface="+mn-ea"/>
            </a:endParaRPr>
          </a:p>
        </p:txBody>
      </p:sp>
      <p:sp>
        <p:nvSpPr>
          <p:cNvPr id="3" name="文本占位符 2"/>
          <p:cNvSpPr>
            <a:spLocks noGrp="1"/>
          </p:cNvSpPr>
          <p:nvPr>
            <p:ph type="body" sz="quarter" idx="16"/>
            <p:custDataLst>
              <p:tags r:id="rId6"/>
            </p:custDataLst>
          </p:nvPr>
        </p:nvSpPr>
        <p:spPr>
          <a:xfrm>
            <a:off x="6364108" y="4908716"/>
            <a:ext cx="5367655" cy="1762125"/>
          </a:xfrm>
        </p:spPr>
        <p:txBody>
          <a:bodyPr>
            <a:normAutofit lnSpcReduction="10000"/>
          </a:bodyPr>
          <a:lstStyle/>
          <a:p>
            <a:pPr marL="0" indent="0">
              <a:buNone/>
            </a:pPr>
            <a:r>
              <a:rPr lang="zh-CN" altLang="en-US" sz="1800" dirty="0">
                <a:effectLst/>
                <a:latin typeface="+mn-ea"/>
                <a:ea typeface="+mn-ea"/>
                <a:cs typeface="Times New Roman" panose="02020603050405020304" pitchFamily="18" charset="0"/>
              </a:rPr>
              <a:t>新加坡东亚油船有限公司所属的“海成”轮满载着原油驶抵湛江港，在卸货过程中，由于洗舱管系的出油阀出现故障，</a:t>
            </a:r>
            <a:r>
              <a:rPr lang="en-US" altLang="zh-CN" sz="1800" dirty="0">
                <a:effectLst/>
                <a:latin typeface="+mn-ea"/>
                <a:ea typeface="+mn-ea"/>
                <a:cs typeface="Times New Roman" panose="02020603050405020304" pitchFamily="18" charset="0"/>
              </a:rPr>
              <a:t>300</a:t>
            </a:r>
            <a:r>
              <a:rPr lang="zh-CN" altLang="en-US" sz="1800" dirty="0">
                <a:effectLst/>
                <a:latin typeface="+mn-ea"/>
                <a:ea typeface="+mn-ea"/>
                <a:cs typeface="Times New Roman" panose="02020603050405020304" pitchFamily="18" charset="0"/>
              </a:rPr>
              <a:t>多吨原油流入大海，严重污染了当地的旅游资源和海洋环境，给湛江港的天然渔业资源造成了巨大损害。</a:t>
            </a:r>
            <a:endParaRPr lang="zh-CN" altLang="en-US" dirty="0">
              <a:latin typeface="+mn-ea"/>
              <a:ea typeface="+mn-ea"/>
            </a:endParaRPr>
          </a:p>
        </p:txBody>
      </p:sp>
      <p:sp>
        <p:nvSpPr>
          <p:cNvPr id="4" name="标题 4"/>
          <p:cNvSpPr>
            <a:spLocks noGrp="1"/>
          </p:cNvSpPr>
          <p:nvPr>
            <p:custDataLst>
              <p:tags r:id="rId7"/>
            </p:custDataLst>
          </p:nvPr>
        </p:nvSpPr>
        <p:spPr>
          <a:xfrm>
            <a:off x="7030357" y="911859"/>
            <a:ext cx="4575848" cy="64325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dirty="0">
                <a:solidFill>
                  <a:schemeClr val="tx1"/>
                </a:solidFill>
                <a:effectLst/>
                <a:latin typeface="等线" panose="02010600030101010101" pitchFamily="2" charset="-122"/>
                <a:cs typeface="Times New Roman" panose="02020603050405020304" pitchFamily="18" charset="0"/>
              </a:rPr>
              <a:t>“海成”轮漏油案件</a:t>
            </a:r>
            <a:endParaRPr lang="zh-CN" altLang="zh-CN" sz="3200" dirty="0">
              <a:solidFill>
                <a:schemeClr val="tx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3"/>
            <p:custDataLst>
              <p:tags r:id="rId2"/>
            </p:custDataLst>
          </p:nvPr>
        </p:nvSpPr>
        <p:spPr>
          <a:xfrm>
            <a:off x="366654" y="3428999"/>
            <a:ext cx="4365937" cy="2281768"/>
          </a:xfrm>
        </p:spPr>
        <p:txBody>
          <a:bodyPr>
            <a:noAutofit/>
          </a:bodyPr>
          <a:lstStyle/>
          <a:p>
            <a:pPr marL="0" indent="0">
              <a:buNone/>
            </a:pPr>
            <a:r>
              <a:rPr lang="zh-CN" altLang="en-US" sz="1800" dirty="0"/>
              <a:t>韩国籍货船“金玫瑰”轮与圣文森特籍集装箱船“金盛”轮在烟台海域发生碰撞，“金玫瑰”轮沉没并发生溢油，导致渤海海域污染。</a:t>
            </a:r>
          </a:p>
        </p:txBody>
      </p:sp>
      <p:pic>
        <p:nvPicPr>
          <p:cNvPr id="3" name="内容占位符 2"/>
          <p:cNvPicPr>
            <a:picLocks noGrp="1" noChangeAspect="1"/>
          </p:cNvPicPr>
          <p:nvPr>
            <p:ph sz="quarter" idx="14"/>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963705" y="1084071"/>
            <a:ext cx="7020744" cy="4689856"/>
          </a:xfrm>
        </p:spPr>
      </p:pic>
      <p:sp>
        <p:nvSpPr>
          <p:cNvPr id="2" name="标题 4"/>
          <p:cNvSpPr>
            <a:spLocks noGrp="1"/>
          </p:cNvSpPr>
          <p:nvPr>
            <p:ph type="title"/>
            <p:custDataLst>
              <p:tags r:id="rId4"/>
            </p:custDataLst>
          </p:nvPr>
        </p:nvSpPr>
        <p:spPr>
          <a:xfrm>
            <a:off x="813744" y="1439186"/>
            <a:ext cx="3471756" cy="1555115"/>
          </a:xfrm>
        </p:spPr>
        <p:txBody>
          <a:bodyPr>
            <a:noAutofit/>
          </a:bodyPr>
          <a:lstStyle/>
          <a:p>
            <a:r>
              <a:rPr lang="zh-CN" altLang="en-US" dirty="0">
                <a:latin typeface="+mn-ea"/>
                <a:ea typeface="+mn-ea"/>
              </a:rPr>
              <a:t>“金玫瑰”轮与” 金盛“轮碰撞</a:t>
            </a:r>
            <a:br>
              <a:rPr lang="zh-CN" altLang="en-US" dirty="0">
                <a:latin typeface="+mn-ea"/>
                <a:ea typeface="+mn-ea"/>
              </a:rPr>
            </a:br>
            <a:endParaRPr lang="zh-CN" altLang="en-US" dirty="0">
              <a:latin typeface="+mn-ea"/>
              <a:ea typeface="+mn-ea"/>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742540" y="848248"/>
            <a:ext cx="4266802" cy="643255"/>
          </a:xfrm>
        </p:spPr>
        <p:txBody>
          <a:bodyPr>
            <a:normAutofit/>
          </a:bodyPr>
          <a:lstStyle/>
          <a:p>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盖维斯顿</a:t>
            </a:r>
            <a:r>
              <a:rPr lang="zh-CN" altLang="en-US" dirty="0">
                <a:solidFill>
                  <a:schemeClr val="tx1"/>
                </a:solidFill>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a:t>
            </a:r>
            <a:r>
              <a:rPr lang="zh-CN" altLang="en-US" dirty="0">
                <a:solidFill>
                  <a:schemeClr val="tx1"/>
                </a:solidFill>
                <a:effectLst/>
                <a:ea typeface="等线" panose="02010600030101010101" pitchFamily="2" charset="-122"/>
                <a:cs typeface="Times New Roman" panose="02020603050405020304" pitchFamily="18" charset="0"/>
              </a:rPr>
              <a:t>触礁搁浅案件</a:t>
            </a:r>
            <a:endParaRPr lang="zh-CN" altLang="en-US" dirty="0">
              <a:solidFill>
                <a:schemeClr val="tx1"/>
              </a:solidFill>
            </a:endParaRPr>
          </a:p>
        </p:txBody>
      </p:sp>
      <p:pic>
        <p:nvPicPr>
          <p:cNvPr id="9" name="内容占位符 8"/>
          <p:cNvPicPr>
            <a:picLocks noGrp="1" noChangeAspect="1"/>
          </p:cNvPicPr>
          <p:nvPr>
            <p:ph sz="quarter" idx="13"/>
            <p:custDataLst>
              <p:tags r:id="rId3"/>
            </p:custDataLst>
          </p:nvPr>
        </p:nvPicPr>
        <p:blipFill rotWithShape="1">
          <a:blip r:embed="rId10">
            <a:extLst>
              <a:ext uri="{28A0092B-C50C-407E-A947-70E740481C1C}">
                <a14:useLocalDpi xmlns:a14="http://schemas.microsoft.com/office/drawing/2010/main" val="0"/>
              </a:ext>
            </a:extLst>
          </a:blip>
          <a:srcRect b="14755"/>
          <a:stretch>
            <a:fillRect/>
          </a:stretch>
        </p:blipFill>
        <p:spPr>
          <a:xfrm>
            <a:off x="572135" y="1418365"/>
            <a:ext cx="4607613" cy="3455710"/>
          </a:xfrm>
        </p:spPr>
      </p:pic>
      <p:pic>
        <p:nvPicPr>
          <p:cNvPr id="10" name="内容占位符 9"/>
          <p:cNvPicPr>
            <a:picLocks noGrp="1" noChangeAspect="1"/>
          </p:cNvPicPr>
          <p:nvPr>
            <p:ph sz="quarter" idx="14"/>
            <p:custDataLst>
              <p:tags r:id="rId4"/>
            </p:custDataLst>
          </p:nvPr>
        </p:nvPicPr>
        <p:blipFill>
          <a:blip r:embed="rId11">
            <a:extLst>
              <a:ext uri="{28A0092B-C50C-407E-A947-70E740481C1C}">
                <a14:useLocalDpi xmlns:a14="http://schemas.microsoft.com/office/drawing/2010/main" val="0"/>
              </a:ext>
            </a:extLst>
          </a:blip>
          <a:srcRect/>
          <a:stretch>
            <a:fillRect/>
          </a:stretch>
        </p:blipFill>
        <p:spPr>
          <a:xfrm>
            <a:off x="6379665" y="1418365"/>
            <a:ext cx="5083653" cy="3394935"/>
          </a:xfrm>
        </p:spPr>
      </p:pic>
      <p:sp>
        <p:nvSpPr>
          <p:cNvPr id="2" name="文本占位符 1"/>
          <p:cNvSpPr>
            <a:spLocks noGrp="1"/>
          </p:cNvSpPr>
          <p:nvPr>
            <p:ph type="body" sz="quarter" idx="15"/>
            <p:custDataLst>
              <p:tags r:id="rId5"/>
            </p:custDataLst>
          </p:nvPr>
        </p:nvSpPr>
        <p:spPr>
          <a:xfrm>
            <a:off x="572135" y="4992040"/>
            <a:ext cx="4850655" cy="1480322"/>
          </a:xfrm>
        </p:spPr>
        <p:txBody>
          <a:bodyPr>
            <a:normAutofit lnSpcReduction="10000"/>
          </a:bodyPr>
          <a:lstStyle/>
          <a:p>
            <a:pPr marL="0" indent="0">
              <a:buNone/>
            </a:pPr>
            <a:r>
              <a:rPr lang="zh-CN" altLang="en-US" sz="1800" dirty="0">
                <a:effectLst/>
                <a:latin typeface="+mn-ea"/>
                <a:ea typeface="+mn-ea"/>
                <a:cs typeface="Times New Roman" panose="02020603050405020304" pitchFamily="18" charset="0"/>
              </a:rPr>
              <a:t>马来西亚籍货船“</a:t>
            </a:r>
            <a:r>
              <a:rPr lang="zh-CN" altLang="zh-CN" sz="1800" dirty="0">
                <a:latin typeface="+mn-ea"/>
                <a:ea typeface="+mn-ea"/>
                <a:cs typeface="Times New Roman" panose="02020603050405020304" pitchFamily="18" charset="0"/>
              </a:rPr>
              <a:t>盖维斯顿</a:t>
            </a:r>
            <a:r>
              <a:rPr lang="zh-CN" altLang="en-US" sz="1800" dirty="0">
                <a:latin typeface="+mn-ea"/>
                <a:ea typeface="+mn-ea"/>
                <a:cs typeface="Times New Roman" panose="02020603050405020304" pitchFamily="18" charset="0"/>
              </a:rPr>
              <a:t>”</a:t>
            </a:r>
            <a:r>
              <a:rPr lang="zh-CN" altLang="zh-CN" sz="1800" dirty="0">
                <a:latin typeface="+mn-ea"/>
                <a:ea typeface="+mn-ea"/>
                <a:cs typeface="Times New Roman" panose="02020603050405020304" pitchFamily="18" charset="0"/>
              </a:rPr>
              <a:t>轮</a:t>
            </a:r>
            <a:r>
              <a:rPr lang="zh-CN" altLang="en-US" sz="1800" dirty="0">
                <a:latin typeface="+mn-ea"/>
                <a:ea typeface="+mn-ea"/>
                <a:cs typeface="Times New Roman" panose="02020603050405020304" pitchFamily="18" charset="0"/>
              </a:rPr>
              <a:t>（</a:t>
            </a:r>
            <a:r>
              <a:rPr lang="en-US" altLang="zh-CN" sz="1800" dirty="0">
                <a:latin typeface="+mn-ea"/>
                <a:ea typeface="+mn-ea"/>
                <a:cs typeface="Times New Roman" panose="02020603050405020304" pitchFamily="18" charset="0"/>
              </a:rPr>
              <a:t>MMM GALVESTON</a:t>
            </a:r>
            <a:r>
              <a:rPr lang="zh-CN" altLang="en-US" sz="1800" dirty="0">
                <a:latin typeface="+mn-ea"/>
                <a:ea typeface="+mn-ea"/>
                <a:cs typeface="Times New Roman" panose="02020603050405020304" pitchFamily="18" charset="0"/>
              </a:rPr>
              <a:t>）</a:t>
            </a:r>
            <a:r>
              <a:rPr lang="zh-CN" altLang="en-US" sz="1800" dirty="0">
                <a:effectLst/>
                <a:latin typeface="+mn-ea"/>
                <a:ea typeface="+mn-ea"/>
                <a:cs typeface="Times New Roman" panose="02020603050405020304" pitchFamily="18" charset="0"/>
              </a:rPr>
              <a:t>轮走锚，在烟台北部海域夹岛附近搁浅</a:t>
            </a:r>
            <a:r>
              <a:rPr lang="zh-CN" altLang="zh-CN" sz="1800" dirty="0">
                <a:effectLst/>
                <a:latin typeface="+mn-ea"/>
                <a:ea typeface="+mn-ea"/>
                <a:cs typeface="Times New Roman" panose="02020603050405020304" pitchFamily="18" charset="0"/>
              </a:rPr>
              <a:t>，</a:t>
            </a:r>
            <a:r>
              <a:rPr lang="zh-CN" altLang="en-US" sz="1800" dirty="0">
                <a:effectLst/>
                <a:latin typeface="+mn-ea"/>
                <a:ea typeface="+mn-ea"/>
                <a:cs typeface="Times New Roman" panose="02020603050405020304" pitchFamily="18" charset="0"/>
              </a:rPr>
              <a:t>船上燃油的泄漏</a:t>
            </a:r>
            <a:r>
              <a:rPr lang="zh-CN" altLang="zh-CN" sz="1800" dirty="0">
                <a:effectLst/>
                <a:latin typeface="+mn-ea"/>
                <a:ea typeface="+mn-ea"/>
                <a:cs typeface="Times New Roman" panose="02020603050405020304" pitchFamily="18" charset="0"/>
              </a:rPr>
              <a:t>导致</a:t>
            </a:r>
            <a:r>
              <a:rPr lang="zh-CN" altLang="en-US" sz="1800" dirty="0">
                <a:effectLst/>
                <a:latin typeface="+mn-ea"/>
                <a:ea typeface="+mn-ea"/>
                <a:cs typeface="Times New Roman" panose="02020603050405020304" pitchFamily="18" charset="0"/>
              </a:rPr>
              <a:t>烟台海域</a:t>
            </a:r>
            <a:r>
              <a:rPr lang="zh-CN" altLang="zh-CN" sz="1800" dirty="0">
                <a:effectLst/>
                <a:latin typeface="+mn-ea"/>
                <a:ea typeface="+mn-ea"/>
                <a:cs typeface="Times New Roman" panose="02020603050405020304" pitchFamily="18" charset="0"/>
              </a:rPr>
              <a:t>严重污染。</a:t>
            </a:r>
            <a:endParaRPr lang="zh-CN" altLang="en-US" dirty="0">
              <a:latin typeface="+mn-ea"/>
              <a:ea typeface="+mn-ea"/>
            </a:endParaRPr>
          </a:p>
        </p:txBody>
      </p:sp>
      <p:sp>
        <p:nvSpPr>
          <p:cNvPr id="3" name="文本占位符 2"/>
          <p:cNvSpPr>
            <a:spLocks noGrp="1"/>
          </p:cNvSpPr>
          <p:nvPr>
            <p:ph type="body" sz="quarter" idx="16"/>
            <p:custDataLst>
              <p:tags r:id="rId6"/>
            </p:custDataLst>
          </p:nvPr>
        </p:nvSpPr>
        <p:spPr>
          <a:xfrm>
            <a:off x="6252210" y="4813300"/>
            <a:ext cx="5367655" cy="1758315"/>
          </a:xfrm>
        </p:spPr>
        <p:txBody>
          <a:bodyPr>
            <a:normAutofit lnSpcReduction="10000"/>
          </a:bodyPr>
          <a:lstStyle/>
          <a:p>
            <a:pPr marL="0" indent="0">
              <a:buNone/>
            </a:pPr>
            <a:r>
              <a:rPr lang="zh-CN" altLang="en-US" sz="1800" dirty="0">
                <a:effectLst/>
                <a:latin typeface="+mn-ea"/>
                <a:ea typeface="+mn-ea"/>
                <a:cs typeface="Times New Roman" panose="02020603050405020304" pitchFamily="18" charset="0"/>
              </a:rPr>
              <a:t>巴拿马籍油船“桑吉”轮（</a:t>
            </a:r>
            <a:r>
              <a:rPr lang="en-US" altLang="zh-CN" sz="1800" dirty="0">
                <a:effectLst/>
                <a:latin typeface="+mn-ea"/>
                <a:ea typeface="+mn-ea"/>
                <a:cs typeface="Times New Roman" panose="02020603050405020304" pitchFamily="18" charset="0"/>
              </a:rPr>
              <a:t>SANCHI</a:t>
            </a:r>
            <a:r>
              <a:rPr lang="zh-CN" altLang="en-US" sz="1800" dirty="0">
                <a:effectLst/>
                <a:latin typeface="+mn-ea"/>
                <a:ea typeface="+mn-ea"/>
                <a:cs typeface="Times New Roman" panose="02020603050405020304" pitchFamily="18" charset="0"/>
              </a:rPr>
              <a:t>）与中国香港籍散货船“长峰水晶”轮（</a:t>
            </a:r>
            <a:r>
              <a:rPr lang="en-US" altLang="zh-CN" sz="1800" dirty="0">
                <a:effectLst/>
                <a:latin typeface="+mn-ea"/>
                <a:ea typeface="+mn-ea"/>
                <a:cs typeface="Times New Roman" panose="02020603050405020304" pitchFamily="18" charset="0"/>
              </a:rPr>
              <a:t>CF CRYSTAL</a:t>
            </a:r>
            <a:r>
              <a:rPr lang="zh-CN" altLang="en-US" sz="1800" dirty="0">
                <a:effectLst/>
                <a:latin typeface="+mn-ea"/>
                <a:ea typeface="+mn-ea"/>
                <a:cs typeface="Times New Roman" panose="02020603050405020304" pitchFamily="18" charset="0"/>
              </a:rPr>
              <a:t>）在长江口以东约</a:t>
            </a:r>
            <a:r>
              <a:rPr lang="en-US" altLang="zh-CN" sz="1800" dirty="0">
                <a:effectLst/>
                <a:latin typeface="+mn-ea"/>
                <a:ea typeface="+mn-ea"/>
                <a:cs typeface="Times New Roman" panose="02020603050405020304" pitchFamily="18" charset="0"/>
              </a:rPr>
              <a:t>160</a:t>
            </a:r>
            <a:r>
              <a:rPr lang="zh-CN" altLang="en-US" sz="1800" dirty="0">
                <a:effectLst/>
                <a:latin typeface="+mn-ea"/>
                <a:ea typeface="+mn-ea"/>
                <a:cs typeface="Times New Roman" panose="02020603050405020304" pitchFamily="18" charset="0"/>
              </a:rPr>
              <a:t>海里发生碰撞，造成“桑吉”轮燃爆并最终沉没，“桑吉”轮装载的凝析油及燃料油发生泄漏，</a:t>
            </a:r>
            <a:r>
              <a:rPr lang="zh-CN" altLang="zh-CN" sz="1800" dirty="0">
                <a:effectLst/>
                <a:latin typeface="+mn-ea"/>
                <a:ea typeface="+mn-ea"/>
                <a:cs typeface="Times New Roman" panose="02020603050405020304" pitchFamily="18" charset="0"/>
              </a:rPr>
              <a:t>导致</a:t>
            </a:r>
            <a:r>
              <a:rPr lang="zh-CN" altLang="en-US" sz="1800" dirty="0">
                <a:latin typeface="+mn-ea"/>
                <a:ea typeface="+mn-ea"/>
                <a:cs typeface="Times New Roman" panose="02020603050405020304" pitchFamily="18" charset="0"/>
              </a:rPr>
              <a:t>东海海域</a:t>
            </a:r>
            <a:r>
              <a:rPr lang="zh-CN" altLang="zh-CN" sz="1800" dirty="0">
                <a:effectLst/>
                <a:latin typeface="+mn-ea"/>
                <a:ea typeface="+mn-ea"/>
                <a:cs typeface="Times New Roman" panose="02020603050405020304" pitchFamily="18" charset="0"/>
              </a:rPr>
              <a:t>严重污染</a:t>
            </a:r>
            <a:r>
              <a:rPr lang="zh-CN" altLang="en-US" sz="1800" dirty="0">
                <a:latin typeface="+mn-ea"/>
                <a:ea typeface="+mn-ea"/>
                <a:cs typeface="Times New Roman" panose="02020603050405020304" pitchFamily="18" charset="0"/>
              </a:rPr>
              <a:t>。</a:t>
            </a:r>
            <a:endParaRPr lang="zh-CN" altLang="en-US" dirty="0">
              <a:latin typeface="+mn-ea"/>
              <a:ea typeface="+mn-ea"/>
            </a:endParaRPr>
          </a:p>
        </p:txBody>
      </p:sp>
      <p:sp>
        <p:nvSpPr>
          <p:cNvPr id="4" name="标题 4"/>
          <p:cNvSpPr>
            <a:spLocks noGrp="1"/>
          </p:cNvSpPr>
          <p:nvPr>
            <p:custDataLst>
              <p:tags r:id="rId7"/>
            </p:custDataLst>
          </p:nvPr>
        </p:nvSpPr>
        <p:spPr>
          <a:xfrm>
            <a:off x="6463881" y="848249"/>
            <a:ext cx="4944307" cy="64325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a:lstStyle>
          <a:p>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桑吉</a:t>
            </a:r>
            <a:r>
              <a:rPr lang="zh-CN" altLang="en-US" dirty="0">
                <a:solidFill>
                  <a:schemeClr val="tx1"/>
                </a:solidFill>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轮和</a:t>
            </a:r>
            <a:r>
              <a:rPr lang="zh-CN" altLang="en-US" dirty="0">
                <a:solidFill>
                  <a:schemeClr val="tx1"/>
                </a:solidFill>
                <a:effectLst/>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长峰水晶</a:t>
            </a:r>
            <a:r>
              <a:rPr lang="zh-CN" altLang="en-US" dirty="0">
                <a:solidFill>
                  <a:schemeClr val="tx1"/>
                </a:solidFill>
                <a:ea typeface="等线" panose="02010600030101010101" pitchFamily="2" charset="-122"/>
                <a:cs typeface="Times New Roman" panose="02020603050405020304" pitchFamily="18" charset="0"/>
              </a:rPr>
              <a:t>”</a:t>
            </a:r>
            <a:r>
              <a:rPr lang="zh-CN" altLang="zh-CN" dirty="0">
                <a:solidFill>
                  <a:schemeClr val="tx1"/>
                </a:solidFill>
                <a:effectLst/>
                <a:ea typeface="等线" panose="02010600030101010101" pitchFamily="2" charset="-122"/>
                <a:cs typeface="Times New Roman" panose="02020603050405020304" pitchFamily="18" charset="0"/>
              </a:rPr>
              <a:t>轮</a:t>
            </a:r>
            <a:r>
              <a:rPr lang="zh-CN" altLang="en-US" dirty="0">
                <a:solidFill>
                  <a:schemeClr val="tx1"/>
                </a:solidFill>
                <a:effectLst/>
                <a:ea typeface="等线" panose="02010600030101010101" pitchFamily="2" charset="-122"/>
                <a:cs typeface="Times New Roman" panose="02020603050405020304" pitchFamily="18" charset="0"/>
              </a:rPr>
              <a:t>碰撞</a:t>
            </a:r>
            <a:endParaRPr lang="zh-CN" altLang="zh-CN" sz="3200" dirty="0">
              <a:solidFill>
                <a:schemeClr val="tx1"/>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3"/>
            <p:custDataLst>
              <p:tags r:id="rId2"/>
            </p:custDataLst>
          </p:nvPr>
        </p:nvSpPr>
        <p:spPr>
          <a:xfrm>
            <a:off x="1274913" y="1451919"/>
            <a:ext cx="9642174" cy="3954162"/>
          </a:xfrm>
        </p:spPr>
        <p:txBody>
          <a:bodyPr>
            <a:normAutofit fontScale="92500"/>
          </a:bodyPr>
          <a:lstStyle/>
          <a:p>
            <a:pPr algn="just"/>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上述案件没有一宗进行过刑事处罚，原因有</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以下</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几点：</a:t>
            </a:r>
          </a:p>
          <a:p>
            <a:pPr marL="342900" lvl="0" indent="-342900" algn="just">
              <a:buFont typeface="+mj-lt"/>
              <a:buAutoNum type="arabicPeriod"/>
            </a:pP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不确定</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由哪一个部门进行侦查，职权不清。</a:t>
            </a:r>
          </a:p>
          <a:p>
            <a:pPr marL="342900" lvl="0" indent="-342900" algn="just">
              <a:buFont typeface="+mj-lt"/>
              <a:buAutoNum type="arabicPeriod"/>
            </a:pP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海事污染案件复杂，损害鉴定复杂，耗费</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大量</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人力物力财力</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发生在</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海域上的</a:t>
            </a:r>
            <a:r>
              <a:rPr lang="zh-CN" altLang="en-US" sz="2800" kern="100" dirty="0">
                <a:effectLst/>
                <a:latin typeface="等线" panose="02010600030101010101" pitchFamily="2" charset="-122"/>
                <a:ea typeface="等线" panose="02010600030101010101" pitchFamily="2" charset="-122"/>
                <a:cs typeface="Times New Roman" panose="02020603050405020304" pitchFamily="18" charset="0"/>
              </a:rPr>
              <a:t>刑事案件的</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管辖权不清。</a:t>
            </a:r>
          </a:p>
          <a:p>
            <a:pPr algn="just"/>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出现有罪不追，有责不问，对犯罪行为未能起到警示、震慑作用，海洋环境保护无从谈起。</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926100" y="1019945"/>
            <a:ext cx="10339799" cy="643255"/>
          </a:xfrm>
        </p:spPr>
        <p:txBody>
          <a:bodyPr>
            <a:normAutofit/>
          </a:bodyPr>
          <a:lstStyle/>
          <a:p>
            <a:r>
              <a:rPr lang="zh-CN" altLang="zh-CN" sz="2800" kern="100" dirty="0">
                <a:solidFill>
                  <a:schemeClr val="tx1"/>
                </a:solidFill>
                <a:effectLst/>
                <a:latin typeface="+mn-ea"/>
                <a:ea typeface="+mn-ea"/>
                <a:cs typeface="Times New Roman" panose="02020603050405020304" pitchFamily="18" charset="0"/>
              </a:rPr>
              <a:t>滥用职权问题</a:t>
            </a:r>
            <a:endParaRPr lang="zh-CN" altLang="en-US" sz="2800" dirty="0">
              <a:solidFill>
                <a:schemeClr val="tx1"/>
              </a:solidFill>
              <a:latin typeface="+mn-ea"/>
              <a:ea typeface="+mn-ea"/>
            </a:endParaRPr>
          </a:p>
        </p:txBody>
      </p:sp>
      <p:sp>
        <p:nvSpPr>
          <p:cNvPr id="11" name="内容占位符 10"/>
          <p:cNvSpPr>
            <a:spLocks noGrp="1"/>
          </p:cNvSpPr>
          <p:nvPr>
            <p:ph sz="quarter" idx="13"/>
          </p:nvPr>
        </p:nvSpPr>
        <p:spPr>
          <a:xfrm>
            <a:off x="580799" y="1920375"/>
            <a:ext cx="11030400" cy="2894400"/>
          </a:xfrm>
        </p:spPr>
        <p:txBody>
          <a:bodyPr>
            <a:normAutofit/>
          </a:bodyPr>
          <a:lstStyle/>
          <a:p>
            <a:r>
              <a:rPr lang="zh-CN" altLang="zh-CN" sz="2400" dirty="0">
                <a:effectLst/>
                <a:latin typeface="+mn-ea"/>
                <a:ea typeface="+mn-ea"/>
                <a:cs typeface="Times New Roman" panose="02020603050405020304" pitchFamily="18" charset="0"/>
              </a:rPr>
              <a:t>船舶异地检验是否构成滥用职权</a:t>
            </a:r>
            <a:r>
              <a:rPr lang="en-US" altLang="zh-CN" sz="2400" dirty="0">
                <a:effectLst/>
                <a:latin typeface="+mn-ea"/>
                <a:ea typeface="+mn-ea"/>
                <a:cs typeface="Times New Roman" panose="02020603050405020304" pitchFamily="18" charset="0"/>
              </a:rPr>
              <a:t>?</a:t>
            </a:r>
          </a:p>
          <a:p>
            <a:r>
              <a:rPr lang="zh-CN" altLang="zh-CN" sz="2400" dirty="0">
                <a:effectLst/>
                <a:latin typeface="+mn-ea"/>
                <a:ea typeface="+mn-ea"/>
                <a:cs typeface="Times New Roman" panose="02020603050405020304" pitchFamily="18" charset="0"/>
              </a:rPr>
              <a:t>船舶异地检验是海上船舶检验的特点，何来滥用职权</a:t>
            </a:r>
            <a:r>
              <a:rPr lang="zh-CN" altLang="en-US" sz="2400" dirty="0">
                <a:effectLst/>
                <a:latin typeface="+mn-ea"/>
                <a:ea typeface="+mn-ea"/>
                <a:cs typeface="Times New Roman" panose="02020603050405020304" pitchFamily="18" charset="0"/>
              </a:rPr>
              <a:t>之说？</a:t>
            </a:r>
            <a:r>
              <a:rPr lang="zh-CN" altLang="zh-CN" sz="2400" dirty="0">
                <a:effectLst/>
                <a:latin typeface="+mn-ea"/>
                <a:ea typeface="+mn-ea"/>
                <a:cs typeface="Times New Roman" panose="02020603050405020304" pitchFamily="18" charset="0"/>
              </a:rPr>
              <a:t>但现实并非如此</a:t>
            </a:r>
            <a:r>
              <a:rPr lang="zh-CN" altLang="en-US" sz="2400" dirty="0">
                <a:effectLst/>
                <a:latin typeface="+mn-ea"/>
                <a:ea typeface="+mn-ea"/>
                <a:cs typeface="Times New Roman" panose="02020603050405020304" pitchFamily="18" charset="0"/>
              </a:rPr>
              <a:t>，一般法院</a:t>
            </a:r>
            <a:r>
              <a:rPr lang="zh-CN" altLang="zh-CN" sz="2400" dirty="0">
                <a:effectLst/>
                <a:latin typeface="+mn-ea"/>
                <a:ea typeface="+mn-ea"/>
                <a:cs typeface="Times New Roman" panose="02020603050405020304" pitchFamily="18" charset="0"/>
              </a:rPr>
              <a:t>不</a:t>
            </a:r>
            <a:r>
              <a:rPr lang="zh-CN" altLang="en-US" sz="2400" dirty="0">
                <a:effectLst/>
                <a:latin typeface="+mn-ea"/>
                <a:ea typeface="+mn-ea"/>
                <a:cs typeface="Times New Roman" panose="02020603050405020304" pitchFamily="18" charset="0"/>
              </a:rPr>
              <a:t>具备海事</a:t>
            </a:r>
            <a:r>
              <a:rPr lang="zh-CN" altLang="zh-CN" sz="2400" dirty="0">
                <a:effectLst/>
                <a:latin typeface="+mn-ea"/>
                <a:ea typeface="+mn-ea"/>
                <a:cs typeface="Times New Roman" panose="02020603050405020304" pitchFamily="18" charset="0"/>
              </a:rPr>
              <a:t>专业</a:t>
            </a:r>
            <a:r>
              <a:rPr lang="zh-CN" altLang="en-US" sz="2400" dirty="0">
                <a:latin typeface="+mn-ea"/>
                <a:ea typeface="+mn-ea"/>
                <a:cs typeface="Times New Roman" panose="02020603050405020304" pitchFamily="18" charset="0"/>
              </a:rPr>
              <a:t>且</a:t>
            </a:r>
            <a:r>
              <a:rPr lang="zh-CN" altLang="zh-CN" sz="2400" dirty="0">
                <a:effectLst/>
                <a:latin typeface="+mn-ea"/>
                <a:ea typeface="+mn-ea"/>
                <a:cs typeface="Times New Roman" panose="02020603050405020304" pitchFamily="18" charset="0"/>
              </a:rPr>
              <a:t>不了解</a:t>
            </a:r>
            <a:r>
              <a:rPr lang="zh-CN" altLang="en-US" sz="2400" dirty="0">
                <a:effectLst/>
                <a:latin typeface="+mn-ea"/>
                <a:ea typeface="+mn-ea"/>
                <a:cs typeface="Times New Roman" panose="02020603050405020304" pitchFamily="18" charset="0"/>
              </a:rPr>
              <a:t>有关</a:t>
            </a:r>
            <a:r>
              <a:rPr lang="zh-CN" altLang="zh-CN" sz="2400" dirty="0">
                <a:effectLst/>
                <a:latin typeface="+mn-ea"/>
                <a:ea typeface="+mn-ea"/>
                <a:cs typeface="Times New Roman" panose="02020603050405020304" pitchFamily="18" charset="0"/>
              </a:rPr>
              <a:t>行规，</a:t>
            </a:r>
            <a:r>
              <a:rPr lang="zh-CN" altLang="en-US" sz="2400" dirty="0">
                <a:effectLst/>
                <a:latin typeface="+mn-ea"/>
                <a:ea typeface="+mn-ea"/>
                <a:cs typeface="Times New Roman" panose="02020603050405020304" pitchFamily="18" charset="0"/>
              </a:rPr>
              <a:t>在</a:t>
            </a:r>
            <a:r>
              <a:rPr lang="zh-CN" altLang="zh-CN" sz="2400" dirty="0">
                <a:effectLst/>
                <a:latin typeface="+mn-ea"/>
                <a:ea typeface="+mn-ea"/>
                <a:cs typeface="Times New Roman" panose="02020603050405020304" pitchFamily="18" charset="0"/>
              </a:rPr>
              <a:t>广东省渔政局</a:t>
            </a:r>
            <a:r>
              <a:rPr lang="zh-CN" altLang="en-US" sz="2400" dirty="0">
                <a:effectLst/>
                <a:latin typeface="+mn-ea"/>
                <a:ea typeface="+mn-ea"/>
                <a:cs typeface="Times New Roman" panose="02020603050405020304" pitchFamily="18" charset="0"/>
              </a:rPr>
              <a:t>出具说明且由</a:t>
            </a:r>
            <a:r>
              <a:rPr lang="zh-CN" altLang="zh-CN" sz="2400" dirty="0">
                <a:effectLst/>
                <a:latin typeface="+mn-ea"/>
                <a:ea typeface="+mn-ea"/>
                <a:cs typeface="Times New Roman" panose="02020603050405020304" pitchFamily="18" charset="0"/>
              </a:rPr>
              <a:t>专家出庭作证</a:t>
            </a:r>
            <a:r>
              <a:rPr lang="zh-CN" altLang="en-US" sz="2400" dirty="0">
                <a:effectLst/>
                <a:latin typeface="+mn-ea"/>
                <a:ea typeface="+mn-ea"/>
                <a:cs typeface="Times New Roman" panose="02020603050405020304" pitchFamily="18" charset="0"/>
              </a:rPr>
              <a:t>检验</a:t>
            </a:r>
            <a:r>
              <a:rPr lang="zh-CN" altLang="zh-CN" sz="2400" dirty="0">
                <a:effectLst/>
                <a:latin typeface="+mn-ea"/>
                <a:ea typeface="+mn-ea"/>
                <a:cs typeface="Times New Roman" panose="02020603050405020304" pitchFamily="18" charset="0"/>
              </a:rPr>
              <a:t>合规</a:t>
            </a:r>
            <a:r>
              <a:rPr lang="zh-CN" altLang="en-US" sz="2400" dirty="0">
                <a:effectLst/>
                <a:latin typeface="+mn-ea"/>
                <a:ea typeface="+mn-ea"/>
                <a:cs typeface="Times New Roman" panose="02020603050405020304" pitchFamily="18" charset="0"/>
              </a:rPr>
              <a:t>的情况下</a:t>
            </a:r>
            <a:r>
              <a:rPr lang="zh-CN" altLang="zh-CN" sz="2400" dirty="0">
                <a:latin typeface="+mn-ea"/>
                <a:ea typeface="+mn-ea"/>
                <a:cs typeface="Times New Roman" panose="02020603050405020304" pitchFamily="18" charset="0"/>
              </a:rPr>
              <a:t>，湛江法院还</a:t>
            </a:r>
            <a:r>
              <a:rPr lang="zh-CN" altLang="zh-CN" sz="2400" dirty="0">
                <a:effectLst/>
                <a:latin typeface="+mn-ea"/>
                <a:ea typeface="+mn-ea"/>
                <a:cs typeface="Times New Roman" panose="02020603050405020304" pitchFamily="18" charset="0"/>
              </a:rPr>
              <a:t>坚持</a:t>
            </a:r>
            <a:r>
              <a:rPr lang="zh-CN" altLang="en-US" sz="2400" dirty="0">
                <a:effectLst/>
                <a:latin typeface="+mn-ea"/>
                <a:ea typeface="+mn-ea"/>
                <a:cs typeface="Times New Roman" panose="02020603050405020304" pitchFamily="18" charset="0"/>
              </a:rPr>
              <a:t>认为</a:t>
            </a:r>
            <a:r>
              <a:rPr lang="zh-CN" altLang="en-US" sz="2400" dirty="0">
                <a:latin typeface="+mn-ea"/>
                <a:ea typeface="+mn-ea"/>
                <a:cs typeface="Times New Roman" panose="02020603050405020304" pitchFamily="18" charset="0"/>
              </a:rPr>
              <a:t>被告人构成</a:t>
            </a:r>
            <a:r>
              <a:rPr lang="zh-CN" altLang="zh-CN" sz="2400" dirty="0">
                <a:latin typeface="+mn-ea"/>
                <a:ea typeface="+mn-ea"/>
                <a:cs typeface="Times New Roman" panose="02020603050405020304" pitchFamily="18" charset="0"/>
              </a:rPr>
              <a:t>滥用职权，强行判决</a:t>
            </a:r>
            <a:r>
              <a:rPr lang="zh-CN" altLang="en-US" sz="2400" dirty="0">
                <a:latin typeface="+mn-ea"/>
                <a:ea typeface="+mn-ea"/>
                <a:cs typeface="Times New Roman" panose="02020603050405020304" pitchFamily="18" charset="0"/>
              </a:rPr>
              <a:t>有期徒刑</a:t>
            </a:r>
            <a:r>
              <a:rPr lang="zh-CN" altLang="zh-CN" sz="2400" dirty="0">
                <a:latin typeface="+mn-ea"/>
                <a:ea typeface="+mn-ea"/>
                <a:cs typeface="Times New Roman" panose="02020603050405020304" pitchFamily="18" charset="0"/>
              </a:rPr>
              <a:t>三年十个月</a:t>
            </a:r>
            <a:r>
              <a:rPr lang="zh-CN" altLang="en-US" sz="2400" dirty="0">
                <a:latin typeface="+mn-ea"/>
                <a:ea typeface="+mn-ea"/>
                <a:cs typeface="Times New Roman" panose="02020603050405020304" pitchFamily="18" charset="0"/>
              </a:rPr>
              <a:t>，</a:t>
            </a:r>
            <a:r>
              <a:rPr lang="zh-CN" altLang="zh-CN" sz="2400" dirty="0">
                <a:effectLst/>
                <a:latin typeface="+mn-ea"/>
                <a:ea typeface="+mn-ea"/>
                <a:cs typeface="Times New Roman" panose="02020603050405020304" pitchFamily="18" charset="0"/>
              </a:rPr>
              <a:t>何来公正</a:t>
            </a:r>
            <a:r>
              <a:rPr lang="zh-CN" altLang="en-US" sz="2400" dirty="0">
                <a:effectLst/>
                <a:latin typeface="+mn-ea"/>
                <a:ea typeface="+mn-ea"/>
                <a:cs typeface="Times New Roman" panose="02020603050405020304" pitchFamily="18" charset="0"/>
              </a:rPr>
              <a:t>之说</a:t>
            </a:r>
            <a:r>
              <a:rPr lang="zh-CN" altLang="en-US" sz="2400" dirty="0">
                <a:latin typeface="+mn-ea"/>
                <a:ea typeface="+mn-ea"/>
                <a:cs typeface="Times New Roman" panose="02020603050405020304" pitchFamily="18" charset="0"/>
              </a:rPr>
              <a:t>？</a:t>
            </a:r>
            <a:endParaRPr lang="zh-CN" altLang="en-US" sz="24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610800" y="328206"/>
            <a:ext cx="10976400" cy="741314"/>
          </a:xfrm>
        </p:spPr>
        <p:txBody>
          <a:bodyPr>
            <a:normAutofit/>
          </a:bodyPr>
          <a:lstStyle/>
          <a:p>
            <a:pPr algn="just"/>
            <a:r>
              <a:rPr lang="zh-CN" altLang="zh-CN" sz="2400" kern="100" dirty="0">
                <a:effectLst/>
                <a:latin typeface="+mn-ea"/>
                <a:ea typeface="+mn-ea"/>
                <a:cs typeface="Times New Roman" panose="02020603050405020304" pitchFamily="18" charset="0"/>
              </a:rPr>
              <a:t>海事法院审理的刑事案件范围</a:t>
            </a:r>
          </a:p>
        </p:txBody>
      </p:sp>
      <p:sp>
        <p:nvSpPr>
          <p:cNvPr id="2" name="内容占位符 1"/>
          <p:cNvSpPr>
            <a:spLocks noGrp="1"/>
          </p:cNvSpPr>
          <p:nvPr>
            <p:ph sz="quarter" idx="13"/>
          </p:nvPr>
        </p:nvSpPr>
        <p:spPr>
          <a:xfrm>
            <a:off x="572135" y="929147"/>
            <a:ext cx="11047730" cy="4756355"/>
          </a:xfrm>
        </p:spPr>
        <p:txBody>
          <a:bodyPr>
            <a:normAutofit fontScale="70000" lnSpcReduction="20000"/>
          </a:bodyPr>
          <a:lstStyle/>
          <a:p>
            <a:pPr marL="0" lvl="0" indent="0" algn="just">
              <a:buNone/>
            </a:pPr>
            <a:r>
              <a:rPr lang="en-US" altLang="zh-CN" sz="2400" kern="100" dirty="0">
                <a:effectLst/>
                <a:latin typeface="+mn-ea"/>
                <a:ea typeface="+mn-ea"/>
                <a:cs typeface="Times New Roman" panose="02020603050405020304" pitchFamily="18" charset="0"/>
              </a:rPr>
              <a:t>1</a:t>
            </a:r>
            <a:r>
              <a:rPr lang="zh-CN" altLang="en-US" sz="2400" kern="100" dirty="0">
                <a:effectLst/>
                <a:latin typeface="+mn-ea"/>
                <a:ea typeface="+mn-ea"/>
                <a:cs typeface="Times New Roman" panose="02020603050405020304" pitchFamily="18" charset="0"/>
              </a:rPr>
              <a:t>、</a:t>
            </a:r>
            <a:r>
              <a:rPr lang="zh-CN" altLang="en-US" sz="2400" kern="100" dirty="0">
                <a:latin typeface="+mn-ea"/>
                <a:ea typeface="+mn-ea"/>
                <a:cs typeface="Times New Roman" panose="02020603050405020304" pitchFamily="18" charset="0"/>
              </a:rPr>
              <a:t>海上交通事故类。包括由于船长、船员过错引发的碰撞、搁浅、失火、沉没、触礁等海上交通事故引发的人员伤亡、财产损失等刑事案件。</a:t>
            </a:r>
            <a:endParaRPr lang="en-US" altLang="zh-CN" sz="2400" kern="100" dirty="0">
              <a:latin typeface="+mn-ea"/>
              <a:ea typeface="+mn-ea"/>
              <a:cs typeface="Times New Roman" panose="02020603050405020304" pitchFamily="18" charset="0"/>
            </a:endParaRPr>
          </a:p>
          <a:p>
            <a:pPr marL="0" indent="0" algn="just">
              <a:buNone/>
            </a:pPr>
            <a:r>
              <a:rPr lang="en-US" altLang="zh-CN" sz="2400" kern="100" dirty="0">
                <a:effectLst/>
                <a:latin typeface="+mn-ea"/>
                <a:ea typeface="+mn-ea"/>
                <a:cs typeface="Times New Roman" panose="02020603050405020304" pitchFamily="18" charset="0"/>
              </a:rPr>
              <a:t>2</a:t>
            </a:r>
            <a:r>
              <a:rPr lang="zh-CN" altLang="en-US" sz="2400" kern="100" dirty="0">
                <a:latin typeface="+mn-ea"/>
                <a:ea typeface="+mn-ea"/>
                <a:cs typeface="Times New Roman" panose="02020603050405020304" pitchFamily="18" charset="0"/>
              </a:rPr>
              <a:t>、海上环境污染类</a:t>
            </a:r>
            <a:r>
              <a:rPr lang="zh-CN" altLang="zh-CN" sz="2400" kern="100" dirty="0">
                <a:latin typeface="+mn-ea"/>
                <a:ea typeface="+mn-ea"/>
                <a:cs typeface="Times New Roman" panose="02020603050405020304" pitchFamily="18" charset="0"/>
              </a:rPr>
              <a:t>。</a:t>
            </a:r>
            <a:r>
              <a:rPr lang="zh-CN" altLang="en-US" sz="2400" kern="100" dirty="0">
                <a:latin typeface="+mn-ea"/>
                <a:ea typeface="+mn-ea"/>
                <a:cs typeface="Times New Roman" panose="02020603050405020304" pitchFamily="18" charset="0"/>
              </a:rPr>
              <a:t>包括</a:t>
            </a:r>
            <a:r>
              <a:rPr lang="zh-CN" altLang="zh-CN" sz="2400" kern="100" dirty="0">
                <a:latin typeface="+mn-ea"/>
                <a:ea typeface="+mn-ea"/>
                <a:cs typeface="Times New Roman" panose="02020603050405020304" pitchFamily="18" charset="0"/>
              </a:rPr>
              <a:t>由于碰撞、搁浅、触礁、沉没等过错导致船舶</a:t>
            </a:r>
            <a:r>
              <a:rPr lang="zh-CN" altLang="en-US" sz="2400" kern="100" dirty="0">
                <a:latin typeface="+mn-ea"/>
                <a:ea typeface="+mn-ea"/>
                <a:cs typeface="Times New Roman" panose="02020603050405020304" pitchFamily="18" charset="0"/>
              </a:rPr>
              <a:t>油类</a:t>
            </a:r>
            <a:r>
              <a:rPr lang="zh-CN" altLang="zh-CN" sz="2400" kern="100" dirty="0">
                <a:latin typeface="+mn-ea"/>
                <a:ea typeface="+mn-ea"/>
                <a:cs typeface="Times New Roman" panose="02020603050405020304" pitchFamily="18" charset="0"/>
              </a:rPr>
              <a:t>或者有毒有害</a:t>
            </a:r>
            <a:r>
              <a:rPr lang="zh-CN" altLang="en-US" sz="2400" kern="100" dirty="0">
                <a:latin typeface="+mn-ea"/>
                <a:ea typeface="+mn-ea"/>
                <a:cs typeface="Times New Roman" panose="02020603050405020304" pitchFamily="18" charset="0"/>
              </a:rPr>
              <a:t>物质泄漏，进而产生</a:t>
            </a:r>
            <a:r>
              <a:rPr lang="zh-CN" altLang="zh-CN" sz="2400" kern="100" dirty="0">
                <a:latin typeface="+mn-ea"/>
                <a:ea typeface="+mn-ea"/>
                <a:cs typeface="Times New Roman" panose="02020603050405020304" pitchFamily="18" charset="0"/>
              </a:rPr>
              <a:t>严重污染，或者故意排放</a:t>
            </a:r>
            <a:r>
              <a:rPr lang="zh-CN" altLang="en-US" sz="2400" kern="100" dirty="0">
                <a:latin typeface="+mn-ea"/>
                <a:ea typeface="+mn-ea"/>
                <a:cs typeface="Times New Roman" panose="02020603050405020304" pitchFamily="18" charset="0"/>
              </a:rPr>
              <a:t>油类</a:t>
            </a:r>
            <a:r>
              <a:rPr lang="zh-CN" altLang="zh-CN" sz="2400" kern="100" dirty="0">
                <a:latin typeface="+mn-ea"/>
                <a:ea typeface="+mn-ea"/>
                <a:cs typeface="Times New Roman" panose="02020603050405020304" pitchFamily="18" charset="0"/>
              </a:rPr>
              <a:t>或者有毒有害</a:t>
            </a:r>
            <a:r>
              <a:rPr lang="zh-CN" altLang="en-US" sz="2400" kern="100" dirty="0">
                <a:latin typeface="+mn-ea"/>
                <a:ea typeface="+mn-ea"/>
                <a:cs typeface="Times New Roman" panose="02020603050405020304" pitchFamily="18" charset="0"/>
              </a:rPr>
              <a:t>物质等刑事案件</a:t>
            </a:r>
            <a:r>
              <a:rPr lang="zh-CN" altLang="zh-CN" sz="2400" kern="100" dirty="0">
                <a:latin typeface="+mn-ea"/>
                <a:ea typeface="+mn-ea"/>
                <a:cs typeface="Times New Roman" panose="02020603050405020304" pitchFamily="18" charset="0"/>
              </a:rPr>
              <a:t>。</a:t>
            </a:r>
          </a:p>
          <a:p>
            <a:pPr marL="0" indent="0" algn="just">
              <a:buNone/>
            </a:pPr>
            <a:r>
              <a:rPr lang="en-US" altLang="zh-CN" sz="2400" kern="100" dirty="0">
                <a:latin typeface="+mn-ea"/>
                <a:ea typeface="+mn-ea"/>
                <a:cs typeface="Times New Roman" panose="02020603050405020304" pitchFamily="18" charset="0"/>
              </a:rPr>
              <a:t>3</a:t>
            </a:r>
            <a:r>
              <a:rPr lang="zh-CN" altLang="zh-CN" sz="2400" kern="100" dirty="0">
                <a:latin typeface="+mn-ea"/>
                <a:ea typeface="+mn-ea"/>
                <a:cs typeface="Times New Roman" panose="02020603050405020304" pitchFamily="18" charset="0"/>
              </a:rPr>
              <a:t>、涉海的渎职</a:t>
            </a:r>
            <a:r>
              <a:rPr lang="zh-CN" altLang="en-US" sz="2400" kern="100" dirty="0">
                <a:latin typeface="+mn-ea"/>
                <a:ea typeface="+mn-ea"/>
                <a:cs typeface="Times New Roman" panose="02020603050405020304" pitchFamily="18" charset="0"/>
              </a:rPr>
              <a:t>类犯罪。包括</a:t>
            </a:r>
            <a:r>
              <a:rPr lang="zh-CN" altLang="zh-CN" sz="2400" kern="100" dirty="0">
                <a:latin typeface="+mn-ea"/>
                <a:ea typeface="+mn-ea"/>
                <a:cs typeface="Times New Roman" panose="02020603050405020304" pitchFamily="18" charset="0"/>
              </a:rPr>
              <a:t>安全管理部门</a:t>
            </a:r>
            <a:r>
              <a:rPr lang="zh-CN" altLang="en-US" sz="2400" kern="100" dirty="0">
                <a:latin typeface="+mn-ea"/>
                <a:ea typeface="+mn-ea"/>
                <a:cs typeface="Times New Roman" panose="02020603050405020304" pitchFamily="18" charset="0"/>
              </a:rPr>
              <a:t>、海事部门工作人员徇私舞弊、滥用职权、玩忽职守等刑事案件</a:t>
            </a:r>
            <a:r>
              <a:rPr lang="zh-CN" altLang="zh-CN" sz="2400" kern="100" dirty="0">
                <a:latin typeface="+mn-ea"/>
                <a:ea typeface="+mn-ea"/>
                <a:cs typeface="Times New Roman" panose="02020603050405020304" pitchFamily="18" charset="0"/>
              </a:rPr>
              <a:t>。</a:t>
            </a:r>
            <a:endParaRPr lang="en-US" altLang="zh-CN" sz="2400" kern="100" dirty="0">
              <a:latin typeface="+mn-ea"/>
              <a:ea typeface="+mn-ea"/>
              <a:cs typeface="Times New Roman" panose="02020603050405020304" pitchFamily="18" charset="0"/>
            </a:endParaRPr>
          </a:p>
          <a:p>
            <a:pPr marL="0" lvl="0" indent="0" algn="just">
              <a:buNone/>
            </a:pPr>
            <a:r>
              <a:rPr lang="en-US" altLang="zh-CN" sz="2400" kern="100" dirty="0">
                <a:latin typeface="+mn-ea"/>
                <a:ea typeface="+mn-ea"/>
                <a:cs typeface="Times New Roman" panose="02020603050405020304" pitchFamily="18" charset="0"/>
              </a:rPr>
              <a:t>4</a:t>
            </a:r>
            <a:r>
              <a:rPr lang="zh-CN" altLang="zh-CN" sz="2400" kern="100" dirty="0">
                <a:latin typeface="+mn-ea"/>
                <a:ea typeface="+mn-ea"/>
                <a:cs typeface="Times New Roman" panose="02020603050405020304" pitchFamily="18" charset="0"/>
              </a:rPr>
              <a:t>、</a:t>
            </a:r>
            <a:r>
              <a:rPr lang="zh-CN" altLang="en-US" sz="2400" kern="100" dirty="0">
                <a:latin typeface="+mn-ea"/>
                <a:ea typeface="+mn-ea"/>
                <a:cs typeface="Times New Roman" panose="02020603050405020304" pitchFamily="18" charset="0"/>
              </a:rPr>
              <a:t>海上边境管制类。包括非法入境、非法出境、走私等刑事案件。</a:t>
            </a:r>
            <a:endParaRPr lang="en-US" altLang="zh-CN" sz="2400" kern="100" dirty="0">
              <a:latin typeface="+mn-ea"/>
              <a:ea typeface="+mn-ea"/>
              <a:cs typeface="Times New Roman" panose="02020603050405020304" pitchFamily="18" charset="0"/>
            </a:endParaRPr>
          </a:p>
          <a:p>
            <a:pPr marL="0" lvl="0" indent="0" algn="just">
              <a:buNone/>
            </a:pPr>
            <a:r>
              <a:rPr lang="en-US" altLang="zh-CN" sz="2400" kern="100" dirty="0">
                <a:latin typeface="+mn-ea"/>
                <a:ea typeface="+mn-ea"/>
                <a:cs typeface="Times New Roman" panose="02020603050405020304" pitchFamily="18" charset="0"/>
              </a:rPr>
              <a:t>5</a:t>
            </a:r>
            <a:r>
              <a:rPr lang="zh-CN" altLang="en-US" sz="2400" kern="100" dirty="0">
                <a:latin typeface="+mn-ea"/>
                <a:ea typeface="+mn-ea"/>
                <a:cs typeface="Times New Roman" panose="02020603050405020304" pitchFamily="18" charset="0"/>
              </a:rPr>
              <a:t>、</a:t>
            </a:r>
            <a:r>
              <a:rPr lang="zh-CN" altLang="zh-CN" sz="2400" kern="100" dirty="0">
                <a:latin typeface="+mn-ea"/>
                <a:ea typeface="+mn-ea"/>
                <a:cs typeface="Times New Roman" panose="02020603050405020304" pitchFamily="18" charset="0"/>
              </a:rPr>
              <a:t>重大</a:t>
            </a:r>
            <a:r>
              <a:rPr lang="zh-CN" altLang="zh-CN" sz="2400" kern="100" dirty="0">
                <a:effectLst/>
                <a:latin typeface="+mn-ea"/>
                <a:ea typeface="+mn-ea"/>
                <a:cs typeface="Times New Roman" panose="02020603050405020304" pitchFamily="18" charset="0"/>
              </a:rPr>
              <a:t>安全事故责任罪</a:t>
            </a:r>
            <a:r>
              <a:rPr lang="zh-CN" altLang="en-US" sz="2400" kern="100" dirty="0">
                <a:effectLst/>
                <a:latin typeface="+mn-ea"/>
                <a:ea typeface="+mn-ea"/>
                <a:cs typeface="Times New Roman" panose="02020603050405020304" pitchFamily="18" charset="0"/>
              </a:rPr>
              <a:t>。</a:t>
            </a:r>
            <a:r>
              <a:rPr lang="zh-CN" altLang="zh-CN" sz="2400" kern="100" dirty="0">
                <a:effectLst/>
                <a:latin typeface="+mn-ea"/>
                <a:ea typeface="+mn-ea"/>
                <a:cs typeface="Times New Roman" panose="02020603050405020304" pitchFamily="18" charset="0"/>
              </a:rPr>
              <a:t>由于船公司违法</a:t>
            </a:r>
            <a:r>
              <a:rPr lang="en-US" altLang="zh-CN" sz="2400" kern="100" dirty="0">
                <a:effectLst/>
                <a:latin typeface="+mn-ea"/>
                <a:ea typeface="+mn-ea"/>
                <a:cs typeface="Times New Roman" panose="02020603050405020304" pitchFamily="18" charset="0"/>
              </a:rPr>
              <a:t>《</a:t>
            </a:r>
            <a:r>
              <a:rPr lang="zh-CN" altLang="zh-CN" sz="2400" kern="100" dirty="0">
                <a:effectLst/>
                <a:latin typeface="+mn-ea"/>
                <a:ea typeface="+mn-ea"/>
                <a:cs typeface="Times New Roman" panose="02020603050405020304" pitchFamily="18" charset="0"/>
              </a:rPr>
              <a:t>海上交通安全法</a:t>
            </a:r>
            <a:r>
              <a:rPr lang="en-US" altLang="zh-CN" sz="2400" kern="100" dirty="0">
                <a:latin typeface="+mn-ea"/>
                <a:ea typeface="+mn-ea"/>
                <a:cs typeface="Times New Roman" panose="02020603050405020304" pitchFamily="18" charset="0"/>
              </a:rPr>
              <a:t>》</a:t>
            </a:r>
            <a:r>
              <a:rPr lang="zh-CN" altLang="zh-CN" sz="2400" kern="100" dirty="0">
                <a:effectLst/>
                <a:latin typeface="+mn-ea"/>
                <a:ea typeface="+mn-ea"/>
                <a:cs typeface="Times New Roman" panose="02020603050405020304" pitchFamily="18" charset="0"/>
              </a:rPr>
              <a:t>等</a:t>
            </a:r>
            <a:r>
              <a:rPr lang="zh-CN" altLang="en-US" sz="2400" kern="100" dirty="0">
                <a:effectLst/>
                <a:latin typeface="+mn-ea"/>
                <a:ea typeface="+mn-ea"/>
                <a:cs typeface="Times New Roman" panose="02020603050405020304" pitchFamily="18" charset="0"/>
              </a:rPr>
              <a:t>法律法规</a:t>
            </a:r>
            <a:r>
              <a:rPr lang="zh-CN" altLang="zh-CN" sz="2400" kern="100" dirty="0">
                <a:latin typeface="+mn-ea"/>
                <a:ea typeface="+mn-ea"/>
                <a:cs typeface="Times New Roman" panose="02020603050405020304" pitchFamily="18" charset="0"/>
              </a:rPr>
              <a:t>，没有尽到安全管理义务</a:t>
            </a:r>
            <a:r>
              <a:rPr lang="zh-CN" altLang="en-US" sz="2400" kern="100" dirty="0">
                <a:latin typeface="+mn-ea"/>
                <a:ea typeface="+mn-ea"/>
                <a:cs typeface="Times New Roman" panose="02020603050405020304" pitchFamily="18" charset="0"/>
              </a:rPr>
              <a:t>，</a:t>
            </a:r>
            <a:r>
              <a:rPr lang="zh-CN" altLang="zh-CN" sz="2400" kern="100" dirty="0">
                <a:latin typeface="+mn-ea"/>
                <a:ea typeface="+mn-ea"/>
                <a:cs typeface="Times New Roman" panose="02020603050405020304" pitchFamily="18" charset="0"/>
              </a:rPr>
              <a:t>导致</a:t>
            </a:r>
            <a:r>
              <a:rPr lang="zh-CN" altLang="zh-CN" sz="2400" kern="100" dirty="0">
                <a:effectLst/>
                <a:latin typeface="+mn-ea"/>
                <a:ea typeface="+mn-ea"/>
                <a:cs typeface="Times New Roman" panose="02020603050405020304" pitchFamily="18" charset="0"/>
              </a:rPr>
              <a:t>船舶产生安全问题，如未保证船舶适航、配员不当等导致严重</a:t>
            </a:r>
            <a:r>
              <a:rPr lang="zh-CN" altLang="en-US" sz="2400" kern="100" dirty="0">
                <a:effectLst/>
                <a:latin typeface="+mn-ea"/>
                <a:ea typeface="+mn-ea"/>
                <a:cs typeface="Times New Roman" panose="02020603050405020304" pitchFamily="18" charset="0"/>
              </a:rPr>
              <a:t>事故。</a:t>
            </a:r>
            <a:endParaRPr lang="zh-CN" altLang="zh-CN" sz="2400" kern="100" dirty="0">
              <a:effectLst/>
              <a:latin typeface="+mn-ea"/>
              <a:ea typeface="+mn-ea"/>
              <a:cs typeface="Times New Roman" panose="02020603050405020304" pitchFamily="18" charset="0"/>
            </a:endParaRPr>
          </a:p>
          <a:p>
            <a:pPr marL="0" indent="0" algn="just">
              <a:buNone/>
            </a:pPr>
            <a:r>
              <a:rPr lang="en-US" altLang="zh-CN" sz="2400" kern="100" dirty="0">
                <a:effectLst/>
                <a:latin typeface="+mn-ea"/>
                <a:ea typeface="+mn-ea"/>
                <a:cs typeface="Times New Roman" panose="02020603050405020304" pitchFamily="18" charset="0"/>
              </a:rPr>
              <a:t>6</a:t>
            </a:r>
            <a:r>
              <a:rPr lang="zh-CN" altLang="en-US" sz="2400" kern="100" dirty="0">
                <a:effectLst/>
                <a:latin typeface="+mn-ea"/>
                <a:ea typeface="+mn-ea"/>
                <a:cs typeface="Times New Roman" panose="02020603050405020304" pitchFamily="18" charset="0"/>
              </a:rPr>
              <a:t>、伪造、变造船舶所有权证书、船舶国籍证书、船检证书、适航证书、安全管理证书、最低配员证书、海员证、海域使用权证书、水上水下施工作业许可证、船章等由海事机关、机构出具、颁发的公文、证件、印章等相关犯罪。</a:t>
            </a:r>
            <a:endParaRPr lang="en-US" altLang="zh-CN" sz="2400" kern="100" dirty="0">
              <a:effectLst/>
              <a:latin typeface="+mn-ea"/>
              <a:ea typeface="+mn-ea"/>
              <a:cs typeface="Times New Roman" panose="02020603050405020304" pitchFamily="18" charset="0"/>
            </a:endParaRPr>
          </a:p>
          <a:p>
            <a:pPr marL="0" indent="0" algn="just">
              <a:buNone/>
            </a:pPr>
            <a:r>
              <a:rPr lang="en-US" altLang="zh-CN" sz="2400" kern="100" dirty="0">
                <a:solidFill>
                  <a:schemeClr val="bg1"/>
                </a:solidFill>
                <a:latin typeface="+mn-ea"/>
                <a:ea typeface="+mn-ea"/>
                <a:cs typeface="Times New Roman" panose="02020603050405020304" pitchFamily="18" charset="0"/>
              </a:rPr>
              <a:t>7</a:t>
            </a:r>
            <a:r>
              <a:rPr lang="zh-CN" altLang="en-US" sz="2400" kern="100" dirty="0">
                <a:solidFill>
                  <a:schemeClr val="bg1"/>
                </a:solidFill>
                <a:latin typeface="+mn-ea"/>
                <a:ea typeface="+mn-ea"/>
                <a:cs typeface="Times New Roman" panose="02020603050405020304" pitchFamily="18" charset="0"/>
              </a:rPr>
              <a:t>、其他与海事有关的刑事案件。</a:t>
            </a:r>
            <a:endParaRPr lang="zh-CN" altLang="zh-CN" sz="2400" kern="100" dirty="0">
              <a:solidFill>
                <a:schemeClr val="bg1"/>
              </a:solidFill>
              <a:latin typeface="+mn-ea"/>
              <a:ea typeface="+mn-ea"/>
              <a:cs typeface="Times New Roman" panose="02020603050405020304" pitchFamily="18"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604837" y="357809"/>
            <a:ext cx="10990800" cy="4823791"/>
          </a:xfrm>
        </p:spPr>
        <p:txBody>
          <a:bodyPr>
            <a:normAutofit fontScale="92500"/>
          </a:bodyPr>
          <a:lstStyle/>
          <a:p>
            <a:pPr algn="just"/>
            <a:r>
              <a:rPr lang="zh-CN" altLang="en-US" sz="2400" kern="100" dirty="0">
                <a:effectLst/>
                <a:latin typeface="+mn-ea"/>
                <a:ea typeface="+mn-ea"/>
                <a:cs typeface="Times New Roman" panose="02020603050405020304" pitchFamily="18" charset="0"/>
              </a:rPr>
              <a:t>综上</a:t>
            </a:r>
            <a:r>
              <a:rPr lang="zh-CN" altLang="zh-CN" sz="2400" kern="100" dirty="0">
                <a:effectLst/>
                <a:latin typeface="+mn-ea"/>
                <a:ea typeface="+mn-ea"/>
                <a:cs typeface="Times New Roman" panose="02020603050405020304" pitchFamily="18" charset="0"/>
              </a:rPr>
              <a:t>，海事法院是审理海事刑事案件最合适的机构。</a:t>
            </a:r>
            <a:endParaRPr lang="en-US" altLang="zh-CN" sz="2400" kern="100" dirty="0">
              <a:effectLst/>
              <a:latin typeface="+mn-ea"/>
              <a:ea typeface="+mn-ea"/>
              <a:cs typeface="Times New Roman" panose="02020603050405020304" pitchFamily="18" charset="0"/>
            </a:endParaRPr>
          </a:p>
          <a:p>
            <a:pPr algn="just"/>
            <a:r>
              <a:rPr lang="zh-CN" altLang="en-US" sz="2400" kern="100" dirty="0">
                <a:effectLst/>
                <a:latin typeface="+mn-ea"/>
                <a:ea typeface="+mn-ea"/>
                <a:cs typeface="Times New Roman" panose="02020603050405020304" pitchFamily="18" charset="0"/>
              </a:rPr>
              <a:t>对于程序和相关部门问题：</a:t>
            </a:r>
            <a:endParaRPr lang="en-US" altLang="zh-CN" sz="2400" kern="100" dirty="0">
              <a:effectLst/>
              <a:latin typeface="+mn-ea"/>
              <a:ea typeface="+mn-ea"/>
              <a:cs typeface="Times New Roman" panose="02020603050405020304" pitchFamily="18" charset="0"/>
            </a:endParaRPr>
          </a:p>
          <a:p>
            <a:pPr marL="0" indent="0" algn="just">
              <a:buNone/>
            </a:pPr>
            <a:r>
              <a:rPr lang="en-US" altLang="zh-CN" sz="2400" kern="100" dirty="0">
                <a:latin typeface="+mn-ea"/>
                <a:ea typeface="+mn-ea"/>
                <a:cs typeface="Times New Roman" panose="02020603050405020304" pitchFamily="18" charset="0"/>
              </a:rPr>
              <a:t>1</a:t>
            </a:r>
            <a:r>
              <a:rPr lang="zh-CN" altLang="en-US" sz="2400" kern="100" dirty="0">
                <a:latin typeface="+mn-ea"/>
                <a:ea typeface="+mn-ea"/>
                <a:cs typeface="Times New Roman" panose="02020603050405020304" pitchFamily="18" charset="0"/>
              </a:rPr>
              <a:t>、对于侦查机关，</a:t>
            </a:r>
            <a:r>
              <a:rPr lang="zh-CN" altLang="zh-CN" sz="2400" kern="100" dirty="0">
                <a:latin typeface="+mn-ea"/>
                <a:ea typeface="+mn-ea"/>
                <a:cs typeface="Times New Roman" panose="02020603050405020304" pitchFamily="18" charset="0"/>
              </a:rPr>
              <a:t>可以由海警</a:t>
            </a:r>
            <a:r>
              <a:rPr lang="zh-CN" altLang="en-US" sz="2400" kern="100" dirty="0">
                <a:latin typeface="+mn-ea"/>
                <a:ea typeface="+mn-ea"/>
                <a:cs typeface="Times New Roman" panose="02020603050405020304" pitchFamily="18" charset="0"/>
              </a:rPr>
              <a:t>直接</a:t>
            </a:r>
            <a:r>
              <a:rPr lang="zh-CN" altLang="zh-CN" sz="2400" kern="100" dirty="0">
                <a:latin typeface="+mn-ea"/>
                <a:ea typeface="+mn-ea"/>
                <a:cs typeface="Times New Roman" panose="02020603050405020304" pitchFamily="18" charset="0"/>
              </a:rPr>
              <a:t>进行处理</a:t>
            </a:r>
            <a:r>
              <a:rPr lang="zh-CN" altLang="en-US" sz="2400" kern="100" dirty="0">
                <a:latin typeface="+mn-ea"/>
                <a:ea typeface="+mn-ea"/>
                <a:cs typeface="Times New Roman" panose="02020603050405020304" pitchFamily="18" charset="0"/>
              </a:rPr>
              <a:t>，</a:t>
            </a:r>
            <a:r>
              <a:rPr lang="zh-CN" altLang="zh-CN" sz="2400" kern="100" dirty="0">
                <a:latin typeface="+mn-ea"/>
                <a:ea typeface="+mn-ea"/>
                <a:cs typeface="Times New Roman" panose="02020603050405020304" pitchFamily="18" charset="0"/>
              </a:rPr>
              <a:t>拘留</a:t>
            </a:r>
            <a:r>
              <a:rPr lang="zh-CN" altLang="en-US" sz="2400" kern="100" dirty="0">
                <a:latin typeface="+mn-ea"/>
                <a:ea typeface="+mn-ea"/>
                <a:cs typeface="Times New Roman" panose="02020603050405020304" pitchFamily="18" charset="0"/>
              </a:rPr>
              <a:t>则</a:t>
            </a:r>
            <a:r>
              <a:rPr lang="zh-CN" altLang="zh-CN" sz="2400" kern="100" dirty="0">
                <a:latin typeface="+mn-ea"/>
                <a:ea typeface="+mn-ea"/>
                <a:cs typeface="Times New Roman" panose="02020603050405020304" pitchFamily="18" charset="0"/>
              </a:rPr>
              <a:t>由海警与看守所协调即可</a:t>
            </a:r>
            <a:r>
              <a:rPr lang="zh-CN" altLang="en-US" sz="2400" kern="100" dirty="0">
                <a:latin typeface="+mn-ea"/>
                <a:ea typeface="+mn-ea"/>
                <a:cs typeface="Times New Roman" panose="02020603050405020304" pitchFamily="18" charset="0"/>
              </a:rPr>
              <a:t>。</a:t>
            </a:r>
            <a:endParaRPr lang="en-US" altLang="zh-CN" sz="2400" kern="100" dirty="0">
              <a:latin typeface="+mn-ea"/>
              <a:ea typeface="+mn-ea"/>
              <a:cs typeface="Times New Roman" panose="02020603050405020304" pitchFamily="18" charset="0"/>
            </a:endParaRPr>
          </a:p>
          <a:p>
            <a:pPr marL="0" indent="0" algn="just">
              <a:buNone/>
            </a:pPr>
            <a:r>
              <a:rPr lang="en-US" altLang="zh-CN" sz="2400" kern="100" dirty="0">
                <a:latin typeface="+mn-ea"/>
                <a:ea typeface="+mn-ea"/>
                <a:cs typeface="Times New Roman" panose="02020603050405020304" pitchFamily="18" charset="0"/>
              </a:rPr>
              <a:t>2</a:t>
            </a:r>
            <a:r>
              <a:rPr lang="zh-CN" altLang="en-US" sz="2400" kern="100" dirty="0">
                <a:latin typeface="+mn-ea"/>
                <a:ea typeface="+mn-ea"/>
                <a:cs typeface="Times New Roman" panose="02020603050405020304" pitchFamily="18" charset="0"/>
              </a:rPr>
              <a:t>、对于检察机关，因</a:t>
            </a:r>
            <a:r>
              <a:rPr lang="zh-CN" altLang="zh-CN" sz="2400" kern="100" dirty="0">
                <a:effectLst/>
                <a:latin typeface="+mn-ea"/>
                <a:ea typeface="+mn-ea"/>
                <a:cs typeface="Times New Roman" panose="02020603050405020304" pitchFamily="18" charset="0"/>
              </a:rPr>
              <a:t>案量不多，</a:t>
            </a:r>
            <a:r>
              <a:rPr lang="zh-CN" altLang="en-US" sz="2400" kern="100" dirty="0">
                <a:effectLst/>
                <a:latin typeface="+mn-ea"/>
                <a:ea typeface="+mn-ea"/>
                <a:cs typeface="Times New Roman" panose="02020603050405020304" pitchFamily="18" charset="0"/>
              </a:rPr>
              <a:t>无需</a:t>
            </a:r>
            <a:r>
              <a:rPr lang="zh-CN" altLang="en-US" sz="2400" kern="100" dirty="0">
                <a:latin typeface="+mn-ea"/>
                <a:ea typeface="+mn-ea"/>
                <a:cs typeface="Times New Roman" panose="02020603050405020304" pitchFamily="18" charset="0"/>
              </a:rPr>
              <a:t>成立</a:t>
            </a:r>
            <a:r>
              <a:rPr lang="zh-CN" altLang="zh-CN" sz="2400" kern="100" dirty="0">
                <a:effectLst/>
                <a:latin typeface="+mn-ea"/>
                <a:ea typeface="+mn-ea"/>
                <a:cs typeface="Times New Roman" panose="02020603050405020304" pitchFamily="18" charset="0"/>
              </a:rPr>
              <a:t>专门的</a:t>
            </a:r>
            <a:r>
              <a:rPr lang="zh-CN" altLang="en-US" sz="2400" kern="100" dirty="0">
                <a:effectLst/>
                <a:latin typeface="+mn-ea"/>
                <a:ea typeface="+mn-ea"/>
                <a:cs typeface="Times New Roman" panose="02020603050405020304" pitchFamily="18" charset="0"/>
              </a:rPr>
              <a:t>海事</a:t>
            </a:r>
            <a:r>
              <a:rPr lang="zh-CN" altLang="zh-CN" sz="2400" kern="100" dirty="0">
                <a:effectLst/>
                <a:latin typeface="+mn-ea"/>
                <a:ea typeface="+mn-ea"/>
                <a:cs typeface="Times New Roman" panose="02020603050405020304" pitchFamily="18" charset="0"/>
              </a:rPr>
              <a:t>检察院，</a:t>
            </a:r>
            <a:r>
              <a:rPr lang="zh-CN" altLang="en-US" sz="2400" kern="100" dirty="0">
                <a:effectLst/>
                <a:latin typeface="+mn-ea"/>
                <a:ea typeface="+mn-ea"/>
                <a:cs typeface="Times New Roman" panose="02020603050405020304" pitchFamily="18" charset="0"/>
              </a:rPr>
              <a:t>可</a:t>
            </a:r>
            <a:r>
              <a:rPr lang="zh-CN" altLang="zh-CN" sz="2400" kern="100" dirty="0">
                <a:effectLst/>
                <a:latin typeface="+mn-ea"/>
                <a:ea typeface="+mn-ea"/>
                <a:cs typeface="Times New Roman" panose="02020603050405020304" pitchFamily="18" charset="0"/>
              </a:rPr>
              <a:t>由海事</a:t>
            </a:r>
            <a:r>
              <a:rPr lang="zh-CN" altLang="en-US" sz="2400" kern="100" dirty="0">
                <a:effectLst/>
                <a:latin typeface="+mn-ea"/>
                <a:ea typeface="+mn-ea"/>
                <a:cs typeface="Times New Roman" panose="02020603050405020304" pitchFamily="18" charset="0"/>
              </a:rPr>
              <a:t>法院</a:t>
            </a:r>
            <a:r>
              <a:rPr lang="zh-CN" altLang="zh-CN" sz="2400" kern="100" dirty="0">
                <a:effectLst/>
                <a:latin typeface="+mn-ea"/>
                <a:ea typeface="+mn-ea"/>
                <a:cs typeface="Times New Roman" panose="02020603050405020304" pitchFamily="18" charset="0"/>
              </a:rPr>
              <a:t>所在地的</a:t>
            </a:r>
            <a:r>
              <a:rPr lang="zh-CN" altLang="en-US" sz="2400" kern="100" dirty="0">
                <a:effectLst/>
                <a:latin typeface="+mn-ea"/>
                <a:ea typeface="+mn-ea"/>
                <a:cs typeface="Times New Roman" panose="02020603050405020304" pitchFamily="18" charset="0"/>
              </a:rPr>
              <a:t>同级</a:t>
            </a:r>
            <a:r>
              <a:rPr lang="zh-CN" altLang="en-US" sz="2400" kern="100" dirty="0">
                <a:latin typeface="+mn-ea"/>
                <a:ea typeface="+mn-ea"/>
                <a:cs typeface="Times New Roman" panose="02020603050405020304" pitchFamily="18" charset="0"/>
              </a:rPr>
              <a:t>检察院审查起诉并提起公诉</a:t>
            </a:r>
            <a:r>
              <a:rPr lang="zh-CN" altLang="zh-CN" sz="2400" kern="100" dirty="0">
                <a:effectLst/>
                <a:latin typeface="+mn-ea"/>
                <a:ea typeface="+mn-ea"/>
                <a:cs typeface="Times New Roman" panose="02020603050405020304" pitchFamily="18" charset="0"/>
              </a:rPr>
              <a:t>，</a:t>
            </a:r>
            <a:r>
              <a:rPr lang="zh-CN" altLang="en-US" sz="2400" kern="100" dirty="0">
                <a:effectLst/>
                <a:latin typeface="+mn-ea"/>
                <a:ea typeface="+mn-ea"/>
                <a:cs typeface="Times New Roman" panose="02020603050405020304" pitchFamily="18" charset="0"/>
              </a:rPr>
              <a:t>检察院内部可</a:t>
            </a:r>
            <a:r>
              <a:rPr lang="zh-CN" altLang="zh-CN" sz="2400" kern="100" dirty="0">
                <a:effectLst/>
                <a:latin typeface="+mn-ea"/>
                <a:ea typeface="+mn-ea"/>
                <a:cs typeface="Times New Roman" panose="02020603050405020304" pitchFamily="18" charset="0"/>
              </a:rPr>
              <a:t>设立专门的海事刑事案件部门。</a:t>
            </a:r>
            <a:endParaRPr lang="en-US" altLang="zh-CN" sz="2400" kern="100" dirty="0">
              <a:effectLst/>
              <a:latin typeface="+mn-ea"/>
              <a:ea typeface="+mn-ea"/>
              <a:cs typeface="Times New Roman" panose="02020603050405020304" pitchFamily="18" charset="0"/>
            </a:endParaRPr>
          </a:p>
          <a:p>
            <a:pPr marL="0" indent="0" algn="just">
              <a:buNone/>
            </a:pPr>
            <a:r>
              <a:rPr lang="en-US" altLang="zh-CN" sz="2400" kern="100" dirty="0">
                <a:effectLst/>
                <a:latin typeface="+mn-ea"/>
                <a:ea typeface="+mn-ea"/>
                <a:cs typeface="Times New Roman" panose="02020603050405020304" pitchFamily="18" charset="0"/>
              </a:rPr>
              <a:t>3</a:t>
            </a:r>
            <a:r>
              <a:rPr lang="zh-CN" altLang="en-US" sz="2400" kern="100" dirty="0">
                <a:effectLst/>
                <a:latin typeface="+mn-ea"/>
                <a:ea typeface="+mn-ea"/>
                <a:cs typeface="Times New Roman" panose="02020603050405020304" pitchFamily="18" charset="0"/>
              </a:rPr>
              <a:t>、对于审判机关，</a:t>
            </a:r>
            <a:r>
              <a:rPr lang="zh-CN" altLang="zh-CN" sz="2400" kern="100" dirty="0">
                <a:latin typeface="+mn-ea"/>
                <a:ea typeface="+mn-ea"/>
                <a:cs typeface="Times New Roman" panose="02020603050405020304" pitchFamily="18" charset="0"/>
              </a:rPr>
              <a:t>海事法院是中级法院，和</a:t>
            </a:r>
            <a:r>
              <a:rPr lang="zh-CN" altLang="en-US" sz="2400" kern="100" dirty="0">
                <a:latin typeface="+mn-ea"/>
                <a:ea typeface="+mn-ea"/>
                <a:cs typeface="Times New Roman" panose="02020603050405020304" pitchFamily="18" charset="0"/>
              </a:rPr>
              <a:t>其他</a:t>
            </a:r>
            <a:r>
              <a:rPr lang="zh-CN" altLang="zh-CN" sz="2400" kern="100" dirty="0">
                <a:latin typeface="+mn-ea"/>
                <a:ea typeface="+mn-ea"/>
                <a:cs typeface="Times New Roman" panose="02020603050405020304" pitchFamily="18" charset="0"/>
              </a:rPr>
              <a:t>普通中院一样，</a:t>
            </a:r>
            <a:r>
              <a:rPr lang="zh-CN" altLang="en-US" sz="2400" kern="100" dirty="0">
                <a:latin typeface="+mn-ea"/>
                <a:ea typeface="+mn-ea"/>
                <a:cs typeface="Times New Roman" panose="02020603050405020304" pitchFamily="18" charset="0"/>
              </a:rPr>
              <a:t>可以设立专门刑事</a:t>
            </a:r>
            <a:r>
              <a:rPr lang="zh-CN" altLang="zh-CN" sz="2400" kern="100" dirty="0">
                <a:latin typeface="+mn-ea"/>
                <a:ea typeface="+mn-ea"/>
                <a:cs typeface="Times New Roman" panose="02020603050405020304" pitchFamily="18" charset="0"/>
              </a:rPr>
              <a:t>案件审判程序</a:t>
            </a:r>
            <a:r>
              <a:rPr lang="zh-CN" altLang="en-US" sz="2400" kern="100" dirty="0">
                <a:latin typeface="+mn-ea"/>
                <a:ea typeface="+mn-ea"/>
                <a:cs typeface="Times New Roman" panose="02020603050405020304" pitchFamily="18" charset="0"/>
              </a:rPr>
              <a:t>。</a:t>
            </a:r>
            <a:r>
              <a:rPr lang="zh-CN" altLang="en-US" sz="2400" kern="100" dirty="0">
                <a:effectLst/>
                <a:latin typeface="+mn-ea"/>
                <a:ea typeface="+mn-ea"/>
                <a:cs typeface="Times New Roman" panose="02020603050405020304" pitchFamily="18" charset="0"/>
              </a:rPr>
              <a:t>高级人民法院有充足的处理海事案件的经验</a:t>
            </a:r>
            <a:r>
              <a:rPr lang="zh-CN" altLang="zh-CN" sz="2400" kern="100" dirty="0">
                <a:effectLst/>
                <a:latin typeface="+mn-ea"/>
                <a:ea typeface="+mn-ea"/>
                <a:cs typeface="Times New Roman" panose="02020603050405020304" pitchFamily="18" charset="0"/>
              </a:rPr>
              <a:t>，在刑庭设立一个专门</a:t>
            </a:r>
            <a:r>
              <a:rPr lang="zh-CN" altLang="en-US" sz="2400" kern="100" dirty="0">
                <a:effectLst/>
                <a:latin typeface="+mn-ea"/>
                <a:ea typeface="+mn-ea"/>
                <a:cs typeface="Times New Roman" panose="02020603050405020304" pitchFamily="18" charset="0"/>
              </a:rPr>
              <a:t>海事刑事案件</a:t>
            </a:r>
            <a:r>
              <a:rPr lang="zh-CN" altLang="zh-CN" sz="2400" kern="100" dirty="0">
                <a:effectLst/>
                <a:latin typeface="+mn-ea"/>
                <a:ea typeface="+mn-ea"/>
                <a:cs typeface="Times New Roman" panose="02020603050405020304" pitchFamily="18" charset="0"/>
              </a:rPr>
              <a:t>小组</a:t>
            </a:r>
            <a:r>
              <a:rPr lang="zh-CN" altLang="en-US" sz="2400" kern="100" dirty="0">
                <a:effectLst/>
                <a:latin typeface="+mn-ea"/>
                <a:ea typeface="+mn-ea"/>
                <a:cs typeface="Times New Roman" panose="02020603050405020304" pitchFamily="18" charset="0"/>
              </a:rPr>
              <a:t>即可。</a:t>
            </a:r>
            <a:endParaRPr lang="zh-CN" altLang="zh-CN" sz="2400" kern="100" dirty="0">
              <a:effectLst/>
              <a:latin typeface="+mn-ea"/>
              <a:ea typeface="+mn-ea"/>
              <a:cs typeface="Times New Roman" panose="02020603050405020304" pitchFamily="18" charset="0"/>
            </a:endParaRPr>
          </a:p>
          <a:p>
            <a:pPr algn="just"/>
            <a:r>
              <a:rPr lang="zh-CN" altLang="zh-CN" sz="2400" b="1" kern="100" dirty="0">
                <a:effectLst/>
                <a:latin typeface="+mn-ea"/>
                <a:ea typeface="+mn-ea"/>
                <a:cs typeface="Times New Roman" panose="02020603050405020304" pitchFamily="18" charset="0"/>
              </a:rPr>
              <a:t>发展海洋</a:t>
            </a:r>
            <a:r>
              <a:rPr lang="zh-CN" altLang="en-US" sz="2400" b="1" kern="100" dirty="0">
                <a:effectLst/>
                <a:latin typeface="+mn-ea"/>
                <a:ea typeface="+mn-ea"/>
                <a:cs typeface="Times New Roman" panose="02020603050405020304" pitchFamily="18" charset="0"/>
              </a:rPr>
              <a:t>强国</a:t>
            </a:r>
            <a:r>
              <a:rPr lang="zh-CN" altLang="zh-CN" sz="2400" b="1" kern="100" dirty="0">
                <a:effectLst/>
                <a:latin typeface="+mn-ea"/>
                <a:ea typeface="+mn-ea"/>
                <a:cs typeface="Times New Roman" panose="02020603050405020304" pitchFamily="18" charset="0"/>
              </a:rPr>
              <a:t>，必须有法律保障，海事法院是审理刑事案件最合适的审判机构。</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p:txBody>
          <a:bodyPr/>
          <a:lstStyle/>
          <a:p>
            <a:r>
              <a:rPr lang="en-US" altLang="zh-CN"/>
              <a:t>THANKS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a:xfrm>
            <a:off x="5702300" y="2857501"/>
            <a:ext cx="5608320" cy="1356360"/>
          </a:xfrm>
        </p:spPr>
        <p:txBody>
          <a:bodyPr>
            <a:normAutofit/>
          </a:bodyPr>
          <a:lstStyle/>
          <a:p>
            <a:r>
              <a:rPr lang="zh-CN" altLang="en-US" sz="4000" dirty="0"/>
              <a:t>设立海事法院的构思</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2"/>
            </p:custDataLst>
          </p:nvPr>
        </p:nvSpPr>
        <p:spPr>
          <a:xfrm>
            <a:off x="1281113" y="1706400"/>
            <a:ext cx="9626600" cy="3445200"/>
          </a:xfrm>
        </p:spPr>
        <p:txBody>
          <a:bodyPr>
            <a:normAutofit lnSpcReduction="10000"/>
          </a:bodyPr>
          <a:lstStyle/>
          <a:p>
            <a:pPr marL="0" indent="0">
              <a:buNone/>
            </a:pPr>
            <a:r>
              <a:rPr lang="zh-CN" altLang="en-US" sz="2400" dirty="0"/>
              <a:t>1、设立海事法院管辖案件的初衷。将海上事故由港务监督、调解转变为海事审判，而港务监督（海事局）的重点工作是安全问题，将审判和行政分离。</a:t>
            </a:r>
          </a:p>
          <a:p>
            <a:pPr marL="0" indent="0">
              <a:buNone/>
            </a:pPr>
            <a:r>
              <a:rPr lang="zh-CN" altLang="en-US" sz="2400" dirty="0"/>
              <a:t>2、海事法院受理行政案件，对港务监督（海事局）的具体行政行为不服提起行政诉讼。</a:t>
            </a:r>
          </a:p>
          <a:p>
            <a:pPr marL="0" indent="0">
              <a:buNone/>
            </a:pPr>
            <a:r>
              <a:rPr lang="zh-CN" altLang="en-US" sz="2400" dirty="0"/>
              <a:t>3、初步构思刑事海事审判，拟设立海事检察院，但由于种种原因，予以搁置</a:t>
            </a:r>
            <a:r>
              <a:rPr lang="zh-CN" altLang="en-US" dirty="0"/>
              <a: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a:xfrm>
            <a:off x="5355147" y="3078896"/>
            <a:ext cx="6345786" cy="1182793"/>
          </a:xfrm>
        </p:spPr>
        <p:txBody>
          <a:bodyPr>
            <a:noAutofit/>
          </a:bodyPr>
          <a:lstStyle/>
          <a:p>
            <a:r>
              <a:rPr lang="zh-CN" altLang="en-US" sz="4000" dirty="0"/>
              <a:t>海事法院管辖案件的变化</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347133" y="770400"/>
            <a:ext cx="4538134" cy="882000"/>
          </a:xfrm>
        </p:spPr>
        <p:txBody>
          <a:bodyPr>
            <a:normAutofit fontScale="90000"/>
          </a:bodyPr>
          <a:lstStyle/>
          <a:p>
            <a:r>
              <a:rPr lang="en-US" altLang="zh-CN" dirty="0"/>
              <a:t>20</a:t>
            </a:r>
            <a:r>
              <a:rPr lang="zh-CN" altLang="en-US" dirty="0"/>
              <a:t>世纪</a:t>
            </a:r>
            <a:r>
              <a:rPr lang="zh-CN" altLang="zh-CN" dirty="0"/>
              <a:t>80年代</a:t>
            </a:r>
            <a:r>
              <a:rPr lang="en-US" altLang="zh-CN" dirty="0"/>
              <a:t>-</a:t>
            </a:r>
            <a:r>
              <a:rPr lang="zh-CN" altLang="zh-CN" dirty="0"/>
              <a:t>90年代</a:t>
            </a:r>
          </a:p>
        </p:txBody>
      </p:sp>
      <p:sp>
        <p:nvSpPr>
          <p:cNvPr id="5" name="文本占位符 4"/>
          <p:cNvSpPr>
            <a:spLocks noGrp="1"/>
          </p:cNvSpPr>
          <p:nvPr>
            <p:ph type="body" sz="quarter" idx="13"/>
            <p:custDataLst>
              <p:tags r:id="rId3"/>
            </p:custDataLst>
          </p:nvPr>
        </p:nvSpPr>
        <p:spPr>
          <a:xfrm>
            <a:off x="469019" y="1656975"/>
            <a:ext cx="4294362" cy="4510275"/>
          </a:xfrm>
        </p:spPr>
        <p:txBody>
          <a:bodyPr>
            <a:normAutofit/>
          </a:bodyPr>
          <a:lstStyle/>
          <a:p>
            <a:pPr marL="0" indent="0">
              <a:buNone/>
            </a:pPr>
            <a:r>
              <a:rPr lang="zh-CN" altLang="en-US" sz="1800" dirty="0"/>
              <a:t>“广河”轮轮机长诉港务监督案</a:t>
            </a:r>
            <a:endParaRPr lang="en-US" altLang="zh-CN" sz="1800" dirty="0"/>
          </a:p>
          <a:p>
            <a:pPr marL="0" indent="0">
              <a:buNone/>
            </a:pPr>
            <a:r>
              <a:rPr lang="en-US" altLang="zh-CN" sz="1800" dirty="0"/>
              <a:t>1982</a:t>
            </a:r>
            <a:r>
              <a:rPr lang="zh-CN" altLang="en-US" sz="1800" dirty="0"/>
              <a:t>年</a:t>
            </a:r>
            <a:r>
              <a:rPr lang="en-US" altLang="zh-CN" sz="1800" dirty="0"/>
              <a:t>11</a:t>
            </a:r>
            <a:r>
              <a:rPr lang="zh-CN" altLang="en-US" sz="1800" dirty="0"/>
              <a:t>月，“广河”轮航行中发生了主机曲轴断裂事故。黄埔港务监督以“广河”轮轮机长胡某管船不当为由，吊销胡某的轮机长证书。胡某不服，请求广州海事法院撤销该行政处罚。广州海事法院在审理中，经胡某请求，委托专业部门对断裂的曲轴进行分析查明尾轴断裂是钢结构运作疲劳所致，与胡某无关，遂撤销黄埔港务监督吊销胡某证书的决定。</a:t>
            </a:r>
            <a:endParaRPr lang="en-US" altLang="zh-CN" sz="1800" dirty="0"/>
          </a:p>
        </p:txBody>
      </p:sp>
      <p:pic>
        <p:nvPicPr>
          <p:cNvPr id="3" name="内容占位符 2"/>
          <p:cNvPicPr>
            <a:picLocks noGrp="1" noChangeAspect="1"/>
          </p:cNvPicPr>
          <p:nvPr>
            <p:ph sz="quarter" idx="14"/>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a:xfrm>
            <a:off x="5102116" y="793321"/>
            <a:ext cx="6477218" cy="5041170"/>
          </a:xfr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94000" y="537908"/>
            <a:ext cx="11211566" cy="1797461"/>
          </a:xfrm>
        </p:spPr>
        <p:txBody>
          <a:bodyPr>
            <a:noAutofit/>
          </a:bodyPr>
          <a:lstStyle/>
          <a:p>
            <a:pPr marL="0" indent="0" algn="l">
              <a:buNone/>
            </a:pPr>
            <a:r>
              <a:rPr lang="en-US" altLang="zh-CN" sz="2400" b="0" dirty="0"/>
              <a:t>1991</a:t>
            </a:r>
            <a:r>
              <a:rPr lang="zh-CN" altLang="en-US" sz="2400" b="0" dirty="0"/>
              <a:t>年</a:t>
            </a:r>
            <a:r>
              <a:rPr lang="en-US" altLang="zh-CN" sz="2400" b="0" dirty="0"/>
              <a:t>5</a:t>
            </a:r>
            <a:r>
              <a:rPr lang="zh-CN" altLang="en-US" sz="2400" b="0" dirty="0"/>
              <a:t>月</a:t>
            </a:r>
            <a:r>
              <a:rPr lang="en-US" altLang="zh-CN" sz="2400" b="0" dirty="0"/>
              <a:t>29</a:t>
            </a:r>
            <a:r>
              <a:rPr lang="zh-CN" altLang="en-US" sz="2400" b="0" dirty="0"/>
              <a:t>日，最高人民法院讨论通过</a:t>
            </a:r>
            <a:r>
              <a:rPr lang="en-US" altLang="zh-CN" sz="2400" b="0" dirty="0"/>
              <a:t>《</a:t>
            </a:r>
            <a:r>
              <a:rPr lang="zh-CN" altLang="en-US" sz="2400" b="0" dirty="0"/>
              <a:t>关于贯彻执行</a:t>
            </a:r>
            <a:r>
              <a:rPr lang="en-US" altLang="zh-CN" sz="2400" b="0" dirty="0"/>
              <a:t>&lt;</a:t>
            </a:r>
            <a:r>
              <a:rPr lang="zh-CN" altLang="en-US" sz="2400" b="0" dirty="0"/>
              <a:t>中华人民共和国行政诉讼法</a:t>
            </a:r>
            <a:r>
              <a:rPr lang="en-US" altLang="zh-CN" sz="2400" b="0" dirty="0"/>
              <a:t>&gt;</a:t>
            </a:r>
            <a:r>
              <a:rPr lang="zh-CN" altLang="en-US" sz="2400" b="0" dirty="0"/>
              <a:t>若干文件的意见（试行）</a:t>
            </a:r>
            <a:r>
              <a:rPr lang="en-US" altLang="zh-CN" sz="2400" b="0" dirty="0"/>
              <a:t>》</a:t>
            </a:r>
            <a:r>
              <a:rPr lang="zh-CN" altLang="en-US" sz="2400" b="0" dirty="0"/>
              <a:t>，意见第九条规定“专门人民法院不设立行政审判庭，不受理行政案件”。该意见试行后，出现部分普通法院对专业问题无法处理的情况（“汉诺沃”轮触碰案件）。</a:t>
            </a:r>
          </a:p>
        </p:txBody>
      </p:sp>
      <p:sp>
        <p:nvSpPr>
          <p:cNvPr id="2" name="内容占位符 1"/>
          <p:cNvSpPr>
            <a:spLocks noGrp="1"/>
          </p:cNvSpPr>
          <p:nvPr>
            <p:ph sz="quarter" idx="13"/>
          </p:nvPr>
        </p:nvSpPr>
        <p:spPr>
          <a:xfrm>
            <a:off x="600600" y="2749639"/>
            <a:ext cx="10990800" cy="1504861"/>
          </a:xfrm>
        </p:spPr>
        <p:txBody>
          <a:bodyPr>
            <a:noAutofit/>
          </a:bodyPr>
          <a:lstStyle/>
          <a:p>
            <a:pPr marL="0" indent="0">
              <a:buNone/>
            </a:pPr>
            <a:r>
              <a:rPr lang="en-US" altLang="zh-CN" sz="2400" dirty="0">
                <a:latin typeface="+mn-ea"/>
                <a:ea typeface="+mn-ea"/>
              </a:rPr>
              <a:t>2001</a:t>
            </a:r>
            <a:r>
              <a:rPr lang="zh-CN" altLang="en-US" sz="2400" dirty="0">
                <a:latin typeface="+mn-ea"/>
                <a:ea typeface="+mn-ea"/>
              </a:rPr>
              <a:t>年</a:t>
            </a:r>
            <a:r>
              <a:rPr lang="en-US" altLang="zh-CN" sz="2400" dirty="0">
                <a:latin typeface="+mn-ea"/>
                <a:ea typeface="+mn-ea"/>
              </a:rPr>
              <a:t>8</a:t>
            </a:r>
            <a:r>
              <a:rPr lang="zh-CN" altLang="en-US" sz="2400" dirty="0">
                <a:latin typeface="+mn-ea"/>
                <a:ea typeface="+mn-ea"/>
              </a:rPr>
              <a:t>月</a:t>
            </a:r>
            <a:r>
              <a:rPr lang="en-US" altLang="zh-CN" sz="2400" dirty="0">
                <a:latin typeface="+mn-ea"/>
                <a:ea typeface="+mn-ea"/>
              </a:rPr>
              <a:t>9</a:t>
            </a:r>
            <a:r>
              <a:rPr lang="zh-CN" altLang="en-US" sz="2400" dirty="0">
                <a:latin typeface="+mn-ea"/>
                <a:ea typeface="+mn-ea"/>
              </a:rPr>
              <a:t>日，最高人民法院审判委员会讨论通过</a:t>
            </a:r>
            <a:r>
              <a:rPr lang="en-US" altLang="zh-CN" sz="2400" dirty="0">
                <a:latin typeface="+mn-ea"/>
                <a:ea typeface="+mn-ea"/>
              </a:rPr>
              <a:t>《</a:t>
            </a:r>
            <a:r>
              <a:rPr lang="zh-CN" altLang="en-US" sz="2400" dirty="0">
                <a:latin typeface="+mn-ea"/>
                <a:ea typeface="+mn-ea"/>
              </a:rPr>
              <a:t>最高人民法院关于海事法院受理案件范围的若干规定</a:t>
            </a:r>
            <a:r>
              <a:rPr lang="en-US" altLang="zh-CN" sz="2400" dirty="0">
                <a:latin typeface="+mn-ea"/>
                <a:ea typeface="+mn-ea"/>
              </a:rPr>
              <a:t>》</a:t>
            </a:r>
            <a:r>
              <a:rPr lang="zh-CN" altLang="en-US" sz="2400" dirty="0">
                <a:latin typeface="+mn-ea"/>
                <a:ea typeface="+mn-ea"/>
              </a:rPr>
              <a:t>（法释</a:t>
            </a:r>
            <a:r>
              <a:rPr lang="en-US" altLang="zh-CN" sz="2400" dirty="0">
                <a:latin typeface="+mn-ea"/>
                <a:ea typeface="+mn-ea"/>
              </a:rPr>
              <a:t>【2001】27</a:t>
            </a:r>
            <a:r>
              <a:rPr lang="zh-CN" altLang="en-US" sz="2400" dirty="0">
                <a:latin typeface="+mn-ea"/>
                <a:ea typeface="+mn-ea"/>
              </a:rPr>
              <a:t>号），将海事行政案件纳入海事法院受案范围。</a:t>
            </a:r>
          </a:p>
          <a:p>
            <a:pPr marL="0" indent="0">
              <a:buNone/>
            </a:pPr>
            <a:endParaRPr lang="zh-CN" altLang="en-US" sz="24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3"/>
            <p:custDataLst>
              <p:tags r:id="rId2"/>
            </p:custDataLst>
          </p:nvPr>
        </p:nvSpPr>
        <p:spPr/>
        <p:txBody>
          <a:bodyPr/>
          <a:lstStyle/>
          <a:p>
            <a:pPr marL="0" indent="0">
              <a:buNone/>
            </a:pPr>
            <a:r>
              <a:rPr lang="en-US" altLang="zh-CN" sz="2800" dirty="0"/>
              <a:t>2003</a:t>
            </a:r>
            <a:r>
              <a:rPr lang="zh-CN" altLang="en-US" sz="2800" dirty="0"/>
              <a:t>年</a:t>
            </a:r>
            <a:r>
              <a:rPr lang="en-US" altLang="zh-CN" sz="2800" dirty="0"/>
              <a:t>8</a:t>
            </a:r>
            <a:r>
              <a:rPr lang="zh-CN" altLang="en-US" sz="2800" dirty="0"/>
              <a:t>月</a:t>
            </a:r>
            <a:r>
              <a:rPr lang="en-US" altLang="zh-CN" sz="2800" dirty="0"/>
              <a:t>11</a:t>
            </a:r>
            <a:r>
              <a:rPr lang="zh-CN" altLang="en-US" sz="2800" dirty="0"/>
              <a:t>日，最高人民法院办公厅发布文件，通知各地高级法院：海事法院不审理行政案件。</a:t>
            </a:r>
          </a:p>
        </p:txBody>
      </p:sp>
      <p:pic>
        <p:nvPicPr>
          <p:cNvPr id="3" name="内容占位符 2"/>
          <p:cNvPicPr>
            <a:picLocks noGrp="1" noChangeAspect="1"/>
          </p:cNvPicPr>
          <p:nvPr>
            <p:ph sz="quarter" idx="14"/>
            <p:custDataLst>
              <p:tags r:id="rId3"/>
            </p:custDataLst>
          </p:nvPr>
        </p:nvPicPr>
        <p:blipFill>
          <a:blip r:embed="rId5">
            <a:extLst>
              <a:ext uri="{28A0092B-C50C-407E-A947-70E740481C1C}">
                <a14:useLocalDpi xmlns:a14="http://schemas.microsoft.com/office/drawing/2010/main" val="0"/>
              </a:ext>
            </a:extLst>
          </a:blip>
          <a:srcRect/>
          <a:stretch>
            <a:fillRect/>
          </a:stretch>
        </p:blipFill>
        <p:spPr>
          <a:xfrm>
            <a:off x="5089303" y="690178"/>
            <a:ext cx="6962993" cy="5477644"/>
          </a:xfrm>
        </p:spPr>
      </p:pic>
    </p:spTree>
    <p:custDataLst>
      <p:tags r:id="rId1"/>
    </p:custDataLst>
    <p:extLst>
      <p:ext uri="{BB962C8B-B14F-4D97-AF65-F5344CB8AC3E}">
        <p14:creationId xmlns:p14="http://schemas.microsoft.com/office/powerpoint/2010/main" val="321764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5FA"/>
        </a:solid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3"/>
            <p:custDataLst>
              <p:tags r:id="rId2"/>
            </p:custDataLst>
          </p:nvPr>
        </p:nvSpPr>
        <p:spPr>
          <a:xfrm>
            <a:off x="190500" y="459796"/>
            <a:ext cx="4651829" cy="5938407"/>
          </a:xfrm>
        </p:spPr>
        <p:txBody>
          <a:bodyPr>
            <a:noAutofit/>
          </a:bodyPr>
          <a:lstStyle/>
          <a:p>
            <a:pPr marL="0" indent="0">
              <a:buNone/>
            </a:pPr>
            <a:r>
              <a:rPr lang="zh-CN" altLang="en-US" sz="1800" dirty="0">
                <a:latin typeface="+mn-ea"/>
                <a:ea typeface="+mn-ea"/>
              </a:rPr>
              <a:t>经最高人民法院调研，广州海事法院出具行政案件管理必要性的报告。</a:t>
            </a:r>
            <a:r>
              <a:rPr lang="en-US" altLang="zh-CN" sz="1800" dirty="0">
                <a:latin typeface="+mn-ea"/>
                <a:ea typeface="+mn-ea"/>
              </a:rPr>
              <a:t>2015</a:t>
            </a:r>
            <a:r>
              <a:rPr lang="zh-CN" altLang="en-US" sz="1800" dirty="0">
                <a:latin typeface="+mn-ea"/>
                <a:ea typeface="+mn-ea"/>
              </a:rPr>
              <a:t>年</a:t>
            </a:r>
            <a:r>
              <a:rPr lang="en-US" altLang="zh-CN" sz="1800" dirty="0">
                <a:latin typeface="+mn-ea"/>
                <a:ea typeface="+mn-ea"/>
              </a:rPr>
              <a:t>12</a:t>
            </a:r>
            <a:r>
              <a:rPr lang="zh-CN" altLang="en-US" sz="1800" dirty="0">
                <a:latin typeface="+mn-ea"/>
                <a:ea typeface="+mn-ea"/>
              </a:rPr>
              <a:t>月</a:t>
            </a:r>
            <a:r>
              <a:rPr lang="en-US" altLang="zh-CN" sz="1800" dirty="0">
                <a:latin typeface="+mn-ea"/>
                <a:ea typeface="+mn-ea"/>
              </a:rPr>
              <a:t>28</a:t>
            </a:r>
            <a:r>
              <a:rPr lang="zh-CN" altLang="en-US" sz="1800" dirty="0">
                <a:latin typeface="+mn-ea"/>
                <a:ea typeface="+mn-ea"/>
              </a:rPr>
              <a:t>日，最高人民法院审判委员会通过</a:t>
            </a:r>
            <a:r>
              <a:rPr lang="en-US" altLang="zh-CN" sz="2400" dirty="0">
                <a:latin typeface="+mn-ea"/>
                <a:ea typeface="+mn-ea"/>
              </a:rPr>
              <a:t>《</a:t>
            </a:r>
            <a:r>
              <a:rPr lang="zh-CN" altLang="en-US" sz="1800" dirty="0">
                <a:latin typeface="+mn-ea"/>
                <a:ea typeface="+mn-ea"/>
              </a:rPr>
              <a:t>最高人民法院关于海事法院受理案件范围的若干规定</a:t>
            </a:r>
            <a:r>
              <a:rPr lang="en-US" altLang="zh-CN" sz="2400" dirty="0">
                <a:latin typeface="+mn-ea"/>
                <a:ea typeface="+mn-ea"/>
              </a:rPr>
              <a:t>》</a:t>
            </a:r>
            <a:r>
              <a:rPr lang="zh-CN" altLang="en-US" sz="1800" dirty="0">
                <a:latin typeface="+mn-ea"/>
                <a:ea typeface="+mn-ea"/>
              </a:rPr>
              <a:t>（法释</a:t>
            </a:r>
            <a:r>
              <a:rPr lang="en-US" altLang="zh-CN" sz="1800" dirty="0">
                <a:latin typeface="+mn-ea"/>
                <a:ea typeface="+mn-ea"/>
              </a:rPr>
              <a:t>〔2016〕4</a:t>
            </a:r>
            <a:r>
              <a:rPr lang="zh-CN" altLang="en-US" sz="1800" dirty="0">
                <a:latin typeface="+mn-ea"/>
                <a:ea typeface="+mn-ea"/>
              </a:rPr>
              <a:t>号），确定由海事法院受理海事行政案件。但对于刑事案件是否由海事法院管辖，至今仍未明确。</a:t>
            </a:r>
          </a:p>
          <a:p>
            <a:pPr marL="0" indent="0">
              <a:buNone/>
            </a:pPr>
            <a:endParaRPr lang="en-US" altLang="zh-CN" sz="1800" dirty="0">
              <a:latin typeface="+mn-ea"/>
              <a:ea typeface="+mn-ea"/>
            </a:endParaRPr>
          </a:p>
          <a:p>
            <a:pPr marL="0" indent="0">
              <a:buNone/>
            </a:pPr>
            <a:r>
              <a:rPr lang="en-US" altLang="zh-CN" sz="1800" dirty="0">
                <a:latin typeface="+mn-ea"/>
                <a:ea typeface="+mn-ea"/>
              </a:rPr>
              <a:t>2017</a:t>
            </a:r>
            <a:r>
              <a:rPr lang="zh-CN" altLang="en-US" sz="1800" dirty="0">
                <a:latin typeface="+mn-ea"/>
                <a:ea typeface="+mn-ea"/>
              </a:rPr>
              <a:t>年</a:t>
            </a:r>
            <a:r>
              <a:rPr lang="en-US" altLang="zh-CN" sz="1800" dirty="0">
                <a:latin typeface="+mn-ea"/>
                <a:ea typeface="+mn-ea"/>
              </a:rPr>
              <a:t>2</a:t>
            </a:r>
            <a:r>
              <a:rPr lang="zh-CN" altLang="en-US" sz="1800" dirty="0">
                <a:latin typeface="+mn-ea"/>
                <a:ea typeface="+mn-ea"/>
              </a:rPr>
              <a:t>月，最高人民法院指定宁波海事法院作为海事刑事案件专门管辖试点法院，同年</a:t>
            </a:r>
            <a:r>
              <a:rPr lang="en-US" altLang="zh-CN" sz="1800" dirty="0">
                <a:latin typeface="+mn-ea"/>
                <a:ea typeface="+mn-ea"/>
              </a:rPr>
              <a:t>6</a:t>
            </a:r>
            <a:r>
              <a:rPr lang="zh-CN" altLang="en-US" sz="1800" dirty="0">
                <a:latin typeface="+mn-ea"/>
                <a:ea typeface="+mn-ea"/>
              </a:rPr>
              <a:t>月宁波海事法院审理了 “卡塔丽娜（</a:t>
            </a:r>
            <a:r>
              <a:rPr lang="en-US" altLang="zh-CN" sz="1800" dirty="0">
                <a:latin typeface="+mn-ea"/>
                <a:ea typeface="+mn-ea"/>
              </a:rPr>
              <a:t>KATALINA</a:t>
            </a:r>
            <a:r>
              <a:rPr lang="zh-CN" altLang="en-US" sz="1800" dirty="0">
                <a:latin typeface="+mn-ea"/>
                <a:ea typeface="+mn-ea"/>
              </a:rPr>
              <a:t>）”轮二副艾伦</a:t>
            </a:r>
            <a:r>
              <a:rPr lang="en-US" altLang="zh-CN" sz="1800" dirty="0">
                <a:latin typeface="+mn-ea"/>
                <a:ea typeface="+mn-ea"/>
              </a:rPr>
              <a:t>·</a:t>
            </a:r>
            <a:r>
              <a:rPr lang="zh-CN" altLang="en-US" sz="1800" dirty="0">
                <a:latin typeface="+mn-ea"/>
                <a:ea typeface="+mn-ea"/>
              </a:rPr>
              <a:t>门多萨</a:t>
            </a:r>
            <a:r>
              <a:rPr lang="en-US" altLang="zh-CN" sz="1800" dirty="0">
                <a:latin typeface="+mn-ea"/>
                <a:ea typeface="+mn-ea"/>
              </a:rPr>
              <a:t>·</a:t>
            </a:r>
            <a:r>
              <a:rPr lang="zh-CN" altLang="en-US" sz="1800" dirty="0">
                <a:latin typeface="+mn-ea"/>
                <a:ea typeface="+mn-ea"/>
              </a:rPr>
              <a:t>塔布雷交通肇事罪一案。</a:t>
            </a:r>
          </a:p>
        </p:txBody>
      </p:sp>
      <p:pic>
        <p:nvPicPr>
          <p:cNvPr id="3" name="内容占位符 2"/>
          <p:cNvPicPr>
            <a:picLocks noGrp="1" noChangeAspect="1"/>
          </p:cNvPicPr>
          <p:nvPr>
            <p:ph sz="quarter" idx="14"/>
            <p:custDataLst>
              <p:tags r:id="rId3"/>
            </p:custDataLst>
          </p:nvPr>
        </p:nvPicPr>
        <p:blipFill>
          <a:blip r:embed="rId5">
            <a:extLst>
              <a:ext uri="{28A0092B-C50C-407E-A947-70E740481C1C}">
                <a14:useLocalDpi xmlns:a14="http://schemas.microsoft.com/office/drawing/2010/main" val="0"/>
              </a:ext>
            </a:extLst>
          </a:blip>
          <a:srcRect/>
          <a:stretch>
            <a:fillRect/>
          </a:stretch>
        </p:blipFill>
        <p:spPr>
          <a:xfrm>
            <a:off x="5102116" y="1490690"/>
            <a:ext cx="6477218" cy="3646433"/>
          </a:xfr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E1YTMzZDlhZWMwMWMxMTE2ODMxOWMxMDIzZDhhYzAifQ=="/>
  <p:tag name="KSO_WPP_MARK_KEY" val="52ad68fb-47de-4bbf-8447-3818e707776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 name="KSO_WM_SLIDE_BACKGROUND_TYPE" val="frame"/>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 name="KSO_WM_SLIDE_BACKGROUND_TYPE" val="belt"/>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75"/>
  <p:tag name="KSO_WM_TEMPLATE_THUMBS_INDEX" val="1、4、6、7、9、10、11、12、14"/>
  <p:tag name="KSO_WM_TEMPLATE_MASTER_THUMB_INDEX" val="1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 name="KSO_WM_SLIDE_BACKGROUND_TYPE" val="frame"/>
  <p:tag name="KSO_WM_SLIDE_BK_DARK_LIGHT" val="2"/>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 name="KSO_WM_SLIDE_BACKGROUND_TYPE" val="belt"/>
  <p:tag name="KSO_WM_SLIDE_BK_DARK_LIGHT" val="2"/>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Lst>
</file>

<file path=ppt/tags/tag41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Lst>
</file>

<file path=ppt/tags/tag41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41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41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ID" val="custom20202675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02675"/>
  <p:tag name="KSO_WM_SLIDE_TYPE" val="title"/>
  <p:tag name="KSO_WM_SLIDE_SUBTYPE" val="pureTxt"/>
  <p:tag name="KSO_WM_SLIDE_LAYOUT" val="a_b"/>
  <p:tag name="KSO_WM_SLIDE_LAYOUT_CNT" val="1_3"/>
  <p:tag name="KSO_WM_TEMPLATE_THUMBS_INDEX" val="1、4、6、7、9、10、11、12、14、15"/>
  <p:tag name="KSO_WM_TEMPLATE_MASTER_THUMB_INDEX" val="12"/>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a*1"/>
  <p:tag name="KSO_WM_TEMPLATE_CATEGORY" val="custom"/>
  <p:tag name="KSO_WM_TEMPLATE_INDEX" val="20202675"/>
  <p:tag name="KSO_WM_UNIT_LAYERLEVEL" val="1"/>
  <p:tag name="KSO_WM_TAG_VERSION" val="1.0"/>
  <p:tag name="KSO_WM_BEAUTIFY_FLAG" val="#wm#"/>
  <p:tag name="KSO_WM_UNIT_ISCONTENTSTITLE" val="0"/>
  <p:tag name="KSO_WM_UNIT_PRESET_TEXT" val="部门工作汇报PPT"/>
  <p:tag name="KSO_WM_UNIT_NOCLEAR" val="0"/>
  <p:tag name="KSO_WM_UNIT_VALUE" val="11"/>
  <p:tag name="KSO_WM_UNIT_TYPE" val="a"/>
  <p:tag name="KSO_WM_UNIT_INDEX" val="1"/>
  <p:tag name="KSO_WM_UNIT_ISNUMDGMTITLE" val="0"/>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b*2"/>
  <p:tag name="KSO_WM_TEMPLATE_CATEGORY" val="custom"/>
  <p:tag name="KSO_WM_TEMPLATE_INDEX" val="20202675"/>
  <p:tag name="KSO_WM_UNIT_LAYERLEVEL" val="1"/>
  <p:tag name="KSO_WM_TAG_VERSION" val="1.0"/>
  <p:tag name="KSO_WM_BEAUTIFY_FLAG" val="#wm#"/>
  <p:tag name="KSO_WM_UNIT_ISCONTENTSTITLE" val="0"/>
  <p:tag name="KSO_WM_UNIT_PRESET_TEXT" val="汇报人姓名"/>
  <p:tag name="KSO_WM_UNIT_NOCLEAR" val="0"/>
  <p:tag name="KSO_WM_UNIT_TYPE" val="b"/>
  <p:tag name="KSO_WM_UNIT_INDEX" val="2"/>
  <p:tag name="KSO_WM_UNIT_ISNUMDGMTITLE" val="0"/>
</p:tagLst>
</file>

<file path=ppt/tags/tag423.xml><?xml version="1.0" encoding="utf-8"?>
<p:tagLst xmlns:a="http://schemas.openxmlformats.org/drawingml/2006/main" xmlns:r="http://schemas.openxmlformats.org/officeDocument/2006/relationships" xmlns:p="http://schemas.openxmlformats.org/presentationml/2006/main">
  <p:tag name="KSO_WM_SLIDE_ID" val="custom20202675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675"/>
  <p:tag name="KSO_WM_SLIDE_LAYOUT" val="a_b_l"/>
  <p:tag name="KSO_WM_SLIDE_LAYOUT_CNT" val="1_1_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675_3*i*1"/>
  <p:tag name="KSO_WM_TEMPLATE_CATEGORY" val="custom"/>
  <p:tag name="KSO_WM_TEMPLATE_INDEX" val="20202675"/>
  <p:tag name="KSO_WM_UNIT_LAYERLEVEL" val="1"/>
  <p:tag name="KSO_WM_TAG_VERSION" val="1.0"/>
  <p:tag name="KSO_WM_BEAUTIFY_FLAG" val="#wm#"/>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75_3*i*2"/>
  <p:tag name="KSO_WM_TEMPLATE_CATEGORY" val="custom"/>
  <p:tag name="KSO_WM_TEMPLATE_INDEX" val="20202675"/>
  <p:tag name="KSO_WM_UNIT_LAYERLEVEL" val="1"/>
  <p:tag name="KSO_WM_TAG_VERSION" val="1.0"/>
  <p:tag name="KSO_WM_BEAUTIFY_FLAG" val="#wm#"/>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75_3*i*3"/>
  <p:tag name="KSO_WM_TEMPLATE_CATEGORY" val="custom"/>
  <p:tag name="KSO_WM_TEMPLATE_INDEX" val="2020267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75_3*i*4"/>
  <p:tag name="KSO_WM_TEMPLATE_CATEGORY" val="custom"/>
  <p:tag name="KSO_WM_TEMPLATE_INDEX" val="2020267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2675_3*i*5"/>
  <p:tag name="KSO_WM_TEMPLATE_CATEGORY" val="custom"/>
  <p:tag name="KSO_WM_TEMPLATE_INDEX" val="2020267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02675_3*i*6"/>
  <p:tag name="KSO_WM_TEMPLATE_CATEGORY" val="custom"/>
  <p:tag name="KSO_WM_TEMPLATE_INDEX" val="20202675"/>
  <p:tag name="KSO_WM_UNIT_LAYERLEVEL" val="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75_3*l_h_a*1_1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 val="5"/>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675_3*l_h_i*1_1_2"/>
  <p:tag name="KSO_WM_TEMPLATE_CATEGORY" val="custom"/>
  <p:tag name="KSO_WM_TEMPLATE_INDEX" val="2020267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75_3*l_h_i*1_1_1"/>
  <p:tag name="KSO_WM_TEMPLATE_CATEGORY" val="custom"/>
  <p:tag name="KSO_WM_TEMPLATE_INDEX" val="20202675"/>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75_3*l_h_a*1_2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 val="5"/>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675_3*l_h_i*1_2_2"/>
  <p:tag name="KSO_WM_TEMPLATE_CATEGORY" val="custom"/>
  <p:tag name="KSO_WM_TEMPLATE_INDEX" val="2020267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75_3*l_h_i*1_2_1"/>
  <p:tag name="KSO_WM_TEMPLATE_CATEGORY" val="custom"/>
  <p:tag name="KSO_WM_TEMPLATE_INDEX" val="20202675"/>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75_3*l_h_a*1_3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 val="5"/>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675_3*l_h_i*1_3_1"/>
  <p:tag name="KSO_WM_TEMPLATE_CATEGORY" val="custom"/>
  <p:tag name="KSO_WM_TEMPLATE_INDEX" val="2020267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675_3*l_h_i*1_3_2"/>
  <p:tag name="KSO_WM_TEMPLATE_CATEGORY" val="custom"/>
  <p:tag name="KSO_WM_TEMPLATE_INDEX" val="20202675"/>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675_3*b*1"/>
  <p:tag name="KSO_WM_TEMPLATE_CATEGORY" val="custom"/>
  <p:tag name="KSO_WM_TEMPLATE_INDEX" val="20202675"/>
  <p:tag name="KSO_WM_UNIT_LAYERLEVEL" val="1"/>
  <p:tag name="KSO_WM_TAG_VERSION" val="1.0"/>
  <p:tag name="KSO_WM_BEAUTIFY_FLAG" val="#wm#"/>
  <p:tag name="KSO_WM_UNIT_PRESET_TEXT" val="CONTENTS"/>
  <p:tag name="KSO_WM_UNIT_ISNUMDGMTITLE" val="0"/>
  <p:tag name="KSO_WM_UNIT_TEXT_FILL_FORE_SCHEMECOLOR_INDEX" val="14"/>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75_3*a*1"/>
  <p:tag name="KSO_WM_TEMPLATE_CATEGORY" val="custom"/>
  <p:tag name="KSO_WM_TEMPLATE_INDEX" val="20202675"/>
  <p:tag name="KSO_WM_UNIT_LAYERLEVEL" val="1"/>
  <p:tag name="KSO_WM_TAG_VERSION" val="1.0"/>
  <p:tag name="KSO_WM_BEAUTIFY_FLAG" val="#wm#"/>
  <p:tag name="KSO_WM_UNIT_PRESET_TEXT" val="目录"/>
  <p:tag name="KSO_WM_UNIT_ISNUMDGMTITLE" val="0"/>
  <p:tag name="KSO_WM_UNIT_TEXT_FILL_FORE_SCHEMECOLOR_INDEX" val="14"/>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SLIDE_ID" val="custom20202675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75"/>
  <p:tag name="KSO_WM_SLIDE_TYPE" val="sectionTitle"/>
  <p:tag name="KSO_WM_SLIDE_SUBTYPE" val="pureTxt"/>
  <p:tag name="KSO_WM_SLIDE_LAYOUT" val="a_b_e"/>
  <p:tag name="KSO_WM_SLIDE_LAYOUT_CNT" val="1_1_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443.xml><?xml version="1.0" encoding="utf-8"?>
<p:tagLst xmlns:a="http://schemas.openxmlformats.org/drawingml/2006/main" xmlns:r="http://schemas.openxmlformats.org/officeDocument/2006/relationships" xmlns:p="http://schemas.openxmlformats.org/presentationml/2006/main">
  <p:tag name="KSO_WM_SLIDE_ID" val="custom20202675_9"/>
  <p:tag name="KSO_WM_TEMPLATE_SUBCATEGORY" val="0"/>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675"/>
  <p:tag name="KSO_WM_SLIDE_LAYOUT" val="a_f"/>
  <p:tag name="KSO_WM_SLIDE_LAYOUT_CNT" val="1_1"/>
  <p:tag name="KSO_WM_TEMPLATE_MASTER_TYPE" val="1"/>
  <p:tag name="KSO_WM_TEMPLATE_COLOR_TYPE" val="1"/>
</p:tagLst>
</file>

<file path=ppt/tags/tag44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为了能让您有更直观的字数感受，并进一步方便使用，我们为您标注了最适合的位置。您输入的文字到这里时，就是最佳视觉效果，请您务必注意。"/>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675_9*f*1"/>
  <p:tag name="KSO_WM_TEMPLATE_CATEGORY" val="custom"/>
  <p:tag name="KSO_WM_TEMPLATE_INDEX" val="20202675"/>
  <p:tag name="KSO_WM_UNIT_LAYERLEVEL" val="1"/>
  <p:tag name="KSO_WM_TAG_VERSION" val="1.0"/>
  <p:tag name="KSO_WM_BEAUTIFY_FLAG" val="#wm#"/>
  <p:tag name="KSO_WM_UNIT_SUBTYPE" val="a"/>
</p:tagLst>
</file>

<file path=ppt/tags/tag445.xml><?xml version="1.0" encoding="utf-8"?>
<p:tagLst xmlns:a="http://schemas.openxmlformats.org/drawingml/2006/main" xmlns:r="http://schemas.openxmlformats.org/officeDocument/2006/relationships" xmlns:p="http://schemas.openxmlformats.org/presentationml/2006/main">
  <p:tag name="KSO_WM_SLIDE_ID" val="custom20202675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75"/>
  <p:tag name="KSO_WM_SLIDE_TYPE" val="sectionTitle"/>
  <p:tag name="KSO_WM_SLIDE_SUBTYPE" val="pureTxt"/>
  <p:tag name="KSO_WM_SLIDE_LAYOUT" val="a_b_e"/>
  <p:tag name="KSO_WM_SLIDE_LAYOUT_CNT" val="1_1_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447.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75_10*a*1"/>
  <p:tag name="KSO_WM_TEMPLATE_CATEGORY" val="custom"/>
  <p:tag name="KSO_WM_TEMPLATE_INDEX" val="20202675"/>
  <p:tag name="KSO_WM_UNIT_LAYERLEVEL" val="1"/>
  <p:tag name="KSO_WM_TAG_VERSION" val="1.0"/>
  <p:tag name="KSO_WM_BEAUTIFY_FLAG" val="#wm#"/>
  <p:tag name="KSO_WM_UNIT_ISNUMDGMTITLE" val="0"/>
</p:tagLst>
</file>

<file path=ppt/tags/tag449.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0*d*1"/>
  <p:tag name="KSO_WM_TEMPLATE_CATEGORY" val="custom"/>
  <p:tag name="KSO_WM_TEMPLATE_INDEX" val="20202675"/>
  <p:tag name="KSO_WM_UNIT_LAYERLEVEL" val="1"/>
  <p:tag name="KSO_WM_TAG_VERSION" val="1.0"/>
  <p:tag name="KSO_WM_BEAUTIFY_FLAG" val="#wm#"/>
  <p:tag name="KSO_WM_UNIT_VALUE" val="1412*1798"/>
  <p:tag name="KSO_WM_UNIT_TYPE" val="d"/>
  <p:tag name="KSO_WM_UNIT_INDEX" val="1"/>
  <p:tag name="KSO_WM_UNIT_SUPPORT_UNIT_TYPE" val="[&quot;d&quot;]"/>
</p:tagLst>
</file>

<file path=ppt/tags/tag451.xml><?xml version="1.0" encoding="utf-8"?>
<p:tagLst xmlns:a="http://schemas.openxmlformats.org/drawingml/2006/main" xmlns:r="http://schemas.openxmlformats.org/officeDocument/2006/relationships" xmlns:p="http://schemas.openxmlformats.org/presentationml/2006/main">
  <p:tag name="KSO_WM_SLIDE_ID" val="custom20202675_12"/>
  <p:tag name="KSO_WM_TEMPLATE_SUBCATEGORY" val="0"/>
  <p:tag name="KSO_WM_SLIDE_TYPE" val="text"/>
  <p:tag name="KSO_WM_SLIDE_SUBTYPE" val="picTxt"/>
  <p:tag name="KSO_WM_SLIDE_ITEM_CNT" val="0"/>
  <p:tag name="KSO_WM_SLIDE_INDEX" val="12"/>
  <p:tag name="KSO_WM_SLIDE_SIZE" val="866*448"/>
  <p:tag name="KSO_WM_SLIDE_POSITION" val="46*38"/>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5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75_12*a*1"/>
  <p:tag name="KSO_WM_TEMPLATE_CATEGORY" val="custom"/>
  <p:tag name="KSO_WM_TEMPLATE_INDEX" val="20202675"/>
  <p:tag name="KSO_WM_UNIT_LAYERLEVEL" val="1"/>
  <p:tag name="KSO_WM_TAG_VERSION" val="1.0"/>
  <p:tag name="KSO_WM_BEAUTIFY_FLAG" val="#wm#"/>
  <p:tag name="KSO_WM_UNIT_ISNUMDGMTITLE" val="0"/>
</p:tagLst>
</file>

<file path=ppt/tags/tag453.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0*d*1"/>
  <p:tag name="KSO_WM_TEMPLATE_CATEGORY" val="custom"/>
  <p:tag name="KSO_WM_TEMPLATE_INDEX" val="20202675"/>
  <p:tag name="KSO_WM_UNIT_LAYERLEVEL" val="1"/>
  <p:tag name="KSO_WM_TAG_VERSION" val="1.0"/>
  <p:tag name="KSO_WM_BEAUTIFY_FLAG" val="#wm#"/>
  <p:tag name="KSO_WM_UNIT_VALUE" val="1412*1798"/>
  <p:tag name="KSO_WM_UNIT_TYPE" val="d"/>
  <p:tag name="KSO_WM_UNIT_INDEX" val="1"/>
  <p:tag name="KSO_WM_UNIT_SUPPORT_UNIT_TYPE" val="[&quot;d&quot;]"/>
</p:tagLst>
</file>

<file path=ppt/tags/tag456.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57.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0*d*1"/>
  <p:tag name="KSO_WM_TEMPLATE_CATEGORY" val="custom"/>
  <p:tag name="KSO_WM_TEMPLATE_INDEX" val="20202675"/>
  <p:tag name="KSO_WM_UNIT_LAYERLEVEL" val="1"/>
  <p:tag name="KSO_WM_TAG_VERSION" val="1.0"/>
  <p:tag name="KSO_WM_BEAUTIFY_FLAG" val="#wm#"/>
  <p:tag name="KSO_WM_UNIT_VALUE" val="1412*1798"/>
  <p:tag name="KSO_WM_UNIT_TYPE" val="d"/>
  <p:tag name="KSO_WM_UNIT_INDEX" val="1"/>
  <p:tag name="KSO_WM_UNIT_SUPPORT_UNIT_TYPE" val="[&quot;d&quot;]"/>
</p:tagLst>
</file>

<file path=ppt/tags/tag459.xml><?xml version="1.0" encoding="utf-8"?>
<p:tagLst xmlns:a="http://schemas.openxmlformats.org/drawingml/2006/main" xmlns:r="http://schemas.openxmlformats.org/officeDocument/2006/relationships" xmlns:p="http://schemas.openxmlformats.org/presentationml/2006/main">
  <p:tag name="KSO_WM_SLIDE_ID" val="custom20202675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75"/>
  <p:tag name="KSO_WM_SLIDE_TYPE" val="sectionTitle"/>
  <p:tag name="KSO_WM_SLIDE_SUBTYPE" val="pureTxt"/>
  <p:tag name="KSO_WM_SLIDE_LAYOUT" val="a_b_e"/>
  <p:tag name="KSO_WM_SLIDE_LAYOUT_CNT" val="1_1_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461.xml><?xml version="1.0" encoding="utf-8"?>
<p:tagLst xmlns:a="http://schemas.openxmlformats.org/drawingml/2006/main" xmlns:r="http://schemas.openxmlformats.org/officeDocument/2006/relationships" xmlns:p="http://schemas.openxmlformats.org/presentationml/2006/main">
  <p:tag name="KSO_WM_SLIDE_ID" val="custom20202675_12"/>
  <p:tag name="KSO_WM_TEMPLATE_SUBCATEGORY" val="0"/>
  <p:tag name="KSO_WM_SLIDE_TYPE" val="text"/>
  <p:tag name="KSO_WM_SLIDE_SUBTYPE" val="picTxt"/>
  <p:tag name="KSO_WM_SLIDE_ITEM_CNT" val="0"/>
  <p:tag name="KSO_WM_SLIDE_INDEX" val="12"/>
  <p:tag name="KSO_WM_SLIDE_SIZE" val="866*448"/>
  <p:tag name="KSO_WM_SLIDE_POSITION" val="46*38"/>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75_12*a*1"/>
  <p:tag name="KSO_WM_TEMPLATE_CATEGORY" val="custom"/>
  <p:tag name="KSO_WM_TEMPLATE_INDEX" val="20202675"/>
  <p:tag name="KSO_WM_UNIT_LAYERLEVEL" val="1"/>
  <p:tag name="KSO_WM_TAG_VERSION" val="1.0"/>
  <p:tag name="KSO_WM_BEAUTIFY_FLAG" val="#wm#"/>
  <p:tag name="KSO_WM_UNIT_ISNUMDGMTITLE" val="0"/>
</p:tagLst>
</file>

<file path=ppt/tags/tag463.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46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7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75_10*a*1"/>
  <p:tag name="KSO_WM_TEMPLATE_CATEGORY" val="custom"/>
  <p:tag name="KSO_WM_TEMPLATE_INDEX" val="20202675"/>
  <p:tag name="KSO_WM_UNIT_LAYERLEVEL" val="1"/>
  <p:tag name="KSO_WM_TAG_VERSION" val="1.0"/>
  <p:tag name="KSO_WM_BEAUTIFY_FLAG" val="#wm#"/>
  <p:tag name="KSO_WM_UNIT_ISNUMDGMTITLE" val="0"/>
</p:tagLst>
</file>

<file path=ppt/tags/tag472.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474.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47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78.xml><?xml version="1.0" encoding="utf-8"?>
<p:tagLst xmlns:a="http://schemas.openxmlformats.org/drawingml/2006/main" xmlns:r="http://schemas.openxmlformats.org/officeDocument/2006/relationships" xmlns:p="http://schemas.openxmlformats.org/presentationml/2006/main">
  <p:tag name="KSO_WM_SLIDE_ID" val="custom20202675_11"/>
  <p:tag name="KSO_WM_TEMPLATE_SUBCATEGORY" val="0"/>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79.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48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86.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48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49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93.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0*d*1"/>
  <p:tag name="KSO_WM_TEMPLATE_CATEGORY" val="custom"/>
  <p:tag name="KSO_WM_TEMPLATE_INDEX" val="20202675"/>
  <p:tag name="KSO_WM_UNIT_LAYERLEVEL" val="1"/>
  <p:tag name="KSO_WM_TAG_VERSION" val="1.0"/>
  <p:tag name="KSO_WM_BEAUTIFY_FLAG" val="#wm#"/>
  <p:tag name="KSO_WM_UNIT_VALUE" val="1412*1798"/>
  <p:tag name="KSO_WM_UNIT_TYPE" val="d"/>
  <p:tag name="KSO_WM_UNIT_INDEX" val="1"/>
  <p:tag name="KSO_WM_UNIT_SUPPORT_UNIT_TYPE" val="[&quot;d&quot;]"/>
</p:tagLst>
</file>

<file path=ppt/tags/tag49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97.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50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04.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11.xml><?xml version="1.0" encoding="utf-8"?>
<p:tagLst xmlns:a="http://schemas.openxmlformats.org/drawingml/2006/main" xmlns:r="http://schemas.openxmlformats.org/officeDocument/2006/relationships" xmlns:p="http://schemas.openxmlformats.org/presentationml/2006/main">
  <p:tag name="KSO_WM_SLIDE_ID" val="custom20202675_10"/>
  <p:tag name="KSO_WM_TEMPLATE_SUBCATEGORY" val="0"/>
  <p:tag name="KSO_WM_SLIDE_TYPE" val="text"/>
  <p:tag name="KSO_WM_SLIDE_SUBTYPE" val="picTxt"/>
  <p:tag name="KSO_WM_SLIDE_ITEM_CNT" val="0"/>
  <p:tag name="KSO_WM_SLIDE_INDEX" val="10"/>
  <p:tag name="KSO_WM_SLIDE_SIZE" val="866*400"/>
  <p:tag name="KSO_WM_SLIDE_POSITION" val="45*60"/>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512.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75_10*f*1"/>
  <p:tag name="KSO_WM_TEMPLATE_CATEGORY" val="custom"/>
  <p:tag name="KSO_WM_TEMPLATE_INDEX" val="20202675"/>
  <p:tag name="KSO_WM_UNIT_LAYERLEVEL" val="1"/>
  <p:tag name="KSO_WM_TAG_VERSION" val="1.0"/>
  <p:tag name="KSO_WM_BEAUTIFY_FLAG" val="#wm#"/>
  <p:tag name="KSO_WM_UNIT_SUBTYPE" val="a"/>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0*d*1"/>
  <p:tag name="KSO_WM_TEMPLATE_CATEGORY" val="custom"/>
  <p:tag name="KSO_WM_TEMPLATE_INDEX" val="20202675"/>
  <p:tag name="KSO_WM_UNIT_LAYERLEVEL" val="1"/>
  <p:tag name="KSO_WM_TAG_VERSION" val="1.0"/>
  <p:tag name="KSO_WM_BEAUTIFY_FLAG" val="#wm#"/>
  <p:tag name="KSO_WM_UNIT_VALUE" val="1412*1798"/>
  <p:tag name="KSO_WM_UNIT_TYPE" val="d"/>
  <p:tag name="KSO_WM_UNIT_INDEX" val="1"/>
  <p:tag name="KSO_WM_UNIT_SUPPORT_UNIT_TYPE" val="[&quot;d&quot;]"/>
</p:tagLst>
</file>

<file path=ppt/tags/tag5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15.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1"/>
  <p:tag name="KSO_WM_TEMPLATE_CATEGORY" val="custom"/>
  <p:tag name="KSO_WM_TEMPLATE_INDEX" val="20202675"/>
  <p:tag name="KSO_WM_UNIT_LAYERLEVEL" val="1"/>
  <p:tag name="KSO_WM_TAG_VERSION" val="1.0"/>
  <p:tag name="KSO_WM_BEAUTIFY_FLAG" val="#wm#"/>
  <p:tag name="KSO_WM_UNIT_VALUE" val="803*1481"/>
  <p:tag name="KSO_WM_UNIT_TYPE" val="d"/>
  <p:tag name="KSO_WM_UNIT_INDEX" val="1"/>
  <p:tag name="KSO_WM_UNIT_SUPPORT_UNIT_TYPE" val="[&quot;d&quot;]"/>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d*2"/>
  <p:tag name="KSO_WM_TEMPLATE_CATEGORY" val="custom"/>
  <p:tag name="KSO_WM_TEMPLATE_INDEX" val="20202675"/>
  <p:tag name="KSO_WM_UNIT_LAYERLEVEL" val="1"/>
  <p:tag name="KSO_WM_TAG_VERSION" val="1.0"/>
  <p:tag name="KSO_WM_BEAUTIFY_FLAG" val="#wm#"/>
  <p:tag name="KSO_WM_UNIT_VALUE" val="800*1490"/>
  <p:tag name="KSO_WM_UNIT_TYPE" val="d"/>
  <p:tag name="KSO_WM_UNIT_INDEX" val="2"/>
  <p:tag name="KSO_WM_UNIT_SUPPORT_UNIT_TYPE" val="[&quot;d&quot;]"/>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1"/>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1"/>
  <p:tag name="KSO_WM_UNIT_PRESET_TEXT" val="点击此处添加正文，文字是您思想的提炼，为了演示发布的良好效果，请言简意赅的阐述您的观点。"/>
  <p:tag name="KSO_WM_UNIT_VALUE" val="54"/>
  <p:tag name="KSO_WM_UNIT_SUBTYPE" val="a"/>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3*f*2"/>
  <p:tag name="KSO_WM_TEMPLATE_CATEGORY" val="custom"/>
  <p:tag name="KSO_WM_TEMPLATE_INDEX" val="20202675"/>
  <p:tag name="KSO_WM_UNIT_LAYERLEVEL" val="1"/>
  <p:tag name="KSO_WM_TAG_VERSION" val="1.0"/>
  <p:tag name="KSO_WM_BEAUTIFY_FLAG" val="#wm#"/>
  <p:tag name="KSO_WM_UNIT_NOCLEAR" val="0"/>
  <p:tag name="KSO_WM_UNIT_TYPE" val="f"/>
  <p:tag name="KSO_WM_UNIT_INDEX" val="2"/>
  <p:tag name="KSO_WM_UNIT_PRESET_TEXT" val="点击此处添加正文，文字是您思想的提炼，为了演示发布的良好效果，请言简意赅的阐述您的观点。"/>
  <p:tag name="KSO_WM_UNIT_VALUE" val="54"/>
  <p:tag name="KSO_WM_UNIT_SUBTYPE" val="a"/>
</p:tagLst>
</file>

<file path=ppt/tags/tag5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22.xml><?xml version="1.0" encoding="utf-8"?>
<p:tagLst xmlns:a="http://schemas.openxmlformats.org/drawingml/2006/main" xmlns:r="http://schemas.openxmlformats.org/officeDocument/2006/relationships" xmlns:p="http://schemas.openxmlformats.org/presentationml/2006/main">
  <p:tag name="KSO_WM_SLIDE_ID" val="custom20202675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75"/>
  <p:tag name="KSO_WM_SLIDE_LAYOUT" val="a_f"/>
  <p:tag name="KSO_WM_SLIDE_LAYOUT_CNT" val="1_1"/>
  <p:tag name="KSO_WM_TEMPLATE_MASTER_TYPE" val="1"/>
  <p:tag name="KSO_WM_TEMPLATE_COLOR_TYPE" val="1"/>
</p:tagLst>
</file>

<file path=ppt/tags/tag523.xml><?xml version="1.0" encoding="utf-8"?>
<p:tagLst xmlns:a="http://schemas.openxmlformats.org/drawingml/2006/main" xmlns:r="http://schemas.openxmlformats.org/officeDocument/2006/relationships"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675_14*f*1"/>
  <p:tag name="KSO_WM_TEMPLATE_CATEGORY" val="custom"/>
  <p:tag name="KSO_WM_TEMPLATE_INDEX" val="20202675"/>
  <p:tag name="KSO_WM_UNIT_LAYERLEVEL" val="1"/>
  <p:tag name="KSO_WM_TAG_VERSION" val="1.0"/>
  <p:tag name="KSO_WM_BEAUTIFY_FLAG" val="#wm#"/>
  <p:tag name="KSO_WM_UNIT_SUBTYPE" val="a"/>
</p:tagLst>
</file>

<file path=ppt/tags/tag524.xml><?xml version="1.0" encoding="utf-8"?>
<p:tagLst xmlns:a="http://schemas.openxmlformats.org/drawingml/2006/main" xmlns:r="http://schemas.openxmlformats.org/officeDocument/2006/relationships" xmlns:p="http://schemas.openxmlformats.org/presentationml/2006/main">
  <p:tag name="KSO_WM_SLIDE_ID" val="custom20202675_13"/>
  <p:tag name="KSO_WM_TEMPLATE_SUBCATEGORY" val="0"/>
  <p:tag name="KSO_WM_SLIDE_TYPE" val="text"/>
  <p:tag name="KSO_WM_SLIDE_SUBTYPE" val="picTxt"/>
  <p:tag name="KSO_WM_SLIDE_ITEM_CNT" val="0"/>
  <p:tag name="KSO_WM_SLIDE_INDEX" val="13"/>
  <p:tag name="KSO_WM_SLIDE_SIZE" val="869*428"/>
  <p:tag name="KSO_WM_SLIDE_POSITION" val="45*12"/>
  <p:tag name="KSO_WM_TAG_VERSION" val="1.0"/>
  <p:tag name="KSO_WM_BEAUTIFY_FLAG" val="#wm#"/>
  <p:tag name="KSO_WM_TEMPLATE_CATEGORY" val="custom"/>
  <p:tag name="KSO_WM_TEMPLATE_INDEX" val="20202675"/>
  <p:tag name="KSO_WM_SLIDE_LAYOUT" val="a_d_f"/>
  <p:tag name="KSO_WM_SLIDE_LAYOUT_CNT" val="1_2_2"/>
  <p:tag name="KSO_WM_TEMPLATE_MASTER_TYPE" val="1"/>
  <p:tag name="KSO_WM_TEMPLATE_COLOR_TYPE" val="1"/>
</p:tagLst>
</file>

<file path=ppt/tags/tag5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75_13*a*1"/>
  <p:tag name="KSO_WM_TEMPLATE_CATEGORY" val="custom"/>
  <p:tag name="KSO_WM_TEMPLATE_INDEX" val="20202675"/>
  <p:tag name="KSO_WM_UNIT_LAYERLEVEL" val="1"/>
  <p:tag name="KSO_WM_TAG_VERSION" val="1.0"/>
  <p:tag name="KSO_WM_BEAUTIFY_FLAG" val="#wm#"/>
  <p:tag name="KSO_WM_UNIT_ISNUMDGMTITLE" val="0"/>
</p:tagLst>
</file>

<file path=ppt/tags/tag526.xml><?xml version="1.0" encoding="utf-8"?>
<p:tagLst xmlns:a="http://schemas.openxmlformats.org/drawingml/2006/main" xmlns:r="http://schemas.openxmlformats.org/officeDocument/2006/relationships" xmlns:p="http://schemas.openxmlformats.org/presentationml/2006/main">
  <p:tag name="KSO_WM_SLIDE_ID" val="custom20202675_12"/>
  <p:tag name="KSO_WM_TEMPLATE_SUBCATEGORY" val="0"/>
  <p:tag name="KSO_WM_SLIDE_TYPE" val="text"/>
  <p:tag name="KSO_WM_SLIDE_SUBTYPE" val="picTxt"/>
  <p:tag name="KSO_WM_SLIDE_ITEM_CNT" val="0"/>
  <p:tag name="KSO_WM_SLIDE_INDEX" val="12"/>
  <p:tag name="KSO_WM_SLIDE_SIZE" val="866*448"/>
  <p:tag name="KSO_WM_SLIDE_POSITION" val="46*38"/>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75_12*a*1"/>
  <p:tag name="KSO_WM_TEMPLATE_CATEGORY" val="custom"/>
  <p:tag name="KSO_WM_TEMPLATE_INDEX" val="20202675"/>
  <p:tag name="KSO_WM_UNIT_LAYERLEVEL" val="1"/>
  <p:tag name="KSO_WM_TAG_VERSION" val="1.0"/>
  <p:tag name="KSO_WM_BEAUTIFY_FLAG" val="#wm#"/>
  <p:tag name="KSO_WM_UNIT_ISNUMDGMTITLE" val="0"/>
</p:tagLst>
</file>

<file path=ppt/tags/tag528.xml><?xml version="1.0" encoding="utf-8"?>
<p:tagLst xmlns:a="http://schemas.openxmlformats.org/drawingml/2006/main" xmlns:r="http://schemas.openxmlformats.org/officeDocument/2006/relationships" xmlns:p="http://schemas.openxmlformats.org/presentationml/2006/main">
  <p:tag name="KSO_WM_SLIDE_ID" val="custom20202675_12"/>
  <p:tag name="KSO_WM_TEMPLATE_SUBCATEGORY" val="0"/>
  <p:tag name="KSO_WM_SLIDE_TYPE" val="text"/>
  <p:tag name="KSO_WM_SLIDE_SUBTYPE" val="picTxt"/>
  <p:tag name="KSO_WM_SLIDE_ITEM_CNT" val="0"/>
  <p:tag name="KSO_WM_SLIDE_INDEX" val="12"/>
  <p:tag name="KSO_WM_SLIDE_SIZE" val="866*448"/>
  <p:tag name="KSO_WM_SLIDE_POSITION" val="46*38"/>
  <p:tag name="KSO_WM_TAG_VERSION" val="1.0"/>
  <p:tag name="KSO_WM_BEAUTIFY_FLAG" val="#wm#"/>
  <p:tag name="KSO_WM_TEMPLATE_CATEGORY" val="custom"/>
  <p:tag name="KSO_WM_TEMPLATE_INDEX" val="20202675"/>
  <p:tag name="KSO_WM_SLIDE_LAYOUT" val="a_d_f"/>
  <p:tag name="KSO_WM_SLIDE_LAYOUT_CNT" val="1_1_1"/>
  <p:tag name="KSO_WM_TEMPLATE_MASTER_TYPE" val="1"/>
  <p:tag name="KSO_WM_TEMPLATE_COLOR_TYPE" val="1"/>
</p:tagLst>
</file>

<file path=ppt/tags/tag529.xml><?xml version="1.0" encoding="utf-8"?>
<p:tagLst xmlns:a="http://schemas.openxmlformats.org/drawingml/2006/main" xmlns:r="http://schemas.openxmlformats.org/officeDocument/2006/relationships" xmlns:p="http://schemas.openxmlformats.org/presentationml/2006/main">
  <p:tag name="KSO_WM_SLIDE_ID" val="custom2020267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75"/>
  <p:tag name="KSO_WM_SLIDE_TYPE" val="endPage"/>
  <p:tag name="KSO_WM_SLIDE_SUBTYPE" val="pureTxt"/>
  <p:tag name="KSO_WM_SLIDE_LAYOUT" val="a_b"/>
  <p:tag name="KSO_WM_SLIDE_LAYOUT_CNT" val="1_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75_15*a*1"/>
  <p:tag name="KSO_WM_TEMPLATE_CATEGORY" val="custom"/>
  <p:tag name="KSO_WM_TEMPLATE_INDEX" val="20202675"/>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 name="KSO_WM_UNIT_ISNUMDGMTITLE" val="0"/>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75"/>
  <p:tag name="KSO_WM_TEMPLATE_THUMBS_INDEX" val="1、4、6、7、9、10、11、12、14"/>
  <p:tag name="KSO_WM_TEMPLATE_MASTER_THUMB_INDEX" val="1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8">
      <a:dk1>
        <a:sysClr val="windowText" lastClr="000000"/>
      </a:dk1>
      <a:lt1>
        <a:sysClr val="window" lastClr="FFFFFF"/>
      </a:lt1>
      <a:dk2>
        <a:srgbClr val="6E7397"/>
      </a:dk2>
      <a:lt2>
        <a:srgbClr val="EDEEF7"/>
      </a:lt2>
      <a:accent1>
        <a:srgbClr val="313869"/>
      </a:accent1>
      <a:accent2>
        <a:srgbClr val="355578"/>
      </a:accent2>
      <a:accent3>
        <a:srgbClr val="387187"/>
      </a:accent3>
      <a:accent4>
        <a:srgbClr val="3C8E95"/>
      </a:accent4>
      <a:accent5>
        <a:srgbClr val="3FAAA4"/>
      </a:accent5>
      <a:accent6>
        <a:srgbClr val="43C7B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78">
      <a:dk1>
        <a:sysClr val="windowText" lastClr="000000"/>
      </a:dk1>
      <a:lt1>
        <a:sysClr val="window" lastClr="FFFFFF"/>
      </a:lt1>
      <a:dk2>
        <a:srgbClr val="6E7397"/>
      </a:dk2>
      <a:lt2>
        <a:srgbClr val="EDEEF7"/>
      </a:lt2>
      <a:accent1>
        <a:srgbClr val="313869"/>
      </a:accent1>
      <a:accent2>
        <a:srgbClr val="355578"/>
      </a:accent2>
      <a:accent3>
        <a:srgbClr val="387187"/>
      </a:accent3>
      <a:accent4>
        <a:srgbClr val="3C8E95"/>
      </a:accent4>
      <a:accent5>
        <a:srgbClr val="3FAAA4"/>
      </a:accent5>
      <a:accent6>
        <a:srgbClr val="43C7B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1962</Words>
  <Application>Microsoft Office PowerPoint</Application>
  <PresentationFormat>宽屏</PresentationFormat>
  <Paragraphs>94</Paragraphs>
  <Slides>27</Slides>
  <Notes>10</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27</vt:i4>
      </vt:variant>
    </vt:vector>
  </HeadingPairs>
  <TitlesOfParts>
    <vt:vector size="34" baseType="lpstr">
      <vt:lpstr>等线</vt:lpstr>
      <vt:lpstr>微软雅黑</vt:lpstr>
      <vt:lpstr>Arial</vt:lpstr>
      <vt:lpstr>Calibri</vt:lpstr>
      <vt:lpstr>Office 主题</vt:lpstr>
      <vt:lpstr>Office 主题​​</vt:lpstr>
      <vt:lpstr>1_Office 主题​​</vt:lpstr>
      <vt:lpstr>海事法院受理海事刑事案件的必要性研究</vt:lpstr>
      <vt:lpstr>PowerPoint 演示文稿</vt:lpstr>
      <vt:lpstr>设立海事法院的构思</vt:lpstr>
      <vt:lpstr>PowerPoint 演示文稿</vt:lpstr>
      <vt:lpstr>海事法院管辖案件的变化</vt:lpstr>
      <vt:lpstr>20世纪80年代-90年代</vt:lpstr>
      <vt:lpstr>1991年5月29日，最高人民法院讨论通过《关于贯彻执行&lt;中华人民共和国行政诉讼法&gt;若干文件的意见（试行）》，意见第九条规定“专门人民法院不设立行政审判庭，不受理行政案件”。该意见试行后，出现部分普通法院对专业问题无法处理的情况（“汉诺沃”轮触碰案件）。</vt:lpstr>
      <vt:lpstr>PowerPoint 演示文稿</vt:lpstr>
      <vt:lpstr>PowerPoint 演示文稿</vt:lpstr>
      <vt:lpstr>海事法院审理海事刑事案件的必要性</vt:lpstr>
      <vt:lpstr>海事刑事案件有独特的专业性，不了解海事专业、法律，难以作出正确判决</vt:lpstr>
      <vt:lpstr>“亿瑞3286”轮翻沉案</vt:lpstr>
      <vt:lpstr>走私案件</vt:lpstr>
      <vt:lpstr>环境污染案件</vt:lpstr>
      <vt:lpstr>PowerPoint 演示文稿</vt:lpstr>
      <vt:lpstr>“春木一号”轮碰撞案件</vt:lpstr>
      <vt:lpstr>“闽燃供2号”轮与“东海209”轮碰撞</vt:lpstr>
      <vt:lpstr>“千岛油1”轮和“川崎凌云”轮碰撞</vt:lpstr>
      <vt:lpstr>“阿提哥”号油轮触礁</vt:lpstr>
      <vt:lpstr>“夏长”轮翻沉案件</vt:lpstr>
      <vt:lpstr>“金玫瑰”轮与” 金盛“轮碰撞 </vt:lpstr>
      <vt:lpstr>“盖维斯顿”轮触礁搁浅案件</vt:lpstr>
      <vt:lpstr>PowerPoint 演示文稿</vt:lpstr>
      <vt:lpstr>滥用职权问题</vt:lpstr>
      <vt:lpstr>海事法院审理的刑事案件范围</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部门工作汇报PPT</dc:title>
  <dc:creator>冯天博</dc:creator>
  <cp:lastModifiedBy>feng tianbo</cp:lastModifiedBy>
  <cp:revision>11</cp:revision>
  <cp:lastPrinted>2022-11-07T10:10:11Z</cp:lastPrinted>
  <dcterms:created xsi:type="dcterms:W3CDTF">2022-11-06T01:20:00Z</dcterms:created>
  <dcterms:modified xsi:type="dcterms:W3CDTF">2023-03-09T03:42:47Z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E35E8D52571F4F7AB3F6FC27FB8AB43B</vt:lpwstr>
  </property>
  <property fmtid="{D5CDD505-2E9C-101B-9397-08002B2CF9AE}" pid="3" name="KSOProductBuildVer">
    <vt:lpwstr>2052-11.1.0.12598</vt:lpwstr>
  </property>
</Properties>
</file>