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6" r:id="rId1"/>
  </p:sldMasterIdLst>
  <p:notesMasterIdLst>
    <p:notesMasterId r:id="rId13"/>
  </p:notesMasterIdLst>
  <p:sldIdLst>
    <p:sldId id="257" r:id="rId2"/>
    <p:sldId id="299" r:id="rId3"/>
    <p:sldId id="307" r:id="rId4"/>
    <p:sldId id="316" r:id="rId5"/>
    <p:sldId id="317" r:id="rId6"/>
    <p:sldId id="318" r:id="rId7"/>
    <p:sldId id="319" r:id="rId8"/>
    <p:sldId id="322" r:id="rId9"/>
    <p:sldId id="320" r:id="rId10"/>
    <p:sldId id="321" r:id="rId11"/>
    <p:sldId id="290" r:id="rId1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34559" autoAdjust="0"/>
    <p:restoredTop sz="86456" autoAdjust="0"/>
  </p:normalViewPr>
  <p:slideViewPr>
    <p:cSldViewPr>
      <p:cViewPr>
        <p:scale>
          <a:sx n="112" d="100"/>
          <a:sy n="112" d="100"/>
        </p:scale>
        <p:origin x="-2316" y="-72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A6CC53-B4DF-45DF-95D0-407485FC0D23}" type="datetimeFigureOut">
              <a:rPr lang="zh-CN" altLang="en-US" smtClean="0"/>
              <a:pPr/>
              <a:t>2021-11-22</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936D14-6879-4FF6-A488-2BB81E33EF8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879868"/>
            <a:ext cx="7772400" cy="1102519"/>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1982387"/>
            <a:ext cx="6670366" cy="131445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05980"/>
            <a:ext cx="1543032" cy="4388644"/>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05980"/>
            <a:ext cx="6615130" cy="438864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193136"/>
            <a:ext cx="7772400" cy="1021556"/>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071561"/>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803660"/>
            <a:ext cx="5111750" cy="378732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4" y="803660"/>
            <a:ext cx="3008313" cy="257176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4700C56-6DB2-4876-B6FB-939FBE0D5D77}" type="slidenum">
              <a:rPr lang="zh-CN" altLang="en-US" smtClean="0"/>
              <a:pPr/>
              <a:t>‹#›</a:t>
            </a:fld>
            <a:endParaRPr lang="zh-CN" altLang="en-US"/>
          </a:p>
        </p:txBody>
      </p:sp>
      <p:sp>
        <p:nvSpPr>
          <p:cNvPr id="2" name="标题 1"/>
          <p:cNvSpPr>
            <a:spLocks noGrp="1"/>
          </p:cNvSpPr>
          <p:nvPr>
            <p:ph type="title"/>
          </p:nvPr>
        </p:nvSpPr>
        <p:spPr>
          <a:xfrm>
            <a:off x="457206" y="214296"/>
            <a:ext cx="8230993" cy="522470"/>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482189"/>
            <a:ext cx="785818" cy="3429024"/>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406005"/>
            <a:ext cx="6415094" cy="4094571"/>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750081"/>
            <a:ext cx="914368" cy="316113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06CD3A65-066E-4BE2-B93F-B3291512B524}" type="datetimeFigureOut">
              <a:rPr lang="zh-CN" altLang="en-US" smtClean="0"/>
              <a:pPr/>
              <a:t>2021-11-22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4700C56-6DB2-4876-B6FB-939FBE0D5D7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10" y="3686358"/>
            <a:ext cx="2476191" cy="1457143"/>
          </a:xfrm>
          <a:prstGeom prst="rect">
            <a:avLst/>
          </a:prstGeom>
          <a:noFill/>
          <a:ln>
            <a:noFill/>
          </a:ln>
        </p:spPr>
      </p:pic>
      <p:sp>
        <p:nvSpPr>
          <p:cNvPr id="10" name="矩形 9"/>
          <p:cNvSpPr/>
          <p:nvPr/>
        </p:nvSpPr>
        <p:spPr>
          <a:xfrm>
            <a:off x="0" y="0"/>
            <a:ext cx="9144000" cy="53579"/>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30713"/>
            <a:ext cx="4572000" cy="53579"/>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4815334"/>
            <a:ext cx="9144000" cy="328166"/>
          </a:xfrm>
          <a:prstGeom prst="rect">
            <a:avLst/>
          </a:prstGeom>
          <a:noFill/>
          <a:ln>
            <a:noFill/>
          </a:ln>
          <a:effectLst/>
        </p:spPr>
      </p:pic>
      <p:sp>
        <p:nvSpPr>
          <p:cNvPr id="2" name="标题占位符 1"/>
          <p:cNvSpPr>
            <a:spLocks noGrp="1"/>
          </p:cNvSpPr>
          <p:nvPr>
            <p:ph type="title"/>
          </p:nvPr>
        </p:nvSpPr>
        <p:spPr>
          <a:xfrm>
            <a:off x="457200" y="205979"/>
            <a:ext cx="8229600" cy="85725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200151"/>
            <a:ext cx="8229600" cy="3394472"/>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4767263"/>
            <a:ext cx="2133600" cy="273844"/>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06CD3A65-066E-4BE2-B93F-B3291512B524}" type="datetimeFigureOut">
              <a:rPr lang="zh-CN" altLang="en-US" smtClean="0"/>
              <a:pPr/>
              <a:t>2021-11-22</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E4700C56-6DB2-4876-B6FB-939FBE0D5D7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785786" y="1071552"/>
            <a:ext cx="8029604" cy="2500330"/>
          </a:xfrm>
        </p:spPr>
        <p:txBody>
          <a:bodyPr>
            <a:noAutofit/>
          </a:bodyPr>
          <a:lstStyle/>
          <a:p>
            <a:pPr indent="355600" algn="ctr">
              <a:lnSpc>
                <a:spcPct val="150000"/>
              </a:lnSpc>
            </a:pP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en-US" altLang="zh-CN" kern="100" dirty="0" smtClean="0">
                <a:latin typeface="方正小标宋简体" pitchFamily="65" charset="-122"/>
                <a:ea typeface="方正小标宋简体" pitchFamily="65" charset="-122"/>
                <a:cs typeface="Times New Roman"/>
              </a:rPr>
              <a:t/>
            </a:r>
            <a:br>
              <a:rPr lang="en-US" altLang="zh-CN" kern="100" dirty="0" smtClean="0">
                <a:latin typeface="方正小标宋简体" pitchFamily="65" charset="-122"/>
                <a:ea typeface="方正小标宋简体" pitchFamily="65" charset="-122"/>
                <a:cs typeface="Times New Roman"/>
              </a:rPr>
            </a:br>
            <a:r>
              <a:rPr lang="zh-CN" altLang="en-US" sz="3900" b="1" kern="100" dirty="0" smtClean="0">
                <a:latin typeface="方正小标宋简体" pitchFamily="65" charset="-122"/>
                <a:ea typeface="方正小标宋简体" pitchFamily="65" charset="-122"/>
                <a:cs typeface="Times New Roman"/>
              </a:rPr>
              <a:t>我国</a:t>
            </a:r>
            <a:r>
              <a:rPr lang="en-US" altLang="zh-CN" sz="3900" b="1" kern="100" dirty="0" smtClean="0">
                <a:latin typeface="方正小标宋简体" pitchFamily="65" charset="-122"/>
                <a:ea typeface="方正小标宋简体" pitchFamily="65" charset="-122"/>
                <a:cs typeface="Times New Roman"/>
              </a:rPr>
              <a:t>《</a:t>
            </a:r>
            <a:r>
              <a:rPr lang="zh-CN" altLang="en-US" sz="3900" b="1" kern="100" dirty="0" smtClean="0">
                <a:latin typeface="方正小标宋简体" pitchFamily="65" charset="-122"/>
                <a:ea typeface="方正小标宋简体" pitchFamily="65" charset="-122"/>
                <a:cs typeface="Times New Roman"/>
              </a:rPr>
              <a:t>海商法</a:t>
            </a:r>
            <a:r>
              <a:rPr lang="en-US" altLang="zh-CN" sz="3900" b="1" kern="100" dirty="0" smtClean="0">
                <a:latin typeface="方正小标宋简体" pitchFamily="65" charset="-122"/>
                <a:ea typeface="方正小标宋简体" pitchFamily="65" charset="-122"/>
                <a:cs typeface="Times New Roman"/>
              </a:rPr>
              <a:t>》</a:t>
            </a:r>
            <a:r>
              <a:rPr lang="zh-CN" altLang="en-US" sz="3900" b="1" kern="100" dirty="0" smtClean="0">
                <a:latin typeface="方正小标宋简体" pitchFamily="65" charset="-122"/>
                <a:ea typeface="方正小标宋简体" pitchFamily="65" charset="-122"/>
                <a:cs typeface="Times New Roman"/>
              </a:rPr>
              <a:t>多式联运定</a:t>
            </a:r>
            <a:r>
              <a:rPr lang="zh-CN" altLang="en-US" sz="3900" b="1" kern="100" dirty="0" smtClean="0">
                <a:latin typeface="方正小标宋简体" pitchFamily="65" charset="-122"/>
                <a:ea typeface="方正小标宋简体" pitchFamily="65" charset="-122"/>
                <a:cs typeface="Times New Roman"/>
              </a:rPr>
              <a:t>域货损纠纷的法律适用</a:t>
            </a:r>
            <a:r>
              <a:rPr lang="en-US" altLang="zh-CN" b="1" kern="100" dirty="0" smtClean="0">
                <a:latin typeface="Calibri"/>
                <a:ea typeface="黑体"/>
                <a:cs typeface="Times New Roman"/>
              </a:rPr>
              <a:t/>
            </a:r>
            <a:br>
              <a:rPr lang="en-US" altLang="zh-CN" b="1" kern="100" dirty="0" smtClean="0">
                <a:latin typeface="Calibri"/>
                <a:ea typeface="黑体"/>
                <a:cs typeface="Times New Roman"/>
              </a:rPr>
            </a:br>
            <a:endParaRPr lang="zh-CN" sz="2400" b="1" kern="100" dirty="0">
              <a:latin typeface="Calibri"/>
              <a:ea typeface="宋体"/>
              <a:cs typeface="Times New Roman"/>
            </a:endParaRPr>
          </a:p>
        </p:txBody>
      </p:sp>
      <p:sp>
        <p:nvSpPr>
          <p:cNvPr id="5" name="副标题 4"/>
          <p:cNvSpPr>
            <a:spLocks noGrp="1"/>
          </p:cNvSpPr>
          <p:nvPr>
            <p:ph type="subTitle" idx="1"/>
          </p:nvPr>
        </p:nvSpPr>
        <p:spPr>
          <a:xfrm>
            <a:off x="571472" y="3643320"/>
            <a:ext cx="7854696" cy="714380"/>
          </a:xfrm>
        </p:spPr>
        <p:txBody>
          <a:bodyPr>
            <a:normAutofit fontScale="77500" lnSpcReduction="20000"/>
          </a:bodyPr>
          <a:lstStyle/>
          <a:p>
            <a:pPr algn="ctr"/>
            <a:endParaRPr lang="en-US" altLang="zh-CN" b="1" dirty="0" smtClean="0">
              <a:solidFill>
                <a:srgbClr val="0070C0"/>
              </a:solidFill>
              <a:latin typeface="华文中宋" pitchFamily="2" charset="-122"/>
              <a:ea typeface="华文中宋" pitchFamily="2" charset="-122"/>
            </a:endParaRPr>
          </a:p>
          <a:p>
            <a:pPr algn="ctr"/>
            <a:r>
              <a:rPr lang="zh-CN" altLang="en-US" b="1" dirty="0" smtClean="0">
                <a:solidFill>
                  <a:srgbClr val="0070C0"/>
                </a:solidFill>
                <a:latin typeface="华文中宋" pitchFamily="2" charset="-122"/>
                <a:ea typeface="华文中宋" pitchFamily="2" charset="-122"/>
              </a:rPr>
              <a:t>徐</a:t>
            </a:r>
            <a:r>
              <a:rPr lang="zh-CN" altLang="en-US" b="1" dirty="0" smtClean="0">
                <a:solidFill>
                  <a:srgbClr val="0070C0"/>
                </a:solidFill>
                <a:latin typeface="华文中宋" pitchFamily="2" charset="-122"/>
                <a:ea typeface="华文中宋" pitchFamily="2" charset="-122"/>
              </a:rPr>
              <a:t>春龙（广州海事法院</a:t>
            </a:r>
            <a:r>
              <a:rPr lang="zh-CN" altLang="en-US" b="1" dirty="0" smtClean="0">
                <a:solidFill>
                  <a:srgbClr val="0070C0"/>
                </a:solidFill>
                <a:latin typeface="华文中宋" pitchFamily="2" charset="-122"/>
                <a:ea typeface="华文中宋" pitchFamily="2" charset="-122"/>
              </a:rPr>
              <a:t>）</a:t>
            </a:r>
            <a:endParaRPr lang="en-US" altLang="zh-CN" b="1" dirty="0" smtClean="0">
              <a:solidFill>
                <a:srgbClr val="0070C0"/>
              </a:solidFill>
              <a:latin typeface="华文中宋" pitchFamily="2" charset="-122"/>
              <a:ea typeface="华文中宋"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428596" y="500048"/>
            <a:ext cx="8143932" cy="4125545"/>
          </a:xfrm>
        </p:spPr>
        <p:txBody>
          <a:bodyPr>
            <a:normAutofit/>
          </a:bodyPr>
          <a:lstStyle/>
          <a:p>
            <a:pPr algn="l"/>
            <a:r>
              <a:rPr lang="zh-CN" altLang="en-US"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小</a:t>
            </a:r>
            <a:r>
              <a:rPr lang="zh-CN" altLang="en-US" sz="2400" b="1" dirty="0" smtClean="0">
                <a:solidFill>
                  <a:srgbClr val="002060"/>
                </a:solidFill>
                <a:latin typeface="黑体" pitchFamily="49" charset="-122"/>
                <a:ea typeface="黑体" pitchFamily="49" charset="-122"/>
              </a:rPr>
              <a:t>结</a:t>
            </a:r>
            <a:r>
              <a:rPr lang="en-US" altLang="zh-CN" sz="2400" b="1" dirty="0" smtClean="0">
                <a:solidFill>
                  <a:srgbClr val="002060"/>
                </a:solidFill>
                <a:latin typeface="黑体" pitchFamily="49" charset="-122"/>
                <a:ea typeface="黑体" pitchFamily="49" charset="-122"/>
              </a:rPr>
              <a:t>:</a:t>
            </a:r>
            <a:r>
              <a:rPr lang="zh-CN" altLang="en-US" sz="2400" b="1" dirty="0" smtClean="0">
                <a:solidFill>
                  <a:srgbClr val="002060"/>
                </a:solidFill>
                <a:latin typeface="黑体" pitchFamily="49" charset="-122"/>
                <a:ea typeface="黑体" pitchFamily="49" charset="-122"/>
              </a:rPr>
              <a:t/>
            </a:r>
            <a:br>
              <a:rPr lang="zh-CN" altLang="en-US" sz="2400" b="1" dirty="0" smtClean="0">
                <a:solidFill>
                  <a:srgbClr val="002060"/>
                </a:solidFill>
                <a:latin typeface="黑体" pitchFamily="49" charset="-122"/>
                <a:ea typeface="黑体" pitchFamily="49" charset="-122"/>
              </a:rPr>
            </a:br>
            <a:r>
              <a:rPr lang="zh-CN" altLang="en-US" sz="2400" b="1" dirty="0" smtClean="0">
                <a:solidFill>
                  <a:srgbClr val="002060"/>
                </a:solidFill>
                <a:latin typeface="黑体" pitchFamily="49" charset="-122"/>
                <a:ea typeface="黑体" pitchFamily="49" charset="-122"/>
              </a:rPr>
              <a:t>  </a:t>
            </a:r>
            <a:r>
              <a:rPr lang="en-US" altLang="zh-CN" sz="1800" dirty="0" smtClean="0">
                <a:solidFill>
                  <a:srgbClr val="002060"/>
                </a:solidFill>
                <a:latin typeface="+mn-ea"/>
                <a:ea typeface="+mn-ea"/>
              </a:rPr>
              <a:t>《</a:t>
            </a:r>
            <a:r>
              <a:rPr lang="zh-CN" altLang="en-US" sz="1800" dirty="0" smtClean="0">
                <a:solidFill>
                  <a:srgbClr val="002060"/>
                </a:solidFill>
                <a:latin typeface="+mn-ea"/>
                <a:ea typeface="+mn-ea"/>
              </a:rPr>
              <a:t>海商法</a:t>
            </a:r>
            <a:r>
              <a:rPr lang="en-US" altLang="zh-CN" sz="1800" dirty="0" smtClean="0">
                <a:solidFill>
                  <a:srgbClr val="002060"/>
                </a:solidFill>
                <a:latin typeface="+mn-ea"/>
                <a:ea typeface="+mn-ea"/>
              </a:rPr>
              <a:t>》</a:t>
            </a:r>
            <a:r>
              <a:rPr lang="zh-CN" altLang="en-US" sz="1800" dirty="0" smtClean="0">
                <a:solidFill>
                  <a:srgbClr val="002060"/>
                </a:solidFill>
                <a:latin typeface="+mn-ea"/>
                <a:ea typeface="+mn-ea"/>
              </a:rPr>
              <a:t>第</a:t>
            </a:r>
            <a:r>
              <a:rPr lang="en-US" altLang="zh-CN" sz="1800" dirty="0" smtClean="0">
                <a:solidFill>
                  <a:srgbClr val="002060"/>
                </a:solidFill>
                <a:latin typeface="+mn-ea"/>
                <a:ea typeface="+mn-ea"/>
              </a:rPr>
              <a:t>105</a:t>
            </a:r>
            <a:r>
              <a:rPr lang="zh-CN" altLang="en-US" sz="1800" dirty="0" smtClean="0">
                <a:solidFill>
                  <a:srgbClr val="002060"/>
                </a:solidFill>
                <a:latin typeface="+mn-ea"/>
                <a:ea typeface="+mn-ea"/>
              </a:rPr>
              <a:t>条仅具有“准冲突规范”或者“次级冲突规范”的功能，该条款以及</a:t>
            </a:r>
            <a:r>
              <a:rPr lang="en-US" altLang="zh-CN" sz="1800" dirty="0" smtClean="0">
                <a:solidFill>
                  <a:srgbClr val="002060"/>
                </a:solidFill>
                <a:latin typeface="+mn-ea"/>
                <a:ea typeface="+mn-ea"/>
              </a:rPr>
              <a:t>《</a:t>
            </a:r>
            <a:r>
              <a:rPr lang="zh-CN" altLang="en-US" sz="1800" dirty="0" smtClean="0">
                <a:solidFill>
                  <a:srgbClr val="002060"/>
                </a:solidFill>
                <a:latin typeface="+mn-ea"/>
                <a:ea typeface="+mn-ea"/>
              </a:rPr>
              <a:t>海商法</a:t>
            </a:r>
            <a:r>
              <a:rPr lang="en-US" altLang="zh-CN" sz="1800" dirty="0" smtClean="0">
                <a:solidFill>
                  <a:srgbClr val="002060"/>
                </a:solidFill>
                <a:latin typeface="+mn-ea"/>
                <a:ea typeface="+mn-ea"/>
              </a:rPr>
              <a:t>》</a:t>
            </a:r>
            <a:r>
              <a:rPr lang="zh-CN" altLang="en-US" sz="1800" dirty="0" smtClean="0">
                <a:solidFill>
                  <a:srgbClr val="002060"/>
                </a:solidFill>
                <a:latin typeface="+mn-ea"/>
                <a:ea typeface="+mn-ea"/>
              </a:rPr>
              <a:t>第</a:t>
            </a:r>
            <a:r>
              <a:rPr lang="en-US" altLang="zh-CN" sz="1800" dirty="0" smtClean="0">
                <a:solidFill>
                  <a:srgbClr val="002060"/>
                </a:solidFill>
                <a:latin typeface="+mn-ea"/>
                <a:ea typeface="+mn-ea"/>
              </a:rPr>
              <a:t>106</a:t>
            </a:r>
            <a:r>
              <a:rPr lang="zh-CN" altLang="en-US" sz="1800" dirty="0" smtClean="0">
                <a:solidFill>
                  <a:srgbClr val="002060"/>
                </a:solidFill>
                <a:latin typeface="+mn-ea"/>
                <a:ea typeface="+mn-ea"/>
              </a:rPr>
              <a:t>条设定的网状责任制条款的实现具有不确定性。如果我国有意强力推进多式联运网状责任制，需将网状责任制条款提升为强制性冲突规范。如果仍坚持网状责任制“准冲突规范”或者“次级冲突规范”的功能定位，应秉持尊重当事人意思自治的原则，允许当事人意思自治贯穿于整体法律适用、区段法律适用的全过程，通过法院释明的方式，使当事人明确选择准据法，并可根据当事人的选择“分割适用”准据法。如当事人无法通过意思自治达成选法协议，宜根据最密切联系原则确定准据法。但在整体法律的确定与区段法律的确定上，最密切联系原则的要素重心应有所差别。对于单式运输公约是否适用于定域货损纠纷，需确定区段法律指向的国家对于单式运输公约的适用态度</a:t>
            </a:r>
            <a:r>
              <a:rPr lang="zh-CN" altLang="en-US" sz="1800" dirty="0" smtClean="0">
                <a:solidFill>
                  <a:srgbClr val="002060"/>
                </a:solidFill>
                <a:latin typeface="+mn-ea"/>
                <a:ea typeface="+mn-ea"/>
              </a:rPr>
              <a:t>。</a:t>
            </a:r>
            <a:r>
              <a:rPr lang="zh-CN" altLang="en-US" sz="1800" dirty="0" smtClean="0">
                <a:solidFill>
                  <a:srgbClr val="7030A0"/>
                </a:solidFill>
                <a:latin typeface="+mn-ea"/>
                <a:ea typeface="+mn-ea"/>
              </a:rPr>
              <a:t/>
            </a:r>
            <a:br>
              <a:rPr lang="zh-CN" altLang="en-US" sz="1800" dirty="0" smtClean="0">
                <a:solidFill>
                  <a:srgbClr val="7030A0"/>
                </a:solidFill>
                <a:latin typeface="+mn-ea"/>
                <a:ea typeface="+mn-ea"/>
              </a:rPr>
            </a:br>
            <a:endParaRPr lang="zh-CN" altLang="en-US" sz="1800" b="1" dirty="0">
              <a:solidFill>
                <a:srgbClr val="7030A0"/>
              </a:solidFill>
              <a:latin typeface="+mn-ea"/>
              <a:ea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57158" y="1607337"/>
            <a:ext cx="8358246" cy="2215991"/>
          </a:xfrm>
          <a:prstGeom prst="rect">
            <a:avLst/>
          </a:prstGeom>
        </p:spPr>
        <p:txBody>
          <a:bodyPr wrap="square">
            <a:spAutoFit/>
          </a:bodyPr>
          <a:lstStyle/>
          <a:p>
            <a:pPr algn="ctr"/>
            <a:r>
              <a:rPr lang="zh-CN" altLang="en-US" sz="5100" b="1" dirty="0" smtClean="0">
                <a:solidFill>
                  <a:srgbClr val="002060"/>
                </a:solidFill>
                <a:effectLst>
                  <a:outerShdw blurRad="38100" dist="38100" dir="2700000" algn="tl">
                    <a:srgbClr val="000000">
                      <a:alpha val="43137"/>
                    </a:srgbClr>
                  </a:outerShdw>
                </a:effectLst>
                <a:latin typeface="方正小标宋简体" pitchFamily="65" charset="-122"/>
                <a:ea typeface="方正小标宋简体" pitchFamily="65" charset="-122"/>
              </a:rPr>
              <a:t>不足之处！敬请指正！</a:t>
            </a:r>
            <a:endParaRPr lang="en-US" altLang="zh-CN" sz="5100" b="1" dirty="0" smtClean="0">
              <a:solidFill>
                <a:srgbClr val="002060"/>
              </a:solidFill>
              <a:effectLst>
                <a:outerShdw blurRad="38100" dist="38100" dir="2700000" algn="tl">
                  <a:srgbClr val="000000">
                    <a:alpha val="43137"/>
                  </a:srgbClr>
                </a:outerShdw>
              </a:effectLst>
              <a:latin typeface="方正小标宋简体" pitchFamily="65" charset="-122"/>
              <a:ea typeface="方正小标宋简体" pitchFamily="65" charset="-122"/>
            </a:endParaRPr>
          </a:p>
          <a:p>
            <a:pPr algn="ctr"/>
            <a:r>
              <a:rPr lang="zh-CN" altLang="en-US" sz="5100" b="1" dirty="0" smtClean="0">
                <a:solidFill>
                  <a:srgbClr val="002060"/>
                </a:solidFill>
                <a:effectLst>
                  <a:outerShdw blurRad="38100" dist="38100" dir="2700000" algn="tl">
                    <a:srgbClr val="000000">
                      <a:alpha val="43137"/>
                    </a:srgbClr>
                  </a:outerShdw>
                </a:effectLst>
                <a:latin typeface="方正小标宋简体" pitchFamily="65" charset="-122"/>
                <a:ea typeface="方正小标宋简体" pitchFamily="65" charset="-122"/>
              </a:rPr>
              <a:t>感 谢 聆 听！</a:t>
            </a:r>
            <a:endParaRPr lang="en-US" altLang="zh-CN" sz="5100" b="1" dirty="0" smtClean="0">
              <a:solidFill>
                <a:srgbClr val="002060"/>
              </a:solidFill>
              <a:effectLst>
                <a:outerShdw blurRad="38100" dist="38100" dir="2700000" algn="tl">
                  <a:srgbClr val="000000">
                    <a:alpha val="43137"/>
                  </a:srgbClr>
                </a:outerShdw>
              </a:effectLst>
              <a:latin typeface="方正小标宋简体" pitchFamily="65" charset="-122"/>
              <a:ea typeface="方正小标宋简体" pitchFamily="65" charset="-122"/>
            </a:endParaRPr>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500034" y="535767"/>
            <a:ext cx="8143932" cy="4071967"/>
          </a:xfrm>
        </p:spPr>
        <p:txBody>
          <a:bodyPr>
            <a:normAutofit fontScale="90000"/>
          </a:bodyPr>
          <a:lstStyle/>
          <a:p>
            <a:pPr indent="355600" algn="l">
              <a:lnSpc>
                <a:spcPct val="150000"/>
              </a:lnSpc>
            </a:pPr>
            <a:r>
              <a:rPr lang="en-US" altLang="zh-CN" sz="3300" b="1" dirty="0" smtClean="0">
                <a:solidFill>
                  <a:srgbClr val="0070C0"/>
                </a:solidFill>
                <a:latin typeface="方正小标宋简体" pitchFamily="65" charset="-122"/>
                <a:ea typeface="方正小标宋简体" pitchFamily="65" charset="-122"/>
              </a:rPr>
              <a:t>  </a:t>
            </a:r>
            <a:r>
              <a:rPr lang="zh-CN" altLang="en-US" sz="3300" b="1" dirty="0" smtClean="0">
                <a:solidFill>
                  <a:srgbClr val="0070C0"/>
                </a:solidFill>
                <a:latin typeface="方正小标宋简体" pitchFamily="65" charset="-122"/>
                <a:ea typeface="方正小标宋简体" pitchFamily="65" charset="-122"/>
              </a:rPr>
              <a:t>目  录</a:t>
            </a:r>
            <a:r>
              <a:rPr lang="en-US" altLang="zh-CN" sz="2600" dirty="0" smtClean="0">
                <a:latin typeface="方正小标宋简体" pitchFamily="65" charset="-122"/>
                <a:ea typeface="方正小标宋简体" pitchFamily="65" charset="-122"/>
              </a:rPr>
              <a:t/>
            </a:r>
            <a:br>
              <a:rPr lang="en-US" altLang="zh-CN" sz="2600" dirty="0" smtClean="0">
                <a:latin typeface="方正小标宋简体" pitchFamily="65" charset="-122"/>
                <a:ea typeface="方正小标宋简体" pitchFamily="65" charset="-122"/>
              </a:rPr>
            </a:br>
            <a:r>
              <a:rPr lang="en-US" altLang="zh-CN" sz="2600" dirty="0" smtClean="0">
                <a:latin typeface="方正小标宋简体" pitchFamily="65" charset="-122"/>
                <a:ea typeface="方正小标宋简体" pitchFamily="65" charset="-122"/>
              </a:rPr>
              <a:t>   </a:t>
            </a:r>
            <a:r>
              <a:rPr lang="en-US" altLang="zh-CN" sz="2400" dirty="0" smtClean="0">
                <a:latin typeface="方正小标宋简体" pitchFamily="65" charset="-122"/>
                <a:ea typeface="方正小标宋简体" pitchFamily="65" charset="-122"/>
              </a:rPr>
              <a:t>  </a:t>
            </a:r>
            <a:r>
              <a:rPr lang="en-US" altLang="zh-CN" sz="2400" b="1" dirty="0" smtClean="0">
                <a:latin typeface="方正小标宋简体" pitchFamily="65" charset="-122"/>
                <a:ea typeface="方正小标宋简体" pitchFamily="65" charset="-122"/>
              </a:rPr>
              <a:t> </a:t>
            </a:r>
            <a:r>
              <a:rPr lang="en-US" altLang="zh-CN" sz="2400" b="1" dirty="0" smtClean="0">
                <a:latin typeface="方正小标宋简体" pitchFamily="65" charset="-122"/>
                <a:ea typeface="方正小标宋简体" pitchFamily="65" charset="-122"/>
              </a:rPr>
              <a:t>  </a:t>
            </a:r>
            <a:r>
              <a:rPr lang="zh-CN" altLang="en-US" sz="2400" b="1" dirty="0" smtClean="0">
                <a:latin typeface="黑体" pitchFamily="49" charset="-122"/>
                <a:ea typeface="黑体" pitchFamily="49" charset="-122"/>
              </a:rPr>
              <a:t>一</a:t>
            </a:r>
            <a:r>
              <a:rPr lang="zh-CN" altLang="en-US" sz="2400" b="1" dirty="0" smtClean="0">
                <a:latin typeface="黑体" pitchFamily="49" charset="-122"/>
                <a:ea typeface="黑体" pitchFamily="49" charset="-122"/>
              </a:rPr>
              <a:t>、案例样本</a:t>
            </a:r>
            <a:r>
              <a:rPr lang="zh-CN" altLang="en-US" sz="2400" b="1" dirty="0" smtClean="0">
                <a:latin typeface="黑体" pitchFamily="49" charset="-122"/>
                <a:ea typeface="黑体" pitchFamily="49" charset="-122"/>
              </a:rPr>
              <a:t>：多式联运</a:t>
            </a:r>
            <a:r>
              <a:rPr lang="zh-CN" altLang="en-US" sz="2400" b="1" dirty="0" smtClean="0">
                <a:latin typeface="黑体" pitchFamily="49" charset="-122"/>
                <a:ea typeface="黑体" pitchFamily="49" charset="-122"/>
              </a:rPr>
              <a:t>定域货损纠纷法律适用的</a:t>
            </a:r>
            <a:r>
              <a:rPr lang="zh-CN" altLang="en-US" sz="2400" b="1" dirty="0" smtClean="0">
                <a:latin typeface="黑体" pitchFamily="49" charset="-122"/>
                <a:ea typeface="黑体" pitchFamily="49" charset="-122"/>
              </a:rPr>
              <a:t>“差异化”</a:t>
            </a:r>
            <a:r>
              <a:rPr lang="zh-CN" altLang="en-US" sz="2400" b="1" dirty="0" smtClean="0">
                <a:latin typeface="黑体" pitchFamily="49" charset="-122"/>
                <a:ea typeface="黑体" pitchFamily="49" charset="-122"/>
                <a:cs typeface="Times New Roman"/>
              </a:rPr>
              <a:t> </a:t>
            </a:r>
            <a:r>
              <a:rPr lang="en-US" altLang="zh-CN" sz="2400" b="1" dirty="0" smtClean="0">
                <a:latin typeface="黑体" pitchFamily="49" charset="-122"/>
                <a:ea typeface="黑体" pitchFamily="49" charset="-122"/>
                <a:cs typeface="Times New Roman"/>
              </a:rPr>
              <a:t/>
            </a:r>
            <a:br>
              <a:rPr lang="en-US" altLang="zh-CN" sz="2400" b="1" dirty="0" smtClean="0">
                <a:latin typeface="黑体" pitchFamily="49" charset="-122"/>
                <a:ea typeface="黑体" pitchFamily="49" charset="-122"/>
                <a:cs typeface="Times New Roman"/>
              </a:rPr>
            </a:br>
            <a:r>
              <a:rPr lang="en-US" altLang="zh-CN" sz="2400" b="1" dirty="0" smtClean="0">
                <a:latin typeface="黑体" pitchFamily="49" charset="-122"/>
                <a:ea typeface="黑体" pitchFamily="49" charset="-122"/>
                <a:cs typeface="Times New Roman"/>
              </a:rPr>
              <a:t>    </a:t>
            </a:r>
            <a:r>
              <a:rPr lang="zh-CN" altLang="en-US" sz="2400" b="1" dirty="0" smtClean="0">
                <a:latin typeface="黑体" pitchFamily="49" charset="-122"/>
                <a:ea typeface="黑体" pitchFamily="49" charset="-122"/>
                <a:cs typeface="Times New Roman"/>
              </a:rPr>
              <a:t>二</a:t>
            </a:r>
            <a:r>
              <a:rPr lang="zh-CN" altLang="en-US" sz="2400" b="1" dirty="0" smtClean="0">
                <a:latin typeface="黑体" pitchFamily="49" charset="-122"/>
                <a:ea typeface="黑体" pitchFamily="49" charset="-122"/>
                <a:cs typeface="Times New Roman"/>
              </a:rPr>
              <a:t>、</a:t>
            </a:r>
            <a:r>
              <a:rPr lang="zh-CN" altLang="en-US" sz="2400" b="1" kern="100" dirty="0" smtClean="0">
                <a:latin typeface="Calibri"/>
                <a:ea typeface="黑体"/>
                <a:cs typeface="Times New Roman"/>
              </a:rPr>
              <a:t>规则探疑：</a:t>
            </a:r>
            <a:r>
              <a:rPr lang="en-US" altLang="zh-CN" sz="2400" b="1" kern="100" dirty="0" smtClean="0">
                <a:latin typeface="Calibri"/>
                <a:ea typeface="黑体"/>
                <a:cs typeface="Times New Roman"/>
              </a:rPr>
              <a:t>《</a:t>
            </a:r>
            <a:r>
              <a:rPr lang="zh-CN" altLang="en-US" sz="2400" b="1" kern="100" dirty="0" smtClean="0">
                <a:latin typeface="Calibri"/>
                <a:ea typeface="黑体"/>
                <a:cs typeface="Times New Roman"/>
              </a:rPr>
              <a:t>海商法</a:t>
            </a:r>
            <a:r>
              <a:rPr lang="en-US" altLang="zh-CN" sz="2400" b="1" kern="100" dirty="0" smtClean="0">
                <a:latin typeface="Calibri"/>
                <a:ea typeface="黑体"/>
                <a:cs typeface="Times New Roman"/>
              </a:rPr>
              <a:t>》</a:t>
            </a:r>
            <a:r>
              <a:rPr lang="zh-CN" altLang="en-US" sz="2400" b="1" kern="100" dirty="0" smtClean="0">
                <a:latin typeface="Calibri"/>
                <a:ea typeface="黑体"/>
                <a:cs typeface="Times New Roman"/>
              </a:rPr>
              <a:t>第</a:t>
            </a:r>
            <a:r>
              <a:rPr lang="en-US" altLang="zh-CN" sz="2400" b="1" kern="100" dirty="0" smtClean="0">
                <a:latin typeface="Calibri"/>
                <a:ea typeface="黑体"/>
                <a:cs typeface="Times New Roman"/>
              </a:rPr>
              <a:t>105</a:t>
            </a:r>
            <a:r>
              <a:rPr lang="zh-CN" altLang="en-US" sz="2400" b="1" kern="100" dirty="0" smtClean="0">
                <a:latin typeface="Calibri"/>
                <a:ea typeface="黑体"/>
                <a:cs typeface="Times New Roman"/>
              </a:rPr>
              <a:t>条的理解与</a:t>
            </a:r>
            <a:r>
              <a:rPr lang="zh-CN" altLang="en-US" sz="2400" b="1" kern="100" dirty="0" smtClean="0">
                <a:latin typeface="Calibri"/>
                <a:ea typeface="黑体"/>
                <a:cs typeface="Times New Roman"/>
              </a:rPr>
              <a:t>适用</a:t>
            </a:r>
            <a:r>
              <a:rPr lang="en-US" altLang="zh-CN" sz="2400" b="1" kern="100" dirty="0" smtClean="0">
                <a:latin typeface="Calibri"/>
                <a:ea typeface="黑体"/>
                <a:cs typeface="Times New Roman"/>
              </a:rPr>
              <a:t/>
            </a:r>
            <a:br>
              <a:rPr lang="en-US" altLang="zh-CN" sz="2400" b="1" kern="100" dirty="0" smtClean="0">
                <a:latin typeface="Calibri"/>
                <a:ea typeface="黑体"/>
                <a:cs typeface="Times New Roman"/>
              </a:rPr>
            </a:br>
            <a:r>
              <a:rPr lang="en-US" altLang="zh-CN" sz="2400" b="1" kern="100" dirty="0" smtClean="0">
                <a:latin typeface="Calibri"/>
                <a:ea typeface="黑体"/>
                <a:cs typeface="Times New Roman"/>
              </a:rPr>
              <a:t>         </a:t>
            </a:r>
            <a:r>
              <a:rPr lang="zh-CN" altLang="en-US" sz="2400" b="1" kern="100" dirty="0" smtClean="0">
                <a:latin typeface="Calibri"/>
                <a:ea typeface="黑体"/>
                <a:cs typeface="Times New Roman"/>
              </a:rPr>
              <a:t>三</a:t>
            </a:r>
            <a:r>
              <a:rPr lang="zh-CN" altLang="en-US" sz="2400" b="1" kern="100" dirty="0" smtClean="0">
                <a:latin typeface="Calibri"/>
                <a:ea typeface="黑体"/>
                <a:cs typeface="Times New Roman"/>
              </a:rPr>
              <a:t>、适用建议：</a:t>
            </a:r>
            <a:r>
              <a:rPr lang="zh-CN" altLang="en-US" sz="2400" b="1" kern="100" dirty="0" smtClean="0">
                <a:latin typeface="Calibri"/>
                <a:ea typeface="黑体"/>
                <a:cs typeface="Times New Roman"/>
              </a:rPr>
              <a:t>以当事人意思自治为核心的“分割适用”</a:t>
            </a:r>
            <a:r>
              <a:rPr lang="en-US" altLang="zh-CN" sz="2400" b="1" dirty="0" smtClean="0">
                <a:latin typeface="方正小标宋简体" pitchFamily="65" charset="-122"/>
                <a:ea typeface="方正小标宋简体" pitchFamily="65" charset="-122"/>
              </a:rPr>
              <a:t/>
            </a:r>
            <a:br>
              <a:rPr lang="en-US" altLang="zh-CN" sz="2400" b="1" dirty="0" smtClean="0">
                <a:latin typeface="方正小标宋简体" pitchFamily="65" charset="-122"/>
                <a:ea typeface="方正小标宋简体" pitchFamily="65" charset="-122"/>
              </a:rPr>
            </a:br>
            <a:r>
              <a:rPr lang="en-US" altLang="zh-CN" sz="2400" b="1" dirty="0" smtClean="0">
                <a:latin typeface="方正小标宋简体" pitchFamily="65" charset="-122"/>
                <a:ea typeface="方正小标宋简体" pitchFamily="65" charset="-122"/>
              </a:rPr>
              <a:t>      </a:t>
            </a:r>
            <a:br>
              <a:rPr lang="en-US" altLang="zh-CN" sz="2400" b="1" dirty="0" smtClean="0">
                <a:latin typeface="方正小标宋简体" pitchFamily="65" charset="-122"/>
                <a:ea typeface="方正小标宋简体" pitchFamily="65" charset="-122"/>
              </a:rPr>
            </a:br>
            <a:endParaRPr lang="zh-CN" altLang="en-US" sz="2600" b="1" dirty="0">
              <a:latin typeface="方正小标宋简体" pitchFamily="65" charset="-122"/>
              <a:ea typeface="方正小标宋简体" pitchFamily="65"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428596" y="500048"/>
            <a:ext cx="8143932" cy="4125545"/>
          </a:xfrm>
        </p:spPr>
        <p:txBody>
          <a:bodyPr>
            <a:normAutofit/>
          </a:bodyPr>
          <a:lstStyle/>
          <a:p>
            <a:pPr algn="l">
              <a:lnSpc>
                <a:spcPts val="2600"/>
              </a:lnSpc>
            </a:pPr>
            <a:r>
              <a:rPr lang="en-US" altLang="zh-CN"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第一部分</a:t>
            </a:r>
            <a:r>
              <a:rPr lang="zh-CN" altLang="en-US" sz="2400" b="1" dirty="0" smtClean="0">
                <a:solidFill>
                  <a:srgbClr val="002060"/>
                </a:solidFill>
                <a:latin typeface="黑体" pitchFamily="49" charset="-122"/>
                <a:ea typeface="黑体" pitchFamily="49" charset="-122"/>
              </a:rPr>
              <a:t>：</a:t>
            </a:r>
            <a:r>
              <a:rPr lang="zh-CN" altLang="en-US" sz="2400" b="1" dirty="0" smtClean="0">
                <a:latin typeface="黑体" pitchFamily="49" charset="-122"/>
                <a:ea typeface="黑体" pitchFamily="49" charset="-122"/>
              </a:rPr>
              <a:t>定域货损纠纷法律适用的“差异化” </a:t>
            </a:r>
            <a:r>
              <a:rPr lang="zh-CN" altLang="en-US" sz="2400" b="1" dirty="0" smtClean="0">
                <a:solidFill>
                  <a:srgbClr val="002060"/>
                </a:solidFill>
                <a:latin typeface="黑体" pitchFamily="49" charset="-122"/>
                <a:ea typeface="黑体" pitchFamily="49" charset="-122"/>
              </a:rPr>
              <a:t/>
            </a:r>
            <a:br>
              <a:rPr lang="zh-CN" altLang="en-US" sz="2400" b="1" dirty="0" smtClean="0">
                <a:solidFill>
                  <a:srgbClr val="002060"/>
                </a:solidFill>
                <a:latin typeface="黑体" pitchFamily="49" charset="-122"/>
                <a:ea typeface="黑体" pitchFamily="49" charset="-122"/>
              </a:rPr>
            </a:br>
            <a:r>
              <a:rPr lang="zh-CN" altLang="en-US" sz="2400" dirty="0" smtClean="0"/>
              <a:t>   </a:t>
            </a:r>
            <a:r>
              <a:rPr lang="zh-CN" altLang="en-US" sz="2000" b="1" dirty="0" smtClean="0">
                <a:solidFill>
                  <a:srgbClr val="0070C0"/>
                </a:solidFill>
                <a:latin typeface="+mn-ea"/>
                <a:ea typeface="+mn-ea"/>
              </a:rPr>
              <a:t>（一</a:t>
            </a:r>
            <a:r>
              <a:rPr lang="zh-CN" altLang="en-US" sz="2000" b="1" dirty="0" smtClean="0">
                <a:solidFill>
                  <a:srgbClr val="0070C0"/>
                </a:solidFill>
                <a:latin typeface="+mn-ea"/>
                <a:ea typeface="+mn-ea"/>
              </a:rPr>
              <a:t>） </a:t>
            </a:r>
            <a:r>
              <a:rPr lang="en-US" altLang="zh-CN" sz="2000" b="1" dirty="0" smtClean="0">
                <a:solidFill>
                  <a:srgbClr val="0070C0"/>
                </a:solidFill>
                <a:latin typeface="+mn-ea"/>
                <a:ea typeface="+mn-ea"/>
              </a:rPr>
              <a:t>《</a:t>
            </a:r>
            <a:r>
              <a:rPr lang="zh-CN" altLang="en-US" sz="2000" b="1" dirty="0" smtClean="0">
                <a:solidFill>
                  <a:srgbClr val="0070C0"/>
                </a:solidFill>
                <a:latin typeface="+mn-ea"/>
                <a:ea typeface="+mn-ea"/>
              </a:rPr>
              <a:t>海商法</a:t>
            </a:r>
            <a:r>
              <a:rPr lang="en-US" altLang="zh-CN" sz="2000" b="1" dirty="0" smtClean="0">
                <a:solidFill>
                  <a:srgbClr val="0070C0"/>
                </a:solidFill>
                <a:latin typeface="+mn-ea"/>
                <a:ea typeface="+mn-ea"/>
              </a:rPr>
              <a:t>》</a:t>
            </a:r>
            <a:r>
              <a:rPr lang="zh-CN" altLang="en-US" sz="2000" b="1" dirty="0" smtClean="0">
                <a:solidFill>
                  <a:srgbClr val="0070C0"/>
                </a:solidFill>
                <a:latin typeface="+mn-ea"/>
                <a:ea typeface="+mn-ea"/>
              </a:rPr>
              <a:t>第</a:t>
            </a:r>
            <a:r>
              <a:rPr lang="en-US" altLang="zh-CN" sz="2000" b="1" dirty="0" smtClean="0">
                <a:solidFill>
                  <a:srgbClr val="0070C0"/>
                </a:solidFill>
                <a:latin typeface="+mn-ea"/>
                <a:ea typeface="+mn-ea"/>
              </a:rPr>
              <a:t>105</a:t>
            </a:r>
            <a:r>
              <a:rPr lang="zh-CN" altLang="en-US" sz="2000" b="1" dirty="0" smtClean="0">
                <a:solidFill>
                  <a:srgbClr val="0070C0"/>
                </a:solidFill>
                <a:latin typeface="+mn-ea"/>
                <a:ea typeface="+mn-ea"/>
              </a:rPr>
              <a:t>条的性质</a:t>
            </a:r>
            <a:r>
              <a:rPr lang="en-US" altLang="zh-CN" sz="2000" b="1" dirty="0" smtClean="0">
                <a:solidFill>
                  <a:srgbClr val="0070C0"/>
                </a:solidFill>
                <a:latin typeface="+mn-ea"/>
                <a:ea typeface="+mn-ea"/>
              </a:rPr>
              <a:t/>
            </a:r>
            <a:br>
              <a:rPr lang="en-US" altLang="zh-CN" sz="2000" b="1" dirty="0" smtClean="0">
                <a:solidFill>
                  <a:srgbClr val="0070C0"/>
                </a:solidFill>
                <a:latin typeface="+mn-ea"/>
                <a:ea typeface="+mn-ea"/>
              </a:rPr>
            </a:br>
            <a:r>
              <a:rPr lang="en-US" altLang="zh-CN" sz="2000" b="1" dirty="0" smtClean="0">
                <a:solidFill>
                  <a:srgbClr val="7030A0"/>
                </a:solidFill>
                <a:latin typeface="+mn-ea"/>
                <a:ea typeface="+mn-ea"/>
              </a:rPr>
              <a:t> </a:t>
            </a:r>
            <a:r>
              <a:rPr lang="en-US" altLang="zh-CN" sz="2000" b="1" dirty="0" smtClean="0">
                <a:solidFill>
                  <a:srgbClr val="7030A0"/>
                </a:solidFill>
                <a:latin typeface="+mn-ea"/>
                <a:ea typeface="+mn-ea"/>
              </a:rPr>
              <a:t>    </a:t>
            </a:r>
            <a:r>
              <a:rPr lang="zh-CN" altLang="en-US" sz="2000" b="1" dirty="0" smtClean="0">
                <a:solidFill>
                  <a:srgbClr val="7030A0"/>
                </a:solidFill>
                <a:latin typeface="+mn-ea"/>
                <a:ea typeface="+mn-ea"/>
              </a:rPr>
              <a:t>冲突规范？法律强制适用规范？当事人意思自治的地位？</a:t>
            </a:r>
            <a:r>
              <a:rPr lang="en-US" altLang="zh-CN" sz="2000" b="1" dirty="0" smtClean="0">
                <a:solidFill>
                  <a:srgbClr val="0070C0"/>
                </a:solidFill>
                <a:latin typeface="+mn-ea"/>
                <a:ea typeface="+mn-ea"/>
              </a:rPr>
              <a:t/>
            </a:r>
            <a:br>
              <a:rPr lang="en-US" altLang="zh-CN" sz="2000" b="1" dirty="0" smtClean="0">
                <a:solidFill>
                  <a:srgbClr val="0070C0"/>
                </a:solidFill>
                <a:latin typeface="+mn-ea"/>
                <a:ea typeface="+mn-ea"/>
              </a:rPr>
            </a:br>
            <a:r>
              <a:rPr lang="en-US" altLang="zh-CN" sz="2000" b="1" dirty="0" smtClean="0">
                <a:solidFill>
                  <a:srgbClr val="0070C0"/>
                </a:solidFill>
                <a:latin typeface="+mn-ea"/>
                <a:ea typeface="+mn-ea"/>
              </a:rPr>
              <a:t>    </a:t>
            </a:r>
            <a:r>
              <a:rPr lang="zh-CN" altLang="en-US" sz="2000" b="1" dirty="0" smtClean="0">
                <a:solidFill>
                  <a:srgbClr val="0070C0"/>
                </a:solidFill>
                <a:latin typeface="+mn-ea"/>
                <a:ea typeface="+mn-ea"/>
              </a:rPr>
              <a:t>（ 二）“该</a:t>
            </a:r>
            <a:r>
              <a:rPr lang="zh-CN" altLang="en-US" sz="2000" b="1" dirty="0" smtClean="0">
                <a:solidFill>
                  <a:srgbClr val="0070C0"/>
                </a:solidFill>
                <a:latin typeface="+mn-ea"/>
                <a:ea typeface="+mn-ea"/>
              </a:rPr>
              <a:t>区段运输方式的有关法律规定</a:t>
            </a:r>
            <a:r>
              <a:rPr lang="zh-CN" altLang="en-US" sz="2000" b="1" dirty="0" smtClean="0">
                <a:solidFill>
                  <a:srgbClr val="0070C0"/>
                </a:solidFill>
                <a:latin typeface="+mn-ea"/>
                <a:ea typeface="+mn-ea"/>
              </a:rPr>
              <a:t>”的指向对象</a:t>
            </a:r>
            <a:r>
              <a:rPr lang="en-US" altLang="zh-CN" sz="2000" b="1" dirty="0" smtClean="0">
                <a:solidFill>
                  <a:srgbClr val="0070C0"/>
                </a:solidFill>
                <a:latin typeface="+mn-ea"/>
                <a:ea typeface="+mn-ea"/>
              </a:rPr>
              <a:t/>
            </a:r>
            <a:br>
              <a:rPr lang="en-US" altLang="zh-CN" sz="2000" b="1" dirty="0" smtClean="0">
                <a:solidFill>
                  <a:srgbClr val="0070C0"/>
                </a:solidFill>
                <a:latin typeface="+mn-ea"/>
                <a:ea typeface="+mn-ea"/>
              </a:rPr>
            </a:br>
            <a:r>
              <a:rPr lang="en-US" altLang="zh-CN" sz="2000" b="1" dirty="0" smtClean="0">
                <a:solidFill>
                  <a:srgbClr val="0070C0"/>
                </a:solidFill>
                <a:latin typeface="+mn-ea"/>
                <a:ea typeface="+mn-ea"/>
              </a:rPr>
              <a:t>      </a:t>
            </a:r>
            <a:r>
              <a:rPr lang="zh-CN" altLang="en-US" sz="2000" b="1" dirty="0" smtClean="0">
                <a:solidFill>
                  <a:srgbClr val="7030A0"/>
                </a:solidFill>
                <a:latin typeface="+mn-ea"/>
                <a:ea typeface="+mn-ea"/>
              </a:rPr>
              <a:t>区段法律是指我国的区段法律？还是货损定域区段的法律？</a:t>
            </a:r>
            <a:r>
              <a:rPr lang="en-US" altLang="zh-CN" sz="2000" b="1" dirty="0" smtClean="0">
                <a:solidFill>
                  <a:srgbClr val="7030A0"/>
                </a:solidFill>
                <a:latin typeface="+mn-ea"/>
                <a:ea typeface="+mn-ea"/>
              </a:rPr>
              <a:t/>
            </a:r>
            <a:br>
              <a:rPr lang="en-US" altLang="zh-CN" sz="2000" b="1" dirty="0" smtClean="0">
                <a:solidFill>
                  <a:srgbClr val="7030A0"/>
                </a:solidFill>
                <a:latin typeface="+mn-ea"/>
                <a:ea typeface="+mn-ea"/>
              </a:rPr>
            </a:br>
            <a:r>
              <a:rPr lang="en-US" altLang="zh-CN" sz="2000" b="1" dirty="0" smtClean="0">
                <a:solidFill>
                  <a:srgbClr val="0070C0"/>
                </a:solidFill>
                <a:latin typeface="+mn-ea"/>
                <a:ea typeface="+mn-ea"/>
              </a:rPr>
              <a:t>     </a:t>
            </a:r>
            <a:r>
              <a:rPr lang="zh-CN" altLang="en-US" sz="2000" b="1" dirty="0" smtClean="0">
                <a:solidFill>
                  <a:srgbClr val="0070C0"/>
                </a:solidFill>
                <a:latin typeface="+mn-ea"/>
                <a:ea typeface="+mn-ea"/>
              </a:rPr>
              <a:t>（三）“赔偿责任”</a:t>
            </a:r>
            <a:r>
              <a:rPr lang="zh-CN" altLang="en-US" sz="2000" b="1" dirty="0" smtClean="0">
                <a:solidFill>
                  <a:srgbClr val="0070C0"/>
                </a:solidFill>
                <a:latin typeface="+mn-ea"/>
                <a:ea typeface="+mn-ea"/>
              </a:rPr>
              <a:t>是否涵摄诉讼</a:t>
            </a:r>
            <a:r>
              <a:rPr lang="zh-CN" altLang="en-US" sz="2000" b="1" dirty="0" smtClean="0">
                <a:solidFill>
                  <a:srgbClr val="0070C0"/>
                </a:solidFill>
                <a:latin typeface="+mn-ea"/>
                <a:ea typeface="+mn-ea"/>
              </a:rPr>
              <a:t>时效</a:t>
            </a:r>
            <a:r>
              <a:rPr lang="en-US" altLang="zh-CN" sz="2000" b="1" dirty="0" smtClean="0">
                <a:solidFill>
                  <a:srgbClr val="0070C0"/>
                </a:solidFill>
                <a:latin typeface="+mn-ea"/>
                <a:ea typeface="+mn-ea"/>
              </a:rPr>
              <a:t/>
            </a:r>
            <a:br>
              <a:rPr lang="en-US" altLang="zh-CN" sz="2000" b="1" dirty="0" smtClean="0">
                <a:solidFill>
                  <a:srgbClr val="0070C0"/>
                </a:solidFill>
                <a:latin typeface="+mn-ea"/>
                <a:ea typeface="+mn-ea"/>
              </a:rPr>
            </a:br>
            <a:r>
              <a:rPr lang="en-US" altLang="zh-CN" sz="2000" b="1" dirty="0" smtClean="0">
                <a:solidFill>
                  <a:srgbClr val="0070C0"/>
                </a:solidFill>
                <a:latin typeface="+mn-ea"/>
                <a:ea typeface="+mn-ea"/>
              </a:rPr>
              <a:t> </a:t>
            </a:r>
            <a:r>
              <a:rPr lang="en-US" altLang="zh-CN" sz="2000" b="1" dirty="0" smtClean="0">
                <a:solidFill>
                  <a:srgbClr val="0070C0"/>
                </a:solidFill>
                <a:latin typeface="+mn-ea"/>
                <a:ea typeface="+mn-ea"/>
              </a:rPr>
              <a:t>       </a:t>
            </a:r>
            <a:r>
              <a:rPr lang="zh-CN" altLang="en-US" sz="2000" b="1" dirty="0" smtClean="0">
                <a:solidFill>
                  <a:srgbClr val="7030A0"/>
                </a:solidFill>
                <a:latin typeface="+mn-ea"/>
                <a:ea typeface="+mn-ea"/>
              </a:rPr>
              <a:t>包括诉讼时效？不包括诉讼时效</a:t>
            </a:r>
            <a:r>
              <a:rPr lang="zh-CN" altLang="en-US" sz="2000" b="1" dirty="0" smtClean="0">
                <a:solidFill>
                  <a:srgbClr val="7030A0"/>
                </a:solidFill>
                <a:latin typeface="+mn-ea"/>
                <a:ea typeface="+mn-ea"/>
              </a:rPr>
              <a:t>？</a:t>
            </a:r>
            <a:r>
              <a:rPr lang="en-US" altLang="zh-CN" sz="1800" b="1" dirty="0" smtClean="0">
                <a:solidFill>
                  <a:srgbClr val="7030A0"/>
                </a:solidFill>
                <a:latin typeface="+mn-ea"/>
                <a:ea typeface="+mn-ea"/>
              </a:rPr>
              <a:t/>
            </a:r>
            <a:br>
              <a:rPr lang="en-US" altLang="zh-CN" sz="1800" b="1" dirty="0" smtClean="0">
                <a:solidFill>
                  <a:srgbClr val="7030A0"/>
                </a:solidFill>
                <a:latin typeface="+mn-ea"/>
                <a:ea typeface="+mn-ea"/>
              </a:rPr>
            </a:br>
            <a:r>
              <a:rPr lang="en-US" altLang="zh-CN" sz="1600" b="1" dirty="0" smtClean="0">
                <a:solidFill>
                  <a:srgbClr val="002060"/>
                </a:solidFill>
                <a:latin typeface="+mn-ea"/>
                <a:ea typeface="+mn-ea"/>
              </a:rPr>
              <a:t> </a:t>
            </a:r>
            <a:r>
              <a:rPr lang="en-US" altLang="zh-CN" sz="1600" b="1" dirty="0" smtClean="0">
                <a:solidFill>
                  <a:srgbClr val="002060"/>
                </a:solidFill>
                <a:latin typeface="+mn-ea"/>
                <a:ea typeface="+mn-ea"/>
              </a:rPr>
              <a:t>       </a:t>
            </a:r>
            <a:r>
              <a:rPr lang="zh-CN" altLang="en-US" sz="1500" b="1" dirty="0" smtClean="0">
                <a:solidFill>
                  <a:srgbClr val="002060"/>
                </a:solidFill>
                <a:latin typeface="+mn-ea"/>
                <a:ea typeface="+mn-ea"/>
              </a:rPr>
              <a:t>涉及部分典型案例：</a:t>
            </a:r>
            <a:r>
              <a:rPr lang="en-US" altLang="zh-CN" sz="1500" b="1" dirty="0" smtClean="0">
                <a:solidFill>
                  <a:srgbClr val="002060"/>
                </a:solidFill>
                <a:latin typeface="+mn-ea"/>
                <a:ea typeface="+mn-ea"/>
              </a:rPr>
              <a:t>1.</a:t>
            </a:r>
            <a:r>
              <a:rPr lang="zh-CN" altLang="en-US" sz="1500" b="1" dirty="0" smtClean="0">
                <a:solidFill>
                  <a:srgbClr val="002060"/>
                </a:solidFill>
                <a:latin typeface="+mn-ea"/>
                <a:ea typeface="+mn-ea"/>
              </a:rPr>
              <a:t>最高</a:t>
            </a:r>
            <a:r>
              <a:rPr lang="zh-CN" altLang="en-US" sz="1500" b="1" dirty="0" smtClean="0">
                <a:solidFill>
                  <a:srgbClr val="002060"/>
                </a:solidFill>
                <a:latin typeface="+mn-ea"/>
                <a:ea typeface="+mn-ea"/>
              </a:rPr>
              <a:t>院（</a:t>
            </a:r>
            <a:r>
              <a:rPr lang="en-US" altLang="zh-CN" sz="1500" b="1" dirty="0" smtClean="0">
                <a:solidFill>
                  <a:srgbClr val="002060"/>
                </a:solidFill>
                <a:latin typeface="+mn-ea"/>
                <a:ea typeface="+mn-ea"/>
              </a:rPr>
              <a:t>2018</a:t>
            </a:r>
            <a:r>
              <a:rPr lang="zh-CN" altLang="en-US" sz="1500" b="1" dirty="0" smtClean="0">
                <a:solidFill>
                  <a:srgbClr val="002060"/>
                </a:solidFill>
                <a:latin typeface="+mn-ea"/>
                <a:ea typeface="+mn-ea"/>
              </a:rPr>
              <a:t>）最高</a:t>
            </a:r>
            <a:r>
              <a:rPr lang="zh-CN" altLang="en-US" sz="1500" b="1" dirty="0" smtClean="0">
                <a:solidFill>
                  <a:srgbClr val="002060"/>
                </a:solidFill>
                <a:latin typeface="+mn-ea"/>
                <a:ea typeface="+mn-ea"/>
              </a:rPr>
              <a:t>法民再</a:t>
            </a:r>
            <a:r>
              <a:rPr lang="en-US" altLang="zh-CN" sz="1500" b="1" dirty="0" smtClean="0">
                <a:solidFill>
                  <a:srgbClr val="002060"/>
                </a:solidFill>
                <a:latin typeface="+mn-ea"/>
                <a:ea typeface="+mn-ea"/>
              </a:rPr>
              <a:t>196</a:t>
            </a:r>
            <a:r>
              <a:rPr lang="zh-CN" altLang="en-US" sz="1500" b="1" dirty="0" smtClean="0">
                <a:solidFill>
                  <a:srgbClr val="002060"/>
                </a:solidFill>
                <a:latin typeface="+mn-ea"/>
                <a:ea typeface="+mn-ea"/>
              </a:rPr>
              <a:t>号长荣海运案（法律适用；时效是否属于赔偿责任）；</a:t>
            </a:r>
            <a:r>
              <a:rPr lang="en-US" altLang="zh-CN" sz="1500" b="1" dirty="0" smtClean="0">
                <a:solidFill>
                  <a:srgbClr val="002060"/>
                </a:solidFill>
                <a:latin typeface="+mn-ea"/>
                <a:ea typeface="+mn-ea"/>
              </a:rPr>
              <a:t>2.</a:t>
            </a:r>
            <a:r>
              <a:rPr lang="zh-CN" altLang="en-US" sz="1500" b="1" dirty="0" smtClean="0">
                <a:solidFill>
                  <a:srgbClr val="002060"/>
                </a:solidFill>
                <a:latin typeface="+mn-ea"/>
                <a:ea typeface="+mn-ea"/>
              </a:rPr>
              <a:t> （</a:t>
            </a:r>
            <a:r>
              <a:rPr lang="en-US" altLang="zh-CN" sz="1500" b="1" dirty="0" smtClean="0">
                <a:solidFill>
                  <a:srgbClr val="002060"/>
                </a:solidFill>
                <a:latin typeface="+mn-ea"/>
                <a:ea typeface="+mn-ea"/>
              </a:rPr>
              <a:t>2016</a:t>
            </a:r>
            <a:r>
              <a:rPr lang="zh-CN" altLang="en-US" sz="1500" b="1" dirty="0" smtClean="0">
                <a:solidFill>
                  <a:srgbClr val="002060"/>
                </a:solidFill>
                <a:latin typeface="+mn-ea"/>
                <a:ea typeface="+mn-ea"/>
              </a:rPr>
              <a:t>）沪</a:t>
            </a:r>
            <a:r>
              <a:rPr lang="en-US" altLang="zh-CN" sz="1500" b="1" dirty="0" smtClean="0">
                <a:solidFill>
                  <a:srgbClr val="002060"/>
                </a:solidFill>
                <a:latin typeface="+mn-ea"/>
                <a:ea typeface="+mn-ea"/>
              </a:rPr>
              <a:t>72</a:t>
            </a:r>
            <a:r>
              <a:rPr lang="zh-CN" altLang="en-US" sz="1500" b="1" dirty="0" smtClean="0">
                <a:solidFill>
                  <a:srgbClr val="002060"/>
                </a:solidFill>
                <a:latin typeface="+mn-ea"/>
                <a:ea typeface="+mn-ea"/>
              </a:rPr>
              <a:t>民初</a:t>
            </a:r>
            <a:r>
              <a:rPr lang="en-US" altLang="zh-CN" sz="1500" b="1" dirty="0" smtClean="0">
                <a:solidFill>
                  <a:srgbClr val="002060"/>
                </a:solidFill>
                <a:latin typeface="+mn-ea"/>
                <a:ea typeface="+mn-ea"/>
              </a:rPr>
              <a:t>288</a:t>
            </a:r>
            <a:r>
              <a:rPr lang="zh-CN" altLang="en-US" sz="1500" b="1" dirty="0" smtClean="0">
                <a:solidFill>
                  <a:srgbClr val="002060"/>
                </a:solidFill>
                <a:latin typeface="+mn-ea"/>
                <a:ea typeface="+mn-ea"/>
              </a:rPr>
              <a:t>号中远集装箱公司案（适用希腊法，并根据希腊法的法律适用位阶，适用</a:t>
            </a:r>
            <a:r>
              <a:rPr lang="en-US" altLang="zh-CN" sz="1500" b="1" dirty="0" smtClean="0">
                <a:solidFill>
                  <a:srgbClr val="002060"/>
                </a:solidFill>
                <a:latin typeface="+mn-ea"/>
                <a:ea typeface="+mn-ea"/>
              </a:rPr>
              <a:t>COTIF</a:t>
            </a:r>
            <a:r>
              <a:rPr lang="zh-CN" altLang="en-US" sz="1500" b="1" dirty="0" smtClean="0">
                <a:solidFill>
                  <a:srgbClr val="002060"/>
                </a:solidFill>
                <a:latin typeface="+mn-ea"/>
                <a:ea typeface="+mn-ea"/>
              </a:rPr>
              <a:t>的</a:t>
            </a:r>
            <a:r>
              <a:rPr lang="en-US" altLang="zh-CN" sz="1500" b="1" dirty="0" smtClean="0">
                <a:solidFill>
                  <a:srgbClr val="002060"/>
                </a:solidFill>
                <a:latin typeface="+mn-ea"/>
                <a:ea typeface="+mn-ea"/>
              </a:rPr>
              <a:t>CIM</a:t>
            </a:r>
            <a:r>
              <a:rPr lang="zh-CN" altLang="en-US" sz="1500" b="1" dirty="0" smtClean="0">
                <a:solidFill>
                  <a:srgbClr val="002060"/>
                </a:solidFill>
                <a:latin typeface="+mn-ea"/>
                <a:ea typeface="+mn-ea"/>
              </a:rPr>
              <a:t>规则）；</a:t>
            </a:r>
            <a:r>
              <a:rPr lang="en-US" altLang="zh-CN" sz="1500" b="1" dirty="0" smtClean="0">
                <a:solidFill>
                  <a:srgbClr val="002060"/>
                </a:solidFill>
                <a:latin typeface="+mn-ea"/>
                <a:ea typeface="+mn-ea"/>
              </a:rPr>
              <a:t>3.</a:t>
            </a:r>
            <a:r>
              <a:rPr lang="zh-CN" altLang="en-US" sz="1500" b="1" dirty="0" smtClean="0">
                <a:solidFill>
                  <a:srgbClr val="002060"/>
                </a:solidFill>
                <a:latin typeface="+mn-ea"/>
                <a:ea typeface="+mn-ea"/>
              </a:rPr>
              <a:t> （</a:t>
            </a:r>
            <a:r>
              <a:rPr lang="en-US" altLang="zh-CN" sz="1500" b="1" dirty="0" smtClean="0">
                <a:solidFill>
                  <a:srgbClr val="002060"/>
                </a:solidFill>
                <a:latin typeface="+mn-ea"/>
                <a:ea typeface="+mn-ea"/>
              </a:rPr>
              <a:t>2020</a:t>
            </a:r>
            <a:r>
              <a:rPr lang="zh-CN" altLang="en-US" sz="1500" b="1" dirty="0" smtClean="0">
                <a:solidFill>
                  <a:srgbClr val="002060"/>
                </a:solidFill>
                <a:latin typeface="+mn-ea"/>
                <a:ea typeface="+mn-ea"/>
              </a:rPr>
              <a:t>）粤</a:t>
            </a:r>
            <a:r>
              <a:rPr lang="en-US" altLang="zh-CN" sz="1500" b="1" dirty="0" smtClean="0">
                <a:solidFill>
                  <a:srgbClr val="002060"/>
                </a:solidFill>
                <a:latin typeface="+mn-ea"/>
                <a:ea typeface="+mn-ea"/>
              </a:rPr>
              <a:t>72</a:t>
            </a:r>
            <a:r>
              <a:rPr lang="zh-CN" altLang="en-US" sz="1500" b="1" dirty="0" smtClean="0">
                <a:solidFill>
                  <a:srgbClr val="002060"/>
                </a:solidFill>
                <a:latin typeface="+mn-ea"/>
                <a:ea typeface="+mn-ea"/>
              </a:rPr>
              <a:t>民初</a:t>
            </a:r>
            <a:r>
              <a:rPr lang="en-US" altLang="zh-CN" sz="1500" b="1" dirty="0" smtClean="0">
                <a:solidFill>
                  <a:srgbClr val="002060"/>
                </a:solidFill>
                <a:latin typeface="+mn-ea"/>
                <a:ea typeface="+mn-ea"/>
              </a:rPr>
              <a:t>399</a:t>
            </a:r>
            <a:r>
              <a:rPr lang="zh-CN" altLang="en-US" sz="1500" b="1" dirty="0" smtClean="0">
                <a:solidFill>
                  <a:srgbClr val="002060"/>
                </a:solidFill>
                <a:latin typeface="+mn-ea"/>
                <a:ea typeface="+mn-ea"/>
              </a:rPr>
              <a:t>号中创物流公司案（允许当事人就区段运输方式“二次选 法”）；</a:t>
            </a:r>
            <a:r>
              <a:rPr lang="en-US" altLang="zh-CN" sz="1500" b="1" dirty="0" smtClean="0">
                <a:solidFill>
                  <a:srgbClr val="002060"/>
                </a:solidFill>
                <a:latin typeface="+mn-ea"/>
                <a:ea typeface="+mn-ea"/>
              </a:rPr>
              <a:t>4.</a:t>
            </a:r>
            <a:r>
              <a:rPr lang="zh-CN" altLang="en-US" sz="1500" b="1" dirty="0" smtClean="0">
                <a:solidFill>
                  <a:srgbClr val="002060"/>
                </a:solidFill>
                <a:latin typeface="+mn-ea"/>
                <a:ea typeface="+mn-ea"/>
              </a:rPr>
              <a:t> （</a:t>
            </a:r>
            <a:r>
              <a:rPr lang="en-US" altLang="zh-CN" sz="1500" b="1" dirty="0" smtClean="0">
                <a:solidFill>
                  <a:srgbClr val="002060"/>
                </a:solidFill>
                <a:latin typeface="+mn-ea"/>
                <a:ea typeface="+mn-ea"/>
              </a:rPr>
              <a:t>2009</a:t>
            </a:r>
            <a:r>
              <a:rPr lang="zh-CN" altLang="en-US" sz="1500" b="1" dirty="0" smtClean="0">
                <a:solidFill>
                  <a:srgbClr val="002060"/>
                </a:solidFill>
                <a:latin typeface="+mn-ea"/>
                <a:ea typeface="+mn-ea"/>
              </a:rPr>
              <a:t>）津高民四终字第</a:t>
            </a:r>
            <a:r>
              <a:rPr lang="en-US" altLang="zh-CN" sz="1500" b="1" dirty="0" smtClean="0">
                <a:solidFill>
                  <a:srgbClr val="002060"/>
                </a:solidFill>
                <a:latin typeface="+mn-ea"/>
                <a:ea typeface="+mn-ea"/>
              </a:rPr>
              <a:t>574</a:t>
            </a:r>
            <a:r>
              <a:rPr lang="zh-CN" altLang="en-US" sz="1500" b="1" dirty="0" smtClean="0">
                <a:solidFill>
                  <a:srgbClr val="002060"/>
                </a:solidFill>
                <a:latin typeface="+mn-ea"/>
                <a:ea typeface="+mn-ea"/>
              </a:rPr>
              <a:t>号和风物流公司案（经营人不安排堆存在码头的货物属于陆运还是海运区段？）</a:t>
            </a:r>
            <a:endParaRPr lang="zh-CN" altLang="en-US" sz="1500" b="1" dirty="0">
              <a:solidFill>
                <a:srgbClr val="7030A0"/>
              </a:solidFill>
              <a:latin typeface="方正小标宋简体" pitchFamily="65" charset="-122"/>
              <a:ea typeface="方正小标宋简体" pitchFamily="65"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428596" y="714362"/>
            <a:ext cx="8143932" cy="3911231"/>
          </a:xfrm>
        </p:spPr>
        <p:txBody>
          <a:bodyPr>
            <a:normAutofit fontScale="90000"/>
          </a:bodyPr>
          <a:lstStyle/>
          <a:p>
            <a:pPr algn="l"/>
            <a:r>
              <a:rPr lang="en-US" altLang="zh-CN"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第二部分：</a:t>
            </a:r>
            <a:r>
              <a:rPr lang="en-US" altLang="zh-CN" sz="2400" b="1" kern="100" dirty="0" smtClean="0">
                <a:latin typeface="Calibri"/>
                <a:ea typeface="黑体"/>
                <a:cs typeface="Times New Roman"/>
              </a:rPr>
              <a:t> 《</a:t>
            </a:r>
            <a:r>
              <a:rPr lang="zh-CN" altLang="en-US" sz="2400" b="1" kern="100" dirty="0" smtClean="0">
                <a:latin typeface="Calibri"/>
                <a:ea typeface="黑体"/>
                <a:cs typeface="Times New Roman"/>
              </a:rPr>
              <a:t>海商法</a:t>
            </a:r>
            <a:r>
              <a:rPr lang="en-US" altLang="zh-CN" sz="2400" b="1" kern="100" dirty="0" smtClean="0">
                <a:latin typeface="Calibri"/>
                <a:ea typeface="黑体"/>
                <a:cs typeface="Times New Roman"/>
              </a:rPr>
              <a:t>》</a:t>
            </a:r>
            <a:r>
              <a:rPr lang="zh-CN" altLang="en-US" sz="2400" b="1" kern="100" dirty="0" smtClean="0">
                <a:latin typeface="Calibri"/>
                <a:ea typeface="黑体"/>
                <a:cs typeface="Times New Roman"/>
              </a:rPr>
              <a:t>第</a:t>
            </a:r>
            <a:r>
              <a:rPr lang="en-US" altLang="zh-CN" sz="2400" b="1" kern="100" dirty="0" smtClean="0">
                <a:latin typeface="Calibri"/>
                <a:ea typeface="黑体"/>
                <a:cs typeface="Times New Roman"/>
              </a:rPr>
              <a:t>105</a:t>
            </a:r>
            <a:r>
              <a:rPr lang="zh-CN" altLang="en-US" sz="2400" b="1" kern="100" dirty="0" smtClean="0">
                <a:latin typeface="Calibri"/>
                <a:ea typeface="黑体"/>
                <a:cs typeface="Times New Roman"/>
              </a:rPr>
              <a:t>条的理解与适用</a:t>
            </a:r>
            <a:r>
              <a:rPr lang="zh-CN" altLang="en-US" sz="2400" b="1" dirty="0" smtClean="0">
                <a:solidFill>
                  <a:srgbClr val="002060"/>
                </a:solidFill>
                <a:latin typeface="黑体" pitchFamily="49" charset="-122"/>
                <a:ea typeface="黑体" pitchFamily="49" charset="-122"/>
              </a:rPr>
              <a:t/>
            </a:r>
            <a:br>
              <a:rPr lang="zh-CN" altLang="en-US" sz="2400" b="1" dirty="0" smtClean="0">
                <a:solidFill>
                  <a:srgbClr val="002060"/>
                </a:solidFill>
                <a:latin typeface="黑体" pitchFamily="49" charset="-122"/>
                <a:ea typeface="黑体" pitchFamily="49" charset="-122"/>
              </a:rPr>
            </a:br>
            <a:r>
              <a:rPr lang="zh-CN" altLang="en-US" sz="2400" dirty="0" smtClean="0"/>
              <a:t>   </a:t>
            </a:r>
            <a:r>
              <a:rPr lang="zh-CN" altLang="en-US" sz="2200" b="1" dirty="0" smtClean="0">
                <a:solidFill>
                  <a:srgbClr val="0070C0"/>
                </a:solidFill>
                <a:latin typeface="+mn-ea"/>
                <a:ea typeface="+mn-ea"/>
              </a:rPr>
              <a:t>（一</a:t>
            </a:r>
            <a:r>
              <a:rPr lang="zh-CN" altLang="en-US" sz="2200" b="1" dirty="0" smtClean="0">
                <a:solidFill>
                  <a:srgbClr val="0070C0"/>
                </a:solidFill>
                <a:latin typeface="+mn-ea"/>
                <a:ea typeface="+mn-ea"/>
              </a:rPr>
              <a:t>） </a:t>
            </a:r>
            <a:r>
              <a:rPr lang="en-US" altLang="zh-CN" sz="2200" b="1" dirty="0" smtClean="0">
                <a:solidFill>
                  <a:srgbClr val="0070C0"/>
                </a:solidFill>
                <a:latin typeface="+mn-ea"/>
                <a:ea typeface="+mn-ea"/>
              </a:rPr>
              <a:t>《</a:t>
            </a:r>
            <a:r>
              <a:rPr lang="zh-CN" altLang="en-US" sz="2200" b="1" dirty="0" smtClean="0">
                <a:solidFill>
                  <a:srgbClr val="0070C0"/>
                </a:solidFill>
                <a:latin typeface="+mn-ea"/>
                <a:ea typeface="+mn-ea"/>
              </a:rPr>
              <a:t>海商法</a:t>
            </a:r>
            <a:r>
              <a:rPr lang="en-US" altLang="zh-CN" sz="2200" b="1" dirty="0" smtClean="0">
                <a:solidFill>
                  <a:srgbClr val="0070C0"/>
                </a:solidFill>
                <a:latin typeface="+mn-ea"/>
                <a:ea typeface="+mn-ea"/>
              </a:rPr>
              <a:t>》</a:t>
            </a:r>
            <a:r>
              <a:rPr lang="zh-CN" altLang="en-US" sz="2200" b="1" dirty="0" smtClean="0">
                <a:solidFill>
                  <a:srgbClr val="0070C0"/>
                </a:solidFill>
                <a:latin typeface="+mn-ea"/>
                <a:ea typeface="+mn-ea"/>
              </a:rPr>
              <a:t>第</a:t>
            </a:r>
            <a:r>
              <a:rPr lang="en-US" altLang="zh-CN" sz="2200" b="1" dirty="0" smtClean="0">
                <a:solidFill>
                  <a:srgbClr val="0070C0"/>
                </a:solidFill>
                <a:latin typeface="+mn-ea"/>
                <a:ea typeface="+mn-ea"/>
              </a:rPr>
              <a:t>105</a:t>
            </a:r>
            <a:r>
              <a:rPr lang="zh-CN" altLang="en-US" sz="2200" b="1" dirty="0" smtClean="0">
                <a:solidFill>
                  <a:srgbClr val="0070C0"/>
                </a:solidFill>
                <a:latin typeface="+mn-ea"/>
                <a:ea typeface="+mn-ea"/>
              </a:rPr>
              <a:t>条具有冲突规范的性质和功能</a:t>
            </a:r>
            <a:br>
              <a:rPr lang="zh-CN" altLang="en-US" sz="2200" b="1" dirty="0" smtClean="0">
                <a:solidFill>
                  <a:srgbClr val="0070C0"/>
                </a:solidFill>
                <a:latin typeface="+mn-ea"/>
                <a:ea typeface="+mn-ea"/>
              </a:rPr>
            </a:br>
            <a:r>
              <a:rPr lang="zh-CN" altLang="en-US" sz="2000" dirty="0" smtClean="0"/>
              <a:t> </a:t>
            </a:r>
            <a:r>
              <a:rPr lang="zh-CN" altLang="en-US" sz="2000" dirty="0" smtClean="0"/>
              <a:t>    </a:t>
            </a:r>
            <a:r>
              <a:rPr lang="zh-CN" altLang="en-US" sz="2000" b="1" dirty="0" smtClean="0">
                <a:solidFill>
                  <a:srgbClr val="7030A0"/>
                </a:solidFill>
                <a:latin typeface="+mn-ea"/>
                <a:ea typeface="+mn-ea"/>
              </a:rPr>
              <a:t>“多式联运经营人的赔偿责任和责任限额”可被理解为冲突规范的“范围”，而“调整货物的灭失或者损坏发生区段运输方式的有关法律规定”可被理解为冲突规范的“系属”。目前</a:t>
            </a:r>
            <a:r>
              <a:rPr lang="en-US" altLang="zh-CN" sz="2000" b="1" dirty="0" smtClean="0">
                <a:solidFill>
                  <a:srgbClr val="7030A0"/>
                </a:solidFill>
                <a:latin typeface="+mn-ea"/>
                <a:ea typeface="+mn-ea"/>
              </a:rPr>
              <a:t>《</a:t>
            </a:r>
            <a:r>
              <a:rPr lang="zh-CN" altLang="en-US" sz="2000" b="1" dirty="0" smtClean="0">
                <a:solidFill>
                  <a:srgbClr val="7030A0"/>
                </a:solidFill>
                <a:latin typeface="+mn-ea"/>
                <a:ea typeface="+mn-ea"/>
              </a:rPr>
              <a:t>海商法</a:t>
            </a:r>
            <a:r>
              <a:rPr lang="en-US" altLang="zh-CN" sz="2000" b="1" dirty="0" smtClean="0">
                <a:solidFill>
                  <a:srgbClr val="7030A0"/>
                </a:solidFill>
                <a:latin typeface="+mn-ea"/>
                <a:ea typeface="+mn-ea"/>
              </a:rPr>
              <a:t>》</a:t>
            </a:r>
            <a:r>
              <a:rPr lang="zh-CN" altLang="en-US" sz="2000" b="1" dirty="0" smtClean="0">
                <a:solidFill>
                  <a:srgbClr val="7030A0"/>
                </a:solidFill>
                <a:latin typeface="+mn-ea"/>
                <a:ea typeface="+mn-ea"/>
              </a:rPr>
              <a:t>体系下，该条的适用是以案件整体适用我国法律为前提。因此，可将该条定性为具有冲突规范功能的“准冲突规范”或“次级冲突规范”。</a:t>
            </a:r>
            <a:r>
              <a:rPr lang="en-US" altLang="zh-CN" sz="2200" b="1" dirty="0" smtClean="0">
                <a:solidFill>
                  <a:srgbClr val="0070C0"/>
                </a:solidFill>
                <a:latin typeface="+mn-ea"/>
                <a:ea typeface="+mn-ea"/>
              </a:rPr>
              <a:t/>
            </a:r>
            <a:br>
              <a:rPr lang="en-US" altLang="zh-CN" sz="2200" b="1" dirty="0" smtClean="0">
                <a:solidFill>
                  <a:srgbClr val="0070C0"/>
                </a:solidFill>
                <a:latin typeface="+mn-ea"/>
                <a:ea typeface="+mn-ea"/>
              </a:rPr>
            </a:br>
            <a:r>
              <a:rPr lang="en-US" altLang="zh-CN" sz="2200" b="1" dirty="0" smtClean="0">
                <a:solidFill>
                  <a:srgbClr val="0070C0"/>
                </a:solidFill>
                <a:latin typeface="+mn-ea"/>
                <a:ea typeface="+mn-ea"/>
              </a:rPr>
              <a:t>    </a:t>
            </a:r>
            <a:r>
              <a:rPr lang="zh-CN" altLang="en-US" sz="2200" b="1" dirty="0" smtClean="0">
                <a:solidFill>
                  <a:srgbClr val="0070C0"/>
                </a:solidFill>
                <a:latin typeface="+mn-ea"/>
                <a:ea typeface="+mn-ea"/>
              </a:rPr>
              <a:t>（ </a:t>
            </a:r>
            <a:r>
              <a:rPr lang="zh-CN" altLang="en-US" sz="2200" b="1" dirty="0" smtClean="0">
                <a:solidFill>
                  <a:srgbClr val="0070C0"/>
                </a:solidFill>
                <a:latin typeface="+mn-ea"/>
                <a:ea typeface="+mn-ea"/>
              </a:rPr>
              <a:t>二） “货损区段”的理解与认定</a:t>
            </a:r>
            <a:br>
              <a:rPr lang="zh-CN" altLang="en-US" sz="2200" b="1" dirty="0" smtClean="0">
                <a:solidFill>
                  <a:srgbClr val="0070C0"/>
                </a:solidFill>
                <a:latin typeface="+mn-ea"/>
                <a:ea typeface="+mn-ea"/>
              </a:rPr>
            </a:br>
            <a:r>
              <a:rPr lang="zh-CN" altLang="en-US" sz="2000" b="1" dirty="0" smtClean="0">
                <a:solidFill>
                  <a:srgbClr val="7030A0"/>
                </a:solidFill>
                <a:latin typeface="+mn-ea"/>
                <a:ea typeface="+mn-ea"/>
              </a:rPr>
              <a:t> </a:t>
            </a:r>
            <a:r>
              <a:rPr lang="en-US" altLang="zh-CN" sz="2000" b="1" dirty="0" smtClean="0">
                <a:solidFill>
                  <a:srgbClr val="7030A0"/>
                </a:solidFill>
                <a:latin typeface="+mn-ea"/>
                <a:ea typeface="+mn-ea"/>
              </a:rPr>
              <a:t>    </a:t>
            </a:r>
            <a:r>
              <a:rPr lang="zh-CN" altLang="en-US" sz="2000" b="1" dirty="0" smtClean="0">
                <a:solidFill>
                  <a:srgbClr val="7030A0"/>
                </a:solidFill>
                <a:latin typeface="+mn-ea"/>
                <a:ea typeface="+mn-ea"/>
              </a:rPr>
              <a:t>特定物理空间货损涉及两种不同区段运输方式的界定，可将相续的两个区段的相关法律规定一并纳入待适用法律范畴综合对比考察；若尽合理解释后，仍无法得到肯定结论，可适用外国法无法查明原则适用我国法律。对于累加或竞合原因事实造成的货损，可将其界定为</a:t>
            </a:r>
            <a:r>
              <a:rPr lang="en-US" altLang="zh-CN" sz="2000" b="1" dirty="0" smtClean="0">
                <a:solidFill>
                  <a:srgbClr val="7030A0"/>
                </a:solidFill>
                <a:latin typeface="+mn-ea"/>
                <a:ea typeface="+mn-ea"/>
              </a:rPr>
              <a:t>《</a:t>
            </a:r>
            <a:r>
              <a:rPr lang="zh-CN" altLang="en-US" sz="2000" b="1" dirty="0" smtClean="0">
                <a:solidFill>
                  <a:srgbClr val="7030A0"/>
                </a:solidFill>
                <a:latin typeface="+mn-ea"/>
                <a:ea typeface="+mn-ea"/>
              </a:rPr>
              <a:t>海商法</a:t>
            </a:r>
            <a:r>
              <a:rPr lang="en-US" altLang="zh-CN" sz="2000" b="1" dirty="0" smtClean="0">
                <a:solidFill>
                  <a:srgbClr val="7030A0"/>
                </a:solidFill>
                <a:latin typeface="+mn-ea"/>
                <a:ea typeface="+mn-ea"/>
              </a:rPr>
              <a:t>》</a:t>
            </a:r>
            <a:r>
              <a:rPr lang="zh-CN" altLang="en-US" sz="2000" b="1" dirty="0" smtClean="0">
                <a:solidFill>
                  <a:srgbClr val="7030A0"/>
                </a:solidFill>
                <a:latin typeface="+mn-ea"/>
                <a:ea typeface="+mn-ea"/>
              </a:rPr>
              <a:t>第</a:t>
            </a:r>
            <a:r>
              <a:rPr lang="en-US" altLang="zh-CN" sz="2000" b="1" dirty="0" smtClean="0">
                <a:solidFill>
                  <a:srgbClr val="7030A0"/>
                </a:solidFill>
                <a:latin typeface="+mn-ea"/>
                <a:ea typeface="+mn-ea"/>
              </a:rPr>
              <a:t>106</a:t>
            </a:r>
            <a:r>
              <a:rPr lang="zh-CN" altLang="en-US" sz="2000" b="1" dirty="0" smtClean="0">
                <a:solidFill>
                  <a:srgbClr val="7030A0"/>
                </a:solidFill>
                <a:latin typeface="+mn-ea"/>
                <a:ea typeface="+mn-ea"/>
              </a:rPr>
              <a:t>条的“非定域货损”</a:t>
            </a:r>
            <a:r>
              <a:rPr lang="zh-CN" altLang="en-US" sz="2000" b="1" dirty="0" smtClean="0">
                <a:solidFill>
                  <a:srgbClr val="7030A0"/>
                </a:solidFill>
                <a:latin typeface="+mn-ea"/>
                <a:ea typeface="+mn-ea"/>
              </a:rPr>
              <a:t>。</a:t>
            </a:r>
            <a:r>
              <a:rPr lang="en-US" altLang="zh-CN" sz="2200" b="1" dirty="0" smtClean="0">
                <a:solidFill>
                  <a:srgbClr val="0070C0"/>
                </a:solidFill>
                <a:latin typeface="+mn-ea"/>
                <a:ea typeface="+mn-ea"/>
              </a:rPr>
              <a:t>    </a:t>
            </a:r>
            <a:r>
              <a:rPr lang="en-US" altLang="zh-CN" sz="2400" b="1" dirty="0" smtClean="0">
                <a:solidFill>
                  <a:srgbClr val="7030A0"/>
                </a:solidFill>
                <a:latin typeface="+mj-ea"/>
              </a:rPr>
              <a:t/>
            </a:r>
            <a:br>
              <a:rPr lang="en-US" altLang="zh-CN" sz="2400" b="1" dirty="0" smtClean="0">
                <a:solidFill>
                  <a:srgbClr val="7030A0"/>
                </a:solidFill>
                <a:latin typeface="+mj-ea"/>
              </a:rPr>
            </a:br>
            <a:endParaRPr lang="zh-CN" altLang="en-US" sz="2800" b="1" dirty="0">
              <a:solidFill>
                <a:srgbClr val="7030A0"/>
              </a:solidFill>
              <a:latin typeface="方正小标宋简体" pitchFamily="65" charset="-122"/>
              <a:ea typeface="方正小标宋简体" pitchFamily="65"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428596" y="714362"/>
            <a:ext cx="8143932" cy="3911231"/>
          </a:xfrm>
        </p:spPr>
        <p:txBody>
          <a:bodyPr>
            <a:normAutofit fontScale="90000"/>
          </a:bodyPr>
          <a:lstStyle/>
          <a:p>
            <a:pPr algn="l"/>
            <a:r>
              <a:rPr lang="en-US" altLang="zh-CN"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第二部分：</a:t>
            </a:r>
            <a:r>
              <a:rPr lang="en-US" altLang="zh-CN" sz="2400" b="1" kern="100" dirty="0" smtClean="0">
                <a:latin typeface="Calibri"/>
                <a:ea typeface="黑体"/>
                <a:cs typeface="Times New Roman"/>
              </a:rPr>
              <a:t> 《</a:t>
            </a:r>
            <a:r>
              <a:rPr lang="zh-CN" altLang="en-US" sz="2400" b="1" kern="100" dirty="0" smtClean="0">
                <a:latin typeface="Calibri"/>
                <a:ea typeface="黑体"/>
                <a:cs typeface="Times New Roman"/>
              </a:rPr>
              <a:t>海商法</a:t>
            </a:r>
            <a:r>
              <a:rPr lang="en-US" altLang="zh-CN" sz="2400" b="1" kern="100" dirty="0" smtClean="0">
                <a:latin typeface="Calibri"/>
                <a:ea typeface="黑体"/>
                <a:cs typeface="Times New Roman"/>
              </a:rPr>
              <a:t>》</a:t>
            </a:r>
            <a:r>
              <a:rPr lang="zh-CN" altLang="en-US" sz="2400" b="1" kern="100" dirty="0" smtClean="0">
                <a:latin typeface="Calibri"/>
                <a:ea typeface="黑体"/>
                <a:cs typeface="Times New Roman"/>
              </a:rPr>
              <a:t>第</a:t>
            </a:r>
            <a:r>
              <a:rPr lang="en-US" altLang="zh-CN" sz="2400" b="1" kern="100" dirty="0" smtClean="0">
                <a:latin typeface="Calibri"/>
                <a:ea typeface="黑体"/>
                <a:cs typeface="Times New Roman"/>
              </a:rPr>
              <a:t>105</a:t>
            </a:r>
            <a:r>
              <a:rPr lang="zh-CN" altLang="en-US" sz="2400" b="1" kern="100" dirty="0" smtClean="0">
                <a:latin typeface="Calibri"/>
                <a:ea typeface="黑体"/>
                <a:cs typeface="Times New Roman"/>
              </a:rPr>
              <a:t>条的理解与适用</a:t>
            </a:r>
            <a:r>
              <a:rPr lang="zh-CN" altLang="en-US" sz="2400" b="1" dirty="0" smtClean="0">
                <a:solidFill>
                  <a:srgbClr val="002060"/>
                </a:solidFill>
                <a:latin typeface="黑体" pitchFamily="49" charset="-122"/>
                <a:ea typeface="黑体" pitchFamily="49" charset="-122"/>
              </a:rPr>
              <a:t/>
            </a:r>
            <a:br>
              <a:rPr lang="zh-CN" altLang="en-US" sz="2400" b="1" dirty="0" smtClean="0">
                <a:solidFill>
                  <a:srgbClr val="002060"/>
                </a:solidFill>
                <a:latin typeface="黑体" pitchFamily="49" charset="-122"/>
                <a:ea typeface="黑体" pitchFamily="49" charset="-122"/>
              </a:rPr>
            </a:br>
            <a:r>
              <a:rPr lang="zh-CN" altLang="en-US" sz="2400" dirty="0" smtClean="0"/>
              <a:t>   </a:t>
            </a:r>
            <a:r>
              <a:rPr lang="zh-CN" altLang="en-US" sz="2200" b="1" dirty="0" smtClean="0">
                <a:solidFill>
                  <a:srgbClr val="0070C0"/>
                </a:solidFill>
                <a:latin typeface="+mn-ea"/>
                <a:ea typeface="+mn-ea"/>
              </a:rPr>
              <a:t>（三</a:t>
            </a:r>
            <a:r>
              <a:rPr lang="zh-CN" altLang="en-US" sz="2200" b="1" dirty="0" smtClean="0">
                <a:solidFill>
                  <a:srgbClr val="0070C0"/>
                </a:solidFill>
                <a:latin typeface="+mn-ea"/>
                <a:ea typeface="+mn-ea"/>
              </a:rPr>
              <a:t>）</a:t>
            </a:r>
            <a:r>
              <a:rPr lang="zh-CN" altLang="en-US" sz="2200" b="1" dirty="0" smtClean="0">
                <a:solidFill>
                  <a:srgbClr val="0070C0"/>
                </a:solidFill>
                <a:latin typeface="+mn-ea"/>
                <a:ea typeface="+mn-ea"/>
              </a:rPr>
              <a:t>货损区段的“有关法律规定”的理解与认定</a:t>
            </a:r>
            <a:br>
              <a:rPr lang="zh-CN" altLang="en-US" sz="2200" b="1" dirty="0" smtClean="0">
                <a:solidFill>
                  <a:srgbClr val="0070C0"/>
                </a:solidFill>
                <a:latin typeface="+mn-ea"/>
                <a:ea typeface="+mn-ea"/>
              </a:rPr>
            </a:br>
            <a:r>
              <a:rPr lang="zh-CN" altLang="en-US" sz="2200" b="1" dirty="0" smtClean="0">
                <a:solidFill>
                  <a:srgbClr val="0070C0"/>
                </a:solidFill>
                <a:latin typeface="+mn-ea"/>
                <a:ea typeface="+mn-ea"/>
              </a:rPr>
              <a:t>    </a:t>
            </a:r>
            <a:r>
              <a:rPr lang="zh-CN" altLang="en-US" sz="2000" b="1" dirty="0" smtClean="0"/>
              <a:t> </a:t>
            </a:r>
            <a:r>
              <a:rPr lang="en-US" altLang="zh-CN" sz="2000" b="1" dirty="0" smtClean="0">
                <a:solidFill>
                  <a:srgbClr val="7030A0"/>
                </a:solidFill>
                <a:latin typeface="+mn-ea"/>
                <a:ea typeface="+mn-ea"/>
              </a:rPr>
              <a:t>1.“</a:t>
            </a:r>
            <a:r>
              <a:rPr lang="zh-CN" altLang="en-US" sz="2000" b="1" dirty="0" smtClean="0">
                <a:solidFill>
                  <a:srgbClr val="7030A0"/>
                </a:solidFill>
                <a:latin typeface="+mn-ea"/>
                <a:ea typeface="+mn-ea"/>
              </a:rPr>
              <a:t>区段法律”绝对适用还是相对适用</a:t>
            </a:r>
            <a:r>
              <a:rPr lang="zh-CN" altLang="en-US" sz="2000" b="1" dirty="0" smtClean="0">
                <a:solidFill>
                  <a:srgbClr val="7030A0"/>
                </a:solidFill>
                <a:latin typeface="+mn-ea"/>
                <a:ea typeface="+mn-ea"/>
              </a:rPr>
              <a:t>？</a:t>
            </a:r>
            <a:r>
              <a:rPr lang="zh-CN" altLang="en-US" sz="2000" b="1" dirty="0" smtClean="0">
                <a:solidFill>
                  <a:srgbClr val="7030A0"/>
                </a:solidFill>
                <a:latin typeface="+mn-ea"/>
                <a:ea typeface="+mn-ea"/>
              </a:rPr>
              <a:t> </a:t>
            </a:r>
            <a:r>
              <a:rPr lang="en-US" altLang="zh-CN" sz="2000" dirty="0" smtClean="0">
                <a:solidFill>
                  <a:srgbClr val="7030A0"/>
                </a:solidFill>
                <a:latin typeface="+mn-ea"/>
                <a:ea typeface="+mn-ea"/>
              </a:rPr>
              <a:t>《</a:t>
            </a:r>
            <a:r>
              <a:rPr lang="zh-CN" altLang="en-US" sz="2000" dirty="0" smtClean="0">
                <a:solidFill>
                  <a:srgbClr val="7030A0"/>
                </a:solidFill>
                <a:latin typeface="+mn-ea"/>
                <a:ea typeface="+mn-ea"/>
              </a:rPr>
              <a:t>法律适用法司法解释</a:t>
            </a:r>
            <a:r>
              <a:rPr lang="en-US" altLang="zh-CN" sz="2000" dirty="0" smtClean="0">
                <a:solidFill>
                  <a:srgbClr val="7030A0"/>
                </a:solidFill>
                <a:latin typeface="+mn-ea"/>
                <a:ea typeface="+mn-ea"/>
              </a:rPr>
              <a:t>》</a:t>
            </a:r>
            <a:r>
              <a:rPr lang="zh-CN" altLang="en-US" sz="2000" dirty="0" smtClean="0">
                <a:solidFill>
                  <a:srgbClr val="7030A0"/>
                </a:solidFill>
                <a:latin typeface="+mn-ea"/>
                <a:ea typeface="+mn-ea"/>
              </a:rPr>
              <a:t>第</a:t>
            </a:r>
            <a:r>
              <a:rPr lang="en-US" sz="2000" dirty="0" smtClean="0">
                <a:solidFill>
                  <a:srgbClr val="7030A0"/>
                </a:solidFill>
                <a:latin typeface="+mn-ea"/>
                <a:ea typeface="+mn-ea"/>
              </a:rPr>
              <a:t>10</a:t>
            </a:r>
            <a:r>
              <a:rPr lang="zh-CN" altLang="en-US" sz="2000" dirty="0" smtClean="0">
                <a:solidFill>
                  <a:srgbClr val="7030A0"/>
                </a:solidFill>
                <a:latin typeface="+mn-ea"/>
                <a:ea typeface="+mn-ea"/>
              </a:rPr>
              <a:t>条对</a:t>
            </a:r>
            <a:r>
              <a:rPr lang="en-US" altLang="zh-CN" sz="2000" dirty="0" smtClean="0">
                <a:solidFill>
                  <a:srgbClr val="7030A0"/>
                </a:solidFill>
                <a:latin typeface="+mn-ea"/>
                <a:ea typeface="+mn-ea"/>
              </a:rPr>
              <a:t>《</a:t>
            </a:r>
            <a:r>
              <a:rPr lang="zh-CN" altLang="en-US" sz="2000" dirty="0" smtClean="0">
                <a:solidFill>
                  <a:srgbClr val="7030A0"/>
                </a:solidFill>
                <a:latin typeface="+mn-ea"/>
                <a:ea typeface="+mn-ea"/>
              </a:rPr>
              <a:t>法律适用法</a:t>
            </a:r>
            <a:r>
              <a:rPr lang="en-US" altLang="zh-CN" sz="2000" dirty="0" smtClean="0">
                <a:solidFill>
                  <a:srgbClr val="7030A0"/>
                </a:solidFill>
                <a:latin typeface="+mn-ea"/>
                <a:ea typeface="+mn-ea"/>
              </a:rPr>
              <a:t>》</a:t>
            </a:r>
            <a:r>
              <a:rPr lang="zh-CN" altLang="en-US" sz="2000" dirty="0" smtClean="0">
                <a:solidFill>
                  <a:srgbClr val="7030A0"/>
                </a:solidFill>
                <a:latin typeface="+mn-ea"/>
                <a:ea typeface="+mn-ea"/>
              </a:rPr>
              <a:t>第</a:t>
            </a:r>
            <a:r>
              <a:rPr lang="en-US" sz="2000" dirty="0" smtClean="0">
                <a:solidFill>
                  <a:srgbClr val="7030A0"/>
                </a:solidFill>
                <a:latin typeface="+mn-ea"/>
                <a:ea typeface="+mn-ea"/>
              </a:rPr>
              <a:t>4</a:t>
            </a:r>
            <a:r>
              <a:rPr lang="zh-CN" altLang="en-US" sz="2000" dirty="0" smtClean="0">
                <a:solidFill>
                  <a:srgbClr val="7030A0"/>
                </a:solidFill>
                <a:latin typeface="+mn-ea"/>
                <a:ea typeface="+mn-ea"/>
              </a:rPr>
              <a:t>条的“强制性规定”的范畴进一步予以明确，我国的强制性规定主要包括涉及劳动者权益保护的、食品或公共卫生安全的、涉及环境安全的、外汇管制等金融安全的、涉及反垄断、反倾销的法律规范以及应当认定为强制性规定的其他规范</a:t>
            </a:r>
            <a:r>
              <a:rPr lang="zh-CN" altLang="en-US" sz="2000" dirty="0" smtClean="0">
                <a:solidFill>
                  <a:srgbClr val="7030A0"/>
                </a:solidFill>
                <a:latin typeface="+mn-ea"/>
                <a:ea typeface="+mn-ea"/>
              </a:rPr>
              <a:t>。</a:t>
            </a:r>
            <a:r>
              <a:rPr lang="en-US" altLang="zh-CN" sz="2000" dirty="0" smtClean="0">
                <a:solidFill>
                  <a:srgbClr val="7030A0"/>
                </a:solidFill>
                <a:latin typeface="+mn-ea"/>
                <a:ea typeface="+mn-ea"/>
              </a:rPr>
              <a:t/>
            </a:r>
            <a:br>
              <a:rPr lang="en-US" altLang="zh-CN" sz="2000" dirty="0" smtClean="0">
                <a:solidFill>
                  <a:srgbClr val="7030A0"/>
                </a:solidFill>
                <a:latin typeface="+mn-ea"/>
                <a:ea typeface="+mn-ea"/>
              </a:rPr>
            </a:br>
            <a:r>
              <a:rPr lang="zh-CN" altLang="en-US" sz="2000" b="1" dirty="0" smtClean="0">
                <a:solidFill>
                  <a:srgbClr val="7030A0"/>
                </a:solidFill>
                <a:latin typeface="+mn-ea"/>
                <a:ea typeface="+mn-ea"/>
              </a:rPr>
              <a:t> </a:t>
            </a:r>
            <a:r>
              <a:rPr lang="zh-CN" altLang="en-US" sz="2000" b="1" dirty="0" smtClean="0">
                <a:solidFill>
                  <a:srgbClr val="7030A0"/>
                </a:solidFill>
                <a:latin typeface="+mn-ea"/>
                <a:ea typeface="+mn-ea"/>
              </a:rPr>
              <a:t>    </a:t>
            </a:r>
            <a:r>
              <a:rPr lang="en-US" altLang="zh-CN" sz="2000" b="1" dirty="0" smtClean="0">
                <a:solidFill>
                  <a:srgbClr val="7030A0"/>
                </a:solidFill>
                <a:latin typeface="+mn-ea"/>
                <a:ea typeface="+mn-ea"/>
              </a:rPr>
              <a:t> </a:t>
            </a:r>
            <a:r>
              <a:rPr lang="en-US" altLang="zh-CN" sz="2000" b="1" dirty="0" smtClean="0">
                <a:solidFill>
                  <a:srgbClr val="7030A0"/>
                </a:solidFill>
                <a:latin typeface="+mn-ea"/>
                <a:ea typeface="+mn-ea"/>
              </a:rPr>
              <a:t>2.“</a:t>
            </a:r>
            <a:r>
              <a:rPr lang="zh-CN" altLang="en-US" sz="2000" b="1" dirty="0" smtClean="0">
                <a:solidFill>
                  <a:srgbClr val="7030A0"/>
                </a:solidFill>
                <a:latin typeface="+mn-ea"/>
                <a:ea typeface="+mn-ea"/>
              </a:rPr>
              <a:t>区段法律”指向的法律范围。 </a:t>
            </a:r>
            <a:r>
              <a:rPr lang="zh-CN" altLang="en-US" sz="2000" dirty="0" smtClean="0">
                <a:solidFill>
                  <a:srgbClr val="7030A0"/>
                </a:solidFill>
                <a:latin typeface="+mn-ea"/>
                <a:ea typeface="+mn-ea"/>
              </a:rPr>
              <a:t>“调整某种区段运输方式的国内法</a:t>
            </a:r>
            <a:r>
              <a:rPr lang="zh-CN" altLang="en-US" sz="2000" dirty="0" smtClean="0">
                <a:solidFill>
                  <a:srgbClr val="7030A0"/>
                </a:solidFill>
                <a:latin typeface="+mn-ea"/>
                <a:ea typeface="+mn-ea"/>
              </a:rPr>
              <a:t>”？“</a:t>
            </a:r>
            <a:r>
              <a:rPr lang="zh-CN" altLang="en-US" sz="2000" dirty="0" smtClean="0">
                <a:solidFill>
                  <a:srgbClr val="7030A0"/>
                </a:solidFill>
                <a:latin typeface="+mn-ea"/>
                <a:ea typeface="+mn-ea"/>
              </a:rPr>
              <a:t>某区段运输方式应当适用的法律</a:t>
            </a:r>
            <a:r>
              <a:rPr lang="zh-CN" altLang="en-US" sz="2000" dirty="0" smtClean="0">
                <a:solidFill>
                  <a:srgbClr val="7030A0"/>
                </a:solidFill>
                <a:latin typeface="+mn-ea"/>
                <a:ea typeface="+mn-ea"/>
              </a:rPr>
              <a:t>”？</a:t>
            </a:r>
            <a:r>
              <a:rPr lang="en-US" altLang="zh-CN" sz="2000" dirty="0" smtClean="0">
                <a:solidFill>
                  <a:srgbClr val="7030A0"/>
                </a:solidFill>
                <a:latin typeface="+mn-ea"/>
                <a:ea typeface="+mn-ea"/>
              </a:rPr>
              <a:t/>
            </a:r>
            <a:br>
              <a:rPr lang="en-US" altLang="zh-CN" sz="2000" dirty="0" smtClean="0">
                <a:solidFill>
                  <a:srgbClr val="7030A0"/>
                </a:solidFill>
                <a:latin typeface="+mn-ea"/>
                <a:ea typeface="+mn-ea"/>
              </a:rPr>
            </a:br>
            <a:r>
              <a:rPr lang="en-US" altLang="en-US" sz="2000" dirty="0" smtClean="0">
                <a:solidFill>
                  <a:srgbClr val="7030A0"/>
                </a:solidFill>
                <a:latin typeface="+mn-ea"/>
                <a:ea typeface="+mn-ea"/>
              </a:rPr>
              <a:t>     </a:t>
            </a:r>
            <a:r>
              <a:rPr lang="en-US" altLang="en-US" sz="2000" b="1" dirty="0" smtClean="0">
                <a:solidFill>
                  <a:srgbClr val="7030A0"/>
                </a:solidFill>
                <a:latin typeface="+mn-ea"/>
                <a:ea typeface="+mn-ea"/>
              </a:rPr>
              <a:t>3.</a:t>
            </a:r>
            <a:r>
              <a:rPr lang="zh-CN" altLang="en-US" sz="2000" b="1" dirty="0" smtClean="0">
                <a:solidFill>
                  <a:srgbClr val="7030A0"/>
                </a:solidFill>
                <a:latin typeface="+mn-ea"/>
                <a:ea typeface="+mn-ea"/>
              </a:rPr>
              <a:t>国际运输公约是否包含于“区段法律”及其适用位阶。 </a:t>
            </a:r>
            <a:r>
              <a:rPr lang="en-US" altLang="zh-CN" sz="2400" dirty="0" smtClean="0"/>
              <a:t/>
            </a:r>
            <a:br>
              <a:rPr lang="en-US" altLang="zh-CN" sz="2400" dirty="0" smtClean="0"/>
            </a:br>
            <a:r>
              <a:rPr lang="zh-CN" altLang="en-US" sz="2000" b="1" dirty="0" smtClean="0"/>
              <a:t> </a:t>
            </a:r>
            <a:r>
              <a:rPr lang="zh-CN" altLang="en-US" sz="2000" b="1" dirty="0" smtClean="0"/>
              <a:t>  </a:t>
            </a:r>
            <a:r>
              <a:rPr lang="zh-CN" altLang="en-US" sz="2200" b="1" dirty="0" smtClean="0">
                <a:solidFill>
                  <a:srgbClr val="0070C0"/>
                </a:solidFill>
                <a:latin typeface="+mn-ea"/>
                <a:ea typeface="+mn-ea"/>
              </a:rPr>
              <a:t>（四）“赔偿责任”是否涵摄诉讼</a:t>
            </a:r>
            <a:r>
              <a:rPr lang="zh-CN" altLang="en-US" sz="2200" b="1" dirty="0" smtClean="0">
                <a:solidFill>
                  <a:srgbClr val="0070C0"/>
                </a:solidFill>
                <a:latin typeface="+mn-ea"/>
                <a:ea typeface="+mn-ea"/>
              </a:rPr>
              <a:t>时效</a:t>
            </a:r>
            <a:r>
              <a:rPr lang="en-US" altLang="zh-CN" sz="2400" b="1" dirty="0" smtClean="0">
                <a:solidFill>
                  <a:srgbClr val="7030A0"/>
                </a:solidFill>
                <a:latin typeface="+mj-ea"/>
              </a:rPr>
              <a:t/>
            </a:r>
            <a:br>
              <a:rPr lang="en-US" altLang="zh-CN" sz="2400" b="1" dirty="0" smtClean="0">
                <a:solidFill>
                  <a:srgbClr val="7030A0"/>
                </a:solidFill>
                <a:latin typeface="+mj-ea"/>
              </a:rPr>
            </a:br>
            <a:endParaRPr lang="zh-CN" altLang="en-US" sz="2800" b="1" dirty="0">
              <a:solidFill>
                <a:srgbClr val="7030A0"/>
              </a:solidFill>
              <a:latin typeface="方正小标宋简体" pitchFamily="65" charset="-122"/>
              <a:ea typeface="方正小标宋简体" pitchFamily="65"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428596" y="500048"/>
            <a:ext cx="8143932" cy="4125545"/>
          </a:xfrm>
        </p:spPr>
        <p:txBody>
          <a:bodyPr>
            <a:normAutofit fontScale="90000"/>
          </a:bodyPr>
          <a:lstStyle/>
          <a:p>
            <a:pPr algn="l"/>
            <a:r>
              <a:rPr lang="en-US" altLang="zh-CN"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第三</a:t>
            </a:r>
            <a:r>
              <a:rPr lang="zh-CN" altLang="en-US" sz="2400" b="1" dirty="0" smtClean="0">
                <a:solidFill>
                  <a:srgbClr val="002060"/>
                </a:solidFill>
                <a:latin typeface="黑体" pitchFamily="49" charset="-122"/>
                <a:ea typeface="黑体" pitchFamily="49" charset="-122"/>
              </a:rPr>
              <a:t>部分</a:t>
            </a:r>
            <a:r>
              <a:rPr lang="zh-CN" altLang="en-US" sz="2400" b="1" dirty="0" smtClean="0">
                <a:solidFill>
                  <a:srgbClr val="002060"/>
                </a:solidFill>
                <a:latin typeface="黑体" pitchFamily="49" charset="-122"/>
                <a:ea typeface="黑体" pitchFamily="49" charset="-122"/>
              </a:rPr>
              <a:t>：建议</a:t>
            </a:r>
            <a:r>
              <a:rPr lang="zh-CN" altLang="en-US" sz="2400" b="1" dirty="0" smtClean="0">
                <a:solidFill>
                  <a:srgbClr val="002060"/>
                </a:solidFill>
                <a:latin typeface="黑体" pitchFamily="49" charset="-122"/>
                <a:ea typeface="黑体" pitchFamily="49" charset="-122"/>
              </a:rPr>
              <a:t>：以当事人意思自治为核心的“分割适用”</a:t>
            </a:r>
            <a:r>
              <a:rPr lang="en-US" altLang="zh-CN" sz="2400" b="1" kern="100" dirty="0" smtClean="0">
                <a:latin typeface="Calibri"/>
                <a:ea typeface="黑体"/>
                <a:cs typeface="Times New Roman"/>
              </a:rPr>
              <a:t> </a:t>
            </a:r>
            <a:r>
              <a:rPr lang="zh-CN" altLang="en-US" sz="2400" b="1" dirty="0" smtClean="0">
                <a:solidFill>
                  <a:srgbClr val="002060"/>
                </a:solidFill>
                <a:latin typeface="黑体" pitchFamily="49" charset="-122"/>
                <a:ea typeface="黑体" pitchFamily="49" charset="-122"/>
              </a:rPr>
              <a:t/>
            </a:r>
            <a:br>
              <a:rPr lang="zh-CN" altLang="en-US" sz="2400" b="1" dirty="0" smtClean="0">
                <a:solidFill>
                  <a:srgbClr val="002060"/>
                </a:solidFill>
                <a:latin typeface="黑体" pitchFamily="49" charset="-122"/>
                <a:ea typeface="黑体" pitchFamily="49" charset="-122"/>
              </a:rPr>
            </a:br>
            <a:r>
              <a:rPr lang="zh-CN" altLang="en-US" sz="1800" dirty="0" smtClean="0">
                <a:solidFill>
                  <a:srgbClr val="7030A0"/>
                </a:solidFill>
                <a:latin typeface="+mn-ea"/>
                <a:ea typeface="+mn-ea"/>
              </a:rPr>
              <a:t> </a:t>
            </a:r>
            <a:r>
              <a:rPr lang="zh-CN" altLang="en-US" sz="1800" dirty="0" smtClean="0">
                <a:solidFill>
                  <a:srgbClr val="7030A0"/>
                </a:solidFill>
                <a:latin typeface="+mn-ea"/>
                <a:ea typeface="+mn-ea"/>
              </a:rPr>
              <a:t>   </a:t>
            </a:r>
            <a:r>
              <a:rPr lang="zh-CN" altLang="en-US" sz="2000" b="1" dirty="0" smtClean="0">
                <a:solidFill>
                  <a:srgbClr val="0070C0"/>
                </a:solidFill>
                <a:latin typeface="+mn-ea"/>
                <a:ea typeface="+mn-ea"/>
              </a:rPr>
              <a:t>（</a:t>
            </a:r>
            <a:r>
              <a:rPr lang="zh-CN" altLang="en-US" sz="2000" b="1" dirty="0" smtClean="0">
                <a:solidFill>
                  <a:srgbClr val="0070C0"/>
                </a:solidFill>
                <a:latin typeface="+mn-ea"/>
                <a:ea typeface="+mn-ea"/>
              </a:rPr>
              <a:t>一）以当事人意思自治为首要法律适用原则</a:t>
            </a:r>
            <a:r>
              <a:rPr lang="zh-CN" altLang="en-US" sz="2000" dirty="0" smtClean="0">
                <a:solidFill>
                  <a:srgbClr val="7030A0"/>
                </a:solidFill>
                <a:latin typeface="+mn-ea"/>
                <a:ea typeface="+mn-ea"/>
              </a:rPr>
              <a:t/>
            </a:r>
            <a:br>
              <a:rPr lang="zh-CN" altLang="en-US" sz="2000" dirty="0" smtClean="0">
                <a:solidFill>
                  <a:srgbClr val="7030A0"/>
                </a:solidFill>
                <a:latin typeface="+mn-ea"/>
                <a:ea typeface="+mn-ea"/>
              </a:rPr>
            </a:br>
            <a:r>
              <a:rPr lang="zh-CN" altLang="en-US" sz="2000" dirty="0" smtClean="0">
                <a:solidFill>
                  <a:srgbClr val="7030A0"/>
                </a:solidFill>
                <a:latin typeface="+mn-ea"/>
                <a:ea typeface="+mn-ea"/>
              </a:rPr>
              <a:t>     </a:t>
            </a:r>
            <a:r>
              <a:rPr lang="zh-CN" altLang="en-US" sz="1800" dirty="0" smtClean="0">
                <a:solidFill>
                  <a:srgbClr val="7030A0"/>
                </a:solidFill>
                <a:latin typeface="+mn-ea"/>
                <a:ea typeface="+mn-ea"/>
              </a:rPr>
              <a:t>尊重</a:t>
            </a:r>
            <a:r>
              <a:rPr lang="zh-CN" altLang="en-US" sz="1800" dirty="0" smtClean="0">
                <a:solidFill>
                  <a:srgbClr val="7030A0"/>
                </a:solidFill>
                <a:latin typeface="+mn-ea"/>
                <a:ea typeface="+mn-ea"/>
              </a:rPr>
              <a:t>当事人意思自治原则是国际私法的首要原则</a:t>
            </a:r>
            <a:r>
              <a:rPr lang="zh-CN" altLang="en-US" sz="1800" dirty="0" smtClean="0">
                <a:solidFill>
                  <a:srgbClr val="7030A0"/>
                </a:solidFill>
                <a:latin typeface="+mn-ea"/>
                <a:ea typeface="+mn-ea"/>
              </a:rPr>
              <a:t>。</a:t>
            </a:r>
            <a:r>
              <a:rPr lang="en-US" sz="1800" dirty="0" smtClean="0">
                <a:solidFill>
                  <a:srgbClr val="7030A0"/>
                </a:solidFill>
                <a:latin typeface="+mn-ea"/>
                <a:ea typeface="+mn-ea"/>
              </a:rPr>
              <a:t>2015</a:t>
            </a:r>
            <a:r>
              <a:rPr lang="zh-CN" altLang="en-US" sz="1800" dirty="0" smtClean="0">
                <a:solidFill>
                  <a:srgbClr val="7030A0"/>
                </a:solidFill>
                <a:latin typeface="+mn-ea"/>
                <a:ea typeface="+mn-ea"/>
              </a:rPr>
              <a:t>年海牙国际私法会议通过的</a:t>
            </a:r>
            <a:r>
              <a:rPr lang="en-US" altLang="zh-CN" sz="1800" dirty="0" smtClean="0">
                <a:solidFill>
                  <a:srgbClr val="7030A0"/>
                </a:solidFill>
                <a:latin typeface="+mn-ea"/>
                <a:ea typeface="+mn-ea"/>
              </a:rPr>
              <a:t>《</a:t>
            </a:r>
            <a:r>
              <a:rPr lang="zh-CN" altLang="en-US" sz="1800" dirty="0" smtClean="0">
                <a:solidFill>
                  <a:srgbClr val="7030A0"/>
                </a:solidFill>
                <a:latin typeface="+mn-ea"/>
                <a:ea typeface="+mn-ea"/>
              </a:rPr>
              <a:t>国际商事合同法律选择原则</a:t>
            </a:r>
            <a:r>
              <a:rPr lang="en-US" altLang="zh-CN" sz="1800" dirty="0" smtClean="0">
                <a:solidFill>
                  <a:srgbClr val="7030A0"/>
                </a:solidFill>
                <a:latin typeface="+mn-ea"/>
                <a:ea typeface="+mn-ea"/>
              </a:rPr>
              <a:t>》</a:t>
            </a:r>
            <a:r>
              <a:rPr lang="zh-CN" altLang="en-US" sz="1800" dirty="0" smtClean="0">
                <a:solidFill>
                  <a:srgbClr val="7030A0"/>
                </a:solidFill>
                <a:latin typeface="+mn-ea"/>
                <a:ea typeface="+mn-ea"/>
              </a:rPr>
              <a:t>（以下简称</a:t>
            </a:r>
            <a:r>
              <a:rPr lang="en-US" altLang="zh-CN" sz="1800" dirty="0" smtClean="0">
                <a:solidFill>
                  <a:srgbClr val="7030A0"/>
                </a:solidFill>
                <a:latin typeface="+mn-ea"/>
                <a:ea typeface="+mn-ea"/>
              </a:rPr>
              <a:t>《</a:t>
            </a:r>
            <a:r>
              <a:rPr lang="zh-CN" altLang="en-US" sz="1800" dirty="0" smtClean="0">
                <a:solidFill>
                  <a:srgbClr val="7030A0"/>
                </a:solidFill>
                <a:latin typeface="+mn-ea"/>
                <a:ea typeface="+mn-ea"/>
              </a:rPr>
              <a:t>法律选择原则</a:t>
            </a:r>
            <a:r>
              <a:rPr lang="en-US" altLang="zh-CN" sz="1800" dirty="0" smtClean="0">
                <a:solidFill>
                  <a:srgbClr val="7030A0"/>
                </a:solidFill>
                <a:latin typeface="+mn-ea"/>
                <a:ea typeface="+mn-ea"/>
              </a:rPr>
              <a:t>》</a:t>
            </a:r>
            <a:r>
              <a:rPr lang="zh-CN" altLang="en-US" sz="1800" dirty="0" smtClean="0">
                <a:solidFill>
                  <a:srgbClr val="7030A0"/>
                </a:solidFill>
                <a:latin typeface="+mn-ea"/>
                <a:ea typeface="+mn-ea"/>
              </a:rPr>
              <a:t>）集中</a:t>
            </a:r>
            <a:r>
              <a:rPr lang="zh-CN" altLang="en-US" sz="1800" dirty="0" smtClean="0">
                <a:solidFill>
                  <a:srgbClr val="7030A0"/>
                </a:solidFill>
                <a:latin typeface="+mn-ea"/>
                <a:ea typeface="+mn-ea"/>
              </a:rPr>
              <a:t>体现了当事人意思自治在商事合同中的扩大化现象。主要表现在：</a:t>
            </a:r>
            <a:r>
              <a:rPr lang="en-US" sz="1800" dirty="0" smtClean="0">
                <a:solidFill>
                  <a:srgbClr val="7030A0"/>
                </a:solidFill>
                <a:latin typeface="+mn-ea"/>
                <a:ea typeface="+mn-ea"/>
              </a:rPr>
              <a:t>1.</a:t>
            </a:r>
            <a:r>
              <a:rPr lang="zh-CN" altLang="en-US" sz="1800" dirty="0" smtClean="0">
                <a:solidFill>
                  <a:srgbClr val="7030A0"/>
                </a:solidFill>
                <a:latin typeface="+mn-ea"/>
                <a:ea typeface="+mn-ea"/>
              </a:rPr>
              <a:t>对当事人选择解纷规则的限制不断缩小。（</a:t>
            </a:r>
            <a:r>
              <a:rPr lang="en-US" sz="1800" dirty="0" smtClean="0">
                <a:solidFill>
                  <a:srgbClr val="7030A0"/>
                </a:solidFill>
                <a:latin typeface="+mn-ea"/>
                <a:ea typeface="+mn-ea"/>
              </a:rPr>
              <a:t>1</a:t>
            </a:r>
            <a:r>
              <a:rPr lang="zh-CN" altLang="en-US" sz="1800" dirty="0" smtClean="0">
                <a:solidFill>
                  <a:srgbClr val="7030A0"/>
                </a:solidFill>
                <a:latin typeface="+mn-ea"/>
                <a:ea typeface="+mn-ea"/>
              </a:rPr>
              <a:t>）允许合同当事人进行部分或者多重选择。当事人可选择适用于合同全部或仅适用于合同一部分的法律，或者针对合同的不同部分选择不同法律。如果当事人仅仅针对合同一部分选择了准据法，其他部分可通过法院地法的冲突规范确定准据法。（</a:t>
            </a:r>
            <a:r>
              <a:rPr lang="en-US" sz="1800" dirty="0" smtClean="0">
                <a:solidFill>
                  <a:srgbClr val="7030A0"/>
                </a:solidFill>
                <a:latin typeface="+mn-ea"/>
                <a:ea typeface="+mn-ea"/>
              </a:rPr>
              <a:t>2</a:t>
            </a:r>
            <a:r>
              <a:rPr lang="zh-CN" altLang="en-US" sz="1800" dirty="0" smtClean="0">
                <a:solidFill>
                  <a:srgbClr val="7030A0"/>
                </a:solidFill>
                <a:latin typeface="+mn-ea"/>
                <a:ea typeface="+mn-ea"/>
              </a:rPr>
              <a:t>）允许当事人随时做出或者变更选择，但不能有损于合同效力或者第三方权利。</a:t>
            </a:r>
            <a:r>
              <a:rPr lang="en-US" sz="1800" dirty="0" smtClean="0">
                <a:solidFill>
                  <a:srgbClr val="7030A0"/>
                </a:solidFill>
                <a:latin typeface="+mn-ea"/>
                <a:ea typeface="+mn-ea"/>
              </a:rPr>
              <a:t> </a:t>
            </a:r>
            <a:r>
              <a:rPr lang="zh-CN" altLang="en-US" sz="1800" dirty="0" smtClean="0">
                <a:solidFill>
                  <a:srgbClr val="7030A0"/>
                </a:solidFill>
                <a:latin typeface="+mn-ea"/>
                <a:ea typeface="+mn-ea"/>
              </a:rPr>
              <a:t>（</a:t>
            </a:r>
            <a:r>
              <a:rPr lang="en-US" sz="1800" dirty="0" smtClean="0">
                <a:solidFill>
                  <a:srgbClr val="7030A0"/>
                </a:solidFill>
                <a:latin typeface="+mn-ea"/>
                <a:ea typeface="+mn-ea"/>
              </a:rPr>
              <a:t>3</a:t>
            </a:r>
            <a:r>
              <a:rPr lang="zh-CN" altLang="en-US" sz="1800" dirty="0" smtClean="0">
                <a:solidFill>
                  <a:srgbClr val="7030A0"/>
                </a:solidFill>
                <a:latin typeface="+mn-ea"/>
                <a:ea typeface="+mn-ea"/>
              </a:rPr>
              <a:t>）允许当事人自主决定是否排除反致。</a:t>
            </a:r>
            <a:r>
              <a:rPr lang="en-US" sz="1800" dirty="0" smtClean="0">
                <a:solidFill>
                  <a:srgbClr val="7030A0"/>
                </a:solidFill>
                <a:latin typeface="+mn-ea"/>
                <a:ea typeface="+mn-ea"/>
              </a:rPr>
              <a:t>2. </a:t>
            </a:r>
            <a:r>
              <a:rPr lang="zh-CN" altLang="en-US" sz="1800" dirty="0" smtClean="0">
                <a:solidFill>
                  <a:srgbClr val="7030A0"/>
                </a:solidFill>
                <a:latin typeface="+mn-ea"/>
                <a:ea typeface="+mn-ea"/>
              </a:rPr>
              <a:t>当事人选择准据法范围扩大化。将准据法范畴扩展至非国家之间制定的规则</a:t>
            </a:r>
            <a:r>
              <a:rPr lang="zh-CN" altLang="en-US" sz="1800" dirty="0" smtClean="0">
                <a:solidFill>
                  <a:srgbClr val="7030A0"/>
                </a:solidFill>
                <a:latin typeface="+mn-ea"/>
                <a:ea typeface="+mn-ea"/>
              </a:rPr>
              <a:t>。我国</a:t>
            </a:r>
            <a:r>
              <a:rPr lang="zh-CN" altLang="en-US" sz="1800" dirty="0" smtClean="0">
                <a:solidFill>
                  <a:srgbClr val="7030A0"/>
                </a:solidFill>
                <a:latin typeface="+mn-ea"/>
                <a:ea typeface="+mn-ea"/>
              </a:rPr>
              <a:t>也允许当事人选择尚未生效的国际条约</a:t>
            </a:r>
            <a:r>
              <a:rPr lang="zh-CN" altLang="en-US" sz="1800" dirty="0" smtClean="0">
                <a:solidFill>
                  <a:srgbClr val="7030A0"/>
                </a:solidFill>
                <a:latin typeface="+mn-ea"/>
                <a:ea typeface="+mn-ea"/>
              </a:rPr>
              <a:t>。（</a:t>
            </a:r>
            <a:r>
              <a:rPr lang="en-US" altLang="zh-CN" sz="1800" dirty="0" smtClean="0">
                <a:solidFill>
                  <a:srgbClr val="7030A0"/>
                </a:solidFill>
                <a:latin typeface="+mn-ea"/>
                <a:ea typeface="+mn-ea"/>
              </a:rPr>
              <a:t>《</a:t>
            </a:r>
            <a:r>
              <a:rPr lang="zh-CN" altLang="en-US" sz="1800" dirty="0" smtClean="0">
                <a:solidFill>
                  <a:srgbClr val="7030A0"/>
                </a:solidFill>
                <a:latin typeface="+mn-ea"/>
                <a:ea typeface="+mn-ea"/>
              </a:rPr>
              <a:t>法律适用法司法解释</a:t>
            </a:r>
            <a:r>
              <a:rPr lang="en-US" altLang="zh-CN" sz="1800" dirty="0" smtClean="0">
                <a:solidFill>
                  <a:srgbClr val="7030A0"/>
                </a:solidFill>
                <a:latin typeface="+mn-ea"/>
                <a:ea typeface="+mn-ea"/>
              </a:rPr>
              <a:t>》</a:t>
            </a:r>
            <a:r>
              <a:rPr lang="zh-CN" altLang="en-US" sz="1800" dirty="0" smtClean="0">
                <a:solidFill>
                  <a:srgbClr val="7030A0"/>
                </a:solidFill>
                <a:latin typeface="+mn-ea"/>
                <a:ea typeface="+mn-ea"/>
              </a:rPr>
              <a:t>第</a:t>
            </a:r>
            <a:r>
              <a:rPr lang="en-US" sz="1800" dirty="0" smtClean="0">
                <a:solidFill>
                  <a:srgbClr val="7030A0"/>
                </a:solidFill>
                <a:latin typeface="+mn-ea"/>
                <a:ea typeface="+mn-ea"/>
              </a:rPr>
              <a:t>9</a:t>
            </a:r>
            <a:r>
              <a:rPr lang="zh-CN" altLang="en-US" sz="1800" dirty="0" smtClean="0">
                <a:solidFill>
                  <a:srgbClr val="7030A0"/>
                </a:solidFill>
                <a:latin typeface="+mn-ea"/>
                <a:ea typeface="+mn-ea"/>
              </a:rPr>
              <a:t>条“当事人在合同中援引尚未对中华人民共和国生效的国际条约的，人民法院可以根据该国际条约的内容确定当事人之间的权利义务，但违反中华人民共和国社会公共利益或中华人民共和国法律、行政法规强制性规定的除外</a:t>
            </a:r>
            <a:r>
              <a:rPr lang="zh-CN" altLang="en-US" sz="1800" dirty="0" smtClean="0">
                <a:solidFill>
                  <a:srgbClr val="7030A0"/>
                </a:solidFill>
                <a:latin typeface="+mn-ea"/>
                <a:ea typeface="+mn-ea"/>
              </a:rPr>
              <a:t>。）”</a:t>
            </a:r>
            <a:endParaRPr lang="zh-CN" altLang="en-US" sz="1800" b="1" dirty="0">
              <a:solidFill>
                <a:srgbClr val="7030A0"/>
              </a:solidFill>
              <a:latin typeface="+mn-ea"/>
              <a:ea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428596" y="500048"/>
            <a:ext cx="8143932" cy="4125545"/>
          </a:xfrm>
        </p:spPr>
        <p:txBody>
          <a:bodyPr>
            <a:normAutofit/>
          </a:bodyPr>
          <a:lstStyle/>
          <a:p>
            <a:pPr algn="l"/>
            <a:r>
              <a:rPr lang="en-US" altLang="zh-CN"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第三</a:t>
            </a:r>
            <a:r>
              <a:rPr lang="zh-CN" altLang="en-US" sz="2400" b="1" dirty="0" smtClean="0">
                <a:solidFill>
                  <a:srgbClr val="002060"/>
                </a:solidFill>
                <a:latin typeface="黑体" pitchFamily="49" charset="-122"/>
                <a:ea typeface="黑体" pitchFamily="49" charset="-122"/>
              </a:rPr>
              <a:t>部分</a:t>
            </a:r>
            <a:r>
              <a:rPr lang="zh-CN" altLang="en-US" sz="2400" b="1" dirty="0" smtClean="0">
                <a:solidFill>
                  <a:srgbClr val="002060"/>
                </a:solidFill>
                <a:latin typeface="黑体" pitchFamily="49" charset="-122"/>
                <a:ea typeface="黑体" pitchFamily="49" charset="-122"/>
              </a:rPr>
              <a:t>：建议</a:t>
            </a:r>
            <a:r>
              <a:rPr lang="zh-CN" altLang="en-US" sz="2400" b="1" dirty="0" smtClean="0">
                <a:solidFill>
                  <a:srgbClr val="002060"/>
                </a:solidFill>
                <a:latin typeface="黑体" pitchFamily="49" charset="-122"/>
                <a:ea typeface="黑体" pitchFamily="49" charset="-122"/>
              </a:rPr>
              <a:t>：以当事人意思自治为核心的“分割适用”</a:t>
            </a:r>
            <a:r>
              <a:rPr lang="en-US" altLang="zh-CN" sz="2400" b="1" kern="100" dirty="0" smtClean="0">
                <a:latin typeface="Calibri"/>
                <a:ea typeface="黑体"/>
                <a:cs typeface="Times New Roman"/>
              </a:rPr>
              <a:t> </a:t>
            </a:r>
            <a:r>
              <a:rPr lang="zh-CN" altLang="en-US" sz="2400" b="1" dirty="0" smtClean="0">
                <a:solidFill>
                  <a:srgbClr val="002060"/>
                </a:solidFill>
                <a:latin typeface="黑体" pitchFamily="49" charset="-122"/>
                <a:ea typeface="黑体" pitchFamily="49" charset="-122"/>
              </a:rPr>
              <a:t/>
            </a:r>
            <a:br>
              <a:rPr lang="zh-CN" altLang="en-US" sz="2400" b="1" dirty="0" smtClean="0">
                <a:solidFill>
                  <a:srgbClr val="002060"/>
                </a:solidFill>
                <a:latin typeface="黑体" pitchFamily="49" charset="-122"/>
                <a:ea typeface="黑体" pitchFamily="49" charset="-122"/>
              </a:rPr>
            </a:br>
            <a:r>
              <a:rPr lang="zh-CN" altLang="en-US" sz="1800" dirty="0" smtClean="0">
                <a:solidFill>
                  <a:srgbClr val="7030A0"/>
                </a:solidFill>
                <a:latin typeface="+mn-ea"/>
                <a:ea typeface="+mn-ea"/>
              </a:rPr>
              <a:t> </a:t>
            </a:r>
            <a:r>
              <a:rPr lang="zh-CN" altLang="en-US" sz="1800" dirty="0" smtClean="0">
                <a:solidFill>
                  <a:srgbClr val="7030A0"/>
                </a:solidFill>
                <a:latin typeface="+mn-ea"/>
                <a:ea typeface="+mn-ea"/>
              </a:rPr>
              <a:t>   </a:t>
            </a:r>
            <a:r>
              <a:rPr lang="zh-CN" altLang="en-US" sz="2000" dirty="0" smtClean="0">
                <a:solidFill>
                  <a:srgbClr val="7030A0"/>
                </a:solidFill>
                <a:latin typeface="+mn-ea"/>
                <a:ea typeface="+mn-ea"/>
              </a:rPr>
              <a:t>  </a:t>
            </a:r>
            <a:r>
              <a:rPr lang="zh-CN" altLang="en-US" sz="1800" dirty="0" smtClean="0">
                <a:solidFill>
                  <a:srgbClr val="7030A0"/>
                </a:solidFill>
                <a:latin typeface="+mn-ea"/>
                <a:ea typeface="+mn-ea"/>
              </a:rPr>
              <a:t>尊重</a:t>
            </a:r>
            <a:r>
              <a:rPr lang="zh-CN" altLang="en-US" sz="1800" dirty="0" smtClean="0">
                <a:solidFill>
                  <a:srgbClr val="7030A0"/>
                </a:solidFill>
                <a:latin typeface="+mn-ea"/>
                <a:ea typeface="+mn-ea"/>
              </a:rPr>
              <a:t>当事人意思自治可以借鉴</a:t>
            </a:r>
            <a:r>
              <a:rPr lang="en-US" altLang="zh-CN" sz="1800" dirty="0" smtClean="0">
                <a:solidFill>
                  <a:srgbClr val="7030A0"/>
                </a:solidFill>
                <a:latin typeface="+mn-ea"/>
                <a:ea typeface="+mn-ea"/>
              </a:rPr>
              <a:t>《</a:t>
            </a:r>
            <a:r>
              <a:rPr lang="zh-CN" altLang="en-US" sz="1800" dirty="0" smtClean="0">
                <a:solidFill>
                  <a:srgbClr val="7030A0"/>
                </a:solidFill>
                <a:latin typeface="+mn-ea"/>
                <a:ea typeface="+mn-ea"/>
              </a:rPr>
              <a:t>法律选择原则</a:t>
            </a:r>
            <a:r>
              <a:rPr lang="en-US" altLang="zh-CN" sz="1800" dirty="0" smtClean="0">
                <a:solidFill>
                  <a:srgbClr val="7030A0"/>
                </a:solidFill>
                <a:latin typeface="+mn-ea"/>
                <a:ea typeface="+mn-ea"/>
              </a:rPr>
              <a:t>》</a:t>
            </a:r>
            <a:r>
              <a:rPr lang="zh-CN" altLang="en-US" sz="1800" dirty="0" smtClean="0">
                <a:solidFill>
                  <a:srgbClr val="7030A0"/>
                </a:solidFill>
                <a:latin typeface="+mn-ea"/>
                <a:ea typeface="+mn-ea"/>
              </a:rPr>
              <a:t>相关规则的精神，允许当事人就多式联运定域货损所涉的准据法分别选择，在法律适用上实现分割适用。当事人既可以选择整体适用于多式联运合同的准据法，也可就区段货损适用的准据法进行“二次选法”</a:t>
            </a:r>
            <a:r>
              <a:rPr lang="zh-CN" altLang="en-US" sz="1800" dirty="0" smtClean="0">
                <a:solidFill>
                  <a:srgbClr val="7030A0"/>
                </a:solidFill>
                <a:latin typeface="+mn-ea"/>
                <a:ea typeface="+mn-ea"/>
              </a:rPr>
              <a:t>。</a:t>
            </a:r>
            <a:r>
              <a:rPr lang="en-US" altLang="zh-CN" sz="2000" dirty="0" smtClean="0">
                <a:solidFill>
                  <a:srgbClr val="7030A0"/>
                </a:solidFill>
                <a:latin typeface="+mn-ea"/>
                <a:ea typeface="+mn-ea"/>
              </a:rPr>
              <a:t/>
            </a:r>
            <a:br>
              <a:rPr lang="en-US" altLang="zh-CN" sz="2000" dirty="0" smtClean="0">
                <a:solidFill>
                  <a:srgbClr val="7030A0"/>
                </a:solidFill>
                <a:latin typeface="+mn-ea"/>
                <a:ea typeface="+mn-ea"/>
              </a:rPr>
            </a:br>
            <a:r>
              <a:rPr lang="zh-CN" altLang="en-US" sz="2000" dirty="0" smtClean="0">
                <a:solidFill>
                  <a:srgbClr val="7030A0"/>
                </a:solidFill>
                <a:latin typeface="+mn-ea"/>
                <a:ea typeface="+mn-ea"/>
              </a:rPr>
              <a:t> </a:t>
            </a:r>
            <a:r>
              <a:rPr lang="zh-CN" altLang="en-US" sz="2000" dirty="0" smtClean="0">
                <a:solidFill>
                  <a:srgbClr val="7030A0"/>
                </a:solidFill>
                <a:latin typeface="+mn-ea"/>
                <a:ea typeface="+mn-ea"/>
              </a:rPr>
              <a:t>  </a:t>
            </a:r>
            <a:r>
              <a:rPr lang="zh-CN" altLang="en-US" sz="2000" b="1" dirty="0" smtClean="0">
                <a:solidFill>
                  <a:srgbClr val="0070C0"/>
                </a:solidFill>
                <a:latin typeface="+mn-ea"/>
                <a:ea typeface="+mn-ea"/>
              </a:rPr>
              <a:t>（二）以最密切联系原则合理确定多式联运纠纷整体适用的准据法</a:t>
            </a:r>
            <a:r>
              <a:rPr lang="zh-CN" altLang="en-US" sz="2000" dirty="0" smtClean="0">
                <a:solidFill>
                  <a:srgbClr val="7030A0"/>
                </a:solidFill>
                <a:latin typeface="+mn-ea"/>
                <a:ea typeface="+mn-ea"/>
              </a:rPr>
              <a:t/>
            </a:r>
            <a:br>
              <a:rPr lang="zh-CN" altLang="en-US" sz="2000" dirty="0" smtClean="0">
                <a:solidFill>
                  <a:srgbClr val="7030A0"/>
                </a:solidFill>
                <a:latin typeface="+mn-ea"/>
                <a:ea typeface="+mn-ea"/>
              </a:rPr>
            </a:br>
            <a:r>
              <a:rPr lang="zh-CN" altLang="en-US" sz="2000" dirty="0" smtClean="0">
                <a:solidFill>
                  <a:srgbClr val="7030A0"/>
                </a:solidFill>
                <a:latin typeface="+mn-ea"/>
                <a:ea typeface="+mn-ea"/>
              </a:rPr>
              <a:t>     </a:t>
            </a:r>
            <a:r>
              <a:rPr lang="zh-CN" altLang="en-US" sz="1800" dirty="0" smtClean="0">
                <a:solidFill>
                  <a:srgbClr val="7030A0"/>
                </a:solidFill>
                <a:latin typeface="+mn-ea"/>
                <a:ea typeface="+mn-ea"/>
              </a:rPr>
              <a:t>综合考量定域货损纠纷相关要素的“最密切联系原则</a:t>
            </a:r>
            <a:r>
              <a:rPr lang="zh-CN" altLang="en-US" sz="1800" dirty="0" smtClean="0">
                <a:solidFill>
                  <a:srgbClr val="7030A0"/>
                </a:solidFill>
                <a:latin typeface="+mn-ea"/>
                <a:ea typeface="+mn-ea"/>
              </a:rPr>
              <a:t>”。核心</a:t>
            </a:r>
            <a:r>
              <a:rPr lang="zh-CN" altLang="en-US" sz="1800" dirty="0" smtClean="0">
                <a:solidFill>
                  <a:srgbClr val="7030A0"/>
                </a:solidFill>
                <a:latin typeface="+mn-ea"/>
                <a:ea typeface="+mn-ea"/>
              </a:rPr>
              <a:t>考虑是网状责任制避免“责任差”、实现平衡利益保护、促进多式联运发展的</a:t>
            </a:r>
            <a:r>
              <a:rPr lang="zh-CN" altLang="en-US" sz="1800" dirty="0" smtClean="0">
                <a:solidFill>
                  <a:srgbClr val="7030A0"/>
                </a:solidFill>
                <a:latin typeface="+mn-ea"/>
                <a:ea typeface="+mn-ea"/>
              </a:rPr>
              <a:t>目的；次之</a:t>
            </a:r>
            <a:r>
              <a:rPr lang="zh-CN" altLang="en-US" sz="1800" dirty="0" smtClean="0">
                <a:solidFill>
                  <a:srgbClr val="7030A0"/>
                </a:solidFill>
                <a:latin typeface="+mn-ea"/>
                <a:ea typeface="+mn-ea"/>
              </a:rPr>
              <a:t>考虑货损物理空间的发生地、货损区段所涉公路运输合同的履行地等</a:t>
            </a:r>
            <a:r>
              <a:rPr lang="zh-CN" altLang="en-US" sz="1800" dirty="0" smtClean="0">
                <a:solidFill>
                  <a:srgbClr val="7030A0"/>
                </a:solidFill>
                <a:latin typeface="+mn-ea"/>
                <a:ea typeface="+mn-ea"/>
              </a:rPr>
              <a:t>要素；再次</a:t>
            </a:r>
            <a:r>
              <a:rPr lang="zh-CN" altLang="en-US" sz="1800" dirty="0" smtClean="0">
                <a:solidFill>
                  <a:srgbClr val="7030A0"/>
                </a:solidFill>
                <a:latin typeface="+mn-ea"/>
                <a:ea typeface="+mn-ea"/>
              </a:rPr>
              <a:t>之才会考虑当事人的居所、公司的住所或经营地、多式联运合同缔结地等</a:t>
            </a:r>
            <a:r>
              <a:rPr lang="zh-CN" altLang="en-US" sz="1800" dirty="0" smtClean="0">
                <a:solidFill>
                  <a:srgbClr val="7030A0"/>
                </a:solidFill>
                <a:latin typeface="+mn-ea"/>
                <a:ea typeface="+mn-ea"/>
              </a:rPr>
              <a:t>要素。</a:t>
            </a:r>
            <a:endParaRPr lang="zh-CN" altLang="en-US" sz="1800" dirty="0">
              <a:solidFill>
                <a:srgbClr val="7030A0"/>
              </a:solidFill>
              <a:latin typeface="+mn-ea"/>
              <a:ea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428596" y="285734"/>
            <a:ext cx="8143932" cy="4643470"/>
          </a:xfrm>
        </p:spPr>
        <p:txBody>
          <a:bodyPr>
            <a:normAutofit fontScale="90000"/>
          </a:bodyPr>
          <a:lstStyle/>
          <a:p>
            <a:pPr algn="l"/>
            <a:r>
              <a:rPr lang="en-US" altLang="zh-CN"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第三</a:t>
            </a:r>
            <a:r>
              <a:rPr lang="zh-CN" altLang="en-US" sz="2400" b="1" dirty="0" smtClean="0">
                <a:solidFill>
                  <a:srgbClr val="002060"/>
                </a:solidFill>
                <a:latin typeface="黑体" pitchFamily="49" charset="-122"/>
                <a:ea typeface="黑体" pitchFamily="49" charset="-122"/>
              </a:rPr>
              <a:t>部分</a:t>
            </a:r>
            <a:r>
              <a:rPr lang="zh-CN" altLang="en-US" sz="2400" b="1" dirty="0" smtClean="0">
                <a:solidFill>
                  <a:srgbClr val="002060"/>
                </a:solidFill>
                <a:latin typeface="黑体" pitchFamily="49" charset="-122"/>
                <a:ea typeface="黑体" pitchFamily="49" charset="-122"/>
              </a:rPr>
              <a:t>：建议</a:t>
            </a:r>
            <a:r>
              <a:rPr lang="zh-CN" altLang="en-US" sz="2400" b="1" dirty="0" smtClean="0">
                <a:solidFill>
                  <a:srgbClr val="002060"/>
                </a:solidFill>
                <a:latin typeface="黑体" pitchFamily="49" charset="-122"/>
                <a:ea typeface="黑体" pitchFamily="49" charset="-122"/>
              </a:rPr>
              <a:t>：以当事人意思自治为核心的</a:t>
            </a:r>
            <a:r>
              <a:rPr lang="zh-CN" altLang="en-US" sz="2400" b="1" dirty="0" smtClean="0">
                <a:solidFill>
                  <a:srgbClr val="002060"/>
                </a:solidFill>
                <a:latin typeface="黑体" pitchFamily="49" charset="-122"/>
                <a:ea typeface="黑体" pitchFamily="49" charset="-122"/>
              </a:rPr>
              <a:t>“分割适用”</a:t>
            </a:r>
            <a:r>
              <a:rPr lang="en-US" altLang="zh-CN" sz="2400" b="1" dirty="0" smtClean="0">
                <a:solidFill>
                  <a:srgbClr val="002060"/>
                </a:solidFill>
                <a:latin typeface="黑体" pitchFamily="49" charset="-122"/>
                <a:ea typeface="黑体" pitchFamily="49" charset="-122"/>
              </a:rPr>
              <a:t/>
            </a:r>
            <a:br>
              <a:rPr lang="en-US" altLang="zh-CN" sz="2400" b="1" dirty="0" smtClean="0">
                <a:solidFill>
                  <a:srgbClr val="002060"/>
                </a:solidFill>
                <a:latin typeface="黑体" pitchFamily="49" charset="-122"/>
                <a:ea typeface="黑体" pitchFamily="49" charset="-122"/>
              </a:rPr>
            </a:br>
            <a:r>
              <a:rPr lang="zh-CN" altLang="en-US" sz="2400" b="1" dirty="0" smtClean="0"/>
              <a:t> </a:t>
            </a:r>
            <a:r>
              <a:rPr lang="zh-CN" altLang="en-US" sz="1800" b="1" dirty="0" smtClean="0">
                <a:solidFill>
                  <a:srgbClr val="0070C0"/>
                </a:solidFill>
                <a:latin typeface="+mn-ea"/>
                <a:ea typeface="+mn-ea"/>
              </a:rPr>
              <a:t>（三）合理适用国际单式运输公约</a:t>
            </a:r>
            <a:r>
              <a:rPr lang="zh-CN" altLang="en-US" sz="2400" dirty="0" smtClean="0"/>
              <a:t/>
            </a:r>
            <a:br>
              <a:rPr lang="zh-CN" altLang="en-US" sz="2400" dirty="0" smtClean="0"/>
            </a:br>
            <a:r>
              <a:rPr lang="zh-CN" altLang="en-US" sz="2400" dirty="0" smtClean="0"/>
              <a:t>   </a:t>
            </a:r>
            <a:r>
              <a:rPr lang="zh-CN" altLang="en-US" sz="1800" dirty="0" smtClean="0">
                <a:solidFill>
                  <a:srgbClr val="7030A0"/>
                </a:solidFill>
                <a:latin typeface="+mn-ea"/>
                <a:ea typeface="+mn-ea"/>
              </a:rPr>
              <a:t>定</a:t>
            </a:r>
            <a:r>
              <a:rPr lang="zh-CN" altLang="en-US" sz="1800" dirty="0" smtClean="0">
                <a:solidFill>
                  <a:srgbClr val="7030A0"/>
                </a:solidFill>
                <a:latin typeface="+mn-ea"/>
                <a:ea typeface="+mn-ea"/>
              </a:rPr>
              <a:t>域货损“区段法律”包含国际公约还是国际公约独立于“区段法律”，实质涉及国际公约在国家法律体系的地位和适用位阶问题。</a:t>
            </a:r>
            <a:r>
              <a:rPr lang="zh-CN" altLang="en-US" sz="1800" b="1" u="sng" dirty="0" smtClean="0">
                <a:solidFill>
                  <a:srgbClr val="7030A0"/>
                </a:solidFill>
                <a:latin typeface="+mn-ea"/>
                <a:ea typeface="+mn-ea"/>
              </a:rPr>
              <a:t>考察该国对于国际公约适用的相关</a:t>
            </a:r>
            <a:r>
              <a:rPr lang="zh-CN" altLang="en-US" sz="1800" b="1" u="sng" dirty="0" smtClean="0">
                <a:solidFill>
                  <a:srgbClr val="7030A0"/>
                </a:solidFill>
                <a:latin typeface="+mn-ea"/>
                <a:ea typeface="+mn-ea"/>
              </a:rPr>
              <a:t>规定</a:t>
            </a:r>
            <a:r>
              <a:rPr lang="zh-CN" altLang="en-US" sz="1800" b="1" u="sng" dirty="0" smtClean="0">
                <a:solidFill>
                  <a:srgbClr val="7030A0"/>
                </a:solidFill>
                <a:latin typeface="+mn-ea"/>
                <a:ea typeface="+mn-ea"/>
              </a:rPr>
              <a:t>。</a:t>
            </a:r>
            <a:r>
              <a:rPr lang="en-US" altLang="zh-CN" sz="1800" b="1" u="sng" dirty="0" smtClean="0">
                <a:solidFill>
                  <a:srgbClr val="7030A0"/>
                </a:solidFill>
                <a:latin typeface="+mn-ea"/>
                <a:ea typeface="+mn-ea"/>
              </a:rPr>
              <a:t/>
            </a:r>
            <a:br>
              <a:rPr lang="en-US" altLang="zh-CN" sz="1800" b="1" u="sng" dirty="0" smtClean="0">
                <a:solidFill>
                  <a:srgbClr val="7030A0"/>
                </a:solidFill>
                <a:latin typeface="+mn-ea"/>
                <a:ea typeface="+mn-ea"/>
              </a:rPr>
            </a:br>
            <a:r>
              <a:rPr lang="en-US" altLang="zh-CN" sz="1800" b="1" dirty="0" smtClean="0">
                <a:solidFill>
                  <a:srgbClr val="7030A0"/>
                </a:solidFill>
                <a:latin typeface="+mn-ea"/>
                <a:ea typeface="+mn-ea"/>
              </a:rPr>
              <a:t>     </a:t>
            </a:r>
            <a:r>
              <a:rPr lang="zh-CN" altLang="en-US" sz="1800" dirty="0" smtClean="0">
                <a:solidFill>
                  <a:srgbClr val="7030A0"/>
                </a:solidFill>
                <a:latin typeface="+mn-ea"/>
                <a:ea typeface="+mn-ea"/>
              </a:rPr>
              <a:t>对</a:t>
            </a:r>
            <a:r>
              <a:rPr lang="zh-CN" altLang="en-US" sz="1800" dirty="0" smtClean="0">
                <a:solidFill>
                  <a:srgbClr val="7030A0"/>
                </a:solidFill>
                <a:latin typeface="+mn-ea"/>
                <a:ea typeface="+mn-ea"/>
              </a:rPr>
              <a:t>可适用的国际私法公约的解释，应该关注内在于条约之中的意旨并注重与立法时条约意义比较，应遵循自成一体的解释规则，遵从善意解释原则</a:t>
            </a:r>
            <a:r>
              <a:rPr lang="zh-CN" altLang="en-US" sz="1800" dirty="0" smtClean="0">
                <a:solidFill>
                  <a:srgbClr val="7030A0"/>
                </a:solidFill>
                <a:latin typeface="+mn-ea"/>
                <a:ea typeface="+mn-ea"/>
              </a:rPr>
              <a:t>。</a:t>
            </a:r>
            <a:r>
              <a:rPr lang="en-US" altLang="zh-CN" sz="1800" dirty="0" smtClean="0">
                <a:solidFill>
                  <a:srgbClr val="7030A0"/>
                </a:solidFill>
                <a:latin typeface="+mn-ea"/>
                <a:ea typeface="+mn-ea"/>
              </a:rPr>
              <a:t/>
            </a:r>
            <a:br>
              <a:rPr lang="en-US" altLang="zh-CN" sz="1800" dirty="0" smtClean="0">
                <a:solidFill>
                  <a:srgbClr val="7030A0"/>
                </a:solidFill>
                <a:latin typeface="+mn-ea"/>
                <a:ea typeface="+mn-ea"/>
              </a:rPr>
            </a:br>
            <a:r>
              <a:rPr lang="zh-CN" altLang="en-US" sz="1800" dirty="0" smtClean="0">
                <a:solidFill>
                  <a:srgbClr val="7030A0"/>
                </a:solidFill>
                <a:latin typeface="+mn-ea"/>
                <a:ea typeface="+mn-ea"/>
              </a:rPr>
              <a:t> </a:t>
            </a:r>
            <a:r>
              <a:rPr lang="zh-CN" altLang="en-US" sz="1800" dirty="0" smtClean="0">
                <a:solidFill>
                  <a:srgbClr val="7030A0"/>
                </a:solidFill>
                <a:latin typeface="+mn-ea"/>
                <a:ea typeface="+mn-ea"/>
              </a:rPr>
              <a:t> </a:t>
            </a:r>
            <a:r>
              <a:rPr lang="zh-CN" altLang="en-US" sz="1800" b="1" dirty="0" smtClean="0">
                <a:solidFill>
                  <a:srgbClr val="0070C0"/>
                </a:solidFill>
                <a:latin typeface="+mn-ea"/>
                <a:ea typeface="+mn-ea"/>
              </a:rPr>
              <a:t>（</a:t>
            </a:r>
            <a:r>
              <a:rPr lang="zh-CN" altLang="en-US" sz="1800" b="1" dirty="0" smtClean="0">
                <a:solidFill>
                  <a:srgbClr val="0070C0"/>
                </a:solidFill>
                <a:latin typeface="+mn-ea"/>
                <a:ea typeface="+mn-ea"/>
              </a:rPr>
              <a:t>四）合理确定“区段”</a:t>
            </a:r>
            <a:r>
              <a:rPr lang="zh-CN" altLang="en-US" sz="1800" b="1" dirty="0" smtClean="0">
                <a:solidFill>
                  <a:srgbClr val="0070C0"/>
                </a:solidFill>
                <a:latin typeface="+mn-ea"/>
                <a:ea typeface="+mn-ea"/>
              </a:rPr>
              <a:t>法律</a:t>
            </a:r>
            <a:r>
              <a:rPr lang="en-US" altLang="zh-CN" sz="1800" b="1" dirty="0" smtClean="0">
                <a:solidFill>
                  <a:srgbClr val="0070C0"/>
                </a:solidFill>
                <a:latin typeface="+mn-ea"/>
                <a:ea typeface="+mn-ea"/>
              </a:rPr>
              <a:t/>
            </a:r>
            <a:br>
              <a:rPr lang="en-US" altLang="zh-CN" sz="1800" b="1" dirty="0" smtClean="0">
                <a:solidFill>
                  <a:srgbClr val="0070C0"/>
                </a:solidFill>
                <a:latin typeface="+mn-ea"/>
                <a:ea typeface="+mn-ea"/>
              </a:rPr>
            </a:br>
            <a:r>
              <a:rPr lang="en-US" altLang="zh-CN" sz="1800" b="1" dirty="0" smtClean="0">
                <a:solidFill>
                  <a:srgbClr val="7030A0"/>
                </a:solidFill>
                <a:latin typeface="+mn-ea"/>
                <a:ea typeface="+mn-ea"/>
              </a:rPr>
              <a:t> </a:t>
            </a:r>
            <a:r>
              <a:rPr lang="en-US" altLang="zh-CN" sz="1800" b="1" dirty="0" smtClean="0">
                <a:solidFill>
                  <a:srgbClr val="7030A0"/>
                </a:solidFill>
                <a:latin typeface="+mn-ea"/>
                <a:ea typeface="+mn-ea"/>
              </a:rPr>
              <a:t>    </a:t>
            </a:r>
            <a:r>
              <a:rPr lang="zh-CN" altLang="en-US" sz="1800" b="1" dirty="0" smtClean="0">
                <a:solidFill>
                  <a:srgbClr val="7030A0"/>
                </a:solidFill>
                <a:latin typeface="+mn-ea"/>
                <a:ea typeface="+mn-ea"/>
              </a:rPr>
              <a:t>举例：</a:t>
            </a:r>
            <a:r>
              <a:rPr lang="zh-CN" altLang="en-US" sz="1800" dirty="0" smtClean="0">
                <a:solidFill>
                  <a:srgbClr val="7030A0"/>
                </a:solidFill>
                <a:latin typeface="+mn-ea"/>
                <a:ea typeface="+mn-ea"/>
              </a:rPr>
              <a:t>我国多式联运经营人</a:t>
            </a:r>
            <a:r>
              <a:rPr lang="zh-CN" altLang="en-US" sz="1800" dirty="0" smtClean="0">
                <a:solidFill>
                  <a:srgbClr val="7030A0"/>
                </a:solidFill>
                <a:latin typeface="+mn-ea"/>
                <a:ea typeface="+mn-ea"/>
              </a:rPr>
              <a:t>承揽一票多式联运，托运人为美国公司，货物从深圳出发，经陆路运输至香港，自香港装船运输至德国，货物在德国港口经过换箱操作，可证明货物状况良好。从德国通过公路运输至挪威途中，因德国和挪威之间某一段公路（可能还经过其他欧盟国家）在修路，货物被运抵挪威目的地后发现货损。</a:t>
            </a:r>
            <a:r>
              <a:rPr lang="zh-CN" altLang="en-US" sz="1800" dirty="0" smtClean="0">
                <a:solidFill>
                  <a:srgbClr val="7030A0"/>
                </a:solidFill>
                <a:latin typeface="+mn-ea"/>
                <a:ea typeface="+mn-ea"/>
              </a:rPr>
              <a:t>如无法</a:t>
            </a:r>
            <a:r>
              <a:rPr lang="zh-CN" altLang="en-US" sz="1800" dirty="0" smtClean="0">
                <a:solidFill>
                  <a:srgbClr val="7030A0"/>
                </a:solidFill>
                <a:latin typeface="+mn-ea"/>
                <a:ea typeface="+mn-ea"/>
              </a:rPr>
              <a:t>证明货损具体发生于公路运输的哪一个国家，</a:t>
            </a:r>
            <a:r>
              <a:rPr lang="zh-CN" altLang="en-US" sz="1800" dirty="0" smtClean="0">
                <a:solidFill>
                  <a:srgbClr val="7030A0"/>
                </a:solidFill>
                <a:latin typeface="+mn-ea"/>
                <a:ea typeface="+mn-ea"/>
              </a:rPr>
              <a:t>或者可证明</a:t>
            </a:r>
            <a:r>
              <a:rPr lang="zh-CN" altLang="en-US" sz="1800" dirty="0" smtClean="0">
                <a:solidFill>
                  <a:srgbClr val="7030A0"/>
                </a:solidFill>
                <a:latin typeface="+mn-ea"/>
                <a:ea typeface="+mn-ea"/>
              </a:rPr>
              <a:t>货损是由多个国家的公路修理产生的道路不平共同致损</a:t>
            </a:r>
            <a:r>
              <a:rPr lang="zh-CN" altLang="en-US" sz="1800" dirty="0" smtClean="0">
                <a:solidFill>
                  <a:srgbClr val="7030A0"/>
                </a:solidFill>
                <a:latin typeface="+mn-ea"/>
                <a:ea typeface="+mn-ea"/>
              </a:rPr>
              <a:t>。区段法律是什么？</a:t>
            </a:r>
            <a:r>
              <a:rPr lang="en-US" altLang="zh-CN" sz="1800" dirty="0" smtClean="0">
                <a:solidFill>
                  <a:srgbClr val="7030A0"/>
                </a:solidFill>
                <a:latin typeface="+mn-ea"/>
                <a:ea typeface="+mn-ea"/>
              </a:rPr>
              <a:t/>
            </a:r>
            <a:br>
              <a:rPr lang="en-US" altLang="zh-CN" sz="1800" dirty="0" smtClean="0">
                <a:solidFill>
                  <a:srgbClr val="7030A0"/>
                </a:solidFill>
                <a:latin typeface="+mn-ea"/>
                <a:ea typeface="+mn-ea"/>
              </a:rPr>
            </a:br>
            <a:r>
              <a:rPr lang="en-US" altLang="zh-CN" sz="1800" dirty="0" smtClean="0">
                <a:solidFill>
                  <a:srgbClr val="7030A0"/>
                </a:solidFill>
                <a:latin typeface="+mn-ea"/>
                <a:ea typeface="+mn-ea"/>
              </a:rPr>
              <a:t> </a:t>
            </a:r>
            <a:r>
              <a:rPr lang="en-US" altLang="zh-CN" sz="1800" dirty="0" smtClean="0">
                <a:solidFill>
                  <a:srgbClr val="7030A0"/>
                </a:solidFill>
                <a:latin typeface="+mn-ea"/>
                <a:ea typeface="+mn-ea"/>
              </a:rPr>
              <a:t>     </a:t>
            </a:r>
            <a:r>
              <a:rPr lang="zh-CN" altLang="en-US" sz="1800" dirty="0" smtClean="0">
                <a:solidFill>
                  <a:srgbClr val="7030A0"/>
                </a:solidFill>
                <a:latin typeface="+mn-ea"/>
                <a:ea typeface="+mn-ea"/>
              </a:rPr>
              <a:t>在</a:t>
            </a:r>
            <a:r>
              <a:rPr lang="zh-CN" altLang="en-US" sz="1800" dirty="0" smtClean="0">
                <a:solidFill>
                  <a:srgbClr val="7030A0"/>
                </a:solidFill>
                <a:latin typeface="+mn-ea"/>
                <a:ea typeface="+mn-ea"/>
              </a:rPr>
              <a:t>法律适用上，前述“区段法律”应优先考虑适用于单式运输公约或者各国之间缔结的运输规则；次之，可根据最密切联系原则确定区段的法律。至于最密切联系的诸要素，在无法查明货损发生于特定空间地域时，可考虑加重结果事实发现地国家在最密切联系诸要素中的重量</a:t>
            </a:r>
            <a:r>
              <a:rPr lang="zh-CN" altLang="en-US" sz="1800" dirty="0" smtClean="0">
                <a:solidFill>
                  <a:srgbClr val="7030A0"/>
                </a:solidFill>
                <a:latin typeface="+mn-ea"/>
                <a:ea typeface="+mn-ea"/>
              </a:rPr>
              <a:t>。 </a:t>
            </a:r>
            <a:r>
              <a:rPr lang="zh-CN" altLang="en-US" sz="1800" dirty="0" smtClean="0">
                <a:solidFill>
                  <a:srgbClr val="7030A0"/>
                </a:solidFill>
                <a:latin typeface="+mn-ea"/>
                <a:ea typeface="+mn-ea"/>
              </a:rPr>
              <a:t>  </a:t>
            </a:r>
            <a:endParaRPr lang="zh-CN" altLang="en-US" sz="1800" b="1" dirty="0">
              <a:solidFill>
                <a:srgbClr val="7030A0"/>
              </a:solidFill>
              <a:latin typeface="+mn-ea"/>
              <a:ea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idx="4294967295"/>
          </p:nvPr>
        </p:nvSpPr>
        <p:spPr>
          <a:xfrm>
            <a:off x="428596" y="500048"/>
            <a:ext cx="8143932" cy="4125545"/>
          </a:xfrm>
        </p:spPr>
        <p:txBody>
          <a:bodyPr>
            <a:normAutofit fontScale="90000"/>
          </a:bodyPr>
          <a:lstStyle/>
          <a:p>
            <a:pPr algn="l"/>
            <a:r>
              <a:rPr lang="en-US" altLang="zh-CN" sz="2400" b="1" dirty="0" smtClean="0">
                <a:solidFill>
                  <a:srgbClr val="002060"/>
                </a:solidFill>
                <a:latin typeface="黑体" pitchFamily="49" charset="-122"/>
                <a:ea typeface="黑体" pitchFamily="49" charset="-122"/>
              </a:rPr>
              <a:t>   </a:t>
            </a:r>
            <a:r>
              <a:rPr lang="zh-CN" altLang="en-US" sz="2400" b="1" dirty="0" smtClean="0">
                <a:solidFill>
                  <a:srgbClr val="002060"/>
                </a:solidFill>
                <a:latin typeface="黑体" pitchFamily="49" charset="-122"/>
                <a:ea typeface="黑体" pitchFamily="49" charset="-122"/>
              </a:rPr>
              <a:t>第四部分：余</a:t>
            </a:r>
            <a:r>
              <a:rPr lang="zh-CN" altLang="en-US" sz="2400" b="1" dirty="0" smtClean="0">
                <a:solidFill>
                  <a:srgbClr val="002060"/>
                </a:solidFill>
                <a:latin typeface="黑体" pitchFamily="49" charset="-122"/>
                <a:ea typeface="黑体" pitchFamily="49" charset="-122"/>
              </a:rPr>
              <a:t>论：域外法的查清弄明：法律规定之外的社会</a:t>
            </a:r>
            <a:r>
              <a:rPr lang="zh-CN" altLang="en-US" sz="2400" b="1" dirty="0" smtClean="0">
                <a:solidFill>
                  <a:srgbClr val="002060"/>
                </a:solidFill>
                <a:latin typeface="黑体" pitchFamily="49" charset="-122"/>
                <a:ea typeface="黑体" pitchFamily="49" charset="-122"/>
              </a:rPr>
              <a:t>考量</a:t>
            </a:r>
            <a:r>
              <a:rPr lang="en-US" altLang="zh-CN" sz="2400" b="1" dirty="0" smtClean="0">
                <a:solidFill>
                  <a:srgbClr val="002060"/>
                </a:solidFill>
                <a:latin typeface="黑体" pitchFamily="49" charset="-122"/>
                <a:ea typeface="黑体" pitchFamily="49" charset="-122"/>
              </a:rPr>
              <a:t/>
            </a:r>
            <a:br>
              <a:rPr lang="en-US" altLang="zh-CN" sz="2400" b="1" dirty="0" smtClean="0">
                <a:solidFill>
                  <a:srgbClr val="002060"/>
                </a:solidFill>
                <a:latin typeface="黑体" pitchFamily="49" charset="-122"/>
                <a:ea typeface="黑体" pitchFamily="49" charset="-122"/>
              </a:rPr>
            </a:br>
            <a:r>
              <a:rPr lang="en-US" altLang="zh-CN" sz="2400" b="1" dirty="0" smtClean="0">
                <a:solidFill>
                  <a:srgbClr val="002060"/>
                </a:solidFill>
                <a:latin typeface="黑体" pitchFamily="49" charset="-122"/>
                <a:ea typeface="黑体" pitchFamily="49" charset="-122"/>
              </a:rPr>
              <a:t>  </a:t>
            </a:r>
            <a:r>
              <a:rPr lang="zh-CN" altLang="en-US" sz="2000" b="1" dirty="0" smtClean="0">
                <a:solidFill>
                  <a:srgbClr val="7030A0"/>
                </a:solidFill>
                <a:latin typeface="+mn-ea"/>
                <a:ea typeface="+mn-ea"/>
              </a:rPr>
              <a:t>积极</a:t>
            </a:r>
            <a:r>
              <a:rPr lang="zh-CN" altLang="en-US" sz="2000" b="1" dirty="0" smtClean="0">
                <a:solidFill>
                  <a:srgbClr val="7030A0"/>
                </a:solidFill>
                <a:latin typeface="+mn-ea"/>
                <a:ea typeface="+mn-ea"/>
              </a:rPr>
              <a:t>争取域外专家委员、我国驻外使领馆机构、外国驻我国使领馆机构的支持，同时采取购买专业社会化服务等方式，不断</a:t>
            </a:r>
            <a:r>
              <a:rPr lang="zh-CN" altLang="en-US" sz="2000" b="1" dirty="0" smtClean="0">
                <a:solidFill>
                  <a:srgbClr val="7030A0"/>
                </a:solidFill>
                <a:latin typeface="+mn-ea"/>
                <a:ea typeface="+mn-ea"/>
              </a:rPr>
              <a:t>丰富法律查明平台</a:t>
            </a:r>
            <a:r>
              <a:rPr lang="zh-CN" altLang="en-US" sz="2000" b="1" dirty="0" smtClean="0">
                <a:solidFill>
                  <a:srgbClr val="7030A0"/>
                </a:solidFill>
                <a:latin typeface="+mn-ea"/>
                <a:ea typeface="+mn-ea"/>
              </a:rPr>
              <a:t>内容。比如将一些成文法国家涉及民商事的法典、典型案例翻译公布；一些判例法国家涉及到民商事的经典案例翻译公布。同时，允许各级法院将已生效的适用域外法的案例归集上网，并将相关案例所涉的域外法分门别类，根据域外法的生成地、调整的主要内容、涉及的主要问题等逐步细化</a:t>
            </a:r>
            <a:r>
              <a:rPr lang="zh-CN" altLang="en-US" sz="2000" b="1" dirty="0" smtClean="0">
                <a:solidFill>
                  <a:srgbClr val="7030A0"/>
                </a:solidFill>
                <a:latin typeface="+mn-ea"/>
                <a:ea typeface="+mn-ea"/>
              </a:rPr>
              <a:t>。</a:t>
            </a:r>
            <a:r>
              <a:rPr lang="en-US" altLang="zh-CN" sz="2000" b="1" dirty="0" smtClean="0">
                <a:solidFill>
                  <a:srgbClr val="7030A0"/>
                </a:solidFill>
                <a:latin typeface="+mn-ea"/>
                <a:ea typeface="+mn-ea"/>
              </a:rPr>
              <a:t/>
            </a:r>
            <a:br>
              <a:rPr lang="en-US" altLang="zh-CN" sz="2000" b="1" dirty="0" smtClean="0">
                <a:solidFill>
                  <a:srgbClr val="7030A0"/>
                </a:solidFill>
                <a:latin typeface="+mn-ea"/>
                <a:ea typeface="+mn-ea"/>
              </a:rPr>
            </a:br>
            <a:r>
              <a:rPr lang="en-US" altLang="zh-CN" sz="2000" b="1" dirty="0" smtClean="0">
                <a:solidFill>
                  <a:srgbClr val="7030A0"/>
                </a:solidFill>
                <a:latin typeface="+mn-ea"/>
                <a:ea typeface="+mn-ea"/>
              </a:rPr>
              <a:t> </a:t>
            </a:r>
            <a:r>
              <a:rPr lang="en-US" altLang="zh-CN" sz="2000" b="1" dirty="0" smtClean="0">
                <a:solidFill>
                  <a:srgbClr val="7030A0"/>
                </a:solidFill>
                <a:latin typeface="+mn-ea"/>
                <a:ea typeface="+mn-ea"/>
              </a:rPr>
              <a:t>     </a:t>
            </a:r>
            <a:r>
              <a:rPr lang="zh-CN" altLang="en-US" sz="2000" b="1" dirty="0" smtClean="0">
                <a:solidFill>
                  <a:srgbClr val="7030A0"/>
                </a:solidFill>
                <a:latin typeface="+mn-ea"/>
                <a:ea typeface="+mn-ea"/>
              </a:rPr>
              <a:t>建议为</a:t>
            </a:r>
            <a:r>
              <a:rPr lang="zh-CN" altLang="en-US" sz="2000" b="1" dirty="0" smtClean="0">
                <a:solidFill>
                  <a:srgbClr val="7030A0"/>
                </a:solidFill>
                <a:latin typeface="+mn-ea"/>
                <a:ea typeface="+mn-ea"/>
              </a:rPr>
              <a:t>法院专门增设域外法查明的专项经费</a:t>
            </a:r>
            <a:r>
              <a:rPr lang="zh-CN" altLang="en-US" sz="2000" b="1" dirty="0" smtClean="0">
                <a:solidFill>
                  <a:srgbClr val="7030A0"/>
                </a:solidFill>
                <a:latin typeface="+mn-ea"/>
                <a:ea typeface="+mn-ea"/>
              </a:rPr>
              <a:t>，实行</a:t>
            </a:r>
            <a:r>
              <a:rPr lang="zh-CN" altLang="en-US" sz="2000" b="1" dirty="0" smtClean="0">
                <a:solidFill>
                  <a:srgbClr val="7030A0"/>
                </a:solidFill>
                <a:latin typeface="+mn-ea"/>
                <a:ea typeface="+mn-ea"/>
              </a:rPr>
              <a:t>域外法查明经费的浮动预算</a:t>
            </a:r>
            <a:r>
              <a:rPr lang="zh-CN" altLang="en-US" sz="2000" b="1" dirty="0" smtClean="0">
                <a:solidFill>
                  <a:srgbClr val="7030A0"/>
                </a:solidFill>
                <a:latin typeface="+mn-ea"/>
                <a:ea typeface="+mn-ea"/>
              </a:rPr>
              <a:t>。</a:t>
            </a:r>
            <a:r>
              <a:rPr lang="en-US" altLang="zh-CN" sz="2000" b="1" dirty="0" smtClean="0">
                <a:solidFill>
                  <a:srgbClr val="7030A0"/>
                </a:solidFill>
                <a:latin typeface="+mn-ea"/>
                <a:ea typeface="+mn-ea"/>
              </a:rPr>
              <a:t/>
            </a:r>
            <a:br>
              <a:rPr lang="en-US" altLang="zh-CN" sz="2000" b="1" dirty="0" smtClean="0">
                <a:solidFill>
                  <a:srgbClr val="7030A0"/>
                </a:solidFill>
                <a:latin typeface="+mn-ea"/>
                <a:ea typeface="+mn-ea"/>
              </a:rPr>
            </a:br>
            <a:r>
              <a:rPr lang="en-US" altLang="zh-CN" sz="2000" b="1" dirty="0" smtClean="0">
                <a:solidFill>
                  <a:srgbClr val="7030A0"/>
                </a:solidFill>
                <a:latin typeface="+mn-ea"/>
                <a:ea typeface="+mn-ea"/>
              </a:rPr>
              <a:t> </a:t>
            </a:r>
            <a:r>
              <a:rPr lang="en-US" altLang="zh-CN" sz="2000" b="1" dirty="0" smtClean="0">
                <a:solidFill>
                  <a:srgbClr val="7030A0"/>
                </a:solidFill>
                <a:latin typeface="+mn-ea"/>
                <a:ea typeface="+mn-ea"/>
              </a:rPr>
              <a:t>     </a:t>
            </a:r>
            <a:r>
              <a:rPr lang="zh-CN" altLang="en-US" sz="2000" b="1" dirty="0" smtClean="0">
                <a:solidFill>
                  <a:srgbClr val="7030A0"/>
                </a:solidFill>
                <a:latin typeface="+mn-ea"/>
                <a:ea typeface="+mn-ea"/>
              </a:rPr>
              <a:t>建议通过</a:t>
            </a:r>
            <a:r>
              <a:rPr lang="zh-CN" altLang="en-US" sz="2000" b="1" dirty="0" smtClean="0">
                <a:solidFill>
                  <a:srgbClr val="7030A0"/>
                </a:solidFill>
                <a:latin typeface="+mn-ea"/>
                <a:ea typeface="+mn-ea"/>
              </a:rPr>
              <a:t>修订</a:t>
            </a:r>
            <a:r>
              <a:rPr lang="en-US" altLang="zh-CN" sz="2000" b="1" dirty="0" smtClean="0">
                <a:solidFill>
                  <a:srgbClr val="7030A0"/>
                </a:solidFill>
                <a:latin typeface="+mn-ea"/>
                <a:ea typeface="+mn-ea"/>
              </a:rPr>
              <a:t>《</a:t>
            </a:r>
            <a:r>
              <a:rPr lang="zh-CN" altLang="en-US" sz="2000" b="1" dirty="0" smtClean="0">
                <a:solidFill>
                  <a:srgbClr val="7030A0"/>
                </a:solidFill>
                <a:latin typeface="+mn-ea"/>
                <a:ea typeface="+mn-ea"/>
              </a:rPr>
              <a:t>诉讼费用交纳办法</a:t>
            </a:r>
            <a:r>
              <a:rPr lang="en-US" altLang="zh-CN" sz="2000" b="1" dirty="0" smtClean="0">
                <a:solidFill>
                  <a:srgbClr val="7030A0"/>
                </a:solidFill>
                <a:latin typeface="+mn-ea"/>
                <a:ea typeface="+mn-ea"/>
              </a:rPr>
              <a:t>》</a:t>
            </a:r>
            <a:r>
              <a:rPr lang="zh-CN" altLang="en-US" sz="2000" b="1" dirty="0" smtClean="0">
                <a:solidFill>
                  <a:srgbClr val="7030A0"/>
                </a:solidFill>
                <a:latin typeface="+mn-ea"/>
                <a:ea typeface="+mn-ea"/>
              </a:rPr>
              <a:t>的方式将域外法查明经费纳入到诉讼费用范畴，根据胜败诉比例等原则确定域外法查明费用的分摊</a:t>
            </a:r>
            <a:r>
              <a:rPr lang="zh-CN" altLang="en-US" sz="2000" b="1" dirty="0" smtClean="0">
                <a:solidFill>
                  <a:srgbClr val="7030A0"/>
                </a:solidFill>
                <a:latin typeface="+mn-ea"/>
                <a:ea typeface="+mn-ea"/>
              </a:rPr>
              <a:t>。</a:t>
            </a:r>
            <a:r>
              <a:rPr lang="zh-CN" altLang="en-US" sz="2400" b="1" dirty="0" smtClean="0">
                <a:solidFill>
                  <a:srgbClr val="002060"/>
                </a:solidFill>
                <a:latin typeface="黑体" pitchFamily="49" charset="-122"/>
                <a:ea typeface="黑体" pitchFamily="49" charset="-122"/>
              </a:rPr>
              <a:t/>
            </a:r>
            <a:br>
              <a:rPr lang="zh-CN" altLang="en-US" sz="2400" b="1" dirty="0" smtClean="0">
                <a:solidFill>
                  <a:srgbClr val="002060"/>
                </a:solidFill>
                <a:latin typeface="黑体" pitchFamily="49" charset="-122"/>
                <a:ea typeface="黑体" pitchFamily="49" charset="-122"/>
              </a:rPr>
            </a:br>
            <a:endParaRPr lang="zh-CN" altLang="en-US" sz="1800" b="1" dirty="0">
              <a:solidFill>
                <a:srgbClr val="7030A0"/>
              </a:solidFill>
              <a:latin typeface="+mn-ea"/>
              <a:ea typeface="+mn-ea"/>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15055</TotalTime>
  <Words>124</Words>
  <Application>Microsoft Office PowerPoint</Application>
  <PresentationFormat>全屏显示(16:9)</PresentationFormat>
  <Paragraphs>14</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龙腾四海</vt:lpstr>
      <vt:lpstr>            我国《海商法》多式联运定域货损纠纷的法律适用 </vt:lpstr>
      <vt:lpstr>  目  录         一、案例样本：多式联运定域货损纠纷法律适用的“差异化”      二、规则探疑：《海商法》第105条的理解与适用          三、适用建议：以当事人意思自治为核心的“分割适用”        </vt:lpstr>
      <vt:lpstr>   第一部分：定域货损纠纷法律适用的“差异化”     （一） 《海商法》第105条的性质      冲突规范？法律强制适用规范？当事人意思自治的地位？     （ 二）“该区段运输方式的有关法律规定”的指向对象       区段法律是指我国的区段法律？还是货损定域区段的法律？      （三）“赔偿责任”是否涵摄诉讼时效         包括诉讼时效？不包括诉讼时效？         涉及部分典型案例：1.最高院（2018）最高法民再196号长荣海运案（法律适用；时效是否属于赔偿责任）；2. （2016）沪72民初288号中远集装箱公司案（适用希腊法，并根据希腊法的法律适用位阶，适用COTIF的CIM规则）；3. （2020）粤72民初399号中创物流公司案（允许当事人就区段运输方式“二次选 法”）；4. （2009）津高民四终字第574号和风物流公司案（经营人不安排堆存在码头的货物属于陆运还是海运区段？）</vt:lpstr>
      <vt:lpstr>   第二部分： 《海商法》第105条的理解与适用    （一） 《海商法》第105条具有冲突规范的性质和功能      “多式联运经营人的赔偿责任和责任限额”可被理解为冲突规范的“范围”，而“调整货物的灭失或者损坏发生区段运输方式的有关法律规定”可被理解为冲突规范的“系属”。目前《海商法》体系下，该条的适用是以案件整体适用我国法律为前提。因此，可将该条定性为具有冲突规范功能的“准冲突规范”或“次级冲突规范”。     （ 二） “货损区段”的理解与认定      特定物理空间货损涉及两种不同区段运输方式的界定，可将相续的两个区段的相关法律规定一并纳入待适用法律范畴综合对比考察；若尽合理解释后，仍无法得到肯定结论，可适用外国法无法查明原则适用我国法律。对于累加或竞合原因事实造成的货损，可将其界定为《海商法》第106条的“非定域货损”。     </vt:lpstr>
      <vt:lpstr>   第二部分： 《海商法》第105条的理解与适用    （三）货损区段的“有关法律规定”的理解与认定      1.“区段法律”绝对适用还是相对适用？ 《法律适用法司法解释》第10条对《法律适用法》第4条的“强制性规定”的范畴进一步予以明确，我国的强制性规定主要包括涉及劳动者权益保护的、食品或公共卫生安全的、涉及环境安全的、外汇管制等金融安全的、涉及反垄断、反倾销的法律规范以及应当认定为强制性规定的其他规范。       2.“区段法律”指向的法律范围。 “调整某种区段运输方式的国内法”？“某区段运输方式应当适用的法律”？      3.国际运输公约是否包含于“区段法律”及其适用位阶。     （四）“赔偿责任”是否涵摄诉讼时效 </vt:lpstr>
      <vt:lpstr>   第三部分：建议：以当事人意思自治为核心的“分割适用”      （一）以当事人意思自治为首要法律适用原则      尊重当事人意思自治原则是国际私法的首要原则。2015年海牙国际私法会议通过的《国际商事合同法律选择原则》（以下简称《法律选择原则》）集中体现了当事人意思自治在商事合同中的扩大化现象。主要表现在：1.对当事人选择解纷规则的限制不断缩小。（1）允许合同当事人进行部分或者多重选择。当事人可选择适用于合同全部或仅适用于合同一部分的法律，或者针对合同的不同部分选择不同法律。如果当事人仅仅针对合同一部分选择了准据法，其他部分可通过法院地法的冲突规范确定准据法。（2）允许当事人随时做出或者变更选择，但不能有损于合同效力或者第三方权利。 （3）允许当事人自主决定是否排除反致。2. 当事人选择准据法范围扩大化。将准据法范畴扩展至非国家之间制定的规则。我国也允许当事人选择尚未生效的国际条约。（《法律适用法司法解释》第9条“当事人在合同中援引尚未对中华人民共和国生效的国际条约的，人民法院可以根据该国际条约的内容确定当事人之间的权利义务，但违反中华人民共和国社会公共利益或中华人民共和国法律、行政法规强制性规定的除外。）”</vt:lpstr>
      <vt:lpstr>   第三部分：建议：以当事人意思自治为核心的“分割适用”        尊重当事人意思自治可以借鉴《法律选择原则》相关规则的精神，允许当事人就多式联运定域货损所涉的准据法分别选择，在法律适用上实现分割适用。当事人既可以选择整体适用于多式联运合同的准据法，也可就区段货损适用的准据法进行“二次选法”。    （二）以最密切联系原则合理确定多式联运纠纷整体适用的准据法      综合考量定域货损纠纷相关要素的“最密切联系原则”。核心考虑是网状责任制避免“责任差”、实现平衡利益保护、促进多式联运发展的目的；次之考虑货损物理空间的发生地、货损区段所涉公路运输合同的履行地等要素；再次之才会考虑当事人的居所、公司的住所或经营地、多式联运合同缔结地等要素。</vt:lpstr>
      <vt:lpstr> 第三部分：建议：以当事人意思自治为核心的“分割适用”  （三）合理适用国际单式运输公约    定域货损“区段法律”包含国际公约还是国际公约独立于“区段法律”，实质涉及国际公约在国家法律体系的地位和适用位阶问题。考察该国对于国际公约适用的相关规定。      对可适用的国际私法公约的解释，应该关注内在于条约之中的意旨并注重与立法时条约意义比较，应遵循自成一体的解释规则，遵从善意解释原则。   （四）合理确定“区段”法律      举例：我国多式联运经营人承揽一票多式联运，托运人为美国公司，货物从深圳出发，经陆路运输至香港，自香港装船运输至德国，货物在德国港口经过换箱操作，可证明货物状况良好。从德国通过公路运输至挪威途中，因德国和挪威之间某一段公路（可能还经过其他欧盟国家）在修路，货物被运抵挪威目的地后发现货损。如无法证明货损具体发生于公路运输的哪一个国家，或者可证明货损是由多个国家的公路修理产生的道路不平共同致损。区段法律是什么？       在法律适用上，前述“区段法律”应优先考虑适用于单式运输公约或者各国之间缔结的运输规则；次之，可根据最密切联系原则确定区段的法律。至于最密切联系的诸要素，在无法查明货损发生于特定空间地域时，可考虑加重结果事实发现地国家在最密切联系诸要素中的重量。   </vt:lpstr>
      <vt:lpstr>   第四部分：余论：域外法的查清弄明：法律规定之外的社会考量   积极争取域外专家委员、我国驻外使领馆机构、外国驻我国使领馆机构的支持，同时采取购买专业社会化服务等方式，不断丰富法律查明平台内容。比如将一些成文法国家涉及民商事的法典、典型案例翻译公布；一些判例法国家涉及到民商事的经典案例翻译公布。同时，允许各级法院将已生效的适用域外法的案例归集上网，并将相关案例所涉的域外法分门别类，根据域外法的生成地、调整的主要内容、涉及的主要问题等逐步细化。       建议为法院专门增设域外法查明的专项经费，实行域外法查明经费的浮动预算。       建议通过修订《诉讼费用交纳办法》的方式将域外法查明经费纳入到诉讼费用范畴，根据胜败诉比例等原则确定域外法查明费用的分摊。 </vt:lpstr>
      <vt:lpstr>  小结:   《海商法》第105条仅具有“准冲突规范”或者“次级冲突规范”的功能，该条款以及《海商法》第106条设定的网状责任制条款的实现具有不确定性。如果我国有意强力推进多式联运网状责任制，需将网状责任制条款提升为强制性冲突规范。如果仍坚持网状责任制“准冲突规范”或者“次级冲突规范”的功能定位，应秉持尊重当事人意思自治的原则，允许当事人意思自治贯穿于整体法律适用、区段法律适用的全过程，通过法院释明的方式，使当事人明确选择准据法，并可根据当事人的选择“分割适用”准据法。如当事人无法通过意思自治达成选法协议，宜根据最密切联系原则确定准据法。但在整体法律的确定与区段法律的确定上，最密切联系原则的要素重心应有所差别。对于单式运输公约是否适用于定域货损纠纷，需确定区段法律指向的国家对于单式运输公约的适用态度。 </vt:lpstr>
      <vt:lpstr>幻灯片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徐春龙</dc:creator>
  <cp:lastModifiedBy>徐春龙</cp:lastModifiedBy>
  <cp:revision>850</cp:revision>
  <dcterms:created xsi:type="dcterms:W3CDTF">2018-12-03T07:24:49Z</dcterms:created>
  <dcterms:modified xsi:type="dcterms:W3CDTF">2021-11-22T02:31:46Z</dcterms:modified>
</cp:coreProperties>
</file>