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79"/>
  </p:handoutMasterIdLst>
  <p:sldIdLst>
    <p:sldId id="256" r:id="rId2"/>
    <p:sldId id="257" r:id="rId3"/>
    <p:sldId id="258" r:id="rId4"/>
    <p:sldId id="350" r:id="rId5"/>
    <p:sldId id="351" r:id="rId6"/>
    <p:sldId id="352" r:id="rId7"/>
    <p:sldId id="259" r:id="rId8"/>
    <p:sldId id="261" r:id="rId9"/>
    <p:sldId id="262" r:id="rId10"/>
    <p:sldId id="264" r:id="rId11"/>
    <p:sldId id="265" r:id="rId12"/>
    <p:sldId id="263"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82" r:id="rId27"/>
    <p:sldId id="284" r:id="rId28"/>
    <p:sldId id="283" r:id="rId29"/>
    <p:sldId id="287" r:id="rId30"/>
    <p:sldId id="285" r:id="rId31"/>
    <p:sldId id="288" r:id="rId32"/>
    <p:sldId id="286" r:id="rId33"/>
    <p:sldId id="290" r:id="rId34"/>
    <p:sldId id="291" r:id="rId35"/>
    <p:sldId id="292" r:id="rId36"/>
    <p:sldId id="294" r:id="rId37"/>
    <p:sldId id="293" r:id="rId38"/>
    <p:sldId id="295" r:id="rId39"/>
    <p:sldId id="296" r:id="rId40"/>
    <p:sldId id="297" r:id="rId41"/>
    <p:sldId id="299" r:id="rId42"/>
    <p:sldId id="298" r:id="rId43"/>
    <p:sldId id="300" r:id="rId44"/>
    <p:sldId id="301" r:id="rId45"/>
    <p:sldId id="302" r:id="rId46"/>
    <p:sldId id="304" r:id="rId47"/>
    <p:sldId id="305" r:id="rId48"/>
    <p:sldId id="306" r:id="rId49"/>
    <p:sldId id="308" r:id="rId50"/>
    <p:sldId id="307" r:id="rId51"/>
    <p:sldId id="314" r:id="rId52"/>
    <p:sldId id="309" r:id="rId53"/>
    <p:sldId id="310" r:id="rId54"/>
    <p:sldId id="315" r:id="rId55"/>
    <p:sldId id="311" r:id="rId56"/>
    <p:sldId id="312" r:id="rId57"/>
    <p:sldId id="313" r:id="rId58"/>
    <p:sldId id="303" r:id="rId59"/>
    <p:sldId id="316" r:id="rId60"/>
    <p:sldId id="317" r:id="rId61"/>
    <p:sldId id="319" r:id="rId62"/>
    <p:sldId id="320" r:id="rId63"/>
    <p:sldId id="321" r:id="rId64"/>
    <p:sldId id="318" r:id="rId65"/>
    <p:sldId id="322" r:id="rId66"/>
    <p:sldId id="323" r:id="rId67"/>
    <p:sldId id="324" r:id="rId68"/>
    <p:sldId id="325" r:id="rId69"/>
    <p:sldId id="327" r:id="rId70"/>
    <p:sldId id="328" r:id="rId71"/>
    <p:sldId id="329" r:id="rId72"/>
    <p:sldId id="330" r:id="rId73"/>
    <p:sldId id="331" r:id="rId74"/>
    <p:sldId id="333" r:id="rId75"/>
    <p:sldId id="332" r:id="rId76"/>
    <p:sldId id="334" r:id="rId77"/>
    <p:sldId id="335" r:id="rId78"/>
  </p:sldIdLst>
  <p:sldSz cx="9144000" cy="6858000" type="screen4x3"/>
  <p:notesSz cx="7102475" cy="1023302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04" autoAdjust="0"/>
    <p:restoredTop sz="94698" autoAdjust="0"/>
  </p:normalViewPr>
  <p:slideViewPr>
    <p:cSldViewPr>
      <p:cViewPr varScale="1">
        <p:scale>
          <a:sx n="85" d="100"/>
          <a:sy n="85" d="100"/>
        </p:scale>
        <p:origin x="-72" y="-4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6" d="100"/>
          <a:sy n="86" d="100"/>
        </p:scale>
        <p:origin x="-3894" y="-78"/>
      </p:cViewPr>
      <p:guideLst>
        <p:guide orient="horz" pos="3223"/>
        <p:guide pos="2237"/>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7739" cy="511651"/>
          </a:xfrm>
          <a:prstGeom prst="rect">
            <a:avLst/>
          </a:prstGeom>
        </p:spPr>
        <p:txBody>
          <a:bodyPr vert="horz" lIns="99057" tIns="49528" rIns="99057" bIns="49528" rtlCol="0"/>
          <a:lstStyle>
            <a:lvl1pPr algn="l">
              <a:defRPr sz="1300"/>
            </a:lvl1pPr>
          </a:lstStyle>
          <a:p>
            <a:endParaRPr lang="zh-CN" altLang="en-US"/>
          </a:p>
        </p:txBody>
      </p:sp>
      <p:sp>
        <p:nvSpPr>
          <p:cNvPr id="3" name="日期占位符 2"/>
          <p:cNvSpPr>
            <a:spLocks noGrp="1"/>
          </p:cNvSpPr>
          <p:nvPr>
            <p:ph type="dt" sz="quarter" idx="1"/>
          </p:nvPr>
        </p:nvSpPr>
        <p:spPr>
          <a:xfrm>
            <a:off x="4023092" y="0"/>
            <a:ext cx="3077739" cy="511651"/>
          </a:xfrm>
          <a:prstGeom prst="rect">
            <a:avLst/>
          </a:prstGeom>
        </p:spPr>
        <p:txBody>
          <a:bodyPr vert="horz" lIns="99057" tIns="49528" rIns="99057" bIns="49528" rtlCol="0"/>
          <a:lstStyle>
            <a:lvl1pPr algn="r">
              <a:defRPr sz="1300"/>
            </a:lvl1pPr>
          </a:lstStyle>
          <a:p>
            <a:fld id="{93F69247-0281-4730-A804-9E9E4001E39B}" type="datetimeFigureOut">
              <a:rPr lang="zh-CN" altLang="en-US" smtClean="0"/>
              <a:pPr/>
              <a:t>2019-07-09</a:t>
            </a:fld>
            <a:endParaRPr lang="zh-CN" altLang="en-US"/>
          </a:p>
        </p:txBody>
      </p:sp>
      <p:sp>
        <p:nvSpPr>
          <p:cNvPr id="4" name="页脚占位符 3"/>
          <p:cNvSpPr>
            <a:spLocks noGrp="1"/>
          </p:cNvSpPr>
          <p:nvPr>
            <p:ph type="ftr" sz="quarter" idx="2"/>
          </p:nvPr>
        </p:nvSpPr>
        <p:spPr>
          <a:xfrm>
            <a:off x="0" y="9719598"/>
            <a:ext cx="3077739" cy="511651"/>
          </a:xfrm>
          <a:prstGeom prst="rect">
            <a:avLst/>
          </a:prstGeom>
        </p:spPr>
        <p:txBody>
          <a:bodyPr vert="horz" lIns="99057" tIns="49528" rIns="99057" bIns="49528" rtlCol="0" anchor="b"/>
          <a:lstStyle>
            <a:lvl1pPr algn="l">
              <a:defRPr sz="1300"/>
            </a:lvl1pPr>
          </a:lstStyle>
          <a:p>
            <a:endParaRPr lang="zh-CN" altLang="en-US"/>
          </a:p>
        </p:txBody>
      </p:sp>
      <p:sp>
        <p:nvSpPr>
          <p:cNvPr id="5" name="灯片编号占位符 4"/>
          <p:cNvSpPr>
            <a:spLocks noGrp="1"/>
          </p:cNvSpPr>
          <p:nvPr>
            <p:ph type="sldNum" sz="quarter" idx="3"/>
          </p:nvPr>
        </p:nvSpPr>
        <p:spPr>
          <a:xfrm>
            <a:off x="4023092" y="9719598"/>
            <a:ext cx="3077739" cy="511651"/>
          </a:xfrm>
          <a:prstGeom prst="rect">
            <a:avLst/>
          </a:prstGeom>
        </p:spPr>
        <p:txBody>
          <a:bodyPr vert="horz" lIns="99057" tIns="49528" rIns="99057" bIns="49528" rtlCol="0" anchor="b"/>
          <a:lstStyle>
            <a:lvl1pPr algn="r">
              <a:defRPr sz="1300"/>
            </a:lvl1pPr>
          </a:lstStyle>
          <a:p>
            <a:fld id="{ED8AA7EE-E89C-4287-ABA3-AAC103E6A31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2">
        <a:schemeClr val="bg2"/>
      </p:bgRef>
    </p:bg>
    <p:spTree>
      <p:nvGrpSpPr>
        <p:cNvPr id="1" name=""/>
        <p:cNvGrpSpPr/>
        <p:nvPr/>
      </p:nvGrpSpPr>
      <p:grpSpPr>
        <a:xfrm>
          <a:off x="0" y="0"/>
          <a:ext cx="0" cy="0"/>
          <a:chOff x="0" y="0"/>
          <a:chExt cx="0" cy="0"/>
        </a:xfrm>
      </p:grpSpPr>
      <p:sp>
        <p:nvSpPr>
          <p:cNvPr id="9" name="标题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0" name="日期占位符 29"/>
          <p:cNvSpPr>
            <a:spLocks noGrp="1"/>
          </p:cNvSpPr>
          <p:nvPr>
            <p:ph type="dt" sz="half" idx="10"/>
          </p:nvPr>
        </p:nvSpPr>
        <p:spPr/>
        <p:txBody>
          <a:bodyPr/>
          <a:lstStyle/>
          <a:p>
            <a:fld id="{EE3D9D73-5BB5-48E8-822D-52D2410A77C0}" type="datetimeFigureOut">
              <a:rPr lang="zh-CN" altLang="en-US" smtClean="0"/>
              <a:pPr/>
              <a:t>2019-07-09</a:t>
            </a:fld>
            <a:endParaRPr lang="zh-CN" altLang="en-US"/>
          </a:p>
        </p:txBody>
      </p:sp>
      <p:sp>
        <p:nvSpPr>
          <p:cNvPr id="19" name="页脚占位符 18"/>
          <p:cNvSpPr>
            <a:spLocks noGrp="1"/>
          </p:cNvSpPr>
          <p:nvPr>
            <p:ph type="ftr" sz="quarter" idx="11"/>
          </p:nvPr>
        </p:nvSpPr>
        <p:spPr/>
        <p:txBody>
          <a:bodyPr/>
          <a:lstStyle/>
          <a:p>
            <a:endParaRPr lang="zh-CN" altLang="en-US"/>
          </a:p>
        </p:txBody>
      </p:sp>
      <p:sp>
        <p:nvSpPr>
          <p:cNvPr id="27" name="灯片编号占位符 26"/>
          <p:cNvSpPr>
            <a:spLocks noGrp="1"/>
          </p:cNvSpPr>
          <p:nvPr>
            <p:ph type="sldNum" sz="quarter" idx="12"/>
          </p:nvPr>
        </p:nvSpPr>
        <p:spPr/>
        <p:txBody>
          <a:bodyPr/>
          <a:lstStyle/>
          <a:p>
            <a:fld id="{C1284783-1DFF-412B-8AD5-C4D991837341}"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EE3D9D73-5BB5-48E8-822D-52D2410A77C0}" type="datetimeFigureOut">
              <a:rPr lang="zh-CN" altLang="en-US" smtClean="0"/>
              <a:pPr/>
              <a:t>2019-07-09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1284783-1DFF-412B-8AD5-C4D991837341}"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914401"/>
            <a:ext cx="2057400" cy="5211763"/>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914401"/>
            <a:ext cx="6019800" cy="5211763"/>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EE3D9D73-5BB5-48E8-822D-52D2410A77C0}" type="datetimeFigureOut">
              <a:rPr lang="zh-CN" altLang="en-US" smtClean="0"/>
              <a:pPr/>
              <a:t>2019-07-09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1284783-1DFF-412B-8AD5-C4D991837341}"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EE3D9D73-5BB5-48E8-822D-52D2410A77C0}" type="datetimeFigureOut">
              <a:rPr lang="zh-CN" altLang="en-US" smtClean="0"/>
              <a:pPr/>
              <a:t>2019-07-09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1284783-1DFF-412B-8AD5-C4D991837341}"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EE3D9D73-5BB5-48E8-822D-52D2410A77C0}" type="datetimeFigureOut">
              <a:rPr lang="zh-CN" altLang="en-US" smtClean="0"/>
              <a:pPr/>
              <a:t>2019-07-09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1284783-1DFF-412B-8AD5-C4D991837341}"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EE3D9D73-5BB5-48E8-822D-52D2410A77C0}" type="datetimeFigureOut">
              <a:rPr lang="zh-CN" altLang="en-US" smtClean="0"/>
              <a:pPr/>
              <a:t>2019-07-09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1284783-1DFF-412B-8AD5-C4D991837341}"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tIns="45720" anchor="b"/>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EE3D9D73-5BB5-48E8-822D-52D2410A77C0}" type="datetimeFigureOut">
              <a:rPr lang="zh-CN" altLang="en-US" smtClean="0"/>
              <a:pPr/>
              <a:t>2019-07-09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1284783-1DFF-412B-8AD5-C4D991837341}"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EE3D9D73-5BB5-48E8-822D-52D2410A77C0}" type="datetimeFigureOut">
              <a:rPr lang="zh-CN" altLang="en-US" smtClean="0"/>
              <a:pPr/>
              <a:t>2019-07-09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1284783-1DFF-412B-8AD5-C4D991837341}"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E3D9D73-5BB5-48E8-822D-52D2410A77C0}" type="datetimeFigureOut">
              <a:rPr lang="zh-CN" altLang="en-US" smtClean="0"/>
              <a:pPr/>
              <a:t>2019-07-09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1284783-1DFF-412B-8AD5-C4D991837341}"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EE3D9D73-5BB5-48E8-822D-52D2410A77C0}" type="datetimeFigureOut">
              <a:rPr lang="zh-CN" altLang="en-US" smtClean="0"/>
              <a:pPr/>
              <a:t>2019-07-09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1284783-1DFF-412B-8AD5-C4D991837341}"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单圆角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标题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EE3D9D73-5BB5-48E8-822D-52D2410A77C0}" type="datetimeFigureOut">
              <a:rPr lang="zh-CN" altLang="en-US" smtClean="0"/>
              <a:pPr/>
              <a:t>2019-07-09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a:xfrm>
            <a:off x="8077200" y="6356350"/>
            <a:ext cx="609600" cy="365125"/>
          </a:xfrm>
        </p:spPr>
        <p:txBody>
          <a:bodyPr/>
          <a:lstStyle/>
          <a:p>
            <a:fld id="{C1284783-1DFF-412B-8AD5-C4D991837341}" type="slidenum">
              <a:rPr lang="zh-CN" altLang="en-US" smtClean="0"/>
              <a:pPr/>
              <a:t>‹#›</a:t>
            </a:fld>
            <a:endParaRPr lang="zh-CN" altLang="en-US"/>
          </a:p>
        </p:txBody>
      </p:sp>
      <p:sp>
        <p:nvSpPr>
          <p:cNvPr id="3" name="图片占位符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smtClean="0"/>
              <a:t>单击图标添加图片</a:t>
            </a:r>
            <a:endParaRPr kumimoji="0" lang="en-US" dirty="0"/>
          </a:p>
        </p:txBody>
      </p:sp>
      <p:sp>
        <p:nvSpPr>
          <p:cNvPr id="10" name="任意多边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任意多边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任意多边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任意多边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标题占位符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E3D9D73-5BB5-48E8-822D-52D2410A77C0}" type="datetimeFigureOut">
              <a:rPr lang="zh-CN" altLang="en-US" smtClean="0"/>
              <a:pPr/>
              <a:t>2019-07-09</a:t>
            </a:fld>
            <a:endParaRPr lang="zh-CN" altLang="en-US"/>
          </a:p>
        </p:txBody>
      </p:sp>
      <p:sp>
        <p:nvSpPr>
          <p:cNvPr id="22" name="页脚占位符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CN" altLang="en-US"/>
          </a:p>
        </p:txBody>
      </p:sp>
      <p:sp>
        <p:nvSpPr>
          <p:cNvPr id="18" name="灯片编号占位符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1284783-1DFF-412B-8AD5-C4D991837341}" type="slidenum">
              <a:rPr lang="zh-CN" altLang="en-US" smtClean="0"/>
              <a:pPr/>
              <a:t>‹#›</a:t>
            </a:fld>
            <a:endParaRPr lang="zh-CN" altLang="en-US"/>
          </a:p>
        </p:txBody>
      </p:sp>
      <p:grpSp>
        <p:nvGrpSpPr>
          <p:cNvPr id="2" name="组合 1"/>
          <p:cNvGrpSpPr/>
          <p:nvPr/>
        </p:nvGrpSpPr>
        <p:grpSpPr>
          <a:xfrm>
            <a:off x="-19017" y="202408"/>
            <a:ext cx="9180548" cy="649224"/>
            <a:chOff x="-19045" y="216550"/>
            <a:chExt cx="9180548" cy="649224"/>
          </a:xfrm>
        </p:grpSpPr>
        <p:sp>
          <p:nvSpPr>
            <p:cNvPr id="12" name="任意多边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任意多边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un.org/depts/los/piracy/piracy_documents.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pPr algn="ctr" latinLnBrk="1"/>
            <a:r>
              <a:rPr lang="zh-CN" altLang="en-US" dirty="0" smtClean="0"/>
              <a:t>海盗罪国内管辖</a:t>
            </a:r>
            <a:endParaRPr lang="zh-CN" altLang="en-US" dirty="0"/>
          </a:p>
        </p:txBody>
      </p:sp>
      <p:sp>
        <p:nvSpPr>
          <p:cNvPr id="3" name="副标题 2"/>
          <p:cNvSpPr>
            <a:spLocks noGrp="1"/>
          </p:cNvSpPr>
          <p:nvPr>
            <p:ph type="subTitle" idx="1"/>
          </p:nvPr>
        </p:nvSpPr>
        <p:spPr>
          <a:xfrm>
            <a:off x="533400" y="3228536"/>
            <a:ext cx="7854696" cy="986282"/>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zh-CN" altLang="en-US"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“一带一路”必要的海事司法保障</a:t>
            </a:r>
            <a:endParaRPr lang="zh-CN" alt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TextBox 3"/>
          <p:cNvSpPr txBox="1"/>
          <p:nvPr/>
        </p:nvSpPr>
        <p:spPr>
          <a:xfrm>
            <a:off x="3214678" y="5357826"/>
            <a:ext cx="2581156" cy="646331"/>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zh-CN" alt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ea"/>
                <a:ea typeface="+mj-ea"/>
              </a:rPr>
              <a:t>厦门海事法院  欧阳铭</a:t>
            </a:r>
            <a:endParaRPr lang="en-US" altLang="zh-CN"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ea"/>
              <a:ea typeface="+mj-ea"/>
            </a:endParaRPr>
          </a:p>
          <a:p>
            <a:pPr algn="ctr"/>
            <a:r>
              <a:rPr lang="en-US" altLang="zh-CN"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ea"/>
                <a:ea typeface="+mj-ea"/>
              </a:rPr>
              <a:t>2019.7</a:t>
            </a:r>
            <a:endParaRPr lang="zh-CN" alt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ea"/>
              <a:ea typeface="+mj-e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古罗马</a:t>
            </a: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en-US" dirty="0" smtClean="0"/>
              <a:t>在罗马共和国时期，地中海的海盗活动是非常活跃的，罗马共和国通过三次布匿战争最终消灭了迦太基，而战争中罗马的主力舰队就是海盗。战争结束后海盗们以本都王国国王米特拉达梯为保护人和庇护人，继续在海上抢劫、绑票和贸易，甚至抢劫罗马行省总督的船队，盖乌斯</a:t>
            </a:r>
            <a:r>
              <a:rPr lang="en-US" altLang="zh-CN" dirty="0" smtClean="0"/>
              <a:t>·</a:t>
            </a:r>
            <a:r>
              <a:rPr lang="zh-CN" altLang="en-US" dirty="0" smtClean="0"/>
              <a:t>尤利乌斯</a:t>
            </a:r>
            <a:r>
              <a:rPr lang="en-US" altLang="zh-CN" dirty="0" smtClean="0"/>
              <a:t>·</a:t>
            </a:r>
            <a:r>
              <a:rPr lang="zh-CN" altLang="en-US" dirty="0" smtClean="0"/>
              <a:t>恺撒也曾经被海盗俘虏。公元前</a:t>
            </a:r>
            <a:r>
              <a:rPr lang="en-US" dirty="0" smtClean="0"/>
              <a:t>67</a:t>
            </a:r>
            <a:r>
              <a:rPr lang="zh-CN" altLang="en-US" dirty="0" smtClean="0"/>
              <a:t>年，海盗的活动最终导致了罗马粮荒，罗马元老院委托格涅乌斯</a:t>
            </a:r>
            <a:r>
              <a:rPr lang="en-US" altLang="zh-CN" dirty="0" smtClean="0"/>
              <a:t>·</a:t>
            </a:r>
            <a:r>
              <a:rPr lang="zh-CN" altLang="en-US" dirty="0" smtClean="0"/>
              <a:t>庞培率军征服伊利里亚海盗，但当时没有经过宣战程序。罗马的法学家们认为，在战争中只有经过正式宣战才能互称彼此为敌人，这一行动中不存在敌人，所以海盗的行为在当时并不是一种非法行为。格涅乌斯</a:t>
            </a:r>
            <a:r>
              <a:rPr lang="en-US" altLang="zh-CN" dirty="0" smtClean="0"/>
              <a:t>·</a:t>
            </a:r>
            <a:r>
              <a:rPr lang="zh-CN" altLang="en-US" dirty="0" smtClean="0"/>
              <a:t>庞培的次子谢克斯特</a:t>
            </a:r>
            <a:r>
              <a:rPr lang="en-US" altLang="zh-CN" dirty="0" smtClean="0"/>
              <a:t>·</a:t>
            </a:r>
            <a:r>
              <a:rPr lang="zh-CN" altLang="en-US" dirty="0" smtClean="0"/>
              <a:t>庞培后来成为了海盗的首领，但最终被盖维斯</a:t>
            </a:r>
            <a:r>
              <a:rPr lang="en-US" altLang="zh-CN" dirty="0" smtClean="0"/>
              <a:t>·</a:t>
            </a:r>
            <a:r>
              <a:rPr lang="zh-CN" altLang="en-US" dirty="0" smtClean="0"/>
              <a:t>屋大维</a:t>
            </a:r>
            <a:r>
              <a:rPr lang="en-US" altLang="zh-CN" dirty="0" smtClean="0"/>
              <a:t>·</a:t>
            </a:r>
            <a:r>
              <a:rPr lang="zh-CN" altLang="en-US" dirty="0" smtClean="0"/>
              <a:t>奥古斯都击败。</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古罗马</a:t>
            </a:r>
            <a:endParaRPr lang="zh-CN" altLang="en-US" dirty="0"/>
          </a:p>
        </p:txBody>
      </p:sp>
      <p:sp>
        <p:nvSpPr>
          <p:cNvPr id="3" name="内容占位符 2"/>
          <p:cNvSpPr>
            <a:spLocks noGrp="1"/>
          </p:cNvSpPr>
          <p:nvPr>
            <p:ph idx="1"/>
          </p:nvPr>
        </p:nvSpPr>
        <p:spPr/>
        <p:txBody>
          <a:bodyPr>
            <a:normAutofit fontScale="70000" lnSpcReduction="20000"/>
          </a:bodyPr>
          <a:lstStyle/>
          <a:p>
            <a:r>
              <a:rPr lang="zh-CN" altLang="en-US" dirty="0" smtClean="0"/>
              <a:t>公元前</a:t>
            </a:r>
            <a:r>
              <a:rPr lang="en-US" dirty="0" smtClean="0"/>
              <a:t>75</a:t>
            </a:r>
            <a:r>
              <a:rPr lang="zh-CN" altLang="en-US" dirty="0" smtClean="0"/>
              <a:t>年，凯撒在旅途中被海盗劫持，海盗要求以</a:t>
            </a:r>
            <a:r>
              <a:rPr lang="en-US" dirty="0" smtClean="0"/>
              <a:t>20</a:t>
            </a:r>
            <a:r>
              <a:rPr lang="zh-CN" altLang="en-US" dirty="0" smtClean="0"/>
              <a:t>塔兰特作为赎金，而恺撒却认为赎金太低，与他的身份不符，要求海盗索取</a:t>
            </a:r>
            <a:r>
              <a:rPr lang="en-US" dirty="0" smtClean="0"/>
              <a:t>50</a:t>
            </a:r>
            <a:r>
              <a:rPr lang="zh-CN" altLang="en-US" dirty="0" smtClean="0"/>
              <a:t>塔兰特作为赎金。在等待赎金的</a:t>
            </a:r>
            <a:r>
              <a:rPr lang="en-US" dirty="0" smtClean="0"/>
              <a:t>38</a:t>
            </a:r>
            <a:r>
              <a:rPr lang="zh-CN" altLang="en-US" dirty="0" smtClean="0"/>
              <a:t>天里，他同海盗们待在一起时曾说获释后要将他们统统送上刑场。事后，凯撒从行政长官处获得一只舰队，攻击并捕获劫持他的全部海盗，法官本打算把海盗罚为奴隶，但凯撒如约处死了他们。</a:t>
            </a:r>
            <a:endParaRPr lang="en-US" altLang="zh-CN" dirty="0" smtClean="0"/>
          </a:p>
          <a:p>
            <a:r>
              <a:rPr lang="zh-CN" altLang="en-US" dirty="0" smtClean="0"/>
              <a:t>伊利里亚人是欧洲古代民族之一，属于印欧语系，伊利里亚人居住在希腊西北部包括伊庇鲁斯、阿尔巴尼亚、黑山、黑塞哥维纳、达尔马提亚南部和中部，这些地方被统称为伊利里亚。公元前</a:t>
            </a:r>
            <a:r>
              <a:rPr lang="en-US" dirty="0" smtClean="0"/>
              <a:t>9</a:t>
            </a:r>
            <a:r>
              <a:rPr lang="zh-CN" altLang="en-US" dirty="0" smtClean="0"/>
              <a:t>世纪伊利里亚人的舰队一度成为亚得里亚海首强，他们建造的</a:t>
            </a:r>
            <a:r>
              <a:rPr lang="en-US" dirty="0" smtClean="0"/>
              <a:t>”</a:t>
            </a:r>
            <a:r>
              <a:rPr lang="zh-CN" altLang="en-US" dirty="0" smtClean="0"/>
              <a:t>利布纳</a:t>
            </a:r>
            <a:r>
              <a:rPr lang="en-US" dirty="0" smtClean="0"/>
              <a:t>”(</a:t>
            </a:r>
            <a:r>
              <a:rPr lang="en-US" dirty="0" err="1" smtClean="0"/>
              <a:t>liburna</a:t>
            </a:r>
            <a:r>
              <a:rPr lang="en-US" dirty="0" smtClean="0"/>
              <a:t>)</a:t>
            </a:r>
            <a:r>
              <a:rPr lang="zh-CN" altLang="en-US" dirty="0" smtClean="0"/>
              <a:t>性能优异，机动性强，最盛时拥有超过</a:t>
            </a:r>
            <a:r>
              <a:rPr lang="en-US" dirty="0" smtClean="0"/>
              <a:t>220</a:t>
            </a:r>
            <a:r>
              <a:rPr lang="zh-CN" altLang="en-US" dirty="0" smtClean="0"/>
              <a:t>艘战船。罗马人借口伊利里亚海盗抢劫其商船入侵巴尔干半岛，前</a:t>
            </a:r>
            <a:r>
              <a:rPr lang="en-US" dirty="0" smtClean="0"/>
              <a:t>229</a:t>
            </a:r>
            <a:r>
              <a:rPr lang="zh-CN" altLang="en-US" dirty="0" smtClean="0"/>
              <a:t>年第一次伊利里亚战争后，罗马军队扶植德米特里为伊利里亚王，但德米特里很快背叛罗马，支持海盗活动并率舰队侵犯罗马的保护邦，引起了第二次伊利里亚战争。前</a:t>
            </a:r>
            <a:r>
              <a:rPr lang="en-US" dirty="0" smtClean="0"/>
              <a:t>180</a:t>
            </a:r>
            <a:r>
              <a:rPr lang="zh-CN" altLang="en-US" dirty="0" smtClean="0"/>
              <a:t>年，罗马元老院决定吞并伊利里亚，委派庞培带领罗马军队进剿这一地区，格涅乌斯</a:t>
            </a:r>
            <a:r>
              <a:rPr lang="en-US" altLang="zh-CN" dirty="0" smtClean="0"/>
              <a:t>·</a:t>
            </a:r>
            <a:r>
              <a:rPr lang="zh-CN" altLang="en-US" dirty="0" smtClean="0"/>
              <a:t>庞培的次子谢克斯特</a:t>
            </a:r>
            <a:r>
              <a:rPr lang="en-US" altLang="zh-CN" dirty="0" smtClean="0"/>
              <a:t>·</a:t>
            </a:r>
            <a:r>
              <a:rPr lang="zh-CN" altLang="en-US" dirty="0" smtClean="0"/>
              <a:t>庞培后来也成为海盗首领。这一时期，地中海海盗形成相对独立的社会团体，是重要的雇佣军力量。罗马帝国时期，海盗势力逐渐衰落并在西西里岛大海战被彻底瓦解。</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维京时期</a:t>
            </a:r>
            <a:endParaRPr lang="zh-CN" altLang="en-US" dirty="0"/>
          </a:p>
        </p:txBody>
      </p:sp>
      <p:sp>
        <p:nvSpPr>
          <p:cNvPr id="3" name="内容占位符 2"/>
          <p:cNvSpPr>
            <a:spLocks noGrp="1"/>
          </p:cNvSpPr>
          <p:nvPr>
            <p:ph idx="1"/>
          </p:nvPr>
        </p:nvSpPr>
        <p:spPr/>
        <p:txBody>
          <a:bodyPr>
            <a:normAutofit fontScale="77500" lnSpcReduction="20000"/>
          </a:bodyPr>
          <a:lstStyle/>
          <a:p>
            <a:r>
              <a:rPr lang="zh-CN" altLang="en-US" dirty="0" smtClean="0"/>
              <a:t>“</a:t>
            </a:r>
            <a:r>
              <a:rPr lang="en-US" dirty="0" err="1" smtClean="0"/>
              <a:t>vikinger</a:t>
            </a:r>
            <a:r>
              <a:rPr lang="zh-CN" altLang="en-US" dirty="0" smtClean="0"/>
              <a:t>”一词来自古挪威语“</a:t>
            </a:r>
            <a:r>
              <a:rPr lang="en-US" dirty="0" err="1" smtClean="0"/>
              <a:t>vikingr</a:t>
            </a:r>
            <a:r>
              <a:rPr lang="zh-CN" altLang="en-US" dirty="0" smtClean="0"/>
              <a:t>”，意思是来自峡湾的人，即“</a:t>
            </a:r>
            <a:r>
              <a:rPr lang="en-US" dirty="0" smtClean="0"/>
              <a:t>one who came from the fjords</a:t>
            </a:r>
            <a:r>
              <a:rPr lang="zh-CN" altLang="en-US" dirty="0" smtClean="0"/>
              <a:t>”。维京人被罗马人称为日耳曼人，是最后一支威胁欧洲的蛮族部落。“</a:t>
            </a:r>
            <a:r>
              <a:rPr lang="en-US" dirty="0" err="1" smtClean="0"/>
              <a:t>vikingr</a:t>
            </a:r>
            <a:r>
              <a:rPr lang="zh-CN" altLang="en-US" dirty="0" smtClean="0"/>
              <a:t>”来源于“</a:t>
            </a:r>
            <a:r>
              <a:rPr lang="en-US" dirty="0" err="1" smtClean="0"/>
              <a:t>vik</a:t>
            </a:r>
            <a:r>
              <a:rPr lang="zh-CN" altLang="en-US" dirty="0" smtClean="0"/>
              <a:t>”，意即小溪、入口、小海湾，古英语“</a:t>
            </a:r>
            <a:r>
              <a:rPr lang="en-US" dirty="0" err="1" smtClean="0"/>
              <a:t>wic</a:t>
            </a:r>
            <a:r>
              <a:rPr lang="zh-CN" altLang="en-US" dirty="0" smtClean="0"/>
              <a:t>”、古德语“</a:t>
            </a:r>
            <a:r>
              <a:rPr lang="en-US" dirty="0" err="1" smtClean="0"/>
              <a:t>wich</a:t>
            </a:r>
            <a:r>
              <a:rPr lang="zh-CN" altLang="en-US" dirty="0" smtClean="0"/>
              <a:t>”具有的“</a:t>
            </a:r>
            <a:r>
              <a:rPr lang="en-US" dirty="0" smtClean="0"/>
              <a:t>bay</a:t>
            </a:r>
            <a:r>
              <a:rPr lang="zh-CN" altLang="en-US" dirty="0" smtClean="0"/>
              <a:t>”意义对应。但是“</a:t>
            </a:r>
            <a:r>
              <a:rPr lang="en-US" dirty="0" err="1" smtClean="0"/>
              <a:t>wicing</a:t>
            </a:r>
            <a:r>
              <a:rPr lang="zh-CN" altLang="en-US" dirty="0" smtClean="0"/>
              <a:t>”与古法语“</a:t>
            </a:r>
            <a:r>
              <a:rPr lang="en-US" dirty="0" err="1" smtClean="0"/>
              <a:t>wizing</a:t>
            </a:r>
            <a:r>
              <a:rPr lang="zh-CN" altLang="en-US" dirty="0" smtClean="0"/>
              <a:t>”比古挪威语要早三百多年出现，“</a:t>
            </a:r>
            <a:r>
              <a:rPr lang="en-US" dirty="0" err="1" smtClean="0"/>
              <a:t>wicing</a:t>
            </a:r>
            <a:r>
              <a:rPr lang="zh-CN" altLang="en-US" dirty="0" smtClean="0"/>
              <a:t>”也可能来自“</a:t>
            </a:r>
            <a:r>
              <a:rPr lang="en-US" dirty="0" err="1" smtClean="0"/>
              <a:t>wic</a:t>
            </a:r>
            <a:r>
              <a:rPr lang="zh-CN" altLang="en-US" dirty="0" smtClean="0"/>
              <a:t>”，即拉丁词语“</a:t>
            </a:r>
            <a:r>
              <a:rPr lang="en-US" dirty="0" err="1" smtClean="0"/>
              <a:t>vicus</a:t>
            </a:r>
            <a:r>
              <a:rPr lang="zh-CN" altLang="en-US" dirty="0" smtClean="0"/>
              <a:t>”（意即村庄、居所“</a:t>
            </a:r>
            <a:r>
              <a:rPr lang="en-US" dirty="0" smtClean="0"/>
              <a:t>village， habitation</a:t>
            </a:r>
            <a:r>
              <a:rPr lang="zh-CN" altLang="en-US" dirty="0" smtClean="0"/>
              <a:t>”），意思是村庄、营地“</a:t>
            </a:r>
            <a:r>
              <a:rPr lang="en-US" dirty="0" smtClean="0"/>
              <a:t>village， habitation</a:t>
            </a:r>
            <a:r>
              <a:rPr lang="zh-CN" altLang="en-US" dirty="0" smtClean="0"/>
              <a:t>”，而构筑大型临时营地也是维京人发动突袭前的特征。“</a:t>
            </a:r>
            <a:r>
              <a:rPr lang="en-US" dirty="0" err="1" smtClean="0"/>
              <a:t>vikinger</a:t>
            </a:r>
            <a:r>
              <a:rPr lang="zh-CN" altLang="en-US" dirty="0" smtClean="0"/>
              <a:t>”代表着北欧海盗，但这个称呼并不具有现代海盗的意义，而是泛指当时所有的斯堪的纳维亚人，是传统欧洲基督教社会对于来自北欧的异教徒社会团体的指称。维京人以放牧、农耕和捕鱼为生，公元</a:t>
            </a:r>
            <a:r>
              <a:rPr lang="en-US" dirty="0" smtClean="0"/>
              <a:t>6</a:t>
            </a:r>
            <a:r>
              <a:rPr lang="zh-CN" altLang="en-US" dirty="0" smtClean="0"/>
              <a:t>世纪以后开始沿着波罗的海和大河深入俄罗斯等地贸易，</a:t>
            </a:r>
            <a:r>
              <a:rPr lang="en-US" dirty="0" smtClean="0"/>
              <a:t>8</a:t>
            </a:r>
            <a:r>
              <a:rPr lang="zh-CN" altLang="en-US" dirty="0" smtClean="0"/>
              <a:t>世纪后期突然入侵欧洲，作为异教徒攻击和掠夺教会财产，但同时他们也是工匠、水手、探险家和商人，远航范围甚至到达红海、北美和巴格达。 维京人的社会体系包括三个阶层：</a:t>
            </a:r>
            <a:r>
              <a:rPr lang="en-US" dirty="0" smtClean="0"/>
              <a:t>1</a:t>
            </a:r>
            <a:r>
              <a:rPr lang="zh-CN" altLang="en-US" dirty="0" smtClean="0"/>
              <a:t>、</a:t>
            </a:r>
            <a:r>
              <a:rPr lang="en-US" dirty="0" smtClean="0"/>
              <a:t>Jarl， </a:t>
            </a:r>
            <a:r>
              <a:rPr lang="zh-CN" altLang="en-US" dirty="0" smtClean="0"/>
              <a:t>王侯、大领主、世袭贵族；</a:t>
            </a:r>
            <a:r>
              <a:rPr lang="en-US" dirty="0" smtClean="0"/>
              <a:t>2</a:t>
            </a:r>
            <a:r>
              <a:rPr lang="zh-CN" altLang="en-US" dirty="0" smtClean="0"/>
              <a:t>、</a:t>
            </a:r>
            <a:r>
              <a:rPr lang="en-US" dirty="0" smtClean="0"/>
              <a:t>Karl， </a:t>
            </a:r>
            <a:r>
              <a:rPr lang="zh-CN" altLang="en-US" dirty="0" smtClean="0"/>
              <a:t>自由人，是军队的主力，属于武士阶层；</a:t>
            </a:r>
            <a:r>
              <a:rPr lang="en-US" dirty="0" smtClean="0"/>
              <a:t>3</a:t>
            </a:r>
            <a:r>
              <a:rPr lang="zh-CN" altLang="en-US" dirty="0" smtClean="0"/>
              <a:t>、</a:t>
            </a:r>
            <a:r>
              <a:rPr lang="en-US" dirty="0" smtClean="0"/>
              <a:t>Thralls， </a:t>
            </a:r>
            <a:r>
              <a:rPr lang="zh-CN" altLang="en-US" dirty="0" smtClean="0"/>
              <a:t>奴隶。</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维京时期</a:t>
            </a:r>
            <a:endParaRPr lang="zh-CN" altLang="en-US" dirty="0"/>
          </a:p>
        </p:txBody>
      </p:sp>
      <p:sp>
        <p:nvSpPr>
          <p:cNvPr id="3" name="内容占位符 2"/>
          <p:cNvSpPr>
            <a:spLocks noGrp="1"/>
          </p:cNvSpPr>
          <p:nvPr>
            <p:ph idx="1"/>
          </p:nvPr>
        </p:nvSpPr>
        <p:spPr/>
        <p:txBody>
          <a:bodyPr/>
          <a:lstStyle/>
          <a:p>
            <a:r>
              <a:rPr lang="en-US" dirty="0" smtClean="0"/>
              <a:t>885</a:t>
            </a:r>
            <a:r>
              <a:rPr lang="zh-CN" altLang="en-US" dirty="0" smtClean="0"/>
              <a:t>年</a:t>
            </a:r>
            <a:r>
              <a:rPr lang="en-US" dirty="0" smtClean="0"/>
              <a:t>11</a:t>
            </a:r>
            <a:r>
              <a:rPr lang="zh-CN" altLang="en-US" dirty="0" smtClean="0"/>
              <a:t>月</a:t>
            </a:r>
            <a:r>
              <a:rPr lang="en-US" dirty="0" smtClean="0"/>
              <a:t>24</a:t>
            </a:r>
            <a:r>
              <a:rPr lang="zh-CN" altLang="en-US" dirty="0" smtClean="0"/>
              <a:t>日，丹麦维京人乘船沿塞纳河直驱巴黎，开始了历史上著名的巴黎围攻战，法王被迫与维京人签订合约并封海盗头领为诺曼底公爵。</a:t>
            </a:r>
            <a:endParaRPr lang="en-US" altLang="zh-CN" dirty="0" smtClean="0"/>
          </a:p>
          <a:p>
            <a:r>
              <a:rPr lang="zh-CN" altLang="en-US" dirty="0" smtClean="0"/>
              <a:t>挪威海盗进攻不列颠群岛和地中海，丹麦海盗沿着欧洲河流进攻西欧大陆，瑞典海盗进攻斯拉夫人部落并在俄罗斯地区定居，维京人一度控制了波罗的海沿岸大部份地区、俄罗斯内陆、法国诺曼底、英国、西西里、意大利南部和巴勒斯坦的部份地区。</a:t>
            </a:r>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大航海时代</a:t>
            </a:r>
            <a:endParaRPr lang="zh-CN" altLang="en-US" dirty="0"/>
          </a:p>
        </p:txBody>
      </p:sp>
      <p:sp>
        <p:nvSpPr>
          <p:cNvPr id="3" name="内容占位符 2"/>
          <p:cNvSpPr>
            <a:spLocks noGrp="1"/>
          </p:cNvSpPr>
          <p:nvPr>
            <p:ph idx="1"/>
          </p:nvPr>
        </p:nvSpPr>
        <p:spPr/>
        <p:txBody>
          <a:bodyPr>
            <a:normAutofit fontScale="70000" lnSpcReduction="20000"/>
          </a:bodyPr>
          <a:lstStyle/>
          <a:p>
            <a:r>
              <a:rPr lang="zh-CN" altLang="en-US" dirty="0" smtClean="0"/>
              <a:t>如果甲国商人的货物在乙国被偷或者被抢，却无法通过合法或外交手段获得补偿时，甲国政府就以颁发私掠许可证的形式允许他俘获乙国商船来弥补他的损失，私掠船捕获物需要经过海军部清点确认然后拍卖，收入按照一定比例归船长、船员和许可授权国（皇室）所有。</a:t>
            </a:r>
            <a:endParaRPr lang="en-US" altLang="zh-CN" dirty="0" smtClean="0"/>
          </a:p>
          <a:p>
            <a:r>
              <a:rPr lang="en-US" dirty="0" smtClean="0"/>
              <a:t>1588</a:t>
            </a:r>
            <a:r>
              <a:rPr lang="zh-CN" altLang="en-US" dirty="0" smtClean="0"/>
              <a:t>年，英国私掠船长弗朗西斯</a:t>
            </a:r>
            <a:r>
              <a:rPr lang="en-US" altLang="zh-CN" dirty="0" smtClean="0"/>
              <a:t>•</a:t>
            </a:r>
            <a:r>
              <a:rPr lang="zh-CN" altLang="en-US" dirty="0" smtClean="0"/>
              <a:t>德雷克</a:t>
            </a:r>
            <a:r>
              <a:rPr lang="en-US" dirty="0" smtClean="0"/>
              <a:t>(Francis Drake)</a:t>
            </a:r>
            <a:r>
              <a:rPr lang="zh-CN" altLang="en-US" dirty="0" smtClean="0"/>
              <a:t>在英西大海战中率军击溃西班牙无敌舰队，使英国取代西班牙成为海上霸主。</a:t>
            </a:r>
            <a:endParaRPr lang="en-US" altLang="zh-CN" dirty="0" smtClean="0"/>
          </a:p>
          <a:p>
            <a:r>
              <a:rPr lang="zh-CN" altLang="en-US" dirty="0" smtClean="0"/>
              <a:t>弗朗西斯</a:t>
            </a:r>
            <a:r>
              <a:rPr lang="en-US" altLang="zh-CN" dirty="0" smtClean="0"/>
              <a:t>• </a:t>
            </a:r>
            <a:r>
              <a:rPr lang="zh-CN" altLang="en-US" dirty="0" smtClean="0"/>
              <a:t>德雷克</a:t>
            </a:r>
            <a:r>
              <a:rPr lang="en-US" dirty="0" smtClean="0"/>
              <a:t>(Francis Drake)</a:t>
            </a:r>
            <a:r>
              <a:rPr lang="zh-CN" altLang="en-US" dirty="0" smtClean="0"/>
              <a:t>，英国著名探险家与海盗，是斐迪南</a:t>
            </a:r>
            <a:r>
              <a:rPr lang="en-US" altLang="zh-CN" dirty="0" smtClean="0"/>
              <a:t>•</a:t>
            </a:r>
            <a:r>
              <a:rPr lang="zh-CN" altLang="en-US" dirty="0" smtClean="0"/>
              <a:t>麦哲伦之后第二位完成环球航海的探险家，也是第一位完成环球航行的英国海员，被封为英格兰勋爵。</a:t>
            </a:r>
            <a:endParaRPr lang="en-US" altLang="zh-CN" dirty="0" smtClean="0"/>
          </a:p>
          <a:p>
            <a:r>
              <a:rPr lang="zh-CN" altLang="en-US" dirty="0" smtClean="0"/>
              <a:t>巴沙洛缪</a:t>
            </a:r>
            <a:r>
              <a:rPr lang="en-US" altLang="zh-CN" dirty="0" smtClean="0"/>
              <a:t>• </a:t>
            </a:r>
            <a:r>
              <a:rPr lang="zh-CN" altLang="en-US" dirty="0" smtClean="0"/>
              <a:t>罗伯茨</a:t>
            </a:r>
            <a:r>
              <a:rPr lang="en-US" dirty="0" smtClean="0"/>
              <a:t>(Bartholomew Roberts)</a:t>
            </a:r>
            <a:r>
              <a:rPr lang="zh-CN" altLang="en-US" dirty="0" smtClean="0"/>
              <a:t>是海盗黄金时期最成功的海盗之一，控制从非洲到加勒比海的广泛海域，最多时共拥有</a:t>
            </a:r>
            <a:r>
              <a:rPr lang="en-US" dirty="0" smtClean="0"/>
              <a:t> 400 </a:t>
            </a:r>
            <a:r>
              <a:rPr lang="zh-CN" altLang="en-US" dirty="0" smtClean="0"/>
              <a:t>艘海盗船，他完善了亨利摩根的海盗法典并严格贯彻。罗伯茨以掠夺商船、军舰出名，他的旗舰</a:t>
            </a:r>
            <a:r>
              <a:rPr lang="en-US" dirty="0" smtClean="0"/>
              <a:t>”</a:t>
            </a:r>
            <a:r>
              <a:rPr lang="zh-CN" altLang="en-US" dirty="0" smtClean="0"/>
              <a:t>皇家财富</a:t>
            </a:r>
            <a:r>
              <a:rPr lang="en-US" dirty="0" smtClean="0"/>
              <a:t>”</a:t>
            </a:r>
            <a:r>
              <a:rPr lang="zh-CN" altLang="en-US" dirty="0" smtClean="0"/>
              <a:t>号就是抢来的法国军舰。</a:t>
            </a:r>
            <a:endParaRPr lang="en-US" altLang="zh-CN" dirty="0" smtClean="0"/>
          </a:p>
          <a:p>
            <a:r>
              <a:rPr lang="zh-CN" altLang="en-US" dirty="0" smtClean="0"/>
              <a:t>爱德华</a:t>
            </a:r>
            <a:r>
              <a:rPr lang="en-US" altLang="zh-CN" dirty="0" smtClean="0"/>
              <a:t>•</a:t>
            </a:r>
            <a:r>
              <a:rPr lang="zh-CN" altLang="en-US" dirty="0" smtClean="0"/>
              <a:t>蒂奇</a:t>
            </a:r>
            <a:r>
              <a:rPr lang="en-US" dirty="0" smtClean="0"/>
              <a:t>(Edward Teach/Edward Thatch)</a:t>
            </a:r>
            <a:r>
              <a:rPr lang="zh-CN" altLang="en-US" dirty="0" smtClean="0"/>
              <a:t>绰号</a:t>
            </a:r>
            <a:r>
              <a:rPr lang="en-US" dirty="0" smtClean="0"/>
              <a:t>”</a:t>
            </a:r>
            <a:r>
              <a:rPr lang="zh-CN" altLang="en-US" dirty="0" smtClean="0"/>
              <a:t>黑胡子</a:t>
            </a:r>
            <a:r>
              <a:rPr lang="en-US" dirty="0" smtClean="0"/>
              <a:t>”(Blackbeard)</a:t>
            </a:r>
            <a:r>
              <a:rPr lang="zh-CN" altLang="en-US" dirty="0" smtClean="0"/>
              <a:t>，世界航海史上最臭名昭彰的海盗之一。</a:t>
            </a:r>
            <a:endParaRPr lang="en-US" altLang="zh-CN" dirty="0" smtClean="0"/>
          </a:p>
          <a:p>
            <a:r>
              <a:rPr lang="zh-CN" altLang="en-US" dirty="0" smtClean="0"/>
              <a:t>威廉</a:t>
            </a:r>
            <a:r>
              <a:rPr lang="en-US" altLang="zh-CN" dirty="0" smtClean="0"/>
              <a:t>• </a:t>
            </a:r>
            <a:r>
              <a:rPr lang="zh-CN" altLang="en-US" dirty="0" smtClean="0"/>
              <a:t>基德</a:t>
            </a:r>
            <a:r>
              <a:rPr lang="en-US" altLang="zh-CN" dirty="0" smtClean="0"/>
              <a:t>(William Kidd)</a:t>
            </a:r>
            <a:r>
              <a:rPr lang="zh-CN" altLang="en-US" dirty="0" smtClean="0"/>
              <a:t>，获得当地英国总督许可证在加勒比海进行武装私掠活动，因为袭劫英国船舶被宣布为海盗并被执行绞刑，尸身悬挂于泰晤士河河畔有两年之久，但他至死不承认自己是海盗。</a:t>
            </a: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东亚地区</a:t>
            </a:r>
            <a:endParaRPr lang="zh-CN" altLang="en-US" dirty="0"/>
          </a:p>
        </p:txBody>
      </p:sp>
      <p:sp>
        <p:nvSpPr>
          <p:cNvPr id="3" name="内容占位符 2"/>
          <p:cNvSpPr>
            <a:spLocks noGrp="1"/>
          </p:cNvSpPr>
          <p:nvPr>
            <p:ph idx="1"/>
          </p:nvPr>
        </p:nvSpPr>
        <p:spPr/>
        <p:txBody>
          <a:bodyPr>
            <a:normAutofit fontScale="77500" lnSpcReduction="20000"/>
          </a:bodyPr>
          <a:lstStyle/>
          <a:p>
            <a:r>
              <a:rPr lang="en-US" altLang="en-US" dirty="0" smtClean="0"/>
              <a:t>“</a:t>
            </a:r>
            <a:r>
              <a:rPr lang="en-US" altLang="en-US" dirty="0" err="1" smtClean="0"/>
              <a:t>倭夷之蠢蠢者</a:t>
            </a:r>
            <a:r>
              <a:rPr lang="zh-CN" altLang="en-US" dirty="0" smtClean="0"/>
              <a:t>，</a:t>
            </a:r>
            <a:r>
              <a:rPr lang="en-US" altLang="en-US" dirty="0" err="1" smtClean="0"/>
              <a:t>自昔鄙之曰奴</a:t>
            </a:r>
            <a:r>
              <a:rPr lang="en-US" altLang="en-US" dirty="0" smtClean="0"/>
              <a:t>， </a:t>
            </a:r>
            <a:r>
              <a:rPr lang="en-US" altLang="en-US" dirty="0" err="1" smtClean="0"/>
              <a:t>其为中国患</a:t>
            </a:r>
            <a:r>
              <a:rPr lang="en-US" altLang="en-US" dirty="0" smtClean="0"/>
              <a:t>， </a:t>
            </a:r>
            <a:r>
              <a:rPr lang="en-US" altLang="en-US" dirty="0" err="1" smtClean="0"/>
              <a:t>皆潮人、漳人、宁绍人主之也</a:t>
            </a:r>
            <a:r>
              <a:rPr lang="en-US" altLang="en-US" dirty="0" smtClean="0"/>
              <a:t>。 </a:t>
            </a:r>
            <a:r>
              <a:rPr lang="en-US" altLang="en-US" dirty="0" err="1" smtClean="0"/>
              <a:t>其人众其地不足以供</a:t>
            </a:r>
            <a:r>
              <a:rPr lang="en-US" altLang="en-US" dirty="0" smtClean="0"/>
              <a:t>， </a:t>
            </a:r>
            <a:r>
              <a:rPr lang="en-US" altLang="en-US" dirty="0" err="1" smtClean="0"/>
              <a:t>势不能不食其力于外</a:t>
            </a:r>
            <a:r>
              <a:rPr lang="en-US" altLang="en-US" dirty="0" smtClean="0"/>
              <a:t>， </a:t>
            </a:r>
            <a:r>
              <a:rPr lang="en-US" altLang="en-US" dirty="0" err="1" smtClean="0"/>
              <a:t>漳潮以番舶为利</a:t>
            </a:r>
            <a:r>
              <a:rPr lang="en-US" altLang="en-US" dirty="0" smtClean="0"/>
              <a:t>， </a:t>
            </a:r>
            <a:r>
              <a:rPr lang="en-US" altLang="en-US" dirty="0" err="1" smtClean="0"/>
              <a:t>宁绍及浙沿海以市商灶户为利</a:t>
            </a:r>
            <a:r>
              <a:rPr lang="en-US" altLang="en-US" dirty="0" smtClean="0"/>
              <a:t>， </a:t>
            </a:r>
            <a:r>
              <a:rPr lang="en-US" altLang="en-US" dirty="0" err="1" smtClean="0"/>
              <a:t>初皆不为盗;推原其故</a:t>
            </a:r>
            <a:r>
              <a:rPr lang="en-US" altLang="en-US" dirty="0" smtClean="0"/>
              <a:t>， </a:t>
            </a:r>
            <a:r>
              <a:rPr lang="en-US" altLang="en-US" dirty="0" err="1" smtClean="0"/>
              <a:t>皆缘当事重臣意见各殊</a:t>
            </a:r>
            <a:r>
              <a:rPr lang="en-US" altLang="en-US" dirty="0" smtClean="0"/>
              <a:t>， </a:t>
            </a:r>
            <a:r>
              <a:rPr lang="en-US" altLang="en-US" dirty="0" err="1" smtClean="0"/>
              <a:t>更张无渐</a:t>
            </a:r>
            <a:r>
              <a:rPr lang="en-US" altLang="en-US" dirty="0" smtClean="0"/>
              <a:t>， </a:t>
            </a:r>
            <a:r>
              <a:rPr lang="en-US" altLang="en-US" dirty="0" err="1" smtClean="0"/>
              <a:t>但知执法</a:t>
            </a:r>
            <a:r>
              <a:rPr lang="en-US" altLang="en-US" dirty="0" smtClean="0"/>
              <a:t>， </a:t>
            </a:r>
            <a:r>
              <a:rPr lang="en-US" altLang="en-US" dirty="0" err="1" smtClean="0"/>
              <a:t>而不能通于法之外;但知一导利</a:t>
            </a:r>
            <a:r>
              <a:rPr lang="en-US" altLang="en-US" dirty="0" smtClean="0"/>
              <a:t>， </a:t>
            </a:r>
            <a:r>
              <a:rPr lang="en-US" altLang="en-US" dirty="0" err="1" smtClean="0"/>
              <a:t>而不知察</a:t>
            </a:r>
            <a:r>
              <a:rPr lang="en-US" altLang="en-US" dirty="0" smtClean="0"/>
              <a:t> </a:t>
            </a:r>
            <a:r>
              <a:rPr lang="en-US" altLang="en-US" dirty="0" err="1" smtClean="0"/>
              <a:t>乎利之弊</a:t>
            </a:r>
            <a:r>
              <a:rPr lang="en-US" altLang="en-US" dirty="0" smtClean="0"/>
              <a:t>， </a:t>
            </a:r>
            <a:r>
              <a:rPr lang="en-US" altLang="en-US" dirty="0" err="1" smtClean="0"/>
              <a:t>或以过激启衅</a:t>
            </a:r>
            <a:r>
              <a:rPr lang="en-US" altLang="en-US" dirty="0" smtClean="0"/>
              <a:t>， </a:t>
            </a:r>
            <a:r>
              <a:rPr lang="en-US" altLang="en-US" dirty="0" err="1" smtClean="0"/>
              <a:t>或以偏听生奸</a:t>
            </a:r>
            <a:r>
              <a:rPr lang="en-US" altLang="en-US" dirty="0" smtClean="0"/>
              <a:t>……</a:t>
            </a:r>
            <a:r>
              <a:rPr lang="en-US" altLang="en-US" dirty="0" err="1" smtClean="0"/>
              <a:t>闽广事体大约相同</a:t>
            </a:r>
            <a:r>
              <a:rPr lang="en-US" altLang="en-US" dirty="0" smtClean="0"/>
              <a:t>， </a:t>
            </a:r>
            <a:r>
              <a:rPr lang="en-US" altLang="en-US" dirty="0" err="1" smtClean="0"/>
              <a:t>观丙子</a:t>
            </a:r>
            <a:r>
              <a:rPr lang="en-US" altLang="en-US" dirty="0" smtClean="0"/>
              <a:t>(</a:t>
            </a:r>
            <a:r>
              <a:rPr lang="en-US" altLang="en-US" dirty="0" err="1" smtClean="0"/>
              <a:t>万历四年</a:t>
            </a:r>
            <a:r>
              <a:rPr lang="en-US" altLang="en-US" dirty="0" smtClean="0"/>
              <a:t>)、</a:t>
            </a:r>
            <a:r>
              <a:rPr lang="en-US" altLang="en-US" dirty="0" err="1" smtClean="0"/>
              <a:t>丁丑</a:t>
            </a:r>
            <a:r>
              <a:rPr lang="en-US" altLang="en-US" dirty="0" smtClean="0"/>
              <a:t> (</a:t>
            </a:r>
            <a:r>
              <a:rPr lang="en-US" altLang="en-US" dirty="0" err="1" smtClean="0"/>
              <a:t>万历五年</a:t>
            </a:r>
            <a:r>
              <a:rPr lang="en-US" altLang="en-US" dirty="0" smtClean="0"/>
              <a:t>)</a:t>
            </a:r>
            <a:r>
              <a:rPr lang="en-US" altLang="en-US" dirty="0" err="1" smtClean="0"/>
              <a:t>之间刘军门尧诲、庞军门尚鹏调停贩番</a:t>
            </a:r>
            <a:r>
              <a:rPr lang="en-US" altLang="en-US" dirty="0" smtClean="0"/>
              <a:t>， </a:t>
            </a:r>
            <a:r>
              <a:rPr lang="en-US" altLang="en-US" dirty="0" err="1" smtClean="0"/>
              <a:t>量令纳铜</a:t>
            </a:r>
            <a:r>
              <a:rPr lang="en-US" altLang="en-US" dirty="0" smtClean="0"/>
              <a:t>， </a:t>
            </a:r>
            <a:r>
              <a:rPr lang="en-US" altLang="en-US" dirty="0" err="1" smtClean="0"/>
              <a:t>而漳潮之间旋即晏然</a:t>
            </a:r>
            <a:r>
              <a:rPr lang="en-US" altLang="en-US" dirty="0" smtClean="0"/>
              <a:t>， </a:t>
            </a:r>
            <a:r>
              <a:rPr lang="en-US" altLang="en-US" dirty="0" err="1" smtClean="0"/>
              <a:t>则前事得</a:t>
            </a:r>
            <a:r>
              <a:rPr lang="en-US" altLang="en-US" dirty="0" smtClean="0"/>
              <a:t> </a:t>
            </a:r>
            <a:r>
              <a:rPr lang="en-US" altLang="en-US" dirty="0" err="1" smtClean="0"/>
              <a:t>失亦大略可睹也</a:t>
            </a:r>
            <a:r>
              <a:rPr lang="en-US" altLang="en-US" dirty="0" smtClean="0"/>
              <a:t>。 </a:t>
            </a:r>
            <a:r>
              <a:rPr lang="en-US" altLang="en-US" dirty="0" err="1" smtClean="0"/>
              <a:t>已夫</a:t>
            </a:r>
            <a:r>
              <a:rPr lang="en-US" altLang="en-US" dirty="0" smtClean="0"/>
              <a:t>， </a:t>
            </a:r>
            <a:r>
              <a:rPr lang="en-US" altLang="en-US" dirty="0" err="1" smtClean="0"/>
              <a:t>由海商之事观之</a:t>
            </a:r>
            <a:r>
              <a:rPr lang="en-US" altLang="en-US" dirty="0" smtClean="0"/>
              <a:t>， </a:t>
            </a:r>
            <a:r>
              <a:rPr lang="en-US" altLang="en-US" dirty="0" err="1" smtClean="0"/>
              <a:t>若病于海禁之过严</a:t>
            </a:r>
            <a:r>
              <a:rPr lang="en-US" altLang="en-US" dirty="0" smtClean="0"/>
              <a:t>。 ” (</a:t>
            </a:r>
            <a:r>
              <a:rPr lang="en-US" altLang="en-US" dirty="0" err="1" smtClean="0"/>
              <a:t>谢杰《虔台倭纂</a:t>
            </a:r>
            <a:r>
              <a:rPr lang="en-US" altLang="en-US" dirty="0" smtClean="0"/>
              <a:t>》)</a:t>
            </a:r>
          </a:p>
          <a:p>
            <a:r>
              <a:rPr lang="zh-CN" altLang="en-US" dirty="0" smtClean="0"/>
              <a:t>汪直，</a:t>
            </a:r>
            <a:r>
              <a:rPr lang="en-US" altLang="zh-CN" dirty="0" smtClean="0"/>
              <a:t> </a:t>
            </a:r>
            <a:r>
              <a:rPr lang="zh-CN" altLang="en-US" dirty="0" smtClean="0"/>
              <a:t>明朝人士，</a:t>
            </a:r>
            <a:r>
              <a:rPr lang="en-US" altLang="zh-CN" dirty="0" smtClean="0"/>
              <a:t> </a:t>
            </a:r>
            <a:r>
              <a:rPr lang="zh-CN" altLang="en-US" dirty="0" smtClean="0"/>
              <a:t>又名五峰，</a:t>
            </a:r>
            <a:r>
              <a:rPr lang="en-US" altLang="zh-CN" dirty="0" smtClean="0"/>
              <a:t> </a:t>
            </a:r>
            <a:r>
              <a:rPr lang="zh-CN" altLang="en-US" dirty="0" smtClean="0"/>
              <a:t>号五峰船主，</a:t>
            </a:r>
            <a:r>
              <a:rPr lang="en-US" altLang="zh-CN" dirty="0" smtClean="0"/>
              <a:t> </a:t>
            </a:r>
            <a:r>
              <a:rPr lang="zh-CN" altLang="en-US" dirty="0" smtClean="0"/>
              <a:t>日本和中国民间史料称之为”王直”，</a:t>
            </a:r>
            <a:r>
              <a:rPr lang="en-US" altLang="zh-CN" dirty="0" smtClean="0"/>
              <a:t> </a:t>
            </a:r>
            <a:r>
              <a:rPr lang="zh-CN" altLang="en-US" dirty="0" smtClean="0"/>
              <a:t>召集帮众及日本浪人组成走私团队，</a:t>
            </a:r>
            <a:r>
              <a:rPr lang="en-US" altLang="zh-CN" dirty="0" smtClean="0"/>
              <a:t> </a:t>
            </a:r>
            <a:r>
              <a:rPr lang="zh-CN" altLang="en-US" dirty="0" smtClean="0"/>
              <a:t>从事中日贸易以及与西方人贸易，</a:t>
            </a:r>
            <a:r>
              <a:rPr lang="en-US" altLang="zh-CN" dirty="0" smtClean="0"/>
              <a:t> </a:t>
            </a:r>
            <a:r>
              <a:rPr lang="zh-CN" altLang="en-US" dirty="0" smtClean="0"/>
              <a:t>自称徽王，</a:t>
            </a:r>
            <a:r>
              <a:rPr lang="en-US" altLang="zh-CN" dirty="0" smtClean="0"/>
              <a:t> </a:t>
            </a:r>
            <a:r>
              <a:rPr lang="zh-CN" altLang="en-US" dirty="0" smtClean="0"/>
              <a:t>后为浙江巡按使王本固所杀。</a:t>
            </a:r>
            <a:r>
              <a:rPr lang="en-US" altLang="zh-CN" dirty="0" smtClean="0"/>
              <a:t> </a:t>
            </a:r>
          </a:p>
          <a:p>
            <a:r>
              <a:rPr lang="zh-CN" altLang="en-US" dirty="0" smtClean="0"/>
              <a:t>郑芝龙</a:t>
            </a:r>
            <a:r>
              <a:rPr lang="en-US" dirty="0" smtClean="0"/>
              <a:t>， </a:t>
            </a:r>
            <a:r>
              <a:rPr lang="zh-CN" altLang="en-US" dirty="0" smtClean="0"/>
              <a:t>明末清初东南沿海台湾及日本等地第一大海盗</a:t>
            </a:r>
            <a:r>
              <a:rPr lang="en-US" dirty="0" smtClean="0"/>
              <a:t>， </a:t>
            </a:r>
            <a:r>
              <a:rPr lang="zh-CN" altLang="en-US" dirty="0" smtClean="0"/>
              <a:t>最大的海商兼军事集团首领</a:t>
            </a:r>
            <a:r>
              <a:rPr lang="en-US" dirty="0" smtClean="0"/>
              <a:t>， </a:t>
            </a:r>
            <a:r>
              <a:rPr lang="zh-CN" altLang="en-US" dirty="0" smtClean="0"/>
              <a:t>先后归附明清两朝为官</a:t>
            </a:r>
            <a:r>
              <a:rPr lang="en-US" dirty="0" smtClean="0"/>
              <a:t>， </a:t>
            </a:r>
            <a:r>
              <a:rPr lang="zh-CN" altLang="en-US" dirty="0" smtClean="0"/>
              <a:t>被南明弘光皇帝册封为南安伯、福建总镇</a:t>
            </a:r>
            <a:r>
              <a:rPr lang="en-US" dirty="0" smtClean="0"/>
              <a:t>， </a:t>
            </a:r>
            <a:r>
              <a:rPr lang="zh-CN" altLang="en-US" dirty="0" smtClean="0"/>
              <a:t>负责福建全省抗清军务</a:t>
            </a:r>
            <a:r>
              <a:rPr lang="en-US" dirty="0" smtClean="0"/>
              <a:t>， 1645</a:t>
            </a:r>
            <a:r>
              <a:rPr lang="zh-CN" altLang="en-US" dirty="0" smtClean="0"/>
              <a:t>年奉明唐王朱聿键为帝</a:t>
            </a:r>
            <a:r>
              <a:rPr lang="en-US" dirty="0" smtClean="0"/>
              <a:t>， </a:t>
            </a:r>
            <a:r>
              <a:rPr lang="zh-CN" altLang="en-US" dirty="0" smtClean="0"/>
              <a:t>被封为南安候</a:t>
            </a:r>
            <a:r>
              <a:rPr lang="en-US" dirty="0" smtClean="0"/>
              <a:t>， </a:t>
            </a:r>
            <a:r>
              <a:rPr lang="zh-CN" altLang="en-US" dirty="0" smtClean="0"/>
              <a:t>负责南明所有军事事务</a:t>
            </a:r>
            <a:r>
              <a:rPr lang="en-US" dirty="0" smtClean="0"/>
              <a:t>。 </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阿拉伯地区</a:t>
            </a:r>
            <a:endParaRPr lang="zh-CN" altLang="en-US" dirty="0"/>
          </a:p>
        </p:txBody>
      </p:sp>
      <p:sp>
        <p:nvSpPr>
          <p:cNvPr id="3" name="内容占位符 2"/>
          <p:cNvSpPr>
            <a:spLocks noGrp="1"/>
          </p:cNvSpPr>
          <p:nvPr>
            <p:ph idx="1"/>
          </p:nvPr>
        </p:nvSpPr>
        <p:spPr/>
        <p:txBody>
          <a:bodyPr>
            <a:normAutofit fontScale="70000" lnSpcReduction="20000"/>
          </a:bodyPr>
          <a:lstStyle/>
          <a:p>
            <a:r>
              <a:rPr lang="zh-CN" altLang="en-US" dirty="0" smtClean="0"/>
              <a:t>巴巴罗萨</a:t>
            </a:r>
            <a:r>
              <a:rPr lang="en-US" altLang="zh-CN" dirty="0" smtClean="0"/>
              <a:t>·</a:t>
            </a:r>
            <a:r>
              <a:rPr lang="zh-CN" altLang="en-US" dirty="0" smtClean="0"/>
              <a:t>海雷丁</a:t>
            </a:r>
            <a:r>
              <a:rPr lang="en-US" altLang="zh-CN" dirty="0" smtClean="0"/>
              <a:t>(Barbarossa </a:t>
            </a:r>
            <a:r>
              <a:rPr lang="en-US" altLang="zh-CN" dirty="0" err="1" smtClean="0"/>
              <a:t>Hayreddin</a:t>
            </a:r>
            <a:r>
              <a:rPr lang="en-US" altLang="zh-CN" dirty="0" smtClean="0"/>
              <a:t> Pasha)</a:t>
            </a:r>
            <a:r>
              <a:rPr lang="zh-CN" altLang="en-US" dirty="0" smtClean="0"/>
              <a:t>，</a:t>
            </a:r>
            <a:r>
              <a:rPr lang="en-US" altLang="zh-CN" dirty="0" smtClean="0"/>
              <a:t> 15</a:t>
            </a:r>
            <a:r>
              <a:rPr lang="zh-CN" altLang="en-US" dirty="0" smtClean="0"/>
              <a:t>世纪的土耳其海盗，</a:t>
            </a:r>
            <a:r>
              <a:rPr lang="en-US" altLang="zh-CN" dirty="0" smtClean="0"/>
              <a:t> </a:t>
            </a:r>
            <a:r>
              <a:rPr lang="zh-CN" altLang="en-US" dirty="0" smtClean="0"/>
              <a:t>他在阿尔及尔建立了可以媲美国家的海盗舰队，</a:t>
            </a:r>
            <a:r>
              <a:rPr lang="en-US" altLang="zh-CN" dirty="0" smtClean="0"/>
              <a:t> </a:t>
            </a:r>
            <a:r>
              <a:rPr lang="zh-CN" altLang="en-US" dirty="0" smtClean="0"/>
              <a:t>并被苏丹授予奥斯曼土耳其帝国海军元帅职位。</a:t>
            </a:r>
            <a:r>
              <a:rPr lang="en-US" altLang="zh-CN" dirty="0" smtClean="0"/>
              <a:t> 1538</a:t>
            </a:r>
            <a:r>
              <a:rPr lang="zh-CN" altLang="en-US" dirty="0" smtClean="0"/>
              <a:t>年，</a:t>
            </a:r>
            <a:r>
              <a:rPr lang="en-US" altLang="zh-CN" dirty="0" smtClean="0"/>
              <a:t> </a:t>
            </a:r>
            <a:r>
              <a:rPr lang="zh-CN" altLang="en-US" dirty="0" smtClean="0"/>
              <a:t>海雷丁率领土耳其帝国舰队和意大利西班牙联合舰队在雅典附近的海域展开激战并取得全胜。</a:t>
            </a:r>
            <a:r>
              <a:rPr lang="en-US" altLang="zh-CN" dirty="0" smtClean="0"/>
              <a:t> </a:t>
            </a:r>
            <a:r>
              <a:rPr lang="zh-CN" altLang="en-US" dirty="0" smtClean="0"/>
              <a:t>他的陵寝位于博斯普鲁斯海峡的金角湾。</a:t>
            </a:r>
            <a:r>
              <a:rPr lang="en-US" altLang="zh-CN" dirty="0" smtClean="0"/>
              <a:t> </a:t>
            </a:r>
            <a:r>
              <a:rPr lang="zh-CN" altLang="en-US" dirty="0" smtClean="0"/>
              <a:t>每一艘经过此处的土耳其船只都会降帆鸣号，</a:t>
            </a:r>
            <a:r>
              <a:rPr lang="en-US" altLang="zh-CN" dirty="0" smtClean="0"/>
              <a:t> </a:t>
            </a:r>
            <a:r>
              <a:rPr lang="zh-CN" altLang="en-US" dirty="0" smtClean="0"/>
              <a:t>向他致敬，</a:t>
            </a:r>
            <a:r>
              <a:rPr lang="en-US" altLang="zh-CN" dirty="0" smtClean="0"/>
              <a:t> </a:t>
            </a:r>
            <a:r>
              <a:rPr lang="zh-CN" altLang="en-US" dirty="0" smtClean="0"/>
              <a:t>也是世界海盗史上空前绝后的殊荣。</a:t>
            </a:r>
            <a:r>
              <a:rPr lang="en-US" altLang="zh-CN" dirty="0" smtClean="0"/>
              <a:t> </a:t>
            </a:r>
          </a:p>
          <a:p>
            <a:r>
              <a:rPr lang="zh-CN" altLang="en-US" dirty="0" smtClean="0"/>
              <a:t> </a:t>
            </a:r>
            <a:r>
              <a:rPr lang="en-US" dirty="0" smtClean="0"/>
              <a:t>1784</a:t>
            </a:r>
            <a:r>
              <a:rPr lang="zh-CN" altLang="en-US" dirty="0" smtClean="0"/>
              <a:t>年</a:t>
            </a:r>
            <a:r>
              <a:rPr lang="en-US" dirty="0" smtClean="0"/>
              <a:t> 10 </a:t>
            </a:r>
            <a:r>
              <a:rPr lang="zh-CN" altLang="en-US" dirty="0" smtClean="0"/>
              <a:t>月</a:t>
            </a:r>
            <a:r>
              <a:rPr lang="en-US" dirty="0" smtClean="0"/>
              <a:t> 11 </a:t>
            </a:r>
            <a:r>
              <a:rPr lang="zh-CN" altLang="en-US" dirty="0" smtClean="0"/>
              <a:t>日</a:t>
            </a:r>
            <a:r>
              <a:rPr lang="en-US" dirty="0" smtClean="0"/>
              <a:t>， </a:t>
            </a:r>
            <a:r>
              <a:rPr lang="zh-CN" altLang="en-US" dirty="0" smtClean="0"/>
              <a:t>摩洛哥海盗袭击了美国双桅帆船贝齐</a:t>
            </a:r>
            <a:r>
              <a:rPr lang="en-US" dirty="0" smtClean="0"/>
              <a:t>， </a:t>
            </a:r>
            <a:r>
              <a:rPr lang="zh-CN" altLang="en-US" dirty="0" smtClean="0"/>
              <a:t>美国根据西班牙政府的意见与摩洛哥和阿尔及利亚商谈交换船员</a:t>
            </a:r>
            <a:r>
              <a:rPr lang="en-US" dirty="0" smtClean="0"/>
              <a:t>。 1786</a:t>
            </a:r>
            <a:r>
              <a:rPr lang="zh-CN" altLang="en-US" dirty="0" smtClean="0"/>
              <a:t>年</a:t>
            </a:r>
            <a:r>
              <a:rPr lang="en-US" dirty="0" smtClean="0"/>
              <a:t> 7 </a:t>
            </a:r>
            <a:r>
              <a:rPr lang="zh-CN" altLang="en-US" dirty="0" smtClean="0"/>
              <a:t>月</a:t>
            </a:r>
            <a:r>
              <a:rPr lang="en-US" dirty="0" smtClean="0"/>
              <a:t> 23 </a:t>
            </a:r>
            <a:r>
              <a:rPr lang="zh-CN" altLang="en-US" dirty="0" smtClean="0"/>
              <a:t>日</a:t>
            </a:r>
            <a:r>
              <a:rPr lang="en-US" dirty="0" smtClean="0"/>
              <a:t>， </a:t>
            </a:r>
            <a:r>
              <a:rPr lang="zh-CN" altLang="en-US" dirty="0" smtClean="0"/>
              <a:t>摩洛哥与美国签订条约</a:t>
            </a:r>
            <a:r>
              <a:rPr lang="en-US" dirty="0" smtClean="0"/>
              <a:t>， </a:t>
            </a:r>
            <a:r>
              <a:rPr lang="zh-CN" altLang="en-US" dirty="0" smtClean="0"/>
              <a:t>最终终止了摩洛哥海盗对美国船只的袭击</a:t>
            </a:r>
            <a:r>
              <a:rPr lang="en-US" dirty="0" smtClean="0"/>
              <a:t>。 1795</a:t>
            </a:r>
            <a:r>
              <a:rPr lang="zh-CN" altLang="en-US" dirty="0" smtClean="0"/>
              <a:t>年</a:t>
            </a:r>
            <a:r>
              <a:rPr lang="en-US" dirty="0" smtClean="0"/>
              <a:t>， </a:t>
            </a:r>
            <a:r>
              <a:rPr lang="zh-CN" altLang="en-US" dirty="0" smtClean="0"/>
              <a:t>阿尔及利亚与美国达成协议</a:t>
            </a:r>
            <a:r>
              <a:rPr lang="en-US" dirty="0" smtClean="0"/>
              <a:t>， </a:t>
            </a:r>
            <a:r>
              <a:rPr lang="zh-CN" altLang="en-US" dirty="0" smtClean="0"/>
              <a:t>但其赎金占了</a:t>
            </a:r>
            <a:r>
              <a:rPr lang="en-US" dirty="0" smtClean="0"/>
              <a:t> 1/6 </a:t>
            </a:r>
            <a:r>
              <a:rPr lang="zh-CN" altLang="en-US" dirty="0" smtClean="0"/>
              <a:t>的美国财政预算</a:t>
            </a:r>
            <a:r>
              <a:rPr lang="en-US" dirty="0" smtClean="0"/>
              <a:t>， </a:t>
            </a:r>
            <a:r>
              <a:rPr lang="zh-CN" altLang="en-US" dirty="0" smtClean="0"/>
              <a:t>还要求更多的钱财作为不再进一步抢劫的税金</a:t>
            </a:r>
            <a:r>
              <a:rPr lang="en-US" dirty="0" smtClean="0"/>
              <a:t>。 </a:t>
            </a:r>
            <a:r>
              <a:rPr lang="zh-CN" altLang="en-US" dirty="0" smtClean="0"/>
              <a:t>这些条件最终迫使美国政府于</a:t>
            </a:r>
            <a:r>
              <a:rPr lang="en-US" dirty="0" smtClean="0"/>
              <a:t> 1798</a:t>
            </a:r>
            <a:r>
              <a:rPr lang="zh-CN" altLang="en-US" dirty="0" smtClean="0"/>
              <a:t>年成立海军部</a:t>
            </a:r>
            <a:r>
              <a:rPr lang="en-US" dirty="0" smtClean="0"/>
              <a:t>， </a:t>
            </a:r>
            <a:r>
              <a:rPr lang="zh-CN" altLang="en-US" dirty="0" smtClean="0"/>
              <a:t>以防止海盗进一步袭击美国船只以及终止北非海盗索要赎金</a:t>
            </a:r>
            <a:r>
              <a:rPr lang="en-US" dirty="0" smtClean="0"/>
              <a:t>。 1801</a:t>
            </a:r>
            <a:r>
              <a:rPr lang="zh-CN" altLang="en-US" dirty="0" smtClean="0"/>
              <a:t>年杰弗逊就职总统</a:t>
            </a:r>
            <a:r>
              <a:rPr lang="en-US" dirty="0" smtClean="0"/>
              <a:t>， </a:t>
            </a:r>
            <a:r>
              <a:rPr lang="zh-CN" altLang="en-US" dirty="0" smtClean="0"/>
              <a:t>的黎波里从新政府获得</a:t>
            </a:r>
            <a:r>
              <a:rPr lang="en-US" dirty="0" smtClean="0"/>
              <a:t>225， 000</a:t>
            </a:r>
            <a:r>
              <a:rPr lang="zh-CN" altLang="en-US" dirty="0" smtClean="0"/>
              <a:t>美元的要求被杰弗逊拒绝</a:t>
            </a:r>
            <a:r>
              <a:rPr lang="en-US" dirty="0" smtClean="0"/>
              <a:t>， </a:t>
            </a:r>
            <a:r>
              <a:rPr lang="zh-CN" altLang="en-US" dirty="0" smtClean="0"/>
              <a:t>的黎波里就此向美国宣战</a:t>
            </a:r>
            <a:r>
              <a:rPr lang="en-US" dirty="0" smtClean="0"/>
              <a:t>， </a:t>
            </a:r>
            <a:r>
              <a:rPr lang="zh-CN" altLang="en-US" dirty="0" smtClean="0"/>
              <a:t>之后美国通过两次巴巴里战争彻底结束对海盗支付贡金的历史</a:t>
            </a:r>
            <a:r>
              <a:rPr lang="en-US" dirty="0" smtClean="0"/>
              <a:t>， </a:t>
            </a:r>
            <a:r>
              <a:rPr lang="zh-CN" altLang="en-US" dirty="0" smtClean="0"/>
              <a:t>标志着这一地区海盗活动消亡的开始</a:t>
            </a:r>
            <a:r>
              <a:rPr lang="en-US" dirty="0" smtClean="0"/>
              <a:t>。 </a:t>
            </a:r>
            <a:r>
              <a:rPr lang="zh-CN" altLang="en-US" dirty="0" smtClean="0"/>
              <a:t>海盗的威胁被认为是美国海军建立的催化剂</a:t>
            </a:r>
            <a:r>
              <a:rPr lang="en-US" dirty="0" smtClean="0"/>
              <a:t>， </a:t>
            </a:r>
            <a:r>
              <a:rPr lang="zh-CN" altLang="en-US" dirty="0" smtClean="0"/>
              <a:t>战争之后美国在地中海留下常驻舰队也标志着美国海军向海外驻军迈出了第一步</a:t>
            </a:r>
            <a:r>
              <a:rPr lang="en-US" dirty="0" smtClean="0"/>
              <a:t>。</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现代海盗</a:t>
            </a:r>
            <a:endParaRPr lang="zh-CN" altLang="en-US" dirty="0"/>
          </a:p>
        </p:txBody>
      </p:sp>
      <p:sp>
        <p:nvSpPr>
          <p:cNvPr id="3" name="内容占位符 2"/>
          <p:cNvSpPr>
            <a:spLocks noGrp="1"/>
          </p:cNvSpPr>
          <p:nvPr>
            <p:ph idx="1"/>
          </p:nvPr>
        </p:nvSpPr>
        <p:spPr/>
        <p:txBody>
          <a:bodyPr>
            <a:normAutofit lnSpcReduction="10000"/>
          </a:bodyPr>
          <a:lstStyle/>
          <a:p>
            <a:r>
              <a:rPr lang="en-US" dirty="0" smtClean="0"/>
              <a:t>1981</a:t>
            </a:r>
            <a:r>
              <a:rPr lang="zh-CN" altLang="en-US" dirty="0" smtClean="0"/>
              <a:t>年夏天，“卡利亚</a:t>
            </a:r>
            <a:r>
              <a:rPr lang="en-US" dirty="0" smtClean="0"/>
              <a:t>3</a:t>
            </a:r>
            <a:r>
              <a:rPr lang="zh-CN" altLang="en-US" dirty="0" smtClean="0"/>
              <a:t>”号帆船在加勒比海巴哈马群岛附近被发现，</a:t>
            </a:r>
            <a:r>
              <a:rPr lang="en-US" dirty="0" smtClean="0"/>
              <a:t> </a:t>
            </a:r>
            <a:r>
              <a:rPr lang="zh-CN" altLang="en-US" dirty="0" smtClean="0"/>
              <a:t>侧舷上布满弹洞，甲板上到处是血迹。</a:t>
            </a:r>
            <a:r>
              <a:rPr lang="en-US" dirty="0" smtClean="0"/>
              <a:t> </a:t>
            </a:r>
            <a:r>
              <a:rPr lang="zh-CN" altLang="en-US" dirty="0" smtClean="0"/>
              <a:t>经查，该船出事前曾发出求救电报说受到</a:t>
            </a:r>
            <a:r>
              <a:rPr lang="en-US" dirty="0" smtClean="0"/>
              <a:t>4</a:t>
            </a:r>
            <a:r>
              <a:rPr lang="zh-CN" altLang="en-US" dirty="0" smtClean="0"/>
              <a:t>艘无标志快艇攻击。</a:t>
            </a:r>
            <a:endParaRPr lang="en-US" altLang="zh-CN" dirty="0" smtClean="0"/>
          </a:p>
          <a:p>
            <a:r>
              <a:rPr lang="zh-CN" altLang="en-US" dirty="0" smtClean="0"/>
              <a:t>（一）攻击能力强，规模效应逐步凸显</a:t>
            </a:r>
          </a:p>
          <a:p>
            <a:r>
              <a:rPr lang="zh-CN" altLang="en-US" dirty="0" smtClean="0"/>
              <a:t>（二）危害程度高，影响范围明显扩大</a:t>
            </a:r>
            <a:endParaRPr lang="en-US" altLang="zh-CN" dirty="0" smtClean="0"/>
          </a:p>
          <a:p>
            <a:r>
              <a:rPr lang="zh-CN" altLang="en-US" dirty="0" smtClean="0"/>
              <a:t>多数油轮及化学品船舶由于吨位大、干舷低、航速慢，很容易成为海盗袭击目标。在劫掠过程中的火力冲突、劫走船员后放任船舶成为“幽灵船”，都可能导致泄漏、爆炸而引发生态灾难，甚至造成不可逆的海域环境损害结果。</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现代海盗</a:t>
            </a:r>
            <a:endParaRPr lang="zh-CN" altLang="en-US" dirty="0"/>
          </a:p>
        </p:txBody>
      </p:sp>
      <p:sp>
        <p:nvSpPr>
          <p:cNvPr id="3" name="内容占位符 2"/>
          <p:cNvSpPr>
            <a:spLocks noGrp="1"/>
          </p:cNvSpPr>
          <p:nvPr>
            <p:ph idx="1"/>
          </p:nvPr>
        </p:nvSpPr>
        <p:spPr/>
        <p:txBody>
          <a:bodyPr>
            <a:normAutofit fontScale="85000" lnSpcReduction="20000"/>
          </a:bodyPr>
          <a:lstStyle/>
          <a:p>
            <a:r>
              <a:rPr lang="zh-CN" altLang="en-US" dirty="0" smtClean="0"/>
              <a:t>国际海事组织在其警告中明确提到：</a:t>
            </a:r>
            <a:r>
              <a:rPr lang="en-US" dirty="0" smtClean="0"/>
              <a:t>A confirmed attack on the 13th December 2012 was in the Gulf Of Oman -approximately1100nauticalmilesfromSomalia. The most recent attack on the 55 January 2013 was in the Somali Basin. Pirate Action Groups are still pirating DHOWs and using them for long range operations to prey on vessels far out to sea. </a:t>
            </a:r>
          </a:p>
          <a:p>
            <a:r>
              <a:rPr lang="zh-CN" altLang="en-US" dirty="0" smtClean="0"/>
              <a:t>索马里海域紧靠亚丁湾，航道狭窄适合海盗活动伏击</a:t>
            </a:r>
            <a:r>
              <a:rPr lang="en-US" dirty="0" smtClean="0"/>
              <a:t>;</a:t>
            </a:r>
            <a:r>
              <a:rPr lang="zh-CN" altLang="en-US" dirty="0" smtClean="0"/>
              <a:t>被索马里和也门环抱的亚丁湾位于印度洋与红海之间，是从印度洋通过红海和苏伊士运河进入地中海及大西洋的海上咽喉，战略地位十分重要。据统计，每年通过苏伊士运河的船只约有</a:t>
            </a:r>
            <a:r>
              <a:rPr lang="en-US" dirty="0" smtClean="0"/>
              <a:t>1</a:t>
            </a:r>
            <a:r>
              <a:rPr lang="zh-CN" altLang="en-US" dirty="0" smtClean="0"/>
              <a:t>。</a:t>
            </a:r>
            <a:r>
              <a:rPr lang="en-US" dirty="0" smtClean="0"/>
              <a:t>8</a:t>
            </a:r>
            <a:r>
              <a:rPr lang="zh-CN" altLang="en-US" dirty="0" smtClean="0"/>
              <a:t>万艘，其中大多数都要经过亚丁湾，这条重要国际航道为索马里海盗提供了大量目标。亚丁湾西侧有两个世界驰名的海港，即北岸的亚丁港、南岸的吉布提港，是印度洋通向地中海、大西洋航线的重要燃料港和贸易中转港，扼守着地中海东南出口和整个中东地区，具有重要的战略地位。是出入苏伊士运河的咽喉。</a:t>
            </a: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现代海盗</a:t>
            </a:r>
            <a:endParaRPr lang="zh-CN" altLang="en-US" dirty="0"/>
          </a:p>
        </p:txBody>
      </p:sp>
      <p:sp>
        <p:nvSpPr>
          <p:cNvPr id="3" name="内容占位符 2"/>
          <p:cNvSpPr>
            <a:spLocks noGrp="1"/>
          </p:cNvSpPr>
          <p:nvPr>
            <p:ph idx="1"/>
          </p:nvPr>
        </p:nvSpPr>
        <p:spPr/>
        <p:txBody>
          <a:bodyPr>
            <a:normAutofit fontScale="70000" lnSpcReduction="20000"/>
          </a:bodyPr>
          <a:lstStyle/>
          <a:p>
            <a:r>
              <a:rPr lang="zh-CN" altLang="en-US" dirty="0" smtClean="0"/>
              <a:t>国际海事组织在其警告中明确提到：</a:t>
            </a:r>
            <a:r>
              <a:rPr lang="en-US" dirty="0" smtClean="0"/>
              <a:t>Hostages are increasingly being taken ashore</a:t>
            </a:r>
            <a:r>
              <a:rPr lang="en-US" altLang="zh-CN" dirty="0" smtClean="0"/>
              <a:t>–</a:t>
            </a:r>
            <a:r>
              <a:rPr lang="en-US" dirty="0" smtClean="0"/>
              <a:t> this fits the typical hostage. Holding pattern for previous yacht hostages. A yacht that is attacked by pirates helps to fuel the Somali Pirate Business Model and acts as an incentive for further piracy.</a:t>
            </a:r>
          </a:p>
          <a:p>
            <a:r>
              <a:rPr lang="en-US" dirty="0" smtClean="0"/>
              <a:t>1998</a:t>
            </a:r>
            <a:r>
              <a:rPr lang="zh-CN" altLang="en-US" dirty="0" smtClean="0"/>
              <a:t>年，绿色和平组织意大利分部调查发现，瑞士和意大利两家废品公司在索马里倾倒废料，每向索马里倾倒一吨有毒废料给索马里当局八美元，在欧洲放置和处理这些垃圾费用是每吨一千美元，</a:t>
            </a:r>
            <a:r>
              <a:rPr lang="en-US" dirty="0" smtClean="0"/>
              <a:t>2005</a:t>
            </a:r>
            <a:r>
              <a:rPr lang="zh-CN" altLang="en-US" dirty="0" smtClean="0"/>
              <a:t>年一年索马里就有</a:t>
            </a:r>
            <a:r>
              <a:rPr lang="en-US" dirty="0" smtClean="0"/>
              <a:t>300</a:t>
            </a:r>
            <a:r>
              <a:rPr lang="zh-CN" altLang="en-US" dirty="0" smtClean="0"/>
              <a:t>多人死于垃圾携带的病毒。</a:t>
            </a:r>
            <a:endParaRPr lang="en-US" altLang="zh-CN" dirty="0" smtClean="0"/>
          </a:p>
          <a:p>
            <a:r>
              <a:rPr lang="zh-CN" altLang="en-US" dirty="0" smtClean="0"/>
              <a:t>索马里最著名的渔业资源是鲨鱼和金枪鱼，外国渔船在该海域实施机械化作业并使用灭绝性的打捞方式。索马里海盗组织</a:t>
            </a:r>
            <a:r>
              <a:rPr lang="en-US" dirty="0" smtClean="0"/>
              <a:t>”</a:t>
            </a:r>
            <a:r>
              <a:rPr lang="zh-CN" altLang="en-US" dirty="0" smtClean="0"/>
              <a:t>国家海岸志愿护卫者</a:t>
            </a:r>
            <a:r>
              <a:rPr lang="en-US" dirty="0" smtClean="0"/>
              <a:t>”(National Volunteer Coast Guard)</a:t>
            </a:r>
            <a:r>
              <a:rPr lang="zh-CN" altLang="en-US" dirty="0" smtClean="0"/>
              <a:t>就是以反抗外国渔船非法捕捞名义组织起来的。</a:t>
            </a:r>
            <a:endParaRPr lang="en-US" altLang="zh-CN" dirty="0" smtClean="0"/>
          </a:p>
          <a:p>
            <a:r>
              <a:rPr lang="zh-CN" altLang="en-US" dirty="0" smtClean="0"/>
              <a:t>当前索马里海盗组织主要有：</a:t>
            </a:r>
            <a:r>
              <a:rPr lang="en-US" dirty="0" smtClean="0"/>
              <a:t>1. ”</a:t>
            </a:r>
            <a:r>
              <a:rPr lang="zh-CN" altLang="en-US" dirty="0" smtClean="0"/>
              <a:t>邦特兰卫队</a:t>
            </a:r>
            <a:r>
              <a:rPr lang="en-US" dirty="0" smtClean="0"/>
              <a:t>”(</a:t>
            </a:r>
            <a:r>
              <a:rPr lang="en-US" dirty="0" err="1" smtClean="0"/>
              <a:t>Puntland</a:t>
            </a:r>
            <a:r>
              <a:rPr lang="en-US" dirty="0" smtClean="0"/>
              <a:t> Group)</a:t>
            </a:r>
            <a:r>
              <a:rPr lang="zh-CN" altLang="en-US" dirty="0" smtClean="0"/>
              <a:t>，他们是索马里海域最早从事有组织海盗活动的团伙；</a:t>
            </a:r>
            <a:r>
              <a:rPr lang="en-US" dirty="0" smtClean="0"/>
              <a:t>2. ”</a:t>
            </a:r>
            <a:r>
              <a:rPr lang="zh-CN" altLang="en-US" dirty="0" smtClean="0"/>
              <a:t>国家海岸志愿护卫者</a:t>
            </a:r>
            <a:r>
              <a:rPr lang="en-US" dirty="0" smtClean="0"/>
              <a:t>”(National Volunteer Coast Guard), </a:t>
            </a:r>
            <a:r>
              <a:rPr lang="zh-CN" altLang="en-US" dirty="0" smtClean="0"/>
              <a:t>规模较小，主要劫掠沿岸航行的小型船只；</a:t>
            </a:r>
            <a:r>
              <a:rPr lang="en-US" dirty="0" smtClean="0"/>
              <a:t>3. ”</a:t>
            </a:r>
            <a:r>
              <a:rPr lang="zh-CN" altLang="en-US" dirty="0" smtClean="0"/>
              <a:t>梅尔卡</a:t>
            </a:r>
            <a:r>
              <a:rPr lang="en-US" dirty="0" smtClean="0"/>
              <a:t>”(</a:t>
            </a:r>
            <a:r>
              <a:rPr lang="en-US" dirty="0" err="1" smtClean="0"/>
              <a:t>Merkah</a:t>
            </a:r>
            <a:r>
              <a:rPr lang="en-US" dirty="0" smtClean="0"/>
              <a:t>)</a:t>
            </a:r>
            <a:r>
              <a:rPr lang="zh-CN" altLang="en-US" dirty="0" smtClean="0"/>
              <a:t>，他们以火力较强的小型渔船为主要作案工具，特点是作案方式比较灵活；</a:t>
            </a:r>
            <a:r>
              <a:rPr lang="en-US" dirty="0" smtClean="0"/>
              <a:t>4. </a:t>
            </a:r>
            <a:r>
              <a:rPr lang="zh-CN" altLang="en-US" dirty="0" smtClean="0"/>
              <a:t>势力最大的海盗团伙叫</a:t>
            </a:r>
            <a:r>
              <a:rPr lang="en-US" dirty="0" smtClean="0"/>
              <a:t>”</a:t>
            </a:r>
            <a:r>
              <a:rPr lang="zh-CN" altLang="en-US" dirty="0" smtClean="0"/>
              <a:t>索马里水兵</a:t>
            </a:r>
            <a:r>
              <a:rPr lang="en-US" dirty="0" smtClean="0"/>
              <a:t>”(Somali sailors)</a:t>
            </a:r>
            <a:r>
              <a:rPr lang="zh-CN" altLang="en-US" dirty="0" smtClean="0"/>
              <a:t>，其活动范围远至距海岸线</a:t>
            </a:r>
            <a:r>
              <a:rPr lang="en-US" dirty="0" smtClean="0"/>
              <a:t>200</a:t>
            </a:r>
            <a:r>
              <a:rPr lang="zh-CN" altLang="en-US" dirty="0" smtClean="0"/>
              <a:t>海里处，该组织曾劫持载有主战坦克等大批军火的乌克兰货船和沙特阿拉伯的</a:t>
            </a:r>
            <a:r>
              <a:rPr lang="en-US" dirty="0" smtClean="0"/>
              <a:t>”</a:t>
            </a:r>
            <a:r>
              <a:rPr lang="zh-CN" altLang="en-US" dirty="0" smtClean="0"/>
              <a:t>天狼号</a:t>
            </a:r>
            <a:r>
              <a:rPr lang="en-US" dirty="0" smtClean="0"/>
              <a:t>”</a:t>
            </a:r>
            <a:r>
              <a:rPr lang="zh-CN" altLang="en-US" dirty="0" smtClean="0"/>
              <a:t>巨型油轮</a:t>
            </a:r>
            <a:r>
              <a:rPr lang="en-US" dirty="0" smtClean="0"/>
              <a:t>, </a:t>
            </a:r>
            <a:r>
              <a:rPr lang="zh-CN" altLang="en-US" dirty="0" smtClean="0"/>
              <a:t>震惊世界。</a:t>
            </a: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选题目的</a:t>
            </a:r>
            <a:endParaRPr lang="zh-CN" altLang="en-US" dirty="0"/>
          </a:p>
        </p:txBody>
      </p:sp>
      <p:sp>
        <p:nvSpPr>
          <p:cNvPr id="3" name="内容占位符 2"/>
          <p:cNvSpPr>
            <a:spLocks noGrp="1"/>
          </p:cNvSpPr>
          <p:nvPr>
            <p:ph idx="1"/>
          </p:nvPr>
        </p:nvSpPr>
        <p:spPr/>
        <p:txBody>
          <a:bodyPr>
            <a:normAutofit/>
          </a:bodyPr>
          <a:lstStyle/>
          <a:p>
            <a:r>
              <a:rPr lang="zh-CN" altLang="en-US" sz="1800" kern="100" dirty="0" smtClean="0">
                <a:latin typeface="Times New Roman"/>
                <a:cs typeface="Times New Roman"/>
              </a:rPr>
              <a:t>当前，活跃于亚丁湾、马六甲等中国海上经济命脉线上的海盗活动对 “一带一路”建设已经造成一定威胁。作为海运大国和联合国安理会常任理事国，完善海盗罪国内司法管辖立法对中国具有重要现实意义：一是有利于实施海洋强国战略，维护海上交通安全以及经济安全；二是有利于惩治与预防海盗活动，维护国内外商船的私人合法权益；三是有利于更好履行国际法义务、维护国际社会整体利益；四是有利于促进国际司法合作，完善国内海事审判体制。</a:t>
            </a:r>
            <a:endParaRPr lang="en-US" altLang="zh-CN" sz="1800" kern="100" dirty="0" smtClean="0">
              <a:latin typeface="Times New Roman"/>
              <a:cs typeface="Times New Roman"/>
            </a:endParaRPr>
          </a:p>
          <a:p>
            <a:r>
              <a:rPr lang="zh-CN" altLang="en-US" sz="1800" dirty="0" smtClean="0"/>
              <a:t>积极行使海盗罪的普遍管辖权，既符合中国的海外经济利益和“一带一路”合作倡议的需要，又是中国作为大国应有的责任担当，更有利于树立中国海事司法中心地位。</a:t>
            </a:r>
          </a:p>
          <a:p>
            <a:r>
              <a:rPr lang="zh-CN" altLang="en-US" sz="1800" dirty="0" smtClean="0"/>
              <a:t>积极有效行使这一普遍管辖权，需要对海盗罪进行有效管辖，包括独立成罪和专门审判；建构国际海事司法中心，也需要建立完整海法体系，这其中也包括对海盗罪的管辖。海洋国家的历史与当前我国的现实的表明，由海事法院对海盗案件实行专门审判具有现实可能性和法权宣示意义。</a:t>
            </a:r>
            <a:endParaRPr lang="zh-CN" altLang="en-US" sz="1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海盗罪的基本内涵和特征</a:t>
            </a:r>
            <a:endParaRPr lang="zh-CN" altLang="en-US" dirty="0"/>
          </a:p>
        </p:txBody>
      </p:sp>
      <p:sp>
        <p:nvSpPr>
          <p:cNvPr id="3" name="内容占位符 2"/>
          <p:cNvSpPr>
            <a:spLocks noGrp="1"/>
          </p:cNvSpPr>
          <p:nvPr>
            <p:ph idx="1"/>
          </p:nvPr>
        </p:nvSpPr>
        <p:spPr/>
        <p:txBody>
          <a:bodyPr/>
          <a:lstStyle/>
          <a:p>
            <a:r>
              <a:rPr lang="en-US" altLang="zh-CN" dirty="0" smtClean="0"/>
              <a:t>《</a:t>
            </a:r>
            <a:r>
              <a:rPr lang="zh-CN" altLang="en-US" dirty="0" smtClean="0"/>
              <a:t>日内瓦公海公约</a:t>
            </a:r>
            <a:r>
              <a:rPr lang="en-US" altLang="zh-CN" dirty="0" smtClean="0"/>
              <a:t>》《</a:t>
            </a:r>
            <a:r>
              <a:rPr lang="zh-CN" altLang="en-US" dirty="0" smtClean="0"/>
              <a:t>联合国海洋法公约</a:t>
            </a:r>
            <a:r>
              <a:rPr lang="en-US" altLang="zh-CN" dirty="0" smtClean="0"/>
              <a:t>》</a:t>
            </a:r>
            <a:r>
              <a:rPr lang="zh-CN" altLang="en-US" dirty="0" smtClean="0"/>
              <a:t>将海盗行为定义为私有船舶或航空器上的人员，为私人目的对公海及不属任何国家管辖区域内的船舶、航空器及其上人员或财物实施暴力、扣留或掠夺行为的犯罪行为。</a:t>
            </a:r>
            <a:endParaRPr lang="en-US" altLang="zh-CN" dirty="0" smtClean="0"/>
          </a:p>
          <a:p>
            <a:r>
              <a:rPr lang="zh-CN" altLang="en-US" dirty="0" smtClean="0"/>
              <a:t>海盗是集群性的概念，它的历史源远流长。对海盗罪的规制属于人类海上活动规则、法律的调整范围，这些规则、法律相对独立于各个国家的立法框架，形成了不同于陆地法律的海上法律，这是海上活动的特点所决定的。</a:t>
            </a:r>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犯罪主体</a:t>
            </a:r>
            <a:endParaRPr lang="zh-CN" altLang="en-US" dirty="0"/>
          </a:p>
        </p:txBody>
      </p:sp>
      <p:sp>
        <p:nvSpPr>
          <p:cNvPr id="3" name="内容占位符 2"/>
          <p:cNvSpPr>
            <a:spLocks noGrp="1"/>
          </p:cNvSpPr>
          <p:nvPr>
            <p:ph idx="1"/>
          </p:nvPr>
        </p:nvSpPr>
        <p:spPr/>
        <p:txBody>
          <a:bodyPr>
            <a:normAutofit fontScale="77500" lnSpcReduction="20000"/>
          </a:bodyPr>
          <a:lstStyle/>
          <a:p>
            <a:r>
              <a:rPr lang="zh-CN" altLang="en-US" dirty="0" smtClean="0"/>
              <a:t>在国际法上，海盗罪的犯罪主体是私人船舶或航空器上的自然人，包括船员、机组成员或乘客。私人船舶或航空器，就意味着军用和公务船舶或航空器被排除在外。但是，对于叛变船员或机组成员控制军用和公务船舶的，这些船舶航空器也可以成为海盗船舶、航空器，叛变船员或机组成员可以成为海盗罪犯罪主体。</a:t>
            </a:r>
          </a:p>
          <a:p>
            <a:r>
              <a:rPr lang="zh-CN" altLang="en-US" dirty="0" smtClean="0"/>
              <a:t>此外，</a:t>
            </a:r>
            <a:r>
              <a:rPr lang="en-US" dirty="0" smtClean="0"/>
              <a:t>19</a:t>
            </a:r>
            <a:r>
              <a:rPr lang="zh-CN" altLang="en-US" dirty="0" smtClean="0"/>
              <a:t>世纪国际法观点曾普遍认为，如果一国军舰在和平状态下对另一船舶施行暴力和掠夺行为，或者是在非封锁状态下实施这些行为，都属于海盗行为，但这些观点最终并未被纳入国际法法典化的海盗行为定义。在第一届联合国海洋法会议上，有国家以</a:t>
            </a:r>
            <a:r>
              <a:rPr lang="en-US" dirty="0" smtClean="0"/>
              <a:t>1922</a:t>
            </a:r>
            <a:r>
              <a:rPr lang="zh-CN" altLang="en-US" dirty="0" smtClean="0"/>
              <a:t>年</a:t>
            </a:r>
            <a:r>
              <a:rPr lang="en-US" altLang="zh-CN" dirty="0" smtClean="0"/>
              <a:t>《</a:t>
            </a:r>
            <a:r>
              <a:rPr lang="zh-CN" altLang="en-US" dirty="0" smtClean="0"/>
              <a:t>华盛顿条约</a:t>
            </a:r>
            <a:r>
              <a:rPr lang="en-US" altLang="zh-CN" dirty="0" smtClean="0"/>
              <a:t>》</a:t>
            </a:r>
            <a:r>
              <a:rPr lang="zh-CN" altLang="en-US" dirty="0" smtClean="0"/>
              <a:t>和</a:t>
            </a:r>
            <a:r>
              <a:rPr lang="en-US" dirty="0" smtClean="0"/>
              <a:t>1937</a:t>
            </a:r>
            <a:r>
              <a:rPr lang="zh-CN" altLang="en-US" dirty="0" smtClean="0"/>
              <a:t>年</a:t>
            </a:r>
            <a:r>
              <a:rPr lang="en-US" altLang="zh-CN" dirty="0" smtClean="0"/>
              <a:t>《</a:t>
            </a:r>
            <a:r>
              <a:rPr lang="zh-CN" altLang="en-US" dirty="0" smtClean="0"/>
              <a:t>尼翁协定</a:t>
            </a:r>
            <a:r>
              <a:rPr lang="en-US" altLang="zh-CN" dirty="0" smtClean="0"/>
              <a:t>》</a:t>
            </a:r>
            <a:r>
              <a:rPr lang="zh-CN" altLang="en-US" dirty="0" smtClean="0"/>
              <a:t>主张将任何人在公海的劫掠行为都是海盗行为，但军舰或军用航空器、政府公务船舶或航空器本身享有豁免权，对海盗罪普遍管辖权将导致与豁免权的冲突，甚至造成对国家平等和不干涉原则的破坏，所以这一主张未被国际社会普遍接纳。</a:t>
            </a:r>
          </a:p>
          <a:p>
            <a:r>
              <a:rPr lang="zh-CN" altLang="en-US" dirty="0" smtClean="0"/>
              <a:t>由于船舶、航空器具有一定的领海领土延伸的法律性质，军用船舶、航空器本身往往也具有较高的经济和军事价值，无论国际法或者各国国内法在叛变军用船舶、航空器的扣押和财产处理行为上都采取比较谨慎的态度，做出了专门规定。</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受侵害的法益</a:t>
            </a:r>
            <a:endParaRPr lang="zh-CN" altLang="en-US" dirty="0"/>
          </a:p>
        </p:txBody>
      </p:sp>
      <p:sp>
        <p:nvSpPr>
          <p:cNvPr id="3" name="内容占位符 2"/>
          <p:cNvSpPr>
            <a:spLocks noGrp="1"/>
          </p:cNvSpPr>
          <p:nvPr>
            <p:ph idx="1"/>
          </p:nvPr>
        </p:nvSpPr>
        <p:spPr/>
        <p:txBody>
          <a:bodyPr>
            <a:normAutofit fontScale="70000" lnSpcReduction="20000"/>
          </a:bodyPr>
          <a:lstStyle/>
          <a:p>
            <a:r>
              <a:rPr lang="zh-CN" altLang="en-US" dirty="0" smtClean="0"/>
              <a:t>一是受害人的财产权，既包括船舶、航空器、其上货物、其上人员随身携带的财产，也包括通过绑架行为要求支付的赎金。从这个角度看，受害人并不止于被绑架人员本身，也包括为其支付赎金的亲戚朋友及被绑架人员所归属的法人。</a:t>
            </a:r>
          </a:p>
          <a:p>
            <a:r>
              <a:rPr lang="zh-CN" altLang="en-US" dirty="0" smtClean="0"/>
              <a:t>二是受害船舶、航空器、陆地及其上人员的人身权利。海盗行为本质上是从海上（空中）发起的强盗行为，历史上的海盗不仅仅洗劫商船，也会上岸攻击城镇，并且攻击城镇是危害极大的一种海盗活动形式。从这个角度上看，海盗与强盗的主要区别应该是以船舶为主要活动平台，海盗罪的受害对象并不仅限在船舶或航空器之上。现代国际法对海盗罪受害范围进行限制，其主要原因与对海盗罪的犯罪主体范围进行限缩是相同的：根据国家主权原则，对城镇的攻击发生在一国领陆领海的主权范围之内，属于一国国内法调整范畴。仅从行为本质而言，对于发生在一国领陆领水范围内的海盗行为，不应该因为侵害地点不同而产生罪与非罪的差别。如果认为发生在公海上的行为成立海盗罪，而在一国范围内则成立的是其他犯罪，事实上是对海上刑法同一概念的割裂。</a:t>
            </a:r>
          </a:p>
          <a:p>
            <a:r>
              <a:rPr lang="zh-CN" altLang="en-US" dirty="0" smtClean="0"/>
              <a:t>三是公共安全和社会秩序的利益，在国际法上体现为对国际和平与安全的威胁，现代情况下对于原油及化学品船舶、核动力船舶等实施的海盗行为还可能侵害海洋环境等公共安全利益。在一国国内法层面上，海盗行为会对该国国内秩序与受害人人身财产安全、生态环境等造成损害。</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主观方面</a:t>
            </a:r>
            <a:endParaRPr lang="zh-CN" altLang="en-US" dirty="0"/>
          </a:p>
        </p:txBody>
      </p:sp>
      <p:sp>
        <p:nvSpPr>
          <p:cNvPr id="3" name="内容占位符 2"/>
          <p:cNvSpPr>
            <a:spLocks noGrp="1"/>
          </p:cNvSpPr>
          <p:nvPr>
            <p:ph idx="1"/>
          </p:nvPr>
        </p:nvSpPr>
        <p:spPr/>
        <p:txBody>
          <a:bodyPr>
            <a:normAutofit fontScale="70000" lnSpcReduction="20000"/>
          </a:bodyPr>
          <a:lstStyle/>
          <a:p>
            <a:r>
              <a:rPr lang="zh-CN" altLang="en-US" dirty="0" smtClean="0"/>
              <a:t>应当是故意行为，一般要求明知并且自愿。</a:t>
            </a:r>
          </a:p>
          <a:p>
            <a:r>
              <a:rPr lang="zh-CN" altLang="en-US" dirty="0" smtClean="0"/>
              <a:t>海盗罪的行为人在主观上应当明知其所在的船舶或航空器已成为海盗船舶或航空器，并且自愿参加抢劫、扣留和掠夺财物，对于叛变船舶或航空器上始终是被胁迫工作、或者是被扣留的人员则不应当成立海盗罪。</a:t>
            </a:r>
          </a:p>
          <a:p>
            <a:r>
              <a:rPr lang="zh-CN" altLang="en-US" dirty="0" smtClean="0"/>
              <a:t>教唆或便利海盗犯罪的任何其他行为在主观上也应当是知情并且故意的，故意包括了直接故意和间接故意两种情形。因为海盗活动以船舶或者航空器为平台，船舶和航空器需要整修补给和停靠，这些工作需要海员或机组人员协同作业，勒索、销赃都需要通过陆上渠道进行，这一特点注定海盗活动对于陆地是具有一定依赖性的。教唆他人成为海盗、为海盗提供便利的情况按照海盗罪论处，既是历史的传统，也具有重要的现实意义。</a:t>
            </a:r>
          </a:p>
          <a:p>
            <a:r>
              <a:rPr lang="en-US" altLang="zh-CN" dirty="0" smtClean="0"/>
              <a:t>《</a:t>
            </a:r>
            <a:r>
              <a:rPr lang="zh-CN" altLang="en-US" dirty="0" smtClean="0"/>
              <a:t>日内瓦公海公约</a:t>
            </a:r>
            <a:r>
              <a:rPr lang="en-US" altLang="zh-CN" dirty="0" smtClean="0"/>
              <a:t>》《</a:t>
            </a:r>
            <a:r>
              <a:rPr lang="zh-CN" altLang="en-US" dirty="0" smtClean="0"/>
              <a:t>联合国海洋法公约</a:t>
            </a:r>
            <a:r>
              <a:rPr lang="en-US" altLang="zh-CN" dirty="0" smtClean="0"/>
              <a:t>》</a:t>
            </a:r>
            <a:r>
              <a:rPr lang="zh-CN" altLang="en-US" dirty="0" smtClean="0"/>
              <a:t>均规定海盗应当是为私人目的，这实际上是私掠许可制度残余影响的体现。在私掠许可制度通行的地理大发现时代，海盗罪与私掠行为是一组共生的概念，因为所有的私掠许可证都是有适用范围的，对于非交战国、本国船舶进行掠夺或者超出许可证规定范围的行为毫无疑问地被认定为海盗行为，并且会受到严厉的惩罚。私掠许可制度下，一国政府对于私掠行为的合法性给予了承认，私掠船则需要向该国政府上交部分所得，进而使私掠行为具备与国家军事行动同样的合法性。</a:t>
            </a:r>
            <a:endParaRPr lang="zh-CN"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客观方面</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t>发生在公海上的行为成立海盗罪，而在一国范围内则成立其他犯罪，是对海上刑法同一概念的割裂。在国际法上，受国家主权原则限制，海盗罪被限定在公海或任何国家管辖范围以外区域，为了填补这一割裂产生的空白，产生了与之区别的“武装抢劫船舶”</a:t>
            </a:r>
            <a:r>
              <a:rPr lang="en-US" dirty="0" smtClean="0"/>
              <a:t>(Armed Robbery against Ships)</a:t>
            </a:r>
            <a:r>
              <a:rPr lang="zh-CN" altLang="en-US" dirty="0" smtClean="0"/>
              <a:t>，将发生在公海之外的海盗行为称为武装抢劫船舶。这一概念见诸于国际海事组织</a:t>
            </a:r>
            <a:r>
              <a:rPr lang="en-US" altLang="zh-CN" dirty="0" smtClean="0"/>
              <a:t>《</a:t>
            </a:r>
            <a:r>
              <a:rPr lang="zh-CN" altLang="en-US" dirty="0" smtClean="0"/>
              <a:t>调查海盗和武装抢劫船舶罪行实用规则</a:t>
            </a:r>
            <a:r>
              <a:rPr lang="en-US" altLang="zh-CN" dirty="0" smtClean="0"/>
              <a:t>》</a:t>
            </a:r>
            <a:r>
              <a:rPr lang="zh-CN" altLang="en-US" dirty="0" smtClean="0"/>
              <a:t>和东盟</a:t>
            </a:r>
            <a:r>
              <a:rPr lang="en-US" dirty="0" smtClean="0"/>
              <a:t>10</a:t>
            </a:r>
            <a:r>
              <a:rPr lang="zh-CN" altLang="en-US" dirty="0" smtClean="0"/>
              <a:t>国及中、日、韩等</a:t>
            </a:r>
            <a:r>
              <a:rPr lang="en-US" dirty="0" smtClean="0"/>
              <a:t>16</a:t>
            </a:r>
            <a:r>
              <a:rPr lang="zh-CN" altLang="en-US" dirty="0" smtClean="0"/>
              <a:t>国</a:t>
            </a:r>
            <a:r>
              <a:rPr lang="en-US" altLang="zh-CN" dirty="0" smtClean="0"/>
              <a:t>《</a:t>
            </a:r>
            <a:r>
              <a:rPr lang="zh-CN" altLang="en-US" dirty="0" smtClean="0"/>
              <a:t>关于打击亚洲海盗活动和武装抢劫船只行为的地区合作协定</a:t>
            </a:r>
            <a:r>
              <a:rPr lang="en-US" altLang="zh-CN" dirty="0" smtClean="0"/>
              <a:t>》</a:t>
            </a:r>
            <a:r>
              <a:rPr lang="zh-CN" altLang="en-US" dirty="0" smtClean="0"/>
              <a:t>。武装抢劫船舶这一概念的产生是对国际法上海盗罪概念的补充，也是海法自体性发展的一种表现。</a:t>
            </a:r>
            <a:endParaRPr lang="zh-CN"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客观方面</a:t>
            </a:r>
            <a:endParaRPr lang="zh-CN" altLang="en-US" dirty="0"/>
          </a:p>
        </p:txBody>
      </p:sp>
      <p:sp>
        <p:nvSpPr>
          <p:cNvPr id="3" name="内容占位符 2"/>
          <p:cNvSpPr>
            <a:spLocks noGrp="1"/>
          </p:cNvSpPr>
          <p:nvPr>
            <p:ph idx="1"/>
          </p:nvPr>
        </p:nvSpPr>
        <p:spPr/>
        <p:txBody>
          <a:bodyPr>
            <a:normAutofit fontScale="77500" lnSpcReduction="20000"/>
          </a:bodyPr>
          <a:lstStyle/>
          <a:p>
            <a:r>
              <a:rPr lang="en-US" altLang="zh-CN" dirty="0" smtClean="0"/>
              <a:t>《</a:t>
            </a:r>
            <a:r>
              <a:rPr lang="zh-CN" altLang="en-US" dirty="0" smtClean="0"/>
              <a:t>调查海盗和武装抢劫船舶罪行实用规则</a:t>
            </a:r>
            <a:r>
              <a:rPr lang="en-US" altLang="zh-CN" dirty="0" smtClean="0"/>
              <a:t>》</a:t>
            </a:r>
            <a:r>
              <a:rPr lang="zh-CN" altLang="en-US" dirty="0" smtClean="0"/>
              <a:t>将武装抢劫船舶行为定义为在国家对违法行为拥有管辖权的地方，为私人的目的直接针对船舶，或针对船舶上的人员或财产所进行的任何非法的暴力行为、扣押行为或掠夺行为，或要实施以上行为。</a:t>
            </a:r>
            <a:r>
              <a:rPr lang="en-US" altLang="zh-CN" dirty="0" smtClean="0"/>
              <a:t>《</a:t>
            </a:r>
            <a:r>
              <a:rPr lang="zh-CN" altLang="en-US" dirty="0" smtClean="0"/>
              <a:t>关于打击亚洲海盗活动和武装抢劫船只行为的地区合作协定</a:t>
            </a:r>
            <a:r>
              <a:rPr lang="en-US" altLang="zh-CN" dirty="0" smtClean="0"/>
              <a:t>》</a:t>
            </a:r>
            <a:r>
              <a:rPr lang="zh-CN" altLang="en-US" dirty="0" smtClean="0"/>
              <a:t>则定义为在缔约国对在这些违法行为拥有管辖权的地方，为私人的目的针对船舶，或船舶上的人员或财产所进行的任何非法的暴力行为或扣押行为，或任何掠夺行为。即便如此，国际法上海盗罪定义对海上刑法同一概念割裂产生的缺陷并未得到完全填补，航空器被排除在外，海盗对陆上城镇攻击也没有被包括进来。事实上，在一些多岛屿地区，有的岛屿上仅有个别海滨居所，海盗对这些孤悬岛上的居所发动攻击以抢劫财物、绑架勒赎并非不可能。与</a:t>
            </a:r>
            <a:r>
              <a:rPr lang="en-US" altLang="zh-CN" dirty="0" smtClean="0"/>
              <a:t>《</a:t>
            </a:r>
            <a:r>
              <a:rPr lang="zh-CN" altLang="en-US" dirty="0" smtClean="0"/>
              <a:t>调查海盗和武装抢劫船舶罪行实用规则</a:t>
            </a:r>
            <a:r>
              <a:rPr lang="en-US" altLang="zh-CN" dirty="0" smtClean="0"/>
              <a:t>》</a:t>
            </a:r>
            <a:r>
              <a:rPr lang="zh-CN" altLang="en-US" dirty="0" smtClean="0"/>
              <a:t>相比，</a:t>
            </a:r>
            <a:r>
              <a:rPr lang="en-US" altLang="zh-CN" dirty="0" smtClean="0"/>
              <a:t>《</a:t>
            </a:r>
            <a:r>
              <a:rPr lang="zh-CN" altLang="en-US" dirty="0" smtClean="0"/>
              <a:t>关于打击亚洲海盗活动和武装抢劫船只行为的地区合作协定</a:t>
            </a:r>
            <a:r>
              <a:rPr lang="en-US" altLang="zh-CN" dirty="0" smtClean="0"/>
              <a:t>》</a:t>
            </a:r>
            <a:r>
              <a:rPr lang="zh-CN" altLang="en-US" dirty="0" smtClean="0"/>
              <a:t>对“武装抢劫船舶”的定义范围不包括要实施非法暴力行为、扣押行为或掠夺行为的“威胁”。在现实中对“威胁”的判断标准较难统一</a:t>
            </a:r>
            <a:r>
              <a:rPr lang="en-US" dirty="0" smtClean="0"/>
              <a:t>, </a:t>
            </a:r>
            <a:r>
              <a:rPr lang="zh-CN" altLang="en-US" dirty="0" smtClean="0"/>
              <a:t>主观臆断性相对较大。</a:t>
            </a:r>
            <a:endParaRPr lang="zh-CN"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法律渊源</a:t>
            </a:r>
            <a:endParaRPr lang="zh-CN" altLang="en-US" dirty="0"/>
          </a:p>
        </p:txBody>
      </p:sp>
      <p:sp>
        <p:nvSpPr>
          <p:cNvPr id="3" name="内容占位符 2"/>
          <p:cNvSpPr>
            <a:spLocks noGrp="1"/>
          </p:cNvSpPr>
          <p:nvPr>
            <p:ph idx="1"/>
          </p:nvPr>
        </p:nvSpPr>
        <p:spPr/>
        <p:txBody>
          <a:bodyPr>
            <a:normAutofit fontScale="77500" lnSpcReduction="20000"/>
          </a:bodyPr>
          <a:lstStyle/>
          <a:p>
            <a:r>
              <a:rPr lang="zh-CN" altLang="en-US" dirty="0" smtClean="0"/>
              <a:t>海盗罪是国际法规定的国际罪行，同时也是各国国内法所规制的犯罪行为，海盗罪的规制包含了国际法与各国国内法两个层面的法律渊源。</a:t>
            </a:r>
          </a:p>
          <a:p>
            <a:r>
              <a:rPr lang="zh-CN" altLang="en-US" dirty="0" smtClean="0"/>
              <a:t>海盗行为在国际法和一些国家国内法中都被认为是一种罪行，但两者关于这一罪行管辖的规定是并行不悖的，并非重叠或者冲突的关系。国际法律渊源为一国国内立法、司法行为（包括刑事管辖之外的行为）提供了国际法依据或者参照，对于公约缔约国构成了应当履行的一种国际义务。</a:t>
            </a:r>
          </a:p>
          <a:p>
            <a:r>
              <a:rPr lang="zh-CN" altLang="en-US" dirty="0" smtClean="0"/>
              <a:t>国际法上关于海盗罪的管辖原则以普遍管辖权为主，但也可能涉及其他管辖权理据，例如船旗国管辖、国籍国管辖等等。各国国内法律渊源则是该国司法机关在其主权范围内具体管辖、定罪、处罚海盗的法律依据。</a:t>
            </a:r>
          </a:p>
          <a:p>
            <a:r>
              <a:rPr lang="zh-CN" altLang="en-US" dirty="0" smtClean="0"/>
              <a:t>海盗罪的国际法律渊源与各国国内法律渊源之间存在相互影响的作用，有的国家根据条约义务进行了国内立法。一些国家国内立法普遍承认的内容，可能因此达成一些国际协议，甚至发展为国际性公约。</a:t>
            </a:r>
            <a:endParaRPr lang="zh-CN"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法律渊源</a:t>
            </a:r>
            <a:endParaRPr lang="zh-CN" altLang="en-US" dirty="0"/>
          </a:p>
        </p:txBody>
      </p:sp>
      <p:sp>
        <p:nvSpPr>
          <p:cNvPr id="3" name="文本占位符 2"/>
          <p:cNvSpPr>
            <a:spLocks noGrp="1"/>
          </p:cNvSpPr>
          <p:nvPr>
            <p:ph type="body" idx="1"/>
          </p:nvPr>
        </p:nvSpPr>
        <p:spPr/>
        <p:txBody>
          <a:bodyPr/>
          <a:lstStyle/>
          <a:p>
            <a:r>
              <a:rPr lang="zh-CN" altLang="en-US" dirty="0" smtClean="0"/>
              <a:t>国际法层面</a:t>
            </a:r>
            <a:endParaRPr lang="zh-CN" altLang="en-US" dirty="0"/>
          </a:p>
        </p:txBody>
      </p:sp>
      <p:sp>
        <p:nvSpPr>
          <p:cNvPr id="4" name="文本占位符 3"/>
          <p:cNvSpPr>
            <a:spLocks noGrp="1"/>
          </p:cNvSpPr>
          <p:nvPr>
            <p:ph type="body" sz="half" idx="3"/>
          </p:nvPr>
        </p:nvSpPr>
        <p:spPr/>
        <p:txBody>
          <a:bodyPr/>
          <a:lstStyle/>
          <a:p>
            <a:r>
              <a:rPr lang="zh-CN" altLang="en-US" dirty="0" smtClean="0"/>
              <a:t>国内法层面</a:t>
            </a:r>
            <a:endParaRPr lang="zh-CN" altLang="en-US" dirty="0"/>
          </a:p>
        </p:txBody>
      </p:sp>
      <p:sp>
        <p:nvSpPr>
          <p:cNvPr id="5" name="内容占位符 4"/>
          <p:cNvSpPr>
            <a:spLocks noGrp="1"/>
          </p:cNvSpPr>
          <p:nvPr>
            <p:ph sz="quarter" idx="2"/>
          </p:nvPr>
        </p:nvSpPr>
        <p:spPr/>
        <p:txBody>
          <a:bodyPr/>
          <a:lstStyle/>
          <a:p>
            <a:r>
              <a:rPr lang="zh-CN" altLang="en-US" dirty="0" smtClean="0"/>
              <a:t>主要包含</a:t>
            </a:r>
            <a:r>
              <a:rPr lang="en-US" altLang="zh-CN" dirty="0" smtClean="0"/>
              <a:t>《</a:t>
            </a:r>
            <a:r>
              <a:rPr lang="zh-CN" altLang="en-US" dirty="0" smtClean="0"/>
              <a:t>巴黎海战宣言</a:t>
            </a:r>
            <a:r>
              <a:rPr lang="en-US" altLang="zh-CN" dirty="0" smtClean="0"/>
              <a:t>》《</a:t>
            </a:r>
            <a:r>
              <a:rPr lang="zh-CN" altLang="en-US" dirty="0" smtClean="0"/>
              <a:t>尼翁协定</a:t>
            </a:r>
            <a:r>
              <a:rPr lang="en-US" altLang="zh-CN" dirty="0" smtClean="0"/>
              <a:t>》《</a:t>
            </a:r>
            <a:r>
              <a:rPr lang="zh-CN" altLang="en-US" dirty="0" smtClean="0"/>
              <a:t>尼翁补充协定</a:t>
            </a:r>
            <a:r>
              <a:rPr lang="en-US" altLang="zh-CN" dirty="0" smtClean="0"/>
              <a:t>》《</a:t>
            </a:r>
            <a:r>
              <a:rPr lang="zh-CN" altLang="en-US" dirty="0" smtClean="0"/>
              <a:t>日内瓦公海公约</a:t>
            </a:r>
            <a:r>
              <a:rPr lang="en-US" altLang="zh-CN" dirty="0" smtClean="0"/>
              <a:t>》《</a:t>
            </a:r>
            <a:r>
              <a:rPr lang="zh-CN" altLang="en-US" dirty="0" smtClean="0"/>
              <a:t>联合国海洋法公约</a:t>
            </a:r>
            <a:r>
              <a:rPr lang="en-US" altLang="zh-CN" dirty="0" smtClean="0"/>
              <a:t>》《</a:t>
            </a:r>
            <a:r>
              <a:rPr lang="zh-CN" altLang="en-US" dirty="0" smtClean="0"/>
              <a:t>罗马公约</a:t>
            </a:r>
            <a:r>
              <a:rPr lang="en-US" altLang="zh-CN" dirty="0" smtClean="0"/>
              <a:t>》《</a:t>
            </a:r>
            <a:r>
              <a:rPr lang="zh-CN" altLang="en-US" dirty="0" smtClean="0"/>
              <a:t>关于打击亚洲海盗活动和武装抢劫船只行为的地区合作协定</a:t>
            </a:r>
            <a:r>
              <a:rPr lang="en-US" altLang="zh-CN" dirty="0" smtClean="0"/>
              <a:t>》</a:t>
            </a:r>
            <a:r>
              <a:rPr lang="zh-CN" altLang="en-US" dirty="0" smtClean="0"/>
              <a:t>等条约，国际习惯法，安理会决议等国际组织有约束力的决议以及示范法等辅助性渊源。</a:t>
            </a:r>
            <a:endParaRPr lang="zh-CN" altLang="en-US" dirty="0"/>
          </a:p>
        </p:txBody>
      </p:sp>
      <p:sp>
        <p:nvSpPr>
          <p:cNvPr id="6" name="内容占位符 5"/>
          <p:cNvSpPr>
            <a:spLocks noGrp="1"/>
          </p:cNvSpPr>
          <p:nvPr>
            <p:ph sz="quarter" idx="4"/>
          </p:nvPr>
        </p:nvSpPr>
        <p:spPr/>
        <p:txBody>
          <a:bodyPr>
            <a:normAutofit lnSpcReduction="10000"/>
          </a:bodyPr>
          <a:lstStyle/>
          <a:p>
            <a:r>
              <a:rPr lang="zh-CN" altLang="en-US" dirty="0" smtClean="0"/>
              <a:t>主要是综合性的海法、具有约束力的判例或者刑法、刑事诉讼法等一国国内法律规则，各国在海盗罪国内立法方面差异较大：有的国家在综合性的海法典中对海盗罪进行规定，有的国家在刑法中规定了海盗罪，有的国家并未将海盗活动视为一种单独罪行，而是按海盗行为中涉及的人身伤害、抢劫、绑架等罪行分别起诉和处罚。</a:t>
            </a:r>
            <a:endParaRPr lang="zh-CN"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普遍管辖权特点</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t>海盗罪是违反自然法的行为，是最早被确立的国际罪行之一，对国际公法中普遍管辖原则的发展具有深远影响。</a:t>
            </a:r>
            <a:r>
              <a:rPr lang="en-US" altLang="zh-CN" dirty="0" smtClean="0"/>
              <a:t>《</a:t>
            </a:r>
            <a:r>
              <a:rPr lang="zh-CN" altLang="en-US" dirty="0" smtClean="0"/>
              <a:t>尼翁协定</a:t>
            </a:r>
            <a:r>
              <a:rPr lang="en-US" altLang="zh-CN" dirty="0" smtClean="0"/>
              <a:t>》</a:t>
            </a:r>
            <a:r>
              <a:rPr lang="zh-CN" altLang="en-US" dirty="0" smtClean="0"/>
              <a:t>最早将海盗罪确立为国际罪行；普遍管辖原则最早是为规制海盗罪而提出，这是国家主权原则最早的例外规定，与其他实行以联系点为基础的传统管辖原则的犯罪相比存在着独特的价值。有关贩奴、战争、反人类、种族灭绝等其他国际罪行的公约在起草时，普遍参照了海盗罪的立法模本。确立海盗罪为国际罪行所依据的社会危害性和应受谴责性，成为一种罪行是否应当确定为国际罪行主要的考察判断依据。</a:t>
            </a:r>
            <a:endParaRPr lang="zh-CN"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国际条约</a:t>
            </a:r>
            <a:endParaRPr lang="zh-CN" altLang="en-US" dirty="0"/>
          </a:p>
        </p:txBody>
      </p:sp>
      <p:sp>
        <p:nvSpPr>
          <p:cNvPr id="3" name="内容占位符 2"/>
          <p:cNvSpPr>
            <a:spLocks noGrp="1"/>
          </p:cNvSpPr>
          <p:nvPr>
            <p:ph sz="half" idx="1"/>
          </p:nvPr>
        </p:nvSpPr>
        <p:spPr/>
        <p:txBody>
          <a:bodyPr>
            <a:normAutofit fontScale="47500" lnSpcReduction="20000"/>
          </a:bodyPr>
          <a:lstStyle/>
          <a:p>
            <a:r>
              <a:rPr lang="en-US" altLang="zh-CN" dirty="0" smtClean="0"/>
              <a:t>《</a:t>
            </a:r>
            <a:r>
              <a:rPr lang="zh-CN" altLang="en-US" dirty="0" smtClean="0"/>
              <a:t>巴黎海战宣言</a:t>
            </a:r>
            <a:r>
              <a:rPr lang="en-US" altLang="zh-CN" dirty="0" smtClean="0"/>
              <a:t>》</a:t>
            </a:r>
          </a:p>
          <a:p>
            <a:r>
              <a:rPr lang="zh-CN" altLang="en-US" dirty="0" smtClean="0"/>
              <a:t>废除了私掠船制度，但海军弱国也采取了相应的对策：一是将商船并入海军舰队作为破坏交通战的力量，二是运用无限制潜艇战攻击各国商船，</a:t>
            </a:r>
            <a:r>
              <a:rPr lang="en-US" altLang="zh-CN" dirty="0" smtClean="0"/>
              <a:t>《</a:t>
            </a:r>
            <a:r>
              <a:rPr lang="zh-CN" altLang="en-US" dirty="0" smtClean="0"/>
              <a:t>巴黎海战宣言</a:t>
            </a:r>
            <a:r>
              <a:rPr lang="en-US" altLang="zh-CN" dirty="0" smtClean="0"/>
              <a:t>》</a:t>
            </a:r>
            <a:r>
              <a:rPr lang="zh-CN" altLang="en-US" dirty="0" smtClean="0"/>
              <a:t>关于保护中立国的规则因此变得形同虚设。</a:t>
            </a:r>
            <a:endParaRPr lang="en-US" altLang="zh-CN" dirty="0" smtClean="0"/>
          </a:p>
          <a:p>
            <a:r>
              <a:rPr lang="zh-CN" altLang="en-US" dirty="0" smtClean="0"/>
              <a:t>克里米亚战争</a:t>
            </a:r>
            <a:r>
              <a:rPr lang="en-US" dirty="0" smtClean="0"/>
              <a:t>(Crimean War, </a:t>
            </a:r>
            <a:r>
              <a:rPr lang="zh-CN" altLang="en-US" dirty="0" smtClean="0"/>
              <a:t>又名克里木战争、东方战争、第九次俄土战争</a:t>
            </a:r>
            <a:r>
              <a:rPr lang="en-US" dirty="0" smtClean="0"/>
              <a:t>), </a:t>
            </a:r>
            <a:r>
              <a:rPr lang="zh-CN" altLang="en-US" dirty="0" smtClean="0"/>
              <a:t>是为争夺巴尔干半岛控制权而于</a:t>
            </a:r>
            <a:r>
              <a:rPr lang="en-US" dirty="0" smtClean="0"/>
              <a:t>1853</a:t>
            </a:r>
            <a:r>
              <a:rPr lang="zh-CN" altLang="en-US" dirty="0" smtClean="0"/>
              <a:t>年</a:t>
            </a:r>
            <a:r>
              <a:rPr lang="en-US" dirty="0" smtClean="0"/>
              <a:t>10</a:t>
            </a:r>
            <a:r>
              <a:rPr lang="zh-CN" altLang="en-US" dirty="0" smtClean="0"/>
              <a:t>月</a:t>
            </a:r>
            <a:r>
              <a:rPr lang="en-US" dirty="0" smtClean="0"/>
              <a:t>20</a:t>
            </a:r>
            <a:r>
              <a:rPr lang="zh-CN" altLang="en-US" dirty="0" smtClean="0"/>
              <a:t>日在欧洲大陆爆发的一场战争</a:t>
            </a:r>
            <a:r>
              <a:rPr lang="en-US" dirty="0" smtClean="0"/>
              <a:t>, </a:t>
            </a:r>
            <a:r>
              <a:rPr lang="zh-CN" altLang="en-US" dirty="0" smtClean="0"/>
              <a:t>是拿破仑帝国崩溃以后规模最大的一次国际战争</a:t>
            </a:r>
            <a:r>
              <a:rPr lang="en-US" dirty="0" smtClean="0"/>
              <a:t>, </a:t>
            </a:r>
            <a:r>
              <a:rPr lang="zh-CN" altLang="en-US" dirty="0" smtClean="0"/>
              <a:t>奥斯曼帝国、英国、法国、撒丁王国等先后向俄罗斯帝国宣战</a:t>
            </a:r>
            <a:r>
              <a:rPr lang="en-US" dirty="0" smtClean="0"/>
              <a:t>, </a:t>
            </a:r>
            <a:r>
              <a:rPr lang="zh-CN" altLang="en-US" dirty="0" smtClean="0"/>
              <a:t>战争一直持续到</a:t>
            </a:r>
            <a:r>
              <a:rPr lang="en-US" dirty="0" smtClean="0"/>
              <a:t>1856</a:t>
            </a:r>
            <a:r>
              <a:rPr lang="zh-CN" altLang="en-US" dirty="0" smtClean="0"/>
              <a:t>年才结束</a:t>
            </a:r>
            <a:r>
              <a:rPr lang="en-US" dirty="0" smtClean="0"/>
              <a:t>, </a:t>
            </a:r>
            <a:r>
              <a:rPr lang="zh-CN" altLang="en-US" dirty="0" smtClean="0"/>
              <a:t>以俄罗斯的失败而告终</a:t>
            </a:r>
            <a:r>
              <a:rPr lang="en-US" dirty="0" smtClean="0"/>
              <a:t>, </a:t>
            </a:r>
            <a:r>
              <a:rPr lang="zh-CN" altLang="en-US" dirty="0" smtClean="0"/>
              <a:t>从而引发了国内的革命斗争</a:t>
            </a:r>
            <a:r>
              <a:rPr lang="en-US" dirty="0" smtClean="0"/>
              <a:t>. </a:t>
            </a:r>
            <a:endParaRPr lang="en-US" altLang="zh-CN" dirty="0" smtClean="0"/>
          </a:p>
          <a:p>
            <a:r>
              <a:rPr lang="zh-CN" altLang="en-US" dirty="0" smtClean="0"/>
              <a:t>克里米亚战争爆发后</a:t>
            </a:r>
            <a:r>
              <a:rPr lang="en-US" dirty="0" smtClean="0"/>
              <a:t>, </a:t>
            </a:r>
            <a:r>
              <a:rPr lang="zh-CN" altLang="en-US" dirty="0" smtClean="0"/>
              <a:t>北欧各国保持中立</a:t>
            </a:r>
            <a:r>
              <a:rPr lang="en-US" dirty="0" smtClean="0"/>
              <a:t>, </a:t>
            </a:r>
            <a:r>
              <a:rPr lang="zh-CN" altLang="en-US" dirty="0" smtClean="0"/>
              <a:t>并与土耳其和俄国有贸易往来</a:t>
            </a:r>
            <a:r>
              <a:rPr lang="en-US" dirty="0" smtClean="0"/>
              <a:t>, </a:t>
            </a:r>
            <a:r>
              <a:rPr lang="zh-CN" altLang="en-US" dirty="0" smtClean="0"/>
              <a:t>为了各自利益走到一起的法国和英国</a:t>
            </a:r>
            <a:r>
              <a:rPr lang="en-US" dirty="0" smtClean="0"/>
              <a:t>, </a:t>
            </a:r>
            <a:r>
              <a:rPr lang="zh-CN" altLang="en-US" dirty="0" smtClean="0"/>
              <a:t>为了防止恶化与这些中立国的关系</a:t>
            </a:r>
            <a:r>
              <a:rPr lang="en-US" dirty="0" smtClean="0"/>
              <a:t>, </a:t>
            </a:r>
            <a:r>
              <a:rPr lang="zh-CN" altLang="en-US" dirty="0" smtClean="0"/>
              <a:t>感到有必要在充分考虑中立国利益的情况下</a:t>
            </a:r>
            <a:r>
              <a:rPr lang="en-US" dirty="0" smtClean="0"/>
              <a:t>, </a:t>
            </a:r>
            <a:r>
              <a:rPr lang="zh-CN" altLang="en-US" dirty="0" smtClean="0"/>
              <a:t>协调他们以往在海上财产捕获方面的不同规则</a:t>
            </a:r>
            <a:r>
              <a:rPr lang="en-US" dirty="0" smtClean="0"/>
              <a:t>. </a:t>
            </a:r>
            <a:r>
              <a:rPr lang="zh-CN" altLang="en-US" dirty="0" smtClean="0"/>
              <a:t>结果</a:t>
            </a:r>
            <a:r>
              <a:rPr lang="en-US" dirty="0" smtClean="0"/>
              <a:t>, </a:t>
            </a:r>
            <a:r>
              <a:rPr lang="zh-CN" altLang="en-US" dirty="0" smtClean="0"/>
              <a:t>英、法两国部分改变了以往做法</a:t>
            </a:r>
            <a:r>
              <a:rPr lang="en-US" dirty="0" smtClean="0"/>
              <a:t>. 1854</a:t>
            </a:r>
            <a:r>
              <a:rPr lang="zh-CN" altLang="en-US" dirty="0" smtClean="0"/>
              <a:t>年</a:t>
            </a:r>
            <a:r>
              <a:rPr lang="en-US" dirty="0" smtClean="0"/>
              <a:t>3</a:t>
            </a:r>
            <a:r>
              <a:rPr lang="zh-CN" altLang="en-US" dirty="0" smtClean="0"/>
              <a:t>月</a:t>
            </a:r>
            <a:r>
              <a:rPr lang="en-US" dirty="0" smtClean="0"/>
              <a:t>, </a:t>
            </a:r>
            <a:r>
              <a:rPr lang="zh-CN" altLang="en-US" dirty="0" smtClean="0"/>
              <a:t>法国宣布不拿捕敌船上的中立国货物</a:t>
            </a:r>
            <a:r>
              <a:rPr lang="en-US" dirty="0" smtClean="0"/>
              <a:t>. 4</a:t>
            </a:r>
            <a:r>
              <a:rPr lang="zh-CN" altLang="en-US" dirty="0" smtClean="0"/>
              <a:t>月</a:t>
            </a:r>
            <a:r>
              <a:rPr lang="en-US" dirty="0" smtClean="0"/>
              <a:t>, </a:t>
            </a:r>
            <a:r>
              <a:rPr lang="zh-CN" altLang="en-US" dirty="0" smtClean="0"/>
              <a:t>英国又进一步宣布不拿捕中立国船上的敌货</a:t>
            </a:r>
            <a:r>
              <a:rPr lang="en-US" dirty="0" smtClean="0"/>
              <a:t>. </a:t>
            </a:r>
            <a:r>
              <a:rPr lang="zh-CN" altLang="en-US" dirty="0" smtClean="0"/>
              <a:t>英国于</a:t>
            </a:r>
            <a:r>
              <a:rPr lang="en-US" dirty="0" smtClean="0"/>
              <a:t>1854</a:t>
            </a:r>
            <a:r>
              <a:rPr lang="zh-CN" altLang="en-US" dirty="0" smtClean="0"/>
              <a:t>年</a:t>
            </a:r>
            <a:r>
              <a:rPr lang="en-US" dirty="0" smtClean="0"/>
              <a:t>3</a:t>
            </a:r>
            <a:r>
              <a:rPr lang="zh-CN" altLang="en-US" dirty="0" smtClean="0"/>
              <a:t>月</a:t>
            </a:r>
            <a:r>
              <a:rPr lang="en-US" dirty="0" smtClean="0"/>
              <a:t>28</a:t>
            </a:r>
            <a:r>
              <a:rPr lang="zh-CN" altLang="en-US" dirty="0" smtClean="0"/>
              <a:t>日对斯堪的纳维亚国家发表声明指出：</a:t>
            </a:r>
            <a:r>
              <a:rPr lang="en-US" dirty="0" smtClean="0"/>
              <a:t>”</a:t>
            </a:r>
            <a:r>
              <a:rPr lang="zh-CN" altLang="en-US" dirty="0" smtClean="0"/>
              <a:t>为了保护中立国免受不必要的损失</a:t>
            </a:r>
            <a:r>
              <a:rPr lang="en-US" dirty="0" smtClean="0"/>
              <a:t>, </a:t>
            </a:r>
            <a:r>
              <a:rPr lang="zh-CN" altLang="en-US" dirty="0" smtClean="0"/>
              <a:t>女王陛下愿意放弃国际法赋予她的一部分交战权</a:t>
            </a:r>
            <a:r>
              <a:rPr lang="en-US" altLang="zh-CN" dirty="0" smtClean="0"/>
              <a:t>——</a:t>
            </a:r>
            <a:r>
              <a:rPr lang="zh-CN" altLang="en-US" dirty="0" smtClean="0"/>
              <a:t>女王陛下将放弃拿捕中立国船舶运载的敌国货物的权利</a:t>
            </a:r>
            <a:r>
              <a:rPr lang="en-US" dirty="0" smtClean="0"/>
              <a:t>, </a:t>
            </a:r>
            <a:r>
              <a:rPr lang="zh-CN" altLang="en-US" dirty="0" smtClean="0"/>
              <a:t>战时禁运品除外</a:t>
            </a:r>
            <a:r>
              <a:rPr lang="en-US" dirty="0" smtClean="0"/>
              <a:t>”. </a:t>
            </a:r>
            <a:r>
              <a:rPr lang="zh-CN" altLang="en-US" dirty="0" smtClean="0"/>
              <a:t>最后</a:t>
            </a:r>
            <a:r>
              <a:rPr lang="en-US" dirty="0" smtClean="0"/>
              <a:t>, </a:t>
            </a:r>
            <a:r>
              <a:rPr lang="zh-CN" altLang="en-US" dirty="0" smtClean="0"/>
              <a:t>英、法两国一致同意：敌船上的中立国货物和中立国船上的敌国货物</a:t>
            </a:r>
            <a:r>
              <a:rPr lang="en-US" dirty="0" smtClean="0"/>
              <a:t>, </a:t>
            </a:r>
            <a:r>
              <a:rPr lang="zh-CN" altLang="en-US" dirty="0" smtClean="0"/>
              <a:t>都不属于被拿捕的对象</a:t>
            </a:r>
            <a:r>
              <a:rPr lang="en-US" dirty="0" smtClean="0"/>
              <a:t>, </a:t>
            </a:r>
            <a:r>
              <a:rPr lang="zh-CN" altLang="en-US" dirty="0" smtClean="0"/>
              <a:t>除非这些货物属于战时禁运品</a:t>
            </a:r>
            <a:r>
              <a:rPr lang="en-US" dirty="0" smtClean="0"/>
              <a:t>. </a:t>
            </a:r>
            <a:endParaRPr lang="zh-CN" altLang="en-US" dirty="0"/>
          </a:p>
        </p:txBody>
      </p:sp>
      <p:sp>
        <p:nvSpPr>
          <p:cNvPr id="4" name="内容占位符 3"/>
          <p:cNvSpPr>
            <a:spLocks noGrp="1"/>
          </p:cNvSpPr>
          <p:nvPr>
            <p:ph sz="half" idx="2"/>
          </p:nvPr>
        </p:nvSpPr>
        <p:spPr/>
        <p:txBody>
          <a:bodyPr>
            <a:normAutofit fontScale="47500" lnSpcReduction="20000"/>
          </a:bodyPr>
          <a:lstStyle/>
          <a:p>
            <a:r>
              <a:rPr lang="en-US" altLang="zh-CN" dirty="0" smtClean="0"/>
              <a:t>《</a:t>
            </a:r>
            <a:r>
              <a:rPr lang="zh-CN" altLang="en-US" dirty="0" smtClean="0"/>
              <a:t>尼翁协定</a:t>
            </a:r>
            <a:r>
              <a:rPr lang="en-US" altLang="zh-CN" dirty="0" smtClean="0"/>
              <a:t>》</a:t>
            </a:r>
          </a:p>
          <a:p>
            <a:r>
              <a:rPr lang="zh-CN" altLang="en-US" dirty="0" smtClean="0"/>
              <a:t>首次将潜艇官兵听从上级命令在公海对商船的隐蔽攻击行为定义为海盗行为，从而扩大了海盗罪犯罪主体的范围。同时，对于该种海盗行为要求缔约国应当反击并在可能情况下进行消灭。</a:t>
            </a:r>
            <a:r>
              <a:rPr lang="en-US" altLang="zh-CN" dirty="0" smtClean="0"/>
              <a:t>《</a:t>
            </a:r>
            <a:r>
              <a:rPr lang="zh-CN" altLang="en-US" dirty="0" smtClean="0"/>
              <a:t>尼翁协定</a:t>
            </a:r>
            <a:r>
              <a:rPr lang="en-US" altLang="zh-CN" dirty="0" smtClean="0"/>
              <a:t>》</a:t>
            </a:r>
            <a:r>
              <a:rPr lang="zh-CN" altLang="en-US" dirty="0" smtClean="0"/>
              <a:t>有效制止了无限制潜艇战，但将海军官兵奉命对商船的攻击行为定义为海盗行为这一做法没有得到国际社会的广泛认可。</a:t>
            </a:r>
            <a:endParaRPr lang="en-US" altLang="zh-CN" dirty="0" smtClean="0"/>
          </a:p>
          <a:p>
            <a:r>
              <a:rPr lang="en-US" altLang="zh-CN" dirty="0" smtClean="0"/>
              <a:t>The first agreement, signed on14September1937, included plans to counter attack aggressive submarines. Naval patrols were established; the United Kingdom and France were to patrol most of the western Mediterranean and parts of the east, and the other signatories were to patrol their own waters. Italy was to be allowed to join the agreement and patrol the Tyrrhenian Sea if it wished. A second agreement followed three days later, applying similar provisions to surface ships. Italy and Germany did not attend, although the former took up naval patrols in November. In marked contrast to the actions of the Non-Intervention </a:t>
            </a:r>
            <a:r>
              <a:rPr lang="en-US" altLang="zh-CN" dirty="0" err="1" smtClean="0"/>
              <a:t>Committeeand</a:t>
            </a:r>
            <a:r>
              <a:rPr lang="en-US" altLang="zh-CN" dirty="0" smtClean="0"/>
              <a:t> the League of Nations, this conference succeeded in preventing attacks by submarines. </a:t>
            </a:r>
          </a:p>
          <a:p>
            <a:r>
              <a:rPr lang="en-US" altLang="zh-CN" dirty="0" smtClean="0"/>
              <a:t>https://en. </a:t>
            </a:r>
            <a:r>
              <a:rPr lang="en-US" altLang="zh-CN" dirty="0" err="1" smtClean="0"/>
              <a:t>wikipedia</a:t>
            </a:r>
            <a:r>
              <a:rPr lang="en-US" altLang="zh-CN" dirty="0" smtClean="0"/>
              <a:t>. org/wiki/</a:t>
            </a:r>
            <a:r>
              <a:rPr lang="en-US" altLang="zh-CN" dirty="0" err="1" smtClean="0"/>
              <a:t>Nyon_Conference</a:t>
            </a:r>
            <a:r>
              <a:rPr lang="en-US" altLang="zh-CN" dirty="0" smtClean="0"/>
              <a:t>, 2018-6-25. </a:t>
            </a:r>
          </a:p>
          <a:p>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主要思路</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t>在海事法院工作了十年，我始终对海事审判没有“三审合一”感到无法理解。看到我国海军护航亚丁湾的报道，对比</a:t>
            </a:r>
            <a:r>
              <a:rPr lang="en-US" altLang="zh-CN" dirty="0" smtClean="0"/>
              <a:t>《</a:t>
            </a:r>
            <a:r>
              <a:rPr lang="zh-CN" altLang="en-US" dirty="0" smtClean="0"/>
              <a:t>公海公约</a:t>
            </a:r>
            <a:r>
              <a:rPr lang="en-US" altLang="zh-CN" dirty="0" smtClean="0"/>
              <a:t>》《</a:t>
            </a:r>
            <a:r>
              <a:rPr lang="zh-CN" altLang="en-US" dirty="0" smtClean="0"/>
              <a:t>联合国海洋法公约</a:t>
            </a:r>
            <a:r>
              <a:rPr lang="en-US" altLang="zh-CN" dirty="0" smtClean="0"/>
              <a:t>》</a:t>
            </a:r>
            <a:r>
              <a:rPr lang="zh-CN" altLang="en-US" dirty="0" smtClean="0"/>
              <a:t>关于海盗这一国际罪行普遍管辖的规定与现实中各国军舰以驱散为主的做法，我觉得这种应然与实然的差异在客观上无疑是对这一严重罪行的放纵。希望通过本文，能切实地提出具有一定可行性的建议，起些抛砖引玉的作用。</a:t>
            </a:r>
            <a:endParaRPr lang="en-US" altLang="zh-CN" dirty="0" smtClean="0"/>
          </a:p>
          <a:p>
            <a:r>
              <a:rPr lang="zh-CN" altLang="en-US" dirty="0" smtClean="0"/>
              <a:t>海盗罪普遍管辖权如何有效履行（国内管辖）这一课题是具有现实意义和研究前景的，希望将来可以不断开展相关研究，不断提炼出一些真正有用的观点。</a:t>
            </a:r>
            <a:endParaRPr lang="zh-CN"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dirty="0" smtClean="0"/>
              <a:t>1930</a:t>
            </a:r>
            <a:r>
              <a:rPr lang="zh-CN" altLang="en-US" dirty="0" smtClean="0"/>
              <a:t>年</a:t>
            </a:r>
            <a:r>
              <a:rPr lang="en-US" altLang="zh-CN" dirty="0" smtClean="0"/>
              <a:t/>
            </a:r>
            <a:br>
              <a:rPr lang="en-US" altLang="zh-CN" dirty="0" smtClean="0"/>
            </a:br>
            <a:r>
              <a:rPr lang="en-US" altLang="zh-CN" dirty="0" smtClean="0"/>
              <a:t>《</a:t>
            </a:r>
            <a:r>
              <a:rPr lang="zh-CN" altLang="en-US" dirty="0" smtClean="0"/>
              <a:t>限制和裁减海军军备国际条约</a:t>
            </a:r>
            <a:r>
              <a:rPr lang="en-US" altLang="zh-CN" dirty="0" smtClean="0"/>
              <a:t>》</a:t>
            </a:r>
            <a:endParaRPr lang="zh-CN" altLang="en-US" dirty="0"/>
          </a:p>
        </p:txBody>
      </p:sp>
      <p:sp>
        <p:nvSpPr>
          <p:cNvPr id="3" name="内容占位符 2"/>
          <p:cNvSpPr>
            <a:spLocks noGrp="1"/>
          </p:cNvSpPr>
          <p:nvPr>
            <p:ph idx="1"/>
          </p:nvPr>
        </p:nvSpPr>
        <p:spPr/>
        <p:txBody>
          <a:bodyPr/>
          <a:lstStyle/>
          <a:p>
            <a:r>
              <a:rPr lang="en-US" dirty="0" smtClean="0"/>
              <a:t>1930</a:t>
            </a:r>
            <a:r>
              <a:rPr lang="zh-CN" altLang="en-US" dirty="0" smtClean="0"/>
              <a:t>年</a:t>
            </a:r>
            <a:r>
              <a:rPr lang="en-US" dirty="0" smtClean="0"/>
              <a:t>4</a:t>
            </a:r>
            <a:r>
              <a:rPr lang="zh-CN" altLang="en-US" dirty="0" smtClean="0"/>
              <a:t>月</a:t>
            </a:r>
            <a:r>
              <a:rPr lang="en-US" dirty="0" smtClean="0"/>
              <a:t>22</a:t>
            </a:r>
            <a:r>
              <a:rPr lang="zh-CN" altLang="en-US" dirty="0" smtClean="0"/>
              <a:t>日</a:t>
            </a:r>
            <a:r>
              <a:rPr lang="en-US" dirty="0" smtClean="0"/>
              <a:t>, </a:t>
            </a:r>
            <a:r>
              <a:rPr lang="zh-CN" altLang="en-US" dirty="0" smtClean="0"/>
              <a:t>英、美、日、意、法召开伦敦海军军备会议并签订</a:t>
            </a:r>
            <a:r>
              <a:rPr lang="en-US" altLang="zh-CN" dirty="0" smtClean="0"/>
              <a:t>《</a:t>
            </a:r>
            <a:r>
              <a:rPr lang="zh-CN" altLang="en-US" dirty="0" smtClean="0"/>
              <a:t>限制和削减海军军备条约</a:t>
            </a:r>
            <a:r>
              <a:rPr lang="en-US" altLang="zh-CN" dirty="0" smtClean="0"/>
              <a:t>》</a:t>
            </a:r>
            <a:r>
              <a:rPr lang="en-US" dirty="0" smtClean="0"/>
              <a:t>(</a:t>
            </a:r>
            <a:r>
              <a:rPr lang="zh-CN" altLang="en-US" dirty="0" smtClean="0"/>
              <a:t>即第一次伦敦海军条约</a:t>
            </a:r>
            <a:r>
              <a:rPr lang="en-US" dirty="0" smtClean="0"/>
              <a:t>), </a:t>
            </a:r>
            <a:r>
              <a:rPr lang="zh-CN" altLang="en-US" dirty="0" smtClean="0"/>
              <a:t>条约写明潜艇需要遵守和水面舰艇一样的国际规则</a:t>
            </a:r>
            <a:r>
              <a:rPr lang="en-US" dirty="0" smtClean="0"/>
              <a:t>, </a:t>
            </a:r>
            <a:r>
              <a:rPr lang="zh-CN" altLang="en-US" dirty="0" smtClean="0"/>
              <a:t>商船如果没有拒绝停航或者反击</a:t>
            </a:r>
            <a:r>
              <a:rPr lang="en-US" dirty="0" smtClean="0"/>
              <a:t>, </a:t>
            </a:r>
            <a:r>
              <a:rPr lang="zh-CN" altLang="en-US" dirty="0" smtClean="0"/>
              <a:t>只有在把水手和乘客引入安全处才能击沉</a:t>
            </a:r>
            <a:r>
              <a:rPr lang="en-US" dirty="0" smtClean="0"/>
              <a:t>. </a:t>
            </a:r>
            <a:endParaRPr lang="zh-CN"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国际条约</a:t>
            </a:r>
            <a:endParaRPr lang="zh-CN" altLang="en-US" dirty="0"/>
          </a:p>
        </p:txBody>
      </p:sp>
      <p:sp>
        <p:nvSpPr>
          <p:cNvPr id="3" name="内容占位符 2"/>
          <p:cNvSpPr>
            <a:spLocks noGrp="1"/>
          </p:cNvSpPr>
          <p:nvPr>
            <p:ph sz="half" idx="1"/>
          </p:nvPr>
        </p:nvSpPr>
        <p:spPr/>
        <p:txBody>
          <a:bodyPr>
            <a:normAutofit fontScale="92500" lnSpcReduction="20000"/>
          </a:bodyPr>
          <a:lstStyle/>
          <a:p>
            <a:r>
              <a:rPr lang="en-US" altLang="zh-CN" dirty="0" smtClean="0"/>
              <a:t>《</a:t>
            </a:r>
            <a:r>
              <a:rPr lang="zh-CN" altLang="en-US" dirty="0" smtClean="0"/>
              <a:t>日内瓦公海公约</a:t>
            </a:r>
            <a:r>
              <a:rPr lang="en-US" altLang="zh-CN" dirty="0" smtClean="0"/>
              <a:t>》</a:t>
            </a:r>
          </a:p>
          <a:p>
            <a:r>
              <a:rPr lang="en-US" dirty="0" smtClean="0"/>
              <a:t>1948</a:t>
            </a:r>
            <a:r>
              <a:rPr lang="zh-CN" altLang="en-US" dirty="0" smtClean="0"/>
              <a:t>年联合国国际法委员会成立后</a:t>
            </a:r>
            <a:r>
              <a:rPr lang="en-US" dirty="0" smtClean="0"/>
              <a:t>, </a:t>
            </a:r>
            <a:r>
              <a:rPr lang="zh-CN" altLang="en-US" dirty="0" smtClean="0"/>
              <a:t>编纂海洋法被列入议程</a:t>
            </a:r>
            <a:r>
              <a:rPr lang="en-US" dirty="0" smtClean="0"/>
              <a:t>, </a:t>
            </a:r>
            <a:r>
              <a:rPr lang="zh-CN" altLang="en-US" dirty="0" smtClean="0"/>
              <a:t>由四个小组委员会分别拟定</a:t>
            </a:r>
            <a:r>
              <a:rPr lang="en-US" altLang="zh-CN" dirty="0" smtClean="0"/>
              <a:t>《</a:t>
            </a:r>
            <a:r>
              <a:rPr lang="zh-CN" altLang="en-US" dirty="0" smtClean="0"/>
              <a:t>领海与毗连</a:t>
            </a:r>
          </a:p>
          <a:p>
            <a:r>
              <a:rPr lang="zh-CN" altLang="en-US" dirty="0" smtClean="0"/>
              <a:t>区公约</a:t>
            </a:r>
            <a:r>
              <a:rPr lang="en-US" altLang="zh-CN" dirty="0" smtClean="0"/>
              <a:t>》《</a:t>
            </a:r>
            <a:r>
              <a:rPr lang="zh-CN" altLang="en-US" dirty="0" smtClean="0"/>
              <a:t>大陆架公约</a:t>
            </a:r>
            <a:r>
              <a:rPr lang="en-US" altLang="zh-CN" dirty="0" smtClean="0"/>
              <a:t>》《</a:t>
            </a:r>
            <a:r>
              <a:rPr lang="zh-CN" altLang="en-US" dirty="0" smtClean="0"/>
              <a:t>公海公约</a:t>
            </a:r>
            <a:r>
              <a:rPr lang="en-US" altLang="zh-CN" dirty="0" smtClean="0"/>
              <a:t>》</a:t>
            </a:r>
            <a:r>
              <a:rPr lang="en-US" dirty="0" smtClean="0"/>
              <a:t>(Geneva convention on the high seas)</a:t>
            </a:r>
            <a:r>
              <a:rPr lang="en-US" altLang="zh-CN" dirty="0" smtClean="0"/>
              <a:t>《</a:t>
            </a:r>
            <a:r>
              <a:rPr lang="zh-CN" altLang="en-US" dirty="0" smtClean="0"/>
              <a:t>捕鱼与养护生物资源公约</a:t>
            </a:r>
            <a:r>
              <a:rPr lang="en-US" altLang="zh-CN" dirty="0" smtClean="0"/>
              <a:t>》</a:t>
            </a:r>
            <a:r>
              <a:rPr lang="zh-CN" altLang="en-US" dirty="0" smtClean="0"/>
              <a:t>草案</a:t>
            </a:r>
            <a:r>
              <a:rPr lang="en-US" dirty="0" smtClean="0"/>
              <a:t>. </a:t>
            </a:r>
            <a:r>
              <a:rPr lang="zh-CN" altLang="en-US" dirty="0" smtClean="0"/>
              <a:t>联合国第一次海洋法会议根据上述草案制定四个公约</a:t>
            </a:r>
            <a:r>
              <a:rPr lang="en-US" dirty="0" smtClean="0"/>
              <a:t>, </a:t>
            </a:r>
            <a:r>
              <a:rPr lang="zh-CN" altLang="en-US" dirty="0" smtClean="0"/>
              <a:t>被称为</a:t>
            </a:r>
            <a:r>
              <a:rPr lang="en-US" dirty="0" smtClean="0"/>
              <a:t>”</a:t>
            </a:r>
            <a:r>
              <a:rPr lang="zh-CN" altLang="en-US" dirty="0" smtClean="0"/>
              <a:t>日内瓦海洋法四公约</a:t>
            </a:r>
            <a:r>
              <a:rPr lang="en-US" dirty="0" smtClean="0"/>
              <a:t>”. </a:t>
            </a:r>
          </a:p>
          <a:p>
            <a:endParaRPr lang="en-US" altLang="zh-CN" dirty="0" smtClean="0"/>
          </a:p>
        </p:txBody>
      </p:sp>
      <p:sp>
        <p:nvSpPr>
          <p:cNvPr id="4" name="内容占位符 3"/>
          <p:cNvSpPr>
            <a:spLocks noGrp="1"/>
          </p:cNvSpPr>
          <p:nvPr>
            <p:ph sz="half" idx="2"/>
          </p:nvPr>
        </p:nvSpPr>
        <p:spPr/>
        <p:txBody>
          <a:bodyPr>
            <a:normAutofit fontScale="92500" lnSpcReduction="20000"/>
          </a:bodyPr>
          <a:lstStyle/>
          <a:p>
            <a:r>
              <a:rPr lang="en-US" altLang="zh-CN" dirty="0" smtClean="0"/>
              <a:t>《</a:t>
            </a:r>
            <a:r>
              <a:rPr lang="zh-CN" altLang="en-US" dirty="0" smtClean="0"/>
              <a:t>联合国海洋法公约</a:t>
            </a:r>
            <a:r>
              <a:rPr lang="en-US" altLang="zh-CN" dirty="0" smtClean="0"/>
              <a:t>》</a:t>
            </a:r>
          </a:p>
          <a:p>
            <a:r>
              <a:rPr lang="en-US" dirty="0" smtClean="0"/>
              <a:t>The 1982 United Nations Convention on the Law of the Sea(UNCLOS), </a:t>
            </a:r>
            <a:r>
              <a:rPr lang="zh-CN" altLang="en-US" dirty="0" smtClean="0"/>
              <a:t>共分为</a:t>
            </a:r>
            <a:r>
              <a:rPr lang="en-US" dirty="0" smtClean="0"/>
              <a:t>17</a:t>
            </a:r>
            <a:r>
              <a:rPr lang="zh-CN" altLang="en-US" dirty="0" smtClean="0"/>
              <a:t>部分</a:t>
            </a:r>
            <a:r>
              <a:rPr lang="en-US" dirty="0" smtClean="0"/>
              <a:t>, </a:t>
            </a:r>
            <a:r>
              <a:rPr lang="zh-CN" altLang="en-US" dirty="0" smtClean="0"/>
              <a:t>连同</a:t>
            </a:r>
            <a:r>
              <a:rPr lang="en-US" dirty="0" smtClean="0"/>
              <a:t> 9</a:t>
            </a:r>
            <a:r>
              <a:rPr lang="zh-CN" altLang="en-US" dirty="0" smtClean="0"/>
              <a:t>个附件共有</a:t>
            </a:r>
            <a:r>
              <a:rPr lang="en-US" dirty="0" smtClean="0"/>
              <a:t> 446 </a:t>
            </a:r>
            <a:r>
              <a:rPr lang="zh-CN" altLang="en-US" dirty="0" smtClean="0"/>
              <a:t>条</a:t>
            </a:r>
            <a:r>
              <a:rPr lang="en-US" dirty="0" smtClean="0"/>
              <a:t>, </a:t>
            </a:r>
            <a:r>
              <a:rPr lang="zh-CN" altLang="en-US" dirty="0" smtClean="0"/>
              <a:t>内容包括：领海、毗邻区、专属经济区、大陆架、用于国际航行的海峡、群岛国、岛屿制度、闭海或半闭海、内陆国出入海洋的权益和过境自由、国际海底以及海洋科学研究、海洋环境保护与安全、海洋技术的发展和转让等</a:t>
            </a:r>
            <a:r>
              <a:rPr lang="en-US" dirty="0" smtClean="0"/>
              <a:t>. </a:t>
            </a:r>
            <a:endParaRPr lang="en-US" altLang="zh-CN"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t>
            </a:r>
            <a:r>
              <a:rPr lang="zh-CN" altLang="en-US" dirty="0" smtClean="0"/>
              <a:t>联合国海洋法公约</a:t>
            </a:r>
            <a:r>
              <a:rPr lang="en-US" altLang="zh-CN" dirty="0" smtClean="0"/>
              <a:t>》</a:t>
            </a:r>
            <a:endParaRPr lang="zh-CN" altLang="en-US" dirty="0"/>
          </a:p>
        </p:txBody>
      </p:sp>
      <p:sp>
        <p:nvSpPr>
          <p:cNvPr id="3" name="内容占位符 2"/>
          <p:cNvSpPr>
            <a:spLocks noGrp="1"/>
          </p:cNvSpPr>
          <p:nvPr>
            <p:ph idx="1"/>
          </p:nvPr>
        </p:nvSpPr>
        <p:spPr/>
        <p:txBody>
          <a:bodyPr>
            <a:normAutofit fontScale="47500" lnSpcReduction="20000"/>
          </a:bodyPr>
          <a:lstStyle/>
          <a:p>
            <a:r>
              <a:rPr lang="en-US" dirty="0" smtClean="0"/>
              <a:t>Article101, Definition of piracy, Piracy consists of any of the following acts: (a) any illegal acts of violence or detention, or any act of depredation, committed for private ends by the crew or the passengers of a private ship or a private aircraft, and directed: (</a:t>
            </a:r>
            <a:r>
              <a:rPr lang="en-US" dirty="0" err="1" smtClean="0"/>
              <a:t>i</a:t>
            </a:r>
            <a:r>
              <a:rPr lang="en-US" dirty="0" smtClean="0"/>
              <a:t>)on the high seas, against another ship or aircraft, or against persons or property on board such ship or aircraft; (ii)against a ship, aircraft, persons or property in a place outside the jurisdiction of any State; (b) any act of voluntary participation in the operation of a ship or of an aircraft with knowledge off acts making it a pirate ship or aircraft; (c)any act of inciting or of intentionally facilitating an act described in subparagraph (a) or (b). </a:t>
            </a:r>
            <a:endParaRPr lang="zh-CN" altLang="en-US" dirty="0" smtClean="0"/>
          </a:p>
          <a:p>
            <a:r>
              <a:rPr lang="en-US" dirty="0" smtClean="0"/>
              <a:t>Article102, Piracy by a warship, government ship or government aircraft, whose crew has mutinied: The acts of piracy, as defined in article101, committed by a warship, government ship or government aircraft whose crew has mutinied and taken control of the ship or aircraft are assimilated to acts committed by a private ship or aircraft. </a:t>
            </a:r>
            <a:endParaRPr lang="zh-CN" altLang="en-US" dirty="0" smtClean="0"/>
          </a:p>
          <a:p>
            <a:r>
              <a:rPr lang="en-US" dirty="0" smtClean="0"/>
              <a:t>Article103, Definition of a pirate ship or aircraft: A ship or aircraft is considered a pirate ship or aircraft if it is Intended by the persons in dominant control to be used for the purpose of committing one of the acts referred to. In article 101. The same applies if the ship or aircraft has been used to commit any such act, so long as it remains under the control of the persons guilty of that act. </a:t>
            </a:r>
            <a:endParaRPr lang="zh-CN" altLang="en-US" dirty="0" smtClean="0"/>
          </a:p>
          <a:p>
            <a:r>
              <a:rPr lang="en-US" dirty="0" smtClean="0"/>
              <a:t>Article104, </a:t>
            </a:r>
            <a:r>
              <a:rPr lang="en-US" dirty="0" err="1" smtClean="0"/>
              <a:t>Retentionorloss</a:t>
            </a:r>
            <a:r>
              <a:rPr lang="en-US" dirty="0" smtClean="0"/>
              <a:t> of the nationality of a pirate ship or aircraft: A ship or aircraft may retain its nationality although it has become a pirate ship or aircraft. The retention or loss of nationality is determined by the law of the State from which such nationality was derived. </a:t>
            </a:r>
            <a:endParaRPr lang="zh-CN" altLang="en-US" dirty="0" smtClean="0"/>
          </a:p>
          <a:p>
            <a:r>
              <a:rPr lang="en-US" dirty="0" smtClean="0"/>
              <a:t>Article105, Seizure of a pirate ship or aircraft: On the high seas, or in any other place outside the jurisdiction of any</a:t>
            </a:r>
            <a:endParaRPr lang="zh-CN" altLang="en-US" dirty="0" smtClean="0"/>
          </a:p>
          <a:p>
            <a:r>
              <a:rPr lang="en-US" dirty="0" smtClean="0"/>
              <a:t>State, every State may seize a pirate ship or aircraft, or a ship or aircraft taken by piracy and under the control of pirates, and arrest the persons and seize the property on board. The courts of the State which carried out the seizure may decide upon the penalties to be imposed, and may also determine the action to be taken with regard to the ships, aircraft or property, subject to the rights of third parties acting in good faith. </a:t>
            </a:r>
            <a:endParaRPr lang="zh-CN" altLang="en-US" dirty="0" smtClean="0"/>
          </a:p>
          <a:p>
            <a:r>
              <a:rPr lang="en-US" dirty="0" smtClean="0"/>
              <a:t>Article106, Liability for seizure without adequate grounds: Where the seizure of a ship or aircraft on suspicion of Piracy has been effected without adequate grounds, the State making the seizure shall be liable to the State the Nationality of which is possessed by the ship or aircraft for any loss or damage caused by the seizure. </a:t>
            </a:r>
            <a:endParaRPr lang="zh-CN" altLang="en-US" dirty="0" smtClean="0"/>
          </a:p>
          <a:p>
            <a:r>
              <a:rPr lang="en-US" dirty="0" smtClean="0"/>
              <a:t>Article107, Ships and aircraft which are entitled to seize on account of piracy: A seizure on account of piracy may be carried out only by warships or military aircraft, or other ships or aircraft clearly marked and identifiable as being on government service and authorized to that effect. </a:t>
            </a:r>
            <a:endParaRPr lang="zh-CN"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t>
            </a:r>
            <a:r>
              <a:rPr lang="zh-CN" altLang="en-US" dirty="0" smtClean="0"/>
              <a:t>罗马公约</a:t>
            </a:r>
            <a:r>
              <a:rPr lang="en-US" altLang="zh-CN" dirty="0" smtClean="0"/>
              <a:t>》</a:t>
            </a:r>
            <a:endParaRPr lang="zh-CN" altLang="en-US" dirty="0"/>
          </a:p>
        </p:txBody>
      </p:sp>
      <p:sp>
        <p:nvSpPr>
          <p:cNvPr id="3" name="内容占位符 2"/>
          <p:cNvSpPr>
            <a:spLocks noGrp="1"/>
          </p:cNvSpPr>
          <p:nvPr>
            <p:ph idx="1"/>
          </p:nvPr>
        </p:nvSpPr>
        <p:spPr/>
        <p:txBody>
          <a:bodyPr>
            <a:normAutofit fontScale="55000" lnSpcReduction="20000"/>
          </a:bodyPr>
          <a:lstStyle/>
          <a:p>
            <a:r>
              <a:rPr lang="zh-CN" altLang="en-US" dirty="0" smtClean="0"/>
              <a:t>即</a:t>
            </a:r>
            <a:r>
              <a:rPr lang="en-US" altLang="zh-CN" dirty="0" smtClean="0"/>
              <a:t>《</a:t>
            </a:r>
            <a:r>
              <a:rPr lang="zh-CN" altLang="en-US" dirty="0" smtClean="0"/>
              <a:t>制止危及海上航行安全非法行为公约</a:t>
            </a:r>
            <a:r>
              <a:rPr lang="en-US" altLang="zh-CN" dirty="0" smtClean="0"/>
              <a:t>》</a:t>
            </a:r>
            <a:r>
              <a:rPr lang="en-US" dirty="0" smtClean="0"/>
              <a:t>(CONVENTION FOR THE SUPPRESSION OFUNLAWFULACTS AGAINSTTHESAFETYOFMARITIMENAVIGATION, 1988), </a:t>
            </a:r>
            <a:r>
              <a:rPr lang="zh-CN" altLang="en-US" dirty="0" smtClean="0"/>
              <a:t>这一公约规制的对象是</a:t>
            </a:r>
            <a:r>
              <a:rPr lang="en-US" dirty="0" smtClean="0"/>
              <a:t>”</a:t>
            </a:r>
            <a:r>
              <a:rPr lang="zh-CN" altLang="en-US" dirty="0" smtClean="0"/>
              <a:t>危及海上航行安全非法行为</a:t>
            </a:r>
            <a:r>
              <a:rPr lang="en-US" dirty="0" smtClean="0"/>
              <a:t>”, </a:t>
            </a:r>
            <a:r>
              <a:rPr lang="zh-CN" altLang="en-US" dirty="0" smtClean="0"/>
              <a:t>在原有的海盗罪基础上进行了扩大</a:t>
            </a:r>
            <a:r>
              <a:rPr lang="en-US" dirty="0" smtClean="0"/>
              <a:t>, </a:t>
            </a:r>
            <a:r>
              <a:rPr lang="zh-CN" altLang="en-US" dirty="0" smtClean="0"/>
              <a:t>即：</a:t>
            </a:r>
            <a:endParaRPr lang="en-US" altLang="zh-CN" dirty="0" smtClean="0"/>
          </a:p>
          <a:p>
            <a:r>
              <a:rPr lang="en-US" dirty="0" smtClean="0"/>
              <a:t>Article 3 Any person commits an offence if that person unlawfully and intentionally:(a)seizes or exercises control over a ship by force or threat thereof or any other form of intimidation; or (b) performs an act of violence against a person on board a ship if that act is likely to endanger the safe navigation of that ship; or (c) destroys a ship or causes damage to a ship or to its cargo which is likely to endanger the safe navigation of that ship; or(d)places or causes to be placed on a ship, by any means whatsoever, </a:t>
            </a:r>
            <a:r>
              <a:rPr lang="en-US" dirty="0" err="1" smtClean="0"/>
              <a:t>adevice</a:t>
            </a:r>
            <a:r>
              <a:rPr lang="en-US" dirty="0" smtClean="0"/>
              <a:t> or substance which is likely to destroy that ship, or cause damage to that ship or its cargo which endangers or is likely to endanger the safe navigation of that ship; or(e)destroys or seriously damages maritime navigational facilities or seriously interferes with their operation, if any such act is likely to endanger the safe navigation of a ship; or(f)communicates information which he knows to be false, thereby endangering the safe navigation of a ship; or (g) injures or kills any person, in connection with the commission or the attempted commission of any of the offences set for thin subparagraphs(a)to(f). 2. Any person also commits an offence if that person: (a)attempts to commit any of the offences set forth in paragraph 1; or (b) abets the commission of any of the offences setforthinparagraph1perpetratedbyanypersonorisotherwise an accomplice of a person who commits such an offence; or(c)threatens, with or without a condition, as is provided for under national law, aimed at compelling a physical or juridical person to do or refrain from doing any act, to commit any of the offencessetforthinparagraph1, subparagraphs (b), (c) and (e), if that threat is likely to endanger the safe navigation of the ship in question. </a:t>
            </a:r>
            <a:endParaRPr lang="zh-CN" altLang="en-US" dirty="0" smtClean="0"/>
          </a:p>
          <a:p>
            <a:endParaRPr lang="zh-CN"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关于打击亚洲海盗活动和武装</a:t>
            </a:r>
            <a:r>
              <a:rPr lang="en-US" altLang="zh-CN" dirty="0" smtClean="0"/>
              <a:t/>
            </a:r>
            <a:br>
              <a:rPr lang="en-US" altLang="zh-CN" dirty="0" smtClean="0"/>
            </a:br>
            <a:r>
              <a:rPr lang="zh-CN" altLang="en-US" dirty="0" smtClean="0"/>
              <a:t>抢劫船只行为的地区合作协定</a:t>
            </a:r>
            <a:endParaRPr lang="zh-CN" altLang="en-US" dirty="0"/>
          </a:p>
        </p:txBody>
      </p:sp>
      <p:sp>
        <p:nvSpPr>
          <p:cNvPr id="3" name="内容占位符 2"/>
          <p:cNvSpPr>
            <a:spLocks noGrp="1"/>
          </p:cNvSpPr>
          <p:nvPr>
            <p:ph idx="1"/>
          </p:nvPr>
        </p:nvSpPr>
        <p:spPr/>
        <p:txBody>
          <a:bodyPr>
            <a:normAutofit fontScale="55000" lnSpcReduction="20000"/>
          </a:bodyPr>
          <a:lstStyle/>
          <a:p>
            <a:r>
              <a:rPr lang="en-US" dirty="0" smtClean="0"/>
              <a:t>1988</a:t>
            </a:r>
            <a:r>
              <a:rPr lang="zh-CN" altLang="en-US" dirty="0" smtClean="0"/>
              <a:t>年，国际海事组织（</a:t>
            </a:r>
            <a:r>
              <a:rPr lang="en-US" dirty="0" smtClean="0"/>
              <a:t>IMO</a:t>
            </a:r>
            <a:r>
              <a:rPr lang="zh-CN" altLang="en-US" dirty="0" smtClean="0"/>
              <a:t>）通过</a:t>
            </a:r>
            <a:r>
              <a:rPr lang="en-US" altLang="zh-CN" dirty="0" smtClean="0"/>
              <a:t>《</a:t>
            </a:r>
            <a:r>
              <a:rPr lang="zh-CN" altLang="en-US" dirty="0" smtClean="0"/>
              <a:t>罗马公约</a:t>
            </a:r>
            <a:r>
              <a:rPr lang="en-US" altLang="zh-CN" dirty="0" smtClean="0"/>
              <a:t>》</a:t>
            </a:r>
            <a:r>
              <a:rPr lang="zh-CN" altLang="en-US" dirty="0" smtClean="0"/>
              <a:t>，对</a:t>
            </a:r>
            <a:r>
              <a:rPr lang="en-US" altLang="zh-CN" dirty="0" smtClean="0"/>
              <a:t>《</a:t>
            </a:r>
            <a:r>
              <a:rPr lang="zh-CN" altLang="en-US" dirty="0" smtClean="0"/>
              <a:t>联 合国海洋法公约</a:t>
            </a:r>
            <a:r>
              <a:rPr lang="en-US" altLang="zh-CN" dirty="0" smtClean="0"/>
              <a:t>》</a:t>
            </a:r>
            <a:r>
              <a:rPr lang="zh-CN" altLang="en-US" dirty="0" smtClean="0"/>
              <a:t>将海盗罪拓展为</a:t>
            </a:r>
            <a:r>
              <a:rPr lang="en-US" dirty="0" smtClean="0"/>
              <a:t>“</a:t>
            </a:r>
            <a:r>
              <a:rPr lang="zh-CN" altLang="en-US" dirty="0" smtClean="0"/>
              <a:t>危及海上航行安全非法行为</a:t>
            </a:r>
            <a:r>
              <a:rPr lang="en-US" dirty="0" smtClean="0"/>
              <a:t>”</a:t>
            </a:r>
            <a:r>
              <a:rPr lang="zh-CN" altLang="en-US" dirty="0" smtClean="0"/>
              <a:t>。</a:t>
            </a:r>
            <a:r>
              <a:rPr lang="en-US" dirty="0" smtClean="0"/>
              <a:t>2004</a:t>
            </a:r>
            <a:r>
              <a:rPr lang="zh-CN" altLang="en-US" dirty="0" smtClean="0"/>
              <a:t>年，东盟</a:t>
            </a:r>
            <a:r>
              <a:rPr lang="en-US" dirty="0" smtClean="0"/>
              <a:t>10</a:t>
            </a:r>
            <a:r>
              <a:rPr lang="zh-CN" altLang="en-US" dirty="0" smtClean="0"/>
              <a:t>国及中、日、韩等</a:t>
            </a:r>
            <a:r>
              <a:rPr lang="en-US" dirty="0" smtClean="0"/>
              <a:t>16</a:t>
            </a:r>
            <a:r>
              <a:rPr lang="zh-CN" altLang="en-US" dirty="0" smtClean="0"/>
              <a:t>国起草</a:t>
            </a:r>
            <a:r>
              <a:rPr lang="en-US" altLang="zh-CN" dirty="0" smtClean="0"/>
              <a:t>《</a:t>
            </a:r>
            <a:r>
              <a:rPr lang="zh-CN" altLang="en-US" dirty="0" smtClean="0"/>
              <a:t>关于打击亚洲海盗活动和武装抢劫船只行为的地区合作协定</a:t>
            </a:r>
            <a:r>
              <a:rPr lang="en-US" altLang="zh-CN" dirty="0" smtClean="0"/>
              <a:t>》</a:t>
            </a:r>
            <a:r>
              <a:rPr lang="zh-CN" altLang="en-US" dirty="0" smtClean="0"/>
              <a:t>，这是首个专门打击海盗和武装抢劫船只的多边协定。</a:t>
            </a:r>
          </a:p>
          <a:p>
            <a:r>
              <a:rPr lang="zh-CN" altLang="en-US" dirty="0" smtClean="0"/>
              <a:t>该组织</a:t>
            </a:r>
            <a:r>
              <a:rPr lang="en-US" altLang="zh-CN" dirty="0" smtClean="0"/>
              <a:t>《</a:t>
            </a:r>
            <a:r>
              <a:rPr lang="zh-CN" altLang="en-US" dirty="0" smtClean="0"/>
              <a:t>亚洲区域反海盗和武装抢劫船舶指引</a:t>
            </a:r>
            <a:r>
              <a:rPr lang="en-US" altLang="zh-CN" dirty="0" smtClean="0"/>
              <a:t>》</a:t>
            </a:r>
            <a:r>
              <a:rPr lang="en-US" dirty="0" smtClean="0"/>
              <a:t>(REGIONAL GUIDE TO COUNTER PIRACY AND ARMED ROBBERYAGAINSTSHIPSIN ASIA)</a:t>
            </a:r>
            <a:r>
              <a:rPr lang="zh-CN" altLang="en-US" dirty="0" smtClean="0"/>
              <a:t>明确：</a:t>
            </a:r>
            <a:r>
              <a:rPr lang="en-US" dirty="0" smtClean="0"/>
              <a:t>The definitions of “piracy” (in accordance with UNCLOS) and “armed robbery against ships” (in accordance with IMO) can be found in Annex A. </a:t>
            </a:r>
            <a:endParaRPr lang="zh-CN" altLang="en-US" dirty="0" smtClean="0"/>
          </a:p>
          <a:p>
            <a:r>
              <a:rPr lang="zh-CN" altLang="en-US" dirty="0" smtClean="0"/>
              <a:t>在</a:t>
            </a:r>
            <a:r>
              <a:rPr lang="en-US" dirty="0" smtClean="0"/>
              <a:t>Annex A</a:t>
            </a:r>
            <a:r>
              <a:rPr lang="zh-CN" altLang="en-US" dirty="0" smtClean="0"/>
              <a:t>中</a:t>
            </a:r>
            <a:r>
              <a:rPr lang="en-US" dirty="0" smtClean="0"/>
              <a:t>, </a:t>
            </a:r>
            <a:r>
              <a:rPr lang="zh-CN" altLang="en-US" dirty="0" smtClean="0"/>
              <a:t>明确武装抢劫船舶定义来自国际海事组织</a:t>
            </a:r>
            <a:r>
              <a:rPr lang="en-US" altLang="zh-CN" dirty="0" smtClean="0"/>
              <a:t>《</a:t>
            </a:r>
            <a:r>
              <a:rPr lang="zh-CN" altLang="en-US" dirty="0" smtClean="0"/>
              <a:t>调查海盗和武装劫船犯罪的实践规则</a:t>
            </a:r>
            <a:r>
              <a:rPr lang="en-US" altLang="zh-CN" dirty="0" smtClean="0"/>
              <a:t>》</a:t>
            </a:r>
            <a:r>
              <a:rPr lang="en-US" dirty="0" smtClean="0"/>
              <a:t>(Code of Practice for the Investigation of Crimes and Armed Robbery against Ships), </a:t>
            </a:r>
            <a:r>
              <a:rPr lang="zh-CN" altLang="en-US" dirty="0" smtClean="0"/>
              <a:t>即： </a:t>
            </a:r>
            <a:r>
              <a:rPr lang="en-US" dirty="0" smtClean="0"/>
              <a:t>“Armed robbery against ships” means any of the following acts: A. any illegal act of violence or detention, or any act of depredation, or threat thereof, other than an act of ”piracy”, committed for private ends and directed against a ship, or against persons or property on board such ship, within a State’s internal waters, archipelagic waters and territorial sea; B. any act of inciting or of intentionally facilitating an act described above. </a:t>
            </a:r>
            <a:r>
              <a:rPr lang="zh-CN" altLang="en-US" dirty="0" smtClean="0"/>
              <a:t>根据以上定义</a:t>
            </a:r>
            <a:r>
              <a:rPr lang="en-US" dirty="0" smtClean="0"/>
              <a:t>, </a:t>
            </a:r>
            <a:r>
              <a:rPr lang="zh-CN" altLang="en-US" dirty="0" smtClean="0"/>
              <a:t>海盗和武装抢劫船舶犯罪目的和主观要件、客观要件都相同</a:t>
            </a:r>
            <a:r>
              <a:rPr lang="en-US" dirty="0" smtClean="0"/>
              <a:t>, </a:t>
            </a:r>
            <a:r>
              <a:rPr lang="zh-CN" altLang="en-US" dirty="0" smtClean="0"/>
              <a:t>犯罪目的均为私人目的</a:t>
            </a:r>
            <a:r>
              <a:rPr lang="en-US" dirty="0" smtClean="0"/>
              <a:t>, </a:t>
            </a:r>
            <a:r>
              <a:rPr lang="zh-CN" altLang="en-US" dirty="0" smtClean="0"/>
              <a:t>主观要件为故意</a:t>
            </a:r>
            <a:r>
              <a:rPr lang="en-US" dirty="0" smtClean="0"/>
              <a:t>, </a:t>
            </a:r>
            <a:r>
              <a:rPr lang="zh-CN" altLang="en-US" dirty="0" smtClean="0"/>
              <a:t>客观要件都包括在海上针对船舶</a:t>
            </a:r>
            <a:r>
              <a:rPr lang="en-US" dirty="0" smtClean="0"/>
              <a:t>, </a:t>
            </a:r>
            <a:r>
              <a:rPr lang="zh-CN" altLang="en-US" dirty="0" smtClean="0"/>
              <a:t>或船舶上的人员或财产所进行的任何非法的暴力行为或扣押行为</a:t>
            </a:r>
            <a:r>
              <a:rPr lang="en-US" dirty="0" smtClean="0"/>
              <a:t>, </a:t>
            </a:r>
            <a:r>
              <a:rPr lang="zh-CN" altLang="en-US" dirty="0" smtClean="0"/>
              <a:t>或任何掠夺行为</a:t>
            </a:r>
            <a:r>
              <a:rPr lang="en-US" dirty="0" smtClean="0"/>
              <a:t>. </a:t>
            </a:r>
            <a:r>
              <a:rPr lang="zh-CN" altLang="en-US" dirty="0" smtClean="0"/>
              <a:t>两者主要区别在于：</a:t>
            </a:r>
            <a:r>
              <a:rPr lang="en-US" dirty="0" smtClean="0"/>
              <a:t>(1)</a:t>
            </a:r>
            <a:r>
              <a:rPr lang="zh-CN" altLang="en-US" dirty="0" smtClean="0"/>
              <a:t>犯罪地点不同</a:t>
            </a:r>
            <a:r>
              <a:rPr lang="en-US" dirty="0" smtClean="0"/>
              <a:t>, </a:t>
            </a:r>
            <a:r>
              <a:rPr lang="zh-CN" altLang="en-US" dirty="0" smtClean="0"/>
              <a:t>这是两者最大的不同</a:t>
            </a:r>
            <a:r>
              <a:rPr lang="en-US" dirty="0" smtClean="0"/>
              <a:t>. </a:t>
            </a:r>
            <a:r>
              <a:rPr lang="zh-CN" altLang="en-US" dirty="0" smtClean="0"/>
              <a:t>海盗罪的犯罪地点是在公海上和国家管辖权以外的地区</a:t>
            </a:r>
            <a:r>
              <a:rPr lang="en-US" dirty="0" smtClean="0"/>
              <a:t>, </a:t>
            </a:r>
            <a:r>
              <a:rPr lang="zh-CN" altLang="en-US" dirty="0" smtClean="0"/>
              <a:t>武装抢劫船舶的犯罪地点在国家拥有管辖权的地区</a:t>
            </a:r>
            <a:r>
              <a:rPr lang="en-US" dirty="0" smtClean="0"/>
              <a:t>, </a:t>
            </a:r>
            <a:r>
              <a:rPr lang="zh-CN" altLang="en-US" dirty="0" smtClean="0"/>
              <a:t>包括领海</a:t>
            </a:r>
            <a:r>
              <a:rPr lang="en-US" dirty="0" smtClean="0"/>
              <a:t>;(2)</a:t>
            </a:r>
            <a:r>
              <a:rPr lang="zh-CN" altLang="en-US" dirty="0" smtClean="0"/>
              <a:t>犯罪主体不同</a:t>
            </a:r>
            <a:r>
              <a:rPr lang="en-US" dirty="0" smtClean="0"/>
              <a:t>. </a:t>
            </a:r>
            <a:r>
              <a:rPr lang="zh-CN" altLang="en-US" dirty="0" smtClean="0"/>
              <a:t>海盗罪的犯罪主体限于私人船舶或私人飞机的船员、机组成员或乘客</a:t>
            </a:r>
            <a:r>
              <a:rPr lang="en-US" dirty="0" smtClean="0"/>
              <a:t>, </a:t>
            </a:r>
            <a:r>
              <a:rPr lang="zh-CN" altLang="en-US" dirty="0" smtClean="0"/>
              <a:t>武装抢劫船舶的犯罪主体则无此限制</a:t>
            </a:r>
            <a:r>
              <a:rPr lang="en-US" dirty="0" smtClean="0"/>
              <a:t>;(3)</a:t>
            </a:r>
            <a:r>
              <a:rPr lang="zh-CN" altLang="en-US" dirty="0" smtClean="0"/>
              <a:t>犯罪客体不同</a:t>
            </a:r>
            <a:r>
              <a:rPr lang="en-US" dirty="0" smtClean="0"/>
              <a:t>. </a:t>
            </a:r>
            <a:r>
              <a:rPr lang="zh-CN" altLang="en-US" dirty="0" smtClean="0"/>
              <a:t>海盗罪的犯罪客体限于另一船舶或飞机</a:t>
            </a:r>
            <a:r>
              <a:rPr lang="en-US" dirty="0" smtClean="0"/>
              <a:t>, </a:t>
            </a:r>
            <a:r>
              <a:rPr lang="zh-CN" altLang="en-US" dirty="0" smtClean="0"/>
              <a:t>武装抢劫船舶的犯罪客体包括罪犯自身所在的船舶和另一船舶</a:t>
            </a:r>
            <a:r>
              <a:rPr lang="en-US" dirty="0" smtClean="0"/>
              <a:t>. </a:t>
            </a:r>
            <a:endParaRPr lang="zh-CN" altLang="en-US" dirty="0" smtClean="0"/>
          </a:p>
          <a:p>
            <a:endParaRPr lang="zh-CN"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国际习惯法</a:t>
            </a:r>
            <a:endParaRPr lang="zh-CN" altLang="en-US" dirty="0"/>
          </a:p>
        </p:txBody>
      </p:sp>
      <p:sp>
        <p:nvSpPr>
          <p:cNvPr id="3" name="内容占位符 2"/>
          <p:cNvSpPr>
            <a:spLocks noGrp="1"/>
          </p:cNvSpPr>
          <p:nvPr>
            <p:ph idx="1"/>
          </p:nvPr>
        </p:nvSpPr>
        <p:spPr/>
        <p:txBody>
          <a:bodyPr/>
          <a:lstStyle/>
          <a:p>
            <a:r>
              <a:rPr lang="zh-CN" altLang="en-US" dirty="0" smtClean="0"/>
              <a:t>国际习惯法的构成要素包括国家的一致行为以及法律确信，也就是形成通例且被各国普遍接受并作为法律义务加以遵守。与海盗罪管辖相关的两个原则是公海自由原则和国家主权原则，人类在海上交往、贸易、争端中逐渐形成了关于海盗罪的一些做法。例如，私掠许可制度的法理基础之一是公海自由原则，是根据当时的海战规则和捕获法规对敌国进行干扰的制度。私掠许可制度与海盗罪是对生的概念，未取得私掠许可证或者超出许可范围攻击海上船舶即在许可国犯下海盗罪，而对海盗罪的规制则应当符合国家主权原则。</a:t>
            </a:r>
            <a:endParaRPr lang="zh-CN"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国际习惯法</a:t>
            </a:r>
            <a:endParaRPr lang="zh-CN" altLang="en-US" dirty="0"/>
          </a:p>
        </p:txBody>
      </p:sp>
      <p:sp>
        <p:nvSpPr>
          <p:cNvPr id="3" name="内容占位符 2"/>
          <p:cNvSpPr>
            <a:spLocks noGrp="1"/>
          </p:cNvSpPr>
          <p:nvPr>
            <p:ph sz="half" idx="1"/>
          </p:nvPr>
        </p:nvSpPr>
        <p:spPr/>
        <p:txBody>
          <a:bodyPr>
            <a:normAutofit fontScale="85000" lnSpcReduction="20000"/>
          </a:bodyPr>
          <a:lstStyle/>
          <a:p>
            <a:r>
              <a:rPr lang="zh-CN" altLang="en-US" dirty="0" smtClean="0"/>
              <a:t>公海自由原则</a:t>
            </a:r>
            <a:endParaRPr lang="en-US" altLang="zh-CN" dirty="0" smtClean="0"/>
          </a:p>
          <a:p>
            <a:r>
              <a:rPr lang="zh-CN" altLang="en-US" dirty="0" smtClean="0"/>
              <a:t>国家主权原则</a:t>
            </a:r>
            <a:endParaRPr lang="en-US" altLang="zh-CN" dirty="0" smtClean="0"/>
          </a:p>
          <a:p>
            <a:r>
              <a:rPr lang="zh-CN" altLang="en-US" dirty="0" smtClean="0"/>
              <a:t>在公海自由原则之下，任何国际法主体都不可以占用公海的任何部分。一国政府及其海军和平时期在公海上只能对悬挂该国国旗的船舶行使管辖权，战争时期则适用交战规则和捕获法的规则。海盗行为是对公海的非法利用，侵害了中立国的航运及其他国家对公海、公海上空的利用。</a:t>
            </a:r>
            <a:endParaRPr lang="zh-CN" altLang="en-US" dirty="0"/>
          </a:p>
        </p:txBody>
      </p:sp>
      <p:sp>
        <p:nvSpPr>
          <p:cNvPr id="4" name="内容占位符 3"/>
          <p:cNvSpPr>
            <a:spLocks noGrp="1"/>
          </p:cNvSpPr>
          <p:nvPr>
            <p:ph sz="half" idx="2"/>
          </p:nvPr>
        </p:nvSpPr>
        <p:spPr/>
        <p:txBody>
          <a:bodyPr>
            <a:normAutofit fontScale="85000" lnSpcReduction="20000"/>
          </a:bodyPr>
          <a:lstStyle/>
          <a:p>
            <a:r>
              <a:rPr lang="zh-CN" altLang="en-US" dirty="0" smtClean="0"/>
              <a:t>与海盗罪普遍管辖相关的国际习惯</a:t>
            </a:r>
            <a:endParaRPr lang="en-US" altLang="zh-CN" dirty="0" smtClean="0"/>
          </a:p>
          <a:p>
            <a:r>
              <a:rPr lang="zh-CN" altLang="en-US" dirty="0" smtClean="0"/>
              <a:t>各国对海盗罪普遍管辖原则的接受，是建立在废除私掠许可制度这一基础之上的，前提是各国共同接受的海军交战规则和捕获法得到了明确。对海盗罪的普遍管辖这一习惯的形成，从</a:t>
            </a:r>
            <a:r>
              <a:rPr lang="en-US" dirty="0" smtClean="0"/>
              <a:t>1856 </a:t>
            </a:r>
            <a:r>
              <a:rPr lang="zh-CN" altLang="en-US" dirty="0" smtClean="0"/>
              <a:t>年</a:t>
            </a:r>
            <a:r>
              <a:rPr lang="en-US" altLang="zh-CN" dirty="0" smtClean="0"/>
              <a:t>《</a:t>
            </a:r>
            <a:r>
              <a:rPr lang="zh-CN" altLang="en-US" dirty="0" smtClean="0"/>
              <a:t>巴黎海战宣言</a:t>
            </a:r>
            <a:r>
              <a:rPr lang="en-US" altLang="zh-CN" dirty="0" smtClean="0"/>
              <a:t>》</a:t>
            </a:r>
            <a:r>
              <a:rPr lang="zh-CN" altLang="en-US" dirty="0" smtClean="0"/>
              <a:t>生效至世界各国普遍承认经历了漫长的一百多年，缔约国与非缔约国对</a:t>
            </a:r>
            <a:r>
              <a:rPr lang="en-US" altLang="zh-CN" dirty="0" smtClean="0"/>
              <a:t>《</a:t>
            </a:r>
            <a:r>
              <a:rPr lang="zh-CN" altLang="en-US" dirty="0" smtClean="0"/>
              <a:t>巴黎海战宣言</a:t>
            </a:r>
            <a:r>
              <a:rPr lang="en-US" altLang="zh-CN" dirty="0" smtClean="0"/>
              <a:t>》</a:t>
            </a:r>
            <a:r>
              <a:rPr lang="zh-CN" altLang="en-US" dirty="0" smtClean="0"/>
              <a:t>所确立原则的长期共同遵循，使之最终形成普遍国际法。</a:t>
            </a:r>
            <a:endParaRPr lang="zh-CN"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海盗罪的管辖原则</a:t>
            </a:r>
            <a:endParaRPr lang="zh-CN" altLang="en-US" dirty="0"/>
          </a:p>
        </p:txBody>
      </p:sp>
      <p:sp>
        <p:nvSpPr>
          <p:cNvPr id="3" name="内容占位符 2"/>
          <p:cNvSpPr>
            <a:spLocks noGrp="1"/>
          </p:cNvSpPr>
          <p:nvPr>
            <p:ph idx="1"/>
          </p:nvPr>
        </p:nvSpPr>
        <p:spPr/>
        <p:txBody>
          <a:bodyPr>
            <a:normAutofit fontScale="70000" lnSpcReduction="20000"/>
          </a:bodyPr>
          <a:lstStyle/>
          <a:p>
            <a:r>
              <a:rPr lang="zh-CN" altLang="en-US" dirty="0" smtClean="0"/>
              <a:t>公元前</a:t>
            </a:r>
            <a:r>
              <a:rPr lang="en-US" dirty="0" smtClean="0"/>
              <a:t>100</a:t>
            </a:r>
            <a:r>
              <a:rPr lang="zh-CN" altLang="en-US" dirty="0" smtClean="0"/>
              <a:t>年，罗马共和国曾颁布法令允许公民对海盗“无危险地去做他们想做的任何事”。当时著名学者西塞罗指出：“所有构成海盗的行为必须在城邦的管辖领域之外；海盗行为不是针对单个城邦，而是针对全人类；对海盗的追诉权适用于所有城邦。”这是人类最早关于海盗罪实行普遍管辖的法学论述。从中世纪到地理大发现时代，欧洲对于海盗管辖的习惯主要是由就近的海军舰队对管辖海域范围内的海盗进行打击，依靠要塞炮台进行城市防御，这和当时“主权在大炮射程之内”的海权理论是对应的。例如，</a:t>
            </a:r>
            <a:r>
              <a:rPr lang="en-US" dirty="0" smtClean="0"/>
              <a:t>1260</a:t>
            </a:r>
            <a:r>
              <a:rPr lang="zh-CN" altLang="en-US" dirty="0" smtClean="0"/>
              <a:t>年，汉萨同盟通过法令规定，一旦获悉海盗出没，距其出没地点最近的港口有义务立即出动战舰予以歼灭，所有开支由各同盟城市分担。</a:t>
            </a:r>
          </a:p>
          <a:p>
            <a:r>
              <a:rPr lang="en-US" dirty="0" smtClean="0"/>
              <a:t>1494</a:t>
            </a:r>
            <a:r>
              <a:rPr lang="zh-CN" altLang="en-US" dirty="0" smtClean="0"/>
              <a:t>年，西班牙、葡萄牙</a:t>
            </a:r>
            <a:r>
              <a:rPr lang="en-US" altLang="zh-CN" dirty="0" smtClean="0"/>
              <a:t>《</a:t>
            </a:r>
            <a:r>
              <a:rPr lang="zh-CN" altLang="en-US" dirty="0" smtClean="0"/>
              <a:t>托尔德西里亚太斯条约</a:t>
            </a:r>
            <a:r>
              <a:rPr lang="en-US" altLang="zh-CN" dirty="0" smtClean="0"/>
              <a:t>》</a:t>
            </a:r>
            <a:r>
              <a:rPr lang="zh-CN" altLang="en-US" dirty="0" smtClean="0"/>
              <a:t>在人类历史上首次就海洋划界并对两国所认为的“内海”海盗活动进行管辖，但这种单方面垄断为英国、法国、荷兰等国所反对，并通过走私、劫掠、攻城等方式对美洲等地展开激烈争夺。私掠船的行为在当时被视为国家间战争的组成部分而非独立罪行，各国对所认为管辖范围内海盗罪的管辖主张总体是一致的；主要差别在于对海洋权利主张范围和他国私掠船地位是否承认，更多地以自身利益为出发点，即表现为本国法主义。这一时期各国对本国国内及海外殖民地范围内甚至全部海域海盗（往往是另一国的私掠者）均声称有权管辖，实际管辖情况则视其海军实力而定。</a:t>
            </a:r>
            <a:endParaRPr lang="zh-CN"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辅助性国际法渊源</a:t>
            </a:r>
            <a:endParaRPr lang="zh-CN" altLang="en-US" dirty="0"/>
          </a:p>
        </p:txBody>
      </p:sp>
      <p:sp>
        <p:nvSpPr>
          <p:cNvPr id="3" name="内容占位符 2"/>
          <p:cNvSpPr>
            <a:spLocks noGrp="1"/>
          </p:cNvSpPr>
          <p:nvPr>
            <p:ph idx="1"/>
          </p:nvPr>
        </p:nvSpPr>
        <p:spPr/>
        <p:txBody>
          <a:bodyPr>
            <a:normAutofit fontScale="77500" lnSpcReduction="20000"/>
          </a:bodyPr>
          <a:lstStyle/>
          <a:p>
            <a:r>
              <a:rPr lang="zh-CN" altLang="en-US" dirty="0" smtClean="0"/>
              <a:t>目前，与打击海盗活动相关的国际组织主要有：联合国安理会（</a:t>
            </a:r>
            <a:r>
              <a:rPr lang="en-US" dirty="0" smtClean="0"/>
              <a:t>United Nations Security Council</a:t>
            </a:r>
            <a:r>
              <a:rPr lang="zh-CN" altLang="en-US" dirty="0" smtClean="0"/>
              <a:t>）、国际海事组织（</a:t>
            </a:r>
            <a:r>
              <a:rPr lang="en-US" dirty="0" smtClean="0"/>
              <a:t>International Maritime Organization</a:t>
            </a:r>
            <a:r>
              <a:rPr lang="zh-CN" altLang="en-US" dirty="0" smtClean="0"/>
              <a:t>（</a:t>
            </a:r>
            <a:r>
              <a:rPr lang="en-US" dirty="0" smtClean="0"/>
              <a:t>IMO</a:t>
            </a:r>
            <a:r>
              <a:rPr lang="zh-CN" altLang="en-US" dirty="0" smtClean="0"/>
              <a:t>））、联合国毒品和犯罪问题办公室（</a:t>
            </a:r>
            <a:r>
              <a:rPr lang="en-US" dirty="0" smtClean="0"/>
              <a:t>United Nations Office on Drugs and Crime</a:t>
            </a:r>
            <a:r>
              <a:rPr lang="zh-CN" altLang="en-US" dirty="0" smtClean="0"/>
              <a:t>）、亚洲打击海盗及武装抢劫船只的地区合作协定信息共享中心（</a:t>
            </a:r>
            <a:r>
              <a:rPr lang="en-US" dirty="0" smtClean="0"/>
              <a:t>The </a:t>
            </a:r>
            <a:r>
              <a:rPr lang="en-US" dirty="0" err="1" smtClean="0"/>
              <a:t>ReCAAP</a:t>
            </a:r>
            <a:r>
              <a:rPr lang="en-US" dirty="0" smtClean="0"/>
              <a:t> Information Sharing Centre(ISC)</a:t>
            </a:r>
            <a:r>
              <a:rPr lang="zh-CN" altLang="en-US" dirty="0" smtClean="0"/>
              <a:t>）、索马里沿海海盗问题联络小组（</a:t>
            </a:r>
            <a:r>
              <a:rPr lang="en-US" dirty="0" smtClean="0"/>
              <a:t>Contact Group on Piracy off the Coast of Somalia</a:t>
            </a:r>
            <a:r>
              <a:rPr lang="zh-CN" altLang="en-US" dirty="0" smtClean="0"/>
              <a:t>）、非洲之角海上安全中心（</a:t>
            </a:r>
            <a:r>
              <a:rPr lang="en-US" dirty="0" smtClean="0"/>
              <a:t>Maritime Security Centre (Horn of Africa)</a:t>
            </a:r>
            <a:r>
              <a:rPr lang="zh-CN" altLang="en-US" dirty="0" smtClean="0"/>
              <a:t>）、国际海事局（</a:t>
            </a:r>
            <a:r>
              <a:rPr lang="en-US" dirty="0" smtClean="0"/>
              <a:t>International Maritime Bureau of the International Chamber of Commerce</a:t>
            </a:r>
            <a:r>
              <a:rPr lang="zh-CN" altLang="en-US" dirty="0" smtClean="0"/>
              <a:t>）、国际刑警组织（</a:t>
            </a:r>
            <a:r>
              <a:rPr lang="en-US" dirty="0" smtClean="0"/>
              <a:t>International Criminal Police Organization</a:t>
            </a:r>
            <a:r>
              <a:rPr lang="zh-CN" altLang="en-US" dirty="0" smtClean="0"/>
              <a:t>（</a:t>
            </a:r>
            <a:r>
              <a:rPr lang="en-US" dirty="0" smtClean="0"/>
              <a:t>TERPOL</a:t>
            </a:r>
            <a:r>
              <a:rPr lang="zh-CN" altLang="en-US" dirty="0" smtClean="0"/>
              <a:t>）</a:t>
            </a:r>
            <a:r>
              <a:rPr lang="en-US" dirty="0" smtClean="0"/>
              <a:t>)</a:t>
            </a:r>
            <a:r>
              <a:rPr lang="zh-CN" altLang="en-US" dirty="0" smtClean="0"/>
              <a:t>、联合国索马里政治办公室（</a:t>
            </a:r>
            <a:r>
              <a:rPr lang="en-US" dirty="0" smtClean="0"/>
              <a:t>United Nations Political Office for Somalia</a:t>
            </a:r>
            <a:r>
              <a:rPr lang="zh-CN" altLang="en-US" dirty="0" smtClean="0"/>
              <a:t>（</a:t>
            </a:r>
            <a:r>
              <a:rPr lang="en-US" dirty="0" smtClean="0"/>
              <a:t>UNPOS</a:t>
            </a:r>
            <a:r>
              <a:rPr lang="zh-CN" altLang="en-US" dirty="0" smtClean="0"/>
              <a:t>）），在打击海盗方面主要是联合国特别是安理会的决议授权为主，国际海事组织和国际商会主要以航运业行为规范特别是商船反海盗部署为主，其他例如国际刑警组织等则以信息共享协作和地区性司法合作为主。</a:t>
            </a:r>
            <a:endParaRPr lang="zh-CN"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与索马里海盗有关的安理会决议</a:t>
            </a:r>
            <a:endParaRPr lang="zh-CN" altLang="en-US" dirty="0"/>
          </a:p>
        </p:txBody>
      </p:sp>
      <p:sp>
        <p:nvSpPr>
          <p:cNvPr id="3" name="内容占位符 2"/>
          <p:cNvSpPr>
            <a:spLocks noGrp="1"/>
          </p:cNvSpPr>
          <p:nvPr>
            <p:ph idx="1"/>
          </p:nvPr>
        </p:nvSpPr>
        <p:spPr/>
        <p:txBody>
          <a:bodyPr>
            <a:normAutofit fontScale="70000" lnSpcReduction="20000"/>
          </a:bodyPr>
          <a:lstStyle/>
          <a:p>
            <a:r>
              <a:rPr lang="zh-CN" altLang="en-US" dirty="0" smtClean="0"/>
              <a:t>联合国安理会就打击海盗活动形成的一系列决议是海盗管辖权的国际法律渊源，特别是决议有些内容构成了“国家主权”原则的例外，突破了普遍管辖权“在公海上或在任何国家管辖范围以外”的限制范围。</a:t>
            </a:r>
          </a:p>
          <a:p>
            <a:r>
              <a:rPr lang="zh-CN" altLang="en-US" dirty="0" smtClean="0"/>
              <a:t>截止</a:t>
            </a:r>
            <a:r>
              <a:rPr lang="en-US" dirty="0" smtClean="0"/>
              <a:t>2018</a:t>
            </a:r>
            <a:r>
              <a:rPr lang="zh-CN" altLang="en-US" dirty="0" smtClean="0"/>
              <a:t>年</a:t>
            </a:r>
            <a:r>
              <a:rPr lang="en-US" dirty="0" smtClean="0"/>
              <a:t>6</a:t>
            </a:r>
            <a:r>
              <a:rPr lang="zh-CN" altLang="en-US" dirty="0" smtClean="0"/>
              <a:t>月底，联合国官方网站共公布了</a:t>
            </a:r>
            <a:r>
              <a:rPr lang="en-US" dirty="0" smtClean="0"/>
              <a:t>12</a:t>
            </a:r>
            <a:r>
              <a:rPr lang="zh-CN" altLang="en-US" dirty="0" smtClean="0"/>
              <a:t>份决议、</a:t>
            </a:r>
            <a:r>
              <a:rPr lang="en-US" dirty="0" smtClean="0"/>
              <a:t>33</a:t>
            </a:r>
            <a:r>
              <a:rPr lang="zh-CN" altLang="en-US" dirty="0" smtClean="0"/>
              <a:t>份报告，其中关于索马里海盗有</a:t>
            </a:r>
            <a:r>
              <a:rPr lang="en-US" dirty="0" smtClean="0"/>
              <a:t>10</a:t>
            </a:r>
            <a:r>
              <a:rPr lang="zh-CN" altLang="en-US" dirty="0" smtClean="0"/>
              <a:t>份决议，第</a:t>
            </a:r>
            <a:r>
              <a:rPr lang="en-US" dirty="0" smtClean="0"/>
              <a:t>1816</a:t>
            </a:r>
            <a:r>
              <a:rPr lang="zh-CN" altLang="en-US" dirty="0" smtClean="0"/>
              <a:t>（</a:t>
            </a:r>
            <a:r>
              <a:rPr lang="en-US" dirty="0" smtClean="0"/>
              <a:t>2008</a:t>
            </a:r>
            <a:r>
              <a:rPr lang="zh-CN" altLang="en-US" dirty="0" smtClean="0"/>
              <a:t>）号决议规定：任何其他国家在</a:t>
            </a:r>
            <a:r>
              <a:rPr lang="en-US" dirty="0" smtClean="0"/>
              <a:t>2008</a:t>
            </a:r>
            <a:r>
              <a:rPr lang="zh-CN" altLang="en-US" dirty="0" smtClean="0"/>
              <a:t>年</a:t>
            </a:r>
            <a:r>
              <a:rPr lang="en-US" dirty="0" smtClean="0"/>
              <a:t>6</a:t>
            </a:r>
            <a:r>
              <a:rPr lang="zh-CN" altLang="en-US" dirty="0" smtClean="0"/>
              <a:t>月</a:t>
            </a:r>
            <a:r>
              <a:rPr lang="en-US" dirty="0" smtClean="0"/>
              <a:t>2</a:t>
            </a:r>
            <a:r>
              <a:rPr lang="zh-CN" altLang="en-US" dirty="0" smtClean="0"/>
              <a:t>日决议通过以后的</a:t>
            </a:r>
            <a:r>
              <a:rPr lang="en-US" dirty="0" smtClean="0"/>
              <a:t>6</a:t>
            </a:r>
            <a:r>
              <a:rPr lang="zh-CN" altLang="en-US" dirty="0" smtClean="0"/>
              <a:t>个月内，都可以在与索马里过渡联邦政府合作来打击 索马里海盗。这些国家参与打击海盗的方式，既包括“进入（</a:t>
            </a:r>
            <a:r>
              <a:rPr lang="en-US" dirty="0" smtClean="0"/>
              <a:t>enter</a:t>
            </a:r>
            <a:r>
              <a:rPr lang="zh-CN" altLang="en-US" dirty="0" smtClean="0"/>
              <a:t>）索马里领海，以制止海盗及海上武装抢劫行为”，而且还包括“在索马里领海内（</a:t>
            </a:r>
            <a:r>
              <a:rPr lang="en-US" dirty="0" smtClean="0"/>
              <a:t>within the territorial waters of Somalia</a:t>
            </a:r>
            <a:r>
              <a:rPr lang="zh-CN" altLang="en-US" dirty="0" smtClean="0"/>
              <a:t>）采用一切必要手段（</a:t>
            </a:r>
            <a:r>
              <a:rPr lang="en-US" dirty="0" smtClean="0"/>
              <a:t>all necessary means</a:t>
            </a:r>
            <a:r>
              <a:rPr lang="zh-CN" altLang="en-US" dirty="0" smtClean="0"/>
              <a:t>），以制止海盗及武装抢劫行为”。第</a:t>
            </a:r>
            <a:r>
              <a:rPr lang="en-US" dirty="0" smtClean="0"/>
              <a:t>1851</a:t>
            </a:r>
            <a:r>
              <a:rPr lang="zh-CN" altLang="en-US" dirty="0" smtClean="0"/>
              <a:t>（</a:t>
            </a:r>
            <a:r>
              <a:rPr lang="en-US" dirty="0" smtClean="0"/>
              <a:t>2008</a:t>
            </a:r>
            <a:r>
              <a:rPr lang="zh-CN" altLang="en-US" dirty="0" smtClean="0"/>
              <a:t>）号决议授权所有国家和区域组织在索马里境内采取一切必要的适当措施，包括镇压海盗行为和海上武装抢劫行为，要求各国“根据国际法尊重索马里的主权、领土完整、政治独立和统一”“根据本段的授权所采取的任何措施都应符合适用的国际人道法和人权法”。</a:t>
            </a:r>
          </a:p>
          <a:p>
            <a:r>
              <a:rPr lang="zh-CN" altLang="en-US" dirty="0" smtClean="0"/>
              <a:t>即联合国安理会第</a:t>
            </a:r>
            <a:r>
              <a:rPr lang="en-US" dirty="0" smtClean="0"/>
              <a:t>1816(2008)</a:t>
            </a:r>
            <a:r>
              <a:rPr lang="zh-CN" altLang="en-US" dirty="0" smtClean="0"/>
              <a:t>、</a:t>
            </a:r>
            <a:r>
              <a:rPr lang="en-US" dirty="0" smtClean="0"/>
              <a:t>1838(2008)</a:t>
            </a:r>
            <a:r>
              <a:rPr lang="zh-CN" altLang="en-US" dirty="0" smtClean="0"/>
              <a:t>、</a:t>
            </a:r>
            <a:r>
              <a:rPr lang="en-US" dirty="0" smtClean="0"/>
              <a:t>1846(2008)</a:t>
            </a:r>
            <a:r>
              <a:rPr lang="zh-CN" altLang="en-US" dirty="0" smtClean="0"/>
              <a:t>、</a:t>
            </a:r>
            <a:r>
              <a:rPr lang="en-US" dirty="0" smtClean="0"/>
              <a:t>1851(2008)</a:t>
            </a:r>
            <a:r>
              <a:rPr lang="zh-CN" altLang="en-US" dirty="0" smtClean="0"/>
              <a:t>、</a:t>
            </a:r>
            <a:r>
              <a:rPr lang="en-US" dirty="0" smtClean="0"/>
              <a:t>1897(2009)</a:t>
            </a:r>
            <a:r>
              <a:rPr lang="zh-CN" altLang="en-US" dirty="0" smtClean="0"/>
              <a:t>、</a:t>
            </a:r>
            <a:r>
              <a:rPr lang="en-US" dirty="0" smtClean="0"/>
              <a:t>1918(2010)</a:t>
            </a:r>
            <a:r>
              <a:rPr lang="zh-CN" altLang="en-US" dirty="0" smtClean="0"/>
              <a:t>、</a:t>
            </a:r>
            <a:r>
              <a:rPr lang="en-US" dirty="0" smtClean="0"/>
              <a:t>1950(2010)</a:t>
            </a:r>
            <a:r>
              <a:rPr lang="zh-CN" altLang="en-US" dirty="0" smtClean="0"/>
              <a:t>、</a:t>
            </a:r>
            <a:r>
              <a:rPr lang="en-US" dirty="0" smtClean="0"/>
              <a:t>1976 (2011)</a:t>
            </a:r>
            <a:r>
              <a:rPr lang="zh-CN" altLang="en-US" dirty="0" smtClean="0"/>
              <a:t>、</a:t>
            </a:r>
            <a:r>
              <a:rPr lang="en-US" dirty="0" smtClean="0"/>
              <a:t>2015 (2011)</a:t>
            </a:r>
            <a:r>
              <a:rPr lang="zh-CN" altLang="en-US" dirty="0" smtClean="0"/>
              <a:t>、</a:t>
            </a:r>
            <a:r>
              <a:rPr lang="en-US" dirty="0" smtClean="0"/>
              <a:t>2020 (2011)</a:t>
            </a:r>
            <a:r>
              <a:rPr lang="zh-CN" altLang="en-US" dirty="0" smtClean="0"/>
              <a:t>号决议</a:t>
            </a:r>
            <a:r>
              <a:rPr lang="en-US" dirty="0" smtClean="0"/>
              <a:t>,</a:t>
            </a:r>
            <a:r>
              <a:rPr lang="zh-CN" altLang="en-US" dirty="0" smtClean="0"/>
              <a:t>参见</a:t>
            </a:r>
            <a:r>
              <a:rPr lang="en-US" dirty="0" smtClean="0"/>
              <a:t>Security Council resolutions on piracy off the coast of Somalia. </a:t>
            </a:r>
            <a:r>
              <a:rPr lang="en-US" u="sng" dirty="0" smtClean="0">
                <a:hlinkClick r:id="rId2"/>
              </a:rPr>
              <a:t>http://www.un.org/depts/los/piracy/piracy_documents.htm</a:t>
            </a:r>
            <a:r>
              <a:rPr lang="zh-CN" altLang="en-US" dirty="0" smtClean="0"/>
              <a:t>，</a:t>
            </a:r>
            <a:r>
              <a:rPr lang="en-US" dirty="0" smtClean="0"/>
              <a:t>2018-6.25.</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主要观点</a:t>
            </a:r>
            <a:endParaRPr lang="zh-CN" altLang="en-US" dirty="0"/>
          </a:p>
        </p:txBody>
      </p:sp>
      <p:sp>
        <p:nvSpPr>
          <p:cNvPr id="3" name="内容占位符 2"/>
          <p:cNvSpPr>
            <a:spLocks noGrp="1"/>
          </p:cNvSpPr>
          <p:nvPr>
            <p:ph idx="1"/>
          </p:nvPr>
        </p:nvSpPr>
        <p:spPr/>
        <p:txBody>
          <a:bodyPr>
            <a:normAutofit fontScale="62500" lnSpcReduction="20000"/>
          </a:bodyPr>
          <a:lstStyle/>
          <a:p>
            <a:r>
              <a:rPr lang="zh-CN" altLang="en-US" b="1" dirty="0" smtClean="0"/>
              <a:t>海洋不同于陆地，海法不同于陆法，但法理应当是相通的，海陆环境的客观差异（自然环境</a:t>
            </a:r>
            <a:r>
              <a:rPr lang="en-US" altLang="zh-CN" b="1" dirty="0" smtClean="0"/>
              <a:t>+</a:t>
            </a:r>
            <a:r>
              <a:rPr lang="zh-CN" altLang="en-US" b="1" dirty="0" smtClean="0"/>
              <a:t>社会环境）应当得到尊重。海员这一群体内部强调专业、服从与秩序，表现为不同于陆地环境的社会结构，应当适用不同于陆地的海法。海船既是工作环境，也是生活环境。当前，国内海事职务性犯罪调查等司法活动更多依赖于海事部门调查报告，其他海上犯罪行为则缺乏行之有效的司法管束，陆地环境下的司法程序不适应海上环境是一个重要原因。对于船舶的管束应当依赖于海事公务船舶和海军，缺一不可，传统上海军的司法权力以海事法院（</a:t>
            </a:r>
            <a:r>
              <a:rPr lang="en-US" altLang="zh-CN" b="1" dirty="0" smtClean="0"/>
              <a:t>Admiralty Court</a:t>
            </a:r>
            <a:r>
              <a:rPr lang="zh-CN" altLang="en-US" b="1" dirty="0" smtClean="0"/>
              <a:t>）体现，在现代社会应当归于海军军事法院以外的海事法院。</a:t>
            </a:r>
            <a:endParaRPr lang="en-US" altLang="zh-CN" b="1" dirty="0" smtClean="0"/>
          </a:p>
          <a:p>
            <a:r>
              <a:rPr lang="zh-CN" altLang="en-US" b="1" dirty="0" smtClean="0"/>
              <a:t>海洋意味着财富，伴生着政权控制外的风险与自发形成的秩序，这是海法的自体性特征的根源。海上社会是二元结构的，集体间的平等与集体内的服从，体现为海法的国际法性质与海盗的叛乱团体性质。海船与法人类似，应当在一定程度承认其人格性，现有法律框架下也自然衍生出单船公司的做法，对于海盗母船、海盗卧底的行为性质认定具有现实意义。</a:t>
            </a:r>
            <a:endParaRPr lang="en-US" altLang="zh-CN" b="1" dirty="0" smtClean="0"/>
          </a:p>
          <a:p>
            <a:r>
              <a:rPr lang="zh-CN" altLang="en-US" b="1" dirty="0" smtClean="0"/>
              <a:t>对我国而言，交通运输应当是中央事权。独立的海事系统及海事司法机构并不仅仅承继于苏 联，更是多国的通例。进一步说，海法所确立的规则相对独立于一国的国内秩序。我国曾有建立海事高院的思路，笔者认为应当建立审理行政、运输、知产的专门高院。海事法院应当实行三审合一，目前仅有一点五审（民事</a:t>
            </a:r>
            <a:r>
              <a:rPr lang="en-US" altLang="zh-CN" b="1" dirty="0" smtClean="0"/>
              <a:t>+</a:t>
            </a:r>
            <a:r>
              <a:rPr lang="zh-CN" altLang="en-US" b="1" dirty="0" smtClean="0"/>
              <a:t>不完整的行政）。对于海上刑事案件应当有行之有效的特别诉讼程序。</a:t>
            </a:r>
            <a:endParaRPr lang="en-US" altLang="zh-CN" b="1"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与索马里海盗有关的安理会决议</a:t>
            </a:r>
            <a:endParaRPr lang="zh-CN" altLang="en-US" dirty="0"/>
          </a:p>
        </p:txBody>
      </p:sp>
      <p:sp>
        <p:nvSpPr>
          <p:cNvPr id="3" name="内容占位符 2"/>
          <p:cNvSpPr>
            <a:spLocks noGrp="1"/>
          </p:cNvSpPr>
          <p:nvPr>
            <p:ph idx="1"/>
          </p:nvPr>
        </p:nvSpPr>
        <p:spPr/>
        <p:txBody>
          <a:bodyPr>
            <a:normAutofit/>
          </a:bodyPr>
          <a:lstStyle/>
          <a:p>
            <a:r>
              <a:rPr lang="zh-CN" altLang="en-US" dirty="0" smtClean="0"/>
              <a:t>联合国安理会关于打击海盗的上述决议，是在强调国家主权原则的基础上，通过与相关国家政府或者过渡权力机构合作的方式，取得阶段性授权以使他国海军可以深入相关国家领海对海盗进行追击，这一做法也是对于国际法在海盗罪定义进行限制、割裂海法关于海盗的定义而导致的现实问题采取的弥补措施。</a:t>
            </a:r>
            <a:endParaRPr lang="zh-CN"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其他辅助性国际法渊源</a:t>
            </a:r>
            <a:endParaRPr lang="zh-CN" altLang="en-US" dirty="0"/>
          </a:p>
        </p:txBody>
      </p:sp>
      <p:sp>
        <p:nvSpPr>
          <p:cNvPr id="3" name="文本占位符 2"/>
          <p:cNvSpPr>
            <a:spLocks noGrp="1"/>
          </p:cNvSpPr>
          <p:nvPr>
            <p:ph type="body" idx="1"/>
          </p:nvPr>
        </p:nvSpPr>
        <p:spPr/>
        <p:txBody>
          <a:bodyPr/>
          <a:lstStyle/>
          <a:p>
            <a:r>
              <a:rPr lang="zh-CN" altLang="en-US" dirty="0" smtClean="0"/>
              <a:t>主流国际法学说</a:t>
            </a:r>
            <a:endParaRPr lang="zh-CN" altLang="en-US" dirty="0"/>
          </a:p>
        </p:txBody>
      </p:sp>
      <p:sp>
        <p:nvSpPr>
          <p:cNvPr id="4" name="文本占位符 3"/>
          <p:cNvSpPr>
            <a:spLocks noGrp="1"/>
          </p:cNvSpPr>
          <p:nvPr>
            <p:ph type="body" sz="half" idx="3"/>
          </p:nvPr>
        </p:nvSpPr>
        <p:spPr/>
        <p:txBody>
          <a:bodyPr/>
          <a:lstStyle/>
          <a:p>
            <a:r>
              <a:rPr lang="zh-CN" altLang="en-US" dirty="0" smtClean="0"/>
              <a:t>相关的公约草案</a:t>
            </a:r>
            <a:endParaRPr lang="zh-CN" altLang="en-US" dirty="0"/>
          </a:p>
        </p:txBody>
      </p:sp>
      <p:sp>
        <p:nvSpPr>
          <p:cNvPr id="5" name="内容占位符 4"/>
          <p:cNvSpPr>
            <a:spLocks noGrp="1"/>
          </p:cNvSpPr>
          <p:nvPr>
            <p:ph sz="quarter" idx="2"/>
          </p:nvPr>
        </p:nvSpPr>
        <p:spPr/>
        <p:txBody>
          <a:bodyPr>
            <a:normAutofit fontScale="92500" lnSpcReduction="10000"/>
          </a:bodyPr>
          <a:lstStyle/>
          <a:p>
            <a:r>
              <a:rPr lang="zh-CN" altLang="en-US" dirty="0" smtClean="0"/>
              <a:t>在国际立法和司法实践的基础上，奥林</a:t>
            </a:r>
            <a:r>
              <a:rPr lang="en-US" dirty="0" smtClean="0"/>
              <a:t>·</a:t>
            </a:r>
            <a:r>
              <a:rPr lang="zh-CN" altLang="en-US" dirty="0" smtClean="0"/>
              <a:t>詹金斯、惠顿、麦克奈尔等国际法学家对公海法律管辖进行了相应的理论研究，国际社会的普遍接受使规制海盗罪的原则成为国际习惯法。这一时期主流国际法学说的核心观点在于：海盗及其船舶因海盗行为而丧失船旗国保护和国家属性，依照习惯规则 可以为任意海洋国家所惩罚；属于一国之任意船舶可以在公海上追逐、攻击和拿捕海盗，并交本国法院审理。</a:t>
            </a:r>
            <a:endParaRPr lang="zh-CN" altLang="en-US" dirty="0"/>
          </a:p>
        </p:txBody>
      </p:sp>
      <p:sp>
        <p:nvSpPr>
          <p:cNvPr id="6" name="内容占位符 5"/>
          <p:cNvSpPr>
            <a:spLocks noGrp="1"/>
          </p:cNvSpPr>
          <p:nvPr>
            <p:ph sz="quarter" idx="4"/>
          </p:nvPr>
        </p:nvSpPr>
        <p:spPr/>
        <p:txBody>
          <a:bodyPr>
            <a:normAutofit fontScale="62500" lnSpcReduction="20000"/>
          </a:bodyPr>
          <a:lstStyle/>
          <a:p>
            <a:r>
              <a:rPr lang="en-US" dirty="0" smtClean="0"/>
              <a:t>1878</a:t>
            </a:r>
            <a:r>
              <a:rPr lang="zh-CN" altLang="en-US" dirty="0" smtClean="0"/>
              <a:t>年，秘鲁、阿根廷等南美七国签订了</a:t>
            </a:r>
            <a:r>
              <a:rPr lang="en-US" altLang="zh-CN" dirty="0" smtClean="0"/>
              <a:t>《</a:t>
            </a:r>
            <a:r>
              <a:rPr lang="zh-CN" altLang="en-US" dirty="0" smtClean="0"/>
              <a:t>建立国际私法统一规则条约</a:t>
            </a:r>
            <a:r>
              <a:rPr lang="en-US" altLang="zh-CN" dirty="0" smtClean="0"/>
              <a:t>》</a:t>
            </a:r>
            <a:r>
              <a:rPr lang="zh-CN" altLang="en-US" dirty="0" smtClean="0"/>
              <a:t>，规定了惩治和打击海盗罪的内容，尽管条约本身并未生效，但也成为辅助性国际法渊源。</a:t>
            </a:r>
            <a:endParaRPr lang="en-US" altLang="zh-CN" dirty="0" smtClean="0"/>
          </a:p>
          <a:p>
            <a:r>
              <a:rPr lang="en-US" dirty="0" smtClean="0"/>
              <a:t>1926</a:t>
            </a:r>
            <a:r>
              <a:rPr lang="zh-CN" altLang="en-US" dirty="0" smtClean="0"/>
              <a:t>年，国际联盟“国际法渐进编纂专家委员会”支会提出了</a:t>
            </a:r>
            <a:r>
              <a:rPr lang="en-US" altLang="zh-CN" dirty="0" smtClean="0"/>
              <a:t>《</a:t>
            </a:r>
            <a:r>
              <a:rPr lang="zh-CN" altLang="en-US" dirty="0" smtClean="0"/>
              <a:t>国联专家委员会的制止海盗行为草案</a:t>
            </a:r>
            <a:r>
              <a:rPr lang="en-US" altLang="zh-CN" dirty="0" smtClean="0"/>
              <a:t>》</a:t>
            </a:r>
            <a:r>
              <a:rPr lang="zh-CN" altLang="en-US" dirty="0" smtClean="0"/>
              <a:t>，主张海盗行为是指在公海上为私人目的所为的劫掠或对人的非法行为，将领海内的行为和政治目的的行为排除在外。这一草案认为未悬挂船旗的船舶、军舰和未经承认的叛乱团体的船舶也可以成为海盗行为的主体。</a:t>
            </a:r>
          </a:p>
          <a:p>
            <a:r>
              <a:rPr lang="en-US" dirty="0" smtClean="0"/>
              <a:t>1932</a:t>
            </a:r>
            <a:r>
              <a:rPr lang="zh-CN" altLang="en-US" dirty="0" smtClean="0"/>
              <a:t>年，哈佛大学法学院出版</a:t>
            </a:r>
            <a:r>
              <a:rPr lang="en-US" altLang="zh-CN" dirty="0" smtClean="0"/>
              <a:t>《</a:t>
            </a:r>
            <a:r>
              <a:rPr lang="zh-CN" altLang="en-US" dirty="0" smtClean="0"/>
              <a:t>哈佛海盗行为研究草案</a:t>
            </a:r>
            <a:r>
              <a:rPr lang="en-US" altLang="zh-CN" dirty="0" smtClean="0"/>
              <a:t>》</a:t>
            </a:r>
            <a:r>
              <a:rPr lang="zh-CN" altLang="en-US" dirty="0" smtClean="0"/>
              <a:t>，认为：各国对于海盗行为都有加以逮捕、审判及处罚的特别管辖权，但这种管辖权限于任何国家管辖范围之外，并且排除公务行为；就管辖权的履行义务而言，即使一个国家没有就海盗行为进行刑事立法，也应当履行对海盗的逮捕义务。这一著作吸收了各派专家学者相关著作与观点，并分析了实践及政治层面问题。</a:t>
            </a:r>
            <a:endParaRPr lang="zh-CN"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其他辅助性国际法渊源</a:t>
            </a:r>
            <a:endParaRPr lang="zh-CN" altLang="en-US" dirty="0"/>
          </a:p>
        </p:txBody>
      </p:sp>
      <p:sp>
        <p:nvSpPr>
          <p:cNvPr id="3" name="内容占位符 2"/>
          <p:cNvSpPr>
            <a:spLocks noGrp="1"/>
          </p:cNvSpPr>
          <p:nvPr>
            <p:ph idx="1"/>
          </p:nvPr>
        </p:nvSpPr>
        <p:spPr/>
        <p:txBody>
          <a:bodyPr>
            <a:normAutofit fontScale="77500" lnSpcReduction="20000"/>
          </a:bodyPr>
          <a:lstStyle/>
          <a:p>
            <a:r>
              <a:rPr lang="zh-CN" altLang="en-US" dirty="0" smtClean="0"/>
              <a:t>一些国际组织采取为非缔约国提供国内立法示范法律样本的方式，寻求扩大与海盗罪相关的国际公约的适用范围，形成了一些国内法的示范法。例如，</a:t>
            </a:r>
            <a:r>
              <a:rPr lang="en-US" dirty="0" smtClean="0"/>
              <a:t>2001</a:t>
            </a:r>
            <a:r>
              <a:rPr lang="zh-CN" altLang="en-US" dirty="0" smtClean="0"/>
              <a:t>年以来，国际海事组织先后制定了</a:t>
            </a:r>
            <a:r>
              <a:rPr lang="en-US" altLang="zh-CN" dirty="0" smtClean="0"/>
              <a:t>《</a:t>
            </a:r>
            <a:r>
              <a:rPr lang="zh-CN" altLang="en-US" dirty="0" smtClean="0"/>
              <a:t>关于海盗和海上暴力行为的示范国内法</a:t>
            </a:r>
            <a:r>
              <a:rPr lang="en-US" altLang="zh-CN" dirty="0" smtClean="0"/>
              <a:t>》《</a:t>
            </a:r>
            <a:r>
              <a:rPr lang="zh-CN" altLang="en-US" dirty="0" smtClean="0"/>
              <a:t>海上刑事立法准则</a:t>
            </a:r>
            <a:r>
              <a:rPr lang="en-US" dirty="0" smtClean="0"/>
              <a:t>(</a:t>
            </a:r>
            <a:r>
              <a:rPr lang="zh-CN" altLang="en-US" dirty="0" smtClean="0"/>
              <a:t>草案</a:t>
            </a:r>
            <a:r>
              <a:rPr lang="en-US" dirty="0" smtClean="0"/>
              <a:t>)</a:t>
            </a:r>
            <a:r>
              <a:rPr lang="en-US" altLang="zh-CN" dirty="0" smtClean="0"/>
              <a:t>》</a:t>
            </a:r>
            <a:r>
              <a:rPr lang="zh-CN" altLang="en-US" dirty="0" smtClean="0"/>
              <a:t>，促进各国在立法上强化对海盗等危害海上安全行为的规制，使</a:t>
            </a:r>
            <a:r>
              <a:rPr lang="en-US" altLang="zh-CN" dirty="0" smtClean="0"/>
              <a:t>《</a:t>
            </a:r>
            <a:r>
              <a:rPr lang="zh-CN" altLang="en-US" dirty="0" smtClean="0"/>
              <a:t>联合国海洋法公约</a:t>
            </a:r>
            <a:r>
              <a:rPr lang="en-US" altLang="zh-CN" dirty="0" smtClean="0"/>
              <a:t>》《</a:t>
            </a:r>
            <a:r>
              <a:rPr lang="zh-CN" altLang="en-US" dirty="0" smtClean="0"/>
              <a:t>罗马公约</a:t>
            </a:r>
            <a:r>
              <a:rPr lang="en-US" altLang="zh-CN" dirty="0" smtClean="0"/>
              <a:t>》</a:t>
            </a:r>
            <a:r>
              <a:rPr lang="zh-CN" altLang="en-US" dirty="0" smtClean="0"/>
              <a:t>广泛适用于包括非缔约国在内的各个国家。</a:t>
            </a:r>
          </a:p>
          <a:p>
            <a:r>
              <a:rPr lang="en-US" altLang="zh-CN" dirty="0" smtClean="0"/>
              <a:t>《</a:t>
            </a:r>
            <a:r>
              <a:rPr lang="zh-CN" altLang="en-US" dirty="0" smtClean="0"/>
              <a:t>关于海盗和海上暴力行为的示范国内法</a:t>
            </a:r>
            <a:r>
              <a:rPr lang="en-US" altLang="zh-CN" dirty="0" smtClean="0"/>
              <a:t>》</a:t>
            </a:r>
            <a:r>
              <a:rPr lang="zh-CN" altLang="en-US" dirty="0" smtClean="0"/>
              <a:t>将海盗定义为：从事</a:t>
            </a:r>
            <a:r>
              <a:rPr lang="en-US" altLang="zh-CN" dirty="0" smtClean="0"/>
              <a:t>《</a:t>
            </a:r>
            <a:r>
              <a:rPr lang="zh-CN" altLang="en-US" dirty="0" smtClean="0"/>
              <a:t>日内瓦公海公约</a:t>
            </a:r>
            <a:r>
              <a:rPr lang="en-US" altLang="zh-CN" dirty="0" smtClean="0"/>
              <a:t>》《</a:t>
            </a:r>
            <a:r>
              <a:rPr lang="zh-CN" altLang="en-US" dirty="0" smtClean="0"/>
              <a:t>联合国海洋法公约</a:t>
            </a:r>
            <a:r>
              <a:rPr lang="en-US" altLang="zh-CN" dirty="0" smtClean="0"/>
              <a:t>》</a:t>
            </a:r>
            <a:r>
              <a:rPr lang="zh-CN" altLang="en-US" dirty="0" smtClean="0"/>
              <a:t>及一国成文法、判例法、习惯法规定的海盗行为的人，列举了</a:t>
            </a:r>
            <a:r>
              <a:rPr lang="en-US" dirty="0" smtClean="0"/>
              <a:t>11</a:t>
            </a:r>
            <a:r>
              <a:rPr lang="zh-CN" altLang="en-US" dirty="0" smtClean="0"/>
              <a:t>种海上犯罪行为，规定了公诉管辖权、引渡权、缺席判决以及对个人和实体的惩罚措施。</a:t>
            </a:r>
          </a:p>
          <a:p>
            <a:r>
              <a:rPr lang="en-US" altLang="zh-CN" dirty="0" smtClean="0"/>
              <a:t>《</a:t>
            </a:r>
            <a:r>
              <a:rPr lang="zh-CN" altLang="en-US" dirty="0" smtClean="0"/>
              <a:t>海上刑事立法准则</a:t>
            </a:r>
            <a:r>
              <a:rPr lang="en-US" dirty="0" smtClean="0"/>
              <a:t>(</a:t>
            </a:r>
            <a:r>
              <a:rPr lang="zh-CN" altLang="en-US" dirty="0" smtClean="0"/>
              <a:t>草案）</a:t>
            </a:r>
            <a:r>
              <a:rPr lang="en-US" altLang="zh-CN" dirty="0" smtClean="0"/>
              <a:t>》</a:t>
            </a:r>
            <a:r>
              <a:rPr lang="zh-CN" altLang="en-US" dirty="0" smtClean="0"/>
              <a:t>对海盗定义方式与</a:t>
            </a:r>
            <a:r>
              <a:rPr lang="en-US" altLang="zh-CN" dirty="0" smtClean="0"/>
              <a:t>《</a:t>
            </a:r>
            <a:r>
              <a:rPr lang="zh-CN" altLang="en-US" dirty="0" smtClean="0"/>
              <a:t>关于海盗和海上暴力行为的示范国内法</a:t>
            </a:r>
            <a:r>
              <a:rPr lang="en-US" altLang="zh-CN" dirty="0" smtClean="0"/>
              <a:t>》</a:t>
            </a:r>
            <a:r>
              <a:rPr lang="zh-CN" altLang="en-US" dirty="0" smtClean="0"/>
              <a:t>基本一致，列举了</a:t>
            </a:r>
            <a:r>
              <a:rPr lang="en-US" dirty="0" smtClean="0"/>
              <a:t>18</a:t>
            </a:r>
            <a:r>
              <a:rPr lang="zh-CN" altLang="en-US" dirty="0" smtClean="0"/>
              <a:t>种海上犯罪行为，涵盖了暴力和非暴力行为，进一步扩大了对海上犯罪行为的打击范围。</a:t>
            </a:r>
            <a:endParaRPr lang="zh-CN"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与国内立法发展迥异的自体性</a:t>
            </a:r>
            <a:endParaRPr lang="zh-CN" altLang="en-US" dirty="0"/>
          </a:p>
        </p:txBody>
      </p:sp>
      <p:sp>
        <p:nvSpPr>
          <p:cNvPr id="3" name="内容占位符 2"/>
          <p:cNvSpPr>
            <a:spLocks noGrp="1"/>
          </p:cNvSpPr>
          <p:nvPr>
            <p:ph idx="1"/>
          </p:nvPr>
        </p:nvSpPr>
        <p:spPr/>
        <p:txBody>
          <a:bodyPr>
            <a:normAutofit fontScale="70000" lnSpcReduction="20000"/>
          </a:bodyPr>
          <a:lstStyle/>
          <a:p>
            <a:r>
              <a:rPr lang="zh-CN" altLang="en-US" dirty="0" smtClean="0"/>
              <a:t>第一，海法有其一体性，是涵盖所有海上活动规制的法律规范总和，涉及不同部门法的内容难以分开，有别于陆地法律法系。例如，在海盗罪管辖权问题上，既涉及联合国安理会决议授权各国政府采取军事行动，又涉及国际海事组织和国际商会组织开展行业规范行为，还涉及国际刑警组织等通过各国司法机关建立信息共享机制。包括</a:t>
            </a:r>
            <a:r>
              <a:rPr lang="en-US" altLang="zh-CN" dirty="0" smtClean="0"/>
              <a:t>《</a:t>
            </a:r>
            <a:r>
              <a:rPr lang="zh-CN" altLang="en-US" dirty="0" smtClean="0"/>
              <a:t>公海公约</a:t>
            </a:r>
            <a:r>
              <a:rPr lang="en-US" altLang="zh-CN" dirty="0" smtClean="0"/>
              <a:t>》《</a:t>
            </a:r>
            <a:r>
              <a:rPr lang="zh-CN" altLang="en-US" dirty="0" smtClean="0"/>
              <a:t>联合国海洋法公约</a:t>
            </a:r>
            <a:r>
              <a:rPr lang="en-US" altLang="zh-CN" dirty="0" smtClean="0"/>
              <a:t>》</a:t>
            </a:r>
            <a:r>
              <a:rPr lang="zh-CN" altLang="en-US" dirty="0" smtClean="0"/>
              <a:t>在内的一系列国际法渊源，总体都体现了不分部门法的特点，这是海上活动的客观规律所决定的。</a:t>
            </a:r>
          </a:p>
          <a:p>
            <a:r>
              <a:rPr lang="zh-CN" altLang="en-US" dirty="0" smtClean="0"/>
              <a:t>第二，海法有其涉外性，发展演变反映了相关各个国家（地区）海上行业的共同需求，在一国的适用受制于其国内法，但在总体上表现出相对国内立法的超然性特征，并且自产生时起就天然地具有国际性特征。这是因为大部分海上活动跨越了一国国境范围，规制海上活动的法律自然会受到超越一国国内法框架的国际规则调整。例如，英国海事法院长期运用的海事法律与其普通法传统相去甚远，反而更接近于欧洲大陆。而我国</a:t>
            </a:r>
            <a:r>
              <a:rPr lang="en-US" altLang="zh-CN" dirty="0" smtClean="0"/>
              <a:t>《</a:t>
            </a:r>
            <a:r>
              <a:rPr lang="zh-CN" altLang="en-US" dirty="0" smtClean="0"/>
              <a:t>海商法</a:t>
            </a:r>
            <a:r>
              <a:rPr lang="en-US" altLang="zh-CN" dirty="0" smtClean="0"/>
              <a:t>》</a:t>
            </a:r>
            <a:r>
              <a:rPr lang="zh-CN" altLang="en-US" dirty="0" smtClean="0"/>
              <a:t>大量规定则与</a:t>
            </a:r>
            <a:r>
              <a:rPr lang="en-US" altLang="zh-CN" dirty="0" smtClean="0"/>
              <a:t>《</a:t>
            </a:r>
            <a:r>
              <a:rPr lang="zh-CN" altLang="en-US" dirty="0" smtClean="0"/>
              <a:t>海牙</a:t>
            </a:r>
            <a:r>
              <a:rPr lang="en-US" altLang="zh-CN" dirty="0" smtClean="0"/>
              <a:t>—</a:t>
            </a:r>
            <a:r>
              <a:rPr lang="zh-CN" altLang="en-US" dirty="0" smtClean="0"/>
              <a:t>维斯比规则</a:t>
            </a:r>
            <a:r>
              <a:rPr lang="en-US" altLang="zh-CN" dirty="0" smtClean="0"/>
              <a:t>》</a:t>
            </a:r>
            <a:r>
              <a:rPr lang="zh-CN" altLang="en-US" dirty="0" smtClean="0"/>
              <a:t>相一致，但我国并非</a:t>
            </a:r>
            <a:r>
              <a:rPr lang="en-US" altLang="zh-CN" dirty="0" smtClean="0"/>
              <a:t>《</a:t>
            </a:r>
            <a:r>
              <a:rPr lang="zh-CN" altLang="en-US" dirty="0" smtClean="0"/>
              <a:t>海牙</a:t>
            </a:r>
            <a:r>
              <a:rPr lang="en-US" altLang="zh-CN" dirty="0" smtClean="0"/>
              <a:t>—</a:t>
            </a:r>
            <a:r>
              <a:rPr lang="zh-CN" altLang="en-US" dirty="0" smtClean="0"/>
              <a:t>维斯比规则</a:t>
            </a:r>
            <a:r>
              <a:rPr lang="en-US" altLang="zh-CN" dirty="0" smtClean="0"/>
              <a:t>》</a:t>
            </a:r>
            <a:r>
              <a:rPr lang="zh-CN" altLang="en-US" dirty="0" smtClean="0"/>
              <a:t>缔约国。</a:t>
            </a:r>
          </a:p>
          <a:p>
            <a:r>
              <a:rPr lang="zh-CN" altLang="en-US" dirty="0" smtClean="0"/>
              <a:t>第三，海法有其习惯性，是从长期海上航行和贸易习惯中形成的习惯法，具有鲜明的海洋地理特色。例如，在海盗罪管辖权方面形成关于船旗、紧追、登临等一系列制度设计，这些都来源于长期的海上实践，是对各国已有的通行做法的制度确认。</a:t>
            </a:r>
            <a:endParaRPr lang="zh-CN" alt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传统海洋强国海盗罪的司法管辖</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t>西班牙是地理大发现时代最早的海洋霸主，</a:t>
            </a:r>
            <a:r>
              <a:rPr lang="en-US" altLang="zh-CN" dirty="0" smtClean="0"/>
              <a:t>《</a:t>
            </a:r>
            <a:r>
              <a:rPr lang="zh-CN" altLang="en-US" dirty="0" smtClean="0"/>
              <a:t>西班牙刑法典</a:t>
            </a:r>
            <a:r>
              <a:rPr lang="en-US" altLang="zh-CN" dirty="0" smtClean="0"/>
              <a:t>》</a:t>
            </a:r>
            <a:r>
              <a:rPr lang="zh-CN" altLang="en-US" dirty="0" smtClean="0"/>
              <a:t>第</a:t>
            </a:r>
            <a:r>
              <a:rPr lang="en-US" dirty="0" smtClean="0"/>
              <a:t>138</a:t>
            </a:r>
            <a:r>
              <a:rPr lang="zh-CN" altLang="en-US" dirty="0" smtClean="0"/>
              <a:t>、</a:t>
            </a:r>
            <a:r>
              <a:rPr lang="en-US" dirty="0" smtClean="0"/>
              <a:t>139</a:t>
            </a:r>
            <a:r>
              <a:rPr lang="zh-CN" altLang="en-US" dirty="0" smtClean="0"/>
              <a:t>条就海盗罪规定，危害西班牙人民或其他非西班牙交战国之人民而触犯海盗罪者，应处以长期监牢；当海盗行为危害非西班牙交战国之非交战国之人民者，应处以长期苦役；如果俘获若干船只使其相撞或纵火烧之、并犯谋杀罪或杀人罪、并犯任何侵犯个人贞操之罪、丢弃若干人使其无法拯救者，则应处长期监牢或死刑；在所有案件中，首领、船长或船主应负主要责任。这一规定将国际法上的海盗犯罪纳入国内犯罪，排除了对危害其交战国及交战国人民的海盗犯罪的管辖，明确了加重情节和首领、船长和船主的主要责任。</a:t>
            </a:r>
            <a:endParaRPr lang="zh-CN"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传统海洋强国海盗罪的司法管辖</a:t>
            </a:r>
            <a:endParaRPr lang="zh-CN" altLang="en-US" dirty="0"/>
          </a:p>
        </p:txBody>
      </p:sp>
      <p:sp>
        <p:nvSpPr>
          <p:cNvPr id="3" name="内容占位符 2"/>
          <p:cNvSpPr>
            <a:spLocks noGrp="1"/>
          </p:cNvSpPr>
          <p:nvPr>
            <p:ph idx="1"/>
          </p:nvPr>
        </p:nvSpPr>
        <p:spPr/>
        <p:txBody>
          <a:bodyPr>
            <a:normAutofit fontScale="85000" lnSpcReduction="10000"/>
          </a:bodyPr>
          <a:lstStyle/>
          <a:p>
            <a:r>
              <a:rPr lang="zh-CN" altLang="en-US" dirty="0" smtClean="0"/>
              <a:t>被称为“海上马车夫”的荷兰也曾是近代海洋强国，</a:t>
            </a:r>
            <a:r>
              <a:rPr lang="en-US" altLang="zh-CN" dirty="0" smtClean="0"/>
              <a:t>《</a:t>
            </a:r>
            <a:r>
              <a:rPr lang="zh-CN" altLang="en-US" dirty="0" smtClean="0"/>
              <a:t>荷兰刑法典</a:t>
            </a:r>
            <a:r>
              <a:rPr lang="en-US" altLang="zh-CN" dirty="0" smtClean="0"/>
              <a:t>》</a:t>
            </a:r>
            <a:r>
              <a:rPr lang="zh-CN" altLang="en-US" dirty="0" smtClean="0"/>
              <a:t>第</a:t>
            </a:r>
            <a:r>
              <a:rPr lang="en-US" dirty="0" smtClean="0"/>
              <a:t>381</a:t>
            </a:r>
            <a:r>
              <a:rPr lang="zh-CN" altLang="en-US" dirty="0" smtClean="0"/>
              <a:t>条就海盗罪规定，未经任何战事权力部 门批准，不是国防部备案的海军舰队，明知目的是在公海上使用暴力袭击其他船只、船上的人或船上物品而担任船长之职的，处</a:t>
            </a:r>
            <a:r>
              <a:rPr lang="en-US" dirty="0" smtClean="0"/>
              <a:t>12</a:t>
            </a:r>
            <a:r>
              <a:rPr lang="zh-CN" altLang="en-US" dirty="0" smtClean="0"/>
              <a:t>年以下监禁或处五级罚金；明知目的是在公海上使用暴力袭击其他船只、船上的人或船上物品而在该船只上做水手，或明知其目的后仍自愿留在船上做水手的，处</a:t>
            </a:r>
            <a:r>
              <a:rPr lang="en-US" dirty="0" smtClean="0"/>
              <a:t>9</a:t>
            </a:r>
            <a:r>
              <a:rPr lang="zh-CN" altLang="en-US" dirty="0" smtClean="0"/>
              <a:t>年以下监禁或处五级罚金；虽有交战国的授权，但行为超越了交战国授权范围的，等同于无交战授权；对海军舰队船长与水手的规定适用于航空器的机长与机务人员；对船舶的规定适用于航空器；对公海的规定适用于国际空间。这一规定将海盗罪限定在公海和国际空间，将海盗罪主体限于船员和机务人员，并要求强调主观目的是对船舶及船载人或物、航空器及其所载人或物实施暴力袭击而仍担任船长或水手之职。</a:t>
            </a:r>
            <a:endParaRPr lang="zh-CN"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传统海洋强国海盗罪的司法管辖</a:t>
            </a:r>
            <a:endParaRPr lang="zh-CN" altLang="en-US" dirty="0"/>
          </a:p>
        </p:txBody>
      </p:sp>
      <p:sp>
        <p:nvSpPr>
          <p:cNvPr id="3" name="内容占位符 2"/>
          <p:cNvSpPr>
            <a:spLocks noGrp="1"/>
          </p:cNvSpPr>
          <p:nvPr>
            <p:ph idx="1"/>
          </p:nvPr>
        </p:nvSpPr>
        <p:spPr/>
        <p:txBody>
          <a:bodyPr>
            <a:normAutofit/>
          </a:bodyPr>
          <a:lstStyle/>
          <a:p>
            <a:r>
              <a:rPr lang="zh-CN" altLang="en-US" dirty="0" smtClean="0"/>
              <a:t>英国曾经是殖民地遍布全球的“日不落帝国”，其海事司法传统对世界海洋法体系有着深远的影响，伦敦迄今仍是世界上最重要的海事司法仲裁中心。英国对海盗行为的规定起初源于历史悠久的习惯法，并在</a:t>
            </a:r>
            <a:r>
              <a:rPr lang="en-US" dirty="0" smtClean="0"/>
              <a:t>1536</a:t>
            </a:r>
            <a:r>
              <a:rPr lang="zh-CN" altLang="en-US" dirty="0" smtClean="0"/>
              <a:t>、</a:t>
            </a:r>
            <a:r>
              <a:rPr lang="en-US" dirty="0" smtClean="0"/>
              <a:t>1799</a:t>
            </a:r>
            <a:r>
              <a:rPr lang="zh-CN" altLang="en-US" dirty="0" smtClean="0"/>
              <a:t>、</a:t>
            </a:r>
            <a:r>
              <a:rPr lang="en-US" dirty="0" smtClean="0"/>
              <a:t>1806</a:t>
            </a:r>
            <a:r>
              <a:rPr lang="zh-CN" altLang="en-US" dirty="0" smtClean="0"/>
              <a:t>、</a:t>
            </a:r>
            <a:r>
              <a:rPr lang="en-US" dirty="0" smtClean="0"/>
              <a:t>1820</a:t>
            </a:r>
            <a:r>
              <a:rPr lang="zh-CN" altLang="en-US" dirty="0" smtClean="0"/>
              <a:t>年颁布</a:t>
            </a:r>
            <a:r>
              <a:rPr lang="en-US" altLang="zh-CN" dirty="0" smtClean="0"/>
              <a:t>《</a:t>
            </a:r>
            <a:r>
              <a:rPr lang="zh-CN" altLang="en-US" dirty="0" smtClean="0"/>
              <a:t>海上犯罪法</a:t>
            </a:r>
            <a:r>
              <a:rPr lang="en-US" altLang="zh-CN" dirty="0" smtClean="0"/>
              <a:t>》</a:t>
            </a:r>
            <a:r>
              <a:rPr lang="zh-CN" altLang="en-US" dirty="0" smtClean="0"/>
              <a:t>，</a:t>
            </a:r>
            <a:r>
              <a:rPr lang="en-US" dirty="0" smtClean="0"/>
              <a:t>1698</a:t>
            </a:r>
            <a:r>
              <a:rPr lang="zh-CN" altLang="en-US" dirty="0" smtClean="0"/>
              <a:t>、</a:t>
            </a:r>
            <a:r>
              <a:rPr lang="en-US" dirty="0" smtClean="0"/>
              <a:t>1717</a:t>
            </a:r>
            <a:r>
              <a:rPr lang="zh-CN" altLang="en-US" dirty="0" smtClean="0"/>
              <a:t>、</a:t>
            </a:r>
            <a:r>
              <a:rPr lang="en-US" dirty="0" smtClean="0"/>
              <a:t>1721</a:t>
            </a:r>
            <a:r>
              <a:rPr lang="zh-CN" altLang="en-US" dirty="0" smtClean="0"/>
              <a:t>、</a:t>
            </a:r>
            <a:r>
              <a:rPr lang="en-US" dirty="0" smtClean="0"/>
              <a:t>1744</a:t>
            </a:r>
            <a:r>
              <a:rPr lang="zh-CN" altLang="en-US" dirty="0" smtClean="0"/>
              <a:t>、</a:t>
            </a:r>
            <a:r>
              <a:rPr lang="en-US" dirty="0" smtClean="0"/>
              <a:t>1837</a:t>
            </a:r>
            <a:r>
              <a:rPr lang="zh-CN" altLang="en-US" dirty="0" smtClean="0"/>
              <a:t>年颁布</a:t>
            </a:r>
            <a:r>
              <a:rPr lang="en-US" altLang="zh-CN" dirty="0" smtClean="0"/>
              <a:t>《</a:t>
            </a:r>
            <a:r>
              <a:rPr lang="zh-CN" altLang="en-US" dirty="0" smtClean="0"/>
              <a:t>海盗行为法</a:t>
            </a:r>
            <a:r>
              <a:rPr lang="en-US" altLang="zh-CN" dirty="0" smtClean="0"/>
              <a:t>》</a:t>
            </a:r>
            <a:r>
              <a:rPr lang="zh-CN" altLang="en-US" dirty="0" smtClean="0"/>
              <a:t>，</a:t>
            </a:r>
            <a:r>
              <a:rPr lang="en-US" altLang="zh-CN" dirty="0" smtClean="0"/>
              <a:t>《</a:t>
            </a:r>
            <a:r>
              <a:rPr lang="zh-CN" altLang="en-US" dirty="0" smtClean="0"/>
              <a:t>海上犯罪法</a:t>
            </a:r>
            <a:r>
              <a:rPr lang="en-US" altLang="zh-CN" dirty="0" smtClean="0"/>
              <a:t>》</a:t>
            </a:r>
            <a:r>
              <a:rPr lang="zh-CN" altLang="en-US" dirty="0" smtClean="0"/>
              <a:t>规定海上及英国拥有管辖权的任何地方的海上犯罪案件均由英国海事法院管辖，包括英国海盗犯罪和外国海盗对英国人的犯罪，并扩至外国海盗对外国人的犯罪。</a:t>
            </a:r>
            <a:endParaRPr lang="zh-CN"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传统海洋强国海盗罪的司法管辖</a:t>
            </a:r>
            <a:endParaRPr lang="zh-CN" altLang="en-US" dirty="0"/>
          </a:p>
        </p:txBody>
      </p:sp>
      <p:sp>
        <p:nvSpPr>
          <p:cNvPr id="3" name="内容占位符 2"/>
          <p:cNvSpPr>
            <a:spLocks noGrp="1"/>
          </p:cNvSpPr>
          <p:nvPr>
            <p:ph idx="1"/>
          </p:nvPr>
        </p:nvSpPr>
        <p:spPr/>
        <p:txBody>
          <a:bodyPr>
            <a:normAutofit/>
          </a:bodyPr>
          <a:lstStyle/>
          <a:p>
            <a:r>
              <a:rPr lang="zh-CN" altLang="en-US" dirty="0" smtClean="0"/>
              <a:t>法国曾是与英国长期角逐于大西洋的欧洲海洋强国，</a:t>
            </a:r>
            <a:r>
              <a:rPr lang="en-US" dirty="0" smtClean="0"/>
              <a:t>1681</a:t>
            </a:r>
            <a:r>
              <a:rPr lang="zh-CN" altLang="en-US" dirty="0" smtClean="0"/>
              <a:t>年</a:t>
            </a:r>
            <a:r>
              <a:rPr lang="en-US" altLang="zh-CN" dirty="0" smtClean="0"/>
              <a:t>《</a:t>
            </a:r>
            <a:r>
              <a:rPr lang="zh-CN" altLang="en-US" dirty="0" smtClean="0"/>
              <a:t>海事王令</a:t>
            </a:r>
            <a:r>
              <a:rPr lang="en-US" altLang="zh-CN" dirty="0" smtClean="0"/>
              <a:t>》</a:t>
            </a:r>
            <a:r>
              <a:rPr lang="zh-CN" altLang="en-US" dirty="0" smtClean="0"/>
              <a:t>是法国历史上著名的海法，涵盖公法、私法等内容，共有</a:t>
            </a:r>
            <a:r>
              <a:rPr lang="en-US" dirty="0" smtClean="0"/>
              <a:t>713</a:t>
            </a:r>
            <a:r>
              <a:rPr lang="zh-CN" altLang="en-US" dirty="0" smtClean="0"/>
              <a:t>条，一度成为欧洲各国乃至欧洲以外国家（地区）的立法范本。制定于</a:t>
            </a:r>
            <a:r>
              <a:rPr lang="en-US" dirty="0" smtClean="0"/>
              <a:t>1825</a:t>
            </a:r>
            <a:r>
              <a:rPr lang="zh-CN" altLang="en-US" dirty="0" smtClean="0"/>
              <a:t>年的</a:t>
            </a:r>
            <a:r>
              <a:rPr lang="en-US" altLang="zh-CN" dirty="0" smtClean="0"/>
              <a:t>《</a:t>
            </a:r>
            <a:r>
              <a:rPr lang="zh-CN" altLang="en-US" dirty="0" smtClean="0"/>
              <a:t>法国海盗法</a:t>
            </a:r>
            <a:r>
              <a:rPr lang="en-US" altLang="zh-CN" dirty="0" smtClean="0"/>
              <a:t>》</a:t>
            </a:r>
            <a:r>
              <a:rPr lang="zh-CN" altLang="en-US" dirty="0" smtClean="0"/>
              <a:t>规定对由法籍船舶或法籍船员实施的以及侵害法籍船舶或法籍船员的海盗行为进行管辖，船员叛变、驾船叛逃、携船资敌等行为也被列为海盗罪；</a:t>
            </a:r>
            <a:r>
              <a:rPr lang="en-US" dirty="0" smtClean="0"/>
              <a:t>2010</a:t>
            </a:r>
            <a:r>
              <a:rPr lang="zh-CN" altLang="en-US" dirty="0" smtClean="0"/>
              <a:t>年</a:t>
            </a:r>
            <a:r>
              <a:rPr lang="en-US" altLang="zh-CN" dirty="0" smtClean="0"/>
              <a:t>《</a:t>
            </a:r>
            <a:r>
              <a:rPr lang="zh-CN" altLang="en-US" dirty="0" smtClean="0"/>
              <a:t>运输法</a:t>
            </a:r>
            <a:r>
              <a:rPr lang="en-US" altLang="zh-CN" dirty="0" smtClean="0"/>
              <a:t>》</a:t>
            </a:r>
            <a:r>
              <a:rPr lang="zh-CN" altLang="en-US" dirty="0" smtClean="0"/>
              <a:t>对法国海法体系进行了重新规范，形成了各种运输方式在内，涵盖民事、刑事、行政法律的综合性法典。</a:t>
            </a:r>
            <a:endParaRPr lang="zh-CN"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传统海洋强国海盗罪的司法管辖</a:t>
            </a:r>
            <a:endParaRPr lang="zh-CN" altLang="en-US" dirty="0"/>
          </a:p>
        </p:txBody>
      </p:sp>
      <p:sp>
        <p:nvSpPr>
          <p:cNvPr id="3" name="内容占位符 2"/>
          <p:cNvSpPr>
            <a:spLocks noGrp="1"/>
          </p:cNvSpPr>
          <p:nvPr>
            <p:ph idx="1"/>
          </p:nvPr>
        </p:nvSpPr>
        <p:spPr/>
        <p:txBody>
          <a:bodyPr>
            <a:normAutofit fontScale="70000" lnSpcReduction="20000"/>
          </a:bodyPr>
          <a:lstStyle/>
          <a:p>
            <a:r>
              <a:rPr lang="zh-CN" altLang="en-US" dirty="0" smtClean="0"/>
              <a:t>意大利是在地中海海域影响深远的国家，也是罗马帝国在地理文化的具体传承者，其海事司法传统对海法体系发展有深远的影响。</a:t>
            </a:r>
            <a:r>
              <a:rPr lang="en-US" altLang="zh-CN" dirty="0" smtClean="0"/>
              <a:t>《</a:t>
            </a:r>
            <a:r>
              <a:rPr lang="zh-CN" altLang="en-US" dirty="0" smtClean="0"/>
              <a:t>意大利航海法典</a:t>
            </a:r>
            <a:r>
              <a:rPr lang="en-US" altLang="zh-CN" dirty="0" smtClean="0"/>
              <a:t>》</a:t>
            </a:r>
            <a:r>
              <a:rPr lang="zh-CN" altLang="en-US" dirty="0" smtClean="0"/>
              <a:t>第</a:t>
            </a:r>
            <a:r>
              <a:rPr lang="en-US" dirty="0" smtClean="0"/>
              <a:t>1135</a:t>
            </a:r>
            <a:r>
              <a:rPr lang="zh-CN" altLang="en-US" dirty="0" smtClean="0"/>
              <a:t>、</a:t>
            </a:r>
            <a:r>
              <a:rPr lang="en-US" dirty="0" smtClean="0"/>
              <a:t>1136</a:t>
            </a:r>
            <a:r>
              <a:rPr lang="zh-CN" altLang="en-US" dirty="0" smtClean="0"/>
              <a:t>条规定，本国或者外国船舶的船长或者长官对其本国或者外国船舶进行掠夺破坏，或者对其上人员施行暴力的，判处</a:t>
            </a:r>
            <a:r>
              <a:rPr lang="en-US" dirty="0" smtClean="0"/>
              <a:t>10</a:t>
            </a:r>
            <a:r>
              <a:rPr lang="zh-CN" altLang="en-US" dirty="0" smtClean="0"/>
              <a:t>至</a:t>
            </a:r>
            <a:r>
              <a:rPr lang="en-US" dirty="0" smtClean="0"/>
              <a:t>12</a:t>
            </a:r>
            <a:r>
              <a:rPr lang="zh-CN" altLang="en-US" dirty="0" smtClean="0"/>
              <a:t>年监禁。本国或者外国船舶的船长或者长官非法武装船舶航行且不能提供合法证明的，判处五到十年监禁。对于参与的其他人员处罚较上述人员为轻，但不得少于三分之一刑期，非本国人员刑期不得少于一半。</a:t>
            </a:r>
            <a:endParaRPr lang="en-US" altLang="zh-CN" dirty="0" smtClean="0"/>
          </a:p>
          <a:p>
            <a:r>
              <a:rPr lang="en-US" dirty="0" smtClean="0"/>
              <a:t>Italian Navigation Code, Art. 1135 </a:t>
            </a:r>
            <a:r>
              <a:rPr lang="en-US" altLang="zh-CN" dirty="0" smtClean="0"/>
              <a:t>–</a:t>
            </a:r>
            <a:r>
              <a:rPr lang="en-US" dirty="0" smtClean="0"/>
              <a:t> Piracy The Master or Officer of a national or foreign ship, which commits acts of depredation damaging the national or foreign ship itself, or behaves violently against any person on board, is to be punished with imprisonment from ten to twenty years. For all the others members of crew, punishment is lower than </a:t>
            </a:r>
            <a:r>
              <a:rPr lang="en-US" dirty="0" err="1" smtClean="0"/>
              <a:t>para</a:t>
            </a:r>
            <a:r>
              <a:rPr lang="en-US" dirty="0" smtClean="0"/>
              <a:t>. 1, but not exceeding one third of it; for non-national, punishment is reduced to a half. Art. 1136 – Ship on suspicion of piracy The Master or Officer of a national or foreign ship, illegally equipped with weapons, who sails with no chance to provide proper certification, is to be punished with imprisonment from five to ten years. Para. 2 from art. n. 1135 has to be applied. </a:t>
            </a:r>
            <a:endParaRPr lang="zh-CN"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传统海洋强国海盗罪的司法管辖</a:t>
            </a:r>
            <a:endParaRPr lang="zh-CN" altLang="en-US" dirty="0"/>
          </a:p>
        </p:txBody>
      </p:sp>
      <p:sp>
        <p:nvSpPr>
          <p:cNvPr id="3" name="内容占位符 2"/>
          <p:cNvSpPr>
            <a:spLocks noGrp="1"/>
          </p:cNvSpPr>
          <p:nvPr>
            <p:ph idx="1"/>
          </p:nvPr>
        </p:nvSpPr>
        <p:spPr/>
        <p:txBody>
          <a:bodyPr>
            <a:normAutofit fontScale="55000" lnSpcReduction="20000"/>
          </a:bodyPr>
          <a:lstStyle/>
          <a:p>
            <a:r>
              <a:rPr lang="zh-CN" altLang="en-US" dirty="0" smtClean="0"/>
              <a:t>俄罗斯长期以来都是世界主要强国，也是前苏联领土的主要继承者，目前该国海军实力仍位居世界前列。</a:t>
            </a:r>
            <a:r>
              <a:rPr lang="en-US" altLang="zh-CN" dirty="0" smtClean="0"/>
              <a:t>《</a:t>
            </a:r>
            <a:r>
              <a:rPr lang="zh-CN" altLang="en-US" dirty="0" smtClean="0"/>
              <a:t>俄罗斯联邦刑法典</a:t>
            </a:r>
            <a:r>
              <a:rPr lang="en-US" altLang="zh-CN" dirty="0" smtClean="0"/>
              <a:t>》</a:t>
            </a:r>
            <a:r>
              <a:rPr lang="zh-CN" altLang="en-US" dirty="0" smtClean="0"/>
              <a:t>第</a:t>
            </a:r>
            <a:r>
              <a:rPr lang="en-US" dirty="0" smtClean="0"/>
              <a:t>227</a:t>
            </a:r>
            <a:r>
              <a:rPr lang="zh-CN" altLang="en-US" dirty="0" smtClean="0"/>
              <a:t>条就海盗罪规定，为了夺取他 人财产，使用暴力或者使用暴力相威胁攻击海洋船船舶或内河船舶的，处</a:t>
            </a:r>
            <a:r>
              <a:rPr lang="en-US" dirty="0" smtClean="0"/>
              <a:t>5</a:t>
            </a:r>
            <a:r>
              <a:rPr lang="zh-CN" altLang="en-US" dirty="0" smtClean="0"/>
              <a:t>年以上</a:t>
            </a:r>
            <a:r>
              <a:rPr lang="en-US" dirty="0" smtClean="0"/>
              <a:t>10</a:t>
            </a:r>
            <a:r>
              <a:rPr lang="zh-CN" altLang="en-US" dirty="0" smtClean="0"/>
              <a:t>年以下的剥夺自由；多次实施或使用武器或其他可以作为武器使用的物品实施上述行为的，处</a:t>
            </a:r>
            <a:r>
              <a:rPr lang="en-US" dirty="0" smtClean="0"/>
              <a:t>8</a:t>
            </a:r>
            <a:r>
              <a:rPr lang="zh-CN" altLang="en-US" dirty="0" smtClean="0"/>
              <a:t>年以上</a:t>
            </a:r>
            <a:r>
              <a:rPr lang="en-US" dirty="0" smtClean="0"/>
              <a:t>12</a:t>
            </a:r>
            <a:r>
              <a:rPr lang="zh-CN" altLang="en-US" dirty="0" smtClean="0"/>
              <a:t>年以下的剥夺自由，并处没收财产；有组织的犯罪团伙实施海盗犯罪，过失致人死亡的，造成其他严重后果的，处</a:t>
            </a:r>
            <a:r>
              <a:rPr lang="en-US" dirty="0" smtClean="0"/>
              <a:t>10</a:t>
            </a:r>
            <a:r>
              <a:rPr lang="zh-CN" altLang="en-US" dirty="0" smtClean="0"/>
              <a:t>年以上</a:t>
            </a:r>
            <a:r>
              <a:rPr lang="en-US" dirty="0" smtClean="0"/>
              <a:t>15</a:t>
            </a:r>
            <a:r>
              <a:rPr lang="zh-CN" altLang="en-US" dirty="0" smtClean="0"/>
              <a:t>年以下的剥夺自由，并处没收财产。这一规定不但规定了海盗罪罪名、构成要件，而且明确了一般情节和严重情节下的罚则，并通过将海盗罪直接纳入国内刑法的规定保持了国内刑法上罪名的完整性。此外，</a:t>
            </a:r>
            <a:r>
              <a:rPr lang="en-US" dirty="0" smtClean="0"/>
              <a:t>1999</a:t>
            </a:r>
            <a:r>
              <a:rPr lang="zh-CN" altLang="en-US" dirty="0" smtClean="0"/>
              <a:t>年</a:t>
            </a:r>
            <a:r>
              <a:rPr lang="en-US" altLang="zh-CN" dirty="0" smtClean="0"/>
              <a:t>《</a:t>
            </a:r>
            <a:r>
              <a:rPr lang="zh-CN" altLang="en-US" dirty="0" smtClean="0"/>
              <a:t>俄罗斯联邦商船航运法典</a:t>
            </a:r>
            <a:r>
              <a:rPr lang="en-US" altLang="zh-CN" dirty="0" smtClean="0"/>
              <a:t>》</a:t>
            </a:r>
            <a:r>
              <a:rPr lang="zh-CN" altLang="en-US" dirty="0" smtClean="0"/>
              <a:t>采取了海法的综合立法模式，同时调整海上民事、行政、刑事法律关系。</a:t>
            </a:r>
            <a:endParaRPr lang="en-US" altLang="zh-CN" dirty="0" smtClean="0"/>
          </a:p>
          <a:p>
            <a:r>
              <a:rPr lang="en-US" dirty="0" smtClean="0"/>
              <a:t>Russian Federation Criminal Code (Federal Act No. 162-FZ of 8December2003)Article227. Piracy 1. Assault against a maritime or other vessel with intent to capture the property of others and with the use of force or the threat of force. Punishable by imprisonment from five to ten years. </a:t>
            </a:r>
            <a:endParaRPr lang="zh-CN" altLang="en-US" dirty="0" smtClean="0"/>
          </a:p>
          <a:p>
            <a:r>
              <a:rPr lang="en-US" dirty="0" smtClean="0"/>
              <a:t>2. The same act, but involving firearms or objects used in the capacity of firearms (Federal Act No. 162-FZ of 8 December2003). Punishable by imprisonment from eight to twelve years, with or without a fine consisting of either 500, 000 </a:t>
            </a:r>
            <a:r>
              <a:rPr lang="en-US" dirty="0" err="1" smtClean="0"/>
              <a:t>roubles</a:t>
            </a:r>
            <a:r>
              <a:rPr lang="en-US" dirty="0" smtClean="0"/>
              <a:t> or loss of salary or other income for a period of not more than three years (Federal Act No. 162-Fzof 8 December2003). </a:t>
            </a:r>
            <a:endParaRPr lang="zh-CN" altLang="en-US" dirty="0" smtClean="0"/>
          </a:p>
          <a:p>
            <a:r>
              <a:rPr lang="en-US" dirty="0" smtClean="0"/>
              <a:t>3. The acts covered by parts 1 and 2 above, if they have been committed by an organized group and have resulted in either the inadvertent death of a person or other serious consequences. Punishablebyimprisonmentfromtento15years, withorwithoutafineconsistingofeither500, 000roublesor loss of salary or other income for a period of not more than three years(Federal Act No. 162-FZof8December 2003).</a:t>
            </a: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主要观点</a:t>
            </a:r>
            <a:endParaRPr lang="zh-CN" altLang="en-US" dirty="0"/>
          </a:p>
        </p:txBody>
      </p:sp>
      <p:sp>
        <p:nvSpPr>
          <p:cNvPr id="3" name="内容占位符 2"/>
          <p:cNvSpPr>
            <a:spLocks noGrp="1"/>
          </p:cNvSpPr>
          <p:nvPr>
            <p:ph idx="1"/>
          </p:nvPr>
        </p:nvSpPr>
        <p:spPr/>
        <p:txBody>
          <a:bodyPr>
            <a:normAutofit fontScale="62500" lnSpcReduction="20000"/>
          </a:bodyPr>
          <a:lstStyle/>
          <a:p>
            <a:r>
              <a:rPr lang="zh-CN" altLang="en-US" dirty="0" smtClean="0"/>
              <a:t>就海盗罪的集中管辖而言，由地方法院管辖则存在级别管辖、区域管辖等一系列客观问题，由军事法院管辖尽管在客观条件上最为便利，却超出军事法院的专门职责，更与当前国际社会的普遍做法相左。对海盗罪嫌疑人开展刑事审判所面临的上述问题，通过海事法院专门审判可以得到有效解决： </a:t>
            </a:r>
          </a:p>
          <a:p>
            <a:r>
              <a:rPr lang="zh-CN" altLang="en-US" dirty="0" smtClean="0"/>
              <a:t>第一，在羁押期限受限的情况下，可以由海事法官和相关司法人员驻在作战舰艇、综合补给舰只或者驻外补给基地开展调查审判辩护。人员与海军官兵同步轮换或定期开展海外巡回审判，集中处理亚丁湾、几内亚湾、东南亚海域海盗案件。考虑到军舰战位紧张且我国无海事检察机关，可以通过海事刑事诉讼特别程序规定由海事法院直接办案。</a:t>
            </a:r>
            <a:endParaRPr lang="en-US" altLang="zh-CN" dirty="0" smtClean="0"/>
          </a:p>
          <a:p>
            <a:r>
              <a:rPr lang="zh-CN" altLang="en-US" dirty="0" smtClean="0"/>
              <a:t>笔者建议的这一做法并非没有成例，参照总政治部</a:t>
            </a:r>
            <a:r>
              <a:rPr lang="en-US" dirty="0" smtClean="0"/>
              <a:t>1986</a:t>
            </a:r>
            <a:r>
              <a:rPr lang="zh-CN" altLang="en-US" dirty="0" smtClean="0"/>
              <a:t>年颁发的</a:t>
            </a:r>
            <a:r>
              <a:rPr lang="en-US" altLang="zh-CN" dirty="0" smtClean="0"/>
              <a:t>《</a:t>
            </a:r>
            <a:r>
              <a:rPr lang="zh-CN" altLang="en-US" dirty="0" smtClean="0"/>
              <a:t>关于惩治军人违反职责罪暂行条件所列案件的管辖范围的通知</a:t>
            </a:r>
            <a:r>
              <a:rPr lang="en-US" altLang="zh-CN" dirty="0" smtClean="0"/>
              <a:t>》</a:t>
            </a:r>
            <a:r>
              <a:rPr lang="zh-CN" altLang="en-US" dirty="0" smtClean="0"/>
              <a:t>，军事法院直接受理遗弃伤员、虐待俘虏类犯罪，不由军队保卫部门侦查，不由军事检察院公诉，由军事法院直接办案。</a:t>
            </a:r>
            <a:endParaRPr lang="en-US" altLang="zh-CN" dirty="0" smtClean="0"/>
          </a:p>
          <a:p>
            <a:r>
              <a:rPr lang="zh-CN" altLang="en-US" dirty="0" smtClean="0"/>
              <a:t>中世纪的</a:t>
            </a:r>
            <a:r>
              <a:rPr lang="en-US" altLang="zh-CN" dirty="0" smtClean="0"/>
              <a:t>《</a:t>
            </a:r>
            <a:r>
              <a:rPr lang="zh-CN" altLang="en-US" dirty="0" smtClean="0"/>
              <a:t>阿玛菲海法</a:t>
            </a:r>
            <a:r>
              <a:rPr lang="en-US" altLang="zh-CN" dirty="0" smtClean="0"/>
              <a:t>》</a:t>
            </a:r>
            <a:r>
              <a:rPr lang="zh-CN" altLang="en-US" dirty="0" smtClean="0"/>
              <a:t>（</a:t>
            </a:r>
            <a:r>
              <a:rPr lang="en-US" altLang="zh-CN" dirty="0" smtClean="0"/>
              <a:t>Chapter and Ordinances of the Maritime Court of the Noble City of </a:t>
            </a:r>
            <a:r>
              <a:rPr lang="en-US" altLang="zh-CN" dirty="0" err="1" smtClean="0"/>
              <a:t>Amalphi</a:t>
            </a:r>
            <a:r>
              <a:rPr lang="zh-CN" altLang="en-US" dirty="0" smtClean="0"/>
              <a:t>）中，也有</a:t>
            </a:r>
            <a:r>
              <a:rPr lang="en-US" altLang="zh-CN" dirty="0" smtClean="0"/>
              <a:t>magister </a:t>
            </a:r>
            <a:r>
              <a:rPr lang="en-US" altLang="zh-CN" dirty="0" err="1" smtClean="0"/>
              <a:t>navis</a:t>
            </a:r>
            <a:r>
              <a:rPr lang="zh-CN" altLang="en-US" dirty="0" smtClean="0"/>
              <a:t>（船上法官，</a:t>
            </a:r>
            <a:r>
              <a:rPr lang="en-US" altLang="zh-CN" dirty="0" smtClean="0"/>
              <a:t>a magistrate on board the ship</a:t>
            </a:r>
            <a:r>
              <a:rPr lang="zh-CN" altLang="en-US" dirty="0" smtClean="0"/>
              <a:t>），即</a:t>
            </a:r>
            <a:r>
              <a:rPr lang="en-US" altLang="zh-CN" dirty="0" smtClean="0"/>
              <a:t>《</a:t>
            </a:r>
            <a:r>
              <a:rPr lang="zh-CN" altLang="en-US" dirty="0" smtClean="0"/>
              <a:t>海上惯例</a:t>
            </a:r>
            <a:r>
              <a:rPr lang="en-US" altLang="zh-CN" dirty="0" smtClean="0"/>
              <a:t>》</a:t>
            </a:r>
            <a:r>
              <a:rPr lang="zh-CN" altLang="en-US" dirty="0" smtClean="0"/>
              <a:t>（</a:t>
            </a:r>
            <a:r>
              <a:rPr lang="en-US" altLang="zh-CN" dirty="0" smtClean="0"/>
              <a:t>the Customs of the Sea</a:t>
            </a:r>
            <a:r>
              <a:rPr lang="zh-CN" altLang="en-US" dirty="0" smtClean="0"/>
              <a:t>）规定，意大利四个海洋共和国、西班牙加泰罗尼亚、法国都有这一做法，至少是西地中海的通例。</a:t>
            </a:r>
            <a:endParaRPr lang="en-US" altLang="zh-CN" dirty="0" smtClean="0"/>
          </a:p>
          <a:p>
            <a:r>
              <a:rPr lang="zh-CN" altLang="en-US" dirty="0" smtClean="0"/>
              <a:t>第二，海事法官及相关司法人员前出至护航舰艇，能够及早介入案件处理工作，有利于协助海军官兵更好调取、固定海盗犯罪证据，能够有效提升对海盗案件的打击力度。</a:t>
            </a:r>
            <a:endParaRPr lang="en-US" altLang="zh-CN" dirty="0" smtClean="0"/>
          </a:p>
          <a:p>
            <a:r>
              <a:rPr lang="zh-CN" altLang="en-US" dirty="0" smtClean="0"/>
              <a:t>第三，通过随舰巡回审判或者在综合保障基地开庭等方式，可以较好解决海盗案件管辖司法成本畸高的问题，对海盗短期刑罚执行可以在舰只或者驻外补给基地进行，长期关押的可以成批运交国内或通过国际司法合作渠道在第三国执行。</a:t>
            </a:r>
          </a:p>
          <a:p>
            <a:endParaRPr lang="zh-CN"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前殖民地海盗罪的司法管辖</a:t>
            </a: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en-US" dirty="0" smtClean="0"/>
              <a:t>美国曾经是英国殖民地，继承了英国的海事司法传统，更是当今世界最为强大的国家，对于现代国际法体系构建具有最重要的影响力。</a:t>
            </a:r>
            <a:r>
              <a:rPr lang="en-US" altLang="zh-CN" dirty="0" smtClean="0"/>
              <a:t>《</a:t>
            </a:r>
            <a:r>
              <a:rPr lang="zh-CN" altLang="en-US" dirty="0" smtClean="0"/>
              <a:t>美国联邦法典</a:t>
            </a:r>
            <a:r>
              <a:rPr lang="en-US" altLang="zh-CN" dirty="0" smtClean="0"/>
              <a:t>》</a:t>
            </a:r>
            <a:r>
              <a:rPr lang="zh-CN" altLang="en-US" dirty="0" smtClean="0"/>
              <a:t>第</a:t>
            </a:r>
            <a:r>
              <a:rPr lang="en-US" dirty="0" smtClean="0"/>
              <a:t>18</a:t>
            </a:r>
            <a:r>
              <a:rPr lang="zh-CN" altLang="en-US" dirty="0" smtClean="0"/>
              <a:t>篇就海盗罪列举了多种情况：在公海上实施国际公法规定的海盗罪，在美国被发现的，处终身监禁；美国公民在公海上以外国势力名义实施的谋杀、抢劫或任何敌视美国或美国公民的行为，即为海盗，处终身监禁；外国公民在海上对美国发动战争或攻击美国的交通工具，违反美国与该公民所在国订立的条约，且该条约宣告该类行为为海盗行为的，即为海盗，处以终身监禁；作为船员妨碍或阻止长官保护其受托船舶及船上财产免于抢劫的，即为海盗，处以终身监禁；从海盗船只上岸掠夺的，即为海盗，处以终身监禁。此外，该篇还就协助海盗等相关行为的处罚做出了详 细的规定。</a:t>
            </a:r>
            <a:endParaRPr lang="zh-CN" alt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t>《</a:t>
            </a:r>
            <a:r>
              <a:rPr lang="zh-CN" altLang="en-US" dirty="0" smtClean="0"/>
              <a:t>美国联邦法典</a:t>
            </a:r>
            <a:r>
              <a:rPr lang="en-US" altLang="zh-CN" dirty="0" smtClean="0"/>
              <a:t>》</a:t>
            </a:r>
            <a:endParaRPr lang="zh-CN" altLang="en-US" dirty="0"/>
          </a:p>
        </p:txBody>
      </p:sp>
      <p:sp>
        <p:nvSpPr>
          <p:cNvPr id="3" name="内容占位符 2"/>
          <p:cNvSpPr>
            <a:spLocks noGrp="1"/>
          </p:cNvSpPr>
          <p:nvPr>
            <p:ph idx="1"/>
          </p:nvPr>
        </p:nvSpPr>
        <p:spPr/>
        <p:txBody>
          <a:bodyPr>
            <a:normAutofit fontScale="32500" lnSpcReduction="20000"/>
          </a:bodyPr>
          <a:lstStyle/>
          <a:p>
            <a:r>
              <a:rPr lang="en-US" dirty="0" smtClean="0"/>
              <a:t>18 U. S. C. § 1651. Piracy under law of nations Whoever, on the high seas, commits the crime of piracy as defined by the law of nations, and is afterwards brought in to or found in the United States, shall be imprisoned for life. </a:t>
            </a:r>
            <a:endParaRPr lang="zh-CN" altLang="en-US" dirty="0" smtClean="0"/>
          </a:p>
          <a:p>
            <a:r>
              <a:rPr lang="en-US" dirty="0" smtClean="0"/>
              <a:t>18 U. S. C. § 1652. Citizens as pirates Whoever, being a citizen of the United States, commits any murder or robbery, or any act of hostility against the United States, or against any citizen thereof, on the high seas, under color of any commission from any foreign prince, or state, or on pretense of authority from any person, is a pirate, and shall be imprisoned for life. </a:t>
            </a:r>
            <a:endParaRPr lang="zh-CN" altLang="en-US" dirty="0" smtClean="0"/>
          </a:p>
          <a:p>
            <a:r>
              <a:rPr lang="en-US" dirty="0" smtClean="0"/>
              <a:t>18 U. S. C. § 1653 Aliens as pirates Whoever, being a citizen or subject of any foreign state, is found and taken on the sea making war upon the United States, or cruising against the vessels and property thereof, or of the citizens of the same, contrary to the provisions of any treaty existing between the United States and the state of which the offender is a citizen or subject, when by such treaty such acts are declared to be piracy, is a pirate, and shall be imprisoned for life. </a:t>
            </a:r>
            <a:endParaRPr lang="zh-CN" altLang="en-US" dirty="0" smtClean="0"/>
          </a:p>
          <a:p>
            <a:r>
              <a:rPr lang="en-US" dirty="0" smtClean="0"/>
              <a:t>18 U. S. C. § 1655. Assault on commander as piracy Whoever, being a seaman, lays violent hands up on his commander, to hinder and prevent his fighting in defense of his vessel or the goods </a:t>
            </a:r>
            <a:r>
              <a:rPr lang="en-US" dirty="0" err="1" smtClean="0"/>
              <a:t>intrusted</a:t>
            </a:r>
            <a:r>
              <a:rPr lang="en-US" dirty="0" smtClean="0"/>
              <a:t> to him, is a pirate, and shall be imprisoned for life. </a:t>
            </a:r>
            <a:endParaRPr lang="zh-CN" altLang="en-US" dirty="0" smtClean="0"/>
          </a:p>
          <a:p>
            <a:r>
              <a:rPr lang="en-US" dirty="0" smtClean="0"/>
              <a:t>18 U. S. C. § 1661. Robbery ashore Whoever, being engaged in any piratical cruise or enterprise, or being of the crew of any piratical vessel, lands from such vessel and commits robbery onshore, is a pirate, and shall be imprisoned for life. </a:t>
            </a:r>
            <a:endParaRPr lang="zh-CN" altLang="en-US" dirty="0" smtClean="0"/>
          </a:p>
          <a:p>
            <a:r>
              <a:rPr lang="en-US" dirty="0" smtClean="0"/>
              <a:t>18U. S. C. §1654 Arming or serving on privateers Whoever, being a citizen of the United States, without the limits thereof, fits out and arms, or attempts to fit out and arm or is concerned in furnishing, fitting out, or arming any private vessel of war or privateer, with intent that such vessel shall be employed to cruise or commit hostilities upon the citizens of the United States or their property; or Whoever takes the command of or enters on board of any such vessel with such intent; or Whoever purchases any interest in any such vessel with a view to</a:t>
            </a:r>
            <a:endParaRPr lang="zh-CN" altLang="en-US" dirty="0" smtClean="0"/>
          </a:p>
          <a:p>
            <a:r>
              <a:rPr lang="en-US" dirty="0" smtClean="0"/>
              <a:t>share in the profits thereof—Shall be fined under this title or imprisoned not more than ten years, or both. </a:t>
            </a:r>
            <a:endParaRPr lang="zh-CN" altLang="en-US" dirty="0" smtClean="0"/>
          </a:p>
          <a:p>
            <a:r>
              <a:rPr lang="en-US" dirty="0" smtClean="0"/>
              <a:t>18 U. S. C. § 1656. Conversion or surrender of vessel Whoever, being a captain or other officer or mariner of a</a:t>
            </a:r>
            <a:endParaRPr lang="zh-CN" altLang="en-US" dirty="0" smtClean="0"/>
          </a:p>
          <a:p>
            <a:r>
              <a:rPr lang="en-US" dirty="0" smtClean="0"/>
              <a:t>vessel upon the high seas or on any other waters within the admiralty and maritime jurisdiction of the United States, </a:t>
            </a:r>
            <a:r>
              <a:rPr lang="en-US" dirty="0" err="1" smtClean="0"/>
              <a:t>piratically</a:t>
            </a:r>
            <a:r>
              <a:rPr lang="en-US" dirty="0" smtClean="0"/>
              <a:t> or feloniously runs away with such vessel, or with any goods or merchandise thereof, to the value of $50 or over; or Whoever yields up such vessel voluntarily to any pirate-- Shall be fined under this title or imprisoned not more than ten years, or both. </a:t>
            </a:r>
            <a:endParaRPr lang="zh-CN" altLang="en-US" dirty="0" smtClean="0"/>
          </a:p>
          <a:p>
            <a:r>
              <a:rPr lang="en-US" dirty="0" smtClean="0"/>
              <a:t>18U. S. C. §1657. Corruption of seamen and confederating with pirates Whoever attempts to corrupt any commander, master, officer, or mariner to yield up or to run away with any vessel, or any goods, wares, or merchandise, or to turn pirate or to go over to or confederate with pirates, or in any wise to trade with any pirate, knowing him to be such; or Whoever furnishes such pirate with any ammunition, stores, or provisions of any kind; or Whoever fits out any vessel knowingly and, with a design to trade with, supply, or correspond with any pirate or robber upon the seas; or Whoever consults, combines, confederates, or corresponds with any pirate or robber upon the seas, knowing him to be guilty of any piracy or robbery; or Whoever, being a seaman, confines the master of any vessel—Shall be fined under this title or imprisoned not more than three years, or both. </a:t>
            </a:r>
            <a:endParaRPr lang="zh-CN" altLang="en-US" dirty="0" smtClean="0"/>
          </a:p>
          <a:p>
            <a:r>
              <a:rPr lang="en-US" dirty="0" smtClean="0"/>
              <a:t>18U. S. C. §1658. Plunder of distressed vessel(a)Whoever plunders, steals, or destroys any money, goods, merchandise, or other effects from or belonging to any vessel in distress, or wrecked, lost, stranded, or castaway, </a:t>
            </a:r>
            <a:endParaRPr lang="zh-CN" altLang="en-US" dirty="0" smtClean="0"/>
          </a:p>
          <a:p>
            <a:r>
              <a:rPr lang="en-US" dirty="0" smtClean="0"/>
              <a:t>upon the sea, or upon any reef, shoal, bank, or rocks of the sea, or in any other place within the admiralty and maritime jurisdiction of the United States, shall be fined under this title or imprisoned not more than ten years, or both. (b)Whoeverwillfullyobstructstheescapeofanypersonendeavoringtosavehis life from such vessel, or the wreck thereof; or Whoever holds out or shows any false light, or extinguishes any true light, within tent to bring any vessel sailing upon the sea into danger or distress or ship wreck— Shall be imprisoned not less than ten years and may be imprisoned for life. </a:t>
            </a:r>
            <a:endParaRPr lang="zh-CN" altLang="en-US" dirty="0" smtClean="0"/>
          </a:p>
          <a:p>
            <a:r>
              <a:rPr lang="en-US" dirty="0" smtClean="0"/>
              <a:t>18 U. S. C. § 1659. Attack to plunder vessel Whoever, upon the high seas or other waters within the admiralty and maritime jurisdiction of the United States, by surprise or open force, maliciously attacks or sets upon any vessel belonging to another, with an intent unlawfully to plunder the same, or to despoil any owner thereof of any moneys, goods, or merchandise laden onboard thereof, shall be fined under this title or imprisoned not more than ten years, or both. </a:t>
            </a:r>
            <a:endParaRPr lang="zh-CN" altLang="en-US" dirty="0" smtClean="0"/>
          </a:p>
          <a:p>
            <a:r>
              <a:rPr lang="en-US" dirty="0" smtClean="0"/>
              <a:t>18 U. S. C. § 1660. Receipt of pirate property Whoever, without lawful authority, receives or takes into custody any vessel, goods, or other property, feloniously taken by any robber or pirate against the laws of the United States, knowing the same to have been feloniously taken, shall be imprisoned not more than ten years. </a:t>
            </a:r>
            <a:endParaRPr lang="zh-CN" alt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前殖民地海盗罪的司法管辖</a:t>
            </a:r>
            <a:endParaRPr lang="zh-CN" altLang="en-US" dirty="0"/>
          </a:p>
        </p:txBody>
      </p:sp>
      <p:sp>
        <p:nvSpPr>
          <p:cNvPr id="3" name="内容占位符 2"/>
          <p:cNvSpPr>
            <a:spLocks noGrp="1"/>
          </p:cNvSpPr>
          <p:nvPr>
            <p:ph idx="1"/>
          </p:nvPr>
        </p:nvSpPr>
        <p:spPr/>
        <p:txBody>
          <a:bodyPr>
            <a:normAutofit fontScale="40000" lnSpcReduction="20000"/>
          </a:bodyPr>
          <a:lstStyle/>
          <a:p>
            <a:r>
              <a:rPr lang="zh-CN" altLang="en-US" dirty="0" smtClean="0"/>
              <a:t>菲律宾曾是西班牙殖民地，美西战争后又深受美国影响。</a:t>
            </a:r>
            <a:r>
              <a:rPr lang="en-US" altLang="zh-CN" dirty="0" smtClean="0"/>
              <a:t>《</a:t>
            </a:r>
            <a:r>
              <a:rPr lang="zh-CN" altLang="en-US" dirty="0" smtClean="0"/>
              <a:t>菲律宾刑法典</a:t>
            </a:r>
            <a:r>
              <a:rPr lang="en-US" altLang="zh-CN" dirty="0" smtClean="0"/>
              <a:t>》</a:t>
            </a:r>
            <a:r>
              <a:rPr lang="zh-CN" altLang="en-US" dirty="0" smtClean="0"/>
              <a:t>第</a:t>
            </a:r>
            <a:r>
              <a:rPr lang="en-US" dirty="0" smtClean="0"/>
              <a:t>122</a:t>
            </a:r>
            <a:r>
              <a:rPr lang="zh-CN" altLang="en-US" dirty="0" smtClean="0"/>
              <a:t>条规定，船舶船员和乘客以外人员在公海或者菲律宾海域袭击或者夺取船只，或夺取船上货物、设备等财物的，处无期监禁；船员叛乱处相同的刑罚。该法第</a:t>
            </a:r>
            <a:r>
              <a:rPr lang="en-US" dirty="0" smtClean="0"/>
              <a:t>123</a:t>
            </a:r>
            <a:r>
              <a:rPr lang="zh-CN" altLang="en-US" dirty="0" smtClean="0"/>
              <a:t>条将具有登船或纵火、抛弃无自救手段被害人、实施伤害或强奸等加重情节者规定为特别海盗罪。</a:t>
            </a:r>
            <a:endParaRPr lang="en-US" altLang="zh-CN" dirty="0" smtClean="0"/>
          </a:p>
          <a:p>
            <a:r>
              <a:rPr lang="en-US" dirty="0" smtClean="0"/>
              <a:t>The Revised Penal Code of the Philippines, Section Three. — Piracy and mutiny on the high seas, Art. 122. Piracy in general and mutiny on the high seas. — The penalty of reclusion temporal shall be inflicted upon any person who, on the high seas, shall attack or seize a vessel or, not being a member of its complement nor a</a:t>
            </a:r>
            <a:endParaRPr lang="zh-CN" altLang="en-US" dirty="0" smtClean="0"/>
          </a:p>
          <a:p>
            <a:r>
              <a:rPr lang="en-US" dirty="0" smtClean="0"/>
              <a:t>passenger, shall seize the whole or part of the cargo of said vessel, its equipment, or personal belonging so fits complement or passengers. The same penalty shall be inflicted in case of mutiny on the high seas. </a:t>
            </a:r>
            <a:endParaRPr lang="zh-CN" altLang="en-US" dirty="0" smtClean="0"/>
          </a:p>
          <a:p>
            <a:r>
              <a:rPr lang="en-US" dirty="0" smtClean="0"/>
              <a:t>a ship (1) A person must not place or cause to be placed on a private ship, by any means, a device or substance that is likely to destroy the ship. (2) A person must not place or cause to be placed on a private ship, by any means, a device or substance that is likely to cause damage to the ship or its cargo knowing that it is likely to endanger the safe navigation of the ship. Penalty: 15yearsimprisonment. 12 Destroying or damaging navigational facilities</a:t>
            </a:r>
            <a:endParaRPr lang="zh-CN" altLang="en-US" dirty="0" smtClean="0"/>
          </a:p>
          <a:p>
            <a:r>
              <a:rPr lang="en-US" dirty="0" smtClean="0"/>
              <a:t>A person must not engage in conduct that causes:(a)the destruction of maritime navigational facilities; or (b) Serious damage to such facilities; or(c)serious interference with the operation of such facilities; if the destruction, damage or interference is likely to endanger the safe navigation of a private ship. Penalty: 15 years imprisonment. 13 Giving false information A person must not communicate false information knowing that the communication will endanger the safe navigation of a private ship. Penalty: 15yearsimprisonment. 14Causing death A person who engages in conduct that causes the death of another person in connection with the commission or attempted commission of an offence against any of sections 8 to13 is guilty of an offence. </a:t>
            </a:r>
            <a:endParaRPr lang="zh-CN" altLang="en-US" dirty="0" smtClean="0"/>
          </a:p>
          <a:p>
            <a:r>
              <a:rPr lang="en-US" dirty="0" smtClean="0"/>
              <a:t>Penalty: Life imprisonment. 15 Causing grievous bodily harm A person who engages in conduct that causes grievous bodily harm to another person in connection with the commission or attempted commission of an offence against any of sections 8 to 13 is guilty of an offence. Penalty: 15 years imprisonment. 16 Causing injury to a person A person who engages in conduct that causes injury to another person in connection with the commission or attempted commission of an offence against any of sections 8 to13 is guilty of an offence. </a:t>
            </a:r>
            <a:endParaRPr lang="zh-CN" altLang="en-US" dirty="0" smtClean="0"/>
          </a:p>
          <a:p>
            <a:r>
              <a:rPr lang="en-US" dirty="0" smtClean="0"/>
              <a:t>Penalty: 10yearsimprisonment. 17 Threatening to endanger a ship (1) A person must not threaten to do an act that would constitute an offence against section9, 10 or 12 with intent to compel an individual, a body corporate or a body politic to do or refrain from doing an act, if that threat is likely to endanger the safe navigation of the ship concerned. Penalty:2 years imprisonment. (2) For the purposes of this section, a person is taken to threaten to do an act if the person makes any statement or does anything else indicating, or from which it could reasonably be inferred, that it is his or her intention to do that act. </a:t>
            </a:r>
            <a:endParaRPr lang="zh-CN" altLang="en-US" dirty="0" smtClean="0"/>
          </a:p>
          <a:p>
            <a:r>
              <a:rPr lang="en-US" dirty="0" smtClean="0"/>
              <a:t>The Revised Penal Code of the Philippines, Section Three. — Piracy and mutiny on the high seas, Art. 123. Qualified piracy. — The penalty of reclusion temporal to death shall be imposed upon those who commit any of the crimes referred to in the preceding article, under any of the followingcircumstances:1. Whenever they have seized a vessel by boarding or firing upon the same;2. Whenever the pirates have abandoned their victims without means of savingthemselves;or3. Whenever the crime is accompanied by murder, homicide, physical injuries or rape.</a:t>
            </a:r>
            <a:endParaRPr lang="zh-CN" alt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前殖民地海盗罪的司法管辖</a:t>
            </a:r>
            <a:endParaRPr lang="zh-CN" altLang="en-US" dirty="0"/>
          </a:p>
        </p:txBody>
      </p:sp>
      <p:sp>
        <p:nvSpPr>
          <p:cNvPr id="3" name="内容占位符 2"/>
          <p:cNvSpPr>
            <a:spLocks noGrp="1"/>
          </p:cNvSpPr>
          <p:nvPr>
            <p:ph idx="1"/>
          </p:nvPr>
        </p:nvSpPr>
        <p:spPr/>
        <p:txBody>
          <a:bodyPr>
            <a:normAutofit fontScale="47500" lnSpcReduction="20000"/>
          </a:bodyPr>
          <a:lstStyle/>
          <a:p>
            <a:r>
              <a:rPr lang="zh-CN" altLang="en-US" dirty="0" smtClean="0"/>
              <a:t>香港自</a:t>
            </a:r>
            <a:r>
              <a:rPr lang="en-US" dirty="0" smtClean="0"/>
              <a:t>1840</a:t>
            </a:r>
            <a:r>
              <a:rPr lang="zh-CN" altLang="en-US" dirty="0" smtClean="0"/>
              <a:t>年鸦片战争后至</a:t>
            </a:r>
            <a:r>
              <a:rPr lang="en-US" dirty="0" smtClean="0"/>
              <a:t>1997</a:t>
            </a:r>
            <a:r>
              <a:rPr lang="zh-CN" altLang="en-US" dirty="0" smtClean="0"/>
              <a:t>年间曾是英国殖民地，</a:t>
            </a:r>
            <a:r>
              <a:rPr lang="en-US" altLang="zh-CN" dirty="0" smtClean="0"/>
              <a:t>《</a:t>
            </a:r>
            <a:r>
              <a:rPr lang="zh-CN" altLang="en-US" dirty="0" smtClean="0"/>
              <a:t>香港刑事罪行条例</a:t>
            </a:r>
            <a:r>
              <a:rPr lang="en-US" altLang="zh-CN" dirty="0" smtClean="0"/>
              <a:t>》</a:t>
            </a:r>
            <a:r>
              <a:rPr lang="zh-CN" altLang="en-US" dirty="0" smtClean="0"/>
              <a:t>第</a:t>
            </a:r>
            <a:r>
              <a:rPr lang="en-US" dirty="0" smtClean="0"/>
              <a:t>19</a:t>
            </a:r>
            <a:r>
              <a:rPr lang="zh-CN" altLang="en-US" dirty="0" smtClean="0"/>
              <a:t>、</a:t>
            </a:r>
            <a:r>
              <a:rPr lang="en-US" dirty="0" smtClean="0"/>
              <a:t>20</a:t>
            </a:r>
            <a:r>
              <a:rPr lang="zh-CN" altLang="en-US" dirty="0" smtClean="0"/>
              <a:t>条“有暴力的海盗行为”规定了构成海盗罪的情形，身为香港居民在海上对其他香港居民作出海盗行为、抢劫其他香港居民或对其作出敌对或抢劫的作为；在香港船舶上，成为海盗、敌人或叛徒并以海盗方式掠走船舶、军火或货物等，或者自愿将船舶、军火或货品交给海盗；传递来自海盗、敌人或叛徒的任何劝诱性质的讯息；袭击船长以阻止其保护船舶及货品；禁闭船长；制造或试图制造叛变。并规定海盗罪可处终身监禁。该条 例还将与海盗交易、串谋或通讯、向海盗供应军火或物料、在香港境内被发现知情自愿停留在海盗船上的行为列为犯罪。</a:t>
            </a:r>
            <a:endParaRPr lang="en-US" altLang="zh-CN" dirty="0" smtClean="0"/>
          </a:p>
          <a:p>
            <a:r>
              <a:rPr lang="zh-CN" altLang="en-US" dirty="0" smtClean="0"/>
              <a:t>第</a:t>
            </a:r>
            <a:r>
              <a:rPr lang="en-US" dirty="0" smtClean="0"/>
              <a:t> 200 </a:t>
            </a:r>
            <a:r>
              <a:rPr lang="zh-CN" altLang="en-US" dirty="0" smtClean="0"/>
              <a:t>章</a:t>
            </a:r>
            <a:r>
              <a:rPr lang="en-US" altLang="zh-CN" dirty="0" smtClean="0"/>
              <a:t>《</a:t>
            </a:r>
            <a:r>
              <a:rPr lang="zh-CN" altLang="en-US" dirty="0" smtClean="0"/>
              <a:t>刑事罪行条例</a:t>
            </a:r>
            <a:r>
              <a:rPr lang="en-US" altLang="zh-CN" dirty="0" smtClean="0"/>
              <a:t>》</a:t>
            </a:r>
            <a:r>
              <a:rPr lang="zh-CN" altLang="en-US" dirty="0" smtClean="0"/>
              <a:t>第</a:t>
            </a:r>
            <a:r>
              <a:rPr lang="en-US" dirty="0" smtClean="0"/>
              <a:t> III </a:t>
            </a:r>
            <a:r>
              <a:rPr lang="zh-CN" altLang="en-US" dirty="0" smtClean="0"/>
              <a:t>部</a:t>
            </a:r>
            <a:r>
              <a:rPr lang="en-US" dirty="0" smtClean="0"/>
              <a:t>, </a:t>
            </a:r>
            <a:r>
              <a:rPr lang="zh-CN" altLang="en-US" dirty="0" smtClean="0"/>
              <a:t>海盗行为及其他海上罪行</a:t>
            </a:r>
            <a:r>
              <a:rPr lang="en-US" dirty="0" smtClean="0"/>
              <a:t>, 19A. </a:t>
            </a:r>
            <a:r>
              <a:rPr lang="zh-CN" altLang="en-US" dirty="0" smtClean="0"/>
              <a:t>释义</a:t>
            </a:r>
            <a:r>
              <a:rPr lang="en-US" dirty="0" smtClean="0"/>
              <a:t>(</a:t>
            </a:r>
            <a:r>
              <a:rPr lang="zh-CN" altLang="en-US" dirty="0" smtClean="0"/>
              <a:t>第</a:t>
            </a:r>
            <a:r>
              <a:rPr lang="en-US" dirty="0" smtClean="0"/>
              <a:t> III </a:t>
            </a:r>
            <a:r>
              <a:rPr lang="zh-CN" altLang="en-US" dirty="0" smtClean="0"/>
              <a:t>部</a:t>
            </a:r>
            <a:r>
              <a:rPr lang="en-US" dirty="0" smtClean="0"/>
              <a:t>)</a:t>
            </a:r>
            <a:r>
              <a:rPr lang="zh-CN" altLang="en-US" dirty="0" smtClean="0"/>
              <a:t>：在本部中香港特别行政区居民</a:t>
            </a:r>
            <a:r>
              <a:rPr lang="en-US" dirty="0" smtClean="0"/>
              <a:t> (</a:t>
            </a:r>
            <a:r>
              <a:rPr lang="en-US" dirty="0" err="1" smtClean="0"/>
              <a:t>residentoftheHongKongSpecialAdministrativeRegion</a:t>
            </a:r>
            <a:r>
              <a:rPr lang="en-US" dirty="0" smtClean="0"/>
              <a:t>)</a:t>
            </a:r>
            <a:r>
              <a:rPr lang="zh-CN" altLang="en-US" dirty="0" smtClean="0"/>
              <a:t>指</a:t>
            </a:r>
            <a:r>
              <a:rPr lang="en-US" dirty="0" smtClean="0"/>
              <a:t>(a)</a:t>
            </a:r>
            <a:r>
              <a:rPr lang="zh-CN" altLang="en-US" dirty="0" smtClean="0"/>
              <a:t>香港特别行政区永久性居民</a:t>
            </a:r>
            <a:r>
              <a:rPr lang="en-US" dirty="0" smtClean="0"/>
              <a:t>;</a:t>
            </a:r>
            <a:r>
              <a:rPr lang="zh-CN" altLang="en-US" dirty="0" smtClean="0"/>
              <a:t>及</a:t>
            </a:r>
            <a:r>
              <a:rPr lang="en-US" dirty="0" smtClean="0"/>
              <a:t>(b)</a:t>
            </a:r>
            <a:r>
              <a:rPr lang="zh-CN" altLang="en-US" dirty="0" smtClean="0"/>
              <a:t>符合获发</a:t>
            </a:r>
            <a:r>
              <a:rPr lang="en-US" altLang="zh-CN" dirty="0" smtClean="0"/>
              <a:t>《</a:t>
            </a:r>
            <a:r>
              <a:rPr lang="zh-CN" altLang="en-US" dirty="0" smtClean="0"/>
              <a:t>人事登记条例</a:t>
            </a:r>
            <a:r>
              <a:rPr lang="en-US" altLang="zh-CN" dirty="0" smtClean="0"/>
              <a:t>》</a:t>
            </a:r>
            <a:r>
              <a:rPr lang="en-US" dirty="0" smtClean="0"/>
              <a:t>(</a:t>
            </a:r>
            <a:r>
              <a:rPr lang="zh-CN" altLang="en-US" dirty="0" smtClean="0"/>
              <a:t>第 </a:t>
            </a:r>
            <a:r>
              <a:rPr lang="en-US" dirty="0" smtClean="0"/>
              <a:t>177 </a:t>
            </a:r>
            <a:r>
              <a:rPr lang="zh-CN" altLang="en-US" dirty="0" smtClean="0"/>
              <a:t>章</a:t>
            </a:r>
            <a:r>
              <a:rPr lang="en-US" dirty="0" smtClean="0"/>
              <a:t>)</a:t>
            </a:r>
            <a:r>
              <a:rPr lang="zh-CN" altLang="en-US" dirty="0" smtClean="0"/>
              <a:t>所指的身分证的资格</a:t>
            </a:r>
            <a:r>
              <a:rPr lang="en-US" dirty="0" smtClean="0"/>
              <a:t>, </a:t>
            </a:r>
            <a:r>
              <a:rPr lang="zh-CN" altLang="en-US" dirty="0" smtClean="0"/>
              <a:t>但没有</a:t>
            </a:r>
            <a:r>
              <a:rPr lang="en-US" altLang="zh-CN" dirty="0" smtClean="0"/>
              <a:t>《</a:t>
            </a:r>
            <a:r>
              <a:rPr lang="zh-CN" altLang="en-US" dirty="0" smtClean="0"/>
              <a:t>入境条例</a:t>
            </a:r>
            <a:r>
              <a:rPr lang="en-US" altLang="zh-CN" dirty="0" smtClean="0"/>
              <a:t>》</a:t>
            </a:r>
            <a:r>
              <a:rPr lang="en-US" dirty="0" smtClean="0"/>
              <a:t>(</a:t>
            </a:r>
            <a:r>
              <a:rPr lang="zh-CN" altLang="en-US" dirty="0" smtClean="0"/>
              <a:t>第</a:t>
            </a:r>
            <a:r>
              <a:rPr lang="en-US" dirty="0" smtClean="0"/>
              <a:t> 115 </a:t>
            </a:r>
            <a:r>
              <a:rPr lang="zh-CN" altLang="en-US" dirty="0" smtClean="0"/>
              <a:t>章</a:t>
            </a:r>
            <a:r>
              <a:rPr lang="en-US" dirty="0" smtClean="0"/>
              <a:t>)</a:t>
            </a:r>
            <a:r>
              <a:rPr lang="zh-CN" altLang="en-US" dirty="0" smtClean="0"/>
              <a:t>所指的香港居留权的人</a:t>
            </a:r>
            <a:r>
              <a:rPr lang="en-US" dirty="0" smtClean="0"/>
              <a:t>;</a:t>
            </a:r>
            <a:r>
              <a:rPr lang="zh-CN" altLang="en-US" dirty="0" smtClean="0"/>
              <a:t>香港船舶</a:t>
            </a:r>
            <a:r>
              <a:rPr lang="en-US" dirty="0" smtClean="0"/>
              <a:t> (</a:t>
            </a:r>
            <a:r>
              <a:rPr lang="en-US" dirty="0" err="1" smtClean="0"/>
              <a:t>HongKongship</a:t>
            </a:r>
            <a:r>
              <a:rPr lang="en-US" dirty="0" smtClean="0"/>
              <a:t>)</a:t>
            </a:r>
            <a:r>
              <a:rPr lang="zh-CN" altLang="en-US" dirty="0" smtClean="0"/>
              <a:t>指在香港注册或领牌的船舶</a:t>
            </a:r>
            <a:r>
              <a:rPr lang="en-US" dirty="0" smtClean="0"/>
              <a:t>. 19. </a:t>
            </a:r>
            <a:r>
              <a:rPr lang="zh-CN" altLang="en-US" dirty="0" smtClean="0"/>
              <a:t>有暴力的海盗行为：任何人意图对任何船只犯海盗行为罪</a:t>
            </a:r>
            <a:r>
              <a:rPr lang="en-US" dirty="0" smtClean="0"/>
              <a:t>, </a:t>
            </a:r>
            <a:r>
              <a:rPr lang="zh-CN" altLang="en-US" dirty="0" smtClean="0"/>
              <a:t>或正在对任何船只犯海盗行为罪时</a:t>
            </a:r>
            <a:r>
              <a:rPr lang="en-US" dirty="0" smtClean="0"/>
              <a:t>, </a:t>
            </a:r>
            <a:r>
              <a:rPr lang="zh-CN" altLang="en-US" dirty="0" smtClean="0"/>
              <a:t>或紧接对任何船只犯海盗行为罪之前或之后</a:t>
            </a:r>
            <a:r>
              <a:rPr lang="en-US" dirty="0" smtClean="0"/>
              <a:t>(a)</a:t>
            </a:r>
            <a:r>
              <a:rPr lang="zh-CN" altLang="en-US" dirty="0" smtClean="0"/>
              <a:t>袭击以意图谋杀船只上或隶属该船只的任何人</a:t>
            </a:r>
            <a:r>
              <a:rPr lang="en-US" dirty="0" smtClean="0"/>
              <a:t>;</a:t>
            </a:r>
            <a:r>
              <a:rPr lang="zh-CN" altLang="en-US" dirty="0" smtClean="0"/>
              <a:t>或</a:t>
            </a:r>
            <a:r>
              <a:rPr lang="en-US" dirty="0" smtClean="0"/>
              <a:t>(b)</a:t>
            </a:r>
            <a:r>
              <a:rPr lang="zh-CN" altLang="en-US" dirty="0" smtClean="0"/>
              <a:t>伤害上述的人</a:t>
            </a:r>
            <a:r>
              <a:rPr lang="en-US" dirty="0" smtClean="0"/>
              <a:t>;</a:t>
            </a:r>
            <a:r>
              <a:rPr lang="zh-CN" altLang="en-US" dirty="0" smtClean="0"/>
              <a:t>或</a:t>
            </a:r>
            <a:r>
              <a:rPr lang="en-US" dirty="0" smtClean="0"/>
              <a:t>(c)</a:t>
            </a:r>
            <a:r>
              <a:rPr lang="zh-CN" altLang="en-US" dirty="0" smtClean="0"/>
              <a:t>非法作出任何可令上述的人生命受到危害的作为</a:t>
            </a:r>
            <a:r>
              <a:rPr lang="en-US" dirty="0" smtClean="0"/>
              <a:t>, </a:t>
            </a:r>
            <a:r>
              <a:rPr lang="zh-CN" altLang="en-US" dirty="0" smtClean="0"/>
              <a:t>即属犯罪</a:t>
            </a:r>
            <a:r>
              <a:rPr lang="en-US" dirty="0" smtClean="0"/>
              <a:t>, </a:t>
            </a:r>
            <a:r>
              <a:rPr lang="zh-CN" altLang="en-US" dirty="0" smtClean="0"/>
              <a:t>一经循公诉程序定罪</a:t>
            </a:r>
            <a:r>
              <a:rPr lang="en-US" dirty="0" smtClean="0"/>
              <a:t>, </a:t>
            </a:r>
            <a:r>
              <a:rPr lang="zh-CN" altLang="en-US" dirty="0" smtClean="0"/>
              <a:t>可处终身监禁</a:t>
            </a:r>
            <a:r>
              <a:rPr lang="en-US" dirty="0" smtClean="0"/>
              <a:t>. 20. </a:t>
            </a:r>
            <a:r>
              <a:rPr lang="zh-CN" altLang="en-US" dirty="0" smtClean="0"/>
              <a:t>海盗作为：</a:t>
            </a:r>
            <a:r>
              <a:rPr lang="en-US" dirty="0" smtClean="0"/>
              <a:t>(1)</a:t>
            </a:r>
            <a:r>
              <a:rPr lang="zh-CN" altLang="en-US" dirty="0" smtClean="0"/>
              <a:t>任何人有下述行为</a:t>
            </a:r>
            <a:r>
              <a:rPr lang="en-US" dirty="0" smtClean="0"/>
              <a:t>, </a:t>
            </a:r>
            <a:r>
              <a:rPr lang="zh-CN" altLang="en-US" dirty="0" smtClean="0"/>
              <a:t>即属作出海盗作为</a:t>
            </a:r>
            <a:r>
              <a:rPr lang="en-US" dirty="0" smtClean="0"/>
              <a:t>(a)</a:t>
            </a:r>
            <a:r>
              <a:rPr lang="zh-CN" altLang="en-US" dirty="0" smtClean="0"/>
              <a:t>身为香港特别行政区居民而在任何外国授权的旗帜下或以获任何人的授权为藉口</a:t>
            </a:r>
            <a:r>
              <a:rPr lang="en-US" dirty="0" smtClean="0"/>
              <a:t>, </a:t>
            </a:r>
            <a:r>
              <a:rPr lang="zh-CN" altLang="en-US" dirty="0" smtClean="0"/>
              <a:t>在海上对其他香港特别行政区居民作出海盗行为、抢劫其他香港特别行政区居民或对其作出敌对或抢劫的作为</a:t>
            </a:r>
            <a:r>
              <a:rPr lang="en-US" dirty="0" smtClean="0"/>
              <a:t>;</a:t>
            </a:r>
            <a:r>
              <a:rPr lang="zh-CN" altLang="en-US" dirty="0" smtClean="0"/>
              <a:t>或</a:t>
            </a:r>
            <a:r>
              <a:rPr lang="en-US" dirty="0" smtClean="0"/>
              <a:t>(b)</a:t>
            </a:r>
            <a:r>
              <a:rPr lang="zh-CN" altLang="en-US" dirty="0" smtClean="0"/>
              <a:t>在任何香港船舶上</a:t>
            </a:r>
            <a:r>
              <a:rPr lang="en-US" dirty="0" smtClean="0"/>
              <a:t>(</a:t>
            </a:r>
            <a:r>
              <a:rPr lang="en-US" dirty="0" err="1" smtClean="0"/>
              <a:t>i</a:t>
            </a:r>
            <a:r>
              <a:rPr lang="en-US" dirty="0" smtClean="0"/>
              <a:t>)</a:t>
            </a:r>
            <a:r>
              <a:rPr lang="zh-CN" altLang="en-US" dirty="0" smtClean="0"/>
              <a:t>成为海盗、敌人或叛徒</a:t>
            </a:r>
            <a:r>
              <a:rPr lang="en-US" dirty="0" smtClean="0"/>
              <a:t>, </a:t>
            </a:r>
            <a:r>
              <a:rPr lang="zh-CN" altLang="en-US" dirty="0" smtClean="0"/>
              <a:t>并以海盗方式带同该船舶或任何船艇、军火或货品逃走</a:t>
            </a:r>
            <a:r>
              <a:rPr lang="en-US" dirty="0" smtClean="0"/>
              <a:t>;(ii)</a:t>
            </a:r>
            <a:r>
              <a:rPr lang="zh-CN" altLang="en-US" dirty="0" smtClean="0"/>
              <a:t>自愿将该船舶或任何船艇、军火或货品交给海盗</a:t>
            </a:r>
            <a:r>
              <a:rPr lang="en-US" dirty="0" smtClean="0"/>
              <a:t>;(iii)</a:t>
            </a:r>
            <a:r>
              <a:rPr lang="zh-CN" altLang="en-US" dirty="0" smtClean="0"/>
              <a:t>传递来自海盗、敌人或叛徒的任何劝诱性质的讯息</a:t>
            </a:r>
            <a:r>
              <a:rPr lang="en-US" dirty="0" smtClean="0"/>
              <a:t>;(iv)</a:t>
            </a:r>
            <a:r>
              <a:rPr lang="zh-CN" altLang="en-US" dirty="0" smtClean="0"/>
              <a:t>袭击该船舶船长</a:t>
            </a:r>
            <a:r>
              <a:rPr lang="en-US" dirty="0" smtClean="0"/>
              <a:t>, </a:t>
            </a:r>
            <a:r>
              <a:rPr lang="zh-CN" altLang="en-US" dirty="0" smtClean="0"/>
              <a:t>以阻止他为保护其船舶及货品而动武</a:t>
            </a:r>
            <a:r>
              <a:rPr lang="en-US" dirty="0" smtClean="0"/>
              <a:t>;(v)</a:t>
            </a:r>
            <a:r>
              <a:rPr lang="zh-CN" altLang="en-US" dirty="0" smtClean="0"/>
              <a:t>禁闭该船舶船长</a:t>
            </a:r>
            <a:r>
              <a:rPr lang="en-US" dirty="0" smtClean="0"/>
              <a:t>;</a:t>
            </a:r>
            <a:r>
              <a:rPr lang="zh-CN" altLang="en-US" dirty="0" smtClean="0"/>
              <a:t>或</a:t>
            </a:r>
            <a:r>
              <a:rPr lang="en-US" dirty="0" smtClean="0"/>
              <a:t>(vi)</a:t>
            </a:r>
            <a:r>
              <a:rPr lang="zh-CN" altLang="en-US" dirty="0" smtClean="0"/>
              <a:t>在该船舶上製造或试图製造叛变</a:t>
            </a:r>
            <a:r>
              <a:rPr lang="en-US" dirty="0" smtClean="0"/>
              <a:t>. (2)</a:t>
            </a:r>
            <a:r>
              <a:rPr lang="zh-CN" altLang="en-US" dirty="0" smtClean="0"/>
              <a:t>任何人作出海盗作为</a:t>
            </a:r>
            <a:r>
              <a:rPr lang="en-US" dirty="0" smtClean="0"/>
              <a:t>, </a:t>
            </a:r>
            <a:r>
              <a:rPr lang="zh-CN" altLang="en-US" dirty="0" smtClean="0"/>
              <a:t>即属犯罪</a:t>
            </a:r>
            <a:r>
              <a:rPr lang="en-US" dirty="0" smtClean="0"/>
              <a:t>, </a:t>
            </a:r>
            <a:r>
              <a:rPr lang="zh-CN" altLang="en-US" dirty="0" smtClean="0"/>
              <a:t>一经循公诉程序定罪</a:t>
            </a:r>
            <a:r>
              <a:rPr lang="en-US" dirty="0" smtClean="0"/>
              <a:t>, </a:t>
            </a:r>
            <a:r>
              <a:rPr lang="zh-CN" altLang="en-US" dirty="0" smtClean="0"/>
              <a:t>可处终身监禁</a:t>
            </a:r>
            <a:r>
              <a:rPr lang="en-US" dirty="0" smtClean="0"/>
              <a:t>. 21. </a:t>
            </a:r>
            <a:r>
              <a:rPr lang="zh-CN" altLang="en-US" dirty="0" smtClean="0"/>
              <a:t>与海盗进行交易等：任何人明知而</a:t>
            </a:r>
            <a:r>
              <a:rPr lang="en-US" dirty="0" smtClean="0"/>
              <a:t>(a)</a:t>
            </a:r>
            <a:r>
              <a:rPr lang="zh-CN" altLang="en-US" dirty="0" smtClean="0"/>
              <a:t>与海盗进行交易</a:t>
            </a:r>
            <a:r>
              <a:rPr lang="en-US" dirty="0" smtClean="0"/>
              <a:t>;(b)</a:t>
            </a:r>
            <a:r>
              <a:rPr lang="zh-CN" altLang="en-US" dirty="0" smtClean="0"/>
              <a:t>向海盗供应任何军火或任何种类的物料</a:t>
            </a:r>
            <a:r>
              <a:rPr lang="en-US" dirty="0" smtClean="0"/>
              <a:t>;(c)</a:t>
            </a:r>
            <a:r>
              <a:rPr lang="zh-CN" altLang="en-US" dirty="0" smtClean="0"/>
              <a:t>装备船只以图与海盗进行交易、通讯或向其供应物资</a:t>
            </a:r>
            <a:r>
              <a:rPr lang="en-US" dirty="0" smtClean="0"/>
              <a:t>;</a:t>
            </a:r>
            <a:r>
              <a:rPr lang="zh-CN" altLang="en-US" dirty="0" smtClean="0"/>
              <a:t>或</a:t>
            </a:r>
            <a:r>
              <a:rPr lang="en-US" dirty="0" smtClean="0"/>
              <a:t>(d)</a:t>
            </a:r>
            <a:r>
              <a:rPr lang="zh-CN" altLang="en-US" dirty="0" smtClean="0"/>
              <a:t>与海盗串谋或通讯</a:t>
            </a:r>
            <a:r>
              <a:rPr lang="en-US" dirty="0" smtClean="0"/>
              <a:t>, </a:t>
            </a:r>
            <a:r>
              <a:rPr lang="zh-CN" altLang="en-US" dirty="0" smtClean="0"/>
              <a:t>即属犯罪</a:t>
            </a:r>
            <a:r>
              <a:rPr lang="en-US" dirty="0" smtClean="0"/>
              <a:t>, </a:t>
            </a:r>
            <a:r>
              <a:rPr lang="zh-CN" altLang="en-US" dirty="0" smtClean="0"/>
              <a:t>一经循公诉程序定罪</a:t>
            </a:r>
            <a:r>
              <a:rPr lang="en-US" dirty="0" smtClean="0"/>
              <a:t>, </a:t>
            </a:r>
            <a:r>
              <a:rPr lang="zh-CN" altLang="en-US" dirty="0" smtClean="0"/>
              <a:t>可处监禁</a:t>
            </a:r>
            <a:r>
              <a:rPr lang="en-US" dirty="0" smtClean="0"/>
              <a:t> 10</a:t>
            </a:r>
            <a:r>
              <a:rPr lang="zh-CN" altLang="en-US" dirty="0" smtClean="0"/>
              <a:t>年</a:t>
            </a:r>
            <a:r>
              <a:rPr lang="en-US" dirty="0" smtClean="0"/>
              <a:t>. 22. </a:t>
            </a:r>
            <a:r>
              <a:rPr lang="zh-CN" altLang="en-US" dirty="0" smtClean="0"/>
              <a:t>被发现在海盗船只上而不能证明并无同谋关系：</a:t>
            </a:r>
            <a:r>
              <a:rPr lang="en-US" dirty="0" smtClean="0"/>
              <a:t>(1)</a:t>
            </a:r>
            <a:r>
              <a:rPr lang="zh-CN" altLang="en-US" dirty="0" smtClean="0"/>
              <a:t>任何人在香港境内被发现在任何配备作海盗用途的船只上</a:t>
            </a:r>
            <a:r>
              <a:rPr lang="en-US" dirty="0" smtClean="0"/>
              <a:t>, </a:t>
            </a:r>
            <a:r>
              <a:rPr lang="zh-CN" altLang="en-US" dirty="0" smtClean="0"/>
              <a:t>即属犯罪</a:t>
            </a:r>
            <a:r>
              <a:rPr lang="en-US" dirty="0" smtClean="0"/>
              <a:t>, </a:t>
            </a:r>
            <a:r>
              <a:rPr lang="zh-CN" altLang="en-US" dirty="0" smtClean="0"/>
              <a:t>一经循公诉程序定罪</a:t>
            </a:r>
            <a:r>
              <a:rPr lang="en-US" dirty="0" smtClean="0"/>
              <a:t>, </a:t>
            </a:r>
            <a:r>
              <a:rPr lang="zh-CN" altLang="en-US" dirty="0" smtClean="0"/>
              <a:t>可处监禁</a:t>
            </a:r>
            <a:r>
              <a:rPr lang="en-US" dirty="0" smtClean="0"/>
              <a:t> 3</a:t>
            </a:r>
            <a:r>
              <a:rPr lang="zh-CN" altLang="en-US" dirty="0" smtClean="0"/>
              <a:t>年</a:t>
            </a:r>
            <a:r>
              <a:rPr lang="en-US" dirty="0" smtClean="0"/>
              <a:t>. (2)</a:t>
            </a:r>
            <a:r>
              <a:rPr lang="zh-CN" altLang="en-US" dirty="0" smtClean="0"/>
              <a:t>就根据第</a:t>
            </a:r>
            <a:r>
              <a:rPr lang="en-US" dirty="0" smtClean="0"/>
              <a:t>(1)</a:t>
            </a:r>
            <a:r>
              <a:rPr lang="zh-CN" altLang="en-US" dirty="0" smtClean="0"/>
              <a:t>款提出的控罪而言</a:t>
            </a:r>
            <a:r>
              <a:rPr lang="en-US" dirty="0" smtClean="0"/>
              <a:t>, </a:t>
            </a:r>
            <a:r>
              <a:rPr lang="zh-CN" altLang="en-US" dirty="0" smtClean="0"/>
              <a:t>如被控人证明</a:t>
            </a:r>
            <a:r>
              <a:rPr lang="en-US" dirty="0" smtClean="0"/>
              <a:t>(a)</a:t>
            </a:r>
            <a:r>
              <a:rPr lang="zh-CN" altLang="en-US" dirty="0" smtClean="0"/>
              <a:t>其本人并非自愿而在该船只上</a:t>
            </a:r>
            <a:r>
              <a:rPr lang="en-US" dirty="0" smtClean="0"/>
              <a:t>;</a:t>
            </a:r>
            <a:r>
              <a:rPr lang="zh-CN" altLang="en-US" dirty="0" smtClean="0"/>
              <a:t>或</a:t>
            </a:r>
            <a:r>
              <a:rPr lang="en-US" dirty="0" smtClean="0"/>
              <a:t>(b)</a:t>
            </a:r>
            <a:r>
              <a:rPr lang="zh-CN" altLang="en-US" dirty="0" smtClean="0"/>
              <a:t>其本人并不知道该船只是配备作海盗用途的</a:t>
            </a:r>
            <a:r>
              <a:rPr lang="en-US" dirty="0" smtClean="0"/>
              <a:t>, </a:t>
            </a:r>
            <a:r>
              <a:rPr lang="zh-CN" altLang="en-US" dirty="0" smtClean="0"/>
              <a:t>即可以此作为免责辩护</a:t>
            </a:r>
            <a:r>
              <a:rPr lang="en-US" dirty="0" smtClean="0"/>
              <a:t>.</a:t>
            </a:r>
            <a:endParaRPr lang="zh-CN" alt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前殖民地海盗罪的司法管辖</a:t>
            </a:r>
            <a:endParaRPr lang="zh-CN" altLang="en-US" dirty="0"/>
          </a:p>
        </p:txBody>
      </p:sp>
      <p:sp>
        <p:nvSpPr>
          <p:cNvPr id="3" name="内容占位符 2"/>
          <p:cNvSpPr>
            <a:spLocks noGrp="1"/>
          </p:cNvSpPr>
          <p:nvPr>
            <p:ph idx="1"/>
          </p:nvPr>
        </p:nvSpPr>
        <p:spPr/>
        <p:txBody>
          <a:bodyPr>
            <a:normAutofit fontScale="62500" lnSpcReduction="20000"/>
          </a:bodyPr>
          <a:lstStyle/>
          <a:p>
            <a:r>
              <a:rPr lang="zh-CN" altLang="en-US" dirty="0" smtClean="0"/>
              <a:t>澳大利亚</a:t>
            </a:r>
            <a:r>
              <a:rPr lang="en-US" altLang="zh-CN" dirty="0" smtClean="0"/>
              <a:t>《</a:t>
            </a:r>
            <a:r>
              <a:rPr lang="en-US" dirty="0" smtClean="0"/>
              <a:t>1992</a:t>
            </a:r>
            <a:r>
              <a:rPr lang="zh-CN" altLang="en-US" dirty="0" smtClean="0"/>
              <a:t>年关于船舶和固定平台相关犯罪的法案</a:t>
            </a:r>
            <a:r>
              <a:rPr lang="en-US" altLang="zh-CN" dirty="0" smtClean="0"/>
              <a:t>》</a:t>
            </a:r>
            <a:r>
              <a:rPr lang="zh-CN" altLang="en-US" dirty="0" smtClean="0"/>
              <a:t>对海盗船的范围进行限定，排除了澳大利亚及其他国家海军战舰、海军辅助船舶、军用船只、海关及其他公务用途的船舶，并列举了</a:t>
            </a:r>
            <a:r>
              <a:rPr lang="en-US" dirty="0" smtClean="0"/>
              <a:t>8</a:t>
            </a:r>
            <a:r>
              <a:rPr lang="zh-CN" altLang="en-US" dirty="0" smtClean="0"/>
              <a:t>种与船舶有关的犯罪情形，详细规定了这些不同情形下的量刑标准，刑罚包括终 身监禁和</a:t>
            </a:r>
            <a:r>
              <a:rPr lang="en-US" dirty="0" smtClean="0"/>
              <a:t>2</a:t>
            </a:r>
            <a:r>
              <a:rPr lang="zh-CN" altLang="en-US" dirty="0" smtClean="0"/>
              <a:t>年、</a:t>
            </a:r>
            <a:r>
              <a:rPr lang="en-US" dirty="0" smtClean="0"/>
              <a:t>10</a:t>
            </a:r>
            <a:r>
              <a:rPr lang="zh-CN" altLang="en-US" dirty="0" smtClean="0"/>
              <a:t>年、</a:t>
            </a:r>
            <a:r>
              <a:rPr lang="en-US" dirty="0" smtClean="0"/>
              <a:t>15</a:t>
            </a:r>
            <a:r>
              <a:rPr lang="zh-CN" altLang="en-US" dirty="0" smtClean="0"/>
              <a:t>年监禁。</a:t>
            </a:r>
          </a:p>
          <a:p>
            <a:r>
              <a:rPr lang="en-US" dirty="0" smtClean="0"/>
              <a:t>Crimes (Ships and Fixed Platforms) Act 1992 Act No. 173 of 1992 as amended, Part1—Preliminary, 3 Interpretation(1) In this Act, unless the contrary intention appears:</a:t>
            </a:r>
            <a:endParaRPr lang="zh-CN" altLang="en-US" dirty="0" smtClean="0"/>
          </a:p>
          <a:p>
            <a:r>
              <a:rPr lang="en-US" dirty="0" smtClean="0"/>
              <a:t>Private ship means a ship that is not a warship or other ship operated for naval, military, customs or law enforcement purposes by Australia or by a foreign state. </a:t>
            </a:r>
            <a:endParaRPr lang="zh-CN" altLang="en-US" dirty="0" smtClean="0"/>
          </a:p>
          <a:p>
            <a:r>
              <a:rPr lang="en-US" dirty="0" smtClean="0"/>
              <a:t>Crimes (Ships and Fixed Platforms) Act 1992 Act No. 173 of 1992 as amended, Part2—ProvisionsrelatingtotheConventionDivision1—Offences in relation to ships:</a:t>
            </a:r>
            <a:endParaRPr lang="zh-CN" altLang="en-US" dirty="0" smtClean="0"/>
          </a:p>
          <a:p>
            <a:r>
              <a:rPr lang="en-US" dirty="0" smtClean="0"/>
              <a:t>8 Seizing a ship A person must not take possession of, or take or exercise control over, a private ship by the threat or use of force or by any other kind of intimidation. Penalty: Life imprisonment. 9Acts of violence A person must not perform an act of violence against a person onboard a private ship knowing that the act is likely to endanger the safe navigation of the ship. Penalty:15yearsimprisonment. 10 Destroying or damaging a ship(1) A person must not engage in conduct that causes the destruction of a private ship. Penalty: Life imprisonment. (2)A person must not engage in conduct that causes damage to a private ship or its cargo, knowing that such damage is likely to endanger the safe navigation of the ship. Penalty: Life imprisonment. 11Placing destructive devices on. </a:t>
            </a:r>
            <a:endParaRPr lang="zh-CN" alt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其他国家地区海盗罪的司法管辖</a:t>
            </a:r>
            <a:endParaRPr lang="zh-CN" altLang="en-US" dirty="0"/>
          </a:p>
        </p:txBody>
      </p:sp>
      <p:sp>
        <p:nvSpPr>
          <p:cNvPr id="3" name="内容占位符 2"/>
          <p:cNvSpPr>
            <a:spLocks noGrp="1"/>
          </p:cNvSpPr>
          <p:nvPr>
            <p:ph idx="1"/>
          </p:nvPr>
        </p:nvSpPr>
        <p:spPr/>
        <p:txBody>
          <a:bodyPr>
            <a:normAutofit fontScale="55000" lnSpcReduction="20000"/>
          </a:bodyPr>
          <a:lstStyle/>
          <a:p>
            <a:r>
              <a:rPr lang="en-US" altLang="zh-CN" dirty="0" smtClean="0"/>
              <a:t>《</a:t>
            </a:r>
            <a:r>
              <a:rPr lang="zh-CN" altLang="en-US" dirty="0" smtClean="0"/>
              <a:t>日本处罚与应对海盗行为法</a:t>
            </a:r>
            <a:r>
              <a:rPr lang="en-US" altLang="zh-CN" dirty="0" smtClean="0"/>
              <a:t>》</a:t>
            </a:r>
            <a:r>
              <a:rPr lang="zh-CN" altLang="en-US" dirty="0" smtClean="0"/>
              <a:t>规定，海盗罪即船员（除军舰 等外）或乘客为私人目的，在公海（包括专属经济区）或日本领海（包括内水）从事掠夺船舶和控制航行、掠夺船舶内的财物等、掠夺船内人员、强迫人质、以上述行为为目的的入侵和破坏船舶、明显地接近其他船舶、备凶器航行。</a:t>
            </a:r>
            <a:endParaRPr lang="en-US" altLang="zh-CN" dirty="0" smtClean="0"/>
          </a:p>
          <a:p>
            <a:r>
              <a:rPr lang="en-US" dirty="0" smtClean="0"/>
              <a:t>Law on Punishment of and Measures against Acts of Piracy. 2, Definition of acts of piracy: The Law defines the following acts committed for private ends on the high seas or territorial sea as well as internal waters of Japan by the crew or the passengers of a ship (except for warships and other government ships) as ”acts of piracy”: (a) seizing another ship in navigation or taking control of the operation of another ship by rendering persons irresistible by assault, intimidation or any other means;(b) robbing property onboard another ship in navigation or obtaining or causing others to obtain an unlawful profit by rendering persons irresistible by assault, intimidation or any other means; (c) kidnapping a person on board another ship in navigation for the</a:t>
            </a:r>
            <a:endParaRPr lang="zh-CN" altLang="en-US" dirty="0" smtClean="0"/>
          </a:p>
          <a:p>
            <a:r>
              <a:rPr lang="en-US" dirty="0" smtClean="0"/>
              <a:t>purpose of taking the person hostage to demand a third person to deliver any property or to take any other unobligated action or to waive that person’s right; (d) demanding a third person to deliver any property or to take any other unobligated action or to waive that person’s right by taking a person, on board a robbed ship or a ship whose control is taken or kidnapped on board another ship in navigation, hostage; (e)breaking into or damaging another ship in navigation for the purpose of committing the acts of piracy as referred to in </a:t>
            </a:r>
            <a:r>
              <a:rPr lang="en-US" dirty="0" err="1" smtClean="0"/>
              <a:t>subparagphs</a:t>
            </a:r>
            <a:r>
              <a:rPr lang="en-US" dirty="0" smtClean="0"/>
              <a:t> (a), (b), (c)and(d)above; (f) operating a ship and approaching in close proximity of, beleaguering</a:t>
            </a:r>
            <a:endParaRPr lang="zh-CN" altLang="en-US" dirty="0" smtClean="0"/>
          </a:p>
          <a:p>
            <a:r>
              <a:rPr lang="en-US" dirty="0" smtClean="0"/>
              <a:t>or obstructing the passage of another ship for the purpose of committing the acts of piracy as referred to in </a:t>
            </a:r>
            <a:r>
              <a:rPr lang="en-US" dirty="0" err="1" smtClean="0"/>
              <a:t>subparagphs</a:t>
            </a:r>
            <a:r>
              <a:rPr lang="en-US" dirty="0" smtClean="0"/>
              <a:t>(a), (b), (c)and(d)above; (g)preparing weapons and operating a ship for the purpose of committing the acts of piracy as referred to in </a:t>
            </a:r>
            <a:r>
              <a:rPr lang="en-US" dirty="0" err="1" smtClean="0"/>
              <a:t>subparagphs</a:t>
            </a:r>
            <a:r>
              <a:rPr lang="en-US" dirty="0" smtClean="0"/>
              <a:t> (a), (b), (c) and (d) above. </a:t>
            </a:r>
            <a:endParaRPr lang="zh-CN" alt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其他国家地区海盗罪的司法管辖</a:t>
            </a:r>
            <a:endParaRPr lang="zh-CN" altLang="en-US" dirty="0"/>
          </a:p>
        </p:txBody>
      </p:sp>
      <p:sp>
        <p:nvSpPr>
          <p:cNvPr id="3" name="内容占位符 2"/>
          <p:cNvSpPr>
            <a:spLocks noGrp="1"/>
          </p:cNvSpPr>
          <p:nvPr>
            <p:ph idx="1"/>
          </p:nvPr>
        </p:nvSpPr>
        <p:spPr/>
        <p:txBody>
          <a:bodyPr>
            <a:normAutofit fontScale="55000" lnSpcReduction="20000"/>
          </a:bodyPr>
          <a:lstStyle/>
          <a:p>
            <a:r>
              <a:rPr lang="zh-CN" altLang="en-US" dirty="0" smtClean="0"/>
              <a:t>肯尼亚</a:t>
            </a:r>
            <a:r>
              <a:rPr lang="en-US" altLang="zh-CN" dirty="0" smtClean="0"/>
              <a:t>《</a:t>
            </a:r>
            <a:r>
              <a:rPr lang="zh-CN" altLang="en-US" dirty="0" smtClean="0"/>
              <a:t>商船法</a:t>
            </a:r>
            <a:r>
              <a:rPr lang="en-US" altLang="zh-CN" dirty="0" smtClean="0"/>
              <a:t>》</a:t>
            </a:r>
            <a:r>
              <a:rPr lang="zh-CN" altLang="en-US" dirty="0" smtClean="0"/>
              <a:t>主要是参照</a:t>
            </a:r>
            <a:r>
              <a:rPr lang="en-US" altLang="zh-CN" dirty="0" smtClean="0"/>
              <a:t>《</a:t>
            </a:r>
            <a:r>
              <a:rPr lang="zh-CN" altLang="en-US" dirty="0" smtClean="0"/>
              <a:t>联合国海洋法公约</a:t>
            </a:r>
            <a:r>
              <a:rPr lang="en-US" altLang="zh-CN" dirty="0" smtClean="0"/>
              <a:t>》</a:t>
            </a:r>
            <a:r>
              <a:rPr lang="zh-CN" altLang="en-US" dirty="0" smtClean="0"/>
              <a:t>有关规定，对海盗罪以及海盗船只和航空器作出界定，其第</a:t>
            </a:r>
            <a:r>
              <a:rPr lang="en-US" dirty="0" smtClean="0"/>
              <a:t>369</a:t>
            </a:r>
            <a:r>
              <a:rPr lang="zh-CN" altLang="en-US" dirty="0" smtClean="0"/>
              <a:t>条规定的海盗行为包括，海盗船舶或航空器的船员、机组成员或乘客为达成海盗行为目的，对对另一船舶或航空器，或对另一船舶或航空器上的人或财物，在任何国家管辖范围以外的地方对船舶、航空器、人或财物所从事的任何非法的暴力或扣留行为，或任何掠夺行为；明知船舶或航空器成为海盗船舶或航空器的事实，而自愿参加其活动的任何行为；教唆或故意便利海盗行为的任何行为。</a:t>
            </a:r>
            <a:endParaRPr lang="en-US" altLang="zh-CN" dirty="0" smtClean="0"/>
          </a:p>
          <a:p>
            <a:r>
              <a:rPr lang="en-US" dirty="0" smtClean="0"/>
              <a:t>Merchant Shipping Act, Part XVI-Maritime Security, 369. </a:t>
            </a:r>
          </a:p>
          <a:p>
            <a:r>
              <a:rPr lang="en-US" dirty="0" smtClean="0"/>
              <a:t>(1):"piracy" means- (a) any act of violence or detention, or any act of depredation, committed for private ends by the crew or the passengers of a private ship or a private aircraft, and directed- (</a:t>
            </a:r>
            <a:r>
              <a:rPr lang="en-US" dirty="0" err="1" smtClean="0"/>
              <a:t>i</a:t>
            </a:r>
            <a:r>
              <a:rPr lang="en-US" dirty="0" smtClean="0"/>
              <a:t>)against another ship or aircraft, or against persons or property onboard such ship or aircraft; or (ii)against a ship, aircraft, persons or property In </a:t>
            </a:r>
            <a:r>
              <a:rPr lang="en-US" dirty="0" err="1" smtClean="0"/>
              <a:t>aplace</a:t>
            </a:r>
            <a:r>
              <a:rPr lang="en-US" dirty="0" smtClean="0"/>
              <a:t> outside the jurisdiction of any State; (b) any voluntary act of participation in the operation of a ship or of an aircraft with knowledge of facts making it a pirate ship or aircraft; or (c) any act of inciting or of intentionally facilitating an act described in paragraph(a)or(b); "pirate ship or aircraft" means a ship or aircraft under the dominant control of persons who- (a) intend to use such ship or aircraft for piracy; or (b)have used such ship or aircraft for piracy, so long as it remains under the control of those persons; "private ship "and "private aircraft means a ship or aircraft that is not owned by the Government or held by a person on behalf of, or for the benefit of, the </a:t>
            </a:r>
            <a:r>
              <a:rPr lang="en-US" dirty="0" err="1" smtClean="0"/>
              <a:t>Goverment</a:t>
            </a:r>
            <a:r>
              <a:rPr lang="en-US" dirty="0" smtClean="0"/>
              <a:t>; and "UNCLOS" means the United Nations Convention on the Law of the Sea, 1982.</a:t>
            </a:r>
          </a:p>
          <a:p>
            <a:r>
              <a:rPr lang="en-US" dirty="0" smtClean="0"/>
              <a:t>(2)Piracy committed by a warship, government ship or government aircraft whose crew has mutinied and taken control of the ship or aircraft is assimilated to piracy committed by a private ship or aircraft. </a:t>
            </a:r>
            <a:endParaRPr lang="zh-CN" altLang="en-US" dirty="0" smtClean="0"/>
          </a:p>
          <a:p>
            <a:r>
              <a:rPr lang="en-US" dirty="0" smtClean="0"/>
              <a:t>(3)This Part applies to aircraft only when they are on the high seas, that is to say, in those parts of the sea to which Part VII of UNCLOS is applicable, in accordance with Article 86 of UNCLOS</a:t>
            </a:r>
            <a:endParaRPr lang="zh-CN" alt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其他国家地区海盗罪的司法管辖</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t>台湾地区“刑法”第</a:t>
            </a:r>
            <a:r>
              <a:rPr lang="en-US" dirty="0" smtClean="0"/>
              <a:t>333</a:t>
            </a:r>
            <a:r>
              <a:rPr lang="zh-CN" altLang="en-US" dirty="0" smtClean="0"/>
              <a:t>条第</a:t>
            </a:r>
            <a:r>
              <a:rPr lang="en-US" dirty="0" smtClean="0"/>
              <a:t>1</a:t>
            </a:r>
            <a:r>
              <a:rPr lang="zh-CN" altLang="en-US" dirty="0" smtClean="0"/>
              <a:t>项就海盗罪、准海盗罪规定，未受交战国之允准或不属于各国之海军而驾驶船舰，意图施强暴、胁迫于他船或他船之人或物者，为海盗罪，处死刑、无期徒刑或七年以上有期徒刑。船员或乘客意图掠夺财物，施强暴、胁迫于其他船员或乘客，而驾驶或指挥船舰者，以海盗论。因而致人于死者，处死刑、无 期徒刑或十二年以上有期徒刑；致重伤者，处死刑、无期徒刑或十年以上有期徒刑。第</a:t>
            </a:r>
            <a:r>
              <a:rPr lang="en-US" dirty="0" smtClean="0"/>
              <a:t>334</a:t>
            </a:r>
            <a:r>
              <a:rPr lang="zh-CN" altLang="en-US" dirty="0" smtClean="0"/>
              <a:t>条是海盗结合罪，即犯海盗罪而故意杀人者，处死刑或无期徒刑。犯海盗罪而有放火、强制性交者、掠人勒赎者、使人受重伤者等行为之一，处死刑、无期徒刑或十二年以上有期徒刑。</a:t>
            </a:r>
            <a:endParaRPr lang="zh-CN" alt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对比结论</a:t>
            </a:r>
            <a:endParaRPr lang="zh-CN" altLang="en-US" dirty="0"/>
          </a:p>
        </p:txBody>
      </p:sp>
      <p:sp>
        <p:nvSpPr>
          <p:cNvPr id="3" name="内容占位符 2"/>
          <p:cNvSpPr>
            <a:spLocks noGrp="1"/>
          </p:cNvSpPr>
          <p:nvPr>
            <p:ph idx="1"/>
          </p:nvPr>
        </p:nvSpPr>
        <p:spPr/>
        <p:txBody>
          <a:bodyPr>
            <a:normAutofit fontScale="62500" lnSpcReduction="20000"/>
          </a:bodyPr>
          <a:lstStyle/>
          <a:p>
            <a:r>
              <a:rPr lang="zh-CN" altLang="en-US" dirty="0" smtClean="0"/>
              <a:t>第一，将海盗罪单独成罪的国家（地区）在司法管辖立法上主要有两种模式：一是以独立的海法进行规制，或者除了刑法规范之外在海法中也有刑事立法内容，有意大利、俄罗斯、英国、法国、日本、肯尼亚等国家。二是以独立的海盗罪名在刑法中进行规制，有西班牙、荷兰、美国、菲律宾、香港、台湾等国家（地区）。但无论何种立法架构，对海盗及相关行为单独成罪的，均规定了比较详细的量刑情节。</a:t>
            </a:r>
          </a:p>
          <a:p>
            <a:r>
              <a:rPr lang="zh-CN" altLang="en-US" dirty="0" smtClean="0"/>
              <a:t>第二，这些国家（地区）立法对海盗罪定义的范围，均较现代国际法关于海盗罪的规制范围广泛，并不因犯罪行为发生在公海或本国领土范围而有所差别，也没有在海盗行为之外另行成立“海上武装抢劫”。对于海盗犯罪中的绑架、杀人、伤害、强奸等情节，没有单独成立其他罪名，而是以海盗罪的加重情节论处。</a:t>
            </a:r>
          </a:p>
          <a:p>
            <a:r>
              <a:rPr lang="zh-CN" altLang="en-US" dirty="0" smtClean="0"/>
              <a:t>第三，海盗罪是发生在海上的团体性武装犯罪，现实中对海盗的抓捕主要依靠各国海军而不是警察，海盗对海上秩序乃至一国甚至地区安全都具有严重威胁。在西班牙、荷兰、法国、美国、菲律宾的法律中，海盗罪被认定为是具有叛乱性质的犯罪，而在全世界范围内，将海盗行为与叛乱联系在一起的远不止这些国家。海盗在历史上对于一国安全是有重大影响的，行为性质和破坏性远大于陆上刑法罪名分类中的一般人身财产犯罪，这一特点也是其与战争罪、反人类罪等并列为国际罪行的理据之一。</a:t>
            </a:r>
          </a:p>
          <a:p>
            <a:r>
              <a:rPr lang="zh-CN" altLang="en-US" dirty="0" smtClean="0"/>
              <a:t>第四，国际法与国内法在海盗罪规制范围上的区别，是基于国家主权原则而作的限定，从行为性质上看，国内法意义上的海盗罪都是国际罪行，就像国内武装冲突中的反人类罪行也是国际罪行一样。因为国家主权原则而划定的界限并不能改变海盗行为的性质，而是因为国家主权原则他国不能对其行使管辖权。</a:t>
            </a:r>
            <a:endParaRPr lang="zh-CN" alt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各国司法管辖和司法合作的现状</a:t>
            </a:r>
            <a:endParaRPr lang="zh-CN" altLang="en-US" dirty="0"/>
          </a:p>
        </p:txBody>
      </p:sp>
      <p:sp>
        <p:nvSpPr>
          <p:cNvPr id="3" name="内容占位符 2"/>
          <p:cNvSpPr>
            <a:spLocks noGrp="1"/>
          </p:cNvSpPr>
          <p:nvPr>
            <p:ph idx="1"/>
          </p:nvPr>
        </p:nvSpPr>
        <p:spPr/>
        <p:txBody>
          <a:bodyPr/>
          <a:lstStyle/>
          <a:p>
            <a:r>
              <a:rPr lang="zh-CN" altLang="en-US" dirty="0" smtClean="0"/>
              <a:t>各国（地区）对于国际法意义上的海盗罪有普遍管辖的权利，管辖行为的内容可以分为对海盗进行逮捕及之前的相关行动，以及逮捕后对海盗的处置措施。一国开始行使对海盗的管辖权主要标志在于采取对海盗船舶、航空器的紧追或打击行动，根据一国开始行使普遍管辖之后，对于俘获的海盗是否积极行使取证、审判、刑罚等后续权力，可以分为消极管辖和积极管辖两种情况。</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主要观点</a:t>
            </a:r>
            <a:endParaRPr lang="zh-CN" altLang="en-US" dirty="0"/>
          </a:p>
        </p:txBody>
      </p:sp>
      <p:sp>
        <p:nvSpPr>
          <p:cNvPr id="3" name="内容占位符 2"/>
          <p:cNvSpPr>
            <a:spLocks noGrp="1"/>
          </p:cNvSpPr>
          <p:nvPr>
            <p:ph idx="1"/>
          </p:nvPr>
        </p:nvSpPr>
        <p:spPr/>
        <p:txBody>
          <a:bodyPr>
            <a:normAutofit fontScale="62500" lnSpcReduction="20000"/>
          </a:bodyPr>
          <a:lstStyle/>
          <a:p>
            <a:r>
              <a:rPr lang="en-US" dirty="0" smtClean="0"/>
              <a:t>1998</a:t>
            </a:r>
            <a:r>
              <a:rPr lang="zh-CN" altLang="en-US" dirty="0" smtClean="0"/>
              <a:t>年</a:t>
            </a:r>
            <a:r>
              <a:rPr lang="en-US" altLang="zh-CN" dirty="0" smtClean="0"/>
              <a:t>《</a:t>
            </a:r>
            <a:r>
              <a:rPr lang="zh-CN" altLang="en-US" dirty="0" smtClean="0"/>
              <a:t>最高人民法院关于执行</a:t>
            </a:r>
            <a:r>
              <a:rPr lang="en-US" dirty="0" smtClean="0"/>
              <a:t>&lt;</a:t>
            </a:r>
            <a:r>
              <a:rPr lang="zh-CN" altLang="en-US" dirty="0" smtClean="0"/>
              <a:t>中华人民共和国刑事诉讼法</a:t>
            </a:r>
            <a:r>
              <a:rPr lang="en-US" dirty="0" smtClean="0"/>
              <a:t>&gt;</a:t>
            </a:r>
            <a:r>
              <a:rPr lang="zh-CN" altLang="en-US" dirty="0" smtClean="0"/>
              <a:t>若干问题的解释</a:t>
            </a:r>
            <a:r>
              <a:rPr lang="en-US" altLang="zh-CN" dirty="0" smtClean="0"/>
              <a:t>》</a:t>
            </a:r>
            <a:r>
              <a:rPr lang="zh-CN" altLang="en-US" dirty="0" smtClean="0"/>
              <a:t>规定，对我国缔结或者参加的国际条约所规定的罪行，我国在所承担的条约义务内行使刑事管辖权。但是，根据我国</a:t>
            </a:r>
            <a:r>
              <a:rPr lang="en-US" altLang="zh-CN" dirty="0" smtClean="0"/>
              <a:t>《</a:t>
            </a:r>
            <a:r>
              <a:rPr lang="zh-CN" altLang="en-US" dirty="0" smtClean="0"/>
              <a:t>刑事诉讼法</a:t>
            </a:r>
            <a:r>
              <a:rPr lang="en-US" altLang="zh-CN" dirty="0" smtClean="0"/>
              <a:t>》</a:t>
            </a:r>
            <a:r>
              <a:rPr lang="zh-CN" altLang="en-US" dirty="0" smtClean="0"/>
              <a:t>规定积极行使普遍管辖权，对海军抓捕的海盗嫌疑人开展刑事审判，客观上至少还存在三方面问题：第一，在抓捕侦查阶段，刑事司法机关缺位。根据</a:t>
            </a:r>
            <a:r>
              <a:rPr lang="en-US" altLang="zh-CN" dirty="0" smtClean="0"/>
              <a:t>《</a:t>
            </a:r>
            <a:r>
              <a:rPr lang="zh-CN" altLang="en-US" dirty="0" smtClean="0"/>
              <a:t>刑事诉讼法</a:t>
            </a:r>
            <a:r>
              <a:rPr lang="en-US" altLang="zh-CN" dirty="0" smtClean="0"/>
              <a:t>》</a:t>
            </a:r>
            <a:r>
              <a:rPr lang="zh-CN" altLang="en-US" dirty="0" smtClean="0"/>
              <a:t>规定，中国海警局履行海上维权执法职责，对海上发生的刑事案件行使侦查权，军队保卫部门对军队内部发生的刑事案件行使侦查权。目前我国海军护航军舰本身是没有配备海警局人员的，即便海军官兵具有军队保卫部门人员身份，也并不能对海盗罪案件行使侦查权。第二，对海盗罪嫌疑人进行拘留、羁押、逮捕遭遇实际履行困境，根据</a:t>
            </a:r>
            <a:r>
              <a:rPr lang="en-US" altLang="zh-CN" dirty="0" smtClean="0"/>
              <a:t>《</a:t>
            </a:r>
            <a:r>
              <a:rPr lang="zh-CN" altLang="en-US" dirty="0" smtClean="0"/>
              <a:t>刑事诉讼法</a:t>
            </a:r>
            <a:r>
              <a:rPr lang="en-US" altLang="zh-CN" dirty="0" smtClean="0"/>
              <a:t>》</a:t>
            </a:r>
            <a:r>
              <a:rPr lang="zh-CN" altLang="en-US" dirty="0" smtClean="0"/>
              <a:t>规定，对犯罪嫌疑人拘留后应当立即送看守所羁押，至迟不得超过二十四小时，并且应当进行讯问；拘留后按特殊情况和流窜作案、多次作案、结伙作案嫌疑人进行处理，提请批准逮捕的最长时间是三十七日，一般的护航任务可能还未结束，就已经面临超期羁押的现实问题。第三，对海盗罪嫌疑人诉讼权利难以进行保障，根据</a:t>
            </a:r>
            <a:r>
              <a:rPr lang="en-US" altLang="zh-CN" dirty="0" smtClean="0"/>
              <a:t>《</a:t>
            </a:r>
            <a:r>
              <a:rPr lang="zh-CN" altLang="en-US" dirty="0" smtClean="0"/>
              <a:t>刑事诉讼法</a:t>
            </a:r>
            <a:r>
              <a:rPr lang="en-US" altLang="zh-CN" dirty="0" smtClean="0"/>
              <a:t>》</a:t>
            </a:r>
            <a:r>
              <a:rPr lang="zh-CN" altLang="en-US" dirty="0" smtClean="0"/>
              <a:t>规定，自第一次讯问或者采取强制措施之日起，犯罪嫌疑人有权委托辩护人，并且在侦查期间只能委托律师作为辩护人。在目前情况下，抓获海盗罪嫌疑人后军舰上无法为其提供具有在我国国内执业资格的律师作为辩护人。</a:t>
            </a:r>
            <a:endParaRPr lang="en-US" altLang="zh-CN" dirty="0" smtClean="0"/>
          </a:p>
          <a:p>
            <a:r>
              <a:rPr lang="zh-CN" altLang="en-US" dirty="0" smtClean="0"/>
              <a:t>在近期与军事法院同仁的交流中，笔者感受到了他们对这一课题的浓厚兴趣，相信这也是外交部门所感兴趣的话题。笔者认为，海事法官随舰前出海盗活动区域时，在公海上军舰、公务船舶从事相关行为性质及产生法律效果需要深入研究，与之伴生的包括舰上战位的分配、俘获海盗的检疫等问题都有一定的现实研究价值。</a:t>
            </a:r>
            <a:endParaRPr lang="zh-CN" alt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各国司法管辖和司法合作的现状</a:t>
            </a:r>
            <a:endParaRPr lang="zh-CN" altLang="en-US" dirty="0"/>
          </a:p>
        </p:txBody>
      </p:sp>
      <p:sp>
        <p:nvSpPr>
          <p:cNvPr id="3" name="文本占位符 2"/>
          <p:cNvSpPr>
            <a:spLocks noGrp="1"/>
          </p:cNvSpPr>
          <p:nvPr>
            <p:ph type="body" idx="1"/>
          </p:nvPr>
        </p:nvSpPr>
        <p:spPr/>
        <p:txBody>
          <a:bodyPr/>
          <a:lstStyle/>
          <a:p>
            <a:r>
              <a:rPr lang="zh-CN" altLang="en-US" dirty="0" smtClean="0"/>
              <a:t>消极管辖</a:t>
            </a:r>
            <a:endParaRPr lang="zh-CN" altLang="en-US" dirty="0"/>
          </a:p>
        </p:txBody>
      </p:sp>
      <p:sp>
        <p:nvSpPr>
          <p:cNvPr id="4" name="文本占位符 3"/>
          <p:cNvSpPr>
            <a:spLocks noGrp="1"/>
          </p:cNvSpPr>
          <p:nvPr>
            <p:ph type="body" sz="half" idx="3"/>
          </p:nvPr>
        </p:nvSpPr>
        <p:spPr/>
        <p:txBody>
          <a:bodyPr/>
          <a:lstStyle/>
          <a:p>
            <a:r>
              <a:rPr lang="zh-CN" altLang="en-US" dirty="0" smtClean="0"/>
              <a:t>积极管辖</a:t>
            </a:r>
            <a:endParaRPr lang="zh-CN" altLang="en-US" dirty="0"/>
          </a:p>
        </p:txBody>
      </p:sp>
      <p:sp>
        <p:nvSpPr>
          <p:cNvPr id="5" name="内容占位符 4"/>
          <p:cNvSpPr>
            <a:spLocks noGrp="1"/>
          </p:cNvSpPr>
          <p:nvPr>
            <p:ph sz="quarter" idx="2"/>
          </p:nvPr>
        </p:nvSpPr>
        <p:spPr/>
        <p:txBody>
          <a:bodyPr>
            <a:normAutofit fontScale="47500" lnSpcReduction="20000"/>
          </a:bodyPr>
          <a:lstStyle/>
          <a:p>
            <a:r>
              <a:rPr lang="zh-CN" altLang="en-US" dirty="0" smtClean="0"/>
              <a:t>一是将外国海盗移交其国籍国，二是交给沿岸第三国，三是引渡给其他国家或者直接释放。</a:t>
            </a:r>
            <a:endParaRPr lang="en-US" altLang="zh-CN" dirty="0" smtClean="0"/>
          </a:p>
          <a:p>
            <a:r>
              <a:rPr lang="zh-CN" altLang="en-US" dirty="0" smtClean="0"/>
              <a:t>从现实的角度看，移交海盗国籍国或者沿岸第三国至少存在四方面问题：</a:t>
            </a:r>
          </a:p>
          <a:p>
            <a:r>
              <a:rPr lang="zh-CN" altLang="en-US" dirty="0" smtClean="0"/>
              <a:t>第一，海盗国籍国往往存在不适合移交的情形。例如，该国治理失败或处于混乱状态则无异放纵海盗，或者该国政权过于武断残忍则移交可能违反不推回原则，以及被移交国拒绝在证据不足切实定罪的情况下移交则实施难度更大。</a:t>
            </a:r>
          </a:p>
          <a:p>
            <a:r>
              <a:rPr lang="zh-CN" altLang="en-US" dirty="0" smtClean="0"/>
              <a:t>第二，愿意接受海盗的沿岸第三国往往司法制度完善程度不高。以肯尼亚为例，其刑事司法体制例如调查、起诉和审判都存在不少问题，取证效率低下、司法资源匮乏、案件严重积压、保障人权不力，除重大或死刑案件外被告无权要求法律援助。移交该国审判的海盗往往被长时间羁押在监狱而未得到及时宣判和刑罚，且其监狱条件极端恶劣，曾因虐待嫌疑人并剥夺其宗教特权引起国内穆斯林不满而引发政治危机。</a:t>
            </a:r>
          </a:p>
          <a:p>
            <a:r>
              <a:rPr lang="zh-CN" altLang="en-US" dirty="0" smtClean="0"/>
              <a:t>第三，移交过程中可能遇到司法程序操作效率的问题：移交嫌犯程序较慢而军舰不便长时间关押，法定羁押期限导致各国军舰往往只能选择将海盗嫌犯就地释放。例如，</a:t>
            </a:r>
            <a:r>
              <a:rPr lang="en-US" dirty="0" smtClean="0"/>
              <a:t>2010</a:t>
            </a:r>
            <a:r>
              <a:rPr lang="zh-CN" altLang="en-US" dirty="0" smtClean="0"/>
              <a:t>年，由于难以提起诉讼，荷兰海军不得不将抓获的至少</a:t>
            </a:r>
            <a:r>
              <a:rPr lang="en-US" dirty="0" smtClean="0"/>
              <a:t>44</a:t>
            </a:r>
            <a:r>
              <a:rPr lang="zh-CN" altLang="en-US" dirty="0" smtClean="0"/>
              <a:t>名海盗嫌疑人予以直接释放。</a:t>
            </a:r>
          </a:p>
          <a:p>
            <a:r>
              <a:rPr lang="zh-CN" altLang="en-US" dirty="0" smtClean="0"/>
              <a:t>第四，海盗国籍国和沿岸第三国往往高度依赖国际社会援助，部分海盗国籍国司法体制和程序极不健全，第三国愿意承担审判职责往往出于政治经济利益和提高自身国际影响力考虑，最 终这些都需要落实到国际社会援助中，其内容包括人员培训、设施配备、后勤援助以及资金支持。依赖移交沿岸第三国审判事实上变成寻求“倾倒海盗的垃圾场”，如果沿岸国发生政局变动、国内变乱等原因停止接受移送，第三国在移送协议磋商中持续提高经济政治利益期待，都可能使这一移送模式陷入困境。</a:t>
            </a:r>
            <a:endParaRPr lang="zh-CN" altLang="en-US" dirty="0"/>
          </a:p>
        </p:txBody>
      </p:sp>
      <p:sp>
        <p:nvSpPr>
          <p:cNvPr id="6" name="内容占位符 5"/>
          <p:cNvSpPr>
            <a:spLocks noGrp="1"/>
          </p:cNvSpPr>
          <p:nvPr>
            <p:ph sz="quarter" idx="4"/>
          </p:nvPr>
        </p:nvSpPr>
        <p:spPr/>
        <p:txBody>
          <a:bodyPr>
            <a:normAutofit fontScale="55000" lnSpcReduction="20000"/>
          </a:bodyPr>
          <a:lstStyle/>
          <a:p>
            <a:r>
              <a:rPr lang="zh-CN" altLang="en-US" dirty="0" smtClean="0"/>
              <a:t>现实中，美、法、德、韩等国曾经在解救商船过程中抓获海盗并带返本国审理，以美国最有代表性。从现实的角度看，这种做法至少存在三方面问题：</a:t>
            </a:r>
          </a:p>
          <a:p>
            <a:r>
              <a:rPr lang="zh-CN" altLang="en-US" dirty="0" smtClean="0"/>
              <a:t>第一，司法成本高昂，海盗审判是跨国审判，改善海上羁押条件、现场收集犯罪证据、及时带返本国审判、依据国内法律审判、保障诉讼权利和人道待遇、提供国内羁押和服刑地点等过程，需要投入大量的司法资源，在人力、财力和物力上都是现实的负担，并且可能面临海盗通过人权保障、难民庇护等方式寻求获得居留权。</a:t>
            </a:r>
          </a:p>
          <a:p>
            <a:r>
              <a:rPr lang="zh-CN" altLang="en-US" dirty="0" smtClean="0"/>
              <a:t>第二，国内立法不足，以美国法院为例，其对海盗罪是否要求</a:t>
            </a:r>
            <a:r>
              <a:rPr lang="en-US" dirty="0" smtClean="0"/>
              <a:t>“</a:t>
            </a:r>
            <a:r>
              <a:rPr lang="zh-CN" altLang="en-US" dirty="0" smtClean="0"/>
              <a:t>抢劫</a:t>
            </a:r>
            <a:r>
              <a:rPr lang="en-US" dirty="0" smtClean="0"/>
              <a:t>”</a:t>
            </a:r>
            <a:r>
              <a:rPr lang="zh-CN" altLang="en-US" dirty="0" smtClean="0"/>
              <a:t>之构成要件、 海盗罪是否应当要以侵害美国利益为前提等问题观点不一，导致相似案件判决迥异，其国内立法司法在海盗罪方面的迟滞表现明显。</a:t>
            </a:r>
          </a:p>
          <a:p>
            <a:r>
              <a:rPr lang="zh-CN" altLang="en-US" dirty="0" smtClean="0"/>
              <a:t>第三，法律程序限制，在现代国际法和各国国内法对人权保护框架下，各国对各个诉讼环节的权利保护和待遇规定严格，而海盗罪嫌疑人身份国籍往往难以认定、所提主张往往在法律上归于无效却不断提高司法成本。</a:t>
            </a:r>
            <a:endParaRPr lang="zh-CN" alt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各国司法管辖和司法合作的现状</a:t>
            </a:r>
            <a:endParaRPr lang="zh-CN" altLang="en-US" dirty="0"/>
          </a:p>
        </p:txBody>
      </p:sp>
      <p:sp>
        <p:nvSpPr>
          <p:cNvPr id="3" name="文本占位符 2"/>
          <p:cNvSpPr>
            <a:spLocks noGrp="1"/>
          </p:cNvSpPr>
          <p:nvPr>
            <p:ph type="body" idx="1"/>
          </p:nvPr>
        </p:nvSpPr>
        <p:spPr/>
        <p:txBody>
          <a:bodyPr/>
          <a:lstStyle/>
          <a:p>
            <a:r>
              <a:rPr lang="zh-CN" altLang="en-US" dirty="0" smtClean="0"/>
              <a:t>其他情况</a:t>
            </a:r>
            <a:endParaRPr lang="zh-CN" altLang="en-US" dirty="0"/>
          </a:p>
        </p:txBody>
      </p:sp>
      <p:sp>
        <p:nvSpPr>
          <p:cNvPr id="4" name="文本占位符 3"/>
          <p:cNvSpPr>
            <a:spLocks noGrp="1"/>
          </p:cNvSpPr>
          <p:nvPr>
            <p:ph type="body" sz="half" idx="3"/>
          </p:nvPr>
        </p:nvSpPr>
        <p:spPr/>
        <p:txBody>
          <a:bodyPr/>
          <a:lstStyle/>
          <a:p>
            <a:r>
              <a:rPr lang="zh-CN" altLang="en-US" dirty="0" smtClean="0"/>
              <a:t>构建国际性审判机构的困难</a:t>
            </a:r>
            <a:endParaRPr lang="zh-CN" altLang="en-US" dirty="0"/>
          </a:p>
        </p:txBody>
      </p:sp>
      <p:sp>
        <p:nvSpPr>
          <p:cNvPr id="5" name="内容占位符 4"/>
          <p:cNvSpPr>
            <a:spLocks noGrp="1"/>
          </p:cNvSpPr>
          <p:nvPr>
            <p:ph sz="quarter" idx="2"/>
          </p:nvPr>
        </p:nvSpPr>
        <p:spPr/>
        <p:txBody>
          <a:bodyPr>
            <a:normAutofit fontScale="77500" lnSpcReduction="20000"/>
          </a:bodyPr>
          <a:lstStyle/>
          <a:p>
            <a:r>
              <a:rPr lang="zh-CN" altLang="en-US" dirty="0" smtClean="0"/>
              <a:t>当一国不愿意将海盗带返本国或者根据本国国内诉讼法律规定难以积极管辖，移送海盗国籍国或第三国管辖又无法落实的情况下，有些国家会采取其他的处置方式：</a:t>
            </a:r>
            <a:endParaRPr lang="en-US" altLang="zh-CN" dirty="0" smtClean="0"/>
          </a:p>
          <a:p>
            <a:r>
              <a:rPr lang="zh-CN" altLang="en-US" dirty="0" smtClean="0"/>
              <a:t>一是直接释放，占有相当大的比例，但这一做法无疑纵容甚至刺激了海盗犯罪。</a:t>
            </a:r>
            <a:endParaRPr lang="en-US" altLang="zh-CN" dirty="0" smtClean="0"/>
          </a:p>
          <a:p>
            <a:r>
              <a:rPr lang="zh-CN" altLang="en-US" dirty="0" smtClean="0"/>
              <a:t>二是将海盗放在小艇或者荒岛上任其自生自灭，目前采取这一做法主要是俄罗斯，这一做法也被认为是直接释放，但其未经审判而将海盗处于大概率面临死亡的环境下，比较容易招致海盗对俄罗斯船舶、船员的报复和对这一做法在人道主义方面的质疑。</a:t>
            </a:r>
            <a:endParaRPr lang="zh-CN" altLang="en-US" dirty="0"/>
          </a:p>
        </p:txBody>
      </p:sp>
      <p:sp>
        <p:nvSpPr>
          <p:cNvPr id="6" name="内容占位符 5"/>
          <p:cNvSpPr>
            <a:spLocks noGrp="1"/>
          </p:cNvSpPr>
          <p:nvPr>
            <p:ph sz="quarter" idx="4"/>
          </p:nvPr>
        </p:nvSpPr>
        <p:spPr/>
        <p:txBody>
          <a:bodyPr>
            <a:normAutofit fontScale="92500" lnSpcReduction="20000"/>
          </a:bodyPr>
          <a:lstStyle/>
          <a:p>
            <a:r>
              <a:rPr lang="en-US" dirty="0" smtClean="0"/>
              <a:t>2010</a:t>
            </a:r>
            <a:r>
              <a:rPr lang="zh-CN" altLang="en-US" dirty="0" smtClean="0"/>
              <a:t>年，时任联合国秘书长潘基文在其</a:t>
            </a:r>
            <a:r>
              <a:rPr lang="en-US" altLang="zh-CN" dirty="0" smtClean="0"/>
              <a:t>《</a:t>
            </a:r>
            <a:r>
              <a:rPr lang="zh-CN" altLang="en-US" dirty="0" smtClean="0"/>
              <a:t>用以推动起诉和监禁索马里沿海海盗和海上武装抢劫行为责任人的可能方案</a:t>
            </a:r>
            <a:r>
              <a:rPr lang="en-US" altLang="zh-CN" dirty="0" smtClean="0"/>
              <a:t>》</a:t>
            </a:r>
            <a:r>
              <a:rPr lang="zh-CN" altLang="en-US" dirty="0" smtClean="0"/>
              <a:t>中，提出了包括建立国际法庭和混合法庭在内的</a:t>
            </a:r>
            <a:r>
              <a:rPr lang="en-US" dirty="0" smtClean="0"/>
              <a:t>7</a:t>
            </a:r>
            <a:r>
              <a:rPr lang="zh-CN" altLang="en-US" dirty="0" smtClean="0"/>
              <a:t>种方案供联合国安理会审议。在建构国际司法机构方面主要有：在第三国领土内设立索马里法院、在沿岸国国内法院设立特别分庭、沿岸国协议设立区域法庭、联合国设立国际法庭等。</a:t>
            </a:r>
            <a:r>
              <a:rPr lang="en-US" dirty="0" smtClean="0"/>
              <a:t>2011</a:t>
            </a:r>
            <a:r>
              <a:rPr lang="zh-CN" altLang="en-US" dirty="0" smtClean="0"/>
              <a:t>年，联合国安理会应俄罗斯请求决议，决定考虑设立索马里特别法庭，但迄今并无实质性进展。</a:t>
            </a:r>
            <a:endParaRPr lang="zh-CN" alt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司法管辖现状存在的问题</a:t>
            </a:r>
            <a:endParaRPr lang="zh-CN" altLang="en-US" dirty="0"/>
          </a:p>
        </p:txBody>
      </p:sp>
      <p:sp>
        <p:nvSpPr>
          <p:cNvPr id="3" name="内容占位符 2"/>
          <p:cNvSpPr>
            <a:spLocks noGrp="1"/>
          </p:cNvSpPr>
          <p:nvPr>
            <p:ph idx="1"/>
          </p:nvPr>
        </p:nvSpPr>
        <p:spPr/>
        <p:txBody>
          <a:bodyPr>
            <a:normAutofit fontScale="77500" lnSpcReduction="20000"/>
          </a:bodyPr>
          <a:lstStyle/>
          <a:p>
            <a:r>
              <a:rPr lang="zh-CN" altLang="en-US" dirty="0" smtClean="0"/>
              <a:t>轻刑化国家在应对海盗罪上面临更大压力，因各国立法差异可能促使海盗更多地选择轻刑化国家的船舶作为攻击目标，被捕后可能要求在轻刑国家接受审判，审判结果可能导致泛轻刑化，也可能促使各国选择提高对海盗罪惩罚力度而在全球刑罚轻缓化过程产生逆向作用。</a:t>
            </a:r>
          </a:p>
          <a:p>
            <a:r>
              <a:rPr lang="zh-CN" altLang="en-US" dirty="0" smtClean="0"/>
              <a:t>虽然死刑存废是一国司法主权范围内事务，但海盗罪属于国际罪行且适用普遍管辖原则，因此也就导致在管辖权发生积极冲突的情况下，可能出现死刑不引渡的情况。死刑不引渡原则，是指被引渡国以引渡国法律可能对被引渡人判处或执行死刑为由拒绝其引渡要求。这一原则在废除死刑国家国内立法及其对外签订的引渡条约中逐渐普及，在实践中也确实越来越多地成为国家拒绝引渡的理由。</a:t>
            </a:r>
          </a:p>
          <a:p>
            <a:r>
              <a:rPr lang="zh-CN" altLang="en-US" dirty="0" smtClean="0"/>
              <a:t>此外，同一海域内相似罪行在死刑适用如果存在严重差异，也背离罪刑责相适应原则，背离刑法领域的人权原则，还可能为海盗罪规避法律处罚提供可乘之机。例如，捕获国不适用死刑且未就海盗罪进行国内立法，而海盗国籍国对海盗罪适用死刑，死刑不引渡的结果可能使海盗得以脱罪获释。</a:t>
            </a:r>
            <a:endParaRPr lang="zh-CN" alt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司法管辖现状存在的问题</a:t>
            </a:r>
            <a:endParaRPr lang="zh-CN" altLang="en-US" dirty="0"/>
          </a:p>
        </p:txBody>
      </p:sp>
      <p:sp>
        <p:nvSpPr>
          <p:cNvPr id="3" name="内容占位符 2"/>
          <p:cNvSpPr>
            <a:spLocks noGrp="1"/>
          </p:cNvSpPr>
          <p:nvPr>
            <p:ph idx="1"/>
          </p:nvPr>
        </p:nvSpPr>
        <p:spPr/>
        <p:txBody>
          <a:bodyPr>
            <a:normAutofit fontScale="70000" lnSpcReduction="20000"/>
          </a:bodyPr>
          <a:lstStyle/>
          <a:p>
            <a:r>
              <a:rPr lang="zh-CN" altLang="en-US" dirty="0" smtClean="0"/>
              <a:t>与其他国际罪行相比，海盗罪犯罪主体人数 众多，因此对司法成本、审判效率的考虑是非常重要的，要实现有效的法律规制，就必须依靠简便可行、完善有力的审判模式。设置国际刑事审判法庭的确有常设性、临时性两种情况，但通过国际司法机构解决海盗罪问题存在着以下现实问题：</a:t>
            </a:r>
          </a:p>
          <a:p>
            <a:r>
              <a:rPr lang="zh-CN" altLang="en-US" dirty="0" smtClean="0"/>
              <a:t>第一，建立独立机构性质的常设海盗审判法庭在国际法上尚属首次，存在经费来源、职权分配、人员遴选、机构设置等多方面问题，各国在这一问题上短时间难以达成一致，难以应对海盗活动区域不断变化的实际情况。</a:t>
            </a:r>
          </a:p>
          <a:p>
            <a:r>
              <a:rPr lang="zh-CN" altLang="en-US" dirty="0" smtClean="0"/>
              <a:t>第二，在现有的国际刑事法院下设临时特别法庭，这一构想已经超出</a:t>
            </a:r>
            <a:r>
              <a:rPr lang="en-US" altLang="zh-CN" dirty="0" smtClean="0"/>
              <a:t>《</a:t>
            </a:r>
            <a:r>
              <a:rPr lang="zh-CN" altLang="en-US" dirty="0" smtClean="0"/>
              <a:t>国际刑事法院规约</a:t>
            </a:r>
            <a:r>
              <a:rPr lang="en-US" altLang="zh-CN" dirty="0" smtClean="0"/>
              <a:t>》</a:t>
            </a:r>
            <a:r>
              <a:rPr lang="zh-CN" altLang="en-US" dirty="0" smtClean="0"/>
              <a:t>关于受理种族清洗、危害人类、战争、侵略这四种罪行的规定，这四类罪名主要针对政府军队或者其他组织领导人或者主要成员，而海盗罪的特点是犯罪成本低、案件数量大、参与人员多，仅从数量看就是国际刑事法院难以承受的负担。</a:t>
            </a:r>
          </a:p>
          <a:p>
            <a:r>
              <a:rPr lang="zh-CN" altLang="en-US" dirty="0" smtClean="0"/>
              <a:t>第三，建构国际司法机构存在管辖权的来源问题，而且目前国际立法尚不完善，尽管国际法庭代表着国际社会最高司法审判水平，具有较高的专业性和公正性，但将这一较高成本的司法资源应用于海盗罪审判，从投入与效果对比看很难说是一种理想的选择。</a:t>
            </a:r>
            <a:endParaRPr lang="zh-CN" alt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立法和司法建议</a:t>
            </a:r>
            <a:endParaRPr lang="zh-CN" altLang="en-US" dirty="0"/>
          </a:p>
        </p:txBody>
      </p:sp>
      <p:sp>
        <p:nvSpPr>
          <p:cNvPr id="3" name="文本占位符 2"/>
          <p:cNvSpPr>
            <a:spLocks noGrp="1"/>
          </p:cNvSpPr>
          <p:nvPr>
            <p:ph type="body" idx="1"/>
          </p:nvPr>
        </p:nvSpPr>
        <p:spPr/>
        <p:txBody>
          <a:bodyPr/>
          <a:lstStyle/>
          <a:p>
            <a:r>
              <a:rPr lang="zh-CN" altLang="en-US" dirty="0" smtClean="0"/>
              <a:t>海盗罪应当单独成罪</a:t>
            </a:r>
            <a:endParaRPr lang="zh-CN" altLang="en-US" dirty="0"/>
          </a:p>
        </p:txBody>
      </p:sp>
      <p:sp>
        <p:nvSpPr>
          <p:cNvPr id="4" name="文本占位符 3"/>
          <p:cNvSpPr>
            <a:spLocks noGrp="1"/>
          </p:cNvSpPr>
          <p:nvPr>
            <p:ph type="body" sz="half" idx="3"/>
          </p:nvPr>
        </p:nvSpPr>
        <p:spPr/>
        <p:txBody>
          <a:bodyPr/>
          <a:lstStyle/>
          <a:p>
            <a:r>
              <a:rPr lang="zh-CN" altLang="en-US" dirty="0" smtClean="0"/>
              <a:t>对海盗实行专门审判</a:t>
            </a:r>
            <a:endParaRPr lang="zh-CN" altLang="en-US" dirty="0"/>
          </a:p>
        </p:txBody>
      </p:sp>
      <p:sp>
        <p:nvSpPr>
          <p:cNvPr id="5" name="内容占位符 4"/>
          <p:cNvSpPr>
            <a:spLocks noGrp="1"/>
          </p:cNvSpPr>
          <p:nvPr>
            <p:ph sz="quarter" idx="2"/>
          </p:nvPr>
        </p:nvSpPr>
        <p:spPr/>
        <p:txBody>
          <a:bodyPr>
            <a:normAutofit fontScale="77500" lnSpcReduction="20000"/>
          </a:bodyPr>
          <a:lstStyle/>
          <a:p>
            <a:r>
              <a:rPr lang="zh-CN" altLang="en-US" dirty="0" smtClean="0"/>
              <a:t>将海盗罪单独成罪，一是有利于与民事相关法律进行对接，更好保护相关当事人利益；二是有利于在量刑上给予严惩，震慑针对我国籍船舶及中国船员的海盗活动；三是有利于我国海军及其他武装力量、船上武装保安人员在应对海盗突发事件时发挥作用，充分行使普遍管辖权以直接维护我国海上经济利益；四是有利于维护我国周边相关海域航运秩序，提升我国对海盗活动高发地区航运秩序的保护力度，减少因货损、延误、赎金、绕航带来的运输成本上升问题，减小海盗活动对我国船舶滋扰造成的航运及相关经济领域秩序的冲击。</a:t>
            </a:r>
            <a:endParaRPr lang="zh-CN" altLang="en-US" dirty="0"/>
          </a:p>
        </p:txBody>
      </p:sp>
      <p:sp>
        <p:nvSpPr>
          <p:cNvPr id="6" name="内容占位符 5"/>
          <p:cNvSpPr>
            <a:spLocks noGrp="1"/>
          </p:cNvSpPr>
          <p:nvPr>
            <p:ph sz="quarter" idx="4"/>
          </p:nvPr>
        </p:nvSpPr>
        <p:spPr/>
        <p:txBody>
          <a:bodyPr>
            <a:normAutofit fontScale="70000" lnSpcReduction="20000"/>
          </a:bodyPr>
          <a:lstStyle/>
          <a:p>
            <a:r>
              <a:rPr lang="zh-CN" altLang="en-US" dirty="0" smtClean="0"/>
              <a:t>我国拥有当前世界上最完整的海事法院系统，共建立了跨行政区域管辖的十个海事法院，第十一个海事法院正在筹建中。海事法院在各主要港口设有派出法庭，但目前这些法院仅受理民商事案件和海事行政案件。就海盗罪的集中管辖而言，由地方法院管辖则存在级别管辖、区域管辖等一系列客观问题，由军事法院管辖尽管在客观条件上最为便利，却超出军事法院的专门职责，更与当前国际社会的普遍做法相左。由海事法院行使海上刑事案件有以下三点优势：第一，利于对海事法官集中运用，利于达到优化司法资源形成合力的效果；第二，可以在海事法院系统内有效统一审判尺度，杜绝就相同罪行作出差异认定；第三，可以促进海商法等相关领域业务发展，促进中国对外司法交流和司法协作开展。</a:t>
            </a:r>
            <a:endParaRPr lang="zh-CN" alt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海盗罪国内立法的可行性</a:t>
            </a:r>
            <a:endParaRPr lang="zh-CN" altLang="en-US" dirty="0"/>
          </a:p>
        </p:txBody>
      </p:sp>
      <p:sp>
        <p:nvSpPr>
          <p:cNvPr id="3" name="内容占位符 2"/>
          <p:cNvSpPr>
            <a:spLocks noGrp="1"/>
          </p:cNvSpPr>
          <p:nvPr>
            <p:ph idx="1"/>
          </p:nvPr>
        </p:nvSpPr>
        <p:spPr/>
        <p:txBody>
          <a:bodyPr>
            <a:normAutofit fontScale="55000" lnSpcReduction="20000"/>
          </a:bodyPr>
          <a:lstStyle/>
          <a:p>
            <a:r>
              <a:rPr lang="zh-CN" altLang="en-US" dirty="0" smtClean="0"/>
              <a:t>从我国当前立法现状出发，围绕建设国际海事司法中心的长期目标，建议循序渐进开展一系列立法活动：</a:t>
            </a:r>
          </a:p>
          <a:p>
            <a:r>
              <a:rPr lang="zh-CN" altLang="en-US" dirty="0" smtClean="0"/>
              <a:t>第一，根据海盗活动特点及其发展趋势，结合我国当前的立法实际，建议先在</a:t>
            </a:r>
            <a:r>
              <a:rPr lang="en-US" altLang="zh-CN" dirty="0" smtClean="0"/>
              <a:t>《</a:t>
            </a:r>
            <a:r>
              <a:rPr lang="zh-CN" altLang="en-US" dirty="0" smtClean="0"/>
              <a:t>刑法</a:t>
            </a:r>
            <a:r>
              <a:rPr lang="en-US" altLang="zh-CN" dirty="0" smtClean="0"/>
              <a:t>》</a:t>
            </a:r>
            <a:r>
              <a:rPr lang="zh-CN" altLang="en-US" dirty="0" smtClean="0"/>
              <a:t>中增设海盗罪罪名，条文以概括性罪名为宜：一是可以将我国加入的</a:t>
            </a:r>
            <a:r>
              <a:rPr lang="en-US" altLang="zh-CN" dirty="0" smtClean="0"/>
              <a:t>《</a:t>
            </a:r>
            <a:r>
              <a:rPr lang="zh-CN" altLang="en-US" dirty="0" smtClean="0"/>
              <a:t>联合国海洋法公约</a:t>
            </a:r>
            <a:r>
              <a:rPr lang="en-US" altLang="zh-CN" dirty="0" smtClean="0"/>
              <a:t>》《</a:t>
            </a:r>
            <a:r>
              <a:rPr lang="zh-CN" altLang="en-US" dirty="0" smtClean="0"/>
              <a:t>关于打击亚洲海盗活动和武装抢劫船只行为的地区合作协定</a:t>
            </a:r>
            <a:r>
              <a:rPr lang="en-US" altLang="zh-CN" dirty="0" smtClean="0"/>
              <a:t>》</a:t>
            </a:r>
            <a:r>
              <a:rPr lang="zh-CN" altLang="en-US" dirty="0" smtClean="0"/>
              <a:t>分别规定的海盗罪、海上武装抢劫罪统一为海盗罪；二是海盗罪不应限于私人目的，以便扩大对这类行为的打击面；三是犯罪行为地不限于公海和任何国家管辖范围以外区域，并且包括准备地等相关地点；四是对于到目标船舶航空器上作内应的，以及海盗上岸掠夺的情形，应当按照海盗罪进行处理。</a:t>
            </a:r>
          </a:p>
          <a:p>
            <a:r>
              <a:rPr lang="zh-CN" altLang="en-US" dirty="0" smtClean="0"/>
              <a:t>第二，在现行刑法体例之下，可以将海盗罪置于刑法分则中“危害公共安全罪”一章，建议在量刑上规定相应的加重情节，例如：“（</a:t>
            </a:r>
            <a:r>
              <a:rPr lang="en-US" dirty="0" smtClean="0"/>
              <a:t>1</a:t>
            </a:r>
            <a:r>
              <a:rPr lang="zh-CN" altLang="en-US" dirty="0" smtClean="0"/>
              <a:t>）构成海盗罪的，处十年以上有期徒刑或者无期徒刑。（</a:t>
            </a:r>
            <a:r>
              <a:rPr lang="en-US" dirty="0" smtClean="0"/>
              <a:t>2</a:t>
            </a:r>
            <a:r>
              <a:rPr lang="zh-CN" altLang="en-US" dirty="0" smtClean="0"/>
              <a:t>）构成海盗罪并有故意伤害致人重伤、强奸、绑架、放火、爆炸等情节的，行为人处无期徒刑或者死刑。（</a:t>
            </a:r>
            <a:r>
              <a:rPr lang="en-US" dirty="0" smtClean="0"/>
              <a:t>3</a:t>
            </a:r>
            <a:r>
              <a:rPr lang="zh-CN" altLang="en-US" dirty="0" smtClean="0"/>
              <a:t>）有前一款行为，致使被害人失踪、死亡或者杀害 被害人的，处死刑。（</a:t>
            </a:r>
            <a:r>
              <a:rPr lang="en-US" dirty="0" smtClean="0"/>
              <a:t>4</a:t>
            </a:r>
            <a:r>
              <a:rPr lang="zh-CN" altLang="en-US" dirty="0" smtClean="0"/>
              <a:t>）犯海盗罪的，可以并处罚金或者没收个人财产。”</a:t>
            </a:r>
          </a:p>
          <a:p>
            <a:r>
              <a:rPr lang="zh-CN" altLang="en-US" dirty="0" smtClean="0"/>
              <a:t>第三，为了扩大实际适用范围，更好打击海盗罪是这一国际罪行，在“死刑犯不引渡”原则下，在刑事政策方面建议规定：对应当判处死刑的犯罪嫌疑人，被引渡国不适用死刑的，应当处无期徒刑，不得减刑或假释，可以适用附加刑。</a:t>
            </a:r>
          </a:p>
          <a:p>
            <a:r>
              <a:rPr lang="zh-CN" altLang="en-US" dirty="0" smtClean="0"/>
              <a:t>第四，为全面彰显我国的海洋政治经济权益，从根本上解决现有按陆地法律部门法体系对海法割裂所形成的规范不足，建议通过分阶段立法规划的方式确立我国的海法体系：第一阶段，通过总则性海法规范形成与陆地法律对应的原则性海法规范；第二阶段，以分别立法的形式形成海洋管理、海事行政、海事海商、环境保护、领海安全、海上刑事、海员管理、海诉程序等与海上活动客观规律相适应的海事部门法体系；第三阶段，在长期司法实践中逐渐形成细化的海法规则、判例，进而积淀我国海事司法的底蕴。</a:t>
            </a:r>
            <a:endParaRPr lang="zh-CN" alt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国外海事法院历史借鉴</a:t>
            </a:r>
            <a:endParaRPr lang="zh-CN" altLang="en-US" dirty="0"/>
          </a:p>
        </p:txBody>
      </p:sp>
      <p:sp>
        <p:nvSpPr>
          <p:cNvPr id="3" name="内容占位符 2"/>
          <p:cNvSpPr>
            <a:spLocks noGrp="1"/>
          </p:cNvSpPr>
          <p:nvPr>
            <p:ph idx="1"/>
          </p:nvPr>
        </p:nvSpPr>
        <p:spPr/>
        <p:txBody>
          <a:bodyPr/>
          <a:lstStyle/>
          <a:p>
            <a:r>
              <a:rPr lang="zh-CN" altLang="en-US" dirty="0" smtClean="0"/>
              <a:t>建立海事法院曾是欧美沿海国家及各殖民地普遍做法，历史表明依托专门审判机关行使海事管辖权可行并且可以发挥重要作用。以英国海事法院为例，这一法院应管辖海盗罪而生，在普通法国家运用罗马法规则，是欧洲国家中海事法院最有特色的，形成了历史悠久的海事司法传统，也产生了船舶抵押、船舶留置、对物诉讼等一系列在全世界影响深远的海事诉讼制度。英国海事法院的职能包括海盗案件专属管辖、普通海事案件管辖、捕获案件审理等，迄今王座法庭海事庭仍是英国司法系统的重要组成部分。</a:t>
            </a:r>
            <a:endParaRPr lang="zh-CN" alt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英国海事法院</a:t>
            </a:r>
            <a:endParaRPr lang="zh-CN" altLang="en-US" dirty="0"/>
          </a:p>
        </p:txBody>
      </p:sp>
      <p:sp>
        <p:nvSpPr>
          <p:cNvPr id="3" name="内容占位符 2"/>
          <p:cNvSpPr>
            <a:spLocks noGrp="1"/>
          </p:cNvSpPr>
          <p:nvPr>
            <p:ph idx="1"/>
          </p:nvPr>
        </p:nvSpPr>
        <p:spPr/>
        <p:txBody>
          <a:bodyPr>
            <a:normAutofit fontScale="92500" lnSpcReduction="20000"/>
          </a:bodyPr>
          <a:lstStyle/>
          <a:p>
            <a:r>
              <a:rPr lang="zh-CN" altLang="en-US" dirty="0" smtClean="0"/>
              <a:t>特指</a:t>
            </a:r>
            <a:r>
              <a:rPr lang="en-US" dirty="0" smtClean="0"/>
              <a:t> Admiralty court, </a:t>
            </a:r>
            <a:r>
              <a:rPr lang="zh-CN" altLang="en-US" dirty="0" smtClean="0"/>
              <a:t>即权力起源于海军上将司法权的法院</a:t>
            </a:r>
            <a:r>
              <a:rPr lang="en-US" dirty="0" smtClean="0"/>
              <a:t>, </a:t>
            </a:r>
            <a:r>
              <a:rPr lang="zh-CN" altLang="en-US" dirty="0" smtClean="0"/>
              <a:t>而不包括港口法院和郡法院</a:t>
            </a:r>
            <a:r>
              <a:rPr lang="en-US" dirty="0" smtClean="0"/>
              <a:t>, </a:t>
            </a:r>
            <a:r>
              <a:rPr lang="zh-CN" altLang="en-US" dirty="0" smtClean="0"/>
              <a:t>但后者同样构成英国海事案件审判机构组成部分</a:t>
            </a:r>
            <a:r>
              <a:rPr lang="en-US" dirty="0" smtClean="0"/>
              <a:t>, </a:t>
            </a:r>
            <a:r>
              <a:rPr lang="zh-CN" altLang="en-US" dirty="0" smtClean="0"/>
              <a:t>故而笔者在摘要中将两者合称为</a:t>
            </a:r>
            <a:r>
              <a:rPr lang="en-US" dirty="0" smtClean="0"/>
              <a:t>Maritime courts of UK. </a:t>
            </a:r>
          </a:p>
          <a:p>
            <a:r>
              <a:rPr lang="zh-CN" altLang="en-US" dirty="0" smtClean="0"/>
              <a:t>尽管根据维基百科解释：</a:t>
            </a:r>
            <a:r>
              <a:rPr lang="en-US" dirty="0" smtClean="0"/>
              <a:t>Admiralty courts, also known as maritime courts, are courts exercising jurisdiction over all maritime contracts, torts, injuries and offences, </a:t>
            </a:r>
            <a:r>
              <a:rPr lang="zh-CN" altLang="en-US" dirty="0" smtClean="0"/>
              <a:t>两者区别并不明显</a:t>
            </a:r>
            <a:r>
              <a:rPr lang="en-US" dirty="0" smtClean="0"/>
              <a:t>, </a:t>
            </a:r>
            <a:r>
              <a:rPr lang="zh-CN" altLang="en-US" dirty="0" smtClean="0"/>
              <a:t>但</a:t>
            </a:r>
            <a:r>
              <a:rPr lang="en-US" dirty="0" smtClean="0"/>
              <a:t> Admiralty</a:t>
            </a:r>
            <a:r>
              <a:rPr lang="zh-CN" altLang="en-US" dirty="0" smtClean="0"/>
              <a:t>本身带有海军色彩</a:t>
            </a:r>
            <a:r>
              <a:rPr lang="en-US" dirty="0" smtClean="0"/>
              <a:t>, </a:t>
            </a:r>
            <a:r>
              <a:rPr lang="zh-CN" altLang="en-US" dirty="0" smtClean="0"/>
              <a:t>例如香港地名金钟</a:t>
            </a:r>
            <a:r>
              <a:rPr lang="en-US" dirty="0" smtClean="0"/>
              <a:t>(Admiralty)</a:t>
            </a:r>
            <a:r>
              <a:rPr lang="zh-CN" altLang="en-US" dirty="0" smtClean="0"/>
              <a:t>本意即英国皇家海军基地</a:t>
            </a:r>
            <a:r>
              <a:rPr lang="en-US" dirty="0" smtClean="0"/>
              <a:t>, Admiral </a:t>
            </a:r>
            <a:r>
              <a:rPr lang="zh-CN" altLang="en-US" dirty="0" smtClean="0"/>
              <a:t>指海军高级将领</a:t>
            </a:r>
            <a:r>
              <a:rPr lang="en-US" dirty="0" smtClean="0"/>
              <a:t>, </a:t>
            </a:r>
            <a:r>
              <a:rPr lang="zh-CN" altLang="en-US" dirty="0" smtClean="0"/>
              <a:t>一般称为海军上将</a:t>
            </a:r>
            <a:r>
              <a:rPr lang="en-US" dirty="0" smtClean="0"/>
              <a:t>, </a:t>
            </a:r>
            <a:r>
              <a:rPr lang="zh-CN" altLang="en-US" dirty="0" smtClean="0"/>
              <a:t>牛津词典解释：</a:t>
            </a:r>
            <a:r>
              <a:rPr lang="en-US" dirty="0" smtClean="0"/>
              <a:t>Admiral is one of the highest ranks in some navies, and in many navies is the highest rank. </a:t>
            </a:r>
            <a:r>
              <a:rPr lang="zh-CN" altLang="en-US" dirty="0" smtClean="0"/>
              <a:t>作为特权法院的</a:t>
            </a:r>
            <a:r>
              <a:rPr lang="en-US" dirty="0" smtClean="0"/>
              <a:t> Admiralty court </a:t>
            </a:r>
            <a:r>
              <a:rPr lang="zh-CN" altLang="en-US" dirty="0" smtClean="0"/>
              <a:t>并不同于其他管辖海事案件的法院</a:t>
            </a:r>
            <a:r>
              <a:rPr lang="en-US" dirty="0" smtClean="0"/>
              <a:t>.</a:t>
            </a:r>
            <a:endParaRPr lang="zh-CN" alt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英国海事法院</a:t>
            </a:r>
            <a:endParaRPr lang="zh-CN" altLang="en-US" dirty="0"/>
          </a:p>
        </p:txBody>
      </p:sp>
      <p:sp>
        <p:nvSpPr>
          <p:cNvPr id="3" name="内容占位符 2"/>
          <p:cNvSpPr>
            <a:spLocks noGrp="1"/>
          </p:cNvSpPr>
          <p:nvPr>
            <p:ph idx="1"/>
          </p:nvPr>
        </p:nvSpPr>
        <p:spPr/>
        <p:txBody>
          <a:bodyPr>
            <a:normAutofit fontScale="92500" lnSpcReduction="20000"/>
          </a:bodyPr>
          <a:lstStyle/>
          <a:p>
            <a:r>
              <a:rPr lang="en-US" dirty="0" smtClean="0"/>
              <a:t>England's Admiralty Courts date to at least the 1360s, during the reign of Edward III. At that time there were three such Courts, appointed by Admirals responsible for waters to the north, south and west of England. In1483 these local courts were amalgamated into a single High Court of Admiralty, administered by the Lord High Admiral of England. </a:t>
            </a:r>
            <a:endParaRPr lang="zh-CN" altLang="en-US" dirty="0" smtClean="0"/>
          </a:p>
          <a:p>
            <a:r>
              <a:rPr lang="en-US" dirty="0" smtClean="0"/>
              <a:t>Strictly speaking, there was no longer an "Admiralty Court" as such, but the admiralty jurisdiction allocated by the Senior Courts Act 1981 was (and is) exercised by the Admiralty Judge and other Commercial Court judges authorized to sit in Admiralty cases. When these judges sat, it became convenient to call the sitting the "Admiralty Court".</a:t>
            </a:r>
            <a:endParaRPr lang="zh-CN" alt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英国海事法院管辖权的变迁</a:t>
            </a:r>
            <a:endParaRPr lang="zh-CN" altLang="en-US" dirty="0"/>
          </a:p>
        </p:txBody>
      </p:sp>
      <p:sp>
        <p:nvSpPr>
          <p:cNvPr id="3" name="内容占位符 2"/>
          <p:cNvSpPr>
            <a:spLocks noGrp="1"/>
          </p:cNvSpPr>
          <p:nvPr>
            <p:ph idx="1"/>
          </p:nvPr>
        </p:nvSpPr>
        <p:spPr/>
        <p:txBody>
          <a:bodyPr>
            <a:normAutofit fontScale="70000" lnSpcReduction="20000"/>
          </a:bodyPr>
          <a:lstStyle/>
          <a:p>
            <a:r>
              <a:rPr lang="en-US" dirty="0" smtClean="0"/>
              <a:t>1361</a:t>
            </a:r>
            <a:r>
              <a:rPr lang="zh-CN" altLang="en-US" dirty="0" smtClean="0"/>
              <a:t>年</a:t>
            </a:r>
            <a:r>
              <a:rPr lang="en-US" dirty="0" smtClean="0"/>
              <a:t>, </a:t>
            </a:r>
            <a:r>
              <a:rPr lang="zh-CN" altLang="en-US" dirty="0" smtClean="0"/>
              <a:t>枢密院颁布法令明确海事法院应当依据海事法审理海上重罪、侵权及伤害案件</a:t>
            </a:r>
            <a:r>
              <a:rPr lang="en-US" dirty="0" smtClean="0"/>
              <a:t>. </a:t>
            </a:r>
          </a:p>
          <a:p>
            <a:r>
              <a:rPr lang="en-US" dirty="0" smtClean="0"/>
              <a:t>1389</a:t>
            </a:r>
            <a:r>
              <a:rPr lang="zh-CN" altLang="en-US" dirty="0" smtClean="0"/>
              <a:t>、</a:t>
            </a:r>
            <a:r>
              <a:rPr lang="en-US" dirty="0" smtClean="0"/>
              <a:t>1391</a:t>
            </a:r>
            <a:r>
              <a:rPr lang="zh-CN" altLang="en-US" dirty="0" smtClean="0"/>
              <a:t>年英国国王理查德二世颁布法令进一步界定海事法院管辖权</a:t>
            </a:r>
            <a:r>
              <a:rPr lang="en-US" dirty="0" smtClean="0"/>
              <a:t>, </a:t>
            </a:r>
            <a:r>
              <a:rPr lang="zh-CN" altLang="en-US" dirty="0" smtClean="0"/>
              <a:t>确定海事法院不处理国土范围内陆地及水域合同、诉讼、纷争以及其他案件</a:t>
            </a:r>
            <a:r>
              <a:rPr lang="en-US" dirty="0" smtClean="0"/>
              <a:t>, </a:t>
            </a:r>
            <a:r>
              <a:rPr lang="zh-CN" altLang="en-US" dirty="0" smtClean="0"/>
              <a:t>审理海上案件及河流近海口第一座桥下发生的严重犯罪案件</a:t>
            </a:r>
            <a:r>
              <a:rPr lang="en-US" dirty="0" smtClean="0"/>
              <a:t>. </a:t>
            </a:r>
          </a:p>
          <a:p>
            <a:r>
              <a:rPr lang="en-US" dirty="0" smtClean="0"/>
              <a:t>1536</a:t>
            </a:r>
            <a:r>
              <a:rPr lang="zh-CN" altLang="en-US" dirty="0" smtClean="0"/>
              <a:t>年</a:t>
            </a:r>
            <a:r>
              <a:rPr lang="en-US" dirty="0" smtClean="0"/>
              <a:t>, </a:t>
            </a:r>
            <a:r>
              <a:rPr lang="zh-CN" altLang="en-US" dirty="0" smtClean="0"/>
              <a:t>国王亨利八世颁布法令规定所有海上、港口、河流、小溪或者属于海军职责或管辖范围内的叛国、重罪、抢劫、谋杀等犯罪案件依发生地受海事法院管辖</a:t>
            </a:r>
            <a:r>
              <a:rPr lang="en-US" dirty="0" smtClean="0"/>
              <a:t>. </a:t>
            </a:r>
            <a:r>
              <a:rPr lang="zh-CN" altLang="en-US" dirty="0" smtClean="0"/>
              <a:t>理查德二世</a:t>
            </a:r>
            <a:r>
              <a:rPr lang="en-US" dirty="0" smtClean="0"/>
              <a:t> 1389</a:t>
            </a:r>
            <a:r>
              <a:rPr lang="zh-CN" altLang="en-US" dirty="0" smtClean="0"/>
              <a:t>、</a:t>
            </a:r>
            <a:r>
              <a:rPr lang="en-US" dirty="0" smtClean="0"/>
              <a:t>1391</a:t>
            </a:r>
            <a:r>
              <a:rPr lang="zh-CN" altLang="en-US" dirty="0" smtClean="0"/>
              <a:t>年法令被宣告无效</a:t>
            </a:r>
            <a:r>
              <a:rPr lang="en-US" dirty="0" smtClean="0"/>
              <a:t>. </a:t>
            </a:r>
          </a:p>
          <a:p>
            <a:r>
              <a:rPr lang="en-US" dirty="0" smtClean="0"/>
              <a:t>1541</a:t>
            </a:r>
            <a:r>
              <a:rPr lang="zh-CN" altLang="en-US" dirty="0" smtClean="0"/>
              <a:t>年</a:t>
            </a:r>
            <a:r>
              <a:rPr lang="en-US" dirty="0" smtClean="0"/>
              <a:t>, </a:t>
            </a:r>
            <a:r>
              <a:rPr lang="zh-CN" altLang="en-US" dirty="0" smtClean="0"/>
              <a:t>国王亨利八世明确海事法院审理租船合同和海运契约纠纷</a:t>
            </a:r>
            <a:r>
              <a:rPr lang="en-US" dirty="0" smtClean="0"/>
              <a:t>, </a:t>
            </a:r>
            <a:r>
              <a:rPr lang="zh-CN" altLang="en-US" dirty="0" smtClean="0"/>
              <a:t>包括在海外签订的合同案件、汇票、保险、共同海损、运费、不交付货物、货物损害、疏忽导航、违反适航保证等案件</a:t>
            </a:r>
            <a:r>
              <a:rPr lang="en-US" dirty="0" smtClean="0"/>
              <a:t>. </a:t>
            </a:r>
          </a:p>
          <a:p>
            <a:r>
              <a:rPr lang="en-US" dirty="0" smtClean="0"/>
              <a:t>1547</a:t>
            </a:r>
            <a:r>
              <a:rPr lang="zh-CN" altLang="en-US" dirty="0" smtClean="0"/>
              <a:t>年</a:t>
            </a:r>
            <a:r>
              <a:rPr lang="en-US" dirty="0" smtClean="0"/>
              <a:t>, </a:t>
            </a:r>
            <a:r>
              <a:rPr lang="zh-CN" altLang="en-US" dirty="0" smtClean="0"/>
              <a:t>国王爱德华六世明确海事法院管辖一切发生在英格兰或者爱尔兰主权范围内的海域、淡水水域或者河流从第一座桥梁到大海区域内的案件</a:t>
            </a:r>
            <a:r>
              <a:rPr lang="en-US" dirty="0" smtClean="0"/>
              <a:t>.</a:t>
            </a:r>
          </a:p>
          <a:p>
            <a:r>
              <a:rPr lang="en-US" dirty="0" smtClean="0"/>
              <a:t> 1575</a:t>
            </a:r>
            <a:r>
              <a:rPr lang="zh-CN" altLang="en-US" dirty="0" smtClean="0"/>
              <a:t>年</a:t>
            </a:r>
            <a:r>
              <a:rPr lang="en-US" dirty="0" smtClean="0"/>
              <a:t>, </a:t>
            </a:r>
            <a:r>
              <a:rPr lang="zh-CN" altLang="en-US" dirty="0" smtClean="0"/>
              <a:t>女王伊丽莎白一世确认海事法院管辖租船合同、提单、汇票、保险、运费、船舶抵押借款、船只的必要供给和针对船只本身的合同等案件</a:t>
            </a:r>
            <a:r>
              <a:rPr lang="en-US" dirty="0" smtClean="0"/>
              <a:t>, </a:t>
            </a:r>
            <a:r>
              <a:rPr lang="zh-CN" altLang="en-US" dirty="0" smtClean="0"/>
              <a:t>禁止其他法院受理此类案件</a:t>
            </a:r>
            <a:r>
              <a:rPr lang="en-US" dirty="0" smtClean="0"/>
              <a:t>. </a:t>
            </a:r>
          </a:p>
          <a:p>
            <a:r>
              <a:rPr lang="en-US" dirty="0" smtClean="0"/>
              <a:t>1562</a:t>
            </a:r>
            <a:r>
              <a:rPr lang="zh-CN" altLang="en-US" dirty="0" smtClean="0"/>
              <a:t>年</a:t>
            </a:r>
            <a:r>
              <a:rPr lang="en-US" dirty="0" smtClean="0"/>
              <a:t>, </a:t>
            </a:r>
            <a:r>
              <a:rPr lang="zh-CN" altLang="en-US" dirty="0" smtClean="0"/>
              <a:t>女王伊丽莎白一世颁布法令规定</a:t>
            </a:r>
            <a:r>
              <a:rPr lang="en-US" dirty="0" smtClean="0"/>
              <a:t>, </a:t>
            </a:r>
            <a:r>
              <a:rPr lang="zh-CN" altLang="en-US" dirty="0" smtClean="0"/>
              <a:t>海上、海滨等不属于国土范围的犯罪行为由海事法院审理</a:t>
            </a:r>
            <a:r>
              <a:rPr lang="en-US" dirty="0" smtClean="0"/>
              <a:t>. </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本文结构</a:t>
            </a: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en-US" dirty="0" smtClean="0"/>
              <a:t>第一章海盗罪国内管辖的基本问题，分类论述海盗罪管辖权的国际法律渊源，对各个国家（地区）对海盗罪司法管辖的规制范围和法条结构进行比较。</a:t>
            </a:r>
            <a:endParaRPr lang="en-US" altLang="zh-CN" dirty="0" smtClean="0"/>
          </a:p>
          <a:p>
            <a:r>
              <a:rPr lang="zh-CN" altLang="en-US" dirty="0" smtClean="0"/>
              <a:t>第二章海盗罪的国际司法管辖和司法合作现状，分析海盗罪管辖的主要模式差异及国际司法合作现状，论述不同模式下海盗刑罚差异的现实问题以及建立国际司法机构统一刑罚存在的困难。</a:t>
            </a:r>
          </a:p>
          <a:p>
            <a:r>
              <a:rPr lang="zh-CN" altLang="en-US" dirty="0" smtClean="0"/>
              <a:t>第三章海盗罪国内司法管辖的必要性，论证增设海盗罪名和实行专门管辖的必要性和可行性，提出应对海盗罪威胁的司法管辖权立法应对建议。</a:t>
            </a:r>
            <a:endParaRPr lang="en-US" altLang="zh-CN" dirty="0" smtClean="0"/>
          </a:p>
          <a:p>
            <a:r>
              <a:rPr lang="zh-CN" altLang="en-US" dirty="0" smtClean="0"/>
              <a:t>论述的立足点在于：</a:t>
            </a:r>
            <a:r>
              <a:rPr lang="en-US" altLang="zh-CN" dirty="0" smtClean="0"/>
              <a:t>1.</a:t>
            </a:r>
            <a:r>
              <a:rPr lang="zh-CN" altLang="en-US" dirty="0" smtClean="0"/>
              <a:t>海法的自体性特点；</a:t>
            </a:r>
            <a:r>
              <a:rPr lang="en-US" altLang="zh-CN" dirty="0" smtClean="0"/>
              <a:t>2.</a:t>
            </a:r>
            <a:r>
              <a:rPr lang="zh-CN" altLang="en-US" dirty="0" smtClean="0"/>
              <a:t>海上活动的独立性和开放性； </a:t>
            </a:r>
            <a:r>
              <a:rPr lang="en-US" altLang="zh-CN" dirty="0" smtClean="0"/>
              <a:t>3.</a:t>
            </a:r>
            <a:r>
              <a:rPr lang="zh-CN" altLang="en-US" dirty="0" smtClean="0"/>
              <a:t>海盗犯罪的特殊危害性。</a:t>
            </a:r>
          </a:p>
          <a:p>
            <a:endParaRPr lang="zh-CN" alt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英国海事法院管辖权的变迁</a:t>
            </a:r>
            <a:endParaRPr lang="zh-CN" altLang="en-US" dirty="0"/>
          </a:p>
        </p:txBody>
      </p:sp>
      <p:sp>
        <p:nvSpPr>
          <p:cNvPr id="3" name="内容占位符 2"/>
          <p:cNvSpPr>
            <a:spLocks noGrp="1"/>
          </p:cNvSpPr>
          <p:nvPr>
            <p:ph idx="1"/>
          </p:nvPr>
        </p:nvSpPr>
        <p:spPr/>
        <p:txBody>
          <a:bodyPr>
            <a:normAutofit fontScale="70000" lnSpcReduction="20000"/>
          </a:bodyPr>
          <a:lstStyle/>
          <a:p>
            <a:r>
              <a:rPr lang="en-US" dirty="0" smtClean="0"/>
              <a:t>1632</a:t>
            </a:r>
            <a:r>
              <a:rPr lang="zh-CN" altLang="en-US" dirty="0" smtClean="0"/>
              <a:t>年</a:t>
            </a:r>
            <a:r>
              <a:rPr lang="en-US" dirty="0" smtClean="0"/>
              <a:t>, </a:t>
            </a:r>
            <a:r>
              <a:rPr lang="zh-CN" altLang="en-US" dirty="0" smtClean="0"/>
              <a:t>海事法院与普通法院就管辖权争议达成妥协方案</a:t>
            </a:r>
            <a:r>
              <a:rPr lang="en-US" dirty="0" smtClean="0"/>
              <a:t>, </a:t>
            </a:r>
            <a:r>
              <a:rPr lang="zh-CN" altLang="en-US" dirty="0" smtClean="0"/>
              <a:t>经枢密院通过后得到国王批准</a:t>
            </a:r>
            <a:r>
              <a:rPr lang="en-US" dirty="0" smtClean="0"/>
              <a:t>. </a:t>
            </a:r>
            <a:r>
              <a:rPr lang="zh-CN" altLang="en-US" dirty="0" smtClean="0"/>
              <a:t>方案约定：海事法院做出判决后普通法院不得对同一案件发布禁令</a:t>
            </a:r>
            <a:r>
              <a:rPr lang="en-US" dirty="0" smtClean="0"/>
              <a:t>;</a:t>
            </a:r>
            <a:r>
              <a:rPr lang="zh-CN" altLang="en-US" dirty="0" smtClean="0"/>
              <a:t>海事法院法官有权就普通法院禁令陈述审理案件理由</a:t>
            </a:r>
            <a:r>
              <a:rPr lang="en-US" dirty="0" smtClean="0"/>
              <a:t>;</a:t>
            </a:r>
            <a:r>
              <a:rPr lang="zh-CN" altLang="en-US" dirty="0" smtClean="0"/>
              <a:t>海事法院有权审理所有海上或者海外合同和其他案件</a:t>
            </a:r>
            <a:r>
              <a:rPr lang="en-US" dirty="0" smtClean="0"/>
              <a:t>;</a:t>
            </a:r>
            <a:r>
              <a:rPr lang="zh-CN" altLang="en-US" dirty="0" smtClean="0"/>
              <a:t>海事法院有权审理海运租船合同案件</a:t>
            </a:r>
            <a:r>
              <a:rPr lang="en-US" dirty="0" smtClean="0"/>
              <a:t>, </a:t>
            </a:r>
            <a:r>
              <a:rPr lang="zh-CN" altLang="en-US" dirty="0" smtClean="0"/>
              <a:t>不论其签订地点是否在陆地</a:t>
            </a:r>
            <a:r>
              <a:rPr lang="en-US" dirty="0" smtClean="0"/>
              <a:t>. </a:t>
            </a:r>
          </a:p>
          <a:p>
            <a:r>
              <a:rPr lang="en-US" dirty="0" smtClean="0"/>
              <a:t>1649</a:t>
            </a:r>
            <a:r>
              <a:rPr lang="zh-CN" altLang="en-US" dirty="0" smtClean="0"/>
              <a:t>年到</a:t>
            </a:r>
            <a:r>
              <a:rPr lang="en-US" dirty="0" smtClean="0"/>
              <a:t> 1659</a:t>
            </a:r>
            <a:r>
              <a:rPr lang="zh-CN" altLang="en-US" dirty="0" smtClean="0"/>
              <a:t>年</a:t>
            </a:r>
            <a:r>
              <a:rPr lang="en-US" dirty="0" smtClean="0"/>
              <a:t>, </a:t>
            </a:r>
            <a:r>
              <a:rPr lang="zh-CN" altLang="en-US" dirty="0" smtClean="0"/>
              <a:t>海军上将一职被撤销</a:t>
            </a:r>
            <a:r>
              <a:rPr lang="en-US" dirty="0" smtClean="0"/>
              <a:t>, </a:t>
            </a:r>
            <a:r>
              <a:rPr lang="zh-CN" altLang="en-US" dirty="0" smtClean="0"/>
              <a:t>星座法院和高等代表法院被取消</a:t>
            </a:r>
            <a:r>
              <a:rPr lang="en-US" dirty="0" smtClean="0"/>
              <a:t>, </a:t>
            </a:r>
            <a:r>
              <a:rPr lang="zh-CN" altLang="en-US" dirty="0" smtClean="0"/>
              <a:t>国会法案界定海事法院管辖权及赋予永久效力的法院在査理二世复辟后被废除</a:t>
            </a:r>
            <a:r>
              <a:rPr lang="en-US" dirty="0" smtClean="0"/>
              <a:t>. </a:t>
            </a:r>
            <a:r>
              <a:rPr lang="zh-CN" altLang="en-US" dirty="0" smtClean="0"/>
              <a:t>之后</a:t>
            </a:r>
            <a:r>
              <a:rPr lang="en-US" dirty="0" smtClean="0"/>
              <a:t>, </a:t>
            </a:r>
            <a:r>
              <a:rPr lang="zh-CN" altLang="en-US" dirty="0" smtClean="0"/>
              <a:t>普通法院以</a:t>
            </a:r>
            <a:r>
              <a:rPr lang="en-US" dirty="0" smtClean="0"/>
              <a:t> 1632</a:t>
            </a:r>
            <a:r>
              <a:rPr lang="zh-CN" altLang="en-US" dirty="0" smtClean="0"/>
              <a:t>年约定对理查德二世</a:t>
            </a:r>
            <a:r>
              <a:rPr lang="en-US" dirty="0" smtClean="0"/>
              <a:t> 1389</a:t>
            </a:r>
            <a:r>
              <a:rPr lang="zh-CN" altLang="en-US" dirty="0" smtClean="0"/>
              <a:t>、</a:t>
            </a:r>
            <a:r>
              <a:rPr lang="en-US" dirty="0" smtClean="0"/>
              <a:t>1391</a:t>
            </a:r>
            <a:r>
              <a:rPr lang="zh-CN" altLang="en-US" dirty="0" smtClean="0"/>
              <a:t>年法令解释错误为由毁约</a:t>
            </a:r>
            <a:r>
              <a:rPr lang="en-US" dirty="0" smtClean="0"/>
              <a:t>, </a:t>
            </a:r>
            <a:r>
              <a:rPr lang="zh-CN" altLang="en-US" dirty="0" smtClean="0"/>
              <a:t>对海事法院管辖案件甚至做出判决案件发出禁令</a:t>
            </a:r>
            <a:r>
              <a:rPr lang="en-US" dirty="0" smtClean="0"/>
              <a:t>, </a:t>
            </a:r>
            <a:r>
              <a:rPr lang="zh-CN" altLang="en-US" dirty="0" smtClean="0"/>
              <a:t>导致海事法院实际丧失对合同案件管辖权</a:t>
            </a:r>
            <a:r>
              <a:rPr lang="en-US" dirty="0" smtClean="0"/>
              <a:t>. </a:t>
            </a:r>
            <a:r>
              <a:rPr lang="zh-CN" altLang="en-US" dirty="0" smtClean="0"/>
              <a:t>海事法院管辖权范围就变为</a:t>
            </a:r>
            <a:r>
              <a:rPr lang="en-US" dirty="0" smtClean="0"/>
              <a:t>:</a:t>
            </a:r>
            <a:r>
              <a:rPr lang="zh-CN" altLang="en-US" dirty="0" smtClean="0"/>
              <a:t>发生在海上的具海事性质的合同案件、海盗案件以及海上犯罪案件</a:t>
            </a:r>
            <a:r>
              <a:rPr lang="en-US" dirty="0" smtClean="0"/>
              <a:t>. </a:t>
            </a:r>
          </a:p>
          <a:p>
            <a:r>
              <a:rPr lang="zh-CN" altLang="en-US" dirty="0" smtClean="0"/>
              <a:t>至</a:t>
            </a:r>
            <a:r>
              <a:rPr lang="en-US" dirty="0" smtClean="0"/>
              <a:t> 19 </a:t>
            </a:r>
            <a:r>
              <a:rPr lang="zh-CN" altLang="en-US" dirty="0" smtClean="0"/>
              <a:t>世纪初</a:t>
            </a:r>
            <a:r>
              <a:rPr lang="en-US" dirty="0" smtClean="0"/>
              <a:t>, </a:t>
            </a:r>
            <a:r>
              <a:rPr lang="zh-CN" altLang="en-US" dirty="0" smtClean="0"/>
              <a:t>海事法院管辖权被压缩至海员工资、船只抵押借款、攻击性侵权案件、船舶碰撞和劫掠案件、船只共有人的准合同行为和海难救助行为案件</a:t>
            </a:r>
            <a:r>
              <a:rPr lang="en-US" dirty="0" smtClean="0"/>
              <a:t>. 1834</a:t>
            </a:r>
            <a:r>
              <a:rPr lang="zh-CN" altLang="en-US" dirty="0" smtClean="0"/>
              <a:t>年</a:t>
            </a:r>
            <a:r>
              <a:rPr lang="en-US" altLang="zh-CN" dirty="0" smtClean="0"/>
              <a:t>《</a:t>
            </a:r>
            <a:r>
              <a:rPr lang="zh-CN" altLang="en-US" dirty="0" smtClean="0"/>
              <a:t>中央刑事法院法</a:t>
            </a:r>
            <a:r>
              <a:rPr lang="en-US" altLang="zh-CN" dirty="0" smtClean="0"/>
              <a:t>》</a:t>
            </a:r>
            <a:r>
              <a:rPr lang="zh-CN" altLang="en-US" dirty="0" smtClean="0"/>
              <a:t>规定中央刑事法院可以审理海事法院管辖范围内的所有刑事案件</a:t>
            </a:r>
            <a:r>
              <a:rPr lang="en-US" dirty="0" smtClean="0"/>
              <a:t>.</a:t>
            </a:r>
          </a:p>
          <a:p>
            <a:r>
              <a:rPr lang="en-US" dirty="0" smtClean="0"/>
              <a:t> 1844</a:t>
            </a:r>
            <a:r>
              <a:rPr lang="zh-CN" altLang="en-US" dirty="0" smtClean="0"/>
              <a:t>年</a:t>
            </a:r>
            <a:r>
              <a:rPr lang="en-US" altLang="zh-CN" dirty="0" smtClean="0"/>
              <a:t>《</a:t>
            </a:r>
            <a:r>
              <a:rPr lang="zh-CN" altLang="en-US" dirty="0" smtClean="0"/>
              <a:t>海事犯罪法</a:t>
            </a:r>
            <a:r>
              <a:rPr lang="en-US" altLang="zh-CN" dirty="0" smtClean="0"/>
              <a:t>》</a:t>
            </a:r>
            <a:r>
              <a:rPr lang="zh-CN" altLang="en-US" dirty="0" smtClean="0"/>
              <a:t>规定听审裁判巡回法院或清审监狱巡回法院法官可以审理海事法院管辖范围内刑事案件</a:t>
            </a:r>
            <a:r>
              <a:rPr lang="en-US" dirty="0" smtClean="0"/>
              <a:t>, </a:t>
            </a:r>
            <a:r>
              <a:rPr lang="zh-CN" altLang="en-US" dirty="0" smtClean="0"/>
              <a:t>海事法院刑事管辖权自此名存实亡</a:t>
            </a:r>
            <a:r>
              <a:rPr lang="en-US" dirty="0" smtClean="0"/>
              <a:t>. </a:t>
            </a:r>
            <a:endParaRPr lang="zh-CN" alt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英国海事法院管辖权的变迁</a:t>
            </a:r>
            <a:endParaRPr lang="zh-CN" altLang="en-US" dirty="0"/>
          </a:p>
        </p:txBody>
      </p:sp>
      <p:sp>
        <p:nvSpPr>
          <p:cNvPr id="3" name="内容占位符 2"/>
          <p:cNvSpPr>
            <a:spLocks noGrp="1"/>
          </p:cNvSpPr>
          <p:nvPr>
            <p:ph idx="1"/>
          </p:nvPr>
        </p:nvSpPr>
        <p:spPr/>
        <p:txBody>
          <a:bodyPr>
            <a:normAutofit fontScale="62500" lnSpcReduction="20000"/>
          </a:bodyPr>
          <a:lstStyle/>
          <a:p>
            <a:r>
              <a:rPr lang="en-US" dirty="0" smtClean="0"/>
              <a:t>1840</a:t>
            </a:r>
            <a:r>
              <a:rPr lang="zh-CN" altLang="en-US" dirty="0" smtClean="0"/>
              <a:t>年</a:t>
            </a:r>
            <a:r>
              <a:rPr lang="en-US" altLang="zh-CN" dirty="0" smtClean="0"/>
              <a:t>《</a:t>
            </a:r>
            <a:r>
              <a:rPr lang="zh-CN" altLang="en-US" dirty="0" smtClean="0"/>
              <a:t>海事法院法</a:t>
            </a:r>
            <a:r>
              <a:rPr lang="en-US" altLang="zh-CN" dirty="0" smtClean="0"/>
              <a:t>》</a:t>
            </a:r>
            <a:r>
              <a:rPr lang="zh-CN" altLang="en-US" dirty="0" smtClean="0"/>
              <a:t>就海事法院管辖规定：扣押船只或控制船只出售收益则有权审理针对该船或收益的所有案件</a:t>
            </a:r>
            <a:r>
              <a:rPr lang="en-US" dirty="0" smtClean="0"/>
              <a:t>;</a:t>
            </a:r>
            <a:r>
              <a:rPr lang="zh-CN" altLang="en-US" dirty="0" smtClean="0"/>
              <a:t>有权审理权属纠纷、海难救助、共同海损、海员工资、抵押船舶及其出售收益归属案件</a:t>
            </a:r>
            <a:r>
              <a:rPr lang="en-US" dirty="0" smtClean="0"/>
              <a:t>;</a:t>
            </a:r>
            <a:r>
              <a:rPr lang="zh-CN" altLang="en-US" dirty="0" smtClean="0"/>
              <a:t>有权审理任何海难救助费用请求案件</a:t>
            </a:r>
            <a:r>
              <a:rPr lang="en-US" dirty="0" smtClean="0"/>
              <a:t>, </a:t>
            </a:r>
            <a:r>
              <a:rPr lang="zh-CN" altLang="en-US" dirty="0" smtClean="0"/>
              <a:t>不论救助行为是否在国土范围内</a:t>
            </a:r>
            <a:r>
              <a:rPr lang="en-US" dirty="0" smtClean="0"/>
              <a:t>;</a:t>
            </a:r>
            <a:r>
              <a:rPr lang="zh-CN" altLang="en-US" dirty="0" smtClean="0"/>
              <a:t>有权审理战利品及捕获案件并对所有相关人有约束力</a:t>
            </a:r>
            <a:r>
              <a:rPr lang="en-US" dirty="0" smtClean="0"/>
              <a:t>;</a:t>
            </a:r>
            <a:r>
              <a:rPr lang="zh-CN" altLang="en-US" dirty="0" smtClean="0"/>
              <a:t>有权发出到庭作证传票以强制证人到庭作证</a:t>
            </a:r>
            <a:r>
              <a:rPr lang="en-US" dirty="0" smtClean="0"/>
              <a:t>, </a:t>
            </a:r>
            <a:r>
              <a:rPr lang="zh-CN" altLang="en-US" dirty="0" smtClean="0"/>
              <a:t>拒绝出庭将会受到惩罚</a:t>
            </a:r>
            <a:r>
              <a:rPr lang="en-US" dirty="0" smtClean="0"/>
              <a:t>;</a:t>
            </a:r>
            <a:r>
              <a:rPr lang="zh-CN" altLang="en-US" dirty="0" smtClean="0"/>
              <a:t>可以监禁案件相关人员</a:t>
            </a:r>
            <a:r>
              <a:rPr lang="en-US" dirty="0" smtClean="0"/>
              <a:t>, </a:t>
            </a:r>
            <a:r>
              <a:rPr lang="zh-CN" altLang="en-US" dirty="0" smtClean="0"/>
              <a:t>国家监狱必须接受监禁指令</a:t>
            </a:r>
            <a:r>
              <a:rPr lang="en-US" dirty="0" smtClean="0"/>
              <a:t>.</a:t>
            </a:r>
          </a:p>
          <a:p>
            <a:r>
              <a:rPr lang="en-US" dirty="0" smtClean="0"/>
              <a:t> 1854</a:t>
            </a:r>
            <a:r>
              <a:rPr lang="zh-CN" altLang="en-US" dirty="0" smtClean="0"/>
              <a:t>年</a:t>
            </a:r>
            <a:r>
              <a:rPr lang="en-US" altLang="zh-CN" dirty="0" smtClean="0"/>
              <a:t>《</a:t>
            </a:r>
            <a:r>
              <a:rPr lang="zh-CN" altLang="en-US" dirty="0" smtClean="0"/>
              <a:t>商船法</a:t>
            </a:r>
            <a:r>
              <a:rPr lang="en-US" altLang="zh-CN" dirty="0" smtClean="0"/>
              <a:t>》</a:t>
            </a:r>
            <a:r>
              <a:rPr lang="zh-CN" altLang="en-US" dirty="0" smtClean="0"/>
              <a:t>强化了海事法院对海员工资和海难救助案件管辖权</a:t>
            </a:r>
            <a:r>
              <a:rPr lang="en-US" dirty="0" smtClean="0"/>
              <a:t>.</a:t>
            </a:r>
          </a:p>
          <a:p>
            <a:r>
              <a:rPr lang="en-US" dirty="0" smtClean="0"/>
              <a:t> 1861</a:t>
            </a:r>
            <a:r>
              <a:rPr lang="zh-CN" altLang="en-US" dirty="0" smtClean="0"/>
              <a:t>年</a:t>
            </a:r>
            <a:r>
              <a:rPr lang="en-US" altLang="zh-CN" dirty="0" smtClean="0"/>
              <a:t>《</a:t>
            </a:r>
            <a:r>
              <a:rPr lang="zh-CN" altLang="en-US" dirty="0" smtClean="0"/>
              <a:t>海事法院法</a:t>
            </a:r>
            <a:r>
              <a:rPr lang="en-US" altLang="zh-CN" dirty="0" smtClean="0"/>
              <a:t>》</a:t>
            </a:r>
            <a:r>
              <a:rPr lang="zh-CN" altLang="en-US" dirty="0" smtClean="0"/>
              <a:t>赋予海事法院除租船合同以外的所有海事案件管辖权</a:t>
            </a:r>
            <a:r>
              <a:rPr lang="en-US" dirty="0" smtClean="0"/>
              <a:t>, </a:t>
            </a:r>
            <a:r>
              <a:rPr lang="zh-CN" altLang="en-US" dirty="0" smtClean="0"/>
              <a:t>赋予海事法院同普通高等法院相同判决和裁定效力、对证人询问权、仲裁权等并赋予其记录法院地位</a:t>
            </a:r>
            <a:r>
              <a:rPr lang="en-US" dirty="0" smtClean="0"/>
              <a:t>. </a:t>
            </a:r>
          </a:p>
          <a:p>
            <a:r>
              <a:rPr lang="en-US" dirty="0" smtClean="0"/>
              <a:t>In 1875, the High Court of Admiralty governing England and Wales was absorbed into the new Probate, Divorce and Admiralty(or PDA) Division of the High Court. When the PDA Division was in turn abolished and replaced by the Family Division, the "probate" and "admiralty" jurisdictions were transferred to, respectively, the</a:t>
            </a:r>
            <a:endParaRPr lang="zh-CN" altLang="en-US" dirty="0" smtClean="0"/>
          </a:p>
          <a:p>
            <a:r>
              <a:rPr lang="en-US" dirty="0" smtClean="0"/>
              <a:t>Chancery Division and to the new "Admiralty Court"(a subset of the Queen's Bench Division of the High Court). </a:t>
            </a:r>
            <a:endParaRPr lang="zh-CN" altLang="en-US" dirty="0" smtClean="0"/>
          </a:p>
          <a:p>
            <a:r>
              <a:rPr lang="en-US" dirty="0" smtClean="0"/>
              <a:t>Until 1700 all cases of piracy by British subjects or in British colonies came under the jurisdiction of the High Court of Admiralty in London. </a:t>
            </a:r>
            <a:endParaRPr lang="zh-CN" altLang="en-US" dirty="0" smtClean="0"/>
          </a:p>
          <a:p>
            <a:r>
              <a:rPr lang="en-US" dirty="0" smtClean="0"/>
              <a:t>Until 1700 all cases of piracy by British subjects or in British colonies came under the jurisdiction of the High Court of Admiralty in London.</a:t>
            </a:r>
            <a:endParaRPr lang="zh-CN" altLang="en-US" dirty="0" smtClean="0"/>
          </a:p>
          <a:p>
            <a:endParaRPr lang="zh-CN" alt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英国海事法院的罗马法传统</a:t>
            </a:r>
            <a:endParaRPr lang="zh-CN" altLang="en-US" dirty="0"/>
          </a:p>
        </p:txBody>
      </p:sp>
      <p:sp>
        <p:nvSpPr>
          <p:cNvPr id="3" name="内容占位符 2"/>
          <p:cNvSpPr>
            <a:spLocks noGrp="1"/>
          </p:cNvSpPr>
          <p:nvPr>
            <p:ph idx="1"/>
          </p:nvPr>
        </p:nvSpPr>
        <p:spPr/>
        <p:txBody>
          <a:bodyPr>
            <a:normAutofit/>
          </a:bodyPr>
          <a:lstStyle/>
          <a:p>
            <a:r>
              <a:rPr lang="zh-CN" altLang="en-US" dirty="0" smtClean="0"/>
              <a:t>与普通法院不同的是，英国海事法院的海事法官和海事律师都经历了罗马法的传统学习，并在庭审中使用海上惯例、商事惯例和大陆法，遵循大陆法系的诉讼程序，后来在长期发展积淀的基础上逐渐形成了英国海事司法的判例传统，并在世界范围内对海法的发展产生了深远的影响。</a:t>
            </a:r>
            <a:endParaRPr lang="zh-CN" alt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我国海事法院管辖海盗罪的可能</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t>我国拥有当前世界上最完整的海事法院系统，共建立了跨行政区域管辖的十个海事法院，第十一个海事法院正在筹建中。海事法院在各主要港口设有派出法庭，但目前这些法院仅受理民商事案件和海事行政案件。</a:t>
            </a:r>
            <a:endParaRPr lang="en-US" altLang="zh-CN" dirty="0" smtClean="0"/>
          </a:p>
          <a:p>
            <a:r>
              <a:rPr lang="zh-CN" altLang="en-US" dirty="0" smtClean="0"/>
              <a:t>由海事法院行使海上刑事案件有以下三点优势：</a:t>
            </a:r>
            <a:endParaRPr lang="en-US" altLang="zh-CN" dirty="0" smtClean="0"/>
          </a:p>
          <a:p>
            <a:r>
              <a:rPr lang="zh-CN" altLang="en-US" dirty="0" smtClean="0"/>
              <a:t>第一，利于对海事法官集中运用，利于达到优化司法资源形成合力的效果。</a:t>
            </a:r>
            <a:endParaRPr lang="en-US" altLang="zh-CN" dirty="0" smtClean="0"/>
          </a:p>
          <a:p>
            <a:r>
              <a:rPr lang="zh-CN" altLang="en-US" dirty="0" smtClean="0"/>
              <a:t>第二，可以在海事法院系统内有效统一审判尺度，杜绝就相同罪行作出差异认定。</a:t>
            </a:r>
            <a:endParaRPr lang="en-US" altLang="zh-CN" dirty="0" smtClean="0"/>
          </a:p>
          <a:p>
            <a:r>
              <a:rPr lang="zh-CN" altLang="en-US" dirty="0" smtClean="0"/>
              <a:t>第三，可以促进海商法等相关领域业务发展，促进中国对外司法交流和司法协作开展。</a:t>
            </a:r>
            <a:endParaRPr lang="zh-CN" alt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我国海事法院管辖海盗罪的益处</a:t>
            </a:r>
            <a:endParaRPr lang="zh-CN" altLang="en-US" dirty="0"/>
          </a:p>
        </p:txBody>
      </p:sp>
      <p:sp>
        <p:nvSpPr>
          <p:cNvPr id="3" name="内容占位符 2"/>
          <p:cNvSpPr>
            <a:spLocks noGrp="1"/>
          </p:cNvSpPr>
          <p:nvPr>
            <p:ph idx="1"/>
          </p:nvPr>
        </p:nvSpPr>
        <p:spPr/>
        <p:txBody>
          <a:bodyPr>
            <a:normAutofit fontScale="70000" lnSpcReduction="20000"/>
          </a:bodyPr>
          <a:lstStyle/>
          <a:p>
            <a:r>
              <a:rPr lang="zh-CN" altLang="en-US" dirty="0" smtClean="0"/>
              <a:t>以英国海事法院的历史经验看，对海盗罪及其他海上案件实行集中管辖可以有效避免争议发生，形成明显制度优势，可以起到强化司法主权宣示的效果，有充分的现实作用和长远意义。以英国海事法院的历史经验看，对海盗罪及其他海上案件实行集中管辖可以有效避免争议发生，形成明显制度优势，可以起到强化司法主权宣示的效果，有充分的现实作用和长远意义。</a:t>
            </a:r>
            <a:endParaRPr lang="en-US" altLang="zh-CN" dirty="0" smtClean="0"/>
          </a:p>
          <a:p>
            <a:r>
              <a:rPr lang="zh-CN" altLang="en-US" dirty="0" smtClean="0"/>
              <a:t>第一，在侦查期限受限的情况下，可以由检察官、海事法官和若干公益律师驻在综合补给舰只或者驻外补给基地开展调查审判辩护的方式，与海军官兵同步轮换或定期开展海外巡回审判，集中处理亚丁湾、几内亚湾、东南亚海域海盗案件。</a:t>
            </a:r>
          </a:p>
          <a:p>
            <a:r>
              <a:rPr lang="zh-CN" altLang="en-US" dirty="0" smtClean="0"/>
              <a:t>第二，由检察官、海事法官和若干公益律师及早介入案件审理，有利于更好调取、固定海盗犯罪证据。证据是“诉讼之王”，海军官兵执行反海盗任务时，如果在这个重要环节上得到现场法律指导，能够有效提升对海盗案件的打击力度。</a:t>
            </a:r>
          </a:p>
          <a:p>
            <a:r>
              <a:rPr lang="zh-CN" altLang="en-US" dirty="0" smtClean="0"/>
              <a:t>第三，通过巡回审判、远程开庭等方式，可以较好解决海盗案件管辖司法成本畸高的问题，对海盗刑罚执行可以在综合补给舰只或者驻外补给基地进行，长期关押的可以通过军舰成批运送到国内或第三国进行关押。</a:t>
            </a:r>
            <a:endParaRPr lang="zh-CN" alt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我国海事法院的特质</a:t>
            </a: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en-US" dirty="0" smtClean="0"/>
              <a:t>第一，</a:t>
            </a:r>
            <a:r>
              <a:rPr lang="en-US" altLang="zh-CN" dirty="0" smtClean="0"/>
              <a:t>《</a:t>
            </a:r>
            <a:r>
              <a:rPr lang="zh-CN" altLang="en-US" dirty="0" smtClean="0"/>
              <a:t>海商法</a:t>
            </a:r>
            <a:r>
              <a:rPr lang="en-US" altLang="zh-CN" dirty="0" smtClean="0"/>
              <a:t>》</a:t>
            </a:r>
            <a:r>
              <a:rPr lang="zh-CN" altLang="en-US" dirty="0" smtClean="0"/>
              <a:t>多数规则取自</a:t>
            </a:r>
            <a:r>
              <a:rPr lang="en-US" altLang="zh-CN" dirty="0" smtClean="0"/>
              <a:t>《</a:t>
            </a:r>
            <a:r>
              <a:rPr lang="zh-CN" altLang="en-US" dirty="0" smtClean="0"/>
              <a:t>海牙</a:t>
            </a:r>
            <a:r>
              <a:rPr lang="en-US" altLang="zh-CN" dirty="0" smtClean="0"/>
              <a:t>—</a:t>
            </a:r>
            <a:r>
              <a:rPr lang="zh-CN" altLang="en-US" dirty="0" smtClean="0"/>
              <a:t>维斯比规则</a:t>
            </a:r>
            <a:r>
              <a:rPr lang="en-US" altLang="zh-CN" dirty="0" smtClean="0"/>
              <a:t>》</a:t>
            </a:r>
            <a:r>
              <a:rPr lang="zh-CN" altLang="en-US" dirty="0" smtClean="0"/>
              <a:t>，对其修改的意见则主要来自于对</a:t>
            </a:r>
            <a:r>
              <a:rPr lang="en-US" altLang="zh-CN" dirty="0" smtClean="0"/>
              <a:t>《</a:t>
            </a:r>
            <a:r>
              <a:rPr lang="zh-CN" altLang="en-US" dirty="0" smtClean="0"/>
              <a:t>汉堡规则</a:t>
            </a:r>
            <a:r>
              <a:rPr lang="en-US" altLang="zh-CN" dirty="0" smtClean="0"/>
              <a:t>》《</a:t>
            </a:r>
            <a:r>
              <a:rPr lang="zh-CN" altLang="en-US" dirty="0" smtClean="0"/>
              <a:t>维斯比规则</a:t>
            </a:r>
            <a:r>
              <a:rPr lang="en-US" altLang="zh-CN" dirty="0" smtClean="0"/>
              <a:t>》</a:t>
            </a:r>
            <a:r>
              <a:rPr lang="zh-CN" altLang="en-US" dirty="0" smtClean="0"/>
              <a:t>的论述。</a:t>
            </a:r>
            <a:endParaRPr lang="en-US" altLang="zh-CN" dirty="0" smtClean="0"/>
          </a:p>
          <a:p>
            <a:r>
              <a:rPr lang="zh-CN" altLang="en-US" dirty="0" smtClean="0"/>
              <a:t>第二，海事诉讼实行三级两审终审制，不同于四级两审制，</a:t>
            </a:r>
            <a:r>
              <a:rPr lang="en-US" altLang="zh-CN" dirty="0" smtClean="0"/>
              <a:t>《</a:t>
            </a:r>
            <a:r>
              <a:rPr lang="zh-CN" altLang="en-US" dirty="0" smtClean="0"/>
              <a:t>海事诉讼特别程序法</a:t>
            </a:r>
            <a:r>
              <a:rPr lang="en-US" altLang="zh-CN" dirty="0" smtClean="0"/>
              <a:t>》</a:t>
            </a:r>
            <a:r>
              <a:rPr lang="zh-CN" altLang="en-US" dirty="0" smtClean="0"/>
              <a:t>主要参照了国外海事诉讼通行的做法。</a:t>
            </a:r>
            <a:endParaRPr lang="en-US" altLang="zh-CN" dirty="0" smtClean="0"/>
          </a:p>
          <a:p>
            <a:r>
              <a:rPr lang="zh-CN" altLang="en-US" dirty="0" smtClean="0"/>
              <a:t>第三，</a:t>
            </a:r>
            <a:r>
              <a:rPr lang="en-US" altLang="zh-CN" dirty="0" smtClean="0"/>
              <a:t>《</a:t>
            </a:r>
            <a:r>
              <a:rPr lang="zh-CN" altLang="en-US" dirty="0" smtClean="0"/>
              <a:t>海商法</a:t>
            </a:r>
            <a:r>
              <a:rPr lang="en-US" altLang="zh-CN" dirty="0" smtClean="0"/>
              <a:t>》《</a:t>
            </a:r>
            <a:r>
              <a:rPr lang="zh-CN" altLang="en-US" dirty="0" smtClean="0"/>
              <a:t>海事诉讼特别程序法</a:t>
            </a:r>
            <a:r>
              <a:rPr lang="en-US" altLang="zh-CN" dirty="0" smtClean="0"/>
              <a:t>》</a:t>
            </a:r>
            <a:r>
              <a:rPr lang="zh-CN" altLang="en-US" dirty="0" smtClean="0"/>
              <a:t>以国际商事习惯为基础，在立法思路上以对我国海上利益保护最大化为主要考量。</a:t>
            </a:r>
            <a:endParaRPr lang="en-US" altLang="zh-CN" dirty="0" smtClean="0"/>
          </a:p>
          <a:p>
            <a:r>
              <a:rPr lang="zh-CN" altLang="en-US" dirty="0" smtClean="0"/>
              <a:t>第四，海事法院管辖划分特色明显，管辖范围变动反复波折，对实行跨行政领域案件管辖的反对意见在海事行政案件管辖权的变迁过程中表现尤为明显。</a:t>
            </a:r>
            <a:endParaRPr lang="zh-CN" alt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结论</a:t>
            </a:r>
            <a:endParaRPr lang="zh-CN" altLang="en-US" dirty="0"/>
          </a:p>
        </p:txBody>
      </p:sp>
      <p:sp>
        <p:nvSpPr>
          <p:cNvPr id="3" name="内容占位符 2"/>
          <p:cNvSpPr>
            <a:spLocks noGrp="1"/>
          </p:cNvSpPr>
          <p:nvPr>
            <p:ph idx="1"/>
          </p:nvPr>
        </p:nvSpPr>
        <p:spPr/>
        <p:txBody>
          <a:bodyPr>
            <a:normAutofit fontScale="77500" lnSpcReduction="20000"/>
          </a:bodyPr>
          <a:lstStyle/>
          <a:p>
            <a:r>
              <a:rPr lang="zh-CN" altLang="en-US" dirty="0" smtClean="0"/>
              <a:t>司法主权是一国主权的重要内容，中国领海、毗连区、专属经济区达三百多万平方公里，岛屿礁盘星罗棋布，周边形势错综复杂，维护海上利益、建设海洋强国，应当树立与之匹配的国家司法权威。</a:t>
            </a:r>
            <a:endParaRPr lang="en-US" altLang="zh-CN" dirty="0" smtClean="0"/>
          </a:p>
          <a:p>
            <a:r>
              <a:rPr lang="zh-CN" altLang="en-US" dirty="0" smtClean="0"/>
              <a:t>积极行使海盗罪的普遍管辖权，既符合中国的海外经济利益和“一带一路”合作倡议的需要，又是中国作为大国应有的责任担当，更有利于树立中国海事司法中心地位。</a:t>
            </a:r>
            <a:endParaRPr lang="zh-CN" altLang="en-US" sz="2800" dirty="0" smtClean="0"/>
          </a:p>
          <a:p>
            <a:r>
              <a:rPr lang="zh-CN" altLang="en-US" dirty="0" smtClean="0"/>
              <a:t>海洋象征着文明的交流与思想的进步，也曾经给我们这个民族带来屈辱的回忆与深重的苦难。今天的中国站在伟大复兴的历史门槛上，国家海洋战略是我国</a:t>
            </a:r>
            <a:r>
              <a:rPr lang="en-US" altLang="en-US" dirty="0" smtClean="0"/>
              <a:t>21</a:t>
            </a:r>
            <a:r>
              <a:rPr lang="zh-CN" altLang="en-US" dirty="0" smtClean="0"/>
              <a:t>世纪的重大课题，建设国际海事司法中心是需要一代代法律人共同努力的远大目标。而所有远大目标的实现，都需要一个个“小目标”的落实。通过国内的立法活动和司法实践，从海盗罪的集中管辖这样的现实问题入手，为世界提供海洋法治的中国方案，是我们应有的使命与担当。</a:t>
            </a:r>
            <a:endParaRPr lang="en-US" altLang="zh-CN" dirty="0" smtClean="0"/>
          </a:p>
          <a:p>
            <a:r>
              <a:rPr lang="zh-CN" altLang="en-US" b="1" dirty="0" smtClean="0"/>
              <a:t>此外，海盗罪的根源在于地方权力秩序的混乱与经济的贫弱，通过“一带一路”对沿线国家的经济进步和秩序恢复，是消灭海盗犯罪的最根本办法，但这一过程需要政治、军事、司法手段的协助与配合。</a:t>
            </a:r>
          </a:p>
          <a:p>
            <a:endParaRPr lang="zh-CN" alt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2143116"/>
            <a:ext cx="7851648" cy="1828800"/>
          </a:xfrm>
        </p:spPr>
        <p:txBody>
          <a:bodyPr>
            <a:normAutofit fontScale="90000"/>
          </a:bodyPr>
          <a:lstStyle/>
          <a:p>
            <a:r>
              <a:rPr lang="zh-CN" altLang="en-US" sz="6000" dirty="0" smtClean="0"/>
              <a:t>海洋的胸怀何其博大，</a:t>
            </a:r>
            <a:r>
              <a:rPr lang="en-US" altLang="zh-CN" sz="6000" dirty="0" smtClean="0"/>
              <a:t/>
            </a:r>
            <a:br>
              <a:rPr lang="en-US" altLang="zh-CN" sz="6000" dirty="0" smtClean="0"/>
            </a:br>
            <a:r>
              <a:rPr lang="zh-CN" altLang="en-US" sz="6000" dirty="0" smtClean="0"/>
              <a:t>海法的明天就将何其灿烂。</a:t>
            </a: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dirty="0" smtClean="0"/>
              <a:t>海盗的历史沿革和当代趋势</a:t>
            </a:r>
            <a:endParaRPr lang="zh-CN" altLang="en-US" dirty="0"/>
          </a:p>
        </p:txBody>
      </p:sp>
      <p:sp>
        <p:nvSpPr>
          <p:cNvPr id="3" name="内容占位符 2"/>
          <p:cNvSpPr>
            <a:spLocks noGrp="1"/>
          </p:cNvSpPr>
          <p:nvPr>
            <p:ph idx="1"/>
          </p:nvPr>
        </p:nvSpPr>
        <p:spPr/>
        <p:txBody>
          <a:bodyPr/>
          <a:lstStyle/>
          <a:p>
            <a:r>
              <a:rPr lang="zh-CN" altLang="en-US" dirty="0" smtClean="0"/>
              <a:t>处于不同历史时期的人们对海盗的定义是逐渐演进的，同一时期不同地区的人们对海盗的称谓也各有不同。</a:t>
            </a:r>
            <a:endParaRPr lang="en-US" altLang="zh-CN" dirty="0" smtClean="0"/>
          </a:p>
          <a:p>
            <a:r>
              <a:rPr lang="zh-CN" altLang="en-US" dirty="0" smtClean="0"/>
              <a:t>在现代社会的背景下，海盗是对在不同地区不同时代具有相近行为特征群体的统称。海盗一词是集群性的概念，要完全了解和描述这一概念应当以历史考察为基础。</a:t>
            </a:r>
            <a:endParaRPr lang="en-US" altLang="zh-CN" dirty="0" smtClean="0"/>
          </a:p>
          <a:p>
            <a:r>
              <a:rPr lang="zh-CN" altLang="en-US" dirty="0" smtClean="0"/>
              <a:t>自</a:t>
            </a:r>
            <a:r>
              <a:rPr lang="en-US" altLang="zh-CN" dirty="0" smtClean="0"/>
              <a:t>1981</a:t>
            </a:r>
            <a:r>
              <a:rPr lang="zh-CN" altLang="en-US" dirty="0" smtClean="0"/>
              <a:t>年“卡利亚</a:t>
            </a:r>
            <a:r>
              <a:rPr lang="en-US" altLang="zh-CN" dirty="0" smtClean="0"/>
              <a:t>3”</a:t>
            </a:r>
            <a:r>
              <a:rPr lang="zh-CN" altLang="en-US" dirty="0" smtClean="0"/>
              <a:t>号案件开始，现代海盗以快艇攻击的方式卷土重来，在索马里沿岸、红海和亚丁湾一带、孟加拉湾沿岸、马六甲海峡、整个东南亚水域等“五大恐怖水域”日益猖獗。</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古希腊</a:t>
            </a:r>
            <a:endParaRPr lang="zh-CN" altLang="en-US" dirty="0"/>
          </a:p>
        </p:txBody>
      </p:sp>
      <p:sp>
        <p:nvSpPr>
          <p:cNvPr id="3" name="内容占位符 2"/>
          <p:cNvSpPr>
            <a:spLocks noGrp="1"/>
          </p:cNvSpPr>
          <p:nvPr>
            <p:ph idx="1"/>
          </p:nvPr>
        </p:nvSpPr>
        <p:spPr/>
        <p:txBody>
          <a:bodyPr>
            <a:normAutofit fontScale="92500" lnSpcReduction="20000"/>
          </a:bodyPr>
          <a:lstStyle/>
          <a:p>
            <a:r>
              <a:rPr lang="zh-CN" altLang="en-US" dirty="0" smtClean="0"/>
              <a:t>荷马史诗</a:t>
            </a:r>
            <a:r>
              <a:rPr lang="en-US" altLang="zh-CN" dirty="0" smtClean="0"/>
              <a:t>《</a:t>
            </a:r>
            <a:r>
              <a:rPr lang="zh-CN" altLang="en-US" dirty="0" smtClean="0"/>
              <a:t>伊利亚特</a:t>
            </a:r>
            <a:r>
              <a:rPr lang="en-US" altLang="zh-CN" dirty="0" smtClean="0"/>
              <a:t>》</a:t>
            </a:r>
            <a:r>
              <a:rPr lang="zh-CN" altLang="en-US" dirty="0" smtClean="0"/>
              <a:t>中，希腊联军统帅阿伽门农在战争中俘获大量战利品和女奴，他与阿喀琉斯争吵源于争夺女俘太阳神祭司女儿；阿喀琉斯不事耕种，以抢掠为生，他受到崇敬不仅因为他是特洛伊人最害怕的希腊勇将，更因为他劫掠了大量财富，并且有力地保卫其战利品，这被认为是英雄行为。</a:t>
            </a:r>
            <a:endParaRPr lang="en-US" altLang="zh-CN" dirty="0" smtClean="0"/>
          </a:p>
          <a:p>
            <a:r>
              <a:rPr lang="zh-CN" altLang="en-US" dirty="0" smtClean="0"/>
              <a:t>在希腊克里特文明中，城邦最显著的特点是完全不设防，主要以海军来保护城邦的利益，这一时期各个城邦间的海洋贸易刺激了海盗发展，在当时海盗被认为是最光荣的职业，可以带来财富、名誉、地位。在当时，海盗、商人、军人的身份往往出现在同一个人身上，一条船舰可以搭载货物进行贸易，也可以升起旗帜从事抢劫，战时就应召成为军舰，获得的战利品被认为是胜利者的私人财产。</a:t>
            </a:r>
            <a:endParaRPr lang="en-US" altLang="zh-CN"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285</TotalTime>
  <Words>21762</Words>
  <Application>Microsoft Office PowerPoint</Application>
  <PresentationFormat>全屏显示(4:3)</PresentationFormat>
  <Paragraphs>337</Paragraphs>
  <Slides>77</Slides>
  <Notes>0</Notes>
  <HiddenSlides>0</HiddenSlides>
  <MMClips>0</MMClips>
  <ScaleCrop>false</ScaleCrop>
  <HeadingPairs>
    <vt:vector size="4" baseType="variant">
      <vt:variant>
        <vt:lpstr>主题</vt:lpstr>
      </vt:variant>
      <vt:variant>
        <vt:i4>1</vt:i4>
      </vt:variant>
      <vt:variant>
        <vt:lpstr>幻灯片标题</vt:lpstr>
      </vt:variant>
      <vt:variant>
        <vt:i4>77</vt:i4>
      </vt:variant>
    </vt:vector>
  </HeadingPairs>
  <TitlesOfParts>
    <vt:vector size="78" baseType="lpstr">
      <vt:lpstr>流畅</vt:lpstr>
      <vt:lpstr>海盗罪国内管辖</vt:lpstr>
      <vt:lpstr>选题目的</vt:lpstr>
      <vt:lpstr>主要思路</vt:lpstr>
      <vt:lpstr>主要观点</vt:lpstr>
      <vt:lpstr>主要观点</vt:lpstr>
      <vt:lpstr>主要观点</vt:lpstr>
      <vt:lpstr>本文结构</vt:lpstr>
      <vt:lpstr>海盗的历史沿革和当代趋势</vt:lpstr>
      <vt:lpstr>古希腊</vt:lpstr>
      <vt:lpstr>古罗马</vt:lpstr>
      <vt:lpstr>古罗马</vt:lpstr>
      <vt:lpstr>维京时期</vt:lpstr>
      <vt:lpstr>维京时期</vt:lpstr>
      <vt:lpstr>大航海时代</vt:lpstr>
      <vt:lpstr>东亚地区</vt:lpstr>
      <vt:lpstr>阿拉伯地区</vt:lpstr>
      <vt:lpstr>现代海盗</vt:lpstr>
      <vt:lpstr>现代海盗</vt:lpstr>
      <vt:lpstr>现代海盗</vt:lpstr>
      <vt:lpstr>海盗罪的基本内涵和特征</vt:lpstr>
      <vt:lpstr>犯罪主体</vt:lpstr>
      <vt:lpstr>受侵害的法益</vt:lpstr>
      <vt:lpstr>主观方面</vt:lpstr>
      <vt:lpstr>客观方面</vt:lpstr>
      <vt:lpstr>客观方面</vt:lpstr>
      <vt:lpstr>法律渊源</vt:lpstr>
      <vt:lpstr>法律渊源</vt:lpstr>
      <vt:lpstr>普遍管辖权特点</vt:lpstr>
      <vt:lpstr>国际条约</vt:lpstr>
      <vt:lpstr>1930年 《限制和裁减海军军备国际条约》</vt:lpstr>
      <vt:lpstr>国际条约</vt:lpstr>
      <vt:lpstr>《联合国海洋法公约》</vt:lpstr>
      <vt:lpstr>《罗马公约》</vt:lpstr>
      <vt:lpstr>关于打击亚洲海盗活动和武装 抢劫船只行为的地区合作协定</vt:lpstr>
      <vt:lpstr>国际习惯法</vt:lpstr>
      <vt:lpstr>国际习惯法</vt:lpstr>
      <vt:lpstr>海盗罪的管辖原则</vt:lpstr>
      <vt:lpstr>辅助性国际法渊源</vt:lpstr>
      <vt:lpstr>与索马里海盗有关的安理会决议</vt:lpstr>
      <vt:lpstr>与索马里海盗有关的安理会决议</vt:lpstr>
      <vt:lpstr>其他辅助性国际法渊源</vt:lpstr>
      <vt:lpstr>其他辅助性国际法渊源</vt:lpstr>
      <vt:lpstr>与国内立法发展迥异的自体性</vt:lpstr>
      <vt:lpstr>传统海洋强国海盗罪的司法管辖</vt:lpstr>
      <vt:lpstr>传统海洋强国海盗罪的司法管辖</vt:lpstr>
      <vt:lpstr>传统海洋强国海盗罪的司法管辖</vt:lpstr>
      <vt:lpstr>传统海洋强国海盗罪的司法管辖</vt:lpstr>
      <vt:lpstr>传统海洋强国海盗罪的司法管辖</vt:lpstr>
      <vt:lpstr>传统海洋强国海盗罪的司法管辖</vt:lpstr>
      <vt:lpstr>前殖民地海盗罪的司法管辖</vt:lpstr>
      <vt:lpstr>《美国联邦法典》</vt:lpstr>
      <vt:lpstr>前殖民地海盗罪的司法管辖</vt:lpstr>
      <vt:lpstr>前殖民地海盗罪的司法管辖</vt:lpstr>
      <vt:lpstr>前殖民地海盗罪的司法管辖</vt:lpstr>
      <vt:lpstr>其他国家地区海盗罪的司法管辖</vt:lpstr>
      <vt:lpstr>其他国家地区海盗罪的司法管辖</vt:lpstr>
      <vt:lpstr>其他国家地区海盗罪的司法管辖</vt:lpstr>
      <vt:lpstr>对比结论</vt:lpstr>
      <vt:lpstr>各国司法管辖和司法合作的现状</vt:lpstr>
      <vt:lpstr>各国司法管辖和司法合作的现状</vt:lpstr>
      <vt:lpstr>各国司法管辖和司法合作的现状</vt:lpstr>
      <vt:lpstr>司法管辖现状存在的问题</vt:lpstr>
      <vt:lpstr>司法管辖现状存在的问题</vt:lpstr>
      <vt:lpstr>立法和司法建议</vt:lpstr>
      <vt:lpstr>海盗罪国内立法的可行性</vt:lpstr>
      <vt:lpstr>国外海事法院历史借鉴</vt:lpstr>
      <vt:lpstr>英国海事法院</vt:lpstr>
      <vt:lpstr>英国海事法院</vt:lpstr>
      <vt:lpstr>英国海事法院管辖权的变迁</vt:lpstr>
      <vt:lpstr>英国海事法院管辖权的变迁</vt:lpstr>
      <vt:lpstr>英国海事法院管辖权的变迁</vt:lpstr>
      <vt:lpstr>英国海事法院的罗马法传统</vt:lpstr>
      <vt:lpstr>我国海事法院管辖海盗罪的可能</vt:lpstr>
      <vt:lpstr>我国海事法院管辖海盗罪的益处</vt:lpstr>
      <vt:lpstr>我国海事法院的特质</vt:lpstr>
      <vt:lpstr>结论</vt:lpstr>
      <vt:lpstr>海洋的胸怀何其博大， 海法的明天就将何其灿烂。</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海盗罪管辖权 及中国司法管辖立法研究</dc:title>
  <dc:creator>dell</dc:creator>
  <cp:lastModifiedBy>dell</cp:lastModifiedBy>
  <cp:revision>49</cp:revision>
  <dcterms:created xsi:type="dcterms:W3CDTF">2019-05-16T10:24:00Z</dcterms:created>
  <dcterms:modified xsi:type="dcterms:W3CDTF">2019-07-09T01:44:59Z</dcterms:modified>
</cp:coreProperties>
</file>