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5143500" type="screen16x9"/>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2664" y="-121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0" name="直角三角形 9"/>
          <p:cNvSpPr/>
          <p:nvPr/>
        </p:nvSpPr>
        <p:spPr>
          <a:xfrm>
            <a:off x="-2" y="3498110"/>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标题 8"/>
          <p:cNvSpPr>
            <a:spLocks noGrp="1"/>
          </p:cNvSpPr>
          <p:nvPr>
            <p:ph type="ctrTitle"/>
          </p:nvPr>
        </p:nvSpPr>
        <p:spPr>
          <a:xfrm>
            <a:off x="685800" y="1314451"/>
            <a:ext cx="7772400" cy="137232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17" name="副标题 16"/>
          <p:cNvSpPr>
            <a:spLocks noGrp="1"/>
          </p:cNvSpPr>
          <p:nvPr>
            <p:ph type="subTitle" idx="1"/>
          </p:nvPr>
        </p:nvSpPr>
        <p:spPr>
          <a:xfrm>
            <a:off x="685800" y="2708705"/>
            <a:ext cx="7772400" cy="899778"/>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zh-CN" altLang="en-US" smtClean="0"/>
              <a:t>单击此处编辑母版副标题样式</a:t>
            </a:r>
            <a:endParaRPr kumimoji="0" lang="en-US"/>
          </a:p>
        </p:txBody>
      </p:sp>
      <p:grpSp>
        <p:nvGrpSpPr>
          <p:cNvPr id="2" name="组合 1"/>
          <p:cNvGrpSpPr/>
          <p:nvPr/>
        </p:nvGrpSpPr>
        <p:grpSpPr>
          <a:xfrm>
            <a:off x="-3765" y="3714750"/>
            <a:ext cx="9147765" cy="1434066"/>
            <a:chOff x="-3765" y="4832896"/>
            <a:chExt cx="9147765" cy="2032192"/>
          </a:xfrm>
        </p:grpSpPr>
        <p:sp>
          <p:nvSpPr>
            <p:cNvPr id="7" name="任意多边形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任意多边形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任意多边形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直接连接符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日期占位符 29"/>
          <p:cNvSpPr>
            <a:spLocks noGrp="1"/>
          </p:cNvSpPr>
          <p:nvPr>
            <p:ph type="dt" sz="half" idx="10"/>
          </p:nvPr>
        </p:nvSpPr>
        <p:spPr/>
        <p:txBody>
          <a:bodyPr/>
          <a:lstStyle>
            <a:lvl1pPr>
              <a:defRPr>
                <a:solidFill>
                  <a:srgbClr val="FFFFFF"/>
                </a:solidFill>
              </a:defRPr>
            </a:lvl1pPr>
            <a:extLst/>
          </a:lstStyle>
          <a:p>
            <a:fld id="{530820CF-B880-4189-942D-D702A7CBA730}" type="datetimeFigureOut">
              <a:rPr lang="zh-CN" altLang="en-US" smtClean="0"/>
              <a:t>2019-7-1</a:t>
            </a:fld>
            <a:endParaRPr lang="zh-CN" altLang="en-US"/>
          </a:p>
        </p:txBody>
      </p:sp>
      <p:sp>
        <p:nvSpPr>
          <p:cNvPr id="19" name="页脚占位符 18"/>
          <p:cNvSpPr>
            <a:spLocks noGrp="1"/>
          </p:cNvSpPr>
          <p:nvPr>
            <p:ph type="ftr" sz="quarter" idx="11"/>
          </p:nvPr>
        </p:nvSpPr>
        <p:spPr/>
        <p:txBody>
          <a:bodyPr/>
          <a:lstStyle>
            <a:lvl1pPr>
              <a:defRPr>
                <a:solidFill>
                  <a:schemeClr val="accent1">
                    <a:tint val="20000"/>
                  </a:schemeClr>
                </a:solidFill>
              </a:defRPr>
            </a:lvl1pPr>
            <a:extLst/>
          </a:lstStyle>
          <a:p>
            <a:endParaRPr lang="zh-CN" altLang="en-US"/>
          </a:p>
        </p:txBody>
      </p:sp>
      <p:sp>
        <p:nvSpPr>
          <p:cNvPr id="27" name="灯片编号占位符 26"/>
          <p:cNvSpPr>
            <a:spLocks noGrp="1"/>
          </p:cNvSpPr>
          <p:nvPr>
            <p:ph type="sldNum" sz="quarter" idx="12"/>
          </p:nvPr>
        </p:nvSpPr>
        <p:spPr/>
        <p:txBody>
          <a:bodyPr/>
          <a:lstStyle>
            <a:lvl1pPr>
              <a:defRPr>
                <a:solidFill>
                  <a:srgbClr val="FFFFFF"/>
                </a:solidFill>
              </a:defRPr>
            </a:lvl1pPr>
            <a:extLst/>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1110997"/>
            <a:ext cx="8229600" cy="3289553"/>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t>2019-7-1</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844013" y="205980"/>
            <a:ext cx="1777470" cy="4194571"/>
          </a:xfrm>
        </p:spPr>
        <p:txBody>
          <a:bodyPr vert="eaVert"/>
          <a:lstStyle>
            <a:extLs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05981"/>
            <a:ext cx="6324600" cy="4194570"/>
          </a:xfrm>
        </p:spPr>
        <p:txBody>
          <a:bodyPr vert="eaVert"/>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t>2019-7-1</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3" name="内容占位符 2"/>
          <p:cNvSpPr>
            <a:spLocks noGrp="1"/>
          </p:cNvSpPr>
          <p:nvPr>
            <p:ph idx="1"/>
          </p:nvPr>
        </p:nvSpPr>
        <p:spPr/>
        <p:txBody>
          <a:bodyPr/>
          <a:lstStyle>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t>2019-7-1</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t>‹#›</a:t>
            </a:fld>
            <a:endParaRPr lang="zh-CN" altLang="en-US"/>
          </a:p>
        </p:txBody>
      </p:sp>
      <p:sp>
        <p:nvSpPr>
          <p:cNvPr id="7" name="标题 6"/>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Ref idx="1002">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722376" y="794784"/>
            <a:ext cx="7772400" cy="13716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3922713" y="2198784"/>
            <a:ext cx="4572000" cy="1091166"/>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extLst/>
          </a:lstStyle>
          <a:p>
            <a:fld id="{530820CF-B880-4189-942D-D702A7CBA730}" type="datetimeFigureOut">
              <a:rPr lang="zh-CN" altLang="en-US" smtClean="0"/>
              <a:t>2019-7-1</a:t>
            </a:fld>
            <a:endParaRPr lang="zh-CN" altLang="en-US"/>
          </a:p>
        </p:txBody>
      </p:sp>
      <p:sp>
        <p:nvSpPr>
          <p:cNvPr id="5" name="页脚占位符 4"/>
          <p:cNvSpPr>
            <a:spLocks noGrp="1"/>
          </p:cNvSpPr>
          <p:nvPr>
            <p:ph type="ftr" sz="quarter" idx="11"/>
          </p:nvPr>
        </p:nvSpPr>
        <p:spPr/>
        <p:txBody>
          <a:bodyPr/>
          <a:lstStyle>
            <a:extLst/>
          </a:lstStyle>
          <a:p>
            <a:endParaRPr lang="zh-CN" altLang="en-US"/>
          </a:p>
        </p:txBody>
      </p:sp>
      <p:sp>
        <p:nvSpPr>
          <p:cNvPr id="6" name="灯片编号占位符 5"/>
          <p:cNvSpPr>
            <a:spLocks noGrp="1"/>
          </p:cNvSpPr>
          <p:nvPr>
            <p:ph type="sldNum" sz="quarter" idx="12"/>
          </p:nvPr>
        </p:nvSpPr>
        <p:spPr/>
        <p:txBody>
          <a:bodyPr/>
          <a:lstStyle>
            <a:extLst/>
          </a:lstStyle>
          <a:p>
            <a:fld id="{0C913308-F349-4B6D-A68A-DD1791B4A57B}" type="slidenum">
              <a:rPr lang="zh-CN" altLang="en-US" smtClean="0"/>
              <a:t>‹#›</a:t>
            </a:fld>
            <a:endParaRPr lang="zh-CN" altLang="en-US"/>
          </a:p>
        </p:txBody>
      </p:sp>
      <p:sp>
        <p:nvSpPr>
          <p:cNvPr id="7" name="燕尾形 6"/>
          <p:cNvSpPr/>
          <p:nvPr/>
        </p:nvSpPr>
        <p:spPr>
          <a:xfrm>
            <a:off x="3636680" y="2254104"/>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燕尾形 7"/>
          <p:cNvSpPr/>
          <p:nvPr/>
        </p:nvSpPr>
        <p:spPr>
          <a:xfrm>
            <a:off x="3450264" y="2254104"/>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Ref idx="1002">
        <a:schemeClr val="bg1"/>
      </p:bgRef>
    </p:bg>
    <p:spTree>
      <p:nvGrpSpPr>
        <p:cNvPr id="1" name=""/>
        <p:cNvGrpSpPr/>
        <p:nvPr/>
      </p:nvGrpSpPr>
      <p:grpSpPr>
        <a:xfrm>
          <a:off x="0" y="0"/>
          <a:ext cx="0" cy="0"/>
          <a:chOff x="0" y="0"/>
          <a:chExt cx="0" cy="0"/>
        </a:xfrm>
      </p:grpSpPr>
      <p:sp>
        <p:nvSpPr>
          <p:cNvPr id="3" name="内容占位符 2"/>
          <p:cNvSpPr>
            <a:spLocks noGrp="1"/>
          </p:cNvSpPr>
          <p:nvPr>
            <p:ph sz="half" idx="1"/>
          </p:nvPr>
        </p:nvSpPr>
        <p:spPr>
          <a:xfrm>
            <a:off x="457200" y="1110997"/>
            <a:ext cx="4038600" cy="339447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110997"/>
            <a:ext cx="4038600" cy="3394472"/>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extLst/>
          </a:lstStyle>
          <a:p>
            <a:fld id="{530820CF-B880-4189-942D-D702A7CBA730}" type="datetimeFigureOut">
              <a:rPr lang="zh-CN" altLang="en-US" smtClean="0"/>
              <a:t>2019-7-1</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t>‹#›</a:t>
            </a:fld>
            <a:endParaRPr lang="zh-CN" altLang="en-US"/>
          </a:p>
        </p:txBody>
      </p:sp>
      <p:sp>
        <p:nvSpPr>
          <p:cNvPr id="8" name="标题 7"/>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较">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457200" y="204788"/>
            <a:ext cx="8229600" cy="857250"/>
          </a:xfrm>
        </p:spPr>
        <p:txBody>
          <a:bodyPr anchor="ctr"/>
          <a:lstStyle>
            <a:lvl1pPr>
              <a:defRPr/>
            </a:lvl1pPr>
            <a:extLst/>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4057650"/>
            <a:ext cx="4040188" cy="5715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645027" y="4057650"/>
            <a:ext cx="4041775" cy="5715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zh-CN" altLang="en-US" smtClean="0"/>
              <a:t>单击此处编辑母版文本样式</a:t>
            </a:r>
          </a:p>
        </p:txBody>
      </p:sp>
      <p:sp>
        <p:nvSpPr>
          <p:cNvPr id="5" name="内容占位符 4"/>
          <p:cNvSpPr>
            <a:spLocks noGrp="1"/>
          </p:cNvSpPr>
          <p:nvPr>
            <p:ph sz="quarter" idx="2"/>
          </p:nvPr>
        </p:nvSpPr>
        <p:spPr>
          <a:xfrm>
            <a:off x="457200" y="1083221"/>
            <a:ext cx="4040188" cy="2956322"/>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6" name="内容占位符 5"/>
          <p:cNvSpPr>
            <a:spLocks noGrp="1"/>
          </p:cNvSpPr>
          <p:nvPr>
            <p:ph sz="quarter" idx="4"/>
          </p:nvPr>
        </p:nvSpPr>
        <p:spPr>
          <a:xfrm>
            <a:off x="4645026" y="1083221"/>
            <a:ext cx="4041775" cy="2956322"/>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extLst/>
          </a:lstStyle>
          <a:p>
            <a:fld id="{530820CF-B880-4189-942D-D702A7CBA730}" type="datetimeFigureOut">
              <a:rPr lang="zh-CN" altLang="en-US" smtClean="0"/>
              <a:t>2019-7-1</a:t>
            </a:fld>
            <a:endParaRPr lang="zh-CN" altLang="en-US"/>
          </a:p>
        </p:txBody>
      </p:sp>
      <p:sp>
        <p:nvSpPr>
          <p:cNvPr id="8" name="页脚占位符 7"/>
          <p:cNvSpPr>
            <a:spLocks noGrp="1"/>
          </p:cNvSpPr>
          <p:nvPr>
            <p:ph type="ftr" sz="quarter" idx="11"/>
          </p:nvPr>
        </p:nvSpPr>
        <p:spPr/>
        <p:txBody>
          <a:bodyPr/>
          <a:lstStyle>
            <a:extLst/>
          </a:lstStyle>
          <a:p>
            <a:endParaRPr lang="zh-CN" altLang="en-US"/>
          </a:p>
        </p:txBody>
      </p:sp>
      <p:sp>
        <p:nvSpPr>
          <p:cNvPr id="9" name="灯片编号占位符 8"/>
          <p:cNvSpPr>
            <a:spLocks noGrp="1"/>
          </p:cNvSpPr>
          <p:nvPr>
            <p:ph type="sldNum" sz="quarter" idx="12"/>
          </p:nvPr>
        </p:nvSpPr>
        <p:spPr/>
        <p:txBody>
          <a:bodyPr/>
          <a:lstStyle>
            <a:extLst/>
          </a:lstStyle>
          <a:p>
            <a:fld id="{0C913308-F349-4B6D-A68A-DD1791B4A57B}"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Ref idx="1002">
        <a:schemeClr val="bg1"/>
      </p:bgRef>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extLst/>
          </a:lstStyle>
          <a:p>
            <a:fld id="{530820CF-B880-4189-942D-D702A7CBA730}" type="datetimeFigureOut">
              <a:rPr lang="zh-CN" altLang="en-US" smtClean="0"/>
              <a:t>2019-7-1</a:t>
            </a:fld>
            <a:endParaRPr lang="zh-CN" altLang="en-US"/>
          </a:p>
        </p:txBody>
      </p:sp>
      <p:sp>
        <p:nvSpPr>
          <p:cNvPr id="4" name="页脚占位符 3"/>
          <p:cNvSpPr>
            <a:spLocks noGrp="1"/>
          </p:cNvSpPr>
          <p:nvPr>
            <p:ph type="ftr" sz="quarter" idx="11"/>
          </p:nvPr>
        </p:nvSpPr>
        <p:spPr/>
        <p:txBody>
          <a:bodyPr/>
          <a:lstStyle>
            <a:extLst/>
          </a:lstStyle>
          <a:p>
            <a:endParaRPr lang="zh-CN" altLang="en-US"/>
          </a:p>
        </p:txBody>
      </p:sp>
      <p:sp>
        <p:nvSpPr>
          <p:cNvPr id="5" name="灯片编号占位符 4"/>
          <p:cNvSpPr>
            <a:spLocks noGrp="1"/>
          </p:cNvSpPr>
          <p:nvPr>
            <p:ph type="sldNum" sz="quarter" idx="12"/>
          </p:nvPr>
        </p:nvSpPr>
        <p:spPr/>
        <p:txBody>
          <a:bodyPr/>
          <a:lstStyle>
            <a:extLst/>
          </a:lstStyle>
          <a:p>
            <a:fld id="{0C913308-F349-4B6D-A68A-DD1791B4A57B}" type="slidenum">
              <a:rPr lang="zh-CN" altLang="en-US" smtClean="0"/>
              <a:t>‹#›</a:t>
            </a:fld>
            <a:endParaRPr lang="zh-CN" altLang="en-US"/>
          </a:p>
        </p:txBody>
      </p:sp>
      <p:sp>
        <p:nvSpPr>
          <p:cNvPr id="6" name="标题 5"/>
          <p:cNvSpPr>
            <a:spLocks noGrp="1"/>
          </p:cNvSpPr>
          <p:nvPr>
            <p:ph type="title"/>
          </p:nvPr>
        </p:nvSpPr>
        <p:spPr/>
        <p:txBody>
          <a:bodyPr rtlCol="0"/>
          <a:lstStyle>
            <a:extLst/>
          </a:lstStyle>
          <a:p>
            <a:r>
              <a:rPr kumimoji="0" lang="zh-CN" altLang="en-US" smtClean="0"/>
              <a:t>单击此处编辑母版标题样式</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extLst/>
          </a:lstStyle>
          <a:p>
            <a:fld id="{530820CF-B880-4189-942D-D702A7CBA730}" type="datetimeFigureOut">
              <a:rPr lang="zh-CN" altLang="en-US" smtClean="0"/>
              <a:t>2019-7-1</a:t>
            </a:fld>
            <a:endParaRPr lang="zh-CN" altLang="en-US"/>
          </a:p>
        </p:txBody>
      </p:sp>
      <p:sp>
        <p:nvSpPr>
          <p:cNvPr id="3" name="页脚占位符 2"/>
          <p:cNvSpPr>
            <a:spLocks noGrp="1"/>
          </p:cNvSpPr>
          <p:nvPr>
            <p:ph type="ftr" sz="quarter" idx="11"/>
          </p:nvPr>
        </p:nvSpPr>
        <p:spPr/>
        <p:txBody>
          <a:bodyPr/>
          <a:lstStyle>
            <a:extLst/>
          </a:lstStyle>
          <a:p>
            <a:endParaRPr lang="zh-CN" altLang="en-US"/>
          </a:p>
        </p:txBody>
      </p:sp>
      <p:sp>
        <p:nvSpPr>
          <p:cNvPr id="4" name="灯片编号占位符 3"/>
          <p:cNvSpPr>
            <a:spLocks noGrp="1"/>
          </p:cNvSpPr>
          <p:nvPr>
            <p:ph type="sldNum" sz="quarter" idx="12"/>
          </p:nvPr>
        </p:nvSpPr>
        <p:spPr/>
        <p:txBody>
          <a:bodyPr/>
          <a:lstStyle>
            <a:extLst/>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内容与标题">
    <p:bg>
      <p:bgRef idx="1003">
        <a:schemeClr val="bg1"/>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914400" y="3657600"/>
            <a:ext cx="7481776" cy="3429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4419600" y="4016327"/>
            <a:ext cx="3974592" cy="6858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zh-CN" altLang="en-US" smtClean="0"/>
              <a:t>单击此处编辑母版文本样式</a:t>
            </a:r>
          </a:p>
        </p:txBody>
      </p:sp>
      <p:sp>
        <p:nvSpPr>
          <p:cNvPr id="4" name="内容占位符 3"/>
          <p:cNvSpPr>
            <a:spLocks noGrp="1"/>
          </p:cNvSpPr>
          <p:nvPr>
            <p:ph sz="half" idx="1"/>
          </p:nvPr>
        </p:nvSpPr>
        <p:spPr>
          <a:xfrm>
            <a:off x="914400" y="205740"/>
            <a:ext cx="7479792" cy="3429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a:xfrm>
            <a:off x="6727032" y="4805958"/>
            <a:ext cx="1920240" cy="274320"/>
          </a:xfrm>
        </p:spPr>
        <p:txBody>
          <a:bodyPr/>
          <a:lstStyle>
            <a:extLst/>
          </a:lstStyle>
          <a:p>
            <a:fld id="{530820CF-B880-4189-942D-D702A7CBA730}" type="datetimeFigureOut">
              <a:rPr lang="zh-CN" altLang="en-US" smtClean="0"/>
              <a:t>2019-7-1</a:t>
            </a:fld>
            <a:endParaRPr lang="zh-CN" altLang="en-US"/>
          </a:p>
        </p:txBody>
      </p:sp>
      <p:sp>
        <p:nvSpPr>
          <p:cNvPr id="6" name="页脚占位符 5"/>
          <p:cNvSpPr>
            <a:spLocks noGrp="1"/>
          </p:cNvSpPr>
          <p:nvPr>
            <p:ph type="ftr" sz="quarter" idx="11"/>
          </p:nvPr>
        </p:nvSpPr>
        <p:spPr/>
        <p:txBody>
          <a:bodyPr/>
          <a:lstStyle>
            <a:extLst/>
          </a:lstStyle>
          <a:p>
            <a:endParaRPr lang="zh-CN" altLang="en-US"/>
          </a:p>
        </p:txBody>
      </p:sp>
      <p:sp>
        <p:nvSpPr>
          <p:cNvPr id="7" name="灯片编号占位符 6"/>
          <p:cNvSpPr>
            <a:spLocks noGrp="1"/>
          </p:cNvSpPr>
          <p:nvPr>
            <p:ph type="sldNum" sz="quarter" idx="12"/>
          </p:nvPr>
        </p:nvSpPr>
        <p:spPr/>
        <p:txBody>
          <a:bodyPr/>
          <a:lstStyle>
            <a:extLst/>
          </a:lstStyle>
          <a:p>
            <a:fld id="{0C913308-F349-4B6D-A68A-DD1791B4A57B}" type="slidenum">
              <a:rPr lang="zh-CN" altLang="en-US" smtClean="0"/>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图片与标题">
    <p:bg>
      <p:bgRef idx="1002">
        <a:schemeClr val="bg1"/>
      </p:bgRef>
    </p:bg>
    <p:spTree>
      <p:nvGrpSpPr>
        <p:cNvPr id="1" name=""/>
        <p:cNvGrpSpPr/>
        <p:nvPr/>
      </p:nvGrpSpPr>
      <p:grpSpPr>
        <a:xfrm>
          <a:off x="0" y="0"/>
          <a:ext cx="0" cy="0"/>
          <a:chOff x="0" y="0"/>
          <a:chExt cx="0" cy="0"/>
        </a:xfrm>
      </p:grpSpPr>
      <p:sp>
        <p:nvSpPr>
          <p:cNvPr id="4" name="文本占位符 3"/>
          <p:cNvSpPr>
            <a:spLocks noGrp="1"/>
          </p:cNvSpPr>
          <p:nvPr>
            <p:ph type="body" sz="half" idx="2"/>
          </p:nvPr>
        </p:nvSpPr>
        <p:spPr>
          <a:xfrm>
            <a:off x="1141232" y="4082552"/>
            <a:ext cx="7162800" cy="486174"/>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zh-CN" altLang="en-US" smtClean="0"/>
              <a:t>单击此处编辑母版文本样式</a:t>
            </a:r>
          </a:p>
        </p:txBody>
      </p:sp>
      <p:sp>
        <p:nvSpPr>
          <p:cNvPr id="3" name="图片占位符 2"/>
          <p:cNvSpPr>
            <a:spLocks noGrp="1"/>
          </p:cNvSpPr>
          <p:nvPr>
            <p:ph type="pic" idx="1"/>
          </p:nvPr>
        </p:nvSpPr>
        <p:spPr>
          <a:xfrm>
            <a:off x="228600" y="142476"/>
            <a:ext cx="8686800" cy="329184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zh-CN" altLang="en-US" smtClean="0"/>
              <a:t>单击图标添加图片</a:t>
            </a:r>
            <a:endParaRPr kumimoji="0" lang="en-US" dirty="0"/>
          </a:p>
        </p:txBody>
      </p:sp>
      <p:sp>
        <p:nvSpPr>
          <p:cNvPr id="5" name="日期占位符 4"/>
          <p:cNvSpPr>
            <a:spLocks noGrp="1"/>
          </p:cNvSpPr>
          <p:nvPr>
            <p:ph type="dt" sz="half" idx="10"/>
          </p:nvPr>
        </p:nvSpPr>
        <p:spPr/>
        <p:txBody>
          <a:bodyPr/>
          <a:lstStyle>
            <a:lvl1pPr>
              <a:defRPr>
                <a:solidFill>
                  <a:schemeClr val="tx1"/>
                </a:solidFill>
              </a:defRPr>
            </a:lvl1pPr>
            <a:extLst/>
          </a:lstStyle>
          <a:p>
            <a:fld id="{530820CF-B880-4189-942D-D702A7CBA730}" type="datetimeFigureOut">
              <a:rPr lang="zh-CN" altLang="en-US" smtClean="0"/>
              <a:t>2019-7-1</a:t>
            </a:fld>
            <a:endParaRPr lang="zh-CN" altLang="en-US"/>
          </a:p>
        </p:txBody>
      </p:sp>
      <p:sp>
        <p:nvSpPr>
          <p:cNvPr id="6" name="页脚占位符 5"/>
          <p:cNvSpPr>
            <a:spLocks noGrp="1"/>
          </p:cNvSpPr>
          <p:nvPr>
            <p:ph type="ftr" sz="quarter" idx="11"/>
          </p:nvPr>
        </p:nvSpPr>
        <p:spPr>
          <a:xfrm>
            <a:off x="4380073" y="4805958"/>
            <a:ext cx="2350681" cy="273844"/>
          </a:xfrm>
        </p:spPr>
        <p:txBody>
          <a:bodyPr/>
          <a:lstStyle>
            <a:lvl1pPr>
              <a:defRPr>
                <a:solidFill>
                  <a:schemeClr val="tx1"/>
                </a:solidFill>
              </a:defRPr>
            </a:lvl1pPr>
            <a:extLst/>
          </a:lstStyle>
          <a:p>
            <a:endParaRPr lang="zh-CN" altLang="en-US"/>
          </a:p>
        </p:txBody>
      </p:sp>
      <p:sp>
        <p:nvSpPr>
          <p:cNvPr id="7" name="灯片编号占位符 6"/>
          <p:cNvSpPr>
            <a:spLocks noGrp="1"/>
          </p:cNvSpPr>
          <p:nvPr>
            <p:ph type="sldNum" sz="quarter" idx="12"/>
          </p:nvPr>
        </p:nvSpPr>
        <p:spPr/>
        <p:txBody>
          <a:bodyPr/>
          <a:lstStyle>
            <a:lvl1pPr>
              <a:defRPr>
                <a:solidFill>
                  <a:schemeClr val="tx1"/>
                </a:solidFill>
              </a:defRPr>
            </a:lvl1pPr>
            <a:extLst/>
          </a:lstStyle>
          <a:p>
            <a:fld id="{0C913308-F349-4B6D-A68A-DD1791B4A57B}" type="slidenum">
              <a:rPr lang="zh-CN" altLang="en-US" smtClean="0"/>
              <a:t>‹#›</a:t>
            </a:fld>
            <a:endParaRPr lang="zh-CN" altLang="en-US"/>
          </a:p>
        </p:txBody>
      </p:sp>
      <p:sp>
        <p:nvSpPr>
          <p:cNvPr id="2" name="标题 1"/>
          <p:cNvSpPr>
            <a:spLocks noGrp="1"/>
          </p:cNvSpPr>
          <p:nvPr>
            <p:ph type="title"/>
          </p:nvPr>
        </p:nvSpPr>
        <p:spPr>
          <a:xfrm>
            <a:off x="228600" y="3648842"/>
            <a:ext cx="8075432" cy="422004"/>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zh-CN" altLang="en-US" smtClean="0"/>
              <a:t>单击此处编辑母版标题样式</a:t>
            </a:r>
            <a:endParaRPr kumimoji="0" lang="en-US"/>
          </a:p>
        </p:txBody>
      </p:sp>
      <p:sp>
        <p:nvSpPr>
          <p:cNvPr id="8" name="任意多边形 7"/>
          <p:cNvSpPr>
            <a:spLocks/>
          </p:cNvSpPr>
          <p:nvPr/>
        </p:nvSpPr>
        <p:spPr bwMode="auto">
          <a:xfrm>
            <a:off x="499273" y="4458702"/>
            <a:ext cx="4940624" cy="69080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任意多边形 8"/>
          <p:cNvSpPr>
            <a:spLocks/>
          </p:cNvSpPr>
          <p:nvPr/>
        </p:nvSpPr>
        <p:spPr bwMode="auto">
          <a:xfrm>
            <a:off x="485717" y="4454258"/>
            <a:ext cx="3690451" cy="7000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直角三角形 9"/>
          <p:cNvSpPr>
            <a:spLocks/>
          </p:cNvSpPr>
          <p:nvPr/>
        </p:nvSpPr>
        <p:spPr bwMode="auto">
          <a:xfrm>
            <a:off x="-6042" y="4343440"/>
            <a:ext cx="3402314" cy="810651"/>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直接连接符 10"/>
          <p:cNvCxnSpPr/>
          <p:nvPr/>
        </p:nvCxnSpPr>
        <p:spPr>
          <a:xfrm>
            <a:off x="-9237" y="4340804"/>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燕尾形 11"/>
          <p:cNvSpPr/>
          <p:nvPr/>
        </p:nvSpPr>
        <p:spPr>
          <a:xfrm>
            <a:off x="8664112" y="3741330"/>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燕尾形 12"/>
          <p:cNvSpPr/>
          <p:nvPr/>
        </p:nvSpPr>
        <p:spPr>
          <a:xfrm>
            <a:off x="8477696" y="3741330"/>
            <a:ext cx="182880" cy="17145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任意多边形 12"/>
          <p:cNvSpPr>
            <a:spLocks/>
          </p:cNvSpPr>
          <p:nvPr/>
        </p:nvSpPr>
        <p:spPr bwMode="auto">
          <a:xfrm>
            <a:off x="499273" y="4458702"/>
            <a:ext cx="4940624" cy="69080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任意多边形 11"/>
          <p:cNvSpPr>
            <a:spLocks/>
          </p:cNvSpPr>
          <p:nvPr/>
        </p:nvSpPr>
        <p:spPr bwMode="auto">
          <a:xfrm>
            <a:off x="485717" y="4454258"/>
            <a:ext cx="3690451" cy="700088"/>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直角三角形 13"/>
          <p:cNvSpPr>
            <a:spLocks/>
          </p:cNvSpPr>
          <p:nvPr/>
        </p:nvSpPr>
        <p:spPr bwMode="auto">
          <a:xfrm>
            <a:off x="-6042" y="4343440"/>
            <a:ext cx="3402314" cy="810651"/>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直接连接符 14"/>
          <p:cNvCxnSpPr/>
          <p:nvPr/>
        </p:nvCxnSpPr>
        <p:spPr>
          <a:xfrm>
            <a:off x="-9237" y="4340804"/>
            <a:ext cx="3405509" cy="813287"/>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标题占位符 8"/>
          <p:cNvSpPr>
            <a:spLocks noGrp="1"/>
          </p:cNvSpPr>
          <p:nvPr>
            <p:ph type="title"/>
          </p:nvPr>
        </p:nvSpPr>
        <p:spPr>
          <a:xfrm>
            <a:off x="457200" y="205979"/>
            <a:ext cx="8229600" cy="85725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zh-CN" altLang="en-US" smtClean="0"/>
              <a:t>单击此处编辑母版标题样式</a:t>
            </a:r>
            <a:endParaRPr kumimoji="0" lang="en-US"/>
          </a:p>
        </p:txBody>
      </p:sp>
      <p:sp>
        <p:nvSpPr>
          <p:cNvPr id="30" name="文本占位符 29"/>
          <p:cNvSpPr>
            <a:spLocks noGrp="1"/>
          </p:cNvSpPr>
          <p:nvPr>
            <p:ph type="body" idx="1"/>
          </p:nvPr>
        </p:nvSpPr>
        <p:spPr>
          <a:xfrm>
            <a:off x="457200" y="1110997"/>
            <a:ext cx="8229600" cy="3394472"/>
          </a:xfrm>
          <a:prstGeom prst="rect">
            <a:avLst/>
          </a:prstGeom>
        </p:spPr>
        <p:txBody>
          <a:bodyPr vert="horz">
            <a:normAutofit/>
          </a:bodyPr>
          <a:lstStyle>
            <a:extLst/>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0" name="日期占位符 9"/>
          <p:cNvSpPr>
            <a:spLocks noGrp="1"/>
          </p:cNvSpPr>
          <p:nvPr>
            <p:ph type="dt" sz="half" idx="2"/>
          </p:nvPr>
        </p:nvSpPr>
        <p:spPr>
          <a:xfrm>
            <a:off x="6727032" y="4805958"/>
            <a:ext cx="1920240" cy="274320"/>
          </a:xfrm>
          <a:prstGeom prst="rect">
            <a:avLst/>
          </a:prstGeom>
        </p:spPr>
        <p:txBody>
          <a:bodyPr vert="horz" anchor="b"/>
          <a:lstStyle>
            <a:lvl1pPr algn="l" eaLnBrk="1" latinLnBrk="0" hangingPunct="1">
              <a:defRPr kumimoji="0" sz="1000">
                <a:solidFill>
                  <a:schemeClr val="tx1"/>
                </a:solidFill>
              </a:defRPr>
            </a:lvl1pPr>
            <a:extLst/>
          </a:lstStyle>
          <a:p>
            <a:fld id="{530820CF-B880-4189-942D-D702A7CBA730}" type="datetimeFigureOut">
              <a:rPr lang="zh-CN" altLang="en-US" smtClean="0"/>
              <a:t>2019-7-1</a:t>
            </a:fld>
            <a:endParaRPr lang="zh-CN" altLang="en-US"/>
          </a:p>
        </p:txBody>
      </p:sp>
      <p:sp>
        <p:nvSpPr>
          <p:cNvPr id="22" name="页脚占位符 21"/>
          <p:cNvSpPr>
            <a:spLocks noGrp="1"/>
          </p:cNvSpPr>
          <p:nvPr>
            <p:ph type="ftr" sz="quarter" idx="3"/>
          </p:nvPr>
        </p:nvSpPr>
        <p:spPr>
          <a:xfrm>
            <a:off x="4380073" y="4805958"/>
            <a:ext cx="2350681" cy="273844"/>
          </a:xfrm>
          <a:prstGeom prst="rect">
            <a:avLst/>
          </a:prstGeom>
        </p:spPr>
        <p:txBody>
          <a:bodyPr vert="horz" anchor="b"/>
          <a:lstStyle>
            <a:lvl1pPr algn="r" eaLnBrk="1" latinLnBrk="0" hangingPunct="1">
              <a:defRPr kumimoji="0" sz="1000">
                <a:solidFill>
                  <a:schemeClr val="tx1"/>
                </a:solidFill>
              </a:defRPr>
            </a:lvl1pPr>
            <a:extLst/>
          </a:lstStyle>
          <a:p>
            <a:endParaRPr lang="zh-CN" altLang="en-US"/>
          </a:p>
        </p:txBody>
      </p:sp>
      <p:sp>
        <p:nvSpPr>
          <p:cNvPr id="18" name="灯片编号占位符 17"/>
          <p:cNvSpPr>
            <a:spLocks noGrp="1"/>
          </p:cNvSpPr>
          <p:nvPr>
            <p:ph type="sldNum" sz="quarter" idx="4"/>
          </p:nvPr>
        </p:nvSpPr>
        <p:spPr>
          <a:xfrm>
            <a:off x="8647272" y="4805958"/>
            <a:ext cx="365760" cy="273844"/>
          </a:xfrm>
          <a:prstGeom prst="rect">
            <a:avLst/>
          </a:prstGeom>
        </p:spPr>
        <p:txBody>
          <a:bodyPr vert="horz" anchor="b"/>
          <a:lstStyle>
            <a:lvl1pPr algn="r" eaLnBrk="1" latinLnBrk="0" hangingPunct="1">
              <a:defRPr kumimoji="0" sz="1000" b="0">
                <a:solidFill>
                  <a:schemeClr val="tx1"/>
                </a:solidFill>
              </a:defRPr>
            </a:lvl1pPr>
            <a:extLst/>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735547"/>
            <a:ext cx="7772400" cy="1566174"/>
          </a:xfrm>
        </p:spPr>
        <p:txBody>
          <a:bodyPr>
            <a:normAutofit fontScale="90000"/>
          </a:bodyPr>
          <a:lstStyle/>
          <a:p>
            <a:pPr>
              <a:lnSpc>
                <a:spcPct val="150000"/>
              </a:lnSpc>
            </a:pPr>
            <a:r>
              <a:rPr lang="zh-CN" altLang="zh-CN" sz="4800" b="1" dirty="0">
                <a:solidFill>
                  <a:schemeClr val="tx2"/>
                </a:solidFill>
                <a:latin typeface="微软雅黑" pitchFamily="34" charset="-122"/>
                <a:ea typeface="微软雅黑" pitchFamily="34" charset="-122"/>
              </a:rPr>
              <a:t>微信聊天记录证明力试析</a:t>
            </a:r>
            <a:r>
              <a:rPr lang="zh-CN" altLang="en-US" sz="4800" b="1" dirty="0">
                <a:solidFill>
                  <a:schemeClr val="tx2"/>
                </a:solidFill>
                <a:latin typeface="微软雅黑" pitchFamily="34" charset="-122"/>
                <a:ea typeface="微软雅黑" pitchFamily="34" charset="-122"/>
                <a:sym typeface="微软雅黑" pitchFamily="34" charset="-122"/>
              </a:rPr>
              <a:t/>
            </a:r>
            <a:br>
              <a:rPr lang="zh-CN" altLang="en-US" sz="4800" b="1" dirty="0">
                <a:solidFill>
                  <a:schemeClr val="tx2"/>
                </a:solidFill>
                <a:latin typeface="微软雅黑" pitchFamily="34" charset="-122"/>
                <a:ea typeface="微软雅黑" pitchFamily="34" charset="-122"/>
                <a:sym typeface="微软雅黑" pitchFamily="34" charset="-122"/>
              </a:rPr>
            </a:br>
            <a:r>
              <a:rPr lang="zh-CN" altLang="zh-CN" sz="3600" b="1" dirty="0" smtClean="0">
                <a:solidFill>
                  <a:schemeClr val="tx2"/>
                </a:solidFill>
                <a:latin typeface="微软雅黑" pitchFamily="34" charset="-122"/>
                <a:ea typeface="微软雅黑" pitchFamily="34" charset="-122"/>
              </a:rPr>
              <a:t>——</a:t>
            </a:r>
            <a:r>
              <a:rPr lang="zh-CN" altLang="zh-CN" sz="3600" b="1" dirty="0">
                <a:solidFill>
                  <a:schemeClr val="tx2"/>
                </a:solidFill>
                <a:latin typeface="微软雅黑" pitchFamily="34" charset="-122"/>
                <a:ea typeface="微软雅黑" pitchFamily="34" charset="-122"/>
              </a:rPr>
              <a:t>以海上货运代理纠纷为切入点</a:t>
            </a:r>
            <a:endParaRPr lang="zh-CN" altLang="en-US" sz="3600" b="1" dirty="0">
              <a:solidFill>
                <a:schemeClr val="tx2"/>
              </a:solidFill>
              <a:latin typeface="微软雅黑" pitchFamily="34" charset="-122"/>
              <a:ea typeface="微软雅黑" pitchFamily="34" charset="-122"/>
            </a:endParaRPr>
          </a:p>
        </p:txBody>
      </p:sp>
      <p:sp>
        <p:nvSpPr>
          <p:cNvPr id="3" name="副标题 2"/>
          <p:cNvSpPr>
            <a:spLocks noGrp="1"/>
          </p:cNvSpPr>
          <p:nvPr>
            <p:ph type="subTitle" idx="1"/>
          </p:nvPr>
        </p:nvSpPr>
        <p:spPr>
          <a:xfrm>
            <a:off x="685800" y="2708705"/>
            <a:ext cx="7702624" cy="1231197"/>
          </a:xfrm>
        </p:spPr>
        <p:txBody>
          <a:bodyPr>
            <a:normAutofit fontScale="25000" lnSpcReduction="20000"/>
          </a:bodyPr>
          <a:lstStyle/>
          <a:p>
            <a:r>
              <a:rPr lang="zh-CN" altLang="en-US" b="1" dirty="0">
                <a:solidFill>
                  <a:schemeClr val="bg1"/>
                </a:solidFill>
                <a:latin typeface="微软雅黑" pitchFamily="34" charset="-122"/>
                <a:ea typeface="微软雅黑" pitchFamily="34" charset="-122"/>
                <a:sym typeface="微软雅黑" pitchFamily="34" charset="-122"/>
              </a:rPr>
              <a:t>罗孝炳</a:t>
            </a:r>
            <a:endParaRPr lang="en-US" altLang="zh-CN" b="1" dirty="0">
              <a:solidFill>
                <a:schemeClr val="bg1"/>
              </a:solidFill>
              <a:latin typeface="微软雅黑" pitchFamily="34" charset="-122"/>
              <a:ea typeface="微软雅黑" pitchFamily="34" charset="-122"/>
              <a:sym typeface="微软雅黑" pitchFamily="34" charset="-122"/>
            </a:endParaRPr>
          </a:p>
          <a:p>
            <a:pPr algn="ctr">
              <a:lnSpc>
                <a:spcPct val="70000"/>
              </a:lnSpc>
            </a:pPr>
            <a:r>
              <a:rPr lang="zh-CN" altLang="en-US" sz="11200" b="1" dirty="0">
                <a:solidFill>
                  <a:schemeClr val="bg2">
                    <a:lumMod val="50000"/>
                  </a:schemeClr>
                </a:solidFill>
                <a:latin typeface="华文新魏" pitchFamily="2" charset="-122"/>
                <a:ea typeface="华文新魏" pitchFamily="2" charset="-122"/>
                <a:cs typeface="+mj-cs"/>
                <a:sym typeface="微软雅黑" pitchFamily="34" charset="-122"/>
              </a:rPr>
              <a:t>宁波海事</a:t>
            </a:r>
            <a:r>
              <a:rPr lang="zh-CN" altLang="en-US" sz="11200" b="1" dirty="0" smtClean="0">
                <a:solidFill>
                  <a:schemeClr val="bg2">
                    <a:lumMod val="50000"/>
                  </a:schemeClr>
                </a:solidFill>
                <a:latin typeface="华文新魏" pitchFamily="2" charset="-122"/>
                <a:ea typeface="华文新魏" pitchFamily="2" charset="-122"/>
                <a:cs typeface="+mj-cs"/>
                <a:sym typeface="微软雅黑" pitchFamily="34" charset="-122"/>
              </a:rPr>
              <a:t>法院  罗孝炳</a:t>
            </a:r>
            <a:endParaRPr lang="en-US" altLang="zh-CN" sz="11200" b="1" dirty="0" smtClean="0">
              <a:solidFill>
                <a:schemeClr val="bg2">
                  <a:lumMod val="50000"/>
                </a:schemeClr>
              </a:solidFill>
              <a:latin typeface="华文新魏" pitchFamily="2" charset="-122"/>
              <a:ea typeface="华文新魏" pitchFamily="2" charset="-122"/>
              <a:cs typeface="+mj-cs"/>
              <a:sym typeface="微软雅黑" pitchFamily="34" charset="-122"/>
            </a:endParaRPr>
          </a:p>
          <a:p>
            <a:pPr>
              <a:lnSpc>
                <a:spcPct val="70000"/>
              </a:lnSpc>
            </a:pPr>
            <a:endParaRPr lang="en-US" altLang="zh-CN" sz="11200" b="1" dirty="0" smtClean="0">
              <a:solidFill>
                <a:schemeClr val="bg2">
                  <a:lumMod val="50000"/>
                </a:schemeClr>
              </a:solidFill>
              <a:latin typeface="华文新魏" pitchFamily="2" charset="-122"/>
              <a:ea typeface="华文新魏" pitchFamily="2" charset="-122"/>
              <a:cs typeface="+mj-cs"/>
              <a:sym typeface="微软雅黑" pitchFamily="34" charset="-122"/>
            </a:endParaRPr>
          </a:p>
          <a:p>
            <a:pPr algn="ctr">
              <a:lnSpc>
                <a:spcPct val="70000"/>
              </a:lnSpc>
            </a:pPr>
            <a:r>
              <a:rPr lang="en-US" altLang="zh-CN" sz="11200" b="1" dirty="0" smtClean="0">
                <a:solidFill>
                  <a:schemeClr val="bg2">
                    <a:lumMod val="50000"/>
                  </a:schemeClr>
                </a:solidFill>
                <a:latin typeface="华文新魏" pitchFamily="2" charset="-122"/>
                <a:ea typeface="华文新魏" pitchFamily="2" charset="-122"/>
                <a:cs typeface="+mj-cs"/>
                <a:sym typeface="微软雅黑" pitchFamily="34" charset="-122"/>
              </a:rPr>
              <a:t>2019.7.13   </a:t>
            </a:r>
            <a:r>
              <a:rPr lang="zh-CN" altLang="en-US" sz="11200" b="1" dirty="0" smtClean="0">
                <a:solidFill>
                  <a:schemeClr val="bg2">
                    <a:lumMod val="50000"/>
                  </a:schemeClr>
                </a:solidFill>
                <a:latin typeface="华文新魏" pitchFamily="2" charset="-122"/>
                <a:ea typeface="华文新魏" pitchFamily="2" charset="-122"/>
                <a:cs typeface="+mj-cs"/>
                <a:sym typeface="微软雅黑" pitchFamily="34" charset="-122"/>
              </a:rPr>
              <a:t>广州</a:t>
            </a:r>
            <a:endParaRPr lang="en-US" altLang="zh-CN" sz="11200" b="1" dirty="0">
              <a:solidFill>
                <a:schemeClr val="bg2">
                  <a:lumMod val="50000"/>
                </a:schemeClr>
              </a:solidFill>
              <a:latin typeface="华文新魏" pitchFamily="2" charset="-122"/>
              <a:ea typeface="华文新魏" pitchFamily="2" charset="-122"/>
              <a:cs typeface="+mj-cs"/>
              <a:sym typeface="微软雅黑" pitchFamily="34" charset="-122"/>
            </a:endParaRPr>
          </a:p>
          <a:p>
            <a:r>
              <a:rPr lang="en-US" altLang="zh-CN" dirty="0" smtClean="0">
                <a:solidFill>
                  <a:schemeClr val="bg1"/>
                </a:solidFill>
                <a:latin typeface="微软雅黑" pitchFamily="34" charset="-122"/>
                <a:ea typeface="微软雅黑" pitchFamily="34" charset="-122"/>
                <a:sym typeface="微软雅黑" pitchFamily="34" charset="-122"/>
              </a:rPr>
              <a:t>2019</a:t>
            </a:r>
            <a:r>
              <a:rPr lang="zh-CN" altLang="zh-CN" dirty="0">
                <a:solidFill>
                  <a:schemeClr val="bg1"/>
                </a:solidFill>
                <a:latin typeface="微软雅黑" pitchFamily="34" charset="-122"/>
                <a:ea typeface="微软雅黑" pitchFamily="34" charset="-122"/>
                <a:sym typeface="微软雅黑" pitchFamily="34" charset="-122"/>
              </a:rPr>
              <a:t>年</a:t>
            </a:r>
            <a:r>
              <a:rPr lang="en-US" altLang="zh-CN" dirty="0">
                <a:solidFill>
                  <a:schemeClr val="bg1"/>
                </a:solidFill>
                <a:latin typeface="微软雅黑" pitchFamily="34" charset="-122"/>
                <a:ea typeface="微软雅黑" pitchFamily="34" charset="-122"/>
                <a:sym typeface="微软雅黑" pitchFamily="34" charset="-122"/>
              </a:rPr>
              <a:t>7</a:t>
            </a:r>
            <a:r>
              <a:rPr lang="zh-CN" altLang="en-US" dirty="0">
                <a:solidFill>
                  <a:schemeClr val="bg1"/>
                </a:solidFill>
                <a:latin typeface="微软雅黑" pitchFamily="34" charset="-122"/>
                <a:ea typeface="微软雅黑" pitchFamily="34" charset="-122"/>
                <a:sym typeface="微软雅黑" pitchFamily="34" charset="-122"/>
              </a:rPr>
              <a:t>月</a:t>
            </a:r>
            <a:r>
              <a:rPr lang="en-US" altLang="zh-CN" dirty="0">
                <a:solidFill>
                  <a:schemeClr val="bg1"/>
                </a:solidFill>
                <a:latin typeface="微软雅黑" pitchFamily="34" charset="-122"/>
                <a:ea typeface="微软雅黑" pitchFamily="34" charset="-122"/>
                <a:sym typeface="微软雅黑" pitchFamily="34" charset="-122"/>
              </a:rPr>
              <a:t>13</a:t>
            </a:r>
            <a:r>
              <a:rPr lang="zh-CN" altLang="en-US" dirty="0">
                <a:solidFill>
                  <a:schemeClr val="bg1"/>
                </a:solidFill>
                <a:latin typeface="微软雅黑" pitchFamily="34" charset="-122"/>
                <a:ea typeface="微软雅黑" pitchFamily="34" charset="-122"/>
                <a:sym typeface="微软雅黑" pitchFamily="34" charset="-122"/>
              </a:rPr>
              <a:t>日</a:t>
            </a:r>
          </a:p>
          <a:p>
            <a:endParaRPr lang="zh-CN" altLang="en-US" dirty="0"/>
          </a:p>
        </p:txBody>
      </p:sp>
    </p:spTree>
    <p:extLst>
      <p:ext uri="{BB962C8B-B14F-4D97-AF65-F5344CB8AC3E}">
        <p14:creationId xmlns:p14="http://schemas.microsoft.com/office/powerpoint/2010/main" val="606723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275607"/>
            <a:ext cx="8229600" cy="3229862"/>
          </a:xfrm>
        </p:spPr>
        <p:txBody>
          <a:bodyPr>
            <a:normAutofit lnSpcReduction="10000"/>
          </a:bodyPr>
          <a:lstStyle/>
          <a:p>
            <a:r>
              <a:rPr lang="zh-CN" altLang="zh-CN" dirty="0">
                <a:solidFill>
                  <a:srgbClr val="7030A0"/>
                </a:solidFill>
              </a:rPr>
              <a:t>一般来说，举证方所提交微信聊天记录与证明目的是一致的，旨在证明自己主张事实成立、对方主张事实不成立，</a:t>
            </a:r>
            <a:r>
              <a:rPr lang="zh-CN" altLang="zh-CN" dirty="0" smtClean="0">
                <a:solidFill>
                  <a:srgbClr val="7030A0"/>
                </a:solidFill>
              </a:rPr>
              <a:t>但是</a:t>
            </a:r>
            <a:r>
              <a:rPr lang="zh-CN" altLang="en-US" dirty="0" smtClean="0">
                <a:solidFill>
                  <a:srgbClr val="7030A0"/>
                </a:solidFill>
              </a:rPr>
              <a:t>也</a:t>
            </a:r>
            <a:r>
              <a:rPr lang="zh-CN" altLang="zh-CN" dirty="0" smtClean="0">
                <a:solidFill>
                  <a:srgbClr val="7030A0"/>
                </a:solidFill>
              </a:rPr>
              <a:t>有</a:t>
            </a:r>
            <a:r>
              <a:rPr lang="zh-CN" altLang="zh-CN" dirty="0">
                <a:solidFill>
                  <a:srgbClr val="7030A0"/>
                </a:solidFill>
              </a:rPr>
              <a:t>例外</a:t>
            </a:r>
            <a:r>
              <a:rPr lang="zh-CN" altLang="zh-CN" dirty="0" smtClean="0">
                <a:solidFill>
                  <a:srgbClr val="7030A0"/>
                </a:solidFill>
              </a:rPr>
              <a:t>。</a:t>
            </a:r>
            <a:endParaRPr lang="en-US" altLang="zh-CN" dirty="0" smtClean="0">
              <a:solidFill>
                <a:srgbClr val="7030A0"/>
              </a:solidFill>
            </a:endParaRPr>
          </a:p>
          <a:p>
            <a:r>
              <a:rPr lang="zh-CN" altLang="zh-CN" dirty="0">
                <a:solidFill>
                  <a:srgbClr val="7030A0"/>
                </a:solidFill>
              </a:rPr>
              <a:t>比如案例</a:t>
            </a:r>
            <a:r>
              <a:rPr lang="en-US" altLang="zh-CN" dirty="0">
                <a:solidFill>
                  <a:srgbClr val="7030A0"/>
                </a:solidFill>
              </a:rPr>
              <a:t>1</a:t>
            </a:r>
            <a:r>
              <a:rPr lang="zh-CN" altLang="zh-CN" dirty="0">
                <a:solidFill>
                  <a:srgbClr val="7030A0"/>
                </a:solidFill>
              </a:rPr>
              <a:t>中举证方提交的微信聊天记录表明对方确认货物是</a:t>
            </a:r>
            <a:r>
              <a:rPr lang="en-US" altLang="zh-CN" dirty="0">
                <a:solidFill>
                  <a:srgbClr val="7030A0"/>
                </a:solidFill>
              </a:rPr>
              <a:t>G</a:t>
            </a:r>
            <a:r>
              <a:rPr lang="zh-CN" altLang="zh-CN" dirty="0">
                <a:solidFill>
                  <a:srgbClr val="7030A0"/>
                </a:solidFill>
              </a:rPr>
              <a:t>公司所有，并无涉及货运代理业务委托关系的内容，容易产生内心确信：双方并无货运代理委托关系，而只是货主向非受托方的货运代理人查询货物出运信息。</a:t>
            </a:r>
            <a:endParaRPr lang="zh-CN" altLang="en-US" dirty="0">
              <a:solidFill>
                <a:srgbClr val="7030A0"/>
              </a:solidFill>
            </a:endParaRPr>
          </a:p>
        </p:txBody>
      </p:sp>
      <p:sp>
        <p:nvSpPr>
          <p:cNvPr id="2" name="标题 1"/>
          <p:cNvSpPr>
            <a:spLocks noGrp="1"/>
          </p:cNvSpPr>
          <p:nvPr>
            <p:ph type="title"/>
          </p:nvPr>
        </p:nvSpPr>
        <p:spPr/>
        <p:txBody>
          <a:bodyPr>
            <a:noAutofit/>
          </a:bodyPr>
          <a:lstStyle/>
          <a:p>
            <a:pPr algn="l"/>
            <a:r>
              <a:rPr lang="zh-CN" altLang="zh-CN" sz="4000" dirty="0">
                <a:solidFill>
                  <a:schemeClr val="tx2"/>
                </a:solidFill>
                <a:latin typeface="方正黑体简体" pitchFamily="2" charset="-122"/>
                <a:ea typeface="方正黑体简体" pitchFamily="2" charset="-122"/>
              </a:rPr>
              <a:t>（四）证据内容应与证明目的</a:t>
            </a:r>
            <a:r>
              <a:rPr lang="zh-CN" altLang="zh-CN" sz="4000" dirty="0" smtClean="0">
                <a:solidFill>
                  <a:schemeClr val="tx2"/>
                </a:solidFill>
                <a:latin typeface="方正黑体简体" pitchFamily="2" charset="-122"/>
                <a:ea typeface="方正黑体简体" pitchFamily="2" charset="-122"/>
              </a:rPr>
              <a:t>一致</a:t>
            </a:r>
            <a:endParaRPr lang="zh-CN" altLang="en-US" sz="4000" dirty="0">
              <a:solidFill>
                <a:schemeClr val="tx2"/>
              </a:solidFill>
              <a:latin typeface="方正黑体简体" pitchFamily="2" charset="-122"/>
              <a:ea typeface="方正黑体简体" pitchFamily="2" charset="-122"/>
            </a:endParaRPr>
          </a:p>
        </p:txBody>
      </p:sp>
    </p:spTree>
    <p:extLst>
      <p:ext uri="{BB962C8B-B14F-4D97-AF65-F5344CB8AC3E}">
        <p14:creationId xmlns:p14="http://schemas.microsoft.com/office/powerpoint/2010/main" val="3478416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zh-CN" altLang="zh-CN" sz="3600" dirty="0">
                <a:solidFill>
                  <a:srgbClr val="7030A0"/>
                </a:solidFill>
              </a:rPr>
              <a:t>在笔者参审和收集的多起海上货运代理合同纠纷中提交法庭的微信聊天记录，基本上不直接反映货运代理业务过程，而是在货运代理业务的前端代理关系的建立，后端费用确认和催讨发挥着证明作用。故与其他书证相比，微信聊天记录的证明力略显弱小。</a:t>
            </a:r>
            <a:endParaRPr lang="zh-CN" altLang="en-US" sz="3600" dirty="0">
              <a:solidFill>
                <a:srgbClr val="7030A0"/>
              </a:solidFill>
            </a:endParaRPr>
          </a:p>
        </p:txBody>
      </p:sp>
      <p:sp>
        <p:nvSpPr>
          <p:cNvPr id="2" name="标题 1"/>
          <p:cNvSpPr>
            <a:spLocks noGrp="1"/>
          </p:cNvSpPr>
          <p:nvPr>
            <p:ph type="title"/>
          </p:nvPr>
        </p:nvSpPr>
        <p:spPr/>
        <p:txBody>
          <a:bodyPr>
            <a:normAutofit/>
          </a:bodyPr>
          <a:lstStyle/>
          <a:p>
            <a:pPr algn="ctr"/>
            <a:r>
              <a:rPr lang="zh-CN" altLang="en-US" sz="4000" dirty="0" smtClean="0">
                <a:solidFill>
                  <a:schemeClr val="tx2"/>
                </a:solidFill>
                <a:latin typeface="方正黑体简体" pitchFamily="2" charset="-122"/>
                <a:ea typeface="方正黑体简体" pitchFamily="2" charset="-122"/>
              </a:rPr>
              <a:t>小结（一）</a:t>
            </a:r>
            <a:endParaRPr lang="zh-CN" altLang="en-US" sz="4000" dirty="0">
              <a:solidFill>
                <a:schemeClr val="tx2"/>
              </a:solidFill>
              <a:latin typeface="方正黑体简体" pitchFamily="2" charset="-122"/>
              <a:ea typeface="方正黑体简体" pitchFamily="2" charset="-122"/>
            </a:endParaRPr>
          </a:p>
        </p:txBody>
      </p:sp>
    </p:spTree>
    <p:extLst>
      <p:ext uri="{BB962C8B-B14F-4D97-AF65-F5344CB8AC3E}">
        <p14:creationId xmlns:p14="http://schemas.microsoft.com/office/powerpoint/2010/main" val="2793393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r>
              <a:rPr lang="zh-CN" altLang="zh-CN" sz="3600" dirty="0">
                <a:solidFill>
                  <a:srgbClr val="7030A0"/>
                </a:solidFill>
              </a:rPr>
              <a:t>微信聊天记录如果</a:t>
            </a:r>
            <a:r>
              <a:rPr lang="zh-CN" altLang="zh-CN" sz="3600" dirty="0" smtClean="0">
                <a:solidFill>
                  <a:srgbClr val="7030A0"/>
                </a:solidFill>
              </a:rPr>
              <a:t>能够反映</a:t>
            </a:r>
            <a:r>
              <a:rPr lang="zh-CN" altLang="zh-CN" sz="3600" dirty="0">
                <a:solidFill>
                  <a:srgbClr val="7030A0"/>
                </a:solidFill>
              </a:rPr>
              <a:t>代理业务过程</a:t>
            </a:r>
            <a:r>
              <a:rPr lang="zh-CN" altLang="zh-CN" sz="3600" dirty="0" smtClean="0">
                <a:solidFill>
                  <a:srgbClr val="7030A0"/>
                </a:solidFill>
              </a:rPr>
              <a:t>，</a:t>
            </a:r>
            <a:r>
              <a:rPr lang="zh-CN" altLang="zh-CN" sz="3600" dirty="0">
                <a:solidFill>
                  <a:srgbClr val="7030A0"/>
                </a:solidFill>
              </a:rPr>
              <a:t>设立取证存证平台支持对证据进行固定、留存、收集和提取，支持法院在审理相关案件时实时导入、安全存储和合法使用涉案聊天数据，那么微信聊天记录在海上货运代理合同纠纷中的地位将会有新的明显提升。</a:t>
            </a:r>
            <a:endParaRPr lang="zh-CN" altLang="en-US" sz="3600" dirty="0">
              <a:solidFill>
                <a:srgbClr val="7030A0"/>
              </a:solidFill>
            </a:endParaRPr>
          </a:p>
        </p:txBody>
      </p:sp>
      <p:sp>
        <p:nvSpPr>
          <p:cNvPr id="2" name="标题 1"/>
          <p:cNvSpPr>
            <a:spLocks noGrp="1"/>
          </p:cNvSpPr>
          <p:nvPr>
            <p:ph type="title"/>
          </p:nvPr>
        </p:nvSpPr>
        <p:spPr/>
        <p:txBody>
          <a:bodyPr>
            <a:normAutofit/>
          </a:bodyPr>
          <a:lstStyle/>
          <a:p>
            <a:pPr algn="ctr"/>
            <a:r>
              <a:rPr lang="zh-CN" altLang="en-US" sz="4000" dirty="0" smtClean="0">
                <a:solidFill>
                  <a:schemeClr val="tx2"/>
                </a:solidFill>
                <a:latin typeface="方正黑体简体" pitchFamily="2" charset="-122"/>
                <a:ea typeface="方正黑体简体" pitchFamily="2" charset="-122"/>
              </a:rPr>
              <a:t>小结（二）</a:t>
            </a:r>
            <a:endParaRPr lang="zh-CN" altLang="en-US" sz="4000" dirty="0">
              <a:solidFill>
                <a:schemeClr val="tx2"/>
              </a:solidFill>
              <a:latin typeface="方正黑体简体" pitchFamily="2" charset="-122"/>
              <a:ea typeface="方正黑体简体" pitchFamily="2" charset="-122"/>
            </a:endParaRPr>
          </a:p>
        </p:txBody>
      </p:sp>
    </p:spTree>
    <p:extLst>
      <p:ext uri="{BB962C8B-B14F-4D97-AF65-F5344CB8AC3E}">
        <p14:creationId xmlns:p14="http://schemas.microsoft.com/office/powerpoint/2010/main" val="172609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idx="4294967295"/>
          </p:nvPr>
        </p:nvSpPr>
        <p:spPr>
          <a:xfrm>
            <a:off x="0" y="789384"/>
            <a:ext cx="8229600" cy="2790477"/>
          </a:xfrm>
        </p:spPr>
        <p:txBody>
          <a:bodyPr>
            <a:normAutofit/>
          </a:bodyPr>
          <a:lstStyle/>
          <a:p>
            <a:pPr algn="ctr"/>
            <a:r>
              <a:rPr lang="zh-CN" altLang="en-US" sz="4800" dirty="0" smtClean="0">
                <a:solidFill>
                  <a:srgbClr val="00B050"/>
                </a:solidFill>
              </a:rPr>
              <a:t>以上</a:t>
            </a:r>
            <a:r>
              <a:rPr lang="zh-CN" altLang="en-US" sz="4800" dirty="0" smtClean="0">
                <a:solidFill>
                  <a:srgbClr val="00B050"/>
                </a:solidFill>
              </a:rPr>
              <a:t>是基于浅文的分享</a:t>
            </a:r>
            <a:r>
              <a:rPr lang="en-US" altLang="zh-CN" sz="4800" dirty="0" smtClean="0">
                <a:solidFill>
                  <a:srgbClr val="00B050"/>
                </a:solidFill>
              </a:rPr>
              <a:t/>
            </a:r>
            <a:br>
              <a:rPr lang="en-US" altLang="zh-CN" sz="4800" dirty="0" smtClean="0">
                <a:solidFill>
                  <a:srgbClr val="00B050"/>
                </a:solidFill>
              </a:rPr>
            </a:br>
            <a:r>
              <a:rPr lang="en-US" altLang="zh-CN" sz="4800" dirty="0" smtClean="0">
                <a:solidFill>
                  <a:srgbClr val="00B050"/>
                </a:solidFill>
              </a:rPr>
              <a:t/>
            </a:r>
            <a:br>
              <a:rPr lang="en-US" altLang="zh-CN" sz="4800" dirty="0" smtClean="0">
                <a:solidFill>
                  <a:srgbClr val="00B050"/>
                </a:solidFill>
              </a:rPr>
            </a:br>
            <a:r>
              <a:rPr lang="zh-CN" altLang="en-US" sz="4800" dirty="0" smtClean="0">
                <a:solidFill>
                  <a:srgbClr val="00B050"/>
                </a:solidFill>
              </a:rPr>
              <a:t>谢谢大家的聆听！</a:t>
            </a:r>
            <a:endParaRPr lang="zh-CN" altLang="en-US" sz="4800" dirty="0">
              <a:solidFill>
                <a:srgbClr val="00B050"/>
              </a:solidFill>
            </a:endParaRPr>
          </a:p>
        </p:txBody>
      </p:sp>
    </p:spTree>
    <p:extLst>
      <p:ext uri="{BB962C8B-B14F-4D97-AF65-F5344CB8AC3E}">
        <p14:creationId xmlns:p14="http://schemas.microsoft.com/office/powerpoint/2010/main" val="15995154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a:bodyPr>
          <a:lstStyle/>
          <a:p>
            <a:r>
              <a:rPr lang="zh-CN" altLang="zh-CN" dirty="0">
                <a:solidFill>
                  <a:srgbClr val="7030A0"/>
                </a:solidFill>
              </a:rPr>
              <a:t>微信（</a:t>
            </a:r>
            <a:r>
              <a:rPr lang="en-US" altLang="zh-CN" dirty="0" err="1">
                <a:solidFill>
                  <a:srgbClr val="7030A0"/>
                </a:solidFill>
              </a:rPr>
              <a:t>WeChat</a:t>
            </a:r>
            <a:r>
              <a:rPr lang="zh-CN" altLang="zh-CN" dirty="0">
                <a:solidFill>
                  <a:srgbClr val="7030A0"/>
                </a:solidFill>
              </a:rPr>
              <a:t>）自</a:t>
            </a:r>
            <a:r>
              <a:rPr lang="en-US" altLang="zh-CN" dirty="0">
                <a:solidFill>
                  <a:srgbClr val="7030A0"/>
                </a:solidFill>
              </a:rPr>
              <a:t>2011</a:t>
            </a:r>
            <a:r>
              <a:rPr lang="zh-CN" altLang="zh-CN" dirty="0" smtClean="0">
                <a:solidFill>
                  <a:srgbClr val="7030A0"/>
                </a:solidFill>
              </a:rPr>
              <a:t>年推出</a:t>
            </a:r>
            <a:r>
              <a:rPr lang="zh-CN" altLang="zh-CN" dirty="0">
                <a:solidFill>
                  <a:srgbClr val="7030A0"/>
                </a:solidFill>
              </a:rPr>
              <a:t>以来，搭乘智能手机大范围普及之“东风”，近几年已经成为我国最热门的人际交际工具之一</a:t>
            </a:r>
            <a:r>
              <a:rPr lang="zh-CN" altLang="en-US" dirty="0">
                <a:solidFill>
                  <a:srgbClr val="7030A0"/>
                </a:solidFill>
              </a:rPr>
              <a:t>。</a:t>
            </a:r>
            <a:endParaRPr lang="en-US" altLang="zh-CN" dirty="0">
              <a:solidFill>
                <a:srgbClr val="7030A0"/>
              </a:solidFill>
            </a:endParaRPr>
          </a:p>
          <a:p>
            <a:r>
              <a:rPr lang="zh-CN" altLang="zh-CN" dirty="0">
                <a:solidFill>
                  <a:srgbClr val="7030A0"/>
                </a:solidFill>
              </a:rPr>
              <a:t>微信</a:t>
            </a:r>
            <a:r>
              <a:rPr lang="zh-CN" altLang="zh-CN" dirty="0" smtClean="0">
                <a:solidFill>
                  <a:srgbClr val="7030A0"/>
                </a:solidFill>
              </a:rPr>
              <a:t>在</a:t>
            </a:r>
            <a:r>
              <a:rPr lang="zh-CN" altLang="zh-CN" dirty="0">
                <a:solidFill>
                  <a:srgbClr val="7030A0"/>
                </a:solidFill>
              </a:rPr>
              <a:t>海事诉讼尤其是海上货运代理合同纠纷中亮相频频，而海上货运代理合同纠纷已经成为仅次于船员劳务合同纠纷的第二大海商合同纠纷</a:t>
            </a:r>
            <a:r>
              <a:rPr lang="zh-CN" altLang="en-US" dirty="0">
                <a:solidFill>
                  <a:srgbClr val="7030A0"/>
                </a:solidFill>
              </a:rPr>
              <a:t>。</a:t>
            </a:r>
            <a:endParaRPr lang="en-US" altLang="zh-CN" dirty="0">
              <a:solidFill>
                <a:srgbClr val="7030A0"/>
              </a:solidFill>
            </a:endParaRPr>
          </a:p>
          <a:p>
            <a:r>
              <a:rPr lang="zh-CN" altLang="en-US" dirty="0" smtClean="0">
                <a:solidFill>
                  <a:srgbClr val="7030A0"/>
                </a:solidFill>
              </a:rPr>
              <a:t>我院</a:t>
            </a:r>
            <a:r>
              <a:rPr lang="zh-CN" altLang="zh-CN" dirty="0" smtClean="0">
                <a:solidFill>
                  <a:srgbClr val="7030A0"/>
                </a:solidFill>
              </a:rPr>
              <a:t>近期</a:t>
            </a:r>
            <a:r>
              <a:rPr lang="zh-CN" altLang="zh-CN" dirty="0">
                <a:solidFill>
                  <a:srgbClr val="7030A0"/>
                </a:solidFill>
              </a:rPr>
              <a:t>在审或审结的若干海上货运代理合同纠纷案件中，微信记录成为判断当事人法律关系的基本依据。</a:t>
            </a:r>
            <a:endParaRPr lang="zh-CN" altLang="en-US" dirty="0">
              <a:solidFill>
                <a:srgbClr val="7030A0"/>
              </a:solidFill>
            </a:endParaRPr>
          </a:p>
          <a:p>
            <a:endParaRPr lang="zh-CN" altLang="en-US" dirty="0"/>
          </a:p>
        </p:txBody>
      </p:sp>
      <p:sp>
        <p:nvSpPr>
          <p:cNvPr id="2" name="标题 1"/>
          <p:cNvSpPr>
            <a:spLocks noGrp="1"/>
          </p:cNvSpPr>
          <p:nvPr>
            <p:ph type="title"/>
          </p:nvPr>
        </p:nvSpPr>
        <p:spPr/>
        <p:txBody>
          <a:bodyPr>
            <a:normAutofit fontScale="90000"/>
          </a:bodyPr>
          <a:lstStyle/>
          <a:p>
            <a:r>
              <a:rPr lang="zh-CN" altLang="zh-CN" dirty="0">
                <a:solidFill>
                  <a:schemeClr val="tx2"/>
                </a:solidFill>
                <a:latin typeface="方正黑体简体" pitchFamily="2" charset="-122"/>
                <a:ea typeface="方正黑体简体" pitchFamily="2" charset="-122"/>
              </a:rPr>
              <a:t>一</a:t>
            </a:r>
            <a:r>
              <a:rPr lang="zh-CN" altLang="zh-CN" dirty="0" smtClean="0">
                <a:solidFill>
                  <a:schemeClr val="tx2"/>
                </a:solidFill>
                <a:latin typeface="方正黑体简体" pitchFamily="2" charset="-122"/>
                <a:ea typeface="方正黑体简体" pitchFamily="2" charset="-122"/>
              </a:rPr>
              <a:t>、缘起</a:t>
            </a:r>
            <a:r>
              <a:rPr lang="zh-CN" altLang="zh-CN" dirty="0">
                <a:solidFill>
                  <a:schemeClr val="tx2"/>
                </a:solidFill>
                <a:latin typeface="方正黑体简体" pitchFamily="2" charset="-122"/>
                <a:ea typeface="方正黑体简体" pitchFamily="2" charset="-122"/>
              </a:rPr>
              <a:t>：微信聊天记录为断案的关键</a:t>
            </a:r>
            <a:endParaRPr lang="zh-CN" altLang="en-US" dirty="0">
              <a:solidFill>
                <a:schemeClr val="tx2"/>
              </a:solidFill>
            </a:endParaRPr>
          </a:p>
        </p:txBody>
      </p:sp>
    </p:spTree>
    <p:extLst>
      <p:ext uri="{BB962C8B-B14F-4D97-AF65-F5344CB8AC3E}">
        <p14:creationId xmlns:p14="http://schemas.microsoft.com/office/powerpoint/2010/main" val="35530640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2500" lnSpcReduction="10000"/>
          </a:bodyPr>
          <a:lstStyle/>
          <a:p>
            <a:pPr>
              <a:lnSpc>
                <a:spcPct val="150000"/>
              </a:lnSpc>
            </a:pPr>
            <a:r>
              <a:rPr lang="zh-CN" altLang="zh-CN" dirty="0">
                <a:solidFill>
                  <a:srgbClr val="7030A0"/>
                </a:solidFill>
              </a:rPr>
              <a:t>案例</a:t>
            </a:r>
            <a:r>
              <a:rPr lang="en-US" altLang="zh-CN" dirty="0">
                <a:solidFill>
                  <a:srgbClr val="7030A0"/>
                </a:solidFill>
              </a:rPr>
              <a:t>1</a:t>
            </a:r>
            <a:r>
              <a:rPr lang="zh-CN" altLang="zh-CN" dirty="0">
                <a:solidFill>
                  <a:srgbClr val="7030A0"/>
                </a:solidFill>
              </a:rPr>
              <a:t>：微信聊天记录</a:t>
            </a:r>
            <a:r>
              <a:rPr lang="zh-CN" altLang="en-US" dirty="0">
                <a:solidFill>
                  <a:srgbClr val="7030A0"/>
                </a:solidFill>
              </a:rPr>
              <a:t>包括</a:t>
            </a:r>
            <a:r>
              <a:rPr lang="zh-CN" altLang="zh-CN" dirty="0">
                <a:solidFill>
                  <a:srgbClr val="7030A0"/>
                </a:solidFill>
              </a:rPr>
              <a:t>多批次货物的船期表</a:t>
            </a:r>
            <a:r>
              <a:rPr lang="zh-CN" altLang="en-US" dirty="0">
                <a:solidFill>
                  <a:srgbClr val="7030A0"/>
                </a:solidFill>
              </a:rPr>
              <a:t>、提单托运人确认其为货主，</a:t>
            </a:r>
            <a:r>
              <a:rPr lang="zh-CN" altLang="zh-CN" dirty="0">
                <a:solidFill>
                  <a:srgbClr val="7030A0"/>
                </a:solidFill>
              </a:rPr>
              <a:t>聊天时间发生在货物到港数月后</a:t>
            </a:r>
            <a:r>
              <a:rPr lang="zh-CN" altLang="en-US" dirty="0">
                <a:solidFill>
                  <a:srgbClr val="7030A0"/>
                </a:solidFill>
              </a:rPr>
              <a:t>，没有其他证据证明货主直接委托过货代从事涉案海运代理业务。</a:t>
            </a:r>
            <a:endParaRPr lang="en-US" altLang="zh-CN" dirty="0">
              <a:solidFill>
                <a:srgbClr val="7030A0"/>
              </a:solidFill>
            </a:endParaRPr>
          </a:p>
          <a:p>
            <a:pPr>
              <a:lnSpc>
                <a:spcPct val="150000"/>
              </a:lnSpc>
            </a:pPr>
            <a:r>
              <a:rPr lang="zh-CN" altLang="en-US" dirty="0">
                <a:solidFill>
                  <a:srgbClr val="7030A0"/>
                </a:solidFill>
              </a:rPr>
              <a:t>案例</a:t>
            </a:r>
            <a:r>
              <a:rPr lang="en-US" altLang="zh-CN" dirty="0">
                <a:solidFill>
                  <a:srgbClr val="7030A0"/>
                </a:solidFill>
              </a:rPr>
              <a:t>2</a:t>
            </a:r>
            <a:r>
              <a:rPr lang="zh-CN" altLang="en-US" dirty="0">
                <a:solidFill>
                  <a:srgbClr val="7030A0"/>
                </a:solidFill>
              </a:rPr>
              <a:t>：微信聊天</a:t>
            </a:r>
            <a:r>
              <a:rPr lang="zh-CN" altLang="en-US" dirty="0" smtClean="0">
                <a:solidFill>
                  <a:srgbClr val="7030A0"/>
                </a:solidFill>
              </a:rPr>
              <a:t>记录未经</a:t>
            </a:r>
            <a:r>
              <a:rPr lang="zh-CN" altLang="en-US" dirty="0">
                <a:solidFill>
                  <a:srgbClr val="7030A0"/>
                </a:solidFill>
              </a:rPr>
              <a:t>公证，对方抗辩</a:t>
            </a:r>
            <a:r>
              <a:rPr lang="zh-CN" altLang="zh-CN" dirty="0">
                <a:solidFill>
                  <a:srgbClr val="7030A0"/>
                </a:solidFill>
              </a:rPr>
              <a:t>存在删减篡改可能</a:t>
            </a:r>
            <a:r>
              <a:rPr lang="zh-CN" altLang="en-US" dirty="0">
                <a:solidFill>
                  <a:srgbClr val="7030A0"/>
                </a:solidFill>
              </a:rPr>
              <a:t>，两名聊天者都在境外设有公司，均为职务行为。</a:t>
            </a:r>
          </a:p>
          <a:p>
            <a:endParaRPr lang="zh-CN" altLang="en-US" dirty="0"/>
          </a:p>
        </p:txBody>
      </p:sp>
      <p:sp>
        <p:nvSpPr>
          <p:cNvPr id="2" name="标题 1"/>
          <p:cNvSpPr>
            <a:spLocks noGrp="1"/>
          </p:cNvSpPr>
          <p:nvPr>
            <p:ph type="title"/>
          </p:nvPr>
        </p:nvSpPr>
        <p:spPr/>
        <p:txBody>
          <a:bodyPr>
            <a:normAutofit/>
          </a:bodyPr>
          <a:lstStyle/>
          <a:p>
            <a:r>
              <a:rPr lang="zh-CN" altLang="en-US" sz="4000" dirty="0">
                <a:solidFill>
                  <a:schemeClr val="tx2"/>
                </a:solidFill>
                <a:latin typeface="方正黑体简体" pitchFamily="2" charset="-122"/>
                <a:ea typeface="方正黑体简体" pitchFamily="2" charset="-122"/>
              </a:rPr>
              <a:t>两则案例</a:t>
            </a:r>
          </a:p>
        </p:txBody>
      </p:sp>
    </p:spTree>
    <p:extLst>
      <p:ext uri="{BB962C8B-B14F-4D97-AF65-F5344CB8AC3E}">
        <p14:creationId xmlns:p14="http://schemas.microsoft.com/office/powerpoint/2010/main" val="2972186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sz="4000" dirty="0">
                <a:solidFill>
                  <a:schemeClr val="tx2"/>
                </a:solidFill>
                <a:latin typeface="方正黑体简体" pitchFamily="2" charset="-122"/>
                <a:ea typeface="方正黑体简体" pitchFamily="2" charset="-122"/>
              </a:rPr>
              <a:t>二、微信聊天记录的性质、特征</a:t>
            </a:r>
            <a:endParaRPr lang="zh-CN" altLang="en-US" sz="4000" dirty="0">
              <a:solidFill>
                <a:schemeClr val="tx2"/>
              </a:solidFill>
              <a:latin typeface="方正黑体简体" pitchFamily="2" charset="-122"/>
              <a:ea typeface="方正黑体简体" pitchFamily="2" charset="-122"/>
            </a:endParaRPr>
          </a:p>
        </p:txBody>
      </p:sp>
      <p:sp>
        <p:nvSpPr>
          <p:cNvPr id="5" name="文本占位符 4"/>
          <p:cNvSpPr>
            <a:spLocks noGrp="1"/>
          </p:cNvSpPr>
          <p:nvPr>
            <p:ph type="body" idx="1"/>
          </p:nvPr>
        </p:nvSpPr>
        <p:spPr/>
        <p:txBody>
          <a:bodyPr/>
          <a:lstStyle/>
          <a:p>
            <a:pPr algn="ctr"/>
            <a:r>
              <a:rPr lang="zh-CN" altLang="zh-CN" dirty="0">
                <a:solidFill>
                  <a:srgbClr val="7030A0"/>
                </a:solidFill>
              </a:rPr>
              <a:t>法律性质上</a:t>
            </a:r>
            <a:endParaRPr lang="zh-CN" altLang="en-US" dirty="0"/>
          </a:p>
        </p:txBody>
      </p:sp>
      <p:sp>
        <p:nvSpPr>
          <p:cNvPr id="6" name="文本占位符 5"/>
          <p:cNvSpPr>
            <a:spLocks noGrp="1"/>
          </p:cNvSpPr>
          <p:nvPr>
            <p:ph type="body" sz="half" idx="3"/>
          </p:nvPr>
        </p:nvSpPr>
        <p:spPr/>
        <p:txBody>
          <a:bodyPr>
            <a:normAutofit/>
          </a:bodyPr>
          <a:lstStyle/>
          <a:p>
            <a:pPr algn="ctr"/>
            <a:r>
              <a:rPr lang="zh-CN" altLang="en-US" dirty="0">
                <a:solidFill>
                  <a:srgbClr val="7030A0"/>
                </a:solidFill>
              </a:rPr>
              <a:t>个性特征上</a:t>
            </a:r>
          </a:p>
        </p:txBody>
      </p:sp>
      <p:sp>
        <p:nvSpPr>
          <p:cNvPr id="3" name="内容占位符 2"/>
          <p:cNvSpPr>
            <a:spLocks noGrp="1"/>
          </p:cNvSpPr>
          <p:nvPr>
            <p:ph sz="quarter" idx="2"/>
          </p:nvPr>
        </p:nvSpPr>
        <p:spPr/>
        <p:txBody>
          <a:bodyPr>
            <a:normAutofit fontScale="85000" lnSpcReduction="20000"/>
          </a:bodyPr>
          <a:lstStyle/>
          <a:p>
            <a:r>
              <a:rPr lang="zh-CN" altLang="zh-CN" dirty="0" smtClean="0">
                <a:solidFill>
                  <a:srgbClr val="7030A0"/>
                </a:solidFill>
              </a:rPr>
              <a:t>，</a:t>
            </a:r>
            <a:r>
              <a:rPr lang="zh-CN" altLang="zh-CN" dirty="0">
                <a:solidFill>
                  <a:srgbClr val="7030A0"/>
                </a:solidFill>
              </a:rPr>
              <a:t>微信聊天记录属于《中华人民共和国民事诉讼法》第六十三条规定的电子数据的范畴</a:t>
            </a:r>
            <a:r>
              <a:rPr lang="zh-CN" altLang="zh-CN" dirty="0" smtClean="0">
                <a:solidFill>
                  <a:srgbClr val="7030A0"/>
                </a:solidFill>
              </a:rPr>
              <a:t>。《最高人民法院关于适用〈中华人民共和国民事诉讼法〉的解释》</a:t>
            </a:r>
            <a:r>
              <a:rPr lang="zh-CN" altLang="zh-CN" dirty="0">
                <a:solidFill>
                  <a:srgbClr val="7030A0"/>
                </a:solidFill>
              </a:rPr>
              <a:t>第一百一十六条第二款规定：电子数据是指通过电子邮件、电子数据交换、网上聊天记录、博客、微博客、手机短信、电子签名、域名等形成或者存储在电子介质中的信息。</a:t>
            </a:r>
            <a:endParaRPr lang="zh-CN" altLang="en-US" dirty="0">
              <a:solidFill>
                <a:srgbClr val="7030A0"/>
              </a:solidFill>
            </a:endParaRPr>
          </a:p>
        </p:txBody>
      </p:sp>
      <p:sp>
        <p:nvSpPr>
          <p:cNvPr id="4" name="内容占位符 3"/>
          <p:cNvSpPr>
            <a:spLocks noGrp="1"/>
          </p:cNvSpPr>
          <p:nvPr>
            <p:ph sz="quarter" idx="4"/>
          </p:nvPr>
        </p:nvSpPr>
        <p:spPr/>
        <p:txBody>
          <a:bodyPr>
            <a:normAutofit fontScale="85000" lnSpcReduction="10000"/>
          </a:bodyPr>
          <a:lstStyle/>
          <a:p>
            <a:r>
              <a:rPr lang="zh-CN" altLang="zh-CN" dirty="0" smtClean="0">
                <a:solidFill>
                  <a:srgbClr val="7030A0"/>
                </a:solidFill>
              </a:rPr>
              <a:t>包括</a:t>
            </a:r>
            <a:r>
              <a:rPr lang="zh-CN" altLang="zh-CN" dirty="0">
                <a:solidFill>
                  <a:srgbClr val="7030A0"/>
                </a:solidFill>
              </a:rPr>
              <a:t>综合性（表现形式比一般的书证、物证丰富）、依赖性（需要通过专业储存设备展现）、稳定性（一旦形成不易更改，不受外部环境变化影响）、数字性（以数字化方式储存在专业设备中）、微缩性（大量数据可同时储存在同一设备）、精确复制性（复制品与原件无异，且不损害原件</a:t>
            </a:r>
            <a:r>
              <a:rPr lang="zh-CN" altLang="zh-CN" dirty="0" smtClean="0">
                <a:solidFill>
                  <a:srgbClr val="7030A0"/>
                </a:solidFill>
              </a:rPr>
              <a:t>）</a:t>
            </a:r>
            <a:r>
              <a:rPr lang="zh-CN" altLang="en-US" dirty="0" smtClean="0">
                <a:solidFill>
                  <a:srgbClr val="7030A0"/>
                </a:solidFill>
              </a:rPr>
              <a:t>。</a:t>
            </a:r>
            <a:endParaRPr lang="zh-CN" altLang="en-US" dirty="0">
              <a:solidFill>
                <a:srgbClr val="7030A0"/>
              </a:solidFill>
            </a:endParaRPr>
          </a:p>
        </p:txBody>
      </p:sp>
    </p:spTree>
    <p:extLst>
      <p:ext uri="{BB962C8B-B14F-4D97-AF65-F5344CB8AC3E}">
        <p14:creationId xmlns:p14="http://schemas.microsoft.com/office/powerpoint/2010/main" val="3210745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0"/>
          <p:cNvSpPr>
            <a:spLocks noGrp="1"/>
          </p:cNvSpPr>
          <p:nvPr>
            <p:ph type="title"/>
          </p:nvPr>
        </p:nvSpPr>
        <p:spPr/>
        <p:txBody>
          <a:bodyPr>
            <a:normAutofit fontScale="90000"/>
          </a:bodyPr>
          <a:lstStyle/>
          <a:p>
            <a:r>
              <a:rPr lang="zh-CN" altLang="en-US" sz="4000" dirty="0">
                <a:solidFill>
                  <a:schemeClr val="tx2"/>
                </a:solidFill>
                <a:latin typeface="方正黑体简体" pitchFamily="2" charset="-122"/>
                <a:ea typeface="方正黑体简体" pitchFamily="2" charset="-122"/>
              </a:rPr>
              <a:t>三</a:t>
            </a:r>
            <a:r>
              <a:rPr lang="zh-CN" altLang="en-US" sz="4000" dirty="0" smtClean="0">
                <a:solidFill>
                  <a:schemeClr val="tx2"/>
                </a:solidFill>
                <a:latin typeface="方正黑体简体" pitchFamily="2" charset="-122"/>
                <a:ea typeface="方正黑体简体" pitchFamily="2" charset="-122"/>
              </a:rPr>
              <a:t>、从个案看微</a:t>
            </a:r>
            <a:r>
              <a:rPr lang="zh-CN" altLang="en-US" sz="4000" dirty="0">
                <a:solidFill>
                  <a:schemeClr val="tx2"/>
                </a:solidFill>
                <a:latin typeface="方正黑体简体" pitchFamily="2" charset="-122"/>
                <a:ea typeface="方正黑体简体" pitchFamily="2" charset="-122"/>
              </a:rPr>
              <a:t>信聊天记录证明</a:t>
            </a:r>
            <a:r>
              <a:rPr lang="zh-CN" altLang="en-US" sz="4000" dirty="0" smtClean="0">
                <a:solidFill>
                  <a:schemeClr val="tx2"/>
                </a:solidFill>
                <a:latin typeface="方正黑体简体" pitchFamily="2" charset="-122"/>
                <a:ea typeface="方正黑体简体" pitchFamily="2" charset="-122"/>
              </a:rPr>
              <a:t>力大小</a:t>
            </a:r>
            <a:endParaRPr lang="zh-CN" altLang="en-US" sz="4000" dirty="0">
              <a:solidFill>
                <a:schemeClr val="tx2"/>
              </a:solidFill>
              <a:latin typeface="方正黑体简体" pitchFamily="2" charset="-122"/>
              <a:ea typeface="方正黑体简体" pitchFamily="2" charset="-122"/>
            </a:endParaRPr>
          </a:p>
        </p:txBody>
      </p:sp>
      <p:sp>
        <p:nvSpPr>
          <p:cNvPr id="12" name="内容占位符 11"/>
          <p:cNvSpPr>
            <a:spLocks noGrp="1"/>
          </p:cNvSpPr>
          <p:nvPr>
            <p:ph sz="quarter" idx="2"/>
          </p:nvPr>
        </p:nvSpPr>
        <p:spPr/>
        <p:txBody>
          <a:bodyPr>
            <a:normAutofit lnSpcReduction="10000"/>
          </a:bodyPr>
          <a:lstStyle/>
          <a:p>
            <a:r>
              <a:rPr lang="zh-CN" altLang="en-US" dirty="0" smtClean="0">
                <a:solidFill>
                  <a:srgbClr val="7030A0"/>
                </a:solidFill>
              </a:rPr>
              <a:t>形式</a:t>
            </a:r>
            <a:r>
              <a:rPr lang="zh-CN" altLang="zh-CN" dirty="0" smtClean="0">
                <a:solidFill>
                  <a:srgbClr val="7030A0"/>
                </a:solidFill>
              </a:rPr>
              <a:t>真实性</a:t>
            </a:r>
            <a:r>
              <a:rPr lang="zh-CN" altLang="en-US" dirty="0" smtClean="0">
                <a:solidFill>
                  <a:srgbClr val="7030A0"/>
                </a:solidFill>
              </a:rPr>
              <a:t>。以上两个案例的举证方都提供了当时聊天使用的手机。</a:t>
            </a:r>
            <a:endParaRPr lang="en-US" altLang="zh-CN" dirty="0" smtClean="0">
              <a:solidFill>
                <a:srgbClr val="7030A0"/>
              </a:solidFill>
            </a:endParaRPr>
          </a:p>
          <a:p>
            <a:endParaRPr lang="en-US" altLang="zh-CN" dirty="0" smtClean="0">
              <a:solidFill>
                <a:srgbClr val="7030A0"/>
              </a:solidFill>
            </a:endParaRPr>
          </a:p>
          <a:p>
            <a:r>
              <a:rPr lang="zh-CN" altLang="zh-CN" dirty="0">
                <a:solidFill>
                  <a:srgbClr val="7030A0"/>
                </a:solidFill>
              </a:rPr>
              <a:t>使用者的法律</a:t>
            </a:r>
            <a:r>
              <a:rPr lang="zh-CN" altLang="zh-CN" dirty="0" smtClean="0">
                <a:solidFill>
                  <a:srgbClr val="7030A0"/>
                </a:solidFill>
              </a:rPr>
              <a:t>地位</a:t>
            </a:r>
            <a:r>
              <a:rPr lang="zh-CN" altLang="en-US" dirty="0" smtClean="0">
                <a:solidFill>
                  <a:srgbClr val="7030A0"/>
                </a:solidFill>
              </a:rPr>
              <a:t>。比如案例</a:t>
            </a:r>
            <a:r>
              <a:rPr lang="en-US" altLang="zh-CN" dirty="0" smtClean="0">
                <a:solidFill>
                  <a:srgbClr val="7030A0"/>
                </a:solidFill>
              </a:rPr>
              <a:t>1</a:t>
            </a:r>
            <a:r>
              <a:rPr lang="zh-CN" altLang="en-US" dirty="0" smtClean="0">
                <a:solidFill>
                  <a:srgbClr val="7030A0"/>
                </a:solidFill>
              </a:rPr>
              <a:t>中确认货物归属时，是以货主名义还是委托人名义 </a:t>
            </a:r>
            <a:r>
              <a:rPr lang="zh-CN" altLang="en-US" dirty="0" smtClean="0"/>
              <a:t>。</a:t>
            </a:r>
            <a:endParaRPr lang="zh-CN" altLang="en-US" dirty="0"/>
          </a:p>
        </p:txBody>
      </p:sp>
      <p:sp>
        <p:nvSpPr>
          <p:cNvPr id="13" name="内容占位符 12"/>
          <p:cNvSpPr>
            <a:spLocks noGrp="1"/>
          </p:cNvSpPr>
          <p:nvPr>
            <p:ph sz="quarter" idx="4"/>
          </p:nvPr>
        </p:nvSpPr>
        <p:spPr/>
        <p:txBody>
          <a:bodyPr>
            <a:normAutofit fontScale="92500" lnSpcReduction="10000"/>
          </a:bodyPr>
          <a:lstStyle/>
          <a:p>
            <a:r>
              <a:rPr lang="zh-CN" altLang="en-US" dirty="0" smtClean="0">
                <a:solidFill>
                  <a:srgbClr val="7030A0"/>
                </a:solidFill>
              </a:rPr>
              <a:t>被告</a:t>
            </a:r>
            <a:r>
              <a:rPr lang="zh-CN" altLang="zh-CN" dirty="0" smtClean="0">
                <a:solidFill>
                  <a:srgbClr val="7030A0"/>
                </a:solidFill>
              </a:rPr>
              <a:t>本人出庭情况</a:t>
            </a:r>
            <a:r>
              <a:rPr lang="zh-CN" altLang="en-US" dirty="0" smtClean="0">
                <a:solidFill>
                  <a:srgbClr val="7030A0"/>
                </a:solidFill>
              </a:rPr>
              <a:t>。如果法庭没有要求必须本人到庭或者被告有客观事由未到庭，聊天记录的内容真实性可能存疑。</a:t>
            </a:r>
            <a:endParaRPr lang="en-US" altLang="zh-CN" dirty="0" smtClean="0">
              <a:solidFill>
                <a:srgbClr val="7030A0"/>
              </a:solidFill>
            </a:endParaRPr>
          </a:p>
          <a:p>
            <a:endParaRPr lang="en-US" altLang="zh-CN" dirty="0" smtClean="0">
              <a:solidFill>
                <a:srgbClr val="7030A0"/>
              </a:solidFill>
            </a:endParaRPr>
          </a:p>
          <a:p>
            <a:r>
              <a:rPr lang="zh-CN" altLang="en-US" dirty="0" smtClean="0">
                <a:solidFill>
                  <a:srgbClr val="7030A0"/>
                </a:solidFill>
              </a:rPr>
              <a:t>旁证影响。比如聊天记录谈的交易习惯，可以结合以往交易证据判断</a:t>
            </a:r>
            <a:endParaRPr lang="zh-CN" altLang="en-US" dirty="0">
              <a:solidFill>
                <a:srgbClr val="7030A0"/>
              </a:solidFill>
            </a:endParaRPr>
          </a:p>
        </p:txBody>
      </p:sp>
    </p:spTree>
    <p:extLst>
      <p:ext uri="{BB962C8B-B14F-4D97-AF65-F5344CB8AC3E}">
        <p14:creationId xmlns:p14="http://schemas.microsoft.com/office/powerpoint/2010/main" val="8309570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29613"/>
            <a:ext cx="8229600" cy="3175856"/>
          </a:xfrm>
        </p:spPr>
        <p:txBody>
          <a:bodyPr>
            <a:normAutofit fontScale="92500" lnSpcReduction="10000"/>
          </a:bodyPr>
          <a:lstStyle/>
          <a:p>
            <a:r>
              <a:rPr lang="zh-CN" altLang="zh-CN" dirty="0" smtClean="0">
                <a:solidFill>
                  <a:srgbClr val="7030A0"/>
                </a:solidFill>
              </a:rPr>
              <a:t>（一）证据来源应当合法</a:t>
            </a:r>
            <a:endParaRPr lang="en-US" altLang="zh-CN" dirty="0" smtClean="0">
              <a:solidFill>
                <a:srgbClr val="7030A0"/>
              </a:solidFill>
            </a:endParaRPr>
          </a:p>
          <a:p>
            <a:r>
              <a:rPr lang="zh-CN" altLang="zh-CN" dirty="0" smtClean="0">
                <a:solidFill>
                  <a:srgbClr val="7030A0"/>
                </a:solidFill>
              </a:rPr>
              <a:t>鉴于</a:t>
            </a:r>
            <a:r>
              <a:rPr lang="zh-CN" altLang="zh-CN" dirty="0">
                <a:solidFill>
                  <a:srgbClr val="7030A0"/>
                </a:solidFill>
              </a:rPr>
              <a:t>普通用户没有技术能力对微信记聊天记录进行修改，故对于当事人提供本人的微信聊天记录，可以推定来源具有合法性</a:t>
            </a:r>
            <a:r>
              <a:rPr lang="zh-CN" altLang="zh-CN" dirty="0" smtClean="0">
                <a:solidFill>
                  <a:srgbClr val="7030A0"/>
                </a:solidFill>
              </a:rPr>
              <a:t>。</a:t>
            </a:r>
            <a:endParaRPr lang="en-US" altLang="zh-CN" dirty="0" smtClean="0">
              <a:solidFill>
                <a:srgbClr val="7030A0"/>
              </a:solidFill>
            </a:endParaRPr>
          </a:p>
          <a:p>
            <a:r>
              <a:rPr lang="zh-CN" altLang="zh-CN" dirty="0">
                <a:solidFill>
                  <a:srgbClr val="7030A0"/>
                </a:solidFill>
              </a:rPr>
              <a:t>对于</a:t>
            </a:r>
            <a:r>
              <a:rPr lang="zh-CN" altLang="zh-CN" dirty="0" smtClean="0">
                <a:solidFill>
                  <a:srgbClr val="7030A0"/>
                </a:solidFill>
              </a:rPr>
              <a:t>非</a:t>
            </a:r>
            <a:r>
              <a:rPr lang="zh-CN" altLang="en-US" dirty="0" smtClean="0">
                <a:solidFill>
                  <a:srgbClr val="7030A0"/>
                </a:solidFill>
              </a:rPr>
              <a:t>举证方</a:t>
            </a:r>
            <a:r>
              <a:rPr lang="zh-CN" altLang="zh-CN" dirty="0" smtClean="0">
                <a:solidFill>
                  <a:srgbClr val="7030A0"/>
                </a:solidFill>
              </a:rPr>
              <a:t>本人</a:t>
            </a:r>
            <a:r>
              <a:rPr lang="zh-CN" altLang="zh-CN" dirty="0">
                <a:solidFill>
                  <a:srgbClr val="7030A0"/>
                </a:solidFill>
              </a:rPr>
              <a:t>或公司法定代表人本人所注册使用的微信账号留存的聊天信息，属于兼具当事人陈述与证人证言属性的言词证据，除要求本人到庭接受询问外，还可以引导当事人申请微信账号注册使用者出庭作证。</a:t>
            </a:r>
            <a:endParaRPr lang="zh-CN" altLang="en-US" dirty="0">
              <a:solidFill>
                <a:srgbClr val="7030A0"/>
              </a:solidFill>
            </a:endParaRPr>
          </a:p>
        </p:txBody>
      </p:sp>
      <p:sp>
        <p:nvSpPr>
          <p:cNvPr id="2" name="标题 1"/>
          <p:cNvSpPr>
            <a:spLocks noGrp="1"/>
          </p:cNvSpPr>
          <p:nvPr>
            <p:ph type="title"/>
          </p:nvPr>
        </p:nvSpPr>
        <p:spPr>
          <a:xfrm>
            <a:off x="457200" y="205978"/>
            <a:ext cx="8229600" cy="1069628"/>
          </a:xfrm>
        </p:spPr>
        <p:txBody>
          <a:bodyPr>
            <a:normAutofit fontScale="90000"/>
          </a:bodyPr>
          <a:lstStyle/>
          <a:p>
            <a:r>
              <a:rPr lang="zh-CN" altLang="en-US" sz="4000" dirty="0">
                <a:solidFill>
                  <a:schemeClr val="tx2"/>
                </a:solidFill>
                <a:latin typeface="方正黑体简体" pitchFamily="2" charset="-122"/>
                <a:ea typeface="方正黑体简体" pitchFamily="2" charset="-122"/>
              </a:rPr>
              <a:t>四</a:t>
            </a:r>
            <a:r>
              <a:rPr lang="zh-CN" altLang="zh-CN" sz="4000" dirty="0" smtClean="0">
                <a:solidFill>
                  <a:schemeClr val="tx2"/>
                </a:solidFill>
                <a:latin typeface="方正黑体简体" pitchFamily="2" charset="-122"/>
                <a:ea typeface="方正黑体简体" pitchFamily="2" charset="-122"/>
              </a:rPr>
              <a:t>、</a:t>
            </a:r>
            <a:r>
              <a:rPr lang="zh-CN" altLang="en-US" sz="4000" dirty="0" smtClean="0">
                <a:solidFill>
                  <a:schemeClr val="tx2"/>
                </a:solidFill>
                <a:latin typeface="方正黑体简体" pitchFamily="2" charset="-122"/>
                <a:ea typeface="方正黑体简体" pitchFamily="2" charset="-122"/>
              </a:rPr>
              <a:t>从普遍意义上初探</a:t>
            </a:r>
            <a:r>
              <a:rPr lang="zh-CN" altLang="zh-CN" sz="4000" dirty="0" smtClean="0">
                <a:solidFill>
                  <a:schemeClr val="tx2"/>
                </a:solidFill>
                <a:latin typeface="方正黑体简体" pitchFamily="2" charset="-122"/>
                <a:ea typeface="方正黑体简体" pitchFamily="2" charset="-122"/>
              </a:rPr>
              <a:t>海上</a:t>
            </a:r>
            <a:r>
              <a:rPr lang="zh-CN" altLang="zh-CN" sz="4000" dirty="0">
                <a:solidFill>
                  <a:schemeClr val="tx2"/>
                </a:solidFill>
                <a:latin typeface="方正黑体简体" pitchFamily="2" charset="-122"/>
                <a:ea typeface="方正黑体简体" pitchFamily="2" charset="-122"/>
              </a:rPr>
              <a:t>货运代理纠纷中微信聊天记录证明力判断</a:t>
            </a:r>
            <a:r>
              <a:rPr lang="zh-CN" altLang="zh-CN" sz="4000" dirty="0" smtClean="0">
                <a:solidFill>
                  <a:schemeClr val="tx2"/>
                </a:solidFill>
                <a:latin typeface="方正黑体简体" pitchFamily="2" charset="-122"/>
                <a:ea typeface="方正黑体简体" pitchFamily="2" charset="-122"/>
              </a:rPr>
              <a:t>要点</a:t>
            </a:r>
            <a:endParaRPr lang="zh-CN" altLang="en-US" sz="4000" dirty="0">
              <a:solidFill>
                <a:schemeClr val="tx2"/>
              </a:solidFill>
              <a:latin typeface="方正黑体简体" pitchFamily="2" charset="-122"/>
              <a:ea typeface="方正黑体简体" pitchFamily="2" charset="-122"/>
            </a:endParaRPr>
          </a:p>
        </p:txBody>
      </p:sp>
    </p:spTree>
    <p:extLst>
      <p:ext uri="{BB962C8B-B14F-4D97-AF65-F5344CB8AC3E}">
        <p14:creationId xmlns:p14="http://schemas.microsoft.com/office/powerpoint/2010/main" val="1310955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algn="ctr"/>
            <a:r>
              <a:rPr lang="zh-CN" altLang="en-US" sz="4000" dirty="0">
                <a:solidFill>
                  <a:schemeClr val="tx2"/>
                </a:solidFill>
                <a:latin typeface="方正黑体简体" pitchFamily="2" charset="-122"/>
                <a:ea typeface="方正黑体简体" pitchFamily="2" charset="-122"/>
              </a:rPr>
              <a:t>两种意外情况的处理</a:t>
            </a:r>
          </a:p>
        </p:txBody>
      </p:sp>
      <p:sp>
        <p:nvSpPr>
          <p:cNvPr id="3" name="内容占位符 2"/>
          <p:cNvSpPr>
            <a:spLocks noGrp="1"/>
          </p:cNvSpPr>
          <p:nvPr>
            <p:ph sz="quarter" idx="2"/>
          </p:nvPr>
        </p:nvSpPr>
        <p:spPr/>
        <p:txBody>
          <a:bodyPr>
            <a:normAutofit fontScale="92500" lnSpcReduction="10000"/>
          </a:bodyPr>
          <a:lstStyle/>
          <a:p>
            <a:r>
              <a:rPr lang="zh-CN" altLang="zh-CN" dirty="0">
                <a:solidFill>
                  <a:srgbClr val="7030A0"/>
                </a:solidFill>
              </a:rPr>
              <a:t>原始微信聊天信息无法提供，只能提供与第三人的微信截图时，要综合考虑本人及第三人的微信聊天信息的背景、原因、第三人身份，以及与案件事实关联性、其他证据对应性，在此基础上就微信截图的实质真实性、关联性作出法律判断。</a:t>
            </a:r>
            <a:endParaRPr lang="zh-CN" altLang="en-US" dirty="0">
              <a:solidFill>
                <a:srgbClr val="7030A0"/>
              </a:solidFill>
            </a:endParaRPr>
          </a:p>
        </p:txBody>
      </p:sp>
      <p:sp>
        <p:nvSpPr>
          <p:cNvPr id="4" name="内容占位符 3"/>
          <p:cNvSpPr>
            <a:spLocks noGrp="1"/>
          </p:cNvSpPr>
          <p:nvPr>
            <p:ph sz="quarter" idx="4"/>
          </p:nvPr>
        </p:nvSpPr>
        <p:spPr/>
        <p:txBody>
          <a:bodyPr>
            <a:normAutofit fontScale="92500" lnSpcReduction="10000"/>
          </a:bodyPr>
          <a:lstStyle/>
          <a:p>
            <a:r>
              <a:rPr lang="zh-CN" altLang="zh-CN" dirty="0">
                <a:solidFill>
                  <a:srgbClr val="7030A0"/>
                </a:solidFill>
              </a:rPr>
              <a:t>涉案微信账号已经注销、微信账号未实名且微信图像、图片、朋友圈均无涉案信息的情况，主要通过审查聊天信息发生时间、有无反映涉案货运代理及被告本人特征的信息 </a:t>
            </a:r>
            <a:r>
              <a:rPr lang="zh-CN" altLang="zh-CN" dirty="0" smtClean="0">
                <a:solidFill>
                  <a:srgbClr val="7030A0"/>
                </a:solidFill>
              </a:rPr>
              <a:t>在主要</a:t>
            </a:r>
            <a:r>
              <a:rPr lang="zh-CN" altLang="zh-CN" dirty="0">
                <a:solidFill>
                  <a:srgbClr val="7030A0"/>
                </a:solidFill>
              </a:rPr>
              <a:t>是订舱、报关、拖卡、提单编号、船名航次、收款账号等</a:t>
            </a:r>
            <a:r>
              <a:rPr lang="zh-CN" altLang="zh-CN" dirty="0"/>
              <a:t>。</a:t>
            </a:r>
          </a:p>
          <a:p>
            <a:endParaRPr lang="zh-CN" altLang="en-US" dirty="0"/>
          </a:p>
        </p:txBody>
      </p:sp>
    </p:spTree>
    <p:extLst>
      <p:ext uri="{BB962C8B-B14F-4D97-AF65-F5344CB8AC3E}">
        <p14:creationId xmlns:p14="http://schemas.microsoft.com/office/powerpoint/2010/main" val="3066511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005577"/>
            <a:ext cx="8229600" cy="3499892"/>
          </a:xfrm>
        </p:spPr>
        <p:txBody>
          <a:bodyPr>
            <a:normAutofit fontScale="47500" lnSpcReduction="20000"/>
          </a:bodyPr>
          <a:lstStyle/>
          <a:p>
            <a:pPr>
              <a:lnSpc>
                <a:spcPct val="160000"/>
              </a:lnSpc>
            </a:pPr>
            <a:r>
              <a:rPr lang="zh-CN" altLang="zh-CN" sz="3300" dirty="0">
                <a:solidFill>
                  <a:srgbClr val="7030A0"/>
                </a:solidFill>
              </a:rPr>
              <a:t>微信聊天记录包括文字记录和语音记录两种</a:t>
            </a:r>
            <a:r>
              <a:rPr lang="zh-CN" altLang="zh-CN" sz="3300" dirty="0" smtClean="0">
                <a:solidFill>
                  <a:srgbClr val="7030A0"/>
                </a:solidFill>
              </a:rPr>
              <a:t>。</a:t>
            </a:r>
            <a:r>
              <a:rPr lang="zh-CN" altLang="zh-CN" sz="3300" dirty="0">
                <a:solidFill>
                  <a:srgbClr val="7030A0"/>
                </a:solidFill>
              </a:rPr>
              <a:t>语音记录的</a:t>
            </a:r>
            <a:r>
              <a:rPr lang="zh-CN" altLang="zh-CN" sz="3300" dirty="0" smtClean="0">
                <a:solidFill>
                  <a:srgbClr val="7030A0"/>
                </a:solidFill>
              </a:rPr>
              <a:t>完备性相对</a:t>
            </a:r>
            <a:r>
              <a:rPr lang="zh-CN" altLang="zh-CN" sz="3300" dirty="0">
                <a:solidFill>
                  <a:srgbClr val="7030A0"/>
                </a:solidFill>
              </a:rPr>
              <a:t>较为复杂</a:t>
            </a:r>
            <a:r>
              <a:rPr lang="zh-CN" altLang="zh-CN" sz="3300" dirty="0" smtClean="0">
                <a:solidFill>
                  <a:srgbClr val="7030A0"/>
                </a:solidFill>
              </a:rPr>
              <a:t>。</a:t>
            </a:r>
            <a:endParaRPr lang="en-US" altLang="zh-CN" sz="3300" dirty="0" smtClean="0">
              <a:solidFill>
                <a:srgbClr val="7030A0"/>
              </a:solidFill>
            </a:endParaRPr>
          </a:p>
          <a:p>
            <a:pPr>
              <a:lnSpc>
                <a:spcPct val="160000"/>
              </a:lnSpc>
            </a:pPr>
            <a:r>
              <a:rPr lang="zh-CN" altLang="zh-CN" sz="3300" dirty="0">
                <a:solidFill>
                  <a:srgbClr val="7030A0"/>
                </a:solidFill>
              </a:rPr>
              <a:t>语音记录较多且法庭未组织庭前证据交换时，在案件开庭前选取其中较为关键的部分语音记录进行公证，将争议事实转化为我国民事诉讼法拟制的法律事实，不失为一种较为稳妥的方法</a:t>
            </a:r>
            <a:r>
              <a:rPr lang="zh-CN" altLang="zh-CN" sz="3300" dirty="0" smtClean="0">
                <a:solidFill>
                  <a:srgbClr val="7030A0"/>
                </a:solidFill>
              </a:rPr>
              <a:t>。</a:t>
            </a:r>
            <a:endParaRPr lang="en-US" altLang="zh-CN" sz="3300" dirty="0" smtClean="0">
              <a:solidFill>
                <a:srgbClr val="7030A0"/>
              </a:solidFill>
            </a:endParaRPr>
          </a:p>
          <a:p>
            <a:pPr>
              <a:lnSpc>
                <a:spcPct val="160000"/>
              </a:lnSpc>
            </a:pPr>
            <a:r>
              <a:rPr lang="zh-CN" altLang="zh-CN" sz="3300" dirty="0">
                <a:solidFill>
                  <a:srgbClr val="7030A0"/>
                </a:solidFill>
              </a:rPr>
              <a:t>对于微信一方在境外形成的微信聊天记录，尚未找到需要公证认证的案例，这充分体现了微信聊天跨国界、记录储存设备便于携带、内容稳定的特点。 需要注意的是，国外微信使用者通过拍照、截图方式微信传送到国内当事人，如质证方对图片内容真实性提出异议，则法院对其真实性不予确认。</a:t>
            </a:r>
          </a:p>
          <a:p>
            <a:endParaRPr lang="zh-CN" altLang="en-US" dirty="0"/>
          </a:p>
        </p:txBody>
      </p:sp>
      <p:sp>
        <p:nvSpPr>
          <p:cNvPr id="2" name="标题 1"/>
          <p:cNvSpPr>
            <a:spLocks noGrp="1"/>
          </p:cNvSpPr>
          <p:nvPr>
            <p:ph type="title"/>
          </p:nvPr>
        </p:nvSpPr>
        <p:spPr/>
        <p:txBody>
          <a:bodyPr>
            <a:normAutofit/>
          </a:bodyPr>
          <a:lstStyle/>
          <a:p>
            <a:pPr algn="l"/>
            <a:r>
              <a:rPr lang="zh-CN" altLang="zh-CN" sz="4000" dirty="0">
                <a:solidFill>
                  <a:schemeClr val="tx2"/>
                </a:solidFill>
                <a:latin typeface="方正黑体简体" pitchFamily="2" charset="-122"/>
                <a:ea typeface="方正黑体简体" pitchFamily="2" charset="-122"/>
              </a:rPr>
              <a:t>（二）证据形式应当完备</a:t>
            </a:r>
            <a:endParaRPr lang="zh-CN" altLang="en-US" sz="4000" dirty="0">
              <a:solidFill>
                <a:schemeClr val="tx2"/>
              </a:solidFill>
              <a:latin typeface="方正黑体简体" pitchFamily="2" charset="-122"/>
              <a:ea typeface="方正黑体简体" pitchFamily="2" charset="-122"/>
            </a:endParaRPr>
          </a:p>
        </p:txBody>
      </p:sp>
    </p:spTree>
    <p:extLst>
      <p:ext uri="{BB962C8B-B14F-4D97-AF65-F5344CB8AC3E}">
        <p14:creationId xmlns:p14="http://schemas.microsoft.com/office/powerpoint/2010/main" val="2578999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457200" y="1329613"/>
            <a:ext cx="8229600" cy="3175856"/>
          </a:xfrm>
        </p:spPr>
        <p:txBody>
          <a:bodyPr>
            <a:normAutofit fontScale="92500" lnSpcReduction="20000"/>
          </a:bodyPr>
          <a:lstStyle/>
          <a:p>
            <a:pPr>
              <a:lnSpc>
                <a:spcPct val="150000"/>
              </a:lnSpc>
            </a:pPr>
            <a:r>
              <a:rPr lang="zh-CN" altLang="zh-CN" dirty="0">
                <a:solidFill>
                  <a:srgbClr val="7030A0"/>
                </a:solidFill>
              </a:rPr>
              <a:t>目前，对电子证据真实性的审查判断主要依靠公证程序，且基本为形式审查，程序复杂繁琐，证明力不</a:t>
            </a:r>
            <a:r>
              <a:rPr lang="zh-CN" altLang="zh-CN" dirty="0" smtClean="0">
                <a:solidFill>
                  <a:srgbClr val="7030A0"/>
                </a:solidFill>
              </a:rPr>
              <a:t>强</a:t>
            </a:r>
            <a:r>
              <a:rPr lang="zh-CN" altLang="en-US" dirty="0" smtClean="0">
                <a:solidFill>
                  <a:srgbClr val="7030A0"/>
                </a:solidFill>
              </a:rPr>
              <a:t>。</a:t>
            </a:r>
            <a:endParaRPr lang="en-US" altLang="zh-CN" dirty="0" smtClean="0">
              <a:solidFill>
                <a:srgbClr val="7030A0"/>
              </a:solidFill>
            </a:endParaRPr>
          </a:p>
          <a:p>
            <a:pPr>
              <a:lnSpc>
                <a:spcPct val="150000"/>
              </a:lnSpc>
            </a:pPr>
            <a:r>
              <a:rPr lang="zh-CN" altLang="zh-CN" dirty="0" smtClean="0">
                <a:solidFill>
                  <a:srgbClr val="7030A0"/>
                </a:solidFill>
              </a:rPr>
              <a:t>对于</a:t>
            </a:r>
            <a:r>
              <a:rPr lang="zh-CN" altLang="zh-CN" dirty="0">
                <a:solidFill>
                  <a:srgbClr val="7030A0"/>
                </a:solidFill>
              </a:rPr>
              <a:t>关键性语音记录，可以在庭前组织双方到场质证，一方无正当理由拒不到场，法庭可以通过核对确认证据形式真实性，不宜倡导当事人原则上都要对微信聊天记录进行公证。</a:t>
            </a:r>
            <a:endParaRPr lang="zh-CN" altLang="en-US" dirty="0">
              <a:solidFill>
                <a:srgbClr val="7030A0"/>
              </a:solidFill>
            </a:endParaRPr>
          </a:p>
        </p:txBody>
      </p:sp>
      <p:sp>
        <p:nvSpPr>
          <p:cNvPr id="2" name="标题 1"/>
          <p:cNvSpPr>
            <a:spLocks noGrp="1"/>
          </p:cNvSpPr>
          <p:nvPr>
            <p:ph type="title"/>
          </p:nvPr>
        </p:nvSpPr>
        <p:spPr>
          <a:xfrm>
            <a:off x="457200" y="123479"/>
            <a:ext cx="8291264" cy="936104"/>
          </a:xfrm>
        </p:spPr>
        <p:txBody>
          <a:bodyPr>
            <a:noAutofit/>
          </a:bodyPr>
          <a:lstStyle/>
          <a:p>
            <a:pPr algn="l"/>
            <a:r>
              <a:rPr lang="zh-CN" altLang="zh-CN" sz="3600" dirty="0">
                <a:solidFill>
                  <a:schemeClr val="tx2"/>
                </a:solidFill>
                <a:latin typeface="方正黑体简体" pitchFamily="2" charset="-122"/>
                <a:ea typeface="方正黑体简体" pitchFamily="2" charset="-122"/>
              </a:rPr>
              <a:t>（三）证据</a:t>
            </a:r>
            <a:r>
              <a:rPr lang="zh-CN" altLang="zh-CN" sz="3600" dirty="0" smtClean="0">
                <a:solidFill>
                  <a:schemeClr val="tx2"/>
                </a:solidFill>
                <a:latin typeface="方正黑体简体" pitchFamily="2" charset="-122"/>
                <a:ea typeface="方正黑体简体" pitchFamily="2" charset="-122"/>
              </a:rPr>
              <a:t>内容能</a:t>
            </a:r>
            <a:r>
              <a:rPr lang="zh-CN" altLang="zh-CN" sz="3600" dirty="0">
                <a:solidFill>
                  <a:schemeClr val="tx2"/>
                </a:solidFill>
                <a:latin typeface="方正黑体简体" pitchFamily="2" charset="-122"/>
                <a:ea typeface="方正黑体简体" pitchFamily="2" charset="-122"/>
              </a:rPr>
              <a:t>与其他证据相互印证</a:t>
            </a:r>
            <a:endParaRPr lang="zh-CN" altLang="en-US" sz="3600" dirty="0">
              <a:solidFill>
                <a:schemeClr val="tx2"/>
              </a:solidFill>
              <a:latin typeface="方正黑体简体" pitchFamily="2" charset="-122"/>
              <a:ea typeface="方正黑体简体" pitchFamily="2" charset="-122"/>
            </a:endParaRPr>
          </a:p>
        </p:txBody>
      </p:sp>
    </p:spTree>
    <p:extLst>
      <p:ext uri="{BB962C8B-B14F-4D97-AF65-F5344CB8AC3E}">
        <p14:creationId xmlns:p14="http://schemas.microsoft.com/office/powerpoint/2010/main" val="14558854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聚合">
  <a:themeElements>
    <a:clrScheme name="聚合">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聚合">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聚合">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61</TotalTime>
  <Words>1238</Words>
  <Application>Microsoft Office PowerPoint</Application>
  <PresentationFormat>全屏显示(16:9)</PresentationFormat>
  <Paragraphs>47</Paragraphs>
  <Slides>13</Slides>
  <Notes>0</Notes>
  <HiddenSlides>0</HiddenSlides>
  <MMClips>0</MMClips>
  <ScaleCrop>false</ScaleCrop>
  <HeadingPairs>
    <vt:vector size="4" baseType="variant">
      <vt:variant>
        <vt:lpstr>主题</vt:lpstr>
      </vt:variant>
      <vt:variant>
        <vt:i4>1</vt:i4>
      </vt:variant>
      <vt:variant>
        <vt:lpstr>幻灯片标题</vt:lpstr>
      </vt:variant>
      <vt:variant>
        <vt:i4>13</vt:i4>
      </vt:variant>
    </vt:vector>
  </HeadingPairs>
  <TitlesOfParts>
    <vt:vector size="14" baseType="lpstr">
      <vt:lpstr>聚合</vt:lpstr>
      <vt:lpstr>微信聊天记录证明力试析 ——以海上货运代理纠纷为切入点</vt:lpstr>
      <vt:lpstr>一、缘起：微信聊天记录为断案的关键</vt:lpstr>
      <vt:lpstr>两则案例</vt:lpstr>
      <vt:lpstr>二、微信聊天记录的性质、特征</vt:lpstr>
      <vt:lpstr>三、从个案看微信聊天记录证明力大小</vt:lpstr>
      <vt:lpstr>四、从普遍意义上初探海上货运代理纠纷中微信聊天记录证明力判断要点</vt:lpstr>
      <vt:lpstr>两种意外情况的处理</vt:lpstr>
      <vt:lpstr>（二）证据形式应当完备</vt:lpstr>
      <vt:lpstr>（三）证据内容能与其他证据相互印证</vt:lpstr>
      <vt:lpstr>（四）证据内容应与证明目的一致</vt:lpstr>
      <vt:lpstr>小结（一）</vt:lpstr>
      <vt:lpstr>小结（二）</vt:lpstr>
      <vt:lpstr>以上是基于浅文的分享  谢谢大家的聆听！</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微信聊天记录证明力试析 ——以海上货运代理纠纷为切入点</dc:title>
  <cp:lastModifiedBy>user</cp:lastModifiedBy>
  <cp:revision>11</cp:revision>
  <dcterms:modified xsi:type="dcterms:W3CDTF">2019-07-01T08:55:41Z</dcterms:modified>
</cp:coreProperties>
</file>