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168689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422610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7237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39258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21957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31582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94311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8398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369589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188137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E81C0EE-87B1-4AFB-A23C-75E105127290}" type="datetimeFigureOut">
              <a:rPr lang="zh-CN" altLang="en-US" smtClean="0"/>
              <a:t>2019/7/5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15089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1C0EE-87B1-4AFB-A23C-75E105127290}" type="datetimeFigureOut">
              <a:rPr lang="zh-CN" altLang="en-US" smtClean="0"/>
              <a:t>2019/7/5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1C6C-6CFD-4333-990C-F2F19494E46C}" type="slidenum">
              <a:rPr lang="zh-CN" altLang="en-US" smtClean="0"/>
              <a:t>‹#›</a:t>
            </a:fld>
            <a:endParaRPr lang="zh-CN" altLang="en-US"/>
          </a:p>
        </p:txBody>
      </p:sp>
    </p:spTree>
    <p:extLst>
      <p:ext uri="{BB962C8B-B14F-4D97-AF65-F5344CB8AC3E}">
        <p14:creationId xmlns:p14="http://schemas.microsoft.com/office/powerpoint/2010/main" val="313468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海事案件电子数据证据真实性认证研究</a:t>
            </a:r>
            <a:endParaRPr lang="zh-CN" altLang="en-US" dirty="0"/>
          </a:p>
        </p:txBody>
      </p:sp>
      <p:sp>
        <p:nvSpPr>
          <p:cNvPr id="3" name="副标题 2"/>
          <p:cNvSpPr>
            <a:spLocks noGrp="1"/>
          </p:cNvSpPr>
          <p:nvPr>
            <p:ph type="subTitle" idx="1"/>
          </p:nvPr>
        </p:nvSpPr>
        <p:spPr/>
        <p:txBody>
          <a:bodyPr/>
          <a:lstStyle/>
          <a:p>
            <a:r>
              <a:rPr lang="en-US" altLang="zh-CN" sz="4000" dirty="0" smtClean="0"/>
              <a:t>——</a:t>
            </a:r>
            <a:r>
              <a:rPr lang="zh-CN" altLang="en-US" sz="4000" dirty="0" smtClean="0"/>
              <a:t>基于部分裁判文书的数据分析</a:t>
            </a:r>
            <a:endParaRPr lang="en-US" altLang="zh-CN" sz="4000" dirty="0" smtClean="0"/>
          </a:p>
          <a:p>
            <a:endParaRPr lang="en-US" altLang="zh-CN" dirty="0" smtClean="0"/>
          </a:p>
          <a:p>
            <a:r>
              <a:rPr lang="zh-CN" altLang="en-US" dirty="0" smtClean="0"/>
              <a:t>作者：匡浩 青岛海事法院法官助理</a:t>
            </a:r>
            <a:endParaRPr lang="en-US" altLang="zh-CN" dirty="0" smtClean="0"/>
          </a:p>
          <a:p>
            <a:endParaRPr lang="zh-CN" altLang="en-US" dirty="0"/>
          </a:p>
        </p:txBody>
      </p:sp>
    </p:spTree>
    <p:extLst>
      <p:ext uri="{BB962C8B-B14F-4D97-AF65-F5344CB8AC3E}">
        <p14:creationId xmlns:p14="http://schemas.microsoft.com/office/powerpoint/2010/main" val="157058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三、海事案件电子数据证据真实性认证中存在的问题和对策</a:t>
            </a:r>
            <a:endParaRPr lang="zh-CN" altLang="en-US" dirty="0"/>
          </a:p>
        </p:txBody>
      </p:sp>
      <p:sp>
        <p:nvSpPr>
          <p:cNvPr id="3" name="内容占位符 2"/>
          <p:cNvSpPr>
            <a:spLocks noGrp="1"/>
          </p:cNvSpPr>
          <p:nvPr>
            <p:ph idx="1"/>
          </p:nvPr>
        </p:nvSpPr>
        <p:spPr/>
        <p:txBody>
          <a:bodyPr/>
          <a:lstStyle/>
          <a:p>
            <a:r>
              <a:rPr lang="zh-CN" altLang="zh-CN" dirty="0"/>
              <a:t>（一</a:t>
            </a:r>
            <a:r>
              <a:rPr lang="zh-CN" altLang="zh-CN" dirty="0" smtClean="0"/>
              <a:t>）问题</a:t>
            </a:r>
            <a:endParaRPr lang="zh-CN" altLang="zh-CN" dirty="0"/>
          </a:p>
          <a:p>
            <a:r>
              <a:rPr lang="en-US" altLang="zh-CN" dirty="0"/>
              <a:t>1</a:t>
            </a:r>
            <a:r>
              <a:rPr lang="zh-CN" altLang="zh-CN" dirty="0"/>
              <a:t>错误使用佐证</a:t>
            </a:r>
            <a:r>
              <a:rPr lang="zh-CN" altLang="zh-CN" dirty="0" smtClean="0"/>
              <a:t>规则</a:t>
            </a:r>
            <a:endParaRPr lang="en-US" altLang="zh-CN" dirty="0" smtClean="0"/>
          </a:p>
          <a:p>
            <a:endParaRPr lang="en-US" altLang="zh-CN" dirty="0" smtClean="0"/>
          </a:p>
          <a:p>
            <a:r>
              <a:rPr lang="en-US" altLang="zh-CN" dirty="0"/>
              <a:t>2</a:t>
            </a:r>
            <a:r>
              <a:rPr lang="zh-CN" altLang="zh-CN" dirty="0"/>
              <a:t>过于依赖公证的</a:t>
            </a:r>
            <a:r>
              <a:rPr lang="zh-CN" altLang="zh-CN" dirty="0" smtClean="0"/>
              <a:t>作用</a:t>
            </a:r>
            <a:endParaRPr lang="en-US" altLang="zh-CN" dirty="0" smtClean="0"/>
          </a:p>
          <a:p>
            <a:endParaRPr lang="zh-CN" altLang="zh-CN" dirty="0"/>
          </a:p>
          <a:p>
            <a:r>
              <a:rPr lang="en-US" altLang="zh-CN" dirty="0"/>
              <a:t>3</a:t>
            </a:r>
            <a:r>
              <a:rPr lang="zh-CN" altLang="zh-CN" dirty="0"/>
              <a:t>未充分说明认证理由</a:t>
            </a:r>
          </a:p>
          <a:p>
            <a:endParaRPr lang="zh-CN" altLang="en-US" dirty="0"/>
          </a:p>
        </p:txBody>
      </p:sp>
    </p:spTree>
    <p:extLst>
      <p:ext uri="{BB962C8B-B14F-4D97-AF65-F5344CB8AC3E}">
        <p14:creationId xmlns:p14="http://schemas.microsoft.com/office/powerpoint/2010/main" val="183367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错误使用佐证规则</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最高人民法院关于民事诉讼证据的若干规定</a:t>
            </a:r>
            <a:r>
              <a:rPr lang="en-US" altLang="zh-CN" dirty="0" smtClean="0"/>
              <a:t>》</a:t>
            </a:r>
            <a:r>
              <a:rPr lang="zh-CN" altLang="en-US" dirty="0" smtClean="0"/>
              <a:t>第七十条</a:t>
            </a:r>
            <a:endParaRPr lang="en-US" altLang="zh-CN" dirty="0" smtClean="0"/>
          </a:p>
          <a:p>
            <a:r>
              <a:rPr lang="zh-CN" altLang="en-US" dirty="0" smtClean="0"/>
              <a:t> “一方当事人提出的下列证据，对方当事人提出异议但没有足以反驳的相反证据的，人民法院应当确认其</a:t>
            </a:r>
            <a:r>
              <a:rPr lang="zh-CN" altLang="en-US" dirty="0" smtClean="0">
                <a:solidFill>
                  <a:srgbClr val="FF0000"/>
                </a:solidFill>
              </a:rPr>
              <a:t>证明力</a:t>
            </a:r>
            <a:r>
              <a:rPr lang="zh-CN" altLang="en-US" dirty="0" smtClean="0"/>
              <a:t>：</a:t>
            </a:r>
            <a:r>
              <a:rPr lang="en-US" altLang="zh-CN" dirty="0" smtClean="0"/>
              <a:t>……(</a:t>
            </a:r>
            <a:r>
              <a:rPr lang="zh-CN" altLang="en-US" dirty="0" smtClean="0"/>
              <a:t>三</a:t>
            </a:r>
            <a:r>
              <a:rPr lang="en-US" altLang="zh-CN" dirty="0" smtClean="0"/>
              <a:t>)</a:t>
            </a:r>
            <a:r>
              <a:rPr lang="zh-CN" altLang="en-US" dirty="0" smtClean="0"/>
              <a:t>有其他证据佐证并以合法手段取得的、无疑点的视听资料或者与视听资料核对无误的复制件；</a:t>
            </a:r>
            <a:r>
              <a:rPr lang="en-US" altLang="zh-CN" dirty="0" smtClean="0"/>
              <a:t>……”</a:t>
            </a:r>
          </a:p>
          <a:p>
            <a:r>
              <a:rPr lang="zh-CN" altLang="en-US" dirty="0" smtClean="0"/>
              <a:t>该条要解决的问题是</a:t>
            </a:r>
            <a:r>
              <a:rPr lang="zh-CN" altLang="en-US" dirty="0" smtClean="0">
                <a:solidFill>
                  <a:srgbClr val="FF0000"/>
                </a:solidFill>
              </a:rPr>
              <a:t>证明力</a:t>
            </a:r>
            <a:r>
              <a:rPr lang="zh-CN" altLang="en-US" dirty="0" smtClean="0"/>
              <a:t>的问题，而针对证明力进行认证的前提是证据资料具备了</a:t>
            </a:r>
            <a:r>
              <a:rPr lang="zh-CN" altLang="en-US" dirty="0" smtClean="0">
                <a:solidFill>
                  <a:srgbClr val="FF0000"/>
                </a:solidFill>
              </a:rPr>
              <a:t>证据能力</a:t>
            </a:r>
            <a:r>
              <a:rPr lang="zh-CN" altLang="en-US" dirty="0" smtClean="0"/>
              <a:t>，即真实性、合法性、关联性。换句话说，在证据资料符合了真实性、合法性、关联性的前提下，证据资料才能成为证据，法院再对其证明力进行考察。</a:t>
            </a:r>
            <a:endParaRPr lang="en-US" altLang="zh-CN" dirty="0" smtClean="0"/>
          </a:p>
          <a:p>
            <a:r>
              <a:rPr lang="zh-CN" altLang="en-US" dirty="0" smtClean="0"/>
              <a:t>在真实性认证阶段，不应使用对证明力进行认证的佐证规则</a:t>
            </a:r>
            <a:endParaRPr lang="zh-CN" altLang="en-US" dirty="0"/>
          </a:p>
        </p:txBody>
      </p:sp>
    </p:spTree>
    <p:extLst>
      <p:ext uri="{BB962C8B-B14F-4D97-AF65-F5344CB8AC3E}">
        <p14:creationId xmlns:p14="http://schemas.microsoft.com/office/powerpoint/2010/main" val="245069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过于依赖公证的</a:t>
            </a:r>
            <a:r>
              <a:rPr lang="zh-CN" altLang="zh-CN" dirty="0" smtClean="0"/>
              <a:t>作用</a:t>
            </a:r>
            <a:endParaRPr lang="zh-CN" altLang="en-US" dirty="0"/>
          </a:p>
        </p:txBody>
      </p:sp>
      <p:sp>
        <p:nvSpPr>
          <p:cNvPr id="3" name="内容占位符 2"/>
          <p:cNvSpPr>
            <a:spLocks noGrp="1"/>
          </p:cNvSpPr>
          <p:nvPr>
            <p:ph idx="1"/>
          </p:nvPr>
        </p:nvSpPr>
        <p:spPr/>
        <p:txBody>
          <a:bodyPr/>
          <a:lstStyle/>
          <a:p>
            <a:r>
              <a:rPr lang="zh-CN" altLang="en-US" dirty="0" smtClean="0"/>
              <a:t>海事案件电子数据证据的公证，实际上是公证员对电子数据证据</a:t>
            </a:r>
            <a:r>
              <a:rPr lang="zh-CN" altLang="en-US" dirty="0" smtClean="0">
                <a:solidFill>
                  <a:srgbClr val="FF0000"/>
                </a:solidFill>
              </a:rPr>
              <a:t>提取过程的相关事实</a:t>
            </a:r>
            <a:r>
              <a:rPr lang="zh-CN" altLang="en-US" dirty="0" smtClean="0"/>
              <a:t>进行的公证，公证员仅能对证据提取的事实予以公证。经过公证后被提交上法庭的电子数据证据，法官仍然要对该证据的</a:t>
            </a:r>
            <a:r>
              <a:rPr lang="zh-CN" altLang="en-US" dirty="0" smtClean="0">
                <a:solidFill>
                  <a:srgbClr val="FF0000"/>
                </a:solidFill>
              </a:rPr>
              <a:t>形成、收集、移送、保管、展示整个过程</a:t>
            </a:r>
            <a:r>
              <a:rPr lang="zh-CN" altLang="en-US" dirty="0" smtClean="0"/>
              <a:t>进行考察，而不能以公证代替认证过程。</a:t>
            </a:r>
            <a:endParaRPr lang="en-US" altLang="zh-CN" dirty="0" smtClean="0"/>
          </a:p>
          <a:p>
            <a:endParaRPr lang="en-US" altLang="zh-CN" dirty="0" smtClean="0"/>
          </a:p>
          <a:p>
            <a:r>
              <a:rPr lang="zh-CN" altLang="en-US" dirty="0" smtClean="0"/>
              <a:t>注意公证过程中的瑕疵和公证覆盖不到的事项</a:t>
            </a:r>
            <a:endParaRPr lang="zh-CN" altLang="en-US" dirty="0"/>
          </a:p>
        </p:txBody>
      </p:sp>
    </p:spTree>
    <p:extLst>
      <p:ext uri="{BB962C8B-B14F-4D97-AF65-F5344CB8AC3E}">
        <p14:creationId xmlns:p14="http://schemas.microsoft.com/office/powerpoint/2010/main" val="115104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zh-CN" dirty="0"/>
              <a:t>未充分说明认证理由</a:t>
            </a:r>
            <a:endParaRPr lang="zh-CN" altLang="en-US" dirty="0"/>
          </a:p>
        </p:txBody>
      </p:sp>
      <p:sp>
        <p:nvSpPr>
          <p:cNvPr id="3" name="内容占位符 2"/>
          <p:cNvSpPr>
            <a:spLocks noGrp="1"/>
          </p:cNvSpPr>
          <p:nvPr>
            <p:ph idx="1"/>
          </p:nvPr>
        </p:nvSpPr>
        <p:spPr/>
        <p:txBody>
          <a:bodyPr/>
          <a:lstStyle/>
          <a:p>
            <a:r>
              <a:rPr lang="zh-CN" altLang="en-US" dirty="0" smtClean="0"/>
              <a:t>有部分案件未对质证意见进行回应，未分析证据的真实性。对真实性进行了分析的案件，也只有简单分析，甚至用套话一带而过。</a:t>
            </a:r>
            <a:endParaRPr lang="en-US" altLang="zh-CN" dirty="0" smtClean="0"/>
          </a:p>
          <a:p>
            <a:endParaRPr lang="en-US" altLang="zh-CN" dirty="0"/>
          </a:p>
          <a:p>
            <a:r>
              <a:rPr lang="zh-CN" altLang="en-US" dirty="0" smtClean="0"/>
              <a:t>例如，在（</a:t>
            </a:r>
            <a:r>
              <a:rPr lang="en-US" altLang="zh-CN" dirty="0" smtClean="0"/>
              <a:t>2013</a:t>
            </a:r>
            <a:r>
              <a:rPr lang="zh-CN" altLang="en-US" dirty="0" smtClean="0"/>
              <a:t>）</a:t>
            </a:r>
            <a:r>
              <a:rPr lang="en-US" altLang="zh-CN" dirty="0" smtClean="0"/>
              <a:t>×</a:t>
            </a:r>
            <a:r>
              <a:rPr lang="zh-CN" altLang="en-US" dirty="0" smtClean="0"/>
              <a:t>海法商初字第</a:t>
            </a:r>
            <a:r>
              <a:rPr lang="en-US" altLang="zh-CN" dirty="0" smtClean="0"/>
              <a:t>23</a:t>
            </a:r>
            <a:r>
              <a:rPr lang="zh-CN" altLang="en-US" dirty="0" smtClean="0"/>
              <a:t>号、（</a:t>
            </a:r>
            <a:r>
              <a:rPr lang="en-US" altLang="zh-CN" dirty="0" smtClean="0"/>
              <a:t>2015</a:t>
            </a:r>
            <a:r>
              <a:rPr lang="zh-CN" altLang="en-US" dirty="0" smtClean="0"/>
              <a:t>）</a:t>
            </a:r>
            <a:r>
              <a:rPr lang="en-US" altLang="zh-CN" dirty="0" smtClean="0"/>
              <a:t>×</a:t>
            </a:r>
            <a:r>
              <a:rPr lang="zh-CN" altLang="en-US" dirty="0" smtClean="0"/>
              <a:t>海终字第</a:t>
            </a:r>
            <a:r>
              <a:rPr lang="en-US" altLang="zh-CN" dirty="0" smtClean="0"/>
              <a:t>150</a:t>
            </a:r>
            <a:r>
              <a:rPr lang="zh-CN" altLang="en-US" dirty="0" smtClean="0"/>
              <a:t>号两案中，对方当事人对集装箱温度记录均有异议，但法院都仅以经过公证（认证）为由采信，无其他实质性分析。</a:t>
            </a:r>
            <a:endParaRPr lang="zh-CN" altLang="en-US" dirty="0"/>
          </a:p>
        </p:txBody>
      </p:sp>
    </p:spTree>
    <p:extLst>
      <p:ext uri="{BB962C8B-B14F-4D97-AF65-F5344CB8AC3E}">
        <p14:creationId xmlns:p14="http://schemas.microsoft.com/office/powerpoint/2010/main" val="155941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未充分说明认证理由</a:t>
            </a:r>
            <a:endParaRPr lang="zh-CN" altLang="en-US" dirty="0"/>
          </a:p>
        </p:txBody>
      </p:sp>
      <p:sp>
        <p:nvSpPr>
          <p:cNvPr id="3" name="内容占位符 2"/>
          <p:cNvSpPr>
            <a:spLocks noGrp="1"/>
          </p:cNvSpPr>
          <p:nvPr>
            <p:ph idx="1"/>
          </p:nvPr>
        </p:nvSpPr>
        <p:spPr/>
        <p:txBody>
          <a:bodyPr/>
          <a:lstStyle/>
          <a:p>
            <a:r>
              <a:rPr lang="zh-CN" altLang="zh-CN" dirty="0"/>
              <a:t>因为认证理由不充分，从表面上看甚至出现了类似举证、质证的两案认证结果迥异的</a:t>
            </a:r>
            <a:r>
              <a:rPr lang="zh-CN" altLang="zh-CN" dirty="0" smtClean="0"/>
              <a:t>情况</a:t>
            </a:r>
            <a:endParaRPr lang="en-US" altLang="zh-CN" dirty="0" smtClean="0"/>
          </a:p>
          <a:p>
            <a:endParaRPr lang="en-US" altLang="zh-CN" dirty="0"/>
          </a:p>
          <a:p>
            <a:r>
              <a:rPr lang="zh-CN" altLang="zh-CN" dirty="0" smtClean="0"/>
              <a:t>例如</a:t>
            </a:r>
            <a:r>
              <a:rPr lang="zh-CN" altLang="zh-CN" dirty="0"/>
              <a:t>在（</a:t>
            </a:r>
            <a:r>
              <a:rPr lang="en-US" altLang="zh-CN" dirty="0"/>
              <a:t>2015</a:t>
            </a:r>
            <a:r>
              <a:rPr lang="zh-CN" altLang="zh-CN" dirty="0"/>
              <a:t>）</a:t>
            </a:r>
            <a:r>
              <a:rPr lang="en-US" altLang="zh-CN" dirty="0"/>
              <a:t>×</a:t>
            </a:r>
            <a:r>
              <a:rPr lang="zh-CN" altLang="zh-CN" dirty="0"/>
              <a:t>海法商初字第</a:t>
            </a:r>
            <a:r>
              <a:rPr lang="en-US" altLang="zh-CN" dirty="0"/>
              <a:t>7</a:t>
            </a:r>
            <a:r>
              <a:rPr lang="zh-CN" altLang="zh-CN" dirty="0"/>
              <a:t>号、（</a:t>
            </a:r>
            <a:r>
              <a:rPr lang="en-US" altLang="zh-CN" dirty="0"/>
              <a:t>2014</a:t>
            </a:r>
            <a:r>
              <a:rPr lang="zh-CN" altLang="zh-CN" dirty="0"/>
              <a:t>）</a:t>
            </a:r>
            <a:r>
              <a:rPr lang="en-US" altLang="zh-CN" dirty="0"/>
              <a:t>×</a:t>
            </a:r>
            <a:r>
              <a:rPr lang="zh-CN" altLang="zh-CN" dirty="0"/>
              <a:t>海法商初字第</a:t>
            </a:r>
            <a:r>
              <a:rPr lang="en-US" altLang="zh-CN" dirty="0"/>
              <a:t>731</a:t>
            </a:r>
            <a:r>
              <a:rPr lang="zh-CN" altLang="zh-CN" dirty="0"/>
              <a:t>号两案中，集装箱温度记录均以打印件举证，对方均对真实性提出异议，前一案法院认为该证据是涉案集装箱温度记录，对方虽有异议但未提出反证，故予以釆信，后一案法院却以该证据为打印件为由不予采信。</a:t>
            </a:r>
            <a:endParaRPr lang="zh-CN" altLang="en-US" dirty="0"/>
          </a:p>
        </p:txBody>
      </p:sp>
    </p:spTree>
    <p:extLst>
      <p:ext uri="{BB962C8B-B14F-4D97-AF65-F5344CB8AC3E}">
        <p14:creationId xmlns:p14="http://schemas.microsoft.com/office/powerpoint/2010/main" val="63970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（二）原因分析</a:t>
            </a:r>
            <a:endParaRPr lang="zh-CN" altLang="en-US" dirty="0"/>
          </a:p>
        </p:txBody>
      </p:sp>
      <p:sp>
        <p:nvSpPr>
          <p:cNvPr id="3" name="内容占位符 2"/>
          <p:cNvSpPr>
            <a:spLocks noGrp="1"/>
          </p:cNvSpPr>
          <p:nvPr>
            <p:ph idx="1"/>
          </p:nvPr>
        </p:nvSpPr>
        <p:spPr/>
        <p:txBody>
          <a:bodyPr/>
          <a:lstStyle/>
          <a:p>
            <a:r>
              <a:rPr lang="zh-CN" altLang="zh-CN" dirty="0"/>
              <a:t>一，法官不了解海事案件电子数据证据形成、保存、表现的具体过程</a:t>
            </a:r>
            <a:r>
              <a:rPr lang="zh-CN" altLang="zh-CN" dirty="0" smtClean="0"/>
              <a:t>。</a:t>
            </a:r>
            <a:endParaRPr lang="en-US" altLang="zh-CN" dirty="0" smtClean="0"/>
          </a:p>
          <a:p>
            <a:r>
              <a:rPr lang="zh-CN" altLang="zh-CN" dirty="0"/>
              <a:t>二，法官不信任电子数据证据</a:t>
            </a:r>
            <a:r>
              <a:rPr lang="zh-CN" altLang="zh-CN" dirty="0" smtClean="0"/>
              <a:t>。</a:t>
            </a:r>
            <a:r>
              <a:rPr lang="zh-CN" altLang="zh-CN" dirty="0"/>
              <a:t>绝大多数电子数据证据具有极强的稳定性和安全性</a:t>
            </a:r>
            <a:r>
              <a:rPr lang="zh-CN" altLang="zh-CN" dirty="0" smtClean="0"/>
              <a:t>，而且</a:t>
            </a:r>
            <a:r>
              <a:rPr lang="zh-CN" altLang="zh-CN" dirty="0"/>
              <a:t>，海事案件电子数据证据，尤其是海事特有电子证据，技术性的保障较为完善，其真实性足够和传统证据媲美</a:t>
            </a:r>
            <a:r>
              <a:rPr lang="zh-CN" altLang="zh-CN" dirty="0" smtClean="0"/>
              <a:t>。</a:t>
            </a:r>
            <a:endParaRPr lang="en-US" altLang="zh-CN" dirty="0" smtClean="0"/>
          </a:p>
          <a:p>
            <a:r>
              <a:rPr lang="zh-CN" altLang="zh-CN" dirty="0" smtClean="0"/>
              <a:t>三</a:t>
            </a:r>
            <a:r>
              <a:rPr lang="zh-CN" altLang="zh-CN" dirty="0"/>
              <a:t>，对证据法中关于电子数据证据的特别规定不</a:t>
            </a:r>
            <a:r>
              <a:rPr lang="zh-CN" altLang="zh-CN" dirty="0" smtClean="0"/>
              <a:t>熟悉</a:t>
            </a:r>
            <a:r>
              <a:rPr lang="zh-CN" altLang="en-US" dirty="0" smtClean="0"/>
              <a:t>。</a:t>
            </a:r>
            <a:endParaRPr lang="en-US" altLang="zh-CN" dirty="0" smtClean="0"/>
          </a:p>
          <a:p>
            <a:r>
              <a:rPr lang="zh-CN" altLang="zh-CN" dirty="0" smtClean="0"/>
              <a:t>电子</a:t>
            </a:r>
            <a:r>
              <a:rPr lang="zh-CN" altLang="zh-CN" dirty="0"/>
              <a:t>签名法对电子数据证据的认证已经做出了</a:t>
            </a:r>
            <a:r>
              <a:rPr lang="zh-CN" altLang="zh-CN" dirty="0" smtClean="0"/>
              <a:t>规定，可以</a:t>
            </a:r>
            <a:r>
              <a:rPr lang="zh-CN" altLang="zh-CN" dirty="0"/>
              <a:t>利用这一规定的指引进行真实性认证。</a:t>
            </a:r>
          </a:p>
          <a:p>
            <a:endParaRPr lang="zh-CN" altLang="en-US" dirty="0"/>
          </a:p>
        </p:txBody>
      </p:sp>
    </p:spTree>
    <p:extLst>
      <p:ext uri="{BB962C8B-B14F-4D97-AF65-F5344CB8AC3E}">
        <p14:creationId xmlns:p14="http://schemas.microsoft.com/office/powerpoint/2010/main" val="3910292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（三）海事案件电子数据证据真实性认证路径</a:t>
            </a:r>
            <a:endParaRPr lang="zh-CN" altLang="en-US" sz="4000" dirty="0"/>
          </a:p>
        </p:txBody>
      </p:sp>
      <p:sp>
        <p:nvSpPr>
          <p:cNvPr id="3" name="内容占位符 2"/>
          <p:cNvSpPr>
            <a:spLocks noGrp="1"/>
          </p:cNvSpPr>
          <p:nvPr>
            <p:ph idx="1"/>
          </p:nvPr>
        </p:nvSpPr>
        <p:spPr>
          <a:xfrm>
            <a:off x="838200" y="1526875"/>
            <a:ext cx="10515600" cy="5029200"/>
          </a:xfrm>
        </p:spPr>
        <p:txBody>
          <a:bodyPr>
            <a:normAutofit lnSpcReduction="10000"/>
          </a:bodyPr>
          <a:lstStyle/>
          <a:p>
            <a:r>
              <a:rPr lang="en-US" altLang="zh-CN" dirty="0" smtClean="0"/>
              <a:t>1</a:t>
            </a:r>
            <a:r>
              <a:rPr lang="zh-CN" altLang="zh-CN" dirty="0"/>
              <a:t>深入了解海事案件电子数据证据尤其是海事特有电子</a:t>
            </a:r>
            <a:r>
              <a:rPr lang="zh-CN" altLang="zh-CN" dirty="0" smtClean="0"/>
              <a:t>证据</a:t>
            </a:r>
            <a:endParaRPr lang="en-US" altLang="zh-CN" dirty="0" smtClean="0"/>
          </a:p>
          <a:p>
            <a:r>
              <a:rPr lang="zh-CN" altLang="zh-CN" sz="2400" dirty="0" smtClean="0"/>
              <a:t>使用</a:t>
            </a:r>
            <a:r>
              <a:rPr lang="zh-CN" altLang="zh-CN" sz="2400" dirty="0"/>
              <a:t>人额外采取若干技术手段保证电子数据证据的</a:t>
            </a:r>
            <a:r>
              <a:rPr lang="zh-CN" altLang="zh-CN" sz="2400" dirty="0" smtClean="0"/>
              <a:t>真实</a:t>
            </a:r>
            <a:r>
              <a:rPr lang="zh-CN" altLang="en-US" sz="2400" dirty="0" smtClean="0"/>
              <a:t>，</a:t>
            </a:r>
            <a:r>
              <a:rPr lang="zh-CN" altLang="zh-CN" sz="2400" dirty="0"/>
              <a:t>具有可精确复制性，使用特定的复制方法，原件与复制件在真实性上可以等价</a:t>
            </a:r>
            <a:r>
              <a:rPr lang="zh-CN" altLang="zh-CN" sz="2400" dirty="0" smtClean="0"/>
              <a:t>。</a:t>
            </a:r>
            <a:endParaRPr lang="en-US" altLang="zh-CN" sz="2400" dirty="0" smtClean="0"/>
          </a:p>
          <a:p>
            <a:r>
              <a:rPr lang="en-US" altLang="zh-CN" dirty="0"/>
              <a:t>2</a:t>
            </a:r>
            <a:r>
              <a:rPr lang="zh-CN" altLang="zh-CN" dirty="0"/>
              <a:t>掌握关于电子数据证据的特别</a:t>
            </a:r>
            <a:r>
              <a:rPr lang="zh-CN" altLang="zh-CN" dirty="0" smtClean="0"/>
              <a:t>规定</a:t>
            </a:r>
            <a:endParaRPr lang="en-US" altLang="zh-CN" dirty="0" smtClean="0"/>
          </a:p>
          <a:p>
            <a:r>
              <a:rPr lang="en-US" altLang="zh-CN" sz="2000" dirty="0" smtClean="0"/>
              <a:t>《</a:t>
            </a:r>
            <a:r>
              <a:rPr lang="zh-CN" altLang="en-US" sz="2000" dirty="0" smtClean="0"/>
              <a:t>电子</a:t>
            </a:r>
            <a:r>
              <a:rPr lang="zh-CN" altLang="en-US" sz="2000" dirty="0"/>
              <a:t>签名</a:t>
            </a:r>
            <a:r>
              <a:rPr lang="zh-CN" altLang="en-US" sz="2000" dirty="0" smtClean="0"/>
              <a:t>法</a:t>
            </a:r>
            <a:r>
              <a:rPr lang="en-US" altLang="zh-CN" sz="2000" dirty="0" smtClean="0"/>
              <a:t>》</a:t>
            </a:r>
            <a:r>
              <a:rPr lang="zh-CN" altLang="en-US" sz="2000" dirty="0" smtClean="0"/>
              <a:t>第五</a:t>
            </a:r>
            <a:r>
              <a:rPr lang="zh-CN" altLang="en-US" sz="2000" dirty="0"/>
              <a:t>条规定，符合下列条件的电子数据证据，</a:t>
            </a:r>
            <a:r>
              <a:rPr lang="zh-CN" altLang="en-US" sz="2000" dirty="0">
                <a:solidFill>
                  <a:srgbClr val="FF0000"/>
                </a:solidFill>
              </a:rPr>
              <a:t>视为</a:t>
            </a:r>
            <a:r>
              <a:rPr lang="zh-CN" altLang="en-US" sz="2000" dirty="0"/>
              <a:t>满足法律、法规规定的</a:t>
            </a:r>
            <a:r>
              <a:rPr lang="zh-CN" altLang="en-US" sz="2000" dirty="0">
                <a:solidFill>
                  <a:srgbClr val="FF0000"/>
                </a:solidFill>
              </a:rPr>
              <a:t>原件</a:t>
            </a:r>
            <a:r>
              <a:rPr lang="zh-CN" altLang="en-US" sz="2000" dirty="0"/>
              <a:t>形式要求</a:t>
            </a:r>
            <a:r>
              <a:rPr lang="zh-CN" altLang="en-US" sz="2000" dirty="0" smtClean="0"/>
              <a:t>：</a:t>
            </a:r>
            <a:endParaRPr lang="en-US" altLang="zh-CN" sz="2000" dirty="0" smtClean="0"/>
          </a:p>
          <a:p>
            <a:r>
              <a:rPr lang="zh-CN" altLang="en-US" sz="2000" dirty="0" smtClean="0"/>
              <a:t>（</a:t>
            </a:r>
            <a:r>
              <a:rPr lang="zh-CN" altLang="en-US" sz="2000" dirty="0"/>
              <a:t>一）能够有效地表现所载内容并可供随时调取查用</a:t>
            </a:r>
            <a:r>
              <a:rPr lang="zh-CN" altLang="en-US" sz="2000" dirty="0" smtClean="0"/>
              <a:t>；</a:t>
            </a:r>
            <a:endParaRPr lang="en-US" altLang="zh-CN" sz="2000" dirty="0" smtClean="0"/>
          </a:p>
          <a:p>
            <a:r>
              <a:rPr lang="zh-CN" altLang="en-US" sz="2000" dirty="0" smtClean="0"/>
              <a:t>（</a:t>
            </a:r>
            <a:r>
              <a:rPr lang="zh-CN" altLang="en-US" sz="2000" dirty="0"/>
              <a:t>二）能够可靠地保证自最终形成时起，内容保持完整、未被更改。</a:t>
            </a:r>
            <a:endParaRPr lang="en-US" altLang="zh-CN" sz="2000" dirty="0"/>
          </a:p>
          <a:p>
            <a:r>
              <a:rPr lang="zh-CN" altLang="en-US" sz="2000" dirty="0"/>
              <a:t>第八条规定，审查电子数据作为证据的真实性，应当考虑以下因素</a:t>
            </a:r>
            <a:r>
              <a:rPr lang="zh-CN" altLang="en-US" sz="2000" dirty="0" smtClean="0"/>
              <a:t>：</a:t>
            </a:r>
            <a:endParaRPr lang="en-US" altLang="zh-CN" sz="2000" dirty="0" smtClean="0"/>
          </a:p>
          <a:p>
            <a:r>
              <a:rPr lang="zh-CN" altLang="en-US" sz="2000" dirty="0" smtClean="0"/>
              <a:t>（</a:t>
            </a:r>
            <a:r>
              <a:rPr lang="zh-CN" altLang="en-US" sz="2000" dirty="0"/>
              <a:t>一）生成、储存或者传递数据电文方法的可靠性</a:t>
            </a:r>
            <a:r>
              <a:rPr lang="zh-CN" altLang="en-US" sz="2000" dirty="0" smtClean="0"/>
              <a:t>；</a:t>
            </a:r>
            <a:endParaRPr lang="en-US" altLang="zh-CN" sz="2000" dirty="0" smtClean="0"/>
          </a:p>
          <a:p>
            <a:r>
              <a:rPr lang="zh-CN" altLang="en-US" sz="2000" dirty="0" smtClean="0"/>
              <a:t>（</a:t>
            </a:r>
            <a:r>
              <a:rPr lang="zh-CN" altLang="en-US" sz="2000" dirty="0"/>
              <a:t>二）保持内容完整性方法的可靠性</a:t>
            </a:r>
            <a:r>
              <a:rPr lang="zh-CN" altLang="en-US" sz="2000" dirty="0" smtClean="0"/>
              <a:t>；</a:t>
            </a:r>
            <a:endParaRPr lang="en-US" altLang="zh-CN" sz="2000" dirty="0" smtClean="0"/>
          </a:p>
          <a:p>
            <a:r>
              <a:rPr lang="zh-CN" altLang="en-US" sz="2000" dirty="0" smtClean="0"/>
              <a:t>（</a:t>
            </a:r>
            <a:r>
              <a:rPr lang="zh-CN" altLang="en-US" sz="2000" dirty="0"/>
              <a:t>三）用以鉴别发件人方法的可靠性</a:t>
            </a:r>
            <a:r>
              <a:rPr lang="zh-CN" altLang="en-US" sz="2000" dirty="0" smtClean="0"/>
              <a:t>；</a:t>
            </a:r>
            <a:endParaRPr lang="en-US" altLang="zh-CN" sz="2000" dirty="0" smtClean="0"/>
          </a:p>
          <a:p>
            <a:r>
              <a:rPr lang="zh-CN" altLang="en-US" sz="2000" dirty="0" smtClean="0"/>
              <a:t>（</a:t>
            </a:r>
            <a:r>
              <a:rPr lang="zh-CN" altLang="en-US" sz="2000" dirty="0"/>
              <a:t>四）其他相关因素。电子签名法采用了功能等同法进行分析。</a:t>
            </a:r>
            <a:endParaRPr lang="zh-CN" altLang="zh-CN" sz="2000" dirty="0"/>
          </a:p>
        </p:txBody>
      </p:sp>
    </p:spTree>
    <p:extLst>
      <p:ext uri="{BB962C8B-B14F-4D97-AF65-F5344CB8AC3E}">
        <p14:creationId xmlns:p14="http://schemas.microsoft.com/office/powerpoint/2010/main" val="256703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（三）海事案件电子数据证据真实性认证路径</a:t>
            </a:r>
            <a:endParaRPr lang="zh-CN" altLang="en-US" sz="4000" dirty="0"/>
          </a:p>
        </p:txBody>
      </p:sp>
      <p:sp>
        <p:nvSpPr>
          <p:cNvPr id="3" name="内容占位符 2"/>
          <p:cNvSpPr>
            <a:spLocks noGrp="1"/>
          </p:cNvSpPr>
          <p:nvPr>
            <p:ph idx="1"/>
          </p:nvPr>
        </p:nvSpPr>
        <p:spPr/>
        <p:txBody>
          <a:bodyPr/>
          <a:lstStyle/>
          <a:p>
            <a:r>
              <a:rPr lang="en-US" altLang="zh-CN" dirty="0" smtClean="0"/>
              <a:t>3</a:t>
            </a:r>
            <a:r>
              <a:rPr lang="zh-CN" altLang="zh-CN" dirty="0" smtClean="0"/>
              <a:t>正确指引当事人举证、质证</a:t>
            </a:r>
            <a:endParaRPr lang="en-US" altLang="zh-CN" dirty="0" smtClean="0"/>
          </a:p>
          <a:p>
            <a:endParaRPr lang="zh-CN" altLang="zh-CN" dirty="0" smtClean="0"/>
          </a:p>
          <a:p>
            <a:r>
              <a:rPr lang="en-US" altLang="zh-CN" dirty="0" smtClean="0"/>
              <a:t>4</a:t>
            </a:r>
            <a:r>
              <a:rPr lang="zh-CN" altLang="zh-CN" dirty="0" smtClean="0"/>
              <a:t>结合证据特点和电子数据证据的特别规定进行真实性认证</a:t>
            </a:r>
          </a:p>
          <a:p>
            <a:r>
              <a:rPr lang="zh-CN" altLang="zh-CN" b="1" dirty="0" smtClean="0"/>
              <a:t>原件</a:t>
            </a:r>
            <a:endParaRPr lang="en-US" altLang="zh-CN" dirty="0" smtClean="0"/>
          </a:p>
          <a:p>
            <a:r>
              <a:rPr lang="zh-CN" altLang="zh-CN" dirty="0" smtClean="0"/>
              <a:t>电子</a:t>
            </a:r>
            <a:r>
              <a:rPr lang="zh-CN" altLang="zh-CN" dirty="0"/>
              <a:t>数据证据原件是指最初生成的电子数据及其首先被存储的各种</a:t>
            </a:r>
            <a:r>
              <a:rPr lang="zh-CN" altLang="zh-CN" dirty="0" smtClean="0"/>
              <a:t>介质</a:t>
            </a:r>
            <a:r>
              <a:rPr lang="zh-CN" altLang="en-US" dirty="0" smtClean="0"/>
              <a:t>，即硬盘、光盘、优盘等存储介质及固定其上的电子数据原件在真实性认证上最可靠，但限制条件也非常多。</a:t>
            </a:r>
            <a:endParaRPr lang="en-US" altLang="zh-CN" dirty="0" smtClean="0"/>
          </a:p>
          <a:p>
            <a:endParaRPr lang="zh-CN" altLang="en-US" dirty="0"/>
          </a:p>
        </p:txBody>
      </p:sp>
    </p:spTree>
    <p:extLst>
      <p:ext uri="{BB962C8B-B14F-4D97-AF65-F5344CB8AC3E}">
        <p14:creationId xmlns:p14="http://schemas.microsoft.com/office/powerpoint/2010/main" val="1282649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100" dirty="0" smtClean="0"/>
              <a:t>4</a:t>
            </a:r>
            <a:r>
              <a:rPr lang="zh-CN" altLang="zh-CN" sz="3100" dirty="0" smtClean="0"/>
              <a:t>结合证据特点和电子数据证据的特别规定进行真实性认证</a:t>
            </a:r>
            <a:endParaRPr lang="zh-CN" altLang="en-US" dirty="0"/>
          </a:p>
        </p:txBody>
      </p:sp>
      <p:sp>
        <p:nvSpPr>
          <p:cNvPr id="3" name="内容占位符 2"/>
          <p:cNvSpPr>
            <a:spLocks noGrp="1"/>
          </p:cNvSpPr>
          <p:nvPr>
            <p:ph idx="1"/>
          </p:nvPr>
        </p:nvSpPr>
        <p:spPr/>
        <p:txBody>
          <a:bodyPr/>
          <a:lstStyle/>
          <a:p>
            <a:r>
              <a:rPr lang="zh-CN" altLang="zh-CN" dirty="0"/>
              <a:t>视为</a:t>
            </a:r>
            <a:r>
              <a:rPr lang="zh-CN" altLang="zh-CN" dirty="0" smtClean="0"/>
              <a:t>原件</a:t>
            </a:r>
            <a:endParaRPr lang="en-US" altLang="zh-CN" dirty="0" smtClean="0"/>
          </a:p>
          <a:p>
            <a:r>
              <a:rPr lang="zh-CN" altLang="zh-CN" dirty="0"/>
              <a:t>大前提即法律规定</a:t>
            </a:r>
            <a:r>
              <a:rPr lang="zh-CN" altLang="zh-CN" dirty="0" smtClean="0"/>
              <a:t>，法律</a:t>
            </a:r>
            <a:r>
              <a:rPr lang="zh-CN" altLang="zh-CN" dirty="0"/>
              <a:t>对视为原件的电子数据证据的要求为电子数据证据的产生、储存、复制、提交的过程可靠，足以保证电子数据证据从产生到进入法庭，电子数据证据可以随时完整地、未经篡改地表现其内容，符合这些要求，才能被视为原件，进而被认定为真实</a:t>
            </a:r>
            <a:r>
              <a:rPr lang="zh-CN" altLang="zh-CN" dirty="0" smtClean="0"/>
              <a:t>。</a:t>
            </a:r>
            <a:endParaRPr lang="en-US" altLang="zh-CN" dirty="0" smtClean="0"/>
          </a:p>
          <a:p>
            <a:r>
              <a:rPr lang="zh-CN" altLang="zh-CN" dirty="0" smtClean="0"/>
              <a:t>小前提</a:t>
            </a:r>
            <a:r>
              <a:rPr lang="zh-CN" altLang="zh-CN" dirty="0"/>
              <a:t>即举证的电子数据证据的实际状况，不仅包括内容的表现（例如打印件），而且包括对产生、储存、复制、提交整个过程可靠性的陈述和证明。</a:t>
            </a:r>
            <a:endParaRPr lang="zh-CN" altLang="en-US" dirty="0"/>
          </a:p>
        </p:txBody>
      </p:sp>
    </p:spTree>
    <p:extLst>
      <p:ext uri="{BB962C8B-B14F-4D97-AF65-F5344CB8AC3E}">
        <p14:creationId xmlns:p14="http://schemas.microsoft.com/office/powerpoint/2010/main" val="55494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4</a:t>
            </a:r>
            <a:r>
              <a:rPr lang="zh-CN" altLang="zh-CN" sz="2800" dirty="0" smtClean="0"/>
              <a:t>结合证据特点和电子数据证据的特别规定进行真实性认证</a:t>
            </a:r>
            <a:endParaRPr lang="zh-CN" altLang="en-US" sz="2800" dirty="0"/>
          </a:p>
        </p:txBody>
      </p:sp>
      <p:sp>
        <p:nvSpPr>
          <p:cNvPr id="3" name="内容占位符 2"/>
          <p:cNvSpPr>
            <a:spLocks noGrp="1"/>
          </p:cNvSpPr>
          <p:nvPr>
            <p:ph idx="1"/>
          </p:nvPr>
        </p:nvSpPr>
        <p:spPr/>
        <p:txBody>
          <a:bodyPr/>
          <a:lstStyle/>
          <a:p>
            <a:r>
              <a:rPr lang="zh-CN" altLang="en-US" dirty="0" smtClean="0"/>
              <a:t>需要注意两点</a:t>
            </a:r>
            <a:endParaRPr lang="en-US" altLang="zh-CN" dirty="0" smtClean="0"/>
          </a:p>
          <a:p>
            <a:endParaRPr lang="en-US" altLang="zh-CN" dirty="0" smtClean="0"/>
          </a:p>
          <a:p>
            <a:r>
              <a:rPr lang="zh-CN" altLang="en-US" dirty="0" smtClean="0"/>
              <a:t>在真实性认证过程中，佐证规则没有适用的条件。</a:t>
            </a:r>
            <a:endParaRPr lang="en-US" altLang="zh-CN" dirty="0" smtClean="0"/>
          </a:p>
          <a:p>
            <a:endParaRPr lang="en-US" altLang="zh-CN" dirty="0" smtClean="0"/>
          </a:p>
          <a:p>
            <a:r>
              <a:rPr lang="zh-CN" altLang="en-US" dirty="0" smtClean="0"/>
              <a:t>公证的作用要具体分析，判断公证使用的方法是否足以达到可靠标准，公证的内容能否完全覆盖电子数据证据产生、储存、复制、提交的整个过程，如果公证的电子数据证据仍不能满足上述要求，则需要当事人解释说明或提供补强证据，直到达到上述要求为止。</a:t>
            </a:r>
            <a:endParaRPr lang="zh-CN" altLang="en-US" dirty="0"/>
          </a:p>
        </p:txBody>
      </p:sp>
    </p:spTree>
    <p:extLst>
      <p:ext uri="{BB962C8B-B14F-4D97-AF65-F5344CB8AC3E}">
        <p14:creationId xmlns:p14="http://schemas.microsoft.com/office/powerpoint/2010/main" val="3243598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457" y="1034542"/>
            <a:ext cx="8617788" cy="646331"/>
          </a:xfrm>
          <a:prstGeom prst="rect">
            <a:avLst/>
          </a:prstGeom>
        </p:spPr>
        <p:txBody>
          <a:bodyPr wrap="square">
            <a:spAutoFit/>
          </a:bodyPr>
          <a:lstStyle/>
          <a:p>
            <a:r>
              <a:rPr lang="zh-CN" altLang="en-US" dirty="0" smtClean="0"/>
              <a:t>随着海上货物运输的技术进步，电子数据越来越频繁地被运用到海上货物运输中，电子数据证据也不可避免地出现在海事法院审理的案件中。</a:t>
            </a:r>
            <a:endParaRPr lang="zh-CN" altLang="en-US" dirty="0"/>
          </a:p>
        </p:txBody>
      </p:sp>
      <p:sp>
        <p:nvSpPr>
          <p:cNvPr id="3" name="矩形 2"/>
          <p:cNvSpPr/>
          <p:nvPr/>
        </p:nvSpPr>
        <p:spPr>
          <a:xfrm>
            <a:off x="1259457" y="2294952"/>
            <a:ext cx="8617788" cy="646331"/>
          </a:xfrm>
          <a:prstGeom prst="rect">
            <a:avLst/>
          </a:prstGeom>
        </p:spPr>
        <p:txBody>
          <a:bodyPr wrap="square">
            <a:spAutoFit/>
          </a:bodyPr>
          <a:lstStyle/>
          <a:p>
            <a:r>
              <a:rPr lang="zh-CN" altLang="en-US" dirty="0" smtClean="0"/>
              <a:t>由于海事案件的专业性、技术性较强，电子数据证据的真实性审查认定出现了一些问题。</a:t>
            </a:r>
            <a:endParaRPr lang="zh-CN" altLang="en-US" dirty="0"/>
          </a:p>
        </p:txBody>
      </p:sp>
      <p:sp>
        <p:nvSpPr>
          <p:cNvPr id="4" name="矩形 3"/>
          <p:cNvSpPr/>
          <p:nvPr/>
        </p:nvSpPr>
        <p:spPr>
          <a:xfrm>
            <a:off x="2245744" y="3310311"/>
            <a:ext cx="1610264" cy="369332"/>
          </a:xfrm>
          <a:prstGeom prst="rect">
            <a:avLst/>
          </a:prstGeom>
        </p:spPr>
        <p:txBody>
          <a:bodyPr wrap="square">
            <a:spAutoFit/>
          </a:bodyPr>
          <a:lstStyle/>
          <a:p>
            <a:r>
              <a:rPr lang="zh-CN" altLang="en-US" dirty="0" smtClean="0"/>
              <a:t>裁判文书网</a:t>
            </a:r>
            <a:endParaRPr lang="zh-CN" altLang="en-US" dirty="0"/>
          </a:p>
        </p:txBody>
      </p:sp>
      <p:sp>
        <p:nvSpPr>
          <p:cNvPr id="5" name="矩形 4"/>
          <p:cNvSpPr/>
          <p:nvPr/>
        </p:nvSpPr>
        <p:spPr>
          <a:xfrm>
            <a:off x="1442071" y="3823756"/>
            <a:ext cx="2954655" cy="369332"/>
          </a:xfrm>
          <a:prstGeom prst="rect">
            <a:avLst/>
          </a:prstGeom>
        </p:spPr>
        <p:txBody>
          <a:bodyPr wrap="none">
            <a:spAutoFit/>
          </a:bodyPr>
          <a:lstStyle/>
          <a:p>
            <a:r>
              <a:rPr lang="zh-CN" altLang="en-US" dirty="0" smtClean="0"/>
              <a:t>青岛海事法院审判管理系统</a:t>
            </a:r>
            <a:endParaRPr lang="zh-CN" altLang="en-US" dirty="0"/>
          </a:p>
        </p:txBody>
      </p:sp>
      <p:sp>
        <p:nvSpPr>
          <p:cNvPr id="9" name="右箭头 8"/>
          <p:cNvSpPr/>
          <p:nvPr/>
        </p:nvSpPr>
        <p:spPr>
          <a:xfrm>
            <a:off x="3994031" y="34373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10462" y="3501057"/>
            <a:ext cx="1107996" cy="369332"/>
          </a:xfrm>
          <a:prstGeom prst="rect">
            <a:avLst/>
          </a:prstGeom>
        </p:spPr>
        <p:txBody>
          <a:bodyPr wrap="none">
            <a:spAutoFit/>
          </a:bodyPr>
          <a:lstStyle/>
          <a:p>
            <a:r>
              <a:rPr lang="zh-CN" altLang="en-US" dirty="0" smtClean="0"/>
              <a:t>裁判文书</a:t>
            </a:r>
            <a:endParaRPr lang="zh-CN" altLang="en-US" dirty="0"/>
          </a:p>
        </p:txBody>
      </p:sp>
      <p:sp>
        <p:nvSpPr>
          <p:cNvPr id="11" name="右箭头 10"/>
          <p:cNvSpPr/>
          <p:nvPr/>
        </p:nvSpPr>
        <p:spPr>
          <a:xfrm>
            <a:off x="6285782" y="34373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409469" y="3501057"/>
            <a:ext cx="1107996" cy="369332"/>
          </a:xfrm>
          <a:prstGeom prst="rect">
            <a:avLst/>
          </a:prstGeom>
        </p:spPr>
        <p:txBody>
          <a:bodyPr wrap="none">
            <a:spAutoFit/>
          </a:bodyPr>
          <a:lstStyle/>
          <a:p>
            <a:r>
              <a:rPr lang="zh-CN" altLang="en-US" dirty="0" smtClean="0"/>
              <a:t>挖掘问题</a:t>
            </a:r>
            <a:endParaRPr lang="zh-CN" altLang="en-US" dirty="0"/>
          </a:p>
        </p:txBody>
      </p:sp>
      <p:sp>
        <p:nvSpPr>
          <p:cNvPr id="13" name="下箭头 12"/>
          <p:cNvSpPr/>
          <p:nvPr/>
        </p:nvSpPr>
        <p:spPr>
          <a:xfrm>
            <a:off x="7721151" y="394095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1555" y="5124893"/>
            <a:ext cx="2723823" cy="369332"/>
          </a:xfrm>
          <a:prstGeom prst="rect">
            <a:avLst/>
          </a:prstGeom>
        </p:spPr>
        <p:txBody>
          <a:bodyPr wrap="none">
            <a:spAutoFit/>
          </a:bodyPr>
          <a:lstStyle/>
          <a:p>
            <a:r>
              <a:rPr lang="zh-CN" altLang="en-US" dirty="0" smtClean="0"/>
              <a:t>梳理海事电子证据的特点</a:t>
            </a:r>
            <a:endParaRPr lang="zh-CN" altLang="en-US" dirty="0"/>
          </a:p>
        </p:txBody>
      </p:sp>
      <p:sp>
        <p:nvSpPr>
          <p:cNvPr id="15" name="右箭头 14"/>
          <p:cNvSpPr/>
          <p:nvPr/>
        </p:nvSpPr>
        <p:spPr>
          <a:xfrm rot="10800000">
            <a:off x="5568351" y="50672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690365" y="5118813"/>
            <a:ext cx="3877985" cy="369332"/>
          </a:xfrm>
          <a:prstGeom prst="rect">
            <a:avLst/>
          </a:prstGeom>
        </p:spPr>
        <p:txBody>
          <a:bodyPr wrap="none">
            <a:spAutoFit/>
          </a:bodyPr>
          <a:lstStyle/>
          <a:p>
            <a:r>
              <a:rPr lang="zh-CN" altLang="en-US" dirty="0" smtClean="0"/>
              <a:t>总结电子数据证据的真实性认证路径</a:t>
            </a:r>
            <a:endParaRPr lang="zh-CN" altLang="en-US" dirty="0"/>
          </a:p>
        </p:txBody>
      </p:sp>
    </p:spTree>
    <p:extLst>
      <p:ext uri="{BB962C8B-B14F-4D97-AF65-F5344CB8AC3E}">
        <p14:creationId xmlns:p14="http://schemas.microsoft.com/office/powerpoint/2010/main" val="98089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四、部分海事特有电子证据真实性认证标准</a:t>
            </a:r>
            <a:endParaRPr lang="zh-CN" altLang="en-US" dirty="0"/>
          </a:p>
        </p:txBody>
      </p:sp>
      <p:sp>
        <p:nvSpPr>
          <p:cNvPr id="3" name="内容占位符 2"/>
          <p:cNvSpPr>
            <a:spLocks noGrp="1"/>
          </p:cNvSpPr>
          <p:nvPr>
            <p:ph idx="1"/>
          </p:nvPr>
        </p:nvSpPr>
        <p:spPr/>
        <p:txBody>
          <a:bodyPr/>
          <a:lstStyle/>
          <a:p>
            <a:r>
              <a:rPr lang="zh-CN" altLang="zh-CN" dirty="0"/>
              <a:t>（一）</a:t>
            </a:r>
            <a:r>
              <a:rPr lang="en-US" altLang="zh-CN" dirty="0"/>
              <a:t>VDR</a:t>
            </a:r>
            <a:r>
              <a:rPr lang="zh-CN" altLang="zh-CN" dirty="0"/>
              <a:t>真实性认证</a:t>
            </a:r>
            <a:r>
              <a:rPr lang="zh-CN" altLang="zh-CN" dirty="0" smtClean="0"/>
              <a:t>标准</a:t>
            </a:r>
            <a:endParaRPr lang="en-US" altLang="zh-CN" dirty="0" smtClean="0"/>
          </a:p>
          <a:p>
            <a:endParaRPr lang="zh-CN" altLang="zh-CN" dirty="0"/>
          </a:p>
          <a:p>
            <a:r>
              <a:rPr lang="zh-CN" altLang="zh-CN" dirty="0"/>
              <a:t>（二）电子报关单真实性认证</a:t>
            </a:r>
            <a:r>
              <a:rPr lang="zh-CN" altLang="zh-CN" dirty="0" smtClean="0"/>
              <a:t>标准</a:t>
            </a:r>
            <a:endParaRPr lang="en-US" altLang="zh-CN" dirty="0" smtClean="0"/>
          </a:p>
          <a:p>
            <a:endParaRPr lang="zh-CN" altLang="zh-CN" dirty="0"/>
          </a:p>
          <a:p>
            <a:r>
              <a:rPr lang="zh-CN" altLang="zh-CN" dirty="0"/>
              <a:t>（三）集装箱温度记录真实性认证标准</a:t>
            </a:r>
          </a:p>
          <a:p>
            <a:endParaRPr lang="zh-CN" altLang="en-US" dirty="0"/>
          </a:p>
        </p:txBody>
      </p:sp>
    </p:spTree>
    <p:extLst>
      <p:ext uri="{BB962C8B-B14F-4D97-AF65-F5344CB8AC3E}">
        <p14:creationId xmlns:p14="http://schemas.microsoft.com/office/powerpoint/2010/main" val="25578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（一）</a:t>
            </a:r>
            <a:r>
              <a:rPr lang="en-US" altLang="zh-CN" dirty="0" smtClean="0"/>
              <a:t>VDR</a:t>
            </a:r>
            <a:r>
              <a:rPr lang="zh-CN" altLang="zh-CN" dirty="0" smtClean="0"/>
              <a:t>真实性认证标准</a:t>
            </a:r>
            <a:endParaRPr lang="zh-CN" altLang="en-US" dirty="0"/>
          </a:p>
        </p:txBody>
      </p:sp>
      <p:sp>
        <p:nvSpPr>
          <p:cNvPr id="3" name="内容占位符 2"/>
          <p:cNvSpPr>
            <a:spLocks noGrp="1"/>
          </p:cNvSpPr>
          <p:nvPr>
            <p:ph idx="1"/>
          </p:nvPr>
        </p:nvSpPr>
        <p:spPr/>
        <p:txBody>
          <a:bodyPr/>
          <a:lstStyle/>
          <a:p>
            <a:r>
              <a:rPr lang="zh-CN" altLang="zh-CN" dirty="0"/>
              <a:t>国际海事组织</a:t>
            </a:r>
            <a:r>
              <a:rPr lang="en-US" altLang="zh-CN" dirty="0"/>
              <a:t>A.861</a:t>
            </a:r>
            <a:r>
              <a:rPr lang="zh-CN" altLang="zh-CN" dirty="0"/>
              <a:t>（</a:t>
            </a:r>
            <a:r>
              <a:rPr lang="en-US" altLang="zh-CN" dirty="0"/>
              <a:t>20</a:t>
            </a:r>
            <a:r>
              <a:rPr lang="zh-CN" altLang="zh-CN" dirty="0"/>
              <a:t>）决议《船载航行数据记录仪（</a:t>
            </a:r>
            <a:r>
              <a:rPr lang="en-US" altLang="zh-CN" dirty="0"/>
              <a:t>VDR</a:t>
            </a:r>
            <a:r>
              <a:rPr lang="zh-CN" altLang="zh-CN" dirty="0"/>
              <a:t>）性能标准》（</a:t>
            </a:r>
            <a:r>
              <a:rPr lang="en-US" altLang="zh-CN" dirty="0"/>
              <a:t>1997</a:t>
            </a:r>
            <a:r>
              <a:rPr lang="zh-CN" altLang="zh-CN" dirty="0"/>
              <a:t>年</a:t>
            </a:r>
            <a:r>
              <a:rPr lang="en-US" altLang="zh-CN" dirty="0"/>
              <a:t>11</a:t>
            </a:r>
            <a:r>
              <a:rPr lang="zh-CN" altLang="zh-CN" dirty="0"/>
              <a:t>月</a:t>
            </a:r>
            <a:r>
              <a:rPr lang="en-US" altLang="zh-CN" dirty="0"/>
              <a:t>27 </a:t>
            </a:r>
            <a:r>
              <a:rPr lang="zh-CN" altLang="zh-CN" dirty="0"/>
              <a:t>日通过</a:t>
            </a:r>
            <a:r>
              <a:rPr lang="zh-CN" altLang="zh-CN" dirty="0" smtClean="0"/>
              <a:t>）</a:t>
            </a:r>
            <a:endParaRPr lang="en-US" altLang="zh-CN" dirty="0" smtClean="0"/>
          </a:p>
          <a:p>
            <a:r>
              <a:rPr lang="en-US" altLang="zh-CN" dirty="0" smtClean="0"/>
              <a:t>5.1.3.1</a:t>
            </a:r>
            <a:r>
              <a:rPr lang="zh-CN" altLang="zh-CN" dirty="0"/>
              <a:t>要求</a:t>
            </a:r>
            <a:r>
              <a:rPr lang="en-US" altLang="zh-CN" dirty="0"/>
              <a:t>VDR</a:t>
            </a:r>
            <a:r>
              <a:rPr lang="zh-CN" altLang="zh-CN" dirty="0"/>
              <a:t>最终记录介质在事故之后可以访问但应防止</a:t>
            </a:r>
            <a:r>
              <a:rPr lang="zh-CN" altLang="zh-CN" dirty="0" smtClean="0"/>
              <a:t>篡改</a:t>
            </a:r>
            <a:endParaRPr lang="en-US" altLang="zh-CN" dirty="0" smtClean="0"/>
          </a:p>
          <a:p>
            <a:r>
              <a:rPr lang="en-US" altLang="zh-CN" dirty="0" smtClean="0"/>
              <a:t>5.2.2</a:t>
            </a:r>
            <a:r>
              <a:rPr lang="zh-CN" altLang="zh-CN" dirty="0"/>
              <a:t>规定设备应尽可能设计成不能对输入到设备的数据选择、数据本身或已经记录的数据进行篡改，任何干扰数据或记录完整性的企图应予以</a:t>
            </a:r>
            <a:r>
              <a:rPr lang="zh-CN" altLang="zh-CN" dirty="0" smtClean="0"/>
              <a:t>记录</a:t>
            </a:r>
            <a:endParaRPr lang="en-US" altLang="zh-CN" dirty="0" smtClean="0"/>
          </a:p>
          <a:p>
            <a:r>
              <a:rPr lang="en-US" altLang="zh-CN" dirty="0" smtClean="0"/>
              <a:t>5.2.3</a:t>
            </a:r>
            <a:r>
              <a:rPr lang="zh-CN" altLang="zh-CN" dirty="0"/>
              <a:t>规定记录方式应是这样的，记录数据的每一项目都要进行完整性检查，如发现不可改正的错误则要发出报警</a:t>
            </a:r>
            <a:endParaRPr lang="zh-CN" altLang="en-US" dirty="0"/>
          </a:p>
        </p:txBody>
      </p:sp>
    </p:spTree>
    <p:extLst>
      <p:ext uri="{BB962C8B-B14F-4D97-AF65-F5344CB8AC3E}">
        <p14:creationId xmlns:p14="http://schemas.microsoft.com/office/powerpoint/2010/main" val="1793814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（一）</a:t>
            </a:r>
            <a:r>
              <a:rPr lang="en-US" altLang="zh-CN" dirty="0" smtClean="0"/>
              <a:t>VDR</a:t>
            </a:r>
            <a:r>
              <a:rPr lang="zh-CN" altLang="zh-CN" dirty="0" smtClean="0"/>
              <a:t>真实性认证标准</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VDR</a:t>
            </a:r>
            <a:r>
              <a:rPr lang="zh-CN" altLang="en-US" dirty="0" smtClean="0">
                <a:solidFill>
                  <a:srgbClr val="FF0000"/>
                </a:solidFill>
              </a:rPr>
              <a:t>原件</a:t>
            </a:r>
            <a:r>
              <a:rPr lang="zh-CN" altLang="en-US" dirty="0" smtClean="0"/>
              <a:t>，应审查</a:t>
            </a:r>
            <a:r>
              <a:rPr lang="en-US" altLang="zh-CN" dirty="0" smtClean="0"/>
              <a:t>VDR</a:t>
            </a:r>
            <a:r>
              <a:rPr lang="zh-CN" altLang="en-US" dirty="0" smtClean="0"/>
              <a:t>设备检验证书和出厂、安装资料中的铭牌号码是否能与</a:t>
            </a:r>
            <a:r>
              <a:rPr lang="en-US" altLang="zh-CN" dirty="0" smtClean="0"/>
              <a:t>VDR</a:t>
            </a:r>
            <a:r>
              <a:rPr lang="zh-CN" altLang="en-US" dirty="0" smtClean="0"/>
              <a:t>原件一致，如不一致当事人能否进行合理地解释、说明并提供补强证据证明。</a:t>
            </a:r>
            <a:endParaRPr lang="en-US" altLang="zh-CN" dirty="0" smtClean="0"/>
          </a:p>
          <a:p>
            <a:r>
              <a:rPr lang="zh-CN" altLang="en-US" dirty="0" smtClean="0">
                <a:solidFill>
                  <a:srgbClr val="FF0000"/>
                </a:solidFill>
              </a:rPr>
              <a:t>视为原件</a:t>
            </a:r>
            <a:r>
              <a:rPr lang="zh-CN" altLang="en-US" dirty="0" smtClean="0"/>
              <a:t>的</a:t>
            </a:r>
            <a:r>
              <a:rPr lang="en-US" altLang="zh-CN" dirty="0" smtClean="0"/>
              <a:t>VDR</a:t>
            </a:r>
            <a:r>
              <a:rPr lang="zh-CN" altLang="en-US" dirty="0" smtClean="0"/>
              <a:t>，则无需审查</a:t>
            </a:r>
            <a:r>
              <a:rPr lang="en-US" altLang="zh-CN" dirty="0" smtClean="0"/>
              <a:t>VDR</a:t>
            </a:r>
            <a:r>
              <a:rPr lang="zh-CN" altLang="en-US" dirty="0" smtClean="0"/>
              <a:t>产生、储存环节，应重点审查以下因素：</a:t>
            </a:r>
            <a:endParaRPr lang="en-US" altLang="zh-CN" dirty="0" smtClean="0"/>
          </a:p>
          <a:p>
            <a:r>
              <a:rPr lang="en-US" altLang="zh-CN" dirty="0" smtClean="0"/>
              <a:t>1.VDR</a:t>
            </a:r>
            <a:r>
              <a:rPr lang="zh-CN" altLang="en-US" dirty="0" smtClean="0"/>
              <a:t>设备是否通过了</a:t>
            </a:r>
            <a:r>
              <a:rPr lang="en-US" altLang="zh-CN" dirty="0" smtClean="0"/>
              <a:t>《1974</a:t>
            </a:r>
            <a:r>
              <a:rPr lang="zh-CN" altLang="en-US" dirty="0" smtClean="0"/>
              <a:t>年国际海上人命安全公约</a:t>
            </a:r>
            <a:r>
              <a:rPr lang="en-US" altLang="zh-CN" dirty="0" smtClean="0"/>
              <a:t>》</a:t>
            </a:r>
            <a:r>
              <a:rPr lang="zh-CN" altLang="en-US" dirty="0" smtClean="0"/>
              <a:t>缔约国、船级社的检查；</a:t>
            </a:r>
            <a:endParaRPr lang="en-US" altLang="zh-CN" dirty="0" smtClean="0"/>
          </a:p>
          <a:p>
            <a:r>
              <a:rPr lang="en-US" altLang="zh-CN" dirty="0" smtClean="0"/>
              <a:t>2.VDR</a:t>
            </a:r>
            <a:r>
              <a:rPr lang="zh-CN" altLang="en-US" dirty="0" smtClean="0"/>
              <a:t>设备的生产商是否按照</a:t>
            </a:r>
            <a:r>
              <a:rPr lang="en-US" altLang="zh-CN" dirty="0" smtClean="0"/>
              <a:t>《1974</a:t>
            </a:r>
            <a:r>
              <a:rPr lang="zh-CN" altLang="en-US" dirty="0" smtClean="0"/>
              <a:t>年国际海上人命安全公约</a:t>
            </a:r>
            <a:r>
              <a:rPr lang="en-US" altLang="zh-CN" dirty="0" smtClean="0"/>
              <a:t>》</a:t>
            </a:r>
            <a:r>
              <a:rPr lang="zh-CN" altLang="en-US" dirty="0" smtClean="0"/>
              <a:t>的标准进行制造；</a:t>
            </a:r>
            <a:endParaRPr lang="en-US" altLang="zh-CN" dirty="0" smtClean="0"/>
          </a:p>
          <a:p>
            <a:r>
              <a:rPr lang="en-US" altLang="zh-CN" dirty="0" smtClean="0"/>
              <a:t>3.VDR</a:t>
            </a:r>
            <a:r>
              <a:rPr lang="zh-CN" altLang="en-US" dirty="0" smtClean="0"/>
              <a:t>数据复制、提交的过程是否可靠，操作</a:t>
            </a:r>
            <a:r>
              <a:rPr lang="en-US" altLang="zh-CN" dirty="0" smtClean="0"/>
              <a:t>VDR</a:t>
            </a:r>
            <a:r>
              <a:rPr lang="zh-CN" altLang="en-US" dirty="0" smtClean="0"/>
              <a:t>数据复制、提交的人是否是</a:t>
            </a:r>
            <a:r>
              <a:rPr lang="en-US" altLang="zh-CN" dirty="0" smtClean="0"/>
              <a:t>VDR</a:t>
            </a:r>
            <a:r>
              <a:rPr lang="zh-CN" altLang="en-US" dirty="0" smtClean="0"/>
              <a:t>设备生产服务者、公证人员或其他可信的人，复制、提交的方法和工具是否可靠。</a:t>
            </a:r>
            <a:endParaRPr lang="zh-CN" altLang="en-US" dirty="0"/>
          </a:p>
        </p:txBody>
      </p:sp>
    </p:spTree>
    <p:extLst>
      <p:ext uri="{BB962C8B-B14F-4D97-AF65-F5344CB8AC3E}">
        <p14:creationId xmlns:p14="http://schemas.microsoft.com/office/powerpoint/2010/main" val="2046677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（二）电子报关单真实性认证标准</a:t>
            </a:r>
            <a:endParaRPr lang="zh-CN" altLang="en-US" dirty="0"/>
          </a:p>
        </p:txBody>
      </p:sp>
      <p:sp>
        <p:nvSpPr>
          <p:cNvPr id="3" name="内容占位符 2"/>
          <p:cNvSpPr>
            <a:spLocks noGrp="1"/>
          </p:cNvSpPr>
          <p:nvPr>
            <p:ph idx="1"/>
          </p:nvPr>
        </p:nvSpPr>
        <p:spPr/>
        <p:txBody>
          <a:bodyPr>
            <a:normAutofit/>
          </a:bodyPr>
          <a:lstStyle/>
          <a:p>
            <a:r>
              <a:rPr lang="zh-CN" altLang="zh-CN" dirty="0"/>
              <a:t>指引其提交国际贸易</a:t>
            </a:r>
            <a:r>
              <a:rPr lang="en-US" altLang="zh-CN" dirty="0" smtClean="0"/>
              <a:t>“</a:t>
            </a:r>
            <a:r>
              <a:rPr lang="zh-CN" altLang="zh-CN" dirty="0" smtClean="0"/>
              <a:t>单一</a:t>
            </a:r>
            <a:r>
              <a:rPr lang="zh-CN" altLang="zh-CN" dirty="0"/>
              <a:t>窗口</a:t>
            </a:r>
            <a:r>
              <a:rPr lang="en-US" altLang="zh-CN" dirty="0"/>
              <a:t>”</a:t>
            </a:r>
            <a:r>
              <a:rPr lang="zh-CN" altLang="zh-CN" dirty="0"/>
              <a:t>网站的电子数据</a:t>
            </a:r>
            <a:r>
              <a:rPr lang="zh-CN" altLang="zh-CN" dirty="0" smtClean="0"/>
              <a:t>。</a:t>
            </a:r>
            <a:endParaRPr lang="en-US" altLang="zh-CN" dirty="0" smtClean="0"/>
          </a:p>
          <a:p>
            <a:r>
              <a:rPr lang="zh-CN" altLang="zh-CN" dirty="0" smtClean="0"/>
              <a:t>当事人</a:t>
            </a:r>
            <a:r>
              <a:rPr lang="zh-CN" altLang="zh-CN" dirty="0"/>
              <a:t>提交电子报关单时，应当要求其当庭登录该网站调取电子报关单进行查询、核对，核对时应当重点审查以下因素</a:t>
            </a:r>
            <a:r>
              <a:rPr lang="zh-CN" altLang="zh-CN" dirty="0" smtClean="0"/>
              <a:t>：</a:t>
            </a:r>
            <a:endParaRPr lang="en-US" altLang="zh-CN" dirty="0" smtClean="0"/>
          </a:p>
          <a:p>
            <a:r>
              <a:rPr lang="en-US" altLang="zh-CN" dirty="0" smtClean="0"/>
              <a:t>1</a:t>
            </a:r>
            <a:r>
              <a:rPr lang="en-US" altLang="zh-CN" dirty="0"/>
              <a:t>.</a:t>
            </a:r>
            <a:r>
              <a:rPr lang="zh-CN" altLang="zh-CN" dirty="0"/>
              <a:t>使用的计算机和网络</a:t>
            </a:r>
            <a:r>
              <a:rPr lang="zh-CN" altLang="zh-CN" dirty="0" smtClean="0"/>
              <a:t>接口</a:t>
            </a:r>
            <a:endParaRPr lang="en-US" altLang="zh-CN" dirty="0" smtClean="0"/>
          </a:p>
          <a:p>
            <a:r>
              <a:rPr lang="en-US" altLang="zh-CN" dirty="0" smtClean="0"/>
              <a:t>2.</a:t>
            </a:r>
            <a:r>
              <a:rPr lang="zh-CN" altLang="zh-CN" dirty="0" smtClean="0"/>
              <a:t> 对</a:t>
            </a:r>
            <a:r>
              <a:rPr lang="zh-CN" altLang="zh-CN" dirty="0"/>
              <a:t>网址反复</a:t>
            </a:r>
            <a:r>
              <a:rPr lang="zh-CN" altLang="zh-CN" dirty="0" smtClean="0"/>
              <a:t>确认</a:t>
            </a:r>
            <a:endParaRPr lang="en-US" altLang="zh-CN" dirty="0" smtClean="0"/>
          </a:p>
          <a:p>
            <a:r>
              <a:rPr lang="en-US" altLang="zh-CN" dirty="0" smtClean="0"/>
              <a:t>3.</a:t>
            </a:r>
            <a:r>
              <a:rPr lang="zh-CN" altLang="en-US" dirty="0" smtClean="0"/>
              <a:t>不允许</a:t>
            </a:r>
            <a:r>
              <a:rPr lang="zh-CN" altLang="zh-CN" dirty="0" smtClean="0"/>
              <a:t>举证方单独</a:t>
            </a:r>
            <a:r>
              <a:rPr lang="zh-CN" altLang="zh-CN" dirty="0"/>
              <a:t>操作</a:t>
            </a:r>
            <a:r>
              <a:rPr lang="zh-CN" altLang="zh-CN" dirty="0" smtClean="0"/>
              <a:t>计算机</a:t>
            </a:r>
            <a:endParaRPr lang="zh-CN" altLang="en-US" dirty="0"/>
          </a:p>
        </p:txBody>
      </p:sp>
    </p:spTree>
    <p:extLst>
      <p:ext uri="{BB962C8B-B14F-4D97-AF65-F5344CB8AC3E}">
        <p14:creationId xmlns:p14="http://schemas.microsoft.com/office/powerpoint/2010/main" val="1621465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descr="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52006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9" descr="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76650"/>
            <a:ext cx="4962525"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3219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86307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（三）集装箱温度记录真实性认证标准</a:t>
            </a:r>
            <a:endParaRPr lang="zh-CN" altLang="en-US" dirty="0"/>
          </a:p>
        </p:txBody>
      </p:sp>
      <p:sp>
        <p:nvSpPr>
          <p:cNvPr id="3" name="内容占位符 2"/>
          <p:cNvSpPr>
            <a:spLocks noGrp="1"/>
          </p:cNvSpPr>
          <p:nvPr>
            <p:ph idx="1"/>
          </p:nvPr>
        </p:nvSpPr>
        <p:spPr/>
        <p:txBody>
          <a:bodyPr/>
          <a:lstStyle/>
          <a:p>
            <a:r>
              <a:rPr lang="zh-CN" altLang="zh-CN" dirty="0"/>
              <a:t>原件，应审查设备使用说明书，判断是否具备保证数据安全的技术，保证数据无法被篡改、编辑，是否有能证明集装箱温度记录仪处于涉案集装箱内的补强证据</a:t>
            </a:r>
            <a:r>
              <a:rPr lang="zh-CN" altLang="zh-CN" dirty="0" smtClean="0"/>
              <a:t>。</a:t>
            </a:r>
            <a:endParaRPr lang="en-US" altLang="zh-CN" smtClean="0"/>
          </a:p>
          <a:p>
            <a:endParaRPr lang="en-US" altLang="zh-CN" dirty="0" smtClean="0"/>
          </a:p>
          <a:p>
            <a:r>
              <a:rPr lang="zh-CN" altLang="zh-CN" dirty="0" smtClean="0"/>
              <a:t>视为原件，还</a:t>
            </a:r>
            <a:r>
              <a:rPr lang="zh-CN" altLang="zh-CN" dirty="0"/>
              <a:t>应审查</a:t>
            </a:r>
            <a:r>
              <a:rPr lang="zh-CN" altLang="zh-CN" dirty="0" smtClean="0"/>
              <a:t>：</a:t>
            </a:r>
            <a:endParaRPr lang="en-US" altLang="zh-CN" dirty="0" smtClean="0"/>
          </a:p>
          <a:p>
            <a:r>
              <a:rPr lang="en-US" altLang="zh-CN" dirty="0" smtClean="0"/>
              <a:t>1</a:t>
            </a:r>
            <a:r>
              <a:rPr lang="en-US" altLang="zh-CN" dirty="0"/>
              <a:t>.</a:t>
            </a:r>
            <a:r>
              <a:rPr lang="zh-CN" altLang="zh-CN" dirty="0"/>
              <a:t>集装箱温度记录数据复制、提交的过程是否可靠，所使用的软硬件是否由集装箱温度记录仪制造商或者经授权的服务商提供</a:t>
            </a:r>
            <a:r>
              <a:rPr lang="zh-CN" altLang="zh-CN" dirty="0" smtClean="0"/>
              <a:t>；</a:t>
            </a:r>
            <a:endParaRPr lang="en-US" altLang="zh-CN" dirty="0" smtClean="0"/>
          </a:p>
          <a:p>
            <a:r>
              <a:rPr lang="en-US" altLang="zh-CN" dirty="0" smtClean="0"/>
              <a:t>2</a:t>
            </a:r>
            <a:r>
              <a:rPr lang="en-US" altLang="zh-CN" dirty="0"/>
              <a:t>.</a:t>
            </a:r>
            <a:r>
              <a:rPr lang="zh-CN" altLang="zh-CN" dirty="0"/>
              <a:t>操作</a:t>
            </a:r>
            <a:r>
              <a:rPr lang="en-US" altLang="zh-CN" dirty="0"/>
              <a:t>VDR</a:t>
            </a:r>
            <a:r>
              <a:rPr lang="zh-CN" altLang="zh-CN" dirty="0"/>
              <a:t>数据复制、提交的人是否是</a:t>
            </a:r>
            <a:r>
              <a:rPr lang="en-US" altLang="zh-CN" dirty="0"/>
              <a:t>VDR</a:t>
            </a:r>
            <a:r>
              <a:rPr lang="zh-CN" altLang="zh-CN" dirty="0"/>
              <a:t>设备生产服务商的工作人员、公证人员或其他可信的人。</a:t>
            </a:r>
            <a:endParaRPr lang="zh-CN" altLang="en-US" dirty="0"/>
          </a:p>
        </p:txBody>
      </p:sp>
    </p:spTree>
    <p:extLst>
      <p:ext uri="{BB962C8B-B14F-4D97-AF65-F5344CB8AC3E}">
        <p14:creationId xmlns:p14="http://schemas.microsoft.com/office/powerpoint/2010/main" val="59538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t>一、青岛院近三年第一季度海事案件电子数据证据的数据分析</a:t>
            </a:r>
            <a:endParaRPr lang="zh-CN" altLang="en-US" sz="4000" dirty="0"/>
          </a:p>
        </p:txBody>
      </p:sp>
      <p:sp>
        <p:nvSpPr>
          <p:cNvPr id="3" name="内容占位符 2"/>
          <p:cNvSpPr>
            <a:spLocks noGrp="1"/>
          </p:cNvSpPr>
          <p:nvPr>
            <p:ph idx="1"/>
          </p:nvPr>
        </p:nvSpPr>
        <p:spPr/>
        <p:txBody>
          <a:bodyPr/>
          <a:lstStyle/>
          <a:p>
            <a:r>
              <a:rPr lang="zh-CN" altLang="en-US" dirty="0" smtClean="0"/>
              <a:t>（一）电子数据证据的基本情况</a:t>
            </a:r>
          </a:p>
          <a:p>
            <a:endParaRPr lang="zh-CN" altLang="en-US" dirty="0"/>
          </a:p>
        </p:txBody>
      </p:sp>
      <p:pic>
        <p:nvPicPr>
          <p:cNvPr id="4" name="图片 3"/>
          <p:cNvPicPr>
            <a:picLocks noChangeAspect="1"/>
          </p:cNvPicPr>
          <p:nvPr/>
        </p:nvPicPr>
        <p:blipFill>
          <a:blip r:embed="rId2"/>
          <a:stretch>
            <a:fillRect/>
          </a:stretch>
        </p:blipFill>
        <p:spPr>
          <a:xfrm>
            <a:off x="2439988" y="2703509"/>
            <a:ext cx="5276190" cy="3314286"/>
          </a:xfrm>
          <a:prstGeom prst="rect">
            <a:avLst/>
          </a:prstGeom>
        </p:spPr>
      </p:pic>
    </p:spTree>
    <p:extLst>
      <p:ext uri="{BB962C8B-B14F-4D97-AF65-F5344CB8AC3E}">
        <p14:creationId xmlns:p14="http://schemas.microsoft.com/office/powerpoint/2010/main" val="209135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（二）海事特有电子证据的基本情况</a:t>
            </a:r>
            <a:endParaRPr lang="zh-CN" altLang="en-US" dirty="0"/>
          </a:p>
        </p:txBody>
      </p:sp>
      <p:sp>
        <p:nvSpPr>
          <p:cNvPr id="3" name="内容占位符 2"/>
          <p:cNvSpPr>
            <a:spLocks noGrp="1"/>
          </p:cNvSpPr>
          <p:nvPr>
            <p:ph idx="1"/>
          </p:nvPr>
        </p:nvSpPr>
        <p:spPr/>
        <p:txBody>
          <a:bodyPr/>
          <a:lstStyle/>
          <a:p>
            <a:r>
              <a:rPr lang="en-US" altLang="zh-CN" dirty="0" smtClean="0"/>
              <a:t>VTS</a:t>
            </a:r>
            <a:r>
              <a:rPr lang="zh-CN" altLang="en-US" dirty="0" smtClean="0"/>
              <a:t>（</a:t>
            </a:r>
            <a:r>
              <a:rPr lang="en-US" altLang="zh-CN" dirty="0" smtClean="0"/>
              <a:t>Vessel Traffic Service</a:t>
            </a:r>
            <a:r>
              <a:rPr lang="zh-CN" altLang="en-US" dirty="0" smtClean="0"/>
              <a:t>，船舶交通管理系统）、</a:t>
            </a:r>
            <a:r>
              <a:rPr lang="en-US" altLang="zh-CN" dirty="0" smtClean="0"/>
              <a:t>AIS</a:t>
            </a:r>
            <a:r>
              <a:rPr lang="zh-CN" altLang="en-US" dirty="0" smtClean="0"/>
              <a:t>（</a:t>
            </a:r>
            <a:r>
              <a:rPr lang="en-US" altLang="zh-CN" dirty="0" smtClean="0"/>
              <a:t>Automatic Identification System</a:t>
            </a:r>
            <a:r>
              <a:rPr lang="zh-CN" altLang="en-US" dirty="0" smtClean="0"/>
              <a:t>，船舶自动识别系统）、</a:t>
            </a:r>
            <a:r>
              <a:rPr lang="en-US" altLang="zh-CN" dirty="0" smtClean="0"/>
              <a:t>VDR</a:t>
            </a:r>
            <a:r>
              <a:rPr lang="zh-CN" altLang="en-US" dirty="0" smtClean="0"/>
              <a:t>（</a:t>
            </a:r>
            <a:r>
              <a:rPr lang="en-US" altLang="zh-CN" dirty="0" smtClean="0"/>
              <a:t>Voyage Data Recorder</a:t>
            </a:r>
            <a:r>
              <a:rPr lang="zh-CN" altLang="en-US" dirty="0" smtClean="0"/>
              <a:t>，船载航行数据记录仪）、电子报关单、集装箱温度记录、集装箱流转记录等。</a:t>
            </a:r>
            <a:endParaRPr lang="zh-CN" altLang="en-US" dirty="0"/>
          </a:p>
        </p:txBody>
      </p:sp>
      <p:pic>
        <p:nvPicPr>
          <p:cNvPr id="4" name="图片 3"/>
          <p:cNvPicPr>
            <a:picLocks noChangeAspect="1"/>
          </p:cNvPicPr>
          <p:nvPr/>
        </p:nvPicPr>
        <p:blipFill>
          <a:blip r:embed="rId2"/>
          <a:stretch>
            <a:fillRect/>
          </a:stretch>
        </p:blipFill>
        <p:spPr>
          <a:xfrm>
            <a:off x="1128773" y="3547177"/>
            <a:ext cx="5276190" cy="3076190"/>
          </a:xfrm>
          <a:prstGeom prst="rect">
            <a:avLst/>
          </a:prstGeom>
        </p:spPr>
      </p:pic>
    </p:spTree>
    <p:extLst>
      <p:ext uri="{BB962C8B-B14F-4D97-AF65-F5344CB8AC3E}">
        <p14:creationId xmlns:p14="http://schemas.microsoft.com/office/powerpoint/2010/main" val="15430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（二）海事特有电子证据的基本情况</a:t>
            </a:r>
            <a:endParaRPr lang="zh-CN" altLang="en-US" dirty="0"/>
          </a:p>
        </p:txBody>
      </p:sp>
      <p:sp>
        <p:nvSpPr>
          <p:cNvPr id="3" name="内容占位符 2"/>
          <p:cNvSpPr>
            <a:spLocks noGrp="1"/>
          </p:cNvSpPr>
          <p:nvPr>
            <p:ph idx="1"/>
          </p:nvPr>
        </p:nvSpPr>
        <p:spPr/>
        <p:txBody>
          <a:bodyPr/>
          <a:lstStyle/>
          <a:p>
            <a:r>
              <a:rPr lang="zh-CN" altLang="en-US" dirty="0" smtClean="0"/>
              <a:t>从案由看，涉及海事特有电子证据的案件</a:t>
            </a:r>
            <a:r>
              <a:rPr lang="en-US" altLang="zh-CN" dirty="0" smtClean="0"/>
              <a:t>15</a:t>
            </a:r>
            <a:r>
              <a:rPr lang="zh-CN" altLang="en-US" dirty="0" smtClean="0"/>
              <a:t>件，海上（沿海）货物运输合同纠纷</a:t>
            </a:r>
            <a:r>
              <a:rPr lang="en-US" altLang="zh-CN" dirty="0" smtClean="0"/>
              <a:t>5</a:t>
            </a:r>
            <a:r>
              <a:rPr lang="zh-CN" altLang="en-US" dirty="0" smtClean="0"/>
              <a:t>件，货运代理合同纠纷</a:t>
            </a:r>
            <a:r>
              <a:rPr lang="en-US" altLang="zh-CN" dirty="0" smtClean="0"/>
              <a:t>10</a:t>
            </a:r>
            <a:r>
              <a:rPr lang="zh-CN" altLang="en-US" dirty="0" smtClean="0"/>
              <a:t>件。</a:t>
            </a:r>
            <a:endParaRPr lang="en-US" altLang="zh-CN" dirty="0" smtClean="0"/>
          </a:p>
          <a:p>
            <a:r>
              <a:rPr lang="zh-CN" altLang="en-US" dirty="0" smtClean="0"/>
              <a:t>从证据种类看，出现海事特有电子证据</a:t>
            </a:r>
            <a:r>
              <a:rPr lang="en-US" altLang="zh-CN" dirty="0" smtClean="0"/>
              <a:t>18</a:t>
            </a:r>
            <a:r>
              <a:rPr lang="zh-CN" altLang="en-US" dirty="0" smtClean="0"/>
              <a:t>份，包括电子报关单</a:t>
            </a:r>
            <a:r>
              <a:rPr lang="en-US" altLang="zh-CN" dirty="0" smtClean="0"/>
              <a:t>11</a:t>
            </a:r>
            <a:r>
              <a:rPr lang="zh-CN" altLang="en-US" dirty="0" smtClean="0"/>
              <a:t>份，集装箱流转记录</a:t>
            </a:r>
            <a:r>
              <a:rPr lang="en-US" altLang="zh-CN" dirty="0" smtClean="0"/>
              <a:t>5</a:t>
            </a:r>
            <a:r>
              <a:rPr lang="zh-CN" altLang="en-US" dirty="0" smtClean="0"/>
              <a:t>份，集装箱温度记录</a:t>
            </a:r>
            <a:r>
              <a:rPr lang="en-US" altLang="zh-CN" dirty="0" smtClean="0"/>
              <a:t>2</a:t>
            </a:r>
            <a:r>
              <a:rPr lang="zh-CN" altLang="en-US" dirty="0" smtClean="0"/>
              <a:t>份。</a:t>
            </a:r>
            <a:endParaRPr lang="en-US" altLang="zh-CN" dirty="0" smtClean="0"/>
          </a:p>
          <a:p>
            <a:r>
              <a:rPr lang="zh-CN" altLang="en-US" dirty="0" smtClean="0"/>
              <a:t>从举证方式和认证结果看，提交打印件的证据</a:t>
            </a:r>
            <a:r>
              <a:rPr lang="en-US" altLang="zh-CN" dirty="0" smtClean="0"/>
              <a:t>13</a:t>
            </a:r>
            <a:r>
              <a:rPr lang="zh-CN" altLang="en-US" dirty="0" smtClean="0"/>
              <a:t>份，被采信的有</a:t>
            </a:r>
            <a:r>
              <a:rPr lang="en-US" altLang="zh-CN" dirty="0" smtClean="0"/>
              <a:t>11</a:t>
            </a:r>
            <a:r>
              <a:rPr lang="zh-CN" altLang="en-US" dirty="0" smtClean="0"/>
              <a:t>份；提交公证件的有</a:t>
            </a:r>
            <a:r>
              <a:rPr lang="en-US" altLang="zh-CN" dirty="0" smtClean="0"/>
              <a:t>3</a:t>
            </a:r>
            <a:r>
              <a:rPr lang="zh-CN" altLang="en-US" dirty="0" smtClean="0"/>
              <a:t>份，全部被采信。</a:t>
            </a:r>
            <a:endParaRPr lang="en-US" altLang="zh-CN" dirty="0" smtClean="0"/>
          </a:p>
          <a:p>
            <a:r>
              <a:rPr lang="zh-CN" altLang="en-US" dirty="0" smtClean="0"/>
              <a:t>从采信的理由看，对方有异议的证据</a:t>
            </a:r>
            <a:r>
              <a:rPr lang="en-US" altLang="zh-CN" dirty="0" smtClean="0"/>
              <a:t>4</a:t>
            </a:r>
            <a:r>
              <a:rPr lang="zh-CN" altLang="en-US" dirty="0" smtClean="0"/>
              <a:t>份，</a:t>
            </a:r>
            <a:r>
              <a:rPr lang="en-US" altLang="zh-CN" dirty="0" smtClean="0"/>
              <a:t>2</a:t>
            </a:r>
            <a:r>
              <a:rPr lang="zh-CN" altLang="en-US" dirty="0" smtClean="0"/>
              <a:t>份被采信，理由为有其他证据佐证；</a:t>
            </a:r>
            <a:r>
              <a:rPr lang="en-US" altLang="zh-CN" dirty="0" smtClean="0"/>
              <a:t>2</a:t>
            </a:r>
            <a:r>
              <a:rPr lang="zh-CN" altLang="en-US" dirty="0" smtClean="0"/>
              <a:t>份未被采信，理由为不是原件，无法证明来源。</a:t>
            </a:r>
            <a:endParaRPr lang="zh-CN" altLang="en-US" dirty="0"/>
          </a:p>
        </p:txBody>
      </p:sp>
    </p:spTree>
    <p:extLst>
      <p:ext uri="{BB962C8B-B14F-4D97-AF65-F5344CB8AC3E}">
        <p14:creationId xmlns:p14="http://schemas.microsoft.com/office/powerpoint/2010/main" val="150209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二、部分海事特有电子证据的数据分析</a:t>
            </a:r>
            <a:endParaRPr lang="zh-CN" altLang="en-US" dirty="0"/>
          </a:p>
        </p:txBody>
      </p:sp>
      <p:sp>
        <p:nvSpPr>
          <p:cNvPr id="3" name="内容占位符 2"/>
          <p:cNvSpPr>
            <a:spLocks noGrp="1"/>
          </p:cNvSpPr>
          <p:nvPr>
            <p:ph idx="1"/>
          </p:nvPr>
        </p:nvSpPr>
        <p:spPr/>
        <p:txBody>
          <a:bodyPr>
            <a:normAutofit lnSpcReduction="10000"/>
          </a:bodyPr>
          <a:lstStyle/>
          <a:p>
            <a:r>
              <a:rPr lang="zh-CN" altLang="zh-CN" sz="2000" dirty="0"/>
              <a:t>（一）关于</a:t>
            </a:r>
            <a:r>
              <a:rPr lang="en-US" altLang="zh-CN" sz="2000" dirty="0"/>
              <a:t>VDR</a:t>
            </a:r>
            <a:endParaRPr lang="zh-CN" altLang="zh-CN" sz="2000" dirty="0"/>
          </a:p>
          <a:p>
            <a:r>
              <a:rPr lang="zh-CN" altLang="en-US" sz="2000" dirty="0" smtClean="0"/>
              <a:t>在裁判文书网查找到</a:t>
            </a:r>
            <a:r>
              <a:rPr lang="en-US" altLang="zh-CN" sz="2000" dirty="0" smtClean="0"/>
              <a:t>10</a:t>
            </a:r>
            <a:r>
              <a:rPr lang="zh-CN" altLang="en-US" sz="2000" dirty="0" smtClean="0"/>
              <a:t>个案件使用了</a:t>
            </a:r>
            <a:r>
              <a:rPr lang="en-US" altLang="zh-CN" sz="2000" dirty="0" smtClean="0"/>
              <a:t>VDR</a:t>
            </a:r>
            <a:r>
              <a:rPr lang="zh-CN" altLang="en-US" sz="2000" dirty="0" smtClean="0"/>
              <a:t>为证据</a:t>
            </a:r>
            <a:endParaRPr lang="en-US" altLang="zh-CN" sz="2000" dirty="0" smtClean="0"/>
          </a:p>
          <a:p>
            <a:r>
              <a:rPr lang="zh-CN" altLang="en-US" sz="2000" dirty="0" smtClean="0"/>
              <a:t>判决中记载举证方式的</a:t>
            </a:r>
            <a:r>
              <a:rPr lang="en-US" altLang="zh-CN" sz="2000" dirty="0" smtClean="0"/>
              <a:t>6</a:t>
            </a:r>
            <a:r>
              <a:rPr lang="zh-CN" altLang="en-US" sz="2000" dirty="0" smtClean="0"/>
              <a:t>件，其中有</a:t>
            </a:r>
            <a:r>
              <a:rPr lang="en-US" altLang="zh-CN" sz="2000" dirty="0" smtClean="0"/>
              <a:t>2</a:t>
            </a:r>
            <a:r>
              <a:rPr lang="zh-CN" altLang="en-US" sz="2000" dirty="0" smtClean="0"/>
              <a:t>件以截屏打印件提交，</a:t>
            </a:r>
            <a:r>
              <a:rPr lang="en-US" altLang="zh-CN" sz="2000" dirty="0" smtClean="0"/>
              <a:t>2</a:t>
            </a:r>
            <a:r>
              <a:rPr lang="zh-CN" altLang="en-US" sz="2000" dirty="0" smtClean="0"/>
              <a:t>件申请法院自海事局调取，</a:t>
            </a:r>
            <a:r>
              <a:rPr lang="en-US" altLang="zh-CN" sz="2000" dirty="0" smtClean="0"/>
              <a:t>2</a:t>
            </a:r>
            <a:r>
              <a:rPr lang="zh-CN" altLang="en-US" sz="2000" dirty="0" smtClean="0"/>
              <a:t>件以包含数据和播放软件的光盘提交。</a:t>
            </a:r>
            <a:endParaRPr lang="en-US" altLang="zh-CN" sz="2000" dirty="0" smtClean="0"/>
          </a:p>
          <a:p>
            <a:endParaRPr lang="en-US" altLang="zh-CN" sz="2000" dirty="0" smtClean="0"/>
          </a:p>
          <a:p>
            <a:endParaRPr lang="en-US" altLang="zh-CN" sz="2000" dirty="0"/>
          </a:p>
          <a:p>
            <a:endParaRPr lang="en-US" altLang="zh-CN" sz="2000" dirty="0" smtClean="0"/>
          </a:p>
          <a:p>
            <a:endParaRPr lang="en-US" altLang="zh-CN" sz="2000" dirty="0" smtClean="0"/>
          </a:p>
          <a:p>
            <a:endParaRPr lang="en-US" altLang="zh-CN" sz="2000" dirty="0"/>
          </a:p>
          <a:p>
            <a:endParaRPr lang="en-US" altLang="zh-CN" sz="2000" dirty="0" smtClean="0"/>
          </a:p>
          <a:p>
            <a:r>
              <a:rPr lang="en-US" altLang="zh-CN" sz="2000" dirty="0" smtClean="0"/>
              <a:t>10</a:t>
            </a:r>
            <a:r>
              <a:rPr lang="zh-CN" altLang="en-US" sz="2000" dirty="0" smtClean="0"/>
              <a:t>个案件中</a:t>
            </a:r>
            <a:r>
              <a:rPr lang="en-US" altLang="zh-CN" sz="2000" dirty="0" smtClean="0"/>
              <a:t>VDR</a:t>
            </a:r>
            <a:r>
              <a:rPr lang="zh-CN" altLang="en-US" sz="2000" dirty="0" smtClean="0"/>
              <a:t>均被采信，但是只有</a:t>
            </a:r>
            <a:r>
              <a:rPr lang="en-US" altLang="zh-CN" sz="2000" dirty="0" smtClean="0"/>
              <a:t>1</a:t>
            </a:r>
            <a:r>
              <a:rPr lang="zh-CN" altLang="en-US" sz="2000" dirty="0" smtClean="0"/>
              <a:t>个案件对采信理由进行了说明，理由为</a:t>
            </a:r>
            <a:r>
              <a:rPr lang="en-US" altLang="zh-CN" sz="2000" dirty="0" smtClean="0"/>
              <a:t>VDR</a:t>
            </a:r>
            <a:r>
              <a:rPr lang="zh-CN" altLang="en-US" sz="2000" dirty="0" smtClean="0"/>
              <a:t>系船舶行驶数据。</a:t>
            </a:r>
            <a:endParaRPr lang="zh-CN" altLang="en-US" sz="2000" dirty="0"/>
          </a:p>
        </p:txBody>
      </p:sp>
      <p:pic>
        <p:nvPicPr>
          <p:cNvPr id="4" name="图片 3"/>
          <p:cNvPicPr>
            <a:picLocks noChangeAspect="1"/>
          </p:cNvPicPr>
          <p:nvPr/>
        </p:nvPicPr>
        <p:blipFill>
          <a:blip r:embed="rId2"/>
          <a:stretch>
            <a:fillRect/>
          </a:stretch>
        </p:blipFill>
        <p:spPr>
          <a:xfrm>
            <a:off x="3549091" y="3147684"/>
            <a:ext cx="3523809" cy="1942857"/>
          </a:xfrm>
          <a:prstGeom prst="rect">
            <a:avLst/>
          </a:prstGeom>
        </p:spPr>
      </p:pic>
    </p:spTree>
    <p:extLst>
      <p:ext uri="{BB962C8B-B14F-4D97-AF65-F5344CB8AC3E}">
        <p14:creationId xmlns:p14="http://schemas.microsoft.com/office/powerpoint/2010/main" val="1389525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（二）关于电子报关</a:t>
            </a:r>
            <a:r>
              <a:rPr lang="zh-CN" altLang="zh-CN" dirty="0" smtClean="0"/>
              <a:t>单</a:t>
            </a:r>
            <a:endParaRPr lang="zh-CN" altLang="en-US" dirty="0"/>
          </a:p>
        </p:txBody>
      </p:sp>
      <p:sp>
        <p:nvSpPr>
          <p:cNvPr id="3" name="内容占位符 2"/>
          <p:cNvSpPr>
            <a:spLocks noGrp="1"/>
          </p:cNvSpPr>
          <p:nvPr>
            <p:ph idx="1"/>
          </p:nvPr>
        </p:nvSpPr>
        <p:spPr/>
        <p:txBody>
          <a:bodyPr/>
          <a:lstStyle/>
          <a:p>
            <a:r>
              <a:rPr lang="zh-CN" altLang="en-US" dirty="0" smtClean="0"/>
              <a:t>笔者在青岛院</a:t>
            </a:r>
            <a:r>
              <a:rPr lang="en-US" altLang="zh-CN" dirty="0" smtClean="0"/>
              <a:t>2016-2018</a:t>
            </a:r>
            <a:r>
              <a:rPr lang="zh-CN" altLang="en-US" dirty="0" smtClean="0"/>
              <a:t>年第一季度的案件共查找到</a:t>
            </a:r>
            <a:r>
              <a:rPr lang="en-US" altLang="zh-CN" dirty="0" smtClean="0"/>
              <a:t>10</a:t>
            </a:r>
            <a:r>
              <a:rPr lang="zh-CN" altLang="en-US" dirty="0" smtClean="0"/>
              <a:t>个案件使用了电子报关单为证据。</a:t>
            </a:r>
            <a:endParaRPr lang="en-US" altLang="zh-CN" dirty="0" smtClean="0"/>
          </a:p>
          <a:p>
            <a:r>
              <a:rPr lang="zh-CN" altLang="en-US" dirty="0" smtClean="0"/>
              <a:t>涉及两种案由，其中货运代理合同纠纷</a:t>
            </a:r>
            <a:r>
              <a:rPr lang="en-US" altLang="zh-CN" dirty="0" smtClean="0"/>
              <a:t>8</a:t>
            </a:r>
            <a:r>
              <a:rPr lang="zh-CN" altLang="en-US" dirty="0" smtClean="0"/>
              <a:t>件，海上（沿海）货物运输合同纠纷</a:t>
            </a:r>
            <a:r>
              <a:rPr lang="en-US" altLang="zh-CN" dirty="0" smtClean="0"/>
              <a:t>2</a:t>
            </a:r>
            <a:r>
              <a:rPr lang="zh-CN" altLang="en-US" dirty="0" smtClean="0"/>
              <a:t>件。</a:t>
            </a:r>
            <a:endParaRPr lang="en-US" altLang="zh-CN" dirty="0" smtClean="0"/>
          </a:p>
          <a:p>
            <a:r>
              <a:rPr lang="zh-CN" altLang="en-US" dirty="0" smtClean="0"/>
              <a:t>从举证方式看，均为打印件。</a:t>
            </a:r>
            <a:endParaRPr lang="en-US" altLang="zh-CN" dirty="0" smtClean="0"/>
          </a:p>
          <a:p>
            <a:r>
              <a:rPr lang="zh-CN" altLang="en-US" dirty="0" smtClean="0"/>
              <a:t>记载了对方当事人质证意见的有</a:t>
            </a:r>
            <a:r>
              <a:rPr lang="en-US" altLang="zh-CN" dirty="0" smtClean="0"/>
              <a:t>8</a:t>
            </a:r>
            <a:r>
              <a:rPr lang="zh-CN" altLang="en-US" dirty="0" smtClean="0"/>
              <a:t>件，其中</a:t>
            </a:r>
            <a:r>
              <a:rPr lang="en-US" altLang="zh-CN" dirty="0" smtClean="0"/>
              <a:t>6</a:t>
            </a:r>
            <a:r>
              <a:rPr lang="zh-CN" altLang="en-US" dirty="0" smtClean="0"/>
              <a:t>件无异议，</a:t>
            </a:r>
            <a:r>
              <a:rPr lang="en-US" altLang="zh-CN" dirty="0" smtClean="0"/>
              <a:t>2</a:t>
            </a:r>
            <a:r>
              <a:rPr lang="zh-CN" altLang="en-US" dirty="0" smtClean="0"/>
              <a:t>件有异议（</a:t>
            </a:r>
            <a:r>
              <a:rPr lang="en-US" altLang="zh-CN" dirty="0" smtClean="0"/>
              <a:t>2</a:t>
            </a:r>
            <a:r>
              <a:rPr lang="zh-CN" altLang="en-US" dirty="0" smtClean="0"/>
              <a:t>件证据均被采信，理由为有其他证据佐证）。</a:t>
            </a:r>
            <a:endParaRPr lang="zh-CN" altLang="en-US" dirty="0"/>
          </a:p>
        </p:txBody>
      </p:sp>
    </p:spTree>
    <p:extLst>
      <p:ext uri="{BB962C8B-B14F-4D97-AF65-F5344CB8AC3E}">
        <p14:creationId xmlns:p14="http://schemas.microsoft.com/office/powerpoint/2010/main" val="2980608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（三）关于集装箱温度记录</a:t>
            </a:r>
            <a:endParaRPr lang="zh-CN" altLang="en-US" dirty="0"/>
          </a:p>
        </p:txBody>
      </p:sp>
      <p:sp>
        <p:nvSpPr>
          <p:cNvPr id="3" name="内容占位符 2"/>
          <p:cNvSpPr>
            <a:spLocks noGrp="1"/>
          </p:cNvSpPr>
          <p:nvPr>
            <p:ph idx="1"/>
          </p:nvPr>
        </p:nvSpPr>
        <p:spPr/>
        <p:txBody>
          <a:bodyPr>
            <a:normAutofit/>
          </a:bodyPr>
          <a:lstStyle/>
          <a:p>
            <a:r>
              <a:rPr lang="zh-CN" altLang="en-US" dirty="0" smtClean="0"/>
              <a:t>在裁判文书网查找到</a:t>
            </a:r>
            <a:r>
              <a:rPr lang="en-US" altLang="zh-CN" dirty="0" smtClean="0"/>
              <a:t>13</a:t>
            </a:r>
            <a:r>
              <a:rPr lang="zh-CN" altLang="en-US" dirty="0" smtClean="0"/>
              <a:t>个案件，使用了</a:t>
            </a:r>
            <a:r>
              <a:rPr lang="en-US" altLang="zh-CN" dirty="0" smtClean="0"/>
              <a:t>15</a:t>
            </a:r>
            <a:r>
              <a:rPr lang="zh-CN" altLang="en-US" dirty="0" smtClean="0"/>
              <a:t>份集装箱温度记录为证据。</a:t>
            </a:r>
            <a:endParaRPr lang="en-US" altLang="zh-CN" dirty="0" smtClean="0"/>
          </a:p>
          <a:p>
            <a:r>
              <a:rPr lang="zh-CN" altLang="en-US" dirty="0" smtClean="0"/>
              <a:t>判决书中记载举证方式的</a:t>
            </a:r>
            <a:r>
              <a:rPr lang="en-US" altLang="zh-CN" dirty="0" smtClean="0"/>
              <a:t>9</a:t>
            </a:r>
            <a:r>
              <a:rPr lang="zh-CN" altLang="en-US" dirty="0" smtClean="0"/>
              <a:t>份，提交打印件的</a:t>
            </a:r>
            <a:r>
              <a:rPr lang="en-US" altLang="zh-CN" dirty="0" smtClean="0"/>
              <a:t>5</a:t>
            </a:r>
            <a:r>
              <a:rPr lang="zh-CN" altLang="en-US" dirty="0" smtClean="0"/>
              <a:t>份，集装箱制造商、维护商技术人员现场演示的</a:t>
            </a:r>
            <a:r>
              <a:rPr lang="en-US" altLang="zh-CN" dirty="0" smtClean="0"/>
              <a:t>2</a:t>
            </a:r>
            <a:r>
              <a:rPr lang="zh-CN" altLang="en-US" dirty="0" smtClean="0"/>
              <a:t>份，提交经过公证的打印件的</a:t>
            </a:r>
            <a:r>
              <a:rPr lang="en-US" altLang="zh-CN" dirty="0" smtClean="0"/>
              <a:t>2</a:t>
            </a:r>
            <a:r>
              <a:rPr lang="zh-CN" altLang="en-US" dirty="0" smtClean="0"/>
              <a:t>份。</a:t>
            </a:r>
            <a:endParaRPr lang="en-US" altLang="zh-CN" dirty="0" smtClean="0"/>
          </a:p>
          <a:p>
            <a:endParaRPr lang="zh-CN" altLang="en-US" dirty="0"/>
          </a:p>
        </p:txBody>
      </p:sp>
      <p:pic>
        <p:nvPicPr>
          <p:cNvPr id="4" name="图片 9" descr="温度记录举证方式份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307" y="3619231"/>
            <a:ext cx="4276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54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（三）关于集装箱温度记录</a:t>
            </a:r>
            <a:endParaRPr lang="zh-CN" altLang="en-US" dirty="0"/>
          </a:p>
        </p:txBody>
      </p:sp>
      <p:sp>
        <p:nvSpPr>
          <p:cNvPr id="3" name="内容占位符 2"/>
          <p:cNvSpPr>
            <a:spLocks noGrp="1"/>
          </p:cNvSpPr>
          <p:nvPr>
            <p:ph idx="1"/>
          </p:nvPr>
        </p:nvSpPr>
        <p:spPr/>
        <p:txBody>
          <a:bodyPr/>
          <a:lstStyle/>
          <a:p>
            <a:r>
              <a:rPr lang="zh-CN" altLang="en-US" dirty="0" smtClean="0"/>
              <a:t>判决书中载明对方当事人质证意见的</a:t>
            </a:r>
            <a:r>
              <a:rPr lang="en-US" altLang="zh-CN" dirty="0" smtClean="0"/>
              <a:t>12</a:t>
            </a:r>
            <a:r>
              <a:rPr lang="zh-CN" altLang="en-US" dirty="0" smtClean="0"/>
              <a:t>份，</a:t>
            </a:r>
            <a:r>
              <a:rPr lang="en-US" altLang="zh-CN" dirty="0" smtClean="0"/>
              <a:t>4</a:t>
            </a:r>
            <a:r>
              <a:rPr lang="zh-CN" altLang="en-US" dirty="0" smtClean="0"/>
              <a:t>份无异议，</a:t>
            </a:r>
            <a:r>
              <a:rPr lang="en-US" altLang="zh-CN" dirty="0" smtClean="0"/>
              <a:t>8</a:t>
            </a:r>
            <a:r>
              <a:rPr lang="zh-CN" altLang="en-US" dirty="0" smtClean="0"/>
              <a:t>份有异议。</a:t>
            </a:r>
            <a:endParaRPr lang="en-US" altLang="zh-CN" dirty="0" smtClean="0"/>
          </a:p>
          <a:p>
            <a:r>
              <a:rPr lang="zh-CN" altLang="en-US" dirty="0" smtClean="0"/>
              <a:t>从认证结果看，被采信的</a:t>
            </a:r>
            <a:r>
              <a:rPr lang="en-US" altLang="zh-CN" dirty="0" smtClean="0"/>
              <a:t>12</a:t>
            </a:r>
            <a:r>
              <a:rPr lang="zh-CN" altLang="en-US" dirty="0" smtClean="0"/>
              <a:t>份，没有被采信的有</a:t>
            </a:r>
            <a:r>
              <a:rPr lang="en-US" altLang="zh-CN" dirty="0" smtClean="0"/>
              <a:t>3</a:t>
            </a:r>
            <a:r>
              <a:rPr lang="zh-CN" altLang="en-US" dirty="0" smtClean="0"/>
              <a:t>份（提交形式均为未经公证的打印件）。</a:t>
            </a:r>
            <a:endParaRPr lang="en-US" altLang="zh-CN" dirty="0" smtClean="0"/>
          </a:p>
          <a:p>
            <a:r>
              <a:rPr lang="zh-CN" altLang="en-US" dirty="0" smtClean="0"/>
              <a:t>没有被采信的</a:t>
            </a:r>
            <a:r>
              <a:rPr lang="en-US" altLang="zh-CN" dirty="0" smtClean="0"/>
              <a:t>3</a:t>
            </a:r>
            <a:r>
              <a:rPr lang="zh-CN" altLang="en-US" dirty="0" smtClean="0"/>
              <a:t>份，</a:t>
            </a:r>
            <a:r>
              <a:rPr lang="en-US" altLang="zh-CN" dirty="0" smtClean="0"/>
              <a:t>2</a:t>
            </a:r>
            <a:r>
              <a:rPr lang="zh-CN" altLang="en-US" dirty="0" smtClean="0"/>
              <a:t>份认证理由为没有形成和读取的证明，不能对应箱号航次，</a:t>
            </a:r>
            <a:r>
              <a:rPr lang="en-US" altLang="zh-CN" dirty="0" smtClean="0"/>
              <a:t>1</a:t>
            </a:r>
            <a:r>
              <a:rPr lang="zh-CN" altLang="en-US" dirty="0" smtClean="0"/>
              <a:t>份认证理由为该证据为打印件。</a:t>
            </a:r>
            <a:endParaRPr lang="en-US" altLang="zh-CN" dirty="0" smtClean="0"/>
          </a:p>
          <a:p>
            <a:r>
              <a:rPr lang="zh-CN" altLang="en-US" dirty="0" smtClean="0"/>
              <a:t>被采信的</a:t>
            </a:r>
            <a:r>
              <a:rPr lang="en-US" altLang="zh-CN" dirty="0" smtClean="0"/>
              <a:t>12</a:t>
            </a:r>
            <a:r>
              <a:rPr lang="zh-CN" altLang="en-US" dirty="0" smtClean="0"/>
              <a:t>份中，对方当事人有异议的有</a:t>
            </a:r>
            <a:r>
              <a:rPr lang="en-US" altLang="zh-CN" dirty="0" smtClean="0"/>
              <a:t>5</a:t>
            </a:r>
            <a:r>
              <a:rPr lang="zh-CN" altLang="en-US" dirty="0" smtClean="0"/>
              <a:t>份，</a:t>
            </a:r>
            <a:r>
              <a:rPr lang="en-US" altLang="zh-CN" dirty="0" smtClean="0"/>
              <a:t>2</a:t>
            </a:r>
            <a:r>
              <a:rPr lang="zh-CN" altLang="en-US" dirty="0" smtClean="0"/>
              <a:t>份认证理由为技术人员已经对形成和读取进行了说明，</a:t>
            </a:r>
            <a:r>
              <a:rPr lang="en-US" altLang="zh-CN" dirty="0" smtClean="0"/>
              <a:t>2</a:t>
            </a:r>
            <a:r>
              <a:rPr lang="zh-CN" altLang="en-US" dirty="0" smtClean="0"/>
              <a:t>份认证理由为已经进行公证，</a:t>
            </a:r>
            <a:r>
              <a:rPr lang="en-US" altLang="zh-CN" dirty="0" smtClean="0"/>
              <a:t>1</a:t>
            </a:r>
            <a:r>
              <a:rPr lang="zh-CN" altLang="en-US" dirty="0" smtClean="0"/>
              <a:t>份认证理由为对方没有相反证据反驳。</a:t>
            </a:r>
            <a:endParaRPr lang="zh-CN" altLang="en-US" dirty="0"/>
          </a:p>
        </p:txBody>
      </p:sp>
    </p:spTree>
    <p:extLst>
      <p:ext uri="{BB962C8B-B14F-4D97-AF65-F5344CB8AC3E}">
        <p14:creationId xmlns:p14="http://schemas.microsoft.com/office/powerpoint/2010/main" val="380312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2297</Words>
  <Application>Microsoft Office PowerPoint</Application>
  <PresentationFormat>宽屏</PresentationFormat>
  <Paragraphs>131</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宋体</vt:lpstr>
      <vt:lpstr>Arial</vt:lpstr>
      <vt:lpstr>Calibri</vt:lpstr>
      <vt:lpstr>Calibri Light</vt:lpstr>
      <vt:lpstr>Office 主题</vt:lpstr>
      <vt:lpstr>海事案件电子数据证据真实性认证研究</vt:lpstr>
      <vt:lpstr>PowerPoint 演示文稿</vt:lpstr>
      <vt:lpstr>一、青岛院近三年第一季度海事案件电子数据证据的数据分析</vt:lpstr>
      <vt:lpstr>（二）海事特有电子证据的基本情况</vt:lpstr>
      <vt:lpstr>（二）海事特有电子证据的基本情况</vt:lpstr>
      <vt:lpstr>二、部分海事特有电子证据的数据分析</vt:lpstr>
      <vt:lpstr>（二）关于电子报关单</vt:lpstr>
      <vt:lpstr>（三）关于集装箱温度记录</vt:lpstr>
      <vt:lpstr>（三）关于集装箱温度记录</vt:lpstr>
      <vt:lpstr>三、海事案件电子数据证据真实性认证中存在的问题和对策</vt:lpstr>
      <vt:lpstr>1错误使用佐证规则</vt:lpstr>
      <vt:lpstr>2过于依赖公证的作用</vt:lpstr>
      <vt:lpstr>3未充分说明认证理由</vt:lpstr>
      <vt:lpstr>3未充分说明认证理由</vt:lpstr>
      <vt:lpstr>（二）原因分析</vt:lpstr>
      <vt:lpstr>（三）海事案件电子数据证据真实性认证路径</vt:lpstr>
      <vt:lpstr>（三）海事案件电子数据证据真实性认证路径</vt:lpstr>
      <vt:lpstr>4结合证据特点和电子数据证据的特别规定进行真实性认证</vt:lpstr>
      <vt:lpstr>4结合证据特点和电子数据证据的特别规定进行真实性认证</vt:lpstr>
      <vt:lpstr>四、部分海事特有电子证据真实性认证标准</vt:lpstr>
      <vt:lpstr>（一）VDR真实性认证标准</vt:lpstr>
      <vt:lpstr>（一）VDR真实性认证标准</vt:lpstr>
      <vt:lpstr>（二）电子报关单真实性认证标准</vt:lpstr>
      <vt:lpstr>PowerPoint 演示文稿</vt:lpstr>
      <vt:lpstr>（三）集装箱温度记录真实性认证标准</vt:lpstr>
    </vt:vector>
  </TitlesOfParts>
  <Company>ylmfenng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海事案件电子数据证据真实性认证研究</dc:title>
  <dc:creator>dreamsummit</dc:creator>
  <cp:lastModifiedBy>dreamsummit</cp:lastModifiedBy>
  <cp:revision>59</cp:revision>
  <dcterms:created xsi:type="dcterms:W3CDTF">2019-07-04T13:50:17Z</dcterms:created>
  <dcterms:modified xsi:type="dcterms:W3CDTF">2019-07-05T14:10:24Z</dcterms:modified>
</cp:coreProperties>
</file>