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9" r:id="rId5"/>
    <p:sldId id="297" r:id="rId6"/>
    <p:sldId id="281" r:id="rId7"/>
    <p:sldId id="298" r:id="rId8"/>
    <p:sldId id="283" r:id="rId9"/>
    <p:sldId id="299" r:id="rId10"/>
    <p:sldId id="300" r:id="rId11"/>
    <p:sldId id="286" r:id="rId12"/>
    <p:sldId id="301" r:id="rId13"/>
    <p:sldId id="302" r:id="rId14"/>
    <p:sldId id="261" r:id="rId15"/>
    <p:sldId id="305" r:id="rId16"/>
    <p:sldId id="263" r:id="rId17"/>
    <p:sldId id="280" r:id="rId18"/>
  </p:sldIdLst>
  <p:sldSz cx="12192000" cy="6858000"/>
  <p:notesSz cx="9144000" cy="6858000"/>
  <p:embeddedFontLst>
    <p:embeddedFont>
      <p:font typeface="站酷文艺体" panose="02000603000000000000" pitchFamily="2" charset="-122"/>
      <p:regular r:id="rId22"/>
    </p:embeddedFont>
    <p:embeddedFont>
      <p:font typeface="Calibri" panose="020F0502020204030204" pitchFamily="34" charset="0"/>
      <p:regular r:id="rId23"/>
      <p:bold r:id="rId24"/>
      <p:italic r:id="rId25"/>
      <p:boldItalic r:id="rId26"/>
    </p:embeddedFont>
    <p:embeddedFont>
      <p:font typeface="Cambria" panose="02040503050406030204" charset="0"/>
      <p:regular r:id="rId27"/>
      <p:bold r:id="rId28"/>
      <p:italic r:id="rId29"/>
      <p:boldItalic r:id="rId30"/>
    </p:embeddedFont>
    <p:embeddedFont>
      <p:font typeface="华文楷体" panose="02010600040101010101" charset="-122"/>
      <p:regular r:id="rId31"/>
    </p:embeddedFont>
    <p:embeddedFont>
      <p:font typeface="等线 Light" panose="02010600030101010101" charset="0"/>
      <p:regular r:id="rId32"/>
    </p:embeddedFont>
    <p:embeddedFont>
      <p:font typeface="等线" panose="02010600030101010101" charset="0"/>
      <p:regular r:id="rId33"/>
      <p:bold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5F55"/>
    <a:srgbClr val="E7B3AE"/>
    <a:srgbClr val="3B3C50"/>
    <a:srgbClr val="E6E6E6"/>
    <a:srgbClr val="D67A71"/>
    <a:srgbClr val="788BA9"/>
    <a:srgbClr val="F5F9FC"/>
    <a:srgbClr val="7E8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14" autoAdjust="0"/>
    <p:restoredTop sz="94660"/>
  </p:normalViewPr>
  <p:slideViewPr>
    <p:cSldViewPr snapToGrid="0" showGuides="1">
      <p:cViewPr>
        <p:scale>
          <a:sx n="100" d="100"/>
          <a:sy n="100" d="100"/>
        </p:scale>
        <p:origin x="-930" y="-390"/>
      </p:cViewPr>
      <p:guideLst>
        <p:guide orient="horz" pos="2335"/>
        <p:guide pos="37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font" Target="fonts/font13.fntdata"/><Relationship Id="rId33" Type="http://schemas.openxmlformats.org/officeDocument/2006/relationships/font" Target="fonts/font12.fntdata"/><Relationship Id="rId32" Type="http://schemas.openxmlformats.org/officeDocument/2006/relationships/font" Target="fonts/font11.fntdata"/><Relationship Id="rId31" Type="http://schemas.openxmlformats.org/officeDocument/2006/relationships/font" Target="fonts/font10.fntdata"/><Relationship Id="rId30" Type="http://schemas.openxmlformats.org/officeDocument/2006/relationships/font" Target="fonts/font9.fntdata"/><Relationship Id="rId3" Type="http://schemas.openxmlformats.org/officeDocument/2006/relationships/slide" Target="slides/slide1.xml"/><Relationship Id="rId29" Type="http://schemas.openxmlformats.org/officeDocument/2006/relationships/font" Target="fonts/font8.fntdata"/><Relationship Id="rId28" Type="http://schemas.openxmlformats.org/officeDocument/2006/relationships/font" Target="fonts/font7.fntdata"/><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D829284-DF4C-4B6B-8552-5AB956DFD0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B73817-B449-4621-9AC7-E34D036233C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829284-DF4C-4B6B-8552-5AB956DFD0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B73817-B449-4621-9AC7-E34D036233C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829284-DF4C-4B6B-8552-5AB956DFD0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B73817-B449-4621-9AC7-E34D036233C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829284-DF4C-4B6B-8552-5AB956DFD0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B73817-B449-4621-9AC7-E34D036233CA}" type="slidenum">
              <a:rPr lang="zh-CN" altLang="en-US" smtClean="0"/>
            </a:fld>
            <a:endParaRPr lang="zh-CN" altLang="en-US"/>
          </a:p>
        </p:txBody>
      </p:sp>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45862" t="2079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D829284-DF4C-4B6B-8552-5AB956DFD0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B73817-B449-4621-9AC7-E34D036233C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D829284-DF4C-4B6B-8552-5AB956DFD0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B73817-B449-4621-9AC7-E34D036233C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D829284-DF4C-4B6B-8552-5AB956DFD05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B73817-B449-4621-9AC7-E34D036233C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D829284-DF4C-4B6B-8552-5AB956DFD05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B73817-B449-4621-9AC7-E34D036233C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829284-DF4C-4B6B-8552-5AB956DFD05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B73817-B449-4621-9AC7-E34D036233C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D829284-DF4C-4B6B-8552-5AB956DFD0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B73817-B449-4621-9AC7-E34D036233C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D829284-DF4C-4B6B-8552-5AB956DFD0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B73817-B449-4621-9AC7-E34D036233C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29284-DF4C-4B6B-8552-5AB956DFD05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73817-B449-4621-9AC7-E34D036233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0" y="0"/>
            <a:ext cx="12181172" cy="6858000"/>
          </a:xfrm>
          <a:prstGeom prst="rect">
            <a:avLst/>
          </a:prstGeom>
        </p:spPr>
      </p:pic>
      <p:sp>
        <p:nvSpPr>
          <p:cNvPr id="11" name="矩形 10"/>
          <p:cNvSpPr/>
          <p:nvPr/>
        </p:nvSpPr>
        <p:spPr>
          <a:xfrm>
            <a:off x="553085" y="582295"/>
            <a:ext cx="7188835" cy="3599815"/>
          </a:xfrm>
          <a:prstGeom prst="rect">
            <a:avLst/>
          </a:prstGeom>
          <a:noFill/>
        </p:spPr>
        <p:txBody>
          <a:bodyPr wrap="square" lIns="91440" tIns="45720" rIns="91440" bIns="45720">
            <a:spAutoFit/>
          </a:bodyPr>
          <a:lstStyle/>
          <a:p>
            <a:pPr algn="l" fontAlgn="auto">
              <a:lnSpc>
                <a:spcPct val="150000"/>
              </a:lnSpc>
            </a:pPr>
            <a:r>
              <a:rPr lang="zh-CN" altLang="en-US" sz="4000" b="1" cap="none" spc="0" dirty="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地方人民法院民事涉船保全法律适用问题的探析</a:t>
            </a:r>
            <a:endParaRPr lang="zh-CN" altLang="en-US" sz="4000" b="1" cap="none" spc="0" dirty="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zh-CN" altLang="en-US" sz="3600" b="1" cap="none" spc="0" dirty="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    —兼谈海诉法的修改及其与民诉法的衔接</a:t>
            </a:r>
            <a:endParaRPr lang="zh-CN" altLang="en-US" sz="3600" b="1" cap="none" spc="0" dirty="0" smtClean="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16" name="TextBox 15"/>
          <p:cNvSpPr txBox="1"/>
          <p:nvPr/>
        </p:nvSpPr>
        <p:spPr>
          <a:xfrm>
            <a:off x="1116330" y="4650740"/>
            <a:ext cx="5334000" cy="1198880"/>
          </a:xfrm>
          <a:prstGeom prst="rect">
            <a:avLst/>
          </a:prstGeom>
          <a:noFill/>
        </p:spPr>
        <p:txBody>
          <a:bodyPr wrap="square" rtlCol="0">
            <a:spAutoFit/>
          </a:bodyPr>
          <a:lstStyle/>
          <a:p>
            <a:pPr algn="r"/>
            <a:r>
              <a:rPr lang="zh-CN" altLang="en-US" sz="3600" b="1" dirty="0" smtClean="0">
                <a:solidFill>
                  <a:schemeClr val="bg2">
                    <a:lumMod val="50000"/>
                  </a:schemeClr>
                </a:solidFill>
                <a:latin typeface="宋体" panose="02010600030101010101" pitchFamily="2" charset="-122"/>
                <a:ea typeface="宋体" panose="02010600030101010101" pitchFamily="2" charset="-122"/>
              </a:rPr>
              <a:t>主讲人：北海海事法院                    梁向明</a:t>
            </a:r>
            <a:endParaRPr lang="zh-CN" altLang="en-US" sz="3600" b="1" dirty="0" smtClean="0">
              <a:solidFill>
                <a:schemeClr val="bg2">
                  <a:lumMod val="50000"/>
                </a:schemeClr>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5414" y="0"/>
            <a:ext cx="12181172" cy="6858000"/>
          </a:xfrm>
          <a:prstGeom prst="rect">
            <a:avLst/>
          </a:prstGeom>
        </p:spPr>
      </p:pic>
      <p:sp>
        <p:nvSpPr>
          <p:cNvPr id="38" name="TextBox 37"/>
          <p:cNvSpPr txBox="1"/>
          <p:nvPr/>
        </p:nvSpPr>
        <p:spPr>
          <a:xfrm>
            <a:off x="2164080" y="1598295"/>
            <a:ext cx="3544570" cy="1014730"/>
          </a:xfrm>
          <a:prstGeom prst="rect">
            <a:avLst/>
          </a:prstGeom>
          <a:noFill/>
        </p:spPr>
        <p:txBody>
          <a:bodyPr wrap="square" rtlCol="0">
            <a:spAutoFit/>
          </a:bodyPr>
          <a:lstStyle/>
          <a:p>
            <a:r>
              <a:rPr lang="zh-CN" sz="2000" b="1">
                <a:ea typeface="宋体" panose="02010600030101010101" pitchFamily="2" charset="-122"/>
                <a:sym typeface="+mn-ea"/>
              </a:rPr>
              <a:t>民事保全与海事保全分属</a:t>
            </a:r>
            <a:endParaRPr lang="zh-CN" sz="2000" b="1">
              <a:ea typeface="宋体" panose="02010600030101010101" pitchFamily="2" charset="-122"/>
              <a:sym typeface="+mn-ea"/>
            </a:endParaRPr>
          </a:p>
          <a:p>
            <a:r>
              <a:rPr lang="zh-CN" sz="2000" b="1">
                <a:ea typeface="宋体" panose="02010600030101010101" pitchFamily="2" charset="-122"/>
                <a:sym typeface="+mn-ea"/>
              </a:rPr>
              <a:t>民事案件与海事案件的范畴</a:t>
            </a:r>
            <a:endParaRPr lang="zh-CN" sz="2000" b="1">
              <a:ea typeface="宋体" panose="02010600030101010101" pitchFamily="2" charset="-122"/>
              <a:sym typeface="+mn-ea"/>
            </a:endParaRPr>
          </a:p>
          <a:p>
            <a:endParaRPr lang="zh-CN" altLang="en-US" sz="2000" b="1" dirty="0">
              <a:ea typeface="宋体" panose="02010600030101010101" pitchFamily="2" charset="-122"/>
              <a:sym typeface="+mn-ea"/>
            </a:endParaRPr>
          </a:p>
        </p:txBody>
      </p:sp>
      <p:sp>
        <p:nvSpPr>
          <p:cNvPr id="100" name="文本框 99"/>
          <p:cNvSpPr txBox="1"/>
          <p:nvPr/>
        </p:nvSpPr>
        <p:spPr>
          <a:xfrm>
            <a:off x="612775" y="698500"/>
            <a:ext cx="7091680" cy="460375"/>
          </a:xfrm>
          <a:prstGeom prst="rect">
            <a:avLst/>
          </a:prstGeom>
          <a:noFill/>
          <a:ln w="9525">
            <a:noFill/>
          </a:ln>
        </p:spPr>
        <p:txBody>
          <a:bodyPr wrap="square">
            <a:spAutoFit/>
          </a:bodyPr>
          <a:p>
            <a:pPr indent="0"/>
            <a:r>
              <a:rPr lang="zh-CN" sz="2400" b="1">
                <a:effectLst>
                  <a:outerShdw blurRad="38100" dist="19050" dir="2700000" algn="tl" rotWithShape="0">
                    <a:schemeClr val="dk1">
                      <a:alpha val="40000"/>
                    </a:schemeClr>
                  </a:outerShdw>
                </a:effectLst>
                <a:latin typeface="Cambria" panose="02040503050406030204" charset="0"/>
                <a:ea typeface="华文楷体" panose="02010600040101010101" charset="-122"/>
              </a:rPr>
              <a:t>（一）民事保全与海事保全在程序法上的适用准则</a:t>
            </a:r>
            <a:endParaRPr lang="zh-CN" altLang="en-US" sz="2400" b="1">
              <a:effectLst>
                <a:outerShdw blurRad="38100" dist="19050" dir="2700000" algn="tl" rotWithShape="0">
                  <a:schemeClr val="dk1">
                    <a:alpha val="40000"/>
                  </a:schemeClr>
                </a:outerShdw>
              </a:effectLst>
              <a:latin typeface="Cambria" panose="02040503050406030204" charset="0"/>
              <a:ea typeface="华文楷体" panose="02010600040101010101" charset="-122"/>
            </a:endParaRPr>
          </a:p>
        </p:txBody>
      </p:sp>
      <p:sp>
        <p:nvSpPr>
          <p:cNvPr id="2" name="文本框 1"/>
          <p:cNvSpPr txBox="1"/>
          <p:nvPr/>
        </p:nvSpPr>
        <p:spPr>
          <a:xfrm>
            <a:off x="4470400" y="4130040"/>
            <a:ext cx="2265045" cy="922020"/>
          </a:xfrm>
          <a:prstGeom prst="rect">
            <a:avLst/>
          </a:prstGeom>
          <a:noFill/>
          <a:ln w="9525">
            <a:noFill/>
          </a:ln>
        </p:spPr>
        <p:txBody>
          <a:bodyPr wrap="square">
            <a:spAutoFit/>
          </a:bodyPr>
          <a:p>
            <a:pPr indent="0"/>
            <a:r>
              <a:rPr lang="zh-CN" b="1">
                <a:ea typeface="宋体" panose="02010600030101010101" pitchFamily="2" charset="-122"/>
              </a:rPr>
              <a:t>优先适用海诉法，在海诉法没有规定的情形下适用民诉法</a:t>
            </a:r>
            <a:endParaRPr lang="zh-CN" altLang="en-US" b="1">
              <a:ea typeface="宋体" panose="02010600030101010101" pitchFamily="2" charset="-122"/>
            </a:endParaRPr>
          </a:p>
        </p:txBody>
      </p:sp>
      <p:sp>
        <p:nvSpPr>
          <p:cNvPr id="3" name="丁字箭头 2"/>
          <p:cNvSpPr/>
          <p:nvPr/>
        </p:nvSpPr>
        <p:spPr>
          <a:xfrm>
            <a:off x="2722880" y="2525395"/>
            <a:ext cx="1995805" cy="702310"/>
          </a:xfrm>
          <a:prstGeom prst="leftRightUp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4" name="文本框 3"/>
          <p:cNvSpPr txBox="1"/>
          <p:nvPr/>
        </p:nvSpPr>
        <p:spPr>
          <a:xfrm>
            <a:off x="1268730" y="2859405"/>
            <a:ext cx="1303020" cy="398780"/>
          </a:xfrm>
          <a:prstGeom prst="rect">
            <a:avLst/>
          </a:prstGeom>
          <a:noFill/>
        </p:spPr>
        <p:txBody>
          <a:bodyPr wrap="square" rtlCol="0">
            <a:spAutoFit/>
          </a:bodyPr>
          <a:p>
            <a:r>
              <a:rPr lang="zh-CN" altLang="en-US" sz="2000" b="1"/>
              <a:t>民事案件</a:t>
            </a:r>
            <a:endParaRPr lang="zh-CN" altLang="en-US" sz="2000" b="1"/>
          </a:p>
        </p:txBody>
      </p:sp>
      <p:sp>
        <p:nvSpPr>
          <p:cNvPr id="5" name="文本框 4"/>
          <p:cNvSpPr txBox="1"/>
          <p:nvPr/>
        </p:nvSpPr>
        <p:spPr>
          <a:xfrm>
            <a:off x="4877435" y="2844165"/>
            <a:ext cx="1327785" cy="398780"/>
          </a:xfrm>
          <a:prstGeom prst="rect">
            <a:avLst/>
          </a:prstGeom>
          <a:noFill/>
        </p:spPr>
        <p:txBody>
          <a:bodyPr wrap="square" rtlCol="0">
            <a:spAutoFit/>
          </a:bodyPr>
          <a:p>
            <a:r>
              <a:rPr lang="zh-CN" sz="2000" b="1">
                <a:ea typeface="宋体" panose="02010600030101010101" pitchFamily="2" charset="-122"/>
                <a:sym typeface="+mn-ea"/>
              </a:rPr>
              <a:t>海事案件</a:t>
            </a:r>
            <a:endParaRPr lang="zh-CN" altLang="en-US" sz="2000" b="1">
              <a:ea typeface="宋体" panose="02010600030101010101" pitchFamily="2" charset="-122"/>
              <a:sym typeface="+mn-ea"/>
            </a:endParaRPr>
          </a:p>
        </p:txBody>
      </p:sp>
      <p:sp>
        <p:nvSpPr>
          <p:cNvPr id="7" name="下箭头 6"/>
          <p:cNvSpPr/>
          <p:nvPr/>
        </p:nvSpPr>
        <p:spPr>
          <a:xfrm>
            <a:off x="5393055" y="3339465"/>
            <a:ext cx="245110" cy="6426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8" name="下箭头 7"/>
          <p:cNvSpPr/>
          <p:nvPr/>
        </p:nvSpPr>
        <p:spPr>
          <a:xfrm>
            <a:off x="1697990" y="3339465"/>
            <a:ext cx="245110" cy="6426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
        <p:nvSpPr>
          <p:cNvPr id="10" name="文本框 9"/>
          <p:cNvSpPr txBox="1"/>
          <p:nvPr/>
        </p:nvSpPr>
        <p:spPr>
          <a:xfrm>
            <a:off x="934720" y="4243705"/>
            <a:ext cx="1970405" cy="398780"/>
          </a:xfrm>
          <a:prstGeom prst="rect">
            <a:avLst/>
          </a:prstGeom>
          <a:noFill/>
        </p:spPr>
        <p:txBody>
          <a:bodyPr wrap="square" rtlCol="0">
            <a:spAutoFit/>
          </a:bodyPr>
          <a:p>
            <a:r>
              <a:rPr lang="zh-CN" altLang="en-US" sz="2000" b="1"/>
              <a:t>适用民诉法规定</a:t>
            </a:r>
            <a:endParaRPr lang="zh-CN" altLang="en-US" sz="20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5414" y="0"/>
            <a:ext cx="12181172" cy="6858000"/>
          </a:xfrm>
          <a:prstGeom prst="rect">
            <a:avLst/>
          </a:prstGeom>
        </p:spPr>
      </p:pic>
      <p:sp>
        <p:nvSpPr>
          <p:cNvPr id="100" name="文本框 99"/>
          <p:cNvSpPr txBox="1"/>
          <p:nvPr/>
        </p:nvSpPr>
        <p:spPr>
          <a:xfrm>
            <a:off x="612775" y="698500"/>
            <a:ext cx="7091680" cy="460375"/>
          </a:xfrm>
          <a:prstGeom prst="rect">
            <a:avLst/>
          </a:prstGeom>
          <a:noFill/>
          <a:ln w="9525">
            <a:noFill/>
          </a:ln>
        </p:spPr>
        <p:txBody>
          <a:bodyPr wrap="square">
            <a:spAutoFit/>
          </a:bodyPr>
          <a:p>
            <a:pPr indent="0"/>
            <a:r>
              <a:rPr lang="zh-CN" sz="2400" b="1">
                <a:effectLst>
                  <a:outerShdw blurRad="38100" dist="19050" dir="2700000" algn="tl" rotWithShape="0">
                    <a:schemeClr val="dk1">
                      <a:alpha val="40000"/>
                    </a:schemeClr>
                  </a:outerShdw>
                </a:effectLst>
                <a:latin typeface="Cambria" panose="02040503050406030204" charset="0"/>
                <a:ea typeface="华文楷体" panose="02010600040101010101" charset="-122"/>
              </a:rPr>
              <a:t>（二）区分不同涉船舶保全方式的法律适用</a:t>
            </a:r>
            <a:endParaRPr lang="zh-CN" sz="2400" b="1">
              <a:effectLst>
                <a:outerShdw blurRad="38100" dist="19050" dir="2700000" algn="tl" rotWithShape="0">
                  <a:schemeClr val="dk1">
                    <a:alpha val="40000"/>
                  </a:schemeClr>
                </a:outerShdw>
              </a:effectLst>
              <a:latin typeface="Cambria" panose="02040503050406030204" charset="0"/>
              <a:ea typeface="华文楷体" panose="02010600040101010101" charset="-122"/>
            </a:endParaRPr>
          </a:p>
        </p:txBody>
      </p:sp>
      <p:sp>
        <p:nvSpPr>
          <p:cNvPr id="6" name="太阳形 5"/>
          <p:cNvSpPr/>
          <p:nvPr/>
        </p:nvSpPr>
        <p:spPr>
          <a:xfrm>
            <a:off x="184150" y="1411605"/>
            <a:ext cx="428625" cy="397510"/>
          </a:xfrm>
          <a:prstGeom prst="su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1" name="文本框 10"/>
          <p:cNvSpPr txBox="1"/>
          <p:nvPr/>
        </p:nvSpPr>
        <p:spPr>
          <a:xfrm>
            <a:off x="612775" y="1292860"/>
            <a:ext cx="6881495" cy="4892675"/>
          </a:xfrm>
          <a:prstGeom prst="rect">
            <a:avLst/>
          </a:prstGeom>
          <a:noFill/>
        </p:spPr>
        <p:txBody>
          <a:bodyPr wrap="square" rtlCol="0">
            <a:spAutoFit/>
          </a:bodyPr>
          <a:p>
            <a:pPr fontAlgn="auto">
              <a:lnSpc>
                <a:spcPct val="150000"/>
              </a:lnSpc>
            </a:pPr>
            <a:r>
              <a:rPr lang="zh-CN" altLang="en-US" sz="2000">
                <a:latin typeface="宋体" panose="02010600030101010101" pitchFamily="2" charset="-122"/>
                <a:ea typeface="宋体" panose="02010600030101010101" pitchFamily="2" charset="-122"/>
                <a:cs typeface="宋体" panose="02010600030101010101" pitchFamily="2" charset="-122"/>
              </a:rPr>
              <a:t>船舶“活扣押”不能与船舶扣押相等同。“活扣押”并非一种真正的扣押，它所表现的是禁止对该财产在某一期间里设置他项权利，以妨碍申请人将来权利的实现。</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lang="zh-CN" altLang="en-US"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sz="2000">
                <a:latin typeface="宋体" panose="02010600030101010101" pitchFamily="2" charset="-122"/>
                <a:ea typeface="宋体" panose="02010600030101010101" pitchFamily="2" charset="-122"/>
                <a:cs typeface="宋体" panose="02010600030101010101" pitchFamily="2" charset="-122"/>
              </a:rPr>
              <a:t>《最高人民法院关于扣押与拍卖船舶适用法律若干问题的规定》第1条可推导出船舶“活扣押”这一方法是循我国民诉法的规定而来，它是司法实务中对船舶保全采取扣押外的、其他特殊形式的保全措施。</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该措施适用民诉法，而非海诉法。</a:t>
            </a:r>
            <a:r>
              <a:rPr lang="zh-CN" altLang="en-US" sz="2000" b="1">
                <a:latin typeface="宋体" panose="02010600030101010101" pitchFamily="2" charset="-122"/>
                <a:ea typeface="宋体" panose="02010600030101010101" pitchFamily="2" charset="-122"/>
                <a:cs typeface="宋体" panose="02010600030101010101" pitchFamily="2" charset="-122"/>
              </a:rPr>
              <a:t>但该条规定的适用主体是否仅限于海事法院及其上级法院，或者还包括地方人民法院，则未有明确答案。</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a:extLst>
              <a:ext uri="{28A0092B-C50C-407E-A947-70E740481C1C}">
                <a14:useLocalDpi xmlns:a14="http://schemas.microsoft.com/office/drawing/2010/main" val="0"/>
              </a:ext>
            </a:extLst>
          </a:blip>
          <a:srcRect l="31650" t="20792" r="14212"/>
          <a:stretch>
            <a:fillRect/>
          </a:stretch>
        </p:blipFill>
        <p:spPr>
          <a:xfrm flipH="1">
            <a:off x="0" y="0"/>
            <a:ext cx="12192000" cy="6858000"/>
          </a:xfrm>
          <a:prstGeom prst="rect">
            <a:avLst/>
          </a:prstGeom>
        </p:spPr>
      </p:pic>
      <p:sp>
        <p:nvSpPr>
          <p:cNvPr id="100" name="文本框 99"/>
          <p:cNvSpPr txBox="1"/>
          <p:nvPr/>
        </p:nvSpPr>
        <p:spPr>
          <a:xfrm>
            <a:off x="612775" y="698500"/>
            <a:ext cx="7091680" cy="460375"/>
          </a:xfrm>
          <a:prstGeom prst="rect">
            <a:avLst/>
          </a:prstGeom>
          <a:noFill/>
          <a:ln w="9525">
            <a:noFill/>
          </a:ln>
        </p:spPr>
        <p:txBody>
          <a:bodyPr wrap="square">
            <a:spAutoFit/>
          </a:bodyPr>
          <a:p>
            <a:pPr indent="0"/>
            <a:r>
              <a:rPr lang="zh-CN" sz="2400" b="1">
                <a:effectLst>
                  <a:outerShdw blurRad="38100" dist="19050" dir="2700000" algn="tl" rotWithShape="0">
                    <a:schemeClr val="dk1">
                      <a:alpha val="40000"/>
                    </a:schemeClr>
                  </a:outerShdw>
                </a:effectLst>
                <a:latin typeface="Cambria" panose="02040503050406030204" charset="0"/>
                <a:ea typeface="华文楷体" panose="02010600040101010101" charset="-122"/>
              </a:rPr>
              <a:t>（三）区分各类型船舶的保全扣押及其法律适用</a:t>
            </a:r>
            <a:endParaRPr lang="zh-CN" sz="2400" b="1">
              <a:effectLst>
                <a:outerShdw blurRad="38100" dist="19050" dir="2700000" algn="tl" rotWithShape="0">
                  <a:schemeClr val="dk1">
                    <a:alpha val="40000"/>
                  </a:schemeClr>
                </a:outerShdw>
              </a:effectLst>
              <a:latin typeface="Cambria" panose="02040503050406030204" charset="0"/>
              <a:ea typeface="华文楷体" panose="02010600040101010101" charset="-122"/>
            </a:endParaRPr>
          </a:p>
        </p:txBody>
      </p:sp>
      <p:sp>
        <p:nvSpPr>
          <p:cNvPr id="12" name="文本框 11"/>
          <p:cNvSpPr txBox="1"/>
          <p:nvPr/>
        </p:nvSpPr>
        <p:spPr>
          <a:xfrm>
            <a:off x="520065" y="1694815"/>
            <a:ext cx="1562100" cy="706755"/>
          </a:xfrm>
          <a:prstGeom prst="rect">
            <a:avLst/>
          </a:prstGeom>
          <a:noFill/>
          <a:ln w="9525">
            <a:noFill/>
          </a:ln>
        </p:spPr>
        <p:txBody>
          <a:bodyPr wrap="square">
            <a:spAutoFit/>
          </a:bodyPr>
          <a:p>
            <a:pPr indent="0"/>
            <a:r>
              <a:rPr lang="en-US" sz="2000" b="1">
                <a:latin typeface="宋体" panose="02010600030101010101" pitchFamily="2" charset="-122"/>
                <a:ea typeface="宋体" panose="02010600030101010101" pitchFamily="2" charset="-122"/>
                <a:cs typeface="宋体" panose="02010600030101010101" pitchFamily="2" charset="-122"/>
              </a:rPr>
              <a:t>20</a:t>
            </a:r>
            <a:r>
              <a:rPr lang="zh-CN" sz="2000" b="1">
                <a:latin typeface="宋体" panose="02010600030101010101" pitchFamily="2" charset="-122"/>
                <a:ea typeface="宋体" panose="02010600030101010101" pitchFamily="2" charset="-122"/>
                <a:cs typeface="宋体" panose="02010600030101010101" pitchFamily="2" charset="-122"/>
              </a:rPr>
              <a:t>总吨以下的船舶</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14" name="文本框 13"/>
          <p:cNvSpPr txBox="1"/>
          <p:nvPr/>
        </p:nvSpPr>
        <p:spPr>
          <a:xfrm>
            <a:off x="2519680" y="1756410"/>
            <a:ext cx="1758950" cy="645160"/>
          </a:xfrm>
          <a:prstGeom prst="rect">
            <a:avLst/>
          </a:prstGeom>
          <a:noFill/>
        </p:spPr>
        <p:txBody>
          <a:bodyPr wrap="square" rtlCol="0">
            <a:spAutoFit/>
          </a:bodyPr>
          <a:p>
            <a:r>
              <a:rPr lang="zh-CN" altLang="en-US" b="1"/>
              <a:t>海诉法司法解释第39条</a:t>
            </a:r>
            <a:endParaRPr lang="zh-CN" altLang="en-US" b="1"/>
          </a:p>
        </p:txBody>
      </p:sp>
      <p:sp>
        <p:nvSpPr>
          <p:cNvPr id="15" name="文本框 14"/>
          <p:cNvSpPr txBox="1"/>
          <p:nvPr/>
        </p:nvSpPr>
        <p:spPr>
          <a:xfrm>
            <a:off x="4543425" y="1273810"/>
            <a:ext cx="3780790" cy="203009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p>
            <a:r>
              <a:rPr lang="zh-CN" altLang="en-US" b="1">
                <a:latin typeface="宋体" panose="02010600030101010101" pitchFamily="2" charset="-122"/>
                <a:ea typeface="宋体" panose="02010600030101010101" pitchFamily="2" charset="-122"/>
                <a:cs typeface="宋体" panose="02010600030101010101" pitchFamily="2" charset="-122"/>
              </a:rPr>
              <a:t>海事法院在受理海事案件时，其能适用民诉法对20总吨以下的海船、内河船进行扣押。</a:t>
            </a:r>
            <a:endParaRPr lang="zh-CN" altLang="en-US" b="1">
              <a:latin typeface="宋体" panose="02010600030101010101" pitchFamily="2" charset="-122"/>
              <a:ea typeface="宋体" panose="02010600030101010101" pitchFamily="2" charset="-122"/>
              <a:cs typeface="宋体" panose="02010600030101010101" pitchFamily="2" charset="-122"/>
            </a:endParaRPr>
          </a:p>
          <a:p>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zh-CN" altLang="en-US" b="1">
                <a:latin typeface="宋体" panose="02010600030101010101" pitchFamily="2" charset="-122"/>
                <a:ea typeface="宋体" panose="02010600030101010101" pitchFamily="2" charset="-122"/>
                <a:cs typeface="宋体" panose="02010600030101010101" pitchFamily="2" charset="-122"/>
              </a:rPr>
              <a:t>地方人民法院在民事案件中运用民诉法对20总吨以下的海船、内河船进行扣押并无不合理的地方。</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
        <p:nvSpPr>
          <p:cNvPr id="16" name="右箭头 15"/>
          <p:cNvSpPr/>
          <p:nvPr/>
        </p:nvSpPr>
        <p:spPr>
          <a:xfrm>
            <a:off x="1974215" y="1883410"/>
            <a:ext cx="425450" cy="28321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p>
            <a:pPr algn="ctr"/>
            <a:endParaRPr lang="zh-CN" altLang="en-US"/>
          </a:p>
        </p:txBody>
      </p:sp>
      <p:sp>
        <p:nvSpPr>
          <p:cNvPr id="17" name="右箭头 16"/>
          <p:cNvSpPr/>
          <p:nvPr/>
        </p:nvSpPr>
        <p:spPr>
          <a:xfrm>
            <a:off x="4081780" y="1986915"/>
            <a:ext cx="340360" cy="198755"/>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19" name="文本框 18"/>
          <p:cNvSpPr txBox="1"/>
          <p:nvPr/>
        </p:nvSpPr>
        <p:spPr>
          <a:xfrm>
            <a:off x="433705" y="4500880"/>
            <a:ext cx="1647825" cy="1198880"/>
          </a:xfrm>
          <a:prstGeom prst="rect">
            <a:avLst/>
          </a:prstGeom>
          <a:noFill/>
        </p:spPr>
        <p:txBody>
          <a:bodyPr wrap="square" rtlCol="0">
            <a:spAutoFit/>
          </a:bodyPr>
          <a:p>
            <a:r>
              <a:rPr lang="zh-CN" altLang="en-US" b="1">
                <a:latin typeface="宋体" panose="02010600030101010101" pitchFamily="2" charset="-122"/>
                <a:ea typeface="宋体" panose="02010600030101010101" pitchFamily="2" charset="-122"/>
              </a:rPr>
              <a:t>我国：本国人对本国籍船舶保全的法律适用</a:t>
            </a:r>
            <a:endParaRPr lang="zh-CN" altLang="en-US" b="1">
              <a:latin typeface="宋体" panose="02010600030101010101" pitchFamily="2" charset="-122"/>
              <a:ea typeface="宋体" panose="02010600030101010101" pitchFamily="2" charset="-122"/>
            </a:endParaRPr>
          </a:p>
        </p:txBody>
      </p:sp>
      <p:sp>
        <p:nvSpPr>
          <p:cNvPr id="20" name="右箭头 19"/>
          <p:cNvSpPr/>
          <p:nvPr/>
        </p:nvSpPr>
        <p:spPr>
          <a:xfrm>
            <a:off x="1974215" y="4751705"/>
            <a:ext cx="425450" cy="28321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p>
            <a:pPr algn="ctr"/>
            <a:endParaRPr lang="zh-CN" altLang="en-US"/>
          </a:p>
        </p:txBody>
      </p:sp>
      <p:sp>
        <p:nvSpPr>
          <p:cNvPr id="21" name="文本框 20"/>
          <p:cNvSpPr txBox="1"/>
          <p:nvPr/>
        </p:nvSpPr>
        <p:spPr>
          <a:xfrm>
            <a:off x="2607945" y="4690110"/>
            <a:ext cx="1322705" cy="706755"/>
          </a:xfrm>
          <a:prstGeom prst="rect">
            <a:avLst/>
          </a:prstGeom>
          <a:noFill/>
        </p:spPr>
        <p:txBody>
          <a:bodyPr wrap="square" rtlCol="0">
            <a:spAutoFit/>
          </a:bodyPr>
          <a:p>
            <a:r>
              <a:rPr lang="zh-CN" altLang="en-US" sz="2000" b="1"/>
              <a:t>海诉法第22条</a:t>
            </a:r>
            <a:endParaRPr lang="zh-CN" altLang="en-US" sz="2000" b="1"/>
          </a:p>
        </p:txBody>
      </p:sp>
      <p:sp>
        <p:nvSpPr>
          <p:cNvPr id="22" name="右箭头 21"/>
          <p:cNvSpPr/>
          <p:nvPr/>
        </p:nvSpPr>
        <p:spPr>
          <a:xfrm>
            <a:off x="3930650" y="4836160"/>
            <a:ext cx="425450" cy="198755"/>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23" name="文本框 22"/>
          <p:cNvSpPr txBox="1"/>
          <p:nvPr/>
        </p:nvSpPr>
        <p:spPr>
          <a:xfrm>
            <a:off x="4543425" y="4362450"/>
            <a:ext cx="3780790" cy="1198880"/>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p>
            <a:r>
              <a:rPr lang="zh-CN" altLang="en-US" b="1">
                <a:latin typeface="宋体" panose="02010600030101010101" pitchFamily="2" charset="-122"/>
                <a:ea typeface="宋体" panose="02010600030101010101" pitchFamily="2" charset="-122"/>
                <a:cs typeface="宋体" panose="02010600030101010101" pitchFamily="2" charset="-122"/>
              </a:rPr>
              <a:t>船舶保全扣押“单轨制”的现状</a:t>
            </a:r>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zh-CN" altLang="en-US" b="1">
                <a:latin typeface="宋体" panose="02010600030101010101" pitchFamily="2" charset="-122"/>
                <a:ea typeface="宋体" panose="02010600030101010101" pitchFamily="2" charset="-122"/>
                <a:cs typeface="宋体" panose="02010600030101010101" pitchFamily="2" charset="-122"/>
              </a:rPr>
              <a:t>不利于当事人民事权益的实现，也在客观上增加司法实践中的“执行难”因素。</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31650" t="20792" r="14212"/>
          <a:stretch>
            <a:fillRect/>
          </a:stretch>
        </p:blipFill>
        <p:spPr>
          <a:xfrm flipH="1">
            <a:off x="0" y="0"/>
            <a:ext cx="12192000" cy="6858000"/>
          </a:xfrm>
          <a:prstGeom prst="rect">
            <a:avLst/>
          </a:prstGeom>
        </p:spPr>
      </p:pic>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1650" t="20792" r="41281"/>
          <a:stretch>
            <a:fillRect/>
          </a:stretch>
        </p:blipFill>
        <p:spPr>
          <a:xfrm>
            <a:off x="0" y="0"/>
            <a:ext cx="6096000" cy="6858000"/>
          </a:xfrm>
          <a:prstGeom prst="rect">
            <a:avLst/>
          </a:prstGeom>
        </p:spPr>
      </p:pic>
      <p:sp>
        <p:nvSpPr>
          <p:cNvPr id="7" name="文本框 6"/>
          <p:cNvSpPr txBox="1"/>
          <p:nvPr/>
        </p:nvSpPr>
        <p:spPr>
          <a:xfrm>
            <a:off x="4480296" y="2250332"/>
            <a:ext cx="3239990" cy="1015663"/>
          </a:xfrm>
          <a:prstGeom prst="rect">
            <a:avLst/>
          </a:prstGeom>
          <a:noFill/>
        </p:spPr>
        <p:txBody>
          <a:bodyPr wrap="none" rtlCol="0">
            <a:spAutoFit/>
          </a:bodyPr>
          <a:lstStyle/>
          <a:p>
            <a:pPr algn="just"/>
            <a:r>
              <a:rPr lang="en-US" altLang="zh-CN" sz="6000" dirty="0">
                <a:solidFill>
                  <a:srgbClr val="3B3C50"/>
                </a:solidFill>
                <a:latin typeface="站酷文艺体" panose="02000603000000000000" pitchFamily="2" charset="-122"/>
                <a:ea typeface="站酷文艺体" panose="02000603000000000000" pitchFamily="2" charset="-122"/>
              </a:rPr>
              <a:t>PART 04</a:t>
            </a:r>
            <a:endParaRPr lang="zh-CN" altLang="en-US" sz="6000" dirty="0">
              <a:solidFill>
                <a:srgbClr val="3B3C50"/>
              </a:solidFill>
              <a:latin typeface="站酷文艺体" panose="02000603000000000000" pitchFamily="2" charset="-122"/>
              <a:ea typeface="站酷文艺体" panose="02000603000000000000" pitchFamily="2" charset="-122"/>
            </a:endParaRPr>
          </a:p>
        </p:txBody>
      </p:sp>
      <p:sp>
        <p:nvSpPr>
          <p:cNvPr id="8" name="文本框 7"/>
          <p:cNvSpPr txBox="1"/>
          <p:nvPr/>
        </p:nvSpPr>
        <p:spPr>
          <a:xfrm>
            <a:off x="3136265" y="3542030"/>
            <a:ext cx="6667500" cy="2122805"/>
          </a:xfrm>
          <a:prstGeom prst="rect">
            <a:avLst/>
          </a:prstGeom>
          <a:noFill/>
        </p:spPr>
        <p:txBody>
          <a:bodyPr wrap="square" rtlCol="0">
            <a:spAutoFit/>
          </a:bodyPr>
          <a:lstStyle/>
          <a:p>
            <a:pPr algn="l">
              <a:lnSpc>
                <a:spcPct val="150000"/>
              </a:lnSpc>
            </a:pPr>
            <a:r>
              <a:rPr lang="zh-CN" altLang="en-US" sz="4400" b="1" dirty="0">
                <a:solidFill>
                  <a:srgbClr val="3B3C50"/>
                </a:solidFill>
                <a:latin typeface="宋体" panose="02010600030101010101" pitchFamily="2" charset="-122"/>
                <a:ea typeface="宋体" panose="02010600030101010101" pitchFamily="2" charset="-122"/>
                <a:cs typeface="宋体" panose="02010600030101010101" pitchFamily="2" charset="-122"/>
                <a:sym typeface="+mn-ea"/>
              </a:rPr>
              <a:t>解决路径—对《海诉法》、《民诉法》的修改建议</a:t>
            </a:r>
            <a:endParaRPr lang="zh-CN" altLang="en-US" sz="4400" b="1" dirty="0">
              <a:solidFill>
                <a:srgbClr val="3B3C5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5414" y="0"/>
            <a:ext cx="12181172" cy="6858000"/>
          </a:xfrm>
          <a:prstGeom prst="rect">
            <a:avLst/>
          </a:prstGeom>
        </p:spPr>
      </p:pic>
      <p:sp>
        <p:nvSpPr>
          <p:cNvPr id="100" name="文本框 99"/>
          <p:cNvSpPr txBox="1"/>
          <p:nvPr/>
        </p:nvSpPr>
        <p:spPr>
          <a:xfrm>
            <a:off x="427990" y="703580"/>
            <a:ext cx="6138545" cy="4892675"/>
          </a:xfrm>
          <a:prstGeom prst="rect">
            <a:avLst/>
          </a:prstGeom>
          <a:noFill/>
          <a:ln w="9525">
            <a:noFill/>
          </a:ln>
        </p:spPr>
        <p:txBody>
          <a:bodyPr wrap="square">
            <a:spAutoFit/>
          </a:bodyPr>
          <a:p>
            <a:pPr indent="355600"/>
            <a:r>
              <a:rPr lang="zh-CN" b="0">
                <a:ea typeface="宋体" panose="02010600030101010101" pitchFamily="2" charset="-122"/>
              </a:rPr>
              <a:t>其一、海诉法及相关司法解释对船舶保全问题的规定，</a:t>
            </a:r>
            <a:r>
              <a:rPr lang="zh-CN" sz="2000" b="1">
                <a:solidFill>
                  <a:srgbClr val="FF0000"/>
                </a:solidFill>
                <a:ea typeface="宋体" panose="02010600030101010101" pitchFamily="2" charset="-122"/>
              </a:rPr>
              <a:t>超出海商法对船舶</a:t>
            </a:r>
            <a:r>
              <a:rPr lang="zh-CN" b="0">
                <a:ea typeface="宋体" panose="02010600030101010101" pitchFamily="2" charset="-122"/>
              </a:rPr>
              <a:t>的界定范围；且对海事案件范围的不断扩张，涉船涉水民事案件变成海事案件，对民事当事人的诉讼权利和民事合法权益的保护带来不利影响；</a:t>
            </a:r>
            <a:endParaRPr lang="zh-CN" b="0">
              <a:ea typeface="宋体" panose="02010600030101010101" pitchFamily="2" charset="-122"/>
            </a:endParaRPr>
          </a:p>
          <a:p>
            <a:pPr indent="355600"/>
            <a:endParaRPr lang="zh-CN" b="0">
              <a:ea typeface="宋体" panose="02010600030101010101" pitchFamily="2" charset="-122"/>
            </a:endParaRPr>
          </a:p>
          <a:p>
            <a:pPr indent="355600"/>
            <a:r>
              <a:rPr lang="zh-CN" b="0">
                <a:ea typeface="宋体" panose="02010600030101010101" pitchFamily="2" charset="-122"/>
              </a:rPr>
              <a:t>其二、我国海诉法规定非法定海事请求不得申请船舶保全扣押，即</a:t>
            </a:r>
            <a:r>
              <a:rPr lang="zh-CN" sz="2000" b="1">
                <a:solidFill>
                  <a:srgbClr val="FF0000"/>
                </a:solidFill>
                <a:ea typeface="宋体" panose="02010600030101010101" pitchFamily="2" charset="-122"/>
              </a:rPr>
              <a:t>实行船舶保全扣押“单轨制”模式</a:t>
            </a:r>
            <a:r>
              <a:rPr lang="zh-CN" b="0">
                <a:ea typeface="宋体" panose="02010600030101010101" pitchFamily="2" charset="-122"/>
              </a:rPr>
              <a:t>，对本国申请人扣押本国船舶的情形没有另行规定是其立法漏洞，将对船舶相对人产生不利影响；</a:t>
            </a:r>
            <a:endParaRPr lang="zh-CN" b="0">
              <a:ea typeface="宋体" panose="02010600030101010101" pitchFamily="2" charset="-122"/>
            </a:endParaRPr>
          </a:p>
          <a:p>
            <a:pPr indent="355600"/>
            <a:endParaRPr lang="zh-CN" b="0">
              <a:ea typeface="宋体" panose="02010600030101010101" pitchFamily="2" charset="-122"/>
            </a:endParaRPr>
          </a:p>
          <a:p>
            <a:pPr indent="355600"/>
            <a:r>
              <a:rPr lang="zh-CN" b="0">
                <a:ea typeface="宋体" panose="02010600030101010101" pitchFamily="2" charset="-122"/>
              </a:rPr>
              <a:t>其三、在司法解释中，明确了海事法院可以对船舶采取扣押以外的其他保全措施即“活扣押”适用民诉法规定，但是，</a:t>
            </a:r>
            <a:r>
              <a:rPr lang="zh-CN" sz="2000" b="1">
                <a:solidFill>
                  <a:srgbClr val="FF0000"/>
                </a:solidFill>
                <a:ea typeface="宋体" panose="02010600030101010101" pitchFamily="2" charset="-122"/>
              </a:rPr>
              <a:t>未明确地方人民法院能否对船舶采取“活扣押”</a:t>
            </a:r>
            <a:r>
              <a:rPr lang="zh-CN" b="0">
                <a:ea typeface="宋体" panose="02010600030101010101" pitchFamily="2" charset="-122"/>
              </a:rPr>
              <a:t>。</a:t>
            </a:r>
            <a:endParaRPr lang="zh-CN" b="0">
              <a:ea typeface="宋体" panose="02010600030101010101" pitchFamily="2" charset="-122"/>
            </a:endParaRPr>
          </a:p>
          <a:p>
            <a:pPr indent="355600"/>
            <a:endParaRPr lang="zh-CN" b="0">
              <a:ea typeface="宋体" panose="02010600030101010101" pitchFamily="2" charset="-122"/>
            </a:endParaRPr>
          </a:p>
          <a:p>
            <a:pPr indent="355600"/>
            <a:r>
              <a:rPr lang="zh-CN" b="1">
                <a:solidFill>
                  <a:srgbClr val="FF0000"/>
                </a:solidFill>
                <a:ea typeface="宋体" panose="02010600030101010101" pitchFamily="2" charset="-122"/>
              </a:rPr>
              <a:t>当中更深层次的原因在于，我国民诉法的财产保全制度不健全，它与海诉法规定衔接不足。</a:t>
            </a:r>
            <a:r>
              <a:rPr lang="zh-CN" b="0">
                <a:ea typeface="宋体" panose="02010600030101010101" pitchFamily="2" charset="-122"/>
              </a:rPr>
              <a:t>上述问题的解决需通过立法明确或最高法出台相应的司法解释。</a:t>
            </a:r>
            <a:endParaRPr lang="zh-CN" altLang="en-US" b="0">
              <a:ea typeface="宋体" panose="0201060003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885" y="798195"/>
            <a:ext cx="10335260" cy="526224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宋体" panose="02010600030101010101" pitchFamily="2" charset="-122"/>
              </a:rPr>
              <a:t>（一）《海诉法》第22条的修改方案</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第22条：国际《扣船公约》缔约国公民、法人及其他组织非因本法第二十一条规定的海事请求不得申请扣押国际《扣船公约》缔约国船舶；</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中华人民共和国公民、法人及其他组织申请扣押船籍为中华人民共和国的船舶，适用《中华人民共和国民事诉讼法》的规定，不受海事请求限制；</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对非国际《扣船公约》缔约国的船舶，根据双边或多边协议或对等原则，决定是否适用非海事请求下禁止申请船舶扣押的规定；</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为执行判决、仲裁裁决和其他法律文书需要扣押船舶的，不受上述规定限制。</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（二）《民诉法》第103条的修改方案</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第103条：在民事财产保全中，涉及船舶保全扣押的适用海诉法规定，船舶扣押应当委托海事法院执行；地方人民法院在财产保全中，可对涉及船舶的采取扣押以外的其他保全措施。</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5414" y="0"/>
            <a:ext cx="12181172" cy="6858000"/>
          </a:xfrm>
          <a:prstGeom prst="rect">
            <a:avLst/>
          </a:prstGeom>
        </p:spPr>
      </p:pic>
      <p:sp>
        <p:nvSpPr>
          <p:cNvPr id="14" name="文本框 13"/>
          <p:cNvSpPr txBox="1"/>
          <p:nvPr/>
        </p:nvSpPr>
        <p:spPr>
          <a:xfrm>
            <a:off x="1390650" y="3678324"/>
            <a:ext cx="3981450" cy="738664"/>
          </a:xfrm>
          <a:prstGeom prst="rect">
            <a:avLst/>
          </a:prstGeom>
        </p:spPr>
        <p:txBody>
          <a:bodyPr wrap="square" lIns="0" tIns="0" rIns="0" bIns="0">
            <a:spAutoFit/>
          </a:bodyPr>
          <a:lstStyle>
            <a:defPPr>
              <a:defRPr lang="zh-CN"/>
            </a:defPPr>
            <a:lvl1pPr algn="ctr">
              <a:defRPr sz="6000" b="1">
                <a:solidFill>
                  <a:schemeClr val="bg1">
                    <a:lumMod val="95000"/>
                  </a:schemeClr>
                </a:solidFill>
                <a:latin typeface="微软雅黑" panose="020B0503020204020204" charset="-122"/>
                <a:ea typeface="微软雅黑" panose="020B0503020204020204" charset="-122"/>
              </a:defRPr>
            </a:lvl1pPr>
          </a:lstStyle>
          <a:p>
            <a:pPr algn="dist"/>
            <a:r>
              <a:rPr lang="zh-CN" altLang="en-US" sz="4800" b="0" dirty="0">
                <a:solidFill>
                  <a:srgbClr val="3B3C50"/>
                </a:solidFill>
                <a:latin typeface="站酷文艺体" panose="02000603000000000000" pitchFamily="2" charset="-122"/>
                <a:ea typeface="站酷文艺体" panose="02000603000000000000" pitchFamily="2" charset="-122"/>
              </a:rPr>
              <a:t>谢谢聆听</a:t>
            </a:r>
            <a:endParaRPr lang="zh-CN" altLang="en-US" sz="4800" b="0" dirty="0">
              <a:solidFill>
                <a:srgbClr val="3B3C50"/>
              </a:solidFill>
              <a:latin typeface="站酷文艺体" panose="02000603000000000000" pitchFamily="2" charset="-122"/>
              <a:ea typeface="站酷文艺体" panose="02000603000000000000" pitchFamily="2" charset="-122"/>
            </a:endParaRPr>
          </a:p>
        </p:txBody>
      </p:sp>
      <p:sp>
        <p:nvSpPr>
          <p:cNvPr id="15" name="矩形 14"/>
          <p:cNvSpPr/>
          <p:nvPr/>
        </p:nvSpPr>
        <p:spPr>
          <a:xfrm>
            <a:off x="1390650" y="4389506"/>
            <a:ext cx="3981450" cy="542925"/>
          </a:xfrm>
          <a:prstGeom prst="rect">
            <a:avLst/>
          </a:prstGeom>
          <a:gradFill flip="none" rotWithShape="1">
            <a:gsLst>
              <a:gs pos="0">
                <a:srgbClr val="D67A71"/>
              </a:gs>
              <a:gs pos="100000">
                <a:srgbClr val="788BA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16"/>
          <p:cNvSpPr/>
          <p:nvPr/>
        </p:nvSpPr>
        <p:spPr>
          <a:xfrm>
            <a:off x="1390650" y="4490043"/>
            <a:ext cx="3981450" cy="400110"/>
          </a:xfrm>
          <a:prstGeom prst="rect">
            <a:avLst/>
          </a:prstGeom>
        </p:spPr>
        <p:txBody>
          <a:bodyPr wrap="square">
            <a:spAutoFit/>
          </a:bodyPr>
          <a:lstStyle/>
          <a:p>
            <a:r>
              <a:rPr lang="en-US" altLang="zh-CN" sz="2000" spc="300" dirty="0">
                <a:solidFill>
                  <a:schemeClr val="bg1"/>
                </a:solidFill>
                <a:latin typeface="+mn-ea"/>
              </a:rPr>
              <a:t>THANKS FOR LISTENING</a:t>
            </a:r>
            <a:endParaRPr lang="zh-CN" altLang="en-US" sz="2000" spc="300" dirty="0">
              <a:solidFill>
                <a:schemeClr val="bg1"/>
              </a:solidFill>
              <a:latin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31650" t="20792" r="14212"/>
          <a:stretch>
            <a:fillRect/>
          </a:stretch>
        </p:blipFill>
        <p:spPr>
          <a:xfrm flipH="1">
            <a:off x="0" y="0"/>
            <a:ext cx="12192000" cy="6858000"/>
          </a:xfrm>
          <a:prstGeom prst="rect">
            <a:avLst/>
          </a:prstGeom>
        </p:spPr>
      </p:pic>
      <p:sp>
        <p:nvSpPr>
          <p:cNvPr id="6" name="文本框 5"/>
          <p:cNvSpPr txBox="1"/>
          <p:nvPr/>
        </p:nvSpPr>
        <p:spPr>
          <a:xfrm>
            <a:off x="1158605" y="3344080"/>
            <a:ext cx="2254143" cy="584775"/>
          </a:xfrm>
          <a:prstGeom prst="rect">
            <a:avLst/>
          </a:prstGeom>
          <a:noFill/>
        </p:spPr>
        <p:txBody>
          <a:bodyPr wrap="none" rtlCol="0">
            <a:spAutoFit/>
          </a:bodyPr>
          <a:lstStyle/>
          <a:p>
            <a:r>
              <a:rPr lang="en-US" altLang="zh-CN" sz="3200" dirty="0">
                <a:solidFill>
                  <a:srgbClr val="3B3C50"/>
                </a:solidFill>
                <a:latin typeface="站酷文艺体" panose="02000603000000000000" pitchFamily="2" charset="-122"/>
                <a:ea typeface="站酷文艺体" panose="02000603000000000000" pitchFamily="2" charset="-122"/>
              </a:rPr>
              <a:t>CONTENTS</a:t>
            </a:r>
            <a:endParaRPr lang="zh-CN" altLang="en-US" sz="3200" dirty="0">
              <a:solidFill>
                <a:srgbClr val="3B3C50"/>
              </a:solidFill>
              <a:latin typeface="站酷文艺体" panose="02000603000000000000" pitchFamily="2" charset="-122"/>
              <a:ea typeface="站酷文艺体" panose="02000603000000000000" pitchFamily="2" charset="-122"/>
            </a:endParaRPr>
          </a:p>
        </p:txBody>
      </p:sp>
      <p:sp>
        <p:nvSpPr>
          <p:cNvPr id="7" name="文本框 6"/>
          <p:cNvSpPr txBox="1"/>
          <p:nvPr/>
        </p:nvSpPr>
        <p:spPr>
          <a:xfrm>
            <a:off x="1158605" y="2727020"/>
            <a:ext cx="1313180" cy="769441"/>
          </a:xfrm>
          <a:prstGeom prst="rect">
            <a:avLst/>
          </a:prstGeom>
          <a:noFill/>
        </p:spPr>
        <p:txBody>
          <a:bodyPr wrap="none" rtlCol="0">
            <a:spAutoFit/>
          </a:bodyPr>
          <a:lstStyle/>
          <a:p>
            <a:r>
              <a:rPr lang="zh-CN" altLang="en-US" sz="4400" b="1" dirty="0">
                <a:solidFill>
                  <a:srgbClr val="3B3C50"/>
                </a:solidFill>
                <a:latin typeface="站酷文艺体" panose="02000603000000000000" pitchFamily="2" charset="-122"/>
                <a:ea typeface="站酷文艺体" panose="02000603000000000000" pitchFamily="2" charset="-122"/>
              </a:rPr>
              <a:t>目录</a:t>
            </a:r>
            <a:endParaRPr lang="zh-CN" altLang="en-US" sz="4400" b="1" dirty="0">
              <a:solidFill>
                <a:srgbClr val="3B3C50"/>
              </a:solidFill>
              <a:latin typeface="站酷文艺体" panose="02000603000000000000" pitchFamily="2" charset="-122"/>
              <a:ea typeface="站酷文艺体" panose="02000603000000000000" pitchFamily="2" charset="-122"/>
            </a:endParaRPr>
          </a:p>
        </p:txBody>
      </p:sp>
      <p:sp>
        <p:nvSpPr>
          <p:cNvPr id="15" name="椭圆 14"/>
          <p:cNvSpPr/>
          <p:nvPr/>
        </p:nvSpPr>
        <p:spPr>
          <a:xfrm flipH="1">
            <a:off x="4673116" y="1592974"/>
            <a:ext cx="3900215" cy="3900215"/>
          </a:xfrm>
          <a:prstGeom prst="ellipse">
            <a:avLst/>
          </a:prstGeom>
          <a:noFill/>
          <a:ln w="3175">
            <a:gradFill flip="none" rotWithShape="1">
              <a:gsLst>
                <a:gs pos="62000">
                  <a:schemeClr val="accent3">
                    <a:lumMod val="5000"/>
                    <a:lumOff val="95000"/>
                  </a:schemeClr>
                </a:gs>
                <a:gs pos="100000">
                  <a:srgbClr val="17161C"/>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C50"/>
              </a:solidFill>
            </a:endParaRPr>
          </a:p>
        </p:txBody>
      </p:sp>
      <p:sp>
        <p:nvSpPr>
          <p:cNvPr id="17" name="椭圆 16"/>
          <p:cNvSpPr/>
          <p:nvPr/>
        </p:nvSpPr>
        <p:spPr>
          <a:xfrm>
            <a:off x="5536284" y="1582825"/>
            <a:ext cx="440396" cy="440396"/>
          </a:xfrm>
          <a:prstGeom prst="ellipse">
            <a:avLst/>
          </a:prstGeom>
          <a:noFill/>
          <a:ln w="3175">
            <a:gradFill flip="none" rotWithShape="1">
              <a:gsLst>
                <a:gs pos="62000">
                  <a:schemeClr val="accent3">
                    <a:lumMod val="5000"/>
                    <a:lumOff val="95000"/>
                  </a:schemeClr>
                </a:gs>
                <a:gs pos="100000">
                  <a:srgbClr val="17161C"/>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C50"/>
              </a:solidFill>
            </a:endParaRPr>
          </a:p>
        </p:txBody>
      </p:sp>
      <p:sp>
        <p:nvSpPr>
          <p:cNvPr id="18" name="椭圆 17"/>
          <p:cNvSpPr/>
          <p:nvPr/>
        </p:nvSpPr>
        <p:spPr>
          <a:xfrm>
            <a:off x="5434597" y="1582825"/>
            <a:ext cx="440396" cy="440396"/>
          </a:xfrm>
          <a:prstGeom prst="ellipse">
            <a:avLst/>
          </a:prstGeom>
          <a:noFill/>
          <a:ln w="3175">
            <a:gradFill flip="none" rotWithShape="1">
              <a:gsLst>
                <a:gs pos="62000">
                  <a:schemeClr val="accent3">
                    <a:lumMod val="5000"/>
                    <a:lumOff val="95000"/>
                  </a:schemeClr>
                </a:gs>
                <a:gs pos="100000">
                  <a:srgbClr val="17161C"/>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C50"/>
              </a:solidFill>
            </a:endParaRPr>
          </a:p>
        </p:txBody>
      </p:sp>
      <p:sp>
        <p:nvSpPr>
          <p:cNvPr id="19" name="椭圆 18"/>
          <p:cNvSpPr/>
          <p:nvPr/>
        </p:nvSpPr>
        <p:spPr>
          <a:xfrm>
            <a:off x="5380900" y="1615232"/>
            <a:ext cx="375582" cy="375582"/>
          </a:xfrm>
          <a:prstGeom prst="ellipse">
            <a:avLst/>
          </a:prstGeom>
          <a:solidFill>
            <a:srgbClr val="F5F9FC"/>
          </a:solidFill>
          <a:ln w="3175">
            <a:gradFill flip="none" rotWithShape="1">
              <a:gsLst>
                <a:gs pos="62000">
                  <a:schemeClr val="accent3">
                    <a:lumMod val="5000"/>
                    <a:lumOff val="95000"/>
                  </a:schemeClr>
                </a:gs>
                <a:gs pos="100000">
                  <a:srgbClr val="17161C"/>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C50"/>
              </a:solidFill>
            </a:endParaRPr>
          </a:p>
        </p:txBody>
      </p:sp>
      <p:sp>
        <p:nvSpPr>
          <p:cNvPr id="20" name="文本框 19"/>
          <p:cNvSpPr txBox="1"/>
          <p:nvPr/>
        </p:nvSpPr>
        <p:spPr>
          <a:xfrm>
            <a:off x="5414546" y="1577096"/>
            <a:ext cx="272832" cy="451855"/>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rgbClr val="3B3C5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latin typeface="站酷文艺体" panose="02000603000000000000" pitchFamily="2" charset="-122"/>
                <a:ea typeface="站酷文艺体" panose="02000603000000000000" pitchFamily="2" charset="-122"/>
              </a:rPr>
              <a:t>1</a:t>
            </a:r>
            <a:endParaRPr lang="zh-CN" altLang="en-US" sz="2400" dirty="0">
              <a:latin typeface="站酷文艺体" panose="02000603000000000000" pitchFamily="2" charset="-122"/>
              <a:ea typeface="站酷文艺体" panose="02000603000000000000" pitchFamily="2" charset="-122"/>
            </a:endParaRPr>
          </a:p>
        </p:txBody>
      </p:sp>
      <p:sp>
        <p:nvSpPr>
          <p:cNvPr id="22" name="椭圆 21"/>
          <p:cNvSpPr/>
          <p:nvPr/>
        </p:nvSpPr>
        <p:spPr>
          <a:xfrm>
            <a:off x="4726737" y="2633438"/>
            <a:ext cx="440396" cy="440396"/>
          </a:xfrm>
          <a:prstGeom prst="ellipse">
            <a:avLst/>
          </a:prstGeom>
          <a:noFill/>
          <a:ln w="3175">
            <a:gradFill flip="none" rotWithShape="1">
              <a:gsLst>
                <a:gs pos="62000">
                  <a:schemeClr val="accent3">
                    <a:lumMod val="5000"/>
                    <a:lumOff val="95000"/>
                  </a:schemeClr>
                </a:gs>
                <a:gs pos="100000">
                  <a:srgbClr val="17161C"/>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C50"/>
              </a:solidFill>
            </a:endParaRPr>
          </a:p>
        </p:txBody>
      </p:sp>
      <p:sp>
        <p:nvSpPr>
          <p:cNvPr id="23" name="椭圆 22"/>
          <p:cNvSpPr/>
          <p:nvPr/>
        </p:nvSpPr>
        <p:spPr>
          <a:xfrm>
            <a:off x="4625050" y="2633438"/>
            <a:ext cx="440396" cy="440396"/>
          </a:xfrm>
          <a:prstGeom prst="ellipse">
            <a:avLst/>
          </a:prstGeom>
          <a:noFill/>
          <a:ln w="3175">
            <a:gradFill flip="none" rotWithShape="1">
              <a:gsLst>
                <a:gs pos="62000">
                  <a:schemeClr val="accent3">
                    <a:lumMod val="5000"/>
                    <a:lumOff val="95000"/>
                  </a:schemeClr>
                </a:gs>
                <a:gs pos="100000">
                  <a:srgbClr val="17161C"/>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C50"/>
              </a:solidFill>
            </a:endParaRPr>
          </a:p>
        </p:txBody>
      </p:sp>
      <p:sp>
        <p:nvSpPr>
          <p:cNvPr id="24" name="椭圆 23"/>
          <p:cNvSpPr/>
          <p:nvPr/>
        </p:nvSpPr>
        <p:spPr>
          <a:xfrm>
            <a:off x="4571353" y="2665845"/>
            <a:ext cx="375582" cy="375582"/>
          </a:xfrm>
          <a:prstGeom prst="ellipse">
            <a:avLst/>
          </a:prstGeom>
          <a:solidFill>
            <a:srgbClr val="F5F9FC"/>
          </a:solidFill>
          <a:ln w="3175">
            <a:gradFill flip="none" rotWithShape="1">
              <a:gsLst>
                <a:gs pos="62000">
                  <a:schemeClr val="accent3">
                    <a:lumMod val="5000"/>
                    <a:lumOff val="95000"/>
                  </a:schemeClr>
                </a:gs>
                <a:gs pos="100000">
                  <a:srgbClr val="17161C"/>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C50"/>
              </a:solidFill>
            </a:endParaRPr>
          </a:p>
        </p:txBody>
      </p:sp>
      <p:sp>
        <p:nvSpPr>
          <p:cNvPr id="25" name="文本框 24"/>
          <p:cNvSpPr txBox="1"/>
          <p:nvPr/>
        </p:nvSpPr>
        <p:spPr>
          <a:xfrm>
            <a:off x="4591374" y="2627709"/>
            <a:ext cx="300082" cy="451855"/>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rgbClr val="3B3C5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latin typeface="站酷文艺体" panose="02000603000000000000" pitchFamily="2" charset="-122"/>
                <a:ea typeface="站酷文艺体" panose="02000603000000000000" pitchFamily="2" charset="-122"/>
              </a:rPr>
              <a:t>2</a:t>
            </a:r>
            <a:endParaRPr lang="zh-CN" altLang="en-US" sz="2400" dirty="0">
              <a:latin typeface="站酷文艺体" panose="02000603000000000000" pitchFamily="2" charset="-122"/>
              <a:ea typeface="站酷文艺体" panose="02000603000000000000" pitchFamily="2" charset="-122"/>
            </a:endParaRPr>
          </a:p>
        </p:txBody>
      </p:sp>
      <p:sp>
        <p:nvSpPr>
          <p:cNvPr id="27" name="椭圆 26"/>
          <p:cNvSpPr/>
          <p:nvPr/>
        </p:nvSpPr>
        <p:spPr>
          <a:xfrm>
            <a:off x="4726737" y="3967621"/>
            <a:ext cx="440396" cy="440396"/>
          </a:xfrm>
          <a:prstGeom prst="ellipse">
            <a:avLst/>
          </a:prstGeom>
          <a:noFill/>
          <a:ln w="3175">
            <a:gradFill flip="none" rotWithShape="1">
              <a:gsLst>
                <a:gs pos="62000">
                  <a:schemeClr val="accent3">
                    <a:lumMod val="5000"/>
                    <a:lumOff val="95000"/>
                  </a:schemeClr>
                </a:gs>
                <a:gs pos="100000">
                  <a:srgbClr val="17161C"/>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C50"/>
              </a:solidFill>
            </a:endParaRPr>
          </a:p>
        </p:txBody>
      </p:sp>
      <p:sp>
        <p:nvSpPr>
          <p:cNvPr id="28" name="椭圆 27"/>
          <p:cNvSpPr/>
          <p:nvPr/>
        </p:nvSpPr>
        <p:spPr>
          <a:xfrm>
            <a:off x="4625050" y="3967621"/>
            <a:ext cx="440396" cy="440396"/>
          </a:xfrm>
          <a:prstGeom prst="ellipse">
            <a:avLst/>
          </a:prstGeom>
          <a:noFill/>
          <a:ln w="3175">
            <a:gradFill flip="none" rotWithShape="1">
              <a:gsLst>
                <a:gs pos="62000">
                  <a:schemeClr val="accent3">
                    <a:lumMod val="5000"/>
                    <a:lumOff val="95000"/>
                  </a:schemeClr>
                </a:gs>
                <a:gs pos="100000">
                  <a:srgbClr val="17161C"/>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C50"/>
              </a:solidFill>
            </a:endParaRPr>
          </a:p>
        </p:txBody>
      </p:sp>
      <p:sp>
        <p:nvSpPr>
          <p:cNvPr id="29" name="椭圆 28"/>
          <p:cNvSpPr/>
          <p:nvPr/>
        </p:nvSpPr>
        <p:spPr>
          <a:xfrm>
            <a:off x="4571353" y="4000028"/>
            <a:ext cx="375582" cy="375582"/>
          </a:xfrm>
          <a:prstGeom prst="ellipse">
            <a:avLst/>
          </a:prstGeom>
          <a:solidFill>
            <a:srgbClr val="F5F9FC"/>
          </a:solidFill>
          <a:ln w="3175">
            <a:gradFill flip="none" rotWithShape="1">
              <a:gsLst>
                <a:gs pos="62000">
                  <a:schemeClr val="accent3">
                    <a:lumMod val="5000"/>
                    <a:lumOff val="95000"/>
                  </a:schemeClr>
                </a:gs>
                <a:gs pos="100000">
                  <a:srgbClr val="17161C"/>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C50"/>
              </a:solidFill>
            </a:endParaRPr>
          </a:p>
        </p:txBody>
      </p:sp>
      <p:sp>
        <p:nvSpPr>
          <p:cNvPr id="30" name="文本框 29"/>
          <p:cNvSpPr txBox="1"/>
          <p:nvPr/>
        </p:nvSpPr>
        <p:spPr>
          <a:xfrm>
            <a:off x="4588168" y="3961892"/>
            <a:ext cx="306494" cy="451855"/>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rgbClr val="3B3C5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latin typeface="站酷文艺体" panose="02000603000000000000" pitchFamily="2" charset="-122"/>
                <a:ea typeface="站酷文艺体" panose="02000603000000000000" pitchFamily="2" charset="-122"/>
              </a:rPr>
              <a:t>3</a:t>
            </a:r>
            <a:endParaRPr lang="zh-CN" altLang="en-US" sz="2400" dirty="0">
              <a:latin typeface="站酷文艺体" panose="02000603000000000000" pitchFamily="2" charset="-122"/>
              <a:ea typeface="站酷文艺体" panose="02000603000000000000" pitchFamily="2" charset="-122"/>
            </a:endParaRPr>
          </a:p>
        </p:txBody>
      </p:sp>
      <p:sp>
        <p:nvSpPr>
          <p:cNvPr id="32" name="椭圆 31"/>
          <p:cNvSpPr/>
          <p:nvPr/>
        </p:nvSpPr>
        <p:spPr>
          <a:xfrm>
            <a:off x="5536284" y="4941262"/>
            <a:ext cx="440396" cy="440396"/>
          </a:xfrm>
          <a:prstGeom prst="ellipse">
            <a:avLst/>
          </a:prstGeom>
          <a:noFill/>
          <a:ln w="3175">
            <a:gradFill flip="none" rotWithShape="1">
              <a:gsLst>
                <a:gs pos="62000">
                  <a:schemeClr val="accent3">
                    <a:lumMod val="5000"/>
                    <a:lumOff val="95000"/>
                  </a:schemeClr>
                </a:gs>
                <a:gs pos="100000">
                  <a:srgbClr val="17161C"/>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C50"/>
              </a:solidFill>
            </a:endParaRPr>
          </a:p>
        </p:txBody>
      </p:sp>
      <p:sp>
        <p:nvSpPr>
          <p:cNvPr id="33" name="椭圆 32"/>
          <p:cNvSpPr/>
          <p:nvPr/>
        </p:nvSpPr>
        <p:spPr>
          <a:xfrm>
            <a:off x="5434597" y="4941262"/>
            <a:ext cx="440396" cy="440396"/>
          </a:xfrm>
          <a:prstGeom prst="ellipse">
            <a:avLst/>
          </a:prstGeom>
          <a:noFill/>
          <a:ln w="3175">
            <a:gradFill flip="none" rotWithShape="1">
              <a:gsLst>
                <a:gs pos="62000">
                  <a:schemeClr val="accent3">
                    <a:lumMod val="5000"/>
                    <a:lumOff val="95000"/>
                  </a:schemeClr>
                </a:gs>
                <a:gs pos="100000">
                  <a:srgbClr val="17161C"/>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C50"/>
              </a:solidFill>
            </a:endParaRPr>
          </a:p>
        </p:txBody>
      </p:sp>
      <p:sp>
        <p:nvSpPr>
          <p:cNvPr id="34" name="椭圆 33"/>
          <p:cNvSpPr/>
          <p:nvPr/>
        </p:nvSpPr>
        <p:spPr>
          <a:xfrm>
            <a:off x="5380900" y="4973669"/>
            <a:ext cx="375582" cy="375582"/>
          </a:xfrm>
          <a:prstGeom prst="ellipse">
            <a:avLst/>
          </a:prstGeom>
          <a:solidFill>
            <a:srgbClr val="F5F9FC"/>
          </a:solidFill>
          <a:ln w="3175">
            <a:gradFill flip="none" rotWithShape="1">
              <a:gsLst>
                <a:gs pos="62000">
                  <a:schemeClr val="accent3">
                    <a:lumMod val="5000"/>
                    <a:lumOff val="95000"/>
                  </a:schemeClr>
                </a:gs>
                <a:gs pos="100000">
                  <a:srgbClr val="17161C"/>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C50"/>
              </a:solidFill>
            </a:endParaRPr>
          </a:p>
        </p:txBody>
      </p:sp>
      <p:sp>
        <p:nvSpPr>
          <p:cNvPr id="35" name="文本框 34"/>
          <p:cNvSpPr txBox="1"/>
          <p:nvPr/>
        </p:nvSpPr>
        <p:spPr>
          <a:xfrm>
            <a:off x="5400921" y="4935533"/>
            <a:ext cx="300082" cy="451855"/>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rgbClr val="3B3C5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latin typeface="站酷文艺体" panose="02000603000000000000" pitchFamily="2" charset="-122"/>
                <a:ea typeface="站酷文艺体" panose="02000603000000000000" pitchFamily="2" charset="-122"/>
              </a:rPr>
              <a:t>4</a:t>
            </a:r>
            <a:endParaRPr lang="zh-CN" altLang="en-US" sz="2400" dirty="0">
              <a:latin typeface="站酷文艺体" panose="02000603000000000000" pitchFamily="2" charset="-122"/>
              <a:ea typeface="站酷文艺体" panose="02000603000000000000" pitchFamily="2" charset="-122"/>
            </a:endParaRPr>
          </a:p>
        </p:txBody>
      </p:sp>
      <p:sp>
        <p:nvSpPr>
          <p:cNvPr id="37" name="文本框 36"/>
          <p:cNvSpPr txBox="1"/>
          <p:nvPr/>
        </p:nvSpPr>
        <p:spPr>
          <a:xfrm>
            <a:off x="6022096" y="1496867"/>
            <a:ext cx="5543550" cy="553085"/>
          </a:xfrm>
          <a:prstGeom prst="rect">
            <a:avLst/>
          </a:prstGeom>
          <a:noFill/>
        </p:spPr>
        <p:txBody>
          <a:bodyPr wrap="none" rtlCol="0" anchor="ctr">
            <a:spAutoFit/>
          </a:bodyPr>
          <a:lstStyle/>
          <a:p>
            <a:pPr algn="l">
              <a:lnSpc>
                <a:spcPct val="150000"/>
              </a:lnSpc>
            </a:pPr>
            <a:r>
              <a:rPr lang="zh-CN" altLang="en-US" sz="2000" b="1" dirty="0" smtClean="0">
                <a:solidFill>
                  <a:srgbClr val="3B3C50"/>
                </a:solidFill>
                <a:latin typeface="站酷文艺体" panose="02000603000000000000" pitchFamily="2" charset="-122"/>
                <a:ea typeface="站酷文艺体" panose="02000603000000000000" pitchFamily="2" charset="-122"/>
              </a:rPr>
              <a:t>地方人民法院民事涉船保全现象分类及特征分析</a:t>
            </a:r>
            <a:endParaRPr lang="zh-CN" altLang="en-US" sz="2000" b="1" dirty="0" smtClean="0">
              <a:solidFill>
                <a:srgbClr val="3B3C50"/>
              </a:solidFill>
              <a:latin typeface="站酷文艺体" panose="02000603000000000000" pitchFamily="2" charset="-122"/>
              <a:ea typeface="站酷文艺体" panose="02000603000000000000" pitchFamily="2" charset="-122"/>
            </a:endParaRPr>
          </a:p>
        </p:txBody>
      </p:sp>
      <p:sp>
        <p:nvSpPr>
          <p:cNvPr id="40" name="文本框 39"/>
          <p:cNvSpPr txBox="1"/>
          <p:nvPr/>
        </p:nvSpPr>
        <p:spPr>
          <a:xfrm>
            <a:off x="5196573" y="2591409"/>
            <a:ext cx="5287010" cy="553085"/>
          </a:xfrm>
          <a:prstGeom prst="rect">
            <a:avLst/>
          </a:prstGeom>
          <a:noFill/>
        </p:spPr>
        <p:txBody>
          <a:bodyPr wrap="none" rtlCol="0" anchor="ctr">
            <a:spAutoFit/>
          </a:bodyPr>
          <a:lstStyle/>
          <a:p>
            <a:pPr algn="l">
              <a:lnSpc>
                <a:spcPct val="150000"/>
              </a:lnSpc>
            </a:pPr>
            <a:r>
              <a:rPr lang="zh-CN" altLang="en-US" sz="2000" b="1" dirty="0" smtClean="0">
                <a:solidFill>
                  <a:srgbClr val="3B3C50"/>
                </a:solidFill>
                <a:latin typeface="+mj-ea"/>
                <a:ea typeface="+mj-ea"/>
              </a:rPr>
              <a:t>地方人民法院在民事涉船保全中所面临的困境</a:t>
            </a:r>
            <a:endParaRPr lang="zh-CN" altLang="en-US" sz="2000" b="1" dirty="0" smtClean="0">
              <a:solidFill>
                <a:srgbClr val="3B3C50"/>
              </a:solidFill>
              <a:latin typeface="+mj-ea"/>
              <a:ea typeface="+mj-ea"/>
            </a:endParaRPr>
          </a:p>
        </p:txBody>
      </p:sp>
      <p:sp>
        <p:nvSpPr>
          <p:cNvPr id="43" name="文本框 42"/>
          <p:cNvSpPr txBox="1"/>
          <p:nvPr/>
        </p:nvSpPr>
        <p:spPr>
          <a:xfrm>
            <a:off x="5196628" y="3822301"/>
            <a:ext cx="4522470" cy="553085"/>
          </a:xfrm>
          <a:prstGeom prst="rect">
            <a:avLst/>
          </a:prstGeom>
          <a:noFill/>
        </p:spPr>
        <p:txBody>
          <a:bodyPr wrap="none" rtlCol="0" anchor="ctr">
            <a:spAutoFit/>
          </a:bodyPr>
          <a:lstStyle/>
          <a:p>
            <a:pPr algn="l">
              <a:lnSpc>
                <a:spcPct val="150000"/>
              </a:lnSpc>
            </a:pPr>
            <a:r>
              <a:rPr lang="zh-CN" altLang="en-US" sz="2000" b="1" dirty="0" smtClean="0">
                <a:solidFill>
                  <a:srgbClr val="3B3C50"/>
                </a:solidFill>
                <a:latin typeface="宋体" panose="02010600030101010101" pitchFamily="2" charset="-122"/>
                <a:ea typeface="宋体" panose="02010600030101010101" pitchFamily="2" charset="-122"/>
              </a:rPr>
              <a:t>民事涉船保全法律适用问题的理性思考</a:t>
            </a:r>
            <a:endParaRPr lang="zh-CN" altLang="en-US" sz="2000" b="1" dirty="0" smtClean="0">
              <a:solidFill>
                <a:srgbClr val="3B3C50"/>
              </a:solidFill>
              <a:latin typeface="宋体" panose="02010600030101010101" pitchFamily="2" charset="-122"/>
              <a:ea typeface="宋体" panose="02010600030101010101" pitchFamily="2" charset="-122"/>
            </a:endParaRPr>
          </a:p>
        </p:txBody>
      </p:sp>
      <p:sp>
        <p:nvSpPr>
          <p:cNvPr id="46" name="文本框 45"/>
          <p:cNvSpPr txBox="1"/>
          <p:nvPr/>
        </p:nvSpPr>
        <p:spPr>
          <a:xfrm>
            <a:off x="6022095" y="4843816"/>
            <a:ext cx="5798820" cy="553085"/>
          </a:xfrm>
          <a:prstGeom prst="rect">
            <a:avLst/>
          </a:prstGeom>
          <a:noFill/>
        </p:spPr>
        <p:txBody>
          <a:bodyPr wrap="none" rtlCol="0" anchor="ctr">
            <a:spAutoFit/>
          </a:bodyPr>
          <a:lstStyle/>
          <a:p>
            <a:pPr algn="l">
              <a:lnSpc>
                <a:spcPct val="150000"/>
              </a:lnSpc>
            </a:pPr>
            <a:r>
              <a:rPr lang="zh-CN" altLang="en-US" sz="2000" b="1" dirty="0">
                <a:solidFill>
                  <a:srgbClr val="3B3C50"/>
                </a:solidFill>
                <a:latin typeface="宋体" panose="02010600030101010101" pitchFamily="2" charset="-122"/>
                <a:ea typeface="宋体" panose="02010600030101010101" pitchFamily="2" charset="-122"/>
                <a:cs typeface="宋体" panose="02010600030101010101" pitchFamily="2" charset="-122"/>
              </a:rPr>
              <a:t>解决路径—对《海诉法》、《民诉法》的修改建议</a:t>
            </a:r>
            <a:endParaRPr lang="zh-CN" altLang="en-US" sz="2000" b="1" dirty="0">
              <a:solidFill>
                <a:srgbClr val="3B3C5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75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75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31650" t="20792" r="14212"/>
          <a:stretch>
            <a:fillRect/>
          </a:stretch>
        </p:blipFill>
        <p:spPr>
          <a:xfrm flipH="1">
            <a:off x="0" y="0"/>
            <a:ext cx="12192000" cy="6858000"/>
          </a:xfrm>
          <a:prstGeom prst="rect">
            <a:avLst/>
          </a:prstGeom>
        </p:spPr>
      </p:pic>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1650" t="20792" r="41281"/>
          <a:stretch>
            <a:fillRect/>
          </a:stretch>
        </p:blipFill>
        <p:spPr>
          <a:xfrm>
            <a:off x="0" y="0"/>
            <a:ext cx="6096000" cy="6858000"/>
          </a:xfrm>
          <a:prstGeom prst="rect">
            <a:avLst/>
          </a:prstGeom>
        </p:spPr>
      </p:pic>
      <p:sp>
        <p:nvSpPr>
          <p:cNvPr id="7" name="文本框 6"/>
          <p:cNvSpPr txBox="1"/>
          <p:nvPr/>
        </p:nvSpPr>
        <p:spPr>
          <a:xfrm>
            <a:off x="4497234" y="2250332"/>
            <a:ext cx="3206115" cy="1014730"/>
          </a:xfrm>
          <a:prstGeom prst="rect">
            <a:avLst/>
          </a:prstGeom>
          <a:noFill/>
        </p:spPr>
        <p:txBody>
          <a:bodyPr wrap="none" rtlCol="0">
            <a:spAutoFit/>
          </a:bodyPr>
          <a:lstStyle/>
          <a:p>
            <a:pPr algn="just"/>
            <a:r>
              <a:rPr lang="en-US" altLang="zh-CN" sz="6000" dirty="0">
                <a:solidFill>
                  <a:srgbClr val="3B3C50"/>
                </a:solidFill>
                <a:latin typeface="站酷文艺体" panose="02000603000000000000" pitchFamily="2" charset="-122"/>
                <a:ea typeface="站酷文艺体" panose="02000603000000000000" pitchFamily="2" charset="-122"/>
              </a:rPr>
              <a:t>PART 01</a:t>
            </a:r>
            <a:endParaRPr lang="zh-CN" altLang="en-US" sz="6000" dirty="0">
              <a:solidFill>
                <a:srgbClr val="3B3C50"/>
              </a:solidFill>
              <a:latin typeface="站酷文艺体" panose="02000603000000000000" pitchFamily="2" charset="-122"/>
              <a:ea typeface="站酷文艺体" panose="02000603000000000000" pitchFamily="2" charset="-122"/>
            </a:endParaRPr>
          </a:p>
        </p:txBody>
      </p:sp>
      <p:sp>
        <p:nvSpPr>
          <p:cNvPr id="37" name="文本框 36"/>
          <p:cNvSpPr txBox="1"/>
          <p:nvPr/>
        </p:nvSpPr>
        <p:spPr>
          <a:xfrm>
            <a:off x="2888371" y="3265342"/>
            <a:ext cx="6610350" cy="1753235"/>
          </a:xfrm>
          <a:prstGeom prst="rect">
            <a:avLst/>
          </a:prstGeom>
          <a:noFill/>
        </p:spPr>
        <p:txBody>
          <a:bodyPr wrap="none" rtlCol="0" anchor="ctr">
            <a:spAutoFit/>
          </a:bodyPr>
          <a:p>
            <a:pPr algn="ctr">
              <a:lnSpc>
                <a:spcPct val="150000"/>
              </a:lnSpc>
            </a:pPr>
            <a:r>
              <a:rPr lang="zh-CN" altLang="en-US" sz="3600" b="1" dirty="0" smtClean="0">
                <a:solidFill>
                  <a:srgbClr val="3B3C50"/>
                </a:solidFill>
                <a:latin typeface="站酷文艺体" panose="02000603000000000000" pitchFamily="2" charset="-122"/>
                <a:ea typeface="站酷文艺体" panose="02000603000000000000" pitchFamily="2" charset="-122"/>
              </a:rPr>
              <a:t>地方人民法院民事涉船保全现象</a:t>
            </a:r>
            <a:endParaRPr lang="zh-CN" altLang="en-US" sz="3600" b="1" dirty="0" smtClean="0">
              <a:solidFill>
                <a:srgbClr val="3B3C50"/>
              </a:solidFill>
              <a:latin typeface="站酷文艺体" panose="02000603000000000000" pitchFamily="2" charset="-122"/>
              <a:ea typeface="站酷文艺体" panose="02000603000000000000" pitchFamily="2" charset="-122"/>
            </a:endParaRPr>
          </a:p>
          <a:p>
            <a:pPr algn="ctr">
              <a:lnSpc>
                <a:spcPct val="150000"/>
              </a:lnSpc>
            </a:pPr>
            <a:r>
              <a:rPr lang="zh-CN" altLang="en-US" sz="3600" b="1" dirty="0" smtClean="0">
                <a:solidFill>
                  <a:srgbClr val="3B3C50"/>
                </a:solidFill>
                <a:latin typeface="站酷文艺体" panose="02000603000000000000" pitchFamily="2" charset="-122"/>
                <a:ea typeface="站酷文艺体" panose="02000603000000000000" pitchFamily="2" charset="-122"/>
              </a:rPr>
              <a:t>类型及特征</a:t>
            </a:r>
            <a:endParaRPr lang="zh-CN" altLang="en-US" sz="3600" b="1" dirty="0" smtClean="0">
              <a:solidFill>
                <a:srgbClr val="3B3C50"/>
              </a:solidFill>
              <a:latin typeface="站酷文艺体" panose="02000603000000000000" pitchFamily="2" charset="-122"/>
              <a:ea typeface="站酷文艺体" panose="02000603000000000000"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5414" y="0"/>
            <a:ext cx="12181172" cy="6858000"/>
          </a:xfrm>
          <a:prstGeom prst="rect">
            <a:avLst/>
          </a:prstGeom>
        </p:spPr>
      </p:pic>
      <p:sp>
        <p:nvSpPr>
          <p:cNvPr id="38" name="TextBox 37"/>
          <p:cNvSpPr txBox="1"/>
          <p:nvPr/>
        </p:nvSpPr>
        <p:spPr>
          <a:xfrm>
            <a:off x="1181100" y="1685925"/>
            <a:ext cx="3790950" cy="369332"/>
          </a:xfrm>
          <a:prstGeom prst="rect">
            <a:avLst/>
          </a:prstGeom>
          <a:noFill/>
        </p:spPr>
        <p:txBody>
          <a:bodyPr wrap="square" rtlCol="0">
            <a:spAutoFit/>
          </a:bodyPr>
          <a:lstStyle/>
          <a:p>
            <a:endParaRPr lang="zh-CN" altLang="en-US" dirty="0"/>
          </a:p>
        </p:txBody>
      </p:sp>
      <p:sp>
        <p:nvSpPr>
          <p:cNvPr id="6" name="文本框 5"/>
          <p:cNvSpPr txBox="1"/>
          <p:nvPr/>
        </p:nvSpPr>
        <p:spPr>
          <a:xfrm>
            <a:off x="443865" y="3018790"/>
            <a:ext cx="6041390" cy="1198880"/>
          </a:xfrm>
          <a:prstGeom prst="rect">
            <a:avLst/>
          </a:prstGeom>
          <a:noFill/>
        </p:spPr>
        <p:txBody>
          <a:bodyPr wrap="square" rtlCol="0">
            <a:spAutoFit/>
          </a:bodyPr>
          <a:p>
            <a:r>
              <a:rPr lang="zh-CN" altLang="en-US">
                <a:latin typeface="Calibri" panose="020F0502020204030204" pitchFamily="34" charset="0"/>
                <a:ea typeface="宋体" panose="02010600030101010101" pitchFamily="2" charset="-122"/>
                <a:cs typeface="宋体" panose="02010600030101010101" pitchFamily="2" charset="-122"/>
              </a:rPr>
              <a:t>①</a:t>
            </a:r>
            <a:r>
              <a:rPr lang="zh-CN" altLang="en-US">
                <a:latin typeface="宋体" panose="02010600030101010101" pitchFamily="2" charset="-122"/>
                <a:ea typeface="宋体" panose="02010600030101010101" pitchFamily="2" charset="-122"/>
                <a:cs typeface="宋体" panose="02010600030101010101" pitchFamily="2" charset="-122"/>
              </a:rPr>
              <a:t>广州市中院于2016年作出的(2016)粤01执复40号执行裁定书，原审地方人民法院与广州市中院对此均持一致观点：查封船舶应遵循海诉法司法解释第15条的规定，地方人民法院不予受理船舶保全的申请。</a:t>
            </a:r>
            <a:r>
              <a:rPr lang="en-US" altLang="zh-CN">
                <a:latin typeface="宋体" panose="02010600030101010101" pitchFamily="2" charset="-122"/>
                <a:ea typeface="宋体" panose="02010600030101010101" pitchFamily="2" charset="-122"/>
                <a:cs typeface="宋体" panose="02010600030101010101" pitchFamily="2" charset="-122"/>
              </a:rPr>
              <a:t>----</a:t>
            </a:r>
            <a:r>
              <a:rPr lang="zh-CN" altLang="en-US" b="1">
                <a:latin typeface="宋体" panose="02010600030101010101" pitchFamily="2" charset="-122"/>
                <a:ea typeface="宋体" panose="02010600030101010101" pitchFamily="2" charset="-122"/>
                <a:cs typeface="宋体" panose="02010600030101010101" pitchFamily="2" charset="-122"/>
              </a:rPr>
              <a:t>驳回申请</a:t>
            </a:r>
            <a:r>
              <a:rPr lang="zh-CN" altLang="en-US" b="1">
                <a:latin typeface="宋体" panose="02010600030101010101" pitchFamily="2" charset="-122"/>
                <a:ea typeface="宋体" panose="02010600030101010101" pitchFamily="2" charset="-122"/>
                <a:cs typeface="宋体" panose="02010600030101010101" pitchFamily="2" charset="-122"/>
                <a:sym typeface="+mn-ea"/>
              </a:rPr>
              <a:t>类型</a:t>
            </a:r>
            <a:endParaRPr lang="en-US" altLang="zh-CN" b="1">
              <a:latin typeface="宋体" panose="02010600030101010101" pitchFamily="2" charset="-122"/>
              <a:ea typeface="宋体" panose="02010600030101010101" pitchFamily="2" charset="-122"/>
              <a:cs typeface="宋体" panose="02010600030101010101" pitchFamily="2" charset="-122"/>
            </a:endParaRPr>
          </a:p>
        </p:txBody>
      </p:sp>
      <p:sp>
        <p:nvSpPr>
          <p:cNvPr id="7" name="矩形 6"/>
          <p:cNvSpPr/>
          <p:nvPr/>
        </p:nvSpPr>
        <p:spPr>
          <a:xfrm>
            <a:off x="443865" y="147955"/>
            <a:ext cx="6396990" cy="2122805"/>
          </a:xfrm>
          <a:prstGeom prst="rect">
            <a:avLst/>
          </a:prstGeom>
          <a:noFill/>
          <a:ln>
            <a:noFill/>
          </a:ln>
        </p:spPr>
        <p:txBody>
          <a:bodyPr wrap="square" rtlCol="0" anchor="t">
            <a:spAutoFit/>
          </a:bodyPr>
          <a:p>
            <a:pPr algn="l"/>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案件类型</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A类型裁定</a:t>
            </a:r>
            <a:r>
              <a:rPr lang="zh-CN" altLang="en-US">
                <a:latin typeface="宋体" panose="02010600030101010101" pitchFamily="2" charset="-122"/>
                <a:ea typeface="宋体" panose="02010600030101010101" pitchFamily="2" charset="-122"/>
                <a:cs typeface="宋体" panose="02010600030101010101" pitchFamily="2" charset="-122"/>
                <a:sym typeface="+mn-ea"/>
              </a:rPr>
              <a:t>依据民诉法规定，</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准许申请</a:t>
            </a:r>
            <a:r>
              <a:rPr lang="zh-CN" altLang="en-US">
                <a:latin typeface="宋体" panose="02010600030101010101" pitchFamily="2" charset="-122"/>
                <a:ea typeface="宋体" panose="02010600030101010101" pitchFamily="2" charset="-122"/>
                <a:cs typeface="宋体" panose="02010600030101010101" pitchFamily="2" charset="-122"/>
                <a:sym typeface="+mn-ea"/>
              </a:rPr>
              <a:t>保全人的财产保全申请，对被申请人名下的房产、土地使用权、存款、船舶等财产采取查封、冻结、扣押等保全措施；</a:t>
            </a:r>
            <a:r>
              <a:rPr lang="zh-CN" altLang="en-US">
                <a:solidFill>
                  <a:schemeClr val="accent2"/>
                </a:solidFill>
                <a:latin typeface="宋体" panose="02010600030101010101" pitchFamily="2" charset="-122"/>
                <a:ea typeface="宋体" panose="02010600030101010101" pitchFamily="2" charset="-122"/>
                <a:cs typeface="宋体" panose="02010600030101010101" pitchFamily="2" charset="-122"/>
                <a:sym typeface="+mn-ea"/>
              </a:rPr>
              <a:t>B类型裁定</a:t>
            </a:r>
            <a:r>
              <a:rPr lang="zh-CN" altLang="en-US">
                <a:latin typeface="宋体" panose="02010600030101010101" pitchFamily="2" charset="-122"/>
                <a:ea typeface="宋体" panose="02010600030101010101" pitchFamily="2" charset="-122"/>
                <a:cs typeface="宋体" panose="02010600030101010101" pitchFamily="2" charset="-122"/>
                <a:sym typeface="+mn-ea"/>
              </a:rPr>
              <a:t>则依据海诉法规定，</a:t>
            </a:r>
            <a:r>
              <a:rPr lang="zh-CN" altLang="en-US">
                <a:solidFill>
                  <a:schemeClr val="accent2"/>
                </a:solidFill>
                <a:latin typeface="宋体" panose="02010600030101010101" pitchFamily="2" charset="-122"/>
                <a:ea typeface="宋体" panose="02010600030101010101" pitchFamily="2" charset="-122"/>
                <a:cs typeface="宋体" panose="02010600030101010101" pitchFamily="2" charset="-122"/>
                <a:sym typeface="+mn-ea"/>
              </a:rPr>
              <a:t>驳回</a:t>
            </a:r>
            <a:r>
              <a:rPr lang="zh-CN" altLang="en-US">
                <a:latin typeface="宋体" panose="02010600030101010101" pitchFamily="2" charset="-122"/>
                <a:ea typeface="宋体" panose="02010600030101010101" pitchFamily="2" charset="-122"/>
                <a:cs typeface="宋体" panose="02010600030101010101" pitchFamily="2" charset="-122"/>
                <a:sym typeface="+mn-ea"/>
              </a:rPr>
              <a:t>申请人船舶保全申请。</a:t>
            </a:r>
            <a:endParaRPr lang="zh-CN" altLang="en-US">
              <a:latin typeface="宋体" panose="02010600030101010101" pitchFamily="2" charset="-122"/>
              <a:ea typeface="宋体" panose="02010600030101010101" pitchFamily="2" charset="-122"/>
              <a:cs typeface="宋体" panose="02010600030101010101" pitchFamily="2" charset="-122"/>
            </a:endParaRPr>
          </a:p>
          <a:p>
            <a:pPr algn="ctr"/>
            <a:endParaRPr lang="zh-CN" altLang="en-US" sz="1600" b="1">
              <a:ln w="22225">
                <a:solidFill>
                  <a:schemeClr val="accent2"/>
                </a:solidFill>
                <a:prstDash val="solid"/>
              </a:ln>
              <a:solidFill>
                <a:schemeClr val="accent2">
                  <a:lumMod val="40000"/>
                  <a:lumOff val="60000"/>
                </a:schemeClr>
              </a:solidFill>
              <a:effectLst/>
            </a:endParaRPr>
          </a:p>
          <a:p>
            <a:pPr algn="ctr"/>
            <a:endParaRPr lang="zh-CN" altLang="en-US" sz="1600" b="1">
              <a:ln w="22225">
                <a:solidFill>
                  <a:schemeClr val="accent2"/>
                </a:solidFill>
                <a:prstDash val="solid"/>
              </a:ln>
              <a:solidFill>
                <a:schemeClr val="accent2">
                  <a:lumMod val="40000"/>
                  <a:lumOff val="60000"/>
                </a:schemeClr>
              </a:solidFill>
              <a:effectLst/>
            </a:endParaRPr>
          </a:p>
        </p:txBody>
      </p:sp>
      <p:sp>
        <p:nvSpPr>
          <p:cNvPr id="2" name="文本框 1"/>
          <p:cNvSpPr txBox="1"/>
          <p:nvPr/>
        </p:nvSpPr>
        <p:spPr>
          <a:xfrm>
            <a:off x="443865" y="4493895"/>
            <a:ext cx="6223000" cy="119888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cs typeface="宋体" panose="02010600030101010101" pitchFamily="2" charset="-122"/>
              </a:rPr>
              <a:t>②（2017）辽02执复174号：大连市甘井子区人民法院于2015年11月3日签发(2015)甘民初字第7997号民事裁定书，查封了龙运德公司所有的"海陆丰7"号、"海陆丰8"号两艘在建船舶。</a:t>
            </a:r>
            <a:r>
              <a:rPr lang="en-US" altLang="zh-CN">
                <a:latin typeface="宋体" panose="02010600030101010101" pitchFamily="2" charset="-122"/>
                <a:ea typeface="宋体" panose="02010600030101010101" pitchFamily="2" charset="-122"/>
                <a:cs typeface="宋体" panose="02010600030101010101" pitchFamily="2" charset="-122"/>
              </a:rPr>
              <a:t>----</a:t>
            </a:r>
            <a:r>
              <a:rPr lang="zh-CN" altLang="en-US" b="1">
                <a:latin typeface="宋体" panose="02010600030101010101" pitchFamily="2" charset="-122"/>
                <a:ea typeface="宋体" panose="02010600030101010101" pitchFamily="2" charset="-122"/>
                <a:cs typeface="宋体" panose="02010600030101010101" pitchFamily="2" charset="-122"/>
              </a:rPr>
              <a:t>准予申请</a:t>
            </a:r>
            <a:r>
              <a:rPr lang="zh-CN" altLang="en-US" b="1">
                <a:latin typeface="宋体" panose="02010600030101010101" pitchFamily="2" charset="-122"/>
                <a:ea typeface="宋体" panose="02010600030101010101" pitchFamily="2" charset="-122"/>
                <a:cs typeface="宋体" panose="02010600030101010101" pitchFamily="2" charset="-122"/>
                <a:sym typeface="+mn-ea"/>
              </a:rPr>
              <a:t>并保全类型</a:t>
            </a:r>
            <a:endParaRPr lang="en-US" altLang="zh-CN">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2442210" y="2270760"/>
            <a:ext cx="2400300" cy="583565"/>
          </a:xfrm>
          <a:prstGeom prst="rect">
            <a:avLst/>
          </a:prstGeom>
          <a:noFill/>
        </p:spPr>
        <p:txBody>
          <a:bodyPr wrap="square" rtlCol="0">
            <a:spAutoFit/>
          </a:bodyPr>
          <a:p>
            <a:r>
              <a:rPr lang="zh-CN" altLang="en-US" sz="3200">
                <a:ln w="22225">
                  <a:solidFill>
                    <a:schemeClr val="accent2"/>
                  </a:solidFill>
                  <a:prstDash val="solid"/>
                </a:ln>
                <a:solidFill>
                  <a:schemeClr val="accent2">
                    <a:lumMod val="40000"/>
                    <a:lumOff val="60000"/>
                  </a:schemeClr>
                </a:solidFill>
                <a:effectLst/>
              </a:rPr>
              <a:t>案例列举</a:t>
            </a:r>
            <a:endParaRPr lang="zh-CN" altLang="en-US" sz="320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4779" y="0"/>
            <a:ext cx="12181172" cy="6858000"/>
          </a:xfrm>
          <a:prstGeom prst="rect">
            <a:avLst/>
          </a:prstGeom>
        </p:spPr>
      </p:pic>
      <p:sp>
        <p:nvSpPr>
          <p:cNvPr id="38" name="TextBox 37"/>
          <p:cNvSpPr txBox="1"/>
          <p:nvPr/>
        </p:nvSpPr>
        <p:spPr>
          <a:xfrm>
            <a:off x="1181100" y="1685925"/>
            <a:ext cx="3790950" cy="369332"/>
          </a:xfrm>
          <a:prstGeom prst="rect">
            <a:avLst/>
          </a:prstGeom>
          <a:noFill/>
        </p:spPr>
        <p:txBody>
          <a:bodyPr wrap="square" rtlCol="0">
            <a:spAutoFit/>
          </a:bodyPr>
          <a:lstStyle/>
          <a:p>
            <a:endParaRPr lang="zh-CN" altLang="en-US" dirty="0"/>
          </a:p>
        </p:txBody>
      </p:sp>
      <p:sp>
        <p:nvSpPr>
          <p:cNvPr id="6" name="文本框 5"/>
          <p:cNvSpPr txBox="1"/>
          <p:nvPr/>
        </p:nvSpPr>
        <p:spPr>
          <a:xfrm>
            <a:off x="615315" y="1208405"/>
            <a:ext cx="5927090" cy="48926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宋体" panose="02010600030101010101" pitchFamily="2" charset="-122"/>
              </a:rPr>
              <a:t>1、地方人民法院所审理的上述案件是其具有管辖权的民事案件，非海事案件；</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2、当事人依照民诉法的规定向地方人民法院提出民事保全申请，对被申请人名下房产、土地使用权、存款、船舶等一定限额内的财产采取查封、冻结、扣押等财产保全措施；</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问题：</a:t>
            </a:r>
            <a:r>
              <a:rPr lang="zh-CN" altLang="en-US" sz="2400" b="1">
                <a:latin typeface="宋体" panose="02010600030101010101" pitchFamily="2" charset="-122"/>
                <a:ea typeface="宋体" panose="02010600030101010101" pitchFamily="2" charset="-122"/>
                <a:cs typeface="宋体" panose="02010600030101010101" pitchFamily="2" charset="-122"/>
              </a:rPr>
              <a:t>同样民事涉船保全，出现两种不同裁定结果。</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7" name="矩形 6"/>
          <p:cNvSpPr/>
          <p:nvPr/>
        </p:nvSpPr>
        <p:spPr>
          <a:xfrm>
            <a:off x="743585" y="153035"/>
            <a:ext cx="3855720" cy="645160"/>
          </a:xfrm>
          <a:prstGeom prst="rect">
            <a:avLst/>
          </a:prstGeom>
          <a:noFill/>
          <a:ln>
            <a:noFill/>
          </a:ln>
        </p:spPr>
        <p:txBody>
          <a:bodyPr wrap="square" rtlCol="0" anchor="t">
            <a:spAutoFit/>
          </a:bodyPr>
          <a:p>
            <a:pPr algn="ctr"/>
            <a:r>
              <a:rPr lang="zh-CN" altLang="en-US" sz="3600" b="1">
                <a:ln w="22225">
                  <a:solidFill>
                    <a:schemeClr val="accent2"/>
                  </a:solidFill>
                  <a:prstDash val="solid"/>
                </a:ln>
                <a:solidFill>
                  <a:schemeClr val="accent2">
                    <a:lumMod val="40000"/>
                    <a:lumOff val="60000"/>
                  </a:schemeClr>
                </a:solidFill>
                <a:effectLst/>
              </a:rPr>
              <a:t>特征</a:t>
            </a:r>
            <a:endParaRPr lang="zh-CN" altLang="en-US" sz="36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31650" t="20792" r="14212"/>
          <a:stretch>
            <a:fillRect/>
          </a:stretch>
        </p:blipFill>
        <p:spPr>
          <a:xfrm flipH="1">
            <a:off x="0" y="0"/>
            <a:ext cx="12192000" cy="6858000"/>
          </a:xfrm>
          <a:prstGeom prst="rect">
            <a:avLst/>
          </a:prstGeom>
        </p:spPr>
      </p:pic>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1650" t="20792" r="41281"/>
          <a:stretch>
            <a:fillRect/>
          </a:stretch>
        </p:blipFill>
        <p:spPr>
          <a:xfrm>
            <a:off x="0" y="0"/>
            <a:ext cx="6096000" cy="6858000"/>
          </a:xfrm>
          <a:prstGeom prst="rect">
            <a:avLst/>
          </a:prstGeom>
        </p:spPr>
      </p:pic>
      <p:sp>
        <p:nvSpPr>
          <p:cNvPr id="7" name="文本框 6"/>
          <p:cNvSpPr txBox="1"/>
          <p:nvPr/>
        </p:nvSpPr>
        <p:spPr>
          <a:xfrm>
            <a:off x="4497234" y="2250332"/>
            <a:ext cx="3206115" cy="1014730"/>
          </a:xfrm>
          <a:prstGeom prst="rect">
            <a:avLst/>
          </a:prstGeom>
          <a:noFill/>
        </p:spPr>
        <p:txBody>
          <a:bodyPr wrap="none" rtlCol="0">
            <a:spAutoFit/>
          </a:bodyPr>
          <a:lstStyle/>
          <a:p>
            <a:pPr algn="just"/>
            <a:r>
              <a:rPr lang="en-US" altLang="zh-CN" sz="6000" dirty="0">
                <a:solidFill>
                  <a:srgbClr val="3B3C50"/>
                </a:solidFill>
                <a:latin typeface="站酷文艺体" panose="02000603000000000000" pitchFamily="2" charset="-122"/>
                <a:ea typeface="站酷文艺体" panose="02000603000000000000" pitchFamily="2" charset="-122"/>
              </a:rPr>
              <a:t>PART 02</a:t>
            </a:r>
            <a:endParaRPr lang="zh-CN" altLang="en-US" sz="6000" dirty="0">
              <a:solidFill>
                <a:srgbClr val="3B3C50"/>
              </a:solidFill>
              <a:latin typeface="站酷文艺体" panose="02000603000000000000" pitchFamily="2" charset="-122"/>
              <a:ea typeface="站酷文艺体" panose="02000603000000000000" pitchFamily="2" charset="-122"/>
            </a:endParaRPr>
          </a:p>
        </p:txBody>
      </p:sp>
      <p:sp>
        <p:nvSpPr>
          <p:cNvPr id="37" name="文本框 36"/>
          <p:cNvSpPr txBox="1"/>
          <p:nvPr/>
        </p:nvSpPr>
        <p:spPr>
          <a:xfrm>
            <a:off x="2600325" y="3265805"/>
            <a:ext cx="7067550" cy="1753235"/>
          </a:xfrm>
          <a:prstGeom prst="rect">
            <a:avLst/>
          </a:prstGeom>
          <a:noFill/>
        </p:spPr>
        <p:txBody>
          <a:bodyPr wrap="square" rtlCol="0" anchor="ctr">
            <a:spAutoFit/>
          </a:bodyPr>
          <a:p>
            <a:pPr algn="ctr">
              <a:lnSpc>
                <a:spcPct val="150000"/>
              </a:lnSpc>
            </a:pPr>
            <a:r>
              <a:rPr lang="zh-CN" altLang="en-US" sz="3600" b="1" dirty="0" smtClean="0">
                <a:solidFill>
                  <a:srgbClr val="3B3C50"/>
                </a:solidFill>
                <a:latin typeface="宋体" panose="02010600030101010101" pitchFamily="2" charset="-122"/>
                <a:ea typeface="宋体" panose="02010600030101010101" pitchFamily="2" charset="-122"/>
                <a:sym typeface="+mn-ea"/>
              </a:rPr>
              <a:t>地方人民法院在民事涉船保全中所面临的困境</a:t>
            </a:r>
            <a:endParaRPr lang="zh-CN" altLang="en-US" sz="3600" b="1" dirty="0" smtClean="0">
              <a:solidFill>
                <a:srgbClr val="3B3C5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31650" t="20792" r="14212"/>
          <a:stretch>
            <a:fillRect/>
          </a:stretch>
        </p:blipFill>
        <p:spPr>
          <a:xfrm flipH="1">
            <a:off x="0" y="0"/>
            <a:ext cx="12192000" cy="6858000"/>
          </a:xfrm>
          <a:prstGeom prst="rect">
            <a:avLst/>
          </a:prstGeom>
        </p:spPr>
      </p:pic>
      <p:sp>
        <p:nvSpPr>
          <p:cNvPr id="38" name="TextBox 37"/>
          <p:cNvSpPr txBox="1"/>
          <p:nvPr/>
        </p:nvSpPr>
        <p:spPr>
          <a:xfrm>
            <a:off x="1181100" y="1685925"/>
            <a:ext cx="3790950" cy="369332"/>
          </a:xfrm>
          <a:prstGeom prst="rect">
            <a:avLst/>
          </a:prstGeom>
          <a:noFill/>
        </p:spPr>
        <p:txBody>
          <a:bodyPr wrap="square" rtlCol="0">
            <a:spAutoFit/>
          </a:bodyPr>
          <a:lstStyle/>
          <a:p>
            <a:endParaRPr lang="zh-CN" altLang="en-US" dirty="0"/>
          </a:p>
        </p:txBody>
      </p:sp>
      <p:sp>
        <p:nvSpPr>
          <p:cNvPr id="4" name="左大括号 3"/>
          <p:cNvSpPr/>
          <p:nvPr/>
        </p:nvSpPr>
        <p:spPr>
          <a:xfrm>
            <a:off x="2830830" y="1555115"/>
            <a:ext cx="372110" cy="1615440"/>
          </a:xfrm>
          <a:prstGeom prst="leftBrace">
            <a:avLst/>
          </a:prstGeom>
        </p:spPr>
        <p:style>
          <a:lnRef idx="1">
            <a:schemeClr val="dk1"/>
          </a:lnRef>
          <a:fillRef idx="0">
            <a:schemeClr val="dk1"/>
          </a:fillRef>
          <a:effectRef idx="0">
            <a:schemeClr val="dk1"/>
          </a:effectRef>
          <a:fontRef idx="minor">
            <a:schemeClr val="tx1"/>
          </a:fontRef>
        </p:style>
        <p:txBody>
          <a:bodyPr rtlCol="0" anchor="ctr"/>
          <a:p>
            <a:pPr algn="ctr"/>
            <a:endParaRPr lang="zh-CN" altLang="en-US"/>
          </a:p>
        </p:txBody>
      </p:sp>
      <p:sp>
        <p:nvSpPr>
          <p:cNvPr id="5" name="文本框 4"/>
          <p:cNvSpPr txBox="1"/>
          <p:nvPr/>
        </p:nvSpPr>
        <p:spPr>
          <a:xfrm>
            <a:off x="598170" y="2055495"/>
            <a:ext cx="2096770" cy="645160"/>
          </a:xfrm>
          <a:prstGeom prst="rect">
            <a:avLst/>
          </a:prstGeom>
          <a:noFill/>
        </p:spPr>
        <p:txBody>
          <a:bodyPr wrap="square" rtlCol="0">
            <a:spAutoFit/>
          </a:bodyPr>
          <a:p>
            <a:r>
              <a:rPr lang="zh-CN" altLang="en-US" b="1"/>
              <a:t>海诉法司法解释</a:t>
            </a:r>
            <a:endParaRPr lang="zh-CN" altLang="en-US" b="1"/>
          </a:p>
          <a:p>
            <a:r>
              <a:rPr lang="zh-CN" altLang="en-US" b="1"/>
              <a:t>第</a:t>
            </a:r>
            <a:r>
              <a:rPr lang="en-US" altLang="zh-CN" b="1"/>
              <a:t>15</a:t>
            </a:r>
            <a:r>
              <a:rPr lang="zh-CN" altLang="en-US" b="1"/>
              <a:t>条</a:t>
            </a:r>
            <a:endParaRPr lang="zh-CN" altLang="en-US" b="1"/>
          </a:p>
        </p:txBody>
      </p:sp>
      <p:sp>
        <p:nvSpPr>
          <p:cNvPr id="6" name="矩形 5"/>
          <p:cNvSpPr/>
          <p:nvPr/>
        </p:nvSpPr>
        <p:spPr>
          <a:xfrm>
            <a:off x="0" y="283210"/>
            <a:ext cx="11612245" cy="1198880"/>
          </a:xfrm>
          <a:prstGeom prst="rect">
            <a:avLst/>
          </a:prstGeom>
          <a:noFill/>
          <a:ln>
            <a:noFill/>
          </a:ln>
        </p:spPr>
        <p:txBody>
          <a:bodyPr wrap="square" rtlCol="0" anchor="t">
            <a:spAutoFit/>
          </a:bodyPr>
          <a:p>
            <a:pPr algn="ctr"/>
            <a:r>
              <a:rPr lang="zh-CN" altLang="en-US" sz="3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（一）在民事保全中涉船保全是否</a:t>
            </a:r>
            <a:endParaRPr lang="zh-CN" altLang="en-US" sz="3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a:p>
            <a:pPr algn="ctr"/>
            <a:r>
              <a:rPr lang="zh-CN" altLang="en-US" sz="3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违反海诉法及其司法解释规定</a:t>
            </a:r>
            <a:endParaRPr lang="zh-CN" altLang="en-US" sz="3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3406140" y="1436370"/>
            <a:ext cx="4515485" cy="64516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观点一：该条所指的船舶保全申请应是基于海事请求的船舶保全申请</a:t>
            </a:r>
            <a:endParaRPr lang="zh-CN" altLang="en-US">
              <a:latin typeface="宋体" panose="02010600030101010101" pitchFamily="2" charset="-122"/>
              <a:ea typeface="宋体" panose="02010600030101010101" pitchFamily="2" charset="-122"/>
            </a:endParaRPr>
          </a:p>
        </p:txBody>
      </p:sp>
      <p:sp>
        <p:nvSpPr>
          <p:cNvPr id="8" name="文本框 7"/>
          <p:cNvSpPr txBox="1"/>
          <p:nvPr/>
        </p:nvSpPr>
        <p:spPr>
          <a:xfrm>
            <a:off x="3406140" y="2626995"/>
            <a:ext cx="4515485" cy="64516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观点二：该船舶保全申请未作明确，是否仅指海事请求保全尚有待商榷</a:t>
            </a:r>
            <a:endParaRPr lang="zh-CN" altLang="en-US">
              <a:latin typeface="宋体" panose="02010600030101010101" pitchFamily="2" charset="-122"/>
              <a:ea typeface="宋体" panose="02010600030101010101" pitchFamily="2" charset="-122"/>
            </a:endParaRPr>
          </a:p>
        </p:txBody>
      </p:sp>
      <p:sp>
        <p:nvSpPr>
          <p:cNvPr id="9" name="六角星 8"/>
          <p:cNvSpPr/>
          <p:nvPr/>
        </p:nvSpPr>
        <p:spPr>
          <a:xfrm>
            <a:off x="675005" y="3940810"/>
            <a:ext cx="481330" cy="553085"/>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0" name="文本框 9"/>
          <p:cNvSpPr txBox="1"/>
          <p:nvPr/>
        </p:nvSpPr>
        <p:spPr>
          <a:xfrm>
            <a:off x="1545590" y="3849370"/>
            <a:ext cx="6257290" cy="922020"/>
          </a:xfrm>
          <a:prstGeom prst="rect">
            <a:avLst/>
          </a:prstGeom>
          <a:noFill/>
        </p:spPr>
        <p:txBody>
          <a:bodyPr wrap="square" rtlCol="0">
            <a:spAutoFit/>
          </a:bodyPr>
          <a:p>
            <a:r>
              <a:rPr lang="zh-CN" altLang="en-US" b="1">
                <a:latin typeface="宋体" panose="02010600030101010101" pitchFamily="2" charset="-122"/>
                <a:ea typeface="宋体" panose="02010600030101010101" pitchFamily="2" charset="-122"/>
              </a:rPr>
              <a:t>放之司法实务中，地方人民法院不予受理的船舶保全申请不仅是指海事请求保全申请，也包括民事保全中的涉船保全申请。</a:t>
            </a:r>
            <a:endParaRPr lang="zh-CN" altLang="en-US" b="1">
              <a:latin typeface="宋体" panose="02010600030101010101" pitchFamily="2" charset="-122"/>
              <a:ea typeface="宋体" panose="02010600030101010101" pitchFamily="2" charset="-122"/>
            </a:endParaRPr>
          </a:p>
        </p:txBody>
      </p:sp>
      <p:sp>
        <p:nvSpPr>
          <p:cNvPr id="14" name="动作按钮: 帮助 13"/>
          <p:cNvSpPr/>
          <p:nvPr/>
        </p:nvSpPr>
        <p:spPr>
          <a:xfrm>
            <a:off x="674370" y="4971415"/>
            <a:ext cx="549910" cy="481965"/>
          </a:xfrm>
          <a:prstGeom prst="actionButtonHelp">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5" name="文本框 14"/>
          <p:cNvSpPr txBox="1"/>
          <p:nvPr/>
        </p:nvSpPr>
        <p:spPr>
          <a:xfrm>
            <a:off x="1588135" y="4878070"/>
            <a:ext cx="6333490" cy="1198880"/>
          </a:xfrm>
          <a:prstGeom prst="rect">
            <a:avLst/>
          </a:prstGeom>
          <a:noFill/>
        </p:spPr>
        <p:txBody>
          <a:bodyPr wrap="square" rtlCol="0">
            <a:spAutoFit/>
          </a:bodyPr>
          <a:p>
            <a:r>
              <a:rPr lang="zh-CN" altLang="en-US" b="1">
                <a:latin typeface="宋体" panose="02010600030101010101" pitchFamily="2" charset="-122"/>
                <a:ea typeface="宋体" panose="02010600030101010101" pitchFamily="2" charset="-122"/>
              </a:rPr>
              <a:t>在海诉法关于船舶保全的立法中，它既已不允许地方人民法院受理船舶保全申请，还进一步设置了非海事请求不得扣押船舶的要求。这对于普通民事案件的当事人而言，他若要在海事法院实现船舶保全的申请，事实上不可能。</a:t>
            </a:r>
            <a:endParaRPr lang="zh-CN" altLang="en-US"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31650" t="20792" r="14212"/>
          <a:stretch>
            <a:fillRect/>
          </a:stretch>
        </p:blipFill>
        <p:spPr>
          <a:xfrm flipH="1">
            <a:off x="0" y="0"/>
            <a:ext cx="12192000" cy="6858000"/>
          </a:xfrm>
          <a:prstGeom prst="rect">
            <a:avLst/>
          </a:prstGeom>
        </p:spPr>
      </p:pic>
      <p:sp>
        <p:nvSpPr>
          <p:cNvPr id="38" name="TextBox 37"/>
          <p:cNvSpPr txBox="1"/>
          <p:nvPr/>
        </p:nvSpPr>
        <p:spPr>
          <a:xfrm>
            <a:off x="1181100" y="1685925"/>
            <a:ext cx="3790950" cy="369332"/>
          </a:xfrm>
          <a:prstGeom prst="rect">
            <a:avLst/>
          </a:prstGeom>
          <a:noFill/>
        </p:spPr>
        <p:txBody>
          <a:bodyPr wrap="square" rtlCol="0">
            <a:spAutoFit/>
          </a:bodyPr>
          <a:lstStyle/>
          <a:p>
            <a:endParaRPr lang="zh-CN" altLang="en-US" dirty="0"/>
          </a:p>
        </p:txBody>
      </p:sp>
      <p:sp>
        <p:nvSpPr>
          <p:cNvPr id="6" name="矩形 5"/>
          <p:cNvSpPr/>
          <p:nvPr/>
        </p:nvSpPr>
        <p:spPr>
          <a:xfrm>
            <a:off x="0" y="283210"/>
            <a:ext cx="11612245" cy="645160"/>
          </a:xfrm>
          <a:prstGeom prst="rect">
            <a:avLst/>
          </a:prstGeom>
          <a:noFill/>
          <a:ln>
            <a:noFill/>
          </a:ln>
        </p:spPr>
        <p:txBody>
          <a:bodyPr wrap="square" rtlCol="0" anchor="t">
            <a:spAutoFit/>
          </a:bodyPr>
          <a:p>
            <a:pPr algn="ctr"/>
            <a:r>
              <a:rPr lang="zh-CN" altLang="en-US" sz="3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（二）在民事保全中不准许保全船舶违反民诉法规定</a:t>
            </a:r>
            <a:endParaRPr lang="zh-CN" altLang="en-US" sz="36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2" name="动作按钮: 帮助 1"/>
          <p:cNvSpPr/>
          <p:nvPr/>
        </p:nvSpPr>
        <p:spPr>
          <a:xfrm>
            <a:off x="548005" y="1564005"/>
            <a:ext cx="842010" cy="613410"/>
          </a:xfrm>
          <a:prstGeom prst="actionButtonHelp">
            <a:avLst/>
          </a:prstGeom>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p>
        </p:txBody>
      </p:sp>
      <p:sp>
        <p:nvSpPr>
          <p:cNvPr id="3" name="文本框 2"/>
          <p:cNvSpPr txBox="1"/>
          <p:nvPr/>
        </p:nvSpPr>
        <p:spPr>
          <a:xfrm>
            <a:off x="1715135" y="1825625"/>
            <a:ext cx="6832600" cy="396938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在我国民诉法及其司法解释中，对民事保全的财产范围</a:t>
            </a:r>
            <a:r>
              <a:rPr lang="zh-CN" altLang="en-US" sz="2800" b="1">
                <a:solidFill>
                  <a:srgbClr val="FF0000"/>
                </a:solidFill>
                <a:latin typeface="宋体" panose="02010600030101010101" pitchFamily="2" charset="-122"/>
                <a:ea typeface="宋体" panose="02010600030101010101" pitchFamily="2" charset="-122"/>
              </a:rPr>
              <a:t>只规定限于请求标的具体数额</a:t>
            </a:r>
            <a:r>
              <a:rPr lang="zh-CN" altLang="en-US" sz="2400">
                <a:latin typeface="宋体" panose="02010600030101010101" pitchFamily="2" charset="-122"/>
                <a:ea typeface="宋体" panose="02010600030101010101" pitchFamily="2" charset="-122"/>
              </a:rPr>
              <a:t>，既未对被申请人名下的财产种类（如船舶）作限制，也未对船舶保全问题作特殊规定，</a:t>
            </a:r>
            <a:r>
              <a:rPr lang="zh-CN" altLang="en-US" sz="2800" b="1">
                <a:solidFill>
                  <a:srgbClr val="FF0000"/>
                </a:solidFill>
                <a:latin typeface="宋体" panose="02010600030101010101" pitchFamily="2" charset="-122"/>
                <a:ea typeface="宋体" panose="02010600030101010101" pitchFamily="2" charset="-122"/>
              </a:rPr>
              <a:t>更未要求</a:t>
            </a:r>
            <a:r>
              <a:rPr lang="zh-CN" altLang="en-US" sz="2400">
                <a:latin typeface="宋体" panose="02010600030101010101" pitchFamily="2" charset="-122"/>
                <a:ea typeface="宋体" panose="02010600030101010101" pitchFamily="2" charset="-122"/>
              </a:rPr>
              <a:t>其需遵循海诉法的相关规定，或是明确船舶不能成为民事保全的对象。</a:t>
            </a:r>
            <a:endParaRPr lang="zh-CN" altLang="en-US" sz="2400">
              <a:latin typeface="宋体" panose="02010600030101010101" pitchFamily="2" charset="-122"/>
              <a:ea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在</a:t>
            </a:r>
            <a:r>
              <a:rPr lang="zh-CN" altLang="en-US" sz="2800" b="1">
                <a:solidFill>
                  <a:srgbClr val="FF0000"/>
                </a:solidFill>
                <a:latin typeface="宋体" panose="02010600030101010101" pitchFamily="2" charset="-122"/>
                <a:ea typeface="宋体" panose="02010600030101010101" pitchFamily="2" charset="-122"/>
              </a:rPr>
              <a:t>民事案件适用民诉法规定</a:t>
            </a:r>
            <a:r>
              <a:rPr lang="zh-CN" altLang="en-US" sz="2400">
                <a:latin typeface="宋体" panose="02010600030101010101" pitchFamily="2" charset="-122"/>
                <a:ea typeface="宋体" panose="02010600030101010101" pitchFamily="2" charset="-122"/>
              </a:rPr>
              <a:t>的前提下，地方人民法院不准予保全申请人的船舶保全申请，则违反了民诉法的相关要求。</a:t>
            </a:r>
            <a:endParaRPr lang="zh-CN" altLang="en-US" sz="240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31650" t="20792" r="14212"/>
          <a:stretch>
            <a:fillRect/>
          </a:stretch>
        </p:blipFill>
        <p:spPr>
          <a:xfrm flipH="1">
            <a:off x="0" y="0"/>
            <a:ext cx="12192000" cy="6858000"/>
          </a:xfrm>
          <a:prstGeom prst="rect">
            <a:avLst/>
          </a:prstGeom>
        </p:spPr>
      </p:pic>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31650" t="20792" r="41281"/>
          <a:stretch>
            <a:fillRect/>
          </a:stretch>
        </p:blipFill>
        <p:spPr>
          <a:xfrm>
            <a:off x="0" y="0"/>
            <a:ext cx="6096000" cy="6858000"/>
          </a:xfrm>
          <a:prstGeom prst="rect">
            <a:avLst/>
          </a:prstGeom>
        </p:spPr>
      </p:pic>
      <p:sp>
        <p:nvSpPr>
          <p:cNvPr id="7" name="文本框 6"/>
          <p:cNvSpPr txBox="1"/>
          <p:nvPr/>
        </p:nvSpPr>
        <p:spPr>
          <a:xfrm>
            <a:off x="4495964" y="2250332"/>
            <a:ext cx="3208655" cy="1014730"/>
          </a:xfrm>
          <a:prstGeom prst="rect">
            <a:avLst/>
          </a:prstGeom>
          <a:noFill/>
        </p:spPr>
        <p:txBody>
          <a:bodyPr wrap="none" rtlCol="0">
            <a:spAutoFit/>
          </a:bodyPr>
          <a:lstStyle/>
          <a:p>
            <a:pPr algn="just"/>
            <a:r>
              <a:rPr lang="en-US" altLang="zh-CN" sz="6000" dirty="0">
                <a:solidFill>
                  <a:srgbClr val="3B3C50"/>
                </a:solidFill>
                <a:latin typeface="站酷文艺体" panose="02000603000000000000" pitchFamily="2" charset="-122"/>
                <a:ea typeface="站酷文艺体" panose="02000603000000000000" pitchFamily="2" charset="-122"/>
              </a:rPr>
              <a:t>PART 03</a:t>
            </a:r>
            <a:endParaRPr lang="zh-CN" altLang="en-US" sz="6000" dirty="0">
              <a:solidFill>
                <a:srgbClr val="3B3C50"/>
              </a:solidFill>
              <a:latin typeface="站酷文艺体" panose="02000603000000000000" pitchFamily="2" charset="-122"/>
              <a:ea typeface="站酷文艺体" panose="02000603000000000000" pitchFamily="2" charset="-122"/>
            </a:endParaRPr>
          </a:p>
        </p:txBody>
      </p:sp>
      <p:sp>
        <p:nvSpPr>
          <p:cNvPr id="37" name="文本框 36"/>
          <p:cNvSpPr txBox="1"/>
          <p:nvPr/>
        </p:nvSpPr>
        <p:spPr>
          <a:xfrm>
            <a:off x="2658819" y="3680949"/>
            <a:ext cx="7069455" cy="922020"/>
          </a:xfrm>
          <a:prstGeom prst="rect">
            <a:avLst/>
          </a:prstGeom>
          <a:noFill/>
        </p:spPr>
        <p:txBody>
          <a:bodyPr wrap="none" rtlCol="0" anchor="ctr">
            <a:spAutoFit/>
          </a:bodyPr>
          <a:p>
            <a:pPr algn="ctr">
              <a:lnSpc>
                <a:spcPct val="150000"/>
              </a:lnSpc>
            </a:pPr>
            <a:r>
              <a:rPr lang="zh-CN" altLang="en-US" sz="3600" b="1" dirty="0" smtClean="0">
                <a:solidFill>
                  <a:srgbClr val="3B3C50"/>
                </a:solidFill>
                <a:latin typeface="宋体" panose="02010600030101010101" pitchFamily="2" charset="-122"/>
                <a:ea typeface="宋体" panose="02010600030101010101" pitchFamily="2" charset="-122"/>
                <a:sym typeface="+mn-ea"/>
              </a:rPr>
              <a:t>民事涉船保全法律适用问题的思考</a:t>
            </a:r>
            <a:endParaRPr lang="zh-CN" altLang="en-US" sz="3600" b="1" dirty="0" smtClean="0">
              <a:solidFill>
                <a:srgbClr val="3B3C50"/>
              </a:solidFill>
              <a:latin typeface="站酷文艺体" panose="02000603000000000000" pitchFamily="2" charset="-122"/>
              <a:ea typeface="站酷文艺体" panose="02000603000000000000"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2390</Words>
  <Application>WPS 演示</Application>
  <PresentationFormat>自定义</PresentationFormat>
  <Paragraphs>142</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vt:lpstr>
      <vt:lpstr>宋体</vt:lpstr>
      <vt:lpstr>Wingdings</vt:lpstr>
      <vt:lpstr>站酷文艺体</vt:lpstr>
      <vt:lpstr>Calibri</vt:lpstr>
      <vt:lpstr>Cambria</vt:lpstr>
      <vt:lpstr>华文楷体</vt:lpstr>
      <vt:lpstr>微软雅黑</vt:lpstr>
      <vt:lpstr>Arial Unicode MS</vt:lpstr>
      <vt:lpstr>等线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Name</dc:creator>
  <cp:lastModifiedBy>梁韵捷</cp:lastModifiedBy>
  <cp:revision>56</cp:revision>
  <dcterms:created xsi:type="dcterms:W3CDTF">2018-06-12T07:42:00Z</dcterms:created>
  <dcterms:modified xsi:type="dcterms:W3CDTF">2019-07-04T00:52:20Z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2052-11.8.2.8361</vt:lpwstr>
  </property>
</Properties>
</file>