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2297543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223809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199951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3482256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2074411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222015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1786186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3406787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1092834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1467318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046F26C-FA46-4282-BEC5-AEF266C9C583}" type="datetimeFigureOut">
              <a:rPr lang="zh-CN" altLang="en-US" smtClean="0"/>
              <a:t>2018/11/2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54084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alpha val="81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6F26C-FA46-4282-BEC5-AEF266C9C583}" type="datetimeFigureOut">
              <a:rPr lang="zh-CN" altLang="en-US" smtClean="0"/>
              <a:t>2018/11/2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32641E-5EFF-4649-83FD-1FBC228AAA87}" type="slidenum">
              <a:rPr lang="zh-CN" altLang="en-US" smtClean="0"/>
              <a:t>‹#›</a:t>
            </a:fld>
            <a:endParaRPr lang="zh-CN" altLang="en-US"/>
          </a:p>
        </p:txBody>
      </p:sp>
    </p:spTree>
    <p:extLst>
      <p:ext uri="{BB962C8B-B14F-4D97-AF65-F5344CB8AC3E}">
        <p14:creationId xmlns:p14="http://schemas.microsoft.com/office/powerpoint/2010/main" val="3459016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2817"/>
            <a:ext cx="7772400" cy="1827634"/>
          </a:xfrm>
        </p:spPr>
        <p:txBody>
          <a:bodyPr>
            <a:normAutofit fontScale="90000"/>
          </a:bodyPr>
          <a:lstStyle/>
          <a:p>
            <a:r>
              <a:rPr lang="zh-CN" altLang="zh-CN" b="1" dirty="0"/>
              <a:t>商业银行开展船舶抵押贷款业务</a:t>
            </a:r>
            <a:r>
              <a:rPr lang="zh-CN" altLang="zh-CN" b="1" dirty="0" smtClean="0"/>
              <a:t>的法律</a:t>
            </a:r>
            <a:r>
              <a:rPr lang="zh-CN" altLang="zh-CN" b="1" dirty="0"/>
              <a:t>风险及司法应对</a:t>
            </a:r>
            <a:r>
              <a:rPr lang="zh-CN" altLang="zh-CN" dirty="0"/>
              <a:t/>
            </a:r>
            <a:br>
              <a:rPr lang="zh-CN" altLang="zh-CN" dirty="0"/>
            </a:br>
            <a:endParaRPr lang="zh-CN" altLang="en-US" dirty="0"/>
          </a:p>
        </p:txBody>
      </p:sp>
      <p:sp>
        <p:nvSpPr>
          <p:cNvPr id="3" name="副标题 2"/>
          <p:cNvSpPr>
            <a:spLocks noGrp="1"/>
          </p:cNvSpPr>
          <p:nvPr>
            <p:ph type="subTitle" idx="1"/>
          </p:nvPr>
        </p:nvSpPr>
        <p:spPr/>
        <p:txBody>
          <a:bodyPr>
            <a:normAutofit/>
          </a:bodyPr>
          <a:lstStyle/>
          <a:p>
            <a:r>
              <a:rPr lang="en-US" altLang="zh-CN" sz="2000" b="1" dirty="0" smtClean="0">
                <a:solidFill>
                  <a:schemeClr val="tx1"/>
                </a:solidFill>
                <a:latin typeface="+mj-lt"/>
                <a:ea typeface="+mj-ea"/>
                <a:cs typeface="+mj-cs"/>
              </a:rPr>
              <a:t>  </a:t>
            </a:r>
            <a:r>
              <a:rPr lang="zh-CN" altLang="zh-CN" sz="2000" b="1" dirty="0">
                <a:solidFill>
                  <a:schemeClr val="tx1"/>
                </a:solidFill>
                <a:latin typeface="+mj-lt"/>
                <a:ea typeface="+mj-ea"/>
                <a:cs typeface="+mj-cs"/>
              </a:rPr>
              <a:t>徐元平、吴贵宁、尹忠烈、谭学文、张蓉</a:t>
            </a:r>
          </a:p>
          <a:p>
            <a:endParaRPr lang="zh-CN" altLang="en-US" dirty="0"/>
          </a:p>
        </p:txBody>
      </p:sp>
    </p:spTree>
    <p:extLst>
      <p:ext uri="{BB962C8B-B14F-4D97-AF65-F5344CB8AC3E}">
        <p14:creationId xmlns:p14="http://schemas.microsoft.com/office/powerpoint/2010/main" val="615506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128792" cy="1143000"/>
          </a:xfrm>
        </p:spPr>
        <p:txBody>
          <a:bodyPr>
            <a:normAutofit/>
          </a:bodyPr>
          <a:lstStyle/>
          <a:p>
            <a:pPr algn="l"/>
            <a:r>
              <a:rPr lang="en-US" altLang="zh-CN" sz="2800" b="1" dirty="0" smtClean="0"/>
              <a:t>         3.</a:t>
            </a:r>
            <a:r>
              <a:rPr lang="zh-CN" altLang="zh-CN" sz="2800" b="1" dirty="0"/>
              <a:t>借款人滥用管辖权异议程序拖延诉讼的问题</a:t>
            </a:r>
            <a:endParaRPr lang="zh-CN" altLang="en-US" sz="2800" dirty="0"/>
          </a:p>
        </p:txBody>
      </p:sp>
      <p:sp>
        <p:nvSpPr>
          <p:cNvPr id="3" name="内容占位符 2"/>
          <p:cNvSpPr>
            <a:spLocks noGrp="1"/>
          </p:cNvSpPr>
          <p:nvPr>
            <p:ph idx="1"/>
          </p:nvPr>
        </p:nvSpPr>
        <p:spPr>
          <a:xfrm>
            <a:off x="827584" y="1124744"/>
            <a:ext cx="7488832" cy="4205063"/>
          </a:xfrm>
        </p:spPr>
        <p:txBody>
          <a:bodyPr>
            <a:normAutofit/>
          </a:bodyPr>
          <a:lstStyle/>
          <a:p>
            <a:pPr marL="0" indent="0">
              <a:buNone/>
            </a:pPr>
            <a:r>
              <a:rPr lang="en-US" altLang="zh-CN" dirty="0" smtClean="0"/>
              <a:t>  </a:t>
            </a:r>
          </a:p>
          <a:p>
            <a:pPr marL="0" indent="0">
              <a:buNone/>
            </a:pPr>
            <a:r>
              <a:rPr lang="en-US" altLang="zh-CN" sz="2800" dirty="0" smtClean="0"/>
              <a:t>       </a:t>
            </a:r>
            <a:r>
              <a:rPr lang="zh-CN" altLang="zh-CN" sz="2800" dirty="0" smtClean="0"/>
              <a:t>银行</a:t>
            </a:r>
            <a:r>
              <a:rPr lang="zh-CN" altLang="zh-CN" sz="2800" dirty="0"/>
              <a:t>一般会在贷款合同中约定发生纠纷时，任何一方有权向债权人所在地的法院起诉，在抵押合同中约定向抵押权人所在地法院起诉或者约定采用与主合同约定相同的争议解决</a:t>
            </a:r>
            <a:r>
              <a:rPr lang="zh-CN" altLang="zh-CN" sz="2800" dirty="0" smtClean="0"/>
              <a:t>方式</a:t>
            </a:r>
            <a:r>
              <a:rPr lang="zh-CN" altLang="en-US" sz="2800" dirty="0" smtClean="0"/>
              <a:t>。</a:t>
            </a:r>
            <a:endParaRPr lang="en-US" altLang="zh-CN" sz="2800" dirty="0" smtClean="0"/>
          </a:p>
          <a:p>
            <a:pPr marL="0" indent="0">
              <a:buNone/>
            </a:pPr>
            <a:r>
              <a:rPr lang="en-US" altLang="zh-CN" sz="2800" dirty="0"/>
              <a:t> </a:t>
            </a:r>
            <a:r>
              <a:rPr lang="en-US" altLang="zh-CN" sz="2800" dirty="0" smtClean="0"/>
              <a:t>       </a:t>
            </a:r>
            <a:r>
              <a:rPr lang="zh-CN" altLang="zh-CN" sz="2800" dirty="0" smtClean="0"/>
              <a:t>由于</a:t>
            </a:r>
            <a:r>
              <a:rPr lang="zh-CN" altLang="zh-CN" sz="2800" dirty="0"/>
              <a:t>银行一般不会草拟专门的船舶抵押贷款合同及船舶抵押合同，其在通用的贷款合同及抵押合同的格式条款中一般不会明确写明是“海事法院”。</a:t>
            </a:r>
            <a:endParaRPr lang="zh-CN" altLang="en-US" sz="2800" dirty="0"/>
          </a:p>
        </p:txBody>
      </p:sp>
    </p:spTree>
    <p:extLst>
      <p:ext uri="{BB962C8B-B14F-4D97-AF65-F5344CB8AC3E}">
        <p14:creationId xmlns:p14="http://schemas.microsoft.com/office/powerpoint/2010/main" val="258156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128792" cy="1143000"/>
          </a:xfrm>
        </p:spPr>
        <p:txBody>
          <a:bodyPr>
            <a:normAutofit/>
          </a:bodyPr>
          <a:lstStyle/>
          <a:p>
            <a:pPr algn="l"/>
            <a:r>
              <a:rPr lang="en-US" altLang="zh-CN" sz="2800" b="1" dirty="0" smtClean="0"/>
              <a:t>         4.</a:t>
            </a:r>
            <a:r>
              <a:rPr lang="zh-CN" altLang="zh-CN" sz="2800" b="1" dirty="0" smtClean="0"/>
              <a:t>逾期罚息能否计算复利的问题</a:t>
            </a:r>
            <a:endParaRPr lang="zh-CN" altLang="en-US" sz="2800" dirty="0"/>
          </a:p>
        </p:txBody>
      </p:sp>
      <p:sp>
        <p:nvSpPr>
          <p:cNvPr id="3" name="内容占位符 2"/>
          <p:cNvSpPr>
            <a:spLocks noGrp="1"/>
          </p:cNvSpPr>
          <p:nvPr>
            <p:ph idx="1"/>
          </p:nvPr>
        </p:nvSpPr>
        <p:spPr>
          <a:xfrm>
            <a:off x="827584" y="1124744"/>
            <a:ext cx="7488832" cy="4205063"/>
          </a:xfrm>
        </p:spPr>
        <p:txBody>
          <a:bodyPr>
            <a:normAutofit/>
          </a:bodyPr>
          <a:lstStyle/>
          <a:p>
            <a:pPr marL="0" indent="0">
              <a:buNone/>
            </a:pPr>
            <a:r>
              <a:rPr lang="en-US" altLang="zh-CN" dirty="0" smtClean="0"/>
              <a:t>  </a:t>
            </a:r>
          </a:p>
          <a:p>
            <a:pPr marL="0" indent="0">
              <a:buNone/>
            </a:pPr>
            <a:r>
              <a:rPr lang="en-US" altLang="zh-CN" sz="2800" dirty="0" smtClean="0"/>
              <a:t>       </a:t>
            </a:r>
            <a:r>
              <a:rPr lang="zh-CN" altLang="zh-CN" sz="2800" dirty="0" smtClean="0"/>
              <a:t>有</a:t>
            </a:r>
            <a:r>
              <a:rPr lang="zh-CN" altLang="zh-CN" sz="2800" dirty="0"/>
              <a:t>法院认为逾期罚息本质上属于惩罚性违约金，已经起到了制裁违约方、补偿守约方的作用，在罚息利率的基础上再计收复利是双重处罚，与《合同法》的立法精神相悖</a:t>
            </a:r>
            <a:r>
              <a:rPr lang="zh-CN" altLang="zh-CN" sz="2800" dirty="0" smtClean="0"/>
              <a:t>。</a:t>
            </a:r>
            <a:endParaRPr lang="en-US" altLang="zh-CN" sz="2800" dirty="0" smtClean="0"/>
          </a:p>
          <a:p>
            <a:pPr marL="0" indent="0">
              <a:buNone/>
            </a:pPr>
            <a:r>
              <a:rPr lang="en-US" altLang="zh-CN" sz="2800" dirty="0" smtClean="0"/>
              <a:t>        </a:t>
            </a:r>
            <a:r>
              <a:rPr lang="zh-CN" altLang="zh-CN" sz="2800" dirty="0" smtClean="0"/>
              <a:t>也</a:t>
            </a:r>
            <a:r>
              <a:rPr lang="zh-CN" altLang="zh-CN" sz="2800" dirty="0"/>
              <a:t>有法院认为利息、逾期罚息、复利的计算已经在贷款合同中明确约定，从尊重当事人意思自治及诚实信用原则的角度考虑，可以认定有关逾期罚息计算复利的约定有效</a:t>
            </a:r>
            <a:r>
              <a:rPr lang="zh-CN" altLang="zh-CN" sz="2800" dirty="0" smtClean="0"/>
              <a:t>。</a:t>
            </a:r>
            <a:endParaRPr lang="zh-CN" altLang="en-US" sz="2800" dirty="0"/>
          </a:p>
        </p:txBody>
      </p:sp>
    </p:spTree>
    <p:extLst>
      <p:ext uri="{BB962C8B-B14F-4D97-AF65-F5344CB8AC3E}">
        <p14:creationId xmlns:p14="http://schemas.microsoft.com/office/powerpoint/2010/main" val="4220341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128792" cy="1143000"/>
          </a:xfrm>
        </p:spPr>
        <p:txBody>
          <a:bodyPr>
            <a:normAutofit/>
          </a:bodyPr>
          <a:lstStyle/>
          <a:p>
            <a:pPr algn="l"/>
            <a:r>
              <a:rPr lang="en-US" altLang="zh-CN" sz="2800" b="1" dirty="0" smtClean="0"/>
              <a:t>       5.</a:t>
            </a:r>
            <a:r>
              <a:rPr lang="zh-CN" altLang="zh-CN" sz="2800" b="1" dirty="0"/>
              <a:t>航运公司破产引发的银行利益保护问题</a:t>
            </a:r>
            <a:endParaRPr lang="zh-CN" altLang="en-US" sz="2800" dirty="0"/>
          </a:p>
        </p:txBody>
      </p:sp>
      <p:sp>
        <p:nvSpPr>
          <p:cNvPr id="3" name="内容占位符 2"/>
          <p:cNvSpPr>
            <a:spLocks noGrp="1"/>
          </p:cNvSpPr>
          <p:nvPr>
            <p:ph idx="1"/>
          </p:nvPr>
        </p:nvSpPr>
        <p:spPr>
          <a:xfrm>
            <a:off x="827584" y="1124744"/>
            <a:ext cx="7488832" cy="4205063"/>
          </a:xfrm>
        </p:spPr>
        <p:txBody>
          <a:bodyPr>
            <a:normAutofit/>
          </a:bodyPr>
          <a:lstStyle/>
          <a:p>
            <a:pPr marL="0" indent="0">
              <a:buNone/>
            </a:pPr>
            <a:r>
              <a:rPr lang="en-US" altLang="zh-CN" dirty="0" smtClean="0"/>
              <a:t>  </a:t>
            </a:r>
          </a:p>
          <a:p>
            <a:pPr marL="0" indent="0">
              <a:buNone/>
            </a:pPr>
            <a:r>
              <a:rPr lang="en-US" altLang="zh-CN" sz="2800" dirty="0" smtClean="0"/>
              <a:t>        </a:t>
            </a:r>
            <a:r>
              <a:rPr lang="zh-CN" altLang="en-US" sz="2800" b="1" dirty="0" smtClean="0"/>
              <a:t>问题：</a:t>
            </a:r>
            <a:r>
              <a:rPr lang="zh-CN" altLang="zh-CN" sz="2800" dirty="0" smtClean="0"/>
              <a:t>航运</a:t>
            </a:r>
            <a:r>
              <a:rPr lang="zh-CN" altLang="zh-CN" sz="2800" dirty="0"/>
              <a:t>企业的破产财产在偿付别除权后，尤其是船舶抵押权担保的债权后往往所剩无几，航运企业普通员工的职工</a:t>
            </a:r>
            <a:r>
              <a:rPr lang="zh-CN" altLang="zh-CN" sz="2800" dirty="0" smtClean="0"/>
              <a:t>债权</a:t>
            </a:r>
            <a:r>
              <a:rPr lang="zh-CN" altLang="en-US" sz="2800" dirty="0" smtClean="0"/>
              <a:t>如何保护和平衡？</a:t>
            </a:r>
            <a:r>
              <a:rPr lang="en-US" altLang="zh-CN" sz="2800" dirty="0" smtClean="0"/>
              <a:t>        </a:t>
            </a:r>
          </a:p>
          <a:p>
            <a:pPr marL="0" indent="0">
              <a:buNone/>
            </a:pPr>
            <a:r>
              <a:rPr lang="zh-CN" altLang="en-US" sz="2800" dirty="0" smtClean="0"/>
              <a:t>        </a:t>
            </a:r>
            <a:r>
              <a:rPr lang="zh-CN" altLang="en-US" sz="2800" b="1" dirty="0" smtClean="0"/>
              <a:t>案例：</a:t>
            </a:r>
            <a:r>
              <a:rPr lang="zh-CN" altLang="zh-CN" sz="2800" dirty="0"/>
              <a:t>我院在穗粤公司员工工资分配案中，积极协调涉案金融机构，首创在法院监督下，由受偿执行财产金融机构主动设立维稳基金的做法，开创了劳动债权受偿工作新思路</a:t>
            </a:r>
            <a:r>
              <a:rPr lang="zh-CN" altLang="zh-CN" sz="2800" dirty="0" smtClean="0"/>
              <a:t>。</a:t>
            </a:r>
            <a:endParaRPr lang="zh-CN" altLang="en-US" sz="2800" dirty="0"/>
          </a:p>
        </p:txBody>
      </p:sp>
    </p:spTree>
    <p:extLst>
      <p:ext uri="{BB962C8B-B14F-4D97-AF65-F5344CB8AC3E}">
        <p14:creationId xmlns:p14="http://schemas.microsoft.com/office/powerpoint/2010/main" val="18635790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128792" cy="1143000"/>
          </a:xfrm>
        </p:spPr>
        <p:txBody>
          <a:bodyPr>
            <a:normAutofit/>
          </a:bodyPr>
          <a:lstStyle/>
          <a:p>
            <a:pPr algn="l"/>
            <a:r>
              <a:rPr lang="en-US" altLang="zh-CN" sz="2800" b="1" dirty="0" smtClean="0"/>
              <a:t>        5.</a:t>
            </a:r>
            <a:r>
              <a:rPr lang="zh-CN" altLang="zh-CN" sz="2800" b="1" dirty="0"/>
              <a:t>船舶抵押贷款办理展期与抵押权重新登记问题</a:t>
            </a:r>
            <a:endParaRPr lang="zh-CN" altLang="en-US" sz="2800" dirty="0"/>
          </a:p>
        </p:txBody>
      </p:sp>
      <p:sp>
        <p:nvSpPr>
          <p:cNvPr id="3" name="内容占位符 2"/>
          <p:cNvSpPr>
            <a:spLocks noGrp="1"/>
          </p:cNvSpPr>
          <p:nvPr>
            <p:ph idx="1"/>
          </p:nvPr>
        </p:nvSpPr>
        <p:spPr>
          <a:xfrm>
            <a:off x="755576" y="1628800"/>
            <a:ext cx="7488832" cy="4205063"/>
          </a:xfrm>
        </p:spPr>
        <p:txBody>
          <a:bodyPr>
            <a:normAutofit/>
          </a:bodyPr>
          <a:lstStyle/>
          <a:p>
            <a:pPr marL="0" indent="0">
              <a:buNone/>
            </a:pPr>
            <a:r>
              <a:rPr lang="en-US" altLang="zh-CN" dirty="0" smtClean="0"/>
              <a:t>  </a:t>
            </a:r>
          </a:p>
          <a:p>
            <a:pPr marL="0" indent="0">
              <a:buNone/>
            </a:pPr>
            <a:r>
              <a:rPr lang="en-US" altLang="zh-CN" sz="2800" dirty="0" smtClean="0"/>
              <a:t>         </a:t>
            </a:r>
            <a:r>
              <a:rPr lang="zh-CN" altLang="zh-CN" sz="2800" dirty="0" smtClean="0"/>
              <a:t>海事部门</a:t>
            </a:r>
            <a:r>
              <a:rPr lang="zh-CN" altLang="en-US" sz="2800" dirty="0" smtClean="0"/>
              <a:t>一般</a:t>
            </a:r>
            <a:r>
              <a:rPr lang="zh-CN" altLang="zh-CN" sz="2800" dirty="0" smtClean="0"/>
              <a:t>认为</a:t>
            </a:r>
            <a:r>
              <a:rPr lang="zh-CN" altLang="en-US" sz="2800" dirty="0" smtClean="0"/>
              <a:t>，</a:t>
            </a:r>
            <a:r>
              <a:rPr lang="zh-CN" altLang="zh-CN" sz="2800" dirty="0" smtClean="0"/>
              <a:t>银行贷款</a:t>
            </a:r>
            <a:r>
              <a:rPr lang="zh-CN" altLang="zh-CN" sz="2800" dirty="0"/>
              <a:t>展期或者延期，必须注销原有抵押登记，重新办理抵押登记手续，理由是抵押权登记证书上面注明了受偿期限，如果超过这个受偿期限，必须注销后重新办理登记，否则不能确保抵押</a:t>
            </a:r>
            <a:r>
              <a:rPr lang="zh-CN" altLang="zh-CN" sz="2800" dirty="0" smtClean="0"/>
              <a:t>有效</a:t>
            </a:r>
            <a:r>
              <a:rPr lang="zh-CN" altLang="en-US" sz="2800" dirty="0" smtClean="0"/>
              <a:t>。</a:t>
            </a:r>
            <a:endParaRPr lang="en-US" altLang="zh-CN" sz="2800" dirty="0" smtClean="0"/>
          </a:p>
          <a:p>
            <a:pPr marL="0" indent="0">
              <a:buNone/>
            </a:pPr>
            <a:r>
              <a:rPr lang="en-US" altLang="zh-CN" sz="2800" dirty="0" smtClean="0"/>
              <a:t>        </a:t>
            </a:r>
            <a:r>
              <a:rPr lang="zh-CN" altLang="zh-CN" sz="2800" dirty="0" smtClean="0"/>
              <a:t>如果</a:t>
            </a:r>
            <a:r>
              <a:rPr lang="zh-CN" altLang="zh-CN" sz="2800" dirty="0"/>
              <a:t>银行注销原有抵押登记再重新办理，将会使债权出现一段“悬空”的空档期</a:t>
            </a:r>
            <a:endParaRPr lang="en-US" altLang="zh-CN" sz="2800" dirty="0" smtClean="0"/>
          </a:p>
          <a:p>
            <a:pPr marL="0" indent="0">
              <a:buNone/>
            </a:pPr>
            <a:endParaRPr lang="zh-CN" altLang="en-US" sz="2800" dirty="0"/>
          </a:p>
        </p:txBody>
      </p:sp>
    </p:spTree>
    <p:extLst>
      <p:ext uri="{BB962C8B-B14F-4D97-AF65-F5344CB8AC3E}">
        <p14:creationId xmlns:p14="http://schemas.microsoft.com/office/powerpoint/2010/main" val="29384241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274638"/>
            <a:ext cx="8568952" cy="994122"/>
          </a:xfrm>
        </p:spPr>
        <p:txBody>
          <a:bodyPr>
            <a:normAutofit/>
          </a:bodyPr>
          <a:lstStyle/>
          <a:p>
            <a:r>
              <a:rPr lang="zh-CN" altLang="en-US" sz="3100" b="1" dirty="0"/>
              <a:t>三</a:t>
            </a:r>
            <a:r>
              <a:rPr lang="zh-CN" altLang="zh-CN" sz="3100" b="1" dirty="0" smtClean="0"/>
              <a:t>、</a:t>
            </a:r>
            <a:r>
              <a:rPr lang="zh-CN" altLang="zh-CN" sz="3200" b="1" dirty="0"/>
              <a:t>商业银行对海事司法的新需求及应对措施</a:t>
            </a:r>
            <a:endParaRPr lang="zh-CN" altLang="en-US" sz="3100" dirty="0"/>
          </a:p>
        </p:txBody>
      </p:sp>
      <p:sp>
        <p:nvSpPr>
          <p:cNvPr id="3" name="内容占位符 2"/>
          <p:cNvSpPr>
            <a:spLocks noGrp="1"/>
          </p:cNvSpPr>
          <p:nvPr>
            <p:ph idx="1"/>
          </p:nvPr>
        </p:nvSpPr>
        <p:spPr/>
        <p:txBody>
          <a:bodyPr>
            <a:normAutofit/>
          </a:bodyPr>
          <a:lstStyle/>
          <a:p>
            <a:pPr marL="0" indent="0">
              <a:buNone/>
            </a:pPr>
            <a:r>
              <a:rPr lang="en-US" altLang="zh-CN" sz="2800" b="1" dirty="0">
                <a:latin typeface="+mj-lt"/>
                <a:ea typeface="+mj-ea"/>
                <a:cs typeface="+mj-cs"/>
              </a:rPr>
              <a:t>   </a:t>
            </a:r>
            <a:r>
              <a:rPr lang="zh-CN" altLang="zh-CN" sz="2800" b="1" dirty="0" smtClean="0"/>
              <a:t>（</a:t>
            </a:r>
            <a:r>
              <a:rPr lang="zh-CN" altLang="zh-CN" sz="2800" b="1" dirty="0"/>
              <a:t>一）新时代下商业银行对海事司法的新需求</a:t>
            </a:r>
            <a:endParaRPr lang="zh-CN" altLang="zh-CN" sz="2800" dirty="0"/>
          </a:p>
          <a:p>
            <a:pPr marL="0" indent="0">
              <a:lnSpc>
                <a:spcPct val="120000"/>
              </a:lnSpc>
              <a:buNone/>
            </a:pPr>
            <a:r>
              <a:rPr lang="en-US" altLang="zh-CN" sz="2400" b="1" dirty="0" smtClean="0"/>
              <a:t>             </a:t>
            </a:r>
          </a:p>
          <a:p>
            <a:pPr marL="0" indent="0">
              <a:lnSpc>
                <a:spcPct val="120000"/>
              </a:lnSpc>
              <a:buNone/>
            </a:pPr>
            <a:r>
              <a:rPr lang="en-US" altLang="zh-CN" sz="2400" b="1" dirty="0"/>
              <a:t> </a:t>
            </a:r>
            <a:r>
              <a:rPr lang="en-US" altLang="zh-CN" sz="2400" b="1" dirty="0" smtClean="0"/>
              <a:t>           1</a:t>
            </a:r>
            <a:r>
              <a:rPr lang="en-US" altLang="zh-CN" sz="2400" b="1" dirty="0"/>
              <a:t>.</a:t>
            </a:r>
            <a:r>
              <a:rPr lang="zh-CN" altLang="zh-CN" sz="2400" b="1" dirty="0"/>
              <a:t>船舶扣押与处置周期过长、费用偏高</a:t>
            </a:r>
            <a:r>
              <a:rPr lang="zh-CN" altLang="zh-CN" sz="2400" b="1" dirty="0" smtClean="0"/>
              <a:t>。</a:t>
            </a:r>
            <a:endParaRPr lang="en-US" altLang="zh-CN" sz="2400" b="1" dirty="0" smtClean="0"/>
          </a:p>
          <a:p>
            <a:pPr marL="0" indent="0">
              <a:lnSpc>
                <a:spcPct val="120000"/>
              </a:lnSpc>
              <a:buNone/>
            </a:pPr>
            <a:r>
              <a:rPr lang="en-US" altLang="zh-CN" sz="2800" b="1" dirty="0" smtClean="0"/>
              <a:t>          2</a:t>
            </a:r>
            <a:r>
              <a:rPr lang="en-US" altLang="zh-CN" sz="2800" b="1" dirty="0"/>
              <a:t>.</a:t>
            </a:r>
            <a:r>
              <a:rPr lang="zh-CN" altLang="zh-CN" sz="2800" b="1" dirty="0"/>
              <a:t>担保物权实现程序难以解决银行对抵押船舶的受偿问题</a:t>
            </a:r>
            <a:r>
              <a:rPr lang="zh-CN" altLang="zh-CN" sz="2800" b="1" dirty="0" smtClean="0"/>
              <a:t>。</a:t>
            </a:r>
            <a:endParaRPr lang="en-US" altLang="zh-CN" sz="2800" b="1" dirty="0" smtClean="0"/>
          </a:p>
          <a:p>
            <a:pPr marL="0" indent="0">
              <a:lnSpc>
                <a:spcPct val="120000"/>
              </a:lnSpc>
              <a:buNone/>
            </a:pPr>
            <a:r>
              <a:rPr lang="en-US" altLang="zh-CN" sz="2800" b="1" dirty="0"/>
              <a:t> </a:t>
            </a:r>
            <a:r>
              <a:rPr lang="en-US" altLang="zh-CN" sz="2800" b="1" dirty="0" smtClean="0"/>
              <a:t>         3</a:t>
            </a:r>
            <a:r>
              <a:rPr lang="en-US" altLang="zh-CN" sz="2800" b="1" dirty="0"/>
              <a:t>.</a:t>
            </a:r>
            <a:r>
              <a:rPr lang="zh-CN" altLang="zh-CN" sz="2800" b="1" dirty="0"/>
              <a:t>涉外审判的便捷性与效率问题</a:t>
            </a:r>
            <a:r>
              <a:rPr lang="zh-CN" altLang="zh-CN" sz="2800" b="1" dirty="0" smtClean="0"/>
              <a:t>。</a:t>
            </a:r>
            <a:endParaRPr lang="en-US" altLang="zh-CN" sz="2800" b="1" dirty="0" smtClean="0"/>
          </a:p>
          <a:p>
            <a:pPr marL="0" indent="0">
              <a:lnSpc>
                <a:spcPct val="120000"/>
              </a:lnSpc>
              <a:buNone/>
            </a:pPr>
            <a:r>
              <a:rPr lang="en-US" altLang="zh-CN" sz="2800" b="1" dirty="0"/>
              <a:t> </a:t>
            </a:r>
            <a:r>
              <a:rPr lang="en-US" altLang="zh-CN" sz="2800" b="1" dirty="0" smtClean="0"/>
              <a:t>         </a:t>
            </a:r>
            <a:r>
              <a:rPr lang="en-US" altLang="zh-CN" sz="2800" b="1" dirty="0"/>
              <a:t>4.</a:t>
            </a:r>
            <a:r>
              <a:rPr lang="zh-CN" altLang="zh-CN" sz="2800" b="1" dirty="0"/>
              <a:t>商业银行亟待加强法律风险应对及管理。</a:t>
            </a:r>
            <a:endParaRPr lang="en-US" altLang="zh-CN" sz="2800" b="1" dirty="0" smtClean="0"/>
          </a:p>
          <a:p>
            <a:pPr marL="0" indent="0">
              <a:lnSpc>
                <a:spcPct val="120000"/>
              </a:lnSpc>
              <a:buNone/>
            </a:pPr>
            <a:endParaRPr lang="en-US" altLang="zh-CN" sz="2800" dirty="0"/>
          </a:p>
          <a:p>
            <a:pPr marL="0" indent="0">
              <a:buNone/>
            </a:pPr>
            <a:endParaRPr lang="en-US" altLang="zh-CN" sz="2800" dirty="0"/>
          </a:p>
        </p:txBody>
      </p:sp>
    </p:spTree>
    <p:extLst>
      <p:ext uri="{BB962C8B-B14F-4D97-AF65-F5344CB8AC3E}">
        <p14:creationId xmlns:p14="http://schemas.microsoft.com/office/powerpoint/2010/main" val="42031013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274638"/>
            <a:ext cx="8568952" cy="994122"/>
          </a:xfrm>
        </p:spPr>
        <p:txBody>
          <a:bodyPr>
            <a:normAutofit/>
          </a:bodyPr>
          <a:lstStyle/>
          <a:p>
            <a:r>
              <a:rPr lang="zh-CN" altLang="en-US" sz="2800" b="1" dirty="0" smtClean="0"/>
              <a:t>（二）</a:t>
            </a:r>
            <a:r>
              <a:rPr lang="zh-CN" altLang="zh-CN" sz="2800" b="1" dirty="0" smtClean="0"/>
              <a:t>新时代</a:t>
            </a:r>
            <a:r>
              <a:rPr lang="zh-CN" altLang="zh-CN" sz="2800" b="1" dirty="0"/>
              <a:t>下应对新司法需求的主要措施</a:t>
            </a:r>
            <a:endParaRPr lang="zh-CN" altLang="en-US" sz="3100" dirty="0"/>
          </a:p>
        </p:txBody>
      </p:sp>
      <p:sp>
        <p:nvSpPr>
          <p:cNvPr id="3" name="内容占位符 2"/>
          <p:cNvSpPr>
            <a:spLocks noGrp="1"/>
          </p:cNvSpPr>
          <p:nvPr>
            <p:ph idx="1"/>
          </p:nvPr>
        </p:nvSpPr>
        <p:spPr/>
        <p:txBody>
          <a:bodyPr>
            <a:normAutofit/>
          </a:bodyPr>
          <a:lstStyle/>
          <a:p>
            <a:pPr marL="0" indent="0">
              <a:buNone/>
            </a:pPr>
            <a:r>
              <a:rPr lang="en-US" altLang="zh-CN" sz="2800" b="1" dirty="0">
                <a:latin typeface="+mj-lt"/>
                <a:ea typeface="+mj-ea"/>
                <a:cs typeface="+mj-cs"/>
              </a:rPr>
              <a:t>        </a:t>
            </a:r>
            <a:r>
              <a:rPr lang="en-US" altLang="zh-CN" sz="2800" b="1" dirty="0" smtClean="0"/>
              <a:t>1</a:t>
            </a:r>
            <a:r>
              <a:rPr lang="en-US" altLang="zh-CN" sz="2800" b="1" dirty="0"/>
              <a:t>.</a:t>
            </a:r>
            <a:r>
              <a:rPr lang="zh-CN" altLang="zh-CN" sz="2800" b="1" dirty="0"/>
              <a:t>加强船舶扣押处置工作机制改革。</a:t>
            </a:r>
            <a:endParaRPr lang="en-US" altLang="zh-CN" sz="2800" b="1" dirty="0" smtClean="0"/>
          </a:p>
          <a:p>
            <a:pPr marL="0" indent="0">
              <a:lnSpc>
                <a:spcPct val="120000"/>
              </a:lnSpc>
              <a:buNone/>
            </a:pPr>
            <a:r>
              <a:rPr lang="en-US" altLang="zh-CN" sz="2800" dirty="0" smtClean="0"/>
              <a:t>        </a:t>
            </a:r>
            <a:r>
              <a:rPr lang="zh-CN" altLang="zh-CN" sz="2800" dirty="0" smtClean="0"/>
              <a:t>提高</a:t>
            </a:r>
            <a:r>
              <a:rPr lang="zh-CN" altLang="zh-CN" sz="2800" dirty="0"/>
              <a:t>诉讼中拍卖船舶的比例，以快速拍卖被扣船舶</a:t>
            </a:r>
            <a:r>
              <a:rPr lang="zh-CN" altLang="zh-CN" sz="2800" dirty="0" smtClean="0"/>
              <a:t>。</a:t>
            </a:r>
            <a:endParaRPr lang="en-US" altLang="zh-CN" sz="2800" dirty="0" smtClean="0"/>
          </a:p>
          <a:p>
            <a:pPr marL="0" indent="0">
              <a:lnSpc>
                <a:spcPct val="120000"/>
              </a:lnSpc>
              <a:buNone/>
            </a:pPr>
            <a:r>
              <a:rPr lang="en-US" altLang="zh-CN" sz="2800" dirty="0" smtClean="0"/>
              <a:t>        </a:t>
            </a:r>
            <a:r>
              <a:rPr lang="zh-CN" altLang="zh-CN" sz="2800" dirty="0" smtClean="0"/>
              <a:t>扩大</a:t>
            </a:r>
            <a:r>
              <a:rPr lang="zh-CN" altLang="zh-CN" sz="2800" dirty="0"/>
              <a:t>船舶标的物的受众面</a:t>
            </a:r>
            <a:r>
              <a:rPr lang="zh-CN" altLang="zh-CN" sz="2800" dirty="0" smtClean="0"/>
              <a:t>，积极</a:t>
            </a:r>
            <a:r>
              <a:rPr lang="zh-CN" altLang="zh-CN" sz="2800" dirty="0"/>
              <a:t>吸引境外买家参与</a:t>
            </a:r>
            <a:r>
              <a:rPr lang="zh-CN" altLang="zh-CN" sz="2800" dirty="0" smtClean="0"/>
              <a:t>竞买</a:t>
            </a:r>
            <a:endParaRPr lang="en-US" altLang="zh-CN" sz="2800" dirty="0" smtClean="0"/>
          </a:p>
          <a:p>
            <a:pPr marL="0" indent="0">
              <a:lnSpc>
                <a:spcPct val="120000"/>
              </a:lnSpc>
              <a:buNone/>
            </a:pPr>
            <a:r>
              <a:rPr lang="en-US" altLang="zh-CN" sz="2800" dirty="0" smtClean="0"/>
              <a:t>        </a:t>
            </a:r>
            <a:r>
              <a:rPr lang="zh-CN" altLang="en-US" sz="2800" dirty="0" smtClean="0"/>
              <a:t>案例：“瓦莱达”轮拍卖案</a:t>
            </a:r>
            <a:endParaRPr lang="en-US" altLang="zh-CN" sz="2800" dirty="0"/>
          </a:p>
          <a:p>
            <a:pPr marL="0" indent="0">
              <a:buNone/>
            </a:pPr>
            <a:endParaRPr lang="en-US" altLang="zh-CN" sz="2800" dirty="0"/>
          </a:p>
        </p:txBody>
      </p:sp>
    </p:spTree>
    <p:extLst>
      <p:ext uri="{BB962C8B-B14F-4D97-AF65-F5344CB8AC3E}">
        <p14:creationId xmlns:p14="http://schemas.microsoft.com/office/powerpoint/2010/main" val="2005637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908720"/>
            <a:ext cx="7128792" cy="1143000"/>
          </a:xfrm>
        </p:spPr>
        <p:txBody>
          <a:bodyPr>
            <a:normAutofit/>
          </a:bodyPr>
          <a:lstStyle/>
          <a:p>
            <a:pPr algn="l"/>
            <a:r>
              <a:rPr lang="en-US" altLang="zh-CN" sz="2800" b="1" dirty="0" smtClean="0"/>
              <a:t>         2.</a:t>
            </a:r>
            <a:r>
              <a:rPr lang="zh-CN" altLang="zh-CN" sz="2800" b="1" dirty="0"/>
              <a:t>引导及规范海事司法评估鉴定机构健康发展</a:t>
            </a:r>
            <a:endParaRPr lang="zh-CN" altLang="en-US" sz="2800" dirty="0"/>
          </a:p>
        </p:txBody>
      </p:sp>
      <p:sp>
        <p:nvSpPr>
          <p:cNvPr id="3" name="内容占位符 2"/>
          <p:cNvSpPr>
            <a:spLocks noGrp="1"/>
          </p:cNvSpPr>
          <p:nvPr>
            <p:ph idx="1"/>
          </p:nvPr>
        </p:nvSpPr>
        <p:spPr>
          <a:xfrm>
            <a:off x="827584" y="1988840"/>
            <a:ext cx="7488832" cy="4205063"/>
          </a:xfrm>
        </p:spPr>
        <p:txBody>
          <a:bodyPr>
            <a:normAutofit lnSpcReduction="10000"/>
          </a:bodyPr>
          <a:lstStyle/>
          <a:p>
            <a:pPr marL="0" indent="0">
              <a:buNone/>
            </a:pPr>
            <a:r>
              <a:rPr lang="en-US" altLang="zh-CN" dirty="0" smtClean="0"/>
              <a:t>  </a:t>
            </a:r>
          </a:p>
          <a:p>
            <a:pPr marL="0" indent="0">
              <a:buNone/>
            </a:pPr>
            <a:r>
              <a:rPr lang="en-US" altLang="zh-CN" sz="2800" dirty="0" smtClean="0"/>
              <a:t>        </a:t>
            </a:r>
            <a:r>
              <a:rPr lang="zh-CN" altLang="zh-CN" sz="2800" dirty="0" smtClean="0"/>
              <a:t>针对</a:t>
            </a:r>
            <a:r>
              <a:rPr lang="zh-CN" altLang="zh-CN" sz="2800" dirty="0"/>
              <a:t>海事司法船舶价值评估难、评估滥、评估贵等问题，积极与司法行政主管部门加强沟通协作，引导鉴定评估行业健康发展</a:t>
            </a:r>
            <a:r>
              <a:rPr lang="zh-CN" altLang="zh-CN" sz="2800" dirty="0" smtClean="0"/>
              <a:t>。</a:t>
            </a:r>
            <a:endParaRPr lang="en-US" altLang="zh-CN" sz="2800" dirty="0" smtClean="0"/>
          </a:p>
          <a:p>
            <a:pPr marL="0" indent="0">
              <a:buNone/>
            </a:pPr>
            <a:endParaRPr lang="en-US" altLang="zh-CN" sz="2800" dirty="0" smtClean="0"/>
          </a:p>
          <a:p>
            <a:pPr marL="0" indent="0">
              <a:buNone/>
            </a:pPr>
            <a:r>
              <a:rPr lang="en-US" altLang="zh-CN" sz="2800" dirty="0" smtClean="0"/>
              <a:t>        </a:t>
            </a:r>
            <a:r>
              <a:rPr lang="zh-CN" altLang="zh-CN" sz="2800" dirty="0" smtClean="0"/>
              <a:t>完善</a:t>
            </a:r>
            <a:r>
              <a:rPr lang="zh-CN" altLang="zh-CN" sz="2800" dirty="0"/>
              <a:t>司法委托机构入选名录即白名单，在委托机构的选取上充分考虑海事司法的特点及规律，建立委托机构准入及退出机制并严格执行，</a:t>
            </a:r>
            <a:endParaRPr lang="zh-CN" altLang="en-US" sz="2800" dirty="0"/>
          </a:p>
        </p:txBody>
      </p:sp>
    </p:spTree>
    <p:extLst>
      <p:ext uri="{BB962C8B-B14F-4D97-AF65-F5344CB8AC3E}">
        <p14:creationId xmlns:p14="http://schemas.microsoft.com/office/powerpoint/2010/main" val="31413112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128792" cy="1143000"/>
          </a:xfrm>
        </p:spPr>
        <p:txBody>
          <a:bodyPr>
            <a:normAutofit/>
          </a:bodyPr>
          <a:lstStyle/>
          <a:p>
            <a:pPr algn="l"/>
            <a:r>
              <a:rPr lang="en-US" altLang="zh-CN" sz="2800" b="1" dirty="0" smtClean="0"/>
              <a:t>       3.</a:t>
            </a:r>
            <a:r>
              <a:rPr lang="zh-CN" altLang="zh-CN" sz="2800" b="1" dirty="0"/>
              <a:t>深化海事审判体制机制改革以提高审判质效</a:t>
            </a:r>
            <a:endParaRPr lang="zh-CN" altLang="en-US" sz="2800" dirty="0"/>
          </a:p>
        </p:txBody>
      </p:sp>
      <p:sp>
        <p:nvSpPr>
          <p:cNvPr id="3" name="内容占位符 2"/>
          <p:cNvSpPr>
            <a:spLocks noGrp="1"/>
          </p:cNvSpPr>
          <p:nvPr>
            <p:ph idx="1"/>
          </p:nvPr>
        </p:nvSpPr>
        <p:spPr>
          <a:xfrm>
            <a:off x="827584" y="1700808"/>
            <a:ext cx="7488832" cy="4205063"/>
          </a:xfrm>
        </p:spPr>
        <p:txBody>
          <a:bodyPr>
            <a:normAutofit/>
          </a:bodyPr>
          <a:lstStyle/>
          <a:p>
            <a:pPr marL="0" indent="0">
              <a:buNone/>
            </a:pPr>
            <a:r>
              <a:rPr lang="en-US" altLang="zh-CN" dirty="0" smtClean="0"/>
              <a:t>  </a:t>
            </a:r>
          </a:p>
          <a:p>
            <a:pPr marL="0" indent="0">
              <a:buNone/>
            </a:pPr>
            <a:r>
              <a:rPr lang="en-US" altLang="zh-CN" sz="2800" dirty="0" smtClean="0"/>
              <a:t>       </a:t>
            </a:r>
            <a:r>
              <a:rPr lang="zh-CN" altLang="zh-CN" sz="2800" dirty="0" smtClean="0"/>
              <a:t>为</a:t>
            </a:r>
            <a:r>
              <a:rPr lang="zh-CN" altLang="zh-CN" sz="2800" dirty="0"/>
              <a:t>解决涉外案件送达难问题，境外民事主体在国内设立企业或办事处作为业务代办人的，可以向其业务代办人送达。境外民事主体概括指定其分支机构工作人员或者境内律师事务所律师作为特定时间、特定区域或者特定业务的诉讼代理人的，可以向其送达诉讼文书。</a:t>
            </a:r>
            <a:endParaRPr lang="en-US" altLang="zh-CN" sz="2800" dirty="0" smtClean="0"/>
          </a:p>
        </p:txBody>
      </p:sp>
    </p:spTree>
    <p:extLst>
      <p:ext uri="{BB962C8B-B14F-4D97-AF65-F5344CB8AC3E}">
        <p14:creationId xmlns:p14="http://schemas.microsoft.com/office/powerpoint/2010/main" val="1754562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836712"/>
            <a:ext cx="7128792" cy="1143000"/>
          </a:xfrm>
        </p:spPr>
        <p:txBody>
          <a:bodyPr>
            <a:normAutofit/>
          </a:bodyPr>
          <a:lstStyle/>
          <a:p>
            <a:pPr algn="l"/>
            <a:r>
              <a:rPr lang="en-US" altLang="zh-CN" sz="2800" b="1" dirty="0" smtClean="0"/>
              <a:t>       4.</a:t>
            </a:r>
            <a:r>
              <a:rPr lang="zh-CN" altLang="zh-CN" sz="2800" b="1" dirty="0"/>
              <a:t>深化海事审判体制机制改革以提高审判质效</a:t>
            </a:r>
            <a:endParaRPr lang="zh-CN" altLang="en-US" sz="2800" dirty="0"/>
          </a:p>
        </p:txBody>
      </p:sp>
      <p:sp>
        <p:nvSpPr>
          <p:cNvPr id="3" name="内容占位符 2"/>
          <p:cNvSpPr>
            <a:spLocks noGrp="1"/>
          </p:cNvSpPr>
          <p:nvPr>
            <p:ph idx="1"/>
          </p:nvPr>
        </p:nvSpPr>
        <p:spPr>
          <a:xfrm>
            <a:off x="827584" y="1988840"/>
            <a:ext cx="7488832" cy="4205063"/>
          </a:xfrm>
        </p:spPr>
        <p:txBody>
          <a:bodyPr>
            <a:normAutofit/>
          </a:bodyPr>
          <a:lstStyle/>
          <a:p>
            <a:pPr marL="0" indent="0">
              <a:buNone/>
            </a:pPr>
            <a:r>
              <a:rPr lang="en-US" altLang="zh-CN" dirty="0" smtClean="0"/>
              <a:t>  </a:t>
            </a:r>
          </a:p>
          <a:p>
            <a:pPr marL="0" indent="0">
              <a:buNone/>
            </a:pPr>
            <a:r>
              <a:rPr lang="en-US" altLang="zh-CN" sz="2800" dirty="0" smtClean="0"/>
              <a:t>        </a:t>
            </a:r>
            <a:r>
              <a:rPr lang="zh-CN" altLang="zh-CN" sz="2800" dirty="0" smtClean="0"/>
              <a:t>通过</a:t>
            </a:r>
            <a:r>
              <a:rPr lang="zh-CN" altLang="zh-CN" sz="2800" dirty="0"/>
              <a:t>讲座、调研等形式及时</a:t>
            </a:r>
            <a:r>
              <a:rPr lang="zh-CN" altLang="zh-CN" sz="2800" dirty="0" smtClean="0"/>
              <a:t>向</a:t>
            </a:r>
            <a:r>
              <a:rPr lang="zh-CN" altLang="en-US" sz="2800" dirty="0" smtClean="0"/>
              <a:t>银行</a:t>
            </a:r>
            <a:r>
              <a:rPr lang="zh-CN" altLang="zh-CN" sz="2800" dirty="0" smtClean="0"/>
              <a:t>提示</a:t>
            </a:r>
            <a:r>
              <a:rPr lang="zh-CN" altLang="zh-CN" sz="2800" dirty="0"/>
              <a:t>相关业务的法律风险</a:t>
            </a:r>
            <a:r>
              <a:rPr lang="zh-CN" altLang="zh-CN" sz="2800" dirty="0" smtClean="0"/>
              <a:t>。</a:t>
            </a:r>
            <a:endParaRPr lang="en-US" altLang="zh-CN" sz="2800" dirty="0" smtClean="0"/>
          </a:p>
          <a:p>
            <a:pPr marL="0" indent="0">
              <a:buNone/>
            </a:pPr>
            <a:endParaRPr lang="en-US" altLang="zh-CN" sz="2800" dirty="0"/>
          </a:p>
          <a:p>
            <a:pPr marL="0" indent="0">
              <a:buNone/>
            </a:pPr>
            <a:r>
              <a:rPr lang="en-US" altLang="zh-CN" sz="2800" dirty="0" smtClean="0"/>
              <a:t>        </a:t>
            </a:r>
            <a:r>
              <a:rPr lang="zh-CN" altLang="zh-CN" sz="2800" dirty="0" smtClean="0"/>
              <a:t>通过</a:t>
            </a:r>
            <a:r>
              <a:rPr lang="zh-CN" altLang="zh-CN" sz="2800" dirty="0"/>
              <a:t>发布海事审判白皮书、典型案例等形式集中</a:t>
            </a:r>
            <a:r>
              <a:rPr lang="zh-CN" altLang="zh-CN" sz="2800" dirty="0" smtClean="0"/>
              <a:t>向</a:t>
            </a:r>
            <a:r>
              <a:rPr lang="zh-CN" altLang="en-US" sz="2800" dirty="0" smtClean="0"/>
              <a:t>银行</a:t>
            </a:r>
            <a:r>
              <a:rPr lang="zh-CN" altLang="zh-CN" sz="2800" dirty="0" smtClean="0"/>
              <a:t>揭示</a:t>
            </a:r>
            <a:r>
              <a:rPr lang="zh-CN" altLang="zh-CN" sz="2800" dirty="0"/>
              <a:t>法律风险。</a:t>
            </a:r>
          </a:p>
        </p:txBody>
      </p:sp>
    </p:spTree>
    <p:extLst>
      <p:ext uri="{BB962C8B-B14F-4D97-AF65-F5344CB8AC3E}">
        <p14:creationId xmlns:p14="http://schemas.microsoft.com/office/powerpoint/2010/main" val="11374485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692696"/>
            <a:ext cx="7128792" cy="1143000"/>
          </a:xfrm>
        </p:spPr>
        <p:txBody>
          <a:bodyPr>
            <a:normAutofit/>
          </a:bodyPr>
          <a:lstStyle/>
          <a:p>
            <a:pPr algn="l"/>
            <a:r>
              <a:rPr lang="en-US" altLang="zh-CN" sz="2800" b="1" dirty="0" smtClean="0"/>
              <a:t>       5.</a:t>
            </a:r>
            <a:r>
              <a:rPr lang="zh-CN" altLang="zh-CN" sz="2800" b="1" dirty="0"/>
              <a:t>加强航运金融司法前瞻性问题研究</a:t>
            </a:r>
            <a:endParaRPr lang="zh-CN" altLang="en-US" sz="2800" dirty="0"/>
          </a:p>
        </p:txBody>
      </p:sp>
      <p:sp>
        <p:nvSpPr>
          <p:cNvPr id="3" name="内容占位符 2"/>
          <p:cNvSpPr>
            <a:spLocks noGrp="1"/>
          </p:cNvSpPr>
          <p:nvPr>
            <p:ph idx="1"/>
          </p:nvPr>
        </p:nvSpPr>
        <p:spPr>
          <a:xfrm>
            <a:off x="827584" y="1484784"/>
            <a:ext cx="7488832" cy="4205063"/>
          </a:xfrm>
        </p:spPr>
        <p:txBody>
          <a:bodyPr>
            <a:normAutofit/>
          </a:bodyPr>
          <a:lstStyle/>
          <a:p>
            <a:pPr marL="0" indent="0">
              <a:buNone/>
            </a:pPr>
            <a:r>
              <a:rPr lang="en-US" altLang="zh-CN" dirty="0" smtClean="0"/>
              <a:t>  </a:t>
            </a:r>
          </a:p>
          <a:p>
            <a:pPr marL="0" indent="0">
              <a:buNone/>
            </a:pPr>
            <a:r>
              <a:rPr lang="en-US" altLang="zh-CN" sz="2800" dirty="0" smtClean="0"/>
              <a:t>         </a:t>
            </a:r>
            <a:r>
              <a:rPr lang="zh-CN" altLang="zh-CN" sz="2800" dirty="0" smtClean="0"/>
              <a:t>随着</a:t>
            </a:r>
            <a:r>
              <a:rPr lang="zh-CN" altLang="zh-CN" sz="2800" dirty="0"/>
              <a:t>航运交易模式的发展与创新，船舶抵押贷款等领域里的新情况新问题不断涌现，如航运公司破产引发的银行债权的保护问题、自贸区航运金融等方面的法律问题</a:t>
            </a:r>
            <a:r>
              <a:rPr lang="zh-CN" altLang="zh-CN" sz="2800" dirty="0" smtClean="0"/>
              <a:t>。</a:t>
            </a:r>
            <a:endParaRPr lang="en-US" altLang="zh-CN" sz="2800" dirty="0" smtClean="0"/>
          </a:p>
          <a:p>
            <a:pPr marL="0" indent="0">
              <a:buNone/>
            </a:pPr>
            <a:r>
              <a:rPr lang="en-US" altLang="zh-CN" sz="2800" dirty="0"/>
              <a:t> </a:t>
            </a:r>
            <a:r>
              <a:rPr lang="en-US" altLang="zh-CN" sz="2800" dirty="0" smtClean="0"/>
              <a:t>        </a:t>
            </a:r>
            <a:r>
              <a:rPr lang="zh-CN" altLang="zh-CN" sz="2800" dirty="0" smtClean="0"/>
              <a:t>海事</a:t>
            </a:r>
            <a:r>
              <a:rPr lang="zh-CN" altLang="zh-CN" sz="2800" dirty="0"/>
              <a:t>司法针对上述审判实践出现的新问题，要加强前瞻性研究，夯实司法裁判的理论基础，充分发挥海事司法对航运金融的规则导向作用。</a:t>
            </a:r>
          </a:p>
        </p:txBody>
      </p:sp>
    </p:spTree>
    <p:extLst>
      <p:ext uri="{BB962C8B-B14F-4D97-AF65-F5344CB8AC3E}">
        <p14:creationId xmlns:p14="http://schemas.microsoft.com/office/powerpoint/2010/main" val="1833791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论文主要内容</a:t>
            </a:r>
            <a:endParaRPr lang="zh-CN" altLang="en-US" dirty="0"/>
          </a:p>
        </p:txBody>
      </p:sp>
      <p:sp>
        <p:nvSpPr>
          <p:cNvPr id="3" name="内容占位符 2"/>
          <p:cNvSpPr>
            <a:spLocks noGrp="1"/>
          </p:cNvSpPr>
          <p:nvPr>
            <p:ph idx="1"/>
          </p:nvPr>
        </p:nvSpPr>
        <p:spPr/>
        <p:txBody>
          <a:bodyPr>
            <a:normAutofit/>
          </a:bodyPr>
          <a:lstStyle/>
          <a:p>
            <a:r>
              <a:rPr lang="zh-CN" altLang="zh-CN" sz="4000" b="1" dirty="0"/>
              <a:t>商业银行开展船舶抵押贷款业务的基本</a:t>
            </a:r>
            <a:r>
              <a:rPr lang="zh-CN" altLang="zh-CN" sz="4000" b="1" dirty="0" smtClean="0"/>
              <a:t>情况</a:t>
            </a:r>
            <a:endParaRPr lang="en-US" altLang="zh-CN" sz="4000" b="1" dirty="0" smtClean="0"/>
          </a:p>
          <a:p>
            <a:r>
              <a:rPr lang="zh-CN" altLang="zh-CN" sz="4000" b="1" dirty="0"/>
              <a:t>船舶抵押贷款的法律风险及亟待解决的法律</a:t>
            </a:r>
            <a:r>
              <a:rPr lang="zh-CN" altLang="zh-CN" sz="4000" b="1" dirty="0" smtClean="0"/>
              <a:t>问题</a:t>
            </a:r>
            <a:endParaRPr lang="en-US" altLang="zh-CN" sz="4000" b="1" dirty="0" smtClean="0"/>
          </a:p>
          <a:p>
            <a:r>
              <a:rPr lang="zh-CN" altLang="zh-CN" sz="4000" b="1" dirty="0"/>
              <a:t>商业银行对海事司法的新需求及应对措施</a:t>
            </a:r>
            <a:endParaRPr lang="zh-CN" altLang="en-US" sz="4000" dirty="0"/>
          </a:p>
        </p:txBody>
      </p:sp>
    </p:spTree>
    <p:extLst>
      <p:ext uri="{BB962C8B-B14F-4D97-AF65-F5344CB8AC3E}">
        <p14:creationId xmlns:p14="http://schemas.microsoft.com/office/powerpoint/2010/main" val="40785461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0" indent="0">
              <a:buNone/>
            </a:pPr>
            <a:endParaRPr lang="en-US" altLang="zh-CN" dirty="0" smtClean="0"/>
          </a:p>
          <a:p>
            <a:pPr marL="0" indent="0">
              <a:buNone/>
            </a:pPr>
            <a:endParaRPr lang="en-US" altLang="zh-CN" dirty="0" smtClean="0"/>
          </a:p>
          <a:p>
            <a:pPr marL="0" indent="0">
              <a:buNone/>
            </a:pPr>
            <a:r>
              <a:rPr lang="en-US" altLang="zh-CN" sz="5400" dirty="0"/>
              <a:t> </a:t>
            </a:r>
            <a:r>
              <a:rPr lang="en-US" altLang="zh-CN" sz="5400" dirty="0" smtClean="0"/>
              <a:t>                </a:t>
            </a:r>
            <a:r>
              <a:rPr lang="zh-CN" altLang="en-US" sz="5400" dirty="0" smtClean="0"/>
              <a:t>谢     谢！</a:t>
            </a:r>
            <a:endParaRPr lang="en-US" altLang="zh-CN" sz="5400" dirty="0" smtClean="0"/>
          </a:p>
          <a:p>
            <a:pPr marL="0" indent="0">
              <a:buNone/>
            </a:pPr>
            <a:endParaRPr lang="zh-CN" altLang="en-US" sz="5400" dirty="0"/>
          </a:p>
        </p:txBody>
      </p:sp>
    </p:spTree>
    <p:extLst>
      <p:ext uri="{BB962C8B-B14F-4D97-AF65-F5344CB8AC3E}">
        <p14:creationId xmlns:p14="http://schemas.microsoft.com/office/powerpoint/2010/main" val="718851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94122"/>
          </a:xfrm>
        </p:spPr>
        <p:txBody>
          <a:bodyPr>
            <a:normAutofit fontScale="90000"/>
          </a:bodyPr>
          <a:lstStyle/>
          <a:p>
            <a:r>
              <a:rPr lang="zh-CN" altLang="zh-CN" sz="3100" b="1" dirty="0"/>
              <a:t>一、商业银行开展船舶抵押贷款业务的基本</a:t>
            </a:r>
            <a:r>
              <a:rPr lang="zh-CN" altLang="zh-CN" sz="3100" b="1" dirty="0" smtClean="0"/>
              <a:t>情况</a:t>
            </a:r>
            <a:endParaRPr lang="zh-CN" altLang="en-US" dirty="0"/>
          </a:p>
        </p:txBody>
      </p:sp>
      <p:sp>
        <p:nvSpPr>
          <p:cNvPr id="3" name="内容占位符 2"/>
          <p:cNvSpPr>
            <a:spLocks noGrp="1"/>
          </p:cNvSpPr>
          <p:nvPr>
            <p:ph idx="1"/>
          </p:nvPr>
        </p:nvSpPr>
        <p:spPr/>
        <p:txBody>
          <a:bodyPr/>
          <a:lstStyle/>
          <a:p>
            <a:pPr marL="0" indent="0">
              <a:buNone/>
            </a:pPr>
            <a:r>
              <a:rPr lang="en-US" altLang="zh-CN" sz="2800" b="1" dirty="0">
                <a:latin typeface="+mj-lt"/>
                <a:ea typeface="+mj-ea"/>
                <a:cs typeface="+mj-cs"/>
              </a:rPr>
              <a:t>        1.</a:t>
            </a:r>
            <a:r>
              <a:rPr lang="zh-CN" altLang="zh-CN" sz="2800" b="1" dirty="0">
                <a:latin typeface="+mj-lt"/>
                <a:ea typeface="+mj-ea"/>
                <a:cs typeface="+mj-cs"/>
              </a:rPr>
              <a:t>船舶抵押贷款业务的规模较大，单船抵押的债权金额相对</a:t>
            </a:r>
            <a:r>
              <a:rPr lang="zh-CN" altLang="zh-CN" sz="2800" b="1" dirty="0" smtClean="0">
                <a:latin typeface="+mj-lt"/>
                <a:ea typeface="+mj-ea"/>
                <a:cs typeface="+mj-cs"/>
              </a:rPr>
              <a:t>较高</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2593922577"/>
              </p:ext>
            </p:extLst>
          </p:nvPr>
        </p:nvGraphicFramePr>
        <p:xfrm>
          <a:off x="971601" y="3334226"/>
          <a:ext cx="6768752" cy="2831080"/>
        </p:xfrm>
        <a:graphic>
          <a:graphicData uri="http://schemas.openxmlformats.org/drawingml/2006/table">
            <a:tbl>
              <a:tblPr firstRow="1" firstCol="1" bandRow="1">
                <a:tableStyleId>{5C22544A-7EE6-4342-B048-85BDC9FD1C3A}</a:tableStyleId>
              </a:tblPr>
              <a:tblGrid>
                <a:gridCol w="1440159"/>
                <a:gridCol w="1296144"/>
                <a:gridCol w="1440160"/>
                <a:gridCol w="1224136"/>
                <a:gridCol w="1368153"/>
              </a:tblGrid>
              <a:tr h="707770">
                <a:tc>
                  <a:txBody>
                    <a:bodyPr/>
                    <a:lstStyle/>
                    <a:p>
                      <a:pPr indent="352425" algn="just">
                        <a:lnSpc>
                          <a:spcPct val="150000"/>
                        </a:lnSpc>
                        <a:spcAft>
                          <a:spcPts val="0"/>
                        </a:spcAft>
                      </a:pPr>
                      <a:r>
                        <a:rPr lang="zh-CN" sz="1200" kern="100" dirty="0">
                          <a:effectLst/>
                        </a:rPr>
                        <a:t>年度</a:t>
                      </a:r>
                      <a:endParaRPr lang="zh-CN" sz="1050" kern="100" dirty="0">
                        <a:effectLst/>
                        <a:latin typeface="Times New Roman"/>
                        <a:ea typeface="宋体"/>
                      </a:endParaRPr>
                    </a:p>
                  </a:txBody>
                  <a:tcPr marL="68580" marR="68580" marT="0" marB="0"/>
                </a:tc>
                <a:tc>
                  <a:txBody>
                    <a:bodyPr/>
                    <a:lstStyle/>
                    <a:p>
                      <a:pPr algn="just">
                        <a:lnSpc>
                          <a:spcPct val="150000"/>
                        </a:lnSpc>
                        <a:spcAft>
                          <a:spcPts val="0"/>
                        </a:spcAft>
                      </a:pPr>
                      <a:r>
                        <a:rPr lang="zh-CN" sz="1200" kern="100">
                          <a:effectLst/>
                        </a:rPr>
                        <a:t>新登记抵押船舶数量（艘）</a:t>
                      </a:r>
                      <a:endParaRPr lang="zh-CN" sz="1050" kern="100">
                        <a:effectLst/>
                        <a:latin typeface="Times New Roman"/>
                        <a:ea typeface="宋体"/>
                      </a:endParaRPr>
                    </a:p>
                  </a:txBody>
                  <a:tcPr marL="68580" marR="68580" marT="0" marB="0"/>
                </a:tc>
                <a:tc>
                  <a:txBody>
                    <a:bodyPr/>
                    <a:lstStyle/>
                    <a:p>
                      <a:pPr algn="just">
                        <a:lnSpc>
                          <a:spcPct val="150000"/>
                        </a:lnSpc>
                        <a:spcAft>
                          <a:spcPts val="0"/>
                        </a:spcAft>
                      </a:pPr>
                      <a:r>
                        <a:rPr lang="zh-CN" sz="1200" kern="100" dirty="0">
                          <a:effectLst/>
                        </a:rPr>
                        <a:t>新登记抵押债权额（万元）</a:t>
                      </a:r>
                      <a:endParaRPr lang="zh-CN" sz="1050" kern="100" dirty="0">
                        <a:effectLst/>
                        <a:latin typeface="Times New Roman"/>
                        <a:ea typeface="宋体"/>
                      </a:endParaRPr>
                    </a:p>
                  </a:txBody>
                  <a:tcPr marL="68580" marR="68580" marT="0" marB="0"/>
                </a:tc>
                <a:tc>
                  <a:txBody>
                    <a:bodyPr/>
                    <a:lstStyle/>
                    <a:p>
                      <a:pPr algn="just">
                        <a:lnSpc>
                          <a:spcPct val="150000"/>
                        </a:lnSpc>
                        <a:spcAft>
                          <a:spcPts val="0"/>
                        </a:spcAft>
                      </a:pPr>
                      <a:r>
                        <a:rPr lang="zh-CN" sz="1200" kern="100" dirty="0">
                          <a:effectLst/>
                        </a:rPr>
                        <a:t>注销抵押船舶数量（艘）</a:t>
                      </a:r>
                      <a:endParaRPr lang="zh-CN" sz="1050" kern="100" dirty="0">
                        <a:effectLst/>
                        <a:latin typeface="Times New Roman"/>
                        <a:ea typeface="宋体"/>
                      </a:endParaRPr>
                    </a:p>
                  </a:txBody>
                  <a:tcPr marL="68580" marR="68580" marT="0" marB="0"/>
                </a:tc>
                <a:tc>
                  <a:txBody>
                    <a:bodyPr/>
                    <a:lstStyle/>
                    <a:p>
                      <a:pPr algn="just">
                        <a:lnSpc>
                          <a:spcPct val="150000"/>
                        </a:lnSpc>
                        <a:spcAft>
                          <a:spcPts val="0"/>
                        </a:spcAft>
                      </a:pPr>
                      <a:r>
                        <a:rPr lang="zh-CN" sz="1200" kern="100">
                          <a:effectLst/>
                        </a:rPr>
                        <a:t>注销抵押债权额（万元）</a:t>
                      </a:r>
                      <a:endParaRPr lang="zh-CN" sz="1050" kern="100">
                        <a:effectLst/>
                        <a:latin typeface="Times New Roman"/>
                        <a:ea typeface="宋体"/>
                      </a:endParaRPr>
                    </a:p>
                  </a:txBody>
                  <a:tcPr marL="68580" marR="68580" marT="0" marB="0"/>
                </a:tc>
              </a:tr>
              <a:tr h="353885">
                <a:tc>
                  <a:txBody>
                    <a:bodyPr/>
                    <a:lstStyle/>
                    <a:p>
                      <a:pPr indent="352425" algn="just">
                        <a:lnSpc>
                          <a:spcPct val="150000"/>
                        </a:lnSpc>
                        <a:spcAft>
                          <a:spcPts val="0"/>
                        </a:spcAft>
                      </a:pPr>
                      <a:r>
                        <a:rPr lang="en-US" sz="1200" kern="100">
                          <a:effectLst/>
                        </a:rPr>
                        <a:t>2013</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a:effectLst/>
                        </a:rPr>
                        <a:t>792</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909882.1</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a:effectLst/>
                        </a:rPr>
                        <a:t>773</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zh-CN" sz="1200" kern="100">
                          <a:effectLst/>
                        </a:rPr>
                        <a:t>未统计</a:t>
                      </a:r>
                      <a:endParaRPr lang="zh-CN" sz="1050" kern="100">
                        <a:effectLst/>
                        <a:latin typeface="Times New Roman"/>
                        <a:ea typeface="宋体"/>
                      </a:endParaRPr>
                    </a:p>
                  </a:txBody>
                  <a:tcPr marL="68580" marR="68580" marT="0" marB="0"/>
                </a:tc>
              </a:tr>
              <a:tr h="353885">
                <a:tc>
                  <a:txBody>
                    <a:bodyPr/>
                    <a:lstStyle/>
                    <a:p>
                      <a:pPr indent="352425" algn="just">
                        <a:lnSpc>
                          <a:spcPct val="150000"/>
                        </a:lnSpc>
                        <a:spcAft>
                          <a:spcPts val="0"/>
                        </a:spcAft>
                      </a:pPr>
                      <a:r>
                        <a:rPr lang="en-US" sz="1200" kern="100">
                          <a:effectLst/>
                        </a:rPr>
                        <a:t>2014</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a:effectLst/>
                        </a:rPr>
                        <a:t>888</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1117086.8</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a:effectLst/>
                        </a:rPr>
                        <a:t>709</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zh-CN" sz="1200" kern="100">
                          <a:effectLst/>
                        </a:rPr>
                        <a:t>未统计</a:t>
                      </a:r>
                      <a:endParaRPr lang="zh-CN" sz="1050" kern="100">
                        <a:effectLst/>
                        <a:latin typeface="Times New Roman"/>
                        <a:ea typeface="宋体"/>
                      </a:endParaRPr>
                    </a:p>
                  </a:txBody>
                  <a:tcPr marL="68580" marR="68580" marT="0" marB="0"/>
                </a:tc>
              </a:tr>
              <a:tr h="353885">
                <a:tc>
                  <a:txBody>
                    <a:bodyPr/>
                    <a:lstStyle/>
                    <a:p>
                      <a:pPr indent="352425" algn="just">
                        <a:lnSpc>
                          <a:spcPct val="150000"/>
                        </a:lnSpc>
                        <a:spcAft>
                          <a:spcPts val="0"/>
                        </a:spcAft>
                      </a:pPr>
                      <a:r>
                        <a:rPr lang="en-US" sz="1200" kern="100">
                          <a:effectLst/>
                        </a:rPr>
                        <a:t>2015</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a:effectLst/>
                        </a:rPr>
                        <a:t>872</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569917.4</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a:effectLst/>
                        </a:rPr>
                        <a:t>682</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zh-CN" sz="1200" kern="100">
                          <a:effectLst/>
                        </a:rPr>
                        <a:t>未统计</a:t>
                      </a:r>
                      <a:endParaRPr lang="zh-CN" sz="1050" kern="100">
                        <a:effectLst/>
                        <a:latin typeface="Times New Roman"/>
                        <a:ea typeface="宋体"/>
                      </a:endParaRPr>
                    </a:p>
                  </a:txBody>
                  <a:tcPr marL="68580" marR="68580" marT="0" marB="0"/>
                </a:tc>
              </a:tr>
              <a:tr h="353885">
                <a:tc>
                  <a:txBody>
                    <a:bodyPr/>
                    <a:lstStyle/>
                    <a:p>
                      <a:pPr indent="352425" algn="just">
                        <a:lnSpc>
                          <a:spcPct val="150000"/>
                        </a:lnSpc>
                        <a:spcAft>
                          <a:spcPts val="0"/>
                        </a:spcAft>
                      </a:pPr>
                      <a:r>
                        <a:rPr lang="en-US" sz="1200" kern="100">
                          <a:effectLst/>
                        </a:rPr>
                        <a:t>2016</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a:effectLst/>
                        </a:rPr>
                        <a:t>678</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401395.9</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a:effectLst/>
                        </a:rPr>
                        <a:t>675</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zh-CN" sz="1200" kern="100">
                          <a:effectLst/>
                        </a:rPr>
                        <a:t>未统计</a:t>
                      </a:r>
                      <a:endParaRPr lang="zh-CN" sz="1050" kern="100">
                        <a:effectLst/>
                        <a:latin typeface="Times New Roman"/>
                        <a:ea typeface="宋体"/>
                      </a:endParaRPr>
                    </a:p>
                  </a:txBody>
                  <a:tcPr marL="68580" marR="68580" marT="0" marB="0"/>
                </a:tc>
              </a:tr>
              <a:tr h="707770">
                <a:tc>
                  <a:txBody>
                    <a:bodyPr/>
                    <a:lstStyle/>
                    <a:p>
                      <a:pPr indent="352425" algn="just">
                        <a:lnSpc>
                          <a:spcPct val="150000"/>
                        </a:lnSpc>
                        <a:spcAft>
                          <a:spcPts val="0"/>
                        </a:spcAft>
                      </a:pPr>
                      <a:r>
                        <a:rPr lang="en-US" sz="1200" kern="100" dirty="0">
                          <a:effectLst/>
                        </a:rPr>
                        <a:t>2017</a:t>
                      </a:r>
                      <a:r>
                        <a:rPr lang="zh-CN" sz="1200" kern="100" dirty="0">
                          <a:effectLst/>
                        </a:rPr>
                        <a:t>年</a:t>
                      </a:r>
                      <a:r>
                        <a:rPr lang="en-US" sz="1200" kern="100" dirty="0">
                          <a:effectLst/>
                        </a:rPr>
                        <a:t>1-11</a:t>
                      </a:r>
                      <a:r>
                        <a:rPr lang="zh-CN" sz="1200" kern="100" dirty="0">
                          <a:effectLst/>
                        </a:rPr>
                        <a:t>月</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531</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749959.7</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669</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zh-CN" sz="1200" kern="100" dirty="0">
                          <a:effectLst/>
                        </a:rPr>
                        <a:t>未统计</a:t>
                      </a:r>
                      <a:endParaRPr lang="zh-CN" sz="1050" kern="100" dirty="0">
                        <a:effectLst/>
                        <a:latin typeface="Times New Roman"/>
                        <a:ea typeface="宋体"/>
                      </a:endParaRPr>
                    </a:p>
                  </a:txBody>
                  <a:tcPr marL="68580" marR="68580" marT="0" marB="0"/>
                </a:tc>
              </a:tr>
            </a:tbl>
          </a:graphicData>
        </a:graphic>
      </p:graphicFrame>
      <p:sp>
        <p:nvSpPr>
          <p:cNvPr id="5" name="Rectangle 1"/>
          <p:cNvSpPr>
            <a:spLocks noChangeArrowheads="1"/>
          </p:cNvSpPr>
          <p:nvPr/>
        </p:nvSpPr>
        <p:spPr bwMode="auto">
          <a:xfrm>
            <a:off x="1115616" y="2918550"/>
            <a:ext cx="61189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52425" algn="l" defTabSz="914400" rtl="0" eaLnBrk="1" fontAlgn="base" latinLnBrk="0" hangingPunct="1">
              <a:lnSpc>
                <a:spcPct val="100000"/>
              </a:lnSpc>
              <a:spcBef>
                <a:spcPct val="0"/>
              </a:spcBef>
              <a:spcAft>
                <a:spcPct val="0"/>
              </a:spcAft>
              <a:buClrTx/>
              <a:buSzTx/>
              <a:buFontTx/>
              <a:buNone/>
              <a:tabLst/>
            </a:pPr>
            <a:r>
              <a:rPr kumimoji="0" lang="zh-CN"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近五年广东省内</a:t>
            </a:r>
            <a:r>
              <a:rPr kumimoji="0" lang="zh-CN" altLang="en-US"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（不含深圳）</a:t>
            </a:r>
            <a:r>
              <a:rPr kumimoji="0" lang="zh-CN"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运营船舶抵押的基本情况</a:t>
            </a:r>
          </a:p>
        </p:txBody>
      </p:sp>
    </p:spTree>
    <p:extLst>
      <p:ext uri="{BB962C8B-B14F-4D97-AF65-F5344CB8AC3E}">
        <p14:creationId xmlns:p14="http://schemas.microsoft.com/office/powerpoint/2010/main" val="877340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908720"/>
            <a:ext cx="8229600" cy="1143000"/>
          </a:xfrm>
        </p:spPr>
        <p:txBody>
          <a:bodyPr>
            <a:normAutofit/>
          </a:bodyPr>
          <a:lstStyle/>
          <a:p>
            <a:pPr lvl="0"/>
            <a:r>
              <a:rPr lang="zh-CN" altLang="zh-CN" sz="3200" b="1" dirty="0">
                <a:latin typeface="宋体" pitchFamily="2" charset="-122"/>
                <a:ea typeface="宋体" pitchFamily="2" charset="-122"/>
                <a:cs typeface="Times New Roman" pitchFamily="18" charset="0"/>
              </a:rPr>
              <a:t>船舶抵押</a:t>
            </a:r>
            <a:r>
              <a:rPr lang="zh-CN" altLang="zh-CN" sz="3200" b="1" dirty="0" smtClean="0">
                <a:latin typeface="宋体" pitchFamily="2" charset="-122"/>
                <a:ea typeface="宋体" pitchFamily="2" charset="-122"/>
                <a:cs typeface="Times New Roman" pitchFamily="18" charset="0"/>
              </a:rPr>
              <a:t>贷款业务的规模分布</a:t>
            </a:r>
            <a:r>
              <a:rPr lang="zh-CN" altLang="zh-CN" sz="3200" dirty="0">
                <a:latin typeface="Arial" pitchFamily="34" charset="0"/>
                <a:ea typeface="宋体" pitchFamily="2" charset="-122"/>
                <a:cs typeface="宋体" pitchFamily="2" charset="-122"/>
              </a:rPr>
              <a:t/>
            </a:r>
            <a:br>
              <a:rPr lang="zh-CN" altLang="zh-CN" sz="3200" dirty="0">
                <a:latin typeface="Arial" pitchFamily="34" charset="0"/>
                <a:ea typeface="宋体" pitchFamily="2" charset="-122"/>
                <a:cs typeface="宋体" pitchFamily="2" charset="-122"/>
              </a:rPr>
            </a:br>
            <a:endParaRPr lang="zh-CN" altLang="en-US" sz="3200"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2520498895"/>
              </p:ext>
            </p:extLst>
          </p:nvPr>
        </p:nvGraphicFramePr>
        <p:xfrm>
          <a:off x="1259632" y="1916832"/>
          <a:ext cx="6624736" cy="1897092"/>
        </p:xfrm>
        <a:graphic>
          <a:graphicData uri="http://schemas.openxmlformats.org/drawingml/2006/table">
            <a:tbl>
              <a:tblPr firstRow="1" firstCol="1" bandRow="1">
                <a:tableStyleId>{5C22544A-7EE6-4342-B048-85BDC9FD1C3A}</a:tableStyleId>
              </a:tblPr>
              <a:tblGrid>
                <a:gridCol w="1115326"/>
                <a:gridCol w="1326740"/>
                <a:gridCol w="1326740"/>
                <a:gridCol w="1331976"/>
                <a:gridCol w="1523954"/>
              </a:tblGrid>
              <a:tr h="360040">
                <a:tc rowSpan="2">
                  <a:txBody>
                    <a:bodyPr/>
                    <a:lstStyle/>
                    <a:p>
                      <a:pPr indent="352425" algn="just">
                        <a:lnSpc>
                          <a:spcPct val="150000"/>
                        </a:lnSpc>
                        <a:spcAft>
                          <a:spcPts val="0"/>
                        </a:spcAft>
                      </a:pPr>
                      <a:r>
                        <a:rPr lang="en-US" sz="1200" kern="100" dirty="0">
                          <a:effectLst/>
                        </a:rPr>
                        <a:t> </a:t>
                      </a:r>
                      <a:endParaRPr lang="zh-CN" sz="1050" kern="100" dirty="0">
                        <a:effectLst/>
                        <a:latin typeface="Times New Roman"/>
                        <a:ea typeface="宋体"/>
                      </a:endParaRPr>
                    </a:p>
                  </a:txBody>
                  <a:tcPr marL="68580" marR="68580" marT="0" marB="0"/>
                </a:tc>
                <a:tc gridSpan="2">
                  <a:txBody>
                    <a:bodyPr/>
                    <a:lstStyle/>
                    <a:p>
                      <a:pPr algn="just">
                        <a:lnSpc>
                          <a:spcPct val="150000"/>
                        </a:lnSpc>
                        <a:spcAft>
                          <a:spcPts val="0"/>
                        </a:spcAft>
                      </a:pPr>
                      <a:r>
                        <a:rPr lang="zh-CN" sz="1200" kern="100" dirty="0">
                          <a:effectLst/>
                        </a:rPr>
                        <a:t>超过</a:t>
                      </a:r>
                      <a:r>
                        <a:rPr lang="en-US" sz="1200" kern="100" dirty="0">
                          <a:effectLst/>
                        </a:rPr>
                        <a:t>5000</a:t>
                      </a:r>
                      <a:r>
                        <a:rPr lang="zh-CN" sz="1200" kern="100" dirty="0">
                          <a:effectLst/>
                        </a:rPr>
                        <a:t>万元的业务规模</a:t>
                      </a:r>
                      <a:endParaRPr lang="zh-CN" sz="1050" kern="100" dirty="0">
                        <a:effectLst/>
                        <a:latin typeface="Times New Roman"/>
                        <a:ea typeface="宋体"/>
                      </a:endParaRPr>
                    </a:p>
                  </a:txBody>
                  <a:tcPr marL="68580" marR="68580" marT="0" marB="0"/>
                </a:tc>
                <a:tc hMerge="1">
                  <a:txBody>
                    <a:bodyPr/>
                    <a:lstStyle/>
                    <a:p>
                      <a:endParaRPr lang="zh-CN" altLang="en-US"/>
                    </a:p>
                  </a:txBody>
                  <a:tcPr/>
                </a:tc>
                <a:tc gridSpan="2">
                  <a:txBody>
                    <a:bodyPr/>
                    <a:lstStyle/>
                    <a:p>
                      <a:pPr indent="352425" algn="just">
                        <a:lnSpc>
                          <a:spcPct val="150000"/>
                        </a:lnSpc>
                        <a:spcAft>
                          <a:spcPts val="0"/>
                        </a:spcAft>
                      </a:pPr>
                      <a:r>
                        <a:rPr lang="zh-CN" sz="1200" kern="100" dirty="0">
                          <a:effectLst/>
                        </a:rPr>
                        <a:t>超过</a:t>
                      </a:r>
                      <a:r>
                        <a:rPr lang="en-US" sz="1200" kern="100" dirty="0">
                          <a:effectLst/>
                        </a:rPr>
                        <a:t>1</a:t>
                      </a:r>
                      <a:r>
                        <a:rPr lang="zh-CN" sz="1200" kern="100" dirty="0">
                          <a:effectLst/>
                        </a:rPr>
                        <a:t>亿元的业务规模</a:t>
                      </a:r>
                      <a:endParaRPr lang="zh-CN" sz="1050" kern="100" dirty="0">
                        <a:effectLst/>
                        <a:latin typeface="Times New Roman"/>
                        <a:ea typeface="宋体"/>
                      </a:endParaRPr>
                    </a:p>
                  </a:txBody>
                  <a:tcPr marL="68580" marR="68580" marT="0" marB="0"/>
                </a:tc>
                <a:tc hMerge="1">
                  <a:txBody>
                    <a:bodyPr/>
                    <a:lstStyle/>
                    <a:p>
                      <a:endParaRPr lang="zh-CN" altLang="en-US"/>
                    </a:p>
                  </a:txBody>
                  <a:tcPr/>
                </a:tc>
              </a:tr>
              <a:tr h="360040">
                <a:tc vMerge="1">
                  <a:txBody>
                    <a:bodyPr/>
                    <a:lstStyle/>
                    <a:p>
                      <a:endParaRPr lang="zh-CN" altLang="en-US"/>
                    </a:p>
                  </a:txBody>
                  <a:tcPr/>
                </a:tc>
                <a:tc>
                  <a:txBody>
                    <a:bodyPr/>
                    <a:lstStyle/>
                    <a:p>
                      <a:pPr indent="352425" algn="just">
                        <a:lnSpc>
                          <a:spcPct val="150000"/>
                        </a:lnSpc>
                        <a:spcAft>
                          <a:spcPts val="0"/>
                        </a:spcAft>
                      </a:pPr>
                      <a:r>
                        <a:rPr lang="zh-CN" sz="1200" kern="100" dirty="0">
                          <a:effectLst/>
                        </a:rPr>
                        <a:t>笔数</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zh-CN" sz="1200" kern="100" dirty="0">
                          <a:effectLst/>
                        </a:rPr>
                        <a:t>授信余额</a:t>
                      </a:r>
                      <a:endParaRPr lang="zh-CN" sz="1050" kern="100" dirty="0">
                        <a:effectLst/>
                      </a:endParaRPr>
                    </a:p>
                    <a:p>
                      <a:pPr indent="352425" algn="just">
                        <a:lnSpc>
                          <a:spcPct val="150000"/>
                        </a:lnSpc>
                        <a:spcAft>
                          <a:spcPts val="0"/>
                        </a:spcAft>
                      </a:pPr>
                      <a:r>
                        <a:rPr lang="zh-CN" sz="1200" kern="100" dirty="0">
                          <a:effectLst/>
                        </a:rPr>
                        <a:t>（亿元）</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zh-CN" sz="1200" kern="100">
                          <a:effectLst/>
                        </a:rPr>
                        <a:t>笔数</a:t>
                      </a:r>
                      <a:endParaRPr lang="zh-CN" sz="1050" kern="100">
                        <a:effectLst/>
                        <a:latin typeface="Times New Roman"/>
                        <a:ea typeface="宋体"/>
                      </a:endParaRPr>
                    </a:p>
                  </a:txBody>
                  <a:tcPr marL="68580" marR="68580" marT="0" marB="0"/>
                </a:tc>
                <a:tc>
                  <a:txBody>
                    <a:bodyPr/>
                    <a:lstStyle/>
                    <a:p>
                      <a:pPr indent="152400" algn="just">
                        <a:lnSpc>
                          <a:spcPct val="150000"/>
                        </a:lnSpc>
                        <a:spcAft>
                          <a:spcPts val="0"/>
                        </a:spcAft>
                      </a:pPr>
                      <a:r>
                        <a:rPr lang="zh-CN" sz="1200" kern="100" dirty="0">
                          <a:effectLst/>
                        </a:rPr>
                        <a:t>授信余额</a:t>
                      </a:r>
                      <a:endParaRPr lang="zh-CN" sz="1050" kern="100" dirty="0">
                        <a:effectLst/>
                      </a:endParaRPr>
                    </a:p>
                    <a:p>
                      <a:pPr indent="152400" algn="just">
                        <a:lnSpc>
                          <a:spcPct val="150000"/>
                        </a:lnSpc>
                        <a:spcAft>
                          <a:spcPts val="0"/>
                        </a:spcAft>
                      </a:pPr>
                      <a:r>
                        <a:rPr lang="zh-CN" sz="1200" kern="100" dirty="0">
                          <a:effectLst/>
                        </a:rPr>
                        <a:t>（亿元）</a:t>
                      </a:r>
                      <a:endParaRPr lang="zh-CN" sz="1050" kern="100" dirty="0">
                        <a:effectLst/>
                        <a:latin typeface="Times New Roman"/>
                        <a:ea typeface="宋体"/>
                      </a:endParaRPr>
                    </a:p>
                  </a:txBody>
                  <a:tcPr marL="68580" marR="68580" marT="0" marB="0"/>
                </a:tc>
              </a:tr>
              <a:tr h="494206">
                <a:tc>
                  <a:txBody>
                    <a:bodyPr/>
                    <a:lstStyle/>
                    <a:p>
                      <a:pPr algn="just">
                        <a:lnSpc>
                          <a:spcPct val="150000"/>
                        </a:lnSpc>
                        <a:spcAft>
                          <a:spcPts val="0"/>
                        </a:spcAft>
                      </a:pPr>
                      <a:r>
                        <a:rPr lang="zh-CN" sz="1200" kern="100" dirty="0">
                          <a:effectLst/>
                        </a:rPr>
                        <a:t>中行广东分行</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11</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29</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8</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26</a:t>
                      </a:r>
                      <a:endParaRPr lang="zh-CN" sz="1050" kern="100" dirty="0">
                        <a:effectLst/>
                        <a:latin typeface="Times New Roman"/>
                        <a:ea typeface="宋体"/>
                      </a:endParaRPr>
                    </a:p>
                  </a:txBody>
                  <a:tcPr marL="68580" marR="68580" marT="0" marB="0"/>
                </a:tc>
              </a:tr>
              <a:tr h="494206">
                <a:tc>
                  <a:txBody>
                    <a:bodyPr/>
                    <a:lstStyle/>
                    <a:p>
                      <a:pPr algn="just">
                        <a:lnSpc>
                          <a:spcPct val="150000"/>
                        </a:lnSpc>
                        <a:spcAft>
                          <a:spcPts val="0"/>
                        </a:spcAft>
                      </a:pPr>
                      <a:r>
                        <a:rPr lang="zh-CN" sz="1200" kern="100">
                          <a:effectLst/>
                        </a:rPr>
                        <a:t>建行广东分行</a:t>
                      </a:r>
                      <a:endParaRPr lang="zh-CN" sz="1050" kern="10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34</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35.26</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16</a:t>
                      </a:r>
                      <a:endParaRPr lang="zh-CN" sz="1050" kern="100" dirty="0">
                        <a:effectLst/>
                        <a:latin typeface="Times New Roman"/>
                        <a:ea typeface="宋体"/>
                      </a:endParaRPr>
                    </a:p>
                  </a:txBody>
                  <a:tcPr marL="68580" marR="68580" marT="0" marB="0"/>
                </a:tc>
                <a:tc>
                  <a:txBody>
                    <a:bodyPr/>
                    <a:lstStyle/>
                    <a:p>
                      <a:pPr indent="352425" algn="just">
                        <a:lnSpc>
                          <a:spcPct val="150000"/>
                        </a:lnSpc>
                        <a:spcAft>
                          <a:spcPts val="0"/>
                        </a:spcAft>
                      </a:pPr>
                      <a:r>
                        <a:rPr lang="en-US" sz="1200" kern="100" dirty="0">
                          <a:effectLst/>
                        </a:rPr>
                        <a:t>17.72</a:t>
                      </a:r>
                      <a:endParaRPr lang="zh-CN" sz="1050" kern="100" dirty="0">
                        <a:effectLst/>
                        <a:latin typeface="Times New Roman"/>
                        <a:ea typeface="宋体"/>
                      </a:endParaRPr>
                    </a:p>
                  </a:txBody>
                  <a:tcPr marL="68580" marR="68580" marT="0" marB="0"/>
                </a:tc>
              </a:tr>
            </a:tbl>
          </a:graphicData>
        </a:graphic>
      </p:graphicFrame>
      <p:sp>
        <p:nvSpPr>
          <p:cNvPr id="5" name="Rectangle 2"/>
          <p:cNvSpPr>
            <a:spLocks noChangeArrowheads="1"/>
          </p:cNvSpPr>
          <p:nvPr/>
        </p:nvSpPr>
        <p:spPr bwMode="auto">
          <a:xfrm>
            <a:off x="899592" y="2420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矩形 7"/>
          <p:cNvSpPr/>
          <p:nvPr/>
        </p:nvSpPr>
        <p:spPr>
          <a:xfrm>
            <a:off x="1218175" y="4465159"/>
            <a:ext cx="6840760" cy="1200329"/>
          </a:xfrm>
          <a:prstGeom prst="rect">
            <a:avLst/>
          </a:prstGeom>
        </p:spPr>
        <p:txBody>
          <a:bodyPr wrap="square">
            <a:spAutoFit/>
          </a:bodyPr>
          <a:lstStyle/>
          <a:p>
            <a:r>
              <a:rPr lang="zh-CN" altLang="zh-CN" sz="2400" dirty="0"/>
              <a:t>中行广东分行的最大单船抵押债权金额为</a:t>
            </a:r>
            <a:r>
              <a:rPr lang="en-US" altLang="zh-CN" sz="2400" dirty="0"/>
              <a:t>2.01</a:t>
            </a:r>
            <a:r>
              <a:rPr lang="zh-CN" altLang="zh-CN" sz="2400" dirty="0"/>
              <a:t>亿</a:t>
            </a:r>
            <a:r>
              <a:rPr lang="zh-CN" altLang="zh-CN" sz="2400" dirty="0" smtClean="0"/>
              <a:t>元</a:t>
            </a:r>
            <a:endParaRPr lang="en-US" altLang="zh-CN" sz="2400" dirty="0" smtClean="0"/>
          </a:p>
          <a:p>
            <a:endParaRPr lang="en-US" altLang="zh-CN" sz="2400" dirty="0" smtClean="0"/>
          </a:p>
          <a:p>
            <a:r>
              <a:rPr lang="zh-CN" altLang="zh-CN" sz="2400" dirty="0" smtClean="0"/>
              <a:t>建行广东分行</a:t>
            </a:r>
            <a:r>
              <a:rPr lang="zh-CN" altLang="zh-CN" sz="2400" dirty="0"/>
              <a:t>的最大单船抵押债权金额</a:t>
            </a:r>
            <a:r>
              <a:rPr lang="zh-CN" altLang="zh-CN" sz="2400" dirty="0" smtClean="0"/>
              <a:t>为</a:t>
            </a:r>
            <a:r>
              <a:rPr lang="en-US" altLang="zh-CN" sz="2400" dirty="0"/>
              <a:t>1.81</a:t>
            </a:r>
            <a:r>
              <a:rPr lang="zh-CN" altLang="zh-CN" sz="2400" dirty="0"/>
              <a:t>亿元</a:t>
            </a:r>
            <a:endParaRPr lang="zh-CN" altLang="en-US" sz="2400" dirty="0"/>
          </a:p>
        </p:txBody>
      </p:sp>
    </p:spTree>
    <p:extLst>
      <p:ext uri="{BB962C8B-B14F-4D97-AF65-F5344CB8AC3E}">
        <p14:creationId xmlns:p14="http://schemas.microsoft.com/office/powerpoint/2010/main" val="2716167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128792" cy="1143000"/>
          </a:xfrm>
        </p:spPr>
        <p:txBody>
          <a:bodyPr>
            <a:normAutofit/>
          </a:bodyPr>
          <a:lstStyle/>
          <a:p>
            <a:pPr algn="l"/>
            <a:r>
              <a:rPr lang="en-US" altLang="zh-CN" sz="2800" b="1" dirty="0" smtClean="0"/>
              <a:t>         2</a:t>
            </a:r>
            <a:r>
              <a:rPr lang="en-US" altLang="zh-CN" sz="2800" b="1" dirty="0"/>
              <a:t>.</a:t>
            </a:r>
            <a:r>
              <a:rPr lang="zh-CN" altLang="zh-CN" sz="2800" b="1" dirty="0"/>
              <a:t>船舶抵押贷款逾期的金额较高，多因素导致贷款未成功回收</a:t>
            </a:r>
            <a:endParaRPr lang="zh-CN" altLang="en-US" sz="2800" dirty="0"/>
          </a:p>
        </p:txBody>
      </p:sp>
      <p:sp>
        <p:nvSpPr>
          <p:cNvPr id="3" name="内容占位符 2"/>
          <p:cNvSpPr>
            <a:spLocks noGrp="1"/>
          </p:cNvSpPr>
          <p:nvPr>
            <p:ph idx="1"/>
          </p:nvPr>
        </p:nvSpPr>
        <p:spPr>
          <a:xfrm>
            <a:off x="827584" y="1124744"/>
            <a:ext cx="7488832" cy="4205063"/>
          </a:xfrm>
        </p:spPr>
        <p:txBody>
          <a:bodyPr>
            <a:normAutofit/>
          </a:bodyPr>
          <a:lstStyle/>
          <a:p>
            <a:pPr marL="0" indent="0">
              <a:buNone/>
            </a:pPr>
            <a:r>
              <a:rPr lang="en-US" altLang="zh-CN" dirty="0" smtClean="0"/>
              <a:t>  </a:t>
            </a:r>
          </a:p>
          <a:p>
            <a:pPr marL="0" indent="0">
              <a:buNone/>
            </a:pPr>
            <a:r>
              <a:rPr lang="zh-CN" altLang="zh-CN" sz="2800" dirty="0" smtClean="0"/>
              <a:t>航运</a:t>
            </a:r>
            <a:r>
              <a:rPr lang="zh-CN" altLang="zh-CN" sz="2800" dirty="0"/>
              <a:t>市场持续低迷，船舶变现难度大</a:t>
            </a:r>
            <a:r>
              <a:rPr lang="zh-CN" altLang="zh-CN" sz="2800" dirty="0" smtClean="0"/>
              <a:t>；</a:t>
            </a:r>
            <a:endParaRPr lang="en-US" altLang="zh-CN" sz="2800" dirty="0" smtClean="0"/>
          </a:p>
          <a:p>
            <a:pPr marL="0" indent="0">
              <a:buNone/>
            </a:pPr>
            <a:r>
              <a:rPr lang="zh-CN" altLang="zh-CN" sz="2800" dirty="0" smtClean="0"/>
              <a:t>船舶</a:t>
            </a:r>
            <a:r>
              <a:rPr lang="zh-CN" altLang="zh-CN" sz="2800" dirty="0"/>
              <a:t>老旧可变现价值低</a:t>
            </a:r>
            <a:r>
              <a:rPr lang="zh-CN" altLang="zh-CN" sz="2800" dirty="0" smtClean="0"/>
              <a:t>；</a:t>
            </a:r>
            <a:endParaRPr lang="en-US" altLang="zh-CN" sz="2800" dirty="0" smtClean="0"/>
          </a:p>
          <a:p>
            <a:pPr marL="0" indent="0">
              <a:buNone/>
            </a:pPr>
            <a:r>
              <a:rPr lang="zh-CN" altLang="zh-CN" sz="2800" dirty="0" smtClean="0"/>
              <a:t>船舶</a:t>
            </a:r>
            <a:r>
              <a:rPr lang="zh-CN" altLang="zh-CN" sz="2800" dirty="0"/>
              <a:t>处置成本高</a:t>
            </a:r>
            <a:r>
              <a:rPr lang="zh-CN" altLang="zh-CN" sz="2800" dirty="0" smtClean="0"/>
              <a:t>；</a:t>
            </a:r>
            <a:endParaRPr lang="en-US" altLang="zh-CN" sz="2800" dirty="0" smtClean="0"/>
          </a:p>
          <a:p>
            <a:pPr marL="0" indent="0">
              <a:buNone/>
            </a:pPr>
            <a:r>
              <a:rPr lang="zh-CN" altLang="zh-CN" sz="2800" dirty="0" smtClean="0"/>
              <a:t>部分</a:t>
            </a:r>
            <a:r>
              <a:rPr lang="zh-CN" altLang="zh-CN" sz="2800" dirty="0"/>
              <a:t>抵押船舶难以被追踪定位，无法扣押处置</a:t>
            </a:r>
            <a:r>
              <a:rPr lang="zh-CN" altLang="zh-CN" sz="2800" dirty="0" smtClean="0"/>
              <a:t>；</a:t>
            </a:r>
            <a:endParaRPr lang="en-US" altLang="zh-CN" sz="2800" dirty="0" smtClean="0"/>
          </a:p>
          <a:p>
            <a:pPr marL="0" indent="0">
              <a:buNone/>
            </a:pPr>
            <a:r>
              <a:rPr lang="zh-CN" altLang="zh-CN" sz="2800" dirty="0" smtClean="0"/>
              <a:t>立案</a:t>
            </a:r>
            <a:r>
              <a:rPr lang="zh-CN" altLang="zh-CN" sz="2800" dirty="0"/>
              <a:t>、审判、执行链条长，耗时长</a:t>
            </a:r>
            <a:r>
              <a:rPr lang="zh-CN" altLang="zh-CN" sz="2800" dirty="0" smtClean="0"/>
              <a:t>；</a:t>
            </a:r>
            <a:endParaRPr lang="en-US" altLang="zh-CN" sz="2800" dirty="0" smtClean="0"/>
          </a:p>
          <a:p>
            <a:pPr marL="0" indent="0">
              <a:buNone/>
            </a:pPr>
            <a:r>
              <a:rPr lang="zh-CN" altLang="zh-CN" sz="2800" dirty="0" smtClean="0"/>
              <a:t>债权人</a:t>
            </a:r>
            <a:r>
              <a:rPr lang="zh-CN" altLang="zh-CN" sz="2800" dirty="0"/>
              <a:t>利用法律程序延滞诉讼</a:t>
            </a:r>
            <a:r>
              <a:rPr lang="zh-CN" altLang="zh-CN" sz="2800" dirty="0" smtClean="0"/>
              <a:t>；</a:t>
            </a:r>
            <a:endParaRPr lang="en-US" altLang="zh-CN" sz="2800" dirty="0" smtClean="0"/>
          </a:p>
          <a:p>
            <a:pPr marL="0" indent="0">
              <a:buNone/>
            </a:pPr>
            <a:r>
              <a:rPr lang="zh-CN" altLang="zh-CN" sz="2800" dirty="0" smtClean="0"/>
              <a:t>船舶优先权</a:t>
            </a:r>
            <a:r>
              <a:rPr lang="zh-CN" altLang="zh-CN" sz="2800" dirty="0"/>
              <a:t>所担保的债权数额较大等。</a:t>
            </a:r>
            <a:endParaRPr lang="zh-CN" altLang="en-US" sz="2800" dirty="0"/>
          </a:p>
        </p:txBody>
      </p:sp>
    </p:spTree>
    <p:extLst>
      <p:ext uri="{BB962C8B-B14F-4D97-AF65-F5344CB8AC3E}">
        <p14:creationId xmlns:p14="http://schemas.microsoft.com/office/powerpoint/2010/main" val="433559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128792" cy="1143000"/>
          </a:xfrm>
        </p:spPr>
        <p:txBody>
          <a:bodyPr>
            <a:normAutofit/>
          </a:bodyPr>
          <a:lstStyle/>
          <a:p>
            <a:pPr algn="l"/>
            <a:r>
              <a:rPr lang="en-US" altLang="zh-CN" sz="2800" b="1" dirty="0" smtClean="0"/>
              <a:t>         3</a:t>
            </a:r>
            <a:r>
              <a:rPr lang="en-US" altLang="zh-CN" sz="2800" b="1" dirty="0"/>
              <a:t>.</a:t>
            </a:r>
            <a:r>
              <a:rPr lang="zh-CN" altLang="zh-CN" sz="2800" b="1" dirty="0"/>
              <a:t>船舶抵押贷款涉诉案件数量较大、标的较高，法律风险集中释放</a:t>
            </a:r>
            <a:endParaRPr lang="zh-CN" altLang="en-US" sz="2800" dirty="0"/>
          </a:p>
        </p:txBody>
      </p:sp>
      <p:sp>
        <p:nvSpPr>
          <p:cNvPr id="3" name="内容占位符 2"/>
          <p:cNvSpPr>
            <a:spLocks noGrp="1"/>
          </p:cNvSpPr>
          <p:nvPr>
            <p:ph idx="1"/>
          </p:nvPr>
        </p:nvSpPr>
        <p:spPr>
          <a:xfrm>
            <a:off x="827584" y="1700808"/>
            <a:ext cx="7488832" cy="4205063"/>
          </a:xfrm>
        </p:spPr>
        <p:txBody>
          <a:bodyPr>
            <a:normAutofit fontScale="92500" lnSpcReduction="10000"/>
          </a:bodyPr>
          <a:lstStyle/>
          <a:p>
            <a:pPr marL="0" indent="0">
              <a:buNone/>
            </a:pPr>
            <a:r>
              <a:rPr lang="en-US" altLang="zh-CN" dirty="0" smtClean="0"/>
              <a:t>  </a:t>
            </a:r>
          </a:p>
          <a:p>
            <a:pPr marL="0" indent="0">
              <a:buNone/>
            </a:pPr>
            <a:r>
              <a:rPr lang="en-US" altLang="zh-CN" sz="2800" dirty="0" smtClean="0"/>
              <a:t>        </a:t>
            </a:r>
            <a:r>
              <a:rPr lang="zh-CN" altLang="zh-CN" sz="2800" dirty="0" smtClean="0"/>
              <a:t>近</a:t>
            </a:r>
            <a:r>
              <a:rPr lang="zh-CN" altLang="zh-CN" sz="2800" dirty="0"/>
              <a:t>五年，建行广东分行的船舶抵押贷款涉诉案件，已在法院立案</a:t>
            </a:r>
            <a:r>
              <a:rPr lang="en-US" altLang="zh-CN" sz="2800" dirty="0"/>
              <a:t>14</a:t>
            </a:r>
            <a:r>
              <a:rPr lang="zh-CN" altLang="zh-CN" sz="2800" dirty="0"/>
              <a:t>件，标的总额为</a:t>
            </a:r>
            <a:r>
              <a:rPr lang="en-US" altLang="zh-CN" sz="2800" dirty="0"/>
              <a:t>164460.3</a:t>
            </a:r>
            <a:r>
              <a:rPr lang="zh-CN" altLang="zh-CN" sz="2800" dirty="0" smtClean="0"/>
              <a:t>万元</a:t>
            </a:r>
            <a:r>
              <a:rPr lang="zh-CN" altLang="en-US" sz="2800" dirty="0" smtClean="0"/>
              <a:t>。</a:t>
            </a:r>
            <a:endParaRPr lang="en-US" altLang="zh-CN" sz="2800" dirty="0" smtClean="0"/>
          </a:p>
          <a:p>
            <a:pPr marL="0" indent="0">
              <a:buNone/>
            </a:pPr>
            <a:r>
              <a:rPr lang="en-US" altLang="zh-CN" sz="2800" dirty="0" smtClean="0"/>
              <a:t>        </a:t>
            </a:r>
          </a:p>
          <a:p>
            <a:pPr marL="0" indent="0">
              <a:buNone/>
            </a:pPr>
            <a:r>
              <a:rPr lang="en-US" altLang="zh-CN" sz="2800" dirty="0"/>
              <a:t> </a:t>
            </a:r>
            <a:r>
              <a:rPr lang="en-US" altLang="zh-CN" sz="2800" dirty="0" smtClean="0"/>
              <a:t>       </a:t>
            </a:r>
            <a:r>
              <a:rPr lang="zh-CN" altLang="zh-CN" sz="2800" dirty="0" smtClean="0"/>
              <a:t>近</a:t>
            </a:r>
            <a:r>
              <a:rPr lang="zh-CN" altLang="zh-CN" sz="2800" dirty="0"/>
              <a:t>五年，中行广东分行的涉及船舶抵押贷款业务的案件也有</a:t>
            </a:r>
            <a:r>
              <a:rPr lang="en-US" altLang="zh-CN" sz="2800" dirty="0"/>
              <a:t>15</a:t>
            </a:r>
            <a:r>
              <a:rPr lang="zh-CN" altLang="zh-CN" sz="2800" dirty="0"/>
              <a:t>件，标的总额高达</a:t>
            </a:r>
            <a:r>
              <a:rPr lang="en-US" altLang="zh-CN" sz="2800" dirty="0"/>
              <a:t>20.24</a:t>
            </a:r>
            <a:r>
              <a:rPr lang="zh-CN" altLang="zh-CN" sz="2800" dirty="0"/>
              <a:t>亿</a:t>
            </a:r>
            <a:r>
              <a:rPr lang="zh-CN" altLang="zh-CN" sz="2800" dirty="0" smtClean="0"/>
              <a:t>元</a:t>
            </a:r>
            <a:r>
              <a:rPr lang="zh-CN" altLang="en-US" sz="2800" dirty="0" smtClean="0"/>
              <a:t>。</a:t>
            </a:r>
            <a:endParaRPr lang="en-US" altLang="zh-CN" sz="2800" dirty="0" smtClean="0"/>
          </a:p>
          <a:p>
            <a:pPr marL="0" indent="0">
              <a:buNone/>
            </a:pPr>
            <a:r>
              <a:rPr lang="en-US" altLang="zh-CN" sz="2800" dirty="0" smtClean="0"/>
              <a:t>        </a:t>
            </a:r>
          </a:p>
          <a:p>
            <a:pPr marL="0" indent="0">
              <a:buNone/>
            </a:pPr>
            <a:r>
              <a:rPr lang="en-US" altLang="zh-CN" sz="2800" dirty="0"/>
              <a:t> </a:t>
            </a:r>
            <a:r>
              <a:rPr lang="en-US" altLang="zh-CN" sz="2800" dirty="0" smtClean="0"/>
              <a:t>        </a:t>
            </a:r>
            <a:r>
              <a:rPr lang="zh-CN" altLang="zh-CN" sz="2800" dirty="0" smtClean="0"/>
              <a:t>船舶</a:t>
            </a:r>
            <a:r>
              <a:rPr lang="zh-CN" altLang="zh-CN" sz="2800" dirty="0"/>
              <a:t>抵押贷款的实际受偿率偏低</a:t>
            </a:r>
            <a:r>
              <a:rPr lang="zh-CN" altLang="zh-CN" sz="2800" dirty="0" smtClean="0"/>
              <a:t>，</a:t>
            </a:r>
            <a:r>
              <a:rPr lang="zh-CN" altLang="en-US" sz="2800" dirty="0" smtClean="0"/>
              <a:t>统计近</a:t>
            </a:r>
            <a:r>
              <a:rPr lang="en-US" altLang="zh-CN" sz="2800" dirty="0" smtClean="0"/>
              <a:t>5</a:t>
            </a:r>
            <a:r>
              <a:rPr lang="zh-CN" altLang="en-US" sz="2800" dirty="0" smtClean="0"/>
              <a:t>年 的数据，有的</a:t>
            </a:r>
            <a:r>
              <a:rPr lang="zh-CN" altLang="zh-CN" sz="2800" dirty="0" smtClean="0"/>
              <a:t>分行为</a:t>
            </a:r>
            <a:r>
              <a:rPr lang="en-US" altLang="zh-CN" sz="2800" dirty="0"/>
              <a:t>56.25%</a:t>
            </a:r>
            <a:r>
              <a:rPr lang="zh-CN" altLang="zh-CN" sz="2800" dirty="0" smtClean="0"/>
              <a:t>，</a:t>
            </a:r>
            <a:r>
              <a:rPr lang="zh-CN" altLang="en-US" sz="2800" dirty="0" smtClean="0"/>
              <a:t>还有的分行</a:t>
            </a:r>
            <a:r>
              <a:rPr lang="zh-CN" altLang="zh-CN" sz="2800" dirty="0" smtClean="0"/>
              <a:t>竟然</a:t>
            </a:r>
            <a:r>
              <a:rPr lang="zh-CN" altLang="zh-CN" sz="2800" dirty="0"/>
              <a:t>只有</a:t>
            </a:r>
            <a:r>
              <a:rPr lang="en-US" altLang="zh-CN" sz="2800" dirty="0"/>
              <a:t>16.80%</a:t>
            </a:r>
            <a:r>
              <a:rPr lang="zh-CN" altLang="zh-CN" sz="2800" dirty="0"/>
              <a:t>。</a:t>
            </a:r>
            <a:endParaRPr lang="en-US" altLang="zh-CN" sz="2800" dirty="0" smtClean="0"/>
          </a:p>
        </p:txBody>
      </p:sp>
    </p:spTree>
    <p:extLst>
      <p:ext uri="{BB962C8B-B14F-4D97-AF65-F5344CB8AC3E}">
        <p14:creationId xmlns:p14="http://schemas.microsoft.com/office/powerpoint/2010/main" val="909921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128792" cy="1143000"/>
          </a:xfrm>
        </p:spPr>
        <p:txBody>
          <a:bodyPr>
            <a:normAutofit/>
          </a:bodyPr>
          <a:lstStyle/>
          <a:p>
            <a:pPr algn="l"/>
            <a:r>
              <a:rPr lang="en-US" altLang="zh-CN" sz="2800" b="1" dirty="0" smtClean="0"/>
              <a:t>         4.</a:t>
            </a:r>
            <a:r>
              <a:rPr lang="zh-CN" altLang="zh-CN" sz="2800" b="1" dirty="0"/>
              <a:t>银行对船舶抵押贷款业务的信心不足，船舶融资受航运市场周期的影响仍将持续</a:t>
            </a:r>
            <a:endParaRPr lang="zh-CN" altLang="en-US" sz="2800" dirty="0"/>
          </a:p>
        </p:txBody>
      </p:sp>
      <p:sp>
        <p:nvSpPr>
          <p:cNvPr id="3" name="内容占位符 2"/>
          <p:cNvSpPr>
            <a:spLocks noGrp="1"/>
          </p:cNvSpPr>
          <p:nvPr>
            <p:ph idx="1"/>
          </p:nvPr>
        </p:nvSpPr>
        <p:spPr>
          <a:xfrm>
            <a:off x="899592" y="1628800"/>
            <a:ext cx="7488832" cy="4205063"/>
          </a:xfrm>
        </p:spPr>
        <p:txBody>
          <a:bodyPr>
            <a:normAutofit/>
          </a:bodyPr>
          <a:lstStyle/>
          <a:p>
            <a:pPr marL="0" indent="0">
              <a:buNone/>
            </a:pPr>
            <a:r>
              <a:rPr lang="en-US" altLang="zh-CN" dirty="0" smtClean="0"/>
              <a:t>  </a:t>
            </a:r>
          </a:p>
          <a:p>
            <a:pPr marL="0" indent="0">
              <a:buNone/>
            </a:pPr>
            <a:r>
              <a:rPr lang="en-US" altLang="zh-CN" sz="2800" dirty="0" smtClean="0"/>
              <a:t>         </a:t>
            </a:r>
            <a:r>
              <a:rPr lang="zh-CN" altLang="zh-CN" sz="2800" dirty="0" smtClean="0"/>
              <a:t>自</a:t>
            </a:r>
            <a:r>
              <a:rPr lang="en-US" altLang="zh-CN" sz="2800" dirty="0"/>
              <a:t>2016</a:t>
            </a:r>
            <a:r>
              <a:rPr lang="zh-CN" altLang="zh-CN" sz="2800" dirty="0"/>
              <a:t>年以后，建设银行已不再将船舶作为合格押品，原则上不接受船舶作为抵押物</a:t>
            </a:r>
            <a:r>
              <a:rPr lang="zh-CN" altLang="zh-CN" sz="2800" dirty="0" smtClean="0"/>
              <a:t>。</a:t>
            </a:r>
            <a:endParaRPr lang="en-US" altLang="zh-CN" sz="2800" dirty="0" smtClean="0"/>
          </a:p>
          <a:p>
            <a:pPr marL="0" indent="0">
              <a:buNone/>
            </a:pPr>
            <a:endParaRPr lang="en-US" altLang="zh-CN" sz="2800" dirty="0"/>
          </a:p>
          <a:p>
            <a:pPr marL="0" indent="0">
              <a:buNone/>
            </a:pPr>
            <a:r>
              <a:rPr lang="en-US" altLang="zh-CN" sz="2800" dirty="0" smtClean="0"/>
              <a:t>       </a:t>
            </a:r>
            <a:r>
              <a:rPr lang="zh-CN" altLang="zh-CN" sz="2800" dirty="0" smtClean="0"/>
              <a:t>“</a:t>
            </a:r>
            <a:r>
              <a:rPr lang="zh-CN" altLang="zh-CN" sz="2800" dirty="0"/>
              <a:t>信心比黄金更重要”，加强风险管理与司法应对以提振银行对船舶抵押贷款业务的信心显得尤为重要。</a:t>
            </a:r>
            <a:endParaRPr lang="en-US" altLang="zh-CN" sz="2800" dirty="0" smtClean="0"/>
          </a:p>
        </p:txBody>
      </p:sp>
    </p:spTree>
    <p:extLst>
      <p:ext uri="{BB962C8B-B14F-4D97-AF65-F5344CB8AC3E}">
        <p14:creationId xmlns:p14="http://schemas.microsoft.com/office/powerpoint/2010/main" val="2801324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274638"/>
            <a:ext cx="8568952" cy="994122"/>
          </a:xfrm>
        </p:spPr>
        <p:txBody>
          <a:bodyPr>
            <a:normAutofit fontScale="90000"/>
          </a:bodyPr>
          <a:lstStyle/>
          <a:p>
            <a:r>
              <a:rPr lang="zh-CN" altLang="en-US" sz="3100" b="1" dirty="0"/>
              <a:t>二</a:t>
            </a:r>
            <a:r>
              <a:rPr lang="zh-CN" altLang="zh-CN" sz="3100" b="1" dirty="0" smtClean="0"/>
              <a:t>、</a:t>
            </a:r>
            <a:r>
              <a:rPr lang="zh-CN" altLang="zh-CN" sz="3100" b="1" dirty="0"/>
              <a:t>船舶抵押贷款的法律风险及亟待解决的法律问题</a:t>
            </a:r>
            <a:endParaRPr lang="zh-CN" altLang="en-US" sz="3100" dirty="0"/>
          </a:p>
        </p:txBody>
      </p:sp>
      <p:sp>
        <p:nvSpPr>
          <p:cNvPr id="3" name="内容占位符 2"/>
          <p:cNvSpPr>
            <a:spLocks noGrp="1"/>
          </p:cNvSpPr>
          <p:nvPr>
            <p:ph idx="1"/>
          </p:nvPr>
        </p:nvSpPr>
        <p:spPr/>
        <p:txBody>
          <a:bodyPr>
            <a:normAutofit fontScale="92500" lnSpcReduction="20000"/>
          </a:bodyPr>
          <a:lstStyle/>
          <a:p>
            <a:pPr marL="0" indent="0">
              <a:buNone/>
            </a:pPr>
            <a:r>
              <a:rPr lang="en-US" altLang="zh-CN" sz="2800" b="1" dirty="0">
                <a:latin typeface="+mj-lt"/>
                <a:ea typeface="+mj-ea"/>
                <a:cs typeface="+mj-cs"/>
              </a:rPr>
              <a:t>        1</a:t>
            </a:r>
            <a:r>
              <a:rPr lang="en-US" altLang="zh-CN" sz="2800" b="1" dirty="0" smtClean="0">
                <a:latin typeface="+mj-lt"/>
                <a:ea typeface="+mj-ea"/>
                <a:cs typeface="+mj-cs"/>
              </a:rPr>
              <a:t>.</a:t>
            </a:r>
            <a:r>
              <a:rPr lang="zh-CN" altLang="zh-CN" sz="2800" b="1" dirty="0"/>
              <a:t>船舶价值评估严重偏离船舶的实际价值和变现价</a:t>
            </a:r>
            <a:r>
              <a:rPr lang="zh-CN" altLang="zh-CN" sz="2800" b="1" dirty="0" smtClean="0"/>
              <a:t>值</a:t>
            </a:r>
            <a:endParaRPr lang="en-US" altLang="zh-CN" sz="2800" b="1" dirty="0" smtClean="0"/>
          </a:p>
          <a:p>
            <a:pPr marL="0" indent="0">
              <a:lnSpc>
                <a:spcPct val="120000"/>
              </a:lnSpc>
              <a:buNone/>
            </a:pPr>
            <a:r>
              <a:rPr lang="en-US" altLang="zh-CN" sz="2800" b="1" dirty="0" smtClean="0"/>
              <a:t>         </a:t>
            </a:r>
            <a:r>
              <a:rPr lang="zh-CN" altLang="en-US" sz="2800" b="1" dirty="0" smtClean="0"/>
              <a:t>案例：</a:t>
            </a:r>
            <a:r>
              <a:rPr lang="en-US" altLang="zh-CN" sz="2800" dirty="0" smtClean="0"/>
              <a:t>2010</a:t>
            </a:r>
            <a:r>
              <a:rPr lang="zh-CN" altLang="zh-CN" sz="2800" dirty="0" smtClean="0"/>
              <a:t>年</a:t>
            </a:r>
            <a:r>
              <a:rPr lang="zh-CN" altLang="en-US" sz="2800" dirty="0" smtClean="0"/>
              <a:t>银</a:t>
            </a:r>
            <a:r>
              <a:rPr lang="zh-CN" altLang="zh-CN" sz="2800" dirty="0" smtClean="0"/>
              <a:t>行</a:t>
            </a:r>
            <a:r>
              <a:rPr lang="zh-CN" altLang="zh-CN" sz="2800" dirty="0"/>
              <a:t>发放贷款的</a:t>
            </a:r>
            <a:r>
              <a:rPr lang="en-US" altLang="zh-CN" sz="2800" dirty="0"/>
              <a:t>21</a:t>
            </a:r>
            <a:r>
              <a:rPr lang="zh-CN" altLang="zh-CN" sz="2800" dirty="0"/>
              <a:t>艘抵押船舶的评估价为</a:t>
            </a:r>
            <a:r>
              <a:rPr lang="en-US" altLang="zh-CN" sz="2800" dirty="0"/>
              <a:t>20045.30</a:t>
            </a:r>
            <a:r>
              <a:rPr lang="zh-CN" altLang="zh-CN" sz="2800" dirty="0"/>
              <a:t>万元，</a:t>
            </a:r>
            <a:r>
              <a:rPr lang="en-US" altLang="zh-CN" sz="2800" dirty="0"/>
              <a:t>2012</a:t>
            </a:r>
            <a:r>
              <a:rPr lang="zh-CN" altLang="zh-CN" sz="2800" dirty="0"/>
              <a:t>年司法拍卖评估价为</a:t>
            </a:r>
            <a:r>
              <a:rPr lang="en-US" altLang="zh-CN" sz="2800" dirty="0"/>
              <a:t>3024</a:t>
            </a:r>
            <a:r>
              <a:rPr lang="zh-CN" altLang="zh-CN" sz="2800" dirty="0"/>
              <a:t>万元，拍卖成交价仅为</a:t>
            </a:r>
            <a:r>
              <a:rPr lang="en-US" altLang="zh-CN" sz="2800" dirty="0"/>
              <a:t>2236.50</a:t>
            </a:r>
            <a:r>
              <a:rPr lang="zh-CN" altLang="zh-CN" sz="2800" dirty="0"/>
              <a:t>万元</a:t>
            </a:r>
            <a:r>
              <a:rPr lang="zh-CN" altLang="zh-CN" sz="2800" dirty="0" smtClean="0"/>
              <a:t>。</a:t>
            </a:r>
            <a:r>
              <a:rPr lang="zh-CN" altLang="en-US" sz="2800" b="1" dirty="0" smtClean="0"/>
              <a:t>         </a:t>
            </a:r>
            <a:endParaRPr lang="en-US" altLang="zh-CN" sz="2800" b="1" dirty="0" smtClean="0"/>
          </a:p>
          <a:p>
            <a:pPr marL="0" indent="0">
              <a:lnSpc>
                <a:spcPct val="120000"/>
              </a:lnSpc>
              <a:buNone/>
            </a:pPr>
            <a:r>
              <a:rPr lang="en-US" altLang="zh-CN" sz="2800" b="1" dirty="0"/>
              <a:t> </a:t>
            </a:r>
            <a:r>
              <a:rPr lang="en-US" altLang="zh-CN" sz="2800" b="1" dirty="0" smtClean="0"/>
              <a:t>        </a:t>
            </a:r>
            <a:r>
              <a:rPr lang="zh-CN" altLang="en-US" sz="2800" b="1" dirty="0" smtClean="0"/>
              <a:t>原因：</a:t>
            </a:r>
            <a:r>
              <a:rPr lang="zh-CN" altLang="zh-CN" sz="2800" dirty="0"/>
              <a:t>航运业受经济周期影响大，船舶拍卖或变卖往往处于经济下行期，行业亏损面持续扩大，行业固定资产投资意愿低；加之船舶单位价值较大、专业性强，持有成本高（包括不限于船舶保养、停泊、购买保险等费用），本身流动性较弱，导致变现价值与评估价值偏离较大</a:t>
            </a:r>
            <a:r>
              <a:rPr lang="zh-CN" altLang="zh-CN" sz="2800" dirty="0" smtClean="0"/>
              <a:t>。</a:t>
            </a:r>
            <a:endParaRPr lang="en-US" altLang="zh-CN" sz="2800" dirty="0"/>
          </a:p>
          <a:p>
            <a:pPr marL="0" indent="0">
              <a:buNone/>
            </a:pPr>
            <a:endParaRPr lang="en-US" altLang="zh-CN" sz="2800" dirty="0"/>
          </a:p>
        </p:txBody>
      </p:sp>
    </p:spTree>
    <p:extLst>
      <p:ext uri="{BB962C8B-B14F-4D97-AF65-F5344CB8AC3E}">
        <p14:creationId xmlns:p14="http://schemas.microsoft.com/office/powerpoint/2010/main" val="1138013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128792" cy="1143000"/>
          </a:xfrm>
        </p:spPr>
        <p:txBody>
          <a:bodyPr>
            <a:normAutofit/>
          </a:bodyPr>
          <a:lstStyle/>
          <a:p>
            <a:pPr algn="l"/>
            <a:r>
              <a:rPr lang="en-US" altLang="zh-CN" sz="2800" b="1" dirty="0" smtClean="0"/>
              <a:t>         2.</a:t>
            </a:r>
            <a:r>
              <a:rPr lang="zh-CN" altLang="zh-CN" sz="2800" b="1" dirty="0"/>
              <a:t>船舶登记所有、实际所有与占有相分离等情形严重影响船舶抵押权的实现</a:t>
            </a:r>
            <a:endParaRPr lang="zh-CN" altLang="en-US" sz="2800" dirty="0"/>
          </a:p>
        </p:txBody>
      </p:sp>
      <p:sp>
        <p:nvSpPr>
          <p:cNvPr id="3" name="内容占位符 2"/>
          <p:cNvSpPr>
            <a:spLocks noGrp="1"/>
          </p:cNvSpPr>
          <p:nvPr>
            <p:ph idx="1"/>
          </p:nvPr>
        </p:nvSpPr>
        <p:spPr>
          <a:xfrm>
            <a:off x="827584" y="1124744"/>
            <a:ext cx="7488832" cy="4205063"/>
          </a:xfrm>
        </p:spPr>
        <p:txBody>
          <a:bodyPr>
            <a:normAutofit fontScale="85000" lnSpcReduction="10000"/>
          </a:bodyPr>
          <a:lstStyle/>
          <a:p>
            <a:pPr marL="0" indent="0">
              <a:buNone/>
            </a:pPr>
            <a:r>
              <a:rPr lang="en-US" altLang="zh-CN" dirty="0" smtClean="0"/>
              <a:t>  </a:t>
            </a:r>
          </a:p>
          <a:p>
            <a:pPr marL="0" indent="0">
              <a:buNone/>
            </a:pPr>
            <a:endParaRPr lang="en-US" altLang="zh-CN" sz="2800" dirty="0" smtClean="0"/>
          </a:p>
          <a:p>
            <a:pPr marL="0" indent="0">
              <a:buNone/>
            </a:pPr>
            <a:r>
              <a:rPr lang="en-US" altLang="zh-CN" sz="2800" dirty="0"/>
              <a:t> </a:t>
            </a:r>
            <a:r>
              <a:rPr lang="en-US" altLang="zh-CN" sz="2800" dirty="0" smtClean="0"/>
              <a:t>       </a:t>
            </a:r>
            <a:r>
              <a:rPr lang="zh-CN" altLang="zh-CN" sz="2800" dirty="0" smtClean="0"/>
              <a:t>在</a:t>
            </a:r>
            <a:r>
              <a:rPr lang="zh-CN" altLang="zh-CN" sz="2800" dirty="0"/>
              <a:t>航运实务中经常存在船舶挂靠、光租、融资租赁等登记所有、实际所有与占有相分离的情形，商业银行以此类船舶设立抵押并发放贷款存在较大的风险</a:t>
            </a:r>
            <a:r>
              <a:rPr lang="zh-CN" altLang="zh-CN" sz="2800" dirty="0" smtClean="0"/>
              <a:t>。</a:t>
            </a:r>
            <a:endParaRPr lang="en-US" altLang="zh-CN" sz="2800" dirty="0" smtClean="0"/>
          </a:p>
          <a:p>
            <a:pPr marL="0" indent="0">
              <a:buNone/>
            </a:pPr>
            <a:endParaRPr lang="en-US" altLang="zh-CN" sz="2800" dirty="0" smtClean="0"/>
          </a:p>
          <a:p>
            <a:pPr marL="0" indent="0">
              <a:buNone/>
            </a:pPr>
            <a:r>
              <a:rPr lang="en-US" altLang="zh-CN" sz="2800" dirty="0" smtClean="0"/>
              <a:t>         </a:t>
            </a:r>
            <a:r>
              <a:rPr lang="zh-CN" altLang="zh-CN" sz="2800" dirty="0" smtClean="0"/>
              <a:t>最高人民法院执行局</a:t>
            </a:r>
            <a:r>
              <a:rPr lang="en-US" altLang="zh-CN" sz="2800" dirty="0"/>
              <a:t>(2013)</a:t>
            </a:r>
            <a:r>
              <a:rPr lang="zh-CN" altLang="zh-CN" sz="2800" dirty="0"/>
              <a:t>执他字第</a:t>
            </a:r>
            <a:r>
              <a:rPr lang="en-US" altLang="zh-CN" sz="2800" dirty="0"/>
              <a:t>14</a:t>
            </a:r>
            <a:r>
              <a:rPr lang="zh-CN" altLang="zh-CN" sz="2800" dirty="0"/>
              <a:t>号批复</a:t>
            </a:r>
            <a:r>
              <a:rPr lang="zh-CN" altLang="zh-CN" sz="2800" dirty="0" smtClean="0"/>
              <a:t>。</a:t>
            </a:r>
            <a:r>
              <a:rPr lang="en-US" altLang="zh-CN" sz="2800" dirty="0" smtClean="0"/>
              <a:t>   </a:t>
            </a:r>
            <a:r>
              <a:rPr lang="zh-CN" altLang="zh-CN" sz="2800" dirty="0" smtClean="0"/>
              <a:t>该</a:t>
            </a:r>
            <a:r>
              <a:rPr lang="zh-CN" altLang="zh-CN" sz="2800" dirty="0"/>
              <a:t>批复的主旨为：如果有证据证明登记在被执行人名下的船舶系基于船舶实际所有人与被执行人的挂靠经营关系，实际所有人与船舶登记所有人即被执行人不一致的，不宜对该船舶采取强制执行措施。</a:t>
            </a:r>
            <a:endParaRPr lang="zh-CN" altLang="en-US" sz="2800" dirty="0"/>
          </a:p>
        </p:txBody>
      </p:sp>
    </p:spTree>
    <p:extLst>
      <p:ext uri="{BB962C8B-B14F-4D97-AF65-F5344CB8AC3E}">
        <p14:creationId xmlns:p14="http://schemas.microsoft.com/office/powerpoint/2010/main" val="3138794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1646</Words>
  <Application>Microsoft Office PowerPoint</Application>
  <PresentationFormat>全屏显示(4:3)</PresentationFormat>
  <Paragraphs>141</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商业银行开展船舶抵押贷款业务的法律风险及司法应对 </vt:lpstr>
      <vt:lpstr>论文主要内容</vt:lpstr>
      <vt:lpstr>一、商业银行开展船舶抵押贷款业务的基本情况</vt:lpstr>
      <vt:lpstr>船舶抵押贷款业务的规模分布 </vt:lpstr>
      <vt:lpstr>         2.船舶抵押贷款逾期的金额较高，多因素导致贷款未成功回收</vt:lpstr>
      <vt:lpstr>         3.船舶抵押贷款涉诉案件数量较大、标的较高，法律风险集中释放</vt:lpstr>
      <vt:lpstr>         4.银行对船舶抵押贷款业务的信心不足，船舶融资受航运市场周期的影响仍将持续</vt:lpstr>
      <vt:lpstr>二、船舶抵押贷款的法律风险及亟待解决的法律问题</vt:lpstr>
      <vt:lpstr>         2.船舶登记所有、实际所有与占有相分离等情形严重影响船舶抵押权的实现</vt:lpstr>
      <vt:lpstr>         3.借款人滥用管辖权异议程序拖延诉讼的问题</vt:lpstr>
      <vt:lpstr>         4.逾期罚息能否计算复利的问题</vt:lpstr>
      <vt:lpstr>       5.航运公司破产引发的银行利益保护问题</vt:lpstr>
      <vt:lpstr>        5.船舶抵押贷款办理展期与抵押权重新登记问题</vt:lpstr>
      <vt:lpstr>三、商业银行对海事司法的新需求及应对措施</vt:lpstr>
      <vt:lpstr>（二）新时代下应对新司法需求的主要措施</vt:lpstr>
      <vt:lpstr>         2.引导及规范海事司法评估鉴定机构健康发展</vt:lpstr>
      <vt:lpstr>       3.深化海事审判体制机制改革以提高审判质效</vt:lpstr>
      <vt:lpstr>       4.深化海事审判体制机制改革以提高审判质效</vt:lpstr>
      <vt:lpstr>       5.加强航运金融司法前瞻性问题研究</vt:lpstr>
      <vt:lpstr>PowerPoint 演示文稿</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商业银行开展船舶抵押贷款业务的法律风险及司法应对 </dc:title>
  <dc:creator>吴贵宁</dc:creator>
  <cp:lastModifiedBy>吴贵宁</cp:lastModifiedBy>
  <cp:revision>17</cp:revision>
  <dcterms:created xsi:type="dcterms:W3CDTF">2018-11-01T13:21:28Z</dcterms:created>
  <dcterms:modified xsi:type="dcterms:W3CDTF">2018-11-02T06:25:35Z</dcterms:modified>
</cp:coreProperties>
</file>