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42" r:id="rId2"/>
    <p:sldId id="325" r:id="rId3"/>
    <p:sldId id="408" r:id="rId4"/>
    <p:sldId id="477" r:id="rId5"/>
    <p:sldId id="411" r:id="rId6"/>
    <p:sldId id="743" r:id="rId7"/>
    <p:sldId id="443" r:id="rId8"/>
    <p:sldId id="638" r:id="rId9"/>
    <p:sldId id="473" r:id="rId10"/>
    <p:sldId id="604" r:id="rId11"/>
    <p:sldId id="742" r:id="rId12"/>
    <p:sldId id="639" r:id="rId13"/>
    <p:sldId id="740" r:id="rId14"/>
    <p:sldId id="479" r:id="rId15"/>
    <p:sldId id="747" r:id="rId16"/>
    <p:sldId id="539" r:id="rId17"/>
    <p:sldId id="741" r:id="rId18"/>
    <p:sldId id="748" r:id="rId19"/>
    <p:sldId id="739" r:id="rId2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63449"/>
  </p:normalViewPr>
  <p:slideViewPr>
    <p:cSldViewPr snapToGrid="0" snapToObjects="1">
      <p:cViewPr varScale="1">
        <p:scale>
          <a:sx n="79" d="100"/>
          <a:sy n="79" d="100"/>
        </p:scale>
        <p:origin x="2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CFB2DB9-6421-054A-9F8E-9F347B0DD5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2D1566BF-DCBF-B840-868D-C4C9E1532B1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smtClean="0">
                <a:latin typeface="+mn-lt"/>
                <a:ea typeface="+mn-ea"/>
              </a:defRPr>
            </a:lvl1pPr>
          </a:lstStyle>
          <a:p>
            <a:pPr>
              <a:defRPr/>
            </a:pPr>
            <a:fld id="{06F66E62-C82F-1E4B-8B0B-8E2A83E7707B}" type="datetimeFigureOut">
              <a:rPr lang="zh-CN" altLang="en-US"/>
              <a:pPr>
                <a:defRPr/>
              </a:pPr>
              <a:t>2018/11/3</a:t>
            </a:fld>
            <a:endParaRPr lang="zh-CN" altLang="en-US"/>
          </a:p>
        </p:txBody>
      </p:sp>
      <p:sp>
        <p:nvSpPr>
          <p:cNvPr id="4" name="幻灯片图像占位符 3">
            <a:extLst>
              <a:ext uri="{FF2B5EF4-FFF2-40B4-BE49-F238E27FC236}">
                <a16:creationId xmlns:a16="http://schemas.microsoft.com/office/drawing/2014/main" id="{DDCEA64E-97E2-B643-8D5A-FFCDE2CF152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2CE895AE-F202-D145-B9C7-1612DE3B26E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
第二级
第三级
第四级
第五级</a:t>
            </a:r>
          </a:p>
        </p:txBody>
      </p:sp>
      <p:sp>
        <p:nvSpPr>
          <p:cNvPr id="6" name="页脚占位符 5">
            <a:extLst>
              <a:ext uri="{FF2B5EF4-FFF2-40B4-BE49-F238E27FC236}">
                <a16:creationId xmlns:a16="http://schemas.microsoft.com/office/drawing/2014/main" id="{0C5A1AB7-D89E-9C4B-95F8-198D2CBB6C6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E0FF5C2C-6FD3-5146-9BFA-0F49156EFF2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kumimoji="1" sz="1200" smtClean="0">
                <a:latin typeface="+mn-lt"/>
                <a:ea typeface="+mn-ea"/>
              </a:defRPr>
            </a:lvl1pPr>
          </a:lstStyle>
          <a:p>
            <a:pPr>
              <a:defRPr/>
            </a:pPr>
            <a:fld id="{CFF94298-DF3D-B54F-B1F2-F6DFEC45E9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a:extLst>
              <a:ext uri="{FF2B5EF4-FFF2-40B4-BE49-F238E27FC236}">
                <a16:creationId xmlns:a16="http://schemas.microsoft.com/office/drawing/2014/main" id="{0CBE03CF-B0D6-7546-99FA-D5409892AC3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备注占位符 2">
            <a:extLst>
              <a:ext uri="{FF2B5EF4-FFF2-40B4-BE49-F238E27FC236}">
                <a16:creationId xmlns:a16="http://schemas.microsoft.com/office/drawing/2014/main" id="{3D4D291B-EDA2-7748-ACCC-A175CBFF7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5123" name="灯片编号占位符 3">
            <a:extLst>
              <a:ext uri="{FF2B5EF4-FFF2-40B4-BE49-F238E27FC236}">
                <a16:creationId xmlns:a16="http://schemas.microsoft.com/office/drawing/2014/main" id="{141C0768-A822-CA41-957A-2AF972B325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5C4674A8-1B07-2D44-AFEB-7EF47F4E043D}" type="slidenum">
              <a:rPr kumimoji="0" lang="zh-CN" altLang="en-US">
                <a:latin typeface="Calibri" panose="020F0502020204030204" pitchFamily="34" charset="0"/>
                <a:ea typeface="宋体" panose="02010600030101010101" pitchFamily="2" charset="-122"/>
              </a:rPr>
              <a:pPr fontAlgn="base">
                <a:spcBef>
                  <a:spcPct val="0"/>
                </a:spcBef>
                <a:spcAft>
                  <a:spcPct val="0"/>
                </a:spcAft>
              </a:pPr>
              <a:t>1</a:t>
            </a:fld>
            <a:endParaRPr kumimoji="0"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a:extLst>
              <a:ext uri="{FF2B5EF4-FFF2-40B4-BE49-F238E27FC236}">
                <a16:creationId xmlns:a16="http://schemas.microsoft.com/office/drawing/2014/main" id="{4C8779FD-C98A-F448-895D-F586E2B968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备注占位符 2">
            <a:extLst>
              <a:ext uri="{FF2B5EF4-FFF2-40B4-BE49-F238E27FC236}">
                <a16:creationId xmlns:a16="http://schemas.microsoft.com/office/drawing/2014/main" id="{E8DD2AA4-4B89-984B-809A-F17163D4D3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5603" name="灯片编号占位符 3">
            <a:extLst>
              <a:ext uri="{FF2B5EF4-FFF2-40B4-BE49-F238E27FC236}">
                <a16:creationId xmlns:a16="http://schemas.microsoft.com/office/drawing/2014/main" id="{7E311761-197E-A44E-B2F4-2585BC8FE4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E2872889-1911-CF40-9DD6-5902C8D843B7}" type="slidenum">
              <a:rPr kumimoji="0" lang="zh-CN" altLang="en-US"/>
              <a:pPr fontAlgn="base">
                <a:spcBef>
                  <a:spcPct val="0"/>
                </a:spcBef>
                <a:spcAft>
                  <a:spcPct val="0"/>
                </a:spcAft>
              </a:pPr>
              <a:t>12</a:t>
            </a:fld>
            <a:endParaRPr kumimoji="0"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a:extLst>
              <a:ext uri="{FF2B5EF4-FFF2-40B4-BE49-F238E27FC236}">
                <a16:creationId xmlns:a16="http://schemas.microsoft.com/office/drawing/2014/main" id="{D359B2D3-D953-7B40-B06F-FCCFFFBC6D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a:extLst>
              <a:ext uri="{FF2B5EF4-FFF2-40B4-BE49-F238E27FC236}">
                <a16:creationId xmlns:a16="http://schemas.microsoft.com/office/drawing/2014/main" id="{106874AF-5711-804C-BF03-82B24BE95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0723" name="灯片编号占位符 3">
            <a:extLst>
              <a:ext uri="{FF2B5EF4-FFF2-40B4-BE49-F238E27FC236}">
                <a16:creationId xmlns:a16="http://schemas.microsoft.com/office/drawing/2014/main" id="{BA15123B-D73C-2948-A352-A269BDDFEF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F709A64D-79AB-7E49-B830-7B330CB0A74D}" type="slidenum">
              <a:rPr kumimoji="0" lang="zh-CN" altLang="en-US"/>
              <a:pPr fontAlgn="base">
                <a:spcBef>
                  <a:spcPct val="0"/>
                </a:spcBef>
                <a:spcAft>
                  <a:spcPct val="0"/>
                </a:spcAft>
              </a:pPr>
              <a:t>16</a:t>
            </a:fld>
            <a:endParaRPr kumimoji="0"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475506DE-6D93-9D4C-886A-FBFFDBCA36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a:extLst>
              <a:ext uri="{FF2B5EF4-FFF2-40B4-BE49-F238E27FC236}">
                <a16:creationId xmlns:a16="http://schemas.microsoft.com/office/drawing/2014/main" id="{62DCD546-5F2E-DC48-A3CF-4E668BE0C4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3795" name="灯片编号占位符 3">
            <a:extLst>
              <a:ext uri="{FF2B5EF4-FFF2-40B4-BE49-F238E27FC236}">
                <a16:creationId xmlns:a16="http://schemas.microsoft.com/office/drawing/2014/main" id="{1ACBA7DF-7DE1-7044-B5D4-F7FC03831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7A7741BC-6213-5748-8C44-BE7139B4E742}" type="slidenum">
              <a:rPr kumimoji="0" lang="zh-CN" altLang="en-US"/>
              <a:pPr fontAlgn="base">
                <a:spcBef>
                  <a:spcPct val="0"/>
                </a:spcBef>
                <a:spcAft>
                  <a:spcPct val="0"/>
                </a:spcAft>
              </a:pPr>
              <a:t>18</a:t>
            </a:fld>
            <a:endParaRPr kumimoji="0"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a:extLst>
              <a:ext uri="{FF2B5EF4-FFF2-40B4-BE49-F238E27FC236}">
                <a16:creationId xmlns:a16="http://schemas.microsoft.com/office/drawing/2014/main" id="{B7166FF6-A356-754D-ABFC-EE1CE23095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备注占位符 2">
            <a:extLst>
              <a:ext uri="{FF2B5EF4-FFF2-40B4-BE49-F238E27FC236}">
                <a16:creationId xmlns:a16="http://schemas.microsoft.com/office/drawing/2014/main" id="{5450E290-F065-A34F-9D25-7B36073892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7171" name="灯片编号占位符 3">
            <a:extLst>
              <a:ext uri="{FF2B5EF4-FFF2-40B4-BE49-F238E27FC236}">
                <a16:creationId xmlns:a16="http://schemas.microsoft.com/office/drawing/2014/main" id="{5C6F8EBB-50E9-E14C-80D5-D320F34072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B75AF609-BEF4-004F-B2CC-F4E65C906D41}" type="slidenum">
              <a:rPr kumimoji="0" lang="zh-CN" altLang="en-US">
                <a:latin typeface="Calibri" panose="020F0502020204030204" pitchFamily="34" charset="0"/>
                <a:ea typeface="宋体" panose="02010600030101010101" pitchFamily="2" charset="-122"/>
              </a:rPr>
              <a:pPr fontAlgn="base">
                <a:spcBef>
                  <a:spcPct val="0"/>
                </a:spcBef>
                <a:spcAft>
                  <a:spcPct val="0"/>
                </a:spcAft>
              </a:pPr>
              <a:t>2</a:t>
            </a:fld>
            <a:endParaRPr kumimoji="0"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a:extLst>
              <a:ext uri="{FF2B5EF4-FFF2-40B4-BE49-F238E27FC236}">
                <a16:creationId xmlns:a16="http://schemas.microsoft.com/office/drawing/2014/main" id="{AD60DB02-A534-534C-BB32-F9AB8EB82A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备注占位符 2">
            <a:extLst>
              <a:ext uri="{FF2B5EF4-FFF2-40B4-BE49-F238E27FC236}">
                <a16:creationId xmlns:a16="http://schemas.microsoft.com/office/drawing/2014/main" id="{CD0DDA2A-8A2B-8A4D-906A-45B88A3907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a:p>
        </p:txBody>
      </p:sp>
      <p:sp>
        <p:nvSpPr>
          <p:cNvPr id="10243" name="灯片编号占位符 3">
            <a:extLst>
              <a:ext uri="{FF2B5EF4-FFF2-40B4-BE49-F238E27FC236}">
                <a16:creationId xmlns:a16="http://schemas.microsoft.com/office/drawing/2014/main" id="{73A967F3-8439-F843-A8BC-AFCFC8CF03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CEFED193-C71C-424A-9AA4-819CEC8FAF08}" type="slidenum">
              <a:rPr kumimoji="0" lang="zh-CN" altLang="en-US"/>
              <a:pPr fontAlgn="base">
                <a:spcBef>
                  <a:spcPct val="0"/>
                </a:spcBef>
                <a:spcAft>
                  <a:spcPct val="0"/>
                </a:spcAft>
              </a:pPr>
              <a:t>4</a:t>
            </a:fld>
            <a:endParaRPr kumimoji="0"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a:extLst>
              <a:ext uri="{FF2B5EF4-FFF2-40B4-BE49-F238E27FC236}">
                <a16:creationId xmlns:a16="http://schemas.microsoft.com/office/drawing/2014/main" id="{75E02203-E22C-0B47-94D6-A30227541E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备注占位符 2">
            <a:extLst>
              <a:ext uri="{FF2B5EF4-FFF2-40B4-BE49-F238E27FC236}">
                <a16:creationId xmlns:a16="http://schemas.microsoft.com/office/drawing/2014/main" id="{B11F4D4C-45CC-8A47-B9D0-0FB6EEF00E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12291" name="灯片编号占位符 3">
            <a:extLst>
              <a:ext uri="{FF2B5EF4-FFF2-40B4-BE49-F238E27FC236}">
                <a16:creationId xmlns:a16="http://schemas.microsoft.com/office/drawing/2014/main" id="{A56B4683-CEA7-DC4D-BEAB-36763775CD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24A73E0A-C59C-B747-ADDE-DB6828C8F4E2}" type="slidenum">
              <a:rPr kumimoji="0" lang="zh-CN" altLang="en-US"/>
              <a:pPr fontAlgn="base">
                <a:spcBef>
                  <a:spcPct val="0"/>
                </a:spcBef>
                <a:spcAft>
                  <a:spcPct val="0"/>
                </a:spcAft>
              </a:pPr>
              <a:t>5</a:t>
            </a:fld>
            <a:endParaRPr kumimoji="0"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a:extLst>
              <a:ext uri="{FF2B5EF4-FFF2-40B4-BE49-F238E27FC236}">
                <a16:creationId xmlns:a16="http://schemas.microsoft.com/office/drawing/2014/main" id="{DAF762F6-CD8C-194D-BAD7-B3676CC0B9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备注占位符 2">
            <a:extLst>
              <a:ext uri="{FF2B5EF4-FFF2-40B4-BE49-F238E27FC236}">
                <a16:creationId xmlns:a16="http://schemas.microsoft.com/office/drawing/2014/main" id="{61C67E3E-7696-C745-B135-C280B5A68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a:p>
        </p:txBody>
      </p:sp>
      <p:sp>
        <p:nvSpPr>
          <p:cNvPr id="14339" name="灯片编号占位符 3">
            <a:extLst>
              <a:ext uri="{FF2B5EF4-FFF2-40B4-BE49-F238E27FC236}">
                <a16:creationId xmlns:a16="http://schemas.microsoft.com/office/drawing/2014/main" id="{07047485-65B8-824E-9458-9B31BCD476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C9D4AE20-0B3C-4C4D-BBB0-9F562E30D4DF}" type="slidenum">
              <a:rPr kumimoji="0" lang="zh-CN" altLang="en-US"/>
              <a:pPr fontAlgn="base">
                <a:spcBef>
                  <a:spcPct val="0"/>
                </a:spcBef>
                <a:spcAft>
                  <a:spcPct val="0"/>
                </a:spcAft>
              </a:pPr>
              <a:t>6</a:t>
            </a:fld>
            <a:endParaRPr kumimoji="0"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id="{23F2F21C-297B-4B4D-956D-CE085F5AF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备注占位符 2">
            <a:extLst>
              <a:ext uri="{FF2B5EF4-FFF2-40B4-BE49-F238E27FC236}">
                <a16:creationId xmlns:a16="http://schemas.microsoft.com/office/drawing/2014/main" id="{E39A1A5E-1E18-E74E-ACAA-1CEAB78874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7411" name="灯片编号占位符 3">
            <a:extLst>
              <a:ext uri="{FF2B5EF4-FFF2-40B4-BE49-F238E27FC236}">
                <a16:creationId xmlns:a16="http://schemas.microsoft.com/office/drawing/2014/main" id="{3F73E641-1B8A-7B44-BC02-65665D3007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7639FD55-C9B1-5246-BBD2-BDB8C7529606}" type="slidenum">
              <a:rPr kumimoji="0" lang="zh-CN" altLang="en-US"/>
              <a:pPr fontAlgn="base">
                <a:spcBef>
                  <a:spcPct val="0"/>
                </a:spcBef>
                <a:spcAft>
                  <a:spcPct val="0"/>
                </a:spcAft>
              </a:pPr>
              <a:t>8</a:t>
            </a:fld>
            <a:endParaRPr kumimoji="0"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a:extLst>
              <a:ext uri="{FF2B5EF4-FFF2-40B4-BE49-F238E27FC236}">
                <a16:creationId xmlns:a16="http://schemas.microsoft.com/office/drawing/2014/main" id="{450A64BF-9FA7-E24B-9ED1-77F209DFAA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备注占位符 2">
            <a:extLst>
              <a:ext uri="{FF2B5EF4-FFF2-40B4-BE49-F238E27FC236}">
                <a16:creationId xmlns:a16="http://schemas.microsoft.com/office/drawing/2014/main" id="{1410BF42-CCAC-7148-AB81-C2A387967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19459" name="灯片编号占位符 3">
            <a:extLst>
              <a:ext uri="{FF2B5EF4-FFF2-40B4-BE49-F238E27FC236}">
                <a16:creationId xmlns:a16="http://schemas.microsoft.com/office/drawing/2014/main" id="{1024C08E-8454-9D4E-A95C-6DBF4E144D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CA2A74A8-A75C-E440-8481-5C2B788F44A1}" type="slidenum">
              <a:rPr kumimoji="0" lang="zh-CN" altLang="en-US"/>
              <a:pPr fontAlgn="base">
                <a:spcBef>
                  <a:spcPct val="0"/>
                </a:spcBef>
                <a:spcAft>
                  <a:spcPct val="0"/>
                </a:spcAft>
              </a:pPr>
              <a:t>9</a:t>
            </a:fld>
            <a:endParaRPr kumimoji="0"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D68D6D1F-A282-9E4A-8238-9FD92B050F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备注占位符 2">
            <a:extLst>
              <a:ext uri="{FF2B5EF4-FFF2-40B4-BE49-F238E27FC236}">
                <a16:creationId xmlns:a16="http://schemas.microsoft.com/office/drawing/2014/main" id="{27BB4636-7710-1E47-92CB-8D83FCF332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1507" name="灯片编号占位符 3">
            <a:extLst>
              <a:ext uri="{FF2B5EF4-FFF2-40B4-BE49-F238E27FC236}">
                <a16:creationId xmlns:a16="http://schemas.microsoft.com/office/drawing/2014/main" id="{4A226017-337F-2142-8803-AA6FD2DB79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E6C84B59-FF4F-F54E-99A2-1878F0B82905}" type="slidenum">
              <a:rPr kumimoji="0" lang="zh-CN" altLang="en-US"/>
              <a:pPr fontAlgn="base">
                <a:spcBef>
                  <a:spcPct val="0"/>
                </a:spcBef>
                <a:spcAft>
                  <a:spcPct val="0"/>
                </a:spcAft>
              </a:pPr>
              <a:t>10</a:t>
            </a:fld>
            <a:endParaRPr kumimoji="0"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id="{5AC3AE1D-0BED-3749-B063-24542E2E98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a:extLst>
              <a:ext uri="{FF2B5EF4-FFF2-40B4-BE49-F238E27FC236}">
                <a16:creationId xmlns:a16="http://schemas.microsoft.com/office/drawing/2014/main" id="{62EADD3F-C455-0E4C-A5C8-8092AEEB3A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23555" name="灯片编号占位符 3">
            <a:extLst>
              <a:ext uri="{FF2B5EF4-FFF2-40B4-BE49-F238E27FC236}">
                <a16:creationId xmlns:a16="http://schemas.microsoft.com/office/drawing/2014/main" id="{A76ED2B5-D4E8-0B4D-8CB8-E92196A13B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150EA3A5-6528-934A-B4C4-461EC8CE170B}" type="slidenum">
              <a:rPr kumimoji="0" lang="zh-CN" altLang="en-US"/>
              <a:pPr fontAlgn="base">
                <a:spcBef>
                  <a:spcPct val="0"/>
                </a:spcBef>
                <a:spcAft>
                  <a:spcPct val="0"/>
                </a:spcAft>
              </a:pPr>
              <a:t>11</a:t>
            </a:fld>
            <a:endParaRPr kumimoji="0"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08215-F487-C741-984B-6ADBD5AD663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0D0C64D-EFB2-9945-A543-B57FF8249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1089C02-8284-3343-A3E4-964FA228EB69}"/>
              </a:ext>
            </a:extLst>
          </p:cNvPr>
          <p:cNvSpPr>
            <a:spLocks noGrp="1"/>
          </p:cNvSpPr>
          <p:nvPr>
            <p:ph type="dt" sz="half" idx="10"/>
          </p:nvPr>
        </p:nvSpPr>
        <p:spPr/>
        <p:txBody>
          <a:bodyPr/>
          <a:lstStyle>
            <a:lvl1pPr>
              <a:defRPr/>
            </a:lvl1pPr>
          </a:lstStyle>
          <a:p>
            <a:pPr>
              <a:defRPr/>
            </a:pPr>
            <a:fld id="{6CBFBE61-612F-8E46-9B83-FC8E10CDAB69}" type="datetimeFigureOut">
              <a:rPr lang="zh-CN" altLang="en-US"/>
              <a:pPr>
                <a:defRPr/>
              </a:pPr>
              <a:t>2018/11/3</a:t>
            </a:fld>
            <a:endParaRPr lang="zh-CN" altLang="en-US"/>
          </a:p>
        </p:txBody>
      </p:sp>
      <p:sp>
        <p:nvSpPr>
          <p:cNvPr id="5" name="页脚占位符 4">
            <a:extLst>
              <a:ext uri="{FF2B5EF4-FFF2-40B4-BE49-F238E27FC236}">
                <a16:creationId xmlns:a16="http://schemas.microsoft.com/office/drawing/2014/main" id="{01AB56E5-6843-A24B-B90F-7132E157EA9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0E3520F-EE68-9344-9EA3-D6F62903F769}"/>
              </a:ext>
            </a:extLst>
          </p:cNvPr>
          <p:cNvSpPr>
            <a:spLocks noGrp="1"/>
          </p:cNvSpPr>
          <p:nvPr>
            <p:ph type="sldNum" sz="quarter" idx="12"/>
          </p:nvPr>
        </p:nvSpPr>
        <p:spPr/>
        <p:txBody>
          <a:bodyPr/>
          <a:lstStyle>
            <a:lvl1pPr>
              <a:defRPr/>
            </a:lvl1pPr>
          </a:lstStyle>
          <a:p>
            <a:pPr>
              <a:defRPr/>
            </a:pPr>
            <a:fld id="{0E8C2736-81BE-034F-ACB9-7C6FF9698513}" type="slidenum">
              <a:rPr lang="zh-CN" altLang="en-US"/>
              <a:pPr>
                <a:defRPr/>
              </a:pPr>
              <a:t>‹#›</a:t>
            </a:fld>
            <a:endParaRPr lang="zh-CN" altLang="en-US"/>
          </a:p>
        </p:txBody>
      </p:sp>
    </p:spTree>
    <p:extLst>
      <p:ext uri="{BB962C8B-B14F-4D97-AF65-F5344CB8AC3E}">
        <p14:creationId xmlns:p14="http://schemas.microsoft.com/office/powerpoint/2010/main" val="88414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B89F31-9FD1-7942-B706-88107C24A55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052C25B-A71C-FB4A-B627-56AC5D523139}"/>
              </a:ext>
            </a:extLst>
          </p:cNvPr>
          <p:cNvSpPr>
            <a:spLocks noGrp="1"/>
          </p:cNvSpPr>
          <p:nvPr>
            <p:ph type="body" orient="vert" idx="1"/>
          </p:nvPr>
        </p:nvSpPr>
        <p:spPr/>
        <p:txBody>
          <a:bodyPr vert="eaVert"/>
          <a:lstStyle/>
          <a:p>
            <a:r>
              <a:rPr lang="zh-CN" altLang="en-US"/>
              <a:t>编辑母版文本样式
第二级
第三级
第四级
第五级</a:t>
            </a:r>
          </a:p>
        </p:txBody>
      </p:sp>
      <p:sp>
        <p:nvSpPr>
          <p:cNvPr id="4" name="日期占位符 3">
            <a:extLst>
              <a:ext uri="{FF2B5EF4-FFF2-40B4-BE49-F238E27FC236}">
                <a16:creationId xmlns:a16="http://schemas.microsoft.com/office/drawing/2014/main" id="{751644A2-0234-2244-B924-58D466A0739A}"/>
              </a:ext>
            </a:extLst>
          </p:cNvPr>
          <p:cNvSpPr>
            <a:spLocks noGrp="1"/>
          </p:cNvSpPr>
          <p:nvPr>
            <p:ph type="dt" sz="half" idx="10"/>
          </p:nvPr>
        </p:nvSpPr>
        <p:spPr/>
        <p:txBody>
          <a:bodyPr/>
          <a:lstStyle>
            <a:lvl1pPr>
              <a:defRPr/>
            </a:lvl1pPr>
          </a:lstStyle>
          <a:p>
            <a:pPr>
              <a:defRPr/>
            </a:pPr>
            <a:fld id="{7D585328-0091-E746-B39A-397814851A36}" type="datetimeFigureOut">
              <a:rPr lang="zh-CN" altLang="en-US"/>
              <a:pPr>
                <a:defRPr/>
              </a:pPr>
              <a:t>2018/11/3</a:t>
            </a:fld>
            <a:endParaRPr lang="zh-CN" altLang="en-US"/>
          </a:p>
        </p:txBody>
      </p:sp>
      <p:sp>
        <p:nvSpPr>
          <p:cNvPr id="5" name="页脚占位符 4">
            <a:extLst>
              <a:ext uri="{FF2B5EF4-FFF2-40B4-BE49-F238E27FC236}">
                <a16:creationId xmlns:a16="http://schemas.microsoft.com/office/drawing/2014/main" id="{AD053FEE-8857-7742-B929-369CD12F10E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DF63C4E-C8DC-844F-A9F0-AC9BF28904FB}"/>
              </a:ext>
            </a:extLst>
          </p:cNvPr>
          <p:cNvSpPr>
            <a:spLocks noGrp="1"/>
          </p:cNvSpPr>
          <p:nvPr>
            <p:ph type="sldNum" sz="quarter" idx="12"/>
          </p:nvPr>
        </p:nvSpPr>
        <p:spPr/>
        <p:txBody>
          <a:bodyPr/>
          <a:lstStyle>
            <a:lvl1pPr>
              <a:defRPr/>
            </a:lvl1pPr>
          </a:lstStyle>
          <a:p>
            <a:pPr>
              <a:defRPr/>
            </a:pPr>
            <a:fld id="{9B3A8D5D-FE95-ED4B-A19A-0AC000A921E8}" type="slidenum">
              <a:rPr lang="zh-CN" altLang="en-US"/>
              <a:pPr>
                <a:defRPr/>
              </a:pPr>
              <a:t>‹#›</a:t>
            </a:fld>
            <a:endParaRPr lang="zh-CN" altLang="en-US"/>
          </a:p>
        </p:txBody>
      </p:sp>
    </p:spTree>
    <p:extLst>
      <p:ext uri="{BB962C8B-B14F-4D97-AF65-F5344CB8AC3E}">
        <p14:creationId xmlns:p14="http://schemas.microsoft.com/office/powerpoint/2010/main" val="262559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97D6789-CAE3-7B44-A4E9-9D66D33E8A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A4933-FF7D-F94D-BCD3-FDEF01FE467B}"/>
              </a:ext>
            </a:extLst>
          </p:cNvPr>
          <p:cNvSpPr>
            <a:spLocks noGrp="1"/>
          </p:cNvSpPr>
          <p:nvPr>
            <p:ph type="body" orient="vert" idx="1"/>
          </p:nvPr>
        </p:nvSpPr>
        <p:spPr>
          <a:xfrm>
            <a:off x="838200" y="365125"/>
            <a:ext cx="7734300" cy="5811838"/>
          </a:xfrm>
        </p:spPr>
        <p:txBody>
          <a:bodyPr vert="eaVert"/>
          <a:lstStyle/>
          <a:p>
            <a:r>
              <a:rPr lang="zh-CN" altLang="en-US"/>
              <a:t>编辑母版文本样式
第二级
第三级
第四级
第五级</a:t>
            </a:r>
          </a:p>
        </p:txBody>
      </p:sp>
      <p:sp>
        <p:nvSpPr>
          <p:cNvPr id="4" name="日期占位符 3">
            <a:extLst>
              <a:ext uri="{FF2B5EF4-FFF2-40B4-BE49-F238E27FC236}">
                <a16:creationId xmlns:a16="http://schemas.microsoft.com/office/drawing/2014/main" id="{9CE3CC59-E6AA-FA49-A9F1-5F7100034366}"/>
              </a:ext>
            </a:extLst>
          </p:cNvPr>
          <p:cNvSpPr>
            <a:spLocks noGrp="1"/>
          </p:cNvSpPr>
          <p:nvPr>
            <p:ph type="dt" sz="half" idx="10"/>
          </p:nvPr>
        </p:nvSpPr>
        <p:spPr/>
        <p:txBody>
          <a:bodyPr/>
          <a:lstStyle>
            <a:lvl1pPr>
              <a:defRPr/>
            </a:lvl1pPr>
          </a:lstStyle>
          <a:p>
            <a:pPr>
              <a:defRPr/>
            </a:pPr>
            <a:fld id="{4FDB9DCC-87B0-3A47-8281-93DEF2E7A466}" type="datetimeFigureOut">
              <a:rPr lang="zh-CN" altLang="en-US"/>
              <a:pPr>
                <a:defRPr/>
              </a:pPr>
              <a:t>2018/11/3</a:t>
            </a:fld>
            <a:endParaRPr lang="zh-CN" altLang="en-US"/>
          </a:p>
        </p:txBody>
      </p:sp>
      <p:sp>
        <p:nvSpPr>
          <p:cNvPr id="5" name="页脚占位符 4">
            <a:extLst>
              <a:ext uri="{FF2B5EF4-FFF2-40B4-BE49-F238E27FC236}">
                <a16:creationId xmlns:a16="http://schemas.microsoft.com/office/drawing/2014/main" id="{0E240902-FBD7-AA48-8685-2E1317A4CB7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01C76B-5CE4-2A4F-89A4-E65191F097F4}"/>
              </a:ext>
            </a:extLst>
          </p:cNvPr>
          <p:cNvSpPr>
            <a:spLocks noGrp="1"/>
          </p:cNvSpPr>
          <p:nvPr>
            <p:ph type="sldNum" sz="quarter" idx="12"/>
          </p:nvPr>
        </p:nvSpPr>
        <p:spPr/>
        <p:txBody>
          <a:bodyPr/>
          <a:lstStyle>
            <a:lvl1pPr>
              <a:defRPr/>
            </a:lvl1pPr>
          </a:lstStyle>
          <a:p>
            <a:pPr>
              <a:defRPr/>
            </a:pPr>
            <a:fld id="{740F6A66-F713-E747-AA21-20FA87902594}" type="slidenum">
              <a:rPr lang="zh-CN" altLang="en-US"/>
              <a:pPr>
                <a:defRPr/>
              </a:pPr>
              <a:t>‹#›</a:t>
            </a:fld>
            <a:endParaRPr lang="zh-CN" altLang="en-US"/>
          </a:p>
        </p:txBody>
      </p:sp>
    </p:spTree>
    <p:extLst>
      <p:ext uri="{BB962C8B-B14F-4D97-AF65-F5344CB8AC3E}">
        <p14:creationId xmlns:p14="http://schemas.microsoft.com/office/powerpoint/2010/main" val="248164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44BA681B-05BC-5B45-A631-20DF96182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33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67B34-B798-9D4C-B9A8-EBBDC104E99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8A25E0-1D36-364B-A87D-55ECB84A1BAB}"/>
              </a:ext>
            </a:extLst>
          </p:cNvPr>
          <p:cNvSpPr>
            <a:spLocks noGrp="1"/>
          </p:cNvSpPr>
          <p:nvPr>
            <p:ph idx="1"/>
          </p:nvPr>
        </p:nvSpPr>
        <p:spPr/>
        <p:txBody>
          <a:bodyPr/>
          <a:lstStyle/>
          <a:p>
            <a:r>
              <a:rPr lang="zh-CN" altLang="en-US"/>
              <a:t>编辑母版文本样式
第二级
第三级
第四级
第五级</a:t>
            </a:r>
          </a:p>
        </p:txBody>
      </p:sp>
      <p:sp>
        <p:nvSpPr>
          <p:cNvPr id="4" name="日期占位符 3">
            <a:extLst>
              <a:ext uri="{FF2B5EF4-FFF2-40B4-BE49-F238E27FC236}">
                <a16:creationId xmlns:a16="http://schemas.microsoft.com/office/drawing/2014/main" id="{896327DC-B002-074C-AD71-56DF626C7331}"/>
              </a:ext>
            </a:extLst>
          </p:cNvPr>
          <p:cNvSpPr>
            <a:spLocks noGrp="1"/>
          </p:cNvSpPr>
          <p:nvPr>
            <p:ph type="dt" sz="half" idx="10"/>
          </p:nvPr>
        </p:nvSpPr>
        <p:spPr/>
        <p:txBody>
          <a:bodyPr/>
          <a:lstStyle>
            <a:lvl1pPr>
              <a:defRPr/>
            </a:lvl1pPr>
          </a:lstStyle>
          <a:p>
            <a:pPr>
              <a:defRPr/>
            </a:pPr>
            <a:fld id="{ECD33CE8-71F3-C948-A860-56CA46653DCB}" type="datetimeFigureOut">
              <a:rPr lang="zh-CN" altLang="en-US"/>
              <a:pPr>
                <a:defRPr/>
              </a:pPr>
              <a:t>2018/11/3</a:t>
            </a:fld>
            <a:endParaRPr lang="zh-CN" altLang="en-US"/>
          </a:p>
        </p:txBody>
      </p:sp>
      <p:sp>
        <p:nvSpPr>
          <p:cNvPr id="5" name="页脚占位符 4">
            <a:extLst>
              <a:ext uri="{FF2B5EF4-FFF2-40B4-BE49-F238E27FC236}">
                <a16:creationId xmlns:a16="http://schemas.microsoft.com/office/drawing/2014/main" id="{4623EE55-17E9-994C-B13D-0A6FA4DE3AE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BC8F1F7-65C9-BF47-935B-59674780F05A}"/>
              </a:ext>
            </a:extLst>
          </p:cNvPr>
          <p:cNvSpPr>
            <a:spLocks noGrp="1"/>
          </p:cNvSpPr>
          <p:nvPr>
            <p:ph type="sldNum" sz="quarter" idx="12"/>
          </p:nvPr>
        </p:nvSpPr>
        <p:spPr/>
        <p:txBody>
          <a:bodyPr/>
          <a:lstStyle>
            <a:lvl1pPr>
              <a:defRPr/>
            </a:lvl1pPr>
          </a:lstStyle>
          <a:p>
            <a:pPr>
              <a:defRPr/>
            </a:pPr>
            <a:fld id="{25B0CD4D-FA2B-9443-8166-F3E18EE39C7A}" type="slidenum">
              <a:rPr lang="zh-CN" altLang="en-US"/>
              <a:pPr>
                <a:defRPr/>
              </a:pPr>
              <a:t>‹#›</a:t>
            </a:fld>
            <a:endParaRPr lang="zh-CN" altLang="en-US"/>
          </a:p>
        </p:txBody>
      </p:sp>
    </p:spTree>
    <p:extLst>
      <p:ext uri="{BB962C8B-B14F-4D97-AF65-F5344CB8AC3E}">
        <p14:creationId xmlns:p14="http://schemas.microsoft.com/office/powerpoint/2010/main" val="126781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46055-A024-2941-8AED-1B70395EDB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405FEE4-E337-AB4D-9FD0-78B218054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a:t>编辑母版文本样式
第二级
第三级
第四级
第五级</a:t>
            </a:r>
          </a:p>
        </p:txBody>
      </p:sp>
      <p:sp>
        <p:nvSpPr>
          <p:cNvPr id="4" name="日期占位符 3">
            <a:extLst>
              <a:ext uri="{FF2B5EF4-FFF2-40B4-BE49-F238E27FC236}">
                <a16:creationId xmlns:a16="http://schemas.microsoft.com/office/drawing/2014/main" id="{6B7A66ED-3F0F-354F-999F-C7EE615C713A}"/>
              </a:ext>
            </a:extLst>
          </p:cNvPr>
          <p:cNvSpPr>
            <a:spLocks noGrp="1"/>
          </p:cNvSpPr>
          <p:nvPr>
            <p:ph type="dt" sz="half" idx="10"/>
          </p:nvPr>
        </p:nvSpPr>
        <p:spPr/>
        <p:txBody>
          <a:bodyPr/>
          <a:lstStyle>
            <a:lvl1pPr>
              <a:defRPr/>
            </a:lvl1pPr>
          </a:lstStyle>
          <a:p>
            <a:pPr>
              <a:defRPr/>
            </a:pPr>
            <a:fld id="{1E864F6A-82B8-DC4C-B82E-86FD37609407}" type="datetimeFigureOut">
              <a:rPr lang="zh-CN" altLang="en-US"/>
              <a:pPr>
                <a:defRPr/>
              </a:pPr>
              <a:t>2018/11/3</a:t>
            </a:fld>
            <a:endParaRPr lang="zh-CN" altLang="en-US"/>
          </a:p>
        </p:txBody>
      </p:sp>
      <p:sp>
        <p:nvSpPr>
          <p:cNvPr id="5" name="页脚占位符 4">
            <a:extLst>
              <a:ext uri="{FF2B5EF4-FFF2-40B4-BE49-F238E27FC236}">
                <a16:creationId xmlns:a16="http://schemas.microsoft.com/office/drawing/2014/main" id="{B2E11874-D768-264F-A03D-7C745FF6E6F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AFB86F5-20E5-354B-9D06-CF28C1319105}"/>
              </a:ext>
            </a:extLst>
          </p:cNvPr>
          <p:cNvSpPr>
            <a:spLocks noGrp="1"/>
          </p:cNvSpPr>
          <p:nvPr>
            <p:ph type="sldNum" sz="quarter" idx="12"/>
          </p:nvPr>
        </p:nvSpPr>
        <p:spPr/>
        <p:txBody>
          <a:bodyPr/>
          <a:lstStyle>
            <a:lvl1pPr>
              <a:defRPr/>
            </a:lvl1pPr>
          </a:lstStyle>
          <a:p>
            <a:pPr>
              <a:defRPr/>
            </a:pPr>
            <a:fld id="{FF8F5638-0ADA-E348-B216-9000894609FF}" type="slidenum">
              <a:rPr lang="zh-CN" altLang="en-US"/>
              <a:pPr>
                <a:defRPr/>
              </a:pPr>
              <a:t>‹#›</a:t>
            </a:fld>
            <a:endParaRPr lang="zh-CN" altLang="en-US"/>
          </a:p>
        </p:txBody>
      </p:sp>
    </p:spTree>
    <p:extLst>
      <p:ext uri="{BB962C8B-B14F-4D97-AF65-F5344CB8AC3E}">
        <p14:creationId xmlns:p14="http://schemas.microsoft.com/office/powerpoint/2010/main" val="400004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825797-B3D2-E947-A1E3-FC27D69EBA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89379CC-8BA0-0C46-8D5D-A4E9E9CBF537}"/>
              </a:ext>
            </a:extLst>
          </p:cNvPr>
          <p:cNvSpPr>
            <a:spLocks noGrp="1"/>
          </p:cNvSpPr>
          <p:nvPr>
            <p:ph sz="half" idx="1"/>
          </p:nvPr>
        </p:nvSpPr>
        <p:spPr>
          <a:xfrm>
            <a:off x="838200" y="1825625"/>
            <a:ext cx="5181600" cy="4351338"/>
          </a:xfrm>
        </p:spPr>
        <p:txBody>
          <a:bodyPr/>
          <a:lstStyle/>
          <a:p>
            <a:r>
              <a:rPr lang="zh-CN" altLang="en-US"/>
              <a:t>编辑母版文本样式
第二级
第三级
第四级
第五级</a:t>
            </a:r>
          </a:p>
        </p:txBody>
      </p:sp>
      <p:sp>
        <p:nvSpPr>
          <p:cNvPr id="4" name="内容占位符 3">
            <a:extLst>
              <a:ext uri="{FF2B5EF4-FFF2-40B4-BE49-F238E27FC236}">
                <a16:creationId xmlns:a16="http://schemas.microsoft.com/office/drawing/2014/main" id="{CA4E3D8D-BEA0-0E44-8164-27613D00C5DE}"/>
              </a:ext>
            </a:extLst>
          </p:cNvPr>
          <p:cNvSpPr>
            <a:spLocks noGrp="1"/>
          </p:cNvSpPr>
          <p:nvPr>
            <p:ph sz="half" idx="2"/>
          </p:nvPr>
        </p:nvSpPr>
        <p:spPr>
          <a:xfrm>
            <a:off x="6172200" y="1825625"/>
            <a:ext cx="5181600" cy="4351338"/>
          </a:xfrm>
        </p:spPr>
        <p:txBody>
          <a:bodyPr/>
          <a:lstStyle/>
          <a:p>
            <a:r>
              <a:rPr lang="zh-CN" altLang="en-US"/>
              <a:t>编辑母版文本样式
第二级
第三级
第四级
第五级</a:t>
            </a:r>
          </a:p>
        </p:txBody>
      </p:sp>
      <p:sp>
        <p:nvSpPr>
          <p:cNvPr id="5" name="日期占位符 3">
            <a:extLst>
              <a:ext uri="{FF2B5EF4-FFF2-40B4-BE49-F238E27FC236}">
                <a16:creationId xmlns:a16="http://schemas.microsoft.com/office/drawing/2014/main" id="{923BAEF3-F308-0043-8FA7-407C49602029}"/>
              </a:ext>
            </a:extLst>
          </p:cNvPr>
          <p:cNvSpPr>
            <a:spLocks noGrp="1"/>
          </p:cNvSpPr>
          <p:nvPr>
            <p:ph type="dt" sz="half" idx="10"/>
          </p:nvPr>
        </p:nvSpPr>
        <p:spPr/>
        <p:txBody>
          <a:bodyPr/>
          <a:lstStyle>
            <a:lvl1pPr>
              <a:defRPr/>
            </a:lvl1pPr>
          </a:lstStyle>
          <a:p>
            <a:pPr>
              <a:defRPr/>
            </a:pPr>
            <a:fld id="{B8585505-5A6C-0941-B952-510B6C5FA56A}" type="datetimeFigureOut">
              <a:rPr lang="zh-CN" altLang="en-US"/>
              <a:pPr>
                <a:defRPr/>
              </a:pPr>
              <a:t>2018/11/3</a:t>
            </a:fld>
            <a:endParaRPr lang="zh-CN" altLang="en-US"/>
          </a:p>
        </p:txBody>
      </p:sp>
      <p:sp>
        <p:nvSpPr>
          <p:cNvPr id="6" name="页脚占位符 4">
            <a:extLst>
              <a:ext uri="{FF2B5EF4-FFF2-40B4-BE49-F238E27FC236}">
                <a16:creationId xmlns:a16="http://schemas.microsoft.com/office/drawing/2014/main" id="{4D250295-5251-6E44-9282-7CD72E80350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F34738D-512E-B24B-9F2D-387B92AD4277}"/>
              </a:ext>
            </a:extLst>
          </p:cNvPr>
          <p:cNvSpPr>
            <a:spLocks noGrp="1"/>
          </p:cNvSpPr>
          <p:nvPr>
            <p:ph type="sldNum" sz="quarter" idx="12"/>
          </p:nvPr>
        </p:nvSpPr>
        <p:spPr/>
        <p:txBody>
          <a:bodyPr/>
          <a:lstStyle>
            <a:lvl1pPr>
              <a:defRPr/>
            </a:lvl1pPr>
          </a:lstStyle>
          <a:p>
            <a:pPr>
              <a:defRPr/>
            </a:pPr>
            <a:fld id="{F73B43BE-9FEE-1C41-9A9C-A94F2417FBAE}" type="slidenum">
              <a:rPr lang="zh-CN" altLang="en-US"/>
              <a:pPr>
                <a:defRPr/>
              </a:pPr>
              <a:t>‹#›</a:t>
            </a:fld>
            <a:endParaRPr lang="zh-CN" altLang="en-US"/>
          </a:p>
        </p:txBody>
      </p:sp>
    </p:spTree>
    <p:extLst>
      <p:ext uri="{BB962C8B-B14F-4D97-AF65-F5344CB8AC3E}">
        <p14:creationId xmlns:p14="http://schemas.microsoft.com/office/powerpoint/2010/main" val="17273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CF10B-D2C7-0A46-AF59-F2A0622F801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2DBE087-FA0E-D640-AF4A-FB76D61D7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编辑母版文本样式
第二级
第三级
第四级
第五级</a:t>
            </a:r>
          </a:p>
        </p:txBody>
      </p:sp>
      <p:sp>
        <p:nvSpPr>
          <p:cNvPr id="4" name="内容占位符 3">
            <a:extLst>
              <a:ext uri="{FF2B5EF4-FFF2-40B4-BE49-F238E27FC236}">
                <a16:creationId xmlns:a16="http://schemas.microsoft.com/office/drawing/2014/main" id="{86291AF9-A1AA-574E-A2DF-2CBF2F918CCB}"/>
              </a:ext>
            </a:extLst>
          </p:cNvPr>
          <p:cNvSpPr>
            <a:spLocks noGrp="1"/>
          </p:cNvSpPr>
          <p:nvPr>
            <p:ph sz="half" idx="2"/>
          </p:nvPr>
        </p:nvSpPr>
        <p:spPr>
          <a:xfrm>
            <a:off x="839788" y="2505075"/>
            <a:ext cx="5157787" cy="3684588"/>
          </a:xfrm>
        </p:spPr>
        <p:txBody>
          <a:bodyPr/>
          <a:lstStyle/>
          <a:p>
            <a:r>
              <a:rPr lang="zh-CN" altLang="en-US"/>
              <a:t>编辑母版文本样式
第二级
第三级
第四级
第五级</a:t>
            </a:r>
          </a:p>
        </p:txBody>
      </p:sp>
      <p:sp>
        <p:nvSpPr>
          <p:cNvPr id="5" name="文本占位符 4">
            <a:extLst>
              <a:ext uri="{FF2B5EF4-FFF2-40B4-BE49-F238E27FC236}">
                <a16:creationId xmlns:a16="http://schemas.microsoft.com/office/drawing/2014/main" id="{325A6F2A-68B6-B94D-91B8-69AF6EFF9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编辑母版文本样式
第二级
第三级
第四级
第五级</a:t>
            </a:r>
          </a:p>
        </p:txBody>
      </p:sp>
      <p:sp>
        <p:nvSpPr>
          <p:cNvPr id="6" name="内容占位符 5">
            <a:extLst>
              <a:ext uri="{FF2B5EF4-FFF2-40B4-BE49-F238E27FC236}">
                <a16:creationId xmlns:a16="http://schemas.microsoft.com/office/drawing/2014/main" id="{55FADEC3-745B-3544-8759-105C015E2AE6}"/>
              </a:ext>
            </a:extLst>
          </p:cNvPr>
          <p:cNvSpPr>
            <a:spLocks noGrp="1"/>
          </p:cNvSpPr>
          <p:nvPr>
            <p:ph sz="quarter" idx="4"/>
          </p:nvPr>
        </p:nvSpPr>
        <p:spPr>
          <a:xfrm>
            <a:off x="6172200" y="2505075"/>
            <a:ext cx="5183188" cy="3684588"/>
          </a:xfrm>
        </p:spPr>
        <p:txBody>
          <a:bodyPr/>
          <a:lstStyle/>
          <a:p>
            <a:r>
              <a:rPr lang="zh-CN" altLang="en-US"/>
              <a:t>编辑母版文本样式
第二级
第三级
第四级
第五级</a:t>
            </a:r>
          </a:p>
        </p:txBody>
      </p:sp>
      <p:sp>
        <p:nvSpPr>
          <p:cNvPr id="7" name="日期占位符 3">
            <a:extLst>
              <a:ext uri="{FF2B5EF4-FFF2-40B4-BE49-F238E27FC236}">
                <a16:creationId xmlns:a16="http://schemas.microsoft.com/office/drawing/2014/main" id="{7CB3255C-10D1-1F47-A3C4-708B72E5D54B}"/>
              </a:ext>
            </a:extLst>
          </p:cNvPr>
          <p:cNvSpPr>
            <a:spLocks noGrp="1"/>
          </p:cNvSpPr>
          <p:nvPr>
            <p:ph type="dt" sz="half" idx="10"/>
          </p:nvPr>
        </p:nvSpPr>
        <p:spPr/>
        <p:txBody>
          <a:bodyPr/>
          <a:lstStyle>
            <a:lvl1pPr>
              <a:defRPr/>
            </a:lvl1pPr>
          </a:lstStyle>
          <a:p>
            <a:pPr>
              <a:defRPr/>
            </a:pPr>
            <a:fld id="{FF214934-3657-AE44-8BA0-5A2A36365268}" type="datetimeFigureOut">
              <a:rPr lang="zh-CN" altLang="en-US"/>
              <a:pPr>
                <a:defRPr/>
              </a:pPr>
              <a:t>2018/11/3</a:t>
            </a:fld>
            <a:endParaRPr lang="zh-CN" altLang="en-US"/>
          </a:p>
        </p:txBody>
      </p:sp>
      <p:sp>
        <p:nvSpPr>
          <p:cNvPr id="8" name="页脚占位符 4">
            <a:extLst>
              <a:ext uri="{FF2B5EF4-FFF2-40B4-BE49-F238E27FC236}">
                <a16:creationId xmlns:a16="http://schemas.microsoft.com/office/drawing/2014/main" id="{466E71E0-7E49-9B4E-8D31-312B7A677F36}"/>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D49BF847-AF74-A54B-8D29-EAC7A536CF4A}"/>
              </a:ext>
            </a:extLst>
          </p:cNvPr>
          <p:cNvSpPr>
            <a:spLocks noGrp="1"/>
          </p:cNvSpPr>
          <p:nvPr>
            <p:ph type="sldNum" sz="quarter" idx="12"/>
          </p:nvPr>
        </p:nvSpPr>
        <p:spPr/>
        <p:txBody>
          <a:bodyPr/>
          <a:lstStyle>
            <a:lvl1pPr>
              <a:defRPr/>
            </a:lvl1pPr>
          </a:lstStyle>
          <a:p>
            <a:pPr>
              <a:defRPr/>
            </a:pPr>
            <a:fld id="{6464D602-A33F-2A46-A362-9FF889DC2787}" type="slidenum">
              <a:rPr lang="zh-CN" altLang="en-US"/>
              <a:pPr>
                <a:defRPr/>
              </a:pPr>
              <a:t>‹#›</a:t>
            </a:fld>
            <a:endParaRPr lang="zh-CN" altLang="en-US"/>
          </a:p>
        </p:txBody>
      </p:sp>
    </p:spTree>
    <p:extLst>
      <p:ext uri="{BB962C8B-B14F-4D97-AF65-F5344CB8AC3E}">
        <p14:creationId xmlns:p14="http://schemas.microsoft.com/office/powerpoint/2010/main" val="248559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5DEDA7-69E8-CF45-9444-9AC464FDB6DE}"/>
              </a:ext>
            </a:extLst>
          </p:cNvPr>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2607AF37-03B4-4A4C-B64F-2F279630DFAF}"/>
              </a:ext>
            </a:extLst>
          </p:cNvPr>
          <p:cNvSpPr>
            <a:spLocks noGrp="1"/>
          </p:cNvSpPr>
          <p:nvPr>
            <p:ph type="dt" sz="half" idx="10"/>
          </p:nvPr>
        </p:nvSpPr>
        <p:spPr/>
        <p:txBody>
          <a:bodyPr/>
          <a:lstStyle>
            <a:lvl1pPr>
              <a:defRPr/>
            </a:lvl1pPr>
          </a:lstStyle>
          <a:p>
            <a:pPr>
              <a:defRPr/>
            </a:pPr>
            <a:fld id="{03F92D63-6238-8C47-BA67-7AA109B29E7E}" type="datetimeFigureOut">
              <a:rPr lang="zh-CN" altLang="en-US"/>
              <a:pPr>
                <a:defRPr/>
              </a:pPr>
              <a:t>2018/11/3</a:t>
            </a:fld>
            <a:endParaRPr lang="zh-CN" altLang="en-US"/>
          </a:p>
        </p:txBody>
      </p:sp>
      <p:sp>
        <p:nvSpPr>
          <p:cNvPr id="4" name="页脚占位符 4">
            <a:extLst>
              <a:ext uri="{FF2B5EF4-FFF2-40B4-BE49-F238E27FC236}">
                <a16:creationId xmlns:a16="http://schemas.microsoft.com/office/drawing/2014/main" id="{35CDAEBC-A8AA-8843-93B8-CAD5AC0A8F8E}"/>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5AE4056A-4163-894D-BBD7-4346DB76C7D1}"/>
              </a:ext>
            </a:extLst>
          </p:cNvPr>
          <p:cNvSpPr>
            <a:spLocks noGrp="1"/>
          </p:cNvSpPr>
          <p:nvPr>
            <p:ph type="sldNum" sz="quarter" idx="12"/>
          </p:nvPr>
        </p:nvSpPr>
        <p:spPr/>
        <p:txBody>
          <a:bodyPr/>
          <a:lstStyle>
            <a:lvl1pPr>
              <a:defRPr/>
            </a:lvl1pPr>
          </a:lstStyle>
          <a:p>
            <a:pPr>
              <a:defRPr/>
            </a:pPr>
            <a:fld id="{6C5326D0-E21F-A442-A7D3-4D57071BF32C}" type="slidenum">
              <a:rPr lang="zh-CN" altLang="en-US"/>
              <a:pPr>
                <a:defRPr/>
              </a:pPr>
              <a:t>‹#›</a:t>
            </a:fld>
            <a:endParaRPr lang="zh-CN" altLang="en-US"/>
          </a:p>
        </p:txBody>
      </p:sp>
    </p:spTree>
    <p:extLst>
      <p:ext uri="{BB962C8B-B14F-4D97-AF65-F5344CB8AC3E}">
        <p14:creationId xmlns:p14="http://schemas.microsoft.com/office/powerpoint/2010/main" val="143073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E78EF13-75C1-2043-A3E6-89F00B730489}"/>
              </a:ext>
            </a:extLst>
          </p:cNvPr>
          <p:cNvSpPr>
            <a:spLocks noGrp="1"/>
          </p:cNvSpPr>
          <p:nvPr>
            <p:ph type="dt" sz="half" idx="10"/>
          </p:nvPr>
        </p:nvSpPr>
        <p:spPr/>
        <p:txBody>
          <a:bodyPr/>
          <a:lstStyle>
            <a:lvl1pPr>
              <a:defRPr/>
            </a:lvl1pPr>
          </a:lstStyle>
          <a:p>
            <a:pPr>
              <a:defRPr/>
            </a:pPr>
            <a:fld id="{E74575E5-595D-EB4D-A8FA-BF578E70C1AA}" type="datetimeFigureOut">
              <a:rPr lang="zh-CN" altLang="en-US"/>
              <a:pPr>
                <a:defRPr/>
              </a:pPr>
              <a:t>2018/11/3</a:t>
            </a:fld>
            <a:endParaRPr lang="zh-CN" altLang="en-US"/>
          </a:p>
        </p:txBody>
      </p:sp>
      <p:sp>
        <p:nvSpPr>
          <p:cNvPr id="3" name="页脚占位符 4">
            <a:extLst>
              <a:ext uri="{FF2B5EF4-FFF2-40B4-BE49-F238E27FC236}">
                <a16:creationId xmlns:a16="http://schemas.microsoft.com/office/drawing/2014/main" id="{BFD9BBE8-9EC6-AC4C-9129-5669C8D93BC4}"/>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7259874-DCF0-B245-861E-3FFA423B2EAB}"/>
              </a:ext>
            </a:extLst>
          </p:cNvPr>
          <p:cNvSpPr>
            <a:spLocks noGrp="1"/>
          </p:cNvSpPr>
          <p:nvPr>
            <p:ph type="sldNum" sz="quarter" idx="12"/>
          </p:nvPr>
        </p:nvSpPr>
        <p:spPr/>
        <p:txBody>
          <a:bodyPr/>
          <a:lstStyle>
            <a:lvl1pPr>
              <a:defRPr/>
            </a:lvl1pPr>
          </a:lstStyle>
          <a:p>
            <a:pPr>
              <a:defRPr/>
            </a:pPr>
            <a:fld id="{90BE7BB5-5D63-C34D-AE34-908DCFB561CC}" type="slidenum">
              <a:rPr lang="zh-CN" altLang="en-US"/>
              <a:pPr>
                <a:defRPr/>
              </a:pPr>
              <a:t>‹#›</a:t>
            </a:fld>
            <a:endParaRPr lang="zh-CN" altLang="en-US"/>
          </a:p>
        </p:txBody>
      </p:sp>
    </p:spTree>
    <p:extLst>
      <p:ext uri="{BB962C8B-B14F-4D97-AF65-F5344CB8AC3E}">
        <p14:creationId xmlns:p14="http://schemas.microsoft.com/office/powerpoint/2010/main" val="107336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BEA53C-7F27-324E-807E-00AA903CB8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81B23C9-A3FB-EE40-9FA2-E31E91184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zh-CN" altLang="en-US"/>
              <a:t>编辑母版文本样式
第二级
第三级
第四级
第五级</a:t>
            </a:r>
          </a:p>
        </p:txBody>
      </p:sp>
      <p:sp>
        <p:nvSpPr>
          <p:cNvPr id="4" name="文本占位符 3">
            <a:extLst>
              <a:ext uri="{FF2B5EF4-FFF2-40B4-BE49-F238E27FC236}">
                <a16:creationId xmlns:a16="http://schemas.microsoft.com/office/drawing/2014/main" id="{3E689C25-3ECE-4346-A0E2-599252878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编辑母版文本样式
第二级
第三级
第四级
第五级</a:t>
            </a:r>
          </a:p>
        </p:txBody>
      </p:sp>
      <p:sp>
        <p:nvSpPr>
          <p:cNvPr id="5" name="日期占位符 3">
            <a:extLst>
              <a:ext uri="{FF2B5EF4-FFF2-40B4-BE49-F238E27FC236}">
                <a16:creationId xmlns:a16="http://schemas.microsoft.com/office/drawing/2014/main" id="{9051B11D-DDDE-7F41-87D9-B7452A9FB93E}"/>
              </a:ext>
            </a:extLst>
          </p:cNvPr>
          <p:cNvSpPr>
            <a:spLocks noGrp="1"/>
          </p:cNvSpPr>
          <p:nvPr>
            <p:ph type="dt" sz="half" idx="10"/>
          </p:nvPr>
        </p:nvSpPr>
        <p:spPr/>
        <p:txBody>
          <a:bodyPr/>
          <a:lstStyle>
            <a:lvl1pPr>
              <a:defRPr/>
            </a:lvl1pPr>
          </a:lstStyle>
          <a:p>
            <a:pPr>
              <a:defRPr/>
            </a:pPr>
            <a:fld id="{5E3305D7-31A0-614B-941E-04B909682B01}" type="datetimeFigureOut">
              <a:rPr lang="zh-CN" altLang="en-US"/>
              <a:pPr>
                <a:defRPr/>
              </a:pPr>
              <a:t>2018/11/3</a:t>
            </a:fld>
            <a:endParaRPr lang="zh-CN" altLang="en-US"/>
          </a:p>
        </p:txBody>
      </p:sp>
      <p:sp>
        <p:nvSpPr>
          <p:cNvPr id="6" name="页脚占位符 4">
            <a:extLst>
              <a:ext uri="{FF2B5EF4-FFF2-40B4-BE49-F238E27FC236}">
                <a16:creationId xmlns:a16="http://schemas.microsoft.com/office/drawing/2014/main" id="{ED723FF7-508B-474B-A8A9-92F67055F23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C115C15-77EF-374D-9623-8F515463F60C}"/>
              </a:ext>
            </a:extLst>
          </p:cNvPr>
          <p:cNvSpPr>
            <a:spLocks noGrp="1"/>
          </p:cNvSpPr>
          <p:nvPr>
            <p:ph type="sldNum" sz="quarter" idx="12"/>
          </p:nvPr>
        </p:nvSpPr>
        <p:spPr/>
        <p:txBody>
          <a:bodyPr/>
          <a:lstStyle>
            <a:lvl1pPr>
              <a:defRPr/>
            </a:lvl1pPr>
          </a:lstStyle>
          <a:p>
            <a:pPr>
              <a:defRPr/>
            </a:pPr>
            <a:fld id="{64814CFA-7C1A-C744-9A00-933BCF7CA024}" type="slidenum">
              <a:rPr lang="zh-CN" altLang="en-US"/>
              <a:pPr>
                <a:defRPr/>
              </a:pPr>
              <a:t>‹#›</a:t>
            </a:fld>
            <a:endParaRPr lang="zh-CN" altLang="en-US"/>
          </a:p>
        </p:txBody>
      </p:sp>
    </p:spTree>
    <p:extLst>
      <p:ext uri="{BB962C8B-B14F-4D97-AF65-F5344CB8AC3E}">
        <p14:creationId xmlns:p14="http://schemas.microsoft.com/office/powerpoint/2010/main" val="398779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CEE3CF-E7C8-9541-9561-E00280CE1F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6F9670-001E-EB46-A06B-FB9E65F93FD1}"/>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a:extLst>
              <a:ext uri="{FF2B5EF4-FFF2-40B4-BE49-F238E27FC236}">
                <a16:creationId xmlns:a16="http://schemas.microsoft.com/office/drawing/2014/main" id="{55393519-5408-A542-A97A-FF0284CDE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编辑母版文本样式
第二级
第三级
第四级
第五级</a:t>
            </a:r>
          </a:p>
        </p:txBody>
      </p:sp>
      <p:sp>
        <p:nvSpPr>
          <p:cNvPr id="5" name="日期占位符 3">
            <a:extLst>
              <a:ext uri="{FF2B5EF4-FFF2-40B4-BE49-F238E27FC236}">
                <a16:creationId xmlns:a16="http://schemas.microsoft.com/office/drawing/2014/main" id="{ED2BDBF9-AA34-F64A-A0F1-024A75D04FA6}"/>
              </a:ext>
            </a:extLst>
          </p:cNvPr>
          <p:cNvSpPr>
            <a:spLocks noGrp="1"/>
          </p:cNvSpPr>
          <p:nvPr>
            <p:ph type="dt" sz="half" idx="10"/>
          </p:nvPr>
        </p:nvSpPr>
        <p:spPr/>
        <p:txBody>
          <a:bodyPr/>
          <a:lstStyle>
            <a:lvl1pPr>
              <a:defRPr/>
            </a:lvl1pPr>
          </a:lstStyle>
          <a:p>
            <a:pPr>
              <a:defRPr/>
            </a:pPr>
            <a:fld id="{3C29AB4B-5267-854B-9569-4408094BF756}" type="datetimeFigureOut">
              <a:rPr lang="zh-CN" altLang="en-US"/>
              <a:pPr>
                <a:defRPr/>
              </a:pPr>
              <a:t>2018/11/3</a:t>
            </a:fld>
            <a:endParaRPr lang="zh-CN" altLang="en-US"/>
          </a:p>
        </p:txBody>
      </p:sp>
      <p:sp>
        <p:nvSpPr>
          <p:cNvPr id="6" name="页脚占位符 4">
            <a:extLst>
              <a:ext uri="{FF2B5EF4-FFF2-40B4-BE49-F238E27FC236}">
                <a16:creationId xmlns:a16="http://schemas.microsoft.com/office/drawing/2014/main" id="{76B37ED2-62C1-664E-9220-63609DE4CBB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C467A00-6884-E048-8886-F3B86DDD0429}"/>
              </a:ext>
            </a:extLst>
          </p:cNvPr>
          <p:cNvSpPr>
            <a:spLocks noGrp="1"/>
          </p:cNvSpPr>
          <p:nvPr>
            <p:ph type="sldNum" sz="quarter" idx="12"/>
          </p:nvPr>
        </p:nvSpPr>
        <p:spPr/>
        <p:txBody>
          <a:bodyPr/>
          <a:lstStyle>
            <a:lvl1pPr>
              <a:defRPr/>
            </a:lvl1pPr>
          </a:lstStyle>
          <a:p>
            <a:pPr>
              <a:defRPr/>
            </a:pPr>
            <a:fld id="{0C4C7451-8957-FD4D-82FE-22F57ABF1AEA}" type="slidenum">
              <a:rPr lang="zh-CN" altLang="en-US"/>
              <a:pPr>
                <a:defRPr/>
              </a:pPr>
              <a:t>‹#›</a:t>
            </a:fld>
            <a:endParaRPr lang="zh-CN" altLang="en-US"/>
          </a:p>
        </p:txBody>
      </p:sp>
    </p:spTree>
    <p:extLst>
      <p:ext uri="{BB962C8B-B14F-4D97-AF65-F5344CB8AC3E}">
        <p14:creationId xmlns:p14="http://schemas.microsoft.com/office/powerpoint/2010/main" val="311557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0D1AF40D-FB5F-6D48-921B-4251944DDBF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241FF274-A065-FD4E-8DE3-EE412703D34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
第二级
第三级
第四级
第五级</a:t>
            </a:r>
          </a:p>
        </p:txBody>
      </p:sp>
      <p:sp>
        <p:nvSpPr>
          <p:cNvPr id="4" name="日期占位符 3">
            <a:extLst>
              <a:ext uri="{FF2B5EF4-FFF2-40B4-BE49-F238E27FC236}">
                <a16:creationId xmlns:a16="http://schemas.microsoft.com/office/drawing/2014/main" id="{92456005-0E68-BA40-A9FD-E8F237F56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ea typeface="+mn-ea"/>
              </a:defRPr>
            </a:lvl1pPr>
          </a:lstStyle>
          <a:p>
            <a:pPr>
              <a:defRPr/>
            </a:pPr>
            <a:fld id="{729B281B-18B1-7540-9093-2AC6AAD94BFC}" type="datetimeFigureOut">
              <a:rPr lang="zh-CN" altLang="en-US"/>
              <a:pPr>
                <a:defRPr/>
              </a:pPr>
              <a:t>2018/11/3</a:t>
            </a:fld>
            <a:endParaRPr lang="zh-CN" altLang="en-US"/>
          </a:p>
        </p:txBody>
      </p:sp>
      <p:sp>
        <p:nvSpPr>
          <p:cNvPr id="5" name="页脚占位符 4">
            <a:extLst>
              <a:ext uri="{FF2B5EF4-FFF2-40B4-BE49-F238E27FC236}">
                <a16:creationId xmlns:a16="http://schemas.microsoft.com/office/drawing/2014/main" id="{7925B231-EDED-9348-A473-95BEDE13B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3C819D2D-F8E0-1048-B9C5-6B7815E70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smtClean="0">
                <a:solidFill>
                  <a:schemeClr val="tx1">
                    <a:tint val="75000"/>
                  </a:schemeClr>
                </a:solidFill>
                <a:latin typeface="+mn-lt"/>
                <a:ea typeface="+mn-ea"/>
              </a:defRPr>
            </a:lvl1pPr>
          </a:lstStyle>
          <a:p>
            <a:pPr>
              <a:defRPr/>
            </a:pPr>
            <a:fld id="{2D00E6E1-E7EE-F347-9067-84A041BE70B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文本框 213">
            <a:extLst>
              <a:ext uri="{FF2B5EF4-FFF2-40B4-BE49-F238E27FC236}">
                <a16:creationId xmlns:a16="http://schemas.microsoft.com/office/drawing/2014/main" id="{C4D6E2E1-1160-1541-9C0B-BF2D16185792}"/>
              </a:ext>
            </a:extLst>
          </p:cNvPr>
          <p:cNvSpPr txBox="1">
            <a:spLocks noChangeArrowheads="1"/>
          </p:cNvSpPr>
          <p:nvPr/>
        </p:nvSpPr>
        <p:spPr bwMode="auto">
          <a:xfrm>
            <a:off x="974725" y="2760663"/>
            <a:ext cx="103393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zh-CN" altLang="en-US" sz="3600" b="1">
                <a:solidFill>
                  <a:schemeClr val="bg1"/>
                </a:solidFill>
                <a:latin typeface="方正正纤黑简体" pitchFamily="2" charset="-122"/>
                <a:ea typeface="方正正纤黑简体" pitchFamily="2" charset="-122"/>
              </a:rPr>
              <a:t>海事平行诉讼</a:t>
            </a:r>
            <a:r>
              <a:rPr lang="en-US" altLang="zh-CN" sz="3600" b="1">
                <a:solidFill>
                  <a:schemeClr val="bg1"/>
                </a:solidFill>
                <a:latin typeface="方正正纤黑简体" pitchFamily="2" charset="-122"/>
                <a:ea typeface="方正正纤黑简体" pitchFamily="2" charset="-122"/>
              </a:rPr>
              <a:t>/</a:t>
            </a:r>
            <a:r>
              <a:rPr lang="zh-CN" altLang="en-US" sz="3600" b="1">
                <a:solidFill>
                  <a:schemeClr val="bg1"/>
                </a:solidFill>
                <a:latin typeface="方正正纤黑简体" pitchFamily="2" charset="-122"/>
                <a:ea typeface="方正正纤黑简体" pitchFamily="2" charset="-122"/>
              </a:rPr>
              <a:t>仲裁中（反）禁诉令的司法实践及构建路径</a:t>
            </a:r>
            <a:endParaRPr lang="en-US" altLang="zh-CN" sz="3600" b="1">
              <a:solidFill>
                <a:schemeClr val="bg1"/>
              </a:solidFill>
              <a:latin typeface="方正正纤黑简体" pitchFamily="2" charset="-122"/>
              <a:ea typeface="方正正纤黑简体" pitchFamily="2" charset="-122"/>
            </a:endParaRPr>
          </a:p>
          <a:p>
            <a:pPr algn="ctr" eaLnBrk="1" hangingPunct="1">
              <a:lnSpc>
                <a:spcPct val="100000"/>
              </a:lnSpc>
              <a:spcBef>
                <a:spcPct val="0"/>
              </a:spcBef>
              <a:buFontTx/>
              <a:buNone/>
            </a:pPr>
            <a:r>
              <a:rPr lang="en-US" altLang="zh-CN" sz="3600" b="1">
                <a:solidFill>
                  <a:schemeClr val="bg1"/>
                </a:solidFill>
                <a:latin typeface="方正正纤黑简体" pitchFamily="2" charset="-122"/>
                <a:ea typeface="方正正纤黑简体" pitchFamily="2" charset="-122"/>
              </a:rPr>
              <a:t>----------</a:t>
            </a:r>
            <a:r>
              <a:rPr lang="zh-CN" altLang="en-US" sz="3600" b="1">
                <a:solidFill>
                  <a:schemeClr val="bg1"/>
                </a:solidFill>
                <a:latin typeface="方正正纤黑简体" pitchFamily="2" charset="-122"/>
                <a:ea typeface="方正正纤黑简体" pitchFamily="2" charset="-122"/>
              </a:rPr>
              <a:t>兼评武汉海事法院反禁诉令第一案</a:t>
            </a:r>
          </a:p>
        </p:txBody>
      </p:sp>
      <p:sp>
        <p:nvSpPr>
          <p:cNvPr id="215" name="文本框 214">
            <a:extLst>
              <a:ext uri="{FF2B5EF4-FFF2-40B4-BE49-F238E27FC236}">
                <a16:creationId xmlns:a16="http://schemas.microsoft.com/office/drawing/2014/main" id="{0F64441F-A9B7-F149-A31E-3EB2A1326477}"/>
              </a:ext>
            </a:extLst>
          </p:cNvPr>
          <p:cNvSpPr txBox="1">
            <a:spLocks noChangeArrowheads="1"/>
          </p:cNvSpPr>
          <p:nvPr/>
        </p:nvSpPr>
        <p:spPr bwMode="auto">
          <a:xfrm>
            <a:off x="3921125" y="5476875"/>
            <a:ext cx="4551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2400">
                <a:solidFill>
                  <a:schemeClr val="bg1"/>
                </a:solidFill>
                <a:latin typeface="Microsoft YaHei" panose="020B0503020204020204" pitchFamily="34" charset="-122"/>
                <a:ea typeface="Microsoft YaHei" panose="020B0503020204020204" pitchFamily="34" charset="-122"/>
              </a:rPr>
              <a:t>报告人：郑珠玲</a:t>
            </a:r>
            <a:endParaRPr lang="en-US" altLang="zh-CN" sz="2400">
              <a:solidFill>
                <a:schemeClr val="bg1"/>
              </a:solidFill>
              <a:latin typeface="Microsoft YaHei" panose="020B0503020204020204" pitchFamily="34" charset="-122"/>
              <a:ea typeface="Microsoft YaHei" panose="020B0503020204020204" pitchFamily="34" charset="-122"/>
            </a:endParaRPr>
          </a:p>
        </p:txBody>
      </p:sp>
      <p:sp>
        <p:nvSpPr>
          <p:cNvPr id="218" name="矩形 217">
            <a:extLst>
              <a:ext uri="{FF2B5EF4-FFF2-40B4-BE49-F238E27FC236}">
                <a16:creationId xmlns:a16="http://schemas.microsoft.com/office/drawing/2014/main" id="{126C0F95-CD02-AD43-8DBB-48BF49F801E9}"/>
              </a:ext>
            </a:extLst>
          </p:cNvPr>
          <p:cNvSpPr/>
          <p:nvPr/>
        </p:nvSpPr>
        <p:spPr>
          <a:xfrm>
            <a:off x="3921125" y="5048250"/>
            <a:ext cx="1196975" cy="10953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7">
              <a:solidFill>
                <a:schemeClr val="bg1"/>
              </a:solidFill>
              <a:latin typeface="Microsoft YaHei" panose="020B0503020204020204" pitchFamily="34" charset="-122"/>
              <a:ea typeface="Microsoft YaHei" panose="020B0503020204020204" pitchFamily="34" charset="-122"/>
            </a:endParaRPr>
          </a:p>
        </p:txBody>
      </p:sp>
      <p:sp>
        <p:nvSpPr>
          <p:cNvPr id="219" name="矩形 218">
            <a:extLst>
              <a:ext uri="{FF2B5EF4-FFF2-40B4-BE49-F238E27FC236}">
                <a16:creationId xmlns:a16="http://schemas.microsoft.com/office/drawing/2014/main" id="{997A29B5-75BA-9649-9199-30888906B30D}"/>
              </a:ext>
            </a:extLst>
          </p:cNvPr>
          <p:cNvSpPr/>
          <p:nvPr/>
        </p:nvSpPr>
        <p:spPr>
          <a:xfrm>
            <a:off x="5118100" y="5048250"/>
            <a:ext cx="1195388" cy="10953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7">
              <a:solidFill>
                <a:schemeClr val="bg1"/>
              </a:solidFill>
              <a:latin typeface="Microsoft YaHei" panose="020B0503020204020204" pitchFamily="34" charset="-122"/>
              <a:ea typeface="Microsoft YaHei" panose="020B0503020204020204" pitchFamily="34" charset="-122"/>
            </a:endParaRPr>
          </a:p>
        </p:txBody>
      </p:sp>
      <p:sp>
        <p:nvSpPr>
          <p:cNvPr id="220" name="矩形 219">
            <a:extLst>
              <a:ext uri="{FF2B5EF4-FFF2-40B4-BE49-F238E27FC236}">
                <a16:creationId xmlns:a16="http://schemas.microsoft.com/office/drawing/2014/main" id="{ACDA9DD3-C2B5-5E4F-A71F-42CBF72DBF09}"/>
              </a:ext>
            </a:extLst>
          </p:cNvPr>
          <p:cNvSpPr/>
          <p:nvPr/>
        </p:nvSpPr>
        <p:spPr>
          <a:xfrm>
            <a:off x="6313488" y="5054600"/>
            <a:ext cx="1195387" cy="10953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7">
              <a:solidFill>
                <a:schemeClr val="bg1"/>
              </a:solidFill>
              <a:latin typeface="Microsoft YaHei" panose="020B0503020204020204" pitchFamily="34" charset="-122"/>
              <a:ea typeface="Microsoft YaHei" panose="020B0503020204020204" pitchFamily="34" charset="-122"/>
            </a:endParaRPr>
          </a:p>
        </p:txBody>
      </p:sp>
      <p:sp>
        <p:nvSpPr>
          <p:cNvPr id="221" name="矩形 220">
            <a:extLst>
              <a:ext uri="{FF2B5EF4-FFF2-40B4-BE49-F238E27FC236}">
                <a16:creationId xmlns:a16="http://schemas.microsoft.com/office/drawing/2014/main" id="{B6ADDE4A-D7A0-B04E-8D7C-55349B3C363C}"/>
              </a:ext>
            </a:extLst>
          </p:cNvPr>
          <p:cNvSpPr/>
          <p:nvPr/>
        </p:nvSpPr>
        <p:spPr>
          <a:xfrm>
            <a:off x="7508875" y="5056188"/>
            <a:ext cx="1196975" cy="112712"/>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67">
              <a:solidFill>
                <a:schemeClr val="bg1"/>
              </a:solidFill>
              <a:latin typeface="Microsoft YaHei" panose="020B0503020204020204" pitchFamily="34" charset="-122"/>
              <a:ea typeface="Microsoft YaHei" panose="020B0503020204020204" pitchFamily="34" charset="-122"/>
            </a:endParaRPr>
          </a:p>
        </p:txBody>
      </p:sp>
      <p:grpSp>
        <p:nvGrpSpPr>
          <p:cNvPr id="222" name="组合 221">
            <a:extLst>
              <a:ext uri="{FF2B5EF4-FFF2-40B4-BE49-F238E27FC236}">
                <a16:creationId xmlns:a16="http://schemas.microsoft.com/office/drawing/2014/main" id="{34C2DA7F-28A7-AE45-A8BB-FBBEEDB8FFC2}"/>
              </a:ext>
            </a:extLst>
          </p:cNvPr>
          <p:cNvGrpSpPr>
            <a:grpSpLocks/>
          </p:cNvGrpSpPr>
          <p:nvPr/>
        </p:nvGrpSpPr>
        <p:grpSpPr bwMode="auto">
          <a:xfrm>
            <a:off x="5272088" y="944563"/>
            <a:ext cx="1504950" cy="1506537"/>
            <a:chOff x="1928879" y="1944350"/>
            <a:chExt cx="1129689" cy="1129689"/>
          </a:xfrm>
        </p:grpSpPr>
        <p:sp>
          <p:nvSpPr>
            <p:cNvPr id="223" name="椭圆 222">
              <a:extLst>
                <a:ext uri="{FF2B5EF4-FFF2-40B4-BE49-F238E27FC236}">
                  <a16:creationId xmlns:a16="http://schemas.microsoft.com/office/drawing/2014/main" id="{578946A4-1DA3-DD42-9819-2EEF426A919F}"/>
                </a:ext>
              </a:extLst>
            </p:cNvPr>
            <p:cNvSpPr/>
            <p:nvPr/>
          </p:nvSpPr>
          <p:spPr>
            <a:xfrm>
              <a:off x="1928879" y="1944350"/>
              <a:ext cx="1129689" cy="112968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Microsoft YaHei" panose="020B0503020204020204" pitchFamily="34" charset="-122"/>
                <a:ea typeface="Microsoft YaHei" panose="020B0503020204020204" pitchFamily="34" charset="-122"/>
              </a:endParaRPr>
            </a:p>
          </p:txBody>
        </p:sp>
        <p:sp>
          <p:nvSpPr>
            <p:cNvPr id="4106" name="Freeform 7">
              <a:extLst>
                <a:ext uri="{FF2B5EF4-FFF2-40B4-BE49-F238E27FC236}">
                  <a16:creationId xmlns:a16="http://schemas.microsoft.com/office/drawing/2014/main" id="{EE4D6941-EB5D-6E4E-96C7-66434493BB91}"/>
                </a:ext>
              </a:extLst>
            </p:cNvPr>
            <p:cNvSpPr>
              <a:spLocks noEditPoints="1"/>
            </p:cNvSpPr>
            <p:nvPr/>
          </p:nvSpPr>
          <p:spPr bwMode="auto">
            <a:xfrm>
              <a:off x="2108421" y="2226772"/>
              <a:ext cx="751538" cy="615617"/>
            </a:xfrm>
            <a:custGeom>
              <a:avLst/>
              <a:gdLst>
                <a:gd name="T0" fmla="*/ 413813 w 563"/>
                <a:gd name="T1" fmla="*/ 496767 h 461"/>
                <a:gd name="T2" fmla="*/ 428497 w 563"/>
                <a:gd name="T3" fmla="*/ 494096 h 461"/>
                <a:gd name="T4" fmla="*/ 736854 w 563"/>
                <a:gd name="T5" fmla="*/ 331178 h 461"/>
                <a:gd name="T6" fmla="*/ 746198 w 563"/>
                <a:gd name="T7" fmla="*/ 301799 h 461"/>
                <a:gd name="T8" fmla="*/ 716831 w 563"/>
                <a:gd name="T9" fmla="*/ 293787 h 461"/>
                <a:gd name="T10" fmla="*/ 415148 w 563"/>
                <a:gd name="T11" fmla="*/ 452699 h 461"/>
                <a:gd name="T12" fmla="*/ 78758 w 563"/>
                <a:gd name="T13" fmla="*/ 380588 h 461"/>
                <a:gd name="T14" fmla="*/ 50725 w 563"/>
                <a:gd name="T15" fmla="*/ 337855 h 461"/>
                <a:gd name="T16" fmla="*/ 94777 w 563"/>
                <a:gd name="T17" fmla="*/ 309812 h 461"/>
                <a:gd name="T18" fmla="*/ 417818 w 563"/>
                <a:gd name="T19" fmla="*/ 377917 h 461"/>
                <a:gd name="T20" fmla="*/ 428497 w 563"/>
                <a:gd name="T21" fmla="*/ 375246 h 461"/>
                <a:gd name="T22" fmla="*/ 736854 w 563"/>
                <a:gd name="T23" fmla="*/ 212328 h 461"/>
                <a:gd name="T24" fmla="*/ 746198 w 563"/>
                <a:gd name="T25" fmla="*/ 184284 h 461"/>
                <a:gd name="T26" fmla="*/ 716831 w 563"/>
                <a:gd name="T27" fmla="*/ 174937 h 461"/>
                <a:gd name="T28" fmla="*/ 413813 w 563"/>
                <a:gd name="T29" fmla="*/ 335184 h 461"/>
                <a:gd name="T30" fmla="*/ 78758 w 563"/>
                <a:gd name="T31" fmla="*/ 263073 h 461"/>
                <a:gd name="T32" fmla="*/ 50725 w 563"/>
                <a:gd name="T33" fmla="*/ 219005 h 461"/>
                <a:gd name="T34" fmla="*/ 94777 w 563"/>
                <a:gd name="T35" fmla="*/ 190961 h 461"/>
                <a:gd name="T36" fmla="*/ 397795 w 563"/>
                <a:gd name="T37" fmla="*/ 255060 h 461"/>
                <a:gd name="T38" fmla="*/ 408474 w 563"/>
                <a:gd name="T39" fmla="*/ 252390 h 461"/>
                <a:gd name="T40" fmla="*/ 718166 w 563"/>
                <a:gd name="T41" fmla="*/ 92142 h 461"/>
                <a:gd name="T42" fmla="*/ 714161 w 563"/>
                <a:gd name="T43" fmla="*/ 64099 h 461"/>
                <a:gd name="T44" fmla="*/ 413813 w 563"/>
                <a:gd name="T45" fmla="*/ 5342 h 461"/>
                <a:gd name="T46" fmla="*/ 332385 w 563"/>
                <a:gd name="T47" fmla="*/ 16025 h 461"/>
                <a:gd name="T48" fmla="*/ 54730 w 563"/>
                <a:gd name="T49" fmla="*/ 152235 h 461"/>
                <a:gd name="T50" fmla="*/ 44051 w 563"/>
                <a:gd name="T51" fmla="*/ 158912 h 461"/>
                <a:gd name="T52" fmla="*/ 9344 w 563"/>
                <a:gd name="T53" fmla="*/ 209657 h 461"/>
                <a:gd name="T54" fmla="*/ 33372 w 563"/>
                <a:gd name="T55" fmla="*/ 285774 h 461"/>
                <a:gd name="T56" fmla="*/ 9344 w 563"/>
                <a:gd name="T57" fmla="*/ 328507 h 461"/>
                <a:gd name="T58" fmla="*/ 33372 w 563"/>
                <a:gd name="T59" fmla="*/ 404625 h 461"/>
                <a:gd name="T60" fmla="*/ 9344 w 563"/>
                <a:gd name="T61" fmla="*/ 447357 h 461"/>
                <a:gd name="T62" fmla="*/ 69414 w 563"/>
                <a:gd name="T63" fmla="*/ 540835 h 461"/>
                <a:gd name="T64" fmla="*/ 415148 w 563"/>
                <a:gd name="T65" fmla="*/ 614282 h 461"/>
                <a:gd name="T66" fmla="*/ 428497 w 563"/>
                <a:gd name="T67" fmla="*/ 612946 h 461"/>
                <a:gd name="T68" fmla="*/ 736854 w 563"/>
                <a:gd name="T69" fmla="*/ 450028 h 461"/>
                <a:gd name="T70" fmla="*/ 746198 w 563"/>
                <a:gd name="T71" fmla="*/ 420649 h 461"/>
                <a:gd name="T72" fmla="*/ 716831 w 563"/>
                <a:gd name="T73" fmla="*/ 411302 h 461"/>
                <a:gd name="T74" fmla="*/ 413813 w 563"/>
                <a:gd name="T75" fmla="*/ 571549 h 461"/>
                <a:gd name="T76" fmla="*/ 78758 w 563"/>
                <a:gd name="T77" fmla="*/ 499438 h 461"/>
                <a:gd name="T78" fmla="*/ 50725 w 563"/>
                <a:gd name="T79" fmla="*/ 455370 h 461"/>
                <a:gd name="T80" fmla="*/ 94777 w 563"/>
                <a:gd name="T81" fmla="*/ 427326 h 461"/>
                <a:gd name="T82" fmla="*/ 413813 w 563"/>
                <a:gd name="T83" fmla="*/ 496767 h 461"/>
                <a:gd name="T84" fmla="*/ 395125 w 563"/>
                <a:gd name="T85" fmla="*/ 76118 h 461"/>
                <a:gd name="T86" fmla="*/ 539292 w 563"/>
                <a:gd name="T87" fmla="*/ 104161 h 461"/>
                <a:gd name="T88" fmla="*/ 476553 w 563"/>
                <a:gd name="T89" fmla="*/ 134875 h 461"/>
                <a:gd name="T90" fmla="*/ 332385 w 563"/>
                <a:gd name="T91" fmla="*/ 105496 h 461"/>
                <a:gd name="T92" fmla="*/ 395125 w 563"/>
                <a:gd name="T93" fmla="*/ 76118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11" name="图片 10">
            <a:extLst>
              <a:ext uri="{FF2B5EF4-FFF2-40B4-BE49-F238E27FC236}">
                <a16:creationId xmlns:a16="http://schemas.microsoft.com/office/drawing/2014/main" id="{164BADE0-8C3E-5E42-8798-54D9DD386171}"/>
              </a:ext>
            </a:extLst>
          </p:cNvPr>
          <p:cNvPicPr>
            <a:picLocks noChangeAspect="1"/>
          </p:cNvPicPr>
          <p:nvPr/>
        </p:nvPicPr>
        <p:blipFill>
          <a:blip r:embed="rId3"/>
          <a:srcRect l="2682" t="5060" r="10726" b="2892"/>
          <a:stretch>
            <a:fillRect/>
          </a:stretch>
        </p:blipFill>
        <p:spPr>
          <a:xfrm>
            <a:off x="5160433" y="659781"/>
            <a:ext cx="1968500" cy="1940560"/>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250" fill="hold"/>
                                        <p:tgtEl>
                                          <p:spTgt spid="222"/>
                                        </p:tgtEl>
                                        <p:attrNameLst>
                                          <p:attrName>ppt_w</p:attrName>
                                        </p:attrNameLst>
                                      </p:cBhvr>
                                      <p:tavLst>
                                        <p:tav tm="0">
                                          <p:val>
                                            <p:fltVal val="0"/>
                                          </p:val>
                                        </p:tav>
                                        <p:tav tm="100000">
                                          <p:val>
                                            <p:strVal val="#ppt_w"/>
                                          </p:val>
                                        </p:tav>
                                      </p:tavLst>
                                    </p:anim>
                                    <p:anim calcmode="lin" valueType="num">
                                      <p:cBhvr>
                                        <p:cTn id="8" dur="250" fill="hold"/>
                                        <p:tgtEl>
                                          <p:spTgt spid="222"/>
                                        </p:tgtEl>
                                        <p:attrNameLst>
                                          <p:attrName>ppt_h</p:attrName>
                                        </p:attrNameLst>
                                      </p:cBhvr>
                                      <p:tavLst>
                                        <p:tav tm="0">
                                          <p:val>
                                            <p:fltVal val="0"/>
                                          </p:val>
                                        </p:tav>
                                        <p:tav tm="100000">
                                          <p:val>
                                            <p:strVal val="#ppt_h"/>
                                          </p:val>
                                        </p:tav>
                                      </p:tavLst>
                                    </p:anim>
                                    <p:animEffect transition="in" filter="fade">
                                      <p:cBhvr>
                                        <p:cTn id="9" dur="250"/>
                                        <p:tgtEl>
                                          <p:spTgt spid="222"/>
                                        </p:tgtEl>
                                      </p:cBhvr>
                                    </p:animEffect>
                                  </p:childTnLst>
                                </p:cTn>
                              </p:par>
                              <p:par>
                                <p:cTn id="10" presetID="6" presetClass="emph" presetSubtype="0" decel="100000" fill="hold" nodeType="withEffect">
                                  <p:stCondLst>
                                    <p:cond delay="200"/>
                                  </p:stCondLst>
                                  <p:childTnLst>
                                    <p:animScale>
                                      <p:cBhvr>
                                        <p:cTn id="11" dur="250" fill="hold"/>
                                        <p:tgtEl>
                                          <p:spTgt spid="222"/>
                                        </p:tgtEl>
                                      </p:cBhvr>
                                      <p:by x="110000" y="110000"/>
                                    </p:animScale>
                                  </p:childTnLst>
                                </p:cTn>
                              </p:par>
                              <p:par>
                                <p:cTn id="12" presetID="6" presetClass="emph" presetSubtype="0" decel="100000" fill="hold" nodeType="withEffect">
                                  <p:stCondLst>
                                    <p:cond delay="400"/>
                                  </p:stCondLst>
                                  <p:childTnLst>
                                    <p:animScale>
                                      <p:cBhvr>
                                        <p:cTn id="13" dur="250" fill="hold"/>
                                        <p:tgtEl>
                                          <p:spTgt spid="222"/>
                                        </p:tgtEl>
                                      </p:cBhvr>
                                      <p:by x="91000" y="91000"/>
                                    </p:animScale>
                                  </p:childTnLst>
                                </p:cTn>
                              </p:par>
                            </p:childTnLst>
                          </p:cTn>
                        </p:par>
                        <p:par>
                          <p:cTn id="14" fill="hold" nodeType="afterGroup">
                            <p:stCondLst>
                              <p:cond delay="65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14"/>
                                        </p:tgtEl>
                                        <p:attrNameLst>
                                          <p:attrName>style.visibility</p:attrName>
                                        </p:attrNameLst>
                                      </p:cBhvr>
                                      <p:to>
                                        <p:strVal val="visible"/>
                                      </p:to>
                                    </p:set>
                                    <p:anim calcmode="lin" valueType="num">
                                      <p:cBhvr>
                                        <p:cTn id="17" dur="250" fill="hold"/>
                                        <p:tgtEl>
                                          <p:spTgt spid="214"/>
                                        </p:tgtEl>
                                        <p:attrNameLst>
                                          <p:attrName>ppt_x</p:attrName>
                                        </p:attrNameLst>
                                      </p:cBhvr>
                                      <p:tavLst>
                                        <p:tav tm="0">
                                          <p:val>
                                            <p:strVal val="#ppt_x"/>
                                          </p:val>
                                        </p:tav>
                                        <p:tav tm="100000">
                                          <p:val>
                                            <p:strVal val="#ppt_x"/>
                                          </p:val>
                                        </p:tav>
                                      </p:tavLst>
                                    </p:anim>
                                    <p:anim calcmode="lin" valueType="num">
                                      <p:cBhvr>
                                        <p:cTn id="18" dur="250" fill="hold"/>
                                        <p:tgtEl>
                                          <p:spTgt spid="214"/>
                                        </p:tgtEl>
                                        <p:attrNameLst>
                                          <p:attrName>ppt_y</p:attrName>
                                        </p:attrNameLst>
                                      </p:cBhvr>
                                      <p:tavLst>
                                        <p:tav tm="0">
                                          <p:val>
                                            <p:strVal val="#ppt_y-#ppt_h/2"/>
                                          </p:val>
                                        </p:tav>
                                        <p:tav tm="100000">
                                          <p:val>
                                            <p:strVal val="#ppt_y"/>
                                          </p:val>
                                        </p:tav>
                                      </p:tavLst>
                                    </p:anim>
                                    <p:anim calcmode="lin" valueType="num">
                                      <p:cBhvr>
                                        <p:cTn id="19" dur="250" fill="hold"/>
                                        <p:tgtEl>
                                          <p:spTgt spid="214"/>
                                        </p:tgtEl>
                                        <p:attrNameLst>
                                          <p:attrName>ppt_w</p:attrName>
                                        </p:attrNameLst>
                                      </p:cBhvr>
                                      <p:tavLst>
                                        <p:tav tm="0">
                                          <p:val>
                                            <p:strVal val="#ppt_w"/>
                                          </p:val>
                                        </p:tav>
                                        <p:tav tm="100000">
                                          <p:val>
                                            <p:strVal val="#ppt_w"/>
                                          </p:val>
                                        </p:tav>
                                      </p:tavLst>
                                    </p:anim>
                                    <p:anim calcmode="lin" valueType="num">
                                      <p:cBhvr>
                                        <p:cTn id="20" dur="250" fill="hold"/>
                                        <p:tgtEl>
                                          <p:spTgt spid="214"/>
                                        </p:tgtEl>
                                        <p:attrNameLst>
                                          <p:attrName>ppt_h</p:attrName>
                                        </p:attrNameLst>
                                      </p:cBhvr>
                                      <p:tavLst>
                                        <p:tav tm="0">
                                          <p:val>
                                            <p:fltVal val="0"/>
                                          </p:val>
                                        </p:tav>
                                        <p:tav tm="100000">
                                          <p:val>
                                            <p:strVal val="#ppt_h"/>
                                          </p:val>
                                        </p:tav>
                                      </p:tavLst>
                                    </p:anim>
                                  </p:childTnLst>
                                </p:cTn>
                              </p:par>
                              <p:par>
                                <p:cTn id="21" presetID="2" presetClass="entr" presetSubtype="2" decel="66600" fill="hold" grpId="0" nodeType="withEffect">
                                  <p:stCondLst>
                                    <p:cond delay="500"/>
                                  </p:stCondLst>
                                  <p:childTnLst>
                                    <p:set>
                                      <p:cBhvr>
                                        <p:cTn id="22" dur="1" fill="hold">
                                          <p:stCondLst>
                                            <p:cond delay="0"/>
                                          </p:stCondLst>
                                        </p:cTn>
                                        <p:tgtEl>
                                          <p:spTgt spid="219"/>
                                        </p:tgtEl>
                                        <p:attrNameLst>
                                          <p:attrName>style.visibility</p:attrName>
                                        </p:attrNameLst>
                                      </p:cBhvr>
                                      <p:to>
                                        <p:strVal val="visible"/>
                                      </p:to>
                                    </p:set>
                                    <p:anim calcmode="lin" valueType="num">
                                      <p:cBhvr additive="base">
                                        <p:cTn id="23" dur="400" fill="hold"/>
                                        <p:tgtEl>
                                          <p:spTgt spid="219"/>
                                        </p:tgtEl>
                                        <p:attrNameLst>
                                          <p:attrName>ppt_x</p:attrName>
                                        </p:attrNameLst>
                                      </p:cBhvr>
                                      <p:tavLst>
                                        <p:tav tm="0">
                                          <p:val>
                                            <p:strVal val="1+#ppt_w/2"/>
                                          </p:val>
                                        </p:tav>
                                        <p:tav tm="100000">
                                          <p:val>
                                            <p:strVal val="#ppt_x"/>
                                          </p:val>
                                        </p:tav>
                                      </p:tavLst>
                                    </p:anim>
                                    <p:anim calcmode="lin" valueType="num">
                                      <p:cBhvr additive="base">
                                        <p:cTn id="24" dur="400" fill="hold"/>
                                        <p:tgtEl>
                                          <p:spTgt spid="219"/>
                                        </p:tgtEl>
                                        <p:attrNameLst>
                                          <p:attrName>ppt_y</p:attrName>
                                        </p:attrNameLst>
                                      </p:cBhvr>
                                      <p:tavLst>
                                        <p:tav tm="0">
                                          <p:val>
                                            <p:strVal val="#ppt_y"/>
                                          </p:val>
                                        </p:tav>
                                        <p:tav tm="100000">
                                          <p:val>
                                            <p:strVal val="#ppt_y"/>
                                          </p:val>
                                        </p:tav>
                                      </p:tavLst>
                                    </p:anim>
                                  </p:childTnLst>
                                </p:cTn>
                              </p:par>
                              <p:par>
                                <p:cTn id="25" presetID="2" presetClass="entr" presetSubtype="8" decel="66600" fill="hold" grpId="0" nodeType="withEffect">
                                  <p:stCondLst>
                                    <p:cond delay="50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400" fill="hold"/>
                                        <p:tgtEl>
                                          <p:spTgt spid="220"/>
                                        </p:tgtEl>
                                        <p:attrNameLst>
                                          <p:attrName>ppt_x</p:attrName>
                                        </p:attrNameLst>
                                      </p:cBhvr>
                                      <p:tavLst>
                                        <p:tav tm="0">
                                          <p:val>
                                            <p:strVal val="0-#ppt_w/2"/>
                                          </p:val>
                                        </p:tav>
                                        <p:tav tm="100000">
                                          <p:val>
                                            <p:strVal val="#ppt_x"/>
                                          </p:val>
                                        </p:tav>
                                      </p:tavLst>
                                    </p:anim>
                                    <p:anim calcmode="lin" valueType="num">
                                      <p:cBhvr additive="base">
                                        <p:cTn id="28" dur="400" fill="hold"/>
                                        <p:tgtEl>
                                          <p:spTgt spid="220"/>
                                        </p:tgtEl>
                                        <p:attrNameLst>
                                          <p:attrName>ppt_y</p:attrName>
                                        </p:attrNameLst>
                                      </p:cBhvr>
                                      <p:tavLst>
                                        <p:tav tm="0">
                                          <p:val>
                                            <p:strVal val="#ppt_y"/>
                                          </p:val>
                                        </p:tav>
                                        <p:tav tm="100000">
                                          <p:val>
                                            <p:strVal val="#ppt_y"/>
                                          </p:val>
                                        </p:tav>
                                      </p:tavLst>
                                    </p:anim>
                                  </p:childTnLst>
                                </p:cTn>
                              </p:par>
                              <p:par>
                                <p:cTn id="29" presetID="2" presetClass="entr" presetSubtype="8" decel="66600" fill="hold" grpId="0" nodeType="withEffect">
                                  <p:stCondLst>
                                    <p:cond delay="900"/>
                                  </p:stCondLst>
                                  <p:childTnLst>
                                    <p:set>
                                      <p:cBhvr>
                                        <p:cTn id="30" dur="1" fill="hold">
                                          <p:stCondLst>
                                            <p:cond delay="0"/>
                                          </p:stCondLst>
                                        </p:cTn>
                                        <p:tgtEl>
                                          <p:spTgt spid="221"/>
                                        </p:tgtEl>
                                        <p:attrNameLst>
                                          <p:attrName>style.visibility</p:attrName>
                                        </p:attrNameLst>
                                      </p:cBhvr>
                                      <p:to>
                                        <p:strVal val="visible"/>
                                      </p:to>
                                    </p:set>
                                    <p:anim calcmode="lin" valueType="num">
                                      <p:cBhvr additive="base">
                                        <p:cTn id="31" dur="400" fill="hold"/>
                                        <p:tgtEl>
                                          <p:spTgt spid="221"/>
                                        </p:tgtEl>
                                        <p:attrNameLst>
                                          <p:attrName>ppt_x</p:attrName>
                                        </p:attrNameLst>
                                      </p:cBhvr>
                                      <p:tavLst>
                                        <p:tav tm="0">
                                          <p:val>
                                            <p:strVal val="0-#ppt_w/2"/>
                                          </p:val>
                                        </p:tav>
                                        <p:tav tm="100000">
                                          <p:val>
                                            <p:strVal val="#ppt_x"/>
                                          </p:val>
                                        </p:tav>
                                      </p:tavLst>
                                    </p:anim>
                                    <p:anim calcmode="lin" valueType="num">
                                      <p:cBhvr additive="base">
                                        <p:cTn id="32" dur="400" fill="hold"/>
                                        <p:tgtEl>
                                          <p:spTgt spid="221"/>
                                        </p:tgtEl>
                                        <p:attrNameLst>
                                          <p:attrName>ppt_y</p:attrName>
                                        </p:attrNameLst>
                                      </p:cBhvr>
                                      <p:tavLst>
                                        <p:tav tm="0">
                                          <p:val>
                                            <p:strVal val="#ppt_y"/>
                                          </p:val>
                                        </p:tav>
                                        <p:tav tm="100000">
                                          <p:val>
                                            <p:strVal val="#ppt_y"/>
                                          </p:val>
                                        </p:tav>
                                      </p:tavLst>
                                    </p:anim>
                                  </p:childTnLst>
                                </p:cTn>
                              </p:par>
                              <p:par>
                                <p:cTn id="33" presetID="2" presetClass="entr" presetSubtype="2" decel="66600" fill="hold" grpId="0" nodeType="withEffect">
                                  <p:stCondLst>
                                    <p:cond delay="900"/>
                                  </p:stCondLst>
                                  <p:childTnLst>
                                    <p:set>
                                      <p:cBhvr>
                                        <p:cTn id="34" dur="1" fill="hold">
                                          <p:stCondLst>
                                            <p:cond delay="0"/>
                                          </p:stCondLst>
                                        </p:cTn>
                                        <p:tgtEl>
                                          <p:spTgt spid="218"/>
                                        </p:tgtEl>
                                        <p:attrNameLst>
                                          <p:attrName>style.visibility</p:attrName>
                                        </p:attrNameLst>
                                      </p:cBhvr>
                                      <p:to>
                                        <p:strVal val="visible"/>
                                      </p:to>
                                    </p:set>
                                    <p:anim calcmode="lin" valueType="num">
                                      <p:cBhvr additive="base">
                                        <p:cTn id="35" dur="400" fill="hold"/>
                                        <p:tgtEl>
                                          <p:spTgt spid="218"/>
                                        </p:tgtEl>
                                        <p:attrNameLst>
                                          <p:attrName>ppt_x</p:attrName>
                                        </p:attrNameLst>
                                      </p:cBhvr>
                                      <p:tavLst>
                                        <p:tav tm="0">
                                          <p:val>
                                            <p:strVal val="1+#ppt_w/2"/>
                                          </p:val>
                                        </p:tav>
                                        <p:tav tm="100000">
                                          <p:val>
                                            <p:strVal val="#ppt_x"/>
                                          </p:val>
                                        </p:tav>
                                      </p:tavLst>
                                    </p:anim>
                                    <p:anim calcmode="lin" valueType="num">
                                      <p:cBhvr additive="base">
                                        <p:cTn id="36" dur="400" fill="hold"/>
                                        <p:tgtEl>
                                          <p:spTgt spid="21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900"/>
                            </p:stCondLst>
                            <p:childTnLst>
                              <p:par>
                                <p:cTn id="38" presetID="22" presetClass="entr" presetSubtype="8" fill="hold" grpId="0" nodeType="after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wipe(left)">
                                      <p:cBhvr>
                                        <p:cTn id="40"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215" grpId="0"/>
      <p:bldP spid="218" grpId="0" animBg="1"/>
      <p:bldP spid="219" grpId="0" animBg="1"/>
      <p:bldP spid="220" grpId="0" animBg="1"/>
      <p:bldP spid="2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DA9B771-E480-E34F-978E-B3D24C8F42EE}"/>
              </a:ext>
            </a:extLst>
          </p:cNvPr>
          <p:cNvSpPr/>
          <p:nvPr/>
        </p:nvSpPr>
        <p:spPr>
          <a:xfrm>
            <a:off x="0" y="894"/>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8" name="组合 17">
            <a:extLst>
              <a:ext uri="{FF2B5EF4-FFF2-40B4-BE49-F238E27FC236}">
                <a16:creationId xmlns:a16="http://schemas.microsoft.com/office/drawing/2014/main" id="{CC11F4D3-B886-4B49-9ABD-FFDFD61B76C0}"/>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22F972EE-8B19-7E4F-B8E4-DC63BF4DA994}"/>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等腰三角形 19">
              <a:extLst>
                <a:ext uri="{FF2B5EF4-FFF2-40B4-BE49-F238E27FC236}">
                  <a16:creationId xmlns:a16="http://schemas.microsoft.com/office/drawing/2014/main" id="{7C53721D-B57C-ED4B-81EA-9154F88F3324}"/>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0485" name="文本框 9">
            <a:extLst>
              <a:ext uri="{FF2B5EF4-FFF2-40B4-BE49-F238E27FC236}">
                <a16:creationId xmlns:a16="http://schemas.microsoft.com/office/drawing/2014/main" id="{81B7DCC5-3A8D-7A43-815F-A1F7087895D3}"/>
              </a:ext>
            </a:extLst>
          </p:cNvPr>
          <p:cNvSpPr txBox="1">
            <a:spLocks noChangeArrowheads="1"/>
          </p:cNvSpPr>
          <p:nvPr/>
        </p:nvSpPr>
        <p:spPr bwMode="auto">
          <a:xfrm>
            <a:off x="984250" y="188913"/>
            <a:ext cx="56483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marL="342900" indent="-34290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lvl="1" eaLnBrk="1" hangingPunct="1"/>
            <a:r>
              <a:rPr lang="zh-CN" altLang="en-US" b="1">
                <a:solidFill>
                  <a:schemeClr val="bg1"/>
                </a:solidFill>
                <a:latin typeface="Microsoft YaHei" panose="020B0503020204020204" pitchFamily="34" charset="-122"/>
                <a:ea typeface="Microsoft YaHei" panose="020B0503020204020204" pitchFamily="34" charset="-122"/>
              </a:rPr>
              <a:t>域外解决平行诉讼</a:t>
            </a:r>
            <a:r>
              <a:rPr lang="en-US" altLang="zh-CN" b="1">
                <a:solidFill>
                  <a:schemeClr val="bg1"/>
                </a:solidFill>
                <a:latin typeface="Microsoft YaHei" panose="020B0503020204020204" pitchFamily="34" charset="-122"/>
                <a:ea typeface="Microsoft YaHei" panose="020B0503020204020204" pitchFamily="34" charset="-122"/>
              </a:rPr>
              <a:t>/</a:t>
            </a:r>
            <a:r>
              <a:rPr lang="zh-CN" altLang="en-US" b="1">
                <a:solidFill>
                  <a:schemeClr val="bg1"/>
                </a:solidFill>
                <a:latin typeface="Microsoft YaHei" panose="020B0503020204020204" pitchFamily="34" charset="-122"/>
                <a:ea typeface="Microsoft YaHei" panose="020B0503020204020204" pitchFamily="34" charset="-122"/>
              </a:rPr>
              <a:t>仲裁的禁诉令国际法依据</a:t>
            </a:r>
          </a:p>
        </p:txBody>
      </p:sp>
      <p:sp>
        <p:nvSpPr>
          <p:cNvPr id="29" name="Freeform 261">
            <a:extLst>
              <a:ext uri="{FF2B5EF4-FFF2-40B4-BE49-F238E27FC236}">
                <a16:creationId xmlns:a16="http://schemas.microsoft.com/office/drawing/2014/main" id="{34BE49D2-ABF9-3A4F-AA94-786FFD2B17E7}"/>
              </a:ext>
            </a:extLst>
          </p:cNvPr>
          <p:cNvSpPr/>
          <p:nvPr/>
        </p:nvSpPr>
        <p:spPr bwMode="auto">
          <a:xfrm>
            <a:off x="373063" y="176213"/>
            <a:ext cx="360362" cy="3587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nvGrpSpPr>
          <p:cNvPr id="10" name="组合 9">
            <a:extLst>
              <a:ext uri="{FF2B5EF4-FFF2-40B4-BE49-F238E27FC236}">
                <a16:creationId xmlns:a16="http://schemas.microsoft.com/office/drawing/2014/main" id="{9C5436DB-B044-A24C-BF03-78D3B4BD5760}"/>
              </a:ext>
            </a:extLst>
          </p:cNvPr>
          <p:cNvGrpSpPr>
            <a:grpSpLocks/>
          </p:cNvGrpSpPr>
          <p:nvPr/>
        </p:nvGrpSpPr>
        <p:grpSpPr bwMode="auto">
          <a:xfrm>
            <a:off x="1697038" y="1801813"/>
            <a:ext cx="827087" cy="827087"/>
            <a:chOff x="4416945" y="2276872"/>
            <a:chExt cx="1008112" cy="1008112"/>
          </a:xfrm>
        </p:grpSpPr>
        <p:sp>
          <p:nvSpPr>
            <p:cNvPr id="11" name="椭圆 10">
              <a:extLst>
                <a:ext uri="{FF2B5EF4-FFF2-40B4-BE49-F238E27FC236}">
                  <a16:creationId xmlns:a16="http://schemas.microsoft.com/office/drawing/2014/main" id="{76C67322-6E9A-A049-902B-0B7B13CCE32C}"/>
                </a:ext>
              </a:extLst>
            </p:cNvPr>
            <p:cNvSpPr/>
            <p:nvPr/>
          </p:nvSpPr>
          <p:spPr>
            <a:xfrm>
              <a:off x="4416945" y="2276872"/>
              <a:ext cx="1008112" cy="10081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12" name="Freeform 92">
              <a:extLst>
                <a:ext uri="{FF2B5EF4-FFF2-40B4-BE49-F238E27FC236}">
                  <a16:creationId xmlns:a16="http://schemas.microsoft.com/office/drawing/2014/main" id="{06CFD926-8E1F-A943-BEA1-562A6EA652CD}"/>
                </a:ext>
              </a:extLst>
            </p:cNvPr>
            <p:cNvSpPr>
              <a:spLocks noEditPoints="1"/>
            </p:cNvSpPr>
            <p:nvPr/>
          </p:nvSpPr>
          <p:spPr bwMode="auto">
            <a:xfrm>
              <a:off x="4780717" y="2642578"/>
              <a:ext cx="280568" cy="288309"/>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grpSp>
        <p:nvGrpSpPr>
          <p:cNvPr id="13" name="组合 12">
            <a:extLst>
              <a:ext uri="{FF2B5EF4-FFF2-40B4-BE49-F238E27FC236}">
                <a16:creationId xmlns:a16="http://schemas.microsoft.com/office/drawing/2014/main" id="{EE07D855-585E-C24B-BEB0-3E097F09B50C}"/>
              </a:ext>
            </a:extLst>
          </p:cNvPr>
          <p:cNvGrpSpPr>
            <a:grpSpLocks/>
          </p:cNvGrpSpPr>
          <p:nvPr/>
        </p:nvGrpSpPr>
        <p:grpSpPr bwMode="auto">
          <a:xfrm>
            <a:off x="1698625" y="3730625"/>
            <a:ext cx="827088" cy="827088"/>
            <a:chOff x="5290496" y="3068960"/>
            <a:chExt cx="1285817" cy="1285817"/>
          </a:xfrm>
        </p:grpSpPr>
        <p:sp>
          <p:nvSpPr>
            <p:cNvPr id="14" name="椭圆 13">
              <a:extLst>
                <a:ext uri="{FF2B5EF4-FFF2-40B4-BE49-F238E27FC236}">
                  <a16:creationId xmlns:a16="http://schemas.microsoft.com/office/drawing/2014/main" id="{5AABA952-DDC3-B24F-A40B-FBA682A0B888}"/>
                </a:ext>
              </a:extLst>
            </p:cNvPr>
            <p:cNvSpPr/>
            <p:nvPr/>
          </p:nvSpPr>
          <p:spPr>
            <a:xfrm>
              <a:off x="5290496" y="3068960"/>
              <a:ext cx="1285817" cy="12858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15" name="Freeform 90">
              <a:extLst>
                <a:ext uri="{FF2B5EF4-FFF2-40B4-BE49-F238E27FC236}">
                  <a16:creationId xmlns:a16="http://schemas.microsoft.com/office/drawing/2014/main" id="{0F9F06DC-30A4-924F-ACD8-1E8A972DEB30}"/>
                </a:ext>
              </a:extLst>
            </p:cNvPr>
            <p:cNvSpPr>
              <a:spLocks noEditPoints="1"/>
            </p:cNvSpPr>
            <p:nvPr/>
          </p:nvSpPr>
          <p:spPr bwMode="auto">
            <a:xfrm>
              <a:off x="5838387" y="3500857"/>
              <a:ext cx="333178" cy="35538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sp>
        <p:nvSpPr>
          <p:cNvPr id="25" name="椭圆 24">
            <a:extLst>
              <a:ext uri="{FF2B5EF4-FFF2-40B4-BE49-F238E27FC236}">
                <a16:creationId xmlns:a16="http://schemas.microsoft.com/office/drawing/2014/main" id="{46DE7F0C-CABD-F143-B223-5118788A173C}"/>
              </a:ext>
            </a:extLst>
          </p:cNvPr>
          <p:cNvSpPr/>
          <p:nvPr/>
        </p:nvSpPr>
        <p:spPr>
          <a:xfrm>
            <a:off x="1924050" y="1460500"/>
            <a:ext cx="828675" cy="827088"/>
          </a:xfrm>
          <a:prstGeom prst="ellipse">
            <a:avLst/>
          </a:prstGeom>
          <a:solidFill>
            <a:schemeClr val="accent5">
              <a:lumMod val="60000"/>
              <a:lumOff val="40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26" name="标题 4">
            <a:extLst>
              <a:ext uri="{FF2B5EF4-FFF2-40B4-BE49-F238E27FC236}">
                <a16:creationId xmlns:a16="http://schemas.microsoft.com/office/drawing/2014/main" id="{891E4B25-0BF1-F143-BB24-3EC26B584DE2}"/>
              </a:ext>
            </a:extLst>
          </p:cNvPr>
          <p:cNvSpPr txBox="1">
            <a:spLocks noChangeArrowheads="1"/>
          </p:cNvSpPr>
          <p:nvPr/>
        </p:nvSpPr>
        <p:spPr bwMode="auto">
          <a:xfrm>
            <a:off x="1895475" y="1446213"/>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600" b="1">
                <a:solidFill>
                  <a:schemeClr val="bg1"/>
                </a:solidFill>
                <a:latin typeface="Microsoft YaHei" panose="020B0503020204020204" pitchFamily="34" charset="-122"/>
                <a:ea typeface="Microsoft YaHei" panose="020B0503020204020204" pitchFamily="34" charset="-122"/>
              </a:rPr>
              <a:t>01</a:t>
            </a:r>
          </a:p>
        </p:txBody>
      </p:sp>
      <p:sp>
        <p:nvSpPr>
          <p:cNvPr id="27" name="椭圆 26">
            <a:extLst>
              <a:ext uri="{FF2B5EF4-FFF2-40B4-BE49-F238E27FC236}">
                <a16:creationId xmlns:a16="http://schemas.microsoft.com/office/drawing/2014/main" id="{B7C742B6-9E54-4041-A259-6380BF46D44E}"/>
              </a:ext>
            </a:extLst>
          </p:cNvPr>
          <p:cNvSpPr/>
          <p:nvPr/>
        </p:nvSpPr>
        <p:spPr>
          <a:xfrm>
            <a:off x="2132013" y="3662363"/>
            <a:ext cx="828675" cy="828675"/>
          </a:xfrm>
          <a:prstGeom prst="ellipse">
            <a:avLst/>
          </a:prstGeom>
          <a:solidFill>
            <a:schemeClr val="accent5">
              <a:lumMod val="60000"/>
              <a:lumOff val="40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28" name="标题 4">
            <a:extLst>
              <a:ext uri="{FF2B5EF4-FFF2-40B4-BE49-F238E27FC236}">
                <a16:creationId xmlns:a16="http://schemas.microsoft.com/office/drawing/2014/main" id="{EC43EC01-FF95-3C40-9F14-CFD8A5A92E91}"/>
              </a:ext>
            </a:extLst>
          </p:cNvPr>
          <p:cNvSpPr txBox="1">
            <a:spLocks noChangeArrowheads="1"/>
          </p:cNvSpPr>
          <p:nvPr/>
        </p:nvSpPr>
        <p:spPr bwMode="auto">
          <a:xfrm>
            <a:off x="2117725" y="3662363"/>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600" b="1">
                <a:solidFill>
                  <a:schemeClr val="bg1"/>
                </a:solidFill>
                <a:latin typeface="Microsoft YaHei" panose="020B0503020204020204" pitchFamily="34" charset="-122"/>
                <a:ea typeface="Microsoft YaHei" panose="020B0503020204020204" pitchFamily="34" charset="-122"/>
              </a:rPr>
              <a:t>02</a:t>
            </a:r>
          </a:p>
        </p:txBody>
      </p:sp>
      <p:sp>
        <p:nvSpPr>
          <p:cNvPr id="33" name="矩形 47">
            <a:extLst>
              <a:ext uri="{FF2B5EF4-FFF2-40B4-BE49-F238E27FC236}">
                <a16:creationId xmlns:a16="http://schemas.microsoft.com/office/drawing/2014/main" id="{BD01869F-7E5A-9C49-A173-E2EC2F5269D8}"/>
              </a:ext>
            </a:extLst>
          </p:cNvPr>
          <p:cNvSpPr>
            <a:spLocks noChangeArrowheads="1"/>
          </p:cNvSpPr>
          <p:nvPr/>
        </p:nvSpPr>
        <p:spPr bwMode="auto">
          <a:xfrm>
            <a:off x="3068638" y="1533525"/>
            <a:ext cx="5781448" cy="43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20000"/>
              </a:lnSpc>
              <a:spcBef>
                <a:spcPct val="0"/>
              </a:spcBef>
              <a:buFont typeface="Arial" panose="020B0604020202020204" pitchFamily="34" charset="0"/>
              <a:buNone/>
            </a:pPr>
            <a:r>
              <a:rPr lang="en-US" altLang="zh-CN"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2006</a:t>
            </a:r>
            <a:r>
              <a:rPr lang="zh-CN" altLang="en-US"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年</a:t>
            </a:r>
            <a:r>
              <a:rPr lang="en-US" altLang="zh-CN"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国际商事仲裁示范法</a:t>
            </a:r>
            <a:r>
              <a:rPr lang="en-US" altLang="zh-CN"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17</a:t>
            </a:r>
            <a:r>
              <a:rPr lang="zh-CN" altLang="en-US"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条第</a:t>
            </a:r>
            <a:r>
              <a:rPr lang="en-US" altLang="zh-CN"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1-2</a:t>
            </a:r>
            <a:r>
              <a:rPr lang="zh-CN" altLang="en-US" sz="2000" b="1" dirty="0">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rPr>
              <a:t>款</a:t>
            </a:r>
          </a:p>
        </p:txBody>
      </p:sp>
      <p:sp>
        <p:nvSpPr>
          <p:cNvPr id="34" name="矩形 33">
            <a:extLst>
              <a:ext uri="{FF2B5EF4-FFF2-40B4-BE49-F238E27FC236}">
                <a16:creationId xmlns:a16="http://schemas.microsoft.com/office/drawing/2014/main" id="{B7AA4018-F27C-9A46-A00B-BEC9A55B610B}"/>
              </a:ext>
            </a:extLst>
          </p:cNvPr>
          <p:cNvSpPr>
            <a:spLocks noChangeArrowheads="1"/>
          </p:cNvSpPr>
          <p:nvPr/>
        </p:nvSpPr>
        <p:spPr bwMode="auto">
          <a:xfrm>
            <a:off x="3068638" y="3838575"/>
            <a:ext cx="505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000" b="1">
                <a:latin typeface="Microsoft YaHei" panose="020B0503020204020204" pitchFamily="34" charset="-122"/>
                <a:ea typeface="Microsoft YaHei" panose="020B0503020204020204" pitchFamily="34" charset="-122"/>
                <a:cs typeface="Arial" panose="020B0604020202020204" pitchFamily="34" charset="0"/>
              </a:rPr>
              <a:t>1958</a:t>
            </a:r>
            <a:r>
              <a:rPr lang="zh-CN" altLang="en-US" sz="2000" b="1">
                <a:latin typeface="Microsoft YaHei" panose="020B0503020204020204" pitchFamily="34" charset="-122"/>
                <a:ea typeface="Microsoft YaHei" panose="020B0503020204020204" pitchFamily="34" charset="-122"/>
                <a:cs typeface="Arial" panose="020B0604020202020204" pitchFamily="34" charset="0"/>
              </a:rPr>
              <a:t>年</a:t>
            </a:r>
            <a:r>
              <a:rPr lang="en-US" altLang="zh-CN" sz="2000" b="1">
                <a:latin typeface="Microsoft YaHei" panose="020B0503020204020204" pitchFamily="34" charset="-122"/>
                <a:ea typeface="Microsoft YaHei" panose="020B0503020204020204" pitchFamily="34" charset="-122"/>
                <a:cs typeface="Arial" panose="020B0604020202020204" pitchFamily="34" charset="0"/>
              </a:rPr>
              <a:t>《</a:t>
            </a:r>
            <a:r>
              <a:rPr lang="zh-CN" altLang="en-US" sz="2000" b="1">
                <a:latin typeface="Microsoft YaHei" panose="020B0503020204020204" pitchFamily="34" charset="-122"/>
                <a:ea typeface="Microsoft YaHei" panose="020B0503020204020204" pitchFamily="34" charset="-122"/>
                <a:cs typeface="Arial" panose="020B0604020202020204" pitchFamily="34" charset="0"/>
              </a:rPr>
              <a:t>纽约公约</a:t>
            </a:r>
            <a:r>
              <a:rPr lang="en-US" altLang="zh-CN" sz="2000" b="1">
                <a:latin typeface="Microsoft YaHei" panose="020B0503020204020204" pitchFamily="34" charset="-122"/>
                <a:ea typeface="Microsoft YaHei" panose="020B0503020204020204" pitchFamily="34" charset="-122"/>
                <a:cs typeface="Arial" panose="020B0604020202020204" pitchFamily="34" charset="0"/>
              </a:rPr>
              <a:t>》</a:t>
            </a:r>
            <a:r>
              <a:rPr lang="zh-CN" altLang="en-US" sz="2000" b="1">
                <a:latin typeface="Microsoft YaHei" panose="020B0503020204020204" pitchFamily="34" charset="-122"/>
                <a:ea typeface="Microsoft YaHei" panose="020B0503020204020204" pitchFamily="34" charset="-122"/>
                <a:cs typeface="Arial" panose="020B0604020202020204" pitchFamily="34" charset="0"/>
              </a:rPr>
              <a:t>第</a:t>
            </a:r>
            <a:r>
              <a:rPr lang="en-US" altLang="zh-CN" sz="2000" b="1">
                <a:latin typeface="Microsoft YaHei" panose="020B0503020204020204" pitchFamily="34" charset="-122"/>
                <a:ea typeface="Microsoft YaHei" panose="020B0503020204020204" pitchFamily="34" charset="-122"/>
                <a:cs typeface="Arial" panose="020B0604020202020204" pitchFamily="34" charset="0"/>
              </a:rPr>
              <a:t>3</a:t>
            </a:r>
            <a:r>
              <a:rPr lang="zh-CN" altLang="en-US" sz="2000" b="1">
                <a:latin typeface="Microsoft YaHei" panose="020B0503020204020204" pitchFamily="34" charset="-122"/>
                <a:ea typeface="Microsoft YaHei" panose="020B0503020204020204" pitchFamily="34" charset="-122"/>
                <a:cs typeface="Arial" panose="020B0604020202020204" pitchFamily="34" charset="0"/>
              </a:rPr>
              <a:t>条 </a:t>
            </a:r>
          </a:p>
        </p:txBody>
      </p:sp>
      <p:sp>
        <p:nvSpPr>
          <p:cNvPr id="41" name="TextBox 40">
            <a:extLst>
              <a:ext uri="{FF2B5EF4-FFF2-40B4-BE49-F238E27FC236}">
                <a16:creationId xmlns:a16="http://schemas.microsoft.com/office/drawing/2014/main" id="{268527ED-9843-254B-96B2-E75C9988E5BD}"/>
              </a:ext>
            </a:extLst>
          </p:cNvPr>
          <p:cNvSpPr txBox="1">
            <a:spLocks noChangeArrowheads="1"/>
          </p:cNvSpPr>
          <p:nvPr/>
        </p:nvSpPr>
        <p:spPr bwMode="auto">
          <a:xfrm>
            <a:off x="15670213" y="8396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t>延时符</a:t>
            </a:r>
          </a:p>
        </p:txBody>
      </p:sp>
      <p:pic>
        <p:nvPicPr>
          <p:cNvPr id="35" name="图片 34">
            <a:extLst>
              <a:ext uri="{FF2B5EF4-FFF2-40B4-BE49-F238E27FC236}">
                <a16:creationId xmlns:a16="http://schemas.microsoft.com/office/drawing/2014/main" id="{DD8339F8-FCDE-FC48-87A5-31727D26A9CC}"/>
              </a:ext>
            </a:extLst>
          </p:cNvPr>
          <p:cNvPicPr>
            <a:picLocks noChangeAspect="1"/>
          </p:cNvPicPr>
          <p:nvPr/>
        </p:nvPicPr>
        <p:blipFill>
          <a:blip r:embed="rId4"/>
          <a:srcRect l="2682" t="5060" r="10726" b="2892"/>
          <a:stretch>
            <a:fillRect/>
          </a:stretch>
        </p:blipFill>
        <p:spPr>
          <a:xfrm>
            <a:off x="10561453" y="5211031"/>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14" presetClass="entr" presetSubtype="10" fill="hold" grpId="0"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400"/>
                                        <p:tgtEl>
                                          <p:spTgt spid="33"/>
                                        </p:tgtEl>
                                      </p:cBhvr>
                                    </p:animEffect>
                                  </p:childTnLst>
                                </p:cTn>
                              </p:par>
                              <p:par>
                                <p:cTn id="38" presetID="14" presetClass="entr" presetSubtype="10" fill="hold" grpId="0" nodeType="withEffect">
                                  <p:stCondLst>
                                    <p:cond delay="50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400"/>
                                        <p:tgtEl>
                                          <p:spTgt spid="34"/>
                                        </p:tgtEl>
                                      </p:cBhvr>
                                    </p:animEffect>
                                  </p:childTnLst>
                                </p:cTn>
                              </p:par>
                            </p:childTnLst>
                          </p:cTn>
                        </p:par>
                        <p:par>
                          <p:cTn id="41" fill="hold" nodeType="afterGroup">
                            <p:stCondLst>
                              <p:cond delay="2400"/>
                            </p:stCondLst>
                            <p:childTnLst>
                              <p:par>
                                <p:cTn id="42" presetID="10"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bldLvl="0" animBg="1"/>
      <p:bldP spid="28" grpId="0"/>
      <p:bldP spid="33" grpId="0"/>
      <p:bldP spid="34"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355A35-8D59-1B47-BD0D-D0947AB0E635}"/>
              </a:ext>
            </a:extLst>
          </p:cNvPr>
          <p:cNvSpPr/>
          <p:nvPr/>
        </p:nvSpPr>
        <p:spPr>
          <a:xfrm>
            <a:off x="1589" y="1785"/>
            <a:ext cx="12188825" cy="548395"/>
          </a:xfrm>
          <a:prstGeom prst="rect">
            <a:avLst/>
          </a:prstGeom>
          <a:blipFill>
            <a:blip r:embed="rId4"/>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nvGrpSpPr>
          <p:cNvPr id="18" name="组合 17">
            <a:extLst>
              <a:ext uri="{FF2B5EF4-FFF2-40B4-BE49-F238E27FC236}">
                <a16:creationId xmlns:a16="http://schemas.microsoft.com/office/drawing/2014/main" id="{865FE8A7-CBEE-E94A-8EDE-A548C6E9D4D9}"/>
              </a:ext>
            </a:extLst>
          </p:cNvPr>
          <p:cNvGrpSpPr/>
          <p:nvPr/>
        </p:nvGrpSpPr>
        <p:grpSpPr>
          <a:xfrm>
            <a:off x="266388" y="1786"/>
            <a:ext cx="575765" cy="836277"/>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EC51A0D4-482E-F242-8988-7AFD2EF3EE25}"/>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sp>
          <p:nvSpPr>
            <p:cNvPr id="20" name="等腰三角形 19">
              <a:extLst>
                <a:ext uri="{FF2B5EF4-FFF2-40B4-BE49-F238E27FC236}">
                  <a16:creationId xmlns:a16="http://schemas.microsoft.com/office/drawing/2014/main" id="{4C095844-02DF-CC46-957C-6698B8060C1F}"/>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sp>
        <p:nvSpPr>
          <p:cNvPr id="29" name="Freeform 261">
            <a:extLst>
              <a:ext uri="{FF2B5EF4-FFF2-40B4-BE49-F238E27FC236}">
                <a16:creationId xmlns:a16="http://schemas.microsoft.com/office/drawing/2014/main" id="{5B44C682-E229-9748-8FF3-B13B59AF6EA3}"/>
              </a:ext>
            </a:extLst>
          </p:cNvPr>
          <p:cNvSpPr/>
          <p:nvPr/>
        </p:nvSpPr>
        <p:spPr bwMode="auto">
          <a:xfrm>
            <a:off x="374650" y="176213"/>
            <a:ext cx="358775" cy="36036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accent5">
              <a:lumMod val="60000"/>
              <a:lumOff val="40000"/>
            </a:schemeClr>
          </a:solidFill>
          <a:ln>
            <a:noFill/>
          </a:ln>
        </p:spPr>
        <p:txBody>
          <a:bodyPr lIns="91392" tIns="45696" rIns="91392" bIns="45696"/>
          <a:lstStyle/>
          <a:p>
            <a:pPr eaLnBrk="1" fontAlgn="auto" hangingPunct="1">
              <a:spcBef>
                <a:spcPts val="0"/>
              </a:spcBef>
              <a:spcAft>
                <a:spcPts val="0"/>
              </a:spcAft>
              <a:defRPr/>
            </a:pPr>
            <a:endParaRPr lang="zh-CN" altLang="en-US" sz="1300">
              <a:solidFill>
                <a:schemeClr val="tx1">
                  <a:lumMod val="65000"/>
                  <a:lumOff val="35000"/>
                </a:schemeClr>
              </a:solidFill>
              <a:latin typeface="+mn-lt"/>
              <a:ea typeface="+mn-ea"/>
            </a:endParaRPr>
          </a:p>
        </p:txBody>
      </p:sp>
      <p:sp>
        <p:nvSpPr>
          <p:cNvPr id="36" name="TextBox 35">
            <a:extLst>
              <a:ext uri="{FF2B5EF4-FFF2-40B4-BE49-F238E27FC236}">
                <a16:creationId xmlns:a16="http://schemas.microsoft.com/office/drawing/2014/main" id="{774F97E8-45F5-844E-BF23-7041A8FD45D2}"/>
              </a:ext>
            </a:extLst>
          </p:cNvPr>
          <p:cNvSpPr txBox="1">
            <a:spLocks noChangeArrowheads="1"/>
          </p:cNvSpPr>
          <p:nvPr/>
        </p:nvSpPr>
        <p:spPr bwMode="auto">
          <a:xfrm>
            <a:off x="15668625" y="8394700"/>
            <a:ext cx="684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300"/>
              <a:t>延时符</a:t>
            </a:r>
          </a:p>
        </p:txBody>
      </p:sp>
      <p:sp>
        <p:nvSpPr>
          <p:cNvPr id="3" name="文本框 2">
            <a:extLst>
              <a:ext uri="{FF2B5EF4-FFF2-40B4-BE49-F238E27FC236}">
                <a16:creationId xmlns:a16="http://schemas.microsoft.com/office/drawing/2014/main" id="{5FBB5EDD-ADFB-8B43-B762-E28B8F4FED2D}"/>
              </a:ext>
            </a:extLst>
          </p:cNvPr>
          <p:cNvSpPr txBox="1"/>
          <p:nvPr/>
        </p:nvSpPr>
        <p:spPr>
          <a:xfrm>
            <a:off x="942975" y="139700"/>
            <a:ext cx="7304088" cy="379413"/>
          </a:xfrm>
          <a:prstGeom prst="rect">
            <a:avLst/>
          </a:prstGeom>
          <a:noFill/>
        </p:spPr>
        <p:txBody>
          <a:bodyPr>
            <a:spAutoFit/>
          </a:bodyPr>
          <a:lstStyle/>
          <a:p>
            <a:pPr eaLnBrk="1" fontAlgn="auto" hangingPunct="1">
              <a:spcBef>
                <a:spcPts val="0"/>
              </a:spcBef>
              <a:spcAft>
                <a:spcPts val="0"/>
              </a:spcAft>
              <a:defRPr/>
            </a:pPr>
            <a:r>
              <a:rPr lang="zh-CN" altLang="en-US" sz="1867" dirty="0">
                <a:solidFill>
                  <a:schemeClr val="bg1"/>
                </a:solidFill>
                <a:latin typeface="微软雅黑" panose="020B0503020204020204" pitchFamily="34" charset="-122"/>
                <a:ea typeface="微软雅黑" panose="020B0503020204020204" pitchFamily="34" charset="-122"/>
              </a:rPr>
              <a:t>海事诉讼管辖权扩张  ☛  平行诉讼</a:t>
            </a:r>
          </a:p>
        </p:txBody>
      </p:sp>
      <p:pic>
        <p:nvPicPr>
          <p:cNvPr id="22537" name="图片 3">
            <a:extLst>
              <a:ext uri="{FF2B5EF4-FFF2-40B4-BE49-F238E27FC236}">
                <a16:creationId xmlns:a16="http://schemas.microsoft.com/office/drawing/2014/main" id="{0C34E27F-380E-B241-B755-AA5223243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913" y="265113"/>
            <a:ext cx="10096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矩形 5">
            <a:extLst>
              <a:ext uri="{FF2B5EF4-FFF2-40B4-BE49-F238E27FC236}">
                <a16:creationId xmlns:a16="http://schemas.microsoft.com/office/drawing/2014/main" id="{CD191901-9C1D-6A48-B719-C8C7A1C30BF6}"/>
              </a:ext>
            </a:extLst>
          </p:cNvPr>
          <p:cNvSpPr>
            <a:spLocks noChangeArrowheads="1"/>
          </p:cNvSpPr>
          <p:nvPr/>
        </p:nvSpPr>
        <p:spPr bwMode="auto">
          <a:xfrm>
            <a:off x="733425" y="688975"/>
            <a:ext cx="11090275"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《中华人民共和国海事诉讼特别程序法（</a:t>
            </a:r>
            <a:r>
              <a:rPr lang="en-US" altLang="zh-CN">
                <a:latin typeface="Microsoft YaHei" panose="020B0503020204020204" pitchFamily="34" charset="-122"/>
                <a:ea typeface="Microsoft YaHei" panose="020B0503020204020204" pitchFamily="34" charset="-122"/>
                <a:cs typeface="Times New Roman" panose="02020603050405020304" pitchFamily="18" charset="0"/>
              </a:rPr>
              <a:t>1999</a:t>
            </a:r>
            <a:r>
              <a:rPr lang="zh-CN" altLang="zh-CN">
                <a:latin typeface="Microsoft YaHei" panose="020B0503020204020204" pitchFamily="34" charset="-122"/>
                <a:ea typeface="Microsoft YaHei" panose="020B0503020204020204" pitchFamily="34" charset="-122"/>
                <a:cs typeface="Times New Roman" panose="02020603050405020304" pitchFamily="18" charset="0"/>
              </a:rPr>
              <a:t>）》</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第六条 海事诉讼的地域管辖，依照《中华人民共和国民事诉讼法》的有关规定。下列海事诉讼的地域管辖，依照以下规定：</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（一） 因海事侵权行为提起的诉讼，除依照《中华人民共和国民事诉讼法》第二十九条至第三十一条的规定以外，还可以由船籍港所在地海事法院管辖；</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（二） 因海上运输合同纠纷提起的诉讼，除依照《中华人民共和国民事诉讼法》第二十八条的规定以外，还可以由转运港所在地海事法院管辖；</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（三） 因海船租用合同纠纷提起的诉讼，由交船港、还船港、船籍港所在地、被告住所地海事法院管辖；</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（四） 因海上保赔合同纠纷提起的诉讼，由保赔标的物所在地、事故发生地、被告住所地海事法院管辖；</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（五） 因海船的船员劳务合同纠纷提起的诉讼，由原告住所地、合同签订地、船员登船港或者离船港所在地、被告住所地海事法院管辖；</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（六） 因海事担保纠纷提起的诉讼，由担保物所在地、被告住所地海事法院管辖；因船舶抵押纠纷提起的诉讼，还可以由船籍港所在地海事法院管辖；</a:t>
            </a:r>
          </a:p>
          <a:p>
            <a:pPr algn="just" eaLnBrk="1" hangingPunct="1">
              <a:lnSpc>
                <a:spcPct val="150000"/>
              </a:lnSpc>
            </a:pPr>
            <a:r>
              <a:rPr lang="zh-CN" altLang="zh-CN">
                <a:latin typeface="Microsoft YaHei" panose="020B0503020204020204" pitchFamily="34" charset="-122"/>
                <a:ea typeface="Microsoft YaHei" panose="020B0503020204020204" pitchFamily="34" charset="-122"/>
                <a:cs typeface="Times New Roman" panose="02020603050405020304" pitchFamily="18" charset="0"/>
              </a:rPr>
              <a:t>（七） 因海船的船舶所有权、占有权、使用权、优先权纠纷提起的诉讼，由船舶所在地、船籍港所在地、被告住所地海事法院管辖。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38E5FCA-B49D-AF47-AC71-1BC0DCC27B3B}"/>
              </a:ext>
            </a:extLst>
          </p:cNvPr>
          <p:cNvSpPr/>
          <p:nvPr/>
        </p:nvSpPr>
        <p:spPr>
          <a:xfrm>
            <a:off x="3176" y="1785"/>
            <a:ext cx="12188825" cy="548395"/>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nvGrpSpPr>
          <p:cNvPr id="18" name="组合 17">
            <a:extLst>
              <a:ext uri="{FF2B5EF4-FFF2-40B4-BE49-F238E27FC236}">
                <a16:creationId xmlns:a16="http://schemas.microsoft.com/office/drawing/2014/main" id="{9252370A-F918-5547-AC30-BB297374726B}"/>
              </a:ext>
            </a:extLst>
          </p:cNvPr>
          <p:cNvGrpSpPr/>
          <p:nvPr/>
        </p:nvGrpSpPr>
        <p:grpSpPr>
          <a:xfrm>
            <a:off x="266388" y="1786"/>
            <a:ext cx="575765" cy="836277"/>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9978BCA0-AA46-414E-8961-2E0AAEB8BEBC}"/>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sp>
          <p:nvSpPr>
            <p:cNvPr id="20" name="等腰三角形 19">
              <a:extLst>
                <a:ext uri="{FF2B5EF4-FFF2-40B4-BE49-F238E27FC236}">
                  <a16:creationId xmlns:a16="http://schemas.microsoft.com/office/drawing/2014/main" id="{DA279C04-11A4-5B4D-9B0B-6FDF7C8F0A23}"/>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sp>
        <p:nvSpPr>
          <p:cNvPr id="22" name="文本框 9">
            <a:extLst>
              <a:ext uri="{FF2B5EF4-FFF2-40B4-BE49-F238E27FC236}">
                <a16:creationId xmlns:a16="http://schemas.microsoft.com/office/drawing/2014/main" id="{8512598D-F5B0-A643-A22D-B07AF8616587}"/>
              </a:ext>
            </a:extLst>
          </p:cNvPr>
          <p:cNvSpPr txBox="1"/>
          <p:nvPr/>
        </p:nvSpPr>
        <p:spPr>
          <a:xfrm>
            <a:off x="985838" y="141288"/>
            <a:ext cx="6673850" cy="396875"/>
          </a:xfrm>
          <a:prstGeom prst="rect">
            <a:avLst/>
          </a:prstGeom>
          <a:noFill/>
        </p:spPr>
        <p:txBody>
          <a:bodyPr lIns="68543" tIns="34271" rIns="68543" bIns="34271">
            <a:spAutoFit/>
          </a:bodyPr>
          <a:lstStyle/>
          <a:p>
            <a:pPr marL="0" lvl="1" eaLnBrk="1" fontAlgn="auto" hangingPunct="1">
              <a:spcBef>
                <a:spcPts val="0"/>
              </a:spcBef>
              <a:spcAft>
                <a:spcPts val="0"/>
              </a:spcAft>
              <a:defRPr/>
            </a:pPr>
            <a:r>
              <a:rPr lang="zh-CN" altLang="en-US" sz="2133" dirty="0">
                <a:solidFill>
                  <a:schemeClr val="bg1"/>
                </a:solidFill>
                <a:latin typeface="微软雅黑" panose="020B0503020204020204" pitchFamily="34" charset="-122"/>
                <a:ea typeface="微软雅黑" panose="020B0503020204020204" pitchFamily="34" charset="-122"/>
              </a:rPr>
              <a:t>海事诉讼禁诉令频发的原因探析</a:t>
            </a:r>
          </a:p>
        </p:txBody>
      </p:sp>
      <p:sp>
        <p:nvSpPr>
          <p:cNvPr id="74" name="Freeform 206">
            <a:extLst>
              <a:ext uri="{FF2B5EF4-FFF2-40B4-BE49-F238E27FC236}">
                <a16:creationId xmlns:a16="http://schemas.microsoft.com/office/drawing/2014/main" id="{2B4877BD-D622-134E-8A55-C12B96612BF6}"/>
              </a:ext>
            </a:extLst>
          </p:cNvPr>
          <p:cNvSpPr>
            <a:spLocks noChangeAspect="1" noEditPoints="1"/>
          </p:cNvSpPr>
          <p:nvPr/>
        </p:nvSpPr>
        <p:spPr bwMode="auto">
          <a:xfrm>
            <a:off x="409575" y="150813"/>
            <a:ext cx="288925" cy="35083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5">
              <a:lumMod val="60000"/>
              <a:lumOff val="40000"/>
            </a:schemeClr>
          </a:solidFill>
          <a:ln>
            <a:noFill/>
          </a:ln>
        </p:spPr>
        <p:txBody>
          <a:bodyPr lIns="91392" tIns="45696" rIns="91392" bIns="45696"/>
          <a:lstStyle/>
          <a:p>
            <a:pPr eaLnBrk="1" fontAlgn="auto" hangingPunct="1">
              <a:spcBef>
                <a:spcPts val="0"/>
              </a:spcBef>
              <a:spcAft>
                <a:spcPts val="0"/>
              </a:spcAft>
              <a:defRPr/>
            </a:pPr>
            <a:endParaRPr lang="zh-CN" altLang="en-US" sz="2133" dirty="0">
              <a:solidFill>
                <a:schemeClr val="tx1">
                  <a:lumMod val="65000"/>
                  <a:lumOff val="35000"/>
                </a:schemeClr>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 name="Freeform 7">
            <a:extLst>
              <a:ext uri="{FF2B5EF4-FFF2-40B4-BE49-F238E27FC236}">
                <a16:creationId xmlns:a16="http://schemas.microsoft.com/office/drawing/2014/main" id="{9CF22C3B-6B2A-C94E-98DA-A52D452419ED}"/>
              </a:ext>
            </a:extLst>
          </p:cNvPr>
          <p:cNvSpPr/>
          <p:nvPr/>
        </p:nvSpPr>
        <p:spPr>
          <a:xfrm>
            <a:off x="8797925" y="2116138"/>
            <a:ext cx="2901950" cy="2611437"/>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94396" tIns="594388" rIns="594396" bIns="594388" spcCol="1270" anchor="ctr"/>
          <a:lstStyle/>
          <a:p>
            <a:pPr algn="ctr" defTabSz="3081790" eaLnBrk="1" fontAlgn="auto" hangingPunct="1">
              <a:lnSpc>
                <a:spcPct val="90000"/>
              </a:lnSpc>
              <a:spcAft>
                <a:spcPct val="35000"/>
              </a:spcAft>
              <a:defRPr/>
            </a:pPr>
            <a:endParaRPr lang="id-ID" sz="2400">
              <a:solidFill>
                <a:schemeClr val="tx1"/>
              </a:solidFill>
              <a:latin typeface="Microsoft YaHei" panose="020B0503020204020204" pitchFamily="34" charset="-122"/>
              <a:ea typeface="Microsoft YaHei" panose="020B0503020204020204" pitchFamily="34" charset="-122"/>
            </a:endParaRPr>
          </a:p>
        </p:txBody>
      </p:sp>
      <p:sp>
        <p:nvSpPr>
          <p:cNvPr id="10" name="Oval 9">
            <a:extLst>
              <a:ext uri="{FF2B5EF4-FFF2-40B4-BE49-F238E27FC236}">
                <a16:creationId xmlns:a16="http://schemas.microsoft.com/office/drawing/2014/main" id="{ED83DE7E-4E58-1A48-B091-953FFEC7AD91}"/>
              </a:ext>
            </a:extLst>
          </p:cNvPr>
          <p:cNvSpPr/>
          <p:nvPr/>
        </p:nvSpPr>
        <p:spPr>
          <a:xfrm>
            <a:off x="9628188" y="4100513"/>
            <a:ext cx="322262" cy="260350"/>
          </a:xfrm>
          <a:prstGeom prst="ellipse">
            <a:avLst/>
          </a:prstGeom>
          <a:solidFill>
            <a:schemeClr val="accent5">
              <a:lumMod val="50000"/>
            </a:schemeClr>
          </a:solidFill>
          <a:ln w="25400">
            <a:solidFill>
              <a:schemeClr val="bg1">
                <a:lumMod val="95000"/>
              </a:schemeClr>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sp>
      <p:sp>
        <p:nvSpPr>
          <p:cNvPr id="12" name="Oval 11">
            <a:extLst>
              <a:ext uri="{FF2B5EF4-FFF2-40B4-BE49-F238E27FC236}">
                <a16:creationId xmlns:a16="http://schemas.microsoft.com/office/drawing/2014/main" id="{ED0749D2-662E-0F47-8C51-EC5C2322482B}"/>
              </a:ext>
            </a:extLst>
          </p:cNvPr>
          <p:cNvSpPr/>
          <p:nvPr/>
        </p:nvSpPr>
        <p:spPr>
          <a:xfrm>
            <a:off x="10904538" y="4468813"/>
            <a:ext cx="444500" cy="358775"/>
          </a:xfrm>
          <a:prstGeom prst="ellipse">
            <a:avLst/>
          </a:prstGeom>
          <a:solidFill>
            <a:schemeClr val="accent5">
              <a:lumMod val="75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sp>
      <p:sp>
        <p:nvSpPr>
          <p:cNvPr id="15" name="Oval 15">
            <a:extLst>
              <a:ext uri="{FF2B5EF4-FFF2-40B4-BE49-F238E27FC236}">
                <a16:creationId xmlns:a16="http://schemas.microsoft.com/office/drawing/2014/main" id="{F80B41B6-575D-7C49-8272-9B7D4E64AE2B}"/>
              </a:ext>
            </a:extLst>
          </p:cNvPr>
          <p:cNvSpPr/>
          <p:nvPr/>
        </p:nvSpPr>
        <p:spPr>
          <a:xfrm>
            <a:off x="8212138" y="3386138"/>
            <a:ext cx="804862" cy="650875"/>
          </a:xfrm>
          <a:prstGeom prst="ellipse">
            <a:avLst/>
          </a:prstGeom>
          <a:solidFill>
            <a:schemeClr val="accent5">
              <a:lumMod val="75000"/>
            </a:schemeClr>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sp>
        <p:nvSpPr>
          <p:cNvPr id="17" name="Oval 19">
            <a:extLst>
              <a:ext uri="{FF2B5EF4-FFF2-40B4-BE49-F238E27FC236}">
                <a16:creationId xmlns:a16="http://schemas.microsoft.com/office/drawing/2014/main" id="{ED7D5EDE-9096-1E45-8C53-F3ADDC69DA40}"/>
              </a:ext>
            </a:extLst>
          </p:cNvPr>
          <p:cNvSpPr/>
          <p:nvPr/>
        </p:nvSpPr>
        <p:spPr>
          <a:xfrm>
            <a:off x="7994650" y="3998913"/>
            <a:ext cx="322263" cy="260350"/>
          </a:xfrm>
          <a:prstGeom prst="ellipse">
            <a:avLst/>
          </a:prstGeom>
          <a:solidFill>
            <a:schemeClr val="accent5">
              <a:lumMod val="75000"/>
            </a:schemeClr>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sp>
      <p:sp>
        <p:nvSpPr>
          <p:cNvPr id="28" name="Freeform 7">
            <a:extLst>
              <a:ext uri="{FF2B5EF4-FFF2-40B4-BE49-F238E27FC236}">
                <a16:creationId xmlns:a16="http://schemas.microsoft.com/office/drawing/2014/main" id="{B203868B-9586-0743-B471-6661560E52B9}"/>
              </a:ext>
            </a:extLst>
          </p:cNvPr>
          <p:cNvSpPr/>
          <p:nvPr/>
        </p:nvSpPr>
        <p:spPr>
          <a:xfrm>
            <a:off x="8723313" y="2043113"/>
            <a:ext cx="3362325" cy="2854325"/>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noFill/>
          <a:ln w="3175">
            <a:solidFill>
              <a:schemeClr val="accent5">
                <a:lumMod val="50000"/>
              </a:schemeClr>
            </a:solidFill>
            <a:prstDash val="dash"/>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94396" tIns="594388" rIns="594396" bIns="594388" spcCol="1270" anchor="ctr"/>
          <a:lstStyle/>
          <a:p>
            <a:pPr algn="ctr" defTabSz="3081790" eaLnBrk="1" fontAlgn="auto" hangingPunct="1">
              <a:lnSpc>
                <a:spcPct val="90000"/>
              </a:lnSpc>
              <a:spcAft>
                <a:spcPct val="35000"/>
              </a:spcAft>
              <a:defRPr/>
            </a:pPr>
            <a:endParaRPr lang="id-ID" sz="2400">
              <a:solidFill>
                <a:schemeClr val="tx1"/>
              </a:solidFill>
              <a:latin typeface="Microsoft YaHei" panose="020B0503020204020204" pitchFamily="34" charset="-122"/>
              <a:ea typeface="Microsoft YaHei" panose="020B0503020204020204" pitchFamily="34" charset="-122"/>
            </a:endParaRPr>
          </a:p>
        </p:txBody>
      </p:sp>
      <p:grpSp>
        <p:nvGrpSpPr>
          <p:cNvPr id="30" name="组合 29">
            <a:extLst>
              <a:ext uri="{FF2B5EF4-FFF2-40B4-BE49-F238E27FC236}">
                <a16:creationId xmlns:a16="http://schemas.microsoft.com/office/drawing/2014/main" id="{10FCEFFC-9E52-6A46-B7D4-3FC1EC14D0BB}"/>
              </a:ext>
            </a:extLst>
          </p:cNvPr>
          <p:cNvGrpSpPr>
            <a:grpSpLocks/>
          </p:cNvGrpSpPr>
          <p:nvPr/>
        </p:nvGrpSpPr>
        <p:grpSpPr bwMode="auto">
          <a:xfrm>
            <a:off x="117475" y="3365500"/>
            <a:ext cx="715963" cy="719138"/>
            <a:chOff x="6461991" y="3429000"/>
            <a:chExt cx="715716" cy="719823"/>
          </a:xfrm>
        </p:grpSpPr>
        <p:sp>
          <p:nvSpPr>
            <p:cNvPr id="31" name="Oval 28">
              <a:extLst>
                <a:ext uri="{FF2B5EF4-FFF2-40B4-BE49-F238E27FC236}">
                  <a16:creationId xmlns:a16="http://schemas.microsoft.com/office/drawing/2014/main" id="{D8C9816B-D83F-BA4E-A4AE-C5C3355A20DE}"/>
                </a:ext>
              </a:extLst>
            </p:cNvPr>
            <p:cNvSpPr/>
            <p:nvPr/>
          </p:nvSpPr>
          <p:spPr>
            <a:xfrm>
              <a:off x="6461991" y="3429000"/>
              <a:ext cx="715716" cy="719823"/>
            </a:xfrm>
            <a:prstGeom prst="ellipse">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2400">
                <a:solidFill>
                  <a:schemeClr val="tx1"/>
                </a:solidFill>
                <a:latin typeface="Microsoft YaHei" panose="020B0503020204020204" pitchFamily="34" charset="-122"/>
                <a:ea typeface="Microsoft YaHei" panose="020B0503020204020204" pitchFamily="34" charset="-122"/>
              </a:endParaRPr>
            </a:p>
          </p:txBody>
        </p:sp>
        <p:sp>
          <p:nvSpPr>
            <p:cNvPr id="32" name="Freeform 110">
              <a:extLst>
                <a:ext uri="{FF2B5EF4-FFF2-40B4-BE49-F238E27FC236}">
                  <a16:creationId xmlns:a16="http://schemas.microsoft.com/office/drawing/2014/main" id="{B7478172-34D8-7042-A9AF-B6913DAD5CDA}"/>
                </a:ext>
              </a:extLst>
            </p:cNvPr>
            <p:cNvSpPr>
              <a:spLocks noEditPoints="1"/>
            </p:cNvSpPr>
            <p:nvPr/>
          </p:nvSpPr>
          <p:spPr bwMode="auto">
            <a:xfrm>
              <a:off x="6638143" y="3672119"/>
              <a:ext cx="363412" cy="343227"/>
            </a:xfrm>
            <a:custGeom>
              <a:avLst/>
              <a:gdLst>
                <a:gd name="T0" fmla="*/ 99 w 197"/>
                <a:gd name="T1" fmla="*/ 186 h 186"/>
                <a:gd name="T2" fmla="*/ 0 w 197"/>
                <a:gd name="T3" fmla="*/ 65 h 186"/>
                <a:gd name="T4" fmla="*/ 0 w 197"/>
                <a:gd name="T5" fmla="*/ 54 h 186"/>
                <a:gd name="T6" fmla="*/ 44 w 197"/>
                <a:gd name="T7" fmla="*/ 1 h 186"/>
                <a:gd name="T8" fmla="*/ 53 w 197"/>
                <a:gd name="T9" fmla="*/ 0 h 186"/>
                <a:gd name="T10" fmla="*/ 99 w 197"/>
                <a:gd name="T11" fmla="*/ 24 h 186"/>
                <a:gd name="T12" fmla="*/ 144 w 197"/>
                <a:gd name="T13" fmla="*/ 0 h 186"/>
                <a:gd name="T14" fmla="*/ 153 w 197"/>
                <a:gd name="T15" fmla="*/ 1 h 186"/>
                <a:gd name="T16" fmla="*/ 197 w 197"/>
                <a:gd name="T17" fmla="*/ 54 h 186"/>
                <a:gd name="T18" fmla="*/ 197 w 197"/>
                <a:gd name="T19" fmla="*/ 65 h 186"/>
                <a:gd name="T20" fmla="*/ 99 w 197"/>
                <a:gd name="T21" fmla="*/ 186 h 186"/>
                <a:gd name="T22" fmla="*/ 136 w 197"/>
                <a:gd name="T23" fmla="*/ 123 h 186"/>
                <a:gd name="T24" fmla="*/ 118 w 197"/>
                <a:gd name="T25" fmla="*/ 72 h 186"/>
                <a:gd name="T26" fmla="*/ 109 w 197"/>
                <a:gd name="T27" fmla="*/ 112 h 186"/>
                <a:gd name="T28" fmla="*/ 91 w 197"/>
                <a:gd name="T29" fmla="*/ 32 h 186"/>
                <a:gd name="T30" fmla="*/ 67 w 197"/>
                <a:gd name="T31" fmla="*/ 115 h 186"/>
                <a:gd name="T32" fmla="*/ 37 w 197"/>
                <a:gd name="T33" fmla="*/ 127 h 186"/>
                <a:gd name="T34" fmla="*/ 78 w 197"/>
                <a:gd name="T35" fmla="*/ 127 h 186"/>
                <a:gd name="T36" fmla="*/ 90 w 197"/>
                <a:gd name="T37" fmla="*/ 77 h 186"/>
                <a:gd name="T38" fmla="*/ 107 w 197"/>
                <a:gd name="T39" fmla="*/ 154 h 186"/>
                <a:gd name="T40" fmla="*/ 121 w 197"/>
                <a:gd name="T41" fmla="*/ 106 h 186"/>
                <a:gd name="T42" fmla="*/ 131 w 197"/>
                <a:gd name="T43" fmla="*/ 135 h 186"/>
                <a:gd name="T44" fmla="*/ 158 w 197"/>
                <a:gd name="T45" fmla="*/ 135 h 186"/>
                <a:gd name="T46" fmla="*/ 136 w 197"/>
                <a:gd name="T47" fmla="*/ 1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186">
                  <a:moveTo>
                    <a:pt x="99" y="186"/>
                  </a:moveTo>
                  <a:cubicBezTo>
                    <a:pt x="27" y="136"/>
                    <a:pt x="0" y="97"/>
                    <a:pt x="0" y="65"/>
                  </a:cubicBezTo>
                  <a:cubicBezTo>
                    <a:pt x="0" y="54"/>
                    <a:pt x="0" y="54"/>
                    <a:pt x="0" y="54"/>
                  </a:cubicBezTo>
                  <a:cubicBezTo>
                    <a:pt x="0" y="20"/>
                    <a:pt x="25" y="3"/>
                    <a:pt x="44" y="1"/>
                  </a:cubicBezTo>
                  <a:cubicBezTo>
                    <a:pt x="47" y="0"/>
                    <a:pt x="50" y="0"/>
                    <a:pt x="53" y="0"/>
                  </a:cubicBezTo>
                  <a:cubicBezTo>
                    <a:pt x="76" y="0"/>
                    <a:pt x="86" y="10"/>
                    <a:pt x="99" y="24"/>
                  </a:cubicBezTo>
                  <a:cubicBezTo>
                    <a:pt x="111" y="10"/>
                    <a:pt x="122" y="0"/>
                    <a:pt x="144" y="0"/>
                  </a:cubicBezTo>
                  <a:cubicBezTo>
                    <a:pt x="147" y="0"/>
                    <a:pt x="150" y="0"/>
                    <a:pt x="153" y="1"/>
                  </a:cubicBezTo>
                  <a:cubicBezTo>
                    <a:pt x="172" y="3"/>
                    <a:pt x="197" y="20"/>
                    <a:pt x="197" y="54"/>
                  </a:cubicBezTo>
                  <a:cubicBezTo>
                    <a:pt x="197" y="65"/>
                    <a:pt x="197" y="65"/>
                    <a:pt x="197" y="65"/>
                  </a:cubicBezTo>
                  <a:cubicBezTo>
                    <a:pt x="197" y="97"/>
                    <a:pt x="170" y="136"/>
                    <a:pt x="99" y="186"/>
                  </a:cubicBezTo>
                  <a:close/>
                  <a:moveTo>
                    <a:pt x="136" y="123"/>
                  </a:moveTo>
                  <a:cubicBezTo>
                    <a:pt x="118" y="72"/>
                    <a:pt x="118" y="72"/>
                    <a:pt x="118" y="72"/>
                  </a:cubicBezTo>
                  <a:cubicBezTo>
                    <a:pt x="109" y="112"/>
                    <a:pt x="109" y="112"/>
                    <a:pt x="109" y="112"/>
                  </a:cubicBezTo>
                  <a:cubicBezTo>
                    <a:pt x="91" y="32"/>
                    <a:pt x="91" y="32"/>
                    <a:pt x="91" y="32"/>
                  </a:cubicBezTo>
                  <a:cubicBezTo>
                    <a:pt x="67" y="115"/>
                    <a:pt x="67" y="115"/>
                    <a:pt x="67" y="115"/>
                  </a:cubicBezTo>
                  <a:cubicBezTo>
                    <a:pt x="37" y="127"/>
                    <a:pt x="37" y="127"/>
                    <a:pt x="37" y="127"/>
                  </a:cubicBezTo>
                  <a:cubicBezTo>
                    <a:pt x="78" y="127"/>
                    <a:pt x="78" y="127"/>
                    <a:pt x="78" y="127"/>
                  </a:cubicBezTo>
                  <a:cubicBezTo>
                    <a:pt x="90" y="77"/>
                    <a:pt x="90" y="77"/>
                    <a:pt x="90" y="77"/>
                  </a:cubicBezTo>
                  <a:cubicBezTo>
                    <a:pt x="107" y="154"/>
                    <a:pt x="107" y="154"/>
                    <a:pt x="107" y="154"/>
                  </a:cubicBezTo>
                  <a:cubicBezTo>
                    <a:pt x="121" y="106"/>
                    <a:pt x="121" y="106"/>
                    <a:pt x="121" y="106"/>
                  </a:cubicBezTo>
                  <a:cubicBezTo>
                    <a:pt x="131" y="135"/>
                    <a:pt x="131" y="135"/>
                    <a:pt x="131" y="135"/>
                  </a:cubicBezTo>
                  <a:cubicBezTo>
                    <a:pt x="158" y="135"/>
                    <a:pt x="158" y="135"/>
                    <a:pt x="158" y="135"/>
                  </a:cubicBezTo>
                  <a:lnTo>
                    <a:pt x="136" y="123"/>
                  </a:lnTo>
                  <a:close/>
                </a:path>
              </a:pathLst>
            </a:custGeom>
            <a:solidFill>
              <a:schemeClr val="accent5">
                <a:lumMod val="60000"/>
                <a:lumOff val="40000"/>
              </a:schemeClr>
            </a:solidFill>
            <a:ln>
              <a:noFill/>
            </a:ln>
          </p:spPr>
          <p:txBody>
            <a:bodyPr lIns="91392" tIns="45696" rIns="91392" bIns="45696"/>
            <a:lstStyle/>
            <a:p>
              <a:pPr eaLnBrk="1" fontAlgn="auto" hangingPunct="1">
                <a:spcBef>
                  <a:spcPts val="0"/>
                </a:spcBef>
                <a:spcAft>
                  <a:spcPts val="0"/>
                </a:spcAft>
                <a:defRPr/>
              </a:pPr>
              <a:endParaRPr lang="zh-CN" altLang="en-US" sz="2400">
                <a:latin typeface="Microsoft YaHei" panose="020B0503020204020204" pitchFamily="34" charset="-122"/>
                <a:ea typeface="Microsoft YaHei" panose="020B0503020204020204" pitchFamily="34" charset="-122"/>
              </a:endParaRPr>
            </a:p>
          </p:txBody>
        </p:sp>
      </p:grpSp>
      <p:sp>
        <p:nvSpPr>
          <p:cNvPr id="34" name="矩形 3">
            <a:extLst>
              <a:ext uri="{FF2B5EF4-FFF2-40B4-BE49-F238E27FC236}">
                <a16:creationId xmlns:a16="http://schemas.microsoft.com/office/drawing/2014/main" id="{4E6F2CF4-66C5-F041-A563-9E77391A0138}"/>
              </a:ext>
            </a:extLst>
          </p:cNvPr>
          <p:cNvSpPr>
            <a:spLocks noChangeArrowheads="1"/>
          </p:cNvSpPr>
          <p:nvPr/>
        </p:nvSpPr>
        <p:spPr bwMode="auto">
          <a:xfrm>
            <a:off x="931863" y="3725863"/>
            <a:ext cx="2908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6" tIns="34268" rIns="68536" bIns="34268">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a:latin typeface="Microsoft YaHei" panose="020B0503020204020204" pitchFamily="34" charset="-122"/>
                <a:ea typeface="Microsoft YaHei" panose="020B0503020204020204" pitchFamily="34" charset="-122"/>
              </a:rPr>
              <a:t>海事诉讼管辖权扩张</a:t>
            </a:r>
          </a:p>
        </p:txBody>
      </p:sp>
      <p:sp>
        <p:nvSpPr>
          <p:cNvPr id="35" name="矩形 34">
            <a:extLst>
              <a:ext uri="{FF2B5EF4-FFF2-40B4-BE49-F238E27FC236}">
                <a16:creationId xmlns:a16="http://schemas.microsoft.com/office/drawing/2014/main" id="{294CFC22-D86D-BA46-A674-B8CA8738F673}"/>
              </a:ext>
            </a:extLst>
          </p:cNvPr>
          <p:cNvSpPr/>
          <p:nvPr/>
        </p:nvSpPr>
        <p:spPr>
          <a:xfrm>
            <a:off x="992188" y="4186238"/>
            <a:ext cx="598487" cy="412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9" tIns="34268" rIns="68539" bIns="34268" anchor="ctr"/>
          <a:lstStyle/>
          <a:p>
            <a:pPr algn="ctr" eaLnBrk="1" fontAlgn="auto" hangingPunct="1">
              <a:spcBef>
                <a:spcPts val="0"/>
              </a:spcBef>
              <a:spcAft>
                <a:spcPts val="0"/>
              </a:spcAft>
              <a:defRPr/>
            </a:pPr>
            <a:endParaRPr lang="zh-CN" altLang="en-US" sz="2400">
              <a:solidFill>
                <a:schemeClr val="tx1"/>
              </a:solidFill>
              <a:latin typeface="Microsoft YaHei" panose="020B0503020204020204" pitchFamily="34" charset="-122"/>
              <a:ea typeface="Microsoft YaHei" panose="020B0503020204020204" pitchFamily="34" charset="-122"/>
            </a:endParaRPr>
          </a:p>
        </p:txBody>
      </p:sp>
      <p:sp>
        <p:nvSpPr>
          <p:cNvPr id="36" name="矩形 35">
            <a:extLst>
              <a:ext uri="{FF2B5EF4-FFF2-40B4-BE49-F238E27FC236}">
                <a16:creationId xmlns:a16="http://schemas.microsoft.com/office/drawing/2014/main" id="{56CF1E27-FB88-C443-9501-6D8D02CC2142}"/>
              </a:ext>
            </a:extLst>
          </p:cNvPr>
          <p:cNvSpPr/>
          <p:nvPr/>
        </p:nvSpPr>
        <p:spPr>
          <a:xfrm>
            <a:off x="1573213" y="4186238"/>
            <a:ext cx="1214437" cy="41275"/>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9" tIns="34268" rIns="68539" bIns="34268" anchor="ctr"/>
          <a:lstStyle/>
          <a:p>
            <a:pPr algn="ctr" eaLnBrk="1" fontAlgn="auto" hangingPunct="1">
              <a:spcBef>
                <a:spcPts val="0"/>
              </a:spcBef>
              <a:spcAft>
                <a:spcPts val="0"/>
              </a:spcAft>
              <a:defRPr/>
            </a:pPr>
            <a:endParaRPr lang="zh-CN" altLang="en-US" sz="2400">
              <a:solidFill>
                <a:schemeClr val="tx1"/>
              </a:solidFill>
              <a:latin typeface="Microsoft YaHei" panose="020B0503020204020204" pitchFamily="34" charset="-122"/>
              <a:ea typeface="Microsoft YaHei" panose="020B0503020204020204" pitchFamily="34" charset="-122"/>
            </a:endParaRPr>
          </a:p>
        </p:txBody>
      </p:sp>
      <p:grpSp>
        <p:nvGrpSpPr>
          <p:cNvPr id="37" name="组合 36">
            <a:extLst>
              <a:ext uri="{FF2B5EF4-FFF2-40B4-BE49-F238E27FC236}">
                <a16:creationId xmlns:a16="http://schemas.microsoft.com/office/drawing/2014/main" id="{B93306B9-0576-B14F-BA45-B8F565C532DE}"/>
              </a:ext>
            </a:extLst>
          </p:cNvPr>
          <p:cNvGrpSpPr>
            <a:grpSpLocks/>
          </p:cNvGrpSpPr>
          <p:nvPr/>
        </p:nvGrpSpPr>
        <p:grpSpPr bwMode="auto">
          <a:xfrm>
            <a:off x="117475" y="2286000"/>
            <a:ext cx="715963" cy="719138"/>
            <a:chOff x="6313611" y="5157449"/>
            <a:chExt cx="715716" cy="719823"/>
          </a:xfrm>
        </p:grpSpPr>
        <p:sp>
          <p:nvSpPr>
            <p:cNvPr id="38" name="Oval 28">
              <a:extLst>
                <a:ext uri="{FF2B5EF4-FFF2-40B4-BE49-F238E27FC236}">
                  <a16:creationId xmlns:a16="http://schemas.microsoft.com/office/drawing/2014/main" id="{A7852962-36F8-1F4E-B7F2-FCEEED1539DE}"/>
                </a:ext>
              </a:extLst>
            </p:cNvPr>
            <p:cNvSpPr/>
            <p:nvPr/>
          </p:nvSpPr>
          <p:spPr>
            <a:xfrm>
              <a:off x="6313611" y="5157449"/>
              <a:ext cx="715716" cy="719823"/>
            </a:xfrm>
            <a:prstGeom prst="ellipse">
              <a:avLst/>
            </a:prstGeom>
            <a:solidFill>
              <a:schemeClr val="accent5">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2400">
                <a:solidFill>
                  <a:schemeClr val="tx1"/>
                </a:solidFill>
                <a:latin typeface="Microsoft YaHei" panose="020B0503020204020204" pitchFamily="34" charset="-122"/>
                <a:ea typeface="Microsoft YaHei" panose="020B0503020204020204" pitchFamily="34" charset="-122"/>
              </a:endParaRPr>
            </a:p>
          </p:txBody>
        </p:sp>
        <p:sp>
          <p:nvSpPr>
            <p:cNvPr id="39" name="Freeform 126">
              <a:extLst>
                <a:ext uri="{FF2B5EF4-FFF2-40B4-BE49-F238E27FC236}">
                  <a16:creationId xmlns:a16="http://schemas.microsoft.com/office/drawing/2014/main" id="{67FE598D-A823-1644-A016-411DACFAC0D2}"/>
                </a:ext>
              </a:extLst>
            </p:cNvPr>
            <p:cNvSpPr>
              <a:spLocks noEditPoints="1"/>
            </p:cNvSpPr>
            <p:nvPr/>
          </p:nvSpPr>
          <p:spPr bwMode="auto">
            <a:xfrm>
              <a:off x="6494524" y="5341774"/>
              <a:ext cx="341195" cy="351172"/>
            </a:xfrm>
            <a:custGeom>
              <a:avLst/>
              <a:gdLst>
                <a:gd name="T0" fmla="*/ 118 w 192"/>
                <a:gd name="T1" fmla="*/ 196 h 196"/>
                <a:gd name="T2" fmla="*/ 118 w 192"/>
                <a:gd name="T3" fmla="*/ 196 h 196"/>
                <a:gd name="T4" fmla="*/ 117 w 192"/>
                <a:gd name="T5" fmla="*/ 196 h 196"/>
                <a:gd name="T6" fmla="*/ 116 w 192"/>
                <a:gd name="T7" fmla="*/ 196 h 196"/>
                <a:gd name="T8" fmla="*/ 116 w 192"/>
                <a:gd name="T9" fmla="*/ 196 h 196"/>
                <a:gd name="T10" fmla="*/ 72 w 192"/>
                <a:gd name="T11" fmla="*/ 159 h 196"/>
                <a:gd name="T12" fmla="*/ 73 w 192"/>
                <a:gd name="T13" fmla="*/ 159 h 196"/>
                <a:gd name="T14" fmla="*/ 73 w 192"/>
                <a:gd name="T15" fmla="*/ 159 h 196"/>
                <a:gd name="T16" fmla="*/ 74 w 192"/>
                <a:gd name="T17" fmla="*/ 159 h 196"/>
                <a:gd name="T18" fmla="*/ 76 w 192"/>
                <a:gd name="T19" fmla="*/ 159 h 196"/>
                <a:gd name="T20" fmla="*/ 76 w 192"/>
                <a:gd name="T21" fmla="*/ 159 h 196"/>
                <a:gd name="T22" fmla="*/ 97 w 192"/>
                <a:gd name="T23" fmla="*/ 151 h 196"/>
                <a:gd name="T24" fmla="*/ 93 w 192"/>
                <a:gd name="T25" fmla="*/ 172 h 196"/>
                <a:gd name="T26" fmla="*/ 146 w 192"/>
                <a:gd name="T27" fmla="*/ 172 h 196"/>
                <a:gd name="T28" fmla="*/ 122 w 192"/>
                <a:gd name="T29" fmla="*/ 133 h 196"/>
                <a:gd name="T30" fmla="*/ 116 w 192"/>
                <a:gd name="T31" fmla="*/ 134 h 196"/>
                <a:gd name="T32" fmla="*/ 135 w 192"/>
                <a:gd name="T33" fmla="*/ 106 h 196"/>
                <a:gd name="T34" fmla="*/ 147 w 192"/>
                <a:gd name="T35" fmla="*/ 114 h 196"/>
                <a:gd name="T36" fmla="*/ 160 w 192"/>
                <a:gd name="T37" fmla="*/ 102 h 196"/>
                <a:gd name="T38" fmla="*/ 147 w 192"/>
                <a:gd name="T39" fmla="*/ 89 h 196"/>
                <a:gd name="T40" fmla="*/ 143 w 192"/>
                <a:gd name="T41" fmla="*/ 90 h 196"/>
                <a:gd name="T42" fmla="*/ 152 w 192"/>
                <a:gd name="T43" fmla="*/ 64 h 196"/>
                <a:gd name="T44" fmla="*/ 192 w 192"/>
                <a:gd name="T45" fmla="*/ 55 h 196"/>
                <a:gd name="T46" fmla="*/ 118 w 192"/>
                <a:gd name="T47" fmla="*/ 196 h 196"/>
                <a:gd name="T48" fmla="*/ 75 w 192"/>
                <a:gd name="T49" fmla="*/ 141 h 196"/>
                <a:gd name="T50" fmla="*/ 75 w 192"/>
                <a:gd name="T51" fmla="*/ 141 h 196"/>
                <a:gd name="T52" fmla="*/ 74 w 192"/>
                <a:gd name="T53" fmla="*/ 141 h 196"/>
                <a:gd name="T54" fmla="*/ 73 w 192"/>
                <a:gd name="T55" fmla="*/ 141 h 196"/>
                <a:gd name="T56" fmla="*/ 73 w 192"/>
                <a:gd name="T57" fmla="*/ 141 h 196"/>
                <a:gd name="T58" fmla="*/ 0 w 192"/>
                <a:gd name="T59" fmla="*/ 0 h 196"/>
                <a:gd name="T60" fmla="*/ 74 w 192"/>
                <a:gd name="T61" fmla="*/ 11 h 196"/>
                <a:gd name="T62" fmla="*/ 149 w 192"/>
                <a:gd name="T63" fmla="*/ 0 h 196"/>
                <a:gd name="T64" fmla="*/ 75 w 192"/>
                <a:gd name="T65" fmla="*/ 141 h 196"/>
                <a:gd name="T66" fmla="*/ 49 w 192"/>
                <a:gd name="T67" fmla="*/ 34 h 196"/>
                <a:gd name="T68" fmla="*/ 36 w 192"/>
                <a:gd name="T69" fmla="*/ 47 h 196"/>
                <a:gd name="T70" fmla="*/ 49 w 192"/>
                <a:gd name="T71" fmla="*/ 59 h 196"/>
                <a:gd name="T72" fmla="*/ 61 w 192"/>
                <a:gd name="T73" fmla="*/ 47 h 196"/>
                <a:gd name="T74" fmla="*/ 49 w 192"/>
                <a:gd name="T75" fmla="*/ 34 h 196"/>
                <a:gd name="T76" fmla="*/ 112 w 192"/>
                <a:gd name="T77" fmla="*/ 47 h 196"/>
                <a:gd name="T78" fmla="*/ 100 w 192"/>
                <a:gd name="T79" fmla="*/ 34 h 196"/>
                <a:gd name="T80" fmla="*/ 87 w 192"/>
                <a:gd name="T81" fmla="*/ 47 h 196"/>
                <a:gd name="T82" fmla="*/ 100 w 192"/>
                <a:gd name="T83" fmla="*/ 59 h 196"/>
                <a:gd name="T84" fmla="*/ 112 w 192"/>
                <a:gd name="T85" fmla="*/ 47 h 196"/>
                <a:gd name="T86" fmla="*/ 38 w 192"/>
                <a:gd name="T87" fmla="*/ 83 h 196"/>
                <a:gd name="T88" fmla="*/ 74 w 192"/>
                <a:gd name="T89" fmla="*/ 122 h 196"/>
                <a:gd name="T90" fmla="*/ 108 w 192"/>
                <a:gd name="T91" fmla="*/ 83 h 196"/>
                <a:gd name="T92" fmla="*/ 38 w 192"/>
                <a:gd name="T93"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96">
                  <a:moveTo>
                    <a:pt x="118" y="196"/>
                  </a:moveTo>
                  <a:cubicBezTo>
                    <a:pt x="118" y="196"/>
                    <a:pt x="118" y="196"/>
                    <a:pt x="118" y="196"/>
                  </a:cubicBezTo>
                  <a:cubicBezTo>
                    <a:pt x="118" y="196"/>
                    <a:pt x="118" y="196"/>
                    <a:pt x="117" y="196"/>
                  </a:cubicBezTo>
                  <a:cubicBezTo>
                    <a:pt x="117" y="196"/>
                    <a:pt x="117" y="196"/>
                    <a:pt x="116" y="196"/>
                  </a:cubicBezTo>
                  <a:cubicBezTo>
                    <a:pt x="116" y="196"/>
                    <a:pt x="116" y="196"/>
                    <a:pt x="116" y="196"/>
                  </a:cubicBezTo>
                  <a:cubicBezTo>
                    <a:pt x="85" y="196"/>
                    <a:pt x="84" y="180"/>
                    <a:pt x="72" y="159"/>
                  </a:cubicBezTo>
                  <a:cubicBezTo>
                    <a:pt x="72" y="159"/>
                    <a:pt x="73" y="159"/>
                    <a:pt x="73" y="159"/>
                  </a:cubicBezTo>
                  <a:cubicBezTo>
                    <a:pt x="73" y="159"/>
                    <a:pt x="73" y="159"/>
                    <a:pt x="73" y="159"/>
                  </a:cubicBezTo>
                  <a:cubicBezTo>
                    <a:pt x="73" y="159"/>
                    <a:pt x="74" y="159"/>
                    <a:pt x="74" y="159"/>
                  </a:cubicBezTo>
                  <a:cubicBezTo>
                    <a:pt x="75" y="159"/>
                    <a:pt x="75" y="159"/>
                    <a:pt x="76" y="159"/>
                  </a:cubicBezTo>
                  <a:cubicBezTo>
                    <a:pt x="76" y="159"/>
                    <a:pt x="76" y="159"/>
                    <a:pt x="76" y="159"/>
                  </a:cubicBezTo>
                  <a:cubicBezTo>
                    <a:pt x="83" y="158"/>
                    <a:pt x="90" y="156"/>
                    <a:pt x="97" y="151"/>
                  </a:cubicBezTo>
                  <a:cubicBezTo>
                    <a:pt x="93" y="161"/>
                    <a:pt x="93" y="172"/>
                    <a:pt x="93" y="172"/>
                  </a:cubicBezTo>
                  <a:cubicBezTo>
                    <a:pt x="93" y="172"/>
                    <a:pt x="118" y="122"/>
                    <a:pt x="146" y="172"/>
                  </a:cubicBezTo>
                  <a:cubicBezTo>
                    <a:pt x="146" y="174"/>
                    <a:pt x="149" y="133"/>
                    <a:pt x="122" y="133"/>
                  </a:cubicBezTo>
                  <a:cubicBezTo>
                    <a:pt x="120" y="133"/>
                    <a:pt x="118" y="133"/>
                    <a:pt x="116" y="134"/>
                  </a:cubicBezTo>
                  <a:cubicBezTo>
                    <a:pt x="123" y="126"/>
                    <a:pt x="129" y="116"/>
                    <a:pt x="135" y="106"/>
                  </a:cubicBezTo>
                  <a:cubicBezTo>
                    <a:pt x="136" y="111"/>
                    <a:pt x="141" y="114"/>
                    <a:pt x="147" y="114"/>
                  </a:cubicBezTo>
                  <a:cubicBezTo>
                    <a:pt x="154" y="114"/>
                    <a:pt x="160" y="109"/>
                    <a:pt x="160" y="102"/>
                  </a:cubicBezTo>
                  <a:cubicBezTo>
                    <a:pt x="160" y="95"/>
                    <a:pt x="154" y="89"/>
                    <a:pt x="147" y="89"/>
                  </a:cubicBezTo>
                  <a:cubicBezTo>
                    <a:pt x="145" y="89"/>
                    <a:pt x="144" y="89"/>
                    <a:pt x="143" y="90"/>
                  </a:cubicBezTo>
                  <a:cubicBezTo>
                    <a:pt x="146" y="82"/>
                    <a:pt x="150" y="73"/>
                    <a:pt x="152" y="64"/>
                  </a:cubicBezTo>
                  <a:cubicBezTo>
                    <a:pt x="166" y="63"/>
                    <a:pt x="180" y="60"/>
                    <a:pt x="192" y="55"/>
                  </a:cubicBezTo>
                  <a:cubicBezTo>
                    <a:pt x="192" y="108"/>
                    <a:pt x="177" y="196"/>
                    <a:pt x="118" y="196"/>
                  </a:cubicBezTo>
                  <a:close/>
                  <a:moveTo>
                    <a:pt x="75" y="141"/>
                  </a:moveTo>
                  <a:cubicBezTo>
                    <a:pt x="75" y="141"/>
                    <a:pt x="75" y="141"/>
                    <a:pt x="75" y="141"/>
                  </a:cubicBezTo>
                  <a:cubicBezTo>
                    <a:pt x="75" y="141"/>
                    <a:pt x="75" y="141"/>
                    <a:pt x="74" y="141"/>
                  </a:cubicBezTo>
                  <a:cubicBezTo>
                    <a:pt x="74" y="141"/>
                    <a:pt x="73" y="141"/>
                    <a:pt x="73" y="141"/>
                  </a:cubicBezTo>
                  <a:cubicBezTo>
                    <a:pt x="73" y="141"/>
                    <a:pt x="73" y="141"/>
                    <a:pt x="73" y="141"/>
                  </a:cubicBezTo>
                  <a:cubicBezTo>
                    <a:pt x="18" y="141"/>
                    <a:pt x="0" y="53"/>
                    <a:pt x="0" y="0"/>
                  </a:cubicBezTo>
                  <a:cubicBezTo>
                    <a:pt x="22" y="9"/>
                    <a:pt x="48" y="11"/>
                    <a:pt x="74" y="11"/>
                  </a:cubicBezTo>
                  <a:cubicBezTo>
                    <a:pt x="101" y="11"/>
                    <a:pt x="127" y="9"/>
                    <a:pt x="149" y="0"/>
                  </a:cubicBezTo>
                  <a:cubicBezTo>
                    <a:pt x="149" y="53"/>
                    <a:pt x="132" y="141"/>
                    <a:pt x="75" y="141"/>
                  </a:cubicBezTo>
                  <a:close/>
                  <a:moveTo>
                    <a:pt x="49" y="34"/>
                  </a:moveTo>
                  <a:cubicBezTo>
                    <a:pt x="41" y="34"/>
                    <a:pt x="36" y="40"/>
                    <a:pt x="36" y="47"/>
                  </a:cubicBezTo>
                  <a:cubicBezTo>
                    <a:pt x="36" y="54"/>
                    <a:pt x="41" y="59"/>
                    <a:pt x="49" y="59"/>
                  </a:cubicBezTo>
                  <a:cubicBezTo>
                    <a:pt x="56" y="59"/>
                    <a:pt x="61" y="54"/>
                    <a:pt x="61" y="47"/>
                  </a:cubicBezTo>
                  <a:cubicBezTo>
                    <a:pt x="61" y="40"/>
                    <a:pt x="56" y="34"/>
                    <a:pt x="49" y="34"/>
                  </a:cubicBezTo>
                  <a:close/>
                  <a:moveTo>
                    <a:pt x="112" y="47"/>
                  </a:moveTo>
                  <a:cubicBezTo>
                    <a:pt x="112" y="40"/>
                    <a:pt x="107" y="34"/>
                    <a:pt x="100" y="34"/>
                  </a:cubicBezTo>
                  <a:cubicBezTo>
                    <a:pt x="93" y="34"/>
                    <a:pt x="87" y="40"/>
                    <a:pt x="87" y="47"/>
                  </a:cubicBezTo>
                  <a:cubicBezTo>
                    <a:pt x="87" y="54"/>
                    <a:pt x="93" y="59"/>
                    <a:pt x="100" y="59"/>
                  </a:cubicBezTo>
                  <a:cubicBezTo>
                    <a:pt x="107" y="59"/>
                    <a:pt x="112" y="54"/>
                    <a:pt x="112" y="47"/>
                  </a:cubicBezTo>
                  <a:close/>
                  <a:moveTo>
                    <a:pt x="38" y="83"/>
                  </a:moveTo>
                  <a:cubicBezTo>
                    <a:pt x="38" y="83"/>
                    <a:pt x="46" y="122"/>
                    <a:pt x="74" y="122"/>
                  </a:cubicBezTo>
                  <a:cubicBezTo>
                    <a:pt x="102" y="122"/>
                    <a:pt x="109" y="81"/>
                    <a:pt x="108" y="83"/>
                  </a:cubicBezTo>
                  <a:cubicBezTo>
                    <a:pt x="74" y="109"/>
                    <a:pt x="38" y="83"/>
                    <a:pt x="38" y="83"/>
                  </a:cubicBezTo>
                  <a:close/>
                </a:path>
              </a:pathLst>
            </a:custGeom>
            <a:solidFill>
              <a:schemeClr val="accent5">
                <a:lumMod val="60000"/>
                <a:lumOff val="40000"/>
              </a:schemeClr>
            </a:solidFill>
            <a:ln>
              <a:noFill/>
            </a:ln>
          </p:spPr>
          <p:txBody>
            <a:bodyPr lIns="91392" tIns="45696" rIns="91392" bIns="45696"/>
            <a:lstStyle/>
            <a:p>
              <a:pPr eaLnBrk="1" fontAlgn="auto" hangingPunct="1">
                <a:spcBef>
                  <a:spcPts val="0"/>
                </a:spcBef>
                <a:spcAft>
                  <a:spcPts val="0"/>
                </a:spcAft>
                <a:defRPr/>
              </a:pPr>
              <a:endParaRPr lang="zh-CN" altLang="en-US" sz="2400">
                <a:latin typeface="Microsoft YaHei" panose="020B0503020204020204" pitchFamily="34" charset="-122"/>
                <a:ea typeface="Microsoft YaHei" panose="020B0503020204020204" pitchFamily="34" charset="-122"/>
              </a:endParaRPr>
            </a:p>
          </p:txBody>
        </p:sp>
      </p:grpSp>
      <p:sp>
        <p:nvSpPr>
          <p:cNvPr id="41" name="矩形 3">
            <a:extLst>
              <a:ext uri="{FF2B5EF4-FFF2-40B4-BE49-F238E27FC236}">
                <a16:creationId xmlns:a16="http://schemas.microsoft.com/office/drawing/2014/main" id="{8B7E4FB2-3778-8947-84FA-6D1DA84DFD62}"/>
              </a:ext>
            </a:extLst>
          </p:cNvPr>
          <p:cNvSpPr>
            <a:spLocks noChangeArrowheads="1"/>
          </p:cNvSpPr>
          <p:nvPr/>
        </p:nvSpPr>
        <p:spPr bwMode="auto">
          <a:xfrm>
            <a:off x="841375" y="2382838"/>
            <a:ext cx="44545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6" tIns="34268" rIns="68536" bIns="34268">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a:latin typeface="Microsoft YaHei" panose="020B0503020204020204" pitchFamily="34" charset="-122"/>
                <a:ea typeface="Microsoft YaHei" panose="020B0503020204020204" pitchFamily="34" charset="-122"/>
              </a:rPr>
              <a:t>海事纠纷仲裁协议效力判定争议</a:t>
            </a:r>
          </a:p>
        </p:txBody>
      </p:sp>
      <p:sp>
        <p:nvSpPr>
          <p:cNvPr id="42" name="矩形 41">
            <a:extLst>
              <a:ext uri="{FF2B5EF4-FFF2-40B4-BE49-F238E27FC236}">
                <a16:creationId xmlns:a16="http://schemas.microsoft.com/office/drawing/2014/main" id="{B71C43B7-A919-1C4E-A84C-E65325B602A5}"/>
              </a:ext>
            </a:extLst>
          </p:cNvPr>
          <p:cNvSpPr/>
          <p:nvPr/>
        </p:nvSpPr>
        <p:spPr>
          <a:xfrm>
            <a:off x="985838" y="2962275"/>
            <a:ext cx="598487" cy="412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9" tIns="34268" rIns="68539" bIns="34268" anchor="ctr"/>
          <a:lstStyle/>
          <a:p>
            <a:pPr algn="ctr" eaLnBrk="1" fontAlgn="auto" hangingPunct="1">
              <a:spcBef>
                <a:spcPts val="0"/>
              </a:spcBef>
              <a:spcAft>
                <a:spcPts val="0"/>
              </a:spcAft>
              <a:defRPr/>
            </a:pPr>
            <a:endParaRPr lang="zh-CN" altLang="en-US" sz="2400">
              <a:solidFill>
                <a:schemeClr val="tx1"/>
              </a:solidFill>
              <a:latin typeface="Microsoft YaHei" panose="020B0503020204020204" pitchFamily="34" charset="-122"/>
              <a:ea typeface="Microsoft YaHei" panose="020B0503020204020204" pitchFamily="34" charset="-122"/>
            </a:endParaRPr>
          </a:p>
        </p:txBody>
      </p:sp>
      <p:sp>
        <p:nvSpPr>
          <p:cNvPr id="43" name="矩形 42">
            <a:extLst>
              <a:ext uri="{FF2B5EF4-FFF2-40B4-BE49-F238E27FC236}">
                <a16:creationId xmlns:a16="http://schemas.microsoft.com/office/drawing/2014/main" id="{229AE032-3554-5047-9B89-966944E432C5}"/>
              </a:ext>
            </a:extLst>
          </p:cNvPr>
          <p:cNvSpPr/>
          <p:nvPr/>
        </p:nvSpPr>
        <p:spPr>
          <a:xfrm>
            <a:off x="1566863" y="2962275"/>
            <a:ext cx="1214437" cy="41275"/>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lIns="68539" tIns="34268" rIns="68539" bIns="34268" anchor="ctr"/>
          <a:lstStyle/>
          <a:p>
            <a:pPr algn="ctr" eaLnBrk="1" fontAlgn="auto" hangingPunct="1">
              <a:spcBef>
                <a:spcPts val="0"/>
              </a:spcBef>
              <a:spcAft>
                <a:spcPts val="0"/>
              </a:spcAft>
              <a:defRPr/>
            </a:pPr>
            <a:endParaRPr lang="zh-CN" altLang="en-US" sz="2400">
              <a:solidFill>
                <a:schemeClr val="tx1"/>
              </a:solidFill>
              <a:latin typeface="Microsoft YaHei" panose="020B0503020204020204" pitchFamily="34" charset="-122"/>
              <a:ea typeface="Microsoft YaHei" panose="020B0503020204020204" pitchFamily="34" charset="-122"/>
            </a:endParaRPr>
          </a:p>
        </p:txBody>
      </p:sp>
      <p:sp>
        <p:nvSpPr>
          <p:cNvPr id="44" name="Freeform 13">
            <a:extLst>
              <a:ext uri="{FF2B5EF4-FFF2-40B4-BE49-F238E27FC236}">
                <a16:creationId xmlns:a16="http://schemas.microsoft.com/office/drawing/2014/main" id="{A870D113-0299-3C40-B768-6B03373DB633}"/>
              </a:ext>
            </a:extLst>
          </p:cNvPr>
          <p:cNvSpPr/>
          <p:nvPr/>
        </p:nvSpPr>
        <p:spPr>
          <a:xfrm>
            <a:off x="8432800" y="2346325"/>
            <a:ext cx="768350" cy="887413"/>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5">
              <a:lumMod val="50000"/>
            </a:schemeClr>
          </a:solidFill>
          <a:ln w="38100">
            <a:solidFill>
              <a:schemeClr val="bg1">
                <a:lumMod val="95000"/>
              </a:schemeClr>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lIns="241113" tIns="241061" rIns="241113" bIns="241061" spcCol="1270" anchor="ctr"/>
          <a:lstStyle/>
          <a:p>
            <a:pPr algn="ctr" defTabSz="1244569" eaLnBrk="1" fontAlgn="auto" hangingPunct="1">
              <a:lnSpc>
                <a:spcPct val="90000"/>
              </a:lnSpc>
              <a:spcAft>
                <a:spcPct val="35000"/>
              </a:spcAft>
              <a:defRPr/>
            </a:pPr>
            <a:endParaRPr lang="id-ID" sz="2400">
              <a:solidFill>
                <a:schemeClr val="tx1"/>
              </a:solidFill>
              <a:latin typeface="Microsoft YaHei" panose="020B0503020204020204" pitchFamily="34" charset="-122"/>
              <a:ea typeface="Microsoft YaHei" panose="020B0503020204020204" pitchFamily="34" charset="-122"/>
            </a:endParaRPr>
          </a:p>
        </p:txBody>
      </p:sp>
      <p:sp>
        <p:nvSpPr>
          <p:cNvPr id="47" name="TextBox 46">
            <a:extLst>
              <a:ext uri="{FF2B5EF4-FFF2-40B4-BE49-F238E27FC236}">
                <a16:creationId xmlns:a16="http://schemas.microsoft.com/office/drawing/2014/main" id="{053ABEBB-94DF-AC48-82CE-F20D290D79D9}"/>
              </a:ext>
            </a:extLst>
          </p:cNvPr>
          <p:cNvSpPr txBox="1">
            <a:spLocks noChangeArrowheads="1"/>
          </p:cNvSpPr>
          <p:nvPr/>
        </p:nvSpPr>
        <p:spPr bwMode="auto">
          <a:xfrm>
            <a:off x="15668625" y="8394700"/>
            <a:ext cx="684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300"/>
              <a:t>延时符</a:t>
            </a:r>
          </a:p>
        </p:txBody>
      </p:sp>
      <p:pic>
        <p:nvPicPr>
          <p:cNvPr id="45" name="图片 44">
            <a:extLst>
              <a:ext uri="{FF2B5EF4-FFF2-40B4-BE49-F238E27FC236}">
                <a16:creationId xmlns:a16="http://schemas.microsoft.com/office/drawing/2014/main" id="{B8BF3AEF-C1C3-034C-B7D5-044C70C5C4AC}"/>
              </a:ext>
            </a:extLst>
          </p:cNvPr>
          <p:cNvPicPr>
            <a:picLocks noChangeAspect="1"/>
          </p:cNvPicPr>
          <p:nvPr/>
        </p:nvPicPr>
        <p:blipFill>
          <a:blip r:embed="rId4"/>
          <a:srcRect l="2682" t="5060" r="10726" b="2892"/>
          <a:stretch>
            <a:fillRect/>
          </a:stretch>
        </p:blipFill>
        <p:spPr>
          <a:xfrm>
            <a:off x="10561453" y="5198717"/>
            <a:ext cx="1630547" cy="1607404"/>
          </a:xfrm>
          <a:prstGeom prst="ellipse">
            <a:avLst/>
          </a:prstGeom>
        </p:spPr>
      </p:pic>
      <p:sp>
        <p:nvSpPr>
          <p:cNvPr id="3" name="右箭头 2">
            <a:extLst>
              <a:ext uri="{FF2B5EF4-FFF2-40B4-BE49-F238E27FC236}">
                <a16:creationId xmlns:a16="http://schemas.microsoft.com/office/drawing/2014/main" id="{4C908A3F-3A9F-F84F-A047-B79449CC3A71}"/>
              </a:ext>
            </a:extLst>
          </p:cNvPr>
          <p:cNvSpPr/>
          <p:nvPr/>
        </p:nvSpPr>
        <p:spPr>
          <a:xfrm>
            <a:off x="4684713" y="3160713"/>
            <a:ext cx="555625" cy="43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2400">
              <a:solidFill>
                <a:schemeClr val="tx1"/>
              </a:solidFill>
              <a:latin typeface="Microsoft YaHei" panose="020B0503020204020204" pitchFamily="34" charset="-122"/>
              <a:ea typeface="Microsoft YaHei" panose="020B0503020204020204" pitchFamily="34" charset="-122"/>
            </a:endParaRPr>
          </a:p>
        </p:txBody>
      </p:sp>
      <p:sp>
        <p:nvSpPr>
          <p:cNvPr id="24601" name="文本框 3">
            <a:extLst>
              <a:ext uri="{FF2B5EF4-FFF2-40B4-BE49-F238E27FC236}">
                <a16:creationId xmlns:a16="http://schemas.microsoft.com/office/drawing/2014/main" id="{4B592F99-77A0-3D46-9CB3-54E2251D48A3}"/>
              </a:ext>
            </a:extLst>
          </p:cNvPr>
          <p:cNvSpPr txBox="1">
            <a:spLocks noChangeArrowheads="1"/>
          </p:cNvSpPr>
          <p:nvPr/>
        </p:nvSpPr>
        <p:spPr bwMode="auto">
          <a:xfrm>
            <a:off x="5314950" y="3146425"/>
            <a:ext cx="282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kumimoji="1" lang="zh-CN" altLang="en-US" sz="2400">
                <a:latin typeface="Microsoft YaHei" panose="020B0503020204020204" pitchFamily="34" charset="-122"/>
                <a:ea typeface="Microsoft YaHei" panose="020B0503020204020204" pitchFamily="34" charset="-122"/>
              </a:rPr>
              <a:t>平行诉讼</a:t>
            </a:r>
            <a:r>
              <a:rPr kumimoji="1" lang="en-US" altLang="zh-CN" sz="2400">
                <a:latin typeface="Microsoft YaHei" panose="020B0503020204020204" pitchFamily="34" charset="-122"/>
                <a:ea typeface="Microsoft YaHei" panose="020B0503020204020204" pitchFamily="34" charset="-122"/>
              </a:rPr>
              <a:t>/</a:t>
            </a:r>
            <a:r>
              <a:rPr kumimoji="1" lang="zh-CN" altLang="en-US" sz="2400">
                <a:latin typeface="Microsoft YaHei" panose="020B0503020204020204" pitchFamily="34" charset="-122"/>
                <a:ea typeface="Microsoft YaHei" panose="020B0503020204020204" pitchFamily="34" charset="-122"/>
              </a:rPr>
              <a:t>仲裁</a:t>
            </a:r>
          </a:p>
        </p:txBody>
      </p:sp>
      <p:sp>
        <p:nvSpPr>
          <p:cNvPr id="46" name="右箭头 45">
            <a:extLst>
              <a:ext uri="{FF2B5EF4-FFF2-40B4-BE49-F238E27FC236}">
                <a16:creationId xmlns:a16="http://schemas.microsoft.com/office/drawing/2014/main" id="{15EB1D2E-CAC7-6641-AFDC-71484CD8687D}"/>
              </a:ext>
            </a:extLst>
          </p:cNvPr>
          <p:cNvSpPr/>
          <p:nvPr/>
        </p:nvSpPr>
        <p:spPr>
          <a:xfrm>
            <a:off x="7648575" y="3149600"/>
            <a:ext cx="635000"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2400">
              <a:solidFill>
                <a:schemeClr val="tx1"/>
              </a:solidFill>
              <a:latin typeface="Microsoft YaHei" panose="020B0503020204020204" pitchFamily="34" charset="-122"/>
              <a:ea typeface="Microsoft YaHei" panose="020B0503020204020204" pitchFamily="34" charset="-122"/>
            </a:endParaRPr>
          </a:p>
        </p:txBody>
      </p:sp>
      <p:sp>
        <p:nvSpPr>
          <p:cNvPr id="24603" name="文本框 4">
            <a:extLst>
              <a:ext uri="{FF2B5EF4-FFF2-40B4-BE49-F238E27FC236}">
                <a16:creationId xmlns:a16="http://schemas.microsoft.com/office/drawing/2014/main" id="{CE17DB64-D889-CB48-A788-53058C57AC8E}"/>
              </a:ext>
            </a:extLst>
          </p:cNvPr>
          <p:cNvSpPr txBox="1">
            <a:spLocks noChangeArrowheads="1"/>
          </p:cNvSpPr>
          <p:nvPr/>
        </p:nvSpPr>
        <p:spPr bwMode="auto">
          <a:xfrm>
            <a:off x="9447213" y="3030538"/>
            <a:ext cx="1782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kumimoji="1" lang="zh-CN" altLang="en-US" sz="3600">
                <a:latin typeface="Microsoft YaHei" panose="020B0503020204020204" pitchFamily="34" charset="-122"/>
                <a:ea typeface="Microsoft YaHei" panose="020B0503020204020204" pitchFamily="34" charset="-122"/>
              </a:rPr>
              <a:t>禁诉令</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500"/>
                                        <p:tgtEl>
                                          <p:spTgt spid="28"/>
                                        </p:tgtEl>
                                      </p:cBhvr>
                                    </p:animEffect>
                                  </p:childTnLst>
                                </p:cTn>
                              </p:par>
                              <p:par>
                                <p:cTn id="8" presetID="53" presetClass="entr" presetSubtype="16"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Effect transition="in" filter="fade">
                                      <p:cBhvr>
                                        <p:cTn id="12" dur="750"/>
                                        <p:tgtEl>
                                          <p:spTgt spid="8"/>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53" presetClass="entr" presetSubtype="16" fill="hold" nodeType="withEffect">
                                  <p:stCondLst>
                                    <p:cond delay="10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750" fill="hold"/>
                                        <p:tgtEl>
                                          <p:spTgt spid="10"/>
                                        </p:tgtEl>
                                        <p:attrNameLst>
                                          <p:attrName>ppt_w</p:attrName>
                                        </p:attrNameLst>
                                      </p:cBhvr>
                                      <p:tavLst>
                                        <p:tav tm="0">
                                          <p:val>
                                            <p:fltVal val="0"/>
                                          </p:val>
                                        </p:tav>
                                        <p:tav tm="100000">
                                          <p:val>
                                            <p:strVal val="#ppt_w"/>
                                          </p:val>
                                        </p:tav>
                                      </p:tavLst>
                                    </p:anim>
                                    <p:anim calcmode="lin" valueType="num">
                                      <p:cBhvr>
                                        <p:cTn id="21" dur="750" fill="hold"/>
                                        <p:tgtEl>
                                          <p:spTgt spid="10"/>
                                        </p:tgtEl>
                                        <p:attrNameLst>
                                          <p:attrName>ppt_h</p:attrName>
                                        </p:attrNameLst>
                                      </p:cBhvr>
                                      <p:tavLst>
                                        <p:tav tm="0">
                                          <p:val>
                                            <p:fltVal val="0"/>
                                          </p:val>
                                        </p:tav>
                                        <p:tav tm="100000">
                                          <p:val>
                                            <p:strVal val="#ppt_h"/>
                                          </p:val>
                                        </p:tav>
                                      </p:tavLst>
                                    </p:anim>
                                    <p:animEffect transition="in" filter="fade">
                                      <p:cBhvr>
                                        <p:cTn id="22" dur="750"/>
                                        <p:tgtEl>
                                          <p:spTgt spid="10"/>
                                        </p:tgtEl>
                                      </p:cBhvr>
                                    </p:animEffect>
                                  </p:childTnLst>
                                </p:cTn>
                              </p:par>
                              <p:par>
                                <p:cTn id="23" presetID="53" presetClass="entr" presetSubtype="16" fill="hold" nodeType="withEffect">
                                  <p:stCondLst>
                                    <p:cond delay="1000"/>
                                  </p:stCondLst>
                                  <p:childTnLst>
                                    <p:set>
                                      <p:cBhvr>
                                        <p:cTn id="24" dur="1" fill="hold">
                                          <p:stCondLst>
                                            <p:cond delay="0"/>
                                          </p:stCondLst>
                                        </p:cTn>
                                        <p:tgtEl>
                                          <p:spTgt spid="44"/>
                                        </p:tgtEl>
                                        <p:attrNameLst>
                                          <p:attrName>style.visibility</p:attrName>
                                        </p:attrNameLst>
                                      </p:cBhvr>
                                      <p:to>
                                        <p:strVal val="visible"/>
                                      </p:to>
                                    </p:set>
                                    <p:anim calcmode="lin" valueType="num">
                                      <p:cBhvr>
                                        <p:cTn id="25" dur="750" fill="hold"/>
                                        <p:tgtEl>
                                          <p:spTgt spid="44"/>
                                        </p:tgtEl>
                                        <p:attrNameLst>
                                          <p:attrName>ppt_w</p:attrName>
                                        </p:attrNameLst>
                                      </p:cBhvr>
                                      <p:tavLst>
                                        <p:tav tm="0">
                                          <p:val>
                                            <p:fltVal val="0"/>
                                          </p:val>
                                        </p:tav>
                                        <p:tav tm="100000">
                                          <p:val>
                                            <p:strVal val="#ppt_w"/>
                                          </p:val>
                                        </p:tav>
                                      </p:tavLst>
                                    </p:anim>
                                    <p:anim calcmode="lin" valueType="num">
                                      <p:cBhvr>
                                        <p:cTn id="26" dur="750" fill="hold"/>
                                        <p:tgtEl>
                                          <p:spTgt spid="44"/>
                                        </p:tgtEl>
                                        <p:attrNameLst>
                                          <p:attrName>ppt_h</p:attrName>
                                        </p:attrNameLst>
                                      </p:cBhvr>
                                      <p:tavLst>
                                        <p:tav tm="0">
                                          <p:val>
                                            <p:fltVal val="0"/>
                                          </p:val>
                                        </p:tav>
                                        <p:tav tm="100000">
                                          <p:val>
                                            <p:strVal val="#ppt_h"/>
                                          </p:val>
                                        </p:tav>
                                      </p:tavLst>
                                    </p:anim>
                                    <p:animEffect transition="in" filter="fade">
                                      <p:cBhvr>
                                        <p:cTn id="27" dur="750"/>
                                        <p:tgtEl>
                                          <p:spTgt spid="44"/>
                                        </p:tgtEl>
                                      </p:cBhvr>
                                    </p:animEffect>
                                  </p:childTnLst>
                                </p:cTn>
                              </p:par>
                              <p:par>
                                <p:cTn id="28" presetID="53" presetClass="entr" presetSubtype="16" fill="hold" nodeType="withEffect">
                                  <p:stCondLst>
                                    <p:cond delay="10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750" fill="hold"/>
                                        <p:tgtEl>
                                          <p:spTgt spid="15"/>
                                        </p:tgtEl>
                                        <p:attrNameLst>
                                          <p:attrName>ppt_w</p:attrName>
                                        </p:attrNameLst>
                                      </p:cBhvr>
                                      <p:tavLst>
                                        <p:tav tm="0">
                                          <p:val>
                                            <p:fltVal val="0"/>
                                          </p:val>
                                        </p:tav>
                                        <p:tav tm="100000">
                                          <p:val>
                                            <p:strVal val="#ppt_w"/>
                                          </p:val>
                                        </p:tav>
                                      </p:tavLst>
                                    </p:anim>
                                    <p:anim calcmode="lin" valueType="num">
                                      <p:cBhvr>
                                        <p:cTn id="31" dur="750" fill="hold"/>
                                        <p:tgtEl>
                                          <p:spTgt spid="15"/>
                                        </p:tgtEl>
                                        <p:attrNameLst>
                                          <p:attrName>ppt_h</p:attrName>
                                        </p:attrNameLst>
                                      </p:cBhvr>
                                      <p:tavLst>
                                        <p:tav tm="0">
                                          <p:val>
                                            <p:fltVal val="0"/>
                                          </p:val>
                                        </p:tav>
                                        <p:tav tm="100000">
                                          <p:val>
                                            <p:strVal val="#ppt_h"/>
                                          </p:val>
                                        </p:tav>
                                      </p:tavLst>
                                    </p:anim>
                                    <p:animEffect transition="in" filter="fade">
                                      <p:cBhvr>
                                        <p:cTn id="32" dur="750"/>
                                        <p:tgtEl>
                                          <p:spTgt spid="15"/>
                                        </p:tgtEl>
                                      </p:cBhvr>
                                    </p:animEffect>
                                  </p:childTnLst>
                                </p:cTn>
                              </p:par>
                              <p:par>
                                <p:cTn id="33" presetID="53" presetClass="entr" presetSubtype="16" fill="hold" nodeType="withEffect">
                                  <p:stCondLst>
                                    <p:cond delay="10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ppt_w</p:attrName>
                                        </p:attrNameLst>
                                      </p:cBhvr>
                                      <p:tavLst>
                                        <p:tav tm="0">
                                          <p:val>
                                            <p:fltVal val="0"/>
                                          </p:val>
                                        </p:tav>
                                        <p:tav tm="100000">
                                          <p:val>
                                            <p:strVal val="#ppt_w"/>
                                          </p:val>
                                        </p:tav>
                                      </p:tavLst>
                                    </p:anim>
                                    <p:anim calcmode="lin" valueType="num">
                                      <p:cBhvr>
                                        <p:cTn id="36" dur="750" fill="hold"/>
                                        <p:tgtEl>
                                          <p:spTgt spid="17"/>
                                        </p:tgtEl>
                                        <p:attrNameLst>
                                          <p:attrName>ppt_h</p:attrName>
                                        </p:attrNameLst>
                                      </p:cBhvr>
                                      <p:tavLst>
                                        <p:tav tm="0">
                                          <p:val>
                                            <p:fltVal val="0"/>
                                          </p:val>
                                        </p:tav>
                                        <p:tav tm="100000">
                                          <p:val>
                                            <p:strVal val="#ppt_h"/>
                                          </p:val>
                                        </p:tav>
                                      </p:tavLst>
                                    </p:anim>
                                    <p:animEffect transition="in" filter="fade">
                                      <p:cBhvr>
                                        <p:cTn id="37" dur="750"/>
                                        <p:tgtEl>
                                          <p:spTgt spid="17"/>
                                        </p:tgtEl>
                                      </p:cBhvr>
                                    </p:animEffect>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nodeType="afterGroup">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nodeType="afterGroup">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750"/>
                                        <p:tgtEl>
                                          <p:spTgt spid="36"/>
                                        </p:tgtEl>
                                      </p:cBhvr>
                                    </p:animEffect>
                                  </p:childTnLst>
                                </p:cTn>
                              </p:par>
                            </p:childTnLst>
                          </p:cTn>
                        </p:par>
                        <p:par>
                          <p:cTn id="56" fill="hold" nodeType="afterGroup">
                            <p:stCondLst>
                              <p:cond delay="4250"/>
                            </p:stCondLst>
                            <p:childTnLst>
                              <p:par>
                                <p:cTn id="57" presetID="53" presetClass="entr" presetSubtype="16"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par>
                          <p:cTn id="62" fill="hold" nodeType="afterGroup">
                            <p:stCondLst>
                              <p:cond delay="4750"/>
                            </p:stCondLst>
                            <p:childTnLst>
                              <p:par>
                                <p:cTn id="63" presetID="22" presetClass="entr" presetSubtype="8"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nodeType="afterGroup">
                            <p:stCondLst>
                              <p:cond delay="525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childTnLst>
                          </p:cTn>
                        </p:par>
                        <p:par>
                          <p:cTn id="70" fill="hold" nodeType="afterGroup">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nodeType="afterGroup">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ldLvl="0" animBg="1"/>
      <p:bldP spid="36" grpId="0" bldLvl="0" animBg="1"/>
      <p:bldP spid="41" grpId="0"/>
      <p:bldP spid="42" grpId="0" bldLvl="0" animBg="1"/>
      <p:bldP spid="43" grpId="0" bldLvl="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93BA64CB-A258-A04C-95D3-5161D9C39CF2}"/>
              </a:ext>
            </a:extLst>
          </p:cNvPr>
          <p:cNvSpPr/>
          <p:nvPr/>
        </p:nvSpPr>
        <p:spPr>
          <a:xfrm>
            <a:off x="2963863" y="2505075"/>
            <a:ext cx="1847850" cy="18478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latin typeface="Microsoft YaHei" panose="020B0503020204020204" pitchFamily="34" charset="-122"/>
              <a:ea typeface="Microsoft YaHei" panose="020B0503020204020204" pitchFamily="34" charset="-122"/>
              <a:cs typeface="+mn-ea"/>
              <a:sym typeface="+mn-lt"/>
            </a:endParaRPr>
          </a:p>
        </p:txBody>
      </p:sp>
      <p:cxnSp>
        <p:nvCxnSpPr>
          <p:cNvPr id="4" name="直接连接符 3">
            <a:extLst>
              <a:ext uri="{FF2B5EF4-FFF2-40B4-BE49-F238E27FC236}">
                <a16:creationId xmlns:a16="http://schemas.microsoft.com/office/drawing/2014/main" id="{11E64F25-5A5C-8447-A4E0-0E3F2E04AD82}"/>
              </a:ext>
            </a:extLst>
          </p:cNvPr>
          <p:cNvCxnSpPr/>
          <p:nvPr/>
        </p:nvCxnSpPr>
        <p:spPr>
          <a:xfrm flipV="1">
            <a:off x="4351338" y="0"/>
            <a:ext cx="727075" cy="244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2C5A8B09-594C-494B-A6AE-CEA4662D4C0A}"/>
              </a:ext>
            </a:extLst>
          </p:cNvPr>
          <p:cNvCxnSpPr/>
          <p:nvPr/>
        </p:nvCxnSpPr>
        <p:spPr>
          <a:xfrm flipV="1">
            <a:off x="4506913" y="223838"/>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554842E0-C543-0949-9A82-B27FDAD5EA03}"/>
              </a:ext>
            </a:extLst>
          </p:cNvPr>
          <p:cNvCxnSpPr/>
          <p:nvPr/>
        </p:nvCxnSpPr>
        <p:spPr>
          <a:xfrm flipV="1">
            <a:off x="4421188" y="484188"/>
            <a:ext cx="400050" cy="1347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99E0434-3C1A-C24E-88B2-99F0FFA645A8}"/>
              </a:ext>
            </a:extLst>
          </p:cNvPr>
          <p:cNvCxnSpPr/>
          <p:nvPr/>
        </p:nvCxnSpPr>
        <p:spPr>
          <a:xfrm flipV="1">
            <a:off x="2578100" y="4367213"/>
            <a:ext cx="744538" cy="250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70257B0C-DF6D-AE47-8E8C-40D6F95CF773}"/>
              </a:ext>
            </a:extLst>
          </p:cNvPr>
          <p:cNvCxnSpPr/>
          <p:nvPr/>
        </p:nvCxnSpPr>
        <p:spPr>
          <a:xfrm flipV="1">
            <a:off x="2751138" y="4591050"/>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76D95B7-544B-3148-9D10-DC854D11465A}"/>
              </a:ext>
            </a:extLst>
          </p:cNvPr>
          <p:cNvCxnSpPr/>
          <p:nvPr/>
        </p:nvCxnSpPr>
        <p:spPr>
          <a:xfrm flipV="1">
            <a:off x="2665413" y="4851400"/>
            <a:ext cx="400050" cy="134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6743372B-BEBF-684C-9AD6-210D9AF9DF23}"/>
              </a:ext>
            </a:extLst>
          </p:cNvPr>
          <p:cNvSpPr txBox="1"/>
          <p:nvPr/>
        </p:nvSpPr>
        <p:spPr>
          <a:xfrm>
            <a:off x="2551113" y="3105150"/>
            <a:ext cx="2692400" cy="647700"/>
          </a:xfrm>
          <a:prstGeom prst="rect">
            <a:avLst/>
          </a:prstGeom>
          <a:noFill/>
        </p:spPr>
        <p:txBody>
          <a:bodyPr>
            <a:spAutoFit/>
          </a:bodyPr>
          <a:lstStyle/>
          <a:p>
            <a:pPr algn="ctr" eaLnBrk="1" fontAlgn="auto" hangingPunct="1">
              <a:spcBef>
                <a:spcPts val="0"/>
              </a:spcBef>
              <a:spcAft>
                <a:spcPts val="0"/>
              </a:spcAft>
              <a:defRPr/>
            </a:pPr>
            <a:r>
              <a:rPr lang="en-US" altLang="zh-CN" sz="3600" dirty="0">
                <a:solidFill>
                  <a:schemeClr val="bg1"/>
                </a:solidFill>
                <a:latin typeface="Microsoft YaHei" panose="020B0503020204020204" pitchFamily="34" charset="-122"/>
                <a:ea typeface="Microsoft YaHei" panose="020B0503020204020204" pitchFamily="34" charset="-122"/>
                <a:cs typeface="+mn-ea"/>
                <a:sym typeface="+mn-lt"/>
              </a:rPr>
              <a:t>Part3</a:t>
            </a:r>
            <a:endParaRPr lang="zh-CN" altLang="en-US" sz="36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26633" name="文本框 2">
            <a:extLst>
              <a:ext uri="{FF2B5EF4-FFF2-40B4-BE49-F238E27FC236}">
                <a16:creationId xmlns:a16="http://schemas.microsoft.com/office/drawing/2014/main" id="{E55575B7-C6AE-C148-8910-A41C4FEA6A31}"/>
              </a:ext>
            </a:extLst>
          </p:cNvPr>
          <p:cNvSpPr txBox="1">
            <a:spLocks noChangeArrowheads="1"/>
          </p:cNvSpPr>
          <p:nvPr/>
        </p:nvSpPr>
        <p:spPr bwMode="auto">
          <a:xfrm>
            <a:off x="5380038" y="3044825"/>
            <a:ext cx="54324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4400">
                <a:solidFill>
                  <a:schemeClr val="bg1"/>
                </a:solidFill>
                <a:latin typeface="Microsoft YaHei" panose="020B0503020204020204" pitchFamily="34" charset="-122"/>
                <a:ea typeface="Microsoft YaHei" panose="020B0503020204020204" pitchFamily="34" charset="-122"/>
              </a:rPr>
              <a:t>中国不宜引入禁诉令制度的探讨 </a:t>
            </a:r>
          </a:p>
        </p:txBody>
      </p:sp>
      <p:pic>
        <p:nvPicPr>
          <p:cNvPr id="11" name="图片 10">
            <a:extLst>
              <a:ext uri="{FF2B5EF4-FFF2-40B4-BE49-F238E27FC236}">
                <a16:creationId xmlns:a16="http://schemas.microsoft.com/office/drawing/2014/main" id="{1FE65A25-4308-924B-BECA-B7BC947797B6}"/>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5BF75552-6571-B040-9DC1-62C3AF54461C}"/>
              </a:ext>
            </a:extLst>
          </p:cNvPr>
          <p:cNvCxnSpPr>
            <a:endCxn id="9" idx="0"/>
          </p:cNvCxnSpPr>
          <p:nvPr/>
        </p:nvCxnSpPr>
        <p:spPr>
          <a:xfrm flipH="1">
            <a:off x="3843338" y="3379788"/>
            <a:ext cx="0" cy="76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KSO_Shape">
            <a:extLst>
              <a:ext uri="{FF2B5EF4-FFF2-40B4-BE49-F238E27FC236}">
                <a16:creationId xmlns:a16="http://schemas.microsoft.com/office/drawing/2014/main" id="{DC2EB0C5-8500-FD46-BEC9-AE27081409E5}"/>
              </a:ext>
            </a:extLst>
          </p:cNvPr>
          <p:cNvSpPr/>
          <p:nvPr/>
        </p:nvSpPr>
        <p:spPr>
          <a:xfrm flipH="1">
            <a:off x="3714750" y="2924175"/>
            <a:ext cx="269875" cy="46037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89" rIns="68580" bIns="34289" anchor="ctr"/>
          <a:lstStyle/>
          <a:p>
            <a:pPr algn="ctr" defTabSz="914377"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6" name="弧形 5">
            <a:extLst>
              <a:ext uri="{FF2B5EF4-FFF2-40B4-BE49-F238E27FC236}">
                <a16:creationId xmlns:a16="http://schemas.microsoft.com/office/drawing/2014/main" id="{269CE2F3-75E8-1D4B-80AB-8CD021F48C67}"/>
              </a:ext>
            </a:extLst>
          </p:cNvPr>
          <p:cNvSpPr/>
          <p:nvPr/>
        </p:nvSpPr>
        <p:spPr>
          <a:xfrm rot="10800000">
            <a:off x="3852863" y="3929063"/>
            <a:ext cx="2089150" cy="1927225"/>
          </a:xfrm>
          <a:prstGeom prst="arc">
            <a:avLst>
              <a:gd name="adj1" fmla="val 16200000"/>
              <a:gd name="adj2" fmla="val 2"/>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9" name="椭圆 8">
            <a:extLst>
              <a:ext uri="{FF2B5EF4-FFF2-40B4-BE49-F238E27FC236}">
                <a16:creationId xmlns:a16="http://schemas.microsoft.com/office/drawing/2014/main" id="{8E8B373A-2DF5-A246-955A-EF2A441C6B07}"/>
              </a:ext>
            </a:extLst>
          </p:cNvPr>
          <p:cNvSpPr/>
          <p:nvPr/>
        </p:nvSpPr>
        <p:spPr>
          <a:xfrm>
            <a:off x="3519488" y="4141788"/>
            <a:ext cx="649287" cy="65087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grpSp>
        <p:nvGrpSpPr>
          <p:cNvPr id="10" name="组合 9">
            <a:extLst>
              <a:ext uri="{FF2B5EF4-FFF2-40B4-BE49-F238E27FC236}">
                <a16:creationId xmlns:a16="http://schemas.microsoft.com/office/drawing/2014/main" id="{B3218EFF-F574-134F-AAEE-1A0E841F9703}"/>
              </a:ext>
            </a:extLst>
          </p:cNvPr>
          <p:cNvGrpSpPr/>
          <p:nvPr/>
        </p:nvGrpSpPr>
        <p:grpSpPr>
          <a:xfrm>
            <a:off x="3640220" y="4274974"/>
            <a:ext cx="406931" cy="394363"/>
            <a:chOff x="1446636" y="2836200"/>
            <a:chExt cx="822325" cy="796925"/>
          </a:xfrm>
          <a:solidFill>
            <a:schemeClr val="bg1">
              <a:alpha val="90000"/>
            </a:schemeClr>
          </a:solidFill>
        </p:grpSpPr>
        <p:sp>
          <p:nvSpPr>
            <p:cNvPr id="11" name="Freeform 209">
              <a:extLst>
                <a:ext uri="{FF2B5EF4-FFF2-40B4-BE49-F238E27FC236}">
                  <a16:creationId xmlns:a16="http://schemas.microsoft.com/office/drawing/2014/main" id="{13E0E63F-37AD-9443-A525-0DF0C73F18E0}"/>
                </a:ext>
              </a:extLst>
            </p:cNvPr>
            <p:cNvSpPr>
              <a:spLocks noEditPoints="1"/>
            </p:cNvSpPr>
            <p:nvPr/>
          </p:nvSpPr>
          <p:spPr bwMode="auto">
            <a:xfrm>
              <a:off x="1446636" y="2858425"/>
              <a:ext cx="777875" cy="768350"/>
            </a:xfrm>
            <a:custGeom>
              <a:avLst/>
              <a:gdLst/>
              <a:ahLst/>
              <a:cxnLst>
                <a:cxn ang="0">
                  <a:pos x="320" y="254"/>
                </a:cxn>
                <a:cxn ang="0">
                  <a:pos x="164" y="102"/>
                </a:cxn>
                <a:cxn ang="0">
                  <a:pos x="166" y="92"/>
                </a:cxn>
                <a:cxn ang="0">
                  <a:pos x="166" y="70"/>
                </a:cxn>
                <a:cxn ang="0">
                  <a:pos x="160" y="50"/>
                </a:cxn>
                <a:cxn ang="0">
                  <a:pos x="150" y="32"/>
                </a:cxn>
                <a:cxn ang="0">
                  <a:pos x="142" y="24"/>
                </a:cxn>
                <a:cxn ang="0">
                  <a:pos x="122" y="10"/>
                </a:cxn>
                <a:cxn ang="0">
                  <a:pos x="102" y="2"/>
                </a:cxn>
                <a:cxn ang="0">
                  <a:pos x="78" y="0"/>
                </a:cxn>
                <a:cxn ang="0">
                  <a:pos x="56" y="4"/>
                </a:cxn>
                <a:cxn ang="0">
                  <a:pos x="96" y="44"/>
                </a:cxn>
                <a:cxn ang="0">
                  <a:pos x="104" y="56"/>
                </a:cxn>
                <a:cxn ang="0">
                  <a:pos x="106" y="70"/>
                </a:cxn>
                <a:cxn ang="0">
                  <a:pos x="104" y="82"/>
                </a:cxn>
                <a:cxn ang="0">
                  <a:pos x="96" y="96"/>
                </a:cxn>
                <a:cxn ang="0">
                  <a:pos x="90" y="100"/>
                </a:cxn>
                <a:cxn ang="0">
                  <a:pos x="76" y="106"/>
                </a:cxn>
                <a:cxn ang="0">
                  <a:pos x="62" y="106"/>
                </a:cxn>
                <a:cxn ang="0">
                  <a:pos x="50" y="102"/>
                </a:cxn>
                <a:cxn ang="0">
                  <a:pos x="4" y="58"/>
                </a:cxn>
                <a:cxn ang="0">
                  <a:pos x="2" y="68"/>
                </a:cxn>
                <a:cxn ang="0">
                  <a:pos x="0" y="92"/>
                </a:cxn>
                <a:cxn ang="0">
                  <a:pos x="6" y="114"/>
                </a:cxn>
                <a:cxn ang="0">
                  <a:pos x="16" y="134"/>
                </a:cxn>
                <a:cxn ang="0">
                  <a:pos x="24" y="144"/>
                </a:cxn>
                <a:cxn ang="0">
                  <a:pos x="42" y="156"/>
                </a:cxn>
                <a:cxn ang="0">
                  <a:pos x="62" y="164"/>
                </a:cxn>
                <a:cxn ang="0">
                  <a:pos x="82" y="168"/>
                </a:cxn>
                <a:cxn ang="0">
                  <a:pos x="102" y="164"/>
                </a:cxn>
                <a:cxn ang="0">
                  <a:pos x="194" y="256"/>
                </a:cxn>
                <a:cxn ang="0">
                  <a:pos x="208" y="268"/>
                </a:cxn>
                <a:cxn ang="0">
                  <a:pos x="256" y="314"/>
                </a:cxn>
                <a:cxn ang="0">
                  <a:pos x="354" y="412"/>
                </a:cxn>
                <a:cxn ang="0">
                  <a:pos x="358" y="440"/>
                </a:cxn>
                <a:cxn ang="0">
                  <a:pos x="374" y="464"/>
                </a:cxn>
                <a:cxn ang="0">
                  <a:pos x="384" y="474"/>
                </a:cxn>
                <a:cxn ang="0">
                  <a:pos x="410" y="484"/>
                </a:cxn>
                <a:cxn ang="0">
                  <a:pos x="436" y="482"/>
                </a:cxn>
                <a:cxn ang="0">
                  <a:pos x="460" y="472"/>
                </a:cxn>
                <a:cxn ang="0">
                  <a:pos x="470" y="464"/>
                </a:cxn>
                <a:cxn ang="0">
                  <a:pos x="484" y="442"/>
                </a:cxn>
                <a:cxn ang="0">
                  <a:pos x="490" y="416"/>
                </a:cxn>
                <a:cxn ang="0">
                  <a:pos x="484" y="390"/>
                </a:cxn>
                <a:cxn ang="0">
                  <a:pos x="470" y="368"/>
                </a:cxn>
                <a:cxn ang="0">
                  <a:pos x="458" y="360"/>
                </a:cxn>
                <a:cxn ang="0">
                  <a:pos x="430" y="350"/>
                </a:cxn>
                <a:cxn ang="0">
                  <a:pos x="416" y="350"/>
                </a:cxn>
                <a:cxn ang="0">
                  <a:pos x="412" y="452"/>
                </a:cxn>
                <a:cxn ang="0">
                  <a:pos x="396" y="392"/>
                </a:cxn>
                <a:cxn ang="0">
                  <a:pos x="456" y="408"/>
                </a:cxn>
              </a:cxnLst>
              <a:rect l="0" t="0" r="r" b="b"/>
              <a:pathLst>
                <a:path w="490" h="484">
                  <a:moveTo>
                    <a:pt x="416" y="350"/>
                  </a:moveTo>
                  <a:lnTo>
                    <a:pt x="320" y="254"/>
                  </a:lnTo>
                  <a:lnTo>
                    <a:pt x="236" y="172"/>
                  </a:lnTo>
                  <a:lnTo>
                    <a:pt x="164" y="102"/>
                  </a:lnTo>
                  <a:lnTo>
                    <a:pt x="164" y="102"/>
                  </a:lnTo>
                  <a:lnTo>
                    <a:pt x="166" y="92"/>
                  </a:lnTo>
                  <a:lnTo>
                    <a:pt x="168" y="82"/>
                  </a:lnTo>
                  <a:lnTo>
                    <a:pt x="166" y="70"/>
                  </a:lnTo>
                  <a:lnTo>
                    <a:pt x="164" y="60"/>
                  </a:lnTo>
                  <a:lnTo>
                    <a:pt x="160" y="50"/>
                  </a:lnTo>
                  <a:lnTo>
                    <a:pt x="156" y="42"/>
                  </a:lnTo>
                  <a:lnTo>
                    <a:pt x="150" y="32"/>
                  </a:lnTo>
                  <a:lnTo>
                    <a:pt x="142" y="24"/>
                  </a:lnTo>
                  <a:lnTo>
                    <a:pt x="142" y="24"/>
                  </a:lnTo>
                  <a:lnTo>
                    <a:pt x="132" y="16"/>
                  </a:lnTo>
                  <a:lnTo>
                    <a:pt x="122" y="10"/>
                  </a:lnTo>
                  <a:lnTo>
                    <a:pt x="112" y="4"/>
                  </a:lnTo>
                  <a:lnTo>
                    <a:pt x="102" y="2"/>
                  </a:lnTo>
                  <a:lnTo>
                    <a:pt x="90" y="0"/>
                  </a:lnTo>
                  <a:lnTo>
                    <a:pt x="78" y="0"/>
                  </a:lnTo>
                  <a:lnTo>
                    <a:pt x="68" y="2"/>
                  </a:lnTo>
                  <a:lnTo>
                    <a:pt x="56" y="4"/>
                  </a:lnTo>
                  <a:lnTo>
                    <a:pt x="96" y="44"/>
                  </a:lnTo>
                  <a:lnTo>
                    <a:pt x="96" y="44"/>
                  </a:lnTo>
                  <a:lnTo>
                    <a:pt x="100" y="50"/>
                  </a:lnTo>
                  <a:lnTo>
                    <a:pt x="104" y="56"/>
                  </a:lnTo>
                  <a:lnTo>
                    <a:pt x="106" y="62"/>
                  </a:lnTo>
                  <a:lnTo>
                    <a:pt x="106" y="70"/>
                  </a:lnTo>
                  <a:lnTo>
                    <a:pt x="106" y="76"/>
                  </a:lnTo>
                  <a:lnTo>
                    <a:pt x="104" y="82"/>
                  </a:lnTo>
                  <a:lnTo>
                    <a:pt x="100" y="90"/>
                  </a:lnTo>
                  <a:lnTo>
                    <a:pt x="96" y="96"/>
                  </a:lnTo>
                  <a:lnTo>
                    <a:pt x="96" y="96"/>
                  </a:lnTo>
                  <a:lnTo>
                    <a:pt x="90" y="100"/>
                  </a:lnTo>
                  <a:lnTo>
                    <a:pt x="84" y="104"/>
                  </a:lnTo>
                  <a:lnTo>
                    <a:pt x="76" y="106"/>
                  </a:lnTo>
                  <a:lnTo>
                    <a:pt x="70" y="106"/>
                  </a:lnTo>
                  <a:lnTo>
                    <a:pt x="62" y="106"/>
                  </a:lnTo>
                  <a:lnTo>
                    <a:pt x="56" y="104"/>
                  </a:lnTo>
                  <a:lnTo>
                    <a:pt x="50" y="102"/>
                  </a:lnTo>
                  <a:lnTo>
                    <a:pt x="44" y="96"/>
                  </a:lnTo>
                  <a:lnTo>
                    <a:pt x="4" y="58"/>
                  </a:lnTo>
                  <a:lnTo>
                    <a:pt x="4" y="58"/>
                  </a:lnTo>
                  <a:lnTo>
                    <a:pt x="2" y="68"/>
                  </a:lnTo>
                  <a:lnTo>
                    <a:pt x="0" y="80"/>
                  </a:lnTo>
                  <a:lnTo>
                    <a:pt x="0" y="92"/>
                  </a:lnTo>
                  <a:lnTo>
                    <a:pt x="2" y="102"/>
                  </a:lnTo>
                  <a:lnTo>
                    <a:pt x="6" y="114"/>
                  </a:lnTo>
                  <a:lnTo>
                    <a:pt x="10" y="124"/>
                  </a:lnTo>
                  <a:lnTo>
                    <a:pt x="16" y="134"/>
                  </a:lnTo>
                  <a:lnTo>
                    <a:pt x="24" y="144"/>
                  </a:lnTo>
                  <a:lnTo>
                    <a:pt x="24" y="144"/>
                  </a:lnTo>
                  <a:lnTo>
                    <a:pt x="32" y="150"/>
                  </a:lnTo>
                  <a:lnTo>
                    <a:pt x="42" y="156"/>
                  </a:lnTo>
                  <a:lnTo>
                    <a:pt x="52" y="162"/>
                  </a:lnTo>
                  <a:lnTo>
                    <a:pt x="62" y="164"/>
                  </a:lnTo>
                  <a:lnTo>
                    <a:pt x="72" y="166"/>
                  </a:lnTo>
                  <a:lnTo>
                    <a:pt x="82" y="168"/>
                  </a:lnTo>
                  <a:lnTo>
                    <a:pt x="92" y="166"/>
                  </a:lnTo>
                  <a:lnTo>
                    <a:pt x="102" y="164"/>
                  </a:lnTo>
                  <a:lnTo>
                    <a:pt x="172" y="234"/>
                  </a:lnTo>
                  <a:lnTo>
                    <a:pt x="194" y="256"/>
                  </a:lnTo>
                  <a:lnTo>
                    <a:pt x="208" y="268"/>
                  </a:lnTo>
                  <a:lnTo>
                    <a:pt x="208" y="268"/>
                  </a:lnTo>
                  <a:lnTo>
                    <a:pt x="208" y="268"/>
                  </a:lnTo>
                  <a:lnTo>
                    <a:pt x="256" y="314"/>
                  </a:lnTo>
                  <a:lnTo>
                    <a:pt x="354" y="412"/>
                  </a:lnTo>
                  <a:lnTo>
                    <a:pt x="354" y="412"/>
                  </a:lnTo>
                  <a:lnTo>
                    <a:pt x="356" y="426"/>
                  </a:lnTo>
                  <a:lnTo>
                    <a:pt x="358" y="440"/>
                  </a:lnTo>
                  <a:lnTo>
                    <a:pt x="364" y="454"/>
                  </a:lnTo>
                  <a:lnTo>
                    <a:pt x="374" y="464"/>
                  </a:lnTo>
                  <a:lnTo>
                    <a:pt x="374" y="464"/>
                  </a:lnTo>
                  <a:lnTo>
                    <a:pt x="384" y="474"/>
                  </a:lnTo>
                  <a:lnTo>
                    <a:pt x="396" y="480"/>
                  </a:lnTo>
                  <a:lnTo>
                    <a:pt x="410" y="484"/>
                  </a:lnTo>
                  <a:lnTo>
                    <a:pt x="422" y="484"/>
                  </a:lnTo>
                  <a:lnTo>
                    <a:pt x="436" y="482"/>
                  </a:lnTo>
                  <a:lnTo>
                    <a:pt x="448" y="480"/>
                  </a:lnTo>
                  <a:lnTo>
                    <a:pt x="460" y="472"/>
                  </a:lnTo>
                  <a:lnTo>
                    <a:pt x="470" y="464"/>
                  </a:lnTo>
                  <a:lnTo>
                    <a:pt x="470" y="464"/>
                  </a:lnTo>
                  <a:lnTo>
                    <a:pt x="478" y="454"/>
                  </a:lnTo>
                  <a:lnTo>
                    <a:pt x="484" y="442"/>
                  </a:lnTo>
                  <a:lnTo>
                    <a:pt x="488" y="430"/>
                  </a:lnTo>
                  <a:lnTo>
                    <a:pt x="490" y="416"/>
                  </a:lnTo>
                  <a:lnTo>
                    <a:pt x="488" y="404"/>
                  </a:lnTo>
                  <a:lnTo>
                    <a:pt x="484" y="390"/>
                  </a:lnTo>
                  <a:lnTo>
                    <a:pt x="478" y="380"/>
                  </a:lnTo>
                  <a:lnTo>
                    <a:pt x="470" y="368"/>
                  </a:lnTo>
                  <a:lnTo>
                    <a:pt x="470" y="368"/>
                  </a:lnTo>
                  <a:lnTo>
                    <a:pt x="458" y="360"/>
                  </a:lnTo>
                  <a:lnTo>
                    <a:pt x="444" y="354"/>
                  </a:lnTo>
                  <a:lnTo>
                    <a:pt x="430" y="350"/>
                  </a:lnTo>
                  <a:lnTo>
                    <a:pt x="416" y="350"/>
                  </a:lnTo>
                  <a:lnTo>
                    <a:pt x="416" y="350"/>
                  </a:lnTo>
                  <a:close/>
                  <a:moveTo>
                    <a:pt x="446" y="442"/>
                  </a:moveTo>
                  <a:lnTo>
                    <a:pt x="412" y="452"/>
                  </a:lnTo>
                  <a:lnTo>
                    <a:pt x="388" y="426"/>
                  </a:lnTo>
                  <a:lnTo>
                    <a:pt x="396" y="392"/>
                  </a:lnTo>
                  <a:lnTo>
                    <a:pt x="430" y="382"/>
                  </a:lnTo>
                  <a:lnTo>
                    <a:pt x="456" y="408"/>
                  </a:lnTo>
                  <a:lnTo>
                    <a:pt x="446" y="442"/>
                  </a:lnTo>
                  <a:close/>
                </a:path>
              </a:pathLst>
            </a:custGeom>
            <a:grpFill/>
            <a:ln w="9525">
              <a:noFill/>
              <a:round/>
            </a:ln>
          </p:spPr>
          <p:txBody>
            <a:bodyPr/>
            <a:lstStyle/>
            <a:p>
              <a:pPr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2" name="Freeform 210">
              <a:extLst>
                <a:ext uri="{FF2B5EF4-FFF2-40B4-BE49-F238E27FC236}">
                  <a16:creationId xmlns:a16="http://schemas.microsoft.com/office/drawing/2014/main" id="{0CCFED4A-82EB-6E41-B7F3-0E83DF2308BE}"/>
                </a:ext>
              </a:extLst>
            </p:cNvPr>
            <p:cNvSpPr>
              <a:spLocks noEditPoints="1"/>
            </p:cNvSpPr>
            <p:nvPr/>
          </p:nvSpPr>
          <p:spPr bwMode="auto">
            <a:xfrm>
              <a:off x="1472036" y="3255300"/>
              <a:ext cx="377825" cy="377825"/>
            </a:xfrm>
            <a:custGeom>
              <a:avLst/>
              <a:gdLst/>
              <a:ahLst/>
              <a:cxnLst>
                <a:cxn ang="0">
                  <a:pos x="54" y="80"/>
                </a:cxn>
                <a:cxn ang="0">
                  <a:pos x="16" y="118"/>
                </a:cxn>
                <a:cxn ang="0">
                  <a:pos x="4" y="134"/>
                </a:cxn>
                <a:cxn ang="0">
                  <a:pos x="0" y="152"/>
                </a:cxn>
                <a:cxn ang="0">
                  <a:pos x="4" y="170"/>
                </a:cxn>
                <a:cxn ang="0">
                  <a:pos x="14" y="188"/>
                </a:cxn>
                <a:cxn ang="0">
                  <a:pos x="50" y="224"/>
                </a:cxn>
                <a:cxn ang="0">
                  <a:pos x="66" y="234"/>
                </a:cxn>
                <a:cxn ang="0">
                  <a:pos x="86" y="238"/>
                </a:cxn>
                <a:cxn ang="0">
                  <a:pos x="104" y="234"/>
                </a:cxn>
                <a:cxn ang="0">
                  <a:pos x="120" y="224"/>
                </a:cxn>
                <a:cxn ang="0">
                  <a:pos x="182" y="162"/>
                </a:cxn>
                <a:cxn ang="0">
                  <a:pos x="132" y="0"/>
                </a:cxn>
                <a:cxn ang="0">
                  <a:pos x="188" y="88"/>
                </a:cxn>
                <a:cxn ang="0">
                  <a:pos x="192" y="94"/>
                </a:cxn>
                <a:cxn ang="0">
                  <a:pos x="192" y="104"/>
                </a:cxn>
                <a:cxn ang="0">
                  <a:pos x="88" y="208"/>
                </a:cxn>
                <a:cxn ang="0">
                  <a:pos x="84" y="212"/>
                </a:cxn>
                <a:cxn ang="0">
                  <a:pos x="72" y="212"/>
                </a:cxn>
                <a:cxn ang="0">
                  <a:pos x="68" y="210"/>
                </a:cxn>
                <a:cxn ang="0">
                  <a:pos x="64" y="200"/>
                </a:cxn>
                <a:cxn ang="0">
                  <a:pos x="68" y="190"/>
                </a:cxn>
                <a:cxn ang="0">
                  <a:pos x="168" y="90"/>
                </a:cxn>
                <a:cxn ang="0">
                  <a:pos x="178" y="84"/>
                </a:cxn>
                <a:cxn ang="0">
                  <a:pos x="188" y="88"/>
                </a:cxn>
                <a:cxn ang="0">
                  <a:pos x="150" y="50"/>
                </a:cxn>
                <a:cxn ang="0">
                  <a:pos x="152" y="54"/>
                </a:cxn>
                <a:cxn ang="0">
                  <a:pos x="152" y="66"/>
                </a:cxn>
                <a:cxn ang="0">
                  <a:pos x="50" y="170"/>
                </a:cxn>
                <a:cxn ang="0">
                  <a:pos x="44" y="172"/>
                </a:cxn>
                <a:cxn ang="0">
                  <a:pos x="34" y="172"/>
                </a:cxn>
                <a:cxn ang="0">
                  <a:pos x="30" y="170"/>
                </a:cxn>
                <a:cxn ang="0">
                  <a:pos x="26" y="160"/>
                </a:cxn>
                <a:cxn ang="0">
                  <a:pos x="30" y="150"/>
                </a:cxn>
                <a:cxn ang="0">
                  <a:pos x="130" y="50"/>
                </a:cxn>
                <a:cxn ang="0">
                  <a:pos x="140" y="46"/>
                </a:cxn>
                <a:cxn ang="0">
                  <a:pos x="150" y="50"/>
                </a:cxn>
              </a:cxnLst>
              <a:rect l="0" t="0" r="r" b="b"/>
              <a:pathLst>
                <a:path w="238" h="238">
                  <a:moveTo>
                    <a:pt x="78" y="56"/>
                  </a:moveTo>
                  <a:lnTo>
                    <a:pt x="54" y="80"/>
                  </a:lnTo>
                  <a:lnTo>
                    <a:pt x="16" y="118"/>
                  </a:lnTo>
                  <a:lnTo>
                    <a:pt x="16" y="118"/>
                  </a:lnTo>
                  <a:lnTo>
                    <a:pt x="8" y="126"/>
                  </a:lnTo>
                  <a:lnTo>
                    <a:pt x="4" y="134"/>
                  </a:lnTo>
                  <a:lnTo>
                    <a:pt x="2" y="142"/>
                  </a:lnTo>
                  <a:lnTo>
                    <a:pt x="0" y="152"/>
                  </a:lnTo>
                  <a:lnTo>
                    <a:pt x="2" y="162"/>
                  </a:lnTo>
                  <a:lnTo>
                    <a:pt x="4" y="170"/>
                  </a:lnTo>
                  <a:lnTo>
                    <a:pt x="8" y="180"/>
                  </a:lnTo>
                  <a:lnTo>
                    <a:pt x="14" y="188"/>
                  </a:lnTo>
                  <a:lnTo>
                    <a:pt x="50" y="224"/>
                  </a:lnTo>
                  <a:lnTo>
                    <a:pt x="50" y="224"/>
                  </a:lnTo>
                  <a:lnTo>
                    <a:pt x="58" y="230"/>
                  </a:lnTo>
                  <a:lnTo>
                    <a:pt x="66" y="234"/>
                  </a:lnTo>
                  <a:lnTo>
                    <a:pt x="76" y="236"/>
                  </a:lnTo>
                  <a:lnTo>
                    <a:pt x="86" y="238"/>
                  </a:lnTo>
                  <a:lnTo>
                    <a:pt x="96" y="236"/>
                  </a:lnTo>
                  <a:lnTo>
                    <a:pt x="104" y="234"/>
                  </a:lnTo>
                  <a:lnTo>
                    <a:pt x="112" y="230"/>
                  </a:lnTo>
                  <a:lnTo>
                    <a:pt x="120" y="224"/>
                  </a:lnTo>
                  <a:lnTo>
                    <a:pt x="160" y="186"/>
                  </a:lnTo>
                  <a:lnTo>
                    <a:pt x="182" y="162"/>
                  </a:lnTo>
                  <a:lnTo>
                    <a:pt x="238" y="106"/>
                  </a:lnTo>
                  <a:lnTo>
                    <a:pt x="132" y="0"/>
                  </a:lnTo>
                  <a:lnTo>
                    <a:pt x="78" y="56"/>
                  </a:lnTo>
                  <a:close/>
                  <a:moveTo>
                    <a:pt x="188" y="88"/>
                  </a:moveTo>
                  <a:lnTo>
                    <a:pt x="188" y="88"/>
                  </a:lnTo>
                  <a:lnTo>
                    <a:pt x="192" y="94"/>
                  </a:lnTo>
                  <a:lnTo>
                    <a:pt x="192" y="98"/>
                  </a:lnTo>
                  <a:lnTo>
                    <a:pt x="192" y="104"/>
                  </a:lnTo>
                  <a:lnTo>
                    <a:pt x="188" y="108"/>
                  </a:lnTo>
                  <a:lnTo>
                    <a:pt x="88" y="208"/>
                  </a:lnTo>
                  <a:lnTo>
                    <a:pt x="88" y="208"/>
                  </a:lnTo>
                  <a:lnTo>
                    <a:pt x="84" y="212"/>
                  </a:lnTo>
                  <a:lnTo>
                    <a:pt x="78" y="214"/>
                  </a:lnTo>
                  <a:lnTo>
                    <a:pt x="72" y="212"/>
                  </a:lnTo>
                  <a:lnTo>
                    <a:pt x="68" y="210"/>
                  </a:lnTo>
                  <a:lnTo>
                    <a:pt x="68" y="210"/>
                  </a:lnTo>
                  <a:lnTo>
                    <a:pt x="66" y="204"/>
                  </a:lnTo>
                  <a:lnTo>
                    <a:pt x="64" y="200"/>
                  </a:lnTo>
                  <a:lnTo>
                    <a:pt x="66" y="194"/>
                  </a:lnTo>
                  <a:lnTo>
                    <a:pt x="68" y="190"/>
                  </a:lnTo>
                  <a:lnTo>
                    <a:pt x="168" y="90"/>
                  </a:lnTo>
                  <a:lnTo>
                    <a:pt x="168" y="90"/>
                  </a:lnTo>
                  <a:lnTo>
                    <a:pt x="174" y="86"/>
                  </a:lnTo>
                  <a:lnTo>
                    <a:pt x="178" y="84"/>
                  </a:lnTo>
                  <a:lnTo>
                    <a:pt x="184" y="86"/>
                  </a:lnTo>
                  <a:lnTo>
                    <a:pt x="188" y="88"/>
                  </a:lnTo>
                  <a:lnTo>
                    <a:pt x="188" y="88"/>
                  </a:lnTo>
                  <a:close/>
                  <a:moveTo>
                    <a:pt x="150" y="50"/>
                  </a:moveTo>
                  <a:lnTo>
                    <a:pt x="150" y="50"/>
                  </a:lnTo>
                  <a:lnTo>
                    <a:pt x="152" y="54"/>
                  </a:lnTo>
                  <a:lnTo>
                    <a:pt x="154" y="60"/>
                  </a:lnTo>
                  <a:lnTo>
                    <a:pt x="152" y="66"/>
                  </a:lnTo>
                  <a:lnTo>
                    <a:pt x="150" y="70"/>
                  </a:lnTo>
                  <a:lnTo>
                    <a:pt x="50" y="170"/>
                  </a:lnTo>
                  <a:lnTo>
                    <a:pt x="50" y="170"/>
                  </a:lnTo>
                  <a:lnTo>
                    <a:pt x="44" y="172"/>
                  </a:lnTo>
                  <a:lnTo>
                    <a:pt x="40" y="174"/>
                  </a:lnTo>
                  <a:lnTo>
                    <a:pt x="34" y="172"/>
                  </a:lnTo>
                  <a:lnTo>
                    <a:pt x="30" y="170"/>
                  </a:lnTo>
                  <a:lnTo>
                    <a:pt x="30" y="170"/>
                  </a:lnTo>
                  <a:lnTo>
                    <a:pt x="26" y="166"/>
                  </a:lnTo>
                  <a:lnTo>
                    <a:pt x="26" y="160"/>
                  </a:lnTo>
                  <a:lnTo>
                    <a:pt x="26" y="154"/>
                  </a:lnTo>
                  <a:lnTo>
                    <a:pt x="30" y="150"/>
                  </a:lnTo>
                  <a:lnTo>
                    <a:pt x="130" y="50"/>
                  </a:lnTo>
                  <a:lnTo>
                    <a:pt x="130" y="50"/>
                  </a:lnTo>
                  <a:lnTo>
                    <a:pt x="134" y="46"/>
                  </a:lnTo>
                  <a:lnTo>
                    <a:pt x="140" y="46"/>
                  </a:lnTo>
                  <a:lnTo>
                    <a:pt x="146" y="46"/>
                  </a:lnTo>
                  <a:lnTo>
                    <a:pt x="150" y="50"/>
                  </a:lnTo>
                  <a:lnTo>
                    <a:pt x="150" y="50"/>
                  </a:lnTo>
                  <a:close/>
                </a:path>
              </a:pathLst>
            </a:custGeom>
            <a:grpFill/>
            <a:ln w="9525">
              <a:noFill/>
              <a:round/>
            </a:ln>
          </p:spPr>
          <p:txBody>
            <a:bodyPr/>
            <a:lstStyle/>
            <a:p>
              <a:pPr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3" name="Freeform 211">
              <a:extLst>
                <a:ext uri="{FF2B5EF4-FFF2-40B4-BE49-F238E27FC236}">
                  <a16:creationId xmlns:a16="http://schemas.microsoft.com/office/drawing/2014/main" id="{BA233613-38B1-5147-A34E-8CE10030A119}"/>
                </a:ext>
              </a:extLst>
            </p:cNvPr>
            <p:cNvSpPr/>
            <p:nvPr/>
          </p:nvSpPr>
          <p:spPr bwMode="auto">
            <a:xfrm>
              <a:off x="1891136" y="2836200"/>
              <a:ext cx="377825" cy="377825"/>
            </a:xfrm>
            <a:custGeom>
              <a:avLst/>
              <a:gdLst/>
              <a:ahLst/>
              <a:cxnLst>
                <a:cxn ang="0">
                  <a:pos x="38" y="238"/>
                </a:cxn>
                <a:cxn ang="0">
                  <a:pos x="104" y="170"/>
                </a:cxn>
                <a:cxn ang="0">
                  <a:pos x="128" y="196"/>
                </a:cxn>
                <a:cxn ang="0">
                  <a:pos x="238" y="86"/>
                </a:cxn>
                <a:cxn ang="0">
                  <a:pos x="150" y="0"/>
                </a:cxn>
                <a:cxn ang="0">
                  <a:pos x="42" y="110"/>
                </a:cxn>
                <a:cxn ang="0">
                  <a:pos x="68" y="134"/>
                </a:cxn>
                <a:cxn ang="0">
                  <a:pos x="0" y="200"/>
                </a:cxn>
                <a:cxn ang="0">
                  <a:pos x="38" y="238"/>
                </a:cxn>
              </a:cxnLst>
              <a:rect l="0" t="0" r="r" b="b"/>
              <a:pathLst>
                <a:path w="238" h="238">
                  <a:moveTo>
                    <a:pt x="38" y="238"/>
                  </a:moveTo>
                  <a:lnTo>
                    <a:pt x="104" y="170"/>
                  </a:lnTo>
                  <a:lnTo>
                    <a:pt x="128" y="196"/>
                  </a:lnTo>
                  <a:lnTo>
                    <a:pt x="238" y="86"/>
                  </a:lnTo>
                  <a:lnTo>
                    <a:pt x="150" y="0"/>
                  </a:lnTo>
                  <a:lnTo>
                    <a:pt x="42" y="110"/>
                  </a:lnTo>
                  <a:lnTo>
                    <a:pt x="68" y="134"/>
                  </a:lnTo>
                  <a:lnTo>
                    <a:pt x="0" y="200"/>
                  </a:lnTo>
                  <a:lnTo>
                    <a:pt x="38" y="238"/>
                  </a:lnTo>
                  <a:close/>
                </a:path>
              </a:pathLst>
            </a:custGeom>
            <a:grpFill/>
            <a:ln w="9525">
              <a:noFill/>
              <a:round/>
            </a:ln>
          </p:spPr>
          <p:txBody>
            <a:bodyPr/>
            <a:lstStyle/>
            <a:p>
              <a:pPr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grpSp>
      <p:sp>
        <p:nvSpPr>
          <p:cNvPr id="16" name="椭圆 15">
            <a:extLst>
              <a:ext uri="{FF2B5EF4-FFF2-40B4-BE49-F238E27FC236}">
                <a16:creationId xmlns:a16="http://schemas.microsoft.com/office/drawing/2014/main" id="{8ED082FD-85E7-A844-AC63-11017705E044}"/>
              </a:ext>
            </a:extLst>
          </p:cNvPr>
          <p:cNvSpPr/>
          <p:nvPr/>
        </p:nvSpPr>
        <p:spPr>
          <a:xfrm>
            <a:off x="1535113" y="1517650"/>
            <a:ext cx="1049337" cy="1049338"/>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7" name="Freeform 23">
            <a:extLst>
              <a:ext uri="{FF2B5EF4-FFF2-40B4-BE49-F238E27FC236}">
                <a16:creationId xmlns:a16="http://schemas.microsoft.com/office/drawing/2014/main" id="{6E495F02-5D16-DD4F-9708-E16529A1CD93}"/>
              </a:ext>
            </a:extLst>
          </p:cNvPr>
          <p:cNvSpPr>
            <a:spLocks noEditPoints="1"/>
          </p:cNvSpPr>
          <p:nvPr/>
        </p:nvSpPr>
        <p:spPr bwMode="auto">
          <a:xfrm>
            <a:off x="1820863" y="1754188"/>
            <a:ext cx="520700" cy="692150"/>
          </a:xfrm>
          <a:custGeom>
            <a:avLst/>
            <a:gdLst/>
            <a:ahLst/>
            <a:cxnLst>
              <a:cxn ang="0">
                <a:pos x="342" y="218"/>
              </a:cxn>
              <a:cxn ang="0">
                <a:pos x="320" y="280"/>
              </a:cxn>
              <a:cxn ang="0">
                <a:pos x="284" y="358"/>
              </a:cxn>
              <a:cxn ang="0">
                <a:pos x="274" y="410"/>
              </a:cxn>
              <a:cxn ang="0">
                <a:pos x="136" y="396"/>
              </a:cxn>
              <a:cxn ang="0">
                <a:pos x="116" y="332"/>
              </a:cxn>
              <a:cxn ang="0">
                <a:pos x="80" y="256"/>
              </a:cxn>
              <a:cxn ang="0">
                <a:pos x="70" y="204"/>
              </a:cxn>
              <a:cxn ang="0">
                <a:pos x="72" y="176"/>
              </a:cxn>
              <a:cxn ang="0">
                <a:pos x="86" y="140"/>
              </a:cxn>
              <a:cxn ang="0">
                <a:pos x="110" y="108"/>
              </a:cxn>
              <a:cxn ang="0">
                <a:pos x="140" y="84"/>
              </a:cxn>
              <a:cxn ang="0">
                <a:pos x="178" y="70"/>
              </a:cxn>
              <a:cxn ang="0">
                <a:pos x="206" y="68"/>
              </a:cxn>
              <a:cxn ang="0">
                <a:pos x="246" y="74"/>
              </a:cxn>
              <a:cxn ang="0">
                <a:pos x="282" y="92"/>
              </a:cxn>
              <a:cxn ang="0">
                <a:pos x="312" y="118"/>
              </a:cxn>
              <a:cxn ang="0">
                <a:pos x="332" y="152"/>
              </a:cxn>
              <a:cxn ang="0">
                <a:pos x="342" y="190"/>
              </a:cxn>
              <a:cxn ang="0">
                <a:pos x="258" y="478"/>
              </a:cxn>
              <a:cxn ang="0">
                <a:pos x="148" y="480"/>
              </a:cxn>
              <a:cxn ang="0">
                <a:pos x="138" y="494"/>
              </a:cxn>
              <a:cxn ang="0">
                <a:pos x="142" y="506"/>
              </a:cxn>
              <a:cxn ang="0">
                <a:pos x="158" y="512"/>
              </a:cxn>
              <a:cxn ang="0">
                <a:pos x="176" y="536"/>
              </a:cxn>
              <a:cxn ang="0">
                <a:pos x="198" y="546"/>
              </a:cxn>
              <a:cxn ang="0">
                <a:pos x="214" y="546"/>
              </a:cxn>
              <a:cxn ang="0">
                <a:pos x="236" y="536"/>
              </a:cxn>
              <a:cxn ang="0">
                <a:pos x="258" y="512"/>
              </a:cxn>
              <a:cxn ang="0">
                <a:pos x="270" y="506"/>
              </a:cxn>
              <a:cxn ang="0">
                <a:pos x="274" y="494"/>
              </a:cxn>
              <a:cxn ang="0">
                <a:pos x="264" y="480"/>
              </a:cxn>
              <a:cxn ang="0">
                <a:pos x="258" y="426"/>
              </a:cxn>
              <a:cxn ang="0">
                <a:pos x="148" y="428"/>
              </a:cxn>
              <a:cxn ang="0">
                <a:pos x="138" y="444"/>
              </a:cxn>
              <a:cxn ang="0">
                <a:pos x="142" y="456"/>
              </a:cxn>
              <a:cxn ang="0">
                <a:pos x="258" y="460"/>
              </a:cxn>
              <a:cxn ang="0">
                <a:pos x="270" y="456"/>
              </a:cxn>
              <a:cxn ang="0">
                <a:pos x="274" y="444"/>
              </a:cxn>
              <a:cxn ang="0">
                <a:pos x="264" y="428"/>
              </a:cxn>
              <a:cxn ang="0">
                <a:pos x="20" y="116"/>
              </a:cxn>
              <a:cxn ang="0">
                <a:pos x="58" y="120"/>
              </a:cxn>
              <a:cxn ang="0">
                <a:pos x="20" y="116"/>
              </a:cxn>
              <a:cxn ang="0">
                <a:pos x="188" y="0"/>
              </a:cxn>
              <a:cxn ang="0">
                <a:pos x="206" y="34"/>
              </a:cxn>
              <a:cxn ang="0">
                <a:pos x="224" y="36"/>
              </a:cxn>
              <a:cxn ang="0">
                <a:pos x="88" y="36"/>
              </a:cxn>
              <a:cxn ang="0">
                <a:pos x="120" y="56"/>
              </a:cxn>
              <a:cxn ang="0">
                <a:pos x="392" y="116"/>
              </a:cxn>
              <a:cxn ang="0">
                <a:pos x="344" y="104"/>
              </a:cxn>
              <a:cxn ang="0">
                <a:pos x="392" y="116"/>
              </a:cxn>
              <a:cxn ang="0">
                <a:pos x="276" y="48"/>
              </a:cxn>
              <a:cxn ang="0">
                <a:pos x="306" y="66"/>
              </a:cxn>
              <a:cxn ang="0">
                <a:pos x="36" y="204"/>
              </a:cxn>
              <a:cxn ang="0">
                <a:pos x="0" y="222"/>
              </a:cxn>
              <a:cxn ang="0">
                <a:pos x="36" y="204"/>
              </a:cxn>
              <a:cxn ang="0">
                <a:pos x="376" y="188"/>
              </a:cxn>
              <a:cxn ang="0">
                <a:pos x="374" y="222"/>
              </a:cxn>
              <a:cxn ang="0">
                <a:pos x="376" y="188"/>
              </a:cxn>
              <a:cxn ang="0">
                <a:pos x="392" y="292"/>
              </a:cxn>
              <a:cxn ang="0">
                <a:pos x="346" y="306"/>
              </a:cxn>
              <a:cxn ang="0">
                <a:pos x="36" y="322"/>
              </a:cxn>
              <a:cxn ang="0">
                <a:pos x="50" y="274"/>
              </a:cxn>
            </a:cxnLst>
            <a:rect l="0" t="0" r="r" b="b"/>
            <a:pathLst>
              <a:path w="410" h="546">
                <a:moveTo>
                  <a:pt x="342" y="204"/>
                </a:moveTo>
                <a:lnTo>
                  <a:pt x="342" y="204"/>
                </a:lnTo>
                <a:lnTo>
                  <a:pt x="342" y="218"/>
                </a:lnTo>
                <a:lnTo>
                  <a:pt x="340" y="230"/>
                </a:lnTo>
                <a:lnTo>
                  <a:pt x="332" y="256"/>
                </a:lnTo>
                <a:lnTo>
                  <a:pt x="320" y="280"/>
                </a:lnTo>
                <a:lnTo>
                  <a:pt x="308" y="306"/>
                </a:lnTo>
                <a:lnTo>
                  <a:pt x="296" y="332"/>
                </a:lnTo>
                <a:lnTo>
                  <a:pt x="284" y="358"/>
                </a:lnTo>
                <a:lnTo>
                  <a:pt x="278" y="384"/>
                </a:lnTo>
                <a:lnTo>
                  <a:pt x="276" y="396"/>
                </a:lnTo>
                <a:lnTo>
                  <a:pt x="274" y="410"/>
                </a:lnTo>
                <a:lnTo>
                  <a:pt x="138" y="410"/>
                </a:lnTo>
                <a:lnTo>
                  <a:pt x="138" y="410"/>
                </a:lnTo>
                <a:lnTo>
                  <a:pt x="136" y="396"/>
                </a:lnTo>
                <a:lnTo>
                  <a:pt x="134" y="384"/>
                </a:lnTo>
                <a:lnTo>
                  <a:pt x="126" y="358"/>
                </a:lnTo>
                <a:lnTo>
                  <a:pt x="116" y="332"/>
                </a:lnTo>
                <a:lnTo>
                  <a:pt x="104" y="308"/>
                </a:lnTo>
                <a:lnTo>
                  <a:pt x="90" y="282"/>
                </a:lnTo>
                <a:lnTo>
                  <a:pt x="80" y="256"/>
                </a:lnTo>
                <a:lnTo>
                  <a:pt x="72" y="230"/>
                </a:lnTo>
                <a:lnTo>
                  <a:pt x="70" y="218"/>
                </a:lnTo>
                <a:lnTo>
                  <a:pt x="70" y="204"/>
                </a:lnTo>
                <a:lnTo>
                  <a:pt x="70" y="204"/>
                </a:lnTo>
                <a:lnTo>
                  <a:pt x="70" y="190"/>
                </a:lnTo>
                <a:lnTo>
                  <a:pt x="72" y="176"/>
                </a:lnTo>
                <a:lnTo>
                  <a:pt x="76" y="164"/>
                </a:lnTo>
                <a:lnTo>
                  <a:pt x="80" y="152"/>
                </a:lnTo>
                <a:lnTo>
                  <a:pt x="86" y="140"/>
                </a:lnTo>
                <a:lnTo>
                  <a:pt x="92" y="128"/>
                </a:lnTo>
                <a:lnTo>
                  <a:pt x="100" y="118"/>
                </a:lnTo>
                <a:lnTo>
                  <a:pt x="110" y="108"/>
                </a:lnTo>
                <a:lnTo>
                  <a:pt x="120" y="98"/>
                </a:lnTo>
                <a:lnTo>
                  <a:pt x="130" y="92"/>
                </a:lnTo>
                <a:lnTo>
                  <a:pt x="140" y="84"/>
                </a:lnTo>
                <a:lnTo>
                  <a:pt x="152" y="78"/>
                </a:lnTo>
                <a:lnTo>
                  <a:pt x="166" y="74"/>
                </a:lnTo>
                <a:lnTo>
                  <a:pt x="178" y="70"/>
                </a:lnTo>
                <a:lnTo>
                  <a:pt x="192" y="68"/>
                </a:lnTo>
                <a:lnTo>
                  <a:pt x="206" y="68"/>
                </a:lnTo>
                <a:lnTo>
                  <a:pt x="206" y="68"/>
                </a:lnTo>
                <a:lnTo>
                  <a:pt x="220" y="68"/>
                </a:lnTo>
                <a:lnTo>
                  <a:pt x="234" y="70"/>
                </a:lnTo>
                <a:lnTo>
                  <a:pt x="246" y="74"/>
                </a:lnTo>
                <a:lnTo>
                  <a:pt x="260" y="78"/>
                </a:lnTo>
                <a:lnTo>
                  <a:pt x="272" y="84"/>
                </a:lnTo>
                <a:lnTo>
                  <a:pt x="282" y="92"/>
                </a:lnTo>
                <a:lnTo>
                  <a:pt x="292" y="98"/>
                </a:lnTo>
                <a:lnTo>
                  <a:pt x="302" y="108"/>
                </a:lnTo>
                <a:lnTo>
                  <a:pt x="312" y="118"/>
                </a:lnTo>
                <a:lnTo>
                  <a:pt x="320" y="128"/>
                </a:lnTo>
                <a:lnTo>
                  <a:pt x="326" y="140"/>
                </a:lnTo>
                <a:lnTo>
                  <a:pt x="332" y="152"/>
                </a:lnTo>
                <a:lnTo>
                  <a:pt x="336" y="164"/>
                </a:lnTo>
                <a:lnTo>
                  <a:pt x="340" y="176"/>
                </a:lnTo>
                <a:lnTo>
                  <a:pt x="342" y="190"/>
                </a:lnTo>
                <a:lnTo>
                  <a:pt x="342" y="204"/>
                </a:lnTo>
                <a:lnTo>
                  <a:pt x="342" y="204"/>
                </a:lnTo>
                <a:close/>
                <a:moveTo>
                  <a:pt x="258" y="478"/>
                </a:moveTo>
                <a:lnTo>
                  <a:pt x="154" y="478"/>
                </a:lnTo>
                <a:lnTo>
                  <a:pt x="154" y="478"/>
                </a:lnTo>
                <a:lnTo>
                  <a:pt x="148" y="480"/>
                </a:lnTo>
                <a:lnTo>
                  <a:pt x="142" y="482"/>
                </a:lnTo>
                <a:lnTo>
                  <a:pt x="138" y="488"/>
                </a:lnTo>
                <a:lnTo>
                  <a:pt x="138" y="494"/>
                </a:lnTo>
                <a:lnTo>
                  <a:pt x="138" y="494"/>
                </a:lnTo>
                <a:lnTo>
                  <a:pt x="138" y="502"/>
                </a:lnTo>
                <a:lnTo>
                  <a:pt x="142" y="506"/>
                </a:lnTo>
                <a:lnTo>
                  <a:pt x="148" y="510"/>
                </a:lnTo>
                <a:lnTo>
                  <a:pt x="154" y="512"/>
                </a:lnTo>
                <a:lnTo>
                  <a:pt x="158" y="512"/>
                </a:lnTo>
                <a:lnTo>
                  <a:pt x="158" y="512"/>
                </a:lnTo>
                <a:lnTo>
                  <a:pt x="166" y="526"/>
                </a:lnTo>
                <a:lnTo>
                  <a:pt x="176" y="536"/>
                </a:lnTo>
                <a:lnTo>
                  <a:pt x="182" y="540"/>
                </a:lnTo>
                <a:lnTo>
                  <a:pt x="190" y="544"/>
                </a:lnTo>
                <a:lnTo>
                  <a:pt x="198" y="546"/>
                </a:lnTo>
                <a:lnTo>
                  <a:pt x="206" y="546"/>
                </a:lnTo>
                <a:lnTo>
                  <a:pt x="206" y="546"/>
                </a:lnTo>
                <a:lnTo>
                  <a:pt x="214" y="546"/>
                </a:lnTo>
                <a:lnTo>
                  <a:pt x="222" y="544"/>
                </a:lnTo>
                <a:lnTo>
                  <a:pt x="230" y="540"/>
                </a:lnTo>
                <a:lnTo>
                  <a:pt x="236" y="536"/>
                </a:lnTo>
                <a:lnTo>
                  <a:pt x="246" y="526"/>
                </a:lnTo>
                <a:lnTo>
                  <a:pt x="254" y="512"/>
                </a:lnTo>
                <a:lnTo>
                  <a:pt x="258" y="512"/>
                </a:lnTo>
                <a:lnTo>
                  <a:pt x="258" y="512"/>
                </a:lnTo>
                <a:lnTo>
                  <a:pt x="264" y="510"/>
                </a:lnTo>
                <a:lnTo>
                  <a:pt x="270" y="506"/>
                </a:lnTo>
                <a:lnTo>
                  <a:pt x="272" y="502"/>
                </a:lnTo>
                <a:lnTo>
                  <a:pt x="274" y="494"/>
                </a:lnTo>
                <a:lnTo>
                  <a:pt x="274" y="494"/>
                </a:lnTo>
                <a:lnTo>
                  <a:pt x="272" y="488"/>
                </a:lnTo>
                <a:lnTo>
                  <a:pt x="270" y="482"/>
                </a:lnTo>
                <a:lnTo>
                  <a:pt x="264" y="480"/>
                </a:lnTo>
                <a:lnTo>
                  <a:pt x="258" y="478"/>
                </a:lnTo>
                <a:lnTo>
                  <a:pt x="258" y="478"/>
                </a:lnTo>
                <a:close/>
                <a:moveTo>
                  <a:pt x="258" y="426"/>
                </a:moveTo>
                <a:lnTo>
                  <a:pt x="154" y="426"/>
                </a:lnTo>
                <a:lnTo>
                  <a:pt x="154" y="426"/>
                </a:lnTo>
                <a:lnTo>
                  <a:pt x="148" y="428"/>
                </a:lnTo>
                <a:lnTo>
                  <a:pt x="142" y="432"/>
                </a:lnTo>
                <a:lnTo>
                  <a:pt x="138" y="436"/>
                </a:lnTo>
                <a:lnTo>
                  <a:pt x="138" y="444"/>
                </a:lnTo>
                <a:lnTo>
                  <a:pt x="138" y="444"/>
                </a:lnTo>
                <a:lnTo>
                  <a:pt x="138" y="450"/>
                </a:lnTo>
                <a:lnTo>
                  <a:pt x="142" y="456"/>
                </a:lnTo>
                <a:lnTo>
                  <a:pt x="148" y="460"/>
                </a:lnTo>
                <a:lnTo>
                  <a:pt x="154" y="460"/>
                </a:lnTo>
                <a:lnTo>
                  <a:pt x="258" y="460"/>
                </a:lnTo>
                <a:lnTo>
                  <a:pt x="258" y="460"/>
                </a:lnTo>
                <a:lnTo>
                  <a:pt x="264" y="460"/>
                </a:lnTo>
                <a:lnTo>
                  <a:pt x="270" y="456"/>
                </a:lnTo>
                <a:lnTo>
                  <a:pt x="272" y="450"/>
                </a:lnTo>
                <a:lnTo>
                  <a:pt x="274" y="444"/>
                </a:lnTo>
                <a:lnTo>
                  <a:pt x="274" y="444"/>
                </a:lnTo>
                <a:lnTo>
                  <a:pt x="272" y="436"/>
                </a:lnTo>
                <a:lnTo>
                  <a:pt x="270" y="432"/>
                </a:lnTo>
                <a:lnTo>
                  <a:pt x="264" y="428"/>
                </a:lnTo>
                <a:lnTo>
                  <a:pt x="258" y="426"/>
                </a:lnTo>
                <a:lnTo>
                  <a:pt x="258" y="426"/>
                </a:lnTo>
                <a:close/>
                <a:moveTo>
                  <a:pt x="20" y="116"/>
                </a:moveTo>
                <a:lnTo>
                  <a:pt x="50" y="134"/>
                </a:lnTo>
                <a:lnTo>
                  <a:pt x="50" y="134"/>
                </a:lnTo>
                <a:lnTo>
                  <a:pt x="58" y="120"/>
                </a:lnTo>
                <a:lnTo>
                  <a:pt x="68" y="104"/>
                </a:lnTo>
                <a:lnTo>
                  <a:pt x="36" y="88"/>
                </a:lnTo>
                <a:lnTo>
                  <a:pt x="20" y="116"/>
                </a:lnTo>
                <a:close/>
                <a:moveTo>
                  <a:pt x="224" y="36"/>
                </a:moveTo>
                <a:lnTo>
                  <a:pt x="224" y="0"/>
                </a:lnTo>
                <a:lnTo>
                  <a:pt x="188" y="0"/>
                </a:lnTo>
                <a:lnTo>
                  <a:pt x="188" y="36"/>
                </a:lnTo>
                <a:lnTo>
                  <a:pt x="188" y="36"/>
                </a:lnTo>
                <a:lnTo>
                  <a:pt x="206" y="34"/>
                </a:lnTo>
                <a:lnTo>
                  <a:pt x="206" y="34"/>
                </a:lnTo>
                <a:lnTo>
                  <a:pt x="224" y="36"/>
                </a:lnTo>
                <a:lnTo>
                  <a:pt x="224" y="36"/>
                </a:lnTo>
                <a:close/>
                <a:moveTo>
                  <a:pt x="136" y="48"/>
                </a:moveTo>
                <a:lnTo>
                  <a:pt x="118" y="18"/>
                </a:lnTo>
                <a:lnTo>
                  <a:pt x="88" y="36"/>
                </a:lnTo>
                <a:lnTo>
                  <a:pt x="106" y="66"/>
                </a:lnTo>
                <a:lnTo>
                  <a:pt x="106" y="66"/>
                </a:lnTo>
                <a:lnTo>
                  <a:pt x="120" y="56"/>
                </a:lnTo>
                <a:lnTo>
                  <a:pt x="136" y="48"/>
                </a:lnTo>
                <a:lnTo>
                  <a:pt x="136" y="48"/>
                </a:lnTo>
                <a:close/>
                <a:moveTo>
                  <a:pt x="392" y="116"/>
                </a:moveTo>
                <a:lnTo>
                  <a:pt x="374" y="88"/>
                </a:lnTo>
                <a:lnTo>
                  <a:pt x="344" y="104"/>
                </a:lnTo>
                <a:lnTo>
                  <a:pt x="344" y="104"/>
                </a:lnTo>
                <a:lnTo>
                  <a:pt x="354" y="120"/>
                </a:lnTo>
                <a:lnTo>
                  <a:pt x="362" y="134"/>
                </a:lnTo>
                <a:lnTo>
                  <a:pt x="392" y="116"/>
                </a:lnTo>
                <a:close/>
                <a:moveTo>
                  <a:pt x="324" y="36"/>
                </a:moveTo>
                <a:lnTo>
                  <a:pt x="294" y="18"/>
                </a:lnTo>
                <a:lnTo>
                  <a:pt x="276" y="48"/>
                </a:lnTo>
                <a:lnTo>
                  <a:pt x="276" y="48"/>
                </a:lnTo>
                <a:lnTo>
                  <a:pt x="292" y="56"/>
                </a:lnTo>
                <a:lnTo>
                  <a:pt x="306" y="66"/>
                </a:lnTo>
                <a:lnTo>
                  <a:pt x="324" y="36"/>
                </a:lnTo>
                <a:close/>
                <a:moveTo>
                  <a:pt x="36" y="204"/>
                </a:moveTo>
                <a:lnTo>
                  <a:pt x="36" y="204"/>
                </a:lnTo>
                <a:lnTo>
                  <a:pt x="36" y="188"/>
                </a:lnTo>
                <a:lnTo>
                  <a:pt x="0" y="188"/>
                </a:lnTo>
                <a:lnTo>
                  <a:pt x="0" y="222"/>
                </a:lnTo>
                <a:lnTo>
                  <a:pt x="36" y="222"/>
                </a:lnTo>
                <a:lnTo>
                  <a:pt x="36" y="222"/>
                </a:lnTo>
                <a:lnTo>
                  <a:pt x="36" y="204"/>
                </a:lnTo>
                <a:lnTo>
                  <a:pt x="36" y="204"/>
                </a:lnTo>
                <a:close/>
                <a:moveTo>
                  <a:pt x="376" y="188"/>
                </a:moveTo>
                <a:lnTo>
                  <a:pt x="376" y="188"/>
                </a:lnTo>
                <a:lnTo>
                  <a:pt x="376" y="204"/>
                </a:lnTo>
                <a:lnTo>
                  <a:pt x="376" y="204"/>
                </a:lnTo>
                <a:lnTo>
                  <a:pt x="374" y="222"/>
                </a:lnTo>
                <a:lnTo>
                  <a:pt x="410" y="222"/>
                </a:lnTo>
                <a:lnTo>
                  <a:pt x="410" y="188"/>
                </a:lnTo>
                <a:lnTo>
                  <a:pt x="376" y="188"/>
                </a:lnTo>
                <a:close/>
                <a:moveTo>
                  <a:pt x="346" y="306"/>
                </a:moveTo>
                <a:lnTo>
                  <a:pt x="374" y="322"/>
                </a:lnTo>
                <a:lnTo>
                  <a:pt x="392" y="292"/>
                </a:lnTo>
                <a:lnTo>
                  <a:pt x="360" y="274"/>
                </a:lnTo>
                <a:lnTo>
                  <a:pt x="360" y="274"/>
                </a:lnTo>
                <a:lnTo>
                  <a:pt x="346" y="306"/>
                </a:lnTo>
                <a:lnTo>
                  <a:pt x="346" y="306"/>
                </a:lnTo>
                <a:close/>
                <a:moveTo>
                  <a:pt x="20" y="292"/>
                </a:moveTo>
                <a:lnTo>
                  <a:pt x="36" y="322"/>
                </a:lnTo>
                <a:lnTo>
                  <a:pt x="64" y="306"/>
                </a:lnTo>
                <a:lnTo>
                  <a:pt x="64" y="306"/>
                </a:lnTo>
                <a:lnTo>
                  <a:pt x="50" y="274"/>
                </a:lnTo>
                <a:lnTo>
                  <a:pt x="20" y="292"/>
                </a:lnTo>
                <a:close/>
              </a:path>
            </a:pathLst>
          </a:custGeom>
          <a:solidFill>
            <a:schemeClr val="bg1">
              <a:alpha val="90000"/>
            </a:schemeClr>
          </a:solidFill>
          <a:ln w="9525">
            <a:noFill/>
            <a:round/>
          </a:ln>
        </p:spPr>
        <p:txBody>
          <a:bodyPr/>
          <a:lstStyle/>
          <a:p>
            <a:pPr eaLnBrk="1" fontAlgn="auto" hangingPunct="1">
              <a:spcBef>
                <a:spcPts val="0"/>
              </a:spcBef>
              <a:spcAft>
                <a:spcPts val="0"/>
              </a:spcAft>
              <a:defRPr/>
            </a:pPr>
            <a:endParaRPr lang="zh-CN" altLang="en-US" sz="2400" u="sng">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23" name="Freeform 17">
            <a:extLst>
              <a:ext uri="{FF2B5EF4-FFF2-40B4-BE49-F238E27FC236}">
                <a16:creationId xmlns:a16="http://schemas.microsoft.com/office/drawing/2014/main" id="{66283C79-D5E0-7543-A016-9AAF7BD3B6F9}"/>
              </a:ext>
            </a:extLst>
          </p:cNvPr>
          <p:cNvSpPr>
            <a:spLocks noEditPoints="1"/>
          </p:cNvSpPr>
          <p:nvPr/>
        </p:nvSpPr>
        <p:spPr bwMode="auto">
          <a:xfrm>
            <a:off x="4897438" y="5461000"/>
            <a:ext cx="565150" cy="46037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alpha val="90000"/>
            </a:schemeClr>
          </a:solidFill>
          <a:ln>
            <a:noFill/>
          </a:ln>
        </p:spPr>
        <p:txBody>
          <a:bodyPr lIns="68579" tIns="34288" rIns="68579" bIns="34288"/>
          <a:lstStyle/>
          <a:p>
            <a:pPr defTabSz="913530" eaLnBrk="1" fontAlgn="auto" hangingPunct="1">
              <a:spcBef>
                <a:spcPts val="0"/>
              </a:spcBef>
              <a:spcAft>
                <a:spcPts val="0"/>
              </a:spcAft>
              <a:defRPr/>
            </a:pPr>
            <a:endParaRPr lang="zh-CN" altLang="en-US" sz="2400">
              <a:solidFill>
                <a:schemeClr val="bg1"/>
              </a:solidFill>
              <a:latin typeface="Microsoft YaHei" panose="020B0503020204020204" pitchFamily="34" charset="-122"/>
              <a:ea typeface="Microsoft YaHei" panose="020B0503020204020204" pitchFamily="34" charset="-122"/>
              <a:cs typeface="+mn-ea"/>
              <a:sym typeface="+mn-lt"/>
            </a:endParaRPr>
          </a:p>
        </p:txBody>
      </p:sp>
      <p:cxnSp>
        <p:nvCxnSpPr>
          <p:cNvPr id="40" name="直接连接符 39">
            <a:extLst>
              <a:ext uri="{FF2B5EF4-FFF2-40B4-BE49-F238E27FC236}">
                <a16:creationId xmlns:a16="http://schemas.microsoft.com/office/drawing/2014/main" id="{85D3EE9D-17D2-7C45-B4DF-074DBA718EB7}"/>
              </a:ext>
            </a:extLst>
          </p:cNvPr>
          <p:cNvCxnSpPr>
            <a:cxnSpLocks/>
            <a:stCxn id="9" idx="4"/>
          </p:cNvCxnSpPr>
          <p:nvPr/>
        </p:nvCxnSpPr>
        <p:spPr>
          <a:xfrm>
            <a:off x="3843338" y="4792663"/>
            <a:ext cx="0" cy="1000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658" name="矩形 13">
            <a:extLst>
              <a:ext uri="{FF2B5EF4-FFF2-40B4-BE49-F238E27FC236}">
                <a16:creationId xmlns:a16="http://schemas.microsoft.com/office/drawing/2014/main" id="{28EB8609-13E2-8B44-9079-30D0B4B22A14}"/>
              </a:ext>
            </a:extLst>
          </p:cNvPr>
          <p:cNvSpPr>
            <a:spLocks noChangeArrowheads="1"/>
          </p:cNvSpPr>
          <p:nvPr/>
        </p:nvSpPr>
        <p:spPr bwMode="auto">
          <a:xfrm>
            <a:off x="3049588" y="1670050"/>
            <a:ext cx="5811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a:solidFill>
                  <a:schemeClr val="bg1"/>
                </a:solidFill>
                <a:latin typeface="Microsoft YaHei" panose="020B0503020204020204" pitchFamily="34" charset="-122"/>
                <a:ea typeface="Microsoft YaHei" panose="020B0503020204020204" pitchFamily="34" charset="-122"/>
              </a:rPr>
              <a:t>禁诉令挑战我国立法体系和司法权威</a:t>
            </a:r>
          </a:p>
        </p:txBody>
      </p:sp>
      <p:sp>
        <p:nvSpPr>
          <p:cNvPr id="27659" name="矩形 17">
            <a:extLst>
              <a:ext uri="{FF2B5EF4-FFF2-40B4-BE49-F238E27FC236}">
                <a16:creationId xmlns:a16="http://schemas.microsoft.com/office/drawing/2014/main" id="{19B93724-BCCE-A548-840B-344E6BBC2A53}"/>
              </a:ext>
            </a:extLst>
          </p:cNvPr>
          <p:cNvSpPr>
            <a:spLocks noChangeArrowheads="1"/>
          </p:cNvSpPr>
          <p:nvPr/>
        </p:nvSpPr>
        <p:spPr bwMode="auto">
          <a:xfrm>
            <a:off x="4108450" y="2897188"/>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zh-CN"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禁诉令</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在我国</a:t>
            </a:r>
            <a:r>
              <a:rPr lang="zh-CN" altLang="zh-CN"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无</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法律基础</a:t>
            </a:r>
          </a:p>
        </p:txBody>
      </p:sp>
      <p:sp>
        <p:nvSpPr>
          <p:cNvPr id="27660" name="矩形 19">
            <a:extLst>
              <a:ext uri="{FF2B5EF4-FFF2-40B4-BE49-F238E27FC236}">
                <a16:creationId xmlns:a16="http://schemas.microsoft.com/office/drawing/2014/main" id="{85D01F12-B766-7F48-ADCC-FCC984333A17}"/>
              </a:ext>
            </a:extLst>
          </p:cNvPr>
          <p:cNvSpPr>
            <a:spLocks noChangeArrowheads="1"/>
          </p:cNvSpPr>
          <p:nvPr/>
        </p:nvSpPr>
        <p:spPr bwMode="auto">
          <a:xfrm>
            <a:off x="5565677" y="5528370"/>
            <a:ext cx="4892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dirty="0">
                <a:solidFill>
                  <a:schemeClr val="bg1"/>
                </a:solidFill>
                <a:latin typeface="Microsoft YaHei" panose="020B0503020204020204" pitchFamily="34" charset="-122"/>
                <a:ea typeface="Microsoft YaHei" panose="020B0503020204020204" pitchFamily="34" charset="-122"/>
              </a:rPr>
              <a:t>禁诉令在国际上难以被认可和执行 </a:t>
            </a:r>
          </a:p>
        </p:txBody>
      </p:sp>
      <p:sp>
        <p:nvSpPr>
          <p:cNvPr id="27661" name="矩形 20">
            <a:extLst>
              <a:ext uri="{FF2B5EF4-FFF2-40B4-BE49-F238E27FC236}">
                <a16:creationId xmlns:a16="http://schemas.microsoft.com/office/drawing/2014/main" id="{AE03CD17-3D67-9247-854B-F2D1FCBC3B5D}"/>
              </a:ext>
            </a:extLst>
          </p:cNvPr>
          <p:cNvSpPr>
            <a:spLocks noChangeArrowheads="1"/>
          </p:cNvSpPr>
          <p:nvPr/>
        </p:nvSpPr>
        <p:spPr bwMode="auto">
          <a:xfrm>
            <a:off x="4230832" y="4167386"/>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dirty="0">
                <a:solidFill>
                  <a:schemeClr val="bg1"/>
                </a:solidFill>
                <a:latin typeface="Microsoft YaHei" panose="020B0503020204020204" pitchFamily="34" charset="-122"/>
                <a:ea typeface="Microsoft YaHei" panose="020B0503020204020204" pitchFamily="34" charset="-122"/>
                <a:cs typeface="ø˘_”˛"/>
              </a:rPr>
              <a:t>禁诉令签发条件无明定标准</a:t>
            </a:r>
          </a:p>
        </p:txBody>
      </p:sp>
      <p:pic>
        <p:nvPicPr>
          <p:cNvPr id="27" name="图片 26">
            <a:extLst>
              <a:ext uri="{FF2B5EF4-FFF2-40B4-BE49-F238E27FC236}">
                <a16:creationId xmlns:a16="http://schemas.microsoft.com/office/drawing/2014/main" id="{43F1A032-DE85-0140-93AA-1325D5616613}"/>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
        <p:nvSpPr>
          <p:cNvPr id="39" name="矩形 38">
            <a:extLst>
              <a:ext uri="{FF2B5EF4-FFF2-40B4-BE49-F238E27FC236}">
                <a16:creationId xmlns:a16="http://schemas.microsoft.com/office/drawing/2014/main" id="{007E1A4F-5FF3-424D-913F-8F2265C8DA33}"/>
              </a:ext>
            </a:extLst>
          </p:cNvPr>
          <p:cNvSpPr/>
          <p:nvPr/>
        </p:nvSpPr>
        <p:spPr>
          <a:xfrm>
            <a:off x="10381" y="-12309"/>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nvGrpSpPr>
          <p:cNvPr id="41" name="组合 40">
            <a:extLst>
              <a:ext uri="{FF2B5EF4-FFF2-40B4-BE49-F238E27FC236}">
                <a16:creationId xmlns:a16="http://schemas.microsoft.com/office/drawing/2014/main" id="{025A6E02-53E8-F741-9A8E-0B2514D99787}"/>
              </a:ext>
            </a:extLst>
          </p:cNvPr>
          <p:cNvGrpSpPr/>
          <p:nvPr/>
        </p:nvGrpSpPr>
        <p:grpSpPr>
          <a:xfrm>
            <a:off x="264871" y="894"/>
            <a:ext cx="575915" cy="836495"/>
            <a:chOff x="841003" y="360040"/>
            <a:chExt cx="504056" cy="836712"/>
          </a:xfrm>
          <a:solidFill>
            <a:schemeClr val="accent5">
              <a:lumMod val="75000"/>
            </a:schemeClr>
          </a:solidFill>
        </p:grpSpPr>
        <p:sp>
          <p:nvSpPr>
            <p:cNvPr id="42" name="矩形 41">
              <a:extLst>
                <a:ext uri="{FF2B5EF4-FFF2-40B4-BE49-F238E27FC236}">
                  <a16:creationId xmlns:a16="http://schemas.microsoft.com/office/drawing/2014/main" id="{51D02D2B-C649-BD4A-9AFC-A19C0CB779CB}"/>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43" name="等腰三角形 19">
              <a:extLst>
                <a:ext uri="{FF2B5EF4-FFF2-40B4-BE49-F238E27FC236}">
                  <a16:creationId xmlns:a16="http://schemas.microsoft.com/office/drawing/2014/main" id="{0AF3232B-29D4-6845-89C1-411E3019F888}"/>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sp>
        <p:nvSpPr>
          <p:cNvPr id="44" name="Freeform 261">
            <a:extLst>
              <a:ext uri="{FF2B5EF4-FFF2-40B4-BE49-F238E27FC236}">
                <a16:creationId xmlns:a16="http://schemas.microsoft.com/office/drawing/2014/main" id="{14E86E9F-C8FD-B34D-BBFA-F172235EA211}"/>
              </a:ext>
            </a:extLst>
          </p:cNvPr>
          <p:cNvSpPr/>
          <p:nvPr/>
        </p:nvSpPr>
        <p:spPr bwMode="auto">
          <a:xfrm>
            <a:off x="373063" y="176213"/>
            <a:ext cx="360362" cy="3587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b="1">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27668" name="文本框 9">
            <a:extLst>
              <a:ext uri="{FF2B5EF4-FFF2-40B4-BE49-F238E27FC236}">
                <a16:creationId xmlns:a16="http://schemas.microsoft.com/office/drawing/2014/main" id="{76C57A64-C69F-CD41-B597-A0F57AF1CBE8}"/>
              </a:ext>
            </a:extLst>
          </p:cNvPr>
          <p:cNvSpPr txBox="1">
            <a:spLocks noChangeArrowheads="1"/>
          </p:cNvSpPr>
          <p:nvPr/>
        </p:nvSpPr>
        <p:spPr bwMode="auto">
          <a:xfrm>
            <a:off x="949325" y="42863"/>
            <a:ext cx="62912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marL="342900" indent="-34290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lvl="1" eaLnBrk="1" hangingPunct="1"/>
            <a:r>
              <a:rPr lang="en-US" altLang="zh-CN" sz="2400" b="1">
                <a:solidFill>
                  <a:schemeClr val="bg1"/>
                </a:solidFill>
                <a:latin typeface="Microsoft YaHei" panose="020B0503020204020204" pitchFamily="34" charset="-122"/>
                <a:ea typeface="Microsoft YaHei" panose="020B0503020204020204" pitchFamily="34" charset="-122"/>
              </a:rPr>
              <a:t>3.1</a:t>
            </a:r>
            <a:r>
              <a:rPr lang="zh-CN" altLang="en-US" sz="2400" b="1">
                <a:solidFill>
                  <a:schemeClr val="bg1"/>
                </a:solidFill>
                <a:latin typeface="Microsoft YaHei" panose="020B0503020204020204" pitchFamily="34" charset="-122"/>
                <a:ea typeface="Microsoft YaHei" panose="020B0503020204020204" pitchFamily="34" charset="-122"/>
              </a:rPr>
              <a:t>禁诉令的根本缺陷</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3">
            <a:extLst>
              <a:ext uri="{FF2B5EF4-FFF2-40B4-BE49-F238E27FC236}">
                <a16:creationId xmlns:a16="http://schemas.microsoft.com/office/drawing/2014/main" id="{81A7B53F-42A4-F946-97A5-59AD993FEA33}"/>
              </a:ext>
            </a:extLst>
          </p:cNvPr>
          <p:cNvSpPr>
            <a:spLocks noEditPoints="1"/>
          </p:cNvSpPr>
          <p:nvPr/>
        </p:nvSpPr>
        <p:spPr bwMode="auto">
          <a:xfrm>
            <a:off x="11294071" y="210760"/>
            <a:ext cx="573801" cy="965302"/>
          </a:xfrm>
          <a:custGeom>
            <a:avLst/>
            <a:gdLst/>
            <a:ahLst/>
            <a:cxnLst>
              <a:cxn ang="0">
                <a:pos x="342" y="218"/>
              </a:cxn>
              <a:cxn ang="0">
                <a:pos x="320" y="280"/>
              </a:cxn>
              <a:cxn ang="0">
                <a:pos x="284" y="358"/>
              </a:cxn>
              <a:cxn ang="0">
                <a:pos x="274" y="410"/>
              </a:cxn>
              <a:cxn ang="0">
                <a:pos x="136" y="396"/>
              </a:cxn>
              <a:cxn ang="0">
                <a:pos x="116" y="332"/>
              </a:cxn>
              <a:cxn ang="0">
                <a:pos x="80" y="256"/>
              </a:cxn>
              <a:cxn ang="0">
                <a:pos x="70" y="204"/>
              </a:cxn>
              <a:cxn ang="0">
                <a:pos x="72" y="176"/>
              </a:cxn>
              <a:cxn ang="0">
                <a:pos x="86" y="140"/>
              </a:cxn>
              <a:cxn ang="0">
                <a:pos x="110" y="108"/>
              </a:cxn>
              <a:cxn ang="0">
                <a:pos x="140" y="84"/>
              </a:cxn>
              <a:cxn ang="0">
                <a:pos x="178" y="70"/>
              </a:cxn>
              <a:cxn ang="0">
                <a:pos x="206" y="68"/>
              </a:cxn>
              <a:cxn ang="0">
                <a:pos x="246" y="74"/>
              </a:cxn>
              <a:cxn ang="0">
                <a:pos x="282" y="92"/>
              </a:cxn>
              <a:cxn ang="0">
                <a:pos x="312" y="118"/>
              </a:cxn>
              <a:cxn ang="0">
                <a:pos x="332" y="152"/>
              </a:cxn>
              <a:cxn ang="0">
                <a:pos x="342" y="190"/>
              </a:cxn>
              <a:cxn ang="0">
                <a:pos x="258" y="478"/>
              </a:cxn>
              <a:cxn ang="0">
                <a:pos x="148" y="480"/>
              </a:cxn>
              <a:cxn ang="0">
                <a:pos x="138" y="494"/>
              </a:cxn>
              <a:cxn ang="0">
                <a:pos x="142" y="506"/>
              </a:cxn>
              <a:cxn ang="0">
                <a:pos x="158" y="512"/>
              </a:cxn>
              <a:cxn ang="0">
                <a:pos x="176" y="536"/>
              </a:cxn>
              <a:cxn ang="0">
                <a:pos x="198" y="546"/>
              </a:cxn>
              <a:cxn ang="0">
                <a:pos x="214" y="546"/>
              </a:cxn>
              <a:cxn ang="0">
                <a:pos x="236" y="536"/>
              </a:cxn>
              <a:cxn ang="0">
                <a:pos x="258" y="512"/>
              </a:cxn>
              <a:cxn ang="0">
                <a:pos x="270" y="506"/>
              </a:cxn>
              <a:cxn ang="0">
                <a:pos x="274" y="494"/>
              </a:cxn>
              <a:cxn ang="0">
                <a:pos x="264" y="480"/>
              </a:cxn>
              <a:cxn ang="0">
                <a:pos x="258" y="426"/>
              </a:cxn>
              <a:cxn ang="0">
                <a:pos x="148" y="428"/>
              </a:cxn>
              <a:cxn ang="0">
                <a:pos x="138" y="444"/>
              </a:cxn>
              <a:cxn ang="0">
                <a:pos x="142" y="456"/>
              </a:cxn>
              <a:cxn ang="0">
                <a:pos x="258" y="460"/>
              </a:cxn>
              <a:cxn ang="0">
                <a:pos x="270" y="456"/>
              </a:cxn>
              <a:cxn ang="0">
                <a:pos x="274" y="444"/>
              </a:cxn>
              <a:cxn ang="0">
                <a:pos x="264" y="428"/>
              </a:cxn>
              <a:cxn ang="0">
                <a:pos x="20" y="116"/>
              </a:cxn>
              <a:cxn ang="0">
                <a:pos x="58" y="120"/>
              </a:cxn>
              <a:cxn ang="0">
                <a:pos x="20" y="116"/>
              </a:cxn>
              <a:cxn ang="0">
                <a:pos x="188" y="0"/>
              </a:cxn>
              <a:cxn ang="0">
                <a:pos x="206" y="34"/>
              </a:cxn>
              <a:cxn ang="0">
                <a:pos x="224" y="36"/>
              </a:cxn>
              <a:cxn ang="0">
                <a:pos x="88" y="36"/>
              </a:cxn>
              <a:cxn ang="0">
                <a:pos x="120" y="56"/>
              </a:cxn>
              <a:cxn ang="0">
                <a:pos x="392" y="116"/>
              </a:cxn>
              <a:cxn ang="0">
                <a:pos x="344" y="104"/>
              </a:cxn>
              <a:cxn ang="0">
                <a:pos x="392" y="116"/>
              </a:cxn>
              <a:cxn ang="0">
                <a:pos x="276" y="48"/>
              </a:cxn>
              <a:cxn ang="0">
                <a:pos x="306" y="66"/>
              </a:cxn>
              <a:cxn ang="0">
                <a:pos x="36" y="204"/>
              </a:cxn>
              <a:cxn ang="0">
                <a:pos x="0" y="222"/>
              </a:cxn>
              <a:cxn ang="0">
                <a:pos x="36" y="204"/>
              </a:cxn>
              <a:cxn ang="0">
                <a:pos x="376" y="188"/>
              </a:cxn>
              <a:cxn ang="0">
                <a:pos x="374" y="222"/>
              </a:cxn>
              <a:cxn ang="0">
                <a:pos x="376" y="188"/>
              </a:cxn>
              <a:cxn ang="0">
                <a:pos x="392" y="292"/>
              </a:cxn>
              <a:cxn ang="0">
                <a:pos x="346" y="306"/>
              </a:cxn>
              <a:cxn ang="0">
                <a:pos x="36" y="322"/>
              </a:cxn>
              <a:cxn ang="0">
                <a:pos x="50" y="274"/>
              </a:cxn>
            </a:cxnLst>
            <a:rect l="0" t="0" r="r" b="b"/>
            <a:pathLst>
              <a:path w="410" h="546">
                <a:moveTo>
                  <a:pt x="342" y="204"/>
                </a:moveTo>
                <a:lnTo>
                  <a:pt x="342" y="204"/>
                </a:lnTo>
                <a:lnTo>
                  <a:pt x="342" y="218"/>
                </a:lnTo>
                <a:lnTo>
                  <a:pt x="340" y="230"/>
                </a:lnTo>
                <a:lnTo>
                  <a:pt x="332" y="256"/>
                </a:lnTo>
                <a:lnTo>
                  <a:pt x="320" y="280"/>
                </a:lnTo>
                <a:lnTo>
                  <a:pt x="308" y="306"/>
                </a:lnTo>
                <a:lnTo>
                  <a:pt x="296" y="332"/>
                </a:lnTo>
                <a:lnTo>
                  <a:pt x="284" y="358"/>
                </a:lnTo>
                <a:lnTo>
                  <a:pt x="278" y="384"/>
                </a:lnTo>
                <a:lnTo>
                  <a:pt x="276" y="396"/>
                </a:lnTo>
                <a:lnTo>
                  <a:pt x="274" y="410"/>
                </a:lnTo>
                <a:lnTo>
                  <a:pt x="138" y="410"/>
                </a:lnTo>
                <a:lnTo>
                  <a:pt x="138" y="410"/>
                </a:lnTo>
                <a:lnTo>
                  <a:pt x="136" y="396"/>
                </a:lnTo>
                <a:lnTo>
                  <a:pt x="134" y="384"/>
                </a:lnTo>
                <a:lnTo>
                  <a:pt x="126" y="358"/>
                </a:lnTo>
                <a:lnTo>
                  <a:pt x="116" y="332"/>
                </a:lnTo>
                <a:lnTo>
                  <a:pt x="104" y="308"/>
                </a:lnTo>
                <a:lnTo>
                  <a:pt x="90" y="282"/>
                </a:lnTo>
                <a:lnTo>
                  <a:pt x="80" y="256"/>
                </a:lnTo>
                <a:lnTo>
                  <a:pt x="72" y="230"/>
                </a:lnTo>
                <a:lnTo>
                  <a:pt x="70" y="218"/>
                </a:lnTo>
                <a:lnTo>
                  <a:pt x="70" y="204"/>
                </a:lnTo>
                <a:lnTo>
                  <a:pt x="70" y="204"/>
                </a:lnTo>
                <a:lnTo>
                  <a:pt x="70" y="190"/>
                </a:lnTo>
                <a:lnTo>
                  <a:pt x="72" y="176"/>
                </a:lnTo>
                <a:lnTo>
                  <a:pt x="76" y="164"/>
                </a:lnTo>
                <a:lnTo>
                  <a:pt x="80" y="152"/>
                </a:lnTo>
                <a:lnTo>
                  <a:pt x="86" y="140"/>
                </a:lnTo>
                <a:lnTo>
                  <a:pt x="92" y="128"/>
                </a:lnTo>
                <a:lnTo>
                  <a:pt x="100" y="118"/>
                </a:lnTo>
                <a:lnTo>
                  <a:pt x="110" y="108"/>
                </a:lnTo>
                <a:lnTo>
                  <a:pt x="120" y="98"/>
                </a:lnTo>
                <a:lnTo>
                  <a:pt x="130" y="92"/>
                </a:lnTo>
                <a:lnTo>
                  <a:pt x="140" y="84"/>
                </a:lnTo>
                <a:lnTo>
                  <a:pt x="152" y="78"/>
                </a:lnTo>
                <a:lnTo>
                  <a:pt x="166" y="74"/>
                </a:lnTo>
                <a:lnTo>
                  <a:pt x="178" y="70"/>
                </a:lnTo>
                <a:lnTo>
                  <a:pt x="192" y="68"/>
                </a:lnTo>
                <a:lnTo>
                  <a:pt x="206" y="68"/>
                </a:lnTo>
                <a:lnTo>
                  <a:pt x="206" y="68"/>
                </a:lnTo>
                <a:lnTo>
                  <a:pt x="220" y="68"/>
                </a:lnTo>
                <a:lnTo>
                  <a:pt x="234" y="70"/>
                </a:lnTo>
                <a:lnTo>
                  <a:pt x="246" y="74"/>
                </a:lnTo>
                <a:lnTo>
                  <a:pt x="260" y="78"/>
                </a:lnTo>
                <a:lnTo>
                  <a:pt x="272" y="84"/>
                </a:lnTo>
                <a:lnTo>
                  <a:pt x="282" y="92"/>
                </a:lnTo>
                <a:lnTo>
                  <a:pt x="292" y="98"/>
                </a:lnTo>
                <a:lnTo>
                  <a:pt x="302" y="108"/>
                </a:lnTo>
                <a:lnTo>
                  <a:pt x="312" y="118"/>
                </a:lnTo>
                <a:lnTo>
                  <a:pt x="320" y="128"/>
                </a:lnTo>
                <a:lnTo>
                  <a:pt x="326" y="140"/>
                </a:lnTo>
                <a:lnTo>
                  <a:pt x="332" y="152"/>
                </a:lnTo>
                <a:lnTo>
                  <a:pt x="336" y="164"/>
                </a:lnTo>
                <a:lnTo>
                  <a:pt x="340" y="176"/>
                </a:lnTo>
                <a:lnTo>
                  <a:pt x="342" y="190"/>
                </a:lnTo>
                <a:lnTo>
                  <a:pt x="342" y="204"/>
                </a:lnTo>
                <a:lnTo>
                  <a:pt x="342" y="204"/>
                </a:lnTo>
                <a:close/>
                <a:moveTo>
                  <a:pt x="258" y="478"/>
                </a:moveTo>
                <a:lnTo>
                  <a:pt x="154" y="478"/>
                </a:lnTo>
                <a:lnTo>
                  <a:pt x="154" y="478"/>
                </a:lnTo>
                <a:lnTo>
                  <a:pt x="148" y="480"/>
                </a:lnTo>
                <a:lnTo>
                  <a:pt x="142" y="482"/>
                </a:lnTo>
                <a:lnTo>
                  <a:pt x="138" y="488"/>
                </a:lnTo>
                <a:lnTo>
                  <a:pt x="138" y="494"/>
                </a:lnTo>
                <a:lnTo>
                  <a:pt x="138" y="494"/>
                </a:lnTo>
                <a:lnTo>
                  <a:pt x="138" y="502"/>
                </a:lnTo>
                <a:lnTo>
                  <a:pt x="142" y="506"/>
                </a:lnTo>
                <a:lnTo>
                  <a:pt x="148" y="510"/>
                </a:lnTo>
                <a:lnTo>
                  <a:pt x="154" y="512"/>
                </a:lnTo>
                <a:lnTo>
                  <a:pt x="158" y="512"/>
                </a:lnTo>
                <a:lnTo>
                  <a:pt x="158" y="512"/>
                </a:lnTo>
                <a:lnTo>
                  <a:pt x="166" y="526"/>
                </a:lnTo>
                <a:lnTo>
                  <a:pt x="176" y="536"/>
                </a:lnTo>
                <a:lnTo>
                  <a:pt x="182" y="540"/>
                </a:lnTo>
                <a:lnTo>
                  <a:pt x="190" y="544"/>
                </a:lnTo>
                <a:lnTo>
                  <a:pt x="198" y="546"/>
                </a:lnTo>
                <a:lnTo>
                  <a:pt x="206" y="546"/>
                </a:lnTo>
                <a:lnTo>
                  <a:pt x="206" y="546"/>
                </a:lnTo>
                <a:lnTo>
                  <a:pt x="214" y="546"/>
                </a:lnTo>
                <a:lnTo>
                  <a:pt x="222" y="544"/>
                </a:lnTo>
                <a:lnTo>
                  <a:pt x="230" y="540"/>
                </a:lnTo>
                <a:lnTo>
                  <a:pt x="236" y="536"/>
                </a:lnTo>
                <a:lnTo>
                  <a:pt x="246" y="526"/>
                </a:lnTo>
                <a:lnTo>
                  <a:pt x="254" y="512"/>
                </a:lnTo>
                <a:lnTo>
                  <a:pt x="258" y="512"/>
                </a:lnTo>
                <a:lnTo>
                  <a:pt x="258" y="512"/>
                </a:lnTo>
                <a:lnTo>
                  <a:pt x="264" y="510"/>
                </a:lnTo>
                <a:lnTo>
                  <a:pt x="270" y="506"/>
                </a:lnTo>
                <a:lnTo>
                  <a:pt x="272" y="502"/>
                </a:lnTo>
                <a:lnTo>
                  <a:pt x="274" y="494"/>
                </a:lnTo>
                <a:lnTo>
                  <a:pt x="274" y="494"/>
                </a:lnTo>
                <a:lnTo>
                  <a:pt x="272" y="488"/>
                </a:lnTo>
                <a:lnTo>
                  <a:pt x="270" y="482"/>
                </a:lnTo>
                <a:lnTo>
                  <a:pt x="264" y="480"/>
                </a:lnTo>
                <a:lnTo>
                  <a:pt x="258" y="478"/>
                </a:lnTo>
                <a:lnTo>
                  <a:pt x="258" y="478"/>
                </a:lnTo>
                <a:close/>
                <a:moveTo>
                  <a:pt x="258" y="426"/>
                </a:moveTo>
                <a:lnTo>
                  <a:pt x="154" y="426"/>
                </a:lnTo>
                <a:lnTo>
                  <a:pt x="154" y="426"/>
                </a:lnTo>
                <a:lnTo>
                  <a:pt x="148" y="428"/>
                </a:lnTo>
                <a:lnTo>
                  <a:pt x="142" y="432"/>
                </a:lnTo>
                <a:lnTo>
                  <a:pt x="138" y="436"/>
                </a:lnTo>
                <a:lnTo>
                  <a:pt x="138" y="444"/>
                </a:lnTo>
                <a:lnTo>
                  <a:pt x="138" y="444"/>
                </a:lnTo>
                <a:lnTo>
                  <a:pt x="138" y="450"/>
                </a:lnTo>
                <a:lnTo>
                  <a:pt x="142" y="456"/>
                </a:lnTo>
                <a:lnTo>
                  <a:pt x="148" y="460"/>
                </a:lnTo>
                <a:lnTo>
                  <a:pt x="154" y="460"/>
                </a:lnTo>
                <a:lnTo>
                  <a:pt x="258" y="460"/>
                </a:lnTo>
                <a:lnTo>
                  <a:pt x="258" y="460"/>
                </a:lnTo>
                <a:lnTo>
                  <a:pt x="264" y="460"/>
                </a:lnTo>
                <a:lnTo>
                  <a:pt x="270" y="456"/>
                </a:lnTo>
                <a:lnTo>
                  <a:pt x="272" y="450"/>
                </a:lnTo>
                <a:lnTo>
                  <a:pt x="274" y="444"/>
                </a:lnTo>
                <a:lnTo>
                  <a:pt x="274" y="444"/>
                </a:lnTo>
                <a:lnTo>
                  <a:pt x="272" y="436"/>
                </a:lnTo>
                <a:lnTo>
                  <a:pt x="270" y="432"/>
                </a:lnTo>
                <a:lnTo>
                  <a:pt x="264" y="428"/>
                </a:lnTo>
                <a:lnTo>
                  <a:pt x="258" y="426"/>
                </a:lnTo>
                <a:lnTo>
                  <a:pt x="258" y="426"/>
                </a:lnTo>
                <a:close/>
                <a:moveTo>
                  <a:pt x="20" y="116"/>
                </a:moveTo>
                <a:lnTo>
                  <a:pt x="50" y="134"/>
                </a:lnTo>
                <a:lnTo>
                  <a:pt x="50" y="134"/>
                </a:lnTo>
                <a:lnTo>
                  <a:pt x="58" y="120"/>
                </a:lnTo>
                <a:lnTo>
                  <a:pt x="68" y="104"/>
                </a:lnTo>
                <a:lnTo>
                  <a:pt x="36" y="88"/>
                </a:lnTo>
                <a:lnTo>
                  <a:pt x="20" y="116"/>
                </a:lnTo>
                <a:close/>
                <a:moveTo>
                  <a:pt x="224" y="36"/>
                </a:moveTo>
                <a:lnTo>
                  <a:pt x="224" y="0"/>
                </a:lnTo>
                <a:lnTo>
                  <a:pt x="188" y="0"/>
                </a:lnTo>
                <a:lnTo>
                  <a:pt x="188" y="36"/>
                </a:lnTo>
                <a:lnTo>
                  <a:pt x="188" y="36"/>
                </a:lnTo>
                <a:lnTo>
                  <a:pt x="206" y="34"/>
                </a:lnTo>
                <a:lnTo>
                  <a:pt x="206" y="34"/>
                </a:lnTo>
                <a:lnTo>
                  <a:pt x="224" y="36"/>
                </a:lnTo>
                <a:lnTo>
                  <a:pt x="224" y="36"/>
                </a:lnTo>
                <a:close/>
                <a:moveTo>
                  <a:pt x="136" y="48"/>
                </a:moveTo>
                <a:lnTo>
                  <a:pt x="118" y="18"/>
                </a:lnTo>
                <a:lnTo>
                  <a:pt x="88" y="36"/>
                </a:lnTo>
                <a:lnTo>
                  <a:pt x="106" y="66"/>
                </a:lnTo>
                <a:lnTo>
                  <a:pt x="106" y="66"/>
                </a:lnTo>
                <a:lnTo>
                  <a:pt x="120" y="56"/>
                </a:lnTo>
                <a:lnTo>
                  <a:pt x="136" y="48"/>
                </a:lnTo>
                <a:lnTo>
                  <a:pt x="136" y="48"/>
                </a:lnTo>
                <a:close/>
                <a:moveTo>
                  <a:pt x="392" y="116"/>
                </a:moveTo>
                <a:lnTo>
                  <a:pt x="374" y="88"/>
                </a:lnTo>
                <a:lnTo>
                  <a:pt x="344" y="104"/>
                </a:lnTo>
                <a:lnTo>
                  <a:pt x="344" y="104"/>
                </a:lnTo>
                <a:lnTo>
                  <a:pt x="354" y="120"/>
                </a:lnTo>
                <a:lnTo>
                  <a:pt x="362" y="134"/>
                </a:lnTo>
                <a:lnTo>
                  <a:pt x="392" y="116"/>
                </a:lnTo>
                <a:close/>
                <a:moveTo>
                  <a:pt x="324" y="36"/>
                </a:moveTo>
                <a:lnTo>
                  <a:pt x="294" y="18"/>
                </a:lnTo>
                <a:lnTo>
                  <a:pt x="276" y="48"/>
                </a:lnTo>
                <a:lnTo>
                  <a:pt x="276" y="48"/>
                </a:lnTo>
                <a:lnTo>
                  <a:pt x="292" y="56"/>
                </a:lnTo>
                <a:lnTo>
                  <a:pt x="306" y="66"/>
                </a:lnTo>
                <a:lnTo>
                  <a:pt x="324" y="36"/>
                </a:lnTo>
                <a:close/>
                <a:moveTo>
                  <a:pt x="36" y="204"/>
                </a:moveTo>
                <a:lnTo>
                  <a:pt x="36" y="204"/>
                </a:lnTo>
                <a:lnTo>
                  <a:pt x="36" y="188"/>
                </a:lnTo>
                <a:lnTo>
                  <a:pt x="0" y="188"/>
                </a:lnTo>
                <a:lnTo>
                  <a:pt x="0" y="222"/>
                </a:lnTo>
                <a:lnTo>
                  <a:pt x="36" y="222"/>
                </a:lnTo>
                <a:lnTo>
                  <a:pt x="36" y="222"/>
                </a:lnTo>
                <a:lnTo>
                  <a:pt x="36" y="204"/>
                </a:lnTo>
                <a:lnTo>
                  <a:pt x="36" y="204"/>
                </a:lnTo>
                <a:close/>
                <a:moveTo>
                  <a:pt x="376" y="188"/>
                </a:moveTo>
                <a:lnTo>
                  <a:pt x="376" y="188"/>
                </a:lnTo>
                <a:lnTo>
                  <a:pt x="376" y="204"/>
                </a:lnTo>
                <a:lnTo>
                  <a:pt x="376" y="204"/>
                </a:lnTo>
                <a:lnTo>
                  <a:pt x="374" y="222"/>
                </a:lnTo>
                <a:lnTo>
                  <a:pt x="410" y="222"/>
                </a:lnTo>
                <a:lnTo>
                  <a:pt x="410" y="188"/>
                </a:lnTo>
                <a:lnTo>
                  <a:pt x="376" y="188"/>
                </a:lnTo>
                <a:close/>
                <a:moveTo>
                  <a:pt x="346" y="306"/>
                </a:moveTo>
                <a:lnTo>
                  <a:pt x="374" y="322"/>
                </a:lnTo>
                <a:lnTo>
                  <a:pt x="392" y="292"/>
                </a:lnTo>
                <a:lnTo>
                  <a:pt x="360" y="274"/>
                </a:lnTo>
                <a:lnTo>
                  <a:pt x="360" y="274"/>
                </a:lnTo>
                <a:lnTo>
                  <a:pt x="346" y="306"/>
                </a:lnTo>
                <a:lnTo>
                  <a:pt x="346" y="306"/>
                </a:lnTo>
                <a:close/>
                <a:moveTo>
                  <a:pt x="20" y="292"/>
                </a:moveTo>
                <a:lnTo>
                  <a:pt x="36" y="322"/>
                </a:lnTo>
                <a:lnTo>
                  <a:pt x="64" y="306"/>
                </a:lnTo>
                <a:lnTo>
                  <a:pt x="64" y="306"/>
                </a:lnTo>
                <a:lnTo>
                  <a:pt x="50" y="274"/>
                </a:lnTo>
                <a:lnTo>
                  <a:pt x="20" y="292"/>
                </a:lnTo>
                <a:close/>
              </a:path>
            </a:pathLst>
          </a:custGeom>
          <a:solidFill>
            <a:schemeClr val="bg1">
              <a:alpha val="90000"/>
            </a:schemeClr>
          </a:solidFill>
          <a:ln w="9525">
            <a:noFill/>
            <a:round/>
          </a:ln>
        </p:spPr>
        <p:txBody>
          <a:bodyPr/>
          <a:lstStyle/>
          <a:p>
            <a:pPr eaLnBrk="1" fontAlgn="auto" hangingPunct="1">
              <a:spcBef>
                <a:spcPts val="0"/>
              </a:spcBef>
              <a:spcAft>
                <a:spcPts val="0"/>
              </a:spcAft>
              <a:defRPr/>
            </a:pPr>
            <a:endParaRPr lang="zh-CN" altLang="en-US" sz="2800" u="sng">
              <a:solidFill>
                <a:schemeClr val="bg1"/>
              </a:solidFill>
              <a:latin typeface="Microsoft YaHei" panose="020B0503020204020204" pitchFamily="34" charset="-122"/>
              <a:ea typeface="Microsoft YaHei" panose="020B0503020204020204" pitchFamily="34" charset="-122"/>
              <a:cs typeface="+mn-ea"/>
              <a:sym typeface="+mn-lt"/>
            </a:endParaRPr>
          </a:p>
        </p:txBody>
      </p:sp>
      <p:pic>
        <p:nvPicPr>
          <p:cNvPr id="27" name="图片 26">
            <a:extLst>
              <a:ext uri="{FF2B5EF4-FFF2-40B4-BE49-F238E27FC236}">
                <a16:creationId xmlns:a16="http://schemas.microsoft.com/office/drawing/2014/main" id="{43F1A032-DE85-0140-93AA-1325D5616613}"/>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
        <p:nvSpPr>
          <p:cNvPr id="39" name="矩形 38">
            <a:extLst>
              <a:ext uri="{FF2B5EF4-FFF2-40B4-BE49-F238E27FC236}">
                <a16:creationId xmlns:a16="http://schemas.microsoft.com/office/drawing/2014/main" id="{007E1A4F-5FF3-424D-913F-8F2265C8DA33}"/>
              </a:ext>
            </a:extLst>
          </p:cNvPr>
          <p:cNvSpPr/>
          <p:nvPr/>
        </p:nvSpPr>
        <p:spPr>
          <a:xfrm>
            <a:off x="10381" y="-12309"/>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nvGrpSpPr>
          <p:cNvPr id="41" name="组合 40">
            <a:extLst>
              <a:ext uri="{FF2B5EF4-FFF2-40B4-BE49-F238E27FC236}">
                <a16:creationId xmlns:a16="http://schemas.microsoft.com/office/drawing/2014/main" id="{025A6E02-53E8-F741-9A8E-0B2514D99787}"/>
              </a:ext>
            </a:extLst>
          </p:cNvPr>
          <p:cNvGrpSpPr/>
          <p:nvPr/>
        </p:nvGrpSpPr>
        <p:grpSpPr>
          <a:xfrm>
            <a:off x="264871" y="894"/>
            <a:ext cx="575915" cy="836495"/>
            <a:chOff x="841003" y="360040"/>
            <a:chExt cx="504056" cy="836712"/>
          </a:xfrm>
          <a:solidFill>
            <a:schemeClr val="accent5">
              <a:lumMod val="75000"/>
            </a:schemeClr>
          </a:solidFill>
        </p:grpSpPr>
        <p:sp>
          <p:nvSpPr>
            <p:cNvPr id="42" name="矩形 41">
              <a:extLst>
                <a:ext uri="{FF2B5EF4-FFF2-40B4-BE49-F238E27FC236}">
                  <a16:creationId xmlns:a16="http://schemas.microsoft.com/office/drawing/2014/main" id="{51D02D2B-C649-BD4A-9AFC-A19C0CB779CB}"/>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43" name="等腰三角形 19">
              <a:extLst>
                <a:ext uri="{FF2B5EF4-FFF2-40B4-BE49-F238E27FC236}">
                  <a16:creationId xmlns:a16="http://schemas.microsoft.com/office/drawing/2014/main" id="{0AF3232B-29D4-6845-89C1-411E3019F888}"/>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sp>
        <p:nvSpPr>
          <p:cNvPr id="44" name="Freeform 261">
            <a:extLst>
              <a:ext uri="{FF2B5EF4-FFF2-40B4-BE49-F238E27FC236}">
                <a16:creationId xmlns:a16="http://schemas.microsoft.com/office/drawing/2014/main" id="{14E86E9F-C8FD-B34D-BBFA-F172235EA211}"/>
              </a:ext>
            </a:extLst>
          </p:cNvPr>
          <p:cNvSpPr/>
          <p:nvPr/>
        </p:nvSpPr>
        <p:spPr bwMode="auto">
          <a:xfrm>
            <a:off x="373063" y="176213"/>
            <a:ext cx="360362" cy="3587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b="1">
              <a:solidFill>
                <a:schemeClr val="tx1">
                  <a:lumMod val="65000"/>
                  <a:lumOff val="35000"/>
                </a:schemeClr>
              </a:solidFill>
              <a:latin typeface="Microsoft YaHei" panose="020B0503020204020204" pitchFamily="34" charset="-122"/>
              <a:ea typeface="Microsoft YaHei" panose="020B0503020204020204" pitchFamily="34" charset="-122"/>
            </a:endParaRPr>
          </a:p>
        </p:txBody>
      </p:sp>
      <p:sp>
        <p:nvSpPr>
          <p:cNvPr id="28681" name="文本框 9">
            <a:extLst>
              <a:ext uri="{FF2B5EF4-FFF2-40B4-BE49-F238E27FC236}">
                <a16:creationId xmlns:a16="http://schemas.microsoft.com/office/drawing/2014/main" id="{96C6B22E-9BD8-EF48-80A9-F33E423C4E57}"/>
              </a:ext>
            </a:extLst>
          </p:cNvPr>
          <p:cNvSpPr txBox="1">
            <a:spLocks noChangeArrowheads="1"/>
          </p:cNvSpPr>
          <p:nvPr/>
        </p:nvSpPr>
        <p:spPr bwMode="auto">
          <a:xfrm>
            <a:off x="949325" y="136525"/>
            <a:ext cx="62912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dirty="0">
                <a:solidFill>
                  <a:schemeClr val="bg1"/>
                </a:solidFill>
                <a:latin typeface="Microsoft YaHei" panose="020B0503020204020204" pitchFamily="34" charset="-122"/>
                <a:ea typeface="Microsoft YaHei" panose="020B0503020204020204" pitchFamily="34" charset="-122"/>
              </a:rPr>
              <a:t>3.1.3</a:t>
            </a:r>
            <a:r>
              <a:rPr lang="zh-CN" altLang="en-US" sz="2400" dirty="0">
                <a:solidFill>
                  <a:schemeClr val="bg1"/>
                </a:solidFill>
                <a:latin typeface="Microsoft YaHei" panose="020B0503020204020204" pitchFamily="34" charset="-122"/>
                <a:ea typeface="Microsoft YaHei" panose="020B0503020204020204" pitchFamily="34" charset="-122"/>
              </a:rPr>
              <a:t>禁诉令难以被认可和执行 </a:t>
            </a:r>
          </a:p>
        </p:txBody>
      </p:sp>
      <p:graphicFrame>
        <p:nvGraphicFramePr>
          <p:cNvPr id="25" name="表格 24">
            <a:extLst>
              <a:ext uri="{FF2B5EF4-FFF2-40B4-BE49-F238E27FC236}">
                <a16:creationId xmlns:a16="http://schemas.microsoft.com/office/drawing/2014/main" id="{E25074A6-2815-F348-A254-6A6CDCD766C9}"/>
              </a:ext>
            </a:extLst>
          </p:cNvPr>
          <p:cNvGraphicFramePr>
            <a:graphicFrameLocks noGrp="1"/>
          </p:cNvGraphicFramePr>
          <p:nvPr>
            <p:extLst>
              <p:ext uri="{D42A27DB-BD31-4B8C-83A1-F6EECF244321}">
                <p14:modId xmlns:p14="http://schemas.microsoft.com/office/powerpoint/2010/main" val="2189937833"/>
              </p:ext>
            </p:extLst>
          </p:nvPr>
        </p:nvGraphicFramePr>
        <p:xfrm>
          <a:off x="1428070" y="1664607"/>
          <a:ext cx="10067244" cy="3719515"/>
        </p:xfrm>
        <a:graphic>
          <a:graphicData uri="http://schemas.openxmlformats.org/drawingml/2006/table">
            <a:tbl>
              <a:tblPr firstRow="1" bandRow="1">
                <a:tableStyleId>{F5AB1C69-6EDB-4FF4-983F-18BD219EF322}</a:tableStyleId>
              </a:tblPr>
              <a:tblGrid>
                <a:gridCol w="5033622">
                  <a:extLst>
                    <a:ext uri="{9D8B030D-6E8A-4147-A177-3AD203B41FA5}">
                      <a16:colId xmlns:a16="http://schemas.microsoft.com/office/drawing/2014/main" val="1776053602"/>
                    </a:ext>
                  </a:extLst>
                </a:gridCol>
                <a:gridCol w="5033622">
                  <a:extLst>
                    <a:ext uri="{9D8B030D-6E8A-4147-A177-3AD203B41FA5}">
                      <a16:colId xmlns:a16="http://schemas.microsoft.com/office/drawing/2014/main" val="299679704"/>
                    </a:ext>
                  </a:extLst>
                </a:gridCol>
              </a:tblGrid>
              <a:tr h="517190">
                <a:tc>
                  <a:txBody>
                    <a:bodyPr/>
                    <a:lstStyle/>
                    <a:p>
                      <a:r>
                        <a:rPr lang="zh-CN" altLang="en-US" sz="2400" dirty="0"/>
                        <a:t>案件</a:t>
                      </a:r>
                    </a:p>
                  </a:txBody>
                  <a:tcPr/>
                </a:tc>
                <a:tc>
                  <a:txBody>
                    <a:bodyPr/>
                    <a:lstStyle/>
                    <a:p>
                      <a:r>
                        <a:rPr lang="zh-CN" altLang="en-US" sz="2400" dirty="0"/>
                        <a:t>结果</a:t>
                      </a:r>
                    </a:p>
                  </a:txBody>
                  <a:tcPr/>
                </a:tc>
                <a:extLst>
                  <a:ext uri="{0D108BD9-81ED-4DB2-BD59-A6C34878D82A}">
                    <a16:rowId xmlns:a16="http://schemas.microsoft.com/office/drawing/2014/main" val="3408145655"/>
                  </a:ext>
                </a:extLst>
              </a:tr>
              <a:tr h="517190">
                <a:tc>
                  <a:txBody>
                    <a:bodyPr/>
                    <a:lstStyle/>
                    <a:p>
                      <a:r>
                        <a:rPr lang="en-US" altLang="zh-CN" sz="2400" kern="1200" dirty="0">
                          <a:effectLst/>
                        </a:rPr>
                        <a:t>China Trade</a:t>
                      </a:r>
                      <a:r>
                        <a:rPr lang="zh-CN" altLang="en-US" sz="2400" kern="1200" dirty="0">
                          <a:effectLst/>
                        </a:rPr>
                        <a:t> </a:t>
                      </a:r>
                      <a:r>
                        <a:rPr lang="en-US" altLang="zh-CN" sz="2400" kern="1200" dirty="0">
                          <a:effectLst/>
                        </a:rPr>
                        <a:t>&amp;</a:t>
                      </a:r>
                      <a:r>
                        <a:rPr lang="zh-CN" altLang="en-US" sz="2400" kern="1200" dirty="0">
                          <a:effectLst/>
                        </a:rPr>
                        <a:t> </a:t>
                      </a:r>
                      <a:r>
                        <a:rPr lang="en-US" altLang="zh-CN" sz="2400" kern="1200" dirty="0" err="1">
                          <a:effectLst/>
                        </a:rPr>
                        <a:t>Dev.Corp</a:t>
                      </a:r>
                      <a:r>
                        <a:rPr lang="en-US" altLang="zh-CN" sz="2400" kern="1200" dirty="0">
                          <a:effectLst/>
                        </a:rPr>
                        <a:t>.</a:t>
                      </a:r>
                      <a:r>
                        <a:rPr lang="zh-CN" altLang="zh-CN" sz="2400" kern="1200" dirty="0">
                          <a:effectLst/>
                        </a:rPr>
                        <a:t>案</a:t>
                      </a:r>
                      <a:endParaRPr lang="en-US" altLang="zh-CN" sz="2400" kern="1200" dirty="0">
                        <a:solidFill>
                          <a:schemeClr val="dk1"/>
                        </a:solidFill>
                        <a:effectLst/>
                        <a:latin typeface="+mn-lt"/>
                        <a:ea typeface="+mn-ea"/>
                        <a:cs typeface="+mn-cs"/>
                      </a:endParaRPr>
                    </a:p>
                  </a:txBody>
                  <a:tcPr/>
                </a:tc>
                <a:tc rowSpan="2">
                  <a:txBody>
                    <a:bodyPr/>
                    <a:lstStyle/>
                    <a:p>
                      <a:r>
                        <a:rPr lang="zh-CN" altLang="zh-CN" sz="2400" kern="1200" dirty="0">
                          <a:effectLst/>
                        </a:rPr>
                        <a:t>美国上诉法院最终撤销了地区法院的禁诉令</a:t>
                      </a:r>
                      <a:r>
                        <a:rPr lang="zh-CN" altLang="zh-CN" sz="2400" dirty="0">
                          <a:effectLst/>
                        </a:rPr>
                        <a:t> </a:t>
                      </a:r>
                      <a:r>
                        <a:rPr lang="zh-CN" altLang="en-US" sz="2400" dirty="0">
                          <a:effectLst/>
                        </a:rPr>
                        <a:t>。</a:t>
                      </a:r>
                      <a:endParaRPr lang="zh-CN" altLang="en-US" sz="2400" dirty="0"/>
                    </a:p>
                  </a:txBody>
                  <a:tcPr/>
                </a:tc>
                <a:extLst>
                  <a:ext uri="{0D108BD9-81ED-4DB2-BD59-A6C34878D82A}">
                    <a16:rowId xmlns:a16="http://schemas.microsoft.com/office/drawing/2014/main" val="2957264896"/>
                  </a:ext>
                </a:extLst>
              </a:tr>
              <a:tr h="51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kern="1200" dirty="0" err="1">
                          <a:effectLst/>
                        </a:rPr>
                        <a:t>Gau</a:t>
                      </a:r>
                      <a:r>
                        <a:rPr lang="en-US" altLang="zh-CN" sz="2400" kern="1200" dirty="0">
                          <a:effectLst/>
                        </a:rPr>
                        <a:t> Shan </a:t>
                      </a:r>
                      <a:r>
                        <a:rPr lang="en-US" altLang="zh-CN" sz="2400" kern="1200" dirty="0" err="1">
                          <a:effectLst/>
                        </a:rPr>
                        <a:t>Co.,Ltd</a:t>
                      </a:r>
                      <a:r>
                        <a:rPr lang="en-US" altLang="zh-CN" sz="2400" kern="1200" dirty="0">
                          <a:effectLst/>
                        </a:rPr>
                        <a:t>.</a:t>
                      </a:r>
                      <a:r>
                        <a:rPr lang="zh-CN" altLang="zh-CN" sz="2400" kern="1200" dirty="0">
                          <a:effectLst/>
                        </a:rPr>
                        <a:t>案</a:t>
                      </a:r>
                      <a:r>
                        <a:rPr lang="zh-CN" altLang="zh-CN" sz="2400" dirty="0">
                          <a:effectLst/>
                        </a:rPr>
                        <a:t> </a:t>
                      </a:r>
                      <a:endParaRPr lang="zh-CN" altLang="en-US" sz="2400" dirty="0"/>
                    </a:p>
                  </a:txBody>
                  <a:tcPr/>
                </a:tc>
                <a:tc vMerge="1">
                  <a:txBody>
                    <a:bodyPr/>
                    <a:lstStyle/>
                    <a:p>
                      <a:endParaRPr lang="zh-CN" altLang="en-US" dirty="0"/>
                    </a:p>
                  </a:txBody>
                  <a:tcPr/>
                </a:tc>
                <a:extLst>
                  <a:ext uri="{0D108BD9-81ED-4DB2-BD59-A6C34878D82A}">
                    <a16:rowId xmlns:a16="http://schemas.microsoft.com/office/drawing/2014/main" val="530908261"/>
                  </a:ext>
                </a:extLst>
              </a:tr>
              <a:tr h="1275262">
                <a:tc>
                  <a:txBody>
                    <a:bodyPr/>
                    <a:lstStyle/>
                    <a:p>
                      <a:r>
                        <a:rPr lang="en-US" altLang="zh-CN" sz="2400" kern="1200" dirty="0">
                          <a:effectLst/>
                        </a:rPr>
                        <a:t>The Front </a:t>
                      </a:r>
                      <a:r>
                        <a:rPr lang="en-US" altLang="zh-CN" sz="2400" kern="1200" dirty="0" err="1">
                          <a:effectLst/>
                        </a:rPr>
                        <a:t>Comor</a:t>
                      </a:r>
                      <a:r>
                        <a:rPr lang="zh-CN" altLang="zh-CN" sz="2400" dirty="0">
                          <a:effectLst/>
                        </a:rPr>
                        <a:t> </a:t>
                      </a:r>
                      <a:endParaRPr lang="zh-CN" altLang="en-US" sz="2400" dirty="0"/>
                    </a:p>
                  </a:txBody>
                  <a:tcPr/>
                </a:tc>
                <a:tc>
                  <a:txBody>
                    <a:bodyPr/>
                    <a:lstStyle/>
                    <a:p>
                      <a:r>
                        <a:rPr lang="zh-CN" altLang="zh-CN" sz="2400" kern="1200" dirty="0">
                          <a:effectLst/>
                        </a:rPr>
                        <a:t>欧洲法院明确认定</a:t>
                      </a:r>
                      <a:r>
                        <a:rPr lang="en-US" altLang="zh-CN" sz="2400" kern="1200" dirty="0">
                          <a:effectLst/>
                        </a:rPr>
                        <a:t>“</a:t>
                      </a:r>
                      <a:r>
                        <a:rPr lang="zh-CN" altLang="zh-CN" sz="2400" kern="1200" dirty="0">
                          <a:effectLst/>
                        </a:rPr>
                        <a:t>禁诉令</a:t>
                      </a:r>
                      <a:r>
                        <a:rPr lang="en-US" altLang="zh-CN" sz="2400" kern="1200" dirty="0">
                          <a:effectLst/>
                        </a:rPr>
                        <a:t>”</a:t>
                      </a:r>
                      <a:r>
                        <a:rPr lang="zh-CN" altLang="zh-CN" sz="2400" kern="1200" dirty="0">
                          <a:effectLst/>
                        </a:rPr>
                        <a:t>与《布鲁塞尔公约》的先诉管辖原则不符，不会承认它的效力</a:t>
                      </a:r>
                      <a:r>
                        <a:rPr lang="zh-CN" altLang="zh-CN" sz="2400" dirty="0">
                          <a:effectLst/>
                        </a:rPr>
                        <a:t> </a:t>
                      </a:r>
                      <a:r>
                        <a:rPr lang="zh-CN" altLang="en-US" sz="2400" dirty="0">
                          <a:effectLst/>
                        </a:rPr>
                        <a:t>。</a:t>
                      </a:r>
                      <a:endParaRPr lang="zh-CN" altLang="en-US" sz="2400" dirty="0"/>
                    </a:p>
                  </a:txBody>
                  <a:tcPr/>
                </a:tc>
                <a:extLst>
                  <a:ext uri="{0D108BD9-81ED-4DB2-BD59-A6C34878D82A}">
                    <a16:rowId xmlns:a16="http://schemas.microsoft.com/office/drawing/2014/main" val="3394240809"/>
                  </a:ext>
                </a:extLst>
              </a:tr>
              <a:tr h="892683">
                <a:tc>
                  <a:txBody>
                    <a:bodyPr/>
                    <a:lstStyle/>
                    <a:p>
                      <a:r>
                        <a:rPr lang="en-US" altLang="zh-CN" sz="2400" kern="1200" dirty="0">
                          <a:effectLst/>
                        </a:rPr>
                        <a:t>Philip Alexander Securities &amp; Futures Ltd v. Bamberger</a:t>
                      </a:r>
                      <a:r>
                        <a:rPr lang="zh-CN" altLang="zh-CN" sz="2400" kern="1200" dirty="0">
                          <a:effectLst/>
                        </a:rPr>
                        <a:t>案</a:t>
                      </a:r>
                      <a:r>
                        <a:rPr lang="zh-CN" altLang="zh-CN" sz="2400" dirty="0">
                          <a:effectLst/>
                        </a:rPr>
                        <a:t> </a:t>
                      </a:r>
                      <a:endParaRPr lang="zh-CN" altLang="en-US" sz="2400" dirty="0"/>
                    </a:p>
                  </a:txBody>
                  <a:tcPr/>
                </a:tc>
                <a:tc>
                  <a:txBody>
                    <a:bodyPr/>
                    <a:lstStyle/>
                    <a:p>
                      <a:r>
                        <a:rPr lang="zh-CN" altLang="zh-CN" sz="2400" kern="1200" dirty="0">
                          <a:effectLst/>
                        </a:rPr>
                        <a:t>德国法院直接言明英国的禁诉令侵犯德国司法主权。</a:t>
                      </a:r>
                      <a:r>
                        <a:rPr lang="zh-CN" altLang="zh-CN" sz="2400" dirty="0">
                          <a:effectLst/>
                        </a:rPr>
                        <a:t> </a:t>
                      </a:r>
                      <a:endParaRPr lang="zh-CN" altLang="en-US" sz="2400" dirty="0"/>
                    </a:p>
                  </a:txBody>
                  <a:tcPr/>
                </a:tc>
                <a:extLst>
                  <a:ext uri="{0D108BD9-81ED-4DB2-BD59-A6C34878D82A}">
                    <a16:rowId xmlns:a16="http://schemas.microsoft.com/office/drawing/2014/main" val="2281309540"/>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0E8D92D-A3ED-3E43-8A3F-32C836BE05C1}"/>
              </a:ext>
            </a:extLst>
          </p:cNvPr>
          <p:cNvSpPr/>
          <p:nvPr/>
        </p:nvSpPr>
        <p:spPr>
          <a:xfrm>
            <a:off x="0" y="894"/>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nvGrpSpPr>
          <p:cNvPr id="18" name="组合 17">
            <a:extLst>
              <a:ext uri="{FF2B5EF4-FFF2-40B4-BE49-F238E27FC236}">
                <a16:creationId xmlns:a16="http://schemas.microsoft.com/office/drawing/2014/main" id="{B72BBF27-BE90-2E48-A8AC-7E9320DD4823}"/>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4F8751C9-A270-484A-961F-319AFFAE7E5B}"/>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20" name="等腰三角形 19">
              <a:extLst>
                <a:ext uri="{FF2B5EF4-FFF2-40B4-BE49-F238E27FC236}">
                  <a16:creationId xmlns:a16="http://schemas.microsoft.com/office/drawing/2014/main" id="{DC697CC9-C902-FF43-BCBA-BAAA16C44B31}"/>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grpSp>
      <p:sp>
        <p:nvSpPr>
          <p:cNvPr id="21" name="Freeform 126">
            <a:extLst>
              <a:ext uri="{FF2B5EF4-FFF2-40B4-BE49-F238E27FC236}">
                <a16:creationId xmlns:a16="http://schemas.microsoft.com/office/drawing/2014/main" id="{7BD06AC9-9F82-6E4E-ABC5-977A0B5FEF47}"/>
              </a:ext>
            </a:extLst>
          </p:cNvPr>
          <p:cNvSpPr>
            <a:spLocks noChangeAspect="1" noEditPoints="1"/>
          </p:cNvSpPr>
          <p:nvPr/>
        </p:nvSpPr>
        <p:spPr bwMode="auto">
          <a:xfrm>
            <a:off x="388938" y="138113"/>
            <a:ext cx="328612" cy="411162"/>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b="1">
              <a:solidFill>
                <a:srgbClr val="34495E"/>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702" name="文本框 9">
            <a:extLst>
              <a:ext uri="{FF2B5EF4-FFF2-40B4-BE49-F238E27FC236}">
                <a16:creationId xmlns:a16="http://schemas.microsoft.com/office/drawing/2014/main" id="{78FFC12B-286C-354A-81A5-277ED635D5E3}"/>
              </a:ext>
            </a:extLst>
          </p:cNvPr>
          <p:cNvSpPr txBox="1">
            <a:spLocks noChangeArrowheads="1"/>
          </p:cNvSpPr>
          <p:nvPr/>
        </p:nvSpPr>
        <p:spPr bwMode="auto">
          <a:xfrm>
            <a:off x="963613" y="138113"/>
            <a:ext cx="3473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marL="342900" indent="-34290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lvl="1" eaLnBrk="1" hangingPunct="1"/>
            <a:r>
              <a:rPr lang="en-US" altLang="zh-CN" sz="2400" b="1">
                <a:solidFill>
                  <a:schemeClr val="bg1"/>
                </a:solidFill>
                <a:latin typeface="Microsoft YaHei" panose="020B0503020204020204" pitchFamily="34" charset="-122"/>
                <a:ea typeface="Microsoft YaHei" panose="020B0503020204020204" pitchFamily="34" charset="-122"/>
              </a:rPr>
              <a:t>3.2</a:t>
            </a:r>
            <a:r>
              <a:rPr lang="zh-CN" altLang="en-US" sz="2400" b="1">
                <a:solidFill>
                  <a:schemeClr val="bg1"/>
                </a:solidFill>
                <a:latin typeface="Microsoft YaHei" panose="020B0503020204020204" pitchFamily="34" charset="-122"/>
                <a:ea typeface="Microsoft YaHei" panose="020B0503020204020204" pitchFamily="34" charset="-122"/>
              </a:rPr>
              <a:t>平行程序的替代方案</a:t>
            </a:r>
          </a:p>
        </p:txBody>
      </p:sp>
      <p:cxnSp>
        <p:nvCxnSpPr>
          <p:cNvPr id="36" name="肘形连接符 35">
            <a:extLst>
              <a:ext uri="{FF2B5EF4-FFF2-40B4-BE49-F238E27FC236}">
                <a16:creationId xmlns:a16="http://schemas.microsoft.com/office/drawing/2014/main" id="{6794379F-817C-6443-ABFF-93E266BE9B63}"/>
              </a:ext>
            </a:extLst>
          </p:cNvPr>
          <p:cNvCxnSpPr/>
          <p:nvPr/>
        </p:nvCxnSpPr>
        <p:spPr>
          <a:xfrm flipV="1">
            <a:off x="2352675" y="2289175"/>
            <a:ext cx="2908300" cy="757238"/>
          </a:xfrm>
          <a:prstGeom prst="bentConnector3">
            <a:avLst>
              <a:gd name="adj1" fmla="val 62381"/>
            </a:avLst>
          </a:prstGeom>
          <a:ln w="9525"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47C60E40-46DB-884B-95CE-70B01D342D74}"/>
              </a:ext>
            </a:extLst>
          </p:cNvPr>
          <p:cNvSpPr/>
          <p:nvPr/>
        </p:nvSpPr>
        <p:spPr>
          <a:xfrm>
            <a:off x="5260975" y="1954213"/>
            <a:ext cx="547688" cy="54768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39" name="标题 4">
            <a:extLst>
              <a:ext uri="{FF2B5EF4-FFF2-40B4-BE49-F238E27FC236}">
                <a16:creationId xmlns:a16="http://schemas.microsoft.com/office/drawing/2014/main" id="{C8E08998-2DAD-D843-AAA6-6962ED9D31CC}"/>
              </a:ext>
            </a:extLst>
          </p:cNvPr>
          <p:cNvSpPr txBox="1"/>
          <p:nvPr/>
        </p:nvSpPr>
        <p:spPr>
          <a:xfrm>
            <a:off x="5291138" y="2049463"/>
            <a:ext cx="517525" cy="360362"/>
          </a:xfrm>
          <a:prstGeom prst="rect">
            <a:avLst/>
          </a:prstGeom>
        </p:spPr>
        <p:txBody>
          <a:bodyPr lIns="91416" tIns="45708" rIns="91416" bIns="4570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1800" b="1" dirty="0">
                <a:solidFill>
                  <a:schemeClr val="tx1">
                    <a:lumMod val="95000"/>
                    <a:lumOff val="5000"/>
                  </a:schemeClr>
                </a:solidFill>
                <a:latin typeface="Microsoft YaHei" panose="020B0503020204020204" pitchFamily="34" charset="-122"/>
                <a:ea typeface="Microsoft YaHei" panose="020B0503020204020204" pitchFamily="34" charset="-122"/>
              </a:rPr>
              <a:t>01</a:t>
            </a:r>
          </a:p>
        </p:txBody>
      </p:sp>
      <p:cxnSp>
        <p:nvCxnSpPr>
          <p:cNvPr id="40" name="肘形连接符 39">
            <a:extLst>
              <a:ext uri="{FF2B5EF4-FFF2-40B4-BE49-F238E27FC236}">
                <a16:creationId xmlns:a16="http://schemas.microsoft.com/office/drawing/2014/main" id="{E9E45F09-A7D6-2044-A827-85671835A64D}"/>
              </a:ext>
            </a:extLst>
          </p:cNvPr>
          <p:cNvCxnSpPr>
            <a:cxnSpLocks/>
          </p:cNvCxnSpPr>
          <p:nvPr/>
        </p:nvCxnSpPr>
        <p:spPr>
          <a:xfrm flipV="1">
            <a:off x="2971800" y="3311525"/>
            <a:ext cx="2319338" cy="742950"/>
          </a:xfrm>
          <a:prstGeom prst="bentConnector3">
            <a:avLst>
              <a:gd name="adj1" fmla="val 50000"/>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C3EA7962-B002-3B44-A453-E91194BA3F8D}"/>
              </a:ext>
            </a:extLst>
          </p:cNvPr>
          <p:cNvSpPr/>
          <p:nvPr/>
        </p:nvSpPr>
        <p:spPr>
          <a:xfrm>
            <a:off x="5291138" y="3117850"/>
            <a:ext cx="546100" cy="5461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43" name="标题 4">
            <a:extLst>
              <a:ext uri="{FF2B5EF4-FFF2-40B4-BE49-F238E27FC236}">
                <a16:creationId xmlns:a16="http://schemas.microsoft.com/office/drawing/2014/main" id="{6EA27454-39B2-DA4F-A59A-4EEA54ACC3C6}"/>
              </a:ext>
            </a:extLst>
          </p:cNvPr>
          <p:cNvSpPr txBox="1"/>
          <p:nvPr/>
        </p:nvSpPr>
        <p:spPr>
          <a:xfrm>
            <a:off x="5319713" y="3211513"/>
            <a:ext cx="517525" cy="360362"/>
          </a:xfrm>
          <a:prstGeom prst="rect">
            <a:avLst/>
          </a:prstGeom>
        </p:spPr>
        <p:txBody>
          <a:bodyPr lIns="91416" tIns="45708" rIns="91416" bIns="4570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1800" b="1" dirty="0">
                <a:solidFill>
                  <a:schemeClr val="tx1">
                    <a:lumMod val="95000"/>
                    <a:lumOff val="5000"/>
                  </a:schemeClr>
                </a:solidFill>
                <a:latin typeface="Microsoft YaHei" panose="020B0503020204020204" pitchFamily="34" charset="-122"/>
                <a:ea typeface="Microsoft YaHei" panose="020B0503020204020204" pitchFamily="34" charset="-122"/>
              </a:rPr>
              <a:t>02</a:t>
            </a:r>
          </a:p>
        </p:txBody>
      </p:sp>
      <p:sp>
        <p:nvSpPr>
          <p:cNvPr id="48" name="Freeform 9">
            <a:extLst>
              <a:ext uri="{FF2B5EF4-FFF2-40B4-BE49-F238E27FC236}">
                <a16:creationId xmlns:a16="http://schemas.microsoft.com/office/drawing/2014/main" id="{76EE8D4E-387B-E043-B59F-A615EE344BE7}"/>
              </a:ext>
            </a:extLst>
          </p:cNvPr>
          <p:cNvSpPr/>
          <p:nvPr/>
        </p:nvSpPr>
        <p:spPr bwMode="auto">
          <a:xfrm flipH="1">
            <a:off x="265113" y="2573338"/>
            <a:ext cx="2951162" cy="184308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5">
              <a:lumMod val="75000"/>
            </a:schemeClr>
          </a:solidFill>
          <a:ln>
            <a:noFill/>
          </a:ln>
        </p:spPr>
        <p:txBody>
          <a:bodyPr lIns="75500" tIns="37749" rIns="75500" bIns="3774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6661" fontAlgn="auto">
              <a:spcBef>
                <a:spcPts val="0"/>
              </a:spcBef>
              <a:spcAft>
                <a:spcPts val="0"/>
              </a:spcAft>
              <a:defRPr/>
            </a:pPr>
            <a:endParaRPr lang="zh-CN" altLang="en-US" sz="1500" b="1">
              <a:solidFill>
                <a:sysClr val="windowText" lastClr="000000"/>
              </a:solidFill>
              <a:latin typeface="Microsoft YaHei" panose="020B0503020204020204" pitchFamily="34" charset="-122"/>
              <a:ea typeface="Microsoft YaHei" panose="020B0503020204020204" pitchFamily="34" charset="-122"/>
            </a:endParaRPr>
          </a:p>
        </p:txBody>
      </p:sp>
      <p:sp>
        <p:nvSpPr>
          <p:cNvPr id="50" name="矩形 49">
            <a:extLst>
              <a:ext uri="{FF2B5EF4-FFF2-40B4-BE49-F238E27FC236}">
                <a16:creationId xmlns:a16="http://schemas.microsoft.com/office/drawing/2014/main" id="{C11E8026-C2F7-B344-80DD-3CA74E33B4B1}"/>
              </a:ext>
            </a:extLst>
          </p:cNvPr>
          <p:cNvSpPr/>
          <p:nvPr/>
        </p:nvSpPr>
        <p:spPr>
          <a:xfrm>
            <a:off x="393700" y="3506788"/>
            <a:ext cx="2693988" cy="912812"/>
          </a:xfrm>
          <a:prstGeom prst="rect">
            <a:avLst/>
          </a:prstGeom>
        </p:spPr>
        <p:txBody>
          <a:bodyPr lIns="91407" tIns="45704" rIns="91407" bIns="45704">
            <a:spAutoFit/>
          </a:bodyPr>
          <a:lstStyle/>
          <a:p>
            <a:pPr algn="ctr" eaLnBrk="1" fontAlgn="auto" hangingPunct="1">
              <a:spcBef>
                <a:spcPts val="0"/>
              </a:spcBef>
              <a:spcAft>
                <a:spcPts val="0"/>
              </a:spcAft>
              <a:defRPr/>
            </a:pPr>
            <a:r>
              <a:rPr lang="zh-CN" altLang="en-US" sz="2667" b="1" dirty="0">
                <a:solidFill>
                  <a:schemeClr val="bg1"/>
                </a:solidFill>
                <a:latin typeface="Microsoft YaHei" panose="020B0503020204020204" pitchFamily="34" charset="-122"/>
                <a:ea typeface="Microsoft YaHei" panose="020B0503020204020204" pitchFamily="34" charset="-122"/>
              </a:rPr>
              <a:t>其他平行程序的有效替代方案 </a:t>
            </a:r>
          </a:p>
        </p:txBody>
      </p:sp>
      <p:sp>
        <p:nvSpPr>
          <p:cNvPr id="55" name="矩形 54">
            <a:extLst>
              <a:ext uri="{FF2B5EF4-FFF2-40B4-BE49-F238E27FC236}">
                <a16:creationId xmlns:a16="http://schemas.microsoft.com/office/drawing/2014/main" id="{49C55DB1-3BA6-8E45-AB7B-4C323BEBF53F}"/>
              </a:ext>
            </a:extLst>
          </p:cNvPr>
          <p:cNvSpPr/>
          <p:nvPr/>
        </p:nvSpPr>
        <p:spPr>
          <a:xfrm>
            <a:off x="5791200" y="3155950"/>
            <a:ext cx="5773738" cy="461963"/>
          </a:xfrm>
          <a:prstGeom prst="rect">
            <a:avLst/>
          </a:prstGeom>
        </p:spPr>
        <p:txBody>
          <a:bodyPr lIns="91407" tIns="45704" rIns="91407" bIns="45704">
            <a:spAutoFit/>
          </a:bodyPr>
          <a:lstStyle/>
          <a:p>
            <a:pPr eaLnBrk="1" fontAlgn="auto" hangingPunct="1">
              <a:spcBef>
                <a:spcPts val="0"/>
              </a:spcBef>
              <a:spcAft>
                <a:spcPts val="0"/>
              </a:spcAft>
              <a:defRPr/>
            </a:pPr>
            <a:r>
              <a:rPr lang="zh-CN" altLang="en-US" sz="2400" b="1" dirty="0">
                <a:solidFill>
                  <a:schemeClr val="tx1">
                    <a:lumMod val="95000"/>
                    <a:lumOff val="5000"/>
                  </a:schemeClr>
                </a:solidFill>
                <a:latin typeface="Microsoft YaHei" panose="020B0503020204020204" pitchFamily="34" charset="-122"/>
                <a:ea typeface="Microsoft YaHei" panose="020B0503020204020204" pitchFamily="34" charset="-122"/>
                <a:cs typeface="Arial" panose="020B0604020202020204" pitchFamily="34" charset="0"/>
              </a:rPr>
              <a:t>在受理在先的情况下，适用承认预期原则 </a:t>
            </a:r>
          </a:p>
        </p:txBody>
      </p:sp>
      <p:sp>
        <p:nvSpPr>
          <p:cNvPr id="59" name="矩形 58">
            <a:extLst>
              <a:ext uri="{FF2B5EF4-FFF2-40B4-BE49-F238E27FC236}">
                <a16:creationId xmlns:a16="http://schemas.microsoft.com/office/drawing/2014/main" id="{D4CF1AC3-3585-C542-B9B1-4F07512F93C8}"/>
              </a:ext>
            </a:extLst>
          </p:cNvPr>
          <p:cNvSpPr/>
          <p:nvPr/>
        </p:nvSpPr>
        <p:spPr>
          <a:xfrm>
            <a:off x="5808663" y="1991633"/>
            <a:ext cx="4637088" cy="461962"/>
          </a:xfrm>
          <a:prstGeom prst="rect">
            <a:avLst/>
          </a:prstGeom>
        </p:spPr>
        <p:txBody>
          <a:bodyPr lIns="91407" tIns="45704" rIns="91407" bIns="45704">
            <a:spAutoFit/>
          </a:bodyPr>
          <a:lstStyle/>
          <a:p>
            <a:pPr eaLnBrk="1" fontAlgn="auto" hangingPunct="1">
              <a:spcBef>
                <a:spcPts val="0"/>
              </a:spcBef>
              <a:spcAft>
                <a:spcPts val="0"/>
              </a:spcAft>
              <a:defRPr/>
            </a:pPr>
            <a:r>
              <a:rPr lang="zh-CN" altLang="en-US" sz="2400" b="1" dirty="0">
                <a:solidFill>
                  <a:schemeClr val="tx1">
                    <a:lumMod val="95000"/>
                    <a:lumOff val="5000"/>
                  </a:schemeClr>
                </a:solidFill>
                <a:latin typeface="Microsoft YaHei" panose="020B0503020204020204" pitchFamily="34" charset="-122"/>
                <a:ea typeface="Microsoft YaHei" panose="020B0503020204020204" pitchFamily="34" charset="-122"/>
                <a:cs typeface="Arial" panose="020B0604020202020204" pitchFamily="34" charset="0"/>
              </a:rPr>
              <a:t>不方便法院原则</a:t>
            </a:r>
          </a:p>
        </p:txBody>
      </p:sp>
      <p:sp>
        <p:nvSpPr>
          <p:cNvPr id="33" name="TextBox 32">
            <a:extLst>
              <a:ext uri="{FF2B5EF4-FFF2-40B4-BE49-F238E27FC236}">
                <a16:creationId xmlns:a16="http://schemas.microsoft.com/office/drawing/2014/main" id="{BC40BA65-0B1D-2444-908D-0C674B624B8F}"/>
              </a:ext>
            </a:extLst>
          </p:cNvPr>
          <p:cNvSpPr txBox="1">
            <a:spLocks noChangeArrowheads="1"/>
          </p:cNvSpPr>
          <p:nvPr/>
        </p:nvSpPr>
        <p:spPr bwMode="auto">
          <a:xfrm>
            <a:off x="15670213" y="8396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t>延时符</a:t>
            </a:r>
          </a:p>
        </p:txBody>
      </p:sp>
      <p:pic>
        <p:nvPicPr>
          <p:cNvPr id="27" name="图片 26">
            <a:extLst>
              <a:ext uri="{FF2B5EF4-FFF2-40B4-BE49-F238E27FC236}">
                <a16:creationId xmlns:a16="http://schemas.microsoft.com/office/drawing/2014/main" id="{B6C5B64F-B545-3F41-AFCC-A00E7460EFDD}"/>
              </a:ext>
            </a:extLst>
          </p:cNvPr>
          <p:cNvPicPr>
            <a:picLocks noChangeAspect="1"/>
          </p:cNvPicPr>
          <p:nvPr/>
        </p:nvPicPr>
        <p:blipFill>
          <a:blip r:embed="rId4"/>
          <a:srcRect l="2682" t="5060" r="10726" b="2892"/>
          <a:stretch>
            <a:fillRect/>
          </a:stretch>
        </p:blipFill>
        <p:spPr>
          <a:xfrm>
            <a:off x="10561453" y="519871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nodeType="afterGroup">
                            <p:stCondLst>
                              <p:cond delay="2500"/>
                            </p:stCondLst>
                            <p:childTnLst>
                              <p:par>
                                <p:cTn id="31" presetID="22" presetClass="entr" presetSubtype="4"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animEffect transition="in" filter="fade">
                                      <p:cBhvr>
                                        <p:cTn id="48" dur="500"/>
                                        <p:tgtEl>
                                          <p:spTgt spid="59"/>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nodeType="afterGroup">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p:bldP spid="42" grpId="0" bldLvl="0" animBg="1"/>
      <p:bldP spid="43" grpId="0"/>
      <p:bldP spid="50" grpId="0"/>
      <p:bldP spid="55" grpId="0"/>
      <p:bldP spid="59"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3B3822BA-BE8E-294B-8D1C-401AA0DAA4F8}"/>
              </a:ext>
            </a:extLst>
          </p:cNvPr>
          <p:cNvSpPr/>
          <p:nvPr/>
        </p:nvSpPr>
        <p:spPr>
          <a:xfrm>
            <a:off x="2963863" y="2505075"/>
            <a:ext cx="1847850" cy="18478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latin typeface="Microsoft YaHei" panose="020B0503020204020204" pitchFamily="34" charset="-122"/>
              <a:ea typeface="Microsoft YaHei" panose="020B0503020204020204" pitchFamily="34" charset="-122"/>
              <a:cs typeface="+mn-ea"/>
              <a:sym typeface="+mn-lt"/>
            </a:endParaRPr>
          </a:p>
        </p:txBody>
      </p:sp>
      <p:cxnSp>
        <p:nvCxnSpPr>
          <p:cNvPr id="4" name="直接连接符 3">
            <a:extLst>
              <a:ext uri="{FF2B5EF4-FFF2-40B4-BE49-F238E27FC236}">
                <a16:creationId xmlns:a16="http://schemas.microsoft.com/office/drawing/2014/main" id="{B1A60CAA-FB37-6949-8D69-5BF21846E586}"/>
              </a:ext>
            </a:extLst>
          </p:cNvPr>
          <p:cNvCxnSpPr/>
          <p:nvPr/>
        </p:nvCxnSpPr>
        <p:spPr>
          <a:xfrm flipV="1">
            <a:off x="4351338" y="0"/>
            <a:ext cx="727075" cy="244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A1EA1B9-4FF0-FA4F-B174-BD08788306A8}"/>
              </a:ext>
            </a:extLst>
          </p:cNvPr>
          <p:cNvCxnSpPr/>
          <p:nvPr/>
        </p:nvCxnSpPr>
        <p:spPr>
          <a:xfrm flipV="1">
            <a:off x="4506913" y="223838"/>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768577D-F187-0A4E-A996-946672E2A133}"/>
              </a:ext>
            </a:extLst>
          </p:cNvPr>
          <p:cNvCxnSpPr/>
          <p:nvPr/>
        </p:nvCxnSpPr>
        <p:spPr>
          <a:xfrm flipV="1">
            <a:off x="4421188" y="484188"/>
            <a:ext cx="400050" cy="1347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ED07EC4-2929-AF40-BA70-C02D77061E22}"/>
              </a:ext>
            </a:extLst>
          </p:cNvPr>
          <p:cNvCxnSpPr/>
          <p:nvPr/>
        </p:nvCxnSpPr>
        <p:spPr>
          <a:xfrm flipV="1">
            <a:off x="2578100" y="4367213"/>
            <a:ext cx="744538" cy="250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699805E-1AE0-794D-9A6D-9283E579C516}"/>
              </a:ext>
            </a:extLst>
          </p:cNvPr>
          <p:cNvCxnSpPr/>
          <p:nvPr/>
        </p:nvCxnSpPr>
        <p:spPr>
          <a:xfrm flipV="1">
            <a:off x="2751138" y="4591050"/>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9FC9A09-E07C-1548-A337-110CC4FC4700}"/>
              </a:ext>
            </a:extLst>
          </p:cNvPr>
          <p:cNvCxnSpPr/>
          <p:nvPr/>
        </p:nvCxnSpPr>
        <p:spPr>
          <a:xfrm flipV="1">
            <a:off x="2665413" y="4851400"/>
            <a:ext cx="400050" cy="134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F1727A39-0650-CE49-91F5-2203B51A8E26}"/>
              </a:ext>
            </a:extLst>
          </p:cNvPr>
          <p:cNvSpPr txBox="1"/>
          <p:nvPr/>
        </p:nvSpPr>
        <p:spPr>
          <a:xfrm>
            <a:off x="2551113" y="3105150"/>
            <a:ext cx="2692400" cy="647700"/>
          </a:xfrm>
          <a:prstGeom prst="rect">
            <a:avLst/>
          </a:prstGeom>
          <a:noFill/>
        </p:spPr>
        <p:txBody>
          <a:bodyPr>
            <a:spAutoFit/>
          </a:bodyPr>
          <a:lstStyle/>
          <a:p>
            <a:pPr algn="ctr" eaLnBrk="1" fontAlgn="auto" hangingPunct="1">
              <a:spcBef>
                <a:spcPts val="0"/>
              </a:spcBef>
              <a:spcAft>
                <a:spcPts val="0"/>
              </a:spcAft>
              <a:defRPr/>
            </a:pPr>
            <a:r>
              <a:rPr lang="en-US" altLang="zh-CN" sz="3600" dirty="0">
                <a:solidFill>
                  <a:schemeClr val="bg1"/>
                </a:solidFill>
                <a:latin typeface="Microsoft YaHei" panose="020B0503020204020204" pitchFamily="34" charset="-122"/>
                <a:ea typeface="Microsoft YaHei" panose="020B0503020204020204" pitchFamily="34" charset="-122"/>
                <a:cs typeface="+mn-ea"/>
                <a:sym typeface="+mn-lt"/>
              </a:rPr>
              <a:t>Part5</a:t>
            </a:r>
            <a:endParaRPr lang="zh-CN" altLang="en-US" sz="36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3" name="文本框 2">
            <a:extLst>
              <a:ext uri="{FF2B5EF4-FFF2-40B4-BE49-F238E27FC236}">
                <a16:creationId xmlns:a16="http://schemas.microsoft.com/office/drawing/2014/main" id="{714C67FD-42BF-FE4E-817D-9CA86058770C}"/>
              </a:ext>
            </a:extLst>
          </p:cNvPr>
          <p:cNvSpPr txBox="1"/>
          <p:nvPr/>
        </p:nvSpPr>
        <p:spPr>
          <a:xfrm>
            <a:off x="5380038" y="3044825"/>
            <a:ext cx="5519737" cy="2122488"/>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Microsoft YaHei" panose="020B0503020204020204" pitchFamily="34" charset="-122"/>
                <a:ea typeface="Microsoft YaHei" panose="020B0503020204020204" pitchFamily="34" charset="-122"/>
                <a:cs typeface="+mn-ea"/>
                <a:sym typeface="+mn-lt"/>
              </a:rPr>
              <a:t>解决海事平行诉讼</a:t>
            </a:r>
            <a:r>
              <a:rPr lang="en-US" altLang="zh-CN" sz="4400" dirty="0">
                <a:solidFill>
                  <a:schemeClr val="bg1"/>
                </a:solidFill>
                <a:latin typeface="Microsoft YaHei" panose="020B0503020204020204" pitchFamily="34" charset="-122"/>
                <a:ea typeface="Microsoft YaHei" panose="020B0503020204020204" pitchFamily="34" charset="-122"/>
                <a:cs typeface="+mn-ea"/>
                <a:sym typeface="+mn-lt"/>
              </a:rPr>
              <a:t>/</a:t>
            </a:r>
            <a:r>
              <a:rPr lang="zh-CN" altLang="en-US" sz="4400" dirty="0">
                <a:solidFill>
                  <a:schemeClr val="bg1"/>
                </a:solidFill>
                <a:latin typeface="Microsoft YaHei" panose="020B0503020204020204" pitchFamily="34" charset="-122"/>
                <a:ea typeface="Microsoft YaHei" panose="020B0503020204020204" pitchFamily="34" charset="-122"/>
                <a:cs typeface="+mn-ea"/>
                <a:sym typeface="+mn-lt"/>
              </a:rPr>
              <a:t>仲裁引入反禁诉令制度的意义及构建路径</a:t>
            </a:r>
          </a:p>
        </p:txBody>
      </p:sp>
      <p:pic>
        <p:nvPicPr>
          <p:cNvPr id="11" name="图片 10">
            <a:extLst>
              <a:ext uri="{FF2B5EF4-FFF2-40B4-BE49-F238E27FC236}">
                <a16:creationId xmlns:a16="http://schemas.microsoft.com/office/drawing/2014/main" id="{A35D5C9F-F211-5F4D-A28F-97D29E198150}"/>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E0B7EF2-8DB9-904A-A34D-FBA124E6E556}"/>
              </a:ext>
            </a:extLst>
          </p:cNvPr>
          <p:cNvSpPr/>
          <p:nvPr/>
        </p:nvSpPr>
        <p:spPr>
          <a:xfrm>
            <a:off x="0" y="894"/>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nvGrpSpPr>
          <p:cNvPr id="18" name="组合 17">
            <a:extLst>
              <a:ext uri="{FF2B5EF4-FFF2-40B4-BE49-F238E27FC236}">
                <a16:creationId xmlns:a16="http://schemas.microsoft.com/office/drawing/2014/main" id="{6C76B7F7-4723-5C41-AD55-3135D2853FF3}"/>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89DCEFE0-90A3-9B49-B989-969BCE8CA249}"/>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sp>
          <p:nvSpPr>
            <p:cNvPr id="20" name="等腰三角形 19">
              <a:extLst>
                <a:ext uri="{FF2B5EF4-FFF2-40B4-BE49-F238E27FC236}">
                  <a16:creationId xmlns:a16="http://schemas.microsoft.com/office/drawing/2014/main" id="{581FFDFB-BEAC-B848-988F-E621F624536E}"/>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sp>
        <p:nvSpPr>
          <p:cNvPr id="22" name="文本框 9">
            <a:extLst>
              <a:ext uri="{FF2B5EF4-FFF2-40B4-BE49-F238E27FC236}">
                <a16:creationId xmlns:a16="http://schemas.microsoft.com/office/drawing/2014/main" id="{C0BB846B-51BF-DB42-9EC4-8ADAE0343AF3}"/>
              </a:ext>
            </a:extLst>
          </p:cNvPr>
          <p:cNvSpPr txBox="1"/>
          <p:nvPr/>
        </p:nvSpPr>
        <p:spPr>
          <a:xfrm>
            <a:off x="984250" y="188913"/>
            <a:ext cx="9526588" cy="357187"/>
          </a:xfrm>
          <a:prstGeom prst="rect">
            <a:avLst/>
          </a:prstGeom>
          <a:noFill/>
        </p:spPr>
        <p:txBody>
          <a:bodyPr lIns="68561" tIns="34280" rIns="68561" bIns="34280">
            <a:spAutoFit/>
          </a:bodyPr>
          <a:lstStyle/>
          <a:p>
            <a:pPr marL="0" lvl="1" eaLnBrk="1" fontAlgn="auto" hangingPunct="1">
              <a:spcBef>
                <a:spcPts val="0"/>
              </a:spcBef>
              <a:spcAft>
                <a:spcPts val="0"/>
              </a:spcAft>
              <a:defRPr/>
            </a:pPr>
            <a:r>
              <a:rPr lang="zh-CN" altLang="en-US" sz="1867" dirty="0">
                <a:solidFill>
                  <a:schemeClr val="bg1"/>
                </a:solidFill>
                <a:latin typeface="微软雅黑" panose="020B0503020204020204" pitchFamily="34" charset="-122"/>
                <a:ea typeface="微软雅黑" panose="020B0503020204020204" pitchFamily="34" charset="-122"/>
              </a:rPr>
              <a:t>解决海事平行诉讼</a:t>
            </a:r>
            <a:r>
              <a:rPr lang="en-US" altLang="zh-CN" sz="1867" dirty="0">
                <a:solidFill>
                  <a:schemeClr val="bg1"/>
                </a:solidFill>
                <a:latin typeface="微软雅黑" panose="020B0503020204020204" pitchFamily="34" charset="-122"/>
                <a:ea typeface="微软雅黑" panose="020B0503020204020204" pitchFamily="34" charset="-122"/>
              </a:rPr>
              <a:t>/</a:t>
            </a:r>
            <a:r>
              <a:rPr lang="zh-CN" altLang="en-US" sz="1867" dirty="0">
                <a:solidFill>
                  <a:schemeClr val="bg1"/>
                </a:solidFill>
                <a:latin typeface="微软雅黑" panose="020B0503020204020204" pitchFamily="34" charset="-122"/>
                <a:ea typeface="微软雅黑" panose="020B0503020204020204" pitchFamily="34" charset="-122"/>
              </a:rPr>
              <a:t>仲裁引入反禁诉令制度的意义及构建路径</a:t>
            </a:r>
          </a:p>
        </p:txBody>
      </p:sp>
      <p:sp>
        <p:nvSpPr>
          <p:cNvPr id="74" name="Freeform 206">
            <a:extLst>
              <a:ext uri="{FF2B5EF4-FFF2-40B4-BE49-F238E27FC236}">
                <a16:creationId xmlns:a16="http://schemas.microsoft.com/office/drawing/2014/main" id="{FCFD6C9F-708C-054C-9F4C-5BB1ECB15EFD}"/>
              </a:ext>
            </a:extLst>
          </p:cNvPr>
          <p:cNvSpPr>
            <a:spLocks noChangeAspect="1" noEditPoints="1"/>
          </p:cNvSpPr>
          <p:nvPr/>
        </p:nvSpPr>
        <p:spPr bwMode="auto">
          <a:xfrm>
            <a:off x="407988" y="150813"/>
            <a:ext cx="290512" cy="35083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sz="1300">
              <a:solidFill>
                <a:schemeClr val="accent5">
                  <a:lumMod val="60000"/>
                  <a:lumOff val="40000"/>
                </a:schemeClr>
              </a:solidFill>
              <a:latin typeface="Arial" panose="020B0604020202020204" pitchFamily="34" charset="0"/>
              <a:ea typeface="+mn-ea"/>
              <a:cs typeface="Arial" panose="020B0604020202020204" pitchFamily="34" charset="0"/>
            </a:endParaRPr>
          </a:p>
        </p:txBody>
      </p:sp>
      <p:sp>
        <p:nvSpPr>
          <p:cNvPr id="8" name="矩形 7">
            <a:extLst>
              <a:ext uri="{FF2B5EF4-FFF2-40B4-BE49-F238E27FC236}">
                <a16:creationId xmlns:a16="http://schemas.microsoft.com/office/drawing/2014/main" id="{F56D7A3D-75E5-CF4C-A727-B19F094AD060}"/>
              </a:ext>
            </a:extLst>
          </p:cNvPr>
          <p:cNvSpPr/>
          <p:nvPr/>
        </p:nvSpPr>
        <p:spPr>
          <a:xfrm>
            <a:off x="1970088" y="2762250"/>
            <a:ext cx="215900" cy="2159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chemeClr val="tx1"/>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id="{DAE44FE0-B1FA-C74E-BA00-135CFF351992}"/>
              </a:ext>
            </a:extLst>
          </p:cNvPr>
          <p:cNvSpPr>
            <a:spLocks noChangeArrowheads="1"/>
          </p:cNvSpPr>
          <p:nvPr/>
        </p:nvSpPr>
        <p:spPr bwMode="auto">
          <a:xfrm>
            <a:off x="5859463" y="1836738"/>
            <a:ext cx="558686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b="1" dirty="0">
                <a:latin typeface="Microsoft YaHei" panose="020B0503020204020204" pitchFamily="34" charset="-122"/>
                <a:ea typeface="Microsoft YaHei" panose="020B0503020204020204" pitchFamily="34" charset="-122"/>
              </a:rPr>
              <a:t>引入反禁诉令的必要性：免除禁诉令的不利后果</a:t>
            </a:r>
          </a:p>
        </p:txBody>
      </p:sp>
      <p:sp>
        <p:nvSpPr>
          <p:cNvPr id="12" name="矩形 11">
            <a:extLst>
              <a:ext uri="{FF2B5EF4-FFF2-40B4-BE49-F238E27FC236}">
                <a16:creationId xmlns:a16="http://schemas.microsoft.com/office/drawing/2014/main" id="{A38FA0D8-5FB1-4C4E-A192-7B68044383BA}"/>
              </a:ext>
            </a:extLst>
          </p:cNvPr>
          <p:cNvSpPr/>
          <p:nvPr/>
        </p:nvSpPr>
        <p:spPr>
          <a:xfrm>
            <a:off x="1970088" y="3624263"/>
            <a:ext cx="215900" cy="2159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chemeClr val="tx1"/>
              </a:solidFill>
              <a:latin typeface="Microsoft YaHei" panose="020B0503020204020204" pitchFamily="34" charset="-122"/>
              <a:ea typeface="Microsoft YaHei" panose="020B0503020204020204" pitchFamily="34" charset="-122"/>
            </a:endParaRPr>
          </a:p>
        </p:txBody>
      </p:sp>
      <p:sp>
        <p:nvSpPr>
          <p:cNvPr id="13" name="矩形 12">
            <a:extLst>
              <a:ext uri="{FF2B5EF4-FFF2-40B4-BE49-F238E27FC236}">
                <a16:creationId xmlns:a16="http://schemas.microsoft.com/office/drawing/2014/main" id="{E907F919-DDB3-1648-B2DB-3CC0E9AC0FE0}"/>
              </a:ext>
            </a:extLst>
          </p:cNvPr>
          <p:cNvSpPr>
            <a:spLocks noChangeArrowheads="1"/>
          </p:cNvSpPr>
          <p:nvPr/>
        </p:nvSpPr>
        <p:spPr bwMode="auto">
          <a:xfrm>
            <a:off x="5903913" y="3230563"/>
            <a:ext cx="5724577"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400" b="1" dirty="0">
                <a:latin typeface="Microsoft YaHei" panose="020B0503020204020204" pitchFamily="34" charset="-122"/>
                <a:ea typeface="Microsoft YaHei" panose="020B0503020204020204" pitchFamily="34" charset="-122"/>
              </a:rPr>
              <a:t>海事诉讼程序法明晰反禁诉令依据和内涵</a:t>
            </a:r>
          </a:p>
        </p:txBody>
      </p:sp>
      <p:sp>
        <p:nvSpPr>
          <p:cNvPr id="43" name="TextBox 42">
            <a:extLst>
              <a:ext uri="{FF2B5EF4-FFF2-40B4-BE49-F238E27FC236}">
                <a16:creationId xmlns:a16="http://schemas.microsoft.com/office/drawing/2014/main" id="{B8FC4148-B5FF-5D43-B2F8-B8EDF6495512}"/>
              </a:ext>
            </a:extLst>
          </p:cNvPr>
          <p:cNvSpPr txBox="1">
            <a:spLocks noChangeArrowheads="1"/>
          </p:cNvSpPr>
          <p:nvPr/>
        </p:nvSpPr>
        <p:spPr bwMode="auto">
          <a:xfrm>
            <a:off x="15670213" y="8396288"/>
            <a:ext cx="685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300"/>
              <a:t>延时符</a:t>
            </a:r>
          </a:p>
        </p:txBody>
      </p:sp>
      <p:cxnSp>
        <p:nvCxnSpPr>
          <p:cNvPr id="15" name="肘形连接符 14">
            <a:extLst>
              <a:ext uri="{FF2B5EF4-FFF2-40B4-BE49-F238E27FC236}">
                <a16:creationId xmlns:a16="http://schemas.microsoft.com/office/drawing/2014/main" id="{F779FF6C-3DA3-114A-83A0-AF136B3322B3}"/>
              </a:ext>
            </a:extLst>
          </p:cNvPr>
          <p:cNvCxnSpPr/>
          <p:nvPr/>
        </p:nvCxnSpPr>
        <p:spPr>
          <a:xfrm flipV="1">
            <a:off x="2352675" y="2289175"/>
            <a:ext cx="2908300" cy="757238"/>
          </a:xfrm>
          <a:prstGeom prst="bentConnector3">
            <a:avLst>
              <a:gd name="adj1" fmla="val 62381"/>
            </a:avLst>
          </a:prstGeom>
          <a:ln w="9525"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67B5B3C6-6CEC-7E40-B461-300B01CCE345}"/>
              </a:ext>
            </a:extLst>
          </p:cNvPr>
          <p:cNvSpPr/>
          <p:nvPr/>
        </p:nvSpPr>
        <p:spPr>
          <a:xfrm>
            <a:off x="5260975" y="1954213"/>
            <a:ext cx="547688" cy="54768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sp>
        <p:nvSpPr>
          <p:cNvPr id="17" name="标题 4">
            <a:extLst>
              <a:ext uri="{FF2B5EF4-FFF2-40B4-BE49-F238E27FC236}">
                <a16:creationId xmlns:a16="http://schemas.microsoft.com/office/drawing/2014/main" id="{C5D44E6F-2A4D-0546-BA2F-820530D7EC1E}"/>
              </a:ext>
            </a:extLst>
          </p:cNvPr>
          <p:cNvSpPr txBox="1"/>
          <p:nvPr/>
        </p:nvSpPr>
        <p:spPr>
          <a:xfrm>
            <a:off x="5291138" y="2049463"/>
            <a:ext cx="517525" cy="360362"/>
          </a:xfrm>
          <a:prstGeom prst="rect">
            <a:avLst/>
          </a:prstGeom>
        </p:spPr>
        <p:txBody>
          <a:bodyPr lIns="91416" tIns="45708" rIns="91416" bIns="4570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1800" b="1" dirty="0">
                <a:solidFill>
                  <a:schemeClr val="accent5">
                    <a:lumMod val="60000"/>
                    <a:lumOff val="40000"/>
                  </a:schemeClr>
                </a:solidFill>
                <a:latin typeface="Microsoft YaHei" panose="020B0503020204020204" pitchFamily="34" charset="-122"/>
                <a:ea typeface="Microsoft YaHei" panose="020B0503020204020204" pitchFamily="34" charset="-122"/>
              </a:rPr>
              <a:t>01</a:t>
            </a:r>
          </a:p>
        </p:txBody>
      </p:sp>
      <p:cxnSp>
        <p:nvCxnSpPr>
          <p:cNvPr id="21" name="肘形连接符 20">
            <a:extLst>
              <a:ext uri="{FF2B5EF4-FFF2-40B4-BE49-F238E27FC236}">
                <a16:creationId xmlns:a16="http://schemas.microsoft.com/office/drawing/2014/main" id="{07BD8DA3-0416-E641-BA4B-F0F77C913357}"/>
              </a:ext>
            </a:extLst>
          </p:cNvPr>
          <p:cNvCxnSpPr>
            <a:cxnSpLocks/>
          </p:cNvCxnSpPr>
          <p:nvPr/>
        </p:nvCxnSpPr>
        <p:spPr>
          <a:xfrm flipV="1">
            <a:off x="2971800" y="3311525"/>
            <a:ext cx="2319338" cy="742950"/>
          </a:xfrm>
          <a:prstGeom prst="bentConnector3">
            <a:avLst>
              <a:gd name="adj1" fmla="val 50000"/>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4BFF9EFB-E3AA-654B-8C49-610A2E4F1D7B}"/>
              </a:ext>
            </a:extLst>
          </p:cNvPr>
          <p:cNvSpPr/>
          <p:nvPr/>
        </p:nvSpPr>
        <p:spPr>
          <a:xfrm>
            <a:off x="5291138" y="3117850"/>
            <a:ext cx="546100" cy="5461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sp>
        <p:nvSpPr>
          <p:cNvPr id="24" name="标题 4">
            <a:extLst>
              <a:ext uri="{FF2B5EF4-FFF2-40B4-BE49-F238E27FC236}">
                <a16:creationId xmlns:a16="http://schemas.microsoft.com/office/drawing/2014/main" id="{AF75DFEE-2923-4040-8014-BB6691EF334A}"/>
              </a:ext>
            </a:extLst>
          </p:cNvPr>
          <p:cNvSpPr txBox="1"/>
          <p:nvPr/>
        </p:nvSpPr>
        <p:spPr>
          <a:xfrm>
            <a:off x="5319713" y="3211513"/>
            <a:ext cx="517525" cy="360362"/>
          </a:xfrm>
          <a:prstGeom prst="rect">
            <a:avLst/>
          </a:prstGeom>
        </p:spPr>
        <p:txBody>
          <a:bodyPr lIns="91416" tIns="45708" rIns="91416" bIns="4570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1800" b="1" dirty="0">
                <a:solidFill>
                  <a:schemeClr val="accent5">
                    <a:lumMod val="60000"/>
                    <a:lumOff val="40000"/>
                  </a:schemeClr>
                </a:solidFill>
                <a:latin typeface="Microsoft YaHei" panose="020B0503020204020204" pitchFamily="34" charset="-122"/>
                <a:ea typeface="Microsoft YaHei" panose="020B0503020204020204" pitchFamily="34" charset="-122"/>
              </a:rPr>
              <a:t>02</a:t>
            </a:r>
          </a:p>
        </p:txBody>
      </p:sp>
      <p:sp>
        <p:nvSpPr>
          <p:cNvPr id="25" name="Freeform 9">
            <a:extLst>
              <a:ext uri="{FF2B5EF4-FFF2-40B4-BE49-F238E27FC236}">
                <a16:creationId xmlns:a16="http://schemas.microsoft.com/office/drawing/2014/main" id="{ADAD84C2-BA46-484F-9E15-26C389BAC680}"/>
              </a:ext>
            </a:extLst>
          </p:cNvPr>
          <p:cNvSpPr/>
          <p:nvPr/>
        </p:nvSpPr>
        <p:spPr bwMode="auto">
          <a:xfrm flipH="1">
            <a:off x="265113" y="2573338"/>
            <a:ext cx="2951162" cy="184308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5">
              <a:lumMod val="75000"/>
            </a:schemeClr>
          </a:solidFill>
          <a:ln>
            <a:noFill/>
          </a:ln>
        </p:spPr>
        <p:txBody>
          <a:bodyPr lIns="75500" tIns="37749" rIns="75500" bIns="3774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6661" fontAlgn="auto">
              <a:spcBef>
                <a:spcPts val="0"/>
              </a:spcBef>
              <a:spcAft>
                <a:spcPts val="0"/>
              </a:spcAft>
              <a:defRPr/>
            </a:pPr>
            <a:endParaRPr lang="zh-CN" altLang="en-US" sz="1500" b="1">
              <a:solidFill>
                <a:sysClr val="windowText" lastClr="000000"/>
              </a:solidFill>
              <a:latin typeface="Microsoft YaHei" panose="020B0503020204020204" pitchFamily="34" charset="-122"/>
              <a:ea typeface="Microsoft YaHei" panose="020B0503020204020204" pitchFamily="34" charset="-122"/>
            </a:endParaRPr>
          </a:p>
        </p:txBody>
      </p:sp>
      <p:sp>
        <p:nvSpPr>
          <p:cNvPr id="26" name="矩形 25">
            <a:extLst>
              <a:ext uri="{FF2B5EF4-FFF2-40B4-BE49-F238E27FC236}">
                <a16:creationId xmlns:a16="http://schemas.microsoft.com/office/drawing/2014/main" id="{48FEF456-A801-B44E-9EBC-F0BE83EED188}"/>
              </a:ext>
            </a:extLst>
          </p:cNvPr>
          <p:cNvSpPr/>
          <p:nvPr/>
        </p:nvSpPr>
        <p:spPr>
          <a:xfrm>
            <a:off x="393700" y="3506788"/>
            <a:ext cx="2693988" cy="501650"/>
          </a:xfrm>
          <a:prstGeom prst="rect">
            <a:avLst/>
          </a:prstGeom>
        </p:spPr>
        <p:txBody>
          <a:bodyPr lIns="91407" tIns="45704" rIns="91407" bIns="45704">
            <a:spAutoFit/>
          </a:bodyPr>
          <a:lstStyle/>
          <a:p>
            <a:pPr algn="ctr" eaLnBrk="1" fontAlgn="auto" hangingPunct="1">
              <a:spcBef>
                <a:spcPts val="0"/>
              </a:spcBef>
              <a:spcAft>
                <a:spcPts val="0"/>
              </a:spcAft>
              <a:defRPr/>
            </a:pPr>
            <a:r>
              <a:rPr lang="zh-CN" altLang="en-US" sz="2667" b="1" dirty="0">
                <a:solidFill>
                  <a:schemeClr val="bg1"/>
                </a:solidFill>
                <a:latin typeface="Microsoft YaHei" panose="020B0503020204020204" pitchFamily="34" charset="-122"/>
                <a:ea typeface="Microsoft YaHei" panose="020B0503020204020204" pitchFamily="34" charset="-122"/>
              </a:rPr>
              <a:t>反禁诉令的引入</a:t>
            </a:r>
          </a:p>
        </p:txBody>
      </p:sp>
      <p:pic>
        <p:nvPicPr>
          <p:cNvPr id="29" name="图片 28">
            <a:extLst>
              <a:ext uri="{FF2B5EF4-FFF2-40B4-BE49-F238E27FC236}">
                <a16:creationId xmlns:a16="http://schemas.microsoft.com/office/drawing/2014/main" id="{9087C168-F64A-DC4E-AE8C-9F985008B660}"/>
              </a:ext>
            </a:extLst>
          </p:cNvPr>
          <p:cNvPicPr>
            <a:picLocks noChangeAspect="1"/>
          </p:cNvPicPr>
          <p:nvPr/>
        </p:nvPicPr>
        <p:blipFill>
          <a:blip r:embed="rId4"/>
          <a:srcRect l="2682" t="5060" r="10726" b="2892"/>
          <a:stretch>
            <a:fillRect/>
          </a:stretch>
        </p:blipFill>
        <p:spPr>
          <a:xfrm>
            <a:off x="10561453" y="519871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400"/>
                                        <p:tgtEl>
                                          <p:spTgt spid="9"/>
                                        </p:tgtEl>
                                      </p:cBhvr>
                                    </p:animEffect>
                                  </p:childTnLst>
                                </p:cTn>
                              </p:par>
                            </p:childTnLst>
                          </p:cTn>
                        </p:par>
                        <p:par>
                          <p:cTn id="13" fill="hold" nodeType="afterGroup">
                            <p:stCondLst>
                              <p:cond delay="900"/>
                            </p:stCondLst>
                            <p:childTnLst>
                              <p:par>
                                <p:cTn id="14" presetID="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400"/>
                                        <p:tgtEl>
                                          <p:spTgt spid="13"/>
                                        </p:tgtEl>
                                      </p:cBhvr>
                                    </p:animEffect>
                                  </p:childTnLst>
                                </p:cTn>
                              </p:par>
                            </p:childTnLst>
                          </p:cTn>
                        </p:par>
                        <p:par>
                          <p:cTn id="22" fill="hold" nodeType="afterGroup">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childTnLst>
                                </p:cTn>
                              </p:par>
                            </p:childTnLst>
                          </p:cTn>
                        </p:par>
                        <p:par>
                          <p:cTn id="26" fill="hold" nodeType="afterGroup">
                            <p:stCondLst>
                              <p:cond delay="38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8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nodeType="afterGroup">
                            <p:stCondLst>
                              <p:cond delay="5300"/>
                            </p:stCondLst>
                            <p:childTnLst>
                              <p:par>
                                <p:cTn id="39" presetID="2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nodeType="afterGroup">
                            <p:stCondLst>
                              <p:cond delay="6300"/>
                            </p:stCondLst>
                            <p:childTnLst>
                              <p:par>
                                <p:cTn id="53" presetID="22" presetClass="entr" presetSubtype="4"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2" grpId="0" bldLvl="0" animBg="1"/>
      <p:bldP spid="13" grpId="0"/>
      <p:bldP spid="43" grpId="0"/>
      <p:bldP spid="16" grpId="0" bldLvl="0" animBg="1"/>
      <p:bldP spid="17" grpId="0"/>
      <p:bldP spid="23" grpId="0" bldLvl="0" animBg="1"/>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1459BFA3-9925-AC43-B185-2FD5AB595FF3}"/>
              </a:ext>
            </a:extLst>
          </p:cNvPr>
          <p:cNvCxnSpPr/>
          <p:nvPr/>
        </p:nvCxnSpPr>
        <p:spPr>
          <a:xfrm>
            <a:off x="10607675" y="-438150"/>
            <a:ext cx="0" cy="27622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弧形 2">
            <a:extLst>
              <a:ext uri="{FF2B5EF4-FFF2-40B4-BE49-F238E27FC236}">
                <a16:creationId xmlns:a16="http://schemas.microsoft.com/office/drawing/2014/main" id="{A181F676-40A5-FF4C-A762-E95BA03DF42B}"/>
              </a:ext>
            </a:extLst>
          </p:cNvPr>
          <p:cNvSpPr/>
          <p:nvPr/>
        </p:nvSpPr>
        <p:spPr>
          <a:xfrm rot="5400000">
            <a:off x="8600282" y="1334294"/>
            <a:ext cx="2089150" cy="1925637"/>
          </a:xfrm>
          <a:prstGeom prst="arc">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00">
              <a:solidFill>
                <a:prstClr val="black"/>
              </a:solidFill>
              <a:cs typeface="+mn-ea"/>
              <a:sym typeface="+mn-lt"/>
            </a:endParaRPr>
          </a:p>
        </p:txBody>
      </p:sp>
      <p:cxnSp>
        <p:nvCxnSpPr>
          <p:cNvPr id="4" name="直接连接符 3">
            <a:extLst>
              <a:ext uri="{FF2B5EF4-FFF2-40B4-BE49-F238E27FC236}">
                <a16:creationId xmlns:a16="http://schemas.microsoft.com/office/drawing/2014/main" id="{8C7887EB-E840-434A-A388-2151A7BF708C}"/>
              </a:ext>
            </a:extLst>
          </p:cNvPr>
          <p:cNvCxnSpPr>
            <a:endCxn id="9" idx="6"/>
          </p:cNvCxnSpPr>
          <p:nvPr/>
        </p:nvCxnSpPr>
        <p:spPr>
          <a:xfrm flipH="1">
            <a:off x="7646988" y="3341688"/>
            <a:ext cx="2049462" cy="285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5F8B26E-C4AC-E64F-B418-C85DD0D116D4}"/>
              </a:ext>
            </a:extLst>
          </p:cNvPr>
          <p:cNvSpPr txBox="1"/>
          <p:nvPr/>
        </p:nvSpPr>
        <p:spPr>
          <a:xfrm>
            <a:off x="4024313" y="2984500"/>
            <a:ext cx="4065587" cy="96043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4800" dirty="0">
                <a:solidFill>
                  <a:prstClr val="white"/>
                </a:solidFill>
                <a:latin typeface="Microsoft YaHei" panose="020B0503020204020204" pitchFamily="34" charset="-122"/>
                <a:ea typeface="Microsoft YaHei" panose="020B0503020204020204" pitchFamily="34" charset="-122"/>
                <a:cs typeface="+mn-ea"/>
                <a:sym typeface="+mn-lt"/>
              </a:rPr>
              <a:t>感谢聆听</a:t>
            </a:r>
            <a:endParaRPr lang="en-US" altLang="zh-CN" sz="4800" dirty="0">
              <a:solidFill>
                <a:prstClr val="white"/>
              </a:solidFill>
              <a:latin typeface="Microsoft YaHei" panose="020B0503020204020204" pitchFamily="34" charset="-122"/>
              <a:ea typeface="Microsoft YaHei" panose="020B0503020204020204" pitchFamily="34" charset="-122"/>
              <a:cs typeface="+mn-ea"/>
              <a:sym typeface="+mn-lt"/>
            </a:endParaRPr>
          </a:p>
        </p:txBody>
      </p:sp>
      <p:sp>
        <p:nvSpPr>
          <p:cNvPr id="9" name="椭圆 8">
            <a:extLst>
              <a:ext uri="{FF2B5EF4-FFF2-40B4-BE49-F238E27FC236}">
                <a16:creationId xmlns:a16="http://schemas.microsoft.com/office/drawing/2014/main" id="{B757B8E6-1DD0-DF42-BFCA-23C58E5EF203}"/>
              </a:ext>
            </a:extLst>
          </p:cNvPr>
          <p:cNvSpPr/>
          <p:nvPr/>
        </p:nvSpPr>
        <p:spPr>
          <a:xfrm>
            <a:off x="4467225" y="1779588"/>
            <a:ext cx="3179763" cy="31813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cs typeface="+mn-ea"/>
              <a:sym typeface="+mn-lt"/>
            </a:endParaRPr>
          </a:p>
        </p:txBody>
      </p:sp>
      <p:cxnSp>
        <p:nvCxnSpPr>
          <p:cNvPr id="15" name="直接连接符 14">
            <a:extLst>
              <a:ext uri="{FF2B5EF4-FFF2-40B4-BE49-F238E27FC236}">
                <a16:creationId xmlns:a16="http://schemas.microsoft.com/office/drawing/2014/main" id="{AA702A20-71EA-0F4D-9ACD-6CB5C2CF3669}"/>
              </a:ext>
            </a:extLst>
          </p:cNvPr>
          <p:cNvCxnSpPr/>
          <p:nvPr/>
        </p:nvCxnSpPr>
        <p:spPr>
          <a:xfrm flipH="1">
            <a:off x="2525713" y="3335338"/>
            <a:ext cx="19415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弧形 15">
            <a:extLst>
              <a:ext uri="{FF2B5EF4-FFF2-40B4-BE49-F238E27FC236}">
                <a16:creationId xmlns:a16="http://schemas.microsoft.com/office/drawing/2014/main" id="{5777DBD4-CA8E-5842-B4E2-096FF5FE9831}"/>
              </a:ext>
            </a:extLst>
          </p:cNvPr>
          <p:cNvSpPr/>
          <p:nvPr/>
        </p:nvSpPr>
        <p:spPr>
          <a:xfrm rot="10800000" flipV="1">
            <a:off x="1481138" y="3335338"/>
            <a:ext cx="2090737" cy="1927225"/>
          </a:xfrm>
          <a:prstGeom prst="arc">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00">
              <a:solidFill>
                <a:prstClr val="black"/>
              </a:solidFill>
              <a:cs typeface="+mn-ea"/>
              <a:sym typeface="+mn-lt"/>
            </a:endParaRPr>
          </a:p>
        </p:txBody>
      </p:sp>
      <p:cxnSp>
        <p:nvCxnSpPr>
          <p:cNvPr id="17" name="直接连接符 16">
            <a:extLst>
              <a:ext uri="{FF2B5EF4-FFF2-40B4-BE49-F238E27FC236}">
                <a16:creationId xmlns:a16="http://schemas.microsoft.com/office/drawing/2014/main" id="{418E1290-DAB1-374F-8FCD-9B35DFC5F764}"/>
              </a:ext>
            </a:extLst>
          </p:cNvPr>
          <p:cNvCxnSpPr/>
          <p:nvPr/>
        </p:nvCxnSpPr>
        <p:spPr>
          <a:xfrm flipV="1">
            <a:off x="1479550" y="4298950"/>
            <a:ext cx="0" cy="25590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84068C60-2635-F04E-8234-A005BED5C169}"/>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1" name="文本框 11">
            <a:extLst>
              <a:ext uri="{FF2B5EF4-FFF2-40B4-BE49-F238E27FC236}">
                <a16:creationId xmlns:a16="http://schemas.microsoft.com/office/drawing/2014/main" id="{8EFC3D09-2EC9-134B-8A8A-D23C36D6FBB6}"/>
              </a:ext>
            </a:extLst>
          </p:cNvPr>
          <p:cNvSpPr txBox="1">
            <a:spLocks noChangeArrowheads="1"/>
          </p:cNvSpPr>
          <p:nvPr/>
        </p:nvSpPr>
        <p:spPr bwMode="auto">
          <a:xfrm>
            <a:off x="1568450" y="2273300"/>
            <a:ext cx="12779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fontAlgn="auto" hangingPunct="1">
              <a:spcBef>
                <a:spcPts val="0"/>
              </a:spcBef>
              <a:spcAft>
                <a:spcPts val="0"/>
              </a:spcAft>
              <a:defRPr/>
            </a:pPr>
            <a:r>
              <a:rPr lang="zh-CN" altLang="en-US" sz="4267" dirty="0">
                <a:solidFill>
                  <a:schemeClr val="bg1"/>
                </a:solidFill>
                <a:latin typeface="微软雅黑" panose="020B0503020204020204" pitchFamily="34" charset="-122"/>
                <a:ea typeface="微软雅黑" panose="020B0503020204020204" pitchFamily="34" charset="-122"/>
              </a:rPr>
              <a:t>思路</a:t>
            </a:r>
          </a:p>
        </p:txBody>
      </p:sp>
      <p:sp>
        <p:nvSpPr>
          <p:cNvPr id="71" name="文本框 18">
            <a:extLst>
              <a:ext uri="{FF2B5EF4-FFF2-40B4-BE49-F238E27FC236}">
                <a16:creationId xmlns:a16="http://schemas.microsoft.com/office/drawing/2014/main" id="{389E4302-6923-D64A-88A9-948294CA096A}"/>
              </a:ext>
            </a:extLst>
          </p:cNvPr>
          <p:cNvSpPr txBox="1">
            <a:spLocks noChangeArrowheads="1"/>
          </p:cNvSpPr>
          <p:nvPr/>
        </p:nvSpPr>
        <p:spPr bwMode="auto">
          <a:xfrm>
            <a:off x="3854450" y="2022475"/>
            <a:ext cx="71151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fontAlgn="auto" hangingPunct="1">
              <a:spcBef>
                <a:spcPts val="0"/>
              </a:spcBef>
              <a:spcAft>
                <a:spcPts val="0"/>
              </a:spcAft>
              <a:defRPr/>
            </a:pPr>
            <a:r>
              <a:rPr lang="zh-CN" altLang="en-US" sz="2667" dirty="0">
                <a:solidFill>
                  <a:schemeClr val="bg1"/>
                </a:solidFill>
                <a:latin typeface="微软雅黑" panose="020B0503020204020204" pitchFamily="34" charset="-122"/>
                <a:ea typeface="微软雅黑" panose="020B0503020204020204" pitchFamily="34" charset="-122"/>
              </a:rPr>
              <a:t>问题的提出：海事诉讼当事人频遭禁诉令冲击 </a:t>
            </a:r>
          </a:p>
        </p:txBody>
      </p:sp>
      <p:grpSp>
        <p:nvGrpSpPr>
          <p:cNvPr id="72" name="组合 71">
            <a:extLst>
              <a:ext uri="{FF2B5EF4-FFF2-40B4-BE49-F238E27FC236}">
                <a16:creationId xmlns:a16="http://schemas.microsoft.com/office/drawing/2014/main" id="{41CDA39C-C377-CC49-A6E3-A20E11650580}"/>
              </a:ext>
            </a:extLst>
          </p:cNvPr>
          <p:cNvGrpSpPr>
            <a:grpSpLocks/>
          </p:cNvGrpSpPr>
          <p:nvPr/>
        </p:nvGrpSpPr>
        <p:grpSpPr bwMode="auto">
          <a:xfrm>
            <a:off x="3252788" y="1936750"/>
            <a:ext cx="590550" cy="666750"/>
            <a:chOff x="3539824" y="2047768"/>
            <a:chExt cx="443263" cy="499464"/>
          </a:xfrm>
        </p:grpSpPr>
        <p:sp>
          <p:nvSpPr>
            <p:cNvPr id="13338" name="文本框 16">
              <a:extLst>
                <a:ext uri="{FF2B5EF4-FFF2-40B4-BE49-F238E27FC236}">
                  <a16:creationId xmlns:a16="http://schemas.microsoft.com/office/drawing/2014/main" id="{C8A991B8-EFEF-9A40-A392-F68949D08DB7}"/>
                </a:ext>
              </a:extLst>
            </p:cNvPr>
            <p:cNvSpPr txBox="1">
              <a:spLocks noChangeArrowheads="1"/>
            </p:cNvSpPr>
            <p:nvPr/>
          </p:nvSpPr>
          <p:spPr bwMode="auto">
            <a:xfrm>
              <a:off x="3539824" y="2047768"/>
              <a:ext cx="349129" cy="49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fontAlgn="auto" hangingPunct="1">
                <a:spcBef>
                  <a:spcPts val="0"/>
                </a:spcBef>
                <a:spcAft>
                  <a:spcPts val="0"/>
                </a:spcAft>
                <a:defRPr/>
              </a:pPr>
              <a:r>
                <a:rPr lang="en-US" altLang="zh-CN" sz="3733">
                  <a:solidFill>
                    <a:schemeClr val="bg1"/>
                  </a:solidFill>
                  <a:latin typeface="微软雅黑" panose="020B0503020204020204" pitchFamily="34" charset="-122"/>
                  <a:ea typeface="微软雅黑" panose="020B0503020204020204" pitchFamily="34" charset="-122"/>
                </a:rPr>
                <a:t>1</a:t>
              </a:r>
              <a:endParaRPr lang="zh-CN" altLang="en-US" sz="3733">
                <a:solidFill>
                  <a:schemeClr val="bg1"/>
                </a:solidFill>
                <a:latin typeface="微软雅黑" panose="020B0503020204020204" pitchFamily="34" charset="-122"/>
                <a:ea typeface="微软雅黑" panose="020B0503020204020204" pitchFamily="34" charset="-122"/>
              </a:endParaRPr>
            </a:p>
          </p:txBody>
        </p:sp>
        <p:cxnSp>
          <p:nvCxnSpPr>
            <p:cNvPr id="74" name="直接连接符 73">
              <a:extLst>
                <a:ext uri="{FF2B5EF4-FFF2-40B4-BE49-F238E27FC236}">
                  <a16:creationId xmlns:a16="http://schemas.microsoft.com/office/drawing/2014/main" id="{DA8ED805-0A4B-B44C-8F74-8801753F1F78}"/>
                </a:ext>
              </a:extLst>
            </p:cNvPr>
            <p:cNvCxnSpPr/>
            <p:nvPr/>
          </p:nvCxnSpPr>
          <p:spPr>
            <a:xfrm flipH="1">
              <a:off x="3737624" y="2227338"/>
              <a:ext cx="245463" cy="2473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文本框 24">
            <a:extLst>
              <a:ext uri="{FF2B5EF4-FFF2-40B4-BE49-F238E27FC236}">
                <a16:creationId xmlns:a16="http://schemas.microsoft.com/office/drawing/2014/main" id="{629FFDB9-1061-0940-B52A-B6D597E478D5}"/>
              </a:ext>
            </a:extLst>
          </p:cNvPr>
          <p:cNvSpPr txBox="1">
            <a:spLocks noChangeArrowheads="1"/>
          </p:cNvSpPr>
          <p:nvPr/>
        </p:nvSpPr>
        <p:spPr bwMode="auto">
          <a:xfrm>
            <a:off x="3854450" y="2806700"/>
            <a:ext cx="4965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fontAlgn="auto" hangingPunct="1">
              <a:spcBef>
                <a:spcPts val="0"/>
              </a:spcBef>
              <a:spcAft>
                <a:spcPts val="0"/>
              </a:spcAft>
              <a:defRPr/>
            </a:pPr>
            <a:r>
              <a:rPr lang="zh-CN" altLang="en-US" sz="2667" dirty="0">
                <a:solidFill>
                  <a:schemeClr val="bg1"/>
                </a:solidFill>
                <a:latin typeface="微软雅黑" panose="020B0503020204020204" pitchFamily="34" charset="-122"/>
                <a:ea typeface="微软雅黑" panose="020B0503020204020204" pitchFamily="34" charset="-122"/>
              </a:rPr>
              <a:t>海事诉讼禁诉令频发的原因探析</a:t>
            </a:r>
          </a:p>
        </p:txBody>
      </p:sp>
      <p:grpSp>
        <p:nvGrpSpPr>
          <p:cNvPr id="80" name="组合 79">
            <a:extLst>
              <a:ext uri="{FF2B5EF4-FFF2-40B4-BE49-F238E27FC236}">
                <a16:creationId xmlns:a16="http://schemas.microsoft.com/office/drawing/2014/main" id="{4280D0E7-DD57-A841-BE04-F41C32220019}"/>
              </a:ext>
            </a:extLst>
          </p:cNvPr>
          <p:cNvGrpSpPr>
            <a:grpSpLocks/>
          </p:cNvGrpSpPr>
          <p:nvPr/>
        </p:nvGrpSpPr>
        <p:grpSpPr bwMode="auto">
          <a:xfrm>
            <a:off x="3252788" y="2709863"/>
            <a:ext cx="590550" cy="666750"/>
            <a:chOff x="3539824" y="2627150"/>
            <a:chExt cx="443263" cy="499464"/>
          </a:xfrm>
        </p:grpSpPr>
        <p:sp>
          <p:nvSpPr>
            <p:cNvPr id="13334" name="文本框 23">
              <a:extLst>
                <a:ext uri="{FF2B5EF4-FFF2-40B4-BE49-F238E27FC236}">
                  <a16:creationId xmlns:a16="http://schemas.microsoft.com/office/drawing/2014/main" id="{B8744570-3305-4749-BF78-951FECF94E19}"/>
                </a:ext>
              </a:extLst>
            </p:cNvPr>
            <p:cNvSpPr txBox="1">
              <a:spLocks noChangeArrowheads="1"/>
            </p:cNvSpPr>
            <p:nvPr/>
          </p:nvSpPr>
          <p:spPr bwMode="auto">
            <a:xfrm>
              <a:off x="3539824" y="2627150"/>
              <a:ext cx="349129" cy="49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fontAlgn="auto" hangingPunct="1">
                <a:spcBef>
                  <a:spcPts val="0"/>
                </a:spcBef>
                <a:spcAft>
                  <a:spcPts val="0"/>
                </a:spcAft>
                <a:defRPr/>
              </a:pPr>
              <a:r>
                <a:rPr lang="en-US" altLang="zh-CN" sz="3733">
                  <a:solidFill>
                    <a:schemeClr val="bg1"/>
                  </a:solidFill>
                  <a:latin typeface="微软雅黑" panose="020B0503020204020204" pitchFamily="34" charset="-122"/>
                  <a:ea typeface="微软雅黑" panose="020B0503020204020204" pitchFamily="34" charset="-122"/>
                </a:rPr>
                <a:t>2</a:t>
              </a:r>
              <a:endParaRPr lang="zh-CN" altLang="en-US" sz="3733">
                <a:solidFill>
                  <a:schemeClr val="bg1"/>
                </a:solidFill>
                <a:latin typeface="微软雅黑" panose="020B0503020204020204" pitchFamily="34" charset="-122"/>
                <a:ea typeface="微软雅黑" panose="020B0503020204020204" pitchFamily="34" charset="-122"/>
              </a:endParaRPr>
            </a:p>
          </p:txBody>
        </p:sp>
        <p:cxnSp>
          <p:nvCxnSpPr>
            <p:cNvPr id="82" name="直接连接符 81">
              <a:extLst>
                <a:ext uri="{FF2B5EF4-FFF2-40B4-BE49-F238E27FC236}">
                  <a16:creationId xmlns:a16="http://schemas.microsoft.com/office/drawing/2014/main" id="{761D4BBF-B879-474B-9AE6-2AD5153EB121}"/>
                </a:ext>
              </a:extLst>
            </p:cNvPr>
            <p:cNvCxnSpPr/>
            <p:nvPr/>
          </p:nvCxnSpPr>
          <p:spPr>
            <a:xfrm flipH="1">
              <a:off x="3737624" y="2806719"/>
              <a:ext cx="245463" cy="2473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组合 83">
            <a:extLst>
              <a:ext uri="{FF2B5EF4-FFF2-40B4-BE49-F238E27FC236}">
                <a16:creationId xmlns:a16="http://schemas.microsoft.com/office/drawing/2014/main" id="{97FA1F5E-3815-4746-AA3E-4A668787EDEF}"/>
              </a:ext>
            </a:extLst>
          </p:cNvPr>
          <p:cNvGrpSpPr>
            <a:grpSpLocks/>
          </p:cNvGrpSpPr>
          <p:nvPr/>
        </p:nvGrpSpPr>
        <p:grpSpPr bwMode="auto">
          <a:xfrm>
            <a:off x="3192463" y="4138613"/>
            <a:ext cx="661987" cy="666750"/>
            <a:chOff x="6073087" y="2637368"/>
            <a:chExt cx="497639" cy="499464"/>
          </a:xfrm>
        </p:grpSpPr>
        <p:sp>
          <p:nvSpPr>
            <p:cNvPr id="13332" name="文本框 26">
              <a:extLst>
                <a:ext uri="{FF2B5EF4-FFF2-40B4-BE49-F238E27FC236}">
                  <a16:creationId xmlns:a16="http://schemas.microsoft.com/office/drawing/2014/main" id="{F4CC9797-828F-EA41-A17F-CA9E1C0ECCEB}"/>
                </a:ext>
              </a:extLst>
            </p:cNvPr>
            <p:cNvSpPr txBox="1">
              <a:spLocks noChangeArrowheads="1"/>
            </p:cNvSpPr>
            <p:nvPr/>
          </p:nvSpPr>
          <p:spPr bwMode="auto">
            <a:xfrm>
              <a:off x="6073087" y="2637368"/>
              <a:ext cx="395008" cy="49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fontAlgn="auto" hangingPunct="1">
                <a:spcBef>
                  <a:spcPts val="0"/>
                </a:spcBef>
                <a:spcAft>
                  <a:spcPts val="0"/>
                </a:spcAft>
                <a:defRPr/>
              </a:pPr>
              <a:r>
                <a:rPr lang="en-US" altLang="zh-CN" sz="3733">
                  <a:solidFill>
                    <a:schemeClr val="bg1"/>
                  </a:solidFill>
                  <a:latin typeface="微软雅黑" panose="020B0503020204020204" pitchFamily="34" charset="-122"/>
                  <a:ea typeface="微软雅黑" panose="020B0503020204020204" pitchFamily="34" charset="-122"/>
                </a:rPr>
                <a:t>4</a:t>
              </a:r>
            </a:p>
          </p:txBody>
        </p:sp>
        <p:cxnSp>
          <p:nvCxnSpPr>
            <p:cNvPr id="86" name="直接连接符 85">
              <a:extLst>
                <a:ext uri="{FF2B5EF4-FFF2-40B4-BE49-F238E27FC236}">
                  <a16:creationId xmlns:a16="http://schemas.microsoft.com/office/drawing/2014/main" id="{7781AA49-8B91-5641-9E4D-5A670B20DDEC}"/>
                </a:ext>
              </a:extLst>
            </p:cNvPr>
            <p:cNvCxnSpPr/>
            <p:nvPr/>
          </p:nvCxnSpPr>
          <p:spPr>
            <a:xfrm flipH="1">
              <a:off x="6323697" y="2807423"/>
              <a:ext cx="247029" cy="244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组合 87">
            <a:extLst>
              <a:ext uri="{FF2B5EF4-FFF2-40B4-BE49-F238E27FC236}">
                <a16:creationId xmlns:a16="http://schemas.microsoft.com/office/drawing/2014/main" id="{CF5B7AA5-4630-184D-852A-F946D142A2D4}"/>
              </a:ext>
            </a:extLst>
          </p:cNvPr>
          <p:cNvGrpSpPr>
            <a:grpSpLocks/>
          </p:cNvGrpSpPr>
          <p:nvPr/>
        </p:nvGrpSpPr>
        <p:grpSpPr bwMode="auto">
          <a:xfrm>
            <a:off x="3252788" y="3473450"/>
            <a:ext cx="590550" cy="666750"/>
            <a:chOff x="3539824" y="3200893"/>
            <a:chExt cx="443263" cy="499464"/>
          </a:xfrm>
        </p:grpSpPr>
        <p:sp>
          <p:nvSpPr>
            <p:cNvPr id="13330" name="文本框 29">
              <a:extLst>
                <a:ext uri="{FF2B5EF4-FFF2-40B4-BE49-F238E27FC236}">
                  <a16:creationId xmlns:a16="http://schemas.microsoft.com/office/drawing/2014/main" id="{FC8E2DA5-2737-8842-B9E1-BF2101FF8754}"/>
                </a:ext>
              </a:extLst>
            </p:cNvPr>
            <p:cNvSpPr txBox="1">
              <a:spLocks noChangeArrowheads="1"/>
            </p:cNvSpPr>
            <p:nvPr/>
          </p:nvSpPr>
          <p:spPr bwMode="auto">
            <a:xfrm>
              <a:off x="3539824" y="3200893"/>
              <a:ext cx="349129" cy="49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fontAlgn="auto" hangingPunct="1">
                <a:spcBef>
                  <a:spcPts val="0"/>
                </a:spcBef>
                <a:spcAft>
                  <a:spcPts val="0"/>
                </a:spcAft>
                <a:defRPr/>
              </a:pPr>
              <a:r>
                <a:rPr lang="en-US" altLang="zh-CN" sz="3733">
                  <a:solidFill>
                    <a:schemeClr val="bg1"/>
                  </a:solidFill>
                  <a:latin typeface="微软雅黑" panose="020B0503020204020204" pitchFamily="34" charset="-122"/>
                  <a:ea typeface="微软雅黑" panose="020B0503020204020204" pitchFamily="34" charset="-122"/>
                </a:rPr>
                <a:t>3</a:t>
              </a:r>
              <a:endParaRPr lang="zh-CN" altLang="en-US" sz="3733">
                <a:solidFill>
                  <a:schemeClr val="bg1"/>
                </a:solidFill>
                <a:latin typeface="微软雅黑" panose="020B0503020204020204" pitchFamily="34" charset="-122"/>
                <a:ea typeface="微软雅黑" panose="020B0503020204020204" pitchFamily="34" charset="-122"/>
              </a:endParaRPr>
            </a:p>
          </p:txBody>
        </p:sp>
        <p:cxnSp>
          <p:nvCxnSpPr>
            <p:cNvPr id="90" name="直接连接符 89">
              <a:extLst>
                <a:ext uri="{FF2B5EF4-FFF2-40B4-BE49-F238E27FC236}">
                  <a16:creationId xmlns:a16="http://schemas.microsoft.com/office/drawing/2014/main" id="{1C8A4156-C778-8340-8505-D2410380A8BF}"/>
                </a:ext>
              </a:extLst>
            </p:cNvPr>
            <p:cNvCxnSpPr/>
            <p:nvPr/>
          </p:nvCxnSpPr>
          <p:spPr>
            <a:xfrm flipH="1">
              <a:off x="3737624" y="3380463"/>
              <a:ext cx="245463" cy="2473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a:extLst>
              <a:ext uri="{FF2B5EF4-FFF2-40B4-BE49-F238E27FC236}">
                <a16:creationId xmlns:a16="http://schemas.microsoft.com/office/drawing/2014/main" id="{782160A4-2706-B046-AEF3-44383261424B}"/>
              </a:ext>
            </a:extLst>
          </p:cNvPr>
          <p:cNvCxnSpPr/>
          <p:nvPr/>
        </p:nvCxnSpPr>
        <p:spPr>
          <a:xfrm>
            <a:off x="2978150" y="2022475"/>
            <a:ext cx="0" cy="2060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5687C43-DB26-F445-8876-42E23FE5C0F6}"/>
              </a:ext>
            </a:extLst>
          </p:cNvPr>
          <p:cNvSpPr txBox="1"/>
          <p:nvPr/>
        </p:nvSpPr>
        <p:spPr>
          <a:xfrm>
            <a:off x="3883025" y="3473450"/>
            <a:ext cx="4382931" cy="502766"/>
          </a:xfrm>
          <a:prstGeom prst="rect">
            <a:avLst/>
          </a:prstGeom>
          <a:noFill/>
        </p:spPr>
        <p:txBody>
          <a:bodyPr wrap="none">
            <a:spAutoFit/>
          </a:bodyPr>
          <a:lstStyle/>
          <a:p>
            <a:pPr eaLnBrk="1" fontAlgn="auto" hangingPunct="1">
              <a:spcBef>
                <a:spcPts val="0"/>
              </a:spcBef>
              <a:spcAft>
                <a:spcPts val="0"/>
              </a:spcAft>
              <a:defRPr/>
            </a:pPr>
            <a:r>
              <a:rPr lang="zh-CN" altLang="en-US" sz="2667" dirty="0">
                <a:solidFill>
                  <a:schemeClr val="bg1"/>
                </a:solidFill>
                <a:latin typeface="微软雅黑" panose="020B0503020204020204" pitchFamily="34" charset="-122"/>
                <a:ea typeface="微软雅黑" panose="020B0503020204020204" pitchFamily="34" charset="-122"/>
              </a:rPr>
              <a:t>我国是否引入禁诉令的探讨 </a:t>
            </a:r>
          </a:p>
        </p:txBody>
      </p:sp>
      <p:sp>
        <p:nvSpPr>
          <p:cNvPr id="25" name="文本框 24">
            <a:extLst>
              <a:ext uri="{FF2B5EF4-FFF2-40B4-BE49-F238E27FC236}">
                <a16:creationId xmlns:a16="http://schemas.microsoft.com/office/drawing/2014/main" id="{ED670570-CA93-A04D-B601-A289B404614E}"/>
              </a:ext>
            </a:extLst>
          </p:cNvPr>
          <p:cNvSpPr txBox="1"/>
          <p:nvPr/>
        </p:nvSpPr>
        <p:spPr>
          <a:xfrm>
            <a:off x="3883025" y="4103688"/>
            <a:ext cx="5891213" cy="501650"/>
          </a:xfrm>
          <a:prstGeom prst="rect">
            <a:avLst/>
          </a:prstGeom>
          <a:noFill/>
        </p:spPr>
        <p:txBody>
          <a:bodyPr>
            <a:spAutoFit/>
          </a:bodyPr>
          <a:lstStyle/>
          <a:p>
            <a:pPr eaLnBrk="1" fontAlgn="auto" hangingPunct="1">
              <a:spcBef>
                <a:spcPts val="0"/>
              </a:spcBef>
              <a:spcAft>
                <a:spcPts val="0"/>
              </a:spcAft>
              <a:defRPr/>
            </a:pPr>
            <a:r>
              <a:rPr lang="zh-CN" altLang="en-US" sz="2667" dirty="0">
                <a:solidFill>
                  <a:schemeClr val="bg1"/>
                </a:solidFill>
                <a:latin typeface="微软雅黑" panose="020B0503020204020204" pitchFamily="34" charset="-122"/>
                <a:ea typeface="微软雅黑" panose="020B0503020204020204" pitchFamily="34" charset="-122"/>
              </a:rPr>
              <a:t>引入反禁诉令的意义及构建路径</a:t>
            </a:r>
          </a:p>
        </p:txBody>
      </p:sp>
      <p:pic>
        <p:nvPicPr>
          <p:cNvPr id="26" name="图片 25">
            <a:extLst>
              <a:ext uri="{FF2B5EF4-FFF2-40B4-BE49-F238E27FC236}">
                <a16:creationId xmlns:a16="http://schemas.microsoft.com/office/drawing/2014/main" id="{80B0D62F-2B8E-1541-A22D-2D81AFB5A1AD}"/>
              </a:ext>
            </a:extLst>
          </p:cNvPr>
          <p:cNvPicPr>
            <a:picLocks noChangeAspect="1"/>
          </p:cNvPicPr>
          <p:nvPr/>
        </p:nvPicPr>
        <p:blipFill>
          <a:blip r:embed="rId3"/>
          <a:srcRect l="2682" t="5060" r="10726" b="2892"/>
          <a:stretch>
            <a:fillRect/>
          </a:stretch>
        </p:blipFill>
        <p:spPr>
          <a:xfrm>
            <a:off x="10890521" y="5527615"/>
            <a:ext cx="1191459" cy="1174548"/>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childTnLst>
                                </p:cTn>
                              </p:par>
                              <p:par>
                                <p:cTn id="13" presetID="56" presetClass="path" presetSubtype="0" accel="50000" decel="50000" fill="hold" nodeType="withEffect">
                                  <p:stCondLst>
                                    <p:cond delay="0"/>
                                  </p:stCondLst>
                                  <p:childTnLst>
                                    <p:animMotion origin="layout" path="M -0.03733 0.04136 L 2.22222E-6 -9.87654E-7 " pathEditMode="relative" rAng="0" ptsTypes="AA">
                                      <p:cBhvr>
                                        <p:cTn id="14" dur="700" fill="hold"/>
                                        <p:tgtEl>
                                          <p:spTgt spid="72"/>
                                        </p:tgtEl>
                                        <p:attrNameLst>
                                          <p:attrName>ppt_x</p:attrName>
                                          <p:attrName>ppt_y</p:attrName>
                                        </p:attrNameLst>
                                      </p:cBhvr>
                                      <p:rCtr x="1858" y="-2068"/>
                                    </p:animMotion>
                                  </p:childTnLst>
                                </p:cTn>
                              </p:par>
                              <p:par>
                                <p:cTn id="15" presetID="22" presetClass="entr" presetSubtype="8" fill="hold" grpId="0" nodeType="withEffect">
                                  <p:stCondLst>
                                    <p:cond delay="25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par>
                                <p:cTn id="18" presetID="10" presetClass="entr" presetSubtype="0" fill="hold" nodeType="withEffect">
                                  <p:stCondLst>
                                    <p:cond delay="25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1000"/>
                                        <p:tgtEl>
                                          <p:spTgt spid="80"/>
                                        </p:tgtEl>
                                      </p:cBhvr>
                                    </p:animEffect>
                                  </p:childTnLst>
                                </p:cTn>
                              </p:par>
                              <p:par>
                                <p:cTn id="21" presetID="56" presetClass="path" presetSubtype="0" accel="50000" decel="50000" fill="hold" nodeType="withEffect">
                                  <p:stCondLst>
                                    <p:cond delay="250"/>
                                  </p:stCondLst>
                                  <p:childTnLst>
                                    <p:animMotion origin="layout" path="M -0.03733 0.04104 L 2.22222E-6 4.69136E-6 " pathEditMode="relative" rAng="0" ptsTypes="AA">
                                      <p:cBhvr>
                                        <p:cTn id="22" dur="700" fill="hold"/>
                                        <p:tgtEl>
                                          <p:spTgt spid="80"/>
                                        </p:tgtEl>
                                        <p:attrNameLst>
                                          <p:attrName>ppt_x</p:attrName>
                                          <p:attrName>ppt_y</p:attrName>
                                        </p:attrNameLst>
                                      </p:cBhvr>
                                      <p:rCtr x="1858" y="-2068"/>
                                    </p:animMotion>
                                  </p:childTnLst>
                                </p:cTn>
                              </p:par>
                              <p:par>
                                <p:cTn id="23" presetID="22" presetClass="entr" presetSubtype="8" fill="hold" grpId="0" nodeType="withEffect">
                                  <p:stCondLst>
                                    <p:cond delay="500"/>
                                  </p:stCondLst>
                                  <p:childTnLst>
                                    <p:set>
                                      <p:cBhvr>
                                        <p:cTn id="24" dur="1" fill="hold">
                                          <p:stCondLst>
                                            <p:cond delay="0"/>
                                          </p:stCondLst>
                                        </p:cTn>
                                        <p:tgtEl>
                                          <p:spTgt spid="79"/>
                                        </p:tgtEl>
                                        <p:attrNameLst>
                                          <p:attrName>style.visibility</p:attrName>
                                        </p:attrNameLst>
                                      </p:cBhvr>
                                      <p:to>
                                        <p:strVal val="visible"/>
                                      </p:to>
                                    </p:set>
                                    <p:animEffect transition="in" filter="wipe(left)">
                                      <p:cBhvr>
                                        <p:cTn id="25" dur="500"/>
                                        <p:tgtEl>
                                          <p:spTgt spid="79"/>
                                        </p:tgtEl>
                                      </p:cBhvr>
                                    </p:animEffect>
                                  </p:childTnLst>
                                </p:cTn>
                              </p:par>
                              <p:par>
                                <p:cTn id="26" presetID="10" presetClass="entr" presetSubtype="0" fill="hold" nodeType="withEffect">
                                  <p:stCondLst>
                                    <p:cond delay="50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1000"/>
                                        <p:tgtEl>
                                          <p:spTgt spid="88"/>
                                        </p:tgtEl>
                                      </p:cBhvr>
                                    </p:animEffect>
                                  </p:childTnLst>
                                </p:cTn>
                              </p:par>
                              <p:par>
                                <p:cTn id="29" presetID="56" presetClass="path" presetSubtype="0" accel="50000" decel="50000" fill="hold" nodeType="withEffect">
                                  <p:stCondLst>
                                    <p:cond delay="500"/>
                                  </p:stCondLst>
                                  <p:childTnLst>
                                    <p:animMotion origin="layout" path="M -0.03733 0.04104 L 2.22222E-6 4.93827E-6 " pathEditMode="relative" rAng="0" ptsTypes="AA">
                                      <p:cBhvr>
                                        <p:cTn id="30" dur="700" fill="hold"/>
                                        <p:tgtEl>
                                          <p:spTgt spid="88"/>
                                        </p:tgtEl>
                                        <p:attrNameLst>
                                          <p:attrName>ppt_x</p:attrName>
                                          <p:attrName>ppt_y</p:attrName>
                                        </p:attrNameLst>
                                      </p:cBhvr>
                                      <p:rCtr x="1858" y="-2068"/>
                                    </p:animMotion>
                                  </p:childTnLst>
                                </p:cTn>
                              </p:par>
                              <p:par>
                                <p:cTn id="31" presetID="10" presetClass="entr" presetSubtype="0" fill="hold" nodeType="withEffect">
                                  <p:stCondLst>
                                    <p:cond delay="125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1000"/>
                                        <p:tgtEl>
                                          <p:spTgt spid="84"/>
                                        </p:tgtEl>
                                      </p:cBhvr>
                                    </p:animEffect>
                                  </p:childTnLst>
                                </p:cTn>
                              </p:par>
                              <p:par>
                                <p:cTn id="34" presetID="56" presetClass="path" presetSubtype="0" accel="50000" decel="50000" fill="hold" nodeType="withEffect">
                                  <p:stCondLst>
                                    <p:cond delay="1250"/>
                                  </p:stCondLst>
                                  <p:childTnLst>
                                    <p:animMotion origin="layout" path="M -0.03733 0.04105 L 2.22222E-6 2.83951E-6 " pathEditMode="relative" rAng="0" ptsTypes="AA">
                                      <p:cBhvr>
                                        <p:cTn id="35" dur="700" fill="hold"/>
                                        <p:tgtEl>
                                          <p:spTgt spid="84"/>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026ECB93-72E7-484A-9501-FAF13371154F}"/>
              </a:ext>
            </a:extLst>
          </p:cNvPr>
          <p:cNvSpPr/>
          <p:nvPr/>
        </p:nvSpPr>
        <p:spPr>
          <a:xfrm>
            <a:off x="2963863" y="2505075"/>
            <a:ext cx="1847850" cy="18478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latin typeface="Microsoft YaHei" panose="020B0503020204020204" pitchFamily="34" charset="-122"/>
              <a:ea typeface="Microsoft YaHei" panose="020B0503020204020204" pitchFamily="34" charset="-122"/>
              <a:cs typeface="+mn-ea"/>
              <a:sym typeface="+mn-lt"/>
            </a:endParaRPr>
          </a:p>
        </p:txBody>
      </p:sp>
      <p:cxnSp>
        <p:nvCxnSpPr>
          <p:cNvPr id="4" name="直接连接符 3">
            <a:extLst>
              <a:ext uri="{FF2B5EF4-FFF2-40B4-BE49-F238E27FC236}">
                <a16:creationId xmlns:a16="http://schemas.microsoft.com/office/drawing/2014/main" id="{FE6D4358-2F2E-974B-BFFC-74BA10F37E66}"/>
              </a:ext>
            </a:extLst>
          </p:cNvPr>
          <p:cNvCxnSpPr/>
          <p:nvPr/>
        </p:nvCxnSpPr>
        <p:spPr>
          <a:xfrm flipV="1">
            <a:off x="4351338" y="0"/>
            <a:ext cx="727075" cy="244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CC32CDC-CF04-C543-9B48-CCB44E98B4B9}"/>
              </a:ext>
            </a:extLst>
          </p:cNvPr>
          <p:cNvCxnSpPr/>
          <p:nvPr/>
        </p:nvCxnSpPr>
        <p:spPr>
          <a:xfrm flipV="1">
            <a:off x="4506913" y="223838"/>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EAE9623-AEFF-4E49-B81A-78B0AF0F8FDA}"/>
              </a:ext>
            </a:extLst>
          </p:cNvPr>
          <p:cNvCxnSpPr/>
          <p:nvPr/>
        </p:nvCxnSpPr>
        <p:spPr>
          <a:xfrm flipV="1">
            <a:off x="4421188" y="484188"/>
            <a:ext cx="400050" cy="1347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2D7ED0E-D849-AE44-A351-BD638FE18E81}"/>
              </a:ext>
            </a:extLst>
          </p:cNvPr>
          <p:cNvCxnSpPr/>
          <p:nvPr/>
        </p:nvCxnSpPr>
        <p:spPr>
          <a:xfrm flipV="1">
            <a:off x="2578100" y="4367213"/>
            <a:ext cx="744538" cy="250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EF40772-3F2B-1E4E-AB62-62E806B6279A}"/>
              </a:ext>
            </a:extLst>
          </p:cNvPr>
          <p:cNvCxnSpPr/>
          <p:nvPr/>
        </p:nvCxnSpPr>
        <p:spPr>
          <a:xfrm flipV="1">
            <a:off x="2751138" y="4591050"/>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86480A0-D829-7844-8CDF-7B21D0BDACE3}"/>
              </a:ext>
            </a:extLst>
          </p:cNvPr>
          <p:cNvCxnSpPr/>
          <p:nvPr/>
        </p:nvCxnSpPr>
        <p:spPr>
          <a:xfrm flipV="1">
            <a:off x="2665413" y="4851400"/>
            <a:ext cx="400050" cy="134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8A9AB96-66E1-5244-A775-ACAB70D13DF5}"/>
              </a:ext>
            </a:extLst>
          </p:cNvPr>
          <p:cNvSpPr txBox="1"/>
          <p:nvPr/>
        </p:nvSpPr>
        <p:spPr>
          <a:xfrm>
            <a:off x="2551113" y="3105150"/>
            <a:ext cx="2692400" cy="647700"/>
          </a:xfrm>
          <a:prstGeom prst="rect">
            <a:avLst/>
          </a:prstGeom>
          <a:noFill/>
        </p:spPr>
        <p:txBody>
          <a:bodyPr>
            <a:spAutoFit/>
          </a:bodyPr>
          <a:lstStyle/>
          <a:p>
            <a:pPr algn="ctr" eaLnBrk="1" fontAlgn="auto" hangingPunct="1">
              <a:spcBef>
                <a:spcPts val="0"/>
              </a:spcBef>
              <a:spcAft>
                <a:spcPts val="0"/>
              </a:spcAft>
              <a:defRPr/>
            </a:pPr>
            <a:r>
              <a:rPr lang="en-US" altLang="zh-CN" sz="3600" dirty="0">
                <a:solidFill>
                  <a:schemeClr val="bg1"/>
                </a:solidFill>
                <a:latin typeface="Microsoft YaHei" panose="020B0503020204020204" pitchFamily="34" charset="-122"/>
                <a:ea typeface="Microsoft YaHei" panose="020B0503020204020204" pitchFamily="34" charset="-122"/>
                <a:cs typeface="+mn-ea"/>
                <a:sym typeface="+mn-lt"/>
              </a:rPr>
              <a:t>Part1</a:t>
            </a:r>
            <a:endParaRPr lang="zh-CN" altLang="en-US" sz="36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3" name="文本框 2">
            <a:extLst>
              <a:ext uri="{FF2B5EF4-FFF2-40B4-BE49-F238E27FC236}">
                <a16:creationId xmlns:a16="http://schemas.microsoft.com/office/drawing/2014/main" id="{749E41AD-EE5A-484D-BF21-B10EDDBE7276}"/>
              </a:ext>
            </a:extLst>
          </p:cNvPr>
          <p:cNvSpPr txBox="1"/>
          <p:nvPr/>
        </p:nvSpPr>
        <p:spPr>
          <a:xfrm>
            <a:off x="5380038" y="3044825"/>
            <a:ext cx="4824412" cy="2122488"/>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Microsoft YaHei" panose="020B0503020204020204" pitchFamily="34" charset="-122"/>
                <a:ea typeface="Microsoft YaHei" panose="020B0503020204020204" pitchFamily="34" charset="-122"/>
                <a:cs typeface="+mn-ea"/>
                <a:sym typeface="+mn-lt"/>
              </a:rPr>
              <a:t>问题的提出：海事诉讼当事人频遭禁诉令冲击</a:t>
            </a:r>
          </a:p>
        </p:txBody>
      </p:sp>
      <p:pic>
        <p:nvPicPr>
          <p:cNvPr id="11" name="图片 10">
            <a:extLst>
              <a:ext uri="{FF2B5EF4-FFF2-40B4-BE49-F238E27FC236}">
                <a16:creationId xmlns:a16="http://schemas.microsoft.com/office/drawing/2014/main" id="{C49D3B06-DA06-0648-826C-7D7F5443B046}"/>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8DC9A59-11D9-434B-9152-6A00BF16DD2B}"/>
              </a:ext>
            </a:extLst>
          </p:cNvPr>
          <p:cNvSpPr/>
          <p:nvPr/>
        </p:nvSpPr>
        <p:spPr>
          <a:xfrm>
            <a:off x="0" y="894"/>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8" name="组合 17">
            <a:extLst>
              <a:ext uri="{FF2B5EF4-FFF2-40B4-BE49-F238E27FC236}">
                <a16:creationId xmlns:a16="http://schemas.microsoft.com/office/drawing/2014/main" id="{A0A0CBAB-83AD-0747-A669-F76504DEF505}"/>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34A2950B-7F11-F543-A865-ACABAFE17E80}"/>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等腰三角形 19">
              <a:extLst>
                <a:ext uri="{FF2B5EF4-FFF2-40B4-BE49-F238E27FC236}">
                  <a16:creationId xmlns:a16="http://schemas.microsoft.com/office/drawing/2014/main" id="{D0BFA3CC-C8CF-864E-BE18-75709036F4A4}"/>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221" name="文本框 9">
            <a:extLst>
              <a:ext uri="{FF2B5EF4-FFF2-40B4-BE49-F238E27FC236}">
                <a16:creationId xmlns:a16="http://schemas.microsoft.com/office/drawing/2014/main" id="{D2591123-7225-E541-A463-023E5C0994D8}"/>
              </a:ext>
            </a:extLst>
          </p:cNvPr>
          <p:cNvSpPr txBox="1">
            <a:spLocks noChangeArrowheads="1"/>
          </p:cNvSpPr>
          <p:nvPr/>
        </p:nvSpPr>
        <p:spPr bwMode="auto">
          <a:xfrm>
            <a:off x="984250" y="188913"/>
            <a:ext cx="101282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marL="342900" indent="-34290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lvl="1" eaLnBrk="1" hangingPunct="1"/>
            <a:r>
              <a:rPr lang="zh-CN" altLang="en-US">
                <a:solidFill>
                  <a:schemeClr val="bg1"/>
                </a:solidFill>
                <a:latin typeface="Microsoft YaHei" panose="020B0503020204020204" pitchFamily="34" charset="-122"/>
                <a:ea typeface="Microsoft YaHei" panose="020B0503020204020204" pitchFamily="34" charset="-122"/>
              </a:rPr>
              <a:t>华泰财产保险有限公司深圳分公司</a:t>
            </a:r>
            <a:r>
              <a:rPr lang="en-US" altLang="zh-CN">
                <a:solidFill>
                  <a:schemeClr val="bg1"/>
                </a:solidFill>
                <a:latin typeface="Microsoft YaHei" panose="020B0503020204020204" pitchFamily="34" charset="-122"/>
                <a:ea typeface="Microsoft YaHei" panose="020B0503020204020204" pitchFamily="34" charset="-122"/>
              </a:rPr>
              <a:t>vs</a:t>
            </a:r>
            <a:r>
              <a:rPr lang="zh-CN" altLang="en-US">
                <a:solidFill>
                  <a:schemeClr val="bg1"/>
                </a:solidFill>
                <a:latin typeface="Microsoft YaHei" panose="020B0503020204020204" pitchFamily="34" charset="-122"/>
                <a:ea typeface="Microsoft YaHei" panose="020B0503020204020204" pitchFamily="34" charset="-122"/>
              </a:rPr>
              <a:t>克利伯租船公司船舶租用合同纠纷</a:t>
            </a:r>
          </a:p>
        </p:txBody>
      </p:sp>
      <p:grpSp>
        <p:nvGrpSpPr>
          <p:cNvPr id="32" name="组合 31">
            <a:extLst>
              <a:ext uri="{FF2B5EF4-FFF2-40B4-BE49-F238E27FC236}">
                <a16:creationId xmlns:a16="http://schemas.microsoft.com/office/drawing/2014/main" id="{5E1FA40B-B188-5F41-9852-90AD22153312}"/>
              </a:ext>
            </a:extLst>
          </p:cNvPr>
          <p:cNvGrpSpPr>
            <a:grpSpLocks noChangeAspect="1"/>
          </p:cNvGrpSpPr>
          <p:nvPr/>
        </p:nvGrpSpPr>
        <p:grpSpPr>
          <a:xfrm>
            <a:off x="362119" y="117495"/>
            <a:ext cx="381415" cy="327181"/>
            <a:chOff x="5084763" y="971548"/>
            <a:chExt cx="323865" cy="277813"/>
          </a:xfrm>
          <a:solidFill>
            <a:schemeClr val="accent5">
              <a:lumMod val="60000"/>
              <a:lumOff val="40000"/>
            </a:schemeClr>
          </a:solidFill>
        </p:grpSpPr>
        <p:sp>
          <p:nvSpPr>
            <p:cNvPr id="33" name="Freeform 301">
              <a:extLst>
                <a:ext uri="{FF2B5EF4-FFF2-40B4-BE49-F238E27FC236}">
                  <a16:creationId xmlns:a16="http://schemas.microsoft.com/office/drawing/2014/main" id="{33A29A87-E393-B44E-86E2-EDB164DFBCEF}"/>
                </a:ext>
              </a:extLst>
            </p:cNvPr>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endParaRPr>
            </a:p>
          </p:txBody>
        </p:sp>
        <p:sp>
          <p:nvSpPr>
            <p:cNvPr id="34" name="Freeform 302">
              <a:extLst>
                <a:ext uri="{FF2B5EF4-FFF2-40B4-BE49-F238E27FC236}">
                  <a16:creationId xmlns:a16="http://schemas.microsoft.com/office/drawing/2014/main" id="{1BB0638E-2A10-A149-8D1E-A06BD9777512}"/>
                </a:ext>
              </a:extLst>
            </p:cNvPr>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endParaRPr>
            </a:p>
          </p:txBody>
        </p:sp>
        <p:sp>
          <p:nvSpPr>
            <p:cNvPr id="35" name="Freeform 303">
              <a:extLst>
                <a:ext uri="{FF2B5EF4-FFF2-40B4-BE49-F238E27FC236}">
                  <a16:creationId xmlns:a16="http://schemas.microsoft.com/office/drawing/2014/main" id="{41C536AE-7DB6-2B43-A7DA-F09750A2B42A}"/>
                </a:ext>
              </a:extLst>
            </p:cNvPr>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endParaRPr>
            </a:p>
          </p:txBody>
        </p:sp>
      </p:grpSp>
      <p:sp>
        <p:nvSpPr>
          <p:cNvPr id="12" name="Oval 12">
            <a:extLst>
              <a:ext uri="{FF2B5EF4-FFF2-40B4-BE49-F238E27FC236}">
                <a16:creationId xmlns:a16="http://schemas.microsoft.com/office/drawing/2014/main" id="{8723672B-4A75-444C-A19D-3C61F8DED4BF}"/>
              </a:ext>
            </a:extLst>
          </p:cNvPr>
          <p:cNvSpPr/>
          <p:nvPr/>
        </p:nvSpPr>
        <p:spPr>
          <a:xfrm>
            <a:off x="1350963" y="3103563"/>
            <a:ext cx="219075" cy="21907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13" name="Oval 13">
            <a:extLst>
              <a:ext uri="{FF2B5EF4-FFF2-40B4-BE49-F238E27FC236}">
                <a16:creationId xmlns:a16="http://schemas.microsoft.com/office/drawing/2014/main" id="{5FA2C330-4391-184E-852A-65AF2769DDBB}"/>
              </a:ext>
            </a:extLst>
          </p:cNvPr>
          <p:cNvSpPr/>
          <p:nvPr/>
        </p:nvSpPr>
        <p:spPr>
          <a:xfrm>
            <a:off x="2757488" y="2254250"/>
            <a:ext cx="217487" cy="21907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14" name="Oval 14">
            <a:extLst>
              <a:ext uri="{FF2B5EF4-FFF2-40B4-BE49-F238E27FC236}">
                <a16:creationId xmlns:a16="http://schemas.microsoft.com/office/drawing/2014/main" id="{A3576689-73D7-C44C-AFF7-288EE37D8097}"/>
              </a:ext>
            </a:extLst>
          </p:cNvPr>
          <p:cNvSpPr/>
          <p:nvPr/>
        </p:nvSpPr>
        <p:spPr>
          <a:xfrm>
            <a:off x="4003675" y="1765300"/>
            <a:ext cx="217488" cy="306388"/>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15" name="Oval 15">
            <a:extLst>
              <a:ext uri="{FF2B5EF4-FFF2-40B4-BE49-F238E27FC236}">
                <a16:creationId xmlns:a16="http://schemas.microsoft.com/office/drawing/2014/main" id="{351FFE5D-C617-4F4A-B612-D4850D8740EC}"/>
              </a:ext>
            </a:extLst>
          </p:cNvPr>
          <p:cNvSpPr/>
          <p:nvPr/>
        </p:nvSpPr>
        <p:spPr>
          <a:xfrm>
            <a:off x="5535613" y="1751013"/>
            <a:ext cx="217487" cy="217487"/>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16" name="Oval 16">
            <a:extLst>
              <a:ext uri="{FF2B5EF4-FFF2-40B4-BE49-F238E27FC236}">
                <a16:creationId xmlns:a16="http://schemas.microsoft.com/office/drawing/2014/main" id="{2BD2A9A1-B0DD-1345-BC65-A61ABFA47021}"/>
              </a:ext>
            </a:extLst>
          </p:cNvPr>
          <p:cNvSpPr/>
          <p:nvPr/>
        </p:nvSpPr>
        <p:spPr>
          <a:xfrm>
            <a:off x="7304088" y="1482725"/>
            <a:ext cx="217487" cy="217488"/>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17" name="Oval 17">
            <a:extLst>
              <a:ext uri="{FF2B5EF4-FFF2-40B4-BE49-F238E27FC236}">
                <a16:creationId xmlns:a16="http://schemas.microsoft.com/office/drawing/2014/main" id="{191AF454-90A9-FA47-A2EE-BDD74E3086A3}"/>
              </a:ext>
            </a:extLst>
          </p:cNvPr>
          <p:cNvSpPr/>
          <p:nvPr/>
        </p:nvSpPr>
        <p:spPr>
          <a:xfrm>
            <a:off x="8801100" y="1501775"/>
            <a:ext cx="217488" cy="217488"/>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sp>
        <p:nvSpPr>
          <p:cNvPr id="21" name="Oval 18">
            <a:extLst>
              <a:ext uri="{FF2B5EF4-FFF2-40B4-BE49-F238E27FC236}">
                <a16:creationId xmlns:a16="http://schemas.microsoft.com/office/drawing/2014/main" id="{6D88E3C4-C579-EE47-83C5-E3664C75BEFB}"/>
              </a:ext>
            </a:extLst>
          </p:cNvPr>
          <p:cNvSpPr/>
          <p:nvPr/>
        </p:nvSpPr>
        <p:spPr>
          <a:xfrm>
            <a:off x="10002838" y="1531938"/>
            <a:ext cx="217487" cy="21907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zh-CN" altLang="zh-CN" sz="1600">
              <a:solidFill>
                <a:schemeClr val="tx1">
                  <a:lumMod val="95000"/>
                  <a:lumOff val="5000"/>
                </a:schemeClr>
              </a:solidFill>
              <a:latin typeface="Microsoft YaHei" panose="020B0503020204020204" pitchFamily="34" charset="-122"/>
              <a:ea typeface="Microsoft YaHei" panose="020B0503020204020204" pitchFamily="34" charset="-122"/>
            </a:endParaRPr>
          </a:p>
        </p:txBody>
      </p:sp>
      <p:cxnSp>
        <p:nvCxnSpPr>
          <p:cNvPr id="23" name="Straight Connector 20">
            <a:extLst>
              <a:ext uri="{FF2B5EF4-FFF2-40B4-BE49-F238E27FC236}">
                <a16:creationId xmlns:a16="http://schemas.microsoft.com/office/drawing/2014/main" id="{566E51DF-6366-AC4E-87D9-5529F93312D2}"/>
              </a:ext>
            </a:extLst>
          </p:cNvPr>
          <p:cNvCxnSpPr>
            <a:cxnSpLocks/>
            <a:stCxn id="12" idx="7"/>
            <a:endCxn id="13" idx="3"/>
          </p:cNvCxnSpPr>
          <p:nvPr/>
        </p:nvCxnSpPr>
        <p:spPr>
          <a:xfrm flipV="1">
            <a:off x="1538288" y="2441575"/>
            <a:ext cx="1250950" cy="6937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0AA39E-DFAC-354F-803E-88F45E6330FA}"/>
              </a:ext>
            </a:extLst>
          </p:cNvPr>
          <p:cNvCxnSpPr>
            <a:cxnSpLocks/>
            <a:stCxn id="13" idx="5"/>
            <a:endCxn id="14" idx="2"/>
          </p:cNvCxnSpPr>
          <p:nvPr/>
        </p:nvCxnSpPr>
        <p:spPr>
          <a:xfrm flipV="1">
            <a:off x="2943225" y="1919288"/>
            <a:ext cx="1060450" cy="522287"/>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5">
            <a:extLst>
              <a:ext uri="{FF2B5EF4-FFF2-40B4-BE49-F238E27FC236}">
                <a16:creationId xmlns:a16="http://schemas.microsoft.com/office/drawing/2014/main" id="{06A11644-1193-5740-8BD9-BEA660C13006}"/>
              </a:ext>
            </a:extLst>
          </p:cNvPr>
          <p:cNvCxnSpPr>
            <a:cxnSpLocks/>
            <a:stCxn id="14" idx="7"/>
            <a:endCxn id="15" idx="3"/>
          </p:cNvCxnSpPr>
          <p:nvPr/>
        </p:nvCxnSpPr>
        <p:spPr>
          <a:xfrm>
            <a:off x="4189413" y="1809750"/>
            <a:ext cx="1377950" cy="125413"/>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7">
            <a:extLst>
              <a:ext uri="{FF2B5EF4-FFF2-40B4-BE49-F238E27FC236}">
                <a16:creationId xmlns:a16="http://schemas.microsoft.com/office/drawing/2014/main" id="{9152BC30-12B1-6345-9769-08F740BD5FBD}"/>
              </a:ext>
            </a:extLst>
          </p:cNvPr>
          <p:cNvCxnSpPr>
            <a:stCxn id="15" idx="6"/>
            <a:endCxn id="16" idx="2"/>
          </p:cNvCxnSpPr>
          <p:nvPr/>
        </p:nvCxnSpPr>
        <p:spPr>
          <a:xfrm flipV="1">
            <a:off x="5753100" y="1590675"/>
            <a:ext cx="1550988" cy="26828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C250B10C-3C7D-D441-9803-0D0079896D11}"/>
              </a:ext>
            </a:extLst>
          </p:cNvPr>
          <p:cNvCxnSpPr>
            <a:stCxn id="16" idx="5"/>
            <a:endCxn id="17" idx="1"/>
          </p:cNvCxnSpPr>
          <p:nvPr/>
        </p:nvCxnSpPr>
        <p:spPr>
          <a:xfrm flipV="1">
            <a:off x="7489825" y="1533525"/>
            <a:ext cx="1343025" cy="1349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31">
            <a:extLst>
              <a:ext uri="{FF2B5EF4-FFF2-40B4-BE49-F238E27FC236}">
                <a16:creationId xmlns:a16="http://schemas.microsoft.com/office/drawing/2014/main" id="{34F328B4-F502-AF49-B0B5-5F2D85570C20}"/>
              </a:ext>
            </a:extLst>
          </p:cNvPr>
          <p:cNvCxnSpPr>
            <a:cxnSpLocks/>
            <a:stCxn id="17" idx="6"/>
            <a:endCxn id="21" idx="3"/>
          </p:cNvCxnSpPr>
          <p:nvPr/>
        </p:nvCxnSpPr>
        <p:spPr>
          <a:xfrm>
            <a:off x="9018588" y="1611313"/>
            <a:ext cx="1016000" cy="1063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0D54037-378B-3A4E-B125-8110A1A98663}"/>
              </a:ext>
            </a:extLst>
          </p:cNvPr>
          <p:cNvSpPr txBox="1"/>
          <p:nvPr/>
        </p:nvSpPr>
        <p:spPr>
          <a:xfrm>
            <a:off x="2155825" y="1717675"/>
            <a:ext cx="1522413" cy="338138"/>
          </a:xfrm>
          <a:prstGeom prst="rect">
            <a:avLst/>
          </a:prstGeom>
          <a:noFill/>
        </p:spPr>
        <p:txBody>
          <a:bodyPr wrap="none">
            <a:spAutoFit/>
          </a:bodyPr>
          <a:lstStyle/>
          <a:p>
            <a:pPr eaLnBrk="1" fontAlgn="auto" hangingPunct="1">
              <a:spcBef>
                <a:spcPts val="0"/>
              </a:spcBef>
              <a:spcAft>
                <a:spcPts val="0"/>
              </a:spcAft>
              <a:defRPr/>
            </a:pP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2017</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年</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6</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月</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8</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日</a:t>
            </a:r>
            <a:endParaRPr 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endParaRPr>
          </a:p>
        </p:txBody>
      </p:sp>
      <p:sp>
        <p:nvSpPr>
          <p:cNvPr id="42" name="TextBox 41">
            <a:extLst>
              <a:ext uri="{FF2B5EF4-FFF2-40B4-BE49-F238E27FC236}">
                <a16:creationId xmlns:a16="http://schemas.microsoft.com/office/drawing/2014/main" id="{2E3D55D0-1C79-F64D-9E78-0B0656E529B6}"/>
              </a:ext>
            </a:extLst>
          </p:cNvPr>
          <p:cNvSpPr txBox="1"/>
          <p:nvPr/>
        </p:nvSpPr>
        <p:spPr>
          <a:xfrm>
            <a:off x="3581400" y="1255713"/>
            <a:ext cx="1520825" cy="339725"/>
          </a:xfrm>
          <a:prstGeom prst="rect">
            <a:avLst/>
          </a:prstGeom>
          <a:noFill/>
        </p:spPr>
        <p:txBody>
          <a:bodyPr wrap="none">
            <a:spAutoFit/>
          </a:bodyPr>
          <a:lstStyle/>
          <a:p>
            <a:pPr eaLnBrk="1" fontAlgn="auto" hangingPunct="1">
              <a:spcBef>
                <a:spcPts val="0"/>
              </a:spcBef>
              <a:spcAft>
                <a:spcPts val="0"/>
              </a:spcAft>
              <a:defRPr/>
            </a:pP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2017</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年</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6</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月</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9</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日</a:t>
            </a:r>
            <a:endParaRPr 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endParaRPr>
          </a:p>
        </p:txBody>
      </p:sp>
      <p:sp>
        <p:nvSpPr>
          <p:cNvPr id="44" name="TextBox 43">
            <a:extLst>
              <a:ext uri="{FF2B5EF4-FFF2-40B4-BE49-F238E27FC236}">
                <a16:creationId xmlns:a16="http://schemas.microsoft.com/office/drawing/2014/main" id="{FF9394B3-40DF-0540-A1E1-B4FD2703BC22}"/>
              </a:ext>
            </a:extLst>
          </p:cNvPr>
          <p:cNvSpPr txBox="1"/>
          <p:nvPr/>
        </p:nvSpPr>
        <p:spPr>
          <a:xfrm>
            <a:off x="6529388" y="1087438"/>
            <a:ext cx="1641475" cy="338137"/>
          </a:xfrm>
          <a:prstGeom prst="rect">
            <a:avLst/>
          </a:prstGeom>
          <a:noFill/>
        </p:spPr>
        <p:txBody>
          <a:bodyPr wrap="none">
            <a:spAutoFit/>
          </a:bodyPr>
          <a:lstStyle/>
          <a:p>
            <a:pPr eaLnBrk="1" fontAlgn="auto" hangingPunct="1">
              <a:spcBef>
                <a:spcPts val="0"/>
              </a:spcBef>
              <a:spcAft>
                <a:spcPts val="0"/>
              </a:spcAft>
              <a:defRPr/>
            </a:pP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2017</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年</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6</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月</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29</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日</a:t>
            </a:r>
            <a:endParaRPr 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endParaRPr>
          </a:p>
        </p:txBody>
      </p:sp>
      <p:sp>
        <p:nvSpPr>
          <p:cNvPr id="46" name="TextBox 45">
            <a:extLst>
              <a:ext uri="{FF2B5EF4-FFF2-40B4-BE49-F238E27FC236}">
                <a16:creationId xmlns:a16="http://schemas.microsoft.com/office/drawing/2014/main" id="{7AD89860-DD53-9448-B027-B8A62F078FC8}"/>
              </a:ext>
            </a:extLst>
          </p:cNvPr>
          <p:cNvSpPr txBox="1"/>
          <p:nvPr/>
        </p:nvSpPr>
        <p:spPr>
          <a:xfrm>
            <a:off x="527050" y="2579688"/>
            <a:ext cx="1520825" cy="338137"/>
          </a:xfrm>
          <a:prstGeom prst="rect">
            <a:avLst/>
          </a:prstGeom>
          <a:noFill/>
        </p:spPr>
        <p:txBody>
          <a:bodyPr wrap="none">
            <a:spAutoFit/>
          </a:bodyPr>
          <a:lstStyle/>
          <a:p>
            <a:pPr eaLnBrk="1" fontAlgn="auto" hangingPunct="1">
              <a:spcBef>
                <a:spcPts val="0"/>
              </a:spcBef>
              <a:spcAft>
                <a:spcPts val="0"/>
              </a:spcAft>
              <a:defRPr/>
            </a:pP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2017</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年</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6</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月</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日</a:t>
            </a:r>
            <a:endParaRPr 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endParaRPr>
          </a:p>
        </p:txBody>
      </p:sp>
      <p:sp>
        <p:nvSpPr>
          <p:cNvPr id="47" name="TextBox 46">
            <a:extLst>
              <a:ext uri="{FF2B5EF4-FFF2-40B4-BE49-F238E27FC236}">
                <a16:creationId xmlns:a16="http://schemas.microsoft.com/office/drawing/2014/main" id="{66D10F75-3DA2-FA4C-8C7B-15892923A122}"/>
              </a:ext>
            </a:extLst>
          </p:cNvPr>
          <p:cNvSpPr txBox="1"/>
          <p:nvPr/>
        </p:nvSpPr>
        <p:spPr>
          <a:xfrm>
            <a:off x="6126163" y="4368800"/>
            <a:ext cx="2498725" cy="206216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fontAlgn="auto" hangingPunct="1">
              <a:spcBef>
                <a:spcPts val="0"/>
              </a:spcBef>
              <a:spcAft>
                <a:spcPts val="0"/>
              </a:spcAft>
              <a:defRPr/>
            </a:pPr>
            <a:r>
              <a:rPr lang="zh-CN" altLang="en-US" sz="1600" dirty="0">
                <a:solidFill>
                  <a:schemeClr val="tx1">
                    <a:lumMod val="95000"/>
                    <a:lumOff val="5000"/>
                  </a:schemeClr>
                </a:solidFill>
                <a:latin typeface="Impact MT Std" pitchFamily="34" charset="0"/>
                <a:ea typeface="微软雅黑" panose="020B0503020204020204" pitchFamily="34" charset="-122"/>
              </a:rPr>
              <a:t>责令请求人保险公司撤回起诉或禁止请求人保险公司就提单包含或证明的运输合同项下产生的任何纠纷在中华人民共和国启动任何进一步或其他针对被请求人租船公司的诉讼程序。</a:t>
            </a:r>
          </a:p>
        </p:txBody>
      </p:sp>
      <p:sp>
        <p:nvSpPr>
          <p:cNvPr id="48" name="Oval 47">
            <a:extLst>
              <a:ext uri="{FF2B5EF4-FFF2-40B4-BE49-F238E27FC236}">
                <a16:creationId xmlns:a16="http://schemas.microsoft.com/office/drawing/2014/main" id="{45098D65-77E1-4D48-B162-17648B706D18}"/>
              </a:ext>
            </a:extLst>
          </p:cNvPr>
          <p:cNvSpPr/>
          <p:nvPr/>
        </p:nvSpPr>
        <p:spPr>
          <a:xfrm>
            <a:off x="5556250" y="3870325"/>
            <a:ext cx="3597275" cy="2897188"/>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200" b="1" dirty="0">
                <a:solidFill>
                  <a:srgbClr val="31859C"/>
                </a:solidFill>
                <a:latin typeface="Impact MT Std" pitchFamily="34" charset="0"/>
                <a:ea typeface="微软雅黑" panose="020B0503020204020204" pitchFamily="34" charset="-122"/>
              </a:rPr>
              <a:t> </a:t>
            </a:r>
            <a:endParaRPr lang="id-ID" altLang="zh-CN" sz="1200" b="1" dirty="0">
              <a:solidFill>
                <a:srgbClr val="31859C"/>
              </a:solidFill>
              <a:latin typeface="Impact MT Std" pitchFamily="34" charset="0"/>
              <a:ea typeface="微软雅黑" panose="020B0503020204020204" pitchFamily="34" charset="-122"/>
            </a:endParaRPr>
          </a:p>
        </p:txBody>
      </p:sp>
      <p:sp>
        <p:nvSpPr>
          <p:cNvPr id="49" name="Arc 48">
            <a:extLst>
              <a:ext uri="{FF2B5EF4-FFF2-40B4-BE49-F238E27FC236}">
                <a16:creationId xmlns:a16="http://schemas.microsoft.com/office/drawing/2014/main" id="{40ECDD44-75EA-0C40-BDC6-79411CAEEF11}"/>
              </a:ext>
            </a:extLst>
          </p:cNvPr>
          <p:cNvSpPr/>
          <p:nvPr/>
        </p:nvSpPr>
        <p:spPr>
          <a:xfrm>
            <a:off x="5556250" y="3870325"/>
            <a:ext cx="3597275" cy="2897188"/>
          </a:xfrm>
          <a:prstGeom prst="arc">
            <a:avLst>
              <a:gd name="adj1" fmla="val 16200000"/>
              <a:gd name="adj2" fmla="val 11287514"/>
            </a:avLst>
          </a:prstGeom>
          <a:ln w="1016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31859C"/>
              </a:solidFill>
              <a:latin typeface="Impact MT Std" pitchFamily="34" charset="0"/>
            </a:endParaRPr>
          </a:p>
        </p:txBody>
      </p:sp>
      <p:sp>
        <p:nvSpPr>
          <p:cNvPr id="51" name="TextBox 50">
            <a:extLst>
              <a:ext uri="{FF2B5EF4-FFF2-40B4-BE49-F238E27FC236}">
                <a16:creationId xmlns:a16="http://schemas.microsoft.com/office/drawing/2014/main" id="{D87BB7C0-C9E9-B04C-8E4B-982051F62521}"/>
              </a:ext>
            </a:extLst>
          </p:cNvPr>
          <p:cNvSpPr txBox="1">
            <a:spLocks noChangeArrowheads="1"/>
          </p:cNvSpPr>
          <p:nvPr/>
        </p:nvSpPr>
        <p:spPr bwMode="auto">
          <a:xfrm>
            <a:off x="15670213" y="8396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t>延时符</a:t>
            </a:r>
          </a:p>
        </p:txBody>
      </p:sp>
      <p:sp>
        <p:nvSpPr>
          <p:cNvPr id="3" name="矩形 2">
            <a:extLst>
              <a:ext uri="{FF2B5EF4-FFF2-40B4-BE49-F238E27FC236}">
                <a16:creationId xmlns:a16="http://schemas.microsoft.com/office/drawing/2014/main" id="{A4DB74D6-DDED-5444-A266-69702166F896}"/>
              </a:ext>
            </a:extLst>
          </p:cNvPr>
          <p:cNvSpPr/>
          <p:nvPr/>
        </p:nvSpPr>
        <p:spPr>
          <a:xfrm>
            <a:off x="692150" y="3522663"/>
            <a:ext cx="1317625" cy="58420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rPr>
              <a:t>申请诉前海事请求保全</a:t>
            </a:r>
          </a:p>
        </p:txBody>
      </p:sp>
      <p:sp>
        <p:nvSpPr>
          <p:cNvPr id="4" name="矩形 3">
            <a:extLst>
              <a:ext uri="{FF2B5EF4-FFF2-40B4-BE49-F238E27FC236}">
                <a16:creationId xmlns:a16="http://schemas.microsoft.com/office/drawing/2014/main" id="{7ABCAA72-3974-A94A-9367-0C2C0D7F7AD5}"/>
              </a:ext>
            </a:extLst>
          </p:cNvPr>
          <p:cNvSpPr/>
          <p:nvPr/>
        </p:nvSpPr>
        <p:spPr>
          <a:xfrm>
            <a:off x="2309813" y="2619375"/>
            <a:ext cx="1327150" cy="83185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rPr>
              <a:t>提起海上货物运输提单纠纷</a:t>
            </a:r>
          </a:p>
        </p:txBody>
      </p:sp>
      <p:sp>
        <p:nvSpPr>
          <p:cNvPr id="5" name="矩形 4">
            <a:extLst>
              <a:ext uri="{FF2B5EF4-FFF2-40B4-BE49-F238E27FC236}">
                <a16:creationId xmlns:a16="http://schemas.microsoft.com/office/drawing/2014/main" id="{22848879-047B-B94E-BEAA-90A55D77EF92}"/>
              </a:ext>
            </a:extLst>
          </p:cNvPr>
          <p:cNvSpPr/>
          <p:nvPr/>
        </p:nvSpPr>
        <p:spPr>
          <a:xfrm>
            <a:off x="3794125" y="2141538"/>
            <a:ext cx="1076325" cy="1323975"/>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rPr>
              <a:t>武汉海事法院立案受理、送达法律文书</a:t>
            </a:r>
          </a:p>
        </p:txBody>
      </p:sp>
      <p:sp>
        <p:nvSpPr>
          <p:cNvPr id="6" name="矩形 5">
            <a:extLst>
              <a:ext uri="{FF2B5EF4-FFF2-40B4-BE49-F238E27FC236}">
                <a16:creationId xmlns:a16="http://schemas.microsoft.com/office/drawing/2014/main" id="{EA1DD73C-A73A-184E-A1F7-6331CA87A8AE}"/>
              </a:ext>
            </a:extLst>
          </p:cNvPr>
          <p:cNvSpPr/>
          <p:nvPr/>
        </p:nvSpPr>
        <p:spPr>
          <a:xfrm>
            <a:off x="6904038" y="1901825"/>
            <a:ext cx="912812" cy="830263"/>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rPr>
              <a:t>香港法院签发禁诉令</a:t>
            </a:r>
          </a:p>
        </p:txBody>
      </p:sp>
      <p:sp>
        <p:nvSpPr>
          <p:cNvPr id="50" name="TextBox 43">
            <a:extLst>
              <a:ext uri="{FF2B5EF4-FFF2-40B4-BE49-F238E27FC236}">
                <a16:creationId xmlns:a16="http://schemas.microsoft.com/office/drawing/2014/main" id="{3F858D30-230D-8C4E-8EFB-409041F02F6F}"/>
              </a:ext>
            </a:extLst>
          </p:cNvPr>
          <p:cNvSpPr txBox="1"/>
          <p:nvPr/>
        </p:nvSpPr>
        <p:spPr>
          <a:xfrm>
            <a:off x="8310563" y="1033463"/>
            <a:ext cx="1643062" cy="338137"/>
          </a:xfrm>
          <a:prstGeom prst="rect">
            <a:avLst/>
          </a:prstGeom>
          <a:noFill/>
        </p:spPr>
        <p:txBody>
          <a:bodyPr wrap="none">
            <a:spAutoFit/>
          </a:bodyPr>
          <a:lstStyle/>
          <a:p>
            <a:pPr eaLnBrk="1" fontAlgn="auto" hangingPunct="1">
              <a:spcBef>
                <a:spcPts val="0"/>
              </a:spcBef>
              <a:spcAft>
                <a:spcPts val="0"/>
              </a:spcAft>
              <a:defRPr/>
            </a:pP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2017</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年</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7</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月</a:t>
            </a:r>
            <a:r>
              <a:rPr lang="en-US" altLang="zh-CN"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21</a:t>
            </a: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rPr>
              <a:t>日</a:t>
            </a:r>
            <a:endParaRPr lang="en-US" sz="1600" dirty="0">
              <a:solidFill>
                <a:schemeClr val="tx1">
                  <a:lumMod val="95000"/>
                  <a:lumOff val="5000"/>
                </a:schemeClr>
              </a:solidFill>
              <a:latin typeface="Microsoft YaHei" panose="020B0503020204020204" pitchFamily="34" charset="-122"/>
              <a:ea typeface="Microsoft YaHei" panose="020B0503020204020204" pitchFamily="34" charset="-122"/>
              <a:cs typeface="Open Sans" pitchFamily="34" charset="0"/>
            </a:endParaRPr>
          </a:p>
        </p:txBody>
      </p:sp>
      <p:sp>
        <p:nvSpPr>
          <p:cNvPr id="9249" name="矩形 36">
            <a:extLst>
              <a:ext uri="{FF2B5EF4-FFF2-40B4-BE49-F238E27FC236}">
                <a16:creationId xmlns:a16="http://schemas.microsoft.com/office/drawing/2014/main" id="{88D3AB8F-92F7-B84C-8D2A-3591EDC67B6B}"/>
              </a:ext>
            </a:extLst>
          </p:cNvPr>
          <p:cNvSpPr>
            <a:spLocks noChangeArrowheads="1"/>
          </p:cNvSpPr>
          <p:nvPr/>
        </p:nvSpPr>
        <p:spPr bwMode="auto">
          <a:xfrm>
            <a:off x="8408988" y="1857375"/>
            <a:ext cx="111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dirty="0"/>
              <a:t>武汉海事法院</a:t>
            </a:r>
            <a:r>
              <a:rPr lang="zh-CN" altLang="en-US" b="1" dirty="0"/>
              <a:t>责令被告立即向香港法院申请撤回禁诉令</a:t>
            </a:r>
          </a:p>
        </p:txBody>
      </p:sp>
      <p:sp>
        <p:nvSpPr>
          <p:cNvPr id="38" name="下箭头 37">
            <a:extLst>
              <a:ext uri="{FF2B5EF4-FFF2-40B4-BE49-F238E27FC236}">
                <a16:creationId xmlns:a16="http://schemas.microsoft.com/office/drawing/2014/main" id="{3C29B246-94DE-E547-BFB5-4842016DB6E3}"/>
              </a:ext>
            </a:extLst>
          </p:cNvPr>
          <p:cNvSpPr/>
          <p:nvPr/>
        </p:nvSpPr>
        <p:spPr>
          <a:xfrm>
            <a:off x="7210425" y="2732088"/>
            <a:ext cx="168275" cy="982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a:p>
        </p:txBody>
      </p:sp>
      <p:sp>
        <p:nvSpPr>
          <p:cNvPr id="9251" name="矩形 56">
            <a:extLst>
              <a:ext uri="{FF2B5EF4-FFF2-40B4-BE49-F238E27FC236}">
                <a16:creationId xmlns:a16="http://schemas.microsoft.com/office/drawing/2014/main" id="{69C34935-47BA-4B44-AF79-7BC3ED15D051}"/>
              </a:ext>
            </a:extLst>
          </p:cNvPr>
          <p:cNvSpPr>
            <a:spLocks noChangeArrowheads="1"/>
          </p:cNvSpPr>
          <p:nvPr/>
        </p:nvSpPr>
        <p:spPr bwMode="auto">
          <a:xfrm>
            <a:off x="5146675" y="2117725"/>
            <a:ext cx="1512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solidFill>
                  <a:srgbClr val="333333"/>
                </a:solidFill>
                <a:latin typeface="PingFang SC" panose="020B0400000000000000" pitchFamily="34" charset="-122"/>
                <a:ea typeface="PingFang SC" panose="020B0400000000000000" pitchFamily="34" charset="-122"/>
              </a:rPr>
              <a:t>被告以该案存在有效仲裁条款为由，向香港法院申请</a:t>
            </a:r>
            <a:r>
              <a:rPr lang="zh-CN" altLang="en-US" b="1">
                <a:latin typeface="PingFang SC" panose="020B0400000000000000" pitchFamily="34" charset="-122"/>
                <a:ea typeface="PingFang SC" panose="020B0400000000000000" pitchFamily="34" charset="-122"/>
              </a:rPr>
              <a:t>禁诉令</a:t>
            </a:r>
            <a:endParaRPr lang="zh-CN" altLang="en-US" b="1"/>
          </a:p>
        </p:txBody>
      </p:sp>
      <p:sp>
        <p:nvSpPr>
          <p:cNvPr id="58" name="矩形 57">
            <a:extLst>
              <a:ext uri="{FF2B5EF4-FFF2-40B4-BE49-F238E27FC236}">
                <a16:creationId xmlns:a16="http://schemas.microsoft.com/office/drawing/2014/main" id="{880FFE46-385F-9542-920B-FCB724F96BA6}"/>
              </a:ext>
            </a:extLst>
          </p:cNvPr>
          <p:cNvSpPr/>
          <p:nvPr/>
        </p:nvSpPr>
        <p:spPr>
          <a:xfrm>
            <a:off x="9717088" y="1857375"/>
            <a:ext cx="914400" cy="181610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95000"/>
                    <a:lumOff val="5000"/>
                  </a:schemeClr>
                </a:solidFill>
                <a:latin typeface="Microsoft YaHei" panose="020B0503020204020204" pitchFamily="34" charset="-122"/>
                <a:ea typeface="Microsoft YaHei" panose="020B0503020204020204" pitchFamily="34" charset="-122"/>
              </a:rPr>
              <a:t>双方和解，共同向香港法院申请撤销禁诉令</a:t>
            </a:r>
          </a:p>
        </p:txBody>
      </p:sp>
      <p:pic>
        <p:nvPicPr>
          <p:cNvPr id="59" name="图片 58">
            <a:extLst>
              <a:ext uri="{FF2B5EF4-FFF2-40B4-BE49-F238E27FC236}">
                <a16:creationId xmlns:a16="http://schemas.microsoft.com/office/drawing/2014/main" id="{5559DB1B-1308-E64F-B6B0-998D2FD78945}"/>
              </a:ext>
            </a:extLst>
          </p:cNvPr>
          <p:cNvPicPr>
            <a:picLocks noChangeAspect="1"/>
          </p:cNvPicPr>
          <p:nvPr/>
        </p:nvPicPr>
        <p:blipFill>
          <a:blip r:embed="rId4"/>
          <a:srcRect l="2682" t="5060" r="10726" b="2892"/>
          <a:stretch>
            <a:fillRect/>
          </a:stretch>
        </p:blipFill>
        <p:spPr>
          <a:xfrm>
            <a:off x="10561453" y="519871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22" presetClass="entr" presetSubtype="4" fill="hold" nodeType="with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nodeType="withEffect">
                                  <p:stCondLst>
                                    <p:cond delay="100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nodeType="withEffect">
                                  <p:stCondLst>
                                    <p:cond delay="100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100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nodeType="withEffect">
                                  <p:stCondLst>
                                    <p:cond delay="100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nodeType="with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par>
                          <p:cTn id="78" fill="hold" nodeType="afterGroup">
                            <p:stCondLst>
                              <p:cond delay="2000"/>
                            </p:stCondLst>
                            <p:childTnLst>
                              <p:par>
                                <p:cTn id="79" presetID="53" presetClass="entr" presetSubtype="16"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childTnLst>
                          </p:cTn>
                        </p:par>
                        <p:par>
                          <p:cTn id="84" fill="hold" nodeType="afterGroup">
                            <p:stCondLst>
                              <p:cond delay="2500"/>
                            </p:stCondLst>
                            <p:childTnLst>
                              <p:par>
                                <p:cTn id="85" presetID="53" presetClass="entr" presetSubtype="16"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500" fill="hold"/>
                                        <p:tgtEl>
                                          <p:spTgt spid="49"/>
                                        </p:tgtEl>
                                        <p:attrNameLst>
                                          <p:attrName>ppt_w</p:attrName>
                                        </p:attrNameLst>
                                      </p:cBhvr>
                                      <p:tavLst>
                                        <p:tav tm="0">
                                          <p:val>
                                            <p:fltVal val="0"/>
                                          </p:val>
                                        </p:tav>
                                        <p:tav tm="100000">
                                          <p:val>
                                            <p:strVal val="#ppt_w"/>
                                          </p:val>
                                        </p:tav>
                                      </p:tavLst>
                                    </p:anim>
                                    <p:anim calcmode="lin" valueType="num">
                                      <p:cBhvr>
                                        <p:cTn id="88" dur="500" fill="hold"/>
                                        <p:tgtEl>
                                          <p:spTgt spid="49"/>
                                        </p:tgtEl>
                                        <p:attrNameLst>
                                          <p:attrName>ppt_h</p:attrName>
                                        </p:attrNameLst>
                                      </p:cBhvr>
                                      <p:tavLst>
                                        <p:tav tm="0">
                                          <p:val>
                                            <p:fltVal val="0"/>
                                          </p:val>
                                        </p:tav>
                                        <p:tav tm="100000">
                                          <p:val>
                                            <p:strVal val="#ppt_h"/>
                                          </p:val>
                                        </p:tav>
                                      </p:tavLst>
                                    </p:anim>
                                    <p:animEffect transition="in" filter="fade">
                                      <p:cBhvr>
                                        <p:cTn id="89" dur="500"/>
                                        <p:tgtEl>
                                          <p:spTgt spid="49"/>
                                        </p:tgtEl>
                                      </p:cBhvr>
                                    </p:animEffect>
                                  </p:childTnLst>
                                </p:cTn>
                              </p:par>
                            </p:childTnLst>
                          </p:cTn>
                        </p:par>
                        <p:par>
                          <p:cTn id="90" fill="hold" nodeType="afterGroup">
                            <p:stCondLst>
                              <p:cond delay="3000"/>
                            </p:stCondLst>
                            <p:childTnLst>
                              <p:par>
                                <p:cTn id="91" presetID="42"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1000"/>
                                        <p:tgtEl>
                                          <p:spTgt spid="47"/>
                                        </p:tgtEl>
                                      </p:cBhvr>
                                    </p:animEffect>
                                    <p:anim calcmode="lin" valueType="num">
                                      <p:cBhvr>
                                        <p:cTn id="94" dur="1000" fill="hold"/>
                                        <p:tgtEl>
                                          <p:spTgt spid="47"/>
                                        </p:tgtEl>
                                        <p:attrNameLst>
                                          <p:attrName>ppt_x</p:attrName>
                                        </p:attrNameLst>
                                      </p:cBhvr>
                                      <p:tavLst>
                                        <p:tav tm="0">
                                          <p:val>
                                            <p:strVal val="#ppt_x"/>
                                          </p:val>
                                        </p:tav>
                                        <p:tav tm="100000">
                                          <p:val>
                                            <p:strVal val="#ppt_x"/>
                                          </p:val>
                                        </p:tav>
                                      </p:tavLst>
                                    </p:anim>
                                    <p:anim calcmode="lin" valueType="num">
                                      <p:cBhvr>
                                        <p:cTn id="95" dur="1000" fill="hold"/>
                                        <p:tgtEl>
                                          <p:spTgt spid="47"/>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4000"/>
                            </p:stCondLst>
                            <p:childTnLst>
                              <p:par>
                                <p:cTn id="97" presetID="10"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2000"/>
                                        <p:tgtEl>
                                          <p:spTgt spid="51"/>
                                        </p:tgtEl>
                                      </p:cBhvr>
                                    </p:animEffect>
                                  </p:childTnLst>
                                </p:cTn>
                              </p:par>
                              <p:par>
                                <p:cTn id="100" presetID="53" presetClass="entr" presetSubtype="16" fill="hold" grpId="0" nodeType="withEffect">
                                  <p:stCondLst>
                                    <p:cond delay="1500"/>
                                  </p:stCondLst>
                                  <p:childTnLst>
                                    <p:set>
                                      <p:cBhvr>
                                        <p:cTn id="101" dur="1" fill="hold">
                                          <p:stCondLst>
                                            <p:cond delay="0"/>
                                          </p:stCondLst>
                                        </p:cTn>
                                        <p:tgtEl>
                                          <p:spTgt spid="50"/>
                                        </p:tgtEl>
                                        <p:attrNameLst>
                                          <p:attrName>style.visibility</p:attrName>
                                        </p:attrNameLst>
                                      </p:cBhvr>
                                      <p:to>
                                        <p:strVal val="visible"/>
                                      </p:to>
                                    </p:set>
                                    <p:anim calcmode="lin" valueType="num">
                                      <p:cBhvr>
                                        <p:cTn id="102" dur="500" fill="hold"/>
                                        <p:tgtEl>
                                          <p:spTgt spid="50"/>
                                        </p:tgtEl>
                                        <p:attrNameLst>
                                          <p:attrName>ppt_w</p:attrName>
                                        </p:attrNameLst>
                                      </p:cBhvr>
                                      <p:tavLst>
                                        <p:tav tm="0">
                                          <p:val>
                                            <p:fltVal val="0"/>
                                          </p:val>
                                        </p:tav>
                                        <p:tav tm="100000">
                                          <p:val>
                                            <p:strVal val="#ppt_w"/>
                                          </p:val>
                                        </p:tav>
                                      </p:tavLst>
                                    </p:anim>
                                    <p:anim calcmode="lin" valueType="num">
                                      <p:cBhvr>
                                        <p:cTn id="103" dur="500" fill="hold"/>
                                        <p:tgtEl>
                                          <p:spTgt spid="50"/>
                                        </p:tgtEl>
                                        <p:attrNameLst>
                                          <p:attrName>ppt_h</p:attrName>
                                        </p:attrNameLst>
                                      </p:cBhvr>
                                      <p:tavLst>
                                        <p:tav tm="0">
                                          <p:val>
                                            <p:fltVal val="0"/>
                                          </p:val>
                                        </p:tav>
                                        <p:tav tm="100000">
                                          <p:val>
                                            <p:strVal val="#ppt_h"/>
                                          </p:val>
                                        </p:tav>
                                      </p:tavLst>
                                    </p:anim>
                                    <p:animEffect transition="in" filter="fade">
                                      <p:cBhvr>
                                        <p:cTn id="10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21" grpId="0" bldLvl="0" animBg="1"/>
      <p:bldP spid="40" grpId="0"/>
      <p:bldP spid="42" grpId="0"/>
      <p:bldP spid="44" grpId="0"/>
      <p:bldP spid="46" grpId="0"/>
      <p:bldP spid="47" grpId="0"/>
      <p:bldP spid="48" grpId="0" bldLvl="0" animBg="1"/>
      <p:bldP spid="51"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474E8D9C-9A25-3647-B9F6-E85C2B6C27B1}"/>
              </a:ext>
            </a:extLst>
          </p:cNvPr>
          <p:cNvPicPr>
            <a:picLocks noChangeAspect="1"/>
          </p:cNvPicPr>
          <p:nvPr/>
        </p:nvPicPr>
        <p:blipFill>
          <a:blip r:embed="rId3"/>
          <a:srcRect l="2682" t="5060" r="10726" b="2892"/>
          <a:stretch>
            <a:fillRect/>
          </a:stretch>
        </p:blipFill>
        <p:spPr>
          <a:xfrm>
            <a:off x="14481811" y="2930860"/>
            <a:ext cx="1630547" cy="1607404"/>
          </a:xfrm>
          <a:prstGeom prst="ellipse">
            <a:avLst/>
          </a:prstGeom>
        </p:spPr>
      </p:pic>
      <p:sp>
        <p:nvSpPr>
          <p:cNvPr id="2" name="矩形 1">
            <a:extLst>
              <a:ext uri="{FF2B5EF4-FFF2-40B4-BE49-F238E27FC236}">
                <a16:creationId xmlns:a16="http://schemas.microsoft.com/office/drawing/2014/main" id="{CA586A8A-54E5-1742-AC5C-6329F6406122}"/>
              </a:ext>
            </a:extLst>
          </p:cNvPr>
          <p:cNvSpPr/>
          <p:nvPr/>
        </p:nvSpPr>
        <p:spPr>
          <a:xfrm>
            <a:off x="0" y="894"/>
            <a:ext cx="12192000" cy="548537"/>
          </a:xfrm>
          <a:prstGeom prst="rect">
            <a:avLst/>
          </a:prstGeom>
          <a:blipFill>
            <a:blip r:embed="rId4"/>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nvGrpSpPr>
          <p:cNvPr id="18" name="组合 17">
            <a:extLst>
              <a:ext uri="{FF2B5EF4-FFF2-40B4-BE49-F238E27FC236}">
                <a16:creationId xmlns:a16="http://schemas.microsoft.com/office/drawing/2014/main" id="{BDF2C362-6AE4-B943-B0C8-E03B23A745D0}"/>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9F0AE11D-D657-9246-AAD1-45A308464A3A}"/>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sp>
          <p:nvSpPr>
            <p:cNvPr id="20" name="等腰三角形 19">
              <a:extLst>
                <a:ext uri="{FF2B5EF4-FFF2-40B4-BE49-F238E27FC236}">
                  <a16:creationId xmlns:a16="http://schemas.microsoft.com/office/drawing/2014/main" id="{F4B27B34-2581-5648-85C7-FB6D76DDEAFB}"/>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sp>
        <p:nvSpPr>
          <p:cNvPr id="22" name="文本框 9">
            <a:extLst>
              <a:ext uri="{FF2B5EF4-FFF2-40B4-BE49-F238E27FC236}">
                <a16:creationId xmlns:a16="http://schemas.microsoft.com/office/drawing/2014/main" id="{51AA78DF-7AB4-D845-BF9A-46D966DD2FAD}"/>
              </a:ext>
            </a:extLst>
          </p:cNvPr>
          <p:cNvSpPr txBox="1"/>
          <p:nvPr/>
        </p:nvSpPr>
        <p:spPr>
          <a:xfrm>
            <a:off x="919163" y="120650"/>
            <a:ext cx="3716337" cy="355600"/>
          </a:xfrm>
          <a:prstGeom prst="rect">
            <a:avLst/>
          </a:prstGeom>
          <a:noFill/>
        </p:spPr>
        <p:txBody>
          <a:bodyPr lIns="68561" tIns="34280" rIns="68561" bIns="34280">
            <a:spAutoFit/>
          </a:bodyPr>
          <a:lstStyle/>
          <a:p>
            <a:pPr marL="0" lvl="1" eaLnBrk="1" fontAlgn="auto" hangingPunct="1">
              <a:spcBef>
                <a:spcPts val="0"/>
              </a:spcBef>
              <a:spcAft>
                <a:spcPts val="0"/>
              </a:spcAft>
              <a:defRPr/>
            </a:pPr>
            <a:r>
              <a:rPr lang="zh-CN" altLang="en-US" sz="1867" dirty="0">
                <a:solidFill>
                  <a:schemeClr val="bg1"/>
                </a:solidFill>
                <a:latin typeface="微软雅黑" panose="020B0503020204020204" pitchFamily="34" charset="-122"/>
                <a:ea typeface="微软雅黑" panose="020B0503020204020204" pitchFamily="34" charset="-122"/>
              </a:rPr>
              <a:t>有关海事禁诉令的司法案例</a:t>
            </a:r>
          </a:p>
        </p:txBody>
      </p:sp>
      <p:sp>
        <p:nvSpPr>
          <p:cNvPr id="74" name="Freeform 206">
            <a:extLst>
              <a:ext uri="{FF2B5EF4-FFF2-40B4-BE49-F238E27FC236}">
                <a16:creationId xmlns:a16="http://schemas.microsoft.com/office/drawing/2014/main" id="{763162CA-B8B3-4C4A-AF65-81F0E8E69BA2}"/>
              </a:ext>
            </a:extLst>
          </p:cNvPr>
          <p:cNvSpPr>
            <a:spLocks noChangeAspect="1" noEditPoints="1"/>
          </p:cNvSpPr>
          <p:nvPr/>
        </p:nvSpPr>
        <p:spPr bwMode="auto">
          <a:xfrm>
            <a:off x="407988" y="150813"/>
            <a:ext cx="290512" cy="35083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sz="1300">
              <a:solidFill>
                <a:schemeClr val="accent5">
                  <a:lumMod val="60000"/>
                  <a:lumOff val="40000"/>
                </a:schemeClr>
              </a:solidFill>
              <a:latin typeface="Arial" panose="020B0604020202020204" pitchFamily="34" charset="0"/>
              <a:ea typeface="+mn-ea"/>
              <a:cs typeface="Arial" panose="020B0604020202020204" pitchFamily="34" charset="0"/>
            </a:endParaRPr>
          </a:p>
        </p:txBody>
      </p:sp>
      <p:sp>
        <p:nvSpPr>
          <p:cNvPr id="9" name="矩形 8">
            <a:extLst>
              <a:ext uri="{FF2B5EF4-FFF2-40B4-BE49-F238E27FC236}">
                <a16:creationId xmlns:a16="http://schemas.microsoft.com/office/drawing/2014/main" id="{5A83AC3B-612A-2A4B-A7AF-5339E92DF114}"/>
              </a:ext>
            </a:extLst>
          </p:cNvPr>
          <p:cNvSpPr>
            <a:spLocks noChangeArrowheads="1"/>
          </p:cNvSpPr>
          <p:nvPr/>
        </p:nvSpPr>
        <p:spPr bwMode="auto">
          <a:xfrm>
            <a:off x="1341438" y="1627188"/>
            <a:ext cx="297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b="1">
                <a:solidFill>
                  <a:srgbClr val="31859C"/>
                </a:solidFill>
                <a:latin typeface="Microsoft YaHei" panose="020B0503020204020204" pitchFamily="34" charset="-122"/>
                <a:ea typeface="Microsoft YaHei" panose="020B0503020204020204" pitchFamily="34" charset="-122"/>
              </a:rPr>
              <a:t>（</a:t>
            </a:r>
            <a:r>
              <a:rPr lang="en-US" altLang="zh-CN" b="1">
                <a:solidFill>
                  <a:srgbClr val="31859C"/>
                </a:solidFill>
                <a:latin typeface="Microsoft YaHei" panose="020B0503020204020204" pitchFamily="34" charset="-122"/>
                <a:ea typeface="Microsoft YaHei" panose="020B0503020204020204" pitchFamily="34" charset="-122"/>
              </a:rPr>
              <a:t>2017</a:t>
            </a:r>
            <a:r>
              <a:rPr lang="zh-CN" altLang="en-US" b="1">
                <a:solidFill>
                  <a:srgbClr val="31859C"/>
                </a:solidFill>
                <a:latin typeface="Microsoft YaHei" panose="020B0503020204020204" pitchFamily="34" charset="-122"/>
                <a:ea typeface="Microsoft YaHei" panose="020B0503020204020204" pitchFamily="34" charset="-122"/>
              </a:rPr>
              <a:t>）鄂</a:t>
            </a:r>
            <a:r>
              <a:rPr lang="en-US" altLang="zh-CN" b="1">
                <a:solidFill>
                  <a:srgbClr val="31859C"/>
                </a:solidFill>
                <a:latin typeface="Microsoft YaHei" panose="020B0503020204020204" pitchFamily="34" charset="-122"/>
                <a:ea typeface="Microsoft YaHei" panose="020B0503020204020204" pitchFamily="34" charset="-122"/>
              </a:rPr>
              <a:t>72</a:t>
            </a:r>
            <a:r>
              <a:rPr lang="zh-CN" altLang="en-US" b="1">
                <a:solidFill>
                  <a:srgbClr val="31859C"/>
                </a:solidFill>
                <a:latin typeface="Microsoft YaHei" panose="020B0503020204020204" pitchFamily="34" charset="-122"/>
                <a:ea typeface="Microsoft YaHei" panose="020B0503020204020204" pitchFamily="34" charset="-122"/>
              </a:rPr>
              <a:t>行保</a:t>
            </a:r>
            <a:r>
              <a:rPr lang="en-US" altLang="zh-CN" b="1">
                <a:solidFill>
                  <a:srgbClr val="31859C"/>
                </a:solidFill>
                <a:latin typeface="Microsoft YaHei" panose="020B0503020204020204" pitchFamily="34" charset="-122"/>
                <a:ea typeface="Microsoft YaHei" panose="020B0503020204020204" pitchFamily="34" charset="-122"/>
              </a:rPr>
              <a:t>3</a:t>
            </a:r>
            <a:r>
              <a:rPr lang="zh-CN" altLang="en-US" b="1">
                <a:solidFill>
                  <a:srgbClr val="31859C"/>
                </a:solidFill>
                <a:latin typeface="Microsoft YaHei" panose="020B0503020204020204" pitchFamily="34" charset="-122"/>
                <a:ea typeface="Microsoft YaHei" panose="020B0503020204020204" pitchFamily="34" charset="-122"/>
              </a:rPr>
              <a:t>号</a:t>
            </a:r>
          </a:p>
        </p:txBody>
      </p:sp>
      <p:sp>
        <p:nvSpPr>
          <p:cNvPr id="10" name="矩形 47">
            <a:extLst>
              <a:ext uri="{FF2B5EF4-FFF2-40B4-BE49-F238E27FC236}">
                <a16:creationId xmlns:a16="http://schemas.microsoft.com/office/drawing/2014/main" id="{EDD93CEB-4F1F-C949-93D4-0EA9226F1A77}"/>
              </a:ext>
            </a:extLst>
          </p:cNvPr>
          <p:cNvSpPr>
            <a:spLocks noChangeArrowheads="1"/>
          </p:cNvSpPr>
          <p:nvPr/>
        </p:nvSpPr>
        <p:spPr bwMode="auto">
          <a:xfrm>
            <a:off x="1233488" y="2217738"/>
            <a:ext cx="31797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spcAft>
                <a:spcPts val="0"/>
              </a:spcAft>
              <a:buFont typeface="Arial" panose="020B0604020202020204" pitchFamily="34" charset="0"/>
              <a:buNone/>
              <a:defRPr/>
            </a:pPr>
            <a:r>
              <a:rPr lang="zh-CN" altLang="en-US" sz="1800" b="1" dirty="0">
                <a:solidFill>
                  <a:schemeClr val="tx1">
                    <a:lumMod val="65000"/>
                    <a:lumOff val="35000"/>
                  </a:schemeClr>
                </a:solidFill>
                <a:latin typeface="Microsoft YaHei" panose="020B0503020204020204" pitchFamily="34" charset="-122"/>
                <a:ea typeface="Microsoft YaHei" panose="020B0503020204020204" pitchFamily="34" charset="-122"/>
                <a:sym typeface="微软雅黑" panose="020B0503020204020204" pitchFamily="34" charset="-122"/>
              </a:rPr>
              <a:t>华泰财产保险有限公司深圳分公司、克利伯租船公司船舶租用合同纠纷</a:t>
            </a:r>
          </a:p>
        </p:txBody>
      </p:sp>
      <p:sp>
        <p:nvSpPr>
          <p:cNvPr id="43" name="TextBox 42">
            <a:extLst>
              <a:ext uri="{FF2B5EF4-FFF2-40B4-BE49-F238E27FC236}">
                <a16:creationId xmlns:a16="http://schemas.microsoft.com/office/drawing/2014/main" id="{4C126319-8F0D-F44A-9E95-1CBBD68E0A2C}"/>
              </a:ext>
            </a:extLst>
          </p:cNvPr>
          <p:cNvSpPr txBox="1">
            <a:spLocks noChangeArrowheads="1"/>
          </p:cNvSpPr>
          <p:nvPr/>
        </p:nvSpPr>
        <p:spPr bwMode="auto">
          <a:xfrm>
            <a:off x="15670213" y="8396288"/>
            <a:ext cx="685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300"/>
              <a:t>延时符</a:t>
            </a:r>
          </a:p>
        </p:txBody>
      </p:sp>
      <p:sp>
        <p:nvSpPr>
          <p:cNvPr id="15" name="矩形 14">
            <a:extLst>
              <a:ext uri="{FF2B5EF4-FFF2-40B4-BE49-F238E27FC236}">
                <a16:creationId xmlns:a16="http://schemas.microsoft.com/office/drawing/2014/main" id="{42F9D376-58F0-6542-8A18-C28C2A2C352C}"/>
              </a:ext>
            </a:extLst>
          </p:cNvPr>
          <p:cNvSpPr/>
          <p:nvPr/>
        </p:nvSpPr>
        <p:spPr>
          <a:xfrm>
            <a:off x="5916613" y="1681163"/>
            <a:ext cx="352425" cy="2159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16" name="矩形 15">
            <a:extLst>
              <a:ext uri="{FF2B5EF4-FFF2-40B4-BE49-F238E27FC236}">
                <a16:creationId xmlns:a16="http://schemas.microsoft.com/office/drawing/2014/main" id="{DD7BA9D1-6F4F-7747-8140-566C1C0485D1}"/>
              </a:ext>
            </a:extLst>
          </p:cNvPr>
          <p:cNvSpPr>
            <a:spLocks noChangeArrowheads="1"/>
          </p:cNvSpPr>
          <p:nvPr/>
        </p:nvSpPr>
        <p:spPr bwMode="auto">
          <a:xfrm>
            <a:off x="6446838" y="1603375"/>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b="1">
                <a:solidFill>
                  <a:srgbClr val="31859C"/>
                </a:solidFill>
                <a:latin typeface="Microsoft YaHei" panose="020B0503020204020204" pitchFamily="34" charset="-122"/>
                <a:ea typeface="Microsoft YaHei" panose="020B0503020204020204" pitchFamily="34" charset="-122"/>
              </a:rPr>
              <a:t>（</a:t>
            </a:r>
            <a:r>
              <a:rPr lang="en-US" altLang="zh-CN" b="1">
                <a:solidFill>
                  <a:srgbClr val="31859C"/>
                </a:solidFill>
                <a:latin typeface="Microsoft YaHei" panose="020B0503020204020204" pitchFamily="34" charset="-122"/>
                <a:ea typeface="Microsoft YaHei" panose="020B0503020204020204" pitchFamily="34" charset="-122"/>
              </a:rPr>
              <a:t>2015</a:t>
            </a:r>
            <a:r>
              <a:rPr lang="zh-CN" altLang="en-US" b="1">
                <a:solidFill>
                  <a:srgbClr val="31859C"/>
                </a:solidFill>
                <a:latin typeface="Microsoft YaHei" panose="020B0503020204020204" pitchFamily="34" charset="-122"/>
                <a:ea typeface="Microsoft YaHei" panose="020B0503020204020204" pitchFamily="34" charset="-122"/>
              </a:rPr>
              <a:t>）鄂民四终字第</a:t>
            </a:r>
            <a:r>
              <a:rPr lang="en-US" altLang="zh-CN" b="1">
                <a:solidFill>
                  <a:srgbClr val="31859C"/>
                </a:solidFill>
                <a:latin typeface="Microsoft YaHei" panose="020B0503020204020204" pitchFamily="34" charset="-122"/>
                <a:ea typeface="Microsoft YaHei" panose="020B0503020204020204" pitchFamily="34" charset="-122"/>
              </a:rPr>
              <a:t>00194</a:t>
            </a:r>
            <a:r>
              <a:rPr lang="zh-CN" altLang="en-US" b="1">
                <a:solidFill>
                  <a:srgbClr val="31859C"/>
                </a:solidFill>
                <a:latin typeface="Microsoft YaHei" panose="020B0503020204020204" pitchFamily="34" charset="-122"/>
                <a:ea typeface="Microsoft YaHei" panose="020B0503020204020204" pitchFamily="34" charset="-122"/>
              </a:rPr>
              <a:t>号</a:t>
            </a:r>
          </a:p>
        </p:txBody>
      </p:sp>
      <p:sp>
        <p:nvSpPr>
          <p:cNvPr id="17" name="矩形 47">
            <a:extLst>
              <a:ext uri="{FF2B5EF4-FFF2-40B4-BE49-F238E27FC236}">
                <a16:creationId xmlns:a16="http://schemas.microsoft.com/office/drawing/2014/main" id="{0778BAB3-921C-EB4A-B467-34039E637876}"/>
              </a:ext>
            </a:extLst>
          </p:cNvPr>
          <p:cNvSpPr>
            <a:spLocks noChangeArrowheads="1"/>
          </p:cNvSpPr>
          <p:nvPr/>
        </p:nvSpPr>
        <p:spPr bwMode="auto">
          <a:xfrm>
            <a:off x="6269038" y="2108200"/>
            <a:ext cx="5038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spcAft>
                <a:spcPts val="0"/>
              </a:spcAft>
              <a:buFont typeface="Arial" panose="020B0604020202020204" pitchFamily="34" charset="0"/>
              <a:buNone/>
              <a:defRPr/>
            </a:pPr>
            <a:r>
              <a:rPr lang="zh-CN" altLang="en-US" sz="1800" b="1" dirty="0">
                <a:solidFill>
                  <a:schemeClr val="tx1">
                    <a:lumMod val="65000"/>
                    <a:lumOff val="35000"/>
                  </a:schemeClr>
                </a:solidFill>
                <a:latin typeface="Microsoft YaHei" panose="020B0503020204020204" pitchFamily="34" charset="-122"/>
                <a:ea typeface="Microsoft YaHei" panose="020B0503020204020204" pitchFamily="34" charset="-122"/>
                <a:sym typeface="微软雅黑" panose="020B0503020204020204" pitchFamily="34" charset="-122"/>
              </a:rPr>
              <a:t>重庆红蜻蜓油脂有限责任公司与白长春花船务公司海上、通海水域货物运输合同纠纷</a:t>
            </a:r>
          </a:p>
        </p:txBody>
      </p:sp>
      <p:sp>
        <p:nvSpPr>
          <p:cNvPr id="23" name="矩形 22">
            <a:extLst>
              <a:ext uri="{FF2B5EF4-FFF2-40B4-BE49-F238E27FC236}">
                <a16:creationId xmlns:a16="http://schemas.microsoft.com/office/drawing/2014/main" id="{BF3F0F7B-C577-2145-8479-1C683D273B5F}"/>
              </a:ext>
            </a:extLst>
          </p:cNvPr>
          <p:cNvSpPr>
            <a:spLocks noChangeArrowheads="1"/>
          </p:cNvSpPr>
          <p:nvPr/>
        </p:nvSpPr>
        <p:spPr bwMode="auto">
          <a:xfrm>
            <a:off x="6389688" y="3089275"/>
            <a:ext cx="4141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b="1">
                <a:solidFill>
                  <a:srgbClr val="31859C"/>
                </a:solidFill>
                <a:latin typeface="Microsoft YaHei" panose="020B0503020204020204" pitchFamily="34" charset="-122"/>
                <a:ea typeface="Microsoft YaHei" panose="020B0503020204020204" pitchFamily="34" charset="-122"/>
              </a:rPr>
              <a:t>（</a:t>
            </a:r>
            <a:r>
              <a:rPr lang="en-US" altLang="zh-CN" b="1">
                <a:solidFill>
                  <a:srgbClr val="31859C"/>
                </a:solidFill>
                <a:latin typeface="Microsoft YaHei" panose="020B0503020204020204" pitchFamily="34" charset="-122"/>
                <a:ea typeface="Microsoft YaHei" panose="020B0503020204020204" pitchFamily="34" charset="-122"/>
              </a:rPr>
              <a:t>2004</a:t>
            </a:r>
            <a:r>
              <a:rPr lang="zh-CN" altLang="en-US" b="1">
                <a:solidFill>
                  <a:srgbClr val="31859C"/>
                </a:solidFill>
                <a:latin typeface="Microsoft YaHei" panose="020B0503020204020204" pitchFamily="34" charset="-122"/>
                <a:ea typeface="Microsoft YaHei" panose="020B0503020204020204" pitchFamily="34" charset="-122"/>
              </a:rPr>
              <a:t>）青海法海商初字第</a:t>
            </a:r>
            <a:r>
              <a:rPr lang="en-US" altLang="zh-CN" b="1">
                <a:solidFill>
                  <a:srgbClr val="31859C"/>
                </a:solidFill>
                <a:latin typeface="Microsoft YaHei" panose="020B0503020204020204" pitchFamily="34" charset="-122"/>
                <a:ea typeface="Microsoft YaHei" panose="020B0503020204020204" pitchFamily="34" charset="-122"/>
              </a:rPr>
              <a:t>245</a:t>
            </a:r>
            <a:r>
              <a:rPr lang="zh-CN" altLang="en-US" b="1">
                <a:solidFill>
                  <a:srgbClr val="31859C"/>
                </a:solidFill>
                <a:latin typeface="Microsoft YaHei" panose="020B0503020204020204" pitchFamily="34" charset="-122"/>
                <a:ea typeface="Microsoft YaHei" panose="020B0503020204020204" pitchFamily="34" charset="-122"/>
              </a:rPr>
              <a:t>号</a:t>
            </a:r>
          </a:p>
        </p:txBody>
      </p:sp>
      <p:sp>
        <p:nvSpPr>
          <p:cNvPr id="24" name="矩形 47">
            <a:extLst>
              <a:ext uri="{FF2B5EF4-FFF2-40B4-BE49-F238E27FC236}">
                <a16:creationId xmlns:a16="http://schemas.microsoft.com/office/drawing/2014/main" id="{ED621183-87B0-C14A-B3CF-1A23722D92D1}"/>
              </a:ext>
            </a:extLst>
          </p:cNvPr>
          <p:cNvSpPr>
            <a:spLocks noChangeArrowheads="1"/>
          </p:cNvSpPr>
          <p:nvPr/>
        </p:nvSpPr>
        <p:spPr bwMode="auto">
          <a:xfrm>
            <a:off x="6269038" y="3467100"/>
            <a:ext cx="5153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spcAft>
                <a:spcPts val="0"/>
              </a:spcAft>
              <a:buFont typeface="Arial" panose="020B0604020202020204" pitchFamily="34" charset="0"/>
              <a:buNone/>
              <a:defRPr/>
            </a:pPr>
            <a:r>
              <a:rPr lang="zh-CN" altLang="en-US" sz="1800" b="1" dirty="0">
                <a:solidFill>
                  <a:schemeClr val="tx1">
                    <a:lumMod val="65000"/>
                    <a:lumOff val="35000"/>
                  </a:schemeClr>
                </a:solidFill>
                <a:latin typeface="Microsoft YaHei" panose="020B0503020204020204" pitchFamily="34" charset="-122"/>
                <a:ea typeface="Microsoft YaHei" panose="020B0503020204020204" pitchFamily="34" charset="-122"/>
                <a:sym typeface="微软雅黑" panose="020B0503020204020204" pitchFamily="34" charset="-122"/>
              </a:rPr>
              <a:t>深圳市粮食集团有限公司诉美景伊恩伊公司（</a:t>
            </a:r>
            <a:r>
              <a:rPr lang="en" altLang="zh-CN" sz="1800" b="1" dirty="0">
                <a:solidFill>
                  <a:schemeClr val="tx1">
                    <a:lumMod val="65000"/>
                    <a:lumOff val="35000"/>
                  </a:schemeClr>
                </a:solidFill>
                <a:latin typeface="Microsoft YaHei" panose="020B0503020204020204" pitchFamily="34" charset="-122"/>
                <a:ea typeface="Microsoft YaHei" panose="020B0503020204020204" pitchFamily="34" charset="-122"/>
                <a:sym typeface="微软雅黑" panose="020B0503020204020204" pitchFamily="34" charset="-122"/>
              </a:rPr>
              <a:t>FUTURE E.N.E</a:t>
            </a:r>
            <a:r>
              <a:rPr lang="zh-CN" altLang="en" sz="1800" b="1" dirty="0">
                <a:solidFill>
                  <a:schemeClr val="tx1">
                    <a:lumMod val="65000"/>
                    <a:lumOff val="35000"/>
                  </a:schemeClr>
                </a:solidFill>
                <a:latin typeface="Microsoft YaHei" panose="020B0503020204020204" pitchFamily="34" charset="-122"/>
                <a:ea typeface="Microsoft YaHei" panose="020B0503020204020204" pitchFamily="34" charset="-122"/>
                <a:sym typeface="微软雅黑" panose="020B0503020204020204" pitchFamily="34" charset="-122"/>
              </a:rPr>
              <a:t>）</a:t>
            </a:r>
            <a:r>
              <a:rPr lang="zh-CN" altLang="en-US" sz="1800" b="1" dirty="0">
                <a:solidFill>
                  <a:schemeClr val="tx1">
                    <a:lumMod val="65000"/>
                    <a:lumOff val="35000"/>
                  </a:schemeClr>
                </a:solidFill>
                <a:latin typeface="Microsoft YaHei" panose="020B0503020204020204" pitchFamily="34" charset="-122"/>
                <a:ea typeface="Microsoft YaHei" panose="020B0503020204020204" pitchFamily="34" charset="-122"/>
                <a:sym typeface="微软雅黑" panose="020B0503020204020204" pitchFamily="34" charset="-122"/>
              </a:rPr>
              <a:t>提单运输货物损害纠纷案 </a:t>
            </a:r>
          </a:p>
        </p:txBody>
      </p:sp>
      <p:sp>
        <p:nvSpPr>
          <p:cNvPr id="26" name="矩形 25">
            <a:extLst>
              <a:ext uri="{FF2B5EF4-FFF2-40B4-BE49-F238E27FC236}">
                <a16:creationId xmlns:a16="http://schemas.microsoft.com/office/drawing/2014/main" id="{679BD3F0-FCC4-1048-9B89-B07DB53BEE41}"/>
              </a:ext>
            </a:extLst>
          </p:cNvPr>
          <p:cNvSpPr/>
          <p:nvPr/>
        </p:nvSpPr>
        <p:spPr>
          <a:xfrm>
            <a:off x="1076325" y="1704975"/>
            <a:ext cx="354013" cy="2159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Microsoft YaHei" panose="020B0503020204020204" pitchFamily="34" charset="-122"/>
              <a:ea typeface="Microsoft YaHei" panose="020B0503020204020204" pitchFamily="34" charset="-122"/>
            </a:endParaRPr>
          </a:p>
        </p:txBody>
      </p:sp>
      <p:sp>
        <p:nvSpPr>
          <p:cNvPr id="3" name="矩形 2">
            <a:extLst>
              <a:ext uri="{FF2B5EF4-FFF2-40B4-BE49-F238E27FC236}">
                <a16:creationId xmlns:a16="http://schemas.microsoft.com/office/drawing/2014/main" id="{799C1742-5834-1443-904B-836A19ACD785}"/>
              </a:ext>
            </a:extLst>
          </p:cNvPr>
          <p:cNvSpPr/>
          <p:nvPr/>
        </p:nvSpPr>
        <p:spPr>
          <a:xfrm>
            <a:off x="4605230" y="2151795"/>
            <a:ext cx="1088631" cy="923330"/>
          </a:xfrm>
          <a:prstGeom prst="rect">
            <a:avLst/>
          </a:prstGeom>
          <a:noFill/>
        </p:spPr>
        <p:txBody>
          <a:bodyPr wrap="none">
            <a:spAutoFit/>
          </a:bodyPr>
          <a:lstStyle/>
          <a:p>
            <a:pPr algn="ctr" eaLnBrk="1" fontAlgn="auto" hangingPunct="1">
              <a:spcBef>
                <a:spcPts val="0"/>
              </a:spcBef>
              <a:spcAft>
                <a:spcPts val="0"/>
              </a:spcAft>
              <a:defRPr/>
            </a:pPr>
            <a:r>
              <a:rPr lang="en-US" altLang="zh-CN" sz="5400" b="1" dirty="0">
                <a:ln w="0"/>
                <a:solidFill>
                  <a:schemeClr val="bg1">
                    <a:lumMod val="65000"/>
                  </a:schemeClr>
                </a:solidFill>
                <a:effectLst>
                  <a:reflection blurRad="6350" stA="53000" endA="300" endPos="35500" dir="5400000" sy="-90000" algn="bl" rotWithShape="0"/>
                </a:effectLst>
                <a:latin typeface="Microsoft YaHei" panose="020B0503020204020204" pitchFamily="34" charset="-122"/>
                <a:ea typeface="Microsoft YaHei" panose="020B0503020204020204" pitchFamily="34" charset="-122"/>
              </a:rPr>
              <a:t>VS</a:t>
            </a:r>
            <a:endParaRPr lang="zh-CN" altLang="en-US" sz="5400" b="1" dirty="0">
              <a:ln w="0"/>
              <a:solidFill>
                <a:schemeClr val="bg1">
                  <a:lumMod val="65000"/>
                </a:schemeClr>
              </a:solidFill>
              <a:effectLst>
                <a:reflection blurRad="6350" stA="53000" endA="300" endPos="35500" dir="5400000" sy="-90000" algn="bl" rotWithShape="0"/>
              </a:effectLst>
              <a:latin typeface="Microsoft YaHei" panose="020B0503020204020204" pitchFamily="34" charset="-122"/>
              <a:ea typeface="Microsoft YaHei" panose="020B0503020204020204" pitchFamily="34" charset="-122"/>
            </a:endParaRPr>
          </a:p>
        </p:txBody>
      </p:sp>
      <p:pic>
        <p:nvPicPr>
          <p:cNvPr id="27" name="图片 26">
            <a:extLst>
              <a:ext uri="{FF2B5EF4-FFF2-40B4-BE49-F238E27FC236}">
                <a16:creationId xmlns:a16="http://schemas.microsoft.com/office/drawing/2014/main" id="{128A000A-C920-754F-B7E3-8D9D73858362}"/>
              </a:ext>
            </a:extLst>
          </p:cNvPr>
          <p:cNvPicPr>
            <a:picLocks noChangeAspect="1"/>
          </p:cNvPicPr>
          <p:nvPr/>
        </p:nvPicPr>
        <p:blipFill>
          <a:blip r:embed="rId3"/>
          <a:srcRect l="2682" t="5060" r="10726" b="2892"/>
          <a:stretch>
            <a:fillRect/>
          </a:stretch>
        </p:blipFill>
        <p:spPr>
          <a:xfrm>
            <a:off x="10561453" y="519871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400"/>
                                        <p:tgtEl>
                                          <p:spTgt spid="9"/>
                                        </p:tgtEl>
                                      </p:cBhvr>
                                    </p:animEffect>
                                  </p:childTnLst>
                                </p:cTn>
                              </p:par>
                            </p:childTnLst>
                          </p:cTn>
                        </p:par>
                        <p:par>
                          <p:cTn id="8" fill="hold" nodeType="afterGroup">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400"/>
                                        <p:tgtEl>
                                          <p:spTgt spid="10"/>
                                        </p:tgtEl>
                                      </p:cBhvr>
                                    </p:animEffect>
                                  </p:childTnLst>
                                </p:cTn>
                              </p:par>
                            </p:childTnLst>
                          </p:cTn>
                        </p:par>
                        <p:par>
                          <p:cTn id="12" fill="hold" nodeType="afterGroup">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2000"/>
                                        <p:tgtEl>
                                          <p:spTgt spid="43"/>
                                        </p:tgtEl>
                                      </p:cBhvr>
                                    </p:animEffect>
                                  </p:childTnLst>
                                </p:cTn>
                              </p:par>
                            </p:childTnLst>
                          </p:cTn>
                        </p:par>
                        <p:par>
                          <p:cTn id="16" fill="hold" nodeType="afterGroup">
                            <p:stCondLst>
                              <p:cond delay="2800"/>
                            </p:stCondLst>
                            <p:childTnLst>
                              <p:par>
                                <p:cTn id="17" presetID="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33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400"/>
                                        <p:tgtEl>
                                          <p:spTgt spid="16"/>
                                        </p:tgtEl>
                                      </p:cBhvr>
                                    </p:animEffect>
                                  </p:childTnLst>
                                </p:cTn>
                              </p:par>
                            </p:childTnLst>
                          </p:cTn>
                        </p:par>
                        <p:par>
                          <p:cTn id="25" fill="hold" nodeType="afterGroup">
                            <p:stCondLst>
                              <p:cond delay="37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400"/>
                                        <p:tgtEl>
                                          <p:spTgt spid="17"/>
                                        </p:tgtEl>
                                      </p:cBhvr>
                                    </p:animEffect>
                                  </p:childTnLst>
                                </p:cTn>
                              </p:par>
                            </p:childTnLst>
                          </p:cTn>
                        </p:par>
                        <p:par>
                          <p:cTn id="29" fill="hold" nodeType="afterGroup">
                            <p:stCondLst>
                              <p:cond delay="41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400"/>
                                        <p:tgtEl>
                                          <p:spTgt spid="23"/>
                                        </p:tgtEl>
                                      </p:cBhvr>
                                    </p:animEffect>
                                  </p:childTnLst>
                                </p:cTn>
                              </p:par>
                            </p:childTnLst>
                          </p:cTn>
                        </p:par>
                        <p:par>
                          <p:cTn id="33" fill="hold" nodeType="afterGroup">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400"/>
                                        <p:tgtEl>
                                          <p:spTgt spid="24"/>
                                        </p:tgtEl>
                                      </p:cBhvr>
                                    </p:animEffect>
                                  </p:childTnLst>
                                </p:cTn>
                              </p:par>
                            </p:childTnLst>
                          </p:cTn>
                        </p:par>
                        <p:par>
                          <p:cTn id="37" fill="hold" nodeType="afterGroup">
                            <p:stCondLst>
                              <p:cond delay="4900"/>
                            </p:stCondLst>
                            <p:childTnLst>
                              <p:par>
                                <p:cTn id="38" presetID="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3" grpId="0"/>
      <p:bldP spid="15" grpId="0" bldLvl="0" animBg="1"/>
      <p:bldP spid="16" grpId="0"/>
      <p:bldP spid="17" grpId="0"/>
      <p:bldP spid="23" grpId="0"/>
      <p:bldP spid="24" grpId="0"/>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B126A7-3F21-C641-872E-95BA78765AC7}"/>
              </a:ext>
            </a:extLst>
          </p:cNvPr>
          <p:cNvSpPr/>
          <p:nvPr/>
        </p:nvSpPr>
        <p:spPr>
          <a:xfrm>
            <a:off x="0" y="894"/>
            <a:ext cx="12192000"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8" name="组合 17">
            <a:extLst>
              <a:ext uri="{FF2B5EF4-FFF2-40B4-BE49-F238E27FC236}">
                <a16:creationId xmlns:a16="http://schemas.microsoft.com/office/drawing/2014/main" id="{A8E268F2-B3A0-514A-B337-0653A1DE39B0}"/>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E69BFC33-C1AF-F049-A345-2676E9D04DA5}"/>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等腰三角形 19">
              <a:extLst>
                <a:ext uri="{FF2B5EF4-FFF2-40B4-BE49-F238E27FC236}">
                  <a16:creationId xmlns:a16="http://schemas.microsoft.com/office/drawing/2014/main" id="{2AF7EBA9-0AA5-2140-981F-F597BDFC904B}"/>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3317" name="文本框 9">
            <a:extLst>
              <a:ext uri="{FF2B5EF4-FFF2-40B4-BE49-F238E27FC236}">
                <a16:creationId xmlns:a16="http://schemas.microsoft.com/office/drawing/2014/main" id="{CD00CF07-B16F-1F4D-8877-6E8B19E86BA0}"/>
              </a:ext>
            </a:extLst>
          </p:cNvPr>
          <p:cNvSpPr txBox="1">
            <a:spLocks noChangeArrowheads="1"/>
          </p:cNvSpPr>
          <p:nvPr/>
        </p:nvSpPr>
        <p:spPr bwMode="auto">
          <a:xfrm>
            <a:off x="984250" y="188913"/>
            <a:ext cx="18716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marL="342900" indent="-34290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lvl="1" eaLnBrk="1" hangingPunct="1"/>
            <a:r>
              <a:rPr lang="zh-CN" altLang="en-US">
                <a:solidFill>
                  <a:schemeClr val="bg1"/>
                </a:solidFill>
                <a:latin typeface="Microsoft YaHei" panose="020B0503020204020204" pitchFamily="34" charset="-122"/>
                <a:ea typeface="Microsoft YaHei" panose="020B0503020204020204" pitchFamily="34" charset="-122"/>
              </a:rPr>
              <a:t>问题的提出</a:t>
            </a:r>
          </a:p>
        </p:txBody>
      </p:sp>
      <p:sp>
        <p:nvSpPr>
          <p:cNvPr id="74" name="Freeform 206">
            <a:extLst>
              <a:ext uri="{FF2B5EF4-FFF2-40B4-BE49-F238E27FC236}">
                <a16:creationId xmlns:a16="http://schemas.microsoft.com/office/drawing/2014/main" id="{B4971A4B-7996-CE43-AB42-158457964329}"/>
              </a:ext>
            </a:extLst>
          </p:cNvPr>
          <p:cNvSpPr>
            <a:spLocks noChangeAspect="1" noEditPoints="1"/>
          </p:cNvSpPr>
          <p:nvPr/>
        </p:nvSpPr>
        <p:spPr bwMode="auto">
          <a:xfrm>
            <a:off x="407988" y="150813"/>
            <a:ext cx="290512" cy="35083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a:solidFill>
                <a:schemeClr val="tx1">
                  <a:lumMod val="65000"/>
                  <a:lumOff val="35000"/>
                </a:schemeClr>
              </a:solidFill>
              <a:latin typeface="Arial" panose="020B0604020202020204" pitchFamily="34" charset="0"/>
              <a:ea typeface="+mn-ea"/>
              <a:cs typeface="Arial" panose="020B0604020202020204" pitchFamily="34" charset="0"/>
            </a:endParaRPr>
          </a:p>
        </p:txBody>
      </p:sp>
      <p:sp>
        <p:nvSpPr>
          <p:cNvPr id="8" name="Freeform 5">
            <a:extLst>
              <a:ext uri="{FF2B5EF4-FFF2-40B4-BE49-F238E27FC236}">
                <a16:creationId xmlns:a16="http://schemas.microsoft.com/office/drawing/2014/main" id="{E7EDC91B-500C-0E4F-A514-78B2C856C8CF}"/>
              </a:ext>
            </a:extLst>
          </p:cNvPr>
          <p:cNvSpPr/>
          <p:nvPr/>
        </p:nvSpPr>
        <p:spPr bwMode="auto">
          <a:xfrm>
            <a:off x="9355138" y="4176713"/>
            <a:ext cx="2408237" cy="1035050"/>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chemeClr val="accent5">
              <a:lumMod val="50000"/>
            </a:schemeClr>
          </a:solidFill>
          <a:ln>
            <a:noFill/>
          </a:ln>
        </p:spPr>
        <p:txBody>
          <a:bodyPr lIns="91416" tIns="45708" rIns="91416" bIns="45708"/>
          <a:lstStyle/>
          <a:p>
            <a:pPr eaLnBrk="1" fontAlgn="auto" hangingPunct="1">
              <a:spcBef>
                <a:spcPts val="0"/>
              </a:spcBef>
              <a:spcAft>
                <a:spcPts val="0"/>
              </a:spcAft>
              <a:defRPr/>
            </a:pPr>
            <a:endParaRPr lang="en-US">
              <a:latin typeface="+mn-lt"/>
              <a:ea typeface="+mn-ea"/>
            </a:endParaRPr>
          </a:p>
        </p:txBody>
      </p:sp>
      <p:sp>
        <p:nvSpPr>
          <p:cNvPr id="9" name="Freeform 6">
            <a:extLst>
              <a:ext uri="{FF2B5EF4-FFF2-40B4-BE49-F238E27FC236}">
                <a16:creationId xmlns:a16="http://schemas.microsoft.com/office/drawing/2014/main" id="{4AE4164E-229C-5E46-BD62-B726784AC469}"/>
              </a:ext>
            </a:extLst>
          </p:cNvPr>
          <p:cNvSpPr/>
          <p:nvPr/>
        </p:nvSpPr>
        <p:spPr bwMode="auto">
          <a:xfrm>
            <a:off x="8769350" y="935038"/>
            <a:ext cx="2641600" cy="1241425"/>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chemeClr val="accent5">
              <a:lumMod val="75000"/>
            </a:schemeClr>
          </a:solidFill>
          <a:ln>
            <a:noFill/>
          </a:ln>
        </p:spPr>
        <p:txBody>
          <a:bodyPr lIns="91416" tIns="45708" rIns="91416" bIns="45708"/>
          <a:lstStyle/>
          <a:p>
            <a:pPr eaLnBrk="1" fontAlgn="auto" hangingPunct="1">
              <a:spcBef>
                <a:spcPts val="0"/>
              </a:spcBef>
              <a:spcAft>
                <a:spcPts val="0"/>
              </a:spcAft>
              <a:defRPr/>
            </a:pPr>
            <a:endParaRPr lang="en-US">
              <a:latin typeface="+mn-lt"/>
              <a:ea typeface="+mn-ea"/>
            </a:endParaRPr>
          </a:p>
        </p:txBody>
      </p:sp>
      <p:sp>
        <p:nvSpPr>
          <p:cNvPr id="10" name="Freeform 7">
            <a:extLst>
              <a:ext uri="{FF2B5EF4-FFF2-40B4-BE49-F238E27FC236}">
                <a16:creationId xmlns:a16="http://schemas.microsoft.com/office/drawing/2014/main" id="{F24CD0AB-80CF-944B-82C4-327403315249}"/>
              </a:ext>
            </a:extLst>
          </p:cNvPr>
          <p:cNvSpPr/>
          <p:nvPr/>
        </p:nvSpPr>
        <p:spPr bwMode="auto">
          <a:xfrm>
            <a:off x="8451850" y="2176463"/>
            <a:ext cx="2959100" cy="1011237"/>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chemeClr val="accent5">
              <a:lumMod val="50000"/>
            </a:schemeClr>
          </a:solidFill>
          <a:ln>
            <a:noFill/>
          </a:ln>
        </p:spPr>
        <p:txBody>
          <a:bodyPr lIns="91416" tIns="45708" rIns="91416" bIns="45708"/>
          <a:lstStyle/>
          <a:p>
            <a:pPr eaLnBrk="1" fontAlgn="auto" hangingPunct="1">
              <a:spcBef>
                <a:spcPts val="0"/>
              </a:spcBef>
              <a:spcAft>
                <a:spcPts val="0"/>
              </a:spcAft>
              <a:defRPr/>
            </a:pPr>
            <a:endParaRPr lang="en-US">
              <a:latin typeface="+mn-lt"/>
              <a:ea typeface="+mn-ea"/>
            </a:endParaRPr>
          </a:p>
        </p:txBody>
      </p:sp>
      <p:sp>
        <p:nvSpPr>
          <p:cNvPr id="11" name="Freeform 8">
            <a:extLst>
              <a:ext uri="{FF2B5EF4-FFF2-40B4-BE49-F238E27FC236}">
                <a16:creationId xmlns:a16="http://schemas.microsoft.com/office/drawing/2014/main" id="{90735EC7-2EFF-A940-8AE1-17E9D3BCEAD3}"/>
              </a:ext>
            </a:extLst>
          </p:cNvPr>
          <p:cNvSpPr/>
          <p:nvPr/>
        </p:nvSpPr>
        <p:spPr bwMode="auto">
          <a:xfrm>
            <a:off x="8539163" y="3122613"/>
            <a:ext cx="2546350" cy="1065212"/>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chemeClr val="accent5">
              <a:lumMod val="75000"/>
            </a:schemeClr>
          </a:solidFill>
          <a:ln>
            <a:noFill/>
          </a:ln>
        </p:spPr>
        <p:txBody>
          <a:bodyPr lIns="91416" tIns="45708" rIns="91416" bIns="45708"/>
          <a:lstStyle/>
          <a:p>
            <a:pPr eaLnBrk="1" fontAlgn="auto" hangingPunct="1">
              <a:spcBef>
                <a:spcPts val="0"/>
              </a:spcBef>
              <a:spcAft>
                <a:spcPts val="0"/>
              </a:spcAft>
              <a:defRPr/>
            </a:pPr>
            <a:endParaRPr lang="en-US">
              <a:latin typeface="+mn-lt"/>
              <a:ea typeface="+mn-ea"/>
            </a:endParaRPr>
          </a:p>
        </p:txBody>
      </p:sp>
      <p:sp>
        <p:nvSpPr>
          <p:cNvPr id="71" name="TextBox 70">
            <a:extLst>
              <a:ext uri="{FF2B5EF4-FFF2-40B4-BE49-F238E27FC236}">
                <a16:creationId xmlns:a16="http://schemas.microsoft.com/office/drawing/2014/main" id="{58C0513A-7F84-6348-ABCB-5D282D4EFAE9}"/>
              </a:ext>
            </a:extLst>
          </p:cNvPr>
          <p:cNvSpPr txBox="1">
            <a:spLocks noChangeArrowheads="1"/>
          </p:cNvSpPr>
          <p:nvPr/>
        </p:nvSpPr>
        <p:spPr bwMode="auto">
          <a:xfrm>
            <a:off x="15670213" y="8396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t>延时符</a:t>
            </a:r>
          </a:p>
        </p:txBody>
      </p:sp>
      <p:sp>
        <p:nvSpPr>
          <p:cNvPr id="3" name="矩形 2">
            <a:extLst>
              <a:ext uri="{FF2B5EF4-FFF2-40B4-BE49-F238E27FC236}">
                <a16:creationId xmlns:a16="http://schemas.microsoft.com/office/drawing/2014/main" id="{BEF7199C-E2A3-3646-AD31-D0EFD179FD78}"/>
              </a:ext>
            </a:extLst>
          </p:cNvPr>
          <p:cNvSpPr/>
          <p:nvPr/>
        </p:nvSpPr>
        <p:spPr>
          <a:xfrm>
            <a:off x="265113" y="1422400"/>
            <a:ext cx="6096000" cy="857250"/>
          </a:xfrm>
          <a:prstGeom prst="rect">
            <a:avLst/>
          </a:prstGeom>
        </p:spPr>
        <p:txBody>
          <a:bodyPr>
            <a:spAutoFit/>
          </a:bodyPr>
          <a:lstStyle/>
          <a:p>
            <a:pPr marL="285750" indent="-285750" algn="just" eaLnBrk="1" fontAlgn="auto" hangingPunct="1">
              <a:lnSpc>
                <a:spcPct val="150000"/>
              </a:lnSpc>
              <a:spcBef>
                <a:spcPts val="0"/>
              </a:spcBef>
              <a:spcAft>
                <a:spcPts val="0"/>
              </a:spcAft>
              <a:buFont typeface="Arial" panose="020B0604020202020204" pitchFamily="34" charset="0"/>
              <a:buChar char="•"/>
              <a:defRP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indent="304800" algn="just" eaLnBrk="1" fontAlgn="auto" hangingPunct="1">
              <a:lnSpc>
                <a:spcPct val="150000"/>
              </a:lnSpc>
              <a:spcBef>
                <a:spcPts val="0"/>
              </a:spcBef>
              <a:spcAft>
                <a:spcPts val="0"/>
              </a:spcAft>
              <a:defRPr/>
            </a:pPr>
            <a:endParaRPr lang="en-US" altLang="zh-CN" dirty="0">
              <a:latin typeface="宋体" panose="02010600030101010101" pitchFamily="2" charset="-122"/>
              <a:ea typeface="宋体" panose="02010600030101010101" pitchFamily="2" charset="-122"/>
              <a:cs typeface="宋体" panose="02010600030101010101" pitchFamily="2" charset="-122"/>
            </a:endParaRPr>
          </a:p>
        </p:txBody>
      </p:sp>
      <p:grpSp>
        <p:nvGrpSpPr>
          <p:cNvPr id="30" name="组合 29">
            <a:extLst>
              <a:ext uri="{FF2B5EF4-FFF2-40B4-BE49-F238E27FC236}">
                <a16:creationId xmlns:a16="http://schemas.microsoft.com/office/drawing/2014/main" id="{2D9A34AB-0BCA-8842-ADBC-0867118CCB05}"/>
              </a:ext>
            </a:extLst>
          </p:cNvPr>
          <p:cNvGrpSpPr>
            <a:grpSpLocks/>
          </p:cNvGrpSpPr>
          <p:nvPr/>
        </p:nvGrpSpPr>
        <p:grpSpPr bwMode="auto">
          <a:xfrm>
            <a:off x="503238" y="1504950"/>
            <a:ext cx="881062" cy="882650"/>
            <a:chOff x="4416945" y="2276872"/>
            <a:chExt cx="1008112" cy="1008112"/>
          </a:xfrm>
        </p:grpSpPr>
        <p:sp>
          <p:nvSpPr>
            <p:cNvPr id="31" name="椭圆 30">
              <a:extLst>
                <a:ext uri="{FF2B5EF4-FFF2-40B4-BE49-F238E27FC236}">
                  <a16:creationId xmlns:a16="http://schemas.microsoft.com/office/drawing/2014/main" id="{438716E9-F9D6-5A47-B383-F0CC06BAC2B2}"/>
                </a:ext>
              </a:extLst>
            </p:cNvPr>
            <p:cNvSpPr/>
            <p:nvPr/>
          </p:nvSpPr>
          <p:spPr>
            <a:xfrm>
              <a:off x="4416945" y="2276872"/>
              <a:ext cx="1008112" cy="10081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2" name="Freeform 92">
              <a:extLst>
                <a:ext uri="{FF2B5EF4-FFF2-40B4-BE49-F238E27FC236}">
                  <a16:creationId xmlns:a16="http://schemas.microsoft.com/office/drawing/2014/main" id="{A774F9B5-B867-9F4F-BD3C-96A6AF58A33C}"/>
                </a:ext>
              </a:extLst>
            </p:cNvPr>
            <p:cNvSpPr>
              <a:spLocks noEditPoints="1"/>
            </p:cNvSpPr>
            <p:nvPr/>
          </p:nvSpPr>
          <p:spPr bwMode="auto">
            <a:xfrm>
              <a:off x="4780229" y="2643129"/>
              <a:ext cx="281544" cy="28647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accent5">
                <a:lumMod val="60000"/>
                <a:lumOff val="40000"/>
              </a:schemeClr>
            </a:solidFill>
            <a:ln>
              <a:noFill/>
            </a:ln>
          </p:spPr>
          <p:txBody>
            <a:bodyPr lIns="68562" tIns="34281" rIns="68562" bIns="34281"/>
            <a:lstStyle/>
            <a:p>
              <a:pPr eaLnBrk="1" fontAlgn="auto" hangingPunct="1">
                <a:spcBef>
                  <a:spcPts val="0"/>
                </a:spcBef>
                <a:spcAft>
                  <a:spcPts val="0"/>
                </a:spcAft>
                <a:defRPr/>
              </a:pPr>
              <a:endParaRPr lang="zh-CN" altLang="en-US" sz="1350">
                <a:latin typeface="+mn-lt"/>
                <a:ea typeface="+mn-ea"/>
              </a:endParaRPr>
            </a:p>
          </p:txBody>
        </p:sp>
      </p:grpSp>
      <p:grpSp>
        <p:nvGrpSpPr>
          <p:cNvPr id="33" name="组合 32">
            <a:extLst>
              <a:ext uri="{FF2B5EF4-FFF2-40B4-BE49-F238E27FC236}">
                <a16:creationId xmlns:a16="http://schemas.microsoft.com/office/drawing/2014/main" id="{8156464A-741B-A144-948B-0A9D036F8E45}"/>
              </a:ext>
            </a:extLst>
          </p:cNvPr>
          <p:cNvGrpSpPr>
            <a:grpSpLocks/>
          </p:cNvGrpSpPr>
          <p:nvPr/>
        </p:nvGrpSpPr>
        <p:grpSpPr bwMode="auto">
          <a:xfrm>
            <a:off x="454025" y="3062288"/>
            <a:ext cx="882650" cy="881062"/>
            <a:chOff x="5290496" y="3068960"/>
            <a:chExt cx="1285817" cy="1285817"/>
          </a:xfrm>
        </p:grpSpPr>
        <p:sp>
          <p:nvSpPr>
            <p:cNvPr id="34" name="椭圆 33">
              <a:extLst>
                <a:ext uri="{FF2B5EF4-FFF2-40B4-BE49-F238E27FC236}">
                  <a16:creationId xmlns:a16="http://schemas.microsoft.com/office/drawing/2014/main" id="{6DF0811A-6B0F-C44E-A7BF-30BE383E575A}"/>
                </a:ext>
              </a:extLst>
            </p:cNvPr>
            <p:cNvSpPr/>
            <p:nvPr/>
          </p:nvSpPr>
          <p:spPr>
            <a:xfrm>
              <a:off x="5290496" y="3068960"/>
              <a:ext cx="1285817" cy="12858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5" name="Freeform 90">
              <a:extLst>
                <a:ext uri="{FF2B5EF4-FFF2-40B4-BE49-F238E27FC236}">
                  <a16:creationId xmlns:a16="http://schemas.microsoft.com/office/drawing/2014/main" id="{6594BFA9-5D87-D846-9D96-5310DED4F29D}"/>
                </a:ext>
              </a:extLst>
            </p:cNvPr>
            <p:cNvSpPr>
              <a:spLocks noEditPoints="1"/>
            </p:cNvSpPr>
            <p:nvPr/>
          </p:nvSpPr>
          <p:spPr bwMode="auto">
            <a:xfrm>
              <a:off x="5838588" y="3499883"/>
              <a:ext cx="333017" cy="356785"/>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accent5">
                <a:lumMod val="60000"/>
                <a:lumOff val="40000"/>
              </a:schemeClr>
            </a:solidFill>
            <a:ln>
              <a:noFill/>
            </a:ln>
          </p:spPr>
          <p:txBody>
            <a:bodyPr lIns="68562" tIns="34281" rIns="68562" bIns="34281"/>
            <a:lstStyle/>
            <a:p>
              <a:pPr eaLnBrk="1" fontAlgn="auto" hangingPunct="1">
                <a:spcBef>
                  <a:spcPts val="0"/>
                </a:spcBef>
                <a:spcAft>
                  <a:spcPts val="0"/>
                </a:spcAft>
                <a:defRPr/>
              </a:pPr>
              <a:endParaRPr lang="zh-CN" altLang="en-US" sz="1350">
                <a:latin typeface="+mn-lt"/>
                <a:ea typeface="+mn-ea"/>
              </a:endParaRPr>
            </a:p>
          </p:txBody>
        </p:sp>
      </p:grpSp>
      <p:sp>
        <p:nvSpPr>
          <p:cNvPr id="47" name="矩形 47">
            <a:extLst>
              <a:ext uri="{FF2B5EF4-FFF2-40B4-BE49-F238E27FC236}">
                <a16:creationId xmlns:a16="http://schemas.microsoft.com/office/drawing/2014/main" id="{6E640F5C-8A89-D446-9B95-C0E42E5F3986}"/>
              </a:ext>
            </a:extLst>
          </p:cNvPr>
          <p:cNvSpPr>
            <a:spLocks noChangeArrowheads="1"/>
          </p:cNvSpPr>
          <p:nvPr/>
        </p:nvSpPr>
        <p:spPr bwMode="auto">
          <a:xfrm>
            <a:off x="1422400" y="1662113"/>
            <a:ext cx="437991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spcAft>
                <a:spcPts val="0"/>
              </a:spcAft>
              <a:buFont typeface="Arial" panose="020B0604020202020204" pitchFamily="34" charset="0"/>
              <a:buNone/>
              <a:defRPr/>
            </a:pPr>
            <a:r>
              <a:rPr lang="zh-CN" altLang="en-US" sz="2000" b="1" dirty="0">
                <a:solidFill>
                  <a:schemeClr val="tx1">
                    <a:lumMod val="95000"/>
                    <a:lumOff val="5000"/>
                  </a:schemeClr>
                </a:solidFill>
                <a:latin typeface="Arial" panose="020B0604020202020204" pitchFamily="34" charset="0"/>
                <a:cs typeface="Arial" panose="020B0604020202020204" pitchFamily="34" charset="0"/>
                <a:sym typeface="微软雅黑" panose="020B0503020204020204" pitchFamily="34" charset="-122"/>
              </a:rPr>
              <a:t>•我国法院应如何回应禁诉令，</a:t>
            </a:r>
            <a:endParaRPr lang="en-US" altLang="zh-CN" sz="2000" b="1" dirty="0">
              <a:solidFill>
                <a:schemeClr val="tx1">
                  <a:lumMod val="95000"/>
                  <a:lumOff val="5000"/>
                </a:schemeClr>
              </a:solidFill>
              <a:latin typeface="Arial" panose="020B0604020202020204" pitchFamily="34" charset="0"/>
              <a:cs typeface="Arial" panose="020B0604020202020204" pitchFamily="34" charset="0"/>
              <a:sym typeface="微软雅黑" panose="020B0503020204020204" pitchFamily="34" charset="-122"/>
            </a:endParaRPr>
          </a:p>
          <a:p>
            <a:pPr eaLnBrk="1" fontAlgn="auto" hangingPunct="1">
              <a:lnSpc>
                <a:spcPct val="120000"/>
              </a:lnSpc>
              <a:spcBef>
                <a:spcPct val="0"/>
              </a:spcBef>
              <a:spcAft>
                <a:spcPts val="0"/>
              </a:spcAft>
              <a:buFont typeface="Arial" panose="020B0604020202020204" pitchFamily="34" charset="0"/>
              <a:buNone/>
              <a:defRPr/>
            </a:pPr>
            <a:r>
              <a:rPr lang="zh-CN" altLang="en-US" sz="2000" b="1" dirty="0">
                <a:solidFill>
                  <a:schemeClr val="tx1">
                    <a:lumMod val="95000"/>
                    <a:lumOff val="5000"/>
                  </a:schemeClr>
                </a:solidFill>
                <a:latin typeface="Arial" panose="020B0604020202020204" pitchFamily="34" charset="0"/>
                <a:cs typeface="Arial" panose="020B0604020202020204" pitchFamily="34" charset="0"/>
                <a:sym typeface="微软雅黑" panose="020B0503020204020204" pitchFamily="34" charset="-122"/>
              </a:rPr>
              <a:t>是选择消极回避，还是执行禁诉令？</a:t>
            </a:r>
          </a:p>
        </p:txBody>
      </p:sp>
      <p:sp>
        <p:nvSpPr>
          <p:cNvPr id="48" name="矩形 47">
            <a:extLst>
              <a:ext uri="{FF2B5EF4-FFF2-40B4-BE49-F238E27FC236}">
                <a16:creationId xmlns:a16="http://schemas.microsoft.com/office/drawing/2014/main" id="{437BAAF3-81AB-4948-93B2-3D81563C7CBB}"/>
              </a:ext>
            </a:extLst>
          </p:cNvPr>
          <p:cNvSpPr/>
          <p:nvPr/>
        </p:nvSpPr>
        <p:spPr>
          <a:xfrm>
            <a:off x="1422400" y="3314700"/>
            <a:ext cx="5468938" cy="376238"/>
          </a:xfrm>
          <a:prstGeom prst="rect">
            <a:avLst/>
          </a:prstGeom>
        </p:spPr>
        <p:txBody>
          <a:bodyPr lIns="68555" tIns="34278" rIns="68555" bIns="34278">
            <a:spAutoFit/>
          </a:bodyPr>
          <a:lstStyle/>
          <a:p>
            <a:pPr eaLnBrk="1" fontAlgn="auto" hangingPunct="1">
              <a:spcAft>
                <a:spcPts val="0"/>
              </a:spcAft>
              <a:buFont typeface="Arial" panose="020B0604020202020204" pitchFamily="34" charset="0"/>
              <a:buNone/>
              <a:defRPr/>
            </a:pPr>
            <a:r>
              <a:rPr lang="zh-CN" altLang="en-US" sz="20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•我国海事诉讼是否引入禁诉令？</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1" name="组合 50">
            <a:extLst>
              <a:ext uri="{FF2B5EF4-FFF2-40B4-BE49-F238E27FC236}">
                <a16:creationId xmlns:a16="http://schemas.microsoft.com/office/drawing/2014/main" id="{CC23F792-E3DF-244B-9B0F-133C6E787A98}"/>
              </a:ext>
            </a:extLst>
          </p:cNvPr>
          <p:cNvGrpSpPr>
            <a:grpSpLocks/>
          </p:cNvGrpSpPr>
          <p:nvPr/>
        </p:nvGrpSpPr>
        <p:grpSpPr bwMode="auto">
          <a:xfrm>
            <a:off x="503238" y="4424363"/>
            <a:ext cx="881062" cy="882650"/>
            <a:chOff x="5290496" y="3068960"/>
            <a:chExt cx="1285817" cy="1285817"/>
          </a:xfrm>
        </p:grpSpPr>
        <p:sp>
          <p:nvSpPr>
            <p:cNvPr id="66" name="椭圆 65">
              <a:extLst>
                <a:ext uri="{FF2B5EF4-FFF2-40B4-BE49-F238E27FC236}">
                  <a16:creationId xmlns:a16="http://schemas.microsoft.com/office/drawing/2014/main" id="{9FE245E2-8E36-4C4E-80C6-68E1B92CEE64}"/>
                </a:ext>
              </a:extLst>
            </p:cNvPr>
            <p:cNvSpPr/>
            <p:nvPr/>
          </p:nvSpPr>
          <p:spPr>
            <a:xfrm>
              <a:off x="5290496" y="3068960"/>
              <a:ext cx="1285817" cy="128581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7" name="Freeform 90">
              <a:extLst>
                <a:ext uri="{FF2B5EF4-FFF2-40B4-BE49-F238E27FC236}">
                  <a16:creationId xmlns:a16="http://schemas.microsoft.com/office/drawing/2014/main" id="{23BF400C-0068-BC44-85FE-F06DCA91B562}"/>
                </a:ext>
              </a:extLst>
            </p:cNvPr>
            <p:cNvSpPr>
              <a:spLocks noEditPoints="1"/>
            </p:cNvSpPr>
            <p:nvPr/>
          </p:nvSpPr>
          <p:spPr bwMode="auto">
            <a:xfrm>
              <a:off x="5837258" y="3501419"/>
              <a:ext cx="333618" cy="353832"/>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accent5">
                <a:lumMod val="60000"/>
                <a:lumOff val="40000"/>
              </a:schemeClr>
            </a:solidFill>
            <a:ln>
              <a:noFill/>
            </a:ln>
          </p:spPr>
          <p:txBody>
            <a:bodyPr lIns="68562" tIns="34281" rIns="68562" bIns="34281"/>
            <a:lstStyle/>
            <a:p>
              <a:pPr eaLnBrk="1" fontAlgn="auto" hangingPunct="1">
                <a:spcBef>
                  <a:spcPts val="0"/>
                </a:spcBef>
                <a:spcAft>
                  <a:spcPts val="0"/>
                </a:spcAft>
                <a:defRPr/>
              </a:pPr>
              <a:endParaRPr lang="zh-CN" altLang="en-US" sz="1350">
                <a:latin typeface="+mn-lt"/>
                <a:ea typeface="+mn-ea"/>
              </a:endParaRPr>
            </a:p>
          </p:txBody>
        </p:sp>
      </p:grpSp>
      <p:sp>
        <p:nvSpPr>
          <p:cNvPr id="68" name="矩形 67">
            <a:extLst>
              <a:ext uri="{FF2B5EF4-FFF2-40B4-BE49-F238E27FC236}">
                <a16:creationId xmlns:a16="http://schemas.microsoft.com/office/drawing/2014/main" id="{9D6446F1-D423-434C-91CF-ECE23E79AAC9}"/>
              </a:ext>
            </a:extLst>
          </p:cNvPr>
          <p:cNvSpPr/>
          <p:nvPr/>
        </p:nvSpPr>
        <p:spPr>
          <a:xfrm>
            <a:off x="1422400" y="4654550"/>
            <a:ext cx="6197600" cy="376238"/>
          </a:xfrm>
          <a:prstGeom prst="rect">
            <a:avLst/>
          </a:prstGeom>
        </p:spPr>
        <p:txBody>
          <a:bodyPr lIns="68555" tIns="34278" rIns="68555" bIns="34278">
            <a:spAutoFit/>
          </a:bodyPr>
          <a:lstStyle/>
          <a:p>
            <a:pPr eaLnBrk="1" fontAlgn="auto" hangingPunct="1">
              <a:spcAft>
                <a:spcPts val="0"/>
              </a:spcAft>
              <a:buFont typeface="Arial" panose="020B0604020202020204" pitchFamily="34" charset="0"/>
              <a:buNone/>
              <a:defRPr/>
            </a:pPr>
            <a:r>
              <a:rPr lang="zh-CN" altLang="en-US" sz="20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•武汉海事法院反禁诉令裁定是否具有可复制性意义？</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9" name="图片 68">
            <a:extLst>
              <a:ext uri="{FF2B5EF4-FFF2-40B4-BE49-F238E27FC236}">
                <a16:creationId xmlns:a16="http://schemas.microsoft.com/office/drawing/2014/main" id="{6BFBA9FC-E69C-1A4B-AC57-B1ACE1335731}"/>
              </a:ext>
            </a:extLst>
          </p:cNvPr>
          <p:cNvPicPr>
            <a:picLocks noChangeAspect="1"/>
          </p:cNvPicPr>
          <p:nvPr/>
        </p:nvPicPr>
        <p:blipFill>
          <a:blip r:embed="rId4"/>
          <a:srcRect l="2682" t="5060" r="10726" b="2892"/>
          <a:stretch>
            <a:fillRect/>
          </a:stretch>
        </p:blipFill>
        <p:spPr>
          <a:xfrm>
            <a:off x="10561453" y="519871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ppt_x"/>
                                          </p:val>
                                        </p:tav>
                                        <p:tav tm="100000">
                                          <p:val>
                                            <p:strVal val="#ppt_x"/>
                                          </p:val>
                                        </p:tav>
                                      </p:tavLst>
                                    </p:anim>
                                    <p:anim calcmode="lin" valueType="num">
                                      <p:cBhvr additive="base">
                                        <p:cTn id="18" dur="250" fill="hold"/>
                                        <p:tgtEl>
                                          <p:spTgt spid="1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25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ppt_x"/>
                                          </p:val>
                                        </p:tav>
                                        <p:tav tm="100000">
                                          <p:val>
                                            <p:strVal val="#ppt_x"/>
                                          </p:val>
                                        </p:tav>
                                      </p:tavLst>
                                    </p:anim>
                                    <p:anim calcmode="lin" valueType="num">
                                      <p:cBhvr additive="base">
                                        <p:cTn id="23" dur="250" fill="hold"/>
                                        <p:tgtEl>
                                          <p:spTgt spid="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2000"/>
                                        <p:tgtEl>
                                          <p:spTgt spid="71"/>
                                        </p:tgtEl>
                                      </p:cBhvr>
                                    </p:animEffect>
                                  </p:childTnLst>
                                </p:cTn>
                              </p:par>
                              <p:par>
                                <p:cTn id="28" presetID="53" presetClass="entr" presetSubtype="16" fill="hold" nodeType="withEffect">
                                  <p:stCondLst>
                                    <p:cond delay="5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nodeType="withEffect">
                                  <p:stCondLst>
                                    <p:cond delay="5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14" presetClass="entr" presetSubtype="10" fill="hold" grpId="0" nodeType="withEffect">
                                  <p:stCondLst>
                                    <p:cond delay="200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400"/>
                                        <p:tgtEl>
                                          <p:spTgt spid="47"/>
                                        </p:tgtEl>
                                      </p:cBhvr>
                                    </p:animEffect>
                                  </p:childTnLst>
                                </p:cTn>
                              </p:par>
                              <p:par>
                                <p:cTn id="41" presetID="14" presetClass="entr" presetSubtype="10" fill="hold" grpId="0" nodeType="withEffect">
                                  <p:stCondLst>
                                    <p:cond delay="500"/>
                                  </p:stCondLst>
                                  <p:childTnLst>
                                    <p:set>
                                      <p:cBhvr>
                                        <p:cTn id="42" dur="1" fill="hold">
                                          <p:stCondLst>
                                            <p:cond delay="0"/>
                                          </p:stCondLst>
                                        </p:cTn>
                                        <p:tgtEl>
                                          <p:spTgt spid="48"/>
                                        </p:tgtEl>
                                        <p:attrNameLst>
                                          <p:attrName>style.visibility</p:attrName>
                                        </p:attrNameLst>
                                      </p:cBhvr>
                                      <p:to>
                                        <p:strVal val="visible"/>
                                      </p:to>
                                    </p:set>
                                    <p:animEffect transition="in" filter="randombar(horizontal)">
                                      <p:cBhvr>
                                        <p:cTn id="43" dur="400"/>
                                        <p:tgtEl>
                                          <p:spTgt spid="48"/>
                                        </p:tgtEl>
                                      </p:cBhvr>
                                    </p:animEffect>
                                  </p:childTnLst>
                                </p:cTn>
                              </p:par>
                              <p:par>
                                <p:cTn id="44" presetID="53" presetClass="entr" presetSubtype="16" fill="hold" nodeType="withEffect">
                                  <p:stCondLst>
                                    <p:cond delay="5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animEffect transition="in" filter="fade">
                                      <p:cBhvr>
                                        <p:cTn id="48" dur="500"/>
                                        <p:tgtEl>
                                          <p:spTgt spid="51"/>
                                        </p:tgtEl>
                                      </p:cBhvr>
                                    </p:animEffect>
                                  </p:childTnLst>
                                </p:cTn>
                              </p:par>
                              <p:par>
                                <p:cTn id="49" presetID="14" presetClass="entr" presetSubtype="10" fill="hold" grpId="0" nodeType="withEffect">
                                  <p:stCondLst>
                                    <p:cond delay="500"/>
                                  </p:stCondLst>
                                  <p:childTnLst>
                                    <p:set>
                                      <p:cBhvr>
                                        <p:cTn id="50" dur="1" fill="hold">
                                          <p:stCondLst>
                                            <p:cond delay="0"/>
                                          </p:stCondLst>
                                        </p:cTn>
                                        <p:tgtEl>
                                          <p:spTgt spid="68"/>
                                        </p:tgtEl>
                                        <p:attrNameLst>
                                          <p:attrName>style.visibility</p:attrName>
                                        </p:attrNameLst>
                                      </p:cBhvr>
                                      <p:to>
                                        <p:strVal val="visible"/>
                                      </p:to>
                                    </p:set>
                                    <p:animEffect transition="in" filter="randombar(horizontal)">
                                      <p:cBhvr>
                                        <p:cTn id="51" dur="4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47" grpId="0"/>
      <p:bldP spid="48"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A437E7C0-C593-7F48-A5CC-B56F529248A1}"/>
              </a:ext>
            </a:extLst>
          </p:cNvPr>
          <p:cNvSpPr/>
          <p:nvPr/>
        </p:nvSpPr>
        <p:spPr>
          <a:xfrm>
            <a:off x="2963863" y="2505075"/>
            <a:ext cx="1847850" cy="18478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latin typeface="Microsoft YaHei" panose="020B0503020204020204" pitchFamily="34" charset="-122"/>
              <a:ea typeface="Microsoft YaHei" panose="020B0503020204020204" pitchFamily="34" charset="-122"/>
              <a:cs typeface="+mn-ea"/>
              <a:sym typeface="+mn-lt"/>
            </a:endParaRPr>
          </a:p>
        </p:txBody>
      </p:sp>
      <p:cxnSp>
        <p:nvCxnSpPr>
          <p:cNvPr id="4" name="直接连接符 3">
            <a:extLst>
              <a:ext uri="{FF2B5EF4-FFF2-40B4-BE49-F238E27FC236}">
                <a16:creationId xmlns:a16="http://schemas.microsoft.com/office/drawing/2014/main" id="{87E3B2FB-8F05-1B4B-ADF4-D6B2A8C7836D}"/>
              </a:ext>
            </a:extLst>
          </p:cNvPr>
          <p:cNvCxnSpPr/>
          <p:nvPr/>
        </p:nvCxnSpPr>
        <p:spPr>
          <a:xfrm flipV="1">
            <a:off x="4351338" y="0"/>
            <a:ext cx="727075" cy="244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57DA5FA-4EEC-5944-8768-43A076A2C217}"/>
              </a:ext>
            </a:extLst>
          </p:cNvPr>
          <p:cNvCxnSpPr/>
          <p:nvPr/>
        </p:nvCxnSpPr>
        <p:spPr>
          <a:xfrm flipV="1">
            <a:off x="4506913" y="223838"/>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405AB28-D575-6F41-A01D-DAF58D576383}"/>
              </a:ext>
            </a:extLst>
          </p:cNvPr>
          <p:cNvCxnSpPr/>
          <p:nvPr/>
        </p:nvCxnSpPr>
        <p:spPr>
          <a:xfrm flipV="1">
            <a:off x="4421188" y="484188"/>
            <a:ext cx="400050" cy="1347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484CC690-7129-3546-8A67-946AE0D7BF94}"/>
              </a:ext>
            </a:extLst>
          </p:cNvPr>
          <p:cNvCxnSpPr/>
          <p:nvPr/>
        </p:nvCxnSpPr>
        <p:spPr>
          <a:xfrm flipV="1">
            <a:off x="2578100" y="4367213"/>
            <a:ext cx="744538" cy="250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D1352C5-7B67-984A-AE42-EAA88035D8B0}"/>
              </a:ext>
            </a:extLst>
          </p:cNvPr>
          <p:cNvCxnSpPr/>
          <p:nvPr/>
        </p:nvCxnSpPr>
        <p:spPr>
          <a:xfrm flipV="1">
            <a:off x="2751138" y="4591050"/>
            <a:ext cx="611187" cy="205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1C6FB585-EBDD-F441-9672-59D3BBAF301F}"/>
              </a:ext>
            </a:extLst>
          </p:cNvPr>
          <p:cNvCxnSpPr/>
          <p:nvPr/>
        </p:nvCxnSpPr>
        <p:spPr>
          <a:xfrm flipV="1">
            <a:off x="2665413" y="4851400"/>
            <a:ext cx="400050" cy="134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B34B707-EAB2-8341-9C63-38651D6662C9}"/>
              </a:ext>
            </a:extLst>
          </p:cNvPr>
          <p:cNvSpPr txBox="1"/>
          <p:nvPr/>
        </p:nvSpPr>
        <p:spPr>
          <a:xfrm>
            <a:off x="2551113" y="3105150"/>
            <a:ext cx="2692400" cy="647700"/>
          </a:xfrm>
          <a:prstGeom prst="rect">
            <a:avLst/>
          </a:prstGeom>
          <a:noFill/>
        </p:spPr>
        <p:txBody>
          <a:bodyPr>
            <a:spAutoFit/>
          </a:bodyPr>
          <a:lstStyle/>
          <a:p>
            <a:pPr algn="ctr" eaLnBrk="1" fontAlgn="auto" hangingPunct="1">
              <a:spcBef>
                <a:spcPts val="0"/>
              </a:spcBef>
              <a:spcAft>
                <a:spcPts val="0"/>
              </a:spcAft>
              <a:defRPr/>
            </a:pPr>
            <a:r>
              <a:rPr lang="en-US" altLang="zh-CN" sz="3600" dirty="0">
                <a:solidFill>
                  <a:schemeClr val="bg1"/>
                </a:solidFill>
                <a:latin typeface="Microsoft YaHei" panose="020B0503020204020204" pitchFamily="34" charset="-122"/>
                <a:ea typeface="Microsoft YaHei" panose="020B0503020204020204" pitchFamily="34" charset="-122"/>
                <a:cs typeface="+mn-ea"/>
                <a:sym typeface="+mn-lt"/>
              </a:rPr>
              <a:t>Part2</a:t>
            </a:r>
            <a:endParaRPr lang="zh-CN" altLang="en-US" sz="36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3" name="文本框 2">
            <a:extLst>
              <a:ext uri="{FF2B5EF4-FFF2-40B4-BE49-F238E27FC236}">
                <a16:creationId xmlns:a16="http://schemas.microsoft.com/office/drawing/2014/main" id="{212E2859-8F8F-834A-B6C0-34DC9615B427}"/>
              </a:ext>
            </a:extLst>
          </p:cNvPr>
          <p:cNvSpPr txBox="1"/>
          <p:nvPr/>
        </p:nvSpPr>
        <p:spPr>
          <a:xfrm>
            <a:off x="5380038" y="3044825"/>
            <a:ext cx="4824412" cy="1446213"/>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Microsoft YaHei" panose="020B0503020204020204" pitchFamily="34" charset="-122"/>
                <a:ea typeface="Microsoft YaHei" panose="020B0503020204020204" pitchFamily="34" charset="-122"/>
                <a:cs typeface="+mn-ea"/>
                <a:sym typeface="+mn-lt"/>
              </a:rPr>
              <a:t>海事诉讼禁诉令频发的原因探析</a:t>
            </a:r>
          </a:p>
        </p:txBody>
      </p:sp>
      <p:pic>
        <p:nvPicPr>
          <p:cNvPr id="11" name="图片 10">
            <a:extLst>
              <a:ext uri="{FF2B5EF4-FFF2-40B4-BE49-F238E27FC236}">
                <a16:creationId xmlns:a16="http://schemas.microsoft.com/office/drawing/2014/main" id="{4560A2FD-49D9-EB40-8268-5C28446D0B6B}"/>
              </a:ext>
            </a:extLst>
          </p:cNvPr>
          <p:cNvPicPr>
            <a:picLocks noChangeAspect="1"/>
          </p:cNvPicPr>
          <p:nvPr/>
        </p:nvPicPr>
        <p:blipFill>
          <a:blip r:embed="rId2"/>
          <a:srcRect l="2682" t="5060" r="10726" b="2892"/>
          <a:stretch>
            <a:fillRect/>
          </a:stretch>
        </p:blipFill>
        <p:spPr>
          <a:xfrm>
            <a:off x="10561453" y="5198717"/>
            <a:ext cx="1630547" cy="1607404"/>
          </a:xfrm>
          <a:prstGeom prst="ellipse">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236134C-FA63-384E-9E49-75ADC3326294}"/>
              </a:ext>
            </a:extLst>
          </p:cNvPr>
          <p:cNvSpPr/>
          <p:nvPr/>
        </p:nvSpPr>
        <p:spPr>
          <a:xfrm>
            <a:off x="1589" y="1785"/>
            <a:ext cx="12188825" cy="548395"/>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nvGrpSpPr>
          <p:cNvPr id="18" name="组合 17">
            <a:extLst>
              <a:ext uri="{FF2B5EF4-FFF2-40B4-BE49-F238E27FC236}">
                <a16:creationId xmlns:a16="http://schemas.microsoft.com/office/drawing/2014/main" id="{D0740609-FE56-F640-89DE-26735D5A4BBE}"/>
              </a:ext>
            </a:extLst>
          </p:cNvPr>
          <p:cNvGrpSpPr/>
          <p:nvPr/>
        </p:nvGrpSpPr>
        <p:grpSpPr>
          <a:xfrm>
            <a:off x="266388" y="1786"/>
            <a:ext cx="575765" cy="836277"/>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F41C4EC5-A131-1E48-9DBF-17D6C9B5C37C}"/>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sp>
          <p:nvSpPr>
            <p:cNvPr id="20" name="等腰三角形 19">
              <a:extLst>
                <a:ext uri="{FF2B5EF4-FFF2-40B4-BE49-F238E27FC236}">
                  <a16:creationId xmlns:a16="http://schemas.microsoft.com/office/drawing/2014/main" id="{989DDAF8-4EA9-1E4C-92A1-456623B5C3AA}"/>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00"/>
            </a:p>
          </p:txBody>
        </p:sp>
      </p:grpSp>
      <p:sp>
        <p:nvSpPr>
          <p:cNvPr id="29" name="Freeform 261">
            <a:extLst>
              <a:ext uri="{FF2B5EF4-FFF2-40B4-BE49-F238E27FC236}">
                <a16:creationId xmlns:a16="http://schemas.microsoft.com/office/drawing/2014/main" id="{0925B450-1F52-4748-8BCE-B59A39D42E1F}"/>
              </a:ext>
            </a:extLst>
          </p:cNvPr>
          <p:cNvSpPr/>
          <p:nvPr/>
        </p:nvSpPr>
        <p:spPr bwMode="auto">
          <a:xfrm>
            <a:off x="374650" y="176213"/>
            <a:ext cx="358775" cy="36036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accent5">
              <a:lumMod val="60000"/>
              <a:lumOff val="40000"/>
            </a:schemeClr>
          </a:solidFill>
          <a:ln>
            <a:noFill/>
          </a:ln>
        </p:spPr>
        <p:txBody>
          <a:bodyPr lIns="91392" tIns="45696" rIns="91392" bIns="45696"/>
          <a:lstStyle/>
          <a:p>
            <a:pPr eaLnBrk="1" fontAlgn="auto" hangingPunct="1">
              <a:spcBef>
                <a:spcPts val="0"/>
              </a:spcBef>
              <a:spcAft>
                <a:spcPts val="0"/>
              </a:spcAft>
              <a:defRPr/>
            </a:pPr>
            <a:endParaRPr lang="zh-CN" altLang="en-US" sz="1300">
              <a:solidFill>
                <a:schemeClr val="tx1">
                  <a:lumMod val="65000"/>
                  <a:lumOff val="35000"/>
                </a:schemeClr>
              </a:solidFill>
              <a:latin typeface="+mn-lt"/>
              <a:ea typeface="+mn-ea"/>
            </a:endParaRPr>
          </a:p>
        </p:txBody>
      </p:sp>
      <p:sp>
        <p:nvSpPr>
          <p:cNvPr id="8" name="椭圆 7">
            <a:extLst>
              <a:ext uri="{FF2B5EF4-FFF2-40B4-BE49-F238E27FC236}">
                <a16:creationId xmlns:a16="http://schemas.microsoft.com/office/drawing/2014/main" id="{448ED6EB-526B-9F47-814B-00803BFCBAA4}"/>
              </a:ext>
            </a:extLst>
          </p:cNvPr>
          <p:cNvSpPr/>
          <p:nvPr/>
        </p:nvSpPr>
        <p:spPr>
          <a:xfrm>
            <a:off x="942975" y="1860550"/>
            <a:ext cx="2482850" cy="248443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p>
        </p:txBody>
      </p:sp>
      <p:sp>
        <p:nvSpPr>
          <p:cNvPr id="9" name="椭圆 8">
            <a:extLst>
              <a:ext uri="{FF2B5EF4-FFF2-40B4-BE49-F238E27FC236}">
                <a16:creationId xmlns:a16="http://schemas.microsoft.com/office/drawing/2014/main" id="{6045E187-33D8-8648-AD52-58219EF19A68}"/>
              </a:ext>
            </a:extLst>
          </p:cNvPr>
          <p:cNvSpPr/>
          <p:nvPr/>
        </p:nvSpPr>
        <p:spPr>
          <a:xfrm>
            <a:off x="4052888" y="2173288"/>
            <a:ext cx="576262" cy="57626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867" b="1" dirty="0">
                <a:solidFill>
                  <a:schemeClr val="accent5">
                    <a:lumMod val="60000"/>
                    <a:lumOff val="40000"/>
                  </a:schemeClr>
                </a:solidFill>
                <a:latin typeface="Microsoft YaHei" panose="020B0503020204020204" pitchFamily="34" charset="-122"/>
                <a:ea typeface="Microsoft YaHei" panose="020B0503020204020204" pitchFamily="34" charset="-122"/>
              </a:rPr>
              <a:t>1</a:t>
            </a:r>
            <a:endParaRPr lang="zh-CN" altLang="en-US" sz="1867" b="1" dirty="0">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cxnSp>
        <p:nvCxnSpPr>
          <p:cNvPr id="10" name="直接连接符 9">
            <a:extLst>
              <a:ext uri="{FF2B5EF4-FFF2-40B4-BE49-F238E27FC236}">
                <a16:creationId xmlns:a16="http://schemas.microsoft.com/office/drawing/2014/main" id="{9601F27D-0405-F34C-9AB9-F1BCCC8BBBD3}"/>
              </a:ext>
            </a:extLst>
          </p:cNvPr>
          <p:cNvCxnSpPr/>
          <p:nvPr/>
        </p:nvCxnSpPr>
        <p:spPr>
          <a:xfrm>
            <a:off x="4629150" y="2478088"/>
            <a:ext cx="100647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F73E068-E3BB-8146-8D08-FDBE9B8527BD}"/>
              </a:ext>
            </a:extLst>
          </p:cNvPr>
          <p:cNvSpPr txBox="1"/>
          <p:nvPr/>
        </p:nvSpPr>
        <p:spPr>
          <a:xfrm>
            <a:off x="1204913" y="2878138"/>
            <a:ext cx="2001837" cy="738187"/>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eaLnBrk="1" fontAlgn="auto" hangingPunct="1">
              <a:lnSpc>
                <a:spcPct val="100000"/>
              </a:lnSpc>
              <a:spcBef>
                <a:spcPts val="0"/>
              </a:spcBef>
              <a:spcAft>
                <a:spcPts val="0"/>
              </a:spcAft>
              <a:defRPr/>
            </a:pPr>
            <a:r>
              <a:rPr lang="zh-CN" altLang="en-US" sz="2400" b="1" dirty="0">
                <a:solidFill>
                  <a:schemeClr val="accent5">
                    <a:lumMod val="60000"/>
                    <a:lumOff val="40000"/>
                  </a:schemeClr>
                </a:solidFill>
              </a:rPr>
              <a:t>海事案件的仲裁效力争议</a:t>
            </a:r>
          </a:p>
        </p:txBody>
      </p:sp>
      <p:sp>
        <p:nvSpPr>
          <p:cNvPr id="14" name="标题 11">
            <a:extLst>
              <a:ext uri="{FF2B5EF4-FFF2-40B4-BE49-F238E27FC236}">
                <a16:creationId xmlns:a16="http://schemas.microsoft.com/office/drawing/2014/main" id="{6E97A607-2ED8-7A47-B10C-3A7EFBAA0D95}"/>
              </a:ext>
            </a:extLst>
          </p:cNvPr>
          <p:cNvSpPr txBox="1"/>
          <p:nvPr/>
        </p:nvSpPr>
        <p:spPr>
          <a:xfrm>
            <a:off x="5659438" y="2257425"/>
            <a:ext cx="3863975" cy="7953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1867" b="1" dirty="0">
                <a:solidFill>
                  <a:schemeClr val="tx1">
                    <a:lumMod val="85000"/>
                    <a:lumOff val="15000"/>
                  </a:schemeClr>
                </a:solidFill>
                <a:latin typeface="Microsoft YaHei" panose="020B0503020204020204" pitchFamily="34" charset="-122"/>
                <a:ea typeface="Microsoft YaHei" panose="020B0503020204020204" pitchFamily="34" charset="-122"/>
              </a:rPr>
              <a:t>班轮提单仲裁条款效力 </a:t>
            </a:r>
          </a:p>
        </p:txBody>
      </p:sp>
      <p:sp>
        <p:nvSpPr>
          <p:cNvPr id="15" name="椭圆 14">
            <a:extLst>
              <a:ext uri="{FF2B5EF4-FFF2-40B4-BE49-F238E27FC236}">
                <a16:creationId xmlns:a16="http://schemas.microsoft.com/office/drawing/2014/main" id="{F9DA9FAC-056C-1147-B8EF-AD43C4989433}"/>
              </a:ext>
            </a:extLst>
          </p:cNvPr>
          <p:cNvSpPr/>
          <p:nvPr/>
        </p:nvSpPr>
        <p:spPr>
          <a:xfrm>
            <a:off x="4052888" y="2892425"/>
            <a:ext cx="576262" cy="57626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867" b="1" dirty="0">
                <a:solidFill>
                  <a:schemeClr val="accent5">
                    <a:lumMod val="60000"/>
                    <a:lumOff val="40000"/>
                  </a:schemeClr>
                </a:solidFill>
                <a:latin typeface="Microsoft YaHei" panose="020B0503020204020204" pitchFamily="34" charset="-122"/>
                <a:ea typeface="Microsoft YaHei" panose="020B0503020204020204" pitchFamily="34" charset="-122"/>
              </a:rPr>
              <a:t>2</a:t>
            </a:r>
            <a:endParaRPr lang="zh-CN" altLang="en-US" sz="1867" b="1" dirty="0">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cxnSp>
        <p:nvCxnSpPr>
          <p:cNvPr id="16" name="直接连接符 15">
            <a:extLst>
              <a:ext uri="{FF2B5EF4-FFF2-40B4-BE49-F238E27FC236}">
                <a16:creationId xmlns:a16="http://schemas.microsoft.com/office/drawing/2014/main" id="{B360FEF0-C2A0-2847-AB1C-B07716B8AAE4}"/>
              </a:ext>
            </a:extLst>
          </p:cNvPr>
          <p:cNvCxnSpPr/>
          <p:nvPr/>
        </p:nvCxnSpPr>
        <p:spPr>
          <a:xfrm>
            <a:off x="4629150" y="3197225"/>
            <a:ext cx="100647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a:extLst>
              <a:ext uri="{FF2B5EF4-FFF2-40B4-BE49-F238E27FC236}">
                <a16:creationId xmlns:a16="http://schemas.microsoft.com/office/drawing/2014/main" id="{8AB9E9B4-0BA6-164C-AC23-DC808E28F4B8}"/>
              </a:ext>
            </a:extLst>
          </p:cNvPr>
          <p:cNvSpPr txBox="1"/>
          <p:nvPr/>
        </p:nvSpPr>
        <p:spPr>
          <a:xfrm>
            <a:off x="5659438" y="2976563"/>
            <a:ext cx="3863975"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1867" b="1" dirty="0">
                <a:solidFill>
                  <a:schemeClr val="tx1">
                    <a:lumMod val="85000"/>
                    <a:lumOff val="15000"/>
                  </a:schemeClr>
                </a:solidFill>
                <a:latin typeface="Microsoft YaHei" panose="020B0503020204020204" pitchFamily="34" charset="-122"/>
                <a:ea typeface="Microsoft YaHei" panose="020B0503020204020204" pitchFamily="34" charset="-122"/>
              </a:rPr>
              <a:t>租约提单仲裁条款效力 </a:t>
            </a:r>
          </a:p>
        </p:txBody>
      </p:sp>
      <p:sp>
        <p:nvSpPr>
          <p:cNvPr id="21" name="椭圆 20">
            <a:extLst>
              <a:ext uri="{FF2B5EF4-FFF2-40B4-BE49-F238E27FC236}">
                <a16:creationId xmlns:a16="http://schemas.microsoft.com/office/drawing/2014/main" id="{720783B1-9057-3447-994D-E65D29E1BDE4}"/>
              </a:ext>
            </a:extLst>
          </p:cNvPr>
          <p:cNvSpPr/>
          <p:nvPr/>
        </p:nvSpPr>
        <p:spPr>
          <a:xfrm>
            <a:off x="4052888" y="3629025"/>
            <a:ext cx="576262" cy="57626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867" b="1" dirty="0">
                <a:solidFill>
                  <a:schemeClr val="accent5">
                    <a:lumMod val="60000"/>
                    <a:lumOff val="40000"/>
                  </a:schemeClr>
                </a:solidFill>
                <a:latin typeface="Microsoft YaHei" panose="020B0503020204020204" pitchFamily="34" charset="-122"/>
                <a:ea typeface="Microsoft YaHei" panose="020B0503020204020204" pitchFamily="34" charset="-122"/>
              </a:rPr>
              <a:t>3</a:t>
            </a:r>
            <a:endParaRPr lang="zh-CN" altLang="en-US" sz="1867" b="1" dirty="0">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cxnSp>
        <p:nvCxnSpPr>
          <p:cNvPr id="23" name="直接连接符 22">
            <a:extLst>
              <a:ext uri="{FF2B5EF4-FFF2-40B4-BE49-F238E27FC236}">
                <a16:creationId xmlns:a16="http://schemas.microsoft.com/office/drawing/2014/main" id="{BEB1DF8B-FD03-5A4F-9EDA-00EFF1C88C4E}"/>
              </a:ext>
            </a:extLst>
          </p:cNvPr>
          <p:cNvCxnSpPr/>
          <p:nvPr/>
        </p:nvCxnSpPr>
        <p:spPr>
          <a:xfrm>
            <a:off x="4629150" y="3933825"/>
            <a:ext cx="1006475"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a:extLst>
              <a:ext uri="{FF2B5EF4-FFF2-40B4-BE49-F238E27FC236}">
                <a16:creationId xmlns:a16="http://schemas.microsoft.com/office/drawing/2014/main" id="{84CC3159-C0FF-0942-8D33-03D038BDF977}"/>
              </a:ext>
            </a:extLst>
          </p:cNvPr>
          <p:cNvSpPr txBox="1"/>
          <p:nvPr/>
        </p:nvSpPr>
        <p:spPr>
          <a:xfrm>
            <a:off x="5659438" y="3757613"/>
            <a:ext cx="4205287" cy="4476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1867" b="1" dirty="0">
                <a:solidFill>
                  <a:schemeClr val="tx1">
                    <a:lumMod val="85000"/>
                    <a:lumOff val="15000"/>
                  </a:schemeClr>
                </a:solidFill>
                <a:latin typeface="Microsoft YaHei" panose="020B0503020204020204" pitchFamily="34" charset="-122"/>
                <a:ea typeface="Microsoft YaHei" panose="020B0503020204020204" pitchFamily="34" charset="-122"/>
              </a:rPr>
              <a:t>运输合同中仲裁条款对保险人的效力 </a:t>
            </a:r>
            <a:endParaRPr lang="en-US" altLang="zh-CN" sz="1400" b="1"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36" name="TextBox 35">
            <a:extLst>
              <a:ext uri="{FF2B5EF4-FFF2-40B4-BE49-F238E27FC236}">
                <a16:creationId xmlns:a16="http://schemas.microsoft.com/office/drawing/2014/main" id="{F62039DC-D460-694D-9529-64182F5645B2}"/>
              </a:ext>
            </a:extLst>
          </p:cNvPr>
          <p:cNvSpPr txBox="1">
            <a:spLocks noChangeArrowheads="1"/>
          </p:cNvSpPr>
          <p:nvPr/>
        </p:nvSpPr>
        <p:spPr bwMode="auto">
          <a:xfrm>
            <a:off x="15668625" y="8394700"/>
            <a:ext cx="684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300"/>
              <a:t>延时符</a:t>
            </a:r>
          </a:p>
        </p:txBody>
      </p:sp>
      <p:sp>
        <p:nvSpPr>
          <p:cNvPr id="3" name="文本框 2">
            <a:extLst>
              <a:ext uri="{FF2B5EF4-FFF2-40B4-BE49-F238E27FC236}">
                <a16:creationId xmlns:a16="http://schemas.microsoft.com/office/drawing/2014/main" id="{FBDACDF1-3FB1-5B48-ADBA-DEEA3402174F}"/>
              </a:ext>
            </a:extLst>
          </p:cNvPr>
          <p:cNvSpPr txBox="1"/>
          <p:nvPr/>
        </p:nvSpPr>
        <p:spPr>
          <a:xfrm>
            <a:off x="942975" y="139700"/>
            <a:ext cx="7304088" cy="379413"/>
          </a:xfrm>
          <a:prstGeom prst="rect">
            <a:avLst/>
          </a:prstGeom>
          <a:noFill/>
        </p:spPr>
        <p:txBody>
          <a:bodyPr>
            <a:spAutoFit/>
          </a:bodyPr>
          <a:lstStyle/>
          <a:p>
            <a:pPr eaLnBrk="1" fontAlgn="auto" hangingPunct="1">
              <a:spcBef>
                <a:spcPts val="0"/>
              </a:spcBef>
              <a:spcAft>
                <a:spcPts val="0"/>
              </a:spcAft>
              <a:defRPr/>
            </a:pPr>
            <a:r>
              <a:rPr lang="zh-CN" altLang="en-US" sz="1867" dirty="0">
                <a:solidFill>
                  <a:schemeClr val="bg1"/>
                </a:solidFill>
                <a:latin typeface="微软雅黑" panose="020B0503020204020204" pitchFamily="34" charset="-122"/>
                <a:ea typeface="微软雅黑" panose="020B0503020204020204" pitchFamily="34" charset="-122"/>
              </a:rPr>
              <a:t>海事仲裁协议</a:t>
            </a:r>
            <a:r>
              <a:rPr lang="en-US" altLang="zh-CN" sz="1867" dirty="0">
                <a:solidFill>
                  <a:schemeClr val="bg1"/>
                </a:solidFill>
                <a:latin typeface="微软雅黑" panose="020B0503020204020204" pitchFamily="34" charset="-122"/>
                <a:ea typeface="微软雅黑" panose="020B0503020204020204" pitchFamily="34" charset="-122"/>
              </a:rPr>
              <a:t>/</a:t>
            </a:r>
            <a:r>
              <a:rPr lang="zh-CN" altLang="en-US" sz="1867" dirty="0">
                <a:solidFill>
                  <a:schemeClr val="bg1"/>
                </a:solidFill>
                <a:latin typeface="微软雅黑" panose="020B0503020204020204" pitchFamily="34" charset="-122"/>
                <a:ea typeface="微软雅黑" panose="020B0503020204020204" pitchFamily="34" charset="-122"/>
              </a:rPr>
              <a:t>条款效力认定争议  ☛  平行仲裁、平行诉讼</a:t>
            </a:r>
          </a:p>
        </p:txBody>
      </p:sp>
      <p:pic>
        <p:nvPicPr>
          <p:cNvPr id="22" name="图片 21">
            <a:extLst>
              <a:ext uri="{FF2B5EF4-FFF2-40B4-BE49-F238E27FC236}">
                <a16:creationId xmlns:a16="http://schemas.microsoft.com/office/drawing/2014/main" id="{E1EA8F8B-0C7D-8742-9FD2-DC0F4D974B0D}"/>
              </a:ext>
            </a:extLst>
          </p:cNvPr>
          <p:cNvPicPr>
            <a:picLocks noChangeAspect="1"/>
          </p:cNvPicPr>
          <p:nvPr/>
        </p:nvPicPr>
        <p:blipFill>
          <a:blip r:embed="rId4"/>
          <a:srcRect l="2682" t="5060" r="10726" b="2892"/>
          <a:stretch>
            <a:fillRect/>
          </a:stretch>
        </p:blipFill>
        <p:spPr>
          <a:xfrm>
            <a:off x="10561453" y="519871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nodeType="afterGroup">
                            <p:stCondLst>
                              <p:cond delay="125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nodeType="afterGroup">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nodeType="afterGroup">
                            <p:stCondLst>
                              <p:cond delay="225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nodeType="afterGroup">
                            <p:stCondLst>
                              <p:cond delay="275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nodeType="afterGroup">
                            <p:stCondLst>
                              <p:cond delay="325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par>
                          <p:cTn id="47" fill="hold" nodeType="afterGroup">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nodeType="afterGroup">
                            <p:stCondLst>
                              <p:cond delay="425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nodeType="afterGroup">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par>
                          <p:cTn id="61" fill="hold" nodeType="afterGroup">
                            <p:stCondLst>
                              <p:cond delay="525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1" grpId="0"/>
      <p:bldP spid="14" grpId="0"/>
      <p:bldP spid="15" grpId="0" bldLvl="0" animBg="1"/>
      <p:bldP spid="17" grpId="0"/>
      <p:bldP spid="21" grpId="0" bldLvl="0" animBg="1"/>
      <p:bldP spid="2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CF911EC-F3B5-CA4D-B89E-2647060AB29A}"/>
              </a:ext>
            </a:extLst>
          </p:cNvPr>
          <p:cNvSpPr/>
          <p:nvPr/>
        </p:nvSpPr>
        <p:spPr>
          <a:xfrm>
            <a:off x="826706" y="1"/>
            <a:ext cx="11365295" cy="548537"/>
          </a:xfrm>
          <a:prstGeom prst="rect">
            <a:avLst/>
          </a:prstGeom>
          <a:blipFill>
            <a:blip r:embed="rId3"/>
            <a:srcRect/>
            <a:stretch>
              <a:fillRect t="-2866" b="-818522"/>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latin typeface="Microsoft YaHei" panose="020B0503020204020204" pitchFamily="34" charset="-122"/>
              <a:ea typeface="Microsoft YaHei" panose="020B0503020204020204" pitchFamily="34" charset="-122"/>
            </a:endParaRPr>
          </a:p>
        </p:txBody>
      </p:sp>
      <p:grpSp>
        <p:nvGrpSpPr>
          <p:cNvPr id="18" name="组合 17">
            <a:extLst>
              <a:ext uri="{FF2B5EF4-FFF2-40B4-BE49-F238E27FC236}">
                <a16:creationId xmlns:a16="http://schemas.microsoft.com/office/drawing/2014/main" id="{DE9A8625-BE50-8649-A999-2C5FFF166479}"/>
              </a:ext>
            </a:extLst>
          </p:cNvPr>
          <p:cNvGrpSpPr/>
          <p:nvPr/>
        </p:nvGrpSpPr>
        <p:grpSpPr>
          <a:xfrm>
            <a:off x="264871" y="894"/>
            <a:ext cx="575915" cy="836495"/>
            <a:chOff x="841003" y="360040"/>
            <a:chExt cx="504056" cy="836712"/>
          </a:xfrm>
          <a:solidFill>
            <a:schemeClr val="accent5">
              <a:lumMod val="75000"/>
            </a:schemeClr>
          </a:solidFill>
        </p:grpSpPr>
        <p:sp>
          <p:nvSpPr>
            <p:cNvPr id="19" name="矩形 18">
              <a:extLst>
                <a:ext uri="{FF2B5EF4-FFF2-40B4-BE49-F238E27FC236}">
                  <a16:creationId xmlns:a16="http://schemas.microsoft.com/office/drawing/2014/main" id="{2B8A92C4-9F2B-714A-BCAA-B8AD97C1C616}"/>
                </a:ext>
              </a:extLst>
            </p:cNvPr>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latin typeface="Microsoft YaHei" panose="020B0503020204020204" pitchFamily="34" charset="-122"/>
                <a:ea typeface="Microsoft YaHei" panose="020B0503020204020204" pitchFamily="34" charset="-122"/>
              </a:endParaRPr>
            </a:p>
          </p:txBody>
        </p:sp>
        <p:sp>
          <p:nvSpPr>
            <p:cNvPr id="20" name="等腰三角形 19">
              <a:extLst>
                <a:ext uri="{FF2B5EF4-FFF2-40B4-BE49-F238E27FC236}">
                  <a16:creationId xmlns:a16="http://schemas.microsoft.com/office/drawing/2014/main" id="{A77D4570-D469-F143-BDCD-9976872A3AD2}"/>
                </a:ext>
              </a:extLst>
            </p:cNvPr>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latin typeface="Microsoft YaHei" panose="020B0503020204020204" pitchFamily="34" charset="-122"/>
                <a:ea typeface="Microsoft YaHei" panose="020B0503020204020204" pitchFamily="34" charset="-122"/>
              </a:endParaRPr>
            </a:p>
          </p:txBody>
        </p:sp>
      </p:grpSp>
      <p:sp>
        <p:nvSpPr>
          <p:cNvPr id="18437" name="文本框 9">
            <a:extLst>
              <a:ext uri="{FF2B5EF4-FFF2-40B4-BE49-F238E27FC236}">
                <a16:creationId xmlns:a16="http://schemas.microsoft.com/office/drawing/2014/main" id="{97003019-881D-D844-8C35-9552983E2BDB}"/>
              </a:ext>
            </a:extLst>
          </p:cNvPr>
          <p:cNvSpPr txBox="1">
            <a:spLocks noChangeArrowheads="1"/>
          </p:cNvSpPr>
          <p:nvPr/>
        </p:nvSpPr>
        <p:spPr bwMode="auto">
          <a:xfrm>
            <a:off x="840786" y="115519"/>
            <a:ext cx="62849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0" rIns="68561" bIns="34280">
            <a:spAutoFit/>
          </a:bodyPr>
          <a:lstStyle>
            <a:lvl1pPr marL="342900" indent="-342900">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lvl="1" eaLnBrk="1" hangingPunct="1"/>
            <a:r>
              <a:rPr lang="zh-CN" altLang="en-US" sz="2400" b="1">
                <a:solidFill>
                  <a:schemeClr val="bg1"/>
                </a:solidFill>
                <a:latin typeface="Microsoft YaHei" panose="020B0503020204020204" pitchFamily="34" charset="-122"/>
                <a:ea typeface="Microsoft YaHei" panose="020B0503020204020204" pitchFamily="34" charset="-122"/>
              </a:rPr>
              <a:t>域外解决平行诉讼</a:t>
            </a:r>
            <a:r>
              <a:rPr lang="en-US" altLang="zh-CN" sz="2400" b="1">
                <a:solidFill>
                  <a:schemeClr val="bg1"/>
                </a:solidFill>
                <a:latin typeface="Microsoft YaHei" panose="020B0503020204020204" pitchFamily="34" charset="-122"/>
                <a:ea typeface="Microsoft YaHei" panose="020B0503020204020204" pitchFamily="34" charset="-122"/>
              </a:rPr>
              <a:t>/</a:t>
            </a:r>
            <a:r>
              <a:rPr lang="zh-CN" altLang="en-US" sz="2400" b="1">
                <a:solidFill>
                  <a:schemeClr val="bg1"/>
                </a:solidFill>
                <a:latin typeface="Microsoft YaHei" panose="020B0503020204020204" pitchFamily="34" charset="-122"/>
                <a:ea typeface="Microsoft YaHei" panose="020B0503020204020204" pitchFamily="34" charset="-122"/>
              </a:rPr>
              <a:t>仲裁的禁诉令立法</a:t>
            </a:r>
          </a:p>
        </p:txBody>
      </p:sp>
      <p:sp>
        <p:nvSpPr>
          <p:cNvPr id="74" name="Freeform 206">
            <a:extLst>
              <a:ext uri="{FF2B5EF4-FFF2-40B4-BE49-F238E27FC236}">
                <a16:creationId xmlns:a16="http://schemas.microsoft.com/office/drawing/2014/main" id="{CB4B73BF-7844-CF44-B7D3-9D8F34335759}"/>
              </a:ext>
            </a:extLst>
          </p:cNvPr>
          <p:cNvSpPr>
            <a:spLocks noChangeAspect="1" noEditPoints="1"/>
          </p:cNvSpPr>
          <p:nvPr/>
        </p:nvSpPr>
        <p:spPr bwMode="auto">
          <a:xfrm>
            <a:off x="407988" y="150813"/>
            <a:ext cx="290512" cy="35083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5">
              <a:lumMod val="60000"/>
              <a:lumOff val="40000"/>
            </a:schemeClr>
          </a:solidFill>
          <a:ln>
            <a:noFill/>
          </a:ln>
        </p:spPr>
        <p:txBody>
          <a:bodyPr lIns="91416" tIns="45708" rIns="91416" bIns="45708"/>
          <a:lstStyle/>
          <a:p>
            <a:pPr eaLnBrk="1" fontAlgn="auto" hangingPunct="1">
              <a:spcBef>
                <a:spcPts val="0"/>
              </a:spcBef>
              <a:spcAft>
                <a:spcPts val="0"/>
              </a:spcAft>
              <a:defRPr/>
            </a:pPr>
            <a:endParaRPr lang="zh-CN" altLang="en-US" sz="2400" b="1">
              <a:solidFill>
                <a:schemeClr val="tx1">
                  <a:lumMod val="65000"/>
                  <a:lumOff val="35000"/>
                </a:schemeClr>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54" name="矩形 53">
            <a:extLst>
              <a:ext uri="{FF2B5EF4-FFF2-40B4-BE49-F238E27FC236}">
                <a16:creationId xmlns:a16="http://schemas.microsoft.com/office/drawing/2014/main" id="{5D7F4BCD-4F55-FE44-8E37-09AA218E9587}"/>
              </a:ext>
            </a:extLst>
          </p:cNvPr>
          <p:cNvSpPr>
            <a:spLocks noChangeArrowheads="1"/>
          </p:cNvSpPr>
          <p:nvPr/>
        </p:nvSpPr>
        <p:spPr bwMode="auto">
          <a:xfrm>
            <a:off x="2727325" y="153511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000" b="1">
                <a:solidFill>
                  <a:srgbClr val="31859C"/>
                </a:solidFill>
                <a:latin typeface="Microsoft YaHei" panose="020B0503020204020204" pitchFamily="34" charset="-122"/>
                <a:ea typeface="Microsoft YaHei" panose="020B0503020204020204" pitchFamily="34" charset="-122"/>
              </a:rPr>
              <a:t>英国</a:t>
            </a:r>
          </a:p>
        </p:txBody>
      </p:sp>
      <p:sp>
        <p:nvSpPr>
          <p:cNvPr id="55" name="矩形 47">
            <a:extLst>
              <a:ext uri="{FF2B5EF4-FFF2-40B4-BE49-F238E27FC236}">
                <a16:creationId xmlns:a16="http://schemas.microsoft.com/office/drawing/2014/main" id="{D1856C65-620B-514B-A79A-4CD3E58077B3}"/>
              </a:ext>
            </a:extLst>
          </p:cNvPr>
          <p:cNvSpPr>
            <a:spLocks noChangeArrowheads="1"/>
          </p:cNvSpPr>
          <p:nvPr/>
        </p:nvSpPr>
        <p:spPr bwMode="auto">
          <a:xfrm>
            <a:off x="3802063" y="1298575"/>
            <a:ext cx="6051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20000"/>
              </a:lnSpc>
              <a:spcBef>
                <a:spcPct val="0"/>
              </a:spcBef>
              <a:buFont typeface="Arial" panose="020B0604020202020204" pitchFamily="34" charset="0"/>
              <a:buNone/>
            </a:pP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《1981</a:t>
            </a:r>
            <a:r>
              <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rPr>
              <a:t>年高等法院法</a:t>
            </a: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rPr>
              <a:t>第</a:t>
            </a: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37</a:t>
            </a:r>
            <a:r>
              <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rPr>
              <a:t>条第（</a:t>
            </a: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rPr>
              <a:t>）款</a:t>
            </a:r>
          </a:p>
        </p:txBody>
      </p:sp>
      <p:sp>
        <p:nvSpPr>
          <p:cNvPr id="62" name="矩形 61">
            <a:extLst>
              <a:ext uri="{FF2B5EF4-FFF2-40B4-BE49-F238E27FC236}">
                <a16:creationId xmlns:a16="http://schemas.microsoft.com/office/drawing/2014/main" id="{1CD2C146-CF1E-5841-ADB1-E45B68A68EBA}"/>
              </a:ext>
            </a:extLst>
          </p:cNvPr>
          <p:cNvSpPr>
            <a:spLocks noChangeArrowheads="1"/>
          </p:cNvSpPr>
          <p:nvPr/>
        </p:nvSpPr>
        <p:spPr bwMode="auto">
          <a:xfrm>
            <a:off x="2727325" y="367030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000" b="1">
                <a:solidFill>
                  <a:srgbClr val="31859C"/>
                </a:solidFill>
                <a:latin typeface="Microsoft YaHei" panose="020B0503020204020204" pitchFamily="34" charset="-122"/>
                <a:ea typeface="Microsoft YaHei" panose="020B0503020204020204" pitchFamily="34" charset="-122"/>
              </a:rPr>
              <a:t>中国香港</a:t>
            </a:r>
            <a:endParaRPr lang="en-US" altLang="zh-CN" sz="2000" b="1">
              <a:solidFill>
                <a:srgbClr val="31859C"/>
              </a:solidFill>
              <a:latin typeface="Microsoft YaHei" panose="020B0503020204020204" pitchFamily="34" charset="-122"/>
              <a:ea typeface="Microsoft YaHei" panose="020B0503020204020204" pitchFamily="34" charset="-122"/>
            </a:endParaRPr>
          </a:p>
        </p:txBody>
      </p:sp>
      <p:sp>
        <p:nvSpPr>
          <p:cNvPr id="63" name="矩形 47">
            <a:extLst>
              <a:ext uri="{FF2B5EF4-FFF2-40B4-BE49-F238E27FC236}">
                <a16:creationId xmlns:a16="http://schemas.microsoft.com/office/drawing/2014/main" id="{B085ED6C-A351-6348-96CD-73E4613E2410}"/>
              </a:ext>
            </a:extLst>
          </p:cNvPr>
          <p:cNvSpPr>
            <a:spLocks noChangeArrowheads="1"/>
          </p:cNvSpPr>
          <p:nvPr/>
        </p:nvSpPr>
        <p:spPr bwMode="auto">
          <a:xfrm>
            <a:off x="3802063" y="3551238"/>
            <a:ext cx="56626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20000"/>
              </a:lnSpc>
              <a:spcBef>
                <a:spcPct val="0"/>
              </a:spcBef>
              <a:buFont typeface="Arial" panose="020B0604020202020204" pitchFamily="34" charset="0"/>
              <a:buNone/>
            </a:pP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 2011</a:t>
            </a:r>
            <a:r>
              <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rPr>
              <a:t>年仲裁条例</a:t>
            </a: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a:t>
            </a:r>
          </a:p>
          <a:p>
            <a:pPr eaLnBrk="1" hangingPunct="1">
              <a:lnSpc>
                <a:spcPct val="120000"/>
              </a:lnSpc>
              <a:spcBef>
                <a:spcPct val="0"/>
              </a:spcBef>
              <a:buFont typeface="Arial" panose="020B0604020202020204" pitchFamily="34" charset="0"/>
              <a:buNone/>
            </a:pP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rPr>
              <a:t>香港国际仲裁中心机构仲裁规则</a:t>
            </a:r>
            <a:r>
              <a:rPr lang="en-US" altLang="zh-CN" sz="2000" b="1">
                <a:latin typeface="Microsoft YaHei" panose="020B0503020204020204" pitchFamily="34" charset="-122"/>
                <a:ea typeface="Microsoft YaHei" panose="020B0503020204020204" pitchFamily="34" charset="-122"/>
                <a:sym typeface="Microsoft YaHei" panose="020B0503020204020204" pitchFamily="34" charset="-122"/>
              </a:rPr>
              <a:t>》</a:t>
            </a:r>
            <a:endParaRPr lang="zh-CN" altLang="en-US" sz="2000" b="1">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64" name="燕尾形 63">
            <a:extLst>
              <a:ext uri="{FF2B5EF4-FFF2-40B4-BE49-F238E27FC236}">
                <a16:creationId xmlns:a16="http://schemas.microsoft.com/office/drawing/2014/main" id="{744E834A-679D-A14A-B6AC-DD3E949E8C7F}"/>
              </a:ext>
            </a:extLst>
          </p:cNvPr>
          <p:cNvSpPr/>
          <p:nvPr/>
        </p:nvSpPr>
        <p:spPr>
          <a:xfrm rot="5400000">
            <a:off x="2181226" y="1573212"/>
            <a:ext cx="404812" cy="328613"/>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dirty="0">
              <a:solidFill>
                <a:schemeClr val="tx1"/>
              </a:solidFill>
              <a:latin typeface="Microsoft YaHei" panose="020B0503020204020204" pitchFamily="34" charset="-122"/>
              <a:ea typeface="Microsoft YaHei" panose="020B0503020204020204" pitchFamily="34" charset="-122"/>
            </a:endParaRPr>
          </a:p>
        </p:txBody>
      </p:sp>
      <p:sp>
        <p:nvSpPr>
          <p:cNvPr id="71" name="TextBox 70">
            <a:extLst>
              <a:ext uri="{FF2B5EF4-FFF2-40B4-BE49-F238E27FC236}">
                <a16:creationId xmlns:a16="http://schemas.microsoft.com/office/drawing/2014/main" id="{7A2B3AB8-E9CB-2D49-B623-E95011842ADC}"/>
              </a:ext>
            </a:extLst>
          </p:cNvPr>
          <p:cNvSpPr txBox="1">
            <a:spLocks noChangeArrowheads="1"/>
          </p:cNvSpPr>
          <p:nvPr/>
        </p:nvSpPr>
        <p:spPr bwMode="auto">
          <a:xfrm>
            <a:off x="15670213" y="8396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t>延时符</a:t>
            </a:r>
          </a:p>
        </p:txBody>
      </p:sp>
      <p:sp>
        <p:nvSpPr>
          <p:cNvPr id="18445" name="矩形 3">
            <a:extLst>
              <a:ext uri="{FF2B5EF4-FFF2-40B4-BE49-F238E27FC236}">
                <a16:creationId xmlns:a16="http://schemas.microsoft.com/office/drawing/2014/main" id="{8AC3749F-0A5B-B24D-8C3B-3DBBE3CBA01D}"/>
              </a:ext>
            </a:extLst>
          </p:cNvPr>
          <p:cNvSpPr>
            <a:spLocks noChangeArrowheads="1"/>
          </p:cNvSpPr>
          <p:nvPr/>
        </p:nvSpPr>
        <p:spPr bwMode="auto">
          <a:xfrm>
            <a:off x="3802063" y="1895475"/>
            <a:ext cx="326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zh-CN" sz="2000" b="1">
                <a:latin typeface="Microsoft YaHei" panose="020B0503020204020204" pitchFamily="34" charset="-122"/>
                <a:ea typeface="Microsoft YaHei" panose="020B0503020204020204" pitchFamily="34" charset="-122"/>
                <a:cs typeface="宋体" panose="02010600030101010101" pitchFamily="2" charset="-122"/>
              </a:rPr>
              <a:t>《</a:t>
            </a:r>
            <a:r>
              <a:rPr lang="en-US" altLang="zh-CN" sz="2000" b="1">
                <a:latin typeface="Microsoft YaHei" panose="020B0503020204020204" pitchFamily="34" charset="-122"/>
                <a:ea typeface="Microsoft YaHei" panose="020B0503020204020204" pitchFamily="34" charset="-122"/>
                <a:cs typeface="宋体" panose="02010600030101010101" pitchFamily="2" charset="-122"/>
              </a:rPr>
              <a:t>1996</a:t>
            </a:r>
            <a:r>
              <a:rPr lang="zh-CN" altLang="zh-CN" sz="2000" b="1">
                <a:latin typeface="Microsoft YaHei" panose="020B0503020204020204" pitchFamily="34" charset="-122"/>
                <a:ea typeface="Microsoft YaHei" panose="020B0503020204020204" pitchFamily="34" charset="-122"/>
                <a:cs typeface="宋体" panose="02010600030101010101" pitchFamily="2" charset="-122"/>
              </a:rPr>
              <a:t>年仲裁法》第</a:t>
            </a:r>
            <a:r>
              <a:rPr lang="en-US" altLang="zh-CN" sz="2000" b="1">
                <a:latin typeface="Microsoft YaHei" panose="020B0503020204020204" pitchFamily="34" charset="-122"/>
                <a:ea typeface="Microsoft YaHei" panose="020B0503020204020204" pitchFamily="34" charset="-122"/>
                <a:cs typeface="宋体" panose="02010600030101010101" pitchFamily="2" charset="-122"/>
              </a:rPr>
              <a:t>44</a:t>
            </a:r>
            <a:r>
              <a:rPr lang="zh-CN" altLang="zh-CN" sz="2000" b="1">
                <a:latin typeface="Microsoft YaHei" panose="020B0503020204020204" pitchFamily="34" charset="-122"/>
                <a:ea typeface="Microsoft YaHei" panose="020B0503020204020204" pitchFamily="34" charset="-122"/>
                <a:cs typeface="宋体" panose="02010600030101010101" pitchFamily="2" charset="-122"/>
              </a:rPr>
              <a:t>条 </a:t>
            </a:r>
            <a:endParaRPr lang="zh-CN" altLang="en-US" sz="2000" b="1">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30" name="矩形 29">
            <a:extLst>
              <a:ext uri="{FF2B5EF4-FFF2-40B4-BE49-F238E27FC236}">
                <a16:creationId xmlns:a16="http://schemas.microsoft.com/office/drawing/2014/main" id="{8B589816-2A83-7748-B116-209FEF27C4D2}"/>
              </a:ext>
            </a:extLst>
          </p:cNvPr>
          <p:cNvSpPr>
            <a:spLocks noChangeArrowheads="1"/>
          </p:cNvSpPr>
          <p:nvPr/>
        </p:nvSpPr>
        <p:spPr bwMode="auto">
          <a:xfrm>
            <a:off x="2727325" y="5367338"/>
            <a:ext cx="973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000" b="1">
                <a:solidFill>
                  <a:srgbClr val="31859C"/>
                </a:solidFill>
                <a:latin typeface="Microsoft YaHei" panose="020B0503020204020204" pitchFamily="34" charset="-122"/>
                <a:ea typeface="Microsoft YaHei" panose="020B0503020204020204" pitchFamily="34" charset="-122"/>
              </a:rPr>
              <a:t>新加坡</a:t>
            </a:r>
          </a:p>
        </p:txBody>
      </p:sp>
      <p:sp>
        <p:nvSpPr>
          <p:cNvPr id="31" name="矩形 47">
            <a:extLst>
              <a:ext uri="{FF2B5EF4-FFF2-40B4-BE49-F238E27FC236}">
                <a16:creationId xmlns:a16="http://schemas.microsoft.com/office/drawing/2014/main" id="{82162B02-2E81-5446-99FC-1A937966FB9A}"/>
              </a:ext>
            </a:extLst>
          </p:cNvPr>
          <p:cNvSpPr>
            <a:spLocks noChangeArrowheads="1"/>
          </p:cNvSpPr>
          <p:nvPr/>
        </p:nvSpPr>
        <p:spPr bwMode="auto">
          <a:xfrm>
            <a:off x="3802063" y="5337175"/>
            <a:ext cx="6130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20000"/>
              </a:lnSpc>
              <a:spcBef>
                <a:spcPct val="0"/>
              </a:spcBef>
              <a:buFont typeface="Arial" panose="020B0604020202020204" pitchFamily="34" charset="0"/>
              <a:buNone/>
            </a:pPr>
            <a:r>
              <a:rPr lang="en-US" altLang="zh-CN" sz="2000" b="1" dirty="0">
                <a:latin typeface="Microsoft YaHei" panose="020B0503020204020204" pitchFamily="34" charset="-122"/>
                <a:ea typeface="Microsoft YaHei" panose="020B0503020204020204" pitchFamily="34" charset="-122"/>
                <a:sym typeface="Microsoft YaHei" panose="020B0503020204020204" pitchFamily="34" charset="-122"/>
              </a:rPr>
              <a:t>《 2010</a:t>
            </a:r>
            <a:r>
              <a:rPr lang="zh-CN" altLang="en-US" sz="2000" b="1" dirty="0">
                <a:latin typeface="Microsoft YaHei" panose="020B0503020204020204" pitchFamily="34" charset="-122"/>
                <a:ea typeface="Microsoft YaHei" panose="020B0503020204020204" pitchFamily="34" charset="-122"/>
                <a:sym typeface="Microsoft YaHei" panose="020B0503020204020204" pitchFamily="34" charset="-122"/>
              </a:rPr>
              <a:t>年新加坡国际仲裁中心仲裁规则</a:t>
            </a:r>
            <a:r>
              <a:rPr lang="en-US" altLang="zh-CN" sz="2000" b="1" dirty="0">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sym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sym typeface="Microsoft YaHei" panose="020B0503020204020204" pitchFamily="34" charset="-122"/>
              </a:rPr>
              <a:t>26</a:t>
            </a:r>
            <a:r>
              <a:rPr lang="zh-CN" altLang="en-US" sz="2000" b="1" dirty="0">
                <a:latin typeface="Microsoft YaHei" panose="020B0503020204020204" pitchFamily="34" charset="-122"/>
                <a:ea typeface="Microsoft YaHei" panose="020B0503020204020204" pitchFamily="34" charset="-122"/>
                <a:sym typeface="Microsoft YaHei" panose="020B0503020204020204" pitchFamily="34" charset="-122"/>
              </a:rPr>
              <a:t>条</a:t>
            </a:r>
          </a:p>
        </p:txBody>
      </p:sp>
      <p:sp>
        <p:nvSpPr>
          <p:cNvPr id="37" name="燕尾形 36">
            <a:extLst>
              <a:ext uri="{FF2B5EF4-FFF2-40B4-BE49-F238E27FC236}">
                <a16:creationId xmlns:a16="http://schemas.microsoft.com/office/drawing/2014/main" id="{953D28A3-268A-2D48-93FE-5C272ACB87F6}"/>
              </a:ext>
            </a:extLst>
          </p:cNvPr>
          <p:cNvSpPr/>
          <p:nvPr/>
        </p:nvSpPr>
        <p:spPr>
          <a:xfrm rot="5400000">
            <a:off x="2181225" y="5467350"/>
            <a:ext cx="404813" cy="328613"/>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dirty="0">
              <a:solidFill>
                <a:schemeClr val="tx1"/>
              </a:solidFill>
              <a:latin typeface="Microsoft YaHei" panose="020B0503020204020204" pitchFamily="34" charset="-122"/>
              <a:ea typeface="Microsoft YaHei" panose="020B0503020204020204" pitchFamily="34" charset="-122"/>
            </a:endParaRPr>
          </a:p>
        </p:txBody>
      </p:sp>
      <p:sp>
        <p:nvSpPr>
          <p:cNvPr id="38" name="燕尾形 37">
            <a:extLst>
              <a:ext uri="{FF2B5EF4-FFF2-40B4-BE49-F238E27FC236}">
                <a16:creationId xmlns:a16="http://schemas.microsoft.com/office/drawing/2014/main" id="{610439CA-D9C0-F648-B067-877EF0D99045}"/>
              </a:ext>
            </a:extLst>
          </p:cNvPr>
          <p:cNvSpPr/>
          <p:nvPr/>
        </p:nvSpPr>
        <p:spPr>
          <a:xfrm rot="5400000">
            <a:off x="2181226" y="3719512"/>
            <a:ext cx="404812" cy="328613"/>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dirty="0">
              <a:solidFill>
                <a:schemeClr val="tx1"/>
              </a:solidFill>
              <a:latin typeface="Microsoft YaHei" panose="020B0503020204020204" pitchFamily="34" charset="-122"/>
              <a:ea typeface="Microsoft YaHei" panose="020B0503020204020204" pitchFamily="34" charset="-122"/>
            </a:endParaRPr>
          </a:p>
        </p:txBody>
      </p:sp>
      <p:pic>
        <p:nvPicPr>
          <p:cNvPr id="67" name="图片 66">
            <a:extLst>
              <a:ext uri="{FF2B5EF4-FFF2-40B4-BE49-F238E27FC236}">
                <a16:creationId xmlns:a16="http://schemas.microsoft.com/office/drawing/2014/main" id="{93793AAF-1EF2-3B4A-969B-56D09588FE61}"/>
              </a:ext>
            </a:extLst>
          </p:cNvPr>
          <p:cNvPicPr>
            <a:picLocks noChangeAspect="1"/>
          </p:cNvPicPr>
          <p:nvPr/>
        </p:nvPicPr>
        <p:blipFill>
          <a:blip r:embed="rId4"/>
          <a:srcRect l="2682" t="5060" r="10726" b="2892"/>
          <a:stretch>
            <a:fillRect/>
          </a:stretch>
        </p:blipFill>
        <p:spPr>
          <a:xfrm>
            <a:off x="10561453" y="5188207"/>
            <a:ext cx="1630547" cy="1607404"/>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left)">
                                      <p:cBhvr>
                                        <p:cTn id="14" dur="500"/>
                                        <p:tgtEl>
                                          <p:spTgt spid="6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par>
                          <p:cTn id="18" fill="hold" nodeType="afterGroup">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ppt_x</p:attrName>
                                        </p:attrNameLst>
                                      </p:cBhvr>
                                      <p:tavLst>
                                        <p:tav tm="0">
                                          <p:val>
                                            <p:strVal val="#ppt_x"/>
                                          </p:val>
                                        </p:tav>
                                        <p:tav tm="100000">
                                          <p:val>
                                            <p:strVal val="#ppt_x"/>
                                          </p:val>
                                        </p:tav>
                                      </p:tavLst>
                                    </p:anim>
                                    <p:anim calcmode="lin" valueType="num">
                                      <p:cBhvr>
                                        <p:cTn id="23" dur="1000" fill="hold"/>
                                        <p:tgtEl>
                                          <p:spTgt spid="6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2000"/>
                                        <p:tgtEl>
                                          <p:spTgt spid="71"/>
                                        </p:tgtEl>
                                      </p:cBhvr>
                                    </p:animEffect>
                                  </p:childTnLst>
                                </p:cTn>
                              </p:par>
                            </p:childTnLst>
                          </p:cTn>
                        </p:par>
                        <p:par>
                          <p:cTn id="28" fill="hold" nodeType="afterGroup">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nodeType="afterGroup">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5500"/>
                            </p:stCondLst>
                            <p:childTnLst>
                              <p:par>
                                <p:cTn id="42" presetID="47"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2" grpId="0"/>
      <p:bldP spid="63" grpId="0"/>
      <p:bldP spid="64" grpId="0" bldLvl="0" animBg="1"/>
      <p:bldP spid="71" grpId="0"/>
      <p:bldP spid="30" grpId="0"/>
      <p:bldP spid="31" grpId="0"/>
      <p:bldP spid="37" grpId="0" bldLvl="0" animBg="1"/>
      <p:bldP spid="38"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1166</Words>
  <Application>Microsoft Macintosh PowerPoint</Application>
  <PresentationFormat>宽屏</PresentationFormat>
  <Paragraphs>135</Paragraphs>
  <Slides>19</Slides>
  <Notes>12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等线</vt:lpstr>
      <vt:lpstr>等线 Light</vt:lpstr>
      <vt:lpstr>方正正纤黑简体</vt:lpstr>
      <vt:lpstr>宋体</vt:lpstr>
      <vt:lpstr>微软雅黑</vt:lpstr>
      <vt:lpstr>微软雅黑</vt:lpstr>
      <vt:lpstr>ø˘_”˛</vt:lpstr>
      <vt:lpstr>Open Sans</vt:lpstr>
      <vt:lpstr>PingFang SC</vt:lpstr>
      <vt:lpstr>Arial</vt:lpstr>
      <vt:lpstr>Calibri</vt:lpstr>
      <vt:lpstr>Impact MT Std</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sma_ling@163.com</dc:creator>
  <cp:lastModifiedBy>sma_ling@163.com</cp:lastModifiedBy>
  <cp:revision>31</cp:revision>
  <cp:lastPrinted>2018-11-01T11:00:37Z</cp:lastPrinted>
  <dcterms:created xsi:type="dcterms:W3CDTF">2018-10-21T08:38:18Z</dcterms:created>
  <dcterms:modified xsi:type="dcterms:W3CDTF">2018-11-03T01:20:50Z</dcterms:modified>
</cp:coreProperties>
</file>