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5"/>
  </p:notesMasterIdLst>
  <p:sldIdLst>
    <p:sldId id="400" r:id="rId2"/>
    <p:sldId id="449" r:id="rId3"/>
    <p:sldId id="259" r:id="rId4"/>
    <p:sldId id="454" r:id="rId5"/>
    <p:sldId id="455" r:id="rId6"/>
    <p:sldId id="453" r:id="rId7"/>
    <p:sldId id="403" r:id="rId8"/>
    <p:sldId id="404" r:id="rId9"/>
    <p:sldId id="420" r:id="rId10"/>
    <p:sldId id="410" r:id="rId11"/>
    <p:sldId id="263" r:id="rId12"/>
    <p:sldId id="417" r:id="rId13"/>
    <p:sldId id="28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默认节" id="{9F76622D-BBC2-444D-BB0D-D3D2D16D3553}">
          <p14:sldIdLst>
            <p14:sldId id="400"/>
            <p14:sldId id="449"/>
            <p14:sldId id="259"/>
            <p14:sldId id="454"/>
            <p14:sldId id="455"/>
            <p14:sldId id="453"/>
            <p14:sldId id="403"/>
            <p14:sldId id="404"/>
            <p14:sldId id="420"/>
            <p14:sldId id="410"/>
            <p14:sldId id="263"/>
            <p14:sldId id="417"/>
            <p14:sldId id="284"/>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6520" autoAdjust="0"/>
  </p:normalViewPr>
  <p:slideViewPr>
    <p:cSldViewPr snapToGrid="0">
      <p:cViewPr varScale="1">
        <p:scale>
          <a:sx n="75" d="100"/>
          <a:sy n="75" d="100"/>
        </p:scale>
        <p:origin x="-557" y="-77"/>
      </p:cViewPr>
      <p:guideLst>
        <p:guide orient="horz" pos="2160"/>
        <p:guide pos="3840"/>
      </p:guideLst>
    </p:cSldViewPr>
  </p:slideViewPr>
  <p:outlineViewPr>
    <p:cViewPr>
      <p:scale>
        <a:sx n="33" d="100"/>
        <a:sy n="33" d="100"/>
      </p:scale>
      <p:origin x="254" y="201298"/>
    </p:cViewPr>
  </p:outlin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4C6A08-D5DB-4343-A59A-3CD93190619A}" type="datetimeFigureOut">
              <a:rPr lang="zh-CN" altLang="en-US" smtClean="0"/>
              <a:pPr/>
              <a:t>2018/11/2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537DBC-8F26-4082-9BD4-BC8E902F2D11}" type="slidenum">
              <a:rPr lang="zh-CN" altLang="en-US" smtClean="0"/>
              <a:pPr/>
              <a:t>‹#›</a:t>
            </a:fld>
            <a:endParaRPr lang="zh-CN" altLang="en-US"/>
          </a:p>
        </p:txBody>
      </p:sp>
    </p:spTree>
    <p:extLst>
      <p:ext uri="{BB962C8B-B14F-4D97-AF65-F5344CB8AC3E}">
        <p14:creationId xmlns:p14="http://schemas.microsoft.com/office/powerpoint/2010/main" xmlns="" val="376110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D0537DBC-8F26-4082-9BD4-BC8E902F2D11}" type="slidenum">
              <a:rPr lang="zh-CN" altLang="en-US" smtClean="0"/>
              <a:pPr/>
              <a:t>8</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zh-CN" altLang="en-US"/>
              <a:t>单击此处编辑母版标题样式</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1530156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4060962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2901879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zh-CN" altLang="en-US"/>
              <a:t>单击此处编辑母版标题样式</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C13B3B3-00D7-43EB-990A-E07FA8404E6D}" type="slidenum">
              <a:rPr lang="zh-CN" altLang="en-US" smtClean="0"/>
              <a:pPr/>
              <a:t>‹#›</a:t>
            </a:fld>
            <a:endParaRPr lang="zh-CN"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2918788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20428700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栏">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zh-CN" altLang="en-US"/>
              <a:t>单击此处编辑母版标题样式</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3" name="Date Placeholder 2"/>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1359874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图片栏">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zh-CN" altLang="en-US"/>
              <a:t>单击此处编辑母版标题样式</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3" name="Date Placeholder 2"/>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3601524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364130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zh-CN" altLang="en-US"/>
              <a:t>单击此处编辑母版标题样式</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3426551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81192" y="2180496"/>
            <a:ext cx="11029615" cy="3678303"/>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B5E9DA0-1268-4435-8C11-37B5AFD28508}" type="datetimeFigureOut">
              <a:rPr lang="zh-CN" altLang="en-US" smtClean="0"/>
              <a:pPr/>
              <a:t>2018/11/2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a:xfrm>
            <a:off x="10558300" y="5956137"/>
            <a:ext cx="1052508" cy="365125"/>
          </a:xfrm>
        </p:spPr>
        <p:txBody>
          <a:bodyPr/>
          <a:lstStyle/>
          <a:p>
            <a:fld id="{F4F380EB-0F1E-4980-9990-369855C1FD8C}" type="slidenum">
              <a:rPr lang="zh-CN" altLang="en-US" smtClean="0"/>
              <a:pPr/>
              <a:t>‹#›</a:t>
            </a:fld>
            <a:endParaRPr lang="zh-CN" altLang="en-US"/>
          </a:p>
        </p:txBody>
      </p:sp>
    </p:spTree>
    <p:extLst>
      <p:ext uri="{BB962C8B-B14F-4D97-AF65-F5344CB8AC3E}">
        <p14:creationId xmlns:p14="http://schemas.microsoft.com/office/powerpoint/2010/main" xmlns="" val="31641821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1_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1200151" y="1600201"/>
            <a:ext cx="508846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491818" y="1600201"/>
            <a:ext cx="509058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a:extLst>
              <a:ext uri="{FF2B5EF4-FFF2-40B4-BE49-F238E27FC236}">
                <a16:creationId xmlns:a16="http://schemas.microsoft.com/office/drawing/2014/main" xmlns="" id="{B892023B-3CEB-4246-AEDF-A766C33D84E1}"/>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xmlns="" id="{B2F53892-1AFD-4254-BAAD-45699A5F20D7}"/>
              </a:ext>
            </a:extLst>
          </p:cNvPr>
          <p:cNvSpPr>
            <a:spLocks noGrp="1" noChangeArrowheads="1"/>
          </p:cNvSpPr>
          <p:nvPr>
            <p:ph type="sldNum" sz="quarter" idx="11"/>
          </p:nvPr>
        </p:nvSpPr>
        <p:spPr>
          <a:ln/>
        </p:spPr>
        <p:txBody>
          <a:bodyPr/>
          <a:lstStyle>
            <a:lvl1pPr>
              <a:defRPr/>
            </a:lvl1pPr>
          </a:lstStyle>
          <a:p>
            <a:pPr>
              <a:defRPr/>
            </a:pPr>
            <a:fld id="{7E66038E-77F3-473B-96F3-58B493B5A4EE}" type="slidenum">
              <a:rPr lang="en-US" altLang="zh-CN"/>
              <a:pPr>
                <a:defRPr/>
              </a:pPr>
              <a:t>‹#›</a:t>
            </a:fld>
            <a:endParaRPr lang="en-US" altLang="zh-CN"/>
          </a:p>
        </p:txBody>
      </p:sp>
    </p:spTree>
    <p:extLst>
      <p:ext uri="{BB962C8B-B14F-4D97-AF65-F5344CB8AC3E}">
        <p14:creationId xmlns:p14="http://schemas.microsoft.com/office/powerpoint/2010/main" xmlns="" val="748933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3813878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zh-CN" altLang="en-US"/>
              <a:t>单击此处编辑母版标题样式</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3365535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zh-CN" altLang="en-US"/>
              <a:t>单击此处编辑母版标题样式</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1310165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12" name="Content Placeholder 3"/>
          <p:cNvSpPr>
            <a:spLocks noGrp="1"/>
          </p:cNvSpPr>
          <p:nvPr>
            <p:ph sz="quarter" idx="13"/>
          </p:nvPr>
        </p:nvSpPr>
        <p:spPr>
          <a:xfrm>
            <a:off x="913774" y="3051012"/>
            <a:ext cx="5106027" cy="274018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13" name="Content Placeholder 5"/>
          <p:cNvSpPr>
            <a:spLocks noGrp="1"/>
          </p:cNvSpPr>
          <p:nvPr>
            <p:ph sz="quarter" idx="14"/>
          </p:nvPr>
        </p:nvSpPr>
        <p:spPr>
          <a:xfrm>
            <a:off x="6172200" y="3051012"/>
            <a:ext cx="5105401" cy="274018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3852084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2517916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1069948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zh-CN" altLang="en-US"/>
              <a:t>单击此处编辑母版标题样式</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1964465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980F2222-4C99-45D9-988D-41E6280A243F}" type="datetimeFigureOut">
              <a:rPr lang="zh-CN" altLang="en-US" smtClean="0"/>
              <a:pPr/>
              <a:t>2018/11/2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2885426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mt="70000"/>
            <a:extLst>
              <a:ext uri="{28A0092B-C50C-407E-A947-70E740481C1C}">
                <a14:useLocalDpi xmlns:a14="http://schemas.microsoft.com/office/drawing/2010/main" xmlns=""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80F2222-4C99-45D9-988D-41E6280A243F}" type="datetimeFigureOut">
              <a:rPr lang="zh-CN" altLang="en-US" smtClean="0"/>
              <a:pPr/>
              <a:t>2018/11/2</a:t>
            </a:fld>
            <a:endParaRPr lang="zh-CN"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zh-CN"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C13B3B3-00D7-43EB-990A-E07FA8404E6D}" type="slidenum">
              <a:rPr lang="zh-CN" altLang="en-US" smtClean="0"/>
              <a:pPr/>
              <a:t>‹#›</a:t>
            </a:fld>
            <a:endParaRPr lang="zh-CN" altLang="en-US"/>
          </a:p>
        </p:txBody>
      </p:sp>
    </p:spTree>
    <p:extLst>
      <p:ext uri="{BB962C8B-B14F-4D97-AF65-F5344CB8AC3E}">
        <p14:creationId xmlns:p14="http://schemas.microsoft.com/office/powerpoint/2010/main" xmlns="" val="3827724416"/>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 id="2147483733" r:id="rId19"/>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39FFC6D-D173-408F-94BF-4066212D3689}"/>
              </a:ext>
            </a:extLst>
          </p:cNvPr>
          <p:cNvSpPr>
            <a:spLocks noGrp="1"/>
          </p:cNvSpPr>
          <p:nvPr>
            <p:ph type="ctrTitle"/>
          </p:nvPr>
        </p:nvSpPr>
        <p:spPr>
          <a:xfrm>
            <a:off x="1017501" y="919787"/>
            <a:ext cx="10156997" cy="2509213"/>
          </a:xfrm>
        </p:spPr>
        <p:txBody>
          <a:bodyPr>
            <a:normAutofit/>
          </a:bodyPr>
          <a:lstStyle/>
          <a:p>
            <a:r>
              <a:rPr lang="zh-CN" altLang="en-US" sz="3600" dirty="0"/>
              <a:t>发挥中国海仲专业特色和功能</a:t>
            </a:r>
            <a:r>
              <a:rPr lang="zh-CN" altLang="en-US" sz="3600" dirty="0" smtClean="0"/>
              <a:t>作用</a:t>
            </a:r>
            <a:r>
              <a:rPr lang="en-US" altLang="zh-CN" sz="3600" dirty="0" smtClean="0"/>
              <a:t/>
            </a:r>
            <a:br>
              <a:rPr lang="en-US" altLang="zh-CN" sz="3600" dirty="0" smtClean="0"/>
            </a:br>
            <a:r>
              <a:rPr lang="zh-CN" altLang="en-US" sz="3600" dirty="0" smtClean="0"/>
              <a:t>助力粤港澳大湾区法制服务软环境建设</a:t>
            </a:r>
            <a:endParaRPr lang="zh-CN" altLang="en-US" sz="3600" dirty="0"/>
          </a:p>
        </p:txBody>
      </p:sp>
      <p:sp>
        <p:nvSpPr>
          <p:cNvPr id="3" name="副标题 2">
            <a:extLst>
              <a:ext uri="{FF2B5EF4-FFF2-40B4-BE49-F238E27FC236}">
                <a16:creationId xmlns:a16="http://schemas.microsoft.com/office/drawing/2014/main" xmlns="" id="{3BCAC91A-9C11-469D-BEA1-FF1985788DC5}"/>
              </a:ext>
            </a:extLst>
          </p:cNvPr>
          <p:cNvSpPr>
            <a:spLocks noGrp="1"/>
          </p:cNvSpPr>
          <p:nvPr>
            <p:ph type="subTitle" idx="1"/>
          </p:nvPr>
        </p:nvSpPr>
        <p:spPr>
          <a:xfrm>
            <a:off x="1751012" y="3886200"/>
            <a:ext cx="8873076" cy="1371599"/>
          </a:xfrm>
        </p:spPr>
        <p:txBody>
          <a:bodyPr>
            <a:normAutofit/>
          </a:bodyPr>
          <a:lstStyle/>
          <a:p>
            <a:r>
              <a:rPr lang="en-US" altLang="zh-CN" dirty="0"/>
              <a:t> </a:t>
            </a:r>
          </a:p>
          <a:p>
            <a:r>
              <a:rPr lang="en-US" altLang="zh-CN" dirty="0"/>
              <a:t> </a:t>
            </a:r>
            <a:endParaRPr lang="zh-CN" altLang="en-US" dirty="0">
              <a:latin typeface="Arial" panose="020B0604020202020204" pitchFamily="34" charset="0"/>
              <a:cs typeface="Arial" panose="020B0604020202020204" pitchFamily="34" charset="0"/>
            </a:endParaRPr>
          </a:p>
        </p:txBody>
      </p:sp>
      <p:sp>
        <p:nvSpPr>
          <p:cNvPr id="4" name="文本框 3">
            <a:extLst>
              <a:ext uri="{FF2B5EF4-FFF2-40B4-BE49-F238E27FC236}">
                <a16:creationId xmlns:a16="http://schemas.microsoft.com/office/drawing/2014/main" xmlns="" id="{FB63557C-EADA-4B33-945B-916DF1C4D6BC}"/>
              </a:ext>
            </a:extLst>
          </p:cNvPr>
          <p:cNvSpPr txBox="1"/>
          <p:nvPr/>
        </p:nvSpPr>
        <p:spPr>
          <a:xfrm>
            <a:off x="3789336" y="4215074"/>
            <a:ext cx="4781226" cy="830997"/>
          </a:xfrm>
          <a:prstGeom prst="rect">
            <a:avLst/>
          </a:prstGeom>
          <a:noFill/>
        </p:spPr>
        <p:txBody>
          <a:bodyPr wrap="square" rtlCol="0">
            <a:spAutoFit/>
          </a:bodyPr>
          <a:lstStyle/>
          <a:p>
            <a:pPr algn="ctr"/>
            <a:r>
              <a:rPr lang="zh-CN" altLang="en-US" sz="2400" b="1" dirty="0">
                <a:latin typeface="+mn-ea"/>
              </a:rPr>
              <a:t>陈 </a:t>
            </a:r>
            <a:r>
              <a:rPr lang="zh-CN" altLang="en-US" sz="2400" b="1" dirty="0" smtClean="0">
                <a:latin typeface="+mn-ea"/>
              </a:rPr>
              <a:t> 波</a:t>
            </a:r>
            <a:endParaRPr lang="en-US" altLang="zh-CN" sz="2400" b="1" dirty="0">
              <a:latin typeface="+mn-ea"/>
            </a:endParaRPr>
          </a:p>
          <a:p>
            <a:pPr algn="ctr"/>
            <a:r>
              <a:rPr lang="zh-CN" altLang="en-US" sz="2400" b="1" dirty="0">
                <a:latin typeface="+mn-ea"/>
              </a:rPr>
              <a:t>   中国海事仲裁</a:t>
            </a:r>
            <a:r>
              <a:rPr lang="zh-CN" altLang="en-US" sz="2400" b="1" dirty="0" smtClean="0">
                <a:latin typeface="+mn-ea"/>
              </a:rPr>
              <a:t>委员会副秘书长</a:t>
            </a:r>
            <a:endParaRPr lang="zh-CN" altLang="en-US" sz="2400" b="1" dirty="0">
              <a:latin typeface="+mn-ea"/>
            </a:endParaRPr>
          </a:p>
        </p:txBody>
      </p:sp>
      <p:grpSp>
        <p:nvGrpSpPr>
          <p:cNvPr id="55" name="Group 84">
            <a:extLst>
              <a:ext uri="{FF2B5EF4-FFF2-40B4-BE49-F238E27FC236}">
                <a16:creationId xmlns:a16="http://schemas.microsoft.com/office/drawing/2014/main" xmlns="" id="{18209482-7F2D-4EE8-9248-8EC2F29EBF2A}"/>
              </a:ext>
            </a:extLst>
          </p:cNvPr>
          <p:cNvGrpSpPr/>
          <p:nvPr/>
        </p:nvGrpSpPr>
        <p:grpSpPr bwMode="auto">
          <a:xfrm>
            <a:off x="72484" y="0"/>
            <a:ext cx="3764225" cy="1009173"/>
            <a:chOff x="0" y="0"/>
            <a:chExt cx="2155" cy="551"/>
          </a:xfrm>
          <a:solidFill>
            <a:schemeClr val="accent1">
              <a:lumMod val="75000"/>
            </a:schemeClr>
          </a:solidFill>
        </p:grpSpPr>
        <p:sp>
          <p:nvSpPr>
            <p:cNvPr id="56" name="AutoShape 33">
              <a:extLst>
                <a:ext uri="{FF2B5EF4-FFF2-40B4-BE49-F238E27FC236}">
                  <a16:creationId xmlns:a16="http://schemas.microsoft.com/office/drawing/2014/main" xmlns="" id="{69D1A4DE-DA8A-45D5-8F29-7AC7E4D2CA02}"/>
                </a:ext>
              </a:extLst>
            </p:cNvPr>
            <p:cNvSpPr>
              <a:spLocks noChangeAspect="1" noChangeArrowheads="1" noTextEdit="1"/>
            </p:cNvSpPr>
            <p:nvPr/>
          </p:nvSpPr>
          <p:spPr bwMode="auto">
            <a:xfrm>
              <a:off x="0" y="0"/>
              <a:ext cx="2155" cy="551"/>
            </a:xfrm>
            <a:prstGeom prst="rect">
              <a:avLst/>
            </a:prstGeom>
            <a:no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en-US"/>
            </a:p>
          </p:txBody>
        </p:sp>
        <p:sp>
          <p:nvSpPr>
            <p:cNvPr id="57" name="Freeform 36">
              <a:extLst>
                <a:ext uri="{FF2B5EF4-FFF2-40B4-BE49-F238E27FC236}">
                  <a16:creationId xmlns:a16="http://schemas.microsoft.com/office/drawing/2014/main" xmlns="" id="{DC5339CE-07CA-4F2B-A1AF-9A03749E10F2}"/>
                </a:ext>
              </a:extLst>
            </p:cNvPr>
            <p:cNvSpPr>
              <a:spLocks noEditPoints="1"/>
            </p:cNvSpPr>
            <p:nvPr/>
          </p:nvSpPr>
          <p:spPr bwMode="auto">
            <a:xfrm>
              <a:off x="683" y="92"/>
              <a:ext cx="117" cy="127"/>
            </a:xfrm>
            <a:custGeom>
              <a:avLst/>
              <a:gdLst>
                <a:gd name="T0" fmla="*/ 0 w 117"/>
                <a:gd name="T1" fmla="*/ 85 h 127"/>
                <a:gd name="T2" fmla="*/ 0 w 117"/>
                <a:gd name="T3" fmla="*/ 69 h 127"/>
                <a:gd name="T4" fmla="*/ 0 w 117"/>
                <a:gd name="T5" fmla="*/ 38 h 127"/>
                <a:gd name="T6" fmla="*/ 0 w 117"/>
                <a:gd name="T7" fmla="*/ 24 h 127"/>
                <a:gd name="T8" fmla="*/ 14 w 117"/>
                <a:gd name="T9" fmla="*/ 25 h 127"/>
                <a:gd name="T10" fmla="*/ 49 w 117"/>
                <a:gd name="T11" fmla="*/ 25 h 127"/>
                <a:gd name="T12" fmla="*/ 49 w 117"/>
                <a:gd name="T13" fmla="*/ 16 h 127"/>
                <a:gd name="T14" fmla="*/ 48 w 117"/>
                <a:gd name="T15" fmla="*/ 0 h 127"/>
                <a:gd name="T16" fmla="*/ 67 w 117"/>
                <a:gd name="T17" fmla="*/ 0 h 127"/>
                <a:gd name="T18" fmla="*/ 67 w 117"/>
                <a:gd name="T19" fmla="*/ 16 h 127"/>
                <a:gd name="T20" fmla="*/ 67 w 117"/>
                <a:gd name="T21" fmla="*/ 25 h 127"/>
                <a:gd name="T22" fmla="*/ 102 w 117"/>
                <a:gd name="T23" fmla="*/ 25 h 127"/>
                <a:gd name="T24" fmla="*/ 117 w 117"/>
                <a:gd name="T25" fmla="*/ 24 h 127"/>
                <a:gd name="T26" fmla="*/ 115 w 117"/>
                <a:gd name="T27" fmla="*/ 38 h 127"/>
                <a:gd name="T28" fmla="*/ 115 w 117"/>
                <a:gd name="T29" fmla="*/ 69 h 127"/>
                <a:gd name="T30" fmla="*/ 117 w 117"/>
                <a:gd name="T31" fmla="*/ 86 h 127"/>
                <a:gd name="T32" fmla="*/ 97 w 117"/>
                <a:gd name="T33" fmla="*/ 86 h 127"/>
                <a:gd name="T34" fmla="*/ 97 w 117"/>
                <a:gd name="T35" fmla="*/ 84 h 127"/>
                <a:gd name="T36" fmla="*/ 67 w 117"/>
                <a:gd name="T37" fmla="*/ 84 h 127"/>
                <a:gd name="T38" fmla="*/ 67 w 117"/>
                <a:gd name="T39" fmla="*/ 111 h 127"/>
                <a:gd name="T40" fmla="*/ 67 w 117"/>
                <a:gd name="T41" fmla="*/ 127 h 127"/>
                <a:gd name="T42" fmla="*/ 48 w 117"/>
                <a:gd name="T43" fmla="*/ 127 h 127"/>
                <a:gd name="T44" fmla="*/ 49 w 117"/>
                <a:gd name="T45" fmla="*/ 111 h 127"/>
                <a:gd name="T46" fmla="*/ 49 w 117"/>
                <a:gd name="T47" fmla="*/ 84 h 127"/>
                <a:gd name="T48" fmla="*/ 19 w 117"/>
                <a:gd name="T49" fmla="*/ 84 h 127"/>
                <a:gd name="T50" fmla="*/ 19 w 117"/>
                <a:gd name="T51" fmla="*/ 85 h 127"/>
                <a:gd name="T52" fmla="*/ 0 w 117"/>
                <a:gd name="T53" fmla="*/ 85 h 127"/>
                <a:gd name="T54" fmla="*/ 19 w 117"/>
                <a:gd name="T55" fmla="*/ 66 h 127"/>
                <a:gd name="T56" fmla="*/ 49 w 117"/>
                <a:gd name="T57" fmla="*/ 66 h 127"/>
                <a:gd name="T58" fmla="*/ 49 w 117"/>
                <a:gd name="T59" fmla="*/ 41 h 127"/>
                <a:gd name="T60" fmla="*/ 19 w 117"/>
                <a:gd name="T61" fmla="*/ 41 h 127"/>
                <a:gd name="T62" fmla="*/ 19 w 117"/>
                <a:gd name="T63" fmla="*/ 66 h 127"/>
                <a:gd name="T64" fmla="*/ 97 w 117"/>
                <a:gd name="T65" fmla="*/ 66 h 127"/>
                <a:gd name="T66" fmla="*/ 97 w 117"/>
                <a:gd name="T67" fmla="*/ 41 h 127"/>
                <a:gd name="T68" fmla="*/ 67 w 117"/>
                <a:gd name="T69" fmla="*/ 41 h 127"/>
                <a:gd name="T70" fmla="*/ 67 w 117"/>
                <a:gd name="T71" fmla="*/ 66 h 127"/>
                <a:gd name="T72" fmla="*/ 97 w 117"/>
                <a:gd name="T73" fmla="*/ 66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7" h="127">
                  <a:moveTo>
                    <a:pt x="0" y="85"/>
                  </a:moveTo>
                  <a:lnTo>
                    <a:pt x="0" y="69"/>
                  </a:lnTo>
                  <a:lnTo>
                    <a:pt x="0" y="38"/>
                  </a:lnTo>
                  <a:lnTo>
                    <a:pt x="0" y="24"/>
                  </a:lnTo>
                  <a:lnTo>
                    <a:pt x="14" y="25"/>
                  </a:lnTo>
                  <a:lnTo>
                    <a:pt x="49" y="25"/>
                  </a:lnTo>
                  <a:lnTo>
                    <a:pt x="49" y="16"/>
                  </a:lnTo>
                  <a:lnTo>
                    <a:pt x="48" y="0"/>
                  </a:lnTo>
                  <a:lnTo>
                    <a:pt x="67" y="0"/>
                  </a:lnTo>
                  <a:lnTo>
                    <a:pt x="67" y="16"/>
                  </a:lnTo>
                  <a:lnTo>
                    <a:pt x="67" y="25"/>
                  </a:lnTo>
                  <a:lnTo>
                    <a:pt x="102" y="25"/>
                  </a:lnTo>
                  <a:lnTo>
                    <a:pt x="117" y="24"/>
                  </a:lnTo>
                  <a:lnTo>
                    <a:pt x="115" y="38"/>
                  </a:lnTo>
                  <a:lnTo>
                    <a:pt x="115" y="69"/>
                  </a:lnTo>
                  <a:lnTo>
                    <a:pt x="117" y="86"/>
                  </a:lnTo>
                  <a:lnTo>
                    <a:pt x="97" y="86"/>
                  </a:lnTo>
                  <a:lnTo>
                    <a:pt x="97" y="84"/>
                  </a:lnTo>
                  <a:lnTo>
                    <a:pt x="67" y="84"/>
                  </a:lnTo>
                  <a:lnTo>
                    <a:pt x="67" y="111"/>
                  </a:lnTo>
                  <a:lnTo>
                    <a:pt x="67" y="127"/>
                  </a:lnTo>
                  <a:lnTo>
                    <a:pt x="48" y="127"/>
                  </a:lnTo>
                  <a:lnTo>
                    <a:pt x="49" y="111"/>
                  </a:lnTo>
                  <a:lnTo>
                    <a:pt x="49" y="84"/>
                  </a:lnTo>
                  <a:lnTo>
                    <a:pt x="19" y="84"/>
                  </a:lnTo>
                  <a:lnTo>
                    <a:pt x="19" y="85"/>
                  </a:lnTo>
                  <a:lnTo>
                    <a:pt x="0" y="85"/>
                  </a:lnTo>
                  <a:close/>
                  <a:moveTo>
                    <a:pt x="19" y="66"/>
                  </a:moveTo>
                  <a:lnTo>
                    <a:pt x="49" y="66"/>
                  </a:lnTo>
                  <a:lnTo>
                    <a:pt x="49" y="41"/>
                  </a:lnTo>
                  <a:lnTo>
                    <a:pt x="19" y="41"/>
                  </a:lnTo>
                  <a:lnTo>
                    <a:pt x="19" y="66"/>
                  </a:lnTo>
                  <a:close/>
                  <a:moveTo>
                    <a:pt x="97" y="66"/>
                  </a:moveTo>
                  <a:lnTo>
                    <a:pt x="97" y="41"/>
                  </a:lnTo>
                  <a:lnTo>
                    <a:pt x="67" y="41"/>
                  </a:lnTo>
                  <a:lnTo>
                    <a:pt x="67" y="66"/>
                  </a:lnTo>
                  <a:lnTo>
                    <a:pt x="97" y="66"/>
                  </a:lnTo>
                  <a:close/>
                </a:path>
              </a:pathLst>
            </a:custGeom>
            <a:grpFill/>
            <a:ln w="0">
              <a:solidFill>
                <a:srgbClr val="FFFFFF"/>
              </a:solidFill>
              <a:prstDash val="solid"/>
              <a:round/>
              <a:headEnd/>
              <a:tailEnd/>
            </a:ln>
          </p:spPr>
          <p:txBody>
            <a:bodyPr/>
            <a:lstStyle/>
            <a:p>
              <a:endParaRPr lang="zh-CN" altLang="en-US"/>
            </a:p>
          </p:txBody>
        </p:sp>
        <p:sp>
          <p:nvSpPr>
            <p:cNvPr id="58" name="Freeform 37">
              <a:extLst>
                <a:ext uri="{FF2B5EF4-FFF2-40B4-BE49-F238E27FC236}">
                  <a16:creationId xmlns:a16="http://schemas.microsoft.com/office/drawing/2014/main" xmlns="" id="{071C792C-6553-4509-99F2-B9B7EFD25874}"/>
                </a:ext>
              </a:extLst>
            </p:cNvPr>
            <p:cNvSpPr>
              <a:spLocks noEditPoints="1"/>
            </p:cNvSpPr>
            <p:nvPr/>
          </p:nvSpPr>
          <p:spPr bwMode="auto">
            <a:xfrm>
              <a:off x="853" y="96"/>
              <a:ext cx="115" cy="122"/>
            </a:xfrm>
            <a:custGeom>
              <a:avLst/>
              <a:gdLst>
                <a:gd name="T0" fmla="*/ 13 w 115"/>
                <a:gd name="T1" fmla="*/ 2 h 122"/>
                <a:gd name="T2" fmla="*/ 115 w 115"/>
                <a:gd name="T3" fmla="*/ 0 h 122"/>
                <a:gd name="T4" fmla="*/ 114 w 115"/>
                <a:gd name="T5" fmla="*/ 106 h 122"/>
                <a:gd name="T6" fmla="*/ 98 w 115"/>
                <a:gd name="T7" fmla="*/ 122 h 122"/>
                <a:gd name="T8" fmla="*/ 17 w 115"/>
                <a:gd name="T9" fmla="*/ 119 h 122"/>
                <a:gd name="T10" fmla="*/ 0 w 115"/>
                <a:gd name="T11" fmla="*/ 121 h 122"/>
                <a:gd name="T12" fmla="*/ 0 w 115"/>
                <a:gd name="T13" fmla="*/ 15 h 122"/>
                <a:gd name="T14" fmla="*/ 17 w 115"/>
                <a:gd name="T15" fmla="*/ 105 h 122"/>
                <a:gd name="T16" fmla="*/ 98 w 115"/>
                <a:gd name="T17" fmla="*/ 15 h 122"/>
                <a:gd name="T18" fmla="*/ 17 w 115"/>
                <a:gd name="T19" fmla="*/ 105 h 122"/>
                <a:gd name="T20" fmla="*/ 30 w 115"/>
                <a:gd name="T21" fmla="*/ 83 h 122"/>
                <a:gd name="T22" fmla="*/ 50 w 115"/>
                <a:gd name="T23" fmla="*/ 65 h 122"/>
                <a:gd name="T24" fmla="*/ 23 w 115"/>
                <a:gd name="T25" fmla="*/ 65 h 122"/>
                <a:gd name="T26" fmla="*/ 36 w 115"/>
                <a:gd name="T27" fmla="*/ 51 h 122"/>
                <a:gd name="T28" fmla="*/ 50 w 115"/>
                <a:gd name="T29" fmla="*/ 37 h 122"/>
                <a:gd name="T30" fmla="*/ 20 w 115"/>
                <a:gd name="T31" fmla="*/ 38 h 122"/>
                <a:gd name="T32" fmla="*/ 32 w 115"/>
                <a:gd name="T33" fmla="*/ 23 h 122"/>
                <a:gd name="T34" fmla="*/ 95 w 115"/>
                <a:gd name="T35" fmla="*/ 23 h 122"/>
                <a:gd name="T36" fmla="*/ 83 w 115"/>
                <a:gd name="T37" fmla="*/ 37 h 122"/>
                <a:gd name="T38" fmla="*/ 66 w 115"/>
                <a:gd name="T39" fmla="*/ 51 h 122"/>
                <a:gd name="T40" fmla="*/ 91 w 115"/>
                <a:gd name="T41" fmla="*/ 50 h 122"/>
                <a:gd name="T42" fmla="*/ 81 w 115"/>
                <a:gd name="T43" fmla="*/ 65 h 122"/>
                <a:gd name="T44" fmla="*/ 84 w 115"/>
                <a:gd name="T45" fmla="*/ 68 h 122"/>
                <a:gd name="T46" fmla="*/ 92 w 115"/>
                <a:gd name="T47" fmla="*/ 76 h 122"/>
                <a:gd name="T48" fmla="*/ 86 w 115"/>
                <a:gd name="T49" fmla="*/ 83 h 122"/>
                <a:gd name="T50" fmla="*/ 96 w 115"/>
                <a:gd name="T51" fmla="*/ 97 h 122"/>
                <a:gd name="T52" fmla="*/ 30 w 115"/>
                <a:gd name="T53" fmla="*/ 97 h 122"/>
                <a:gd name="T54" fmla="*/ 19 w 115"/>
                <a:gd name="T55" fmla="*/ 82 h 122"/>
                <a:gd name="T56" fmla="*/ 77 w 115"/>
                <a:gd name="T57" fmla="*/ 81 h 122"/>
                <a:gd name="T58" fmla="*/ 74 w 115"/>
                <a:gd name="T59" fmla="*/ 77 h 122"/>
                <a:gd name="T60" fmla="*/ 67 w 115"/>
                <a:gd name="T61" fmla="*/ 70 h 122"/>
                <a:gd name="T62" fmla="*/ 75 w 115"/>
                <a:gd name="T63" fmla="*/ 65 h 122"/>
                <a:gd name="T64" fmla="*/ 66 w 115"/>
                <a:gd name="T65" fmla="*/ 83 h 1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5" h="122">
                  <a:moveTo>
                    <a:pt x="0" y="0"/>
                  </a:moveTo>
                  <a:lnTo>
                    <a:pt x="13" y="2"/>
                  </a:lnTo>
                  <a:lnTo>
                    <a:pt x="102" y="2"/>
                  </a:lnTo>
                  <a:lnTo>
                    <a:pt x="115" y="0"/>
                  </a:lnTo>
                  <a:lnTo>
                    <a:pt x="114" y="15"/>
                  </a:lnTo>
                  <a:lnTo>
                    <a:pt x="114" y="106"/>
                  </a:lnTo>
                  <a:lnTo>
                    <a:pt x="115" y="122"/>
                  </a:lnTo>
                  <a:lnTo>
                    <a:pt x="98" y="122"/>
                  </a:lnTo>
                  <a:lnTo>
                    <a:pt x="98" y="119"/>
                  </a:lnTo>
                  <a:lnTo>
                    <a:pt x="17" y="119"/>
                  </a:lnTo>
                  <a:lnTo>
                    <a:pt x="17" y="121"/>
                  </a:lnTo>
                  <a:lnTo>
                    <a:pt x="0" y="121"/>
                  </a:lnTo>
                  <a:lnTo>
                    <a:pt x="0" y="105"/>
                  </a:lnTo>
                  <a:lnTo>
                    <a:pt x="0" y="15"/>
                  </a:lnTo>
                  <a:lnTo>
                    <a:pt x="0" y="0"/>
                  </a:lnTo>
                  <a:close/>
                  <a:moveTo>
                    <a:pt x="17" y="105"/>
                  </a:moveTo>
                  <a:lnTo>
                    <a:pt x="98" y="105"/>
                  </a:lnTo>
                  <a:lnTo>
                    <a:pt x="98" y="15"/>
                  </a:lnTo>
                  <a:lnTo>
                    <a:pt x="17" y="15"/>
                  </a:lnTo>
                  <a:lnTo>
                    <a:pt x="17" y="105"/>
                  </a:lnTo>
                  <a:close/>
                  <a:moveTo>
                    <a:pt x="19" y="82"/>
                  </a:moveTo>
                  <a:lnTo>
                    <a:pt x="30" y="83"/>
                  </a:lnTo>
                  <a:lnTo>
                    <a:pt x="50" y="83"/>
                  </a:lnTo>
                  <a:lnTo>
                    <a:pt x="50" y="65"/>
                  </a:lnTo>
                  <a:lnTo>
                    <a:pt x="36" y="65"/>
                  </a:lnTo>
                  <a:lnTo>
                    <a:pt x="23" y="65"/>
                  </a:lnTo>
                  <a:lnTo>
                    <a:pt x="23" y="50"/>
                  </a:lnTo>
                  <a:lnTo>
                    <a:pt x="36" y="51"/>
                  </a:lnTo>
                  <a:lnTo>
                    <a:pt x="50" y="51"/>
                  </a:lnTo>
                  <a:lnTo>
                    <a:pt x="50" y="37"/>
                  </a:lnTo>
                  <a:lnTo>
                    <a:pt x="32" y="37"/>
                  </a:lnTo>
                  <a:lnTo>
                    <a:pt x="20" y="38"/>
                  </a:lnTo>
                  <a:lnTo>
                    <a:pt x="20" y="23"/>
                  </a:lnTo>
                  <a:lnTo>
                    <a:pt x="32" y="23"/>
                  </a:lnTo>
                  <a:lnTo>
                    <a:pt x="82" y="23"/>
                  </a:lnTo>
                  <a:lnTo>
                    <a:pt x="95" y="23"/>
                  </a:lnTo>
                  <a:lnTo>
                    <a:pt x="95" y="38"/>
                  </a:lnTo>
                  <a:lnTo>
                    <a:pt x="83" y="37"/>
                  </a:lnTo>
                  <a:lnTo>
                    <a:pt x="66" y="37"/>
                  </a:lnTo>
                  <a:lnTo>
                    <a:pt x="66" y="51"/>
                  </a:lnTo>
                  <a:lnTo>
                    <a:pt x="82" y="51"/>
                  </a:lnTo>
                  <a:lnTo>
                    <a:pt x="91" y="50"/>
                  </a:lnTo>
                  <a:lnTo>
                    <a:pt x="91" y="65"/>
                  </a:lnTo>
                  <a:lnTo>
                    <a:pt x="81" y="65"/>
                  </a:lnTo>
                  <a:lnTo>
                    <a:pt x="83" y="67"/>
                  </a:lnTo>
                  <a:lnTo>
                    <a:pt x="84" y="68"/>
                  </a:lnTo>
                  <a:lnTo>
                    <a:pt x="89" y="73"/>
                  </a:lnTo>
                  <a:lnTo>
                    <a:pt x="92" y="76"/>
                  </a:lnTo>
                  <a:lnTo>
                    <a:pt x="89" y="80"/>
                  </a:lnTo>
                  <a:lnTo>
                    <a:pt x="86" y="83"/>
                  </a:lnTo>
                  <a:lnTo>
                    <a:pt x="96" y="82"/>
                  </a:lnTo>
                  <a:lnTo>
                    <a:pt x="96" y="97"/>
                  </a:lnTo>
                  <a:lnTo>
                    <a:pt x="83" y="97"/>
                  </a:lnTo>
                  <a:lnTo>
                    <a:pt x="30" y="97"/>
                  </a:lnTo>
                  <a:lnTo>
                    <a:pt x="19" y="97"/>
                  </a:lnTo>
                  <a:lnTo>
                    <a:pt x="19" y="82"/>
                  </a:lnTo>
                  <a:close/>
                  <a:moveTo>
                    <a:pt x="79" y="83"/>
                  </a:moveTo>
                  <a:lnTo>
                    <a:pt x="77" y="81"/>
                  </a:lnTo>
                  <a:lnTo>
                    <a:pt x="76" y="78"/>
                  </a:lnTo>
                  <a:lnTo>
                    <a:pt x="74" y="77"/>
                  </a:lnTo>
                  <a:lnTo>
                    <a:pt x="72" y="74"/>
                  </a:lnTo>
                  <a:lnTo>
                    <a:pt x="67" y="70"/>
                  </a:lnTo>
                  <a:lnTo>
                    <a:pt x="71" y="68"/>
                  </a:lnTo>
                  <a:lnTo>
                    <a:pt x="75" y="65"/>
                  </a:lnTo>
                  <a:lnTo>
                    <a:pt x="66" y="65"/>
                  </a:lnTo>
                  <a:lnTo>
                    <a:pt x="66" y="83"/>
                  </a:lnTo>
                  <a:lnTo>
                    <a:pt x="79" y="83"/>
                  </a:lnTo>
                  <a:close/>
                </a:path>
              </a:pathLst>
            </a:custGeom>
            <a:grpFill/>
            <a:ln w="0">
              <a:solidFill>
                <a:srgbClr val="FFFFFF"/>
              </a:solidFill>
              <a:prstDash val="solid"/>
              <a:round/>
              <a:headEnd/>
              <a:tailEnd/>
            </a:ln>
          </p:spPr>
          <p:txBody>
            <a:bodyPr/>
            <a:lstStyle/>
            <a:p>
              <a:endParaRPr lang="zh-CN" altLang="en-US"/>
            </a:p>
          </p:txBody>
        </p:sp>
        <p:sp>
          <p:nvSpPr>
            <p:cNvPr id="59" name="Freeform 38">
              <a:extLst>
                <a:ext uri="{FF2B5EF4-FFF2-40B4-BE49-F238E27FC236}">
                  <a16:creationId xmlns:a16="http://schemas.microsoft.com/office/drawing/2014/main" xmlns="" id="{DBD41C02-EDCE-441D-9E8F-7614883CDF41}"/>
                </a:ext>
              </a:extLst>
            </p:cNvPr>
            <p:cNvSpPr>
              <a:spLocks noEditPoints="1"/>
            </p:cNvSpPr>
            <p:nvPr/>
          </p:nvSpPr>
          <p:spPr bwMode="auto">
            <a:xfrm>
              <a:off x="1013" y="88"/>
              <a:ext cx="131" cy="134"/>
            </a:xfrm>
            <a:custGeom>
              <a:avLst/>
              <a:gdLst>
                <a:gd name="T0" fmla="*/ 5 w 131"/>
                <a:gd name="T1" fmla="*/ 45 h 134"/>
                <a:gd name="T2" fmla="*/ 24 w 131"/>
                <a:gd name="T3" fmla="*/ 51 h 134"/>
                <a:gd name="T4" fmla="*/ 22 w 131"/>
                <a:gd name="T5" fmla="*/ 64 h 134"/>
                <a:gd name="T6" fmla="*/ 11 w 131"/>
                <a:gd name="T7" fmla="*/ 59 h 134"/>
                <a:gd name="T8" fmla="*/ 0 w 131"/>
                <a:gd name="T9" fmla="*/ 117 h 134"/>
                <a:gd name="T10" fmla="*/ 6 w 131"/>
                <a:gd name="T11" fmla="*/ 107 h 134"/>
                <a:gd name="T12" fmla="*/ 15 w 131"/>
                <a:gd name="T13" fmla="*/ 88 h 134"/>
                <a:gd name="T14" fmla="*/ 19 w 131"/>
                <a:gd name="T15" fmla="*/ 74 h 134"/>
                <a:gd name="T16" fmla="*/ 29 w 131"/>
                <a:gd name="T17" fmla="*/ 82 h 134"/>
                <a:gd name="T18" fmla="*/ 25 w 131"/>
                <a:gd name="T19" fmla="*/ 104 h 134"/>
                <a:gd name="T20" fmla="*/ 12 w 131"/>
                <a:gd name="T21" fmla="*/ 128 h 134"/>
                <a:gd name="T22" fmla="*/ 0 w 131"/>
                <a:gd name="T23" fmla="*/ 117 h 134"/>
                <a:gd name="T24" fmla="*/ 25 w 131"/>
                <a:gd name="T25" fmla="*/ 10 h 134"/>
                <a:gd name="T26" fmla="*/ 31 w 131"/>
                <a:gd name="T27" fmla="*/ 24 h 134"/>
                <a:gd name="T28" fmla="*/ 20 w 131"/>
                <a:gd name="T29" fmla="*/ 26 h 134"/>
                <a:gd name="T30" fmla="*/ 27 w 131"/>
                <a:gd name="T31" fmla="*/ 38 h 134"/>
                <a:gd name="T32" fmla="*/ 40 w 131"/>
                <a:gd name="T33" fmla="*/ 22 h 134"/>
                <a:gd name="T34" fmla="*/ 48 w 131"/>
                <a:gd name="T35" fmla="*/ 6 h 134"/>
                <a:gd name="T36" fmla="*/ 67 w 131"/>
                <a:gd name="T37" fmla="*/ 6 h 134"/>
                <a:gd name="T38" fmla="*/ 128 w 131"/>
                <a:gd name="T39" fmla="*/ 15 h 134"/>
                <a:gd name="T40" fmla="*/ 52 w 131"/>
                <a:gd name="T41" fmla="*/ 34 h 134"/>
                <a:gd name="T42" fmla="*/ 120 w 131"/>
                <a:gd name="T43" fmla="*/ 37 h 134"/>
                <a:gd name="T44" fmla="*/ 120 w 131"/>
                <a:gd name="T45" fmla="*/ 58 h 134"/>
                <a:gd name="T46" fmla="*/ 118 w 131"/>
                <a:gd name="T47" fmla="*/ 81 h 134"/>
                <a:gd name="T48" fmla="*/ 117 w 131"/>
                <a:gd name="T49" fmla="*/ 98 h 134"/>
                <a:gd name="T50" fmla="*/ 116 w 131"/>
                <a:gd name="T51" fmla="*/ 115 h 134"/>
                <a:gd name="T52" fmla="*/ 108 w 131"/>
                <a:gd name="T53" fmla="*/ 128 h 134"/>
                <a:gd name="T54" fmla="*/ 81 w 131"/>
                <a:gd name="T55" fmla="*/ 130 h 134"/>
                <a:gd name="T56" fmla="*/ 75 w 131"/>
                <a:gd name="T57" fmla="*/ 116 h 134"/>
                <a:gd name="T58" fmla="*/ 89 w 131"/>
                <a:gd name="T59" fmla="*/ 117 h 134"/>
                <a:gd name="T60" fmla="*/ 99 w 131"/>
                <a:gd name="T61" fmla="*/ 114 h 134"/>
                <a:gd name="T62" fmla="*/ 38 w 131"/>
                <a:gd name="T63" fmla="*/ 108 h 134"/>
                <a:gd name="T64" fmla="*/ 40 w 131"/>
                <a:gd name="T65" fmla="*/ 98 h 134"/>
                <a:gd name="T66" fmla="*/ 31 w 131"/>
                <a:gd name="T67" fmla="*/ 82 h 134"/>
                <a:gd name="T68" fmla="*/ 45 w 131"/>
                <a:gd name="T69" fmla="*/ 62 h 134"/>
                <a:gd name="T70" fmla="*/ 46 w 131"/>
                <a:gd name="T71" fmla="*/ 50 h 134"/>
                <a:gd name="T72" fmla="*/ 45 w 131"/>
                <a:gd name="T73" fmla="*/ 43 h 134"/>
                <a:gd name="T74" fmla="*/ 36 w 131"/>
                <a:gd name="T75" fmla="*/ 47 h 134"/>
                <a:gd name="T76" fmla="*/ 56 w 131"/>
                <a:gd name="T77" fmla="*/ 98 h 134"/>
                <a:gd name="T78" fmla="*/ 75 w 131"/>
                <a:gd name="T79" fmla="*/ 93 h 134"/>
                <a:gd name="T80" fmla="*/ 69 w 131"/>
                <a:gd name="T81" fmla="*/ 85 h 134"/>
                <a:gd name="T82" fmla="*/ 59 w 131"/>
                <a:gd name="T83" fmla="*/ 81 h 134"/>
                <a:gd name="T84" fmla="*/ 74 w 131"/>
                <a:gd name="T85" fmla="*/ 64 h 134"/>
                <a:gd name="T86" fmla="*/ 76 w 131"/>
                <a:gd name="T87" fmla="*/ 53 h 134"/>
                <a:gd name="T88" fmla="*/ 87 w 131"/>
                <a:gd name="T89" fmla="*/ 67 h 134"/>
                <a:gd name="T90" fmla="*/ 85 w 131"/>
                <a:gd name="T91" fmla="*/ 54 h 134"/>
                <a:gd name="T92" fmla="*/ 102 w 131"/>
                <a:gd name="T93" fmla="*/ 98 h 134"/>
                <a:gd name="T94" fmla="*/ 83 w 131"/>
                <a:gd name="T95" fmla="*/ 81 h 134"/>
                <a:gd name="T96" fmla="*/ 90 w 131"/>
                <a:gd name="T97" fmla="*/ 96 h 1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31" h="134">
                  <a:moveTo>
                    <a:pt x="0" y="52"/>
                  </a:moveTo>
                  <a:lnTo>
                    <a:pt x="1" y="50"/>
                  </a:lnTo>
                  <a:lnTo>
                    <a:pt x="4" y="47"/>
                  </a:lnTo>
                  <a:lnTo>
                    <a:pt x="5" y="45"/>
                  </a:lnTo>
                  <a:lnTo>
                    <a:pt x="7" y="43"/>
                  </a:lnTo>
                  <a:lnTo>
                    <a:pt x="9" y="39"/>
                  </a:lnTo>
                  <a:lnTo>
                    <a:pt x="19" y="46"/>
                  </a:lnTo>
                  <a:lnTo>
                    <a:pt x="24" y="51"/>
                  </a:lnTo>
                  <a:lnTo>
                    <a:pt x="29" y="54"/>
                  </a:lnTo>
                  <a:lnTo>
                    <a:pt x="28" y="55"/>
                  </a:lnTo>
                  <a:lnTo>
                    <a:pt x="28" y="57"/>
                  </a:lnTo>
                  <a:lnTo>
                    <a:pt x="22" y="64"/>
                  </a:lnTo>
                  <a:lnTo>
                    <a:pt x="20" y="68"/>
                  </a:lnTo>
                  <a:lnTo>
                    <a:pt x="16" y="65"/>
                  </a:lnTo>
                  <a:lnTo>
                    <a:pt x="13" y="61"/>
                  </a:lnTo>
                  <a:lnTo>
                    <a:pt x="11" y="59"/>
                  </a:lnTo>
                  <a:lnTo>
                    <a:pt x="8" y="58"/>
                  </a:lnTo>
                  <a:lnTo>
                    <a:pt x="4" y="54"/>
                  </a:lnTo>
                  <a:lnTo>
                    <a:pt x="0" y="52"/>
                  </a:lnTo>
                  <a:close/>
                  <a:moveTo>
                    <a:pt x="0" y="117"/>
                  </a:moveTo>
                  <a:lnTo>
                    <a:pt x="1" y="115"/>
                  </a:lnTo>
                  <a:lnTo>
                    <a:pt x="2" y="114"/>
                  </a:lnTo>
                  <a:lnTo>
                    <a:pt x="5" y="112"/>
                  </a:lnTo>
                  <a:lnTo>
                    <a:pt x="6" y="107"/>
                  </a:lnTo>
                  <a:lnTo>
                    <a:pt x="8" y="104"/>
                  </a:lnTo>
                  <a:lnTo>
                    <a:pt x="11" y="99"/>
                  </a:lnTo>
                  <a:lnTo>
                    <a:pt x="13" y="95"/>
                  </a:lnTo>
                  <a:lnTo>
                    <a:pt x="15" y="88"/>
                  </a:lnTo>
                  <a:lnTo>
                    <a:pt x="16" y="84"/>
                  </a:lnTo>
                  <a:lnTo>
                    <a:pt x="17" y="81"/>
                  </a:lnTo>
                  <a:lnTo>
                    <a:pt x="17" y="78"/>
                  </a:lnTo>
                  <a:lnTo>
                    <a:pt x="19" y="74"/>
                  </a:lnTo>
                  <a:lnTo>
                    <a:pt x="23" y="77"/>
                  </a:lnTo>
                  <a:lnTo>
                    <a:pt x="27" y="80"/>
                  </a:lnTo>
                  <a:lnTo>
                    <a:pt x="28" y="82"/>
                  </a:lnTo>
                  <a:lnTo>
                    <a:pt x="29" y="82"/>
                  </a:lnTo>
                  <a:lnTo>
                    <a:pt x="32" y="84"/>
                  </a:lnTo>
                  <a:lnTo>
                    <a:pt x="31" y="86"/>
                  </a:lnTo>
                  <a:lnTo>
                    <a:pt x="31" y="89"/>
                  </a:lnTo>
                  <a:lnTo>
                    <a:pt x="25" y="104"/>
                  </a:lnTo>
                  <a:lnTo>
                    <a:pt x="21" y="115"/>
                  </a:lnTo>
                  <a:lnTo>
                    <a:pt x="17" y="124"/>
                  </a:lnTo>
                  <a:lnTo>
                    <a:pt x="14" y="130"/>
                  </a:lnTo>
                  <a:lnTo>
                    <a:pt x="12" y="128"/>
                  </a:lnTo>
                  <a:lnTo>
                    <a:pt x="9" y="126"/>
                  </a:lnTo>
                  <a:lnTo>
                    <a:pt x="7" y="123"/>
                  </a:lnTo>
                  <a:lnTo>
                    <a:pt x="5" y="121"/>
                  </a:lnTo>
                  <a:lnTo>
                    <a:pt x="0" y="117"/>
                  </a:lnTo>
                  <a:close/>
                  <a:moveTo>
                    <a:pt x="6" y="14"/>
                  </a:moveTo>
                  <a:lnTo>
                    <a:pt x="11" y="8"/>
                  </a:lnTo>
                  <a:lnTo>
                    <a:pt x="15" y="2"/>
                  </a:lnTo>
                  <a:lnTo>
                    <a:pt x="25" y="10"/>
                  </a:lnTo>
                  <a:lnTo>
                    <a:pt x="36" y="19"/>
                  </a:lnTo>
                  <a:lnTo>
                    <a:pt x="35" y="20"/>
                  </a:lnTo>
                  <a:lnTo>
                    <a:pt x="33" y="22"/>
                  </a:lnTo>
                  <a:lnTo>
                    <a:pt x="31" y="24"/>
                  </a:lnTo>
                  <a:lnTo>
                    <a:pt x="28" y="29"/>
                  </a:lnTo>
                  <a:lnTo>
                    <a:pt x="27" y="31"/>
                  </a:lnTo>
                  <a:lnTo>
                    <a:pt x="23" y="29"/>
                  </a:lnTo>
                  <a:lnTo>
                    <a:pt x="20" y="26"/>
                  </a:lnTo>
                  <a:lnTo>
                    <a:pt x="16" y="22"/>
                  </a:lnTo>
                  <a:lnTo>
                    <a:pt x="12" y="19"/>
                  </a:lnTo>
                  <a:lnTo>
                    <a:pt x="6" y="14"/>
                  </a:lnTo>
                  <a:close/>
                  <a:moveTo>
                    <a:pt x="27" y="38"/>
                  </a:moveTo>
                  <a:lnTo>
                    <a:pt x="29" y="36"/>
                  </a:lnTo>
                  <a:lnTo>
                    <a:pt x="33" y="33"/>
                  </a:lnTo>
                  <a:lnTo>
                    <a:pt x="37" y="28"/>
                  </a:lnTo>
                  <a:lnTo>
                    <a:pt x="40" y="22"/>
                  </a:lnTo>
                  <a:lnTo>
                    <a:pt x="44" y="18"/>
                  </a:lnTo>
                  <a:lnTo>
                    <a:pt x="45" y="14"/>
                  </a:lnTo>
                  <a:lnTo>
                    <a:pt x="47" y="11"/>
                  </a:lnTo>
                  <a:lnTo>
                    <a:pt x="48" y="6"/>
                  </a:lnTo>
                  <a:lnTo>
                    <a:pt x="51" y="0"/>
                  </a:lnTo>
                  <a:lnTo>
                    <a:pt x="56" y="3"/>
                  </a:lnTo>
                  <a:lnTo>
                    <a:pt x="62" y="5"/>
                  </a:lnTo>
                  <a:lnTo>
                    <a:pt x="67" y="6"/>
                  </a:lnTo>
                  <a:lnTo>
                    <a:pt x="65" y="11"/>
                  </a:lnTo>
                  <a:lnTo>
                    <a:pt x="62" y="15"/>
                  </a:lnTo>
                  <a:lnTo>
                    <a:pt x="109" y="15"/>
                  </a:lnTo>
                  <a:lnTo>
                    <a:pt x="128" y="15"/>
                  </a:lnTo>
                  <a:lnTo>
                    <a:pt x="128" y="30"/>
                  </a:lnTo>
                  <a:lnTo>
                    <a:pt x="109" y="30"/>
                  </a:lnTo>
                  <a:lnTo>
                    <a:pt x="54" y="30"/>
                  </a:lnTo>
                  <a:lnTo>
                    <a:pt x="52" y="34"/>
                  </a:lnTo>
                  <a:lnTo>
                    <a:pt x="48" y="37"/>
                  </a:lnTo>
                  <a:lnTo>
                    <a:pt x="62" y="38"/>
                  </a:lnTo>
                  <a:lnTo>
                    <a:pt x="105" y="38"/>
                  </a:lnTo>
                  <a:lnTo>
                    <a:pt x="120" y="37"/>
                  </a:lnTo>
                  <a:lnTo>
                    <a:pt x="120" y="50"/>
                  </a:lnTo>
                  <a:lnTo>
                    <a:pt x="120" y="53"/>
                  </a:lnTo>
                  <a:lnTo>
                    <a:pt x="120" y="55"/>
                  </a:lnTo>
                  <a:lnTo>
                    <a:pt x="120" y="58"/>
                  </a:lnTo>
                  <a:lnTo>
                    <a:pt x="118" y="67"/>
                  </a:lnTo>
                  <a:lnTo>
                    <a:pt x="131" y="67"/>
                  </a:lnTo>
                  <a:lnTo>
                    <a:pt x="131" y="82"/>
                  </a:lnTo>
                  <a:lnTo>
                    <a:pt x="118" y="81"/>
                  </a:lnTo>
                  <a:lnTo>
                    <a:pt x="118" y="84"/>
                  </a:lnTo>
                  <a:lnTo>
                    <a:pt x="118" y="86"/>
                  </a:lnTo>
                  <a:lnTo>
                    <a:pt x="117" y="93"/>
                  </a:lnTo>
                  <a:lnTo>
                    <a:pt x="117" y="98"/>
                  </a:lnTo>
                  <a:lnTo>
                    <a:pt x="128" y="98"/>
                  </a:lnTo>
                  <a:lnTo>
                    <a:pt x="128" y="112"/>
                  </a:lnTo>
                  <a:lnTo>
                    <a:pt x="116" y="112"/>
                  </a:lnTo>
                  <a:lnTo>
                    <a:pt x="116" y="115"/>
                  </a:lnTo>
                  <a:lnTo>
                    <a:pt x="115" y="119"/>
                  </a:lnTo>
                  <a:lnTo>
                    <a:pt x="113" y="121"/>
                  </a:lnTo>
                  <a:lnTo>
                    <a:pt x="110" y="124"/>
                  </a:lnTo>
                  <a:lnTo>
                    <a:pt x="108" y="128"/>
                  </a:lnTo>
                  <a:lnTo>
                    <a:pt x="104" y="130"/>
                  </a:lnTo>
                  <a:lnTo>
                    <a:pt x="96" y="132"/>
                  </a:lnTo>
                  <a:lnTo>
                    <a:pt x="82" y="134"/>
                  </a:lnTo>
                  <a:lnTo>
                    <a:pt x="81" y="130"/>
                  </a:lnTo>
                  <a:lnTo>
                    <a:pt x="81" y="127"/>
                  </a:lnTo>
                  <a:lnTo>
                    <a:pt x="79" y="124"/>
                  </a:lnTo>
                  <a:lnTo>
                    <a:pt x="77" y="121"/>
                  </a:lnTo>
                  <a:lnTo>
                    <a:pt x="75" y="116"/>
                  </a:lnTo>
                  <a:lnTo>
                    <a:pt x="81" y="117"/>
                  </a:lnTo>
                  <a:lnTo>
                    <a:pt x="84" y="117"/>
                  </a:lnTo>
                  <a:lnTo>
                    <a:pt x="86" y="117"/>
                  </a:lnTo>
                  <a:lnTo>
                    <a:pt x="89" y="117"/>
                  </a:lnTo>
                  <a:lnTo>
                    <a:pt x="93" y="116"/>
                  </a:lnTo>
                  <a:lnTo>
                    <a:pt x="96" y="116"/>
                  </a:lnTo>
                  <a:lnTo>
                    <a:pt x="98" y="115"/>
                  </a:lnTo>
                  <a:lnTo>
                    <a:pt x="99" y="114"/>
                  </a:lnTo>
                  <a:lnTo>
                    <a:pt x="100" y="112"/>
                  </a:lnTo>
                  <a:lnTo>
                    <a:pt x="51" y="112"/>
                  </a:lnTo>
                  <a:lnTo>
                    <a:pt x="37" y="113"/>
                  </a:lnTo>
                  <a:lnTo>
                    <a:pt x="38" y="108"/>
                  </a:lnTo>
                  <a:lnTo>
                    <a:pt x="38" y="106"/>
                  </a:lnTo>
                  <a:lnTo>
                    <a:pt x="39" y="104"/>
                  </a:lnTo>
                  <a:lnTo>
                    <a:pt x="39" y="101"/>
                  </a:lnTo>
                  <a:lnTo>
                    <a:pt x="40" y="98"/>
                  </a:lnTo>
                  <a:lnTo>
                    <a:pt x="42" y="92"/>
                  </a:lnTo>
                  <a:lnTo>
                    <a:pt x="43" y="88"/>
                  </a:lnTo>
                  <a:lnTo>
                    <a:pt x="44" y="81"/>
                  </a:lnTo>
                  <a:lnTo>
                    <a:pt x="31" y="82"/>
                  </a:lnTo>
                  <a:lnTo>
                    <a:pt x="31" y="67"/>
                  </a:lnTo>
                  <a:lnTo>
                    <a:pt x="45" y="67"/>
                  </a:lnTo>
                  <a:lnTo>
                    <a:pt x="45" y="65"/>
                  </a:lnTo>
                  <a:lnTo>
                    <a:pt x="45" y="62"/>
                  </a:lnTo>
                  <a:lnTo>
                    <a:pt x="46" y="61"/>
                  </a:lnTo>
                  <a:lnTo>
                    <a:pt x="46" y="58"/>
                  </a:lnTo>
                  <a:lnTo>
                    <a:pt x="46" y="54"/>
                  </a:lnTo>
                  <a:lnTo>
                    <a:pt x="46" y="50"/>
                  </a:lnTo>
                  <a:lnTo>
                    <a:pt x="47" y="47"/>
                  </a:lnTo>
                  <a:lnTo>
                    <a:pt x="47" y="41"/>
                  </a:lnTo>
                  <a:lnTo>
                    <a:pt x="45" y="43"/>
                  </a:lnTo>
                  <a:lnTo>
                    <a:pt x="43" y="45"/>
                  </a:lnTo>
                  <a:lnTo>
                    <a:pt x="42" y="47"/>
                  </a:lnTo>
                  <a:lnTo>
                    <a:pt x="38" y="51"/>
                  </a:lnTo>
                  <a:lnTo>
                    <a:pt x="36" y="47"/>
                  </a:lnTo>
                  <a:lnTo>
                    <a:pt x="33" y="45"/>
                  </a:lnTo>
                  <a:lnTo>
                    <a:pt x="30" y="42"/>
                  </a:lnTo>
                  <a:lnTo>
                    <a:pt x="27" y="38"/>
                  </a:lnTo>
                  <a:close/>
                  <a:moveTo>
                    <a:pt x="56" y="98"/>
                  </a:moveTo>
                  <a:lnTo>
                    <a:pt x="78" y="98"/>
                  </a:lnTo>
                  <a:lnTo>
                    <a:pt x="77" y="96"/>
                  </a:lnTo>
                  <a:lnTo>
                    <a:pt x="76" y="95"/>
                  </a:lnTo>
                  <a:lnTo>
                    <a:pt x="75" y="93"/>
                  </a:lnTo>
                  <a:lnTo>
                    <a:pt x="74" y="91"/>
                  </a:lnTo>
                  <a:lnTo>
                    <a:pt x="71" y="89"/>
                  </a:lnTo>
                  <a:lnTo>
                    <a:pt x="68" y="86"/>
                  </a:lnTo>
                  <a:lnTo>
                    <a:pt x="69" y="85"/>
                  </a:lnTo>
                  <a:lnTo>
                    <a:pt x="70" y="84"/>
                  </a:lnTo>
                  <a:lnTo>
                    <a:pt x="75" y="82"/>
                  </a:lnTo>
                  <a:lnTo>
                    <a:pt x="77" y="81"/>
                  </a:lnTo>
                  <a:lnTo>
                    <a:pt x="59" y="81"/>
                  </a:lnTo>
                  <a:lnTo>
                    <a:pt x="56" y="98"/>
                  </a:lnTo>
                  <a:close/>
                  <a:moveTo>
                    <a:pt x="61" y="67"/>
                  </a:moveTo>
                  <a:lnTo>
                    <a:pt x="78" y="67"/>
                  </a:lnTo>
                  <a:lnTo>
                    <a:pt x="74" y="64"/>
                  </a:lnTo>
                  <a:lnTo>
                    <a:pt x="71" y="60"/>
                  </a:lnTo>
                  <a:lnTo>
                    <a:pt x="69" y="58"/>
                  </a:lnTo>
                  <a:lnTo>
                    <a:pt x="73" y="55"/>
                  </a:lnTo>
                  <a:lnTo>
                    <a:pt x="76" y="53"/>
                  </a:lnTo>
                  <a:lnTo>
                    <a:pt x="78" y="52"/>
                  </a:lnTo>
                  <a:lnTo>
                    <a:pt x="62" y="52"/>
                  </a:lnTo>
                  <a:lnTo>
                    <a:pt x="61" y="67"/>
                  </a:lnTo>
                  <a:close/>
                  <a:moveTo>
                    <a:pt x="87" y="67"/>
                  </a:moveTo>
                  <a:lnTo>
                    <a:pt x="104" y="67"/>
                  </a:lnTo>
                  <a:lnTo>
                    <a:pt x="105" y="52"/>
                  </a:lnTo>
                  <a:lnTo>
                    <a:pt x="83" y="52"/>
                  </a:lnTo>
                  <a:lnTo>
                    <a:pt x="85" y="54"/>
                  </a:lnTo>
                  <a:lnTo>
                    <a:pt x="89" y="58"/>
                  </a:lnTo>
                  <a:lnTo>
                    <a:pt x="93" y="64"/>
                  </a:lnTo>
                  <a:lnTo>
                    <a:pt x="87" y="67"/>
                  </a:lnTo>
                  <a:close/>
                  <a:moveTo>
                    <a:pt x="102" y="98"/>
                  </a:moveTo>
                  <a:lnTo>
                    <a:pt x="102" y="92"/>
                  </a:lnTo>
                  <a:lnTo>
                    <a:pt x="102" y="88"/>
                  </a:lnTo>
                  <a:lnTo>
                    <a:pt x="104" y="81"/>
                  </a:lnTo>
                  <a:lnTo>
                    <a:pt x="83" y="81"/>
                  </a:lnTo>
                  <a:lnTo>
                    <a:pt x="86" y="84"/>
                  </a:lnTo>
                  <a:lnTo>
                    <a:pt x="90" y="89"/>
                  </a:lnTo>
                  <a:lnTo>
                    <a:pt x="94" y="93"/>
                  </a:lnTo>
                  <a:lnTo>
                    <a:pt x="90" y="96"/>
                  </a:lnTo>
                  <a:lnTo>
                    <a:pt x="86" y="98"/>
                  </a:lnTo>
                  <a:lnTo>
                    <a:pt x="102" y="98"/>
                  </a:lnTo>
                  <a:close/>
                </a:path>
              </a:pathLst>
            </a:custGeom>
            <a:grpFill/>
            <a:ln w="0">
              <a:solidFill>
                <a:srgbClr val="FFFFFF"/>
              </a:solidFill>
              <a:prstDash val="solid"/>
              <a:round/>
              <a:headEnd/>
              <a:tailEnd/>
            </a:ln>
          </p:spPr>
          <p:txBody>
            <a:bodyPr/>
            <a:lstStyle/>
            <a:p>
              <a:endParaRPr lang="zh-CN" altLang="en-US"/>
            </a:p>
          </p:txBody>
        </p:sp>
        <p:sp>
          <p:nvSpPr>
            <p:cNvPr id="60" name="Freeform 39">
              <a:extLst>
                <a:ext uri="{FF2B5EF4-FFF2-40B4-BE49-F238E27FC236}">
                  <a16:creationId xmlns:a16="http://schemas.microsoft.com/office/drawing/2014/main" xmlns="" id="{9DD0C51B-57F6-4825-A590-5F8FA922B5F8}"/>
                </a:ext>
              </a:extLst>
            </p:cNvPr>
            <p:cNvSpPr>
              <a:spLocks noEditPoints="1"/>
            </p:cNvSpPr>
            <p:nvPr/>
          </p:nvSpPr>
          <p:spPr bwMode="auto">
            <a:xfrm>
              <a:off x="1184" y="91"/>
              <a:ext cx="126" cy="131"/>
            </a:xfrm>
            <a:custGeom>
              <a:avLst/>
              <a:gdLst>
                <a:gd name="T0" fmla="*/ 54 w 126"/>
                <a:gd name="T1" fmla="*/ 0 h 131"/>
                <a:gd name="T2" fmla="*/ 72 w 126"/>
                <a:gd name="T3" fmla="*/ 9 h 131"/>
                <a:gd name="T4" fmla="*/ 124 w 126"/>
                <a:gd name="T5" fmla="*/ 9 h 131"/>
                <a:gd name="T6" fmla="*/ 109 w 126"/>
                <a:gd name="T7" fmla="*/ 23 h 131"/>
                <a:gd name="T8" fmla="*/ 72 w 126"/>
                <a:gd name="T9" fmla="*/ 27 h 131"/>
                <a:gd name="T10" fmla="*/ 108 w 126"/>
                <a:gd name="T11" fmla="*/ 27 h 131"/>
                <a:gd name="T12" fmla="*/ 107 w 126"/>
                <a:gd name="T13" fmla="*/ 48 h 131"/>
                <a:gd name="T14" fmla="*/ 98 w 126"/>
                <a:gd name="T15" fmla="*/ 57 h 131"/>
                <a:gd name="T16" fmla="*/ 72 w 126"/>
                <a:gd name="T17" fmla="*/ 63 h 131"/>
                <a:gd name="T18" fmla="*/ 113 w 126"/>
                <a:gd name="T19" fmla="*/ 62 h 131"/>
                <a:gd name="T20" fmla="*/ 113 w 126"/>
                <a:gd name="T21" fmla="*/ 79 h 131"/>
                <a:gd name="T22" fmla="*/ 126 w 126"/>
                <a:gd name="T23" fmla="*/ 93 h 131"/>
                <a:gd name="T24" fmla="*/ 113 w 126"/>
                <a:gd name="T25" fmla="*/ 100 h 131"/>
                <a:gd name="T26" fmla="*/ 103 w 126"/>
                <a:gd name="T27" fmla="*/ 110 h 131"/>
                <a:gd name="T28" fmla="*/ 72 w 126"/>
                <a:gd name="T29" fmla="*/ 119 h 131"/>
                <a:gd name="T30" fmla="*/ 72 w 126"/>
                <a:gd name="T31" fmla="*/ 123 h 131"/>
                <a:gd name="T32" fmla="*/ 68 w 126"/>
                <a:gd name="T33" fmla="*/ 127 h 131"/>
                <a:gd name="T34" fmla="*/ 61 w 126"/>
                <a:gd name="T35" fmla="*/ 129 h 131"/>
                <a:gd name="T36" fmla="*/ 47 w 126"/>
                <a:gd name="T37" fmla="*/ 131 h 131"/>
                <a:gd name="T38" fmla="*/ 45 w 126"/>
                <a:gd name="T39" fmla="*/ 120 h 131"/>
                <a:gd name="T40" fmla="*/ 42 w 126"/>
                <a:gd name="T41" fmla="*/ 113 h 131"/>
                <a:gd name="T42" fmla="*/ 51 w 126"/>
                <a:gd name="T43" fmla="*/ 114 h 131"/>
                <a:gd name="T44" fmla="*/ 54 w 126"/>
                <a:gd name="T45" fmla="*/ 114 h 131"/>
                <a:gd name="T46" fmla="*/ 54 w 126"/>
                <a:gd name="T47" fmla="*/ 112 h 131"/>
                <a:gd name="T48" fmla="*/ 22 w 126"/>
                <a:gd name="T49" fmla="*/ 110 h 131"/>
                <a:gd name="T50" fmla="*/ 12 w 126"/>
                <a:gd name="T51" fmla="*/ 97 h 131"/>
                <a:gd name="T52" fmla="*/ 54 w 126"/>
                <a:gd name="T53" fmla="*/ 98 h 131"/>
                <a:gd name="T54" fmla="*/ 12 w 126"/>
                <a:gd name="T55" fmla="*/ 93 h 131"/>
                <a:gd name="T56" fmla="*/ 0 w 126"/>
                <a:gd name="T57" fmla="*/ 79 h 131"/>
                <a:gd name="T58" fmla="*/ 54 w 126"/>
                <a:gd name="T59" fmla="*/ 79 h 131"/>
                <a:gd name="T60" fmla="*/ 23 w 126"/>
                <a:gd name="T61" fmla="*/ 74 h 131"/>
                <a:gd name="T62" fmla="*/ 12 w 126"/>
                <a:gd name="T63" fmla="*/ 62 h 131"/>
                <a:gd name="T64" fmla="*/ 54 w 126"/>
                <a:gd name="T65" fmla="*/ 63 h 131"/>
                <a:gd name="T66" fmla="*/ 27 w 126"/>
                <a:gd name="T67" fmla="*/ 57 h 131"/>
                <a:gd name="T68" fmla="*/ 18 w 126"/>
                <a:gd name="T69" fmla="*/ 48 h 131"/>
                <a:gd name="T70" fmla="*/ 18 w 126"/>
                <a:gd name="T71" fmla="*/ 27 h 131"/>
                <a:gd name="T72" fmla="*/ 54 w 126"/>
                <a:gd name="T73" fmla="*/ 27 h 131"/>
                <a:gd name="T74" fmla="*/ 14 w 126"/>
                <a:gd name="T75" fmla="*/ 23 h 131"/>
                <a:gd name="T76" fmla="*/ 0 w 126"/>
                <a:gd name="T77" fmla="*/ 9 h 131"/>
                <a:gd name="T78" fmla="*/ 54 w 126"/>
                <a:gd name="T79" fmla="*/ 9 h 131"/>
                <a:gd name="T80" fmla="*/ 34 w 126"/>
                <a:gd name="T81" fmla="*/ 40 h 131"/>
                <a:gd name="T82" fmla="*/ 54 w 126"/>
                <a:gd name="T83" fmla="*/ 46 h 131"/>
                <a:gd name="T84" fmla="*/ 92 w 126"/>
                <a:gd name="T85" fmla="*/ 46 h 131"/>
                <a:gd name="T86" fmla="*/ 72 w 126"/>
                <a:gd name="T87" fmla="*/ 40 h 131"/>
                <a:gd name="T88" fmla="*/ 92 w 126"/>
                <a:gd name="T89" fmla="*/ 46 h 131"/>
                <a:gd name="T90" fmla="*/ 97 w 126"/>
                <a:gd name="T91" fmla="*/ 74 h 131"/>
                <a:gd name="T92" fmla="*/ 72 w 126"/>
                <a:gd name="T93" fmla="*/ 79 h 131"/>
                <a:gd name="T94" fmla="*/ 72 w 126"/>
                <a:gd name="T95" fmla="*/ 97 h 131"/>
                <a:gd name="T96" fmla="*/ 97 w 126"/>
                <a:gd name="T97" fmla="*/ 93 h 131"/>
                <a:gd name="T98" fmla="*/ 72 w 126"/>
                <a:gd name="T99" fmla="*/ 97 h 13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26" h="131">
                  <a:moveTo>
                    <a:pt x="54" y="9"/>
                  </a:moveTo>
                  <a:lnTo>
                    <a:pt x="54" y="0"/>
                  </a:lnTo>
                  <a:lnTo>
                    <a:pt x="72" y="0"/>
                  </a:lnTo>
                  <a:lnTo>
                    <a:pt x="72" y="9"/>
                  </a:lnTo>
                  <a:lnTo>
                    <a:pt x="109" y="9"/>
                  </a:lnTo>
                  <a:lnTo>
                    <a:pt x="124" y="9"/>
                  </a:lnTo>
                  <a:lnTo>
                    <a:pt x="124" y="23"/>
                  </a:lnTo>
                  <a:lnTo>
                    <a:pt x="109" y="23"/>
                  </a:lnTo>
                  <a:lnTo>
                    <a:pt x="72" y="23"/>
                  </a:lnTo>
                  <a:lnTo>
                    <a:pt x="72" y="27"/>
                  </a:lnTo>
                  <a:lnTo>
                    <a:pt x="98" y="27"/>
                  </a:lnTo>
                  <a:lnTo>
                    <a:pt x="108" y="27"/>
                  </a:lnTo>
                  <a:lnTo>
                    <a:pt x="107" y="36"/>
                  </a:lnTo>
                  <a:lnTo>
                    <a:pt x="107" y="48"/>
                  </a:lnTo>
                  <a:lnTo>
                    <a:pt x="108" y="58"/>
                  </a:lnTo>
                  <a:lnTo>
                    <a:pt x="98" y="57"/>
                  </a:lnTo>
                  <a:lnTo>
                    <a:pt x="72" y="57"/>
                  </a:lnTo>
                  <a:lnTo>
                    <a:pt x="72" y="63"/>
                  </a:lnTo>
                  <a:lnTo>
                    <a:pt x="103" y="63"/>
                  </a:lnTo>
                  <a:lnTo>
                    <a:pt x="113" y="62"/>
                  </a:lnTo>
                  <a:lnTo>
                    <a:pt x="113" y="71"/>
                  </a:lnTo>
                  <a:lnTo>
                    <a:pt x="113" y="79"/>
                  </a:lnTo>
                  <a:lnTo>
                    <a:pt x="126" y="79"/>
                  </a:lnTo>
                  <a:lnTo>
                    <a:pt x="126" y="93"/>
                  </a:lnTo>
                  <a:lnTo>
                    <a:pt x="113" y="93"/>
                  </a:lnTo>
                  <a:lnTo>
                    <a:pt x="113" y="100"/>
                  </a:lnTo>
                  <a:lnTo>
                    <a:pt x="113" y="111"/>
                  </a:lnTo>
                  <a:lnTo>
                    <a:pt x="103" y="110"/>
                  </a:lnTo>
                  <a:lnTo>
                    <a:pt x="72" y="111"/>
                  </a:lnTo>
                  <a:lnTo>
                    <a:pt x="72" y="119"/>
                  </a:lnTo>
                  <a:lnTo>
                    <a:pt x="72" y="121"/>
                  </a:lnTo>
                  <a:lnTo>
                    <a:pt x="72" y="123"/>
                  </a:lnTo>
                  <a:lnTo>
                    <a:pt x="70" y="125"/>
                  </a:lnTo>
                  <a:lnTo>
                    <a:pt x="68" y="127"/>
                  </a:lnTo>
                  <a:lnTo>
                    <a:pt x="66" y="128"/>
                  </a:lnTo>
                  <a:lnTo>
                    <a:pt x="61" y="129"/>
                  </a:lnTo>
                  <a:lnTo>
                    <a:pt x="55" y="131"/>
                  </a:lnTo>
                  <a:lnTo>
                    <a:pt x="47" y="131"/>
                  </a:lnTo>
                  <a:lnTo>
                    <a:pt x="46" y="125"/>
                  </a:lnTo>
                  <a:lnTo>
                    <a:pt x="45" y="120"/>
                  </a:lnTo>
                  <a:lnTo>
                    <a:pt x="44" y="117"/>
                  </a:lnTo>
                  <a:lnTo>
                    <a:pt x="42" y="113"/>
                  </a:lnTo>
                  <a:lnTo>
                    <a:pt x="47" y="114"/>
                  </a:lnTo>
                  <a:lnTo>
                    <a:pt x="51" y="114"/>
                  </a:lnTo>
                  <a:lnTo>
                    <a:pt x="53" y="114"/>
                  </a:lnTo>
                  <a:lnTo>
                    <a:pt x="54" y="114"/>
                  </a:lnTo>
                  <a:lnTo>
                    <a:pt x="54" y="113"/>
                  </a:lnTo>
                  <a:lnTo>
                    <a:pt x="54" y="112"/>
                  </a:lnTo>
                  <a:lnTo>
                    <a:pt x="54" y="110"/>
                  </a:lnTo>
                  <a:lnTo>
                    <a:pt x="22" y="110"/>
                  </a:lnTo>
                  <a:lnTo>
                    <a:pt x="12" y="111"/>
                  </a:lnTo>
                  <a:lnTo>
                    <a:pt x="12" y="97"/>
                  </a:lnTo>
                  <a:lnTo>
                    <a:pt x="22" y="98"/>
                  </a:lnTo>
                  <a:lnTo>
                    <a:pt x="54" y="98"/>
                  </a:lnTo>
                  <a:lnTo>
                    <a:pt x="54" y="93"/>
                  </a:lnTo>
                  <a:lnTo>
                    <a:pt x="12" y="93"/>
                  </a:lnTo>
                  <a:lnTo>
                    <a:pt x="0" y="93"/>
                  </a:lnTo>
                  <a:lnTo>
                    <a:pt x="0" y="79"/>
                  </a:lnTo>
                  <a:lnTo>
                    <a:pt x="12" y="79"/>
                  </a:lnTo>
                  <a:lnTo>
                    <a:pt x="54" y="79"/>
                  </a:lnTo>
                  <a:lnTo>
                    <a:pt x="54" y="74"/>
                  </a:lnTo>
                  <a:lnTo>
                    <a:pt x="23" y="74"/>
                  </a:lnTo>
                  <a:lnTo>
                    <a:pt x="12" y="75"/>
                  </a:lnTo>
                  <a:lnTo>
                    <a:pt x="12" y="62"/>
                  </a:lnTo>
                  <a:lnTo>
                    <a:pt x="23" y="63"/>
                  </a:lnTo>
                  <a:lnTo>
                    <a:pt x="54" y="63"/>
                  </a:lnTo>
                  <a:lnTo>
                    <a:pt x="54" y="57"/>
                  </a:lnTo>
                  <a:lnTo>
                    <a:pt x="27" y="57"/>
                  </a:lnTo>
                  <a:lnTo>
                    <a:pt x="18" y="58"/>
                  </a:lnTo>
                  <a:lnTo>
                    <a:pt x="18" y="48"/>
                  </a:lnTo>
                  <a:lnTo>
                    <a:pt x="18" y="36"/>
                  </a:lnTo>
                  <a:lnTo>
                    <a:pt x="18" y="27"/>
                  </a:lnTo>
                  <a:lnTo>
                    <a:pt x="27" y="27"/>
                  </a:lnTo>
                  <a:lnTo>
                    <a:pt x="54" y="27"/>
                  </a:lnTo>
                  <a:lnTo>
                    <a:pt x="54" y="23"/>
                  </a:lnTo>
                  <a:lnTo>
                    <a:pt x="14" y="23"/>
                  </a:lnTo>
                  <a:lnTo>
                    <a:pt x="0" y="23"/>
                  </a:lnTo>
                  <a:lnTo>
                    <a:pt x="0" y="9"/>
                  </a:lnTo>
                  <a:lnTo>
                    <a:pt x="14" y="9"/>
                  </a:lnTo>
                  <a:lnTo>
                    <a:pt x="54" y="9"/>
                  </a:lnTo>
                  <a:close/>
                  <a:moveTo>
                    <a:pt x="54" y="40"/>
                  </a:moveTo>
                  <a:lnTo>
                    <a:pt x="34" y="40"/>
                  </a:lnTo>
                  <a:lnTo>
                    <a:pt x="34" y="46"/>
                  </a:lnTo>
                  <a:lnTo>
                    <a:pt x="54" y="46"/>
                  </a:lnTo>
                  <a:lnTo>
                    <a:pt x="54" y="40"/>
                  </a:lnTo>
                  <a:close/>
                  <a:moveTo>
                    <a:pt x="92" y="46"/>
                  </a:moveTo>
                  <a:lnTo>
                    <a:pt x="92" y="40"/>
                  </a:lnTo>
                  <a:lnTo>
                    <a:pt x="72" y="40"/>
                  </a:lnTo>
                  <a:lnTo>
                    <a:pt x="72" y="46"/>
                  </a:lnTo>
                  <a:lnTo>
                    <a:pt x="92" y="46"/>
                  </a:lnTo>
                  <a:close/>
                  <a:moveTo>
                    <a:pt x="97" y="79"/>
                  </a:moveTo>
                  <a:lnTo>
                    <a:pt x="97" y="74"/>
                  </a:lnTo>
                  <a:lnTo>
                    <a:pt x="72" y="74"/>
                  </a:lnTo>
                  <a:lnTo>
                    <a:pt x="72" y="79"/>
                  </a:lnTo>
                  <a:lnTo>
                    <a:pt x="97" y="79"/>
                  </a:lnTo>
                  <a:close/>
                  <a:moveTo>
                    <a:pt x="72" y="97"/>
                  </a:moveTo>
                  <a:lnTo>
                    <a:pt x="97" y="97"/>
                  </a:lnTo>
                  <a:lnTo>
                    <a:pt x="97" y="93"/>
                  </a:lnTo>
                  <a:lnTo>
                    <a:pt x="72" y="93"/>
                  </a:lnTo>
                  <a:lnTo>
                    <a:pt x="72" y="97"/>
                  </a:lnTo>
                  <a:close/>
                </a:path>
              </a:pathLst>
            </a:custGeom>
            <a:grpFill/>
            <a:ln w="0">
              <a:solidFill>
                <a:srgbClr val="FFFFFF"/>
              </a:solidFill>
              <a:prstDash val="solid"/>
              <a:round/>
              <a:headEnd/>
              <a:tailEnd/>
            </a:ln>
          </p:spPr>
          <p:txBody>
            <a:bodyPr/>
            <a:lstStyle/>
            <a:p>
              <a:endParaRPr lang="zh-CN" altLang="en-US"/>
            </a:p>
          </p:txBody>
        </p:sp>
        <p:sp>
          <p:nvSpPr>
            <p:cNvPr id="61" name="Freeform 40">
              <a:extLst>
                <a:ext uri="{FF2B5EF4-FFF2-40B4-BE49-F238E27FC236}">
                  <a16:creationId xmlns:a16="http://schemas.microsoft.com/office/drawing/2014/main" xmlns="" id="{3A49EC2E-7ED5-462A-BA8F-BCC7F98EC314}"/>
                </a:ext>
              </a:extLst>
            </p:cNvPr>
            <p:cNvSpPr>
              <a:spLocks noEditPoints="1"/>
            </p:cNvSpPr>
            <p:nvPr/>
          </p:nvSpPr>
          <p:spPr bwMode="auto">
            <a:xfrm>
              <a:off x="1349" y="91"/>
              <a:ext cx="126" cy="127"/>
            </a:xfrm>
            <a:custGeom>
              <a:avLst/>
              <a:gdLst>
                <a:gd name="T0" fmla="*/ 46 w 126"/>
                <a:gd name="T1" fmla="*/ 17 h 127"/>
                <a:gd name="T2" fmla="*/ 39 w 126"/>
                <a:gd name="T3" fmla="*/ 31 h 127"/>
                <a:gd name="T4" fmla="*/ 38 w 126"/>
                <a:gd name="T5" fmla="*/ 40 h 127"/>
                <a:gd name="T6" fmla="*/ 38 w 126"/>
                <a:gd name="T7" fmla="*/ 109 h 127"/>
                <a:gd name="T8" fmla="*/ 20 w 126"/>
                <a:gd name="T9" fmla="*/ 127 h 127"/>
                <a:gd name="T10" fmla="*/ 21 w 126"/>
                <a:gd name="T11" fmla="*/ 63 h 127"/>
                <a:gd name="T12" fmla="*/ 17 w 126"/>
                <a:gd name="T13" fmla="*/ 69 h 127"/>
                <a:gd name="T14" fmla="*/ 11 w 126"/>
                <a:gd name="T15" fmla="*/ 77 h 127"/>
                <a:gd name="T16" fmla="*/ 8 w 126"/>
                <a:gd name="T17" fmla="*/ 70 h 127"/>
                <a:gd name="T18" fmla="*/ 3 w 126"/>
                <a:gd name="T19" fmla="*/ 63 h 127"/>
                <a:gd name="T20" fmla="*/ 3 w 126"/>
                <a:gd name="T21" fmla="*/ 57 h 127"/>
                <a:gd name="T22" fmla="*/ 9 w 126"/>
                <a:gd name="T23" fmla="*/ 51 h 127"/>
                <a:gd name="T24" fmla="*/ 15 w 126"/>
                <a:gd name="T25" fmla="*/ 42 h 127"/>
                <a:gd name="T26" fmla="*/ 20 w 126"/>
                <a:gd name="T27" fmla="*/ 32 h 127"/>
                <a:gd name="T28" fmla="*/ 25 w 126"/>
                <a:gd name="T29" fmla="*/ 21 h 127"/>
                <a:gd name="T30" fmla="*/ 28 w 126"/>
                <a:gd name="T31" fmla="*/ 11 h 127"/>
                <a:gd name="T32" fmla="*/ 29 w 126"/>
                <a:gd name="T33" fmla="*/ 7 h 127"/>
                <a:gd name="T34" fmla="*/ 40 w 126"/>
                <a:gd name="T35" fmla="*/ 4 h 127"/>
                <a:gd name="T36" fmla="*/ 47 w 126"/>
                <a:gd name="T37" fmla="*/ 87 h 127"/>
                <a:gd name="T38" fmla="*/ 47 w 126"/>
                <a:gd name="T39" fmla="*/ 42 h 127"/>
                <a:gd name="T40" fmla="*/ 60 w 126"/>
                <a:gd name="T41" fmla="*/ 28 h 127"/>
                <a:gd name="T42" fmla="*/ 78 w 126"/>
                <a:gd name="T43" fmla="*/ 15 h 127"/>
                <a:gd name="T44" fmla="*/ 95 w 126"/>
                <a:gd name="T45" fmla="*/ 2 h 127"/>
                <a:gd name="T46" fmla="*/ 94 w 126"/>
                <a:gd name="T47" fmla="*/ 28 h 127"/>
                <a:gd name="T48" fmla="*/ 126 w 126"/>
                <a:gd name="T49" fmla="*/ 27 h 127"/>
                <a:gd name="T50" fmla="*/ 126 w 126"/>
                <a:gd name="T51" fmla="*/ 71 h 127"/>
                <a:gd name="T52" fmla="*/ 110 w 126"/>
                <a:gd name="T53" fmla="*/ 87 h 127"/>
                <a:gd name="T54" fmla="*/ 94 w 126"/>
                <a:gd name="T55" fmla="*/ 83 h 127"/>
                <a:gd name="T56" fmla="*/ 95 w 126"/>
                <a:gd name="T57" fmla="*/ 127 h 127"/>
                <a:gd name="T58" fmla="*/ 78 w 126"/>
                <a:gd name="T59" fmla="*/ 109 h 127"/>
                <a:gd name="T60" fmla="*/ 63 w 126"/>
                <a:gd name="T61" fmla="*/ 83 h 127"/>
                <a:gd name="T62" fmla="*/ 47 w 126"/>
                <a:gd name="T63" fmla="*/ 87 h 127"/>
                <a:gd name="T64" fmla="*/ 78 w 126"/>
                <a:gd name="T65" fmla="*/ 69 h 127"/>
                <a:gd name="T66" fmla="*/ 63 w 126"/>
                <a:gd name="T67" fmla="*/ 43 h 127"/>
                <a:gd name="T68" fmla="*/ 94 w 126"/>
                <a:gd name="T69" fmla="*/ 69 h 127"/>
                <a:gd name="T70" fmla="*/ 110 w 126"/>
                <a:gd name="T71" fmla="*/ 43 h 127"/>
                <a:gd name="T72" fmla="*/ 94 w 126"/>
                <a:gd name="T73" fmla="*/ 69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26" h="127">
                  <a:moveTo>
                    <a:pt x="49" y="8"/>
                  </a:moveTo>
                  <a:lnTo>
                    <a:pt x="46" y="17"/>
                  </a:lnTo>
                  <a:lnTo>
                    <a:pt x="42" y="24"/>
                  </a:lnTo>
                  <a:lnTo>
                    <a:pt x="39" y="31"/>
                  </a:lnTo>
                  <a:lnTo>
                    <a:pt x="35" y="40"/>
                  </a:lnTo>
                  <a:lnTo>
                    <a:pt x="38" y="40"/>
                  </a:lnTo>
                  <a:lnTo>
                    <a:pt x="38" y="52"/>
                  </a:lnTo>
                  <a:lnTo>
                    <a:pt x="38" y="109"/>
                  </a:lnTo>
                  <a:lnTo>
                    <a:pt x="38" y="127"/>
                  </a:lnTo>
                  <a:lnTo>
                    <a:pt x="20" y="127"/>
                  </a:lnTo>
                  <a:lnTo>
                    <a:pt x="21" y="109"/>
                  </a:lnTo>
                  <a:lnTo>
                    <a:pt x="21" y="63"/>
                  </a:lnTo>
                  <a:lnTo>
                    <a:pt x="19" y="66"/>
                  </a:lnTo>
                  <a:lnTo>
                    <a:pt x="17" y="69"/>
                  </a:lnTo>
                  <a:lnTo>
                    <a:pt x="15" y="72"/>
                  </a:lnTo>
                  <a:lnTo>
                    <a:pt x="11" y="77"/>
                  </a:lnTo>
                  <a:lnTo>
                    <a:pt x="9" y="73"/>
                  </a:lnTo>
                  <a:lnTo>
                    <a:pt x="8" y="70"/>
                  </a:lnTo>
                  <a:lnTo>
                    <a:pt x="5" y="66"/>
                  </a:lnTo>
                  <a:lnTo>
                    <a:pt x="3" y="63"/>
                  </a:lnTo>
                  <a:lnTo>
                    <a:pt x="0" y="59"/>
                  </a:lnTo>
                  <a:lnTo>
                    <a:pt x="3" y="57"/>
                  </a:lnTo>
                  <a:lnTo>
                    <a:pt x="6" y="54"/>
                  </a:lnTo>
                  <a:lnTo>
                    <a:pt x="9" y="51"/>
                  </a:lnTo>
                  <a:lnTo>
                    <a:pt x="11" y="47"/>
                  </a:lnTo>
                  <a:lnTo>
                    <a:pt x="15" y="42"/>
                  </a:lnTo>
                  <a:lnTo>
                    <a:pt x="18" y="36"/>
                  </a:lnTo>
                  <a:lnTo>
                    <a:pt x="20" y="32"/>
                  </a:lnTo>
                  <a:lnTo>
                    <a:pt x="23" y="27"/>
                  </a:lnTo>
                  <a:lnTo>
                    <a:pt x="25" y="21"/>
                  </a:lnTo>
                  <a:lnTo>
                    <a:pt x="27" y="16"/>
                  </a:lnTo>
                  <a:lnTo>
                    <a:pt x="28" y="11"/>
                  </a:lnTo>
                  <a:lnTo>
                    <a:pt x="29" y="8"/>
                  </a:lnTo>
                  <a:lnTo>
                    <a:pt x="29" y="7"/>
                  </a:lnTo>
                  <a:lnTo>
                    <a:pt x="32" y="0"/>
                  </a:lnTo>
                  <a:lnTo>
                    <a:pt x="40" y="4"/>
                  </a:lnTo>
                  <a:lnTo>
                    <a:pt x="49" y="8"/>
                  </a:lnTo>
                  <a:close/>
                  <a:moveTo>
                    <a:pt x="47" y="87"/>
                  </a:moveTo>
                  <a:lnTo>
                    <a:pt x="47" y="71"/>
                  </a:lnTo>
                  <a:lnTo>
                    <a:pt x="47" y="42"/>
                  </a:lnTo>
                  <a:lnTo>
                    <a:pt x="47" y="27"/>
                  </a:lnTo>
                  <a:lnTo>
                    <a:pt x="60" y="28"/>
                  </a:lnTo>
                  <a:lnTo>
                    <a:pt x="78" y="28"/>
                  </a:lnTo>
                  <a:lnTo>
                    <a:pt x="78" y="15"/>
                  </a:lnTo>
                  <a:lnTo>
                    <a:pt x="78" y="2"/>
                  </a:lnTo>
                  <a:lnTo>
                    <a:pt x="95" y="2"/>
                  </a:lnTo>
                  <a:lnTo>
                    <a:pt x="94" y="15"/>
                  </a:lnTo>
                  <a:lnTo>
                    <a:pt x="94" y="28"/>
                  </a:lnTo>
                  <a:lnTo>
                    <a:pt x="111" y="28"/>
                  </a:lnTo>
                  <a:lnTo>
                    <a:pt x="126" y="27"/>
                  </a:lnTo>
                  <a:lnTo>
                    <a:pt x="126" y="42"/>
                  </a:lnTo>
                  <a:lnTo>
                    <a:pt x="126" y="71"/>
                  </a:lnTo>
                  <a:lnTo>
                    <a:pt x="126" y="87"/>
                  </a:lnTo>
                  <a:lnTo>
                    <a:pt x="110" y="87"/>
                  </a:lnTo>
                  <a:lnTo>
                    <a:pt x="110" y="83"/>
                  </a:lnTo>
                  <a:lnTo>
                    <a:pt x="94" y="83"/>
                  </a:lnTo>
                  <a:lnTo>
                    <a:pt x="94" y="109"/>
                  </a:lnTo>
                  <a:lnTo>
                    <a:pt x="95" y="127"/>
                  </a:lnTo>
                  <a:lnTo>
                    <a:pt x="78" y="127"/>
                  </a:lnTo>
                  <a:lnTo>
                    <a:pt x="78" y="109"/>
                  </a:lnTo>
                  <a:lnTo>
                    <a:pt x="78" y="83"/>
                  </a:lnTo>
                  <a:lnTo>
                    <a:pt x="63" y="83"/>
                  </a:lnTo>
                  <a:lnTo>
                    <a:pt x="63" y="87"/>
                  </a:lnTo>
                  <a:lnTo>
                    <a:pt x="47" y="87"/>
                  </a:lnTo>
                  <a:close/>
                  <a:moveTo>
                    <a:pt x="63" y="69"/>
                  </a:moveTo>
                  <a:lnTo>
                    <a:pt x="78" y="69"/>
                  </a:lnTo>
                  <a:lnTo>
                    <a:pt x="78" y="43"/>
                  </a:lnTo>
                  <a:lnTo>
                    <a:pt x="63" y="43"/>
                  </a:lnTo>
                  <a:lnTo>
                    <a:pt x="63" y="69"/>
                  </a:lnTo>
                  <a:close/>
                  <a:moveTo>
                    <a:pt x="94" y="69"/>
                  </a:moveTo>
                  <a:lnTo>
                    <a:pt x="110" y="69"/>
                  </a:lnTo>
                  <a:lnTo>
                    <a:pt x="110" y="43"/>
                  </a:lnTo>
                  <a:lnTo>
                    <a:pt x="94" y="43"/>
                  </a:lnTo>
                  <a:lnTo>
                    <a:pt x="94" y="69"/>
                  </a:lnTo>
                  <a:close/>
                </a:path>
              </a:pathLst>
            </a:custGeom>
            <a:grpFill/>
            <a:ln w="0">
              <a:solidFill>
                <a:srgbClr val="FFFFFF"/>
              </a:solidFill>
              <a:prstDash val="solid"/>
              <a:round/>
              <a:headEnd/>
              <a:tailEnd/>
            </a:ln>
          </p:spPr>
          <p:txBody>
            <a:bodyPr/>
            <a:lstStyle/>
            <a:p>
              <a:endParaRPr lang="zh-CN" altLang="en-US"/>
            </a:p>
          </p:txBody>
        </p:sp>
        <p:sp>
          <p:nvSpPr>
            <p:cNvPr id="62" name="Freeform 41">
              <a:extLst>
                <a:ext uri="{FF2B5EF4-FFF2-40B4-BE49-F238E27FC236}">
                  <a16:creationId xmlns:a16="http://schemas.microsoft.com/office/drawing/2014/main" xmlns="" id="{0CCFC2FD-3F2B-4D9D-B9BF-CC5E66EA3E5F}"/>
                </a:ext>
              </a:extLst>
            </p:cNvPr>
            <p:cNvSpPr>
              <a:spLocks noEditPoints="1"/>
            </p:cNvSpPr>
            <p:nvPr/>
          </p:nvSpPr>
          <p:spPr bwMode="auto">
            <a:xfrm>
              <a:off x="1520" y="90"/>
              <a:ext cx="132" cy="132"/>
            </a:xfrm>
            <a:custGeom>
              <a:avLst/>
              <a:gdLst>
                <a:gd name="T0" fmla="*/ 18 w 132"/>
                <a:gd name="T1" fmla="*/ 83 h 132"/>
                <a:gd name="T2" fmla="*/ 2 w 132"/>
                <a:gd name="T3" fmla="*/ 64 h 132"/>
                <a:gd name="T4" fmla="*/ 25 w 132"/>
                <a:gd name="T5" fmla="*/ 57 h 132"/>
                <a:gd name="T6" fmla="*/ 1 w 132"/>
                <a:gd name="T7" fmla="*/ 53 h 132"/>
                <a:gd name="T8" fmla="*/ 31 w 132"/>
                <a:gd name="T9" fmla="*/ 28 h 132"/>
                <a:gd name="T10" fmla="*/ 17 w 132"/>
                <a:gd name="T11" fmla="*/ 13 h 132"/>
                <a:gd name="T12" fmla="*/ 48 w 132"/>
                <a:gd name="T13" fmla="*/ 1 h 132"/>
                <a:gd name="T14" fmla="*/ 68 w 132"/>
                <a:gd name="T15" fmla="*/ 13 h 132"/>
                <a:gd name="T16" fmla="*/ 47 w 132"/>
                <a:gd name="T17" fmla="*/ 37 h 132"/>
                <a:gd name="T18" fmla="*/ 72 w 132"/>
                <a:gd name="T19" fmla="*/ 0 h 132"/>
                <a:gd name="T20" fmla="*/ 88 w 132"/>
                <a:gd name="T21" fmla="*/ 14 h 132"/>
                <a:gd name="T22" fmla="*/ 110 w 132"/>
                <a:gd name="T23" fmla="*/ 37 h 132"/>
                <a:gd name="T24" fmla="*/ 89 w 132"/>
                <a:gd name="T25" fmla="*/ 53 h 132"/>
                <a:gd name="T26" fmla="*/ 89 w 132"/>
                <a:gd name="T27" fmla="*/ 64 h 132"/>
                <a:gd name="T28" fmla="*/ 92 w 132"/>
                <a:gd name="T29" fmla="*/ 79 h 132"/>
                <a:gd name="T30" fmla="*/ 100 w 132"/>
                <a:gd name="T31" fmla="*/ 67 h 132"/>
                <a:gd name="T32" fmla="*/ 113 w 132"/>
                <a:gd name="T33" fmla="*/ 76 h 132"/>
                <a:gd name="T34" fmla="*/ 102 w 132"/>
                <a:gd name="T35" fmla="*/ 102 h 132"/>
                <a:gd name="T36" fmla="*/ 109 w 132"/>
                <a:gd name="T37" fmla="*/ 109 h 132"/>
                <a:gd name="T38" fmla="*/ 115 w 132"/>
                <a:gd name="T39" fmla="*/ 105 h 132"/>
                <a:gd name="T40" fmla="*/ 124 w 132"/>
                <a:gd name="T41" fmla="*/ 101 h 132"/>
                <a:gd name="T42" fmla="*/ 128 w 132"/>
                <a:gd name="T43" fmla="*/ 112 h 132"/>
                <a:gd name="T44" fmla="*/ 120 w 132"/>
                <a:gd name="T45" fmla="*/ 127 h 132"/>
                <a:gd name="T46" fmla="*/ 109 w 132"/>
                <a:gd name="T47" fmla="*/ 128 h 132"/>
                <a:gd name="T48" fmla="*/ 94 w 132"/>
                <a:gd name="T49" fmla="*/ 117 h 132"/>
                <a:gd name="T50" fmla="*/ 78 w 132"/>
                <a:gd name="T51" fmla="*/ 125 h 132"/>
                <a:gd name="T52" fmla="*/ 62 w 132"/>
                <a:gd name="T53" fmla="*/ 125 h 132"/>
                <a:gd name="T54" fmla="*/ 70 w 132"/>
                <a:gd name="T55" fmla="*/ 110 h 132"/>
                <a:gd name="T56" fmla="*/ 82 w 132"/>
                <a:gd name="T57" fmla="*/ 98 h 132"/>
                <a:gd name="T58" fmla="*/ 77 w 132"/>
                <a:gd name="T59" fmla="*/ 82 h 132"/>
                <a:gd name="T60" fmla="*/ 73 w 132"/>
                <a:gd name="T61" fmla="*/ 53 h 132"/>
                <a:gd name="T62" fmla="*/ 47 w 132"/>
                <a:gd name="T63" fmla="*/ 62 h 132"/>
                <a:gd name="T64" fmla="*/ 58 w 132"/>
                <a:gd name="T65" fmla="*/ 65 h 132"/>
                <a:gd name="T66" fmla="*/ 65 w 132"/>
                <a:gd name="T67" fmla="*/ 82 h 132"/>
                <a:gd name="T68" fmla="*/ 71 w 132"/>
                <a:gd name="T69" fmla="*/ 103 h 132"/>
                <a:gd name="T70" fmla="*/ 64 w 132"/>
                <a:gd name="T71" fmla="*/ 111 h 132"/>
                <a:gd name="T72" fmla="*/ 49 w 132"/>
                <a:gd name="T73" fmla="*/ 102 h 132"/>
                <a:gd name="T74" fmla="*/ 40 w 132"/>
                <a:gd name="T75" fmla="*/ 89 h 132"/>
                <a:gd name="T76" fmla="*/ 48 w 132"/>
                <a:gd name="T77" fmla="*/ 81 h 132"/>
                <a:gd name="T78" fmla="*/ 56 w 132"/>
                <a:gd name="T79" fmla="*/ 82 h 132"/>
                <a:gd name="T80" fmla="*/ 42 w 132"/>
                <a:gd name="T81" fmla="*/ 82 h 132"/>
                <a:gd name="T82" fmla="*/ 41 w 132"/>
                <a:gd name="T83" fmla="*/ 105 h 132"/>
                <a:gd name="T84" fmla="*/ 48 w 132"/>
                <a:gd name="T85" fmla="*/ 111 h 132"/>
                <a:gd name="T86" fmla="*/ 41 w 132"/>
                <a:gd name="T87" fmla="*/ 120 h 132"/>
                <a:gd name="T88" fmla="*/ 25 w 132"/>
                <a:gd name="T89" fmla="*/ 128 h 132"/>
                <a:gd name="T90" fmla="*/ 18 w 132"/>
                <a:gd name="T91" fmla="*/ 125 h 132"/>
                <a:gd name="T92" fmla="*/ 18 w 132"/>
                <a:gd name="T93" fmla="*/ 113 h 132"/>
                <a:gd name="T94" fmla="*/ 11 w 132"/>
                <a:gd name="T95" fmla="*/ 106 h 132"/>
                <a:gd name="T96" fmla="*/ 3 w 132"/>
                <a:gd name="T97" fmla="*/ 104 h 132"/>
                <a:gd name="T98" fmla="*/ 100 w 132"/>
                <a:gd name="T99" fmla="*/ 11 h 132"/>
                <a:gd name="T100" fmla="*/ 115 w 132"/>
                <a:gd name="T101" fmla="*/ 32 h 132"/>
                <a:gd name="T102" fmla="*/ 101 w 132"/>
                <a:gd name="T103" fmla="*/ 26 h 132"/>
                <a:gd name="T104" fmla="*/ 97 w 132"/>
                <a:gd name="T105" fmla="*/ 12 h 13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32" h="132">
                  <a:moveTo>
                    <a:pt x="0" y="95"/>
                  </a:moveTo>
                  <a:lnTo>
                    <a:pt x="7" y="91"/>
                  </a:lnTo>
                  <a:lnTo>
                    <a:pt x="12" y="88"/>
                  </a:lnTo>
                  <a:lnTo>
                    <a:pt x="18" y="83"/>
                  </a:lnTo>
                  <a:lnTo>
                    <a:pt x="23" y="79"/>
                  </a:lnTo>
                  <a:lnTo>
                    <a:pt x="12" y="79"/>
                  </a:lnTo>
                  <a:lnTo>
                    <a:pt x="2" y="79"/>
                  </a:lnTo>
                  <a:lnTo>
                    <a:pt x="2" y="64"/>
                  </a:lnTo>
                  <a:lnTo>
                    <a:pt x="12" y="65"/>
                  </a:lnTo>
                  <a:lnTo>
                    <a:pt x="32" y="65"/>
                  </a:lnTo>
                  <a:lnTo>
                    <a:pt x="28" y="60"/>
                  </a:lnTo>
                  <a:lnTo>
                    <a:pt x="25" y="57"/>
                  </a:lnTo>
                  <a:lnTo>
                    <a:pt x="28" y="55"/>
                  </a:lnTo>
                  <a:lnTo>
                    <a:pt x="32" y="53"/>
                  </a:lnTo>
                  <a:lnTo>
                    <a:pt x="17" y="53"/>
                  </a:lnTo>
                  <a:lnTo>
                    <a:pt x="1" y="53"/>
                  </a:lnTo>
                  <a:lnTo>
                    <a:pt x="1" y="37"/>
                  </a:lnTo>
                  <a:lnTo>
                    <a:pt x="16" y="37"/>
                  </a:lnTo>
                  <a:lnTo>
                    <a:pt x="31" y="37"/>
                  </a:lnTo>
                  <a:lnTo>
                    <a:pt x="31" y="28"/>
                  </a:lnTo>
                  <a:lnTo>
                    <a:pt x="18" y="28"/>
                  </a:lnTo>
                  <a:lnTo>
                    <a:pt x="9" y="28"/>
                  </a:lnTo>
                  <a:lnTo>
                    <a:pt x="9" y="13"/>
                  </a:lnTo>
                  <a:lnTo>
                    <a:pt x="17" y="13"/>
                  </a:lnTo>
                  <a:lnTo>
                    <a:pt x="31" y="13"/>
                  </a:lnTo>
                  <a:lnTo>
                    <a:pt x="31" y="11"/>
                  </a:lnTo>
                  <a:lnTo>
                    <a:pt x="31" y="1"/>
                  </a:lnTo>
                  <a:lnTo>
                    <a:pt x="48" y="1"/>
                  </a:lnTo>
                  <a:lnTo>
                    <a:pt x="47" y="11"/>
                  </a:lnTo>
                  <a:lnTo>
                    <a:pt x="47" y="13"/>
                  </a:lnTo>
                  <a:lnTo>
                    <a:pt x="58" y="13"/>
                  </a:lnTo>
                  <a:lnTo>
                    <a:pt x="68" y="13"/>
                  </a:lnTo>
                  <a:lnTo>
                    <a:pt x="68" y="28"/>
                  </a:lnTo>
                  <a:lnTo>
                    <a:pt x="58" y="28"/>
                  </a:lnTo>
                  <a:lnTo>
                    <a:pt x="47" y="28"/>
                  </a:lnTo>
                  <a:lnTo>
                    <a:pt x="47" y="37"/>
                  </a:lnTo>
                  <a:lnTo>
                    <a:pt x="72" y="37"/>
                  </a:lnTo>
                  <a:lnTo>
                    <a:pt x="72" y="24"/>
                  </a:lnTo>
                  <a:lnTo>
                    <a:pt x="72" y="16"/>
                  </a:lnTo>
                  <a:lnTo>
                    <a:pt x="72" y="0"/>
                  </a:lnTo>
                  <a:lnTo>
                    <a:pt x="81" y="1"/>
                  </a:lnTo>
                  <a:lnTo>
                    <a:pt x="89" y="1"/>
                  </a:lnTo>
                  <a:lnTo>
                    <a:pt x="89" y="8"/>
                  </a:lnTo>
                  <a:lnTo>
                    <a:pt x="88" y="14"/>
                  </a:lnTo>
                  <a:lnTo>
                    <a:pt x="88" y="20"/>
                  </a:lnTo>
                  <a:lnTo>
                    <a:pt x="88" y="26"/>
                  </a:lnTo>
                  <a:lnTo>
                    <a:pt x="88" y="37"/>
                  </a:lnTo>
                  <a:lnTo>
                    <a:pt x="110" y="37"/>
                  </a:lnTo>
                  <a:lnTo>
                    <a:pt x="127" y="37"/>
                  </a:lnTo>
                  <a:lnTo>
                    <a:pt x="127" y="53"/>
                  </a:lnTo>
                  <a:lnTo>
                    <a:pt x="111" y="53"/>
                  </a:lnTo>
                  <a:lnTo>
                    <a:pt x="89" y="53"/>
                  </a:lnTo>
                  <a:lnTo>
                    <a:pt x="89" y="56"/>
                  </a:lnTo>
                  <a:lnTo>
                    <a:pt x="89" y="59"/>
                  </a:lnTo>
                  <a:lnTo>
                    <a:pt x="89" y="62"/>
                  </a:lnTo>
                  <a:lnTo>
                    <a:pt x="89" y="64"/>
                  </a:lnTo>
                  <a:lnTo>
                    <a:pt x="91" y="68"/>
                  </a:lnTo>
                  <a:lnTo>
                    <a:pt x="91" y="73"/>
                  </a:lnTo>
                  <a:lnTo>
                    <a:pt x="92" y="76"/>
                  </a:lnTo>
                  <a:lnTo>
                    <a:pt x="92" y="79"/>
                  </a:lnTo>
                  <a:lnTo>
                    <a:pt x="93" y="83"/>
                  </a:lnTo>
                  <a:lnTo>
                    <a:pt x="95" y="78"/>
                  </a:lnTo>
                  <a:lnTo>
                    <a:pt x="97" y="72"/>
                  </a:lnTo>
                  <a:lnTo>
                    <a:pt x="100" y="67"/>
                  </a:lnTo>
                  <a:lnTo>
                    <a:pt x="102" y="58"/>
                  </a:lnTo>
                  <a:lnTo>
                    <a:pt x="110" y="62"/>
                  </a:lnTo>
                  <a:lnTo>
                    <a:pt x="118" y="65"/>
                  </a:lnTo>
                  <a:lnTo>
                    <a:pt x="113" y="76"/>
                  </a:lnTo>
                  <a:lnTo>
                    <a:pt x="109" y="86"/>
                  </a:lnTo>
                  <a:lnTo>
                    <a:pt x="107" y="91"/>
                  </a:lnTo>
                  <a:lnTo>
                    <a:pt x="101" y="101"/>
                  </a:lnTo>
                  <a:lnTo>
                    <a:pt x="102" y="102"/>
                  </a:lnTo>
                  <a:lnTo>
                    <a:pt x="103" y="104"/>
                  </a:lnTo>
                  <a:lnTo>
                    <a:pt x="104" y="105"/>
                  </a:lnTo>
                  <a:lnTo>
                    <a:pt x="107" y="106"/>
                  </a:lnTo>
                  <a:lnTo>
                    <a:pt x="109" y="109"/>
                  </a:lnTo>
                  <a:lnTo>
                    <a:pt x="110" y="109"/>
                  </a:lnTo>
                  <a:lnTo>
                    <a:pt x="111" y="107"/>
                  </a:lnTo>
                  <a:lnTo>
                    <a:pt x="113" y="107"/>
                  </a:lnTo>
                  <a:lnTo>
                    <a:pt x="115" y="105"/>
                  </a:lnTo>
                  <a:lnTo>
                    <a:pt x="116" y="102"/>
                  </a:lnTo>
                  <a:lnTo>
                    <a:pt x="118" y="95"/>
                  </a:lnTo>
                  <a:lnTo>
                    <a:pt x="122" y="98"/>
                  </a:lnTo>
                  <a:lnTo>
                    <a:pt x="124" y="101"/>
                  </a:lnTo>
                  <a:lnTo>
                    <a:pt x="125" y="102"/>
                  </a:lnTo>
                  <a:lnTo>
                    <a:pt x="128" y="104"/>
                  </a:lnTo>
                  <a:lnTo>
                    <a:pt x="132" y="106"/>
                  </a:lnTo>
                  <a:lnTo>
                    <a:pt x="128" y="112"/>
                  </a:lnTo>
                  <a:lnTo>
                    <a:pt x="126" y="117"/>
                  </a:lnTo>
                  <a:lnTo>
                    <a:pt x="125" y="120"/>
                  </a:lnTo>
                  <a:lnTo>
                    <a:pt x="123" y="124"/>
                  </a:lnTo>
                  <a:lnTo>
                    <a:pt x="120" y="127"/>
                  </a:lnTo>
                  <a:lnTo>
                    <a:pt x="117" y="129"/>
                  </a:lnTo>
                  <a:lnTo>
                    <a:pt x="115" y="130"/>
                  </a:lnTo>
                  <a:lnTo>
                    <a:pt x="111" y="129"/>
                  </a:lnTo>
                  <a:lnTo>
                    <a:pt x="109" y="128"/>
                  </a:lnTo>
                  <a:lnTo>
                    <a:pt x="104" y="125"/>
                  </a:lnTo>
                  <a:lnTo>
                    <a:pt x="100" y="122"/>
                  </a:lnTo>
                  <a:lnTo>
                    <a:pt x="97" y="120"/>
                  </a:lnTo>
                  <a:lnTo>
                    <a:pt x="94" y="117"/>
                  </a:lnTo>
                  <a:lnTo>
                    <a:pt x="91" y="112"/>
                  </a:lnTo>
                  <a:lnTo>
                    <a:pt x="86" y="117"/>
                  </a:lnTo>
                  <a:lnTo>
                    <a:pt x="81" y="121"/>
                  </a:lnTo>
                  <a:lnTo>
                    <a:pt x="78" y="125"/>
                  </a:lnTo>
                  <a:lnTo>
                    <a:pt x="72" y="128"/>
                  </a:lnTo>
                  <a:lnTo>
                    <a:pt x="66" y="132"/>
                  </a:lnTo>
                  <a:lnTo>
                    <a:pt x="64" y="127"/>
                  </a:lnTo>
                  <a:lnTo>
                    <a:pt x="62" y="125"/>
                  </a:lnTo>
                  <a:lnTo>
                    <a:pt x="61" y="124"/>
                  </a:lnTo>
                  <a:lnTo>
                    <a:pt x="55" y="119"/>
                  </a:lnTo>
                  <a:lnTo>
                    <a:pt x="63" y="115"/>
                  </a:lnTo>
                  <a:lnTo>
                    <a:pt x="70" y="110"/>
                  </a:lnTo>
                  <a:lnTo>
                    <a:pt x="74" y="106"/>
                  </a:lnTo>
                  <a:lnTo>
                    <a:pt x="78" y="104"/>
                  </a:lnTo>
                  <a:lnTo>
                    <a:pt x="80" y="102"/>
                  </a:lnTo>
                  <a:lnTo>
                    <a:pt x="82" y="98"/>
                  </a:lnTo>
                  <a:lnTo>
                    <a:pt x="80" y="94"/>
                  </a:lnTo>
                  <a:lnTo>
                    <a:pt x="79" y="89"/>
                  </a:lnTo>
                  <a:lnTo>
                    <a:pt x="78" y="86"/>
                  </a:lnTo>
                  <a:lnTo>
                    <a:pt x="77" y="82"/>
                  </a:lnTo>
                  <a:lnTo>
                    <a:pt x="76" y="76"/>
                  </a:lnTo>
                  <a:lnTo>
                    <a:pt x="74" y="68"/>
                  </a:lnTo>
                  <a:lnTo>
                    <a:pt x="74" y="62"/>
                  </a:lnTo>
                  <a:lnTo>
                    <a:pt x="73" y="53"/>
                  </a:lnTo>
                  <a:lnTo>
                    <a:pt x="40" y="53"/>
                  </a:lnTo>
                  <a:lnTo>
                    <a:pt x="45" y="58"/>
                  </a:lnTo>
                  <a:lnTo>
                    <a:pt x="48" y="62"/>
                  </a:lnTo>
                  <a:lnTo>
                    <a:pt x="47" y="62"/>
                  </a:lnTo>
                  <a:lnTo>
                    <a:pt x="47" y="63"/>
                  </a:lnTo>
                  <a:lnTo>
                    <a:pt x="45" y="64"/>
                  </a:lnTo>
                  <a:lnTo>
                    <a:pt x="43" y="65"/>
                  </a:lnTo>
                  <a:lnTo>
                    <a:pt x="58" y="65"/>
                  </a:lnTo>
                  <a:lnTo>
                    <a:pt x="71" y="64"/>
                  </a:lnTo>
                  <a:lnTo>
                    <a:pt x="71" y="79"/>
                  </a:lnTo>
                  <a:lnTo>
                    <a:pt x="61" y="79"/>
                  </a:lnTo>
                  <a:lnTo>
                    <a:pt x="65" y="82"/>
                  </a:lnTo>
                  <a:lnTo>
                    <a:pt x="70" y="87"/>
                  </a:lnTo>
                  <a:lnTo>
                    <a:pt x="63" y="95"/>
                  </a:lnTo>
                  <a:lnTo>
                    <a:pt x="68" y="99"/>
                  </a:lnTo>
                  <a:lnTo>
                    <a:pt x="71" y="103"/>
                  </a:lnTo>
                  <a:lnTo>
                    <a:pt x="69" y="105"/>
                  </a:lnTo>
                  <a:lnTo>
                    <a:pt x="68" y="107"/>
                  </a:lnTo>
                  <a:lnTo>
                    <a:pt x="65" y="109"/>
                  </a:lnTo>
                  <a:lnTo>
                    <a:pt x="64" y="111"/>
                  </a:lnTo>
                  <a:lnTo>
                    <a:pt x="61" y="114"/>
                  </a:lnTo>
                  <a:lnTo>
                    <a:pt x="56" y="110"/>
                  </a:lnTo>
                  <a:lnTo>
                    <a:pt x="53" y="104"/>
                  </a:lnTo>
                  <a:lnTo>
                    <a:pt x="49" y="102"/>
                  </a:lnTo>
                  <a:lnTo>
                    <a:pt x="46" y="98"/>
                  </a:lnTo>
                  <a:lnTo>
                    <a:pt x="42" y="95"/>
                  </a:lnTo>
                  <a:lnTo>
                    <a:pt x="38" y="90"/>
                  </a:lnTo>
                  <a:lnTo>
                    <a:pt x="40" y="89"/>
                  </a:lnTo>
                  <a:lnTo>
                    <a:pt x="41" y="87"/>
                  </a:lnTo>
                  <a:lnTo>
                    <a:pt x="43" y="86"/>
                  </a:lnTo>
                  <a:lnTo>
                    <a:pt x="46" y="83"/>
                  </a:lnTo>
                  <a:lnTo>
                    <a:pt x="48" y="81"/>
                  </a:lnTo>
                  <a:lnTo>
                    <a:pt x="54" y="86"/>
                  </a:lnTo>
                  <a:lnTo>
                    <a:pt x="54" y="84"/>
                  </a:lnTo>
                  <a:lnTo>
                    <a:pt x="55" y="83"/>
                  </a:lnTo>
                  <a:lnTo>
                    <a:pt x="56" y="82"/>
                  </a:lnTo>
                  <a:lnTo>
                    <a:pt x="58" y="79"/>
                  </a:lnTo>
                  <a:lnTo>
                    <a:pt x="39" y="79"/>
                  </a:lnTo>
                  <a:lnTo>
                    <a:pt x="40" y="80"/>
                  </a:lnTo>
                  <a:lnTo>
                    <a:pt x="42" y="82"/>
                  </a:lnTo>
                  <a:lnTo>
                    <a:pt x="38" y="86"/>
                  </a:lnTo>
                  <a:lnTo>
                    <a:pt x="33" y="89"/>
                  </a:lnTo>
                  <a:lnTo>
                    <a:pt x="33" y="109"/>
                  </a:lnTo>
                  <a:lnTo>
                    <a:pt x="41" y="105"/>
                  </a:lnTo>
                  <a:lnTo>
                    <a:pt x="48" y="102"/>
                  </a:lnTo>
                  <a:lnTo>
                    <a:pt x="48" y="106"/>
                  </a:lnTo>
                  <a:lnTo>
                    <a:pt x="48" y="109"/>
                  </a:lnTo>
                  <a:lnTo>
                    <a:pt x="48" y="111"/>
                  </a:lnTo>
                  <a:lnTo>
                    <a:pt x="48" y="113"/>
                  </a:lnTo>
                  <a:lnTo>
                    <a:pt x="48" y="117"/>
                  </a:lnTo>
                  <a:lnTo>
                    <a:pt x="45" y="119"/>
                  </a:lnTo>
                  <a:lnTo>
                    <a:pt x="41" y="120"/>
                  </a:lnTo>
                  <a:lnTo>
                    <a:pt x="37" y="122"/>
                  </a:lnTo>
                  <a:lnTo>
                    <a:pt x="32" y="124"/>
                  </a:lnTo>
                  <a:lnTo>
                    <a:pt x="28" y="126"/>
                  </a:lnTo>
                  <a:lnTo>
                    <a:pt x="25" y="128"/>
                  </a:lnTo>
                  <a:lnTo>
                    <a:pt x="20" y="130"/>
                  </a:lnTo>
                  <a:lnTo>
                    <a:pt x="19" y="128"/>
                  </a:lnTo>
                  <a:lnTo>
                    <a:pt x="19" y="126"/>
                  </a:lnTo>
                  <a:lnTo>
                    <a:pt x="18" y="125"/>
                  </a:lnTo>
                  <a:lnTo>
                    <a:pt x="17" y="121"/>
                  </a:lnTo>
                  <a:lnTo>
                    <a:pt x="15" y="117"/>
                  </a:lnTo>
                  <a:lnTo>
                    <a:pt x="17" y="114"/>
                  </a:lnTo>
                  <a:lnTo>
                    <a:pt x="18" y="113"/>
                  </a:lnTo>
                  <a:lnTo>
                    <a:pt x="18" y="112"/>
                  </a:lnTo>
                  <a:lnTo>
                    <a:pt x="18" y="102"/>
                  </a:lnTo>
                  <a:lnTo>
                    <a:pt x="11" y="106"/>
                  </a:lnTo>
                  <a:lnTo>
                    <a:pt x="6" y="111"/>
                  </a:lnTo>
                  <a:lnTo>
                    <a:pt x="4" y="107"/>
                  </a:lnTo>
                  <a:lnTo>
                    <a:pt x="3" y="105"/>
                  </a:lnTo>
                  <a:lnTo>
                    <a:pt x="3" y="104"/>
                  </a:lnTo>
                  <a:lnTo>
                    <a:pt x="2" y="103"/>
                  </a:lnTo>
                  <a:lnTo>
                    <a:pt x="1" y="99"/>
                  </a:lnTo>
                  <a:lnTo>
                    <a:pt x="0" y="95"/>
                  </a:lnTo>
                  <a:close/>
                  <a:moveTo>
                    <a:pt x="100" y="11"/>
                  </a:moveTo>
                  <a:lnTo>
                    <a:pt x="103" y="8"/>
                  </a:lnTo>
                  <a:lnTo>
                    <a:pt x="113" y="18"/>
                  </a:lnTo>
                  <a:lnTo>
                    <a:pt x="120" y="27"/>
                  </a:lnTo>
                  <a:lnTo>
                    <a:pt x="115" y="32"/>
                  </a:lnTo>
                  <a:lnTo>
                    <a:pt x="109" y="37"/>
                  </a:lnTo>
                  <a:lnTo>
                    <a:pt x="105" y="33"/>
                  </a:lnTo>
                  <a:lnTo>
                    <a:pt x="103" y="28"/>
                  </a:lnTo>
                  <a:lnTo>
                    <a:pt x="101" y="26"/>
                  </a:lnTo>
                  <a:lnTo>
                    <a:pt x="99" y="24"/>
                  </a:lnTo>
                  <a:lnTo>
                    <a:pt x="91" y="17"/>
                  </a:lnTo>
                  <a:lnTo>
                    <a:pt x="95" y="14"/>
                  </a:lnTo>
                  <a:lnTo>
                    <a:pt x="97" y="12"/>
                  </a:lnTo>
                  <a:lnTo>
                    <a:pt x="100" y="11"/>
                  </a:lnTo>
                  <a:close/>
                </a:path>
              </a:pathLst>
            </a:custGeom>
            <a:grpFill/>
            <a:ln w="0">
              <a:solidFill>
                <a:srgbClr val="FFFFFF"/>
              </a:solidFill>
              <a:prstDash val="solid"/>
              <a:round/>
              <a:headEnd/>
              <a:tailEnd/>
            </a:ln>
          </p:spPr>
          <p:txBody>
            <a:bodyPr/>
            <a:lstStyle/>
            <a:p>
              <a:endParaRPr lang="zh-CN" altLang="en-US"/>
            </a:p>
          </p:txBody>
        </p:sp>
        <p:sp>
          <p:nvSpPr>
            <p:cNvPr id="63" name="Freeform 42">
              <a:extLst>
                <a:ext uri="{FF2B5EF4-FFF2-40B4-BE49-F238E27FC236}">
                  <a16:creationId xmlns:a16="http://schemas.microsoft.com/office/drawing/2014/main" xmlns="" id="{A6A495CA-002B-4494-BB99-2B87382DFD4A}"/>
                </a:ext>
              </a:extLst>
            </p:cNvPr>
            <p:cNvSpPr>
              <a:spLocks noEditPoints="1"/>
            </p:cNvSpPr>
            <p:nvPr/>
          </p:nvSpPr>
          <p:spPr bwMode="auto">
            <a:xfrm>
              <a:off x="1690" y="91"/>
              <a:ext cx="126" cy="129"/>
            </a:xfrm>
            <a:custGeom>
              <a:avLst/>
              <a:gdLst>
                <a:gd name="T0" fmla="*/ 0 w 126"/>
                <a:gd name="T1" fmla="*/ 75 h 129"/>
                <a:gd name="T2" fmla="*/ 45 w 126"/>
                <a:gd name="T3" fmla="*/ 77 h 129"/>
                <a:gd name="T4" fmla="*/ 49 w 126"/>
                <a:gd name="T5" fmla="*/ 70 h 129"/>
                <a:gd name="T6" fmla="*/ 53 w 126"/>
                <a:gd name="T7" fmla="*/ 65 h 129"/>
                <a:gd name="T8" fmla="*/ 55 w 126"/>
                <a:gd name="T9" fmla="*/ 54 h 129"/>
                <a:gd name="T10" fmla="*/ 42 w 126"/>
                <a:gd name="T11" fmla="*/ 58 h 129"/>
                <a:gd name="T12" fmla="*/ 22 w 126"/>
                <a:gd name="T13" fmla="*/ 69 h 129"/>
                <a:gd name="T14" fmla="*/ 10 w 126"/>
                <a:gd name="T15" fmla="*/ 71 h 129"/>
                <a:gd name="T16" fmla="*/ 8 w 126"/>
                <a:gd name="T17" fmla="*/ 69 h 129"/>
                <a:gd name="T18" fmla="*/ 3 w 126"/>
                <a:gd name="T19" fmla="*/ 64 h 129"/>
                <a:gd name="T20" fmla="*/ 12 w 126"/>
                <a:gd name="T21" fmla="*/ 57 h 129"/>
                <a:gd name="T22" fmla="*/ 28 w 126"/>
                <a:gd name="T23" fmla="*/ 49 h 129"/>
                <a:gd name="T24" fmla="*/ 39 w 126"/>
                <a:gd name="T25" fmla="*/ 42 h 129"/>
                <a:gd name="T26" fmla="*/ 3 w 126"/>
                <a:gd name="T27" fmla="*/ 42 h 129"/>
                <a:gd name="T28" fmla="*/ 19 w 126"/>
                <a:gd name="T29" fmla="*/ 27 h 129"/>
                <a:gd name="T30" fmla="*/ 55 w 126"/>
                <a:gd name="T31" fmla="*/ 19 h 129"/>
                <a:gd name="T32" fmla="*/ 19 w 126"/>
                <a:gd name="T33" fmla="*/ 19 h 129"/>
                <a:gd name="T34" fmla="*/ 17 w 126"/>
                <a:gd name="T35" fmla="*/ 12 h 129"/>
                <a:gd name="T36" fmla="*/ 15 w 126"/>
                <a:gd name="T37" fmla="*/ 8 h 129"/>
                <a:gd name="T38" fmla="*/ 23 w 126"/>
                <a:gd name="T39" fmla="*/ 4 h 129"/>
                <a:gd name="T40" fmla="*/ 45 w 126"/>
                <a:gd name="T41" fmla="*/ 5 h 129"/>
                <a:gd name="T42" fmla="*/ 79 w 126"/>
                <a:gd name="T43" fmla="*/ 4 h 129"/>
                <a:gd name="T44" fmla="*/ 97 w 126"/>
                <a:gd name="T45" fmla="*/ 1 h 129"/>
                <a:gd name="T46" fmla="*/ 107 w 126"/>
                <a:gd name="T47" fmla="*/ 9 h 129"/>
                <a:gd name="T48" fmla="*/ 92 w 126"/>
                <a:gd name="T49" fmla="*/ 18 h 129"/>
                <a:gd name="T50" fmla="*/ 71 w 126"/>
                <a:gd name="T51" fmla="*/ 27 h 129"/>
                <a:gd name="T52" fmla="*/ 123 w 126"/>
                <a:gd name="T53" fmla="*/ 27 h 129"/>
                <a:gd name="T54" fmla="*/ 107 w 126"/>
                <a:gd name="T55" fmla="*/ 42 h 129"/>
                <a:gd name="T56" fmla="*/ 91 w 126"/>
                <a:gd name="T57" fmla="*/ 44 h 129"/>
                <a:gd name="T58" fmla="*/ 101 w 126"/>
                <a:gd name="T59" fmla="*/ 51 h 129"/>
                <a:gd name="T60" fmla="*/ 116 w 126"/>
                <a:gd name="T61" fmla="*/ 56 h 129"/>
                <a:gd name="T62" fmla="*/ 124 w 126"/>
                <a:gd name="T63" fmla="*/ 62 h 129"/>
                <a:gd name="T64" fmla="*/ 122 w 126"/>
                <a:gd name="T65" fmla="*/ 66 h 129"/>
                <a:gd name="T66" fmla="*/ 118 w 126"/>
                <a:gd name="T67" fmla="*/ 73 h 129"/>
                <a:gd name="T68" fmla="*/ 88 w 126"/>
                <a:gd name="T69" fmla="*/ 61 h 129"/>
                <a:gd name="T70" fmla="*/ 71 w 126"/>
                <a:gd name="T71" fmla="*/ 48 h 129"/>
                <a:gd name="T72" fmla="*/ 72 w 126"/>
                <a:gd name="T73" fmla="*/ 62 h 129"/>
                <a:gd name="T74" fmla="*/ 63 w 126"/>
                <a:gd name="T75" fmla="*/ 63 h 129"/>
                <a:gd name="T76" fmla="*/ 72 w 126"/>
                <a:gd name="T77" fmla="*/ 66 h 129"/>
                <a:gd name="T78" fmla="*/ 64 w 126"/>
                <a:gd name="T79" fmla="*/ 77 h 129"/>
                <a:gd name="T80" fmla="*/ 125 w 126"/>
                <a:gd name="T81" fmla="*/ 75 h 129"/>
                <a:gd name="T82" fmla="*/ 107 w 126"/>
                <a:gd name="T83" fmla="*/ 90 h 129"/>
                <a:gd name="T84" fmla="*/ 94 w 126"/>
                <a:gd name="T85" fmla="*/ 95 h 129"/>
                <a:gd name="T86" fmla="*/ 89 w 126"/>
                <a:gd name="T87" fmla="*/ 100 h 129"/>
                <a:gd name="T88" fmla="*/ 86 w 126"/>
                <a:gd name="T89" fmla="*/ 104 h 129"/>
                <a:gd name="T90" fmla="*/ 120 w 126"/>
                <a:gd name="T91" fmla="*/ 118 h 129"/>
                <a:gd name="T92" fmla="*/ 115 w 126"/>
                <a:gd name="T93" fmla="*/ 126 h 129"/>
                <a:gd name="T94" fmla="*/ 92 w 126"/>
                <a:gd name="T95" fmla="*/ 123 h 129"/>
                <a:gd name="T96" fmla="*/ 58 w 126"/>
                <a:gd name="T97" fmla="*/ 121 h 129"/>
                <a:gd name="T98" fmla="*/ 32 w 126"/>
                <a:gd name="T99" fmla="*/ 127 h 129"/>
                <a:gd name="T100" fmla="*/ 14 w 126"/>
                <a:gd name="T101" fmla="*/ 125 h 129"/>
                <a:gd name="T102" fmla="*/ 10 w 126"/>
                <a:gd name="T103" fmla="*/ 119 h 129"/>
                <a:gd name="T104" fmla="*/ 20 w 126"/>
                <a:gd name="T105" fmla="*/ 113 h 129"/>
                <a:gd name="T106" fmla="*/ 40 w 126"/>
                <a:gd name="T107" fmla="*/ 111 h 129"/>
                <a:gd name="T108" fmla="*/ 37 w 126"/>
                <a:gd name="T109" fmla="*/ 105 h 129"/>
                <a:gd name="T110" fmla="*/ 26 w 126"/>
                <a:gd name="T111" fmla="*/ 96 h 129"/>
                <a:gd name="T112" fmla="*/ 16 w 126"/>
                <a:gd name="T113" fmla="*/ 90 h 129"/>
                <a:gd name="T114" fmla="*/ 53 w 126"/>
                <a:gd name="T115" fmla="*/ 90 h 129"/>
                <a:gd name="T116" fmla="*/ 60 w 126"/>
                <a:gd name="T117" fmla="*/ 96 h 129"/>
                <a:gd name="T118" fmla="*/ 70 w 126"/>
                <a:gd name="T119" fmla="*/ 97 h 129"/>
                <a:gd name="T120" fmla="*/ 72 w 126"/>
                <a:gd name="T121" fmla="*/ 96 h 129"/>
                <a:gd name="T122" fmla="*/ 53 w 126"/>
                <a:gd name="T123" fmla="*/ 90 h 12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26" h="129">
                  <a:moveTo>
                    <a:pt x="0" y="92"/>
                  </a:moveTo>
                  <a:lnTo>
                    <a:pt x="0" y="75"/>
                  </a:lnTo>
                  <a:lnTo>
                    <a:pt x="16" y="77"/>
                  </a:lnTo>
                  <a:lnTo>
                    <a:pt x="45" y="77"/>
                  </a:lnTo>
                  <a:lnTo>
                    <a:pt x="47" y="73"/>
                  </a:lnTo>
                  <a:lnTo>
                    <a:pt x="49" y="70"/>
                  </a:lnTo>
                  <a:lnTo>
                    <a:pt x="50" y="67"/>
                  </a:lnTo>
                  <a:lnTo>
                    <a:pt x="53" y="65"/>
                  </a:lnTo>
                  <a:lnTo>
                    <a:pt x="55" y="62"/>
                  </a:lnTo>
                  <a:lnTo>
                    <a:pt x="55" y="54"/>
                  </a:lnTo>
                  <a:lnTo>
                    <a:pt x="55" y="49"/>
                  </a:lnTo>
                  <a:lnTo>
                    <a:pt x="42" y="58"/>
                  </a:lnTo>
                  <a:lnTo>
                    <a:pt x="32" y="64"/>
                  </a:lnTo>
                  <a:lnTo>
                    <a:pt x="22" y="69"/>
                  </a:lnTo>
                  <a:lnTo>
                    <a:pt x="12" y="73"/>
                  </a:lnTo>
                  <a:lnTo>
                    <a:pt x="10" y="71"/>
                  </a:lnTo>
                  <a:lnTo>
                    <a:pt x="9" y="70"/>
                  </a:lnTo>
                  <a:lnTo>
                    <a:pt x="8" y="69"/>
                  </a:lnTo>
                  <a:lnTo>
                    <a:pt x="6" y="66"/>
                  </a:lnTo>
                  <a:lnTo>
                    <a:pt x="3" y="64"/>
                  </a:lnTo>
                  <a:lnTo>
                    <a:pt x="1" y="61"/>
                  </a:lnTo>
                  <a:lnTo>
                    <a:pt x="12" y="57"/>
                  </a:lnTo>
                  <a:lnTo>
                    <a:pt x="23" y="52"/>
                  </a:lnTo>
                  <a:lnTo>
                    <a:pt x="28" y="49"/>
                  </a:lnTo>
                  <a:lnTo>
                    <a:pt x="34" y="46"/>
                  </a:lnTo>
                  <a:lnTo>
                    <a:pt x="39" y="42"/>
                  </a:lnTo>
                  <a:lnTo>
                    <a:pt x="19" y="42"/>
                  </a:lnTo>
                  <a:lnTo>
                    <a:pt x="3" y="42"/>
                  </a:lnTo>
                  <a:lnTo>
                    <a:pt x="3" y="27"/>
                  </a:lnTo>
                  <a:lnTo>
                    <a:pt x="19" y="27"/>
                  </a:lnTo>
                  <a:lnTo>
                    <a:pt x="55" y="27"/>
                  </a:lnTo>
                  <a:lnTo>
                    <a:pt x="55" y="19"/>
                  </a:lnTo>
                  <a:lnTo>
                    <a:pt x="35" y="19"/>
                  </a:lnTo>
                  <a:lnTo>
                    <a:pt x="19" y="19"/>
                  </a:lnTo>
                  <a:lnTo>
                    <a:pt x="18" y="16"/>
                  </a:lnTo>
                  <a:lnTo>
                    <a:pt x="17" y="12"/>
                  </a:lnTo>
                  <a:lnTo>
                    <a:pt x="16" y="10"/>
                  </a:lnTo>
                  <a:lnTo>
                    <a:pt x="15" y="8"/>
                  </a:lnTo>
                  <a:lnTo>
                    <a:pt x="14" y="3"/>
                  </a:lnTo>
                  <a:lnTo>
                    <a:pt x="23" y="4"/>
                  </a:lnTo>
                  <a:lnTo>
                    <a:pt x="32" y="4"/>
                  </a:lnTo>
                  <a:lnTo>
                    <a:pt x="45" y="5"/>
                  </a:lnTo>
                  <a:lnTo>
                    <a:pt x="65" y="4"/>
                  </a:lnTo>
                  <a:lnTo>
                    <a:pt x="79" y="4"/>
                  </a:lnTo>
                  <a:lnTo>
                    <a:pt x="91" y="3"/>
                  </a:lnTo>
                  <a:lnTo>
                    <a:pt x="97" y="1"/>
                  </a:lnTo>
                  <a:lnTo>
                    <a:pt x="101" y="0"/>
                  </a:lnTo>
                  <a:lnTo>
                    <a:pt x="107" y="9"/>
                  </a:lnTo>
                  <a:lnTo>
                    <a:pt x="112" y="16"/>
                  </a:lnTo>
                  <a:lnTo>
                    <a:pt x="92" y="18"/>
                  </a:lnTo>
                  <a:lnTo>
                    <a:pt x="71" y="19"/>
                  </a:lnTo>
                  <a:lnTo>
                    <a:pt x="71" y="27"/>
                  </a:lnTo>
                  <a:lnTo>
                    <a:pt x="107" y="27"/>
                  </a:lnTo>
                  <a:lnTo>
                    <a:pt x="123" y="27"/>
                  </a:lnTo>
                  <a:lnTo>
                    <a:pt x="123" y="42"/>
                  </a:lnTo>
                  <a:lnTo>
                    <a:pt x="107" y="42"/>
                  </a:lnTo>
                  <a:lnTo>
                    <a:pt x="87" y="42"/>
                  </a:lnTo>
                  <a:lnTo>
                    <a:pt x="91" y="44"/>
                  </a:lnTo>
                  <a:lnTo>
                    <a:pt x="95" y="48"/>
                  </a:lnTo>
                  <a:lnTo>
                    <a:pt x="101" y="51"/>
                  </a:lnTo>
                  <a:lnTo>
                    <a:pt x="107" y="54"/>
                  </a:lnTo>
                  <a:lnTo>
                    <a:pt x="116" y="56"/>
                  </a:lnTo>
                  <a:lnTo>
                    <a:pt x="126" y="58"/>
                  </a:lnTo>
                  <a:lnTo>
                    <a:pt x="124" y="62"/>
                  </a:lnTo>
                  <a:lnTo>
                    <a:pt x="123" y="64"/>
                  </a:lnTo>
                  <a:lnTo>
                    <a:pt x="122" y="66"/>
                  </a:lnTo>
                  <a:lnTo>
                    <a:pt x="120" y="70"/>
                  </a:lnTo>
                  <a:lnTo>
                    <a:pt x="118" y="73"/>
                  </a:lnTo>
                  <a:lnTo>
                    <a:pt x="100" y="67"/>
                  </a:lnTo>
                  <a:lnTo>
                    <a:pt x="88" y="61"/>
                  </a:lnTo>
                  <a:lnTo>
                    <a:pt x="79" y="55"/>
                  </a:lnTo>
                  <a:lnTo>
                    <a:pt x="71" y="48"/>
                  </a:lnTo>
                  <a:lnTo>
                    <a:pt x="71" y="54"/>
                  </a:lnTo>
                  <a:lnTo>
                    <a:pt x="72" y="62"/>
                  </a:lnTo>
                  <a:lnTo>
                    <a:pt x="60" y="62"/>
                  </a:lnTo>
                  <a:lnTo>
                    <a:pt x="63" y="63"/>
                  </a:lnTo>
                  <a:lnTo>
                    <a:pt x="66" y="65"/>
                  </a:lnTo>
                  <a:lnTo>
                    <a:pt x="72" y="66"/>
                  </a:lnTo>
                  <a:lnTo>
                    <a:pt x="69" y="72"/>
                  </a:lnTo>
                  <a:lnTo>
                    <a:pt x="64" y="77"/>
                  </a:lnTo>
                  <a:lnTo>
                    <a:pt x="107" y="77"/>
                  </a:lnTo>
                  <a:lnTo>
                    <a:pt x="125" y="75"/>
                  </a:lnTo>
                  <a:lnTo>
                    <a:pt x="125" y="92"/>
                  </a:lnTo>
                  <a:lnTo>
                    <a:pt x="107" y="90"/>
                  </a:lnTo>
                  <a:lnTo>
                    <a:pt x="96" y="90"/>
                  </a:lnTo>
                  <a:lnTo>
                    <a:pt x="94" y="95"/>
                  </a:lnTo>
                  <a:lnTo>
                    <a:pt x="92" y="97"/>
                  </a:lnTo>
                  <a:lnTo>
                    <a:pt x="89" y="100"/>
                  </a:lnTo>
                  <a:lnTo>
                    <a:pt x="89" y="101"/>
                  </a:lnTo>
                  <a:lnTo>
                    <a:pt x="86" y="104"/>
                  </a:lnTo>
                  <a:lnTo>
                    <a:pt x="122" y="114"/>
                  </a:lnTo>
                  <a:lnTo>
                    <a:pt x="120" y="118"/>
                  </a:lnTo>
                  <a:lnTo>
                    <a:pt x="119" y="119"/>
                  </a:lnTo>
                  <a:lnTo>
                    <a:pt x="115" y="126"/>
                  </a:lnTo>
                  <a:lnTo>
                    <a:pt x="113" y="129"/>
                  </a:lnTo>
                  <a:lnTo>
                    <a:pt x="92" y="123"/>
                  </a:lnTo>
                  <a:lnTo>
                    <a:pt x="71" y="116"/>
                  </a:lnTo>
                  <a:lnTo>
                    <a:pt x="58" y="121"/>
                  </a:lnTo>
                  <a:lnTo>
                    <a:pt x="46" y="125"/>
                  </a:lnTo>
                  <a:lnTo>
                    <a:pt x="32" y="127"/>
                  </a:lnTo>
                  <a:lnTo>
                    <a:pt x="15" y="128"/>
                  </a:lnTo>
                  <a:lnTo>
                    <a:pt x="14" y="125"/>
                  </a:lnTo>
                  <a:lnTo>
                    <a:pt x="11" y="121"/>
                  </a:lnTo>
                  <a:lnTo>
                    <a:pt x="10" y="119"/>
                  </a:lnTo>
                  <a:lnTo>
                    <a:pt x="8" y="113"/>
                  </a:lnTo>
                  <a:lnTo>
                    <a:pt x="20" y="113"/>
                  </a:lnTo>
                  <a:lnTo>
                    <a:pt x="31" y="112"/>
                  </a:lnTo>
                  <a:lnTo>
                    <a:pt x="40" y="111"/>
                  </a:lnTo>
                  <a:lnTo>
                    <a:pt x="50" y="109"/>
                  </a:lnTo>
                  <a:lnTo>
                    <a:pt x="37" y="105"/>
                  </a:lnTo>
                  <a:lnTo>
                    <a:pt x="22" y="101"/>
                  </a:lnTo>
                  <a:lnTo>
                    <a:pt x="26" y="96"/>
                  </a:lnTo>
                  <a:lnTo>
                    <a:pt x="32" y="90"/>
                  </a:lnTo>
                  <a:lnTo>
                    <a:pt x="16" y="90"/>
                  </a:lnTo>
                  <a:lnTo>
                    <a:pt x="0" y="92"/>
                  </a:lnTo>
                  <a:close/>
                  <a:moveTo>
                    <a:pt x="53" y="90"/>
                  </a:moveTo>
                  <a:lnTo>
                    <a:pt x="49" y="94"/>
                  </a:lnTo>
                  <a:lnTo>
                    <a:pt x="60" y="96"/>
                  </a:lnTo>
                  <a:lnTo>
                    <a:pt x="69" y="100"/>
                  </a:lnTo>
                  <a:lnTo>
                    <a:pt x="70" y="97"/>
                  </a:lnTo>
                  <a:lnTo>
                    <a:pt x="71" y="96"/>
                  </a:lnTo>
                  <a:lnTo>
                    <a:pt x="72" y="96"/>
                  </a:lnTo>
                  <a:lnTo>
                    <a:pt x="77" y="90"/>
                  </a:lnTo>
                  <a:lnTo>
                    <a:pt x="53" y="90"/>
                  </a:lnTo>
                  <a:close/>
                </a:path>
              </a:pathLst>
            </a:custGeom>
            <a:grpFill/>
            <a:ln w="0">
              <a:solidFill>
                <a:srgbClr val="FFFFFF"/>
              </a:solidFill>
              <a:prstDash val="solid"/>
              <a:round/>
              <a:headEnd/>
              <a:tailEnd/>
            </a:ln>
          </p:spPr>
          <p:txBody>
            <a:bodyPr/>
            <a:lstStyle/>
            <a:p>
              <a:endParaRPr lang="zh-CN" altLang="en-US"/>
            </a:p>
          </p:txBody>
        </p:sp>
        <p:sp>
          <p:nvSpPr>
            <p:cNvPr id="64" name="Freeform 43">
              <a:extLst>
                <a:ext uri="{FF2B5EF4-FFF2-40B4-BE49-F238E27FC236}">
                  <a16:creationId xmlns:a16="http://schemas.microsoft.com/office/drawing/2014/main" xmlns="" id="{7F407B08-C3DA-4F43-B140-4CDF4B5104D3}"/>
                </a:ext>
              </a:extLst>
            </p:cNvPr>
            <p:cNvSpPr>
              <a:spLocks noEditPoints="1"/>
            </p:cNvSpPr>
            <p:nvPr/>
          </p:nvSpPr>
          <p:spPr bwMode="auto">
            <a:xfrm>
              <a:off x="1859" y="92"/>
              <a:ext cx="127" cy="128"/>
            </a:xfrm>
            <a:custGeom>
              <a:avLst/>
              <a:gdLst>
                <a:gd name="T0" fmla="*/ 41 w 127"/>
                <a:gd name="T1" fmla="*/ 102 h 128"/>
                <a:gd name="T2" fmla="*/ 51 w 127"/>
                <a:gd name="T3" fmla="*/ 91 h 128"/>
                <a:gd name="T4" fmla="*/ 54 w 127"/>
                <a:gd name="T5" fmla="*/ 80 h 128"/>
                <a:gd name="T6" fmla="*/ 55 w 127"/>
                <a:gd name="T7" fmla="*/ 70 h 128"/>
                <a:gd name="T8" fmla="*/ 64 w 127"/>
                <a:gd name="T9" fmla="*/ 64 h 128"/>
                <a:gd name="T10" fmla="*/ 72 w 127"/>
                <a:gd name="T11" fmla="*/ 70 h 128"/>
                <a:gd name="T12" fmla="*/ 71 w 127"/>
                <a:gd name="T13" fmla="*/ 81 h 128"/>
                <a:gd name="T14" fmla="*/ 67 w 127"/>
                <a:gd name="T15" fmla="*/ 94 h 128"/>
                <a:gd name="T16" fmla="*/ 62 w 127"/>
                <a:gd name="T17" fmla="*/ 105 h 128"/>
                <a:gd name="T18" fmla="*/ 48 w 127"/>
                <a:gd name="T19" fmla="*/ 116 h 128"/>
                <a:gd name="T20" fmla="*/ 20 w 127"/>
                <a:gd name="T21" fmla="*/ 125 h 128"/>
                <a:gd name="T22" fmla="*/ 5 w 127"/>
                <a:gd name="T23" fmla="*/ 124 h 128"/>
                <a:gd name="T24" fmla="*/ 4 w 127"/>
                <a:gd name="T25" fmla="*/ 118 h 128"/>
                <a:gd name="T26" fmla="*/ 0 w 127"/>
                <a:gd name="T27" fmla="*/ 111 h 128"/>
                <a:gd name="T28" fmla="*/ 28 w 127"/>
                <a:gd name="T29" fmla="*/ 107 h 128"/>
                <a:gd name="T30" fmla="*/ 96 w 127"/>
                <a:gd name="T31" fmla="*/ 99 h 128"/>
                <a:gd name="T32" fmla="*/ 96 w 127"/>
                <a:gd name="T33" fmla="*/ 60 h 128"/>
                <a:gd name="T34" fmla="*/ 29 w 127"/>
                <a:gd name="T35" fmla="*/ 86 h 128"/>
                <a:gd name="T36" fmla="*/ 12 w 127"/>
                <a:gd name="T37" fmla="*/ 101 h 128"/>
                <a:gd name="T38" fmla="*/ 12 w 127"/>
                <a:gd name="T39" fmla="*/ 58 h 128"/>
                <a:gd name="T40" fmla="*/ 26 w 127"/>
                <a:gd name="T41" fmla="*/ 45 h 128"/>
                <a:gd name="T42" fmla="*/ 115 w 127"/>
                <a:gd name="T43" fmla="*/ 45 h 128"/>
                <a:gd name="T44" fmla="*/ 113 w 127"/>
                <a:gd name="T45" fmla="*/ 85 h 128"/>
                <a:gd name="T46" fmla="*/ 18 w 127"/>
                <a:gd name="T47" fmla="*/ 40 h 128"/>
                <a:gd name="T48" fmla="*/ 19 w 127"/>
                <a:gd name="T49" fmla="*/ 12 h 128"/>
                <a:gd name="T50" fmla="*/ 33 w 127"/>
                <a:gd name="T51" fmla="*/ 0 h 128"/>
                <a:gd name="T52" fmla="*/ 108 w 127"/>
                <a:gd name="T53" fmla="*/ 0 h 128"/>
                <a:gd name="T54" fmla="*/ 106 w 127"/>
                <a:gd name="T55" fmla="*/ 27 h 128"/>
                <a:gd name="T56" fmla="*/ 93 w 127"/>
                <a:gd name="T57" fmla="*/ 40 h 128"/>
                <a:gd name="T58" fmla="*/ 18 w 127"/>
                <a:gd name="T59" fmla="*/ 40 h 128"/>
                <a:gd name="T60" fmla="*/ 90 w 127"/>
                <a:gd name="T61" fmla="*/ 15 h 128"/>
                <a:gd name="T62" fmla="*/ 35 w 127"/>
                <a:gd name="T63" fmla="*/ 25 h 128"/>
                <a:gd name="T64" fmla="*/ 65 w 127"/>
                <a:gd name="T65" fmla="*/ 104 h 128"/>
                <a:gd name="T66" fmla="*/ 70 w 127"/>
                <a:gd name="T67" fmla="*/ 97 h 128"/>
                <a:gd name="T68" fmla="*/ 72 w 127"/>
                <a:gd name="T69" fmla="*/ 94 h 128"/>
                <a:gd name="T70" fmla="*/ 79 w 127"/>
                <a:gd name="T71" fmla="*/ 92 h 128"/>
                <a:gd name="T72" fmla="*/ 86 w 127"/>
                <a:gd name="T73" fmla="*/ 95 h 128"/>
                <a:gd name="T74" fmla="*/ 127 w 127"/>
                <a:gd name="T75" fmla="*/ 112 h 128"/>
                <a:gd name="T76" fmla="*/ 123 w 127"/>
                <a:gd name="T77" fmla="*/ 120 h 128"/>
                <a:gd name="T78" fmla="*/ 120 w 127"/>
                <a:gd name="T79" fmla="*/ 128 h 128"/>
                <a:gd name="T80" fmla="*/ 102 w 127"/>
                <a:gd name="T81" fmla="*/ 119 h 128"/>
                <a:gd name="T82" fmla="*/ 82 w 127"/>
                <a:gd name="T83" fmla="*/ 111 h 12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 h="128">
                  <a:moveTo>
                    <a:pt x="28" y="107"/>
                  </a:moveTo>
                  <a:lnTo>
                    <a:pt x="41" y="102"/>
                  </a:lnTo>
                  <a:lnTo>
                    <a:pt x="48" y="95"/>
                  </a:lnTo>
                  <a:lnTo>
                    <a:pt x="51" y="91"/>
                  </a:lnTo>
                  <a:lnTo>
                    <a:pt x="52" y="85"/>
                  </a:lnTo>
                  <a:lnTo>
                    <a:pt x="54" y="80"/>
                  </a:lnTo>
                  <a:lnTo>
                    <a:pt x="55" y="74"/>
                  </a:lnTo>
                  <a:lnTo>
                    <a:pt x="55" y="70"/>
                  </a:lnTo>
                  <a:lnTo>
                    <a:pt x="55" y="63"/>
                  </a:lnTo>
                  <a:lnTo>
                    <a:pt x="64" y="64"/>
                  </a:lnTo>
                  <a:lnTo>
                    <a:pt x="73" y="64"/>
                  </a:lnTo>
                  <a:lnTo>
                    <a:pt x="72" y="70"/>
                  </a:lnTo>
                  <a:lnTo>
                    <a:pt x="72" y="77"/>
                  </a:lnTo>
                  <a:lnTo>
                    <a:pt x="71" y="81"/>
                  </a:lnTo>
                  <a:lnTo>
                    <a:pt x="70" y="87"/>
                  </a:lnTo>
                  <a:lnTo>
                    <a:pt x="67" y="94"/>
                  </a:lnTo>
                  <a:lnTo>
                    <a:pt x="65" y="100"/>
                  </a:lnTo>
                  <a:lnTo>
                    <a:pt x="62" y="105"/>
                  </a:lnTo>
                  <a:lnTo>
                    <a:pt x="57" y="110"/>
                  </a:lnTo>
                  <a:lnTo>
                    <a:pt x="48" y="116"/>
                  </a:lnTo>
                  <a:lnTo>
                    <a:pt x="34" y="120"/>
                  </a:lnTo>
                  <a:lnTo>
                    <a:pt x="20" y="125"/>
                  </a:lnTo>
                  <a:lnTo>
                    <a:pt x="7" y="127"/>
                  </a:lnTo>
                  <a:lnTo>
                    <a:pt x="5" y="124"/>
                  </a:lnTo>
                  <a:lnTo>
                    <a:pt x="5" y="122"/>
                  </a:lnTo>
                  <a:lnTo>
                    <a:pt x="4" y="118"/>
                  </a:lnTo>
                  <a:lnTo>
                    <a:pt x="2" y="116"/>
                  </a:lnTo>
                  <a:lnTo>
                    <a:pt x="0" y="111"/>
                  </a:lnTo>
                  <a:lnTo>
                    <a:pt x="13" y="109"/>
                  </a:lnTo>
                  <a:lnTo>
                    <a:pt x="28" y="107"/>
                  </a:lnTo>
                  <a:close/>
                  <a:moveTo>
                    <a:pt x="115" y="99"/>
                  </a:moveTo>
                  <a:lnTo>
                    <a:pt x="96" y="99"/>
                  </a:lnTo>
                  <a:lnTo>
                    <a:pt x="96" y="85"/>
                  </a:lnTo>
                  <a:lnTo>
                    <a:pt x="96" y="60"/>
                  </a:lnTo>
                  <a:lnTo>
                    <a:pt x="29" y="60"/>
                  </a:lnTo>
                  <a:lnTo>
                    <a:pt x="29" y="86"/>
                  </a:lnTo>
                  <a:lnTo>
                    <a:pt x="31" y="101"/>
                  </a:lnTo>
                  <a:lnTo>
                    <a:pt x="12" y="101"/>
                  </a:lnTo>
                  <a:lnTo>
                    <a:pt x="12" y="86"/>
                  </a:lnTo>
                  <a:lnTo>
                    <a:pt x="12" y="58"/>
                  </a:lnTo>
                  <a:lnTo>
                    <a:pt x="12" y="45"/>
                  </a:lnTo>
                  <a:lnTo>
                    <a:pt x="26" y="45"/>
                  </a:lnTo>
                  <a:lnTo>
                    <a:pt x="100" y="45"/>
                  </a:lnTo>
                  <a:lnTo>
                    <a:pt x="115" y="45"/>
                  </a:lnTo>
                  <a:lnTo>
                    <a:pt x="113" y="58"/>
                  </a:lnTo>
                  <a:lnTo>
                    <a:pt x="113" y="85"/>
                  </a:lnTo>
                  <a:lnTo>
                    <a:pt x="115" y="99"/>
                  </a:lnTo>
                  <a:close/>
                  <a:moveTo>
                    <a:pt x="18" y="40"/>
                  </a:moveTo>
                  <a:lnTo>
                    <a:pt x="19" y="27"/>
                  </a:lnTo>
                  <a:lnTo>
                    <a:pt x="19" y="12"/>
                  </a:lnTo>
                  <a:lnTo>
                    <a:pt x="18" y="0"/>
                  </a:lnTo>
                  <a:lnTo>
                    <a:pt x="33" y="0"/>
                  </a:lnTo>
                  <a:lnTo>
                    <a:pt x="93" y="0"/>
                  </a:lnTo>
                  <a:lnTo>
                    <a:pt x="108" y="0"/>
                  </a:lnTo>
                  <a:lnTo>
                    <a:pt x="106" y="12"/>
                  </a:lnTo>
                  <a:lnTo>
                    <a:pt x="106" y="27"/>
                  </a:lnTo>
                  <a:lnTo>
                    <a:pt x="108" y="40"/>
                  </a:lnTo>
                  <a:lnTo>
                    <a:pt x="93" y="40"/>
                  </a:lnTo>
                  <a:lnTo>
                    <a:pt x="33" y="40"/>
                  </a:lnTo>
                  <a:lnTo>
                    <a:pt x="18" y="40"/>
                  </a:lnTo>
                  <a:close/>
                  <a:moveTo>
                    <a:pt x="90" y="25"/>
                  </a:moveTo>
                  <a:lnTo>
                    <a:pt x="90" y="15"/>
                  </a:lnTo>
                  <a:lnTo>
                    <a:pt x="35" y="15"/>
                  </a:lnTo>
                  <a:lnTo>
                    <a:pt x="35" y="25"/>
                  </a:lnTo>
                  <a:lnTo>
                    <a:pt x="90" y="25"/>
                  </a:lnTo>
                  <a:close/>
                  <a:moveTo>
                    <a:pt x="65" y="104"/>
                  </a:moveTo>
                  <a:lnTo>
                    <a:pt x="69" y="101"/>
                  </a:lnTo>
                  <a:lnTo>
                    <a:pt x="70" y="97"/>
                  </a:lnTo>
                  <a:lnTo>
                    <a:pt x="72" y="95"/>
                  </a:lnTo>
                  <a:lnTo>
                    <a:pt x="72" y="94"/>
                  </a:lnTo>
                  <a:lnTo>
                    <a:pt x="74" y="91"/>
                  </a:lnTo>
                  <a:lnTo>
                    <a:pt x="79" y="92"/>
                  </a:lnTo>
                  <a:lnTo>
                    <a:pt x="82" y="94"/>
                  </a:lnTo>
                  <a:lnTo>
                    <a:pt x="86" y="95"/>
                  </a:lnTo>
                  <a:lnTo>
                    <a:pt x="116" y="108"/>
                  </a:lnTo>
                  <a:lnTo>
                    <a:pt x="127" y="112"/>
                  </a:lnTo>
                  <a:lnTo>
                    <a:pt x="125" y="117"/>
                  </a:lnTo>
                  <a:lnTo>
                    <a:pt x="123" y="120"/>
                  </a:lnTo>
                  <a:lnTo>
                    <a:pt x="121" y="123"/>
                  </a:lnTo>
                  <a:lnTo>
                    <a:pt x="120" y="128"/>
                  </a:lnTo>
                  <a:lnTo>
                    <a:pt x="110" y="124"/>
                  </a:lnTo>
                  <a:lnTo>
                    <a:pt x="102" y="119"/>
                  </a:lnTo>
                  <a:lnTo>
                    <a:pt x="94" y="116"/>
                  </a:lnTo>
                  <a:lnTo>
                    <a:pt x="82" y="111"/>
                  </a:lnTo>
                  <a:lnTo>
                    <a:pt x="65" y="104"/>
                  </a:lnTo>
                  <a:close/>
                </a:path>
              </a:pathLst>
            </a:custGeom>
            <a:grpFill/>
            <a:ln w="0">
              <a:solidFill>
                <a:srgbClr val="FFFFFF"/>
              </a:solidFill>
              <a:prstDash val="solid"/>
              <a:round/>
              <a:headEnd/>
              <a:tailEnd/>
            </a:ln>
          </p:spPr>
          <p:txBody>
            <a:bodyPr/>
            <a:lstStyle/>
            <a:p>
              <a:endParaRPr lang="zh-CN" altLang="en-US"/>
            </a:p>
          </p:txBody>
        </p:sp>
        <p:sp>
          <p:nvSpPr>
            <p:cNvPr id="65" name="Freeform 44">
              <a:extLst>
                <a:ext uri="{FF2B5EF4-FFF2-40B4-BE49-F238E27FC236}">
                  <a16:creationId xmlns:a16="http://schemas.microsoft.com/office/drawing/2014/main" xmlns="" id="{FA1D6276-6979-4162-9A7B-CE347A248203}"/>
                </a:ext>
              </a:extLst>
            </p:cNvPr>
            <p:cNvSpPr>
              <a:spLocks noEditPoints="1"/>
            </p:cNvSpPr>
            <p:nvPr/>
          </p:nvSpPr>
          <p:spPr bwMode="auto">
            <a:xfrm>
              <a:off x="2025" y="90"/>
              <a:ext cx="130" cy="132"/>
            </a:xfrm>
            <a:custGeom>
              <a:avLst/>
              <a:gdLst>
                <a:gd name="T0" fmla="*/ 6 w 130"/>
                <a:gd name="T1" fmla="*/ 48 h 132"/>
                <a:gd name="T2" fmla="*/ 14 w 130"/>
                <a:gd name="T3" fmla="*/ 44 h 132"/>
                <a:gd name="T4" fmla="*/ 22 w 130"/>
                <a:gd name="T5" fmla="*/ 40 h 132"/>
                <a:gd name="T6" fmla="*/ 34 w 130"/>
                <a:gd name="T7" fmla="*/ 32 h 132"/>
                <a:gd name="T8" fmla="*/ 44 w 130"/>
                <a:gd name="T9" fmla="*/ 20 h 132"/>
                <a:gd name="T10" fmla="*/ 50 w 130"/>
                <a:gd name="T11" fmla="*/ 11 h 132"/>
                <a:gd name="T12" fmla="*/ 54 w 130"/>
                <a:gd name="T13" fmla="*/ 4 h 132"/>
                <a:gd name="T14" fmla="*/ 56 w 130"/>
                <a:gd name="T15" fmla="*/ 0 h 132"/>
                <a:gd name="T16" fmla="*/ 76 w 130"/>
                <a:gd name="T17" fmla="*/ 3 h 132"/>
                <a:gd name="T18" fmla="*/ 78 w 130"/>
                <a:gd name="T19" fmla="*/ 12 h 132"/>
                <a:gd name="T20" fmla="*/ 85 w 130"/>
                <a:gd name="T21" fmla="*/ 20 h 132"/>
                <a:gd name="T22" fmla="*/ 94 w 130"/>
                <a:gd name="T23" fmla="*/ 29 h 132"/>
                <a:gd name="T24" fmla="*/ 114 w 130"/>
                <a:gd name="T25" fmla="*/ 41 h 132"/>
                <a:gd name="T26" fmla="*/ 129 w 130"/>
                <a:gd name="T27" fmla="*/ 47 h 132"/>
                <a:gd name="T28" fmla="*/ 127 w 130"/>
                <a:gd name="T29" fmla="*/ 50 h 132"/>
                <a:gd name="T30" fmla="*/ 122 w 130"/>
                <a:gd name="T31" fmla="*/ 58 h 132"/>
                <a:gd name="T32" fmla="*/ 106 w 130"/>
                <a:gd name="T33" fmla="*/ 57 h 132"/>
                <a:gd name="T34" fmla="*/ 96 w 130"/>
                <a:gd name="T35" fmla="*/ 64 h 132"/>
                <a:gd name="T36" fmla="*/ 47 w 130"/>
                <a:gd name="T37" fmla="*/ 64 h 132"/>
                <a:gd name="T38" fmla="*/ 36 w 130"/>
                <a:gd name="T39" fmla="*/ 50 h 132"/>
                <a:gd name="T40" fmla="*/ 28 w 130"/>
                <a:gd name="T41" fmla="*/ 56 h 132"/>
                <a:gd name="T42" fmla="*/ 24 w 130"/>
                <a:gd name="T43" fmla="*/ 58 h 132"/>
                <a:gd name="T44" fmla="*/ 12 w 130"/>
                <a:gd name="T45" fmla="*/ 62 h 132"/>
                <a:gd name="T46" fmla="*/ 8 w 130"/>
                <a:gd name="T47" fmla="*/ 58 h 132"/>
                <a:gd name="T48" fmla="*/ 4 w 130"/>
                <a:gd name="T49" fmla="*/ 53 h 132"/>
                <a:gd name="T50" fmla="*/ 9 w 130"/>
                <a:gd name="T51" fmla="*/ 73 h 132"/>
                <a:gd name="T52" fmla="*/ 105 w 130"/>
                <a:gd name="T53" fmla="*/ 73 h 132"/>
                <a:gd name="T54" fmla="*/ 121 w 130"/>
                <a:gd name="T55" fmla="*/ 89 h 132"/>
                <a:gd name="T56" fmla="*/ 90 w 130"/>
                <a:gd name="T57" fmla="*/ 89 h 132"/>
                <a:gd name="T58" fmla="*/ 121 w 130"/>
                <a:gd name="T59" fmla="*/ 118 h 132"/>
                <a:gd name="T60" fmla="*/ 107 w 130"/>
                <a:gd name="T61" fmla="*/ 132 h 132"/>
                <a:gd name="T62" fmla="*/ 100 w 130"/>
                <a:gd name="T63" fmla="*/ 122 h 132"/>
                <a:gd name="T64" fmla="*/ 71 w 130"/>
                <a:gd name="T65" fmla="*/ 125 h 132"/>
                <a:gd name="T66" fmla="*/ 59 w 130"/>
                <a:gd name="T67" fmla="*/ 125 h 132"/>
                <a:gd name="T68" fmla="*/ 53 w 130"/>
                <a:gd name="T69" fmla="*/ 126 h 132"/>
                <a:gd name="T70" fmla="*/ 43 w 130"/>
                <a:gd name="T71" fmla="*/ 127 h 132"/>
                <a:gd name="T72" fmla="*/ 34 w 130"/>
                <a:gd name="T73" fmla="*/ 128 h 132"/>
                <a:gd name="T74" fmla="*/ 27 w 130"/>
                <a:gd name="T75" fmla="*/ 130 h 132"/>
                <a:gd name="T76" fmla="*/ 25 w 130"/>
                <a:gd name="T77" fmla="*/ 126 h 132"/>
                <a:gd name="T78" fmla="*/ 23 w 130"/>
                <a:gd name="T79" fmla="*/ 122 h 132"/>
                <a:gd name="T80" fmla="*/ 19 w 130"/>
                <a:gd name="T81" fmla="*/ 113 h 132"/>
                <a:gd name="T82" fmla="*/ 28 w 130"/>
                <a:gd name="T83" fmla="*/ 109 h 132"/>
                <a:gd name="T84" fmla="*/ 37 w 130"/>
                <a:gd name="T85" fmla="*/ 102 h 132"/>
                <a:gd name="T86" fmla="*/ 44 w 130"/>
                <a:gd name="T87" fmla="*/ 94 h 132"/>
                <a:gd name="T88" fmla="*/ 23 w 130"/>
                <a:gd name="T89" fmla="*/ 89 h 132"/>
                <a:gd name="T90" fmla="*/ 9 w 130"/>
                <a:gd name="T91" fmla="*/ 73 h 132"/>
                <a:gd name="T92" fmla="*/ 47 w 130"/>
                <a:gd name="T93" fmla="*/ 49 h 132"/>
                <a:gd name="T94" fmla="*/ 92 w 130"/>
                <a:gd name="T95" fmla="*/ 49 h 132"/>
                <a:gd name="T96" fmla="*/ 84 w 130"/>
                <a:gd name="T97" fmla="*/ 41 h 132"/>
                <a:gd name="T98" fmla="*/ 76 w 130"/>
                <a:gd name="T99" fmla="*/ 33 h 132"/>
                <a:gd name="T100" fmla="*/ 66 w 130"/>
                <a:gd name="T101" fmla="*/ 19 h 132"/>
                <a:gd name="T102" fmla="*/ 54 w 130"/>
                <a:gd name="T103" fmla="*/ 34 h 132"/>
                <a:gd name="T104" fmla="*/ 38 w 130"/>
                <a:gd name="T105" fmla="*/ 49 h 132"/>
                <a:gd name="T106" fmla="*/ 87 w 130"/>
                <a:gd name="T107" fmla="*/ 107 h 132"/>
                <a:gd name="T108" fmla="*/ 85 w 130"/>
                <a:gd name="T109" fmla="*/ 105 h 132"/>
                <a:gd name="T110" fmla="*/ 79 w 130"/>
                <a:gd name="T111" fmla="*/ 101 h 132"/>
                <a:gd name="T112" fmla="*/ 79 w 130"/>
                <a:gd name="T113" fmla="*/ 95 h 132"/>
                <a:gd name="T114" fmla="*/ 85 w 130"/>
                <a:gd name="T115" fmla="*/ 91 h 132"/>
                <a:gd name="T116" fmla="*/ 67 w 130"/>
                <a:gd name="T117" fmla="*/ 89 h 132"/>
                <a:gd name="T118" fmla="*/ 69 w 130"/>
                <a:gd name="T119" fmla="*/ 93 h 132"/>
                <a:gd name="T120" fmla="*/ 61 w 130"/>
                <a:gd name="T121" fmla="*/ 101 h 132"/>
                <a:gd name="T122" fmla="*/ 68 w 130"/>
                <a:gd name="T123" fmla="*/ 110 h 13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30" h="132">
                  <a:moveTo>
                    <a:pt x="0" y="50"/>
                  </a:moveTo>
                  <a:lnTo>
                    <a:pt x="6" y="48"/>
                  </a:lnTo>
                  <a:lnTo>
                    <a:pt x="12" y="47"/>
                  </a:lnTo>
                  <a:lnTo>
                    <a:pt x="14" y="44"/>
                  </a:lnTo>
                  <a:lnTo>
                    <a:pt x="17" y="43"/>
                  </a:lnTo>
                  <a:lnTo>
                    <a:pt x="22" y="40"/>
                  </a:lnTo>
                  <a:lnTo>
                    <a:pt x="27" y="36"/>
                  </a:lnTo>
                  <a:lnTo>
                    <a:pt x="34" y="32"/>
                  </a:lnTo>
                  <a:lnTo>
                    <a:pt x="39" y="26"/>
                  </a:lnTo>
                  <a:lnTo>
                    <a:pt x="44" y="20"/>
                  </a:lnTo>
                  <a:lnTo>
                    <a:pt x="47" y="16"/>
                  </a:lnTo>
                  <a:lnTo>
                    <a:pt x="50" y="11"/>
                  </a:lnTo>
                  <a:lnTo>
                    <a:pt x="52" y="8"/>
                  </a:lnTo>
                  <a:lnTo>
                    <a:pt x="54" y="4"/>
                  </a:lnTo>
                  <a:lnTo>
                    <a:pt x="55" y="2"/>
                  </a:lnTo>
                  <a:lnTo>
                    <a:pt x="56" y="0"/>
                  </a:lnTo>
                  <a:lnTo>
                    <a:pt x="66" y="2"/>
                  </a:lnTo>
                  <a:lnTo>
                    <a:pt x="76" y="3"/>
                  </a:lnTo>
                  <a:lnTo>
                    <a:pt x="75" y="6"/>
                  </a:lnTo>
                  <a:lnTo>
                    <a:pt x="78" y="12"/>
                  </a:lnTo>
                  <a:lnTo>
                    <a:pt x="82" y="17"/>
                  </a:lnTo>
                  <a:lnTo>
                    <a:pt x="85" y="20"/>
                  </a:lnTo>
                  <a:lnTo>
                    <a:pt x="89" y="25"/>
                  </a:lnTo>
                  <a:lnTo>
                    <a:pt x="94" y="29"/>
                  </a:lnTo>
                  <a:lnTo>
                    <a:pt x="101" y="34"/>
                  </a:lnTo>
                  <a:lnTo>
                    <a:pt x="114" y="41"/>
                  </a:lnTo>
                  <a:lnTo>
                    <a:pt x="130" y="45"/>
                  </a:lnTo>
                  <a:lnTo>
                    <a:pt x="129" y="47"/>
                  </a:lnTo>
                  <a:lnTo>
                    <a:pt x="128" y="49"/>
                  </a:lnTo>
                  <a:lnTo>
                    <a:pt x="127" y="50"/>
                  </a:lnTo>
                  <a:lnTo>
                    <a:pt x="124" y="53"/>
                  </a:lnTo>
                  <a:lnTo>
                    <a:pt x="122" y="58"/>
                  </a:lnTo>
                  <a:lnTo>
                    <a:pt x="120" y="64"/>
                  </a:lnTo>
                  <a:lnTo>
                    <a:pt x="106" y="57"/>
                  </a:lnTo>
                  <a:lnTo>
                    <a:pt x="96" y="50"/>
                  </a:lnTo>
                  <a:lnTo>
                    <a:pt x="96" y="64"/>
                  </a:lnTo>
                  <a:lnTo>
                    <a:pt x="84" y="64"/>
                  </a:lnTo>
                  <a:lnTo>
                    <a:pt x="47" y="64"/>
                  </a:lnTo>
                  <a:lnTo>
                    <a:pt x="36" y="64"/>
                  </a:lnTo>
                  <a:lnTo>
                    <a:pt x="36" y="50"/>
                  </a:lnTo>
                  <a:lnTo>
                    <a:pt x="31" y="53"/>
                  </a:lnTo>
                  <a:lnTo>
                    <a:pt x="28" y="56"/>
                  </a:lnTo>
                  <a:lnTo>
                    <a:pt x="25" y="57"/>
                  </a:lnTo>
                  <a:lnTo>
                    <a:pt x="24" y="58"/>
                  </a:lnTo>
                  <a:lnTo>
                    <a:pt x="14" y="65"/>
                  </a:lnTo>
                  <a:lnTo>
                    <a:pt x="12" y="62"/>
                  </a:lnTo>
                  <a:lnTo>
                    <a:pt x="11" y="59"/>
                  </a:lnTo>
                  <a:lnTo>
                    <a:pt x="8" y="58"/>
                  </a:lnTo>
                  <a:lnTo>
                    <a:pt x="7" y="56"/>
                  </a:lnTo>
                  <a:lnTo>
                    <a:pt x="4" y="53"/>
                  </a:lnTo>
                  <a:lnTo>
                    <a:pt x="0" y="50"/>
                  </a:lnTo>
                  <a:close/>
                  <a:moveTo>
                    <a:pt x="9" y="73"/>
                  </a:moveTo>
                  <a:lnTo>
                    <a:pt x="23" y="73"/>
                  </a:lnTo>
                  <a:lnTo>
                    <a:pt x="105" y="73"/>
                  </a:lnTo>
                  <a:lnTo>
                    <a:pt x="121" y="73"/>
                  </a:lnTo>
                  <a:lnTo>
                    <a:pt x="121" y="89"/>
                  </a:lnTo>
                  <a:lnTo>
                    <a:pt x="105" y="89"/>
                  </a:lnTo>
                  <a:lnTo>
                    <a:pt x="90" y="89"/>
                  </a:lnTo>
                  <a:lnTo>
                    <a:pt x="107" y="104"/>
                  </a:lnTo>
                  <a:lnTo>
                    <a:pt x="121" y="118"/>
                  </a:lnTo>
                  <a:lnTo>
                    <a:pt x="113" y="125"/>
                  </a:lnTo>
                  <a:lnTo>
                    <a:pt x="107" y="132"/>
                  </a:lnTo>
                  <a:lnTo>
                    <a:pt x="104" y="127"/>
                  </a:lnTo>
                  <a:lnTo>
                    <a:pt x="100" y="122"/>
                  </a:lnTo>
                  <a:lnTo>
                    <a:pt x="85" y="124"/>
                  </a:lnTo>
                  <a:lnTo>
                    <a:pt x="71" y="125"/>
                  </a:lnTo>
                  <a:lnTo>
                    <a:pt x="65" y="125"/>
                  </a:lnTo>
                  <a:lnTo>
                    <a:pt x="59" y="125"/>
                  </a:lnTo>
                  <a:lnTo>
                    <a:pt x="55" y="126"/>
                  </a:lnTo>
                  <a:lnTo>
                    <a:pt x="53" y="126"/>
                  </a:lnTo>
                  <a:lnTo>
                    <a:pt x="48" y="126"/>
                  </a:lnTo>
                  <a:lnTo>
                    <a:pt x="43" y="127"/>
                  </a:lnTo>
                  <a:lnTo>
                    <a:pt x="37" y="128"/>
                  </a:lnTo>
                  <a:lnTo>
                    <a:pt x="34" y="128"/>
                  </a:lnTo>
                  <a:lnTo>
                    <a:pt x="31" y="129"/>
                  </a:lnTo>
                  <a:lnTo>
                    <a:pt x="27" y="130"/>
                  </a:lnTo>
                  <a:lnTo>
                    <a:pt x="27" y="128"/>
                  </a:lnTo>
                  <a:lnTo>
                    <a:pt x="25" y="126"/>
                  </a:lnTo>
                  <a:lnTo>
                    <a:pt x="24" y="125"/>
                  </a:lnTo>
                  <a:lnTo>
                    <a:pt x="23" y="122"/>
                  </a:lnTo>
                  <a:lnTo>
                    <a:pt x="22" y="118"/>
                  </a:lnTo>
                  <a:lnTo>
                    <a:pt x="19" y="113"/>
                  </a:lnTo>
                  <a:lnTo>
                    <a:pt x="24" y="111"/>
                  </a:lnTo>
                  <a:lnTo>
                    <a:pt x="28" y="109"/>
                  </a:lnTo>
                  <a:lnTo>
                    <a:pt x="32" y="105"/>
                  </a:lnTo>
                  <a:lnTo>
                    <a:pt x="37" y="102"/>
                  </a:lnTo>
                  <a:lnTo>
                    <a:pt x="40" y="98"/>
                  </a:lnTo>
                  <a:lnTo>
                    <a:pt x="44" y="94"/>
                  </a:lnTo>
                  <a:lnTo>
                    <a:pt x="48" y="89"/>
                  </a:lnTo>
                  <a:lnTo>
                    <a:pt x="23" y="89"/>
                  </a:lnTo>
                  <a:lnTo>
                    <a:pt x="9" y="89"/>
                  </a:lnTo>
                  <a:lnTo>
                    <a:pt x="9" y="73"/>
                  </a:lnTo>
                  <a:close/>
                  <a:moveTo>
                    <a:pt x="38" y="49"/>
                  </a:moveTo>
                  <a:lnTo>
                    <a:pt x="47" y="49"/>
                  </a:lnTo>
                  <a:lnTo>
                    <a:pt x="84" y="49"/>
                  </a:lnTo>
                  <a:lnTo>
                    <a:pt x="92" y="49"/>
                  </a:lnTo>
                  <a:lnTo>
                    <a:pt x="87" y="44"/>
                  </a:lnTo>
                  <a:lnTo>
                    <a:pt x="84" y="41"/>
                  </a:lnTo>
                  <a:lnTo>
                    <a:pt x="81" y="37"/>
                  </a:lnTo>
                  <a:lnTo>
                    <a:pt x="76" y="33"/>
                  </a:lnTo>
                  <a:lnTo>
                    <a:pt x="71" y="27"/>
                  </a:lnTo>
                  <a:lnTo>
                    <a:pt x="66" y="19"/>
                  </a:lnTo>
                  <a:lnTo>
                    <a:pt x="60" y="27"/>
                  </a:lnTo>
                  <a:lnTo>
                    <a:pt x="54" y="34"/>
                  </a:lnTo>
                  <a:lnTo>
                    <a:pt x="46" y="41"/>
                  </a:lnTo>
                  <a:lnTo>
                    <a:pt x="38" y="49"/>
                  </a:lnTo>
                  <a:close/>
                  <a:moveTo>
                    <a:pt x="89" y="109"/>
                  </a:moveTo>
                  <a:lnTo>
                    <a:pt x="87" y="107"/>
                  </a:lnTo>
                  <a:lnTo>
                    <a:pt x="86" y="105"/>
                  </a:lnTo>
                  <a:lnTo>
                    <a:pt x="85" y="105"/>
                  </a:lnTo>
                  <a:lnTo>
                    <a:pt x="83" y="103"/>
                  </a:lnTo>
                  <a:lnTo>
                    <a:pt x="79" y="101"/>
                  </a:lnTo>
                  <a:lnTo>
                    <a:pt x="76" y="97"/>
                  </a:lnTo>
                  <a:lnTo>
                    <a:pt x="79" y="95"/>
                  </a:lnTo>
                  <a:lnTo>
                    <a:pt x="82" y="94"/>
                  </a:lnTo>
                  <a:lnTo>
                    <a:pt x="85" y="91"/>
                  </a:lnTo>
                  <a:lnTo>
                    <a:pt x="89" y="89"/>
                  </a:lnTo>
                  <a:lnTo>
                    <a:pt x="67" y="89"/>
                  </a:lnTo>
                  <a:lnTo>
                    <a:pt x="71" y="91"/>
                  </a:lnTo>
                  <a:lnTo>
                    <a:pt x="69" y="93"/>
                  </a:lnTo>
                  <a:lnTo>
                    <a:pt x="68" y="94"/>
                  </a:lnTo>
                  <a:lnTo>
                    <a:pt x="61" y="101"/>
                  </a:lnTo>
                  <a:lnTo>
                    <a:pt x="48" y="111"/>
                  </a:lnTo>
                  <a:lnTo>
                    <a:pt x="68" y="110"/>
                  </a:lnTo>
                  <a:lnTo>
                    <a:pt x="89" y="109"/>
                  </a:lnTo>
                  <a:close/>
                </a:path>
              </a:pathLst>
            </a:custGeom>
            <a:grpFill/>
            <a:ln w="0">
              <a:solidFill>
                <a:srgbClr val="FFFFFF"/>
              </a:solidFill>
              <a:prstDash val="solid"/>
              <a:round/>
              <a:headEnd/>
              <a:tailEnd/>
            </a:ln>
          </p:spPr>
          <p:txBody>
            <a:bodyPr/>
            <a:lstStyle/>
            <a:p>
              <a:endParaRPr lang="zh-CN" altLang="en-US"/>
            </a:p>
          </p:txBody>
        </p:sp>
        <p:sp>
          <p:nvSpPr>
            <p:cNvPr id="66" name="Freeform 45">
              <a:extLst>
                <a:ext uri="{FF2B5EF4-FFF2-40B4-BE49-F238E27FC236}">
                  <a16:creationId xmlns:a16="http://schemas.microsoft.com/office/drawing/2014/main" xmlns="" id="{8476807E-1FFA-4255-B547-2347AE991493}"/>
                </a:ext>
              </a:extLst>
            </p:cNvPr>
            <p:cNvSpPr>
              <a:spLocks/>
            </p:cNvSpPr>
            <p:nvPr/>
          </p:nvSpPr>
          <p:spPr bwMode="auto">
            <a:xfrm>
              <a:off x="682" y="287"/>
              <a:ext cx="51" cy="64"/>
            </a:xfrm>
            <a:custGeom>
              <a:avLst/>
              <a:gdLst>
                <a:gd name="T0" fmla="*/ 51 w 51"/>
                <a:gd name="T1" fmla="*/ 3 h 64"/>
                <a:gd name="T2" fmla="*/ 50 w 51"/>
                <a:gd name="T3" fmla="*/ 13 h 64"/>
                <a:gd name="T4" fmla="*/ 50 w 51"/>
                <a:gd name="T5" fmla="*/ 13 h 64"/>
                <a:gd name="T6" fmla="*/ 49 w 51"/>
                <a:gd name="T7" fmla="*/ 13 h 64"/>
                <a:gd name="T8" fmla="*/ 44 w 51"/>
                <a:gd name="T9" fmla="*/ 10 h 64"/>
                <a:gd name="T10" fmla="*/ 39 w 51"/>
                <a:gd name="T11" fmla="*/ 9 h 64"/>
                <a:gd name="T12" fmla="*/ 36 w 51"/>
                <a:gd name="T13" fmla="*/ 9 h 64"/>
                <a:gd name="T14" fmla="*/ 30 w 51"/>
                <a:gd name="T15" fmla="*/ 10 h 64"/>
                <a:gd name="T16" fmla="*/ 27 w 51"/>
                <a:gd name="T17" fmla="*/ 11 h 64"/>
                <a:gd name="T18" fmla="*/ 22 w 51"/>
                <a:gd name="T19" fmla="*/ 13 h 64"/>
                <a:gd name="T20" fmla="*/ 20 w 51"/>
                <a:gd name="T21" fmla="*/ 16 h 64"/>
                <a:gd name="T22" fmla="*/ 16 w 51"/>
                <a:gd name="T23" fmla="*/ 21 h 64"/>
                <a:gd name="T24" fmla="*/ 14 w 51"/>
                <a:gd name="T25" fmla="*/ 25 h 64"/>
                <a:gd name="T26" fmla="*/ 13 w 51"/>
                <a:gd name="T27" fmla="*/ 32 h 64"/>
                <a:gd name="T28" fmla="*/ 14 w 51"/>
                <a:gd name="T29" fmla="*/ 38 h 64"/>
                <a:gd name="T30" fmla="*/ 16 w 51"/>
                <a:gd name="T31" fmla="*/ 44 h 64"/>
                <a:gd name="T32" fmla="*/ 20 w 51"/>
                <a:gd name="T33" fmla="*/ 48 h 64"/>
                <a:gd name="T34" fmla="*/ 24 w 51"/>
                <a:gd name="T35" fmla="*/ 52 h 64"/>
                <a:gd name="T36" fmla="*/ 29 w 51"/>
                <a:gd name="T37" fmla="*/ 54 h 64"/>
                <a:gd name="T38" fmla="*/ 36 w 51"/>
                <a:gd name="T39" fmla="*/ 54 h 64"/>
                <a:gd name="T40" fmla="*/ 38 w 51"/>
                <a:gd name="T41" fmla="*/ 54 h 64"/>
                <a:gd name="T42" fmla="*/ 42 w 51"/>
                <a:gd name="T43" fmla="*/ 53 h 64"/>
                <a:gd name="T44" fmla="*/ 46 w 51"/>
                <a:gd name="T45" fmla="*/ 52 h 64"/>
                <a:gd name="T46" fmla="*/ 49 w 51"/>
                <a:gd name="T47" fmla="*/ 52 h 64"/>
                <a:gd name="T48" fmla="*/ 50 w 51"/>
                <a:gd name="T49" fmla="*/ 50 h 64"/>
                <a:gd name="T50" fmla="*/ 51 w 51"/>
                <a:gd name="T51" fmla="*/ 61 h 64"/>
                <a:gd name="T52" fmla="*/ 50 w 51"/>
                <a:gd name="T53" fmla="*/ 61 h 64"/>
                <a:gd name="T54" fmla="*/ 47 w 51"/>
                <a:gd name="T55" fmla="*/ 62 h 64"/>
                <a:gd name="T56" fmla="*/ 43 w 51"/>
                <a:gd name="T57" fmla="*/ 63 h 64"/>
                <a:gd name="T58" fmla="*/ 38 w 51"/>
                <a:gd name="T59" fmla="*/ 63 h 64"/>
                <a:gd name="T60" fmla="*/ 35 w 51"/>
                <a:gd name="T61" fmla="*/ 64 h 64"/>
                <a:gd name="T62" fmla="*/ 21 w 51"/>
                <a:gd name="T63" fmla="*/ 62 h 64"/>
                <a:gd name="T64" fmla="*/ 10 w 51"/>
                <a:gd name="T65" fmla="*/ 55 h 64"/>
                <a:gd name="T66" fmla="*/ 3 w 51"/>
                <a:gd name="T67" fmla="*/ 45 h 64"/>
                <a:gd name="T68" fmla="*/ 0 w 51"/>
                <a:gd name="T69" fmla="*/ 32 h 64"/>
                <a:gd name="T70" fmla="*/ 3 w 51"/>
                <a:gd name="T71" fmla="*/ 19 h 64"/>
                <a:gd name="T72" fmla="*/ 10 w 51"/>
                <a:gd name="T73" fmla="*/ 9 h 64"/>
                <a:gd name="T74" fmla="*/ 21 w 51"/>
                <a:gd name="T75" fmla="*/ 2 h 64"/>
                <a:gd name="T76" fmla="*/ 35 w 51"/>
                <a:gd name="T77" fmla="*/ 0 h 64"/>
                <a:gd name="T78" fmla="*/ 38 w 51"/>
                <a:gd name="T79" fmla="*/ 0 h 64"/>
                <a:gd name="T80" fmla="*/ 42 w 51"/>
                <a:gd name="T81" fmla="*/ 1 h 64"/>
                <a:gd name="T82" fmla="*/ 47 w 51"/>
                <a:gd name="T83" fmla="*/ 2 h 64"/>
                <a:gd name="T84" fmla="*/ 49 w 51"/>
                <a:gd name="T85" fmla="*/ 2 h 64"/>
                <a:gd name="T86" fmla="*/ 51 w 51"/>
                <a:gd name="T87" fmla="*/ 3 h 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1" h="64">
                  <a:moveTo>
                    <a:pt x="51" y="3"/>
                  </a:moveTo>
                  <a:lnTo>
                    <a:pt x="50" y="13"/>
                  </a:lnTo>
                  <a:lnTo>
                    <a:pt x="49" y="13"/>
                  </a:lnTo>
                  <a:lnTo>
                    <a:pt x="44" y="10"/>
                  </a:lnTo>
                  <a:lnTo>
                    <a:pt x="39" y="9"/>
                  </a:lnTo>
                  <a:lnTo>
                    <a:pt x="36" y="9"/>
                  </a:lnTo>
                  <a:lnTo>
                    <a:pt x="30" y="10"/>
                  </a:lnTo>
                  <a:lnTo>
                    <a:pt x="27" y="11"/>
                  </a:lnTo>
                  <a:lnTo>
                    <a:pt x="22" y="13"/>
                  </a:lnTo>
                  <a:lnTo>
                    <a:pt x="20" y="16"/>
                  </a:lnTo>
                  <a:lnTo>
                    <a:pt x="16" y="21"/>
                  </a:lnTo>
                  <a:lnTo>
                    <a:pt x="14" y="25"/>
                  </a:lnTo>
                  <a:lnTo>
                    <a:pt x="13" y="32"/>
                  </a:lnTo>
                  <a:lnTo>
                    <a:pt x="14" y="38"/>
                  </a:lnTo>
                  <a:lnTo>
                    <a:pt x="16" y="44"/>
                  </a:lnTo>
                  <a:lnTo>
                    <a:pt x="20" y="48"/>
                  </a:lnTo>
                  <a:lnTo>
                    <a:pt x="24" y="52"/>
                  </a:lnTo>
                  <a:lnTo>
                    <a:pt x="29" y="54"/>
                  </a:lnTo>
                  <a:lnTo>
                    <a:pt x="36" y="54"/>
                  </a:lnTo>
                  <a:lnTo>
                    <a:pt x="38" y="54"/>
                  </a:lnTo>
                  <a:lnTo>
                    <a:pt x="42" y="53"/>
                  </a:lnTo>
                  <a:lnTo>
                    <a:pt x="46" y="52"/>
                  </a:lnTo>
                  <a:lnTo>
                    <a:pt x="49" y="52"/>
                  </a:lnTo>
                  <a:lnTo>
                    <a:pt x="50" y="50"/>
                  </a:lnTo>
                  <a:lnTo>
                    <a:pt x="51" y="61"/>
                  </a:lnTo>
                  <a:lnTo>
                    <a:pt x="50" y="61"/>
                  </a:lnTo>
                  <a:lnTo>
                    <a:pt x="47" y="62"/>
                  </a:lnTo>
                  <a:lnTo>
                    <a:pt x="43" y="63"/>
                  </a:lnTo>
                  <a:lnTo>
                    <a:pt x="38" y="63"/>
                  </a:lnTo>
                  <a:lnTo>
                    <a:pt x="35" y="64"/>
                  </a:lnTo>
                  <a:lnTo>
                    <a:pt x="21" y="62"/>
                  </a:lnTo>
                  <a:lnTo>
                    <a:pt x="10" y="55"/>
                  </a:lnTo>
                  <a:lnTo>
                    <a:pt x="3" y="45"/>
                  </a:lnTo>
                  <a:lnTo>
                    <a:pt x="0" y="32"/>
                  </a:lnTo>
                  <a:lnTo>
                    <a:pt x="3" y="19"/>
                  </a:lnTo>
                  <a:lnTo>
                    <a:pt x="10" y="9"/>
                  </a:lnTo>
                  <a:lnTo>
                    <a:pt x="21" y="2"/>
                  </a:lnTo>
                  <a:lnTo>
                    <a:pt x="35" y="0"/>
                  </a:lnTo>
                  <a:lnTo>
                    <a:pt x="38" y="0"/>
                  </a:lnTo>
                  <a:lnTo>
                    <a:pt x="42" y="1"/>
                  </a:lnTo>
                  <a:lnTo>
                    <a:pt x="47" y="2"/>
                  </a:lnTo>
                  <a:lnTo>
                    <a:pt x="49" y="2"/>
                  </a:lnTo>
                  <a:lnTo>
                    <a:pt x="51" y="3"/>
                  </a:lnTo>
                  <a:close/>
                </a:path>
              </a:pathLst>
            </a:custGeom>
            <a:grpFill/>
            <a:ln w="0">
              <a:solidFill>
                <a:srgbClr val="FFFFFF"/>
              </a:solidFill>
              <a:prstDash val="solid"/>
              <a:round/>
              <a:headEnd/>
              <a:tailEnd/>
            </a:ln>
          </p:spPr>
          <p:txBody>
            <a:bodyPr/>
            <a:lstStyle/>
            <a:p>
              <a:endParaRPr lang="zh-CN" altLang="en-US"/>
            </a:p>
          </p:txBody>
        </p:sp>
        <p:sp>
          <p:nvSpPr>
            <p:cNvPr id="67" name="Freeform 46">
              <a:extLst>
                <a:ext uri="{FF2B5EF4-FFF2-40B4-BE49-F238E27FC236}">
                  <a16:creationId xmlns:a16="http://schemas.microsoft.com/office/drawing/2014/main" xmlns="" id="{F3E6C5AB-D4CB-4AB3-8CBC-175CE84F4C8B}"/>
                </a:ext>
              </a:extLst>
            </p:cNvPr>
            <p:cNvSpPr>
              <a:spLocks/>
            </p:cNvSpPr>
            <p:nvPr/>
          </p:nvSpPr>
          <p:spPr bwMode="auto">
            <a:xfrm>
              <a:off x="742" y="288"/>
              <a:ext cx="48" cy="61"/>
            </a:xfrm>
            <a:custGeom>
              <a:avLst/>
              <a:gdLst>
                <a:gd name="T0" fmla="*/ 0 w 48"/>
                <a:gd name="T1" fmla="*/ 0 h 61"/>
                <a:gd name="T2" fmla="*/ 13 w 48"/>
                <a:gd name="T3" fmla="*/ 0 h 61"/>
                <a:gd name="T4" fmla="*/ 13 w 48"/>
                <a:gd name="T5" fmla="*/ 25 h 61"/>
                <a:gd name="T6" fmla="*/ 37 w 48"/>
                <a:gd name="T7" fmla="*/ 25 h 61"/>
                <a:gd name="T8" fmla="*/ 37 w 48"/>
                <a:gd name="T9" fmla="*/ 0 h 61"/>
                <a:gd name="T10" fmla="*/ 48 w 48"/>
                <a:gd name="T11" fmla="*/ 0 h 61"/>
                <a:gd name="T12" fmla="*/ 48 w 48"/>
                <a:gd name="T13" fmla="*/ 61 h 61"/>
                <a:gd name="T14" fmla="*/ 37 w 48"/>
                <a:gd name="T15" fmla="*/ 61 h 61"/>
                <a:gd name="T16" fmla="*/ 37 w 48"/>
                <a:gd name="T17" fmla="*/ 35 h 61"/>
                <a:gd name="T18" fmla="*/ 13 w 48"/>
                <a:gd name="T19" fmla="*/ 35 h 61"/>
                <a:gd name="T20" fmla="*/ 13 w 48"/>
                <a:gd name="T21" fmla="*/ 61 h 61"/>
                <a:gd name="T22" fmla="*/ 0 w 48"/>
                <a:gd name="T23" fmla="*/ 61 h 61"/>
                <a:gd name="T24" fmla="*/ 0 w 48"/>
                <a:gd name="T25" fmla="*/ 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61">
                  <a:moveTo>
                    <a:pt x="0" y="0"/>
                  </a:moveTo>
                  <a:lnTo>
                    <a:pt x="13" y="0"/>
                  </a:lnTo>
                  <a:lnTo>
                    <a:pt x="13" y="25"/>
                  </a:lnTo>
                  <a:lnTo>
                    <a:pt x="37" y="25"/>
                  </a:lnTo>
                  <a:lnTo>
                    <a:pt x="37" y="0"/>
                  </a:lnTo>
                  <a:lnTo>
                    <a:pt x="48" y="0"/>
                  </a:lnTo>
                  <a:lnTo>
                    <a:pt x="48" y="61"/>
                  </a:lnTo>
                  <a:lnTo>
                    <a:pt x="37" y="61"/>
                  </a:lnTo>
                  <a:lnTo>
                    <a:pt x="37" y="35"/>
                  </a:lnTo>
                  <a:lnTo>
                    <a:pt x="13" y="35"/>
                  </a:lnTo>
                  <a:lnTo>
                    <a:pt x="13"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68" name="Rectangle 47">
              <a:extLst>
                <a:ext uri="{FF2B5EF4-FFF2-40B4-BE49-F238E27FC236}">
                  <a16:creationId xmlns:a16="http://schemas.microsoft.com/office/drawing/2014/main" xmlns="" id="{C85A34DB-3E62-484C-B153-6524DAC9A019}"/>
                </a:ext>
              </a:extLst>
            </p:cNvPr>
            <p:cNvSpPr>
              <a:spLocks noChangeArrowheads="1"/>
            </p:cNvSpPr>
            <p:nvPr/>
          </p:nvSpPr>
          <p:spPr bwMode="auto">
            <a:xfrm>
              <a:off x="804" y="288"/>
              <a:ext cx="13" cy="61"/>
            </a:xfrm>
            <a:prstGeom prst="rect">
              <a:avLst/>
            </a:prstGeom>
            <a:grpFill/>
            <a:ln w="0">
              <a:solidFill>
                <a:srgbClr val="FFFFFF"/>
              </a:solidFill>
              <a:miter lim="800000"/>
              <a:headEnd/>
              <a:tailEnd/>
            </a:ln>
          </p:spPr>
          <p:txBody>
            <a:bodyPr/>
            <a:lstStyle/>
            <a:p>
              <a:endParaRPr lang="zh-CN" altLang="en-US"/>
            </a:p>
          </p:txBody>
        </p:sp>
        <p:sp>
          <p:nvSpPr>
            <p:cNvPr id="69" name="Freeform 48">
              <a:extLst>
                <a:ext uri="{FF2B5EF4-FFF2-40B4-BE49-F238E27FC236}">
                  <a16:creationId xmlns:a16="http://schemas.microsoft.com/office/drawing/2014/main" xmlns="" id="{1D018A81-5500-46D1-8B42-CE461BF2B62C}"/>
                </a:ext>
              </a:extLst>
            </p:cNvPr>
            <p:cNvSpPr>
              <a:spLocks/>
            </p:cNvSpPr>
            <p:nvPr/>
          </p:nvSpPr>
          <p:spPr bwMode="auto">
            <a:xfrm>
              <a:off x="831" y="288"/>
              <a:ext cx="50" cy="61"/>
            </a:xfrm>
            <a:custGeom>
              <a:avLst/>
              <a:gdLst>
                <a:gd name="T0" fmla="*/ 0 w 50"/>
                <a:gd name="T1" fmla="*/ 0 h 61"/>
                <a:gd name="T2" fmla="*/ 14 w 50"/>
                <a:gd name="T3" fmla="*/ 0 h 61"/>
                <a:gd name="T4" fmla="*/ 36 w 50"/>
                <a:gd name="T5" fmla="*/ 43 h 61"/>
                <a:gd name="T6" fmla="*/ 37 w 50"/>
                <a:gd name="T7" fmla="*/ 45 h 61"/>
                <a:gd name="T8" fmla="*/ 39 w 50"/>
                <a:gd name="T9" fmla="*/ 47 h 61"/>
                <a:gd name="T10" fmla="*/ 40 w 50"/>
                <a:gd name="T11" fmla="*/ 51 h 61"/>
                <a:gd name="T12" fmla="*/ 41 w 50"/>
                <a:gd name="T13" fmla="*/ 54 h 61"/>
                <a:gd name="T14" fmla="*/ 40 w 50"/>
                <a:gd name="T15" fmla="*/ 49 h 61"/>
                <a:gd name="T16" fmla="*/ 40 w 50"/>
                <a:gd name="T17" fmla="*/ 46 h 61"/>
                <a:gd name="T18" fmla="*/ 40 w 50"/>
                <a:gd name="T19" fmla="*/ 43 h 61"/>
                <a:gd name="T20" fmla="*/ 40 w 50"/>
                <a:gd name="T21" fmla="*/ 40 h 61"/>
                <a:gd name="T22" fmla="*/ 40 w 50"/>
                <a:gd name="T23" fmla="*/ 0 h 61"/>
                <a:gd name="T24" fmla="*/ 50 w 50"/>
                <a:gd name="T25" fmla="*/ 0 h 61"/>
                <a:gd name="T26" fmla="*/ 50 w 50"/>
                <a:gd name="T27" fmla="*/ 61 h 61"/>
                <a:gd name="T28" fmla="*/ 35 w 50"/>
                <a:gd name="T29" fmla="*/ 61 h 61"/>
                <a:gd name="T30" fmla="*/ 12 w 50"/>
                <a:gd name="T31" fmla="*/ 17 h 61"/>
                <a:gd name="T32" fmla="*/ 11 w 50"/>
                <a:gd name="T33" fmla="*/ 16 h 61"/>
                <a:gd name="T34" fmla="*/ 10 w 50"/>
                <a:gd name="T35" fmla="*/ 14 h 61"/>
                <a:gd name="T36" fmla="*/ 10 w 50"/>
                <a:gd name="T37" fmla="*/ 10 h 61"/>
                <a:gd name="T38" fmla="*/ 9 w 50"/>
                <a:gd name="T39" fmla="*/ 7 h 61"/>
                <a:gd name="T40" fmla="*/ 9 w 50"/>
                <a:gd name="T41" fmla="*/ 12 h 61"/>
                <a:gd name="T42" fmla="*/ 10 w 50"/>
                <a:gd name="T43" fmla="*/ 16 h 61"/>
                <a:gd name="T44" fmla="*/ 10 w 50"/>
                <a:gd name="T45" fmla="*/ 20 h 61"/>
                <a:gd name="T46" fmla="*/ 10 w 50"/>
                <a:gd name="T47" fmla="*/ 22 h 61"/>
                <a:gd name="T48" fmla="*/ 10 w 50"/>
                <a:gd name="T49" fmla="*/ 61 h 61"/>
                <a:gd name="T50" fmla="*/ 0 w 50"/>
                <a:gd name="T51" fmla="*/ 61 h 61"/>
                <a:gd name="T52" fmla="*/ 0 w 50"/>
                <a:gd name="T53" fmla="*/ 0 h 6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61">
                  <a:moveTo>
                    <a:pt x="0" y="0"/>
                  </a:moveTo>
                  <a:lnTo>
                    <a:pt x="14" y="0"/>
                  </a:lnTo>
                  <a:lnTo>
                    <a:pt x="36" y="43"/>
                  </a:lnTo>
                  <a:lnTo>
                    <a:pt x="37" y="45"/>
                  </a:lnTo>
                  <a:lnTo>
                    <a:pt x="39" y="47"/>
                  </a:lnTo>
                  <a:lnTo>
                    <a:pt x="40" y="51"/>
                  </a:lnTo>
                  <a:lnTo>
                    <a:pt x="41" y="54"/>
                  </a:lnTo>
                  <a:lnTo>
                    <a:pt x="40" y="49"/>
                  </a:lnTo>
                  <a:lnTo>
                    <a:pt x="40" y="46"/>
                  </a:lnTo>
                  <a:lnTo>
                    <a:pt x="40" y="43"/>
                  </a:lnTo>
                  <a:lnTo>
                    <a:pt x="40" y="40"/>
                  </a:lnTo>
                  <a:lnTo>
                    <a:pt x="40" y="0"/>
                  </a:lnTo>
                  <a:lnTo>
                    <a:pt x="50" y="0"/>
                  </a:lnTo>
                  <a:lnTo>
                    <a:pt x="50" y="61"/>
                  </a:lnTo>
                  <a:lnTo>
                    <a:pt x="35" y="61"/>
                  </a:lnTo>
                  <a:lnTo>
                    <a:pt x="12" y="17"/>
                  </a:lnTo>
                  <a:lnTo>
                    <a:pt x="11" y="16"/>
                  </a:lnTo>
                  <a:lnTo>
                    <a:pt x="10" y="14"/>
                  </a:lnTo>
                  <a:lnTo>
                    <a:pt x="10" y="10"/>
                  </a:lnTo>
                  <a:lnTo>
                    <a:pt x="9" y="7"/>
                  </a:lnTo>
                  <a:lnTo>
                    <a:pt x="9" y="12"/>
                  </a:lnTo>
                  <a:lnTo>
                    <a:pt x="10" y="16"/>
                  </a:lnTo>
                  <a:lnTo>
                    <a:pt x="10" y="20"/>
                  </a:lnTo>
                  <a:lnTo>
                    <a:pt x="10" y="22"/>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70" name="Freeform 49">
              <a:extLst>
                <a:ext uri="{FF2B5EF4-FFF2-40B4-BE49-F238E27FC236}">
                  <a16:creationId xmlns:a16="http://schemas.microsoft.com/office/drawing/2014/main" xmlns="" id="{38D3190A-1B6C-40A8-B306-BD3491EC03D9}"/>
                </a:ext>
              </a:extLst>
            </p:cNvPr>
            <p:cNvSpPr>
              <a:spLocks noEditPoints="1"/>
            </p:cNvSpPr>
            <p:nvPr/>
          </p:nvSpPr>
          <p:spPr bwMode="auto">
            <a:xfrm>
              <a:off x="888" y="288"/>
              <a:ext cx="62" cy="61"/>
            </a:xfrm>
            <a:custGeom>
              <a:avLst/>
              <a:gdLst>
                <a:gd name="T0" fmla="*/ 23 w 62"/>
                <a:gd name="T1" fmla="*/ 0 h 61"/>
                <a:gd name="T2" fmla="*/ 38 w 62"/>
                <a:gd name="T3" fmla="*/ 0 h 61"/>
                <a:gd name="T4" fmla="*/ 62 w 62"/>
                <a:gd name="T5" fmla="*/ 61 h 61"/>
                <a:gd name="T6" fmla="*/ 48 w 62"/>
                <a:gd name="T7" fmla="*/ 61 h 61"/>
                <a:gd name="T8" fmla="*/ 44 w 62"/>
                <a:gd name="T9" fmla="*/ 47 h 61"/>
                <a:gd name="T10" fmla="*/ 17 w 62"/>
                <a:gd name="T11" fmla="*/ 47 h 61"/>
                <a:gd name="T12" fmla="*/ 11 w 62"/>
                <a:gd name="T13" fmla="*/ 61 h 61"/>
                <a:gd name="T14" fmla="*/ 0 w 62"/>
                <a:gd name="T15" fmla="*/ 61 h 61"/>
                <a:gd name="T16" fmla="*/ 23 w 62"/>
                <a:gd name="T17" fmla="*/ 0 h 61"/>
                <a:gd name="T18" fmla="*/ 31 w 62"/>
                <a:gd name="T19" fmla="*/ 10 h 61"/>
                <a:gd name="T20" fmla="*/ 21 w 62"/>
                <a:gd name="T21" fmla="*/ 38 h 61"/>
                <a:gd name="T22" fmla="*/ 40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3" y="0"/>
                  </a:moveTo>
                  <a:lnTo>
                    <a:pt x="38" y="0"/>
                  </a:lnTo>
                  <a:lnTo>
                    <a:pt x="62" y="61"/>
                  </a:lnTo>
                  <a:lnTo>
                    <a:pt x="48" y="61"/>
                  </a:lnTo>
                  <a:lnTo>
                    <a:pt x="44" y="47"/>
                  </a:lnTo>
                  <a:lnTo>
                    <a:pt x="17" y="47"/>
                  </a:lnTo>
                  <a:lnTo>
                    <a:pt x="11" y="61"/>
                  </a:lnTo>
                  <a:lnTo>
                    <a:pt x="0" y="61"/>
                  </a:lnTo>
                  <a:lnTo>
                    <a:pt x="23" y="0"/>
                  </a:lnTo>
                  <a:close/>
                  <a:moveTo>
                    <a:pt x="31" y="10"/>
                  </a:moveTo>
                  <a:lnTo>
                    <a:pt x="21" y="38"/>
                  </a:lnTo>
                  <a:lnTo>
                    <a:pt x="40" y="38"/>
                  </a:lnTo>
                  <a:lnTo>
                    <a:pt x="31" y="10"/>
                  </a:lnTo>
                  <a:close/>
                </a:path>
              </a:pathLst>
            </a:custGeom>
            <a:grpFill/>
            <a:ln w="0">
              <a:solidFill>
                <a:srgbClr val="FFFFFF"/>
              </a:solidFill>
              <a:prstDash val="solid"/>
              <a:round/>
              <a:headEnd/>
              <a:tailEnd/>
            </a:ln>
          </p:spPr>
          <p:txBody>
            <a:bodyPr/>
            <a:lstStyle/>
            <a:p>
              <a:endParaRPr lang="zh-CN" altLang="en-US"/>
            </a:p>
          </p:txBody>
        </p:sp>
        <p:sp>
          <p:nvSpPr>
            <p:cNvPr id="71" name="Freeform 50">
              <a:extLst>
                <a:ext uri="{FF2B5EF4-FFF2-40B4-BE49-F238E27FC236}">
                  <a16:creationId xmlns:a16="http://schemas.microsoft.com/office/drawing/2014/main" xmlns="" id="{AE5AAD32-4E05-4086-9E33-D1F11F6B1C2C}"/>
                </a:ext>
              </a:extLst>
            </p:cNvPr>
            <p:cNvSpPr>
              <a:spLocks/>
            </p:cNvSpPr>
            <p:nvPr/>
          </p:nvSpPr>
          <p:spPr bwMode="auto">
            <a:xfrm>
              <a:off x="981" y="288"/>
              <a:ext cx="70" cy="61"/>
            </a:xfrm>
            <a:custGeom>
              <a:avLst/>
              <a:gdLst>
                <a:gd name="T0" fmla="*/ 0 w 70"/>
                <a:gd name="T1" fmla="*/ 0 h 61"/>
                <a:gd name="T2" fmla="*/ 18 w 70"/>
                <a:gd name="T3" fmla="*/ 0 h 61"/>
                <a:gd name="T4" fmla="*/ 33 w 70"/>
                <a:gd name="T5" fmla="*/ 43 h 61"/>
                <a:gd name="T6" fmla="*/ 34 w 70"/>
                <a:gd name="T7" fmla="*/ 45 h 61"/>
                <a:gd name="T8" fmla="*/ 34 w 70"/>
                <a:gd name="T9" fmla="*/ 47 h 61"/>
                <a:gd name="T10" fmla="*/ 34 w 70"/>
                <a:gd name="T11" fmla="*/ 49 h 61"/>
                <a:gd name="T12" fmla="*/ 36 w 70"/>
                <a:gd name="T13" fmla="*/ 53 h 61"/>
                <a:gd name="T14" fmla="*/ 36 w 70"/>
                <a:gd name="T15" fmla="*/ 49 h 61"/>
                <a:gd name="T16" fmla="*/ 36 w 70"/>
                <a:gd name="T17" fmla="*/ 47 h 61"/>
                <a:gd name="T18" fmla="*/ 37 w 70"/>
                <a:gd name="T19" fmla="*/ 45 h 61"/>
                <a:gd name="T20" fmla="*/ 37 w 70"/>
                <a:gd name="T21" fmla="*/ 43 h 61"/>
                <a:gd name="T22" fmla="*/ 52 w 70"/>
                <a:gd name="T23" fmla="*/ 0 h 61"/>
                <a:gd name="T24" fmla="*/ 70 w 70"/>
                <a:gd name="T25" fmla="*/ 0 h 61"/>
                <a:gd name="T26" fmla="*/ 70 w 70"/>
                <a:gd name="T27" fmla="*/ 61 h 61"/>
                <a:gd name="T28" fmla="*/ 59 w 70"/>
                <a:gd name="T29" fmla="*/ 61 h 61"/>
                <a:gd name="T30" fmla="*/ 59 w 70"/>
                <a:gd name="T31" fmla="*/ 16 h 61"/>
                <a:gd name="T32" fmla="*/ 59 w 70"/>
                <a:gd name="T33" fmla="*/ 14 h 61"/>
                <a:gd name="T34" fmla="*/ 59 w 70"/>
                <a:gd name="T35" fmla="*/ 10 h 61"/>
                <a:gd name="T36" fmla="*/ 60 w 70"/>
                <a:gd name="T37" fmla="*/ 8 h 61"/>
                <a:gd name="T38" fmla="*/ 60 w 70"/>
                <a:gd name="T39" fmla="*/ 5 h 61"/>
                <a:gd name="T40" fmla="*/ 59 w 70"/>
                <a:gd name="T41" fmla="*/ 8 h 61"/>
                <a:gd name="T42" fmla="*/ 59 w 70"/>
                <a:gd name="T43" fmla="*/ 10 h 61"/>
                <a:gd name="T44" fmla="*/ 57 w 70"/>
                <a:gd name="T45" fmla="*/ 13 h 61"/>
                <a:gd name="T46" fmla="*/ 57 w 70"/>
                <a:gd name="T47" fmla="*/ 14 h 61"/>
                <a:gd name="T48" fmla="*/ 40 w 70"/>
                <a:gd name="T49" fmla="*/ 61 h 61"/>
                <a:gd name="T50" fmla="*/ 29 w 70"/>
                <a:gd name="T51" fmla="*/ 61 h 61"/>
                <a:gd name="T52" fmla="*/ 13 w 70"/>
                <a:gd name="T53" fmla="*/ 15 h 61"/>
                <a:gd name="T54" fmla="*/ 11 w 70"/>
                <a:gd name="T55" fmla="*/ 13 h 61"/>
                <a:gd name="T56" fmla="*/ 11 w 70"/>
                <a:gd name="T57" fmla="*/ 10 h 61"/>
                <a:gd name="T58" fmla="*/ 10 w 70"/>
                <a:gd name="T59" fmla="*/ 8 h 61"/>
                <a:gd name="T60" fmla="*/ 10 w 70"/>
                <a:gd name="T61" fmla="*/ 5 h 61"/>
                <a:gd name="T62" fmla="*/ 10 w 70"/>
                <a:gd name="T63" fmla="*/ 10 h 61"/>
                <a:gd name="T64" fmla="*/ 10 w 70"/>
                <a:gd name="T65" fmla="*/ 13 h 61"/>
                <a:gd name="T66" fmla="*/ 10 w 70"/>
                <a:gd name="T67" fmla="*/ 15 h 61"/>
                <a:gd name="T68" fmla="*/ 10 w 70"/>
                <a:gd name="T69" fmla="*/ 16 h 61"/>
                <a:gd name="T70" fmla="*/ 10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8" y="0"/>
                  </a:lnTo>
                  <a:lnTo>
                    <a:pt x="33" y="43"/>
                  </a:lnTo>
                  <a:lnTo>
                    <a:pt x="34" y="45"/>
                  </a:lnTo>
                  <a:lnTo>
                    <a:pt x="34" y="47"/>
                  </a:lnTo>
                  <a:lnTo>
                    <a:pt x="34" y="49"/>
                  </a:lnTo>
                  <a:lnTo>
                    <a:pt x="36" y="53"/>
                  </a:lnTo>
                  <a:lnTo>
                    <a:pt x="36" y="49"/>
                  </a:lnTo>
                  <a:lnTo>
                    <a:pt x="36" y="47"/>
                  </a:lnTo>
                  <a:lnTo>
                    <a:pt x="37" y="45"/>
                  </a:lnTo>
                  <a:lnTo>
                    <a:pt x="37" y="43"/>
                  </a:lnTo>
                  <a:lnTo>
                    <a:pt x="52" y="0"/>
                  </a:lnTo>
                  <a:lnTo>
                    <a:pt x="70" y="0"/>
                  </a:lnTo>
                  <a:lnTo>
                    <a:pt x="70" y="61"/>
                  </a:lnTo>
                  <a:lnTo>
                    <a:pt x="59" y="61"/>
                  </a:lnTo>
                  <a:lnTo>
                    <a:pt x="59" y="16"/>
                  </a:lnTo>
                  <a:lnTo>
                    <a:pt x="59" y="14"/>
                  </a:lnTo>
                  <a:lnTo>
                    <a:pt x="59" y="10"/>
                  </a:lnTo>
                  <a:lnTo>
                    <a:pt x="60" y="8"/>
                  </a:lnTo>
                  <a:lnTo>
                    <a:pt x="60" y="5"/>
                  </a:lnTo>
                  <a:lnTo>
                    <a:pt x="59" y="8"/>
                  </a:lnTo>
                  <a:lnTo>
                    <a:pt x="59" y="10"/>
                  </a:lnTo>
                  <a:lnTo>
                    <a:pt x="57" y="13"/>
                  </a:lnTo>
                  <a:lnTo>
                    <a:pt x="57" y="14"/>
                  </a:lnTo>
                  <a:lnTo>
                    <a:pt x="40" y="61"/>
                  </a:lnTo>
                  <a:lnTo>
                    <a:pt x="29" y="61"/>
                  </a:lnTo>
                  <a:lnTo>
                    <a:pt x="13" y="15"/>
                  </a:lnTo>
                  <a:lnTo>
                    <a:pt x="11" y="13"/>
                  </a:lnTo>
                  <a:lnTo>
                    <a:pt x="11" y="10"/>
                  </a:lnTo>
                  <a:lnTo>
                    <a:pt x="10" y="8"/>
                  </a:lnTo>
                  <a:lnTo>
                    <a:pt x="10" y="5"/>
                  </a:lnTo>
                  <a:lnTo>
                    <a:pt x="10" y="10"/>
                  </a:lnTo>
                  <a:lnTo>
                    <a:pt x="10" y="13"/>
                  </a:lnTo>
                  <a:lnTo>
                    <a:pt x="10" y="15"/>
                  </a:lnTo>
                  <a:lnTo>
                    <a:pt x="10" y="16"/>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72" name="Freeform 51">
              <a:extLst>
                <a:ext uri="{FF2B5EF4-FFF2-40B4-BE49-F238E27FC236}">
                  <a16:creationId xmlns:a16="http://schemas.microsoft.com/office/drawing/2014/main" xmlns="" id="{907D553B-8B0A-4A1D-ABB6-F2A26ED805C0}"/>
                </a:ext>
              </a:extLst>
            </p:cNvPr>
            <p:cNvSpPr>
              <a:spLocks noEditPoints="1"/>
            </p:cNvSpPr>
            <p:nvPr/>
          </p:nvSpPr>
          <p:spPr bwMode="auto">
            <a:xfrm>
              <a:off x="1058" y="288"/>
              <a:ext cx="62" cy="61"/>
            </a:xfrm>
            <a:custGeom>
              <a:avLst/>
              <a:gdLst>
                <a:gd name="T0" fmla="*/ 23 w 62"/>
                <a:gd name="T1" fmla="*/ 0 h 61"/>
                <a:gd name="T2" fmla="*/ 38 w 62"/>
                <a:gd name="T3" fmla="*/ 0 h 61"/>
                <a:gd name="T4" fmla="*/ 62 w 62"/>
                <a:gd name="T5" fmla="*/ 61 h 61"/>
                <a:gd name="T6" fmla="*/ 48 w 62"/>
                <a:gd name="T7" fmla="*/ 61 h 61"/>
                <a:gd name="T8" fmla="*/ 44 w 62"/>
                <a:gd name="T9" fmla="*/ 47 h 61"/>
                <a:gd name="T10" fmla="*/ 17 w 62"/>
                <a:gd name="T11" fmla="*/ 47 h 61"/>
                <a:gd name="T12" fmla="*/ 11 w 62"/>
                <a:gd name="T13" fmla="*/ 61 h 61"/>
                <a:gd name="T14" fmla="*/ 0 w 62"/>
                <a:gd name="T15" fmla="*/ 61 h 61"/>
                <a:gd name="T16" fmla="*/ 23 w 62"/>
                <a:gd name="T17" fmla="*/ 0 h 61"/>
                <a:gd name="T18" fmla="*/ 31 w 62"/>
                <a:gd name="T19" fmla="*/ 10 h 61"/>
                <a:gd name="T20" fmla="*/ 21 w 62"/>
                <a:gd name="T21" fmla="*/ 38 h 61"/>
                <a:gd name="T22" fmla="*/ 40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3" y="0"/>
                  </a:moveTo>
                  <a:lnTo>
                    <a:pt x="38" y="0"/>
                  </a:lnTo>
                  <a:lnTo>
                    <a:pt x="62" y="61"/>
                  </a:lnTo>
                  <a:lnTo>
                    <a:pt x="48" y="61"/>
                  </a:lnTo>
                  <a:lnTo>
                    <a:pt x="44" y="47"/>
                  </a:lnTo>
                  <a:lnTo>
                    <a:pt x="17" y="47"/>
                  </a:lnTo>
                  <a:lnTo>
                    <a:pt x="11" y="61"/>
                  </a:lnTo>
                  <a:lnTo>
                    <a:pt x="0" y="61"/>
                  </a:lnTo>
                  <a:lnTo>
                    <a:pt x="23" y="0"/>
                  </a:lnTo>
                  <a:close/>
                  <a:moveTo>
                    <a:pt x="31" y="10"/>
                  </a:moveTo>
                  <a:lnTo>
                    <a:pt x="21" y="38"/>
                  </a:lnTo>
                  <a:lnTo>
                    <a:pt x="40" y="38"/>
                  </a:lnTo>
                  <a:lnTo>
                    <a:pt x="31" y="10"/>
                  </a:lnTo>
                  <a:close/>
                </a:path>
              </a:pathLst>
            </a:custGeom>
            <a:grpFill/>
            <a:ln w="0">
              <a:solidFill>
                <a:srgbClr val="FFFFFF"/>
              </a:solidFill>
              <a:prstDash val="solid"/>
              <a:round/>
              <a:headEnd/>
              <a:tailEnd/>
            </a:ln>
          </p:spPr>
          <p:txBody>
            <a:bodyPr/>
            <a:lstStyle/>
            <a:p>
              <a:endParaRPr lang="zh-CN" altLang="en-US"/>
            </a:p>
          </p:txBody>
        </p:sp>
        <p:sp>
          <p:nvSpPr>
            <p:cNvPr id="73" name="Freeform 52">
              <a:extLst>
                <a:ext uri="{FF2B5EF4-FFF2-40B4-BE49-F238E27FC236}">
                  <a16:creationId xmlns:a16="http://schemas.microsoft.com/office/drawing/2014/main" xmlns="" id="{7751BE0C-01AD-4FD0-811A-EC4676B23ED2}"/>
                </a:ext>
              </a:extLst>
            </p:cNvPr>
            <p:cNvSpPr>
              <a:spLocks noEditPoints="1"/>
            </p:cNvSpPr>
            <p:nvPr/>
          </p:nvSpPr>
          <p:spPr bwMode="auto">
            <a:xfrm>
              <a:off x="1125" y="288"/>
              <a:ext cx="46" cy="61"/>
            </a:xfrm>
            <a:custGeom>
              <a:avLst/>
              <a:gdLst>
                <a:gd name="T0" fmla="*/ 0 w 46"/>
                <a:gd name="T1" fmla="*/ 0 h 61"/>
                <a:gd name="T2" fmla="*/ 20 w 46"/>
                <a:gd name="T3" fmla="*/ 0 h 61"/>
                <a:gd name="T4" fmla="*/ 27 w 46"/>
                <a:gd name="T5" fmla="*/ 0 h 61"/>
                <a:gd name="T6" fmla="*/ 33 w 46"/>
                <a:gd name="T7" fmla="*/ 2 h 61"/>
                <a:gd name="T8" fmla="*/ 38 w 46"/>
                <a:gd name="T9" fmla="*/ 5 h 61"/>
                <a:gd name="T10" fmla="*/ 40 w 46"/>
                <a:gd name="T11" fmla="*/ 7 h 61"/>
                <a:gd name="T12" fmla="*/ 42 w 46"/>
                <a:gd name="T13" fmla="*/ 12 h 61"/>
                <a:gd name="T14" fmla="*/ 42 w 46"/>
                <a:gd name="T15" fmla="*/ 16 h 61"/>
                <a:gd name="T16" fmla="*/ 42 w 46"/>
                <a:gd name="T17" fmla="*/ 20 h 61"/>
                <a:gd name="T18" fmla="*/ 41 w 46"/>
                <a:gd name="T19" fmla="*/ 23 h 61"/>
                <a:gd name="T20" fmla="*/ 39 w 46"/>
                <a:gd name="T21" fmla="*/ 25 h 61"/>
                <a:gd name="T22" fmla="*/ 36 w 46"/>
                <a:gd name="T23" fmla="*/ 28 h 61"/>
                <a:gd name="T24" fmla="*/ 34 w 46"/>
                <a:gd name="T25" fmla="*/ 30 h 61"/>
                <a:gd name="T26" fmla="*/ 29 w 46"/>
                <a:gd name="T27" fmla="*/ 31 h 61"/>
                <a:gd name="T28" fmla="*/ 32 w 46"/>
                <a:gd name="T29" fmla="*/ 32 h 61"/>
                <a:gd name="T30" fmla="*/ 34 w 46"/>
                <a:gd name="T31" fmla="*/ 33 h 61"/>
                <a:gd name="T32" fmla="*/ 35 w 46"/>
                <a:gd name="T33" fmla="*/ 36 h 61"/>
                <a:gd name="T34" fmla="*/ 38 w 46"/>
                <a:gd name="T35" fmla="*/ 40 h 61"/>
                <a:gd name="T36" fmla="*/ 46 w 46"/>
                <a:gd name="T37" fmla="*/ 61 h 61"/>
                <a:gd name="T38" fmla="*/ 33 w 46"/>
                <a:gd name="T39" fmla="*/ 61 h 61"/>
                <a:gd name="T40" fmla="*/ 26 w 46"/>
                <a:gd name="T41" fmla="*/ 43 h 61"/>
                <a:gd name="T42" fmla="*/ 25 w 46"/>
                <a:gd name="T43" fmla="*/ 39 h 61"/>
                <a:gd name="T44" fmla="*/ 23 w 46"/>
                <a:gd name="T45" fmla="*/ 37 h 61"/>
                <a:gd name="T46" fmla="*/ 20 w 46"/>
                <a:gd name="T47" fmla="*/ 36 h 61"/>
                <a:gd name="T48" fmla="*/ 16 w 46"/>
                <a:gd name="T49" fmla="*/ 36 h 61"/>
                <a:gd name="T50" fmla="*/ 12 w 46"/>
                <a:gd name="T51" fmla="*/ 36 h 61"/>
                <a:gd name="T52" fmla="*/ 12 w 46"/>
                <a:gd name="T53" fmla="*/ 61 h 61"/>
                <a:gd name="T54" fmla="*/ 0 w 46"/>
                <a:gd name="T55" fmla="*/ 61 h 61"/>
                <a:gd name="T56" fmla="*/ 0 w 46"/>
                <a:gd name="T57" fmla="*/ 0 h 61"/>
                <a:gd name="T58" fmla="*/ 12 w 46"/>
                <a:gd name="T59" fmla="*/ 9 h 61"/>
                <a:gd name="T60" fmla="*/ 12 w 46"/>
                <a:gd name="T61" fmla="*/ 28 h 61"/>
                <a:gd name="T62" fmla="*/ 18 w 46"/>
                <a:gd name="T63" fmla="*/ 28 h 61"/>
                <a:gd name="T64" fmla="*/ 21 w 46"/>
                <a:gd name="T65" fmla="*/ 27 h 61"/>
                <a:gd name="T66" fmla="*/ 25 w 46"/>
                <a:gd name="T67" fmla="*/ 27 h 61"/>
                <a:gd name="T68" fmla="*/ 27 w 46"/>
                <a:gd name="T69" fmla="*/ 24 h 61"/>
                <a:gd name="T70" fmla="*/ 29 w 46"/>
                <a:gd name="T71" fmla="*/ 23 h 61"/>
                <a:gd name="T72" fmla="*/ 31 w 46"/>
                <a:gd name="T73" fmla="*/ 21 h 61"/>
                <a:gd name="T74" fmla="*/ 31 w 46"/>
                <a:gd name="T75" fmla="*/ 18 h 61"/>
                <a:gd name="T76" fmla="*/ 31 w 46"/>
                <a:gd name="T77" fmla="*/ 15 h 61"/>
                <a:gd name="T78" fmla="*/ 29 w 46"/>
                <a:gd name="T79" fmla="*/ 13 h 61"/>
                <a:gd name="T80" fmla="*/ 27 w 46"/>
                <a:gd name="T81" fmla="*/ 10 h 61"/>
                <a:gd name="T82" fmla="*/ 25 w 46"/>
                <a:gd name="T83" fmla="*/ 9 h 61"/>
                <a:gd name="T84" fmla="*/ 21 w 46"/>
                <a:gd name="T85" fmla="*/ 9 h 61"/>
                <a:gd name="T86" fmla="*/ 17 w 46"/>
                <a:gd name="T87" fmla="*/ 9 h 61"/>
                <a:gd name="T88" fmla="*/ 12 w 46"/>
                <a:gd name="T89" fmla="*/ 9 h 6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6" h="61">
                  <a:moveTo>
                    <a:pt x="0" y="0"/>
                  </a:moveTo>
                  <a:lnTo>
                    <a:pt x="20" y="0"/>
                  </a:lnTo>
                  <a:lnTo>
                    <a:pt x="27" y="0"/>
                  </a:lnTo>
                  <a:lnTo>
                    <a:pt x="33" y="2"/>
                  </a:lnTo>
                  <a:lnTo>
                    <a:pt x="38" y="5"/>
                  </a:lnTo>
                  <a:lnTo>
                    <a:pt x="40" y="7"/>
                  </a:lnTo>
                  <a:lnTo>
                    <a:pt x="42" y="12"/>
                  </a:lnTo>
                  <a:lnTo>
                    <a:pt x="42" y="16"/>
                  </a:lnTo>
                  <a:lnTo>
                    <a:pt x="42" y="20"/>
                  </a:lnTo>
                  <a:lnTo>
                    <a:pt x="41" y="23"/>
                  </a:lnTo>
                  <a:lnTo>
                    <a:pt x="39" y="25"/>
                  </a:lnTo>
                  <a:lnTo>
                    <a:pt x="36" y="28"/>
                  </a:lnTo>
                  <a:lnTo>
                    <a:pt x="34" y="30"/>
                  </a:lnTo>
                  <a:lnTo>
                    <a:pt x="29" y="31"/>
                  </a:lnTo>
                  <a:lnTo>
                    <a:pt x="32" y="32"/>
                  </a:lnTo>
                  <a:lnTo>
                    <a:pt x="34" y="33"/>
                  </a:lnTo>
                  <a:lnTo>
                    <a:pt x="35" y="36"/>
                  </a:lnTo>
                  <a:lnTo>
                    <a:pt x="38" y="40"/>
                  </a:lnTo>
                  <a:lnTo>
                    <a:pt x="46" y="61"/>
                  </a:lnTo>
                  <a:lnTo>
                    <a:pt x="33" y="61"/>
                  </a:lnTo>
                  <a:lnTo>
                    <a:pt x="26" y="43"/>
                  </a:lnTo>
                  <a:lnTo>
                    <a:pt x="25" y="39"/>
                  </a:lnTo>
                  <a:lnTo>
                    <a:pt x="23" y="37"/>
                  </a:lnTo>
                  <a:lnTo>
                    <a:pt x="20" y="36"/>
                  </a:lnTo>
                  <a:lnTo>
                    <a:pt x="16" y="36"/>
                  </a:lnTo>
                  <a:lnTo>
                    <a:pt x="12" y="36"/>
                  </a:lnTo>
                  <a:lnTo>
                    <a:pt x="12" y="61"/>
                  </a:lnTo>
                  <a:lnTo>
                    <a:pt x="0" y="61"/>
                  </a:lnTo>
                  <a:lnTo>
                    <a:pt x="0" y="0"/>
                  </a:lnTo>
                  <a:close/>
                  <a:moveTo>
                    <a:pt x="12" y="9"/>
                  </a:moveTo>
                  <a:lnTo>
                    <a:pt x="12" y="28"/>
                  </a:lnTo>
                  <a:lnTo>
                    <a:pt x="18" y="28"/>
                  </a:lnTo>
                  <a:lnTo>
                    <a:pt x="21" y="27"/>
                  </a:lnTo>
                  <a:lnTo>
                    <a:pt x="25" y="27"/>
                  </a:lnTo>
                  <a:lnTo>
                    <a:pt x="27" y="24"/>
                  </a:lnTo>
                  <a:lnTo>
                    <a:pt x="29" y="23"/>
                  </a:lnTo>
                  <a:lnTo>
                    <a:pt x="31" y="21"/>
                  </a:lnTo>
                  <a:lnTo>
                    <a:pt x="31" y="18"/>
                  </a:lnTo>
                  <a:lnTo>
                    <a:pt x="31" y="15"/>
                  </a:lnTo>
                  <a:lnTo>
                    <a:pt x="29" y="13"/>
                  </a:lnTo>
                  <a:lnTo>
                    <a:pt x="27" y="10"/>
                  </a:lnTo>
                  <a:lnTo>
                    <a:pt x="25" y="9"/>
                  </a:lnTo>
                  <a:lnTo>
                    <a:pt x="21" y="9"/>
                  </a:lnTo>
                  <a:lnTo>
                    <a:pt x="17" y="9"/>
                  </a:lnTo>
                  <a:lnTo>
                    <a:pt x="12" y="9"/>
                  </a:lnTo>
                  <a:close/>
                </a:path>
              </a:pathLst>
            </a:custGeom>
            <a:grpFill/>
            <a:ln w="0">
              <a:solidFill>
                <a:srgbClr val="FFFFFF"/>
              </a:solidFill>
              <a:prstDash val="solid"/>
              <a:round/>
              <a:headEnd/>
              <a:tailEnd/>
            </a:ln>
          </p:spPr>
          <p:txBody>
            <a:bodyPr/>
            <a:lstStyle/>
            <a:p>
              <a:endParaRPr lang="zh-CN" altLang="en-US"/>
            </a:p>
          </p:txBody>
        </p:sp>
        <p:sp>
          <p:nvSpPr>
            <p:cNvPr id="74" name="Rectangle 53">
              <a:extLst>
                <a:ext uri="{FF2B5EF4-FFF2-40B4-BE49-F238E27FC236}">
                  <a16:creationId xmlns:a16="http://schemas.microsoft.com/office/drawing/2014/main" xmlns="" id="{A439E617-354E-441A-8F76-668054E5145F}"/>
                </a:ext>
              </a:extLst>
            </p:cNvPr>
            <p:cNvSpPr>
              <a:spLocks noChangeArrowheads="1"/>
            </p:cNvSpPr>
            <p:nvPr/>
          </p:nvSpPr>
          <p:spPr bwMode="auto">
            <a:xfrm>
              <a:off x="1179" y="288"/>
              <a:ext cx="12" cy="61"/>
            </a:xfrm>
            <a:prstGeom prst="rect">
              <a:avLst/>
            </a:prstGeom>
            <a:grpFill/>
            <a:ln w="0">
              <a:solidFill>
                <a:srgbClr val="FFFFFF"/>
              </a:solidFill>
              <a:miter lim="800000"/>
              <a:headEnd/>
              <a:tailEnd/>
            </a:ln>
          </p:spPr>
          <p:txBody>
            <a:bodyPr/>
            <a:lstStyle/>
            <a:p>
              <a:endParaRPr lang="zh-CN" altLang="en-US"/>
            </a:p>
          </p:txBody>
        </p:sp>
        <p:sp>
          <p:nvSpPr>
            <p:cNvPr id="75" name="Freeform 54">
              <a:extLst>
                <a:ext uri="{FF2B5EF4-FFF2-40B4-BE49-F238E27FC236}">
                  <a16:creationId xmlns:a16="http://schemas.microsoft.com/office/drawing/2014/main" xmlns="" id="{C6AC57F1-C781-483B-B2DF-A40EE81DA4AA}"/>
                </a:ext>
              </a:extLst>
            </p:cNvPr>
            <p:cNvSpPr>
              <a:spLocks/>
            </p:cNvSpPr>
            <p:nvPr/>
          </p:nvSpPr>
          <p:spPr bwMode="auto">
            <a:xfrm>
              <a:off x="1199" y="288"/>
              <a:ext cx="44" cy="61"/>
            </a:xfrm>
            <a:custGeom>
              <a:avLst/>
              <a:gdLst>
                <a:gd name="T0" fmla="*/ 0 w 44"/>
                <a:gd name="T1" fmla="*/ 0 h 61"/>
                <a:gd name="T2" fmla="*/ 44 w 44"/>
                <a:gd name="T3" fmla="*/ 0 h 61"/>
                <a:gd name="T4" fmla="*/ 44 w 44"/>
                <a:gd name="T5" fmla="*/ 9 h 61"/>
                <a:gd name="T6" fmla="*/ 28 w 44"/>
                <a:gd name="T7" fmla="*/ 9 h 61"/>
                <a:gd name="T8" fmla="*/ 28 w 44"/>
                <a:gd name="T9" fmla="*/ 61 h 61"/>
                <a:gd name="T10" fmla="*/ 16 w 44"/>
                <a:gd name="T11" fmla="*/ 61 h 61"/>
                <a:gd name="T12" fmla="*/ 16 w 44"/>
                <a:gd name="T13" fmla="*/ 9 h 61"/>
                <a:gd name="T14" fmla="*/ 0 w 44"/>
                <a:gd name="T15" fmla="*/ 9 h 61"/>
                <a:gd name="T16" fmla="*/ 0 w 44"/>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4" h="61">
                  <a:moveTo>
                    <a:pt x="0" y="0"/>
                  </a:moveTo>
                  <a:lnTo>
                    <a:pt x="44" y="0"/>
                  </a:lnTo>
                  <a:lnTo>
                    <a:pt x="44" y="9"/>
                  </a:lnTo>
                  <a:lnTo>
                    <a:pt x="28" y="9"/>
                  </a:lnTo>
                  <a:lnTo>
                    <a:pt x="28" y="61"/>
                  </a:lnTo>
                  <a:lnTo>
                    <a:pt x="16" y="61"/>
                  </a:lnTo>
                  <a:lnTo>
                    <a:pt x="16" y="9"/>
                  </a:lnTo>
                  <a:lnTo>
                    <a:pt x="0" y="9"/>
                  </a:lnTo>
                  <a:lnTo>
                    <a:pt x="0" y="0"/>
                  </a:lnTo>
                  <a:close/>
                </a:path>
              </a:pathLst>
            </a:custGeom>
            <a:grpFill/>
            <a:ln w="0">
              <a:solidFill>
                <a:srgbClr val="FFFFFF"/>
              </a:solidFill>
              <a:prstDash val="solid"/>
              <a:round/>
              <a:headEnd/>
              <a:tailEnd/>
            </a:ln>
          </p:spPr>
          <p:txBody>
            <a:bodyPr/>
            <a:lstStyle/>
            <a:p>
              <a:endParaRPr lang="zh-CN" altLang="en-US"/>
            </a:p>
          </p:txBody>
        </p:sp>
        <p:sp>
          <p:nvSpPr>
            <p:cNvPr id="76" name="Rectangle 55">
              <a:extLst>
                <a:ext uri="{FF2B5EF4-FFF2-40B4-BE49-F238E27FC236}">
                  <a16:creationId xmlns:a16="http://schemas.microsoft.com/office/drawing/2014/main" xmlns="" id="{443CC461-C260-43E5-A22C-3F731C74E108}"/>
                </a:ext>
              </a:extLst>
            </p:cNvPr>
            <p:cNvSpPr>
              <a:spLocks noChangeArrowheads="1"/>
            </p:cNvSpPr>
            <p:nvPr/>
          </p:nvSpPr>
          <p:spPr bwMode="auto">
            <a:xfrm>
              <a:off x="1251" y="288"/>
              <a:ext cx="13" cy="61"/>
            </a:xfrm>
            <a:prstGeom prst="rect">
              <a:avLst/>
            </a:prstGeom>
            <a:grpFill/>
            <a:ln w="0">
              <a:solidFill>
                <a:srgbClr val="FFFFFF"/>
              </a:solidFill>
              <a:miter lim="800000"/>
              <a:headEnd/>
              <a:tailEnd/>
            </a:ln>
          </p:spPr>
          <p:txBody>
            <a:bodyPr/>
            <a:lstStyle/>
            <a:p>
              <a:endParaRPr lang="zh-CN" altLang="en-US"/>
            </a:p>
          </p:txBody>
        </p:sp>
        <p:sp>
          <p:nvSpPr>
            <p:cNvPr id="77" name="Freeform 56">
              <a:extLst>
                <a:ext uri="{FF2B5EF4-FFF2-40B4-BE49-F238E27FC236}">
                  <a16:creationId xmlns:a16="http://schemas.microsoft.com/office/drawing/2014/main" xmlns="" id="{89CB2A8E-596E-41ED-9FCE-194AF8803408}"/>
                </a:ext>
              </a:extLst>
            </p:cNvPr>
            <p:cNvSpPr>
              <a:spLocks/>
            </p:cNvSpPr>
            <p:nvPr/>
          </p:nvSpPr>
          <p:spPr bwMode="auto">
            <a:xfrm>
              <a:off x="1277" y="288"/>
              <a:ext cx="70" cy="61"/>
            </a:xfrm>
            <a:custGeom>
              <a:avLst/>
              <a:gdLst>
                <a:gd name="T0" fmla="*/ 0 w 70"/>
                <a:gd name="T1" fmla="*/ 0 h 61"/>
                <a:gd name="T2" fmla="*/ 19 w 70"/>
                <a:gd name="T3" fmla="*/ 0 h 61"/>
                <a:gd name="T4" fmla="*/ 34 w 70"/>
                <a:gd name="T5" fmla="*/ 43 h 61"/>
                <a:gd name="T6" fmla="*/ 34 w 70"/>
                <a:gd name="T7" fmla="*/ 45 h 61"/>
                <a:gd name="T8" fmla="*/ 34 w 70"/>
                <a:gd name="T9" fmla="*/ 47 h 61"/>
                <a:gd name="T10" fmla="*/ 35 w 70"/>
                <a:gd name="T11" fmla="*/ 49 h 61"/>
                <a:gd name="T12" fmla="*/ 35 w 70"/>
                <a:gd name="T13" fmla="*/ 53 h 61"/>
                <a:gd name="T14" fmla="*/ 35 w 70"/>
                <a:gd name="T15" fmla="*/ 49 h 61"/>
                <a:gd name="T16" fmla="*/ 36 w 70"/>
                <a:gd name="T17" fmla="*/ 47 h 61"/>
                <a:gd name="T18" fmla="*/ 36 w 70"/>
                <a:gd name="T19" fmla="*/ 45 h 61"/>
                <a:gd name="T20" fmla="*/ 37 w 70"/>
                <a:gd name="T21" fmla="*/ 43 h 61"/>
                <a:gd name="T22" fmla="*/ 52 w 70"/>
                <a:gd name="T23" fmla="*/ 0 h 61"/>
                <a:gd name="T24" fmla="*/ 70 w 70"/>
                <a:gd name="T25" fmla="*/ 0 h 61"/>
                <a:gd name="T26" fmla="*/ 70 w 70"/>
                <a:gd name="T27" fmla="*/ 61 h 61"/>
                <a:gd name="T28" fmla="*/ 59 w 70"/>
                <a:gd name="T29" fmla="*/ 61 h 61"/>
                <a:gd name="T30" fmla="*/ 59 w 70"/>
                <a:gd name="T31" fmla="*/ 16 h 61"/>
                <a:gd name="T32" fmla="*/ 59 w 70"/>
                <a:gd name="T33" fmla="*/ 14 h 61"/>
                <a:gd name="T34" fmla="*/ 59 w 70"/>
                <a:gd name="T35" fmla="*/ 10 h 61"/>
                <a:gd name="T36" fmla="*/ 59 w 70"/>
                <a:gd name="T37" fmla="*/ 8 h 61"/>
                <a:gd name="T38" fmla="*/ 59 w 70"/>
                <a:gd name="T39" fmla="*/ 5 h 61"/>
                <a:gd name="T40" fmla="*/ 59 w 70"/>
                <a:gd name="T41" fmla="*/ 8 h 61"/>
                <a:gd name="T42" fmla="*/ 58 w 70"/>
                <a:gd name="T43" fmla="*/ 10 h 61"/>
                <a:gd name="T44" fmla="*/ 58 w 70"/>
                <a:gd name="T45" fmla="*/ 13 h 61"/>
                <a:gd name="T46" fmla="*/ 57 w 70"/>
                <a:gd name="T47" fmla="*/ 14 h 61"/>
                <a:gd name="T48" fmla="*/ 39 w 70"/>
                <a:gd name="T49" fmla="*/ 61 h 61"/>
                <a:gd name="T50" fmla="*/ 29 w 70"/>
                <a:gd name="T51" fmla="*/ 61 h 61"/>
                <a:gd name="T52" fmla="*/ 12 w 70"/>
                <a:gd name="T53" fmla="*/ 15 h 61"/>
                <a:gd name="T54" fmla="*/ 12 w 70"/>
                <a:gd name="T55" fmla="*/ 13 h 61"/>
                <a:gd name="T56" fmla="*/ 11 w 70"/>
                <a:gd name="T57" fmla="*/ 10 h 61"/>
                <a:gd name="T58" fmla="*/ 11 w 70"/>
                <a:gd name="T59" fmla="*/ 8 h 61"/>
                <a:gd name="T60" fmla="*/ 10 w 70"/>
                <a:gd name="T61" fmla="*/ 5 h 61"/>
                <a:gd name="T62" fmla="*/ 11 w 70"/>
                <a:gd name="T63" fmla="*/ 10 h 61"/>
                <a:gd name="T64" fmla="*/ 11 w 70"/>
                <a:gd name="T65" fmla="*/ 13 h 61"/>
                <a:gd name="T66" fmla="*/ 11 w 70"/>
                <a:gd name="T67" fmla="*/ 15 h 61"/>
                <a:gd name="T68" fmla="*/ 11 w 70"/>
                <a:gd name="T69" fmla="*/ 16 h 61"/>
                <a:gd name="T70" fmla="*/ 11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9" y="0"/>
                  </a:lnTo>
                  <a:lnTo>
                    <a:pt x="34" y="43"/>
                  </a:lnTo>
                  <a:lnTo>
                    <a:pt x="34" y="45"/>
                  </a:lnTo>
                  <a:lnTo>
                    <a:pt x="34" y="47"/>
                  </a:lnTo>
                  <a:lnTo>
                    <a:pt x="35" y="49"/>
                  </a:lnTo>
                  <a:lnTo>
                    <a:pt x="35" y="53"/>
                  </a:lnTo>
                  <a:lnTo>
                    <a:pt x="35" y="49"/>
                  </a:lnTo>
                  <a:lnTo>
                    <a:pt x="36" y="47"/>
                  </a:lnTo>
                  <a:lnTo>
                    <a:pt x="36" y="45"/>
                  </a:lnTo>
                  <a:lnTo>
                    <a:pt x="37" y="43"/>
                  </a:lnTo>
                  <a:lnTo>
                    <a:pt x="52" y="0"/>
                  </a:lnTo>
                  <a:lnTo>
                    <a:pt x="70" y="0"/>
                  </a:lnTo>
                  <a:lnTo>
                    <a:pt x="70" y="61"/>
                  </a:lnTo>
                  <a:lnTo>
                    <a:pt x="59" y="61"/>
                  </a:lnTo>
                  <a:lnTo>
                    <a:pt x="59" y="16"/>
                  </a:lnTo>
                  <a:lnTo>
                    <a:pt x="59" y="14"/>
                  </a:lnTo>
                  <a:lnTo>
                    <a:pt x="59" y="10"/>
                  </a:lnTo>
                  <a:lnTo>
                    <a:pt x="59" y="8"/>
                  </a:lnTo>
                  <a:lnTo>
                    <a:pt x="59" y="5"/>
                  </a:lnTo>
                  <a:lnTo>
                    <a:pt x="59" y="8"/>
                  </a:lnTo>
                  <a:lnTo>
                    <a:pt x="58" y="10"/>
                  </a:lnTo>
                  <a:lnTo>
                    <a:pt x="58" y="13"/>
                  </a:lnTo>
                  <a:lnTo>
                    <a:pt x="57" y="14"/>
                  </a:lnTo>
                  <a:lnTo>
                    <a:pt x="39" y="61"/>
                  </a:lnTo>
                  <a:lnTo>
                    <a:pt x="29" y="61"/>
                  </a:lnTo>
                  <a:lnTo>
                    <a:pt x="12" y="15"/>
                  </a:lnTo>
                  <a:lnTo>
                    <a:pt x="12" y="13"/>
                  </a:lnTo>
                  <a:lnTo>
                    <a:pt x="11" y="10"/>
                  </a:lnTo>
                  <a:lnTo>
                    <a:pt x="11" y="8"/>
                  </a:lnTo>
                  <a:lnTo>
                    <a:pt x="10" y="5"/>
                  </a:lnTo>
                  <a:lnTo>
                    <a:pt x="11" y="10"/>
                  </a:lnTo>
                  <a:lnTo>
                    <a:pt x="11" y="13"/>
                  </a:lnTo>
                  <a:lnTo>
                    <a:pt x="11" y="15"/>
                  </a:lnTo>
                  <a:lnTo>
                    <a:pt x="11" y="16"/>
                  </a:lnTo>
                  <a:lnTo>
                    <a:pt x="11"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78" name="Freeform 57">
              <a:extLst>
                <a:ext uri="{FF2B5EF4-FFF2-40B4-BE49-F238E27FC236}">
                  <a16:creationId xmlns:a16="http://schemas.microsoft.com/office/drawing/2014/main" xmlns="" id="{CC496D44-1154-4924-A384-299878EE702F}"/>
                </a:ext>
              </a:extLst>
            </p:cNvPr>
            <p:cNvSpPr>
              <a:spLocks/>
            </p:cNvSpPr>
            <p:nvPr/>
          </p:nvSpPr>
          <p:spPr bwMode="auto">
            <a:xfrm>
              <a:off x="1361" y="288"/>
              <a:ext cx="38" cy="61"/>
            </a:xfrm>
            <a:custGeom>
              <a:avLst/>
              <a:gdLst>
                <a:gd name="T0" fmla="*/ 0 w 38"/>
                <a:gd name="T1" fmla="*/ 0 h 61"/>
                <a:gd name="T2" fmla="*/ 37 w 38"/>
                <a:gd name="T3" fmla="*/ 0 h 61"/>
                <a:gd name="T4" fmla="*/ 37 w 38"/>
                <a:gd name="T5" fmla="*/ 9 h 61"/>
                <a:gd name="T6" fmla="*/ 12 w 38"/>
                <a:gd name="T7" fmla="*/ 9 h 61"/>
                <a:gd name="T8" fmla="*/ 12 w 38"/>
                <a:gd name="T9" fmla="*/ 25 h 61"/>
                <a:gd name="T10" fmla="*/ 36 w 38"/>
                <a:gd name="T11" fmla="*/ 25 h 61"/>
                <a:gd name="T12" fmla="*/ 36 w 38"/>
                <a:gd name="T13" fmla="*/ 35 h 61"/>
                <a:gd name="T14" fmla="*/ 12 w 38"/>
                <a:gd name="T15" fmla="*/ 35 h 61"/>
                <a:gd name="T16" fmla="*/ 12 w 38"/>
                <a:gd name="T17" fmla="*/ 52 h 61"/>
                <a:gd name="T18" fmla="*/ 38 w 38"/>
                <a:gd name="T19" fmla="*/ 52 h 61"/>
                <a:gd name="T20" fmla="*/ 38 w 38"/>
                <a:gd name="T21" fmla="*/ 61 h 61"/>
                <a:gd name="T22" fmla="*/ 0 w 38"/>
                <a:gd name="T23" fmla="*/ 61 h 61"/>
                <a:gd name="T24" fmla="*/ 0 w 38"/>
                <a:gd name="T25" fmla="*/ 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 h="61">
                  <a:moveTo>
                    <a:pt x="0" y="0"/>
                  </a:moveTo>
                  <a:lnTo>
                    <a:pt x="37" y="0"/>
                  </a:lnTo>
                  <a:lnTo>
                    <a:pt x="37" y="9"/>
                  </a:lnTo>
                  <a:lnTo>
                    <a:pt x="12" y="9"/>
                  </a:lnTo>
                  <a:lnTo>
                    <a:pt x="12" y="25"/>
                  </a:lnTo>
                  <a:lnTo>
                    <a:pt x="36" y="25"/>
                  </a:lnTo>
                  <a:lnTo>
                    <a:pt x="36" y="35"/>
                  </a:lnTo>
                  <a:lnTo>
                    <a:pt x="12" y="35"/>
                  </a:lnTo>
                  <a:lnTo>
                    <a:pt x="12" y="52"/>
                  </a:lnTo>
                  <a:lnTo>
                    <a:pt x="38" y="52"/>
                  </a:lnTo>
                  <a:lnTo>
                    <a:pt x="38"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79" name="Freeform 58">
              <a:extLst>
                <a:ext uri="{FF2B5EF4-FFF2-40B4-BE49-F238E27FC236}">
                  <a16:creationId xmlns:a16="http://schemas.microsoft.com/office/drawing/2014/main" xmlns="" id="{BF23BC73-0972-42DD-B27E-4E5076830364}"/>
                </a:ext>
              </a:extLst>
            </p:cNvPr>
            <p:cNvSpPr>
              <a:spLocks noEditPoints="1"/>
            </p:cNvSpPr>
            <p:nvPr/>
          </p:nvSpPr>
          <p:spPr bwMode="auto">
            <a:xfrm>
              <a:off x="1430" y="288"/>
              <a:ext cx="62" cy="61"/>
            </a:xfrm>
            <a:custGeom>
              <a:avLst/>
              <a:gdLst>
                <a:gd name="T0" fmla="*/ 23 w 62"/>
                <a:gd name="T1" fmla="*/ 0 h 61"/>
                <a:gd name="T2" fmla="*/ 38 w 62"/>
                <a:gd name="T3" fmla="*/ 0 h 61"/>
                <a:gd name="T4" fmla="*/ 62 w 62"/>
                <a:gd name="T5" fmla="*/ 61 h 61"/>
                <a:gd name="T6" fmla="*/ 48 w 62"/>
                <a:gd name="T7" fmla="*/ 61 h 61"/>
                <a:gd name="T8" fmla="*/ 44 w 62"/>
                <a:gd name="T9" fmla="*/ 47 h 61"/>
                <a:gd name="T10" fmla="*/ 17 w 62"/>
                <a:gd name="T11" fmla="*/ 47 h 61"/>
                <a:gd name="T12" fmla="*/ 12 w 62"/>
                <a:gd name="T13" fmla="*/ 61 h 61"/>
                <a:gd name="T14" fmla="*/ 0 w 62"/>
                <a:gd name="T15" fmla="*/ 61 h 61"/>
                <a:gd name="T16" fmla="*/ 23 w 62"/>
                <a:gd name="T17" fmla="*/ 0 h 61"/>
                <a:gd name="T18" fmla="*/ 31 w 62"/>
                <a:gd name="T19" fmla="*/ 10 h 61"/>
                <a:gd name="T20" fmla="*/ 21 w 62"/>
                <a:gd name="T21" fmla="*/ 38 h 61"/>
                <a:gd name="T22" fmla="*/ 40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3" y="0"/>
                  </a:moveTo>
                  <a:lnTo>
                    <a:pt x="38" y="0"/>
                  </a:lnTo>
                  <a:lnTo>
                    <a:pt x="62" y="61"/>
                  </a:lnTo>
                  <a:lnTo>
                    <a:pt x="48" y="61"/>
                  </a:lnTo>
                  <a:lnTo>
                    <a:pt x="44" y="47"/>
                  </a:lnTo>
                  <a:lnTo>
                    <a:pt x="17" y="47"/>
                  </a:lnTo>
                  <a:lnTo>
                    <a:pt x="12" y="61"/>
                  </a:lnTo>
                  <a:lnTo>
                    <a:pt x="0" y="61"/>
                  </a:lnTo>
                  <a:lnTo>
                    <a:pt x="23" y="0"/>
                  </a:lnTo>
                  <a:close/>
                  <a:moveTo>
                    <a:pt x="31" y="10"/>
                  </a:moveTo>
                  <a:lnTo>
                    <a:pt x="21" y="38"/>
                  </a:lnTo>
                  <a:lnTo>
                    <a:pt x="40" y="38"/>
                  </a:lnTo>
                  <a:lnTo>
                    <a:pt x="31" y="10"/>
                  </a:lnTo>
                  <a:close/>
                </a:path>
              </a:pathLst>
            </a:custGeom>
            <a:grpFill/>
            <a:ln w="0">
              <a:solidFill>
                <a:srgbClr val="FFFFFF"/>
              </a:solidFill>
              <a:prstDash val="solid"/>
              <a:round/>
              <a:headEnd/>
              <a:tailEnd/>
            </a:ln>
          </p:spPr>
          <p:txBody>
            <a:bodyPr/>
            <a:lstStyle/>
            <a:p>
              <a:endParaRPr lang="zh-CN" altLang="en-US"/>
            </a:p>
          </p:txBody>
        </p:sp>
        <p:sp>
          <p:nvSpPr>
            <p:cNvPr id="80" name="Freeform 59">
              <a:extLst>
                <a:ext uri="{FF2B5EF4-FFF2-40B4-BE49-F238E27FC236}">
                  <a16:creationId xmlns:a16="http://schemas.microsoft.com/office/drawing/2014/main" xmlns="" id="{2DFD87AF-C4D6-4E59-823B-2835F7FB3F0D}"/>
                </a:ext>
              </a:extLst>
            </p:cNvPr>
            <p:cNvSpPr>
              <a:spLocks noEditPoints="1"/>
            </p:cNvSpPr>
            <p:nvPr/>
          </p:nvSpPr>
          <p:spPr bwMode="auto">
            <a:xfrm>
              <a:off x="1497" y="288"/>
              <a:ext cx="46" cy="61"/>
            </a:xfrm>
            <a:custGeom>
              <a:avLst/>
              <a:gdLst>
                <a:gd name="T0" fmla="*/ 0 w 46"/>
                <a:gd name="T1" fmla="*/ 0 h 61"/>
                <a:gd name="T2" fmla="*/ 20 w 46"/>
                <a:gd name="T3" fmla="*/ 0 h 61"/>
                <a:gd name="T4" fmla="*/ 27 w 46"/>
                <a:gd name="T5" fmla="*/ 0 h 61"/>
                <a:gd name="T6" fmla="*/ 33 w 46"/>
                <a:gd name="T7" fmla="*/ 2 h 61"/>
                <a:gd name="T8" fmla="*/ 38 w 46"/>
                <a:gd name="T9" fmla="*/ 5 h 61"/>
                <a:gd name="T10" fmla="*/ 40 w 46"/>
                <a:gd name="T11" fmla="*/ 7 h 61"/>
                <a:gd name="T12" fmla="*/ 42 w 46"/>
                <a:gd name="T13" fmla="*/ 12 h 61"/>
                <a:gd name="T14" fmla="*/ 42 w 46"/>
                <a:gd name="T15" fmla="*/ 16 h 61"/>
                <a:gd name="T16" fmla="*/ 42 w 46"/>
                <a:gd name="T17" fmla="*/ 20 h 61"/>
                <a:gd name="T18" fmla="*/ 41 w 46"/>
                <a:gd name="T19" fmla="*/ 23 h 61"/>
                <a:gd name="T20" fmla="*/ 40 w 46"/>
                <a:gd name="T21" fmla="*/ 25 h 61"/>
                <a:gd name="T22" fmla="*/ 37 w 46"/>
                <a:gd name="T23" fmla="*/ 28 h 61"/>
                <a:gd name="T24" fmla="*/ 34 w 46"/>
                <a:gd name="T25" fmla="*/ 30 h 61"/>
                <a:gd name="T26" fmla="*/ 30 w 46"/>
                <a:gd name="T27" fmla="*/ 31 h 61"/>
                <a:gd name="T28" fmla="*/ 32 w 46"/>
                <a:gd name="T29" fmla="*/ 32 h 61"/>
                <a:gd name="T30" fmla="*/ 34 w 46"/>
                <a:gd name="T31" fmla="*/ 33 h 61"/>
                <a:gd name="T32" fmla="*/ 35 w 46"/>
                <a:gd name="T33" fmla="*/ 36 h 61"/>
                <a:gd name="T34" fmla="*/ 38 w 46"/>
                <a:gd name="T35" fmla="*/ 40 h 61"/>
                <a:gd name="T36" fmla="*/ 46 w 46"/>
                <a:gd name="T37" fmla="*/ 61 h 61"/>
                <a:gd name="T38" fmla="*/ 33 w 46"/>
                <a:gd name="T39" fmla="*/ 61 h 61"/>
                <a:gd name="T40" fmla="*/ 26 w 46"/>
                <a:gd name="T41" fmla="*/ 43 h 61"/>
                <a:gd name="T42" fmla="*/ 25 w 46"/>
                <a:gd name="T43" fmla="*/ 39 h 61"/>
                <a:gd name="T44" fmla="*/ 23 w 46"/>
                <a:gd name="T45" fmla="*/ 37 h 61"/>
                <a:gd name="T46" fmla="*/ 20 w 46"/>
                <a:gd name="T47" fmla="*/ 36 h 61"/>
                <a:gd name="T48" fmla="*/ 16 w 46"/>
                <a:gd name="T49" fmla="*/ 36 h 61"/>
                <a:gd name="T50" fmla="*/ 12 w 46"/>
                <a:gd name="T51" fmla="*/ 36 h 61"/>
                <a:gd name="T52" fmla="*/ 12 w 46"/>
                <a:gd name="T53" fmla="*/ 61 h 61"/>
                <a:gd name="T54" fmla="*/ 0 w 46"/>
                <a:gd name="T55" fmla="*/ 61 h 61"/>
                <a:gd name="T56" fmla="*/ 0 w 46"/>
                <a:gd name="T57" fmla="*/ 0 h 61"/>
                <a:gd name="T58" fmla="*/ 12 w 46"/>
                <a:gd name="T59" fmla="*/ 9 h 61"/>
                <a:gd name="T60" fmla="*/ 12 w 46"/>
                <a:gd name="T61" fmla="*/ 28 h 61"/>
                <a:gd name="T62" fmla="*/ 18 w 46"/>
                <a:gd name="T63" fmla="*/ 28 h 61"/>
                <a:gd name="T64" fmla="*/ 22 w 46"/>
                <a:gd name="T65" fmla="*/ 27 h 61"/>
                <a:gd name="T66" fmla="*/ 25 w 46"/>
                <a:gd name="T67" fmla="*/ 27 h 61"/>
                <a:gd name="T68" fmla="*/ 27 w 46"/>
                <a:gd name="T69" fmla="*/ 24 h 61"/>
                <a:gd name="T70" fmla="*/ 30 w 46"/>
                <a:gd name="T71" fmla="*/ 23 h 61"/>
                <a:gd name="T72" fmla="*/ 31 w 46"/>
                <a:gd name="T73" fmla="*/ 21 h 61"/>
                <a:gd name="T74" fmla="*/ 31 w 46"/>
                <a:gd name="T75" fmla="*/ 18 h 61"/>
                <a:gd name="T76" fmla="*/ 31 w 46"/>
                <a:gd name="T77" fmla="*/ 15 h 61"/>
                <a:gd name="T78" fmla="*/ 30 w 46"/>
                <a:gd name="T79" fmla="*/ 13 h 61"/>
                <a:gd name="T80" fmla="*/ 27 w 46"/>
                <a:gd name="T81" fmla="*/ 10 h 61"/>
                <a:gd name="T82" fmla="*/ 25 w 46"/>
                <a:gd name="T83" fmla="*/ 9 h 61"/>
                <a:gd name="T84" fmla="*/ 22 w 46"/>
                <a:gd name="T85" fmla="*/ 9 h 61"/>
                <a:gd name="T86" fmla="*/ 17 w 46"/>
                <a:gd name="T87" fmla="*/ 9 h 61"/>
                <a:gd name="T88" fmla="*/ 12 w 46"/>
                <a:gd name="T89" fmla="*/ 9 h 6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6" h="61">
                  <a:moveTo>
                    <a:pt x="0" y="0"/>
                  </a:moveTo>
                  <a:lnTo>
                    <a:pt x="20" y="0"/>
                  </a:lnTo>
                  <a:lnTo>
                    <a:pt x="27" y="0"/>
                  </a:lnTo>
                  <a:lnTo>
                    <a:pt x="33" y="2"/>
                  </a:lnTo>
                  <a:lnTo>
                    <a:pt x="38" y="5"/>
                  </a:lnTo>
                  <a:lnTo>
                    <a:pt x="40" y="7"/>
                  </a:lnTo>
                  <a:lnTo>
                    <a:pt x="42" y="12"/>
                  </a:lnTo>
                  <a:lnTo>
                    <a:pt x="42" y="16"/>
                  </a:lnTo>
                  <a:lnTo>
                    <a:pt x="42" y="20"/>
                  </a:lnTo>
                  <a:lnTo>
                    <a:pt x="41" y="23"/>
                  </a:lnTo>
                  <a:lnTo>
                    <a:pt x="40" y="25"/>
                  </a:lnTo>
                  <a:lnTo>
                    <a:pt x="37" y="28"/>
                  </a:lnTo>
                  <a:lnTo>
                    <a:pt x="34" y="30"/>
                  </a:lnTo>
                  <a:lnTo>
                    <a:pt x="30" y="31"/>
                  </a:lnTo>
                  <a:lnTo>
                    <a:pt x="32" y="32"/>
                  </a:lnTo>
                  <a:lnTo>
                    <a:pt x="34" y="33"/>
                  </a:lnTo>
                  <a:lnTo>
                    <a:pt x="35" y="36"/>
                  </a:lnTo>
                  <a:lnTo>
                    <a:pt x="38" y="40"/>
                  </a:lnTo>
                  <a:lnTo>
                    <a:pt x="46" y="61"/>
                  </a:lnTo>
                  <a:lnTo>
                    <a:pt x="33" y="61"/>
                  </a:lnTo>
                  <a:lnTo>
                    <a:pt x="26" y="43"/>
                  </a:lnTo>
                  <a:lnTo>
                    <a:pt x="25" y="39"/>
                  </a:lnTo>
                  <a:lnTo>
                    <a:pt x="23" y="37"/>
                  </a:lnTo>
                  <a:lnTo>
                    <a:pt x="20" y="36"/>
                  </a:lnTo>
                  <a:lnTo>
                    <a:pt x="16" y="36"/>
                  </a:lnTo>
                  <a:lnTo>
                    <a:pt x="12" y="36"/>
                  </a:lnTo>
                  <a:lnTo>
                    <a:pt x="12" y="61"/>
                  </a:lnTo>
                  <a:lnTo>
                    <a:pt x="0" y="61"/>
                  </a:lnTo>
                  <a:lnTo>
                    <a:pt x="0" y="0"/>
                  </a:lnTo>
                  <a:close/>
                  <a:moveTo>
                    <a:pt x="12" y="9"/>
                  </a:moveTo>
                  <a:lnTo>
                    <a:pt x="12" y="28"/>
                  </a:lnTo>
                  <a:lnTo>
                    <a:pt x="18" y="28"/>
                  </a:lnTo>
                  <a:lnTo>
                    <a:pt x="22" y="27"/>
                  </a:lnTo>
                  <a:lnTo>
                    <a:pt x="25" y="27"/>
                  </a:lnTo>
                  <a:lnTo>
                    <a:pt x="27" y="24"/>
                  </a:lnTo>
                  <a:lnTo>
                    <a:pt x="30" y="23"/>
                  </a:lnTo>
                  <a:lnTo>
                    <a:pt x="31" y="21"/>
                  </a:lnTo>
                  <a:lnTo>
                    <a:pt x="31" y="18"/>
                  </a:lnTo>
                  <a:lnTo>
                    <a:pt x="31" y="15"/>
                  </a:lnTo>
                  <a:lnTo>
                    <a:pt x="30" y="13"/>
                  </a:lnTo>
                  <a:lnTo>
                    <a:pt x="27" y="10"/>
                  </a:lnTo>
                  <a:lnTo>
                    <a:pt x="25" y="9"/>
                  </a:lnTo>
                  <a:lnTo>
                    <a:pt x="22" y="9"/>
                  </a:lnTo>
                  <a:lnTo>
                    <a:pt x="17" y="9"/>
                  </a:lnTo>
                  <a:lnTo>
                    <a:pt x="12" y="9"/>
                  </a:lnTo>
                  <a:close/>
                </a:path>
              </a:pathLst>
            </a:custGeom>
            <a:grpFill/>
            <a:ln w="0">
              <a:solidFill>
                <a:srgbClr val="FFFFFF"/>
              </a:solidFill>
              <a:prstDash val="solid"/>
              <a:round/>
              <a:headEnd/>
              <a:tailEnd/>
            </a:ln>
          </p:spPr>
          <p:txBody>
            <a:bodyPr/>
            <a:lstStyle/>
            <a:p>
              <a:endParaRPr lang="zh-CN" altLang="en-US"/>
            </a:p>
          </p:txBody>
        </p:sp>
        <p:sp>
          <p:nvSpPr>
            <p:cNvPr id="81" name="Freeform 60">
              <a:extLst>
                <a:ext uri="{FF2B5EF4-FFF2-40B4-BE49-F238E27FC236}">
                  <a16:creationId xmlns:a16="http://schemas.microsoft.com/office/drawing/2014/main" xmlns="" id="{60049FDE-E661-4653-B62C-304D1EAE2F74}"/>
                </a:ext>
              </a:extLst>
            </p:cNvPr>
            <p:cNvSpPr>
              <a:spLocks noEditPoints="1"/>
            </p:cNvSpPr>
            <p:nvPr/>
          </p:nvSpPr>
          <p:spPr bwMode="auto">
            <a:xfrm>
              <a:off x="1551" y="288"/>
              <a:ext cx="43" cy="61"/>
            </a:xfrm>
            <a:custGeom>
              <a:avLst/>
              <a:gdLst>
                <a:gd name="T0" fmla="*/ 0 w 43"/>
                <a:gd name="T1" fmla="*/ 0 h 61"/>
                <a:gd name="T2" fmla="*/ 20 w 43"/>
                <a:gd name="T3" fmla="*/ 0 h 61"/>
                <a:gd name="T4" fmla="*/ 27 w 43"/>
                <a:gd name="T5" fmla="*/ 0 h 61"/>
                <a:gd name="T6" fmla="*/ 32 w 43"/>
                <a:gd name="T7" fmla="*/ 2 h 61"/>
                <a:gd name="T8" fmla="*/ 37 w 43"/>
                <a:gd name="T9" fmla="*/ 5 h 61"/>
                <a:gd name="T10" fmla="*/ 40 w 43"/>
                <a:gd name="T11" fmla="*/ 7 h 61"/>
                <a:gd name="T12" fmla="*/ 41 w 43"/>
                <a:gd name="T13" fmla="*/ 12 h 61"/>
                <a:gd name="T14" fmla="*/ 42 w 43"/>
                <a:gd name="T15" fmla="*/ 16 h 61"/>
                <a:gd name="T16" fmla="*/ 41 w 43"/>
                <a:gd name="T17" fmla="*/ 20 h 61"/>
                <a:gd name="T18" fmla="*/ 41 w 43"/>
                <a:gd name="T19" fmla="*/ 22 h 61"/>
                <a:gd name="T20" fmla="*/ 39 w 43"/>
                <a:gd name="T21" fmla="*/ 24 h 61"/>
                <a:gd name="T22" fmla="*/ 35 w 43"/>
                <a:gd name="T23" fmla="*/ 28 h 61"/>
                <a:gd name="T24" fmla="*/ 31 w 43"/>
                <a:gd name="T25" fmla="*/ 30 h 61"/>
                <a:gd name="T26" fmla="*/ 34 w 43"/>
                <a:gd name="T27" fmla="*/ 31 h 61"/>
                <a:gd name="T28" fmla="*/ 38 w 43"/>
                <a:gd name="T29" fmla="*/ 32 h 61"/>
                <a:gd name="T30" fmla="*/ 40 w 43"/>
                <a:gd name="T31" fmla="*/ 35 h 61"/>
                <a:gd name="T32" fmla="*/ 42 w 43"/>
                <a:gd name="T33" fmla="*/ 38 h 61"/>
                <a:gd name="T34" fmla="*/ 43 w 43"/>
                <a:gd name="T35" fmla="*/ 40 h 61"/>
                <a:gd name="T36" fmla="*/ 43 w 43"/>
                <a:gd name="T37" fmla="*/ 45 h 61"/>
                <a:gd name="T38" fmla="*/ 43 w 43"/>
                <a:gd name="T39" fmla="*/ 49 h 61"/>
                <a:gd name="T40" fmla="*/ 41 w 43"/>
                <a:gd name="T41" fmla="*/ 54 h 61"/>
                <a:gd name="T42" fmla="*/ 38 w 43"/>
                <a:gd name="T43" fmla="*/ 58 h 61"/>
                <a:gd name="T44" fmla="*/ 34 w 43"/>
                <a:gd name="T45" fmla="*/ 59 h 61"/>
                <a:gd name="T46" fmla="*/ 31 w 43"/>
                <a:gd name="T47" fmla="*/ 61 h 61"/>
                <a:gd name="T48" fmla="*/ 25 w 43"/>
                <a:gd name="T49" fmla="*/ 61 h 61"/>
                <a:gd name="T50" fmla="*/ 20 w 43"/>
                <a:gd name="T51" fmla="*/ 61 h 61"/>
                <a:gd name="T52" fmla="*/ 0 w 43"/>
                <a:gd name="T53" fmla="*/ 61 h 61"/>
                <a:gd name="T54" fmla="*/ 0 w 43"/>
                <a:gd name="T55" fmla="*/ 0 h 61"/>
                <a:gd name="T56" fmla="*/ 12 w 43"/>
                <a:gd name="T57" fmla="*/ 9 h 61"/>
                <a:gd name="T58" fmla="*/ 12 w 43"/>
                <a:gd name="T59" fmla="*/ 25 h 61"/>
                <a:gd name="T60" fmla="*/ 18 w 43"/>
                <a:gd name="T61" fmla="*/ 25 h 61"/>
                <a:gd name="T62" fmla="*/ 22 w 43"/>
                <a:gd name="T63" fmla="*/ 25 h 61"/>
                <a:gd name="T64" fmla="*/ 24 w 43"/>
                <a:gd name="T65" fmla="*/ 25 h 61"/>
                <a:gd name="T66" fmla="*/ 27 w 43"/>
                <a:gd name="T67" fmla="*/ 23 h 61"/>
                <a:gd name="T68" fmla="*/ 28 w 43"/>
                <a:gd name="T69" fmla="*/ 22 h 61"/>
                <a:gd name="T70" fmla="*/ 30 w 43"/>
                <a:gd name="T71" fmla="*/ 20 h 61"/>
                <a:gd name="T72" fmla="*/ 30 w 43"/>
                <a:gd name="T73" fmla="*/ 17 h 61"/>
                <a:gd name="T74" fmla="*/ 30 w 43"/>
                <a:gd name="T75" fmla="*/ 15 h 61"/>
                <a:gd name="T76" fmla="*/ 28 w 43"/>
                <a:gd name="T77" fmla="*/ 13 h 61"/>
                <a:gd name="T78" fmla="*/ 27 w 43"/>
                <a:gd name="T79" fmla="*/ 10 h 61"/>
                <a:gd name="T80" fmla="*/ 25 w 43"/>
                <a:gd name="T81" fmla="*/ 9 h 61"/>
                <a:gd name="T82" fmla="*/ 22 w 43"/>
                <a:gd name="T83" fmla="*/ 9 h 61"/>
                <a:gd name="T84" fmla="*/ 18 w 43"/>
                <a:gd name="T85" fmla="*/ 9 h 61"/>
                <a:gd name="T86" fmla="*/ 12 w 43"/>
                <a:gd name="T87" fmla="*/ 9 h 61"/>
                <a:gd name="T88" fmla="*/ 12 w 43"/>
                <a:gd name="T89" fmla="*/ 35 h 61"/>
                <a:gd name="T90" fmla="*/ 12 w 43"/>
                <a:gd name="T91" fmla="*/ 53 h 61"/>
                <a:gd name="T92" fmla="*/ 18 w 43"/>
                <a:gd name="T93" fmla="*/ 53 h 61"/>
                <a:gd name="T94" fmla="*/ 23 w 43"/>
                <a:gd name="T95" fmla="*/ 52 h 61"/>
                <a:gd name="T96" fmla="*/ 25 w 43"/>
                <a:gd name="T97" fmla="*/ 52 h 61"/>
                <a:gd name="T98" fmla="*/ 28 w 43"/>
                <a:gd name="T99" fmla="*/ 51 h 61"/>
                <a:gd name="T100" fmla="*/ 30 w 43"/>
                <a:gd name="T101" fmla="*/ 48 h 61"/>
                <a:gd name="T102" fmla="*/ 31 w 43"/>
                <a:gd name="T103" fmla="*/ 46 h 61"/>
                <a:gd name="T104" fmla="*/ 32 w 43"/>
                <a:gd name="T105" fmla="*/ 44 h 61"/>
                <a:gd name="T106" fmla="*/ 31 w 43"/>
                <a:gd name="T107" fmla="*/ 40 h 61"/>
                <a:gd name="T108" fmla="*/ 30 w 43"/>
                <a:gd name="T109" fmla="*/ 38 h 61"/>
                <a:gd name="T110" fmla="*/ 28 w 43"/>
                <a:gd name="T111" fmla="*/ 37 h 61"/>
                <a:gd name="T112" fmla="*/ 26 w 43"/>
                <a:gd name="T113" fmla="*/ 36 h 61"/>
                <a:gd name="T114" fmla="*/ 23 w 43"/>
                <a:gd name="T115" fmla="*/ 35 h 61"/>
                <a:gd name="T116" fmla="*/ 19 w 43"/>
                <a:gd name="T117" fmla="*/ 35 h 61"/>
                <a:gd name="T118" fmla="*/ 12 w 43"/>
                <a:gd name="T119" fmla="*/ 35 h 6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3" h="61">
                  <a:moveTo>
                    <a:pt x="0" y="0"/>
                  </a:moveTo>
                  <a:lnTo>
                    <a:pt x="20" y="0"/>
                  </a:lnTo>
                  <a:lnTo>
                    <a:pt x="27" y="0"/>
                  </a:lnTo>
                  <a:lnTo>
                    <a:pt x="32" y="2"/>
                  </a:lnTo>
                  <a:lnTo>
                    <a:pt x="37" y="5"/>
                  </a:lnTo>
                  <a:lnTo>
                    <a:pt x="40" y="7"/>
                  </a:lnTo>
                  <a:lnTo>
                    <a:pt x="41" y="12"/>
                  </a:lnTo>
                  <a:lnTo>
                    <a:pt x="42" y="16"/>
                  </a:lnTo>
                  <a:lnTo>
                    <a:pt x="41" y="20"/>
                  </a:lnTo>
                  <a:lnTo>
                    <a:pt x="41" y="22"/>
                  </a:lnTo>
                  <a:lnTo>
                    <a:pt x="39" y="24"/>
                  </a:lnTo>
                  <a:lnTo>
                    <a:pt x="35" y="28"/>
                  </a:lnTo>
                  <a:lnTo>
                    <a:pt x="31" y="30"/>
                  </a:lnTo>
                  <a:lnTo>
                    <a:pt x="34" y="31"/>
                  </a:lnTo>
                  <a:lnTo>
                    <a:pt x="38" y="32"/>
                  </a:lnTo>
                  <a:lnTo>
                    <a:pt x="40" y="35"/>
                  </a:lnTo>
                  <a:lnTo>
                    <a:pt x="42" y="38"/>
                  </a:lnTo>
                  <a:lnTo>
                    <a:pt x="43" y="40"/>
                  </a:lnTo>
                  <a:lnTo>
                    <a:pt x="43" y="45"/>
                  </a:lnTo>
                  <a:lnTo>
                    <a:pt x="43" y="49"/>
                  </a:lnTo>
                  <a:lnTo>
                    <a:pt x="41" y="54"/>
                  </a:lnTo>
                  <a:lnTo>
                    <a:pt x="38" y="58"/>
                  </a:lnTo>
                  <a:lnTo>
                    <a:pt x="34" y="59"/>
                  </a:lnTo>
                  <a:lnTo>
                    <a:pt x="31" y="61"/>
                  </a:lnTo>
                  <a:lnTo>
                    <a:pt x="25" y="61"/>
                  </a:lnTo>
                  <a:lnTo>
                    <a:pt x="20" y="61"/>
                  </a:lnTo>
                  <a:lnTo>
                    <a:pt x="0" y="61"/>
                  </a:lnTo>
                  <a:lnTo>
                    <a:pt x="0" y="0"/>
                  </a:lnTo>
                  <a:close/>
                  <a:moveTo>
                    <a:pt x="12" y="9"/>
                  </a:moveTo>
                  <a:lnTo>
                    <a:pt x="12" y="25"/>
                  </a:lnTo>
                  <a:lnTo>
                    <a:pt x="18" y="25"/>
                  </a:lnTo>
                  <a:lnTo>
                    <a:pt x="22" y="25"/>
                  </a:lnTo>
                  <a:lnTo>
                    <a:pt x="24" y="25"/>
                  </a:lnTo>
                  <a:lnTo>
                    <a:pt x="27" y="23"/>
                  </a:lnTo>
                  <a:lnTo>
                    <a:pt x="28" y="22"/>
                  </a:lnTo>
                  <a:lnTo>
                    <a:pt x="30" y="20"/>
                  </a:lnTo>
                  <a:lnTo>
                    <a:pt x="30" y="17"/>
                  </a:lnTo>
                  <a:lnTo>
                    <a:pt x="30" y="15"/>
                  </a:lnTo>
                  <a:lnTo>
                    <a:pt x="28" y="13"/>
                  </a:lnTo>
                  <a:lnTo>
                    <a:pt x="27" y="10"/>
                  </a:lnTo>
                  <a:lnTo>
                    <a:pt x="25" y="9"/>
                  </a:lnTo>
                  <a:lnTo>
                    <a:pt x="22" y="9"/>
                  </a:lnTo>
                  <a:lnTo>
                    <a:pt x="18" y="9"/>
                  </a:lnTo>
                  <a:lnTo>
                    <a:pt x="12" y="9"/>
                  </a:lnTo>
                  <a:close/>
                  <a:moveTo>
                    <a:pt x="12" y="35"/>
                  </a:moveTo>
                  <a:lnTo>
                    <a:pt x="12" y="53"/>
                  </a:lnTo>
                  <a:lnTo>
                    <a:pt x="18" y="53"/>
                  </a:lnTo>
                  <a:lnTo>
                    <a:pt x="23" y="52"/>
                  </a:lnTo>
                  <a:lnTo>
                    <a:pt x="25" y="52"/>
                  </a:lnTo>
                  <a:lnTo>
                    <a:pt x="28" y="51"/>
                  </a:lnTo>
                  <a:lnTo>
                    <a:pt x="30" y="48"/>
                  </a:lnTo>
                  <a:lnTo>
                    <a:pt x="31" y="46"/>
                  </a:lnTo>
                  <a:lnTo>
                    <a:pt x="32" y="44"/>
                  </a:lnTo>
                  <a:lnTo>
                    <a:pt x="31" y="40"/>
                  </a:lnTo>
                  <a:lnTo>
                    <a:pt x="30" y="38"/>
                  </a:lnTo>
                  <a:lnTo>
                    <a:pt x="28" y="37"/>
                  </a:lnTo>
                  <a:lnTo>
                    <a:pt x="26" y="36"/>
                  </a:lnTo>
                  <a:lnTo>
                    <a:pt x="23" y="35"/>
                  </a:lnTo>
                  <a:lnTo>
                    <a:pt x="19" y="35"/>
                  </a:lnTo>
                  <a:lnTo>
                    <a:pt x="12" y="35"/>
                  </a:lnTo>
                  <a:close/>
                </a:path>
              </a:pathLst>
            </a:custGeom>
            <a:grpFill/>
            <a:ln w="0">
              <a:solidFill>
                <a:srgbClr val="FFFFFF"/>
              </a:solidFill>
              <a:prstDash val="solid"/>
              <a:round/>
              <a:headEnd/>
              <a:tailEnd/>
            </a:ln>
          </p:spPr>
          <p:txBody>
            <a:bodyPr/>
            <a:lstStyle/>
            <a:p>
              <a:endParaRPr lang="zh-CN" altLang="en-US"/>
            </a:p>
          </p:txBody>
        </p:sp>
        <p:sp>
          <p:nvSpPr>
            <p:cNvPr id="82" name="Rectangle 61">
              <a:extLst>
                <a:ext uri="{FF2B5EF4-FFF2-40B4-BE49-F238E27FC236}">
                  <a16:creationId xmlns:a16="http://schemas.microsoft.com/office/drawing/2014/main" xmlns="" id="{912CFD3B-786D-46DA-BDFA-DC66B4BE3068}"/>
                </a:ext>
              </a:extLst>
            </p:cNvPr>
            <p:cNvSpPr>
              <a:spLocks noChangeArrowheads="1"/>
            </p:cNvSpPr>
            <p:nvPr/>
          </p:nvSpPr>
          <p:spPr bwMode="auto">
            <a:xfrm>
              <a:off x="1606" y="288"/>
              <a:ext cx="11" cy="61"/>
            </a:xfrm>
            <a:prstGeom prst="rect">
              <a:avLst/>
            </a:prstGeom>
            <a:grpFill/>
            <a:ln w="0">
              <a:solidFill>
                <a:srgbClr val="FFFFFF"/>
              </a:solidFill>
              <a:miter lim="800000"/>
              <a:headEnd/>
              <a:tailEnd/>
            </a:ln>
          </p:spPr>
          <p:txBody>
            <a:bodyPr/>
            <a:lstStyle/>
            <a:p>
              <a:endParaRPr lang="zh-CN" altLang="en-US"/>
            </a:p>
          </p:txBody>
        </p:sp>
        <p:sp>
          <p:nvSpPr>
            <p:cNvPr id="83" name="Freeform 62">
              <a:extLst>
                <a:ext uri="{FF2B5EF4-FFF2-40B4-BE49-F238E27FC236}">
                  <a16:creationId xmlns:a16="http://schemas.microsoft.com/office/drawing/2014/main" xmlns="" id="{7F006DB8-175E-4705-844B-D8F1B7DC0DF4}"/>
                </a:ext>
              </a:extLst>
            </p:cNvPr>
            <p:cNvSpPr>
              <a:spLocks/>
            </p:cNvSpPr>
            <p:nvPr/>
          </p:nvSpPr>
          <p:spPr bwMode="auto">
            <a:xfrm>
              <a:off x="1625" y="288"/>
              <a:ext cx="45" cy="61"/>
            </a:xfrm>
            <a:custGeom>
              <a:avLst/>
              <a:gdLst>
                <a:gd name="T0" fmla="*/ 0 w 45"/>
                <a:gd name="T1" fmla="*/ 0 h 61"/>
                <a:gd name="T2" fmla="*/ 45 w 45"/>
                <a:gd name="T3" fmla="*/ 0 h 61"/>
                <a:gd name="T4" fmla="*/ 45 w 45"/>
                <a:gd name="T5" fmla="*/ 9 h 61"/>
                <a:gd name="T6" fmla="*/ 29 w 45"/>
                <a:gd name="T7" fmla="*/ 9 h 61"/>
                <a:gd name="T8" fmla="*/ 29 w 45"/>
                <a:gd name="T9" fmla="*/ 61 h 61"/>
                <a:gd name="T10" fmla="*/ 17 w 45"/>
                <a:gd name="T11" fmla="*/ 61 h 61"/>
                <a:gd name="T12" fmla="*/ 17 w 45"/>
                <a:gd name="T13" fmla="*/ 9 h 61"/>
                <a:gd name="T14" fmla="*/ 0 w 45"/>
                <a:gd name="T15" fmla="*/ 9 h 61"/>
                <a:gd name="T16" fmla="*/ 0 w 45"/>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5" h="61">
                  <a:moveTo>
                    <a:pt x="0" y="0"/>
                  </a:moveTo>
                  <a:lnTo>
                    <a:pt x="45" y="0"/>
                  </a:lnTo>
                  <a:lnTo>
                    <a:pt x="45" y="9"/>
                  </a:lnTo>
                  <a:lnTo>
                    <a:pt x="29" y="9"/>
                  </a:lnTo>
                  <a:lnTo>
                    <a:pt x="29" y="61"/>
                  </a:lnTo>
                  <a:lnTo>
                    <a:pt x="17" y="61"/>
                  </a:lnTo>
                  <a:lnTo>
                    <a:pt x="17" y="9"/>
                  </a:lnTo>
                  <a:lnTo>
                    <a:pt x="0" y="9"/>
                  </a:lnTo>
                  <a:lnTo>
                    <a:pt x="0" y="0"/>
                  </a:lnTo>
                  <a:close/>
                </a:path>
              </a:pathLst>
            </a:custGeom>
            <a:grpFill/>
            <a:ln w="0">
              <a:solidFill>
                <a:srgbClr val="FFFFFF"/>
              </a:solidFill>
              <a:prstDash val="solid"/>
              <a:round/>
              <a:headEnd/>
              <a:tailEnd/>
            </a:ln>
          </p:spPr>
          <p:txBody>
            <a:bodyPr/>
            <a:lstStyle/>
            <a:p>
              <a:endParaRPr lang="zh-CN" altLang="en-US"/>
            </a:p>
          </p:txBody>
        </p:sp>
        <p:sp>
          <p:nvSpPr>
            <p:cNvPr id="84" name="Freeform 63">
              <a:extLst>
                <a:ext uri="{FF2B5EF4-FFF2-40B4-BE49-F238E27FC236}">
                  <a16:creationId xmlns:a16="http://schemas.microsoft.com/office/drawing/2014/main" xmlns="" id="{75FB7D9F-E71E-4016-8C5F-7748FCED1767}"/>
                </a:ext>
              </a:extLst>
            </p:cNvPr>
            <p:cNvSpPr>
              <a:spLocks noEditPoints="1"/>
            </p:cNvSpPr>
            <p:nvPr/>
          </p:nvSpPr>
          <p:spPr bwMode="auto">
            <a:xfrm>
              <a:off x="1678" y="288"/>
              <a:ext cx="46" cy="61"/>
            </a:xfrm>
            <a:custGeom>
              <a:avLst/>
              <a:gdLst>
                <a:gd name="T0" fmla="*/ 0 w 46"/>
                <a:gd name="T1" fmla="*/ 0 h 61"/>
                <a:gd name="T2" fmla="*/ 20 w 46"/>
                <a:gd name="T3" fmla="*/ 0 h 61"/>
                <a:gd name="T4" fmla="*/ 27 w 46"/>
                <a:gd name="T5" fmla="*/ 0 h 61"/>
                <a:gd name="T6" fmla="*/ 32 w 46"/>
                <a:gd name="T7" fmla="*/ 2 h 61"/>
                <a:gd name="T8" fmla="*/ 37 w 46"/>
                <a:gd name="T9" fmla="*/ 5 h 61"/>
                <a:gd name="T10" fmla="*/ 39 w 46"/>
                <a:gd name="T11" fmla="*/ 7 h 61"/>
                <a:gd name="T12" fmla="*/ 42 w 46"/>
                <a:gd name="T13" fmla="*/ 12 h 61"/>
                <a:gd name="T14" fmla="*/ 43 w 46"/>
                <a:gd name="T15" fmla="*/ 16 h 61"/>
                <a:gd name="T16" fmla="*/ 42 w 46"/>
                <a:gd name="T17" fmla="*/ 20 h 61"/>
                <a:gd name="T18" fmla="*/ 40 w 46"/>
                <a:gd name="T19" fmla="*/ 23 h 61"/>
                <a:gd name="T20" fmla="*/ 39 w 46"/>
                <a:gd name="T21" fmla="*/ 25 h 61"/>
                <a:gd name="T22" fmla="*/ 36 w 46"/>
                <a:gd name="T23" fmla="*/ 28 h 61"/>
                <a:gd name="T24" fmla="*/ 34 w 46"/>
                <a:gd name="T25" fmla="*/ 30 h 61"/>
                <a:gd name="T26" fmla="*/ 29 w 46"/>
                <a:gd name="T27" fmla="*/ 31 h 61"/>
                <a:gd name="T28" fmla="*/ 31 w 46"/>
                <a:gd name="T29" fmla="*/ 32 h 61"/>
                <a:gd name="T30" fmla="*/ 34 w 46"/>
                <a:gd name="T31" fmla="*/ 33 h 61"/>
                <a:gd name="T32" fmla="*/ 36 w 46"/>
                <a:gd name="T33" fmla="*/ 36 h 61"/>
                <a:gd name="T34" fmla="*/ 37 w 46"/>
                <a:gd name="T35" fmla="*/ 40 h 61"/>
                <a:gd name="T36" fmla="*/ 46 w 46"/>
                <a:gd name="T37" fmla="*/ 61 h 61"/>
                <a:gd name="T38" fmla="*/ 34 w 46"/>
                <a:gd name="T39" fmla="*/ 61 h 61"/>
                <a:gd name="T40" fmla="*/ 27 w 46"/>
                <a:gd name="T41" fmla="*/ 43 h 61"/>
                <a:gd name="T42" fmla="*/ 24 w 46"/>
                <a:gd name="T43" fmla="*/ 39 h 61"/>
                <a:gd name="T44" fmla="*/ 22 w 46"/>
                <a:gd name="T45" fmla="*/ 37 h 61"/>
                <a:gd name="T46" fmla="*/ 20 w 46"/>
                <a:gd name="T47" fmla="*/ 36 h 61"/>
                <a:gd name="T48" fmla="*/ 15 w 46"/>
                <a:gd name="T49" fmla="*/ 36 h 61"/>
                <a:gd name="T50" fmla="*/ 12 w 46"/>
                <a:gd name="T51" fmla="*/ 36 h 61"/>
                <a:gd name="T52" fmla="*/ 12 w 46"/>
                <a:gd name="T53" fmla="*/ 61 h 61"/>
                <a:gd name="T54" fmla="*/ 0 w 46"/>
                <a:gd name="T55" fmla="*/ 61 h 61"/>
                <a:gd name="T56" fmla="*/ 0 w 46"/>
                <a:gd name="T57" fmla="*/ 0 h 61"/>
                <a:gd name="T58" fmla="*/ 12 w 46"/>
                <a:gd name="T59" fmla="*/ 9 h 61"/>
                <a:gd name="T60" fmla="*/ 12 w 46"/>
                <a:gd name="T61" fmla="*/ 28 h 61"/>
                <a:gd name="T62" fmla="*/ 18 w 46"/>
                <a:gd name="T63" fmla="*/ 28 h 61"/>
                <a:gd name="T64" fmla="*/ 21 w 46"/>
                <a:gd name="T65" fmla="*/ 27 h 61"/>
                <a:gd name="T66" fmla="*/ 24 w 46"/>
                <a:gd name="T67" fmla="*/ 27 h 61"/>
                <a:gd name="T68" fmla="*/ 27 w 46"/>
                <a:gd name="T69" fmla="*/ 24 h 61"/>
                <a:gd name="T70" fmla="*/ 29 w 46"/>
                <a:gd name="T71" fmla="*/ 23 h 61"/>
                <a:gd name="T72" fmla="*/ 30 w 46"/>
                <a:gd name="T73" fmla="*/ 21 h 61"/>
                <a:gd name="T74" fmla="*/ 30 w 46"/>
                <a:gd name="T75" fmla="*/ 18 h 61"/>
                <a:gd name="T76" fmla="*/ 30 w 46"/>
                <a:gd name="T77" fmla="*/ 15 h 61"/>
                <a:gd name="T78" fmla="*/ 29 w 46"/>
                <a:gd name="T79" fmla="*/ 13 h 61"/>
                <a:gd name="T80" fmla="*/ 27 w 46"/>
                <a:gd name="T81" fmla="*/ 10 h 61"/>
                <a:gd name="T82" fmla="*/ 24 w 46"/>
                <a:gd name="T83" fmla="*/ 9 h 61"/>
                <a:gd name="T84" fmla="*/ 21 w 46"/>
                <a:gd name="T85" fmla="*/ 9 h 61"/>
                <a:gd name="T86" fmla="*/ 18 w 46"/>
                <a:gd name="T87" fmla="*/ 9 h 61"/>
                <a:gd name="T88" fmla="*/ 12 w 46"/>
                <a:gd name="T89" fmla="*/ 9 h 6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6" h="61">
                  <a:moveTo>
                    <a:pt x="0" y="0"/>
                  </a:moveTo>
                  <a:lnTo>
                    <a:pt x="20" y="0"/>
                  </a:lnTo>
                  <a:lnTo>
                    <a:pt x="27" y="0"/>
                  </a:lnTo>
                  <a:lnTo>
                    <a:pt x="32" y="2"/>
                  </a:lnTo>
                  <a:lnTo>
                    <a:pt x="37" y="5"/>
                  </a:lnTo>
                  <a:lnTo>
                    <a:pt x="39" y="7"/>
                  </a:lnTo>
                  <a:lnTo>
                    <a:pt x="42" y="12"/>
                  </a:lnTo>
                  <a:lnTo>
                    <a:pt x="43" y="16"/>
                  </a:lnTo>
                  <a:lnTo>
                    <a:pt x="42" y="20"/>
                  </a:lnTo>
                  <a:lnTo>
                    <a:pt x="40" y="23"/>
                  </a:lnTo>
                  <a:lnTo>
                    <a:pt x="39" y="25"/>
                  </a:lnTo>
                  <a:lnTo>
                    <a:pt x="36" y="28"/>
                  </a:lnTo>
                  <a:lnTo>
                    <a:pt x="34" y="30"/>
                  </a:lnTo>
                  <a:lnTo>
                    <a:pt x="29" y="31"/>
                  </a:lnTo>
                  <a:lnTo>
                    <a:pt x="31" y="32"/>
                  </a:lnTo>
                  <a:lnTo>
                    <a:pt x="34" y="33"/>
                  </a:lnTo>
                  <a:lnTo>
                    <a:pt x="36" y="36"/>
                  </a:lnTo>
                  <a:lnTo>
                    <a:pt x="37" y="40"/>
                  </a:lnTo>
                  <a:lnTo>
                    <a:pt x="46" y="61"/>
                  </a:lnTo>
                  <a:lnTo>
                    <a:pt x="34" y="61"/>
                  </a:lnTo>
                  <a:lnTo>
                    <a:pt x="27" y="43"/>
                  </a:lnTo>
                  <a:lnTo>
                    <a:pt x="24" y="39"/>
                  </a:lnTo>
                  <a:lnTo>
                    <a:pt x="22" y="37"/>
                  </a:lnTo>
                  <a:lnTo>
                    <a:pt x="20" y="36"/>
                  </a:lnTo>
                  <a:lnTo>
                    <a:pt x="15" y="36"/>
                  </a:lnTo>
                  <a:lnTo>
                    <a:pt x="12" y="36"/>
                  </a:lnTo>
                  <a:lnTo>
                    <a:pt x="12" y="61"/>
                  </a:lnTo>
                  <a:lnTo>
                    <a:pt x="0" y="61"/>
                  </a:lnTo>
                  <a:lnTo>
                    <a:pt x="0" y="0"/>
                  </a:lnTo>
                  <a:close/>
                  <a:moveTo>
                    <a:pt x="12" y="9"/>
                  </a:moveTo>
                  <a:lnTo>
                    <a:pt x="12" y="28"/>
                  </a:lnTo>
                  <a:lnTo>
                    <a:pt x="18" y="28"/>
                  </a:lnTo>
                  <a:lnTo>
                    <a:pt x="21" y="27"/>
                  </a:lnTo>
                  <a:lnTo>
                    <a:pt x="24" y="27"/>
                  </a:lnTo>
                  <a:lnTo>
                    <a:pt x="27" y="24"/>
                  </a:lnTo>
                  <a:lnTo>
                    <a:pt x="29" y="23"/>
                  </a:lnTo>
                  <a:lnTo>
                    <a:pt x="30" y="21"/>
                  </a:lnTo>
                  <a:lnTo>
                    <a:pt x="30" y="18"/>
                  </a:lnTo>
                  <a:lnTo>
                    <a:pt x="30" y="15"/>
                  </a:lnTo>
                  <a:lnTo>
                    <a:pt x="29" y="13"/>
                  </a:lnTo>
                  <a:lnTo>
                    <a:pt x="27" y="10"/>
                  </a:lnTo>
                  <a:lnTo>
                    <a:pt x="24" y="9"/>
                  </a:lnTo>
                  <a:lnTo>
                    <a:pt x="21" y="9"/>
                  </a:lnTo>
                  <a:lnTo>
                    <a:pt x="18" y="9"/>
                  </a:lnTo>
                  <a:lnTo>
                    <a:pt x="12" y="9"/>
                  </a:lnTo>
                  <a:close/>
                </a:path>
              </a:pathLst>
            </a:custGeom>
            <a:grpFill/>
            <a:ln w="0">
              <a:solidFill>
                <a:srgbClr val="FFFFFF"/>
              </a:solidFill>
              <a:prstDash val="solid"/>
              <a:round/>
              <a:headEnd/>
              <a:tailEnd/>
            </a:ln>
          </p:spPr>
          <p:txBody>
            <a:bodyPr/>
            <a:lstStyle/>
            <a:p>
              <a:endParaRPr lang="zh-CN" altLang="en-US"/>
            </a:p>
          </p:txBody>
        </p:sp>
        <p:sp>
          <p:nvSpPr>
            <p:cNvPr id="85" name="Freeform 64">
              <a:extLst>
                <a:ext uri="{FF2B5EF4-FFF2-40B4-BE49-F238E27FC236}">
                  <a16:creationId xmlns:a16="http://schemas.microsoft.com/office/drawing/2014/main" xmlns="" id="{681D3933-2945-46E4-B108-9F73D7D48434}"/>
                </a:ext>
              </a:extLst>
            </p:cNvPr>
            <p:cNvSpPr>
              <a:spLocks noEditPoints="1"/>
            </p:cNvSpPr>
            <p:nvPr/>
          </p:nvSpPr>
          <p:spPr bwMode="auto">
            <a:xfrm>
              <a:off x="1724" y="288"/>
              <a:ext cx="62" cy="61"/>
            </a:xfrm>
            <a:custGeom>
              <a:avLst/>
              <a:gdLst>
                <a:gd name="T0" fmla="*/ 24 w 62"/>
                <a:gd name="T1" fmla="*/ 0 h 61"/>
                <a:gd name="T2" fmla="*/ 39 w 62"/>
                <a:gd name="T3" fmla="*/ 0 h 61"/>
                <a:gd name="T4" fmla="*/ 62 w 62"/>
                <a:gd name="T5" fmla="*/ 61 h 61"/>
                <a:gd name="T6" fmla="*/ 50 w 62"/>
                <a:gd name="T7" fmla="*/ 61 h 61"/>
                <a:gd name="T8" fmla="*/ 44 w 62"/>
                <a:gd name="T9" fmla="*/ 47 h 61"/>
                <a:gd name="T10" fmla="*/ 17 w 62"/>
                <a:gd name="T11" fmla="*/ 47 h 61"/>
                <a:gd name="T12" fmla="*/ 13 w 62"/>
                <a:gd name="T13" fmla="*/ 61 h 61"/>
                <a:gd name="T14" fmla="*/ 0 w 62"/>
                <a:gd name="T15" fmla="*/ 61 h 61"/>
                <a:gd name="T16" fmla="*/ 24 w 62"/>
                <a:gd name="T17" fmla="*/ 0 h 61"/>
                <a:gd name="T18" fmla="*/ 31 w 62"/>
                <a:gd name="T19" fmla="*/ 10 h 61"/>
                <a:gd name="T20" fmla="*/ 21 w 62"/>
                <a:gd name="T21" fmla="*/ 38 h 61"/>
                <a:gd name="T22" fmla="*/ 42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4" y="0"/>
                  </a:moveTo>
                  <a:lnTo>
                    <a:pt x="39" y="0"/>
                  </a:lnTo>
                  <a:lnTo>
                    <a:pt x="62" y="61"/>
                  </a:lnTo>
                  <a:lnTo>
                    <a:pt x="50" y="61"/>
                  </a:lnTo>
                  <a:lnTo>
                    <a:pt x="44" y="47"/>
                  </a:lnTo>
                  <a:lnTo>
                    <a:pt x="17" y="47"/>
                  </a:lnTo>
                  <a:lnTo>
                    <a:pt x="13" y="61"/>
                  </a:lnTo>
                  <a:lnTo>
                    <a:pt x="0" y="61"/>
                  </a:lnTo>
                  <a:lnTo>
                    <a:pt x="24" y="0"/>
                  </a:lnTo>
                  <a:close/>
                  <a:moveTo>
                    <a:pt x="31" y="10"/>
                  </a:moveTo>
                  <a:lnTo>
                    <a:pt x="21" y="38"/>
                  </a:lnTo>
                  <a:lnTo>
                    <a:pt x="42" y="38"/>
                  </a:lnTo>
                  <a:lnTo>
                    <a:pt x="31" y="10"/>
                  </a:lnTo>
                  <a:close/>
                </a:path>
              </a:pathLst>
            </a:custGeom>
            <a:grpFill/>
            <a:ln w="0">
              <a:solidFill>
                <a:srgbClr val="FFFFFF"/>
              </a:solidFill>
              <a:prstDash val="solid"/>
              <a:round/>
              <a:headEnd/>
              <a:tailEnd/>
            </a:ln>
          </p:spPr>
          <p:txBody>
            <a:bodyPr/>
            <a:lstStyle/>
            <a:p>
              <a:endParaRPr lang="zh-CN" altLang="en-US"/>
            </a:p>
          </p:txBody>
        </p:sp>
        <p:sp>
          <p:nvSpPr>
            <p:cNvPr id="86" name="Freeform 65">
              <a:extLst>
                <a:ext uri="{FF2B5EF4-FFF2-40B4-BE49-F238E27FC236}">
                  <a16:creationId xmlns:a16="http://schemas.microsoft.com/office/drawing/2014/main" xmlns="" id="{061FAE88-1D47-4E60-AEA8-0A7D30E5A1E2}"/>
                </a:ext>
              </a:extLst>
            </p:cNvPr>
            <p:cNvSpPr>
              <a:spLocks/>
            </p:cNvSpPr>
            <p:nvPr/>
          </p:nvSpPr>
          <p:spPr bwMode="auto">
            <a:xfrm>
              <a:off x="1783" y="288"/>
              <a:ext cx="45" cy="61"/>
            </a:xfrm>
            <a:custGeom>
              <a:avLst/>
              <a:gdLst>
                <a:gd name="T0" fmla="*/ 0 w 45"/>
                <a:gd name="T1" fmla="*/ 0 h 61"/>
                <a:gd name="T2" fmla="*/ 45 w 45"/>
                <a:gd name="T3" fmla="*/ 0 h 61"/>
                <a:gd name="T4" fmla="*/ 45 w 45"/>
                <a:gd name="T5" fmla="*/ 9 h 61"/>
                <a:gd name="T6" fmla="*/ 29 w 45"/>
                <a:gd name="T7" fmla="*/ 9 h 61"/>
                <a:gd name="T8" fmla="*/ 29 w 45"/>
                <a:gd name="T9" fmla="*/ 61 h 61"/>
                <a:gd name="T10" fmla="*/ 16 w 45"/>
                <a:gd name="T11" fmla="*/ 61 h 61"/>
                <a:gd name="T12" fmla="*/ 16 w 45"/>
                <a:gd name="T13" fmla="*/ 9 h 61"/>
                <a:gd name="T14" fmla="*/ 0 w 45"/>
                <a:gd name="T15" fmla="*/ 9 h 61"/>
                <a:gd name="T16" fmla="*/ 0 w 45"/>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5" h="61">
                  <a:moveTo>
                    <a:pt x="0" y="0"/>
                  </a:moveTo>
                  <a:lnTo>
                    <a:pt x="45" y="0"/>
                  </a:lnTo>
                  <a:lnTo>
                    <a:pt x="45" y="9"/>
                  </a:lnTo>
                  <a:lnTo>
                    <a:pt x="29" y="9"/>
                  </a:lnTo>
                  <a:lnTo>
                    <a:pt x="29" y="61"/>
                  </a:lnTo>
                  <a:lnTo>
                    <a:pt x="16" y="61"/>
                  </a:lnTo>
                  <a:lnTo>
                    <a:pt x="16" y="9"/>
                  </a:lnTo>
                  <a:lnTo>
                    <a:pt x="0" y="9"/>
                  </a:lnTo>
                  <a:lnTo>
                    <a:pt x="0" y="0"/>
                  </a:lnTo>
                  <a:close/>
                </a:path>
              </a:pathLst>
            </a:custGeom>
            <a:grpFill/>
            <a:ln w="0">
              <a:solidFill>
                <a:srgbClr val="FFFFFF"/>
              </a:solidFill>
              <a:prstDash val="solid"/>
              <a:round/>
              <a:headEnd/>
              <a:tailEnd/>
            </a:ln>
          </p:spPr>
          <p:txBody>
            <a:bodyPr/>
            <a:lstStyle/>
            <a:p>
              <a:endParaRPr lang="zh-CN" altLang="en-US"/>
            </a:p>
          </p:txBody>
        </p:sp>
        <p:sp>
          <p:nvSpPr>
            <p:cNvPr id="87" name="Rectangle 66">
              <a:extLst>
                <a:ext uri="{FF2B5EF4-FFF2-40B4-BE49-F238E27FC236}">
                  <a16:creationId xmlns:a16="http://schemas.microsoft.com/office/drawing/2014/main" xmlns="" id="{B9F18752-C88B-49EB-9165-86C3230F8DBC}"/>
                </a:ext>
              </a:extLst>
            </p:cNvPr>
            <p:cNvSpPr>
              <a:spLocks noChangeArrowheads="1"/>
            </p:cNvSpPr>
            <p:nvPr/>
          </p:nvSpPr>
          <p:spPr bwMode="auto">
            <a:xfrm>
              <a:off x="1836" y="288"/>
              <a:ext cx="11" cy="61"/>
            </a:xfrm>
            <a:prstGeom prst="rect">
              <a:avLst/>
            </a:prstGeom>
            <a:grpFill/>
            <a:ln w="0">
              <a:solidFill>
                <a:srgbClr val="FFFFFF"/>
              </a:solidFill>
              <a:miter lim="800000"/>
              <a:headEnd/>
              <a:tailEnd/>
            </a:ln>
          </p:spPr>
          <p:txBody>
            <a:bodyPr/>
            <a:lstStyle/>
            <a:p>
              <a:endParaRPr lang="zh-CN" altLang="en-US"/>
            </a:p>
          </p:txBody>
        </p:sp>
        <p:sp>
          <p:nvSpPr>
            <p:cNvPr id="88" name="Freeform 67">
              <a:extLst>
                <a:ext uri="{FF2B5EF4-FFF2-40B4-BE49-F238E27FC236}">
                  <a16:creationId xmlns:a16="http://schemas.microsoft.com/office/drawing/2014/main" xmlns="" id="{0595D398-F68B-4A7B-A881-75D0AD0D9324}"/>
                </a:ext>
              </a:extLst>
            </p:cNvPr>
            <p:cNvSpPr>
              <a:spLocks noEditPoints="1"/>
            </p:cNvSpPr>
            <p:nvPr/>
          </p:nvSpPr>
          <p:spPr bwMode="auto">
            <a:xfrm>
              <a:off x="1859" y="287"/>
              <a:ext cx="57" cy="64"/>
            </a:xfrm>
            <a:custGeom>
              <a:avLst/>
              <a:gdLst>
                <a:gd name="T0" fmla="*/ 28 w 57"/>
                <a:gd name="T1" fmla="*/ 0 h 64"/>
                <a:gd name="T2" fmla="*/ 40 w 57"/>
                <a:gd name="T3" fmla="*/ 2 h 64"/>
                <a:gd name="T4" fmla="*/ 49 w 57"/>
                <a:gd name="T5" fmla="*/ 8 h 64"/>
                <a:gd name="T6" fmla="*/ 56 w 57"/>
                <a:gd name="T7" fmla="*/ 18 h 64"/>
                <a:gd name="T8" fmla="*/ 57 w 57"/>
                <a:gd name="T9" fmla="*/ 32 h 64"/>
                <a:gd name="T10" fmla="*/ 56 w 57"/>
                <a:gd name="T11" fmla="*/ 45 h 64"/>
                <a:gd name="T12" fmla="*/ 49 w 57"/>
                <a:gd name="T13" fmla="*/ 55 h 64"/>
                <a:gd name="T14" fmla="*/ 40 w 57"/>
                <a:gd name="T15" fmla="*/ 62 h 64"/>
                <a:gd name="T16" fmla="*/ 28 w 57"/>
                <a:gd name="T17" fmla="*/ 64 h 64"/>
                <a:gd name="T18" fmla="*/ 16 w 57"/>
                <a:gd name="T19" fmla="*/ 62 h 64"/>
                <a:gd name="T20" fmla="*/ 7 w 57"/>
                <a:gd name="T21" fmla="*/ 55 h 64"/>
                <a:gd name="T22" fmla="*/ 1 w 57"/>
                <a:gd name="T23" fmla="*/ 45 h 64"/>
                <a:gd name="T24" fmla="*/ 0 w 57"/>
                <a:gd name="T25" fmla="*/ 32 h 64"/>
                <a:gd name="T26" fmla="*/ 1 w 57"/>
                <a:gd name="T27" fmla="*/ 18 h 64"/>
                <a:gd name="T28" fmla="*/ 7 w 57"/>
                <a:gd name="T29" fmla="*/ 8 h 64"/>
                <a:gd name="T30" fmla="*/ 16 w 57"/>
                <a:gd name="T31" fmla="*/ 2 h 64"/>
                <a:gd name="T32" fmla="*/ 28 w 57"/>
                <a:gd name="T33" fmla="*/ 0 h 64"/>
                <a:gd name="T34" fmla="*/ 28 w 57"/>
                <a:gd name="T35" fmla="*/ 9 h 64"/>
                <a:gd name="T36" fmla="*/ 24 w 57"/>
                <a:gd name="T37" fmla="*/ 9 h 64"/>
                <a:gd name="T38" fmla="*/ 19 w 57"/>
                <a:gd name="T39" fmla="*/ 11 h 64"/>
                <a:gd name="T40" fmla="*/ 16 w 57"/>
                <a:gd name="T41" fmla="*/ 15 h 64"/>
                <a:gd name="T42" fmla="*/ 13 w 57"/>
                <a:gd name="T43" fmla="*/ 19 h 64"/>
                <a:gd name="T44" fmla="*/ 12 w 57"/>
                <a:gd name="T45" fmla="*/ 25 h 64"/>
                <a:gd name="T46" fmla="*/ 11 w 57"/>
                <a:gd name="T47" fmla="*/ 32 h 64"/>
                <a:gd name="T48" fmla="*/ 12 w 57"/>
                <a:gd name="T49" fmla="*/ 38 h 64"/>
                <a:gd name="T50" fmla="*/ 13 w 57"/>
                <a:gd name="T51" fmla="*/ 44 h 64"/>
                <a:gd name="T52" fmla="*/ 16 w 57"/>
                <a:gd name="T53" fmla="*/ 48 h 64"/>
                <a:gd name="T54" fmla="*/ 19 w 57"/>
                <a:gd name="T55" fmla="*/ 52 h 64"/>
                <a:gd name="T56" fmla="*/ 24 w 57"/>
                <a:gd name="T57" fmla="*/ 54 h 64"/>
                <a:gd name="T58" fmla="*/ 28 w 57"/>
                <a:gd name="T59" fmla="*/ 54 h 64"/>
                <a:gd name="T60" fmla="*/ 33 w 57"/>
                <a:gd name="T61" fmla="*/ 54 h 64"/>
                <a:gd name="T62" fmla="*/ 38 w 57"/>
                <a:gd name="T63" fmla="*/ 52 h 64"/>
                <a:gd name="T64" fmla="*/ 40 w 57"/>
                <a:gd name="T65" fmla="*/ 48 h 64"/>
                <a:gd name="T66" fmla="*/ 43 w 57"/>
                <a:gd name="T67" fmla="*/ 44 h 64"/>
                <a:gd name="T68" fmla="*/ 44 w 57"/>
                <a:gd name="T69" fmla="*/ 38 h 64"/>
                <a:gd name="T70" fmla="*/ 44 w 57"/>
                <a:gd name="T71" fmla="*/ 32 h 64"/>
                <a:gd name="T72" fmla="*/ 44 w 57"/>
                <a:gd name="T73" fmla="*/ 25 h 64"/>
                <a:gd name="T74" fmla="*/ 43 w 57"/>
                <a:gd name="T75" fmla="*/ 19 h 64"/>
                <a:gd name="T76" fmla="*/ 40 w 57"/>
                <a:gd name="T77" fmla="*/ 15 h 64"/>
                <a:gd name="T78" fmla="*/ 38 w 57"/>
                <a:gd name="T79" fmla="*/ 11 h 64"/>
                <a:gd name="T80" fmla="*/ 33 w 57"/>
                <a:gd name="T81" fmla="*/ 10 h 64"/>
                <a:gd name="T82" fmla="*/ 28 w 57"/>
                <a:gd name="T83" fmla="*/ 9 h 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 h="64">
                  <a:moveTo>
                    <a:pt x="28" y="0"/>
                  </a:moveTo>
                  <a:lnTo>
                    <a:pt x="40" y="2"/>
                  </a:lnTo>
                  <a:lnTo>
                    <a:pt x="49" y="8"/>
                  </a:lnTo>
                  <a:lnTo>
                    <a:pt x="56" y="18"/>
                  </a:lnTo>
                  <a:lnTo>
                    <a:pt x="57" y="32"/>
                  </a:lnTo>
                  <a:lnTo>
                    <a:pt x="56" y="45"/>
                  </a:lnTo>
                  <a:lnTo>
                    <a:pt x="49" y="55"/>
                  </a:lnTo>
                  <a:lnTo>
                    <a:pt x="40" y="62"/>
                  </a:lnTo>
                  <a:lnTo>
                    <a:pt x="28" y="64"/>
                  </a:lnTo>
                  <a:lnTo>
                    <a:pt x="16" y="62"/>
                  </a:lnTo>
                  <a:lnTo>
                    <a:pt x="7" y="55"/>
                  </a:lnTo>
                  <a:lnTo>
                    <a:pt x="1" y="45"/>
                  </a:lnTo>
                  <a:lnTo>
                    <a:pt x="0" y="32"/>
                  </a:lnTo>
                  <a:lnTo>
                    <a:pt x="1" y="18"/>
                  </a:lnTo>
                  <a:lnTo>
                    <a:pt x="7" y="8"/>
                  </a:lnTo>
                  <a:lnTo>
                    <a:pt x="16" y="2"/>
                  </a:lnTo>
                  <a:lnTo>
                    <a:pt x="28" y="0"/>
                  </a:lnTo>
                  <a:close/>
                  <a:moveTo>
                    <a:pt x="28" y="9"/>
                  </a:moveTo>
                  <a:lnTo>
                    <a:pt x="24" y="9"/>
                  </a:lnTo>
                  <a:lnTo>
                    <a:pt x="19" y="11"/>
                  </a:lnTo>
                  <a:lnTo>
                    <a:pt x="16" y="15"/>
                  </a:lnTo>
                  <a:lnTo>
                    <a:pt x="13" y="19"/>
                  </a:lnTo>
                  <a:lnTo>
                    <a:pt x="12" y="25"/>
                  </a:lnTo>
                  <a:lnTo>
                    <a:pt x="11" y="32"/>
                  </a:lnTo>
                  <a:lnTo>
                    <a:pt x="12" y="38"/>
                  </a:lnTo>
                  <a:lnTo>
                    <a:pt x="13" y="44"/>
                  </a:lnTo>
                  <a:lnTo>
                    <a:pt x="16" y="48"/>
                  </a:lnTo>
                  <a:lnTo>
                    <a:pt x="19" y="52"/>
                  </a:lnTo>
                  <a:lnTo>
                    <a:pt x="24" y="54"/>
                  </a:lnTo>
                  <a:lnTo>
                    <a:pt x="28" y="54"/>
                  </a:lnTo>
                  <a:lnTo>
                    <a:pt x="33" y="54"/>
                  </a:lnTo>
                  <a:lnTo>
                    <a:pt x="38" y="52"/>
                  </a:lnTo>
                  <a:lnTo>
                    <a:pt x="40" y="48"/>
                  </a:lnTo>
                  <a:lnTo>
                    <a:pt x="43" y="44"/>
                  </a:lnTo>
                  <a:lnTo>
                    <a:pt x="44" y="38"/>
                  </a:lnTo>
                  <a:lnTo>
                    <a:pt x="44" y="32"/>
                  </a:lnTo>
                  <a:lnTo>
                    <a:pt x="44" y="25"/>
                  </a:lnTo>
                  <a:lnTo>
                    <a:pt x="43" y="19"/>
                  </a:lnTo>
                  <a:lnTo>
                    <a:pt x="40" y="15"/>
                  </a:lnTo>
                  <a:lnTo>
                    <a:pt x="38" y="11"/>
                  </a:lnTo>
                  <a:lnTo>
                    <a:pt x="33" y="10"/>
                  </a:lnTo>
                  <a:lnTo>
                    <a:pt x="28" y="9"/>
                  </a:lnTo>
                  <a:close/>
                </a:path>
              </a:pathLst>
            </a:custGeom>
            <a:grpFill/>
            <a:ln w="0">
              <a:solidFill>
                <a:srgbClr val="FFFFFF"/>
              </a:solidFill>
              <a:prstDash val="solid"/>
              <a:round/>
              <a:headEnd/>
              <a:tailEnd/>
            </a:ln>
          </p:spPr>
          <p:txBody>
            <a:bodyPr/>
            <a:lstStyle/>
            <a:p>
              <a:endParaRPr lang="zh-CN" altLang="en-US"/>
            </a:p>
          </p:txBody>
        </p:sp>
        <p:sp>
          <p:nvSpPr>
            <p:cNvPr id="89" name="Freeform 68">
              <a:extLst>
                <a:ext uri="{FF2B5EF4-FFF2-40B4-BE49-F238E27FC236}">
                  <a16:creationId xmlns:a16="http://schemas.microsoft.com/office/drawing/2014/main" xmlns="" id="{7D1DE80C-EB62-4D98-BAFF-79170D9D959B}"/>
                </a:ext>
              </a:extLst>
            </p:cNvPr>
            <p:cNvSpPr>
              <a:spLocks/>
            </p:cNvSpPr>
            <p:nvPr/>
          </p:nvSpPr>
          <p:spPr bwMode="auto">
            <a:xfrm>
              <a:off x="1928" y="288"/>
              <a:ext cx="50" cy="61"/>
            </a:xfrm>
            <a:custGeom>
              <a:avLst/>
              <a:gdLst>
                <a:gd name="T0" fmla="*/ 0 w 50"/>
                <a:gd name="T1" fmla="*/ 0 h 61"/>
                <a:gd name="T2" fmla="*/ 14 w 50"/>
                <a:gd name="T3" fmla="*/ 0 h 61"/>
                <a:gd name="T4" fmla="*/ 37 w 50"/>
                <a:gd name="T5" fmla="*/ 43 h 61"/>
                <a:gd name="T6" fmla="*/ 37 w 50"/>
                <a:gd name="T7" fmla="*/ 45 h 61"/>
                <a:gd name="T8" fmla="*/ 39 w 50"/>
                <a:gd name="T9" fmla="*/ 47 h 61"/>
                <a:gd name="T10" fmla="*/ 40 w 50"/>
                <a:gd name="T11" fmla="*/ 51 h 61"/>
                <a:gd name="T12" fmla="*/ 41 w 50"/>
                <a:gd name="T13" fmla="*/ 54 h 61"/>
                <a:gd name="T14" fmla="*/ 41 w 50"/>
                <a:gd name="T15" fmla="*/ 49 h 61"/>
                <a:gd name="T16" fmla="*/ 40 w 50"/>
                <a:gd name="T17" fmla="*/ 46 h 61"/>
                <a:gd name="T18" fmla="*/ 40 w 50"/>
                <a:gd name="T19" fmla="*/ 43 h 61"/>
                <a:gd name="T20" fmla="*/ 40 w 50"/>
                <a:gd name="T21" fmla="*/ 40 h 61"/>
                <a:gd name="T22" fmla="*/ 40 w 50"/>
                <a:gd name="T23" fmla="*/ 0 h 61"/>
                <a:gd name="T24" fmla="*/ 50 w 50"/>
                <a:gd name="T25" fmla="*/ 0 h 61"/>
                <a:gd name="T26" fmla="*/ 50 w 50"/>
                <a:gd name="T27" fmla="*/ 61 h 61"/>
                <a:gd name="T28" fmla="*/ 35 w 50"/>
                <a:gd name="T29" fmla="*/ 61 h 61"/>
                <a:gd name="T30" fmla="*/ 12 w 50"/>
                <a:gd name="T31" fmla="*/ 17 h 61"/>
                <a:gd name="T32" fmla="*/ 11 w 50"/>
                <a:gd name="T33" fmla="*/ 16 h 61"/>
                <a:gd name="T34" fmla="*/ 11 w 50"/>
                <a:gd name="T35" fmla="*/ 14 h 61"/>
                <a:gd name="T36" fmla="*/ 10 w 50"/>
                <a:gd name="T37" fmla="*/ 10 h 61"/>
                <a:gd name="T38" fmla="*/ 9 w 50"/>
                <a:gd name="T39" fmla="*/ 7 h 61"/>
                <a:gd name="T40" fmla="*/ 10 w 50"/>
                <a:gd name="T41" fmla="*/ 12 h 61"/>
                <a:gd name="T42" fmla="*/ 10 w 50"/>
                <a:gd name="T43" fmla="*/ 16 h 61"/>
                <a:gd name="T44" fmla="*/ 10 w 50"/>
                <a:gd name="T45" fmla="*/ 20 h 61"/>
                <a:gd name="T46" fmla="*/ 10 w 50"/>
                <a:gd name="T47" fmla="*/ 22 h 61"/>
                <a:gd name="T48" fmla="*/ 10 w 50"/>
                <a:gd name="T49" fmla="*/ 61 h 61"/>
                <a:gd name="T50" fmla="*/ 0 w 50"/>
                <a:gd name="T51" fmla="*/ 61 h 61"/>
                <a:gd name="T52" fmla="*/ 0 w 50"/>
                <a:gd name="T53" fmla="*/ 0 h 6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61">
                  <a:moveTo>
                    <a:pt x="0" y="0"/>
                  </a:moveTo>
                  <a:lnTo>
                    <a:pt x="14" y="0"/>
                  </a:lnTo>
                  <a:lnTo>
                    <a:pt x="37" y="43"/>
                  </a:lnTo>
                  <a:lnTo>
                    <a:pt x="37" y="45"/>
                  </a:lnTo>
                  <a:lnTo>
                    <a:pt x="39" y="47"/>
                  </a:lnTo>
                  <a:lnTo>
                    <a:pt x="40" y="51"/>
                  </a:lnTo>
                  <a:lnTo>
                    <a:pt x="41" y="54"/>
                  </a:lnTo>
                  <a:lnTo>
                    <a:pt x="41" y="49"/>
                  </a:lnTo>
                  <a:lnTo>
                    <a:pt x="40" y="46"/>
                  </a:lnTo>
                  <a:lnTo>
                    <a:pt x="40" y="43"/>
                  </a:lnTo>
                  <a:lnTo>
                    <a:pt x="40" y="40"/>
                  </a:lnTo>
                  <a:lnTo>
                    <a:pt x="40" y="0"/>
                  </a:lnTo>
                  <a:lnTo>
                    <a:pt x="50" y="0"/>
                  </a:lnTo>
                  <a:lnTo>
                    <a:pt x="50" y="61"/>
                  </a:lnTo>
                  <a:lnTo>
                    <a:pt x="35" y="61"/>
                  </a:lnTo>
                  <a:lnTo>
                    <a:pt x="12" y="17"/>
                  </a:lnTo>
                  <a:lnTo>
                    <a:pt x="11" y="16"/>
                  </a:lnTo>
                  <a:lnTo>
                    <a:pt x="11" y="14"/>
                  </a:lnTo>
                  <a:lnTo>
                    <a:pt x="10" y="10"/>
                  </a:lnTo>
                  <a:lnTo>
                    <a:pt x="9" y="7"/>
                  </a:lnTo>
                  <a:lnTo>
                    <a:pt x="10" y="12"/>
                  </a:lnTo>
                  <a:lnTo>
                    <a:pt x="10" y="16"/>
                  </a:lnTo>
                  <a:lnTo>
                    <a:pt x="10" y="20"/>
                  </a:lnTo>
                  <a:lnTo>
                    <a:pt x="10" y="22"/>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90" name="Freeform 69">
              <a:extLst>
                <a:ext uri="{FF2B5EF4-FFF2-40B4-BE49-F238E27FC236}">
                  <a16:creationId xmlns:a16="http://schemas.microsoft.com/office/drawing/2014/main" xmlns="" id="{723590B0-4B27-46A3-913D-F74716A437D3}"/>
                </a:ext>
              </a:extLst>
            </p:cNvPr>
            <p:cNvSpPr>
              <a:spLocks/>
            </p:cNvSpPr>
            <p:nvPr/>
          </p:nvSpPr>
          <p:spPr bwMode="auto">
            <a:xfrm>
              <a:off x="682" y="398"/>
              <a:ext cx="51" cy="65"/>
            </a:xfrm>
            <a:custGeom>
              <a:avLst/>
              <a:gdLst>
                <a:gd name="T0" fmla="*/ 51 w 51"/>
                <a:gd name="T1" fmla="*/ 4 h 65"/>
                <a:gd name="T2" fmla="*/ 50 w 51"/>
                <a:gd name="T3" fmla="*/ 13 h 65"/>
                <a:gd name="T4" fmla="*/ 50 w 51"/>
                <a:gd name="T5" fmla="*/ 13 h 65"/>
                <a:gd name="T6" fmla="*/ 49 w 51"/>
                <a:gd name="T7" fmla="*/ 13 h 65"/>
                <a:gd name="T8" fmla="*/ 44 w 51"/>
                <a:gd name="T9" fmla="*/ 11 h 65"/>
                <a:gd name="T10" fmla="*/ 39 w 51"/>
                <a:gd name="T11" fmla="*/ 10 h 65"/>
                <a:gd name="T12" fmla="*/ 36 w 51"/>
                <a:gd name="T13" fmla="*/ 10 h 65"/>
                <a:gd name="T14" fmla="*/ 30 w 51"/>
                <a:gd name="T15" fmla="*/ 10 h 65"/>
                <a:gd name="T16" fmla="*/ 27 w 51"/>
                <a:gd name="T17" fmla="*/ 12 h 65"/>
                <a:gd name="T18" fmla="*/ 22 w 51"/>
                <a:gd name="T19" fmla="*/ 13 h 65"/>
                <a:gd name="T20" fmla="*/ 20 w 51"/>
                <a:gd name="T21" fmla="*/ 16 h 65"/>
                <a:gd name="T22" fmla="*/ 16 w 51"/>
                <a:gd name="T23" fmla="*/ 21 h 65"/>
                <a:gd name="T24" fmla="*/ 14 w 51"/>
                <a:gd name="T25" fmla="*/ 26 h 65"/>
                <a:gd name="T26" fmla="*/ 13 w 51"/>
                <a:gd name="T27" fmla="*/ 32 h 65"/>
                <a:gd name="T28" fmla="*/ 14 w 51"/>
                <a:gd name="T29" fmla="*/ 38 h 65"/>
                <a:gd name="T30" fmla="*/ 16 w 51"/>
                <a:gd name="T31" fmla="*/ 44 h 65"/>
                <a:gd name="T32" fmla="*/ 20 w 51"/>
                <a:gd name="T33" fmla="*/ 49 h 65"/>
                <a:gd name="T34" fmla="*/ 24 w 51"/>
                <a:gd name="T35" fmla="*/ 52 h 65"/>
                <a:gd name="T36" fmla="*/ 29 w 51"/>
                <a:gd name="T37" fmla="*/ 54 h 65"/>
                <a:gd name="T38" fmla="*/ 36 w 51"/>
                <a:gd name="T39" fmla="*/ 54 h 65"/>
                <a:gd name="T40" fmla="*/ 38 w 51"/>
                <a:gd name="T41" fmla="*/ 54 h 65"/>
                <a:gd name="T42" fmla="*/ 42 w 51"/>
                <a:gd name="T43" fmla="*/ 53 h 65"/>
                <a:gd name="T44" fmla="*/ 46 w 51"/>
                <a:gd name="T45" fmla="*/ 52 h 65"/>
                <a:gd name="T46" fmla="*/ 49 w 51"/>
                <a:gd name="T47" fmla="*/ 52 h 65"/>
                <a:gd name="T48" fmla="*/ 50 w 51"/>
                <a:gd name="T49" fmla="*/ 51 h 65"/>
                <a:gd name="T50" fmla="*/ 51 w 51"/>
                <a:gd name="T51" fmla="*/ 61 h 65"/>
                <a:gd name="T52" fmla="*/ 50 w 51"/>
                <a:gd name="T53" fmla="*/ 61 h 65"/>
                <a:gd name="T54" fmla="*/ 47 w 51"/>
                <a:gd name="T55" fmla="*/ 61 h 65"/>
                <a:gd name="T56" fmla="*/ 43 w 51"/>
                <a:gd name="T57" fmla="*/ 63 h 65"/>
                <a:gd name="T58" fmla="*/ 38 w 51"/>
                <a:gd name="T59" fmla="*/ 63 h 65"/>
                <a:gd name="T60" fmla="*/ 35 w 51"/>
                <a:gd name="T61" fmla="*/ 65 h 65"/>
                <a:gd name="T62" fmla="*/ 21 w 51"/>
                <a:gd name="T63" fmla="*/ 62 h 65"/>
                <a:gd name="T64" fmla="*/ 10 w 51"/>
                <a:gd name="T65" fmla="*/ 55 h 65"/>
                <a:gd name="T66" fmla="*/ 3 w 51"/>
                <a:gd name="T67" fmla="*/ 45 h 65"/>
                <a:gd name="T68" fmla="*/ 0 w 51"/>
                <a:gd name="T69" fmla="*/ 32 h 65"/>
                <a:gd name="T70" fmla="*/ 3 w 51"/>
                <a:gd name="T71" fmla="*/ 20 h 65"/>
                <a:gd name="T72" fmla="*/ 10 w 51"/>
                <a:gd name="T73" fmla="*/ 10 h 65"/>
                <a:gd name="T74" fmla="*/ 21 w 51"/>
                <a:gd name="T75" fmla="*/ 3 h 65"/>
                <a:gd name="T76" fmla="*/ 35 w 51"/>
                <a:gd name="T77" fmla="*/ 0 h 65"/>
                <a:gd name="T78" fmla="*/ 38 w 51"/>
                <a:gd name="T79" fmla="*/ 0 h 65"/>
                <a:gd name="T80" fmla="*/ 42 w 51"/>
                <a:gd name="T81" fmla="*/ 1 h 65"/>
                <a:gd name="T82" fmla="*/ 47 w 51"/>
                <a:gd name="T83" fmla="*/ 3 h 65"/>
                <a:gd name="T84" fmla="*/ 49 w 51"/>
                <a:gd name="T85" fmla="*/ 3 h 65"/>
                <a:gd name="T86" fmla="*/ 51 w 51"/>
                <a:gd name="T87" fmla="*/ 4 h 6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1" h="65">
                  <a:moveTo>
                    <a:pt x="51" y="4"/>
                  </a:moveTo>
                  <a:lnTo>
                    <a:pt x="50" y="13"/>
                  </a:lnTo>
                  <a:lnTo>
                    <a:pt x="49" y="13"/>
                  </a:lnTo>
                  <a:lnTo>
                    <a:pt x="44" y="11"/>
                  </a:lnTo>
                  <a:lnTo>
                    <a:pt x="39" y="10"/>
                  </a:lnTo>
                  <a:lnTo>
                    <a:pt x="36" y="10"/>
                  </a:lnTo>
                  <a:lnTo>
                    <a:pt x="30" y="10"/>
                  </a:lnTo>
                  <a:lnTo>
                    <a:pt x="27" y="12"/>
                  </a:lnTo>
                  <a:lnTo>
                    <a:pt x="22" y="13"/>
                  </a:lnTo>
                  <a:lnTo>
                    <a:pt x="20" y="16"/>
                  </a:lnTo>
                  <a:lnTo>
                    <a:pt x="16" y="21"/>
                  </a:lnTo>
                  <a:lnTo>
                    <a:pt x="14" y="26"/>
                  </a:lnTo>
                  <a:lnTo>
                    <a:pt x="13" y="32"/>
                  </a:lnTo>
                  <a:lnTo>
                    <a:pt x="14" y="38"/>
                  </a:lnTo>
                  <a:lnTo>
                    <a:pt x="16" y="44"/>
                  </a:lnTo>
                  <a:lnTo>
                    <a:pt x="20" y="49"/>
                  </a:lnTo>
                  <a:lnTo>
                    <a:pt x="24" y="52"/>
                  </a:lnTo>
                  <a:lnTo>
                    <a:pt x="29" y="54"/>
                  </a:lnTo>
                  <a:lnTo>
                    <a:pt x="36" y="54"/>
                  </a:lnTo>
                  <a:lnTo>
                    <a:pt x="38" y="54"/>
                  </a:lnTo>
                  <a:lnTo>
                    <a:pt x="42" y="53"/>
                  </a:lnTo>
                  <a:lnTo>
                    <a:pt x="46" y="52"/>
                  </a:lnTo>
                  <a:lnTo>
                    <a:pt x="49" y="52"/>
                  </a:lnTo>
                  <a:lnTo>
                    <a:pt x="50" y="51"/>
                  </a:lnTo>
                  <a:lnTo>
                    <a:pt x="51" y="61"/>
                  </a:lnTo>
                  <a:lnTo>
                    <a:pt x="50" y="61"/>
                  </a:lnTo>
                  <a:lnTo>
                    <a:pt x="47" y="61"/>
                  </a:lnTo>
                  <a:lnTo>
                    <a:pt x="43" y="63"/>
                  </a:lnTo>
                  <a:lnTo>
                    <a:pt x="38" y="63"/>
                  </a:lnTo>
                  <a:lnTo>
                    <a:pt x="35" y="65"/>
                  </a:lnTo>
                  <a:lnTo>
                    <a:pt x="21" y="62"/>
                  </a:lnTo>
                  <a:lnTo>
                    <a:pt x="10" y="55"/>
                  </a:lnTo>
                  <a:lnTo>
                    <a:pt x="3" y="45"/>
                  </a:lnTo>
                  <a:lnTo>
                    <a:pt x="0" y="32"/>
                  </a:lnTo>
                  <a:lnTo>
                    <a:pt x="3" y="20"/>
                  </a:lnTo>
                  <a:lnTo>
                    <a:pt x="10" y="10"/>
                  </a:lnTo>
                  <a:lnTo>
                    <a:pt x="21" y="3"/>
                  </a:lnTo>
                  <a:lnTo>
                    <a:pt x="35" y="0"/>
                  </a:lnTo>
                  <a:lnTo>
                    <a:pt x="38" y="0"/>
                  </a:lnTo>
                  <a:lnTo>
                    <a:pt x="42" y="1"/>
                  </a:lnTo>
                  <a:lnTo>
                    <a:pt x="47" y="3"/>
                  </a:lnTo>
                  <a:lnTo>
                    <a:pt x="49" y="3"/>
                  </a:lnTo>
                  <a:lnTo>
                    <a:pt x="51" y="4"/>
                  </a:lnTo>
                  <a:close/>
                </a:path>
              </a:pathLst>
            </a:custGeom>
            <a:grpFill/>
            <a:ln w="0">
              <a:solidFill>
                <a:srgbClr val="FFFFFF"/>
              </a:solidFill>
              <a:prstDash val="solid"/>
              <a:round/>
              <a:headEnd/>
              <a:tailEnd/>
            </a:ln>
          </p:spPr>
          <p:txBody>
            <a:bodyPr/>
            <a:lstStyle/>
            <a:p>
              <a:endParaRPr lang="zh-CN" altLang="en-US"/>
            </a:p>
          </p:txBody>
        </p:sp>
        <p:sp>
          <p:nvSpPr>
            <p:cNvPr id="91" name="Freeform 70">
              <a:extLst>
                <a:ext uri="{FF2B5EF4-FFF2-40B4-BE49-F238E27FC236}">
                  <a16:creationId xmlns:a16="http://schemas.microsoft.com/office/drawing/2014/main" xmlns="" id="{F3E9389B-7BA2-444D-852D-B4B25A914F5E}"/>
                </a:ext>
              </a:extLst>
            </p:cNvPr>
            <p:cNvSpPr>
              <a:spLocks noEditPoints="1"/>
            </p:cNvSpPr>
            <p:nvPr/>
          </p:nvSpPr>
          <p:spPr bwMode="auto">
            <a:xfrm>
              <a:off x="740" y="398"/>
              <a:ext cx="57" cy="65"/>
            </a:xfrm>
            <a:custGeom>
              <a:avLst/>
              <a:gdLst>
                <a:gd name="T0" fmla="*/ 28 w 57"/>
                <a:gd name="T1" fmla="*/ 0 h 65"/>
                <a:gd name="T2" fmla="*/ 41 w 57"/>
                <a:gd name="T3" fmla="*/ 3 h 65"/>
                <a:gd name="T4" fmla="*/ 50 w 57"/>
                <a:gd name="T5" fmla="*/ 8 h 65"/>
                <a:gd name="T6" fmla="*/ 56 w 57"/>
                <a:gd name="T7" fmla="*/ 19 h 65"/>
                <a:gd name="T8" fmla="*/ 57 w 57"/>
                <a:gd name="T9" fmla="*/ 32 h 65"/>
                <a:gd name="T10" fmla="*/ 56 w 57"/>
                <a:gd name="T11" fmla="*/ 45 h 65"/>
                <a:gd name="T12" fmla="*/ 50 w 57"/>
                <a:gd name="T13" fmla="*/ 55 h 65"/>
                <a:gd name="T14" fmla="*/ 41 w 57"/>
                <a:gd name="T15" fmla="*/ 62 h 65"/>
                <a:gd name="T16" fmla="*/ 28 w 57"/>
                <a:gd name="T17" fmla="*/ 65 h 65"/>
                <a:gd name="T18" fmla="*/ 17 w 57"/>
                <a:gd name="T19" fmla="*/ 62 h 65"/>
                <a:gd name="T20" fmla="*/ 8 w 57"/>
                <a:gd name="T21" fmla="*/ 55 h 65"/>
                <a:gd name="T22" fmla="*/ 2 w 57"/>
                <a:gd name="T23" fmla="*/ 45 h 65"/>
                <a:gd name="T24" fmla="*/ 0 w 57"/>
                <a:gd name="T25" fmla="*/ 32 h 65"/>
                <a:gd name="T26" fmla="*/ 2 w 57"/>
                <a:gd name="T27" fmla="*/ 19 h 65"/>
                <a:gd name="T28" fmla="*/ 8 w 57"/>
                <a:gd name="T29" fmla="*/ 8 h 65"/>
                <a:gd name="T30" fmla="*/ 17 w 57"/>
                <a:gd name="T31" fmla="*/ 3 h 65"/>
                <a:gd name="T32" fmla="*/ 28 w 57"/>
                <a:gd name="T33" fmla="*/ 0 h 65"/>
                <a:gd name="T34" fmla="*/ 28 w 57"/>
                <a:gd name="T35" fmla="*/ 10 h 65"/>
                <a:gd name="T36" fmla="*/ 24 w 57"/>
                <a:gd name="T37" fmla="*/ 10 h 65"/>
                <a:gd name="T38" fmla="*/ 20 w 57"/>
                <a:gd name="T39" fmla="*/ 12 h 65"/>
                <a:gd name="T40" fmla="*/ 17 w 57"/>
                <a:gd name="T41" fmla="*/ 15 h 65"/>
                <a:gd name="T42" fmla="*/ 14 w 57"/>
                <a:gd name="T43" fmla="*/ 20 h 65"/>
                <a:gd name="T44" fmla="*/ 12 w 57"/>
                <a:gd name="T45" fmla="*/ 26 h 65"/>
                <a:gd name="T46" fmla="*/ 12 w 57"/>
                <a:gd name="T47" fmla="*/ 32 h 65"/>
                <a:gd name="T48" fmla="*/ 12 w 57"/>
                <a:gd name="T49" fmla="*/ 38 h 65"/>
                <a:gd name="T50" fmla="*/ 14 w 57"/>
                <a:gd name="T51" fmla="*/ 44 h 65"/>
                <a:gd name="T52" fmla="*/ 17 w 57"/>
                <a:gd name="T53" fmla="*/ 49 h 65"/>
                <a:gd name="T54" fmla="*/ 20 w 57"/>
                <a:gd name="T55" fmla="*/ 52 h 65"/>
                <a:gd name="T56" fmla="*/ 24 w 57"/>
                <a:gd name="T57" fmla="*/ 54 h 65"/>
                <a:gd name="T58" fmla="*/ 28 w 57"/>
                <a:gd name="T59" fmla="*/ 55 h 65"/>
                <a:gd name="T60" fmla="*/ 33 w 57"/>
                <a:gd name="T61" fmla="*/ 54 h 65"/>
                <a:gd name="T62" fmla="*/ 38 w 57"/>
                <a:gd name="T63" fmla="*/ 52 h 65"/>
                <a:gd name="T64" fmla="*/ 41 w 57"/>
                <a:gd name="T65" fmla="*/ 49 h 65"/>
                <a:gd name="T66" fmla="*/ 43 w 57"/>
                <a:gd name="T67" fmla="*/ 44 h 65"/>
                <a:gd name="T68" fmla="*/ 45 w 57"/>
                <a:gd name="T69" fmla="*/ 38 h 65"/>
                <a:gd name="T70" fmla="*/ 46 w 57"/>
                <a:gd name="T71" fmla="*/ 32 h 65"/>
                <a:gd name="T72" fmla="*/ 45 w 57"/>
                <a:gd name="T73" fmla="*/ 26 h 65"/>
                <a:gd name="T74" fmla="*/ 43 w 57"/>
                <a:gd name="T75" fmla="*/ 20 h 65"/>
                <a:gd name="T76" fmla="*/ 41 w 57"/>
                <a:gd name="T77" fmla="*/ 15 h 65"/>
                <a:gd name="T78" fmla="*/ 38 w 57"/>
                <a:gd name="T79" fmla="*/ 12 h 65"/>
                <a:gd name="T80" fmla="*/ 33 w 57"/>
                <a:gd name="T81" fmla="*/ 10 h 65"/>
                <a:gd name="T82" fmla="*/ 28 w 57"/>
                <a:gd name="T83" fmla="*/ 10 h 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 h="65">
                  <a:moveTo>
                    <a:pt x="28" y="0"/>
                  </a:moveTo>
                  <a:lnTo>
                    <a:pt x="41" y="3"/>
                  </a:lnTo>
                  <a:lnTo>
                    <a:pt x="50" y="8"/>
                  </a:lnTo>
                  <a:lnTo>
                    <a:pt x="56" y="19"/>
                  </a:lnTo>
                  <a:lnTo>
                    <a:pt x="57" y="32"/>
                  </a:lnTo>
                  <a:lnTo>
                    <a:pt x="56" y="45"/>
                  </a:lnTo>
                  <a:lnTo>
                    <a:pt x="50" y="55"/>
                  </a:lnTo>
                  <a:lnTo>
                    <a:pt x="41" y="62"/>
                  </a:lnTo>
                  <a:lnTo>
                    <a:pt x="28" y="65"/>
                  </a:lnTo>
                  <a:lnTo>
                    <a:pt x="17" y="62"/>
                  </a:lnTo>
                  <a:lnTo>
                    <a:pt x="8" y="55"/>
                  </a:lnTo>
                  <a:lnTo>
                    <a:pt x="2" y="45"/>
                  </a:lnTo>
                  <a:lnTo>
                    <a:pt x="0" y="32"/>
                  </a:lnTo>
                  <a:lnTo>
                    <a:pt x="2" y="19"/>
                  </a:lnTo>
                  <a:lnTo>
                    <a:pt x="8" y="8"/>
                  </a:lnTo>
                  <a:lnTo>
                    <a:pt x="17" y="3"/>
                  </a:lnTo>
                  <a:lnTo>
                    <a:pt x="28" y="0"/>
                  </a:lnTo>
                  <a:close/>
                  <a:moveTo>
                    <a:pt x="28" y="10"/>
                  </a:moveTo>
                  <a:lnTo>
                    <a:pt x="24" y="10"/>
                  </a:lnTo>
                  <a:lnTo>
                    <a:pt x="20" y="12"/>
                  </a:lnTo>
                  <a:lnTo>
                    <a:pt x="17" y="15"/>
                  </a:lnTo>
                  <a:lnTo>
                    <a:pt x="14" y="20"/>
                  </a:lnTo>
                  <a:lnTo>
                    <a:pt x="12" y="26"/>
                  </a:lnTo>
                  <a:lnTo>
                    <a:pt x="12" y="32"/>
                  </a:lnTo>
                  <a:lnTo>
                    <a:pt x="12" y="38"/>
                  </a:lnTo>
                  <a:lnTo>
                    <a:pt x="14" y="44"/>
                  </a:lnTo>
                  <a:lnTo>
                    <a:pt x="17" y="49"/>
                  </a:lnTo>
                  <a:lnTo>
                    <a:pt x="20" y="52"/>
                  </a:lnTo>
                  <a:lnTo>
                    <a:pt x="24" y="54"/>
                  </a:lnTo>
                  <a:lnTo>
                    <a:pt x="28" y="55"/>
                  </a:lnTo>
                  <a:lnTo>
                    <a:pt x="33" y="54"/>
                  </a:lnTo>
                  <a:lnTo>
                    <a:pt x="38" y="52"/>
                  </a:lnTo>
                  <a:lnTo>
                    <a:pt x="41" y="49"/>
                  </a:lnTo>
                  <a:lnTo>
                    <a:pt x="43" y="44"/>
                  </a:lnTo>
                  <a:lnTo>
                    <a:pt x="45" y="38"/>
                  </a:lnTo>
                  <a:lnTo>
                    <a:pt x="46" y="32"/>
                  </a:lnTo>
                  <a:lnTo>
                    <a:pt x="45" y="26"/>
                  </a:lnTo>
                  <a:lnTo>
                    <a:pt x="43" y="20"/>
                  </a:lnTo>
                  <a:lnTo>
                    <a:pt x="41" y="15"/>
                  </a:lnTo>
                  <a:lnTo>
                    <a:pt x="38" y="12"/>
                  </a:lnTo>
                  <a:lnTo>
                    <a:pt x="33" y="10"/>
                  </a:lnTo>
                  <a:lnTo>
                    <a:pt x="28" y="10"/>
                  </a:lnTo>
                  <a:close/>
                </a:path>
              </a:pathLst>
            </a:custGeom>
            <a:grpFill/>
            <a:ln w="0">
              <a:solidFill>
                <a:srgbClr val="FFFFFF"/>
              </a:solidFill>
              <a:prstDash val="solid"/>
              <a:round/>
              <a:headEnd/>
              <a:tailEnd/>
            </a:ln>
          </p:spPr>
          <p:txBody>
            <a:bodyPr/>
            <a:lstStyle/>
            <a:p>
              <a:endParaRPr lang="zh-CN" altLang="en-US"/>
            </a:p>
          </p:txBody>
        </p:sp>
        <p:sp>
          <p:nvSpPr>
            <p:cNvPr id="92" name="Freeform 71">
              <a:extLst>
                <a:ext uri="{FF2B5EF4-FFF2-40B4-BE49-F238E27FC236}">
                  <a16:creationId xmlns:a16="http://schemas.microsoft.com/office/drawing/2014/main" xmlns="" id="{CA2DC0F0-5B3D-4409-B995-BC244E8718A4}"/>
                </a:ext>
              </a:extLst>
            </p:cNvPr>
            <p:cNvSpPr>
              <a:spLocks/>
            </p:cNvSpPr>
            <p:nvPr/>
          </p:nvSpPr>
          <p:spPr bwMode="auto">
            <a:xfrm>
              <a:off x="809" y="399"/>
              <a:ext cx="70" cy="61"/>
            </a:xfrm>
            <a:custGeom>
              <a:avLst/>
              <a:gdLst>
                <a:gd name="T0" fmla="*/ 0 w 70"/>
                <a:gd name="T1" fmla="*/ 0 h 61"/>
                <a:gd name="T2" fmla="*/ 18 w 70"/>
                <a:gd name="T3" fmla="*/ 0 h 61"/>
                <a:gd name="T4" fmla="*/ 33 w 70"/>
                <a:gd name="T5" fmla="*/ 43 h 61"/>
                <a:gd name="T6" fmla="*/ 33 w 70"/>
                <a:gd name="T7" fmla="*/ 45 h 61"/>
                <a:gd name="T8" fmla="*/ 34 w 70"/>
                <a:gd name="T9" fmla="*/ 48 h 61"/>
                <a:gd name="T10" fmla="*/ 34 w 70"/>
                <a:gd name="T11" fmla="*/ 50 h 61"/>
                <a:gd name="T12" fmla="*/ 35 w 70"/>
                <a:gd name="T13" fmla="*/ 53 h 61"/>
                <a:gd name="T14" fmla="*/ 35 w 70"/>
                <a:gd name="T15" fmla="*/ 50 h 61"/>
                <a:gd name="T16" fmla="*/ 35 w 70"/>
                <a:gd name="T17" fmla="*/ 48 h 61"/>
                <a:gd name="T18" fmla="*/ 35 w 70"/>
                <a:gd name="T19" fmla="*/ 45 h 61"/>
                <a:gd name="T20" fmla="*/ 36 w 70"/>
                <a:gd name="T21" fmla="*/ 43 h 61"/>
                <a:gd name="T22" fmla="*/ 51 w 70"/>
                <a:gd name="T23" fmla="*/ 0 h 61"/>
                <a:gd name="T24" fmla="*/ 70 w 70"/>
                <a:gd name="T25" fmla="*/ 0 h 61"/>
                <a:gd name="T26" fmla="*/ 70 w 70"/>
                <a:gd name="T27" fmla="*/ 61 h 61"/>
                <a:gd name="T28" fmla="*/ 58 w 70"/>
                <a:gd name="T29" fmla="*/ 61 h 61"/>
                <a:gd name="T30" fmla="*/ 58 w 70"/>
                <a:gd name="T31" fmla="*/ 17 h 61"/>
                <a:gd name="T32" fmla="*/ 58 w 70"/>
                <a:gd name="T33" fmla="*/ 14 h 61"/>
                <a:gd name="T34" fmla="*/ 58 w 70"/>
                <a:gd name="T35" fmla="*/ 11 h 61"/>
                <a:gd name="T36" fmla="*/ 58 w 70"/>
                <a:gd name="T37" fmla="*/ 9 h 61"/>
                <a:gd name="T38" fmla="*/ 59 w 70"/>
                <a:gd name="T39" fmla="*/ 5 h 61"/>
                <a:gd name="T40" fmla="*/ 58 w 70"/>
                <a:gd name="T41" fmla="*/ 9 h 61"/>
                <a:gd name="T42" fmla="*/ 58 w 70"/>
                <a:gd name="T43" fmla="*/ 11 h 61"/>
                <a:gd name="T44" fmla="*/ 57 w 70"/>
                <a:gd name="T45" fmla="*/ 13 h 61"/>
                <a:gd name="T46" fmla="*/ 57 w 70"/>
                <a:gd name="T47" fmla="*/ 14 h 61"/>
                <a:gd name="T48" fmla="*/ 40 w 70"/>
                <a:gd name="T49" fmla="*/ 61 h 61"/>
                <a:gd name="T50" fmla="*/ 28 w 70"/>
                <a:gd name="T51" fmla="*/ 61 h 61"/>
                <a:gd name="T52" fmla="*/ 12 w 70"/>
                <a:gd name="T53" fmla="*/ 15 h 61"/>
                <a:gd name="T54" fmla="*/ 11 w 70"/>
                <a:gd name="T55" fmla="*/ 13 h 61"/>
                <a:gd name="T56" fmla="*/ 11 w 70"/>
                <a:gd name="T57" fmla="*/ 11 h 61"/>
                <a:gd name="T58" fmla="*/ 10 w 70"/>
                <a:gd name="T59" fmla="*/ 9 h 61"/>
                <a:gd name="T60" fmla="*/ 10 w 70"/>
                <a:gd name="T61" fmla="*/ 5 h 61"/>
                <a:gd name="T62" fmla="*/ 10 w 70"/>
                <a:gd name="T63" fmla="*/ 10 h 61"/>
                <a:gd name="T64" fmla="*/ 10 w 70"/>
                <a:gd name="T65" fmla="*/ 13 h 61"/>
                <a:gd name="T66" fmla="*/ 10 w 70"/>
                <a:gd name="T67" fmla="*/ 15 h 61"/>
                <a:gd name="T68" fmla="*/ 10 w 70"/>
                <a:gd name="T69" fmla="*/ 17 h 61"/>
                <a:gd name="T70" fmla="*/ 10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8" y="0"/>
                  </a:lnTo>
                  <a:lnTo>
                    <a:pt x="33" y="43"/>
                  </a:lnTo>
                  <a:lnTo>
                    <a:pt x="33" y="45"/>
                  </a:lnTo>
                  <a:lnTo>
                    <a:pt x="34" y="48"/>
                  </a:lnTo>
                  <a:lnTo>
                    <a:pt x="34" y="50"/>
                  </a:lnTo>
                  <a:lnTo>
                    <a:pt x="35" y="53"/>
                  </a:lnTo>
                  <a:lnTo>
                    <a:pt x="35" y="50"/>
                  </a:lnTo>
                  <a:lnTo>
                    <a:pt x="35" y="48"/>
                  </a:lnTo>
                  <a:lnTo>
                    <a:pt x="35" y="45"/>
                  </a:lnTo>
                  <a:lnTo>
                    <a:pt x="36" y="43"/>
                  </a:lnTo>
                  <a:lnTo>
                    <a:pt x="51" y="0"/>
                  </a:lnTo>
                  <a:lnTo>
                    <a:pt x="70" y="0"/>
                  </a:lnTo>
                  <a:lnTo>
                    <a:pt x="70" y="61"/>
                  </a:lnTo>
                  <a:lnTo>
                    <a:pt x="58" y="61"/>
                  </a:lnTo>
                  <a:lnTo>
                    <a:pt x="58" y="17"/>
                  </a:lnTo>
                  <a:lnTo>
                    <a:pt x="58" y="14"/>
                  </a:lnTo>
                  <a:lnTo>
                    <a:pt x="58" y="11"/>
                  </a:lnTo>
                  <a:lnTo>
                    <a:pt x="58" y="9"/>
                  </a:lnTo>
                  <a:lnTo>
                    <a:pt x="59" y="5"/>
                  </a:lnTo>
                  <a:lnTo>
                    <a:pt x="58" y="9"/>
                  </a:lnTo>
                  <a:lnTo>
                    <a:pt x="58" y="11"/>
                  </a:lnTo>
                  <a:lnTo>
                    <a:pt x="57" y="13"/>
                  </a:lnTo>
                  <a:lnTo>
                    <a:pt x="57" y="14"/>
                  </a:lnTo>
                  <a:lnTo>
                    <a:pt x="40" y="61"/>
                  </a:lnTo>
                  <a:lnTo>
                    <a:pt x="28" y="61"/>
                  </a:lnTo>
                  <a:lnTo>
                    <a:pt x="12" y="15"/>
                  </a:lnTo>
                  <a:lnTo>
                    <a:pt x="11" y="13"/>
                  </a:lnTo>
                  <a:lnTo>
                    <a:pt x="11" y="11"/>
                  </a:lnTo>
                  <a:lnTo>
                    <a:pt x="10" y="9"/>
                  </a:lnTo>
                  <a:lnTo>
                    <a:pt x="10" y="5"/>
                  </a:lnTo>
                  <a:lnTo>
                    <a:pt x="10" y="10"/>
                  </a:lnTo>
                  <a:lnTo>
                    <a:pt x="10" y="13"/>
                  </a:lnTo>
                  <a:lnTo>
                    <a:pt x="10" y="15"/>
                  </a:lnTo>
                  <a:lnTo>
                    <a:pt x="10" y="17"/>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93" name="Freeform 72">
              <a:extLst>
                <a:ext uri="{FF2B5EF4-FFF2-40B4-BE49-F238E27FC236}">
                  <a16:creationId xmlns:a16="http://schemas.microsoft.com/office/drawing/2014/main" xmlns="" id="{9539B5DA-7476-4FBE-A225-05DD43172891}"/>
                </a:ext>
              </a:extLst>
            </p:cNvPr>
            <p:cNvSpPr>
              <a:spLocks/>
            </p:cNvSpPr>
            <p:nvPr/>
          </p:nvSpPr>
          <p:spPr bwMode="auto">
            <a:xfrm>
              <a:off x="893" y="399"/>
              <a:ext cx="70" cy="61"/>
            </a:xfrm>
            <a:custGeom>
              <a:avLst/>
              <a:gdLst>
                <a:gd name="T0" fmla="*/ 0 w 70"/>
                <a:gd name="T1" fmla="*/ 0 h 61"/>
                <a:gd name="T2" fmla="*/ 18 w 70"/>
                <a:gd name="T3" fmla="*/ 0 h 61"/>
                <a:gd name="T4" fmla="*/ 33 w 70"/>
                <a:gd name="T5" fmla="*/ 43 h 61"/>
                <a:gd name="T6" fmla="*/ 33 w 70"/>
                <a:gd name="T7" fmla="*/ 45 h 61"/>
                <a:gd name="T8" fmla="*/ 34 w 70"/>
                <a:gd name="T9" fmla="*/ 48 h 61"/>
                <a:gd name="T10" fmla="*/ 34 w 70"/>
                <a:gd name="T11" fmla="*/ 50 h 61"/>
                <a:gd name="T12" fmla="*/ 34 w 70"/>
                <a:gd name="T13" fmla="*/ 53 h 61"/>
                <a:gd name="T14" fmla="*/ 35 w 70"/>
                <a:gd name="T15" fmla="*/ 50 h 61"/>
                <a:gd name="T16" fmla="*/ 35 w 70"/>
                <a:gd name="T17" fmla="*/ 48 h 61"/>
                <a:gd name="T18" fmla="*/ 35 w 70"/>
                <a:gd name="T19" fmla="*/ 45 h 61"/>
                <a:gd name="T20" fmla="*/ 36 w 70"/>
                <a:gd name="T21" fmla="*/ 43 h 61"/>
                <a:gd name="T22" fmla="*/ 51 w 70"/>
                <a:gd name="T23" fmla="*/ 0 h 61"/>
                <a:gd name="T24" fmla="*/ 70 w 70"/>
                <a:gd name="T25" fmla="*/ 0 h 61"/>
                <a:gd name="T26" fmla="*/ 70 w 70"/>
                <a:gd name="T27" fmla="*/ 61 h 61"/>
                <a:gd name="T28" fmla="*/ 58 w 70"/>
                <a:gd name="T29" fmla="*/ 61 h 61"/>
                <a:gd name="T30" fmla="*/ 58 w 70"/>
                <a:gd name="T31" fmla="*/ 17 h 61"/>
                <a:gd name="T32" fmla="*/ 58 w 70"/>
                <a:gd name="T33" fmla="*/ 14 h 61"/>
                <a:gd name="T34" fmla="*/ 58 w 70"/>
                <a:gd name="T35" fmla="*/ 11 h 61"/>
                <a:gd name="T36" fmla="*/ 58 w 70"/>
                <a:gd name="T37" fmla="*/ 9 h 61"/>
                <a:gd name="T38" fmla="*/ 59 w 70"/>
                <a:gd name="T39" fmla="*/ 5 h 61"/>
                <a:gd name="T40" fmla="*/ 58 w 70"/>
                <a:gd name="T41" fmla="*/ 9 h 61"/>
                <a:gd name="T42" fmla="*/ 57 w 70"/>
                <a:gd name="T43" fmla="*/ 11 h 61"/>
                <a:gd name="T44" fmla="*/ 57 w 70"/>
                <a:gd name="T45" fmla="*/ 13 h 61"/>
                <a:gd name="T46" fmla="*/ 57 w 70"/>
                <a:gd name="T47" fmla="*/ 14 h 61"/>
                <a:gd name="T48" fmla="*/ 40 w 70"/>
                <a:gd name="T49" fmla="*/ 61 h 61"/>
                <a:gd name="T50" fmla="*/ 28 w 70"/>
                <a:gd name="T51" fmla="*/ 61 h 61"/>
                <a:gd name="T52" fmla="*/ 12 w 70"/>
                <a:gd name="T53" fmla="*/ 15 h 61"/>
                <a:gd name="T54" fmla="*/ 11 w 70"/>
                <a:gd name="T55" fmla="*/ 13 h 61"/>
                <a:gd name="T56" fmla="*/ 10 w 70"/>
                <a:gd name="T57" fmla="*/ 11 h 61"/>
                <a:gd name="T58" fmla="*/ 10 w 70"/>
                <a:gd name="T59" fmla="*/ 9 h 61"/>
                <a:gd name="T60" fmla="*/ 10 w 70"/>
                <a:gd name="T61" fmla="*/ 5 h 61"/>
                <a:gd name="T62" fmla="*/ 10 w 70"/>
                <a:gd name="T63" fmla="*/ 10 h 61"/>
                <a:gd name="T64" fmla="*/ 10 w 70"/>
                <a:gd name="T65" fmla="*/ 13 h 61"/>
                <a:gd name="T66" fmla="*/ 10 w 70"/>
                <a:gd name="T67" fmla="*/ 15 h 61"/>
                <a:gd name="T68" fmla="*/ 10 w 70"/>
                <a:gd name="T69" fmla="*/ 17 h 61"/>
                <a:gd name="T70" fmla="*/ 10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8" y="0"/>
                  </a:lnTo>
                  <a:lnTo>
                    <a:pt x="33" y="43"/>
                  </a:lnTo>
                  <a:lnTo>
                    <a:pt x="33" y="45"/>
                  </a:lnTo>
                  <a:lnTo>
                    <a:pt x="34" y="48"/>
                  </a:lnTo>
                  <a:lnTo>
                    <a:pt x="34" y="50"/>
                  </a:lnTo>
                  <a:lnTo>
                    <a:pt x="34" y="53"/>
                  </a:lnTo>
                  <a:lnTo>
                    <a:pt x="35" y="50"/>
                  </a:lnTo>
                  <a:lnTo>
                    <a:pt x="35" y="48"/>
                  </a:lnTo>
                  <a:lnTo>
                    <a:pt x="35" y="45"/>
                  </a:lnTo>
                  <a:lnTo>
                    <a:pt x="36" y="43"/>
                  </a:lnTo>
                  <a:lnTo>
                    <a:pt x="51" y="0"/>
                  </a:lnTo>
                  <a:lnTo>
                    <a:pt x="70" y="0"/>
                  </a:lnTo>
                  <a:lnTo>
                    <a:pt x="70" y="61"/>
                  </a:lnTo>
                  <a:lnTo>
                    <a:pt x="58" y="61"/>
                  </a:lnTo>
                  <a:lnTo>
                    <a:pt x="58" y="17"/>
                  </a:lnTo>
                  <a:lnTo>
                    <a:pt x="58" y="14"/>
                  </a:lnTo>
                  <a:lnTo>
                    <a:pt x="58" y="11"/>
                  </a:lnTo>
                  <a:lnTo>
                    <a:pt x="58" y="9"/>
                  </a:lnTo>
                  <a:lnTo>
                    <a:pt x="59" y="5"/>
                  </a:lnTo>
                  <a:lnTo>
                    <a:pt x="58" y="9"/>
                  </a:lnTo>
                  <a:lnTo>
                    <a:pt x="57" y="11"/>
                  </a:lnTo>
                  <a:lnTo>
                    <a:pt x="57" y="13"/>
                  </a:lnTo>
                  <a:lnTo>
                    <a:pt x="57" y="14"/>
                  </a:lnTo>
                  <a:lnTo>
                    <a:pt x="40" y="61"/>
                  </a:lnTo>
                  <a:lnTo>
                    <a:pt x="28" y="61"/>
                  </a:lnTo>
                  <a:lnTo>
                    <a:pt x="12" y="15"/>
                  </a:lnTo>
                  <a:lnTo>
                    <a:pt x="11" y="13"/>
                  </a:lnTo>
                  <a:lnTo>
                    <a:pt x="10" y="11"/>
                  </a:lnTo>
                  <a:lnTo>
                    <a:pt x="10" y="9"/>
                  </a:lnTo>
                  <a:lnTo>
                    <a:pt x="10" y="5"/>
                  </a:lnTo>
                  <a:lnTo>
                    <a:pt x="10" y="10"/>
                  </a:lnTo>
                  <a:lnTo>
                    <a:pt x="10" y="13"/>
                  </a:lnTo>
                  <a:lnTo>
                    <a:pt x="10" y="15"/>
                  </a:lnTo>
                  <a:lnTo>
                    <a:pt x="10" y="17"/>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94" name="Rectangle 73">
              <a:extLst>
                <a:ext uri="{FF2B5EF4-FFF2-40B4-BE49-F238E27FC236}">
                  <a16:creationId xmlns:a16="http://schemas.microsoft.com/office/drawing/2014/main" xmlns="" id="{82AD1FB6-79CC-44C5-B052-84400E8BCE4A}"/>
                </a:ext>
              </a:extLst>
            </p:cNvPr>
            <p:cNvSpPr>
              <a:spLocks noChangeArrowheads="1"/>
            </p:cNvSpPr>
            <p:nvPr/>
          </p:nvSpPr>
          <p:spPr bwMode="auto">
            <a:xfrm>
              <a:off x="976" y="399"/>
              <a:ext cx="12" cy="61"/>
            </a:xfrm>
            <a:prstGeom prst="rect">
              <a:avLst/>
            </a:prstGeom>
            <a:grpFill/>
            <a:ln w="0">
              <a:solidFill>
                <a:srgbClr val="FFFFFF"/>
              </a:solidFill>
              <a:miter lim="800000"/>
              <a:headEnd/>
              <a:tailEnd/>
            </a:ln>
          </p:spPr>
          <p:txBody>
            <a:bodyPr/>
            <a:lstStyle/>
            <a:p>
              <a:endParaRPr lang="zh-CN" altLang="en-US"/>
            </a:p>
          </p:txBody>
        </p:sp>
        <p:sp>
          <p:nvSpPr>
            <p:cNvPr id="95" name="Freeform 74">
              <a:extLst>
                <a:ext uri="{FF2B5EF4-FFF2-40B4-BE49-F238E27FC236}">
                  <a16:creationId xmlns:a16="http://schemas.microsoft.com/office/drawing/2014/main" xmlns="" id="{EB4AEE2B-D8E3-4520-B937-3F5C5DC89C61}"/>
                </a:ext>
              </a:extLst>
            </p:cNvPr>
            <p:cNvSpPr>
              <a:spLocks/>
            </p:cNvSpPr>
            <p:nvPr/>
          </p:nvSpPr>
          <p:spPr bwMode="auto">
            <a:xfrm>
              <a:off x="1001" y="398"/>
              <a:ext cx="39" cy="65"/>
            </a:xfrm>
            <a:custGeom>
              <a:avLst/>
              <a:gdLst>
                <a:gd name="T0" fmla="*/ 35 w 39"/>
                <a:gd name="T1" fmla="*/ 13 h 65"/>
                <a:gd name="T2" fmla="*/ 28 w 39"/>
                <a:gd name="T3" fmla="*/ 11 h 65"/>
                <a:gd name="T4" fmla="*/ 23 w 39"/>
                <a:gd name="T5" fmla="*/ 10 h 65"/>
                <a:gd name="T6" fmla="*/ 14 w 39"/>
                <a:gd name="T7" fmla="*/ 12 h 65"/>
                <a:gd name="T8" fmla="*/ 12 w 39"/>
                <a:gd name="T9" fmla="*/ 14 h 65"/>
                <a:gd name="T10" fmla="*/ 12 w 39"/>
                <a:gd name="T11" fmla="*/ 19 h 65"/>
                <a:gd name="T12" fmla="*/ 17 w 39"/>
                <a:gd name="T13" fmla="*/ 23 h 65"/>
                <a:gd name="T14" fmla="*/ 23 w 39"/>
                <a:gd name="T15" fmla="*/ 26 h 65"/>
                <a:gd name="T16" fmla="*/ 28 w 39"/>
                <a:gd name="T17" fmla="*/ 29 h 65"/>
                <a:gd name="T18" fmla="*/ 35 w 39"/>
                <a:gd name="T19" fmla="*/ 35 h 65"/>
                <a:gd name="T20" fmla="*/ 39 w 39"/>
                <a:gd name="T21" fmla="*/ 42 h 65"/>
                <a:gd name="T22" fmla="*/ 39 w 39"/>
                <a:gd name="T23" fmla="*/ 51 h 65"/>
                <a:gd name="T24" fmla="*/ 33 w 39"/>
                <a:gd name="T25" fmla="*/ 59 h 65"/>
                <a:gd name="T26" fmla="*/ 23 w 39"/>
                <a:gd name="T27" fmla="*/ 63 h 65"/>
                <a:gd name="T28" fmla="*/ 12 w 39"/>
                <a:gd name="T29" fmla="*/ 63 h 65"/>
                <a:gd name="T30" fmla="*/ 1 w 39"/>
                <a:gd name="T31" fmla="*/ 61 h 65"/>
                <a:gd name="T32" fmla="*/ 0 w 39"/>
                <a:gd name="T33" fmla="*/ 61 h 65"/>
                <a:gd name="T34" fmla="*/ 5 w 39"/>
                <a:gd name="T35" fmla="*/ 52 h 65"/>
                <a:gd name="T36" fmla="*/ 12 w 39"/>
                <a:gd name="T37" fmla="*/ 54 h 65"/>
                <a:gd name="T38" fmla="*/ 20 w 39"/>
                <a:gd name="T39" fmla="*/ 54 h 65"/>
                <a:gd name="T40" fmla="*/ 26 w 39"/>
                <a:gd name="T41" fmla="*/ 50 h 65"/>
                <a:gd name="T42" fmla="*/ 26 w 39"/>
                <a:gd name="T43" fmla="*/ 45 h 65"/>
                <a:gd name="T44" fmla="*/ 21 w 39"/>
                <a:gd name="T45" fmla="*/ 39 h 65"/>
                <a:gd name="T46" fmla="*/ 16 w 39"/>
                <a:gd name="T47" fmla="*/ 37 h 65"/>
                <a:gd name="T48" fmla="*/ 16 w 39"/>
                <a:gd name="T49" fmla="*/ 36 h 65"/>
                <a:gd name="T50" fmla="*/ 10 w 39"/>
                <a:gd name="T51" fmla="*/ 34 h 65"/>
                <a:gd name="T52" fmla="*/ 4 w 39"/>
                <a:gd name="T53" fmla="*/ 29 h 65"/>
                <a:gd name="T54" fmla="*/ 1 w 39"/>
                <a:gd name="T55" fmla="*/ 23 h 65"/>
                <a:gd name="T56" fmla="*/ 0 w 39"/>
                <a:gd name="T57" fmla="*/ 18 h 65"/>
                <a:gd name="T58" fmla="*/ 3 w 39"/>
                <a:gd name="T59" fmla="*/ 8 h 65"/>
                <a:gd name="T60" fmla="*/ 10 w 39"/>
                <a:gd name="T61" fmla="*/ 3 h 65"/>
                <a:gd name="T62" fmla="*/ 23 w 39"/>
                <a:gd name="T63" fmla="*/ 0 h 65"/>
                <a:gd name="T64" fmla="*/ 29 w 39"/>
                <a:gd name="T65" fmla="*/ 1 h 65"/>
                <a:gd name="T66" fmla="*/ 35 w 39"/>
                <a:gd name="T67" fmla="*/ 3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9" h="65">
                  <a:moveTo>
                    <a:pt x="36" y="3"/>
                  </a:moveTo>
                  <a:lnTo>
                    <a:pt x="35" y="13"/>
                  </a:lnTo>
                  <a:lnTo>
                    <a:pt x="32" y="12"/>
                  </a:lnTo>
                  <a:lnTo>
                    <a:pt x="28" y="11"/>
                  </a:lnTo>
                  <a:lnTo>
                    <a:pt x="26" y="10"/>
                  </a:lnTo>
                  <a:lnTo>
                    <a:pt x="23" y="10"/>
                  </a:lnTo>
                  <a:lnTo>
                    <a:pt x="18" y="11"/>
                  </a:lnTo>
                  <a:lnTo>
                    <a:pt x="14" y="12"/>
                  </a:lnTo>
                  <a:lnTo>
                    <a:pt x="13" y="13"/>
                  </a:lnTo>
                  <a:lnTo>
                    <a:pt x="12" y="14"/>
                  </a:lnTo>
                  <a:lnTo>
                    <a:pt x="12" y="16"/>
                  </a:lnTo>
                  <a:lnTo>
                    <a:pt x="12" y="19"/>
                  </a:lnTo>
                  <a:lnTo>
                    <a:pt x="14" y="21"/>
                  </a:lnTo>
                  <a:lnTo>
                    <a:pt x="17" y="23"/>
                  </a:lnTo>
                  <a:lnTo>
                    <a:pt x="21" y="26"/>
                  </a:lnTo>
                  <a:lnTo>
                    <a:pt x="23" y="26"/>
                  </a:lnTo>
                  <a:lnTo>
                    <a:pt x="23" y="27"/>
                  </a:lnTo>
                  <a:lnTo>
                    <a:pt x="28" y="29"/>
                  </a:lnTo>
                  <a:lnTo>
                    <a:pt x="33" y="32"/>
                  </a:lnTo>
                  <a:lnTo>
                    <a:pt x="35" y="35"/>
                  </a:lnTo>
                  <a:lnTo>
                    <a:pt x="37" y="38"/>
                  </a:lnTo>
                  <a:lnTo>
                    <a:pt x="39" y="42"/>
                  </a:lnTo>
                  <a:lnTo>
                    <a:pt x="39" y="45"/>
                  </a:lnTo>
                  <a:lnTo>
                    <a:pt x="39" y="51"/>
                  </a:lnTo>
                  <a:lnTo>
                    <a:pt x="36" y="55"/>
                  </a:lnTo>
                  <a:lnTo>
                    <a:pt x="33" y="59"/>
                  </a:lnTo>
                  <a:lnTo>
                    <a:pt x="27" y="62"/>
                  </a:lnTo>
                  <a:lnTo>
                    <a:pt x="23" y="63"/>
                  </a:lnTo>
                  <a:lnTo>
                    <a:pt x="16" y="65"/>
                  </a:lnTo>
                  <a:lnTo>
                    <a:pt x="12" y="63"/>
                  </a:lnTo>
                  <a:lnTo>
                    <a:pt x="8" y="62"/>
                  </a:lnTo>
                  <a:lnTo>
                    <a:pt x="1" y="61"/>
                  </a:lnTo>
                  <a:lnTo>
                    <a:pt x="0" y="61"/>
                  </a:lnTo>
                  <a:lnTo>
                    <a:pt x="1" y="50"/>
                  </a:lnTo>
                  <a:lnTo>
                    <a:pt x="5" y="52"/>
                  </a:lnTo>
                  <a:lnTo>
                    <a:pt x="9" y="54"/>
                  </a:lnTo>
                  <a:lnTo>
                    <a:pt x="12" y="54"/>
                  </a:lnTo>
                  <a:lnTo>
                    <a:pt x="16" y="54"/>
                  </a:lnTo>
                  <a:lnTo>
                    <a:pt x="20" y="54"/>
                  </a:lnTo>
                  <a:lnTo>
                    <a:pt x="24" y="53"/>
                  </a:lnTo>
                  <a:lnTo>
                    <a:pt x="26" y="50"/>
                  </a:lnTo>
                  <a:lnTo>
                    <a:pt x="26" y="47"/>
                  </a:lnTo>
                  <a:lnTo>
                    <a:pt x="26" y="45"/>
                  </a:lnTo>
                  <a:lnTo>
                    <a:pt x="24" y="42"/>
                  </a:lnTo>
                  <a:lnTo>
                    <a:pt x="21" y="39"/>
                  </a:lnTo>
                  <a:lnTo>
                    <a:pt x="17" y="37"/>
                  </a:lnTo>
                  <a:lnTo>
                    <a:pt x="16" y="37"/>
                  </a:lnTo>
                  <a:lnTo>
                    <a:pt x="16" y="36"/>
                  </a:lnTo>
                  <a:lnTo>
                    <a:pt x="14" y="36"/>
                  </a:lnTo>
                  <a:lnTo>
                    <a:pt x="10" y="34"/>
                  </a:lnTo>
                  <a:lnTo>
                    <a:pt x="6" y="31"/>
                  </a:lnTo>
                  <a:lnTo>
                    <a:pt x="4" y="29"/>
                  </a:lnTo>
                  <a:lnTo>
                    <a:pt x="2" y="27"/>
                  </a:lnTo>
                  <a:lnTo>
                    <a:pt x="1" y="23"/>
                  </a:lnTo>
                  <a:lnTo>
                    <a:pt x="0" y="21"/>
                  </a:lnTo>
                  <a:lnTo>
                    <a:pt x="0" y="18"/>
                  </a:lnTo>
                  <a:lnTo>
                    <a:pt x="1" y="13"/>
                  </a:lnTo>
                  <a:lnTo>
                    <a:pt x="3" y="8"/>
                  </a:lnTo>
                  <a:lnTo>
                    <a:pt x="5" y="5"/>
                  </a:lnTo>
                  <a:lnTo>
                    <a:pt x="10" y="3"/>
                  </a:lnTo>
                  <a:lnTo>
                    <a:pt x="16" y="0"/>
                  </a:lnTo>
                  <a:lnTo>
                    <a:pt x="23" y="0"/>
                  </a:lnTo>
                  <a:lnTo>
                    <a:pt x="25" y="0"/>
                  </a:lnTo>
                  <a:lnTo>
                    <a:pt x="29" y="1"/>
                  </a:lnTo>
                  <a:lnTo>
                    <a:pt x="34" y="3"/>
                  </a:lnTo>
                  <a:lnTo>
                    <a:pt x="35" y="3"/>
                  </a:lnTo>
                  <a:lnTo>
                    <a:pt x="36" y="3"/>
                  </a:lnTo>
                  <a:close/>
                </a:path>
              </a:pathLst>
            </a:custGeom>
            <a:grpFill/>
            <a:ln w="0">
              <a:solidFill>
                <a:srgbClr val="FFFFFF"/>
              </a:solidFill>
              <a:prstDash val="solid"/>
              <a:round/>
              <a:headEnd/>
              <a:tailEnd/>
            </a:ln>
          </p:spPr>
          <p:txBody>
            <a:bodyPr/>
            <a:lstStyle/>
            <a:p>
              <a:endParaRPr lang="zh-CN" altLang="en-US"/>
            </a:p>
          </p:txBody>
        </p:sp>
        <p:sp>
          <p:nvSpPr>
            <p:cNvPr id="96" name="Freeform 75">
              <a:extLst>
                <a:ext uri="{FF2B5EF4-FFF2-40B4-BE49-F238E27FC236}">
                  <a16:creationId xmlns:a16="http://schemas.microsoft.com/office/drawing/2014/main" xmlns="" id="{FA91EA60-61ED-40EC-AE6A-E46B2197745A}"/>
                </a:ext>
              </a:extLst>
            </p:cNvPr>
            <p:cNvSpPr>
              <a:spLocks/>
            </p:cNvSpPr>
            <p:nvPr/>
          </p:nvSpPr>
          <p:spPr bwMode="auto">
            <a:xfrm>
              <a:off x="1051" y="398"/>
              <a:ext cx="40" cy="65"/>
            </a:xfrm>
            <a:custGeom>
              <a:avLst/>
              <a:gdLst>
                <a:gd name="T0" fmla="*/ 37 w 40"/>
                <a:gd name="T1" fmla="*/ 13 h 65"/>
                <a:gd name="T2" fmla="*/ 30 w 40"/>
                <a:gd name="T3" fmla="*/ 11 h 65"/>
                <a:gd name="T4" fmla="*/ 23 w 40"/>
                <a:gd name="T5" fmla="*/ 10 h 65"/>
                <a:gd name="T6" fmla="*/ 15 w 40"/>
                <a:gd name="T7" fmla="*/ 12 h 65"/>
                <a:gd name="T8" fmla="*/ 13 w 40"/>
                <a:gd name="T9" fmla="*/ 16 h 65"/>
                <a:gd name="T10" fmla="*/ 15 w 40"/>
                <a:gd name="T11" fmla="*/ 21 h 65"/>
                <a:gd name="T12" fmla="*/ 23 w 40"/>
                <a:gd name="T13" fmla="*/ 26 h 65"/>
                <a:gd name="T14" fmla="*/ 24 w 40"/>
                <a:gd name="T15" fmla="*/ 27 h 65"/>
                <a:gd name="T16" fmla="*/ 33 w 40"/>
                <a:gd name="T17" fmla="*/ 32 h 65"/>
                <a:gd name="T18" fmla="*/ 38 w 40"/>
                <a:gd name="T19" fmla="*/ 38 h 65"/>
                <a:gd name="T20" fmla="*/ 40 w 40"/>
                <a:gd name="T21" fmla="*/ 45 h 65"/>
                <a:gd name="T22" fmla="*/ 37 w 40"/>
                <a:gd name="T23" fmla="*/ 55 h 65"/>
                <a:gd name="T24" fmla="*/ 29 w 40"/>
                <a:gd name="T25" fmla="*/ 62 h 65"/>
                <a:gd name="T26" fmla="*/ 16 w 40"/>
                <a:gd name="T27" fmla="*/ 65 h 65"/>
                <a:gd name="T28" fmla="*/ 8 w 40"/>
                <a:gd name="T29" fmla="*/ 62 h 65"/>
                <a:gd name="T30" fmla="*/ 1 w 40"/>
                <a:gd name="T31" fmla="*/ 61 h 65"/>
                <a:gd name="T32" fmla="*/ 1 w 40"/>
                <a:gd name="T33" fmla="*/ 50 h 65"/>
                <a:gd name="T34" fmla="*/ 10 w 40"/>
                <a:gd name="T35" fmla="*/ 54 h 65"/>
                <a:gd name="T36" fmla="*/ 16 w 40"/>
                <a:gd name="T37" fmla="*/ 54 h 65"/>
                <a:gd name="T38" fmla="*/ 24 w 40"/>
                <a:gd name="T39" fmla="*/ 53 h 65"/>
                <a:gd name="T40" fmla="*/ 28 w 40"/>
                <a:gd name="T41" fmla="*/ 47 h 65"/>
                <a:gd name="T42" fmla="*/ 25 w 40"/>
                <a:gd name="T43" fmla="*/ 42 h 65"/>
                <a:gd name="T44" fmla="*/ 17 w 40"/>
                <a:gd name="T45" fmla="*/ 37 h 65"/>
                <a:gd name="T46" fmla="*/ 16 w 40"/>
                <a:gd name="T47" fmla="*/ 36 h 65"/>
                <a:gd name="T48" fmla="*/ 15 w 40"/>
                <a:gd name="T49" fmla="*/ 36 h 65"/>
                <a:gd name="T50" fmla="*/ 8 w 40"/>
                <a:gd name="T51" fmla="*/ 31 h 65"/>
                <a:gd name="T52" fmla="*/ 4 w 40"/>
                <a:gd name="T53" fmla="*/ 27 h 65"/>
                <a:gd name="T54" fmla="*/ 1 w 40"/>
                <a:gd name="T55" fmla="*/ 21 h 65"/>
                <a:gd name="T56" fmla="*/ 1 w 40"/>
                <a:gd name="T57" fmla="*/ 13 h 65"/>
                <a:gd name="T58" fmla="*/ 7 w 40"/>
                <a:gd name="T59" fmla="*/ 5 h 65"/>
                <a:gd name="T60" fmla="*/ 17 w 40"/>
                <a:gd name="T61" fmla="*/ 0 h 65"/>
                <a:gd name="T62" fmla="*/ 27 w 40"/>
                <a:gd name="T63" fmla="*/ 0 h 65"/>
                <a:gd name="T64" fmla="*/ 35 w 40"/>
                <a:gd name="T65" fmla="*/ 3 h 65"/>
                <a:gd name="T66" fmla="*/ 38 w 40"/>
                <a:gd name="T67" fmla="*/ 3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0" h="65">
                  <a:moveTo>
                    <a:pt x="38" y="3"/>
                  </a:moveTo>
                  <a:lnTo>
                    <a:pt x="37" y="13"/>
                  </a:lnTo>
                  <a:lnTo>
                    <a:pt x="33" y="12"/>
                  </a:lnTo>
                  <a:lnTo>
                    <a:pt x="30" y="11"/>
                  </a:lnTo>
                  <a:lnTo>
                    <a:pt x="27" y="10"/>
                  </a:lnTo>
                  <a:lnTo>
                    <a:pt x="23" y="10"/>
                  </a:lnTo>
                  <a:lnTo>
                    <a:pt x="18" y="11"/>
                  </a:lnTo>
                  <a:lnTo>
                    <a:pt x="15" y="12"/>
                  </a:lnTo>
                  <a:lnTo>
                    <a:pt x="14" y="14"/>
                  </a:lnTo>
                  <a:lnTo>
                    <a:pt x="13" y="16"/>
                  </a:lnTo>
                  <a:lnTo>
                    <a:pt x="14" y="19"/>
                  </a:lnTo>
                  <a:lnTo>
                    <a:pt x="15" y="21"/>
                  </a:lnTo>
                  <a:lnTo>
                    <a:pt x="18" y="23"/>
                  </a:lnTo>
                  <a:lnTo>
                    <a:pt x="23" y="26"/>
                  </a:lnTo>
                  <a:lnTo>
                    <a:pt x="24" y="27"/>
                  </a:lnTo>
                  <a:lnTo>
                    <a:pt x="30" y="29"/>
                  </a:lnTo>
                  <a:lnTo>
                    <a:pt x="33" y="32"/>
                  </a:lnTo>
                  <a:lnTo>
                    <a:pt x="37" y="35"/>
                  </a:lnTo>
                  <a:lnTo>
                    <a:pt x="38" y="38"/>
                  </a:lnTo>
                  <a:lnTo>
                    <a:pt x="39" y="42"/>
                  </a:lnTo>
                  <a:lnTo>
                    <a:pt x="40" y="45"/>
                  </a:lnTo>
                  <a:lnTo>
                    <a:pt x="39" y="51"/>
                  </a:lnTo>
                  <a:lnTo>
                    <a:pt x="37" y="55"/>
                  </a:lnTo>
                  <a:lnTo>
                    <a:pt x="33" y="59"/>
                  </a:lnTo>
                  <a:lnTo>
                    <a:pt x="29" y="62"/>
                  </a:lnTo>
                  <a:lnTo>
                    <a:pt x="23" y="63"/>
                  </a:lnTo>
                  <a:lnTo>
                    <a:pt x="16" y="65"/>
                  </a:lnTo>
                  <a:lnTo>
                    <a:pt x="13" y="63"/>
                  </a:lnTo>
                  <a:lnTo>
                    <a:pt x="8" y="62"/>
                  </a:lnTo>
                  <a:lnTo>
                    <a:pt x="2" y="61"/>
                  </a:lnTo>
                  <a:lnTo>
                    <a:pt x="1" y="61"/>
                  </a:lnTo>
                  <a:lnTo>
                    <a:pt x="0" y="61"/>
                  </a:lnTo>
                  <a:lnTo>
                    <a:pt x="1" y="50"/>
                  </a:lnTo>
                  <a:lnTo>
                    <a:pt x="6" y="52"/>
                  </a:lnTo>
                  <a:lnTo>
                    <a:pt x="10" y="54"/>
                  </a:lnTo>
                  <a:lnTo>
                    <a:pt x="14" y="54"/>
                  </a:lnTo>
                  <a:lnTo>
                    <a:pt x="16" y="54"/>
                  </a:lnTo>
                  <a:lnTo>
                    <a:pt x="21" y="54"/>
                  </a:lnTo>
                  <a:lnTo>
                    <a:pt x="24" y="53"/>
                  </a:lnTo>
                  <a:lnTo>
                    <a:pt x="27" y="50"/>
                  </a:lnTo>
                  <a:lnTo>
                    <a:pt x="28" y="47"/>
                  </a:lnTo>
                  <a:lnTo>
                    <a:pt x="27" y="45"/>
                  </a:lnTo>
                  <a:lnTo>
                    <a:pt x="25" y="42"/>
                  </a:lnTo>
                  <a:lnTo>
                    <a:pt x="22" y="39"/>
                  </a:lnTo>
                  <a:lnTo>
                    <a:pt x="17" y="37"/>
                  </a:lnTo>
                  <a:lnTo>
                    <a:pt x="16" y="36"/>
                  </a:lnTo>
                  <a:lnTo>
                    <a:pt x="15" y="36"/>
                  </a:lnTo>
                  <a:lnTo>
                    <a:pt x="10" y="34"/>
                  </a:lnTo>
                  <a:lnTo>
                    <a:pt x="8" y="31"/>
                  </a:lnTo>
                  <a:lnTo>
                    <a:pt x="5" y="29"/>
                  </a:lnTo>
                  <a:lnTo>
                    <a:pt x="4" y="27"/>
                  </a:lnTo>
                  <a:lnTo>
                    <a:pt x="2" y="23"/>
                  </a:lnTo>
                  <a:lnTo>
                    <a:pt x="1" y="21"/>
                  </a:lnTo>
                  <a:lnTo>
                    <a:pt x="1" y="18"/>
                  </a:lnTo>
                  <a:lnTo>
                    <a:pt x="1" y="13"/>
                  </a:lnTo>
                  <a:lnTo>
                    <a:pt x="4" y="8"/>
                  </a:lnTo>
                  <a:lnTo>
                    <a:pt x="7" y="5"/>
                  </a:lnTo>
                  <a:lnTo>
                    <a:pt x="12" y="3"/>
                  </a:lnTo>
                  <a:lnTo>
                    <a:pt x="17" y="0"/>
                  </a:lnTo>
                  <a:lnTo>
                    <a:pt x="23" y="0"/>
                  </a:lnTo>
                  <a:lnTo>
                    <a:pt x="27" y="0"/>
                  </a:lnTo>
                  <a:lnTo>
                    <a:pt x="30" y="1"/>
                  </a:lnTo>
                  <a:lnTo>
                    <a:pt x="35" y="3"/>
                  </a:lnTo>
                  <a:lnTo>
                    <a:pt x="37" y="3"/>
                  </a:lnTo>
                  <a:lnTo>
                    <a:pt x="38" y="3"/>
                  </a:lnTo>
                  <a:close/>
                </a:path>
              </a:pathLst>
            </a:custGeom>
            <a:grpFill/>
            <a:ln w="0">
              <a:solidFill>
                <a:srgbClr val="FFFFFF"/>
              </a:solidFill>
              <a:prstDash val="solid"/>
              <a:round/>
              <a:headEnd/>
              <a:tailEnd/>
            </a:ln>
          </p:spPr>
          <p:txBody>
            <a:bodyPr/>
            <a:lstStyle/>
            <a:p>
              <a:endParaRPr lang="zh-CN" altLang="en-US"/>
            </a:p>
          </p:txBody>
        </p:sp>
        <p:sp>
          <p:nvSpPr>
            <p:cNvPr id="97" name="Rectangle 76">
              <a:extLst>
                <a:ext uri="{FF2B5EF4-FFF2-40B4-BE49-F238E27FC236}">
                  <a16:creationId xmlns:a16="http://schemas.microsoft.com/office/drawing/2014/main" xmlns="" id="{AEFC4935-5B6C-4CB1-97A6-48E948D564AC}"/>
                </a:ext>
              </a:extLst>
            </p:cNvPr>
            <p:cNvSpPr>
              <a:spLocks noChangeArrowheads="1"/>
            </p:cNvSpPr>
            <p:nvPr/>
          </p:nvSpPr>
          <p:spPr bwMode="auto">
            <a:xfrm>
              <a:off x="1103" y="399"/>
              <a:ext cx="11" cy="61"/>
            </a:xfrm>
            <a:prstGeom prst="rect">
              <a:avLst/>
            </a:prstGeom>
            <a:grpFill/>
            <a:ln w="0">
              <a:solidFill>
                <a:srgbClr val="FFFFFF"/>
              </a:solidFill>
              <a:miter lim="800000"/>
              <a:headEnd/>
              <a:tailEnd/>
            </a:ln>
          </p:spPr>
          <p:txBody>
            <a:bodyPr/>
            <a:lstStyle/>
            <a:p>
              <a:endParaRPr lang="zh-CN" altLang="en-US"/>
            </a:p>
          </p:txBody>
        </p:sp>
        <p:sp>
          <p:nvSpPr>
            <p:cNvPr id="98" name="Freeform 77">
              <a:extLst>
                <a:ext uri="{FF2B5EF4-FFF2-40B4-BE49-F238E27FC236}">
                  <a16:creationId xmlns:a16="http://schemas.microsoft.com/office/drawing/2014/main" xmlns="" id="{66A9CA19-A297-4BC9-A6DB-C45FADD59D13}"/>
                </a:ext>
              </a:extLst>
            </p:cNvPr>
            <p:cNvSpPr>
              <a:spLocks noEditPoints="1"/>
            </p:cNvSpPr>
            <p:nvPr/>
          </p:nvSpPr>
          <p:spPr bwMode="auto">
            <a:xfrm>
              <a:off x="1126" y="398"/>
              <a:ext cx="57" cy="65"/>
            </a:xfrm>
            <a:custGeom>
              <a:avLst/>
              <a:gdLst>
                <a:gd name="T0" fmla="*/ 28 w 57"/>
                <a:gd name="T1" fmla="*/ 0 h 65"/>
                <a:gd name="T2" fmla="*/ 40 w 57"/>
                <a:gd name="T3" fmla="*/ 3 h 65"/>
                <a:gd name="T4" fmla="*/ 49 w 57"/>
                <a:gd name="T5" fmla="*/ 8 h 65"/>
                <a:gd name="T6" fmla="*/ 56 w 57"/>
                <a:gd name="T7" fmla="*/ 19 h 65"/>
                <a:gd name="T8" fmla="*/ 57 w 57"/>
                <a:gd name="T9" fmla="*/ 32 h 65"/>
                <a:gd name="T10" fmla="*/ 56 w 57"/>
                <a:gd name="T11" fmla="*/ 45 h 65"/>
                <a:gd name="T12" fmla="*/ 50 w 57"/>
                <a:gd name="T13" fmla="*/ 55 h 65"/>
                <a:gd name="T14" fmla="*/ 41 w 57"/>
                <a:gd name="T15" fmla="*/ 62 h 65"/>
                <a:gd name="T16" fmla="*/ 28 w 57"/>
                <a:gd name="T17" fmla="*/ 65 h 65"/>
                <a:gd name="T18" fmla="*/ 16 w 57"/>
                <a:gd name="T19" fmla="*/ 62 h 65"/>
                <a:gd name="T20" fmla="*/ 7 w 57"/>
                <a:gd name="T21" fmla="*/ 55 h 65"/>
                <a:gd name="T22" fmla="*/ 1 w 57"/>
                <a:gd name="T23" fmla="*/ 45 h 65"/>
                <a:gd name="T24" fmla="*/ 0 w 57"/>
                <a:gd name="T25" fmla="*/ 32 h 65"/>
                <a:gd name="T26" fmla="*/ 1 w 57"/>
                <a:gd name="T27" fmla="*/ 19 h 65"/>
                <a:gd name="T28" fmla="*/ 7 w 57"/>
                <a:gd name="T29" fmla="*/ 8 h 65"/>
                <a:gd name="T30" fmla="*/ 16 w 57"/>
                <a:gd name="T31" fmla="*/ 3 h 65"/>
                <a:gd name="T32" fmla="*/ 28 w 57"/>
                <a:gd name="T33" fmla="*/ 0 h 65"/>
                <a:gd name="T34" fmla="*/ 28 w 57"/>
                <a:gd name="T35" fmla="*/ 10 h 65"/>
                <a:gd name="T36" fmla="*/ 24 w 57"/>
                <a:gd name="T37" fmla="*/ 10 h 65"/>
                <a:gd name="T38" fmla="*/ 19 w 57"/>
                <a:gd name="T39" fmla="*/ 12 h 65"/>
                <a:gd name="T40" fmla="*/ 16 w 57"/>
                <a:gd name="T41" fmla="*/ 15 h 65"/>
                <a:gd name="T42" fmla="*/ 14 w 57"/>
                <a:gd name="T43" fmla="*/ 20 h 65"/>
                <a:gd name="T44" fmla="*/ 12 w 57"/>
                <a:gd name="T45" fmla="*/ 26 h 65"/>
                <a:gd name="T46" fmla="*/ 11 w 57"/>
                <a:gd name="T47" fmla="*/ 32 h 65"/>
                <a:gd name="T48" fmla="*/ 12 w 57"/>
                <a:gd name="T49" fmla="*/ 38 h 65"/>
                <a:gd name="T50" fmla="*/ 14 w 57"/>
                <a:gd name="T51" fmla="*/ 44 h 65"/>
                <a:gd name="T52" fmla="*/ 16 w 57"/>
                <a:gd name="T53" fmla="*/ 49 h 65"/>
                <a:gd name="T54" fmla="*/ 19 w 57"/>
                <a:gd name="T55" fmla="*/ 52 h 65"/>
                <a:gd name="T56" fmla="*/ 24 w 57"/>
                <a:gd name="T57" fmla="*/ 54 h 65"/>
                <a:gd name="T58" fmla="*/ 28 w 57"/>
                <a:gd name="T59" fmla="*/ 55 h 65"/>
                <a:gd name="T60" fmla="*/ 33 w 57"/>
                <a:gd name="T61" fmla="*/ 54 h 65"/>
                <a:gd name="T62" fmla="*/ 38 w 57"/>
                <a:gd name="T63" fmla="*/ 52 h 65"/>
                <a:gd name="T64" fmla="*/ 40 w 57"/>
                <a:gd name="T65" fmla="*/ 49 h 65"/>
                <a:gd name="T66" fmla="*/ 43 w 57"/>
                <a:gd name="T67" fmla="*/ 44 h 65"/>
                <a:gd name="T68" fmla="*/ 45 w 57"/>
                <a:gd name="T69" fmla="*/ 38 h 65"/>
                <a:gd name="T70" fmla="*/ 46 w 57"/>
                <a:gd name="T71" fmla="*/ 32 h 65"/>
                <a:gd name="T72" fmla="*/ 45 w 57"/>
                <a:gd name="T73" fmla="*/ 26 h 65"/>
                <a:gd name="T74" fmla="*/ 43 w 57"/>
                <a:gd name="T75" fmla="*/ 20 h 65"/>
                <a:gd name="T76" fmla="*/ 40 w 57"/>
                <a:gd name="T77" fmla="*/ 15 h 65"/>
                <a:gd name="T78" fmla="*/ 38 w 57"/>
                <a:gd name="T79" fmla="*/ 12 h 65"/>
                <a:gd name="T80" fmla="*/ 33 w 57"/>
                <a:gd name="T81" fmla="*/ 10 h 65"/>
                <a:gd name="T82" fmla="*/ 28 w 57"/>
                <a:gd name="T83" fmla="*/ 10 h 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 h="65">
                  <a:moveTo>
                    <a:pt x="28" y="0"/>
                  </a:moveTo>
                  <a:lnTo>
                    <a:pt x="40" y="3"/>
                  </a:lnTo>
                  <a:lnTo>
                    <a:pt x="49" y="8"/>
                  </a:lnTo>
                  <a:lnTo>
                    <a:pt x="56" y="19"/>
                  </a:lnTo>
                  <a:lnTo>
                    <a:pt x="57" y="32"/>
                  </a:lnTo>
                  <a:lnTo>
                    <a:pt x="56" y="45"/>
                  </a:lnTo>
                  <a:lnTo>
                    <a:pt x="50" y="55"/>
                  </a:lnTo>
                  <a:lnTo>
                    <a:pt x="41" y="62"/>
                  </a:lnTo>
                  <a:lnTo>
                    <a:pt x="28" y="65"/>
                  </a:lnTo>
                  <a:lnTo>
                    <a:pt x="16" y="62"/>
                  </a:lnTo>
                  <a:lnTo>
                    <a:pt x="7" y="55"/>
                  </a:lnTo>
                  <a:lnTo>
                    <a:pt x="1" y="45"/>
                  </a:lnTo>
                  <a:lnTo>
                    <a:pt x="0" y="32"/>
                  </a:lnTo>
                  <a:lnTo>
                    <a:pt x="1" y="19"/>
                  </a:lnTo>
                  <a:lnTo>
                    <a:pt x="7" y="8"/>
                  </a:lnTo>
                  <a:lnTo>
                    <a:pt x="16" y="3"/>
                  </a:lnTo>
                  <a:lnTo>
                    <a:pt x="28" y="0"/>
                  </a:lnTo>
                  <a:close/>
                  <a:moveTo>
                    <a:pt x="28" y="10"/>
                  </a:moveTo>
                  <a:lnTo>
                    <a:pt x="24" y="10"/>
                  </a:lnTo>
                  <a:lnTo>
                    <a:pt x="19" y="12"/>
                  </a:lnTo>
                  <a:lnTo>
                    <a:pt x="16" y="15"/>
                  </a:lnTo>
                  <a:lnTo>
                    <a:pt x="14" y="20"/>
                  </a:lnTo>
                  <a:lnTo>
                    <a:pt x="12" y="26"/>
                  </a:lnTo>
                  <a:lnTo>
                    <a:pt x="11" y="32"/>
                  </a:lnTo>
                  <a:lnTo>
                    <a:pt x="12" y="38"/>
                  </a:lnTo>
                  <a:lnTo>
                    <a:pt x="14" y="44"/>
                  </a:lnTo>
                  <a:lnTo>
                    <a:pt x="16" y="49"/>
                  </a:lnTo>
                  <a:lnTo>
                    <a:pt x="19" y="52"/>
                  </a:lnTo>
                  <a:lnTo>
                    <a:pt x="24" y="54"/>
                  </a:lnTo>
                  <a:lnTo>
                    <a:pt x="28" y="55"/>
                  </a:lnTo>
                  <a:lnTo>
                    <a:pt x="33" y="54"/>
                  </a:lnTo>
                  <a:lnTo>
                    <a:pt x="38" y="52"/>
                  </a:lnTo>
                  <a:lnTo>
                    <a:pt x="40" y="49"/>
                  </a:lnTo>
                  <a:lnTo>
                    <a:pt x="43" y="44"/>
                  </a:lnTo>
                  <a:lnTo>
                    <a:pt x="45" y="38"/>
                  </a:lnTo>
                  <a:lnTo>
                    <a:pt x="46" y="32"/>
                  </a:lnTo>
                  <a:lnTo>
                    <a:pt x="45" y="26"/>
                  </a:lnTo>
                  <a:lnTo>
                    <a:pt x="43" y="20"/>
                  </a:lnTo>
                  <a:lnTo>
                    <a:pt x="40" y="15"/>
                  </a:lnTo>
                  <a:lnTo>
                    <a:pt x="38" y="12"/>
                  </a:lnTo>
                  <a:lnTo>
                    <a:pt x="33" y="10"/>
                  </a:lnTo>
                  <a:lnTo>
                    <a:pt x="28" y="10"/>
                  </a:lnTo>
                  <a:close/>
                </a:path>
              </a:pathLst>
            </a:custGeom>
            <a:grpFill/>
            <a:ln w="0">
              <a:solidFill>
                <a:srgbClr val="FFFFFF"/>
              </a:solidFill>
              <a:prstDash val="solid"/>
              <a:round/>
              <a:headEnd/>
              <a:tailEnd/>
            </a:ln>
          </p:spPr>
          <p:txBody>
            <a:bodyPr/>
            <a:lstStyle/>
            <a:p>
              <a:endParaRPr lang="zh-CN" altLang="en-US"/>
            </a:p>
          </p:txBody>
        </p:sp>
        <p:sp>
          <p:nvSpPr>
            <p:cNvPr id="99" name="Freeform 78">
              <a:extLst>
                <a:ext uri="{FF2B5EF4-FFF2-40B4-BE49-F238E27FC236}">
                  <a16:creationId xmlns:a16="http://schemas.microsoft.com/office/drawing/2014/main" xmlns="" id="{D671EE04-06D7-4249-AD6A-2D09CEBE089F}"/>
                </a:ext>
              </a:extLst>
            </p:cNvPr>
            <p:cNvSpPr>
              <a:spLocks/>
            </p:cNvSpPr>
            <p:nvPr/>
          </p:nvSpPr>
          <p:spPr bwMode="auto">
            <a:xfrm>
              <a:off x="1195" y="399"/>
              <a:ext cx="50" cy="61"/>
            </a:xfrm>
            <a:custGeom>
              <a:avLst/>
              <a:gdLst>
                <a:gd name="T0" fmla="*/ 0 w 50"/>
                <a:gd name="T1" fmla="*/ 0 h 61"/>
                <a:gd name="T2" fmla="*/ 15 w 50"/>
                <a:gd name="T3" fmla="*/ 0 h 61"/>
                <a:gd name="T4" fmla="*/ 38 w 50"/>
                <a:gd name="T5" fmla="*/ 43 h 61"/>
                <a:gd name="T6" fmla="*/ 38 w 50"/>
                <a:gd name="T7" fmla="*/ 45 h 61"/>
                <a:gd name="T8" fmla="*/ 39 w 50"/>
                <a:gd name="T9" fmla="*/ 48 h 61"/>
                <a:gd name="T10" fmla="*/ 40 w 50"/>
                <a:gd name="T11" fmla="*/ 51 h 61"/>
                <a:gd name="T12" fmla="*/ 41 w 50"/>
                <a:gd name="T13" fmla="*/ 54 h 61"/>
                <a:gd name="T14" fmla="*/ 41 w 50"/>
                <a:gd name="T15" fmla="*/ 50 h 61"/>
                <a:gd name="T16" fmla="*/ 40 w 50"/>
                <a:gd name="T17" fmla="*/ 46 h 61"/>
                <a:gd name="T18" fmla="*/ 40 w 50"/>
                <a:gd name="T19" fmla="*/ 43 h 61"/>
                <a:gd name="T20" fmla="*/ 40 w 50"/>
                <a:gd name="T21" fmla="*/ 41 h 61"/>
                <a:gd name="T22" fmla="*/ 40 w 50"/>
                <a:gd name="T23" fmla="*/ 0 h 61"/>
                <a:gd name="T24" fmla="*/ 50 w 50"/>
                <a:gd name="T25" fmla="*/ 0 h 61"/>
                <a:gd name="T26" fmla="*/ 50 w 50"/>
                <a:gd name="T27" fmla="*/ 61 h 61"/>
                <a:gd name="T28" fmla="*/ 35 w 50"/>
                <a:gd name="T29" fmla="*/ 61 h 61"/>
                <a:gd name="T30" fmla="*/ 12 w 50"/>
                <a:gd name="T31" fmla="*/ 18 h 61"/>
                <a:gd name="T32" fmla="*/ 11 w 50"/>
                <a:gd name="T33" fmla="*/ 17 h 61"/>
                <a:gd name="T34" fmla="*/ 11 w 50"/>
                <a:gd name="T35" fmla="*/ 14 h 61"/>
                <a:gd name="T36" fmla="*/ 10 w 50"/>
                <a:gd name="T37" fmla="*/ 11 h 61"/>
                <a:gd name="T38" fmla="*/ 9 w 50"/>
                <a:gd name="T39" fmla="*/ 7 h 61"/>
                <a:gd name="T40" fmla="*/ 10 w 50"/>
                <a:gd name="T41" fmla="*/ 12 h 61"/>
                <a:gd name="T42" fmla="*/ 10 w 50"/>
                <a:gd name="T43" fmla="*/ 17 h 61"/>
                <a:gd name="T44" fmla="*/ 10 w 50"/>
                <a:gd name="T45" fmla="*/ 20 h 61"/>
                <a:gd name="T46" fmla="*/ 10 w 50"/>
                <a:gd name="T47" fmla="*/ 22 h 61"/>
                <a:gd name="T48" fmla="*/ 10 w 50"/>
                <a:gd name="T49" fmla="*/ 61 h 61"/>
                <a:gd name="T50" fmla="*/ 0 w 50"/>
                <a:gd name="T51" fmla="*/ 61 h 61"/>
                <a:gd name="T52" fmla="*/ 0 w 50"/>
                <a:gd name="T53" fmla="*/ 0 h 6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61">
                  <a:moveTo>
                    <a:pt x="0" y="0"/>
                  </a:moveTo>
                  <a:lnTo>
                    <a:pt x="15" y="0"/>
                  </a:lnTo>
                  <a:lnTo>
                    <a:pt x="38" y="43"/>
                  </a:lnTo>
                  <a:lnTo>
                    <a:pt x="38" y="45"/>
                  </a:lnTo>
                  <a:lnTo>
                    <a:pt x="39" y="48"/>
                  </a:lnTo>
                  <a:lnTo>
                    <a:pt x="40" y="51"/>
                  </a:lnTo>
                  <a:lnTo>
                    <a:pt x="41" y="54"/>
                  </a:lnTo>
                  <a:lnTo>
                    <a:pt x="41" y="50"/>
                  </a:lnTo>
                  <a:lnTo>
                    <a:pt x="40" y="46"/>
                  </a:lnTo>
                  <a:lnTo>
                    <a:pt x="40" y="43"/>
                  </a:lnTo>
                  <a:lnTo>
                    <a:pt x="40" y="41"/>
                  </a:lnTo>
                  <a:lnTo>
                    <a:pt x="40" y="0"/>
                  </a:lnTo>
                  <a:lnTo>
                    <a:pt x="50" y="0"/>
                  </a:lnTo>
                  <a:lnTo>
                    <a:pt x="50" y="61"/>
                  </a:lnTo>
                  <a:lnTo>
                    <a:pt x="35" y="61"/>
                  </a:lnTo>
                  <a:lnTo>
                    <a:pt x="12" y="18"/>
                  </a:lnTo>
                  <a:lnTo>
                    <a:pt x="11" y="17"/>
                  </a:lnTo>
                  <a:lnTo>
                    <a:pt x="11" y="14"/>
                  </a:lnTo>
                  <a:lnTo>
                    <a:pt x="10" y="11"/>
                  </a:lnTo>
                  <a:lnTo>
                    <a:pt x="9" y="7"/>
                  </a:lnTo>
                  <a:lnTo>
                    <a:pt x="10" y="12"/>
                  </a:lnTo>
                  <a:lnTo>
                    <a:pt x="10" y="17"/>
                  </a:lnTo>
                  <a:lnTo>
                    <a:pt x="10" y="20"/>
                  </a:lnTo>
                  <a:lnTo>
                    <a:pt x="10" y="22"/>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100" name="Freeform 79">
              <a:extLst>
                <a:ext uri="{FF2B5EF4-FFF2-40B4-BE49-F238E27FC236}">
                  <a16:creationId xmlns:a16="http://schemas.microsoft.com/office/drawing/2014/main" xmlns="" id="{B07F7545-7441-4125-9F83-B266E1C9A4CC}"/>
                </a:ext>
              </a:extLst>
            </p:cNvPr>
            <p:cNvSpPr>
              <a:spLocks/>
            </p:cNvSpPr>
            <p:nvPr/>
          </p:nvSpPr>
          <p:spPr bwMode="auto">
            <a:xfrm>
              <a:off x="2" y="212"/>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grpFill/>
            <a:ln w="0">
              <a:solidFill>
                <a:srgbClr val="FFFFFF"/>
              </a:solidFill>
              <a:prstDash val="solid"/>
              <a:round/>
              <a:headEnd/>
              <a:tailEnd/>
            </a:ln>
          </p:spPr>
          <p:txBody>
            <a:bodyPr/>
            <a:lstStyle/>
            <a:p>
              <a:endParaRPr lang="zh-CN" altLang="en-US"/>
            </a:p>
          </p:txBody>
        </p:sp>
        <p:sp>
          <p:nvSpPr>
            <p:cNvPr id="101" name="Freeform 80">
              <a:extLst>
                <a:ext uri="{FF2B5EF4-FFF2-40B4-BE49-F238E27FC236}">
                  <a16:creationId xmlns:a16="http://schemas.microsoft.com/office/drawing/2014/main" xmlns="" id="{294C8856-60CB-4265-A194-C7204838FC28}"/>
                </a:ext>
              </a:extLst>
            </p:cNvPr>
            <p:cNvSpPr>
              <a:spLocks/>
            </p:cNvSpPr>
            <p:nvPr/>
          </p:nvSpPr>
          <p:spPr bwMode="auto">
            <a:xfrm>
              <a:off x="148" y="216"/>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grpFill/>
            <a:ln w="0">
              <a:solidFill>
                <a:srgbClr val="FFFFFF"/>
              </a:solidFill>
              <a:prstDash val="solid"/>
              <a:round/>
              <a:headEnd/>
              <a:tailEnd/>
            </a:ln>
          </p:spPr>
          <p:txBody>
            <a:bodyPr/>
            <a:lstStyle/>
            <a:p>
              <a:endParaRPr lang="zh-CN" altLang="en-US"/>
            </a:p>
          </p:txBody>
        </p:sp>
        <p:sp>
          <p:nvSpPr>
            <p:cNvPr id="102" name="Freeform 81">
              <a:extLst>
                <a:ext uri="{FF2B5EF4-FFF2-40B4-BE49-F238E27FC236}">
                  <a16:creationId xmlns:a16="http://schemas.microsoft.com/office/drawing/2014/main" xmlns="" id="{661BEB77-F556-4E54-B75D-98DC8ECBF189}"/>
                </a:ext>
              </a:extLst>
            </p:cNvPr>
            <p:cNvSpPr>
              <a:spLocks noEditPoints="1"/>
            </p:cNvSpPr>
            <p:nvPr/>
          </p:nvSpPr>
          <p:spPr bwMode="auto">
            <a:xfrm>
              <a:off x="291" y="216"/>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grpFill/>
            <a:ln w="0">
              <a:solidFill>
                <a:srgbClr val="FFFFFF"/>
              </a:solidFill>
              <a:prstDash val="solid"/>
              <a:round/>
              <a:headEnd/>
              <a:tailEnd/>
            </a:ln>
          </p:spPr>
          <p:txBody>
            <a:bodyPr/>
            <a:lstStyle/>
            <a:p>
              <a:endParaRPr lang="zh-CN" altLang="en-US"/>
            </a:p>
          </p:txBody>
        </p:sp>
        <p:sp>
          <p:nvSpPr>
            <p:cNvPr id="103" name="Freeform 82">
              <a:extLst>
                <a:ext uri="{FF2B5EF4-FFF2-40B4-BE49-F238E27FC236}">
                  <a16:creationId xmlns:a16="http://schemas.microsoft.com/office/drawing/2014/main" xmlns="" id="{CF4767C0-F15C-4440-A995-92CED0EB7268}"/>
                </a:ext>
              </a:extLst>
            </p:cNvPr>
            <p:cNvSpPr>
              <a:spLocks/>
            </p:cNvSpPr>
            <p:nvPr/>
          </p:nvSpPr>
          <p:spPr bwMode="auto">
            <a:xfrm>
              <a:off x="420" y="212"/>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grpFill/>
            <a:ln w="0">
              <a:solidFill>
                <a:srgbClr val="FFFFFF"/>
              </a:solidFill>
              <a:prstDash val="solid"/>
              <a:round/>
              <a:headEnd/>
              <a:tailEnd/>
            </a:ln>
          </p:spPr>
          <p:txBody>
            <a:bodyPr/>
            <a:lstStyle/>
            <a:p>
              <a:endParaRPr lang="zh-CN" altLang="en-US"/>
            </a:p>
          </p:txBody>
        </p:sp>
        <p:sp>
          <p:nvSpPr>
            <p:cNvPr id="104" name="Freeform 83">
              <a:extLst>
                <a:ext uri="{FF2B5EF4-FFF2-40B4-BE49-F238E27FC236}">
                  <a16:creationId xmlns:a16="http://schemas.microsoft.com/office/drawing/2014/main" xmlns="" id="{45F47209-EC6D-4AEA-A13B-ED33869CD4BE}"/>
                </a:ext>
              </a:extLst>
            </p:cNvPr>
            <p:cNvSpPr>
              <a:spLocks noEditPoints="1"/>
            </p:cNvSpPr>
            <p:nvPr/>
          </p:nvSpPr>
          <p:spPr bwMode="auto">
            <a:xfrm>
              <a:off x="34" y="3"/>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grpFill/>
            <a:ln w="0">
              <a:solidFill>
                <a:srgbClr val="FFFFFF"/>
              </a:solidFill>
              <a:prstDash val="solid"/>
              <a:round/>
              <a:headEnd/>
              <a:tailEnd/>
            </a:ln>
          </p:spPr>
          <p:txBody>
            <a:bodyPr/>
            <a:lstStyle/>
            <a:p>
              <a:endParaRPr lang="zh-CN" altLang="en-US"/>
            </a:p>
          </p:txBody>
        </p:sp>
      </p:grpSp>
    </p:spTree>
    <p:extLst>
      <p:ext uri="{BB962C8B-B14F-4D97-AF65-F5344CB8AC3E}">
        <p14:creationId xmlns:p14="http://schemas.microsoft.com/office/powerpoint/2010/main" xmlns="" val="12215892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200" b="1" dirty="0"/>
              <a:t>经济</a:t>
            </a:r>
            <a:r>
              <a:rPr lang="en-US" altLang="zh-CN" sz="3200" b="1" dirty="0"/>
              <a:t>—</a:t>
            </a:r>
            <a:r>
              <a:rPr lang="zh-CN" altLang="en-US" sz="3200" b="1" dirty="0"/>
              <a:t>费用比较</a:t>
            </a:r>
          </a:p>
        </p:txBody>
      </p:sp>
      <p:sp>
        <p:nvSpPr>
          <p:cNvPr id="3" name="内容占位符 2"/>
          <p:cNvSpPr>
            <a:spLocks noGrp="1"/>
          </p:cNvSpPr>
          <p:nvPr>
            <p:ph idx="1"/>
          </p:nvPr>
        </p:nvSpPr>
        <p:spPr>
          <a:xfrm>
            <a:off x="581192" y="2007297"/>
            <a:ext cx="11038677" cy="4917378"/>
          </a:xfrm>
        </p:spPr>
        <p:txBody>
          <a:bodyPr anchor="t">
            <a:normAutofit fontScale="70000" lnSpcReduction="20000"/>
          </a:bodyPr>
          <a:lstStyle/>
          <a:p>
            <a:r>
              <a:rPr lang="zh-CN" altLang="en-US" sz="2000" b="1" dirty="0"/>
              <a:t>仲裁费用相对低廉</a:t>
            </a:r>
            <a:r>
              <a:rPr lang="zh-CN" altLang="en-US" dirty="0"/>
              <a:t/>
            </a:r>
            <a:br>
              <a:rPr lang="zh-CN" altLang="en-US" dirty="0"/>
            </a:br>
            <a:r>
              <a:rPr lang="zh-CN" altLang="en-US" dirty="0"/>
              <a:t>由于仲裁具有一裁终局、程序快捷的特点，采用仲裁对当事人而言更为经济。而且，中国海仲的仲裁</a:t>
            </a:r>
            <a:br>
              <a:rPr lang="zh-CN" altLang="en-US" dirty="0"/>
            </a:br>
            <a:r>
              <a:rPr lang="zh-CN" altLang="en-US" dirty="0"/>
              <a:t>收费标准与国内国际其他主要仲裁机构的收费相比较，有一定的优势。 </a:t>
            </a:r>
            <a:br>
              <a:rPr lang="zh-CN" altLang="en-US" dirty="0"/>
            </a:br>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pPr marL="0" indent="0">
              <a:buNone/>
            </a:pPr>
            <a:r>
              <a:rPr lang="zh-CN" altLang="en-US" dirty="0"/>
              <a:t>                                                       海仲委与其他仲裁机构仲裁费用对比</a:t>
            </a:r>
            <a:br>
              <a:rPr lang="zh-CN" altLang="en-US" dirty="0"/>
            </a:br>
            <a:endParaRPr lang="zh-CN" altLang="en-US" dirty="0"/>
          </a:p>
        </p:txBody>
      </p:sp>
      <p:grpSp>
        <p:nvGrpSpPr>
          <p:cNvPr id="4" name="Group 84"/>
          <p:cNvGrpSpPr/>
          <p:nvPr/>
        </p:nvGrpSpPr>
        <p:grpSpPr bwMode="auto">
          <a:xfrm>
            <a:off x="505103" y="702156"/>
            <a:ext cx="3020521" cy="819346"/>
            <a:chOff x="975" y="459"/>
            <a:chExt cx="2155" cy="551"/>
          </a:xfrm>
        </p:grpSpPr>
        <p:sp>
          <p:nvSpPr>
            <p:cNvPr id="5" name="AutoShape 33"/>
            <p:cNvSpPr>
              <a:spLocks noChangeAspect="1" noChangeArrowheads="1" noTextEdit="1"/>
            </p:cNvSpPr>
            <p:nvPr/>
          </p:nvSpPr>
          <p:spPr bwMode="auto">
            <a:xfrm>
              <a:off x="975" y="459"/>
              <a:ext cx="2155" cy="5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en-US"/>
            </a:p>
          </p:txBody>
        </p:sp>
        <p:sp>
          <p:nvSpPr>
            <p:cNvPr id="6" name="Freeform 36"/>
            <p:cNvSpPr>
              <a:spLocks noEditPoints="1"/>
            </p:cNvSpPr>
            <p:nvPr/>
          </p:nvSpPr>
          <p:spPr bwMode="auto">
            <a:xfrm>
              <a:off x="1658" y="551"/>
              <a:ext cx="117" cy="127"/>
            </a:xfrm>
            <a:custGeom>
              <a:avLst/>
              <a:gdLst>
                <a:gd name="T0" fmla="*/ 0 w 117"/>
                <a:gd name="T1" fmla="*/ 85 h 127"/>
                <a:gd name="T2" fmla="*/ 0 w 117"/>
                <a:gd name="T3" fmla="*/ 69 h 127"/>
                <a:gd name="T4" fmla="*/ 0 w 117"/>
                <a:gd name="T5" fmla="*/ 38 h 127"/>
                <a:gd name="T6" fmla="*/ 0 w 117"/>
                <a:gd name="T7" fmla="*/ 24 h 127"/>
                <a:gd name="T8" fmla="*/ 14 w 117"/>
                <a:gd name="T9" fmla="*/ 25 h 127"/>
                <a:gd name="T10" fmla="*/ 49 w 117"/>
                <a:gd name="T11" fmla="*/ 25 h 127"/>
                <a:gd name="T12" fmla="*/ 49 w 117"/>
                <a:gd name="T13" fmla="*/ 16 h 127"/>
                <a:gd name="T14" fmla="*/ 48 w 117"/>
                <a:gd name="T15" fmla="*/ 0 h 127"/>
                <a:gd name="T16" fmla="*/ 67 w 117"/>
                <a:gd name="T17" fmla="*/ 0 h 127"/>
                <a:gd name="T18" fmla="*/ 67 w 117"/>
                <a:gd name="T19" fmla="*/ 16 h 127"/>
                <a:gd name="T20" fmla="*/ 67 w 117"/>
                <a:gd name="T21" fmla="*/ 25 h 127"/>
                <a:gd name="T22" fmla="*/ 102 w 117"/>
                <a:gd name="T23" fmla="*/ 25 h 127"/>
                <a:gd name="T24" fmla="*/ 117 w 117"/>
                <a:gd name="T25" fmla="*/ 24 h 127"/>
                <a:gd name="T26" fmla="*/ 115 w 117"/>
                <a:gd name="T27" fmla="*/ 38 h 127"/>
                <a:gd name="T28" fmla="*/ 115 w 117"/>
                <a:gd name="T29" fmla="*/ 69 h 127"/>
                <a:gd name="T30" fmla="*/ 117 w 117"/>
                <a:gd name="T31" fmla="*/ 86 h 127"/>
                <a:gd name="T32" fmla="*/ 97 w 117"/>
                <a:gd name="T33" fmla="*/ 86 h 127"/>
                <a:gd name="T34" fmla="*/ 97 w 117"/>
                <a:gd name="T35" fmla="*/ 84 h 127"/>
                <a:gd name="T36" fmla="*/ 67 w 117"/>
                <a:gd name="T37" fmla="*/ 84 h 127"/>
                <a:gd name="T38" fmla="*/ 67 w 117"/>
                <a:gd name="T39" fmla="*/ 111 h 127"/>
                <a:gd name="T40" fmla="*/ 67 w 117"/>
                <a:gd name="T41" fmla="*/ 127 h 127"/>
                <a:gd name="T42" fmla="*/ 48 w 117"/>
                <a:gd name="T43" fmla="*/ 127 h 127"/>
                <a:gd name="T44" fmla="*/ 49 w 117"/>
                <a:gd name="T45" fmla="*/ 111 h 127"/>
                <a:gd name="T46" fmla="*/ 49 w 117"/>
                <a:gd name="T47" fmla="*/ 84 h 127"/>
                <a:gd name="T48" fmla="*/ 19 w 117"/>
                <a:gd name="T49" fmla="*/ 84 h 127"/>
                <a:gd name="T50" fmla="*/ 19 w 117"/>
                <a:gd name="T51" fmla="*/ 85 h 127"/>
                <a:gd name="T52" fmla="*/ 0 w 117"/>
                <a:gd name="T53" fmla="*/ 85 h 127"/>
                <a:gd name="T54" fmla="*/ 19 w 117"/>
                <a:gd name="T55" fmla="*/ 66 h 127"/>
                <a:gd name="T56" fmla="*/ 49 w 117"/>
                <a:gd name="T57" fmla="*/ 66 h 127"/>
                <a:gd name="T58" fmla="*/ 49 w 117"/>
                <a:gd name="T59" fmla="*/ 41 h 127"/>
                <a:gd name="T60" fmla="*/ 19 w 117"/>
                <a:gd name="T61" fmla="*/ 41 h 127"/>
                <a:gd name="T62" fmla="*/ 19 w 117"/>
                <a:gd name="T63" fmla="*/ 66 h 127"/>
                <a:gd name="T64" fmla="*/ 97 w 117"/>
                <a:gd name="T65" fmla="*/ 66 h 127"/>
                <a:gd name="T66" fmla="*/ 97 w 117"/>
                <a:gd name="T67" fmla="*/ 41 h 127"/>
                <a:gd name="T68" fmla="*/ 67 w 117"/>
                <a:gd name="T69" fmla="*/ 41 h 127"/>
                <a:gd name="T70" fmla="*/ 67 w 117"/>
                <a:gd name="T71" fmla="*/ 66 h 127"/>
                <a:gd name="T72" fmla="*/ 97 w 117"/>
                <a:gd name="T73" fmla="*/ 66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7" h="127">
                  <a:moveTo>
                    <a:pt x="0" y="85"/>
                  </a:moveTo>
                  <a:lnTo>
                    <a:pt x="0" y="69"/>
                  </a:lnTo>
                  <a:lnTo>
                    <a:pt x="0" y="38"/>
                  </a:lnTo>
                  <a:lnTo>
                    <a:pt x="0" y="24"/>
                  </a:lnTo>
                  <a:lnTo>
                    <a:pt x="14" y="25"/>
                  </a:lnTo>
                  <a:lnTo>
                    <a:pt x="49" y="25"/>
                  </a:lnTo>
                  <a:lnTo>
                    <a:pt x="49" y="16"/>
                  </a:lnTo>
                  <a:lnTo>
                    <a:pt x="48" y="0"/>
                  </a:lnTo>
                  <a:lnTo>
                    <a:pt x="67" y="0"/>
                  </a:lnTo>
                  <a:lnTo>
                    <a:pt x="67" y="16"/>
                  </a:lnTo>
                  <a:lnTo>
                    <a:pt x="67" y="25"/>
                  </a:lnTo>
                  <a:lnTo>
                    <a:pt x="102" y="25"/>
                  </a:lnTo>
                  <a:lnTo>
                    <a:pt x="117" y="24"/>
                  </a:lnTo>
                  <a:lnTo>
                    <a:pt x="115" y="38"/>
                  </a:lnTo>
                  <a:lnTo>
                    <a:pt x="115" y="69"/>
                  </a:lnTo>
                  <a:lnTo>
                    <a:pt x="117" y="86"/>
                  </a:lnTo>
                  <a:lnTo>
                    <a:pt x="97" y="86"/>
                  </a:lnTo>
                  <a:lnTo>
                    <a:pt x="97" y="84"/>
                  </a:lnTo>
                  <a:lnTo>
                    <a:pt x="67" y="84"/>
                  </a:lnTo>
                  <a:lnTo>
                    <a:pt x="67" y="111"/>
                  </a:lnTo>
                  <a:lnTo>
                    <a:pt x="67" y="127"/>
                  </a:lnTo>
                  <a:lnTo>
                    <a:pt x="48" y="127"/>
                  </a:lnTo>
                  <a:lnTo>
                    <a:pt x="49" y="111"/>
                  </a:lnTo>
                  <a:lnTo>
                    <a:pt x="49" y="84"/>
                  </a:lnTo>
                  <a:lnTo>
                    <a:pt x="19" y="84"/>
                  </a:lnTo>
                  <a:lnTo>
                    <a:pt x="19" y="85"/>
                  </a:lnTo>
                  <a:lnTo>
                    <a:pt x="0" y="85"/>
                  </a:lnTo>
                  <a:close/>
                  <a:moveTo>
                    <a:pt x="19" y="66"/>
                  </a:moveTo>
                  <a:lnTo>
                    <a:pt x="49" y="66"/>
                  </a:lnTo>
                  <a:lnTo>
                    <a:pt x="49" y="41"/>
                  </a:lnTo>
                  <a:lnTo>
                    <a:pt x="19" y="41"/>
                  </a:lnTo>
                  <a:lnTo>
                    <a:pt x="19" y="66"/>
                  </a:lnTo>
                  <a:close/>
                  <a:moveTo>
                    <a:pt x="97" y="66"/>
                  </a:moveTo>
                  <a:lnTo>
                    <a:pt x="97" y="41"/>
                  </a:lnTo>
                  <a:lnTo>
                    <a:pt x="67" y="41"/>
                  </a:lnTo>
                  <a:lnTo>
                    <a:pt x="67" y="66"/>
                  </a:lnTo>
                  <a:lnTo>
                    <a:pt x="97" y="66"/>
                  </a:lnTo>
                  <a:close/>
                </a:path>
              </a:pathLst>
            </a:custGeom>
            <a:solidFill>
              <a:srgbClr val="FFFFFF"/>
            </a:solidFill>
            <a:ln w="0">
              <a:solidFill>
                <a:srgbClr val="FFFFFF"/>
              </a:solidFill>
              <a:prstDash val="solid"/>
              <a:round/>
            </a:ln>
          </p:spPr>
          <p:txBody>
            <a:bodyPr/>
            <a:lstStyle/>
            <a:p>
              <a:endParaRPr lang="zh-CN" altLang="en-US"/>
            </a:p>
          </p:txBody>
        </p:sp>
        <p:sp>
          <p:nvSpPr>
            <p:cNvPr id="7" name="Freeform 37"/>
            <p:cNvSpPr>
              <a:spLocks noEditPoints="1"/>
            </p:cNvSpPr>
            <p:nvPr/>
          </p:nvSpPr>
          <p:spPr bwMode="auto">
            <a:xfrm>
              <a:off x="1828" y="555"/>
              <a:ext cx="115" cy="122"/>
            </a:xfrm>
            <a:custGeom>
              <a:avLst/>
              <a:gdLst>
                <a:gd name="T0" fmla="*/ 13 w 115"/>
                <a:gd name="T1" fmla="*/ 2 h 122"/>
                <a:gd name="T2" fmla="*/ 115 w 115"/>
                <a:gd name="T3" fmla="*/ 0 h 122"/>
                <a:gd name="T4" fmla="*/ 114 w 115"/>
                <a:gd name="T5" fmla="*/ 106 h 122"/>
                <a:gd name="T6" fmla="*/ 98 w 115"/>
                <a:gd name="T7" fmla="*/ 122 h 122"/>
                <a:gd name="T8" fmla="*/ 17 w 115"/>
                <a:gd name="T9" fmla="*/ 119 h 122"/>
                <a:gd name="T10" fmla="*/ 0 w 115"/>
                <a:gd name="T11" fmla="*/ 121 h 122"/>
                <a:gd name="T12" fmla="*/ 0 w 115"/>
                <a:gd name="T13" fmla="*/ 15 h 122"/>
                <a:gd name="T14" fmla="*/ 17 w 115"/>
                <a:gd name="T15" fmla="*/ 105 h 122"/>
                <a:gd name="T16" fmla="*/ 98 w 115"/>
                <a:gd name="T17" fmla="*/ 15 h 122"/>
                <a:gd name="T18" fmla="*/ 17 w 115"/>
                <a:gd name="T19" fmla="*/ 105 h 122"/>
                <a:gd name="T20" fmla="*/ 30 w 115"/>
                <a:gd name="T21" fmla="*/ 83 h 122"/>
                <a:gd name="T22" fmla="*/ 50 w 115"/>
                <a:gd name="T23" fmla="*/ 65 h 122"/>
                <a:gd name="T24" fmla="*/ 23 w 115"/>
                <a:gd name="T25" fmla="*/ 65 h 122"/>
                <a:gd name="T26" fmla="*/ 36 w 115"/>
                <a:gd name="T27" fmla="*/ 51 h 122"/>
                <a:gd name="T28" fmla="*/ 50 w 115"/>
                <a:gd name="T29" fmla="*/ 37 h 122"/>
                <a:gd name="T30" fmla="*/ 20 w 115"/>
                <a:gd name="T31" fmla="*/ 38 h 122"/>
                <a:gd name="T32" fmla="*/ 32 w 115"/>
                <a:gd name="T33" fmla="*/ 23 h 122"/>
                <a:gd name="T34" fmla="*/ 95 w 115"/>
                <a:gd name="T35" fmla="*/ 23 h 122"/>
                <a:gd name="T36" fmla="*/ 83 w 115"/>
                <a:gd name="T37" fmla="*/ 37 h 122"/>
                <a:gd name="T38" fmla="*/ 66 w 115"/>
                <a:gd name="T39" fmla="*/ 51 h 122"/>
                <a:gd name="T40" fmla="*/ 91 w 115"/>
                <a:gd name="T41" fmla="*/ 50 h 122"/>
                <a:gd name="T42" fmla="*/ 81 w 115"/>
                <a:gd name="T43" fmla="*/ 65 h 122"/>
                <a:gd name="T44" fmla="*/ 84 w 115"/>
                <a:gd name="T45" fmla="*/ 68 h 122"/>
                <a:gd name="T46" fmla="*/ 92 w 115"/>
                <a:gd name="T47" fmla="*/ 76 h 122"/>
                <a:gd name="T48" fmla="*/ 86 w 115"/>
                <a:gd name="T49" fmla="*/ 83 h 122"/>
                <a:gd name="T50" fmla="*/ 96 w 115"/>
                <a:gd name="T51" fmla="*/ 97 h 122"/>
                <a:gd name="T52" fmla="*/ 30 w 115"/>
                <a:gd name="T53" fmla="*/ 97 h 122"/>
                <a:gd name="T54" fmla="*/ 19 w 115"/>
                <a:gd name="T55" fmla="*/ 82 h 122"/>
                <a:gd name="T56" fmla="*/ 77 w 115"/>
                <a:gd name="T57" fmla="*/ 81 h 122"/>
                <a:gd name="T58" fmla="*/ 74 w 115"/>
                <a:gd name="T59" fmla="*/ 77 h 122"/>
                <a:gd name="T60" fmla="*/ 67 w 115"/>
                <a:gd name="T61" fmla="*/ 70 h 122"/>
                <a:gd name="T62" fmla="*/ 75 w 115"/>
                <a:gd name="T63" fmla="*/ 65 h 122"/>
                <a:gd name="T64" fmla="*/ 66 w 115"/>
                <a:gd name="T65" fmla="*/ 83 h 1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5" h="122">
                  <a:moveTo>
                    <a:pt x="0" y="0"/>
                  </a:moveTo>
                  <a:lnTo>
                    <a:pt x="13" y="2"/>
                  </a:lnTo>
                  <a:lnTo>
                    <a:pt x="102" y="2"/>
                  </a:lnTo>
                  <a:lnTo>
                    <a:pt x="115" y="0"/>
                  </a:lnTo>
                  <a:lnTo>
                    <a:pt x="114" y="15"/>
                  </a:lnTo>
                  <a:lnTo>
                    <a:pt x="114" y="106"/>
                  </a:lnTo>
                  <a:lnTo>
                    <a:pt x="115" y="122"/>
                  </a:lnTo>
                  <a:lnTo>
                    <a:pt x="98" y="122"/>
                  </a:lnTo>
                  <a:lnTo>
                    <a:pt x="98" y="119"/>
                  </a:lnTo>
                  <a:lnTo>
                    <a:pt x="17" y="119"/>
                  </a:lnTo>
                  <a:lnTo>
                    <a:pt x="17" y="121"/>
                  </a:lnTo>
                  <a:lnTo>
                    <a:pt x="0" y="121"/>
                  </a:lnTo>
                  <a:lnTo>
                    <a:pt x="0" y="105"/>
                  </a:lnTo>
                  <a:lnTo>
                    <a:pt x="0" y="15"/>
                  </a:lnTo>
                  <a:lnTo>
                    <a:pt x="0" y="0"/>
                  </a:lnTo>
                  <a:close/>
                  <a:moveTo>
                    <a:pt x="17" y="105"/>
                  </a:moveTo>
                  <a:lnTo>
                    <a:pt x="98" y="105"/>
                  </a:lnTo>
                  <a:lnTo>
                    <a:pt x="98" y="15"/>
                  </a:lnTo>
                  <a:lnTo>
                    <a:pt x="17" y="15"/>
                  </a:lnTo>
                  <a:lnTo>
                    <a:pt x="17" y="105"/>
                  </a:lnTo>
                  <a:close/>
                  <a:moveTo>
                    <a:pt x="19" y="82"/>
                  </a:moveTo>
                  <a:lnTo>
                    <a:pt x="30" y="83"/>
                  </a:lnTo>
                  <a:lnTo>
                    <a:pt x="50" y="83"/>
                  </a:lnTo>
                  <a:lnTo>
                    <a:pt x="50" y="65"/>
                  </a:lnTo>
                  <a:lnTo>
                    <a:pt x="36" y="65"/>
                  </a:lnTo>
                  <a:lnTo>
                    <a:pt x="23" y="65"/>
                  </a:lnTo>
                  <a:lnTo>
                    <a:pt x="23" y="50"/>
                  </a:lnTo>
                  <a:lnTo>
                    <a:pt x="36" y="51"/>
                  </a:lnTo>
                  <a:lnTo>
                    <a:pt x="50" y="51"/>
                  </a:lnTo>
                  <a:lnTo>
                    <a:pt x="50" y="37"/>
                  </a:lnTo>
                  <a:lnTo>
                    <a:pt x="32" y="37"/>
                  </a:lnTo>
                  <a:lnTo>
                    <a:pt x="20" y="38"/>
                  </a:lnTo>
                  <a:lnTo>
                    <a:pt x="20" y="23"/>
                  </a:lnTo>
                  <a:lnTo>
                    <a:pt x="32" y="23"/>
                  </a:lnTo>
                  <a:lnTo>
                    <a:pt x="82" y="23"/>
                  </a:lnTo>
                  <a:lnTo>
                    <a:pt x="95" y="23"/>
                  </a:lnTo>
                  <a:lnTo>
                    <a:pt x="95" y="38"/>
                  </a:lnTo>
                  <a:lnTo>
                    <a:pt x="83" y="37"/>
                  </a:lnTo>
                  <a:lnTo>
                    <a:pt x="66" y="37"/>
                  </a:lnTo>
                  <a:lnTo>
                    <a:pt x="66" y="51"/>
                  </a:lnTo>
                  <a:lnTo>
                    <a:pt x="82" y="51"/>
                  </a:lnTo>
                  <a:lnTo>
                    <a:pt x="91" y="50"/>
                  </a:lnTo>
                  <a:lnTo>
                    <a:pt x="91" y="65"/>
                  </a:lnTo>
                  <a:lnTo>
                    <a:pt x="81" y="65"/>
                  </a:lnTo>
                  <a:lnTo>
                    <a:pt x="83" y="67"/>
                  </a:lnTo>
                  <a:lnTo>
                    <a:pt x="84" y="68"/>
                  </a:lnTo>
                  <a:lnTo>
                    <a:pt x="89" y="73"/>
                  </a:lnTo>
                  <a:lnTo>
                    <a:pt x="92" y="76"/>
                  </a:lnTo>
                  <a:lnTo>
                    <a:pt x="89" y="80"/>
                  </a:lnTo>
                  <a:lnTo>
                    <a:pt x="86" y="83"/>
                  </a:lnTo>
                  <a:lnTo>
                    <a:pt x="96" y="82"/>
                  </a:lnTo>
                  <a:lnTo>
                    <a:pt x="96" y="97"/>
                  </a:lnTo>
                  <a:lnTo>
                    <a:pt x="83" y="97"/>
                  </a:lnTo>
                  <a:lnTo>
                    <a:pt x="30" y="97"/>
                  </a:lnTo>
                  <a:lnTo>
                    <a:pt x="19" y="97"/>
                  </a:lnTo>
                  <a:lnTo>
                    <a:pt x="19" y="82"/>
                  </a:lnTo>
                  <a:close/>
                  <a:moveTo>
                    <a:pt x="79" y="83"/>
                  </a:moveTo>
                  <a:lnTo>
                    <a:pt x="77" y="81"/>
                  </a:lnTo>
                  <a:lnTo>
                    <a:pt x="76" y="78"/>
                  </a:lnTo>
                  <a:lnTo>
                    <a:pt x="74" y="77"/>
                  </a:lnTo>
                  <a:lnTo>
                    <a:pt x="72" y="74"/>
                  </a:lnTo>
                  <a:lnTo>
                    <a:pt x="67" y="70"/>
                  </a:lnTo>
                  <a:lnTo>
                    <a:pt x="71" y="68"/>
                  </a:lnTo>
                  <a:lnTo>
                    <a:pt x="75" y="65"/>
                  </a:lnTo>
                  <a:lnTo>
                    <a:pt x="66" y="65"/>
                  </a:lnTo>
                  <a:lnTo>
                    <a:pt x="66" y="83"/>
                  </a:lnTo>
                  <a:lnTo>
                    <a:pt x="79" y="83"/>
                  </a:lnTo>
                  <a:close/>
                </a:path>
              </a:pathLst>
            </a:custGeom>
            <a:solidFill>
              <a:srgbClr val="FFFFFF"/>
            </a:solidFill>
            <a:ln w="0">
              <a:solidFill>
                <a:srgbClr val="FFFFFF"/>
              </a:solidFill>
              <a:prstDash val="solid"/>
              <a:round/>
            </a:ln>
          </p:spPr>
          <p:txBody>
            <a:bodyPr/>
            <a:lstStyle/>
            <a:p>
              <a:endParaRPr lang="zh-CN" altLang="en-US" dirty="0"/>
            </a:p>
          </p:txBody>
        </p:sp>
        <p:sp>
          <p:nvSpPr>
            <p:cNvPr id="8" name="Freeform 38"/>
            <p:cNvSpPr>
              <a:spLocks noEditPoints="1"/>
            </p:cNvSpPr>
            <p:nvPr/>
          </p:nvSpPr>
          <p:spPr bwMode="auto">
            <a:xfrm>
              <a:off x="1988" y="547"/>
              <a:ext cx="131" cy="134"/>
            </a:xfrm>
            <a:custGeom>
              <a:avLst/>
              <a:gdLst>
                <a:gd name="T0" fmla="*/ 5 w 131"/>
                <a:gd name="T1" fmla="*/ 45 h 134"/>
                <a:gd name="T2" fmla="*/ 24 w 131"/>
                <a:gd name="T3" fmla="*/ 51 h 134"/>
                <a:gd name="T4" fmla="*/ 22 w 131"/>
                <a:gd name="T5" fmla="*/ 64 h 134"/>
                <a:gd name="T6" fmla="*/ 11 w 131"/>
                <a:gd name="T7" fmla="*/ 59 h 134"/>
                <a:gd name="T8" fmla="*/ 0 w 131"/>
                <a:gd name="T9" fmla="*/ 117 h 134"/>
                <a:gd name="T10" fmla="*/ 6 w 131"/>
                <a:gd name="T11" fmla="*/ 107 h 134"/>
                <a:gd name="T12" fmla="*/ 15 w 131"/>
                <a:gd name="T13" fmla="*/ 88 h 134"/>
                <a:gd name="T14" fmla="*/ 19 w 131"/>
                <a:gd name="T15" fmla="*/ 74 h 134"/>
                <a:gd name="T16" fmla="*/ 29 w 131"/>
                <a:gd name="T17" fmla="*/ 82 h 134"/>
                <a:gd name="T18" fmla="*/ 25 w 131"/>
                <a:gd name="T19" fmla="*/ 104 h 134"/>
                <a:gd name="T20" fmla="*/ 12 w 131"/>
                <a:gd name="T21" fmla="*/ 128 h 134"/>
                <a:gd name="T22" fmla="*/ 0 w 131"/>
                <a:gd name="T23" fmla="*/ 117 h 134"/>
                <a:gd name="T24" fmla="*/ 25 w 131"/>
                <a:gd name="T25" fmla="*/ 10 h 134"/>
                <a:gd name="T26" fmla="*/ 31 w 131"/>
                <a:gd name="T27" fmla="*/ 24 h 134"/>
                <a:gd name="T28" fmla="*/ 20 w 131"/>
                <a:gd name="T29" fmla="*/ 26 h 134"/>
                <a:gd name="T30" fmla="*/ 27 w 131"/>
                <a:gd name="T31" fmla="*/ 38 h 134"/>
                <a:gd name="T32" fmla="*/ 40 w 131"/>
                <a:gd name="T33" fmla="*/ 22 h 134"/>
                <a:gd name="T34" fmla="*/ 48 w 131"/>
                <a:gd name="T35" fmla="*/ 6 h 134"/>
                <a:gd name="T36" fmla="*/ 67 w 131"/>
                <a:gd name="T37" fmla="*/ 6 h 134"/>
                <a:gd name="T38" fmla="*/ 128 w 131"/>
                <a:gd name="T39" fmla="*/ 15 h 134"/>
                <a:gd name="T40" fmla="*/ 52 w 131"/>
                <a:gd name="T41" fmla="*/ 34 h 134"/>
                <a:gd name="T42" fmla="*/ 120 w 131"/>
                <a:gd name="T43" fmla="*/ 37 h 134"/>
                <a:gd name="T44" fmla="*/ 120 w 131"/>
                <a:gd name="T45" fmla="*/ 58 h 134"/>
                <a:gd name="T46" fmla="*/ 118 w 131"/>
                <a:gd name="T47" fmla="*/ 81 h 134"/>
                <a:gd name="T48" fmla="*/ 117 w 131"/>
                <a:gd name="T49" fmla="*/ 98 h 134"/>
                <a:gd name="T50" fmla="*/ 116 w 131"/>
                <a:gd name="T51" fmla="*/ 115 h 134"/>
                <a:gd name="T52" fmla="*/ 108 w 131"/>
                <a:gd name="T53" fmla="*/ 128 h 134"/>
                <a:gd name="T54" fmla="*/ 81 w 131"/>
                <a:gd name="T55" fmla="*/ 130 h 134"/>
                <a:gd name="T56" fmla="*/ 75 w 131"/>
                <a:gd name="T57" fmla="*/ 116 h 134"/>
                <a:gd name="T58" fmla="*/ 89 w 131"/>
                <a:gd name="T59" fmla="*/ 117 h 134"/>
                <a:gd name="T60" fmla="*/ 99 w 131"/>
                <a:gd name="T61" fmla="*/ 114 h 134"/>
                <a:gd name="T62" fmla="*/ 38 w 131"/>
                <a:gd name="T63" fmla="*/ 108 h 134"/>
                <a:gd name="T64" fmla="*/ 40 w 131"/>
                <a:gd name="T65" fmla="*/ 98 h 134"/>
                <a:gd name="T66" fmla="*/ 31 w 131"/>
                <a:gd name="T67" fmla="*/ 82 h 134"/>
                <a:gd name="T68" fmla="*/ 45 w 131"/>
                <a:gd name="T69" fmla="*/ 62 h 134"/>
                <a:gd name="T70" fmla="*/ 46 w 131"/>
                <a:gd name="T71" fmla="*/ 50 h 134"/>
                <a:gd name="T72" fmla="*/ 45 w 131"/>
                <a:gd name="T73" fmla="*/ 43 h 134"/>
                <a:gd name="T74" fmla="*/ 36 w 131"/>
                <a:gd name="T75" fmla="*/ 47 h 134"/>
                <a:gd name="T76" fmla="*/ 56 w 131"/>
                <a:gd name="T77" fmla="*/ 98 h 134"/>
                <a:gd name="T78" fmla="*/ 75 w 131"/>
                <a:gd name="T79" fmla="*/ 93 h 134"/>
                <a:gd name="T80" fmla="*/ 69 w 131"/>
                <a:gd name="T81" fmla="*/ 85 h 134"/>
                <a:gd name="T82" fmla="*/ 59 w 131"/>
                <a:gd name="T83" fmla="*/ 81 h 134"/>
                <a:gd name="T84" fmla="*/ 74 w 131"/>
                <a:gd name="T85" fmla="*/ 64 h 134"/>
                <a:gd name="T86" fmla="*/ 76 w 131"/>
                <a:gd name="T87" fmla="*/ 53 h 134"/>
                <a:gd name="T88" fmla="*/ 87 w 131"/>
                <a:gd name="T89" fmla="*/ 67 h 134"/>
                <a:gd name="T90" fmla="*/ 85 w 131"/>
                <a:gd name="T91" fmla="*/ 54 h 134"/>
                <a:gd name="T92" fmla="*/ 102 w 131"/>
                <a:gd name="T93" fmla="*/ 98 h 134"/>
                <a:gd name="T94" fmla="*/ 83 w 131"/>
                <a:gd name="T95" fmla="*/ 81 h 134"/>
                <a:gd name="T96" fmla="*/ 90 w 131"/>
                <a:gd name="T97" fmla="*/ 96 h 1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31" h="134">
                  <a:moveTo>
                    <a:pt x="0" y="52"/>
                  </a:moveTo>
                  <a:lnTo>
                    <a:pt x="1" y="50"/>
                  </a:lnTo>
                  <a:lnTo>
                    <a:pt x="4" y="47"/>
                  </a:lnTo>
                  <a:lnTo>
                    <a:pt x="5" y="45"/>
                  </a:lnTo>
                  <a:lnTo>
                    <a:pt x="7" y="43"/>
                  </a:lnTo>
                  <a:lnTo>
                    <a:pt x="9" y="39"/>
                  </a:lnTo>
                  <a:lnTo>
                    <a:pt x="19" y="46"/>
                  </a:lnTo>
                  <a:lnTo>
                    <a:pt x="24" y="51"/>
                  </a:lnTo>
                  <a:lnTo>
                    <a:pt x="29" y="54"/>
                  </a:lnTo>
                  <a:lnTo>
                    <a:pt x="28" y="55"/>
                  </a:lnTo>
                  <a:lnTo>
                    <a:pt x="28" y="57"/>
                  </a:lnTo>
                  <a:lnTo>
                    <a:pt x="22" y="64"/>
                  </a:lnTo>
                  <a:lnTo>
                    <a:pt x="20" y="68"/>
                  </a:lnTo>
                  <a:lnTo>
                    <a:pt x="16" y="65"/>
                  </a:lnTo>
                  <a:lnTo>
                    <a:pt x="13" y="61"/>
                  </a:lnTo>
                  <a:lnTo>
                    <a:pt x="11" y="59"/>
                  </a:lnTo>
                  <a:lnTo>
                    <a:pt x="8" y="58"/>
                  </a:lnTo>
                  <a:lnTo>
                    <a:pt x="4" y="54"/>
                  </a:lnTo>
                  <a:lnTo>
                    <a:pt x="0" y="52"/>
                  </a:lnTo>
                  <a:close/>
                  <a:moveTo>
                    <a:pt x="0" y="117"/>
                  </a:moveTo>
                  <a:lnTo>
                    <a:pt x="1" y="115"/>
                  </a:lnTo>
                  <a:lnTo>
                    <a:pt x="2" y="114"/>
                  </a:lnTo>
                  <a:lnTo>
                    <a:pt x="5" y="112"/>
                  </a:lnTo>
                  <a:lnTo>
                    <a:pt x="6" y="107"/>
                  </a:lnTo>
                  <a:lnTo>
                    <a:pt x="8" y="104"/>
                  </a:lnTo>
                  <a:lnTo>
                    <a:pt x="11" y="99"/>
                  </a:lnTo>
                  <a:lnTo>
                    <a:pt x="13" y="95"/>
                  </a:lnTo>
                  <a:lnTo>
                    <a:pt x="15" y="88"/>
                  </a:lnTo>
                  <a:lnTo>
                    <a:pt x="16" y="84"/>
                  </a:lnTo>
                  <a:lnTo>
                    <a:pt x="17" y="81"/>
                  </a:lnTo>
                  <a:lnTo>
                    <a:pt x="17" y="78"/>
                  </a:lnTo>
                  <a:lnTo>
                    <a:pt x="19" y="74"/>
                  </a:lnTo>
                  <a:lnTo>
                    <a:pt x="23" y="77"/>
                  </a:lnTo>
                  <a:lnTo>
                    <a:pt x="27" y="80"/>
                  </a:lnTo>
                  <a:lnTo>
                    <a:pt x="28" y="82"/>
                  </a:lnTo>
                  <a:lnTo>
                    <a:pt x="29" y="82"/>
                  </a:lnTo>
                  <a:lnTo>
                    <a:pt x="32" y="84"/>
                  </a:lnTo>
                  <a:lnTo>
                    <a:pt x="31" y="86"/>
                  </a:lnTo>
                  <a:lnTo>
                    <a:pt x="31" y="89"/>
                  </a:lnTo>
                  <a:lnTo>
                    <a:pt x="25" y="104"/>
                  </a:lnTo>
                  <a:lnTo>
                    <a:pt x="21" y="115"/>
                  </a:lnTo>
                  <a:lnTo>
                    <a:pt x="17" y="124"/>
                  </a:lnTo>
                  <a:lnTo>
                    <a:pt x="14" y="130"/>
                  </a:lnTo>
                  <a:lnTo>
                    <a:pt x="12" y="128"/>
                  </a:lnTo>
                  <a:lnTo>
                    <a:pt x="9" y="126"/>
                  </a:lnTo>
                  <a:lnTo>
                    <a:pt x="7" y="123"/>
                  </a:lnTo>
                  <a:lnTo>
                    <a:pt x="5" y="121"/>
                  </a:lnTo>
                  <a:lnTo>
                    <a:pt x="0" y="117"/>
                  </a:lnTo>
                  <a:close/>
                  <a:moveTo>
                    <a:pt x="6" y="14"/>
                  </a:moveTo>
                  <a:lnTo>
                    <a:pt x="11" y="8"/>
                  </a:lnTo>
                  <a:lnTo>
                    <a:pt x="15" y="2"/>
                  </a:lnTo>
                  <a:lnTo>
                    <a:pt x="25" y="10"/>
                  </a:lnTo>
                  <a:lnTo>
                    <a:pt x="36" y="19"/>
                  </a:lnTo>
                  <a:lnTo>
                    <a:pt x="35" y="20"/>
                  </a:lnTo>
                  <a:lnTo>
                    <a:pt x="33" y="22"/>
                  </a:lnTo>
                  <a:lnTo>
                    <a:pt x="31" y="24"/>
                  </a:lnTo>
                  <a:lnTo>
                    <a:pt x="28" y="29"/>
                  </a:lnTo>
                  <a:lnTo>
                    <a:pt x="27" y="31"/>
                  </a:lnTo>
                  <a:lnTo>
                    <a:pt x="23" y="29"/>
                  </a:lnTo>
                  <a:lnTo>
                    <a:pt x="20" y="26"/>
                  </a:lnTo>
                  <a:lnTo>
                    <a:pt x="16" y="22"/>
                  </a:lnTo>
                  <a:lnTo>
                    <a:pt x="12" y="19"/>
                  </a:lnTo>
                  <a:lnTo>
                    <a:pt x="6" y="14"/>
                  </a:lnTo>
                  <a:close/>
                  <a:moveTo>
                    <a:pt x="27" y="38"/>
                  </a:moveTo>
                  <a:lnTo>
                    <a:pt x="29" y="36"/>
                  </a:lnTo>
                  <a:lnTo>
                    <a:pt x="33" y="33"/>
                  </a:lnTo>
                  <a:lnTo>
                    <a:pt x="37" y="28"/>
                  </a:lnTo>
                  <a:lnTo>
                    <a:pt x="40" y="22"/>
                  </a:lnTo>
                  <a:lnTo>
                    <a:pt x="44" y="18"/>
                  </a:lnTo>
                  <a:lnTo>
                    <a:pt x="45" y="14"/>
                  </a:lnTo>
                  <a:lnTo>
                    <a:pt x="47" y="11"/>
                  </a:lnTo>
                  <a:lnTo>
                    <a:pt x="48" y="6"/>
                  </a:lnTo>
                  <a:lnTo>
                    <a:pt x="51" y="0"/>
                  </a:lnTo>
                  <a:lnTo>
                    <a:pt x="56" y="3"/>
                  </a:lnTo>
                  <a:lnTo>
                    <a:pt x="62" y="5"/>
                  </a:lnTo>
                  <a:lnTo>
                    <a:pt x="67" y="6"/>
                  </a:lnTo>
                  <a:lnTo>
                    <a:pt x="65" y="11"/>
                  </a:lnTo>
                  <a:lnTo>
                    <a:pt x="62" y="15"/>
                  </a:lnTo>
                  <a:lnTo>
                    <a:pt x="109" y="15"/>
                  </a:lnTo>
                  <a:lnTo>
                    <a:pt x="128" y="15"/>
                  </a:lnTo>
                  <a:lnTo>
                    <a:pt x="128" y="30"/>
                  </a:lnTo>
                  <a:lnTo>
                    <a:pt x="109" y="30"/>
                  </a:lnTo>
                  <a:lnTo>
                    <a:pt x="54" y="30"/>
                  </a:lnTo>
                  <a:lnTo>
                    <a:pt x="52" y="34"/>
                  </a:lnTo>
                  <a:lnTo>
                    <a:pt x="48" y="37"/>
                  </a:lnTo>
                  <a:lnTo>
                    <a:pt x="62" y="38"/>
                  </a:lnTo>
                  <a:lnTo>
                    <a:pt x="105" y="38"/>
                  </a:lnTo>
                  <a:lnTo>
                    <a:pt x="120" y="37"/>
                  </a:lnTo>
                  <a:lnTo>
                    <a:pt x="120" y="50"/>
                  </a:lnTo>
                  <a:lnTo>
                    <a:pt x="120" y="53"/>
                  </a:lnTo>
                  <a:lnTo>
                    <a:pt x="120" y="55"/>
                  </a:lnTo>
                  <a:lnTo>
                    <a:pt x="120" y="58"/>
                  </a:lnTo>
                  <a:lnTo>
                    <a:pt x="118" y="67"/>
                  </a:lnTo>
                  <a:lnTo>
                    <a:pt x="131" y="67"/>
                  </a:lnTo>
                  <a:lnTo>
                    <a:pt x="131" y="82"/>
                  </a:lnTo>
                  <a:lnTo>
                    <a:pt x="118" y="81"/>
                  </a:lnTo>
                  <a:lnTo>
                    <a:pt x="118" y="84"/>
                  </a:lnTo>
                  <a:lnTo>
                    <a:pt x="118" y="86"/>
                  </a:lnTo>
                  <a:lnTo>
                    <a:pt x="117" y="93"/>
                  </a:lnTo>
                  <a:lnTo>
                    <a:pt x="117" y="98"/>
                  </a:lnTo>
                  <a:lnTo>
                    <a:pt x="128" y="98"/>
                  </a:lnTo>
                  <a:lnTo>
                    <a:pt x="128" y="112"/>
                  </a:lnTo>
                  <a:lnTo>
                    <a:pt x="116" y="112"/>
                  </a:lnTo>
                  <a:lnTo>
                    <a:pt x="116" y="115"/>
                  </a:lnTo>
                  <a:lnTo>
                    <a:pt x="115" y="119"/>
                  </a:lnTo>
                  <a:lnTo>
                    <a:pt x="113" y="121"/>
                  </a:lnTo>
                  <a:lnTo>
                    <a:pt x="110" y="124"/>
                  </a:lnTo>
                  <a:lnTo>
                    <a:pt x="108" y="128"/>
                  </a:lnTo>
                  <a:lnTo>
                    <a:pt x="104" y="130"/>
                  </a:lnTo>
                  <a:lnTo>
                    <a:pt x="96" y="132"/>
                  </a:lnTo>
                  <a:lnTo>
                    <a:pt x="82" y="134"/>
                  </a:lnTo>
                  <a:lnTo>
                    <a:pt x="81" y="130"/>
                  </a:lnTo>
                  <a:lnTo>
                    <a:pt x="81" y="127"/>
                  </a:lnTo>
                  <a:lnTo>
                    <a:pt x="79" y="124"/>
                  </a:lnTo>
                  <a:lnTo>
                    <a:pt x="77" y="121"/>
                  </a:lnTo>
                  <a:lnTo>
                    <a:pt x="75" y="116"/>
                  </a:lnTo>
                  <a:lnTo>
                    <a:pt x="81" y="117"/>
                  </a:lnTo>
                  <a:lnTo>
                    <a:pt x="84" y="117"/>
                  </a:lnTo>
                  <a:lnTo>
                    <a:pt x="86" y="117"/>
                  </a:lnTo>
                  <a:lnTo>
                    <a:pt x="89" y="117"/>
                  </a:lnTo>
                  <a:lnTo>
                    <a:pt x="93" y="116"/>
                  </a:lnTo>
                  <a:lnTo>
                    <a:pt x="96" y="116"/>
                  </a:lnTo>
                  <a:lnTo>
                    <a:pt x="98" y="115"/>
                  </a:lnTo>
                  <a:lnTo>
                    <a:pt x="99" y="114"/>
                  </a:lnTo>
                  <a:lnTo>
                    <a:pt x="100" y="112"/>
                  </a:lnTo>
                  <a:lnTo>
                    <a:pt x="51" y="112"/>
                  </a:lnTo>
                  <a:lnTo>
                    <a:pt x="37" y="113"/>
                  </a:lnTo>
                  <a:lnTo>
                    <a:pt x="38" y="108"/>
                  </a:lnTo>
                  <a:lnTo>
                    <a:pt x="38" y="106"/>
                  </a:lnTo>
                  <a:lnTo>
                    <a:pt x="39" y="104"/>
                  </a:lnTo>
                  <a:lnTo>
                    <a:pt x="39" y="101"/>
                  </a:lnTo>
                  <a:lnTo>
                    <a:pt x="40" y="98"/>
                  </a:lnTo>
                  <a:lnTo>
                    <a:pt x="42" y="92"/>
                  </a:lnTo>
                  <a:lnTo>
                    <a:pt x="43" y="88"/>
                  </a:lnTo>
                  <a:lnTo>
                    <a:pt x="44" y="81"/>
                  </a:lnTo>
                  <a:lnTo>
                    <a:pt x="31" y="82"/>
                  </a:lnTo>
                  <a:lnTo>
                    <a:pt x="31" y="67"/>
                  </a:lnTo>
                  <a:lnTo>
                    <a:pt x="45" y="67"/>
                  </a:lnTo>
                  <a:lnTo>
                    <a:pt x="45" y="65"/>
                  </a:lnTo>
                  <a:lnTo>
                    <a:pt x="45" y="62"/>
                  </a:lnTo>
                  <a:lnTo>
                    <a:pt x="46" y="61"/>
                  </a:lnTo>
                  <a:lnTo>
                    <a:pt x="46" y="58"/>
                  </a:lnTo>
                  <a:lnTo>
                    <a:pt x="46" y="54"/>
                  </a:lnTo>
                  <a:lnTo>
                    <a:pt x="46" y="50"/>
                  </a:lnTo>
                  <a:lnTo>
                    <a:pt x="47" y="47"/>
                  </a:lnTo>
                  <a:lnTo>
                    <a:pt x="47" y="41"/>
                  </a:lnTo>
                  <a:lnTo>
                    <a:pt x="45" y="43"/>
                  </a:lnTo>
                  <a:lnTo>
                    <a:pt x="43" y="45"/>
                  </a:lnTo>
                  <a:lnTo>
                    <a:pt x="42" y="47"/>
                  </a:lnTo>
                  <a:lnTo>
                    <a:pt x="38" y="51"/>
                  </a:lnTo>
                  <a:lnTo>
                    <a:pt x="36" y="47"/>
                  </a:lnTo>
                  <a:lnTo>
                    <a:pt x="33" y="45"/>
                  </a:lnTo>
                  <a:lnTo>
                    <a:pt x="30" y="42"/>
                  </a:lnTo>
                  <a:lnTo>
                    <a:pt x="27" y="38"/>
                  </a:lnTo>
                  <a:close/>
                  <a:moveTo>
                    <a:pt x="56" y="98"/>
                  </a:moveTo>
                  <a:lnTo>
                    <a:pt x="78" y="98"/>
                  </a:lnTo>
                  <a:lnTo>
                    <a:pt x="77" y="96"/>
                  </a:lnTo>
                  <a:lnTo>
                    <a:pt x="76" y="95"/>
                  </a:lnTo>
                  <a:lnTo>
                    <a:pt x="75" y="93"/>
                  </a:lnTo>
                  <a:lnTo>
                    <a:pt x="74" y="91"/>
                  </a:lnTo>
                  <a:lnTo>
                    <a:pt x="71" y="89"/>
                  </a:lnTo>
                  <a:lnTo>
                    <a:pt x="68" y="86"/>
                  </a:lnTo>
                  <a:lnTo>
                    <a:pt x="69" y="85"/>
                  </a:lnTo>
                  <a:lnTo>
                    <a:pt x="70" y="84"/>
                  </a:lnTo>
                  <a:lnTo>
                    <a:pt x="75" y="82"/>
                  </a:lnTo>
                  <a:lnTo>
                    <a:pt x="77" y="81"/>
                  </a:lnTo>
                  <a:lnTo>
                    <a:pt x="59" y="81"/>
                  </a:lnTo>
                  <a:lnTo>
                    <a:pt x="56" y="98"/>
                  </a:lnTo>
                  <a:close/>
                  <a:moveTo>
                    <a:pt x="61" y="67"/>
                  </a:moveTo>
                  <a:lnTo>
                    <a:pt x="78" y="67"/>
                  </a:lnTo>
                  <a:lnTo>
                    <a:pt x="74" y="64"/>
                  </a:lnTo>
                  <a:lnTo>
                    <a:pt x="71" y="60"/>
                  </a:lnTo>
                  <a:lnTo>
                    <a:pt x="69" y="58"/>
                  </a:lnTo>
                  <a:lnTo>
                    <a:pt x="73" y="55"/>
                  </a:lnTo>
                  <a:lnTo>
                    <a:pt x="76" y="53"/>
                  </a:lnTo>
                  <a:lnTo>
                    <a:pt x="78" y="52"/>
                  </a:lnTo>
                  <a:lnTo>
                    <a:pt x="62" y="52"/>
                  </a:lnTo>
                  <a:lnTo>
                    <a:pt x="61" y="67"/>
                  </a:lnTo>
                  <a:close/>
                  <a:moveTo>
                    <a:pt x="87" y="67"/>
                  </a:moveTo>
                  <a:lnTo>
                    <a:pt x="104" y="67"/>
                  </a:lnTo>
                  <a:lnTo>
                    <a:pt x="105" y="52"/>
                  </a:lnTo>
                  <a:lnTo>
                    <a:pt x="83" y="52"/>
                  </a:lnTo>
                  <a:lnTo>
                    <a:pt x="85" y="54"/>
                  </a:lnTo>
                  <a:lnTo>
                    <a:pt x="89" y="58"/>
                  </a:lnTo>
                  <a:lnTo>
                    <a:pt x="93" y="64"/>
                  </a:lnTo>
                  <a:lnTo>
                    <a:pt x="87" y="67"/>
                  </a:lnTo>
                  <a:close/>
                  <a:moveTo>
                    <a:pt x="102" y="98"/>
                  </a:moveTo>
                  <a:lnTo>
                    <a:pt x="102" y="92"/>
                  </a:lnTo>
                  <a:lnTo>
                    <a:pt x="102" y="88"/>
                  </a:lnTo>
                  <a:lnTo>
                    <a:pt x="104" y="81"/>
                  </a:lnTo>
                  <a:lnTo>
                    <a:pt x="83" y="81"/>
                  </a:lnTo>
                  <a:lnTo>
                    <a:pt x="86" y="84"/>
                  </a:lnTo>
                  <a:lnTo>
                    <a:pt x="90" y="89"/>
                  </a:lnTo>
                  <a:lnTo>
                    <a:pt x="94" y="93"/>
                  </a:lnTo>
                  <a:lnTo>
                    <a:pt x="90" y="96"/>
                  </a:lnTo>
                  <a:lnTo>
                    <a:pt x="86" y="98"/>
                  </a:lnTo>
                  <a:lnTo>
                    <a:pt x="102" y="98"/>
                  </a:lnTo>
                  <a:close/>
                </a:path>
              </a:pathLst>
            </a:custGeom>
            <a:solidFill>
              <a:srgbClr val="FFFFFF"/>
            </a:solidFill>
            <a:ln w="0">
              <a:solidFill>
                <a:srgbClr val="FFFFFF"/>
              </a:solidFill>
              <a:prstDash val="solid"/>
              <a:round/>
            </a:ln>
          </p:spPr>
          <p:txBody>
            <a:bodyPr/>
            <a:lstStyle/>
            <a:p>
              <a:endParaRPr lang="zh-CN" altLang="en-US"/>
            </a:p>
          </p:txBody>
        </p:sp>
        <p:sp>
          <p:nvSpPr>
            <p:cNvPr id="9" name="Freeform 39"/>
            <p:cNvSpPr>
              <a:spLocks noEditPoints="1"/>
            </p:cNvSpPr>
            <p:nvPr/>
          </p:nvSpPr>
          <p:spPr bwMode="auto">
            <a:xfrm>
              <a:off x="2159" y="550"/>
              <a:ext cx="126" cy="131"/>
            </a:xfrm>
            <a:custGeom>
              <a:avLst/>
              <a:gdLst>
                <a:gd name="T0" fmla="*/ 54 w 126"/>
                <a:gd name="T1" fmla="*/ 0 h 131"/>
                <a:gd name="T2" fmla="*/ 72 w 126"/>
                <a:gd name="T3" fmla="*/ 9 h 131"/>
                <a:gd name="T4" fmla="*/ 124 w 126"/>
                <a:gd name="T5" fmla="*/ 9 h 131"/>
                <a:gd name="T6" fmla="*/ 109 w 126"/>
                <a:gd name="T7" fmla="*/ 23 h 131"/>
                <a:gd name="T8" fmla="*/ 72 w 126"/>
                <a:gd name="T9" fmla="*/ 27 h 131"/>
                <a:gd name="T10" fmla="*/ 108 w 126"/>
                <a:gd name="T11" fmla="*/ 27 h 131"/>
                <a:gd name="T12" fmla="*/ 107 w 126"/>
                <a:gd name="T13" fmla="*/ 48 h 131"/>
                <a:gd name="T14" fmla="*/ 98 w 126"/>
                <a:gd name="T15" fmla="*/ 57 h 131"/>
                <a:gd name="T16" fmla="*/ 72 w 126"/>
                <a:gd name="T17" fmla="*/ 63 h 131"/>
                <a:gd name="T18" fmla="*/ 113 w 126"/>
                <a:gd name="T19" fmla="*/ 62 h 131"/>
                <a:gd name="T20" fmla="*/ 113 w 126"/>
                <a:gd name="T21" fmla="*/ 79 h 131"/>
                <a:gd name="T22" fmla="*/ 126 w 126"/>
                <a:gd name="T23" fmla="*/ 93 h 131"/>
                <a:gd name="T24" fmla="*/ 113 w 126"/>
                <a:gd name="T25" fmla="*/ 100 h 131"/>
                <a:gd name="T26" fmla="*/ 103 w 126"/>
                <a:gd name="T27" fmla="*/ 110 h 131"/>
                <a:gd name="T28" fmla="*/ 72 w 126"/>
                <a:gd name="T29" fmla="*/ 119 h 131"/>
                <a:gd name="T30" fmla="*/ 72 w 126"/>
                <a:gd name="T31" fmla="*/ 123 h 131"/>
                <a:gd name="T32" fmla="*/ 68 w 126"/>
                <a:gd name="T33" fmla="*/ 127 h 131"/>
                <a:gd name="T34" fmla="*/ 61 w 126"/>
                <a:gd name="T35" fmla="*/ 129 h 131"/>
                <a:gd name="T36" fmla="*/ 47 w 126"/>
                <a:gd name="T37" fmla="*/ 131 h 131"/>
                <a:gd name="T38" fmla="*/ 45 w 126"/>
                <a:gd name="T39" fmla="*/ 120 h 131"/>
                <a:gd name="T40" fmla="*/ 42 w 126"/>
                <a:gd name="T41" fmla="*/ 113 h 131"/>
                <a:gd name="T42" fmla="*/ 51 w 126"/>
                <a:gd name="T43" fmla="*/ 114 h 131"/>
                <a:gd name="T44" fmla="*/ 54 w 126"/>
                <a:gd name="T45" fmla="*/ 114 h 131"/>
                <a:gd name="T46" fmla="*/ 54 w 126"/>
                <a:gd name="T47" fmla="*/ 112 h 131"/>
                <a:gd name="T48" fmla="*/ 22 w 126"/>
                <a:gd name="T49" fmla="*/ 110 h 131"/>
                <a:gd name="T50" fmla="*/ 12 w 126"/>
                <a:gd name="T51" fmla="*/ 97 h 131"/>
                <a:gd name="T52" fmla="*/ 54 w 126"/>
                <a:gd name="T53" fmla="*/ 98 h 131"/>
                <a:gd name="T54" fmla="*/ 12 w 126"/>
                <a:gd name="T55" fmla="*/ 93 h 131"/>
                <a:gd name="T56" fmla="*/ 0 w 126"/>
                <a:gd name="T57" fmla="*/ 79 h 131"/>
                <a:gd name="T58" fmla="*/ 54 w 126"/>
                <a:gd name="T59" fmla="*/ 79 h 131"/>
                <a:gd name="T60" fmla="*/ 23 w 126"/>
                <a:gd name="T61" fmla="*/ 74 h 131"/>
                <a:gd name="T62" fmla="*/ 12 w 126"/>
                <a:gd name="T63" fmla="*/ 62 h 131"/>
                <a:gd name="T64" fmla="*/ 54 w 126"/>
                <a:gd name="T65" fmla="*/ 63 h 131"/>
                <a:gd name="T66" fmla="*/ 27 w 126"/>
                <a:gd name="T67" fmla="*/ 57 h 131"/>
                <a:gd name="T68" fmla="*/ 18 w 126"/>
                <a:gd name="T69" fmla="*/ 48 h 131"/>
                <a:gd name="T70" fmla="*/ 18 w 126"/>
                <a:gd name="T71" fmla="*/ 27 h 131"/>
                <a:gd name="T72" fmla="*/ 54 w 126"/>
                <a:gd name="T73" fmla="*/ 27 h 131"/>
                <a:gd name="T74" fmla="*/ 14 w 126"/>
                <a:gd name="T75" fmla="*/ 23 h 131"/>
                <a:gd name="T76" fmla="*/ 0 w 126"/>
                <a:gd name="T77" fmla="*/ 9 h 131"/>
                <a:gd name="T78" fmla="*/ 54 w 126"/>
                <a:gd name="T79" fmla="*/ 9 h 131"/>
                <a:gd name="T80" fmla="*/ 34 w 126"/>
                <a:gd name="T81" fmla="*/ 40 h 131"/>
                <a:gd name="T82" fmla="*/ 54 w 126"/>
                <a:gd name="T83" fmla="*/ 46 h 131"/>
                <a:gd name="T84" fmla="*/ 92 w 126"/>
                <a:gd name="T85" fmla="*/ 46 h 131"/>
                <a:gd name="T86" fmla="*/ 72 w 126"/>
                <a:gd name="T87" fmla="*/ 40 h 131"/>
                <a:gd name="T88" fmla="*/ 92 w 126"/>
                <a:gd name="T89" fmla="*/ 46 h 131"/>
                <a:gd name="T90" fmla="*/ 97 w 126"/>
                <a:gd name="T91" fmla="*/ 74 h 131"/>
                <a:gd name="T92" fmla="*/ 72 w 126"/>
                <a:gd name="T93" fmla="*/ 79 h 131"/>
                <a:gd name="T94" fmla="*/ 72 w 126"/>
                <a:gd name="T95" fmla="*/ 97 h 131"/>
                <a:gd name="T96" fmla="*/ 97 w 126"/>
                <a:gd name="T97" fmla="*/ 93 h 131"/>
                <a:gd name="T98" fmla="*/ 72 w 126"/>
                <a:gd name="T99" fmla="*/ 97 h 13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26" h="131">
                  <a:moveTo>
                    <a:pt x="54" y="9"/>
                  </a:moveTo>
                  <a:lnTo>
                    <a:pt x="54" y="0"/>
                  </a:lnTo>
                  <a:lnTo>
                    <a:pt x="72" y="0"/>
                  </a:lnTo>
                  <a:lnTo>
                    <a:pt x="72" y="9"/>
                  </a:lnTo>
                  <a:lnTo>
                    <a:pt x="109" y="9"/>
                  </a:lnTo>
                  <a:lnTo>
                    <a:pt x="124" y="9"/>
                  </a:lnTo>
                  <a:lnTo>
                    <a:pt x="124" y="23"/>
                  </a:lnTo>
                  <a:lnTo>
                    <a:pt x="109" y="23"/>
                  </a:lnTo>
                  <a:lnTo>
                    <a:pt x="72" y="23"/>
                  </a:lnTo>
                  <a:lnTo>
                    <a:pt x="72" y="27"/>
                  </a:lnTo>
                  <a:lnTo>
                    <a:pt x="98" y="27"/>
                  </a:lnTo>
                  <a:lnTo>
                    <a:pt x="108" y="27"/>
                  </a:lnTo>
                  <a:lnTo>
                    <a:pt x="107" y="36"/>
                  </a:lnTo>
                  <a:lnTo>
                    <a:pt x="107" y="48"/>
                  </a:lnTo>
                  <a:lnTo>
                    <a:pt x="108" y="58"/>
                  </a:lnTo>
                  <a:lnTo>
                    <a:pt x="98" y="57"/>
                  </a:lnTo>
                  <a:lnTo>
                    <a:pt x="72" y="57"/>
                  </a:lnTo>
                  <a:lnTo>
                    <a:pt x="72" y="63"/>
                  </a:lnTo>
                  <a:lnTo>
                    <a:pt x="103" y="63"/>
                  </a:lnTo>
                  <a:lnTo>
                    <a:pt x="113" y="62"/>
                  </a:lnTo>
                  <a:lnTo>
                    <a:pt x="113" y="71"/>
                  </a:lnTo>
                  <a:lnTo>
                    <a:pt x="113" y="79"/>
                  </a:lnTo>
                  <a:lnTo>
                    <a:pt x="126" y="79"/>
                  </a:lnTo>
                  <a:lnTo>
                    <a:pt x="126" y="93"/>
                  </a:lnTo>
                  <a:lnTo>
                    <a:pt x="113" y="93"/>
                  </a:lnTo>
                  <a:lnTo>
                    <a:pt x="113" y="100"/>
                  </a:lnTo>
                  <a:lnTo>
                    <a:pt x="113" y="111"/>
                  </a:lnTo>
                  <a:lnTo>
                    <a:pt x="103" y="110"/>
                  </a:lnTo>
                  <a:lnTo>
                    <a:pt x="72" y="111"/>
                  </a:lnTo>
                  <a:lnTo>
                    <a:pt x="72" y="119"/>
                  </a:lnTo>
                  <a:lnTo>
                    <a:pt x="72" y="121"/>
                  </a:lnTo>
                  <a:lnTo>
                    <a:pt x="72" y="123"/>
                  </a:lnTo>
                  <a:lnTo>
                    <a:pt x="70" y="125"/>
                  </a:lnTo>
                  <a:lnTo>
                    <a:pt x="68" y="127"/>
                  </a:lnTo>
                  <a:lnTo>
                    <a:pt x="66" y="128"/>
                  </a:lnTo>
                  <a:lnTo>
                    <a:pt x="61" y="129"/>
                  </a:lnTo>
                  <a:lnTo>
                    <a:pt x="55" y="131"/>
                  </a:lnTo>
                  <a:lnTo>
                    <a:pt x="47" y="131"/>
                  </a:lnTo>
                  <a:lnTo>
                    <a:pt x="46" y="125"/>
                  </a:lnTo>
                  <a:lnTo>
                    <a:pt x="45" y="120"/>
                  </a:lnTo>
                  <a:lnTo>
                    <a:pt x="44" y="117"/>
                  </a:lnTo>
                  <a:lnTo>
                    <a:pt x="42" y="113"/>
                  </a:lnTo>
                  <a:lnTo>
                    <a:pt x="47" y="114"/>
                  </a:lnTo>
                  <a:lnTo>
                    <a:pt x="51" y="114"/>
                  </a:lnTo>
                  <a:lnTo>
                    <a:pt x="53" y="114"/>
                  </a:lnTo>
                  <a:lnTo>
                    <a:pt x="54" y="114"/>
                  </a:lnTo>
                  <a:lnTo>
                    <a:pt x="54" y="113"/>
                  </a:lnTo>
                  <a:lnTo>
                    <a:pt x="54" y="112"/>
                  </a:lnTo>
                  <a:lnTo>
                    <a:pt x="54" y="110"/>
                  </a:lnTo>
                  <a:lnTo>
                    <a:pt x="22" y="110"/>
                  </a:lnTo>
                  <a:lnTo>
                    <a:pt x="12" y="111"/>
                  </a:lnTo>
                  <a:lnTo>
                    <a:pt x="12" y="97"/>
                  </a:lnTo>
                  <a:lnTo>
                    <a:pt x="22" y="98"/>
                  </a:lnTo>
                  <a:lnTo>
                    <a:pt x="54" y="98"/>
                  </a:lnTo>
                  <a:lnTo>
                    <a:pt x="54" y="93"/>
                  </a:lnTo>
                  <a:lnTo>
                    <a:pt x="12" y="93"/>
                  </a:lnTo>
                  <a:lnTo>
                    <a:pt x="0" y="93"/>
                  </a:lnTo>
                  <a:lnTo>
                    <a:pt x="0" y="79"/>
                  </a:lnTo>
                  <a:lnTo>
                    <a:pt x="12" y="79"/>
                  </a:lnTo>
                  <a:lnTo>
                    <a:pt x="54" y="79"/>
                  </a:lnTo>
                  <a:lnTo>
                    <a:pt x="54" y="74"/>
                  </a:lnTo>
                  <a:lnTo>
                    <a:pt x="23" y="74"/>
                  </a:lnTo>
                  <a:lnTo>
                    <a:pt x="12" y="75"/>
                  </a:lnTo>
                  <a:lnTo>
                    <a:pt x="12" y="62"/>
                  </a:lnTo>
                  <a:lnTo>
                    <a:pt x="23" y="63"/>
                  </a:lnTo>
                  <a:lnTo>
                    <a:pt x="54" y="63"/>
                  </a:lnTo>
                  <a:lnTo>
                    <a:pt x="54" y="57"/>
                  </a:lnTo>
                  <a:lnTo>
                    <a:pt x="27" y="57"/>
                  </a:lnTo>
                  <a:lnTo>
                    <a:pt x="18" y="58"/>
                  </a:lnTo>
                  <a:lnTo>
                    <a:pt x="18" y="48"/>
                  </a:lnTo>
                  <a:lnTo>
                    <a:pt x="18" y="36"/>
                  </a:lnTo>
                  <a:lnTo>
                    <a:pt x="18" y="27"/>
                  </a:lnTo>
                  <a:lnTo>
                    <a:pt x="27" y="27"/>
                  </a:lnTo>
                  <a:lnTo>
                    <a:pt x="54" y="27"/>
                  </a:lnTo>
                  <a:lnTo>
                    <a:pt x="54" y="23"/>
                  </a:lnTo>
                  <a:lnTo>
                    <a:pt x="14" y="23"/>
                  </a:lnTo>
                  <a:lnTo>
                    <a:pt x="0" y="23"/>
                  </a:lnTo>
                  <a:lnTo>
                    <a:pt x="0" y="9"/>
                  </a:lnTo>
                  <a:lnTo>
                    <a:pt x="14" y="9"/>
                  </a:lnTo>
                  <a:lnTo>
                    <a:pt x="54" y="9"/>
                  </a:lnTo>
                  <a:close/>
                  <a:moveTo>
                    <a:pt x="54" y="40"/>
                  </a:moveTo>
                  <a:lnTo>
                    <a:pt x="34" y="40"/>
                  </a:lnTo>
                  <a:lnTo>
                    <a:pt x="34" y="46"/>
                  </a:lnTo>
                  <a:lnTo>
                    <a:pt x="54" y="46"/>
                  </a:lnTo>
                  <a:lnTo>
                    <a:pt x="54" y="40"/>
                  </a:lnTo>
                  <a:close/>
                  <a:moveTo>
                    <a:pt x="92" y="46"/>
                  </a:moveTo>
                  <a:lnTo>
                    <a:pt x="92" y="40"/>
                  </a:lnTo>
                  <a:lnTo>
                    <a:pt x="72" y="40"/>
                  </a:lnTo>
                  <a:lnTo>
                    <a:pt x="72" y="46"/>
                  </a:lnTo>
                  <a:lnTo>
                    <a:pt x="92" y="46"/>
                  </a:lnTo>
                  <a:close/>
                  <a:moveTo>
                    <a:pt x="97" y="79"/>
                  </a:moveTo>
                  <a:lnTo>
                    <a:pt x="97" y="74"/>
                  </a:lnTo>
                  <a:lnTo>
                    <a:pt x="72" y="74"/>
                  </a:lnTo>
                  <a:lnTo>
                    <a:pt x="72" y="79"/>
                  </a:lnTo>
                  <a:lnTo>
                    <a:pt x="97" y="79"/>
                  </a:lnTo>
                  <a:close/>
                  <a:moveTo>
                    <a:pt x="72" y="97"/>
                  </a:moveTo>
                  <a:lnTo>
                    <a:pt x="97" y="97"/>
                  </a:lnTo>
                  <a:lnTo>
                    <a:pt x="97" y="93"/>
                  </a:lnTo>
                  <a:lnTo>
                    <a:pt x="72" y="93"/>
                  </a:lnTo>
                  <a:lnTo>
                    <a:pt x="72" y="97"/>
                  </a:lnTo>
                  <a:close/>
                </a:path>
              </a:pathLst>
            </a:custGeom>
            <a:solidFill>
              <a:srgbClr val="FFFFFF"/>
            </a:solidFill>
            <a:ln w="0">
              <a:solidFill>
                <a:srgbClr val="FFFFFF"/>
              </a:solidFill>
              <a:prstDash val="solid"/>
              <a:round/>
            </a:ln>
          </p:spPr>
          <p:txBody>
            <a:bodyPr/>
            <a:lstStyle/>
            <a:p>
              <a:endParaRPr lang="zh-CN" altLang="en-US"/>
            </a:p>
          </p:txBody>
        </p:sp>
        <p:sp>
          <p:nvSpPr>
            <p:cNvPr id="10" name="Freeform 40"/>
            <p:cNvSpPr>
              <a:spLocks noEditPoints="1"/>
            </p:cNvSpPr>
            <p:nvPr/>
          </p:nvSpPr>
          <p:spPr bwMode="auto">
            <a:xfrm>
              <a:off x="2324" y="550"/>
              <a:ext cx="126" cy="127"/>
            </a:xfrm>
            <a:custGeom>
              <a:avLst/>
              <a:gdLst>
                <a:gd name="T0" fmla="*/ 46 w 126"/>
                <a:gd name="T1" fmla="*/ 17 h 127"/>
                <a:gd name="T2" fmla="*/ 39 w 126"/>
                <a:gd name="T3" fmla="*/ 31 h 127"/>
                <a:gd name="T4" fmla="*/ 38 w 126"/>
                <a:gd name="T5" fmla="*/ 40 h 127"/>
                <a:gd name="T6" fmla="*/ 38 w 126"/>
                <a:gd name="T7" fmla="*/ 109 h 127"/>
                <a:gd name="T8" fmla="*/ 20 w 126"/>
                <a:gd name="T9" fmla="*/ 127 h 127"/>
                <a:gd name="T10" fmla="*/ 21 w 126"/>
                <a:gd name="T11" fmla="*/ 63 h 127"/>
                <a:gd name="T12" fmla="*/ 17 w 126"/>
                <a:gd name="T13" fmla="*/ 69 h 127"/>
                <a:gd name="T14" fmla="*/ 11 w 126"/>
                <a:gd name="T15" fmla="*/ 77 h 127"/>
                <a:gd name="T16" fmla="*/ 8 w 126"/>
                <a:gd name="T17" fmla="*/ 70 h 127"/>
                <a:gd name="T18" fmla="*/ 3 w 126"/>
                <a:gd name="T19" fmla="*/ 63 h 127"/>
                <a:gd name="T20" fmla="*/ 3 w 126"/>
                <a:gd name="T21" fmla="*/ 57 h 127"/>
                <a:gd name="T22" fmla="*/ 9 w 126"/>
                <a:gd name="T23" fmla="*/ 51 h 127"/>
                <a:gd name="T24" fmla="*/ 15 w 126"/>
                <a:gd name="T25" fmla="*/ 42 h 127"/>
                <a:gd name="T26" fmla="*/ 20 w 126"/>
                <a:gd name="T27" fmla="*/ 32 h 127"/>
                <a:gd name="T28" fmla="*/ 25 w 126"/>
                <a:gd name="T29" fmla="*/ 21 h 127"/>
                <a:gd name="T30" fmla="*/ 28 w 126"/>
                <a:gd name="T31" fmla="*/ 11 h 127"/>
                <a:gd name="T32" fmla="*/ 29 w 126"/>
                <a:gd name="T33" fmla="*/ 7 h 127"/>
                <a:gd name="T34" fmla="*/ 40 w 126"/>
                <a:gd name="T35" fmla="*/ 4 h 127"/>
                <a:gd name="T36" fmla="*/ 47 w 126"/>
                <a:gd name="T37" fmla="*/ 87 h 127"/>
                <a:gd name="T38" fmla="*/ 47 w 126"/>
                <a:gd name="T39" fmla="*/ 42 h 127"/>
                <a:gd name="T40" fmla="*/ 60 w 126"/>
                <a:gd name="T41" fmla="*/ 28 h 127"/>
                <a:gd name="T42" fmla="*/ 78 w 126"/>
                <a:gd name="T43" fmla="*/ 15 h 127"/>
                <a:gd name="T44" fmla="*/ 95 w 126"/>
                <a:gd name="T45" fmla="*/ 2 h 127"/>
                <a:gd name="T46" fmla="*/ 94 w 126"/>
                <a:gd name="T47" fmla="*/ 28 h 127"/>
                <a:gd name="T48" fmla="*/ 126 w 126"/>
                <a:gd name="T49" fmla="*/ 27 h 127"/>
                <a:gd name="T50" fmla="*/ 126 w 126"/>
                <a:gd name="T51" fmla="*/ 71 h 127"/>
                <a:gd name="T52" fmla="*/ 110 w 126"/>
                <a:gd name="T53" fmla="*/ 87 h 127"/>
                <a:gd name="T54" fmla="*/ 94 w 126"/>
                <a:gd name="T55" fmla="*/ 83 h 127"/>
                <a:gd name="T56" fmla="*/ 95 w 126"/>
                <a:gd name="T57" fmla="*/ 127 h 127"/>
                <a:gd name="T58" fmla="*/ 78 w 126"/>
                <a:gd name="T59" fmla="*/ 109 h 127"/>
                <a:gd name="T60" fmla="*/ 63 w 126"/>
                <a:gd name="T61" fmla="*/ 83 h 127"/>
                <a:gd name="T62" fmla="*/ 47 w 126"/>
                <a:gd name="T63" fmla="*/ 87 h 127"/>
                <a:gd name="T64" fmla="*/ 78 w 126"/>
                <a:gd name="T65" fmla="*/ 69 h 127"/>
                <a:gd name="T66" fmla="*/ 63 w 126"/>
                <a:gd name="T67" fmla="*/ 43 h 127"/>
                <a:gd name="T68" fmla="*/ 94 w 126"/>
                <a:gd name="T69" fmla="*/ 69 h 127"/>
                <a:gd name="T70" fmla="*/ 110 w 126"/>
                <a:gd name="T71" fmla="*/ 43 h 127"/>
                <a:gd name="T72" fmla="*/ 94 w 126"/>
                <a:gd name="T73" fmla="*/ 69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26" h="127">
                  <a:moveTo>
                    <a:pt x="49" y="8"/>
                  </a:moveTo>
                  <a:lnTo>
                    <a:pt x="46" y="17"/>
                  </a:lnTo>
                  <a:lnTo>
                    <a:pt x="42" y="24"/>
                  </a:lnTo>
                  <a:lnTo>
                    <a:pt x="39" y="31"/>
                  </a:lnTo>
                  <a:lnTo>
                    <a:pt x="35" y="40"/>
                  </a:lnTo>
                  <a:lnTo>
                    <a:pt x="38" y="40"/>
                  </a:lnTo>
                  <a:lnTo>
                    <a:pt x="38" y="52"/>
                  </a:lnTo>
                  <a:lnTo>
                    <a:pt x="38" y="109"/>
                  </a:lnTo>
                  <a:lnTo>
                    <a:pt x="38" y="127"/>
                  </a:lnTo>
                  <a:lnTo>
                    <a:pt x="20" y="127"/>
                  </a:lnTo>
                  <a:lnTo>
                    <a:pt x="21" y="109"/>
                  </a:lnTo>
                  <a:lnTo>
                    <a:pt x="21" y="63"/>
                  </a:lnTo>
                  <a:lnTo>
                    <a:pt x="19" y="66"/>
                  </a:lnTo>
                  <a:lnTo>
                    <a:pt x="17" y="69"/>
                  </a:lnTo>
                  <a:lnTo>
                    <a:pt x="15" y="72"/>
                  </a:lnTo>
                  <a:lnTo>
                    <a:pt x="11" y="77"/>
                  </a:lnTo>
                  <a:lnTo>
                    <a:pt x="9" y="73"/>
                  </a:lnTo>
                  <a:lnTo>
                    <a:pt x="8" y="70"/>
                  </a:lnTo>
                  <a:lnTo>
                    <a:pt x="5" y="66"/>
                  </a:lnTo>
                  <a:lnTo>
                    <a:pt x="3" y="63"/>
                  </a:lnTo>
                  <a:lnTo>
                    <a:pt x="0" y="59"/>
                  </a:lnTo>
                  <a:lnTo>
                    <a:pt x="3" y="57"/>
                  </a:lnTo>
                  <a:lnTo>
                    <a:pt x="6" y="54"/>
                  </a:lnTo>
                  <a:lnTo>
                    <a:pt x="9" y="51"/>
                  </a:lnTo>
                  <a:lnTo>
                    <a:pt x="11" y="47"/>
                  </a:lnTo>
                  <a:lnTo>
                    <a:pt x="15" y="42"/>
                  </a:lnTo>
                  <a:lnTo>
                    <a:pt x="18" y="36"/>
                  </a:lnTo>
                  <a:lnTo>
                    <a:pt x="20" y="32"/>
                  </a:lnTo>
                  <a:lnTo>
                    <a:pt x="23" y="27"/>
                  </a:lnTo>
                  <a:lnTo>
                    <a:pt x="25" y="21"/>
                  </a:lnTo>
                  <a:lnTo>
                    <a:pt x="27" y="16"/>
                  </a:lnTo>
                  <a:lnTo>
                    <a:pt x="28" y="11"/>
                  </a:lnTo>
                  <a:lnTo>
                    <a:pt x="29" y="8"/>
                  </a:lnTo>
                  <a:lnTo>
                    <a:pt x="29" y="7"/>
                  </a:lnTo>
                  <a:lnTo>
                    <a:pt x="32" y="0"/>
                  </a:lnTo>
                  <a:lnTo>
                    <a:pt x="40" y="4"/>
                  </a:lnTo>
                  <a:lnTo>
                    <a:pt x="49" y="8"/>
                  </a:lnTo>
                  <a:close/>
                  <a:moveTo>
                    <a:pt x="47" y="87"/>
                  </a:moveTo>
                  <a:lnTo>
                    <a:pt x="47" y="71"/>
                  </a:lnTo>
                  <a:lnTo>
                    <a:pt x="47" y="42"/>
                  </a:lnTo>
                  <a:lnTo>
                    <a:pt x="47" y="27"/>
                  </a:lnTo>
                  <a:lnTo>
                    <a:pt x="60" y="28"/>
                  </a:lnTo>
                  <a:lnTo>
                    <a:pt x="78" y="28"/>
                  </a:lnTo>
                  <a:lnTo>
                    <a:pt x="78" y="15"/>
                  </a:lnTo>
                  <a:lnTo>
                    <a:pt x="78" y="2"/>
                  </a:lnTo>
                  <a:lnTo>
                    <a:pt x="95" y="2"/>
                  </a:lnTo>
                  <a:lnTo>
                    <a:pt x="94" y="15"/>
                  </a:lnTo>
                  <a:lnTo>
                    <a:pt x="94" y="28"/>
                  </a:lnTo>
                  <a:lnTo>
                    <a:pt x="111" y="28"/>
                  </a:lnTo>
                  <a:lnTo>
                    <a:pt x="126" y="27"/>
                  </a:lnTo>
                  <a:lnTo>
                    <a:pt x="126" y="42"/>
                  </a:lnTo>
                  <a:lnTo>
                    <a:pt x="126" y="71"/>
                  </a:lnTo>
                  <a:lnTo>
                    <a:pt x="126" y="87"/>
                  </a:lnTo>
                  <a:lnTo>
                    <a:pt x="110" y="87"/>
                  </a:lnTo>
                  <a:lnTo>
                    <a:pt x="110" y="83"/>
                  </a:lnTo>
                  <a:lnTo>
                    <a:pt x="94" y="83"/>
                  </a:lnTo>
                  <a:lnTo>
                    <a:pt x="94" y="109"/>
                  </a:lnTo>
                  <a:lnTo>
                    <a:pt x="95" y="127"/>
                  </a:lnTo>
                  <a:lnTo>
                    <a:pt x="78" y="127"/>
                  </a:lnTo>
                  <a:lnTo>
                    <a:pt x="78" y="109"/>
                  </a:lnTo>
                  <a:lnTo>
                    <a:pt x="78" y="83"/>
                  </a:lnTo>
                  <a:lnTo>
                    <a:pt x="63" y="83"/>
                  </a:lnTo>
                  <a:lnTo>
                    <a:pt x="63" y="87"/>
                  </a:lnTo>
                  <a:lnTo>
                    <a:pt x="47" y="87"/>
                  </a:lnTo>
                  <a:close/>
                  <a:moveTo>
                    <a:pt x="63" y="69"/>
                  </a:moveTo>
                  <a:lnTo>
                    <a:pt x="78" y="69"/>
                  </a:lnTo>
                  <a:lnTo>
                    <a:pt x="78" y="43"/>
                  </a:lnTo>
                  <a:lnTo>
                    <a:pt x="63" y="43"/>
                  </a:lnTo>
                  <a:lnTo>
                    <a:pt x="63" y="69"/>
                  </a:lnTo>
                  <a:close/>
                  <a:moveTo>
                    <a:pt x="94" y="69"/>
                  </a:moveTo>
                  <a:lnTo>
                    <a:pt x="110" y="69"/>
                  </a:lnTo>
                  <a:lnTo>
                    <a:pt x="110" y="43"/>
                  </a:lnTo>
                  <a:lnTo>
                    <a:pt x="94" y="43"/>
                  </a:lnTo>
                  <a:lnTo>
                    <a:pt x="94" y="69"/>
                  </a:lnTo>
                  <a:close/>
                </a:path>
              </a:pathLst>
            </a:custGeom>
            <a:solidFill>
              <a:srgbClr val="FFFFFF"/>
            </a:solidFill>
            <a:ln w="0">
              <a:solidFill>
                <a:srgbClr val="FFFFFF"/>
              </a:solidFill>
              <a:prstDash val="solid"/>
              <a:round/>
            </a:ln>
          </p:spPr>
          <p:txBody>
            <a:bodyPr/>
            <a:lstStyle/>
            <a:p>
              <a:endParaRPr lang="zh-CN" altLang="en-US"/>
            </a:p>
          </p:txBody>
        </p:sp>
        <p:sp>
          <p:nvSpPr>
            <p:cNvPr id="11" name="Freeform 41"/>
            <p:cNvSpPr>
              <a:spLocks noEditPoints="1"/>
            </p:cNvSpPr>
            <p:nvPr/>
          </p:nvSpPr>
          <p:spPr bwMode="auto">
            <a:xfrm>
              <a:off x="2495" y="549"/>
              <a:ext cx="132" cy="132"/>
            </a:xfrm>
            <a:custGeom>
              <a:avLst/>
              <a:gdLst>
                <a:gd name="T0" fmla="*/ 18 w 132"/>
                <a:gd name="T1" fmla="*/ 83 h 132"/>
                <a:gd name="T2" fmla="*/ 2 w 132"/>
                <a:gd name="T3" fmla="*/ 64 h 132"/>
                <a:gd name="T4" fmla="*/ 25 w 132"/>
                <a:gd name="T5" fmla="*/ 57 h 132"/>
                <a:gd name="T6" fmla="*/ 1 w 132"/>
                <a:gd name="T7" fmla="*/ 53 h 132"/>
                <a:gd name="T8" fmla="*/ 31 w 132"/>
                <a:gd name="T9" fmla="*/ 28 h 132"/>
                <a:gd name="T10" fmla="*/ 17 w 132"/>
                <a:gd name="T11" fmla="*/ 13 h 132"/>
                <a:gd name="T12" fmla="*/ 48 w 132"/>
                <a:gd name="T13" fmla="*/ 1 h 132"/>
                <a:gd name="T14" fmla="*/ 68 w 132"/>
                <a:gd name="T15" fmla="*/ 13 h 132"/>
                <a:gd name="T16" fmla="*/ 47 w 132"/>
                <a:gd name="T17" fmla="*/ 37 h 132"/>
                <a:gd name="T18" fmla="*/ 72 w 132"/>
                <a:gd name="T19" fmla="*/ 0 h 132"/>
                <a:gd name="T20" fmla="*/ 88 w 132"/>
                <a:gd name="T21" fmla="*/ 14 h 132"/>
                <a:gd name="T22" fmla="*/ 110 w 132"/>
                <a:gd name="T23" fmla="*/ 37 h 132"/>
                <a:gd name="T24" fmla="*/ 89 w 132"/>
                <a:gd name="T25" fmla="*/ 53 h 132"/>
                <a:gd name="T26" fmla="*/ 89 w 132"/>
                <a:gd name="T27" fmla="*/ 64 h 132"/>
                <a:gd name="T28" fmla="*/ 92 w 132"/>
                <a:gd name="T29" fmla="*/ 79 h 132"/>
                <a:gd name="T30" fmla="*/ 100 w 132"/>
                <a:gd name="T31" fmla="*/ 67 h 132"/>
                <a:gd name="T32" fmla="*/ 113 w 132"/>
                <a:gd name="T33" fmla="*/ 76 h 132"/>
                <a:gd name="T34" fmla="*/ 102 w 132"/>
                <a:gd name="T35" fmla="*/ 102 h 132"/>
                <a:gd name="T36" fmla="*/ 109 w 132"/>
                <a:gd name="T37" fmla="*/ 109 h 132"/>
                <a:gd name="T38" fmla="*/ 115 w 132"/>
                <a:gd name="T39" fmla="*/ 105 h 132"/>
                <a:gd name="T40" fmla="*/ 124 w 132"/>
                <a:gd name="T41" fmla="*/ 101 h 132"/>
                <a:gd name="T42" fmla="*/ 128 w 132"/>
                <a:gd name="T43" fmla="*/ 112 h 132"/>
                <a:gd name="T44" fmla="*/ 120 w 132"/>
                <a:gd name="T45" fmla="*/ 127 h 132"/>
                <a:gd name="T46" fmla="*/ 109 w 132"/>
                <a:gd name="T47" fmla="*/ 128 h 132"/>
                <a:gd name="T48" fmla="*/ 94 w 132"/>
                <a:gd name="T49" fmla="*/ 117 h 132"/>
                <a:gd name="T50" fmla="*/ 78 w 132"/>
                <a:gd name="T51" fmla="*/ 125 h 132"/>
                <a:gd name="T52" fmla="*/ 62 w 132"/>
                <a:gd name="T53" fmla="*/ 125 h 132"/>
                <a:gd name="T54" fmla="*/ 70 w 132"/>
                <a:gd name="T55" fmla="*/ 110 h 132"/>
                <a:gd name="T56" fmla="*/ 82 w 132"/>
                <a:gd name="T57" fmla="*/ 98 h 132"/>
                <a:gd name="T58" fmla="*/ 77 w 132"/>
                <a:gd name="T59" fmla="*/ 82 h 132"/>
                <a:gd name="T60" fmla="*/ 73 w 132"/>
                <a:gd name="T61" fmla="*/ 53 h 132"/>
                <a:gd name="T62" fmla="*/ 47 w 132"/>
                <a:gd name="T63" fmla="*/ 62 h 132"/>
                <a:gd name="T64" fmla="*/ 58 w 132"/>
                <a:gd name="T65" fmla="*/ 65 h 132"/>
                <a:gd name="T66" fmla="*/ 65 w 132"/>
                <a:gd name="T67" fmla="*/ 82 h 132"/>
                <a:gd name="T68" fmla="*/ 71 w 132"/>
                <a:gd name="T69" fmla="*/ 103 h 132"/>
                <a:gd name="T70" fmla="*/ 64 w 132"/>
                <a:gd name="T71" fmla="*/ 111 h 132"/>
                <a:gd name="T72" fmla="*/ 49 w 132"/>
                <a:gd name="T73" fmla="*/ 102 h 132"/>
                <a:gd name="T74" fmla="*/ 40 w 132"/>
                <a:gd name="T75" fmla="*/ 89 h 132"/>
                <a:gd name="T76" fmla="*/ 48 w 132"/>
                <a:gd name="T77" fmla="*/ 81 h 132"/>
                <a:gd name="T78" fmla="*/ 56 w 132"/>
                <a:gd name="T79" fmla="*/ 82 h 132"/>
                <a:gd name="T80" fmla="*/ 42 w 132"/>
                <a:gd name="T81" fmla="*/ 82 h 132"/>
                <a:gd name="T82" fmla="*/ 41 w 132"/>
                <a:gd name="T83" fmla="*/ 105 h 132"/>
                <a:gd name="T84" fmla="*/ 48 w 132"/>
                <a:gd name="T85" fmla="*/ 111 h 132"/>
                <a:gd name="T86" fmla="*/ 41 w 132"/>
                <a:gd name="T87" fmla="*/ 120 h 132"/>
                <a:gd name="T88" fmla="*/ 25 w 132"/>
                <a:gd name="T89" fmla="*/ 128 h 132"/>
                <a:gd name="T90" fmla="*/ 18 w 132"/>
                <a:gd name="T91" fmla="*/ 125 h 132"/>
                <a:gd name="T92" fmla="*/ 18 w 132"/>
                <a:gd name="T93" fmla="*/ 113 h 132"/>
                <a:gd name="T94" fmla="*/ 11 w 132"/>
                <a:gd name="T95" fmla="*/ 106 h 132"/>
                <a:gd name="T96" fmla="*/ 3 w 132"/>
                <a:gd name="T97" fmla="*/ 104 h 132"/>
                <a:gd name="T98" fmla="*/ 100 w 132"/>
                <a:gd name="T99" fmla="*/ 11 h 132"/>
                <a:gd name="T100" fmla="*/ 115 w 132"/>
                <a:gd name="T101" fmla="*/ 32 h 132"/>
                <a:gd name="T102" fmla="*/ 101 w 132"/>
                <a:gd name="T103" fmla="*/ 26 h 132"/>
                <a:gd name="T104" fmla="*/ 97 w 132"/>
                <a:gd name="T105" fmla="*/ 12 h 13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32" h="132">
                  <a:moveTo>
                    <a:pt x="0" y="95"/>
                  </a:moveTo>
                  <a:lnTo>
                    <a:pt x="7" y="91"/>
                  </a:lnTo>
                  <a:lnTo>
                    <a:pt x="12" y="88"/>
                  </a:lnTo>
                  <a:lnTo>
                    <a:pt x="18" y="83"/>
                  </a:lnTo>
                  <a:lnTo>
                    <a:pt x="23" y="79"/>
                  </a:lnTo>
                  <a:lnTo>
                    <a:pt x="12" y="79"/>
                  </a:lnTo>
                  <a:lnTo>
                    <a:pt x="2" y="79"/>
                  </a:lnTo>
                  <a:lnTo>
                    <a:pt x="2" y="64"/>
                  </a:lnTo>
                  <a:lnTo>
                    <a:pt x="12" y="65"/>
                  </a:lnTo>
                  <a:lnTo>
                    <a:pt x="32" y="65"/>
                  </a:lnTo>
                  <a:lnTo>
                    <a:pt x="28" y="60"/>
                  </a:lnTo>
                  <a:lnTo>
                    <a:pt x="25" y="57"/>
                  </a:lnTo>
                  <a:lnTo>
                    <a:pt x="28" y="55"/>
                  </a:lnTo>
                  <a:lnTo>
                    <a:pt x="32" y="53"/>
                  </a:lnTo>
                  <a:lnTo>
                    <a:pt x="17" y="53"/>
                  </a:lnTo>
                  <a:lnTo>
                    <a:pt x="1" y="53"/>
                  </a:lnTo>
                  <a:lnTo>
                    <a:pt x="1" y="37"/>
                  </a:lnTo>
                  <a:lnTo>
                    <a:pt x="16" y="37"/>
                  </a:lnTo>
                  <a:lnTo>
                    <a:pt x="31" y="37"/>
                  </a:lnTo>
                  <a:lnTo>
                    <a:pt x="31" y="28"/>
                  </a:lnTo>
                  <a:lnTo>
                    <a:pt x="18" y="28"/>
                  </a:lnTo>
                  <a:lnTo>
                    <a:pt x="9" y="28"/>
                  </a:lnTo>
                  <a:lnTo>
                    <a:pt x="9" y="13"/>
                  </a:lnTo>
                  <a:lnTo>
                    <a:pt x="17" y="13"/>
                  </a:lnTo>
                  <a:lnTo>
                    <a:pt x="31" y="13"/>
                  </a:lnTo>
                  <a:lnTo>
                    <a:pt x="31" y="11"/>
                  </a:lnTo>
                  <a:lnTo>
                    <a:pt x="31" y="1"/>
                  </a:lnTo>
                  <a:lnTo>
                    <a:pt x="48" y="1"/>
                  </a:lnTo>
                  <a:lnTo>
                    <a:pt x="47" y="11"/>
                  </a:lnTo>
                  <a:lnTo>
                    <a:pt x="47" y="13"/>
                  </a:lnTo>
                  <a:lnTo>
                    <a:pt x="58" y="13"/>
                  </a:lnTo>
                  <a:lnTo>
                    <a:pt x="68" y="13"/>
                  </a:lnTo>
                  <a:lnTo>
                    <a:pt x="68" y="28"/>
                  </a:lnTo>
                  <a:lnTo>
                    <a:pt x="58" y="28"/>
                  </a:lnTo>
                  <a:lnTo>
                    <a:pt x="47" y="28"/>
                  </a:lnTo>
                  <a:lnTo>
                    <a:pt x="47" y="37"/>
                  </a:lnTo>
                  <a:lnTo>
                    <a:pt x="72" y="37"/>
                  </a:lnTo>
                  <a:lnTo>
                    <a:pt x="72" y="24"/>
                  </a:lnTo>
                  <a:lnTo>
                    <a:pt x="72" y="16"/>
                  </a:lnTo>
                  <a:lnTo>
                    <a:pt x="72" y="0"/>
                  </a:lnTo>
                  <a:lnTo>
                    <a:pt x="81" y="1"/>
                  </a:lnTo>
                  <a:lnTo>
                    <a:pt x="89" y="1"/>
                  </a:lnTo>
                  <a:lnTo>
                    <a:pt x="89" y="8"/>
                  </a:lnTo>
                  <a:lnTo>
                    <a:pt x="88" y="14"/>
                  </a:lnTo>
                  <a:lnTo>
                    <a:pt x="88" y="20"/>
                  </a:lnTo>
                  <a:lnTo>
                    <a:pt x="88" y="26"/>
                  </a:lnTo>
                  <a:lnTo>
                    <a:pt x="88" y="37"/>
                  </a:lnTo>
                  <a:lnTo>
                    <a:pt x="110" y="37"/>
                  </a:lnTo>
                  <a:lnTo>
                    <a:pt x="127" y="37"/>
                  </a:lnTo>
                  <a:lnTo>
                    <a:pt x="127" y="53"/>
                  </a:lnTo>
                  <a:lnTo>
                    <a:pt x="111" y="53"/>
                  </a:lnTo>
                  <a:lnTo>
                    <a:pt x="89" y="53"/>
                  </a:lnTo>
                  <a:lnTo>
                    <a:pt x="89" y="56"/>
                  </a:lnTo>
                  <a:lnTo>
                    <a:pt x="89" y="59"/>
                  </a:lnTo>
                  <a:lnTo>
                    <a:pt x="89" y="62"/>
                  </a:lnTo>
                  <a:lnTo>
                    <a:pt x="89" y="64"/>
                  </a:lnTo>
                  <a:lnTo>
                    <a:pt x="91" y="68"/>
                  </a:lnTo>
                  <a:lnTo>
                    <a:pt x="91" y="73"/>
                  </a:lnTo>
                  <a:lnTo>
                    <a:pt x="92" y="76"/>
                  </a:lnTo>
                  <a:lnTo>
                    <a:pt x="92" y="79"/>
                  </a:lnTo>
                  <a:lnTo>
                    <a:pt x="93" y="83"/>
                  </a:lnTo>
                  <a:lnTo>
                    <a:pt x="95" y="78"/>
                  </a:lnTo>
                  <a:lnTo>
                    <a:pt x="97" y="72"/>
                  </a:lnTo>
                  <a:lnTo>
                    <a:pt x="100" y="67"/>
                  </a:lnTo>
                  <a:lnTo>
                    <a:pt x="102" y="58"/>
                  </a:lnTo>
                  <a:lnTo>
                    <a:pt x="110" y="62"/>
                  </a:lnTo>
                  <a:lnTo>
                    <a:pt x="118" y="65"/>
                  </a:lnTo>
                  <a:lnTo>
                    <a:pt x="113" y="76"/>
                  </a:lnTo>
                  <a:lnTo>
                    <a:pt x="109" y="86"/>
                  </a:lnTo>
                  <a:lnTo>
                    <a:pt x="107" y="91"/>
                  </a:lnTo>
                  <a:lnTo>
                    <a:pt x="101" y="101"/>
                  </a:lnTo>
                  <a:lnTo>
                    <a:pt x="102" y="102"/>
                  </a:lnTo>
                  <a:lnTo>
                    <a:pt x="103" y="104"/>
                  </a:lnTo>
                  <a:lnTo>
                    <a:pt x="104" y="105"/>
                  </a:lnTo>
                  <a:lnTo>
                    <a:pt x="107" y="106"/>
                  </a:lnTo>
                  <a:lnTo>
                    <a:pt x="109" y="109"/>
                  </a:lnTo>
                  <a:lnTo>
                    <a:pt x="110" y="109"/>
                  </a:lnTo>
                  <a:lnTo>
                    <a:pt x="111" y="107"/>
                  </a:lnTo>
                  <a:lnTo>
                    <a:pt x="113" y="107"/>
                  </a:lnTo>
                  <a:lnTo>
                    <a:pt x="115" y="105"/>
                  </a:lnTo>
                  <a:lnTo>
                    <a:pt x="116" y="102"/>
                  </a:lnTo>
                  <a:lnTo>
                    <a:pt x="118" y="95"/>
                  </a:lnTo>
                  <a:lnTo>
                    <a:pt x="122" y="98"/>
                  </a:lnTo>
                  <a:lnTo>
                    <a:pt x="124" y="101"/>
                  </a:lnTo>
                  <a:lnTo>
                    <a:pt x="125" y="102"/>
                  </a:lnTo>
                  <a:lnTo>
                    <a:pt x="128" y="104"/>
                  </a:lnTo>
                  <a:lnTo>
                    <a:pt x="132" y="106"/>
                  </a:lnTo>
                  <a:lnTo>
                    <a:pt x="128" y="112"/>
                  </a:lnTo>
                  <a:lnTo>
                    <a:pt x="126" y="117"/>
                  </a:lnTo>
                  <a:lnTo>
                    <a:pt x="125" y="120"/>
                  </a:lnTo>
                  <a:lnTo>
                    <a:pt x="123" y="124"/>
                  </a:lnTo>
                  <a:lnTo>
                    <a:pt x="120" y="127"/>
                  </a:lnTo>
                  <a:lnTo>
                    <a:pt x="117" y="129"/>
                  </a:lnTo>
                  <a:lnTo>
                    <a:pt x="115" y="130"/>
                  </a:lnTo>
                  <a:lnTo>
                    <a:pt x="111" y="129"/>
                  </a:lnTo>
                  <a:lnTo>
                    <a:pt x="109" y="128"/>
                  </a:lnTo>
                  <a:lnTo>
                    <a:pt x="104" y="125"/>
                  </a:lnTo>
                  <a:lnTo>
                    <a:pt x="100" y="122"/>
                  </a:lnTo>
                  <a:lnTo>
                    <a:pt x="97" y="120"/>
                  </a:lnTo>
                  <a:lnTo>
                    <a:pt x="94" y="117"/>
                  </a:lnTo>
                  <a:lnTo>
                    <a:pt x="91" y="112"/>
                  </a:lnTo>
                  <a:lnTo>
                    <a:pt x="86" y="117"/>
                  </a:lnTo>
                  <a:lnTo>
                    <a:pt x="81" y="121"/>
                  </a:lnTo>
                  <a:lnTo>
                    <a:pt x="78" y="125"/>
                  </a:lnTo>
                  <a:lnTo>
                    <a:pt x="72" y="128"/>
                  </a:lnTo>
                  <a:lnTo>
                    <a:pt x="66" y="132"/>
                  </a:lnTo>
                  <a:lnTo>
                    <a:pt x="64" y="127"/>
                  </a:lnTo>
                  <a:lnTo>
                    <a:pt x="62" y="125"/>
                  </a:lnTo>
                  <a:lnTo>
                    <a:pt x="61" y="124"/>
                  </a:lnTo>
                  <a:lnTo>
                    <a:pt x="55" y="119"/>
                  </a:lnTo>
                  <a:lnTo>
                    <a:pt x="63" y="115"/>
                  </a:lnTo>
                  <a:lnTo>
                    <a:pt x="70" y="110"/>
                  </a:lnTo>
                  <a:lnTo>
                    <a:pt x="74" y="106"/>
                  </a:lnTo>
                  <a:lnTo>
                    <a:pt x="78" y="104"/>
                  </a:lnTo>
                  <a:lnTo>
                    <a:pt x="80" y="102"/>
                  </a:lnTo>
                  <a:lnTo>
                    <a:pt x="82" y="98"/>
                  </a:lnTo>
                  <a:lnTo>
                    <a:pt x="80" y="94"/>
                  </a:lnTo>
                  <a:lnTo>
                    <a:pt x="79" y="89"/>
                  </a:lnTo>
                  <a:lnTo>
                    <a:pt x="78" y="86"/>
                  </a:lnTo>
                  <a:lnTo>
                    <a:pt x="77" y="82"/>
                  </a:lnTo>
                  <a:lnTo>
                    <a:pt x="76" y="76"/>
                  </a:lnTo>
                  <a:lnTo>
                    <a:pt x="74" y="68"/>
                  </a:lnTo>
                  <a:lnTo>
                    <a:pt x="74" y="62"/>
                  </a:lnTo>
                  <a:lnTo>
                    <a:pt x="73" y="53"/>
                  </a:lnTo>
                  <a:lnTo>
                    <a:pt x="40" y="53"/>
                  </a:lnTo>
                  <a:lnTo>
                    <a:pt x="45" y="58"/>
                  </a:lnTo>
                  <a:lnTo>
                    <a:pt x="48" y="62"/>
                  </a:lnTo>
                  <a:lnTo>
                    <a:pt x="47" y="62"/>
                  </a:lnTo>
                  <a:lnTo>
                    <a:pt x="47" y="63"/>
                  </a:lnTo>
                  <a:lnTo>
                    <a:pt x="45" y="64"/>
                  </a:lnTo>
                  <a:lnTo>
                    <a:pt x="43" y="65"/>
                  </a:lnTo>
                  <a:lnTo>
                    <a:pt x="58" y="65"/>
                  </a:lnTo>
                  <a:lnTo>
                    <a:pt x="71" y="64"/>
                  </a:lnTo>
                  <a:lnTo>
                    <a:pt x="71" y="79"/>
                  </a:lnTo>
                  <a:lnTo>
                    <a:pt x="61" y="79"/>
                  </a:lnTo>
                  <a:lnTo>
                    <a:pt x="65" y="82"/>
                  </a:lnTo>
                  <a:lnTo>
                    <a:pt x="70" y="87"/>
                  </a:lnTo>
                  <a:lnTo>
                    <a:pt x="63" y="95"/>
                  </a:lnTo>
                  <a:lnTo>
                    <a:pt x="68" y="99"/>
                  </a:lnTo>
                  <a:lnTo>
                    <a:pt x="71" y="103"/>
                  </a:lnTo>
                  <a:lnTo>
                    <a:pt x="69" y="105"/>
                  </a:lnTo>
                  <a:lnTo>
                    <a:pt x="68" y="107"/>
                  </a:lnTo>
                  <a:lnTo>
                    <a:pt x="65" y="109"/>
                  </a:lnTo>
                  <a:lnTo>
                    <a:pt x="64" y="111"/>
                  </a:lnTo>
                  <a:lnTo>
                    <a:pt x="61" y="114"/>
                  </a:lnTo>
                  <a:lnTo>
                    <a:pt x="56" y="110"/>
                  </a:lnTo>
                  <a:lnTo>
                    <a:pt x="53" y="104"/>
                  </a:lnTo>
                  <a:lnTo>
                    <a:pt x="49" y="102"/>
                  </a:lnTo>
                  <a:lnTo>
                    <a:pt x="46" y="98"/>
                  </a:lnTo>
                  <a:lnTo>
                    <a:pt x="42" y="95"/>
                  </a:lnTo>
                  <a:lnTo>
                    <a:pt x="38" y="90"/>
                  </a:lnTo>
                  <a:lnTo>
                    <a:pt x="40" y="89"/>
                  </a:lnTo>
                  <a:lnTo>
                    <a:pt x="41" y="87"/>
                  </a:lnTo>
                  <a:lnTo>
                    <a:pt x="43" y="86"/>
                  </a:lnTo>
                  <a:lnTo>
                    <a:pt x="46" y="83"/>
                  </a:lnTo>
                  <a:lnTo>
                    <a:pt x="48" y="81"/>
                  </a:lnTo>
                  <a:lnTo>
                    <a:pt x="54" y="86"/>
                  </a:lnTo>
                  <a:lnTo>
                    <a:pt x="54" y="84"/>
                  </a:lnTo>
                  <a:lnTo>
                    <a:pt x="55" y="83"/>
                  </a:lnTo>
                  <a:lnTo>
                    <a:pt x="56" y="82"/>
                  </a:lnTo>
                  <a:lnTo>
                    <a:pt x="58" y="79"/>
                  </a:lnTo>
                  <a:lnTo>
                    <a:pt x="39" y="79"/>
                  </a:lnTo>
                  <a:lnTo>
                    <a:pt x="40" y="80"/>
                  </a:lnTo>
                  <a:lnTo>
                    <a:pt x="42" y="82"/>
                  </a:lnTo>
                  <a:lnTo>
                    <a:pt x="38" y="86"/>
                  </a:lnTo>
                  <a:lnTo>
                    <a:pt x="33" y="89"/>
                  </a:lnTo>
                  <a:lnTo>
                    <a:pt x="33" y="109"/>
                  </a:lnTo>
                  <a:lnTo>
                    <a:pt x="41" y="105"/>
                  </a:lnTo>
                  <a:lnTo>
                    <a:pt x="48" y="102"/>
                  </a:lnTo>
                  <a:lnTo>
                    <a:pt x="48" y="106"/>
                  </a:lnTo>
                  <a:lnTo>
                    <a:pt x="48" y="109"/>
                  </a:lnTo>
                  <a:lnTo>
                    <a:pt x="48" y="111"/>
                  </a:lnTo>
                  <a:lnTo>
                    <a:pt x="48" y="113"/>
                  </a:lnTo>
                  <a:lnTo>
                    <a:pt x="48" y="117"/>
                  </a:lnTo>
                  <a:lnTo>
                    <a:pt x="45" y="119"/>
                  </a:lnTo>
                  <a:lnTo>
                    <a:pt x="41" y="120"/>
                  </a:lnTo>
                  <a:lnTo>
                    <a:pt x="37" y="122"/>
                  </a:lnTo>
                  <a:lnTo>
                    <a:pt x="32" y="124"/>
                  </a:lnTo>
                  <a:lnTo>
                    <a:pt x="28" y="126"/>
                  </a:lnTo>
                  <a:lnTo>
                    <a:pt x="25" y="128"/>
                  </a:lnTo>
                  <a:lnTo>
                    <a:pt x="20" y="130"/>
                  </a:lnTo>
                  <a:lnTo>
                    <a:pt x="19" y="128"/>
                  </a:lnTo>
                  <a:lnTo>
                    <a:pt x="19" y="126"/>
                  </a:lnTo>
                  <a:lnTo>
                    <a:pt x="18" y="125"/>
                  </a:lnTo>
                  <a:lnTo>
                    <a:pt x="17" y="121"/>
                  </a:lnTo>
                  <a:lnTo>
                    <a:pt x="15" y="117"/>
                  </a:lnTo>
                  <a:lnTo>
                    <a:pt x="17" y="114"/>
                  </a:lnTo>
                  <a:lnTo>
                    <a:pt x="18" y="113"/>
                  </a:lnTo>
                  <a:lnTo>
                    <a:pt x="18" y="112"/>
                  </a:lnTo>
                  <a:lnTo>
                    <a:pt x="18" y="102"/>
                  </a:lnTo>
                  <a:lnTo>
                    <a:pt x="11" y="106"/>
                  </a:lnTo>
                  <a:lnTo>
                    <a:pt x="6" y="111"/>
                  </a:lnTo>
                  <a:lnTo>
                    <a:pt x="4" y="107"/>
                  </a:lnTo>
                  <a:lnTo>
                    <a:pt x="3" y="105"/>
                  </a:lnTo>
                  <a:lnTo>
                    <a:pt x="3" y="104"/>
                  </a:lnTo>
                  <a:lnTo>
                    <a:pt x="2" y="103"/>
                  </a:lnTo>
                  <a:lnTo>
                    <a:pt x="1" y="99"/>
                  </a:lnTo>
                  <a:lnTo>
                    <a:pt x="0" y="95"/>
                  </a:lnTo>
                  <a:close/>
                  <a:moveTo>
                    <a:pt x="100" y="11"/>
                  </a:moveTo>
                  <a:lnTo>
                    <a:pt x="103" y="8"/>
                  </a:lnTo>
                  <a:lnTo>
                    <a:pt x="113" y="18"/>
                  </a:lnTo>
                  <a:lnTo>
                    <a:pt x="120" y="27"/>
                  </a:lnTo>
                  <a:lnTo>
                    <a:pt x="115" y="32"/>
                  </a:lnTo>
                  <a:lnTo>
                    <a:pt x="109" y="37"/>
                  </a:lnTo>
                  <a:lnTo>
                    <a:pt x="105" y="33"/>
                  </a:lnTo>
                  <a:lnTo>
                    <a:pt x="103" y="28"/>
                  </a:lnTo>
                  <a:lnTo>
                    <a:pt x="101" y="26"/>
                  </a:lnTo>
                  <a:lnTo>
                    <a:pt x="99" y="24"/>
                  </a:lnTo>
                  <a:lnTo>
                    <a:pt x="91" y="17"/>
                  </a:lnTo>
                  <a:lnTo>
                    <a:pt x="95" y="14"/>
                  </a:lnTo>
                  <a:lnTo>
                    <a:pt x="97" y="12"/>
                  </a:lnTo>
                  <a:lnTo>
                    <a:pt x="100" y="11"/>
                  </a:lnTo>
                  <a:close/>
                </a:path>
              </a:pathLst>
            </a:custGeom>
            <a:solidFill>
              <a:srgbClr val="FFFFFF"/>
            </a:solidFill>
            <a:ln w="0">
              <a:solidFill>
                <a:srgbClr val="FFFFFF"/>
              </a:solidFill>
              <a:prstDash val="solid"/>
              <a:round/>
            </a:ln>
          </p:spPr>
          <p:txBody>
            <a:bodyPr/>
            <a:lstStyle/>
            <a:p>
              <a:endParaRPr lang="zh-CN" altLang="en-US"/>
            </a:p>
          </p:txBody>
        </p:sp>
        <p:sp>
          <p:nvSpPr>
            <p:cNvPr id="12" name="Freeform 42"/>
            <p:cNvSpPr>
              <a:spLocks noEditPoints="1"/>
            </p:cNvSpPr>
            <p:nvPr/>
          </p:nvSpPr>
          <p:spPr bwMode="auto">
            <a:xfrm>
              <a:off x="2665" y="550"/>
              <a:ext cx="126" cy="129"/>
            </a:xfrm>
            <a:custGeom>
              <a:avLst/>
              <a:gdLst>
                <a:gd name="T0" fmla="*/ 0 w 126"/>
                <a:gd name="T1" fmla="*/ 75 h 129"/>
                <a:gd name="T2" fmla="*/ 45 w 126"/>
                <a:gd name="T3" fmla="*/ 77 h 129"/>
                <a:gd name="T4" fmla="*/ 49 w 126"/>
                <a:gd name="T5" fmla="*/ 70 h 129"/>
                <a:gd name="T6" fmla="*/ 53 w 126"/>
                <a:gd name="T7" fmla="*/ 65 h 129"/>
                <a:gd name="T8" fmla="*/ 55 w 126"/>
                <a:gd name="T9" fmla="*/ 54 h 129"/>
                <a:gd name="T10" fmla="*/ 42 w 126"/>
                <a:gd name="T11" fmla="*/ 58 h 129"/>
                <a:gd name="T12" fmla="*/ 22 w 126"/>
                <a:gd name="T13" fmla="*/ 69 h 129"/>
                <a:gd name="T14" fmla="*/ 10 w 126"/>
                <a:gd name="T15" fmla="*/ 71 h 129"/>
                <a:gd name="T16" fmla="*/ 8 w 126"/>
                <a:gd name="T17" fmla="*/ 69 h 129"/>
                <a:gd name="T18" fmla="*/ 3 w 126"/>
                <a:gd name="T19" fmla="*/ 64 h 129"/>
                <a:gd name="T20" fmla="*/ 12 w 126"/>
                <a:gd name="T21" fmla="*/ 57 h 129"/>
                <a:gd name="T22" fmla="*/ 28 w 126"/>
                <a:gd name="T23" fmla="*/ 49 h 129"/>
                <a:gd name="T24" fmla="*/ 39 w 126"/>
                <a:gd name="T25" fmla="*/ 42 h 129"/>
                <a:gd name="T26" fmla="*/ 3 w 126"/>
                <a:gd name="T27" fmla="*/ 42 h 129"/>
                <a:gd name="T28" fmla="*/ 19 w 126"/>
                <a:gd name="T29" fmla="*/ 27 h 129"/>
                <a:gd name="T30" fmla="*/ 55 w 126"/>
                <a:gd name="T31" fmla="*/ 19 h 129"/>
                <a:gd name="T32" fmla="*/ 19 w 126"/>
                <a:gd name="T33" fmla="*/ 19 h 129"/>
                <a:gd name="T34" fmla="*/ 17 w 126"/>
                <a:gd name="T35" fmla="*/ 12 h 129"/>
                <a:gd name="T36" fmla="*/ 15 w 126"/>
                <a:gd name="T37" fmla="*/ 8 h 129"/>
                <a:gd name="T38" fmla="*/ 23 w 126"/>
                <a:gd name="T39" fmla="*/ 4 h 129"/>
                <a:gd name="T40" fmla="*/ 45 w 126"/>
                <a:gd name="T41" fmla="*/ 5 h 129"/>
                <a:gd name="T42" fmla="*/ 79 w 126"/>
                <a:gd name="T43" fmla="*/ 4 h 129"/>
                <a:gd name="T44" fmla="*/ 97 w 126"/>
                <a:gd name="T45" fmla="*/ 1 h 129"/>
                <a:gd name="T46" fmla="*/ 107 w 126"/>
                <a:gd name="T47" fmla="*/ 9 h 129"/>
                <a:gd name="T48" fmla="*/ 92 w 126"/>
                <a:gd name="T49" fmla="*/ 18 h 129"/>
                <a:gd name="T50" fmla="*/ 71 w 126"/>
                <a:gd name="T51" fmla="*/ 27 h 129"/>
                <a:gd name="T52" fmla="*/ 123 w 126"/>
                <a:gd name="T53" fmla="*/ 27 h 129"/>
                <a:gd name="T54" fmla="*/ 107 w 126"/>
                <a:gd name="T55" fmla="*/ 42 h 129"/>
                <a:gd name="T56" fmla="*/ 91 w 126"/>
                <a:gd name="T57" fmla="*/ 44 h 129"/>
                <a:gd name="T58" fmla="*/ 101 w 126"/>
                <a:gd name="T59" fmla="*/ 51 h 129"/>
                <a:gd name="T60" fmla="*/ 116 w 126"/>
                <a:gd name="T61" fmla="*/ 56 h 129"/>
                <a:gd name="T62" fmla="*/ 124 w 126"/>
                <a:gd name="T63" fmla="*/ 62 h 129"/>
                <a:gd name="T64" fmla="*/ 122 w 126"/>
                <a:gd name="T65" fmla="*/ 66 h 129"/>
                <a:gd name="T66" fmla="*/ 118 w 126"/>
                <a:gd name="T67" fmla="*/ 73 h 129"/>
                <a:gd name="T68" fmla="*/ 88 w 126"/>
                <a:gd name="T69" fmla="*/ 61 h 129"/>
                <a:gd name="T70" fmla="*/ 71 w 126"/>
                <a:gd name="T71" fmla="*/ 48 h 129"/>
                <a:gd name="T72" fmla="*/ 72 w 126"/>
                <a:gd name="T73" fmla="*/ 62 h 129"/>
                <a:gd name="T74" fmla="*/ 63 w 126"/>
                <a:gd name="T75" fmla="*/ 63 h 129"/>
                <a:gd name="T76" fmla="*/ 72 w 126"/>
                <a:gd name="T77" fmla="*/ 66 h 129"/>
                <a:gd name="T78" fmla="*/ 64 w 126"/>
                <a:gd name="T79" fmla="*/ 77 h 129"/>
                <a:gd name="T80" fmla="*/ 125 w 126"/>
                <a:gd name="T81" fmla="*/ 75 h 129"/>
                <a:gd name="T82" fmla="*/ 107 w 126"/>
                <a:gd name="T83" fmla="*/ 90 h 129"/>
                <a:gd name="T84" fmla="*/ 94 w 126"/>
                <a:gd name="T85" fmla="*/ 95 h 129"/>
                <a:gd name="T86" fmla="*/ 89 w 126"/>
                <a:gd name="T87" fmla="*/ 100 h 129"/>
                <a:gd name="T88" fmla="*/ 86 w 126"/>
                <a:gd name="T89" fmla="*/ 104 h 129"/>
                <a:gd name="T90" fmla="*/ 120 w 126"/>
                <a:gd name="T91" fmla="*/ 118 h 129"/>
                <a:gd name="T92" fmla="*/ 115 w 126"/>
                <a:gd name="T93" fmla="*/ 126 h 129"/>
                <a:gd name="T94" fmla="*/ 92 w 126"/>
                <a:gd name="T95" fmla="*/ 123 h 129"/>
                <a:gd name="T96" fmla="*/ 58 w 126"/>
                <a:gd name="T97" fmla="*/ 121 h 129"/>
                <a:gd name="T98" fmla="*/ 32 w 126"/>
                <a:gd name="T99" fmla="*/ 127 h 129"/>
                <a:gd name="T100" fmla="*/ 14 w 126"/>
                <a:gd name="T101" fmla="*/ 125 h 129"/>
                <a:gd name="T102" fmla="*/ 10 w 126"/>
                <a:gd name="T103" fmla="*/ 119 h 129"/>
                <a:gd name="T104" fmla="*/ 20 w 126"/>
                <a:gd name="T105" fmla="*/ 113 h 129"/>
                <a:gd name="T106" fmla="*/ 40 w 126"/>
                <a:gd name="T107" fmla="*/ 111 h 129"/>
                <a:gd name="T108" fmla="*/ 37 w 126"/>
                <a:gd name="T109" fmla="*/ 105 h 129"/>
                <a:gd name="T110" fmla="*/ 26 w 126"/>
                <a:gd name="T111" fmla="*/ 96 h 129"/>
                <a:gd name="T112" fmla="*/ 16 w 126"/>
                <a:gd name="T113" fmla="*/ 90 h 129"/>
                <a:gd name="T114" fmla="*/ 53 w 126"/>
                <a:gd name="T115" fmla="*/ 90 h 129"/>
                <a:gd name="T116" fmla="*/ 60 w 126"/>
                <a:gd name="T117" fmla="*/ 96 h 129"/>
                <a:gd name="T118" fmla="*/ 70 w 126"/>
                <a:gd name="T119" fmla="*/ 97 h 129"/>
                <a:gd name="T120" fmla="*/ 72 w 126"/>
                <a:gd name="T121" fmla="*/ 96 h 129"/>
                <a:gd name="T122" fmla="*/ 53 w 126"/>
                <a:gd name="T123" fmla="*/ 90 h 12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26" h="129">
                  <a:moveTo>
                    <a:pt x="0" y="92"/>
                  </a:moveTo>
                  <a:lnTo>
                    <a:pt x="0" y="75"/>
                  </a:lnTo>
                  <a:lnTo>
                    <a:pt x="16" y="77"/>
                  </a:lnTo>
                  <a:lnTo>
                    <a:pt x="45" y="77"/>
                  </a:lnTo>
                  <a:lnTo>
                    <a:pt x="47" y="73"/>
                  </a:lnTo>
                  <a:lnTo>
                    <a:pt x="49" y="70"/>
                  </a:lnTo>
                  <a:lnTo>
                    <a:pt x="50" y="67"/>
                  </a:lnTo>
                  <a:lnTo>
                    <a:pt x="53" y="65"/>
                  </a:lnTo>
                  <a:lnTo>
                    <a:pt x="55" y="62"/>
                  </a:lnTo>
                  <a:lnTo>
                    <a:pt x="55" y="54"/>
                  </a:lnTo>
                  <a:lnTo>
                    <a:pt x="55" y="49"/>
                  </a:lnTo>
                  <a:lnTo>
                    <a:pt x="42" y="58"/>
                  </a:lnTo>
                  <a:lnTo>
                    <a:pt x="32" y="64"/>
                  </a:lnTo>
                  <a:lnTo>
                    <a:pt x="22" y="69"/>
                  </a:lnTo>
                  <a:lnTo>
                    <a:pt x="12" y="73"/>
                  </a:lnTo>
                  <a:lnTo>
                    <a:pt x="10" y="71"/>
                  </a:lnTo>
                  <a:lnTo>
                    <a:pt x="9" y="70"/>
                  </a:lnTo>
                  <a:lnTo>
                    <a:pt x="8" y="69"/>
                  </a:lnTo>
                  <a:lnTo>
                    <a:pt x="6" y="66"/>
                  </a:lnTo>
                  <a:lnTo>
                    <a:pt x="3" y="64"/>
                  </a:lnTo>
                  <a:lnTo>
                    <a:pt x="1" y="61"/>
                  </a:lnTo>
                  <a:lnTo>
                    <a:pt x="12" y="57"/>
                  </a:lnTo>
                  <a:lnTo>
                    <a:pt x="23" y="52"/>
                  </a:lnTo>
                  <a:lnTo>
                    <a:pt x="28" y="49"/>
                  </a:lnTo>
                  <a:lnTo>
                    <a:pt x="34" y="46"/>
                  </a:lnTo>
                  <a:lnTo>
                    <a:pt x="39" y="42"/>
                  </a:lnTo>
                  <a:lnTo>
                    <a:pt x="19" y="42"/>
                  </a:lnTo>
                  <a:lnTo>
                    <a:pt x="3" y="42"/>
                  </a:lnTo>
                  <a:lnTo>
                    <a:pt x="3" y="27"/>
                  </a:lnTo>
                  <a:lnTo>
                    <a:pt x="19" y="27"/>
                  </a:lnTo>
                  <a:lnTo>
                    <a:pt x="55" y="27"/>
                  </a:lnTo>
                  <a:lnTo>
                    <a:pt x="55" y="19"/>
                  </a:lnTo>
                  <a:lnTo>
                    <a:pt x="35" y="19"/>
                  </a:lnTo>
                  <a:lnTo>
                    <a:pt x="19" y="19"/>
                  </a:lnTo>
                  <a:lnTo>
                    <a:pt x="18" y="16"/>
                  </a:lnTo>
                  <a:lnTo>
                    <a:pt x="17" y="12"/>
                  </a:lnTo>
                  <a:lnTo>
                    <a:pt x="16" y="10"/>
                  </a:lnTo>
                  <a:lnTo>
                    <a:pt x="15" y="8"/>
                  </a:lnTo>
                  <a:lnTo>
                    <a:pt x="14" y="3"/>
                  </a:lnTo>
                  <a:lnTo>
                    <a:pt x="23" y="4"/>
                  </a:lnTo>
                  <a:lnTo>
                    <a:pt x="32" y="4"/>
                  </a:lnTo>
                  <a:lnTo>
                    <a:pt x="45" y="5"/>
                  </a:lnTo>
                  <a:lnTo>
                    <a:pt x="65" y="4"/>
                  </a:lnTo>
                  <a:lnTo>
                    <a:pt x="79" y="4"/>
                  </a:lnTo>
                  <a:lnTo>
                    <a:pt x="91" y="3"/>
                  </a:lnTo>
                  <a:lnTo>
                    <a:pt x="97" y="1"/>
                  </a:lnTo>
                  <a:lnTo>
                    <a:pt x="101" y="0"/>
                  </a:lnTo>
                  <a:lnTo>
                    <a:pt x="107" y="9"/>
                  </a:lnTo>
                  <a:lnTo>
                    <a:pt x="112" y="16"/>
                  </a:lnTo>
                  <a:lnTo>
                    <a:pt x="92" y="18"/>
                  </a:lnTo>
                  <a:lnTo>
                    <a:pt x="71" y="19"/>
                  </a:lnTo>
                  <a:lnTo>
                    <a:pt x="71" y="27"/>
                  </a:lnTo>
                  <a:lnTo>
                    <a:pt x="107" y="27"/>
                  </a:lnTo>
                  <a:lnTo>
                    <a:pt x="123" y="27"/>
                  </a:lnTo>
                  <a:lnTo>
                    <a:pt x="123" y="42"/>
                  </a:lnTo>
                  <a:lnTo>
                    <a:pt x="107" y="42"/>
                  </a:lnTo>
                  <a:lnTo>
                    <a:pt x="87" y="42"/>
                  </a:lnTo>
                  <a:lnTo>
                    <a:pt x="91" y="44"/>
                  </a:lnTo>
                  <a:lnTo>
                    <a:pt x="95" y="48"/>
                  </a:lnTo>
                  <a:lnTo>
                    <a:pt x="101" y="51"/>
                  </a:lnTo>
                  <a:lnTo>
                    <a:pt x="107" y="54"/>
                  </a:lnTo>
                  <a:lnTo>
                    <a:pt x="116" y="56"/>
                  </a:lnTo>
                  <a:lnTo>
                    <a:pt x="126" y="58"/>
                  </a:lnTo>
                  <a:lnTo>
                    <a:pt x="124" y="62"/>
                  </a:lnTo>
                  <a:lnTo>
                    <a:pt x="123" y="64"/>
                  </a:lnTo>
                  <a:lnTo>
                    <a:pt x="122" y="66"/>
                  </a:lnTo>
                  <a:lnTo>
                    <a:pt x="120" y="70"/>
                  </a:lnTo>
                  <a:lnTo>
                    <a:pt x="118" y="73"/>
                  </a:lnTo>
                  <a:lnTo>
                    <a:pt x="100" y="67"/>
                  </a:lnTo>
                  <a:lnTo>
                    <a:pt x="88" y="61"/>
                  </a:lnTo>
                  <a:lnTo>
                    <a:pt x="79" y="55"/>
                  </a:lnTo>
                  <a:lnTo>
                    <a:pt x="71" y="48"/>
                  </a:lnTo>
                  <a:lnTo>
                    <a:pt x="71" y="54"/>
                  </a:lnTo>
                  <a:lnTo>
                    <a:pt x="72" y="62"/>
                  </a:lnTo>
                  <a:lnTo>
                    <a:pt x="60" y="62"/>
                  </a:lnTo>
                  <a:lnTo>
                    <a:pt x="63" y="63"/>
                  </a:lnTo>
                  <a:lnTo>
                    <a:pt x="66" y="65"/>
                  </a:lnTo>
                  <a:lnTo>
                    <a:pt x="72" y="66"/>
                  </a:lnTo>
                  <a:lnTo>
                    <a:pt x="69" y="72"/>
                  </a:lnTo>
                  <a:lnTo>
                    <a:pt x="64" y="77"/>
                  </a:lnTo>
                  <a:lnTo>
                    <a:pt x="107" y="77"/>
                  </a:lnTo>
                  <a:lnTo>
                    <a:pt x="125" y="75"/>
                  </a:lnTo>
                  <a:lnTo>
                    <a:pt x="125" y="92"/>
                  </a:lnTo>
                  <a:lnTo>
                    <a:pt x="107" y="90"/>
                  </a:lnTo>
                  <a:lnTo>
                    <a:pt x="96" y="90"/>
                  </a:lnTo>
                  <a:lnTo>
                    <a:pt x="94" y="95"/>
                  </a:lnTo>
                  <a:lnTo>
                    <a:pt x="92" y="97"/>
                  </a:lnTo>
                  <a:lnTo>
                    <a:pt x="89" y="100"/>
                  </a:lnTo>
                  <a:lnTo>
                    <a:pt x="89" y="101"/>
                  </a:lnTo>
                  <a:lnTo>
                    <a:pt x="86" y="104"/>
                  </a:lnTo>
                  <a:lnTo>
                    <a:pt x="122" y="114"/>
                  </a:lnTo>
                  <a:lnTo>
                    <a:pt x="120" y="118"/>
                  </a:lnTo>
                  <a:lnTo>
                    <a:pt x="119" y="119"/>
                  </a:lnTo>
                  <a:lnTo>
                    <a:pt x="115" y="126"/>
                  </a:lnTo>
                  <a:lnTo>
                    <a:pt x="113" y="129"/>
                  </a:lnTo>
                  <a:lnTo>
                    <a:pt x="92" y="123"/>
                  </a:lnTo>
                  <a:lnTo>
                    <a:pt x="71" y="116"/>
                  </a:lnTo>
                  <a:lnTo>
                    <a:pt x="58" y="121"/>
                  </a:lnTo>
                  <a:lnTo>
                    <a:pt x="46" y="125"/>
                  </a:lnTo>
                  <a:lnTo>
                    <a:pt x="32" y="127"/>
                  </a:lnTo>
                  <a:lnTo>
                    <a:pt x="15" y="128"/>
                  </a:lnTo>
                  <a:lnTo>
                    <a:pt x="14" y="125"/>
                  </a:lnTo>
                  <a:lnTo>
                    <a:pt x="11" y="121"/>
                  </a:lnTo>
                  <a:lnTo>
                    <a:pt x="10" y="119"/>
                  </a:lnTo>
                  <a:lnTo>
                    <a:pt x="8" y="113"/>
                  </a:lnTo>
                  <a:lnTo>
                    <a:pt x="20" y="113"/>
                  </a:lnTo>
                  <a:lnTo>
                    <a:pt x="31" y="112"/>
                  </a:lnTo>
                  <a:lnTo>
                    <a:pt x="40" y="111"/>
                  </a:lnTo>
                  <a:lnTo>
                    <a:pt x="50" y="109"/>
                  </a:lnTo>
                  <a:lnTo>
                    <a:pt x="37" y="105"/>
                  </a:lnTo>
                  <a:lnTo>
                    <a:pt x="22" y="101"/>
                  </a:lnTo>
                  <a:lnTo>
                    <a:pt x="26" y="96"/>
                  </a:lnTo>
                  <a:lnTo>
                    <a:pt x="32" y="90"/>
                  </a:lnTo>
                  <a:lnTo>
                    <a:pt x="16" y="90"/>
                  </a:lnTo>
                  <a:lnTo>
                    <a:pt x="0" y="92"/>
                  </a:lnTo>
                  <a:close/>
                  <a:moveTo>
                    <a:pt x="53" y="90"/>
                  </a:moveTo>
                  <a:lnTo>
                    <a:pt x="49" y="94"/>
                  </a:lnTo>
                  <a:lnTo>
                    <a:pt x="60" y="96"/>
                  </a:lnTo>
                  <a:lnTo>
                    <a:pt x="69" y="100"/>
                  </a:lnTo>
                  <a:lnTo>
                    <a:pt x="70" y="97"/>
                  </a:lnTo>
                  <a:lnTo>
                    <a:pt x="71" y="96"/>
                  </a:lnTo>
                  <a:lnTo>
                    <a:pt x="72" y="96"/>
                  </a:lnTo>
                  <a:lnTo>
                    <a:pt x="77" y="90"/>
                  </a:lnTo>
                  <a:lnTo>
                    <a:pt x="53" y="90"/>
                  </a:lnTo>
                  <a:close/>
                </a:path>
              </a:pathLst>
            </a:custGeom>
            <a:solidFill>
              <a:srgbClr val="FFFFFF"/>
            </a:solidFill>
            <a:ln w="0">
              <a:solidFill>
                <a:srgbClr val="FFFFFF"/>
              </a:solidFill>
              <a:prstDash val="solid"/>
              <a:round/>
            </a:ln>
          </p:spPr>
          <p:txBody>
            <a:bodyPr/>
            <a:lstStyle/>
            <a:p>
              <a:endParaRPr lang="zh-CN" altLang="en-US"/>
            </a:p>
          </p:txBody>
        </p:sp>
        <p:sp>
          <p:nvSpPr>
            <p:cNvPr id="13" name="Freeform 43"/>
            <p:cNvSpPr>
              <a:spLocks noEditPoints="1"/>
            </p:cNvSpPr>
            <p:nvPr/>
          </p:nvSpPr>
          <p:spPr bwMode="auto">
            <a:xfrm>
              <a:off x="2834" y="551"/>
              <a:ext cx="127" cy="128"/>
            </a:xfrm>
            <a:custGeom>
              <a:avLst/>
              <a:gdLst>
                <a:gd name="T0" fmla="*/ 41 w 127"/>
                <a:gd name="T1" fmla="*/ 102 h 128"/>
                <a:gd name="T2" fmla="*/ 51 w 127"/>
                <a:gd name="T3" fmla="*/ 91 h 128"/>
                <a:gd name="T4" fmla="*/ 54 w 127"/>
                <a:gd name="T5" fmla="*/ 80 h 128"/>
                <a:gd name="T6" fmla="*/ 55 w 127"/>
                <a:gd name="T7" fmla="*/ 70 h 128"/>
                <a:gd name="T8" fmla="*/ 64 w 127"/>
                <a:gd name="T9" fmla="*/ 64 h 128"/>
                <a:gd name="T10" fmla="*/ 72 w 127"/>
                <a:gd name="T11" fmla="*/ 70 h 128"/>
                <a:gd name="T12" fmla="*/ 71 w 127"/>
                <a:gd name="T13" fmla="*/ 81 h 128"/>
                <a:gd name="T14" fmla="*/ 67 w 127"/>
                <a:gd name="T15" fmla="*/ 94 h 128"/>
                <a:gd name="T16" fmla="*/ 62 w 127"/>
                <a:gd name="T17" fmla="*/ 105 h 128"/>
                <a:gd name="T18" fmla="*/ 48 w 127"/>
                <a:gd name="T19" fmla="*/ 116 h 128"/>
                <a:gd name="T20" fmla="*/ 20 w 127"/>
                <a:gd name="T21" fmla="*/ 125 h 128"/>
                <a:gd name="T22" fmla="*/ 5 w 127"/>
                <a:gd name="T23" fmla="*/ 124 h 128"/>
                <a:gd name="T24" fmla="*/ 4 w 127"/>
                <a:gd name="T25" fmla="*/ 118 h 128"/>
                <a:gd name="T26" fmla="*/ 0 w 127"/>
                <a:gd name="T27" fmla="*/ 111 h 128"/>
                <a:gd name="T28" fmla="*/ 28 w 127"/>
                <a:gd name="T29" fmla="*/ 107 h 128"/>
                <a:gd name="T30" fmla="*/ 96 w 127"/>
                <a:gd name="T31" fmla="*/ 99 h 128"/>
                <a:gd name="T32" fmla="*/ 96 w 127"/>
                <a:gd name="T33" fmla="*/ 60 h 128"/>
                <a:gd name="T34" fmla="*/ 29 w 127"/>
                <a:gd name="T35" fmla="*/ 86 h 128"/>
                <a:gd name="T36" fmla="*/ 12 w 127"/>
                <a:gd name="T37" fmla="*/ 101 h 128"/>
                <a:gd name="T38" fmla="*/ 12 w 127"/>
                <a:gd name="T39" fmla="*/ 58 h 128"/>
                <a:gd name="T40" fmla="*/ 26 w 127"/>
                <a:gd name="T41" fmla="*/ 45 h 128"/>
                <a:gd name="T42" fmla="*/ 115 w 127"/>
                <a:gd name="T43" fmla="*/ 45 h 128"/>
                <a:gd name="T44" fmla="*/ 113 w 127"/>
                <a:gd name="T45" fmla="*/ 85 h 128"/>
                <a:gd name="T46" fmla="*/ 18 w 127"/>
                <a:gd name="T47" fmla="*/ 40 h 128"/>
                <a:gd name="T48" fmla="*/ 19 w 127"/>
                <a:gd name="T49" fmla="*/ 12 h 128"/>
                <a:gd name="T50" fmla="*/ 33 w 127"/>
                <a:gd name="T51" fmla="*/ 0 h 128"/>
                <a:gd name="T52" fmla="*/ 108 w 127"/>
                <a:gd name="T53" fmla="*/ 0 h 128"/>
                <a:gd name="T54" fmla="*/ 106 w 127"/>
                <a:gd name="T55" fmla="*/ 27 h 128"/>
                <a:gd name="T56" fmla="*/ 93 w 127"/>
                <a:gd name="T57" fmla="*/ 40 h 128"/>
                <a:gd name="T58" fmla="*/ 18 w 127"/>
                <a:gd name="T59" fmla="*/ 40 h 128"/>
                <a:gd name="T60" fmla="*/ 90 w 127"/>
                <a:gd name="T61" fmla="*/ 15 h 128"/>
                <a:gd name="T62" fmla="*/ 35 w 127"/>
                <a:gd name="T63" fmla="*/ 25 h 128"/>
                <a:gd name="T64" fmla="*/ 65 w 127"/>
                <a:gd name="T65" fmla="*/ 104 h 128"/>
                <a:gd name="T66" fmla="*/ 70 w 127"/>
                <a:gd name="T67" fmla="*/ 97 h 128"/>
                <a:gd name="T68" fmla="*/ 72 w 127"/>
                <a:gd name="T69" fmla="*/ 94 h 128"/>
                <a:gd name="T70" fmla="*/ 79 w 127"/>
                <a:gd name="T71" fmla="*/ 92 h 128"/>
                <a:gd name="T72" fmla="*/ 86 w 127"/>
                <a:gd name="T73" fmla="*/ 95 h 128"/>
                <a:gd name="T74" fmla="*/ 127 w 127"/>
                <a:gd name="T75" fmla="*/ 112 h 128"/>
                <a:gd name="T76" fmla="*/ 123 w 127"/>
                <a:gd name="T77" fmla="*/ 120 h 128"/>
                <a:gd name="T78" fmla="*/ 120 w 127"/>
                <a:gd name="T79" fmla="*/ 128 h 128"/>
                <a:gd name="T80" fmla="*/ 102 w 127"/>
                <a:gd name="T81" fmla="*/ 119 h 128"/>
                <a:gd name="T82" fmla="*/ 82 w 127"/>
                <a:gd name="T83" fmla="*/ 111 h 12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 h="128">
                  <a:moveTo>
                    <a:pt x="28" y="107"/>
                  </a:moveTo>
                  <a:lnTo>
                    <a:pt x="41" y="102"/>
                  </a:lnTo>
                  <a:lnTo>
                    <a:pt x="48" y="95"/>
                  </a:lnTo>
                  <a:lnTo>
                    <a:pt x="51" y="91"/>
                  </a:lnTo>
                  <a:lnTo>
                    <a:pt x="52" y="85"/>
                  </a:lnTo>
                  <a:lnTo>
                    <a:pt x="54" y="80"/>
                  </a:lnTo>
                  <a:lnTo>
                    <a:pt x="55" y="74"/>
                  </a:lnTo>
                  <a:lnTo>
                    <a:pt x="55" y="70"/>
                  </a:lnTo>
                  <a:lnTo>
                    <a:pt x="55" y="63"/>
                  </a:lnTo>
                  <a:lnTo>
                    <a:pt x="64" y="64"/>
                  </a:lnTo>
                  <a:lnTo>
                    <a:pt x="73" y="64"/>
                  </a:lnTo>
                  <a:lnTo>
                    <a:pt x="72" y="70"/>
                  </a:lnTo>
                  <a:lnTo>
                    <a:pt x="72" y="77"/>
                  </a:lnTo>
                  <a:lnTo>
                    <a:pt x="71" y="81"/>
                  </a:lnTo>
                  <a:lnTo>
                    <a:pt x="70" y="87"/>
                  </a:lnTo>
                  <a:lnTo>
                    <a:pt x="67" y="94"/>
                  </a:lnTo>
                  <a:lnTo>
                    <a:pt x="65" y="100"/>
                  </a:lnTo>
                  <a:lnTo>
                    <a:pt x="62" y="105"/>
                  </a:lnTo>
                  <a:lnTo>
                    <a:pt x="57" y="110"/>
                  </a:lnTo>
                  <a:lnTo>
                    <a:pt x="48" y="116"/>
                  </a:lnTo>
                  <a:lnTo>
                    <a:pt x="34" y="120"/>
                  </a:lnTo>
                  <a:lnTo>
                    <a:pt x="20" y="125"/>
                  </a:lnTo>
                  <a:lnTo>
                    <a:pt x="7" y="127"/>
                  </a:lnTo>
                  <a:lnTo>
                    <a:pt x="5" y="124"/>
                  </a:lnTo>
                  <a:lnTo>
                    <a:pt x="5" y="122"/>
                  </a:lnTo>
                  <a:lnTo>
                    <a:pt x="4" y="118"/>
                  </a:lnTo>
                  <a:lnTo>
                    <a:pt x="2" y="116"/>
                  </a:lnTo>
                  <a:lnTo>
                    <a:pt x="0" y="111"/>
                  </a:lnTo>
                  <a:lnTo>
                    <a:pt x="13" y="109"/>
                  </a:lnTo>
                  <a:lnTo>
                    <a:pt x="28" y="107"/>
                  </a:lnTo>
                  <a:close/>
                  <a:moveTo>
                    <a:pt x="115" y="99"/>
                  </a:moveTo>
                  <a:lnTo>
                    <a:pt x="96" y="99"/>
                  </a:lnTo>
                  <a:lnTo>
                    <a:pt x="96" y="85"/>
                  </a:lnTo>
                  <a:lnTo>
                    <a:pt x="96" y="60"/>
                  </a:lnTo>
                  <a:lnTo>
                    <a:pt x="29" y="60"/>
                  </a:lnTo>
                  <a:lnTo>
                    <a:pt x="29" y="86"/>
                  </a:lnTo>
                  <a:lnTo>
                    <a:pt x="31" y="101"/>
                  </a:lnTo>
                  <a:lnTo>
                    <a:pt x="12" y="101"/>
                  </a:lnTo>
                  <a:lnTo>
                    <a:pt x="12" y="86"/>
                  </a:lnTo>
                  <a:lnTo>
                    <a:pt x="12" y="58"/>
                  </a:lnTo>
                  <a:lnTo>
                    <a:pt x="12" y="45"/>
                  </a:lnTo>
                  <a:lnTo>
                    <a:pt x="26" y="45"/>
                  </a:lnTo>
                  <a:lnTo>
                    <a:pt x="100" y="45"/>
                  </a:lnTo>
                  <a:lnTo>
                    <a:pt x="115" y="45"/>
                  </a:lnTo>
                  <a:lnTo>
                    <a:pt x="113" y="58"/>
                  </a:lnTo>
                  <a:lnTo>
                    <a:pt x="113" y="85"/>
                  </a:lnTo>
                  <a:lnTo>
                    <a:pt x="115" y="99"/>
                  </a:lnTo>
                  <a:close/>
                  <a:moveTo>
                    <a:pt x="18" y="40"/>
                  </a:moveTo>
                  <a:lnTo>
                    <a:pt x="19" y="27"/>
                  </a:lnTo>
                  <a:lnTo>
                    <a:pt x="19" y="12"/>
                  </a:lnTo>
                  <a:lnTo>
                    <a:pt x="18" y="0"/>
                  </a:lnTo>
                  <a:lnTo>
                    <a:pt x="33" y="0"/>
                  </a:lnTo>
                  <a:lnTo>
                    <a:pt x="93" y="0"/>
                  </a:lnTo>
                  <a:lnTo>
                    <a:pt x="108" y="0"/>
                  </a:lnTo>
                  <a:lnTo>
                    <a:pt x="106" y="12"/>
                  </a:lnTo>
                  <a:lnTo>
                    <a:pt x="106" y="27"/>
                  </a:lnTo>
                  <a:lnTo>
                    <a:pt x="108" y="40"/>
                  </a:lnTo>
                  <a:lnTo>
                    <a:pt x="93" y="40"/>
                  </a:lnTo>
                  <a:lnTo>
                    <a:pt x="33" y="40"/>
                  </a:lnTo>
                  <a:lnTo>
                    <a:pt x="18" y="40"/>
                  </a:lnTo>
                  <a:close/>
                  <a:moveTo>
                    <a:pt x="90" y="25"/>
                  </a:moveTo>
                  <a:lnTo>
                    <a:pt x="90" y="15"/>
                  </a:lnTo>
                  <a:lnTo>
                    <a:pt x="35" y="15"/>
                  </a:lnTo>
                  <a:lnTo>
                    <a:pt x="35" y="25"/>
                  </a:lnTo>
                  <a:lnTo>
                    <a:pt x="90" y="25"/>
                  </a:lnTo>
                  <a:close/>
                  <a:moveTo>
                    <a:pt x="65" y="104"/>
                  </a:moveTo>
                  <a:lnTo>
                    <a:pt x="69" y="101"/>
                  </a:lnTo>
                  <a:lnTo>
                    <a:pt x="70" y="97"/>
                  </a:lnTo>
                  <a:lnTo>
                    <a:pt x="72" y="95"/>
                  </a:lnTo>
                  <a:lnTo>
                    <a:pt x="72" y="94"/>
                  </a:lnTo>
                  <a:lnTo>
                    <a:pt x="74" y="91"/>
                  </a:lnTo>
                  <a:lnTo>
                    <a:pt x="79" y="92"/>
                  </a:lnTo>
                  <a:lnTo>
                    <a:pt x="82" y="94"/>
                  </a:lnTo>
                  <a:lnTo>
                    <a:pt x="86" y="95"/>
                  </a:lnTo>
                  <a:lnTo>
                    <a:pt x="116" y="108"/>
                  </a:lnTo>
                  <a:lnTo>
                    <a:pt x="127" y="112"/>
                  </a:lnTo>
                  <a:lnTo>
                    <a:pt x="125" y="117"/>
                  </a:lnTo>
                  <a:lnTo>
                    <a:pt x="123" y="120"/>
                  </a:lnTo>
                  <a:lnTo>
                    <a:pt x="121" y="123"/>
                  </a:lnTo>
                  <a:lnTo>
                    <a:pt x="120" y="128"/>
                  </a:lnTo>
                  <a:lnTo>
                    <a:pt x="110" y="124"/>
                  </a:lnTo>
                  <a:lnTo>
                    <a:pt x="102" y="119"/>
                  </a:lnTo>
                  <a:lnTo>
                    <a:pt x="94" y="116"/>
                  </a:lnTo>
                  <a:lnTo>
                    <a:pt x="82" y="111"/>
                  </a:lnTo>
                  <a:lnTo>
                    <a:pt x="65" y="104"/>
                  </a:lnTo>
                  <a:close/>
                </a:path>
              </a:pathLst>
            </a:custGeom>
            <a:solidFill>
              <a:srgbClr val="FFFFFF"/>
            </a:solidFill>
            <a:ln w="0">
              <a:solidFill>
                <a:srgbClr val="FFFFFF"/>
              </a:solidFill>
              <a:prstDash val="solid"/>
              <a:round/>
            </a:ln>
          </p:spPr>
          <p:txBody>
            <a:bodyPr/>
            <a:lstStyle/>
            <a:p>
              <a:endParaRPr lang="zh-CN" altLang="en-US"/>
            </a:p>
          </p:txBody>
        </p:sp>
        <p:sp>
          <p:nvSpPr>
            <p:cNvPr id="14" name="Freeform 44"/>
            <p:cNvSpPr>
              <a:spLocks noEditPoints="1"/>
            </p:cNvSpPr>
            <p:nvPr/>
          </p:nvSpPr>
          <p:spPr bwMode="auto">
            <a:xfrm>
              <a:off x="3000" y="549"/>
              <a:ext cx="130" cy="132"/>
            </a:xfrm>
            <a:custGeom>
              <a:avLst/>
              <a:gdLst>
                <a:gd name="T0" fmla="*/ 6 w 130"/>
                <a:gd name="T1" fmla="*/ 48 h 132"/>
                <a:gd name="T2" fmla="*/ 14 w 130"/>
                <a:gd name="T3" fmla="*/ 44 h 132"/>
                <a:gd name="T4" fmla="*/ 22 w 130"/>
                <a:gd name="T5" fmla="*/ 40 h 132"/>
                <a:gd name="T6" fmla="*/ 34 w 130"/>
                <a:gd name="T7" fmla="*/ 32 h 132"/>
                <a:gd name="T8" fmla="*/ 44 w 130"/>
                <a:gd name="T9" fmla="*/ 20 h 132"/>
                <a:gd name="T10" fmla="*/ 50 w 130"/>
                <a:gd name="T11" fmla="*/ 11 h 132"/>
                <a:gd name="T12" fmla="*/ 54 w 130"/>
                <a:gd name="T13" fmla="*/ 4 h 132"/>
                <a:gd name="T14" fmla="*/ 56 w 130"/>
                <a:gd name="T15" fmla="*/ 0 h 132"/>
                <a:gd name="T16" fmla="*/ 76 w 130"/>
                <a:gd name="T17" fmla="*/ 3 h 132"/>
                <a:gd name="T18" fmla="*/ 78 w 130"/>
                <a:gd name="T19" fmla="*/ 12 h 132"/>
                <a:gd name="T20" fmla="*/ 85 w 130"/>
                <a:gd name="T21" fmla="*/ 20 h 132"/>
                <a:gd name="T22" fmla="*/ 94 w 130"/>
                <a:gd name="T23" fmla="*/ 29 h 132"/>
                <a:gd name="T24" fmla="*/ 114 w 130"/>
                <a:gd name="T25" fmla="*/ 41 h 132"/>
                <a:gd name="T26" fmla="*/ 129 w 130"/>
                <a:gd name="T27" fmla="*/ 47 h 132"/>
                <a:gd name="T28" fmla="*/ 127 w 130"/>
                <a:gd name="T29" fmla="*/ 50 h 132"/>
                <a:gd name="T30" fmla="*/ 122 w 130"/>
                <a:gd name="T31" fmla="*/ 58 h 132"/>
                <a:gd name="T32" fmla="*/ 106 w 130"/>
                <a:gd name="T33" fmla="*/ 57 h 132"/>
                <a:gd name="T34" fmla="*/ 96 w 130"/>
                <a:gd name="T35" fmla="*/ 64 h 132"/>
                <a:gd name="T36" fmla="*/ 47 w 130"/>
                <a:gd name="T37" fmla="*/ 64 h 132"/>
                <a:gd name="T38" fmla="*/ 36 w 130"/>
                <a:gd name="T39" fmla="*/ 50 h 132"/>
                <a:gd name="T40" fmla="*/ 28 w 130"/>
                <a:gd name="T41" fmla="*/ 56 h 132"/>
                <a:gd name="T42" fmla="*/ 24 w 130"/>
                <a:gd name="T43" fmla="*/ 58 h 132"/>
                <a:gd name="T44" fmla="*/ 12 w 130"/>
                <a:gd name="T45" fmla="*/ 62 h 132"/>
                <a:gd name="T46" fmla="*/ 8 w 130"/>
                <a:gd name="T47" fmla="*/ 58 h 132"/>
                <a:gd name="T48" fmla="*/ 4 w 130"/>
                <a:gd name="T49" fmla="*/ 53 h 132"/>
                <a:gd name="T50" fmla="*/ 9 w 130"/>
                <a:gd name="T51" fmla="*/ 73 h 132"/>
                <a:gd name="T52" fmla="*/ 105 w 130"/>
                <a:gd name="T53" fmla="*/ 73 h 132"/>
                <a:gd name="T54" fmla="*/ 121 w 130"/>
                <a:gd name="T55" fmla="*/ 89 h 132"/>
                <a:gd name="T56" fmla="*/ 90 w 130"/>
                <a:gd name="T57" fmla="*/ 89 h 132"/>
                <a:gd name="T58" fmla="*/ 121 w 130"/>
                <a:gd name="T59" fmla="*/ 118 h 132"/>
                <a:gd name="T60" fmla="*/ 107 w 130"/>
                <a:gd name="T61" fmla="*/ 132 h 132"/>
                <a:gd name="T62" fmla="*/ 100 w 130"/>
                <a:gd name="T63" fmla="*/ 122 h 132"/>
                <a:gd name="T64" fmla="*/ 71 w 130"/>
                <a:gd name="T65" fmla="*/ 125 h 132"/>
                <a:gd name="T66" fmla="*/ 59 w 130"/>
                <a:gd name="T67" fmla="*/ 125 h 132"/>
                <a:gd name="T68" fmla="*/ 53 w 130"/>
                <a:gd name="T69" fmla="*/ 126 h 132"/>
                <a:gd name="T70" fmla="*/ 43 w 130"/>
                <a:gd name="T71" fmla="*/ 127 h 132"/>
                <a:gd name="T72" fmla="*/ 34 w 130"/>
                <a:gd name="T73" fmla="*/ 128 h 132"/>
                <a:gd name="T74" fmla="*/ 27 w 130"/>
                <a:gd name="T75" fmla="*/ 130 h 132"/>
                <a:gd name="T76" fmla="*/ 25 w 130"/>
                <a:gd name="T77" fmla="*/ 126 h 132"/>
                <a:gd name="T78" fmla="*/ 23 w 130"/>
                <a:gd name="T79" fmla="*/ 122 h 132"/>
                <a:gd name="T80" fmla="*/ 19 w 130"/>
                <a:gd name="T81" fmla="*/ 113 h 132"/>
                <a:gd name="T82" fmla="*/ 28 w 130"/>
                <a:gd name="T83" fmla="*/ 109 h 132"/>
                <a:gd name="T84" fmla="*/ 37 w 130"/>
                <a:gd name="T85" fmla="*/ 102 h 132"/>
                <a:gd name="T86" fmla="*/ 44 w 130"/>
                <a:gd name="T87" fmla="*/ 94 h 132"/>
                <a:gd name="T88" fmla="*/ 23 w 130"/>
                <a:gd name="T89" fmla="*/ 89 h 132"/>
                <a:gd name="T90" fmla="*/ 9 w 130"/>
                <a:gd name="T91" fmla="*/ 73 h 132"/>
                <a:gd name="T92" fmla="*/ 47 w 130"/>
                <a:gd name="T93" fmla="*/ 49 h 132"/>
                <a:gd name="T94" fmla="*/ 92 w 130"/>
                <a:gd name="T95" fmla="*/ 49 h 132"/>
                <a:gd name="T96" fmla="*/ 84 w 130"/>
                <a:gd name="T97" fmla="*/ 41 h 132"/>
                <a:gd name="T98" fmla="*/ 76 w 130"/>
                <a:gd name="T99" fmla="*/ 33 h 132"/>
                <a:gd name="T100" fmla="*/ 66 w 130"/>
                <a:gd name="T101" fmla="*/ 19 h 132"/>
                <a:gd name="T102" fmla="*/ 54 w 130"/>
                <a:gd name="T103" fmla="*/ 34 h 132"/>
                <a:gd name="T104" fmla="*/ 38 w 130"/>
                <a:gd name="T105" fmla="*/ 49 h 132"/>
                <a:gd name="T106" fmla="*/ 87 w 130"/>
                <a:gd name="T107" fmla="*/ 107 h 132"/>
                <a:gd name="T108" fmla="*/ 85 w 130"/>
                <a:gd name="T109" fmla="*/ 105 h 132"/>
                <a:gd name="T110" fmla="*/ 79 w 130"/>
                <a:gd name="T111" fmla="*/ 101 h 132"/>
                <a:gd name="T112" fmla="*/ 79 w 130"/>
                <a:gd name="T113" fmla="*/ 95 h 132"/>
                <a:gd name="T114" fmla="*/ 85 w 130"/>
                <a:gd name="T115" fmla="*/ 91 h 132"/>
                <a:gd name="T116" fmla="*/ 67 w 130"/>
                <a:gd name="T117" fmla="*/ 89 h 132"/>
                <a:gd name="T118" fmla="*/ 69 w 130"/>
                <a:gd name="T119" fmla="*/ 93 h 132"/>
                <a:gd name="T120" fmla="*/ 61 w 130"/>
                <a:gd name="T121" fmla="*/ 101 h 132"/>
                <a:gd name="T122" fmla="*/ 68 w 130"/>
                <a:gd name="T123" fmla="*/ 110 h 13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30" h="132">
                  <a:moveTo>
                    <a:pt x="0" y="50"/>
                  </a:moveTo>
                  <a:lnTo>
                    <a:pt x="6" y="48"/>
                  </a:lnTo>
                  <a:lnTo>
                    <a:pt x="12" y="47"/>
                  </a:lnTo>
                  <a:lnTo>
                    <a:pt x="14" y="44"/>
                  </a:lnTo>
                  <a:lnTo>
                    <a:pt x="17" y="43"/>
                  </a:lnTo>
                  <a:lnTo>
                    <a:pt x="22" y="40"/>
                  </a:lnTo>
                  <a:lnTo>
                    <a:pt x="27" y="36"/>
                  </a:lnTo>
                  <a:lnTo>
                    <a:pt x="34" y="32"/>
                  </a:lnTo>
                  <a:lnTo>
                    <a:pt x="39" y="26"/>
                  </a:lnTo>
                  <a:lnTo>
                    <a:pt x="44" y="20"/>
                  </a:lnTo>
                  <a:lnTo>
                    <a:pt x="47" y="16"/>
                  </a:lnTo>
                  <a:lnTo>
                    <a:pt x="50" y="11"/>
                  </a:lnTo>
                  <a:lnTo>
                    <a:pt x="52" y="8"/>
                  </a:lnTo>
                  <a:lnTo>
                    <a:pt x="54" y="4"/>
                  </a:lnTo>
                  <a:lnTo>
                    <a:pt x="55" y="2"/>
                  </a:lnTo>
                  <a:lnTo>
                    <a:pt x="56" y="0"/>
                  </a:lnTo>
                  <a:lnTo>
                    <a:pt x="66" y="2"/>
                  </a:lnTo>
                  <a:lnTo>
                    <a:pt x="76" y="3"/>
                  </a:lnTo>
                  <a:lnTo>
                    <a:pt x="75" y="6"/>
                  </a:lnTo>
                  <a:lnTo>
                    <a:pt x="78" y="12"/>
                  </a:lnTo>
                  <a:lnTo>
                    <a:pt x="82" y="17"/>
                  </a:lnTo>
                  <a:lnTo>
                    <a:pt x="85" y="20"/>
                  </a:lnTo>
                  <a:lnTo>
                    <a:pt x="89" y="25"/>
                  </a:lnTo>
                  <a:lnTo>
                    <a:pt x="94" y="29"/>
                  </a:lnTo>
                  <a:lnTo>
                    <a:pt x="101" y="34"/>
                  </a:lnTo>
                  <a:lnTo>
                    <a:pt x="114" y="41"/>
                  </a:lnTo>
                  <a:lnTo>
                    <a:pt x="130" y="45"/>
                  </a:lnTo>
                  <a:lnTo>
                    <a:pt x="129" y="47"/>
                  </a:lnTo>
                  <a:lnTo>
                    <a:pt x="128" y="49"/>
                  </a:lnTo>
                  <a:lnTo>
                    <a:pt x="127" y="50"/>
                  </a:lnTo>
                  <a:lnTo>
                    <a:pt x="124" y="53"/>
                  </a:lnTo>
                  <a:lnTo>
                    <a:pt x="122" y="58"/>
                  </a:lnTo>
                  <a:lnTo>
                    <a:pt x="120" y="64"/>
                  </a:lnTo>
                  <a:lnTo>
                    <a:pt x="106" y="57"/>
                  </a:lnTo>
                  <a:lnTo>
                    <a:pt x="96" y="50"/>
                  </a:lnTo>
                  <a:lnTo>
                    <a:pt x="96" y="64"/>
                  </a:lnTo>
                  <a:lnTo>
                    <a:pt x="84" y="64"/>
                  </a:lnTo>
                  <a:lnTo>
                    <a:pt x="47" y="64"/>
                  </a:lnTo>
                  <a:lnTo>
                    <a:pt x="36" y="64"/>
                  </a:lnTo>
                  <a:lnTo>
                    <a:pt x="36" y="50"/>
                  </a:lnTo>
                  <a:lnTo>
                    <a:pt x="31" y="53"/>
                  </a:lnTo>
                  <a:lnTo>
                    <a:pt x="28" y="56"/>
                  </a:lnTo>
                  <a:lnTo>
                    <a:pt x="25" y="57"/>
                  </a:lnTo>
                  <a:lnTo>
                    <a:pt x="24" y="58"/>
                  </a:lnTo>
                  <a:lnTo>
                    <a:pt x="14" y="65"/>
                  </a:lnTo>
                  <a:lnTo>
                    <a:pt x="12" y="62"/>
                  </a:lnTo>
                  <a:lnTo>
                    <a:pt x="11" y="59"/>
                  </a:lnTo>
                  <a:lnTo>
                    <a:pt x="8" y="58"/>
                  </a:lnTo>
                  <a:lnTo>
                    <a:pt x="7" y="56"/>
                  </a:lnTo>
                  <a:lnTo>
                    <a:pt x="4" y="53"/>
                  </a:lnTo>
                  <a:lnTo>
                    <a:pt x="0" y="50"/>
                  </a:lnTo>
                  <a:close/>
                  <a:moveTo>
                    <a:pt x="9" y="73"/>
                  </a:moveTo>
                  <a:lnTo>
                    <a:pt x="23" y="73"/>
                  </a:lnTo>
                  <a:lnTo>
                    <a:pt x="105" y="73"/>
                  </a:lnTo>
                  <a:lnTo>
                    <a:pt x="121" y="73"/>
                  </a:lnTo>
                  <a:lnTo>
                    <a:pt x="121" y="89"/>
                  </a:lnTo>
                  <a:lnTo>
                    <a:pt x="105" y="89"/>
                  </a:lnTo>
                  <a:lnTo>
                    <a:pt x="90" y="89"/>
                  </a:lnTo>
                  <a:lnTo>
                    <a:pt x="107" y="104"/>
                  </a:lnTo>
                  <a:lnTo>
                    <a:pt x="121" y="118"/>
                  </a:lnTo>
                  <a:lnTo>
                    <a:pt x="113" y="125"/>
                  </a:lnTo>
                  <a:lnTo>
                    <a:pt x="107" y="132"/>
                  </a:lnTo>
                  <a:lnTo>
                    <a:pt x="104" y="127"/>
                  </a:lnTo>
                  <a:lnTo>
                    <a:pt x="100" y="122"/>
                  </a:lnTo>
                  <a:lnTo>
                    <a:pt x="85" y="124"/>
                  </a:lnTo>
                  <a:lnTo>
                    <a:pt x="71" y="125"/>
                  </a:lnTo>
                  <a:lnTo>
                    <a:pt x="65" y="125"/>
                  </a:lnTo>
                  <a:lnTo>
                    <a:pt x="59" y="125"/>
                  </a:lnTo>
                  <a:lnTo>
                    <a:pt x="55" y="126"/>
                  </a:lnTo>
                  <a:lnTo>
                    <a:pt x="53" y="126"/>
                  </a:lnTo>
                  <a:lnTo>
                    <a:pt x="48" y="126"/>
                  </a:lnTo>
                  <a:lnTo>
                    <a:pt x="43" y="127"/>
                  </a:lnTo>
                  <a:lnTo>
                    <a:pt x="37" y="128"/>
                  </a:lnTo>
                  <a:lnTo>
                    <a:pt x="34" y="128"/>
                  </a:lnTo>
                  <a:lnTo>
                    <a:pt x="31" y="129"/>
                  </a:lnTo>
                  <a:lnTo>
                    <a:pt x="27" y="130"/>
                  </a:lnTo>
                  <a:lnTo>
                    <a:pt x="27" y="128"/>
                  </a:lnTo>
                  <a:lnTo>
                    <a:pt x="25" y="126"/>
                  </a:lnTo>
                  <a:lnTo>
                    <a:pt x="24" y="125"/>
                  </a:lnTo>
                  <a:lnTo>
                    <a:pt x="23" y="122"/>
                  </a:lnTo>
                  <a:lnTo>
                    <a:pt x="22" y="118"/>
                  </a:lnTo>
                  <a:lnTo>
                    <a:pt x="19" y="113"/>
                  </a:lnTo>
                  <a:lnTo>
                    <a:pt x="24" y="111"/>
                  </a:lnTo>
                  <a:lnTo>
                    <a:pt x="28" y="109"/>
                  </a:lnTo>
                  <a:lnTo>
                    <a:pt x="32" y="105"/>
                  </a:lnTo>
                  <a:lnTo>
                    <a:pt x="37" y="102"/>
                  </a:lnTo>
                  <a:lnTo>
                    <a:pt x="40" y="98"/>
                  </a:lnTo>
                  <a:lnTo>
                    <a:pt x="44" y="94"/>
                  </a:lnTo>
                  <a:lnTo>
                    <a:pt x="48" y="89"/>
                  </a:lnTo>
                  <a:lnTo>
                    <a:pt x="23" y="89"/>
                  </a:lnTo>
                  <a:lnTo>
                    <a:pt x="9" y="89"/>
                  </a:lnTo>
                  <a:lnTo>
                    <a:pt x="9" y="73"/>
                  </a:lnTo>
                  <a:close/>
                  <a:moveTo>
                    <a:pt x="38" y="49"/>
                  </a:moveTo>
                  <a:lnTo>
                    <a:pt x="47" y="49"/>
                  </a:lnTo>
                  <a:lnTo>
                    <a:pt x="84" y="49"/>
                  </a:lnTo>
                  <a:lnTo>
                    <a:pt x="92" y="49"/>
                  </a:lnTo>
                  <a:lnTo>
                    <a:pt x="87" y="44"/>
                  </a:lnTo>
                  <a:lnTo>
                    <a:pt x="84" y="41"/>
                  </a:lnTo>
                  <a:lnTo>
                    <a:pt x="81" y="37"/>
                  </a:lnTo>
                  <a:lnTo>
                    <a:pt x="76" y="33"/>
                  </a:lnTo>
                  <a:lnTo>
                    <a:pt x="71" y="27"/>
                  </a:lnTo>
                  <a:lnTo>
                    <a:pt x="66" y="19"/>
                  </a:lnTo>
                  <a:lnTo>
                    <a:pt x="60" y="27"/>
                  </a:lnTo>
                  <a:lnTo>
                    <a:pt x="54" y="34"/>
                  </a:lnTo>
                  <a:lnTo>
                    <a:pt x="46" y="41"/>
                  </a:lnTo>
                  <a:lnTo>
                    <a:pt x="38" y="49"/>
                  </a:lnTo>
                  <a:close/>
                  <a:moveTo>
                    <a:pt x="89" y="109"/>
                  </a:moveTo>
                  <a:lnTo>
                    <a:pt x="87" y="107"/>
                  </a:lnTo>
                  <a:lnTo>
                    <a:pt x="86" y="105"/>
                  </a:lnTo>
                  <a:lnTo>
                    <a:pt x="85" y="105"/>
                  </a:lnTo>
                  <a:lnTo>
                    <a:pt x="83" y="103"/>
                  </a:lnTo>
                  <a:lnTo>
                    <a:pt x="79" y="101"/>
                  </a:lnTo>
                  <a:lnTo>
                    <a:pt x="76" y="97"/>
                  </a:lnTo>
                  <a:lnTo>
                    <a:pt x="79" y="95"/>
                  </a:lnTo>
                  <a:lnTo>
                    <a:pt x="82" y="94"/>
                  </a:lnTo>
                  <a:lnTo>
                    <a:pt x="85" y="91"/>
                  </a:lnTo>
                  <a:lnTo>
                    <a:pt x="89" y="89"/>
                  </a:lnTo>
                  <a:lnTo>
                    <a:pt x="67" y="89"/>
                  </a:lnTo>
                  <a:lnTo>
                    <a:pt x="71" y="91"/>
                  </a:lnTo>
                  <a:lnTo>
                    <a:pt x="69" y="93"/>
                  </a:lnTo>
                  <a:lnTo>
                    <a:pt x="68" y="94"/>
                  </a:lnTo>
                  <a:lnTo>
                    <a:pt x="61" y="101"/>
                  </a:lnTo>
                  <a:lnTo>
                    <a:pt x="48" y="111"/>
                  </a:lnTo>
                  <a:lnTo>
                    <a:pt x="68" y="110"/>
                  </a:lnTo>
                  <a:lnTo>
                    <a:pt x="89" y="109"/>
                  </a:lnTo>
                  <a:close/>
                </a:path>
              </a:pathLst>
            </a:custGeom>
            <a:solidFill>
              <a:srgbClr val="FFFFFF"/>
            </a:solidFill>
            <a:ln w="0">
              <a:solidFill>
                <a:srgbClr val="FFFFFF"/>
              </a:solidFill>
              <a:prstDash val="solid"/>
              <a:round/>
            </a:ln>
          </p:spPr>
          <p:txBody>
            <a:bodyPr/>
            <a:lstStyle/>
            <a:p>
              <a:endParaRPr lang="zh-CN" altLang="en-US"/>
            </a:p>
          </p:txBody>
        </p:sp>
        <p:sp>
          <p:nvSpPr>
            <p:cNvPr id="15" name="Freeform 45"/>
            <p:cNvSpPr/>
            <p:nvPr/>
          </p:nvSpPr>
          <p:spPr bwMode="auto">
            <a:xfrm>
              <a:off x="1657" y="746"/>
              <a:ext cx="51" cy="64"/>
            </a:xfrm>
            <a:custGeom>
              <a:avLst/>
              <a:gdLst>
                <a:gd name="T0" fmla="*/ 51 w 51"/>
                <a:gd name="T1" fmla="*/ 3 h 64"/>
                <a:gd name="T2" fmla="*/ 50 w 51"/>
                <a:gd name="T3" fmla="*/ 13 h 64"/>
                <a:gd name="T4" fmla="*/ 50 w 51"/>
                <a:gd name="T5" fmla="*/ 13 h 64"/>
                <a:gd name="T6" fmla="*/ 49 w 51"/>
                <a:gd name="T7" fmla="*/ 13 h 64"/>
                <a:gd name="T8" fmla="*/ 44 w 51"/>
                <a:gd name="T9" fmla="*/ 10 h 64"/>
                <a:gd name="T10" fmla="*/ 39 w 51"/>
                <a:gd name="T11" fmla="*/ 9 h 64"/>
                <a:gd name="T12" fmla="*/ 36 w 51"/>
                <a:gd name="T13" fmla="*/ 9 h 64"/>
                <a:gd name="T14" fmla="*/ 30 w 51"/>
                <a:gd name="T15" fmla="*/ 10 h 64"/>
                <a:gd name="T16" fmla="*/ 27 w 51"/>
                <a:gd name="T17" fmla="*/ 11 h 64"/>
                <a:gd name="T18" fmla="*/ 22 w 51"/>
                <a:gd name="T19" fmla="*/ 13 h 64"/>
                <a:gd name="T20" fmla="*/ 20 w 51"/>
                <a:gd name="T21" fmla="*/ 16 h 64"/>
                <a:gd name="T22" fmla="*/ 16 w 51"/>
                <a:gd name="T23" fmla="*/ 21 h 64"/>
                <a:gd name="T24" fmla="*/ 14 w 51"/>
                <a:gd name="T25" fmla="*/ 25 h 64"/>
                <a:gd name="T26" fmla="*/ 13 w 51"/>
                <a:gd name="T27" fmla="*/ 32 h 64"/>
                <a:gd name="T28" fmla="*/ 14 w 51"/>
                <a:gd name="T29" fmla="*/ 38 h 64"/>
                <a:gd name="T30" fmla="*/ 16 w 51"/>
                <a:gd name="T31" fmla="*/ 44 h 64"/>
                <a:gd name="T32" fmla="*/ 20 w 51"/>
                <a:gd name="T33" fmla="*/ 48 h 64"/>
                <a:gd name="T34" fmla="*/ 24 w 51"/>
                <a:gd name="T35" fmla="*/ 52 h 64"/>
                <a:gd name="T36" fmla="*/ 29 w 51"/>
                <a:gd name="T37" fmla="*/ 54 h 64"/>
                <a:gd name="T38" fmla="*/ 36 w 51"/>
                <a:gd name="T39" fmla="*/ 54 h 64"/>
                <a:gd name="T40" fmla="*/ 38 w 51"/>
                <a:gd name="T41" fmla="*/ 54 h 64"/>
                <a:gd name="T42" fmla="*/ 42 w 51"/>
                <a:gd name="T43" fmla="*/ 53 h 64"/>
                <a:gd name="T44" fmla="*/ 46 w 51"/>
                <a:gd name="T45" fmla="*/ 52 h 64"/>
                <a:gd name="T46" fmla="*/ 49 w 51"/>
                <a:gd name="T47" fmla="*/ 52 h 64"/>
                <a:gd name="T48" fmla="*/ 50 w 51"/>
                <a:gd name="T49" fmla="*/ 50 h 64"/>
                <a:gd name="T50" fmla="*/ 51 w 51"/>
                <a:gd name="T51" fmla="*/ 61 h 64"/>
                <a:gd name="T52" fmla="*/ 50 w 51"/>
                <a:gd name="T53" fmla="*/ 61 h 64"/>
                <a:gd name="T54" fmla="*/ 47 w 51"/>
                <a:gd name="T55" fmla="*/ 62 h 64"/>
                <a:gd name="T56" fmla="*/ 43 w 51"/>
                <a:gd name="T57" fmla="*/ 63 h 64"/>
                <a:gd name="T58" fmla="*/ 38 w 51"/>
                <a:gd name="T59" fmla="*/ 63 h 64"/>
                <a:gd name="T60" fmla="*/ 35 w 51"/>
                <a:gd name="T61" fmla="*/ 64 h 64"/>
                <a:gd name="T62" fmla="*/ 21 w 51"/>
                <a:gd name="T63" fmla="*/ 62 h 64"/>
                <a:gd name="T64" fmla="*/ 10 w 51"/>
                <a:gd name="T65" fmla="*/ 55 h 64"/>
                <a:gd name="T66" fmla="*/ 3 w 51"/>
                <a:gd name="T67" fmla="*/ 45 h 64"/>
                <a:gd name="T68" fmla="*/ 0 w 51"/>
                <a:gd name="T69" fmla="*/ 32 h 64"/>
                <a:gd name="T70" fmla="*/ 3 w 51"/>
                <a:gd name="T71" fmla="*/ 19 h 64"/>
                <a:gd name="T72" fmla="*/ 10 w 51"/>
                <a:gd name="T73" fmla="*/ 9 h 64"/>
                <a:gd name="T74" fmla="*/ 21 w 51"/>
                <a:gd name="T75" fmla="*/ 2 h 64"/>
                <a:gd name="T76" fmla="*/ 35 w 51"/>
                <a:gd name="T77" fmla="*/ 0 h 64"/>
                <a:gd name="T78" fmla="*/ 38 w 51"/>
                <a:gd name="T79" fmla="*/ 0 h 64"/>
                <a:gd name="T80" fmla="*/ 42 w 51"/>
                <a:gd name="T81" fmla="*/ 1 h 64"/>
                <a:gd name="T82" fmla="*/ 47 w 51"/>
                <a:gd name="T83" fmla="*/ 2 h 64"/>
                <a:gd name="T84" fmla="*/ 49 w 51"/>
                <a:gd name="T85" fmla="*/ 2 h 64"/>
                <a:gd name="T86" fmla="*/ 51 w 51"/>
                <a:gd name="T87" fmla="*/ 3 h 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1" h="64">
                  <a:moveTo>
                    <a:pt x="51" y="3"/>
                  </a:moveTo>
                  <a:lnTo>
                    <a:pt x="50" y="13"/>
                  </a:lnTo>
                  <a:lnTo>
                    <a:pt x="49" y="13"/>
                  </a:lnTo>
                  <a:lnTo>
                    <a:pt x="44" y="10"/>
                  </a:lnTo>
                  <a:lnTo>
                    <a:pt x="39" y="9"/>
                  </a:lnTo>
                  <a:lnTo>
                    <a:pt x="36" y="9"/>
                  </a:lnTo>
                  <a:lnTo>
                    <a:pt x="30" y="10"/>
                  </a:lnTo>
                  <a:lnTo>
                    <a:pt x="27" y="11"/>
                  </a:lnTo>
                  <a:lnTo>
                    <a:pt x="22" y="13"/>
                  </a:lnTo>
                  <a:lnTo>
                    <a:pt x="20" y="16"/>
                  </a:lnTo>
                  <a:lnTo>
                    <a:pt x="16" y="21"/>
                  </a:lnTo>
                  <a:lnTo>
                    <a:pt x="14" y="25"/>
                  </a:lnTo>
                  <a:lnTo>
                    <a:pt x="13" y="32"/>
                  </a:lnTo>
                  <a:lnTo>
                    <a:pt x="14" y="38"/>
                  </a:lnTo>
                  <a:lnTo>
                    <a:pt x="16" y="44"/>
                  </a:lnTo>
                  <a:lnTo>
                    <a:pt x="20" y="48"/>
                  </a:lnTo>
                  <a:lnTo>
                    <a:pt x="24" y="52"/>
                  </a:lnTo>
                  <a:lnTo>
                    <a:pt x="29" y="54"/>
                  </a:lnTo>
                  <a:lnTo>
                    <a:pt x="36" y="54"/>
                  </a:lnTo>
                  <a:lnTo>
                    <a:pt x="38" y="54"/>
                  </a:lnTo>
                  <a:lnTo>
                    <a:pt x="42" y="53"/>
                  </a:lnTo>
                  <a:lnTo>
                    <a:pt x="46" y="52"/>
                  </a:lnTo>
                  <a:lnTo>
                    <a:pt x="49" y="52"/>
                  </a:lnTo>
                  <a:lnTo>
                    <a:pt x="50" y="50"/>
                  </a:lnTo>
                  <a:lnTo>
                    <a:pt x="51" y="61"/>
                  </a:lnTo>
                  <a:lnTo>
                    <a:pt x="50" y="61"/>
                  </a:lnTo>
                  <a:lnTo>
                    <a:pt x="47" y="62"/>
                  </a:lnTo>
                  <a:lnTo>
                    <a:pt x="43" y="63"/>
                  </a:lnTo>
                  <a:lnTo>
                    <a:pt x="38" y="63"/>
                  </a:lnTo>
                  <a:lnTo>
                    <a:pt x="35" y="64"/>
                  </a:lnTo>
                  <a:lnTo>
                    <a:pt x="21" y="62"/>
                  </a:lnTo>
                  <a:lnTo>
                    <a:pt x="10" y="55"/>
                  </a:lnTo>
                  <a:lnTo>
                    <a:pt x="3" y="45"/>
                  </a:lnTo>
                  <a:lnTo>
                    <a:pt x="0" y="32"/>
                  </a:lnTo>
                  <a:lnTo>
                    <a:pt x="3" y="19"/>
                  </a:lnTo>
                  <a:lnTo>
                    <a:pt x="10" y="9"/>
                  </a:lnTo>
                  <a:lnTo>
                    <a:pt x="21" y="2"/>
                  </a:lnTo>
                  <a:lnTo>
                    <a:pt x="35" y="0"/>
                  </a:lnTo>
                  <a:lnTo>
                    <a:pt x="38" y="0"/>
                  </a:lnTo>
                  <a:lnTo>
                    <a:pt x="42" y="1"/>
                  </a:lnTo>
                  <a:lnTo>
                    <a:pt x="47" y="2"/>
                  </a:lnTo>
                  <a:lnTo>
                    <a:pt x="49" y="2"/>
                  </a:lnTo>
                  <a:lnTo>
                    <a:pt x="51" y="3"/>
                  </a:lnTo>
                  <a:close/>
                </a:path>
              </a:pathLst>
            </a:custGeom>
            <a:solidFill>
              <a:srgbClr val="FFFFFF"/>
            </a:solidFill>
            <a:ln w="0">
              <a:solidFill>
                <a:srgbClr val="FFFFFF"/>
              </a:solidFill>
              <a:prstDash val="solid"/>
              <a:round/>
            </a:ln>
          </p:spPr>
          <p:txBody>
            <a:bodyPr/>
            <a:lstStyle/>
            <a:p>
              <a:endParaRPr lang="zh-CN" altLang="en-US"/>
            </a:p>
          </p:txBody>
        </p:sp>
        <p:sp>
          <p:nvSpPr>
            <p:cNvPr id="16" name="Freeform 46"/>
            <p:cNvSpPr/>
            <p:nvPr/>
          </p:nvSpPr>
          <p:spPr bwMode="auto">
            <a:xfrm>
              <a:off x="1717" y="747"/>
              <a:ext cx="48" cy="61"/>
            </a:xfrm>
            <a:custGeom>
              <a:avLst/>
              <a:gdLst>
                <a:gd name="T0" fmla="*/ 0 w 48"/>
                <a:gd name="T1" fmla="*/ 0 h 61"/>
                <a:gd name="T2" fmla="*/ 13 w 48"/>
                <a:gd name="T3" fmla="*/ 0 h 61"/>
                <a:gd name="T4" fmla="*/ 13 w 48"/>
                <a:gd name="T5" fmla="*/ 25 h 61"/>
                <a:gd name="T6" fmla="*/ 37 w 48"/>
                <a:gd name="T7" fmla="*/ 25 h 61"/>
                <a:gd name="T8" fmla="*/ 37 w 48"/>
                <a:gd name="T9" fmla="*/ 0 h 61"/>
                <a:gd name="T10" fmla="*/ 48 w 48"/>
                <a:gd name="T11" fmla="*/ 0 h 61"/>
                <a:gd name="T12" fmla="*/ 48 w 48"/>
                <a:gd name="T13" fmla="*/ 61 h 61"/>
                <a:gd name="T14" fmla="*/ 37 w 48"/>
                <a:gd name="T15" fmla="*/ 61 h 61"/>
                <a:gd name="T16" fmla="*/ 37 w 48"/>
                <a:gd name="T17" fmla="*/ 35 h 61"/>
                <a:gd name="T18" fmla="*/ 13 w 48"/>
                <a:gd name="T19" fmla="*/ 35 h 61"/>
                <a:gd name="T20" fmla="*/ 13 w 48"/>
                <a:gd name="T21" fmla="*/ 61 h 61"/>
                <a:gd name="T22" fmla="*/ 0 w 48"/>
                <a:gd name="T23" fmla="*/ 61 h 61"/>
                <a:gd name="T24" fmla="*/ 0 w 48"/>
                <a:gd name="T25" fmla="*/ 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61">
                  <a:moveTo>
                    <a:pt x="0" y="0"/>
                  </a:moveTo>
                  <a:lnTo>
                    <a:pt x="13" y="0"/>
                  </a:lnTo>
                  <a:lnTo>
                    <a:pt x="13" y="25"/>
                  </a:lnTo>
                  <a:lnTo>
                    <a:pt x="37" y="25"/>
                  </a:lnTo>
                  <a:lnTo>
                    <a:pt x="37" y="0"/>
                  </a:lnTo>
                  <a:lnTo>
                    <a:pt x="48" y="0"/>
                  </a:lnTo>
                  <a:lnTo>
                    <a:pt x="48" y="61"/>
                  </a:lnTo>
                  <a:lnTo>
                    <a:pt x="37" y="61"/>
                  </a:lnTo>
                  <a:lnTo>
                    <a:pt x="37" y="35"/>
                  </a:lnTo>
                  <a:lnTo>
                    <a:pt x="13" y="35"/>
                  </a:lnTo>
                  <a:lnTo>
                    <a:pt x="13" y="61"/>
                  </a:lnTo>
                  <a:lnTo>
                    <a:pt x="0" y="61"/>
                  </a:lnTo>
                  <a:lnTo>
                    <a:pt x="0" y="0"/>
                  </a:lnTo>
                  <a:close/>
                </a:path>
              </a:pathLst>
            </a:custGeom>
            <a:solidFill>
              <a:srgbClr val="FFFFFF"/>
            </a:solidFill>
            <a:ln w="0">
              <a:solidFill>
                <a:srgbClr val="FFFFFF"/>
              </a:solidFill>
              <a:prstDash val="solid"/>
              <a:round/>
            </a:ln>
          </p:spPr>
          <p:txBody>
            <a:bodyPr/>
            <a:lstStyle/>
            <a:p>
              <a:endParaRPr lang="zh-CN" altLang="en-US"/>
            </a:p>
          </p:txBody>
        </p:sp>
        <p:sp>
          <p:nvSpPr>
            <p:cNvPr id="17" name="Rectangle 47"/>
            <p:cNvSpPr>
              <a:spLocks noChangeArrowheads="1"/>
            </p:cNvSpPr>
            <p:nvPr/>
          </p:nvSpPr>
          <p:spPr bwMode="auto">
            <a:xfrm>
              <a:off x="1779" y="747"/>
              <a:ext cx="13" cy="61"/>
            </a:xfrm>
            <a:prstGeom prst="rect">
              <a:avLst/>
            </a:prstGeom>
            <a:solidFill>
              <a:srgbClr val="FFFFFF"/>
            </a:solidFill>
            <a:ln w="0">
              <a:solidFill>
                <a:srgbClr val="FFFFFF"/>
              </a:solidFill>
              <a:miter lim="800000"/>
            </a:ln>
          </p:spPr>
          <p:txBody>
            <a:bodyPr/>
            <a:lstStyle>
              <a:lvl1pPr>
                <a:defRPr sz="2800" b="1">
                  <a:solidFill>
                    <a:schemeClr val="tx1"/>
                  </a:solidFill>
                  <a:latin typeface="Arial" panose="020B0604020202020204" pitchFamily="34" charset="0"/>
                  <a:ea typeface="汉仪中等线简" pitchFamily="49" charset="-122"/>
                </a:defRPr>
              </a:lvl1pPr>
              <a:lvl2pPr marL="742950" indent="-285750">
                <a:defRPr sz="2800" b="1">
                  <a:solidFill>
                    <a:schemeClr val="tx1"/>
                  </a:solidFill>
                  <a:latin typeface="Arial" panose="020B0604020202020204" pitchFamily="34" charset="0"/>
                  <a:ea typeface="汉仪中等线简" pitchFamily="49" charset="-122"/>
                </a:defRPr>
              </a:lvl2pPr>
              <a:lvl3pPr marL="1143000" indent="-228600">
                <a:defRPr sz="2800" b="1">
                  <a:solidFill>
                    <a:schemeClr val="tx1"/>
                  </a:solidFill>
                  <a:latin typeface="Arial" panose="020B0604020202020204" pitchFamily="34" charset="0"/>
                  <a:ea typeface="汉仪中等线简" pitchFamily="49" charset="-122"/>
                </a:defRPr>
              </a:lvl3pPr>
              <a:lvl4pPr marL="1600200" indent="-228600">
                <a:defRPr sz="2800" b="1">
                  <a:solidFill>
                    <a:schemeClr val="tx1"/>
                  </a:solidFill>
                  <a:latin typeface="Arial" panose="020B0604020202020204" pitchFamily="34" charset="0"/>
                  <a:ea typeface="汉仪中等线简" pitchFamily="49" charset="-122"/>
                </a:defRPr>
              </a:lvl4pPr>
              <a:lvl5pPr marL="2057400" indent="-228600">
                <a:defRPr sz="2800" b="1">
                  <a:solidFill>
                    <a:schemeClr val="tx1"/>
                  </a:solidFill>
                  <a:latin typeface="Arial" panose="020B0604020202020204" pitchFamily="34" charset="0"/>
                  <a:ea typeface="汉仪中等线简" pitchFamily="49" charset="-122"/>
                </a:defRPr>
              </a:lvl5pPr>
              <a:lvl6pPr marL="25146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6pPr>
              <a:lvl7pPr marL="29718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7pPr>
              <a:lvl8pPr marL="34290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8pPr>
              <a:lvl9pPr marL="38862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9pPr>
            </a:lstStyle>
            <a:p>
              <a:pPr eaLnBrk="1" hangingPunct="1"/>
              <a:endParaRPr lang="zh-CN" altLang="en-US"/>
            </a:p>
          </p:txBody>
        </p:sp>
        <p:sp>
          <p:nvSpPr>
            <p:cNvPr id="18" name="Freeform 48"/>
            <p:cNvSpPr/>
            <p:nvPr/>
          </p:nvSpPr>
          <p:spPr bwMode="auto">
            <a:xfrm>
              <a:off x="1806" y="747"/>
              <a:ext cx="50" cy="61"/>
            </a:xfrm>
            <a:custGeom>
              <a:avLst/>
              <a:gdLst>
                <a:gd name="T0" fmla="*/ 0 w 50"/>
                <a:gd name="T1" fmla="*/ 0 h 61"/>
                <a:gd name="T2" fmla="*/ 14 w 50"/>
                <a:gd name="T3" fmla="*/ 0 h 61"/>
                <a:gd name="T4" fmla="*/ 36 w 50"/>
                <a:gd name="T5" fmla="*/ 43 h 61"/>
                <a:gd name="T6" fmla="*/ 37 w 50"/>
                <a:gd name="T7" fmla="*/ 45 h 61"/>
                <a:gd name="T8" fmla="*/ 39 w 50"/>
                <a:gd name="T9" fmla="*/ 47 h 61"/>
                <a:gd name="T10" fmla="*/ 40 w 50"/>
                <a:gd name="T11" fmla="*/ 51 h 61"/>
                <a:gd name="T12" fmla="*/ 41 w 50"/>
                <a:gd name="T13" fmla="*/ 54 h 61"/>
                <a:gd name="T14" fmla="*/ 40 w 50"/>
                <a:gd name="T15" fmla="*/ 49 h 61"/>
                <a:gd name="T16" fmla="*/ 40 w 50"/>
                <a:gd name="T17" fmla="*/ 46 h 61"/>
                <a:gd name="T18" fmla="*/ 40 w 50"/>
                <a:gd name="T19" fmla="*/ 43 h 61"/>
                <a:gd name="T20" fmla="*/ 40 w 50"/>
                <a:gd name="T21" fmla="*/ 40 h 61"/>
                <a:gd name="T22" fmla="*/ 40 w 50"/>
                <a:gd name="T23" fmla="*/ 0 h 61"/>
                <a:gd name="T24" fmla="*/ 50 w 50"/>
                <a:gd name="T25" fmla="*/ 0 h 61"/>
                <a:gd name="T26" fmla="*/ 50 w 50"/>
                <a:gd name="T27" fmla="*/ 61 h 61"/>
                <a:gd name="T28" fmla="*/ 35 w 50"/>
                <a:gd name="T29" fmla="*/ 61 h 61"/>
                <a:gd name="T30" fmla="*/ 12 w 50"/>
                <a:gd name="T31" fmla="*/ 17 h 61"/>
                <a:gd name="T32" fmla="*/ 11 w 50"/>
                <a:gd name="T33" fmla="*/ 16 h 61"/>
                <a:gd name="T34" fmla="*/ 10 w 50"/>
                <a:gd name="T35" fmla="*/ 14 h 61"/>
                <a:gd name="T36" fmla="*/ 10 w 50"/>
                <a:gd name="T37" fmla="*/ 10 h 61"/>
                <a:gd name="T38" fmla="*/ 9 w 50"/>
                <a:gd name="T39" fmla="*/ 7 h 61"/>
                <a:gd name="T40" fmla="*/ 9 w 50"/>
                <a:gd name="T41" fmla="*/ 12 h 61"/>
                <a:gd name="T42" fmla="*/ 10 w 50"/>
                <a:gd name="T43" fmla="*/ 16 h 61"/>
                <a:gd name="T44" fmla="*/ 10 w 50"/>
                <a:gd name="T45" fmla="*/ 20 h 61"/>
                <a:gd name="T46" fmla="*/ 10 w 50"/>
                <a:gd name="T47" fmla="*/ 22 h 61"/>
                <a:gd name="T48" fmla="*/ 10 w 50"/>
                <a:gd name="T49" fmla="*/ 61 h 61"/>
                <a:gd name="T50" fmla="*/ 0 w 50"/>
                <a:gd name="T51" fmla="*/ 61 h 61"/>
                <a:gd name="T52" fmla="*/ 0 w 50"/>
                <a:gd name="T53" fmla="*/ 0 h 6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61">
                  <a:moveTo>
                    <a:pt x="0" y="0"/>
                  </a:moveTo>
                  <a:lnTo>
                    <a:pt x="14" y="0"/>
                  </a:lnTo>
                  <a:lnTo>
                    <a:pt x="36" y="43"/>
                  </a:lnTo>
                  <a:lnTo>
                    <a:pt x="37" y="45"/>
                  </a:lnTo>
                  <a:lnTo>
                    <a:pt x="39" y="47"/>
                  </a:lnTo>
                  <a:lnTo>
                    <a:pt x="40" y="51"/>
                  </a:lnTo>
                  <a:lnTo>
                    <a:pt x="41" y="54"/>
                  </a:lnTo>
                  <a:lnTo>
                    <a:pt x="40" y="49"/>
                  </a:lnTo>
                  <a:lnTo>
                    <a:pt x="40" y="46"/>
                  </a:lnTo>
                  <a:lnTo>
                    <a:pt x="40" y="43"/>
                  </a:lnTo>
                  <a:lnTo>
                    <a:pt x="40" y="40"/>
                  </a:lnTo>
                  <a:lnTo>
                    <a:pt x="40" y="0"/>
                  </a:lnTo>
                  <a:lnTo>
                    <a:pt x="50" y="0"/>
                  </a:lnTo>
                  <a:lnTo>
                    <a:pt x="50" y="61"/>
                  </a:lnTo>
                  <a:lnTo>
                    <a:pt x="35" y="61"/>
                  </a:lnTo>
                  <a:lnTo>
                    <a:pt x="12" y="17"/>
                  </a:lnTo>
                  <a:lnTo>
                    <a:pt x="11" y="16"/>
                  </a:lnTo>
                  <a:lnTo>
                    <a:pt x="10" y="14"/>
                  </a:lnTo>
                  <a:lnTo>
                    <a:pt x="10" y="10"/>
                  </a:lnTo>
                  <a:lnTo>
                    <a:pt x="9" y="7"/>
                  </a:lnTo>
                  <a:lnTo>
                    <a:pt x="9" y="12"/>
                  </a:lnTo>
                  <a:lnTo>
                    <a:pt x="10" y="16"/>
                  </a:lnTo>
                  <a:lnTo>
                    <a:pt x="10" y="20"/>
                  </a:lnTo>
                  <a:lnTo>
                    <a:pt x="10" y="22"/>
                  </a:lnTo>
                  <a:lnTo>
                    <a:pt x="10" y="61"/>
                  </a:lnTo>
                  <a:lnTo>
                    <a:pt x="0" y="61"/>
                  </a:lnTo>
                  <a:lnTo>
                    <a:pt x="0" y="0"/>
                  </a:lnTo>
                  <a:close/>
                </a:path>
              </a:pathLst>
            </a:custGeom>
            <a:solidFill>
              <a:srgbClr val="FFFFFF"/>
            </a:solidFill>
            <a:ln w="0">
              <a:solidFill>
                <a:srgbClr val="FFFFFF"/>
              </a:solidFill>
              <a:prstDash val="solid"/>
              <a:round/>
            </a:ln>
          </p:spPr>
          <p:txBody>
            <a:bodyPr/>
            <a:lstStyle/>
            <a:p>
              <a:endParaRPr lang="zh-CN" altLang="en-US"/>
            </a:p>
          </p:txBody>
        </p:sp>
        <p:sp>
          <p:nvSpPr>
            <p:cNvPr id="19" name="Freeform 49"/>
            <p:cNvSpPr>
              <a:spLocks noEditPoints="1"/>
            </p:cNvSpPr>
            <p:nvPr/>
          </p:nvSpPr>
          <p:spPr bwMode="auto">
            <a:xfrm>
              <a:off x="1863" y="747"/>
              <a:ext cx="62" cy="61"/>
            </a:xfrm>
            <a:custGeom>
              <a:avLst/>
              <a:gdLst>
                <a:gd name="T0" fmla="*/ 23 w 62"/>
                <a:gd name="T1" fmla="*/ 0 h 61"/>
                <a:gd name="T2" fmla="*/ 38 w 62"/>
                <a:gd name="T3" fmla="*/ 0 h 61"/>
                <a:gd name="T4" fmla="*/ 62 w 62"/>
                <a:gd name="T5" fmla="*/ 61 h 61"/>
                <a:gd name="T6" fmla="*/ 48 w 62"/>
                <a:gd name="T7" fmla="*/ 61 h 61"/>
                <a:gd name="T8" fmla="*/ 44 w 62"/>
                <a:gd name="T9" fmla="*/ 47 h 61"/>
                <a:gd name="T10" fmla="*/ 17 w 62"/>
                <a:gd name="T11" fmla="*/ 47 h 61"/>
                <a:gd name="T12" fmla="*/ 11 w 62"/>
                <a:gd name="T13" fmla="*/ 61 h 61"/>
                <a:gd name="T14" fmla="*/ 0 w 62"/>
                <a:gd name="T15" fmla="*/ 61 h 61"/>
                <a:gd name="T16" fmla="*/ 23 w 62"/>
                <a:gd name="T17" fmla="*/ 0 h 61"/>
                <a:gd name="T18" fmla="*/ 31 w 62"/>
                <a:gd name="T19" fmla="*/ 10 h 61"/>
                <a:gd name="T20" fmla="*/ 21 w 62"/>
                <a:gd name="T21" fmla="*/ 38 h 61"/>
                <a:gd name="T22" fmla="*/ 40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3" y="0"/>
                  </a:moveTo>
                  <a:lnTo>
                    <a:pt x="38" y="0"/>
                  </a:lnTo>
                  <a:lnTo>
                    <a:pt x="62" y="61"/>
                  </a:lnTo>
                  <a:lnTo>
                    <a:pt x="48" y="61"/>
                  </a:lnTo>
                  <a:lnTo>
                    <a:pt x="44" y="47"/>
                  </a:lnTo>
                  <a:lnTo>
                    <a:pt x="17" y="47"/>
                  </a:lnTo>
                  <a:lnTo>
                    <a:pt x="11" y="61"/>
                  </a:lnTo>
                  <a:lnTo>
                    <a:pt x="0" y="61"/>
                  </a:lnTo>
                  <a:lnTo>
                    <a:pt x="23" y="0"/>
                  </a:lnTo>
                  <a:close/>
                  <a:moveTo>
                    <a:pt x="31" y="10"/>
                  </a:moveTo>
                  <a:lnTo>
                    <a:pt x="21" y="38"/>
                  </a:lnTo>
                  <a:lnTo>
                    <a:pt x="40" y="38"/>
                  </a:lnTo>
                  <a:lnTo>
                    <a:pt x="31" y="10"/>
                  </a:lnTo>
                  <a:close/>
                </a:path>
              </a:pathLst>
            </a:custGeom>
            <a:solidFill>
              <a:srgbClr val="FFFFFF"/>
            </a:solidFill>
            <a:ln w="0">
              <a:solidFill>
                <a:srgbClr val="FFFFFF"/>
              </a:solidFill>
              <a:prstDash val="solid"/>
              <a:round/>
            </a:ln>
          </p:spPr>
          <p:txBody>
            <a:bodyPr/>
            <a:lstStyle/>
            <a:p>
              <a:endParaRPr lang="zh-CN" altLang="en-US"/>
            </a:p>
          </p:txBody>
        </p:sp>
        <p:sp>
          <p:nvSpPr>
            <p:cNvPr id="20" name="Freeform 50"/>
            <p:cNvSpPr/>
            <p:nvPr/>
          </p:nvSpPr>
          <p:spPr bwMode="auto">
            <a:xfrm>
              <a:off x="1956" y="747"/>
              <a:ext cx="70" cy="61"/>
            </a:xfrm>
            <a:custGeom>
              <a:avLst/>
              <a:gdLst>
                <a:gd name="T0" fmla="*/ 0 w 70"/>
                <a:gd name="T1" fmla="*/ 0 h 61"/>
                <a:gd name="T2" fmla="*/ 18 w 70"/>
                <a:gd name="T3" fmla="*/ 0 h 61"/>
                <a:gd name="T4" fmla="*/ 33 w 70"/>
                <a:gd name="T5" fmla="*/ 43 h 61"/>
                <a:gd name="T6" fmla="*/ 34 w 70"/>
                <a:gd name="T7" fmla="*/ 45 h 61"/>
                <a:gd name="T8" fmla="*/ 34 w 70"/>
                <a:gd name="T9" fmla="*/ 47 h 61"/>
                <a:gd name="T10" fmla="*/ 34 w 70"/>
                <a:gd name="T11" fmla="*/ 49 h 61"/>
                <a:gd name="T12" fmla="*/ 36 w 70"/>
                <a:gd name="T13" fmla="*/ 53 h 61"/>
                <a:gd name="T14" fmla="*/ 36 w 70"/>
                <a:gd name="T15" fmla="*/ 49 h 61"/>
                <a:gd name="T16" fmla="*/ 36 w 70"/>
                <a:gd name="T17" fmla="*/ 47 h 61"/>
                <a:gd name="T18" fmla="*/ 37 w 70"/>
                <a:gd name="T19" fmla="*/ 45 h 61"/>
                <a:gd name="T20" fmla="*/ 37 w 70"/>
                <a:gd name="T21" fmla="*/ 43 h 61"/>
                <a:gd name="T22" fmla="*/ 52 w 70"/>
                <a:gd name="T23" fmla="*/ 0 h 61"/>
                <a:gd name="T24" fmla="*/ 70 w 70"/>
                <a:gd name="T25" fmla="*/ 0 h 61"/>
                <a:gd name="T26" fmla="*/ 70 w 70"/>
                <a:gd name="T27" fmla="*/ 61 h 61"/>
                <a:gd name="T28" fmla="*/ 59 w 70"/>
                <a:gd name="T29" fmla="*/ 61 h 61"/>
                <a:gd name="T30" fmla="*/ 59 w 70"/>
                <a:gd name="T31" fmla="*/ 16 h 61"/>
                <a:gd name="T32" fmla="*/ 59 w 70"/>
                <a:gd name="T33" fmla="*/ 14 h 61"/>
                <a:gd name="T34" fmla="*/ 59 w 70"/>
                <a:gd name="T35" fmla="*/ 10 h 61"/>
                <a:gd name="T36" fmla="*/ 60 w 70"/>
                <a:gd name="T37" fmla="*/ 8 h 61"/>
                <a:gd name="T38" fmla="*/ 60 w 70"/>
                <a:gd name="T39" fmla="*/ 5 h 61"/>
                <a:gd name="T40" fmla="*/ 59 w 70"/>
                <a:gd name="T41" fmla="*/ 8 h 61"/>
                <a:gd name="T42" fmla="*/ 59 w 70"/>
                <a:gd name="T43" fmla="*/ 10 h 61"/>
                <a:gd name="T44" fmla="*/ 57 w 70"/>
                <a:gd name="T45" fmla="*/ 13 h 61"/>
                <a:gd name="T46" fmla="*/ 57 w 70"/>
                <a:gd name="T47" fmla="*/ 14 h 61"/>
                <a:gd name="T48" fmla="*/ 40 w 70"/>
                <a:gd name="T49" fmla="*/ 61 h 61"/>
                <a:gd name="T50" fmla="*/ 29 w 70"/>
                <a:gd name="T51" fmla="*/ 61 h 61"/>
                <a:gd name="T52" fmla="*/ 13 w 70"/>
                <a:gd name="T53" fmla="*/ 15 h 61"/>
                <a:gd name="T54" fmla="*/ 11 w 70"/>
                <a:gd name="T55" fmla="*/ 13 h 61"/>
                <a:gd name="T56" fmla="*/ 11 w 70"/>
                <a:gd name="T57" fmla="*/ 10 h 61"/>
                <a:gd name="T58" fmla="*/ 10 w 70"/>
                <a:gd name="T59" fmla="*/ 8 h 61"/>
                <a:gd name="T60" fmla="*/ 10 w 70"/>
                <a:gd name="T61" fmla="*/ 5 h 61"/>
                <a:gd name="T62" fmla="*/ 10 w 70"/>
                <a:gd name="T63" fmla="*/ 10 h 61"/>
                <a:gd name="T64" fmla="*/ 10 w 70"/>
                <a:gd name="T65" fmla="*/ 13 h 61"/>
                <a:gd name="T66" fmla="*/ 10 w 70"/>
                <a:gd name="T67" fmla="*/ 15 h 61"/>
                <a:gd name="T68" fmla="*/ 10 w 70"/>
                <a:gd name="T69" fmla="*/ 16 h 61"/>
                <a:gd name="T70" fmla="*/ 10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8" y="0"/>
                  </a:lnTo>
                  <a:lnTo>
                    <a:pt x="33" y="43"/>
                  </a:lnTo>
                  <a:lnTo>
                    <a:pt x="34" y="45"/>
                  </a:lnTo>
                  <a:lnTo>
                    <a:pt x="34" y="47"/>
                  </a:lnTo>
                  <a:lnTo>
                    <a:pt x="34" y="49"/>
                  </a:lnTo>
                  <a:lnTo>
                    <a:pt x="36" y="53"/>
                  </a:lnTo>
                  <a:lnTo>
                    <a:pt x="36" y="49"/>
                  </a:lnTo>
                  <a:lnTo>
                    <a:pt x="36" y="47"/>
                  </a:lnTo>
                  <a:lnTo>
                    <a:pt x="37" y="45"/>
                  </a:lnTo>
                  <a:lnTo>
                    <a:pt x="37" y="43"/>
                  </a:lnTo>
                  <a:lnTo>
                    <a:pt x="52" y="0"/>
                  </a:lnTo>
                  <a:lnTo>
                    <a:pt x="70" y="0"/>
                  </a:lnTo>
                  <a:lnTo>
                    <a:pt x="70" y="61"/>
                  </a:lnTo>
                  <a:lnTo>
                    <a:pt x="59" y="61"/>
                  </a:lnTo>
                  <a:lnTo>
                    <a:pt x="59" y="16"/>
                  </a:lnTo>
                  <a:lnTo>
                    <a:pt x="59" y="14"/>
                  </a:lnTo>
                  <a:lnTo>
                    <a:pt x="59" y="10"/>
                  </a:lnTo>
                  <a:lnTo>
                    <a:pt x="60" y="8"/>
                  </a:lnTo>
                  <a:lnTo>
                    <a:pt x="60" y="5"/>
                  </a:lnTo>
                  <a:lnTo>
                    <a:pt x="59" y="8"/>
                  </a:lnTo>
                  <a:lnTo>
                    <a:pt x="59" y="10"/>
                  </a:lnTo>
                  <a:lnTo>
                    <a:pt x="57" y="13"/>
                  </a:lnTo>
                  <a:lnTo>
                    <a:pt x="57" y="14"/>
                  </a:lnTo>
                  <a:lnTo>
                    <a:pt x="40" y="61"/>
                  </a:lnTo>
                  <a:lnTo>
                    <a:pt x="29" y="61"/>
                  </a:lnTo>
                  <a:lnTo>
                    <a:pt x="13" y="15"/>
                  </a:lnTo>
                  <a:lnTo>
                    <a:pt x="11" y="13"/>
                  </a:lnTo>
                  <a:lnTo>
                    <a:pt x="11" y="10"/>
                  </a:lnTo>
                  <a:lnTo>
                    <a:pt x="10" y="8"/>
                  </a:lnTo>
                  <a:lnTo>
                    <a:pt x="10" y="5"/>
                  </a:lnTo>
                  <a:lnTo>
                    <a:pt x="10" y="10"/>
                  </a:lnTo>
                  <a:lnTo>
                    <a:pt x="10" y="13"/>
                  </a:lnTo>
                  <a:lnTo>
                    <a:pt x="10" y="15"/>
                  </a:lnTo>
                  <a:lnTo>
                    <a:pt x="10" y="16"/>
                  </a:lnTo>
                  <a:lnTo>
                    <a:pt x="10" y="61"/>
                  </a:lnTo>
                  <a:lnTo>
                    <a:pt x="0" y="61"/>
                  </a:lnTo>
                  <a:lnTo>
                    <a:pt x="0" y="0"/>
                  </a:lnTo>
                  <a:close/>
                </a:path>
              </a:pathLst>
            </a:custGeom>
            <a:solidFill>
              <a:srgbClr val="FFFFFF"/>
            </a:solidFill>
            <a:ln w="0">
              <a:solidFill>
                <a:srgbClr val="FFFFFF"/>
              </a:solidFill>
              <a:prstDash val="solid"/>
              <a:round/>
            </a:ln>
          </p:spPr>
          <p:txBody>
            <a:bodyPr/>
            <a:lstStyle/>
            <a:p>
              <a:endParaRPr lang="zh-CN" altLang="en-US"/>
            </a:p>
          </p:txBody>
        </p:sp>
        <p:sp>
          <p:nvSpPr>
            <p:cNvPr id="21" name="Freeform 51"/>
            <p:cNvSpPr>
              <a:spLocks noEditPoints="1"/>
            </p:cNvSpPr>
            <p:nvPr/>
          </p:nvSpPr>
          <p:spPr bwMode="auto">
            <a:xfrm>
              <a:off x="2033" y="747"/>
              <a:ext cx="62" cy="61"/>
            </a:xfrm>
            <a:custGeom>
              <a:avLst/>
              <a:gdLst>
                <a:gd name="T0" fmla="*/ 23 w 62"/>
                <a:gd name="T1" fmla="*/ 0 h 61"/>
                <a:gd name="T2" fmla="*/ 38 w 62"/>
                <a:gd name="T3" fmla="*/ 0 h 61"/>
                <a:gd name="T4" fmla="*/ 62 w 62"/>
                <a:gd name="T5" fmla="*/ 61 h 61"/>
                <a:gd name="T6" fmla="*/ 48 w 62"/>
                <a:gd name="T7" fmla="*/ 61 h 61"/>
                <a:gd name="T8" fmla="*/ 44 w 62"/>
                <a:gd name="T9" fmla="*/ 47 h 61"/>
                <a:gd name="T10" fmla="*/ 17 w 62"/>
                <a:gd name="T11" fmla="*/ 47 h 61"/>
                <a:gd name="T12" fmla="*/ 11 w 62"/>
                <a:gd name="T13" fmla="*/ 61 h 61"/>
                <a:gd name="T14" fmla="*/ 0 w 62"/>
                <a:gd name="T15" fmla="*/ 61 h 61"/>
                <a:gd name="T16" fmla="*/ 23 w 62"/>
                <a:gd name="T17" fmla="*/ 0 h 61"/>
                <a:gd name="T18" fmla="*/ 31 w 62"/>
                <a:gd name="T19" fmla="*/ 10 h 61"/>
                <a:gd name="T20" fmla="*/ 21 w 62"/>
                <a:gd name="T21" fmla="*/ 38 h 61"/>
                <a:gd name="T22" fmla="*/ 40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3" y="0"/>
                  </a:moveTo>
                  <a:lnTo>
                    <a:pt x="38" y="0"/>
                  </a:lnTo>
                  <a:lnTo>
                    <a:pt x="62" y="61"/>
                  </a:lnTo>
                  <a:lnTo>
                    <a:pt x="48" y="61"/>
                  </a:lnTo>
                  <a:lnTo>
                    <a:pt x="44" y="47"/>
                  </a:lnTo>
                  <a:lnTo>
                    <a:pt x="17" y="47"/>
                  </a:lnTo>
                  <a:lnTo>
                    <a:pt x="11" y="61"/>
                  </a:lnTo>
                  <a:lnTo>
                    <a:pt x="0" y="61"/>
                  </a:lnTo>
                  <a:lnTo>
                    <a:pt x="23" y="0"/>
                  </a:lnTo>
                  <a:close/>
                  <a:moveTo>
                    <a:pt x="31" y="10"/>
                  </a:moveTo>
                  <a:lnTo>
                    <a:pt x="21" y="38"/>
                  </a:lnTo>
                  <a:lnTo>
                    <a:pt x="40" y="38"/>
                  </a:lnTo>
                  <a:lnTo>
                    <a:pt x="31" y="10"/>
                  </a:lnTo>
                  <a:close/>
                </a:path>
              </a:pathLst>
            </a:custGeom>
            <a:solidFill>
              <a:srgbClr val="FFFFFF"/>
            </a:solidFill>
            <a:ln w="0">
              <a:solidFill>
                <a:srgbClr val="FFFFFF"/>
              </a:solidFill>
              <a:prstDash val="solid"/>
              <a:round/>
            </a:ln>
          </p:spPr>
          <p:txBody>
            <a:bodyPr/>
            <a:lstStyle/>
            <a:p>
              <a:endParaRPr lang="zh-CN" altLang="en-US"/>
            </a:p>
          </p:txBody>
        </p:sp>
        <p:sp>
          <p:nvSpPr>
            <p:cNvPr id="22" name="Freeform 52"/>
            <p:cNvSpPr>
              <a:spLocks noEditPoints="1"/>
            </p:cNvSpPr>
            <p:nvPr/>
          </p:nvSpPr>
          <p:spPr bwMode="auto">
            <a:xfrm>
              <a:off x="2100" y="747"/>
              <a:ext cx="46" cy="61"/>
            </a:xfrm>
            <a:custGeom>
              <a:avLst/>
              <a:gdLst>
                <a:gd name="T0" fmla="*/ 0 w 46"/>
                <a:gd name="T1" fmla="*/ 0 h 61"/>
                <a:gd name="T2" fmla="*/ 20 w 46"/>
                <a:gd name="T3" fmla="*/ 0 h 61"/>
                <a:gd name="T4" fmla="*/ 27 w 46"/>
                <a:gd name="T5" fmla="*/ 0 h 61"/>
                <a:gd name="T6" fmla="*/ 33 w 46"/>
                <a:gd name="T7" fmla="*/ 2 h 61"/>
                <a:gd name="T8" fmla="*/ 38 w 46"/>
                <a:gd name="T9" fmla="*/ 5 h 61"/>
                <a:gd name="T10" fmla="*/ 40 w 46"/>
                <a:gd name="T11" fmla="*/ 7 h 61"/>
                <a:gd name="T12" fmla="*/ 42 w 46"/>
                <a:gd name="T13" fmla="*/ 12 h 61"/>
                <a:gd name="T14" fmla="*/ 42 w 46"/>
                <a:gd name="T15" fmla="*/ 16 h 61"/>
                <a:gd name="T16" fmla="*/ 42 w 46"/>
                <a:gd name="T17" fmla="*/ 20 h 61"/>
                <a:gd name="T18" fmla="*/ 41 w 46"/>
                <a:gd name="T19" fmla="*/ 23 h 61"/>
                <a:gd name="T20" fmla="*/ 39 w 46"/>
                <a:gd name="T21" fmla="*/ 25 h 61"/>
                <a:gd name="T22" fmla="*/ 36 w 46"/>
                <a:gd name="T23" fmla="*/ 28 h 61"/>
                <a:gd name="T24" fmla="*/ 34 w 46"/>
                <a:gd name="T25" fmla="*/ 30 h 61"/>
                <a:gd name="T26" fmla="*/ 29 w 46"/>
                <a:gd name="T27" fmla="*/ 31 h 61"/>
                <a:gd name="T28" fmla="*/ 32 w 46"/>
                <a:gd name="T29" fmla="*/ 32 h 61"/>
                <a:gd name="T30" fmla="*/ 34 w 46"/>
                <a:gd name="T31" fmla="*/ 33 h 61"/>
                <a:gd name="T32" fmla="*/ 35 w 46"/>
                <a:gd name="T33" fmla="*/ 36 h 61"/>
                <a:gd name="T34" fmla="*/ 38 w 46"/>
                <a:gd name="T35" fmla="*/ 40 h 61"/>
                <a:gd name="T36" fmla="*/ 46 w 46"/>
                <a:gd name="T37" fmla="*/ 61 h 61"/>
                <a:gd name="T38" fmla="*/ 33 w 46"/>
                <a:gd name="T39" fmla="*/ 61 h 61"/>
                <a:gd name="T40" fmla="*/ 26 w 46"/>
                <a:gd name="T41" fmla="*/ 43 h 61"/>
                <a:gd name="T42" fmla="*/ 25 w 46"/>
                <a:gd name="T43" fmla="*/ 39 h 61"/>
                <a:gd name="T44" fmla="*/ 23 w 46"/>
                <a:gd name="T45" fmla="*/ 37 h 61"/>
                <a:gd name="T46" fmla="*/ 20 w 46"/>
                <a:gd name="T47" fmla="*/ 36 h 61"/>
                <a:gd name="T48" fmla="*/ 16 w 46"/>
                <a:gd name="T49" fmla="*/ 36 h 61"/>
                <a:gd name="T50" fmla="*/ 12 w 46"/>
                <a:gd name="T51" fmla="*/ 36 h 61"/>
                <a:gd name="T52" fmla="*/ 12 w 46"/>
                <a:gd name="T53" fmla="*/ 61 h 61"/>
                <a:gd name="T54" fmla="*/ 0 w 46"/>
                <a:gd name="T55" fmla="*/ 61 h 61"/>
                <a:gd name="T56" fmla="*/ 0 w 46"/>
                <a:gd name="T57" fmla="*/ 0 h 61"/>
                <a:gd name="T58" fmla="*/ 12 w 46"/>
                <a:gd name="T59" fmla="*/ 9 h 61"/>
                <a:gd name="T60" fmla="*/ 12 w 46"/>
                <a:gd name="T61" fmla="*/ 28 h 61"/>
                <a:gd name="T62" fmla="*/ 18 w 46"/>
                <a:gd name="T63" fmla="*/ 28 h 61"/>
                <a:gd name="T64" fmla="*/ 21 w 46"/>
                <a:gd name="T65" fmla="*/ 27 h 61"/>
                <a:gd name="T66" fmla="*/ 25 w 46"/>
                <a:gd name="T67" fmla="*/ 27 h 61"/>
                <a:gd name="T68" fmla="*/ 27 w 46"/>
                <a:gd name="T69" fmla="*/ 24 h 61"/>
                <a:gd name="T70" fmla="*/ 29 w 46"/>
                <a:gd name="T71" fmla="*/ 23 h 61"/>
                <a:gd name="T72" fmla="*/ 31 w 46"/>
                <a:gd name="T73" fmla="*/ 21 h 61"/>
                <a:gd name="T74" fmla="*/ 31 w 46"/>
                <a:gd name="T75" fmla="*/ 18 h 61"/>
                <a:gd name="T76" fmla="*/ 31 w 46"/>
                <a:gd name="T77" fmla="*/ 15 h 61"/>
                <a:gd name="T78" fmla="*/ 29 w 46"/>
                <a:gd name="T79" fmla="*/ 13 h 61"/>
                <a:gd name="T80" fmla="*/ 27 w 46"/>
                <a:gd name="T81" fmla="*/ 10 h 61"/>
                <a:gd name="T82" fmla="*/ 25 w 46"/>
                <a:gd name="T83" fmla="*/ 9 h 61"/>
                <a:gd name="T84" fmla="*/ 21 w 46"/>
                <a:gd name="T85" fmla="*/ 9 h 61"/>
                <a:gd name="T86" fmla="*/ 17 w 46"/>
                <a:gd name="T87" fmla="*/ 9 h 61"/>
                <a:gd name="T88" fmla="*/ 12 w 46"/>
                <a:gd name="T89" fmla="*/ 9 h 6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6" h="61">
                  <a:moveTo>
                    <a:pt x="0" y="0"/>
                  </a:moveTo>
                  <a:lnTo>
                    <a:pt x="20" y="0"/>
                  </a:lnTo>
                  <a:lnTo>
                    <a:pt x="27" y="0"/>
                  </a:lnTo>
                  <a:lnTo>
                    <a:pt x="33" y="2"/>
                  </a:lnTo>
                  <a:lnTo>
                    <a:pt x="38" y="5"/>
                  </a:lnTo>
                  <a:lnTo>
                    <a:pt x="40" y="7"/>
                  </a:lnTo>
                  <a:lnTo>
                    <a:pt x="42" y="12"/>
                  </a:lnTo>
                  <a:lnTo>
                    <a:pt x="42" y="16"/>
                  </a:lnTo>
                  <a:lnTo>
                    <a:pt x="42" y="20"/>
                  </a:lnTo>
                  <a:lnTo>
                    <a:pt x="41" y="23"/>
                  </a:lnTo>
                  <a:lnTo>
                    <a:pt x="39" y="25"/>
                  </a:lnTo>
                  <a:lnTo>
                    <a:pt x="36" y="28"/>
                  </a:lnTo>
                  <a:lnTo>
                    <a:pt x="34" y="30"/>
                  </a:lnTo>
                  <a:lnTo>
                    <a:pt x="29" y="31"/>
                  </a:lnTo>
                  <a:lnTo>
                    <a:pt x="32" y="32"/>
                  </a:lnTo>
                  <a:lnTo>
                    <a:pt x="34" y="33"/>
                  </a:lnTo>
                  <a:lnTo>
                    <a:pt x="35" y="36"/>
                  </a:lnTo>
                  <a:lnTo>
                    <a:pt x="38" y="40"/>
                  </a:lnTo>
                  <a:lnTo>
                    <a:pt x="46" y="61"/>
                  </a:lnTo>
                  <a:lnTo>
                    <a:pt x="33" y="61"/>
                  </a:lnTo>
                  <a:lnTo>
                    <a:pt x="26" y="43"/>
                  </a:lnTo>
                  <a:lnTo>
                    <a:pt x="25" y="39"/>
                  </a:lnTo>
                  <a:lnTo>
                    <a:pt x="23" y="37"/>
                  </a:lnTo>
                  <a:lnTo>
                    <a:pt x="20" y="36"/>
                  </a:lnTo>
                  <a:lnTo>
                    <a:pt x="16" y="36"/>
                  </a:lnTo>
                  <a:lnTo>
                    <a:pt x="12" y="36"/>
                  </a:lnTo>
                  <a:lnTo>
                    <a:pt x="12" y="61"/>
                  </a:lnTo>
                  <a:lnTo>
                    <a:pt x="0" y="61"/>
                  </a:lnTo>
                  <a:lnTo>
                    <a:pt x="0" y="0"/>
                  </a:lnTo>
                  <a:close/>
                  <a:moveTo>
                    <a:pt x="12" y="9"/>
                  </a:moveTo>
                  <a:lnTo>
                    <a:pt x="12" y="28"/>
                  </a:lnTo>
                  <a:lnTo>
                    <a:pt x="18" y="28"/>
                  </a:lnTo>
                  <a:lnTo>
                    <a:pt x="21" y="27"/>
                  </a:lnTo>
                  <a:lnTo>
                    <a:pt x="25" y="27"/>
                  </a:lnTo>
                  <a:lnTo>
                    <a:pt x="27" y="24"/>
                  </a:lnTo>
                  <a:lnTo>
                    <a:pt x="29" y="23"/>
                  </a:lnTo>
                  <a:lnTo>
                    <a:pt x="31" y="21"/>
                  </a:lnTo>
                  <a:lnTo>
                    <a:pt x="31" y="18"/>
                  </a:lnTo>
                  <a:lnTo>
                    <a:pt x="31" y="15"/>
                  </a:lnTo>
                  <a:lnTo>
                    <a:pt x="29" y="13"/>
                  </a:lnTo>
                  <a:lnTo>
                    <a:pt x="27" y="10"/>
                  </a:lnTo>
                  <a:lnTo>
                    <a:pt x="25" y="9"/>
                  </a:lnTo>
                  <a:lnTo>
                    <a:pt x="21" y="9"/>
                  </a:lnTo>
                  <a:lnTo>
                    <a:pt x="17" y="9"/>
                  </a:lnTo>
                  <a:lnTo>
                    <a:pt x="12" y="9"/>
                  </a:lnTo>
                  <a:close/>
                </a:path>
              </a:pathLst>
            </a:custGeom>
            <a:solidFill>
              <a:srgbClr val="FFFFFF"/>
            </a:solidFill>
            <a:ln w="0">
              <a:solidFill>
                <a:srgbClr val="FFFFFF"/>
              </a:solidFill>
              <a:prstDash val="solid"/>
              <a:round/>
            </a:ln>
          </p:spPr>
          <p:txBody>
            <a:bodyPr/>
            <a:lstStyle/>
            <a:p>
              <a:endParaRPr lang="zh-CN" altLang="en-US"/>
            </a:p>
          </p:txBody>
        </p:sp>
        <p:sp>
          <p:nvSpPr>
            <p:cNvPr id="23" name="Rectangle 53"/>
            <p:cNvSpPr>
              <a:spLocks noChangeArrowheads="1"/>
            </p:cNvSpPr>
            <p:nvPr/>
          </p:nvSpPr>
          <p:spPr bwMode="auto">
            <a:xfrm>
              <a:off x="2154" y="747"/>
              <a:ext cx="12" cy="61"/>
            </a:xfrm>
            <a:prstGeom prst="rect">
              <a:avLst/>
            </a:prstGeom>
            <a:solidFill>
              <a:srgbClr val="FFFFFF"/>
            </a:solidFill>
            <a:ln w="0">
              <a:solidFill>
                <a:srgbClr val="FFFFFF"/>
              </a:solidFill>
              <a:miter lim="800000"/>
            </a:ln>
          </p:spPr>
          <p:txBody>
            <a:bodyPr/>
            <a:lstStyle>
              <a:lvl1pPr>
                <a:defRPr sz="2800" b="1">
                  <a:solidFill>
                    <a:schemeClr val="tx1"/>
                  </a:solidFill>
                  <a:latin typeface="Arial" panose="020B0604020202020204" pitchFamily="34" charset="0"/>
                  <a:ea typeface="汉仪中等线简" pitchFamily="49" charset="-122"/>
                </a:defRPr>
              </a:lvl1pPr>
              <a:lvl2pPr marL="742950" indent="-285750">
                <a:defRPr sz="2800" b="1">
                  <a:solidFill>
                    <a:schemeClr val="tx1"/>
                  </a:solidFill>
                  <a:latin typeface="Arial" panose="020B0604020202020204" pitchFamily="34" charset="0"/>
                  <a:ea typeface="汉仪中等线简" pitchFamily="49" charset="-122"/>
                </a:defRPr>
              </a:lvl2pPr>
              <a:lvl3pPr marL="1143000" indent="-228600">
                <a:defRPr sz="2800" b="1">
                  <a:solidFill>
                    <a:schemeClr val="tx1"/>
                  </a:solidFill>
                  <a:latin typeface="Arial" panose="020B0604020202020204" pitchFamily="34" charset="0"/>
                  <a:ea typeface="汉仪中等线简" pitchFamily="49" charset="-122"/>
                </a:defRPr>
              </a:lvl3pPr>
              <a:lvl4pPr marL="1600200" indent="-228600">
                <a:defRPr sz="2800" b="1">
                  <a:solidFill>
                    <a:schemeClr val="tx1"/>
                  </a:solidFill>
                  <a:latin typeface="Arial" panose="020B0604020202020204" pitchFamily="34" charset="0"/>
                  <a:ea typeface="汉仪中等线简" pitchFamily="49" charset="-122"/>
                </a:defRPr>
              </a:lvl4pPr>
              <a:lvl5pPr marL="2057400" indent="-228600">
                <a:defRPr sz="2800" b="1">
                  <a:solidFill>
                    <a:schemeClr val="tx1"/>
                  </a:solidFill>
                  <a:latin typeface="Arial" panose="020B0604020202020204" pitchFamily="34" charset="0"/>
                  <a:ea typeface="汉仪中等线简" pitchFamily="49" charset="-122"/>
                </a:defRPr>
              </a:lvl5pPr>
              <a:lvl6pPr marL="25146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6pPr>
              <a:lvl7pPr marL="29718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7pPr>
              <a:lvl8pPr marL="34290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8pPr>
              <a:lvl9pPr marL="38862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9pPr>
            </a:lstStyle>
            <a:p>
              <a:pPr eaLnBrk="1" hangingPunct="1"/>
              <a:endParaRPr lang="zh-CN" altLang="en-US"/>
            </a:p>
          </p:txBody>
        </p:sp>
        <p:sp>
          <p:nvSpPr>
            <p:cNvPr id="24" name="Freeform 54"/>
            <p:cNvSpPr/>
            <p:nvPr/>
          </p:nvSpPr>
          <p:spPr bwMode="auto">
            <a:xfrm>
              <a:off x="2174" y="747"/>
              <a:ext cx="44" cy="61"/>
            </a:xfrm>
            <a:custGeom>
              <a:avLst/>
              <a:gdLst>
                <a:gd name="T0" fmla="*/ 0 w 44"/>
                <a:gd name="T1" fmla="*/ 0 h 61"/>
                <a:gd name="T2" fmla="*/ 44 w 44"/>
                <a:gd name="T3" fmla="*/ 0 h 61"/>
                <a:gd name="T4" fmla="*/ 44 w 44"/>
                <a:gd name="T5" fmla="*/ 9 h 61"/>
                <a:gd name="T6" fmla="*/ 28 w 44"/>
                <a:gd name="T7" fmla="*/ 9 h 61"/>
                <a:gd name="T8" fmla="*/ 28 w 44"/>
                <a:gd name="T9" fmla="*/ 61 h 61"/>
                <a:gd name="T10" fmla="*/ 16 w 44"/>
                <a:gd name="T11" fmla="*/ 61 h 61"/>
                <a:gd name="T12" fmla="*/ 16 w 44"/>
                <a:gd name="T13" fmla="*/ 9 h 61"/>
                <a:gd name="T14" fmla="*/ 0 w 44"/>
                <a:gd name="T15" fmla="*/ 9 h 61"/>
                <a:gd name="T16" fmla="*/ 0 w 44"/>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4" h="61">
                  <a:moveTo>
                    <a:pt x="0" y="0"/>
                  </a:moveTo>
                  <a:lnTo>
                    <a:pt x="44" y="0"/>
                  </a:lnTo>
                  <a:lnTo>
                    <a:pt x="44" y="9"/>
                  </a:lnTo>
                  <a:lnTo>
                    <a:pt x="28" y="9"/>
                  </a:lnTo>
                  <a:lnTo>
                    <a:pt x="28" y="61"/>
                  </a:lnTo>
                  <a:lnTo>
                    <a:pt x="16" y="61"/>
                  </a:lnTo>
                  <a:lnTo>
                    <a:pt x="16" y="9"/>
                  </a:lnTo>
                  <a:lnTo>
                    <a:pt x="0" y="9"/>
                  </a:lnTo>
                  <a:lnTo>
                    <a:pt x="0" y="0"/>
                  </a:lnTo>
                  <a:close/>
                </a:path>
              </a:pathLst>
            </a:custGeom>
            <a:solidFill>
              <a:srgbClr val="FFFFFF"/>
            </a:solidFill>
            <a:ln w="0">
              <a:solidFill>
                <a:srgbClr val="FFFFFF"/>
              </a:solidFill>
              <a:prstDash val="solid"/>
              <a:round/>
            </a:ln>
          </p:spPr>
          <p:txBody>
            <a:bodyPr/>
            <a:lstStyle/>
            <a:p>
              <a:endParaRPr lang="zh-CN" altLang="en-US"/>
            </a:p>
          </p:txBody>
        </p:sp>
        <p:sp>
          <p:nvSpPr>
            <p:cNvPr id="25" name="Rectangle 55"/>
            <p:cNvSpPr>
              <a:spLocks noChangeArrowheads="1"/>
            </p:cNvSpPr>
            <p:nvPr/>
          </p:nvSpPr>
          <p:spPr bwMode="auto">
            <a:xfrm>
              <a:off x="2226" y="747"/>
              <a:ext cx="13" cy="61"/>
            </a:xfrm>
            <a:prstGeom prst="rect">
              <a:avLst/>
            </a:prstGeom>
            <a:solidFill>
              <a:srgbClr val="FFFFFF"/>
            </a:solidFill>
            <a:ln w="0">
              <a:solidFill>
                <a:srgbClr val="FFFFFF"/>
              </a:solidFill>
              <a:miter lim="800000"/>
            </a:ln>
          </p:spPr>
          <p:txBody>
            <a:bodyPr/>
            <a:lstStyle>
              <a:lvl1pPr>
                <a:defRPr sz="2800" b="1">
                  <a:solidFill>
                    <a:schemeClr val="tx1"/>
                  </a:solidFill>
                  <a:latin typeface="Arial" panose="020B0604020202020204" pitchFamily="34" charset="0"/>
                  <a:ea typeface="汉仪中等线简" pitchFamily="49" charset="-122"/>
                </a:defRPr>
              </a:lvl1pPr>
              <a:lvl2pPr marL="742950" indent="-285750">
                <a:defRPr sz="2800" b="1">
                  <a:solidFill>
                    <a:schemeClr val="tx1"/>
                  </a:solidFill>
                  <a:latin typeface="Arial" panose="020B0604020202020204" pitchFamily="34" charset="0"/>
                  <a:ea typeface="汉仪中等线简" pitchFamily="49" charset="-122"/>
                </a:defRPr>
              </a:lvl2pPr>
              <a:lvl3pPr marL="1143000" indent="-228600">
                <a:defRPr sz="2800" b="1">
                  <a:solidFill>
                    <a:schemeClr val="tx1"/>
                  </a:solidFill>
                  <a:latin typeface="Arial" panose="020B0604020202020204" pitchFamily="34" charset="0"/>
                  <a:ea typeface="汉仪中等线简" pitchFamily="49" charset="-122"/>
                </a:defRPr>
              </a:lvl3pPr>
              <a:lvl4pPr marL="1600200" indent="-228600">
                <a:defRPr sz="2800" b="1">
                  <a:solidFill>
                    <a:schemeClr val="tx1"/>
                  </a:solidFill>
                  <a:latin typeface="Arial" panose="020B0604020202020204" pitchFamily="34" charset="0"/>
                  <a:ea typeface="汉仪中等线简" pitchFamily="49" charset="-122"/>
                </a:defRPr>
              </a:lvl4pPr>
              <a:lvl5pPr marL="2057400" indent="-228600">
                <a:defRPr sz="2800" b="1">
                  <a:solidFill>
                    <a:schemeClr val="tx1"/>
                  </a:solidFill>
                  <a:latin typeface="Arial" panose="020B0604020202020204" pitchFamily="34" charset="0"/>
                  <a:ea typeface="汉仪中等线简" pitchFamily="49" charset="-122"/>
                </a:defRPr>
              </a:lvl5pPr>
              <a:lvl6pPr marL="25146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6pPr>
              <a:lvl7pPr marL="29718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7pPr>
              <a:lvl8pPr marL="34290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8pPr>
              <a:lvl9pPr marL="38862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9pPr>
            </a:lstStyle>
            <a:p>
              <a:pPr eaLnBrk="1" hangingPunct="1"/>
              <a:endParaRPr lang="zh-CN" altLang="en-US"/>
            </a:p>
          </p:txBody>
        </p:sp>
        <p:sp>
          <p:nvSpPr>
            <p:cNvPr id="26" name="Freeform 56"/>
            <p:cNvSpPr/>
            <p:nvPr/>
          </p:nvSpPr>
          <p:spPr bwMode="auto">
            <a:xfrm>
              <a:off x="2252" y="747"/>
              <a:ext cx="70" cy="61"/>
            </a:xfrm>
            <a:custGeom>
              <a:avLst/>
              <a:gdLst>
                <a:gd name="T0" fmla="*/ 0 w 70"/>
                <a:gd name="T1" fmla="*/ 0 h 61"/>
                <a:gd name="T2" fmla="*/ 19 w 70"/>
                <a:gd name="T3" fmla="*/ 0 h 61"/>
                <a:gd name="T4" fmla="*/ 34 w 70"/>
                <a:gd name="T5" fmla="*/ 43 h 61"/>
                <a:gd name="T6" fmla="*/ 34 w 70"/>
                <a:gd name="T7" fmla="*/ 45 h 61"/>
                <a:gd name="T8" fmla="*/ 34 w 70"/>
                <a:gd name="T9" fmla="*/ 47 h 61"/>
                <a:gd name="T10" fmla="*/ 35 w 70"/>
                <a:gd name="T11" fmla="*/ 49 h 61"/>
                <a:gd name="T12" fmla="*/ 35 w 70"/>
                <a:gd name="T13" fmla="*/ 53 h 61"/>
                <a:gd name="T14" fmla="*/ 35 w 70"/>
                <a:gd name="T15" fmla="*/ 49 h 61"/>
                <a:gd name="T16" fmla="*/ 36 w 70"/>
                <a:gd name="T17" fmla="*/ 47 h 61"/>
                <a:gd name="T18" fmla="*/ 36 w 70"/>
                <a:gd name="T19" fmla="*/ 45 h 61"/>
                <a:gd name="T20" fmla="*/ 37 w 70"/>
                <a:gd name="T21" fmla="*/ 43 h 61"/>
                <a:gd name="T22" fmla="*/ 52 w 70"/>
                <a:gd name="T23" fmla="*/ 0 h 61"/>
                <a:gd name="T24" fmla="*/ 70 w 70"/>
                <a:gd name="T25" fmla="*/ 0 h 61"/>
                <a:gd name="T26" fmla="*/ 70 w 70"/>
                <a:gd name="T27" fmla="*/ 61 h 61"/>
                <a:gd name="T28" fmla="*/ 59 w 70"/>
                <a:gd name="T29" fmla="*/ 61 h 61"/>
                <a:gd name="T30" fmla="*/ 59 w 70"/>
                <a:gd name="T31" fmla="*/ 16 h 61"/>
                <a:gd name="T32" fmla="*/ 59 w 70"/>
                <a:gd name="T33" fmla="*/ 14 h 61"/>
                <a:gd name="T34" fmla="*/ 59 w 70"/>
                <a:gd name="T35" fmla="*/ 10 h 61"/>
                <a:gd name="T36" fmla="*/ 59 w 70"/>
                <a:gd name="T37" fmla="*/ 8 h 61"/>
                <a:gd name="T38" fmla="*/ 59 w 70"/>
                <a:gd name="T39" fmla="*/ 5 h 61"/>
                <a:gd name="T40" fmla="*/ 59 w 70"/>
                <a:gd name="T41" fmla="*/ 8 h 61"/>
                <a:gd name="T42" fmla="*/ 58 w 70"/>
                <a:gd name="T43" fmla="*/ 10 h 61"/>
                <a:gd name="T44" fmla="*/ 58 w 70"/>
                <a:gd name="T45" fmla="*/ 13 h 61"/>
                <a:gd name="T46" fmla="*/ 57 w 70"/>
                <a:gd name="T47" fmla="*/ 14 h 61"/>
                <a:gd name="T48" fmla="*/ 39 w 70"/>
                <a:gd name="T49" fmla="*/ 61 h 61"/>
                <a:gd name="T50" fmla="*/ 29 w 70"/>
                <a:gd name="T51" fmla="*/ 61 h 61"/>
                <a:gd name="T52" fmla="*/ 12 w 70"/>
                <a:gd name="T53" fmla="*/ 15 h 61"/>
                <a:gd name="T54" fmla="*/ 12 w 70"/>
                <a:gd name="T55" fmla="*/ 13 h 61"/>
                <a:gd name="T56" fmla="*/ 11 w 70"/>
                <a:gd name="T57" fmla="*/ 10 h 61"/>
                <a:gd name="T58" fmla="*/ 11 w 70"/>
                <a:gd name="T59" fmla="*/ 8 h 61"/>
                <a:gd name="T60" fmla="*/ 10 w 70"/>
                <a:gd name="T61" fmla="*/ 5 h 61"/>
                <a:gd name="T62" fmla="*/ 11 w 70"/>
                <a:gd name="T63" fmla="*/ 10 h 61"/>
                <a:gd name="T64" fmla="*/ 11 w 70"/>
                <a:gd name="T65" fmla="*/ 13 h 61"/>
                <a:gd name="T66" fmla="*/ 11 w 70"/>
                <a:gd name="T67" fmla="*/ 15 h 61"/>
                <a:gd name="T68" fmla="*/ 11 w 70"/>
                <a:gd name="T69" fmla="*/ 16 h 61"/>
                <a:gd name="T70" fmla="*/ 11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9" y="0"/>
                  </a:lnTo>
                  <a:lnTo>
                    <a:pt x="34" y="43"/>
                  </a:lnTo>
                  <a:lnTo>
                    <a:pt x="34" y="45"/>
                  </a:lnTo>
                  <a:lnTo>
                    <a:pt x="34" y="47"/>
                  </a:lnTo>
                  <a:lnTo>
                    <a:pt x="35" y="49"/>
                  </a:lnTo>
                  <a:lnTo>
                    <a:pt x="35" y="53"/>
                  </a:lnTo>
                  <a:lnTo>
                    <a:pt x="35" y="49"/>
                  </a:lnTo>
                  <a:lnTo>
                    <a:pt x="36" y="47"/>
                  </a:lnTo>
                  <a:lnTo>
                    <a:pt x="36" y="45"/>
                  </a:lnTo>
                  <a:lnTo>
                    <a:pt x="37" y="43"/>
                  </a:lnTo>
                  <a:lnTo>
                    <a:pt x="52" y="0"/>
                  </a:lnTo>
                  <a:lnTo>
                    <a:pt x="70" y="0"/>
                  </a:lnTo>
                  <a:lnTo>
                    <a:pt x="70" y="61"/>
                  </a:lnTo>
                  <a:lnTo>
                    <a:pt x="59" y="61"/>
                  </a:lnTo>
                  <a:lnTo>
                    <a:pt x="59" y="16"/>
                  </a:lnTo>
                  <a:lnTo>
                    <a:pt x="59" y="14"/>
                  </a:lnTo>
                  <a:lnTo>
                    <a:pt x="59" y="10"/>
                  </a:lnTo>
                  <a:lnTo>
                    <a:pt x="59" y="8"/>
                  </a:lnTo>
                  <a:lnTo>
                    <a:pt x="59" y="5"/>
                  </a:lnTo>
                  <a:lnTo>
                    <a:pt x="59" y="8"/>
                  </a:lnTo>
                  <a:lnTo>
                    <a:pt x="58" y="10"/>
                  </a:lnTo>
                  <a:lnTo>
                    <a:pt x="58" y="13"/>
                  </a:lnTo>
                  <a:lnTo>
                    <a:pt x="57" y="14"/>
                  </a:lnTo>
                  <a:lnTo>
                    <a:pt x="39" y="61"/>
                  </a:lnTo>
                  <a:lnTo>
                    <a:pt x="29" y="61"/>
                  </a:lnTo>
                  <a:lnTo>
                    <a:pt x="12" y="15"/>
                  </a:lnTo>
                  <a:lnTo>
                    <a:pt x="12" y="13"/>
                  </a:lnTo>
                  <a:lnTo>
                    <a:pt x="11" y="10"/>
                  </a:lnTo>
                  <a:lnTo>
                    <a:pt x="11" y="8"/>
                  </a:lnTo>
                  <a:lnTo>
                    <a:pt x="10" y="5"/>
                  </a:lnTo>
                  <a:lnTo>
                    <a:pt x="11" y="10"/>
                  </a:lnTo>
                  <a:lnTo>
                    <a:pt x="11" y="13"/>
                  </a:lnTo>
                  <a:lnTo>
                    <a:pt x="11" y="15"/>
                  </a:lnTo>
                  <a:lnTo>
                    <a:pt x="11" y="16"/>
                  </a:lnTo>
                  <a:lnTo>
                    <a:pt x="11" y="61"/>
                  </a:lnTo>
                  <a:lnTo>
                    <a:pt x="0" y="61"/>
                  </a:lnTo>
                  <a:lnTo>
                    <a:pt x="0" y="0"/>
                  </a:lnTo>
                  <a:close/>
                </a:path>
              </a:pathLst>
            </a:custGeom>
            <a:solidFill>
              <a:srgbClr val="FFFFFF"/>
            </a:solidFill>
            <a:ln w="0">
              <a:solidFill>
                <a:srgbClr val="FFFFFF"/>
              </a:solidFill>
              <a:prstDash val="solid"/>
              <a:round/>
            </a:ln>
          </p:spPr>
          <p:txBody>
            <a:bodyPr/>
            <a:lstStyle/>
            <a:p>
              <a:endParaRPr lang="zh-CN" altLang="en-US"/>
            </a:p>
          </p:txBody>
        </p:sp>
        <p:sp>
          <p:nvSpPr>
            <p:cNvPr id="27" name="Freeform 57"/>
            <p:cNvSpPr/>
            <p:nvPr/>
          </p:nvSpPr>
          <p:spPr bwMode="auto">
            <a:xfrm>
              <a:off x="2336" y="747"/>
              <a:ext cx="38" cy="61"/>
            </a:xfrm>
            <a:custGeom>
              <a:avLst/>
              <a:gdLst>
                <a:gd name="T0" fmla="*/ 0 w 38"/>
                <a:gd name="T1" fmla="*/ 0 h 61"/>
                <a:gd name="T2" fmla="*/ 37 w 38"/>
                <a:gd name="T3" fmla="*/ 0 h 61"/>
                <a:gd name="T4" fmla="*/ 37 w 38"/>
                <a:gd name="T5" fmla="*/ 9 h 61"/>
                <a:gd name="T6" fmla="*/ 12 w 38"/>
                <a:gd name="T7" fmla="*/ 9 h 61"/>
                <a:gd name="T8" fmla="*/ 12 w 38"/>
                <a:gd name="T9" fmla="*/ 25 h 61"/>
                <a:gd name="T10" fmla="*/ 36 w 38"/>
                <a:gd name="T11" fmla="*/ 25 h 61"/>
                <a:gd name="T12" fmla="*/ 36 w 38"/>
                <a:gd name="T13" fmla="*/ 35 h 61"/>
                <a:gd name="T14" fmla="*/ 12 w 38"/>
                <a:gd name="T15" fmla="*/ 35 h 61"/>
                <a:gd name="T16" fmla="*/ 12 w 38"/>
                <a:gd name="T17" fmla="*/ 52 h 61"/>
                <a:gd name="T18" fmla="*/ 38 w 38"/>
                <a:gd name="T19" fmla="*/ 52 h 61"/>
                <a:gd name="T20" fmla="*/ 38 w 38"/>
                <a:gd name="T21" fmla="*/ 61 h 61"/>
                <a:gd name="T22" fmla="*/ 0 w 38"/>
                <a:gd name="T23" fmla="*/ 61 h 61"/>
                <a:gd name="T24" fmla="*/ 0 w 38"/>
                <a:gd name="T25" fmla="*/ 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 h="61">
                  <a:moveTo>
                    <a:pt x="0" y="0"/>
                  </a:moveTo>
                  <a:lnTo>
                    <a:pt x="37" y="0"/>
                  </a:lnTo>
                  <a:lnTo>
                    <a:pt x="37" y="9"/>
                  </a:lnTo>
                  <a:lnTo>
                    <a:pt x="12" y="9"/>
                  </a:lnTo>
                  <a:lnTo>
                    <a:pt x="12" y="25"/>
                  </a:lnTo>
                  <a:lnTo>
                    <a:pt x="36" y="25"/>
                  </a:lnTo>
                  <a:lnTo>
                    <a:pt x="36" y="35"/>
                  </a:lnTo>
                  <a:lnTo>
                    <a:pt x="12" y="35"/>
                  </a:lnTo>
                  <a:lnTo>
                    <a:pt x="12" y="52"/>
                  </a:lnTo>
                  <a:lnTo>
                    <a:pt x="38" y="52"/>
                  </a:lnTo>
                  <a:lnTo>
                    <a:pt x="38" y="61"/>
                  </a:lnTo>
                  <a:lnTo>
                    <a:pt x="0" y="61"/>
                  </a:lnTo>
                  <a:lnTo>
                    <a:pt x="0" y="0"/>
                  </a:lnTo>
                  <a:close/>
                </a:path>
              </a:pathLst>
            </a:custGeom>
            <a:solidFill>
              <a:srgbClr val="FFFFFF"/>
            </a:solidFill>
            <a:ln w="0">
              <a:solidFill>
                <a:srgbClr val="FFFFFF"/>
              </a:solidFill>
              <a:prstDash val="solid"/>
              <a:round/>
            </a:ln>
          </p:spPr>
          <p:txBody>
            <a:bodyPr/>
            <a:lstStyle/>
            <a:p>
              <a:endParaRPr lang="zh-CN" altLang="en-US"/>
            </a:p>
          </p:txBody>
        </p:sp>
        <p:sp>
          <p:nvSpPr>
            <p:cNvPr id="28" name="Freeform 58"/>
            <p:cNvSpPr>
              <a:spLocks noEditPoints="1"/>
            </p:cNvSpPr>
            <p:nvPr/>
          </p:nvSpPr>
          <p:spPr bwMode="auto">
            <a:xfrm>
              <a:off x="2405" y="747"/>
              <a:ext cx="62" cy="61"/>
            </a:xfrm>
            <a:custGeom>
              <a:avLst/>
              <a:gdLst>
                <a:gd name="T0" fmla="*/ 23 w 62"/>
                <a:gd name="T1" fmla="*/ 0 h 61"/>
                <a:gd name="T2" fmla="*/ 38 w 62"/>
                <a:gd name="T3" fmla="*/ 0 h 61"/>
                <a:gd name="T4" fmla="*/ 62 w 62"/>
                <a:gd name="T5" fmla="*/ 61 h 61"/>
                <a:gd name="T6" fmla="*/ 48 w 62"/>
                <a:gd name="T7" fmla="*/ 61 h 61"/>
                <a:gd name="T8" fmla="*/ 44 w 62"/>
                <a:gd name="T9" fmla="*/ 47 h 61"/>
                <a:gd name="T10" fmla="*/ 17 w 62"/>
                <a:gd name="T11" fmla="*/ 47 h 61"/>
                <a:gd name="T12" fmla="*/ 12 w 62"/>
                <a:gd name="T13" fmla="*/ 61 h 61"/>
                <a:gd name="T14" fmla="*/ 0 w 62"/>
                <a:gd name="T15" fmla="*/ 61 h 61"/>
                <a:gd name="T16" fmla="*/ 23 w 62"/>
                <a:gd name="T17" fmla="*/ 0 h 61"/>
                <a:gd name="T18" fmla="*/ 31 w 62"/>
                <a:gd name="T19" fmla="*/ 10 h 61"/>
                <a:gd name="T20" fmla="*/ 21 w 62"/>
                <a:gd name="T21" fmla="*/ 38 h 61"/>
                <a:gd name="T22" fmla="*/ 40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3" y="0"/>
                  </a:moveTo>
                  <a:lnTo>
                    <a:pt x="38" y="0"/>
                  </a:lnTo>
                  <a:lnTo>
                    <a:pt x="62" y="61"/>
                  </a:lnTo>
                  <a:lnTo>
                    <a:pt x="48" y="61"/>
                  </a:lnTo>
                  <a:lnTo>
                    <a:pt x="44" y="47"/>
                  </a:lnTo>
                  <a:lnTo>
                    <a:pt x="17" y="47"/>
                  </a:lnTo>
                  <a:lnTo>
                    <a:pt x="12" y="61"/>
                  </a:lnTo>
                  <a:lnTo>
                    <a:pt x="0" y="61"/>
                  </a:lnTo>
                  <a:lnTo>
                    <a:pt x="23" y="0"/>
                  </a:lnTo>
                  <a:close/>
                  <a:moveTo>
                    <a:pt x="31" y="10"/>
                  </a:moveTo>
                  <a:lnTo>
                    <a:pt x="21" y="38"/>
                  </a:lnTo>
                  <a:lnTo>
                    <a:pt x="40" y="38"/>
                  </a:lnTo>
                  <a:lnTo>
                    <a:pt x="31" y="10"/>
                  </a:lnTo>
                  <a:close/>
                </a:path>
              </a:pathLst>
            </a:custGeom>
            <a:solidFill>
              <a:srgbClr val="FFFFFF"/>
            </a:solidFill>
            <a:ln w="0">
              <a:solidFill>
                <a:srgbClr val="FFFFFF"/>
              </a:solidFill>
              <a:prstDash val="solid"/>
              <a:round/>
            </a:ln>
          </p:spPr>
          <p:txBody>
            <a:bodyPr/>
            <a:lstStyle/>
            <a:p>
              <a:endParaRPr lang="zh-CN" altLang="en-US"/>
            </a:p>
          </p:txBody>
        </p:sp>
        <p:sp>
          <p:nvSpPr>
            <p:cNvPr id="29" name="Freeform 59"/>
            <p:cNvSpPr>
              <a:spLocks noEditPoints="1"/>
            </p:cNvSpPr>
            <p:nvPr/>
          </p:nvSpPr>
          <p:spPr bwMode="auto">
            <a:xfrm>
              <a:off x="2472" y="747"/>
              <a:ext cx="46" cy="61"/>
            </a:xfrm>
            <a:custGeom>
              <a:avLst/>
              <a:gdLst>
                <a:gd name="T0" fmla="*/ 0 w 46"/>
                <a:gd name="T1" fmla="*/ 0 h 61"/>
                <a:gd name="T2" fmla="*/ 20 w 46"/>
                <a:gd name="T3" fmla="*/ 0 h 61"/>
                <a:gd name="T4" fmla="*/ 27 w 46"/>
                <a:gd name="T5" fmla="*/ 0 h 61"/>
                <a:gd name="T6" fmla="*/ 33 w 46"/>
                <a:gd name="T7" fmla="*/ 2 h 61"/>
                <a:gd name="T8" fmla="*/ 38 w 46"/>
                <a:gd name="T9" fmla="*/ 5 h 61"/>
                <a:gd name="T10" fmla="*/ 40 w 46"/>
                <a:gd name="T11" fmla="*/ 7 h 61"/>
                <a:gd name="T12" fmla="*/ 42 w 46"/>
                <a:gd name="T13" fmla="*/ 12 h 61"/>
                <a:gd name="T14" fmla="*/ 42 w 46"/>
                <a:gd name="T15" fmla="*/ 16 h 61"/>
                <a:gd name="T16" fmla="*/ 42 w 46"/>
                <a:gd name="T17" fmla="*/ 20 h 61"/>
                <a:gd name="T18" fmla="*/ 41 w 46"/>
                <a:gd name="T19" fmla="*/ 23 h 61"/>
                <a:gd name="T20" fmla="*/ 40 w 46"/>
                <a:gd name="T21" fmla="*/ 25 h 61"/>
                <a:gd name="T22" fmla="*/ 37 w 46"/>
                <a:gd name="T23" fmla="*/ 28 h 61"/>
                <a:gd name="T24" fmla="*/ 34 w 46"/>
                <a:gd name="T25" fmla="*/ 30 h 61"/>
                <a:gd name="T26" fmla="*/ 30 w 46"/>
                <a:gd name="T27" fmla="*/ 31 h 61"/>
                <a:gd name="T28" fmla="*/ 32 w 46"/>
                <a:gd name="T29" fmla="*/ 32 h 61"/>
                <a:gd name="T30" fmla="*/ 34 w 46"/>
                <a:gd name="T31" fmla="*/ 33 h 61"/>
                <a:gd name="T32" fmla="*/ 35 w 46"/>
                <a:gd name="T33" fmla="*/ 36 h 61"/>
                <a:gd name="T34" fmla="*/ 38 w 46"/>
                <a:gd name="T35" fmla="*/ 40 h 61"/>
                <a:gd name="T36" fmla="*/ 46 w 46"/>
                <a:gd name="T37" fmla="*/ 61 h 61"/>
                <a:gd name="T38" fmla="*/ 33 w 46"/>
                <a:gd name="T39" fmla="*/ 61 h 61"/>
                <a:gd name="T40" fmla="*/ 26 w 46"/>
                <a:gd name="T41" fmla="*/ 43 h 61"/>
                <a:gd name="T42" fmla="*/ 25 w 46"/>
                <a:gd name="T43" fmla="*/ 39 h 61"/>
                <a:gd name="T44" fmla="*/ 23 w 46"/>
                <a:gd name="T45" fmla="*/ 37 h 61"/>
                <a:gd name="T46" fmla="*/ 20 w 46"/>
                <a:gd name="T47" fmla="*/ 36 h 61"/>
                <a:gd name="T48" fmla="*/ 16 w 46"/>
                <a:gd name="T49" fmla="*/ 36 h 61"/>
                <a:gd name="T50" fmla="*/ 12 w 46"/>
                <a:gd name="T51" fmla="*/ 36 h 61"/>
                <a:gd name="T52" fmla="*/ 12 w 46"/>
                <a:gd name="T53" fmla="*/ 61 h 61"/>
                <a:gd name="T54" fmla="*/ 0 w 46"/>
                <a:gd name="T55" fmla="*/ 61 h 61"/>
                <a:gd name="T56" fmla="*/ 0 w 46"/>
                <a:gd name="T57" fmla="*/ 0 h 61"/>
                <a:gd name="T58" fmla="*/ 12 w 46"/>
                <a:gd name="T59" fmla="*/ 9 h 61"/>
                <a:gd name="T60" fmla="*/ 12 w 46"/>
                <a:gd name="T61" fmla="*/ 28 h 61"/>
                <a:gd name="T62" fmla="*/ 18 w 46"/>
                <a:gd name="T63" fmla="*/ 28 h 61"/>
                <a:gd name="T64" fmla="*/ 22 w 46"/>
                <a:gd name="T65" fmla="*/ 27 h 61"/>
                <a:gd name="T66" fmla="*/ 25 w 46"/>
                <a:gd name="T67" fmla="*/ 27 h 61"/>
                <a:gd name="T68" fmla="*/ 27 w 46"/>
                <a:gd name="T69" fmla="*/ 24 h 61"/>
                <a:gd name="T70" fmla="*/ 30 w 46"/>
                <a:gd name="T71" fmla="*/ 23 h 61"/>
                <a:gd name="T72" fmla="*/ 31 w 46"/>
                <a:gd name="T73" fmla="*/ 21 h 61"/>
                <a:gd name="T74" fmla="*/ 31 w 46"/>
                <a:gd name="T75" fmla="*/ 18 h 61"/>
                <a:gd name="T76" fmla="*/ 31 w 46"/>
                <a:gd name="T77" fmla="*/ 15 h 61"/>
                <a:gd name="T78" fmla="*/ 30 w 46"/>
                <a:gd name="T79" fmla="*/ 13 h 61"/>
                <a:gd name="T80" fmla="*/ 27 w 46"/>
                <a:gd name="T81" fmla="*/ 10 h 61"/>
                <a:gd name="T82" fmla="*/ 25 w 46"/>
                <a:gd name="T83" fmla="*/ 9 h 61"/>
                <a:gd name="T84" fmla="*/ 22 w 46"/>
                <a:gd name="T85" fmla="*/ 9 h 61"/>
                <a:gd name="T86" fmla="*/ 17 w 46"/>
                <a:gd name="T87" fmla="*/ 9 h 61"/>
                <a:gd name="T88" fmla="*/ 12 w 46"/>
                <a:gd name="T89" fmla="*/ 9 h 6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6" h="61">
                  <a:moveTo>
                    <a:pt x="0" y="0"/>
                  </a:moveTo>
                  <a:lnTo>
                    <a:pt x="20" y="0"/>
                  </a:lnTo>
                  <a:lnTo>
                    <a:pt x="27" y="0"/>
                  </a:lnTo>
                  <a:lnTo>
                    <a:pt x="33" y="2"/>
                  </a:lnTo>
                  <a:lnTo>
                    <a:pt x="38" y="5"/>
                  </a:lnTo>
                  <a:lnTo>
                    <a:pt x="40" y="7"/>
                  </a:lnTo>
                  <a:lnTo>
                    <a:pt x="42" y="12"/>
                  </a:lnTo>
                  <a:lnTo>
                    <a:pt x="42" y="16"/>
                  </a:lnTo>
                  <a:lnTo>
                    <a:pt x="42" y="20"/>
                  </a:lnTo>
                  <a:lnTo>
                    <a:pt x="41" y="23"/>
                  </a:lnTo>
                  <a:lnTo>
                    <a:pt x="40" y="25"/>
                  </a:lnTo>
                  <a:lnTo>
                    <a:pt x="37" y="28"/>
                  </a:lnTo>
                  <a:lnTo>
                    <a:pt x="34" y="30"/>
                  </a:lnTo>
                  <a:lnTo>
                    <a:pt x="30" y="31"/>
                  </a:lnTo>
                  <a:lnTo>
                    <a:pt x="32" y="32"/>
                  </a:lnTo>
                  <a:lnTo>
                    <a:pt x="34" y="33"/>
                  </a:lnTo>
                  <a:lnTo>
                    <a:pt x="35" y="36"/>
                  </a:lnTo>
                  <a:lnTo>
                    <a:pt x="38" y="40"/>
                  </a:lnTo>
                  <a:lnTo>
                    <a:pt x="46" y="61"/>
                  </a:lnTo>
                  <a:lnTo>
                    <a:pt x="33" y="61"/>
                  </a:lnTo>
                  <a:lnTo>
                    <a:pt x="26" y="43"/>
                  </a:lnTo>
                  <a:lnTo>
                    <a:pt x="25" y="39"/>
                  </a:lnTo>
                  <a:lnTo>
                    <a:pt x="23" y="37"/>
                  </a:lnTo>
                  <a:lnTo>
                    <a:pt x="20" y="36"/>
                  </a:lnTo>
                  <a:lnTo>
                    <a:pt x="16" y="36"/>
                  </a:lnTo>
                  <a:lnTo>
                    <a:pt x="12" y="36"/>
                  </a:lnTo>
                  <a:lnTo>
                    <a:pt x="12" y="61"/>
                  </a:lnTo>
                  <a:lnTo>
                    <a:pt x="0" y="61"/>
                  </a:lnTo>
                  <a:lnTo>
                    <a:pt x="0" y="0"/>
                  </a:lnTo>
                  <a:close/>
                  <a:moveTo>
                    <a:pt x="12" y="9"/>
                  </a:moveTo>
                  <a:lnTo>
                    <a:pt x="12" y="28"/>
                  </a:lnTo>
                  <a:lnTo>
                    <a:pt x="18" y="28"/>
                  </a:lnTo>
                  <a:lnTo>
                    <a:pt x="22" y="27"/>
                  </a:lnTo>
                  <a:lnTo>
                    <a:pt x="25" y="27"/>
                  </a:lnTo>
                  <a:lnTo>
                    <a:pt x="27" y="24"/>
                  </a:lnTo>
                  <a:lnTo>
                    <a:pt x="30" y="23"/>
                  </a:lnTo>
                  <a:lnTo>
                    <a:pt x="31" y="21"/>
                  </a:lnTo>
                  <a:lnTo>
                    <a:pt x="31" y="18"/>
                  </a:lnTo>
                  <a:lnTo>
                    <a:pt x="31" y="15"/>
                  </a:lnTo>
                  <a:lnTo>
                    <a:pt x="30" y="13"/>
                  </a:lnTo>
                  <a:lnTo>
                    <a:pt x="27" y="10"/>
                  </a:lnTo>
                  <a:lnTo>
                    <a:pt x="25" y="9"/>
                  </a:lnTo>
                  <a:lnTo>
                    <a:pt x="22" y="9"/>
                  </a:lnTo>
                  <a:lnTo>
                    <a:pt x="17" y="9"/>
                  </a:lnTo>
                  <a:lnTo>
                    <a:pt x="12" y="9"/>
                  </a:lnTo>
                  <a:close/>
                </a:path>
              </a:pathLst>
            </a:custGeom>
            <a:solidFill>
              <a:srgbClr val="FFFFFF"/>
            </a:solidFill>
            <a:ln w="0">
              <a:solidFill>
                <a:srgbClr val="FFFFFF"/>
              </a:solidFill>
              <a:prstDash val="solid"/>
              <a:round/>
            </a:ln>
          </p:spPr>
          <p:txBody>
            <a:bodyPr/>
            <a:lstStyle/>
            <a:p>
              <a:endParaRPr lang="zh-CN" altLang="en-US"/>
            </a:p>
          </p:txBody>
        </p:sp>
        <p:sp>
          <p:nvSpPr>
            <p:cNvPr id="30" name="Freeform 60"/>
            <p:cNvSpPr>
              <a:spLocks noEditPoints="1"/>
            </p:cNvSpPr>
            <p:nvPr/>
          </p:nvSpPr>
          <p:spPr bwMode="auto">
            <a:xfrm>
              <a:off x="2526" y="747"/>
              <a:ext cx="43" cy="61"/>
            </a:xfrm>
            <a:custGeom>
              <a:avLst/>
              <a:gdLst>
                <a:gd name="T0" fmla="*/ 0 w 43"/>
                <a:gd name="T1" fmla="*/ 0 h 61"/>
                <a:gd name="T2" fmla="*/ 20 w 43"/>
                <a:gd name="T3" fmla="*/ 0 h 61"/>
                <a:gd name="T4" fmla="*/ 27 w 43"/>
                <a:gd name="T5" fmla="*/ 0 h 61"/>
                <a:gd name="T6" fmla="*/ 32 w 43"/>
                <a:gd name="T7" fmla="*/ 2 h 61"/>
                <a:gd name="T8" fmla="*/ 37 w 43"/>
                <a:gd name="T9" fmla="*/ 5 h 61"/>
                <a:gd name="T10" fmla="*/ 40 w 43"/>
                <a:gd name="T11" fmla="*/ 7 h 61"/>
                <a:gd name="T12" fmla="*/ 41 w 43"/>
                <a:gd name="T13" fmla="*/ 12 h 61"/>
                <a:gd name="T14" fmla="*/ 42 w 43"/>
                <a:gd name="T15" fmla="*/ 16 h 61"/>
                <a:gd name="T16" fmla="*/ 41 w 43"/>
                <a:gd name="T17" fmla="*/ 20 h 61"/>
                <a:gd name="T18" fmla="*/ 41 w 43"/>
                <a:gd name="T19" fmla="*/ 22 h 61"/>
                <a:gd name="T20" fmla="*/ 39 w 43"/>
                <a:gd name="T21" fmla="*/ 24 h 61"/>
                <a:gd name="T22" fmla="*/ 35 w 43"/>
                <a:gd name="T23" fmla="*/ 28 h 61"/>
                <a:gd name="T24" fmla="*/ 31 w 43"/>
                <a:gd name="T25" fmla="*/ 30 h 61"/>
                <a:gd name="T26" fmla="*/ 34 w 43"/>
                <a:gd name="T27" fmla="*/ 31 h 61"/>
                <a:gd name="T28" fmla="*/ 38 w 43"/>
                <a:gd name="T29" fmla="*/ 32 h 61"/>
                <a:gd name="T30" fmla="*/ 40 w 43"/>
                <a:gd name="T31" fmla="*/ 35 h 61"/>
                <a:gd name="T32" fmla="*/ 42 w 43"/>
                <a:gd name="T33" fmla="*/ 38 h 61"/>
                <a:gd name="T34" fmla="*/ 43 w 43"/>
                <a:gd name="T35" fmla="*/ 40 h 61"/>
                <a:gd name="T36" fmla="*/ 43 w 43"/>
                <a:gd name="T37" fmla="*/ 45 h 61"/>
                <a:gd name="T38" fmla="*/ 43 w 43"/>
                <a:gd name="T39" fmla="*/ 49 h 61"/>
                <a:gd name="T40" fmla="*/ 41 w 43"/>
                <a:gd name="T41" fmla="*/ 54 h 61"/>
                <a:gd name="T42" fmla="*/ 38 w 43"/>
                <a:gd name="T43" fmla="*/ 58 h 61"/>
                <a:gd name="T44" fmla="*/ 34 w 43"/>
                <a:gd name="T45" fmla="*/ 59 h 61"/>
                <a:gd name="T46" fmla="*/ 31 w 43"/>
                <a:gd name="T47" fmla="*/ 61 h 61"/>
                <a:gd name="T48" fmla="*/ 25 w 43"/>
                <a:gd name="T49" fmla="*/ 61 h 61"/>
                <a:gd name="T50" fmla="*/ 20 w 43"/>
                <a:gd name="T51" fmla="*/ 61 h 61"/>
                <a:gd name="T52" fmla="*/ 0 w 43"/>
                <a:gd name="T53" fmla="*/ 61 h 61"/>
                <a:gd name="T54" fmla="*/ 0 w 43"/>
                <a:gd name="T55" fmla="*/ 0 h 61"/>
                <a:gd name="T56" fmla="*/ 12 w 43"/>
                <a:gd name="T57" fmla="*/ 9 h 61"/>
                <a:gd name="T58" fmla="*/ 12 w 43"/>
                <a:gd name="T59" fmla="*/ 25 h 61"/>
                <a:gd name="T60" fmla="*/ 18 w 43"/>
                <a:gd name="T61" fmla="*/ 25 h 61"/>
                <a:gd name="T62" fmla="*/ 22 w 43"/>
                <a:gd name="T63" fmla="*/ 25 h 61"/>
                <a:gd name="T64" fmla="*/ 24 w 43"/>
                <a:gd name="T65" fmla="*/ 25 h 61"/>
                <a:gd name="T66" fmla="*/ 27 w 43"/>
                <a:gd name="T67" fmla="*/ 23 h 61"/>
                <a:gd name="T68" fmla="*/ 28 w 43"/>
                <a:gd name="T69" fmla="*/ 22 h 61"/>
                <a:gd name="T70" fmla="*/ 30 w 43"/>
                <a:gd name="T71" fmla="*/ 20 h 61"/>
                <a:gd name="T72" fmla="*/ 30 w 43"/>
                <a:gd name="T73" fmla="*/ 17 h 61"/>
                <a:gd name="T74" fmla="*/ 30 w 43"/>
                <a:gd name="T75" fmla="*/ 15 h 61"/>
                <a:gd name="T76" fmla="*/ 28 w 43"/>
                <a:gd name="T77" fmla="*/ 13 h 61"/>
                <a:gd name="T78" fmla="*/ 27 w 43"/>
                <a:gd name="T79" fmla="*/ 10 h 61"/>
                <a:gd name="T80" fmla="*/ 25 w 43"/>
                <a:gd name="T81" fmla="*/ 9 h 61"/>
                <a:gd name="T82" fmla="*/ 22 w 43"/>
                <a:gd name="T83" fmla="*/ 9 h 61"/>
                <a:gd name="T84" fmla="*/ 18 w 43"/>
                <a:gd name="T85" fmla="*/ 9 h 61"/>
                <a:gd name="T86" fmla="*/ 12 w 43"/>
                <a:gd name="T87" fmla="*/ 9 h 61"/>
                <a:gd name="T88" fmla="*/ 12 w 43"/>
                <a:gd name="T89" fmla="*/ 35 h 61"/>
                <a:gd name="T90" fmla="*/ 12 w 43"/>
                <a:gd name="T91" fmla="*/ 53 h 61"/>
                <a:gd name="T92" fmla="*/ 18 w 43"/>
                <a:gd name="T93" fmla="*/ 53 h 61"/>
                <a:gd name="T94" fmla="*/ 23 w 43"/>
                <a:gd name="T95" fmla="*/ 52 h 61"/>
                <a:gd name="T96" fmla="*/ 25 w 43"/>
                <a:gd name="T97" fmla="*/ 52 h 61"/>
                <a:gd name="T98" fmla="*/ 28 w 43"/>
                <a:gd name="T99" fmla="*/ 51 h 61"/>
                <a:gd name="T100" fmla="*/ 30 w 43"/>
                <a:gd name="T101" fmla="*/ 48 h 61"/>
                <a:gd name="T102" fmla="*/ 31 w 43"/>
                <a:gd name="T103" fmla="*/ 46 h 61"/>
                <a:gd name="T104" fmla="*/ 32 w 43"/>
                <a:gd name="T105" fmla="*/ 44 h 61"/>
                <a:gd name="T106" fmla="*/ 31 w 43"/>
                <a:gd name="T107" fmla="*/ 40 h 61"/>
                <a:gd name="T108" fmla="*/ 30 w 43"/>
                <a:gd name="T109" fmla="*/ 38 h 61"/>
                <a:gd name="T110" fmla="*/ 28 w 43"/>
                <a:gd name="T111" fmla="*/ 37 h 61"/>
                <a:gd name="T112" fmla="*/ 26 w 43"/>
                <a:gd name="T113" fmla="*/ 36 h 61"/>
                <a:gd name="T114" fmla="*/ 23 w 43"/>
                <a:gd name="T115" fmla="*/ 35 h 61"/>
                <a:gd name="T116" fmla="*/ 19 w 43"/>
                <a:gd name="T117" fmla="*/ 35 h 61"/>
                <a:gd name="T118" fmla="*/ 12 w 43"/>
                <a:gd name="T119" fmla="*/ 35 h 6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3" h="61">
                  <a:moveTo>
                    <a:pt x="0" y="0"/>
                  </a:moveTo>
                  <a:lnTo>
                    <a:pt x="20" y="0"/>
                  </a:lnTo>
                  <a:lnTo>
                    <a:pt x="27" y="0"/>
                  </a:lnTo>
                  <a:lnTo>
                    <a:pt x="32" y="2"/>
                  </a:lnTo>
                  <a:lnTo>
                    <a:pt x="37" y="5"/>
                  </a:lnTo>
                  <a:lnTo>
                    <a:pt x="40" y="7"/>
                  </a:lnTo>
                  <a:lnTo>
                    <a:pt x="41" y="12"/>
                  </a:lnTo>
                  <a:lnTo>
                    <a:pt x="42" y="16"/>
                  </a:lnTo>
                  <a:lnTo>
                    <a:pt x="41" y="20"/>
                  </a:lnTo>
                  <a:lnTo>
                    <a:pt x="41" y="22"/>
                  </a:lnTo>
                  <a:lnTo>
                    <a:pt x="39" y="24"/>
                  </a:lnTo>
                  <a:lnTo>
                    <a:pt x="35" y="28"/>
                  </a:lnTo>
                  <a:lnTo>
                    <a:pt x="31" y="30"/>
                  </a:lnTo>
                  <a:lnTo>
                    <a:pt x="34" y="31"/>
                  </a:lnTo>
                  <a:lnTo>
                    <a:pt x="38" y="32"/>
                  </a:lnTo>
                  <a:lnTo>
                    <a:pt x="40" y="35"/>
                  </a:lnTo>
                  <a:lnTo>
                    <a:pt x="42" y="38"/>
                  </a:lnTo>
                  <a:lnTo>
                    <a:pt x="43" y="40"/>
                  </a:lnTo>
                  <a:lnTo>
                    <a:pt x="43" y="45"/>
                  </a:lnTo>
                  <a:lnTo>
                    <a:pt x="43" y="49"/>
                  </a:lnTo>
                  <a:lnTo>
                    <a:pt x="41" y="54"/>
                  </a:lnTo>
                  <a:lnTo>
                    <a:pt x="38" y="58"/>
                  </a:lnTo>
                  <a:lnTo>
                    <a:pt x="34" y="59"/>
                  </a:lnTo>
                  <a:lnTo>
                    <a:pt x="31" y="61"/>
                  </a:lnTo>
                  <a:lnTo>
                    <a:pt x="25" y="61"/>
                  </a:lnTo>
                  <a:lnTo>
                    <a:pt x="20" y="61"/>
                  </a:lnTo>
                  <a:lnTo>
                    <a:pt x="0" y="61"/>
                  </a:lnTo>
                  <a:lnTo>
                    <a:pt x="0" y="0"/>
                  </a:lnTo>
                  <a:close/>
                  <a:moveTo>
                    <a:pt x="12" y="9"/>
                  </a:moveTo>
                  <a:lnTo>
                    <a:pt x="12" y="25"/>
                  </a:lnTo>
                  <a:lnTo>
                    <a:pt x="18" y="25"/>
                  </a:lnTo>
                  <a:lnTo>
                    <a:pt x="22" y="25"/>
                  </a:lnTo>
                  <a:lnTo>
                    <a:pt x="24" y="25"/>
                  </a:lnTo>
                  <a:lnTo>
                    <a:pt x="27" y="23"/>
                  </a:lnTo>
                  <a:lnTo>
                    <a:pt x="28" y="22"/>
                  </a:lnTo>
                  <a:lnTo>
                    <a:pt x="30" y="20"/>
                  </a:lnTo>
                  <a:lnTo>
                    <a:pt x="30" y="17"/>
                  </a:lnTo>
                  <a:lnTo>
                    <a:pt x="30" y="15"/>
                  </a:lnTo>
                  <a:lnTo>
                    <a:pt x="28" y="13"/>
                  </a:lnTo>
                  <a:lnTo>
                    <a:pt x="27" y="10"/>
                  </a:lnTo>
                  <a:lnTo>
                    <a:pt x="25" y="9"/>
                  </a:lnTo>
                  <a:lnTo>
                    <a:pt x="22" y="9"/>
                  </a:lnTo>
                  <a:lnTo>
                    <a:pt x="18" y="9"/>
                  </a:lnTo>
                  <a:lnTo>
                    <a:pt x="12" y="9"/>
                  </a:lnTo>
                  <a:close/>
                  <a:moveTo>
                    <a:pt x="12" y="35"/>
                  </a:moveTo>
                  <a:lnTo>
                    <a:pt x="12" y="53"/>
                  </a:lnTo>
                  <a:lnTo>
                    <a:pt x="18" y="53"/>
                  </a:lnTo>
                  <a:lnTo>
                    <a:pt x="23" y="52"/>
                  </a:lnTo>
                  <a:lnTo>
                    <a:pt x="25" y="52"/>
                  </a:lnTo>
                  <a:lnTo>
                    <a:pt x="28" y="51"/>
                  </a:lnTo>
                  <a:lnTo>
                    <a:pt x="30" y="48"/>
                  </a:lnTo>
                  <a:lnTo>
                    <a:pt x="31" y="46"/>
                  </a:lnTo>
                  <a:lnTo>
                    <a:pt x="32" y="44"/>
                  </a:lnTo>
                  <a:lnTo>
                    <a:pt x="31" y="40"/>
                  </a:lnTo>
                  <a:lnTo>
                    <a:pt x="30" y="38"/>
                  </a:lnTo>
                  <a:lnTo>
                    <a:pt x="28" y="37"/>
                  </a:lnTo>
                  <a:lnTo>
                    <a:pt x="26" y="36"/>
                  </a:lnTo>
                  <a:lnTo>
                    <a:pt x="23" y="35"/>
                  </a:lnTo>
                  <a:lnTo>
                    <a:pt x="19" y="35"/>
                  </a:lnTo>
                  <a:lnTo>
                    <a:pt x="12" y="35"/>
                  </a:lnTo>
                  <a:close/>
                </a:path>
              </a:pathLst>
            </a:custGeom>
            <a:solidFill>
              <a:srgbClr val="FFFFFF"/>
            </a:solidFill>
            <a:ln w="0">
              <a:solidFill>
                <a:srgbClr val="FFFFFF"/>
              </a:solidFill>
              <a:prstDash val="solid"/>
              <a:round/>
            </a:ln>
          </p:spPr>
          <p:txBody>
            <a:bodyPr/>
            <a:lstStyle/>
            <a:p>
              <a:endParaRPr lang="zh-CN" altLang="en-US"/>
            </a:p>
          </p:txBody>
        </p:sp>
        <p:sp>
          <p:nvSpPr>
            <p:cNvPr id="31" name="Rectangle 61"/>
            <p:cNvSpPr>
              <a:spLocks noChangeArrowheads="1"/>
            </p:cNvSpPr>
            <p:nvPr/>
          </p:nvSpPr>
          <p:spPr bwMode="auto">
            <a:xfrm>
              <a:off x="2581" y="747"/>
              <a:ext cx="11" cy="61"/>
            </a:xfrm>
            <a:prstGeom prst="rect">
              <a:avLst/>
            </a:prstGeom>
            <a:solidFill>
              <a:srgbClr val="FFFFFF"/>
            </a:solidFill>
            <a:ln w="0">
              <a:solidFill>
                <a:srgbClr val="FFFFFF"/>
              </a:solidFill>
              <a:miter lim="800000"/>
            </a:ln>
          </p:spPr>
          <p:txBody>
            <a:bodyPr/>
            <a:lstStyle>
              <a:lvl1pPr>
                <a:defRPr sz="2800" b="1">
                  <a:solidFill>
                    <a:schemeClr val="tx1"/>
                  </a:solidFill>
                  <a:latin typeface="Arial" panose="020B0604020202020204" pitchFamily="34" charset="0"/>
                  <a:ea typeface="汉仪中等线简" pitchFamily="49" charset="-122"/>
                </a:defRPr>
              </a:lvl1pPr>
              <a:lvl2pPr marL="742950" indent="-285750">
                <a:defRPr sz="2800" b="1">
                  <a:solidFill>
                    <a:schemeClr val="tx1"/>
                  </a:solidFill>
                  <a:latin typeface="Arial" panose="020B0604020202020204" pitchFamily="34" charset="0"/>
                  <a:ea typeface="汉仪中等线简" pitchFamily="49" charset="-122"/>
                </a:defRPr>
              </a:lvl2pPr>
              <a:lvl3pPr marL="1143000" indent="-228600">
                <a:defRPr sz="2800" b="1">
                  <a:solidFill>
                    <a:schemeClr val="tx1"/>
                  </a:solidFill>
                  <a:latin typeface="Arial" panose="020B0604020202020204" pitchFamily="34" charset="0"/>
                  <a:ea typeface="汉仪中等线简" pitchFamily="49" charset="-122"/>
                </a:defRPr>
              </a:lvl3pPr>
              <a:lvl4pPr marL="1600200" indent="-228600">
                <a:defRPr sz="2800" b="1">
                  <a:solidFill>
                    <a:schemeClr val="tx1"/>
                  </a:solidFill>
                  <a:latin typeface="Arial" panose="020B0604020202020204" pitchFamily="34" charset="0"/>
                  <a:ea typeface="汉仪中等线简" pitchFamily="49" charset="-122"/>
                </a:defRPr>
              </a:lvl4pPr>
              <a:lvl5pPr marL="2057400" indent="-228600">
                <a:defRPr sz="2800" b="1">
                  <a:solidFill>
                    <a:schemeClr val="tx1"/>
                  </a:solidFill>
                  <a:latin typeface="Arial" panose="020B0604020202020204" pitchFamily="34" charset="0"/>
                  <a:ea typeface="汉仪中等线简" pitchFamily="49" charset="-122"/>
                </a:defRPr>
              </a:lvl5pPr>
              <a:lvl6pPr marL="25146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6pPr>
              <a:lvl7pPr marL="29718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7pPr>
              <a:lvl8pPr marL="34290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8pPr>
              <a:lvl9pPr marL="38862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9pPr>
            </a:lstStyle>
            <a:p>
              <a:pPr eaLnBrk="1" hangingPunct="1"/>
              <a:endParaRPr lang="zh-CN" altLang="en-US"/>
            </a:p>
          </p:txBody>
        </p:sp>
        <p:sp>
          <p:nvSpPr>
            <p:cNvPr id="32" name="Freeform 62"/>
            <p:cNvSpPr/>
            <p:nvPr/>
          </p:nvSpPr>
          <p:spPr bwMode="auto">
            <a:xfrm>
              <a:off x="2600" y="747"/>
              <a:ext cx="45" cy="61"/>
            </a:xfrm>
            <a:custGeom>
              <a:avLst/>
              <a:gdLst>
                <a:gd name="T0" fmla="*/ 0 w 45"/>
                <a:gd name="T1" fmla="*/ 0 h 61"/>
                <a:gd name="T2" fmla="*/ 45 w 45"/>
                <a:gd name="T3" fmla="*/ 0 h 61"/>
                <a:gd name="T4" fmla="*/ 45 w 45"/>
                <a:gd name="T5" fmla="*/ 9 h 61"/>
                <a:gd name="T6" fmla="*/ 29 w 45"/>
                <a:gd name="T7" fmla="*/ 9 h 61"/>
                <a:gd name="T8" fmla="*/ 29 w 45"/>
                <a:gd name="T9" fmla="*/ 61 h 61"/>
                <a:gd name="T10" fmla="*/ 17 w 45"/>
                <a:gd name="T11" fmla="*/ 61 h 61"/>
                <a:gd name="T12" fmla="*/ 17 w 45"/>
                <a:gd name="T13" fmla="*/ 9 h 61"/>
                <a:gd name="T14" fmla="*/ 0 w 45"/>
                <a:gd name="T15" fmla="*/ 9 h 61"/>
                <a:gd name="T16" fmla="*/ 0 w 45"/>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5" h="61">
                  <a:moveTo>
                    <a:pt x="0" y="0"/>
                  </a:moveTo>
                  <a:lnTo>
                    <a:pt x="45" y="0"/>
                  </a:lnTo>
                  <a:lnTo>
                    <a:pt x="45" y="9"/>
                  </a:lnTo>
                  <a:lnTo>
                    <a:pt x="29" y="9"/>
                  </a:lnTo>
                  <a:lnTo>
                    <a:pt x="29" y="61"/>
                  </a:lnTo>
                  <a:lnTo>
                    <a:pt x="17" y="61"/>
                  </a:lnTo>
                  <a:lnTo>
                    <a:pt x="17" y="9"/>
                  </a:lnTo>
                  <a:lnTo>
                    <a:pt x="0" y="9"/>
                  </a:lnTo>
                  <a:lnTo>
                    <a:pt x="0" y="0"/>
                  </a:lnTo>
                  <a:close/>
                </a:path>
              </a:pathLst>
            </a:custGeom>
            <a:solidFill>
              <a:srgbClr val="FFFFFF"/>
            </a:solidFill>
            <a:ln w="0">
              <a:solidFill>
                <a:srgbClr val="FFFFFF"/>
              </a:solidFill>
              <a:prstDash val="solid"/>
              <a:round/>
            </a:ln>
          </p:spPr>
          <p:txBody>
            <a:bodyPr/>
            <a:lstStyle/>
            <a:p>
              <a:endParaRPr lang="zh-CN" altLang="en-US"/>
            </a:p>
          </p:txBody>
        </p:sp>
        <p:sp>
          <p:nvSpPr>
            <p:cNvPr id="33" name="Freeform 63"/>
            <p:cNvSpPr>
              <a:spLocks noEditPoints="1"/>
            </p:cNvSpPr>
            <p:nvPr/>
          </p:nvSpPr>
          <p:spPr bwMode="auto">
            <a:xfrm>
              <a:off x="2653" y="747"/>
              <a:ext cx="46" cy="61"/>
            </a:xfrm>
            <a:custGeom>
              <a:avLst/>
              <a:gdLst>
                <a:gd name="T0" fmla="*/ 0 w 46"/>
                <a:gd name="T1" fmla="*/ 0 h 61"/>
                <a:gd name="T2" fmla="*/ 20 w 46"/>
                <a:gd name="T3" fmla="*/ 0 h 61"/>
                <a:gd name="T4" fmla="*/ 27 w 46"/>
                <a:gd name="T5" fmla="*/ 0 h 61"/>
                <a:gd name="T6" fmla="*/ 32 w 46"/>
                <a:gd name="T7" fmla="*/ 2 h 61"/>
                <a:gd name="T8" fmla="*/ 37 w 46"/>
                <a:gd name="T9" fmla="*/ 5 h 61"/>
                <a:gd name="T10" fmla="*/ 39 w 46"/>
                <a:gd name="T11" fmla="*/ 7 h 61"/>
                <a:gd name="T12" fmla="*/ 42 w 46"/>
                <a:gd name="T13" fmla="*/ 12 h 61"/>
                <a:gd name="T14" fmla="*/ 43 w 46"/>
                <a:gd name="T15" fmla="*/ 16 h 61"/>
                <a:gd name="T16" fmla="*/ 42 w 46"/>
                <a:gd name="T17" fmla="*/ 20 h 61"/>
                <a:gd name="T18" fmla="*/ 40 w 46"/>
                <a:gd name="T19" fmla="*/ 23 h 61"/>
                <a:gd name="T20" fmla="*/ 39 w 46"/>
                <a:gd name="T21" fmla="*/ 25 h 61"/>
                <a:gd name="T22" fmla="*/ 36 w 46"/>
                <a:gd name="T23" fmla="*/ 28 h 61"/>
                <a:gd name="T24" fmla="*/ 34 w 46"/>
                <a:gd name="T25" fmla="*/ 30 h 61"/>
                <a:gd name="T26" fmla="*/ 29 w 46"/>
                <a:gd name="T27" fmla="*/ 31 h 61"/>
                <a:gd name="T28" fmla="*/ 31 w 46"/>
                <a:gd name="T29" fmla="*/ 32 h 61"/>
                <a:gd name="T30" fmla="*/ 34 w 46"/>
                <a:gd name="T31" fmla="*/ 33 h 61"/>
                <a:gd name="T32" fmla="*/ 36 w 46"/>
                <a:gd name="T33" fmla="*/ 36 h 61"/>
                <a:gd name="T34" fmla="*/ 37 w 46"/>
                <a:gd name="T35" fmla="*/ 40 h 61"/>
                <a:gd name="T36" fmla="*/ 46 w 46"/>
                <a:gd name="T37" fmla="*/ 61 h 61"/>
                <a:gd name="T38" fmla="*/ 34 w 46"/>
                <a:gd name="T39" fmla="*/ 61 h 61"/>
                <a:gd name="T40" fmla="*/ 27 w 46"/>
                <a:gd name="T41" fmla="*/ 43 h 61"/>
                <a:gd name="T42" fmla="*/ 24 w 46"/>
                <a:gd name="T43" fmla="*/ 39 h 61"/>
                <a:gd name="T44" fmla="*/ 22 w 46"/>
                <a:gd name="T45" fmla="*/ 37 h 61"/>
                <a:gd name="T46" fmla="*/ 20 w 46"/>
                <a:gd name="T47" fmla="*/ 36 h 61"/>
                <a:gd name="T48" fmla="*/ 15 w 46"/>
                <a:gd name="T49" fmla="*/ 36 h 61"/>
                <a:gd name="T50" fmla="*/ 12 w 46"/>
                <a:gd name="T51" fmla="*/ 36 h 61"/>
                <a:gd name="T52" fmla="*/ 12 w 46"/>
                <a:gd name="T53" fmla="*/ 61 h 61"/>
                <a:gd name="T54" fmla="*/ 0 w 46"/>
                <a:gd name="T55" fmla="*/ 61 h 61"/>
                <a:gd name="T56" fmla="*/ 0 w 46"/>
                <a:gd name="T57" fmla="*/ 0 h 61"/>
                <a:gd name="T58" fmla="*/ 12 w 46"/>
                <a:gd name="T59" fmla="*/ 9 h 61"/>
                <a:gd name="T60" fmla="*/ 12 w 46"/>
                <a:gd name="T61" fmla="*/ 28 h 61"/>
                <a:gd name="T62" fmla="*/ 18 w 46"/>
                <a:gd name="T63" fmla="*/ 28 h 61"/>
                <a:gd name="T64" fmla="*/ 21 w 46"/>
                <a:gd name="T65" fmla="*/ 27 h 61"/>
                <a:gd name="T66" fmla="*/ 24 w 46"/>
                <a:gd name="T67" fmla="*/ 27 h 61"/>
                <a:gd name="T68" fmla="*/ 27 w 46"/>
                <a:gd name="T69" fmla="*/ 24 h 61"/>
                <a:gd name="T70" fmla="*/ 29 w 46"/>
                <a:gd name="T71" fmla="*/ 23 h 61"/>
                <a:gd name="T72" fmla="*/ 30 w 46"/>
                <a:gd name="T73" fmla="*/ 21 h 61"/>
                <a:gd name="T74" fmla="*/ 30 w 46"/>
                <a:gd name="T75" fmla="*/ 18 h 61"/>
                <a:gd name="T76" fmla="*/ 30 w 46"/>
                <a:gd name="T77" fmla="*/ 15 h 61"/>
                <a:gd name="T78" fmla="*/ 29 w 46"/>
                <a:gd name="T79" fmla="*/ 13 h 61"/>
                <a:gd name="T80" fmla="*/ 27 w 46"/>
                <a:gd name="T81" fmla="*/ 10 h 61"/>
                <a:gd name="T82" fmla="*/ 24 w 46"/>
                <a:gd name="T83" fmla="*/ 9 h 61"/>
                <a:gd name="T84" fmla="*/ 21 w 46"/>
                <a:gd name="T85" fmla="*/ 9 h 61"/>
                <a:gd name="T86" fmla="*/ 18 w 46"/>
                <a:gd name="T87" fmla="*/ 9 h 61"/>
                <a:gd name="T88" fmla="*/ 12 w 46"/>
                <a:gd name="T89" fmla="*/ 9 h 6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6" h="61">
                  <a:moveTo>
                    <a:pt x="0" y="0"/>
                  </a:moveTo>
                  <a:lnTo>
                    <a:pt x="20" y="0"/>
                  </a:lnTo>
                  <a:lnTo>
                    <a:pt x="27" y="0"/>
                  </a:lnTo>
                  <a:lnTo>
                    <a:pt x="32" y="2"/>
                  </a:lnTo>
                  <a:lnTo>
                    <a:pt x="37" y="5"/>
                  </a:lnTo>
                  <a:lnTo>
                    <a:pt x="39" y="7"/>
                  </a:lnTo>
                  <a:lnTo>
                    <a:pt x="42" y="12"/>
                  </a:lnTo>
                  <a:lnTo>
                    <a:pt x="43" y="16"/>
                  </a:lnTo>
                  <a:lnTo>
                    <a:pt x="42" y="20"/>
                  </a:lnTo>
                  <a:lnTo>
                    <a:pt x="40" y="23"/>
                  </a:lnTo>
                  <a:lnTo>
                    <a:pt x="39" y="25"/>
                  </a:lnTo>
                  <a:lnTo>
                    <a:pt x="36" y="28"/>
                  </a:lnTo>
                  <a:lnTo>
                    <a:pt x="34" y="30"/>
                  </a:lnTo>
                  <a:lnTo>
                    <a:pt x="29" y="31"/>
                  </a:lnTo>
                  <a:lnTo>
                    <a:pt x="31" y="32"/>
                  </a:lnTo>
                  <a:lnTo>
                    <a:pt x="34" y="33"/>
                  </a:lnTo>
                  <a:lnTo>
                    <a:pt x="36" y="36"/>
                  </a:lnTo>
                  <a:lnTo>
                    <a:pt x="37" y="40"/>
                  </a:lnTo>
                  <a:lnTo>
                    <a:pt x="46" y="61"/>
                  </a:lnTo>
                  <a:lnTo>
                    <a:pt x="34" y="61"/>
                  </a:lnTo>
                  <a:lnTo>
                    <a:pt x="27" y="43"/>
                  </a:lnTo>
                  <a:lnTo>
                    <a:pt x="24" y="39"/>
                  </a:lnTo>
                  <a:lnTo>
                    <a:pt x="22" y="37"/>
                  </a:lnTo>
                  <a:lnTo>
                    <a:pt x="20" y="36"/>
                  </a:lnTo>
                  <a:lnTo>
                    <a:pt x="15" y="36"/>
                  </a:lnTo>
                  <a:lnTo>
                    <a:pt x="12" y="36"/>
                  </a:lnTo>
                  <a:lnTo>
                    <a:pt x="12" y="61"/>
                  </a:lnTo>
                  <a:lnTo>
                    <a:pt x="0" y="61"/>
                  </a:lnTo>
                  <a:lnTo>
                    <a:pt x="0" y="0"/>
                  </a:lnTo>
                  <a:close/>
                  <a:moveTo>
                    <a:pt x="12" y="9"/>
                  </a:moveTo>
                  <a:lnTo>
                    <a:pt x="12" y="28"/>
                  </a:lnTo>
                  <a:lnTo>
                    <a:pt x="18" y="28"/>
                  </a:lnTo>
                  <a:lnTo>
                    <a:pt x="21" y="27"/>
                  </a:lnTo>
                  <a:lnTo>
                    <a:pt x="24" y="27"/>
                  </a:lnTo>
                  <a:lnTo>
                    <a:pt x="27" y="24"/>
                  </a:lnTo>
                  <a:lnTo>
                    <a:pt x="29" y="23"/>
                  </a:lnTo>
                  <a:lnTo>
                    <a:pt x="30" y="21"/>
                  </a:lnTo>
                  <a:lnTo>
                    <a:pt x="30" y="18"/>
                  </a:lnTo>
                  <a:lnTo>
                    <a:pt x="30" y="15"/>
                  </a:lnTo>
                  <a:lnTo>
                    <a:pt x="29" y="13"/>
                  </a:lnTo>
                  <a:lnTo>
                    <a:pt x="27" y="10"/>
                  </a:lnTo>
                  <a:lnTo>
                    <a:pt x="24" y="9"/>
                  </a:lnTo>
                  <a:lnTo>
                    <a:pt x="21" y="9"/>
                  </a:lnTo>
                  <a:lnTo>
                    <a:pt x="18" y="9"/>
                  </a:lnTo>
                  <a:lnTo>
                    <a:pt x="12" y="9"/>
                  </a:lnTo>
                  <a:close/>
                </a:path>
              </a:pathLst>
            </a:custGeom>
            <a:solidFill>
              <a:srgbClr val="FFFFFF"/>
            </a:solidFill>
            <a:ln w="0">
              <a:solidFill>
                <a:srgbClr val="FFFFFF"/>
              </a:solidFill>
              <a:prstDash val="solid"/>
              <a:round/>
            </a:ln>
          </p:spPr>
          <p:txBody>
            <a:bodyPr/>
            <a:lstStyle/>
            <a:p>
              <a:endParaRPr lang="zh-CN" altLang="en-US"/>
            </a:p>
          </p:txBody>
        </p:sp>
        <p:sp>
          <p:nvSpPr>
            <p:cNvPr id="34" name="Freeform 64"/>
            <p:cNvSpPr>
              <a:spLocks noEditPoints="1"/>
            </p:cNvSpPr>
            <p:nvPr/>
          </p:nvSpPr>
          <p:spPr bwMode="auto">
            <a:xfrm>
              <a:off x="2699" y="747"/>
              <a:ext cx="62" cy="61"/>
            </a:xfrm>
            <a:custGeom>
              <a:avLst/>
              <a:gdLst>
                <a:gd name="T0" fmla="*/ 24 w 62"/>
                <a:gd name="T1" fmla="*/ 0 h 61"/>
                <a:gd name="T2" fmla="*/ 39 w 62"/>
                <a:gd name="T3" fmla="*/ 0 h 61"/>
                <a:gd name="T4" fmla="*/ 62 w 62"/>
                <a:gd name="T5" fmla="*/ 61 h 61"/>
                <a:gd name="T6" fmla="*/ 50 w 62"/>
                <a:gd name="T7" fmla="*/ 61 h 61"/>
                <a:gd name="T8" fmla="*/ 44 w 62"/>
                <a:gd name="T9" fmla="*/ 47 h 61"/>
                <a:gd name="T10" fmla="*/ 17 w 62"/>
                <a:gd name="T11" fmla="*/ 47 h 61"/>
                <a:gd name="T12" fmla="*/ 13 w 62"/>
                <a:gd name="T13" fmla="*/ 61 h 61"/>
                <a:gd name="T14" fmla="*/ 0 w 62"/>
                <a:gd name="T15" fmla="*/ 61 h 61"/>
                <a:gd name="T16" fmla="*/ 24 w 62"/>
                <a:gd name="T17" fmla="*/ 0 h 61"/>
                <a:gd name="T18" fmla="*/ 31 w 62"/>
                <a:gd name="T19" fmla="*/ 10 h 61"/>
                <a:gd name="T20" fmla="*/ 21 w 62"/>
                <a:gd name="T21" fmla="*/ 38 h 61"/>
                <a:gd name="T22" fmla="*/ 42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4" y="0"/>
                  </a:moveTo>
                  <a:lnTo>
                    <a:pt x="39" y="0"/>
                  </a:lnTo>
                  <a:lnTo>
                    <a:pt x="62" y="61"/>
                  </a:lnTo>
                  <a:lnTo>
                    <a:pt x="50" y="61"/>
                  </a:lnTo>
                  <a:lnTo>
                    <a:pt x="44" y="47"/>
                  </a:lnTo>
                  <a:lnTo>
                    <a:pt x="17" y="47"/>
                  </a:lnTo>
                  <a:lnTo>
                    <a:pt x="13" y="61"/>
                  </a:lnTo>
                  <a:lnTo>
                    <a:pt x="0" y="61"/>
                  </a:lnTo>
                  <a:lnTo>
                    <a:pt x="24" y="0"/>
                  </a:lnTo>
                  <a:close/>
                  <a:moveTo>
                    <a:pt x="31" y="10"/>
                  </a:moveTo>
                  <a:lnTo>
                    <a:pt x="21" y="38"/>
                  </a:lnTo>
                  <a:lnTo>
                    <a:pt x="42" y="38"/>
                  </a:lnTo>
                  <a:lnTo>
                    <a:pt x="31" y="10"/>
                  </a:lnTo>
                  <a:close/>
                </a:path>
              </a:pathLst>
            </a:custGeom>
            <a:solidFill>
              <a:srgbClr val="FFFFFF"/>
            </a:solidFill>
            <a:ln w="0">
              <a:solidFill>
                <a:srgbClr val="FFFFFF"/>
              </a:solidFill>
              <a:prstDash val="solid"/>
              <a:round/>
            </a:ln>
          </p:spPr>
          <p:txBody>
            <a:bodyPr/>
            <a:lstStyle/>
            <a:p>
              <a:endParaRPr lang="zh-CN" altLang="en-US"/>
            </a:p>
          </p:txBody>
        </p:sp>
        <p:sp>
          <p:nvSpPr>
            <p:cNvPr id="35" name="Freeform 65"/>
            <p:cNvSpPr/>
            <p:nvPr/>
          </p:nvSpPr>
          <p:spPr bwMode="auto">
            <a:xfrm>
              <a:off x="2758" y="747"/>
              <a:ext cx="45" cy="61"/>
            </a:xfrm>
            <a:custGeom>
              <a:avLst/>
              <a:gdLst>
                <a:gd name="T0" fmla="*/ 0 w 45"/>
                <a:gd name="T1" fmla="*/ 0 h 61"/>
                <a:gd name="T2" fmla="*/ 45 w 45"/>
                <a:gd name="T3" fmla="*/ 0 h 61"/>
                <a:gd name="T4" fmla="*/ 45 w 45"/>
                <a:gd name="T5" fmla="*/ 9 h 61"/>
                <a:gd name="T6" fmla="*/ 29 w 45"/>
                <a:gd name="T7" fmla="*/ 9 h 61"/>
                <a:gd name="T8" fmla="*/ 29 w 45"/>
                <a:gd name="T9" fmla="*/ 61 h 61"/>
                <a:gd name="T10" fmla="*/ 16 w 45"/>
                <a:gd name="T11" fmla="*/ 61 h 61"/>
                <a:gd name="T12" fmla="*/ 16 w 45"/>
                <a:gd name="T13" fmla="*/ 9 h 61"/>
                <a:gd name="T14" fmla="*/ 0 w 45"/>
                <a:gd name="T15" fmla="*/ 9 h 61"/>
                <a:gd name="T16" fmla="*/ 0 w 45"/>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5" h="61">
                  <a:moveTo>
                    <a:pt x="0" y="0"/>
                  </a:moveTo>
                  <a:lnTo>
                    <a:pt x="45" y="0"/>
                  </a:lnTo>
                  <a:lnTo>
                    <a:pt x="45" y="9"/>
                  </a:lnTo>
                  <a:lnTo>
                    <a:pt x="29" y="9"/>
                  </a:lnTo>
                  <a:lnTo>
                    <a:pt x="29" y="61"/>
                  </a:lnTo>
                  <a:lnTo>
                    <a:pt x="16" y="61"/>
                  </a:lnTo>
                  <a:lnTo>
                    <a:pt x="16" y="9"/>
                  </a:lnTo>
                  <a:lnTo>
                    <a:pt x="0" y="9"/>
                  </a:lnTo>
                  <a:lnTo>
                    <a:pt x="0" y="0"/>
                  </a:lnTo>
                  <a:close/>
                </a:path>
              </a:pathLst>
            </a:custGeom>
            <a:solidFill>
              <a:srgbClr val="FFFFFF"/>
            </a:solidFill>
            <a:ln w="0">
              <a:solidFill>
                <a:srgbClr val="FFFFFF"/>
              </a:solidFill>
              <a:prstDash val="solid"/>
              <a:round/>
            </a:ln>
          </p:spPr>
          <p:txBody>
            <a:bodyPr/>
            <a:lstStyle/>
            <a:p>
              <a:endParaRPr lang="zh-CN" altLang="en-US"/>
            </a:p>
          </p:txBody>
        </p:sp>
        <p:sp>
          <p:nvSpPr>
            <p:cNvPr id="36" name="Rectangle 66"/>
            <p:cNvSpPr>
              <a:spLocks noChangeArrowheads="1"/>
            </p:cNvSpPr>
            <p:nvPr/>
          </p:nvSpPr>
          <p:spPr bwMode="auto">
            <a:xfrm>
              <a:off x="2811" y="747"/>
              <a:ext cx="11" cy="61"/>
            </a:xfrm>
            <a:prstGeom prst="rect">
              <a:avLst/>
            </a:prstGeom>
            <a:solidFill>
              <a:srgbClr val="FFFFFF"/>
            </a:solidFill>
            <a:ln w="0">
              <a:solidFill>
                <a:srgbClr val="FFFFFF"/>
              </a:solidFill>
              <a:miter lim="800000"/>
            </a:ln>
          </p:spPr>
          <p:txBody>
            <a:bodyPr/>
            <a:lstStyle>
              <a:lvl1pPr>
                <a:defRPr sz="2800" b="1">
                  <a:solidFill>
                    <a:schemeClr val="tx1"/>
                  </a:solidFill>
                  <a:latin typeface="Arial" panose="020B0604020202020204" pitchFamily="34" charset="0"/>
                  <a:ea typeface="汉仪中等线简" pitchFamily="49" charset="-122"/>
                </a:defRPr>
              </a:lvl1pPr>
              <a:lvl2pPr marL="742950" indent="-285750">
                <a:defRPr sz="2800" b="1">
                  <a:solidFill>
                    <a:schemeClr val="tx1"/>
                  </a:solidFill>
                  <a:latin typeface="Arial" panose="020B0604020202020204" pitchFamily="34" charset="0"/>
                  <a:ea typeface="汉仪中等线简" pitchFamily="49" charset="-122"/>
                </a:defRPr>
              </a:lvl2pPr>
              <a:lvl3pPr marL="1143000" indent="-228600">
                <a:defRPr sz="2800" b="1">
                  <a:solidFill>
                    <a:schemeClr val="tx1"/>
                  </a:solidFill>
                  <a:latin typeface="Arial" panose="020B0604020202020204" pitchFamily="34" charset="0"/>
                  <a:ea typeface="汉仪中等线简" pitchFamily="49" charset="-122"/>
                </a:defRPr>
              </a:lvl3pPr>
              <a:lvl4pPr marL="1600200" indent="-228600">
                <a:defRPr sz="2800" b="1">
                  <a:solidFill>
                    <a:schemeClr val="tx1"/>
                  </a:solidFill>
                  <a:latin typeface="Arial" panose="020B0604020202020204" pitchFamily="34" charset="0"/>
                  <a:ea typeface="汉仪中等线简" pitchFamily="49" charset="-122"/>
                </a:defRPr>
              </a:lvl4pPr>
              <a:lvl5pPr marL="2057400" indent="-228600">
                <a:defRPr sz="2800" b="1">
                  <a:solidFill>
                    <a:schemeClr val="tx1"/>
                  </a:solidFill>
                  <a:latin typeface="Arial" panose="020B0604020202020204" pitchFamily="34" charset="0"/>
                  <a:ea typeface="汉仪中等线简" pitchFamily="49" charset="-122"/>
                </a:defRPr>
              </a:lvl5pPr>
              <a:lvl6pPr marL="25146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6pPr>
              <a:lvl7pPr marL="29718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7pPr>
              <a:lvl8pPr marL="34290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8pPr>
              <a:lvl9pPr marL="38862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9pPr>
            </a:lstStyle>
            <a:p>
              <a:pPr eaLnBrk="1" hangingPunct="1"/>
              <a:endParaRPr lang="zh-CN" altLang="en-US"/>
            </a:p>
          </p:txBody>
        </p:sp>
        <p:sp>
          <p:nvSpPr>
            <p:cNvPr id="37" name="Freeform 67"/>
            <p:cNvSpPr>
              <a:spLocks noEditPoints="1"/>
            </p:cNvSpPr>
            <p:nvPr/>
          </p:nvSpPr>
          <p:spPr bwMode="auto">
            <a:xfrm>
              <a:off x="2834" y="746"/>
              <a:ext cx="57" cy="64"/>
            </a:xfrm>
            <a:custGeom>
              <a:avLst/>
              <a:gdLst>
                <a:gd name="T0" fmla="*/ 28 w 57"/>
                <a:gd name="T1" fmla="*/ 0 h 64"/>
                <a:gd name="T2" fmla="*/ 40 w 57"/>
                <a:gd name="T3" fmla="*/ 2 h 64"/>
                <a:gd name="T4" fmla="*/ 49 w 57"/>
                <a:gd name="T5" fmla="*/ 8 h 64"/>
                <a:gd name="T6" fmla="*/ 56 w 57"/>
                <a:gd name="T7" fmla="*/ 18 h 64"/>
                <a:gd name="T8" fmla="*/ 57 w 57"/>
                <a:gd name="T9" fmla="*/ 32 h 64"/>
                <a:gd name="T10" fmla="*/ 56 w 57"/>
                <a:gd name="T11" fmla="*/ 45 h 64"/>
                <a:gd name="T12" fmla="*/ 49 w 57"/>
                <a:gd name="T13" fmla="*/ 55 h 64"/>
                <a:gd name="T14" fmla="*/ 40 w 57"/>
                <a:gd name="T15" fmla="*/ 62 h 64"/>
                <a:gd name="T16" fmla="*/ 28 w 57"/>
                <a:gd name="T17" fmla="*/ 64 h 64"/>
                <a:gd name="T18" fmla="*/ 16 w 57"/>
                <a:gd name="T19" fmla="*/ 62 h 64"/>
                <a:gd name="T20" fmla="*/ 7 w 57"/>
                <a:gd name="T21" fmla="*/ 55 h 64"/>
                <a:gd name="T22" fmla="*/ 1 w 57"/>
                <a:gd name="T23" fmla="*/ 45 h 64"/>
                <a:gd name="T24" fmla="*/ 0 w 57"/>
                <a:gd name="T25" fmla="*/ 32 h 64"/>
                <a:gd name="T26" fmla="*/ 1 w 57"/>
                <a:gd name="T27" fmla="*/ 18 h 64"/>
                <a:gd name="T28" fmla="*/ 7 w 57"/>
                <a:gd name="T29" fmla="*/ 8 h 64"/>
                <a:gd name="T30" fmla="*/ 16 w 57"/>
                <a:gd name="T31" fmla="*/ 2 h 64"/>
                <a:gd name="T32" fmla="*/ 28 w 57"/>
                <a:gd name="T33" fmla="*/ 0 h 64"/>
                <a:gd name="T34" fmla="*/ 28 w 57"/>
                <a:gd name="T35" fmla="*/ 9 h 64"/>
                <a:gd name="T36" fmla="*/ 24 w 57"/>
                <a:gd name="T37" fmla="*/ 9 h 64"/>
                <a:gd name="T38" fmla="*/ 19 w 57"/>
                <a:gd name="T39" fmla="*/ 11 h 64"/>
                <a:gd name="T40" fmla="*/ 16 w 57"/>
                <a:gd name="T41" fmla="*/ 15 h 64"/>
                <a:gd name="T42" fmla="*/ 13 w 57"/>
                <a:gd name="T43" fmla="*/ 19 h 64"/>
                <a:gd name="T44" fmla="*/ 12 w 57"/>
                <a:gd name="T45" fmla="*/ 25 h 64"/>
                <a:gd name="T46" fmla="*/ 11 w 57"/>
                <a:gd name="T47" fmla="*/ 32 h 64"/>
                <a:gd name="T48" fmla="*/ 12 w 57"/>
                <a:gd name="T49" fmla="*/ 38 h 64"/>
                <a:gd name="T50" fmla="*/ 13 w 57"/>
                <a:gd name="T51" fmla="*/ 44 h 64"/>
                <a:gd name="T52" fmla="*/ 16 w 57"/>
                <a:gd name="T53" fmla="*/ 48 h 64"/>
                <a:gd name="T54" fmla="*/ 19 w 57"/>
                <a:gd name="T55" fmla="*/ 52 h 64"/>
                <a:gd name="T56" fmla="*/ 24 w 57"/>
                <a:gd name="T57" fmla="*/ 54 h 64"/>
                <a:gd name="T58" fmla="*/ 28 w 57"/>
                <a:gd name="T59" fmla="*/ 54 h 64"/>
                <a:gd name="T60" fmla="*/ 33 w 57"/>
                <a:gd name="T61" fmla="*/ 54 h 64"/>
                <a:gd name="T62" fmla="*/ 38 w 57"/>
                <a:gd name="T63" fmla="*/ 52 h 64"/>
                <a:gd name="T64" fmla="*/ 40 w 57"/>
                <a:gd name="T65" fmla="*/ 48 h 64"/>
                <a:gd name="T66" fmla="*/ 43 w 57"/>
                <a:gd name="T67" fmla="*/ 44 h 64"/>
                <a:gd name="T68" fmla="*/ 44 w 57"/>
                <a:gd name="T69" fmla="*/ 38 h 64"/>
                <a:gd name="T70" fmla="*/ 44 w 57"/>
                <a:gd name="T71" fmla="*/ 32 h 64"/>
                <a:gd name="T72" fmla="*/ 44 w 57"/>
                <a:gd name="T73" fmla="*/ 25 h 64"/>
                <a:gd name="T74" fmla="*/ 43 w 57"/>
                <a:gd name="T75" fmla="*/ 19 h 64"/>
                <a:gd name="T76" fmla="*/ 40 w 57"/>
                <a:gd name="T77" fmla="*/ 15 h 64"/>
                <a:gd name="T78" fmla="*/ 38 w 57"/>
                <a:gd name="T79" fmla="*/ 11 h 64"/>
                <a:gd name="T80" fmla="*/ 33 w 57"/>
                <a:gd name="T81" fmla="*/ 10 h 64"/>
                <a:gd name="T82" fmla="*/ 28 w 57"/>
                <a:gd name="T83" fmla="*/ 9 h 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 h="64">
                  <a:moveTo>
                    <a:pt x="28" y="0"/>
                  </a:moveTo>
                  <a:lnTo>
                    <a:pt x="40" y="2"/>
                  </a:lnTo>
                  <a:lnTo>
                    <a:pt x="49" y="8"/>
                  </a:lnTo>
                  <a:lnTo>
                    <a:pt x="56" y="18"/>
                  </a:lnTo>
                  <a:lnTo>
                    <a:pt x="57" y="32"/>
                  </a:lnTo>
                  <a:lnTo>
                    <a:pt x="56" y="45"/>
                  </a:lnTo>
                  <a:lnTo>
                    <a:pt x="49" y="55"/>
                  </a:lnTo>
                  <a:lnTo>
                    <a:pt x="40" y="62"/>
                  </a:lnTo>
                  <a:lnTo>
                    <a:pt x="28" y="64"/>
                  </a:lnTo>
                  <a:lnTo>
                    <a:pt x="16" y="62"/>
                  </a:lnTo>
                  <a:lnTo>
                    <a:pt x="7" y="55"/>
                  </a:lnTo>
                  <a:lnTo>
                    <a:pt x="1" y="45"/>
                  </a:lnTo>
                  <a:lnTo>
                    <a:pt x="0" y="32"/>
                  </a:lnTo>
                  <a:lnTo>
                    <a:pt x="1" y="18"/>
                  </a:lnTo>
                  <a:lnTo>
                    <a:pt x="7" y="8"/>
                  </a:lnTo>
                  <a:lnTo>
                    <a:pt x="16" y="2"/>
                  </a:lnTo>
                  <a:lnTo>
                    <a:pt x="28" y="0"/>
                  </a:lnTo>
                  <a:close/>
                  <a:moveTo>
                    <a:pt x="28" y="9"/>
                  </a:moveTo>
                  <a:lnTo>
                    <a:pt x="24" y="9"/>
                  </a:lnTo>
                  <a:lnTo>
                    <a:pt x="19" y="11"/>
                  </a:lnTo>
                  <a:lnTo>
                    <a:pt x="16" y="15"/>
                  </a:lnTo>
                  <a:lnTo>
                    <a:pt x="13" y="19"/>
                  </a:lnTo>
                  <a:lnTo>
                    <a:pt x="12" y="25"/>
                  </a:lnTo>
                  <a:lnTo>
                    <a:pt x="11" y="32"/>
                  </a:lnTo>
                  <a:lnTo>
                    <a:pt x="12" y="38"/>
                  </a:lnTo>
                  <a:lnTo>
                    <a:pt x="13" y="44"/>
                  </a:lnTo>
                  <a:lnTo>
                    <a:pt x="16" y="48"/>
                  </a:lnTo>
                  <a:lnTo>
                    <a:pt x="19" y="52"/>
                  </a:lnTo>
                  <a:lnTo>
                    <a:pt x="24" y="54"/>
                  </a:lnTo>
                  <a:lnTo>
                    <a:pt x="28" y="54"/>
                  </a:lnTo>
                  <a:lnTo>
                    <a:pt x="33" y="54"/>
                  </a:lnTo>
                  <a:lnTo>
                    <a:pt x="38" y="52"/>
                  </a:lnTo>
                  <a:lnTo>
                    <a:pt x="40" y="48"/>
                  </a:lnTo>
                  <a:lnTo>
                    <a:pt x="43" y="44"/>
                  </a:lnTo>
                  <a:lnTo>
                    <a:pt x="44" y="38"/>
                  </a:lnTo>
                  <a:lnTo>
                    <a:pt x="44" y="32"/>
                  </a:lnTo>
                  <a:lnTo>
                    <a:pt x="44" y="25"/>
                  </a:lnTo>
                  <a:lnTo>
                    <a:pt x="43" y="19"/>
                  </a:lnTo>
                  <a:lnTo>
                    <a:pt x="40" y="15"/>
                  </a:lnTo>
                  <a:lnTo>
                    <a:pt x="38" y="11"/>
                  </a:lnTo>
                  <a:lnTo>
                    <a:pt x="33" y="10"/>
                  </a:lnTo>
                  <a:lnTo>
                    <a:pt x="28" y="9"/>
                  </a:lnTo>
                  <a:close/>
                </a:path>
              </a:pathLst>
            </a:custGeom>
            <a:solidFill>
              <a:srgbClr val="FFFFFF"/>
            </a:solidFill>
            <a:ln w="0">
              <a:solidFill>
                <a:srgbClr val="FFFFFF"/>
              </a:solidFill>
              <a:prstDash val="solid"/>
              <a:round/>
            </a:ln>
          </p:spPr>
          <p:txBody>
            <a:bodyPr/>
            <a:lstStyle/>
            <a:p>
              <a:endParaRPr lang="zh-CN" altLang="en-US"/>
            </a:p>
          </p:txBody>
        </p:sp>
        <p:sp>
          <p:nvSpPr>
            <p:cNvPr id="38" name="Freeform 68"/>
            <p:cNvSpPr/>
            <p:nvPr/>
          </p:nvSpPr>
          <p:spPr bwMode="auto">
            <a:xfrm>
              <a:off x="2903" y="747"/>
              <a:ext cx="50" cy="61"/>
            </a:xfrm>
            <a:custGeom>
              <a:avLst/>
              <a:gdLst>
                <a:gd name="T0" fmla="*/ 0 w 50"/>
                <a:gd name="T1" fmla="*/ 0 h 61"/>
                <a:gd name="T2" fmla="*/ 14 w 50"/>
                <a:gd name="T3" fmla="*/ 0 h 61"/>
                <a:gd name="T4" fmla="*/ 37 w 50"/>
                <a:gd name="T5" fmla="*/ 43 h 61"/>
                <a:gd name="T6" fmla="*/ 37 w 50"/>
                <a:gd name="T7" fmla="*/ 45 h 61"/>
                <a:gd name="T8" fmla="*/ 39 w 50"/>
                <a:gd name="T9" fmla="*/ 47 h 61"/>
                <a:gd name="T10" fmla="*/ 40 w 50"/>
                <a:gd name="T11" fmla="*/ 51 h 61"/>
                <a:gd name="T12" fmla="*/ 41 w 50"/>
                <a:gd name="T13" fmla="*/ 54 h 61"/>
                <a:gd name="T14" fmla="*/ 41 w 50"/>
                <a:gd name="T15" fmla="*/ 49 h 61"/>
                <a:gd name="T16" fmla="*/ 40 w 50"/>
                <a:gd name="T17" fmla="*/ 46 h 61"/>
                <a:gd name="T18" fmla="*/ 40 w 50"/>
                <a:gd name="T19" fmla="*/ 43 h 61"/>
                <a:gd name="T20" fmla="*/ 40 w 50"/>
                <a:gd name="T21" fmla="*/ 40 h 61"/>
                <a:gd name="T22" fmla="*/ 40 w 50"/>
                <a:gd name="T23" fmla="*/ 0 h 61"/>
                <a:gd name="T24" fmla="*/ 50 w 50"/>
                <a:gd name="T25" fmla="*/ 0 h 61"/>
                <a:gd name="T26" fmla="*/ 50 w 50"/>
                <a:gd name="T27" fmla="*/ 61 h 61"/>
                <a:gd name="T28" fmla="*/ 35 w 50"/>
                <a:gd name="T29" fmla="*/ 61 h 61"/>
                <a:gd name="T30" fmla="*/ 12 w 50"/>
                <a:gd name="T31" fmla="*/ 17 h 61"/>
                <a:gd name="T32" fmla="*/ 11 w 50"/>
                <a:gd name="T33" fmla="*/ 16 h 61"/>
                <a:gd name="T34" fmla="*/ 11 w 50"/>
                <a:gd name="T35" fmla="*/ 14 h 61"/>
                <a:gd name="T36" fmla="*/ 10 w 50"/>
                <a:gd name="T37" fmla="*/ 10 h 61"/>
                <a:gd name="T38" fmla="*/ 9 w 50"/>
                <a:gd name="T39" fmla="*/ 7 h 61"/>
                <a:gd name="T40" fmla="*/ 10 w 50"/>
                <a:gd name="T41" fmla="*/ 12 h 61"/>
                <a:gd name="T42" fmla="*/ 10 w 50"/>
                <a:gd name="T43" fmla="*/ 16 h 61"/>
                <a:gd name="T44" fmla="*/ 10 w 50"/>
                <a:gd name="T45" fmla="*/ 20 h 61"/>
                <a:gd name="T46" fmla="*/ 10 w 50"/>
                <a:gd name="T47" fmla="*/ 22 h 61"/>
                <a:gd name="T48" fmla="*/ 10 w 50"/>
                <a:gd name="T49" fmla="*/ 61 h 61"/>
                <a:gd name="T50" fmla="*/ 0 w 50"/>
                <a:gd name="T51" fmla="*/ 61 h 61"/>
                <a:gd name="T52" fmla="*/ 0 w 50"/>
                <a:gd name="T53" fmla="*/ 0 h 6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61">
                  <a:moveTo>
                    <a:pt x="0" y="0"/>
                  </a:moveTo>
                  <a:lnTo>
                    <a:pt x="14" y="0"/>
                  </a:lnTo>
                  <a:lnTo>
                    <a:pt x="37" y="43"/>
                  </a:lnTo>
                  <a:lnTo>
                    <a:pt x="37" y="45"/>
                  </a:lnTo>
                  <a:lnTo>
                    <a:pt x="39" y="47"/>
                  </a:lnTo>
                  <a:lnTo>
                    <a:pt x="40" y="51"/>
                  </a:lnTo>
                  <a:lnTo>
                    <a:pt x="41" y="54"/>
                  </a:lnTo>
                  <a:lnTo>
                    <a:pt x="41" y="49"/>
                  </a:lnTo>
                  <a:lnTo>
                    <a:pt x="40" y="46"/>
                  </a:lnTo>
                  <a:lnTo>
                    <a:pt x="40" y="43"/>
                  </a:lnTo>
                  <a:lnTo>
                    <a:pt x="40" y="40"/>
                  </a:lnTo>
                  <a:lnTo>
                    <a:pt x="40" y="0"/>
                  </a:lnTo>
                  <a:lnTo>
                    <a:pt x="50" y="0"/>
                  </a:lnTo>
                  <a:lnTo>
                    <a:pt x="50" y="61"/>
                  </a:lnTo>
                  <a:lnTo>
                    <a:pt x="35" y="61"/>
                  </a:lnTo>
                  <a:lnTo>
                    <a:pt x="12" y="17"/>
                  </a:lnTo>
                  <a:lnTo>
                    <a:pt x="11" y="16"/>
                  </a:lnTo>
                  <a:lnTo>
                    <a:pt x="11" y="14"/>
                  </a:lnTo>
                  <a:lnTo>
                    <a:pt x="10" y="10"/>
                  </a:lnTo>
                  <a:lnTo>
                    <a:pt x="9" y="7"/>
                  </a:lnTo>
                  <a:lnTo>
                    <a:pt x="10" y="12"/>
                  </a:lnTo>
                  <a:lnTo>
                    <a:pt x="10" y="16"/>
                  </a:lnTo>
                  <a:lnTo>
                    <a:pt x="10" y="20"/>
                  </a:lnTo>
                  <a:lnTo>
                    <a:pt x="10" y="22"/>
                  </a:lnTo>
                  <a:lnTo>
                    <a:pt x="10" y="61"/>
                  </a:lnTo>
                  <a:lnTo>
                    <a:pt x="0" y="61"/>
                  </a:lnTo>
                  <a:lnTo>
                    <a:pt x="0" y="0"/>
                  </a:lnTo>
                  <a:close/>
                </a:path>
              </a:pathLst>
            </a:custGeom>
            <a:solidFill>
              <a:srgbClr val="FFFFFF"/>
            </a:solidFill>
            <a:ln w="0">
              <a:solidFill>
                <a:srgbClr val="FFFFFF"/>
              </a:solidFill>
              <a:prstDash val="solid"/>
              <a:round/>
            </a:ln>
          </p:spPr>
          <p:txBody>
            <a:bodyPr/>
            <a:lstStyle/>
            <a:p>
              <a:endParaRPr lang="zh-CN" altLang="en-US"/>
            </a:p>
          </p:txBody>
        </p:sp>
        <p:sp>
          <p:nvSpPr>
            <p:cNvPr id="39" name="Freeform 69"/>
            <p:cNvSpPr/>
            <p:nvPr/>
          </p:nvSpPr>
          <p:spPr bwMode="auto">
            <a:xfrm>
              <a:off x="1657" y="857"/>
              <a:ext cx="51" cy="65"/>
            </a:xfrm>
            <a:custGeom>
              <a:avLst/>
              <a:gdLst>
                <a:gd name="T0" fmla="*/ 51 w 51"/>
                <a:gd name="T1" fmla="*/ 4 h 65"/>
                <a:gd name="T2" fmla="*/ 50 w 51"/>
                <a:gd name="T3" fmla="*/ 13 h 65"/>
                <a:gd name="T4" fmla="*/ 50 w 51"/>
                <a:gd name="T5" fmla="*/ 13 h 65"/>
                <a:gd name="T6" fmla="*/ 49 w 51"/>
                <a:gd name="T7" fmla="*/ 13 h 65"/>
                <a:gd name="T8" fmla="*/ 44 w 51"/>
                <a:gd name="T9" fmla="*/ 11 h 65"/>
                <a:gd name="T10" fmla="*/ 39 w 51"/>
                <a:gd name="T11" fmla="*/ 10 h 65"/>
                <a:gd name="T12" fmla="*/ 36 w 51"/>
                <a:gd name="T13" fmla="*/ 10 h 65"/>
                <a:gd name="T14" fmla="*/ 30 w 51"/>
                <a:gd name="T15" fmla="*/ 10 h 65"/>
                <a:gd name="T16" fmla="*/ 27 w 51"/>
                <a:gd name="T17" fmla="*/ 12 h 65"/>
                <a:gd name="T18" fmla="*/ 22 w 51"/>
                <a:gd name="T19" fmla="*/ 13 h 65"/>
                <a:gd name="T20" fmla="*/ 20 w 51"/>
                <a:gd name="T21" fmla="*/ 16 h 65"/>
                <a:gd name="T22" fmla="*/ 16 w 51"/>
                <a:gd name="T23" fmla="*/ 21 h 65"/>
                <a:gd name="T24" fmla="*/ 14 w 51"/>
                <a:gd name="T25" fmla="*/ 26 h 65"/>
                <a:gd name="T26" fmla="*/ 13 w 51"/>
                <a:gd name="T27" fmla="*/ 32 h 65"/>
                <a:gd name="T28" fmla="*/ 14 w 51"/>
                <a:gd name="T29" fmla="*/ 38 h 65"/>
                <a:gd name="T30" fmla="*/ 16 w 51"/>
                <a:gd name="T31" fmla="*/ 44 h 65"/>
                <a:gd name="T32" fmla="*/ 20 w 51"/>
                <a:gd name="T33" fmla="*/ 49 h 65"/>
                <a:gd name="T34" fmla="*/ 24 w 51"/>
                <a:gd name="T35" fmla="*/ 52 h 65"/>
                <a:gd name="T36" fmla="*/ 29 w 51"/>
                <a:gd name="T37" fmla="*/ 54 h 65"/>
                <a:gd name="T38" fmla="*/ 36 w 51"/>
                <a:gd name="T39" fmla="*/ 54 h 65"/>
                <a:gd name="T40" fmla="*/ 38 w 51"/>
                <a:gd name="T41" fmla="*/ 54 h 65"/>
                <a:gd name="T42" fmla="*/ 42 w 51"/>
                <a:gd name="T43" fmla="*/ 53 h 65"/>
                <a:gd name="T44" fmla="*/ 46 w 51"/>
                <a:gd name="T45" fmla="*/ 52 h 65"/>
                <a:gd name="T46" fmla="*/ 49 w 51"/>
                <a:gd name="T47" fmla="*/ 52 h 65"/>
                <a:gd name="T48" fmla="*/ 50 w 51"/>
                <a:gd name="T49" fmla="*/ 51 h 65"/>
                <a:gd name="T50" fmla="*/ 51 w 51"/>
                <a:gd name="T51" fmla="*/ 61 h 65"/>
                <a:gd name="T52" fmla="*/ 50 w 51"/>
                <a:gd name="T53" fmla="*/ 61 h 65"/>
                <a:gd name="T54" fmla="*/ 47 w 51"/>
                <a:gd name="T55" fmla="*/ 61 h 65"/>
                <a:gd name="T56" fmla="*/ 43 w 51"/>
                <a:gd name="T57" fmla="*/ 63 h 65"/>
                <a:gd name="T58" fmla="*/ 38 w 51"/>
                <a:gd name="T59" fmla="*/ 63 h 65"/>
                <a:gd name="T60" fmla="*/ 35 w 51"/>
                <a:gd name="T61" fmla="*/ 65 h 65"/>
                <a:gd name="T62" fmla="*/ 21 w 51"/>
                <a:gd name="T63" fmla="*/ 62 h 65"/>
                <a:gd name="T64" fmla="*/ 10 w 51"/>
                <a:gd name="T65" fmla="*/ 55 h 65"/>
                <a:gd name="T66" fmla="*/ 3 w 51"/>
                <a:gd name="T67" fmla="*/ 45 h 65"/>
                <a:gd name="T68" fmla="*/ 0 w 51"/>
                <a:gd name="T69" fmla="*/ 32 h 65"/>
                <a:gd name="T70" fmla="*/ 3 w 51"/>
                <a:gd name="T71" fmla="*/ 20 h 65"/>
                <a:gd name="T72" fmla="*/ 10 w 51"/>
                <a:gd name="T73" fmla="*/ 10 h 65"/>
                <a:gd name="T74" fmla="*/ 21 w 51"/>
                <a:gd name="T75" fmla="*/ 3 h 65"/>
                <a:gd name="T76" fmla="*/ 35 w 51"/>
                <a:gd name="T77" fmla="*/ 0 h 65"/>
                <a:gd name="T78" fmla="*/ 38 w 51"/>
                <a:gd name="T79" fmla="*/ 0 h 65"/>
                <a:gd name="T80" fmla="*/ 42 w 51"/>
                <a:gd name="T81" fmla="*/ 1 h 65"/>
                <a:gd name="T82" fmla="*/ 47 w 51"/>
                <a:gd name="T83" fmla="*/ 3 h 65"/>
                <a:gd name="T84" fmla="*/ 49 w 51"/>
                <a:gd name="T85" fmla="*/ 3 h 65"/>
                <a:gd name="T86" fmla="*/ 51 w 51"/>
                <a:gd name="T87" fmla="*/ 4 h 6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1" h="65">
                  <a:moveTo>
                    <a:pt x="51" y="4"/>
                  </a:moveTo>
                  <a:lnTo>
                    <a:pt x="50" y="13"/>
                  </a:lnTo>
                  <a:lnTo>
                    <a:pt x="49" y="13"/>
                  </a:lnTo>
                  <a:lnTo>
                    <a:pt x="44" y="11"/>
                  </a:lnTo>
                  <a:lnTo>
                    <a:pt x="39" y="10"/>
                  </a:lnTo>
                  <a:lnTo>
                    <a:pt x="36" y="10"/>
                  </a:lnTo>
                  <a:lnTo>
                    <a:pt x="30" y="10"/>
                  </a:lnTo>
                  <a:lnTo>
                    <a:pt x="27" y="12"/>
                  </a:lnTo>
                  <a:lnTo>
                    <a:pt x="22" y="13"/>
                  </a:lnTo>
                  <a:lnTo>
                    <a:pt x="20" y="16"/>
                  </a:lnTo>
                  <a:lnTo>
                    <a:pt x="16" y="21"/>
                  </a:lnTo>
                  <a:lnTo>
                    <a:pt x="14" y="26"/>
                  </a:lnTo>
                  <a:lnTo>
                    <a:pt x="13" y="32"/>
                  </a:lnTo>
                  <a:lnTo>
                    <a:pt x="14" y="38"/>
                  </a:lnTo>
                  <a:lnTo>
                    <a:pt x="16" y="44"/>
                  </a:lnTo>
                  <a:lnTo>
                    <a:pt x="20" y="49"/>
                  </a:lnTo>
                  <a:lnTo>
                    <a:pt x="24" y="52"/>
                  </a:lnTo>
                  <a:lnTo>
                    <a:pt x="29" y="54"/>
                  </a:lnTo>
                  <a:lnTo>
                    <a:pt x="36" y="54"/>
                  </a:lnTo>
                  <a:lnTo>
                    <a:pt x="38" y="54"/>
                  </a:lnTo>
                  <a:lnTo>
                    <a:pt x="42" y="53"/>
                  </a:lnTo>
                  <a:lnTo>
                    <a:pt x="46" y="52"/>
                  </a:lnTo>
                  <a:lnTo>
                    <a:pt x="49" y="52"/>
                  </a:lnTo>
                  <a:lnTo>
                    <a:pt x="50" y="51"/>
                  </a:lnTo>
                  <a:lnTo>
                    <a:pt x="51" y="61"/>
                  </a:lnTo>
                  <a:lnTo>
                    <a:pt x="50" y="61"/>
                  </a:lnTo>
                  <a:lnTo>
                    <a:pt x="47" y="61"/>
                  </a:lnTo>
                  <a:lnTo>
                    <a:pt x="43" y="63"/>
                  </a:lnTo>
                  <a:lnTo>
                    <a:pt x="38" y="63"/>
                  </a:lnTo>
                  <a:lnTo>
                    <a:pt x="35" y="65"/>
                  </a:lnTo>
                  <a:lnTo>
                    <a:pt x="21" y="62"/>
                  </a:lnTo>
                  <a:lnTo>
                    <a:pt x="10" y="55"/>
                  </a:lnTo>
                  <a:lnTo>
                    <a:pt x="3" y="45"/>
                  </a:lnTo>
                  <a:lnTo>
                    <a:pt x="0" y="32"/>
                  </a:lnTo>
                  <a:lnTo>
                    <a:pt x="3" y="20"/>
                  </a:lnTo>
                  <a:lnTo>
                    <a:pt x="10" y="10"/>
                  </a:lnTo>
                  <a:lnTo>
                    <a:pt x="21" y="3"/>
                  </a:lnTo>
                  <a:lnTo>
                    <a:pt x="35" y="0"/>
                  </a:lnTo>
                  <a:lnTo>
                    <a:pt x="38" y="0"/>
                  </a:lnTo>
                  <a:lnTo>
                    <a:pt x="42" y="1"/>
                  </a:lnTo>
                  <a:lnTo>
                    <a:pt x="47" y="3"/>
                  </a:lnTo>
                  <a:lnTo>
                    <a:pt x="49" y="3"/>
                  </a:lnTo>
                  <a:lnTo>
                    <a:pt x="51" y="4"/>
                  </a:lnTo>
                  <a:close/>
                </a:path>
              </a:pathLst>
            </a:custGeom>
            <a:solidFill>
              <a:srgbClr val="FFFFFF"/>
            </a:solidFill>
            <a:ln w="0">
              <a:solidFill>
                <a:srgbClr val="FFFFFF"/>
              </a:solidFill>
              <a:prstDash val="solid"/>
              <a:round/>
            </a:ln>
          </p:spPr>
          <p:txBody>
            <a:bodyPr/>
            <a:lstStyle/>
            <a:p>
              <a:endParaRPr lang="zh-CN" altLang="en-US"/>
            </a:p>
          </p:txBody>
        </p:sp>
        <p:sp>
          <p:nvSpPr>
            <p:cNvPr id="40" name="Freeform 70"/>
            <p:cNvSpPr>
              <a:spLocks noEditPoints="1"/>
            </p:cNvSpPr>
            <p:nvPr/>
          </p:nvSpPr>
          <p:spPr bwMode="auto">
            <a:xfrm>
              <a:off x="1715" y="857"/>
              <a:ext cx="57" cy="65"/>
            </a:xfrm>
            <a:custGeom>
              <a:avLst/>
              <a:gdLst>
                <a:gd name="T0" fmla="*/ 28 w 57"/>
                <a:gd name="T1" fmla="*/ 0 h 65"/>
                <a:gd name="T2" fmla="*/ 41 w 57"/>
                <a:gd name="T3" fmla="*/ 3 h 65"/>
                <a:gd name="T4" fmla="*/ 50 w 57"/>
                <a:gd name="T5" fmla="*/ 8 h 65"/>
                <a:gd name="T6" fmla="*/ 56 w 57"/>
                <a:gd name="T7" fmla="*/ 19 h 65"/>
                <a:gd name="T8" fmla="*/ 57 w 57"/>
                <a:gd name="T9" fmla="*/ 32 h 65"/>
                <a:gd name="T10" fmla="*/ 56 w 57"/>
                <a:gd name="T11" fmla="*/ 45 h 65"/>
                <a:gd name="T12" fmla="*/ 50 w 57"/>
                <a:gd name="T13" fmla="*/ 55 h 65"/>
                <a:gd name="T14" fmla="*/ 41 w 57"/>
                <a:gd name="T15" fmla="*/ 62 h 65"/>
                <a:gd name="T16" fmla="*/ 28 w 57"/>
                <a:gd name="T17" fmla="*/ 65 h 65"/>
                <a:gd name="T18" fmla="*/ 17 w 57"/>
                <a:gd name="T19" fmla="*/ 62 h 65"/>
                <a:gd name="T20" fmla="*/ 8 w 57"/>
                <a:gd name="T21" fmla="*/ 55 h 65"/>
                <a:gd name="T22" fmla="*/ 2 w 57"/>
                <a:gd name="T23" fmla="*/ 45 h 65"/>
                <a:gd name="T24" fmla="*/ 0 w 57"/>
                <a:gd name="T25" fmla="*/ 32 h 65"/>
                <a:gd name="T26" fmla="*/ 2 w 57"/>
                <a:gd name="T27" fmla="*/ 19 h 65"/>
                <a:gd name="T28" fmla="*/ 8 w 57"/>
                <a:gd name="T29" fmla="*/ 8 h 65"/>
                <a:gd name="T30" fmla="*/ 17 w 57"/>
                <a:gd name="T31" fmla="*/ 3 h 65"/>
                <a:gd name="T32" fmla="*/ 28 w 57"/>
                <a:gd name="T33" fmla="*/ 0 h 65"/>
                <a:gd name="T34" fmla="*/ 28 w 57"/>
                <a:gd name="T35" fmla="*/ 10 h 65"/>
                <a:gd name="T36" fmla="*/ 24 w 57"/>
                <a:gd name="T37" fmla="*/ 10 h 65"/>
                <a:gd name="T38" fmla="*/ 20 w 57"/>
                <a:gd name="T39" fmla="*/ 12 h 65"/>
                <a:gd name="T40" fmla="*/ 17 w 57"/>
                <a:gd name="T41" fmla="*/ 15 h 65"/>
                <a:gd name="T42" fmla="*/ 14 w 57"/>
                <a:gd name="T43" fmla="*/ 20 h 65"/>
                <a:gd name="T44" fmla="*/ 12 w 57"/>
                <a:gd name="T45" fmla="*/ 26 h 65"/>
                <a:gd name="T46" fmla="*/ 12 w 57"/>
                <a:gd name="T47" fmla="*/ 32 h 65"/>
                <a:gd name="T48" fmla="*/ 12 w 57"/>
                <a:gd name="T49" fmla="*/ 38 h 65"/>
                <a:gd name="T50" fmla="*/ 14 w 57"/>
                <a:gd name="T51" fmla="*/ 44 h 65"/>
                <a:gd name="T52" fmla="*/ 17 w 57"/>
                <a:gd name="T53" fmla="*/ 49 h 65"/>
                <a:gd name="T54" fmla="*/ 20 w 57"/>
                <a:gd name="T55" fmla="*/ 52 h 65"/>
                <a:gd name="T56" fmla="*/ 24 w 57"/>
                <a:gd name="T57" fmla="*/ 54 h 65"/>
                <a:gd name="T58" fmla="*/ 28 w 57"/>
                <a:gd name="T59" fmla="*/ 55 h 65"/>
                <a:gd name="T60" fmla="*/ 33 w 57"/>
                <a:gd name="T61" fmla="*/ 54 h 65"/>
                <a:gd name="T62" fmla="*/ 38 w 57"/>
                <a:gd name="T63" fmla="*/ 52 h 65"/>
                <a:gd name="T64" fmla="*/ 41 w 57"/>
                <a:gd name="T65" fmla="*/ 49 h 65"/>
                <a:gd name="T66" fmla="*/ 43 w 57"/>
                <a:gd name="T67" fmla="*/ 44 h 65"/>
                <a:gd name="T68" fmla="*/ 45 w 57"/>
                <a:gd name="T69" fmla="*/ 38 h 65"/>
                <a:gd name="T70" fmla="*/ 46 w 57"/>
                <a:gd name="T71" fmla="*/ 32 h 65"/>
                <a:gd name="T72" fmla="*/ 45 w 57"/>
                <a:gd name="T73" fmla="*/ 26 h 65"/>
                <a:gd name="T74" fmla="*/ 43 w 57"/>
                <a:gd name="T75" fmla="*/ 20 h 65"/>
                <a:gd name="T76" fmla="*/ 41 w 57"/>
                <a:gd name="T77" fmla="*/ 15 h 65"/>
                <a:gd name="T78" fmla="*/ 38 w 57"/>
                <a:gd name="T79" fmla="*/ 12 h 65"/>
                <a:gd name="T80" fmla="*/ 33 w 57"/>
                <a:gd name="T81" fmla="*/ 10 h 65"/>
                <a:gd name="T82" fmla="*/ 28 w 57"/>
                <a:gd name="T83" fmla="*/ 10 h 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 h="65">
                  <a:moveTo>
                    <a:pt x="28" y="0"/>
                  </a:moveTo>
                  <a:lnTo>
                    <a:pt x="41" y="3"/>
                  </a:lnTo>
                  <a:lnTo>
                    <a:pt x="50" y="8"/>
                  </a:lnTo>
                  <a:lnTo>
                    <a:pt x="56" y="19"/>
                  </a:lnTo>
                  <a:lnTo>
                    <a:pt x="57" y="32"/>
                  </a:lnTo>
                  <a:lnTo>
                    <a:pt x="56" y="45"/>
                  </a:lnTo>
                  <a:lnTo>
                    <a:pt x="50" y="55"/>
                  </a:lnTo>
                  <a:lnTo>
                    <a:pt x="41" y="62"/>
                  </a:lnTo>
                  <a:lnTo>
                    <a:pt x="28" y="65"/>
                  </a:lnTo>
                  <a:lnTo>
                    <a:pt x="17" y="62"/>
                  </a:lnTo>
                  <a:lnTo>
                    <a:pt x="8" y="55"/>
                  </a:lnTo>
                  <a:lnTo>
                    <a:pt x="2" y="45"/>
                  </a:lnTo>
                  <a:lnTo>
                    <a:pt x="0" y="32"/>
                  </a:lnTo>
                  <a:lnTo>
                    <a:pt x="2" y="19"/>
                  </a:lnTo>
                  <a:lnTo>
                    <a:pt x="8" y="8"/>
                  </a:lnTo>
                  <a:lnTo>
                    <a:pt x="17" y="3"/>
                  </a:lnTo>
                  <a:lnTo>
                    <a:pt x="28" y="0"/>
                  </a:lnTo>
                  <a:close/>
                  <a:moveTo>
                    <a:pt x="28" y="10"/>
                  </a:moveTo>
                  <a:lnTo>
                    <a:pt x="24" y="10"/>
                  </a:lnTo>
                  <a:lnTo>
                    <a:pt x="20" y="12"/>
                  </a:lnTo>
                  <a:lnTo>
                    <a:pt x="17" y="15"/>
                  </a:lnTo>
                  <a:lnTo>
                    <a:pt x="14" y="20"/>
                  </a:lnTo>
                  <a:lnTo>
                    <a:pt x="12" y="26"/>
                  </a:lnTo>
                  <a:lnTo>
                    <a:pt x="12" y="32"/>
                  </a:lnTo>
                  <a:lnTo>
                    <a:pt x="12" y="38"/>
                  </a:lnTo>
                  <a:lnTo>
                    <a:pt x="14" y="44"/>
                  </a:lnTo>
                  <a:lnTo>
                    <a:pt x="17" y="49"/>
                  </a:lnTo>
                  <a:lnTo>
                    <a:pt x="20" y="52"/>
                  </a:lnTo>
                  <a:lnTo>
                    <a:pt x="24" y="54"/>
                  </a:lnTo>
                  <a:lnTo>
                    <a:pt x="28" y="55"/>
                  </a:lnTo>
                  <a:lnTo>
                    <a:pt x="33" y="54"/>
                  </a:lnTo>
                  <a:lnTo>
                    <a:pt x="38" y="52"/>
                  </a:lnTo>
                  <a:lnTo>
                    <a:pt x="41" y="49"/>
                  </a:lnTo>
                  <a:lnTo>
                    <a:pt x="43" y="44"/>
                  </a:lnTo>
                  <a:lnTo>
                    <a:pt x="45" y="38"/>
                  </a:lnTo>
                  <a:lnTo>
                    <a:pt x="46" y="32"/>
                  </a:lnTo>
                  <a:lnTo>
                    <a:pt x="45" y="26"/>
                  </a:lnTo>
                  <a:lnTo>
                    <a:pt x="43" y="20"/>
                  </a:lnTo>
                  <a:lnTo>
                    <a:pt x="41" y="15"/>
                  </a:lnTo>
                  <a:lnTo>
                    <a:pt x="38" y="12"/>
                  </a:lnTo>
                  <a:lnTo>
                    <a:pt x="33" y="10"/>
                  </a:lnTo>
                  <a:lnTo>
                    <a:pt x="28" y="10"/>
                  </a:lnTo>
                  <a:close/>
                </a:path>
              </a:pathLst>
            </a:custGeom>
            <a:solidFill>
              <a:srgbClr val="FFFFFF"/>
            </a:solidFill>
            <a:ln w="0">
              <a:solidFill>
                <a:srgbClr val="FFFFFF"/>
              </a:solidFill>
              <a:prstDash val="solid"/>
              <a:round/>
            </a:ln>
          </p:spPr>
          <p:txBody>
            <a:bodyPr/>
            <a:lstStyle/>
            <a:p>
              <a:endParaRPr lang="zh-CN" altLang="en-US"/>
            </a:p>
          </p:txBody>
        </p:sp>
        <p:sp>
          <p:nvSpPr>
            <p:cNvPr id="41" name="Freeform 71"/>
            <p:cNvSpPr/>
            <p:nvPr/>
          </p:nvSpPr>
          <p:spPr bwMode="auto">
            <a:xfrm>
              <a:off x="1784" y="858"/>
              <a:ext cx="70" cy="61"/>
            </a:xfrm>
            <a:custGeom>
              <a:avLst/>
              <a:gdLst>
                <a:gd name="T0" fmla="*/ 0 w 70"/>
                <a:gd name="T1" fmla="*/ 0 h 61"/>
                <a:gd name="T2" fmla="*/ 18 w 70"/>
                <a:gd name="T3" fmla="*/ 0 h 61"/>
                <a:gd name="T4" fmla="*/ 33 w 70"/>
                <a:gd name="T5" fmla="*/ 43 h 61"/>
                <a:gd name="T6" fmla="*/ 33 w 70"/>
                <a:gd name="T7" fmla="*/ 45 h 61"/>
                <a:gd name="T8" fmla="*/ 34 w 70"/>
                <a:gd name="T9" fmla="*/ 48 h 61"/>
                <a:gd name="T10" fmla="*/ 34 w 70"/>
                <a:gd name="T11" fmla="*/ 50 h 61"/>
                <a:gd name="T12" fmla="*/ 35 w 70"/>
                <a:gd name="T13" fmla="*/ 53 h 61"/>
                <a:gd name="T14" fmla="*/ 35 w 70"/>
                <a:gd name="T15" fmla="*/ 50 h 61"/>
                <a:gd name="T16" fmla="*/ 35 w 70"/>
                <a:gd name="T17" fmla="*/ 48 h 61"/>
                <a:gd name="T18" fmla="*/ 35 w 70"/>
                <a:gd name="T19" fmla="*/ 45 h 61"/>
                <a:gd name="T20" fmla="*/ 36 w 70"/>
                <a:gd name="T21" fmla="*/ 43 h 61"/>
                <a:gd name="T22" fmla="*/ 51 w 70"/>
                <a:gd name="T23" fmla="*/ 0 h 61"/>
                <a:gd name="T24" fmla="*/ 70 w 70"/>
                <a:gd name="T25" fmla="*/ 0 h 61"/>
                <a:gd name="T26" fmla="*/ 70 w 70"/>
                <a:gd name="T27" fmla="*/ 61 h 61"/>
                <a:gd name="T28" fmla="*/ 58 w 70"/>
                <a:gd name="T29" fmla="*/ 61 h 61"/>
                <a:gd name="T30" fmla="*/ 58 w 70"/>
                <a:gd name="T31" fmla="*/ 17 h 61"/>
                <a:gd name="T32" fmla="*/ 58 w 70"/>
                <a:gd name="T33" fmla="*/ 14 h 61"/>
                <a:gd name="T34" fmla="*/ 58 w 70"/>
                <a:gd name="T35" fmla="*/ 11 h 61"/>
                <a:gd name="T36" fmla="*/ 58 w 70"/>
                <a:gd name="T37" fmla="*/ 9 h 61"/>
                <a:gd name="T38" fmla="*/ 59 w 70"/>
                <a:gd name="T39" fmla="*/ 5 h 61"/>
                <a:gd name="T40" fmla="*/ 58 w 70"/>
                <a:gd name="T41" fmla="*/ 9 h 61"/>
                <a:gd name="T42" fmla="*/ 58 w 70"/>
                <a:gd name="T43" fmla="*/ 11 h 61"/>
                <a:gd name="T44" fmla="*/ 57 w 70"/>
                <a:gd name="T45" fmla="*/ 13 h 61"/>
                <a:gd name="T46" fmla="*/ 57 w 70"/>
                <a:gd name="T47" fmla="*/ 14 h 61"/>
                <a:gd name="T48" fmla="*/ 40 w 70"/>
                <a:gd name="T49" fmla="*/ 61 h 61"/>
                <a:gd name="T50" fmla="*/ 28 w 70"/>
                <a:gd name="T51" fmla="*/ 61 h 61"/>
                <a:gd name="T52" fmla="*/ 12 w 70"/>
                <a:gd name="T53" fmla="*/ 15 h 61"/>
                <a:gd name="T54" fmla="*/ 11 w 70"/>
                <a:gd name="T55" fmla="*/ 13 h 61"/>
                <a:gd name="T56" fmla="*/ 11 w 70"/>
                <a:gd name="T57" fmla="*/ 11 h 61"/>
                <a:gd name="T58" fmla="*/ 10 w 70"/>
                <a:gd name="T59" fmla="*/ 9 h 61"/>
                <a:gd name="T60" fmla="*/ 10 w 70"/>
                <a:gd name="T61" fmla="*/ 5 h 61"/>
                <a:gd name="T62" fmla="*/ 10 w 70"/>
                <a:gd name="T63" fmla="*/ 10 h 61"/>
                <a:gd name="T64" fmla="*/ 10 w 70"/>
                <a:gd name="T65" fmla="*/ 13 h 61"/>
                <a:gd name="T66" fmla="*/ 10 w 70"/>
                <a:gd name="T67" fmla="*/ 15 h 61"/>
                <a:gd name="T68" fmla="*/ 10 w 70"/>
                <a:gd name="T69" fmla="*/ 17 h 61"/>
                <a:gd name="T70" fmla="*/ 10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8" y="0"/>
                  </a:lnTo>
                  <a:lnTo>
                    <a:pt x="33" y="43"/>
                  </a:lnTo>
                  <a:lnTo>
                    <a:pt x="33" y="45"/>
                  </a:lnTo>
                  <a:lnTo>
                    <a:pt x="34" y="48"/>
                  </a:lnTo>
                  <a:lnTo>
                    <a:pt x="34" y="50"/>
                  </a:lnTo>
                  <a:lnTo>
                    <a:pt x="35" y="53"/>
                  </a:lnTo>
                  <a:lnTo>
                    <a:pt x="35" y="50"/>
                  </a:lnTo>
                  <a:lnTo>
                    <a:pt x="35" y="48"/>
                  </a:lnTo>
                  <a:lnTo>
                    <a:pt x="35" y="45"/>
                  </a:lnTo>
                  <a:lnTo>
                    <a:pt x="36" y="43"/>
                  </a:lnTo>
                  <a:lnTo>
                    <a:pt x="51" y="0"/>
                  </a:lnTo>
                  <a:lnTo>
                    <a:pt x="70" y="0"/>
                  </a:lnTo>
                  <a:lnTo>
                    <a:pt x="70" y="61"/>
                  </a:lnTo>
                  <a:lnTo>
                    <a:pt x="58" y="61"/>
                  </a:lnTo>
                  <a:lnTo>
                    <a:pt x="58" y="17"/>
                  </a:lnTo>
                  <a:lnTo>
                    <a:pt x="58" y="14"/>
                  </a:lnTo>
                  <a:lnTo>
                    <a:pt x="58" y="11"/>
                  </a:lnTo>
                  <a:lnTo>
                    <a:pt x="58" y="9"/>
                  </a:lnTo>
                  <a:lnTo>
                    <a:pt x="59" y="5"/>
                  </a:lnTo>
                  <a:lnTo>
                    <a:pt x="58" y="9"/>
                  </a:lnTo>
                  <a:lnTo>
                    <a:pt x="58" y="11"/>
                  </a:lnTo>
                  <a:lnTo>
                    <a:pt x="57" y="13"/>
                  </a:lnTo>
                  <a:lnTo>
                    <a:pt x="57" y="14"/>
                  </a:lnTo>
                  <a:lnTo>
                    <a:pt x="40" y="61"/>
                  </a:lnTo>
                  <a:lnTo>
                    <a:pt x="28" y="61"/>
                  </a:lnTo>
                  <a:lnTo>
                    <a:pt x="12" y="15"/>
                  </a:lnTo>
                  <a:lnTo>
                    <a:pt x="11" y="13"/>
                  </a:lnTo>
                  <a:lnTo>
                    <a:pt x="11" y="11"/>
                  </a:lnTo>
                  <a:lnTo>
                    <a:pt x="10" y="9"/>
                  </a:lnTo>
                  <a:lnTo>
                    <a:pt x="10" y="5"/>
                  </a:lnTo>
                  <a:lnTo>
                    <a:pt x="10" y="10"/>
                  </a:lnTo>
                  <a:lnTo>
                    <a:pt x="10" y="13"/>
                  </a:lnTo>
                  <a:lnTo>
                    <a:pt x="10" y="15"/>
                  </a:lnTo>
                  <a:lnTo>
                    <a:pt x="10" y="17"/>
                  </a:lnTo>
                  <a:lnTo>
                    <a:pt x="10" y="61"/>
                  </a:lnTo>
                  <a:lnTo>
                    <a:pt x="0" y="61"/>
                  </a:lnTo>
                  <a:lnTo>
                    <a:pt x="0" y="0"/>
                  </a:lnTo>
                  <a:close/>
                </a:path>
              </a:pathLst>
            </a:custGeom>
            <a:solidFill>
              <a:srgbClr val="FFFFFF"/>
            </a:solidFill>
            <a:ln w="0">
              <a:solidFill>
                <a:srgbClr val="FFFFFF"/>
              </a:solidFill>
              <a:prstDash val="solid"/>
              <a:round/>
            </a:ln>
          </p:spPr>
          <p:txBody>
            <a:bodyPr/>
            <a:lstStyle/>
            <a:p>
              <a:endParaRPr lang="zh-CN" altLang="en-US"/>
            </a:p>
          </p:txBody>
        </p:sp>
        <p:sp>
          <p:nvSpPr>
            <p:cNvPr id="42" name="Freeform 72"/>
            <p:cNvSpPr/>
            <p:nvPr/>
          </p:nvSpPr>
          <p:spPr bwMode="auto">
            <a:xfrm>
              <a:off x="1868" y="858"/>
              <a:ext cx="70" cy="61"/>
            </a:xfrm>
            <a:custGeom>
              <a:avLst/>
              <a:gdLst>
                <a:gd name="T0" fmla="*/ 0 w 70"/>
                <a:gd name="T1" fmla="*/ 0 h 61"/>
                <a:gd name="T2" fmla="*/ 18 w 70"/>
                <a:gd name="T3" fmla="*/ 0 h 61"/>
                <a:gd name="T4" fmla="*/ 33 w 70"/>
                <a:gd name="T5" fmla="*/ 43 h 61"/>
                <a:gd name="T6" fmla="*/ 33 w 70"/>
                <a:gd name="T7" fmla="*/ 45 h 61"/>
                <a:gd name="T8" fmla="*/ 34 w 70"/>
                <a:gd name="T9" fmla="*/ 48 h 61"/>
                <a:gd name="T10" fmla="*/ 34 w 70"/>
                <a:gd name="T11" fmla="*/ 50 h 61"/>
                <a:gd name="T12" fmla="*/ 34 w 70"/>
                <a:gd name="T13" fmla="*/ 53 h 61"/>
                <a:gd name="T14" fmla="*/ 35 w 70"/>
                <a:gd name="T15" fmla="*/ 50 h 61"/>
                <a:gd name="T16" fmla="*/ 35 w 70"/>
                <a:gd name="T17" fmla="*/ 48 h 61"/>
                <a:gd name="T18" fmla="*/ 35 w 70"/>
                <a:gd name="T19" fmla="*/ 45 h 61"/>
                <a:gd name="T20" fmla="*/ 36 w 70"/>
                <a:gd name="T21" fmla="*/ 43 h 61"/>
                <a:gd name="T22" fmla="*/ 51 w 70"/>
                <a:gd name="T23" fmla="*/ 0 h 61"/>
                <a:gd name="T24" fmla="*/ 70 w 70"/>
                <a:gd name="T25" fmla="*/ 0 h 61"/>
                <a:gd name="T26" fmla="*/ 70 w 70"/>
                <a:gd name="T27" fmla="*/ 61 h 61"/>
                <a:gd name="T28" fmla="*/ 58 w 70"/>
                <a:gd name="T29" fmla="*/ 61 h 61"/>
                <a:gd name="T30" fmla="*/ 58 w 70"/>
                <a:gd name="T31" fmla="*/ 17 h 61"/>
                <a:gd name="T32" fmla="*/ 58 w 70"/>
                <a:gd name="T33" fmla="*/ 14 h 61"/>
                <a:gd name="T34" fmla="*/ 58 w 70"/>
                <a:gd name="T35" fmla="*/ 11 h 61"/>
                <a:gd name="T36" fmla="*/ 58 w 70"/>
                <a:gd name="T37" fmla="*/ 9 h 61"/>
                <a:gd name="T38" fmla="*/ 59 w 70"/>
                <a:gd name="T39" fmla="*/ 5 h 61"/>
                <a:gd name="T40" fmla="*/ 58 w 70"/>
                <a:gd name="T41" fmla="*/ 9 h 61"/>
                <a:gd name="T42" fmla="*/ 57 w 70"/>
                <a:gd name="T43" fmla="*/ 11 h 61"/>
                <a:gd name="T44" fmla="*/ 57 w 70"/>
                <a:gd name="T45" fmla="*/ 13 h 61"/>
                <a:gd name="T46" fmla="*/ 57 w 70"/>
                <a:gd name="T47" fmla="*/ 14 h 61"/>
                <a:gd name="T48" fmla="*/ 40 w 70"/>
                <a:gd name="T49" fmla="*/ 61 h 61"/>
                <a:gd name="T50" fmla="*/ 28 w 70"/>
                <a:gd name="T51" fmla="*/ 61 h 61"/>
                <a:gd name="T52" fmla="*/ 12 w 70"/>
                <a:gd name="T53" fmla="*/ 15 h 61"/>
                <a:gd name="T54" fmla="*/ 11 w 70"/>
                <a:gd name="T55" fmla="*/ 13 h 61"/>
                <a:gd name="T56" fmla="*/ 10 w 70"/>
                <a:gd name="T57" fmla="*/ 11 h 61"/>
                <a:gd name="T58" fmla="*/ 10 w 70"/>
                <a:gd name="T59" fmla="*/ 9 h 61"/>
                <a:gd name="T60" fmla="*/ 10 w 70"/>
                <a:gd name="T61" fmla="*/ 5 h 61"/>
                <a:gd name="T62" fmla="*/ 10 w 70"/>
                <a:gd name="T63" fmla="*/ 10 h 61"/>
                <a:gd name="T64" fmla="*/ 10 w 70"/>
                <a:gd name="T65" fmla="*/ 13 h 61"/>
                <a:gd name="T66" fmla="*/ 10 w 70"/>
                <a:gd name="T67" fmla="*/ 15 h 61"/>
                <a:gd name="T68" fmla="*/ 10 w 70"/>
                <a:gd name="T69" fmla="*/ 17 h 61"/>
                <a:gd name="T70" fmla="*/ 10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8" y="0"/>
                  </a:lnTo>
                  <a:lnTo>
                    <a:pt x="33" y="43"/>
                  </a:lnTo>
                  <a:lnTo>
                    <a:pt x="33" y="45"/>
                  </a:lnTo>
                  <a:lnTo>
                    <a:pt x="34" y="48"/>
                  </a:lnTo>
                  <a:lnTo>
                    <a:pt x="34" y="50"/>
                  </a:lnTo>
                  <a:lnTo>
                    <a:pt x="34" y="53"/>
                  </a:lnTo>
                  <a:lnTo>
                    <a:pt x="35" y="50"/>
                  </a:lnTo>
                  <a:lnTo>
                    <a:pt x="35" y="48"/>
                  </a:lnTo>
                  <a:lnTo>
                    <a:pt x="35" y="45"/>
                  </a:lnTo>
                  <a:lnTo>
                    <a:pt x="36" y="43"/>
                  </a:lnTo>
                  <a:lnTo>
                    <a:pt x="51" y="0"/>
                  </a:lnTo>
                  <a:lnTo>
                    <a:pt x="70" y="0"/>
                  </a:lnTo>
                  <a:lnTo>
                    <a:pt x="70" y="61"/>
                  </a:lnTo>
                  <a:lnTo>
                    <a:pt x="58" y="61"/>
                  </a:lnTo>
                  <a:lnTo>
                    <a:pt x="58" y="17"/>
                  </a:lnTo>
                  <a:lnTo>
                    <a:pt x="58" y="14"/>
                  </a:lnTo>
                  <a:lnTo>
                    <a:pt x="58" y="11"/>
                  </a:lnTo>
                  <a:lnTo>
                    <a:pt x="58" y="9"/>
                  </a:lnTo>
                  <a:lnTo>
                    <a:pt x="59" y="5"/>
                  </a:lnTo>
                  <a:lnTo>
                    <a:pt x="58" y="9"/>
                  </a:lnTo>
                  <a:lnTo>
                    <a:pt x="57" y="11"/>
                  </a:lnTo>
                  <a:lnTo>
                    <a:pt x="57" y="13"/>
                  </a:lnTo>
                  <a:lnTo>
                    <a:pt x="57" y="14"/>
                  </a:lnTo>
                  <a:lnTo>
                    <a:pt x="40" y="61"/>
                  </a:lnTo>
                  <a:lnTo>
                    <a:pt x="28" y="61"/>
                  </a:lnTo>
                  <a:lnTo>
                    <a:pt x="12" y="15"/>
                  </a:lnTo>
                  <a:lnTo>
                    <a:pt x="11" y="13"/>
                  </a:lnTo>
                  <a:lnTo>
                    <a:pt x="10" y="11"/>
                  </a:lnTo>
                  <a:lnTo>
                    <a:pt x="10" y="9"/>
                  </a:lnTo>
                  <a:lnTo>
                    <a:pt x="10" y="5"/>
                  </a:lnTo>
                  <a:lnTo>
                    <a:pt x="10" y="10"/>
                  </a:lnTo>
                  <a:lnTo>
                    <a:pt x="10" y="13"/>
                  </a:lnTo>
                  <a:lnTo>
                    <a:pt x="10" y="15"/>
                  </a:lnTo>
                  <a:lnTo>
                    <a:pt x="10" y="17"/>
                  </a:lnTo>
                  <a:lnTo>
                    <a:pt x="10" y="61"/>
                  </a:lnTo>
                  <a:lnTo>
                    <a:pt x="0" y="61"/>
                  </a:lnTo>
                  <a:lnTo>
                    <a:pt x="0" y="0"/>
                  </a:lnTo>
                  <a:close/>
                </a:path>
              </a:pathLst>
            </a:custGeom>
            <a:solidFill>
              <a:srgbClr val="FFFFFF"/>
            </a:solidFill>
            <a:ln w="0">
              <a:solidFill>
                <a:srgbClr val="FFFFFF"/>
              </a:solidFill>
              <a:prstDash val="solid"/>
              <a:round/>
            </a:ln>
          </p:spPr>
          <p:txBody>
            <a:bodyPr/>
            <a:lstStyle/>
            <a:p>
              <a:endParaRPr lang="zh-CN" altLang="en-US"/>
            </a:p>
          </p:txBody>
        </p:sp>
        <p:sp>
          <p:nvSpPr>
            <p:cNvPr id="43" name="Rectangle 73"/>
            <p:cNvSpPr>
              <a:spLocks noChangeArrowheads="1"/>
            </p:cNvSpPr>
            <p:nvPr/>
          </p:nvSpPr>
          <p:spPr bwMode="auto">
            <a:xfrm>
              <a:off x="1951" y="858"/>
              <a:ext cx="12" cy="61"/>
            </a:xfrm>
            <a:prstGeom prst="rect">
              <a:avLst/>
            </a:prstGeom>
            <a:solidFill>
              <a:srgbClr val="FFFFFF"/>
            </a:solidFill>
            <a:ln w="0">
              <a:solidFill>
                <a:srgbClr val="FFFFFF"/>
              </a:solidFill>
              <a:miter lim="800000"/>
            </a:ln>
          </p:spPr>
          <p:txBody>
            <a:bodyPr/>
            <a:lstStyle>
              <a:lvl1pPr>
                <a:defRPr sz="2800" b="1">
                  <a:solidFill>
                    <a:schemeClr val="tx1"/>
                  </a:solidFill>
                  <a:latin typeface="Arial" panose="020B0604020202020204" pitchFamily="34" charset="0"/>
                  <a:ea typeface="汉仪中等线简" pitchFamily="49" charset="-122"/>
                </a:defRPr>
              </a:lvl1pPr>
              <a:lvl2pPr marL="742950" indent="-285750">
                <a:defRPr sz="2800" b="1">
                  <a:solidFill>
                    <a:schemeClr val="tx1"/>
                  </a:solidFill>
                  <a:latin typeface="Arial" panose="020B0604020202020204" pitchFamily="34" charset="0"/>
                  <a:ea typeface="汉仪中等线简" pitchFamily="49" charset="-122"/>
                </a:defRPr>
              </a:lvl2pPr>
              <a:lvl3pPr marL="1143000" indent="-228600">
                <a:defRPr sz="2800" b="1">
                  <a:solidFill>
                    <a:schemeClr val="tx1"/>
                  </a:solidFill>
                  <a:latin typeface="Arial" panose="020B0604020202020204" pitchFamily="34" charset="0"/>
                  <a:ea typeface="汉仪中等线简" pitchFamily="49" charset="-122"/>
                </a:defRPr>
              </a:lvl3pPr>
              <a:lvl4pPr marL="1600200" indent="-228600">
                <a:defRPr sz="2800" b="1">
                  <a:solidFill>
                    <a:schemeClr val="tx1"/>
                  </a:solidFill>
                  <a:latin typeface="Arial" panose="020B0604020202020204" pitchFamily="34" charset="0"/>
                  <a:ea typeface="汉仪中等线简" pitchFamily="49" charset="-122"/>
                </a:defRPr>
              </a:lvl4pPr>
              <a:lvl5pPr marL="2057400" indent="-228600">
                <a:defRPr sz="2800" b="1">
                  <a:solidFill>
                    <a:schemeClr val="tx1"/>
                  </a:solidFill>
                  <a:latin typeface="Arial" panose="020B0604020202020204" pitchFamily="34" charset="0"/>
                  <a:ea typeface="汉仪中等线简" pitchFamily="49" charset="-122"/>
                </a:defRPr>
              </a:lvl5pPr>
              <a:lvl6pPr marL="25146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6pPr>
              <a:lvl7pPr marL="29718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7pPr>
              <a:lvl8pPr marL="34290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8pPr>
              <a:lvl9pPr marL="38862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9pPr>
            </a:lstStyle>
            <a:p>
              <a:pPr eaLnBrk="1" hangingPunct="1"/>
              <a:endParaRPr lang="zh-CN" altLang="en-US"/>
            </a:p>
          </p:txBody>
        </p:sp>
        <p:sp>
          <p:nvSpPr>
            <p:cNvPr id="44" name="Freeform 74"/>
            <p:cNvSpPr/>
            <p:nvPr/>
          </p:nvSpPr>
          <p:spPr bwMode="auto">
            <a:xfrm>
              <a:off x="1976" y="857"/>
              <a:ext cx="39" cy="65"/>
            </a:xfrm>
            <a:custGeom>
              <a:avLst/>
              <a:gdLst>
                <a:gd name="T0" fmla="*/ 35 w 39"/>
                <a:gd name="T1" fmla="*/ 13 h 65"/>
                <a:gd name="T2" fmla="*/ 28 w 39"/>
                <a:gd name="T3" fmla="*/ 11 h 65"/>
                <a:gd name="T4" fmla="*/ 23 w 39"/>
                <a:gd name="T5" fmla="*/ 10 h 65"/>
                <a:gd name="T6" fmla="*/ 14 w 39"/>
                <a:gd name="T7" fmla="*/ 12 h 65"/>
                <a:gd name="T8" fmla="*/ 12 w 39"/>
                <a:gd name="T9" fmla="*/ 14 h 65"/>
                <a:gd name="T10" fmla="*/ 12 w 39"/>
                <a:gd name="T11" fmla="*/ 19 h 65"/>
                <a:gd name="T12" fmla="*/ 17 w 39"/>
                <a:gd name="T13" fmla="*/ 23 h 65"/>
                <a:gd name="T14" fmla="*/ 23 w 39"/>
                <a:gd name="T15" fmla="*/ 26 h 65"/>
                <a:gd name="T16" fmla="*/ 28 w 39"/>
                <a:gd name="T17" fmla="*/ 29 h 65"/>
                <a:gd name="T18" fmla="*/ 35 w 39"/>
                <a:gd name="T19" fmla="*/ 35 h 65"/>
                <a:gd name="T20" fmla="*/ 39 w 39"/>
                <a:gd name="T21" fmla="*/ 42 h 65"/>
                <a:gd name="T22" fmla="*/ 39 w 39"/>
                <a:gd name="T23" fmla="*/ 51 h 65"/>
                <a:gd name="T24" fmla="*/ 33 w 39"/>
                <a:gd name="T25" fmla="*/ 59 h 65"/>
                <a:gd name="T26" fmla="*/ 23 w 39"/>
                <a:gd name="T27" fmla="*/ 63 h 65"/>
                <a:gd name="T28" fmla="*/ 12 w 39"/>
                <a:gd name="T29" fmla="*/ 63 h 65"/>
                <a:gd name="T30" fmla="*/ 1 w 39"/>
                <a:gd name="T31" fmla="*/ 61 h 65"/>
                <a:gd name="T32" fmla="*/ 0 w 39"/>
                <a:gd name="T33" fmla="*/ 61 h 65"/>
                <a:gd name="T34" fmla="*/ 5 w 39"/>
                <a:gd name="T35" fmla="*/ 52 h 65"/>
                <a:gd name="T36" fmla="*/ 12 w 39"/>
                <a:gd name="T37" fmla="*/ 54 h 65"/>
                <a:gd name="T38" fmla="*/ 20 w 39"/>
                <a:gd name="T39" fmla="*/ 54 h 65"/>
                <a:gd name="T40" fmla="*/ 26 w 39"/>
                <a:gd name="T41" fmla="*/ 50 h 65"/>
                <a:gd name="T42" fmla="*/ 26 w 39"/>
                <a:gd name="T43" fmla="*/ 45 h 65"/>
                <a:gd name="T44" fmla="*/ 21 w 39"/>
                <a:gd name="T45" fmla="*/ 39 h 65"/>
                <a:gd name="T46" fmla="*/ 16 w 39"/>
                <a:gd name="T47" fmla="*/ 37 h 65"/>
                <a:gd name="T48" fmla="*/ 16 w 39"/>
                <a:gd name="T49" fmla="*/ 36 h 65"/>
                <a:gd name="T50" fmla="*/ 10 w 39"/>
                <a:gd name="T51" fmla="*/ 34 h 65"/>
                <a:gd name="T52" fmla="*/ 4 w 39"/>
                <a:gd name="T53" fmla="*/ 29 h 65"/>
                <a:gd name="T54" fmla="*/ 1 w 39"/>
                <a:gd name="T55" fmla="*/ 23 h 65"/>
                <a:gd name="T56" fmla="*/ 0 w 39"/>
                <a:gd name="T57" fmla="*/ 18 h 65"/>
                <a:gd name="T58" fmla="*/ 3 w 39"/>
                <a:gd name="T59" fmla="*/ 8 h 65"/>
                <a:gd name="T60" fmla="*/ 10 w 39"/>
                <a:gd name="T61" fmla="*/ 3 h 65"/>
                <a:gd name="T62" fmla="*/ 23 w 39"/>
                <a:gd name="T63" fmla="*/ 0 h 65"/>
                <a:gd name="T64" fmla="*/ 29 w 39"/>
                <a:gd name="T65" fmla="*/ 1 h 65"/>
                <a:gd name="T66" fmla="*/ 35 w 39"/>
                <a:gd name="T67" fmla="*/ 3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9" h="65">
                  <a:moveTo>
                    <a:pt x="36" y="3"/>
                  </a:moveTo>
                  <a:lnTo>
                    <a:pt x="35" y="13"/>
                  </a:lnTo>
                  <a:lnTo>
                    <a:pt x="32" y="12"/>
                  </a:lnTo>
                  <a:lnTo>
                    <a:pt x="28" y="11"/>
                  </a:lnTo>
                  <a:lnTo>
                    <a:pt x="26" y="10"/>
                  </a:lnTo>
                  <a:lnTo>
                    <a:pt x="23" y="10"/>
                  </a:lnTo>
                  <a:lnTo>
                    <a:pt x="18" y="11"/>
                  </a:lnTo>
                  <a:lnTo>
                    <a:pt x="14" y="12"/>
                  </a:lnTo>
                  <a:lnTo>
                    <a:pt x="13" y="13"/>
                  </a:lnTo>
                  <a:lnTo>
                    <a:pt x="12" y="14"/>
                  </a:lnTo>
                  <a:lnTo>
                    <a:pt x="12" y="16"/>
                  </a:lnTo>
                  <a:lnTo>
                    <a:pt x="12" y="19"/>
                  </a:lnTo>
                  <a:lnTo>
                    <a:pt x="14" y="21"/>
                  </a:lnTo>
                  <a:lnTo>
                    <a:pt x="17" y="23"/>
                  </a:lnTo>
                  <a:lnTo>
                    <a:pt x="21" y="26"/>
                  </a:lnTo>
                  <a:lnTo>
                    <a:pt x="23" y="26"/>
                  </a:lnTo>
                  <a:lnTo>
                    <a:pt x="23" y="27"/>
                  </a:lnTo>
                  <a:lnTo>
                    <a:pt x="28" y="29"/>
                  </a:lnTo>
                  <a:lnTo>
                    <a:pt x="33" y="32"/>
                  </a:lnTo>
                  <a:lnTo>
                    <a:pt x="35" y="35"/>
                  </a:lnTo>
                  <a:lnTo>
                    <a:pt x="37" y="38"/>
                  </a:lnTo>
                  <a:lnTo>
                    <a:pt x="39" y="42"/>
                  </a:lnTo>
                  <a:lnTo>
                    <a:pt x="39" y="45"/>
                  </a:lnTo>
                  <a:lnTo>
                    <a:pt x="39" y="51"/>
                  </a:lnTo>
                  <a:lnTo>
                    <a:pt x="36" y="55"/>
                  </a:lnTo>
                  <a:lnTo>
                    <a:pt x="33" y="59"/>
                  </a:lnTo>
                  <a:lnTo>
                    <a:pt x="27" y="62"/>
                  </a:lnTo>
                  <a:lnTo>
                    <a:pt x="23" y="63"/>
                  </a:lnTo>
                  <a:lnTo>
                    <a:pt x="16" y="65"/>
                  </a:lnTo>
                  <a:lnTo>
                    <a:pt x="12" y="63"/>
                  </a:lnTo>
                  <a:lnTo>
                    <a:pt x="8" y="62"/>
                  </a:lnTo>
                  <a:lnTo>
                    <a:pt x="1" y="61"/>
                  </a:lnTo>
                  <a:lnTo>
                    <a:pt x="0" y="61"/>
                  </a:lnTo>
                  <a:lnTo>
                    <a:pt x="1" y="50"/>
                  </a:lnTo>
                  <a:lnTo>
                    <a:pt x="5" y="52"/>
                  </a:lnTo>
                  <a:lnTo>
                    <a:pt x="9" y="54"/>
                  </a:lnTo>
                  <a:lnTo>
                    <a:pt x="12" y="54"/>
                  </a:lnTo>
                  <a:lnTo>
                    <a:pt x="16" y="54"/>
                  </a:lnTo>
                  <a:lnTo>
                    <a:pt x="20" y="54"/>
                  </a:lnTo>
                  <a:lnTo>
                    <a:pt x="24" y="53"/>
                  </a:lnTo>
                  <a:lnTo>
                    <a:pt x="26" y="50"/>
                  </a:lnTo>
                  <a:lnTo>
                    <a:pt x="26" y="47"/>
                  </a:lnTo>
                  <a:lnTo>
                    <a:pt x="26" y="45"/>
                  </a:lnTo>
                  <a:lnTo>
                    <a:pt x="24" y="42"/>
                  </a:lnTo>
                  <a:lnTo>
                    <a:pt x="21" y="39"/>
                  </a:lnTo>
                  <a:lnTo>
                    <a:pt x="17" y="37"/>
                  </a:lnTo>
                  <a:lnTo>
                    <a:pt x="16" y="37"/>
                  </a:lnTo>
                  <a:lnTo>
                    <a:pt x="16" y="36"/>
                  </a:lnTo>
                  <a:lnTo>
                    <a:pt x="14" y="36"/>
                  </a:lnTo>
                  <a:lnTo>
                    <a:pt x="10" y="34"/>
                  </a:lnTo>
                  <a:lnTo>
                    <a:pt x="6" y="31"/>
                  </a:lnTo>
                  <a:lnTo>
                    <a:pt x="4" y="29"/>
                  </a:lnTo>
                  <a:lnTo>
                    <a:pt x="2" y="27"/>
                  </a:lnTo>
                  <a:lnTo>
                    <a:pt x="1" y="23"/>
                  </a:lnTo>
                  <a:lnTo>
                    <a:pt x="0" y="21"/>
                  </a:lnTo>
                  <a:lnTo>
                    <a:pt x="0" y="18"/>
                  </a:lnTo>
                  <a:lnTo>
                    <a:pt x="1" y="13"/>
                  </a:lnTo>
                  <a:lnTo>
                    <a:pt x="3" y="8"/>
                  </a:lnTo>
                  <a:lnTo>
                    <a:pt x="5" y="5"/>
                  </a:lnTo>
                  <a:lnTo>
                    <a:pt x="10" y="3"/>
                  </a:lnTo>
                  <a:lnTo>
                    <a:pt x="16" y="0"/>
                  </a:lnTo>
                  <a:lnTo>
                    <a:pt x="23" y="0"/>
                  </a:lnTo>
                  <a:lnTo>
                    <a:pt x="25" y="0"/>
                  </a:lnTo>
                  <a:lnTo>
                    <a:pt x="29" y="1"/>
                  </a:lnTo>
                  <a:lnTo>
                    <a:pt x="34" y="3"/>
                  </a:lnTo>
                  <a:lnTo>
                    <a:pt x="35" y="3"/>
                  </a:lnTo>
                  <a:lnTo>
                    <a:pt x="36" y="3"/>
                  </a:lnTo>
                  <a:close/>
                </a:path>
              </a:pathLst>
            </a:custGeom>
            <a:solidFill>
              <a:srgbClr val="FFFFFF"/>
            </a:solidFill>
            <a:ln w="0">
              <a:solidFill>
                <a:srgbClr val="FFFFFF"/>
              </a:solidFill>
              <a:prstDash val="solid"/>
              <a:round/>
            </a:ln>
          </p:spPr>
          <p:txBody>
            <a:bodyPr/>
            <a:lstStyle/>
            <a:p>
              <a:endParaRPr lang="zh-CN" altLang="en-US"/>
            </a:p>
          </p:txBody>
        </p:sp>
        <p:sp>
          <p:nvSpPr>
            <p:cNvPr id="45" name="Freeform 75"/>
            <p:cNvSpPr/>
            <p:nvPr/>
          </p:nvSpPr>
          <p:spPr bwMode="auto">
            <a:xfrm>
              <a:off x="2026" y="857"/>
              <a:ext cx="40" cy="65"/>
            </a:xfrm>
            <a:custGeom>
              <a:avLst/>
              <a:gdLst>
                <a:gd name="T0" fmla="*/ 37 w 40"/>
                <a:gd name="T1" fmla="*/ 13 h 65"/>
                <a:gd name="T2" fmla="*/ 30 w 40"/>
                <a:gd name="T3" fmla="*/ 11 h 65"/>
                <a:gd name="T4" fmla="*/ 23 w 40"/>
                <a:gd name="T5" fmla="*/ 10 h 65"/>
                <a:gd name="T6" fmla="*/ 15 w 40"/>
                <a:gd name="T7" fmla="*/ 12 h 65"/>
                <a:gd name="T8" fmla="*/ 13 w 40"/>
                <a:gd name="T9" fmla="*/ 16 h 65"/>
                <a:gd name="T10" fmla="*/ 15 w 40"/>
                <a:gd name="T11" fmla="*/ 21 h 65"/>
                <a:gd name="T12" fmla="*/ 23 w 40"/>
                <a:gd name="T13" fmla="*/ 26 h 65"/>
                <a:gd name="T14" fmla="*/ 24 w 40"/>
                <a:gd name="T15" fmla="*/ 27 h 65"/>
                <a:gd name="T16" fmla="*/ 33 w 40"/>
                <a:gd name="T17" fmla="*/ 32 h 65"/>
                <a:gd name="T18" fmla="*/ 38 w 40"/>
                <a:gd name="T19" fmla="*/ 38 h 65"/>
                <a:gd name="T20" fmla="*/ 40 w 40"/>
                <a:gd name="T21" fmla="*/ 45 h 65"/>
                <a:gd name="T22" fmla="*/ 37 w 40"/>
                <a:gd name="T23" fmla="*/ 55 h 65"/>
                <a:gd name="T24" fmla="*/ 29 w 40"/>
                <a:gd name="T25" fmla="*/ 62 h 65"/>
                <a:gd name="T26" fmla="*/ 16 w 40"/>
                <a:gd name="T27" fmla="*/ 65 h 65"/>
                <a:gd name="T28" fmla="*/ 8 w 40"/>
                <a:gd name="T29" fmla="*/ 62 h 65"/>
                <a:gd name="T30" fmla="*/ 1 w 40"/>
                <a:gd name="T31" fmla="*/ 61 h 65"/>
                <a:gd name="T32" fmla="*/ 1 w 40"/>
                <a:gd name="T33" fmla="*/ 50 h 65"/>
                <a:gd name="T34" fmla="*/ 10 w 40"/>
                <a:gd name="T35" fmla="*/ 54 h 65"/>
                <a:gd name="T36" fmla="*/ 16 w 40"/>
                <a:gd name="T37" fmla="*/ 54 h 65"/>
                <a:gd name="T38" fmla="*/ 24 w 40"/>
                <a:gd name="T39" fmla="*/ 53 h 65"/>
                <a:gd name="T40" fmla="*/ 28 w 40"/>
                <a:gd name="T41" fmla="*/ 47 h 65"/>
                <a:gd name="T42" fmla="*/ 25 w 40"/>
                <a:gd name="T43" fmla="*/ 42 h 65"/>
                <a:gd name="T44" fmla="*/ 17 w 40"/>
                <a:gd name="T45" fmla="*/ 37 h 65"/>
                <a:gd name="T46" fmla="*/ 16 w 40"/>
                <a:gd name="T47" fmla="*/ 36 h 65"/>
                <a:gd name="T48" fmla="*/ 15 w 40"/>
                <a:gd name="T49" fmla="*/ 36 h 65"/>
                <a:gd name="T50" fmla="*/ 8 w 40"/>
                <a:gd name="T51" fmla="*/ 31 h 65"/>
                <a:gd name="T52" fmla="*/ 4 w 40"/>
                <a:gd name="T53" fmla="*/ 27 h 65"/>
                <a:gd name="T54" fmla="*/ 1 w 40"/>
                <a:gd name="T55" fmla="*/ 21 h 65"/>
                <a:gd name="T56" fmla="*/ 1 w 40"/>
                <a:gd name="T57" fmla="*/ 13 h 65"/>
                <a:gd name="T58" fmla="*/ 7 w 40"/>
                <a:gd name="T59" fmla="*/ 5 h 65"/>
                <a:gd name="T60" fmla="*/ 17 w 40"/>
                <a:gd name="T61" fmla="*/ 0 h 65"/>
                <a:gd name="T62" fmla="*/ 27 w 40"/>
                <a:gd name="T63" fmla="*/ 0 h 65"/>
                <a:gd name="T64" fmla="*/ 35 w 40"/>
                <a:gd name="T65" fmla="*/ 3 h 65"/>
                <a:gd name="T66" fmla="*/ 38 w 40"/>
                <a:gd name="T67" fmla="*/ 3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0" h="65">
                  <a:moveTo>
                    <a:pt x="38" y="3"/>
                  </a:moveTo>
                  <a:lnTo>
                    <a:pt x="37" y="13"/>
                  </a:lnTo>
                  <a:lnTo>
                    <a:pt x="33" y="12"/>
                  </a:lnTo>
                  <a:lnTo>
                    <a:pt x="30" y="11"/>
                  </a:lnTo>
                  <a:lnTo>
                    <a:pt x="27" y="10"/>
                  </a:lnTo>
                  <a:lnTo>
                    <a:pt x="23" y="10"/>
                  </a:lnTo>
                  <a:lnTo>
                    <a:pt x="18" y="11"/>
                  </a:lnTo>
                  <a:lnTo>
                    <a:pt x="15" y="12"/>
                  </a:lnTo>
                  <a:lnTo>
                    <a:pt x="14" y="14"/>
                  </a:lnTo>
                  <a:lnTo>
                    <a:pt x="13" y="16"/>
                  </a:lnTo>
                  <a:lnTo>
                    <a:pt x="14" y="19"/>
                  </a:lnTo>
                  <a:lnTo>
                    <a:pt x="15" y="21"/>
                  </a:lnTo>
                  <a:lnTo>
                    <a:pt x="18" y="23"/>
                  </a:lnTo>
                  <a:lnTo>
                    <a:pt x="23" y="26"/>
                  </a:lnTo>
                  <a:lnTo>
                    <a:pt x="24" y="27"/>
                  </a:lnTo>
                  <a:lnTo>
                    <a:pt x="30" y="29"/>
                  </a:lnTo>
                  <a:lnTo>
                    <a:pt x="33" y="32"/>
                  </a:lnTo>
                  <a:lnTo>
                    <a:pt x="37" y="35"/>
                  </a:lnTo>
                  <a:lnTo>
                    <a:pt x="38" y="38"/>
                  </a:lnTo>
                  <a:lnTo>
                    <a:pt x="39" y="42"/>
                  </a:lnTo>
                  <a:lnTo>
                    <a:pt x="40" y="45"/>
                  </a:lnTo>
                  <a:lnTo>
                    <a:pt x="39" y="51"/>
                  </a:lnTo>
                  <a:lnTo>
                    <a:pt x="37" y="55"/>
                  </a:lnTo>
                  <a:lnTo>
                    <a:pt x="33" y="59"/>
                  </a:lnTo>
                  <a:lnTo>
                    <a:pt x="29" y="62"/>
                  </a:lnTo>
                  <a:lnTo>
                    <a:pt x="23" y="63"/>
                  </a:lnTo>
                  <a:lnTo>
                    <a:pt x="16" y="65"/>
                  </a:lnTo>
                  <a:lnTo>
                    <a:pt x="13" y="63"/>
                  </a:lnTo>
                  <a:lnTo>
                    <a:pt x="8" y="62"/>
                  </a:lnTo>
                  <a:lnTo>
                    <a:pt x="2" y="61"/>
                  </a:lnTo>
                  <a:lnTo>
                    <a:pt x="1" y="61"/>
                  </a:lnTo>
                  <a:lnTo>
                    <a:pt x="0" y="61"/>
                  </a:lnTo>
                  <a:lnTo>
                    <a:pt x="1" y="50"/>
                  </a:lnTo>
                  <a:lnTo>
                    <a:pt x="6" y="52"/>
                  </a:lnTo>
                  <a:lnTo>
                    <a:pt x="10" y="54"/>
                  </a:lnTo>
                  <a:lnTo>
                    <a:pt x="14" y="54"/>
                  </a:lnTo>
                  <a:lnTo>
                    <a:pt x="16" y="54"/>
                  </a:lnTo>
                  <a:lnTo>
                    <a:pt x="21" y="54"/>
                  </a:lnTo>
                  <a:lnTo>
                    <a:pt x="24" y="53"/>
                  </a:lnTo>
                  <a:lnTo>
                    <a:pt x="27" y="50"/>
                  </a:lnTo>
                  <a:lnTo>
                    <a:pt x="28" y="47"/>
                  </a:lnTo>
                  <a:lnTo>
                    <a:pt x="27" y="45"/>
                  </a:lnTo>
                  <a:lnTo>
                    <a:pt x="25" y="42"/>
                  </a:lnTo>
                  <a:lnTo>
                    <a:pt x="22" y="39"/>
                  </a:lnTo>
                  <a:lnTo>
                    <a:pt x="17" y="37"/>
                  </a:lnTo>
                  <a:lnTo>
                    <a:pt x="16" y="36"/>
                  </a:lnTo>
                  <a:lnTo>
                    <a:pt x="15" y="36"/>
                  </a:lnTo>
                  <a:lnTo>
                    <a:pt x="10" y="34"/>
                  </a:lnTo>
                  <a:lnTo>
                    <a:pt x="8" y="31"/>
                  </a:lnTo>
                  <a:lnTo>
                    <a:pt x="5" y="29"/>
                  </a:lnTo>
                  <a:lnTo>
                    <a:pt x="4" y="27"/>
                  </a:lnTo>
                  <a:lnTo>
                    <a:pt x="2" y="23"/>
                  </a:lnTo>
                  <a:lnTo>
                    <a:pt x="1" y="21"/>
                  </a:lnTo>
                  <a:lnTo>
                    <a:pt x="1" y="18"/>
                  </a:lnTo>
                  <a:lnTo>
                    <a:pt x="1" y="13"/>
                  </a:lnTo>
                  <a:lnTo>
                    <a:pt x="4" y="8"/>
                  </a:lnTo>
                  <a:lnTo>
                    <a:pt x="7" y="5"/>
                  </a:lnTo>
                  <a:lnTo>
                    <a:pt x="12" y="3"/>
                  </a:lnTo>
                  <a:lnTo>
                    <a:pt x="17" y="0"/>
                  </a:lnTo>
                  <a:lnTo>
                    <a:pt x="23" y="0"/>
                  </a:lnTo>
                  <a:lnTo>
                    <a:pt x="27" y="0"/>
                  </a:lnTo>
                  <a:lnTo>
                    <a:pt x="30" y="1"/>
                  </a:lnTo>
                  <a:lnTo>
                    <a:pt x="35" y="3"/>
                  </a:lnTo>
                  <a:lnTo>
                    <a:pt x="37" y="3"/>
                  </a:lnTo>
                  <a:lnTo>
                    <a:pt x="38" y="3"/>
                  </a:lnTo>
                  <a:close/>
                </a:path>
              </a:pathLst>
            </a:custGeom>
            <a:solidFill>
              <a:srgbClr val="FFFFFF"/>
            </a:solidFill>
            <a:ln w="0">
              <a:solidFill>
                <a:srgbClr val="FFFFFF"/>
              </a:solidFill>
              <a:prstDash val="solid"/>
              <a:round/>
            </a:ln>
          </p:spPr>
          <p:txBody>
            <a:bodyPr/>
            <a:lstStyle/>
            <a:p>
              <a:endParaRPr lang="zh-CN" altLang="en-US"/>
            </a:p>
          </p:txBody>
        </p:sp>
        <p:sp>
          <p:nvSpPr>
            <p:cNvPr id="46" name="Rectangle 76"/>
            <p:cNvSpPr>
              <a:spLocks noChangeArrowheads="1"/>
            </p:cNvSpPr>
            <p:nvPr/>
          </p:nvSpPr>
          <p:spPr bwMode="auto">
            <a:xfrm>
              <a:off x="2078" y="858"/>
              <a:ext cx="11" cy="61"/>
            </a:xfrm>
            <a:prstGeom prst="rect">
              <a:avLst/>
            </a:prstGeom>
            <a:solidFill>
              <a:srgbClr val="FFFFFF"/>
            </a:solidFill>
            <a:ln w="0">
              <a:solidFill>
                <a:srgbClr val="FFFFFF"/>
              </a:solidFill>
              <a:miter lim="800000"/>
            </a:ln>
          </p:spPr>
          <p:txBody>
            <a:bodyPr/>
            <a:lstStyle>
              <a:lvl1pPr>
                <a:defRPr sz="2800" b="1">
                  <a:solidFill>
                    <a:schemeClr val="tx1"/>
                  </a:solidFill>
                  <a:latin typeface="Arial" panose="020B0604020202020204" pitchFamily="34" charset="0"/>
                  <a:ea typeface="汉仪中等线简" pitchFamily="49" charset="-122"/>
                </a:defRPr>
              </a:lvl1pPr>
              <a:lvl2pPr marL="742950" indent="-285750">
                <a:defRPr sz="2800" b="1">
                  <a:solidFill>
                    <a:schemeClr val="tx1"/>
                  </a:solidFill>
                  <a:latin typeface="Arial" panose="020B0604020202020204" pitchFamily="34" charset="0"/>
                  <a:ea typeface="汉仪中等线简" pitchFamily="49" charset="-122"/>
                </a:defRPr>
              </a:lvl2pPr>
              <a:lvl3pPr marL="1143000" indent="-228600">
                <a:defRPr sz="2800" b="1">
                  <a:solidFill>
                    <a:schemeClr val="tx1"/>
                  </a:solidFill>
                  <a:latin typeface="Arial" panose="020B0604020202020204" pitchFamily="34" charset="0"/>
                  <a:ea typeface="汉仪中等线简" pitchFamily="49" charset="-122"/>
                </a:defRPr>
              </a:lvl3pPr>
              <a:lvl4pPr marL="1600200" indent="-228600">
                <a:defRPr sz="2800" b="1">
                  <a:solidFill>
                    <a:schemeClr val="tx1"/>
                  </a:solidFill>
                  <a:latin typeface="Arial" panose="020B0604020202020204" pitchFamily="34" charset="0"/>
                  <a:ea typeface="汉仪中等线简" pitchFamily="49" charset="-122"/>
                </a:defRPr>
              </a:lvl4pPr>
              <a:lvl5pPr marL="2057400" indent="-228600">
                <a:defRPr sz="2800" b="1">
                  <a:solidFill>
                    <a:schemeClr val="tx1"/>
                  </a:solidFill>
                  <a:latin typeface="Arial" panose="020B0604020202020204" pitchFamily="34" charset="0"/>
                  <a:ea typeface="汉仪中等线简" pitchFamily="49" charset="-122"/>
                </a:defRPr>
              </a:lvl5pPr>
              <a:lvl6pPr marL="25146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6pPr>
              <a:lvl7pPr marL="29718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7pPr>
              <a:lvl8pPr marL="34290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8pPr>
              <a:lvl9pPr marL="3886200" indent="-228600" eaLnBrk="0" fontAlgn="base" hangingPunct="0">
                <a:spcBef>
                  <a:spcPct val="0"/>
                </a:spcBef>
                <a:spcAft>
                  <a:spcPct val="0"/>
                </a:spcAft>
                <a:defRPr sz="2800" b="1">
                  <a:solidFill>
                    <a:schemeClr val="tx1"/>
                  </a:solidFill>
                  <a:latin typeface="Arial" panose="020B0604020202020204" pitchFamily="34" charset="0"/>
                  <a:ea typeface="汉仪中等线简" pitchFamily="49" charset="-122"/>
                </a:defRPr>
              </a:lvl9pPr>
            </a:lstStyle>
            <a:p>
              <a:pPr eaLnBrk="1" hangingPunct="1"/>
              <a:endParaRPr lang="zh-CN" altLang="en-US"/>
            </a:p>
          </p:txBody>
        </p:sp>
        <p:sp>
          <p:nvSpPr>
            <p:cNvPr id="47" name="Freeform 77"/>
            <p:cNvSpPr>
              <a:spLocks noEditPoints="1"/>
            </p:cNvSpPr>
            <p:nvPr/>
          </p:nvSpPr>
          <p:spPr bwMode="auto">
            <a:xfrm>
              <a:off x="2101" y="857"/>
              <a:ext cx="57" cy="65"/>
            </a:xfrm>
            <a:custGeom>
              <a:avLst/>
              <a:gdLst>
                <a:gd name="T0" fmla="*/ 28 w 57"/>
                <a:gd name="T1" fmla="*/ 0 h 65"/>
                <a:gd name="T2" fmla="*/ 40 w 57"/>
                <a:gd name="T3" fmla="*/ 3 h 65"/>
                <a:gd name="T4" fmla="*/ 49 w 57"/>
                <a:gd name="T5" fmla="*/ 8 h 65"/>
                <a:gd name="T6" fmla="*/ 56 w 57"/>
                <a:gd name="T7" fmla="*/ 19 h 65"/>
                <a:gd name="T8" fmla="*/ 57 w 57"/>
                <a:gd name="T9" fmla="*/ 32 h 65"/>
                <a:gd name="T10" fmla="*/ 56 w 57"/>
                <a:gd name="T11" fmla="*/ 45 h 65"/>
                <a:gd name="T12" fmla="*/ 50 w 57"/>
                <a:gd name="T13" fmla="*/ 55 h 65"/>
                <a:gd name="T14" fmla="*/ 41 w 57"/>
                <a:gd name="T15" fmla="*/ 62 h 65"/>
                <a:gd name="T16" fmla="*/ 28 w 57"/>
                <a:gd name="T17" fmla="*/ 65 h 65"/>
                <a:gd name="T18" fmla="*/ 16 w 57"/>
                <a:gd name="T19" fmla="*/ 62 h 65"/>
                <a:gd name="T20" fmla="*/ 7 w 57"/>
                <a:gd name="T21" fmla="*/ 55 h 65"/>
                <a:gd name="T22" fmla="*/ 1 w 57"/>
                <a:gd name="T23" fmla="*/ 45 h 65"/>
                <a:gd name="T24" fmla="*/ 0 w 57"/>
                <a:gd name="T25" fmla="*/ 32 h 65"/>
                <a:gd name="T26" fmla="*/ 1 w 57"/>
                <a:gd name="T27" fmla="*/ 19 h 65"/>
                <a:gd name="T28" fmla="*/ 7 w 57"/>
                <a:gd name="T29" fmla="*/ 8 h 65"/>
                <a:gd name="T30" fmla="*/ 16 w 57"/>
                <a:gd name="T31" fmla="*/ 3 h 65"/>
                <a:gd name="T32" fmla="*/ 28 w 57"/>
                <a:gd name="T33" fmla="*/ 0 h 65"/>
                <a:gd name="T34" fmla="*/ 28 w 57"/>
                <a:gd name="T35" fmla="*/ 10 h 65"/>
                <a:gd name="T36" fmla="*/ 24 w 57"/>
                <a:gd name="T37" fmla="*/ 10 h 65"/>
                <a:gd name="T38" fmla="*/ 19 w 57"/>
                <a:gd name="T39" fmla="*/ 12 h 65"/>
                <a:gd name="T40" fmla="*/ 16 w 57"/>
                <a:gd name="T41" fmla="*/ 15 h 65"/>
                <a:gd name="T42" fmla="*/ 14 w 57"/>
                <a:gd name="T43" fmla="*/ 20 h 65"/>
                <a:gd name="T44" fmla="*/ 12 w 57"/>
                <a:gd name="T45" fmla="*/ 26 h 65"/>
                <a:gd name="T46" fmla="*/ 11 w 57"/>
                <a:gd name="T47" fmla="*/ 32 h 65"/>
                <a:gd name="T48" fmla="*/ 12 w 57"/>
                <a:gd name="T49" fmla="*/ 38 h 65"/>
                <a:gd name="T50" fmla="*/ 14 w 57"/>
                <a:gd name="T51" fmla="*/ 44 h 65"/>
                <a:gd name="T52" fmla="*/ 16 w 57"/>
                <a:gd name="T53" fmla="*/ 49 h 65"/>
                <a:gd name="T54" fmla="*/ 19 w 57"/>
                <a:gd name="T55" fmla="*/ 52 h 65"/>
                <a:gd name="T56" fmla="*/ 24 w 57"/>
                <a:gd name="T57" fmla="*/ 54 h 65"/>
                <a:gd name="T58" fmla="*/ 28 w 57"/>
                <a:gd name="T59" fmla="*/ 55 h 65"/>
                <a:gd name="T60" fmla="*/ 33 w 57"/>
                <a:gd name="T61" fmla="*/ 54 h 65"/>
                <a:gd name="T62" fmla="*/ 38 w 57"/>
                <a:gd name="T63" fmla="*/ 52 h 65"/>
                <a:gd name="T64" fmla="*/ 40 w 57"/>
                <a:gd name="T65" fmla="*/ 49 h 65"/>
                <a:gd name="T66" fmla="*/ 43 w 57"/>
                <a:gd name="T67" fmla="*/ 44 h 65"/>
                <a:gd name="T68" fmla="*/ 45 w 57"/>
                <a:gd name="T69" fmla="*/ 38 h 65"/>
                <a:gd name="T70" fmla="*/ 46 w 57"/>
                <a:gd name="T71" fmla="*/ 32 h 65"/>
                <a:gd name="T72" fmla="*/ 45 w 57"/>
                <a:gd name="T73" fmla="*/ 26 h 65"/>
                <a:gd name="T74" fmla="*/ 43 w 57"/>
                <a:gd name="T75" fmla="*/ 20 h 65"/>
                <a:gd name="T76" fmla="*/ 40 w 57"/>
                <a:gd name="T77" fmla="*/ 15 h 65"/>
                <a:gd name="T78" fmla="*/ 38 w 57"/>
                <a:gd name="T79" fmla="*/ 12 h 65"/>
                <a:gd name="T80" fmla="*/ 33 w 57"/>
                <a:gd name="T81" fmla="*/ 10 h 65"/>
                <a:gd name="T82" fmla="*/ 28 w 57"/>
                <a:gd name="T83" fmla="*/ 10 h 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 h="65">
                  <a:moveTo>
                    <a:pt x="28" y="0"/>
                  </a:moveTo>
                  <a:lnTo>
                    <a:pt x="40" y="3"/>
                  </a:lnTo>
                  <a:lnTo>
                    <a:pt x="49" y="8"/>
                  </a:lnTo>
                  <a:lnTo>
                    <a:pt x="56" y="19"/>
                  </a:lnTo>
                  <a:lnTo>
                    <a:pt x="57" y="32"/>
                  </a:lnTo>
                  <a:lnTo>
                    <a:pt x="56" y="45"/>
                  </a:lnTo>
                  <a:lnTo>
                    <a:pt x="50" y="55"/>
                  </a:lnTo>
                  <a:lnTo>
                    <a:pt x="41" y="62"/>
                  </a:lnTo>
                  <a:lnTo>
                    <a:pt x="28" y="65"/>
                  </a:lnTo>
                  <a:lnTo>
                    <a:pt x="16" y="62"/>
                  </a:lnTo>
                  <a:lnTo>
                    <a:pt x="7" y="55"/>
                  </a:lnTo>
                  <a:lnTo>
                    <a:pt x="1" y="45"/>
                  </a:lnTo>
                  <a:lnTo>
                    <a:pt x="0" y="32"/>
                  </a:lnTo>
                  <a:lnTo>
                    <a:pt x="1" y="19"/>
                  </a:lnTo>
                  <a:lnTo>
                    <a:pt x="7" y="8"/>
                  </a:lnTo>
                  <a:lnTo>
                    <a:pt x="16" y="3"/>
                  </a:lnTo>
                  <a:lnTo>
                    <a:pt x="28" y="0"/>
                  </a:lnTo>
                  <a:close/>
                  <a:moveTo>
                    <a:pt x="28" y="10"/>
                  </a:moveTo>
                  <a:lnTo>
                    <a:pt x="24" y="10"/>
                  </a:lnTo>
                  <a:lnTo>
                    <a:pt x="19" y="12"/>
                  </a:lnTo>
                  <a:lnTo>
                    <a:pt x="16" y="15"/>
                  </a:lnTo>
                  <a:lnTo>
                    <a:pt x="14" y="20"/>
                  </a:lnTo>
                  <a:lnTo>
                    <a:pt x="12" y="26"/>
                  </a:lnTo>
                  <a:lnTo>
                    <a:pt x="11" y="32"/>
                  </a:lnTo>
                  <a:lnTo>
                    <a:pt x="12" y="38"/>
                  </a:lnTo>
                  <a:lnTo>
                    <a:pt x="14" y="44"/>
                  </a:lnTo>
                  <a:lnTo>
                    <a:pt x="16" y="49"/>
                  </a:lnTo>
                  <a:lnTo>
                    <a:pt x="19" y="52"/>
                  </a:lnTo>
                  <a:lnTo>
                    <a:pt x="24" y="54"/>
                  </a:lnTo>
                  <a:lnTo>
                    <a:pt x="28" y="55"/>
                  </a:lnTo>
                  <a:lnTo>
                    <a:pt x="33" y="54"/>
                  </a:lnTo>
                  <a:lnTo>
                    <a:pt x="38" y="52"/>
                  </a:lnTo>
                  <a:lnTo>
                    <a:pt x="40" y="49"/>
                  </a:lnTo>
                  <a:lnTo>
                    <a:pt x="43" y="44"/>
                  </a:lnTo>
                  <a:lnTo>
                    <a:pt x="45" y="38"/>
                  </a:lnTo>
                  <a:lnTo>
                    <a:pt x="46" y="32"/>
                  </a:lnTo>
                  <a:lnTo>
                    <a:pt x="45" y="26"/>
                  </a:lnTo>
                  <a:lnTo>
                    <a:pt x="43" y="20"/>
                  </a:lnTo>
                  <a:lnTo>
                    <a:pt x="40" y="15"/>
                  </a:lnTo>
                  <a:lnTo>
                    <a:pt x="38" y="12"/>
                  </a:lnTo>
                  <a:lnTo>
                    <a:pt x="33" y="10"/>
                  </a:lnTo>
                  <a:lnTo>
                    <a:pt x="28" y="10"/>
                  </a:lnTo>
                  <a:close/>
                </a:path>
              </a:pathLst>
            </a:custGeom>
            <a:solidFill>
              <a:srgbClr val="FFFFFF"/>
            </a:solidFill>
            <a:ln w="0">
              <a:solidFill>
                <a:srgbClr val="FFFFFF"/>
              </a:solidFill>
              <a:prstDash val="solid"/>
              <a:round/>
            </a:ln>
          </p:spPr>
          <p:txBody>
            <a:bodyPr/>
            <a:lstStyle/>
            <a:p>
              <a:endParaRPr lang="zh-CN" altLang="en-US"/>
            </a:p>
          </p:txBody>
        </p:sp>
        <p:sp>
          <p:nvSpPr>
            <p:cNvPr id="48" name="Freeform 78"/>
            <p:cNvSpPr/>
            <p:nvPr/>
          </p:nvSpPr>
          <p:spPr bwMode="auto">
            <a:xfrm>
              <a:off x="2170" y="858"/>
              <a:ext cx="50" cy="61"/>
            </a:xfrm>
            <a:custGeom>
              <a:avLst/>
              <a:gdLst>
                <a:gd name="T0" fmla="*/ 0 w 50"/>
                <a:gd name="T1" fmla="*/ 0 h 61"/>
                <a:gd name="T2" fmla="*/ 15 w 50"/>
                <a:gd name="T3" fmla="*/ 0 h 61"/>
                <a:gd name="T4" fmla="*/ 38 w 50"/>
                <a:gd name="T5" fmla="*/ 43 h 61"/>
                <a:gd name="T6" fmla="*/ 38 w 50"/>
                <a:gd name="T7" fmla="*/ 45 h 61"/>
                <a:gd name="T8" fmla="*/ 39 w 50"/>
                <a:gd name="T9" fmla="*/ 48 h 61"/>
                <a:gd name="T10" fmla="*/ 40 w 50"/>
                <a:gd name="T11" fmla="*/ 51 h 61"/>
                <a:gd name="T12" fmla="*/ 41 w 50"/>
                <a:gd name="T13" fmla="*/ 54 h 61"/>
                <a:gd name="T14" fmla="*/ 41 w 50"/>
                <a:gd name="T15" fmla="*/ 50 h 61"/>
                <a:gd name="T16" fmla="*/ 40 w 50"/>
                <a:gd name="T17" fmla="*/ 46 h 61"/>
                <a:gd name="T18" fmla="*/ 40 w 50"/>
                <a:gd name="T19" fmla="*/ 43 h 61"/>
                <a:gd name="T20" fmla="*/ 40 w 50"/>
                <a:gd name="T21" fmla="*/ 41 h 61"/>
                <a:gd name="T22" fmla="*/ 40 w 50"/>
                <a:gd name="T23" fmla="*/ 0 h 61"/>
                <a:gd name="T24" fmla="*/ 50 w 50"/>
                <a:gd name="T25" fmla="*/ 0 h 61"/>
                <a:gd name="T26" fmla="*/ 50 w 50"/>
                <a:gd name="T27" fmla="*/ 61 h 61"/>
                <a:gd name="T28" fmla="*/ 35 w 50"/>
                <a:gd name="T29" fmla="*/ 61 h 61"/>
                <a:gd name="T30" fmla="*/ 12 w 50"/>
                <a:gd name="T31" fmla="*/ 18 h 61"/>
                <a:gd name="T32" fmla="*/ 11 w 50"/>
                <a:gd name="T33" fmla="*/ 17 h 61"/>
                <a:gd name="T34" fmla="*/ 11 w 50"/>
                <a:gd name="T35" fmla="*/ 14 h 61"/>
                <a:gd name="T36" fmla="*/ 10 w 50"/>
                <a:gd name="T37" fmla="*/ 11 h 61"/>
                <a:gd name="T38" fmla="*/ 9 w 50"/>
                <a:gd name="T39" fmla="*/ 7 h 61"/>
                <a:gd name="T40" fmla="*/ 10 w 50"/>
                <a:gd name="T41" fmla="*/ 12 h 61"/>
                <a:gd name="T42" fmla="*/ 10 w 50"/>
                <a:gd name="T43" fmla="*/ 17 h 61"/>
                <a:gd name="T44" fmla="*/ 10 w 50"/>
                <a:gd name="T45" fmla="*/ 20 h 61"/>
                <a:gd name="T46" fmla="*/ 10 w 50"/>
                <a:gd name="T47" fmla="*/ 22 h 61"/>
                <a:gd name="T48" fmla="*/ 10 w 50"/>
                <a:gd name="T49" fmla="*/ 61 h 61"/>
                <a:gd name="T50" fmla="*/ 0 w 50"/>
                <a:gd name="T51" fmla="*/ 61 h 61"/>
                <a:gd name="T52" fmla="*/ 0 w 50"/>
                <a:gd name="T53" fmla="*/ 0 h 6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61">
                  <a:moveTo>
                    <a:pt x="0" y="0"/>
                  </a:moveTo>
                  <a:lnTo>
                    <a:pt x="15" y="0"/>
                  </a:lnTo>
                  <a:lnTo>
                    <a:pt x="38" y="43"/>
                  </a:lnTo>
                  <a:lnTo>
                    <a:pt x="38" y="45"/>
                  </a:lnTo>
                  <a:lnTo>
                    <a:pt x="39" y="48"/>
                  </a:lnTo>
                  <a:lnTo>
                    <a:pt x="40" y="51"/>
                  </a:lnTo>
                  <a:lnTo>
                    <a:pt x="41" y="54"/>
                  </a:lnTo>
                  <a:lnTo>
                    <a:pt x="41" y="50"/>
                  </a:lnTo>
                  <a:lnTo>
                    <a:pt x="40" y="46"/>
                  </a:lnTo>
                  <a:lnTo>
                    <a:pt x="40" y="43"/>
                  </a:lnTo>
                  <a:lnTo>
                    <a:pt x="40" y="41"/>
                  </a:lnTo>
                  <a:lnTo>
                    <a:pt x="40" y="0"/>
                  </a:lnTo>
                  <a:lnTo>
                    <a:pt x="50" y="0"/>
                  </a:lnTo>
                  <a:lnTo>
                    <a:pt x="50" y="61"/>
                  </a:lnTo>
                  <a:lnTo>
                    <a:pt x="35" y="61"/>
                  </a:lnTo>
                  <a:lnTo>
                    <a:pt x="12" y="18"/>
                  </a:lnTo>
                  <a:lnTo>
                    <a:pt x="11" y="17"/>
                  </a:lnTo>
                  <a:lnTo>
                    <a:pt x="11" y="14"/>
                  </a:lnTo>
                  <a:lnTo>
                    <a:pt x="10" y="11"/>
                  </a:lnTo>
                  <a:lnTo>
                    <a:pt x="9" y="7"/>
                  </a:lnTo>
                  <a:lnTo>
                    <a:pt x="10" y="12"/>
                  </a:lnTo>
                  <a:lnTo>
                    <a:pt x="10" y="17"/>
                  </a:lnTo>
                  <a:lnTo>
                    <a:pt x="10" y="20"/>
                  </a:lnTo>
                  <a:lnTo>
                    <a:pt x="10" y="22"/>
                  </a:lnTo>
                  <a:lnTo>
                    <a:pt x="10" y="61"/>
                  </a:lnTo>
                  <a:lnTo>
                    <a:pt x="0" y="61"/>
                  </a:lnTo>
                  <a:lnTo>
                    <a:pt x="0" y="0"/>
                  </a:lnTo>
                  <a:close/>
                </a:path>
              </a:pathLst>
            </a:custGeom>
            <a:solidFill>
              <a:srgbClr val="FFFFFF"/>
            </a:solidFill>
            <a:ln w="0">
              <a:solidFill>
                <a:srgbClr val="FFFFFF"/>
              </a:solidFill>
              <a:prstDash val="solid"/>
              <a:round/>
            </a:ln>
          </p:spPr>
          <p:txBody>
            <a:bodyPr/>
            <a:lstStyle/>
            <a:p>
              <a:endParaRPr lang="zh-CN" altLang="en-US"/>
            </a:p>
          </p:txBody>
        </p:sp>
        <p:sp>
          <p:nvSpPr>
            <p:cNvPr id="49" name="Freeform 79"/>
            <p:cNvSpPr/>
            <p:nvPr/>
          </p:nvSpPr>
          <p:spPr bwMode="auto">
            <a:xfrm>
              <a:off x="977" y="671"/>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endParaRPr lang="zh-CN" altLang="en-US"/>
            </a:p>
          </p:txBody>
        </p:sp>
        <p:sp>
          <p:nvSpPr>
            <p:cNvPr id="50" name="Freeform 80"/>
            <p:cNvSpPr/>
            <p:nvPr/>
          </p:nvSpPr>
          <p:spPr bwMode="auto">
            <a:xfrm>
              <a:off x="1123" y="675"/>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solidFill>
              <a:srgbClr val="FFFFFF"/>
            </a:solidFill>
            <a:ln w="0">
              <a:solidFill>
                <a:srgbClr val="FFFFFF"/>
              </a:solidFill>
              <a:prstDash val="solid"/>
              <a:round/>
            </a:ln>
          </p:spPr>
          <p:txBody>
            <a:bodyPr/>
            <a:lstStyle/>
            <a:p>
              <a:endParaRPr lang="zh-CN" altLang="en-US"/>
            </a:p>
          </p:txBody>
        </p:sp>
        <p:sp>
          <p:nvSpPr>
            <p:cNvPr id="51" name="Freeform 81"/>
            <p:cNvSpPr>
              <a:spLocks noEditPoints="1"/>
            </p:cNvSpPr>
            <p:nvPr/>
          </p:nvSpPr>
          <p:spPr bwMode="auto">
            <a:xfrm>
              <a:off x="1266" y="675"/>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solidFill>
              <a:srgbClr val="FFFFFF"/>
            </a:solidFill>
            <a:ln w="0">
              <a:solidFill>
                <a:srgbClr val="FFFFFF"/>
              </a:solidFill>
              <a:prstDash val="solid"/>
              <a:round/>
            </a:ln>
          </p:spPr>
          <p:txBody>
            <a:bodyPr/>
            <a:lstStyle/>
            <a:p>
              <a:endParaRPr lang="zh-CN" altLang="en-US"/>
            </a:p>
          </p:txBody>
        </p:sp>
        <p:sp>
          <p:nvSpPr>
            <p:cNvPr id="52" name="Freeform 82"/>
            <p:cNvSpPr/>
            <p:nvPr/>
          </p:nvSpPr>
          <p:spPr bwMode="auto">
            <a:xfrm>
              <a:off x="1395" y="671"/>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solidFill>
              <a:srgbClr val="FFFFFF"/>
            </a:solidFill>
            <a:ln w="0">
              <a:solidFill>
                <a:srgbClr val="FFFFFF"/>
              </a:solidFill>
              <a:prstDash val="solid"/>
              <a:round/>
            </a:ln>
          </p:spPr>
          <p:txBody>
            <a:bodyPr/>
            <a:lstStyle/>
            <a:p>
              <a:endParaRPr lang="zh-CN" altLang="en-US"/>
            </a:p>
          </p:txBody>
        </p:sp>
        <p:sp>
          <p:nvSpPr>
            <p:cNvPr id="53" name="Freeform 83"/>
            <p:cNvSpPr>
              <a:spLocks noEditPoints="1"/>
            </p:cNvSpPr>
            <p:nvPr/>
          </p:nvSpPr>
          <p:spPr bwMode="auto">
            <a:xfrm>
              <a:off x="1009" y="462"/>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solidFill>
              <a:srgbClr val="FFFFFF"/>
            </a:solidFill>
            <a:ln w="0">
              <a:solidFill>
                <a:srgbClr val="FFFFFF"/>
              </a:solidFill>
              <a:prstDash val="solid"/>
              <a:round/>
            </a:ln>
          </p:spPr>
          <p:txBody>
            <a:bodyPr/>
            <a:lstStyle/>
            <a:p>
              <a:endParaRPr lang="zh-CN" altLang="en-US" dirty="0"/>
            </a:p>
          </p:txBody>
        </p:sp>
      </p:grpSp>
      <p:pic>
        <p:nvPicPr>
          <p:cNvPr id="54" name="图片 53"/>
          <p:cNvPicPr>
            <a:picLocks noChangeAspect="1"/>
          </p:cNvPicPr>
          <p:nvPr/>
        </p:nvPicPr>
        <p:blipFill>
          <a:blip r:embed="rId2"/>
          <a:stretch>
            <a:fillRect/>
          </a:stretch>
        </p:blipFill>
        <p:spPr>
          <a:xfrm>
            <a:off x="1088183" y="2924840"/>
            <a:ext cx="9683316" cy="3372490"/>
          </a:xfrm>
          <a:prstGeom prst="rect">
            <a:avLst/>
          </a:prstGeom>
        </p:spPr>
      </p:pic>
    </p:spTree>
    <p:extLst>
      <p:ext uri="{BB962C8B-B14F-4D97-AF65-F5344CB8AC3E}">
        <p14:creationId xmlns:p14="http://schemas.microsoft.com/office/powerpoint/2010/main" xmlns="" val="109768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3C52E33-2EE7-4BB1-BF0C-EFDA65EA55B5}"/>
              </a:ext>
            </a:extLst>
          </p:cNvPr>
          <p:cNvSpPr>
            <a:spLocks noGrp="1"/>
          </p:cNvSpPr>
          <p:nvPr>
            <p:ph type="title"/>
          </p:nvPr>
        </p:nvSpPr>
        <p:spPr>
          <a:xfrm>
            <a:off x="913149" y="411128"/>
            <a:ext cx="10364451" cy="1596177"/>
          </a:xfrm>
        </p:spPr>
        <p:txBody>
          <a:bodyPr/>
          <a:lstStyle/>
          <a:p>
            <a:r>
              <a:rPr lang="zh-CN" altLang="en-US" dirty="0"/>
              <a:t>海事诉讼委托中国海仲调解的实践</a:t>
            </a:r>
          </a:p>
        </p:txBody>
      </p:sp>
      <p:sp>
        <p:nvSpPr>
          <p:cNvPr id="3" name="内容占位符 2">
            <a:extLst>
              <a:ext uri="{FF2B5EF4-FFF2-40B4-BE49-F238E27FC236}">
                <a16:creationId xmlns:a16="http://schemas.microsoft.com/office/drawing/2014/main" xmlns="" id="{4F4DF6BC-CDA1-49DC-AF86-18B0156BE701}"/>
              </a:ext>
            </a:extLst>
          </p:cNvPr>
          <p:cNvSpPr>
            <a:spLocks noGrp="1"/>
          </p:cNvSpPr>
          <p:nvPr>
            <p:ph sz="quarter" idx="13"/>
          </p:nvPr>
        </p:nvSpPr>
        <p:spPr>
          <a:xfrm>
            <a:off x="702928" y="1700214"/>
            <a:ext cx="10784891" cy="3900882"/>
          </a:xfrm>
        </p:spPr>
        <p:txBody>
          <a:bodyPr>
            <a:noAutofit/>
          </a:bodyPr>
          <a:lstStyle/>
          <a:p>
            <a:pPr marL="457200" lvl="1" indent="0" algn="just">
              <a:lnSpc>
                <a:spcPct val="170000"/>
              </a:lnSpc>
              <a:spcBef>
                <a:spcPts val="0"/>
              </a:spcBef>
              <a:buNone/>
            </a:pPr>
            <a:r>
              <a:rPr lang="zh-CN" altLang="en-US" sz="1600" dirty="0"/>
              <a:t>机制的设立： </a:t>
            </a:r>
            <a:endParaRPr lang="en-US" altLang="zh-CN" sz="1600" dirty="0"/>
          </a:p>
          <a:p>
            <a:pPr marL="457200" lvl="1" indent="0" algn="just">
              <a:lnSpc>
                <a:spcPct val="170000"/>
              </a:lnSpc>
              <a:spcBef>
                <a:spcPts val="0"/>
              </a:spcBef>
              <a:buNone/>
            </a:pPr>
            <a:r>
              <a:rPr lang="en-US" altLang="zh-CN" sz="1600" dirty="0"/>
              <a:t>   2011</a:t>
            </a:r>
            <a:r>
              <a:rPr lang="zh-CN" altLang="zh-CN" sz="1600" dirty="0"/>
              <a:t>年</a:t>
            </a:r>
            <a:r>
              <a:rPr lang="en-US" altLang="zh-CN" sz="1600" dirty="0"/>
              <a:t>6</a:t>
            </a:r>
            <a:r>
              <a:rPr lang="zh-CN" altLang="zh-CN" sz="1600" dirty="0"/>
              <a:t>月</a:t>
            </a:r>
            <a:r>
              <a:rPr lang="en-US" altLang="zh-CN" sz="1600" dirty="0"/>
              <a:t>28</a:t>
            </a:r>
            <a:r>
              <a:rPr lang="zh-CN" altLang="zh-CN" sz="1600" dirty="0"/>
              <a:t>日</a:t>
            </a:r>
            <a:r>
              <a:rPr lang="zh-CN" altLang="en-US" sz="1600" dirty="0"/>
              <a:t>，中国海仲与上海海事法院</a:t>
            </a:r>
            <a:r>
              <a:rPr lang="zh-CN" altLang="zh-CN" sz="1600" dirty="0"/>
              <a:t>签署《关于建立海事纠纷委托调解工作机制协作纪要》</a:t>
            </a:r>
            <a:r>
              <a:rPr lang="zh-CN" altLang="en-US" sz="1600" dirty="0"/>
              <a:t>。</a:t>
            </a:r>
            <a:endParaRPr lang="en-US" altLang="zh-CN" sz="1600" dirty="0"/>
          </a:p>
          <a:p>
            <a:pPr marL="457200" lvl="1" indent="0" algn="just">
              <a:lnSpc>
                <a:spcPct val="170000"/>
              </a:lnSpc>
              <a:spcBef>
                <a:spcPts val="0"/>
              </a:spcBef>
              <a:buNone/>
            </a:pPr>
            <a:r>
              <a:rPr lang="en-US" altLang="zh-CN" sz="1600" dirty="0"/>
              <a:t>   </a:t>
            </a:r>
            <a:r>
              <a:rPr lang="en-US" altLang="zh-CN" sz="1600" dirty="0" smtClean="0"/>
              <a:t>2017</a:t>
            </a:r>
            <a:r>
              <a:rPr lang="zh-CN" altLang="zh-CN" sz="1600" dirty="0"/>
              <a:t>年</a:t>
            </a:r>
            <a:r>
              <a:rPr lang="en-US" altLang="zh-CN" sz="1600" dirty="0"/>
              <a:t>8</a:t>
            </a:r>
            <a:r>
              <a:rPr lang="zh-CN" altLang="zh-CN" sz="1600" dirty="0"/>
              <a:t>月</a:t>
            </a:r>
            <a:r>
              <a:rPr lang="en-US" altLang="zh-CN" sz="1600" dirty="0"/>
              <a:t>4</a:t>
            </a:r>
            <a:r>
              <a:rPr lang="zh-CN" altLang="zh-CN" sz="1600" dirty="0"/>
              <a:t>日，</a:t>
            </a:r>
            <a:r>
              <a:rPr lang="zh-CN" altLang="en-US" sz="1600" dirty="0"/>
              <a:t>中国海仲</a:t>
            </a:r>
            <a:r>
              <a:rPr lang="zh-CN" altLang="zh-CN" sz="1600" dirty="0"/>
              <a:t>与广州海事法院</a:t>
            </a:r>
            <a:r>
              <a:rPr lang="zh-CN" altLang="en-US" sz="1600" dirty="0"/>
              <a:t>签署</a:t>
            </a:r>
            <a:r>
              <a:rPr lang="zh-CN" altLang="zh-CN" sz="1600" dirty="0"/>
              <a:t>《关于建立海事纠纷委托调解工作机制合作备忘录》。</a:t>
            </a:r>
            <a:endParaRPr lang="en-US" altLang="zh-CN" sz="1600" dirty="0"/>
          </a:p>
          <a:p>
            <a:pPr marL="457200" lvl="1" indent="0" algn="just">
              <a:lnSpc>
                <a:spcPct val="170000"/>
              </a:lnSpc>
              <a:spcBef>
                <a:spcPts val="0"/>
              </a:spcBef>
              <a:buNone/>
            </a:pPr>
            <a:r>
              <a:rPr lang="zh-CN" altLang="en-US" dirty="0"/>
              <a:t>调解规则：</a:t>
            </a:r>
            <a:r>
              <a:rPr lang="en-US" altLang="zh-CN" dirty="0"/>
              <a:t> </a:t>
            </a:r>
            <a:r>
              <a:rPr lang="en-US" altLang="zh-CN" sz="1600" dirty="0"/>
              <a:t>《</a:t>
            </a:r>
            <a:r>
              <a:rPr lang="zh-CN" altLang="zh-CN" sz="1600" dirty="0"/>
              <a:t>中国海事仲裁委员会华南分会接受人民法院委托调解规则</a:t>
            </a:r>
            <a:r>
              <a:rPr lang="en-US" altLang="zh-CN" sz="1600" dirty="0"/>
              <a:t>》</a:t>
            </a:r>
            <a:endParaRPr lang="zh-CN" altLang="zh-CN" sz="1600" dirty="0"/>
          </a:p>
          <a:p>
            <a:pPr marL="457200" lvl="1" indent="0" algn="just">
              <a:lnSpc>
                <a:spcPct val="170000"/>
              </a:lnSpc>
              <a:spcBef>
                <a:spcPts val="0"/>
              </a:spcBef>
              <a:buNone/>
            </a:pPr>
            <a:r>
              <a:rPr lang="en-US" altLang="zh-CN" sz="1600" dirty="0"/>
              <a:t>                   </a:t>
            </a:r>
            <a:r>
              <a:rPr lang="zh-CN" altLang="zh-CN" sz="1600" dirty="0"/>
              <a:t>《中国海事仲裁委员会上海分会接受人民法院委托调解规则》。</a:t>
            </a:r>
            <a:endParaRPr lang="en-US" altLang="zh-CN" sz="1600" dirty="0"/>
          </a:p>
          <a:p>
            <a:pPr marL="457200" lvl="1" indent="0" algn="just">
              <a:lnSpc>
                <a:spcPct val="170000"/>
              </a:lnSpc>
              <a:spcBef>
                <a:spcPts val="0"/>
              </a:spcBef>
              <a:buNone/>
            </a:pPr>
            <a:r>
              <a:rPr lang="zh-CN" altLang="en-US" dirty="0"/>
              <a:t>调解员名册：</a:t>
            </a:r>
            <a:r>
              <a:rPr lang="en-US" altLang="zh-CN" dirty="0">
                <a:latin typeface="+mn-ea"/>
              </a:rPr>
              <a:t>《</a:t>
            </a:r>
            <a:r>
              <a:rPr lang="zh-CN" altLang="en-US" dirty="0">
                <a:latin typeface="+mn-ea"/>
              </a:rPr>
              <a:t>上海海事调解中心调解员名册</a:t>
            </a:r>
            <a:r>
              <a:rPr lang="en-US" altLang="zh-CN" dirty="0">
                <a:latin typeface="+mn-ea"/>
              </a:rPr>
              <a:t>》</a:t>
            </a:r>
            <a:r>
              <a:rPr lang="en-US" altLang="zh-CN" dirty="0"/>
              <a:t>《</a:t>
            </a:r>
            <a:r>
              <a:rPr lang="zh-CN" altLang="en-US" dirty="0"/>
              <a:t>中国海仲</a:t>
            </a:r>
            <a:r>
              <a:rPr lang="zh-CN" altLang="zh-CN" dirty="0"/>
              <a:t>与广州海事法院委托调解工作机制调解员推荐名单</a:t>
            </a:r>
            <a:r>
              <a:rPr lang="en-US" altLang="zh-CN" dirty="0"/>
              <a:t>》</a:t>
            </a:r>
          </a:p>
          <a:p>
            <a:pPr marL="457200" lvl="1" indent="0" algn="just">
              <a:lnSpc>
                <a:spcPct val="170000"/>
              </a:lnSpc>
              <a:spcBef>
                <a:spcPts val="0"/>
              </a:spcBef>
              <a:buNone/>
            </a:pPr>
            <a:r>
              <a:rPr lang="zh-CN" altLang="en-US" dirty="0">
                <a:latin typeface="+mn-ea"/>
              </a:rPr>
              <a:t>调解程序</a:t>
            </a:r>
            <a:endParaRPr lang="en-US" altLang="zh-CN" dirty="0">
              <a:latin typeface="+mn-ea"/>
            </a:endParaRPr>
          </a:p>
          <a:p>
            <a:pPr marL="457200" lvl="1" indent="0" algn="just">
              <a:lnSpc>
                <a:spcPct val="170000"/>
              </a:lnSpc>
              <a:spcBef>
                <a:spcPts val="0"/>
              </a:spcBef>
              <a:buNone/>
            </a:pPr>
            <a:r>
              <a:rPr lang="zh-CN" altLang="en-US" dirty="0">
                <a:latin typeface="+mn-ea"/>
              </a:rPr>
              <a:t>调解费用</a:t>
            </a:r>
            <a:endParaRPr lang="en-US" altLang="zh-CN" dirty="0">
              <a:latin typeface="+mn-ea"/>
            </a:endParaRPr>
          </a:p>
          <a:p>
            <a:pPr marL="457200" lvl="1" indent="0" algn="just">
              <a:lnSpc>
                <a:spcPct val="170000"/>
              </a:lnSpc>
              <a:spcBef>
                <a:spcPts val="0"/>
              </a:spcBef>
              <a:buNone/>
            </a:pPr>
            <a:r>
              <a:rPr lang="zh-CN" altLang="zh-CN" dirty="0"/>
              <a:t>逐渐形成了现在可复制推广的“诉调</a:t>
            </a:r>
            <a:r>
              <a:rPr lang="zh-CN" altLang="en-US" dirty="0"/>
              <a:t>仲裁</a:t>
            </a:r>
            <a:r>
              <a:rPr lang="zh-CN" altLang="zh-CN" dirty="0"/>
              <a:t>对接”业务模式。</a:t>
            </a:r>
          </a:p>
          <a:p>
            <a:pPr marL="457200" lvl="1" indent="0" algn="just">
              <a:lnSpc>
                <a:spcPct val="170000"/>
              </a:lnSpc>
              <a:spcBef>
                <a:spcPts val="0"/>
              </a:spcBef>
              <a:buNone/>
            </a:pPr>
            <a:endParaRPr lang="en-US" altLang="zh-CN" dirty="0">
              <a:latin typeface="+mn-ea"/>
            </a:endParaRPr>
          </a:p>
          <a:p>
            <a:pPr marL="1371600" lvl="3" indent="0" algn="just">
              <a:lnSpc>
                <a:spcPct val="170000"/>
              </a:lnSpc>
              <a:spcBef>
                <a:spcPts val="0"/>
              </a:spcBef>
              <a:buNone/>
            </a:pPr>
            <a:endParaRPr lang="en-US" altLang="zh-CN" sz="1600" dirty="0"/>
          </a:p>
          <a:p>
            <a:pPr marL="0" indent="0">
              <a:lnSpc>
                <a:spcPct val="170000"/>
              </a:lnSpc>
              <a:buNone/>
            </a:pPr>
            <a:endParaRPr lang="en-US" altLang="zh-CN" sz="1600" dirty="0"/>
          </a:p>
        </p:txBody>
      </p:sp>
      <p:grpSp>
        <p:nvGrpSpPr>
          <p:cNvPr id="4" name="Group 84">
            <a:extLst>
              <a:ext uri="{FF2B5EF4-FFF2-40B4-BE49-F238E27FC236}">
                <a16:creationId xmlns:a16="http://schemas.microsoft.com/office/drawing/2014/main" xmlns="" id="{CD88EFAA-BFEF-4DA7-972C-6BFC4668ACE6}"/>
              </a:ext>
            </a:extLst>
          </p:cNvPr>
          <p:cNvGrpSpPr/>
          <p:nvPr/>
        </p:nvGrpSpPr>
        <p:grpSpPr bwMode="auto">
          <a:xfrm>
            <a:off x="72484" y="0"/>
            <a:ext cx="3764225" cy="1009173"/>
            <a:chOff x="0" y="0"/>
            <a:chExt cx="2155" cy="551"/>
          </a:xfrm>
          <a:solidFill>
            <a:schemeClr val="accent1">
              <a:lumMod val="75000"/>
            </a:schemeClr>
          </a:solidFill>
        </p:grpSpPr>
        <p:sp>
          <p:nvSpPr>
            <p:cNvPr id="5" name="AutoShape 33">
              <a:extLst>
                <a:ext uri="{FF2B5EF4-FFF2-40B4-BE49-F238E27FC236}">
                  <a16:creationId xmlns:a16="http://schemas.microsoft.com/office/drawing/2014/main" xmlns="" id="{7CB8812A-2D83-4475-8B8C-281DD74A72F2}"/>
                </a:ext>
              </a:extLst>
            </p:cNvPr>
            <p:cNvSpPr>
              <a:spLocks noChangeAspect="1" noChangeArrowheads="1" noTextEdit="1"/>
            </p:cNvSpPr>
            <p:nvPr/>
          </p:nvSpPr>
          <p:spPr bwMode="auto">
            <a:xfrm>
              <a:off x="0" y="0"/>
              <a:ext cx="2155" cy="551"/>
            </a:xfrm>
            <a:prstGeom prst="rect">
              <a:avLst/>
            </a:prstGeom>
            <a:no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en-US"/>
            </a:p>
          </p:txBody>
        </p:sp>
        <p:sp>
          <p:nvSpPr>
            <p:cNvPr id="6" name="Freeform 36">
              <a:extLst>
                <a:ext uri="{FF2B5EF4-FFF2-40B4-BE49-F238E27FC236}">
                  <a16:creationId xmlns:a16="http://schemas.microsoft.com/office/drawing/2014/main" xmlns="" id="{B108E16F-F6C6-4B5B-A488-A91363A4781F}"/>
                </a:ext>
              </a:extLst>
            </p:cNvPr>
            <p:cNvSpPr>
              <a:spLocks noEditPoints="1"/>
            </p:cNvSpPr>
            <p:nvPr/>
          </p:nvSpPr>
          <p:spPr bwMode="auto">
            <a:xfrm>
              <a:off x="683" y="92"/>
              <a:ext cx="117" cy="127"/>
            </a:xfrm>
            <a:custGeom>
              <a:avLst/>
              <a:gdLst>
                <a:gd name="T0" fmla="*/ 0 w 117"/>
                <a:gd name="T1" fmla="*/ 85 h 127"/>
                <a:gd name="T2" fmla="*/ 0 w 117"/>
                <a:gd name="T3" fmla="*/ 69 h 127"/>
                <a:gd name="T4" fmla="*/ 0 w 117"/>
                <a:gd name="T5" fmla="*/ 38 h 127"/>
                <a:gd name="T6" fmla="*/ 0 w 117"/>
                <a:gd name="T7" fmla="*/ 24 h 127"/>
                <a:gd name="T8" fmla="*/ 14 w 117"/>
                <a:gd name="T9" fmla="*/ 25 h 127"/>
                <a:gd name="T10" fmla="*/ 49 w 117"/>
                <a:gd name="T11" fmla="*/ 25 h 127"/>
                <a:gd name="T12" fmla="*/ 49 w 117"/>
                <a:gd name="T13" fmla="*/ 16 h 127"/>
                <a:gd name="T14" fmla="*/ 48 w 117"/>
                <a:gd name="T15" fmla="*/ 0 h 127"/>
                <a:gd name="T16" fmla="*/ 67 w 117"/>
                <a:gd name="T17" fmla="*/ 0 h 127"/>
                <a:gd name="T18" fmla="*/ 67 w 117"/>
                <a:gd name="T19" fmla="*/ 16 h 127"/>
                <a:gd name="T20" fmla="*/ 67 w 117"/>
                <a:gd name="T21" fmla="*/ 25 h 127"/>
                <a:gd name="T22" fmla="*/ 102 w 117"/>
                <a:gd name="T23" fmla="*/ 25 h 127"/>
                <a:gd name="T24" fmla="*/ 117 w 117"/>
                <a:gd name="T25" fmla="*/ 24 h 127"/>
                <a:gd name="T26" fmla="*/ 115 w 117"/>
                <a:gd name="T27" fmla="*/ 38 h 127"/>
                <a:gd name="T28" fmla="*/ 115 w 117"/>
                <a:gd name="T29" fmla="*/ 69 h 127"/>
                <a:gd name="T30" fmla="*/ 117 w 117"/>
                <a:gd name="T31" fmla="*/ 86 h 127"/>
                <a:gd name="T32" fmla="*/ 97 w 117"/>
                <a:gd name="T33" fmla="*/ 86 h 127"/>
                <a:gd name="T34" fmla="*/ 97 w 117"/>
                <a:gd name="T35" fmla="*/ 84 h 127"/>
                <a:gd name="T36" fmla="*/ 67 w 117"/>
                <a:gd name="T37" fmla="*/ 84 h 127"/>
                <a:gd name="T38" fmla="*/ 67 w 117"/>
                <a:gd name="T39" fmla="*/ 111 h 127"/>
                <a:gd name="T40" fmla="*/ 67 w 117"/>
                <a:gd name="T41" fmla="*/ 127 h 127"/>
                <a:gd name="T42" fmla="*/ 48 w 117"/>
                <a:gd name="T43" fmla="*/ 127 h 127"/>
                <a:gd name="T44" fmla="*/ 49 w 117"/>
                <a:gd name="T45" fmla="*/ 111 h 127"/>
                <a:gd name="T46" fmla="*/ 49 w 117"/>
                <a:gd name="T47" fmla="*/ 84 h 127"/>
                <a:gd name="T48" fmla="*/ 19 w 117"/>
                <a:gd name="T49" fmla="*/ 84 h 127"/>
                <a:gd name="T50" fmla="*/ 19 w 117"/>
                <a:gd name="T51" fmla="*/ 85 h 127"/>
                <a:gd name="T52" fmla="*/ 0 w 117"/>
                <a:gd name="T53" fmla="*/ 85 h 127"/>
                <a:gd name="T54" fmla="*/ 19 w 117"/>
                <a:gd name="T55" fmla="*/ 66 h 127"/>
                <a:gd name="T56" fmla="*/ 49 w 117"/>
                <a:gd name="T57" fmla="*/ 66 h 127"/>
                <a:gd name="T58" fmla="*/ 49 w 117"/>
                <a:gd name="T59" fmla="*/ 41 h 127"/>
                <a:gd name="T60" fmla="*/ 19 w 117"/>
                <a:gd name="T61" fmla="*/ 41 h 127"/>
                <a:gd name="T62" fmla="*/ 19 w 117"/>
                <a:gd name="T63" fmla="*/ 66 h 127"/>
                <a:gd name="T64" fmla="*/ 97 w 117"/>
                <a:gd name="T65" fmla="*/ 66 h 127"/>
                <a:gd name="T66" fmla="*/ 97 w 117"/>
                <a:gd name="T67" fmla="*/ 41 h 127"/>
                <a:gd name="T68" fmla="*/ 67 w 117"/>
                <a:gd name="T69" fmla="*/ 41 h 127"/>
                <a:gd name="T70" fmla="*/ 67 w 117"/>
                <a:gd name="T71" fmla="*/ 66 h 127"/>
                <a:gd name="T72" fmla="*/ 97 w 117"/>
                <a:gd name="T73" fmla="*/ 66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7" h="127">
                  <a:moveTo>
                    <a:pt x="0" y="85"/>
                  </a:moveTo>
                  <a:lnTo>
                    <a:pt x="0" y="69"/>
                  </a:lnTo>
                  <a:lnTo>
                    <a:pt x="0" y="38"/>
                  </a:lnTo>
                  <a:lnTo>
                    <a:pt x="0" y="24"/>
                  </a:lnTo>
                  <a:lnTo>
                    <a:pt x="14" y="25"/>
                  </a:lnTo>
                  <a:lnTo>
                    <a:pt x="49" y="25"/>
                  </a:lnTo>
                  <a:lnTo>
                    <a:pt x="49" y="16"/>
                  </a:lnTo>
                  <a:lnTo>
                    <a:pt x="48" y="0"/>
                  </a:lnTo>
                  <a:lnTo>
                    <a:pt x="67" y="0"/>
                  </a:lnTo>
                  <a:lnTo>
                    <a:pt x="67" y="16"/>
                  </a:lnTo>
                  <a:lnTo>
                    <a:pt x="67" y="25"/>
                  </a:lnTo>
                  <a:lnTo>
                    <a:pt x="102" y="25"/>
                  </a:lnTo>
                  <a:lnTo>
                    <a:pt x="117" y="24"/>
                  </a:lnTo>
                  <a:lnTo>
                    <a:pt x="115" y="38"/>
                  </a:lnTo>
                  <a:lnTo>
                    <a:pt x="115" y="69"/>
                  </a:lnTo>
                  <a:lnTo>
                    <a:pt x="117" y="86"/>
                  </a:lnTo>
                  <a:lnTo>
                    <a:pt x="97" y="86"/>
                  </a:lnTo>
                  <a:lnTo>
                    <a:pt x="97" y="84"/>
                  </a:lnTo>
                  <a:lnTo>
                    <a:pt x="67" y="84"/>
                  </a:lnTo>
                  <a:lnTo>
                    <a:pt x="67" y="111"/>
                  </a:lnTo>
                  <a:lnTo>
                    <a:pt x="67" y="127"/>
                  </a:lnTo>
                  <a:lnTo>
                    <a:pt x="48" y="127"/>
                  </a:lnTo>
                  <a:lnTo>
                    <a:pt x="49" y="111"/>
                  </a:lnTo>
                  <a:lnTo>
                    <a:pt x="49" y="84"/>
                  </a:lnTo>
                  <a:lnTo>
                    <a:pt x="19" y="84"/>
                  </a:lnTo>
                  <a:lnTo>
                    <a:pt x="19" y="85"/>
                  </a:lnTo>
                  <a:lnTo>
                    <a:pt x="0" y="85"/>
                  </a:lnTo>
                  <a:close/>
                  <a:moveTo>
                    <a:pt x="19" y="66"/>
                  </a:moveTo>
                  <a:lnTo>
                    <a:pt x="49" y="66"/>
                  </a:lnTo>
                  <a:lnTo>
                    <a:pt x="49" y="41"/>
                  </a:lnTo>
                  <a:lnTo>
                    <a:pt x="19" y="41"/>
                  </a:lnTo>
                  <a:lnTo>
                    <a:pt x="19" y="66"/>
                  </a:lnTo>
                  <a:close/>
                  <a:moveTo>
                    <a:pt x="97" y="66"/>
                  </a:moveTo>
                  <a:lnTo>
                    <a:pt x="97" y="41"/>
                  </a:lnTo>
                  <a:lnTo>
                    <a:pt x="67" y="41"/>
                  </a:lnTo>
                  <a:lnTo>
                    <a:pt x="67" y="66"/>
                  </a:lnTo>
                  <a:lnTo>
                    <a:pt x="97" y="66"/>
                  </a:lnTo>
                  <a:close/>
                </a:path>
              </a:pathLst>
            </a:custGeom>
            <a:grpFill/>
            <a:ln w="0">
              <a:solidFill>
                <a:srgbClr val="FFFFFF"/>
              </a:solidFill>
              <a:prstDash val="solid"/>
              <a:round/>
              <a:headEnd/>
              <a:tailEnd/>
            </a:ln>
          </p:spPr>
          <p:txBody>
            <a:bodyPr/>
            <a:lstStyle/>
            <a:p>
              <a:endParaRPr lang="zh-CN" altLang="en-US"/>
            </a:p>
          </p:txBody>
        </p:sp>
        <p:sp>
          <p:nvSpPr>
            <p:cNvPr id="7" name="Freeform 37">
              <a:extLst>
                <a:ext uri="{FF2B5EF4-FFF2-40B4-BE49-F238E27FC236}">
                  <a16:creationId xmlns:a16="http://schemas.microsoft.com/office/drawing/2014/main" xmlns="" id="{8DA4C225-6A75-48FC-9945-DDBD64043D3A}"/>
                </a:ext>
              </a:extLst>
            </p:cNvPr>
            <p:cNvSpPr>
              <a:spLocks noEditPoints="1"/>
            </p:cNvSpPr>
            <p:nvPr/>
          </p:nvSpPr>
          <p:spPr bwMode="auto">
            <a:xfrm>
              <a:off x="853" y="96"/>
              <a:ext cx="115" cy="122"/>
            </a:xfrm>
            <a:custGeom>
              <a:avLst/>
              <a:gdLst>
                <a:gd name="T0" fmla="*/ 13 w 115"/>
                <a:gd name="T1" fmla="*/ 2 h 122"/>
                <a:gd name="T2" fmla="*/ 115 w 115"/>
                <a:gd name="T3" fmla="*/ 0 h 122"/>
                <a:gd name="T4" fmla="*/ 114 w 115"/>
                <a:gd name="T5" fmla="*/ 106 h 122"/>
                <a:gd name="T6" fmla="*/ 98 w 115"/>
                <a:gd name="T7" fmla="*/ 122 h 122"/>
                <a:gd name="T8" fmla="*/ 17 w 115"/>
                <a:gd name="T9" fmla="*/ 119 h 122"/>
                <a:gd name="T10" fmla="*/ 0 w 115"/>
                <a:gd name="T11" fmla="*/ 121 h 122"/>
                <a:gd name="T12" fmla="*/ 0 w 115"/>
                <a:gd name="T13" fmla="*/ 15 h 122"/>
                <a:gd name="T14" fmla="*/ 17 w 115"/>
                <a:gd name="T15" fmla="*/ 105 h 122"/>
                <a:gd name="T16" fmla="*/ 98 w 115"/>
                <a:gd name="T17" fmla="*/ 15 h 122"/>
                <a:gd name="T18" fmla="*/ 17 w 115"/>
                <a:gd name="T19" fmla="*/ 105 h 122"/>
                <a:gd name="T20" fmla="*/ 30 w 115"/>
                <a:gd name="T21" fmla="*/ 83 h 122"/>
                <a:gd name="T22" fmla="*/ 50 w 115"/>
                <a:gd name="T23" fmla="*/ 65 h 122"/>
                <a:gd name="T24" fmla="*/ 23 w 115"/>
                <a:gd name="T25" fmla="*/ 65 h 122"/>
                <a:gd name="T26" fmla="*/ 36 w 115"/>
                <a:gd name="T27" fmla="*/ 51 h 122"/>
                <a:gd name="T28" fmla="*/ 50 w 115"/>
                <a:gd name="T29" fmla="*/ 37 h 122"/>
                <a:gd name="T30" fmla="*/ 20 w 115"/>
                <a:gd name="T31" fmla="*/ 38 h 122"/>
                <a:gd name="T32" fmla="*/ 32 w 115"/>
                <a:gd name="T33" fmla="*/ 23 h 122"/>
                <a:gd name="T34" fmla="*/ 95 w 115"/>
                <a:gd name="T35" fmla="*/ 23 h 122"/>
                <a:gd name="T36" fmla="*/ 83 w 115"/>
                <a:gd name="T37" fmla="*/ 37 h 122"/>
                <a:gd name="T38" fmla="*/ 66 w 115"/>
                <a:gd name="T39" fmla="*/ 51 h 122"/>
                <a:gd name="T40" fmla="*/ 91 w 115"/>
                <a:gd name="T41" fmla="*/ 50 h 122"/>
                <a:gd name="T42" fmla="*/ 81 w 115"/>
                <a:gd name="T43" fmla="*/ 65 h 122"/>
                <a:gd name="T44" fmla="*/ 84 w 115"/>
                <a:gd name="T45" fmla="*/ 68 h 122"/>
                <a:gd name="T46" fmla="*/ 92 w 115"/>
                <a:gd name="T47" fmla="*/ 76 h 122"/>
                <a:gd name="T48" fmla="*/ 86 w 115"/>
                <a:gd name="T49" fmla="*/ 83 h 122"/>
                <a:gd name="T50" fmla="*/ 96 w 115"/>
                <a:gd name="T51" fmla="*/ 97 h 122"/>
                <a:gd name="T52" fmla="*/ 30 w 115"/>
                <a:gd name="T53" fmla="*/ 97 h 122"/>
                <a:gd name="T54" fmla="*/ 19 w 115"/>
                <a:gd name="T55" fmla="*/ 82 h 122"/>
                <a:gd name="T56" fmla="*/ 77 w 115"/>
                <a:gd name="T57" fmla="*/ 81 h 122"/>
                <a:gd name="T58" fmla="*/ 74 w 115"/>
                <a:gd name="T59" fmla="*/ 77 h 122"/>
                <a:gd name="T60" fmla="*/ 67 w 115"/>
                <a:gd name="T61" fmla="*/ 70 h 122"/>
                <a:gd name="T62" fmla="*/ 75 w 115"/>
                <a:gd name="T63" fmla="*/ 65 h 122"/>
                <a:gd name="T64" fmla="*/ 66 w 115"/>
                <a:gd name="T65" fmla="*/ 83 h 1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5" h="122">
                  <a:moveTo>
                    <a:pt x="0" y="0"/>
                  </a:moveTo>
                  <a:lnTo>
                    <a:pt x="13" y="2"/>
                  </a:lnTo>
                  <a:lnTo>
                    <a:pt x="102" y="2"/>
                  </a:lnTo>
                  <a:lnTo>
                    <a:pt x="115" y="0"/>
                  </a:lnTo>
                  <a:lnTo>
                    <a:pt x="114" y="15"/>
                  </a:lnTo>
                  <a:lnTo>
                    <a:pt x="114" y="106"/>
                  </a:lnTo>
                  <a:lnTo>
                    <a:pt x="115" y="122"/>
                  </a:lnTo>
                  <a:lnTo>
                    <a:pt x="98" y="122"/>
                  </a:lnTo>
                  <a:lnTo>
                    <a:pt x="98" y="119"/>
                  </a:lnTo>
                  <a:lnTo>
                    <a:pt x="17" y="119"/>
                  </a:lnTo>
                  <a:lnTo>
                    <a:pt x="17" y="121"/>
                  </a:lnTo>
                  <a:lnTo>
                    <a:pt x="0" y="121"/>
                  </a:lnTo>
                  <a:lnTo>
                    <a:pt x="0" y="105"/>
                  </a:lnTo>
                  <a:lnTo>
                    <a:pt x="0" y="15"/>
                  </a:lnTo>
                  <a:lnTo>
                    <a:pt x="0" y="0"/>
                  </a:lnTo>
                  <a:close/>
                  <a:moveTo>
                    <a:pt x="17" y="105"/>
                  </a:moveTo>
                  <a:lnTo>
                    <a:pt x="98" y="105"/>
                  </a:lnTo>
                  <a:lnTo>
                    <a:pt x="98" y="15"/>
                  </a:lnTo>
                  <a:lnTo>
                    <a:pt x="17" y="15"/>
                  </a:lnTo>
                  <a:lnTo>
                    <a:pt x="17" y="105"/>
                  </a:lnTo>
                  <a:close/>
                  <a:moveTo>
                    <a:pt x="19" y="82"/>
                  </a:moveTo>
                  <a:lnTo>
                    <a:pt x="30" y="83"/>
                  </a:lnTo>
                  <a:lnTo>
                    <a:pt x="50" y="83"/>
                  </a:lnTo>
                  <a:lnTo>
                    <a:pt x="50" y="65"/>
                  </a:lnTo>
                  <a:lnTo>
                    <a:pt x="36" y="65"/>
                  </a:lnTo>
                  <a:lnTo>
                    <a:pt x="23" y="65"/>
                  </a:lnTo>
                  <a:lnTo>
                    <a:pt x="23" y="50"/>
                  </a:lnTo>
                  <a:lnTo>
                    <a:pt x="36" y="51"/>
                  </a:lnTo>
                  <a:lnTo>
                    <a:pt x="50" y="51"/>
                  </a:lnTo>
                  <a:lnTo>
                    <a:pt x="50" y="37"/>
                  </a:lnTo>
                  <a:lnTo>
                    <a:pt x="32" y="37"/>
                  </a:lnTo>
                  <a:lnTo>
                    <a:pt x="20" y="38"/>
                  </a:lnTo>
                  <a:lnTo>
                    <a:pt x="20" y="23"/>
                  </a:lnTo>
                  <a:lnTo>
                    <a:pt x="32" y="23"/>
                  </a:lnTo>
                  <a:lnTo>
                    <a:pt x="82" y="23"/>
                  </a:lnTo>
                  <a:lnTo>
                    <a:pt x="95" y="23"/>
                  </a:lnTo>
                  <a:lnTo>
                    <a:pt x="95" y="38"/>
                  </a:lnTo>
                  <a:lnTo>
                    <a:pt x="83" y="37"/>
                  </a:lnTo>
                  <a:lnTo>
                    <a:pt x="66" y="37"/>
                  </a:lnTo>
                  <a:lnTo>
                    <a:pt x="66" y="51"/>
                  </a:lnTo>
                  <a:lnTo>
                    <a:pt x="82" y="51"/>
                  </a:lnTo>
                  <a:lnTo>
                    <a:pt x="91" y="50"/>
                  </a:lnTo>
                  <a:lnTo>
                    <a:pt x="91" y="65"/>
                  </a:lnTo>
                  <a:lnTo>
                    <a:pt x="81" y="65"/>
                  </a:lnTo>
                  <a:lnTo>
                    <a:pt x="83" y="67"/>
                  </a:lnTo>
                  <a:lnTo>
                    <a:pt x="84" y="68"/>
                  </a:lnTo>
                  <a:lnTo>
                    <a:pt x="89" y="73"/>
                  </a:lnTo>
                  <a:lnTo>
                    <a:pt x="92" y="76"/>
                  </a:lnTo>
                  <a:lnTo>
                    <a:pt x="89" y="80"/>
                  </a:lnTo>
                  <a:lnTo>
                    <a:pt x="86" y="83"/>
                  </a:lnTo>
                  <a:lnTo>
                    <a:pt x="96" y="82"/>
                  </a:lnTo>
                  <a:lnTo>
                    <a:pt x="96" y="97"/>
                  </a:lnTo>
                  <a:lnTo>
                    <a:pt x="83" y="97"/>
                  </a:lnTo>
                  <a:lnTo>
                    <a:pt x="30" y="97"/>
                  </a:lnTo>
                  <a:lnTo>
                    <a:pt x="19" y="97"/>
                  </a:lnTo>
                  <a:lnTo>
                    <a:pt x="19" y="82"/>
                  </a:lnTo>
                  <a:close/>
                  <a:moveTo>
                    <a:pt x="79" y="83"/>
                  </a:moveTo>
                  <a:lnTo>
                    <a:pt x="77" y="81"/>
                  </a:lnTo>
                  <a:lnTo>
                    <a:pt x="76" y="78"/>
                  </a:lnTo>
                  <a:lnTo>
                    <a:pt x="74" y="77"/>
                  </a:lnTo>
                  <a:lnTo>
                    <a:pt x="72" y="74"/>
                  </a:lnTo>
                  <a:lnTo>
                    <a:pt x="67" y="70"/>
                  </a:lnTo>
                  <a:lnTo>
                    <a:pt x="71" y="68"/>
                  </a:lnTo>
                  <a:lnTo>
                    <a:pt x="75" y="65"/>
                  </a:lnTo>
                  <a:lnTo>
                    <a:pt x="66" y="65"/>
                  </a:lnTo>
                  <a:lnTo>
                    <a:pt x="66" y="83"/>
                  </a:lnTo>
                  <a:lnTo>
                    <a:pt x="79" y="83"/>
                  </a:lnTo>
                  <a:close/>
                </a:path>
              </a:pathLst>
            </a:custGeom>
            <a:grpFill/>
            <a:ln w="0">
              <a:solidFill>
                <a:srgbClr val="FFFFFF"/>
              </a:solidFill>
              <a:prstDash val="solid"/>
              <a:round/>
              <a:headEnd/>
              <a:tailEnd/>
            </a:ln>
          </p:spPr>
          <p:txBody>
            <a:bodyPr/>
            <a:lstStyle/>
            <a:p>
              <a:endParaRPr lang="zh-CN" altLang="en-US"/>
            </a:p>
          </p:txBody>
        </p:sp>
        <p:sp>
          <p:nvSpPr>
            <p:cNvPr id="8" name="Freeform 38">
              <a:extLst>
                <a:ext uri="{FF2B5EF4-FFF2-40B4-BE49-F238E27FC236}">
                  <a16:creationId xmlns:a16="http://schemas.microsoft.com/office/drawing/2014/main" xmlns="" id="{203ED3A6-1F05-4319-983A-95E0E30A691F}"/>
                </a:ext>
              </a:extLst>
            </p:cNvPr>
            <p:cNvSpPr>
              <a:spLocks noEditPoints="1"/>
            </p:cNvSpPr>
            <p:nvPr/>
          </p:nvSpPr>
          <p:spPr bwMode="auto">
            <a:xfrm>
              <a:off x="1013" y="88"/>
              <a:ext cx="131" cy="134"/>
            </a:xfrm>
            <a:custGeom>
              <a:avLst/>
              <a:gdLst>
                <a:gd name="T0" fmla="*/ 5 w 131"/>
                <a:gd name="T1" fmla="*/ 45 h 134"/>
                <a:gd name="T2" fmla="*/ 24 w 131"/>
                <a:gd name="T3" fmla="*/ 51 h 134"/>
                <a:gd name="T4" fmla="*/ 22 w 131"/>
                <a:gd name="T5" fmla="*/ 64 h 134"/>
                <a:gd name="T6" fmla="*/ 11 w 131"/>
                <a:gd name="T7" fmla="*/ 59 h 134"/>
                <a:gd name="T8" fmla="*/ 0 w 131"/>
                <a:gd name="T9" fmla="*/ 117 h 134"/>
                <a:gd name="T10" fmla="*/ 6 w 131"/>
                <a:gd name="T11" fmla="*/ 107 h 134"/>
                <a:gd name="T12" fmla="*/ 15 w 131"/>
                <a:gd name="T13" fmla="*/ 88 h 134"/>
                <a:gd name="T14" fmla="*/ 19 w 131"/>
                <a:gd name="T15" fmla="*/ 74 h 134"/>
                <a:gd name="T16" fmla="*/ 29 w 131"/>
                <a:gd name="T17" fmla="*/ 82 h 134"/>
                <a:gd name="T18" fmla="*/ 25 w 131"/>
                <a:gd name="T19" fmla="*/ 104 h 134"/>
                <a:gd name="T20" fmla="*/ 12 w 131"/>
                <a:gd name="T21" fmla="*/ 128 h 134"/>
                <a:gd name="T22" fmla="*/ 0 w 131"/>
                <a:gd name="T23" fmla="*/ 117 h 134"/>
                <a:gd name="T24" fmla="*/ 25 w 131"/>
                <a:gd name="T25" fmla="*/ 10 h 134"/>
                <a:gd name="T26" fmla="*/ 31 w 131"/>
                <a:gd name="T27" fmla="*/ 24 h 134"/>
                <a:gd name="T28" fmla="*/ 20 w 131"/>
                <a:gd name="T29" fmla="*/ 26 h 134"/>
                <a:gd name="T30" fmla="*/ 27 w 131"/>
                <a:gd name="T31" fmla="*/ 38 h 134"/>
                <a:gd name="T32" fmla="*/ 40 w 131"/>
                <a:gd name="T33" fmla="*/ 22 h 134"/>
                <a:gd name="T34" fmla="*/ 48 w 131"/>
                <a:gd name="T35" fmla="*/ 6 h 134"/>
                <a:gd name="T36" fmla="*/ 67 w 131"/>
                <a:gd name="T37" fmla="*/ 6 h 134"/>
                <a:gd name="T38" fmla="*/ 128 w 131"/>
                <a:gd name="T39" fmla="*/ 15 h 134"/>
                <a:gd name="T40" fmla="*/ 52 w 131"/>
                <a:gd name="T41" fmla="*/ 34 h 134"/>
                <a:gd name="T42" fmla="*/ 120 w 131"/>
                <a:gd name="T43" fmla="*/ 37 h 134"/>
                <a:gd name="T44" fmla="*/ 120 w 131"/>
                <a:gd name="T45" fmla="*/ 58 h 134"/>
                <a:gd name="T46" fmla="*/ 118 w 131"/>
                <a:gd name="T47" fmla="*/ 81 h 134"/>
                <a:gd name="T48" fmla="*/ 117 w 131"/>
                <a:gd name="T49" fmla="*/ 98 h 134"/>
                <a:gd name="T50" fmla="*/ 116 w 131"/>
                <a:gd name="T51" fmla="*/ 115 h 134"/>
                <a:gd name="T52" fmla="*/ 108 w 131"/>
                <a:gd name="T53" fmla="*/ 128 h 134"/>
                <a:gd name="T54" fmla="*/ 81 w 131"/>
                <a:gd name="T55" fmla="*/ 130 h 134"/>
                <a:gd name="T56" fmla="*/ 75 w 131"/>
                <a:gd name="T57" fmla="*/ 116 h 134"/>
                <a:gd name="T58" fmla="*/ 89 w 131"/>
                <a:gd name="T59" fmla="*/ 117 h 134"/>
                <a:gd name="T60" fmla="*/ 99 w 131"/>
                <a:gd name="T61" fmla="*/ 114 h 134"/>
                <a:gd name="T62" fmla="*/ 38 w 131"/>
                <a:gd name="T63" fmla="*/ 108 h 134"/>
                <a:gd name="T64" fmla="*/ 40 w 131"/>
                <a:gd name="T65" fmla="*/ 98 h 134"/>
                <a:gd name="T66" fmla="*/ 31 w 131"/>
                <a:gd name="T67" fmla="*/ 82 h 134"/>
                <a:gd name="T68" fmla="*/ 45 w 131"/>
                <a:gd name="T69" fmla="*/ 62 h 134"/>
                <a:gd name="T70" fmla="*/ 46 w 131"/>
                <a:gd name="T71" fmla="*/ 50 h 134"/>
                <a:gd name="T72" fmla="*/ 45 w 131"/>
                <a:gd name="T73" fmla="*/ 43 h 134"/>
                <a:gd name="T74" fmla="*/ 36 w 131"/>
                <a:gd name="T75" fmla="*/ 47 h 134"/>
                <a:gd name="T76" fmla="*/ 56 w 131"/>
                <a:gd name="T77" fmla="*/ 98 h 134"/>
                <a:gd name="T78" fmla="*/ 75 w 131"/>
                <a:gd name="T79" fmla="*/ 93 h 134"/>
                <a:gd name="T80" fmla="*/ 69 w 131"/>
                <a:gd name="T81" fmla="*/ 85 h 134"/>
                <a:gd name="T82" fmla="*/ 59 w 131"/>
                <a:gd name="T83" fmla="*/ 81 h 134"/>
                <a:gd name="T84" fmla="*/ 74 w 131"/>
                <a:gd name="T85" fmla="*/ 64 h 134"/>
                <a:gd name="T86" fmla="*/ 76 w 131"/>
                <a:gd name="T87" fmla="*/ 53 h 134"/>
                <a:gd name="T88" fmla="*/ 87 w 131"/>
                <a:gd name="T89" fmla="*/ 67 h 134"/>
                <a:gd name="T90" fmla="*/ 85 w 131"/>
                <a:gd name="T91" fmla="*/ 54 h 134"/>
                <a:gd name="T92" fmla="*/ 102 w 131"/>
                <a:gd name="T93" fmla="*/ 98 h 134"/>
                <a:gd name="T94" fmla="*/ 83 w 131"/>
                <a:gd name="T95" fmla="*/ 81 h 134"/>
                <a:gd name="T96" fmla="*/ 90 w 131"/>
                <a:gd name="T97" fmla="*/ 96 h 1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31" h="134">
                  <a:moveTo>
                    <a:pt x="0" y="52"/>
                  </a:moveTo>
                  <a:lnTo>
                    <a:pt x="1" y="50"/>
                  </a:lnTo>
                  <a:lnTo>
                    <a:pt x="4" y="47"/>
                  </a:lnTo>
                  <a:lnTo>
                    <a:pt x="5" y="45"/>
                  </a:lnTo>
                  <a:lnTo>
                    <a:pt x="7" y="43"/>
                  </a:lnTo>
                  <a:lnTo>
                    <a:pt x="9" y="39"/>
                  </a:lnTo>
                  <a:lnTo>
                    <a:pt x="19" y="46"/>
                  </a:lnTo>
                  <a:lnTo>
                    <a:pt x="24" y="51"/>
                  </a:lnTo>
                  <a:lnTo>
                    <a:pt x="29" y="54"/>
                  </a:lnTo>
                  <a:lnTo>
                    <a:pt x="28" y="55"/>
                  </a:lnTo>
                  <a:lnTo>
                    <a:pt x="28" y="57"/>
                  </a:lnTo>
                  <a:lnTo>
                    <a:pt x="22" y="64"/>
                  </a:lnTo>
                  <a:lnTo>
                    <a:pt x="20" y="68"/>
                  </a:lnTo>
                  <a:lnTo>
                    <a:pt x="16" y="65"/>
                  </a:lnTo>
                  <a:lnTo>
                    <a:pt x="13" y="61"/>
                  </a:lnTo>
                  <a:lnTo>
                    <a:pt x="11" y="59"/>
                  </a:lnTo>
                  <a:lnTo>
                    <a:pt x="8" y="58"/>
                  </a:lnTo>
                  <a:lnTo>
                    <a:pt x="4" y="54"/>
                  </a:lnTo>
                  <a:lnTo>
                    <a:pt x="0" y="52"/>
                  </a:lnTo>
                  <a:close/>
                  <a:moveTo>
                    <a:pt x="0" y="117"/>
                  </a:moveTo>
                  <a:lnTo>
                    <a:pt x="1" y="115"/>
                  </a:lnTo>
                  <a:lnTo>
                    <a:pt x="2" y="114"/>
                  </a:lnTo>
                  <a:lnTo>
                    <a:pt x="5" y="112"/>
                  </a:lnTo>
                  <a:lnTo>
                    <a:pt x="6" y="107"/>
                  </a:lnTo>
                  <a:lnTo>
                    <a:pt x="8" y="104"/>
                  </a:lnTo>
                  <a:lnTo>
                    <a:pt x="11" y="99"/>
                  </a:lnTo>
                  <a:lnTo>
                    <a:pt x="13" y="95"/>
                  </a:lnTo>
                  <a:lnTo>
                    <a:pt x="15" y="88"/>
                  </a:lnTo>
                  <a:lnTo>
                    <a:pt x="16" y="84"/>
                  </a:lnTo>
                  <a:lnTo>
                    <a:pt x="17" y="81"/>
                  </a:lnTo>
                  <a:lnTo>
                    <a:pt x="17" y="78"/>
                  </a:lnTo>
                  <a:lnTo>
                    <a:pt x="19" y="74"/>
                  </a:lnTo>
                  <a:lnTo>
                    <a:pt x="23" y="77"/>
                  </a:lnTo>
                  <a:lnTo>
                    <a:pt x="27" y="80"/>
                  </a:lnTo>
                  <a:lnTo>
                    <a:pt x="28" y="82"/>
                  </a:lnTo>
                  <a:lnTo>
                    <a:pt x="29" y="82"/>
                  </a:lnTo>
                  <a:lnTo>
                    <a:pt x="32" y="84"/>
                  </a:lnTo>
                  <a:lnTo>
                    <a:pt x="31" y="86"/>
                  </a:lnTo>
                  <a:lnTo>
                    <a:pt x="31" y="89"/>
                  </a:lnTo>
                  <a:lnTo>
                    <a:pt x="25" y="104"/>
                  </a:lnTo>
                  <a:lnTo>
                    <a:pt x="21" y="115"/>
                  </a:lnTo>
                  <a:lnTo>
                    <a:pt x="17" y="124"/>
                  </a:lnTo>
                  <a:lnTo>
                    <a:pt x="14" y="130"/>
                  </a:lnTo>
                  <a:lnTo>
                    <a:pt x="12" y="128"/>
                  </a:lnTo>
                  <a:lnTo>
                    <a:pt x="9" y="126"/>
                  </a:lnTo>
                  <a:lnTo>
                    <a:pt x="7" y="123"/>
                  </a:lnTo>
                  <a:lnTo>
                    <a:pt x="5" y="121"/>
                  </a:lnTo>
                  <a:lnTo>
                    <a:pt x="0" y="117"/>
                  </a:lnTo>
                  <a:close/>
                  <a:moveTo>
                    <a:pt x="6" y="14"/>
                  </a:moveTo>
                  <a:lnTo>
                    <a:pt x="11" y="8"/>
                  </a:lnTo>
                  <a:lnTo>
                    <a:pt x="15" y="2"/>
                  </a:lnTo>
                  <a:lnTo>
                    <a:pt x="25" y="10"/>
                  </a:lnTo>
                  <a:lnTo>
                    <a:pt x="36" y="19"/>
                  </a:lnTo>
                  <a:lnTo>
                    <a:pt x="35" y="20"/>
                  </a:lnTo>
                  <a:lnTo>
                    <a:pt x="33" y="22"/>
                  </a:lnTo>
                  <a:lnTo>
                    <a:pt x="31" y="24"/>
                  </a:lnTo>
                  <a:lnTo>
                    <a:pt x="28" y="29"/>
                  </a:lnTo>
                  <a:lnTo>
                    <a:pt x="27" y="31"/>
                  </a:lnTo>
                  <a:lnTo>
                    <a:pt x="23" y="29"/>
                  </a:lnTo>
                  <a:lnTo>
                    <a:pt x="20" y="26"/>
                  </a:lnTo>
                  <a:lnTo>
                    <a:pt x="16" y="22"/>
                  </a:lnTo>
                  <a:lnTo>
                    <a:pt x="12" y="19"/>
                  </a:lnTo>
                  <a:lnTo>
                    <a:pt x="6" y="14"/>
                  </a:lnTo>
                  <a:close/>
                  <a:moveTo>
                    <a:pt x="27" y="38"/>
                  </a:moveTo>
                  <a:lnTo>
                    <a:pt x="29" y="36"/>
                  </a:lnTo>
                  <a:lnTo>
                    <a:pt x="33" y="33"/>
                  </a:lnTo>
                  <a:lnTo>
                    <a:pt x="37" y="28"/>
                  </a:lnTo>
                  <a:lnTo>
                    <a:pt x="40" y="22"/>
                  </a:lnTo>
                  <a:lnTo>
                    <a:pt x="44" y="18"/>
                  </a:lnTo>
                  <a:lnTo>
                    <a:pt x="45" y="14"/>
                  </a:lnTo>
                  <a:lnTo>
                    <a:pt x="47" y="11"/>
                  </a:lnTo>
                  <a:lnTo>
                    <a:pt x="48" y="6"/>
                  </a:lnTo>
                  <a:lnTo>
                    <a:pt x="51" y="0"/>
                  </a:lnTo>
                  <a:lnTo>
                    <a:pt x="56" y="3"/>
                  </a:lnTo>
                  <a:lnTo>
                    <a:pt x="62" y="5"/>
                  </a:lnTo>
                  <a:lnTo>
                    <a:pt x="67" y="6"/>
                  </a:lnTo>
                  <a:lnTo>
                    <a:pt x="65" y="11"/>
                  </a:lnTo>
                  <a:lnTo>
                    <a:pt x="62" y="15"/>
                  </a:lnTo>
                  <a:lnTo>
                    <a:pt x="109" y="15"/>
                  </a:lnTo>
                  <a:lnTo>
                    <a:pt x="128" y="15"/>
                  </a:lnTo>
                  <a:lnTo>
                    <a:pt x="128" y="30"/>
                  </a:lnTo>
                  <a:lnTo>
                    <a:pt x="109" y="30"/>
                  </a:lnTo>
                  <a:lnTo>
                    <a:pt x="54" y="30"/>
                  </a:lnTo>
                  <a:lnTo>
                    <a:pt x="52" y="34"/>
                  </a:lnTo>
                  <a:lnTo>
                    <a:pt x="48" y="37"/>
                  </a:lnTo>
                  <a:lnTo>
                    <a:pt x="62" y="38"/>
                  </a:lnTo>
                  <a:lnTo>
                    <a:pt x="105" y="38"/>
                  </a:lnTo>
                  <a:lnTo>
                    <a:pt x="120" y="37"/>
                  </a:lnTo>
                  <a:lnTo>
                    <a:pt x="120" y="50"/>
                  </a:lnTo>
                  <a:lnTo>
                    <a:pt x="120" y="53"/>
                  </a:lnTo>
                  <a:lnTo>
                    <a:pt x="120" y="55"/>
                  </a:lnTo>
                  <a:lnTo>
                    <a:pt x="120" y="58"/>
                  </a:lnTo>
                  <a:lnTo>
                    <a:pt x="118" y="67"/>
                  </a:lnTo>
                  <a:lnTo>
                    <a:pt x="131" y="67"/>
                  </a:lnTo>
                  <a:lnTo>
                    <a:pt x="131" y="82"/>
                  </a:lnTo>
                  <a:lnTo>
                    <a:pt x="118" y="81"/>
                  </a:lnTo>
                  <a:lnTo>
                    <a:pt x="118" y="84"/>
                  </a:lnTo>
                  <a:lnTo>
                    <a:pt x="118" y="86"/>
                  </a:lnTo>
                  <a:lnTo>
                    <a:pt x="117" y="93"/>
                  </a:lnTo>
                  <a:lnTo>
                    <a:pt x="117" y="98"/>
                  </a:lnTo>
                  <a:lnTo>
                    <a:pt x="128" y="98"/>
                  </a:lnTo>
                  <a:lnTo>
                    <a:pt x="128" y="112"/>
                  </a:lnTo>
                  <a:lnTo>
                    <a:pt x="116" y="112"/>
                  </a:lnTo>
                  <a:lnTo>
                    <a:pt x="116" y="115"/>
                  </a:lnTo>
                  <a:lnTo>
                    <a:pt x="115" y="119"/>
                  </a:lnTo>
                  <a:lnTo>
                    <a:pt x="113" y="121"/>
                  </a:lnTo>
                  <a:lnTo>
                    <a:pt x="110" y="124"/>
                  </a:lnTo>
                  <a:lnTo>
                    <a:pt x="108" y="128"/>
                  </a:lnTo>
                  <a:lnTo>
                    <a:pt x="104" y="130"/>
                  </a:lnTo>
                  <a:lnTo>
                    <a:pt x="96" y="132"/>
                  </a:lnTo>
                  <a:lnTo>
                    <a:pt x="82" y="134"/>
                  </a:lnTo>
                  <a:lnTo>
                    <a:pt x="81" y="130"/>
                  </a:lnTo>
                  <a:lnTo>
                    <a:pt x="81" y="127"/>
                  </a:lnTo>
                  <a:lnTo>
                    <a:pt x="79" y="124"/>
                  </a:lnTo>
                  <a:lnTo>
                    <a:pt x="77" y="121"/>
                  </a:lnTo>
                  <a:lnTo>
                    <a:pt x="75" y="116"/>
                  </a:lnTo>
                  <a:lnTo>
                    <a:pt x="81" y="117"/>
                  </a:lnTo>
                  <a:lnTo>
                    <a:pt x="84" y="117"/>
                  </a:lnTo>
                  <a:lnTo>
                    <a:pt x="86" y="117"/>
                  </a:lnTo>
                  <a:lnTo>
                    <a:pt x="89" y="117"/>
                  </a:lnTo>
                  <a:lnTo>
                    <a:pt x="93" y="116"/>
                  </a:lnTo>
                  <a:lnTo>
                    <a:pt x="96" y="116"/>
                  </a:lnTo>
                  <a:lnTo>
                    <a:pt x="98" y="115"/>
                  </a:lnTo>
                  <a:lnTo>
                    <a:pt x="99" y="114"/>
                  </a:lnTo>
                  <a:lnTo>
                    <a:pt x="100" y="112"/>
                  </a:lnTo>
                  <a:lnTo>
                    <a:pt x="51" y="112"/>
                  </a:lnTo>
                  <a:lnTo>
                    <a:pt x="37" y="113"/>
                  </a:lnTo>
                  <a:lnTo>
                    <a:pt x="38" y="108"/>
                  </a:lnTo>
                  <a:lnTo>
                    <a:pt x="38" y="106"/>
                  </a:lnTo>
                  <a:lnTo>
                    <a:pt x="39" y="104"/>
                  </a:lnTo>
                  <a:lnTo>
                    <a:pt x="39" y="101"/>
                  </a:lnTo>
                  <a:lnTo>
                    <a:pt x="40" y="98"/>
                  </a:lnTo>
                  <a:lnTo>
                    <a:pt x="42" y="92"/>
                  </a:lnTo>
                  <a:lnTo>
                    <a:pt x="43" y="88"/>
                  </a:lnTo>
                  <a:lnTo>
                    <a:pt x="44" y="81"/>
                  </a:lnTo>
                  <a:lnTo>
                    <a:pt x="31" y="82"/>
                  </a:lnTo>
                  <a:lnTo>
                    <a:pt x="31" y="67"/>
                  </a:lnTo>
                  <a:lnTo>
                    <a:pt x="45" y="67"/>
                  </a:lnTo>
                  <a:lnTo>
                    <a:pt x="45" y="65"/>
                  </a:lnTo>
                  <a:lnTo>
                    <a:pt x="45" y="62"/>
                  </a:lnTo>
                  <a:lnTo>
                    <a:pt x="46" y="61"/>
                  </a:lnTo>
                  <a:lnTo>
                    <a:pt x="46" y="58"/>
                  </a:lnTo>
                  <a:lnTo>
                    <a:pt x="46" y="54"/>
                  </a:lnTo>
                  <a:lnTo>
                    <a:pt x="46" y="50"/>
                  </a:lnTo>
                  <a:lnTo>
                    <a:pt x="47" y="47"/>
                  </a:lnTo>
                  <a:lnTo>
                    <a:pt x="47" y="41"/>
                  </a:lnTo>
                  <a:lnTo>
                    <a:pt x="45" y="43"/>
                  </a:lnTo>
                  <a:lnTo>
                    <a:pt x="43" y="45"/>
                  </a:lnTo>
                  <a:lnTo>
                    <a:pt x="42" y="47"/>
                  </a:lnTo>
                  <a:lnTo>
                    <a:pt x="38" y="51"/>
                  </a:lnTo>
                  <a:lnTo>
                    <a:pt x="36" y="47"/>
                  </a:lnTo>
                  <a:lnTo>
                    <a:pt x="33" y="45"/>
                  </a:lnTo>
                  <a:lnTo>
                    <a:pt x="30" y="42"/>
                  </a:lnTo>
                  <a:lnTo>
                    <a:pt x="27" y="38"/>
                  </a:lnTo>
                  <a:close/>
                  <a:moveTo>
                    <a:pt x="56" y="98"/>
                  </a:moveTo>
                  <a:lnTo>
                    <a:pt x="78" y="98"/>
                  </a:lnTo>
                  <a:lnTo>
                    <a:pt x="77" y="96"/>
                  </a:lnTo>
                  <a:lnTo>
                    <a:pt x="76" y="95"/>
                  </a:lnTo>
                  <a:lnTo>
                    <a:pt x="75" y="93"/>
                  </a:lnTo>
                  <a:lnTo>
                    <a:pt x="74" y="91"/>
                  </a:lnTo>
                  <a:lnTo>
                    <a:pt x="71" y="89"/>
                  </a:lnTo>
                  <a:lnTo>
                    <a:pt x="68" y="86"/>
                  </a:lnTo>
                  <a:lnTo>
                    <a:pt x="69" y="85"/>
                  </a:lnTo>
                  <a:lnTo>
                    <a:pt x="70" y="84"/>
                  </a:lnTo>
                  <a:lnTo>
                    <a:pt x="75" y="82"/>
                  </a:lnTo>
                  <a:lnTo>
                    <a:pt x="77" y="81"/>
                  </a:lnTo>
                  <a:lnTo>
                    <a:pt x="59" y="81"/>
                  </a:lnTo>
                  <a:lnTo>
                    <a:pt x="56" y="98"/>
                  </a:lnTo>
                  <a:close/>
                  <a:moveTo>
                    <a:pt x="61" y="67"/>
                  </a:moveTo>
                  <a:lnTo>
                    <a:pt x="78" y="67"/>
                  </a:lnTo>
                  <a:lnTo>
                    <a:pt x="74" y="64"/>
                  </a:lnTo>
                  <a:lnTo>
                    <a:pt x="71" y="60"/>
                  </a:lnTo>
                  <a:lnTo>
                    <a:pt x="69" y="58"/>
                  </a:lnTo>
                  <a:lnTo>
                    <a:pt x="73" y="55"/>
                  </a:lnTo>
                  <a:lnTo>
                    <a:pt x="76" y="53"/>
                  </a:lnTo>
                  <a:lnTo>
                    <a:pt x="78" y="52"/>
                  </a:lnTo>
                  <a:lnTo>
                    <a:pt x="62" y="52"/>
                  </a:lnTo>
                  <a:lnTo>
                    <a:pt x="61" y="67"/>
                  </a:lnTo>
                  <a:close/>
                  <a:moveTo>
                    <a:pt x="87" y="67"/>
                  </a:moveTo>
                  <a:lnTo>
                    <a:pt x="104" y="67"/>
                  </a:lnTo>
                  <a:lnTo>
                    <a:pt x="105" y="52"/>
                  </a:lnTo>
                  <a:lnTo>
                    <a:pt x="83" y="52"/>
                  </a:lnTo>
                  <a:lnTo>
                    <a:pt x="85" y="54"/>
                  </a:lnTo>
                  <a:lnTo>
                    <a:pt x="89" y="58"/>
                  </a:lnTo>
                  <a:lnTo>
                    <a:pt x="93" y="64"/>
                  </a:lnTo>
                  <a:lnTo>
                    <a:pt x="87" y="67"/>
                  </a:lnTo>
                  <a:close/>
                  <a:moveTo>
                    <a:pt x="102" y="98"/>
                  </a:moveTo>
                  <a:lnTo>
                    <a:pt x="102" y="92"/>
                  </a:lnTo>
                  <a:lnTo>
                    <a:pt x="102" y="88"/>
                  </a:lnTo>
                  <a:lnTo>
                    <a:pt x="104" y="81"/>
                  </a:lnTo>
                  <a:lnTo>
                    <a:pt x="83" y="81"/>
                  </a:lnTo>
                  <a:lnTo>
                    <a:pt x="86" y="84"/>
                  </a:lnTo>
                  <a:lnTo>
                    <a:pt x="90" y="89"/>
                  </a:lnTo>
                  <a:lnTo>
                    <a:pt x="94" y="93"/>
                  </a:lnTo>
                  <a:lnTo>
                    <a:pt x="90" y="96"/>
                  </a:lnTo>
                  <a:lnTo>
                    <a:pt x="86" y="98"/>
                  </a:lnTo>
                  <a:lnTo>
                    <a:pt x="102" y="98"/>
                  </a:lnTo>
                  <a:close/>
                </a:path>
              </a:pathLst>
            </a:custGeom>
            <a:grpFill/>
            <a:ln w="0">
              <a:solidFill>
                <a:srgbClr val="FFFFFF"/>
              </a:solidFill>
              <a:prstDash val="solid"/>
              <a:round/>
              <a:headEnd/>
              <a:tailEnd/>
            </a:ln>
          </p:spPr>
          <p:txBody>
            <a:bodyPr/>
            <a:lstStyle/>
            <a:p>
              <a:endParaRPr lang="zh-CN" altLang="en-US"/>
            </a:p>
          </p:txBody>
        </p:sp>
        <p:sp>
          <p:nvSpPr>
            <p:cNvPr id="9" name="Freeform 39">
              <a:extLst>
                <a:ext uri="{FF2B5EF4-FFF2-40B4-BE49-F238E27FC236}">
                  <a16:creationId xmlns:a16="http://schemas.microsoft.com/office/drawing/2014/main" xmlns="" id="{EF43030D-05DE-4769-A21A-26DBEFDF5A6C}"/>
                </a:ext>
              </a:extLst>
            </p:cNvPr>
            <p:cNvSpPr>
              <a:spLocks noEditPoints="1"/>
            </p:cNvSpPr>
            <p:nvPr/>
          </p:nvSpPr>
          <p:spPr bwMode="auto">
            <a:xfrm>
              <a:off x="1184" y="91"/>
              <a:ext cx="126" cy="131"/>
            </a:xfrm>
            <a:custGeom>
              <a:avLst/>
              <a:gdLst>
                <a:gd name="T0" fmla="*/ 54 w 126"/>
                <a:gd name="T1" fmla="*/ 0 h 131"/>
                <a:gd name="T2" fmla="*/ 72 w 126"/>
                <a:gd name="T3" fmla="*/ 9 h 131"/>
                <a:gd name="T4" fmla="*/ 124 w 126"/>
                <a:gd name="T5" fmla="*/ 9 h 131"/>
                <a:gd name="T6" fmla="*/ 109 w 126"/>
                <a:gd name="T7" fmla="*/ 23 h 131"/>
                <a:gd name="T8" fmla="*/ 72 w 126"/>
                <a:gd name="T9" fmla="*/ 27 h 131"/>
                <a:gd name="T10" fmla="*/ 108 w 126"/>
                <a:gd name="T11" fmla="*/ 27 h 131"/>
                <a:gd name="T12" fmla="*/ 107 w 126"/>
                <a:gd name="T13" fmla="*/ 48 h 131"/>
                <a:gd name="T14" fmla="*/ 98 w 126"/>
                <a:gd name="T15" fmla="*/ 57 h 131"/>
                <a:gd name="T16" fmla="*/ 72 w 126"/>
                <a:gd name="T17" fmla="*/ 63 h 131"/>
                <a:gd name="T18" fmla="*/ 113 w 126"/>
                <a:gd name="T19" fmla="*/ 62 h 131"/>
                <a:gd name="T20" fmla="*/ 113 w 126"/>
                <a:gd name="T21" fmla="*/ 79 h 131"/>
                <a:gd name="T22" fmla="*/ 126 w 126"/>
                <a:gd name="T23" fmla="*/ 93 h 131"/>
                <a:gd name="T24" fmla="*/ 113 w 126"/>
                <a:gd name="T25" fmla="*/ 100 h 131"/>
                <a:gd name="T26" fmla="*/ 103 w 126"/>
                <a:gd name="T27" fmla="*/ 110 h 131"/>
                <a:gd name="T28" fmla="*/ 72 w 126"/>
                <a:gd name="T29" fmla="*/ 119 h 131"/>
                <a:gd name="T30" fmla="*/ 72 w 126"/>
                <a:gd name="T31" fmla="*/ 123 h 131"/>
                <a:gd name="T32" fmla="*/ 68 w 126"/>
                <a:gd name="T33" fmla="*/ 127 h 131"/>
                <a:gd name="T34" fmla="*/ 61 w 126"/>
                <a:gd name="T35" fmla="*/ 129 h 131"/>
                <a:gd name="T36" fmla="*/ 47 w 126"/>
                <a:gd name="T37" fmla="*/ 131 h 131"/>
                <a:gd name="T38" fmla="*/ 45 w 126"/>
                <a:gd name="T39" fmla="*/ 120 h 131"/>
                <a:gd name="T40" fmla="*/ 42 w 126"/>
                <a:gd name="T41" fmla="*/ 113 h 131"/>
                <a:gd name="T42" fmla="*/ 51 w 126"/>
                <a:gd name="T43" fmla="*/ 114 h 131"/>
                <a:gd name="T44" fmla="*/ 54 w 126"/>
                <a:gd name="T45" fmla="*/ 114 h 131"/>
                <a:gd name="T46" fmla="*/ 54 w 126"/>
                <a:gd name="T47" fmla="*/ 112 h 131"/>
                <a:gd name="T48" fmla="*/ 22 w 126"/>
                <a:gd name="T49" fmla="*/ 110 h 131"/>
                <a:gd name="T50" fmla="*/ 12 w 126"/>
                <a:gd name="T51" fmla="*/ 97 h 131"/>
                <a:gd name="T52" fmla="*/ 54 w 126"/>
                <a:gd name="T53" fmla="*/ 98 h 131"/>
                <a:gd name="T54" fmla="*/ 12 w 126"/>
                <a:gd name="T55" fmla="*/ 93 h 131"/>
                <a:gd name="T56" fmla="*/ 0 w 126"/>
                <a:gd name="T57" fmla="*/ 79 h 131"/>
                <a:gd name="T58" fmla="*/ 54 w 126"/>
                <a:gd name="T59" fmla="*/ 79 h 131"/>
                <a:gd name="T60" fmla="*/ 23 w 126"/>
                <a:gd name="T61" fmla="*/ 74 h 131"/>
                <a:gd name="T62" fmla="*/ 12 w 126"/>
                <a:gd name="T63" fmla="*/ 62 h 131"/>
                <a:gd name="T64" fmla="*/ 54 w 126"/>
                <a:gd name="T65" fmla="*/ 63 h 131"/>
                <a:gd name="T66" fmla="*/ 27 w 126"/>
                <a:gd name="T67" fmla="*/ 57 h 131"/>
                <a:gd name="T68" fmla="*/ 18 w 126"/>
                <a:gd name="T69" fmla="*/ 48 h 131"/>
                <a:gd name="T70" fmla="*/ 18 w 126"/>
                <a:gd name="T71" fmla="*/ 27 h 131"/>
                <a:gd name="T72" fmla="*/ 54 w 126"/>
                <a:gd name="T73" fmla="*/ 27 h 131"/>
                <a:gd name="T74" fmla="*/ 14 w 126"/>
                <a:gd name="T75" fmla="*/ 23 h 131"/>
                <a:gd name="T76" fmla="*/ 0 w 126"/>
                <a:gd name="T77" fmla="*/ 9 h 131"/>
                <a:gd name="T78" fmla="*/ 54 w 126"/>
                <a:gd name="T79" fmla="*/ 9 h 131"/>
                <a:gd name="T80" fmla="*/ 34 w 126"/>
                <a:gd name="T81" fmla="*/ 40 h 131"/>
                <a:gd name="T82" fmla="*/ 54 w 126"/>
                <a:gd name="T83" fmla="*/ 46 h 131"/>
                <a:gd name="T84" fmla="*/ 92 w 126"/>
                <a:gd name="T85" fmla="*/ 46 h 131"/>
                <a:gd name="T86" fmla="*/ 72 w 126"/>
                <a:gd name="T87" fmla="*/ 40 h 131"/>
                <a:gd name="T88" fmla="*/ 92 w 126"/>
                <a:gd name="T89" fmla="*/ 46 h 131"/>
                <a:gd name="T90" fmla="*/ 97 w 126"/>
                <a:gd name="T91" fmla="*/ 74 h 131"/>
                <a:gd name="T92" fmla="*/ 72 w 126"/>
                <a:gd name="T93" fmla="*/ 79 h 131"/>
                <a:gd name="T94" fmla="*/ 72 w 126"/>
                <a:gd name="T95" fmla="*/ 97 h 131"/>
                <a:gd name="T96" fmla="*/ 97 w 126"/>
                <a:gd name="T97" fmla="*/ 93 h 131"/>
                <a:gd name="T98" fmla="*/ 72 w 126"/>
                <a:gd name="T99" fmla="*/ 97 h 13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26" h="131">
                  <a:moveTo>
                    <a:pt x="54" y="9"/>
                  </a:moveTo>
                  <a:lnTo>
                    <a:pt x="54" y="0"/>
                  </a:lnTo>
                  <a:lnTo>
                    <a:pt x="72" y="0"/>
                  </a:lnTo>
                  <a:lnTo>
                    <a:pt x="72" y="9"/>
                  </a:lnTo>
                  <a:lnTo>
                    <a:pt x="109" y="9"/>
                  </a:lnTo>
                  <a:lnTo>
                    <a:pt x="124" y="9"/>
                  </a:lnTo>
                  <a:lnTo>
                    <a:pt x="124" y="23"/>
                  </a:lnTo>
                  <a:lnTo>
                    <a:pt x="109" y="23"/>
                  </a:lnTo>
                  <a:lnTo>
                    <a:pt x="72" y="23"/>
                  </a:lnTo>
                  <a:lnTo>
                    <a:pt x="72" y="27"/>
                  </a:lnTo>
                  <a:lnTo>
                    <a:pt x="98" y="27"/>
                  </a:lnTo>
                  <a:lnTo>
                    <a:pt x="108" y="27"/>
                  </a:lnTo>
                  <a:lnTo>
                    <a:pt x="107" y="36"/>
                  </a:lnTo>
                  <a:lnTo>
                    <a:pt x="107" y="48"/>
                  </a:lnTo>
                  <a:lnTo>
                    <a:pt x="108" y="58"/>
                  </a:lnTo>
                  <a:lnTo>
                    <a:pt x="98" y="57"/>
                  </a:lnTo>
                  <a:lnTo>
                    <a:pt x="72" y="57"/>
                  </a:lnTo>
                  <a:lnTo>
                    <a:pt x="72" y="63"/>
                  </a:lnTo>
                  <a:lnTo>
                    <a:pt x="103" y="63"/>
                  </a:lnTo>
                  <a:lnTo>
                    <a:pt x="113" y="62"/>
                  </a:lnTo>
                  <a:lnTo>
                    <a:pt x="113" y="71"/>
                  </a:lnTo>
                  <a:lnTo>
                    <a:pt x="113" y="79"/>
                  </a:lnTo>
                  <a:lnTo>
                    <a:pt x="126" y="79"/>
                  </a:lnTo>
                  <a:lnTo>
                    <a:pt x="126" y="93"/>
                  </a:lnTo>
                  <a:lnTo>
                    <a:pt x="113" y="93"/>
                  </a:lnTo>
                  <a:lnTo>
                    <a:pt x="113" y="100"/>
                  </a:lnTo>
                  <a:lnTo>
                    <a:pt x="113" y="111"/>
                  </a:lnTo>
                  <a:lnTo>
                    <a:pt x="103" y="110"/>
                  </a:lnTo>
                  <a:lnTo>
                    <a:pt x="72" y="111"/>
                  </a:lnTo>
                  <a:lnTo>
                    <a:pt x="72" y="119"/>
                  </a:lnTo>
                  <a:lnTo>
                    <a:pt x="72" y="121"/>
                  </a:lnTo>
                  <a:lnTo>
                    <a:pt x="72" y="123"/>
                  </a:lnTo>
                  <a:lnTo>
                    <a:pt x="70" y="125"/>
                  </a:lnTo>
                  <a:lnTo>
                    <a:pt x="68" y="127"/>
                  </a:lnTo>
                  <a:lnTo>
                    <a:pt x="66" y="128"/>
                  </a:lnTo>
                  <a:lnTo>
                    <a:pt x="61" y="129"/>
                  </a:lnTo>
                  <a:lnTo>
                    <a:pt x="55" y="131"/>
                  </a:lnTo>
                  <a:lnTo>
                    <a:pt x="47" y="131"/>
                  </a:lnTo>
                  <a:lnTo>
                    <a:pt x="46" y="125"/>
                  </a:lnTo>
                  <a:lnTo>
                    <a:pt x="45" y="120"/>
                  </a:lnTo>
                  <a:lnTo>
                    <a:pt x="44" y="117"/>
                  </a:lnTo>
                  <a:lnTo>
                    <a:pt x="42" y="113"/>
                  </a:lnTo>
                  <a:lnTo>
                    <a:pt x="47" y="114"/>
                  </a:lnTo>
                  <a:lnTo>
                    <a:pt x="51" y="114"/>
                  </a:lnTo>
                  <a:lnTo>
                    <a:pt x="53" y="114"/>
                  </a:lnTo>
                  <a:lnTo>
                    <a:pt x="54" y="114"/>
                  </a:lnTo>
                  <a:lnTo>
                    <a:pt x="54" y="113"/>
                  </a:lnTo>
                  <a:lnTo>
                    <a:pt x="54" y="112"/>
                  </a:lnTo>
                  <a:lnTo>
                    <a:pt x="54" y="110"/>
                  </a:lnTo>
                  <a:lnTo>
                    <a:pt x="22" y="110"/>
                  </a:lnTo>
                  <a:lnTo>
                    <a:pt x="12" y="111"/>
                  </a:lnTo>
                  <a:lnTo>
                    <a:pt x="12" y="97"/>
                  </a:lnTo>
                  <a:lnTo>
                    <a:pt x="22" y="98"/>
                  </a:lnTo>
                  <a:lnTo>
                    <a:pt x="54" y="98"/>
                  </a:lnTo>
                  <a:lnTo>
                    <a:pt x="54" y="93"/>
                  </a:lnTo>
                  <a:lnTo>
                    <a:pt x="12" y="93"/>
                  </a:lnTo>
                  <a:lnTo>
                    <a:pt x="0" y="93"/>
                  </a:lnTo>
                  <a:lnTo>
                    <a:pt x="0" y="79"/>
                  </a:lnTo>
                  <a:lnTo>
                    <a:pt x="12" y="79"/>
                  </a:lnTo>
                  <a:lnTo>
                    <a:pt x="54" y="79"/>
                  </a:lnTo>
                  <a:lnTo>
                    <a:pt x="54" y="74"/>
                  </a:lnTo>
                  <a:lnTo>
                    <a:pt x="23" y="74"/>
                  </a:lnTo>
                  <a:lnTo>
                    <a:pt x="12" y="75"/>
                  </a:lnTo>
                  <a:lnTo>
                    <a:pt x="12" y="62"/>
                  </a:lnTo>
                  <a:lnTo>
                    <a:pt x="23" y="63"/>
                  </a:lnTo>
                  <a:lnTo>
                    <a:pt x="54" y="63"/>
                  </a:lnTo>
                  <a:lnTo>
                    <a:pt x="54" y="57"/>
                  </a:lnTo>
                  <a:lnTo>
                    <a:pt x="27" y="57"/>
                  </a:lnTo>
                  <a:lnTo>
                    <a:pt x="18" y="58"/>
                  </a:lnTo>
                  <a:lnTo>
                    <a:pt x="18" y="48"/>
                  </a:lnTo>
                  <a:lnTo>
                    <a:pt x="18" y="36"/>
                  </a:lnTo>
                  <a:lnTo>
                    <a:pt x="18" y="27"/>
                  </a:lnTo>
                  <a:lnTo>
                    <a:pt x="27" y="27"/>
                  </a:lnTo>
                  <a:lnTo>
                    <a:pt x="54" y="27"/>
                  </a:lnTo>
                  <a:lnTo>
                    <a:pt x="54" y="23"/>
                  </a:lnTo>
                  <a:lnTo>
                    <a:pt x="14" y="23"/>
                  </a:lnTo>
                  <a:lnTo>
                    <a:pt x="0" y="23"/>
                  </a:lnTo>
                  <a:lnTo>
                    <a:pt x="0" y="9"/>
                  </a:lnTo>
                  <a:lnTo>
                    <a:pt x="14" y="9"/>
                  </a:lnTo>
                  <a:lnTo>
                    <a:pt x="54" y="9"/>
                  </a:lnTo>
                  <a:close/>
                  <a:moveTo>
                    <a:pt x="54" y="40"/>
                  </a:moveTo>
                  <a:lnTo>
                    <a:pt x="34" y="40"/>
                  </a:lnTo>
                  <a:lnTo>
                    <a:pt x="34" y="46"/>
                  </a:lnTo>
                  <a:lnTo>
                    <a:pt x="54" y="46"/>
                  </a:lnTo>
                  <a:lnTo>
                    <a:pt x="54" y="40"/>
                  </a:lnTo>
                  <a:close/>
                  <a:moveTo>
                    <a:pt x="92" y="46"/>
                  </a:moveTo>
                  <a:lnTo>
                    <a:pt x="92" y="40"/>
                  </a:lnTo>
                  <a:lnTo>
                    <a:pt x="72" y="40"/>
                  </a:lnTo>
                  <a:lnTo>
                    <a:pt x="72" y="46"/>
                  </a:lnTo>
                  <a:lnTo>
                    <a:pt x="92" y="46"/>
                  </a:lnTo>
                  <a:close/>
                  <a:moveTo>
                    <a:pt x="97" y="79"/>
                  </a:moveTo>
                  <a:lnTo>
                    <a:pt x="97" y="74"/>
                  </a:lnTo>
                  <a:lnTo>
                    <a:pt x="72" y="74"/>
                  </a:lnTo>
                  <a:lnTo>
                    <a:pt x="72" y="79"/>
                  </a:lnTo>
                  <a:lnTo>
                    <a:pt x="97" y="79"/>
                  </a:lnTo>
                  <a:close/>
                  <a:moveTo>
                    <a:pt x="72" y="97"/>
                  </a:moveTo>
                  <a:lnTo>
                    <a:pt x="97" y="97"/>
                  </a:lnTo>
                  <a:lnTo>
                    <a:pt x="97" y="93"/>
                  </a:lnTo>
                  <a:lnTo>
                    <a:pt x="72" y="93"/>
                  </a:lnTo>
                  <a:lnTo>
                    <a:pt x="72" y="97"/>
                  </a:lnTo>
                  <a:close/>
                </a:path>
              </a:pathLst>
            </a:custGeom>
            <a:grpFill/>
            <a:ln w="0">
              <a:solidFill>
                <a:srgbClr val="FFFFFF"/>
              </a:solidFill>
              <a:prstDash val="solid"/>
              <a:round/>
              <a:headEnd/>
              <a:tailEnd/>
            </a:ln>
          </p:spPr>
          <p:txBody>
            <a:bodyPr/>
            <a:lstStyle/>
            <a:p>
              <a:endParaRPr lang="zh-CN" altLang="en-US"/>
            </a:p>
          </p:txBody>
        </p:sp>
        <p:sp>
          <p:nvSpPr>
            <p:cNvPr id="10" name="Freeform 40">
              <a:extLst>
                <a:ext uri="{FF2B5EF4-FFF2-40B4-BE49-F238E27FC236}">
                  <a16:creationId xmlns:a16="http://schemas.microsoft.com/office/drawing/2014/main" xmlns="" id="{B19FEF1D-B5E3-483A-94D3-FBABB9965CB1}"/>
                </a:ext>
              </a:extLst>
            </p:cNvPr>
            <p:cNvSpPr>
              <a:spLocks noEditPoints="1"/>
            </p:cNvSpPr>
            <p:nvPr/>
          </p:nvSpPr>
          <p:spPr bwMode="auto">
            <a:xfrm>
              <a:off x="1349" y="91"/>
              <a:ext cx="126" cy="127"/>
            </a:xfrm>
            <a:custGeom>
              <a:avLst/>
              <a:gdLst>
                <a:gd name="T0" fmla="*/ 46 w 126"/>
                <a:gd name="T1" fmla="*/ 17 h 127"/>
                <a:gd name="T2" fmla="*/ 39 w 126"/>
                <a:gd name="T3" fmla="*/ 31 h 127"/>
                <a:gd name="T4" fmla="*/ 38 w 126"/>
                <a:gd name="T5" fmla="*/ 40 h 127"/>
                <a:gd name="T6" fmla="*/ 38 w 126"/>
                <a:gd name="T7" fmla="*/ 109 h 127"/>
                <a:gd name="T8" fmla="*/ 20 w 126"/>
                <a:gd name="T9" fmla="*/ 127 h 127"/>
                <a:gd name="T10" fmla="*/ 21 w 126"/>
                <a:gd name="T11" fmla="*/ 63 h 127"/>
                <a:gd name="T12" fmla="*/ 17 w 126"/>
                <a:gd name="T13" fmla="*/ 69 h 127"/>
                <a:gd name="T14" fmla="*/ 11 w 126"/>
                <a:gd name="T15" fmla="*/ 77 h 127"/>
                <a:gd name="T16" fmla="*/ 8 w 126"/>
                <a:gd name="T17" fmla="*/ 70 h 127"/>
                <a:gd name="T18" fmla="*/ 3 w 126"/>
                <a:gd name="T19" fmla="*/ 63 h 127"/>
                <a:gd name="T20" fmla="*/ 3 w 126"/>
                <a:gd name="T21" fmla="*/ 57 h 127"/>
                <a:gd name="T22" fmla="*/ 9 w 126"/>
                <a:gd name="T23" fmla="*/ 51 h 127"/>
                <a:gd name="T24" fmla="*/ 15 w 126"/>
                <a:gd name="T25" fmla="*/ 42 h 127"/>
                <a:gd name="T26" fmla="*/ 20 w 126"/>
                <a:gd name="T27" fmla="*/ 32 h 127"/>
                <a:gd name="T28" fmla="*/ 25 w 126"/>
                <a:gd name="T29" fmla="*/ 21 h 127"/>
                <a:gd name="T30" fmla="*/ 28 w 126"/>
                <a:gd name="T31" fmla="*/ 11 h 127"/>
                <a:gd name="T32" fmla="*/ 29 w 126"/>
                <a:gd name="T33" fmla="*/ 7 h 127"/>
                <a:gd name="T34" fmla="*/ 40 w 126"/>
                <a:gd name="T35" fmla="*/ 4 h 127"/>
                <a:gd name="T36" fmla="*/ 47 w 126"/>
                <a:gd name="T37" fmla="*/ 87 h 127"/>
                <a:gd name="T38" fmla="*/ 47 w 126"/>
                <a:gd name="T39" fmla="*/ 42 h 127"/>
                <a:gd name="T40" fmla="*/ 60 w 126"/>
                <a:gd name="T41" fmla="*/ 28 h 127"/>
                <a:gd name="T42" fmla="*/ 78 w 126"/>
                <a:gd name="T43" fmla="*/ 15 h 127"/>
                <a:gd name="T44" fmla="*/ 95 w 126"/>
                <a:gd name="T45" fmla="*/ 2 h 127"/>
                <a:gd name="T46" fmla="*/ 94 w 126"/>
                <a:gd name="T47" fmla="*/ 28 h 127"/>
                <a:gd name="T48" fmla="*/ 126 w 126"/>
                <a:gd name="T49" fmla="*/ 27 h 127"/>
                <a:gd name="T50" fmla="*/ 126 w 126"/>
                <a:gd name="T51" fmla="*/ 71 h 127"/>
                <a:gd name="T52" fmla="*/ 110 w 126"/>
                <a:gd name="T53" fmla="*/ 87 h 127"/>
                <a:gd name="T54" fmla="*/ 94 w 126"/>
                <a:gd name="T55" fmla="*/ 83 h 127"/>
                <a:gd name="T56" fmla="*/ 95 w 126"/>
                <a:gd name="T57" fmla="*/ 127 h 127"/>
                <a:gd name="T58" fmla="*/ 78 w 126"/>
                <a:gd name="T59" fmla="*/ 109 h 127"/>
                <a:gd name="T60" fmla="*/ 63 w 126"/>
                <a:gd name="T61" fmla="*/ 83 h 127"/>
                <a:gd name="T62" fmla="*/ 47 w 126"/>
                <a:gd name="T63" fmla="*/ 87 h 127"/>
                <a:gd name="T64" fmla="*/ 78 w 126"/>
                <a:gd name="T65" fmla="*/ 69 h 127"/>
                <a:gd name="T66" fmla="*/ 63 w 126"/>
                <a:gd name="T67" fmla="*/ 43 h 127"/>
                <a:gd name="T68" fmla="*/ 94 w 126"/>
                <a:gd name="T69" fmla="*/ 69 h 127"/>
                <a:gd name="T70" fmla="*/ 110 w 126"/>
                <a:gd name="T71" fmla="*/ 43 h 127"/>
                <a:gd name="T72" fmla="*/ 94 w 126"/>
                <a:gd name="T73" fmla="*/ 69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26" h="127">
                  <a:moveTo>
                    <a:pt x="49" y="8"/>
                  </a:moveTo>
                  <a:lnTo>
                    <a:pt x="46" y="17"/>
                  </a:lnTo>
                  <a:lnTo>
                    <a:pt x="42" y="24"/>
                  </a:lnTo>
                  <a:lnTo>
                    <a:pt x="39" y="31"/>
                  </a:lnTo>
                  <a:lnTo>
                    <a:pt x="35" y="40"/>
                  </a:lnTo>
                  <a:lnTo>
                    <a:pt x="38" y="40"/>
                  </a:lnTo>
                  <a:lnTo>
                    <a:pt x="38" y="52"/>
                  </a:lnTo>
                  <a:lnTo>
                    <a:pt x="38" y="109"/>
                  </a:lnTo>
                  <a:lnTo>
                    <a:pt x="38" y="127"/>
                  </a:lnTo>
                  <a:lnTo>
                    <a:pt x="20" y="127"/>
                  </a:lnTo>
                  <a:lnTo>
                    <a:pt x="21" y="109"/>
                  </a:lnTo>
                  <a:lnTo>
                    <a:pt x="21" y="63"/>
                  </a:lnTo>
                  <a:lnTo>
                    <a:pt x="19" y="66"/>
                  </a:lnTo>
                  <a:lnTo>
                    <a:pt x="17" y="69"/>
                  </a:lnTo>
                  <a:lnTo>
                    <a:pt x="15" y="72"/>
                  </a:lnTo>
                  <a:lnTo>
                    <a:pt x="11" y="77"/>
                  </a:lnTo>
                  <a:lnTo>
                    <a:pt x="9" y="73"/>
                  </a:lnTo>
                  <a:lnTo>
                    <a:pt x="8" y="70"/>
                  </a:lnTo>
                  <a:lnTo>
                    <a:pt x="5" y="66"/>
                  </a:lnTo>
                  <a:lnTo>
                    <a:pt x="3" y="63"/>
                  </a:lnTo>
                  <a:lnTo>
                    <a:pt x="0" y="59"/>
                  </a:lnTo>
                  <a:lnTo>
                    <a:pt x="3" y="57"/>
                  </a:lnTo>
                  <a:lnTo>
                    <a:pt x="6" y="54"/>
                  </a:lnTo>
                  <a:lnTo>
                    <a:pt x="9" y="51"/>
                  </a:lnTo>
                  <a:lnTo>
                    <a:pt x="11" y="47"/>
                  </a:lnTo>
                  <a:lnTo>
                    <a:pt x="15" y="42"/>
                  </a:lnTo>
                  <a:lnTo>
                    <a:pt x="18" y="36"/>
                  </a:lnTo>
                  <a:lnTo>
                    <a:pt x="20" y="32"/>
                  </a:lnTo>
                  <a:lnTo>
                    <a:pt x="23" y="27"/>
                  </a:lnTo>
                  <a:lnTo>
                    <a:pt x="25" y="21"/>
                  </a:lnTo>
                  <a:lnTo>
                    <a:pt x="27" y="16"/>
                  </a:lnTo>
                  <a:lnTo>
                    <a:pt x="28" y="11"/>
                  </a:lnTo>
                  <a:lnTo>
                    <a:pt x="29" y="8"/>
                  </a:lnTo>
                  <a:lnTo>
                    <a:pt x="29" y="7"/>
                  </a:lnTo>
                  <a:lnTo>
                    <a:pt x="32" y="0"/>
                  </a:lnTo>
                  <a:lnTo>
                    <a:pt x="40" y="4"/>
                  </a:lnTo>
                  <a:lnTo>
                    <a:pt x="49" y="8"/>
                  </a:lnTo>
                  <a:close/>
                  <a:moveTo>
                    <a:pt x="47" y="87"/>
                  </a:moveTo>
                  <a:lnTo>
                    <a:pt x="47" y="71"/>
                  </a:lnTo>
                  <a:lnTo>
                    <a:pt x="47" y="42"/>
                  </a:lnTo>
                  <a:lnTo>
                    <a:pt x="47" y="27"/>
                  </a:lnTo>
                  <a:lnTo>
                    <a:pt x="60" y="28"/>
                  </a:lnTo>
                  <a:lnTo>
                    <a:pt x="78" y="28"/>
                  </a:lnTo>
                  <a:lnTo>
                    <a:pt x="78" y="15"/>
                  </a:lnTo>
                  <a:lnTo>
                    <a:pt x="78" y="2"/>
                  </a:lnTo>
                  <a:lnTo>
                    <a:pt x="95" y="2"/>
                  </a:lnTo>
                  <a:lnTo>
                    <a:pt x="94" y="15"/>
                  </a:lnTo>
                  <a:lnTo>
                    <a:pt x="94" y="28"/>
                  </a:lnTo>
                  <a:lnTo>
                    <a:pt x="111" y="28"/>
                  </a:lnTo>
                  <a:lnTo>
                    <a:pt x="126" y="27"/>
                  </a:lnTo>
                  <a:lnTo>
                    <a:pt x="126" y="42"/>
                  </a:lnTo>
                  <a:lnTo>
                    <a:pt x="126" y="71"/>
                  </a:lnTo>
                  <a:lnTo>
                    <a:pt x="126" y="87"/>
                  </a:lnTo>
                  <a:lnTo>
                    <a:pt x="110" y="87"/>
                  </a:lnTo>
                  <a:lnTo>
                    <a:pt x="110" y="83"/>
                  </a:lnTo>
                  <a:lnTo>
                    <a:pt x="94" y="83"/>
                  </a:lnTo>
                  <a:lnTo>
                    <a:pt x="94" y="109"/>
                  </a:lnTo>
                  <a:lnTo>
                    <a:pt x="95" y="127"/>
                  </a:lnTo>
                  <a:lnTo>
                    <a:pt x="78" y="127"/>
                  </a:lnTo>
                  <a:lnTo>
                    <a:pt x="78" y="109"/>
                  </a:lnTo>
                  <a:lnTo>
                    <a:pt x="78" y="83"/>
                  </a:lnTo>
                  <a:lnTo>
                    <a:pt x="63" y="83"/>
                  </a:lnTo>
                  <a:lnTo>
                    <a:pt x="63" y="87"/>
                  </a:lnTo>
                  <a:lnTo>
                    <a:pt x="47" y="87"/>
                  </a:lnTo>
                  <a:close/>
                  <a:moveTo>
                    <a:pt x="63" y="69"/>
                  </a:moveTo>
                  <a:lnTo>
                    <a:pt x="78" y="69"/>
                  </a:lnTo>
                  <a:lnTo>
                    <a:pt x="78" y="43"/>
                  </a:lnTo>
                  <a:lnTo>
                    <a:pt x="63" y="43"/>
                  </a:lnTo>
                  <a:lnTo>
                    <a:pt x="63" y="69"/>
                  </a:lnTo>
                  <a:close/>
                  <a:moveTo>
                    <a:pt x="94" y="69"/>
                  </a:moveTo>
                  <a:lnTo>
                    <a:pt x="110" y="69"/>
                  </a:lnTo>
                  <a:lnTo>
                    <a:pt x="110" y="43"/>
                  </a:lnTo>
                  <a:lnTo>
                    <a:pt x="94" y="43"/>
                  </a:lnTo>
                  <a:lnTo>
                    <a:pt x="94" y="69"/>
                  </a:lnTo>
                  <a:close/>
                </a:path>
              </a:pathLst>
            </a:custGeom>
            <a:grpFill/>
            <a:ln w="0">
              <a:solidFill>
                <a:srgbClr val="FFFFFF"/>
              </a:solidFill>
              <a:prstDash val="solid"/>
              <a:round/>
              <a:headEnd/>
              <a:tailEnd/>
            </a:ln>
          </p:spPr>
          <p:txBody>
            <a:bodyPr/>
            <a:lstStyle/>
            <a:p>
              <a:endParaRPr lang="zh-CN" altLang="en-US"/>
            </a:p>
          </p:txBody>
        </p:sp>
        <p:sp>
          <p:nvSpPr>
            <p:cNvPr id="11" name="Freeform 41">
              <a:extLst>
                <a:ext uri="{FF2B5EF4-FFF2-40B4-BE49-F238E27FC236}">
                  <a16:creationId xmlns:a16="http://schemas.microsoft.com/office/drawing/2014/main" xmlns="" id="{9823D9E0-B06A-4A86-B1CB-EEF287863700}"/>
                </a:ext>
              </a:extLst>
            </p:cNvPr>
            <p:cNvSpPr>
              <a:spLocks noEditPoints="1"/>
            </p:cNvSpPr>
            <p:nvPr/>
          </p:nvSpPr>
          <p:spPr bwMode="auto">
            <a:xfrm>
              <a:off x="1520" y="90"/>
              <a:ext cx="132" cy="132"/>
            </a:xfrm>
            <a:custGeom>
              <a:avLst/>
              <a:gdLst>
                <a:gd name="T0" fmla="*/ 18 w 132"/>
                <a:gd name="T1" fmla="*/ 83 h 132"/>
                <a:gd name="T2" fmla="*/ 2 w 132"/>
                <a:gd name="T3" fmla="*/ 64 h 132"/>
                <a:gd name="T4" fmla="*/ 25 w 132"/>
                <a:gd name="T5" fmla="*/ 57 h 132"/>
                <a:gd name="T6" fmla="*/ 1 w 132"/>
                <a:gd name="T7" fmla="*/ 53 h 132"/>
                <a:gd name="T8" fmla="*/ 31 w 132"/>
                <a:gd name="T9" fmla="*/ 28 h 132"/>
                <a:gd name="T10" fmla="*/ 17 w 132"/>
                <a:gd name="T11" fmla="*/ 13 h 132"/>
                <a:gd name="T12" fmla="*/ 48 w 132"/>
                <a:gd name="T13" fmla="*/ 1 h 132"/>
                <a:gd name="T14" fmla="*/ 68 w 132"/>
                <a:gd name="T15" fmla="*/ 13 h 132"/>
                <a:gd name="T16" fmla="*/ 47 w 132"/>
                <a:gd name="T17" fmla="*/ 37 h 132"/>
                <a:gd name="T18" fmla="*/ 72 w 132"/>
                <a:gd name="T19" fmla="*/ 0 h 132"/>
                <a:gd name="T20" fmla="*/ 88 w 132"/>
                <a:gd name="T21" fmla="*/ 14 h 132"/>
                <a:gd name="T22" fmla="*/ 110 w 132"/>
                <a:gd name="T23" fmla="*/ 37 h 132"/>
                <a:gd name="T24" fmla="*/ 89 w 132"/>
                <a:gd name="T25" fmla="*/ 53 h 132"/>
                <a:gd name="T26" fmla="*/ 89 w 132"/>
                <a:gd name="T27" fmla="*/ 64 h 132"/>
                <a:gd name="T28" fmla="*/ 92 w 132"/>
                <a:gd name="T29" fmla="*/ 79 h 132"/>
                <a:gd name="T30" fmla="*/ 100 w 132"/>
                <a:gd name="T31" fmla="*/ 67 h 132"/>
                <a:gd name="T32" fmla="*/ 113 w 132"/>
                <a:gd name="T33" fmla="*/ 76 h 132"/>
                <a:gd name="T34" fmla="*/ 102 w 132"/>
                <a:gd name="T35" fmla="*/ 102 h 132"/>
                <a:gd name="T36" fmla="*/ 109 w 132"/>
                <a:gd name="T37" fmla="*/ 109 h 132"/>
                <a:gd name="T38" fmla="*/ 115 w 132"/>
                <a:gd name="T39" fmla="*/ 105 h 132"/>
                <a:gd name="T40" fmla="*/ 124 w 132"/>
                <a:gd name="T41" fmla="*/ 101 h 132"/>
                <a:gd name="T42" fmla="*/ 128 w 132"/>
                <a:gd name="T43" fmla="*/ 112 h 132"/>
                <a:gd name="T44" fmla="*/ 120 w 132"/>
                <a:gd name="T45" fmla="*/ 127 h 132"/>
                <a:gd name="T46" fmla="*/ 109 w 132"/>
                <a:gd name="T47" fmla="*/ 128 h 132"/>
                <a:gd name="T48" fmla="*/ 94 w 132"/>
                <a:gd name="T49" fmla="*/ 117 h 132"/>
                <a:gd name="T50" fmla="*/ 78 w 132"/>
                <a:gd name="T51" fmla="*/ 125 h 132"/>
                <a:gd name="T52" fmla="*/ 62 w 132"/>
                <a:gd name="T53" fmla="*/ 125 h 132"/>
                <a:gd name="T54" fmla="*/ 70 w 132"/>
                <a:gd name="T55" fmla="*/ 110 h 132"/>
                <a:gd name="T56" fmla="*/ 82 w 132"/>
                <a:gd name="T57" fmla="*/ 98 h 132"/>
                <a:gd name="T58" fmla="*/ 77 w 132"/>
                <a:gd name="T59" fmla="*/ 82 h 132"/>
                <a:gd name="T60" fmla="*/ 73 w 132"/>
                <a:gd name="T61" fmla="*/ 53 h 132"/>
                <a:gd name="T62" fmla="*/ 47 w 132"/>
                <a:gd name="T63" fmla="*/ 62 h 132"/>
                <a:gd name="T64" fmla="*/ 58 w 132"/>
                <a:gd name="T65" fmla="*/ 65 h 132"/>
                <a:gd name="T66" fmla="*/ 65 w 132"/>
                <a:gd name="T67" fmla="*/ 82 h 132"/>
                <a:gd name="T68" fmla="*/ 71 w 132"/>
                <a:gd name="T69" fmla="*/ 103 h 132"/>
                <a:gd name="T70" fmla="*/ 64 w 132"/>
                <a:gd name="T71" fmla="*/ 111 h 132"/>
                <a:gd name="T72" fmla="*/ 49 w 132"/>
                <a:gd name="T73" fmla="*/ 102 h 132"/>
                <a:gd name="T74" fmla="*/ 40 w 132"/>
                <a:gd name="T75" fmla="*/ 89 h 132"/>
                <a:gd name="T76" fmla="*/ 48 w 132"/>
                <a:gd name="T77" fmla="*/ 81 h 132"/>
                <a:gd name="T78" fmla="*/ 56 w 132"/>
                <a:gd name="T79" fmla="*/ 82 h 132"/>
                <a:gd name="T80" fmla="*/ 42 w 132"/>
                <a:gd name="T81" fmla="*/ 82 h 132"/>
                <a:gd name="T82" fmla="*/ 41 w 132"/>
                <a:gd name="T83" fmla="*/ 105 h 132"/>
                <a:gd name="T84" fmla="*/ 48 w 132"/>
                <a:gd name="T85" fmla="*/ 111 h 132"/>
                <a:gd name="T86" fmla="*/ 41 w 132"/>
                <a:gd name="T87" fmla="*/ 120 h 132"/>
                <a:gd name="T88" fmla="*/ 25 w 132"/>
                <a:gd name="T89" fmla="*/ 128 h 132"/>
                <a:gd name="T90" fmla="*/ 18 w 132"/>
                <a:gd name="T91" fmla="*/ 125 h 132"/>
                <a:gd name="T92" fmla="*/ 18 w 132"/>
                <a:gd name="T93" fmla="*/ 113 h 132"/>
                <a:gd name="T94" fmla="*/ 11 w 132"/>
                <a:gd name="T95" fmla="*/ 106 h 132"/>
                <a:gd name="T96" fmla="*/ 3 w 132"/>
                <a:gd name="T97" fmla="*/ 104 h 132"/>
                <a:gd name="T98" fmla="*/ 100 w 132"/>
                <a:gd name="T99" fmla="*/ 11 h 132"/>
                <a:gd name="T100" fmla="*/ 115 w 132"/>
                <a:gd name="T101" fmla="*/ 32 h 132"/>
                <a:gd name="T102" fmla="*/ 101 w 132"/>
                <a:gd name="T103" fmla="*/ 26 h 132"/>
                <a:gd name="T104" fmla="*/ 97 w 132"/>
                <a:gd name="T105" fmla="*/ 12 h 13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32" h="132">
                  <a:moveTo>
                    <a:pt x="0" y="95"/>
                  </a:moveTo>
                  <a:lnTo>
                    <a:pt x="7" y="91"/>
                  </a:lnTo>
                  <a:lnTo>
                    <a:pt x="12" y="88"/>
                  </a:lnTo>
                  <a:lnTo>
                    <a:pt x="18" y="83"/>
                  </a:lnTo>
                  <a:lnTo>
                    <a:pt x="23" y="79"/>
                  </a:lnTo>
                  <a:lnTo>
                    <a:pt x="12" y="79"/>
                  </a:lnTo>
                  <a:lnTo>
                    <a:pt x="2" y="79"/>
                  </a:lnTo>
                  <a:lnTo>
                    <a:pt x="2" y="64"/>
                  </a:lnTo>
                  <a:lnTo>
                    <a:pt x="12" y="65"/>
                  </a:lnTo>
                  <a:lnTo>
                    <a:pt x="32" y="65"/>
                  </a:lnTo>
                  <a:lnTo>
                    <a:pt x="28" y="60"/>
                  </a:lnTo>
                  <a:lnTo>
                    <a:pt x="25" y="57"/>
                  </a:lnTo>
                  <a:lnTo>
                    <a:pt x="28" y="55"/>
                  </a:lnTo>
                  <a:lnTo>
                    <a:pt x="32" y="53"/>
                  </a:lnTo>
                  <a:lnTo>
                    <a:pt x="17" y="53"/>
                  </a:lnTo>
                  <a:lnTo>
                    <a:pt x="1" y="53"/>
                  </a:lnTo>
                  <a:lnTo>
                    <a:pt x="1" y="37"/>
                  </a:lnTo>
                  <a:lnTo>
                    <a:pt x="16" y="37"/>
                  </a:lnTo>
                  <a:lnTo>
                    <a:pt x="31" y="37"/>
                  </a:lnTo>
                  <a:lnTo>
                    <a:pt x="31" y="28"/>
                  </a:lnTo>
                  <a:lnTo>
                    <a:pt x="18" y="28"/>
                  </a:lnTo>
                  <a:lnTo>
                    <a:pt x="9" y="28"/>
                  </a:lnTo>
                  <a:lnTo>
                    <a:pt x="9" y="13"/>
                  </a:lnTo>
                  <a:lnTo>
                    <a:pt x="17" y="13"/>
                  </a:lnTo>
                  <a:lnTo>
                    <a:pt x="31" y="13"/>
                  </a:lnTo>
                  <a:lnTo>
                    <a:pt x="31" y="11"/>
                  </a:lnTo>
                  <a:lnTo>
                    <a:pt x="31" y="1"/>
                  </a:lnTo>
                  <a:lnTo>
                    <a:pt x="48" y="1"/>
                  </a:lnTo>
                  <a:lnTo>
                    <a:pt x="47" y="11"/>
                  </a:lnTo>
                  <a:lnTo>
                    <a:pt x="47" y="13"/>
                  </a:lnTo>
                  <a:lnTo>
                    <a:pt x="58" y="13"/>
                  </a:lnTo>
                  <a:lnTo>
                    <a:pt x="68" y="13"/>
                  </a:lnTo>
                  <a:lnTo>
                    <a:pt x="68" y="28"/>
                  </a:lnTo>
                  <a:lnTo>
                    <a:pt x="58" y="28"/>
                  </a:lnTo>
                  <a:lnTo>
                    <a:pt x="47" y="28"/>
                  </a:lnTo>
                  <a:lnTo>
                    <a:pt x="47" y="37"/>
                  </a:lnTo>
                  <a:lnTo>
                    <a:pt x="72" y="37"/>
                  </a:lnTo>
                  <a:lnTo>
                    <a:pt x="72" y="24"/>
                  </a:lnTo>
                  <a:lnTo>
                    <a:pt x="72" y="16"/>
                  </a:lnTo>
                  <a:lnTo>
                    <a:pt x="72" y="0"/>
                  </a:lnTo>
                  <a:lnTo>
                    <a:pt x="81" y="1"/>
                  </a:lnTo>
                  <a:lnTo>
                    <a:pt x="89" y="1"/>
                  </a:lnTo>
                  <a:lnTo>
                    <a:pt x="89" y="8"/>
                  </a:lnTo>
                  <a:lnTo>
                    <a:pt x="88" y="14"/>
                  </a:lnTo>
                  <a:lnTo>
                    <a:pt x="88" y="20"/>
                  </a:lnTo>
                  <a:lnTo>
                    <a:pt x="88" y="26"/>
                  </a:lnTo>
                  <a:lnTo>
                    <a:pt x="88" y="37"/>
                  </a:lnTo>
                  <a:lnTo>
                    <a:pt x="110" y="37"/>
                  </a:lnTo>
                  <a:lnTo>
                    <a:pt x="127" y="37"/>
                  </a:lnTo>
                  <a:lnTo>
                    <a:pt x="127" y="53"/>
                  </a:lnTo>
                  <a:lnTo>
                    <a:pt x="111" y="53"/>
                  </a:lnTo>
                  <a:lnTo>
                    <a:pt x="89" y="53"/>
                  </a:lnTo>
                  <a:lnTo>
                    <a:pt x="89" y="56"/>
                  </a:lnTo>
                  <a:lnTo>
                    <a:pt x="89" y="59"/>
                  </a:lnTo>
                  <a:lnTo>
                    <a:pt x="89" y="62"/>
                  </a:lnTo>
                  <a:lnTo>
                    <a:pt x="89" y="64"/>
                  </a:lnTo>
                  <a:lnTo>
                    <a:pt x="91" y="68"/>
                  </a:lnTo>
                  <a:lnTo>
                    <a:pt x="91" y="73"/>
                  </a:lnTo>
                  <a:lnTo>
                    <a:pt x="92" y="76"/>
                  </a:lnTo>
                  <a:lnTo>
                    <a:pt x="92" y="79"/>
                  </a:lnTo>
                  <a:lnTo>
                    <a:pt x="93" y="83"/>
                  </a:lnTo>
                  <a:lnTo>
                    <a:pt x="95" y="78"/>
                  </a:lnTo>
                  <a:lnTo>
                    <a:pt x="97" y="72"/>
                  </a:lnTo>
                  <a:lnTo>
                    <a:pt x="100" y="67"/>
                  </a:lnTo>
                  <a:lnTo>
                    <a:pt x="102" y="58"/>
                  </a:lnTo>
                  <a:lnTo>
                    <a:pt x="110" y="62"/>
                  </a:lnTo>
                  <a:lnTo>
                    <a:pt x="118" y="65"/>
                  </a:lnTo>
                  <a:lnTo>
                    <a:pt x="113" y="76"/>
                  </a:lnTo>
                  <a:lnTo>
                    <a:pt x="109" y="86"/>
                  </a:lnTo>
                  <a:lnTo>
                    <a:pt x="107" y="91"/>
                  </a:lnTo>
                  <a:lnTo>
                    <a:pt x="101" y="101"/>
                  </a:lnTo>
                  <a:lnTo>
                    <a:pt x="102" y="102"/>
                  </a:lnTo>
                  <a:lnTo>
                    <a:pt x="103" y="104"/>
                  </a:lnTo>
                  <a:lnTo>
                    <a:pt x="104" y="105"/>
                  </a:lnTo>
                  <a:lnTo>
                    <a:pt x="107" y="106"/>
                  </a:lnTo>
                  <a:lnTo>
                    <a:pt x="109" y="109"/>
                  </a:lnTo>
                  <a:lnTo>
                    <a:pt x="110" y="109"/>
                  </a:lnTo>
                  <a:lnTo>
                    <a:pt x="111" y="107"/>
                  </a:lnTo>
                  <a:lnTo>
                    <a:pt x="113" y="107"/>
                  </a:lnTo>
                  <a:lnTo>
                    <a:pt x="115" y="105"/>
                  </a:lnTo>
                  <a:lnTo>
                    <a:pt x="116" y="102"/>
                  </a:lnTo>
                  <a:lnTo>
                    <a:pt x="118" y="95"/>
                  </a:lnTo>
                  <a:lnTo>
                    <a:pt x="122" y="98"/>
                  </a:lnTo>
                  <a:lnTo>
                    <a:pt x="124" y="101"/>
                  </a:lnTo>
                  <a:lnTo>
                    <a:pt x="125" y="102"/>
                  </a:lnTo>
                  <a:lnTo>
                    <a:pt x="128" y="104"/>
                  </a:lnTo>
                  <a:lnTo>
                    <a:pt x="132" y="106"/>
                  </a:lnTo>
                  <a:lnTo>
                    <a:pt x="128" y="112"/>
                  </a:lnTo>
                  <a:lnTo>
                    <a:pt x="126" y="117"/>
                  </a:lnTo>
                  <a:lnTo>
                    <a:pt x="125" y="120"/>
                  </a:lnTo>
                  <a:lnTo>
                    <a:pt x="123" y="124"/>
                  </a:lnTo>
                  <a:lnTo>
                    <a:pt x="120" y="127"/>
                  </a:lnTo>
                  <a:lnTo>
                    <a:pt x="117" y="129"/>
                  </a:lnTo>
                  <a:lnTo>
                    <a:pt x="115" y="130"/>
                  </a:lnTo>
                  <a:lnTo>
                    <a:pt x="111" y="129"/>
                  </a:lnTo>
                  <a:lnTo>
                    <a:pt x="109" y="128"/>
                  </a:lnTo>
                  <a:lnTo>
                    <a:pt x="104" y="125"/>
                  </a:lnTo>
                  <a:lnTo>
                    <a:pt x="100" y="122"/>
                  </a:lnTo>
                  <a:lnTo>
                    <a:pt x="97" y="120"/>
                  </a:lnTo>
                  <a:lnTo>
                    <a:pt x="94" y="117"/>
                  </a:lnTo>
                  <a:lnTo>
                    <a:pt x="91" y="112"/>
                  </a:lnTo>
                  <a:lnTo>
                    <a:pt x="86" y="117"/>
                  </a:lnTo>
                  <a:lnTo>
                    <a:pt x="81" y="121"/>
                  </a:lnTo>
                  <a:lnTo>
                    <a:pt x="78" y="125"/>
                  </a:lnTo>
                  <a:lnTo>
                    <a:pt x="72" y="128"/>
                  </a:lnTo>
                  <a:lnTo>
                    <a:pt x="66" y="132"/>
                  </a:lnTo>
                  <a:lnTo>
                    <a:pt x="64" y="127"/>
                  </a:lnTo>
                  <a:lnTo>
                    <a:pt x="62" y="125"/>
                  </a:lnTo>
                  <a:lnTo>
                    <a:pt x="61" y="124"/>
                  </a:lnTo>
                  <a:lnTo>
                    <a:pt x="55" y="119"/>
                  </a:lnTo>
                  <a:lnTo>
                    <a:pt x="63" y="115"/>
                  </a:lnTo>
                  <a:lnTo>
                    <a:pt x="70" y="110"/>
                  </a:lnTo>
                  <a:lnTo>
                    <a:pt x="74" y="106"/>
                  </a:lnTo>
                  <a:lnTo>
                    <a:pt x="78" y="104"/>
                  </a:lnTo>
                  <a:lnTo>
                    <a:pt x="80" y="102"/>
                  </a:lnTo>
                  <a:lnTo>
                    <a:pt x="82" y="98"/>
                  </a:lnTo>
                  <a:lnTo>
                    <a:pt x="80" y="94"/>
                  </a:lnTo>
                  <a:lnTo>
                    <a:pt x="79" y="89"/>
                  </a:lnTo>
                  <a:lnTo>
                    <a:pt x="78" y="86"/>
                  </a:lnTo>
                  <a:lnTo>
                    <a:pt x="77" y="82"/>
                  </a:lnTo>
                  <a:lnTo>
                    <a:pt x="76" y="76"/>
                  </a:lnTo>
                  <a:lnTo>
                    <a:pt x="74" y="68"/>
                  </a:lnTo>
                  <a:lnTo>
                    <a:pt x="74" y="62"/>
                  </a:lnTo>
                  <a:lnTo>
                    <a:pt x="73" y="53"/>
                  </a:lnTo>
                  <a:lnTo>
                    <a:pt x="40" y="53"/>
                  </a:lnTo>
                  <a:lnTo>
                    <a:pt x="45" y="58"/>
                  </a:lnTo>
                  <a:lnTo>
                    <a:pt x="48" y="62"/>
                  </a:lnTo>
                  <a:lnTo>
                    <a:pt x="47" y="62"/>
                  </a:lnTo>
                  <a:lnTo>
                    <a:pt x="47" y="63"/>
                  </a:lnTo>
                  <a:lnTo>
                    <a:pt x="45" y="64"/>
                  </a:lnTo>
                  <a:lnTo>
                    <a:pt x="43" y="65"/>
                  </a:lnTo>
                  <a:lnTo>
                    <a:pt x="58" y="65"/>
                  </a:lnTo>
                  <a:lnTo>
                    <a:pt x="71" y="64"/>
                  </a:lnTo>
                  <a:lnTo>
                    <a:pt x="71" y="79"/>
                  </a:lnTo>
                  <a:lnTo>
                    <a:pt x="61" y="79"/>
                  </a:lnTo>
                  <a:lnTo>
                    <a:pt x="65" y="82"/>
                  </a:lnTo>
                  <a:lnTo>
                    <a:pt x="70" y="87"/>
                  </a:lnTo>
                  <a:lnTo>
                    <a:pt x="63" y="95"/>
                  </a:lnTo>
                  <a:lnTo>
                    <a:pt x="68" y="99"/>
                  </a:lnTo>
                  <a:lnTo>
                    <a:pt x="71" y="103"/>
                  </a:lnTo>
                  <a:lnTo>
                    <a:pt x="69" y="105"/>
                  </a:lnTo>
                  <a:lnTo>
                    <a:pt x="68" y="107"/>
                  </a:lnTo>
                  <a:lnTo>
                    <a:pt x="65" y="109"/>
                  </a:lnTo>
                  <a:lnTo>
                    <a:pt x="64" y="111"/>
                  </a:lnTo>
                  <a:lnTo>
                    <a:pt x="61" y="114"/>
                  </a:lnTo>
                  <a:lnTo>
                    <a:pt x="56" y="110"/>
                  </a:lnTo>
                  <a:lnTo>
                    <a:pt x="53" y="104"/>
                  </a:lnTo>
                  <a:lnTo>
                    <a:pt x="49" y="102"/>
                  </a:lnTo>
                  <a:lnTo>
                    <a:pt x="46" y="98"/>
                  </a:lnTo>
                  <a:lnTo>
                    <a:pt x="42" y="95"/>
                  </a:lnTo>
                  <a:lnTo>
                    <a:pt x="38" y="90"/>
                  </a:lnTo>
                  <a:lnTo>
                    <a:pt x="40" y="89"/>
                  </a:lnTo>
                  <a:lnTo>
                    <a:pt x="41" y="87"/>
                  </a:lnTo>
                  <a:lnTo>
                    <a:pt x="43" y="86"/>
                  </a:lnTo>
                  <a:lnTo>
                    <a:pt x="46" y="83"/>
                  </a:lnTo>
                  <a:lnTo>
                    <a:pt x="48" y="81"/>
                  </a:lnTo>
                  <a:lnTo>
                    <a:pt x="54" y="86"/>
                  </a:lnTo>
                  <a:lnTo>
                    <a:pt x="54" y="84"/>
                  </a:lnTo>
                  <a:lnTo>
                    <a:pt x="55" y="83"/>
                  </a:lnTo>
                  <a:lnTo>
                    <a:pt x="56" y="82"/>
                  </a:lnTo>
                  <a:lnTo>
                    <a:pt x="58" y="79"/>
                  </a:lnTo>
                  <a:lnTo>
                    <a:pt x="39" y="79"/>
                  </a:lnTo>
                  <a:lnTo>
                    <a:pt x="40" y="80"/>
                  </a:lnTo>
                  <a:lnTo>
                    <a:pt x="42" y="82"/>
                  </a:lnTo>
                  <a:lnTo>
                    <a:pt x="38" y="86"/>
                  </a:lnTo>
                  <a:lnTo>
                    <a:pt x="33" y="89"/>
                  </a:lnTo>
                  <a:lnTo>
                    <a:pt x="33" y="109"/>
                  </a:lnTo>
                  <a:lnTo>
                    <a:pt x="41" y="105"/>
                  </a:lnTo>
                  <a:lnTo>
                    <a:pt x="48" y="102"/>
                  </a:lnTo>
                  <a:lnTo>
                    <a:pt x="48" y="106"/>
                  </a:lnTo>
                  <a:lnTo>
                    <a:pt x="48" y="109"/>
                  </a:lnTo>
                  <a:lnTo>
                    <a:pt x="48" y="111"/>
                  </a:lnTo>
                  <a:lnTo>
                    <a:pt x="48" y="113"/>
                  </a:lnTo>
                  <a:lnTo>
                    <a:pt x="48" y="117"/>
                  </a:lnTo>
                  <a:lnTo>
                    <a:pt x="45" y="119"/>
                  </a:lnTo>
                  <a:lnTo>
                    <a:pt x="41" y="120"/>
                  </a:lnTo>
                  <a:lnTo>
                    <a:pt x="37" y="122"/>
                  </a:lnTo>
                  <a:lnTo>
                    <a:pt x="32" y="124"/>
                  </a:lnTo>
                  <a:lnTo>
                    <a:pt x="28" y="126"/>
                  </a:lnTo>
                  <a:lnTo>
                    <a:pt x="25" y="128"/>
                  </a:lnTo>
                  <a:lnTo>
                    <a:pt x="20" y="130"/>
                  </a:lnTo>
                  <a:lnTo>
                    <a:pt x="19" y="128"/>
                  </a:lnTo>
                  <a:lnTo>
                    <a:pt x="19" y="126"/>
                  </a:lnTo>
                  <a:lnTo>
                    <a:pt x="18" y="125"/>
                  </a:lnTo>
                  <a:lnTo>
                    <a:pt x="17" y="121"/>
                  </a:lnTo>
                  <a:lnTo>
                    <a:pt x="15" y="117"/>
                  </a:lnTo>
                  <a:lnTo>
                    <a:pt x="17" y="114"/>
                  </a:lnTo>
                  <a:lnTo>
                    <a:pt x="18" y="113"/>
                  </a:lnTo>
                  <a:lnTo>
                    <a:pt x="18" y="112"/>
                  </a:lnTo>
                  <a:lnTo>
                    <a:pt x="18" y="102"/>
                  </a:lnTo>
                  <a:lnTo>
                    <a:pt x="11" y="106"/>
                  </a:lnTo>
                  <a:lnTo>
                    <a:pt x="6" y="111"/>
                  </a:lnTo>
                  <a:lnTo>
                    <a:pt x="4" y="107"/>
                  </a:lnTo>
                  <a:lnTo>
                    <a:pt x="3" y="105"/>
                  </a:lnTo>
                  <a:lnTo>
                    <a:pt x="3" y="104"/>
                  </a:lnTo>
                  <a:lnTo>
                    <a:pt x="2" y="103"/>
                  </a:lnTo>
                  <a:lnTo>
                    <a:pt x="1" y="99"/>
                  </a:lnTo>
                  <a:lnTo>
                    <a:pt x="0" y="95"/>
                  </a:lnTo>
                  <a:close/>
                  <a:moveTo>
                    <a:pt x="100" y="11"/>
                  </a:moveTo>
                  <a:lnTo>
                    <a:pt x="103" y="8"/>
                  </a:lnTo>
                  <a:lnTo>
                    <a:pt x="113" y="18"/>
                  </a:lnTo>
                  <a:lnTo>
                    <a:pt x="120" y="27"/>
                  </a:lnTo>
                  <a:lnTo>
                    <a:pt x="115" y="32"/>
                  </a:lnTo>
                  <a:lnTo>
                    <a:pt x="109" y="37"/>
                  </a:lnTo>
                  <a:lnTo>
                    <a:pt x="105" y="33"/>
                  </a:lnTo>
                  <a:lnTo>
                    <a:pt x="103" y="28"/>
                  </a:lnTo>
                  <a:lnTo>
                    <a:pt x="101" y="26"/>
                  </a:lnTo>
                  <a:lnTo>
                    <a:pt x="99" y="24"/>
                  </a:lnTo>
                  <a:lnTo>
                    <a:pt x="91" y="17"/>
                  </a:lnTo>
                  <a:lnTo>
                    <a:pt x="95" y="14"/>
                  </a:lnTo>
                  <a:lnTo>
                    <a:pt x="97" y="12"/>
                  </a:lnTo>
                  <a:lnTo>
                    <a:pt x="100" y="11"/>
                  </a:lnTo>
                  <a:close/>
                </a:path>
              </a:pathLst>
            </a:custGeom>
            <a:grpFill/>
            <a:ln w="0">
              <a:solidFill>
                <a:srgbClr val="FFFFFF"/>
              </a:solidFill>
              <a:prstDash val="solid"/>
              <a:round/>
              <a:headEnd/>
              <a:tailEnd/>
            </a:ln>
          </p:spPr>
          <p:txBody>
            <a:bodyPr/>
            <a:lstStyle/>
            <a:p>
              <a:endParaRPr lang="zh-CN" altLang="en-US"/>
            </a:p>
          </p:txBody>
        </p:sp>
        <p:sp>
          <p:nvSpPr>
            <p:cNvPr id="12" name="Freeform 42">
              <a:extLst>
                <a:ext uri="{FF2B5EF4-FFF2-40B4-BE49-F238E27FC236}">
                  <a16:creationId xmlns:a16="http://schemas.microsoft.com/office/drawing/2014/main" xmlns="" id="{AAD961C6-F398-4D0A-8F0F-1D82BF7C5C4F}"/>
                </a:ext>
              </a:extLst>
            </p:cNvPr>
            <p:cNvSpPr>
              <a:spLocks noEditPoints="1"/>
            </p:cNvSpPr>
            <p:nvPr/>
          </p:nvSpPr>
          <p:spPr bwMode="auto">
            <a:xfrm>
              <a:off x="1690" y="91"/>
              <a:ext cx="126" cy="129"/>
            </a:xfrm>
            <a:custGeom>
              <a:avLst/>
              <a:gdLst>
                <a:gd name="T0" fmla="*/ 0 w 126"/>
                <a:gd name="T1" fmla="*/ 75 h 129"/>
                <a:gd name="T2" fmla="*/ 45 w 126"/>
                <a:gd name="T3" fmla="*/ 77 h 129"/>
                <a:gd name="T4" fmla="*/ 49 w 126"/>
                <a:gd name="T5" fmla="*/ 70 h 129"/>
                <a:gd name="T6" fmla="*/ 53 w 126"/>
                <a:gd name="T7" fmla="*/ 65 h 129"/>
                <a:gd name="T8" fmla="*/ 55 w 126"/>
                <a:gd name="T9" fmla="*/ 54 h 129"/>
                <a:gd name="T10" fmla="*/ 42 w 126"/>
                <a:gd name="T11" fmla="*/ 58 h 129"/>
                <a:gd name="T12" fmla="*/ 22 w 126"/>
                <a:gd name="T13" fmla="*/ 69 h 129"/>
                <a:gd name="T14" fmla="*/ 10 w 126"/>
                <a:gd name="T15" fmla="*/ 71 h 129"/>
                <a:gd name="T16" fmla="*/ 8 w 126"/>
                <a:gd name="T17" fmla="*/ 69 h 129"/>
                <a:gd name="T18" fmla="*/ 3 w 126"/>
                <a:gd name="T19" fmla="*/ 64 h 129"/>
                <a:gd name="T20" fmla="*/ 12 w 126"/>
                <a:gd name="T21" fmla="*/ 57 h 129"/>
                <a:gd name="T22" fmla="*/ 28 w 126"/>
                <a:gd name="T23" fmla="*/ 49 h 129"/>
                <a:gd name="T24" fmla="*/ 39 w 126"/>
                <a:gd name="T25" fmla="*/ 42 h 129"/>
                <a:gd name="T26" fmla="*/ 3 w 126"/>
                <a:gd name="T27" fmla="*/ 42 h 129"/>
                <a:gd name="T28" fmla="*/ 19 w 126"/>
                <a:gd name="T29" fmla="*/ 27 h 129"/>
                <a:gd name="T30" fmla="*/ 55 w 126"/>
                <a:gd name="T31" fmla="*/ 19 h 129"/>
                <a:gd name="T32" fmla="*/ 19 w 126"/>
                <a:gd name="T33" fmla="*/ 19 h 129"/>
                <a:gd name="T34" fmla="*/ 17 w 126"/>
                <a:gd name="T35" fmla="*/ 12 h 129"/>
                <a:gd name="T36" fmla="*/ 15 w 126"/>
                <a:gd name="T37" fmla="*/ 8 h 129"/>
                <a:gd name="T38" fmla="*/ 23 w 126"/>
                <a:gd name="T39" fmla="*/ 4 h 129"/>
                <a:gd name="T40" fmla="*/ 45 w 126"/>
                <a:gd name="T41" fmla="*/ 5 h 129"/>
                <a:gd name="T42" fmla="*/ 79 w 126"/>
                <a:gd name="T43" fmla="*/ 4 h 129"/>
                <a:gd name="T44" fmla="*/ 97 w 126"/>
                <a:gd name="T45" fmla="*/ 1 h 129"/>
                <a:gd name="T46" fmla="*/ 107 w 126"/>
                <a:gd name="T47" fmla="*/ 9 h 129"/>
                <a:gd name="T48" fmla="*/ 92 w 126"/>
                <a:gd name="T49" fmla="*/ 18 h 129"/>
                <a:gd name="T50" fmla="*/ 71 w 126"/>
                <a:gd name="T51" fmla="*/ 27 h 129"/>
                <a:gd name="T52" fmla="*/ 123 w 126"/>
                <a:gd name="T53" fmla="*/ 27 h 129"/>
                <a:gd name="T54" fmla="*/ 107 w 126"/>
                <a:gd name="T55" fmla="*/ 42 h 129"/>
                <a:gd name="T56" fmla="*/ 91 w 126"/>
                <a:gd name="T57" fmla="*/ 44 h 129"/>
                <a:gd name="T58" fmla="*/ 101 w 126"/>
                <a:gd name="T59" fmla="*/ 51 h 129"/>
                <a:gd name="T60" fmla="*/ 116 w 126"/>
                <a:gd name="T61" fmla="*/ 56 h 129"/>
                <a:gd name="T62" fmla="*/ 124 w 126"/>
                <a:gd name="T63" fmla="*/ 62 h 129"/>
                <a:gd name="T64" fmla="*/ 122 w 126"/>
                <a:gd name="T65" fmla="*/ 66 h 129"/>
                <a:gd name="T66" fmla="*/ 118 w 126"/>
                <a:gd name="T67" fmla="*/ 73 h 129"/>
                <a:gd name="T68" fmla="*/ 88 w 126"/>
                <a:gd name="T69" fmla="*/ 61 h 129"/>
                <a:gd name="T70" fmla="*/ 71 w 126"/>
                <a:gd name="T71" fmla="*/ 48 h 129"/>
                <a:gd name="T72" fmla="*/ 72 w 126"/>
                <a:gd name="T73" fmla="*/ 62 h 129"/>
                <a:gd name="T74" fmla="*/ 63 w 126"/>
                <a:gd name="T75" fmla="*/ 63 h 129"/>
                <a:gd name="T76" fmla="*/ 72 w 126"/>
                <a:gd name="T77" fmla="*/ 66 h 129"/>
                <a:gd name="T78" fmla="*/ 64 w 126"/>
                <a:gd name="T79" fmla="*/ 77 h 129"/>
                <a:gd name="T80" fmla="*/ 125 w 126"/>
                <a:gd name="T81" fmla="*/ 75 h 129"/>
                <a:gd name="T82" fmla="*/ 107 w 126"/>
                <a:gd name="T83" fmla="*/ 90 h 129"/>
                <a:gd name="T84" fmla="*/ 94 w 126"/>
                <a:gd name="T85" fmla="*/ 95 h 129"/>
                <a:gd name="T86" fmla="*/ 89 w 126"/>
                <a:gd name="T87" fmla="*/ 100 h 129"/>
                <a:gd name="T88" fmla="*/ 86 w 126"/>
                <a:gd name="T89" fmla="*/ 104 h 129"/>
                <a:gd name="T90" fmla="*/ 120 w 126"/>
                <a:gd name="T91" fmla="*/ 118 h 129"/>
                <a:gd name="T92" fmla="*/ 115 w 126"/>
                <a:gd name="T93" fmla="*/ 126 h 129"/>
                <a:gd name="T94" fmla="*/ 92 w 126"/>
                <a:gd name="T95" fmla="*/ 123 h 129"/>
                <a:gd name="T96" fmla="*/ 58 w 126"/>
                <a:gd name="T97" fmla="*/ 121 h 129"/>
                <a:gd name="T98" fmla="*/ 32 w 126"/>
                <a:gd name="T99" fmla="*/ 127 h 129"/>
                <a:gd name="T100" fmla="*/ 14 w 126"/>
                <a:gd name="T101" fmla="*/ 125 h 129"/>
                <a:gd name="T102" fmla="*/ 10 w 126"/>
                <a:gd name="T103" fmla="*/ 119 h 129"/>
                <a:gd name="T104" fmla="*/ 20 w 126"/>
                <a:gd name="T105" fmla="*/ 113 h 129"/>
                <a:gd name="T106" fmla="*/ 40 w 126"/>
                <a:gd name="T107" fmla="*/ 111 h 129"/>
                <a:gd name="T108" fmla="*/ 37 w 126"/>
                <a:gd name="T109" fmla="*/ 105 h 129"/>
                <a:gd name="T110" fmla="*/ 26 w 126"/>
                <a:gd name="T111" fmla="*/ 96 h 129"/>
                <a:gd name="T112" fmla="*/ 16 w 126"/>
                <a:gd name="T113" fmla="*/ 90 h 129"/>
                <a:gd name="T114" fmla="*/ 53 w 126"/>
                <a:gd name="T115" fmla="*/ 90 h 129"/>
                <a:gd name="T116" fmla="*/ 60 w 126"/>
                <a:gd name="T117" fmla="*/ 96 h 129"/>
                <a:gd name="T118" fmla="*/ 70 w 126"/>
                <a:gd name="T119" fmla="*/ 97 h 129"/>
                <a:gd name="T120" fmla="*/ 72 w 126"/>
                <a:gd name="T121" fmla="*/ 96 h 129"/>
                <a:gd name="T122" fmla="*/ 53 w 126"/>
                <a:gd name="T123" fmla="*/ 90 h 12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26" h="129">
                  <a:moveTo>
                    <a:pt x="0" y="92"/>
                  </a:moveTo>
                  <a:lnTo>
                    <a:pt x="0" y="75"/>
                  </a:lnTo>
                  <a:lnTo>
                    <a:pt x="16" y="77"/>
                  </a:lnTo>
                  <a:lnTo>
                    <a:pt x="45" y="77"/>
                  </a:lnTo>
                  <a:lnTo>
                    <a:pt x="47" y="73"/>
                  </a:lnTo>
                  <a:lnTo>
                    <a:pt x="49" y="70"/>
                  </a:lnTo>
                  <a:lnTo>
                    <a:pt x="50" y="67"/>
                  </a:lnTo>
                  <a:lnTo>
                    <a:pt x="53" y="65"/>
                  </a:lnTo>
                  <a:lnTo>
                    <a:pt x="55" y="62"/>
                  </a:lnTo>
                  <a:lnTo>
                    <a:pt x="55" y="54"/>
                  </a:lnTo>
                  <a:lnTo>
                    <a:pt x="55" y="49"/>
                  </a:lnTo>
                  <a:lnTo>
                    <a:pt x="42" y="58"/>
                  </a:lnTo>
                  <a:lnTo>
                    <a:pt x="32" y="64"/>
                  </a:lnTo>
                  <a:lnTo>
                    <a:pt x="22" y="69"/>
                  </a:lnTo>
                  <a:lnTo>
                    <a:pt x="12" y="73"/>
                  </a:lnTo>
                  <a:lnTo>
                    <a:pt x="10" y="71"/>
                  </a:lnTo>
                  <a:lnTo>
                    <a:pt x="9" y="70"/>
                  </a:lnTo>
                  <a:lnTo>
                    <a:pt x="8" y="69"/>
                  </a:lnTo>
                  <a:lnTo>
                    <a:pt x="6" y="66"/>
                  </a:lnTo>
                  <a:lnTo>
                    <a:pt x="3" y="64"/>
                  </a:lnTo>
                  <a:lnTo>
                    <a:pt x="1" y="61"/>
                  </a:lnTo>
                  <a:lnTo>
                    <a:pt x="12" y="57"/>
                  </a:lnTo>
                  <a:lnTo>
                    <a:pt x="23" y="52"/>
                  </a:lnTo>
                  <a:lnTo>
                    <a:pt x="28" y="49"/>
                  </a:lnTo>
                  <a:lnTo>
                    <a:pt x="34" y="46"/>
                  </a:lnTo>
                  <a:lnTo>
                    <a:pt x="39" y="42"/>
                  </a:lnTo>
                  <a:lnTo>
                    <a:pt x="19" y="42"/>
                  </a:lnTo>
                  <a:lnTo>
                    <a:pt x="3" y="42"/>
                  </a:lnTo>
                  <a:lnTo>
                    <a:pt x="3" y="27"/>
                  </a:lnTo>
                  <a:lnTo>
                    <a:pt x="19" y="27"/>
                  </a:lnTo>
                  <a:lnTo>
                    <a:pt x="55" y="27"/>
                  </a:lnTo>
                  <a:lnTo>
                    <a:pt x="55" y="19"/>
                  </a:lnTo>
                  <a:lnTo>
                    <a:pt x="35" y="19"/>
                  </a:lnTo>
                  <a:lnTo>
                    <a:pt x="19" y="19"/>
                  </a:lnTo>
                  <a:lnTo>
                    <a:pt x="18" y="16"/>
                  </a:lnTo>
                  <a:lnTo>
                    <a:pt x="17" y="12"/>
                  </a:lnTo>
                  <a:lnTo>
                    <a:pt x="16" y="10"/>
                  </a:lnTo>
                  <a:lnTo>
                    <a:pt x="15" y="8"/>
                  </a:lnTo>
                  <a:lnTo>
                    <a:pt x="14" y="3"/>
                  </a:lnTo>
                  <a:lnTo>
                    <a:pt x="23" y="4"/>
                  </a:lnTo>
                  <a:lnTo>
                    <a:pt x="32" y="4"/>
                  </a:lnTo>
                  <a:lnTo>
                    <a:pt x="45" y="5"/>
                  </a:lnTo>
                  <a:lnTo>
                    <a:pt x="65" y="4"/>
                  </a:lnTo>
                  <a:lnTo>
                    <a:pt x="79" y="4"/>
                  </a:lnTo>
                  <a:lnTo>
                    <a:pt x="91" y="3"/>
                  </a:lnTo>
                  <a:lnTo>
                    <a:pt x="97" y="1"/>
                  </a:lnTo>
                  <a:lnTo>
                    <a:pt x="101" y="0"/>
                  </a:lnTo>
                  <a:lnTo>
                    <a:pt x="107" y="9"/>
                  </a:lnTo>
                  <a:lnTo>
                    <a:pt x="112" y="16"/>
                  </a:lnTo>
                  <a:lnTo>
                    <a:pt x="92" y="18"/>
                  </a:lnTo>
                  <a:lnTo>
                    <a:pt x="71" y="19"/>
                  </a:lnTo>
                  <a:lnTo>
                    <a:pt x="71" y="27"/>
                  </a:lnTo>
                  <a:lnTo>
                    <a:pt x="107" y="27"/>
                  </a:lnTo>
                  <a:lnTo>
                    <a:pt x="123" y="27"/>
                  </a:lnTo>
                  <a:lnTo>
                    <a:pt x="123" y="42"/>
                  </a:lnTo>
                  <a:lnTo>
                    <a:pt x="107" y="42"/>
                  </a:lnTo>
                  <a:lnTo>
                    <a:pt x="87" y="42"/>
                  </a:lnTo>
                  <a:lnTo>
                    <a:pt x="91" y="44"/>
                  </a:lnTo>
                  <a:lnTo>
                    <a:pt x="95" y="48"/>
                  </a:lnTo>
                  <a:lnTo>
                    <a:pt x="101" y="51"/>
                  </a:lnTo>
                  <a:lnTo>
                    <a:pt x="107" y="54"/>
                  </a:lnTo>
                  <a:lnTo>
                    <a:pt x="116" y="56"/>
                  </a:lnTo>
                  <a:lnTo>
                    <a:pt x="126" y="58"/>
                  </a:lnTo>
                  <a:lnTo>
                    <a:pt x="124" y="62"/>
                  </a:lnTo>
                  <a:lnTo>
                    <a:pt x="123" y="64"/>
                  </a:lnTo>
                  <a:lnTo>
                    <a:pt x="122" y="66"/>
                  </a:lnTo>
                  <a:lnTo>
                    <a:pt x="120" y="70"/>
                  </a:lnTo>
                  <a:lnTo>
                    <a:pt x="118" y="73"/>
                  </a:lnTo>
                  <a:lnTo>
                    <a:pt x="100" y="67"/>
                  </a:lnTo>
                  <a:lnTo>
                    <a:pt x="88" y="61"/>
                  </a:lnTo>
                  <a:lnTo>
                    <a:pt x="79" y="55"/>
                  </a:lnTo>
                  <a:lnTo>
                    <a:pt x="71" y="48"/>
                  </a:lnTo>
                  <a:lnTo>
                    <a:pt x="71" y="54"/>
                  </a:lnTo>
                  <a:lnTo>
                    <a:pt x="72" y="62"/>
                  </a:lnTo>
                  <a:lnTo>
                    <a:pt x="60" y="62"/>
                  </a:lnTo>
                  <a:lnTo>
                    <a:pt x="63" y="63"/>
                  </a:lnTo>
                  <a:lnTo>
                    <a:pt x="66" y="65"/>
                  </a:lnTo>
                  <a:lnTo>
                    <a:pt x="72" y="66"/>
                  </a:lnTo>
                  <a:lnTo>
                    <a:pt x="69" y="72"/>
                  </a:lnTo>
                  <a:lnTo>
                    <a:pt x="64" y="77"/>
                  </a:lnTo>
                  <a:lnTo>
                    <a:pt x="107" y="77"/>
                  </a:lnTo>
                  <a:lnTo>
                    <a:pt x="125" y="75"/>
                  </a:lnTo>
                  <a:lnTo>
                    <a:pt x="125" y="92"/>
                  </a:lnTo>
                  <a:lnTo>
                    <a:pt x="107" y="90"/>
                  </a:lnTo>
                  <a:lnTo>
                    <a:pt x="96" y="90"/>
                  </a:lnTo>
                  <a:lnTo>
                    <a:pt x="94" y="95"/>
                  </a:lnTo>
                  <a:lnTo>
                    <a:pt x="92" y="97"/>
                  </a:lnTo>
                  <a:lnTo>
                    <a:pt x="89" y="100"/>
                  </a:lnTo>
                  <a:lnTo>
                    <a:pt x="89" y="101"/>
                  </a:lnTo>
                  <a:lnTo>
                    <a:pt x="86" y="104"/>
                  </a:lnTo>
                  <a:lnTo>
                    <a:pt x="122" y="114"/>
                  </a:lnTo>
                  <a:lnTo>
                    <a:pt x="120" y="118"/>
                  </a:lnTo>
                  <a:lnTo>
                    <a:pt x="119" y="119"/>
                  </a:lnTo>
                  <a:lnTo>
                    <a:pt x="115" y="126"/>
                  </a:lnTo>
                  <a:lnTo>
                    <a:pt x="113" y="129"/>
                  </a:lnTo>
                  <a:lnTo>
                    <a:pt x="92" y="123"/>
                  </a:lnTo>
                  <a:lnTo>
                    <a:pt x="71" y="116"/>
                  </a:lnTo>
                  <a:lnTo>
                    <a:pt x="58" y="121"/>
                  </a:lnTo>
                  <a:lnTo>
                    <a:pt x="46" y="125"/>
                  </a:lnTo>
                  <a:lnTo>
                    <a:pt x="32" y="127"/>
                  </a:lnTo>
                  <a:lnTo>
                    <a:pt x="15" y="128"/>
                  </a:lnTo>
                  <a:lnTo>
                    <a:pt x="14" y="125"/>
                  </a:lnTo>
                  <a:lnTo>
                    <a:pt x="11" y="121"/>
                  </a:lnTo>
                  <a:lnTo>
                    <a:pt x="10" y="119"/>
                  </a:lnTo>
                  <a:lnTo>
                    <a:pt x="8" y="113"/>
                  </a:lnTo>
                  <a:lnTo>
                    <a:pt x="20" y="113"/>
                  </a:lnTo>
                  <a:lnTo>
                    <a:pt x="31" y="112"/>
                  </a:lnTo>
                  <a:lnTo>
                    <a:pt x="40" y="111"/>
                  </a:lnTo>
                  <a:lnTo>
                    <a:pt x="50" y="109"/>
                  </a:lnTo>
                  <a:lnTo>
                    <a:pt x="37" y="105"/>
                  </a:lnTo>
                  <a:lnTo>
                    <a:pt x="22" y="101"/>
                  </a:lnTo>
                  <a:lnTo>
                    <a:pt x="26" y="96"/>
                  </a:lnTo>
                  <a:lnTo>
                    <a:pt x="32" y="90"/>
                  </a:lnTo>
                  <a:lnTo>
                    <a:pt x="16" y="90"/>
                  </a:lnTo>
                  <a:lnTo>
                    <a:pt x="0" y="92"/>
                  </a:lnTo>
                  <a:close/>
                  <a:moveTo>
                    <a:pt x="53" y="90"/>
                  </a:moveTo>
                  <a:lnTo>
                    <a:pt x="49" y="94"/>
                  </a:lnTo>
                  <a:lnTo>
                    <a:pt x="60" y="96"/>
                  </a:lnTo>
                  <a:lnTo>
                    <a:pt x="69" y="100"/>
                  </a:lnTo>
                  <a:lnTo>
                    <a:pt x="70" y="97"/>
                  </a:lnTo>
                  <a:lnTo>
                    <a:pt x="71" y="96"/>
                  </a:lnTo>
                  <a:lnTo>
                    <a:pt x="72" y="96"/>
                  </a:lnTo>
                  <a:lnTo>
                    <a:pt x="77" y="90"/>
                  </a:lnTo>
                  <a:lnTo>
                    <a:pt x="53" y="90"/>
                  </a:lnTo>
                  <a:close/>
                </a:path>
              </a:pathLst>
            </a:custGeom>
            <a:grpFill/>
            <a:ln w="0">
              <a:solidFill>
                <a:srgbClr val="FFFFFF"/>
              </a:solidFill>
              <a:prstDash val="solid"/>
              <a:round/>
              <a:headEnd/>
              <a:tailEnd/>
            </a:ln>
          </p:spPr>
          <p:txBody>
            <a:bodyPr/>
            <a:lstStyle/>
            <a:p>
              <a:endParaRPr lang="zh-CN" altLang="en-US"/>
            </a:p>
          </p:txBody>
        </p:sp>
        <p:sp>
          <p:nvSpPr>
            <p:cNvPr id="13" name="Freeform 43">
              <a:extLst>
                <a:ext uri="{FF2B5EF4-FFF2-40B4-BE49-F238E27FC236}">
                  <a16:creationId xmlns:a16="http://schemas.microsoft.com/office/drawing/2014/main" xmlns="" id="{536C7E70-0338-4E4C-AB12-FDB90C930578}"/>
                </a:ext>
              </a:extLst>
            </p:cNvPr>
            <p:cNvSpPr>
              <a:spLocks noEditPoints="1"/>
            </p:cNvSpPr>
            <p:nvPr/>
          </p:nvSpPr>
          <p:spPr bwMode="auto">
            <a:xfrm>
              <a:off x="1859" y="92"/>
              <a:ext cx="127" cy="128"/>
            </a:xfrm>
            <a:custGeom>
              <a:avLst/>
              <a:gdLst>
                <a:gd name="T0" fmla="*/ 41 w 127"/>
                <a:gd name="T1" fmla="*/ 102 h 128"/>
                <a:gd name="T2" fmla="*/ 51 w 127"/>
                <a:gd name="T3" fmla="*/ 91 h 128"/>
                <a:gd name="T4" fmla="*/ 54 w 127"/>
                <a:gd name="T5" fmla="*/ 80 h 128"/>
                <a:gd name="T6" fmla="*/ 55 w 127"/>
                <a:gd name="T7" fmla="*/ 70 h 128"/>
                <a:gd name="T8" fmla="*/ 64 w 127"/>
                <a:gd name="T9" fmla="*/ 64 h 128"/>
                <a:gd name="T10" fmla="*/ 72 w 127"/>
                <a:gd name="T11" fmla="*/ 70 h 128"/>
                <a:gd name="T12" fmla="*/ 71 w 127"/>
                <a:gd name="T13" fmla="*/ 81 h 128"/>
                <a:gd name="T14" fmla="*/ 67 w 127"/>
                <a:gd name="T15" fmla="*/ 94 h 128"/>
                <a:gd name="T16" fmla="*/ 62 w 127"/>
                <a:gd name="T17" fmla="*/ 105 h 128"/>
                <a:gd name="T18" fmla="*/ 48 w 127"/>
                <a:gd name="T19" fmla="*/ 116 h 128"/>
                <a:gd name="T20" fmla="*/ 20 w 127"/>
                <a:gd name="T21" fmla="*/ 125 h 128"/>
                <a:gd name="T22" fmla="*/ 5 w 127"/>
                <a:gd name="T23" fmla="*/ 124 h 128"/>
                <a:gd name="T24" fmla="*/ 4 w 127"/>
                <a:gd name="T25" fmla="*/ 118 h 128"/>
                <a:gd name="T26" fmla="*/ 0 w 127"/>
                <a:gd name="T27" fmla="*/ 111 h 128"/>
                <a:gd name="T28" fmla="*/ 28 w 127"/>
                <a:gd name="T29" fmla="*/ 107 h 128"/>
                <a:gd name="T30" fmla="*/ 96 w 127"/>
                <a:gd name="T31" fmla="*/ 99 h 128"/>
                <a:gd name="T32" fmla="*/ 96 w 127"/>
                <a:gd name="T33" fmla="*/ 60 h 128"/>
                <a:gd name="T34" fmla="*/ 29 w 127"/>
                <a:gd name="T35" fmla="*/ 86 h 128"/>
                <a:gd name="T36" fmla="*/ 12 w 127"/>
                <a:gd name="T37" fmla="*/ 101 h 128"/>
                <a:gd name="T38" fmla="*/ 12 w 127"/>
                <a:gd name="T39" fmla="*/ 58 h 128"/>
                <a:gd name="T40" fmla="*/ 26 w 127"/>
                <a:gd name="T41" fmla="*/ 45 h 128"/>
                <a:gd name="T42" fmla="*/ 115 w 127"/>
                <a:gd name="T43" fmla="*/ 45 h 128"/>
                <a:gd name="T44" fmla="*/ 113 w 127"/>
                <a:gd name="T45" fmla="*/ 85 h 128"/>
                <a:gd name="T46" fmla="*/ 18 w 127"/>
                <a:gd name="T47" fmla="*/ 40 h 128"/>
                <a:gd name="T48" fmla="*/ 19 w 127"/>
                <a:gd name="T49" fmla="*/ 12 h 128"/>
                <a:gd name="T50" fmla="*/ 33 w 127"/>
                <a:gd name="T51" fmla="*/ 0 h 128"/>
                <a:gd name="T52" fmla="*/ 108 w 127"/>
                <a:gd name="T53" fmla="*/ 0 h 128"/>
                <a:gd name="T54" fmla="*/ 106 w 127"/>
                <a:gd name="T55" fmla="*/ 27 h 128"/>
                <a:gd name="T56" fmla="*/ 93 w 127"/>
                <a:gd name="T57" fmla="*/ 40 h 128"/>
                <a:gd name="T58" fmla="*/ 18 w 127"/>
                <a:gd name="T59" fmla="*/ 40 h 128"/>
                <a:gd name="T60" fmla="*/ 90 w 127"/>
                <a:gd name="T61" fmla="*/ 15 h 128"/>
                <a:gd name="T62" fmla="*/ 35 w 127"/>
                <a:gd name="T63" fmla="*/ 25 h 128"/>
                <a:gd name="T64" fmla="*/ 65 w 127"/>
                <a:gd name="T65" fmla="*/ 104 h 128"/>
                <a:gd name="T66" fmla="*/ 70 w 127"/>
                <a:gd name="T67" fmla="*/ 97 h 128"/>
                <a:gd name="T68" fmla="*/ 72 w 127"/>
                <a:gd name="T69" fmla="*/ 94 h 128"/>
                <a:gd name="T70" fmla="*/ 79 w 127"/>
                <a:gd name="T71" fmla="*/ 92 h 128"/>
                <a:gd name="T72" fmla="*/ 86 w 127"/>
                <a:gd name="T73" fmla="*/ 95 h 128"/>
                <a:gd name="T74" fmla="*/ 127 w 127"/>
                <a:gd name="T75" fmla="*/ 112 h 128"/>
                <a:gd name="T76" fmla="*/ 123 w 127"/>
                <a:gd name="T77" fmla="*/ 120 h 128"/>
                <a:gd name="T78" fmla="*/ 120 w 127"/>
                <a:gd name="T79" fmla="*/ 128 h 128"/>
                <a:gd name="T80" fmla="*/ 102 w 127"/>
                <a:gd name="T81" fmla="*/ 119 h 128"/>
                <a:gd name="T82" fmla="*/ 82 w 127"/>
                <a:gd name="T83" fmla="*/ 111 h 12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 h="128">
                  <a:moveTo>
                    <a:pt x="28" y="107"/>
                  </a:moveTo>
                  <a:lnTo>
                    <a:pt x="41" y="102"/>
                  </a:lnTo>
                  <a:lnTo>
                    <a:pt x="48" y="95"/>
                  </a:lnTo>
                  <a:lnTo>
                    <a:pt x="51" y="91"/>
                  </a:lnTo>
                  <a:lnTo>
                    <a:pt x="52" y="85"/>
                  </a:lnTo>
                  <a:lnTo>
                    <a:pt x="54" y="80"/>
                  </a:lnTo>
                  <a:lnTo>
                    <a:pt x="55" y="74"/>
                  </a:lnTo>
                  <a:lnTo>
                    <a:pt x="55" y="70"/>
                  </a:lnTo>
                  <a:lnTo>
                    <a:pt x="55" y="63"/>
                  </a:lnTo>
                  <a:lnTo>
                    <a:pt x="64" y="64"/>
                  </a:lnTo>
                  <a:lnTo>
                    <a:pt x="73" y="64"/>
                  </a:lnTo>
                  <a:lnTo>
                    <a:pt x="72" y="70"/>
                  </a:lnTo>
                  <a:lnTo>
                    <a:pt x="72" y="77"/>
                  </a:lnTo>
                  <a:lnTo>
                    <a:pt x="71" y="81"/>
                  </a:lnTo>
                  <a:lnTo>
                    <a:pt x="70" y="87"/>
                  </a:lnTo>
                  <a:lnTo>
                    <a:pt x="67" y="94"/>
                  </a:lnTo>
                  <a:lnTo>
                    <a:pt x="65" y="100"/>
                  </a:lnTo>
                  <a:lnTo>
                    <a:pt x="62" y="105"/>
                  </a:lnTo>
                  <a:lnTo>
                    <a:pt x="57" y="110"/>
                  </a:lnTo>
                  <a:lnTo>
                    <a:pt x="48" y="116"/>
                  </a:lnTo>
                  <a:lnTo>
                    <a:pt x="34" y="120"/>
                  </a:lnTo>
                  <a:lnTo>
                    <a:pt x="20" y="125"/>
                  </a:lnTo>
                  <a:lnTo>
                    <a:pt x="7" y="127"/>
                  </a:lnTo>
                  <a:lnTo>
                    <a:pt x="5" y="124"/>
                  </a:lnTo>
                  <a:lnTo>
                    <a:pt x="5" y="122"/>
                  </a:lnTo>
                  <a:lnTo>
                    <a:pt x="4" y="118"/>
                  </a:lnTo>
                  <a:lnTo>
                    <a:pt x="2" y="116"/>
                  </a:lnTo>
                  <a:lnTo>
                    <a:pt x="0" y="111"/>
                  </a:lnTo>
                  <a:lnTo>
                    <a:pt x="13" y="109"/>
                  </a:lnTo>
                  <a:lnTo>
                    <a:pt x="28" y="107"/>
                  </a:lnTo>
                  <a:close/>
                  <a:moveTo>
                    <a:pt x="115" y="99"/>
                  </a:moveTo>
                  <a:lnTo>
                    <a:pt x="96" y="99"/>
                  </a:lnTo>
                  <a:lnTo>
                    <a:pt x="96" y="85"/>
                  </a:lnTo>
                  <a:lnTo>
                    <a:pt x="96" y="60"/>
                  </a:lnTo>
                  <a:lnTo>
                    <a:pt x="29" y="60"/>
                  </a:lnTo>
                  <a:lnTo>
                    <a:pt x="29" y="86"/>
                  </a:lnTo>
                  <a:lnTo>
                    <a:pt x="31" y="101"/>
                  </a:lnTo>
                  <a:lnTo>
                    <a:pt x="12" y="101"/>
                  </a:lnTo>
                  <a:lnTo>
                    <a:pt x="12" y="86"/>
                  </a:lnTo>
                  <a:lnTo>
                    <a:pt x="12" y="58"/>
                  </a:lnTo>
                  <a:lnTo>
                    <a:pt x="12" y="45"/>
                  </a:lnTo>
                  <a:lnTo>
                    <a:pt x="26" y="45"/>
                  </a:lnTo>
                  <a:lnTo>
                    <a:pt x="100" y="45"/>
                  </a:lnTo>
                  <a:lnTo>
                    <a:pt x="115" y="45"/>
                  </a:lnTo>
                  <a:lnTo>
                    <a:pt x="113" y="58"/>
                  </a:lnTo>
                  <a:lnTo>
                    <a:pt x="113" y="85"/>
                  </a:lnTo>
                  <a:lnTo>
                    <a:pt x="115" y="99"/>
                  </a:lnTo>
                  <a:close/>
                  <a:moveTo>
                    <a:pt x="18" y="40"/>
                  </a:moveTo>
                  <a:lnTo>
                    <a:pt x="19" y="27"/>
                  </a:lnTo>
                  <a:lnTo>
                    <a:pt x="19" y="12"/>
                  </a:lnTo>
                  <a:lnTo>
                    <a:pt x="18" y="0"/>
                  </a:lnTo>
                  <a:lnTo>
                    <a:pt x="33" y="0"/>
                  </a:lnTo>
                  <a:lnTo>
                    <a:pt x="93" y="0"/>
                  </a:lnTo>
                  <a:lnTo>
                    <a:pt x="108" y="0"/>
                  </a:lnTo>
                  <a:lnTo>
                    <a:pt x="106" y="12"/>
                  </a:lnTo>
                  <a:lnTo>
                    <a:pt x="106" y="27"/>
                  </a:lnTo>
                  <a:lnTo>
                    <a:pt x="108" y="40"/>
                  </a:lnTo>
                  <a:lnTo>
                    <a:pt x="93" y="40"/>
                  </a:lnTo>
                  <a:lnTo>
                    <a:pt x="33" y="40"/>
                  </a:lnTo>
                  <a:lnTo>
                    <a:pt x="18" y="40"/>
                  </a:lnTo>
                  <a:close/>
                  <a:moveTo>
                    <a:pt x="90" y="25"/>
                  </a:moveTo>
                  <a:lnTo>
                    <a:pt x="90" y="15"/>
                  </a:lnTo>
                  <a:lnTo>
                    <a:pt x="35" y="15"/>
                  </a:lnTo>
                  <a:lnTo>
                    <a:pt x="35" y="25"/>
                  </a:lnTo>
                  <a:lnTo>
                    <a:pt x="90" y="25"/>
                  </a:lnTo>
                  <a:close/>
                  <a:moveTo>
                    <a:pt x="65" y="104"/>
                  </a:moveTo>
                  <a:lnTo>
                    <a:pt x="69" y="101"/>
                  </a:lnTo>
                  <a:lnTo>
                    <a:pt x="70" y="97"/>
                  </a:lnTo>
                  <a:lnTo>
                    <a:pt x="72" y="95"/>
                  </a:lnTo>
                  <a:lnTo>
                    <a:pt x="72" y="94"/>
                  </a:lnTo>
                  <a:lnTo>
                    <a:pt x="74" y="91"/>
                  </a:lnTo>
                  <a:lnTo>
                    <a:pt x="79" y="92"/>
                  </a:lnTo>
                  <a:lnTo>
                    <a:pt x="82" y="94"/>
                  </a:lnTo>
                  <a:lnTo>
                    <a:pt x="86" y="95"/>
                  </a:lnTo>
                  <a:lnTo>
                    <a:pt x="116" y="108"/>
                  </a:lnTo>
                  <a:lnTo>
                    <a:pt x="127" y="112"/>
                  </a:lnTo>
                  <a:lnTo>
                    <a:pt x="125" y="117"/>
                  </a:lnTo>
                  <a:lnTo>
                    <a:pt x="123" y="120"/>
                  </a:lnTo>
                  <a:lnTo>
                    <a:pt x="121" y="123"/>
                  </a:lnTo>
                  <a:lnTo>
                    <a:pt x="120" y="128"/>
                  </a:lnTo>
                  <a:lnTo>
                    <a:pt x="110" y="124"/>
                  </a:lnTo>
                  <a:lnTo>
                    <a:pt x="102" y="119"/>
                  </a:lnTo>
                  <a:lnTo>
                    <a:pt x="94" y="116"/>
                  </a:lnTo>
                  <a:lnTo>
                    <a:pt x="82" y="111"/>
                  </a:lnTo>
                  <a:lnTo>
                    <a:pt x="65" y="104"/>
                  </a:lnTo>
                  <a:close/>
                </a:path>
              </a:pathLst>
            </a:custGeom>
            <a:grpFill/>
            <a:ln w="0">
              <a:solidFill>
                <a:srgbClr val="FFFFFF"/>
              </a:solidFill>
              <a:prstDash val="solid"/>
              <a:round/>
              <a:headEnd/>
              <a:tailEnd/>
            </a:ln>
          </p:spPr>
          <p:txBody>
            <a:bodyPr/>
            <a:lstStyle/>
            <a:p>
              <a:endParaRPr lang="zh-CN" altLang="en-US"/>
            </a:p>
          </p:txBody>
        </p:sp>
        <p:sp>
          <p:nvSpPr>
            <p:cNvPr id="14" name="Freeform 44">
              <a:extLst>
                <a:ext uri="{FF2B5EF4-FFF2-40B4-BE49-F238E27FC236}">
                  <a16:creationId xmlns:a16="http://schemas.microsoft.com/office/drawing/2014/main" xmlns="" id="{BAE11191-157C-48E1-99C7-6E59733E4320}"/>
                </a:ext>
              </a:extLst>
            </p:cNvPr>
            <p:cNvSpPr>
              <a:spLocks noEditPoints="1"/>
            </p:cNvSpPr>
            <p:nvPr/>
          </p:nvSpPr>
          <p:spPr bwMode="auto">
            <a:xfrm>
              <a:off x="2025" y="90"/>
              <a:ext cx="130" cy="132"/>
            </a:xfrm>
            <a:custGeom>
              <a:avLst/>
              <a:gdLst>
                <a:gd name="T0" fmla="*/ 6 w 130"/>
                <a:gd name="T1" fmla="*/ 48 h 132"/>
                <a:gd name="T2" fmla="*/ 14 w 130"/>
                <a:gd name="T3" fmla="*/ 44 h 132"/>
                <a:gd name="T4" fmla="*/ 22 w 130"/>
                <a:gd name="T5" fmla="*/ 40 h 132"/>
                <a:gd name="T6" fmla="*/ 34 w 130"/>
                <a:gd name="T7" fmla="*/ 32 h 132"/>
                <a:gd name="T8" fmla="*/ 44 w 130"/>
                <a:gd name="T9" fmla="*/ 20 h 132"/>
                <a:gd name="T10" fmla="*/ 50 w 130"/>
                <a:gd name="T11" fmla="*/ 11 h 132"/>
                <a:gd name="T12" fmla="*/ 54 w 130"/>
                <a:gd name="T13" fmla="*/ 4 h 132"/>
                <a:gd name="T14" fmla="*/ 56 w 130"/>
                <a:gd name="T15" fmla="*/ 0 h 132"/>
                <a:gd name="T16" fmla="*/ 76 w 130"/>
                <a:gd name="T17" fmla="*/ 3 h 132"/>
                <a:gd name="T18" fmla="*/ 78 w 130"/>
                <a:gd name="T19" fmla="*/ 12 h 132"/>
                <a:gd name="T20" fmla="*/ 85 w 130"/>
                <a:gd name="T21" fmla="*/ 20 h 132"/>
                <a:gd name="T22" fmla="*/ 94 w 130"/>
                <a:gd name="T23" fmla="*/ 29 h 132"/>
                <a:gd name="T24" fmla="*/ 114 w 130"/>
                <a:gd name="T25" fmla="*/ 41 h 132"/>
                <a:gd name="T26" fmla="*/ 129 w 130"/>
                <a:gd name="T27" fmla="*/ 47 h 132"/>
                <a:gd name="T28" fmla="*/ 127 w 130"/>
                <a:gd name="T29" fmla="*/ 50 h 132"/>
                <a:gd name="T30" fmla="*/ 122 w 130"/>
                <a:gd name="T31" fmla="*/ 58 h 132"/>
                <a:gd name="T32" fmla="*/ 106 w 130"/>
                <a:gd name="T33" fmla="*/ 57 h 132"/>
                <a:gd name="T34" fmla="*/ 96 w 130"/>
                <a:gd name="T35" fmla="*/ 64 h 132"/>
                <a:gd name="T36" fmla="*/ 47 w 130"/>
                <a:gd name="T37" fmla="*/ 64 h 132"/>
                <a:gd name="T38" fmla="*/ 36 w 130"/>
                <a:gd name="T39" fmla="*/ 50 h 132"/>
                <a:gd name="T40" fmla="*/ 28 w 130"/>
                <a:gd name="T41" fmla="*/ 56 h 132"/>
                <a:gd name="T42" fmla="*/ 24 w 130"/>
                <a:gd name="T43" fmla="*/ 58 h 132"/>
                <a:gd name="T44" fmla="*/ 12 w 130"/>
                <a:gd name="T45" fmla="*/ 62 h 132"/>
                <a:gd name="T46" fmla="*/ 8 w 130"/>
                <a:gd name="T47" fmla="*/ 58 h 132"/>
                <a:gd name="T48" fmla="*/ 4 w 130"/>
                <a:gd name="T49" fmla="*/ 53 h 132"/>
                <a:gd name="T50" fmla="*/ 9 w 130"/>
                <a:gd name="T51" fmla="*/ 73 h 132"/>
                <a:gd name="T52" fmla="*/ 105 w 130"/>
                <a:gd name="T53" fmla="*/ 73 h 132"/>
                <a:gd name="T54" fmla="*/ 121 w 130"/>
                <a:gd name="T55" fmla="*/ 89 h 132"/>
                <a:gd name="T56" fmla="*/ 90 w 130"/>
                <a:gd name="T57" fmla="*/ 89 h 132"/>
                <a:gd name="T58" fmla="*/ 121 w 130"/>
                <a:gd name="T59" fmla="*/ 118 h 132"/>
                <a:gd name="T60" fmla="*/ 107 w 130"/>
                <a:gd name="T61" fmla="*/ 132 h 132"/>
                <a:gd name="T62" fmla="*/ 100 w 130"/>
                <a:gd name="T63" fmla="*/ 122 h 132"/>
                <a:gd name="T64" fmla="*/ 71 w 130"/>
                <a:gd name="T65" fmla="*/ 125 h 132"/>
                <a:gd name="T66" fmla="*/ 59 w 130"/>
                <a:gd name="T67" fmla="*/ 125 h 132"/>
                <a:gd name="T68" fmla="*/ 53 w 130"/>
                <a:gd name="T69" fmla="*/ 126 h 132"/>
                <a:gd name="T70" fmla="*/ 43 w 130"/>
                <a:gd name="T71" fmla="*/ 127 h 132"/>
                <a:gd name="T72" fmla="*/ 34 w 130"/>
                <a:gd name="T73" fmla="*/ 128 h 132"/>
                <a:gd name="T74" fmla="*/ 27 w 130"/>
                <a:gd name="T75" fmla="*/ 130 h 132"/>
                <a:gd name="T76" fmla="*/ 25 w 130"/>
                <a:gd name="T77" fmla="*/ 126 h 132"/>
                <a:gd name="T78" fmla="*/ 23 w 130"/>
                <a:gd name="T79" fmla="*/ 122 h 132"/>
                <a:gd name="T80" fmla="*/ 19 w 130"/>
                <a:gd name="T81" fmla="*/ 113 h 132"/>
                <a:gd name="T82" fmla="*/ 28 w 130"/>
                <a:gd name="T83" fmla="*/ 109 h 132"/>
                <a:gd name="T84" fmla="*/ 37 w 130"/>
                <a:gd name="T85" fmla="*/ 102 h 132"/>
                <a:gd name="T86" fmla="*/ 44 w 130"/>
                <a:gd name="T87" fmla="*/ 94 h 132"/>
                <a:gd name="T88" fmla="*/ 23 w 130"/>
                <a:gd name="T89" fmla="*/ 89 h 132"/>
                <a:gd name="T90" fmla="*/ 9 w 130"/>
                <a:gd name="T91" fmla="*/ 73 h 132"/>
                <a:gd name="T92" fmla="*/ 47 w 130"/>
                <a:gd name="T93" fmla="*/ 49 h 132"/>
                <a:gd name="T94" fmla="*/ 92 w 130"/>
                <a:gd name="T95" fmla="*/ 49 h 132"/>
                <a:gd name="T96" fmla="*/ 84 w 130"/>
                <a:gd name="T97" fmla="*/ 41 h 132"/>
                <a:gd name="T98" fmla="*/ 76 w 130"/>
                <a:gd name="T99" fmla="*/ 33 h 132"/>
                <a:gd name="T100" fmla="*/ 66 w 130"/>
                <a:gd name="T101" fmla="*/ 19 h 132"/>
                <a:gd name="T102" fmla="*/ 54 w 130"/>
                <a:gd name="T103" fmla="*/ 34 h 132"/>
                <a:gd name="T104" fmla="*/ 38 w 130"/>
                <a:gd name="T105" fmla="*/ 49 h 132"/>
                <a:gd name="T106" fmla="*/ 87 w 130"/>
                <a:gd name="T107" fmla="*/ 107 h 132"/>
                <a:gd name="T108" fmla="*/ 85 w 130"/>
                <a:gd name="T109" fmla="*/ 105 h 132"/>
                <a:gd name="T110" fmla="*/ 79 w 130"/>
                <a:gd name="T111" fmla="*/ 101 h 132"/>
                <a:gd name="T112" fmla="*/ 79 w 130"/>
                <a:gd name="T113" fmla="*/ 95 h 132"/>
                <a:gd name="T114" fmla="*/ 85 w 130"/>
                <a:gd name="T115" fmla="*/ 91 h 132"/>
                <a:gd name="T116" fmla="*/ 67 w 130"/>
                <a:gd name="T117" fmla="*/ 89 h 132"/>
                <a:gd name="T118" fmla="*/ 69 w 130"/>
                <a:gd name="T119" fmla="*/ 93 h 132"/>
                <a:gd name="T120" fmla="*/ 61 w 130"/>
                <a:gd name="T121" fmla="*/ 101 h 132"/>
                <a:gd name="T122" fmla="*/ 68 w 130"/>
                <a:gd name="T123" fmla="*/ 110 h 13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30" h="132">
                  <a:moveTo>
                    <a:pt x="0" y="50"/>
                  </a:moveTo>
                  <a:lnTo>
                    <a:pt x="6" y="48"/>
                  </a:lnTo>
                  <a:lnTo>
                    <a:pt x="12" y="47"/>
                  </a:lnTo>
                  <a:lnTo>
                    <a:pt x="14" y="44"/>
                  </a:lnTo>
                  <a:lnTo>
                    <a:pt x="17" y="43"/>
                  </a:lnTo>
                  <a:lnTo>
                    <a:pt x="22" y="40"/>
                  </a:lnTo>
                  <a:lnTo>
                    <a:pt x="27" y="36"/>
                  </a:lnTo>
                  <a:lnTo>
                    <a:pt x="34" y="32"/>
                  </a:lnTo>
                  <a:lnTo>
                    <a:pt x="39" y="26"/>
                  </a:lnTo>
                  <a:lnTo>
                    <a:pt x="44" y="20"/>
                  </a:lnTo>
                  <a:lnTo>
                    <a:pt x="47" y="16"/>
                  </a:lnTo>
                  <a:lnTo>
                    <a:pt x="50" y="11"/>
                  </a:lnTo>
                  <a:lnTo>
                    <a:pt x="52" y="8"/>
                  </a:lnTo>
                  <a:lnTo>
                    <a:pt x="54" y="4"/>
                  </a:lnTo>
                  <a:lnTo>
                    <a:pt x="55" y="2"/>
                  </a:lnTo>
                  <a:lnTo>
                    <a:pt x="56" y="0"/>
                  </a:lnTo>
                  <a:lnTo>
                    <a:pt x="66" y="2"/>
                  </a:lnTo>
                  <a:lnTo>
                    <a:pt x="76" y="3"/>
                  </a:lnTo>
                  <a:lnTo>
                    <a:pt x="75" y="6"/>
                  </a:lnTo>
                  <a:lnTo>
                    <a:pt x="78" y="12"/>
                  </a:lnTo>
                  <a:lnTo>
                    <a:pt x="82" y="17"/>
                  </a:lnTo>
                  <a:lnTo>
                    <a:pt x="85" y="20"/>
                  </a:lnTo>
                  <a:lnTo>
                    <a:pt x="89" y="25"/>
                  </a:lnTo>
                  <a:lnTo>
                    <a:pt x="94" y="29"/>
                  </a:lnTo>
                  <a:lnTo>
                    <a:pt x="101" y="34"/>
                  </a:lnTo>
                  <a:lnTo>
                    <a:pt x="114" y="41"/>
                  </a:lnTo>
                  <a:lnTo>
                    <a:pt x="130" y="45"/>
                  </a:lnTo>
                  <a:lnTo>
                    <a:pt x="129" y="47"/>
                  </a:lnTo>
                  <a:lnTo>
                    <a:pt x="128" y="49"/>
                  </a:lnTo>
                  <a:lnTo>
                    <a:pt x="127" y="50"/>
                  </a:lnTo>
                  <a:lnTo>
                    <a:pt x="124" y="53"/>
                  </a:lnTo>
                  <a:lnTo>
                    <a:pt x="122" y="58"/>
                  </a:lnTo>
                  <a:lnTo>
                    <a:pt x="120" y="64"/>
                  </a:lnTo>
                  <a:lnTo>
                    <a:pt x="106" y="57"/>
                  </a:lnTo>
                  <a:lnTo>
                    <a:pt x="96" y="50"/>
                  </a:lnTo>
                  <a:lnTo>
                    <a:pt x="96" y="64"/>
                  </a:lnTo>
                  <a:lnTo>
                    <a:pt x="84" y="64"/>
                  </a:lnTo>
                  <a:lnTo>
                    <a:pt x="47" y="64"/>
                  </a:lnTo>
                  <a:lnTo>
                    <a:pt x="36" y="64"/>
                  </a:lnTo>
                  <a:lnTo>
                    <a:pt x="36" y="50"/>
                  </a:lnTo>
                  <a:lnTo>
                    <a:pt x="31" y="53"/>
                  </a:lnTo>
                  <a:lnTo>
                    <a:pt x="28" y="56"/>
                  </a:lnTo>
                  <a:lnTo>
                    <a:pt x="25" y="57"/>
                  </a:lnTo>
                  <a:lnTo>
                    <a:pt x="24" y="58"/>
                  </a:lnTo>
                  <a:lnTo>
                    <a:pt x="14" y="65"/>
                  </a:lnTo>
                  <a:lnTo>
                    <a:pt x="12" y="62"/>
                  </a:lnTo>
                  <a:lnTo>
                    <a:pt x="11" y="59"/>
                  </a:lnTo>
                  <a:lnTo>
                    <a:pt x="8" y="58"/>
                  </a:lnTo>
                  <a:lnTo>
                    <a:pt x="7" y="56"/>
                  </a:lnTo>
                  <a:lnTo>
                    <a:pt x="4" y="53"/>
                  </a:lnTo>
                  <a:lnTo>
                    <a:pt x="0" y="50"/>
                  </a:lnTo>
                  <a:close/>
                  <a:moveTo>
                    <a:pt x="9" y="73"/>
                  </a:moveTo>
                  <a:lnTo>
                    <a:pt x="23" y="73"/>
                  </a:lnTo>
                  <a:lnTo>
                    <a:pt x="105" y="73"/>
                  </a:lnTo>
                  <a:lnTo>
                    <a:pt x="121" y="73"/>
                  </a:lnTo>
                  <a:lnTo>
                    <a:pt x="121" y="89"/>
                  </a:lnTo>
                  <a:lnTo>
                    <a:pt x="105" y="89"/>
                  </a:lnTo>
                  <a:lnTo>
                    <a:pt x="90" y="89"/>
                  </a:lnTo>
                  <a:lnTo>
                    <a:pt x="107" y="104"/>
                  </a:lnTo>
                  <a:lnTo>
                    <a:pt x="121" y="118"/>
                  </a:lnTo>
                  <a:lnTo>
                    <a:pt x="113" y="125"/>
                  </a:lnTo>
                  <a:lnTo>
                    <a:pt x="107" y="132"/>
                  </a:lnTo>
                  <a:lnTo>
                    <a:pt x="104" y="127"/>
                  </a:lnTo>
                  <a:lnTo>
                    <a:pt x="100" y="122"/>
                  </a:lnTo>
                  <a:lnTo>
                    <a:pt x="85" y="124"/>
                  </a:lnTo>
                  <a:lnTo>
                    <a:pt x="71" y="125"/>
                  </a:lnTo>
                  <a:lnTo>
                    <a:pt x="65" y="125"/>
                  </a:lnTo>
                  <a:lnTo>
                    <a:pt x="59" y="125"/>
                  </a:lnTo>
                  <a:lnTo>
                    <a:pt x="55" y="126"/>
                  </a:lnTo>
                  <a:lnTo>
                    <a:pt x="53" y="126"/>
                  </a:lnTo>
                  <a:lnTo>
                    <a:pt x="48" y="126"/>
                  </a:lnTo>
                  <a:lnTo>
                    <a:pt x="43" y="127"/>
                  </a:lnTo>
                  <a:lnTo>
                    <a:pt x="37" y="128"/>
                  </a:lnTo>
                  <a:lnTo>
                    <a:pt x="34" y="128"/>
                  </a:lnTo>
                  <a:lnTo>
                    <a:pt x="31" y="129"/>
                  </a:lnTo>
                  <a:lnTo>
                    <a:pt x="27" y="130"/>
                  </a:lnTo>
                  <a:lnTo>
                    <a:pt x="27" y="128"/>
                  </a:lnTo>
                  <a:lnTo>
                    <a:pt x="25" y="126"/>
                  </a:lnTo>
                  <a:lnTo>
                    <a:pt x="24" y="125"/>
                  </a:lnTo>
                  <a:lnTo>
                    <a:pt x="23" y="122"/>
                  </a:lnTo>
                  <a:lnTo>
                    <a:pt x="22" y="118"/>
                  </a:lnTo>
                  <a:lnTo>
                    <a:pt x="19" y="113"/>
                  </a:lnTo>
                  <a:lnTo>
                    <a:pt x="24" y="111"/>
                  </a:lnTo>
                  <a:lnTo>
                    <a:pt x="28" y="109"/>
                  </a:lnTo>
                  <a:lnTo>
                    <a:pt x="32" y="105"/>
                  </a:lnTo>
                  <a:lnTo>
                    <a:pt x="37" y="102"/>
                  </a:lnTo>
                  <a:lnTo>
                    <a:pt x="40" y="98"/>
                  </a:lnTo>
                  <a:lnTo>
                    <a:pt x="44" y="94"/>
                  </a:lnTo>
                  <a:lnTo>
                    <a:pt x="48" y="89"/>
                  </a:lnTo>
                  <a:lnTo>
                    <a:pt x="23" y="89"/>
                  </a:lnTo>
                  <a:lnTo>
                    <a:pt x="9" y="89"/>
                  </a:lnTo>
                  <a:lnTo>
                    <a:pt x="9" y="73"/>
                  </a:lnTo>
                  <a:close/>
                  <a:moveTo>
                    <a:pt x="38" y="49"/>
                  </a:moveTo>
                  <a:lnTo>
                    <a:pt x="47" y="49"/>
                  </a:lnTo>
                  <a:lnTo>
                    <a:pt x="84" y="49"/>
                  </a:lnTo>
                  <a:lnTo>
                    <a:pt x="92" y="49"/>
                  </a:lnTo>
                  <a:lnTo>
                    <a:pt x="87" y="44"/>
                  </a:lnTo>
                  <a:lnTo>
                    <a:pt x="84" y="41"/>
                  </a:lnTo>
                  <a:lnTo>
                    <a:pt x="81" y="37"/>
                  </a:lnTo>
                  <a:lnTo>
                    <a:pt x="76" y="33"/>
                  </a:lnTo>
                  <a:lnTo>
                    <a:pt x="71" y="27"/>
                  </a:lnTo>
                  <a:lnTo>
                    <a:pt x="66" y="19"/>
                  </a:lnTo>
                  <a:lnTo>
                    <a:pt x="60" y="27"/>
                  </a:lnTo>
                  <a:lnTo>
                    <a:pt x="54" y="34"/>
                  </a:lnTo>
                  <a:lnTo>
                    <a:pt x="46" y="41"/>
                  </a:lnTo>
                  <a:lnTo>
                    <a:pt x="38" y="49"/>
                  </a:lnTo>
                  <a:close/>
                  <a:moveTo>
                    <a:pt x="89" y="109"/>
                  </a:moveTo>
                  <a:lnTo>
                    <a:pt x="87" y="107"/>
                  </a:lnTo>
                  <a:lnTo>
                    <a:pt x="86" y="105"/>
                  </a:lnTo>
                  <a:lnTo>
                    <a:pt x="85" y="105"/>
                  </a:lnTo>
                  <a:lnTo>
                    <a:pt x="83" y="103"/>
                  </a:lnTo>
                  <a:lnTo>
                    <a:pt x="79" y="101"/>
                  </a:lnTo>
                  <a:lnTo>
                    <a:pt x="76" y="97"/>
                  </a:lnTo>
                  <a:lnTo>
                    <a:pt x="79" y="95"/>
                  </a:lnTo>
                  <a:lnTo>
                    <a:pt x="82" y="94"/>
                  </a:lnTo>
                  <a:lnTo>
                    <a:pt x="85" y="91"/>
                  </a:lnTo>
                  <a:lnTo>
                    <a:pt x="89" y="89"/>
                  </a:lnTo>
                  <a:lnTo>
                    <a:pt x="67" y="89"/>
                  </a:lnTo>
                  <a:lnTo>
                    <a:pt x="71" y="91"/>
                  </a:lnTo>
                  <a:lnTo>
                    <a:pt x="69" y="93"/>
                  </a:lnTo>
                  <a:lnTo>
                    <a:pt x="68" y="94"/>
                  </a:lnTo>
                  <a:lnTo>
                    <a:pt x="61" y="101"/>
                  </a:lnTo>
                  <a:lnTo>
                    <a:pt x="48" y="111"/>
                  </a:lnTo>
                  <a:lnTo>
                    <a:pt x="68" y="110"/>
                  </a:lnTo>
                  <a:lnTo>
                    <a:pt x="89" y="109"/>
                  </a:lnTo>
                  <a:close/>
                </a:path>
              </a:pathLst>
            </a:custGeom>
            <a:grpFill/>
            <a:ln w="0">
              <a:solidFill>
                <a:srgbClr val="FFFFFF"/>
              </a:solidFill>
              <a:prstDash val="solid"/>
              <a:round/>
              <a:headEnd/>
              <a:tailEnd/>
            </a:ln>
          </p:spPr>
          <p:txBody>
            <a:bodyPr/>
            <a:lstStyle/>
            <a:p>
              <a:endParaRPr lang="zh-CN" altLang="en-US"/>
            </a:p>
          </p:txBody>
        </p:sp>
        <p:sp>
          <p:nvSpPr>
            <p:cNvPr id="15" name="Freeform 45">
              <a:extLst>
                <a:ext uri="{FF2B5EF4-FFF2-40B4-BE49-F238E27FC236}">
                  <a16:creationId xmlns:a16="http://schemas.microsoft.com/office/drawing/2014/main" xmlns="" id="{A90FD467-63C9-4C89-A289-EE96DFBE888D}"/>
                </a:ext>
              </a:extLst>
            </p:cNvPr>
            <p:cNvSpPr>
              <a:spLocks/>
            </p:cNvSpPr>
            <p:nvPr/>
          </p:nvSpPr>
          <p:spPr bwMode="auto">
            <a:xfrm>
              <a:off x="682" y="287"/>
              <a:ext cx="51" cy="64"/>
            </a:xfrm>
            <a:custGeom>
              <a:avLst/>
              <a:gdLst>
                <a:gd name="T0" fmla="*/ 51 w 51"/>
                <a:gd name="T1" fmla="*/ 3 h 64"/>
                <a:gd name="T2" fmla="*/ 50 w 51"/>
                <a:gd name="T3" fmla="*/ 13 h 64"/>
                <a:gd name="T4" fmla="*/ 50 w 51"/>
                <a:gd name="T5" fmla="*/ 13 h 64"/>
                <a:gd name="T6" fmla="*/ 49 w 51"/>
                <a:gd name="T7" fmla="*/ 13 h 64"/>
                <a:gd name="T8" fmla="*/ 44 w 51"/>
                <a:gd name="T9" fmla="*/ 10 h 64"/>
                <a:gd name="T10" fmla="*/ 39 w 51"/>
                <a:gd name="T11" fmla="*/ 9 h 64"/>
                <a:gd name="T12" fmla="*/ 36 w 51"/>
                <a:gd name="T13" fmla="*/ 9 h 64"/>
                <a:gd name="T14" fmla="*/ 30 w 51"/>
                <a:gd name="T15" fmla="*/ 10 h 64"/>
                <a:gd name="T16" fmla="*/ 27 w 51"/>
                <a:gd name="T17" fmla="*/ 11 h 64"/>
                <a:gd name="T18" fmla="*/ 22 w 51"/>
                <a:gd name="T19" fmla="*/ 13 h 64"/>
                <a:gd name="T20" fmla="*/ 20 w 51"/>
                <a:gd name="T21" fmla="*/ 16 h 64"/>
                <a:gd name="T22" fmla="*/ 16 w 51"/>
                <a:gd name="T23" fmla="*/ 21 h 64"/>
                <a:gd name="T24" fmla="*/ 14 w 51"/>
                <a:gd name="T25" fmla="*/ 25 h 64"/>
                <a:gd name="T26" fmla="*/ 13 w 51"/>
                <a:gd name="T27" fmla="*/ 32 h 64"/>
                <a:gd name="T28" fmla="*/ 14 w 51"/>
                <a:gd name="T29" fmla="*/ 38 h 64"/>
                <a:gd name="T30" fmla="*/ 16 w 51"/>
                <a:gd name="T31" fmla="*/ 44 h 64"/>
                <a:gd name="T32" fmla="*/ 20 w 51"/>
                <a:gd name="T33" fmla="*/ 48 h 64"/>
                <a:gd name="T34" fmla="*/ 24 w 51"/>
                <a:gd name="T35" fmla="*/ 52 h 64"/>
                <a:gd name="T36" fmla="*/ 29 w 51"/>
                <a:gd name="T37" fmla="*/ 54 h 64"/>
                <a:gd name="T38" fmla="*/ 36 w 51"/>
                <a:gd name="T39" fmla="*/ 54 h 64"/>
                <a:gd name="T40" fmla="*/ 38 w 51"/>
                <a:gd name="T41" fmla="*/ 54 h 64"/>
                <a:gd name="T42" fmla="*/ 42 w 51"/>
                <a:gd name="T43" fmla="*/ 53 h 64"/>
                <a:gd name="T44" fmla="*/ 46 w 51"/>
                <a:gd name="T45" fmla="*/ 52 h 64"/>
                <a:gd name="T46" fmla="*/ 49 w 51"/>
                <a:gd name="T47" fmla="*/ 52 h 64"/>
                <a:gd name="T48" fmla="*/ 50 w 51"/>
                <a:gd name="T49" fmla="*/ 50 h 64"/>
                <a:gd name="T50" fmla="*/ 51 w 51"/>
                <a:gd name="T51" fmla="*/ 61 h 64"/>
                <a:gd name="T52" fmla="*/ 50 w 51"/>
                <a:gd name="T53" fmla="*/ 61 h 64"/>
                <a:gd name="T54" fmla="*/ 47 w 51"/>
                <a:gd name="T55" fmla="*/ 62 h 64"/>
                <a:gd name="T56" fmla="*/ 43 w 51"/>
                <a:gd name="T57" fmla="*/ 63 h 64"/>
                <a:gd name="T58" fmla="*/ 38 w 51"/>
                <a:gd name="T59" fmla="*/ 63 h 64"/>
                <a:gd name="T60" fmla="*/ 35 w 51"/>
                <a:gd name="T61" fmla="*/ 64 h 64"/>
                <a:gd name="T62" fmla="*/ 21 w 51"/>
                <a:gd name="T63" fmla="*/ 62 h 64"/>
                <a:gd name="T64" fmla="*/ 10 w 51"/>
                <a:gd name="T65" fmla="*/ 55 h 64"/>
                <a:gd name="T66" fmla="*/ 3 w 51"/>
                <a:gd name="T67" fmla="*/ 45 h 64"/>
                <a:gd name="T68" fmla="*/ 0 w 51"/>
                <a:gd name="T69" fmla="*/ 32 h 64"/>
                <a:gd name="T70" fmla="*/ 3 w 51"/>
                <a:gd name="T71" fmla="*/ 19 h 64"/>
                <a:gd name="T72" fmla="*/ 10 w 51"/>
                <a:gd name="T73" fmla="*/ 9 h 64"/>
                <a:gd name="T74" fmla="*/ 21 w 51"/>
                <a:gd name="T75" fmla="*/ 2 h 64"/>
                <a:gd name="T76" fmla="*/ 35 w 51"/>
                <a:gd name="T77" fmla="*/ 0 h 64"/>
                <a:gd name="T78" fmla="*/ 38 w 51"/>
                <a:gd name="T79" fmla="*/ 0 h 64"/>
                <a:gd name="T80" fmla="*/ 42 w 51"/>
                <a:gd name="T81" fmla="*/ 1 h 64"/>
                <a:gd name="T82" fmla="*/ 47 w 51"/>
                <a:gd name="T83" fmla="*/ 2 h 64"/>
                <a:gd name="T84" fmla="*/ 49 w 51"/>
                <a:gd name="T85" fmla="*/ 2 h 64"/>
                <a:gd name="T86" fmla="*/ 51 w 51"/>
                <a:gd name="T87" fmla="*/ 3 h 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1" h="64">
                  <a:moveTo>
                    <a:pt x="51" y="3"/>
                  </a:moveTo>
                  <a:lnTo>
                    <a:pt x="50" y="13"/>
                  </a:lnTo>
                  <a:lnTo>
                    <a:pt x="49" y="13"/>
                  </a:lnTo>
                  <a:lnTo>
                    <a:pt x="44" y="10"/>
                  </a:lnTo>
                  <a:lnTo>
                    <a:pt x="39" y="9"/>
                  </a:lnTo>
                  <a:lnTo>
                    <a:pt x="36" y="9"/>
                  </a:lnTo>
                  <a:lnTo>
                    <a:pt x="30" y="10"/>
                  </a:lnTo>
                  <a:lnTo>
                    <a:pt x="27" y="11"/>
                  </a:lnTo>
                  <a:lnTo>
                    <a:pt x="22" y="13"/>
                  </a:lnTo>
                  <a:lnTo>
                    <a:pt x="20" y="16"/>
                  </a:lnTo>
                  <a:lnTo>
                    <a:pt x="16" y="21"/>
                  </a:lnTo>
                  <a:lnTo>
                    <a:pt x="14" y="25"/>
                  </a:lnTo>
                  <a:lnTo>
                    <a:pt x="13" y="32"/>
                  </a:lnTo>
                  <a:lnTo>
                    <a:pt x="14" y="38"/>
                  </a:lnTo>
                  <a:lnTo>
                    <a:pt x="16" y="44"/>
                  </a:lnTo>
                  <a:lnTo>
                    <a:pt x="20" y="48"/>
                  </a:lnTo>
                  <a:lnTo>
                    <a:pt x="24" y="52"/>
                  </a:lnTo>
                  <a:lnTo>
                    <a:pt x="29" y="54"/>
                  </a:lnTo>
                  <a:lnTo>
                    <a:pt x="36" y="54"/>
                  </a:lnTo>
                  <a:lnTo>
                    <a:pt x="38" y="54"/>
                  </a:lnTo>
                  <a:lnTo>
                    <a:pt x="42" y="53"/>
                  </a:lnTo>
                  <a:lnTo>
                    <a:pt x="46" y="52"/>
                  </a:lnTo>
                  <a:lnTo>
                    <a:pt x="49" y="52"/>
                  </a:lnTo>
                  <a:lnTo>
                    <a:pt x="50" y="50"/>
                  </a:lnTo>
                  <a:lnTo>
                    <a:pt x="51" y="61"/>
                  </a:lnTo>
                  <a:lnTo>
                    <a:pt x="50" y="61"/>
                  </a:lnTo>
                  <a:lnTo>
                    <a:pt x="47" y="62"/>
                  </a:lnTo>
                  <a:lnTo>
                    <a:pt x="43" y="63"/>
                  </a:lnTo>
                  <a:lnTo>
                    <a:pt x="38" y="63"/>
                  </a:lnTo>
                  <a:lnTo>
                    <a:pt x="35" y="64"/>
                  </a:lnTo>
                  <a:lnTo>
                    <a:pt x="21" y="62"/>
                  </a:lnTo>
                  <a:lnTo>
                    <a:pt x="10" y="55"/>
                  </a:lnTo>
                  <a:lnTo>
                    <a:pt x="3" y="45"/>
                  </a:lnTo>
                  <a:lnTo>
                    <a:pt x="0" y="32"/>
                  </a:lnTo>
                  <a:lnTo>
                    <a:pt x="3" y="19"/>
                  </a:lnTo>
                  <a:lnTo>
                    <a:pt x="10" y="9"/>
                  </a:lnTo>
                  <a:lnTo>
                    <a:pt x="21" y="2"/>
                  </a:lnTo>
                  <a:lnTo>
                    <a:pt x="35" y="0"/>
                  </a:lnTo>
                  <a:lnTo>
                    <a:pt x="38" y="0"/>
                  </a:lnTo>
                  <a:lnTo>
                    <a:pt x="42" y="1"/>
                  </a:lnTo>
                  <a:lnTo>
                    <a:pt x="47" y="2"/>
                  </a:lnTo>
                  <a:lnTo>
                    <a:pt x="49" y="2"/>
                  </a:lnTo>
                  <a:lnTo>
                    <a:pt x="51" y="3"/>
                  </a:lnTo>
                  <a:close/>
                </a:path>
              </a:pathLst>
            </a:custGeom>
            <a:grpFill/>
            <a:ln w="0">
              <a:solidFill>
                <a:srgbClr val="FFFFFF"/>
              </a:solidFill>
              <a:prstDash val="solid"/>
              <a:round/>
              <a:headEnd/>
              <a:tailEnd/>
            </a:ln>
          </p:spPr>
          <p:txBody>
            <a:bodyPr/>
            <a:lstStyle/>
            <a:p>
              <a:endParaRPr lang="zh-CN" altLang="en-US"/>
            </a:p>
          </p:txBody>
        </p:sp>
        <p:sp>
          <p:nvSpPr>
            <p:cNvPr id="16" name="Freeform 46">
              <a:extLst>
                <a:ext uri="{FF2B5EF4-FFF2-40B4-BE49-F238E27FC236}">
                  <a16:creationId xmlns:a16="http://schemas.microsoft.com/office/drawing/2014/main" xmlns="" id="{C8555F9D-A21E-4C46-97C5-E942AA569CA8}"/>
                </a:ext>
              </a:extLst>
            </p:cNvPr>
            <p:cNvSpPr>
              <a:spLocks/>
            </p:cNvSpPr>
            <p:nvPr/>
          </p:nvSpPr>
          <p:spPr bwMode="auto">
            <a:xfrm>
              <a:off x="742" y="288"/>
              <a:ext cx="48" cy="61"/>
            </a:xfrm>
            <a:custGeom>
              <a:avLst/>
              <a:gdLst>
                <a:gd name="T0" fmla="*/ 0 w 48"/>
                <a:gd name="T1" fmla="*/ 0 h 61"/>
                <a:gd name="T2" fmla="*/ 13 w 48"/>
                <a:gd name="T3" fmla="*/ 0 h 61"/>
                <a:gd name="T4" fmla="*/ 13 w 48"/>
                <a:gd name="T5" fmla="*/ 25 h 61"/>
                <a:gd name="T6" fmla="*/ 37 w 48"/>
                <a:gd name="T7" fmla="*/ 25 h 61"/>
                <a:gd name="T8" fmla="*/ 37 w 48"/>
                <a:gd name="T9" fmla="*/ 0 h 61"/>
                <a:gd name="T10" fmla="*/ 48 w 48"/>
                <a:gd name="T11" fmla="*/ 0 h 61"/>
                <a:gd name="T12" fmla="*/ 48 w 48"/>
                <a:gd name="T13" fmla="*/ 61 h 61"/>
                <a:gd name="T14" fmla="*/ 37 w 48"/>
                <a:gd name="T15" fmla="*/ 61 h 61"/>
                <a:gd name="T16" fmla="*/ 37 w 48"/>
                <a:gd name="T17" fmla="*/ 35 h 61"/>
                <a:gd name="T18" fmla="*/ 13 w 48"/>
                <a:gd name="T19" fmla="*/ 35 h 61"/>
                <a:gd name="T20" fmla="*/ 13 w 48"/>
                <a:gd name="T21" fmla="*/ 61 h 61"/>
                <a:gd name="T22" fmla="*/ 0 w 48"/>
                <a:gd name="T23" fmla="*/ 61 h 61"/>
                <a:gd name="T24" fmla="*/ 0 w 48"/>
                <a:gd name="T25" fmla="*/ 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61">
                  <a:moveTo>
                    <a:pt x="0" y="0"/>
                  </a:moveTo>
                  <a:lnTo>
                    <a:pt x="13" y="0"/>
                  </a:lnTo>
                  <a:lnTo>
                    <a:pt x="13" y="25"/>
                  </a:lnTo>
                  <a:lnTo>
                    <a:pt x="37" y="25"/>
                  </a:lnTo>
                  <a:lnTo>
                    <a:pt x="37" y="0"/>
                  </a:lnTo>
                  <a:lnTo>
                    <a:pt x="48" y="0"/>
                  </a:lnTo>
                  <a:lnTo>
                    <a:pt x="48" y="61"/>
                  </a:lnTo>
                  <a:lnTo>
                    <a:pt x="37" y="61"/>
                  </a:lnTo>
                  <a:lnTo>
                    <a:pt x="37" y="35"/>
                  </a:lnTo>
                  <a:lnTo>
                    <a:pt x="13" y="35"/>
                  </a:lnTo>
                  <a:lnTo>
                    <a:pt x="13"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17" name="Rectangle 47">
              <a:extLst>
                <a:ext uri="{FF2B5EF4-FFF2-40B4-BE49-F238E27FC236}">
                  <a16:creationId xmlns:a16="http://schemas.microsoft.com/office/drawing/2014/main" xmlns="" id="{17EB947B-4929-48BA-99E6-0BCC49265765}"/>
                </a:ext>
              </a:extLst>
            </p:cNvPr>
            <p:cNvSpPr>
              <a:spLocks noChangeArrowheads="1"/>
            </p:cNvSpPr>
            <p:nvPr/>
          </p:nvSpPr>
          <p:spPr bwMode="auto">
            <a:xfrm>
              <a:off x="804" y="288"/>
              <a:ext cx="13" cy="61"/>
            </a:xfrm>
            <a:prstGeom prst="rect">
              <a:avLst/>
            </a:prstGeom>
            <a:grpFill/>
            <a:ln w="0">
              <a:solidFill>
                <a:srgbClr val="FFFFFF"/>
              </a:solidFill>
              <a:miter lim="800000"/>
              <a:headEnd/>
              <a:tailEnd/>
            </a:ln>
          </p:spPr>
          <p:txBody>
            <a:bodyPr/>
            <a:lstStyle/>
            <a:p>
              <a:endParaRPr lang="zh-CN" altLang="en-US"/>
            </a:p>
          </p:txBody>
        </p:sp>
        <p:sp>
          <p:nvSpPr>
            <p:cNvPr id="18" name="Freeform 48">
              <a:extLst>
                <a:ext uri="{FF2B5EF4-FFF2-40B4-BE49-F238E27FC236}">
                  <a16:creationId xmlns:a16="http://schemas.microsoft.com/office/drawing/2014/main" xmlns="" id="{17BC5B30-96D2-4FA9-A4BC-7B537615FCC8}"/>
                </a:ext>
              </a:extLst>
            </p:cNvPr>
            <p:cNvSpPr>
              <a:spLocks/>
            </p:cNvSpPr>
            <p:nvPr/>
          </p:nvSpPr>
          <p:spPr bwMode="auto">
            <a:xfrm>
              <a:off x="831" y="288"/>
              <a:ext cx="50" cy="61"/>
            </a:xfrm>
            <a:custGeom>
              <a:avLst/>
              <a:gdLst>
                <a:gd name="T0" fmla="*/ 0 w 50"/>
                <a:gd name="T1" fmla="*/ 0 h 61"/>
                <a:gd name="T2" fmla="*/ 14 w 50"/>
                <a:gd name="T3" fmla="*/ 0 h 61"/>
                <a:gd name="T4" fmla="*/ 36 w 50"/>
                <a:gd name="T5" fmla="*/ 43 h 61"/>
                <a:gd name="T6" fmla="*/ 37 w 50"/>
                <a:gd name="T7" fmla="*/ 45 h 61"/>
                <a:gd name="T8" fmla="*/ 39 w 50"/>
                <a:gd name="T9" fmla="*/ 47 h 61"/>
                <a:gd name="T10" fmla="*/ 40 w 50"/>
                <a:gd name="T11" fmla="*/ 51 h 61"/>
                <a:gd name="T12" fmla="*/ 41 w 50"/>
                <a:gd name="T13" fmla="*/ 54 h 61"/>
                <a:gd name="T14" fmla="*/ 40 w 50"/>
                <a:gd name="T15" fmla="*/ 49 h 61"/>
                <a:gd name="T16" fmla="*/ 40 w 50"/>
                <a:gd name="T17" fmla="*/ 46 h 61"/>
                <a:gd name="T18" fmla="*/ 40 w 50"/>
                <a:gd name="T19" fmla="*/ 43 h 61"/>
                <a:gd name="T20" fmla="*/ 40 w 50"/>
                <a:gd name="T21" fmla="*/ 40 h 61"/>
                <a:gd name="T22" fmla="*/ 40 w 50"/>
                <a:gd name="T23" fmla="*/ 0 h 61"/>
                <a:gd name="T24" fmla="*/ 50 w 50"/>
                <a:gd name="T25" fmla="*/ 0 h 61"/>
                <a:gd name="T26" fmla="*/ 50 w 50"/>
                <a:gd name="T27" fmla="*/ 61 h 61"/>
                <a:gd name="T28" fmla="*/ 35 w 50"/>
                <a:gd name="T29" fmla="*/ 61 h 61"/>
                <a:gd name="T30" fmla="*/ 12 w 50"/>
                <a:gd name="T31" fmla="*/ 17 h 61"/>
                <a:gd name="T32" fmla="*/ 11 w 50"/>
                <a:gd name="T33" fmla="*/ 16 h 61"/>
                <a:gd name="T34" fmla="*/ 10 w 50"/>
                <a:gd name="T35" fmla="*/ 14 h 61"/>
                <a:gd name="T36" fmla="*/ 10 w 50"/>
                <a:gd name="T37" fmla="*/ 10 h 61"/>
                <a:gd name="T38" fmla="*/ 9 w 50"/>
                <a:gd name="T39" fmla="*/ 7 h 61"/>
                <a:gd name="T40" fmla="*/ 9 w 50"/>
                <a:gd name="T41" fmla="*/ 12 h 61"/>
                <a:gd name="T42" fmla="*/ 10 w 50"/>
                <a:gd name="T43" fmla="*/ 16 h 61"/>
                <a:gd name="T44" fmla="*/ 10 w 50"/>
                <a:gd name="T45" fmla="*/ 20 h 61"/>
                <a:gd name="T46" fmla="*/ 10 w 50"/>
                <a:gd name="T47" fmla="*/ 22 h 61"/>
                <a:gd name="T48" fmla="*/ 10 w 50"/>
                <a:gd name="T49" fmla="*/ 61 h 61"/>
                <a:gd name="T50" fmla="*/ 0 w 50"/>
                <a:gd name="T51" fmla="*/ 61 h 61"/>
                <a:gd name="T52" fmla="*/ 0 w 50"/>
                <a:gd name="T53" fmla="*/ 0 h 6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61">
                  <a:moveTo>
                    <a:pt x="0" y="0"/>
                  </a:moveTo>
                  <a:lnTo>
                    <a:pt x="14" y="0"/>
                  </a:lnTo>
                  <a:lnTo>
                    <a:pt x="36" y="43"/>
                  </a:lnTo>
                  <a:lnTo>
                    <a:pt x="37" y="45"/>
                  </a:lnTo>
                  <a:lnTo>
                    <a:pt x="39" y="47"/>
                  </a:lnTo>
                  <a:lnTo>
                    <a:pt x="40" y="51"/>
                  </a:lnTo>
                  <a:lnTo>
                    <a:pt x="41" y="54"/>
                  </a:lnTo>
                  <a:lnTo>
                    <a:pt x="40" y="49"/>
                  </a:lnTo>
                  <a:lnTo>
                    <a:pt x="40" y="46"/>
                  </a:lnTo>
                  <a:lnTo>
                    <a:pt x="40" y="43"/>
                  </a:lnTo>
                  <a:lnTo>
                    <a:pt x="40" y="40"/>
                  </a:lnTo>
                  <a:lnTo>
                    <a:pt x="40" y="0"/>
                  </a:lnTo>
                  <a:lnTo>
                    <a:pt x="50" y="0"/>
                  </a:lnTo>
                  <a:lnTo>
                    <a:pt x="50" y="61"/>
                  </a:lnTo>
                  <a:lnTo>
                    <a:pt x="35" y="61"/>
                  </a:lnTo>
                  <a:lnTo>
                    <a:pt x="12" y="17"/>
                  </a:lnTo>
                  <a:lnTo>
                    <a:pt x="11" y="16"/>
                  </a:lnTo>
                  <a:lnTo>
                    <a:pt x="10" y="14"/>
                  </a:lnTo>
                  <a:lnTo>
                    <a:pt x="10" y="10"/>
                  </a:lnTo>
                  <a:lnTo>
                    <a:pt x="9" y="7"/>
                  </a:lnTo>
                  <a:lnTo>
                    <a:pt x="9" y="12"/>
                  </a:lnTo>
                  <a:lnTo>
                    <a:pt x="10" y="16"/>
                  </a:lnTo>
                  <a:lnTo>
                    <a:pt x="10" y="20"/>
                  </a:lnTo>
                  <a:lnTo>
                    <a:pt x="10" y="22"/>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19" name="Freeform 49">
              <a:extLst>
                <a:ext uri="{FF2B5EF4-FFF2-40B4-BE49-F238E27FC236}">
                  <a16:creationId xmlns:a16="http://schemas.microsoft.com/office/drawing/2014/main" xmlns="" id="{6E3B3D6A-BA65-4B08-A2E8-DC896CC2D801}"/>
                </a:ext>
              </a:extLst>
            </p:cNvPr>
            <p:cNvSpPr>
              <a:spLocks noEditPoints="1"/>
            </p:cNvSpPr>
            <p:nvPr/>
          </p:nvSpPr>
          <p:spPr bwMode="auto">
            <a:xfrm>
              <a:off x="888" y="288"/>
              <a:ext cx="62" cy="61"/>
            </a:xfrm>
            <a:custGeom>
              <a:avLst/>
              <a:gdLst>
                <a:gd name="T0" fmla="*/ 23 w 62"/>
                <a:gd name="T1" fmla="*/ 0 h 61"/>
                <a:gd name="T2" fmla="*/ 38 w 62"/>
                <a:gd name="T3" fmla="*/ 0 h 61"/>
                <a:gd name="T4" fmla="*/ 62 w 62"/>
                <a:gd name="T5" fmla="*/ 61 h 61"/>
                <a:gd name="T6" fmla="*/ 48 w 62"/>
                <a:gd name="T7" fmla="*/ 61 h 61"/>
                <a:gd name="T8" fmla="*/ 44 w 62"/>
                <a:gd name="T9" fmla="*/ 47 h 61"/>
                <a:gd name="T10" fmla="*/ 17 w 62"/>
                <a:gd name="T11" fmla="*/ 47 h 61"/>
                <a:gd name="T12" fmla="*/ 11 w 62"/>
                <a:gd name="T13" fmla="*/ 61 h 61"/>
                <a:gd name="T14" fmla="*/ 0 w 62"/>
                <a:gd name="T15" fmla="*/ 61 h 61"/>
                <a:gd name="T16" fmla="*/ 23 w 62"/>
                <a:gd name="T17" fmla="*/ 0 h 61"/>
                <a:gd name="T18" fmla="*/ 31 w 62"/>
                <a:gd name="T19" fmla="*/ 10 h 61"/>
                <a:gd name="T20" fmla="*/ 21 w 62"/>
                <a:gd name="T21" fmla="*/ 38 h 61"/>
                <a:gd name="T22" fmla="*/ 40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3" y="0"/>
                  </a:moveTo>
                  <a:lnTo>
                    <a:pt x="38" y="0"/>
                  </a:lnTo>
                  <a:lnTo>
                    <a:pt x="62" y="61"/>
                  </a:lnTo>
                  <a:lnTo>
                    <a:pt x="48" y="61"/>
                  </a:lnTo>
                  <a:lnTo>
                    <a:pt x="44" y="47"/>
                  </a:lnTo>
                  <a:lnTo>
                    <a:pt x="17" y="47"/>
                  </a:lnTo>
                  <a:lnTo>
                    <a:pt x="11" y="61"/>
                  </a:lnTo>
                  <a:lnTo>
                    <a:pt x="0" y="61"/>
                  </a:lnTo>
                  <a:lnTo>
                    <a:pt x="23" y="0"/>
                  </a:lnTo>
                  <a:close/>
                  <a:moveTo>
                    <a:pt x="31" y="10"/>
                  </a:moveTo>
                  <a:lnTo>
                    <a:pt x="21" y="38"/>
                  </a:lnTo>
                  <a:lnTo>
                    <a:pt x="40" y="38"/>
                  </a:lnTo>
                  <a:lnTo>
                    <a:pt x="31" y="10"/>
                  </a:lnTo>
                  <a:close/>
                </a:path>
              </a:pathLst>
            </a:custGeom>
            <a:grpFill/>
            <a:ln w="0">
              <a:solidFill>
                <a:srgbClr val="FFFFFF"/>
              </a:solidFill>
              <a:prstDash val="solid"/>
              <a:round/>
              <a:headEnd/>
              <a:tailEnd/>
            </a:ln>
          </p:spPr>
          <p:txBody>
            <a:bodyPr/>
            <a:lstStyle/>
            <a:p>
              <a:endParaRPr lang="zh-CN" altLang="en-US"/>
            </a:p>
          </p:txBody>
        </p:sp>
        <p:sp>
          <p:nvSpPr>
            <p:cNvPr id="20" name="Freeform 50">
              <a:extLst>
                <a:ext uri="{FF2B5EF4-FFF2-40B4-BE49-F238E27FC236}">
                  <a16:creationId xmlns:a16="http://schemas.microsoft.com/office/drawing/2014/main" xmlns="" id="{7AD9F47E-5F1B-43D7-B38E-08C6CE6D2110}"/>
                </a:ext>
              </a:extLst>
            </p:cNvPr>
            <p:cNvSpPr>
              <a:spLocks/>
            </p:cNvSpPr>
            <p:nvPr/>
          </p:nvSpPr>
          <p:spPr bwMode="auto">
            <a:xfrm>
              <a:off x="981" y="288"/>
              <a:ext cx="70" cy="61"/>
            </a:xfrm>
            <a:custGeom>
              <a:avLst/>
              <a:gdLst>
                <a:gd name="T0" fmla="*/ 0 w 70"/>
                <a:gd name="T1" fmla="*/ 0 h 61"/>
                <a:gd name="T2" fmla="*/ 18 w 70"/>
                <a:gd name="T3" fmla="*/ 0 h 61"/>
                <a:gd name="T4" fmla="*/ 33 w 70"/>
                <a:gd name="T5" fmla="*/ 43 h 61"/>
                <a:gd name="T6" fmla="*/ 34 w 70"/>
                <a:gd name="T7" fmla="*/ 45 h 61"/>
                <a:gd name="T8" fmla="*/ 34 w 70"/>
                <a:gd name="T9" fmla="*/ 47 h 61"/>
                <a:gd name="T10" fmla="*/ 34 w 70"/>
                <a:gd name="T11" fmla="*/ 49 h 61"/>
                <a:gd name="T12" fmla="*/ 36 w 70"/>
                <a:gd name="T13" fmla="*/ 53 h 61"/>
                <a:gd name="T14" fmla="*/ 36 w 70"/>
                <a:gd name="T15" fmla="*/ 49 h 61"/>
                <a:gd name="T16" fmla="*/ 36 w 70"/>
                <a:gd name="T17" fmla="*/ 47 h 61"/>
                <a:gd name="T18" fmla="*/ 37 w 70"/>
                <a:gd name="T19" fmla="*/ 45 h 61"/>
                <a:gd name="T20" fmla="*/ 37 w 70"/>
                <a:gd name="T21" fmla="*/ 43 h 61"/>
                <a:gd name="T22" fmla="*/ 52 w 70"/>
                <a:gd name="T23" fmla="*/ 0 h 61"/>
                <a:gd name="T24" fmla="*/ 70 w 70"/>
                <a:gd name="T25" fmla="*/ 0 h 61"/>
                <a:gd name="T26" fmla="*/ 70 w 70"/>
                <a:gd name="T27" fmla="*/ 61 h 61"/>
                <a:gd name="T28" fmla="*/ 59 w 70"/>
                <a:gd name="T29" fmla="*/ 61 h 61"/>
                <a:gd name="T30" fmla="*/ 59 w 70"/>
                <a:gd name="T31" fmla="*/ 16 h 61"/>
                <a:gd name="T32" fmla="*/ 59 w 70"/>
                <a:gd name="T33" fmla="*/ 14 h 61"/>
                <a:gd name="T34" fmla="*/ 59 w 70"/>
                <a:gd name="T35" fmla="*/ 10 h 61"/>
                <a:gd name="T36" fmla="*/ 60 w 70"/>
                <a:gd name="T37" fmla="*/ 8 h 61"/>
                <a:gd name="T38" fmla="*/ 60 w 70"/>
                <a:gd name="T39" fmla="*/ 5 h 61"/>
                <a:gd name="T40" fmla="*/ 59 w 70"/>
                <a:gd name="T41" fmla="*/ 8 h 61"/>
                <a:gd name="T42" fmla="*/ 59 w 70"/>
                <a:gd name="T43" fmla="*/ 10 h 61"/>
                <a:gd name="T44" fmla="*/ 57 w 70"/>
                <a:gd name="T45" fmla="*/ 13 h 61"/>
                <a:gd name="T46" fmla="*/ 57 w 70"/>
                <a:gd name="T47" fmla="*/ 14 h 61"/>
                <a:gd name="T48" fmla="*/ 40 w 70"/>
                <a:gd name="T49" fmla="*/ 61 h 61"/>
                <a:gd name="T50" fmla="*/ 29 w 70"/>
                <a:gd name="T51" fmla="*/ 61 h 61"/>
                <a:gd name="T52" fmla="*/ 13 w 70"/>
                <a:gd name="T53" fmla="*/ 15 h 61"/>
                <a:gd name="T54" fmla="*/ 11 w 70"/>
                <a:gd name="T55" fmla="*/ 13 h 61"/>
                <a:gd name="T56" fmla="*/ 11 w 70"/>
                <a:gd name="T57" fmla="*/ 10 h 61"/>
                <a:gd name="T58" fmla="*/ 10 w 70"/>
                <a:gd name="T59" fmla="*/ 8 h 61"/>
                <a:gd name="T60" fmla="*/ 10 w 70"/>
                <a:gd name="T61" fmla="*/ 5 h 61"/>
                <a:gd name="T62" fmla="*/ 10 w 70"/>
                <a:gd name="T63" fmla="*/ 10 h 61"/>
                <a:gd name="T64" fmla="*/ 10 w 70"/>
                <a:gd name="T65" fmla="*/ 13 h 61"/>
                <a:gd name="T66" fmla="*/ 10 w 70"/>
                <a:gd name="T67" fmla="*/ 15 h 61"/>
                <a:gd name="T68" fmla="*/ 10 w 70"/>
                <a:gd name="T69" fmla="*/ 16 h 61"/>
                <a:gd name="T70" fmla="*/ 10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8" y="0"/>
                  </a:lnTo>
                  <a:lnTo>
                    <a:pt x="33" y="43"/>
                  </a:lnTo>
                  <a:lnTo>
                    <a:pt x="34" y="45"/>
                  </a:lnTo>
                  <a:lnTo>
                    <a:pt x="34" y="47"/>
                  </a:lnTo>
                  <a:lnTo>
                    <a:pt x="34" y="49"/>
                  </a:lnTo>
                  <a:lnTo>
                    <a:pt x="36" y="53"/>
                  </a:lnTo>
                  <a:lnTo>
                    <a:pt x="36" y="49"/>
                  </a:lnTo>
                  <a:lnTo>
                    <a:pt x="36" y="47"/>
                  </a:lnTo>
                  <a:lnTo>
                    <a:pt x="37" y="45"/>
                  </a:lnTo>
                  <a:lnTo>
                    <a:pt x="37" y="43"/>
                  </a:lnTo>
                  <a:lnTo>
                    <a:pt x="52" y="0"/>
                  </a:lnTo>
                  <a:lnTo>
                    <a:pt x="70" y="0"/>
                  </a:lnTo>
                  <a:lnTo>
                    <a:pt x="70" y="61"/>
                  </a:lnTo>
                  <a:lnTo>
                    <a:pt x="59" y="61"/>
                  </a:lnTo>
                  <a:lnTo>
                    <a:pt x="59" y="16"/>
                  </a:lnTo>
                  <a:lnTo>
                    <a:pt x="59" y="14"/>
                  </a:lnTo>
                  <a:lnTo>
                    <a:pt x="59" y="10"/>
                  </a:lnTo>
                  <a:lnTo>
                    <a:pt x="60" y="8"/>
                  </a:lnTo>
                  <a:lnTo>
                    <a:pt x="60" y="5"/>
                  </a:lnTo>
                  <a:lnTo>
                    <a:pt x="59" y="8"/>
                  </a:lnTo>
                  <a:lnTo>
                    <a:pt x="59" y="10"/>
                  </a:lnTo>
                  <a:lnTo>
                    <a:pt x="57" y="13"/>
                  </a:lnTo>
                  <a:lnTo>
                    <a:pt x="57" y="14"/>
                  </a:lnTo>
                  <a:lnTo>
                    <a:pt x="40" y="61"/>
                  </a:lnTo>
                  <a:lnTo>
                    <a:pt x="29" y="61"/>
                  </a:lnTo>
                  <a:lnTo>
                    <a:pt x="13" y="15"/>
                  </a:lnTo>
                  <a:lnTo>
                    <a:pt x="11" y="13"/>
                  </a:lnTo>
                  <a:lnTo>
                    <a:pt x="11" y="10"/>
                  </a:lnTo>
                  <a:lnTo>
                    <a:pt x="10" y="8"/>
                  </a:lnTo>
                  <a:lnTo>
                    <a:pt x="10" y="5"/>
                  </a:lnTo>
                  <a:lnTo>
                    <a:pt x="10" y="10"/>
                  </a:lnTo>
                  <a:lnTo>
                    <a:pt x="10" y="13"/>
                  </a:lnTo>
                  <a:lnTo>
                    <a:pt x="10" y="15"/>
                  </a:lnTo>
                  <a:lnTo>
                    <a:pt x="10" y="16"/>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21" name="Freeform 51">
              <a:extLst>
                <a:ext uri="{FF2B5EF4-FFF2-40B4-BE49-F238E27FC236}">
                  <a16:creationId xmlns:a16="http://schemas.microsoft.com/office/drawing/2014/main" xmlns="" id="{724DCA09-E1B5-4F14-B296-2B80E084FE06}"/>
                </a:ext>
              </a:extLst>
            </p:cNvPr>
            <p:cNvSpPr>
              <a:spLocks noEditPoints="1"/>
            </p:cNvSpPr>
            <p:nvPr/>
          </p:nvSpPr>
          <p:spPr bwMode="auto">
            <a:xfrm>
              <a:off x="1058" y="288"/>
              <a:ext cx="62" cy="61"/>
            </a:xfrm>
            <a:custGeom>
              <a:avLst/>
              <a:gdLst>
                <a:gd name="T0" fmla="*/ 23 w 62"/>
                <a:gd name="T1" fmla="*/ 0 h 61"/>
                <a:gd name="T2" fmla="*/ 38 w 62"/>
                <a:gd name="T3" fmla="*/ 0 h 61"/>
                <a:gd name="T4" fmla="*/ 62 w 62"/>
                <a:gd name="T5" fmla="*/ 61 h 61"/>
                <a:gd name="T6" fmla="*/ 48 w 62"/>
                <a:gd name="T7" fmla="*/ 61 h 61"/>
                <a:gd name="T8" fmla="*/ 44 w 62"/>
                <a:gd name="T9" fmla="*/ 47 h 61"/>
                <a:gd name="T10" fmla="*/ 17 w 62"/>
                <a:gd name="T11" fmla="*/ 47 h 61"/>
                <a:gd name="T12" fmla="*/ 11 w 62"/>
                <a:gd name="T13" fmla="*/ 61 h 61"/>
                <a:gd name="T14" fmla="*/ 0 w 62"/>
                <a:gd name="T15" fmla="*/ 61 h 61"/>
                <a:gd name="T16" fmla="*/ 23 w 62"/>
                <a:gd name="T17" fmla="*/ 0 h 61"/>
                <a:gd name="T18" fmla="*/ 31 w 62"/>
                <a:gd name="T19" fmla="*/ 10 h 61"/>
                <a:gd name="T20" fmla="*/ 21 w 62"/>
                <a:gd name="T21" fmla="*/ 38 h 61"/>
                <a:gd name="T22" fmla="*/ 40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3" y="0"/>
                  </a:moveTo>
                  <a:lnTo>
                    <a:pt x="38" y="0"/>
                  </a:lnTo>
                  <a:lnTo>
                    <a:pt x="62" y="61"/>
                  </a:lnTo>
                  <a:lnTo>
                    <a:pt x="48" y="61"/>
                  </a:lnTo>
                  <a:lnTo>
                    <a:pt x="44" y="47"/>
                  </a:lnTo>
                  <a:lnTo>
                    <a:pt x="17" y="47"/>
                  </a:lnTo>
                  <a:lnTo>
                    <a:pt x="11" y="61"/>
                  </a:lnTo>
                  <a:lnTo>
                    <a:pt x="0" y="61"/>
                  </a:lnTo>
                  <a:lnTo>
                    <a:pt x="23" y="0"/>
                  </a:lnTo>
                  <a:close/>
                  <a:moveTo>
                    <a:pt x="31" y="10"/>
                  </a:moveTo>
                  <a:lnTo>
                    <a:pt x="21" y="38"/>
                  </a:lnTo>
                  <a:lnTo>
                    <a:pt x="40" y="38"/>
                  </a:lnTo>
                  <a:lnTo>
                    <a:pt x="31" y="10"/>
                  </a:lnTo>
                  <a:close/>
                </a:path>
              </a:pathLst>
            </a:custGeom>
            <a:grpFill/>
            <a:ln w="0">
              <a:solidFill>
                <a:srgbClr val="FFFFFF"/>
              </a:solidFill>
              <a:prstDash val="solid"/>
              <a:round/>
              <a:headEnd/>
              <a:tailEnd/>
            </a:ln>
          </p:spPr>
          <p:txBody>
            <a:bodyPr/>
            <a:lstStyle/>
            <a:p>
              <a:endParaRPr lang="zh-CN" altLang="en-US"/>
            </a:p>
          </p:txBody>
        </p:sp>
        <p:sp>
          <p:nvSpPr>
            <p:cNvPr id="22" name="Freeform 52">
              <a:extLst>
                <a:ext uri="{FF2B5EF4-FFF2-40B4-BE49-F238E27FC236}">
                  <a16:creationId xmlns:a16="http://schemas.microsoft.com/office/drawing/2014/main" xmlns="" id="{351F7B06-1F41-422C-B27A-31FDD3C8EB15}"/>
                </a:ext>
              </a:extLst>
            </p:cNvPr>
            <p:cNvSpPr>
              <a:spLocks noEditPoints="1"/>
            </p:cNvSpPr>
            <p:nvPr/>
          </p:nvSpPr>
          <p:spPr bwMode="auto">
            <a:xfrm>
              <a:off x="1125" y="288"/>
              <a:ext cx="46" cy="61"/>
            </a:xfrm>
            <a:custGeom>
              <a:avLst/>
              <a:gdLst>
                <a:gd name="T0" fmla="*/ 0 w 46"/>
                <a:gd name="T1" fmla="*/ 0 h 61"/>
                <a:gd name="T2" fmla="*/ 20 w 46"/>
                <a:gd name="T3" fmla="*/ 0 h 61"/>
                <a:gd name="T4" fmla="*/ 27 w 46"/>
                <a:gd name="T5" fmla="*/ 0 h 61"/>
                <a:gd name="T6" fmla="*/ 33 w 46"/>
                <a:gd name="T7" fmla="*/ 2 h 61"/>
                <a:gd name="T8" fmla="*/ 38 w 46"/>
                <a:gd name="T9" fmla="*/ 5 h 61"/>
                <a:gd name="T10" fmla="*/ 40 w 46"/>
                <a:gd name="T11" fmla="*/ 7 h 61"/>
                <a:gd name="T12" fmla="*/ 42 w 46"/>
                <a:gd name="T13" fmla="*/ 12 h 61"/>
                <a:gd name="T14" fmla="*/ 42 w 46"/>
                <a:gd name="T15" fmla="*/ 16 h 61"/>
                <a:gd name="T16" fmla="*/ 42 w 46"/>
                <a:gd name="T17" fmla="*/ 20 h 61"/>
                <a:gd name="T18" fmla="*/ 41 w 46"/>
                <a:gd name="T19" fmla="*/ 23 h 61"/>
                <a:gd name="T20" fmla="*/ 39 w 46"/>
                <a:gd name="T21" fmla="*/ 25 h 61"/>
                <a:gd name="T22" fmla="*/ 36 w 46"/>
                <a:gd name="T23" fmla="*/ 28 h 61"/>
                <a:gd name="T24" fmla="*/ 34 w 46"/>
                <a:gd name="T25" fmla="*/ 30 h 61"/>
                <a:gd name="T26" fmla="*/ 29 w 46"/>
                <a:gd name="T27" fmla="*/ 31 h 61"/>
                <a:gd name="T28" fmla="*/ 32 w 46"/>
                <a:gd name="T29" fmla="*/ 32 h 61"/>
                <a:gd name="T30" fmla="*/ 34 w 46"/>
                <a:gd name="T31" fmla="*/ 33 h 61"/>
                <a:gd name="T32" fmla="*/ 35 w 46"/>
                <a:gd name="T33" fmla="*/ 36 h 61"/>
                <a:gd name="T34" fmla="*/ 38 w 46"/>
                <a:gd name="T35" fmla="*/ 40 h 61"/>
                <a:gd name="T36" fmla="*/ 46 w 46"/>
                <a:gd name="T37" fmla="*/ 61 h 61"/>
                <a:gd name="T38" fmla="*/ 33 w 46"/>
                <a:gd name="T39" fmla="*/ 61 h 61"/>
                <a:gd name="T40" fmla="*/ 26 w 46"/>
                <a:gd name="T41" fmla="*/ 43 h 61"/>
                <a:gd name="T42" fmla="*/ 25 w 46"/>
                <a:gd name="T43" fmla="*/ 39 h 61"/>
                <a:gd name="T44" fmla="*/ 23 w 46"/>
                <a:gd name="T45" fmla="*/ 37 h 61"/>
                <a:gd name="T46" fmla="*/ 20 w 46"/>
                <a:gd name="T47" fmla="*/ 36 h 61"/>
                <a:gd name="T48" fmla="*/ 16 w 46"/>
                <a:gd name="T49" fmla="*/ 36 h 61"/>
                <a:gd name="T50" fmla="*/ 12 w 46"/>
                <a:gd name="T51" fmla="*/ 36 h 61"/>
                <a:gd name="T52" fmla="*/ 12 w 46"/>
                <a:gd name="T53" fmla="*/ 61 h 61"/>
                <a:gd name="T54" fmla="*/ 0 w 46"/>
                <a:gd name="T55" fmla="*/ 61 h 61"/>
                <a:gd name="T56" fmla="*/ 0 w 46"/>
                <a:gd name="T57" fmla="*/ 0 h 61"/>
                <a:gd name="T58" fmla="*/ 12 w 46"/>
                <a:gd name="T59" fmla="*/ 9 h 61"/>
                <a:gd name="T60" fmla="*/ 12 w 46"/>
                <a:gd name="T61" fmla="*/ 28 h 61"/>
                <a:gd name="T62" fmla="*/ 18 w 46"/>
                <a:gd name="T63" fmla="*/ 28 h 61"/>
                <a:gd name="T64" fmla="*/ 21 w 46"/>
                <a:gd name="T65" fmla="*/ 27 h 61"/>
                <a:gd name="T66" fmla="*/ 25 w 46"/>
                <a:gd name="T67" fmla="*/ 27 h 61"/>
                <a:gd name="T68" fmla="*/ 27 w 46"/>
                <a:gd name="T69" fmla="*/ 24 h 61"/>
                <a:gd name="T70" fmla="*/ 29 w 46"/>
                <a:gd name="T71" fmla="*/ 23 h 61"/>
                <a:gd name="T72" fmla="*/ 31 w 46"/>
                <a:gd name="T73" fmla="*/ 21 h 61"/>
                <a:gd name="T74" fmla="*/ 31 w 46"/>
                <a:gd name="T75" fmla="*/ 18 h 61"/>
                <a:gd name="T76" fmla="*/ 31 w 46"/>
                <a:gd name="T77" fmla="*/ 15 h 61"/>
                <a:gd name="T78" fmla="*/ 29 w 46"/>
                <a:gd name="T79" fmla="*/ 13 h 61"/>
                <a:gd name="T80" fmla="*/ 27 w 46"/>
                <a:gd name="T81" fmla="*/ 10 h 61"/>
                <a:gd name="T82" fmla="*/ 25 w 46"/>
                <a:gd name="T83" fmla="*/ 9 h 61"/>
                <a:gd name="T84" fmla="*/ 21 w 46"/>
                <a:gd name="T85" fmla="*/ 9 h 61"/>
                <a:gd name="T86" fmla="*/ 17 w 46"/>
                <a:gd name="T87" fmla="*/ 9 h 61"/>
                <a:gd name="T88" fmla="*/ 12 w 46"/>
                <a:gd name="T89" fmla="*/ 9 h 6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6" h="61">
                  <a:moveTo>
                    <a:pt x="0" y="0"/>
                  </a:moveTo>
                  <a:lnTo>
                    <a:pt x="20" y="0"/>
                  </a:lnTo>
                  <a:lnTo>
                    <a:pt x="27" y="0"/>
                  </a:lnTo>
                  <a:lnTo>
                    <a:pt x="33" y="2"/>
                  </a:lnTo>
                  <a:lnTo>
                    <a:pt x="38" y="5"/>
                  </a:lnTo>
                  <a:lnTo>
                    <a:pt x="40" y="7"/>
                  </a:lnTo>
                  <a:lnTo>
                    <a:pt x="42" y="12"/>
                  </a:lnTo>
                  <a:lnTo>
                    <a:pt x="42" y="16"/>
                  </a:lnTo>
                  <a:lnTo>
                    <a:pt x="42" y="20"/>
                  </a:lnTo>
                  <a:lnTo>
                    <a:pt x="41" y="23"/>
                  </a:lnTo>
                  <a:lnTo>
                    <a:pt x="39" y="25"/>
                  </a:lnTo>
                  <a:lnTo>
                    <a:pt x="36" y="28"/>
                  </a:lnTo>
                  <a:lnTo>
                    <a:pt x="34" y="30"/>
                  </a:lnTo>
                  <a:lnTo>
                    <a:pt x="29" y="31"/>
                  </a:lnTo>
                  <a:lnTo>
                    <a:pt x="32" y="32"/>
                  </a:lnTo>
                  <a:lnTo>
                    <a:pt x="34" y="33"/>
                  </a:lnTo>
                  <a:lnTo>
                    <a:pt x="35" y="36"/>
                  </a:lnTo>
                  <a:lnTo>
                    <a:pt x="38" y="40"/>
                  </a:lnTo>
                  <a:lnTo>
                    <a:pt x="46" y="61"/>
                  </a:lnTo>
                  <a:lnTo>
                    <a:pt x="33" y="61"/>
                  </a:lnTo>
                  <a:lnTo>
                    <a:pt x="26" y="43"/>
                  </a:lnTo>
                  <a:lnTo>
                    <a:pt x="25" y="39"/>
                  </a:lnTo>
                  <a:lnTo>
                    <a:pt x="23" y="37"/>
                  </a:lnTo>
                  <a:lnTo>
                    <a:pt x="20" y="36"/>
                  </a:lnTo>
                  <a:lnTo>
                    <a:pt x="16" y="36"/>
                  </a:lnTo>
                  <a:lnTo>
                    <a:pt x="12" y="36"/>
                  </a:lnTo>
                  <a:lnTo>
                    <a:pt x="12" y="61"/>
                  </a:lnTo>
                  <a:lnTo>
                    <a:pt x="0" y="61"/>
                  </a:lnTo>
                  <a:lnTo>
                    <a:pt x="0" y="0"/>
                  </a:lnTo>
                  <a:close/>
                  <a:moveTo>
                    <a:pt x="12" y="9"/>
                  </a:moveTo>
                  <a:lnTo>
                    <a:pt x="12" y="28"/>
                  </a:lnTo>
                  <a:lnTo>
                    <a:pt x="18" y="28"/>
                  </a:lnTo>
                  <a:lnTo>
                    <a:pt x="21" y="27"/>
                  </a:lnTo>
                  <a:lnTo>
                    <a:pt x="25" y="27"/>
                  </a:lnTo>
                  <a:lnTo>
                    <a:pt x="27" y="24"/>
                  </a:lnTo>
                  <a:lnTo>
                    <a:pt x="29" y="23"/>
                  </a:lnTo>
                  <a:lnTo>
                    <a:pt x="31" y="21"/>
                  </a:lnTo>
                  <a:lnTo>
                    <a:pt x="31" y="18"/>
                  </a:lnTo>
                  <a:lnTo>
                    <a:pt x="31" y="15"/>
                  </a:lnTo>
                  <a:lnTo>
                    <a:pt x="29" y="13"/>
                  </a:lnTo>
                  <a:lnTo>
                    <a:pt x="27" y="10"/>
                  </a:lnTo>
                  <a:lnTo>
                    <a:pt x="25" y="9"/>
                  </a:lnTo>
                  <a:lnTo>
                    <a:pt x="21" y="9"/>
                  </a:lnTo>
                  <a:lnTo>
                    <a:pt x="17" y="9"/>
                  </a:lnTo>
                  <a:lnTo>
                    <a:pt x="12" y="9"/>
                  </a:lnTo>
                  <a:close/>
                </a:path>
              </a:pathLst>
            </a:custGeom>
            <a:grpFill/>
            <a:ln w="0">
              <a:solidFill>
                <a:srgbClr val="FFFFFF"/>
              </a:solidFill>
              <a:prstDash val="solid"/>
              <a:round/>
              <a:headEnd/>
              <a:tailEnd/>
            </a:ln>
          </p:spPr>
          <p:txBody>
            <a:bodyPr/>
            <a:lstStyle/>
            <a:p>
              <a:endParaRPr lang="zh-CN" altLang="en-US"/>
            </a:p>
          </p:txBody>
        </p:sp>
        <p:sp>
          <p:nvSpPr>
            <p:cNvPr id="23" name="Rectangle 53">
              <a:extLst>
                <a:ext uri="{FF2B5EF4-FFF2-40B4-BE49-F238E27FC236}">
                  <a16:creationId xmlns:a16="http://schemas.microsoft.com/office/drawing/2014/main" xmlns="" id="{C29669B1-3A90-4318-9D18-0EF6835E3622}"/>
                </a:ext>
              </a:extLst>
            </p:cNvPr>
            <p:cNvSpPr>
              <a:spLocks noChangeArrowheads="1"/>
            </p:cNvSpPr>
            <p:nvPr/>
          </p:nvSpPr>
          <p:spPr bwMode="auto">
            <a:xfrm>
              <a:off x="1179" y="288"/>
              <a:ext cx="12" cy="61"/>
            </a:xfrm>
            <a:prstGeom prst="rect">
              <a:avLst/>
            </a:prstGeom>
            <a:grpFill/>
            <a:ln w="0">
              <a:solidFill>
                <a:srgbClr val="FFFFFF"/>
              </a:solidFill>
              <a:miter lim="800000"/>
              <a:headEnd/>
              <a:tailEnd/>
            </a:ln>
          </p:spPr>
          <p:txBody>
            <a:bodyPr/>
            <a:lstStyle/>
            <a:p>
              <a:endParaRPr lang="zh-CN" altLang="en-US"/>
            </a:p>
          </p:txBody>
        </p:sp>
        <p:sp>
          <p:nvSpPr>
            <p:cNvPr id="24" name="Freeform 54">
              <a:extLst>
                <a:ext uri="{FF2B5EF4-FFF2-40B4-BE49-F238E27FC236}">
                  <a16:creationId xmlns:a16="http://schemas.microsoft.com/office/drawing/2014/main" xmlns="" id="{6FA46565-E711-4BD8-BF65-8C59CE40FF85}"/>
                </a:ext>
              </a:extLst>
            </p:cNvPr>
            <p:cNvSpPr>
              <a:spLocks/>
            </p:cNvSpPr>
            <p:nvPr/>
          </p:nvSpPr>
          <p:spPr bwMode="auto">
            <a:xfrm>
              <a:off x="1199" y="288"/>
              <a:ext cx="44" cy="61"/>
            </a:xfrm>
            <a:custGeom>
              <a:avLst/>
              <a:gdLst>
                <a:gd name="T0" fmla="*/ 0 w 44"/>
                <a:gd name="T1" fmla="*/ 0 h 61"/>
                <a:gd name="T2" fmla="*/ 44 w 44"/>
                <a:gd name="T3" fmla="*/ 0 h 61"/>
                <a:gd name="T4" fmla="*/ 44 w 44"/>
                <a:gd name="T5" fmla="*/ 9 h 61"/>
                <a:gd name="T6" fmla="*/ 28 w 44"/>
                <a:gd name="T7" fmla="*/ 9 h 61"/>
                <a:gd name="T8" fmla="*/ 28 w 44"/>
                <a:gd name="T9" fmla="*/ 61 h 61"/>
                <a:gd name="T10" fmla="*/ 16 w 44"/>
                <a:gd name="T11" fmla="*/ 61 h 61"/>
                <a:gd name="T12" fmla="*/ 16 w 44"/>
                <a:gd name="T13" fmla="*/ 9 h 61"/>
                <a:gd name="T14" fmla="*/ 0 w 44"/>
                <a:gd name="T15" fmla="*/ 9 h 61"/>
                <a:gd name="T16" fmla="*/ 0 w 44"/>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4" h="61">
                  <a:moveTo>
                    <a:pt x="0" y="0"/>
                  </a:moveTo>
                  <a:lnTo>
                    <a:pt x="44" y="0"/>
                  </a:lnTo>
                  <a:lnTo>
                    <a:pt x="44" y="9"/>
                  </a:lnTo>
                  <a:lnTo>
                    <a:pt x="28" y="9"/>
                  </a:lnTo>
                  <a:lnTo>
                    <a:pt x="28" y="61"/>
                  </a:lnTo>
                  <a:lnTo>
                    <a:pt x="16" y="61"/>
                  </a:lnTo>
                  <a:lnTo>
                    <a:pt x="16" y="9"/>
                  </a:lnTo>
                  <a:lnTo>
                    <a:pt x="0" y="9"/>
                  </a:lnTo>
                  <a:lnTo>
                    <a:pt x="0" y="0"/>
                  </a:lnTo>
                  <a:close/>
                </a:path>
              </a:pathLst>
            </a:custGeom>
            <a:grpFill/>
            <a:ln w="0">
              <a:solidFill>
                <a:srgbClr val="FFFFFF"/>
              </a:solidFill>
              <a:prstDash val="solid"/>
              <a:round/>
              <a:headEnd/>
              <a:tailEnd/>
            </a:ln>
          </p:spPr>
          <p:txBody>
            <a:bodyPr/>
            <a:lstStyle/>
            <a:p>
              <a:endParaRPr lang="zh-CN" altLang="en-US"/>
            </a:p>
          </p:txBody>
        </p:sp>
        <p:sp>
          <p:nvSpPr>
            <p:cNvPr id="25" name="Rectangle 55">
              <a:extLst>
                <a:ext uri="{FF2B5EF4-FFF2-40B4-BE49-F238E27FC236}">
                  <a16:creationId xmlns:a16="http://schemas.microsoft.com/office/drawing/2014/main" xmlns="" id="{060CB76E-EAA3-4BE5-B47A-3F8810F938B2}"/>
                </a:ext>
              </a:extLst>
            </p:cNvPr>
            <p:cNvSpPr>
              <a:spLocks noChangeArrowheads="1"/>
            </p:cNvSpPr>
            <p:nvPr/>
          </p:nvSpPr>
          <p:spPr bwMode="auto">
            <a:xfrm>
              <a:off x="1251" y="288"/>
              <a:ext cx="13" cy="61"/>
            </a:xfrm>
            <a:prstGeom prst="rect">
              <a:avLst/>
            </a:prstGeom>
            <a:grpFill/>
            <a:ln w="0">
              <a:solidFill>
                <a:srgbClr val="FFFFFF"/>
              </a:solidFill>
              <a:miter lim="800000"/>
              <a:headEnd/>
              <a:tailEnd/>
            </a:ln>
          </p:spPr>
          <p:txBody>
            <a:bodyPr/>
            <a:lstStyle/>
            <a:p>
              <a:endParaRPr lang="zh-CN" altLang="en-US"/>
            </a:p>
          </p:txBody>
        </p:sp>
        <p:sp>
          <p:nvSpPr>
            <p:cNvPr id="26" name="Freeform 56">
              <a:extLst>
                <a:ext uri="{FF2B5EF4-FFF2-40B4-BE49-F238E27FC236}">
                  <a16:creationId xmlns:a16="http://schemas.microsoft.com/office/drawing/2014/main" xmlns="" id="{1A2869EE-ABF6-40FF-B23E-B2301C7B46FD}"/>
                </a:ext>
              </a:extLst>
            </p:cNvPr>
            <p:cNvSpPr>
              <a:spLocks/>
            </p:cNvSpPr>
            <p:nvPr/>
          </p:nvSpPr>
          <p:spPr bwMode="auto">
            <a:xfrm>
              <a:off x="1277" y="288"/>
              <a:ext cx="70" cy="61"/>
            </a:xfrm>
            <a:custGeom>
              <a:avLst/>
              <a:gdLst>
                <a:gd name="T0" fmla="*/ 0 w 70"/>
                <a:gd name="T1" fmla="*/ 0 h 61"/>
                <a:gd name="T2" fmla="*/ 19 w 70"/>
                <a:gd name="T3" fmla="*/ 0 h 61"/>
                <a:gd name="T4" fmla="*/ 34 w 70"/>
                <a:gd name="T5" fmla="*/ 43 h 61"/>
                <a:gd name="T6" fmla="*/ 34 w 70"/>
                <a:gd name="T7" fmla="*/ 45 h 61"/>
                <a:gd name="T8" fmla="*/ 34 w 70"/>
                <a:gd name="T9" fmla="*/ 47 h 61"/>
                <a:gd name="T10" fmla="*/ 35 w 70"/>
                <a:gd name="T11" fmla="*/ 49 h 61"/>
                <a:gd name="T12" fmla="*/ 35 w 70"/>
                <a:gd name="T13" fmla="*/ 53 h 61"/>
                <a:gd name="T14" fmla="*/ 35 w 70"/>
                <a:gd name="T15" fmla="*/ 49 h 61"/>
                <a:gd name="T16" fmla="*/ 36 w 70"/>
                <a:gd name="T17" fmla="*/ 47 h 61"/>
                <a:gd name="T18" fmla="*/ 36 w 70"/>
                <a:gd name="T19" fmla="*/ 45 h 61"/>
                <a:gd name="T20" fmla="*/ 37 w 70"/>
                <a:gd name="T21" fmla="*/ 43 h 61"/>
                <a:gd name="T22" fmla="*/ 52 w 70"/>
                <a:gd name="T23" fmla="*/ 0 h 61"/>
                <a:gd name="T24" fmla="*/ 70 w 70"/>
                <a:gd name="T25" fmla="*/ 0 h 61"/>
                <a:gd name="T26" fmla="*/ 70 w 70"/>
                <a:gd name="T27" fmla="*/ 61 h 61"/>
                <a:gd name="T28" fmla="*/ 59 w 70"/>
                <a:gd name="T29" fmla="*/ 61 h 61"/>
                <a:gd name="T30" fmla="*/ 59 w 70"/>
                <a:gd name="T31" fmla="*/ 16 h 61"/>
                <a:gd name="T32" fmla="*/ 59 w 70"/>
                <a:gd name="T33" fmla="*/ 14 h 61"/>
                <a:gd name="T34" fmla="*/ 59 w 70"/>
                <a:gd name="T35" fmla="*/ 10 h 61"/>
                <a:gd name="T36" fmla="*/ 59 w 70"/>
                <a:gd name="T37" fmla="*/ 8 h 61"/>
                <a:gd name="T38" fmla="*/ 59 w 70"/>
                <a:gd name="T39" fmla="*/ 5 h 61"/>
                <a:gd name="T40" fmla="*/ 59 w 70"/>
                <a:gd name="T41" fmla="*/ 8 h 61"/>
                <a:gd name="T42" fmla="*/ 58 w 70"/>
                <a:gd name="T43" fmla="*/ 10 h 61"/>
                <a:gd name="T44" fmla="*/ 58 w 70"/>
                <a:gd name="T45" fmla="*/ 13 h 61"/>
                <a:gd name="T46" fmla="*/ 57 w 70"/>
                <a:gd name="T47" fmla="*/ 14 h 61"/>
                <a:gd name="T48" fmla="*/ 39 w 70"/>
                <a:gd name="T49" fmla="*/ 61 h 61"/>
                <a:gd name="T50" fmla="*/ 29 w 70"/>
                <a:gd name="T51" fmla="*/ 61 h 61"/>
                <a:gd name="T52" fmla="*/ 12 w 70"/>
                <a:gd name="T53" fmla="*/ 15 h 61"/>
                <a:gd name="T54" fmla="*/ 12 w 70"/>
                <a:gd name="T55" fmla="*/ 13 h 61"/>
                <a:gd name="T56" fmla="*/ 11 w 70"/>
                <a:gd name="T57" fmla="*/ 10 h 61"/>
                <a:gd name="T58" fmla="*/ 11 w 70"/>
                <a:gd name="T59" fmla="*/ 8 h 61"/>
                <a:gd name="T60" fmla="*/ 10 w 70"/>
                <a:gd name="T61" fmla="*/ 5 h 61"/>
                <a:gd name="T62" fmla="*/ 11 w 70"/>
                <a:gd name="T63" fmla="*/ 10 h 61"/>
                <a:gd name="T64" fmla="*/ 11 w 70"/>
                <a:gd name="T65" fmla="*/ 13 h 61"/>
                <a:gd name="T66" fmla="*/ 11 w 70"/>
                <a:gd name="T67" fmla="*/ 15 h 61"/>
                <a:gd name="T68" fmla="*/ 11 w 70"/>
                <a:gd name="T69" fmla="*/ 16 h 61"/>
                <a:gd name="T70" fmla="*/ 11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9" y="0"/>
                  </a:lnTo>
                  <a:lnTo>
                    <a:pt x="34" y="43"/>
                  </a:lnTo>
                  <a:lnTo>
                    <a:pt x="34" y="45"/>
                  </a:lnTo>
                  <a:lnTo>
                    <a:pt x="34" y="47"/>
                  </a:lnTo>
                  <a:lnTo>
                    <a:pt x="35" y="49"/>
                  </a:lnTo>
                  <a:lnTo>
                    <a:pt x="35" y="53"/>
                  </a:lnTo>
                  <a:lnTo>
                    <a:pt x="35" y="49"/>
                  </a:lnTo>
                  <a:lnTo>
                    <a:pt x="36" y="47"/>
                  </a:lnTo>
                  <a:lnTo>
                    <a:pt x="36" y="45"/>
                  </a:lnTo>
                  <a:lnTo>
                    <a:pt x="37" y="43"/>
                  </a:lnTo>
                  <a:lnTo>
                    <a:pt x="52" y="0"/>
                  </a:lnTo>
                  <a:lnTo>
                    <a:pt x="70" y="0"/>
                  </a:lnTo>
                  <a:lnTo>
                    <a:pt x="70" y="61"/>
                  </a:lnTo>
                  <a:lnTo>
                    <a:pt x="59" y="61"/>
                  </a:lnTo>
                  <a:lnTo>
                    <a:pt x="59" y="16"/>
                  </a:lnTo>
                  <a:lnTo>
                    <a:pt x="59" y="14"/>
                  </a:lnTo>
                  <a:lnTo>
                    <a:pt x="59" y="10"/>
                  </a:lnTo>
                  <a:lnTo>
                    <a:pt x="59" y="8"/>
                  </a:lnTo>
                  <a:lnTo>
                    <a:pt x="59" y="5"/>
                  </a:lnTo>
                  <a:lnTo>
                    <a:pt x="59" y="8"/>
                  </a:lnTo>
                  <a:lnTo>
                    <a:pt x="58" y="10"/>
                  </a:lnTo>
                  <a:lnTo>
                    <a:pt x="58" y="13"/>
                  </a:lnTo>
                  <a:lnTo>
                    <a:pt x="57" y="14"/>
                  </a:lnTo>
                  <a:lnTo>
                    <a:pt x="39" y="61"/>
                  </a:lnTo>
                  <a:lnTo>
                    <a:pt x="29" y="61"/>
                  </a:lnTo>
                  <a:lnTo>
                    <a:pt x="12" y="15"/>
                  </a:lnTo>
                  <a:lnTo>
                    <a:pt x="12" y="13"/>
                  </a:lnTo>
                  <a:lnTo>
                    <a:pt x="11" y="10"/>
                  </a:lnTo>
                  <a:lnTo>
                    <a:pt x="11" y="8"/>
                  </a:lnTo>
                  <a:lnTo>
                    <a:pt x="10" y="5"/>
                  </a:lnTo>
                  <a:lnTo>
                    <a:pt x="11" y="10"/>
                  </a:lnTo>
                  <a:lnTo>
                    <a:pt x="11" y="13"/>
                  </a:lnTo>
                  <a:lnTo>
                    <a:pt x="11" y="15"/>
                  </a:lnTo>
                  <a:lnTo>
                    <a:pt x="11" y="16"/>
                  </a:lnTo>
                  <a:lnTo>
                    <a:pt x="11"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27" name="Freeform 57">
              <a:extLst>
                <a:ext uri="{FF2B5EF4-FFF2-40B4-BE49-F238E27FC236}">
                  <a16:creationId xmlns:a16="http://schemas.microsoft.com/office/drawing/2014/main" xmlns="" id="{BCFD67BC-8C40-41B6-9F20-03468140D2BD}"/>
                </a:ext>
              </a:extLst>
            </p:cNvPr>
            <p:cNvSpPr>
              <a:spLocks/>
            </p:cNvSpPr>
            <p:nvPr/>
          </p:nvSpPr>
          <p:spPr bwMode="auto">
            <a:xfrm>
              <a:off x="1361" y="288"/>
              <a:ext cx="38" cy="61"/>
            </a:xfrm>
            <a:custGeom>
              <a:avLst/>
              <a:gdLst>
                <a:gd name="T0" fmla="*/ 0 w 38"/>
                <a:gd name="T1" fmla="*/ 0 h 61"/>
                <a:gd name="T2" fmla="*/ 37 w 38"/>
                <a:gd name="T3" fmla="*/ 0 h 61"/>
                <a:gd name="T4" fmla="*/ 37 w 38"/>
                <a:gd name="T5" fmla="*/ 9 h 61"/>
                <a:gd name="T6" fmla="*/ 12 w 38"/>
                <a:gd name="T7" fmla="*/ 9 h 61"/>
                <a:gd name="T8" fmla="*/ 12 w 38"/>
                <a:gd name="T9" fmla="*/ 25 h 61"/>
                <a:gd name="T10" fmla="*/ 36 w 38"/>
                <a:gd name="T11" fmla="*/ 25 h 61"/>
                <a:gd name="T12" fmla="*/ 36 w 38"/>
                <a:gd name="T13" fmla="*/ 35 h 61"/>
                <a:gd name="T14" fmla="*/ 12 w 38"/>
                <a:gd name="T15" fmla="*/ 35 h 61"/>
                <a:gd name="T16" fmla="*/ 12 w 38"/>
                <a:gd name="T17" fmla="*/ 52 h 61"/>
                <a:gd name="T18" fmla="*/ 38 w 38"/>
                <a:gd name="T19" fmla="*/ 52 h 61"/>
                <a:gd name="T20" fmla="*/ 38 w 38"/>
                <a:gd name="T21" fmla="*/ 61 h 61"/>
                <a:gd name="T22" fmla="*/ 0 w 38"/>
                <a:gd name="T23" fmla="*/ 61 h 61"/>
                <a:gd name="T24" fmla="*/ 0 w 38"/>
                <a:gd name="T25" fmla="*/ 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 h="61">
                  <a:moveTo>
                    <a:pt x="0" y="0"/>
                  </a:moveTo>
                  <a:lnTo>
                    <a:pt x="37" y="0"/>
                  </a:lnTo>
                  <a:lnTo>
                    <a:pt x="37" y="9"/>
                  </a:lnTo>
                  <a:lnTo>
                    <a:pt x="12" y="9"/>
                  </a:lnTo>
                  <a:lnTo>
                    <a:pt x="12" y="25"/>
                  </a:lnTo>
                  <a:lnTo>
                    <a:pt x="36" y="25"/>
                  </a:lnTo>
                  <a:lnTo>
                    <a:pt x="36" y="35"/>
                  </a:lnTo>
                  <a:lnTo>
                    <a:pt x="12" y="35"/>
                  </a:lnTo>
                  <a:lnTo>
                    <a:pt x="12" y="52"/>
                  </a:lnTo>
                  <a:lnTo>
                    <a:pt x="38" y="52"/>
                  </a:lnTo>
                  <a:lnTo>
                    <a:pt x="38"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28" name="Freeform 58">
              <a:extLst>
                <a:ext uri="{FF2B5EF4-FFF2-40B4-BE49-F238E27FC236}">
                  <a16:creationId xmlns:a16="http://schemas.microsoft.com/office/drawing/2014/main" xmlns="" id="{8F2B63F4-1866-475E-B4F0-A2077BDE6DD9}"/>
                </a:ext>
              </a:extLst>
            </p:cNvPr>
            <p:cNvSpPr>
              <a:spLocks noEditPoints="1"/>
            </p:cNvSpPr>
            <p:nvPr/>
          </p:nvSpPr>
          <p:spPr bwMode="auto">
            <a:xfrm>
              <a:off x="1430" y="288"/>
              <a:ext cx="62" cy="61"/>
            </a:xfrm>
            <a:custGeom>
              <a:avLst/>
              <a:gdLst>
                <a:gd name="T0" fmla="*/ 23 w 62"/>
                <a:gd name="T1" fmla="*/ 0 h 61"/>
                <a:gd name="T2" fmla="*/ 38 w 62"/>
                <a:gd name="T3" fmla="*/ 0 h 61"/>
                <a:gd name="T4" fmla="*/ 62 w 62"/>
                <a:gd name="T5" fmla="*/ 61 h 61"/>
                <a:gd name="T6" fmla="*/ 48 w 62"/>
                <a:gd name="T7" fmla="*/ 61 h 61"/>
                <a:gd name="T8" fmla="*/ 44 w 62"/>
                <a:gd name="T9" fmla="*/ 47 h 61"/>
                <a:gd name="T10" fmla="*/ 17 w 62"/>
                <a:gd name="T11" fmla="*/ 47 h 61"/>
                <a:gd name="T12" fmla="*/ 12 w 62"/>
                <a:gd name="T13" fmla="*/ 61 h 61"/>
                <a:gd name="T14" fmla="*/ 0 w 62"/>
                <a:gd name="T15" fmla="*/ 61 h 61"/>
                <a:gd name="T16" fmla="*/ 23 w 62"/>
                <a:gd name="T17" fmla="*/ 0 h 61"/>
                <a:gd name="T18" fmla="*/ 31 w 62"/>
                <a:gd name="T19" fmla="*/ 10 h 61"/>
                <a:gd name="T20" fmla="*/ 21 w 62"/>
                <a:gd name="T21" fmla="*/ 38 h 61"/>
                <a:gd name="T22" fmla="*/ 40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3" y="0"/>
                  </a:moveTo>
                  <a:lnTo>
                    <a:pt x="38" y="0"/>
                  </a:lnTo>
                  <a:lnTo>
                    <a:pt x="62" y="61"/>
                  </a:lnTo>
                  <a:lnTo>
                    <a:pt x="48" y="61"/>
                  </a:lnTo>
                  <a:lnTo>
                    <a:pt x="44" y="47"/>
                  </a:lnTo>
                  <a:lnTo>
                    <a:pt x="17" y="47"/>
                  </a:lnTo>
                  <a:lnTo>
                    <a:pt x="12" y="61"/>
                  </a:lnTo>
                  <a:lnTo>
                    <a:pt x="0" y="61"/>
                  </a:lnTo>
                  <a:lnTo>
                    <a:pt x="23" y="0"/>
                  </a:lnTo>
                  <a:close/>
                  <a:moveTo>
                    <a:pt x="31" y="10"/>
                  </a:moveTo>
                  <a:lnTo>
                    <a:pt x="21" y="38"/>
                  </a:lnTo>
                  <a:lnTo>
                    <a:pt x="40" y="38"/>
                  </a:lnTo>
                  <a:lnTo>
                    <a:pt x="31" y="10"/>
                  </a:lnTo>
                  <a:close/>
                </a:path>
              </a:pathLst>
            </a:custGeom>
            <a:grpFill/>
            <a:ln w="0">
              <a:solidFill>
                <a:srgbClr val="FFFFFF"/>
              </a:solidFill>
              <a:prstDash val="solid"/>
              <a:round/>
              <a:headEnd/>
              <a:tailEnd/>
            </a:ln>
          </p:spPr>
          <p:txBody>
            <a:bodyPr/>
            <a:lstStyle/>
            <a:p>
              <a:endParaRPr lang="zh-CN" altLang="en-US"/>
            </a:p>
          </p:txBody>
        </p:sp>
        <p:sp>
          <p:nvSpPr>
            <p:cNvPr id="29" name="Freeform 59">
              <a:extLst>
                <a:ext uri="{FF2B5EF4-FFF2-40B4-BE49-F238E27FC236}">
                  <a16:creationId xmlns:a16="http://schemas.microsoft.com/office/drawing/2014/main" xmlns="" id="{835FBAFE-A46E-4C16-A5A1-5CCD1FD40FED}"/>
                </a:ext>
              </a:extLst>
            </p:cNvPr>
            <p:cNvSpPr>
              <a:spLocks noEditPoints="1"/>
            </p:cNvSpPr>
            <p:nvPr/>
          </p:nvSpPr>
          <p:spPr bwMode="auto">
            <a:xfrm>
              <a:off x="1497" y="288"/>
              <a:ext cx="46" cy="61"/>
            </a:xfrm>
            <a:custGeom>
              <a:avLst/>
              <a:gdLst>
                <a:gd name="T0" fmla="*/ 0 w 46"/>
                <a:gd name="T1" fmla="*/ 0 h 61"/>
                <a:gd name="T2" fmla="*/ 20 w 46"/>
                <a:gd name="T3" fmla="*/ 0 h 61"/>
                <a:gd name="T4" fmla="*/ 27 w 46"/>
                <a:gd name="T5" fmla="*/ 0 h 61"/>
                <a:gd name="T6" fmla="*/ 33 w 46"/>
                <a:gd name="T7" fmla="*/ 2 h 61"/>
                <a:gd name="T8" fmla="*/ 38 w 46"/>
                <a:gd name="T9" fmla="*/ 5 h 61"/>
                <a:gd name="T10" fmla="*/ 40 w 46"/>
                <a:gd name="T11" fmla="*/ 7 h 61"/>
                <a:gd name="T12" fmla="*/ 42 w 46"/>
                <a:gd name="T13" fmla="*/ 12 h 61"/>
                <a:gd name="T14" fmla="*/ 42 w 46"/>
                <a:gd name="T15" fmla="*/ 16 h 61"/>
                <a:gd name="T16" fmla="*/ 42 w 46"/>
                <a:gd name="T17" fmla="*/ 20 h 61"/>
                <a:gd name="T18" fmla="*/ 41 w 46"/>
                <a:gd name="T19" fmla="*/ 23 h 61"/>
                <a:gd name="T20" fmla="*/ 40 w 46"/>
                <a:gd name="T21" fmla="*/ 25 h 61"/>
                <a:gd name="T22" fmla="*/ 37 w 46"/>
                <a:gd name="T23" fmla="*/ 28 h 61"/>
                <a:gd name="T24" fmla="*/ 34 w 46"/>
                <a:gd name="T25" fmla="*/ 30 h 61"/>
                <a:gd name="T26" fmla="*/ 30 w 46"/>
                <a:gd name="T27" fmla="*/ 31 h 61"/>
                <a:gd name="T28" fmla="*/ 32 w 46"/>
                <a:gd name="T29" fmla="*/ 32 h 61"/>
                <a:gd name="T30" fmla="*/ 34 w 46"/>
                <a:gd name="T31" fmla="*/ 33 h 61"/>
                <a:gd name="T32" fmla="*/ 35 w 46"/>
                <a:gd name="T33" fmla="*/ 36 h 61"/>
                <a:gd name="T34" fmla="*/ 38 w 46"/>
                <a:gd name="T35" fmla="*/ 40 h 61"/>
                <a:gd name="T36" fmla="*/ 46 w 46"/>
                <a:gd name="T37" fmla="*/ 61 h 61"/>
                <a:gd name="T38" fmla="*/ 33 w 46"/>
                <a:gd name="T39" fmla="*/ 61 h 61"/>
                <a:gd name="T40" fmla="*/ 26 w 46"/>
                <a:gd name="T41" fmla="*/ 43 h 61"/>
                <a:gd name="T42" fmla="*/ 25 w 46"/>
                <a:gd name="T43" fmla="*/ 39 h 61"/>
                <a:gd name="T44" fmla="*/ 23 w 46"/>
                <a:gd name="T45" fmla="*/ 37 h 61"/>
                <a:gd name="T46" fmla="*/ 20 w 46"/>
                <a:gd name="T47" fmla="*/ 36 h 61"/>
                <a:gd name="T48" fmla="*/ 16 w 46"/>
                <a:gd name="T49" fmla="*/ 36 h 61"/>
                <a:gd name="T50" fmla="*/ 12 w 46"/>
                <a:gd name="T51" fmla="*/ 36 h 61"/>
                <a:gd name="T52" fmla="*/ 12 w 46"/>
                <a:gd name="T53" fmla="*/ 61 h 61"/>
                <a:gd name="T54" fmla="*/ 0 w 46"/>
                <a:gd name="T55" fmla="*/ 61 h 61"/>
                <a:gd name="T56" fmla="*/ 0 w 46"/>
                <a:gd name="T57" fmla="*/ 0 h 61"/>
                <a:gd name="T58" fmla="*/ 12 w 46"/>
                <a:gd name="T59" fmla="*/ 9 h 61"/>
                <a:gd name="T60" fmla="*/ 12 w 46"/>
                <a:gd name="T61" fmla="*/ 28 h 61"/>
                <a:gd name="T62" fmla="*/ 18 w 46"/>
                <a:gd name="T63" fmla="*/ 28 h 61"/>
                <a:gd name="T64" fmla="*/ 22 w 46"/>
                <a:gd name="T65" fmla="*/ 27 h 61"/>
                <a:gd name="T66" fmla="*/ 25 w 46"/>
                <a:gd name="T67" fmla="*/ 27 h 61"/>
                <a:gd name="T68" fmla="*/ 27 w 46"/>
                <a:gd name="T69" fmla="*/ 24 h 61"/>
                <a:gd name="T70" fmla="*/ 30 w 46"/>
                <a:gd name="T71" fmla="*/ 23 h 61"/>
                <a:gd name="T72" fmla="*/ 31 w 46"/>
                <a:gd name="T73" fmla="*/ 21 h 61"/>
                <a:gd name="T74" fmla="*/ 31 w 46"/>
                <a:gd name="T75" fmla="*/ 18 h 61"/>
                <a:gd name="T76" fmla="*/ 31 w 46"/>
                <a:gd name="T77" fmla="*/ 15 h 61"/>
                <a:gd name="T78" fmla="*/ 30 w 46"/>
                <a:gd name="T79" fmla="*/ 13 h 61"/>
                <a:gd name="T80" fmla="*/ 27 w 46"/>
                <a:gd name="T81" fmla="*/ 10 h 61"/>
                <a:gd name="T82" fmla="*/ 25 w 46"/>
                <a:gd name="T83" fmla="*/ 9 h 61"/>
                <a:gd name="T84" fmla="*/ 22 w 46"/>
                <a:gd name="T85" fmla="*/ 9 h 61"/>
                <a:gd name="T86" fmla="*/ 17 w 46"/>
                <a:gd name="T87" fmla="*/ 9 h 61"/>
                <a:gd name="T88" fmla="*/ 12 w 46"/>
                <a:gd name="T89" fmla="*/ 9 h 6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6" h="61">
                  <a:moveTo>
                    <a:pt x="0" y="0"/>
                  </a:moveTo>
                  <a:lnTo>
                    <a:pt x="20" y="0"/>
                  </a:lnTo>
                  <a:lnTo>
                    <a:pt x="27" y="0"/>
                  </a:lnTo>
                  <a:lnTo>
                    <a:pt x="33" y="2"/>
                  </a:lnTo>
                  <a:lnTo>
                    <a:pt x="38" y="5"/>
                  </a:lnTo>
                  <a:lnTo>
                    <a:pt x="40" y="7"/>
                  </a:lnTo>
                  <a:lnTo>
                    <a:pt x="42" y="12"/>
                  </a:lnTo>
                  <a:lnTo>
                    <a:pt x="42" y="16"/>
                  </a:lnTo>
                  <a:lnTo>
                    <a:pt x="42" y="20"/>
                  </a:lnTo>
                  <a:lnTo>
                    <a:pt x="41" y="23"/>
                  </a:lnTo>
                  <a:lnTo>
                    <a:pt x="40" y="25"/>
                  </a:lnTo>
                  <a:lnTo>
                    <a:pt x="37" y="28"/>
                  </a:lnTo>
                  <a:lnTo>
                    <a:pt x="34" y="30"/>
                  </a:lnTo>
                  <a:lnTo>
                    <a:pt x="30" y="31"/>
                  </a:lnTo>
                  <a:lnTo>
                    <a:pt x="32" y="32"/>
                  </a:lnTo>
                  <a:lnTo>
                    <a:pt x="34" y="33"/>
                  </a:lnTo>
                  <a:lnTo>
                    <a:pt x="35" y="36"/>
                  </a:lnTo>
                  <a:lnTo>
                    <a:pt x="38" y="40"/>
                  </a:lnTo>
                  <a:lnTo>
                    <a:pt x="46" y="61"/>
                  </a:lnTo>
                  <a:lnTo>
                    <a:pt x="33" y="61"/>
                  </a:lnTo>
                  <a:lnTo>
                    <a:pt x="26" y="43"/>
                  </a:lnTo>
                  <a:lnTo>
                    <a:pt x="25" y="39"/>
                  </a:lnTo>
                  <a:lnTo>
                    <a:pt x="23" y="37"/>
                  </a:lnTo>
                  <a:lnTo>
                    <a:pt x="20" y="36"/>
                  </a:lnTo>
                  <a:lnTo>
                    <a:pt x="16" y="36"/>
                  </a:lnTo>
                  <a:lnTo>
                    <a:pt x="12" y="36"/>
                  </a:lnTo>
                  <a:lnTo>
                    <a:pt x="12" y="61"/>
                  </a:lnTo>
                  <a:lnTo>
                    <a:pt x="0" y="61"/>
                  </a:lnTo>
                  <a:lnTo>
                    <a:pt x="0" y="0"/>
                  </a:lnTo>
                  <a:close/>
                  <a:moveTo>
                    <a:pt x="12" y="9"/>
                  </a:moveTo>
                  <a:lnTo>
                    <a:pt x="12" y="28"/>
                  </a:lnTo>
                  <a:lnTo>
                    <a:pt x="18" y="28"/>
                  </a:lnTo>
                  <a:lnTo>
                    <a:pt x="22" y="27"/>
                  </a:lnTo>
                  <a:lnTo>
                    <a:pt x="25" y="27"/>
                  </a:lnTo>
                  <a:lnTo>
                    <a:pt x="27" y="24"/>
                  </a:lnTo>
                  <a:lnTo>
                    <a:pt x="30" y="23"/>
                  </a:lnTo>
                  <a:lnTo>
                    <a:pt x="31" y="21"/>
                  </a:lnTo>
                  <a:lnTo>
                    <a:pt x="31" y="18"/>
                  </a:lnTo>
                  <a:lnTo>
                    <a:pt x="31" y="15"/>
                  </a:lnTo>
                  <a:lnTo>
                    <a:pt x="30" y="13"/>
                  </a:lnTo>
                  <a:lnTo>
                    <a:pt x="27" y="10"/>
                  </a:lnTo>
                  <a:lnTo>
                    <a:pt x="25" y="9"/>
                  </a:lnTo>
                  <a:lnTo>
                    <a:pt x="22" y="9"/>
                  </a:lnTo>
                  <a:lnTo>
                    <a:pt x="17" y="9"/>
                  </a:lnTo>
                  <a:lnTo>
                    <a:pt x="12" y="9"/>
                  </a:lnTo>
                  <a:close/>
                </a:path>
              </a:pathLst>
            </a:custGeom>
            <a:grpFill/>
            <a:ln w="0">
              <a:solidFill>
                <a:srgbClr val="FFFFFF"/>
              </a:solidFill>
              <a:prstDash val="solid"/>
              <a:round/>
              <a:headEnd/>
              <a:tailEnd/>
            </a:ln>
          </p:spPr>
          <p:txBody>
            <a:bodyPr/>
            <a:lstStyle/>
            <a:p>
              <a:endParaRPr lang="zh-CN" altLang="en-US"/>
            </a:p>
          </p:txBody>
        </p:sp>
        <p:sp>
          <p:nvSpPr>
            <p:cNvPr id="30" name="Freeform 60">
              <a:extLst>
                <a:ext uri="{FF2B5EF4-FFF2-40B4-BE49-F238E27FC236}">
                  <a16:creationId xmlns:a16="http://schemas.microsoft.com/office/drawing/2014/main" xmlns="" id="{673A57E2-4ADF-4B69-9837-EFD81B15369E}"/>
                </a:ext>
              </a:extLst>
            </p:cNvPr>
            <p:cNvSpPr>
              <a:spLocks noEditPoints="1"/>
            </p:cNvSpPr>
            <p:nvPr/>
          </p:nvSpPr>
          <p:spPr bwMode="auto">
            <a:xfrm>
              <a:off x="1551" y="288"/>
              <a:ext cx="43" cy="61"/>
            </a:xfrm>
            <a:custGeom>
              <a:avLst/>
              <a:gdLst>
                <a:gd name="T0" fmla="*/ 0 w 43"/>
                <a:gd name="T1" fmla="*/ 0 h 61"/>
                <a:gd name="T2" fmla="*/ 20 w 43"/>
                <a:gd name="T3" fmla="*/ 0 h 61"/>
                <a:gd name="T4" fmla="*/ 27 w 43"/>
                <a:gd name="T5" fmla="*/ 0 h 61"/>
                <a:gd name="T6" fmla="*/ 32 w 43"/>
                <a:gd name="T7" fmla="*/ 2 h 61"/>
                <a:gd name="T8" fmla="*/ 37 w 43"/>
                <a:gd name="T9" fmla="*/ 5 h 61"/>
                <a:gd name="T10" fmla="*/ 40 w 43"/>
                <a:gd name="T11" fmla="*/ 7 h 61"/>
                <a:gd name="T12" fmla="*/ 41 w 43"/>
                <a:gd name="T13" fmla="*/ 12 h 61"/>
                <a:gd name="T14" fmla="*/ 42 w 43"/>
                <a:gd name="T15" fmla="*/ 16 h 61"/>
                <a:gd name="T16" fmla="*/ 41 w 43"/>
                <a:gd name="T17" fmla="*/ 20 h 61"/>
                <a:gd name="T18" fmla="*/ 41 w 43"/>
                <a:gd name="T19" fmla="*/ 22 h 61"/>
                <a:gd name="T20" fmla="*/ 39 w 43"/>
                <a:gd name="T21" fmla="*/ 24 h 61"/>
                <a:gd name="T22" fmla="*/ 35 w 43"/>
                <a:gd name="T23" fmla="*/ 28 h 61"/>
                <a:gd name="T24" fmla="*/ 31 w 43"/>
                <a:gd name="T25" fmla="*/ 30 h 61"/>
                <a:gd name="T26" fmla="*/ 34 w 43"/>
                <a:gd name="T27" fmla="*/ 31 h 61"/>
                <a:gd name="T28" fmla="*/ 38 w 43"/>
                <a:gd name="T29" fmla="*/ 32 h 61"/>
                <a:gd name="T30" fmla="*/ 40 w 43"/>
                <a:gd name="T31" fmla="*/ 35 h 61"/>
                <a:gd name="T32" fmla="*/ 42 w 43"/>
                <a:gd name="T33" fmla="*/ 38 h 61"/>
                <a:gd name="T34" fmla="*/ 43 w 43"/>
                <a:gd name="T35" fmla="*/ 40 h 61"/>
                <a:gd name="T36" fmla="*/ 43 w 43"/>
                <a:gd name="T37" fmla="*/ 45 h 61"/>
                <a:gd name="T38" fmla="*/ 43 w 43"/>
                <a:gd name="T39" fmla="*/ 49 h 61"/>
                <a:gd name="T40" fmla="*/ 41 w 43"/>
                <a:gd name="T41" fmla="*/ 54 h 61"/>
                <a:gd name="T42" fmla="*/ 38 w 43"/>
                <a:gd name="T43" fmla="*/ 58 h 61"/>
                <a:gd name="T44" fmla="*/ 34 w 43"/>
                <a:gd name="T45" fmla="*/ 59 h 61"/>
                <a:gd name="T46" fmla="*/ 31 w 43"/>
                <a:gd name="T47" fmla="*/ 61 h 61"/>
                <a:gd name="T48" fmla="*/ 25 w 43"/>
                <a:gd name="T49" fmla="*/ 61 h 61"/>
                <a:gd name="T50" fmla="*/ 20 w 43"/>
                <a:gd name="T51" fmla="*/ 61 h 61"/>
                <a:gd name="T52" fmla="*/ 0 w 43"/>
                <a:gd name="T53" fmla="*/ 61 h 61"/>
                <a:gd name="T54" fmla="*/ 0 w 43"/>
                <a:gd name="T55" fmla="*/ 0 h 61"/>
                <a:gd name="T56" fmla="*/ 12 w 43"/>
                <a:gd name="T57" fmla="*/ 9 h 61"/>
                <a:gd name="T58" fmla="*/ 12 w 43"/>
                <a:gd name="T59" fmla="*/ 25 h 61"/>
                <a:gd name="T60" fmla="*/ 18 w 43"/>
                <a:gd name="T61" fmla="*/ 25 h 61"/>
                <a:gd name="T62" fmla="*/ 22 w 43"/>
                <a:gd name="T63" fmla="*/ 25 h 61"/>
                <a:gd name="T64" fmla="*/ 24 w 43"/>
                <a:gd name="T65" fmla="*/ 25 h 61"/>
                <a:gd name="T66" fmla="*/ 27 w 43"/>
                <a:gd name="T67" fmla="*/ 23 h 61"/>
                <a:gd name="T68" fmla="*/ 28 w 43"/>
                <a:gd name="T69" fmla="*/ 22 h 61"/>
                <a:gd name="T70" fmla="*/ 30 w 43"/>
                <a:gd name="T71" fmla="*/ 20 h 61"/>
                <a:gd name="T72" fmla="*/ 30 w 43"/>
                <a:gd name="T73" fmla="*/ 17 h 61"/>
                <a:gd name="T74" fmla="*/ 30 w 43"/>
                <a:gd name="T75" fmla="*/ 15 h 61"/>
                <a:gd name="T76" fmla="*/ 28 w 43"/>
                <a:gd name="T77" fmla="*/ 13 h 61"/>
                <a:gd name="T78" fmla="*/ 27 w 43"/>
                <a:gd name="T79" fmla="*/ 10 h 61"/>
                <a:gd name="T80" fmla="*/ 25 w 43"/>
                <a:gd name="T81" fmla="*/ 9 h 61"/>
                <a:gd name="T82" fmla="*/ 22 w 43"/>
                <a:gd name="T83" fmla="*/ 9 h 61"/>
                <a:gd name="T84" fmla="*/ 18 w 43"/>
                <a:gd name="T85" fmla="*/ 9 h 61"/>
                <a:gd name="T86" fmla="*/ 12 w 43"/>
                <a:gd name="T87" fmla="*/ 9 h 61"/>
                <a:gd name="T88" fmla="*/ 12 w 43"/>
                <a:gd name="T89" fmla="*/ 35 h 61"/>
                <a:gd name="T90" fmla="*/ 12 w 43"/>
                <a:gd name="T91" fmla="*/ 53 h 61"/>
                <a:gd name="T92" fmla="*/ 18 w 43"/>
                <a:gd name="T93" fmla="*/ 53 h 61"/>
                <a:gd name="T94" fmla="*/ 23 w 43"/>
                <a:gd name="T95" fmla="*/ 52 h 61"/>
                <a:gd name="T96" fmla="*/ 25 w 43"/>
                <a:gd name="T97" fmla="*/ 52 h 61"/>
                <a:gd name="T98" fmla="*/ 28 w 43"/>
                <a:gd name="T99" fmla="*/ 51 h 61"/>
                <a:gd name="T100" fmla="*/ 30 w 43"/>
                <a:gd name="T101" fmla="*/ 48 h 61"/>
                <a:gd name="T102" fmla="*/ 31 w 43"/>
                <a:gd name="T103" fmla="*/ 46 h 61"/>
                <a:gd name="T104" fmla="*/ 32 w 43"/>
                <a:gd name="T105" fmla="*/ 44 h 61"/>
                <a:gd name="T106" fmla="*/ 31 w 43"/>
                <a:gd name="T107" fmla="*/ 40 h 61"/>
                <a:gd name="T108" fmla="*/ 30 w 43"/>
                <a:gd name="T109" fmla="*/ 38 h 61"/>
                <a:gd name="T110" fmla="*/ 28 w 43"/>
                <a:gd name="T111" fmla="*/ 37 h 61"/>
                <a:gd name="T112" fmla="*/ 26 w 43"/>
                <a:gd name="T113" fmla="*/ 36 h 61"/>
                <a:gd name="T114" fmla="*/ 23 w 43"/>
                <a:gd name="T115" fmla="*/ 35 h 61"/>
                <a:gd name="T116" fmla="*/ 19 w 43"/>
                <a:gd name="T117" fmla="*/ 35 h 61"/>
                <a:gd name="T118" fmla="*/ 12 w 43"/>
                <a:gd name="T119" fmla="*/ 35 h 6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3" h="61">
                  <a:moveTo>
                    <a:pt x="0" y="0"/>
                  </a:moveTo>
                  <a:lnTo>
                    <a:pt x="20" y="0"/>
                  </a:lnTo>
                  <a:lnTo>
                    <a:pt x="27" y="0"/>
                  </a:lnTo>
                  <a:lnTo>
                    <a:pt x="32" y="2"/>
                  </a:lnTo>
                  <a:lnTo>
                    <a:pt x="37" y="5"/>
                  </a:lnTo>
                  <a:lnTo>
                    <a:pt x="40" y="7"/>
                  </a:lnTo>
                  <a:lnTo>
                    <a:pt x="41" y="12"/>
                  </a:lnTo>
                  <a:lnTo>
                    <a:pt x="42" y="16"/>
                  </a:lnTo>
                  <a:lnTo>
                    <a:pt x="41" y="20"/>
                  </a:lnTo>
                  <a:lnTo>
                    <a:pt x="41" y="22"/>
                  </a:lnTo>
                  <a:lnTo>
                    <a:pt x="39" y="24"/>
                  </a:lnTo>
                  <a:lnTo>
                    <a:pt x="35" y="28"/>
                  </a:lnTo>
                  <a:lnTo>
                    <a:pt x="31" y="30"/>
                  </a:lnTo>
                  <a:lnTo>
                    <a:pt x="34" y="31"/>
                  </a:lnTo>
                  <a:lnTo>
                    <a:pt x="38" y="32"/>
                  </a:lnTo>
                  <a:lnTo>
                    <a:pt x="40" y="35"/>
                  </a:lnTo>
                  <a:lnTo>
                    <a:pt x="42" y="38"/>
                  </a:lnTo>
                  <a:lnTo>
                    <a:pt x="43" y="40"/>
                  </a:lnTo>
                  <a:lnTo>
                    <a:pt x="43" y="45"/>
                  </a:lnTo>
                  <a:lnTo>
                    <a:pt x="43" y="49"/>
                  </a:lnTo>
                  <a:lnTo>
                    <a:pt x="41" y="54"/>
                  </a:lnTo>
                  <a:lnTo>
                    <a:pt x="38" y="58"/>
                  </a:lnTo>
                  <a:lnTo>
                    <a:pt x="34" y="59"/>
                  </a:lnTo>
                  <a:lnTo>
                    <a:pt x="31" y="61"/>
                  </a:lnTo>
                  <a:lnTo>
                    <a:pt x="25" y="61"/>
                  </a:lnTo>
                  <a:lnTo>
                    <a:pt x="20" y="61"/>
                  </a:lnTo>
                  <a:lnTo>
                    <a:pt x="0" y="61"/>
                  </a:lnTo>
                  <a:lnTo>
                    <a:pt x="0" y="0"/>
                  </a:lnTo>
                  <a:close/>
                  <a:moveTo>
                    <a:pt x="12" y="9"/>
                  </a:moveTo>
                  <a:lnTo>
                    <a:pt x="12" y="25"/>
                  </a:lnTo>
                  <a:lnTo>
                    <a:pt x="18" y="25"/>
                  </a:lnTo>
                  <a:lnTo>
                    <a:pt x="22" y="25"/>
                  </a:lnTo>
                  <a:lnTo>
                    <a:pt x="24" y="25"/>
                  </a:lnTo>
                  <a:lnTo>
                    <a:pt x="27" y="23"/>
                  </a:lnTo>
                  <a:lnTo>
                    <a:pt x="28" y="22"/>
                  </a:lnTo>
                  <a:lnTo>
                    <a:pt x="30" y="20"/>
                  </a:lnTo>
                  <a:lnTo>
                    <a:pt x="30" y="17"/>
                  </a:lnTo>
                  <a:lnTo>
                    <a:pt x="30" y="15"/>
                  </a:lnTo>
                  <a:lnTo>
                    <a:pt x="28" y="13"/>
                  </a:lnTo>
                  <a:lnTo>
                    <a:pt x="27" y="10"/>
                  </a:lnTo>
                  <a:lnTo>
                    <a:pt x="25" y="9"/>
                  </a:lnTo>
                  <a:lnTo>
                    <a:pt x="22" y="9"/>
                  </a:lnTo>
                  <a:lnTo>
                    <a:pt x="18" y="9"/>
                  </a:lnTo>
                  <a:lnTo>
                    <a:pt x="12" y="9"/>
                  </a:lnTo>
                  <a:close/>
                  <a:moveTo>
                    <a:pt x="12" y="35"/>
                  </a:moveTo>
                  <a:lnTo>
                    <a:pt x="12" y="53"/>
                  </a:lnTo>
                  <a:lnTo>
                    <a:pt x="18" y="53"/>
                  </a:lnTo>
                  <a:lnTo>
                    <a:pt x="23" y="52"/>
                  </a:lnTo>
                  <a:lnTo>
                    <a:pt x="25" y="52"/>
                  </a:lnTo>
                  <a:lnTo>
                    <a:pt x="28" y="51"/>
                  </a:lnTo>
                  <a:lnTo>
                    <a:pt x="30" y="48"/>
                  </a:lnTo>
                  <a:lnTo>
                    <a:pt x="31" y="46"/>
                  </a:lnTo>
                  <a:lnTo>
                    <a:pt x="32" y="44"/>
                  </a:lnTo>
                  <a:lnTo>
                    <a:pt x="31" y="40"/>
                  </a:lnTo>
                  <a:lnTo>
                    <a:pt x="30" y="38"/>
                  </a:lnTo>
                  <a:lnTo>
                    <a:pt x="28" y="37"/>
                  </a:lnTo>
                  <a:lnTo>
                    <a:pt x="26" y="36"/>
                  </a:lnTo>
                  <a:lnTo>
                    <a:pt x="23" y="35"/>
                  </a:lnTo>
                  <a:lnTo>
                    <a:pt x="19" y="35"/>
                  </a:lnTo>
                  <a:lnTo>
                    <a:pt x="12" y="35"/>
                  </a:lnTo>
                  <a:close/>
                </a:path>
              </a:pathLst>
            </a:custGeom>
            <a:grpFill/>
            <a:ln w="0">
              <a:solidFill>
                <a:srgbClr val="FFFFFF"/>
              </a:solidFill>
              <a:prstDash val="solid"/>
              <a:round/>
              <a:headEnd/>
              <a:tailEnd/>
            </a:ln>
          </p:spPr>
          <p:txBody>
            <a:bodyPr/>
            <a:lstStyle/>
            <a:p>
              <a:endParaRPr lang="zh-CN" altLang="en-US"/>
            </a:p>
          </p:txBody>
        </p:sp>
        <p:sp>
          <p:nvSpPr>
            <p:cNvPr id="31" name="Rectangle 61">
              <a:extLst>
                <a:ext uri="{FF2B5EF4-FFF2-40B4-BE49-F238E27FC236}">
                  <a16:creationId xmlns:a16="http://schemas.microsoft.com/office/drawing/2014/main" xmlns="" id="{EBFB0700-0B17-4090-A498-A92F3FEC961F}"/>
                </a:ext>
              </a:extLst>
            </p:cNvPr>
            <p:cNvSpPr>
              <a:spLocks noChangeArrowheads="1"/>
            </p:cNvSpPr>
            <p:nvPr/>
          </p:nvSpPr>
          <p:spPr bwMode="auto">
            <a:xfrm>
              <a:off x="1606" y="288"/>
              <a:ext cx="11" cy="61"/>
            </a:xfrm>
            <a:prstGeom prst="rect">
              <a:avLst/>
            </a:prstGeom>
            <a:grpFill/>
            <a:ln w="0">
              <a:solidFill>
                <a:srgbClr val="FFFFFF"/>
              </a:solidFill>
              <a:miter lim="800000"/>
              <a:headEnd/>
              <a:tailEnd/>
            </a:ln>
          </p:spPr>
          <p:txBody>
            <a:bodyPr/>
            <a:lstStyle/>
            <a:p>
              <a:endParaRPr lang="zh-CN" altLang="en-US"/>
            </a:p>
          </p:txBody>
        </p:sp>
        <p:sp>
          <p:nvSpPr>
            <p:cNvPr id="32" name="Freeform 62">
              <a:extLst>
                <a:ext uri="{FF2B5EF4-FFF2-40B4-BE49-F238E27FC236}">
                  <a16:creationId xmlns:a16="http://schemas.microsoft.com/office/drawing/2014/main" xmlns="" id="{ECCFDA09-9286-4898-9D12-CC7F1915E8CB}"/>
                </a:ext>
              </a:extLst>
            </p:cNvPr>
            <p:cNvSpPr>
              <a:spLocks/>
            </p:cNvSpPr>
            <p:nvPr/>
          </p:nvSpPr>
          <p:spPr bwMode="auto">
            <a:xfrm>
              <a:off x="1625" y="288"/>
              <a:ext cx="45" cy="61"/>
            </a:xfrm>
            <a:custGeom>
              <a:avLst/>
              <a:gdLst>
                <a:gd name="T0" fmla="*/ 0 w 45"/>
                <a:gd name="T1" fmla="*/ 0 h 61"/>
                <a:gd name="T2" fmla="*/ 45 w 45"/>
                <a:gd name="T3" fmla="*/ 0 h 61"/>
                <a:gd name="T4" fmla="*/ 45 w 45"/>
                <a:gd name="T5" fmla="*/ 9 h 61"/>
                <a:gd name="T6" fmla="*/ 29 w 45"/>
                <a:gd name="T7" fmla="*/ 9 h 61"/>
                <a:gd name="T8" fmla="*/ 29 w 45"/>
                <a:gd name="T9" fmla="*/ 61 h 61"/>
                <a:gd name="T10" fmla="*/ 17 w 45"/>
                <a:gd name="T11" fmla="*/ 61 h 61"/>
                <a:gd name="T12" fmla="*/ 17 w 45"/>
                <a:gd name="T13" fmla="*/ 9 h 61"/>
                <a:gd name="T14" fmla="*/ 0 w 45"/>
                <a:gd name="T15" fmla="*/ 9 h 61"/>
                <a:gd name="T16" fmla="*/ 0 w 45"/>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5" h="61">
                  <a:moveTo>
                    <a:pt x="0" y="0"/>
                  </a:moveTo>
                  <a:lnTo>
                    <a:pt x="45" y="0"/>
                  </a:lnTo>
                  <a:lnTo>
                    <a:pt x="45" y="9"/>
                  </a:lnTo>
                  <a:lnTo>
                    <a:pt x="29" y="9"/>
                  </a:lnTo>
                  <a:lnTo>
                    <a:pt x="29" y="61"/>
                  </a:lnTo>
                  <a:lnTo>
                    <a:pt x="17" y="61"/>
                  </a:lnTo>
                  <a:lnTo>
                    <a:pt x="17" y="9"/>
                  </a:lnTo>
                  <a:lnTo>
                    <a:pt x="0" y="9"/>
                  </a:lnTo>
                  <a:lnTo>
                    <a:pt x="0" y="0"/>
                  </a:lnTo>
                  <a:close/>
                </a:path>
              </a:pathLst>
            </a:custGeom>
            <a:grpFill/>
            <a:ln w="0">
              <a:solidFill>
                <a:srgbClr val="FFFFFF"/>
              </a:solidFill>
              <a:prstDash val="solid"/>
              <a:round/>
              <a:headEnd/>
              <a:tailEnd/>
            </a:ln>
          </p:spPr>
          <p:txBody>
            <a:bodyPr/>
            <a:lstStyle/>
            <a:p>
              <a:endParaRPr lang="zh-CN" altLang="en-US"/>
            </a:p>
          </p:txBody>
        </p:sp>
        <p:sp>
          <p:nvSpPr>
            <p:cNvPr id="33" name="Freeform 63">
              <a:extLst>
                <a:ext uri="{FF2B5EF4-FFF2-40B4-BE49-F238E27FC236}">
                  <a16:creationId xmlns:a16="http://schemas.microsoft.com/office/drawing/2014/main" xmlns="" id="{8640A536-A740-4CDC-B6C6-DE7C3AE06C5D}"/>
                </a:ext>
              </a:extLst>
            </p:cNvPr>
            <p:cNvSpPr>
              <a:spLocks noEditPoints="1"/>
            </p:cNvSpPr>
            <p:nvPr/>
          </p:nvSpPr>
          <p:spPr bwMode="auto">
            <a:xfrm>
              <a:off x="1678" y="288"/>
              <a:ext cx="46" cy="61"/>
            </a:xfrm>
            <a:custGeom>
              <a:avLst/>
              <a:gdLst>
                <a:gd name="T0" fmla="*/ 0 w 46"/>
                <a:gd name="T1" fmla="*/ 0 h 61"/>
                <a:gd name="T2" fmla="*/ 20 w 46"/>
                <a:gd name="T3" fmla="*/ 0 h 61"/>
                <a:gd name="T4" fmla="*/ 27 w 46"/>
                <a:gd name="T5" fmla="*/ 0 h 61"/>
                <a:gd name="T6" fmla="*/ 32 w 46"/>
                <a:gd name="T7" fmla="*/ 2 h 61"/>
                <a:gd name="T8" fmla="*/ 37 w 46"/>
                <a:gd name="T9" fmla="*/ 5 h 61"/>
                <a:gd name="T10" fmla="*/ 39 w 46"/>
                <a:gd name="T11" fmla="*/ 7 h 61"/>
                <a:gd name="T12" fmla="*/ 42 w 46"/>
                <a:gd name="T13" fmla="*/ 12 h 61"/>
                <a:gd name="T14" fmla="*/ 43 w 46"/>
                <a:gd name="T15" fmla="*/ 16 h 61"/>
                <a:gd name="T16" fmla="*/ 42 w 46"/>
                <a:gd name="T17" fmla="*/ 20 h 61"/>
                <a:gd name="T18" fmla="*/ 40 w 46"/>
                <a:gd name="T19" fmla="*/ 23 h 61"/>
                <a:gd name="T20" fmla="*/ 39 w 46"/>
                <a:gd name="T21" fmla="*/ 25 h 61"/>
                <a:gd name="T22" fmla="*/ 36 w 46"/>
                <a:gd name="T23" fmla="*/ 28 h 61"/>
                <a:gd name="T24" fmla="*/ 34 w 46"/>
                <a:gd name="T25" fmla="*/ 30 h 61"/>
                <a:gd name="T26" fmla="*/ 29 w 46"/>
                <a:gd name="T27" fmla="*/ 31 h 61"/>
                <a:gd name="T28" fmla="*/ 31 w 46"/>
                <a:gd name="T29" fmla="*/ 32 h 61"/>
                <a:gd name="T30" fmla="*/ 34 w 46"/>
                <a:gd name="T31" fmla="*/ 33 h 61"/>
                <a:gd name="T32" fmla="*/ 36 w 46"/>
                <a:gd name="T33" fmla="*/ 36 h 61"/>
                <a:gd name="T34" fmla="*/ 37 w 46"/>
                <a:gd name="T35" fmla="*/ 40 h 61"/>
                <a:gd name="T36" fmla="*/ 46 w 46"/>
                <a:gd name="T37" fmla="*/ 61 h 61"/>
                <a:gd name="T38" fmla="*/ 34 w 46"/>
                <a:gd name="T39" fmla="*/ 61 h 61"/>
                <a:gd name="T40" fmla="*/ 27 w 46"/>
                <a:gd name="T41" fmla="*/ 43 h 61"/>
                <a:gd name="T42" fmla="*/ 24 w 46"/>
                <a:gd name="T43" fmla="*/ 39 h 61"/>
                <a:gd name="T44" fmla="*/ 22 w 46"/>
                <a:gd name="T45" fmla="*/ 37 h 61"/>
                <a:gd name="T46" fmla="*/ 20 w 46"/>
                <a:gd name="T47" fmla="*/ 36 h 61"/>
                <a:gd name="T48" fmla="*/ 15 w 46"/>
                <a:gd name="T49" fmla="*/ 36 h 61"/>
                <a:gd name="T50" fmla="*/ 12 w 46"/>
                <a:gd name="T51" fmla="*/ 36 h 61"/>
                <a:gd name="T52" fmla="*/ 12 w 46"/>
                <a:gd name="T53" fmla="*/ 61 h 61"/>
                <a:gd name="T54" fmla="*/ 0 w 46"/>
                <a:gd name="T55" fmla="*/ 61 h 61"/>
                <a:gd name="T56" fmla="*/ 0 w 46"/>
                <a:gd name="T57" fmla="*/ 0 h 61"/>
                <a:gd name="T58" fmla="*/ 12 w 46"/>
                <a:gd name="T59" fmla="*/ 9 h 61"/>
                <a:gd name="T60" fmla="*/ 12 w 46"/>
                <a:gd name="T61" fmla="*/ 28 h 61"/>
                <a:gd name="T62" fmla="*/ 18 w 46"/>
                <a:gd name="T63" fmla="*/ 28 h 61"/>
                <a:gd name="T64" fmla="*/ 21 w 46"/>
                <a:gd name="T65" fmla="*/ 27 h 61"/>
                <a:gd name="T66" fmla="*/ 24 w 46"/>
                <a:gd name="T67" fmla="*/ 27 h 61"/>
                <a:gd name="T68" fmla="*/ 27 w 46"/>
                <a:gd name="T69" fmla="*/ 24 h 61"/>
                <a:gd name="T70" fmla="*/ 29 w 46"/>
                <a:gd name="T71" fmla="*/ 23 h 61"/>
                <a:gd name="T72" fmla="*/ 30 w 46"/>
                <a:gd name="T73" fmla="*/ 21 h 61"/>
                <a:gd name="T74" fmla="*/ 30 w 46"/>
                <a:gd name="T75" fmla="*/ 18 h 61"/>
                <a:gd name="T76" fmla="*/ 30 w 46"/>
                <a:gd name="T77" fmla="*/ 15 h 61"/>
                <a:gd name="T78" fmla="*/ 29 w 46"/>
                <a:gd name="T79" fmla="*/ 13 h 61"/>
                <a:gd name="T80" fmla="*/ 27 w 46"/>
                <a:gd name="T81" fmla="*/ 10 h 61"/>
                <a:gd name="T82" fmla="*/ 24 w 46"/>
                <a:gd name="T83" fmla="*/ 9 h 61"/>
                <a:gd name="T84" fmla="*/ 21 w 46"/>
                <a:gd name="T85" fmla="*/ 9 h 61"/>
                <a:gd name="T86" fmla="*/ 18 w 46"/>
                <a:gd name="T87" fmla="*/ 9 h 61"/>
                <a:gd name="T88" fmla="*/ 12 w 46"/>
                <a:gd name="T89" fmla="*/ 9 h 6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6" h="61">
                  <a:moveTo>
                    <a:pt x="0" y="0"/>
                  </a:moveTo>
                  <a:lnTo>
                    <a:pt x="20" y="0"/>
                  </a:lnTo>
                  <a:lnTo>
                    <a:pt x="27" y="0"/>
                  </a:lnTo>
                  <a:lnTo>
                    <a:pt x="32" y="2"/>
                  </a:lnTo>
                  <a:lnTo>
                    <a:pt x="37" y="5"/>
                  </a:lnTo>
                  <a:lnTo>
                    <a:pt x="39" y="7"/>
                  </a:lnTo>
                  <a:lnTo>
                    <a:pt x="42" y="12"/>
                  </a:lnTo>
                  <a:lnTo>
                    <a:pt x="43" y="16"/>
                  </a:lnTo>
                  <a:lnTo>
                    <a:pt x="42" y="20"/>
                  </a:lnTo>
                  <a:lnTo>
                    <a:pt x="40" y="23"/>
                  </a:lnTo>
                  <a:lnTo>
                    <a:pt x="39" y="25"/>
                  </a:lnTo>
                  <a:lnTo>
                    <a:pt x="36" y="28"/>
                  </a:lnTo>
                  <a:lnTo>
                    <a:pt x="34" y="30"/>
                  </a:lnTo>
                  <a:lnTo>
                    <a:pt x="29" y="31"/>
                  </a:lnTo>
                  <a:lnTo>
                    <a:pt x="31" y="32"/>
                  </a:lnTo>
                  <a:lnTo>
                    <a:pt x="34" y="33"/>
                  </a:lnTo>
                  <a:lnTo>
                    <a:pt x="36" y="36"/>
                  </a:lnTo>
                  <a:lnTo>
                    <a:pt x="37" y="40"/>
                  </a:lnTo>
                  <a:lnTo>
                    <a:pt x="46" y="61"/>
                  </a:lnTo>
                  <a:lnTo>
                    <a:pt x="34" y="61"/>
                  </a:lnTo>
                  <a:lnTo>
                    <a:pt x="27" y="43"/>
                  </a:lnTo>
                  <a:lnTo>
                    <a:pt x="24" y="39"/>
                  </a:lnTo>
                  <a:lnTo>
                    <a:pt x="22" y="37"/>
                  </a:lnTo>
                  <a:lnTo>
                    <a:pt x="20" y="36"/>
                  </a:lnTo>
                  <a:lnTo>
                    <a:pt x="15" y="36"/>
                  </a:lnTo>
                  <a:lnTo>
                    <a:pt x="12" y="36"/>
                  </a:lnTo>
                  <a:lnTo>
                    <a:pt x="12" y="61"/>
                  </a:lnTo>
                  <a:lnTo>
                    <a:pt x="0" y="61"/>
                  </a:lnTo>
                  <a:lnTo>
                    <a:pt x="0" y="0"/>
                  </a:lnTo>
                  <a:close/>
                  <a:moveTo>
                    <a:pt x="12" y="9"/>
                  </a:moveTo>
                  <a:lnTo>
                    <a:pt x="12" y="28"/>
                  </a:lnTo>
                  <a:lnTo>
                    <a:pt x="18" y="28"/>
                  </a:lnTo>
                  <a:lnTo>
                    <a:pt x="21" y="27"/>
                  </a:lnTo>
                  <a:lnTo>
                    <a:pt x="24" y="27"/>
                  </a:lnTo>
                  <a:lnTo>
                    <a:pt x="27" y="24"/>
                  </a:lnTo>
                  <a:lnTo>
                    <a:pt x="29" y="23"/>
                  </a:lnTo>
                  <a:lnTo>
                    <a:pt x="30" y="21"/>
                  </a:lnTo>
                  <a:lnTo>
                    <a:pt x="30" y="18"/>
                  </a:lnTo>
                  <a:lnTo>
                    <a:pt x="30" y="15"/>
                  </a:lnTo>
                  <a:lnTo>
                    <a:pt x="29" y="13"/>
                  </a:lnTo>
                  <a:lnTo>
                    <a:pt x="27" y="10"/>
                  </a:lnTo>
                  <a:lnTo>
                    <a:pt x="24" y="9"/>
                  </a:lnTo>
                  <a:lnTo>
                    <a:pt x="21" y="9"/>
                  </a:lnTo>
                  <a:lnTo>
                    <a:pt x="18" y="9"/>
                  </a:lnTo>
                  <a:lnTo>
                    <a:pt x="12" y="9"/>
                  </a:lnTo>
                  <a:close/>
                </a:path>
              </a:pathLst>
            </a:custGeom>
            <a:grpFill/>
            <a:ln w="0">
              <a:solidFill>
                <a:srgbClr val="FFFFFF"/>
              </a:solidFill>
              <a:prstDash val="solid"/>
              <a:round/>
              <a:headEnd/>
              <a:tailEnd/>
            </a:ln>
          </p:spPr>
          <p:txBody>
            <a:bodyPr/>
            <a:lstStyle/>
            <a:p>
              <a:endParaRPr lang="zh-CN" altLang="en-US"/>
            </a:p>
          </p:txBody>
        </p:sp>
        <p:sp>
          <p:nvSpPr>
            <p:cNvPr id="34" name="Freeform 64">
              <a:extLst>
                <a:ext uri="{FF2B5EF4-FFF2-40B4-BE49-F238E27FC236}">
                  <a16:creationId xmlns:a16="http://schemas.microsoft.com/office/drawing/2014/main" xmlns="" id="{E32047A0-A5E9-47C9-9B62-02ED3CE34DA9}"/>
                </a:ext>
              </a:extLst>
            </p:cNvPr>
            <p:cNvSpPr>
              <a:spLocks noEditPoints="1"/>
            </p:cNvSpPr>
            <p:nvPr/>
          </p:nvSpPr>
          <p:spPr bwMode="auto">
            <a:xfrm>
              <a:off x="1724" y="288"/>
              <a:ext cx="62" cy="61"/>
            </a:xfrm>
            <a:custGeom>
              <a:avLst/>
              <a:gdLst>
                <a:gd name="T0" fmla="*/ 24 w 62"/>
                <a:gd name="T1" fmla="*/ 0 h 61"/>
                <a:gd name="T2" fmla="*/ 39 w 62"/>
                <a:gd name="T3" fmla="*/ 0 h 61"/>
                <a:gd name="T4" fmla="*/ 62 w 62"/>
                <a:gd name="T5" fmla="*/ 61 h 61"/>
                <a:gd name="T6" fmla="*/ 50 w 62"/>
                <a:gd name="T7" fmla="*/ 61 h 61"/>
                <a:gd name="T8" fmla="*/ 44 w 62"/>
                <a:gd name="T9" fmla="*/ 47 h 61"/>
                <a:gd name="T10" fmla="*/ 17 w 62"/>
                <a:gd name="T11" fmla="*/ 47 h 61"/>
                <a:gd name="T12" fmla="*/ 13 w 62"/>
                <a:gd name="T13" fmla="*/ 61 h 61"/>
                <a:gd name="T14" fmla="*/ 0 w 62"/>
                <a:gd name="T15" fmla="*/ 61 h 61"/>
                <a:gd name="T16" fmla="*/ 24 w 62"/>
                <a:gd name="T17" fmla="*/ 0 h 61"/>
                <a:gd name="T18" fmla="*/ 31 w 62"/>
                <a:gd name="T19" fmla="*/ 10 h 61"/>
                <a:gd name="T20" fmla="*/ 21 w 62"/>
                <a:gd name="T21" fmla="*/ 38 h 61"/>
                <a:gd name="T22" fmla="*/ 42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4" y="0"/>
                  </a:moveTo>
                  <a:lnTo>
                    <a:pt x="39" y="0"/>
                  </a:lnTo>
                  <a:lnTo>
                    <a:pt x="62" y="61"/>
                  </a:lnTo>
                  <a:lnTo>
                    <a:pt x="50" y="61"/>
                  </a:lnTo>
                  <a:lnTo>
                    <a:pt x="44" y="47"/>
                  </a:lnTo>
                  <a:lnTo>
                    <a:pt x="17" y="47"/>
                  </a:lnTo>
                  <a:lnTo>
                    <a:pt x="13" y="61"/>
                  </a:lnTo>
                  <a:lnTo>
                    <a:pt x="0" y="61"/>
                  </a:lnTo>
                  <a:lnTo>
                    <a:pt x="24" y="0"/>
                  </a:lnTo>
                  <a:close/>
                  <a:moveTo>
                    <a:pt x="31" y="10"/>
                  </a:moveTo>
                  <a:lnTo>
                    <a:pt x="21" y="38"/>
                  </a:lnTo>
                  <a:lnTo>
                    <a:pt x="42" y="38"/>
                  </a:lnTo>
                  <a:lnTo>
                    <a:pt x="31" y="10"/>
                  </a:lnTo>
                  <a:close/>
                </a:path>
              </a:pathLst>
            </a:custGeom>
            <a:grpFill/>
            <a:ln w="0">
              <a:solidFill>
                <a:srgbClr val="FFFFFF"/>
              </a:solidFill>
              <a:prstDash val="solid"/>
              <a:round/>
              <a:headEnd/>
              <a:tailEnd/>
            </a:ln>
          </p:spPr>
          <p:txBody>
            <a:bodyPr/>
            <a:lstStyle/>
            <a:p>
              <a:endParaRPr lang="zh-CN" altLang="en-US"/>
            </a:p>
          </p:txBody>
        </p:sp>
        <p:sp>
          <p:nvSpPr>
            <p:cNvPr id="35" name="Freeform 65">
              <a:extLst>
                <a:ext uri="{FF2B5EF4-FFF2-40B4-BE49-F238E27FC236}">
                  <a16:creationId xmlns:a16="http://schemas.microsoft.com/office/drawing/2014/main" xmlns="" id="{AF5F8FCF-B762-41F4-B564-38A45B2B222E}"/>
                </a:ext>
              </a:extLst>
            </p:cNvPr>
            <p:cNvSpPr>
              <a:spLocks/>
            </p:cNvSpPr>
            <p:nvPr/>
          </p:nvSpPr>
          <p:spPr bwMode="auto">
            <a:xfrm>
              <a:off x="1783" y="288"/>
              <a:ext cx="45" cy="61"/>
            </a:xfrm>
            <a:custGeom>
              <a:avLst/>
              <a:gdLst>
                <a:gd name="T0" fmla="*/ 0 w 45"/>
                <a:gd name="T1" fmla="*/ 0 h 61"/>
                <a:gd name="T2" fmla="*/ 45 w 45"/>
                <a:gd name="T3" fmla="*/ 0 h 61"/>
                <a:gd name="T4" fmla="*/ 45 w 45"/>
                <a:gd name="T5" fmla="*/ 9 h 61"/>
                <a:gd name="T6" fmla="*/ 29 w 45"/>
                <a:gd name="T7" fmla="*/ 9 h 61"/>
                <a:gd name="T8" fmla="*/ 29 w 45"/>
                <a:gd name="T9" fmla="*/ 61 h 61"/>
                <a:gd name="T10" fmla="*/ 16 w 45"/>
                <a:gd name="T11" fmla="*/ 61 h 61"/>
                <a:gd name="T12" fmla="*/ 16 w 45"/>
                <a:gd name="T13" fmla="*/ 9 h 61"/>
                <a:gd name="T14" fmla="*/ 0 w 45"/>
                <a:gd name="T15" fmla="*/ 9 h 61"/>
                <a:gd name="T16" fmla="*/ 0 w 45"/>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5" h="61">
                  <a:moveTo>
                    <a:pt x="0" y="0"/>
                  </a:moveTo>
                  <a:lnTo>
                    <a:pt x="45" y="0"/>
                  </a:lnTo>
                  <a:lnTo>
                    <a:pt x="45" y="9"/>
                  </a:lnTo>
                  <a:lnTo>
                    <a:pt x="29" y="9"/>
                  </a:lnTo>
                  <a:lnTo>
                    <a:pt x="29" y="61"/>
                  </a:lnTo>
                  <a:lnTo>
                    <a:pt x="16" y="61"/>
                  </a:lnTo>
                  <a:lnTo>
                    <a:pt x="16" y="9"/>
                  </a:lnTo>
                  <a:lnTo>
                    <a:pt x="0" y="9"/>
                  </a:lnTo>
                  <a:lnTo>
                    <a:pt x="0" y="0"/>
                  </a:lnTo>
                  <a:close/>
                </a:path>
              </a:pathLst>
            </a:custGeom>
            <a:grpFill/>
            <a:ln w="0">
              <a:solidFill>
                <a:srgbClr val="FFFFFF"/>
              </a:solidFill>
              <a:prstDash val="solid"/>
              <a:round/>
              <a:headEnd/>
              <a:tailEnd/>
            </a:ln>
          </p:spPr>
          <p:txBody>
            <a:bodyPr/>
            <a:lstStyle/>
            <a:p>
              <a:endParaRPr lang="zh-CN" altLang="en-US"/>
            </a:p>
          </p:txBody>
        </p:sp>
        <p:sp>
          <p:nvSpPr>
            <p:cNvPr id="36" name="Rectangle 66">
              <a:extLst>
                <a:ext uri="{FF2B5EF4-FFF2-40B4-BE49-F238E27FC236}">
                  <a16:creationId xmlns:a16="http://schemas.microsoft.com/office/drawing/2014/main" xmlns="" id="{CB2ED607-5549-431F-86A8-E1DB6C902864}"/>
                </a:ext>
              </a:extLst>
            </p:cNvPr>
            <p:cNvSpPr>
              <a:spLocks noChangeArrowheads="1"/>
            </p:cNvSpPr>
            <p:nvPr/>
          </p:nvSpPr>
          <p:spPr bwMode="auto">
            <a:xfrm>
              <a:off x="1836" y="288"/>
              <a:ext cx="11" cy="61"/>
            </a:xfrm>
            <a:prstGeom prst="rect">
              <a:avLst/>
            </a:prstGeom>
            <a:grpFill/>
            <a:ln w="0">
              <a:solidFill>
                <a:srgbClr val="FFFFFF"/>
              </a:solidFill>
              <a:miter lim="800000"/>
              <a:headEnd/>
              <a:tailEnd/>
            </a:ln>
          </p:spPr>
          <p:txBody>
            <a:bodyPr/>
            <a:lstStyle/>
            <a:p>
              <a:endParaRPr lang="zh-CN" altLang="en-US"/>
            </a:p>
          </p:txBody>
        </p:sp>
        <p:sp>
          <p:nvSpPr>
            <p:cNvPr id="37" name="Freeform 67">
              <a:extLst>
                <a:ext uri="{FF2B5EF4-FFF2-40B4-BE49-F238E27FC236}">
                  <a16:creationId xmlns:a16="http://schemas.microsoft.com/office/drawing/2014/main" xmlns="" id="{90498A94-9B87-4285-924A-33E474549682}"/>
                </a:ext>
              </a:extLst>
            </p:cNvPr>
            <p:cNvSpPr>
              <a:spLocks noEditPoints="1"/>
            </p:cNvSpPr>
            <p:nvPr/>
          </p:nvSpPr>
          <p:spPr bwMode="auto">
            <a:xfrm>
              <a:off x="1859" y="287"/>
              <a:ext cx="57" cy="64"/>
            </a:xfrm>
            <a:custGeom>
              <a:avLst/>
              <a:gdLst>
                <a:gd name="T0" fmla="*/ 28 w 57"/>
                <a:gd name="T1" fmla="*/ 0 h 64"/>
                <a:gd name="T2" fmla="*/ 40 w 57"/>
                <a:gd name="T3" fmla="*/ 2 h 64"/>
                <a:gd name="T4" fmla="*/ 49 w 57"/>
                <a:gd name="T5" fmla="*/ 8 h 64"/>
                <a:gd name="T6" fmla="*/ 56 w 57"/>
                <a:gd name="T7" fmla="*/ 18 h 64"/>
                <a:gd name="T8" fmla="*/ 57 w 57"/>
                <a:gd name="T9" fmla="*/ 32 h 64"/>
                <a:gd name="T10" fmla="*/ 56 w 57"/>
                <a:gd name="T11" fmla="*/ 45 h 64"/>
                <a:gd name="T12" fmla="*/ 49 w 57"/>
                <a:gd name="T13" fmla="*/ 55 h 64"/>
                <a:gd name="T14" fmla="*/ 40 w 57"/>
                <a:gd name="T15" fmla="*/ 62 h 64"/>
                <a:gd name="T16" fmla="*/ 28 w 57"/>
                <a:gd name="T17" fmla="*/ 64 h 64"/>
                <a:gd name="T18" fmla="*/ 16 w 57"/>
                <a:gd name="T19" fmla="*/ 62 h 64"/>
                <a:gd name="T20" fmla="*/ 7 w 57"/>
                <a:gd name="T21" fmla="*/ 55 h 64"/>
                <a:gd name="T22" fmla="*/ 1 w 57"/>
                <a:gd name="T23" fmla="*/ 45 h 64"/>
                <a:gd name="T24" fmla="*/ 0 w 57"/>
                <a:gd name="T25" fmla="*/ 32 h 64"/>
                <a:gd name="T26" fmla="*/ 1 w 57"/>
                <a:gd name="T27" fmla="*/ 18 h 64"/>
                <a:gd name="T28" fmla="*/ 7 w 57"/>
                <a:gd name="T29" fmla="*/ 8 h 64"/>
                <a:gd name="T30" fmla="*/ 16 w 57"/>
                <a:gd name="T31" fmla="*/ 2 h 64"/>
                <a:gd name="T32" fmla="*/ 28 w 57"/>
                <a:gd name="T33" fmla="*/ 0 h 64"/>
                <a:gd name="T34" fmla="*/ 28 w 57"/>
                <a:gd name="T35" fmla="*/ 9 h 64"/>
                <a:gd name="T36" fmla="*/ 24 w 57"/>
                <a:gd name="T37" fmla="*/ 9 h 64"/>
                <a:gd name="T38" fmla="*/ 19 w 57"/>
                <a:gd name="T39" fmla="*/ 11 h 64"/>
                <a:gd name="T40" fmla="*/ 16 w 57"/>
                <a:gd name="T41" fmla="*/ 15 h 64"/>
                <a:gd name="T42" fmla="*/ 13 w 57"/>
                <a:gd name="T43" fmla="*/ 19 h 64"/>
                <a:gd name="T44" fmla="*/ 12 w 57"/>
                <a:gd name="T45" fmla="*/ 25 h 64"/>
                <a:gd name="T46" fmla="*/ 11 w 57"/>
                <a:gd name="T47" fmla="*/ 32 h 64"/>
                <a:gd name="T48" fmla="*/ 12 w 57"/>
                <a:gd name="T49" fmla="*/ 38 h 64"/>
                <a:gd name="T50" fmla="*/ 13 w 57"/>
                <a:gd name="T51" fmla="*/ 44 h 64"/>
                <a:gd name="T52" fmla="*/ 16 w 57"/>
                <a:gd name="T53" fmla="*/ 48 h 64"/>
                <a:gd name="T54" fmla="*/ 19 w 57"/>
                <a:gd name="T55" fmla="*/ 52 h 64"/>
                <a:gd name="T56" fmla="*/ 24 w 57"/>
                <a:gd name="T57" fmla="*/ 54 h 64"/>
                <a:gd name="T58" fmla="*/ 28 w 57"/>
                <a:gd name="T59" fmla="*/ 54 h 64"/>
                <a:gd name="T60" fmla="*/ 33 w 57"/>
                <a:gd name="T61" fmla="*/ 54 h 64"/>
                <a:gd name="T62" fmla="*/ 38 w 57"/>
                <a:gd name="T63" fmla="*/ 52 h 64"/>
                <a:gd name="T64" fmla="*/ 40 w 57"/>
                <a:gd name="T65" fmla="*/ 48 h 64"/>
                <a:gd name="T66" fmla="*/ 43 w 57"/>
                <a:gd name="T67" fmla="*/ 44 h 64"/>
                <a:gd name="T68" fmla="*/ 44 w 57"/>
                <a:gd name="T69" fmla="*/ 38 h 64"/>
                <a:gd name="T70" fmla="*/ 44 w 57"/>
                <a:gd name="T71" fmla="*/ 32 h 64"/>
                <a:gd name="T72" fmla="*/ 44 w 57"/>
                <a:gd name="T73" fmla="*/ 25 h 64"/>
                <a:gd name="T74" fmla="*/ 43 w 57"/>
                <a:gd name="T75" fmla="*/ 19 h 64"/>
                <a:gd name="T76" fmla="*/ 40 w 57"/>
                <a:gd name="T77" fmla="*/ 15 h 64"/>
                <a:gd name="T78" fmla="*/ 38 w 57"/>
                <a:gd name="T79" fmla="*/ 11 h 64"/>
                <a:gd name="T80" fmla="*/ 33 w 57"/>
                <a:gd name="T81" fmla="*/ 10 h 64"/>
                <a:gd name="T82" fmla="*/ 28 w 57"/>
                <a:gd name="T83" fmla="*/ 9 h 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 h="64">
                  <a:moveTo>
                    <a:pt x="28" y="0"/>
                  </a:moveTo>
                  <a:lnTo>
                    <a:pt x="40" y="2"/>
                  </a:lnTo>
                  <a:lnTo>
                    <a:pt x="49" y="8"/>
                  </a:lnTo>
                  <a:lnTo>
                    <a:pt x="56" y="18"/>
                  </a:lnTo>
                  <a:lnTo>
                    <a:pt x="57" y="32"/>
                  </a:lnTo>
                  <a:lnTo>
                    <a:pt x="56" y="45"/>
                  </a:lnTo>
                  <a:lnTo>
                    <a:pt x="49" y="55"/>
                  </a:lnTo>
                  <a:lnTo>
                    <a:pt x="40" y="62"/>
                  </a:lnTo>
                  <a:lnTo>
                    <a:pt x="28" y="64"/>
                  </a:lnTo>
                  <a:lnTo>
                    <a:pt x="16" y="62"/>
                  </a:lnTo>
                  <a:lnTo>
                    <a:pt x="7" y="55"/>
                  </a:lnTo>
                  <a:lnTo>
                    <a:pt x="1" y="45"/>
                  </a:lnTo>
                  <a:lnTo>
                    <a:pt x="0" y="32"/>
                  </a:lnTo>
                  <a:lnTo>
                    <a:pt x="1" y="18"/>
                  </a:lnTo>
                  <a:lnTo>
                    <a:pt x="7" y="8"/>
                  </a:lnTo>
                  <a:lnTo>
                    <a:pt x="16" y="2"/>
                  </a:lnTo>
                  <a:lnTo>
                    <a:pt x="28" y="0"/>
                  </a:lnTo>
                  <a:close/>
                  <a:moveTo>
                    <a:pt x="28" y="9"/>
                  </a:moveTo>
                  <a:lnTo>
                    <a:pt x="24" y="9"/>
                  </a:lnTo>
                  <a:lnTo>
                    <a:pt x="19" y="11"/>
                  </a:lnTo>
                  <a:lnTo>
                    <a:pt x="16" y="15"/>
                  </a:lnTo>
                  <a:lnTo>
                    <a:pt x="13" y="19"/>
                  </a:lnTo>
                  <a:lnTo>
                    <a:pt x="12" y="25"/>
                  </a:lnTo>
                  <a:lnTo>
                    <a:pt x="11" y="32"/>
                  </a:lnTo>
                  <a:lnTo>
                    <a:pt x="12" y="38"/>
                  </a:lnTo>
                  <a:lnTo>
                    <a:pt x="13" y="44"/>
                  </a:lnTo>
                  <a:lnTo>
                    <a:pt x="16" y="48"/>
                  </a:lnTo>
                  <a:lnTo>
                    <a:pt x="19" y="52"/>
                  </a:lnTo>
                  <a:lnTo>
                    <a:pt x="24" y="54"/>
                  </a:lnTo>
                  <a:lnTo>
                    <a:pt x="28" y="54"/>
                  </a:lnTo>
                  <a:lnTo>
                    <a:pt x="33" y="54"/>
                  </a:lnTo>
                  <a:lnTo>
                    <a:pt x="38" y="52"/>
                  </a:lnTo>
                  <a:lnTo>
                    <a:pt x="40" y="48"/>
                  </a:lnTo>
                  <a:lnTo>
                    <a:pt x="43" y="44"/>
                  </a:lnTo>
                  <a:lnTo>
                    <a:pt x="44" y="38"/>
                  </a:lnTo>
                  <a:lnTo>
                    <a:pt x="44" y="32"/>
                  </a:lnTo>
                  <a:lnTo>
                    <a:pt x="44" y="25"/>
                  </a:lnTo>
                  <a:lnTo>
                    <a:pt x="43" y="19"/>
                  </a:lnTo>
                  <a:lnTo>
                    <a:pt x="40" y="15"/>
                  </a:lnTo>
                  <a:lnTo>
                    <a:pt x="38" y="11"/>
                  </a:lnTo>
                  <a:lnTo>
                    <a:pt x="33" y="10"/>
                  </a:lnTo>
                  <a:lnTo>
                    <a:pt x="28" y="9"/>
                  </a:lnTo>
                  <a:close/>
                </a:path>
              </a:pathLst>
            </a:custGeom>
            <a:grpFill/>
            <a:ln w="0">
              <a:solidFill>
                <a:srgbClr val="FFFFFF"/>
              </a:solidFill>
              <a:prstDash val="solid"/>
              <a:round/>
              <a:headEnd/>
              <a:tailEnd/>
            </a:ln>
          </p:spPr>
          <p:txBody>
            <a:bodyPr/>
            <a:lstStyle/>
            <a:p>
              <a:endParaRPr lang="zh-CN" altLang="en-US"/>
            </a:p>
          </p:txBody>
        </p:sp>
        <p:sp>
          <p:nvSpPr>
            <p:cNvPr id="38" name="Freeform 68">
              <a:extLst>
                <a:ext uri="{FF2B5EF4-FFF2-40B4-BE49-F238E27FC236}">
                  <a16:creationId xmlns:a16="http://schemas.microsoft.com/office/drawing/2014/main" xmlns="" id="{A2BDB0C7-086C-483F-9991-1FA76E08AEB0}"/>
                </a:ext>
              </a:extLst>
            </p:cNvPr>
            <p:cNvSpPr>
              <a:spLocks/>
            </p:cNvSpPr>
            <p:nvPr/>
          </p:nvSpPr>
          <p:spPr bwMode="auto">
            <a:xfrm>
              <a:off x="1928" y="288"/>
              <a:ext cx="50" cy="61"/>
            </a:xfrm>
            <a:custGeom>
              <a:avLst/>
              <a:gdLst>
                <a:gd name="T0" fmla="*/ 0 w 50"/>
                <a:gd name="T1" fmla="*/ 0 h 61"/>
                <a:gd name="T2" fmla="*/ 14 w 50"/>
                <a:gd name="T3" fmla="*/ 0 h 61"/>
                <a:gd name="T4" fmla="*/ 37 w 50"/>
                <a:gd name="T5" fmla="*/ 43 h 61"/>
                <a:gd name="T6" fmla="*/ 37 w 50"/>
                <a:gd name="T7" fmla="*/ 45 h 61"/>
                <a:gd name="T8" fmla="*/ 39 w 50"/>
                <a:gd name="T9" fmla="*/ 47 h 61"/>
                <a:gd name="T10" fmla="*/ 40 w 50"/>
                <a:gd name="T11" fmla="*/ 51 h 61"/>
                <a:gd name="T12" fmla="*/ 41 w 50"/>
                <a:gd name="T13" fmla="*/ 54 h 61"/>
                <a:gd name="T14" fmla="*/ 41 w 50"/>
                <a:gd name="T15" fmla="*/ 49 h 61"/>
                <a:gd name="T16" fmla="*/ 40 w 50"/>
                <a:gd name="T17" fmla="*/ 46 h 61"/>
                <a:gd name="T18" fmla="*/ 40 w 50"/>
                <a:gd name="T19" fmla="*/ 43 h 61"/>
                <a:gd name="T20" fmla="*/ 40 w 50"/>
                <a:gd name="T21" fmla="*/ 40 h 61"/>
                <a:gd name="T22" fmla="*/ 40 w 50"/>
                <a:gd name="T23" fmla="*/ 0 h 61"/>
                <a:gd name="T24" fmla="*/ 50 w 50"/>
                <a:gd name="T25" fmla="*/ 0 h 61"/>
                <a:gd name="T26" fmla="*/ 50 w 50"/>
                <a:gd name="T27" fmla="*/ 61 h 61"/>
                <a:gd name="T28" fmla="*/ 35 w 50"/>
                <a:gd name="T29" fmla="*/ 61 h 61"/>
                <a:gd name="T30" fmla="*/ 12 w 50"/>
                <a:gd name="T31" fmla="*/ 17 h 61"/>
                <a:gd name="T32" fmla="*/ 11 w 50"/>
                <a:gd name="T33" fmla="*/ 16 h 61"/>
                <a:gd name="T34" fmla="*/ 11 w 50"/>
                <a:gd name="T35" fmla="*/ 14 h 61"/>
                <a:gd name="T36" fmla="*/ 10 w 50"/>
                <a:gd name="T37" fmla="*/ 10 h 61"/>
                <a:gd name="T38" fmla="*/ 9 w 50"/>
                <a:gd name="T39" fmla="*/ 7 h 61"/>
                <a:gd name="T40" fmla="*/ 10 w 50"/>
                <a:gd name="T41" fmla="*/ 12 h 61"/>
                <a:gd name="T42" fmla="*/ 10 w 50"/>
                <a:gd name="T43" fmla="*/ 16 h 61"/>
                <a:gd name="T44" fmla="*/ 10 w 50"/>
                <a:gd name="T45" fmla="*/ 20 h 61"/>
                <a:gd name="T46" fmla="*/ 10 w 50"/>
                <a:gd name="T47" fmla="*/ 22 h 61"/>
                <a:gd name="T48" fmla="*/ 10 w 50"/>
                <a:gd name="T49" fmla="*/ 61 h 61"/>
                <a:gd name="T50" fmla="*/ 0 w 50"/>
                <a:gd name="T51" fmla="*/ 61 h 61"/>
                <a:gd name="T52" fmla="*/ 0 w 50"/>
                <a:gd name="T53" fmla="*/ 0 h 6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61">
                  <a:moveTo>
                    <a:pt x="0" y="0"/>
                  </a:moveTo>
                  <a:lnTo>
                    <a:pt x="14" y="0"/>
                  </a:lnTo>
                  <a:lnTo>
                    <a:pt x="37" y="43"/>
                  </a:lnTo>
                  <a:lnTo>
                    <a:pt x="37" y="45"/>
                  </a:lnTo>
                  <a:lnTo>
                    <a:pt x="39" y="47"/>
                  </a:lnTo>
                  <a:lnTo>
                    <a:pt x="40" y="51"/>
                  </a:lnTo>
                  <a:lnTo>
                    <a:pt x="41" y="54"/>
                  </a:lnTo>
                  <a:lnTo>
                    <a:pt x="41" y="49"/>
                  </a:lnTo>
                  <a:lnTo>
                    <a:pt x="40" y="46"/>
                  </a:lnTo>
                  <a:lnTo>
                    <a:pt x="40" y="43"/>
                  </a:lnTo>
                  <a:lnTo>
                    <a:pt x="40" y="40"/>
                  </a:lnTo>
                  <a:lnTo>
                    <a:pt x="40" y="0"/>
                  </a:lnTo>
                  <a:lnTo>
                    <a:pt x="50" y="0"/>
                  </a:lnTo>
                  <a:lnTo>
                    <a:pt x="50" y="61"/>
                  </a:lnTo>
                  <a:lnTo>
                    <a:pt x="35" y="61"/>
                  </a:lnTo>
                  <a:lnTo>
                    <a:pt x="12" y="17"/>
                  </a:lnTo>
                  <a:lnTo>
                    <a:pt x="11" y="16"/>
                  </a:lnTo>
                  <a:lnTo>
                    <a:pt x="11" y="14"/>
                  </a:lnTo>
                  <a:lnTo>
                    <a:pt x="10" y="10"/>
                  </a:lnTo>
                  <a:lnTo>
                    <a:pt x="9" y="7"/>
                  </a:lnTo>
                  <a:lnTo>
                    <a:pt x="10" y="12"/>
                  </a:lnTo>
                  <a:lnTo>
                    <a:pt x="10" y="16"/>
                  </a:lnTo>
                  <a:lnTo>
                    <a:pt x="10" y="20"/>
                  </a:lnTo>
                  <a:lnTo>
                    <a:pt x="10" y="22"/>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39" name="Freeform 69">
              <a:extLst>
                <a:ext uri="{FF2B5EF4-FFF2-40B4-BE49-F238E27FC236}">
                  <a16:creationId xmlns:a16="http://schemas.microsoft.com/office/drawing/2014/main" xmlns="" id="{B9362D30-56D3-4B87-81CD-A587CCAD486F}"/>
                </a:ext>
              </a:extLst>
            </p:cNvPr>
            <p:cNvSpPr>
              <a:spLocks/>
            </p:cNvSpPr>
            <p:nvPr/>
          </p:nvSpPr>
          <p:spPr bwMode="auto">
            <a:xfrm>
              <a:off x="682" y="398"/>
              <a:ext cx="51" cy="65"/>
            </a:xfrm>
            <a:custGeom>
              <a:avLst/>
              <a:gdLst>
                <a:gd name="T0" fmla="*/ 51 w 51"/>
                <a:gd name="T1" fmla="*/ 4 h 65"/>
                <a:gd name="T2" fmla="*/ 50 w 51"/>
                <a:gd name="T3" fmla="*/ 13 h 65"/>
                <a:gd name="T4" fmla="*/ 50 w 51"/>
                <a:gd name="T5" fmla="*/ 13 h 65"/>
                <a:gd name="T6" fmla="*/ 49 w 51"/>
                <a:gd name="T7" fmla="*/ 13 h 65"/>
                <a:gd name="T8" fmla="*/ 44 w 51"/>
                <a:gd name="T9" fmla="*/ 11 h 65"/>
                <a:gd name="T10" fmla="*/ 39 w 51"/>
                <a:gd name="T11" fmla="*/ 10 h 65"/>
                <a:gd name="T12" fmla="*/ 36 w 51"/>
                <a:gd name="T13" fmla="*/ 10 h 65"/>
                <a:gd name="T14" fmla="*/ 30 w 51"/>
                <a:gd name="T15" fmla="*/ 10 h 65"/>
                <a:gd name="T16" fmla="*/ 27 w 51"/>
                <a:gd name="T17" fmla="*/ 12 h 65"/>
                <a:gd name="T18" fmla="*/ 22 w 51"/>
                <a:gd name="T19" fmla="*/ 13 h 65"/>
                <a:gd name="T20" fmla="*/ 20 w 51"/>
                <a:gd name="T21" fmla="*/ 16 h 65"/>
                <a:gd name="T22" fmla="*/ 16 w 51"/>
                <a:gd name="T23" fmla="*/ 21 h 65"/>
                <a:gd name="T24" fmla="*/ 14 w 51"/>
                <a:gd name="T25" fmla="*/ 26 h 65"/>
                <a:gd name="T26" fmla="*/ 13 w 51"/>
                <a:gd name="T27" fmla="*/ 32 h 65"/>
                <a:gd name="T28" fmla="*/ 14 w 51"/>
                <a:gd name="T29" fmla="*/ 38 h 65"/>
                <a:gd name="T30" fmla="*/ 16 w 51"/>
                <a:gd name="T31" fmla="*/ 44 h 65"/>
                <a:gd name="T32" fmla="*/ 20 w 51"/>
                <a:gd name="T33" fmla="*/ 49 h 65"/>
                <a:gd name="T34" fmla="*/ 24 w 51"/>
                <a:gd name="T35" fmla="*/ 52 h 65"/>
                <a:gd name="T36" fmla="*/ 29 w 51"/>
                <a:gd name="T37" fmla="*/ 54 h 65"/>
                <a:gd name="T38" fmla="*/ 36 w 51"/>
                <a:gd name="T39" fmla="*/ 54 h 65"/>
                <a:gd name="T40" fmla="*/ 38 w 51"/>
                <a:gd name="T41" fmla="*/ 54 h 65"/>
                <a:gd name="T42" fmla="*/ 42 w 51"/>
                <a:gd name="T43" fmla="*/ 53 h 65"/>
                <a:gd name="T44" fmla="*/ 46 w 51"/>
                <a:gd name="T45" fmla="*/ 52 h 65"/>
                <a:gd name="T46" fmla="*/ 49 w 51"/>
                <a:gd name="T47" fmla="*/ 52 h 65"/>
                <a:gd name="T48" fmla="*/ 50 w 51"/>
                <a:gd name="T49" fmla="*/ 51 h 65"/>
                <a:gd name="T50" fmla="*/ 51 w 51"/>
                <a:gd name="T51" fmla="*/ 61 h 65"/>
                <a:gd name="T52" fmla="*/ 50 w 51"/>
                <a:gd name="T53" fmla="*/ 61 h 65"/>
                <a:gd name="T54" fmla="*/ 47 w 51"/>
                <a:gd name="T55" fmla="*/ 61 h 65"/>
                <a:gd name="T56" fmla="*/ 43 w 51"/>
                <a:gd name="T57" fmla="*/ 63 h 65"/>
                <a:gd name="T58" fmla="*/ 38 w 51"/>
                <a:gd name="T59" fmla="*/ 63 h 65"/>
                <a:gd name="T60" fmla="*/ 35 w 51"/>
                <a:gd name="T61" fmla="*/ 65 h 65"/>
                <a:gd name="T62" fmla="*/ 21 w 51"/>
                <a:gd name="T63" fmla="*/ 62 h 65"/>
                <a:gd name="T64" fmla="*/ 10 w 51"/>
                <a:gd name="T65" fmla="*/ 55 h 65"/>
                <a:gd name="T66" fmla="*/ 3 w 51"/>
                <a:gd name="T67" fmla="*/ 45 h 65"/>
                <a:gd name="T68" fmla="*/ 0 w 51"/>
                <a:gd name="T69" fmla="*/ 32 h 65"/>
                <a:gd name="T70" fmla="*/ 3 w 51"/>
                <a:gd name="T71" fmla="*/ 20 h 65"/>
                <a:gd name="T72" fmla="*/ 10 w 51"/>
                <a:gd name="T73" fmla="*/ 10 h 65"/>
                <a:gd name="T74" fmla="*/ 21 w 51"/>
                <a:gd name="T75" fmla="*/ 3 h 65"/>
                <a:gd name="T76" fmla="*/ 35 w 51"/>
                <a:gd name="T77" fmla="*/ 0 h 65"/>
                <a:gd name="T78" fmla="*/ 38 w 51"/>
                <a:gd name="T79" fmla="*/ 0 h 65"/>
                <a:gd name="T80" fmla="*/ 42 w 51"/>
                <a:gd name="T81" fmla="*/ 1 h 65"/>
                <a:gd name="T82" fmla="*/ 47 w 51"/>
                <a:gd name="T83" fmla="*/ 3 h 65"/>
                <a:gd name="T84" fmla="*/ 49 w 51"/>
                <a:gd name="T85" fmla="*/ 3 h 65"/>
                <a:gd name="T86" fmla="*/ 51 w 51"/>
                <a:gd name="T87" fmla="*/ 4 h 6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1" h="65">
                  <a:moveTo>
                    <a:pt x="51" y="4"/>
                  </a:moveTo>
                  <a:lnTo>
                    <a:pt x="50" y="13"/>
                  </a:lnTo>
                  <a:lnTo>
                    <a:pt x="49" y="13"/>
                  </a:lnTo>
                  <a:lnTo>
                    <a:pt x="44" y="11"/>
                  </a:lnTo>
                  <a:lnTo>
                    <a:pt x="39" y="10"/>
                  </a:lnTo>
                  <a:lnTo>
                    <a:pt x="36" y="10"/>
                  </a:lnTo>
                  <a:lnTo>
                    <a:pt x="30" y="10"/>
                  </a:lnTo>
                  <a:lnTo>
                    <a:pt x="27" y="12"/>
                  </a:lnTo>
                  <a:lnTo>
                    <a:pt x="22" y="13"/>
                  </a:lnTo>
                  <a:lnTo>
                    <a:pt x="20" y="16"/>
                  </a:lnTo>
                  <a:lnTo>
                    <a:pt x="16" y="21"/>
                  </a:lnTo>
                  <a:lnTo>
                    <a:pt x="14" y="26"/>
                  </a:lnTo>
                  <a:lnTo>
                    <a:pt x="13" y="32"/>
                  </a:lnTo>
                  <a:lnTo>
                    <a:pt x="14" y="38"/>
                  </a:lnTo>
                  <a:lnTo>
                    <a:pt x="16" y="44"/>
                  </a:lnTo>
                  <a:lnTo>
                    <a:pt x="20" y="49"/>
                  </a:lnTo>
                  <a:lnTo>
                    <a:pt x="24" y="52"/>
                  </a:lnTo>
                  <a:lnTo>
                    <a:pt x="29" y="54"/>
                  </a:lnTo>
                  <a:lnTo>
                    <a:pt x="36" y="54"/>
                  </a:lnTo>
                  <a:lnTo>
                    <a:pt x="38" y="54"/>
                  </a:lnTo>
                  <a:lnTo>
                    <a:pt x="42" y="53"/>
                  </a:lnTo>
                  <a:lnTo>
                    <a:pt x="46" y="52"/>
                  </a:lnTo>
                  <a:lnTo>
                    <a:pt x="49" y="52"/>
                  </a:lnTo>
                  <a:lnTo>
                    <a:pt x="50" y="51"/>
                  </a:lnTo>
                  <a:lnTo>
                    <a:pt x="51" y="61"/>
                  </a:lnTo>
                  <a:lnTo>
                    <a:pt x="50" y="61"/>
                  </a:lnTo>
                  <a:lnTo>
                    <a:pt x="47" y="61"/>
                  </a:lnTo>
                  <a:lnTo>
                    <a:pt x="43" y="63"/>
                  </a:lnTo>
                  <a:lnTo>
                    <a:pt x="38" y="63"/>
                  </a:lnTo>
                  <a:lnTo>
                    <a:pt x="35" y="65"/>
                  </a:lnTo>
                  <a:lnTo>
                    <a:pt x="21" y="62"/>
                  </a:lnTo>
                  <a:lnTo>
                    <a:pt x="10" y="55"/>
                  </a:lnTo>
                  <a:lnTo>
                    <a:pt x="3" y="45"/>
                  </a:lnTo>
                  <a:lnTo>
                    <a:pt x="0" y="32"/>
                  </a:lnTo>
                  <a:lnTo>
                    <a:pt x="3" y="20"/>
                  </a:lnTo>
                  <a:lnTo>
                    <a:pt x="10" y="10"/>
                  </a:lnTo>
                  <a:lnTo>
                    <a:pt x="21" y="3"/>
                  </a:lnTo>
                  <a:lnTo>
                    <a:pt x="35" y="0"/>
                  </a:lnTo>
                  <a:lnTo>
                    <a:pt x="38" y="0"/>
                  </a:lnTo>
                  <a:lnTo>
                    <a:pt x="42" y="1"/>
                  </a:lnTo>
                  <a:lnTo>
                    <a:pt x="47" y="3"/>
                  </a:lnTo>
                  <a:lnTo>
                    <a:pt x="49" y="3"/>
                  </a:lnTo>
                  <a:lnTo>
                    <a:pt x="51" y="4"/>
                  </a:lnTo>
                  <a:close/>
                </a:path>
              </a:pathLst>
            </a:custGeom>
            <a:grpFill/>
            <a:ln w="0">
              <a:solidFill>
                <a:srgbClr val="FFFFFF"/>
              </a:solidFill>
              <a:prstDash val="solid"/>
              <a:round/>
              <a:headEnd/>
              <a:tailEnd/>
            </a:ln>
          </p:spPr>
          <p:txBody>
            <a:bodyPr/>
            <a:lstStyle/>
            <a:p>
              <a:endParaRPr lang="zh-CN" altLang="en-US"/>
            </a:p>
          </p:txBody>
        </p:sp>
        <p:sp>
          <p:nvSpPr>
            <p:cNvPr id="40" name="Freeform 70">
              <a:extLst>
                <a:ext uri="{FF2B5EF4-FFF2-40B4-BE49-F238E27FC236}">
                  <a16:creationId xmlns:a16="http://schemas.microsoft.com/office/drawing/2014/main" xmlns="" id="{31001EF0-BE7E-4372-B184-DEDB4354F9D2}"/>
                </a:ext>
              </a:extLst>
            </p:cNvPr>
            <p:cNvSpPr>
              <a:spLocks noEditPoints="1"/>
            </p:cNvSpPr>
            <p:nvPr/>
          </p:nvSpPr>
          <p:spPr bwMode="auto">
            <a:xfrm>
              <a:off x="740" y="398"/>
              <a:ext cx="57" cy="65"/>
            </a:xfrm>
            <a:custGeom>
              <a:avLst/>
              <a:gdLst>
                <a:gd name="T0" fmla="*/ 28 w 57"/>
                <a:gd name="T1" fmla="*/ 0 h 65"/>
                <a:gd name="T2" fmla="*/ 41 w 57"/>
                <a:gd name="T3" fmla="*/ 3 h 65"/>
                <a:gd name="T4" fmla="*/ 50 w 57"/>
                <a:gd name="T5" fmla="*/ 8 h 65"/>
                <a:gd name="T6" fmla="*/ 56 w 57"/>
                <a:gd name="T7" fmla="*/ 19 h 65"/>
                <a:gd name="T8" fmla="*/ 57 w 57"/>
                <a:gd name="T9" fmla="*/ 32 h 65"/>
                <a:gd name="T10" fmla="*/ 56 w 57"/>
                <a:gd name="T11" fmla="*/ 45 h 65"/>
                <a:gd name="T12" fmla="*/ 50 w 57"/>
                <a:gd name="T13" fmla="*/ 55 h 65"/>
                <a:gd name="T14" fmla="*/ 41 w 57"/>
                <a:gd name="T15" fmla="*/ 62 h 65"/>
                <a:gd name="T16" fmla="*/ 28 w 57"/>
                <a:gd name="T17" fmla="*/ 65 h 65"/>
                <a:gd name="T18" fmla="*/ 17 w 57"/>
                <a:gd name="T19" fmla="*/ 62 h 65"/>
                <a:gd name="T20" fmla="*/ 8 w 57"/>
                <a:gd name="T21" fmla="*/ 55 h 65"/>
                <a:gd name="T22" fmla="*/ 2 w 57"/>
                <a:gd name="T23" fmla="*/ 45 h 65"/>
                <a:gd name="T24" fmla="*/ 0 w 57"/>
                <a:gd name="T25" fmla="*/ 32 h 65"/>
                <a:gd name="T26" fmla="*/ 2 w 57"/>
                <a:gd name="T27" fmla="*/ 19 h 65"/>
                <a:gd name="T28" fmla="*/ 8 w 57"/>
                <a:gd name="T29" fmla="*/ 8 h 65"/>
                <a:gd name="T30" fmla="*/ 17 w 57"/>
                <a:gd name="T31" fmla="*/ 3 h 65"/>
                <a:gd name="T32" fmla="*/ 28 w 57"/>
                <a:gd name="T33" fmla="*/ 0 h 65"/>
                <a:gd name="T34" fmla="*/ 28 w 57"/>
                <a:gd name="T35" fmla="*/ 10 h 65"/>
                <a:gd name="T36" fmla="*/ 24 w 57"/>
                <a:gd name="T37" fmla="*/ 10 h 65"/>
                <a:gd name="T38" fmla="*/ 20 w 57"/>
                <a:gd name="T39" fmla="*/ 12 h 65"/>
                <a:gd name="T40" fmla="*/ 17 w 57"/>
                <a:gd name="T41" fmla="*/ 15 h 65"/>
                <a:gd name="T42" fmla="*/ 14 w 57"/>
                <a:gd name="T43" fmla="*/ 20 h 65"/>
                <a:gd name="T44" fmla="*/ 12 w 57"/>
                <a:gd name="T45" fmla="*/ 26 h 65"/>
                <a:gd name="T46" fmla="*/ 12 w 57"/>
                <a:gd name="T47" fmla="*/ 32 h 65"/>
                <a:gd name="T48" fmla="*/ 12 w 57"/>
                <a:gd name="T49" fmla="*/ 38 h 65"/>
                <a:gd name="T50" fmla="*/ 14 w 57"/>
                <a:gd name="T51" fmla="*/ 44 h 65"/>
                <a:gd name="T52" fmla="*/ 17 w 57"/>
                <a:gd name="T53" fmla="*/ 49 h 65"/>
                <a:gd name="T54" fmla="*/ 20 w 57"/>
                <a:gd name="T55" fmla="*/ 52 h 65"/>
                <a:gd name="T56" fmla="*/ 24 w 57"/>
                <a:gd name="T57" fmla="*/ 54 h 65"/>
                <a:gd name="T58" fmla="*/ 28 w 57"/>
                <a:gd name="T59" fmla="*/ 55 h 65"/>
                <a:gd name="T60" fmla="*/ 33 w 57"/>
                <a:gd name="T61" fmla="*/ 54 h 65"/>
                <a:gd name="T62" fmla="*/ 38 w 57"/>
                <a:gd name="T63" fmla="*/ 52 h 65"/>
                <a:gd name="T64" fmla="*/ 41 w 57"/>
                <a:gd name="T65" fmla="*/ 49 h 65"/>
                <a:gd name="T66" fmla="*/ 43 w 57"/>
                <a:gd name="T67" fmla="*/ 44 h 65"/>
                <a:gd name="T68" fmla="*/ 45 w 57"/>
                <a:gd name="T69" fmla="*/ 38 h 65"/>
                <a:gd name="T70" fmla="*/ 46 w 57"/>
                <a:gd name="T71" fmla="*/ 32 h 65"/>
                <a:gd name="T72" fmla="*/ 45 w 57"/>
                <a:gd name="T73" fmla="*/ 26 h 65"/>
                <a:gd name="T74" fmla="*/ 43 w 57"/>
                <a:gd name="T75" fmla="*/ 20 h 65"/>
                <a:gd name="T76" fmla="*/ 41 w 57"/>
                <a:gd name="T77" fmla="*/ 15 h 65"/>
                <a:gd name="T78" fmla="*/ 38 w 57"/>
                <a:gd name="T79" fmla="*/ 12 h 65"/>
                <a:gd name="T80" fmla="*/ 33 w 57"/>
                <a:gd name="T81" fmla="*/ 10 h 65"/>
                <a:gd name="T82" fmla="*/ 28 w 57"/>
                <a:gd name="T83" fmla="*/ 10 h 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 h="65">
                  <a:moveTo>
                    <a:pt x="28" y="0"/>
                  </a:moveTo>
                  <a:lnTo>
                    <a:pt x="41" y="3"/>
                  </a:lnTo>
                  <a:lnTo>
                    <a:pt x="50" y="8"/>
                  </a:lnTo>
                  <a:lnTo>
                    <a:pt x="56" y="19"/>
                  </a:lnTo>
                  <a:lnTo>
                    <a:pt x="57" y="32"/>
                  </a:lnTo>
                  <a:lnTo>
                    <a:pt x="56" y="45"/>
                  </a:lnTo>
                  <a:lnTo>
                    <a:pt x="50" y="55"/>
                  </a:lnTo>
                  <a:lnTo>
                    <a:pt x="41" y="62"/>
                  </a:lnTo>
                  <a:lnTo>
                    <a:pt x="28" y="65"/>
                  </a:lnTo>
                  <a:lnTo>
                    <a:pt x="17" y="62"/>
                  </a:lnTo>
                  <a:lnTo>
                    <a:pt x="8" y="55"/>
                  </a:lnTo>
                  <a:lnTo>
                    <a:pt x="2" y="45"/>
                  </a:lnTo>
                  <a:lnTo>
                    <a:pt x="0" y="32"/>
                  </a:lnTo>
                  <a:lnTo>
                    <a:pt x="2" y="19"/>
                  </a:lnTo>
                  <a:lnTo>
                    <a:pt x="8" y="8"/>
                  </a:lnTo>
                  <a:lnTo>
                    <a:pt x="17" y="3"/>
                  </a:lnTo>
                  <a:lnTo>
                    <a:pt x="28" y="0"/>
                  </a:lnTo>
                  <a:close/>
                  <a:moveTo>
                    <a:pt x="28" y="10"/>
                  </a:moveTo>
                  <a:lnTo>
                    <a:pt x="24" y="10"/>
                  </a:lnTo>
                  <a:lnTo>
                    <a:pt x="20" y="12"/>
                  </a:lnTo>
                  <a:lnTo>
                    <a:pt x="17" y="15"/>
                  </a:lnTo>
                  <a:lnTo>
                    <a:pt x="14" y="20"/>
                  </a:lnTo>
                  <a:lnTo>
                    <a:pt x="12" y="26"/>
                  </a:lnTo>
                  <a:lnTo>
                    <a:pt x="12" y="32"/>
                  </a:lnTo>
                  <a:lnTo>
                    <a:pt x="12" y="38"/>
                  </a:lnTo>
                  <a:lnTo>
                    <a:pt x="14" y="44"/>
                  </a:lnTo>
                  <a:lnTo>
                    <a:pt x="17" y="49"/>
                  </a:lnTo>
                  <a:lnTo>
                    <a:pt x="20" y="52"/>
                  </a:lnTo>
                  <a:lnTo>
                    <a:pt x="24" y="54"/>
                  </a:lnTo>
                  <a:lnTo>
                    <a:pt x="28" y="55"/>
                  </a:lnTo>
                  <a:lnTo>
                    <a:pt x="33" y="54"/>
                  </a:lnTo>
                  <a:lnTo>
                    <a:pt x="38" y="52"/>
                  </a:lnTo>
                  <a:lnTo>
                    <a:pt x="41" y="49"/>
                  </a:lnTo>
                  <a:lnTo>
                    <a:pt x="43" y="44"/>
                  </a:lnTo>
                  <a:lnTo>
                    <a:pt x="45" y="38"/>
                  </a:lnTo>
                  <a:lnTo>
                    <a:pt x="46" y="32"/>
                  </a:lnTo>
                  <a:lnTo>
                    <a:pt x="45" y="26"/>
                  </a:lnTo>
                  <a:lnTo>
                    <a:pt x="43" y="20"/>
                  </a:lnTo>
                  <a:lnTo>
                    <a:pt x="41" y="15"/>
                  </a:lnTo>
                  <a:lnTo>
                    <a:pt x="38" y="12"/>
                  </a:lnTo>
                  <a:lnTo>
                    <a:pt x="33" y="10"/>
                  </a:lnTo>
                  <a:lnTo>
                    <a:pt x="28" y="10"/>
                  </a:lnTo>
                  <a:close/>
                </a:path>
              </a:pathLst>
            </a:custGeom>
            <a:grpFill/>
            <a:ln w="0">
              <a:solidFill>
                <a:srgbClr val="FFFFFF"/>
              </a:solidFill>
              <a:prstDash val="solid"/>
              <a:round/>
              <a:headEnd/>
              <a:tailEnd/>
            </a:ln>
          </p:spPr>
          <p:txBody>
            <a:bodyPr/>
            <a:lstStyle/>
            <a:p>
              <a:endParaRPr lang="zh-CN" altLang="en-US"/>
            </a:p>
          </p:txBody>
        </p:sp>
        <p:sp>
          <p:nvSpPr>
            <p:cNvPr id="41" name="Freeform 71">
              <a:extLst>
                <a:ext uri="{FF2B5EF4-FFF2-40B4-BE49-F238E27FC236}">
                  <a16:creationId xmlns:a16="http://schemas.microsoft.com/office/drawing/2014/main" xmlns="" id="{B5BFC83B-4F75-47E8-B788-076602A3A355}"/>
                </a:ext>
              </a:extLst>
            </p:cNvPr>
            <p:cNvSpPr>
              <a:spLocks/>
            </p:cNvSpPr>
            <p:nvPr/>
          </p:nvSpPr>
          <p:spPr bwMode="auto">
            <a:xfrm>
              <a:off x="809" y="399"/>
              <a:ext cx="70" cy="61"/>
            </a:xfrm>
            <a:custGeom>
              <a:avLst/>
              <a:gdLst>
                <a:gd name="T0" fmla="*/ 0 w 70"/>
                <a:gd name="T1" fmla="*/ 0 h 61"/>
                <a:gd name="T2" fmla="*/ 18 w 70"/>
                <a:gd name="T3" fmla="*/ 0 h 61"/>
                <a:gd name="T4" fmla="*/ 33 w 70"/>
                <a:gd name="T5" fmla="*/ 43 h 61"/>
                <a:gd name="T6" fmla="*/ 33 w 70"/>
                <a:gd name="T7" fmla="*/ 45 h 61"/>
                <a:gd name="T8" fmla="*/ 34 w 70"/>
                <a:gd name="T9" fmla="*/ 48 h 61"/>
                <a:gd name="T10" fmla="*/ 34 w 70"/>
                <a:gd name="T11" fmla="*/ 50 h 61"/>
                <a:gd name="T12" fmla="*/ 35 w 70"/>
                <a:gd name="T13" fmla="*/ 53 h 61"/>
                <a:gd name="T14" fmla="*/ 35 w 70"/>
                <a:gd name="T15" fmla="*/ 50 h 61"/>
                <a:gd name="T16" fmla="*/ 35 w 70"/>
                <a:gd name="T17" fmla="*/ 48 h 61"/>
                <a:gd name="T18" fmla="*/ 35 w 70"/>
                <a:gd name="T19" fmla="*/ 45 h 61"/>
                <a:gd name="T20" fmla="*/ 36 w 70"/>
                <a:gd name="T21" fmla="*/ 43 h 61"/>
                <a:gd name="T22" fmla="*/ 51 w 70"/>
                <a:gd name="T23" fmla="*/ 0 h 61"/>
                <a:gd name="T24" fmla="*/ 70 w 70"/>
                <a:gd name="T25" fmla="*/ 0 h 61"/>
                <a:gd name="T26" fmla="*/ 70 w 70"/>
                <a:gd name="T27" fmla="*/ 61 h 61"/>
                <a:gd name="T28" fmla="*/ 58 w 70"/>
                <a:gd name="T29" fmla="*/ 61 h 61"/>
                <a:gd name="T30" fmla="*/ 58 w 70"/>
                <a:gd name="T31" fmla="*/ 17 h 61"/>
                <a:gd name="T32" fmla="*/ 58 w 70"/>
                <a:gd name="T33" fmla="*/ 14 h 61"/>
                <a:gd name="T34" fmla="*/ 58 w 70"/>
                <a:gd name="T35" fmla="*/ 11 h 61"/>
                <a:gd name="T36" fmla="*/ 58 w 70"/>
                <a:gd name="T37" fmla="*/ 9 h 61"/>
                <a:gd name="T38" fmla="*/ 59 w 70"/>
                <a:gd name="T39" fmla="*/ 5 h 61"/>
                <a:gd name="T40" fmla="*/ 58 w 70"/>
                <a:gd name="T41" fmla="*/ 9 h 61"/>
                <a:gd name="T42" fmla="*/ 58 w 70"/>
                <a:gd name="T43" fmla="*/ 11 h 61"/>
                <a:gd name="T44" fmla="*/ 57 w 70"/>
                <a:gd name="T45" fmla="*/ 13 h 61"/>
                <a:gd name="T46" fmla="*/ 57 w 70"/>
                <a:gd name="T47" fmla="*/ 14 h 61"/>
                <a:gd name="T48" fmla="*/ 40 w 70"/>
                <a:gd name="T49" fmla="*/ 61 h 61"/>
                <a:gd name="T50" fmla="*/ 28 w 70"/>
                <a:gd name="T51" fmla="*/ 61 h 61"/>
                <a:gd name="T52" fmla="*/ 12 w 70"/>
                <a:gd name="T53" fmla="*/ 15 h 61"/>
                <a:gd name="T54" fmla="*/ 11 w 70"/>
                <a:gd name="T55" fmla="*/ 13 h 61"/>
                <a:gd name="T56" fmla="*/ 11 w 70"/>
                <a:gd name="T57" fmla="*/ 11 h 61"/>
                <a:gd name="T58" fmla="*/ 10 w 70"/>
                <a:gd name="T59" fmla="*/ 9 h 61"/>
                <a:gd name="T60" fmla="*/ 10 w 70"/>
                <a:gd name="T61" fmla="*/ 5 h 61"/>
                <a:gd name="T62" fmla="*/ 10 w 70"/>
                <a:gd name="T63" fmla="*/ 10 h 61"/>
                <a:gd name="T64" fmla="*/ 10 w 70"/>
                <a:gd name="T65" fmla="*/ 13 h 61"/>
                <a:gd name="T66" fmla="*/ 10 w 70"/>
                <a:gd name="T67" fmla="*/ 15 h 61"/>
                <a:gd name="T68" fmla="*/ 10 w 70"/>
                <a:gd name="T69" fmla="*/ 17 h 61"/>
                <a:gd name="T70" fmla="*/ 10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8" y="0"/>
                  </a:lnTo>
                  <a:lnTo>
                    <a:pt x="33" y="43"/>
                  </a:lnTo>
                  <a:lnTo>
                    <a:pt x="33" y="45"/>
                  </a:lnTo>
                  <a:lnTo>
                    <a:pt x="34" y="48"/>
                  </a:lnTo>
                  <a:lnTo>
                    <a:pt x="34" y="50"/>
                  </a:lnTo>
                  <a:lnTo>
                    <a:pt x="35" y="53"/>
                  </a:lnTo>
                  <a:lnTo>
                    <a:pt x="35" y="50"/>
                  </a:lnTo>
                  <a:lnTo>
                    <a:pt x="35" y="48"/>
                  </a:lnTo>
                  <a:lnTo>
                    <a:pt x="35" y="45"/>
                  </a:lnTo>
                  <a:lnTo>
                    <a:pt x="36" y="43"/>
                  </a:lnTo>
                  <a:lnTo>
                    <a:pt x="51" y="0"/>
                  </a:lnTo>
                  <a:lnTo>
                    <a:pt x="70" y="0"/>
                  </a:lnTo>
                  <a:lnTo>
                    <a:pt x="70" y="61"/>
                  </a:lnTo>
                  <a:lnTo>
                    <a:pt x="58" y="61"/>
                  </a:lnTo>
                  <a:lnTo>
                    <a:pt x="58" y="17"/>
                  </a:lnTo>
                  <a:lnTo>
                    <a:pt x="58" y="14"/>
                  </a:lnTo>
                  <a:lnTo>
                    <a:pt x="58" y="11"/>
                  </a:lnTo>
                  <a:lnTo>
                    <a:pt x="58" y="9"/>
                  </a:lnTo>
                  <a:lnTo>
                    <a:pt x="59" y="5"/>
                  </a:lnTo>
                  <a:lnTo>
                    <a:pt x="58" y="9"/>
                  </a:lnTo>
                  <a:lnTo>
                    <a:pt x="58" y="11"/>
                  </a:lnTo>
                  <a:lnTo>
                    <a:pt x="57" y="13"/>
                  </a:lnTo>
                  <a:lnTo>
                    <a:pt x="57" y="14"/>
                  </a:lnTo>
                  <a:lnTo>
                    <a:pt x="40" y="61"/>
                  </a:lnTo>
                  <a:lnTo>
                    <a:pt x="28" y="61"/>
                  </a:lnTo>
                  <a:lnTo>
                    <a:pt x="12" y="15"/>
                  </a:lnTo>
                  <a:lnTo>
                    <a:pt x="11" y="13"/>
                  </a:lnTo>
                  <a:lnTo>
                    <a:pt x="11" y="11"/>
                  </a:lnTo>
                  <a:lnTo>
                    <a:pt x="10" y="9"/>
                  </a:lnTo>
                  <a:lnTo>
                    <a:pt x="10" y="5"/>
                  </a:lnTo>
                  <a:lnTo>
                    <a:pt x="10" y="10"/>
                  </a:lnTo>
                  <a:lnTo>
                    <a:pt x="10" y="13"/>
                  </a:lnTo>
                  <a:lnTo>
                    <a:pt x="10" y="15"/>
                  </a:lnTo>
                  <a:lnTo>
                    <a:pt x="10" y="17"/>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42" name="Freeform 72">
              <a:extLst>
                <a:ext uri="{FF2B5EF4-FFF2-40B4-BE49-F238E27FC236}">
                  <a16:creationId xmlns:a16="http://schemas.microsoft.com/office/drawing/2014/main" xmlns="" id="{AF93DC37-E7D3-4C3B-86DA-617D0A4959E1}"/>
                </a:ext>
              </a:extLst>
            </p:cNvPr>
            <p:cNvSpPr>
              <a:spLocks/>
            </p:cNvSpPr>
            <p:nvPr/>
          </p:nvSpPr>
          <p:spPr bwMode="auto">
            <a:xfrm>
              <a:off x="893" y="399"/>
              <a:ext cx="70" cy="61"/>
            </a:xfrm>
            <a:custGeom>
              <a:avLst/>
              <a:gdLst>
                <a:gd name="T0" fmla="*/ 0 w 70"/>
                <a:gd name="T1" fmla="*/ 0 h 61"/>
                <a:gd name="T2" fmla="*/ 18 w 70"/>
                <a:gd name="T3" fmla="*/ 0 h 61"/>
                <a:gd name="T4" fmla="*/ 33 w 70"/>
                <a:gd name="T5" fmla="*/ 43 h 61"/>
                <a:gd name="T6" fmla="*/ 33 w 70"/>
                <a:gd name="T7" fmla="*/ 45 h 61"/>
                <a:gd name="T8" fmla="*/ 34 w 70"/>
                <a:gd name="T9" fmla="*/ 48 h 61"/>
                <a:gd name="T10" fmla="*/ 34 w 70"/>
                <a:gd name="T11" fmla="*/ 50 h 61"/>
                <a:gd name="T12" fmla="*/ 34 w 70"/>
                <a:gd name="T13" fmla="*/ 53 h 61"/>
                <a:gd name="T14" fmla="*/ 35 w 70"/>
                <a:gd name="T15" fmla="*/ 50 h 61"/>
                <a:gd name="T16" fmla="*/ 35 w 70"/>
                <a:gd name="T17" fmla="*/ 48 h 61"/>
                <a:gd name="T18" fmla="*/ 35 w 70"/>
                <a:gd name="T19" fmla="*/ 45 h 61"/>
                <a:gd name="T20" fmla="*/ 36 w 70"/>
                <a:gd name="T21" fmla="*/ 43 h 61"/>
                <a:gd name="T22" fmla="*/ 51 w 70"/>
                <a:gd name="T23" fmla="*/ 0 h 61"/>
                <a:gd name="T24" fmla="*/ 70 w 70"/>
                <a:gd name="T25" fmla="*/ 0 h 61"/>
                <a:gd name="T26" fmla="*/ 70 w 70"/>
                <a:gd name="T27" fmla="*/ 61 h 61"/>
                <a:gd name="T28" fmla="*/ 58 w 70"/>
                <a:gd name="T29" fmla="*/ 61 h 61"/>
                <a:gd name="T30" fmla="*/ 58 w 70"/>
                <a:gd name="T31" fmla="*/ 17 h 61"/>
                <a:gd name="T32" fmla="*/ 58 w 70"/>
                <a:gd name="T33" fmla="*/ 14 h 61"/>
                <a:gd name="T34" fmla="*/ 58 w 70"/>
                <a:gd name="T35" fmla="*/ 11 h 61"/>
                <a:gd name="T36" fmla="*/ 58 w 70"/>
                <a:gd name="T37" fmla="*/ 9 h 61"/>
                <a:gd name="T38" fmla="*/ 59 w 70"/>
                <a:gd name="T39" fmla="*/ 5 h 61"/>
                <a:gd name="T40" fmla="*/ 58 w 70"/>
                <a:gd name="T41" fmla="*/ 9 h 61"/>
                <a:gd name="T42" fmla="*/ 57 w 70"/>
                <a:gd name="T43" fmla="*/ 11 h 61"/>
                <a:gd name="T44" fmla="*/ 57 w 70"/>
                <a:gd name="T45" fmla="*/ 13 h 61"/>
                <a:gd name="T46" fmla="*/ 57 w 70"/>
                <a:gd name="T47" fmla="*/ 14 h 61"/>
                <a:gd name="T48" fmla="*/ 40 w 70"/>
                <a:gd name="T49" fmla="*/ 61 h 61"/>
                <a:gd name="T50" fmla="*/ 28 w 70"/>
                <a:gd name="T51" fmla="*/ 61 h 61"/>
                <a:gd name="T52" fmla="*/ 12 w 70"/>
                <a:gd name="T53" fmla="*/ 15 h 61"/>
                <a:gd name="T54" fmla="*/ 11 w 70"/>
                <a:gd name="T55" fmla="*/ 13 h 61"/>
                <a:gd name="T56" fmla="*/ 10 w 70"/>
                <a:gd name="T57" fmla="*/ 11 h 61"/>
                <a:gd name="T58" fmla="*/ 10 w 70"/>
                <a:gd name="T59" fmla="*/ 9 h 61"/>
                <a:gd name="T60" fmla="*/ 10 w 70"/>
                <a:gd name="T61" fmla="*/ 5 h 61"/>
                <a:gd name="T62" fmla="*/ 10 w 70"/>
                <a:gd name="T63" fmla="*/ 10 h 61"/>
                <a:gd name="T64" fmla="*/ 10 w 70"/>
                <a:gd name="T65" fmla="*/ 13 h 61"/>
                <a:gd name="T66" fmla="*/ 10 w 70"/>
                <a:gd name="T67" fmla="*/ 15 h 61"/>
                <a:gd name="T68" fmla="*/ 10 w 70"/>
                <a:gd name="T69" fmla="*/ 17 h 61"/>
                <a:gd name="T70" fmla="*/ 10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8" y="0"/>
                  </a:lnTo>
                  <a:lnTo>
                    <a:pt x="33" y="43"/>
                  </a:lnTo>
                  <a:lnTo>
                    <a:pt x="33" y="45"/>
                  </a:lnTo>
                  <a:lnTo>
                    <a:pt x="34" y="48"/>
                  </a:lnTo>
                  <a:lnTo>
                    <a:pt x="34" y="50"/>
                  </a:lnTo>
                  <a:lnTo>
                    <a:pt x="34" y="53"/>
                  </a:lnTo>
                  <a:lnTo>
                    <a:pt x="35" y="50"/>
                  </a:lnTo>
                  <a:lnTo>
                    <a:pt x="35" y="48"/>
                  </a:lnTo>
                  <a:lnTo>
                    <a:pt x="35" y="45"/>
                  </a:lnTo>
                  <a:lnTo>
                    <a:pt x="36" y="43"/>
                  </a:lnTo>
                  <a:lnTo>
                    <a:pt x="51" y="0"/>
                  </a:lnTo>
                  <a:lnTo>
                    <a:pt x="70" y="0"/>
                  </a:lnTo>
                  <a:lnTo>
                    <a:pt x="70" y="61"/>
                  </a:lnTo>
                  <a:lnTo>
                    <a:pt x="58" y="61"/>
                  </a:lnTo>
                  <a:lnTo>
                    <a:pt x="58" y="17"/>
                  </a:lnTo>
                  <a:lnTo>
                    <a:pt x="58" y="14"/>
                  </a:lnTo>
                  <a:lnTo>
                    <a:pt x="58" y="11"/>
                  </a:lnTo>
                  <a:lnTo>
                    <a:pt x="58" y="9"/>
                  </a:lnTo>
                  <a:lnTo>
                    <a:pt x="59" y="5"/>
                  </a:lnTo>
                  <a:lnTo>
                    <a:pt x="58" y="9"/>
                  </a:lnTo>
                  <a:lnTo>
                    <a:pt x="57" y="11"/>
                  </a:lnTo>
                  <a:lnTo>
                    <a:pt x="57" y="13"/>
                  </a:lnTo>
                  <a:lnTo>
                    <a:pt x="57" y="14"/>
                  </a:lnTo>
                  <a:lnTo>
                    <a:pt x="40" y="61"/>
                  </a:lnTo>
                  <a:lnTo>
                    <a:pt x="28" y="61"/>
                  </a:lnTo>
                  <a:lnTo>
                    <a:pt x="12" y="15"/>
                  </a:lnTo>
                  <a:lnTo>
                    <a:pt x="11" y="13"/>
                  </a:lnTo>
                  <a:lnTo>
                    <a:pt x="10" y="11"/>
                  </a:lnTo>
                  <a:lnTo>
                    <a:pt x="10" y="9"/>
                  </a:lnTo>
                  <a:lnTo>
                    <a:pt x="10" y="5"/>
                  </a:lnTo>
                  <a:lnTo>
                    <a:pt x="10" y="10"/>
                  </a:lnTo>
                  <a:lnTo>
                    <a:pt x="10" y="13"/>
                  </a:lnTo>
                  <a:lnTo>
                    <a:pt x="10" y="15"/>
                  </a:lnTo>
                  <a:lnTo>
                    <a:pt x="10" y="17"/>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43" name="Rectangle 73">
              <a:extLst>
                <a:ext uri="{FF2B5EF4-FFF2-40B4-BE49-F238E27FC236}">
                  <a16:creationId xmlns:a16="http://schemas.microsoft.com/office/drawing/2014/main" xmlns="" id="{7ECD3470-E10D-46F3-B31F-A9E547FE9E9E}"/>
                </a:ext>
              </a:extLst>
            </p:cNvPr>
            <p:cNvSpPr>
              <a:spLocks noChangeArrowheads="1"/>
            </p:cNvSpPr>
            <p:nvPr/>
          </p:nvSpPr>
          <p:spPr bwMode="auto">
            <a:xfrm>
              <a:off x="976" y="399"/>
              <a:ext cx="12" cy="61"/>
            </a:xfrm>
            <a:prstGeom prst="rect">
              <a:avLst/>
            </a:prstGeom>
            <a:grpFill/>
            <a:ln w="0">
              <a:solidFill>
                <a:srgbClr val="FFFFFF"/>
              </a:solidFill>
              <a:miter lim="800000"/>
              <a:headEnd/>
              <a:tailEnd/>
            </a:ln>
          </p:spPr>
          <p:txBody>
            <a:bodyPr/>
            <a:lstStyle/>
            <a:p>
              <a:endParaRPr lang="zh-CN" altLang="en-US"/>
            </a:p>
          </p:txBody>
        </p:sp>
        <p:sp>
          <p:nvSpPr>
            <p:cNvPr id="44" name="Freeform 74">
              <a:extLst>
                <a:ext uri="{FF2B5EF4-FFF2-40B4-BE49-F238E27FC236}">
                  <a16:creationId xmlns:a16="http://schemas.microsoft.com/office/drawing/2014/main" xmlns="" id="{39A6001B-81B6-462C-86D7-1DF323675733}"/>
                </a:ext>
              </a:extLst>
            </p:cNvPr>
            <p:cNvSpPr>
              <a:spLocks/>
            </p:cNvSpPr>
            <p:nvPr/>
          </p:nvSpPr>
          <p:spPr bwMode="auto">
            <a:xfrm>
              <a:off x="1001" y="398"/>
              <a:ext cx="39" cy="65"/>
            </a:xfrm>
            <a:custGeom>
              <a:avLst/>
              <a:gdLst>
                <a:gd name="T0" fmla="*/ 35 w 39"/>
                <a:gd name="T1" fmla="*/ 13 h 65"/>
                <a:gd name="T2" fmla="*/ 28 w 39"/>
                <a:gd name="T3" fmla="*/ 11 h 65"/>
                <a:gd name="T4" fmla="*/ 23 w 39"/>
                <a:gd name="T5" fmla="*/ 10 h 65"/>
                <a:gd name="T6" fmla="*/ 14 w 39"/>
                <a:gd name="T7" fmla="*/ 12 h 65"/>
                <a:gd name="T8" fmla="*/ 12 w 39"/>
                <a:gd name="T9" fmla="*/ 14 h 65"/>
                <a:gd name="T10" fmla="*/ 12 w 39"/>
                <a:gd name="T11" fmla="*/ 19 h 65"/>
                <a:gd name="T12" fmla="*/ 17 w 39"/>
                <a:gd name="T13" fmla="*/ 23 h 65"/>
                <a:gd name="T14" fmla="*/ 23 w 39"/>
                <a:gd name="T15" fmla="*/ 26 h 65"/>
                <a:gd name="T16" fmla="*/ 28 w 39"/>
                <a:gd name="T17" fmla="*/ 29 h 65"/>
                <a:gd name="T18" fmla="*/ 35 w 39"/>
                <a:gd name="T19" fmla="*/ 35 h 65"/>
                <a:gd name="T20" fmla="*/ 39 w 39"/>
                <a:gd name="T21" fmla="*/ 42 h 65"/>
                <a:gd name="T22" fmla="*/ 39 w 39"/>
                <a:gd name="T23" fmla="*/ 51 h 65"/>
                <a:gd name="T24" fmla="*/ 33 w 39"/>
                <a:gd name="T25" fmla="*/ 59 h 65"/>
                <a:gd name="T26" fmla="*/ 23 w 39"/>
                <a:gd name="T27" fmla="*/ 63 h 65"/>
                <a:gd name="T28" fmla="*/ 12 w 39"/>
                <a:gd name="T29" fmla="*/ 63 h 65"/>
                <a:gd name="T30" fmla="*/ 1 w 39"/>
                <a:gd name="T31" fmla="*/ 61 h 65"/>
                <a:gd name="T32" fmla="*/ 0 w 39"/>
                <a:gd name="T33" fmla="*/ 61 h 65"/>
                <a:gd name="T34" fmla="*/ 5 w 39"/>
                <a:gd name="T35" fmla="*/ 52 h 65"/>
                <a:gd name="T36" fmla="*/ 12 w 39"/>
                <a:gd name="T37" fmla="*/ 54 h 65"/>
                <a:gd name="T38" fmla="*/ 20 w 39"/>
                <a:gd name="T39" fmla="*/ 54 h 65"/>
                <a:gd name="T40" fmla="*/ 26 w 39"/>
                <a:gd name="T41" fmla="*/ 50 h 65"/>
                <a:gd name="T42" fmla="*/ 26 w 39"/>
                <a:gd name="T43" fmla="*/ 45 h 65"/>
                <a:gd name="T44" fmla="*/ 21 w 39"/>
                <a:gd name="T45" fmla="*/ 39 h 65"/>
                <a:gd name="T46" fmla="*/ 16 w 39"/>
                <a:gd name="T47" fmla="*/ 37 h 65"/>
                <a:gd name="T48" fmla="*/ 16 w 39"/>
                <a:gd name="T49" fmla="*/ 36 h 65"/>
                <a:gd name="T50" fmla="*/ 10 w 39"/>
                <a:gd name="T51" fmla="*/ 34 h 65"/>
                <a:gd name="T52" fmla="*/ 4 w 39"/>
                <a:gd name="T53" fmla="*/ 29 h 65"/>
                <a:gd name="T54" fmla="*/ 1 w 39"/>
                <a:gd name="T55" fmla="*/ 23 h 65"/>
                <a:gd name="T56" fmla="*/ 0 w 39"/>
                <a:gd name="T57" fmla="*/ 18 h 65"/>
                <a:gd name="T58" fmla="*/ 3 w 39"/>
                <a:gd name="T59" fmla="*/ 8 h 65"/>
                <a:gd name="T60" fmla="*/ 10 w 39"/>
                <a:gd name="T61" fmla="*/ 3 h 65"/>
                <a:gd name="T62" fmla="*/ 23 w 39"/>
                <a:gd name="T63" fmla="*/ 0 h 65"/>
                <a:gd name="T64" fmla="*/ 29 w 39"/>
                <a:gd name="T65" fmla="*/ 1 h 65"/>
                <a:gd name="T66" fmla="*/ 35 w 39"/>
                <a:gd name="T67" fmla="*/ 3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9" h="65">
                  <a:moveTo>
                    <a:pt x="36" y="3"/>
                  </a:moveTo>
                  <a:lnTo>
                    <a:pt x="35" y="13"/>
                  </a:lnTo>
                  <a:lnTo>
                    <a:pt x="32" y="12"/>
                  </a:lnTo>
                  <a:lnTo>
                    <a:pt x="28" y="11"/>
                  </a:lnTo>
                  <a:lnTo>
                    <a:pt x="26" y="10"/>
                  </a:lnTo>
                  <a:lnTo>
                    <a:pt x="23" y="10"/>
                  </a:lnTo>
                  <a:lnTo>
                    <a:pt x="18" y="11"/>
                  </a:lnTo>
                  <a:lnTo>
                    <a:pt x="14" y="12"/>
                  </a:lnTo>
                  <a:lnTo>
                    <a:pt x="13" y="13"/>
                  </a:lnTo>
                  <a:lnTo>
                    <a:pt x="12" y="14"/>
                  </a:lnTo>
                  <a:lnTo>
                    <a:pt x="12" y="16"/>
                  </a:lnTo>
                  <a:lnTo>
                    <a:pt x="12" y="19"/>
                  </a:lnTo>
                  <a:lnTo>
                    <a:pt x="14" y="21"/>
                  </a:lnTo>
                  <a:lnTo>
                    <a:pt x="17" y="23"/>
                  </a:lnTo>
                  <a:lnTo>
                    <a:pt x="21" y="26"/>
                  </a:lnTo>
                  <a:lnTo>
                    <a:pt x="23" y="26"/>
                  </a:lnTo>
                  <a:lnTo>
                    <a:pt x="23" y="27"/>
                  </a:lnTo>
                  <a:lnTo>
                    <a:pt x="28" y="29"/>
                  </a:lnTo>
                  <a:lnTo>
                    <a:pt x="33" y="32"/>
                  </a:lnTo>
                  <a:lnTo>
                    <a:pt x="35" y="35"/>
                  </a:lnTo>
                  <a:lnTo>
                    <a:pt x="37" y="38"/>
                  </a:lnTo>
                  <a:lnTo>
                    <a:pt x="39" y="42"/>
                  </a:lnTo>
                  <a:lnTo>
                    <a:pt x="39" y="45"/>
                  </a:lnTo>
                  <a:lnTo>
                    <a:pt x="39" y="51"/>
                  </a:lnTo>
                  <a:lnTo>
                    <a:pt x="36" y="55"/>
                  </a:lnTo>
                  <a:lnTo>
                    <a:pt x="33" y="59"/>
                  </a:lnTo>
                  <a:lnTo>
                    <a:pt x="27" y="62"/>
                  </a:lnTo>
                  <a:lnTo>
                    <a:pt x="23" y="63"/>
                  </a:lnTo>
                  <a:lnTo>
                    <a:pt x="16" y="65"/>
                  </a:lnTo>
                  <a:lnTo>
                    <a:pt x="12" y="63"/>
                  </a:lnTo>
                  <a:lnTo>
                    <a:pt x="8" y="62"/>
                  </a:lnTo>
                  <a:lnTo>
                    <a:pt x="1" y="61"/>
                  </a:lnTo>
                  <a:lnTo>
                    <a:pt x="0" y="61"/>
                  </a:lnTo>
                  <a:lnTo>
                    <a:pt x="1" y="50"/>
                  </a:lnTo>
                  <a:lnTo>
                    <a:pt x="5" y="52"/>
                  </a:lnTo>
                  <a:lnTo>
                    <a:pt x="9" y="54"/>
                  </a:lnTo>
                  <a:lnTo>
                    <a:pt x="12" y="54"/>
                  </a:lnTo>
                  <a:lnTo>
                    <a:pt x="16" y="54"/>
                  </a:lnTo>
                  <a:lnTo>
                    <a:pt x="20" y="54"/>
                  </a:lnTo>
                  <a:lnTo>
                    <a:pt x="24" y="53"/>
                  </a:lnTo>
                  <a:lnTo>
                    <a:pt x="26" y="50"/>
                  </a:lnTo>
                  <a:lnTo>
                    <a:pt x="26" y="47"/>
                  </a:lnTo>
                  <a:lnTo>
                    <a:pt x="26" y="45"/>
                  </a:lnTo>
                  <a:lnTo>
                    <a:pt x="24" y="42"/>
                  </a:lnTo>
                  <a:lnTo>
                    <a:pt x="21" y="39"/>
                  </a:lnTo>
                  <a:lnTo>
                    <a:pt x="17" y="37"/>
                  </a:lnTo>
                  <a:lnTo>
                    <a:pt x="16" y="37"/>
                  </a:lnTo>
                  <a:lnTo>
                    <a:pt x="16" y="36"/>
                  </a:lnTo>
                  <a:lnTo>
                    <a:pt x="14" y="36"/>
                  </a:lnTo>
                  <a:lnTo>
                    <a:pt x="10" y="34"/>
                  </a:lnTo>
                  <a:lnTo>
                    <a:pt x="6" y="31"/>
                  </a:lnTo>
                  <a:lnTo>
                    <a:pt x="4" y="29"/>
                  </a:lnTo>
                  <a:lnTo>
                    <a:pt x="2" y="27"/>
                  </a:lnTo>
                  <a:lnTo>
                    <a:pt x="1" y="23"/>
                  </a:lnTo>
                  <a:lnTo>
                    <a:pt x="0" y="21"/>
                  </a:lnTo>
                  <a:lnTo>
                    <a:pt x="0" y="18"/>
                  </a:lnTo>
                  <a:lnTo>
                    <a:pt x="1" y="13"/>
                  </a:lnTo>
                  <a:lnTo>
                    <a:pt x="3" y="8"/>
                  </a:lnTo>
                  <a:lnTo>
                    <a:pt x="5" y="5"/>
                  </a:lnTo>
                  <a:lnTo>
                    <a:pt x="10" y="3"/>
                  </a:lnTo>
                  <a:lnTo>
                    <a:pt x="16" y="0"/>
                  </a:lnTo>
                  <a:lnTo>
                    <a:pt x="23" y="0"/>
                  </a:lnTo>
                  <a:lnTo>
                    <a:pt x="25" y="0"/>
                  </a:lnTo>
                  <a:lnTo>
                    <a:pt x="29" y="1"/>
                  </a:lnTo>
                  <a:lnTo>
                    <a:pt x="34" y="3"/>
                  </a:lnTo>
                  <a:lnTo>
                    <a:pt x="35" y="3"/>
                  </a:lnTo>
                  <a:lnTo>
                    <a:pt x="36" y="3"/>
                  </a:lnTo>
                  <a:close/>
                </a:path>
              </a:pathLst>
            </a:custGeom>
            <a:grpFill/>
            <a:ln w="0">
              <a:solidFill>
                <a:srgbClr val="FFFFFF"/>
              </a:solidFill>
              <a:prstDash val="solid"/>
              <a:round/>
              <a:headEnd/>
              <a:tailEnd/>
            </a:ln>
          </p:spPr>
          <p:txBody>
            <a:bodyPr/>
            <a:lstStyle/>
            <a:p>
              <a:endParaRPr lang="zh-CN" altLang="en-US"/>
            </a:p>
          </p:txBody>
        </p:sp>
        <p:sp>
          <p:nvSpPr>
            <p:cNvPr id="45" name="Freeform 75">
              <a:extLst>
                <a:ext uri="{FF2B5EF4-FFF2-40B4-BE49-F238E27FC236}">
                  <a16:creationId xmlns:a16="http://schemas.microsoft.com/office/drawing/2014/main" xmlns="" id="{9F38D8FE-CFFC-46C6-944C-237E39AFB1BE}"/>
                </a:ext>
              </a:extLst>
            </p:cNvPr>
            <p:cNvSpPr>
              <a:spLocks/>
            </p:cNvSpPr>
            <p:nvPr/>
          </p:nvSpPr>
          <p:spPr bwMode="auto">
            <a:xfrm>
              <a:off x="1051" y="398"/>
              <a:ext cx="40" cy="65"/>
            </a:xfrm>
            <a:custGeom>
              <a:avLst/>
              <a:gdLst>
                <a:gd name="T0" fmla="*/ 37 w 40"/>
                <a:gd name="T1" fmla="*/ 13 h 65"/>
                <a:gd name="T2" fmla="*/ 30 w 40"/>
                <a:gd name="T3" fmla="*/ 11 h 65"/>
                <a:gd name="T4" fmla="*/ 23 w 40"/>
                <a:gd name="T5" fmla="*/ 10 h 65"/>
                <a:gd name="T6" fmla="*/ 15 w 40"/>
                <a:gd name="T7" fmla="*/ 12 h 65"/>
                <a:gd name="T8" fmla="*/ 13 w 40"/>
                <a:gd name="T9" fmla="*/ 16 h 65"/>
                <a:gd name="T10" fmla="*/ 15 w 40"/>
                <a:gd name="T11" fmla="*/ 21 h 65"/>
                <a:gd name="T12" fmla="*/ 23 w 40"/>
                <a:gd name="T13" fmla="*/ 26 h 65"/>
                <a:gd name="T14" fmla="*/ 24 w 40"/>
                <a:gd name="T15" fmla="*/ 27 h 65"/>
                <a:gd name="T16" fmla="*/ 33 w 40"/>
                <a:gd name="T17" fmla="*/ 32 h 65"/>
                <a:gd name="T18" fmla="*/ 38 w 40"/>
                <a:gd name="T19" fmla="*/ 38 h 65"/>
                <a:gd name="T20" fmla="*/ 40 w 40"/>
                <a:gd name="T21" fmla="*/ 45 h 65"/>
                <a:gd name="T22" fmla="*/ 37 w 40"/>
                <a:gd name="T23" fmla="*/ 55 h 65"/>
                <a:gd name="T24" fmla="*/ 29 w 40"/>
                <a:gd name="T25" fmla="*/ 62 h 65"/>
                <a:gd name="T26" fmla="*/ 16 w 40"/>
                <a:gd name="T27" fmla="*/ 65 h 65"/>
                <a:gd name="T28" fmla="*/ 8 w 40"/>
                <a:gd name="T29" fmla="*/ 62 h 65"/>
                <a:gd name="T30" fmla="*/ 1 w 40"/>
                <a:gd name="T31" fmla="*/ 61 h 65"/>
                <a:gd name="T32" fmla="*/ 1 w 40"/>
                <a:gd name="T33" fmla="*/ 50 h 65"/>
                <a:gd name="T34" fmla="*/ 10 w 40"/>
                <a:gd name="T35" fmla="*/ 54 h 65"/>
                <a:gd name="T36" fmla="*/ 16 w 40"/>
                <a:gd name="T37" fmla="*/ 54 h 65"/>
                <a:gd name="T38" fmla="*/ 24 w 40"/>
                <a:gd name="T39" fmla="*/ 53 h 65"/>
                <a:gd name="T40" fmla="*/ 28 w 40"/>
                <a:gd name="T41" fmla="*/ 47 h 65"/>
                <a:gd name="T42" fmla="*/ 25 w 40"/>
                <a:gd name="T43" fmla="*/ 42 h 65"/>
                <a:gd name="T44" fmla="*/ 17 w 40"/>
                <a:gd name="T45" fmla="*/ 37 h 65"/>
                <a:gd name="T46" fmla="*/ 16 w 40"/>
                <a:gd name="T47" fmla="*/ 36 h 65"/>
                <a:gd name="T48" fmla="*/ 15 w 40"/>
                <a:gd name="T49" fmla="*/ 36 h 65"/>
                <a:gd name="T50" fmla="*/ 8 w 40"/>
                <a:gd name="T51" fmla="*/ 31 h 65"/>
                <a:gd name="T52" fmla="*/ 4 w 40"/>
                <a:gd name="T53" fmla="*/ 27 h 65"/>
                <a:gd name="T54" fmla="*/ 1 w 40"/>
                <a:gd name="T55" fmla="*/ 21 h 65"/>
                <a:gd name="T56" fmla="*/ 1 w 40"/>
                <a:gd name="T57" fmla="*/ 13 h 65"/>
                <a:gd name="T58" fmla="*/ 7 w 40"/>
                <a:gd name="T59" fmla="*/ 5 h 65"/>
                <a:gd name="T60" fmla="*/ 17 w 40"/>
                <a:gd name="T61" fmla="*/ 0 h 65"/>
                <a:gd name="T62" fmla="*/ 27 w 40"/>
                <a:gd name="T63" fmla="*/ 0 h 65"/>
                <a:gd name="T64" fmla="*/ 35 w 40"/>
                <a:gd name="T65" fmla="*/ 3 h 65"/>
                <a:gd name="T66" fmla="*/ 38 w 40"/>
                <a:gd name="T67" fmla="*/ 3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0" h="65">
                  <a:moveTo>
                    <a:pt x="38" y="3"/>
                  </a:moveTo>
                  <a:lnTo>
                    <a:pt x="37" y="13"/>
                  </a:lnTo>
                  <a:lnTo>
                    <a:pt x="33" y="12"/>
                  </a:lnTo>
                  <a:lnTo>
                    <a:pt x="30" y="11"/>
                  </a:lnTo>
                  <a:lnTo>
                    <a:pt x="27" y="10"/>
                  </a:lnTo>
                  <a:lnTo>
                    <a:pt x="23" y="10"/>
                  </a:lnTo>
                  <a:lnTo>
                    <a:pt x="18" y="11"/>
                  </a:lnTo>
                  <a:lnTo>
                    <a:pt x="15" y="12"/>
                  </a:lnTo>
                  <a:lnTo>
                    <a:pt x="14" y="14"/>
                  </a:lnTo>
                  <a:lnTo>
                    <a:pt x="13" y="16"/>
                  </a:lnTo>
                  <a:lnTo>
                    <a:pt x="14" y="19"/>
                  </a:lnTo>
                  <a:lnTo>
                    <a:pt x="15" y="21"/>
                  </a:lnTo>
                  <a:lnTo>
                    <a:pt x="18" y="23"/>
                  </a:lnTo>
                  <a:lnTo>
                    <a:pt x="23" y="26"/>
                  </a:lnTo>
                  <a:lnTo>
                    <a:pt x="24" y="27"/>
                  </a:lnTo>
                  <a:lnTo>
                    <a:pt x="30" y="29"/>
                  </a:lnTo>
                  <a:lnTo>
                    <a:pt x="33" y="32"/>
                  </a:lnTo>
                  <a:lnTo>
                    <a:pt x="37" y="35"/>
                  </a:lnTo>
                  <a:lnTo>
                    <a:pt x="38" y="38"/>
                  </a:lnTo>
                  <a:lnTo>
                    <a:pt x="39" y="42"/>
                  </a:lnTo>
                  <a:lnTo>
                    <a:pt x="40" y="45"/>
                  </a:lnTo>
                  <a:lnTo>
                    <a:pt x="39" y="51"/>
                  </a:lnTo>
                  <a:lnTo>
                    <a:pt x="37" y="55"/>
                  </a:lnTo>
                  <a:lnTo>
                    <a:pt x="33" y="59"/>
                  </a:lnTo>
                  <a:lnTo>
                    <a:pt x="29" y="62"/>
                  </a:lnTo>
                  <a:lnTo>
                    <a:pt x="23" y="63"/>
                  </a:lnTo>
                  <a:lnTo>
                    <a:pt x="16" y="65"/>
                  </a:lnTo>
                  <a:lnTo>
                    <a:pt x="13" y="63"/>
                  </a:lnTo>
                  <a:lnTo>
                    <a:pt x="8" y="62"/>
                  </a:lnTo>
                  <a:lnTo>
                    <a:pt x="2" y="61"/>
                  </a:lnTo>
                  <a:lnTo>
                    <a:pt x="1" y="61"/>
                  </a:lnTo>
                  <a:lnTo>
                    <a:pt x="0" y="61"/>
                  </a:lnTo>
                  <a:lnTo>
                    <a:pt x="1" y="50"/>
                  </a:lnTo>
                  <a:lnTo>
                    <a:pt x="6" y="52"/>
                  </a:lnTo>
                  <a:lnTo>
                    <a:pt x="10" y="54"/>
                  </a:lnTo>
                  <a:lnTo>
                    <a:pt x="14" y="54"/>
                  </a:lnTo>
                  <a:lnTo>
                    <a:pt x="16" y="54"/>
                  </a:lnTo>
                  <a:lnTo>
                    <a:pt x="21" y="54"/>
                  </a:lnTo>
                  <a:lnTo>
                    <a:pt x="24" y="53"/>
                  </a:lnTo>
                  <a:lnTo>
                    <a:pt x="27" y="50"/>
                  </a:lnTo>
                  <a:lnTo>
                    <a:pt x="28" y="47"/>
                  </a:lnTo>
                  <a:lnTo>
                    <a:pt x="27" y="45"/>
                  </a:lnTo>
                  <a:lnTo>
                    <a:pt x="25" y="42"/>
                  </a:lnTo>
                  <a:lnTo>
                    <a:pt x="22" y="39"/>
                  </a:lnTo>
                  <a:lnTo>
                    <a:pt x="17" y="37"/>
                  </a:lnTo>
                  <a:lnTo>
                    <a:pt x="16" y="36"/>
                  </a:lnTo>
                  <a:lnTo>
                    <a:pt x="15" y="36"/>
                  </a:lnTo>
                  <a:lnTo>
                    <a:pt x="10" y="34"/>
                  </a:lnTo>
                  <a:lnTo>
                    <a:pt x="8" y="31"/>
                  </a:lnTo>
                  <a:lnTo>
                    <a:pt x="5" y="29"/>
                  </a:lnTo>
                  <a:lnTo>
                    <a:pt x="4" y="27"/>
                  </a:lnTo>
                  <a:lnTo>
                    <a:pt x="2" y="23"/>
                  </a:lnTo>
                  <a:lnTo>
                    <a:pt x="1" y="21"/>
                  </a:lnTo>
                  <a:lnTo>
                    <a:pt x="1" y="18"/>
                  </a:lnTo>
                  <a:lnTo>
                    <a:pt x="1" y="13"/>
                  </a:lnTo>
                  <a:lnTo>
                    <a:pt x="4" y="8"/>
                  </a:lnTo>
                  <a:lnTo>
                    <a:pt x="7" y="5"/>
                  </a:lnTo>
                  <a:lnTo>
                    <a:pt x="12" y="3"/>
                  </a:lnTo>
                  <a:lnTo>
                    <a:pt x="17" y="0"/>
                  </a:lnTo>
                  <a:lnTo>
                    <a:pt x="23" y="0"/>
                  </a:lnTo>
                  <a:lnTo>
                    <a:pt x="27" y="0"/>
                  </a:lnTo>
                  <a:lnTo>
                    <a:pt x="30" y="1"/>
                  </a:lnTo>
                  <a:lnTo>
                    <a:pt x="35" y="3"/>
                  </a:lnTo>
                  <a:lnTo>
                    <a:pt x="37" y="3"/>
                  </a:lnTo>
                  <a:lnTo>
                    <a:pt x="38" y="3"/>
                  </a:lnTo>
                  <a:close/>
                </a:path>
              </a:pathLst>
            </a:custGeom>
            <a:grpFill/>
            <a:ln w="0">
              <a:solidFill>
                <a:srgbClr val="FFFFFF"/>
              </a:solidFill>
              <a:prstDash val="solid"/>
              <a:round/>
              <a:headEnd/>
              <a:tailEnd/>
            </a:ln>
          </p:spPr>
          <p:txBody>
            <a:bodyPr/>
            <a:lstStyle/>
            <a:p>
              <a:endParaRPr lang="zh-CN" altLang="en-US"/>
            </a:p>
          </p:txBody>
        </p:sp>
        <p:sp>
          <p:nvSpPr>
            <p:cNvPr id="46" name="Rectangle 76">
              <a:extLst>
                <a:ext uri="{FF2B5EF4-FFF2-40B4-BE49-F238E27FC236}">
                  <a16:creationId xmlns:a16="http://schemas.microsoft.com/office/drawing/2014/main" xmlns="" id="{1F3CA8E9-17A6-4B5C-8A59-4E4FB9A3B50E}"/>
                </a:ext>
              </a:extLst>
            </p:cNvPr>
            <p:cNvSpPr>
              <a:spLocks noChangeArrowheads="1"/>
            </p:cNvSpPr>
            <p:nvPr/>
          </p:nvSpPr>
          <p:spPr bwMode="auto">
            <a:xfrm>
              <a:off x="1103" y="399"/>
              <a:ext cx="11" cy="61"/>
            </a:xfrm>
            <a:prstGeom prst="rect">
              <a:avLst/>
            </a:prstGeom>
            <a:grpFill/>
            <a:ln w="0">
              <a:solidFill>
                <a:srgbClr val="FFFFFF"/>
              </a:solidFill>
              <a:miter lim="800000"/>
              <a:headEnd/>
              <a:tailEnd/>
            </a:ln>
          </p:spPr>
          <p:txBody>
            <a:bodyPr/>
            <a:lstStyle/>
            <a:p>
              <a:endParaRPr lang="zh-CN" altLang="en-US"/>
            </a:p>
          </p:txBody>
        </p:sp>
        <p:sp>
          <p:nvSpPr>
            <p:cNvPr id="47" name="Freeform 77">
              <a:extLst>
                <a:ext uri="{FF2B5EF4-FFF2-40B4-BE49-F238E27FC236}">
                  <a16:creationId xmlns:a16="http://schemas.microsoft.com/office/drawing/2014/main" xmlns="" id="{1AF8853E-3EC2-42C4-8805-0584F6994B1E}"/>
                </a:ext>
              </a:extLst>
            </p:cNvPr>
            <p:cNvSpPr>
              <a:spLocks noEditPoints="1"/>
            </p:cNvSpPr>
            <p:nvPr/>
          </p:nvSpPr>
          <p:spPr bwMode="auto">
            <a:xfrm>
              <a:off x="1126" y="398"/>
              <a:ext cx="57" cy="65"/>
            </a:xfrm>
            <a:custGeom>
              <a:avLst/>
              <a:gdLst>
                <a:gd name="T0" fmla="*/ 28 w 57"/>
                <a:gd name="T1" fmla="*/ 0 h 65"/>
                <a:gd name="T2" fmla="*/ 40 w 57"/>
                <a:gd name="T3" fmla="*/ 3 h 65"/>
                <a:gd name="T4" fmla="*/ 49 w 57"/>
                <a:gd name="T5" fmla="*/ 8 h 65"/>
                <a:gd name="T6" fmla="*/ 56 w 57"/>
                <a:gd name="T7" fmla="*/ 19 h 65"/>
                <a:gd name="T8" fmla="*/ 57 w 57"/>
                <a:gd name="T9" fmla="*/ 32 h 65"/>
                <a:gd name="T10" fmla="*/ 56 w 57"/>
                <a:gd name="T11" fmla="*/ 45 h 65"/>
                <a:gd name="T12" fmla="*/ 50 w 57"/>
                <a:gd name="T13" fmla="*/ 55 h 65"/>
                <a:gd name="T14" fmla="*/ 41 w 57"/>
                <a:gd name="T15" fmla="*/ 62 h 65"/>
                <a:gd name="T16" fmla="*/ 28 w 57"/>
                <a:gd name="T17" fmla="*/ 65 h 65"/>
                <a:gd name="T18" fmla="*/ 16 w 57"/>
                <a:gd name="T19" fmla="*/ 62 h 65"/>
                <a:gd name="T20" fmla="*/ 7 w 57"/>
                <a:gd name="T21" fmla="*/ 55 h 65"/>
                <a:gd name="T22" fmla="*/ 1 w 57"/>
                <a:gd name="T23" fmla="*/ 45 h 65"/>
                <a:gd name="T24" fmla="*/ 0 w 57"/>
                <a:gd name="T25" fmla="*/ 32 h 65"/>
                <a:gd name="T26" fmla="*/ 1 w 57"/>
                <a:gd name="T27" fmla="*/ 19 h 65"/>
                <a:gd name="T28" fmla="*/ 7 w 57"/>
                <a:gd name="T29" fmla="*/ 8 h 65"/>
                <a:gd name="T30" fmla="*/ 16 w 57"/>
                <a:gd name="T31" fmla="*/ 3 h 65"/>
                <a:gd name="T32" fmla="*/ 28 w 57"/>
                <a:gd name="T33" fmla="*/ 0 h 65"/>
                <a:gd name="T34" fmla="*/ 28 w 57"/>
                <a:gd name="T35" fmla="*/ 10 h 65"/>
                <a:gd name="T36" fmla="*/ 24 w 57"/>
                <a:gd name="T37" fmla="*/ 10 h 65"/>
                <a:gd name="T38" fmla="*/ 19 w 57"/>
                <a:gd name="T39" fmla="*/ 12 h 65"/>
                <a:gd name="T40" fmla="*/ 16 w 57"/>
                <a:gd name="T41" fmla="*/ 15 h 65"/>
                <a:gd name="T42" fmla="*/ 14 w 57"/>
                <a:gd name="T43" fmla="*/ 20 h 65"/>
                <a:gd name="T44" fmla="*/ 12 w 57"/>
                <a:gd name="T45" fmla="*/ 26 h 65"/>
                <a:gd name="T46" fmla="*/ 11 w 57"/>
                <a:gd name="T47" fmla="*/ 32 h 65"/>
                <a:gd name="T48" fmla="*/ 12 w 57"/>
                <a:gd name="T49" fmla="*/ 38 h 65"/>
                <a:gd name="T50" fmla="*/ 14 w 57"/>
                <a:gd name="T51" fmla="*/ 44 h 65"/>
                <a:gd name="T52" fmla="*/ 16 w 57"/>
                <a:gd name="T53" fmla="*/ 49 h 65"/>
                <a:gd name="T54" fmla="*/ 19 w 57"/>
                <a:gd name="T55" fmla="*/ 52 h 65"/>
                <a:gd name="T56" fmla="*/ 24 w 57"/>
                <a:gd name="T57" fmla="*/ 54 h 65"/>
                <a:gd name="T58" fmla="*/ 28 w 57"/>
                <a:gd name="T59" fmla="*/ 55 h 65"/>
                <a:gd name="T60" fmla="*/ 33 w 57"/>
                <a:gd name="T61" fmla="*/ 54 h 65"/>
                <a:gd name="T62" fmla="*/ 38 w 57"/>
                <a:gd name="T63" fmla="*/ 52 h 65"/>
                <a:gd name="T64" fmla="*/ 40 w 57"/>
                <a:gd name="T65" fmla="*/ 49 h 65"/>
                <a:gd name="T66" fmla="*/ 43 w 57"/>
                <a:gd name="T67" fmla="*/ 44 h 65"/>
                <a:gd name="T68" fmla="*/ 45 w 57"/>
                <a:gd name="T69" fmla="*/ 38 h 65"/>
                <a:gd name="T70" fmla="*/ 46 w 57"/>
                <a:gd name="T71" fmla="*/ 32 h 65"/>
                <a:gd name="T72" fmla="*/ 45 w 57"/>
                <a:gd name="T73" fmla="*/ 26 h 65"/>
                <a:gd name="T74" fmla="*/ 43 w 57"/>
                <a:gd name="T75" fmla="*/ 20 h 65"/>
                <a:gd name="T76" fmla="*/ 40 w 57"/>
                <a:gd name="T77" fmla="*/ 15 h 65"/>
                <a:gd name="T78" fmla="*/ 38 w 57"/>
                <a:gd name="T79" fmla="*/ 12 h 65"/>
                <a:gd name="T80" fmla="*/ 33 w 57"/>
                <a:gd name="T81" fmla="*/ 10 h 65"/>
                <a:gd name="T82" fmla="*/ 28 w 57"/>
                <a:gd name="T83" fmla="*/ 10 h 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 h="65">
                  <a:moveTo>
                    <a:pt x="28" y="0"/>
                  </a:moveTo>
                  <a:lnTo>
                    <a:pt x="40" y="3"/>
                  </a:lnTo>
                  <a:lnTo>
                    <a:pt x="49" y="8"/>
                  </a:lnTo>
                  <a:lnTo>
                    <a:pt x="56" y="19"/>
                  </a:lnTo>
                  <a:lnTo>
                    <a:pt x="57" y="32"/>
                  </a:lnTo>
                  <a:lnTo>
                    <a:pt x="56" y="45"/>
                  </a:lnTo>
                  <a:lnTo>
                    <a:pt x="50" y="55"/>
                  </a:lnTo>
                  <a:lnTo>
                    <a:pt x="41" y="62"/>
                  </a:lnTo>
                  <a:lnTo>
                    <a:pt x="28" y="65"/>
                  </a:lnTo>
                  <a:lnTo>
                    <a:pt x="16" y="62"/>
                  </a:lnTo>
                  <a:lnTo>
                    <a:pt x="7" y="55"/>
                  </a:lnTo>
                  <a:lnTo>
                    <a:pt x="1" y="45"/>
                  </a:lnTo>
                  <a:lnTo>
                    <a:pt x="0" y="32"/>
                  </a:lnTo>
                  <a:lnTo>
                    <a:pt x="1" y="19"/>
                  </a:lnTo>
                  <a:lnTo>
                    <a:pt x="7" y="8"/>
                  </a:lnTo>
                  <a:lnTo>
                    <a:pt x="16" y="3"/>
                  </a:lnTo>
                  <a:lnTo>
                    <a:pt x="28" y="0"/>
                  </a:lnTo>
                  <a:close/>
                  <a:moveTo>
                    <a:pt x="28" y="10"/>
                  </a:moveTo>
                  <a:lnTo>
                    <a:pt x="24" y="10"/>
                  </a:lnTo>
                  <a:lnTo>
                    <a:pt x="19" y="12"/>
                  </a:lnTo>
                  <a:lnTo>
                    <a:pt x="16" y="15"/>
                  </a:lnTo>
                  <a:lnTo>
                    <a:pt x="14" y="20"/>
                  </a:lnTo>
                  <a:lnTo>
                    <a:pt x="12" y="26"/>
                  </a:lnTo>
                  <a:lnTo>
                    <a:pt x="11" y="32"/>
                  </a:lnTo>
                  <a:lnTo>
                    <a:pt x="12" y="38"/>
                  </a:lnTo>
                  <a:lnTo>
                    <a:pt x="14" y="44"/>
                  </a:lnTo>
                  <a:lnTo>
                    <a:pt x="16" y="49"/>
                  </a:lnTo>
                  <a:lnTo>
                    <a:pt x="19" y="52"/>
                  </a:lnTo>
                  <a:lnTo>
                    <a:pt x="24" y="54"/>
                  </a:lnTo>
                  <a:lnTo>
                    <a:pt x="28" y="55"/>
                  </a:lnTo>
                  <a:lnTo>
                    <a:pt x="33" y="54"/>
                  </a:lnTo>
                  <a:lnTo>
                    <a:pt x="38" y="52"/>
                  </a:lnTo>
                  <a:lnTo>
                    <a:pt x="40" y="49"/>
                  </a:lnTo>
                  <a:lnTo>
                    <a:pt x="43" y="44"/>
                  </a:lnTo>
                  <a:lnTo>
                    <a:pt x="45" y="38"/>
                  </a:lnTo>
                  <a:lnTo>
                    <a:pt x="46" y="32"/>
                  </a:lnTo>
                  <a:lnTo>
                    <a:pt x="45" y="26"/>
                  </a:lnTo>
                  <a:lnTo>
                    <a:pt x="43" y="20"/>
                  </a:lnTo>
                  <a:lnTo>
                    <a:pt x="40" y="15"/>
                  </a:lnTo>
                  <a:lnTo>
                    <a:pt x="38" y="12"/>
                  </a:lnTo>
                  <a:lnTo>
                    <a:pt x="33" y="10"/>
                  </a:lnTo>
                  <a:lnTo>
                    <a:pt x="28" y="10"/>
                  </a:lnTo>
                  <a:close/>
                </a:path>
              </a:pathLst>
            </a:custGeom>
            <a:grpFill/>
            <a:ln w="0">
              <a:solidFill>
                <a:srgbClr val="FFFFFF"/>
              </a:solidFill>
              <a:prstDash val="solid"/>
              <a:round/>
              <a:headEnd/>
              <a:tailEnd/>
            </a:ln>
          </p:spPr>
          <p:txBody>
            <a:bodyPr/>
            <a:lstStyle/>
            <a:p>
              <a:endParaRPr lang="zh-CN" altLang="en-US"/>
            </a:p>
          </p:txBody>
        </p:sp>
        <p:sp>
          <p:nvSpPr>
            <p:cNvPr id="48" name="Freeform 78">
              <a:extLst>
                <a:ext uri="{FF2B5EF4-FFF2-40B4-BE49-F238E27FC236}">
                  <a16:creationId xmlns:a16="http://schemas.microsoft.com/office/drawing/2014/main" xmlns="" id="{9A59E68F-CF29-4C83-8BD7-D287E400E196}"/>
                </a:ext>
              </a:extLst>
            </p:cNvPr>
            <p:cNvSpPr>
              <a:spLocks/>
            </p:cNvSpPr>
            <p:nvPr/>
          </p:nvSpPr>
          <p:spPr bwMode="auto">
            <a:xfrm>
              <a:off x="1195" y="399"/>
              <a:ext cx="50" cy="61"/>
            </a:xfrm>
            <a:custGeom>
              <a:avLst/>
              <a:gdLst>
                <a:gd name="T0" fmla="*/ 0 w 50"/>
                <a:gd name="T1" fmla="*/ 0 h 61"/>
                <a:gd name="T2" fmla="*/ 15 w 50"/>
                <a:gd name="T3" fmla="*/ 0 h 61"/>
                <a:gd name="T4" fmla="*/ 38 w 50"/>
                <a:gd name="T5" fmla="*/ 43 h 61"/>
                <a:gd name="T6" fmla="*/ 38 w 50"/>
                <a:gd name="T7" fmla="*/ 45 h 61"/>
                <a:gd name="T8" fmla="*/ 39 w 50"/>
                <a:gd name="T9" fmla="*/ 48 h 61"/>
                <a:gd name="T10" fmla="*/ 40 w 50"/>
                <a:gd name="T11" fmla="*/ 51 h 61"/>
                <a:gd name="T12" fmla="*/ 41 w 50"/>
                <a:gd name="T13" fmla="*/ 54 h 61"/>
                <a:gd name="T14" fmla="*/ 41 w 50"/>
                <a:gd name="T15" fmla="*/ 50 h 61"/>
                <a:gd name="T16" fmla="*/ 40 w 50"/>
                <a:gd name="T17" fmla="*/ 46 h 61"/>
                <a:gd name="T18" fmla="*/ 40 w 50"/>
                <a:gd name="T19" fmla="*/ 43 h 61"/>
                <a:gd name="T20" fmla="*/ 40 w 50"/>
                <a:gd name="T21" fmla="*/ 41 h 61"/>
                <a:gd name="T22" fmla="*/ 40 w 50"/>
                <a:gd name="T23" fmla="*/ 0 h 61"/>
                <a:gd name="T24" fmla="*/ 50 w 50"/>
                <a:gd name="T25" fmla="*/ 0 h 61"/>
                <a:gd name="T26" fmla="*/ 50 w 50"/>
                <a:gd name="T27" fmla="*/ 61 h 61"/>
                <a:gd name="T28" fmla="*/ 35 w 50"/>
                <a:gd name="T29" fmla="*/ 61 h 61"/>
                <a:gd name="T30" fmla="*/ 12 w 50"/>
                <a:gd name="T31" fmla="*/ 18 h 61"/>
                <a:gd name="T32" fmla="*/ 11 w 50"/>
                <a:gd name="T33" fmla="*/ 17 h 61"/>
                <a:gd name="T34" fmla="*/ 11 w 50"/>
                <a:gd name="T35" fmla="*/ 14 h 61"/>
                <a:gd name="T36" fmla="*/ 10 w 50"/>
                <a:gd name="T37" fmla="*/ 11 h 61"/>
                <a:gd name="T38" fmla="*/ 9 w 50"/>
                <a:gd name="T39" fmla="*/ 7 h 61"/>
                <a:gd name="T40" fmla="*/ 10 w 50"/>
                <a:gd name="T41" fmla="*/ 12 h 61"/>
                <a:gd name="T42" fmla="*/ 10 w 50"/>
                <a:gd name="T43" fmla="*/ 17 h 61"/>
                <a:gd name="T44" fmla="*/ 10 w 50"/>
                <a:gd name="T45" fmla="*/ 20 h 61"/>
                <a:gd name="T46" fmla="*/ 10 w 50"/>
                <a:gd name="T47" fmla="*/ 22 h 61"/>
                <a:gd name="T48" fmla="*/ 10 w 50"/>
                <a:gd name="T49" fmla="*/ 61 h 61"/>
                <a:gd name="T50" fmla="*/ 0 w 50"/>
                <a:gd name="T51" fmla="*/ 61 h 61"/>
                <a:gd name="T52" fmla="*/ 0 w 50"/>
                <a:gd name="T53" fmla="*/ 0 h 6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61">
                  <a:moveTo>
                    <a:pt x="0" y="0"/>
                  </a:moveTo>
                  <a:lnTo>
                    <a:pt x="15" y="0"/>
                  </a:lnTo>
                  <a:lnTo>
                    <a:pt x="38" y="43"/>
                  </a:lnTo>
                  <a:lnTo>
                    <a:pt x="38" y="45"/>
                  </a:lnTo>
                  <a:lnTo>
                    <a:pt x="39" y="48"/>
                  </a:lnTo>
                  <a:lnTo>
                    <a:pt x="40" y="51"/>
                  </a:lnTo>
                  <a:lnTo>
                    <a:pt x="41" y="54"/>
                  </a:lnTo>
                  <a:lnTo>
                    <a:pt x="41" y="50"/>
                  </a:lnTo>
                  <a:lnTo>
                    <a:pt x="40" y="46"/>
                  </a:lnTo>
                  <a:lnTo>
                    <a:pt x="40" y="43"/>
                  </a:lnTo>
                  <a:lnTo>
                    <a:pt x="40" y="41"/>
                  </a:lnTo>
                  <a:lnTo>
                    <a:pt x="40" y="0"/>
                  </a:lnTo>
                  <a:lnTo>
                    <a:pt x="50" y="0"/>
                  </a:lnTo>
                  <a:lnTo>
                    <a:pt x="50" y="61"/>
                  </a:lnTo>
                  <a:lnTo>
                    <a:pt x="35" y="61"/>
                  </a:lnTo>
                  <a:lnTo>
                    <a:pt x="12" y="18"/>
                  </a:lnTo>
                  <a:lnTo>
                    <a:pt x="11" y="17"/>
                  </a:lnTo>
                  <a:lnTo>
                    <a:pt x="11" y="14"/>
                  </a:lnTo>
                  <a:lnTo>
                    <a:pt x="10" y="11"/>
                  </a:lnTo>
                  <a:lnTo>
                    <a:pt x="9" y="7"/>
                  </a:lnTo>
                  <a:lnTo>
                    <a:pt x="10" y="12"/>
                  </a:lnTo>
                  <a:lnTo>
                    <a:pt x="10" y="17"/>
                  </a:lnTo>
                  <a:lnTo>
                    <a:pt x="10" y="20"/>
                  </a:lnTo>
                  <a:lnTo>
                    <a:pt x="10" y="22"/>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49" name="Freeform 79">
              <a:extLst>
                <a:ext uri="{FF2B5EF4-FFF2-40B4-BE49-F238E27FC236}">
                  <a16:creationId xmlns:a16="http://schemas.microsoft.com/office/drawing/2014/main" xmlns="" id="{1CE01EC9-9A62-4C8D-939A-CBB0A121797B}"/>
                </a:ext>
              </a:extLst>
            </p:cNvPr>
            <p:cNvSpPr>
              <a:spLocks/>
            </p:cNvSpPr>
            <p:nvPr/>
          </p:nvSpPr>
          <p:spPr bwMode="auto">
            <a:xfrm>
              <a:off x="2" y="212"/>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grpFill/>
            <a:ln w="0">
              <a:solidFill>
                <a:srgbClr val="FFFFFF"/>
              </a:solidFill>
              <a:prstDash val="solid"/>
              <a:round/>
              <a:headEnd/>
              <a:tailEnd/>
            </a:ln>
          </p:spPr>
          <p:txBody>
            <a:bodyPr/>
            <a:lstStyle/>
            <a:p>
              <a:endParaRPr lang="zh-CN" altLang="en-US"/>
            </a:p>
          </p:txBody>
        </p:sp>
        <p:sp>
          <p:nvSpPr>
            <p:cNvPr id="50" name="Freeform 80">
              <a:extLst>
                <a:ext uri="{FF2B5EF4-FFF2-40B4-BE49-F238E27FC236}">
                  <a16:creationId xmlns:a16="http://schemas.microsoft.com/office/drawing/2014/main" xmlns="" id="{5B2B84E8-C9D2-469B-BD38-C63D2A531EA2}"/>
                </a:ext>
              </a:extLst>
            </p:cNvPr>
            <p:cNvSpPr>
              <a:spLocks/>
            </p:cNvSpPr>
            <p:nvPr/>
          </p:nvSpPr>
          <p:spPr bwMode="auto">
            <a:xfrm>
              <a:off x="148" y="216"/>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grpFill/>
            <a:ln w="0">
              <a:solidFill>
                <a:srgbClr val="FFFFFF"/>
              </a:solidFill>
              <a:prstDash val="solid"/>
              <a:round/>
              <a:headEnd/>
              <a:tailEnd/>
            </a:ln>
          </p:spPr>
          <p:txBody>
            <a:bodyPr/>
            <a:lstStyle/>
            <a:p>
              <a:endParaRPr lang="zh-CN" altLang="en-US"/>
            </a:p>
          </p:txBody>
        </p:sp>
        <p:sp>
          <p:nvSpPr>
            <p:cNvPr id="51" name="Freeform 81">
              <a:extLst>
                <a:ext uri="{FF2B5EF4-FFF2-40B4-BE49-F238E27FC236}">
                  <a16:creationId xmlns:a16="http://schemas.microsoft.com/office/drawing/2014/main" xmlns="" id="{F6D64BE6-BBE6-40D0-AD55-A3296647093A}"/>
                </a:ext>
              </a:extLst>
            </p:cNvPr>
            <p:cNvSpPr>
              <a:spLocks noEditPoints="1"/>
            </p:cNvSpPr>
            <p:nvPr/>
          </p:nvSpPr>
          <p:spPr bwMode="auto">
            <a:xfrm>
              <a:off x="291" y="216"/>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grpFill/>
            <a:ln w="0">
              <a:solidFill>
                <a:srgbClr val="FFFFFF"/>
              </a:solidFill>
              <a:prstDash val="solid"/>
              <a:round/>
              <a:headEnd/>
              <a:tailEnd/>
            </a:ln>
          </p:spPr>
          <p:txBody>
            <a:bodyPr/>
            <a:lstStyle/>
            <a:p>
              <a:endParaRPr lang="zh-CN" altLang="en-US"/>
            </a:p>
          </p:txBody>
        </p:sp>
        <p:sp>
          <p:nvSpPr>
            <p:cNvPr id="52" name="Freeform 82">
              <a:extLst>
                <a:ext uri="{FF2B5EF4-FFF2-40B4-BE49-F238E27FC236}">
                  <a16:creationId xmlns:a16="http://schemas.microsoft.com/office/drawing/2014/main" xmlns="" id="{18F96453-BFC4-47AE-9C4C-E28170B714D1}"/>
                </a:ext>
              </a:extLst>
            </p:cNvPr>
            <p:cNvSpPr>
              <a:spLocks/>
            </p:cNvSpPr>
            <p:nvPr/>
          </p:nvSpPr>
          <p:spPr bwMode="auto">
            <a:xfrm>
              <a:off x="420" y="212"/>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grpFill/>
            <a:ln w="0">
              <a:solidFill>
                <a:srgbClr val="FFFFFF"/>
              </a:solidFill>
              <a:prstDash val="solid"/>
              <a:round/>
              <a:headEnd/>
              <a:tailEnd/>
            </a:ln>
          </p:spPr>
          <p:txBody>
            <a:bodyPr/>
            <a:lstStyle/>
            <a:p>
              <a:endParaRPr lang="zh-CN" altLang="en-US"/>
            </a:p>
          </p:txBody>
        </p:sp>
        <p:sp>
          <p:nvSpPr>
            <p:cNvPr id="53" name="Freeform 83">
              <a:extLst>
                <a:ext uri="{FF2B5EF4-FFF2-40B4-BE49-F238E27FC236}">
                  <a16:creationId xmlns:a16="http://schemas.microsoft.com/office/drawing/2014/main" xmlns="" id="{C21982DE-2BE8-4DE4-96C1-008E5F82A878}"/>
                </a:ext>
              </a:extLst>
            </p:cNvPr>
            <p:cNvSpPr>
              <a:spLocks noEditPoints="1"/>
            </p:cNvSpPr>
            <p:nvPr/>
          </p:nvSpPr>
          <p:spPr bwMode="auto">
            <a:xfrm>
              <a:off x="34" y="3"/>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grpFill/>
            <a:ln w="0">
              <a:solidFill>
                <a:srgbClr val="FFFFFF"/>
              </a:solidFill>
              <a:prstDash val="solid"/>
              <a:round/>
              <a:headEnd/>
              <a:tailEnd/>
            </a:ln>
          </p:spPr>
          <p:txBody>
            <a:bodyPr/>
            <a:lstStyle/>
            <a:p>
              <a:endParaRPr lang="zh-CN" altLang="en-US"/>
            </a:p>
          </p:txBody>
        </p:sp>
      </p:grpSp>
    </p:spTree>
    <p:extLst>
      <p:ext uri="{BB962C8B-B14F-4D97-AF65-F5344CB8AC3E}">
        <p14:creationId xmlns:p14="http://schemas.microsoft.com/office/powerpoint/2010/main" xmlns="" val="3434700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EA5B4C6-AD27-4A69-A7A8-3D8B16C9E68C}"/>
              </a:ext>
            </a:extLst>
          </p:cNvPr>
          <p:cNvSpPr>
            <a:spLocks noGrp="1"/>
          </p:cNvSpPr>
          <p:nvPr>
            <p:ph type="title" idx="4294967295"/>
          </p:nvPr>
        </p:nvSpPr>
        <p:spPr>
          <a:xfrm>
            <a:off x="695325" y="657225"/>
            <a:ext cx="10363200" cy="1595438"/>
          </a:xfrm>
        </p:spPr>
        <p:txBody>
          <a:bodyPr/>
          <a:lstStyle/>
          <a:p>
            <a:pPr eaLnBrk="1" fontAlgn="auto" hangingPunct="1">
              <a:spcAft>
                <a:spcPts val="0"/>
              </a:spcAft>
              <a:defRPr/>
            </a:pPr>
            <a:r>
              <a:rPr lang="zh-CN" altLang="en-US" dirty="0">
                <a:latin typeface="仿宋" panose="02010609060101010101" pitchFamily="49" charset="-122"/>
                <a:ea typeface="仿宋" panose="02010609060101010101" pitchFamily="49" charset="-122"/>
              </a:rPr>
              <a:t>中国海事仲裁委员会示范条款</a:t>
            </a:r>
          </a:p>
        </p:txBody>
      </p:sp>
      <p:sp>
        <p:nvSpPr>
          <p:cNvPr id="3" name="内容占位符 2">
            <a:extLst>
              <a:ext uri="{FF2B5EF4-FFF2-40B4-BE49-F238E27FC236}">
                <a16:creationId xmlns:a16="http://schemas.microsoft.com/office/drawing/2014/main" xmlns="" id="{E9C86BCD-F43C-42EE-9631-8ECEA087F085}"/>
              </a:ext>
            </a:extLst>
          </p:cNvPr>
          <p:cNvSpPr>
            <a:spLocks noGrp="1"/>
          </p:cNvSpPr>
          <p:nvPr>
            <p:ph idx="4294967295"/>
          </p:nvPr>
        </p:nvSpPr>
        <p:spPr>
          <a:xfrm>
            <a:off x="803275" y="2349500"/>
            <a:ext cx="10363200" cy="3424238"/>
          </a:xfrm>
        </p:spPr>
        <p:txBody>
          <a:bodyPr>
            <a:normAutofit fontScale="85000" lnSpcReduction="10000"/>
          </a:bodyPr>
          <a:lstStyle/>
          <a:p>
            <a:pPr marL="0" indent="0" algn="ctr" eaLnBrk="1" fontAlgn="auto" hangingPunct="1">
              <a:spcAft>
                <a:spcPts val="0"/>
              </a:spcAft>
              <a:buFont typeface="Arial" panose="020B0604020202020204" pitchFamily="34" charset="0"/>
              <a:buNone/>
              <a:defRPr/>
            </a:pPr>
            <a:r>
              <a:rPr lang="zh-CN" altLang="en-US" b="1" dirty="0">
                <a:latin typeface="仿宋" panose="02010609060101010101" pitchFamily="49" charset="-122"/>
                <a:ea typeface="仿宋" panose="02010609060101010101" pitchFamily="49" charset="-122"/>
              </a:rPr>
              <a:t> </a:t>
            </a:r>
          </a:p>
          <a:p>
            <a:pPr marL="0" indent="0" algn="ctr" eaLnBrk="1" fontAlgn="auto" hangingPunct="1">
              <a:spcAft>
                <a:spcPts val="0"/>
              </a:spcAft>
              <a:buFont typeface="Arial" panose="020B0604020202020204" pitchFamily="34" charset="0"/>
              <a:buNone/>
              <a:defRPr/>
            </a:pPr>
            <a:r>
              <a:rPr lang="zh-CN" altLang="en-US" b="1" dirty="0">
                <a:latin typeface="仿宋" panose="02010609060101010101" pitchFamily="49" charset="-122"/>
                <a:ea typeface="仿宋" panose="02010609060101010101" pitchFamily="49" charset="-122"/>
              </a:rPr>
              <a:t>   凡因本合同引起的或与本合同有关的任何争议，均应提交中国海事仲裁委员会，按照申请仲裁时该会现行有效的仲裁规则进行仲裁。仲裁裁决是终局的，对双方均有约束力。</a:t>
            </a:r>
          </a:p>
          <a:p>
            <a:pPr marL="0" indent="0" eaLnBrk="1" fontAlgn="auto" hangingPunct="1">
              <a:spcAft>
                <a:spcPts val="0"/>
              </a:spcAft>
              <a:buFont typeface="Arial" panose="020B0604020202020204" pitchFamily="34" charset="0"/>
              <a:buNone/>
              <a:defRPr/>
            </a:pPr>
            <a:endParaRPr lang="zh-CN" altLang="en-US" dirty="0">
              <a:latin typeface="仿宋" panose="02010609060101010101" pitchFamily="49" charset="-122"/>
              <a:ea typeface="仿宋" panose="02010609060101010101" pitchFamily="49" charset="-122"/>
            </a:endParaRPr>
          </a:p>
          <a:p>
            <a:pPr marL="0" indent="0" algn="ctr" eaLnBrk="1" fontAlgn="auto" hangingPunct="1">
              <a:spcAft>
                <a:spcPts val="0"/>
              </a:spcAft>
              <a:buFont typeface="Arial" panose="020B0604020202020204" pitchFamily="34" charset="0"/>
              <a:buNone/>
              <a:defRPr/>
            </a:pPr>
            <a:r>
              <a:rPr lang="en-US" altLang="zh-CN" b="1" dirty="0">
                <a:ea typeface="仿宋" panose="02010609060101010101" pitchFamily="49" charset="-122"/>
              </a:rPr>
              <a:t>China Maritime Arbitration Commission (CMAC)Model Arbitration Clause </a:t>
            </a:r>
            <a:endParaRPr lang="en-US" altLang="zh-CN" dirty="0">
              <a:ea typeface="仿宋" panose="02010609060101010101" pitchFamily="49" charset="-122"/>
            </a:endParaRPr>
          </a:p>
          <a:p>
            <a:pPr marL="0" indent="0" algn="ctr" eaLnBrk="1" fontAlgn="auto" hangingPunct="1">
              <a:spcAft>
                <a:spcPts val="0"/>
              </a:spcAft>
              <a:buFont typeface="Arial" panose="020B0604020202020204" pitchFamily="34" charset="0"/>
              <a:buNone/>
              <a:defRPr/>
            </a:pPr>
            <a:r>
              <a:rPr lang="en-US" altLang="zh-CN" cap="none" dirty="0">
                <a:ea typeface="仿宋" panose="02010609060101010101" pitchFamily="49" charset="-122"/>
              </a:rPr>
              <a:t> Any dispute arising from or in connection with this contract shall be submitted to china maritime arbitration commission (CMAC) for arbitration which shall be conducted in accordance with the </a:t>
            </a:r>
            <a:r>
              <a:rPr lang="en-US" altLang="zh-CN" cap="none" dirty="0" err="1">
                <a:ea typeface="仿宋" panose="02010609060101010101" pitchFamily="49" charset="-122"/>
              </a:rPr>
              <a:t>cmac’s</a:t>
            </a:r>
            <a:r>
              <a:rPr lang="en-US" altLang="zh-CN" cap="none" dirty="0">
                <a:ea typeface="仿宋" panose="02010609060101010101" pitchFamily="49" charset="-122"/>
              </a:rPr>
              <a:t> arbitration rules in effect at the time of applying for arbitration. The arbitral award is final and binding upon both parties.</a:t>
            </a:r>
          </a:p>
          <a:p>
            <a:pPr eaLnBrk="1" fontAlgn="auto" hangingPunct="1">
              <a:spcAft>
                <a:spcPts val="0"/>
              </a:spcAft>
              <a:defRPr/>
            </a:pPr>
            <a:endParaRPr lang="zh-CN" altLang="en-US" dirty="0">
              <a:latin typeface="仿宋" panose="02010609060101010101" pitchFamily="49" charset="-122"/>
              <a:ea typeface="仿宋" panose="02010609060101010101" pitchFamily="49"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A1C08D2-F063-4654-86E1-AF6B4905B3F3}"/>
              </a:ext>
            </a:extLst>
          </p:cNvPr>
          <p:cNvSpPr>
            <a:spLocks noGrp="1"/>
          </p:cNvSpPr>
          <p:nvPr>
            <p:ph type="title"/>
          </p:nvPr>
        </p:nvSpPr>
        <p:spPr>
          <a:xfrm>
            <a:off x="979763" y="2630911"/>
            <a:ext cx="10364451" cy="1596177"/>
          </a:xfrm>
        </p:spPr>
        <p:txBody>
          <a:bodyPr>
            <a:normAutofit/>
          </a:bodyPr>
          <a:lstStyle/>
          <a:p>
            <a:r>
              <a:rPr lang="zh-CN" altLang="en-US" sz="6600" dirty="0"/>
              <a:t>谢谢！</a:t>
            </a:r>
          </a:p>
        </p:txBody>
      </p:sp>
      <p:grpSp>
        <p:nvGrpSpPr>
          <p:cNvPr id="4" name="Group 84">
            <a:extLst>
              <a:ext uri="{FF2B5EF4-FFF2-40B4-BE49-F238E27FC236}">
                <a16:creationId xmlns:a16="http://schemas.microsoft.com/office/drawing/2014/main" xmlns="" id="{A6C759A7-F7AF-4C6B-A15B-BD9FB9447302}"/>
              </a:ext>
            </a:extLst>
          </p:cNvPr>
          <p:cNvGrpSpPr/>
          <p:nvPr/>
        </p:nvGrpSpPr>
        <p:grpSpPr bwMode="auto">
          <a:xfrm>
            <a:off x="72484" y="0"/>
            <a:ext cx="3764225" cy="1009173"/>
            <a:chOff x="0" y="0"/>
            <a:chExt cx="2155" cy="551"/>
          </a:xfrm>
          <a:solidFill>
            <a:schemeClr val="accent1">
              <a:lumMod val="75000"/>
            </a:schemeClr>
          </a:solidFill>
        </p:grpSpPr>
        <p:sp>
          <p:nvSpPr>
            <p:cNvPr id="5" name="AutoShape 33">
              <a:extLst>
                <a:ext uri="{FF2B5EF4-FFF2-40B4-BE49-F238E27FC236}">
                  <a16:creationId xmlns:a16="http://schemas.microsoft.com/office/drawing/2014/main" xmlns="" id="{C3AFCBE5-8F68-47AD-B735-A21C74C7CDA4}"/>
                </a:ext>
              </a:extLst>
            </p:cNvPr>
            <p:cNvSpPr>
              <a:spLocks noChangeAspect="1" noChangeArrowheads="1" noTextEdit="1"/>
            </p:cNvSpPr>
            <p:nvPr/>
          </p:nvSpPr>
          <p:spPr bwMode="auto">
            <a:xfrm>
              <a:off x="0" y="0"/>
              <a:ext cx="2155" cy="551"/>
            </a:xfrm>
            <a:prstGeom prst="rect">
              <a:avLst/>
            </a:prstGeom>
            <a:no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en-US"/>
            </a:p>
          </p:txBody>
        </p:sp>
        <p:sp>
          <p:nvSpPr>
            <p:cNvPr id="6" name="Freeform 36">
              <a:extLst>
                <a:ext uri="{FF2B5EF4-FFF2-40B4-BE49-F238E27FC236}">
                  <a16:creationId xmlns:a16="http://schemas.microsoft.com/office/drawing/2014/main" xmlns="" id="{E14CF6D7-0EB3-4AF0-9F7F-B3F77F1A46C8}"/>
                </a:ext>
              </a:extLst>
            </p:cNvPr>
            <p:cNvSpPr>
              <a:spLocks noEditPoints="1"/>
            </p:cNvSpPr>
            <p:nvPr/>
          </p:nvSpPr>
          <p:spPr bwMode="auto">
            <a:xfrm>
              <a:off x="683" y="92"/>
              <a:ext cx="117" cy="127"/>
            </a:xfrm>
            <a:custGeom>
              <a:avLst/>
              <a:gdLst>
                <a:gd name="T0" fmla="*/ 0 w 117"/>
                <a:gd name="T1" fmla="*/ 85 h 127"/>
                <a:gd name="T2" fmla="*/ 0 w 117"/>
                <a:gd name="T3" fmla="*/ 69 h 127"/>
                <a:gd name="T4" fmla="*/ 0 w 117"/>
                <a:gd name="T5" fmla="*/ 38 h 127"/>
                <a:gd name="T6" fmla="*/ 0 w 117"/>
                <a:gd name="T7" fmla="*/ 24 h 127"/>
                <a:gd name="T8" fmla="*/ 14 w 117"/>
                <a:gd name="T9" fmla="*/ 25 h 127"/>
                <a:gd name="T10" fmla="*/ 49 w 117"/>
                <a:gd name="T11" fmla="*/ 25 h 127"/>
                <a:gd name="T12" fmla="*/ 49 w 117"/>
                <a:gd name="T13" fmla="*/ 16 h 127"/>
                <a:gd name="T14" fmla="*/ 48 w 117"/>
                <a:gd name="T15" fmla="*/ 0 h 127"/>
                <a:gd name="T16" fmla="*/ 67 w 117"/>
                <a:gd name="T17" fmla="*/ 0 h 127"/>
                <a:gd name="T18" fmla="*/ 67 w 117"/>
                <a:gd name="T19" fmla="*/ 16 h 127"/>
                <a:gd name="T20" fmla="*/ 67 w 117"/>
                <a:gd name="T21" fmla="*/ 25 h 127"/>
                <a:gd name="T22" fmla="*/ 102 w 117"/>
                <a:gd name="T23" fmla="*/ 25 h 127"/>
                <a:gd name="T24" fmla="*/ 117 w 117"/>
                <a:gd name="T25" fmla="*/ 24 h 127"/>
                <a:gd name="T26" fmla="*/ 115 w 117"/>
                <a:gd name="T27" fmla="*/ 38 h 127"/>
                <a:gd name="T28" fmla="*/ 115 w 117"/>
                <a:gd name="T29" fmla="*/ 69 h 127"/>
                <a:gd name="T30" fmla="*/ 117 w 117"/>
                <a:gd name="T31" fmla="*/ 86 h 127"/>
                <a:gd name="T32" fmla="*/ 97 w 117"/>
                <a:gd name="T33" fmla="*/ 86 h 127"/>
                <a:gd name="T34" fmla="*/ 97 w 117"/>
                <a:gd name="T35" fmla="*/ 84 h 127"/>
                <a:gd name="T36" fmla="*/ 67 w 117"/>
                <a:gd name="T37" fmla="*/ 84 h 127"/>
                <a:gd name="T38" fmla="*/ 67 w 117"/>
                <a:gd name="T39" fmla="*/ 111 h 127"/>
                <a:gd name="T40" fmla="*/ 67 w 117"/>
                <a:gd name="T41" fmla="*/ 127 h 127"/>
                <a:gd name="T42" fmla="*/ 48 w 117"/>
                <a:gd name="T43" fmla="*/ 127 h 127"/>
                <a:gd name="T44" fmla="*/ 49 w 117"/>
                <a:gd name="T45" fmla="*/ 111 h 127"/>
                <a:gd name="T46" fmla="*/ 49 w 117"/>
                <a:gd name="T47" fmla="*/ 84 h 127"/>
                <a:gd name="T48" fmla="*/ 19 w 117"/>
                <a:gd name="T49" fmla="*/ 84 h 127"/>
                <a:gd name="T50" fmla="*/ 19 w 117"/>
                <a:gd name="T51" fmla="*/ 85 h 127"/>
                <a:gd name="T52" fmla="*/ 0 w 117"/>
                <a:gd name="T53" fmla="*/ 85 h 127"/>
                <a:gd name="T54" fmla="*/ 19 w 117"/>
                <a:gd name="T55" fmla="*/ 66 h 127"/>
                <a:gd name="T56" fmla="*/ 49 w 117"/>
                <a:gd name="T57" fmla="*/ 66 h 127"/>
                <a:gd name="T58" fmla="*/ 49 w 117"/>
                <a:gd name="T59" fmla="*/ 41 h 127"/>
                <a:gd name="T60" fmla="*/ 19 w 117"/>
                <a:gd name="T61" fmla="*/ 41 h 127"/>
                <a:gd name="T62" fmla="*/ 19 w 117"/>
                <a:gd name="T63" fmla="*/ 66 h 127"/>
                <a:gd name="T64" fmla="*/ 97 w 117"/>
                <a:gd name="T65" fmla="*/ 66 h 127"/>
                <a:gd name="T66" fmla="*/ 97 w 117"/>
                <a:gd name="T67" fmla="*/ 41 h 127"/>
                <a:gd name="T68" fmla="*/ 67 w 117"/>
                <a:gd name="T69" fmla="*/ 41 h 127"/>
                <a:gd name="T70" fmla="*/ 67 w 117"/>
                <a:gd name="T71" fmla="*/ 66 h 127"/>
                <a:gd name="T72" fmla="*/ 97 w 117"/>
                <a:gd name="T73" fmla="*/ 66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7" h="127">
                  <a:moveTo>
                    <a:pt x="0" y="85"/>
                  </a:moveTo>
                  <a:lnTo>
                    <a:pt x="0" y="69"/>
                  </a:lnTo>
                  <a:lnTo>
                    <a:pt x="0" y="38"/>
                  </a:lnTo>
                  <a:lnTo>
                    <a:pt x="0" y="24"/>
                  </a:lnTo>
                  <a:lnTo>
                    <a:pt x="14" y="25"/>
                  </a:lnTo>
                  <a:lnTo>
                    <a:pt x="49" y="25"/>
                  </a:lnTo>
                  <a:lnTo>
                    <a:pt x="49" y="16"/>
                  </a:lnTo>
                  <a:lnTo>
                    <a:pt x="48" y="0"/>
                  </a:lnTo>
                  <a:lnTo>
                    <a:pt x="67" y="0"/>
                  </a:lnTo>
                  <a:lnTo>
                    <a:pt x="67" y="16"/>
                  </a:lnTo>
                  <a:lnTo>
                    <a:pt x="67" y="25"/>
                  </a:lnTo>
                  <a:lnTo>
                    <a:pt x="102" y="25"/>
                  </a:lnTo>
                  <a:lnTo>
                    <a:pt x="117" y="24"/>
                  </a:lnTo>
                  <a:lnTo>
                    <a:pt x="115" y="38"/>
                  </a:lnTo>
                  <a:lnTo>
                    <a:pt x="115" y="69"/>
                  </a:lnTo>
                  <a:lnTo>
                    <a:pt x="117" y="86"/>
                  </a:lnTo>
                  <a:lnTo>
                    <a:pt x="97" y="86"/>
                  </a:lnTo>
                  <a:lnTo>
                    <a:pt x="97" y="84"/>
                  </a:lnTo>
                  <a:lnTo>
                    <a:pt x="67" y="84"/>
                  </a:lnTo>
                  <a:lnTo>
                    <a:pt x="67" y="111"/>
                  </a:lnTo>
                  <a:lnTo>
                    <a:pt x="67" y="127"/>
                  </a:lnTo>
                  <a:lnTo>
                    <a:pt x="48" y="127"/>
                  </a:lnTo>
                  <a:lnTo>
                    <a:pt x="49" y="111"/>
                  </a:lnTo>
                  <a:lnTo>
                    <a:pt x="49" y="84"/>
                  </a:lnTo>
                  <a:lnTo>
                    <a:pt x="19" y="84"/>
                  </a:lnTo>
                  <a:lnTo>
                    <a:pt x="19" y="85"/>
                  </a:lnTo>
                  <a:lnTo>
                    <a:pt x="0" y="85"/>
                  </a:lnTo>
                  <a:close/>
                  <a:moveTo>
                    <a:pt x="19" y="66"/>
                  </a:moveTo>
                  <a:lnTo>
                    <a:pt x="49" y="66"/>
                  </a:lnTo>
                  <a:lnTo>
                    <a:pt x="49" y="41"/>
                  </a:lnTo>
                  <a:lnTo>
                    <a:pt x="19" y="41"/>
                  </a:lnTo>
                  <a:lnTo>
                    <a:pt x="19" y="66"/>
                  </a:lnTo>
                  <a:close/>
                  <a:moveTo>
                    <a:pt x="97" y="66"/>
                  </a:moveTo>
                  <a:lnTo>
                    <a:pt x="97" y="41"/>
                  </a:lnTo>
                  <a:lnTo>
                    <a:pt x="67" y="41"/>
                  </a:lnTo>
                  <a:lnTo>
                    <a:pt x="67" y="66"/>
                  </a:lnTo>
                  <a:lnTo>
                    <a:pt x="97" y="66"/>
                  </a:lnTo>
                  <a:close/>
                </a:path>
              </a:pathLst>
            </a:custGeom>
            <a:grpFill/>
            <a:ln w="0">
              <a:solidFill>
                <a:srgbClr val="FFFFFF"/>
              </a:solidFill>
              <a:prstDash val="solid"/>
              <a:round/>
              <a:headEnd/>
              <a:tailEnd/>
            </a:ln>
          </p:spPr>
          <p:txBody>
            <a:bodyPr/>
            <a:lstStyle/>
            <a:p>
              <a:endParaRPr lang="zh-CN" altLang="en-US"/>
            </a:p>
          </p:txBody>
        </p:sp>
        <p:sp>
          <p:nvSpPr>
            <p:cNvPr id="7" name="Freeform 37">
              <a:extLst>
                <a:ext uri="{FF2B5EF4-FFF2-40B4-BE49-F238E27FC236}">
                  <a16:creationId xmlns:a16="http://schemas.microsoft.com/office/drawing/2014/main" xmlns="" id="{1A95BE5E-D930-49F7-82A3-0C3997771220}"/>
                </a:ext>
              </a:extLst>
            </p:cNvPr>
            <p:cNvSpPr>
              <a:spLocks noEditPoints="1"/>
            </p:cNvSpPr>
            <p:nvPr/>
          </p:nvSpPr>
          <p:spPr bwMode="auto">
            <a:xfrm>
              <a:off x="853" y="96"/>
              <a:ext cx="115" cy="122"/>
            </a:xfrm>
            <a:custGeom>
              <a:avLst/>
              <a:gdLst>
                <a:gd name="T0" fmla="*/ 13 w 115"/>
                <a:gd name="T1" fmla="*/ 2 h 122"/>
                <a:gd name="T2" fmla="*/ 115 w 115"/>
                <a:gd name="T3" fmla="*/ 0 h 122"/>
                <a:gd name="T4" fmla="*/ 114 w 115"/>
                <a:gd name="T5" fmla="*/ 106 h 122"/>
                <a:gd name="T6" fmla="*/ 98 w 115"/>
                <a:gd name="T7" fmla="*/ 122 h 122"/>
                <a:gd name="T8" fmla="*/ 17 w 115"/>
                <a:gd name="T9" fmla="*/ 119 h 122"/>
                <a:gd name="T10" fmla="*/ 0 w 115"/>
                <a:gd name="T11" fmla="*/ 121 h 122"/>
                <a:gd name="T12" fmla="*/ 0 w 115"/>
                <a:gd name="T13" fmla="*/ 15 h 122"/>
                <a:gd name="T14" fmla="*/ 17 w 115"/>
                <a:gd name="T15" fmla="*/ 105 h 122"/>
                <a:gd name="T16" fmla="*/ 98 w 115"/>
                <a:gd name="T17" fmla="*/ 15 h 122"/>
                <a:gd name="T18" fmla="*/ 17 w 115"/>
                <a:gd name="T19" fmla="*/ 105 h 122"/>
                <a:gd name="T20" fmla="*/ 30 w 115"/>
                <a:gd name="T21" fmla="*/ 83 h 122"/>
                <a:gd name="T22" fmla="*/ 50 w 115"/>
                <a:gd name="T23" fmla="*/ 65 h 122"/>
                <a:gd name="T24" fmla="*/ 23 w 115"/>
                <a:gd name="T25" fmla="*/ 65 h 122"/>
                <a:gd name="T26" fmla="*/ 36 w 115"/>
                <a:gd name="T27" fmla="*/ 51 h 122"/>
                <a:gd name="T28" fmla="*/ 50 w 115"/>
                <a:gd name="T29" fmla="*/ 37 h 122"/>
                <a:gd name="T30" fmla="*/ 20 w 115"/>
                <a:gd name="T31" fmla="*/ 38 h 122"/>
                <a:gd name="T32" fmla="*/ 32 w 115"/>
                <a:gd name="T33" fmla="*/ 23 h 122"/>
                <a:gd name="T34" fmla="*/ 95 w 115"/>
                <a:gd name="T35" fmla="*/ 23 h 122"/>
                <a:gd name="T36" fmla="*/ 83 w 115"/>
                <a:gd name="T37" fmla="*/ 37 h 122"/>
                <a:gd name="T38" fmla="*/ 66 w 115"/>
                <a:gd name="T39" fmla="*/ 51 h 122"/>
                <a:gd name="T40" fmla="*/ 91 w 115"/>
                <a:gd name="T41" fmla="*/ 50 h 122"/>
                <a:gd name="T42" fmla="*/ 81 w 115"/>
                <a:gd name="T43" fmla="*/ 65 h 122"/>
                <a:gd name="T44" fmla="*/ 84 w 115"/>
                <a:gd name="T45" fmla="*/ 68 h 122"/>
                <a:gd name="T46" fmla="*/ 92 w 115"/>
                <a:gd name="T47" fmla="*/ 76 h 122"/>
                <a:gd name="T48" fmla="*/ 86 w 115"/>
                <a:gd name="T49" fmla="*/ 83 h 122"/>
                <a:gd name="T50" fmla="*/ 96 w 115"/>
                <a:gd name="T51" fmla="*/ 97 h 122"/>
                <a:gd name="T52" fmla="*/ 30 w 115"/>
                <a:gd name="T53" fmla="*/ 97 h 122"/>
                <a:gd name="T54" fmla="*/ 19 w 115"/>
                <a:gd name="T55" fmla="*/ 82 h 122"/>
                <a:gd name="T56" fmla="*/ 77 w 115"/>
                <a:gd name="T57" fmla="*/ 81 h 122"/>
                <a:gd name="T58" fmla="*/ 74 w 115"/>
                <a:gd name="T59" fmla="*/ 77 h 122"/>
                <a:gd name="T60" fmla="*/ 67 w 115"/>
                <a:gd name="T61" fmla="*/ 70 h 122"/>
                <a:gd name="T62" fmla="*/ 75 w 115"/>
                <a:gd name="T63" fmla="*/ 65 h 122"/>
                <a:gd name="T64" fmla="*/ 66 w 115"/>
                <a:gd name="T65" fmla="*/ 83 h 1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5" h="122">
                  <a:moveTo>
                    <a:pt x="0" y="0"/>
                  </a:moveTo>
                  <a:lnTo>
                    <a:pt x="13" y="2"/>
                  </a:lnTo>
                  <a:lnTo>
                    <a:pt x="102" y="2"/>
                  </a:lnTo>
                  <a:lnTo>
                    <a:pt x="115" y="0"/>
                  </a:lnTo>
                  <a:lnTo>
                    <a:pt x="114" y="15"/>
                  </a:lnTo>
                  <a:lnTo>
                    <a:pt x="114" y="106"/>
                  </a:lnTo>
                  <a:lnTo>
                    <a:pt x="115" y="122"/>
                  </a:lnTo>
                  <a:lnTo>
                    <a:pt x="98" y="122"/>
                  </a:lnTo>
                  <a:lnTo>
                    <a:pt x="98" y="119"/>
                  </a:lnTo>
                  <a:lnTo>
                    <a:pt x="17" y="119"/>
                  </a:lnTo>
                  <a:lnTo>
                    <a:pt x="17" y="121"/>
                  </a:lnTo>
                  <a:lnTo>
                    <a:pt x="0" y="121"/>
                  </a:lnTo>
                  <a:lnTo>
                    <a:pt x="0" y="105"/>
                  </a:lnTo>
                  <a:lnTo>
                    <a:pt x="0" y="15"/>
                  </a:lnTo>
                  <a:lnTo>
                    <a:pt x="0" y="0"/>
                  </a:lnTo>
                  <a:close/>
                  <a:moveTo>
                    <a:pt x="17" y="105"/>
                  </a:moveTo>
                  <a:lnTo>
                    <a:pt x="98" y="105"/>
                  </a:lnTo>
                  <a:lnTo>
                    <a:pt x="98" y="15"/>
                  </a:lnTo>
                  <a:lnTo>
                    <a:pt x="17" y="15"/>
                  </a:lnTo>
                  <a:lnTo>
                    <a:pt x="17" y="105"/>
                  </a:lnTo>
                  <a:close/>
                  <a:moveTo>
                    <a:pt x="19" y="82"/>
                  </a:moveTo>
                  <a:lnTo>
                    <a:pt x="30" y="83"/>
                  </a:lnTo>
                  <a:lnTo>
                    <a:pt x="50" y="83"/>
                  </a:lnTo>
                  <a:lnTo>
                    <a:pt x="50" y="65"/>
                  </a:lnTo>
                  <a:lnTo>
                    <a:pt x="36" y="65"/>
                  </a:lnTo>
                  <a:lnTo>
                    <a:pt x="23" y="65"/>
                  </a:lnTo>
                  <a:lnTo>
                    <a:pt x="23" y="50"/>
                  </a:lnTo>
                  <a:lnTo>
                    <a:pt x="36" y="51"/>
                  </a:lnTo>
                  <a:lnTo>
                    <a:pt x="50" y="51"/>
                  </a:lnTo>
                  <a:lnTo>
                    <a:pt x="50" y="37"/>
                  </a:lnTo>
                  <a:lnTo>
                    <a:pt x="32" y="37"/>
                  </a:lnTo>
                  <a:lnTo>
                    <a:pt x="20" y="38"/>
                  </a:lnTo>
                  <a:lnTo>
                    <a:pt x="20" y="23"/>
                  </a:lnTo>
                  <a:lnTo>
                    <a:pt x="32" y="23"/>
                  </a:lnTo>
                  <a:lnTo>
                    <a:pt x="82" y="23"/>
                  </a:lnTo>
                  <a:lnTo>
                    <a:pt x="95" y="23"/>
                  </a:lnTo>
                  <a:lnTo>
                    <a:pt x="95" y="38"/>
                  </a:lnTo>
                  <a:lnTo>
                    <a:pt x="83" y="37"/>
                  </a:lnTo>
                  <a:lnTo>
                    <a:pt x="66" y="37"/>
                  </a:lnTo>
                  <a:lnTo>
                    <a:pt x="66" y="51"/>
                  </a:lnTo>
                  <a:lnTo>
                    <a:pt x="82" y="51"/>
                  </a:lnTo>
                  <a:lnTo>
                    <a:pt x="91" y="50"/>
                  </a:lnTo>
                  <a:lnTo>
                    <a:pt x="91" y="65"/>
                  </a:lnTo>
                  <a:lnTo>
                    <a:pt x="81" y="65"/>
                  </a:lnTo>
                  <a:lnTo>
                    <a:pt x="83" y="67"/>
                  </a:lnTo>
                  <a:lnTo>
                    <a:pt x="84" y="68"/>
                  </a:lnTo>
                  <a:lnTo>
                    <a:pt x="89" y="73"/>
                  </a:lnTo>
                  <a:lnTo>
                    <a:pt x="92" y="76"/>
                  </a:lnTo>
                  <a:lnTo>
                    <a:pt x="89" y="80"/>
                  </a:lnTo>
                  <a:lnTo>
                    <a:pt x="86" y="83"/>
                  </a:lnTo>
                  <a:lnTo>
                    <a:pt x="96" y="82"/>
                  </a:lnTo>
                  <a:lnTo>
                    <a:pt x="96" y="97"/>
                  </a:lnTo>
                  <a:lnTo>
                    <a:pt x="83" y="97"/>
                  </a:lnTo>
                  <a:lnTo>
                    <a:pt x="30" y="97"/>
                  </a:lnTo>
                  <a:lnTo>
                    <a:pt x="19" y="97"/>
                  </a:lnTo>
                  <a:lnTo>
                    <a:pt x="19" y="82"/>
                  </a:lnTo>
                  <a:close/>
                  <a:moveTo>
                    <a:pt x="79" y="83"/>
                  </a:moveTo>
                  <a:lnTo>
                    <a:pt x="77" y="81"/>
                  </a:lnTo>
                  <a:lnTo>
                    <a:pt x="76" y="78"/>
                  </a:lnTo>
                  <a:lnTo>
                    <a:pt x="74" y="77"/>
                  </a:lnTo>
                  <a:lnTo>
                    <a:pt x="72" y="74"/>
                  </a:lnTo>
                  <a:lnTo>
                    <a:pt x="67" y="70"/>
                  </a:lnTo>
                  <a:lnTo>
                    <a:pt x="71" y="68"/>
                  </a:lnTo>
                  <a:lnTo>
                    <a:pt x="75" y="65"/>
                  </a:lnTo>
                  <a:lnTo>
                    <a:pt x="66" y="65"/>
                  </a:lnTo>
                  <a:lnTo>
                    <a:pt x="66" y="83"/>
                  </a:lnTo>
                  <a:lnTo>
                    <a:pt x="79" y="83"/>
                  </a:lnTo>
                  <a:close/>
                </a:path>
              </a:pathLst>
            </a:custGeom>
            <a:grpFill/>
            <a:ln w="0">
              <a:solidFill>
                <a:srgbClr val="FFFFFF"/>
              </a:solidFill>
              <a:prstDash val="solid"/>
              <a:round/>
              <a:headEnd/>
              <a:tailEnd/>
            </a:ln>
          </p:spPr>
          <p:txBody>
            <a:bodyPr/>
            <a:lstStyle/>
            <a:p>
              <a:endParaRPr lang="zh-CN" altLang="en-US"/>
            </a:p>
          </p:txBody>
        </p:sp>
        <p:sp>
          <p:nvSpPr>
            <p:cNvPr id="8" name="Freeform 38">
              <a:extLst>
                <a:ext uri="{FF2B5EF4-FFF2-40B4-BE49-F238E27FC236}">
                  <a16:creationId xmlns:a16="http://schemas.microsoft.com/office/drawing/2014/main" xmlns="" id="{368B1A67-3ECD-4412-88A3-00CA111AFCBD}"/>
                </a:ext>
              </a:extLst>
            </p:cNvPr>
            <p:cNvSpPr>
              <a:spLocks noEditPoints="1"/>
            </p:cNvSpPr>
            <p:nvPr/>
          </p:nvSpPr>
          <p:spPr bwMode="auto">
            <a:xfrm>
              <a:off x="1013" y="88"/>
              <a:ext cx="131" cy="134"/>
            </a:xfrm>
            <a:custGeom>
              <a:avLst/>
              <a:gdLst>
                <a:gd name="T0" fmla="*/ 5 w 131"/>
                <a:gd name="T1" fmla="*/ 45 h 134"/>
                <a:gd name="T2" fmla="*/ 24 w 131"/>
                <a:gd name="T3" fmla="*/ 51 h 134"/>
                <a:gd name="T4" fmla="*/ 22 w 131"/>
                <a:gd name="T5" fmla="*/ 64 h 134"/>
                <a:gd name="T6" fmla="*/ 11 w 131"/>
                <a:gd name="T7" fmla="*/ 59 h 134"/>
                <a:gd name="T8" fmla="*/ 0 w 131"/>
                <a:gd name="T9" fmla="*/ 117 h 134"/>
                <a:gd name="T10" fmla="*/ 6 w 131"/>
                <a:gd name="T11" fmla="*/ 107 h 134"/>
                <a:gd name="T12" fmla="*/ 15 w 131"/>
                <a:gd name="T13" fmla="*/ 88 h 134"/>
                <a:gd name="T14" fmla="*/ 19 w 131"/>
                <a:gd name="T15" fmla="*/ 74 h 134"/>
                <a:gd name="T16" fmla="*/ 29 w 131"/>
                <a:gd name="T17" fmla="*/ 82 h 134"/>
                <a:gd name="T18" fmla="*/ 25 w 131"/>
                <a:gd name="T19" fmla="*/ 104 h 134"/>
                <a:gd name="T20" fmla="*/ 12 w 131"/>
                <a:gd name="T21" fmla="*/ 128 h 134"/>
                <a:gd name="T22" fmla="*/ 0 w 131"/>
                <a:gd name="T23" fmla="*/ 117 h 134"/>
                <a:gd name="T24" fmla="*/ 25 w 131"/>
                <a:gd name="T25" fmla="*/ 10 h 134"/>
                <a:gd name="T26" fmla="*/ 31 w 131"/>
                <a:gd name="T27" fmla="*/ 24 h 134"/>
                <a:gd name="T28" fmla="*/ 20 w 131"/>
                <a:gd name="T29" fmla="*/ 26 h 134"/>
                <a:gd name="T30" fmla="*/ 27 w 131"/>
                <a:gd name="T31" fmla="*/ 38 h 134"/>
                <a:gd name="T32" fmla="*/ 40 w 131"/>
                <a:gd name="T33" fmla="*/ 22 h 134"/>
                <a:gd name="T34" fmla="*/ 48 w 131"/>
                <a:gd name="T35" fmla="*/ 6 h 134"/>
                <a:gd name="T36" fmla="*/ 67 w 131"/>
                <a:gd name="T37" fmla="*/ 6 h 134"/>
                <a:gd name="T38" fmla="*/ 128 w 131"/>
                <a:gd name="T39" fmla="*/ 15 h 134"/>
                <a:gd name="T40" fmla="*/ 52 w 131"/>
                <a:gd name="T41" fmla="*/ 34 h 134"/>
                <a:gd name="T42" fmla="*/ 120 w 131"/>
                <a:gd name="T43" fmla="*/ 37 h 134"/>
                <a:gd name="T44" fmla="*/ 120 w 131"/>
                <a:gd name="T45" fmla="*/ 58 h 134"/>
                <a:gd name="T46" fmla="*/ 118 w 131"/>
                <a:gd name="T47" fmla="*/ 81 h 134"/>
                <a:gd name="T48" fmla="*/ 117 w 131"/>
                <a:gd name="T49" fmla="*/ 98 h 134"/>
                <a:gd name="T50" fmla="*/ 116 w 131"/>
                <a:gd name="T51" fmla="*/ 115 h 134"/>
                <a:gd name="T52" fmla="*/ 108 w 131"/>
                <a:gd name="T53" fmla="*/ 128 h 134"/>
                <a:gd name="T54" fmla="*/ 81 w 131"/>
                <a:gd name="T55" fmla="*/ 130 h 134"/>
                <a:gd name="T56" fmla="*/ 75 w 131"/>
                <a:gd name="T57" fmla="*/ 116 h 134"/>
                <a:gd name="T58" fmla="*/ 89 w 131"/>
                <a:gd name="T59" fmla="*/ 117 h 134"/>
                <a:gd name="T60" fmla="*/ 99 w 131"/>
                <a:gd name="T61" fmla="*/ 114 h 134"/>
                <a:gd name="T62" fmla="*/ 38 w 131"/>
                <a:gd name="T63" fmla="*/ 108 h 134"/>
                <a:gd name="T64" fmla="*/ 40 w 131"/>
                <a:gd name="T65" fmla="*/ 98 h 134"/>
                <a:gd name="T66" fmla="*/ 31 w 131"/>
                <a:gd name="T67" fmla="*/ 82 h 134"/>
                <a:gd name="T68" fmla="*/ 45 w 131"/>
                <a:gd name="T69" fmla="*/ 62 h 134"/>
                <a:gd name="T70" fmla="*/ 46 w 131"/>
                <a:gd name="T71" fmla="*/ 50 h 134"/>
                <a:gd name="T72" fmla="*/ 45 w 131"/>
                <a:gd name="T73" fmla="*/ 43 h 134"/>
                <a:gd name="T74" fmla="*/ 36 w 131"/>
                <a:gd name="T75" fmla="*/ 47 h 134"/>
                <a:gd name="T76" fmla="*/ 56 w 131"/>
                <a:gd name="T77" fmla="*/ 98 h 134"/>
                <a:gd name="T78" fmla="*/ 75 w 131"/>
                <a:gd name="T79" fmla="*/ 93 h 134"/>
                <a:gd name="T80" fmla="*/ 69 w 131"/>
                <a:gd name="T81" fmla="*/ 85 h 134"/>
                <a:gd name="T82" fmla="*/ 59 w 131"/>
                <a:gd name="T83" fmla="*/ 81 h 134"/>
                <a:gd name="T84" fmla="*/ 74 w 131"/>
                <a:gd name="T85" fmla="*/ 64 h 134"/>
                <a:gd name="T86" fmla="*/ 76 w 131"/>
                <a:gd name="T87" fmla="*/ 53 h 134"/>
                <a:gd name="T88" fmla="*/ 87 w 131"/>
                <a:gd name="T89" fmla="*/ 67 h 134"/>
                <a:gd name="T90" fmla="*/ 85 w 131"/>
                <a:gd name="T91" fmla="*/ 54 h 134"/>
                <a:gd name="T92" fmla="*/ 102 w 131"/>
                <a:gd name="T93" fmla="*/ 98 h 134"/>
                <a:gd name="T94" fmla="*/ 83 w 131"/>
                <a:gd name="T95" fmla="*/ 81 h 134"/>
                <a:gd name="T96" fmla="*/ 90 w 131"/>
                <a:gd name="T97" fmla="*/ 96 h 1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31" h="134">
                  <a:moveTo>
                    <a:pt x="0" y="52"/>
                  </a:moveTo>
                  <a:lnTo>
                    <a:pt x="1" y="50"/>
                  </a:lnTo>
                  <a:lnTo>
                    <a:pt x="4" y="47"/>
                  </a:lnTo>
                  <a:lnTo>
                    <a:pt x="5" y="45"/>
                  </a:lnTo>
                  <a:lnTo>
                    <a:pt x="7" y="43"/>
                  </a:lnTo>
                  <a:lnTo>
                    <a:pt x="9" y="39"/>
                  </a:lnTo>
                  <a:lnTo>
                    <a:pt x="19" y="46"/>
                  </a:lnTo>
                  <a:lnTo>
                    <a:pt x="24" y="51"/>
                  </a:lnTo>
                  <a:lnTo>
                    <a:pt x="29" y="54"/>
                  </a:lnTo>
                  <a:lnTo>
                    <a:pt x="28" y="55"/>
                  </a:lnTo>
                  <a:lnTo>
                    <a:pt x="28" y="57"/>
                  </a:lnTo>
                  <a:lnTo>
                    <a:pt x="22" y="64"/>
                  </a:lnTo>
                  <a:lnTo>
                    <a:pt x="20" y="68"/>
                  </a:lnTo>
                  <a:lnTo>
                    <a:pt x="16" y="65"/>
                  </a:lnTo>
                  <a:lnTo>
                    <a:pt x="13" y="61"/>
                  </a:lnTo>
                  <a:lnTo>
                    <a:pt x="11" y="59"/>
                  </a:lnTo>
                  <a:lnTo>
                    <a:pt x="8" y="58"/>
                  </a:lnTo>
                  <a:lnTo>
                    <a:pt x="4" y="54"/>
                  </a:lnTo>
                  <a:lnTo>
                    <a:pt x="0" y="52"/>
                  </a:lnTo>
                  <a:close/>
                  <a:moveTo>
                    <a:pt x="0" y="117"/>
                  </a:moveTo>
                  <a:lnTo>
                    <a:pt x="1" y="115"/>
                  </a:lnTo>
                  <a:lnTo>
                    <a:pt x="2" y="114"/>
                  </a:lnTo>
                  <a:lnTo>
                    <a:pt x="5" y="112"/>
                  </a:lnTo>
                  <a:lnTo>
                    <a:pt x="6" y="107"/>
                  </a:lnTo>
                  <a:lnTo>
                    <a:pt x="8" y="104"/>
                  </a:lnTo>
                  <a:lnTo>
                    <a:pt x="11" y="99"/>
                  </a:lnTo>
                  <a:lnTo>
                    <a:pt x="13" y="95"/>
                  </a:lnTo>
                  <a:lnTo>
                    <a:pt x="15" y="88"/>
                  </a:lnTo>
                  <a:lnTo>
                    <a:pt x="16" y="84"/>
                  </a:lnTo>
                  <a:lnTo>
                    <a:pt x="17" y="81"/>
                  </a:lnTo>
                  <a:lnTo>
                    <a:pt x="17" y="78"/>
                  </a:lnTo>
                  <a:lnTo>
                    <a:pt x="19" y="74"/>
                  </a:lnTo>
                  <a:lnTo>
                    <a:pt x="23" y="77"/>
                  </a:lnTo>
                  <a:lnTo>
                    <a:pt x="27" y="80"/>
                  </a:lnTo>
                  <a:lnTo>
                    <a:pt x="28" y="82"/>
                  </a:lnTo>
                  <a:lnTo>
                    <a:pt x="29" y="82"/>
                  </a:lnTo>
                  <a:lnTo>
                    <a:pt x="32" y="84"/>
                  </a:lnTo>
                  <a:lnTo>
                    <a:pt x="31" y="86"/>
                  </a:lnTo>
                  <a:lnTo>
                    <a:pt x="31" y="89"/>
                  </a:lnTo>
                  <a:lnTo>
                    <a:pt x="25" y="104"/>
                  </a:lnTo>
                  <a:lnTo>
                    <a:pt x="21" y="115"/>
                  </a:lnTo>
                  <a:lnTo>
                    <a:pt x="17" y="124"/>
                  </a:lnTo>
                  <a:lnTo>
                    <a:pt x="14" y="130"/>
                  </a:lnTo>
                  <a:lnTo>
                    <a:pt x="12" y="128"/>
                  </a:lnTo>
                  <a:lnTo>
                    <a:pt x="9" y="126"/>
                  </a:lnTo>
                  <a:lnTo>
                    <a:pt x="7" y="123"/>
                  </a:lnTo>
                  <a:lnTo>
                    <a:pt x="5" y="121"/>
                  </a:lnTo>
                  <a:lnTo>
                    <a:pt x="0" y="117"/>
                  </a:lnTo>
                  <a:close/>
                  <a:moveTo>
                    <a:pt x="6" y="14"/>
                  </a:moveTo>
                  <a:lnTo>
                    <a:pt x="11" y="8"/>
                  </a:lnTo>
                  <a:lnTo>
                    <a:pt x="15" y="2"/>
                  </a:lnTo>
                  <a:lnTo>
                    <a:pt x="25" y="10"/>
                  </a:lnTo>
                  <a:lnTo>
                    <a:pt x="36" y="19"/>
                  </a:lnTo>
                  <a:lnTo>
                    <a:pt x="35" y="20"/>
                  </a:lnTo>
                  <a:lnTo>
                    <a:pt x="33" y="22"/>
                  </a:lnTo>
                  <a:lnTo>
                    <a:pt x="31" y="24"/>
                  </a:lnTo>
                  <a:lnTo>
                    <a:pt x="28" y="29"/>
                  </a:lnTo>
                  <a:lnTo>
                    <a:pt x="27" y="31"/>
                  </a:lnTo>
                  <a:lnTo>
                    <a:pt x="23" y="29"/>
                  </a:lnTo>
                  <a:lnTo>
                    <a:pt x="20" y="26"/>
                  </a:lnTo>
                  <a:lnTo>
                    <a:pt x="16" y="22"/>
                  </a:lnTo>
                  <a:lnTo>
                    <a:pt x="12" y="19"/>
                  </a:lnTo>
                  <a:lnTo>
                    <a:pt x="6" y="14"/>
                  </a:lnTo>
                  <a:close/>
                  <a:moveTo>
                    <a:pt x="27" y="38"/>
                  </a:moveTo>
                  <a:lnTo>
                    <a:pt x="29" y="36"/>
                  </a:lnTo>
                  <a:lnTo>
                    <a:pt x="33" y="33"/>
                  </a:lnTo>
                  <a:lnTo>
                    <a:pt x="37" y="28"/>
                  </a:lnTo>
                  <a:lnTo>
                    <a:pt x="40" y="22"/>
                  </a:lnTo>
                  <a:lnTo>
                    <a:pt x="44" y="18"/>
                  </a:lnTo>
                  <a:lnTo>
                    <a:pt x="45" y="14"/>
                  </a:lnTo>
                  <a:lnTo>
                    <a:pt x="47" y="11"/>
                  </a:lnTo>
                  <a:lnTo>
                    <a:pt x="48" y="6"/>
                  </a:lnTo>
                  <a:lnTo>
                    <a:pt x="51" y="0"/>
                  </a:lnTo>
                  <a:lnTo>
                    <a:pt x="56" y="3"/>
                  </a:lnTo>
                  <a:lnTo>
                    <a:pt x="62" y="5"/>
                  </a:lnTo>
                  <a:lnTo>
                    <a:pt x="67" y="6"/>
                  </a:lnTo>
                  <a:lnTo>
                    <a:pt x="65" y="11"/>
                  </a:lnTo>
                  <a:lnTo>
                    <a:pt x="62" y="15"/>
                  </a:lnTo>
                  <a:lnTo>
                    <a:pt x="109" y="15"/>
                  </a:lnTo>
                  <a:lnTo>
                    <a:pt x="128" y="15"/>
                  </a:lnTo>
                  <a:lnTo>
                    <a:pt x="128" y="30"/>
                  </a:lnTo>
                  <a:lnTo>
                    <a:pt x="109" y="30"/>
                  </a:lnTo>
                  <a:lnTo>
                    <a:pt x="54" y="30"/>
                  </a:lnTo>
                  <a:lnTo>
                    <a:pt x="52" y="34"/>
                  </a:lnTo>
                  <a:lnTo>
                    <a:pt x="48" y="37"/>
                  </a:lnTo>
                  <a:lnTo>
                    <a:pt x="62" y="38"/>
                  </a:lnTo>
                  <a:lnTo>
                    <a:pt x="105" y="38"/>
                  </a:lnTo>
                  <a:lnTo>
                    <a:pt x="120" y="37"/>
                  </a:lnTo>
                  <a:lnTo>
                    <a:pt x="120" y="50"/>
                  </a:lnTo>
                  <a:lnTo>
                    <a:pt x="120" y="53"/>
                  </a:lnTo>
                  <a:lnTo>
                    <a:pt x="120" y="55"/>
                  </a:lnTo>
                  <a:lnTo>
                    <a:pt x="120" y="58"/>
                  </a:lnTo>
                  <a:lnTo>
                    <a:pt x="118" y="67"/>
                  </a:lnTo>
                  <a:lnTo>
                    <a:pt x="131" y="67"/>
                  </a:lnTo>
                  <a:lnTo>
                    <a:pt x="131" y="82"/>
                  </a:lnTo>
                  <a:lnTo>
                    <a:pt x="118" y="81"/>
                  </a:lnTo>
                  <a:lnTo>
                    <a:pt x="118" y="84"/>
                  </a:lnTo>
                  <a:lnTo>
                    <a:pt x="118" y="86"/>
                  </a:lnTo>
                  <a:lnTo>
                    <a:pt x="117" y="93"/>
                  </a:lnTo>
                  <a:lnTo>
                    <a:pt x="117" y="98"/>
                  </a:lnTo>
                  <a:lnTo>
                    <a:pt x="128" y="98"/>
                  </a:lnTo>
                  <a:lnTo>
                    <a:pt x="128" y="112"/>
                  </a:lnTo>
                  <a:lnTo>
                    <a:pt x="116" y="112"/>
                  </a:lnTo>
                  <a:lnTo>
                    <a:pt x="116" y="115"/>
                  </a:lnTo>
                  <a:lnTo>
                    <a:pt x="115" y="119"/>
                  </a:lnTo>
                  <a:lnTo>
                    <a:pt x="113" y="121"/>
                  </a:lnTo>
                  <a:lnTo>
                    <a:pt x="110" y="124"/>
                  </a:lnTo>
                  <a:lnTo>
                    <a:pt x="108" y="128"/>
                  </a:lnTo>
                  <a:lnTo>
                    <a:pt x="104" y="130"/>
                  </a:lnTo>
                  <a:lnTo>
                    <a:pt x="96" y="132"/>
                  </a:lnTo>
                  <a:lnTo>
                    <a:pt x="82" y="134"/>
                  </a:lnTo>
                  <a:lnTo>
                    <a:pt x="81" y="130"/>
                  </a:lnTo>
                  <a:lnTo>
                    <a:pt x="81" y="127"/>
                  </a:lnTo>
                  <a:lnTo>
                    <a:pt x="79" y="124"/>
                  </a:lnTo>
                  <a:lnTo>
                    <a:pt x="77" y="121"/>
                  </a:lnTo>
                  <a:lnTo>
                    <a:pt x="75" y="116"/>
                  </a:lnTo>
                  <a:lnTo>
                    <a:pt x="81" y="117"/>
                  </a:lnTo>
                  <a:lnTo>
                    <a:pt x="84" y="117"/>
                  </a:lnTo>
                  <a:lnTo>
                    <a:pt x="86" y="117"/>
                  </a:lnTo>
                  <a:lnTo>
                    <a:pt x="89" y="117"/>
                  </a:lnTo>
                  <a:lnTo>
                    <a:pt x="93" y="116"/>
                  </a:lnTo>
                  <a:lnTo>
                    <a:pt x="96" y="116"/>
                  </a:lnTo>
                  <a:lnTo>
                    <a:pt x="98" y="115"/>
                  </a:lnTo>
                  <a:lnTo>
                    <a:pt x="99" y="114"/>
                  </a:lnTo>
                  <a:lnTo>
                    <a:pt x="100" y="112"/>
                  </a:lnTo>
                  <a:lnTo>
                    <a:pt x="51" y="112"/>
                  </a:lnTo>
                  <a:lnTo>
                    <a:pt x="37" y="113"/>
                  </a:lnTo>
                  <a:lnTo>
                    <a:pt x="38" y="108"/>
                  </a:lnTo>
                  <a:lnTo>
                    <a:pt x="38" y="106"/>
                  </a:lnTo>
                  <a:lnTo>
                    <a:pt x="39" y="104"/>
                  </a:lnTo>
                  <a:lnTo>
                    <a:pt x="39" y="101"/>
                  </a:lnTo>
                  <a:lnTo>
                    <a:pt x="40" y="98"/>
                  </a:lnTo>
                  <a:lnTo>
                    <a:pt x="42" y="92"/>
                  </a:lnTo>
                  <a:lnTo>
                    <a:pt x="43" y="88"/>
                  </a:lnTo>
                  <a:lnTo>
                    <a:pt x="44" y="81"/>
                  </a:lnTo>
                  <a:lnTo>
                    <a:pt x="31" y="82"/>
                  </a:lnTo>
                  <a:lnTo>
                    <a:pt x="31" y="67"/>
                  </a:lnTo>
                  <a:lnTo>
                    <a:pt x="45" y="67"/>
                  </a:lnTo>
                  <a:lnTo>
                    <a:pt x="45" y="65"/>
                  </a:lnTo>
                  <a:lnTo>
                    <a:pt x="45" y="62"/>
                  </a:lnTo>
                  <a:lnTo>
                    <a:pt x="46" y="61"/>
                  </a:lnTo>
                  <a:lnTo>
                    <a:pt x="46" y="58"/>
                  </a:lnTo>
                  <a:lnTo>
                    <a:pt x="46" y="54"/>
                  </a:lnTo>
                  <a:lnTo>
                    <a:pt x="46" y="50"/>
                  </a:lnTo>
                  <a:lnTo>
                    <a:pt x="47" y="47"/>
                  </a:lnTo>
                  <a:lnTo>
                    <a:pt x="47" y="41"/>
                  </a:lnTo>
                  <a:lnTo>
                    <a:pt x="45" y="43"/>
                  </a:lnTo>
                  <a:lnTo>
                    <a:pt x="43" y="45"/>
                  </a:lnTo>
                  <a:lnTo>
                    <a:pt x="42" y="47"/>
                  </a:lnTo>
                  <a:lnTo>
                    <a:pt x="38" y="51"/>
                  </a:lnTo>
                  <a:lnTo>
                    <a:pt x="36" y="47"/>
                  </a:lnTo>
                  <a:lnTo>
                    <a:pt x="33" y="45"/>
                  </a:lnTo>
                  <a:lnTo>
                    <a:pt x="30" y="42"/>
                  </a:lnTo>
                  <a:lnTo>
                    <a:pt x="27" y="38"/>
                  </a:lnTo>
                  <a:close/>
                  <a:moveTo>
                    <a:pt x="56" y="98"/>
                  </a:moveTo>
                  <a:lnTo>
                    <a:pt x="78" y="98"/>
                  </a:lnTo>
                  <a:lnTo>
                    <a:pt x="77" y="96"/>
                  </a:lnTo>
                  <a:lnTo>
                    <a:pt x="76" y="95"/>
                  </a:lnTo>
                  <a:lnTo>
                    <a:pt x="75" y="93"/>
                  </a:lnTo>
                  <a:lnTo>
                    <a:pt x="74" y="91"/>
                  </a:lnTo>
                  <a:lnTo>
                    <a:pt x="71" y="89"/>
                  </a:lnTo>
                  <a:lnTo>
                    <a:pt x="68" y="86"/>
                  </a:lnTo>
                  <a:lnTo>
                    <a:pt x="69" y="85"/>
                  </a:lnTo>
                  <a:lnTo>
                    <a:pt x="70" y="84"/>
                  </a:lnTo>
                  <a:lnTo>
                    <a:pt x="75" y="82"/>
                  </a:lnTo>
                  <a:lnTo>
                    <a:pt x="77" y="81"/>
                  </a:lnTo>
                  <a:lnTo>
                    <a:pt x="59" y="81"/>
                  </a:lnTo>
                  <a:lnTo>
                    <a:pt x="56" y="98"/>
                  </a:lnTo>
                  <a:close/>
                  <a:moveTo>
                    <a:pt x="61" y="67"/>
                  </a:moveTo>
                  <a:lnTo>
                    <a:pt x="78" y="67"/>
                  </a:lnTo>
                  <a:lnTo>
                    <a:pt x="74" y="64"/>
                  </a:lnTo>
                  <a:lnTo>
                    <a:pt x="71" y="60"/>
                  </a:lnTo>
                  <a:lnTo>
                    <a:pt x="69" y="58"/>
                  </a:lnTo>
                  <a:lnTo>
                    <a:pt x="73" y="55"/>
                  </a:lnTo>
                  <a:lnTo>
                    <a:pt x="76" y="53"/>
                  </a:lnTo>
                  <a:lnTo>
                    <a:pt x="78" y="52"/>
                  </a:lnTo>
                  <a:lnTo>
                    <a:pt x="62" y="52"/>
                  </a:lnTo>
                  <a:lnTo>
                    <a:pt x="61" y="67"/>
                  </a:lnTo>
                  <a:close/>
                  <a:moveTo>
                    <a:pt x="87" y="67"/>
                  </a:moveTo>
                  <a:lnTo>
                    <a:pt x="104" y="67"/>
                  </a:lnTo>
                  <a:lnTo>
                    <a:pt x="105" y="52"/>
                  </a:lnTo>
                  <a:lnTo>
                    <a:pt x="83" y="52"/>
                  </a:lnTo>
                  <a:lnTo>
                    <a:pt x="85" y="54"/>
                  </a:lnTo>
                  <a:lnTo>
                    <a:pt x="89" y="58"/>
                  </a:lnTo>
                  <a:lnTo>
                    <a:pt x="93" y="64"/>
                  </a:lnTo>
                  <a:lnTo>
                    <a:pt x="87" y="67"/>
                  </a:lnTo>
                  <a:close/>
                  <a:moveTo>
                    <a:pt x="102" y="98"/>
                  </a:moveTo>
                  <a:lnTo>
                    <a:pt x="102" y="92"/>
                  </a:lnTo>
                  <a:lnTo>
                    <a:pt x="102" y="88"/>
                  </a:lnTo>
                  <a:lnTo>
                    <a:pt x="104" y="81"/>
                  </a:lnTo>
                  <a:lnTo>
                    <a:pt x="83" y="81"/>
                  </a:lnTo>
                  <a:lnTo>
                    <a:pt x="86" y="84"/>
                  </a:lnTo>
                  <a:lnTo>
                    <a:pt x="90" y="89"/>
                  </a:lnTo>
                  <a:lnTo>
                    <a:pt x="94" y="93"/>
                  </a:lnTo>
                  <a:lnTo>
                    <a:pt x="90" y="96"/>
                  </a:lnTo>
                  <a:lnTo>
                    <a:pt x="86" y="98"/>
                  </a:lnTo>
                  <a:lnTo>
                    <a:pt x="102" y="98"/>
                  </a:lnTo>
                  <a:close/>
                </a:path>
              </a:pathLst>
            </a:custGeom>
            <a:grpFill/>
            <a:ln w="0">
              <a:solidFill>
                <a:srgbClr val="FFFFFF"/>
              </a:solidFill>
              <a:prstDash val="solid"/>
              <a:round/>
              <a:headEnd/>
              <a:tailEnd/>
            </a:ln>
          </p:spPr>
          <p:txBody>
            <a:bodyPr/>
            <a:lstStyle/>
            <a:p>
              <a:endParaRPr lang="zh-CN" altLang="en-US"/>
            </a:p>
          </p:txBody>
        </p:sp>
        <p:sp>
          <p:nvSpPr>
            <p:cNvPr id="9" name="Freeform 39">
              <a:extLst>
                <a:ext uri="{FF2B5EF4-FFF2-40B4-BE49-F238E27FC236}">
                  <a16:creationId xmlns:a16="http://schemas.microsoft.com/office/drawing/2014/main" xmlns="" id="{D73DD413-0B01-4860-8943-78D9EB9C37DE}"/>
                </a:ext>
              </a:extLst>
            </p:cNvPr>
            <p:cNvSpPr>
              <a:spLocks noEditPoints="1"/>
            </p:cNvSpPr>
            <p:nvPr/>
          </p:nvSpPr>
          <p:spPr bwMode="auto">
            <a:xfrm>
              <a:off x="1184" y="91"/>
              <a:ext cx="126" cy="131"/>
            </a:xfrm>
            <a:custGeom>
              <a:avLst/>
              <a:gdLst>
                <a:gd name="T0" fmla="*/ 54 w 126"/>
                <a:gd name="T1" fmla="*/ 0 h 131"/>
                <a:gd name="T2" fmla="*/ 72 w 126"/>
                <a:gd name="T3" fmla="*/ 9 h 131"/>
                <a:gd name="T4" fmla="*/ 124 w 126"/>
                <a:gd name="T5" fmla="*/ 9 h 131"/>
                <a:gd name="T6" fmla="*/ 109 w 126"/>
                <a:gd name="T7" fmla="*/ 23 h 131"/>
                <a:gd name="T8" fmla="*/ 72 w 126"/>
                <a:gd name="T9" fmla="*/ 27 h 131"/>
                <a:gd name="T10" fmla="*/ 108 w 126"/>
                <a:gd name="T11" fmla="*/ 27 h 131"/>
                <a:gd name="T12" fmla="*/ 107 w 126"/>
                <a:gd name="T13" fmla="*/ 48 h 131"/>
                <a:gd name="T14" fmla="*/ 98 w 126"/>
                <a:gd name="T15" fmla="*/ 57 h 131"/>
                <a:gd name="T16" fmla="*/ 72 w 126"/>
                <a:gd name="T17" fmla="*/ 63 h 131"/>
                <a:gd name="T18" fmla="*/ 113 w 126"/>
                <a:gd name="T19" fmla="*/ 62 h 131"/>
                <a:gd name="T20" fmla="*/ 113 w 126"/>
                <a:gd name="T21" fmla="*/ 79 h 131"/>
                <a:gd name="T22" fmla="*/ 126 w 126"/>
                <a:gd name="T23" fmla="*/ 93 h 131"/>
                <a:gd name="T24" fmla="*/ 113 w 126"/>
                <a:gd name="T25" fmla="*/ 100 h 131"/>
                <a:gd name="T26" fmla="*/ 103 w 126"/>
                <a:gd name="T27" fmla="*/ 110 h 131"/>
                <a:gd name="T28" fmla="*/ 72 w 126"/>
                <a:gd name="T29" fmla="*/ 119 h 131"/>
                <a:gd name="T30" fmla="*/ 72 w 126"/>
                <a:gd name="T31" fmla="*/ 123 h 131"/>
                <a:gd name="T32" fmla="*/ 68 w 126"/>
                <a:gd name="T33" fmla="*/ 127 h 131"/>
                <a:gd name="T34" fmla="*/ 61 w 126"/>
                <a:gd name="T35" fmla="*/ 129 h 131"/>
                <a:gd name="T36" fmla="*/ 47 w 126"/>
                <a:gd name="T37" fmla="*/ 131 h 131"/>
                <a:gd name="T38" fmla="*/ 45 w 126"/>
                <a:gd name="T39" fmla="*/ 120 h 131"/>
                <a:gd name="T40" fmla="*/ 42 w 126"/>
                <a:gd name="T41" fmla="*/ 113 h 131"/>
                <a:gd name="T42" fmla="*/ 51 w 126"/>
                <a:gd name="T43" fmla="*/ 114 h 131"/>
                <a:gd name="T44" fmla="*/ 54 w 126"/>
                <a:gd name="T45" fmla="*/ 114 h 131"/>
                <a:gd name="T46" fmla="*/ 54 w 126"/>
                <a:gd name="T47" fmla="*/ 112 h 131"/>
                <a:gd name="T48" fmla="*/ 22 w 126"/>
                <a:gd name="T49" fmla="*/ 110 h 131"/>
                <a:gd name="T50" fmla="*/ 12 w 126"/>
                <a:gd name="T51" fmla="*/ 97 h 131"/>
                <a:gd name="T52" fmla="*/ 54 w 126"/>
                <a:gd name="T53" fmla="*/ 98 h 131"/>
                <a:gd name="T54" fmla="*/ 12 w 126"/>
                <a:gd name="T55" fmla="*/ 93 h 131"/>
                <a:gd name="T56" fmla="*/ 0 w 126"/>
                <a:gd name="T57" fmla="*/ 79 h 131"/>
                <a:gd name="T58" fmla="*/ 54 w 126"/>
                <a:gd name="T59" fmla="*/ 79 h 131"/>
                <a:gd name="T60" fmla="*/ 23 w 126"/>
                <a:gd name="T61" fmla="*/ 74 h 131"/>
                <a:gd name="T62" fmla="*/ 12 w 126"/>
                <a:gd name="T63" fmla="*/ 62 h 131"/>
                <a:gd name="T64" fmla="*/ 54 w 126"/>
                <a:gd name="T65" fmla="*/ 63 h 131"/>
                <a:gd name="T66" fmla="*/ 27 w 126"/>
                <a:gd name="T67" fmla="*/ 57 h 131"/>
                <a:gd name="T68" fmla="*/ 18 w 126"/>
                <a:gd name="T69" fmla="*/ 48 h 131"/>
                <a:gd name="T70" fmla="*/ 18 w 126"/>
                <a:gd name="T71" fmla="*/ 27 h 131"/>
                <a:gd name="T72" fmla="*/ 54 w 126"/>
                <a:gd name="T73" fmla="*/ 27 h 131"/>
                <a:gd name="T74" fmla="*/ 14 w 126"/>
                <a:gd name="T75" fmla="*/ 23 h 131"/>
                <a:gd name="T76" fmla="*/ 0 w 126"/>
                <a:gd name="T77" fmla="*/ 9 h 131"/>
                <a:gd name="T78" fmla="*/ 54 w 126"/>
                <a:gd name="T79" fmla="*/ 9 h 131"/>
                <a:gd name="T80" fmla="*/ 34 w 126"/>
                <a:gd name="T81" fmla="*/ 40 h 131"/>
                <a:gd name="T82" fmla="*/ 54 w 126"/>
                <a:gd name="T83" fmla="*/ 46 h 131"/>
                <a:gd name="T84" fmla="*/ 92 w 126"/>
                <a:gd name="T85" fmla="*/ 46 h 131"/>
                <a:gd name="T86" fmla="*/ 72 w 126"/>
                <a:gd name="T87" fmla="*/ 40 h 131"/>
                <a:gd name="T88" fmla="*/ 92 w 126"/>
                <a:gd name="T89" fmla="*/ 46 h 131"/>
                <a:gd name="T90" fmla="*/ 97 w 126"/>
                <a:gd name="T91" fmla="*/ 74 h 131"/>
                <a:gd name="T92" fmla="*/ 72 w 126"/>
                <a:gd name="T93" fmla="*/ 79 h 131"/>
                <a:gd name="T94" fmla="*/ 72 w 126"/>
                <a:gd name="T95" fmla="*/ 97 h 131"/>
                <a:gd name="T96" fmla="*/ 97 w 126"/>
                <a:gd name="T97" fmla="*/ 93 h 131"/>
                <a:gd name="T98" fmla="*/ 72 w 126"/>
                <a:gd name="T99" fmla="*/ 97 h 13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26" h="131">
                  <a:moveTo>
                    <a:pt x="54" y="9"/>
                  </a:moveTo>
                  <a:lnTo>
                    <a:pt x="54" y="0"/>
                  </a:lnTo>
                  <a:lnTo>
                    <a:pt x="72" y="0"/>
                  </a:lnTo>
                  <a:lnTo>
                    <a:pt x="72" y="9"/>
                  </a:lnTo>
                  <a:lnTo>
                    <a:pt x="109" y="9"/>
                  </a:lnTo>
                  <a:lnTo>
                    <a:pt x="124" y="9"/>
                  </a:lnTo>
                  <a:lnTo>
                    <a:pt x="124" y="23"/>
                  </a:lnTo>
                  <a:lnTo>
                    <a:pt x="109" y="23"/>
                  </a:lnTo>
                  <a:lnTo>
                    <a:pt x="72" y="23"/>
                  </a:lnTo>
                  <a:lnTo>
                    <a:pt x="72" y="27"/>
                  </a:lnTo>
                  <a:lnTo>
                    <a:pt x="98" y="27"/>
                  </a:lnTo>
                  <a:lnTo>
                    <a:pt x="108" y="27"/>
                  </a:lnTo>
                  <a:lnTo>
                    <a:pt x="107" y="36"/>
                  </a:lnTo>
                  <a:lnTo>
                    <a:pt x="107" y="48"/>
                  </a:lnTo>
                  <a:lnTo>
                    <a:pt x="108" y="58"/>
                  </a:lnTo>
                  <a:lnTo>
                    <a:pt x="98" y="57"/>
                  </a:lnTo>
                  <a:lnTo>
                    <a:pt x="72" y="57"/>
                  </a:lnTo>
                  <a:lnTo>
                    <a:pt x="72" y="63"/>
                  </a:lnTo>
                  <a:lnTo>
                    <a:pt x="103" y="63"/>
                  </a:lnTo>
                  <a:lnTo>
                    <a:pt x="113" y="62"/>
                  </a:lnTo>
                  <a:lnTo>
                    <a:pt x="113" y="71"/>
                  </a:lnTo>
                  <a:lnTo>
                    <a:pt x="113" y="79"/>
                  </a:lnTo>
                  <a:lnTo>
                    <a:pt x="126" y="79"/>
                  </a:lnTo>
                  <a:lnTo>
                    <a:pt x="126" y="93"/>
                  </a:lnTo>
                  <a:lnTo>
                    <a:pt x="113" y="93"/>
                  </a:lnTo>
                  <a:lnTo>
                    <a:pt x="113" y="100"/>
                  </a:lnTo>
                  <a:lnTo>
                    <a:pt x="113" y="111"/>
                  </a:lnTo>
                  <a:lnTo>
                    <a:pt x="103" y="110"/>
                  </a:lnTo>
                  <a:lnTo>
                    <a:pt x="72" y="111"/>
                  </a:lnTo>
                  <a:lnTo>
                    <a:pt x="72" y="119"/>
                  </a:lnTo>
                  <a:lnTo>
                    <a:pt x="72" y="121"/>
                  </a:lnTo>
                  <a:lnTo>
                    <a:pt x="72" y="123"/>
                  </a:lnTo>
                  <a:lnTo>
                    <a:pt x="70" y="125"/>
                  </a:lnTo>
                  <a:lnTo>
                    <a:pt x="68" y="127"/>
                  </a:lnTo>
                  <a:lnTo>
                    <a:pt x="66" y="128"/>
                  </a:lnTo>
                  <a:lnTo>
                    <a:pt x="61" y="129"/>
                  </a:lnTo>
                  <a:lnTo>
                    <a:pt x="55" y="131"/>
                  </a:lnTo>
                  <a:lnTo>
                    <a:pt x="47" y="131"/>
                  </a:lnTo>
                  <a:lnTo>
                    <a:pt x="46" y="125"/>
                  </a:lnTo>
                  <a:lnTo>
                    <a:pt x="45" y="120"/>
                  </a:lnTo>
                  <a:lnTo>
                    <a:pt x="44" y="117"/>
                  </a:lnTo>
                  <a:lnTo>
                    <a:pt x="42" y="113"/>
                  </a:lnTo>
                  <a:lnTo>
                    <a:pt x="47" y="114"/>
                  </a:lnTo>
                  <a:lnTo>
                    <a:pt x="51" y="114"/>
                  </a:lnTo>
                  <a:lnTo>
                    <a:pt x="53" y="114"/>
                  </a:lnTo>
                  <a:lnTo>
                    <a:pt x="54" y="114"/>
                  </a:lnTo>
                  <a:lnTo>
                    <a:pt x="54" y="113"/>
                  </a:lnTo>
                  <a:lnTo>
                    <a:pt x="54" y="112"/>
                  </a:lnTo>
                  <a:lnTo>
                    <a:pt x="54" y="110"/>
                  </a:lnTo>
                  <a:lnTo>
                    <a:pt x="22" y="110"/>
                  </a:lnTo>
                  <a:lnTo>
                    <a:pt x="12" y="111"/>
                  </a:lnTo>
                  <a:lnTo>
                    <a:pt x="12" y="97"/>
                  </a:lnTo>
                  <a:lnTo>
                    <a:pt x="22" y="98"/>
                  </a:lnTo>
                  <a:lnTo>
                    <a:pt x="54" y="98"/>
                  </a:lnTo>
                  <a:lnTo>
                    <a:pt x="54" y="93"/>
                  </a:lnTo>
                  <a:lnTo>
                    <a:pt x="12" y="93"/>
                  </a:lnTo>
                  <a:lnTo>
                    <a:pt x="0" y="93"/>
                  </a:lnTo>
                  <a:lnTo>
                    <a:pt x="0" y="79"/>
                  </a:lnTo>
                  <a:lnTo>
                    <a:pt x="12" y="79"/>
                  </a:lnTo>
                  <a:lnTo>
                    <a:pt x="54" y="79"/>
                  </a:lnTo>
                  <a:lnTo>
                    <a:pt x="54" y="74"/>
                  </a:lnTo>
                  <a:lnTo>
                    <a:pt x="23" y="74"/>
                  </a:lnTo>
                  <a:lnTo>
                    <a:pt x="12" y="75"/>
                  </a:lnTo>
                  <a:lnTo>
                    <a:pt x="12" y="62"/>
                  </a:lnTo>
                  <a:lnTo>
                    <a:pt x="23" y="63"/>
                  </a:lnTo>
                  <a:lnTo>
                    <a:pt x="54" y="63"/>
                  </a:lnTo>
                  <a:lnTo>
                    <a:pt x="54" y="57"/>
                  </a:lnTo>
                  <a:lnTo>
                    <a:pt x="27" y="57"/>
                  </a:lnTo>
                  <a:lnTo>
                    <a:pt x="18" y="58"/>
                  </a:lnTo>
                  <a:lnTo>
                    <a:pt x="18" y="48"/>
                  </a:lnTo>
                  <a:lnTo>
                    <a:pt x="18" y="36"/>
                  </a:lnTo>
                  <a:lnTo>
                    <a:pt x="18" y="27"/>
                  </a:lnTo>
                  <a:lnTo>
                    <a:pt x="27" y="27"/>
                  </a:lnTo>
                  <a:lnTo>
                    <a:pt x="54" y="27"/>
                  </a:lnTo>
                  <a:lnTo>
                    <a:pt x="54" y="23"/>
                  </a:lnTo>
                  <a:lnTo>
                    <a:pt x="14" y="23"/>
                  </a:lnTo>
                  <a:lnTo>
                    <a:pt x="0" y="23"/>
                  </a:lnTo>
                  <a:lnTo>
                    <a:pt x="0" y="9"/>
                  </a:lnTo>
                  <a:lnTo>
                    <a:pt x="14" y="9"/>
                  </a:lnTo>
                  <a:lnTo>
                    <a:pt x="54" y="9"/>
                  </a:lnTo>
                  <a:close/>
                  <a:moveTo>
                    <a:pt x="54" y="40"/>
                  </a:moveTo>
                  <a:lnTo>
                    <a:pt x="34" y="40"/>
                  </a:lnTo>
                  <a:lnTo>
                    <a:pt x="34" y="46"/>
                  </a:lnTo>
                  <a:lnTo>
                    <a:pt x="54" y="46"/>
                  </a:lnTo>
                  <a:lnTo>
                    <a:pt x="54" y="40"/>
                  </a:lnTo>
                  <a:close/>
                  <a:moveTo>
                    <a:pt x="92" y="46"/>
                  </a:moveTo>
                  <a:lnTo>
                    <a:pt x="92" y="40"/>
                  </a:lnTo>
                  <a:lnTo>
                    <a:pt x="72" y="40"/>
                  </a:lnTo>
                  <a:lnTo>
                    <a:pt x="72" y="46"/>
                  </a:lnTo>
                  <a:lnTo>
                    <a:pt x="92" y="46"/>
                  </a:lnTo>
                  <a:close/>
                  <a:moveTo>
                    <a:pt x="97" y="79"/>
                  </a:moveTo>
                  <a:lnTo>
                    <a:pt x="97" y="74"/>
                  </a:lnTo>
                  <a:lnTo>
                    <a:pt x="72" y="74"/>
                  </a:lnTo>
                  <a:lnTo>
                    <a:pt x="72" y="79"/>
                  </a:lnTo>
                  <a:lnTo>
                    <a:pt x="97" y="79"/>
                  </a:lnTo>
                  <a:close/>
                  <a:moveTo>
                    <a:pt x="72" y="97"/>
                  </a:moveTo>
                  <a:lnTo>
                    <a:pt x="97" y="97"/>
                  </a:lnTo>
                  <a:lnTo>
                    <a:pt x="97" y="93"/>
                  </a:lnTo>
                  <a:lnTo>
                    <a:pt x="72" y="93"/>
                  </a:lnTo>
                  <a:lnTo>
                    <a:pt x="72" y="97"/>
                  </a:lnTo>
                  <a:close/>
                </a:path>
              </a:pathLst>
            </a:custGeom>
            <a:grpFill/>
            <a:ln w="0">
              <a:solidFill>
                <a:srgbClr val="FFFFFF"/>
              </a:solidFill>
              <a:prstDash val="solid"/>
              <a:round/>
              <a:headEnd/>
              <a:tailEnd/>
            </a:ln>
          </p:spPr>
          <p:txBody>
            <a:bodyPr/>
            <a:lstStyle/>
            <a:p>
              <a:endParaRPr lang="zh-CN" altLang="en-US"/>
            </a:p>
          </p:txBody>
        </p:sp>
        <p:sp>
          <p:nvSpPr>
            <p:cNvPr id="10" name="Freeform 40">
              <a:extLst>
                <a:ext uri="{FF2B5EF4-FFF2-40B4-BE49-F238E27FC236}">
                  <a16:creationId xmlns:a16="http://schemas.microsoft.com/office/drawing/2014/main" xmlns="" id="{440CC3A7-94C8-47B9-A945-AE68E4EF1A5B}"/>
                </a:ext>
              </a:extLst>
            </p:cNvPr>
            <p:cNvSpPr>
              <a:spLocks noEditPoints="1"/>
            </p:cNvSpPr>
            <p:nvPr/>
          </p:nvSpPr>
          <p:spPr bwMode="auto">
            <a:xfrm>
              <a:off x="1349" y="91"/>
              <a:ext cx="126" cy="127"/>
            </a:xfrm>
            <a:custGeom>
              <a:avLst/>
              <a:gdLst>
                <a:gd name="T0" fmla="*/ 46 w 126"/>
                <a:gd name="T1" fmla="*/ 17 h 127"/>
                <a:gd name="T2" fmla="*/ 39 w 126"/>
                <a:gd name="T3" fmla="*/ 31 h 127"/>
                <a:gd name="T4" fmla="*/ 38 w 126"/>
                <a:gd name="T5" fmla="*/ 40 h 127"/>
                <a:gd name="T6" fmla="*/ 38 w 126"/>
                <a:gd name="T7" fmla="*/ 109 h 127"/>
                <a:gd name="T8" fmla="*/ 20 w 126"/>
                <a:gd name="T9" fmla="*/ 127 h 127"/>
                <a:gd name="T10" fmla="*/ 21 w 126"/>
                <a:gd name="T11" fmla="*/ 63 h 127"/>
                <a:gd name="T12" fmla="*/ 17 w 126"/>
                <a:gd name="T13" fmla="*/ 69 h 127"/>
                <a:gd name="T14" fmla="*/ 11 w 126"/>
                <a:gd name="T15" fmla="*/ 77 h 127"/>
                <a:gd name="T16" fmla="*/ 8 w 126"/>
                <a:gd name="T17" fmla="*/ 70 h 127"/>
                <a:gd name="T18" fmla="*/ 3 w 126"/>
                <a:gd name="T19" fmla="*/ 63 h 127"/>
                <a:gd name="T20" fmla="*/ 3 w 126"/>
                <a:gd name="T21" fmla="*/ 57 h 127"/>
                <a:gd name="T22" fmla="*/ 9 w 126"/>
                <a:gd name="T23" fmla="*/ 51 h 127"/>
                <a:gd name="T24" fmla="*/ 15 w 126"/>
                <a:gd name="T25" fmla="*/ 42 h 127"/>
                <a:gd name="T26" fmla="*/ 20 w 126"/>
                <a:gd name="T27" fmla="*/ 32 h 127"/>
                <a:gd name="T28" fmla="*/ 25 w 126"/>
                <a:gd name="T29" fmla="*/ 21 h 127"/>
                <a:gd name="T30" fmla="*/ 28 w 126"/>
                <a:gd name="T31" fmla="*/ 11 h 127"/>
                <a:gd name="T32" fmla="*/ 29 w 126"/>
                <a:gd name="T33" fmla="*/ 7 h 127"/>
                <a:gd name="T34" fmla="*/ 40 w 126"/>
                <a:gd name="T35" fmla="*/ 4 h 127"/>
                <a:gd name="T36" fmla="*/ 47 w 126"/>
                <a:gd name="T37" fmla="*/ 87 h 127"/>
                <a:gd name="T38" fmla="*/ 47 w 126"/>
                <a:gd name="T39" fmla="*/ 42 h 127"/>
                <a:gd name="T40" fmla="*/ 60 w 126"/>
                <a:gd name="T41" fmla="*/ 28 h 127"/>
                <a:gd name="T42" fmla="*/ 78 w 126"/>
                <a:gd name="T43" fmla="*/ 15 h 127"/>
                <a:gd name="T44" fmla="*/ 95 w 126"/>
                <a:gd name="T45" fmla="*/ 2 h 127"/>
                <a:gd name="T46" fmla="*/ 94 w 126"/>
                <a:gd name="T47" fmla="*/ 28 h 127"/>
                <a:gd name="T48" fmla="*/ 126 w 126"/>
                <a:gd name="T49" fmla="*/ 27 h 127"/>
                <a:gd name="T50" fmla="*/ 126 w 126"/>
                <a:gd name="T51" fmla="*/ 71 h 127"/>
                <a:gd name="T52" fmla="*/ 110 w 126"/>
                <a:gd name="T53" fmla="*/ 87 h 127"/>
                <a:gd name="T54" fmla="*/ 94 w 126"/>
                <a:gd name="T55" fmla="*/ 83 h 127"/>
                <a:gd name="T56" fmla="*/ 95 w 126"/>
                <a:gd name="T57" fmla="*/ 127 h 127"/>
                <a:gd name="T58" fmla="*/ 78 w 126"/>
                <a:gd name="T59" fmla="*/ 109 h 127"/>
                <a:gd name="T60" fmla="*/ 63 w 126"/>
                <a:gd name="T61" fmla="*/ 83 h 127"/>
                <a:gd name="T62" fmla="*/ 47 w 126"/>
                <a:gd name="T63" fmla="*/ 87 h 127"/>
                <a:gd name="T64" fmla="*/ 78 w 126"/>
                <a:gd name="T65" fmla="*/ 69 h 127"/>
                <a:gd name="T66" fmla="*/ 63 w 126"/>
                <a:gd name="T67" fmla="*/ 43 h 127"/>
                <a:gd name="T68" fmla="*/ 94 w 126"/>
                <a:gd name="T69" fmla="*/ 69 h 127"/>
                <a:gd name="T70" fmla="*/ 110 w 126"/>
                <a:gd name="T71" fmla="*/ 43 h 127"/>
                <a:gd name="T72" fmla="*/ 94 w 126"/>
                <a:gd name="T73" fmla="*/ 69 h 1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26" h="127">
                  <a:moveTo>
                    <a:pt x="49" y="8"/>
                  </a:moveTo>
                  <a:lnTo>
                    <a:pt x="46" y="17"/>
                  </a:lnTo>
                  <a:lnTo>
                    <a:pt x="42" y="24"/>
                  </a:lnTo>
                  <a:lnTo>
                    <a:pt x="39" y="31"/>
                  </a:lnTo>
                  <a:lnTo>
                    <a:pt x="35" y="40"/>
                  </a:lnTo>
                  <a:lnTo>
                    <a:pt x="38" y="40"/>
                  </a:lnTo>
                  <a:lnTo>
                    <a:pt x="38" y="52"/>
                  </a:lnTo>
                  <a:lnTo>
                    <a:pt x="38" y="109"/>
                  </a:lnTo>
                  <a:lnTo>
                    <a:pt x="38" y="127"/>
                  </a:lnTo>
                  <a:lnTo>
                    <a:pt x="20" y="127"/>
                  </a:lnTo>
                  <a:lnTo>
                    <a:pt x="21" y="109"/>
                  </a:lnTo>
                  <a:lnTo>
                    <a:pt x="21" y="63"/>
                  </a:lnTo>
                  <a:lnTo>
                    <a:pt x="19" y="66"/>
                  </a:lnTo>
                  <a:lnTo>
                    <a:pt x="17" y="69"/>
                  </a:lnTo>
                  <a:lnTo>
                    <a:pt x="15" y="72"/>
                  </a:lnTo>
                  <a:lnTo>
                    <a:pt x="11" y="77"/>
                  </a:lnTo>
                  <a:lnTo>
                    <a:pt x="9" y="73"/>
                  </a:lnTo>
                  <a:lnTo>
                    <a:pt x="8" y="70"/>
                  </a:lnTo>
                  <a:lnTo>
                    <a:pt x="5" y="66"/>
                  </a:lnTo>
                  <a:lnTo>
                    <a:pt x="3" y="63"/>
                  </a:lnTo>
                  <a:lnTo>
                    <a:pt x="0" y="59"/>
                  </a:lnTo>
                  <a:lnTo>
                    <a:pt x="3" y="57"/>
                  </a:lnTo>
                  <a:lnTo>
                    <a:pt x="6" y="54"/>
                  </a:lnTo>
                  <a:lnTo>
                    <a:pt x="9" y="51"/>
                  </a:lnTo>
                  <a:lnTo>
                    <a:pt x="11" y="47"/>
                  </a:lnTo>
                  <a:lnTo>
                    <a:pt x="15" y="42"/>
                  </a:lnTo>
                  <a:lnTo>
                    <a:pt x="18" y="36"/>
                  </a:lnTo>
                  <a:lnTo>
                    <a:pt x="20" y="32"/>
                  </a:lnTo>
                  <a:lnTo>
                    <a:pt x="23" y="27"/>
                  </a:lnTo>
                  <a:lnTo>
                    <a:pt x="25" y="21"/>
                  </a:lnTo>
                  <a:lnTo>
                    <a:pt x="27" y="16"/>
                  </a:lnTo>
                  <a:lnTo>
                    <a:pt x="28" y="11"/>
                  </a:lnTo>
                  <a:lnTo>
                    <a:pt x="29" y="8"/>
                  </a:lnTo>
                  <a:lnTo>
                    <a:pt x="29" y="7"/>
                  </a:lnTo>
                  <a:lnTo>
                    <a:pt x="32" y="0"/>
                  </a:lnTo>
                  <a:lnTo>
                    <a:pt x="40" y="4"/>
                  </a:lnTo>
                  <a:lnTo>
                    <a:pt x="49" y="8"/>
                  </a:lnTo>
                  <a:close/>
                  <a:moveTo>
                    <a:pt x="47" y="87"/>
                  </a:moveTo>
                  <a:lnTo>
                    <a:pt x="47" y="71"/>
                  </a:lnTo>
                  <a:lnTo>
                    <a:pt x="47" y="42"/>
                  </a:lnTo>
                  <a:lnTo>
                    <a:pt x="47" y="27"/>
                  </a:lnTo>
                  <a:lnTo>
                    <a:pt x="60" y="28"/>
                  </a:lnTo>
                  <a:lnTo>
                    <a:pt x="78" y="28"/>
                  </a:lnTo>
                  <a:lnTo>
                    <a:pt x="78" y="15"/>
                  </a:lnTo>
                  <a:lnTo>
                    <a:pt x="78" y="2"/>
                  </a:lnTo>
                  <a:lnTo>
                    <a:pt x="95" y="2"/>
                  </a:lnTo>
                  <a:lnTo>
                    <a:pt x="94" y="15"/>
                  </a:lnTo>
                  <a:lnTo>
                    <a:pt x="94" y="28"/>
                  </a:lnTo>
                  <a:lnTo>
                    <a:pt x="111" y="28"/>
                  </a:lnTo>
                  <a:lnTo>
                    <a:pt x="126" y="27"/>
                  </a:lnTo>
                  <a:lnTo>
                    <a:pt x="126" y="42"/>
                  </a:lnTo>
                  <a:lnTo>
                    <a:pt x="126" y="71"/>
                  </a:lnTo>
                  <a:lnTo>
                    <a:pt x="126" y="87"/>
                  </a:lnTo>
                  <a:lnTo>
                    <a:pt x="110" y="87"/>
                  </a:lnTo>
                  <a:lnTo>
                    <a:pt x="110" y="83"/>
                  </a:lnTo>
                  <a:lnTo>
                    <a:pt x="94" y="83"/>
                  </a:lnTo>
                  <a:lnTo>
                    <a:pt x="94" y="109"/>
                  </a:lnTo>
                  <a:lnTo>
                    <a:pt x="95" y="127"/>
                  </a:lnTo>
                  <a:lnTo>
                    <a:pt x="78" y="127"/>
                  </a:lnTo>
                  <a:lnTo>
                    <a:pt x="78" y="109"/>
                  </a:lnTo>
                  <a:lnTo>
                    <a:pt x="78" y="83"/>
                  </a:lnTo>
                  <a:lnTo>
                    <a:pt x="63" y="83"/>
                  </a:lnTo>
                  <a:lnTo>
                    <a:pt x="63" y="87"/>
                  </a:lnTo>
                  <a:lnTo>
                    <a:pt x="47" y="87"/>
                  </a:lnTo>
                  <a:close/>
                  <a:moveTo>
                    <a:pt x="63" y="69"/>
                  </a:moveTo>
                  <a:lnTo>
                    <a:pt x="78" y="69"/>
                  </a:lnTo>
                  <a:lnTo>
                    <a:pt x="78" y="43"/>
                  </a:lnTo>
                  <a:lnTo>
                    <a:pt x="63" y="43"/>
                  </a:lnTo>
                  <a:lnTo>
                    <a:pt x="63" y="69"/>
                  </a:lnTo>
                  <a:close/>
                  <a:moveTo>
                    <a:pt x="94" y="69"/>
                  </a:moveTo>
                  <a:lnTo>
                    <a:pt x="110" y="69"/>
                  </a:lnTo>
                  <a:lnTo>
                    <a:pt x="110" y="43"/>
                  </a:lnTo>
                  <a:lnTo>
                    <a:pt x="94" y="43"/>
                  </a:lnTo>
                  <a:lnTo>
                    <a:pt x="94" y="69"/>
                  </a:lnTo>
                  <a:close/>
                </a:path>
              </a:pathLst>
            </a:custGeom>
            <a:grpFill/>
            <a:ln w="0">
              <a:solidFill>
                <a:srgbClr val="FFFFFF"/>
              </a:solidFill>
              <a:prstDash val="solid"/>
              <a:round/>
              <a:headEnd/>
              <a:tailEnd/>
            </a:ln>
          </p:spPr>
          <p:txBody>
            <a:bodyPr/>
            <a:lstStyle/>
            <a:p>
              <a:endParaRPr lang="zh-CN" altLang="en-US"/>
            </a:p>
          </p:txBody>
        </p:sp>
        <p:sp>
          <p:nvSpPr>
            <p:cNvPr id="11" name="Freeform 41">
              <a:extLst>
                <a:ext uri="{FF2B5EF4-FFF2-40B4-BE49-F238E27FC236}">
                  <a16:creationId xmlns:a16="http://schemas.microsoft.com/office/drawing/2014/main" xmlns="" id="{06EB8402-6B0A-4B71-8155-660E330A0FDE}"/>
                </a:ext>
              </a:extLst>
            </p:cNvPr>
            <p:cNvSpPr>
              <a:spLocks noEditPoints="1"/>
            </p:cNvSpPr>
            <p:nvPr/>
          </p:nvSpPr>
          <p:spPr bwMode="auto">
            <a:xfrm>
              <a:off x="1520" y="90"/>
              <a:ext cx="132" cy="132"/>
            </a:xfrm>
            <a:custGeom>
              <a:avLst/>
              <a:gdLst>
                <a:gd name="T0" fmla="*/ 18 w 132"/>
                <a:gd name="T1" fmla="*/ 83 h 132"/>
                <a:gd name="T2" fmla="*/ 2 w 132"/>
                <a:gd name="T3" fmla="*/ 64 h 132"/>
                <a:gd name="T4" fmla="*/ 25 w 132"/>
                <a:gd name="T5" fmla="*/ 57 h 132"/>
                <a:gd name="T6" fmla="*/ 1 w 132"/>
                <a:gd name="T7" fmla="*/ 53 h 132"/>
                <a:gd name="T8" fmla="*/ 31 w 132"/>
                <a:gd name="T9" fmla="*/ 28 h 132"/>
                <a:gd name="T10" fmla="*/ 17 w 132"/>
                <a:gd name="T11" fmla="*/ 13 h 132"/>
                <a:gd name="T12" fmla="*/ 48 w 132"/>
                <a:gd name="T13" fmla="*/ 1 h 132"/>
                <a:gd name="T14" fmla="*/ 68 w 132"/>
                <a:gd name="T15" fmla="*/ 13 h 132"/>
                <a:gd name="T16" fmla="*/ 47 w 132"/>
                <a:gd name="T17" fmla="*/ 37 h 132"/>
                <a:gd name="T18" fmla="*/ 72 w 132"/>
                <a:gd name="T19" fmla="*/ 0 h 132"/>
                <a:gd name="T20" fmla="*/ 88 w 132"/>
                <a:gd name="T21" fmla="*/ 14 h 132"/>
                <a:gd name="T22" fmla="*/ 110 w 132"/>
                <a:gd name="T23" fmla="*/ 37 h 132"/>
                <a:gd name="T24" fmla="*/ 89 w 132"/>
                <a:gd name="T25" fmla="*/ 53 h 132"/>
                <a:gd name="T26" fmla="*/ 89 w 132"/>
                <a:gd name="T27" fmla="*/ 64 h 132"/>
                <a:gd name="T28" fmla="*/ 92 w 132"/>
                <a:gd name="T29" fmla="*/ 79 h 132"/>
                <a:gd name="T30" fmla="*/ 100 w 132"/>
                <a:gd name="T31" fmla="*/ 67 h 132"/>
                <a:gd name="T32" fmla="*/ 113 w 132"/>
                <a:gd name="T33" fmla="*/ 76 h 132"/>
                <a:gd name="T34" fmla="*/ 102 w 132"/>
                <a:gd name="T35" fmla="*/ 102 h 132"/>
                <a:gd name="T36" fmla="*/ 109 w 132"/>
                <a:gd name="T37" fmla="*/ 109 h 132"/>
                <a:gd name="T38" fmla="*/ 115 w 132"/>
                <a:gd name="T39" fmla="*/ 105 h 132"/>
                <a:gd name="T40" fmla="*/ 124 w 132"/>
                <a:gd name="T41" fmla="*/ 101 h 132"/>
                <a:gd name="T42" fmla="*/ 128 w 132"/>
                <a:gd name="T43" fmla="*/ 112 h 132"/>
                <a:gd name="T44" fmla="*/ 120 w 132"/>
                <a:gd name="T45" fmla="*/ 127 h 132"/>
                <a:gd name="T46" fmla="*/ 109 w 132"/>
                <a:gd name="T47" fmla="*/ 128 h 132"/>
                <a:gd name="T48" fmla="*/ 94 w 132"/>
                <a:gd name="T49" fmla="*/ 117 h 132"/>
                <a:gd name="T50" fmla="*/ 78 w 132"/>
                <a:gd name="T51" fmla="*/ 125 h 132"/>
                <a:gd name="T52" fmla="*/ 62 w 132"/>
                <a:gd name="T53" fmla="*/ 125 h 132"/>
                <a:gd name="T54" fmla="*/ 70 w 132"/>
                <a:gd name="T55" fmla="*/ 110 h 132"/>
                <a:gd name="T56" fmla="*/ 82 w 132"/>
                <a:gd name="T57" fmla="*/ 98 h 132"/>
                <a:gd name="T58" fmla="*/ 77 w 132"/>
                <a:gd name="T59" fmla="*/ 82 h 132"/>
                <a:gd name="T60" fmla="*/ 73 w 132"/>
                <a:gd name="T61" fmla="*/ 53 h 132"/>
                <a:gd name="T62" fmla="*/ 47 w 132"/>
                <a:gd name="T63" fmla="*/ 62 h 132"/>
                <a:gd name="T64" fmla="*/ 58 w 132"/>
                <a:gd name="T65" fmla="*/ 65 h 132"/>
                <a:gd name="T66" fmla="*/ 65 w 132"/>
                <a:gd name="T67" fmla="*/ 82 h 132"/>
                <a:gd name="T68" fmla="*/ 71 w 132"/>
                <a:gd name="T69" fmla="*/ 103 h 132"/>
                <a:gd name="T70" fmla="*/ 64 w 132"/>
                <a:gd name="T71" fmla="*/ 111 h 132"/>
                <a:gd name="T72" fmla="*/ 49 w 132"/>
                <a:gd name="T73" fmla="*/ 102 h 132"/>
                <a:gd name="T74" fmla="*/ 40 w 132"/>
                <a:gd name="T75" fmla="*/ 89 h 132"/>
                <a:gd name="T76" fmla="*/ 48 w 132"/>
                <a:gd name="T77" fmla="*/ 81 h 132"/>
                <a:gd name="T78" fmla="*/ 56 w 132"/>
                <a:gd name="T79" fmla="*/ 82 h 132"/>
                <a:gd name="T80" fmla="*/ 42 w 132"/>
                <a:gd name="T81" fmla="*/ 82 h 132"/>
                <a:gd name="T82" fmla="*/ 41 w 132"/>
                <a:gd name="T83" fmla="*/ 105 h 132"/>
                <a:gd name="T84" fmla="*/ 48 w 132"/>
                <a:gd name="T85" fmla="*/ 111 h 132"/>
                <a:gd name="T86" fmla="*/ 41 w 132"/>
                <a:gd name="T87" fmla="*/ 120 h 132"/>
                <a:gd name="T88" fmla="*/ 25 w 132"/>
                <a:gd name="T89" fmla="*/ 128 h 132"/>
                <a:gd name="T90" fmla="*/ 18 w 132"/>
                <a:gd name="T91" fmla="*/ 125 h 132"/>
                <a:gd name="T92" fmla="*/ 18 w 132"/>
                <a:gd name="T93" fmla="*/ 113 h 132"/>
                <a:gd name="T94" fmla="*/ 11 w 132"/>
                <a:gd name="T95" fmla="*/ 106 h 132"/>
                <a:gd name="T96" fmla="*/ 3 w 132"/>
                <a:gd name="T97" fmla="*/ 104 h 132"/>
                <a:gd name="T98" fmla="*/ 100 w 132"/>
                <a:gd name="T99" fmla="*/ 11 h 132"/>
                <a:gd name="T100" fmla="*/ 115 w 132"/>
                <a:gd name="T101" fmla="*/ 32 h 132"/>
                <a:gd name="T102" fmla="*/ 101 w 132"/>
                <a:gd name="T103" fmla="*/ 26 h 132"/>
                <a:gd name="T104" fmla="*/ 97 w 132"/>
                <a:gd name="T105" fmla="*/ 12 h 13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32" h="132">
                  <a:moveTo>
                    <a:pt x="0" y="95"/>
                  </a:moveTo>
                  <a:lnTo>
                    <a:pt x="7" y="91"/>
                  </a:lnTo>
                  <a:lnTo>
                    <a:pt x="12" y="88"/>
                  </a:lnTo>
                  <a:lnTo>
                    <a:pt x="18" y="83"/>
                  </a:lnTo>
                  <a:lnTo>
                    <a:pt x="23" y="79"/>
                  </a:lnTo>
                  <a:lnTo>
                    <a:pt x="12" y="79"/>
                  </a:lnTo>
                  <a:lnTo>
                    <a:pt x="2" y="79"/>
                  </a:lnTo>
                  <a:lnTo>
                    <a:pt x="2" y="64"/>
                  </a:lnTo>
                  <a:lnTo>
                    <a:pt x="12" y="65"/>
                  </a:lnTo>
                  <a:lnTo>
                    <a:pt x="32" y="65"/>
                  </a:lnTo>
                  <a:lnTo>
                    <a:pt x="28" y="60"/>
                  </a:lnTo>
                  <a:lnTo>
                    <a:pt x="25" y="57"/>
                  </a:lnTo>
                  <a:lnTo>
                    <a:pt x="28" y="55"/>
                  </a:lnTo>
                  <a:lnTo>
                    <a:pt x="32" y="53"/>
                  </a:lnTo>
                  <a:lnTo>
                    <a:pt x="17" y="53"/>
                  </a:lnTo>
                  <a:lnTo>
                    <a:pt x="1" y="53"/>
                  </a:lnTo>
                  <a:lnTo>
                    <a:pt x="1" y="37"/>
                  </a:lnTo>
                  <a:lnTo>
                    <a:pt x="16" y="37"/>
                  </a:lnTo>
                  <a:lnTo>
                    <a:pt x="31" y="37"/>
                  </a:lnTo>
                  <a:lnTo>
                    <a:pt x="31" y="28"/>
                  </a:lnTo>
                  <a:lnTo>
                    <a:pt x="18" y="28"/>
                  </a:lnTo>
                  <a:lnTo>
                    <a:pt x="9" y="28"/>
                  </a:lnTo>
                  <a:lnTo>
                    <a:pt x="9" y="13"/>
                  </a:lnTo>
                  <a:lnTo>
                    <a:pt x="17" y="13"/>
                  </a:lnTo>
                  <a:lnTo>
                    <a:pt x="31" y="13"/>
                  </a:lnTo>
                  <a:lnTo>
                    <a:pt x="31" y="11"/>
                  </a:lnTo>
                  <a:lnTo>
                    <a:pt x="31" y="1"/>
                  </a:lnTo>
                  <a:lnTo>
                    <a:pt x="48" y="1"/>
                  </a:lnTo>
                  <a:lnTo>
                    <a:pt x="47" y="11"/>
                  </a:lnTo>
                  <a:lnTo>
                    <a:pt x="47" y="13"/>
                  </a:lnTo>
                  <a:lnTo>
                    <a:pt x="58" y="13"/>
                  </a:lnTo>
                  <a:lnTo>
                    <a:pt x="68" y="13"/>
                  </a:lnTo>
                  <a:lnTo>
                    <a:pt x="68" y="28"/>
                  </a:lnTo>
                  <a:lnTo>
                    <a:pt x="58" y="28"/>
                  </a:lnTo>
                  <a:lnTo>
                    <a:pt x="47" y="28"/>
                  </a:lnTo>
                  <a:lnTo>
                    <a:pt x="47" y="37"/>
                  </a:lnTo>
                  <a:lnTo>
                    <a:pt x="72" y="37"/>
                  </a:lnTo>
                  <a:lnTo>
                    <a:pt x="72" y="24"/>
                  </a:lnTo>
                  <a:lnTo>
                    <a:pt x="72" y="16"/>
                  </a:lnTo>
                  <a:lnTo>
                    <a:pt x="72" y="0"/>
                  </a:lnTo>
                  <a:lnTo>
                    <a:pt x="81" y="1"/>
                  </a:lnTo>
                  <a:lnTo>
                    <a:pt x="89" y="1"/>
                  </a:lnTo>
                  <a:lnTo>
                    <a:pt x="89" y="8"/>
                  </a:lnTo>
                  <a:lnTo>
                    <a:pt x="88" y="14"/>
                  </a:lnTo>
                  <a:lnTo>
                    <a:pt x="88" y="20"/>
                  </a:lnTo>
                  <a:lnTo>
                    <a:pt x="88" y="26"/>
                  </a:lnTo>
                  <a:lnTo>
                    <a:pt x="88" y="37"/>
                  </a:lnTo>
                  <a:lnTo>
                    <a:pt x="110" y="37"/>
                  </a:lnTo>
                  <a:lnTo>
                    <a:pt x="127" y="37"/>
                  </a:lnTo>
                  <a:lnTo>
                    <a:pt x="127" y="53"/>
                  </a:lnTo>
                  <a:lnTo>
                    <a:pt x="111" y="53"/>
                  </a:lnTo>
                  <a:lnTo>
                    <a:pt x="89" y="53"/>
                  </a:lnTo>
                  <a:lnTo>
                    <a:pt x="89" y="56"/>
                  </a:lnTo>
                  <a:lnTo>
                    <a:pt x="89" y="59"/>
                  </a:lnTo>
                  <a:lnTo>
                    <a:pt x="89" y="62"/>
                  </a:lnTo>
                  <a:lnTo>
                    <a:pt x="89" y="64"/>
                  </a:lnTo>
                  <a:lnTo>
                    <a:pt x="91" y="68"/>
                  </a:lnTo>
                  <a:lnTo>
                    <a:pt x="91" y="73"/>
                  </a:lnTo>
                  <a:lnTo>
                    <a:pt x="92" y="76"/>
                  </a:lnTo>
                  <a:lnTo>
                    <a:pt x="92" y="79"/>
                  </a:lnTo>
                  <a:lnTo>
                    <a:pt x="93" y="83"/>
                  </a:lnTo>
                  <a:lnTo>
                    <a:pt x="95" y="78"/>
                  </a:lnTo>
                  <a:lnTo>
                    <a:pt x="97" y="72"/>
                  </a:lnTo>
                  <a:lnTo>
                    <a:pt x="100" y="67"/>
                  </a:lnTo>
                  <a:lnTo>
                    <a:pt x="102" y="58"/>
                  </a:lnTo>
                  <a:lnTo>
                    <a:pt x="110" y="62"/>
                  </a:lnTo>
                  <a:lnTo>
                    <a:pt x="118" y="65"/>
                  </a:lnTo>
                  <a:lnTo>
                    <a:pt x="113" y="76"/>
                  </a:lnTo>
                  <a:lnTo>
                    <a:pt x="109" y="86"/>
                  </a:lnTo>
                  <a:lnTo>
                    <a:pt x="107" y="91"/>
                  </a:lnTo>
                  <a:lnTo>
                    <a:pt x="101" y="101"/>
                  </a:lnTo>
                  <a:lnTo>
                    <a:pt x="102" y="102"/>
                  </a:lnTo>
                  <a:lnTo>
                    <a:pt x="103" y="104"/>
                  </a:lnTo>
                  <a:lnTo>
                    <a:pt x="104" y="105"/>
                  </a:lnTo>
                  <a:lnTo>
                    <a:pt x="107" y="106"/>
                  </a:lnTo>
                  <a:lnTo>
                    <a:pt x="109" y="109"/>
                  </a:lnTo>
                  <a:lnTo>
                    <a:pt x="110" y="109"/>
                  </a:lnTo>
                  <a:lnTo>
                    <a:pt x="111" y="107"/>
                  </a:lnTo>
                  <a:lnTo>
                    <a:pt x="113" y="107"/>
                  </a:lnTo>
                  <a:lnTo>
                    <a:pt x="115" y="105"/>
                  </a:lnTo>
                  <a:lnTo>
                    <a:pt x="116" y="102"/>
                  </a:lnTo>
                  <a:lnTo>
                    <a:pt x="118" y="95"/>
                  </a:lnTo>
                  <a:lnTo>
                    <a:pt x="122" y="98"/>
                  </a:lnTo>
                  <a:lnTo>
                    <a:pt x="124" y="101"/>
                  </a:lnTo>
                  <a:lnTo>
                    <a:pt x="125" y="102"/>
                  </a:lnTo>
                  <a:lnTo>
                    <a:pt x="128" y="104"/>
                  </a:lnTo>
                  <a:lnTo>
                    <a:pt x="132" y="106"/>
                  </a:lnTo>
                  <a:lnTo>
                    <a:pt x="128" y="112"/>
                  </a:lnTo>
                  <a:lnTo>
                    <a:pt x="126" y="117"/>
                  </a:lnTo>
                  <a:lnTo>
                    <a:pt x="125" y="120"/>
                  </a:lnTo>
                  <a:lnTo>
                    <a:pt x="123" y="124"/>
                  </a:lnTo>
                  <a:lnTo>
                    <a:pt x="120" y="127"/>
                  </a:lnTo>
                  <a:lnTo>
                    <a:pt x="117" y="129"/>
                  </a:lnTo>
                  <a:lnTo>
                    <a:pt x="115" y="130"/>
                  </a:lnTo>
                  <a:lnTo>
                    <a:pt x="111" y="129"/>
                  </a:lnTo>
                  <a:lnTo>
                    <a:pt x="109" y="128"/>
                  </a:lnTo>
                  <a:lnTo>
                    <a:pt x="104" y="125"/>
                  </a:lnTo>
                  <a:lnTo>
                    <a:pt x="100" y="122"/>
                  </a:lnTo>
                  <a:lnTo>
                    <a:pt x="97" y="120"/>
                  </a:lnTo>
                  <a:lnTo>
                    <a:pt x="94" y="117"/>
                  </a:lnTo>
                  <a:lnTo>
                    <a:pt x="91" y="112"/>
                  </a:lnTo>
                  <a:lnTo>
                    <a:pt x="86" y="117"/>
                  </a:lnTo>
                  <a:lnTo>
                    <a:pt x="81" y="121"/>
                  </a:lnTo>
                  <a:lnTo>
                    <a:pt x="78" y="125"/>
                  </a:lnTo>
                  <a:lnTo>
                    <a:pt x="72" y="128"/>
                  </a:lnTo>
                  <a:lnTo>
                    <a:pt x="66" y="132"/>
                  </a:lnTo>
                  <a:lnTo>
                    <a:pt x="64" y="127"/>
                  </a:lnTo>
                  <a:lnTo>
                    <a:pt x="62" y="125"/>
                  </a:lnTo>
                  <a:lnTo>
                    <a:pt x="61" y="124"/>
                  </a:lnTo>
                  <a:lnTo>
                    <a:pt x="55" y="119"/>
                  </a:lnTo>
                  <a:lnTo>
                    <a:pt x="63" y="115"/>
                  </a:lnTo>
                  <a:lnTo>
                    <a:pt x="70" y="110"/>
                  </a:lnTo>
                  <a:lnTo>
                    <a:pt x="74" y="106"/>
                  </a:lnTo>
                  <a:lnTo>
                    <a:pt x="78" y="104"/>
                  </a:lnTo>
                  <a:lnTo>
                    <a:pt x="80" y="102"/>
                  </a:lnTo>
                  <a:lnTo>
                    <a:pt x="82" y="98"/>
                  </a:lnTo>
                  <a:lnTo>
                    <a:pt x="80" y="94"/>
                  </a:lnTo>
                  <a:lnTo>
                    <a:pt x="79" y="89"/>
                  </a:lnTo>
                  <a:lnTo>
                    <a:pt x="78" y="86"/>
                  </a:lnTo>
                  <a:lnTo>
                    <a:pt x="77" y="82"/>
                  </a:lnTo>
                  <a:lnTo>
                    <a:pt x="76" y="76"/>
                  </a:lnTo>
                  <a:lnTo>
                    <a:pt x="74" y="68"/>
                  </a:lnTo>
                  <a:lnTo>
                    <a:pt x="74" y="62"/>
                  </a:lnTo>
                  <a:lnTo>
                    <a:pt x="73" y="53"/>
                  </a:lnTo>
                  <a:lnTo>
                    <a:pt x="40" y="53"/>
                  </a:lnTo>
                  <a:lnTo>
                    <a:pt x="45" y="58"/>
                  </a:lnTo>
                  <a:lnTo>
                    <a:pt x="48" y="62"/>
                  </a:lnTo>
                  <a:lnTo>
                    <a:pt x="47" y="62"/>
                  </a:lnTo>
                  <a:lnTo>
                    <a:pt x="47" y="63"/>
                  </a:lnTo>
                  <a:lnTo>
                    <a:pt x="45" y="64"/>
                  </a:lnTo>
                  <a:lnTo>
                    <a:pt x="43" y="65"/>
                  </a:lnTo>
                  <a:lnTo>
                    <a:pt x="58" y="65"/>
                  </a:lnTo>
                  <a:lnTo>
                    <a:pt x="71" y="64"/>
                  </a:lnTo>
                  <a:lnTo>
                    <a:pt x="71" y="79"/>
                  </a:lnTo>
                  <a:lnTo>
                    <a:pt x="61" y="79"/>
                  </a:lnTo>
                  <a:lnTo>
                    <a:pt x="65" y="82"/>
                  </a:lnTo>
                  <a:lnTo>
                    <a:pt x="70" y="87"/>
                  </a:lnTo>
                  <a:lnTo>
                    <a:pt x="63" y="95"/>
                  </a:lnTo>
                  <a:lnTo>
                    <a:pt x="68" y="99"/>
                  </a:lnTo>
                  <a:lnTo>
                    <a:pt x="71" y="103"/>
                  </a:lnTo>
                  <a:lnTo>
                    <a:pt x="69" y="105"/>
                  </a:lnTo>
                  <a:lnTo>
                    <a:pt x="68" y="107"/>
                  </a:lnTo>
                  <a:lnTo>
                    <a:pt x="65" y="109"/>
                  </a:lnTo>
                  <a:lnTo>
                    <a:pt x="64" y="111"/>
                  </a:lnTo>
                  <a:lnTo>
                    <a:pt x="61" y="114"/>
                  </a:lnTo>
                  <a:lnTo>
                    <a:pt x="56" y="110"/>
                  </a:lnTo>
                  <a:lnTo>
                    <a:pt x="53" y="104"/>
                  </a:lnTo>
                  <a:lnTo>
                    <a:pt x="49" y="102"/>
                  </a:lnTo>
                  <a:lnTo>
                    <a:pt x="46" y="98"/>
                  </a:lnTo>
                  <a:lnTo>
                    <a:pt x="42" y="95"/>
                  </a:lnTo>
                  <a:lnTo>
                    <a:pt x="38" y="90"/>
                  </a:lnTo>
                  <a:lnTo>
                    <a:pt x="40" y="89"/>
                  </a:lnTo>
                  <a:lnTo>
                    <a:pt x="41" y="87"/>
                  </a:lnTo>
                  <a:lnTo>
                    <a:pt x="43" y="86"/>
                  </a:lnTo>
                  <a:lnTo>
                    <a:pt x="46" y="83"/>
                  </a:lnTo>
                  <a:lnTo>
                    <a:pt x="48" y="81"/>
                  </a:lnTo>
                  <a:lnTo>
                    <a:pt x="54" y="86"/>
                  </a:lnTo>
                  <a:lnTo>
                    <a:pt x="54" y="84"/>
                  </a:lnTo>
                  <a:lnTo>
                    <a:pt x="55" y="83"/>
                  </a:lnTo>
                  <a:lnTo>
                    <a:pt x="56" y="82"/>
                  </a:lnTo>
                  <a:lnTo>
                    <a:pt x="58" y="79"/>
                  </a:lnTo>
                  <a:lnTo>
                    <a:pt x="39" y="79"/>
                  </a:lnTo>
                  <a:lnTo>
                    <a:pt x="40" y="80"/>
                  </a:lnTo>
                  <a:lnTo>
                    <a:pt x="42" y="82"/>
                  </a:lnTo>
                  <a:lnTo>
                    <a:pt x="38" y="86"/>
                  </a:lnTo>
                  <a:lnTo>
                    <a:pt x="33" y="89"/>
                  </a:lnTo>
                  <a:lnTo>
                    <a:pt x="33" y="109"/>
                  </a:lnTo>
                  <a:lnTo>
                    <a:pt x="41" y="105"/>
                  </a:lnTo>
                  <a:lnTo>
                    <a:pt x="48" y="102"/>
                  </a:lnTo>
                  <a:lnTo>
                    <a:pt x="48" y="106"/>
                  </a:lnTo>
                  <a:lnTo>
                    <a:pt x="48" y="109"/>
                  </a:lnTo>
                  <a:lnTo>
                    <a:pt x="48" y="111"/>
                  </a:lnTo>
                  <a:lnTo>
                    <a:pt x="48" y="113"/>
                  </a:lnTo>
                  <a:lnTo>
                    <a:pt x="48" y="117"/>
                  </a:lnTo>
                  <a:lnTo>
                    <a:pt x="45" y="119"/>
                  </a:lnTo>
                  <a:lnTo>
                    <a:pt x="41" y="120"/>
                  </a:lnTo>
                  <a:lnTo>
                    <a:pt x="37" y="122"/>
                  </a:lnTo>
                  <a:lnTo>
                    <a:pt x="32" y="124"/>
                  </a:lnTo>
                  <a:lnTo>
                    <a:pt x="28" y="126"/>
                  </a:lnTo>
                  <a:lnTo>
                    <a:pt x="25" y="128"/>
                  </a:lnTo>
                  <a:lnTo>
                    <a:pt x="20" y="130"/>
                  </a:lnTo>
                  <a:lnTo>
                    <a:pt x="19" y="128"/>
                  </a:lnTo>
                  <a:lnTo>
                    <a:pt x="19" y="126"/>
                  </a:lnTo>
                  <a:lnTo>
                    <a:pt x="18" y="125"/>
                  </a:lnTo>
                  <a:lnTo>
                    <a:pt x="17" y="121"/>
                  </a:lnTo>
                  <a:lnTo>
                    <a:pt x="15" y="117"/>
                  </a:lnTo>
                  <a:lnTo>
                    <a:pt x="17" y="114"/>
                  </a:lnTo>
                  <a:lnTo>
                    <a:pt x="18" y="113"/>
                  </a:lnTo>
                  <a:lnTo>
                    <a:pt x="18" y="112"/>
                  </a:lnTo>
                  <a:lnTo>
                    <a:pt x="18" y="102"/>
                  </a:lnTo>
                  <a:lnTo>
                    <a:pt x="11" y="106"/>
                  </a:lnTo>
                  <a:lnTo>
                    <a:pt x="6" y="111"/>
                  </a:lnTo>
                  <a:lnTo>
                    <a:pt x="4" y="107"/>
                  </a:lnTo>
                  <a:lnTo>
                    <a:pt x="3" y="105"/>
                  </a:lnTo>
                  <a:lnTo>
                    <a:pt x="3" y="104"/>
                  </a:lnTo>
                  <a:lnTo>
                    <a:pt x="2" y="103"/>
                  </a:lnTo>
                  <a:lnTo>
                    <a:pt x="1" y="99"/>
                  </a:lnTo>
                  <a:lnTo>
                    <a:pt x="0" y="95"/>
                  </a:lnTo>
                  <a:close/>
                  <a:moveTo>
                    <a:pt x="100" y="11"/>
                  </a:moveTo>
                  <a:lnTo>
                    <a:pt x="103" y="8"/>
                  </a:lnTo>
                  <a:lnTo>
                    <a:pt x="113" y="18"/>
                  </a:lnTo>
                  <a:lnTo>
                    <a:pt x="120" y="27"/>
                  </a:lnTo>
                  <a:lnTo>
                    <a:pt x="115" y="32"/>
                  </a:lnTo>
                  <a:lnTo>
                    <a:pt x="109" y="37"/>
                  </a:lnTo>
                  <a:lnTo>
                    <a:pt x="105" y="33"/>
                  </a:lnTo>
                  <a:lnTo>
                    <a:pt x="103" y="28"/>
                  </a:lnTo>
                  <a:lnTo>
                    <a:pt x="101" y="26"/>
                  </a:lnTo>
                  <a:lnTo>
                    <a:pt x="99" y="24"/>
                  </a:lnTo>
                  <a:lnTo>
                    <a:pt x="91" y="17"/>
                  </a:lnTo>
                  <a:lnTo>
                    <a:pt x="95" y="14"/>
                  </a:lnTo>
                  <a:lnTo>
                    <a:pt x="97" y="12"/>
                  </a:lnTo>
                  <a:lnTo>
                    <a:pt x="100" y="11"/>
                  </a:lnTo>
                  <a:close/>
                </a:path>
              </a:pathLst>
            </a:custGeom>
            <a:grpFill/>
            <a:ln w="0">
              <a:solidFill>
                <a:srgbClr val="FFFFFF"/>
              </a:solidFill>
              <a:prstDash val="solid"/>
              <a:round/>
              <a:headEnd/>
              <a:tailEnd/>
            </a:ln>
          </p:spPr>
          <p:txBody>
            <a:bodyPr/>
            <a:lstStyle/>
            <a:p>
              <a:endParaRPr lang="zh-CN" altLang="en-US"/>
            </a:p>
          </p:txBody>
        </p:sp>
        <p:sp>
          <p:nvSpPr>
            <p:cNvPr id="12" name="Freeform 42">
              <a:extLst>
                <a:ext uri="{FF2B5EF4-FFF2-40B4-BE49-F238E27FC236}">
                  <a16:creationId xmlns:a16="http://schemas.microsoft.com/office/drawing/2014/main" xmlns="" id="{FFD9C80A-33D2-461F-8159-89DF8623CED8}"/>
                </a:ext>
              </a:extLst>
            </p:cNvPr>
            <p:cNvSpPr>
              <a:spLocks noEditPoints="1"/>
            </p:cNvSpPr>
            <p:nvPr/>
          </p:nvSpPr>
          <p:spPr bwMode="auto">
            <a:xfrm>
              <a:off x="1690" y="91"/>
              <a:ext cx="126" cy="129"/>
            </a:xfrm>
            <a:custGeom>
              <a:avLst/>
              <a:gdLst>
                <a:gd name="T0" fmla="*/ 0 w 126"/>
                <a:gd name="T1" fmla="*/ 75 h 129"/>
                <a:gd name="T2" fmla="*/ 45 w 126"/>
                <a:gd name="T3" fmla="*/ 77 h 129"/>
                <a:gd name="T4" fmla="*/ 49 w 126"/>
                <a:gd name="T5" fmla="*/ 70 h 129"/>
                <a:gd name="T6" fmla="*/ 53 w 126"/>
                <a:gd name="T7" fmla="*/ 65 h 129"/>
                <a:gd name="T8" fmla="*/ 55 w 126"/>
                <a:gd name="T9" fmla="*/ 54 h 129"/>
                <a:gd name="T10" fmla="*/ 42 w 126"/>
                <a:gd name="T11" fmla="*/ 58 h 129"/>
                <a:gd name="T12" fmla="*/ 22 w 126"/>
                <a:gd name="T13" fmla="*/ 69 h 129"/>
                <a:gd name="T14" fmla="*/ 10 w 126"/>
                <a:gd name="T15" fmla="*/ 71 h 129"/>
                <a:gd name="T16" fmla="*/ 8 w 126"/>
                <a:gd name="T17" fmla="*/ 69 h 129"/>
                <a:gd name="T18" fmla="*/ 3 w 126"/>
                <a:gd name="T19" fmla="*/ 64 h 129"/>
                <a:gd name="T20" fmla="*/ 12 w 126"/>
                <a:gd name="T21" fmla="*/ 57 h 129"/>
                <a:gd name="T22" fmla="*/ 28 w 126"/>
                <a:gd name="T23" fmla="*/ 49 h 129"/>
                <a:gd name="T24" fmla="*/ 39 w 126"/>
                <a:gd name="T25" fmla="*/ 42 h 129"/>
                <a:gd name="T26" fmla="*/ 3 w 126"/>
                <a:gd name="T27" fmla="*/ 42 h 129"/>
                <a:gd name="T28" fmla="*/ 19 w 126"/>
                <a:gd name="T29" fmla="*/ 27 h 129"/>
                <a:gd name="T30" fmla="*/ 55 w 126"/>
                <a:gd name="T31" fmla="*/ 19 h 129"/>
                <a:gd name="T32" fmla="*/ 19 w 126"/>
                <a:gd name="T33" fmla="*/ 19 h 129"/>
                <a:gd name="T34" fmla="*/ 17 w 126"/>
                <a:gd name="T35" fmla="*/ 12 h 129"/>
                <a:gd name="T36" fmla="*/ 15 w 126"/>
                <a:gd name="T37" fmla="*/ 8 h 129"/>
                <a:gd name="T38" fmla="*/ 23 w 126"/>
                <a:gd name="T39" fmla="*/ 4 h 129"/>
                <a:gd name="T40" fmla="*/ 45 w 126"/>
                <a:gd name="T41" fmla="*/ 5 h 129"/>
                <a:gd name="T42" fmla="*/ 79 w 126"/>
                <a:gd name="T43" fmla="*/ 4 h 129"/>
                <a:gd name="T44" fmla="*/ 97 w 126"/>
                <a:gd name="T45" fmla="*/ 1 h 129"/>
                <a:gd name="T46" fmla="*/ 107 w 126"/>
                <a:gd name="T47" fmla="*/ 9 h 129"/>
                <a:gd name="T48" fmla="*/ 92 w 126"/>
                <a:gd name="T49" fmla="*/ 18 h 129"/>
                <a:gd name="T50" fmla="*/ 71 w 126"/>
                <a:gd name="T51" fmla="*/ 27 h 129"/>
                <a:gd name="T52" fmla="*/ 123 w 126"/>
                <a:gd name="T53" fmla="*/ 27 h 129"/>
                <a:gd name="T54" fmla="*/ 107 w 126"/>
                <a:gd name="T55" fmla="*/ 42 h 129"/>
                <a:gd name="T56" fmla="*/ 91 w 126"/>
                <a:gd name="T57" fmla="*/ 44 h 129"/>
                <a:gd name="T58" fmla="*/ 101 w 126"/>
                <a:gd name="T59" fmla="*/ 51 h 129"/>
                <a:gd name="T60" fmla="*/ 116 w 126"/>
                <a:gd name="T61" fmla="*/ 56 h 129"/>
                <a:gd name="T62" fmla="*/ 124 w 126"/>
                <a:gd name="T63" fmla="*/ 62 h 129"/>
                <a:gd name="T64" fmla="*/ 122 w 126"/>
                <a:gd name="T65" fmla="*/ 66 h 129"/>
                <a:gd name="T66" fmla="*/ 118 w 126"/>
                <a:gd name="T67" fmla="*/ 73 h 129"/>
                <a:gd name="T68" fmla="*/ 88 w 126"/>
                <a:gd name="T69" fmla="*/ 61 h 129"/>
                <a:gd name="T70" fmla="*/ 71 w 126"/>
                <a:gd name="T71" fmla="*/ 48 h 129"/>
                <a:gd name="T72" fmla="*/ 72 w 126"/>
                <a:gd name="T73" fmla="*/ 62 h 129"/>
                <a:gd name="T74" fmla="*/ 63 w 126"/>
                <a:gd name="T75" fmla="*/ 63 h 129"/>
                <a:gd name="T76" fmla="*/ 72 w 126"/>
                <a:gd name="T77" fmla="*/ 66 h 129"/>
                <a:gd name="T78" fmla="*/ 64 w 126"/>
                <a:gd name="T79" fmla="*/ 77 h 129"/>
                <a:gd name="T80" fmla="*/ 125 w 126"/>
                <a:gd name="T81" fmla="*/ 75 h 129"/>
                <a:gd name="T82" fmla="*/ 107 w 126"/>
                <a:gd name="T83" fmla="*/ 90 h 129"/>
                <a:gd name="T84" fmla="*/ 94 w 126"/>
                <a:gd name="T85" fmla="*/ 95 h 129"/>
                <a:gd name="T86" fmla="*/ 89 w 126"/>
                <a:gd name="T87" fmla="*/ 100 h 129"/>
                <a:gd name="T88" fmla="*/ 86 w 126"/>
                <a:gd name="T89" fmla="*/ 104 h 129"/>
                <a:gd name="T90" fmla="*/ 120 w 126"/>
                <a:gd name="T91" fmla="*/ 118 h 129"/>
                <a:gd name="T92" fmla="*/ 115 w 126"/>
                <a:gd name="T93" fmla="*/ 126 h 129"/>
                <a:gd name="T94" fmla="*/ 92 w 126"/>
                <a:gd name="T95" fmla="*/ 123 h 129"/>
                <a:gd name="T96" fmla="*/ 58 w 126"/>
                <a:gd name="T97" fmla="*/ 121 h 129"/>
                <a:gd name="T98" fmla="*/ 32 w 126"/>
                <a:gd name="T99" fmla="*/ 127 h 129"/>
                <a:gd name="T100" fmla="*/ 14 w 126"/>
                <a:gd name="T101" fmla="*/ 125 h 129"/>
                <a:gd name="T102" fmla="*/ 10 w 126"/>
                <a:gd name="T103" fmla="*/ 119 h 129"/>
                <a:gd name="T104" fmla="*/ 20 w 126"/>
                <a:gd name="T105" fmla="*/ 113 h 129"/>
                <a:gd name="T106" fmla="*/ 40 w 126"/>
                <a:gd name="T107" fmla="*/ 111 h 129"/>
                <a:gd name="T108" fmla="*/ 37 w 126"/>
                <a:gd name="T109" fmla="*/ 105 h 129"/>
                <a:gd name="T110" fmla="*/ 26 w 126"/>
                <a:gd name="T111" fmla="*/ 96 h 129"/>
                <a:gd name="T112" fmla="*/ 16 w 126"/>
                <a:gd name="T113" fmla="*/ 90 h 129"/>
                <a:gd name="T114" fmla="*/ 53 w 126"/>
                <a:gd name="T115" fmla="*/ 90 h 129"/>
                <a:gd name="T116" fmla="*/ 60 w 126"/>
                <a:gd name="T117" fmla="*/ 96 h 129"/>
                <a:gd name="T118" fmla="*/ 70 w 126"/>
                <a:gd name="T119" fmla="*/ 97 h 129"/>
                <a:gd name="T120" fmla="*/ 72 w 126"/>
                <a:gd name="T121" fmla="*/ 96 h 129"/>
                <a:gd name="T122" fmla="*/ 53 w 126"/>
                <a:gd name="T123" fmla="*/ 90 h 12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26" h="129">
                  <a:moveTo>
                    <a:pt x="0" y="92"/>
                  </a:moveTo>
                  <a:lnTo>
                    <a:pt x="0" y="75"/>
                  </a:lnTo>
                  <a:lnTo>
                    <a:pt x="16" y="77"/>
                  </a:lnTo>
                  <a:lnTo>
                    <a:pt x="45" y="77"/>
                  </a:lnTo>
                  <a:lnTo>
                    <a:pt x="47" y="73"/>
                  </a:lnTo>
                  <a:lnTo>
                    <a:pt x="49" y="70"/>
                  </a:lnTo>
                  <a:lnTo>
                    <a:pt x="50" y="67"/>
                  </a:lnTo>
                  <a:lnTo>
                    <a:pt x="53" y="65"/>
                  </a:lnTo>
                  <a:lnTo>
                    <a:pt x="55" y="62"/>
                  </a:lnTo>
                  <a:lnTo>
                    <a:pt x="55" y="54"/>
                  </a:lnTo>
                  <a:lnTo>
                    <a:pt x="55" y="49"/>
                  </a:lnTo>
                  <a:lnTo>
                    <a:pt x="42" y="58"/>
                  </a:lnTo>
                  <a:lnTo>
                    <a:pt x="32" y="64"/>
                  </a:lnTo>
                  <a:lnTo>
                    <a:pt x="22" y="69"/>
                  </a:lnTo>
                  <a:lnTo>
                    <a:pt x="12" y="73"/>
                  </a:lnTo>
                  <a:lnTo>
                    <a:pt x="10" y="71"/>
                  </a:lnTo>
                  <a:lnTo>
                    <a:pt x="9" y="70"/>
                  </a:lnTo>
                  <a:lnTo>
                    <a:pt x="8" y="69"/>
                  </a:lnTo>
                  <a:lnTo>
                    <a:pt x="6" y="66"/>
                  </a:lnTo>
                  <a:lnTo>
                    <a:pt x="3" y="64"/>
                  </a:lnTo>
                  <a:lnTo>
                    <a:pt x="1" y="61"/>
                  </a:lnTo>
                  <a:lnTo>
                    <a:pt x="12" y="57"/>
                  </a:lnTo>
                  <a:lnTo>
                    <a:pt x="23" y="52"/>
                  </a:lnTo>
                  <a:lnTo>
                    <a:pt x="28" y="49"/>
                  </a:lnTo>
                  <a:lnTo>
                    <a:pt x="34" y="46"/>
                  </a:lnTo>
                  <a:lnTo>
                    <a:pt x="39" y="42"/>
                  </a:lnTo>
                  <a:lnTo>
                    <a:pt x="19" y="42"/>
                  </a:lnTo>
                  <a:lnTo>
                    <a:pt x="3" y="42"/>
                  </a:lnTo>
                  <a:lnTo>
                    <a:pt x="3" y="27"/>
                  </a:lnTo>
                  <a:lnTo>
                    <a:pt x="19" y="27"/>
                  </a:lnTo>
                  <a:lnTo>
                    <a:pt x="55" y="27"/>
                  </a:lnTo>
                  <a:lnTo>
                    <a:pt x="55" y="19"/>
                  </a:lnTo>
                  <a:lnTo>
                    <a:pt x="35" y="19"/>
                  </a:lnTo>
                  <a:lnTo>
                    <a:pt x="19" y="19"/>
                  </a:lnTo>
                  <a:lnTo>
                    <a:pt x="18" y="16"/>
                  </a:lnTo>
                  <a:lnTo>
                    <a:pt x="17" y="12"/>
                  </a:lnTo>
                  <a:lnTo>
                    <a:pt x="16" y="10"/>
                  </a:lnTo>
                  <a:lnTo>
                    <a:pt x="15" y="8"/>
                  </a:lnTo>
                  <a:lnTo>
                    <a:pt x="14" y="3"/>
                  </a:lnTo>
                  <a:lnTo>
                    <a:pt x="23" y="4"/>
                  </a:lnTo>
                  <a:lnTo>
                    <a:pt x="32" y="4"/>
                  </a:lnTo>
                  <a:lnTo>
                    <a:pt x="45" y="5"/>
                  </a:lnTo>
                  <a:lnTo>
                    <a:pt x="65" y="4"/>
                  </a:lnTo>
                  <a:lnTo>
                    <a:pt x="79" y="4"/>
                  </a:lnTo>
                  <a:lnTo>
                    <a:pt x="91" y="3"/>
                  </a:lnTo>
                  <a:lnTo>
                    <a:pt x="97" y="1"/>
                  </a:lnTo>
                  <a:lnTo>
                    <a:pt x="101" y="0"/>
                  </a:lnTo>
                  <a:lnTo>
                    <a:pt x="107" y="9"/>
                  </a:lnTo>
                  <a:lnTo>
                    <a:pt x="112" y="16"/>
                  </a:lnTo>
                  <a:lnTo>
                    <a:pt x="92" y="18"/>
                  </a:lnTo>
                  <a:lnTo>
                    <a:pt x="71" y="19"/>
                  </a:lnTo>
                  <a:lnTo>
                    <a:pt x="71" y="27"/>
                  </a:lnTo>
                  <a:lnTo>
                    <a:pt x="107" y="27"/>
                  </a:lnTo>
                  <a:lnTo>
                    <a:pt x="123" y="27"/>
                  </a:lnTo>
                  <a:lnTo>
                    <a:pt x="123" y="42"/>
                  </a:lnTo>
                  <a:lnTo>
                    <a:pt x="107" y="42"/>
                  </a:lnTo>
                  <a:lnTo>
                    <a:pt x="87" y="42"/>
                  </a:lnTo>
                  <a:lnTo>
                    <a:pt x="91" y="44"/>
                  </a:lnTo>
                  <a:lnTo>
                    <a:pt x="95" y="48"/>
                  </a:lnTo>
                  <a:lnTo>
                    <a:pt x="101" y="51"/>
                  </a:lnTo>
                  <a:lnTo>
                    <a:pt x="107" y="54"/>
                  </a:lnTo>
                  <a:lnTo>
                    <a:pt x="116" y="56"/>
                  </a:lnTo>
                  <a:lnTo>
                    <a:pt x="126" y="58"/>
                  </a:lnTo>
                  <a:lnTo>
                    <a:pt x="124" y="62"/>
                  </a:lnTo>
                  <a:lnTo>
                    <a:pt x="123" y="64"/>
                  </a:lnTo>
                  <a:lnTo>
                    <a:pt x="122" y="66"/>
                  </a:lnTo>
                  <a:lnTo>
                    <a:pt x="120" y="70"/>
                  </a:lnTo>
                  <a:lnTo>
                    <a:pt x="118" y="73"/>
                  </a:lnTo>
                  <a:lnTo>
                    <a:pt x="100" y="67"/>
                  </a:lnTo>
                  <a:lnTo>
                    <a:pt x="88" y="61"/>
                  </a:lnTo>
                  <a:lnTo>
                    <a:pt x="79" y="55"/>
                  </a:lnTo>
                  <a:lnTo>
                    <a:pt x="71" y="48"/>
                  </a:lnTo>
                  <a:lnTo>
                    <a:pt x="71" y="54"/>
                  </a:lnTo>
                  <a:lnTo>
                    <a:pt x="72" y="62"/>
                  </a:lnTo>
                  <a:lnTo>
                    <a:pt x="60" y="62"/>
                  </a:lnTo>
                  <a:lnTo>
                    <a:pt x="63" y="63"/>
                  </a:lnTo>
                  <a:lnTo>
                    <a:pt x="66" y="65"/>
                  </a:lnTo>
                  <a:lnTo>
                    <a:pt x="72" y="66"/>
                  </a:lnTo>
                  <a:lnTo>
                    <a:pt x="69" y="72"/>
                  </a:lnTo>
                  <a:lnTo>
                    <a:pt x="64" y="77"/>
                  </a:lnTo>
                  <a:lnTo>
                    <a:pt x="107" y="77"/>
                  </a:lnTo>
                  <a:lnTo>
                    <a:pt x="125" y="75"/>
                  </a:lnTo>
                  <a:lnTo>
                    <a:pt x="125" y="92"/>
                  </a:lnTo>
                  <a:lnTo>
                    <a:pt x="107" y="90"/>
                  </a:lnTo>
                  <a:lnTo>
                    <a:pt x="96" y="90"/>
                  </a:lnTo>
                  <a:lnTo>
                    <a:pt x="94" y="95"/>
                  </a:lnTo>
                  <a:lnTo>
                    <a:pt x="92" y="97"/>
                  </a:lnTo>
                  <a:lnTo>
                    <a:pt x="89" y="100"/>
                  </a:lnTo>
                  <a:lnTo>
                    <a:pt x="89" y="101"/>
                  </a:lnTo>
                  <a:lnTo>
                    <a:pt x="86" y="104"/>
                  </a:lnTo>
                  <a:lnTo>
                    <a:pt x="122" y="114"/>
                  </a:lnTo>
                  <a:lnTo>
                    <a:pt x="120" y="118"/>
                  </a:lnTo>
                  <a:lnTo>
                    <a:pt x="119" y="119"/>
                  </a:lnTo>
                  <a:lnTo>
                    <a:pt x="115" y="126"/>
                  </a:lnTo>
                  <a:lnTo>
                    <a:pt x="113" y="129"/>
                  </a:lnTo>
                  <a:lnTo>
                    <a:pt x="92" y="123"/>
                  </a:lnTo>
                  <a:lnTo>
                    <a:pt x="71" y="116"/>
                  </a:lnTo>
                  <a:lnTo>
                    <a:pt x="58" y="121"/>
                  </a:lnTo>
                  <a:lnTo>
                    <a:pt x="46" y="125"/>
                  </a:lnTo>
                  <a:lnTo>
                    <a:pt x="32" y="127"/>
                  </a:lnTo>
                  <a:lnTo>
                    <a:pt x="15" y="128"/>
                  </a:lnTo>
                  <a:lnTo>
                    <a:pt x="14" y="125"/>
                  </a:lnTo>
                  <a:lnTo>
                    <a:pt x="11" y="121"/>
                  </a:lnTo>
                  <a:lnTo>
                    <a:pt x="10" y="119"/>
                  </a:lnTo>
                  <a:lnTo>
                    <a:pt x="8" y="113"/>
                  </a:lnTo>
                  <a:lnTo>
                    <a:pt x="20" y="113"/>
                  </a:lnTo>
                  <a:lnTo>
                    <a:pt x="31" y="112"/>
                  </a:lnTo>
                  <a:lnTo>
                    <a:pt x="40" y="111"/>
                  </a:lnTo>
                  <a:lnTo>
                    <a:pt x="50" y="109"/>
                  </a:lnTo>
                  <a:lnTo>
                    <a:pt x="37" y="105"/>
                  </a:lnTo>
                  <a:lnTo>
                    <a:pt x="22" y="101"/>
                  </a:lnTo>
                  <a:lnTo>
                    <a:pt x="26" y="96"/>
                  </a:lnTo>
                  <a:lnTo>
                    <a:pt x="32" y="90"/>
                  </a:lnTo>
                  <a:lnTo>
                    <a:pt x="16" y="90"/>
                  </a:lnTo>
                  <a:lnTo>
                    <a:pt x="0" y="92"/>
                  </a:lnTo>
                  <a:close/>
                  <a:moveTo>
                    <a:pt x="53" y="90"/>
                  </a:moveTo>
                  <a:lnTo>
                    <a:pt x="49" y="94"/>
                  </a:lnTo>
                  <a:lnTo>
                    <a:pt x="60" y="96"/>
                  </a:lnTo>
                  <a:lnTo>
                    <a:pt x="69" y="100"/>
                  </a:lnTo>
                  <a:lnTo>
                    <a:pt x="70" y="97"/>
                  </a:lnTo>
                  <a:lnTo>
                    <a:pt x="71" y="96"/>
                  </a:lnTo>
                  <a:lnTo>
                    <a:pt x="72" y="96"/>
                  </a:lnTo>
                  <a:lnTo>
                    <a:pt x="77" y="90"/>
                  </a:lnTo>
                  <a:lnTo>
                    <a:pt x="53" y="90"/>
                  </a:lnTo>
                  <a:close/>
                </a:path>
              </a:pathLst>
            </a:custGeom>
            <a:grpFill/>
            <a:ln w="0">
              <a:solidFill>
                <a:srgbClr val="FFFFFF"/>
              </a:solidFill>
              <a:prstDash val="solid"/>
              <a:round/>
              <a:headEnd/>
              <a:tailEnd/>
            </a:ln>
          </p:spPr>
          <p:txBody>
            <a:bodyPr/>
            <a:lstStyle/>
            <a:p>
              <a:endParaRPr lang="zh-CN" altLang="en-US"/>
            </a:p>
          </p:txBody>
        </p:sp>
        <p:sp>
          <p:nvSpPr>
            <p:cNvPr id="13" name="Freeform 43">
              <a:extLst>
                <a:ext uri="{FF2B5EF4-FFF2-40B4-BE49-F238E27FC236}">
                  <a16:creationId xmlns:a16="http://schemas.microsoft.com/office/drawing/2014/main" xmlns="" id="{CE174F7A-7887-489E-AE47-E32D9CF3E632}"/>
                </a:ext>
              </a:extLst>
            </p:cNvPr>
            <p:cNvSpPr>
              <a:spLocks noEditPoints="1"/>
            </p:cNvSpPr>
            <p:nvPr/>
          </p:nvSpPr>
          <p:spPr bwMode="auto">
            <a:xfrm>
              <a:off x="1859" y="92"/>
              <a:ext cx="127" cy="128"/>
            </a:xfrm>
            <a:custGeom>
              <a:avLst/>
              <a:gdLst>
                <a:gd name="T0" fmla="*/ 41 w 127"/>
                <a:gd name="T1" fmla="*/ 102 h 128"/>
                <a:gd name="T2" fmla="*/ 51 w 127"/>
                <a:gd name="T3" fmla="*/ 91 h 128"/>
                <a:gd name="T4" fmla="*/ 54 w 127"/>
                <a:gd name="T5" fmla="*/ 80 h 128"/>
                <a:gd name="T6" fmla="*/ 55 w 127"/>
                <a:gd name="T7" fmla="*/ 70 h 128"/>
                <a:gd name="T8" fmla="*/ 64 w 127"/>
                <a:gd name="T9" fmla="*/ 64 h 128"/>
                <a:gd name="T10" fmla="*/ 72 w 127"/>
                <a:gd name="T11" fmla="*/ 70 h 128"/>
                <a:gd name="T12" fmla="*/ 71 w 127"/>
                <a:gd name="T13" fmla="*/ 81 h 128"/>
                <a:gd name="T14" fmla="*/ 67 w 127"/>
                <a:gd name="T15" fmla="*/ 94 h 128"/>
                <a:gd name="T16" fmla="*/ 62 w 127"/>
                <a:gd name="T17" fmla="*/ 105 h 128"/>
                <a:gd name="T18" fmla="*/ 48 w 127"/>
                <a:gd name="T19" fmla="*/ 116 h 128"/>
                <a:gd name="T20" fmla="*/ 20 w 127"/>
                <a:gd name="T21" fmla="*/ 125 h 128"/>
                <a:gd name="T22" fmla="*/ 5 w 127"/>
                <a:gd name="T23" fmla="*/ 124 h 128"/>
                <a:gd name="T24" fmla="*/ 4 w 127"/>
                <a:gd name="T25" fmla="*/ 118 h 128"/>
                <a:gd name="T26" fmla="*/ 0 w 127"/>
                <a:gd name="T27" fmla="*/ 111 h 128"/>
                <a:gd name="T28" fmla="*/ 28 w 127"/>
                <a:gd name="T29" fmla="*/ 107 h 128"/>
                <a:gd name="T30" fmla="*/ 96 w 127"/>
                <a:gd name="T31" fmla="*/ 99 h 128"/>
                <a:gd name="T32" fmla="*/ 96 w 127"/>
                <a:gd name="T33" fmla="*/ 60 h 128"/>
                <a:gd name="T34" fmla="*/ 29 w 127"/>
                <a:gd name="T35" fmla="*/ 86 h 128"/>
                <a:gd name="T36" fmla="*/ 12 w 127"/>
                <a:gd name="T37" fmla="*/ 101 h 128"/>
                <a:gd name="T38" fmla="*/ 12 w 127"/>
                <a:gd name="T39" fmla="*/ 58 h 128"/>
                <a:gd name="T40" fmla="*/ 26 w 127"/>
                <a:gd name="T41" fmla="*/ 45 h 128"/>
                <a:gd name="T42" fmla="*/ 115 w 127"/>
                <a:gd name="T43" fmla="*/ 45 h 128"/>
                <a:gd name="T44" fmla="*/ 113 w 127"/>
                <a:gd name="T45" fmla="*/ 85 h 128"/>
                <a:gd name="T46" fmla="*/ 18 w 127"/>
                <a:gd name="T47" fmla="*/ 40 h 128"/>
                <a:gd name="T48" fmla="*/ 19 w 127"/>
                <a:gd name="T49" fmla="*/ 12 h 128"/>
                <a:gd name="T50" fmla="*/ 33 w 127"/>
                <a:gd name="T51" fmla="*/ 0 h 128"/>
                <a:gd name="T52" fmla="*/ 108 w 127"/>
                <a:gd name="T53" fmla="*/ 0 h 128"/>
                <a:gd name="T54" fmla="*/ 106 w 127"/>
                <a:gd name="T55" fmla="*/ 27 h 128"/>
                <a:gd name="T56" fmla="*/ 93 w 127"/>
                <a:gd name="T57" fmla="*/ 40 h 128"/>
                <a:gd name="T58" fmla="*/ 18 w 127"/>
                <a:gd name="T59" fmla="*/ 40 h 128"/>
                <a:gd name="T60" fmla="*/ 90 w 127"/>
                <a:gd name="T61" fmla="*/ 15 h 128"/>
                <a:gd name="T62" fmla="*/ 35 w 127"/>
                <a:gd name="T63" fmla="*/ 25 h 128"/>
                <a:gd name="T64" fmla="*/ 65 w 127"/>
                <a:gd name="T65" fmla="*/ 104 h 128"/>
                <a:gd name="T66" fmla="*/ 70 w 127"/>
                <a:gd name="T67" fmla="*/ 97 h 128"/>
                <a:gd name="T68" fmla="*/ 72 w 127"/>
                <a:gd name="T69" fmla="*/ 94 h 128"/>
                <a:gd name="T70" fmla="*/ 79 w 127"/>
                <a:gd name="T71" fmla="*/ 92 h 128"/>
                <a:gd name="T72" fmla="*/ 86 w 127"/>
                <a:gd name="T73" fmla="*/ 95 h 128"/>
                <a:gd name="T74" fmla="*/ 127 w 127"/>
                <a:gd name="T75" fmla="*/ 112 h 128"/>
                <a:gd name="T76" fmla="*/ 123 w 127"/>
                <a:gd name="T77" fmla="*/ 120 h 128"/>
                <a:gd name="T78" fmla="*/ 120 w 127"/>
                <a:gd name="T79" fmla="*/ 128 h 128"/>
                <a:gd name="T80" fmla="*/ 102 w 127"/>
                <a:gd name="T81" fmla="*/ 119 h 128"/>
                <a:gd name="T82" fmla="*/ 82 w 127"/>
                <a:gd name="T83" fmla="*/ 111 h 12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7" h="128">
                  <a:moveTo>
                    <a:pt x="28" y="107"/>
                  </a:moveTo>
                  <a:lnTo>
                    <a:pt x="41" y="102"/>
                  </a:lnTo>
                  <a:lnTo>
                    <a:pt x="48" y="95"/>
                  </a:lnTo>
                  <a:lnTo>
                    <a:pt x="51" y="91"/>
                  </a:lnTo>
                  <a:lnTo>
                    <a:pt x="52" y="85"/>
                  </a:lnTo>
                  <a:lnTo>
                    <a:pt x="54" y="80"/>
                  </a:lnTo>
                  <a:lnTo>
                    <a:pt x="55" y="74"/>
                  </a:lnTo>
                  <a:lnTo>
                    <a:pt x="55" y="70"/>
                  </a:lnTo>
                  <a:lnTo>
                    <a:pt x="55" y="63"/>
                  </a:lnTo>
                  <a:lnTo>
                    <a:pt x="64" y="64"/>
                  </a:lnTo>
                  <a:lnTo>
                    <a:pt x="73" y="64"/>
                  </a:lnTo>
                  <a:lnTo>
                    <a:pt x="72" y="70"/>
                  </a:lnTo>
                  <a:lnTo>
                    <a:pt x="72" y="77"/>
                  </a:lnTo>
                  <a:lnTo>
                    <a:pt x="71" y="81"/>
                  </a:lnTo>
                  <a:lnTo>
                    <a:pt x="70" y="87"/>
                  </a:lnTo>
                  <a:lnTo>
                    <a:pt x="67" y="94"/>
                  </a:lnTo>
                  <a:lnTo>
                    <a:pt x="65" y="100"/>
                  </a:lnTo>
                  <a:lnTo>
                    <a:pt x="62" y="105"/>
                  </a:lnTo>
                  <a:lnTo>
                    <a:pt x="57" y="110"/>
                  </a:lnTo>
                  <a:lnTo>
                    <a:pt x="48" y="116"/>
                  </a:lnTo>
                  <a:lnTo>
                    <a:pt x="34" y="120"/>
                  </a:lnTo>
                  <a:lnTo>
                    <a:pt x="20" y="125"/>
                  </a:lnTo>
                  <a:lnTo>
                    <a:pt x="7" y="127"/>
                  </a:lnTo>
                  <a:lnTo>
                    <a:pt x="5" y="124"/>
                  </a:lnTo>
                  <a:lnTo>
                    <a:pt x="5" y="122"/>
                  </a:lnTo>
                  <a:lnTo>
                    <a:pt x="4" y="118"/>
                  </a:lnTo>
                  <a:lnTo>
                    <a:pt x="2" y="116"/>
                  </a:lnTo>
                  <a:lnTo>
                    <a:pt x="0" y="111"/>
                  </a:lnTo>
                  <a:lnTo>
                    <a:pt x="13" y="109"/>
                  </a:lnTo>
                  <a:lnTo>
                    <a:pt x="28" y="107"/>
                  </a:lnTo>
                  <a:close/>
                  <a:moveTo>
                    <a:pt x="115" y="99"/>
                  </a:moveTo>
                  <a:lnTo>
                    <a:pt x="96" y="99"/>
                  </a:lnTo>
                  <a:lnTo>
                    <a:pt x="96" y="85"/>
                  </a:lnTo>
                  <a:lnTo>
                    <a:pt x="96" y="60"/>
                  </a:lnTo>
                  <a:lnTo>
                    <a:pt x="29" y="60"/>
                  </a:lnTo>
                  <a:lnTo>
                    <a:pt x="29" y="86"/>
                  </a:lnTo>
                  <a:lnTo>
                    <a:pt x="31" y="101"/>
                  </a:lnTo>
                  <a:lnTo>
                    <a:pt x="12" y="101"/>
                  </a:lnTo>
                  <a:lnTo>
                    <a:pt x="12" y="86"/>
                  </a:lnTo>
                  <a:lnTo>
                    <a:pt x="12" y="58"/>
                  </a:lnTo>
                  <a:lnTo>
                    <a:pt x="12" y="45"/>
                  </a:lnTo>
                  <a:lnTo>
                    <a:pt x="26" y="45"/>
                  </a:lnTo>
                  <a:lnTo>
                    <a:pt x="100" y="45"/>
                  </a:lnTo>
                  <a:lnTo>
                    <a:pt x="115" y="45"/>
                  </a:lnTo>
                  <a:lnTo>
                    <a:pt x="113" y="58"/>
                  </a:lnTo>
                  <a:lnTo>
                    <a:pt x="113" y="85"/>
                  </a:lnTo>
                  <a:lnTo>
                    <a:pt x="115" y="99"/>
                  </a:lnTo>
                  <a:close/>
                  <a:moveTo>
                    <a:pt x="18" y="40"/>
                  </a:moveTo>
                  <a:lnTo>
                    <a:pt x="19" y="27"/>
                  </a:lnTo>
                  <a:lnTo>
                    <a:pt x="19" y="12"/>
                  </a:lnTo>
                  <a:lnTo>
                    <a:pt x="18" y="0"/>
                  </a:lnTo>
                  <a:lnTo>
                    <a:pt x="33" y="0"/>
                  </a:lnTo>
                  <a:lnTo>
                    <a:pt x="93" y="0"/>
                  </a:lnTo>
                  <a:lnTo>
                    <a:pt x="108" y="0"/>
                  </a:lnTo>
                  <a:lnTo>
                    <a:pt x="106" y="12"/>
                  </a:lnTo>
                  <a:lnTo>
                    <a:pt x="106" y="27"/>
                  </a:lnTo>
                  <a:lnTo>
                    <a:pt x="108" y="40"/>
                  </a:lnTo>
                  <a:lnTo>
                    <a:pt x="93" y="40"/>
                  </a:lnTo>
                  <a:lnTo>
                    <a:pt x="33" y="40"/>
                  </a:lnTo>
                  <a:lnTo>
                    <a:pt x="18" y="40"/>
                  </a:lnTo>
                  <a:close/>
                  <a:moveTo>
                    <a:pt x="90" y="25"/>
                  </a:moveTo>
                  <a:lnTo>
                    <a:pt x="90" y="15"/>
                  </a:lnTo>
                  <a:lnTo>
                    <a:pt x="35" y="15"/>
                  </a:lnTo>
                  <a:lnTo>
                    <a:pt x="35" y="25"/>
                  </a:lnTo>
                  <a:lnTo>
                    <a:pt x="90" y="25"/>
                  </a:lnTo>
                  <a:close/>
                  <a:moveTo>
                    <a:pt x="65" y="104"/>
                  </a:moveTo>
                  <a:lnTo>
                    <a:pt x="69" y="101"/>
                  </a:lnTo>
                  <a:lnTo>
                    <a:pt x="70" y="97"/>
                  </a:lnTo>
                  <a:lnTo>
                    <a:pt x="72" y="95"/>
                  </a:lnTo>
                  <a:lnTo>
                    <a:pt x="72" y="94"/>
                  </a:lnTo>
                  <a:lnTo>
                    <a:pt x="74" y="91"/>
                  </a:lnTo>
                  <a:lnTo>
                    <a:pt x="79" y="92"/>
                  </a:lnTo>
                  <a:lnTo>
                    <a:pt x="82" y="94"/>
                  </a:lnTo>
                  <a:lnTo>
                    <a:pt x="86" y="95"/>
                  </a:lnTo>
                  <a:lnTo>
                    <a:pt x="116" y="108"/>
                  </a:lnTo>
                  <a:lnTo>
                    <a:pt x="127" y="112"/>
                  </a:lnTo>
                  <a:lnTo>
                    <a:pt x="125" y="117"/>
                  </a:lnTo>
                  <a:lnTo>
                    <a:pt x="123" y="120"/>
                  </a:lnTo>
                  <a:lnTo>
                    <a:pt x="121" y="123"/>
                  </a:lnTo>
                  <a:lnTo>
                    <a:pt x="120" y="128"/>
                  </a:lnTo>
                  <a:lnTo>
                    <a:pt x="110" y="124"/>
                  </a:lnTo>
                  <a:lnTo>
                    <a:pt x="102" y="119"/>
                  </a:lnTo>
                  <a:lnTo>
                    <a:pt x="94" y="116"/>
                  </a:lnTo>
                  <a:lnTo>
                    <a:pt x="82" y="111"/>
                  </a:lnTo>
                  <a:lnTo>
                    <a:pt x="65" y="104"/>
                  </a:lnTo>
                  <a:close/>
                </a:path>
              </a:pathLst>
            </a:custGeom>
            <a:grpFill/>
            <a:ln w="0">
              <a:solidFill>
                <a:srgbClr val="FFFFFF"/>
              </a:solidFill>
              <a:prstDash val="solid"/>
              <a:round/>
              <a:headEnd/>
              <a:tailEnd/>
            </a:ln>
          </p:spPr>
          <p:txBody>
            <a:bodyPr/>
            <a:lstStyle/>
            <a:p>
              <a:endParaRPr lang="zh-CN" altLang="en-US"/>
            </a:p>
          </p:txBody>
        </p:sp>
        <p:sp>
          <p:nvSpPr>
            <p:cNvPr id="14" name="Freeform 44">
              <a:extLst>
                <a:ext uri="{FF2B5EF4-FFF2-40B4-BE49-F238E27FC236}">
                  <a16:creationId xmlns:a16="http://schemas.microsoft.com/office/drawing/2014/main" xmlns="" id="{C51F1406-ED3E-452F-BD79-AD77C501FE53}"/>
                </a:ext>
              </a:extLst>
            </p:cNvPr>
            <p:cNvSpPr>
              <a:spLocks noEditPoints="1"/>
            </p:cNvSpPr>
            <p:nvPr/>
          </p:nvSpPr>
          <p:spPr bwMode="auto">
            <a:xfrm>
              <a:off x="2025" y="90"/>
              <a:ext cx="130" cy="132"/>
            </a:xfrm>
            <a:custGeom>
              <a:avLst/>
              <a:gdLst>
                <a:gd name="T0" fmla="*/ 6 w 130"/>
                <a:gd name="T1" fmla="*/ 48 h 132"/>
                <a:gd name="T2" fmla="*/ 14 w 130"/>
                <a:gd name="T3" fmla="*/ 44 h 132"/>
                <a:gd name="T4" fmla="*/ 22 w 130"/>
                <a:gd name="T5" fmla="*/ 40 h 132"/>
                <a:gd name="T6" fmla="*/ 34 w 130"/>
                <a:gd name="T7" fmla="*/ 32 h 132"/>
                <a:gd name="T8" fmla="*/ 44 w 130"/>
                <a:gd name="T9" fmla="*/ 20 h 132"/>
                <a:gd name="T10" fmla="*/ 50 w 130"/>
                <a:gd name="T11" fmla="*/ 11 h 132"/>
                <a:gd name="T12" fmla="*/ 54 w 130"/>
                <a:gd name="T13" fmla="*/ 4 h 132"/>
                <a:gd name="T14" fmla="*/ 56 w 130"/>
                <a:gd name="T15" fmla="*/ 0 h 132"/>
                <a:gd name="T16" fmla="*/ 76 w 130"/>
                <a:gd name="T17" fmla="*/ 3 h 132"/>
                <a:gd name="T18" fmla="*/ 78 w 130"/>
                <a:gd name="T19" fmla="*/ 12 h 132"/>
                <a:gd name="T20" fmla="*/ 85 w 130"/>
                <a:gd name="T21" fmla="*/ 20 h 132"/>
                <a:gd name="T22" fmla="*/ 94 w 130"/>
                <a:gd name="T23" fmla="*/ 29 h 132"/>
                <a:gd name="T24" fmla="*/ 114 w 130"/>
                <a:gd name="T25" fmla="*/ 41 h 132"/>
                <a:gd name="T26" fmla="*/ 129 w 130"/>
                <a:gd name="T27" fmla="*/ 47 h 132"/>
                <a:gd name="T28" fmla="*/ 127 w 130"/>
                <a:gd name="T29" fmla="*/ 50 h 132"/>
                <a:gd name="T30" fmla="*/ 122 w 130"/>
                <a:gd name="T31" fmla="*/ 58 h 132"/>
                <a:gd name="T32" fmla="*/ 106 w 130"/>
                <a:gd name="T33" fmla="*/ 57 h 132"/>
                <a:gd name="T34" fmla="*/ 96 w 130"/>
                <a:gd name="T35" fmla="*/ 64 h 132"/>
                <a:gd name="T36" fmla="*/ 47 w 130"/>
                <a:gd name="T37" fmla="*/ 64 h 132"/>
                <a:gd name="T38" fmla="*/ 36 w 130"/>
                <a:gd name="T39" fmla="*/ 50 h 132"/>
                <a:gd name="T40" fmla="*/ 28 w 130"/>
                <a:gd name="T41" fmla="*/ 56 h 132"/>
                <a:gd name="T42" fmla="*/ 24 w 130"/>
                <a:gd name="T43" fmla="*/ 58 h 132"/>
                <a:gd name="T44" fmla="*/ 12 w 130"/>
                <a:gd name="T45" fmla="*/ 62 h 132"/>
                <a:gd name="T46" fmla="*/ 8 w 130"/>
                <a:gd name="T47" fmla="*/ 58 h 132"/>
                <a:gd name="T48" fmla="*/ 4 w 130"/>
                <a:gd name="T49" fmla="*/ 53 h 132"/>
                <a:gd name="T50" fmla="*/ 9 w 130"/>
                <a:gd name="T51" fmla="*/ 73 h 132"/>
                <a:gd name="T52" fmla="*/ 105 w 130"/>
                <a:gd name="T53" fmla="*/ 73 h 132"/>
                <a:gd name="T54" fmla="*/ 121 w 130"/>
                <a:gd name="T55" fmla="*/ 89 h 132"/>
                <a:gd name="T56" fmla="*/ 90 w 130"/>
                <a:gd name="T57" fmla="*/ 89 h 132"/>
                <a:gd name="T58" fmla="*/ 121 w 130"/>
                <a:gd name="T59" fmla="*/ 118 h 132"/>
                <a:gd name="T60" fmla="*/ 107 w 130"/>
                <a:gd name="T61" fmla="*/ 132 h 132"/>
                <a:gd name="T62" fmla="*/ 100 w 130"/>
                <a:gd name="T63" fmla="*/ 122 h 132"/>
                <a:gd name="T64" fmla="*/ 71 w 130"/>
                <a:gd name="T65" fmla="*/ 125 h 132"/>
                <a:gd name="T66" fmla="*/ 59 w 130"/>
                <a:gd name="T67" fmla="*/ 125 h 132"/>
                <a:gd name="T68" fmla="*/ 53 w 130"/>
                <a:gd name="T69" fmla="*/ 126 h 132"/>
                <a:gd name="T70" fmla="*/ 43 w 130"/>
                <a:gd name="T71" fmla="*/ 127 h 132"/>
                <a:gd name="T72" fmla="*/ 34 w 130"/>
                <a:gd name="T73" fmla="*/ 128 h 132"/>
                <a:gd name="T74" fmla="*/ 27 w 130"/>
                <a:gd name="T75" fmla="*/ 130 h 132"/>
                <a:gd name="T76" fmla="*/ 25 w 130"/>
                <a:gd name="T77" fmla="*/ 126 h 132"/>
                <a:gd name="T78" fmla="*/ 23 w 130"/>
                <a:gd name="T79" fmla="*/ 122 h 132"/>
                <a:gd name="T80" fmla="*/ 19 w 130"/>
                <a:gd name="T81" fmla="*/ 113 h 132"/>
                <a:gd name="T82" fmla="*/ 28 w 130"/>
                <a:gd name="T83" fmla="*/ 109 h 132"/>
                <a:gd name="T84" fmla="*/ 37 w 130"/>
                <a:gd name="T85" fmla="*/ 102 h 132"/>
                <a:gd name="T86" fmla="*/ 44 w 130"/>
                <a:gd name="T87" fmla="*/ 94 h 132"/>
                <a:gd name="T88" fmla="*/ 23 w 130"/>
                <a:gd name="T89" fmla="*/ 89 h 132"/>
                <a:gd name="T90" fmla="*/ 9 w 130"/>
                <a:gd name="T91" fmla="*/ 73 h 132"/>
                <a:gd name="T92" fmla="*/ 47 w 130"/>
                <a:gd name="T93" fmla="*/ 49 h 132"/>
                <a:gd name="T94" fmla="*/ 92 w 130"/>
                <a:gd name="T95" fmla="*/ 49 h 132"/>
                <a:gd name="T96" fmla="*/ 84 w 130"/>
                <a:gd name="T97" fmla="*/ 41 h 132"/>
                <a:gd name="T98" fmla="*/ 76 w 130"/>
                <a:gd name="T99" fmla="*/ 33 h 132"/>
                <a:gd name="T100" fmla="*/ 66 w 130"/>
                <a:gd name="T101" fmla="*/ 19 h 132"/>
                <a:gd name="T102" fmla="*/ 54 w 130"/>
                <a:gd name="T103" fmla="*/ 34 h 132"/>
                <a:gd name="T104" fmla="*/ 38 w 130"/>
                <a:gd name="T105" fmla="*/ 49 h 132"/>
                <a:gd name="T106" fmla="*/ 87 w 130"/>
                <a:gd name="T107" fmla="*/ 107 h 132"/>
                <a:gd name="T108" fmla="*/ 85 w 130"/>
                <a:gd name="T109" fmla="*/ 105 h 132"/>
                <a:gd name="T110" fmla="*/ 79 w 130"/>
                <a:gd name="T111" fmla="*/ 101 h 132"/>
                <a:gd name="T112" fmla="*/ 79 w 130"/>
                <a:gd name="T113" fmla="*/ 95 h 132"/>
                <a:gd name="T114" fmla="*/ 85 w 130"/>
                <a:gd name="T115" fmla="*/ 91 h 132"/>
                <a:gd name="T116" fmla="*/ 67 w 130"/>
                <a:gd name="T117" fmla="*/ 89 h 132"/>
                <a:gd name="T118" fmla="*/ 69 w 130"/>
                <a:gd name="T119" fmla="*/ 93 h 132"/>
                <a:gd name="T120" fmla="*/ 61 w 130"/>
                <a:gd name="T121" fmla="*/ 101 h 132"/>
                <a:gd name="T122" fmla="*/ 68 w 130"/>
                <a:gd name="T123" fmla="*/ 110 h 13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30" h="132">
                  <a:moveTo>
                    <a:pt x="0" y="50"/>
                  </a:moveTo>
                  <a:lnTo>
                    <a:pt x="6" y="48"/>
                  </a:lnTo>
                  <a:lnTo>
                    <a:pt x="12" y="47"/>
                  </a:lnTo>
                  <a:lnTo>
                    <a:pt x="14" y="44"/>
                  </a:lnTo>
                  <a:lnTo>
                    <a:pt x="17" y="43"/>
                  </a:lnTo>
                  <a:lnTo>
                    <a:pt x="22" y="40"/>
                  </a:lnTo>
                  <a:lnTo>
                    <a:pt x="27" y="36"/>
                  </a:lnTo>
                  <a:lnTo>
                    <a:pt x="34" y="32"/>
                  </a:lnTo>
                  <a:lnTo>
                    <a:pt x="39" y="26"/>
                  </a:lnTo>
                  <a:lnTo>
                    <a:pt x="44" y="20"/>
                  </a:lnTo>
                  <a:lnTo>
                    <a:pt x="47" y="16"/>
                  </a:lnTo>
                  <a:lnTo>
                    <a:pt x="50" y="11"/>
                  </a:lnTo>
                  <a:lnTo>
                    <a:pt x="52" y="8"/>
                  </a:lnTo>
                  <a:lnTo>
                    <a:pt x="54" y="4"/>
                  </a:lnTo>
                  <a:lnTo>
                    <a:pt x="55" y="2"/>
                  </a:lnTo>
                  <a:lnTo>
                    <a:pt x="56" y="0"/>
                  </a:lnTo>
                  <a:lnTo>
                    <a:pt x="66" y="2"/>
                  </a:lnTo>
                  <a:lnTo>
                    <a:pt x="76" y="3"/>
                  </a:lnTo>
                  <a:lnTo>
                    <a:pt x="75" y="6"/>
                  </a:lnTo>
                  <a:lnTo>
                    <a:pt x="78" y="12"/>
                  </a:lnTo>
                  <a:lnTo>
                    <a:pt x="82" y="17"/>
                  </a:lnTo>
                  <a:lnTo>
                    <a:pt x="85" y="20"/>
                  </a:lnTo>
                  <a:lnTo>
                    <a:pt x="89" y="25"/>
                  </a:lnTo>
                  <a:lnTo>
                    <a:pt x="94" y="29"/>
                  </a:lnTo>
                  <a:lnTo>
                    <a:pt x="101" y="34"/>
                  </a:lnTo>
                  <a:lnTo>
                    <a:pt x="114" y="41"/>
                  </a:lnTo>
                  <a:lnTo>
                    <a:pt x="130" y="45"/>
                  </a:lnTo>
                  <a:lnTo>
                    <a:pt x="129" y="47"/>
                  </a:lnTo>
                  <a:lnTo>
                    <a:pt x="128" y="49"/>
                  </a:lnTo>
                  <a:lnTo>
                    <a:pt x="127" y="50"/>
                  </a:lnTo>
                  <a:lnTo>
                    <a:pt x="124" y="53"/>
                  </a:lnTo>
                  <a:lnTo>
                    <a:pt x="122" y="58"/>
                  </a:lnTo>
                  <a:lnTo>
                    <a:pt x="120" y="64"/>
                  </a:lnTo>
                  <a:lnTo>
                    <a:pt x="106" y="57"/>
                  </a:lnTo>
                  <a:lnTo>
                    <a:pt x="96" y="50"/>
                  </a:lnTo>
                  <a:lnTo>
                    <a:pt x="96" y="64"/>
                  </a:lnTo>
                  <a:lnTo>
                    <a:pt x="84" y="64"/>
                  </a:lnTo>
                  <a:lnTo>
                    <a:pt x="47" y="64"/>
                  </a:lnTo>
                  <a:lnTo>
                    <a:pt x="36" y="64"/>
                  </a:lnTo>
                  <a:lnTo>
                    <a:pt x="36" y="50"/>
                  </a:lnTo>
                  <a:lnTo>
                    <a:pt x="31" y="53"/>
                  </a:lnTo>
                  <a:lnTo>
                    <a:pt x="28" y="56"/>
                  </a:lnTo>
                  <a:lnTo>
                    <a:pt x="25" y="57"/>
                  </a:lnTo>
                  <a:lnTo>
                    <a:pt x="24" y="58"/>
                  </a:lnTo>
                  <a:lnTo>
                    <a:pt x="14" y="65"/>
                  </a:lnTo>
                  <a:lnTo>
                    <a:pt x="12" y="62"/>
                  </a:lnTo>
                  <a:lnTo>
                    <a:pt x="11" y="59"/>
                  </a:lnTo>
                  <a:lnTo>
                    <a:pt x="8" y="58"/>
                  </a:lnTo>
                  <a:lnTo>
                    <a:pt x="7" y="56"/>
                  </a:lnTo>
                  <a:lnTo>
                    <a:pt x="4" y="53"/>
                  </a:lnTo>
                  <a:lnTo>
                    <a:pt x="0" y="50"/>
                  </a:lnTo>
                  <a:close/>
                  <a:moveTo>
                    <a:pt x="9" y="73"/>
                  </a:moveTo>
                  <a:lnTo>
                    <a:pt x="23" y="73"/>
                  </a:lnTo>
                  <a:lnTo>
                    <a:pt x="105" y="73"/>
                  </a:lnTo>
                  <a:lnTo>
                    <a:pt x="121" y="73"/>
                  </a:lnTo>
                  <a:lnTo>
                    <a:pt x="121" y="89"/>
                  </a:lnTo>
                  <a:lnTo>
                    <a:pt x="105" y="89"/>
                  </a:lnTo>
                  <a:lnTo>
                    <a:pt x="90" y="89"/>
                  </a:lnTo>
                  <a:lnTo>
                    <a:pt x="107" y="104"/>
                  </a:lnTo>
                  <a:lnTo>
                    <a:pt x="121" y="118"/>
                  </a:lnTo>
                  <a:lnTo>
                    <a:pt x="113" y="125"/>
                  </a:lnTo>
                  <a:lnTo>
                    <a:pt x="107" y="132"/>
                  </a:lnTo>
                  <a:lnTo>
                    <a:pt x="104" y="127"/>
                  </a:lnTo>
                  <a:lnTo>
                    <a:pt x="100" y="122"/>
                  </a:lnTo>
                  <a:lnTo>
                    <a:pt x="85" y="124"/>
                  </a:lnTo>
                  <a:lnTo>
                    <a:pt x="71" y="125"/>
                  </a:lnTo>
                  <a:lnTo>
                    <a:pt x="65" y="125"/>
                  </a:lnTo>
                  <a:lnTo>
                    <a:pt x="59" y="125"/>
                  </a:lnTo>
                  <a:lnTo>
                    <a:pt x="55" y="126"/>
                  </a:lnTo>
                  <a:lnTo>
                    <a:pt x="53" y="126"/>
                  </a:lnTo>
                  <a:lnTo>
                    <a:pt x="48" y="126"/>
                  </a:lnTo>
                  <a:lnTo>
                    <a:pt x="43" y="127"/>
                  </a:lnTo>
                  <a:lnTo>
                    <a:pt x="37" y="128"/>
                  </a:lnTo>
                  <a:lnTo>
                    <a:pt x="34" y="128"/>
                  </a:lnTo>
                  <a:lnTo>
                    <a:pt x="31" y="129"/>
                  </a:lnTo>
                  <a:lnTo>
                    <a:pt x="27" y="130"/>
                  </a:lnTo>
                  <a:lnTo>
                    <a:pt x="27" y="128"/>
                  </a:lnTo>
                  <a:lnTo>
                    <a:pt x="25" y="126"/>
                  </a:lnTo>
                  <a:lnTo>
                    <a:pt x="24" y="125"/>
                  </a:lnTo>
                  <a:lnTo>
                    <a:pt x="23" y="122"/>
                  </a:lnTo>
                  <a:lnTo>
                    <a:pt x="22" y="118"/>
                  </a:lnTo>
                  <a:lnTo>
                    <a:pt x="19" y="113"/>
                  </a:lnTo>
                  <a:lnTo>
                    <a:pt x="24" y="111"/>
                  </a:lnTo>
                  <a:lnTo>
                    <a:pt x="28" y="109"/>
                  </a:lnTo>
                  <a:lnTo>
                    <a:pt x="32" y="105"/>
                  </a:lnTo>
                  <a:lnTo>
                    <a:pt x="37" y="102"/>
                  </a:lnTo>
                  <a:lnTo>
                    <a:pt x="40" y="98"/>
                  </a:lnTo>
                  <a:lnTo>
                    <a:pt x="44" y="94"/>
                  </a:lnTo>
                  <a:lnTo>
                    <a:pt x="48" y="89"/>
                  </a:lnTo>
                  <a:lnTo>
                    <a:pt x="23" y="89"/>
                  </a:lnTo>
                  <a:lnTo>
                    <a:pt x="9" y="89"/>
                  </a:lnTo>
                  <a:lnTo>
                    <a:pt x="9" y="73"/>
                  </a:lnTo>
                  <a:close/>
                  <a:moveTo>
                    <a:pt x="38" y="49"/>
                  </a:moveTo>
                  <a:lnTo>
                    <a:pt x="47" y="49"/>
                  </a:lnTo>
                  <a:lnTo>
                    <a:pt x="84" y="49"/>
                  </a:lnTo>
                  <a:lnTo>
                    <a:pt x="92" y="49"/>
                  </a:lnTo>
                  <a:lnTo>
                    <a:pt x="87" y="44"/>
                  </a:lnTo>
                  <a:lnTo>
                    <a:pt x="84" y="41"/>
                  </a:lnTo>
                  <a:lnTo>
                    <a:pt x="81" y="37"/>
                  </a:lnTo>
                  <a:lnTo>
                    <a:pt x="76" y="33"/>
                  </a:lnTo>
                  <a:lnTo>
                    <a:pt x="71" y="27"/>
                  </a:lnTo>
                  <a:lnTo>
                    <a:pt x="66" y="19"/>
                  </a:lnTo>
                  <a:lnTo>
                    <a:pt x="60" y="27"/>
                  </a:lnTo>
                  <a:lnTo>
                    <a:pt x="54" y="34"/>
                  </a:lnTo>
                  <a:lnTo>
                    <a:pt x="46" y="41"/>
                  </a:lnTo>
                  <a:lnTo>
                    <a:pt x="38" y="49"/>
                  </a:lnTo>
                  <a:close/>
                  <a:moveTo>
                    <a:pt x="89" y="109"/>
                  </a:moveTo>
                  <a:lnTo>
                    <a:pt x="87" y="107"/>
                  </a:lnTo>
                  <a:lnTo>
                    <a:pt x="86" y="105"/>
                  </a:lnTo>
                  <a:lnTo>
                    <a:pt x="85" y="105"/>
                  </a:lnTo>
                  <a:lnTo>
                    <a:pt x="83" y="103"/>
                  </a:lnTo>
                  <a:lnTo>
                    <a:pt x="79" y="101"/>
                  </a:lnTo>
                  <a:lnTo>
                    <a:pt x="76" y="97"/>
                  </a:lnTo>
                  <a:lnTo>
                    <a:pt x="79" y="95"/>
                  </a:lnTo>
                  <a:lnTo>
                    <a:pt x="82" y="94"/>
                  </a:lnTo>
                  <a:lnTo>
                    <a:pt x="85" y="91"/>
                  </a:lnTo>
                  <a:lnTo>
                    <a:pt x="89" y="89"/>
                  </a:lnTo>
                  <a:lnTo>
                    <a:pt x="67" y="89"/>
                  </a:lnTo>
                  <a:lnTo>
                    <a:pt x="71" y="91"/>
                  </a:lnTo>
                  <a:lnTo>
                    <a:pt x="69" y="93"/>
                  </a:lnTo>
                  <a:lnTo>
                    <a:pt x="68" y="94"/>
                  </a:lnTo>
                  <a:lnTo>
                    <a:pt x="61" y="101"/>
                  </a:lnTo>
                  <a:lnTo>
                    <a:pt x="48" y="111"/>
                  </a:lnTo>
                  <a:lnTo>
                    <a:pt x="68" y="110"/>
                  </a:lnTo>
                  <a:lnTo>
                    <a:pt x="89" y="109"/>
                  </a:lnTo>
                  <a:close/>
                </a:path>
              </a:pathLst>
            </a:custGeom>
            <a:grpFill/>
            <a:ln w="0">
              <a:solidFill>
                <a:srgbClr val="FFFFFF"/>
              </a:solidFill>
              <a:prstDash val="solid"/>
              <a:round/>
              <a:headEnd/>
              <a:tailEnd/>
            </a:ln>
          </p:spPr>
          <p:txBody>
            <a:bodyPr/>
            <a:lstStyle/>
            <a:p>
              <a:endParaRPr lang="zh-CN" altLang="en-US"/>
            </a:p>
          </p:txBody>
        </p:sp>
        <p:sp>
          <p:nvSpPr>
            <p:cNvPr id="15" name="Freeform 45">
              <a:extLst>
                <a:ext uri="{FF2B5EF4-FFF2-40B4-BE49-F238E27FC236}">
                  <a16:creationId xmlns:a16="http://schemas.microsoft.com/office/drawing/2014/main" xmlns="" id="{51B71B20-5FE1-4DA9-BBEF-D13BAD905434}"/>
                </a:ext>
              </a:extLst>
            </p:cNvPr>
            <p:cNvSpPr>
              <a:spLocks/>
            </p:cNvSpPr>
            <p:nvPr/>
          </p:nvSpPr>
          <p:spPr bwMode="auto">
            <a:xfrm>
              <a:off x="682" y="287"/>
              <a:ext cx="51" cy="64"/>
            </a:xfrm>
            <a:custGeom>
              <a:avLst/>
              <a:gdLst>
                <a:gd name="T0" fmla="*/ 51 w 51"/>
                <a:gd name="T1" fmla="*/ 3 h 64"/>
                <a:gd name="T2" fmla="*/ 50 w 51"/>
                <a:gd name="T3" fmla="*/ 13 h 64"/>
                <a:gd name="T4" fmla="*/ 50 w 51"/>
                <a:gd name="T5" fmla="*/ 13 h 64"/>
                <a:gd name="T6" fmla="*/ 49 w 51"/>
                <a:gd name="T7" fmla="*/ 13 h 64"/>
                <a:gd name="T8" fmla="*/ 44 w 51"/>
                <a:gd name="T9" fmla="*/ 10 h 64"/>
                <a:gd name="T10" fmla="*/ 39 w 51"/>
                <a:gd name="T11" fmla="*/ 9 h 64"/>
                <a:gd name="T12" fmla="*/ 36 w 51"/>
                <a:gd name="T13" fmla="*/ 9 h 64"/>
                <a:gd name="T14" fmla="*/ 30 w 51"/>
                <a:gd name="T15" fmla="*/ 10 h 64"/>
                <a:gd name="T16" fmla="*/ 27 w 51"/>
                <a:gd name="T17" fmla="*/ 11 h 64"/>
                <a:gd name="T18" fmla="*/ 22 w 51"/>
                <a:gd name="T19" fmla="*/ 13 h 64"/>
                <a:gd name="T20" fmla="*/ 20 w 51"/>
                <a:gd name="T21" fmla="*/ 16 h 64"/>
                <a:gd name="T22" fmla="*/ 16 w 51"/>
                <a:gd name="T23" fmla="*/ 21 h 64"/>
                <a:gd name="T24" fmla="*/ 14 w 51"/>
                <a:gd name="T25" fmla="*/ 25 h 64"/>
                <a:gd name="T26" fmla="*/ 13 w 51"/>
                <a:gd name="T27" fmla="*/ 32 h 64"/>
                <a:gd name="T28" fmla="*/ 14 w 51"/>
                <a:gd name="T29" fmla="*/ 38 h 64"/>
                <a:gd name="T30" fmla="*/ 16 w 51"/>
                <a:gd name="T31" fmla="*/ 44 h 64"/>
                <a:gd name="T32" fmla="*/ 20 w 51"/>
                <a:gd name="T33" fmla="*/ 48 h 64"/>
                <a:gd name="T34" fmla="*/ 24 w 51"/>
                <a:gd name="T35" fmla="*/ 52 h 64"/>
                <a:gd name="T36" fmla="*/ 29 w 51"/>
                <a:gd name="T37" fmla="*/ 54 h 64"/>
                <a:gd name="T38" fmla="*/ 36 w 51"/>
                <a:gd name="T39" fmla="*/ 54 h 64"/>
                <a:gd name="T40" fmla="*/ 38 w 51"/>
                <a:gd name="T41" fmla="*/ 54 h 64"/>
                <a:gd name="T42" fmla="*/ 42 w 51"/>
                <a:gd name="T43" fmla="*/ 53 h 64"/>
                <a:gd name="T44" fmla="*/ 46 w 51"/>
                <a:gd name="T45" fmla="*/ 52 h 64"/>
                <a:gd name="T46" fmla="*/ 49 w 51"/>
                <a:gd name="T47" fmla="*/ 52 h 64"/>
                <a:gd name="T48" fmla="*/ 50 w 51"/>
                <a:gd name="T49" fmla="*/ 50 h 64"/>
                <a:gd name="T50" fmla="*/ 51 w 51"/>
                <a:gd name="T51" fmla="*/ 61 h 64"/>
                <a:gd name="T52" fmla="*/ 50 w 51"/>
                <a:gd name="T53" fmla="*/ 61 h 64"/>
                <a:gd name="T54" fmla="*/ 47 w 51"/>
                <a:gd name="T55" fmla="*/ 62 h 64"/>
                <a:gd name="T56" fmla="*/ 43 w 51"/>
                <a:gd name="T57" fmla="*/ 63 h 64"/>
                <a:gd name="T58" fmla="*/ 38 w 51"/>
                <a:gd name="T59" fmla="*/ 63 h 64"/>
                <a:gd name="T60" fmla="*/ 35 w 51"/>
                <a:gd name="T61" fmla="*/ 64 h 64"/>
                <a:gd name="T62" fmla="*/ 21 w 51"/>
                <a:gd name="T63" fmla="*/ 62 h 64"/>
                <a:gd name="T64" fmla="*/ 10 w 51"/>
                <a:gd name="T65" fmla="*/ 55 h 64"/>
                <a:gd name="T66" fmla="*/ 3 w 51"/>
                <a:gd name="T67" fmla="*/ 45 h 64"/>
                <a:gd name="T68" fmla="*/ 0 w 51"/>
                <a:gd name="T69" fmla="*/ 32 h 64"/>
                <a:gd name="T70" fmla="*/ 3 w 51"/>
                <a:gd name="T71" fmla="*/ 19 h 64"/>
                <a:gd name="T72" fmla="*/ 10 w 51"/>
                <a:gd name="T73" fmla="*/ 9 h 64"/>
                <a:gd name="T74" fmla="*/ 21 w 51"/>
                <a:gd name="T75" fmla="*/ 2 h 64"/>
                <a:gd name="T76" fmla="*/ 35 w 51"/>
                <a:gd name="T77" fmla="*/ 0 h 64"/>
                <a:gd name="T78" fmla="*/ 38 w 51"/>
                <a:gd name="T79" fmla="*/ 0 h 64"/>
                <a:gd name="T80" fmla="*/ 42 w 51"/>
                <a:gd name="T81" fmla="*/ 1 h 64"/>
                <a:gd name="T82" fmla="*/ 47 w 51"/>
                <a:gd name="T83" fmla="*/ 2 h 64"/>
                <a:gd name="T84" fmla="*/ 49 w 51"/>
                <a:gd name="T85" fmla="*/ 2 h 64"/>
                <a:gd name="T86" fmla="*/ 51 w 51"/>
                <a:gd name="T87" fmla="*/ 3 h 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1" h="64">
                  <a:moveTo>
                    <a:pt x="51" y="3"/>
                  </a:moveTo>
                  <a:lnTo>
                    <a:pt x="50" y="13"/>
                  </a:lnTo>
                  <a:lnTo>
                    <a:pt x="49" y="13"/>
                  </a:lnTo>
                  <a:lnTo>
                    <a:pt x="44" y="10"/>
                  </a:lnTo>
                  <a:lnTo>
                    <a:pt x="39" y="9"/>
                  </a:lnTo>
                  <a:lnTo>
                    <a:pt x="36" y="9"/>
                  </a:lnTo>
                  <a:lnTo>
                    <a:pt x="30" y="10"/>
                  </a:lnTo>
                  <a:lnTo>
                    <a:pt x="27" y="11"/>
                  </a:lnTo>
                  <a:lnTo>
                    <a:pt x="22" y="13"/>
                  </a:lnTo>
                  <a:lnTo>
                    <a:pt x="20" y="16"/>
                  </a:lnTo>
                  <a:lnTo>
                    <a:pt x="16" y="21"/>
                  </a:lnTo>
                  <a:lnTo>
                    <a:pt x="14" y="25"/>
                  </a:lnTo>
                  <a:lnTo>
                    <a:pt x="13" y="32"/>
                  </a:lnTo>
                  <a:lnTo>
                    <a:pt x="14" y="38"/>
                  </a:lnTo>
                  <a:lnTo>
                    <a:pt x="16" y="44"/>
                  </a:lnTo>
                  <a:lnTo>
                    <a:pt x="20" y="48"/>
                  </a:lnTo>
                  <a:lnTo>
                    <a:pt x="24" y="52"/>
                  </a:lnTo>
                  <a:lnTo>
                    <a:pt x="29" y="54"/>
                  </a:lnTo>
                  <a:lnTo>
                    <a:pt x="36" y="54"/>
                  </a:lnTo>
                  <a:lnTo>
                    <a:pt x="38" y="54"/>
                  </a:lnTo>
                  <a:lnTo>
                    <a:pt x="42" y="53"/>
                  </a:lnTo>
                  <a:lnTo>
                    <a:pt x="46" y="52"/>
                  </a:lnTo>
                  <a:lnTo>
                    <a:pt x="49" y="52"/>
                  </a:lnTo>
                  <a:lnTo>
                    <a:pt x="50" y="50"/>
                  </a:lnTo>
                  <a:lnTo>
                    <a:pt x="51" y="61"/>
                  </a:lnTo>
                  <a:lnTo>
                    <a:pt x="50" y="61"/>
                  </a:lnTo>
                  <a:lnTo>
                    <a:pt x="47" y="62"/>
                  </a:lnTo>
                  <a:lnTo>
                    <a:pt x="43" y="63"/>
                  </a:lnTo>
                  <a:lnTo>
                    <a:pt x="38" y="63"/>
                  </a:lnTo>
                  <a:lnTo>
                    <a:pt x="35" y="64"/>
                  </a:lnTo>
                  <a:lnTo>
                    <a:pt x="21" y="62"/>
                  </a:lnTo>
                  <a:lnTo>
                    <a:pt x="10" y="55"/>
                  </a:lnTo>
                  <a:lnTo>
                    <a:pt x="3" y="45"/>
                  </a:lnTo>
                  <a:lnTo>
                    <a:pt x="0" y="32"/>
                  </a:lnTo>
                  <a:lnTo>
                    <a:pt x="3" y="19"/>
                  </a:lnTo>
                  <a:lnTo>
                    <a:pt x="10" y="9"/>
                  </a:lnTo>
                  <a:lnTo>
                    <a:pt x="21" y="2"/>
                  </a:lnTo>
                  <a:lnTo>
                    <a:pt x="35" y="0"/>
                  </a:lnTo>
                  <a:lnTo>
                    <a:pt x="38" y="0"/>
                  </a:lnTo>
                  <a:lnTo>
                    <a:pt x="42" y="1"/>
                  </a:lnTo>
                  <a:lnTo>
                    <a:pt x="47" y="2"/>
                  </a:lnTo>
                  <a:lnTo>
                    <a:pt x="49" y="2"/>
                  </a:lnTo>
                  <a:lnTo>
                    <a:pt x="51" y="3"/>
                  </a:lnTo>
                  <a:close/>
                </a:path>
              </a:pathLst>
            </a:custGeom>
            <a:grpFill/>
            <a:ln w="0">
              <a:solidFill>
                <a:srgbClr val="FFFFFF"/>
              </a:solidFill>
              <a:prstDash val="solid"/>
              <a:round/>
              <a:headEnd/>
              <a:tailEnd/>
            </a:ln>
          </p:spPr>
          <p:txBody>
            <a:bodyPr/>
            <a:lstStyle/>
            <a:p>
              <a:endParaRPr lang="zh-CN" altLang="en-US"/>
            </a:p>
          </p:txBody>
        </p:sp>
        <p:sp>
          <p:nvSpPr>
            <p:cNvPr id="16" name="Freeform 46">
              <a:extLst>
                <a:ext uri="{FF2B5EF4-FFF2-40B4-BE49-F238E27FC236}">
                  <a16:creationId xmlns:a16="http://schemas.microsoft.com/office/drawing/2014/main" xmlns="" id="{7EE6FCF6-7CD5-4684-9B2B-E1B8EDBBD315}"/>
                </a:ext>
              </a:extLst>
            </p:cNvPr>
            <p:cNvSpPr>
              <a:spLocks/>
            </p:cNvSpPr>
            <p:nvPr/>
          </p:nvSpPr>
          <p:spPr bwMode="auto">
            <a:xfrm>
              <a:off x="742" y="288"/>
              <a:ext cx="48" cy="61"/>
            </a:xfrm>
            <a:custGeom>
              <a:avLst/>
              <a:gdLst>
                <a:gd name="T0" fmla="*/ 0 w 48"/>
                <a:gd name="T1" fmla="*/ 0 h 61"/>
                <a:gd name="T2" fmla="*/ 13 w 48"/>
                <a:gd name="T3" fmla="*/ 0 h 61"/>
                <a:gd name="T4" fmla="*/ 13 w 48"/>
                <a:gd name="T5" fmla="*/ 25 h 61"/>
                <a:gd name="T6" fmla="*/ 37 w 48"/>
                <a:gd name="T7" fmla="*/ 25 h 61"/>
                <a:gd name="T8" fmla="*/ 37 w 48"/>
                <a:gd name="T9" fmla="*/ 0 h 61"/>
                <a:gd name="T10" fmla="*/ 48 w 48"/>
                <a:gd name="T11" fmla="*/ 0 h 61"/>
                <a:gd name="T12" fmla="*/ 48 w 48"/>
                <a:gd name="T13" fmla="*/ 61 h 61"/>
                <a:gd name="T14" fmla="*/ 37 w 48"/>
                <a:gd name="T15" fmla="*/ 61 h 61"/>
                <a:gd name="T16" fmla="*/ 37 w 48"/>
                <a:gd name="T17" fmla="*/ 35 h 61"/>
                <a:gd name="T18" fmla="*/ 13 w 48"/>
                <a:gd name="T19" fmla="*/ 35 h 61"/>
                <a:gd name="T20" fmla="*/ 13 w 48"/>
                <a:gd name="T21" fmla="*/ 61 h 61"/>
                <a:gd name="T22" fmla="*/ 0 w 48"/>
                <a:gd name="T23" fmla="*/ 61 h 61"/>
                <a:gd name="T24" fmla="*/ 0 w 48"/>
                <a:gd name="T25" fmla="*/ 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61">
                  <a:moveTo>
                    <a:pt x="0" y="0"/>
                  </a:moveTo>
                  <a:lnTo>
                    <a:pt x="13" y="0"/>
                  </a:lnTo>
                  <a:lnTo>
                    <a:pt x="13" y="25"/>
                  </a:lnTo>
                  <a:lnTo>
                    <a:pt x="37" y="25"/>
                  </a:lnTo>
                  <a:lnTo>
                    <a:pt x="37" y="0"/>
                  </a:lnTo>
                  <a:lnTo>
                    <a:pt x="48" y="0"/>
                  </a:lnTo>
                  <a:lnTo>
                    <a:pt x="48" y="61"/>
                  </a:lnTo>
                  <a:lnTo>
                    <a:pt x="37" y="61"/>
                  </a:lnTo>
                  <a:lnTo>
                    <a:pt x="37" y="35"/>
                  </a:lnTo>
                  <a:lnTo>
                    <a:pt x="13" y="35"/>
                  </a:lnTo>
                  <a:lnTo>
                    <a:pt x="13"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17" name="Rectangle 47">
              <a:extLst>
                <a:ext uri="{FF2B5EF4-FFF2-40B4-BE49-F238E27FC236}">
                  <a16:creationId xmlns:a16="http://schemas.microsoft.com/office/drawing/2014/main" xmlns="" id="{A47C6858-538D-4F96-943C-6F6107FA41F7}"/>
                </a:ext>
              </a:extLst>
            </p:cNvPr>
            <p:cNvSpPr>
              <a:spLocks noChangeArrowheads="1"/>
            </p:cNvSpPr>
            <p:nvPr/>
          </p:nvSpPr>
          <p:spPr bwMode="auto">
            <a:xfrm>
              <a:off x="804" y="288"/>
              <a:ext cx="13" cy="61"/>
            </a:xfrm>
            <a:prstGeom prst="rect">
              <a:avLst/>
            </a:prstGeom>
            <a:grpFill/>
            <a:ln w="0">
              <a:solidFill>
                <a:srgbClr val="FFFFFF"/>
              </a:solidFill>
              <a:miter lim="800000"/>
              <a:headEnd/>
              <a:tailEnd/>
            </a:ln>
          </p:spPr>
          <p:txBody>
            <a:bodyPr/>
            <a:lstStyle/>
            <a:p>
              <a:endParaRPr lang="zh-CN" altLang="en-US"/>
            </a:p>
          </p:txBody>
        </p:sp>
        <p:sp>
          <p:nvSpPr>
            <p:cNvPr id="18" name="Freeform 48">
              <a:extLst>
                <a:ext uri="{FF2B5EF4-FFF2-40B4-BE49-F238E27FC236}">
                  <a16:creationId xmlns:a16="http://schemas.microsoft.com/office/drawing/2014/main" xmlns="" id="{163FA82B-CC22-4782-88D0-3A4AE2D70BCD}"/>
                </a:ext>
              </a:extLst>
            </p:cNvPr>
            <p:cNvSpPr>
              <a:spLocks/>
            </p:cNvSpPr>
            <p:nvPr/>
          </p:nvSpPr>
          <p:spPr bwMode="auto">
            <a:xfrm>
              <a:off x="831" y="288"/>
              <a:ext cx="50" cy="61"/>
            </a:xfrm>
            <a:custGeom>
              <a:avLst/>
              <a:gdLst>
                <a:gd name="T0" fmla="*/ 0 w 50"/>
                <a:gd name="T1" fmla="*/ 0 h 61"/>
                <a:gd name="T2" fmla="*/ 14 w 50"/>
                <a:gd name="T3" fmla="*/ 0 h 61"/>
                <a:gd name="T4" fmla="*/ 36 w 50"/>
                <a:gd name="T5" fmla="*/ 43 h 61"/>
                <a:gd name="T6" fmla="*/ 37 w 50"/>
                <a:gd name="T7" fmla="*/ 45 h 61"/>
                <a:gd name="T8" fmla="*/ 39 w 50"/>
                <a:gd name="T9" fmla="*/ 47 h 61"/>
                <a:gd name="T10" fmla="*/ 40 w 50"/>
                <a:gd name="T11" fmla="*/ 51 h 61"/>
                <a:gd name="T12" fmla="*/ 41 w 50"/>
                <a:gd name="T13" fmla="*/ 54 h 61"/>
                <a:gd name="T14" fmla="*/ 40 w 50"/>
                <a:gd name="T15" fmla="*/ 49 h 61"/>
                <a:gd name="T16" fmla="*/ 40 w 50"/>
                <a:gd name="T17" fmla="*/ 46 h 61"/>
                <a:gd name="T18" fmla="*/ 40 w 50"/>
                <a:gd name="T19" fmla="*/ 43 h 61"/>
                <a:gd name="T20" fmla="*/ 40 w 50"/>
                <a:gd name="T21" fmla="*/ 40 h 61"/>
                <a:gd name="T22" fmla="*/ 40 w 50"/>
                <a:gd name="T23" fmla="*/ 0 h 61"/>
                <a:gd name="T24" fmla="*/ 50 w 50"/>
                <a:gd name="T25" fmla="*/ 0 h 61"/>
                <a:gd name="T26" fmla="*/ 50 w 50"/>
                <a:gd name="T27" fmla="*/ 61 h 61"/>
                <a:gd name="T28" fmla="*/ 35 w 50"/>
                <a:gd name="T29" fmla="*/ 61 h 61"/>
                <a:gd name="T30" fmla="*/ 12 w 50"/>
                <a:gd name="T31" fmla="*/ 17 h 61"/>
                <a:gd name="T32" fmla="*/ 11 w 50"/>
                <a:gd name="T33" fmla="*/ 16 h 61"/>
                <a:gd name="T34" fmla="*/ 10 w 50"/>
                <a:gd name="T35" fmla="*/ 14 h 61"/>
                <a:gd name="T36" fmla="*/ 10 w 50"/>
                <a:gd name="T37" fmla="*/ 10 h 61"/>
                <a:gd name="T38" fmla="*/ 9 w 50"/>
                <a:gd name="T39" fmla="*/ 7 h 61"/>
                <a:gd name="T40" fmla="*/ 9 w 50"/>
                <a:gd name="T41" fmla="*/ 12 h 61"/>
                <a:gd name="T42" fmla="*/ 10 w 50"/>
                <a:gd name="T43" fmla="*/ 16 h 61"/>
                <a:gd name="T44" fmla="*/ 10 w 50"/>
                <a:gd name="T45" fmla="*/ 20 h 61"/>
                <a:gd name="T46" fmla="*/ 10 w 50"/>
                <a:gd name="T47" fmla="*/ 22 h 61"/>
                <a:gd name="T48" fmla="*/ 10 w 50"/>
                <a:gd name="T49" fmla="*/ 61 h 61"/>
                <a:gd name="T50" fmla="*/ 0 w 50"/>
                <a:gd name="T51" fmla="*/ 61 h 61"/>
                <a:gd name="T52" fmla="*/ 0 w 50"/>
                <a:gd name="T53" fmla="*/ 0 h 6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61">
                  <a:moveTo>
                    <a:pt x="0" y="0"/>
                  </a:moveTo>
                  <a:lnTo>
                    <a:pt x="14" y="0"/>
                  </a:lnTo>
                  <a:lnTo>
                    <a:pt x="36" y="43"/>
                  </a:lnTo>
                  <a:lnTo>
                    <a:pt x="37" y="45"/>
                  </a:lnTo>
                  <a:lnTo>
                    <a:pt x="39" y="47"/>
                  </a:lnTo>
                  <a:lnTo>
                    <a:pt x="40" y="51"/>
                  </a:lnTo>
                  <a:lnTo>
                    <a:pt x="41" y="54"/>
                  </a:lnTo>
                  <a:lnTo>
                    <a:pt x="40" y="49"/>
                  </a:lnTo>
                  <a:lnTo>
                    <a:pt x="40" y="46"/>
                  </a:lnTo>
                  <a:lnTo>
                    <a:pt x="40" y="43"/>
                  </a:lnTo>
                  <a:lnTo>
                    <a:pt x="40" y="40"/>
                  </a:lnTo>
                  <a:lnTo>
                    <a:pt x="40" y="0"/>
                  </a:lnTo>
                  <a:lnTo>
                    <a:pt x="50" y="0"/>
                  </a:lnTo>
                  <a:lnTo>
                    <a:pt x="50" y="61"/>
                  </a:lnTo>
                  <a:lnTo>
                    <a:pt x="35" y="61"/>
                  </a:lnTo>
                  <a:lnTo>
                    <a:pt x="12" y="17"/>
                  </a:lnTo>
                  <a:lnTo>
                    <a:pt x="11" y="16"/>
                  </a:lnTo>
                  <a:lnTo>
                    <a:pt x="10" y="14"/>
                  </a:lnTo>
                  <a:lnTo>
                    <a:pt x="10" y="10"/>
                  </a:lnTo>
                  <a:lnTo>
                    <a:pt x="9" y="7"/>
                  </a:lnTo>
                  <a:lnTo>
                    <a:pt x="9" y="12"/>
                  </a:lnTo>
                  <a:lnTo>
                    <a:pt x="10" y="16"/>
                  </a:lnTo>
                  <a:lnTo>
                    <a:pt x="10" y="20"/>
                  </a:lnTo>
                  <a:lnTo>
                    <a:pt x="10" y="22"/>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19" name="Freeform 49">
              <a:extLst>
                <a:ext uri="{FF2B5EF4-FFF2-40B4-BE49-F238E27FC236}">
                  <a16:creationId xmlns:a16="http://schemas.microsoft.com/office/drawing/2014/main" xmlns="" id="{DA58366E-D6AA-475E-AB80-DFACB3DC03ED}"/>
                </a:ext>
              </a:extLst>
            </p:cNvPr>
            <p:cNvSpPr>
              <a:spLocks noEditPoints="1"/>
            </p:cNvSpPr>
            <p:nvPr/>
          </p:nvSpPr>
          <p:spPr bwMode="auto">
            <a:xfrm>
              <a:off x="888" y="288"/>
              <a:ext cx="62" cy="61"/>
            </a:xfrm>
            <a:custGeom>
              <a:avLst/>
              <a:gdLst>
                <a:gd name="T0" fmla="*/ 23 w 62"/>
                <a:gd name="T1" fmla="*/ 0 h 61"/>
                <a:gd name="T2" fmla="*/ 38 w 62"/>
                <a:gd name="T3" fmla="*/ 0 h 61"/>
                <a:gd name="T4" fmla="*/ 62 w 62"/>
                <a:gd name="T5" fmla="*/ 61 h 61"/>
                <a:gd name="T6" fmla="*/ 48 w 62"/>
                <a:gd name="T7" fmla="*/ 61 h 61"/>
                <a:gd name="T8" fmla="*/ 44 w 62"/>
                <a:gd name="T9" fmla="*/ 47 h 61"/>
                <a:gd name="T10" fmla="*/ 17 w 62"/>
                <a:gd name="T11" fmla="*/ 47 h 61"/>
                <a:gd name="T12" fmla="*/ 11 w 62"/>
                <a:gd name="T13" fmla="*/ 61 h 61"/>
                <a:gd name="T14" fmla="*/ 0 w 62"/>
                <a:gd name="T15" fmla="*/ 61 h 61"/>
                <a:gd name="T16" fmla="*/ 23 w 62"/>
                <a:gd name="T17" fmla="*/ 0 h 61"/>
                <a:gd name="T18" fmla="*/ 31 w 62"/>
                <a:gd name="T19" fmla="*/ 10 h 61"/>
                <a:gd name="T20" fmla="*/ 21 w 62"/>
                <a:gd name="T21" fmla="*/ 38 h 61"/>
                <a:gd name="T22" fmla="*/ 40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3" y="0"/>
                  </a:moveTo>
                  <a:lnTo>
                    <a:pt x="38" y="0"/>
                  </a:lnTo>
                  <a:lnTo>
                    <a:pt x="62" y="61"/>
                  </a:lnTo>
                  <a:lnTo>
                    <a:pt x="48" y="61"/>
                  </a:lnTo>
                  <a:lnTo>
                    <a:pt x="44" y="47"/>
                  </a:lnTo>
                  <a:lnTo>
                    <a:pt x="17" y="47"/>
                  </a:lnTo>
                  <a:lnTo>
                    <a:pt x="11" y="61"/>
                  </a:lnTo>
                  <a:lnTo>
                    <a:pt x="0" y="61"/>
                  </a:lnTo>
                  <a:lnTo>
                    <a:pt x="23" y="0"/>
                  </a:lnTo>
                  <a:close/>
                  <a:moveTo>
                    <a:pt x="31" y="10"/>
                  </a:moveTo>
                  <a:lnTo>
                    <a:pt x="21" y="38"/>
                  </a:lnTo>
                  <a:lnTo>
                    <a:pt x="40" y="38"/>
                  </a:lnTo>
                  <a:lnTo>
                    <a:pt x="31" y="10"/>
                  </a:lnTo>
                  <a:close/>
                </a:path>
              </a:pathLst>
            </a:custGeom>
            <a:grpFill/>
            <a:ln w="0">
              <a:solidFill>
                <a:srgbClr val="FFFFFF"/>
              </a:solidFill>
              <a:prstDash val="solid"/>
              <a:round/>
              <a:headEnd/>
              <a:tailEnd/>
            </a:ln>
          </p:spPr>
          <p:txBody>
            <a:bodyPr/>
            <a:lstStyle/>
            <a:p>
              <a:endParaRPr lang="zh-CN" altLang="en-US"/>
            </a:p>
          </p:txBody>
        </p:sp>
        <p:sp>
          <p:nvSpPr>
            <p:cNvPr id="20" name="Freeform 50">
              <a:extLst>
                <a:ext uri="{FF2B5EF4-FFF2-40B4-BE49-F238E27FC236}">
                  <a16:creationId xmlns:a16="http://schemas.microsoft.com/office/drawing/2014/main" xmlns="" id="{F4479783-2D8E-4BC8-850F-4BE7DA424DB8}"/>
                </a:ext>
              </a:extLst>
            </p:cNvPr>
            <p:cNvSpPr>
              <a:spLocks/>
            </p:cNvSpPr>
            <p:nvPr/>
          </p:nvSpPr>
          <p:spPr bwMode="auto">
            <a:xfrm>
              <a:off x="981" y="288"/>
              <a:ext cx="70" cy="61"/>
            </a:xfrm>
            <a:custGeom>
              <a:avLst/>
              <a:gdLst>
                <a:gd name="T0" fmla="*/ 0 w 70"/>
                <a:gd name="T1" fmla="*/ 0 h 61"/>
                <a:gd name="T2" fmla="*/ 18 w 70"/>
                <a:gd name="T3" fmla="*/ 0 h 61"/>
                <a:gd name="T4" fmla="*/ 33 w 70"/>
                <a:gd name="T5" fmla="*/ 43 h 61"/>
                <a:gd name="T6" fmla="*/ 34 w 70"/>
                <a:gd name="T7" fmla="*/ 45 h 61"/>
                <a:gd name="T8" fmla="*/ 34 w 70"/>
                <a:gd name="T9" fmla="*/ 47 h 61"/>
                <a:gd name="T10" fmla="*/ 34 w 70"/>
                <a:gd name="T11" fmla="*/ 49 h 61"/>
                <a:gd name="T12" fmla="*/ 36 w 70"/>
                <a:gd name="T13" fmla="*/ 53 h 61"/>
                <a:gd name="T14" fmla="*/ 36 w 70"/>
                <a:gd name="T15" fmla="*/ 49 h 61"/>
                <a:gd name="T16" fmla="*/ 36 w 70"/>
                <a:gd name="T17" fmla="*/ 47 h 61"/>
                <a:gd name="T18" fmla="*/ 37 w 70"/>
                <a:gd name="T19" fmla="*/ 45 h 61"/>
                <a:gd name="T20" fmla="*/ 37 w 70"/>
                <a:gd name="T21" fmla="*/ 43 h 61"/>
                <a:gd name="T22" fmla="*/ 52 w 70"/>
                <a:gd name="T23" fmla="*/ 0 h 61"/>
                <a:gd name="T24" fmla="*/ 70 w 70"/>
                <a:gd name="T25" fmla="*/ 0 h 61"/>
                <a:gd name="T26" fmla="*/ 70 w 70"/>
                <a:gd name="T27" fmla="*/ 61 h 61"/>
                <a:gd name="T28" fmla="*/ 59 w 70"/>
                <a:gd name="T29" fmla="*/ 61 h 61"/>
                <a:gd name="T30" fmla="*/ 59 w 70"/>
                <a:gd name="T31" fmla="*/ 16 h 61"/>
                <a:gd name="T32" fmla="*/ 59 w 70"/>
                <a:gd name="T33" fmla="*/ 14 h 61"/>
                <a:gd name="T34" fmla="*/ 59 w 70"/>
                <a:gd name="T35" fmla="*/ 10 h 61"/>
                <a:gd name="T36" fmla="*/ 60 w 70"/>
                <a:gd name="T37" fmla="*/ 8 h 61"/>
                <a:gd name="T38" fmla="*/ 60 w 70"/>
                <a:gd name="T39" fmla="*/ 5 h 61"/>
                <a:gd name="T40" fmla="*/ 59 w 70"/>
                <a:gd name="T41" fmla="*/ 8 h 61"/>
                <a:gd name="T42" fmla="*/ 59 w 70"/>
                <a:gd name="T43" fmla="*/ 10 h 61"/>
                <a:gd name="T44" fmla="*/ 57 w 70"/>
                <a:gd name="T45" fmla="*/ 13 h 61"/>
                <a:gd name="T46" fmla="*/ 57 w 70"/>
                <a:gd name="T47" fmla="*/ 14 h 61"/>
                <a:gd name="T48" fmla="*/ 40 w 70"/>
                <a:gd name="T49" fmla="*/ 61 h 61"/>
                <a:gd name="T50" fmla="*/ 29 w 70"/>
                <a:gd name="T51" fmla="*/ 61 h 61"/>
                <a:gd name="T52" fmla="*/ 13 w 70"/>
                <a:gd name="T53" fmla="*/ 15 h 61"/>
                <a:gd name="T54" fmla="*/ 11 w 70"/>
                <a:gd name="T55" fmla="*/ 13 h 61"/>
                <a:gd name="T56" fmla="*/ 11 w 70"/>
                <a:gd name="T57" fmla="*/ 10 h 61"/>
                <a:gd name="T58" fmla="*/ 10 w 70"/>
                <a:gd name="T59" fmla="*/ 8 h 61"/>
                <a:gd name="T60" fmla="*/ 10 w 70"/>
                <a:gd name="T61" fmla="*/ 5 h 61"/>
                <a:gd name="T62" fmla="*/ 10 w 70"/>
                <a:gd name="T63" fmla="*/ 10 h 61"/>
                <a:gd name="T64" fmla="*/ 10 w 70"/>
                <a:gd name="T65" fmla="*/ 13 h 61"/>
                <a:gd name="T66" fmla="*/ 10 w 70"/>
                <a:gd name="T67" fmla="*/ 15 h 61"/>
                <a:gd name="T68" fmla="*/ 10 w 70"/>
                <a:gd name="T69" fmla="*/ 16 h 61"/>
                <a:gd name="T70" fmla="*/ 10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8" y="0"/>
                  </a:lnTo>
                  <a:lnTo>
                    <a:pt x="33" y="43"/>
                  </a:lnTo>
                  <a:lnTo>
                    <a:pt x="34" y="45"/>
                  </a:lnTo>
                  <a:lnTo>
                    <a:pt x="34" y="47"/>
                  </a:lnTo>
                  <a:lnTo>
                    <a:pt x="34" y="49"/>
                  </a:lnTo>
                  <a:lnTo>
                    <a:pt x="36" y="53"/>
                  </a:lnTo>
                  <a:lnTo>
                    <a:pt x="36" y="49"/>
                  </a:lnTo>
                  <a:lnTo>
                    <a:pt x="36" y="47"/>
                  </a:lnTo>
                  <a:lnTo>
                    <a:pt x="37" y="45"/>
                  </a:lnTo>
                  <a:lnTo>
                    <a:pt x="37" y="43"/>
                  </a:lnTo>
                  <a:lnTo>
                    <a:pt x="52" y="0"/>
                  </a:lnTo>
                  <a:lnTo>
                    <a:pt x="70" y="0"/>
                  </a:lnTo>
                  <a:lnTo>
                    <a:pt x="70" y="61"/>
                  </a:lnTo>
                  <a:lnTo>
                    <a:pt x="59" y="61"/>
                  </a:lnTo>
                  <a:lnTo>
                    <a:pt x="59" y="16"/>
                  </a:lnTo>
                  <a:lnTo>
                    <a:pt x="59" y="14"/>
                  </a:lnTo>
                  <a:lnTo>
                    <a:pt x="59" y="10"/>
                  </a:lnTo>
                  <a:lnTo>
                    <a:pt x="60" y="8"/>
                  </a:lnTo>
                  <a:lnTo>
                    <a:pt x="60" y="5"/>
                  </a:lnTo>
                  <a:lnTo>
                    <a:pt x="59" y="8"/>
                  </a:lnTo>
                  <a:lnTo>
                    <a:pt x="59" y="10"/>
                  </a:lnTo>
                  <a:lnTo>
                    <a:pt x="57" y="13"/>
                  </a:lnTo>
                  <a:lnTo>
                    <a:pt x="57" y="14"/>
                  </a:lnTo>
                  <a:lnTo>
                    <a:pt x="40" y="61"/>
                  </a:lnTo>
                  <a:lnTo>
                    <a:pt x="29" y="61"/>
                  </a:lnTo>
                  <a:lnTo>
                    <a:pt x="13" y="15"/>
                  </a:lnTo>
                  <a:lnTo>
                    <a:pt x="11" y="13"/>
                  </a:lnTo>
                  <a:lnTo>
                    <a:pt x="11" y="10"/>
                  </a:lnTo>
                  <a:lnTo>
                    <a:pt x="10" y="8"/>
                  </a:lnTo>
                  <a:lnTo>
                    <a:pt x="10" y="5"/>
                  </a:lnTo>
                  <a:lnTo>
                    <a:pt x="10" y="10"/>
                  </a:lnTo>
                  <a:lnTo>
                    <a:pt x="10" y="13"/>
                  </a:lnTo>
                  <a:lnTo>
                    <a:pt x="10" y="15"/>
                  </a:lnTo>
                  <a:lnTo>
                    <a:pt x="10" y="16"/>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21" name="Freeform 51">
              <a:extLst>
                <a:ext uri="{FF2B5EF4-FFF2-40B4-BE49-F238E27FC236}">
                  <a16:creationId xmlns:a16="http://schemas.microsoft.com/office/drawing/2014/main" xmlns="" id="{2E5B98C2-BC0C-4351-8B9E-56B97F69ACA3}"/>
                </a:ext>
              </a:extLst>
            </p:cNvPr>
            <p:cNvSpPr>
              <a:spLocks noEditPoints="1"/>
            </p:cNvSpPr>
            <p:nvPr/>
          </p:nvSpPr>
          <p:spPr bwMode="auto">
            <a:xfrm>
              <a:off x="1058" y="288"/>
              <a:ext cx="62" cy="61"/>
            </a:xfrm>
            <a:custGeom>
              <a:avLst/>
              <a:gdLst>
                <a:gd name="T0" fmla="*/ 23 w 62"/>
                <a:gd name="T1" fmla="*/ 0 h 61"/>
                <a:gd name="T2" fmla="*/ 38 w 62"/>
                <a:gd name="T3" fmla="*/ 0 h 61"/>
                <a:gd name="T4" fmla="*/ 62 w 62"/>
                <a:gd name="T5" fmla="*/ 61 h 61"/>
                <a:gd name="T6" fmla="*/ 48 w 62"/>
                <a:gd name="T7" fmla="*/ 61 h 61"/>
                <a:gd name="T8" fmla="*/ 44 w 62"/>
                <a:gd name="T9" fmla="*/ 47 h 61"/>
                <a:gd name="T10" fmla="*/ 17 w 62"/>
                <a:gd name="T11" fmla="*/ 47 h 61"/>
                <a:gd name="T12" fmla="*/ 11 w 62"/>
                <a:gd name="T13" fmla="*/ 61 h 61"/>
                <a:gd name="T14" fmla="*/ 0 w 62"/>
                <a:gd name="T15" fmla="*/ 61 h 61"/>
                <a:gd name="T16" fmla="*/ 23 w 62"/>
                <a:gd name="T17" fmla="*/ 0 h 61"/>
                <a:gd name="T18" fmla="*/ 31 w 62"/>
                <a:gd name="T19" fmla="*/ 10 h 61"/>
                <a:gd name="T20" fmla="*/ 21 w 62"/>
                <a:gd name="T21" fmla="*/ 38 h 61"/>
                <a:gd name="T22" fmla="*/ 40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3" y="0"/>
                  </a:moveTo>
                  <a:lnTo>
                    <a:pt x="38" y="0"/>
                  </a:lnTo>
                  <a:lnTo>
                    <a:pt x="62" y="61"/>
                  </a:lnTo>
                  <a:lnTo>
                    <a:pt x="48" y="61"/>
                  </a:lnTo>
                  <a:lnTo>
                    <a:pt x="44" y="47"/>
                  </a:lnTo>
                  <a:lnTo>
                    <a:pt x="17" y="47"/>
                  </a:lnTo>
                  <a:lnTo>
                    <a:pt x="11" y="61"/>
                  </a:lnTo>
                  <a:lnTo>
                    <a:pt x="0" y="61"/>
                  </a:lnTo>
                  <a:lnTo>
                    <a:pt x="23" y="0"/>
                  </a:lnTo>
                  <a:close/>
                  <a:moveTo>
                    <a:pt x="31" y="10"/>
                  </a:moveTo>
                  <a:lnTo>
                    <a:pt x="21" y="38"/>
                  </a:lnTo>
                  <a:lnTo>
                    <a:pt x="40" y="38"/>
                  </a:lnTo>
                  <a:lnTo>
                    <a:pt x="31" y="10"/>
                  </a:lnTo>
                  <a:close/>
                </a:path>
              </a:pathLst>
            </a:custGeom>
            <a:grpFill/>
            <a:ln w="0">
              <a:solidFill>
                <a:srgbClr val="FFFFFF"/>
              </a:solidFill>
              <a:prstDash val="solid"/>
              <a:round/>
              <a:headEnd/>
              <a:tailEnd/>
            </a:ln>
          </p:spPr>
          <p:txBody>
            <a:bodyPr/>
            <a:lstStyle/>
            <a:p>
              <a:endParaRPr lang="zh-CN" altLang="en-US"/>
            </a:p>
          </p:txBody>
        </p:sp>
        <p:sp>
          <p:nvSpPr>
            <p:cNvPr id="22" name="Freeform 52">
              <a:extLst>
                <a:ext uri="{FF2B5EF4-FFF2-40B4-BE49-F238E27FC236}">
                  <a16:creationId xmlns:a16="http://schemas.microsoft.com/office/drawing/2014/main" xmlns="" id="{BE53A66D-CA78-4CC4-B341-34728D46A55B}"/>
                </a:ext>
              </a:extLst>
            </p:cNvPr>
            <p:cNvSpPr>
              <a:spLocks noEditPoints="1"/>
            </p:cNvSpPr>
            <p:nvPr/>
          </p:nvSpPr>
          <p:spPr bwMode="auto">
            <a:xfrm>
              <a:off x="1125" y="288"/>
              <a:ext cx="46" cy="61"/>
            </a:xfrm>
            <a:custGeom>
              <a:avLst/>
              <a:gdLst>
                <a:gd name="T0" fmla="*/ 0 w 46"/>
                <a:gd name="T1" fmla="*/ 0 h 61"/>
                <a:gd name="T2" fmla="*/ 20 w 46"/>
                <a:gd name="T3" fmla="*/ 0 h 61"/>
                <a:gd name="T4" fmla="*/ 27 w 46"/>
                <a:gd name="T5" fmla="*/ 0 h 61"/>
                <a:gd name="T6" fmla="*/ 33 w 46"/>
                <a:gd name="T7" fmla="*/ 2 h 61"/>
                <a:gd name="T8" fmla="*/ 38 w 46"/>
                <a:gd name="T9" fmla="*/ 5 h 61"/>
                <a:gd name="T10" fmla="*/ 40 w 46"/>
                <a:gd name="T11" fmla="*/ 7 h 61"/>
                <a:gd name="T12" fmla="*/ 42 w 46"/>
                <a:gd name="T13" fmla="*/ 12 h 61"/>
                <a:gd name="T14" fmla="*/ 42 w 46"/>
                <a:gd name="T15" fmla="*/ 16 h 61"/>
                <a:gd name="T16" fmla="*/ 42 w 46"/>
                <a:gd name="T17" fmla="*/ 20 h 61"/>
                <a:gd name="T18" fmla="*/ 41 w 46"/>
                <a:gd name="T19" fmla="*/ 23 h 61"/>
                <a:gd name="T20" fmla="*/ 39 w 46"/>
                <a:gd name="T21" fmla="*/ 25 h 61"/>
                <a:gd name="T22" fmla="*/ 36 w 46"/>
                <a:gd name="T23" fmla="*/ 28 h 61"/>
                <a:gd name="T24" fmla="*/ 34 w 46"/>
                <a:gd name="T25" fmla="*/ 30 h 61"/>
                <a:gd name="T26" fmla="*/ 29 w 46"/>
                <a:gd name="T27" fmla="*/ 31 h 61"/>
                <a:gd name="T28" fmla="*/ 32 w 46"/>
                <a:gd name="T29" fmla="*/ 32 h 61"/>
                <a:gd name="T30" fmla="*/ 34 w 46"/>
                <a:gd name="T31" fmla="*/ 33 h 61"/>
                <a:gd name="T32" fmla="*/ 35 w 46"/>
                <a:gd name="T33" fmla="*/ 36 h 61"/>
                <a:gd name="T34" fmla="*/ 38 w 46"/>
                <a:gd name="T35" fmla="*/ 40 h 61"/>
                <a:gd name="T36" fmla="*/ 46 w 46"/>
                <a:gd name="T37" fmla="*/ 61 h 61"/>
                <a:gd name="T38" fmla="*/ 33 w 46"/>
                <a:gd name="T39" fmla="*/ 61 h 61"/>
                <a:gd name="T40" fmla="*/ 26 w 46"/>
                <a:gd name="T41" fmla="*/ 43 h 61"/>
                <a:gd name="T42" fmla="*/ 25 w 46"/>
                <a:gd name="T43" fmla="*/ 39 h 61"/>
                <a:gd name="T44" fmla="*/ 23 w 46"/>
                <a:gd name="T45" fmla="*/ 37 h 61"/>
                <a:gd name="T46" fmla="*/ 20 w 46"/>
                <a:gd name="T47" fmla="*/ 36 h 61"/>
                <a:gd name="T48" fmla="*/ 16 w 46"/>
                <a:gd name="T49" fmla="*/ 36 h 61"/>
                <a:gd name="T50" fmla="*/ 12 w 46"/>
                <a:gd name="T51" fmla="*/ 36 h 61"/>
                <a:gd name="T52" fmla="*/ 12 w 46"/>
                <a:gd name="T53" fmla="*/ 61 h 61"/>
                <a:gd name="T54" fmla="*/ 0 w 46"/>
                <a:gd name="T55" fmla="*/ 61 h 61"/>
                <a:gd name="T56" fmla="*/ 0 w 46"/>
                <a:gd name="T57" fmla="*/ 0 h 61"/>
                <a:gd name="T58" fmla="*/ 12 w 46"/>
                <a:gd name="T59" fmla="*/ 9 h 61"/>
                <a:gd name="T60" fmla="*/ 12 w 46"/>
                <a:gd name="T61" fmla="*/ 28 h 61"/>
                <a:gd name="T62" fmla="*/ 18 w 46"/>
                <a:gd name="T63" fmla="*/ 28 h 61"/>
                <a:gd name="T64" fmla="*/ 21 w 46"/>
                <a:gd name="T65" fmla="*/ 27 h 61"/>
                <a:gd name="T66" fmla="*/ 25 w 46"/>
                <a:gd name="T67" fmla="*/ 27 h 61"/>
                <a:gd name="T68" fmla="*/ 27 w 46"/>
                <a:gd name="T69" fmla="*/ 24 h 61"/>
                <a:gd name="T70" fmla="*/ 29 w 46"/>
                <a:gd name="T71" fmla="*/ 23 h 61"/>
                <a:gd name="T72" fmla="*/ 31 w 46"/>
                <a:gd name="T73" fmla="*/ 21 h 61"/>
                <a:gd name="T74" fmla="*/ 31 w 46"/>
                <a:gd name="T75" fmla="*/ 18 h 61"/>
                <a:gd name="T76" fmla="*/ 31 w 46"/>
                <a:gd name="T77" fmla="*/ 15 h 61"/>
                <a:gd name="T78" fmla="*/ 29 w 46"/>
                <a:gd name="T79" fmla="*/ 13 h 61"/>
                <a:gd name="T80" fmla="*/ 27 w 46"/>
                <a:gd name="T81" fmla="*/ 10 h 61"/>
                <a:gd name="T82" fmla="*/ 25 w 46"/>
                <a:gd name="T83" fmla="*/ 9 h 61"/>
                <a:gd name="T84" fmla="*/ 21 w 46"/>
                <a:gd name="T85" fmla="*/ 9 h 61"/>
                <a:gd name="T86" fmla="*/ 17 w 46"/>
                <a:gd name="T87" fmla="*/ 9 h 61"/>
                <a:gd name="T88" fmla="*/ 12 w 46"/>
                <a:gd name="T89" fmla="*/ 9 h 6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6" h="61">
                  <a:moveTo>
                    <a:pt x="0" y="0"/>
                  </a:moveTo>
                  <a:lnTo>
                    <a:pt x="20" y="0"/>
                  </a:lnTo>
                  <a:lnTo>
                    <a:pt x="27" y="0"/>
                  </a:lnTo>
                  <a:lnTo>
                    <a:pt x="33" y="2"/>
                  </a:lnTo>
                  <a:lnTo>
                    <a:pt x="38" y="5"/>
                  </a:lnTo>
                  <a:lnTo>
                    <a:pt x="40" y="7"/>
                  </a:lnTo>
                  <a:lnTo>
                    <a:pt x="42" y="12"/>
                  </a:lnTo>
                  <a:lnTo>
                    <a:pt x="42" y="16"/>
                  </a:lnTo>
                  <a:lnTo>
                    <a:pt x="42" y="20"/>
                  </a:lnTo>
                  <a:lnTo>
                    <a:pt x="41" y="23"/>
                  </a:lnTo>
                  <a:lnTo>
                    <a:pt x="39" y="25"/>
                  </a:lnTo>
                  <a:lnTo>
                    <a:pt x="36" y="28"/>
                  </a:lnTo>
                  <a:lnTo>
                    <a:pt x="34" y="30"/>
                  </a:lnTo>
                  <a:lnTo>
                    <a:pt x="29" y="31"/>
                  </a:lnTo>
                  <a:lnTo>
                    <a:pt x="32" y="32"/>
                  </a:lnTo>
                  <a:lnTo>
                    <a:pt x="34" y="33"/>
                  </a:lnTo>
                  <a:lnTo>
                    <a:pt x="35" y="36"/>
                  </a:lnTo>
                  <a:lnTo>
                    <a:pt x="38" y="40"/>
                  </a:lnTo>
                  <a:lnTo>
                    <a:pt x="46" y="61"/>
                  </a:lnTo>
                  <a:lnTo>
                    <a:pt x="33" y="61"/>
                  </a:lnTo>
                  <a:lnTo>
                    <a:pt x="26" y="43"/>
                  </a:lnTo>
                  <a:lnTo>
                    <a:pt x="25" y="39"/>
                  </a:lnTo>
                  <a:lnTo>
                    <a:pt x="23" y="37"/>
                  </a:lnTo>
                  <a:lnTo>
                    <a:pt x="20" y="36"/>
                  </a:lnTo>
                  <a:lnTo>
                    <a:pt x="16" y="36"/>
                  </a:lnTo>
                  <a:lnTo>
                    <a:pt x="12" y="36"/>
                  </a:lnTo>
                  <a:lnTo>
                    <a:pt x="12" y="61"/>
                  </a:lnTo>
                  <a:lnTo>
                    <a:pt x="0" y="61"/>
                  </a:lnTo>
                  <a:lnTo>
                    <a:pt x="0" y="0"/>
                  </a:lnTo>
                  <a:close/>
                  <a:moveTo>
                    <a:pt x="12" y="9"/>
                  </a:moveTo>
                  <a:lnTo>
                    <a:pt x="12" y="28"/>
                  </a:lnTo>
                  <a:lnTo>
                    <a:pt x="18" y="28"/>
                  </a:lnTo>
                  <a:lnTo>
                    <a:pt x="21" y="27"/>
                  </a:lnTo>
                  <a:lnTo>
                    <a:pt x="25" y="27"/>
                  </a:lnTo>
                  <a:lnTo>
                    <a:pt x="27" y="24"/>
                  </a:lnTo>
                  <a:lnTo>
                    <a:pt x="29" y="23"/>
                  </a:lnTo>
                  <a:lnTo>
                    <a:pt x="31" y="21"/>
                  </a:lnTo>
                  <a:lnTo>
                    <a:pt x="31" y="18"/>
                  </a:lnTo>
                  <a:lnTo>
                    <a:pt x="31" y="15"/>
                  </a:lnTo>
                  <a:lnTo>
                    <a:pt x="29" y="13"/>
                  </a:lnTo>
                  <a:lnTo>
                    <a:pt x="27" y="10"/>
                  </a:lnTo>
                  <a:lnTo>
                    <a:pt x="25" y="9"/>
                  </a:lnTo>
                  <a:lnTo>
                    <a:pt x="21" y="9"/>
                  </a:lnTo>
                  <a:lnTo>
                    <a:pt x="17" y="9"/>
                  </a:lnTo>
                  <a:lnTo>
                    <a:pt x="12" y="9"/>
                  </a:lnTo>
                  <a:close/>
                </a:path>
              </a:pathLst>
            </a:custGeom>
            <a:grpFill/>
            <a:ln w="0">
              <a:solidFill>
                <a:srgbClr val="FFFFFF"/>
              </a:solidFill>
              <a:prstDash val="solid"/>
              <a:round/>
              <a:headEnd/>
              <a:tailEnd/>
            </a:ln>
          </p:spPr>
          <p:txBody>
            <a:bodyPr/>
            <a:lstStyle/>
            <a:p>
              <a:endParaRPr lang="zh-CN" altLang="en-US"/>
            </a:p>
          </p:txBody>
        </p:sp>
        <p:sp>
          <p:nvSpPr>
            <p:cNvPr id="23" name="Rectangle 53">
              <a:extLst>
                <a:ext uri="{FF2B5EF4-FFF2-40B4-BE49-F238E27FC236}">
                  <a16:creationId xmlns:a16="http://schemas.microsoft.com/office/drawing/2014/main" xmlns="" id="{5832ADF1-A210-41E2-BF34-8810B726B4E2}"/>
                </a:ext>
              </a:extLst>
            </p:cNvPr>
            <p:cNvSpPr>
              <a:spLocks noChangeArrowheads="1"/>
            </p:cNvSpPr>
            <p:nvPr/>
          </p:nvSpPr>
          <p:spPr bwMode="auto">
            <a:xfrm>
              <a:off x="1179" y="288"/>
              <a:ext cx="12" cy="61"/>
            </a:xfrm>
            <a:prstGeom prst="rect">
              <a:avLst/>
            </a:prstGeom>
            <a:grpFill/>
            <a:ln w="0">
              <a:solidFill>
                <a:srgbClr val="FFFFFF"/>
              </a:solidFill>
              <a:miter lim="800000"/>
              <a:headEnd/>
              <a:tailEnd/>
            </a:ln>
          </p:spPr>
          <p:txBody>
            <a:bodyPr/>
            <a:lstStyle/>
            <a:p>
              <a:endParaRPr lang="zh-CN" altLang="en-US"/>
            </a:p>
          </p:txBody>
        </p:sp>
        <p:sp>
          <p:nvSpPr>
            <p:cNvPr id="24" name="Freeform 54">
              <a:extLst>
                <a:ext uri="{FF2B5EF4-FFF2-40B4-BE49-F238E27FC236}">
                  <a16:creationId xmlns:a16="http://schemas.microsoft.com/office/drawing/2014/main" xmlns="" id="{BDBE951B-7957-4D9E-8347-4F0FF882037D}"/>
                </a:ext>
              </a:extLst>
            </p:cNvPr>
            <p:cNvSpPr>
              <a:spLocks/>
            </p:cNvSpPr>
            <p:nvPr/>
          </p:nvSpPr>
          <p:spPr bwMode="auto">
            <a:xfrm>
              <a:off x="1199" y="288"/>
              <a:ext cx="44" cy="61"/>
            </a:xfrm>
            <a:custGeom>
              <a:avLst/>
              <a:gdLst>
                <a:gd name="T0" fmla="*/ 0 w 44"/>
                <a:gd name="T1" fmla="*/ 0 h 61"/>
                <a:gd name="T2" fmla="*/ 44 w 44"/>
                <a:gd name="T3" fmla="*/ 0 h 61"/>
                <a:gd name="T4" fmla="*/ 44 w 44"/>
                <a:gd name="T5" fmla="*/ 9 h 61"/>
                <a:gd name="T6" fmla="*/ 28 w 44"/>
                <a:gd name="T7" fmla="*/ 9 h 61"/>
                <a:gd name="T8" fmla="*/ 28 w 44"/>
                <a:gd name="T9" fmla="*/ 61 h 61"/>
                <a:gd name="T10" fmla="*/ 16 w 44"/>
                <a:gd name="T11" fmla="*/ 61 h 61"/>
                <a:gd name="T12" fmla="*/ 16 w 44"/>
                <a:gd name="T13" fmla="*/ 9 h 61"/>
                <a:gd name="T14" fmla="*/ 0 w 44"/>
                <a:gd name="T15" fmla="*/ 9 h 61"/>
                <a:gd name="T16" fmla="*/ 0 w 44"/>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4" h="61">
                  <a:moveTo>
                    <a:pt x="0" y="0"/>
                  </a:moveTo>
                  <a:lnTo>
                    <a:pt x="44" y="0"/>
                  </a:lnTo>
                  <a:lnTo>
                    <a:pt x="44" y="9"/>
                  </a:lnTo>
                  <a:lnTo>
                    <a:pt x="28" y="9"/>
                  </a:lnTo>
                  <a:lnTo>
                    <a:pt x="28" y="61"/>
                  </a:lnTo>
                  <a:lnTo>
                    <a:pt x="16" y="61"/>
                  </a:lnTo>
                  <a:lnTo>
                    <a:pt x="16" y="9"/>
                  </a:lnTo>
                  <a:lnTo>
                    <a:pt x="0" y="9"/>
                  </a:lnTo>
                  <a:lnTo>
                    <a:pt x="0" y="0"/>
                  </a:lnTo>
                  <a:close/>
                </a:path>
              </a:pathLst>
            </a:custGeom>
            <a:grpFill/>
            <a:ln w="0">
              <a:solidFill>
                <a:srgbClr val="FFFFFF"/>
              </a:solidFill>
              <a:prstDash val="solid"/>
              <a:round/>
              <a:headEnd/>
              <a:tailEnd/>
            </a:ln>
          </p:spPr>
          <p:txBody>
            <a:bodyPr/>
            <a:lstStyle/>
            <a:p>
              <a:endParaRPr lang="zh-CN" altLang="en-US"/>
            </a:p>
          </p:txBody>
        </p:sp>
        <p:sp>
          <p:nvSpPr>
            <p:cNvPr id="25" name="Rectangle 55">
              <a:extLst>
                <a:ext uri="{FF2B5EF4-FFF2-40B4-BE49-F238E27FC236}">
                  <a16:creationId xmlns:a16="http://schemas.microsoft.com/office/drawing/2014/main" xmlns="" id="{F9F4C7CB-7842-4EFB-899F-4F01922D5F16}"/>
                </a:ext>
              </a:extLst>
            </p:cNvPr>
            <p:cNvSpPr>
              <a:spLocks noChangeArrowheads="1"/>
            </p:cNvSpPr>
            <p:nvPr/>
          </p:nvSpPr>
          <p:spPr bwMode="auto">
            <a:xfrm>
              <a:off x="1251" y="288"/>
              <a:ext cx="13" cy="61"/>
            </a:xfrm>
            <a:prstGeom prst="rect">
              <a:avLst/>
            </a:prstGeom>
            <a:grpFill/>
            <a:ln w="0">
              <a:solidFill>
                <a:srgbClr val="FFFFFF"/>
              </a:solidFill>
              <a:miter lim="800000"/>
              <a:headEnd/>
              <a:tailEnd/>
            </a:ln>
          </p:spPr>
          <p:txBody>
            <a:bodyPr/>
            <a:lstStyle/>
            <a:p>
              <a:endParaRPr lang="zh-CN" altLang="en-US"/>
            </a:p>
          </p:txBody>
        </p:sp>
        <p:sp>
          <p:nvSpPr>
            <p:cNvPr id="26" name="Freeform 56">
              <a:extLst>
                <a:ext uri="{FF2B5EF4-FFF2-40B4-BE49-F238E27FC236}">
                  <a16:creationId xmlns:a16="http://schemas.microsoft.com/office/drawing/2014/main" xmlns="" id="{31042313-C296-4192-BEFF-987F26B75859}"/>
                </a:ext>
              </a:extLst>
            </p:cNvPr>
            <p:cNvSpPr>
              <a:spLocks/>
            </p:cNvSpPr>
            <p:nvPr/>
          </p:nvSpPr>
          <p:spPr bwMode="auto">
            <a:xfrm>
              <a:off x="1277" y="288"/>
              <a:ext cx="70" cy="61"/>
            </a:xfrm>
            <a:custGeom>
              <a:avLst/>
              <a:gdLst>
                <a:gd name="T0" fmla="*/ 0 w 70"/>
                <a:gd name="T1" fmla="*/ 0 h 61"/>
                <a:gd name="T2" fmla="*/ 19 w 70"/>
                <a:gd name="T3" fmla="*/ 0 h 61"/>
                <a:gd name="T4" fmla="*/ 34 w 70"/>
                <a:gd name="T5" fmla="*/ 43 h 61"/>
                <a:gd name="T6" fmla="*/ 34 w 70"/>
                <a:gd name="T7" fmla="*/ 45 h 61"/>
                <a:gd name="T8" fmla="*/ 34 w 70"/>
                <a:gd name="T9" fmla="*/ 47 h 61"/>
                <a:gd name="T10" fmla="*/ 35 w 70"/>
                <a:gd name="T11" fmla="*/ 49 h 61"/>
                <a:gd name="T12" fmla="*/ 35 w 70"/>
                <a:gd name="T13" fmla="*/ 53 h 61"/>
                <a:gd name="T14" fmla="*/ 35 w 70"/>
                <a:gd name="T15" fmla="*/ 49 h 61"/>
                <a:gd name="T16" fmla="*/ 36 w 70"/>
                <a:gd name="T17" fmla="*/ 47 h 61"/>
                <a:gd name="T18" fmla="*/ 36 w 70"/>
                <a:gd name="T19" fmla="*/ 45 h 61"/>
                <a:gd name="T20" fmla="*/ 37 w 70"/>
                <a:gd name="T21" fmla="*/ 43 h 61"/>
                <a:gd name="T22" fmla="*/ 52 w 70"/>
                <a:gd name="T23" fmla="*/ 0 h 61"/>
                <a:gd name="T24" fmla="*/ 70 w 70"/>
                <a:gd name="T25" fmla="*/ 0 h 61"/>
                <a:gd name="T26" fmla="*/ 70 w 70"/>
                <a:gd name="T27" fmla="*/ 61 h 61"/>
                <a:gd name="T28" fmla="*/ 59 w 70"/>
                <a:gd name="T29" fmla="*/ 61 h 61"/>
                <a:gd name="T30" fmla="*/ 59 w 70"/>
                <a:gd name="T31" fmla="*/ 16 h 61"/>
                <a:gd name="T32" fmla="*/ 59 w 70"/>
                <a:gd name="T33" fmla="*/ 14 h 61"/>
                <a:gd name="T34" fmla="*/ 59 w 70"/>
                <a:gd name="T35" fmla="*/ 10 h 61"/>
                <a:gd name="T36" fmla="*/ 59 w 70"/>
                <a:gd name="T37" fmla="*/ 8 h 61"/>
                <a:gd name="T38" fmla="*/ 59 w 70"/>
                <a:gd name="T39" fmla="*/ 5 h 61"/>
                <a:gd name="T40" fmla="*/ 59 w 70"/>
                <a:gd name="T41" fmla="*/ 8 h 61"/>
                <a:gd name="T42" fmla="*/ 58 w 70"/>
                <a:gd name="T43" fmla="*/ 10 h 61"/>
                <a:gd name="T44" fmla="*/ 58 w 70"/>
                <a:gd name="T45" fmla="*/ 13 h 61"/>
                <a:gd name="T46" fmla="*/ 57 w 70"/>
                <a:gd name="T47" fmla="*/ 14 h 61"/>
                <a:gd name="T48" fmla="*/ 39 w 70"/>
                <a:gd name="T49" fmla="*/ 61 h 61"/>
                <a:gd name="T50" fmla="*/ 29 w 70"/>
                <a:gd name="T51" fmla="*/ 61 h 61"/>
                <a:gd name="T52" fmla="*/ 12 w 70"/>
                <a:gd name="T53" fmla="*/ 15 h 61"/>
                <a:gd name="T54" fmla="*/ 12 w 70"/>
                <a:gd name="T55" fmla="*/ 13 h 61"/>
                <a:gd name="T56" fmla="*/ 11 w 70"/>
                <a:gd name="T57" fmla="*/ 10 h 61"/>
                <a:gd name="T58" fmla="*/ 11 w 70"/>
                <a:gd name="T59" fmla="*/ 8 h 61"/>
                <a:gd name="T60" fmla="*/ 10 w 70"/>
                <a:gd name="T61" fmla="*/ 5 h 61"/>
                <a:gd name="T62" fmla="*/ 11 w 70"/>
                <a:gd name="T63" fmla="*/ 10 h 61"/>
                <a:gd name="T64" fmla="*/ 11 w 70"/>
                <a:gd name="T65" fmla="*/ 13 h 61"/>
                <a:gd name="T66" fmla="*/ 11 w 70"/>
                <a:gd name="T67" fmla="*/ 15 h 61"/>
                <a:gd name="T68" fmla="*/ 11 w 70"/>
                <a:gd name="T69" fmla="*/ 16 h 61"/>
                <a:gd name="T70" fmla="*/ 11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9" y="0"/>
                  </a:lnTo>
                  <a:lnTo>
                    <a:pt x="34" y="43"/>
                  </a:lnTo>
                  <a:lnTo>
                    <a:pt x="34" y="45"/>
                  </a:lnTo>
                  <a:lnTo>
                    <a:pt x="34" y="47"/>
                  </a:lnTo>
                  <a:lnTo>
                    <a:pt x="35" y="49"/>
                  </a:lnTo>
                  <a:lnTo>
                    <a:pt x="35" y="53"/>
                  </a:lnTo>
                  <a:lnTo>
                    <a:pt x="35" y="49"/>
                  </a:lnTo>
                  <a:lnTo>
                    <a:pt x="36" y="47"/>
                  </a:lnTo>
                  <a:lnTo>
                    <a:pt x="36" y="45"/>
                  </a:lnTo>
                  <a:lnTo>
                    <a:pt x="37" y="43"/>
                  </a:lnTo>
                  <a:lnTo>
                    <a:pt x="52" y="0"/>
                  </a:lnTo>
                  <a:lnTo>
                    <a:pt x="70" y="0"/>
                  </a:lnTo>
                  <a:lnTo>
                    <a:pt x="70" y="61"/>
                  </a:lnTo>
                  <a:lnTo>
                    <a:pt x="59" y="61"/>
                  </a:lnTo>
                  <a:lnTo>
                    <a:pt x="59" y="16"/>
                  </a:lnTo>
                  <a:lnTo>
                    <a:pt x="59" y="14"/>
                  </a:lnTo>
                  <a:lnTo>
                    <a:pt x="59" y="10"/>
                  </a:lnTo>
                  <a:lnTo>
                    <a:pt x="59" y="8"/>
                  </a:lnTo>
                  <a:lnTo>
                    <a:pt x="59" y="5"/>
                  </a:lnTo>
                  <a:lnTo>
                    <a:pt x="59" y="8"/>
                  </a:lnTo>
                  <a:lnTo>
                    <a:pt x="58" y="10"/>
                  </a:lnTo>
                  <a:lnTo>
                    <a:pt x="58" y="13"/>
                  </a:lnTo>
                  <a:lnTo>
                    <a:pt x="57" y="14"/>
                  </a:lnTo>
                  <a:lnTo>
                    <a:pt x="39" y="61"/>
                  </a:lnTo>
                  <a:lnTo>
                    <a:pt x="29" y="61"/>
                  </a:lnTo>
                  <a:lnTo>
                    <a:pt x="12" y="15"/>
                  </a:lnTo>
                  <a:lnTo>
                    <a:pt x="12" y="13"/>
                  </a:lnTo>
                  <a:lnTo>
                    <a:pt x="11" y="10"/>
                  </a:lnTo>
                  <a:lnTo>
                    <a:pt x="11" y="8"/>
                  </a:lnTo>
                  <a:lnTo>
                    <a:pt x="10" y="5"/>
                  </a:lnTo>
                  <a:lnTo>
                    <a:pt x="11" y="10"/>
                  </a:lnTo>
                  <a:lnTo>
                    <a:pt x="11" y="13"/>
                  </a:lnTo>
                  <a:lnTo>
                    <a:pt x="11" y="15"/>
                  </a:lnTo>
                  <a:lnTo>
                    <a:pt x="11" y="16"/>
                  </a:lnTo>
                  <a:lnTo>
                    <a:pt x="11"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27" name="Freeform 57">
              <a:extLst>
                <a:ext uri="{FF2B5EF4-FFF2-40B4-BE49-F238E27FC236}">
                  <a16:creationId xmlns:a16="http://schemas.microsoft.com/office/drawing/2014/main" xmlns="" id="{CADD343E-E2BA-4662-A344-0CC0F53DC15B}"/>
                </a:ext>
              </a:extLst>
            </p:cNvPr>
            <p:cNvSpPr>
              <a:spLocks/>
            </p:cNvSpPr>
            <p:nvPr/>
          </p:nvSpPr>
          <p:spPr bwMode="auto">
            <a:xfrm>
              <a:off x="1361" y="288"/>
              <a:ext cx="38" cy="61"/>
            </a:xfrm>
            <a:custGeom>
              <a:avLst/>
              <a:gdLst>
                <a:gd name="T0" fmla="*/ 0 w 38"/>
                <a:gd name="T1" fmla="*/ 0 h 61"/>
                <a:gd name="T2" fmla="*/ 37 w 38"/>
                <a:gd name="T3" fmla="*/ 0 h 61"/>
                <a:gd name="T4" fmla="*/ 37 w 38"/>
                <a:gd name="T5" fmla="*/ 9 h 61"/>
                <a:gd name="T6" fmla="*/ 12 w 38"/>
                <a:gd name="T7" fmla="*/ 9 h 61"/>
                <a:gd name="T8" fmla="*/ 12 w 38"/>
                <a:gd name="T9" fmla="*/ 25 h 61"/>
                <a:gd name="T10" fmla="*/ 36 w 38"/>
                <a:gd name="T11" fmla="*/ 25 h 61"/>
                <a:gd name="T12" fmla="*/ 36 w 38"/>
                <a:gd name="T13" fmla="*/ 35 h 61"/>
                <a:gd name="T14" fmla="*/ 12 w 38"/>
                <a:gd name="T15" fmla="*/ 35 h 61"/>
                <a:gd name="T16" fmla="*/ 12 w 38"/>
                <a:gd name="T17" fmla="*/ 52 h 61"/>
                <a:gd name="T18" fmla="*/ 38 w 38"/>
                <a:gd name="T19" fmla="*/ 52 h 61"/>
                <a:gd name="T20" fmla="*/ 38 w 38"/>
                <a:gd name="T21" fmla="*/ 61 h 61"/>
                <a:gd name="T22" fmla="*/ 0 w 38"/>
                <a:gd name="T23" fmla="*/ 61 h 61"/>
                <a:gd name="T24" fmla="*/ 0 w 38"/>
                <a:gd name="T25" fmla="*/ 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 h="61">
                  <a:moveTo>
                    <a:pt x="0" y="0"/>
                  </a:moveTo>
                  <a:lnTo>
                    <a:pt x="37" y="0"/>
                  </a:lnTo>
                  <a:lnTo>
                    <a:pt x="37" y="9"/>
                  </a:lnTo>
                  <a:lnTo>
                    <a:pt x="12" y="9"/>
                  </a:lnTo>
                  <a:lnTo>
                    <a:pt x="12" y="25"/>
                  </a:lnTo>
                  <a:lnTo>
                    <a:pt x="36" y="25"/>
                  </a:lnTo>
                  <a:lnTo>
                    <a:pt x="36" y="35"/>
                  </a:lnTo>
                  <a:lnTo>
                    <a:pt x="12" y="35"/>
                  </a:lnTo>
                  <a:lnTo>
                    <a:pt x="12" y="52"/>
                  </a:lnTo>
                  <a:lnTo>
                    <a:pt x="38" y="52"/>
                  </a:lnTo>
                  <a:lnTo>
                    <a:pt x="38"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28" name="Freeform 58">
              <a:extLst>
                <a:ext uri="{FF2B5EF4-FFF2-40B4-BE49-F238E27FC236}">
                  <a16:creationId xmlns:a16="http://schemas.microsoft.com/office/drawing/2014/main" xmlns="" id="{CF50461D-02EF-4547-AF48-6CEFB06F6C92}"/>
                </a:ext>
              </a:extLst>
            </p:cNvPr>
            <p:cNvSpPr>
              <a:spLocks noEditPoints="1"/>
            </p:cNvSpPr>
            <p:nvPr/>
          </p:nvSpPr>
          <p:spPr bwMode="auto">
            <a:xfrm>
              <a:off x="1430" y="288"/>
              <a:ext cx="62" cy="61"/>
            </a:xfrm>
            <a:custGeom>
              <a:avLst/>
              <a:gdLst>
                <a:gd name="T0" fmla="*/ 23 w 62"/>
                <a:gd name="T1" fmla="*/ 0 h 61"/>
                <a:gd name="T2" fmla="*/ 38 w 62"/>
                <a:gd name="T3" fmla="*/ 0 h 61"/>
                <a:gd name="T4" fmla="*/ 62 w 62"/>
                <a:gd name="T5" fmla="*/ 61 h 61"/>
                <a:gd name="T6" fmla="*/ 48 w 62"/>
                <a:gd name="T7" fmla="*/ 61 h 61"/>
                <a:gd name="T8" fmla="*/ 44 w 62"/>
                <a:gd name="T9" fmla="*/ 47 h 61"/>
                <a:gd name="T10" fmla="*/ 17 w 62"/>
                <a:gd name="T11" fmla="*/ 47 h 61"/>
                <a:gd name="T12" fmla="*/ 12 w 62"/>
                <a:gd name="T13" fmla="*/ 61 h 61"/>
                <a:gd name="T14" fmla="*/ 0 w 62"/>
                <a:gd name="T15" fmla="*/ 61 h 61"/>
                <a:gd name="T16" fmla="*/ 23 w 62"/>
                <a:gd name="T17" fmla="*/ 0 h 61"/>
                <a:gd name="T18" fmla="*/ 31 w 62"/>
                <a:gd name="T19" fmla="*/ 10 h 61"/>
                <a:gd name="T20" fmla="*/ 21 w 62"/>
                <a:gd name="T21" fmla="*/ 38 h 61"/>
                <a:gd name="T22" fmla="*/ 40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3" y="0"/>
                  </a:moveTo>
                  <a:lnTo>
                    <a:pt x="38" y="0"/>
                  </a:lnTo>
                  <a:lnTo>
                    <a:pt x="62" y="61"/>
                  </a:lnTo>
                  <a:lnTo>
                    <a:pt x="48" y="61"/>
                  </a:lnTo>
                  <a:lnTo>
                    <a:pt x="44" y="47"/>
                  </a:lnTo>
                  <a:lnTo>
                    <a:pt x="17" y="47"/>
                  </a:lnTo>
                  <a:lnTo>
                    <a:pt x="12" y="61"/>
                  </a:lnTo>
                  <a:lnTo>
                    <a:pt x="0" y="61"/>
                  </a:lnTo>
                  <a:lnTo>
                    <a:pt x="23" y="0"/>
                  </a:lnTo>
                  <a:close/>
                  <a:moveTo>
                    <a:pt x="31" y="10"/>
                  </a:moveTo>
                  <a:lnTo>
                    <a:pt x="21" y="38"/>
                  </a:lnTo>
                  <a:lnTo>
                    <a:pt x="40" y="38"/>
                  </a:lnTo>
                  <a:lnTo>
                    <a:pt x="31" y="10"/>
                  </a:lnTo>
                  <a:close/>
                </a:path>
              </a:pathLst>
            </a:custGeom>
            <a:grpFill/>
            <a:ln w="0">
              <a:solidFill>
                <a:srgbClr val="FFFFFF"/>
              </a:solidFill>
              <a:prstDash val="solid"/>
              <a:round/>
              <a:headEnd/>
              <a:tailEnd/>
            </a:ln>
          </p:spPr>
          <p:txBody>
            <a:bodyPr/>
            <a:lstStyle/>
            <a:p>
              <a:endParaRPr lang="zh-CN" altLang="en-US"/>
            </a:p>
          </p:txBody>
        </p:sp>
        <p:sp>
          <p:nvSpPr>
            <p:cNvPr id="29" name="Freeform 59">
              <a:extLst>
                <a:ext uri="{FF2B5EF4-FFF2-40B4-BE49-F238E27FC236}">
                  <a16:creationId xmlns:a16="http://schemas.microsoft.com/office/drawing/2014/main" xmlns="" id="{9BE62616-56A3-40FC-BD85-189129F18B13}"/>
                </a:ext>
              </a:extLst>
            </p:cNvPr>
            <p:cNvSpPr>
              <a:spLocks noEditPoints="1"/>
            </p:cNvSpPr>
            <p:nvPr/>
          </p:nvSpPr>
          <p:spPr bwMode="auto">
            <a:xfrm>
              <a:off x="1497" y="288"/>
              <a:ext cx="46" cy="61"/>
            </a:xfrm>
            <a:custGeom>
              <a:avLst/>
              <a:gdLst>
                <a:gd name="T0" fmla="*/ 0 w 46"/>
                <a:gd name="T1" fmla="*/ 0 h 61"/>
                <a:gd name="T2" fmla="*/ 20 w 46"/>
                <a:gd name="T3" fmla="*/ 0 h 61"/>
                <a:gd name="T4" fmla="*/ 27 w 46"/>
                <a:gd name="T5" fmla="*/ 0 h 61"/>
                <a:gd name="T6" fmla="*/ 33 w 46"/>
                <a:gd name="T7" fmla="*/ 2 h 61"/>
                <a:gd name="T8" fmla="*/ 38 w 46"/>
                <a:gd name="T9" fmla="*/ 5 h 61"/>
                <a:gd name="T10" fmla="*/ 40 w 46"/>
                <a:gd name="T11" fmla="*/ 7 h 61"/>
                <a:gd name="T12" fmla="*/ 42 w 46"/>
                <a:gd name="T13" fmla="*/ 12 h 61"/>
                <a:gd name="T14" fmla="*/ 42 w 46"/>
                <a:gd name="T15" fmla="*/ 16 h 61"/>
                <a:gd name="T16" fmla="*/ 42 w 46"/>
                <a:gd name="T17" fmla="*/ 20 h 61"/>
                <a:gd name="T18" fmla="*/ 41 w 46"/>
                <a:gd name="T19" fmla="*/ 23 h 61"/>
                <a:gd name="T20" fmla="*/ 40 w 46"/>
                <a:gd name="T21" fmla="*/ 25 h 61"/>
                <a:gd name="T22" fmla="*/ 37 w 46"/>
                <a:gd name="T23" fmla="*/ 28 h 61"/>
                <a:gd name="T24" fmla="*/ 34 w 46"/>
                <a:gd name="T25" fmla="*/ 30 h 61"/>
                <a:gd name="T26" fmla="*/ 30 w 46"/>
                <a:gd name="T27" fmla="*/ 31 h 61"/>
                <a:gd name="T28" fmla="*/ 32 w 46"/>
                <a:gd name="T29" fmla="*/ 32 h 61"/>
                <a:gd name="T30" fmla="*/ 34 w 46"/>
                <a:gd name="T31" fmla="*/ 33 h 61"/>
                <a:gd name="T32" fmla="*/ 35 w 46"/>
                <a:gd name="T33" fmla="*/ 36 h 61"/>
                <a:gd name="T34" fmla="*/ 38 w 46"/>
                <a:gd name="T35" fmla="*/ 40 h 61"/>
                <a:gd name="T36" fmla="*/ 46 w 46"/>
                <a:gd name="T37" fmla="*/ 61 h 61"/>
                <a:gd name="T38" fmla="*/ 33 w 46"/>
                <a:gd name="T39" fmla="*/ 61 h 61"/>
                <a:gd name="T40" fmla="*/ 26 w 46"/>
                <a:gd name="T41" fmla="*/ 43 h 61"/>
                <a:gd name="T42" fmla="*/ 25 w 46"/>
                <a:gd name="T43" fmla="*/ 39 h 61"/>
                <a:gd name="T44" fmla="*/ 23 w 46"/>
                <a:gd name="T45" fmla="*/ 37 h 61"/>
                <a:gd name="T46" fmla="*/ 20 w 46"/>
                <a:gd name="T47" fmla="*/ 36 h 61"/>
                <a:gd name="T48" fmla="*/ 16 w 46"/>
                <a:gd name="T49" fmla="*/ 36 h 61"/>
                <a:gd name="T50" fmla="*/ 12 w 46"/>
                <a:gd name="T51" fmla="*/ 36 h 61"/>
                <a:gd name="T52" fmla="*/ 12 w 46"/>
                <a:gd name="T53" fmla="*/ 61 h 61"/>
                <a:gd name="T54" fmla="*/ 0 w 46"/>
                <a:gd name="T55" fmla="*/ 61 h 61"/>
                <a:gd name="T56" fmla="*/ 0 w 46"/>
                <a:gd name="T57" fmla="*/ 0 h 61"/>
                <a:gd name="T58" fmla="*/ 12 w 46"/>
                <a:gd name="T59" fmla="*/ 9 h 61"/>
                <a:gd name="T60" fmla="*/ 12 w 46"/>
                <a:gd name="T61" fmla="*/ 28 h 61"/>
                <a:gd name="T62" fmla="*/ 18 w 46"/>
                <a:gd name="T63" fmla="*/ 28 h 61"/>
                <a:gd name="T64" fmla="*/ 22 w 46"/>
                <a:gd name="T65" fmla="*/ 27 h 61"/>
                <a:gd name="T66" fmla="*/ 25 w 46"/>
                <a:gd name="T67" fmla="*/ 27 h 61"/>
                <a:gd name="T68" fmla="*/ 27 w 46"/>
                <a:gd name="T69" fmla="*/ 24 h 61"/>
                <a:gd name="T70" fmla="*/ 30 w 46"/>
                <a:gd name="T71" fmla="*/ 23 h 61"/>
                <a:gd name="T72" fmla="*/ 31 w 46"/>
                <a:gd name="T73" fmla="*/ 21 h 61"/>
                <a:gd name="T74" fmla="*/ 31 w 46"/>
                <a:gd name="T75" fmla="*/ 18 h 61"/>
                <a:gd name="T76" fmla="*/ 31 w 46"/>
                <a:gd name="T77" fmla="*/ 15 h 61"/>
                <a:gd name="T78" fmla="*/ 30 w 46"/>
                <a:gd name="T79" fmla="*/ 13 h 61"/>
                <a:gd name="T80" fmla="*/ 27 w 46"/>
                <a:gd name="T81" fmla="*/ 10 h 61"/>
                <a:gd name="T82" fmla="*/ 25 w 46"/>
                <a:gd name="T83" fmla="*/ 9 h 61"/>
                <a:gd name="T84" fmla="*/ 22 w 46"/>
                <a:gd name="T85" fmla="*/ 9 h 61"/>
                <a:gd name="T86" fmla="*/ 17 w 46"/>
                <a:gd name="T87" fmla="*/ 9 h 61"/>
                <a:gd name="T88" fmla="*/ 12 w 46"/>
                <a:gd name="T89" fmla="*/ 9 h 6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6" h="61">
                  <a:moveTo>
                    <a:pt x="0" y="0"/>
                  </a:moveTo>
                  <a:lnTo>
                    <a:pt x="20" y="0"/>
                  </a:lnTo>
                  <a:lnTo>
                    <a:pt x="27" y="0"/>
                  </a:lnTo>
                  <a:lnTo>
                    <a:pt x="33" y="2"/>
                  </a:lnTo>
                  <a:lnTo>
                    <a:pt x="38" y="5"/>
                  </a:lnTo>
                  <a:lnTo>
                    <a:pt x="40" y="7"/>
                  </a:lnTo>
                  <a:lnTo>
                    <a:pt x="42" y="12"/>
                  </a:lnTo>
                  <a:lnTo>
                    <a:pt x="42" y="16"/>
                  </a:lnTo>
                  <a:lnTo>
                    <a:pt x="42" y="20"/>
                  </a:lnTo>
                  <a:lnTo>
                    <a:pt x="41" y="23"/>
                  </a:lnTo>
                  <a:lnTo>
                    <a:pt x="40" y="25"/>
                  </a:lnTo>
                  <a:lnTo>
                    <a:pt x="37" y="28"/>
                  </a:lnTo>
                  <a:lnTo>
                    <a:pt x="34" y="30"/>
                  </a:lnTo>
                  <a:lnTo>
                    <a:pt x="30" y="31"/>
                  </a:lnTo>
                  <a:lnTo>
                    <a:pt x="32" y="32"/>
                  </a:lnTo>
                  <a:lnTo>
                    <a:pt x="34" y="33"/>
                  </a:lnTo>
                  <a:lnTo>
                    <a:pt x="35" y="36"/>
                  </a:lnTo>
                  <a:lnTo>
                    <a:pt x="38" y="40"/>
                  </a:lnTo>
                  <a:lnTo>
                    <a:pt x="46" y="61"/>
                  </a:lnTo>
                  <a:lnTo>
                    <a:pt x="33" y="61"/>
                  </a:lnTo>
                  <a:lnTo>
                    <a:pt x="26" y="43"/>
                  </a:lnTo>
                  <a:lnTo>
                    <a:pt x="25" y="39"/>
                  </a:lnTo>
                  <a:lnTo>
                    <a:pt x="23" y="37"/>
                  </a:lnTo>
                  <a:lnTo>
                    <a:pt x="20" y="36"/>
                  </a:lnTo>
                  <a:lnTo>
                    <a:pt x="16" y="36"/>
                  </a:lnTo>
                  <a:lnTo>
                    <a:pt x="12" y="36"/>
                  </a:lnTo>
                  <a:lnTo>
                    <a:pt x="12" y="61"/>
                  </a:lnTo>
                  <a:lnTo>
                    <a:pt x="0" y="61"/>
                  </a:lnTo>
                  <a:lnTo>
                    <a:pt x="0" y="0"/>
                  </a:lnTo>
                  <a:close/>
                  <a:moveTo>
                    <a:pt x="12" y="9"/>
                  </a:moveTo>
                  <a:lnTo>
                    <a:pt x="12" y="28"/>
                  </a:lnTo>
                  <a:lnTo>
                    <a:pt x="18" y="28"/>
                  </a:lnTo>
                  <a:lnTo>
                    <a:pt x="22" y="27"/>
                  </a:lnTo>
                  <a:lnTo>
                    <a:pt x="25" y="27"/>
                  </a:lnTo>
                  <a:lnTo>
                    <a:pt x="27" y="24"/>
                  </a:lnTo>
                  <a:lnTo>
                    <a:pt x="30" y="23"/>
                  </a:lnTo>
                  <a:lnTo>
                    <a:pt x="31" y="21"/>
                  </a:lnTo>
                  <a:lnTo>
                    <a:pt x="31" y="18"/>
                  </a:lnTo>
                  <a:lnTo>
                    <a:pt x="31" y="15"/>
                  </a:lnTo>
                  <a:lnTo>
                    <a:pt x="30" y="13"/>
                  </a:lnTo>
                  <a:lnTo>
                    <a:pt x="27" y="10"/>
                  </a:lnTo>
                  <a:lnTo>
                    <a:pt x="25" y="9"/>
                  </a:lnTo>
                  <a:lnTo>
                    <a:pt x="22" y="9"/>
                  </a:lnTo>
                  <a:lnTo>
                    <a:pt x="17" y="9"/>
                  </a:lnTo>
                  <a:lnTo>
                    <a:pt x="12" y="9"/>
                  </a:lnTo>
                  <a:close/>
                </a:path>
              </a:pathLst>
            </a:custGeom>
            <a:grpFill/>
            <a:ln w="0">
              <a:solidFill>
                <a:srgbClr val="FFFFFF"/>
              </a:solidFill>
              <a:prstDash val="solid"/>
              <a:round/>
              <a:headEnd/>
              <a:tailEnd/>
            </a:ln>
          </p:spPr>
          <p:txBody>
            <a:bodyPr/>
            <a:lstStyle/>
            <a:p>
              <a:endParaRPr lang="zh-CN" altLang="en-US"/>
            </a:p>
          </p:txBody>
        </p:sp>
        <p:sp>
          <p:nvSpPr>
            <p:cNvPr id="30" name="Freeform 60">
              <a:extLst>
                <a:ext uri="{FF2B5EF4-FFF2-40B4-BE49-F238E27FC236}">
                  <a16:creationId xmlns:a16="http://schemas.microsoft.com/office/drawing/2014/main" xmlns="" id="{5F29DC47-F780-487A-8B7A-0CF41AA3F6B4}"/>
                </a:ext>
              </a:extLst>
            </p:cNvPr>
            <p:cNvSpPr>
              <a:spLocks noEditPoints="1"/>
            </p:cNvSpPr>
            <p:nvPr/>
          </p:nvSpPr>
          <p:spPr bwMode="auto">
            <a:xfrm>
              <a:off x="1551" y="288"/>
              <a:ext cx="43" cy="61"/>
            </a:xfrm>
            <a:custGeom>
              <a:avLst/>
              <a:gdLst>
                <a:gd name="T0" fmla="*/ 0 w 43"/>
                <a:gd name="T1" fmla="*/ 0 h 61"/>
                <a:gd name="T2" fmla="*/ 20 w 43"/>
                <a:gd name="T3" fmla="*/ 0 h 61"/>
                <a:gd name="T4" fmla="*/ 27 w 43"/>
                <a:gd name="T5" fmla="*/ 0 h 61"/>
                <a:gd name="T6" fmla="*/ 32 w 43"/>
                <a:gd name="T7" fmla="*/ 2 h 61"/>
                <a:gd name="T8" fmla="*/ 37 w 43"/>
                <a:gd name="T9" fmla="*/ 5 h 61"/>
                <a:gd name="T10" fmla="*/ 40 w 43"/>
                <a:gd name="T11" fmla="*/ 7 h 61"/>
                <a:gd name="T12" fmla="*/ 41 w 43"/>
                <a:gd name="T13" fmla="*/ 12 h 61"/>
                <a:gd name="T14" fmla="*/ 42 w 43"/>
                <a:gd name="T15" fmla="*/ 16 h 61"/>
                <a:gd name="T16" fmla="*/ 41 w 43"/>
                <a:gd name="T17" fmla="*/ 20 h 61"/>
                <a:gd name="T18" fmla="*/ 41 w 43"/>
                <a:gd name="T19" fmla="*/ 22 h 61"/>
                <a:gd name="T20" fmla="*/ 39 w 43"/>
                <a:gd name="T21" fmla="*/ 24 h 61"/>
                <a:gd name="T22" fmla="*/ 35 w 43"/>
                <a:gd name="T23" fmla="*/ 28 h 61"/>
                <a:gd name="T24" fmla="*/ 31 w 43"/>
                <a:gd name="T25" fmla="*/ 30 h 61"/>
                <a:gd name="T26" fmla="*/ 34 w 43"/>
                <a:gd name="T27" fmla="*/ 31 h 61"/>
                <a:gd name="T28" fmla="*/ 38 w 43"/>
                <a:gd name="T29" fmla="*/ 32 h 61"/>
                <a:gd name="T30" fmla="*/ 40 w 43"/>
                <a:gd name="T31" fmla="*/ 35 h 61"/>
                <a:gd name="T32" fmla="*/ 42 w 43"/>
                <a:gd name="T33" fmla="*/ 38 h 61"/>
                <a:gd name="T34" fmla="*/ 43 w 43"/>
                <a:gd name="T35" fmla="*/ 40 h 61"/>
                <a:gd name="T36" fmla="*/ 43 w 43"/>
                <a:gd name="T37" fmla="*/ 45 h 61"/>
                <a:gd name="T38" fmla="*/ 43 w 43"/>
                <a:gd name="T39" fmla="*/ 49 h 61"/>
                <a:gd name="T40" fmla="*/ 41 w 43"/>
                <a:gd name="T41" fmla="*/ 54 h 61"/>
                <a:gd name="T42" fmla="*/ 38 w 43"/>
                <a:gd name="T43" fmla="*/ 58 h 61"/>
                <a:gd name="T44" fmla="*/ 34 w 43"/>
                <a:gd name="T45" fmla="*/ 59 h 61"/>
                <a:gd name="T46" fmla="*/ 31 w 43"/>
                <a:gd name="T47" fmla="*/ 61 h 61"/>
                <a:gd name="T48" fmla="*/ 25 w 43"/>
                <a:gd name="T49" fmla="*/ 61 h 61"/>
                <a:gd name="T50" fmla="*/ 20 w 43"/>
                <a:gd name="T51" fmla="*/ 61 h 61"/>
                <a:gd name="T52" fmla="*/ 0 w 43"/>
                <a:gd name="T53" fmla="*/ 61 h 61"/>
                <a:gd name="T54" fmla="*/ 0 w 43"/>
                <a:gd name="T55" fmla="*/ 0 h 61"/>
                <a:gd name="T56" fmla="*/ 12 w 43"/>
                <a:gd name="T57" fmla="*/ 9 h 61"/>
                <a:gd name="T58" fmla="*/ 12 w 43"/>
                <a:gd name="T59" fmla="*/ 25 h 61"/>
                <a:gd name="T60" fmla="*/ 18 w 43"/>
                <a:gd name="T61" fmla="*/ 25 h 61"/>
                <a:gd name="T62" fmla="*/ 22 w 43"/>
                <a:gd name="T63" fmla="*/ 25 h 61"/>
                <a:gd name="T64" fmla="*/ 24 w 43"/>
                <a:gd name="T65" fmla="*/ 25 h 61"/>
                <a:gd name="T66" fmla="*/ 27 w 43"/>
                <a:gd name="T67" fmla="*/ 23 h 61"/>
                <a:gd name="T68" fmla="*/ 28 w 43"/>
                <a:gd name="T69" fmla="*/ 22 h 61"/>
                <a:gd name="T70" fmla="*/ 30 w 43"/>
                <a:gd name="T71" fmla="*/ 20 h 61"/>
                <a:gd name="T72" fmla="*/ 30 w 43"/>
                <a:gd name="T73" fmla="*/ 17 h 61"/>
                <a:gd name="T74" fmla="*/ 30 w 43"/>
                <a:gd name="T75" fmla="*/ 15 h 61"/>
                <a:gd name="T76" fmla="*/ 28 w 43"/>
                <a:gd name="T77" fmla="*/ 13 h 61"/>
                <a:gd name="T78" fmla="*/ 27 w 43"/>
                <a:gd name="T79" fmla="*/ 10 h 61"/>
                <a:gd name="T80" fmla="*/ 25 w 43"/>
                <a:gd name="T81" fmla="*/ 9 h 61"/>
                <a:gd name="T82" fmla="*/ 22 w 43"/>
                <a:gd name="T83" fmla="*/ 9 h 61"/>
                <a:gd name="T84" fmla="*/ 18 w 43"/>
                <a:gd name="T85" fmla="*/ 9 h 61"/>
                <a:gd name="T86" fmla="*/ 12 w 43"/>
                <a:gd name="T87" fmla="*/ 9 h 61"/>
                <a:gd name="T88" fmla="*/ 12 w 43"/>
                <a:gd name="T89" fmla="*/ 35 h 61"/>
                <a:gd name="T90" fmla="*/ 12 w 43"/>
                <a:gd name="T91" fmla="*/ 53 h 61"/>
                <a:gd name="T92" fmla="*/ 18 w 43"/>
                <a:gd name="T93" fmla="*/ 53 h 61"/>
                <a:gd name="T94" fmla="*/ 23 w 43"/>
                <a:gd name="T95" fmla="*/ 52 h 61"/>
                <a:gd name="T96" fmla="*/ 25 w 43"/>
                <a:gd name="T97" fmla="*/ 52 h 61"/>
                <a:gd name="T98" fmla="*/ 28 w 43"/>
                <a:gd name="T99" fmla="*/ 51 h 61"/>
                <a:gd name="T100" fmla="*/ 30 w 43"/>
                <a:gd name="T101" fmla="*/ 48 h 61"/>
                <a:gd name="T102" fmla="*/ 31 w 43"/>
                <a:gd name="T103" fmla="*/ 46 h 61"/>
                <a:gd name="T104" fmla="*/ 32 w 43"/>
                <a:gd name="T105" fmla="*/ 44 h 61"/>
                <a:gd name="T106" fmla="*/ 31 w 43"/>
                <a:gd name="T107" fmla="*/ 40 h 61"/>
                <a:gd name="T108" fmla="*/ 30 w 43"/>
                <a:gd name="T109" fmla="*/ 38 h 61"/>
                <a:gd name="T110" fmla="*/ 28 w 43"/>
                <a:gd name="T111" fmla="*/ 37 h 61"/>
                <a:gd name="T112" fmla="*/ 26 w 43"/>
                <a:gd name="T113" fmla="*/ 36 h 61"/>
                <a:gd name="T114" fmla="*/ 23 w 43"/>
                <a:gd name="T115" fmla="*/ 35 h 61"/>
                <a:gd name="T116" fmla="*/ 19 w 43"/>
                <a:gd name="T117" fmla="*/ 35 h 61"/>
                <a:gd name="T118" fmla="*/ 12 w 43"/>
                <a:gd name="T119" fmla="*/ 35 h 6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3" h="61">
                  <a:moveTo>
                    <a:pt x="0" y="0"/>
                  </a:moveTo>
                  <a:lnTo>
                    <a:pt x="20" y="0"/>
                  </a:lnTo>
                  <a:lnTo>
                    <a:pt x="27" y="0"/>
                  </a:lnTo>
                  <a:lnTo>
                    <a:pt x="32" y="2"/>
                  </a:lnTo>
                  <a:lnTo>
                    <a:pt x="37" y="5"/>
                  </a:lnTo>
                  <a:lnTo>
                    <a:pt x="40" y="7"/>
                  </a:lnTo>
                  <a:lnTo>
                    <a:pt x="41" y="12"/>
                  </a:lnTo>
                  <a:lnTo>
                    <a:pt x="42" y="16"/>
                  </a:lnTo>
                  <a:lnTo>
                    <a:pt x="41" y="20"/>
                  </a:lnTo>
                  <a:lnTo>
                    <a:pt x="41" y="22"/>
                  </a:lnTo>
                  <a:lnTo>
                    <a:pt x="39" y="24"/>
                  </a:lnTo>
                  <a:lnTo>
                    <a:pt x="35" y="28"/>
                  </a:lnTo>
                  <a:lnTo>
                    <a:pt x="31" y="30"/>
                  </a:lnTo>
                  <a:lnTo>
                    <a:pt x="34" y="31"/>
                  </a:lnTo>
                  <a:lnTo>
                    <a:pt x="38" y="32"/>
                  </a:lnTo>
                  <a:lnTo>
                    <a:pt x="40" y="35"/>
                  </a:lnTo>
                  <a:lnTo>
                    <a:pt x="42" y="38"/>
                  </a:lnTo>
                  <a:lnTo>
                    <a:pt x="43" y="40"/>
                  </a:lnTo>
                  <a:lnTo>
                    <a:pt x="43" y="45"/>
                  </a:lnTo>
                  <a:lnTo>
                    <a:pt x="43" y="49"/>
                  </a:lnTo>
                  <a:lnTo>
                    <a:pt x="41" y="54"/>
                  </a:lnTo>
                  <a:lnTo>
                    <a:pt x="38" y="58"/>
                  </a:lnTo>
                  <a:lnTo>
                    <a:pt x="34" y="59"/>
                  </a:lnTo>
                  <a:lnTo>
                    <a:pt x="31" y="61"/>
                  </a:lnTo>
                  <a:lnTo>
                    <a:pt x="25" y="61"/>
                  </a:lnTo>
                  <a:lnTo>
                    <a:pt x="20" y="61"/>
                  </a:lnTo>
                  <a:lnTo>
                    <a:pt x="0" y="61"/>
                  </a:lnTo>
                  <a:lnTo>
                    <a:pt x="0" y="0"/>
                  </a:lnTo>
                  <a:close/>
                  <a:moveTo>
                    <a:pt x="12" y="9"/>
                  </a:moveTo>
                  <a:lnTo>
                    <a:pt x="12" y="25"/>
                  </a:lnTo>
                  <a:lnTo>
                    <a:pt x="18" y="25"/>
                  </a:lnTo>
                  <a:lnTo>
                    <a:pt x="22" y="25"/>
                  </a:lnTo>
                  <a:lnTo>
                    <a:pt x="24" y="25"/>
                  </a:lnTo>
                  <a:lnTo>
                    <a:pt x="27" y="23"/>
                  </a:lnTo>
                  <a:lnTo>
                    <a:pt x="28" y="22"/>
                  </a:lnTo>
                  <a:lnTo>
                    <a:pt x="30" y="20"/>
                  </a:lnTo>
                  <a:lnTo>
                    <a:pt x="30" y="17"/>
                  </a:lnTo>
                  <a:lnTo>
                    <a:pt x="30" y="15"/>
                  </a:lnTo>
                  <a:lnTo>
                    <a:pt x="28" y="13"/>
                  </a:lnTo>
                  <a:lnTo>
                    <a:pt x="27" y="10"/>
                  </a:lnTo>
                  <a:lnTo>
                    <a:pt x="25" y="9"/>
                  </a:lnTo>
                  <a:lnTo>
                    <a:pt x="22" y="9"/>
                  </a:lnTo>
                  <a:lnTo>
                    <a:pt x="18" y="9"/>
                  </a:lnTo>
                  <a:lnTo>
                    <a:pt x="12" y="9"/>
                  </a:lnTo>
                  <a:close/>
                  <a:moveTo>
                    <a:pt x="12" y="35"/>
                  </a:moveTo>
                  <a:lnTo>
                    <a:pt x="12" y="53"/>
                  </a:lnTo>
                  <a:lnTo>
                    <a:pt x="18" y="53"/>
                  </a:lnTo>
                  <a:lnTo>
                    <a:pt x="23" y="52"/>
                  </a:lnTo>
                  <a:lnTo>
                    <a:pt x="25" y="52"/>
                  </a:lnTo>
                  <a:lnTo>
                    <a:pt x="28" y="51"/>
                  </a:lnTo>
                  <a:lnTo>
                    <a:pt x="30" y="48"/>
                  </a:lnTo>
                  <a:lnTo>
                    <a:pt x="31" y="46"/>
                  </a:lnTo>
                  <a:lnTo>
                    <a:pt x="32" y="44"/>
                  </a:lnTo>
                  <a:lnTo>
                    <a:pt x="31" y="40"/>
                  </a:lnTo>
                  <a:lnTo>
                    <a:pt x="30" y="38"/>
                  </a:lnTo>
                  <a:lnTo>
                    <a:pt x="28" y="37"/>
                  </a:lnTo>
                  <a:lnTo>
                    <a:pt x="26" y="36"/>
                  </a:lnTo>
                  <a:lnTo>
                    <a:pt x="23" y="35"/>
                  </a:lnTo>
                  <a:lnTo>
                    <a:pt x="19" y="35"/>
                  </a:lnTo>
                  <a:lnTo>
                    <a:pt x="12" y="35"/>
                  </a:lnTo>
                  <a:close/>
                </a:path>
              </a:pathLst>
            </a:custGeom>
            <a:grpFill/>
            <a:ln w="0">
              <a:solidFill>
                <a:srgbClr val="FFFFFF"/>
              </a:solidFill>
              <a:prstDash val="solid"/>
              <a:round/>
              <a:headEnd/>
              <a:tailEnd/>
            </a:ln>
          </p:spPr>
          <p:txBody>
            <a:bodyPr/>
            <a:lstStyle/>
            <a:p>
              <a:endParaRPr lang="zh-CN" altLang="en-US"/>
            </a:p>
          </p:txBody>
        </p:sp>
        <p:sp>
          <p:nvSpPr>
            <p:cNvPr id="31" name="Rectangle 61">
              <a:extLst>
                <a:ext uri="{FF2B5EF4-FFF2-40B4-BE49-F238E27FC236}">
                  <a16:creationId xmlns:a16="http://schemas.microsoft.com/office/drawing/2014/main" xmlns="" id="{A65D7C24-1D6C-457A-A78F-3017601585C9}"/>
                </a:ext>
              </a:extLst>
            </p:cNvPr>
            <p:cNvSpPr>
              <a:spLocks noChangeArrowheads="1"/>
            </p:cNvSpPr>
            <p:nvPr/>
          </p:nvSpPr>
          <p:spPr bwMode="auto">
            <a:xfrm>
              <a:off x="1606" y="288"/>
              <a:ext cx="11" cy="61"/>
            </a:xfrm>
            <a:prstGeom prst="rect">
              <a:avLst/>
            </a:prstGeom>
            <a:grpFill/>
            <a:ln w="0">
              <a:solidFill>
                <a:srgbClr val="FFFFFF"/>
              </a:solidFill>
              <a:miter lim="800000"/>
              <a:headEnd/>
              <a:tailEnd/>
            </a:ln>
          </p:spPr>
          <p:txBody>
            <a:bodyPr/>
            <a:lstStyle/>
            <a:p>
              <a:endParaRPr lang="zh-CN" altLang="en-US"/>
            </a:p>
          </p:txBody>
        </p:sp>
        <p:sp>
          <p:nvSpPr>
            <p:cNvPr id="32" name="Freeform 62">
              <a:extLst>
                <a:ext uri="{FF2B5EF4-FFF2-40B4-BE49-F238E27FC236}">
                  <a16:creationId xmlns:a16="http://schemas.microsoft.com/office/drawing/2014/main" xmlns="" id="{FB3CE8D4-9C5D-439C-873C-918AC7044B93}"/>
                </a:ext>
              </a:extLst>
            </p:cNvPr>
            <p:cNvSpPr>
              <a:spLocks/>
            </p:cNvSpPr>
            <p:nvPr/>
          </p:nvSpPr>
          <p:spPr bwMode="auto">
            <a:xfrm>
              <a:off x="1625" y="288"/>
              <a:ext cx="45" cy="61"/>
            </a:xfrm>
            <a:custGeom>
              <a:avLst/>
              <a:gdLst>
                <a:gd name="T0" fmla="*/ 0 w 45"/>
                <a:gd name="T1" fmla="*/ 0 h 61"/>
                <a:gd name="T2" fmla="*/ 45 w 45"/>
                <a:gd name="T3" fmla="*/ 0 h 61"/>
                <a:gd name="T4" fmla="*/ 45 w 45"/>
                <a:gd name="T5" fmla="*/ 9 h 61"/>
                <a:gd name="T6" fmla="*/ 29 w 45"/>
                <a:gd name="T7" fmla="*/ 9 h 61"/>
                <a:gd name="T8" fmla="*/ 29 w 45"/>
                <a:gd name="T9" fmla="*/ 61 h 61"/>
                <a:gd name="T10" fmla="*/ 17 w 45"/>
                <a:gd name="T11" fmla="*/ 61 h 61"/>
                <a:gd name="T12" fmla="*/ 17 w 45"/>
                <a:gd name="T13" fmla="*/ 9 h 61"/>
                <a:gd name="T14" fmla="*/ 0 w 45"/>
                <a:gd name="T15" fmla="*/ 9 h 61"/>
                <a:gd name="T16" fmla="*/ 0 w 45"/>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5" h="61">
                  <a:moveTo>
                    <a:pt x="0" y="0"/>
                  </a:moveTo>
                  <a:lnTo>
                    <a:pt x="45" y="0"/>
                  </a:lnTo>
                  <a:lnTo>
                    <a:pt x="45" y="9"/>
                  </a:lnTo>
                  <a:lnTo>
                    <a:pt x="29" y="9"/>
                  </a:lnTo>
                  <a:lnTo>
                    <a:pt x="29" y="61"/>
                  </a:lnTo>
                  <a:lnTo>
                    <a:pt x="17" y="61"/>
                  </a:lnTo>
                  <a:lnTo>
                    <a:pt x="17" y="9"/>
                  </a:lnTo>
                  <a:lnTo>
                    <a:pt x="0" y="9"/>
                  </a:lnTo>
                  <a:lnTo>
                    <a:pt x="0" y="0"/>
                  </a:lnTo>
                  <a:close/>
                </a:path>
              </a:pathLst>
            </a:custGeom>
            <a:grpFill/>
            <a:ln w="0">
              <a:solidFill>
                <a:srgbClr val="FFFFFF"/>
              </a:solidFill>
              <a:prstDash val="solid"/>
              <a:round/>
              <a:headEnd/>
              <a:tailEnd/>
            </a:ln>
          </p:spPr>
          <p:txBody>
            <a:bodyPr/>
            <a:lstStyle/>
            <a:p>
              <a:endParaRPr lang="zh-CN" altLang="en-US"/>
            </a:p>
          </p:txBody>
        </p:sp>
        <p:sp>
          <p:nvSpPr>
            <p:cNvPr id="33" name="Freeform 63">
              <a:extLst>
                <a:ext uri="{FF2B5EF4-FFF2-40B4-BE49-F238E27FC236}">
                  <a16:creationId xmlns:a16="http://schemas.microsoft.com/office/drawing/2014/main" xmlns="" id="{F18FE1CC-32B7-473D-8FBA-5A590F2CC28A}"/>
                </a:ext>
              </a:extLst>
            </p:cNvPr>
            <p:cNvSpPr>
              <a:spLocks noEditPoints="1"/>
            </p:cNvSpPr>
            <p:nvPr/>
          </p:nvSpPr>
          <p:spPr bwMode="auto">
            <a:xfrm>
              <a:off x="1678" y="288"/>
              <a:ext cx="46" cy="61"/>
            </a:xfrm>
            <a:custGeom>
              <a:avLst/>
              <a:gdLst>
                <a:gd name="T0" fmla="*/ 0 w 46"/>
                <a:gd name="T1" fmla="*/ 0 h 61"/>
                <a:gd name="T2" fmla="*/ 20 w 46"/>
                <a:gd name="T3" fmla="*/ 0 h 61"/>
                <a:gd name="T4" fmla="*/ 27 w 46"/>
                <a:gd name="T5" fmla="*/ 0 h 61"/>
                <a:gd name="T6" fmla="*/ 32 w 46"/>
                <a:gd name="T7" fmla="*/ 2 h 61"/>
                <a:gd name="T8" fmla="*/ 37 w 46"/>
                <a:gd name="T9" fmla="*/ 5 h 61"/>
                <a:gd name="T10" fmla="*/ 39 w 46"/>
                <a:gd name="T11" fmla="*/ 7 h 61"/>
                <a:gd name="T12" fmla="*/ 42 w 46"/>
                <a:gd name="T13" fmla="*/ 12 h 61"/>
                <a:gd name="T14" fmla="*/ 43 w 46"/>
                <a:gd name="T15" fmla="*/ 16 h 61"/>
                <a:gd name="T16" fmla="*/ 42 w 46"/>
                <a:gd name="T17" fmla="*/ 20 h 61"/>
                <a:gd name="T18" fmla="*/ 40 w 46"/>
                <a:gd name="T19" fmla="*/ 23 h 61"/>
                <a:gd name="T20" fmla="*/ 39 w 46"/>
                <a:gd name="T21" fmla="*/ 25 h 61"/>
                <a:gd name="T22" fmla="*/ 36 w 46"/>
                <a:gd name="T23" fmla="*/ 28 h 61"/>
                <a:gd name="T24" fmla="*/ 34 w 46"/>
                <a:gd name="T25" fmla="*/ 30 h 61"/>
                <a:gd name="T26" fmla="*/ 29 w 46"/>
                <a:gd name="T27" fmla="*/ 31 h 61"/>
                <a:gd name="T28" fmla="*/ 31 w 46"/>
                <a:gd name="T29" fmla="*/ 32 h 61"/>
                <a:gd name="T30" fmla="*/ 34 w 46"/>
                <a:gd name="T31" fmla="*/ 33 h 61"/>
                <a:gd name="T32" fmla="*/ 36 w 46"/>
                <a:gd name="T33" fmla="*/ 36 h 61"/>
                <a:gd name="T34" fmla="*/ 37 w 46"/>
                <a:gd name="T35" fmla="*/ 40 h 61"/>
                <a:gd name="T36" fmla="*/ 46 w 46"/>
                <a:gd name="T37" fmla="*/ 61 h 61"/>
                <a:gd name="T38" fmla="*/ 34 w 46"/>
                <a:gd name="T39" fmla="*/ 61 h 61"/>
                <a:gd name="T40" fmla="*/ 27 w 46"/>
                <a:gd name="T41" fmla="*/ 43 h 61"/>
                <a:gd name="T42" fmla="*/ 24 w 46"/>
                <a:gd name="T43" fmla="*/ 39 h 61"/>
                <a:gd name="T44" fmla="*/ 22 w 46"/>
                <a:gd name="T45" fmla="*/ 37 h 61"/>
                <a:gd name="T46" fmla="*/ 20 w 46"/>
                <a:gd name="T47" fmla="*/ 36 h 61"/>
                <a:gd name="T48" fmla="*/ 15 w 46"/>
                <a:gd name="T49" fmla="*/ 36 h 61"/>
                <a:gd name="T50" fmla="*/ 12 w 46"/>
                <a:gd name="T51" fmla="*/ 36 h 61"/>
                <a:gd name="T52" fmla="*/ 12 w 46"/>
                <a:gd name="T53" fmla="*/ 61 h 61"/>
                <a:gd name="T54" fmla="*/ 0 w 46"/>
                <a:gd name="T55" fmla="*/ 61 h 61"/>
                <a:gd name="T56" fmla="*/ 0 w 46"/>
                <a:gd name="T57" fmla="*/ 0 h 61"/>
                <a:gd name="T58" fmla="*/ 12 w 46"/>
                <a:gd name="T59" fmla="*/ 9 h 61"/>
                <a:gd name="T60" fmla="*/ 12 w 46"/>
                <a:gd name="T61" fmla="*/ 28 h 61"/>
                <a:gd name="T62" fmla="*/ 18 w 46"/>
                <a:gd name="T63" fmla="*/ 28 h 61"/>
                <a:gd name="T64" fmla="*/ 21 w 46"/>
                <a:gd name="T65" fmla="*/ 27 h 61"/>
                <a:gd name="T66" fmla="*/ 24 w 46"/>
                <a:gd name="T67" fmla="*/ 27 h 61"/>
                <a:gd name="T68" fmla="*/ 27 w 46"/>
                <a:gd name="T69" fmla="*/ 24 h 61"/>
                <a:gd name="T70" fmla="*/ 29 w 46"/>
                <a:gd name="T71" fmla="*/ 23 h 61"/>
                <a:gd name="T72" fmla="*/ 30 w 46"/>
                <a:gd name="T73" fmla="*/ 21 h 61"/>
                <a:gd name="T74" fmla="*/ 30 w 46"/>
                <a:gd name="T75" fmla="*/ 18 h 61"/>
                <a:gd name="T76" fmla="*/ 30 w 46"/>
                <a:gd name="T77" fmla="*/ 15 h 61"/>
                <a:gd name="T78" fmla="*/ 29 w 46"/>
                <a:gd name="T79" fmla="*/ 13 h 61"/>
                <a:gd name="T80" fmla="*/ 27 w 46"/>
                <a:gd name="T81" fmla="*/ 10 h 61"/>
                <a:gd name="T82" fmla="*/ 24 w 46"/>
                <a:gd name="T83" fmla="*/ 9 h 61"/>
                <a:gd name="T84" fmla="*/ 21 w 46"/>
                <a:gd name="T85" fmla="*/ 9 h 61"/>
                <a:gd name="T86" fmla="*/ 18 w 46"/>
                <a:gd name="T87" fmla="*/ 9 h 61"/>
                <a:gd name="T88" fmla="*/ 12 w 46"/>
                <a:gd name="T89" fmla="*/ 9 h 6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6" h="61">
                  <a:moveTo>
                    <a:pt x="0" y="0"/>
                  </a:moveTo>
                  <a:lnTo>
                    <a:pt x="20" y="0"/>
                  </a:lnTo>
                  <a:lnTo>
                    <a:pt x="27" y="0"/>
                  </a:lnTo>
                  <a:lnTo>
                    <a:pt x="32" y="2"/>
                  </a:lnTo>
                  <a:lnTo>
                    <a:pt x="37" y="5"/>
                  </a:lnTo>
                  <a:lnTo>
                    <a:pt x="39" y="7"/>
                  </a:lnTo>
                  <a:lnTo>
                    <a:pt x="42" y="12"/>
                  </a:lnTo>
                  <a:lnTo>
                    <a:pt x="43" y="16"/>
                  </a:lnTo>
                  <a:lnTo>
                    <a:pt x="42" y="20"/>
                  </a:lnTo>
                  <a:lnTo>
                    <a:pt x="40" y="23"/>
                  </a:lnTo>
                  <a:lnTo>
                    <a:pt x="39" y="25"/>
                  </a:lnTo>
                  <a:lnTo>
                    <a:pt x="36" y="28"/>
                  </a:lnTo>
                  <a:lnTo>
                    <a:pt x="34" y="30"/>
                  </a:lnTo>
                  <a:lnTo>
                    <a:pt x="29" y="31"/>
                  </a:lnTo>
                  <a:lnTo>
                    <a:pt x="31" y="32"/>
                  </a:lnTo>
                  <a:lnTo>
                    <a:pt x="34" y="33"/>
                  </a:lnTo>
                  <a:lnTo>
                    <a:pt x="36" y="36"/>
                  </a:lnTo>
                  <a:lnTo>
                    <a:pt x="37" y="40"/>
                  </a:lnTo>
                  <a:lnTo>
                    <a:pt x="46" y="61"/>
                  </a:lnTo>
                  <a:lnTo>
                    <a:pt x="34" y="61"/>
                  </a:lnTo>
                  <a:lnTo>
                    <a:pt x="27" y="43"/>
                  </a:lnTo>
                  <a:lnTo>
                    <a:pt x="24" y="39"/>
                  </a:lnTo>
                  <a:lnTo>
                    <a:pt x="22" y="37"/>
                  </a:lnTo>
                  <a:lnTo>
                    <a:pt x="20" y="36"/>
                  </a:lnTo>
                  <a:lnTo>
                    <a:pt x="15" y="36"/>
                  </a:lnTo>
                  <a:lnTo>
                    <a:pt x="12" y="36"/>
                  </a:lnTo>
                  <a:lnTo>
                    <a:pt x="12" y="61"/>
                  </a:lnTo>
                  <a:lnTo>
                    <a:pt x="0" y="61"/>
                  </a:lnTo>
                  <a:lnTo>
                    <a:pt x="0" y="0"/>
                  </a:lnTo>
                  <a:close/>
                  <a:moveTo>
                    <a:pt x="12" y="9"/>
                  </a:moveTo>
                  <a:lnTo>
                    <a:pt x="12" y="28"/>
                  </a:lnTo>
                  <a:lnTo>
                    <a:pt x="18" y="28"/>
                  </a:lnTo>
                  <a:lnTo>
                    <a:pt x="21" y="27"/>
                  </a:lnTo>
                  <a:lnTo>
                    <a:pt x="24" y="27"/>
                  </a:lnTo>
                  <a:lnTo>
                    <a:pt x="27" y="24"/>
                  </a:lnTo>
                  <a:lnTo>
                    <a:pt x="29" y="23"/>
                  </a:lnTo>
                  <a:lnTo>
                    <a:pt x="30" y="21"/>
                  </a:lnTo>
                  <a:lnTo>
                    <a:pt x="30" y="18"/>
                  </a:lnTo>
                  <a:lnTo>
                    <a:pt x="30" y="15"/>
                  </a:lnTo>
                  <a:lnTo>
                    <a:pt x="29" y="13"/>
                  </a:lnTo>
                  <a:lnTo>
                    <a:pt x="27" y="10"/>
                  </a:lnTo>
                  <a:lnTo>
                    <a:pt x="24" y="9"/>
                  </a:lnTo>
                  <a:lnTo>
                    <a:pt x="21" y="9"/>
                  </a:lnTo>
                  <a:lnTo>
                    <a:pt x="18" y="9"/>
                  </a:lnTo>
                  <a:lnTo>
                    <a:pt x="12" y="9"/>
                  </a:lnTo>
                  <a:close/>
                </a:path>
              </a:pathLst>
            </a:custGeom>
            <a:grpFill/>
            <a:ln w="0">
              <a:solidFill>
                <a:srgbClr val="FFFFFF"/>
              </a:solidFill>
              <a:prstDash val="solid"/>
              <a:round/>
              <a:headEnd/>
              <a:tailEnd/>
            </a:ln>
          </p:spPr>
          <p:txBody>
            <a:bodyPr/>
            <a:lstStyle/>
            <a:p>
              <a:endParaRPr lang="zh-CN" altLang="en-US"/>
            </a:p>
          </p:txBody>
        </p:sp>
        <p:sp>
          <p:nvSpPr>
            <p:cNvPr id="34" name="Freeform 64">
              <a:extLst>
                <a:ext uri="{FF2B5EF4-FFF2-40B4-BE49-F238E27FC236}">
                  <a16:creationId xmlns:a16="http://schemas.microsoft.com/office/drawing/2014/main" xmlns="" id="{013720BC-19AB-4C21-B17C-841795A36EE5}"/>
                </a:ext>
              </a:extLst>
            </p:cNvPr>
            <p:cNvSpPr>
              <a:spLocks noEditPoints="1"/>
            </p:cNvSpPr>
            <p:nvPr/>
          </p:nvSpPr>
          <p:spPr bwMode="auto">
            <a:xfrm>
              <a:off x="1724" y="288"/>
              <a:ext cx="62" cy="61"/>
            </a:xfrm>
            <a:custGeom>
              <a:avLst/>
              <a:gdLst>
                <a:gd name="T0" fmla="*/ 24 w 62"/>
                <a:gd name="T1" fmla="*/ 0 h 61"/>
                <a:gd name="T2" fmla="*/ 39 w 62"/>
                <a:gd name="T3" fmla="*/ 0 h 61"/>
                <a:gd name="T4" fmla="*/ 62 w 62"/>
                <a:gd name="T5" fmla="*/ 61 h 61"/>
                <a:gd name="T6" fmla="*/ 50 w 62"/>
                <a:gd name="T7" fmla="*/ 61 h 61"/>
                <a:gd name="T8" fmla="*/ 44 w 62"/>
                <a:gd name="T9" fmla="*/ 47 h 61"/>
                <a:gd name="T10" fmla="*/ 17 w 62"/>
                <a:gd name="T11" fmla="*/ 47 h 61"/>
                <a:gd name="T12" fmla="*/ 13 w 62"/>
                <a:gd name="T13" fmla="*/ 61 h 61"/>
                <a:gd name="T14" fmla="*/ 0 w 62"/>
                <a:gd name="T15" fmla="*/ 61 h 61"/>
                <a:gd name="T16" fmla="*/ 24 w 62"/>
                <a:gd name="T17" fmla="*/ 0 h 61"/>
                <a:gd name="T18" fmla="*/ 31 w 62"/>
                <a:gd name="T19" fmla="*/ 10 h 61"/>
                <a:gd name="T20" fmla="*/ 21 w 62"/>
                <a:gd name="T21" fmla="*/ 38 h 61"/>
                <a:gd name="T22" fmla="*/ 42 w 62"/>
                <a:gd name="T23" fmla="*/ 38 h 61"/>
                <a:gd name="T24" fmla="*/ 31 w 62"/>
                <a:gd name="T25" fmla="*/ 10 h 6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2" h="61">
                  <a:moveTo>
                    <a:pt x="24" y="0"/>
                  </a:moveTo>
                  <a:lnTo>
                    <a:pt x="39" y="0"/>
                  </a:lnTo>
                  <a:lnTo>
                    <a:pt x="62" y="61"/>
                  </a:lnTo>
                  <a:lnTo>
                    <a:pt x="50" y="61"/>
                  </a:lnTo>
                  <a:lnTo>
                    <a:pt x="44" y="47"/>
                  </a:lnTo>
                  <a:lnTo>
                    <a:pt x="17" y="47"/>
                  </a:lnTo>
                  <a:lnTo>
                    <a:pt x="13" y="61"/>
                  </a:lnTo>
                  <a:lnTo>
                    <a:pt x="0" y="61"/>
                  </a:lnTo>
                  <a:lnTo>
                    <a:pt x="24" y="0"/>
                  </a:lnTo>
                  <a:close/>
                  <a:moveTo>
                    <a:pt x="31" y="10"/>
                  </a:moveTo>
                  <a:lnTo>
                    <a:pt x="21" y="38"/>
                  </a:lnTo>
                  <a:lnTo>
                    <a:pt x="42" y="38"/>
                  </a:lnTo>
                  <a:lnTo>
                    <a:pt x="31" y="10"/>
                  </a:lnTo>
                  <a:close/>
                </a:path>
              </a:pathLst>
            </a:custGeom>
            <a:grpFill/>
            <a:ln w="0">
              <a:solidFill>
                <a:srgbClr val="FFFFFF"/>
              </a:solidFill>
              <a:prstDash val="solid"/>
              <a:round/>
              <a:headEnd/>
              <a:tailEnd/>
            </a:ln>
          </p:spPr>
          <p:txBody>
            <a:bodyPr/>
            <a:lstStyle/>
            <a:p>
              <a:endParaRPr lang="zh-CN" altLang="en-US"/>
            </a:p>
          </p:txBody>
        </p:sp>
        <p:sp>
          <p:nvSpPr>
            <p:cNvPr id="35" name="Freeform 65">
              <a:extLst>
                <a:ext uri="{FF2B5EF4-FFF2-40B4-BE49-F238E27FC236}">
                  <a16:creationId xmlns:a16="http://schemas.microsoft.com/office/drawing/2014/main" xmlns="" id="{18E18FF5-5E9C-4B95-8B83-90D50D776ADB}"/>
                </a:ext>
              </a:extLst>
            </p:cNvPr>
            <p:cNvSpPr>
              <a:spLocks/>
            </p:cNvSpPr>
            <p:nvPr/>
          </p:nvSpPr>
          <p:spPr bwMode="auto">
            <a:xfrm>
              <a:off x="1783" y="288"/>
              <a:ext cx="45" cy="61"/>
            </a:xfrm>
            <a:custGeom>
              <a:avLst/>
              <a:gdLst>
                <a:gd name="T0" fmla="*/ 0 w 45"/>
                <a:gd name="T1" fmla="*/ 0 h 61"/>
                <a:gd name="T2" fmla="*/ 45 w 45"/>
                <a:gd name="T3" fmla="*/ 0 h 61"/>
                <a:gd name="T4" fmla="*/ 45 w 45"/>
                <a:gd name="T5" fmla="*/ 9 h 61"/>
                <a:gd name="T6" fmla="*/ 29 w 45"/>
                <a:gd name="T7" fmla="*/ 9 h 61"/>
                <a:gd name="T8" fmla="*/ 29 w 45"/>
                <a:gd name="T9" fmla="*/ 61 h 61"/>
                <a:gd name="T10" fmla="*/ 16 w 45"/>
                <a:gd name="T11" fmla="*/ 61 h 61"/>
                <a:gd name="T12" fmla="*/ 16 w 45"/>
                <a:gd name="T13" fmla="*/ 9 h 61"/>
                <a:gd name="T14" fmla="*/ 0 w 45"/>
                <a:gd name="T15" fmla="*/ 9 h 61"/>
                <a:gd name="T16" fmla="*/ 0 w 45"/>
                <a:gd name="T17" fmla="*/ 0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5" h="61">
                  <a:moveTo>
                    <a:pt x="0" y="0"/>
                  </a:moveTo>
                  <a:lnTo>
                    <a:pt x="45" y="0"/>
                  </a:lnTo>
                  <a:lnTo>
                    <a:pt x="45" y="9"/>
                  </a:lnTo>
                  <a:lnTo>
                    <a:pt x="29" y="9"/>
                  </a:lnTo>
                  <a:lnTo>
                    <a:pt x="29" y="61"/>
                  </a:lnTo>
                  <a:lnTo>
                    <a:pt x="16" y="61"/>
                  </a:lnTo>
                  <a:lnTo>
                    <a:pt x="16" y="9"/>
                  </a:lnTo>
                  <a:lnTo>
                    <a:pt x="0" y="9"/>
                  </a:lnTo>
                  <a:lnTo>
                    <a:pt x="0" y="0"/>
                  </a:lnTo>
                  <a:close/>
                </a:path>
              </a:pathLst>
            </a:custGeom>
            <a:grpFill/>
            <a:ln w="0">
              <a:solidFill>
                <a:srgbClr val="FFFFFF"/>
              </a:solidFill>
              <a:prstDash val="solid"/>
              <a:round/>
              <a:headEnd/>
              <a:tailEnd/>
            </a:ln>
          </p:spPr>
          <p:txBody>
            <a:bodyPr/>
            <a:lstStyle/>
            <a:p>
              <a:endParaRPr lang="zh-CN" altLang="en-US"/>
            </a:p>
          </p:txBody>
        </p:sp>
        <p:sp>
          <p:nvSpPr>
            <p:cNvPr id="36" name="Rectangle 66">
              <a:extLst>
                <a:ext uri="{FF2B5EF4-FFF2-40B4-BE49-F238E27FC236}">
                  <a16:creationId xmlns:a16="http://schemas.microsoft.com/office/drawing/2014/main" xmlns="" id="{CB0F161E-988E-4F15-BD33-7EE0B197B719}"/>
                </a:ext>
              </a:extLst>
            </p:cNvPr>
            <p:cNvSpPr>
              <a:spLocks noChangeArrowheads="1"/>
            </p:cNvSpPr>
            <p:nvPr/>
          </p:nvSpPr>
          <p:spPr bwMode="auto">
            <a:xfrm>
              <a:off x="1836" y="288"/>
              <a:ext cx="11" cy="61"/>
            </a:xfrm>
            <a:prstGeom prst="rect">
              <a:avLst/>
            </a:prstGeom>
            <a:grpFill/>
            <a:ln w="0">
              <a:solidFill>
                <a:srgbClr val="FFFFFF"/>
              </a:solidFill>
              <a:miter lim="800000"/>
              <a:headEnd/>
              <a:tailEnd/>
            </a:ln>
          </p:spPr>
          <p:txBody>
            <a:bodyPr/>
            <a:lstStyle/>
            <a:p>
              <a:endParaRPr lang="zh-CN" altLang="en-US"/>
            </a:p>
          </p:txBody>
        </p:sp>
        <p:sp>
          <p:nvSpPr>
            <p:cNvPr id="37" name="Freeform 67">
              <a:extLst>
                <a:ext uri="{FF2B5EF4-FFF2-40B4-BE49-F238E27FC236}">
                  <a16:creationId xmlns:a16="http://schemas.microsoft.com/office/drawing/2014/main" xmlns="" id="{8F879C3B-185D-401E-B1B4-D8FA5280B756}"/>
                </a:ext>
              </a:extLst>
            </p:cNvPr>
            <p:cNvSpPr>
              <a:spLocks noEditPoints="1"/>
            </p:cNvSpPr>
            <p:nvPr/>
          </p:nvSpPr>
          <p:spPr bwMode="auto">
            <a:xfrm>
              <a:off x="1859" y="287"/>
              <a:ext cx="57" cy="64"/>
            </a:xfrm>
            <a:custGeom>
              <a:avLst/>
              <a:gdLst>
                <a:gd name="T0" fmla="*/ 28 w 57"/>
                <a:gd name="T1" fmla="*/ 0 h 64"/>
                <a:gd name="T2" fmla="*/ 40 w 57"/>
                <a:gd name="T3" fmla="*/ 2 h 64"/>
                <a:gd name="T4" fmla="*/ 49 w 57"/>
                <a:gd name="T5" fmla="*/ 8 h 64"/>
                <a:gd name="T6" fmla="*/ 56 w 57"/>
                <a:gd name="T7" fmla="*/ 18 h 64"/>
                <a:gd name="T8" fmla="*/ 57 w 57"/>
                <a:gd name="T9" fmla="*/ 32 h 64"/>
                <a:gd name="T10" fmla="*/ 56 w 57"/>
                <a:gd name="T11" fmla="*/ 45 h 64"/>
                <a:gd name="T12" fmla="*/ 49 w 57"/>
                <a:gd name="T13" fmla="*/ 55 h 64"/>
                <a:gd name="T14" fmla="*/ 40 w 57"/>
                <a:gd name="T15" fmla="*/ 62 h 64"/>
                <a:gd name="T16" fmla="*/ 28 w 57"/>
                <a:gd name="T17" fmla="*/ 64 h 64"/>
                <a:gd name="T18" fmla="*/ 16 w 57"/>
                <a:gd name="T19" fmla="*/ 62 h 64"/>
                <a:gd name="T20" fmla="*/ 7 w 57"/>
                <a:gd name="T21" fmla="*/ 55 h 64"/>
                <a:gd name="T22" fmla="*/ 1 w 57"/>
                <a:gd name="T23" fmla="*/ 45 h 64"/>
                <a:gd name="T24" fmla="*/ 0 w 57"/>
                <a:gd name="T25" fmla="*/ 32 h 64"/>
                <a:gd name="T26" fmla="*/ 1 w 57"/>
                <a:gd name="T27" fmla="*/ 18 h 64"/>
                <a:gd name="T28" fmla="*/ 7 w 57"/>
                <a:gd name="T29" fmla="*/ 8 h 64"/>
                <a:gd name="T30" fmla="*/ 16 w 57"/>
                <a:gd name="T31" fmla="*/ 2 h 64"/>
                <a:gd name="T32" fmla="*/ 28 w 57"/>
                <a:gd name="T33" fmla="*/ 0 h 64"/>
                <a:gd name="T34" fmla="*/ 28 w 57"/>
                <a:gd name="T35" fmla="*/ 9 h 64"/>
                <a:gd name="T36" fmla="*/ 24 w 57"/>
                <a:gd name="T37" fmla="*/ 9 h 64"/>
                <a:gd name="T38" fmla="*/ 19 w 57"/>
                <a:gd name="T39" fmla="*/ 11 h 64"/>
                <a:gd name="T40" fmla="*/ 16 w 57"/>
                <a:gd name="T41" fmla="*/ 15 h 64"/>
                <a:gd name="T42" fmla="*/ 13 w 57"/>
                <a:gd name="T43" fmla="*/ 19 h 64"/>
                <a:gd name="T44" fmla="*/ 12 w 57"/>
                <a:gd name="T45" fmla="*/ 25 h 64"/>
                <a:gd name="T46" fmla="*/ 11 w 57"/>
                <a:gd name="T47" fmla="*/ 32 h 64"/>
                <a:gd name="T48" fmla="*/ 12 w 57"/>
                <a:gd name="T49" fmla="*/ 38 h 64"/>
                <a:gd name="T50" fmla="*/ 13 w 57"/>
                <a:gd name="T51" fmla="*/ 44 h 64"/>
                <a:gd name="T52" fmla="*/ 16 w 57"/>
                <a:gd name="T53" fmla="*/ 48 h 64"/>
                <a:gd name="T54" fmla="*/ 19 w 57"/>
                <a:gd name="T55" fmla="*/ 52 h 64"/>
                <a:gd name="T56" fmla="*/ 24 w 57"/>
                <a:gd name="T57" fmla="*/ 54 h 64"/>
                <a:gd name="T58" fmla="*/ 28 w 57"/>
                <a:gd name="T59" fmla="*/ 54 h 64"/>
                <a:gd name="T60" fmla="*/ 33 w 57"/>
                <a:gd name="T61" fmla="*/ 54 h 64"/>
                <a:gd name="T62" fmla="*/ 38 w 57"/>
                <a:gd name="T63" fmla="*/ 52 h 64"/>
                <a:gd name="T64" fmla="*/ 40 w 57"/>
                <a:gd name="T65" fmla="*/ 48 h 64"/>
                <a:gd name="T66" fmla="*/ 43 w 57"/>
                <a:gd name="T67" fmla="*/ 44 h 64"/>
                <a:gd name="T68" fmla="*/ 44 w 57"/>
                <a:gd name="T69" fmla="*/ 38 h 64"/>
                <a:gd name="T70" fmla="*/ 44 w 57"/>
                <a:gd name="T71" fmla="*/ 32 h 64"/>
                <a:gd name="T72" fmla="*/ 44 w 57"/>
                <a:gd name="T73" fmla="*/ 25 h 64"/>
                <a:gd name="T74" fmla="*/ 43 w 57"/>
                <a:gd name="T75" fmla="*/ 19 h 64"/>
                <a:gd name="T76" fmla="*/ 40 w 57"/>
                <a:gd name="T77" fmla="*/ 15 h 64"/>
                <a:gd name="T78" fmla="*/ 38 w 57"/>
                <a:gd name="T79" fmla="*/ 11 h 64"/>
                <a:gd name="T80" fmla="*/ 33 w 57"/>
                <a:gd name="T81" fmla="*/ 10 h 64"/>
                <a:gd name="T82" fmla="*/ 28 w 57"/>
                <a:gd name="T83" fmla="*/ 9 h 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 h="64">
                  <a:moveTo>
                    <a:pt x="28" y="0"/>
                  </a:moveTo>
                  <a:lnTo>
                    <a:pt x="40" y="2"/>
                  </a:lnTo>
                  <a:lnTo>
                    <a:pt x="49" y="8"/>
                  </a:lnTo>
                  <a:lnTo>
                    <a:pt x="56" y="18"/>
                  </a:lnTo>
                  <a:lnTo>
                    <a:pt x="57" y="32"/>
                  </a:lnTo>
                  <a:lnTo>
                    <a:pt x="56" y="45"/>
                  </a:lnTo>
                  <a:lnTo>
                    <a:pt x="49" y="55"/>
                  </a:lnTo>
                  <a:lnTo>
                    <a:pt x="40" y="62"/>
                  </a:lnTo>
                  <a:lnTo>
                    <a:pt x="28" y="64"/>
                  </a:lnTo>
                  <a:lnTo>
                    <a:pt x="16" y="62"/>
                  </a:lnTo>
                  <a:lnTo>
                    <a:pt x="7" y="55"/>
                  </a:lnTo>
                  <a:lnTo>
                    <a:pt x="1" y="45"/>
                  </a:lnTo>
                  <a:lnTo>
                    <a:pt x="0" y="32"/>
                  </a:lnTo>
                  <a:lnTo>
                    <a:pt x="1" y="18"/>
                  </a:lnTo>
                  <a:lnTo>
                    <a:pt x="7" y="8"/>
                  </a:lnTo>
                  <a:lnTo>
                    <a:pt x="16" y="2"/>
                  </a:lnTo>
                  <a:lnTo>
                    <a:pt x="28" y="0"/>
                  </a:lnTo>
                  <a:close/>
                  <a:moveTo>
                    <a:pt x="28" y="9"/>
                  </a:moveTo>
                  <a:lnTo>
                    <a:pt x="24" y="9"/>
                  </a:lnTo>
                  <a:lnTo>
                    <a:pt x="19" y="11"/>
                  </a:lnTo>
                  <a:lnTo>
                    <a:pt x="16" y="15"/>
                  </a:lnTo>
                  <a:lnTo>
                    <a:pt x="13" y="19"/>
                  </a:lnTo>
                  <a:lnTo>
                    <a:pt x="12" y="25"/>
                  </a:lnTo>
                  <a:lnTo>
                    <a:pt x="11" y="32"/>
                  </a:lnTo>
                  <a:lnTo>
                    <a:pt x="12" y="38"/>
                  </a:lnTo>
                  <a:lnTo>
                    <a:pt x="13" y="44"/>
                  </a:lnTo>
                  <a:lnTo>
                    <a:pt x="16" y="48"/>
                  </a:lnTo>
                  <a:lnTo>
                    <a:pt x="19" y="52"/>
                  </a:lnTo>
                  <a:lnTo>
                    <a:pt x="24" y="54"/>
                  </a:lnTo>
                  <a:lnTo>
                    <a:pt x="28" y="54"/>
                  </a:lnTo>
                  <a:lnTo>
                    <a:pt x="33" y="54"/>
                  </a:lnTo>
                  <a:lnTo>
                    <a:pt x="38" y="52"/>
                  </a:lnTo>
                  <a:lnTo>
                    <a:pt x="40" y="48"/>
                  </a:lnTo>
                  <a:lnTo>
                    <a:pt x="43" y="44"/>
                  </a:lnTo>
                  <a:lnTo>
                    <a:pt x="44" y="38"/>
                  </a:lnTo>
                  <a:lnTo>
                    <a:pt x="44" y="32"/>
                  </a:lnTo>
                  <a:lnTo>
                    <a:pt x="44" y="25"/>
                  </a:lnTo>
                  <a:lnTo>
                    <a:pt x="43" y="19"/>
                  </a:lnTo>
                  <a:lnTo>
                    <a:pt x="40" y="15"/>
                  </a:lnTo>
                  <a:lnTo>
                    <a:pt x="38" y="11"/>
                  </a:lnTo>
                  <a:lnTo>
                    <a:pt x="33" y="10"/>
                  </a:lnTo>
                  <a:lnTo>
                    <a:pt x="28" y="9"/>
                  </a:lnTo>
                  <a:close/>
                </a:path>
              </a:pathLst>
            </a:custGeom>
            <a:grpFill/>
            <a:ln w="0">
              <a:solidFill>
                <a:srgbClr val="FFFFFF"/>
              </a:solidFill>
              <a:prstDash val="solid"/>
              <a:round/>
              <a:headEnd/>
              <a:tailEnd/>
            </a:ln>
          </p:spPr>
          <p:txBody>
            <a:bodyPr/>
            <a:lstStyle/>
            <a:p>
              <a:endParaRPr lang="zh-CN" altLang="en-US"/>
            </a:p>
          </p:txBody>
        </p:sp>
        <p:sp>
          <p:nvSpPr>
            <p:cNvPr id="38" name="Freeform 68">
              <a:extLst>
                <a:ext uri="{FF2B5EF4-FFF2-40B4-BE49-F238E27FC236}">
                  <a16:creationId xmlns:a16="http://schemas.microsoft.com/office/drawing/2014/main" xmlns="" id="{FA64FB38-E763-4651-A941-754FF220A397}"/>
                </a:ext>
              </a:extLst>
            </p:cNvPr>
            <p:cNvSpPr>
              <a:spLocks/>
            </p:cNvSpPr>
            <p:nvPr/>
          </p:nvSpPr>
          <p:spPr bwMode="auto">
            <a:xfrm>
              <a:off x="1928" y="288"/>
              <a:ext cx="50" cy="61"/>
            </a:xfrm>
            <a:custGeom>
              <a:avLst/>
              <a:gdLst>
                <a:gd name="T0" fmla="*/ 0 w 50"/>
                <a:gd name="T1" fmla="*/ 0 h 61"/>
                <a:gd name="T2" fmla="*/ 14 w 50"/>
                <a:gd name="T3" fmla="*/ 0 h 61"/>
                <a:gd name="T4" fmla="*/ 37 w 50"/>
                <a:gd name="T5" fmla="*/ 43 h 61"/>
                <a:gd name="T6" fmla="*/ 37 w 50"/>
                <a:gd name="T7" fmla="*/ 45 h 61"/>
                <a:gd name="T8" fmla="*/ 39 w 50"/>
                <a:gd name="T9" fmla="*/ 47 h 61"/>
                <a:gd name="T10" fmla="*/ 40 w 50"/>
                <a:gd name="T11" fmla="*/ 51 h 61"/>
                <a:gd name="T12" fmla="*/ 41 w 50"/>
                <a:gd name="T13" fmla="*/ 54 h 61"/>
                <a:gd name="T14" fmla="*/ 41 w 50"/>
                <a:gd name="T15" fmla="*/ 49 h 61"/>
                <a:gd name="T16" fmla="*/ 40 w 50"/>
                <a:gd name="T17" fmla="*/ 46 h 61"/>
                <a:gd name="T18" fmla="*/ 40 w 50"/>
                <a:gd name="T19" fmla="*/ 43 h 61"/>
                <a:gd name="T20" fmla="*/ 40 w 50"/>
                <a:gd name="T21" fmla="*/ 40 h 61"/>
                <a:gd name="T22" fmla="*/ 40 w 50"/>
                <a:gd name="T23" fmla="*/ 0 h 61"/>
                <a:gd name="T24" fmla="*/ 50 w 50"/>
                <a:gd name="T25" fmla="*/ 0 h 61"/>
                <a:gd name="T26" fmla="*/ 50 w 50"/>
                <a:gd name="T27" fmla="*/ 61 h 61"/>
                <a:gd name="T28" fmla="*/ 35 w 50"/>
                <a:gd name="T29" fmla="*/ 61 h 61"/>
                <a:gd name="T30" fmla="*/ 12 w 50"/>
                <a:gd name="T31" fmla="*/ 17 h 61"/>
                <a:gd name="T32" fmla="*/ 11 w 50"/>
                <a:gd name="T33" fmla="*/ 16 h 61"/>
                <a:gd name="T34" fmla="*/ 11 w 50"/>
                <a:gd name="T35" fmla="*/ 14 h 61"/>
                <a:gd name="T36" fmla="*/ 10 w 50"/>
                <a:gd name="T37" fmla="*/ 10 h 61"/>
                <a:gd name="T38" fmla="*/ 9 w 50"/>
                <a:gd name="T39" fmla="*/ 7 h 61"/>
                <a:gd name="T40" fmla="*/ 10 w 50"/>
                <a:gd name="T41" fmla="*/ 12 h 61"/>
                <a:gd name="T42" fmla="*/ 10 w 50"/>
                <a:gd name="T43" fmla="*/ 16 h 61"/>
                <a:gd name="T44" fmla="*/ 10 w 50"/>
                <a:gd name="T45" fmla="*/ 20 h 61"/>
                <a:gd name="T46" fmla="*/ 10 w 50"/>
                <a:gd name="T47" fmla="*/ 22 h 61"/>
                <a:gd name="T48" fmla="*/ 10 w 50"/>
                <a:gd name="T49" fmla="*/ 61 h 61"/>
                <a:gd name="T50" fmla="*/ 0 w 50"/>
                <a:gd name="T51" fmla="*/ 61 h 61"/>
                <a:gd name="T52" fmla="*/ 0 w 50"/>
                <a:gd name="T53" fmla="*/ 0 h 6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61">
                  <a:moveTo>
                    <a:pt x="0" y="0"/>
                  </a:moveTo>
                  <a:lnTo>
                    <a:pt x="14" y="0"/>
                  </a:lnTo>
                  <a:lnTo>
                    <a:pt x="37" y="43"/>
                  </a:lnTo>
                  <a:lnTo>
                    <a:pt x="37" y="45"/>
                  </a:lnTo>
                  <a:lnTo>
                    <a:pt x="39" y="47"/>
                  </a:lnTo>
                  <a:lnTo>
                    <a:pt x="40" y="51"/>
                  </a:lnTo>
                  <a:lnTo>
                    <a:pt x="41" y="54"/>
                  </a:lnTo>
                  <a:lnTo>
                    <a:pt x="41" y="49"/>
                  </a:lnTo>
                  <a:lnTo>
                    <a:pt x="40" y="46"/>
                  </a:lnTo>
                  <a:lnTo>
                    <a:pt x="40" y="43"/>
                  </a:lnTo>
                  <a:lnTo>
                    <a:pt x="40" y="40"/>
                  </a:lnTo>
                  <a:lnTo>
                    <a:pt x="40" y="0"/>
                  </a:lnTo>
                  <a:lnTo>
                    <a:pt x="50" y="0"/>
                  </a:lnTo>
                  <a:lnTo>
                    <a:pt x="50" y="61"/>
                  </a:lnTo>
                  <a:lnTo>
                    <a:pt x="35" y="61"/>
                  </a:lnTo>
                  <a:lnTo>
                    <a:pt x="12" y="17"/>
                  </a:lnTo>
                  <a:lnTo>
                    <a:pt x="11" y="16"/>
                  </a:lnTo>
                  <a:lnTo>
                    <a:pt x="11" y="14"/>
                  </a:lnTo>
                  <a:lnTo>
                    <a:pt x="10" y="10"/>
                  </a:lnTo>
                  <a:lnTo>
                    <a:pt x="9" y="7"/>
                  </a:lnTo>
                  <a:lnTo>
                    <a:pt x="10" y="12"/>
                  </a:lnTo>
                  <a:lnTo>
                    <a:pt x="10" y="16"/>
                  </a:lnTo>
                  <a:lnTo>
                    <a:pt x="10" y="20"/>
                  </a:lnTo>
                  <a:lnTo>
                    <a:pt x="10" y="22"/>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39" name="Freeform 69">
              <a:extLst>
                <a:ext uri="{FF2B5EF4-FFF2-40B4-BE49-F238E27FC236}">
                  <a16:creationId xmlns:a16="http://schemas.microsoft.com/office/drawing/2014/main" xmlns="" id="{53C64920-86DC-466E-9098-078023F79DC2}"/>
                </a:ext>
              </a:extLst>
            </p:cNvPr>
            <p:cNvSpPr>
              <a:spLocks/>
            </p:cNvSpPr>
            <p:nvPr/>
          </p:nvSpPr>
          <p:spPr bwMode="auto">
            <a:xfrm>
              <a:off x="682" y="398"/>
              <a:ext cx="51" cy="65"/>
            </a:xfrm>
            <a:custGeom>
              <a:avLst/>
              <a:gdLst>
                <a:gd name="T0" fmla="*/ 51 w 51"/>
                <a:gd name="T1" fmla="*/ 4 h 65"/>
                <a:gd name="T2" fmla="*/ 50 w 51"/>
                <a:gd name="T3" fmla="*/ 13 h 65"/>
                <a:gd name="T4" fmla="*/ 50 w 51"/>
                <a:gd name="T5" fmla="*/ 13 h 65"/>
                <a:gd name="T6" fmla="*/ 49 w 51"/>
                <a:gd name="T7" fmla="*/ 13 h 65"/>
                <a:gd name="T8" fmla="*/ 44 w 51"/>
                <a:gd name="T9" fmla="*/ 11 h 65"/>
                <a:gd name="T10" fmla="*/ 39 w 51"/>
                <a:gd name="T11" fmla="*/ 10 h 65"/>
                <a:gd name="T12" fmla="*/ 36 w 51"/>
                <a:gd name="T13" fmla="*/ 10 h 65"/>
                <a:gd name="T14" fmla="*/ 30 w 51"/>
                <a:gd name="T15" fmla="*/ 10 h 65"/>
                <a:gd name="T16" fmla="*/ 27 w 51"/>
                <a:gd name="T17" fmla="*/ 12 h 65"/>
                <a:gd name="T18" fmla="*/ 22 w 51"/>
                <a:gd name="T19" fmla="*/ 13 h 65"/>
                <a:gd name="T20" fmla="*/ 20 w 51"/>
                <a:gd name="T21" fmla="*/ 16 h 65"/>
                <a:gd name="T22" fmla="*/ 16 w 51"/>
                <a:gd name="T23" fmla="*/ 21 h 65"/>
                <a:gd name="T24" fmla="*/ 14 w 51"/>
                <a:gd name="T25" fmla="*/ 26 h 65"/>
                <a:gd name="T26" fmla="*/ 13 w 51"/>
                <a:gd name="T27" fmla="*/ 32 h 65"/>
                <a:gd name="T28" fmla="*/ 14 w 51"/>
                <a:gd name="T29" fmla="*/ 38 h 65"/>
                <a:gd name="T30" fmla="*/ 16 w 51"/>
                <a:gd name="T31" fmla="*/ 44 h 65"/>
                <a:gd name="T32" fmla="*/ 20 w 51"/>
                <a:gd name="T33" fmla="*/ 49 h 65"/>
                <a:gd name="T34" fmla="*/ 24 w 51"/>
                <a:gd name="T35" fmla="*/ 52 h 65"/>
                <a:gd name="T36" fmla="*/ 29 w 51"/>
                <a:gd name="T37" fmla="*/ 54 h 65"/>
                <a:gd name="T38" fmla="*/ 36 w 51"/>
                <a:gd name="T39" fmla="*/ 54 h 65"/>
                <a:gd name="T40" fmla="*/ 38 w 51"/>
                <a:gd name="T41" fmla="*/ 54 h 65"/>
                <a:gd name="T42" fmla="*/ 42 w 51"/>
                <a:gd name="T43" fmla="*/ 53 h 65"/>
                <a:gd name="T44" fmla="*/ 46 w 51"/>
                <a:gd name="T45" fmla="*/ 52 h 65"/>
                <a:gd name="T46" fmla="*/ 49 w 51"/>
                <a:gd name="T47" fmla="*/ 52 h 65"/>
                <a:gd name="T48" fmla="*/ 50 w 51"/>
                <a:gd name="T49" fmla="*/ 51 h 65"/>
                <a:gd name="T50" fmla="*/ 51 w 51"/>
                <a:gd name="T51" fmla="*/ 61 h 65"/>
                <a:gd name="T52" fmla="*/ 50 w 51"/>
                <a:gd name="T53" fmla="*/ 61 h 65"/>
                <a:gd name="T54" fmla="*/ 47 w 51"/>
                <a:gd name="T55" fmla="*/ 61 h 65"/>
                <a:gd name="T56" fmla="*/ 43 w 51"/>
                <a:gd name="T57" fmla="*/ 63 h 65"/>
                <a:gd name="T58" fmla="*/ 38 w 51"/>
                <a:gd name="T59" fmla="*/ 63 h 65"/>
                <a:gd name="T60" fmla="*/ 35 w 51"/>
                <a:gd name="T61" fmla="*/ 65 h 65"/>
                <a:gd name="T62" fmla="*/ 21 w 51"/>
                <a:gd name="T63" fmla="*/ 62 h 65"/>
                <a:gd name="T64" fmla="*/ 10 w 51"/>
                <a:gd name="T65" fmla="*/ 55 h 65"/>
                <a:gd name="T66" fmla="*/ 3 w 51"/>
                <a:gd name="T67" fmla="*/ 45 h 65"/>
                <a:gd name="T68" fmla="*/ 0 w 51"/>
                <a:gd name="T69" fmla="*/ 32 h 65"/>
                <a:gd name="T70" fmla="*/ 3 w 51"/>
                <a:gd name="T71" fmla="*/ 20 h 65"/>
                <a:gd name="T72" fmla="*/ 10 w 51"/>
                <a:gd name="T73" fmla="*/ 10 h 65"/>
                <a:gd name="T74" fmla="*/ 21 w 51"/>
                <a:gd name="T75" fmla="*/ 3 h 65"/>
                <a:gd name="T76" fmla="*/ 35 w 51"/>
                <a:gd name="T77" fmla="*/ 0 h 65"/>
                <a:gd name="T78" fmla="*/ 38 w 51"/>
                <a:gd name="T79" fmla="*/ 0 h 65"/>
                <a:gd name="T80" fmla="*/ 42 w 51"/>
                <a:gd name="T81" fmla="*/ 1 h 65"/>
                <a:gd name="T82" fmla="*/ 47 w 51"/>
                <a:gd name="T83" fmla="*/ 3 h 65"/>
                <a:gd name="T84" fmla="*/ 49 w 51"/>
                <a:gd name="T85" fmla="*/ 3 h 65"/>
                <a:gd name="T86" fmla="*/ 51 w 51"/>
                <a:gd name="T87" fmla="*/ 4 h 6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1" h="65">
                  <a:moveTo>
                    <a:pt x="51" y="4"/>
                  </a:moveTo>
                  <a:lnTo>
                    <a:pt x="50" y="13"/>
                  </a:lnTo>
                  <a:lnTo>
                    <a:pt x="49" y="13"/>
                  </a:lnTo>
                  <a:lnTo>
                    <a:pt x="44" y="11"/>
                  </a:lnTo>
                  <a:lnTo>
                    <a:pt x="39" y="10"/>
                  </a:lnTo>
                  <a:lnTo>
                    <a:pt x="36" y="10"/>
                  </a:lnTo>
                  <a:lnTo>
                    <a:pt x="30" y="10"/>
                  </a:lnTo>
                  <a:lnTo>
                    <a:pt x="27" y="12"/>
                  </a:lnTo>
                  <a:lnTo>
                    <a:pt x="22" y="13"/>
                  </a:lnTo>
                  <a:lnTo>
                    <a:pt x="20" y="16"/>
                  </a:lnTo>
                  <a:lnTo>
                    <a:pt x="16" y="21"/>
                  </a:lnTo>
                  <a:lnTo>
                    <a:pt x="14" y="26"/>
                  </a:lnTo>
                  <a:lnTo>
                    <a:pt x="13" y="32"/>
                  </a:lnTo>
                  <a:lnTo>
                    <a:pt x="14" y="38"/>
                  </a:lnTo>
                  <a:lnTo>
                    <a:pt x="16" y="44"/>
                  </a:lnTo>
                  <a:lnTo>
                    <a:pt x="20" y="49"/>
                  </a:lnTo>
                  <a:lnTo>
                    <a:pt x="24" y="52"/>
                  </a:lnTo>
                  <a:lnTo>
                    <a:pt x="29" y="54"/>
                  </a:lnTo>
                  <a:lnTo>
                    <a:pt x="36" y="54"/>
                  </a:lnTo>
                  <a:lnTo>
                    <a:pt x="38" y="54"/>
                  </a:lnTo>
                  <a:lnTo>
                    <a:pt x="42" y="53"/>
                  </a:lnTo>
                  <a:lnTo>
                    <a:pt x="46" y="52"/>
                  </a:lnTo>
                  <a:lnTo>
                    <a:pt x="49" y="52"/>
                  </a:lnTo>
                  <a:lnTo>
                    <a:pt x="50" y="51"/>
                  </a:lnTo>
                  <a:lnTo>
                    <a:pt x="51" y="61"/>
                  </a:lnTo>
                  <a:lnTo>
                    <a:pt x="50" y="61"/>
                  </a:lnTo>
                  <a:lnTo>
                    <a:pt x="47" y="61"/>
                  </a:lnTo>
                  <a:lnTo>
                    <a:pt x="43" y="63"/>
                  </a:lnTo>
                  <a:lnTo>
                    <a:pt x="38" y="63"/>
                  </a:lnTo>
                  <a:lnTo>
                    <a:pt x="35" y="65"/>
                  </a:lnTo>
                  <a:lnTo>
                    <a:pt x="21" y="62"/>
                  </a:lnTo>
                  <a:lnTo>
                    <a:pt x="10" y="55"/>
                  </a:lnTo>
                  <a:lnTo>
                    <a:pt x="3" y="45"/>
                  </a:lnTo>
                  <a:lnTo>
                    <a:pt x="0" y="32"/>
                  </a:lnTo>
                  <a:lnTo>
                    <a:pt x="3" y="20"/>
                  </a:lnTo>
                  <a:lnTo>
                    <a:pt x="10" y="10"/>
                  </a:lnTo>
                  <a:lnTo>
                    <a:pt x="21" y="3"/>
                  </a:lnTo>
                  <a:lnTo>
                    <a:pt x="35" y="0"/>
                  </a:lnTo>
                  <a:lnTo>
                    <a:pt x="38" y="0"/>
                  </a:lnTo>
                  <a:lnTo>
                    <a:pt x="42" y="1"/>
                  </a:lnTo>
                  <a:lnTo>
                    <a:pt x="47" y="3"/>
                  </a:lnTo>
                  <a:lnTo>
                    <a:pt x="49" y="3"/>
                  </a:lnTo>
                  <a:lnTo>
                    <a:pt x="51" y="4"/>
                  </a:lnTo>
                  <a:close/>
                </a:path>
              </a:pathLst>
            </a:custGeom>
            <a:grpFill/>
            <a:ln w="0">
              <a:solidFill>
                <a:srgbClr val="FFFFFF"/>
              </a:solidFill>
              <a:prstDash val="solid"/>
              <a:round/>
              <a:headEnd/>
              <a:tailEnd/>
            </a:ln>
          </p:spPr>
          <p:txBody>
            <a:bodyPr/>
            <a:lstStyle/>
            <a:p>
              <a:endParaRPr lang="zh-CN" altLang="en-US"/>
            </a:p>
          </p:txBody>
        </p:sp>
        <p:sp>
          <p:nvSpPr>
            <p:cNvPr id="40" name="Freeform 70">
              <a:extLst>
                <a:ext uri="{FF2B5EF4-FFF2-40B4-BE49-F238E27FC236}">
                  <a16:creationId xmlns:a16="http://schemas.microsoft.com/office/drawing/2014/main" xmlns="" id="{E5799C22-A383-4C11-973F-585DB1A949A6}"/>
                </a:ext>
              </a:extLst>
            </p:cNvPr>
            <p:cNvSpPr>
              <a:spLocks noEditPoints="1"/>
            </p:cNvSpPr>
            <p:nvPr/>
          </p:nvSpPr>
          <p:spPr bwMode="auto">
            <a:xfrm>
              <a:off x="740" y="398"/>
              <a:ext cx="57" cy="65"/>
            </a:xfrm>
            <a:custGeom>
              <a:avLst/>
              <a:gdLst>
                <a:gd name="T0" fmla="*/ 28 w 57"/>
                <a:gd name="T1" fmla="*/ 0 h 65"/>
                <a:gd name="T2" fmla="*/ 41 w 57"/>
                <a:gd name="T3" fmla="*/ 3 h 65"/>
                <a:gd name="T4" fmla="*/ 50 w 57"/>
                <a:gd name="T5" fmla="*/ 8 h 65"/>
                <a:gd name="T6" fmla="*/ 56 w 57"/>
                <a:gd name="T7" fmla="*/ 19 h 65"/>
                <a:gd name="T8" fmla="*/ 57 w 57"/>
                <a:gd name="T9" fmla="*/ 32 h 65"/>
                <a:gd name="T10" fmla="*/ 56 w 57"/>
                <a:gd name="T11" fmla="*/ 45 h 65"/>
                <a:gd name="T12" fmla="*/ 50 w 57"/>
                <a:gd name="T13" fmla="*/ 55 h 65"/>
                <a:gd name="T14" fmla="*/ 41 w 57"/>
                <a:gd name="T15" fmla="*/ 62 h 65"/>
                <a:gd name="T16" fmla="*/ 28 w 57"/>
                <a:gd name="T17" fmla="*/ 65 h 65"/>
                <a:gd name="T18" fmla="*/ 17 w 57"/>
                <a:gd name="T19" fmla="*/ 62 h 65"/>
                <a:gd name="T20" fmla="*/ 8 w 57"/>
                <a:gd name="T21" fmla="*/ 55 h 65"/>
                <a:gd name="T22" fmla="*/ 2 w 57"/>
                <a:gd name="T23" fmla="*/ 45 h 65"/>
                <a:gd name="T24" fmla="*/ 0 w 57"/>
                <a:gd name="T25" fmla="*/ 32 h 65"/>
                <a:gd name="T26" fmla="*/ 2 w 57"/>
                <a:gd name="T27" fmla="*/ 19 h 65"/>
                <a:gd name="T28" fmla="*/ 8 w 57"/>
                <a:gd name="T29" fmla="*/ 8 h 65"/>
                <a:gd name="T30" fmla="*/ 17 w 57"/>
                <a:gd name="T31" fmla="*/ 3 h 65"/>
                <a:gd name="T32" fmla="*/ 28 w 57"/>
                <a:gd name="T33" fmla="*/ 0 h 65"/>
                <a:gd name="T34" fmla="*/ 28 w 57"/>
                <a:gd name="T35" fmla="*/ 10 h 65"/>
                <a:gd name="T36" fmla="*/ 24 w 57"/>
                <a:gd name="T37" fmla="*/ 10 h 65"/>
                <a:gd name="T38" fmla="*/ 20 w 57"/>
                <a:gd name="T39" fmla="*/ 12 h 65"/>
                <a:gd name="T40" fmla="*/ 17 w 57"/>
                <a:gd name="T41" fmla="*/ 15 h 65"/>
                <a:gd name="T42" fmla="*/ 14 w 57"/>
                <a:gd name="T43" fmla="*/ 20 h 65"/>
                <a:gd name="T44" fmla="*/ 12 w 57"/>
                <a:gd name="T45" fmla="*/ 26 h 65"/>
                <a:gd name="T46" fmla="*/ 12 w 57"/>
                <a:gd name="T47" fmla="*/ 32 h 65"/>
                <a:gd name="T48" fmla="*/ 12 w 57"/>
                <a:gd name="T49" fmla="*/ 38 h 65"/>
                <a:gd name="T50" fmla="*/ 14 w 57"/>
                <a:gd name="T51" fmla="*/ 44 h 65"/>
                <a:gd name="T52" fmla="*/ 17 w 57"/>
                <a:gd name="T53" fmla="*/ 49 h 65"/>
                <a:gd name="T54" fmla="*/ 20 w 57"/>
                <a:gd name="T55" fmla="*/ 52 h 65"/>
                <a:gd name="T56" fmla="*/ 24 w 57"/>
                <a:gd name="T57" fmla="*/ 54 h 65"/>
                <a:gd name="T58" fmla="*/ 28 w 57"/>
                <a:gd name="T59" fmla="*/ 55 h 65"/>
                <a:gd name="T60" fmla="*/ 33 w 57"/>
                <a:gd name="T61" fmla="*/ 54 h 65"/>
                <a:gd name="T62" fmla="*/ 38 w 57"/>
                <a:gd name="T63" fmla="*/ 52 h 65"/>
                <a:gd name="T64" fmla="*/ 41 w 57"/>
                <a:gd name="T65" fmla="*/ 49 h 65"/>
                <a:gd name="T66" fmla="*/ 43 w 57"/>
                <a:gd name="T67" fmla="*/ 44 h 65"/>
                <a:gd name="T68" fmla="*/ 45 w 57"/>
                <a:gd name="T69" fmla="*/ 38 h 65"/>
                <a:gd name="T70" fmla="*/ 46 w 57"/>
                <a:gd name="T71" fmla="*/ 32 h 65"/>
                <a:gd name="T72" fmla="*/ 45 w 57"/>
                <a:gd name="T73" fmla="*/ 26 h 65"/>
                <a:gd name="T74" fmla="*/ 43 w 57"/>
                <a:gd name="T75" fmla="*/ 20 h 65"/>
                <a:gd name="T76" fmla="*/ 41 w 57"/>
                <a:gd name="T77" fmla="*/ 15 h 65"/>
                <a:gd name="T78" fmla="*/ 38 w 57"/>
                <a:gd name="T79" fmla="*/ 12 h 65"/>
                <a:gd name="T80" fmla="*/ 33 w 57"/>
                <a:gd name="T81" fmla="*/ 10 h 65"/>
                <a:gd name="T82" fmla="*/ 28 w 57"/>
                <a:gd name="T83" fmla="*/ 10 h 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 h="65">
                  <a:moveTo>
                    <a:pt x="28" y="0"/>
                  </a:moveTo>
                  <a:lnTo>
                    <a:pt x="41" y="3"/>
                  </a:lnTo>
                  <a:lnTo>
                    <a:pt x="50" y="8"/>
                  </a:lnTo>
                  <a:lnTo>
                    <a:pt x="56" y="19"/>
                  </a:lnTo>
                  <a:lnTo>
                    <a:pt x="57" y="32"/>
                  </a:lnTo>
                  <a:lnTo>
                    <a:pt x="56" y="45"/>
                  </a:lnTo>
                  <a:lnTo>
                    <a:pt x="50" y="55"/>
                  </a:lnTo>
                  <a:lnTo>
                    <a:pt x="41" y="62"/>
                  </a:lnTo>
                  <a:lnTo>
                    <a:pt x="28" y="65"/>
                  </a:lnTo>
                  <a:lnTo>
                    <a:pt x="17" y="62"/>
                  </a:lnTo>
                  <a:lnTo>
                    <a:pt x="8" y="55"/>
                  </a:lnTo>
                  <a:lnTo>
                    <a:pt x="2" y="45"/>
                  </a:lnTo>
                  <a:lnTo>
                    <a:pt x="0" y="32"/>
                  </a:lnTo>
                  <a:lnTo>
                    <a:pt x="2" y="19"/>
                  </a:lnTo>
                  <a:lnTo>
                    <a:pt x="8" y="8"/>
                  </a:lnTo>
                  <a:lnTo>
                    <a:pt x="17" y="3"/>
                  </a:lnTo>
                  <a:lnTo>
                    <a:pt x="28" y="0"/>
                  </a:lnTo>
                  <a:close/>
                  <a:moveTo>
                    <a:pt x="28" y="10"/>
                  </a:moveTo>
                  <a:lnTo>
                    <a:pt x="24" y="10"/>
                  </a:lnTo>
                  <a:lnTo>
                    <a:pt x="20" y="12"/>
                  </a:lnTo>
                  <a:lnTo>
                    <a:pt x="17" y="15"/>
                  </a:lnTo>
                  <a:lnTo>
                    <a:pt x="14" y="20"/>
                  </a:lnTo>
                  <a:lnTo>
                    <a:pt x="12" y="26"/>
                  </a:lnTo>
                  <a:lnTo>
                    <a:pt x="12" y="32"/>
                  </a:lnTo>
                  <a:lnTo>
                    <a:pt x="12" y="38"/>
                  </a:lnTo>
                  <a:lnTo>
                    <a:pt x="14" y="44"/>
                  </a:lnTo>
                  <a:lnTo>
                    <a:pt x="17" y="49"/>
                  </a:lnTo>
                  <a:lnTo>
                    <a:pt x="20" y="52"/>
                  </a:lnTo>
                  <a:lnTo>
                    <a:pt x="24" y="54"/>
                  </a:lnTo>
                  <a:lnTo>
                    <a:pt x="28" y="55"/>
                  </a:lnTo>
                  <a:lnTo>
                    <a:pt x="33" y="54"/>
                  </a:lnTo>
                  <a:lnTo>
                    <a:pt x="38" y="52"/>
                  </a:lnTo>
                  <a:lnTo>
                    <a:pt x="41" y="49"/>
                  </a:lnTo>
                  <a:lnTo>
                    <a:pt x="43" y="44"/>
                  </a:lnTo>
                  <a:lnTo>
                    <a:pt x="45" y="38"/>
                  </a:lnTo>
                  <a:lnTo>
                    <a:pt x="46" y="32"/>
                  </a:lnTo>
                  <a:lnTo>
                    <a:pt x="45" y="26"/>
                  </a:lnTo>
                  <a:lnTo>
                    <a:pt x="43" y="20"/>
                  </a:lnTo>
                  <a:lnTo>
                    <a:pt x="41" y="15"/>
                  </a:lnTo>
                  <a:lnTo>
                    <a:pt x="38" y="12"/>
                  </a:lnTo>
                  <a:lnTo>
                    <a:pt x="33" y="10"/>
                  </a:lnTo>
                  <a:lnTo>
                    <a:pt x="28" y="10"/>
                  </a:lnTo>
                  <a:close/>
                </a:path>
              </a:pathLst>
            </a:custGeom>
            <a:grpFill/>
            <a:ln w="0">
              <a:solidFill>
                <a:srgbClr val="FFFFFF"/>
              </a:solidFill>
              <a:prstDash val="solid"/>
              <a:round/>
              <a:headEnd/>
              <a:tailEnd/>
            </a:ln>
          </p:spPr>
          <p:txBody>
            <a:bodyPr/>
            <a:lstStyle/>
            <a:p>
              <a:endParaRPr lang="zh-CN" altLang="en-US"/>
            </a:p>
          </p:txBody>
        </p:sp>
        <p:sp>
          <p:nvSpPr>
            <p:cNvPr id="41" name="Freeform 71">
              <a:extLst>
                <a:ext uri="{FF2B5EF4-FFF2-40B4-BE49-F238E27FC236}">
                  <a16:creationId xmlns:a16="http://schemas.microsoft.com/office/drawing/2014/main" xmlns="" id="{5A7A65F8-A4A1-4C93-9462-A41A3D091015}"/>
                </a:ext>
              </a:extLst>
            </p:cNvPr>
            <p:cNvSpPr>
              <a:spLocks/>
            </p:cNvSpPr>
            <p:nvPr/>
          </p:nvSpPr>
          <p:spPr bwMode="auto">
            <a:xfrm>
              <a:off x="809" y="399"/>
              <a:ext cx="70" cy="61"/>
            </a:xfrm>
            <a:custGeom>
              <a:avLst/>
              <a:gdLst>
                <a:gd name="T0" fmla="*/ 0 w 70"/>
                <a:gd name="T1" fmla="*/ 0 h 61"/>
                <a:gd name="T2" fmla="*/ 18 w 70"/>
                <a:gd name="T3" fmla="*/ 0 h 61"/>
                <a:gd name="T4" fmla="*/ 33 w 70"/>
                <a:gd name="T5" fmla="*/ 43 h 61"/>
                <a:gd name="T6" fmla="*/ 33 w 70"/>
                <a:gd name="T7" fmla="*/ 45 h 61"/>
                <a:gd name="T8" fmla="*/ 34 w 70"/>
                <a:gd name="T9" fmla="*/ 48 h 61"/>
                <a:gd name="T10" fmla="*/ 34 w 70"/>
                <a:gd name="T11" fmla="*/ 50 h 61"/>
                <a:gd name="T12" fmla="*/ 35 w 70"/>
                <a:gd name="T13" fmla="*/ 53 h 61"/>
                <a:gd name="T14" fmla="*/ 35 w 70"/>
                <a:gd name="T15" fmla="*/ 50 h 61"/>
                <a:gd name="T16" fmla="*/ 35 w 70"/>
                <a:gd name="T17" fmla="*/ 48 h 61"/>
                <a:gd name="T18" fmla="*/ 35 w 70"/>
                <a:gd name="T19" fmla="*/ 45 h 61"/>
                <a:gd name="T20" fmla="*/ 36 w 70"/>
                <a:gd name="T21" fmla="*/ 43 h 61"/>
                <a:gd name="T22" fmla="*/ 51 w 70"/>
                <a:gd name="T23" fmla="*/ 0 h 61"/>
                <a:gd name="T24" fmla="*/ 70 w 70"/>
                <a:gd name="T25" fmla="*/ 0 h 61"/>
                <a:gd name="T26" fmla="*/ 70 w 70"/>
                <a:gd name="T27" fmla="*/ 61 h 61"/>
                <a:gd name="T28" fmla="*/ 58 w 70"/>
                <a:gd name="T29" fmla="*/ 61 h 61"/>
                <a:gd name="T30" fmla="*/ 58 w 70"/>
                <a:gd name="T31" fmla="*/ 17 h 61"/>
                <a:gd name="T32" fmla="*/ 58 w 70"/>
                <a:gd name="T33" fmla="*/ 14 h 61"/>
                <a:gd name="T34" fmla="*/ 58 w 70"/>
                <a:gd name="T35" fmla="*/ 11 h 61"/>
                <a:gd name="T36" fmla="*/ 58 w 70"/>
                <a:gd name="T37" fmla="*/ 9 h 61"/>
                <a:gd name="T38" fmla="*/ 59 w 70"/>
                <a:gd name="T39" fmla="*/ 5 h 61"/>
                <a:gd name="T40" fmla="*/ 58 w 70"/>
                <a:gd name="T41" fmla="*/ 9 h 61"/>
                <a:gd name="T42" fmla="*/ 58 w 70"/>
                <a:gd name="T43" fmla="*/ 11 h 61"/>
                <a:gd name="T44" fmla="*/ 57 w 70"/>
                <a:gd name="T45" fmla="*/ 13 h 61"/>
                <a:gd name="T46" fmla="*/ 57 w 70"/>
                <a:gd name="T47" fmla="*/ 14 h 61"/>
                <a:gd name="T48" fmla="*/ 40 w 70"/>
                <a:gd name="T49" fmla="*/ 61 h 61"/>
                <a:gd name="T50" fmla="*/ 28 w 70"/>
                <a:gd name="T51" fmla="*/ 61 h 61"/>
                <a:gd name="T52" fmla="*/ 12 w 70"/>
                <a:gd name="T53" fmla="*/ 15 h 61"/>
                <a:gd name="T54" fmla="*/ 11 w 70"/>
                <a:gd name="T55" fmla="*/ 13 h 61"/>
                <a:gd name="T56" fmla="*/ 11 w 70"/>
                <a:gd name="T57" fmla="*/ 11 h 61"/>
                <a:gd name="T58" fmla="*/ 10 w 70"/>
                <a:gd name="T59" fmla="*/ 9 h 61"/>
                <a:gd name="T60" fmla="*/ 10 w 70"/>
                <a:gd name="T61" fmla="*/ 5 h 61"/>
                <a:gd name="T62" fmla="*/ 10 w 70"/>
                <a:gd name="T63" fmla="*/ 10 h 61"/>
                <a:gd name="T64" fmla="*/ 10 w 70"/>
                <a:gd name="T65" fmla="*/ 13 h 61"/>
                <a:gd name="T66" fmla="*/ 10 w 70"/>
                <a:gd name="T67" fmla="*/ 15 h 61"/>
                <a:gd name="T68" fmla="*/ 10 w 70"/>
                <a:gd name="T69" fmla="*/ 17 h 61"/>
                <a:gd name="T70" fmla="*/ 10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8" y="0"/>
                  </a:lnTo>
                  <a:lnTo>
                    <a:pt x="33" y="43"/>
                  </a:lnTo>
                  <a:lnTo>
                    <a:pt x="33" y="45"/>
                  </a:lnTo>
                  <a:lnTo>
                    <a:pt x="34" y="48"/>
                  </a:lnTo>
                  <a:lnTo>
                    <a:pt x="34" y="50"/>
                  </a:lnTo>
                  <a:lnTo>
                    <a:pt x="35" y="53"/>
                  </a:lnTo>
                  <a:lnTo>
                    <a:pt x="35" y="50"/>
                  </a:lnTo>
                  <a:lnTo>
                    <a:pt x="35" y="48"/>
                  </a:lnTo>
                  <a:lnTo>
                    <a:pt x="35" y="45"/>
                  </a:lnTo>
                  <a:lnTo>
                    <a:pt x="36" y="43"/>
                  </a:lnTo>
                  <a:lnTo>
                    <a:pt x="51" y="0"/>
                  </a:lnTo>
                  <a:lnTo>
                    <a:pt x="70" y="0"/>
                  </a:lnTo>
                  <a:lnTo>
                    <a:pt x="70" y="61"/>
                  </a:lnTo>
                  <a:lnTo>
                    <a:pt x="58" y="61"/>
                  </a:lnTo>
                  <a:lnTo>
                    <a:pt x="58" y="17"/>
                  </a:lnTo>
                  <a:lnTo>
                    <a:pt x="58" y="14"/>
                  </a:lnTo>
                  <a:lnTo>
                    <a:pt x="58" y="11"/>
                  </a:lnTo>
                  <a:lnTo>
                    <a:pt x="58" y="9"/>
                  </a:lnTo>
                  <a:lnTo>
                    <a:pt x="59" y="5"/>
                  </a:lnTo>
                  <a:lnTo>
                    <a:pt x="58" y="9"/>
                  </a:lnTo>
                  <a:lnTo>
                    <a:pt x="58" y="11"/>
                  </a:lnTo>
                  <a:lnTo>
                    <a:pt x="57" y="13"/>
                  </a:lnTo>
                  <a:lnTo>
                    <a:pt x="57" y="14"/>
                  </a:lnTo>
                  <a:lnTo>
                    <a:pt x="40" y="61"/>
                  </a:lnTo>
                  <a:lnTo>
                    <a:pt x="28" y="61"/>
                  </a:lnTo>
                  <a:lnTo>
                    <a:pt x="12" y="15"/>
                  </a:lnTo>
                  <a:lnTo>
                    <a:pt x="11" y="13"/>
                  </a:lnTo>
                  <a:lnTo>
                    <a:pt x="11" y="11"/>
                  </a:lnTo>
                  <a:lnTo>
                    <a:pt x="10" y="9"/>
                  </a:lnTo>
                  <a:lnTo>
                    <a:pt x="10" y="5"/>
                  </a:lnTo>
                  <a:lnTo>
                    <a:pt x="10" y="10"/>
                  </a:lnTo>
                  <a:lnTo>
                    <a:pt x="10" y="13"/>
                  </a:lnTo>
                  <a:lnTo>
                    <a:pt x="10" y="15"/>
                  </a:lnTo>
                  <a:lnTo>
                    <a:pt x="10" y="17"/>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42" name="Freeform 72">
              <a:extLst>
                <a:ext uri="{FF2B5EF4-FFF2-40B4-BE49-F238E27FC236}">
                  <a16:creationId xmlns:a16="http://schemas.microsoft.com/office/drawing/2014/main" xmlns="" id="{43B8A016-BDAB-468D-A6D3-DF84B7859859}"/>
                </a:ext>
              </a:extLst>
            </p:cNvPr>
            <p:cNvSpPr>
              <a:spLocks/>
            </p:cNvSpPr>
            <p:nvPr/>
          </p:nvSpPr>
          <p:spPr bwMode="auto">
            <a:xfrm>
              <a:off x="893" y="399"/>
              <a:ext cx="70" cy="61"/>
            </a:xfrm>
            <a:custGeom>
              <a:avLst/>
              <a:gdLst>
                <a:gd name="T0" fmla="*/ 0 w 70"/>
                <a:gd name="T1" fmla="*/ 0 h 61"/>
                <a:gd name="T2" fmla="*/ 18 w 70"/>
                <a:gd name="T3" fmla="*/ 0 h 61"/>
                <a:gd name="T4" fmla="*/ 33 w 70"/>
                <a:gd name="T5" fmla="*/ 43 h 61"/>
                <a:gd name="T6" fmla="*/ 33 w 70"/>
                <a:gd name="T7" fmla="*/ 45 h 61"/>
                <a:gd name="T8" fmla="*/ 34 w 70"/>
                <a:gd name="T9" fmla="*/ 48 h 61"/>
                <a:gd name="T10" fmla="*/ 34 w 70"/>
                <a:gd name="T11" fmla="*/ 50 h 61"/>
                <a:gd name="T12" fmla="*/ 34 w 70"/>
                <a:gd name="T13" fmla="*/ 53 h 61"/>
                <a:gd name="T14" fmla="*/ 35 w 70"/>
                <a:gd name="T15" fmla="*/ 50 h 61"/>
                <a:gd name="T16" fmla="*/ 35 w 70"/>
                <a:gd name="T17" fmla="*/ 48 h 61"/>
                <a:gd name="T18" fmla="*/ 35 w 70"/>
                <a:gd name="T19" fmla="*/ 45 h 61"/>
                <a:gd name="T20" fmla="*/ 36 w 70"/>
                <a:gd name="T21" fmla="*/ 43 h 61"/>
                <a:gd name="T22" fmla="*/ 51 w 70"/>
                <a:gd name="T23" fmla="*/ 0 h 61"/>
                <a:gd name="T24" fmla="*/ 70 w 70"/>
                <a:gd name="T25" fmla="*/ 0 h 61"/>
                <a:gd name="T26" fmla="*/ 70 w 70"/>
                <a:gd name="T27" fmla="*/ 61 h 61"/>
                <a:gd name="T28" fmla="*/ 58 w 70"/>
                <a:gd name="T29" fmla="*/ 61 h 61"/>
                <a:gd name="T30" fmla="*/ 58 w 70"/>
                <a:gd name="T31" fmla="*/ 17 h 61"/>
                <a:gd name="T32" fmla="*/ 58 w 70"/>
                <a:gd name="T33" fmla="*/ 14 h 61"/>
                <a:gd name="T34" fmla="*/ 58 w 70"/>
                <a:gd name="T35" fmla="*/ 11 h 61"/>
                <a:gd name="T36" fmla="*/ 58 w 70"/>
                <a:gd name="T37" fmla="*/ 9 h 61"/>
                <a:gd name="T38" fmla="*/ 59 w 70"/>
                <a:gd name="T39" fmla="*/ 5 h 61"/>
                <a:gd name="T40" fmla="*/ 58 w 70"/>
                <a:gd name="T41" fmla="*/ 9 h 61"/>
                <a:gd name="T42" fmla="*/ 57 w 70"/>
                <a:gd name="T43" fmla="*/ 11 h 61"/>
                <a:gd name="T44" fmla="*/ 57 w 70"/>
                <a:gd name="T45" fmla="*/ 13 h 61"/>
                <a:gd name="T46" fmla="*/ 57 w 70"/>
                <a:gd name="T47" fmla="*/ 14 h 61"/>
                <a:gd name="T48" fmla="*/ 40 w 70"/>
                <a:gd name="T49" fmla="*/ 61 h 61"/>
                <a:gd name="T50" fmla="*/ 28 w 70"/>
                <a:gd name="T51" fmla="*/ 61 h 61"/>
                <a:gd name="T52" fmla="*/ 12 w 70"/>
                <a:gd name="T53" fmla="*/ 15 h 61"/>
                <a:gd name="T54" fmla="*/ 11 w 70"/>
                <a:gd name="T55" fmla="*/ 13 h 61"/>
                <a:gd name="T56" fmla="*/ 10 w 70"/>
                <a:gd name="T57" fmla="*/ 11 h 61"/>
                <a:gd name="T58" fmla="*/ 10 w 70"/>
                <a:gd name="T59" fmla="*/ 9 h 61"/>
                <a:gd name="T60" fmla="*/ 10 w 70"/>
                <a:gd name="T61" fmla="*/ 5 h 61"/>
                <a:gd name="T62" fmla="*/ 10 w 70"/>
                <a:gd name="T63" fmla="*/ 10 h 61"/>
                <a:gd name="T64" fmla="*/ 10 w 70"/>
                <a:gd name="T65" fmla="*/ 13 h 61"/>
                <a:gd name="T66" fmla="*/ 10 w 70"/>
                <a:gd name="T67" fmla="*/ 15 h 61"/>
                <a:gd name="T68" fmla="*/ 10 w 70"/>
                <a:gd name="T69" fmla="*/ 17 h 61"/>
                <a:gd name="T70" fmla="*/ 10 w 70"/>
                <a:gd name="T71" fmla="*/ 61 h 61"/>
                <a:gd name="T72" fmla="*/ 0 w 70"/>
                <a:gd name="T73" fmla="*/ 61 h 61"/>
                <a:gd name="T74" fmla="*/ 0 w 70"/>
                <a:gd name="T75" fmla="*/ 0 h 6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0" h="61">
                  <a:moveTo>
                    <a:pt x="0" y="0"/>
                  </a:moveTo>
                  <a:lnTo>
                    <a:pt x="18" y="0"/>
                  </a:lnTo>
                  <a:lnTo>
                    <a:pt x="33" y="43"/>
                  </a:lnTo>
                  <a:lnTo>
                    <a:pt x="33" y="45"/>
                  </a:lnTo>
                  <a:lnTo>
                    <a:pt x="34" y="48"/>
                  </a:lnTo>
                  <a:lnTo>
                    <a:pt x="34" y="50"/>
                  </a:lnTo>
                  <a:lnTo>
                    <a:pt x="34" y="53"/>
                  </a:lnTo>
                  <a:lnTo>
                    <a:pt x="35" y="50"/>
                  </a:lnTo>
                  <a:lnTo>
                    <a:pt x="35" y="48"/>
                  </a:lnTo>
                  <a:lnTo>
                    <a:pt x="35" y="45"/>
                  </a:lnTo>
                  <a:lnTo>
                    <a:pt x="36" y="43"/>
                  </a:lnTo>
                  <a:lnTo>
                    <a:pt x="51" y="0"/>
                  </a:lnTo>
                  <a:lnTo>
                    <a:pt x="70" y="0"/>
                  </a:lnTo>
                  <a:lnTo>
                    <a:pt x="70" y="61"/>
                  </a:lnTo>
                  <a:lnTo>
                    <a:pt x="58" y="61"/>
                  </a:lnTo>
                  <a:lnTo>
                    <a:pt x="58" y="17"/>
                  </a:lnTo>
                  <a:lnTo>
                    <a:pt x="58" y="14"/>
                  </a:lnTo>
                  <a:lnTo>
                    <a:pt x="58" y="11"/>
                  </a:lnTo>
                  <a:lnTo>
                    <a:pt x="58" y="9"/>
                  </a:lnTo>
                  <a:lnTo>
                    <a:pt x="59" y="5"/>
                  </a:lnTo>
                  <a:lnTo>
                    <a:pt x="58" y="9"/>
                  </a:lnTo>
                  <a:lnTo>
                    <a:pt x="57" y="11"/>
                  </a:lnTo>
                  <a:lnTo>
                    <a:pt x="57" y="13"/>
                  </a:lnTo>
                  <a:lnTo>
                    <a:pt x="57" y="14"/>
                  </a:lnTo>
                  <a:lnTo>
                    <a:pt x="40" y="61"/>
                  </a:lnTo>
                  <a:lnTo>
                    <a:pt x="28" y="61"/>
                  </a:lnTo>
                  <a:lnTo>
                    <a:pt x="12" y="15"/>
                  </a:lnTo>
                  <a:lnTo>
                    <a:pt x="11" y="13"/>
                  </a:lnTo>
                  <a:lnTo>
                    <a:pt x="10" y="11"/>
                  </a:lnTo>
                  <a:lnTo>
                    <a:pt x="10" y="9"/>
                  </a:lnTo>
                  <a:lnTo>
                    <a:pt x="10" y="5"/>
                  </a:lnTo>
                  <a:lnTo>
                    <a:pt x="10" y="10"/>
                  </a:lnTo>
                  <a:lnTo>
                    <a:pt x="10" y="13"/>
                  </a:lnTo>
                  <a:lnTo>
                    <a:pt x="10" y="15"/>
                  </a:lnTo>
                  <a:lnTo>
                    <a:pt x="10" y="17"/>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43" name="Rectangle 73">
              <a:extLst>
                <a:ext uri="{FF2B5EF4-FFF2-40B4-BE49-F238E27FC236}">
                  <a16:creationId xmlns:a16="http://schemas.microsoft.com/office/drawing/2014/main" xmlns="" id="{D5699843-DCAC-4E7C-AFBB-FF1E56152834}"/>
                </a:ext>
              </a:extLst>
            </p:cNvPr>
            <p:cNvSpPr>
              <a:spLocks noChangeArrowheads="1"/>
            </p:cNvSpPr>
            <p:nvPr/>
          </p:nvSpPr>
          <p:spPr bwMode="auto">
            <a:xfrm>
              <a:off x="976" y="399"/>
              <a:ext cx="12" cy="61"/>
            </a:xfrm>
            <a:prstGeom prst="rect">
              <a:avLst/>
            </a:prstGeom>
            <a:grpFill/>
            <a:ln w="0">
              <a:solidFill>
                <a:srgbClr val="FFFFFF"/>
              </a:solidFill>
              <a:miter lim="800000"/>
              <a:headEnd/>
              <a:tailEnd/>
            </a:ln>
          </p:spPr>
          <p:txBody>
            <a:bodyPr/>
            <a:lstStyle/>
            <a:p>
              <a:endParaRPr lang="zh-CN" altLang="en-US"/>
            </a:p>
          </p:txBody>
        </p:sp>
        <p:sp>
          <p:nvSpPr>
            <p:cNvPr id="44" name="Freeform 74">
              <a:extLst>
                <a:ext uri="{FF2B5EF4-FFF2-40B4-BE49-F238E27FC236}">
                  <a16:creationId xmlns:a16="http://schemas.microsoft.com/office/drawing/2014/main" xmlns="" id="{5C730D16-D38C-44D6-BFFE-4E2311DDF120}"/>
                </a:ext>
              </a:extLst>
            </p:cNvPr>
            <p:cNvSpPr>
              <a:spLocks/>
            </p:cNvSpPr>
            <p:nvPr/>
          </p:nvSpPr>
          <p:spPr bwMode="auto">
            <a:xfrm>
              <a:off x="1001" y="398"/>
              <a:ext cx="39" cy="65"/>
            </a:xfrm>
            <a:custGeom>
              <a:avLst/>
              <a:gdLst>
                <a:gd name="T0" fmla="*/ 35 w 39"/>
                <a:gd name="T1" fmla="*/ 13 h 65"/>
                <a:gd name="T2" fmla="*/ 28 w 39"/>
                <a:gd name="T3" fmla="*/ 11 h 65"/>
                <a:gd name="T4" fmla="*/ 23 w 39"/>
                <a:gd name="T5" fmla="*/ 10 h 65"/>
                <a:gd name="T6" fmla="*/ 14 w 39"/>
                <a:gd name="T7" fmla="*/ 12 h 65"/>
                <a:gd name="T8" fmla="*/ 12 w 39"/>
                <a:gd name="T9" fmla="*/ 14 h 65"/>
                <a:gd name="T10" fmla="*/ 12 w 39"/>
                <a:gd name="T11" fmla="*/ 19 h 65"/>
                <a:gd name="T12" fmla="*/ 17 w 39"/>
                <a:gd name="T13" fmla="*/ 23 h 65"/>
                <a:gd name="T14" fmla="*/ 23 w 39"/>
                <a:gd name="T15" fmla="*/ 26 h 65"/>
                <a:gd name="T16" fmla="*/ 28 w 39"/>
                <a:gd name="T17" fmla="*/ 29 h 65"/>
                <a:gd name="T18" fmla="*/ 35 w 39"/>
                <a:gd name="T19" fmla="*/ 35 h 65"/>
                <a:gd name="T20" fmla="*/ 39 w 39"/>
                <a:gd name="T21" fmla="*/ 42 h 65"/>
                <a:gd name="T22" fmla="*/ 39 w 39"/>
                <a:gd name="T23" fmla="*/ 51 h 65"/>
                <a:gd name="T24" fmla="*/ 33 w 39"/>
                <a:gd name="T25" fmla="*/ 59 h 65"/>
                <a:gd name="T26" fmla="*/ 23 w 39"/>
                <a:gd name="T27" fmla="*/ 63 h 65"/>
                <a:gd name="T28" fmla="*/ 12 w 39"/>
                <a:gd name="T29" fmla="*/ 63 h 65"/>
                <a:gd name="T30" fmla="*/ 1 w 39"/>
                <a:gd name="T31" fmla="*/ 61 h 65"/>
                <a:gd name="T32" fmla="*/ 0 w 39"/>
                <a:gd name="T33" fmla="*/ 61 h 65"/>
                <a:gd name="T34" fmla="*/ 5 w 39"/>
                <a:gd name="T35" fmla="*/ 52 h 65"/>
                <a:gd name="T36" fmla="*/ 12 w 39"/>
                <a:gd name="T37" fmla="*/ 54 h 65"/>
                <a:gd name="T38" fmla="*/ 20 w 39"/>
                <a:gd name="T39" fmla="*/ 54 h 65"/>
                <a:gd name="T40" fmla="*/ 26 w 39"/>
                <a:gd name="T41" fmla="*/ 50 h 65"/>
                <a:gd name="T42" fmla="*/ 26 w 39"/>
                <a:gd name="T43" fmla="*/ 45 h 65"/>
                <a:gd name="T44" fmla="*/ 21 w 39"/>
                <a:gd name="T45" fmla="*/ 39 h 65"/>
                <a:gd name="T46" fmla="*/ 16 w 39"/>
                <a:gd name="T47" fmla="*/ 37 h 65"/>
                <a:gd name="T48" fmla="*/ 16 w 39"/>
                <a:gd name="T49" fmla="*/ 36 h 65"/>
                <a:gd name="T50" fmla="*/ 10 w 39"/>
                <a:gd name="T51" fmla="*/ 34 h 65"/>
                <a:gd name="T52" fmla="*/ 4 w 39"/>
                <a:gd name="T53" fmla="*/ 29 h 65"/>
                <a:gd name="T54" fmla="*/ 1 w 39"/>
                <a:gd name="T55" fmla="*/ 23 h 65"/>
                <a:gd name="T56" fmla="*/ 0 w 39"/>
                <a:gd name="T57" fmla="*/ 18 h 65"/>
                <a:gd name="T58" fmla="*/ 3 w 39"/>
                <a:gd name="T59" fmla="*/ 8 h 65"/>
                <a:gd name="T60" fmla="*/ 10 w 39"/>
                <a:gd name="T61" fmla="*/ 3 h 65"/>
                <a:gd name="T62" fmla="*/ 23 w 39"/>
                <a:gd name="T63" fmla="*/ 0 h 65"/>
                <a:gd name="T64" fmla="*/ 29 w 39"/>
                <a:gd name="T65" fmla="*/ 1 h 65"/>
                <a:gd name="T66" fmla="*/ 35 w 39"/>
                <a:gd name="T67" fmla="*/ 3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9" h="65">
                  <a:moveTo>
                    <a:pt x="36" y="3"/>
                  </a:moveTo>
                  <a:lnTo>
                    <a:pt x="35" y="13"/>
                  </a:lnTo>
                  <a:lnTo>
                    <a:pt x="32" y="12"/>
                  </a:lnTo>
                  <a:lnTo>
                    <a:pt x="28" y="11"/>
                  </a:lnTo>
                  <a:lnTo>
                    <a:pt x="26" y="10"/>
                  </a:lnTo>
                  <a:lnTo>
                    <a:pt x="23" y="10"/>
                  </a:lnTo>
                  <a:lnTo>
                    <a:pt x="18" y="11"/>
                  </a:lnTo>
                  <a:lnTo>
                    <a:pt x="14" y="12"/>
                  </a:lnTo>
                  <a:lnTo>
                    <a:pt x="13" y="13"/>
                  </a:lnTo>
                  <a:lnTo>
                    <a:pt x="12" y="14"/>
                  </a:lnTo>
                  <a:lnTo>
                    <a:pt x="12" y="16"/>
                  </a:lnTo>
                  <a:lnTo>
                    <a:pt x="12" y="19"/>
                  </a:lnTo>
                  <a:lnTo>
                    <a:pt x="14" y="21"/>
                  </a:lnTo>
                  <a:lnTo>
                    <a:pt x="17" y="23"/>
                  </a:lnTo>
                  <a:lnTo>
                    <a:pt x="21" y="26"/>
                  </a:lnTo>
                  <a:lnTo>
                    <a:pt x="23" y="26"/>
                  </a:lnTo>
                  <a:lnTo>
                    <a:pt x="23" y="27"/>
                  </a:lnTo>
                  <a:lnTo>
                    <a:pt x="28" y="29"/>
                  </a:lnTo>
                  <a:lnTo>
                    <a:pt x="33" y="32"/>
                  </a:lnTo>
                  <a:lnTo>
                    <a:pt x="35" y="35"/>
                  </a:lnTo>
                  <a:lnTo>
                    <a:pt x="37" y="38"/>
                  </a:lnTo>
                  <a:lnTo>
                    <a:pt x="39" y="42"/>
                  </a:lnTo>
                  <a:lnTo>
                    <a:pt x="39" y="45"/>
                  </a:lnTo>
                  <a:lnTo>
                    <a:pt x="39" y="51"/>
                  </a:lnTo>
                  <a:lnTo>
                    <a:pt x="36" y="55"/>
                  </a:lnTo>
                  <a:lnTo>
                    <a:pt x="33" y="59"/>
                  </a:lnTo>
                  <a:lnTo>
                    <a:pt x="27" y="62"/>
                  </a:lnTo>
                  <a:lnTo>
                    <a:pt x="23" y="63"/>
                  </a:lnTo>
                  <a:lnTo>
                    <a:pt x="16" y="65"/>
                  </a:lnTo>
                  <a:lnTo>
                    <a:pt x="12" y="63"/>
                  </a:lnTo>
                  <a:lnTo>
                    <a:pt x="8" y="62"/>
                  </a:lnTo>
                  <a:lnTo>
                    <a:pt x="1" y="61"/>
                  </a:lnTo>
                  <a:lnTo>
                    <a:pt x="0" y="61"/>
                  </a:lnTo>
                  <a:lnTo>
                    <a:pt x="1" y="50"/>
                  </a:lnTo>
                  <a:lnTo>
                    <a:pt x="5" y="52"/>
                  </a:lnTo>
                  <a:lnTo>
                    <a:pt x="9" y="54"/>
                  </a:lnTo>
                  <a:lnTo>
                    <a:pt x="12" y="54"/>
                  </a:lnTo>
                  <a:lnTo>
                    <a:pt x="16" y="54"/>
                  </a:lnTo>
                  <a:lnTo>
                    <a:pt x="20" y="54"/>
                  </a:lnTo>
                  <a:lnTo>
                    <a:pt x="24" y="53"/>
                  </a:lnTo>
                  <a:lnTo>
                    <a:pt x="26" y="50"/>
                  </a:lnTo>
                  <a:lnTo>
                    <a:pt x="26" y="47"/>
                  </a:lnTo>
                  <a:lnTo>
                    <a:pt x="26" y="45"/>
                  </a:lnTo>
                  <a:lnTo>
                    <a:pt x="24" y="42"/>
                  </a:lnTo>
                  <a:lnTo>
                    <a:pt x="21" y="39"/>
                  </a:lnTo>
                  <a:lnTo>
                    <a:pt x="17" y="37"/>
                  </a:lnTo>
                  <a:lnTo>
                    <a:pt x="16" y="37"/>
                  </a:lnTo>
                  <a:lnTo>
                    <a:pt x="16" y="36"/>
                  </a:lnTo>
                  <a:lnTo>
                    <a:pt x="14" y="36"/>
                  </a:lnTo>
                  <a:lnTo>
                    <a:pt x="10" y="34"/>
                  </a:lnTo>
                  <a:lnTo>
                    <a:pt x="6" y="31"/>
                  </a:lnTo>
                  <a:lnTo>
                    <a:pt x="4" y="29"/>
                  </a:lnTo>
                  <a:lnTo>
                    <a:pt x="2" y="27"/>
                  </a:lnTo>
                  <a:lnTo>
                    <a:pt x="1" y="23"/>
                  </a:lnTo>
                  <a:lnTo>
                    <a:pt x="0" y="21"/>
                  </a:lnTo>
                  <a:lnTo>
                    <a:pt x="0" y="18"/>
                  </a:lnTo>
                  <a:lnTo>
                    <a:pt x="1" y="13"/>
                  </a:lnTo>
                  <a:lnTo>
                    <a:pt x="3" y="8"/>
                  </a:lnTo>
                  <a:lnTo>
                    <a:pt x="5" y="5"/>
                  </a:lnTo>
                  <a:lnTo>
                    <a:pt x="10" y="3"/>
                  </a:lnTo>
                  <a:lnTo>
                    <a:pt x="16" y="0"/>
                  </a:lnTo>
                  <a:lnTo>
                    <a:pt x="23" y="0"/>
                  </a:lnTo>
                  <a:lnTo>
                    <a:pt x="25" y="0"/>
                  </a:lnTo>
                  <a:lnTo>
                    <a:pt x="29" y="1"/>
                  </a:lnTo>
                  <a:lnTo>
                    <a:pt x="34" y="3"/>
                  </a:lnTo>
                  <a:lnTo>
                    <a:pt x="35" y="3"/>
                  </a:lnTo>
                  <a:lnTo>
                    <a:pt x="36" y="3"/>
                  </a:lnTo>
                  <a:close/>
                </a:path>
              </a:pathLst>
            </a:custGeom>
            <a:grpFill/>
            <a:ln w="0">
              <a:solidFill>
                <a:srgbClr val="FFFFFF"/>
              </a:solidFill>
              <a:prstDash val="solid"/>
              <a:round/>
              <a:headEnd/>
              <a:tailEnd/>
            </a:ln>
          </p:spPr>
          <p:txBody>
            <a:bodyPr/>
            <a:lstStyle/>
            <a:p>
              <a:endParaRPr lang="zh-CN" altLang="en-US"/>
            </a:p>
          </p:txBody>
        </p:sp>
        <p:sp>
          <p:nvSpPr>
            <p:cNvPr id="45" name="Freeform 75">
              <a:extLst>
                <a:ext uri="{FF2B5EF4-FFF2-40B4-BE49-F238E27FC236}">
                  <a16:creationId xmlns:a16="http://schemas.microsoft.com/office/drawing/2014/main" xmlns="" id="{E6DD7B31-8BDE-4456-943D-7FE5709901C0}"/>
                </a:ext>
              </a:extLst>
            </p:cNvPr>
            <p:cNvSpPr>
              <a:spLocks/>
            </p:cNvSpPr>
            <p:nvPr/>
          </p:nvSpPr>
          <p:spPr bwMode="auto">
            <a:xfrm>
              <a:off x="1051" y="398"/>
              <a:ext cx="40" cy="65"/>
            </a:xfrm>
            <a:custGeom>
              <a:avLst/>
              <a:gdLst>
                <a:gd name="T0" fmla="*/ 37 w 40"/>
                <a:gd name="T1" fmla="*/ 13 h 65"/>
                <a:gd name="T2" fmla="*/ 30 w 40"/>
                <a:gd name="T3" fmla="*/ 11 h 65"/>
                <a:gd name="T4" fmla="*/ 23 w 40"/>
                <a:gd name="T5" fmla="*/ 10 h 65"/>
                <a:gd name="T6" fmla="*/ 15 w 40"/>
                <a:gd name="T7" fmla="*/ 12 h 65"/>
                <a:gd name="T8" fmla="*/ 13 w 40"/>
                <a:gd name="T9" fmla="*/ 16 h 65"/>
                <a:gd name="T10" fmla="*/ 15 w 40"/>
                <a:gd name="T11" fmla="*/ 21 h 65"/>
                <a:gd name="T12" fmla="*/ 23 w 40"/>
                <a:gd name="T13" fmla="*/ 26 h 65"/>
                <a:gd name="T14" fmla="*/ 24 w 40"/>
                <a:gd name="T15" fmla="*/ 27 h 65"/>
                <a:gd name="T16" fmla="*/ 33 w 40"/>
                <a:gd name="T17" fmla="*/ 32 h 65"/>
                <a:gd name="T18" fmla="*/ 38 w 40"/>
                <a:gd name="T19" fmla="*/ 38 h 65"/>
                <a:gd name="T20" fmla="*/ 40 w 40"/>
                <a:gd name="T21" fmla="*/ 45 h 65"/>
                <a:gd name="T22" fmla="*/ 37 w 40"/>
                <a:gd name="T23" fmla="*/ 55 h 65"/>
                <a:gd name="T24" fmla="*/ 29 w 40"/>
                <a:gd name="T25" fmla="*/ 62 h 65"/>
                <a:gd name="T26" fmla="*/ 16 w 40"/>
                <a:gd name="T27" fmla="*/ 65 h 65"/>
                <a:gd name="T28" fmla="*/ 8 w 40"/>
                <a:gd name="T29" fmla="*/ 62 h 65"/>
                <a:gd name="T30" fmla="*/ 1 w 40"/>
                <a:gd name="T31" fmla="*/ 61 h 65"/>
                <a:gd name="T32" fmla="*/ 1 w 40"/>
                <a:gd name="T33" fmla="*/ 50 h 65"/>
                <a:gd name="T34" fmla="*/ 10 w 40"/>
                <a:gd name="T35" fmla="*/ 54 h 65"/>
                <a:gd name="T36" fmla="*/ 16 w 40"/>
                <a:gd name="T37" fmla="*/ 54 h 65"/>
                <a:gd name="T38" fmla="*/ 24 w 40"/>
                <a:gd name="T39" fmla="*/ 53 h 65"/>
                <a:gd name="T40" fmla="*/ 28 w 40"/>
                <a:gd name="T41" fmla="*/ 47 h 65"/>
                <a:gd name="T42" fmla="*/ 25 w 40"/>
                <a:gd name="T43" fmla="*/ 42 h 65"/>
                <a:gd name="T44" fmla="*/ 17 w 40"/>
                <a:gd name="T45" fmla="*/ 37 h 65"/>
                <a:gd name="T46" fmla="*/ 16 w 40"/>
                <a:gd name="T47" fmla="*/ 36 h 65"/>
                <a:gd name="T48" fmla="*/ 15 w 40"/>
                <a:gd name="T49" fmla="*/ 36 h 65"/>
                <a:gd name="T50" fmla="*/ 8 w 40"/>
                <a:gd name="T51" fmla="*/ 31 h 65"/>
                <a:gd name="T52" fmla="*/ 4 w 40"/>
                <a:gd name="T53" fmla="*/ 27 h 65"/>
                <a:gd name="T54" fmla="*/ 1 w 40"/>
                <a:gd name="T55" fmla="*/ 21 h 65"/>
                <a:gd name="T56" fmla="*/ 1 w 40"/>
                <a:gd name="T57" fmla="*/ 13 h 65"/>
                <a:gd name="T58" fmla="*/ 7 w 40"/>
                <a:gd name="T59" fmla="*/ 5 h 65"/>
                <a:gd name="T60" fmla="*/ 17 w 40"/>
                <a:gd name="T61" fmla="*/ 0 h 65"/>
                <a:gd name="T62" fmla="*/ 27 w 40"/>
                <a:gd name="T63" fmla="*/ 0 h 65"/>
                <a:gd name="T64" fmla="*/ 35 w 40"/>
                <a:gd name="T65" fmla="*/ 3 h 65"/>
                <a:gd name="T66" fmla="*/ 38 w 40"/>
                <a:gd name="T67" fmla="*/ 3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0" h="65">
                  <a:moveTo>
                    <a:pt x="38" y="3"/>
                  </a:moveTo>
                  <a:lnTo>
                    <a:pt x="37" y="13"/>
                  </a:lnTo>
                  <a:lnTo>
                    <a:pt x="33" y="12"/>
                  </a:lnTo>
                  <a:lnTo>
                    <a:pt x="30" y="11"/>
                  </a:lnTo>
                  <a:lnTo>
                    <a:pt x="27" y="10"/>
                  </a:lnTo>
                  <a:lnTo>
                    <a:pt x="23" y="10"/>
                  </a:lnTo>
                  <a:lnTo>
                    <a:pt x="18" y="11"/>
                  </a:lnTo>
                  <a:lnTo>
                    <a:pt x="15" y="12"/>
                  </a:lnTo>
                  <a:lnTo>
                    <a:pt x="14" y="14"/>
                  </a:lnTo>
                  <a:lnTo>
                    <a:pt x="13" y="16"/>
                  </a:lnTo>
                  <a:lnTo>
                    <a:pt x="14" y="19"/>
                  </a:lnTo>
                  <a:lnTo>
                    <a:pt x="15" y="21"/>
                  </a:lnTo>
                  <a:lnTo>
                    <a:pt x="18" y="23"/>
                  </a:lnTo>
                  <a:lnTo>
                    <a:pt x="23" y="26"/>
                  </a:lnTo>
                  <a:lnTo>
                    <a:pt x="24" y="27"/>
                  </a:lnTo>
                  <a:lnTo>
                    <a:pt x="30" y="29"/>
                  </a:lnTo>
                  <a:lnTo>
                    <a:pt x="33" y="32"/>
                  </a:lnTo>
                  <a:lnTo>
                    <a:pt x="37" y="35"/>
                  </a:lnTo>
                  <a:lnTo>
                    <a:pt x="38" y="38"/>
                  </a:lnTo>
                  <a:lnTo>
                    <a:pt x="39" y="42"/>
                  </a:lnTo>
                  <a:lnTo>
                    <a:pt x="40" y="45"/>
                  </a:lnTo>
                  <a:lnTo>
                    <a:pt x="39" y="51"/>
                  </a:lnTo>
                  <a:lnTo>
                    <a:pt x="37" y="55"/>
                  </a:lnTo>
                  <a:lnTo>
                    <a:pt x="33" y="59"/>
                  </a:lnTo>
                  <a:lnTo>
                    <a:pt x="29" y="62"/>
                  </a:lnTo>
                  <a:lnTo>
                    <a:pt x="23" y="63"/>
                  </a:lnTo>
                  <a:lnTo>
                    <a:pt x="16" y="65"/>
                  </a:lnTo>
                  <a:lnTo>
                    <a:pt x="13" y="63"/>
                  </a:lnTo>
                  <a:lnTo>
                    <a:pt x="8" y="62"/>
                  </a:lnTo>
                  <a:lnTo>
                    <a:pt x="2" y="61"/>
                  </a:lnTo>
                  <a:lnTo>
                    <a:pt x="1" y="61"/>
                  </a:lnTo>
                  <a:lnTo>
                    <a:pt x="0" y="61"/>
                  </a:lnTo>
                  <a:lnTo>
                    <a:pt x="1" y="50"/>
                  </a:lnTo>
                  <a:lnTo>
                    <a:pt x="6" y="52"/>
                  </a:lnTo>
                  <a:lnTo>
                    <a:pt x="10" y="54"/>
                  </a:lnTo>
                  <a:lnTo>
                    <a:pt x="14" y="54"/>
                  </a:lnTo>
                  <a:lnTo>
                    <a:pt x="16" y="54"/>
                  </a:lnTo>
                  <a:lnTo>
                    <a:pt x="21" y="54"/>
                  </a:lnTo>
                  <a:lnTo>
                    <a:pt x="24" y="53"/>
                  </a:lnTo>
                  <a:lnTo>
                    <a:pt x="27" y="50"/>
                  </a:lnTo>
                  <a:lnTo>
                    <a:pt x="28" y="47"/>
                  </a:lnTo>
                  <a:lnTo>
                    <a:pt x="27" y="45"/>
                  </a:lnTo>
                  <a:lnTo>
                    <a:pt x="25" y="42"/>
                  </a:lnTo>
                  <a:lnTo>
                    <a:pt x="22" y="39"/>
                  </a:lnTo>
                  <a:lnTo>
                    <a:pt x="17" y="37"/>
                  </a:lnTo>
                  <a:lnTo>
                    <a:pt x="16" y="36"/>
                  </a:lnTo>
                  <a:lnTo>
                    <a:pt x="15" y="36"/>
                  </a:lnTo>
                  <a:lnTo>
                    <a:pt x="10" y="34"/>
                  </a:lnTo>
                  <a:lnTo>
                    <a:pt x="8" y="31"/>
                  </a:lnTo>
                  <a:lnTo>
                    <a:pt x="5" y="29"/>
                  </a:lnTo>
                  <a:lnTo>
                    <a:pt x="4" y="27"/>
                  </a:lnTo>
                  <a:lnTo>
                    <a:pt x="2" y="23"/>
                  </a:lnTo>
                  <a:lnTo>
                    <a:pt x="1" y="21"/>
                  </a:lnTo>
                  <a:lnTo>
                    <a:pt x="1" y="18"/>
                  </a:lnTo>
                  <a:lnTo>
                    <a:pt x="1" y="13"/>
                  </a:lnTo>
                  <a:lnTo>
                    <a:pt x="4" y="8"/>
                  </a:lnTo>
                  <a:lnTo>
                    <a:pt x="7" y="5"/>
                  </a:lnTo>
                  <a:lnTo>
                    <a:pt x="12" y="3"/>
                  </a:lnTo>
                  <a:lnTo>
                    <a:pt x="17" y="0"/>
                  </a:lnTo>
                  <a:lnTo>
                    <a:pt x="23" y="0"/>
                  </a:lnTo>
                  <a:lnTo>
                    <a:pt x="27" y="0"/>
                  </a:lnTo>
                  <a:lnTo>
                    <a:pt x="30" y="1"/>
                  </a:lnTo>
                  <a:lnTo>
                    <a:pt x="35" y="3"/>
                  </a:lnTo>
                  <a:lnTo>
                    <a:pt x="37" y="3"/>
                  </a:lnTo>
                  <a:lnTo>
                    <a:pt x="38" y="3"/>
                  </a:lnTo>
                  <a:close/>
                </a:path>
              </a:pathLst>
            </a:custGeom>
            <a:grpFill/>
            <a:ln w="0">
              <a:solidFill>
                <a:srgbClr val="FFFFFF"/>
              </a:solidFill>
              <a:prstDash val="solid"/>
              <a:round/>
              <a:headEnd/>
              <a:tailEnd/>
            </a:ln>
          </p:spPr>
          <p:txBody>
            <a:bodyPr/>
            <a:lstStyle/>
            <a:p>
              <a:endParaRPr lang="zh-CN" altLang="en-US"/>
            </a:p>
          </p:txBody>
        </p:sp>
        <p:sp>
          <p:nvSpPr>
            <p:cNvPr id="46" name="Rectangle 76">
              <a:extLst>
                <a:ext uri="{FF2B5EF4-FFF2-40B4-BE49-F238E27FC236}">
                  <a16:creationId xmlns:a16="http://schemas.microsoft.com/office/drawing/2014/main" xmlns="" id="{76065887-FE35-4986-9261-7BF0321A6B26}"/>
                </a:ext>
              </a:extLst>
            </p:cNvPr>
            <p:cNvSpPr>
              <a:spLocks noChangeArrowheads="1"/>
            </p:cNvSpPr>
            <p:nvPr/>
          </p:nvSpPr>
          <p:spPr bwMode="auto">
            <a:xfrm>
              <a:off x="1103" y="399"/>
              <a:ext cx="11" cy="61"/>
            </a:xfrm>
            <a:prstGeom prst="rect">
              <a:avLst/>
            </a:prstGeom>
            <a:grpFill/>
            <a:ln w="0">
              <a:solidFill>
                <a:srgbClr val="FFFFFF"/>
              </a:solidFill>
              <a:miter lim="800000"/>
              <a:headEnd/>
              <a:tailEnd/>
            </a:ln>
          </p:spPr>
          <p:txBody>
            <a:bodyPr/>
            <a:lstStyle/>
            <a:p>
              <a:endParaRPr lang="zh-CN" altLang="en-US"/>
            </a:p>
          </p:txBody>
        </p:sp>
        <p:sp>
          <p:nvSpPr>
            <p:cNvPr id="47" name="Freeform 77">
              <a:extLst>
                <a:ext uri="{FF2B5EF4-FFF2-40B4-BE49-F238E27FC236}">
                  <a16:creationId xmlns:a16="http://schemas.microsoft.com/office/drawing/2014/main" xmlns="" id="{0DFF7401-7DF9-4347-9FD2-7F0A1E4256AC}"/>
                </a:ext>
              </a:extLst>
            </p:cNvPr>
            <p:cNvSpPr>
              <a:spLocks noEditPoints="1"/>
            </p:cNvSpPr>
            <p:nvPr/>
          </p:nvSpPr>
          <p:spPr bwMode="auto">
            <a:xfrm>
              <a:off x="1126" y="398"/>
              <a:ext cx="57" cy="65"/>
            </a:xfrm>
            <a:custGeom>
              <a:avLst/>
              <a:gdLst>
                <a:gd name="T0" fmla="*/ 28 w 57"/>
                <a:gd name="T1" fmla="*/ 0 h 65"/>
                <a:gd name="T2" fmla="*/ 40 w 57"/>
                <a:gd name="T3" fmla="*/ 3 h 65"/>
                <a:gd name="T4" fmla="*/ 49 w 57"/>
                <a:gd name="T5" fmla="*/ 8 h 65"/>
                <a:gd name="T6" fmla="*/ 56 w 57"/>
                <a:gd name="T7" fmla="*/ 19 h 65"/>
                <a:gd name="T8" fmla="*/ 57 w 57"/>
                <a:gd name="T9" fmla="*/ 32 h 65"/>
                <a:gd name="T10" fmla="*/ 56 w 57"/>
                <a:gd name="T11" fmla="*/ 45 h 65"/>
                <a:gd name="T12" fmla="*/ 50 w 57"/>
                <a:gd name="T13" fmla="*/ 55 h 65"/>
                <a:gd name="T14" fmla="*/ 41 w 57"/>
                <a:gd name="T15" fmla="*/ 62 h 65"/>
                <a:gd name="T16" fmla="*/ 28 w 57"/>
                <a:gd name="T17" fmla="*/ 65 h 65"/>
                <a:gd name="T18" fmla="*/ 16 w 57"/>
                <a:gd name="T19" fmla="*/ 62 h 65"/>
                <a:gd name="T20" fmla="*/ 7 w 57"/>
                <a:gd name="T21" fmla="*/ 55 h 65"/>
                <a:gd name="T22" fmla="*/ 1 w 57"/>
                <a:gd name="T23" fmla="*/ 45 h 65"/>
                <a:gd name="T24" fmla="*/ 0 w 57"/>
                <a:gd name="T25" fmla="*/ 32 h 65"/>
                <a:gd name="T26" fmla="*/ 1 w 57"/>
                <a:gd name="T27" fmla="*/ 19 h 65"/>
                <a:gd name="T28" fmla="*/ 7 w 57"/>
                <a:gd name="T29" fmla="*/ 8 h 65"/>
                <a:gd name="T30" fmla="*/ 16 w 57"/>
                <a:gd name="T31" fmla="*/ 3 h 65"/>
                <a:gd name="T32" fmla="*/ 28 w 57"/>
                <a:gd name="T33" fmla="*/ 0 h 65"/>
                <a:gd name="T34" fmla="*/ 28 w 57"/>
                <a:gd name="T35" fmla="*/ 10 h 65"/>
                <a:gd name="T36" fmla="*/ 24 w 57"/>
                <a:gd name="T37" fmla="*/ 10 h 65"/>
                <a:gd name="T38" fmla="*/ 19 w 57"/>
                <a:gd name="T39" fmla="*/ 12 h 65"/>
                <a:gd name="T40" fmla="*/ 16 w 57"/>
                <a:gd name="T41" fmla="*/ 15 h 65"/>
                <a:gd name="T42" fmla="*/ 14 w 57"/>
                <a:gd name="T43" fmla="*/ 20 h 65"/>
                <a:gd name="T44" fmla="*/ 12 w 57"/>
                <a:gd name="T45" fmla="*/ 26 h 65"/>
                <a:gd name="T46" fmla="*/ 11 w 57"/>
                <a:gd name="T47" fmla="*/ 32 h 65"/>
                <a:gd name="T48" fmla="*/ 12 w 57"/>
                <a:gd name="T49" fmla="*/ 38 h 65"/>
                <a:gd name="T50" fmla="*/ 14 w 57"/>
                <a:gd name="T51" fmla="*/ 44 h 65"/>
                <a:gd name="T52" fmla="*/ 16 w 57"/>
                <a:gd name="T53" fmla="*/ 49 h 65"/>
                <a:gd name="T54" fmla="*/ 19 w 57"/>
                <a:gd name="T55" fmla="*/ 52 h 65"/>
                <a:gd name="T56" fmla="*/ 24 w 57"/>
                <a:gd name="T57" fmla="*/ 54 h 65"/>
                <a:gd name="T58" fmla="*/ 28 w 57"/>
                <a:gd name="T59" fmla="*/ 55 h 65"/>
                <a:gd name="T60" fmla="*/ 33 w 57"/>
                <a:gd name="T61" fmla="*/ 54 h 65"/>
                <a:gd name="T62" fmla="*/ 38 w 57"/>
                <a:gd name="T63" fmla="*/ 52 h 65"/>
                <a:gd name="T64" fmla="*/ 40 w 57"/>
                <a:gd name="T65" fmla="*/ 49 h 65"/>
                <a:gd name="T66" fmla="*/ 43 w 57"/>
                <a:gd name="T67" fmla="*/ 44 h 65"/>
                <a:gd name="T68" fmla="*/ 45 w 57"/>
                <a:gd name="T69" fmla="*/ 38 h 65"/>
                <a:gd name="T70" fmla="*/ 46 w 57"/>
                <a:gd name="T71" fmla="*/ 32 h 65"/>
                <a:gd name="T72" fmla="*/ 45 w 57"/>
                <a:gd name="T73" fmla="*/ 26 h 65"/>
                <a:gd name="T74" fmla="*/ 43 w 57"/>
                <a:gd name="T75" fmla="*/ 20 h 65"/>
                <a:gd name="T76" fmla="*/ 40 w 57"/>
                <a:gd name="T77" fmla="*/ 15 h 65"/>
                <a:gd name="T78" fmla="*/ 38 w 57"/>
                <a:gd name="T79" fmla="*/ 12 h 65"/>
                <a:gd name="T80" fmla="*/ 33 w 57"/>
                <a:gd name="T81" fmla="*/ 10 h 65"/>
                <a:gd name="T82" fmla="*/ 28 w 57"/>
                <a:gd name="T83" fmla="*/ 10 h 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 h="65">
                  <a:moveTo>
                    <a:pt x="28" y="0"/>
                  </a:moveTo>
                  <a:lnTo>
                    <a:pt x="40" y="3"/>
                  </a:lnTo>
                  <a:lnTo>
                    <a:pt x="49" y="8"/>
                  </a:lnTo>
                  <a:lnTo>
                    <a:pt x="56" y="19"/>
                  </a:lnTo>
                  <a:lnTo>
                    <a:pt x="57" y="32"/>
                  </a:lnTo>
                  <a:lnTo>
                    <a:pt x="56" y="45"/>
                  </a:lnTo>
                  <a:lnTo>
                    <a:pt x="50" y="55"/>
                  </a:lnTo>
                  <a:lnTo>
                    <a:pt x="41" y="62"/>
                  </a:lnTo>
                  <a:lnTo>
                    <a:pt x="28" y="65"/>
                  </a:lnTo>
                  <a:lnTo>
                    <a:pt x="16" y="62"/>
                  </a:lnTo>
                  <a:lnTo>
                    <a:pt x="7" y="55"/>
                  </a:lnTo>
                  <a:lnTo>
                    <a:pt x="1" y="45"/>
                  </a:lnTo>
                  <a:lnTo>
                    <a:pt x="0" y="32"/>
                  </a:lnTo>
                  <a:lnTo>
                    <a:pt x="1" y="19"/>
                  </a:lnTo>
                  <a:lnTo>
                    <a:pt x="7" y="8"/>
                  </a:lnTo>
                  <a:lnTo>
                    <a:pt x="16" y="3"/>
                  </a:lnTo>
                  <a:lnTo>
                    <a:pt x="28" y="0"/>
                  </a:lnTo>
                  <a:close/>
                  <a:moveTo>
                    <a:pt x="28" y="10"/>
                  </a:moveTo>
                  <a:lnTo>
                    <a:pt x="24" y="10"/>
                  </a:lnTo>
                  <a:lnTo>
                    <a:pt x="19" y="12"/>
                  </a:lnTo>
                  <a:lnTo>
                    <a:pt x="16" y="15"/>
                  </a:lnTo>
                  <a:lnTo>
                    <a:pt x="14" y="20"/>
                  </a:lnTo>
                  <a:lnTo>
                    <a:pt x="12" y="26"/>
                  </a:lnTo>
                  <a:lnTo>
                    <a:pt x="11" y="32"/>
                  </a:lnTo>
                  <a:lnTo>
                    <a:pt x="12" y="38"/>
                  </a:lnTo>
                  <a:lnTo>
                    <a:pt x="14" y="44"/>
                  </a:lnTo>
                  <a:lnTo>
                    <a:pt x="16" y="49"/>
                  </a:lnTo>
                  <a:lnTo>
                    <a:pt x="19" y="52"/>
                  </a:lnTo>
                  <a:lnTo>
                    <a:pt x="24" y="54"/>
                  </a:lnTo>
                  <a:lnTo>
                    <a:pt x="28" y="55"/>
                  </a:lnTo>
                  <a:lnTo>
                    <a:pt x="33" y="54"/>
                  </a:lnTo>
                  <a:lnTo>
                    <a:pt x="38" y="52"/>
                  </a:lnTo>
                  <a:lnTo>
                    <a:pt x="40" y="49"/>
                  </a:lnTo>
                  <a:lnTo>
                    <a:pt x="43" y="44"/>
                  </a:lnTo>
                  <a:lnTo>
                    <a:pt x="45" y="38"/>
                  </a:lnTo>
                  <a:lnTo>
                    <a:pt x="46" y="32"/>
                  </a:lnTo>
                  <a:lnTo>
                    <a:pt x="45" y="26"/>
                  </a:lnTo>
                  <a:lnTo>
                    <a:pt x="43" y="20"/>
                  </a:lnTo>
                  <a:lnTo>
                    <a:pt x="40" y="15"/>
                  </a:lnTo>
                  <a:lnTo>
                    <a:pt x="38" y="12"/>
                  </a:lnTo>
                  <a:lnTo>
                    <a:pt x="33" y="10"/>
                  </a:lnTo>
                  <a:lnTo>
                    <a:pt x="28" y="10"/>
                  </a:lnTo>
                  <a:close/>
                </a:path>
              </a:pathLst>
            </a:custGeom>
            <a:grpFill/>
            <a:ln w="0">
              <a:solidFill>
                <a:srgbClr val="FFFFFF"/>
              </a:solidFill>
              <a:prstDash val="solid"/>
              <a:round/>
              <a:headEnd/>
              <a:tailEnd/>
            </a:ln>
          </p:spPr>
          <p:txBody>
            <a:bodyPr/>
            <a:lstStyle/>
            <a:p>
              <a:endParaRPr lang="zh-CN" altLang="en-US"/>
            </a:p>
          </p:txBody>
        </p:sp>
        <p:sp>
          <p:nvSpPr>
            <p:cNvPr id="48" name="Freeform 78">
              <a:extLst>
                <a:ext uri="{FF2B5EF4-FFF2-40B4-BE49-F238E27FC236}">
                  <a16:creationId xmlns:a16="http://schemas.microsoft.com/office/drawing/2014/main" xmlns="" id="{9B007BB6-504A-43D3-8C60-F7F03E345BD0}"/>
                </a:ext>
              </a:extLst>
            </p:cNvPr>
            <p:cNvSpPr>
              <a:spLocks/>
            </p:cNvSpPr>
            <p:nvPr/>
          </p:nvSpPr>
          <p:spPr bwMode="auto">
            <a:xfrm>
              <a:off x="1195" y="399"/>
              <a:ext cx="50" cy="61"/>
            </a:xfrm>
            <a:custGeom>
              <a:avLst/>
              <a:gdLst>
                <a:gd name="T0" fmla="*/ 0 w 50"/>
                <a:gd name="T1" fmla="*/ 0 h 61"/>
                <a:gd name="T2" fmla="*/ 15 w 50"/>
                <a:gd name="T3" fmla="*/ 0 h 61"/>
                <a:gd name="T4" fmla="*/ 38 w 50"/>
                <a:gd name="T5" fmla="*/ 43 h 61"/>
                <a:gd name="T6" fmla="*/ 38 w 50"/>
                <a:gd name="T7" fmla="*/ 45 h 61"/>
                <a:gd name="T8" fmla="*/ 39 w 50"/>
                <a:gd name="T9" fmla="*/ 48 h 61"/>
                <a:gd name="T10" fmla="*/ 40 w 50"/>
                <a:gd name="T11" fmla="*/ 51 h 61"/>
                <a:gd name="T12" fmla="*/ 41 w 50"/>
                <a:gd name="T13" fmla="*/ 54 h 61"/>
                <a:gd name="T14" fmla="*/ 41 w 50"/>
                <a:gd name="T15" fmla="*/ 50 h 61"/>
                <a:gd name="T16" fmla="*/ 40 w 50"/>
                <a:gd name="T17" fmla="*/ 46 h 61"/>
                <a:gd name="T18" fmla="*/ 40 w 50"/>
                <a:gd name="T19" fmla="*/ 43 h 61"/>
                <a:gd name="T20" fmla="*/ 40 w 50"/>
                <a:gd name="T21" fmla="*/ 41 h 61"/>
                <a:gd name="T22" fmla="*/ 40 w 50"/>
                <a:gd name="T23" fmla="*/ 0 h 61"/>
                <a:gd name="T24" fmla="*/ 50 w 50"/>
                <a:gd name="T25" fmla="*/ 0 h 61"/>
                <a:gd name="T26" fmla="*/ 50 w 50"/>
                <a:gd name="T27" fmla="*/ 61 h 61"/>
                <a:gd name="T28" fmla="*/ 35 w 50"/>
                <a:gd name="T29" fmla="*/ 61 h 61"/>
                <a:gd name="T30" fmla="*/ 12 w 50"/>
                <a:gd name="T31" fmla="*/ 18 h 61"/>
                <a:gd name="T32" fmla="*/ 11 w 50"/>
                <a:gd name="T33" fmla="*/ 17 h 61"/>
                <a:gd name="T34" fmla="*/ 11 w 50"/>
                <a:gd name="T35" fmla="*/ 14 h 61"/>
                <a:gd name="T36" fmla="*/ 10 w 50"/>
                <a:gd name="T37" fmla="*/ 11 h 61"/>
                <a:gd name="T38" fmla="*/ 9 w 50"/>
                <a:gd name="T39" fmla="*/ 7 h 61"/>
                <a:gd name="T40" fmla="*/ 10 w 50"/>
                <a:gd name="T41" fmla="*/ 12 h 61"/>
                <a:gd name="T42" fmla="*/ 10 w 50"/>
                <a:gd name="T43" fmla="*/ 17 h 61"/>
                <a:gd name="T44" fmla="*/ 10 w 50"/>
                <a:gd name="T45" fmla="*/ 20 h 61"/>
                <a:gd name="T46" fmla="*/ 10 w 50"/>
                <a:gd name="T47" fmla="*/ 22 h 61"/>
                <a:gd name="T48" fmla="*/ 10 w 50"/>
                <a:gd name="T49" fmla="*/ 61 h 61"/>
                <a:gd name="T50" fmla="*/ 0 w 50"/>
                <a:gd name="T51" fmla="*/ 61 h 61"/>
                <a:gd name="T52" fmla="*/ 0 w 50"/>
                <a:gd name="T53" fmla="*/ 0 h 6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0" h="61">
                  <a:moveTo>
                    <a:pt x="0" y="0"/>
                  </a:moveTo>
                  <a:lnTo>
                    <a:pt x="15" y="0"/>
                  </a:lnTo>
                  <a:lnTo>
                    <a:pt x="38" y="43"/>
                  </a:lnTo>
                  <a:lnTo>
                    <a:pt x="38" y="45"/>
                  </a:lnTo>
                  <a:lnTo>
                    <a:pt x="39" y="48"/>
                  </a:lnTo>
                  <a:lnTo>
                    <a:pt x="40" y="51"/>
                  </a:lnTo>
                  <a:lnTo>
                    <a:pt x="41" y="54"/>
                  </a:lnTo>
                  <a:lnTo>
                    <a:pt x="41" y="50"/>
                  </a:lnTo>
                  <a:lnTo>
                    <a:pt x="40" y="46"/>
                  </a:lnTo>
                  <a:lnTo>
                    <a:pt x="40" y="43"/>
                  </a:lnTo>
                  <a:lnTo>
                    <a:pt x="40" y="41"/>
                  </a:lnTo>
                  <a:lnTo>
                    <a:pt x="40" y="0"/>
                  </a:lnTo>
                  <a:lnTo>
                    <a:pt x="50" y="0"/>
                  </a:lnTo>
                  <a:lnTo>
                    <a:pt x="50" y="61"/>
                  </a:lnTo>
                  <a:lnTo>
                    <a:pt x="35" y="61"/>
                  </a:lnTo>
                  <a:lnTo>
                    <a:pt x="12" y="18"/>
                  </a:lnTo>
                  <a:lnTo>
                    <a:pt x="11" y="17"/>
                  </a:lnTo>
                  <a:lnTo>
                    <a:pt x="11" y="14"/>
                  </a:lnTo>
                  <a:lnTo>
                    <a:pt x="10" y="11"/>
                  </a:lnTo>
                  <a:lnTo>
                    <a:pt x="9" y="7"/>
                  </a:lnTo>
                  <a:lnTo>
                    <a:pt x="10" y="12"/>
                  </a:lnTo>
                  <a:lnTo>
                    <a:pt x="10" y="17"/>
                  </a:lnTo>
                  <a:lnTo>
                    <a:pt x="10" y="20"/>
                  </a:lnTo>
                  <a:lnTo>
                    <a:pt x="10" y="22"/>
                  </a:lnTo>
                  <a:lnTo>
                    <a:pt x="10" y="61"/>
                  </a:lnTo>
                  <a:lnTo>
                    <a:pt x="0" y="61"/>
                  </a:lnTo>
                  <a:lnTo>
                    <a:pt x="0" y="0"/>
                  </a:lnTo>
                  <a:close/>
                </a:path>
              </a:pathLst>
            </a:custGeom>
            <a:grpFill/>
            <a:ln w="0">
              <a:solidFill>
                <a:srgbClr val="FFFFFF"/>
              </a:solidFill>
              <a:prstDash val="solid"/>
              <a:round/>
              <a:headEnd/>
              <a:tailEnd/>
            </a:ln>
          </p:spPr>
          <p:txBody>
            <a:bodyPr/>
            <a:lstStyle/>
            <a:p>
              <a:endParaRPr lang="zh-CN" altLang="en-US"/>
            </a:p>
          </p:txBody>
        </p:sp>
        <p:sp>
          <p:nvSpPr>
            <p:cNvPr id="49" name="Freeform 79">
              <a:extLst>
                <a:ext uri="{FF2B5EF4-FFF2-40B4-BE49-F238E27FC236}">
                  <a16:creationId xmlns:a16="http://schemas.microsoft.com/office/drawing/2014/main" xmlns="" id="{C1BA1826-B251-46D7-A390-CBA45D6B4258}"/>
                </a:ext>
              </a:extLst>
            </p:cNvPr>
            <p:cNvSpPr>
              <a:spLocks/>
            </p:cNvSpPr>
            <p:nvPr/>
          </p:nvSpPr>
          <p:spPr bwMode="auto">
            <a:xfrm>
              <a:off x="2" y="212"/>
              <a:ext cx="126" cy="127"/>
            </a:xfrm>
            <a:custGeom>
              <a:avLst/>
              <a:gdLst>
                <a:gd name="T0" fmla="*/ 126 w 126"/>
                <a:gd name="T1" fmla="*/ 94 h 127"/>
                <a:gd name="T2" fmla="*/ 116 w 126"/>
                <a:gd name="T3" fmla="*/ 108 h 127"/>
                <a:gd name="T4" fmla="*/ 104 w 126"/>
                <a:gd name="T5" fmla="*/ 119 h 127"/>
                <a:gd name="T6" fmla="*/ 86 w 126"/>
                <a:gd name="T7" fmla="*/ 124 h 127"/>
                <a:gd name="T8" fmla="*/ 68 w 126"/>
                <a:gd name="T9" fmla="*/ 127 h 127"/>
                <a:gd name="T10" fmla="*/ 55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1 w 126"/>
                <a:gd name="T23" fmla="*/ 78 h 127"/>
                <a:gd name="T24" fmla="*/ 0 w 126"/>
                <a:gd name="T25" fmla="*/ 65 h 127"/>
                <a:gd name="T26" fmla="*/ 1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7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7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6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6" y="124"/>
                  </a:lnTo>
                  <a:lnTo>
                    <a:pt x="68" y="127"/>
                  </a:lnTo>
                  <a:lnTo>
                    <a:pt x="55" y="125"/>
                  </a:lnTo>
                  <a:lnTo>
                    <a:pt x="44" y="123"/>
                  </a:lnTo>
                  <a:lnTo>
                    <a:pt x="34" y="119"/>
                  </a:lnTo>
                  <a:lnTo>
                    <a:pt x="23" y="113"/>
                  </a:lnTo>
                  <a:lnTo>
                    <a:pt x="13" y="103"/>
                  </a:lnTo>
                  <a:lnTo>
                    <a:pt x="6" y="91"/>
                  </a:lnTo>
                  <a:lnTo>
                    <a:pt x="1" y="78"/>
                  </a:lnTo>
                  <a:lnTo>
                    <a:pt x="0" y="65"/>
                  </a:lnTo>
                  <a:lnTo>
                    <a:pt x="1"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7" y="26"/>
                  </a:lnTo>
                  <a:lnTo>
                    <a:pt x="92" y="22"/>
                  </a:lnTo>
                  <a:lnTo>
                    <a:pt x="83" y="18"/>
                  </a:lnTo>
                  <a:lnTo>
                    <a:pt x="73" y="15"/>
                  </a:lnTo>
                  <a:lnTo>
                    <a:pt x="62" y="18"/>
                  </a:lnTo>
                  <a:lnTo>
                    <a:pt x="54" y="21"/>
                  </a:lnTo>
                  <a:lnTo>
                    <a:pt x="47" y="28"/>
                  </a:lnTo>
                  <a:lnTo>
                    <a:pt x="42" y="38"/>
                  </a:lnTo>
                  <a:lnTo>
                    <a:pt x="39" y="50"/>
                  </a:lnTo>
                  <a:lnTo>
                    <a:pt x="38" y="64"/>
                  </a:lnTo>
                  <a:lnTo>
                    <a:pt x="39" y="77"/>
                  </a:lnTo>
                  <a:lnTo>
                    <a:pt x="43" y="88"/>
                  </a:lnTo>
                  <a:lnTo>
                    <a:pt x="49" y="98"/>
                  </a:lnTo>
                  <a:lnTo>
                    <a:pt x="57" y="105"/>
                  </a:lnTo>
                  <a:lnTo>
                    <a:pt x="66" y="109"/>
                  </a:lnTo>
                  <a:lnTo>
                    <a:pt x="76" y="111"/>
                  </a:lnTo>
                  <a:lnTo>
                    <a:pt x="86" y="108"/>
                  </a:lnTo>
                  <a:lnTo>
                    <a:pt x="96" y="104"/>
                  </a:lnTo>
                  <a:lnTo>
                    <a:pt x="104" y="96"/>
                  </a:lnTo>
                  <a:lnTo>
                    <a:pt x="111" y="85"/>
                  </a:lnTo>
                  <a:lnTo>
                    <a:pt x="126" y="94"/>
                  </a:lnTo>
                  <a:close/>
                </a:path>
              </a:pathLst>
            </a:custGeom>
            <a:grpFill/>
            <a:ln w="0">
              <a:solidFill>
                <a:srgbClr val="FFFFFF"/>
              </a:solidFill>
              <a:prstDash val="solid"/>
              <a:round/>
              <a:headEnd/>
              <a:tailEnd/>
            </a:ln>
          </p:spPr>
          <p:txBody>
            <a:bodyPr/>
            <a:lstStyle/>
            <a:p>
              <a:endParaRPr lang="zh-CN" altLang="en-US"/>
            </a:p>
          </p:txBody>
        </p:sp>
        <p:sp>
          <p:nvSpPr>
            <p:cNvPr id="50" name="Freeform 80">
              <a:extLst>
                <a:ext uri="{FF2B5EF4-FFF2-40B4-BE49-F238E27FC236}">
                  <a16:creationId xmlns:a16="http://schemas.microsoft.com/office/drawing/2014/main" xmlns="" id="{09B4336D-7AD0-4C1E-B9B0-A07B99B60992}"/>
                </a:ext>
              </a:extLst>
            </p:cNvPr>
            <p:cNvSpPr>
              <a:spLocks/>
            </p:cNvSpPr>
            <p:nvPr/>
          </p:nvSpPr>
          <p:spPr bwMode="auto">
            <a:xfrm>
              <a:off x="148" y="216"/>
              <a:ext cx="125" cy="119"/>
            </a:xfrm>
            <a:custGeom>
              <a:avLst/>
              <a:gdLst>
                <a:gd name="T0" fmla="*/ 0 w 125"/>
                <a:gd name="T1" fmla="*/ 119 h 119"/>
                <a:gd name="T2" fmla="*/ 0 w 125"/>
                <a:gd name="T3" fmla="*/ 0 h 119"/>
                <a:gd name="T4" fmla="*/ 33 w 125"/>
                <a:gd name="T5" fmla="*/ 0 h 119"/>
                <a:gd name="T6" fmla="*/ 62 w 125"/>
                <a:gd name="T7" fmla="*/ 64 h 119"/>
                <a:gd name="T8" fmla="*/ 91 w 125"/>
                <a:gd name="T9" fmla="*/ 0 h 119"/>
                <a:gd name="T10" fmla="*/ 125 w 125"/>
                <a:gd name="T11" fmla="*/ 0 h 119"/>
                <a:gd name="T12" fmla="*/ 125 w 125"/>
                <a:gd name="T13" fmla="*/ 119 h 119"/>
                <a:gd name="T14" fmla="*/ 90 w 125"/>
                <a:gd name="T15" fmla="*/ 119 h 119"/>
                <a:gd name="T16" fmla="*/ 90 w 125"/>
                <a:gd name="T17" fmla="*/ 40 h 119"/>
                <a:gd name="T18" fmla="*/ 55 w 125"/>
                <a:gd name="T19" fmla="*/ 119 h 119"/>
                <a:gd name="T20" fmla="*/ 52 w 125"/>
                <a:gd name="T21" fmla="*/ 119 h 119"/>
                <a:gd name="T22" fmla="*/ 19 w 125"/>
                <a:gd name="T23" fmla="*/ 45 h 119"/>
                <a:gd name="T24" fmla="*/ 19 w 125"/>
                <a:gd name="T25" fmla="*/ 119 h 119"/>
                <a:gd name="T26" fmla="*/ 0 w 125"/>
                <a:gd name="T27" fmla="*/ 119 h 1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5" h="119">
                  <a:moveTo>
                    <a:pt x="0" y="119"/>
                  </a:moveTo>
                  <a:lnTo>
                    <a:pt x="0" y="0"/>
                  </a:lnTo>
                  <a:lnTo>
                    <a:pt x="33" y="0"/>
                  </a:lnTo>
                  <a:lnTo>
                    <a:pt x="62" y="64"/>
                  </a:lnTo>
                  <a:lnTo>
                    <a:pt x="91" y="0"/>
                  </a:lnTo>
                  <a:lnTo>
                    <a:pt x="125" y="0"/>
                  </a:lnTo>
                  <a:lnTo>
                    <a:pt x="125" y="119"/>
                  </a:lnTo>
                  <a:lnTo>
                    <a:pt x="90" y="119"/>
                  </a:lnTo>
                  <a:lnTo>
                    <a:pt x="90" y="40"/>
                  </a:lnTo>
                  <a:lnTo>
                    <a:pt x="55" y="119"/>
                  </a:lnTo>
                  <a:lnTo>
                    <a:pt x="52" y="119"/>
                  </a:lnTo>
                  <a:lnTo>
                    <a:pt x="19" y="45"/>
                  </a:lnTo>
                  <a:lnTo>
                    <a:pt x="19" y="119"/>
                  </a:lnTo>
                  <a:lnTo>
                    <a:pt x="0" y="119"/>
                  </a:lnTo>
                  <a:close/>
                </a:path>
              </a:pathLst>
            </a:custGeom>
            <a:grpFill/>
            <a:ln w="0">
              <a:solidFill>
                <a:srgbClr val="FFFFFF"/>
              </a:solidFill>
              <a:prstDash val="solid"/>
              <a:round/>
              <a:headEnd/>
              <a:tailEnd/>
            </a:ln>
          </p:spPr>
          <p:txBody>
            <a:bodyPr/>
            <a:lstStyle/>
            <a:p>
              <a:endParaRPr lang="zh-CN" altLang="en-US"/>
            </a:p>
          </p:txBody>
        </p:sp>
        <p:sp>
          <p:nvSpPr>
            <p:cNvPr id="51" name="Freeform 81">
              <a:extLst>
                <a:ext uri="{FF2B5EF4-FFF2-40B4-BE49-F238E27FC236}">
                  <a16:creationId xmlns:a16="http://schemas.microsoft.com/office/drawing/2014/main" xmlns="" id="{F1C784AA-EEF4-44B6-AED7-E9708472E440}"/>
                </a:ext>
              </a:extLst>
            </p:cNvPr>
            <p:cNvSpPr>
              <a:spLocks noEditPoints="1"/>
            </p:cNvSpPr>
            <p:nvPr/>
          </p:nvSpPr>
          <p:spPr bwMode="auto">
            <a:xfrm>
              <a:off x="291" y="216"/>
              <a:ext cx="125" cy="119"/>
            </a:xfrm>
            <a:custGeom>
              <a:avLst/>
              <a:gdLst>
                <a:gd name="T0" fmla="*/ 0 w 125"/>
                <a:gd name="T1" fmla="*/ 119 h 119"/>
                <a:gd name="T2" fmla="*/ 43 w 125"/>
                <a:gd name="T3" fmla="*/ 0 h 119"/>
                <a:gd name="T4" fmla="*/ 78 w 125"/>
                <a:gd name="T5" fmla="*/ 0 h 119"/>
                <a:gd name="T6" fmla="*/ 125 w 125"/>
                <a:gd name="T7" fmla="*/ 119 h 119"/>
                <a:gd name="T8" fmla="*/ 87 w 125"/>
                <a:gd name="T9" fmla="*/ 119 h 119"/>
                <a:gd name="T10" fmla="*/ 73 w 125"/>
                <a:gd name="T11" fmla="*/ 84 h 119"/>
                <a:gd name="T12" fmla="*/ 31 w 125"/>
                <a:gd name="T13" fmla="*/ 84 h 119"/>
                <a:gd name="T14" fmla="*/ 18 w 125"/>
                <a:gd name="T15" fmla="*/ 119 h 119"/>
                <a:gd name="T16" fmla="*/ 0 w 125"/>
                <a:gd name="T17" fmla="*/ 119 h 119"/>
                <a:gd name="T18" fmla="*/ 36 w 125"/>
                <a:gd name="T19" fmla="*/ 69 h 119"/>
                <a:gd name="T20" fmla="*/ 67 w 125"/>
                <a:gd name="T21" fmla="*/ 69 h 119"/>
                <a:gd name="T22" fmla="*/ 51 w 125"/>
                <a:gd name="T23" fmla="*/ 26 h 119"/>
                <a:gd name="T24" fmla="*/ 36 w 125"/>
                <a:gd name="T25" fmla="*/ 69 h 1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5" h="119">
                  <a:moveTo>
                    <a:pt x="0" y="119"/>
                  </a:moveTo>
                  <a:lnTo>
                    <a:pt x="43" y="0"/>
                  </a:lnTo>
                  <a:lnTo>
                    <a:pt x="78" y="0"/>
                  </a:lnTo>
                  <a:lnTo>
                    <a:pt x="125" y="119"/>
                  </a:lnTo>
                  <a:lnTo>
                    <a:pt x="87" y="119"/>
                  </a:lnTo>
                  <a:lnTo>
                    <a:pt x="73" y="84"/>
                  </a:lnTo>
                  <a:lnTo>
                    <a:pt x="31" y="84"/>
                  </a:lnTo>
                  <a:lnTo>
                    <a:pt x="18" y="119"/>
                  </a:lnTo>
                  <a:lnTo>
                    <a:pt x="0" y="119"/>
                  </a:lnTo>
                  <a:close/>
                  <a:moveTo>
                    <a:pt x="36" y="69"/>
                  </a:moveTo>
                  <a:lnTo>
                    <a:pt x="67" y="69"/>
                  </a:lnTo>
                  <a:lnTo>
                    <a:pt x="51" y="26"/>
                  </a:lnTo>
                  <a:lnTo>
                    <a:pt x="36" y="69"/>
                  </a:lnTo>
                  <a:close/>
                </a:path>
              </a:pathLst>
            </a:custGeom>
            <a:grpFill/>
            <a:ln w="0">
              <a:solidFill>
                <a:srgbClr val="FFFFFF"/>
              </a:solidFill>
              <a:prstDash val="solid"/>
              <a:round/>
              <a:headEnd/>
              <a:tailEnd/>
            </a:ln>
          </p:spPr>
          <p:txBody>
            <a:bodyPr/>
            <a:lstStyle/>
            <a:p>
              <a:endParaRPr lang="zh-CN" altLang="en-US"/>
            </a:p>
          </p:txBody>
        </p:sp>
        <p:sp>
          <p:nvSpPr>
            <p:cNvPr id="52" name="Freeform 82">
              <a:extLst>
                <a:ext uri="{FF2B5EF4-FFF2-40B4-BE49-F238E27FC236}">
                  <a16:creationId xmlns:a16="http://schemas.microsoft.com/office/drawing/2014/main" xmlns="" id="{E8272416-B967-432B-9679-A1B16BD45D8C}"/>
                </a:ext>
              </a:extLst>
            </p:cNvPr>
            <p:cNvSpPr>
              <a:spLocks/>
            </p:cNvSpPr>
            <p:nvPr/>
          </p:nvSpPr>
          <p:spPr bwMode="auto">
            <a:xfrm>
              <a:off x="420" y="212"/>
              <a:ext cx="126" cy="127"/>
            </a:xfrm>
            <a:custGeom>
              <a:avLst/>
              <a:gdLst>
                <a:gd name="T0" fmla="*/ 126 w 126"/>
                <a:gd name="T1" fmla="*/ 94 h 127"/>
                <a:gd name="T2" fmla="*/ 116 w 126"/>
                <a:gd name="T3" fmla="*/ 108 h 127"/>
                <a:gd name="T4" fmla="*/ 104 w 126"/>
                <a:gd name="T5" fmla="*/ 119 h 127"/>
                <a:gd name="T6" fmla="*/ 87 w 126"/>
                <a:gd name="T7" fmla="*/ 124 h 127"/>
                <a:gd name="T8" fmla="*/ 68 w 126"/>
                <a:gd name="T9" fmla="*/ 127 h 127"/>
                <a:gd name="T10" fmla="*/ 56 w 126"/>
                <a:gd name="T11" fmla="*/ 125 h 127"/>
                <a:gd name="T12" fmla="*/ 44 w 126"/>
                <a:gd name="T13" fmla="*/ 123 h 127"/>
                <a:gd name="T14" fmla="*/ 34 w 126"/>
                <a:gd name="T15" fmla="*/ 119 h 127"/>
                <a:gd name="T16" fmla="*/ 23 w 126"/>
                <a:gd name="T17" fmla="*/ 113 h 127"/>
                <a:gd name="T18" fmla="*/ 13 w 126"/>
                <a:gd name="T19" fmla="*/ 103 h 127"/>
                <a:gd name="T20" fmla="*/ 6 w 126"/>
                <a:gd name="T21" fmla="*/ 91 h 127"/>
                <a:gd name="T22" fmla="*/ 2 w 126"/>
                <a:gd name="T23" fmla="*/ 78 h 127"/>
                <a:gd name="T24" fmla="*/ 0 w 126"/>
                <a:gd name="T25" fmla="*/ 65 h 127"/>
                <a:gd name="T26" fmla="*/ 3 w 126"/>
                <a:gd name="T27" fmla="*/ 47 h 127"/>
                <a:gd name="T28" fmla="*/ 8 w 126"/>
                <a:gd name="T29" fmla="*/ 31 h 127"/>
                <a:gd name="T30" fmla="*/ 20 w 126"/>
                <a:gd name="T31" fmla="*/ 19 h 127"/>
                <a:gd name="T32" fmla="*/ 34 w 126"/>
                <a:gd name="T33" fmla="*/ 8 h 127"/>
                <a:gd name="T34" fmla="*/ 50 w 126"/>
                <a:gd name="T35" fmla="*/ 3 h 127"/>
                <a:gd name="T36" fmla="*/ 69 w 126"/>
                <a:gd name="T37" fmla="*/ 0 h 127"/>
                <a:gd name="T38" fmla="*/ 85 w 126"/>
                <a:gd name="T39" fmla="*/ 3 h 127"/>
                <a:gd name="T40" fmla="*/ 100 w 126"/>
                <a:gd name="T41" fmla="*/ 7 h 127"/>
                <a:gd name="T42" fmla="*/ 112 w 126"/>
                <a:gd name="T43" fmla="*/ 15 h 127"/>
                <a:gd name="T44" fmla="*/ 122 w 126"/>
                <a:gd name="T45" fmla="*/ 28 h 127"/>
                <a:gd name="T46" fmla="*/ 106 w 126"/>
                <a:gd name="T47" fmla="*/ 39 h 127"/>
                <a:gd name="T48" fmla="*/ 103 w 126"/>
                <a:gd name="T49" fmla="*/ 31 h 127"/>
                <a:gd name="T50" fmla="*/ 98 w 126"/>
                <a:gd name="T51" fmla="*/ 26 h 127"/>
                <a:gd name="T52" fmla="*/ 92 w 126"/>
                <a:gd name="T53" fmla="*/ 22 h 127"/>
                <a:gd name="T54" fmla="*/ 83 w 126"/>
                <a:gd name="T55" fmla="*/ 18 h 127"/>
                <a:gd name="T56" fmla="*/ 73 w 126"/>
                <a:gd name="T57" fmla="*/ 15 h 127"/>
                <a:gd name="T58" fmla="*/ 62 w 126"/>
                <a:gd name="T59" fmla="*/ 18 h 127"/>
                <a:gd name="T60" fmla="*/ 54 w 126"/>
                <a:gd name="T61" fmla="*/ 21 h 127"/>
                <a:gd name="T62" fmla="*/ 48 w 126"/>
                <a:gd name="T63" fmla="*/ 28 h 127"/>
                <a:gd name="T64" fmla="*/ 42 w 126"/>
                <a:gd name="T65" fmla="*/ 38 h 127"/>
                <a:gd name="T66" fmla="*/ 39 w 126"/>
                <a:gd name="T67" fmla="*/ 50 h 127"/>
                <a:gd name="T68" fmla="*/ 38 w 126"/>
                <a:gd name="T69" fmla="*/ 64 h 127"/>
                <a:gd name="T70" fmla="*/ 39 w 126"/>
                <a:gd name="T71" fmla="*/ 77 h 127"/>
                <a:gd name="T72" fmla="*/ 43 w 126"/>
                <a:gd name="T73" fmla="*/ 88 h 127"/>
                <a:gd name="T74" fmla="*/ 49 w 126"/>
                <a:gd name="T75" fmla="*/ 98 h 127"/>
                <a:gd name="T76" fmla="*/ 57 w 126"/>
                <a:gd name="T77" fmla="*/ 105 h 127"/>
                <a:gd name="T78" fmla="*/ 66 w 126"/>
                <a:gd name="T79" fmla="*/ 109 h 127"/>
                <a:gd name="T80" fmla="*/ 76 w 126"/>
                <a:gd name="T81" fmla="*/ 111 h 127"/>
                <a:gd name="T82" fmla="*/ 87 w 126"/>
                <a:gd name="T83" fmla="*/ 108 h 127"/>
                <a:gd name="T84" fmla="*/ 96 w 126"/>
                <a:gd name="T85" fmla="*/ 104 h 127"/>
                <a:gd name="T86" fmla="*/ 104 w 126"/>
                <a:gd name="T87" fmla="*/ 96 h 127"/>
                <a:gd name="T88" fmla="*/ 111 w 126"/>
                <a:gd name="T89" fmla="*/ 85 h 127"/>
                <a:gd name="T90" fmla="*/ 126 w 126"/>
                <a:gd name="T91" fmla="*/ 94 h 12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6" h="127">
                  <a:moveTo>
                    <a:pt x="126" y="94"/>
                  </a:moveTo>
                  <a:lnTo>
                    <a:pt x="116" y="108"/>
                  </a:lnTo>
                  <a:lnTo>
                    <a:pt x="104" y="119"/>
                  </a:lnTo>
                  <a:lnTo>
                    <a:pt x="87" y="124"/>
                  </a:lnTo>
                  <a:lnTo>
                    <a:pt x="68" y="127"/>
                  </a:lnTo>
                  <a:lnTo>
                    <a:pt x="56" y="125"/>
                  </a:lnTo>
                  <a:lnTo>
                    <a:pt x="44" y="123"/>
                  </a:lnTo>
                  <a:lnTo>
                    <a:pt x="34" y="119"/>
                  </a:lnTo>
                  <a:lnTo>
                    <a:pt x="23" y="113"/>
                  </a:lnTo>
                  <a:lnTo>
                    <a:pt x="13" y="103"/>
                  </a:lnTo>
                  <a:lnTo>
                    <a:pt x="6" y="91"/>
                  </a:lnTo>
                  <a:lnTo>
                    <a:pt x="2" y="78"/>
                  </a:lnTo>
                  <a:lnTo>
                    <a:pt x="0" y="65"/>
                  </a:lnTo>
                  <a:lnTo>
                    <a:pt x="3" y="47"/>
                  </a:lnTo>
                  <a:lnTo>
                    <a:pt x="8" y="31"/>
                  </a:lnTo>
                  <a:lnTo>
                    <a:pt x="20" y="19"/>
                  </a:lnTo>
                  <a:lnTo>
                    <a:pt x="34" y="8"/>
                  </a:lnTo>
                  <a:lnTo>
                    <a:pt x="50" y="3"/>
                  </a:lnTo>
                  <a:lnTo>
                    <a:pt x="69" y="0"/>
                  </a:lnTo>
                  <a:lnTo>
                    <a:pt x="85" y="3"/>
                  </a:lnTo>
                  <a:lnTo>
                    <a:pt x="100" y="7"/>
                  </a:lnTo>
                  <a:lnTo>
                    <a:pt x="112" y="15"/>
                  </a:lnTo>
                  <a:lnTo>
                    <a:pt x="122" y="28"/>
                  </a:lnTo>
                  <a:lnTo>
                    <a:pt x="106" y="39"/>
                  </a:lnTo>
                  <a:lnTo>
                    <a:pt x="103" y="31"/>
                  </a:lnTo>
                  <a:lnTo>
                    <a:pt x="98" y="26"/>
                  </a:lnTo>
                  <a:lnTo>
                    <a:pt x="92" y="22"/>
                  </a:lnTo>
                  <a:lnTo>
                    <a:pt x="83" y="18"/>
                  </a:lnTo>
                  <a:lnTo>
                    <a:pt x="73" y="15"/>
                  </a:lnTo>
                  <a:lnTo>
                    <a:pt x="62" y="18"/>
                  </a:lnTo>
                  <a:lnTo>
                    <a:pt x="54" y="21"/>
                  </a:lnTo>
                  <a:lnTo>
                    <a:pt x="48" y="28"/>
                  </a:lnTo>
                  <a:lnTo>
                    <a:pt x="42" y="38"/>
                  </a:lnTo>
                  <a:lnTo>
                    <a:pt x="39" y="50"/>
                  </a:lnTo>
                  <a:lnTo>
                    <a:pt x="38" y="64"/>
                  </a:lnTo>
                  <a:lnTo>
                    <a:pt x="39" y="77"/>
                  </a:lnTo>
                  <a:lnTo>
                    <a:pt x="43" y="88"/>
                  </a:lnTo>
                  <a:lnTo>
                    <a:pt x="49" y="98"/>
                  </a:lnTo>
                  <a:lnTo>
                    <a:pt x="57" y="105"/>
                  </a:lnTo>
                  <a:lnTo>
                    <a:pt x="66" y="109"/>
                  </a:lnTo>
                  <a:lnTo>
                    <a:pt x="76" y="111"/>
                  </a:lnTo>
                  <a:lnTo>
                    <a:pt x="87" y="108"/>
                  </a:lnTo>
                  <a:lnTo>
                    <a:pt x="96" y="104"/>
                  </a:lnTo>
                  <a:lnTo>
                    <a:pt x="104" y="96"/>
                  </a:lnTo>
                  <a:lnTo>
                    <a:pt x="111" y="85"/>
                  </a:lnTo>
                  <a:lnTo>
                    <a:pt x="126" y="94"/>
                  </a:lnTo>
                  <a:close/>
                </a:path>
              </a:pathLst>
            </a:custGeom>
            <a:grpFill/>
            <a:ln w="0">
              <a:solidFill>
                <a:srgbClr val="FFFFFF"/>
              </a:solidFill>
              <a:prstDash val="solid"/>
              <a:round/>
              <a:headEnd/>
              <a:tailEnd/>
            </a:ln>
          </p:spPr>
          <p:txBody>
            <a:bodyPr/>
            <a:lstStyle/>
            <a:p>
              <a:endParaRPr lang="zh-CN" altLang="en-US"/>
            </a:p>
          </p:txBody>
        </p:sp>
        <p:sp>
          <p:nvSpPr>
            <p:cNvPr id="53" name="Freeform 83">
              <a:extLst>
                <a:ext uri="{FF2B5EF4-FFF2-40B4-BE49-F238E27FC236}">
                  <a16:creationId xmlns:a16="http://schemas.microsoft.com/office/drawing/2014/main" xmlns="" id="{F36D50D7-DD63-4C86-88EC-1EDC3AE93073}"/>
                </a:ext>
              </a:extLst>
            </p:cNvPr>
            <p:cNvSpPr>
              <a:spLocks noEditPoints="1"/>
            </p:cNvSpPr>
            <p:nvPr/>
          </p:nvSpPr>
          <p:spPr bwMode="auto">
            <a:xfrm>
              <a:off x="34" y="3"/>
              <a:ext cx="481" cy="545"/>
            </a:xfrm>
            <a:custGeom>
              <a:avLst/>
              <a:gdLst>
                <a:gd name="T0" fmla="*/ 195 w 481"/>
                <a:gd name="T1" fmla="*/ 189 h 545"/>
                <a:gd name="T2" fmla="*/ 203 w 481"/>
                <a:gd name="T3" fmla="*/ 142 h 545"/>
                <a:gd name="T4" fmla="*/ 156 w 481"/>
                <a:gd name="T5" fmla="*/ 411 h 545"/>
                <a:gd name="T6" fmla="*/ 67 w 481"/>
                <a:gd name="T7" fmla="*/ 379 h 545"/>
                <a:gd name="T8" fmla="*/ 180 w 481"/>
                <a:gd name="T9" fmla="*/ 79 h 545"/>
                <a:gd name="T10" fmla="*/ 164 w 481"/>
                <a:gd name="T11" fmla="*/ 120 h 545"/>
                <a:gd name="T12" fmla="*/ 181 w 481"/>
                <a:gd name="T13" fmla="*/ 123 h 545"/>
                <a:gd name="T14" fmla="*/ 234 w 481"/>
                <a:gd name="T15" fmla="*/ 85 h 545"/>
                <a:gd name="T16" fmla="*/ 192 w 481"/>
                <a:gd name="T17" fmla="*/ 103 h 545"/>
                <a:gd name="T18" fmla="*/ 360 w 481"/>
                <a:gd name="T19" fmla="*/ 109 h 545"/>
                <a:gd name="T20" fmla="*/ 284 w 481"/>
                <a:gd name="T21" fmla="*/ 83 h 545"/>
                <a:gd name="T22" fmla="*/ 394 w 481"/>
                <a:gd name="T23" fmla="*/ 140 h 545"/>
                <a:gd name="T24" fmla="*/ 334 w 481"/>
                <a:gd name="T25" fmla="*/ 157 h 545"/>
                <a:gd name="T26" fmla="*/ 249 w 481"/>
                <a:gd name="T27" fmla="*/ 127 h 545"/>
                <a:gd name="T28" fmla="*/ 275 w 481"/>
                <a:gd name="T29" fmla="*/ 87 h 545"/>
                <a:gd name="T30" fmla="*/ 247 w 481"/>
                <a:gd name="T31" fmla="*/ 105 h 545"/>
                <a:gd name="T32" fmla="*/ 250 w 481"/>
                <a:gd name="T33" fmla="*/ 143 h 545"/>
                <a:gd name="T34" fmla="*/ 320 w 481"/>
                <a:gd name="T35" fmla="*/ 185 h 545"/>
                <a:gd name="T36" fmla="*/ 103 w 481"/>
                <a:gd name="T37" fmla="*/ 175 h 545"/>
                <a:gd name="T38" fmla="*/ 131 w 481"/>
                <a:gd name="T39" fmla="*/ 127 h 545"/>
                <a:gd name="T40" fmla="*/ 318 w 481"/>
                <a:gd name="T41" fmla="*/ 424 h 545"/>
                <a:gd name="T42" fmla="*/ 300 w 481"/>
                <a:gd name="T43" fmla="*/ 466 h 545"/>
                <a:gd name="T44" fmla="*/ 318 w 481"/>
                <a:gd name="T45" fmla="*/ 424 h 545"/>
                <a:gd name="T46" fmla="*/ 321 w 481"/>
                <a:gd name="T47" fmla="*/ 61 h 545"/>
                <a:gd name="T48" fmla="*/ 424 w 481"/>
                <a:gd name="T49" fmla="*/ 163 h 545"/>
                <a:gd name="T50" fmla="*/ 430 w 481"/>
                <a:gd name="T51" fmla="*/ 79 h 545"/>
                <a:gd name="T52" fmla="*/ 284 w 481"/>
                <a:gd name="T53" fmla="*/ 4 h 545"/>
                <a:gd name="T54" fmla="*/ 116 w 481"/>
                <a:gd name="T55" fmla="*/ 30 h 545"/>
                <a:gd name="T56" fmla="*/ 0 w 481"/>
                <a:gd name="T57" fmla="*/ 144 h 545"/>
                <a:gd name="T58" fmla="*/ 59 w 481"/>
                <a:gd name="T59" fmla="*/ 88 h 545"/>
                <a:gd name="T60" fmla="*/ 211 w 481"/>
                <a:gd name="T61" fmla="*/ 35 h 545"/>
                <a:gd name="T62" fmla="*/ 334 w 481"/>
                <a:gd name="T63" fmla="*/ 388 h 545"/>
                <a:gd name="T64" fmla="*/ 396 w 481"/>
                <a:gd name="T65" fmla="*/ 403 h 545"/>
                <a:gd name="T66" fmla="*/ 195 w 481"/>
                <a:gd name="T67" fmla="*/ 497 h 545"/>
                <a:gd name="T68" fmla="*/ 76 w 481"/>
                <a:gd name="T69" fmla="*/ 413 h 545"/>
                <a:gd name="T70" fmla="*/ 22 w 481"/>
                <a:gd name="T71" fmla="*/ 437 h 545"/>
                <a:gd name="T72" fmla="*/ 154 w 481"/>
                <a:gd name="T73" fmla="*/ 531 h 545"/>
                <a:gd name="T74" fmla="*/ 324 w 481"/>
                <a:gd name="T75" fmla="*/ 531 h 545"/>
                <a:gd name="T76" fmla="*/ 458 w 481"/>
                <a:gd name="T77" fmla="*/ 436 h 545"/>
                <a:gd name="T78" fmla="*/ 450 w 481"/>
                <a:gd name="T79" fmla="*/ 431 h 545"/>
                <a:gd name="T80" fmla="*/ 312 w 481"/>
                <a:gd name="T81" fmla="*/ 507 h 545"/>
                <a:gd name="T82" fmla="*/ 251 w 481"/>
                <a:gd name="T83" fmla="*/ 355 h 545"/>
                <a:gd name="T84" fmla="*/ 308 w 481"/>
                <a:gd name="T85" fmla="*/ 408 h 545"/>
                <a:gd name="T86" fmla="*/ 204 w 481"/>
                <a:gd name="T87" fmla="*/ 419 h 545"/>
                <a:gd name="T88" fmla="*/ 219 w 481"/>
                <a:gd name="T89" fmla="*/ 470 h 545"/>
                <a:gd name="T90" fmla="*/ 231 w 481"/>
                <a:gd name="T91" fmla="*/ 418 h 545"/>
                <a:gd name="T92" fmla="*/ 200 w 481"/>
                <a:gd name="T93" fmla="*/ 405 h 545"/>
                <a:gd name="T94" fmla="*/ 193 w 481"/>
                <a:gd name="T95" fmla="*/ 356 h 545"/>
                <a:gd name="T96" fmla="*/ 250 w 481"/>
                <a:gd name="T97" fmla="*/ 418 h 545"/>
                <a:gd name="T98" fmla="*/ 261 w 481"/>
                <a:gd name="T99" fmla="*/ 470 h 545"/>
                <a:gd name="T100" fmla="*/ 162 w 481"/>
                <a:gd name="T101" fmla="*/ 424 h 545"/>
                <a:gd name="T102" fmla="*/ 180 w 481"/>
                <a:gd name="T103" fmla="*/ 466 h 545"/>
                <a:gd name="T104" fmla="*/ 162 w 481"/>
                <a:gd name="T105" fmla="*/ 424 h 5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81" h="545">
                  <a:moveTo>
                    <a:pt x="175" y="137"/>
                  </a:moveTo>
                  <a:lnTo>
                    <a:pt x="167" y="160"/>
                  </a:lnTo>
                  <a:lnTo>
                    <a:pt x="160" y="185"/>
                  </a:lnTo>
                  <a:lnTo>
                    <a:pt x="195" y="189"/>
                  </a:lnTo>
                  <a:lnTo>
                    <a:pt x="229" y="190"/>
                  </a:lnTo>
                  <a:lnTo>
                    <a:pt x="230" y="166"/>
                  </a:lnTo>
                  <a:lnTo>
                    <a:pt x="230" y="143"/>
                  </a:lnTo>
                  <a:lnTo>
                    <a:pt x="203" y="142"/>
                  </a:lnTo>
                  <a:lnTo>
                    <a:pt x="175" y="137"/>
                  </a:lnTo>
                  <a:close/>
                  <a:moveTo>
                    <a:pt x="105" y="425"/>
                  </a:moveTo>
                  <a:lnTo>
                    <a:pt x="129" y="417"/>
                  </a:lnTo>
                  <a:lnTo>
                    <a:pt x="156" y="411"/>
                  </a:lnTo>
                  <a:lnTo>
                    <a:pt x="146" y="388"/>
                  </a:lnTo>
                  <a:lnTo>
                    <a:pt x="138" y="363"/>
                  </a:lnTo>
                  <a:lnTo>
                    <a:pt x="102" y="370"/>
                  </a:lnTo>
                  <a:lnTo>
                    <a:pt x="67" y="379"/>
                  </a:lnTo>
                  <a:lnTo>
                    <a:pt x="84" y="403"/>
                  </a:lnTo>
                  <a:lnTo>
                    <a:pt x="105" y="425"/>
                  </a:lnTo>
                  <a:close/>
                  <a:moveTo>
                    <a:pt x="214" y="72"/>
                  </a:moveTo>
                  <a:lnTo>
                    <a:pt x="180" y="79"/>
                  </a:lnTo>
                  <a:lnTo>
                    <a:pt x="149" y="91"/>
                  </a:lnTo>
                  <a:lnTo>
                    <a:pt x="120" y="109"/>
                  </a:lnTo>
                  <a:lnTo>
                    <a:pt x="142" y="115"/>
                  </a:lnTo>
                  <a:lnTo>
                    <a:pt x="164" y="120"/>
                  </a:lnTo>
                  <a:lnTo>
                    <a:pt x="179" y="99"/>
                  </a:lnTo>
                  <a:lnTo>
                    <a:pt x="196" y="83"/>
                  </a:lnTo>
                  <a:lnTo>
                    <a:pt x="214" y="72"/>
                  </a:lnTo>
                  <a:close/>
                  <a:moveTo>
                    <a:pt x="181" y="123"/>
                  </a:moveTo>
                  <a:lnTo>
                    <a:pt x="206" y="126"/>
                  </a:lnTo>
                  <a:lnTo>
                    <a:pt x="231" y="127"/>
                  </a:lnTo>
                  <a:lnTo>
                    <a:pt x="233" y="105"/>
                  </a:lnTo>
                  <a:lnTo>
                    <a:pt x="234" y="85"/>
                  </a:lnTo>
                  <a:lnTo>
                    <a:pt x="236" y="70"/>
                  </a:lnTo>
                  <a:lnTo>
                    <a:pt x="220" y="76"/>
                  </a:lnTo>
                  <a:lnTo>
                    <a:pt x="205" y="87"/>
                  </a:lnTo>
                  <a:lnTo>
                    <a:pt x="192" y="103"/>
                  </a:lnTo>
                  <a:lnTo>
                    <a:pt x="181" y="123"/>
                  </a:lnTo>
                  <a:close/>
                  <a:moveTo>
                    <a:pt x="316" y="120"/>
                  </a:moveTo>
                  <a:lnTo>
                    <a:pt x="338" y="115"/>
                  </a:lnTo>
                  <a:lnTo>
                    <a:pt x="360" y="109"/>
                  </a:lnTo>
                  <a:lnTo>
                    <a:pt x="331" y="91"/>
                  </a:lnTo>
                  <a:lnTo>
                    <a:pt x="300" y="79"/>
                  </a:lnTo>
                  <a:lnTo>
                    <a:pt x="266" y="72"/>
                  </a:lnTo>
                  <a:lnTo>
                    <a:pt x="284" y="83"/>
                  </a:lnTo>
                  <a:lnTo>
                    <a:pt x="301" y="99"/>
                  </a:lnTo>
                  <a:lnTo>
                    <a:pt x="316" y="120"/>
                  </a:lnTo>
                  <a:close/>
                  <a:moveTo>
                    <a:pt x="413" y="167"/>
                  </a:moveTo>
                  <a:lnTo>
                    <a:pt x="394" y="140"/>
                  </a:lnTo>
                  <a:lnTo>
                    <a:pt x="371" y="118"/>
                  </a:lnTo>
                  <a:lnTo>
                    <a:pt x="349" y="127"/>
                  </a:lnTo>
                  <a:lnTo>
                    <a:pt x="323" y="134"/>
                  </a:lnTo>
                  <a:lnTo>
                    <a:pt x="334" y="157"/>
                  </a:lnTo>
                  <a:lnTo>
                    <a:pt x="342" y="182"/>
                  </a:lnTo>
                  <a:lnTo>
                    <a:pt x="377" y="175"/>
                  </a:lnTo>
                  <a:lnTo>
                    <a:pt x="413" y="167"/>
                  </a:lnTo>
                  <a:close/>
                  <a:moveTo>
                    <a:pt x="249" y="127"/>
                  </a:moveTo>
                  <a:lnTo>
                    <a:pt x="274" y="126"/>
                  </a:lnTo>
                  <a:lnTo>
                    <a:pt x="299" y="123"/>
                  </a:lnTo>
                  <a:lnTo>
                    <a:pt x="288" y="103"/>
                  </a:lnTo>
                  <a:lnTo>
                    <a:pt x="275" y="87"/>
                  </a:lnTo>
                  <a:lnTo>
                    <a:pt x="260" y="76"/>
                  </a:lnTo>
                  <a:lnTo>
                    <a:pt x="245" y="70"/>
                  </a:lnTo>
                  <a:lnTo>
                    <a:pt x="246" y="85"/>
                  </a:lnTo>
                  <a:lnTo>
                    <a:pt x="247" y="105"/>
                  </a:lnTo>
                  <a:lnTo>
                    <a:pt x="249" y="127"/>
                  </a:lnTo>
                  <a:close/>
                  <a:moveTo>
                    <a:pt x="305" y="137"/>
                  </a:moveTo>
                  <a:lnTo>
                    <a:pt x="277" y="142"/>
                  </a:lnTo>
                  <a:lnTo>
                    <a:pt x="250" y="143"/>
                  </a:lnTo>
                  <a:lnTo>
                    <a:pt x="251" y="166"/>
                  </a:lnTo>
                  <a:lnTo>
                    <a:pt x="251" y="190"/>
                  </a:lnTo>
                  <a:lnTo>
                    <a:pt x="285" y="189"/>
                  </a:lnTo>
                  <a:lnTo>
                    <a:pt x="320" y="185"/>
                  </a:lnTo>
                  <a:lnTo>
                    <a:pt x="313" y="160"/>
                  </a:lnTo>
                  <a:lnTo>
                    <a:pt x="305" y="137"/>
                  </a:lnTo>
                  <a:close/>
                  <a:moveTo>
                    <a:pt x="67" y="167"/>
                  </a:moveTo>
                  <a:lnTo>
                    <a:pt x="103" y="175"/>
                  </a:lnTo>
                  <a:lnTo>
                    <a:pt x="138" y="182"/>
                  </a:lnTo>
                  <a:lnTo>
                    <a:pt x="146" y="157"/>
                  </a:lnTo>
                  <a:lnTo>
                    <a:pt x="157" y="134"/>
                  </a:lnTo>
                  <a:lnTo>
                    <a:pt x="131" y="127"/>
                  </a:lnTo>
                  <a:lnTo>
                    <a:pt x="108" y="118"/>
                  </a:lnTo>
                  <a:lnTo>
                    <a:pt x="87" y="140"/>
                  </a:lnTo>
                  <a:lnTo>
                    <a:pt x="67" y="167"/>
                  </a:lnTo>
                  <a:close/>
                  <a:moveTo>
                    <a:pt x="318" y="424"/>
                  </a:moveTo>
                  <a:lnTo>
                    <a:pt x="301" y="446"/>
                  </a:lnTo>
                  <a:lnTo>
                    <a:pt x="284" y="463"/>
                  </a:lnTo>
                  <a:lnTo>
                    <a:pt x="264" y="475"/>
                  </a:lnTo>
                  <a:lnTo>
                    <a:pt x="300" y="466"/>
                  </a:lnTo>
                  <a:lnTo>
                    <a:pt x="335" y="453"/>
                  </a:lnTo>
                  <a:lnTo>
                    <a:pt x="365" y="433"/>
                  </a:lnTo>
                  <a:lnTo>
                    <a:pt x="342" y="429"/>
                  </a:lnTo>
                  <a:lnTo>
                    <a:pt x="318" y="424"/>
                  </a:lnTo>
                  <a:close/>
                  <a:moveTo>
                    <a:pt x="211" y="35"/>
                  </a:moveTo>
                  <a:lnTo>
                    <a:pt x="249" y="38"/>
                  </a:lnTo>
                  <a:lnTo>
                    <a:pt x="286" y="48"/>
                  </a:lnTo>
                  <a:lnTo>
                    <a:pt x="321" y="61"/>
                  </a:lnTo>
                  <a:lnTo>
                    <a:pt x="352" y="81"/>
                  </a:lnTo>
                  <a:lnTo>
                    <a:pt x="380" y="105"/>
                  </a:lnTo>
                  <a:lnTo>
                    <a:pt x="405" y="132"/>
                  </a:lnTo>
                  <a:lnTo>
                    <a:pt x="424" y="163"/>
                  </a:lnTo>
                  <a:lnTo>
                    <a:pt x="452" y="154"/>
                  </a:lnTo>
                  <a:lnTo>
                    <a:pt x="481" y="144"/>
                  </a:lnTo>
                  <a:lnTo>
                    <a:pt x="458" y="108"/>
                  </a:lnTo>
                  <a:lnTo>
                    <a:pt x="430" y="79"/>
                  </a:lnTo>
                  <a:lnTo>
                    <a:pt x="399" y="51"/>
                  </a:lnTo>
                  <a:lnTo>
                    <a:pt x="363" y="30"/>
                  </a:lnTo>
                  <a:lnTo>
                    <a:pt x="326" y="14"/>
                  </a:lnTo>
                  <a:lnTo>
                    <a:pt x="284" y="4"/>
                  </a:lnTo>
                  <a:lnTo>
                    <a:pt x="241" y="0"/>
                  </a:lnTo>
                  <a:lnTo>
                    <a:pt x="197" y="4"/>
                  </a:lnTo>
                  <a:lnTo>
                    <a:pt x="156" y="14"/>
                  </a:lnTo>
                  <a:lnTo>
                    <a:pt x="116" y="30"/>
                  </a:lnTo>
                  <a:lnTo>
                    <a:pt x="82" y="52"/>
                  </a:lnTo>
                  <a:lnTo>
                    <a:pt x="50" y="79"/>
                  </a:lnTo>
                  <a:lnTo>
                    <a:pt x="23" y="109"/>
                  </a:lnTo>
                  <a:lnTo>
                    <a:pt x="0" y="144"/>
                  </a:lnTo>
                  <a:lnTo>
                    <a:pt x="4" y="145"/>
                  </a:lnTo>
                  <a:lnTo>
                    <a:pt x="6" y="146"/>
                  </a:lnTo>
                  <a:lnTo>
                    <a:pt x="30" y="115"/>
                  </a:lnTo>
                  <a:lnTo>
                    <a:pt x="59" y="88"/>
                  </a:lnTo>
                  <a:lnTo>
                    <a:pt x="92" y="66"/>
                  </a:lnTo>
                  <a:lnTo>
                    <a:pt x="129" y="49"/>
                  </a:lnTo>
                  <a:lnTo>
                    <a:pt x="168" y="38"/>
                  </a:lnTo>
                  <a:lnTo>
                    <a:pt x="211" y="35"/>
                  </a:lnTo>
                  <a:close/>
                  <a:moveTo>
                    <a:pt x="413" y="379"/>
                  </a:moveTo>
                  <a:lnTo>
                    <a:pt x="378" y="370"/>
                  </a:lnTo>
                  <a:lnTo>
                    <a:pt x="342" y="363"/>
                  </a:lnTo>
                  <a:lnTo>
                    <a:pt x="334" y="388"/>
                  </a:lnTo>
                  <a:lnTo>
                    <a:pt x="324" y="411"/>
                  </a:lnTo>
                  <a:lnTo>
                    <a:pt x="351" y="417"/>
                  </a:lnTo>
                  <a:lnTo>
                    <a:pt x="375" y="425"/>
                  </a:lnTo>
                  <a:lnTo>
                    <a:pt x="396" y="403"/>
                  </a:lnTo>
                  <a:lnTo>
                    <a:pt x="413" y="379"/>
                  </a:lnTo>
                  <a:close/>
                  <a:moveTo>
                    <a:pt x="269" y="510"/>
                  </a:moveTo>
                  <a:lnTo>
                    <a:pt x="231" y="507"/>
                  </a:lnTo>
                  <a:lnTo>
                    <a:pt x="195" y="497"/>
                  </a:lnTo>
                  <a:lnTo>
                    <a:pt x="160" y="484"/>
                  </a:lnTo>
                  <a:lnTo>
                    <a:pt x="128" y="464"/>
                  </a:lnTo>
                  <a:lnTo>
                    <a:pt x="100" y="441"/>
                  </a:lnTo>
                  <a:lnTo>
                    <a:pt x="76" y="413"/>
                  </a:lnTo>
                  <a:lnTo>
                    <a:pt x="56" y="382"/>
                  </a:lnTo>
                  <a:lnTo>
                    <a:pt x="28" y="391"/>
                  </a:lnTo>
                  <a:lnTo>
                    <a:pt x="0" y="401"/>
                  </a:lnTo>
                  <a:lnTo>
                    <a:pt x="22" y="437"/>
                  </a:lnTo>
                  <a:lnTo>
                    <a:pt x="50" y="468"/>
                  </a:lnTo>
                  <a:lnTo>
                    <a:pt x="81" y="494"/>
                  </a:lnTo>
                  <a:lnTo>
                    <a:pt x="116" y="515"/>
                  </a:lnTo>
                  <a:lnTo>
                    <a:pt x="154" y="531"/>
                  </a:lnTo>
                  <a:lnTo>
                    <a:pt x="196" y="541"/>
                  </a:lnTo>
                  <a:lnTo>
                    <a:pt x="239" y="545"/>
                  </a:lnTo>
                  <a:lnTo>
                    <a:pt x="283" y="541"/>
                  </a:lnTo>
                  <a:lnTo>
                    <a:pt x="324" y="531"/>
                  </a:lnTo>
                  <a:lnTo>
                    <a:pt x="363" y="515"/>
                  </a:lnTo>
                  <a:lnTo>
                    <a:pt x="398" y="494"/>
                  </a:lnTo>
                  <a:lnTo>
                    <a:pt x="430" y="466"/>
                  </a:lnTo>
                  <a:lnTo>
                    <a:pt x="458" y="436"/>
                  </a:lnTo>
                  <a:lnTo>
                    <a:pt x="479" y="401"/>
                  </a:lnTo>
                  <a:lnTo>
                    <a:pt x="476" y="400"/>
                  </a:lnTo>
                  <a:lnTo>
                    <a:pt x="474" y="399"/>
                  </a:lnTo>
                  <a:lnTo>
                    <a:pt x="450" y="431"/>
                  </a:lnTo>
                  <a:lnTo>
                    <a:pt x="421" y="457"/>
                  </a:lnTo>
                  <a:lnTo>
                    <a:pt x="388" y="479"/>
                  </a:lnTo>
                  <a:lnTo>
                    <a:pt x="351" y="496"/>
                  </a:lnTo>
                  <a:lnTo>
                    <a:pt x="312" y="507"/>
                  </a:lnTo>
                  <a:lnTo>
                    <a:pt x="269" y="510"/>
                  </a:lnTo>
                  <a:close/>
                  <a:moveTo>
                    <a:pt x="322" y="360"/>
                  </a:moveTo>
                  <a:lnTo>
                    <a:pt x="286" y="356"/>
                  </a:lnTo>
                  <a:lnTo>
                    <a:pt x="251" y="355"/>
                  </a:lnTo>
                  <a:lnTo>
                    <a:pt x="251" y="380"/>
                  </a:lnTo>
                  <a:lnTo>
                    <a:pt x="250" y="403"/>
                  </a:lnTo>
                  <a:lnTo>
                    <a:pt x="280" y="405"/>
                  </a:lnTo>
                  <a:lnTo>
                    <a:pt x="308" y="408"/>
                  </a:lnTo>
                  <a:lnTo>
                    <a:pt x="315" y="385"/>
                  </a:lnTo>
                  <a:lnTo>
                    <a:pt x="322" y="360"/>
                  </a:lnTo>
                  <a:close/>
                  <a:moveTo>
                    <a:pt x="231" y="418"/>
                  </a:moveTo>
                  <a:lnTo>
                    <a:pt x="204" y="419"/>
                  </a:lnTo>
                  <a:lnTo>
                    <a:pt x="177" y="422"/>
                  </a:lnTo>
                  <a:lnTo>
                    <a:pt x="190" y="442"/>
                  </a:lnTo>
                  <a:lnTo>
                    <a:pt x="204" y="458"/>
                  </a:lnTo>
                  <a:lnTo>
                    <a:pt x="219" y="470"/>
                  </a:lnTo>
                  <a:lnTo>
                    <a:pt x="235" y="475"/>
                  </a:lnTo>
                  <a:lnTo>
                    <a:pt x="234" y="460"/>
                  </a:lnTo>
                  <a:lnTo>
                    <a:pt x="233" y="441"/>
                  </a:lnTo>
                  <a:lnTo>
                    <a:pt x="231" y="418"/>
                  </a:lnTo>
                  <a:close/>
                  <a:moveTo>
                    <a:pt x="158" y="360"/>
                  </a:moveTo>
                  <a:lnTo>
                    <a:pt x="165" y="385"/>
                  </a:lnTo>
                  <a:lnTo>
                    <a:pt x="172" y="408"/>
                  </a:lnTo>
                  <a:lnTo>
                    <a:pt x="200" y="405"/>
                  </a:lnTo>
                  <a:lnTo>
                    <a:pt x="230" y="403"/>
                  </a:lnTo>
                  <a:lnTo>
                    <a:pt x="229" y="380"/>
                  </a:lnTo>
                  <a:lnTo>
                    <a:pt x="229" y="355"/>
                  </a:lnTo>
                  <a:lnTo>
                    <a:pt x="193" y="356"/>
                  </a:lnTo>
                  <a:lnTo>
                    <a:pt x="158" y="360"/>
                  </a:lnTo>
                  <a:close/>
                  <a:moveTo>
                    <a:pt x="303" y="422"/>
                  </a:moveTo>
                  <a:lnTo>
                    <a:pt x="276" y="419"/>
                  </a:lnTo>
                  <a:lnTo>
                    <a:pt x="250" y="418"/>
                  </a:lnTo>
                  <a:lnTo>
                    <a:pt x="247" y="441"/>
                  </a:lnTo>
                  <a:lnTo>
                    <a:pt x="246" y="460"/>
                  </a:lnTo>
                  <a:lnTo>
                    <a:pt x="245" y="475"/>
                  </a:lnTo>
                  <a:lnTo>
                    <a:pt x="261" y="470"/>
                  </a:lnTo>
                  <a:lnTo>
                    <a:pt x="276" y="458"/>
                  </a:lnTo>
                  <a:lnTo>
                    <a:pt x="290" y="442"/>
                  </a:lnTo>
                  <a:lnTo>
                    <a:pt x="303" y="422"/>
                  </a:lnTo>
                  <a:close/>
                  <a:moveTo>
                    <a:pt x="162" y="424"/>
                  </a:moveTo>
                  <a:lnTo>
                    <a:pt x="138" y="429"/>
                  </a:lnTo>
                  <a:lnTo>
                    <a:pt x="115" y="433"/>
                  </a:lnTo>
                  <a:lnTo>
                    <a:pt x="146" y="453"/>
                  </a:lnTo>
                  <a:lnTo>
                    <a:pt x="180" y="466"/>
                  </a:lnTo>
                  <a:lnTo>
                    <a:pt x="216" y="475"/>
                  </a:lnTo>
                  <a:lnTo>
                    <a:pt x="197" y="463"/>
                  </a:lnTo>
                  <a:lnTo>
                    <a:pt x="179" y="446"/>
                  </a:lnTo>
                  <a:lnTo>
                    <a:pt x="162" y="424"/>
                  </a:lnTo>
                  <a:close/>
                </a:path>
              </a:pathLst>
            </a:custGeom>
            <a:grpFill/>
            <a:ln w="0">
              <a:solidFill>
                <a:srgbClr val="FFFFFF"/>
              </a:solidFill>
              <a:prstDash val="solid"/>
              <a:round/>
              <a:headEnd/>
              <a:tailEnd/>
            </a:ln>
          </p:spPr>
          <p:txBody>
            <a:bodyPr/>
            <a:lstStyle/>
            <a:p>
              <a:endParaRPr lang="zh-CN" altLang="en-US"/>
            </a:p>
          </p:txBody>
        </p:sp>
      </p:grpSp>
    </p:spTree>
    <p:extLst>
      <p:ext uri="{BB962C8B-B14F-4D97-AF65-F5344CB8AC3E}">
        <p14:creationId xmlns:p14="http://schemas.microsoft.com/office/powerpoint/2010/main" xmlns="" val="2508598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3">
            <a:extLst>
              <a:ext uri="{FF2B5EF4-FFF2-40B4-BE49-F238E27FC236}">
                <a16:creationId xmlns:a16="http://schemas.microsoft.com/office/drawing/2014/main" xmlns="" id="{E0F8EB97-3B16-4178-9394-4DA34728A553}"/>
              </a:ext>
            </a:extLst>
          </p:cNvPr>
          <p:cNvSpPr>
            <a:spLocks noGrp="1" noChangeArrowheads="1"/>
          </p:cNvSpPr>
          <p:nvPr>
            <p:ph type="title"/>
          </p:nvPr>
        </p:nvSpPr>
        <p:spPr/>
        <p:txBody>
          <a:bodyPr/>
          <a:lstStyle/>
          <a:p>
            <a:r>
              <a:rPr lang="en-US" altLang="zh-CN" sz="3600" dirty="0">
                <a:latin typeface="华文宋体" panose="02010600040101010101" pitchFamily="2" charset="-122"/>
                <a:ea typeface="华文宋体" panose="02010600040101010101" pitchFamily="2" charset="-122"/>
              </a:rPr>
              <a:t/>
            </a:r>
            <a:br>
              <a:rPr lang="en-US" altLang="zh-CN" sz="3600" dirty="0">
                <a:latin typeface="华文宋体" panose="02010600040101010101" pitchFamily="2" charset="-122"/>
                <a:ea typeface="华文宋体" panose="02010600040101010101" pitchFamily="2" charset="-122"/>
              </a:rPr>
            </a:br>
            <a:r>
              <a:rPr lang="en-US" altLang="zh-CN" sz="3600" dirty="0">
                <a:latin typeface="+mj-ea"/>
              </a:rPr>
              <a:t>1.</a:t>
            </a:r>
            <a:r>
              <a:rPr lang="zh-CN" altLang="zh-CN" sz="3600" dirty="0">
                <a:latin typeface="+mj-ea"/>
              </a:rPr>
              <a:t>仲裁的</a:t>
            </a:r>
            <a:r>
              <a:rPr lang="zh-CN" altLang="en-US" dirty="0">
                <a:latin typeface="+mj-ea"/>
              </a:rPr>
              <a:t>优点</a:t>
            </a:r>
            <a:r>
              <a:rPr lang="en-US" altLang="zh-CN" sz="3600" dirty="0">
                <a:latin typeface="华文楷体" pitchFamily="2" charset="-122"/>
                <a:ea typeface="华文楷体" pitchFamily="2" charset="-122"/>
              </a:rPr>
              <a:t/>
            </a:r>
            <a:br>
              <a:rPr lang="en-US" altLang="zh-CN" sz="3600" dirty="0">
                <a:latin typeface="华文楷体" pitchFamily="2" charset="-122"/>
                <a:ea typeface="华文楷体" pitchFamily="2" charset="-122"/>
              </a:rPr>
            </a:br>
            <a:endParaRPr lang="zh-CN" altLang="en-US" sz="3600" dirty="0">
              <a:latin typeface="华文楷体" pitchFamily="2" charset="-122"/>
              <a:ea typeface="华文楷体" pitchFamily="2" charset="-122"/>
            </a:endParaRPr>
          </a:p>
        </p:txBody>
      </p:sp>
      <p:sp>
        <p:nvSpPr>
          <p:cNvPr id="9219" name="内容占位符 9">
            <a:extLst>
              <a:ext uri="{FF2B5EF4-FFF2-40B4-BE49-F238E27FC236}">
                <a16:creationId xmlns:a16="http://schemas.microsoft.com/office/drawing/2014/main" xmlns="" id="{B6911AED-B2A8-49B4-A06B-51F8374A946A}"/>
              </a:ext>
            </a:extLst>
          </p:cNvPr>
          <p:cNvSpPr>
            <a:spLocks noGrp="1" noChangeArrowheads="1"/>
          </p:cNvSpPr>
          <p:nvPr>
            <p:ph sz="half" idx="1"/>
          </p:nvPr>
        </p:nvSpPr>
        <p:spPr>
          <a:xfrm>
            <a:off x="1200150" y="1600200"/>
            <a:ext cx="5087938" cy="4525963"/>
          </a:xfrm>
        </p:spPr>
        <p:txBody>
          <a:bodyPr/>
          <a:lstStyle/>
          <a:p>
            <a:pPr algn="just" eaLnBrk="1" hangingPunct="1">
              <a:lnSpc>
                <a:spcPct val="130000"/>
              </a:lnSpc>
              <a:spcBef>
                <a:spcPct val="50000"/>
              </a:spcBef>
              <a:buFont typeface="Wingdings" panose="05000000000000000000" pitchFamily="2" charset="2"/>
              <a:buChar char="u"/>
            </a:pPr>
            <a:endParaRPr lang="en-US" altLang="zh-CN" dirty="0"/>
          </a:p>
          <a:p>
            <a:pPr algn="just" eaLnBrk="1" hangingPunct="1">
              <a:lnSpc>
                <a:spcPct val="130000"/>
              </a:lnSpc>
              <a:spcBef>
                <a:spcPct val="50000"/>
              </a:spcBef>
              <a:buFont typeface="Wingdings" panose="05000000000000000000" pitchFamily="2" charset="2"/>
              <a:buChar char="u"/>
            </a:pPr>
            <a:r>
              <a:rPr lang="zh-CN" altLang="en-US" dirty="0"/>
              <a:t>一裁终局，灵活高效</a:t>
            </a:r>
          </a:p>
          <a:p>
            <a:pPr algn="just" eaLnBrk="1" hangingPunct="1">
              <a:lnSpc>
                <a:spcPct val="130000"/>
              </a:lnSpc>
              <a:spcBef>
                <a:spcPct val="50000"/>
              </a:spcBef>
              <a:buFont typeface="Wingdings" panose="05000000000000000000" pitchFamily="2" charset="2"/>
              <a:buChar char="u"/>
            </a:pPr>
            <a:r>
              <a:rPr lang="zh-CN" altLang="en-US" dirty="0"/>
              <a:t>专家裁判</a:t>
            </a:r>
          </a:p>
          <a:p>
            <a:pPr algn="just" eaLnBrk="1" hangingPunct="1">
              <a:lnSpc>
                <a:spcPct val="130000"/>
              </a:lnSpc>
              <a:spcBef>
                <a:spcPct val="50000"/>
              </a:spcBef>
              <a:buFont typeface="Wingdings" panose="05000000000000000000" pitchFamily="2" charset="2"/>
              <a:buChar char="u"/>
            </a:pPr>
            <a:r>
              <a:rPr lang="zh-CN" altLang="en-US" dirty="0"/>
              <a:t>独立公正</a:t>
            </a:r>
          </a:p>
          <a:p>
            <a:pPr algn="just" eaLnBrk="1" hangingPunct="1">
              <a:lnSpc>
                <a:spcPct val="130000"/>
              </a:lnSpc>
              <a:spcBef>
                <a:spcPct val="50000"/>
              </a:spcBef>
              <a:buFont typeface="Wingdings" panose="05000000000000000000" pitchFamily="2" charset="2"/>
              <a:buChar char="u"/>
            </a:pPr>
            <a:r>
              <a:rPr lang="zh-CN" altLang="en-US" dirty="0"/>
              <a:t>当事人意思自治</a:t>
            </a:r>
          </a:p>
        </p:txBody>
      </p:sp>
      <p:sp>
        <p:nvSpPr>
          <p:cNvPr id="9220" name="文本占位符 6">
            <a:extLst>
              <a:ext uri="{FF2B5EF4-FFF2-40B4-BE49-F238E27FC236}">
                <a16:creationId xmlns:a16="http://schemas.microsoft.com/office/drawing/2014/main" xmlns="" id="{2C2ACF86-C77C-4204-BDB8-5BD3AA9CB94A}"/>
              </a:ext>
            </a:extLst>
          </p:cNvPr>
          <p:cNvSpPr>
            <a:spLocks noGrp="1" noChangeArrowheads="1"/>
          </p:cNvSpPr>
          <p:nvPr>
            <p:ph sz="half" idx="2"/>
          </p:nvPr>
        </p:nvSpPr>
        <p:spPr>
          <a:xfrm>
            <a:off x="6491288" y="1600200"/>
            <a:ext cx="5091112" cy="4525963"/>
          </a:xfrm>
        </p:spPr>
        <p:txBody>
          <a:bodyPr/>
          <a:lstStyle/>
          <a:p>
            <a:pPr eaLnBrk="1" hangingPunct="1">
              <a:lnSpc>
                <a:spcPct val="130000"/>
              </a:lnSpc>
              <a:spcBef>
                <a:spcPct val="50000"/>
              </a:spcBef>
              <a:buFont typeface="Wingdings" panose="05000000000000000000" pitchFamily="2" charset="2"/>
              <a:buChar char="u"/>
            </a:pPr>
            <a:endParaRPr lang="en-US" altLang="zh-CN" dirty="0">
              <a:latin typeface="Tahoma" panose="020B0604030504040204" pitchFamily="34" charset="0"/>
            </a:endParaRPr>
          </a:p>
          <a:p>
            <a:pPr eaLnBrk="1" hangingPunct="1">
              <a:lnSpc>
                <a:spcPct val="130000"/>
              </a:lnSpc>
              <a:spcBef>
                <a:spcPct val="50000"/>
              </a:spcBef>
              <a:buFont typeface="Wingdings" panose="05000000000000000000" pitchFamily="2" charset="2"/>
              <a:buChar char="u"/>
            </a:pPr>
            <a:r>
              <a:rPr lang="zh-CN" altLang="en-US" dirty="0">
                <a:latin typeface="Tahoma" panose="020B0604030504040204" pitchFamily="34" charset="0"/>
              </a:rPr>
              <a:t>适用法律灵活</a:t>
            </a:r>
          </a:p>
          <a:p>
            <a:pPr eaLnBrk="1" hangingPunct="1">
              <a:lnSpc>
                <a:spcPct val="130000"/>
              </a:lnSpc>
              <a:spcBef>
                <a:spcPct val="50000"/>
              </a:spcBef>
              <a:buFont typeface="Wingdings" panose="05000000000000000000" pitchFamily="2" charset="2"/>
              <a:buChar char="u"/>
            </a:pPr>
            <a:r>
              <a:rPr lang="zh-CN" altLang="en-US" dirty="0">
                <a:latin typeface="Tahoma" panose="020B0604030504040204" pitchFamily="34" charset="0"/>
              </a:rPr>
              <a:t>保密原则</a:t>
            </a:r>
          </a:p>
          <a:p>
            <a:pPr eaLnBrk="1" hangingPunct="1">
              <a:lnSpc>
                <a:spcPct val="130000"/>
              </a:lnSpc>
              <a:spcBef>
                <a:spcPct val="50000"/>
              </a:spcBef>
              <a:buFont typeface="Wingdings" panose="05000000000000000000" pitchFamily="2" charset="2"/>
              <a:buChar char="u"/>
            </a:pPr>
            <a:r>
              <a:rPr lang="zh-CN" altLang="en-US" dirty="0">
                <a:latin typeface="Tahoma" panose="020B0604030504040204" pitchFamily="34" charset="0"/>
              </a:rPr>
              <a:t>不伤和气</a:t>
            </a:r>
          </a:p>
          <a:p>
            <a:pPr eaLnBrk="1" hangingPunct="1">
              <a:lnSpc>
                <a:spcPct val="130000"/>
              </a:lnSpc>
              <a:spcBef>
                <a:spcPct val="50000"/>
              </a:spcBef>
              <a:buFont typeface="Wingdings" panose="05000000000000000000" pitchFamily="2" charset="2"/>
              <a:buChar char="u"/>
            </a:pPr>
            <a:r>
              <a:rPr lang="zh-CN" altLang="en-US" dirty="0">
                <a:latin typeface="Tahoma" panose="020B0604030504040204" pitchFamily="34" charset="0"/>
              </a:rPr>
              <a:t>国内域外执行保障</a:t>
            </a:r>
          </a:p>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4D68043-0135-4F2B-8503-9EA616918CFD}"/>
              </a:ext>
            </a:extLst>
          </p:cNvPr>
          <p:cNvSpPr>
            <a:spLocks noGrp="1"/>
          </p:cNvSpPr>
          <p:nvPr>
            <p:ph type="title"/>
          </p:nvPr>
        </p:nvSpPr>
        <p:spPr>
          <a:xfrm>
            <a:off x="913775" y="618518"/>
            <a:ext cx="10364451" cy="936906"/>
          </a:xfrm>
        </p:spPr>
        <p:txBody>
          <a:bodyPr>
            <a:normAutofit fontScale="90000"/>
          </a:bodyPr>
          <a:lstStyle/>
          <a:p>
            <a:r>
              <a:rPr lang="en-US" altLang="zh-CN" dirty="0">
                <a:latin typeface="+mj-ea"/>
              </a:rPr>
              <a:t>2</a:t>
            </a:r>
            <a:r>
              <a:rPr lang="en-US" altLang="zh-CN" dirty="0" smtClean="0">
                <a:latin typeface="+mj-ea"/>
              </a:rPr>
              <a:t>.</a:t>
            </a:r>
            <a:r>
              <a:rPr lang="zh-CN" altLang="en-US" dirty="0" smtClean="0">
                <a:latin typeface="+mj-ea"/>
              </a:rPr>
              <a:t>法律</a:t>
            </a:r>
            <a:r>
              <a:rPr lang="zh-CN" altLang="en-US" dirty="0">
                <a:latin typeface="+mj-ea"/>
              </a:rPr>
              <a:t>服务软环境建设与</a:t>
            </a:r>
            <a:r>
              <a:rPr lang="zh-CN" altLang="en-US" dirty="0" smtClean="0">
                <a:latin typeface="+mj-ea"/>
              </a:rPr>
              <a:t>仲裁</a:t>
            </a:r>
            <a:r>
              <a:rPr lang="en-US" altLang="zh-CN" dirty="0" smtClean="0">
                <a:latin typeface="+mj-ea"/>
              </a:rPr>
              <a:t/>
            </a:r>
            <a:br>
              <a:rPr lang="en-US" altLang="zh-CN" dirty="0" smtClean="0">
                <a:latin typeface="+mj-ea"/>
              </a:rPr>
            </a:br>
            <a:endParaRPr lang="zh-CN" altLang="en-US" dirty="0">
              <a:latin typeface="+mj-ea"/>
            </a:endParaRPr>
          </a:p>
        </p:txBody>
      </p:sp>
      <p:sp>
        <p:nvSpPr>
          <p:cNvPr id="3" name="内容占位符 2">
            <a:extLst>
              <a:ext uri="{FF2B5EF4-FFF2-40B4-BE49-F238E27FC236}">
                <a16:creationId xmlns:a16="http://schemas.microsoft.com/office/drawing/2014/main" xmlns="" id="{D1EA3F15-D22E-4E5E-876F-2AD9FCABD4C5}"/>
              </a:ext>
            </a:extLst>
          </p:cNvPr>
          <p:cNvSpPr>
            <a:spLocks noGrp="1"/>
          </p:cNvSpPr>
          <p:nvPr>
            <p:ph sz="quarter" idx="13"/>
          </p:nvPr>
        </p:nvSpPr>
        <p:spPr>
          <a:xfrm>
            <a:off x="913774" y="1310178"/>
            <a:ext cx="10363826" cy="4862022"/>
          </a:xfrm>
        </p:spPr>
        <p:txBody>
          <a:bodyPr>
            <a:normAutofit fontScale="25000" lnSpcReduction="20000"/>
          </a:bodyPr>
          <a:lstStyle/>
          <a:p>
            <a:pPr marL="0" indent="0">
              <a:buNone/>
            </a:pPr>
            <a:r>
              <a:rPr lang="zh-CN" altLang="en-US" sz="7200" dirty="0">
                <a:solidFill>
                  <a:srgbClr val="FF0000"/>
                </a:solidFill>
                <a:latin typeface="仿宋_GB2312" panose="02010609030101010101" pitchFamily="49" charset="-122"/>
                <a:ea typeface="仿宋_GB2312" panose="02010609030101010101" pitchFamily="49" charset="-122"/>
              </a:rPr>
              <a:t>上海经验：</a:t>
            </a:r>
            <a:r>
              <a:rPr lang="zh-CN" altLang="en-US" sz="7200" dirty="0"/>
              <a:t>上海自贸区重视国际化仲裁机制</a:t>
            </a:r>
            <a:r>
              <a:rPr lang="zh-CN" altLang="en-US" sz="7200" dirty="0">
                <a:latin typeface="仿宋_GB2312" panose="02010609030101010101" pitchFamily="49" charset="-122"/>
                <a:ea typeface="仿宋_GB2312" panose="02010609030101010101" pitchFamily="49" charset="-122"/>
              </a:rPr>
              <a:t>建设</a:t>
            </a:r>
            <a:endParaRPr lang="en-US" altLang="zh-CN" sz="7200" dirty="0">
              <a:latin typeface="仿宋_GB2312" panose="02010609030101010101" pitchFamily="49" charset="-122"/>
              <a:ea typeface="仿宋_GB2312" panose="02010609030101010101" pitchFamily="49" charset="-122"/>
            </a:endParaRPr>
          </a:p>
          <a:p>
            <a:pPr marL="0" indent="0">
              <a:buNone/>
            </a:pPr>
            <a:r>
              <a:rPr lang="zh-CN" altLang="en-US" sz="7200" dirty="0">
                <a:solidFill>
                  <a:srgbClr val="00B050"/>
                </a:solidFill>
                <a:latin typeface="仿宋_GB2312" panose="02010609030101010101" pitchFamily="49" charset="-122"/>
                <a:ea typeface="仿宋_GB2312" panose="02010609030101010101" pitchFamily="49" charset="-122"/>
              </a:rPr>
              <a:t>   *</a:t>
            </a:r>
            <a:r>
              <a:rPr lang="en-US" altLang="zh-CN" sz="7200" dirty="0">
                <a:latin typeface="仿宋_GB2312" panose="02010609030101010101" pitchFamily="49" charset="-122"/>
                <a:ea typeface="仿宋_GB2312" panose="02010609030101010101" pitchFamily="49" charset="-122"/>
              </a:rPr>
              <a:t>《</a:t>
            </a:r>
            <a:r>
              <a:rPr lang="zh-CN" altLang="en-US" sz="7200" dirty="0">
                <a:latin typeface="仿宋_GB2312" panose="02010609030101010101" pitchFamily="49" charset="-122"/>
                <a:ea typeface="仿宋_GB2312" panose="02010609030101010101" pitchFamily="49" charset="-122"/>
              </a:rPr>
              <a:t>全面深化中国（上海）自由贸易试验区改革开放方案</a:t>
            </a:r>
            <a:r>
              <a:rPr lang="en-US" altLang="zh-CN" sz="7200" dirty="0">
                <a:latin typeface="仿宋_GB2312" panose="02010609030101010101" pitchFamily="49" charset="-122"/>
                <a:ea typeface="仿宋_GB2312" panose="02010609030101010101" pitchFamily="49" charset="-122"/>
              </a:rPr>
              <a:t>》</a:t>
            </a:r>
            <a:endParaRPr lang="zh-CN" altLang="en-US" sz="7200" dirty="0">
              <a:latin typeface="仿宋_GB2312" panose="02010609030101010101" pitchFamily="49" charset="-122"/>
              <a:ea typeface="仿宋_GB2312" panose="02010609030101010101" pitchFamily="49" charset="-122"/>
            </a:endParaRPr>
          </a:p>
          <a:p>
            <a:pPr marL="0" indent="0">
              <a:buNone/>
            </a:pPr>
            <a:r>
              <a:rPr lang="zh-CN" altLang="en-US" sz="7200" dirty="0">
                <a:latin typeface="仿宋_GB2312" panose="02010609030101010101" pitchFamily="49" charset="-122"/>
                <a:ea typeface="仿宋_GB2312" panose="02010609030101010101" pitchFamily="49" charset="-122"/>
              </a:rPr>
              <a:t>       “</a:t>
            </a:r>
            <a:r>
              <a:rPr lang="en-US" altLang="zh-CN" sz="7200" dirty="0">
                <a:latin typeface="仿宋_GB2312" panose="02010609030101010101" pitchFamily="49" charset="-122"/>
                <a:ea typeface="仿宋_GB2312" panose="02010609030101010101" pitchFamily="49" charset="-122"/>
              </a:rPr>
              <a:t>11.</a:t>
            </a:r>
            <a:r>
              <a:rPr lang="zh-CN" altLang="en-US" sz="7200" dirty="0">
                <a:latin typeface="仿宋_GB2312" panose="02010609030101010101" pitchFamily="49" charset="-122"/>
                <a:ea typeface="仿宋_GB2312" panose="02010609030101010101" pitchFamily="49" charset="-122"/>
              </a:rPr>
              <a:t>推动权益保护制度创新。</a:t>
            </a:r>
            <a:r>
              <a:rPr lang="en-US" altLang="zh-CN" sz="7200" dirty="0">
                <a:latin typeface="仿宋_GB2312" panose="02010609030101010101" pitchFamily="49" charset="-122"/>
                <a:ea typeface="仿宋_GB2312" panose="02010609030101010101" pitchFamily="49" charset="-122"/>
              </a:rPr>
              <a:t>……</a:t>
            </a:r>
            <a:r>
              <a:rPr lang="zh-CN" altLang="en-US" sz="7200" dirty="0">
                <a:solidFill>
                  <a:srgbClr val="FF0000"/>
                </a:solidFill>
                <a:latin typeface="仿宋_GB2312" panose="02010609030101010101" pitchFamily="49" charset="-122"/>
                <a:ea typeface="仿宋_GB2312" panose="02010609030101010101" pitchFamily="49" charset="-122"/>
              </a:rPr>
              <a:t>进一步对接国际商事争议解决规则，优化自贸试验区仲裁规则，支持国际知名商事争议解决机构入驻，提高商事纠纷仲裁国际化程度。探索建立全国性的自贸试验区仲裁法律服务联盟和亚太仲裁机构交流合作机制，加快打造面向全球的亚太仲裁中心。”</a:t>
            </a:r>
            <a:r>
              <a:rPr lang="en-US" altLang="zh-CN" sz="7200" dirty="0">
                <a:solidFill>
                  <a:srgbClr val="FF0000"/>
                </a:solidFill>
                <a:latin typeface="仿宋_GB2312" panose="02010609030101010101" pitchFamily="49" charset="-122"/>
                <a:ea typeface="仿宋_GB2312" panose="02010609030101010101" pitchFamily="49" charset="-122"/>
              </a:rPr>
              <a:t> </a:t>
            </a:r>
          </a:p>
          <a:p>
            <a:pPr marL="0" indent="0">
              <a:buNone/>
            </a:pPr>
            <a:r>
              <a:rPr lang="zh-CN" altLang="en-US" sz="7200" dirty="0">
                <a:solidFill>
                  <a:srgbClr val="00B050"/>
                </a:solidFill>
                <a:latin typeface="仿宋_GB2312" panose="02010609030101010101" pitchFamily="49" charset="-122"/>
                <a:ea typeface="仿宋_GB2312" panose="02010609030101010101" pitchFamily="49" charset="-122"/>
              </a:rPr>
              <a:t>   *</a:t>
            </a:r>
            <a:r>
              <a:rPr lang="en-US" altLang="zh-CN" sz="7200" dirty="0">
                <a:latin typeface="仿宋_GB2312" panose="02010609030101010101" pitchFamily="49" charset="-122"/>
                <a:ea typeface="仿宋_GB2312" panose="02010609030101010101" pitchFamily="49" charset="-122"/>
              </a:rPr>
              <a:t>《</a:t>
            </a:r>
            <a:r>
              <a:rPr lang="zh-CN" altLang="en-US" sz="7200" dirty="0">
                <a:latin typeface="仿宋_GB2312" panose="02010609030101010101" pitchFamily="49" charset="-122"/>
                <a:ea typeface="仿宋_GB2312" panose="02010609030101010101" pitchFamily="49" charset="-122"/>
              </a:rPr>
              <a:t>中国（上海）自由贸易试验区条例</a:t>
            </a:r>
            <a:r>
              <a:rPr lang="en-US" altLang="zh-CN" sz="7200" dirty="0">
                <a:latin typeface="仿宋_GB2312" panose="02010609030101010101" pitchFamily="49" charset="-122"/>
                <a:ea typeface="仿宋_GB2312" panose="02010609030101010101" pitchFamily="49" charset="-122"/>
              </a:rPr>
              <a:t>》</a:t>
            </a:r>
          </a:p>
          <a:p>
            <a:pPr marL="0" indent="0">
              <a:buNone/>
            </a:pPr>
            <a:r>
              <a:rPr lang="zh-CN" altLang="en-US" sz="7200" dirty="0">
                <a:latin typeface="仿宋_GB2312" panose="02010609030101010101" pitchFamily="49" charset="-122"/>
                <a:ea typeface="仿宋_GB2312" panose="02010609030101010101" pitchFamily="49" charset="-122"/>
              </a:rPr>
              <a:t>        第五十六条 依法在自贸试验区设立司法机构，公正高效地保障中外当事人合法权益。</a:t>
            </a:r>
            <a:r>
              <a:rPr lang="zh-CN" altLang="en-US" sz="7200" dirty="0">
                <a:solidFill>
                  <a:srgbClr val="FF0000"/>
                </a:solidFill>
                <a:latin typeface="仿宋_GB2312" panose="02010609030101010101" pitchFamily="49" charset="-122"/>
                <a:ea typeface="仿宋_GB2312" panose="02010609030101010101" pitchFamily="49" charset="-122"/>
              </a:rPr>
              <a:t>本市依法设立的仲裁机构应当依据法律、法规并借鉴国际商事仲裁惯例，适应自贸试验区特点完善仲裁规则，提高商事纠纷仲裁的国际化程度，并基于当事人的自主选择，提供独立、公正、专业、高效的仲裁服务。 </a:t>
            </a:r>
            <a:endParaRPr lang="en-US" altLang="zh-CN" sz="7200" dirty="0">
              <a:solidFill>
                <a:srgbClr val="FF0000"/>
              </a:solidFill>
              <a:latin typeface="仿宋_GB2312" panose="02010609030101010101" pitchFamily="49" charset="-122"/>
              <a:ea typeface="仿宋_GB2312" panose="02010609030101010101" pitchFamily="49" charset="-122"/>
            </a:endParaRPr>
          </a:p>
          <a:p>
            <a:pPr marL="0" indent="0">
              <a:buNone/>
            </a:pPr>
            <a:r>
              <a:rPr lang="en-US" altLang="zh-CN" sz="7200" dirty="0">
                <a:solidFill>
                  <a:srgbClr val="FF0000"/>
                </a:solidFill>
                <a:latin typeface="仿宋_GB2312" panose="02010609030101010101" pitchFamily="49" charset="-122"/>
                <a:ea typeface="仿宋_GB2312" panose="02010609030101010101" pitchFamily="49" charset="-122"/>
              </a:rPr>
              <a:t>    </a:t>
            </a:r>
            <a:r>
              <a:rPr lang="zh-CN" altLang="en-US" sz="7200" dirty="0">
                <a:solidFill>
                  <a:srgbClr val="00B050"/>
                </a:solidFill>
                <a:latin typeface="仿宋_GB2312" panose="02010609030101010101" pitchFamily="49" charset="-122"/>
                <a:ea typeface="仿宋_GB2312" panose="02010609030101010101" pitchFamily="49" charset="-122"/>
              </a:rPr>
              <a:t>*</a:t>
            </a:r>
            <a:r>
              <a:rPr lang="zh-CN" altLang="en-US" sz="7200" dirty="0">
                <a:latin typeface="仿宋_GB2312" panose="02010609030101010101" pitchFamily="49" charset="-122"/>
                <a:ea typeface="仿宋_GB2312" panose="02010609030101010101" pitchFamily="49" charset="-122"/>
              </a:rPr>
              <a:t>中国（上海）自由贸易试验区管理办法（市政府令第</a:t>
            </a:r>
            <a:r>
              <a:rPr lang="en-US" altLang="zh-CN" sz="7200" dirty="0">
                <a:latin typeface="仿宋_GB2312" panose="02010609030101010101" pitchFamily="49" charset="-122"/>
                <a:ea typeface="仿宋_GB2312" panose="02010609030101010101" pitchFamily="49" charset="-122"/>
              </a:rPr>
              <a:t>7</a:t>
            </a:r>
            <a:r>
              <a:rPr lang="zh-CN" altLang="en-US" sz="7200" dirty="0">
                <a:latin typeface="仿宋_GB2312" panose="02010609030101010101" pitchFamily="49" charset="-122"/>
                <a:ea typeface="仿宋_GB2312" panose="02010609030101010101" pitchFamily="49" charset="-122"/>
              </a:rPr>
              <a:t>号）第三十七条（商事纠纷解决）</a:t>
            </a:r>
          </a:p>
          <a:p>
            <a:pPr marL="0" indent="0">
              <a:buNone/>
            </a:pPr>
            <a:r>
              <a:rPr lang="zh-CN" altLang="en-US" sz="7200" dirty="0">
                <a:latin typeface="仿宋_GB2312" panose="02010609030101010101" pitchFamily="49" charset="-122"/>
                <a:ea typeface="仿宋_GB2312" panose="02010609030101010101" pitchFamily="49" charset="-122"/>
              </a:rPr>
              <a:t>    </a:t>
            </a:r>
            <a:r>
              <a:rPr lang="zh-CN" altLang="en-US" sz="7200" dirty="0">
                <a:solidFill>
                  <a:srgbClr val="FF0000"/>
                </a:solidFill>
                <a:latin typeface="仿宋_GB2312" panose="02010609030101010101" pitchFamily="49" charset="-122"/>
                <a:ea typeface="仿宋_GB2312" panose="02010609030101010101" pitchFamily="49" charset="-122"/>
              </a:rPr>
              <a:t>支持本市仲裁机构依据法律、法规和国际惯例，完善仲裁规则，提高自贸试验区商事纠纷仲裁专业水平和国际化程度。</a:t>
            </a:r>
            <a:r>
              <a:rPr lang="en-US" altLang="zh-CN" sz="7200" dirty="0">
                <a:solidFill>
                  <a:srgbClr val="FF0000"/>
                </a:solidFill>
                <a:latin typeface="仿宋_GB2312" panose="02010609030101010101" pitchFamily="49" charset="-122"/>
                <a:ea typeface="仿宋_GB2312" panose="02010609030101010101" pitchFamily="49" charset="-122"/>
              </a:rPr>
              <a:t> </a:t>
            </a:r>
            <a:endParaRPr lang="en-US" altLang="zh-CN" sz="7200" dirty="0">
              <a:latin typeface="仿宋_GB2312" panose="02010609030101010101" pitchFamily="49" charset="-122"/>
              <a:ea typeface="仿宋_GB2312" panose="02010609030101010101" pitchFamily="49" charset="-122"/>
            </a:endParaRPr>
          </a:p>
          <a:p>
            <a:pPr marL="0" indent="0">
              <a:buNone/>
            </a:pPr>
            <a:endParaRPr lang="zh-CN" altLang="en-US" sz="2400" dirty="0">
              <a:latin typeface="仿宋_GB2312" panose="02010609030101010101" pitchFamily="49" charset="-122"/>
              <a:ea typeface="仿宋_GB2312" panose="02010609030101010101" pitchFamily="49" charset="-122"/>
            </a:endParaRPr>
          </a:p>
          <a:p>
            <a:pPr marL="0" indent="0">
              <a:buNone/>
            </a:pPr>
            <a:endParaRPr lang="zh-CN" altLang="en-US" sz="2400" dirty="0">
              <a:latin typeface="仿宋_GB2312" panose="02010609030101010101" pitchFamily="49" charset="-122"/>
              <a:ea typeface="仿宋_GB2312" panose="02010609030101010101" pitchFamily="49" charset="-122"/>
            </a:endParaRPr>
          </a:p>
        </p:txBody>
      </p:sp>
    </p:spTree>
    <p:extLst>
      <p:ext uri="{BB962C8B-B14F-4D97-AF65-F5344CB8AC3E}">
        <p14:creationId xmlns:p14="http://schemas.microsoft.com/office/powerpoint/2010/main" xmlns="" val="1076254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xmlns="" id="{A054F3D4-53F7-43B8-8E6D-D208AE16560D}"/>
              </a:ext>
            </a:extLst>
          </p:cNvPr>
          <p:cNvSpPr>
            <a:spLocks noGrp="1"/>
          </p:cNvSpPr>
          <p:nvPr>
            <p:ph type="title"/>
          </p:nvPr>
        </p:nvSpPr>
        <p:spPr/>
        <p:txBody>
          <a:bodyPr>
            <a:normAutofit/>
          </a:bodyPr>
          <a:lstStyle/>
          <a:p>
            <a:r>
              <a:rPr lang="zh-CN" altLang="en-US" sz="3200" dirty="0"/>
              <a:t>法律服务软环境建设与仲裁</a:t>
            </a:r>
          </a:p>
        </p:txBody>
      </p:sp>
      <p:sp>
        <p:nvSpPr>
          <p:cNvPr id="5" name="内容占位符 4">
            <a:extLst>
              <a:ext uri="{FF2B5EF4-FFF2-40B4-BE49-F238E27FC236}">
                <a16:creationId xmlns:a16="http://schemas.microsoft.com/office/drawing/2014/main" xmlns="" id="{7CC55441-26C7-4F5F-BC26-46FE0F4A650A}"/>
              </a:ext>
            </a:extLst>
          </p:cNvPr>
          <p:cNvSpPr>
            <a:spLocks noGrp="1"/>
          </p:cNvSpPr>
          <p:nvPr>
            <p:ph sz="quarter" idx="13"/>
          </p:nvPr>
        </p:nvSpPr>
        <p:spPr>
          <a:xfrm>
            <a:off x="913774" y="1885950"/>
            <a:ext cx="10363826" cy="4357688"/>
          </a:xfrm>
        </p:spPr>
        <p:txBody>
          <a:bodyPr>
            <a:normAutofit fontScale="25000" lnSpcReduction="20000"/>
          </a:bodyPr>
          <a:lstStyle/>
          <a:p>
            <a:pPr marL="0" indent="0">
              <a:buNone/>
            </a:pPr>
            <a:r>
              <a:rPr lang="en-US" altLang="zh-CN" sz="6400" dirty="0"/>
              <a:t> </a:t>
            </a:r>
            <a:r>
              <a:rPr lang="zh-CN" altLang="en-US" sz="6400" dirty="0"/>
              <a:t>*</a:t>
            </a:r>
            <a:r>
              <a:rPr lang="zh-CN" altLang="en-US" sz="7200" dirty="0">
                <a:solidFill>
                  <a:srgbClr val="FF0000"/>
                </a:solidFill>
              </a:rPr>
              <a:t>伦敦经验</a:t>
            </a:r>
            <a:r>
              <a:rPr lang="zh-CN" altLang="en-US" sz="7200" dirty="0"/>
              <a:t>：</a:t>
            </a:r>
            <a:r>
              <a:rPr lang="zh-CN" altLang="zh-CN" sz="7200" dirty="0"/>
              <a:t>依托</a:t>
            </a:r>
            <a:r>
              <a:rPr lang="zh-CN" altLang="en-US" sz="7200" dirty="0"/>
              <a:t>完整的</a:t>
            </a:r>
            <a:r>
              <a:rPr lang="zh-CN" altLang="zh-CN" sz="7200" dirty="0"/>
              <a:t>航运服务产业</a:t>
            </a:r>
            <a:r>
              <a:rPr lang="zh-CN" altLang="en-US" sz="7200" dirty="0"/>
              <a:t>体系，包括</a:t>
            </a:r>
            <a:r>
              <a:rPr lang="zh-CN" altLang="zh-CN" sz="7200" dirty="0"/>
              <a:t>船舶交易市场、租船经纪市场、海上保险市场、船舶保赔市场、航运金融市场、航运资讯市场以及海事</a:t>
            </a:r>
            <a:r>
              <a:rPr lang="zh-CN" altLang="en-US" sz="7200" dirty="0"/>
              <a:t>法律服务</a:t>
            </a:r>
            <a:r>
              <a:rPr lang="zh-CN" altLang="zh-CN" sz="7200" dirty="0"/>
              <a:t>等</a:t>
            </a:r>
            <a:r>
              <a:rPr lang="en-US" altLang="zh-CN" sz="7200" dirty="0"/>
              <a:t> </a:t>
            </a:r>
            <a:r>
              <a:rPr lang="zh-CN" altLang="en-US" sz="7200" dirty="0"/>
              <a:t>；</a:t>
            </a:r>
            <a:r>
              <a:rPr lang="zh-CN" altLang="zh-CN" sz="7200" dirty="0"/>
              <a:t>海事仲裁是伦敦国际航运中心</a:t>
            </a:r>
            <a:r>
              <a:rPr lang="zh-CN" altLang="en-US" sz="7200" dirty="0"/>
              <a:t>地位</a:t>
            </a:r>
            <a:r>
              <a:rPr lang="zh-CN" altLang="zh-CN" sz="7200" dirty="0"/>
              <a:t>的基石。</a:t>
            </a:r>
            <a:r>
              <a:rPr lang="zh-CN" altLang="en-US" sz="7200" dirty="0"/>
              <a:t>新加坡、香港等</a:t>
            </a:r>
            <a:endParaRPr lang="en-US" altLang="zh-CN" sz="7200" dirty="0"/>
          </a:p>
          <a:p>
            <a:pPr marL="0" indent="0">
              <a:buNone/>
            </a:pPr>
            <a:endParaRPr lang="en-US" altLang="zh-CN" sz="7200" dirty="0"/>
          </a:p>
          <a:p>
            <a:pPr marL="0" indent="0">
              <a:lnSpc>
                <a:spcPct val="110000"/>
              </a:lnSpc>
              <a:spcBef>
                <a:spcPts val="0"/>
              </a:spcBef>
              <a:buNone/>
            </a:pPr>
            <a:r>
              <a:rPr lang="zh-CN" altLang="en-US" sz="7200" dirty="0">
                <a:solidFill>
                  <a:srgbClr val="FF0000"/>
                </a:solidFill>
              </a:rPr>
              <a:t>*国家政策支持：</a:t>
            </a:r>
            <a:r>
              <a:rPr lang="en-US" altLang="zh-CN" sz="7200" dirty="0"/>
              <a:t> </a:t>
            </a:r>
          </a:p>
          <a:p>
            <a:pPr marL="0" indent="0">
              <a:lnSpc>
                <a:spcPct val="110000"/>
              </a:lnSpc>
              <a:spcBef>
                <a:spcPts val="0"/>
              </a:spcBef>
              <a:buNone/>
            </a:pPr>
            <a:r>
              <a:rPr lang="en-US" altLang="zh-CN" sz="7200" dirty="0"/>
              <a:t>        # 2014</a:t>
            </a:r>
            <a:r>
              <a:rPr lang="zh-CN" altLang="zh-CN" sz="7200" dirty="0"/>
              <a:t>年</a:t>
            </a:r>
            <a:r>
              <a:rPr lang="en-US" altLang="zh-CN" sz="7200" dirty="0"/>
              <a:t>8</a:t>
            </a:r>
            <a:r>
              <a:rPr lang="zh-CN" altLang="zh-CN" sz="7200" dirty="0"/>
              <a:t>月</a:t>
            </a:r>
            <a:r>
              <a:rPr lang="en-US" altLang="zh-CN" sz="7200" dirty="0"/>
              <a:t>15</a:t>
            </a:r>
            <a:r>
              <a:rPr lang="zh-CN" altLang="zh-CN" sz="7200" dirty="0"/>
              <a:t>日，国务院发布《关于促进海运业健康发展的若干意见》（国发</a:t>
            </a:r>
            <a:endParaRPr lang="en-US" altLang="zh-CN" sz="7200" dirty="0"/>
          </a:p>
          <a:p>
            <a:pPr marL="0" indent="0">
              <a:lnSpc>
                <a:spcPct val="110000"/>
              </a:lnSpc>
              <a:spcBef>
                <a:spcPts val="0"/>
              </a:spcBef>
              <a:buNone/>
            </a:pPr>
            <a:r>
              <a:rPr lang="en-US" altLang="zh-CN" sz="7200" dirty="0"/>
              <a:t>          </a:t>
            </a:r>
            <a:r>
              <a:rPr lang="zh-CN" altLang="zh-CN" sz="7200" dirty="0"/>
              <a:t>【</a:t>
            </a:r>
            <a:r>
              <a:rPr lang="en-US" altLang="zh-CN" sz="7200" dirty="0"/>
              <a:t>2014</a:t>
            </a:r>
            <a:r>
              <a:rPr lang="zh-CN" altLang="zh-CN" sz="7200" dirty="0"/>
              <a:t>】</a:t>
            </a:r>
            <a:r>
              <a:rPr lang="en-US" altLang="zh-CN" sz="7200" dirty="0"/>
              <a:t>32</a:t>
            </a:r>
            <a:r>
              <a:rPr lang="zh-CN" altLang="zh-CN" sz="7200" dirty="0"/>
              <a:t>号），重点任务第（七）项“大力发展现代航运服务业”中提出推动传统</a:t>
            </a:r>
            <a:endParaRPr lang="en-US" altLang="zh-CN" sz="7200" dirty="0"/>
          </a:p>
          <a:p>
            <a:pPr marL="0" indent="0">
              <a:lnSpc>
                <a:spcPct val="110000"/>
              </a:lnSpc>
              <a:spcBef>
                <a:spcPts val="0"/>
              </a:spcBef>
              <a:buNone/>
            </a:pPr>
            <a:r>
              <a:rPr lang="en-US" altLang="zh-CN" sz="7200" dirty="0"/>
              <a:t>           </a:t>
            </a:r>
            <a:r>
              <a:rPr lang="zh-CN" altLang="zh-CN" sz="7200" dirty="0"/>
              <a:t>航运服务业转型升级，加快发展海事仲裁等现代航运服务业。</a:t>
            </a:r>
            <a:endParaRPr lang="en-US" altLang="zh-CN" sz="7200" dirty="0"/>
          </a:p>
          <a:p>
            <a:pPr marL="0" indent="0">
              <a:lnSpc>
                <a:spcPct val="110000"/>
              </a:lnSpc>
              <a:spcBef>
                <a:spcPts val="0"/>
              </a:spcBef>
              <a:buNone/>
            </a:pPr>
            <a:r>
              <a:rPr lang="en-US" altLang="zh-CN" sz="7200" dirty="0"/>
              <a:t>        # 2014</a:t>
            </a:r>
            <a:r>
              <a:rPr lang="zh-CN" altLang="zh-CN" sz="7200" dirty="0"/>
              <a:t>年</a:t>
            </a:r>
            <a:r>
              <a:rPr lang="en-US" altLang="zh-CN" sz="7200" dirty="0"/>
              <a:t>12</a:t>
            </a:r>
            <a:r>
              <a:rPr lang="zh-CN" altLang="zh-CN" sz="7200" dirty="0"/>
              <a:t>月</a:t>
            </a:r>
            <a:r>
              <a:rPr lang="en-US" altLang="zh-CN" sz="7200" dirty="0"/>
              <a:t>26</a:t>
            </a:r>
            <a:r>
              <a:rPr lang="zh-CN" altLang="zh-CN" sz="7200" dirty="0"/>
              <a:t>日，交通部发布《关于加快现代航运服务业发展的意见》（交水发</a:t>
            </a:r>
            <a:r>
              <a:rPr lang="en-US" altLang="zh-CN" sz="7200" dirty="0"/>
              <a:t>   </a:t>
            </a:r>
          </a:p>
          <a:p>
            <a:pPr marL="0" indent="0">
              <a:lnSpc>
                <a:spcPct val="110000"/>
              </a:lnSpc>
              <a:spcBef>
                <a:spcPts val="0"/>
              </a:spcBef>
              <a:buNone/>
            </a:pPr>
            <a:r>
              <a:rPr lang="en-US" altLang="zh-CN" sz="7200" dirty="0"/>
              <a:t>          </a:t>
            </a:r>
            <a:r>
              <a:rPr lang="zh-CN" altLang="zh-CN" sz="7200" dirty="0"/>
              <a:t>【</a:t>
            </a:r>
            <a:r>
              <a:rPr lang="en-US" altLang="zh-CN" sz="7200" dirty="0"/>
              <a:t>2014</a:t>
            </a:r>
            <a:r>
              <a:rPr lang="zh-CN" altLang="zh-CN" sz="7200" dirty="0"/>
              <a:t>】</a:t>
            </a:r>
            <a:r>
              <a:rPr lang="en-US" altLang="zh-CN" sz="7200" dirty="0"/>
              <a:t>262</a:t>
            </a:r>
            <a:r>
              <a:rPr lang="zh-CN" altLang="zh-CN" sz="7200" dirty="0"/>
              <a:t>号），主要任务第（七）项“强化航运法律服务能力”更是明确“支持</a:t>
            </a:r>
            <a:endParaRPr lang="en-US" altLang="zh-CN" sz="7200" dirty="0"/>
          </a:p>
          <a:p>
            <a:pPr marL="0" indent="0">
              <a:lnSpc>
                <a:spcPct val="110000"/>
              </a:lnSpc>
              <a:spcBef>
                <a:spcPts val="0"/>
              </a:spcBef>
              <a:buNone/>
            </a:pPr>
            <a:r>
              <a:rPr lang="en-US" altLang="zh-CN" sz="7200" dirty="0"/>
              <a:t>           </a:t>
            </a:r>
            <a:r>
              <a:rPr lang="zh-CN" altLang="zh-CN" sz="7200" dirty="0"/>
              <a:t>中国海事仲裁委员会拓展服务领域，逐步建立权威公正的仲裁员队伍和符合国际惯例</a:t>
            </a:r>
            <a:endParaRPr lang="en-US" altLang="zh-CN" sz="7200" dirty="0"/>
          </a:p>
          <a:p>
            <a:pPr marL="0" indent="0">
              <a:lnSpc>
                <a:spcPct val="110000"/>
              </a:lnSpc>
              <a:spcBef>
                <a:spcPts val="0"/>
              </a:spcBef>
              <a:buNone/>
            </a:pPr>
            <a:r>
              <a:rPr lang="en-US" altLang="zh-CN" sz="7200" dirty="0"/>
              <a:t>           </a:t>
            </a:r>
            <a:r>
              <a:rPr lang="zh-CN" altLang="zh-CN" sz="7200" dirty="0"/>
              <a:t>的仲裁程序，发挥本土仲裁机构在国际海事仲裁中的作用。”</a:t>
            </a:r>
            <a:endParaRPr lang="en-US" altLang="zh-CN" sz="7200" dirty="0"/>
          </a:p>
          <a:p>
            <a:pPr marL="0" indent="0">
              <a:lnSpc>
                <a:spcPct val="110000"/>
              </a:lnSpc>
              <a:spcBef>
                <a:spcPts val="0"/>
              </a:spcBef>
              <a:buNone/>
            </a:pPr>
            <a:endParaRPr lang="en-US" altLang="zh-CN" sz="7200" dirty="0"/>
          </a:p>
          <a:p>
            <a:pPr marL="0" indent="0">
              <a:lnSpc>
                <a:spcPct val="110000"/>
              </a:lnSpc>
              <a:spcBef>
                <a:spcPts val="0"/>
              </a:spcBef>
              <a:buNone/>
            </a:pPr>
            <a:r>
              <a:rPr lang="zh-CN" altLang="en-US" sz="7200" dirty="0"/>
              <a:t> </a:t>
            </a:r>
            <a:endParaRPr lang="en-US" altLang="zh-CN" sz="7200" dirty="0"/>
          </a:p>
          <a:p>
            <a:pPr marL="0" indent="0">
              <a:lnSpc>
                <a:spcPct val="110000"/>
              </a:lnSpc>
              <a:spcBef>
                <a:spcPts val="0"/>
              </a:spcBef>
              <a:buNone/>
            </a:pPr>
            <a:r>
              <a:rPr lang="en-US" altLang="zh-CN" dirty="0">
                <a:solidFill>
                  <a:srgbClr val="FF0000"/>
                </a:solidFill>
              </a:rPr>
              <a:t> </a:t>
            </a:r>
            <a:endParaRPr lang="zh-CN" altLang="zh-CN" dirty="0"/>
          </a:p>
          <a:p>
            <a:endParaRPr lang="zh-CN" altLang="en-US" dirty="0"/>
          </a:p>
        </p:txBody>
      </p:sp>
    </p:spTree>
    <p:extLst>
      <p:ext uri="{BB962C8B-B14F-4D97-AF65-F5344CB8AC3E}">
        <p14:creationId xmlns:p14="http://schemas.microsoft.com/office/powerpoint/2010/main" xmlns="" val="3828547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C6C4A58D-F6D2-4F6E-A58F-CF7783C7AE8F}"/>
              </a:ext>
            </a:extLst>
          </p:cNvPr>
          <p:cNvSpPr>
            <a:spLocks noGrp="1"/>
          </p:cNvSpPr>
          <p:nvPr>
            <p:ph sz="quarter" idx="13"/>
          </p:nvPr>
        </p:nvSpPr>
        <p:spPr>
          <a:xfrm>
            <a:off x="913774" y="811034"/>
            <a:ext cx="10363826" cy="4858246"/>
          </a:xfrm>
        </p:spPr>
        <p:txBody>
          <a:bodyPr>
            <a:normAutofit fontScale="85000" lnSpcReduction="20000"/>
          </a:bodyPr>
          <a:lstStyle/>
          <a:p>
            <a:pPr marL="0" indent="0">
              <a:buNone/>
            </a:pPr>
            <a:r>
              <a:rPr lang="zh-CN" altLang="en-US" sz="3200" dirty="0">
                <a:latin typeface="+mj-lt"/>
                <a:ea typeface="+mj-ea"/>
                <a:cs typeface="+mj-cs"/>
              </a:rPr>
              <a:t>             </a:t>
            </a:r>
            <a:r>
              <a:rPr lang="en-US" altLang="zh-CN" sz="3600" dirty="0">
                <a:latin typeface="+mj-ea"/>
                <a:ea typeface="+mj-ea"/>
                <a:cs typeface="+mj-cs"/>
              </a:rPr>
              <a:t>3.</a:t>
            </a:r>
            <a:r>
              <a:rPr lang="zh-CN" altLang="en-US" sz="3600" dirty="0" smtClean="0">
                <a:latin typeface="+mj-ea"/>
                <a:ea typeface="+mj-ea"/>
                <a:cs typeface="+mj-cs"/>
              </a:rPr>
              <a:t>助力</a:t>
            </a:r>
            <a:r>
              <a:rPr lang="zh-CN" altLang="en-US" sz="3600" dirty="0" smtClean="0">
                <a:latin typeface="+mj-ea"/>
                <a:ea typeface="+mj-ea"/>
              </a:rPr>
              <a:t>粤港澳大湾区</a:t>
            </a:r>
            <a:r>
              <a:rPr lang="zh-CN" altLang="en-US" sz="3600" dirty="0" smtClean="0">
                <a:latin typeface="+mj-ea"/>
                <a:ea typeface="+mj-ea"/>
                <a:cs typeface="+mj-cs"/>
              </a:rPr>
              <a:t>经济</a:t>
            </a:r>
            <a:r>
              <a:rPr lang="zh-CN" altLang="en-US" sz="3600" dirty="0">
                <a:latin typeface="+mj-ea"/>
                <a:ea typeface="+mj-ea"/>
                <a:cs typeface="+mj-cs"/>
              </a:rPr>
              <a:t>建设，提升法律服务软环境</a:t>
            </a:r>
            <a:endParaRPr lang="en-US" altLang="zh-CN" sz="3600" dirty="0">
              <a:latin typeface="+mj-ea"/>
              <a:ea typeface="+mj-ea"/>
              <a:cs typeface="+mj-cs"/>
            </a:endParaRPr>
          </a:p>
          <a:p>
            <a:pPr marL="0" indent="0">
              <a:buNone/>
            </a:pPr>
            <a:endParaRPr lang="en-US" altLang="zh-CN" sz="3200" dirty="0">
              <a:latin typeface="+mj-lt"/>
              <a:ea typeface="+mj-ea"/>
              <a:cs typeface="+mj-cs"/>
            </a:endParaRPr>
          </a:p>
          <a:p>
            <a:r>
              <a:rPr lang="en-US" altLang="zh-CN" dirty="0" smtClean="0"/>
              <a:t>2014</a:t>
            </a:r>
            <a:r>
              <a:rPr lang="zh-CN" altLang="en-US" dirty="0" smtClean="0"/>
              <a:t>年</a:t>
            </a:r>
            <a:r>
              <a:rPr lang="en-US" altLang="zh-CN" dirty="0" smtClean="0"/>
              <a:t>11</a:t>
            </a:r>
            <a:r>
              <a:rPr lang="zh-CN" altLang="en-US" dirty="0" smtClean="0"/>
              <a:t>月，中国海</a:t>
            </a:r>
            <a:r>
              <a:rPr lang="zh-CN" altLang="en-US" dirty="0" smtClean="0"/>
              <a:t>仲香港仲裁中心</a:t>
            </a:r>
            <a:r>
              <a:rPr lang="zh-CN" altLang="en-US" dirty="0" smtClean="0"/>
              <a:t>成立，这是中国海</a:t>
            </a:r>
            <a:r>
              <a:rPr lang="zh-CN" altLang="en-US" dirty="0" smtClean="0"/>
              <a:t>仲在中国内地以外设立的第一家分支机构，在香港推广海事仲裁，并将海仲仲裁服务进一步国际化，为各界提供信息交流和咨询服务，根据中外当事人对于海商海事争议解决的需求提供既中立，亦便利的仲裁服务，积极支持并促进香港发展成为国际性争议解决中心和国际航运中心。</a:t>
            </a:r>
            <a:endParaRPr lang="en-US" altLang="zh-CN" dirty="0" smtClean="0"/>
          </a:p>
          <a:p>
            <a:r>
              <a:rPr lang="en-US" altLang="zh-CN" dirty="0" smtClean="0"/>
              <a:t>2016</a:t>
            </a:r>
            <a:r>
              <a:rPr lang="zh-CN" altLang="en-US" dirty="0"/>
              <a:t>年</a:t>
            </a:r>
            <a:r>
              <a:rPr lang="en-US" altLang="zh-CN" dirty="0"/>
              <a:t>2</a:t>
            </a:r>
            <a:r>
              <a:rPr lang="zh-CN" altLang="en-US" dirty="0"/>
              <a:t>月，</a:t>
            </a:r>
            <a:r>
              <a:rPr lang="zh-CN" altLang="en-US" dirty="0" smtClean="0"/>
              <a:t>中国海仲华南分会设立，</a:t>
            </a:r>
            <a:r>
              <a:rPr lang="zh-CN" altLang="en-US" dirty="0"/>
              <a:t>同时启用“中国海事仲裁委员会广东自贸区仲裁中心”名称。海仲华南的设立，更好地在金融、国际商贸、海事海商、高端制造以及现代物流、信息服务、高科技产业等自贸区重点产业的法律服务中发挥仲裁的定纷止争的优势作用，更方便地服务于自贸区建设和粤港澳地区当事人</a:t>
            </a:r>
            <a:r>
              <a:rPr lang="zh-CN" altLang="en-US" dirty="0" smtClean="0"/>
              <a:t>。</a:t>
            </a:r>
            <a:endParaRPr lang="en-US" altLang="zh-CN" dirty="0"/>
          </a:p>
          <a:p>
            <a:r>
              <a:rPr lang="zh-CN" altLang="en-US" dirty="0" smtClean="0"/>
              <a:t>近年来</a:t>
            </a:r>
            <a:r>
              <a:rPr lang="zh-CN" altLang="en-US" dirty="0"/>
              <a:t>，广东省贸促会积极发挥贸仲委</a:t>
            </a:r>
            <a:r>
              <a:rPr lang="en-US" altLang="zh-CN" dirty="0"/>
              <a:t>/</a:t>
            </a:r>
            <a:r>
              <a:rPr lang="zh-CN" altLang="en-US" dirty="0"/>
              <a:t>海仲委广州办事处平台作用，拓展与香港国际仲裁中心、香港和解中心、贸仲委</a:t>
            </a:r>
            <a:r>
              <a:rPr lang="en-US" altLang="zh-CN" dirty="0"/>
              <a:t>/</a:t>
            </a:r>
            <a:r>
              <a:rPr lang="zh-CN" altLang="en-US" dirty="0"/>
              <a:t>海仲委香港仲裁中心、澳门调解中心等港澳法律服务机构的交流与合作，发挥各自机构的优势和特点，为粤港澳三地企业提供国际商事海事仲裁、商事纠纷调解便利化法律服务，推动粤港澳大湾区多元化纠纷解决机制协同融合发展，为大湾区经济建设保驾护航。</a:t>
            </a:r>
          </a:p>
        </p:txBody>
      </p:sp>
    </p:spTree>
    <p:extLst>
      <p:ext uri="{BB962C8B-B14F-4D97-AF65-F5344CB8AC3E}">
        <p14:creationId xmlns:p14="http://schemas.microsoft.com/office/powerpoint/2010/main" xmlns="" val="42686159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xmlns="" id="{B67DC101-A0BC-48E1-A13C-AAC00317134E}"/>
              </a:ext>
            </a:extLst>
          </p:cNvPr>
          <p:cNvSpPr>
            <a:spLocks noGrp="1"/>
          </p:cNvSpPr>
          <p:nvPr>
            <p:ph type="title"/>
          </p:nvPr>
        </p:nvSpPr>
        <p:spPr/>
        <p:txBody>
          <a:bodyPr>
            <a:normAutofit/>
          </a:bodyPr>
          <a:lstStyle/>
          <a:p>
            <a:r>
              <a:rPr lang="zh-CN" altLang="en-US" sz="3200" dirty="0" smtClean="0"/>
              <a:t>助力粤港澳大湾区营</a:t>
            </a:r>
            <a:r>
              <a:rPr lang="zh-CN" altLang="en-US" sz="3200" dirty="0"/>
              <a:t>商环境完善的设想</a:t>
            </a:r>
          </a:p>
        </p:txBody>
      </p:sp>
      <p:sp>
        <p:nvSpPr>
          <p:cNvPr id="5" name="内容占位符 4">
            <a:extLst>
              <a:ext uri="{FF2B5EF4-FFF2-40B4-BE49-F238E27FC236}">
                <a16:creationId xmlns:a16="http://schemas.microsoft.com/office/drawing/2014/main" xmlns="" id="{E5B55B9E-1256-447E-BAE9-73420555005E}"/>
              </a:ext>
            </a:extLst>
          </p:cNvPr>
          <p:cNvSpPr>
            <a:spLocks noGrp="1"/>
          </p:cNvSpPr>
          <p:nvPr>
            <p:ph sz="quarter" idx="13"/>
          </p:nvPr>
        </p:nvSpPr>
        <p:spPr>
          <a:xfrm>
            <a:off x="842212" y="1983138"/>
            <a:ext cx="10363826" cy="4256345"/>
          </a:xfrm>
        </p:spPr>
        <p:txBody>
          <a:bodyPr>
            <a:normAutofit fontScale="92500"/>
          </a:bodyPr>
          <a:lstStyle/>
          <a:p>
            <a:r>
              <a:rPr lang="zh-CN" altLang="en-US" dirty="0"/>
              <a:t>广东自贸区发展目标：经过三至五年改革试验，营造国际化、市场化、法治化营商环境，构建开放型经济新体制，实现粤港澳深度合作，形成国际经济合作竞争新优势，力争建成符合国际高标准的法制环境规范、投资贸易便利、辐射带动功能突出、监管安全高效的自由贸易园区</a:t>
            </a:r>
            <a:endParaRPr lang="en-US" altLang="zh-CN" dirty="0"/>
          </a:p>
          <a:p>
            <a:r>
              <a:rPr lang="zh-CN" altLang="en-US" dirty="0"/>
              <a:t>功能定位：“两区一枢纽”：开放型经济新体制先行区、高水平对外开放门户枢纽和粤港澳大湾区合作示范区；并明确提出要建设国际航运枢纽、国际贸易中心</a:t>
            </a:r>
            <a:endParaRPr lang="en-US" altLang="zh-CN" dirty="0"/>
          </a:p>
          <a:p>
            <a:r>
              <a:rPr lang="zh-CN" altLang="en-US" dirty="0"/>
              <a:t>发展目标相配套、适应的高水平、国际化仲裁机制是重要内容</a:t>
            </a:r>
            <a:endParaRPr lang="en-US" altLang="zh-CN" dirty="0"/>
          </a:p>
          <a:p>
            <a:r>
              <a:rPr lang="zh-CN" altLang="en-US" dirty="0"/>
              <a:t>推动创新国际仲裁体制建设，构建诉讼、仲裁、调解有机衔接的国际化纠纷解决机制。推进“诉调对接”、“调仲对接”，建立公正高效便捷的经贸纠纷解决机制，加强商事法律综合服务；建立包含仲裁、调解等在内的多元化争端解决与维权援助机制</a:t>
            </a:r>
            <a:endParaRPr lang="en-US" altLang="zh-CN" dirty="0"/>
          </a:p>
          <a:p>
            <a:r>
              <a:rPr lang="zh-CN" altLang="en-US" dirty="0"/>
              <a:t>政府支持、地理位置、功能定位、配套资源优势突出</a:t>
            </a:r>
          </a:p>
        </p:txBody>
      </p:sp>
    </p:spTree>
    <p:extLst>
      <p:ext uri="{BB962C8B-B14F-4D97-AF65-F5344CB8AC3E}">
        <p14:creationId xmlns:p14="http://schemas.microsoft.com/office/powerpoint/2010/main" xmlns="" val="2172980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3775" y="618517"/>
            <a:ext cx="10364451" cy="1167421"/>
          </a:xfrm>
        </p:spPr>
        <p:txBody>
          <a:bodyPr/>
          <a:lstStyle/>
          <a:p>
            <a:r>
              <a:rPr lang="en-US" altLang="zh-CN" dirty="0" smtClean="0">
                <a:latin typeface="+mj-ea"/>
              </a:rPr>
              <a:t>4.</a:t>
            </a:r>
            <a:r>
              <a:rPr lang="zh-CN" altLang="en-US" sz="3200" dirty="0" smtClean="0">
                <a:latin typeface="+mj-ea"/>
              </a:rPr>
              <a:t>中国海</a:t>
            </a:r>
            <a:r>
              <a:rPr lang="zh-CN" altLang="en-US" sz="3200" dirty="0">
                <a:latin typeface="+mj-ea"/>
              </a:rPr>
              <a:t>仲的特色和优势 </a:t>
            </a:r>
          </a:p>
        </p:txBody>
      </p:sp>
      <p:sp>
        <p:nvSpPr>
          <p:cNvPr id="3" name="内容占位符 2"/>
          <p:cNvSpPr>
            <a:spLocks noGrp="1"/>
          </p:cNvSpPr>
          <p:nvPr>
            <p:ph sz="quarter" idx="13"/>
          </p:nvPr>
        </p:nvSpPr>
        <p:spPr>
          <a:xfrm>
            <a:off x="914399" y="1857376"/>
            <a:ext cx="10363826" cy="3933824"/>
          </a:xfrm>
        </p:spPr>
        <p:txBody>
          <a:bodyPr>
            <a:noAutofit/>
          </a:bodyPr>
          <a:lstStyle/>
          <a:p>
            <a:endParaRPr lang="en-US" altLang="zh-CN" sz="1800" dirty="0"/>
          </a:p>
          <a:p>
            <a:r>
              <a:rPr lang="zh-CN" altLang="en-US" sz="1800" dirty="0"/>
              <a:t>历史、发展状况以及特殊地位：</a:t>
            </a:r>
            <a:r>
              <a:rPr lang="en-US" altLang="zh-CN" sz="1800" dirty="0"/>
              <a:t> </a:t>
            </a:r>
          </a:p>
          <a:p>
            <a:pPr marL="0" indent="0">
              <a:buNone/>
            </a:pPr>
            <a:r>
              <a:rPr lang="zh-CN" altLang="en-US" sz="1800" dirty="0"/>
              <a:t>   </a:t>
            </a:r>
            <a:r>
              <a:rPr lang="zh-CN" altLang="zh-CN" sz="1800" dirty="0"/>
              <a:t>由于国际航运界对海事仲裁专业性的特殊需求，并为保护中国航运、对外贸易的健康发展，国</a:t>
            </a:r>
            <a:r>
              <a:rPr lang="en-US" altLang="zh-CN" sz="1800" dirty="0"/>
              <a:t>  </a:t>
            </a:r>
          </a:p>
          <a:p>
            <a:pPr marL="0" indent="0">
              <a:buNone/>
            </a:pPr>
            <a:r>
              <a:rPr lang="en-US" altLang="zh-CN" sz="1800" dirty="0"/>
              <a:t>   </a:t>
            </a:r>
            <a:r>
              <a:rPr lang="zh-CN" altLang="zh-CN" sz="1800" dirty="0"/>
              <a:t>务院在</a:t>
            </a:r>
            <a:r>
              <a:rPr lang="en-US" altLang="zh-CN" sz="1800" dirty="0"/>
              <a:t>1956</a:t>
            </a:r>
            <a:r>
              <a:rPr lang="zh-CN" altLang="zh-CN" sz="1800" dirty="0"/>
              <a:t>年设立中国贸仲的</a:t>
            </a:r>
            <a:r>
              <a:rPr lang="en-US" altLang="zh-CN" sz="1800" dirty="0"/>
              <a:t>3</a:t>
            </a:r>
            <a:r>
              <a:rPr lang="zh-CN" altLang="zh-CN" sz="1800" dirty="0"/>
              <a:t>年后又决定设立中国海仲。和其他综合性仲裁机构不同，中国</a:t>
            </a:r>
            <a:r>
              <a:rPr lang="en-US" altLang="zh-CN" sz="1800" dirty="0"/>
              <a:t> </a:t>
            </a:r>
          </a:p>
          <a:p>
            <a:pPr marL="0" indent="0">
              <a:buNone/>
            </a:pPr>
            <a:r>
              <a:rPr lang="en-US" altLang="zh-CN" sz="1800" dirty="0"/>
              <a:t>   </a:t>
            </a:r>
            <a:r>
              <a:rPr lang="zh-CN" altLang="zh-CN" sz="1800" dirty="0"/>
              <a:t>海仲是国家唯一的以</a:t>
            </a:r>
            <a:r>
              <a:rPr lang="zh-CN" altLang="en-US" sz="1800" dirty="0"/>
              <a:t>解决</a:t>
            </a:r>
            <a:r>
              <a:rPr lang="zh-CN" altLang="zh-CN" sz="1800" dirty="0"/>
              <a:t>海事</a:t>
            </a:r>
            <a:r>
              <a:rPr lang="zh-CN" altLang="en-US" sz="1800" dirty="0"/>
              <a:t>海商争议</a:t>
            </a:r>
            <a:r>
              <a:rPr lang="zh-CN" altLang="zh-CN" sz="1800" dirty="0"/>
              <a:t>为特色的仲裁机构</a:t>
            </a:r>
            <a:r>
              <a:rPr lang="zh-CN" altLang="en-US" sz="1800" dirty="0"/>
              <a:t>。</a:t>
            </a:r>
            <a:r>
              <a:rPr lang="zh-CN" altLang="zh-CN" sz="1800" dirty="0"/>
              <a:t>无论是在以往国家的改革开放、对</a:t>
            </a:r>
            <a:endParaRPr lang="en-US" altLang="zh-CN" sz="1800" dirty="0"/>
          </a:p>
          <a:p>
            <a:pPr marL="0" indent="0">
              <a:buNone/>
            </a:pPr>
            <a:r>
              <a:rPr lang="en-US" altLang="zh-CN" sz="1800" dirty="0"/>
              <a:t>   </a:t>
            </a:r>
            <a:r>
              <a:rPr lang="zh-CN" altLang="zh-CN" sz="1800" dirty="0"/>
              <a:t>外贸易发展的过程中，</a:t>
            </a:r>
            <a:r>
              <a:rPr lang="zh-CN" altLang="en-US" sz="1800" dirty="0"/>
              <a:t>特别</a:t>
            </a:r>
            <a:r>
              <a:rPr lang="zh-CN" altLang="zh-CN" sz="1800" dirty="0"/>
              <a:t>是未来</a:t>
            </a:r>
            <a:r>
              <a:rPr lang="en-US" altLang="zh-CN" sz="1800" dirty="0"/>
              <a:t>“</a:t>
            </a:r>
            <a:r>
              <a:rPr lang="zh-CN" altLang="zh-CN" sz="1800" dirty="0"/>
              <a:t>一带一路</a:t>
            </a:r>
            <a:r>
              <a:rPr lang="en-US" altLang="zh-CN" sz="1800" dirty="0"/>
              <a:t>”“</a:t>
            </a:r>
            <a:r>
              <a:rPr lang="zh-CN" altLang="zh-CN" sz="1800" dirty="0"/>
              <a:t>海上丝之路</a:t>
            </a:r>
            <a:r>
              <a:rPr lang="en-US" altLang="zh-CN" sz="1800" dirty="0"/>
              <a:t>”“</a:t>
            </a:r>
            <a:r>
              <a:rPr lang="zh-CN" altLang="zh-CN" sz="1800" dirty="0"/>
              <a:t>交通强国</a:t>
            </a:r>
            <a:r>
              <a:rPr lang="en-US" altLang="zh-CN" sz="1800" dirty="0"/>
              <a:t>”“</a:t>
            </a:r>
            <a:r>
              <a:rPr lang="zh-CN" altLang="zh-CN" sz="1800" dirty="0"/>
              <a:t>海洋强国</a:t>
            </a:r>
            <a:r>
              <a:rPr lang="en-US" altLang="zh-CN" sz="1800" dirty="0"/>
              <a:t>”</a:t>
            </a:r>
            <a:r>
              <a:rPr lang="zh-CN" altLang="zh-CN" sz="1800" dirty="0"/>
              <a:t>建设中</a:t>
            </a:r>
            <a:r>
              <a:rPr lang="zh-CN" altLang="zh-CN" sz="1800" dirty="0" smtClean="0"/>
              <a:t>，</a:t>
            </a:r>
            <a:endParaRPr lang="en-US" altLang="zh-CN" sz="1800" dirty="0" smtClean="0"/>
          </a:p>
          <a:p>
            <a:pPr marL="0" indent="0">
              <a:buNone/>
            </a:pPr>
            <a:r>
              <a:rPr lang="en-US" altLang="zh-CN" sz="1800" dirty="0" smtClean="0"/>
              <a:t>   </a:t>
            </a:r>
            <a:r>
              <a:rPr lang="zh-CN" altLang="zh-CN" sz="1800" dirty="0" smtClean="0"/>
              <a:t>中国海</a:t>
            </a:r>
            <a:r>
              <a:rPr lang="zh-CN" altLang="zh-CN" sz="1800" dirty="0"/>
              <a:t>仲在助力我国国际化营商环境、维护中国企业合法权益方面的独特和重要价值和作用都是其</a:t>
            </a:r>
            <a:endParaRPr lang="en-US" altLang="zh-CN" sz="1800" dirty="0"/>
          </a:p>
          <a:p>
            <a:pPr marL="0" indent="0">
              <a:buNone/>
            </a:pPr>
            <a:r>
              <a:rPr lang="en-US" altLang="zh-CN" sz="1800" dirty="0"/>
              <a:t>   </a:t>
            </a:r>
            <a:r>
              <a:rPr lang="zh-CN" altLang="zh-CN" sz="1800" dirty="0"/>
              <a:t>他仲裁机构不能替代的。</a:t>
            </a:r>
          </a:p>
        </p:txBody>
      </p:sp>
    </p:spTree>
    <p:extLst>
      <p:ext uri="{BB962C8B-B14F-4D97-AF65-F5344CB8AC3E}">
        <p14:creationId xmlns:p14="http://schemas.microsoft.com/office/powerpoint/2010/main" xmlns="" val="1438805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8FEFD83-36CD-483B-A1DC-47B224335467}"/>
              </a:ext>
            </a:extLst>
          </p:cNvPr>
          <p:cNvSpPr>
            <a:spLocks noGrp="1"/>
          </p:cNvSpPr>
          <p:nvPr>
            <p:ph type="title"/>
          </p:nvPr>
        </p:nvSpPr>
        <p:spPr>
          <a:xfrm>
            <a:off x="913775" y="1"/>
            <a:ext cx="10364451" cy="1489434"/>
          </a:xfrm>
        </p:spPr>
        <p:txBody>
          <a:bodyPr>
            <a:normAutofit/>
          </a:bodyPr>
          <a:lstStyle/>
          <a:p>
            <a:r>
              <a:rPr lang="en-US" altLang="zh-CN" dirty="0" smtClean="0">
                <a:latin typeface="+mj-ea"/>
              </a:rPr>
              <a:t>4.1 </a:t>
            </a:r>
            <a:r>
              <a:rPr lang="zh-CN" altLang="en-US" dirty="0" smtClean="0">
                <a:latin typeface="+mj-ea"/>
              </a:rPr>
              <a:t>中国海</a:t>
            </a:r>
            <a:r>
              <a:rPr lang="zh-CN" altLang="en-US" dirty="0">
                <a:latin typeface="+mj-ea"/>
              </a:rPr>
              <a:t>仲的特色与优势  </a:t>
            </a:r>
          </a:p>
        </p:txBody>
      </p:sp>
      <p:sp>
        <p:nvSpPr>
          <p:cNvPr id="3" name="内容占位符 2">
            <a:extLst>
              <a:ext uri="{FF2B5EF4-FFF2-40B4-BE49-F238E27FC236}">
                <a16:creationId xmlns:a16="http://schemas.microsoft.com/office/drawing/2014/main" xmlns="" id="{636872EC-15FF-4B22-9A87-54232F461226}"/>
              </a:ext>
            </a:extLst>
          </p:cNvPr>
          <p:cNvSpPr>
            <a:spLocks noGrp="1"/>
          </p:cNvSpPr>
          <p:nvPr>
            <p:ph sz="quarter" idx="13"/>
          </p:nvPr>
        </p:nvSpPr>
        <p:spPr>
          <a:xfrm>
            <a:off x="913774" y="1018095"/>
            <a:ext cx="10363826" cy="5211255"/>
          </a:xfrm>
        </p:spPr>
        <p:txBody>
          <a:bodyPr>
            <a:noAutofit/>
          </a:bodyPr>
          <a:lstStyle/>
          <a:p>
            <a:pPr marL="0" indent="0">
              <a:buNone/>
            </a:pPr>
            <a:endParaRPr lang="en-US" altLang="zh-CN" sz="1800" dirty="0"/>
          </a:p>
          <a:p>
            <a:r>
              <a:rPr lang="zh-CN" altLang="en-US" sz="1600" dirty="0"/>
              <a:t>新形势下独立运营、做强做大</a:t>
            </a:r>
            <a:endParaRPr lang="en-US" altLang="zh-CN" sz="1600" dirty="0"/>
          </a:p>
          <a:p>
            <a:r>
              <a:rPr lang="zh-CN" altLang="en-US" sz="1600" dirty="0"/>
              <a:t>定位：</a:t>
            </a:r>
            <a:r>
              <a:rPr lang="zh-CN" altLang="zh-CN" sz="1600" dirty="0"/>
              <a:t>唯一国家级以解决海事海商、交通物流争议为特色，并涵盖所有当事人约定的其他</a:t>
            </a:r>
            <a:r>
              <a:rPr lang="zh-CN" altLang="en-US" sz="1600" dirty="0"/>
              <a:t>商事</a:t>
            </a:r>
            <a:r>
              <a:rPr lang="zh-CN" altLang="zh-CN" sz="1600" dirty="0"/>
              <a:t>争议的海事商事仲裁机构。</a:t>
            </a:r>
            <a:endParaRPr lang="en-US" altLang="zh-CN" sz="1600" dirty="0"/>
          </a:p>
          <a:p>
            <a:r>
              <a:rPr lang="zh-CN" altLang="en-US" sz="1600" dirty="0"/>
              <a:t>新受案范围</a:t>
            </a:r>
            <a:r>
              <a:rPr lang="en-US" altLang="zh-CN" sz="1600" dirty="0">
                <a:latin typeface="仿宋" panose="02010609060101010101" pitchFamily="49" charset="-122"/>
                <a:ea typeface="仿宋" panose="02010609060101010101" pitchFamily="49" charset="-122"/>
              </a:rPr>
              <a:t> </a:t>
            </a:r>
          </a:p>
          <a:p>
            <a:pPr marL="0" indent="0">
              <a:buNone/>
              <a:defRPr/>
            </a:pPr>
            <a:r>
              <a:rPr lang="en-US" altLang="zh-CN" sz="1600" dirty="0">
                <a:latin typeface="仿宋" panose="02010609060101010101" pitchFamily="49" charset="-122"/>
                <a:ea typeface="仿宋" panose="02010609060101010101" pitchFamily="49" charset="-122"/>
              </a:rPr>
              <a:t>  1.</a:t>
            </a:r>
            <a:r>
              <a:rPr lang="zh-CN" altLang="zh-CN" sz="1600" dirty="0">
                <a:latin typeface="仿宋" panose="02010609060101010101" pitchFamily="49" charset="-122"/>
                <a:ea typeface="仿宋" panose="02010609060101010101" pitchFamily="49" charset="-122"/>
              </a:rPr>
              <a:t>海事、海商争议案件；</a:t>
            </a:r>
            <a:endParaRPr lang="en-US" altLang="zh-CN" sz="1600" dirty="0">
              <a:latin typeface="仿宋" panose="02010609060101010101" pitchFamily="49" charset="-122"/>
              <a:ea typeface="仿宋" panose="02010609060101010101" pitchFamily="49" charset="-122"/>
            </a:endParaRPr>
          </a:p>
          <a:p>
            <a:pPr marL="0" indent="0">
              <a:buNone/>
              <a:defRPr/>
            </a:pPr>
            <a:r>
              <a:rPr lang="en-US" altLang="zh-CN" sz="1600" dirty="0">
                <a:latin typeface="仿宋" panose="02010609060101010101" pitchFamily="49" charset="-122"/>
                <a:ea typeface="仿宋" panose="02010609060101010101" pitchFamily="49" charset="-122"/>
              </a:rPr>
              <a:t>  2.</a:t>
            </a:r>
            <a:r>
              <a:rPr lang="zh-CN" altLang="zh-CN" sz="1600" dirty="0">
                <a:latin typeface="仿宋" panose="02010609060101010101" pitchFamily="49" charset="-122"/>
                <a:ea typeface="仿宋" panose="02010609060101010101" pitchFamily="49" charset="-122"/>
              </a:rPr>
              <a:t>航空、铁路、公路等相关争议案件；</a:t>
            </a:r>
            <a:endParaRPr lang="en-US" altLang="zh-CN" sz="1600" dirty="0">
              <a:latin typeface="仿宋" panose="02010609060101010101" pitchFamily="49" charset="-122"/>
              <a:ea typeface="仿宋" panose="02010609060101010101" pitchFamily="49" charset="-122"/>
            </a:endParaRPr>
          </a:p>
          <a:p>
            <a:pPr marL="0" indent="0">
              <a:buNone/>
              <a:defRPr/>
            </a:pPr>
            <a:r>
              <a:rPr lang="en-US" altLang="zh-CN" sz="1600" dirty="0">
                <a:latin typeface="仿宋" panose="02010609060101010101" pitchFamily="49" charset="-122"/>
                <a:ea typeface="仿宋" panose="02010609060101010101" pitchFamily="49" charset="-122"/>
              </a:rPr>
              <a:t>  3.</a:t>
            </a:r>
            <a:r>
              <a:rPr lang="zh-CN" altLang="zh-CN" sz="1600" dirty="0">
                <a:latin typeface="仿宋" panose="02010609060101010101" pitchFamily="49" charset="-122"/>
                <a:ea typeface="仿宋" panose="02010609060101010101" pitchFamily="49" charset="-122"/>
              </a:rPr>
              <a:t>贸易、投资、金融、保险、建筑等其他商事争议案件；</a:t>
            </a:r>
            <a:endParaRPr lang="en-US" altLang="zh-CN" sz="1600" dirty="0">
              <a:latin typeface="仿宋" panose="02010609060101010101" pitchFamily="49" charset="-122"/>
              <a:ea typeface="仿宋" panose="02010609060101010101" pitchFamily="49" charset="-122"/>
            </a:endParaRPr>
          </a:p>
          <a:p>
            <a:pPr marL="0" indent="0">
              <a:buNone/>
              <a:defRPr/>
            </a:pPr>
            <a:r>
              <a:rPr lang="en-US" altLang="zh-CN" sz="1600" dirty="0">
                <a:latin typeface="仿宋" panose="02010609060101010101" pitchFamily="49" charset="-122"/>
                <a:ea typeface="仿宋" panose="02010609060101010101" pitchFamily="49" charset="-122"/>
              </a:rPr>
              <a:t>  4.</a:t>
            </a:r>
            <a:r>
              <a:rPr lang="zh-CN" altLang="zh-CN" sz="1600" dirty="0">
                <a:latin typeface="仿宋" panose="02010609060101010101" pitchFamily="49" charset="-122"/>
                <a:ea typeface="仿宋" panose="02010609060101010101" pitchFamily="49" charset="-122"/>
              </a:rPr>
              <a:t>当事人协议由仲裁委员会仲裁的其他争议案件。</a:t>
            </a:r>
            <a:endParaRPr lang="en-US" altLang="zh-CN" sz="1600" dirty="0">
              <a:latin typeface="仿宋" panose="02010609060101010101" pitchFamily="49" charset="-122"/>
              <a:ea typeface="仿宋" panose="02010609060101010101" pitchFamily="49" charset="-122"/>
            </a:endParaRPr>
          </a:p>
          <a:p>
            <a:pPr marL="360000">
              <a:lnSpc>
                <a:spcPct val="100000"/>
              </a:lnSpc>
              <a:spcBef>
                <a:spcPts val="0"/>
              </a:spcBef>
            </a:pPr>
            <a:r>
              <a:rPr lang="zh-CN" altLang="en-US" sz="1600" dirty="0"/>
              <a:t>服务网络：地域</a:t>
            </a:r>
            <a:r>
              <a:rPr lang="en-US" altLang="zh-CN" sz="1600" dirty="0"/>
              <a:t>----</a:t>
            </a:r>
            <a:r>
              <a:rPr lang="zh-CN" altLang="en-US" sz="1600" dirty="0"/>
              <a:t>北京、上海、深圳、福州、天津、香港、舟山分会</a:t>
            </a:r>
            <a:r>
              <a:rPr lang="en-US" altLang="zh-CN" sz="1600" dirty="0" smtClean="0"/>
              <a:t>;</a:t>
            </a:r>
            <a:r>
              <a:rPr lang="zh-CN" altLang="en-US" sz="1600" dirty="0" smtClean="0"/>
              <a:t>广州等各</a:t>
            </a:r>
            <a:r>
              <a:rPr lang="zh-CN" altLang="en-US" sz="1600" dirty="0"/>
              <a:t>重要港口城市设立办事处</a:t>
            </a:r>
            <a:r>
              <a:rPr lang="en-US" altLang="zh-CN" sz="1600" dirty="0"/>
              <a:t>;</a:t>
            </a:r>
          </a:p>
          <a:p>
            <a:pPr marL="131400" indent="0">
              <a:lnSpc>
                <a:spcPct val="100000"/>
              </a:lnSpc>
              <a:spcBef>
                <a:spcPts val="0"/>
              </a:spcBef>
              <a:buNone/>
            </a:pPr>
            <a:r>
              <a:rPr lang="en-US" altLang="zh-CN" sz="1600" dirty="0"/>
              <a:t>                      </a:t>
            </a:r>
            <a:r>
              <a:rPr lang="zh-CN" altLang="en-US" sz="1600" dirty="0"/>
              <a:t>行业</a:t>
            </a:r>
            <a:r>
              <a:rPr lang="en-US" altLang="zh-CN" sz="1600" dirty="0"/>
              <a:t>----</a:t>
            </a:r>
            <a:r>
              <a:rPr lang="zh-CN" altLang="en-US" sz="1600" dirty="0"/>
              <a:t>渔业、</a:t>
            </a:r>
            <a:r>
              <a:rPr lang="zh-CN" altLang="en-US" sz="1600" dirty="0">
                <a:solidFill>
                  <a:srgbClr val="FF0000"/>
                </a:solidFill>
              </a:rPr>
              <a:t>物流</a:t>
            </a:r>
            <a:r>
              <a:rPr lang="zh-CN" altLang="en-US" sz="1600" dirty="0"/>
              <a:t>、</a:t>
            </a:r>
            <a:r>
              <a:rPr lang="zh-CN" altLang="en-US" sz="1600" dirty="0">
                <a:solidFill>
                  <a:srgbClr val="FF0000"/>
                </a:solidFill>
              </a:rPr>
              <a:t>航空</a:t>
            </a:r>
            <a:r>
              <a:rPr lang="zh-CN" altLang="en-US" sz="1600" dirty="0"/>
              <a:t>、计量中心</a:t>
            </a:r>
            <a:endParaRPr lang="en-US" altLang="zh-CN" sz="1600" dirty="0"/>
          </a:p>
          <a:p>
            <a:r>
              <a:rPr lang="zh-CN" altLang="en-US" sz="1600" dirty="0">
                <a:latin typeface="仿宋" panose="02010609060101010101" pitchFamily="49" charset="-122"/>
                <a:ea typeface="仿宋" panose="02010609060101010101" pitchFamily="49" charset="-122"/>
              </a:rPr>
              <a:t>仲裁员队伍：</a:t>
            </a:r>
            <a:r>
              <a:rPr lang="en-US" altLang="zh-CN" sz="1600" dirty="0">
                <a:latin typeface="仿宋" panose="02010609060101010101" pitchFamily="49" charset="-122"/>
                <a:ea typeface="仿宋" panose="02010609060101010101" pitchFamily="49" charset="-122"/>
              </a:rPr>
              <a:t> 558</a:t>
            </a:r>
            <a:r>
              <a:rPr lang="zh-CN" altLang="en-US" sz="1600" dirty="0">
                <a:latin typeface="仿宋" panose="02010609060101010101" pitchFamily="49" charset="-122"/>
                <a:ea typeface="仿宋" panose="02010609060101010101" pitchFamily="49" charset="-122"/>
              </a:rPr>
              <a:t>（</a:t>
            </a:r>
            <a:r>
              <a:rPr lang="en-US" altLang="zh-CN" sz="1600" dirty="0">
                <a:latin typeface="仿宋" panose="02010609060101010101" pitchFamily="49" charset="-122"/>
                <a:ea typeface="仿宋" panose="02010609060101010101" pitchFamily="49" charset="-122"/>
              </a:rPr>
              <a:t>465/93</a:t>
            </a:r>
            <a:r>
              <a:rPr lang="zh-CN" altLang="en-US" sz="1600" dirty="0">
                <a:latin typeface="仿宋" panose="02010609060101010101" pitchFamily="49" charset="-122"/>
                <a:ea typeface="仿宋" panose="02010609060101010101" pitchFamily="49" charset="-122"/>
              </a:rPr>
              <a:t>） 名来自国内、国外及港澳台地区有国际视野、通晓国际规则的国内仲裁员及具有国际影响力的一流国际仲裁员。近期针对航空仲裁仲裁中心、计量仲裁中心的设立和保险仲裁案件的拓展，</a:t>
            </a:r>
            <a:r>
              <a:rPr lang="zh-CN" altLang="zh-CN" sz="1600" dirty="0">
                <a:latin typeface="仿宋" panose="02010609060101010101" pitchFamily="49" charset="-122"/>
                <a:ea typeface="仿宋" panose="02010609060101010101" pitchFamily="49" charset="-122"/>
              </a:rPr>
              <a:t>吸纳了更多在海事海商、航空、计量、物流、建筑、</a:t>
            </a:r>
            <a:r>
              <a:rPr lang="zh-CN" altLang="en-US" sz="1600" dirty="0">
                <a:latin typeface="仿宋" panose="02010609060101010101" pitchFamily="49" charset="-122"/>
                <a:ea typeface="仿宋" panose="02010609060101010101" pitchFamily="49" charset="-122"/>
              </a:rPr>
              <a:t>保险、</a:t>
            </a:r>
            <a:r>
              <a:rPr lang="zh-CN" altLang="zh-CN" sz="1600" dirty="0">
                <a:latin typeface="仿宋" panose="02010609060101010101" pitchFamily="49" charset="-122"/>
                <a:ea typeface="仿宋" panose="02010609060101010101" pitchFamily="49" charset="-122"/>
              </a:rPr>
              <a:t>金融等更多专业领域的仲裁员</a:t>
            </a:r>
            <a:r>
              <a:rPr lang="zh-CN" altLang="en-US" sz="1600" dirty="0">
                <a:latin typeface="仿宋" panose="02010609060101010101" pitchFamily="49" charset="-122"/>
                <a:ea typeface="仿宋" panose="02010609060101010101" pitchFamily="49" charset="-122"/>
              </a:rPr>
              <a:t>。</a:t>
            </a:r>
            <a:r>
              <a:rPr lang="zh-CN" altLang="en-US" sz="1600" b="1" dirty="0">
                <a:latin typeface="仿宋" panose="02010609060101010101" pitchFamily="49" charset="-122"/>
                <a:ea typeface="仿宋" panose="02010609060101010101" pitchFamily="49" charset="-122"/>
              </a:rPr>
              <a:t>工作地</a:t>
            </a:r>
            <a:r>
              <a:rPr lang="zh-CN" altLang="en-US" sz="1600" b="1" dirty="0" smtClean="0">
                <a:latin typeface="仿宋" panose="02010609060101010101" pitchFamily="49" charset="-122"/>
                <a:ea typeface="仿宋" panose="02010609060101010101" pitchFamily="49" charset="-122"/>
              </a:rPr>
              <a:t>点（粤港澳）：</a:t>
            </a:r>
            <a:r>
              <a:rPr lang="en-US" altLang="zh-CN" sz="1600" b="1" dirty="0" smtClean="0">
                <a:latin typeface="仿宋" panose="02010609060101010101" pitchFamily="49" charset="-122"/>
                <a:ea typeface="仿宋" panose="02010609060101010101" pitchFamily="49" charset="-122"/>
              </a:rPr>
              <a:t>77</a:t>
            </a:r>
            <a:r>
              <a:rPr lang="zh-CN" altLang="en-US" sz="1600" b="1" dirty="0" smtClean="0">
                <a:latin typeface="仿宋" panose="02010609060101010101" pitchFamily="49" charset="-122"/>
                <a:ea typeface="仿宋" panose="02010609060101010101" pitchFamily="49" charset="-122"/>
              </a:rPr>
              <a:t>名</a:t>
            </a:r>
            <a:endParaRPr lang="en-US" altLang="zh-CN" sz="1600" b="1" dirty="0">
              <a:latin typeface="仿宋" panose="02010609060101010101" pitchFamily="49" charset="-122"/>
              <a:ea typeface="仿宋" panose="02010609060101010101" pitchFamily="49" charset="-122"/>
            </a:endParaRPr>
          </a:p>
          <a:p>
            <a:pPr marL="0" indent="0">
              <a:buNone/>
            </a:pPr>
            <a:endParaRPr lang="en-US" altLang="zh-CN" sz="1800" dirty="0"/>
          </a:p>
          <a:p>
            <a:endParaRPr lang="zh-CN" altLang="en-US" sz="1800" dirty="0"/>
          </a:p>
        </p:txBody>
      </p:sp>
    </p:spTree>
    <p:extLst>
      <p:ext uri="{BB962C8B-B14F-4D97-AF65-F5344CB8AC3E}">
        <p14:creationId xmlns:p14="http://schemas.microsoft.com/office/powerpoint/2010/main" xmlns="" val="7269549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a:extLst>
              <a:ext uri="{FF2B5EF4-FFF2-40B4-BE49-F238E27FC236}">
                <a16:creationId xmlns:a16="http://schemas.microsoft.com/office/drawing/2014/main" xmlns="" id="{BCB820A8-EBAF-4EA0-870F-071CEB1AB22C}"/>
              </a:ext>
            </a:extLst>
          </p:cNvPr>
          <p:cNvSpPr>
            <a:spLocks noGrp="1" noChangeArrowheads="1"/>
          </p:cNvSpPr>
          <p:nvPr>
            <p:ph type="title" idx="4294967295"/>
          </p:nvPr>
        </p:nvSpPr>
        <p:spPr>
          <a:xfrm>
            <a:off x="2566988" y="225425"/>
            <a:ext cx="7786687" cy="885825"/>
          </a:xfrm>
        </p:spPr>
        <p:txBody>
          <a:bodyPr/>
          <a:lstStyle/>
          <a:p>
            <a:pPr>
              <a:defRPr/>
            </a:pPr>
            <a:r>
              <a:rPr lang="en-US" altLang="zh-CN" dirty="0" smtClean="0">
                <a:latin typeface="+mj-ea"/>
              </a:rPr>
              <a:t>4.2 </a:t>
            </a:r>
            <a:r>
              <a:rPr lang="zh-CN" altLang="en-US" dirty="0" smtClean="0">
                <a:latin typeface="+mj-ea"/>
              </a:rPr>
              <a:t>中国海</a:t>
            </a:r>
            <a:r>
              <a:rPr lang="zh-CN" altLang="en-US" dirty="0">
                <a:latin typeface="+mj-ea"/>
              </a:rPr>
              <a:t>仲的特色与优势</a:t>
            </a:r>
          </a:p>
        </p:txBody>
      </p:sp>
      <p:sp>
        <p:nvSpPr>
          <p:cNvPr id="17411" name="内容占位符 2">
            <a:extLst>
              <a:ext uri="{FF2B5EF4-FFF2-40B4-BE49-F238E27FC236}">
                <a16:creationId xmlns:a16="http://schemas.microsoft.com/office/drawing/2014/main" xmlns="" id="{8D1CB611-F087-40F2-9ADD-2A64A110A519}"/>
              </a:ext>
            </a:extLst>
          </p:cNvPr>
          <p:cNvSpPr>
            <a:spLocks noGrp="1"/>
          </p:cNvSpPr>
          <p:nvPr>
            <p:ph idx="4294967295"/>
          </p:nvPr>
        </p:nvSpPr>
        <p:spPr>
          <a:xfrm>
            <a:off x="1055688" y="1016000"/>
            <a:ext cx="10296525" cy="5399088"/>
          </a:xfrm>
        </p:spPr>
        <p:txBody>
          <a:bodyPr>
            <a:normAutofit fontScale="92500"/>
          </a:bodyPr>
          <a:lstStyle/>
          <a:p>
            <a:pPr marL="0" indent="0" eaLnBrk="1" fontAlgn="auto" hangingPunct="1">
              <a:spcAft>
                <a:spcPts val="0"/>
              </a:spcAft>
              <a:buFont typeface="Arial" panose="020B0604020202020204" pitchFamily="34" charset="0"/>
              <a:buNone/>
              <a:defRPr/>
            </a:pPr>
            <a:r>
              <a:rPr lang="en-US" altLang="zh-CN" sz="2400" dirty="0">
                <a:latin typeface="仿宋" panose="02010609060101010101" pitchFamily="49" charset="-122"/>
                <a:ea typeface="仿宋" panose="02010609060101010101" pitchFamily="49" charset="-122"/>
              </a:rPr>
              <a:t> </a:t>
            </a:r>
            <a:endParaRPr lang="en-US" altLang="zh-CN" sz="2400" dirty="0">
              <a:effectLst>
                <a:outerShdw blurRad="38100" dist="38100" dir="2700000" algn="tl">
                  <a:srgbClr val="000000">
                    <a:alpha val="43137"/>
                  </a:srgbClr>
                </a:outerShdw>
              </a:effectLst>
              <a:latin typeface="仿宋" panose="02010609060101010101" pitchFamily="49" charset="-122"/>
              <a:ea typeface="仿宋" panose="02010609060101010101" pitchFamily="49" charset="-122"/>
            </a:endParaRPr>
          </a:p>
          <a:p>
            <a:pPr eaLnBrk="1" fontAlgn="auto" hangingPunct="1">
              <a:lnSpc>
                <a:spcPct val="130000"/>
              </a:lnSpc>
              <a:spcAft>
                <a:spcPts val="0"/>
              </a:spcAft>
              <a:defRPr/>
            </a:pPr>
            <a:r>
              <a:rPr lang="zh-CN" altLang="en-US" sz="2400" dirty="0">
                <a:latin typeface="仿宋" panose="02010609060101010101" pitchFamily="49" charset="-122"/>
                <a:ea typeface="仿宋" panose="02010609060101010101" pitchFamily="49" charset="-122"/>
              </a:rPr>
              <a:t>仲裁规则：</a:t>
            </a:r>
            <a:r>
              <a:rPr lang="en-US" altLang="zh-CN" sz="2400" dirty="0">
                <a:latin typeface="仿宋" panose="02010609060101010101" pitchFamily="49" charset="-122"/>
                <a:ea typeface="仿宋" panose="02010609060101010101" pitchFamily="49" charset="-122"/>
              </a:rPr>
              <a:t>6</a:t>
            </a:r>
            <a:r>
              <a:rPr lang="zh-CN" altLang="en-US" sz="2400" dirty="0">
                <a:latin typeface="仿宋" panose="02010609060101010101" pitchFamily="49" charset="-122"/>
                <a:ea typeface="仿宋" panose="02010609060101010101" pitchFamily="49" charset="-122"/>
              </a:rPr>
              <a:t>次修改规则，和国际仲裁的最新实践接轨</a:t>
            </a:r>
            <a:endParaRPr lang="en-US" altLang="zh-CN" sz="2400" dirty="0">
              <a:latin typeface="仿宋" panose="02010609060101010101" pitchFamily="49" charset="-122"/>
              <a:ea typeface="仿宋" panose="02010609060101010101" pitchFamily="49" charset="-122"/>
            </a:endParaRPr>
          </a:p>
          <a:p>
            <a:pPr marL="0" indent="0">
              <a:lnSpc>
                <a:spcPct val="130000"/>
              </a:lnSpc>
              <a:buNone/>
              <a:defRPr/>
            </a:pPr>
            <a:r>
              <a:rPr lang="en-US" altLang="zh-CN" dirty="0"/>
              <a:t>   </a:t>
            </a:r>
            <a:r>
              <a:rPr lang="zh-CN" altLang="zh-CN" dirty="0"/>
              <a:t>规定当事人可以约定在仲裁员名册之外选定仲裁员，可以就仲裁语言、适用法律、仲裁地、</a:t>
            </a:r>
            <a:endParaRPr lang="en-US" altLang="zh-CN" dirty="0"/>
          </a:p>
          <a:p>
            <a:pPr marL="0" indent="0">
              <a:lnSpc>
                <a:spcPct val="130000"/>
              </a:lnSpc>
              <a:buNone/>
              <a:defRPr/>
            </a:pPr>
            <a:r>
              <a:rPr lang="en-US" altLang="zh-CN" dirty="0"/>
              <a:t>   </a:t>
            </a:r>
            <a:r>
              <a:rPr lang="zh-CN" altLang="zh-CN" dirty="0"/>
              <a:t>紧急仲裁员程序</a:t>
            </a:r>
            <a:r>
              <a:rPr lang="zh-CN" altLang="zh-CN" b="1" dirty="0"/>
              <a:t>等作出约定；</a:t>
            </a:r>
            <a:r>
              <a:rPr lang="zh-CN" altLang="zh-CN" dirty="0"/>
              <a:t>规则还规定仲裁员在必要时可以发布程序令、发出问题单、</a:t>
            </a:r>
            <a:endParaRPr lang="en-US" altLang="zh-CN" dirty="0"/>
          </a:p>
          <a:p>
            <a:pPr marL="0" indent="0">
              <a:lnSpc>
                <a:spcPct val="130000"/>
              </a:lnSpc>
              <a:buNone/>
              <a:defRPr/>
            </a:pPr>
            <a:r>
              <a:rPr lang="en-US" altLang="zh-CN" dirty="0"/>
              <a:t>   </a:t>
            </a:r>
            <a:r>
              <a:rPr lang="zh-CN" altLang="zh-CN" dirty="0"/>
              <a:t>举行庭前会议、召开预备庭或制作审理范围书、采用纠问式或对抗式审理方式；在实践中</a:t>
            </a:r>
            <a:endParaRPr lang="en-US" altLang="zh-CN" dirty="0"/>
          </a:p>
          <a:p>
            <a:pPr marL="0" indent="0">
              <a:lnSpc>
                <a:spcPct val="130000"/>
              </a:lnSpc>
              <a:buNone/>
              <a:defRPr/>
            </a:pPr>
            <a:r>
              <a:rPr lang="en-US" altLang="zh-CN" dirty="0"/>
              <a:t>   </a:t>
            </a:r>
            <a:r>
              <a:rPr lang="zh-CN" altLang="zh-CN" dirty="0"/>
              <a:t>海仲也提倡使用不同法域的融合式审理方式等。 </a:t>
            </a:r>
            <a:endParaRPr lang="en-US" altLang="zh-CN" sz="2400" dirty="0">
              <a:latin typeface="仿宋" panose="02010609060101010101" pitchFamily="49" charset="-122"/>
              <a:ea typeface="仿宋" panose="02010609060101010101" pitchFamily="49" charset="-122"/>
            </a:endParaRPr>
          </a:p>
          <a:p>
            <a:pPr>
              <a:lnSpc>
                <a:spcPct val="150000"/>
              </a:lnSpc>
              <a:defRPr/>
            </a:pPr>
            <a:r>
              <a:rPr lang="zh-CN" altLang="en-US" sz="2400" dirty="0">
                <a:latin typeface="仿宋" panose="02010609060101010101" pitchFamily="49" charset="-122"/>
                <a:ea typeface="仿宋" panose="02010609060101010101" pitchFamily="49" charset="-122"/>
              </a:rPr>
              <a:t>案件涉外性高：</a:t>
            </a:r>
            <a:r>
              <a:rPr lang="en-US" altLang="zh-CN" sz="2400" dirty="0">
                <a:latin typeface="仿宋" panose="02010609060101010101" pitchFamily="49" charset="-122"/>
                <a:ea typeface="仿宋" panose="02010609060101010101" pitchFamily="49" charset="-122"/>
              </a:rPr>
              <a:t>70% </a:t>
            </a:r>
            <a:r>
              <a:rPr lang="zh-CN" altLang="en-US" sz="2400" dirty="0">
                <a:latin typeface="仿宋" panose="02010609060101010101" pitchFamily="49" charset="-122"/>
                <a:ea typeface="仿宋" panose="02010609060101010101" pitchFamily="49" charset="-122"/>
              </a:rPr>
              <a:t>是涉外案件；</a:t>
            </a:r>
            <a:r>
              <a:rPr lang="zh-CN" altLang="zh-CN" dirty="0"/>
              <a:t>当事人涉及世界</a:t>
            </a:r>
            <a:r>
              <a:rPr lang="en-US" altLang="zh-CN" dirty="0"/>
              <a:t>40</a:t>
            </a:r>
            <a:r>
              <a:rPr lang="zh-CN" altLang="zh-CN" dirty="0"/>
              <a:t>多个国家和地区</a:t>
            </a:r>
            <a:endParaRPr lang="en-US" altLang="zh-CN" sz="2400" dirty="0">
              <a:latin typeface="仿宋" panose="02010609060101010101" pitchFamily="49" charset="-122"/>
              <a:ea typeface="仿宋" panose="02010609060101010101" pitchFamily="49" charset="-122"/>
            </a:endParaRPr>
          </a:p>
          <a:p>
            <a:pPr>
              <a:lnSpc>
                <a:spcPct val="150000"/>
              </a:lnSpc>
              <a:defRPr/>
            </a:pPr>
            <a:r>
              <a:rPr lang="zh-CN" altLang="en-US" sz="2400" dirty="0">
                <a:latin typeface="仿宋" panose="02010609060101010101" pitchFamily="49" charset="-122"/>
                <a:ea typeface="仿宋" panose="02010609060101010101" pitchFamily="49" charset="-122"/>
              </a:rPr>
              <a:t>高效：结案期间：</a:t>
            </a:r>
            <a:r>
              <a:rPr lang="zh-CN" altLang="en-US" sz="2400" b="1" kern="0" dirty="0">
                <a:latin typeface="仿宋" panose="02010609060101010101" pitchFamily="49" charset="-122"/>
                <a:ea typeface="仿宋" panose="02010609060101010101" pitchFamily="49" charset="-122"/>
              </a:rPr>
              <a:t>简易仲裁程序</a:t>
            </a:r>
            <a:r>
              <a:rPr lang="en-US" altLang="zh-CN" sz="2400" kern="0" dirty="0">
                <a:latin typeface="仿宋" panose="02010609060101010101" pitchFamily="49" charset="-122"/>
                <a:ea typeface="仿宋" panose="02010609060101010101" pitchFamily="49" charset="-122"/>
              </a:rPr>
              <a:t> 90-270</a:t>
            </a:r>
            <a:r>
              <a:rPr lang="zh-CN" altLang="en-US" sz="2400" kern="0" dirty="0">
                <a:latin typeface="仿宋" panose="02010609060101010101" pitchFamily="49" charset="-122"/>
                <a:ea typeface="仿宋" panose="02010609060101010101" pitchFamily="49" charset="-122"/>
              </a:rPr>
              <a:t>天，通常</a:t>
            </a:r>
            <a:r>
              <a:rPr lang="en-US" altLang="zh-CN" sz="2400" kern="0" dirty="0">
                <a:latin typeface="仿宋" panose="02010609060101010101" pitchFamily="49" charset="-122"/>
                <a:ea typeface="仿宋" panose="02010609060101010101" pitchFamily="49" charset="-122"/>
              </a:rPr>
              <a:t>120-180</a:t>
            </a:r>
            <a:r>
              <a:rPr lang="zh-CN" altLang="en-US" sz="2400" kern="0" dirty="0">
                <a:latin typeface="仿宋" panose="02010609060101010101" pitchFamily="49" charset="-122"/>
                <a:ea typeface="仿宋" panose="02010609060101010101" pitchFamily="49" charset="-122"/>
              </a:rPr>
              <a:t>天</a:t>
            </a:r>
            <a:endParaRPr lang="en-US" altLang="zh-CN" sz="2400" kern="0" dirty="0">
              <a:latin typeface="仿宋" panose="02010609060101010101" pitchFamily="49" charset="-122"/>
              <a:ea typeface="仿宋" panose="02010609060101010101" pitchFamily="49" charset="-122"/>
            </a:endParaRPr>
          </a:p>
          <a:p>
            <a:pPr marL="0" indent="0">
              <a:lnSpc>
                <a:spcPct val="150000"/>
              </a:lnSpc>
              <a:buNone/>
              <a:defRPr/>
            </a:pPr>
            <a:r>
              <a:rPr lang="zh-CN" altLang="en-US" sz="2400" b="1" kern="0" dirty="0">
                <a:latin typeface="仿宋" panose="02010609060101010101" pitchFamily="49" charset="-122"/>
                <a:ea typeface="仿宋" panose="02010609060101010101" pitchFamily="49" charset="-122"/>
              </a:rPr>
              <a:t>                 </a:t>
            </a:r>
            <a:r>
              <a:rPr lang="zh-CN" altLang="en-US" sz="2400" b="1" kern="0" dirty="0" smtClean="0">
                <a:latin typeface="仿宋" panose="02010609060101010101" pitchFamily="49" charset="-122"/>
                <a:ea typeface="仿宋" panose="02010609060101010101" pitchFamily="49" charset="-122"/>
              </a:rPr>
              <a:t> 普通</a:t>
            </a:r>
            <a:r>
              <a:rPr lang="zh-CN" altLang="en-US" sz="2400" b="1" kern="0" dirty="0">
                <a:latin typeface="仿宋" panose="02010609060101010101" pitchFamily="49" charset="-122"/>
                <a:ea typeface="仿宋" panose="02010609060101010101" pitchFamily="49" charset="-122"/>
              </a:rPr>
              <a:t>仲裁程序 </a:t>
            </a:r>
            <a:r>
              <a:rPr lang="en-US" altLang="zh-CN" sz="2400" kern="0" dirty="0">
                <a:latin typeface="仿宋" panose="02010609060101010101" pitchFamily="49" charset="-122"/>
                <a:ea typeface="仿宋" panose="02010609060101010101" pitchFamily="49" charset="-122"/>
              </a:rPr>
              <a:t>180-360</a:t>
            </a:r>
            <a:r>
              <a:rPr lang="zh-CN" altLang="en-US" sz="2400" kern="0" dirty="0">
                <a:latin typeface="仿宋" panose="02010609060101010101" pitchFamily="49" charset="-122"/>
                <a:ea typeface="仿宋" panose="02010609060101010101" pitchFamily="49" charset="-122"/>
              </a:rPr>
              <a:t>天</a:t>
            </a:r>
            <a:endParaRPr lang="en-US" altLang="zh-CN" sz="2400" kern="0" dirty="0">
              <a:latin typeface="仿宋" panose="02010609060101010101" pitchFamily="49" charset="-122"/>
              <a:ea typeface="仿宋" panose="02010609060101010101" pitchFamily="49" charset="-122"/>
            </a:endParaRPr>
          </a:p>
          <a:p>
            <a:pPr eaLnBrk="1" fontAlgn="auto" hangingPunct="1">
              <a:lnSpc>
                <a:spcPct val="130000"/>
              </a:lnSpc>
              <a:spcAft>
                <a:spcPts val="0"/>
              </a:spcAft>
              <a:defRPr/>
            </a:pPr>
            <a:endParaRPr lang="en-US" altLang="zh-CN" sz="24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xmlns="" val="2540828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水滴">
  <a:themeElements>
    <a:clrScheme name="水滴">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跋涉">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水滴">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DEB094D4-7FD8-4F86-93D5-B0F1341EF586}"/>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6350</TotalTime>
  <Words>1714</Words>
  <Application>Microsoft Office PowerPoint</Application>
  <PresentationFormat>自定义</PresentationFormat>
  <Paragraphs>111</Paragraphs>
  <Slides>13</Slides>
  <Notes>1</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水滴</vt:lpstr>
      <vt:lpstr>发挥中国海仲专业特色和功能作用 助力粤港澳大湾区法制服务软环境建设</vt:lpstr>
      <vt:lpstr> 1.仲裁的优点 </vt:lpstr>
      <vt:lpstr>2.法律服务软环境建设与仲裁 </vt:lpstr>
      <vt:lpstr>法律服务软环境建设与仲裁</vt:lpstr>
      <vt:lpstr>幻灯片 5</vt:lpstr>
      <vt:lpstr>助力粤港澳大湾区营商环境完善的设想</vt:lpstr>
      <vt:lpstr>4.中国海仲的特色和优势 </vt:lpstr>
      <vt:lpstr>4.1 中国海仲的特色与优势  </vt:lpstr>
      <vt:lpstr>4.2 中国海仲的特色与优势</vt:lpstr>
      <vt:lpstr>经济—费用比较</vt:lpstr>
      <vt:lpstr>海事诉讼委托中国海仲调解的实践</vt:lpstr>
      <vt:lpstr>中国海事仲裁委员会示范条款</vt:lpstr>
      <vt:lpstr>谢谢！</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海事诉讼委托海事仲裁调解机制初探</dc:title>
  <dc:creator>HU XIAOFENG</dc:creator>
  <cp:lastModifiedBy>PC</cp:lastModifiedBy>
  <cp:revision>168</cp:revision>
  <dcterms:created xsi:type="dcterms:W3CDTF">2018-06-20T06:26:47Z</dcterms:created>
  <dcterms:modified xsi:type="dcterms:W3CDTF">2018-11-02T09:25:34Z</dcterms:modified>
</cp:coreProperties>
</file>