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71" r:id="rId4"/>
    <p:sldId id="272" r:id="rId5"/>
    <p:sldId id="274" r:id="rId6"/>
    <p:sldId id="275" r:id="rId7"/>
    <p:sldId id="276" r:id="rId8"/>
    <p:sldId id="277" r:id="rId9"/>
    <p:sldId id="278" r:id="rId10"/>
    <p:sldId id="279" r:id="rId11"/>
    <p:sldId id="280" r:id="rId12"/>
    <p:sldId id="281" r:id="rId13"/>
    <p:sldId id="282" r:id="rId14"/>
    <p:sldId id="283" r:id="rId15"/>
    <p:sldId id="284" r:id="rId16"/>
    <p:sldId id="285" r:id="rId17"/>
    <p:sldId id="273" r:id="rId18"/>
  </p:sldIdLst>
  <p:sldSz cx="12192000" cy="6858000"/>
  <p:notesSz cx="6858000" cy="9144000"/>
  <p:custDataLst>
    <p:tags r:id="rId19"/>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114" d="100"/>
          <a:sy n="114" d="100"/>
        </p:scale>
        <p:origin x="-546" y="-96"/>
      </p:cViewPr>
      <p:guideLst>
        <p:guide orient="horz" pos="2160"/>
        <p:guide pos="3816"/>
      </p:guideLst>
    </p:cSldViewPr>
  </p:slid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normAutofit/>
          </a:bodyPr>
          <a:lstStyle>
            <a:lvl1pPr algn="ctr">
              <a:defRPr sz="6000"/>
            </a:lvl1pPr>
          </a:lstStyle>
          <a:p>
            <a:r>
              <a:rPr lang="zh-CN" altLang="en-US" noProof="1"/>
              <a:t>单击此处编辑母版标题样式</a:t>
            </a:r>
          </a:p>
        </p:txBody>
      </p:sp>
      <p:sp>
        <p:nvSpPr>
          <p:cNvPr id="3" name="副标题 2"/>
          <p:cNvSpPr>
            <a:spLocks noGrp="1"/>
          </p:cNvSpPr>
          <p:nvPr>
            <p:ph type="subTitle" idx="1"/>
          </p:nvPr>
        </p:nvSpPr>
        <p:spPr>
          <a:xfrm>
            <a:off x="1198800" y="3560400"/>
            <a:ext cx="9799200" cy="1472400"/>
          </a:xfrm>
        </p:spPr>
        <p:txBody>
          <a:bodyPr>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2" name="日期占位符 1"/>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rtlCol="0" anchor="t">
            <a:normAutofit/>
          </a:bodyPr>
          <a:lstStyle>
            <a:lvl1pPr algn="ctr">
              <a:defRPr sz="6000"/>
            </a:lvl1pPr>
          </a:lstStyle>
          <a:p>
            <a:pPr lvl="0"/>
            <a:r>
              <a:rPr lang="zh-CN" altLang="en-US" noProof="1" smtClean="0"/>
              <a:t>单击此处编辑母版标题样式</a:t>
            </a:r>
            <a:endParaRPr lang="zh-CN" altLang="en-US" noProof="1"/>
          </a:p>
        </p:txBody>
      </p:sp>
      <p:sp>
        <p:nvSpPr>
          <p:cNvPr id="7" name="文本占位符 6"/>
          <p:cNvSpPr>
            <a:spLocks noGrp="1"/>
          </p:cNvSpPr>
          <p:nvPr>
            <p:ph type="body" sz="quarter" idx="13"/>
          </p:nvPr>
        </p:nvSpPr>
        <p:spPr>
          <a:xfrm>
            <a:off x="1198800" y="3560400"/>
            <a:ext cx="9799200" cy="471600"/>
          </a:xfrm>
        </p:spPr>
        <p:txBody>
          <a:bodyPr>
            <a:normAutofit/>
          </a:bodyPr>
          <a:lstStyle>
            <a:lvl1pPr algn="ctr">
              <a:lnSpc>
                <a:spcPct val="110000"/>
              </a:lnSpc>
              <a:buNone/>
              <a:defRPr sz="2400" spc="200"/>
            </a:lvl1pPr>
          </a:lstStyle>
          <a:p>
            <a:pPr lvl="0"/>
            <a:r>
              <a:rPr lang="zh-CN" altLang="en-US" noProof="1"/>
              <a:t>单击此处编辑母版文本样式</a:t>
            </a:r>
          </a:p>
        </p:txBody>
      </p:sp>
      <p:sp>
        <p:nvSpPr>
          <p:cNvPr id="3" name="日期占位符 2"/>
          <p:cNvSpPr>
            <a:spLocks noGrp="1"/>
          </p:cNvSpPr>
          <p:nvPr>
            <p:ph type="dt" sz="half" idx="14"/>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5"/>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6"/>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rtlCol="0">
            <a:normAutofit/>
          </a:bodyPr>
          <a:lstStyle/>
          <a:p>
            <a:pPr lvl="0"/>
            <a:r>
              <a:rPr lang="zh-CN" altLang="en-US" noProof="1" smtClean="0"/>
              <a:t>单击此处编辑母版标题样式</a:t>
            </a:r>
            <a:endParaRPr lang="zh-CN" altLang="en-US" noProof="1"/>
          </a:p>
        </p:txBody>
      </p:sp>
      <p:sp>
        <p:nvSpPr>
          <p:cNvPr id="3" name="内容占位符 2"/>
          <p:cNvSpPr>
            <a:spLocks noGrp="1"/>
          </p:cNvSpPr>
          <p:nvPr>
            <p:ph idx="1"/>
          </p:nvPr>
        </p:nvSpPr>
        <p:spPr>
          <a:xfrm>
            <a:off x="608400" y="1490400"/>
            <a:ext cx="10969200" cy="4759200"/>
          </a:xfrm>
        </p:spPr>
        <p:txBody>
          <a:bodyPr rtlCol="0">
            <a:normAutofit/>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normAutofit/>
          </a:bodyPr>
          <a:lstStyle>
            <a:lvl1pPr>
              <a:defRPr sz="4400"/>
            </a:lvl1pPr>
          </a:lstStyle>
          <a:p>
            <a:r>
              <a:rPr lang="zh-CN" altLang="en-US" noProof="1" smtClean="0"/>
              <a:t>单击此处编辑母版标题样式</a:t>
            </a:r>
            <a:endParaRPr lang="zh-CN" altLang="en-US" noProof="1"/>
          </a:p>
        </p:txBody>
      </p:sp>
      <p:sp>
        <p:nvSpPr>
          <p:cNvPr id="3" name="文本占位符 2"/>
          <p:cNvSpPr>
            <a:spLocks noGrp="1"/>
          </p:cNvSpPr>
          <p:nvPr>
            <p:ph type="body" idx="1" hasCustomPrompt="1"/>
          </p:nvPr>
        </p:nvSpPr>
        <p:spPr>
          <a:xfrm>
            <a:off x="1990800" y="4615200"/>
            <a:ext cx="7768800" cy="867600"/>
          </a:xfrm>
        </p:spPr>
        <p:txBody>
          <a:bodyPr>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rtlCol="0">
            <a:normAutofit/>
          </a:bodyPr>
          <a:lstStyle/>
          <a:p>
            <a:pPr lvl="0"/>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8400" y="1501200"/>
            <a:ext cx="5176800" cy="4748400"/>
          </a:xfrm>
        </p:spPr>
        <p:txBody>
          <a:bodyPr rtlCol="0">
            <a:normAutofit/>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6411600" y="1501200"/>
            <a:ext cx="5176800" cy="4748400"/>
          </a:xfrm>
        </p:spPr>
        <p:txBody>
          <a:bodyPr>
            <a:normAutofit/>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rtlCol="0">
            <a:normAutofit/>
          </a:bodyPr>
          <a:lstStyle/>
          <a:p>
            <a:pPr lvl="0"/>
            <a:r>
              <a:rPr lang="zh-CN" altLang="en-US" noProof="1" smtClean="0"/>
              <a:t>单击此处编辑母版标题样式</a:t>
            </a:r>
            <a:endParaRPr lang="zh-CN" altLang="en-US" noProof="1"/>
          </a:p>
        </p:txBody>
      </p:sp>
      <p:sp>
        <p:nvSpPr>
          <p:cNvPr id="3" name="文本占位符 2"/>
          <p:cNvSpPr>
            <a:spLocks noGrp="1"/>
          </p:cNvSpPr>
          <p:nvPr>
            <p:ph type="body" idx="1" hasCustomPrompt="1"/>
          </p:nvPr>
        </p:nvSpPr>
        <p:spPr>
          <a:xfrm>
            <a:off x="608400" y="1429200"/>
            <a:ext cx="5342400" cy="381600"/>
          </a:xfrm>
        </p:spPr>
        <p:txBody>
          <a:bodyPr lIns="101600" tIns="38100" rIns="76200" bIns="3810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rtlCol="0">
            <a:normAutofit/>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hasCustomPrompt="1"/>
          </p:nvPr>
        </p:nvSpPr>
        <p:spPr>
          <a:xfrm>
            <a:off x="6235750" y="1421729"/>
            <a:ext cx="5342400" cy="381600"/>
          </a:xfrm>
        </p:spPr>
        <p:txBody>
          <a:bodyPr lIns="101600" tIns="38100" rIns="76200" bIns="38100" rtlCol="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rtlCol="0">
            <a:normAutofit/>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rtlCol="0">
            <a:normAutofit/>
          </a:bodyPr>
          <a:lstStyle/>
          <a:p>
            <a:pPr lvl="0"/>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400" y="1555200"/>
            <a:ext cx="5233077" cy="4608000"/>
          </a:xfrm>
        </p:spPr>
        <p:txBody>
          <a:bodyPr vert="horz" wrap="square" lIns="90000" tIns="46800" rIns="90000" bIns="46800" numCol="1" rtlCol="0" anchor="t" anchorCtr="0" compatLnSpc="1">
            <a:normAutofit/>
          </a:bodyPr>
          <a:lstStyle>
            <a:lvl1pPr>
              <a:buNone/>
              <a:defRPr sz="1600"/>
            </a:lvl1pPr>
          </a:lstStyle>
          <a:p>
            <a:pPr marL="228600" marR="0" lvl="0" indent="-228600" algn="l" defTabSz="914400" rtl="0" eaLnBrk="0" fontAlgn="base" latinLnBrk="0" hangingPunct="0">
              <a:lnSpc>
                <a:spcPct val="130000"/>
              </a:lnSpc>
              <a:spcBef>
                <a:spcPct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rgbClr val="595959"/>
              </a:solidFill>
              <a:effectLst/>
              <a:uLnTx/>
              <a:uFillTx/>
              <a:latin typeface="+mn-lt"/>
              <a:ea typeface="+mn-ea"/>
              <a:cs typeface="+mn-cs"/>
            </a:endParaRPr>
          </a:p>
        </p:txBody>
      </p:sp>
      <p:sp>
        <p:nvSpPr>
          <p:cNvPr id="4" name="文本占位符 3"/>
          <p:cNvSpPr>
            <a:spLocks noGrp="1"/>
          </p:cNvSpPr>
          <p:nvPr>
            <p:ph type="body" sz="half" idx="2"/>
          </p:nvPr>
        </p:nvSpPr>
        <p:spPr>
          <a:xfrm>
            <a:off x="6350400" y="1555200"/>
            <a:ext cx="5227200" cy="4608000"/>
          </a:xfrm>
        </p:spPr>
        <p:txBody>
          <a:bodyPr rtlCol="0">
            <a:normAutofit/>
          </a:bodyPr>
          <a:lstStyle>
            <a:lvl1pPr>
              <a:buNone/>
              <a:defRPr sz="1600"/>
            </a:lvl1pPr>
          </a:lstStyle>
          <a:p>
            <a:pPr lvl="0"/>
            <a:r>
              <a:rPr lang="zh-CN" altLang="en-US" noProof="1" smtClean="0"/>
              <a:t>单击此处编辑母版文本样式</a:t>
            </a:r>
            <a:endParaRPr lang="zh-CN" altLang="en-US" noProof="1"/>
          </a:p>
        </p:txBody>
      </p:sp>
      <p:sp>
        <p:nvSpPr>
          <p:cNvPr id="9" name="标题 8"/>
          <p:cNvSpPr>
            <a:spLocks noGrp="1"/>
          </p:cNvSpPr>
          <p:nvPr>
            <p:ph type="title"/>
          </p:nvPr>
        </p:nvSpPr>
        <p:spPr/>
        <p:txBody>
          <a:bodyPr/>
          <a:lstStyle/>
          <a:p>
            <a:r>
              <a:rPr lang="zh-CN" altLang="en-US" noProof="1"/>
              <a:t>单击此处编辑母版标题样式</a:t>
            </a: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rtlCol="0">
            <a:normAutofit/>
          </a:bodyPr>
          <a:lstStyle>
            <a:lvl1pPr>
              <a:buNone/>
              <a:defRPr sz="2800"/>
            </a:lvl1pPr>
          </a:lstStyle>
          <a:p>
            <a:pPr lvl="0"/>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3"/>
            </p:custDataLst>
          </p:nvPr>
        </p:nvSpPr>
        <p:spPr bwMode="auto">
          <a:xfrm>
            <a:off x="608013" y="608013"/>
            <a:ext cx="10969625" cy="706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170" tIns="46990" rIns="90170" bIns="469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custDataLst>
              <p:tags r:id="rId14"/>
            </p:custDataLst>
          </p:nvPr>
        </p:nvSpPr>
        <p:spPr bwMode="auto">
          <a:xfrm>
            <a:off x="608013" y="1490663"/>
            <a:ext cx="10969625" cy="475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0000" tIns="46800" rIns="90000" bIns="4680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eaLnBrk="1" fontAlgn="auto" hangingPunct="1">
              <a:defRPr sz="1000" baseline="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A43EC243-4EBD-4499-89B7-FE2590258174}" type="datetimeFigureOut">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2023/9/4</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eaLnBrk="1" fontAlgn="auto" hangingPunct="1">
              <a:defRPr sz="1000" baseline="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0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eaLnBrk="1" fontAlgn="auto" hangingPunct="1">
              <a:defRPr sz="1000" baseline="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DB86D22-CAF3-479B-AE99-5941AD1FD396}" type="slidenum">
              <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0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3600" b="1" kern="1200" spc="300">
          <a:solidFill>
            <a:srgbClr val="262626"/>
          </a:solidFill>
          <a:latin typeface="+mj-lt"/>
          <a:ea typeface="+mj-ea"/>
          <a:cs typeface="+mj-cs"/>
        </a:defRPr>
      </a:lvl1pPr>
      <a:lvl2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3600" b="1">
          <a:solidFill>
            <a:srgbClr val="262626"/>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3600" b="1">
          <a:solidFill>
            <a:srgbClr val="262626"/>
          </a:solidFill>
          <a:latin typeface="Arial" panose="020B0604020202020204" pitchFamily="34" charset="0"/>
          <a:ea typeface="微软雅黑" panose="020B0503020204020204" pitchFamily="3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0.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2.jpeg"/><Relationship Id="rId5" Type="http://schemas.openxmlformats.org/officeDocument/2006/relationships/image" Target="../media/image2.jpe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8.png"/><Relationship Id="rId5" Type="http://schemas.openxmlformats.org/officeDocument/2006/relationships/tags" Target="../tags/tag30.xml"/><Relationship Id="rId10" Type="http://schemas.openxmlformats.org/officeDocument/2006/relationships/image" Target="../media/image2.jpeg"/><Relationship Id="rId4" Type="http://schemas.openxmlformats.org/officeDocument/2006/relationships/tags" Target="../tags/tag29.xml"/><Relationship Id="rId9"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2050" name="Text Placeholder 12"/>
          <p:cNvSpPr txBox="1"/>
          <p:nvPr/>
        </p:nvSpPr>
        <p:spPr>
          <a:xfrm>
            <a:off x="763588" y="852488"/>
            <a:ext cx="10831512" cy="231933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4800" b="1" dirty="0">
                <a:solidFill>
                  <a:srgbClr val="FF0000"/>
                </a:solidFill>
                <a:latin typeface="黑体" panose="02010609060101010101" pitchFamily="49" charset="-122"/>
                <a:ea typeface="黑体" panose="02010609060101010101" pitchFamily="49" charset="-122"/>
              </a:rPr>
              <a:t>海上保险合同</a:t>
            </a:r>
            <a:endParaRPr lang="en-US" altLang="zh-CN" sz="4800" b="1" dirty="0">
              <a:solidFill>
                <a:srgbClr val="FF0000"/>
              </a:solidFill>
              <a:latin typeface="黑体" panose="02010609060101010101" pitchFamily="49" charset="-122"/>
              <a:ea typeface="黑体" panose="02010609060101010101" pitchFamily="49" charset="-122"/>
            </a:endParaRPr>
          </a:p>
          <a:p>
            <a:pPr marL="0" lvl="0" indent="0" algn="ctr" eaLnBrk="1" hangingPunct="1">
              <a:buNone/>
            </a:pPr>
            <a:r>
              <a:rPr lang="zh-CN" altLang="en-US" sz="4800" b="1" dirty="0">
                <a:solidFill>
                  <a:srgbClr val="FF0000"/>
                </a:solidFill>
                <a:latin typeface="黑体" panose="02010609060101010101" pitchFamily="49" charset="-122"/>
                <a:ea typeface="黑体" panose="02010609060101010101" pitchFamily="49" charset="-122"/>
              </a:rPr>
              <a:t>的若干法律和实务问题研究</a:t>
            </a:r>
            <a:endParaRPr lang="en-US" altLang="zh-CN" sz="4800" b="1" dirty="0">
              <a:solidFill>
                <a:srgbClr val="FF0000"/>
              </a:solidFill>
              <a:latin typeface="黑体" panose="02010609060101010101" pitchFamily="49" charset="-122"/>
              <a:ea typeface="黑体" panose="02010609060101010101" pitchFamily="49" charset="-122"/>
            </a:endParaRPr>
          </a:p>
        </p:txBody>
      </p:sp>
      <p:sp>
        <p:nvSpPr>
          <p:cNvPr id="2051" name="Text Placeholder 5"/>
          <p:cNvSpPr txBox="1"/>
          <p:nvPr/>
        </p:nvSpPr>
        <p:spPr>
          <a:xfrm>
            <a:off x="5888038" y="3808413"/>
            <a:ext cx="5726112" cy="187325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eaLnBrk="1" hangingPunct="1">
              <a:buNone/>
            </a:pPr>
            <a:r>
              <a:rPr lang="zh-CN" altLang="en-US" sz="2400" b="1" dirty="0">
                <a:solidFill>
                  <a:srgbClr val="FF0000"/>
                </a:solidFill>
                <a:latin typeface="黑体" panose="02010609060101010101" pitchFamily="49" charset="-122"/>
                <a:ea typeface="黑体" panose="02010609060101010101" pitchFamily="49" charset="-122"/>
              </a:rPr>
              <a:t>陈雷鸣</a:t>
            </a:r>
            <a:endParaRPr lang="en-US" altLang="zh-CN" sz="2400" b="1" dirty="0">
              <a:solidFill>
                <a:srgbClr val="FF0000"/>
              </a:solidFill>
              <a:latin typeface="黑体" panose="02010609060101010101" pitchFamily="49" charset="-122"/>
              <a:ea typeface="黑体" panose="02010609060101010101" pitchFamily="49" charset="-122"/>
            </a:endParaRPr>
          </a:p>
          <a:p>
            <a:pPr marL="0" lvl="0" indent="0" eaLnBrk="1" hangingPunct="1">
              <a:buNone/>
            </a:pPr>
            <a:r>
              <a:rPr lang="zh-CN" altLang="en-US" sz="2400" b="1" dirty="0">
                <a:solidFill>
                  <a:srgbClr val="FF0000"/>
                </a:solidFill>
                <a:latin typeface="黑体" panose="02010609060101010101" pitchFamily="49" charset="-122"/>
                <a:ea typeface="黑体" panose="02010609060101010101" pitchFamily="49" charset="-122"/>
              </a:rPr>
              <a:t>康达（广州）律师事务所</a:t>
            </a:r>
            <a:endParaRPr lang="en-US" altLang="zh-CN" sz="2400" b="1" dirty="0">
              <a:solidFill>
                <a:srgbClr val="FF0000"/>
              </a:solidFill>
              <a:latin typeface="黑体" panose="02010609060101010101" pitchFamily="49" charset="-122"/>
              <a:ea typeface="黑体" panose="02010609060101010101" pitchFamily="49" charset="-122"/>
            </a:endParaRPr>
          </a:p>
          <a:p>
            <a:pPr marL="0" lvl="0" indent="0" eaLnBrk="1" hangingPunct="1">
              <a:buNone/>
            </a:pPr>
            <a:r>
              <a:rPr lang="en-US" altLang="zh-CN" sz="2400" b="1" dirty="0">
                <a:solidFill>
                  <a:srgbClr val="FF0000"/>
                </a:solidFill>
                <a:latin typeface="黑体" panose="02010609060101010101" pitchFamily="49" charset="-122"/>
                <a:ea typeface="黑体" panose="02010609060101010101" pitchFamily="49" charset="-122"/>
              </a:rPr>
              <a:t>2023</a:t>
            </a:r>
            <a:r>
              <a:rPr lang="zh-CN" altLang="en-US" sz="2400" b="1" dirty="0">
                <a:solidFill>
                  <a:srgbClr val="FF0000"/>
                </a:solidFill>
                <a:latin typeface="黑体" panose="02010609060101010101" pitchFamily="49" charset="-122"/>
                <a:ea typeface="黑体" panose="02010609060101010101" pitchFamily="49" charset="-122"/>
              </a:rPr>
              <a:t>年</a:t>
            </a:r>
            <a:r>
              <a:rPr lang="en-US" altLang="zh-CN" sz="2400" b="1" dirty="0">
                <a:solidFill>
                  <a:srgbClr val="FF0000"/>
                </a:solidFill>
                <a:latin typeface="黑体" panose="02010609060101010101" pitchFamily="49" charset="-122"/>
                <a:ea typeface="黑体" panose="02010609060101010101" pitchFamily="49" charset="-122"/>
              </a:rPr>
              <a:t>8</a:t>
            </a:r>
            <a:r>
              <a:rPr lang="zh-CN" altLang="en-US" sz="2400" b="1" dirty="0">
                <a:solidFill>
                  <a:srgbClr val="FF0000"/>
                </a:solidFill>
                <a:latin typeface="黑体" panose="02010609060101010101" pitchFamily="49" charset="-122"/>
                <a:ea typeface="黑体" panose="02010609060101010101" pitchFamily="49" charset="-122"/>
              </a:rPr>
              <a:t>月</a:t>
            </a:r>
            <a:r>
              <a:rPr lang="en-US" altLang="zh-CN" sz="2400" b="1" dirty="0">
                <a:solidFill>
                  <a:srgbClr val="FF0000"/>
                </a:solidFill>
                <a:latin typeface="黑体" panose="02010609060101010101" pitchFamily="49" charset="-122"/>
                <a:ea typeface="黑体" panose="02010609060101010101" pitchFamily="49" charset="-122"/>
              </a:rPr>
              <a:t>30</a:t>
            </a:r>
            <a:r>
              <a:rPr lang="zh-CN" altLang="en-US" sz="2400" b="1" dirty="0">
                <a:solidFill>
                  <a:srgbClr val="FF0000"/>
                </a:solidFill>
                <a:latin typeface="黑体" panose="02010609060101010101" pitchFamily="49" charset="-122"/>
                <a:ea typeface="黑体" panose="02010609060101010101" pitchFamily="49" charset="-122"/>
              </a:rPr>
              <a:t>日</a:t>
            </a:r>
            <a:endParaRPr lang="en-US" altLang="zh-CN" sz="2400" b="1" dirty="0">
              <a:solidFill>
                <a:srgbClr val="FF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二、保险免责条款的提示和说明义务</a:t>
            </a:r>
          </a:p>
        </p:txBody>
      </p:sp>
      <p:sp>
        <p:nvSpPr>
          <p:cNvPr id="3075" name="Text Placeholder 12"/>
          <p:cNvSpPr txBox="1"/>
          <p:nvPr/>
        </p:nvSpPr>
        <p:spPr>
          <a:xfrm>
            <a:off x="247651" y="957843"/>
            <a:ext cx="11614149" cy="555090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b="1" dirty="0">
                <a:latin typeface="黑体" panose="02010609060101010101" pitchFamily="49" charset="-122"/>
                <a:ea typeface="黑体" panose="02010609060101010101" pitchFamily="49" charset="-122"/>
                <a:cs typeface="黑体" panose="02010609060101010101" pitchFamily="49" charset="-122"/>
              </a:rPr>
              <a:t>最高人民法院关于适用</a:t>
            </a:r>
            <a:r>
              <a:rPr lang="en-US" altLang="zh-CN" sz="2000" b="1" dirty="0">
                <a:latin typeface="黑体" panose="02010609060101010101" pitchFamily="49" charset="-122"/>
                <a:ea typeface="黑体" panose="02010609060101010101" pitchFamily="49" charset="-122"/>
                <a:cs typeface="黑体" panose="02010609060101010101" pitchFamily="49" charset="-122"/>
              </a:rPr>
              <a:t>&lt;</a:t>
            </a:r>
            <a:r>
              <a:rPr lang="zh-CN" altLang="en-US" sz="2000" b="1" dirty="0">
                <a:latin typeface="黑体" panose="02010609060101010101" pitchFamily="49" charset="-122"/>
                <a:ea typeface="黑体" panose="02010609060101010101" pitchFamily="49" charset="-122"/>
                <a:cs typeface="黑体" panose="02010609060101010101" pitchFamily="49" charset="-122"/>
              </a:rPr>
              <a:t>中华人民共和国保险法</a:t>
            </a:r>
            <a:r>
              <a:rPr lang="en-US" altLang="zh-CN" sz="2000" b="1" dirty="0">
                <a:latin typeface="黑体" panose="02010609060101010101" pitchFamily="49" charset="-122"/>
                <a:ea typeface="黑体" panose="02010609060101010101" pitchFamily="49" charset="-122"/>
                <a:cs typeface="黑体" panose="02010609060101010101" pitchFamily="49" charset="-122"/>
              </a:rPr>
              <a:t>&gt;</a:t>
            </a:r>
            <a:r>
              <a:rPr lang="zh-CN" altLang="en-US" sz="2000" b="1" dirty="0">
                <a:latin typeface="黑体" panose="02010609060101010101" pitchFamily="49" charset="-122"/>
                <a:ea typeface="黑体" panose="02010609060101010101" pitchFamily="49" charset="-122"/>
                <a:cs typeface="黑体" panose="02010609060101010101" pitchFamily="49" charset="-122"/>
              </a:rPr>
              <a:t>若干问题的解释（二）</a:t>
            </a:r>
            <a:r>
              <a:rPr lang="en-US" altLang="zh-CN" sz="2000" b="1"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第十一</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条：</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en-US" altLang="zh-CN" sz="2000" dirty="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保险</a:t>
            </a:r>
            <a:r>
              <a:rPr lang="zh-CN" altLang="en-US" sz="2000" dirty="0">
                <a:latin typeface="黑体" panose="02010609060101010101" pitchFamily="49" charset="-122"/>
                <a:ea typeface="黑体" panose="02010609060101010101" pitchFamily="49" charset="-122"/>
                <a:cs typeface="黑体" panose="02010609060101010101" pitchFamily="49" charset="-122"/>
              </a:rPr>
              <a:t>合同订立时，保险人在投保单或者保险单等其他保险凭证上，对保险合同中免除保险人责任的条款，</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以足以引起投保人注意的文字、字体、符号或者其他明显标志作出提示的</a:t>
            </a:r>
            <a:r>
              <a:rPr lang="zh-CN" altLang="en-US" sz="2000" dirty="0">
                <a:latin typeface="黑体" panose="02010609060101010101" pitchFamily="49" charset="-122"/>
                <a:ea typeface="黑体" panose="02010609060101010101" pitchFamily="49" charset="-122"/>
                <a:cs typeface="黑体" panose="02010609060101010101" pitchFamily="49" charset="-122"/>
              </a:rPr>
              <a:t>，人民法院应当认定其履行了保险法第十七条第二款规定的提示义务</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保险人</a:t>
            </a:r>
            <a:r>
              <a:rPr lang="zh-CN" altLang="en-US" sz="2000" dirty="0">
                <a:latin typeface="黑体" panose="02010609060101010101" pitchFamily="49" charset="-122"/>
                <a:ea typeface="黑体" panose="02010609060101010101" pitchFamily="49" charset="-122"/>
                <a:cs typeface="黑体" panose="02010609060101010101" pitchFamily="49" charset="-122"/>
              </a:rPr>
              <a:t>对保险合同中有关免除保险人责任条款的概念、内容及其法律后果</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以书面或者口头形式</a:t>
            </a:r>
            <a:r>
              <a:rPr lang="zh-CN" altLang="en-US" sz="2000" dirty="0">
                <a:latin typeface="黑体" panose="02010609060101010101" pitchFamily="49" charset="-122"/>
                <a:ea typeface="黑体" panose="02010609060101010101" pitchFamily="49" charset="-122"/>
                <a:cs typeface="黑体" panose="02010609060101010101" pitchFamily="49" charset="-122"/>
              </a:rPr>
              <a:t>向投保人作出常人能够理解的解释说明的，人民法院应当认定保险人履行了保险法第十七条第二款规定的明确说明义务。</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indent="0">
              <a:buNone/>
            </a:pP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indent="0">
              <a:buNone/>
            </a:pPr>
            <a:r>
              <a:rPr lang="zh-CN" altLang="zh-CN" sz="2000" dirty="0" smtClean="0">
                <a:latin typeface="黑体" panose="02010609060101010101" pitchFamily="49" charset="-122"/>
                <a:ea typeface="黑体" panose="02010609060101010101" pitchFamily="49" charset="-122"/>
                <a:cs typeface="黑体" panose="02010609060101010101" pitchFamily="49" charset="-122"/>
              </a:rPr>
              <a:t>第十三条</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第二款：</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indent="0">
              <a:buNone/>
            </a:pPr>
            <a:r>
              <a:rPr lang="zh-CN" altLang="zh-CN" sz="2000" dirty="0">
                <a:latin typeface="黑体" panose="02010609060101010101" pitchFamily="49" charset="-122"/>
                <a:ea typeface="黑体" panose="02010609060101010101" pitchFamily="49" charset="-122"/>
                <a:cs typeface="黑体" panose="02010609060101010101" pitchFamily="49" charset="-122"/>
              </a:rPr>
              <a:t>　　投保人对保险人履行了符合本解释第十一条第二款要求的明确说明义务在</a:t>
            </a:r>
            <a:r>
              <a:rPr lang="zh-CN" altLang="zh-CN" sz="2000" dirty="0">
                <a:solidFill>
                  <a:srgbClr val="FF0000"/>
                </a:solidFill>
                <a:latin typeface="黑体" panose="02010609060101010101" pitchFamily="49" charset="-122"/>
                <a:ea typeface="黑体" panose="02010609060101010101" pitchFamily="49" charset="-122"/>
                <a:cs typeface="黑体" panose="02010609060101010101" pitchFamily="49" charset="-122"/>
              </a:rPr>
              <a:t>相关文书上签字、盖章或者以其他形式予以确认的</a:t>
            </a:r>
            <a:r>
              <a:rPr lang="zh-CN" altLang="zh-CN" sz="2000" dirty="0">
                <a:latin typeface="黑体" panose="02010609060101010101" pitchFamily="49" charset="-122"/>
                <a:ea typeface="黑体" panose="02010609060101010101" pitchFamily="49" charset="-122"/>
                <a:cs typeface="黑体" panose="02010609060101010101" pitchFamily="49" charset="-122"/>
              </a:rPr>
              <a:t>，应当认定保险人履行了该项义务。但另有证据证明保险人未履行明确说明义务的除外。</a:t>
            </a:r>
            <a:endParaRPr lang="en-US" altLang="zh-CN" sz="2000" dirty="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endParaRPr lang="en-US" altLang="zh-CN" sz="2000" dirty="0"/>
          </a:p>
          <a:p>
            <a:pPr marL="0" lvl="0" indent="0" algn="just" eaLnBrk="1" hangingPunct="1">
              <a:buNone/>
            </a:pPr>
            <a:endParaRPr lang="en-US" altLang="zh-CN" dirty="0" smtClean="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3200" b="1" dirty="0">
                <a:solidFill>
                  <a:srgbClr val="FF0000"/>
                </a:solidFill>
                <a:latin typeface="黑体" panose="02010609060101010101" pitchFamily="49" charset="-122"/>
                <a:ea typeface="黑体" panose="02010609060101010101" pitchFamily="49" charset="-122"/>
              </a:rPr>
              <a:t>海上保险合同的若干法律和实务问题研究</a:t>
            </a:r>
            <a:endParaRPr lang="en-US" altLang="zh-CN" sz="3200" b="1" dirty="0">
              <a:solidFill>
                <a:srgbClr val="FF0000"/>
              </a:solidFill>
              <a:latin typeface="黑体" panose="02010609060101010101" pitchFamily="49" charset="-122"/>
              <a:ea typeface="黑体" panose="02010609060101010101" pitchFamily="49" charset="-122"/>
            </a:endParaRPr>
          </a:p>
        </p:txBody>
      </p:sp>
      <p:sp>
        <p:nvSpPr>
          <p:cNvPr id="4" name="圆角矩形 4"/>
          <p:cNvSpPr/>
          <p:nvPr/>
        </p:nvSpPr>
        <p:spPr>
          <a:xfrm>
            <a:off x="3087114" y="2753501"/>
            <a:ext cx="5949680" cy="77284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一</a:t>
            </a:r>
            <a:r>
              <a:rPr lang="zh-CN" altLang="en-US" sz="2800" dirty="0" smtClean="0">
                <a:latin typeface="黑体" panose="02010609060101010101" pitchFamily="49" charset="-122"/>
                <a:ea typeface="黑体" panose="02010609060101010101" pitchFamily="49" charset="-122"/>
              </a:rPr>
              <a:t>、承保风险：一切险和列明风险</a:t>
            </a:r>
            <a:endParaRPr lang="en-US" altLang="zh-CN" sz="2800" dirty="0">
              <a:latin typeface="黑体" panose="02010609060101010101" pitchFamily="49" charset="-122"/>
              <a:ea typeface="黑体" panose="02010609060101010101" pitchFamily="49" charset="-122"/>
            </a:endParaRPr>
          </a:p>
        </p:txBody>
      </p:sp>
      <p:sp>
        <p:nvSpPr>
          <p:cNvPr id="5" name="圆角矩形 4"/>
          <p:cNvSpPr/>
          <p:nvPr/>
        </p:nvSpPr>
        <p:spPr>
          <a:xfrm>
            <a:off x="3073346" y="5076922"/>
            <a:ext cx="5976059"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三</a:t>
            </a:r>
            <a:r>
              <a:rPr lang="zh-CN" altLang="en-US" sz="2800" dirty="0" smtClean="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保险免责条款的</a:t>
            </a:r>
            <a:r>
              <a:rPr lang="zh-CN" altLang="en-US" sz="2800" dirty="0" smtClean="0">
                <a:latin typeface="黑体" panose="02010609060101010101" pitchFamily="49" charset="-122"/>
                <a:ea typeface="黑体" panose="02010609060101010101" pitchFamily="49" charset="-122"/>
              </a:rPr>
              <a:t>范围</a:t>
            </a:r>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6" name="圆角矩形 5"/>
          <p:cNvSpPr/>
          <p:nvPr/>
        </p:nvSpPr>
        <p:spPr>
          <a:xfrm>
            <a:off x="4972439" y="1493865"/>
            <a:ext cx="2109431" cy="7259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zh-CN" altLang="en-US" sz="3200" dirty="0">
                <a:solidFill>
                  <a:sysClr val="windowText" lastClr="000000"/>
                </a:solidFill>
                <a:latin typeface="黑体" panose="02010609060101010101" pitchFamily="49" charset="-122"/>
                <a:ea typeface="黑体" panose="02010609060101010101" pitchFamily="49" charset="-122"/>
              </a:rPr>
              <a:t>目录</a:t>
            </a:r>
          </a:p>
        </p:txBody>
      </p:sp>
      <p:sp>
        <p:nvSpPr>
          <p:cNvPr id="7" name="右箭头 6"/>
          <p:cNvSpPr>
            <a:spLocks noChangeArrowheads="1"/>
          </p:cNvSpPr>
          <p:nvPr/>
        </p:nvSpPr>
        <p:spPr bwMode="auto">
          <a:xfrm>
            <a:off x="2312612" y="5279078"/>
            <a:ext cx="545123" cy="407987"/>
          </a:xfrm>
          <a:prstGeom prst="rightArrow">
            <a:avLst>
              <a:gd name="adj1" fmla="val 50000"/>
              <a:gd name="adj2" fmla="val 54160"/>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p:spPr>
        <p:txBody>
          <a:bodyPr rot="10800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defRPr/>
            </a:pPr>
            <a:endParaRPr lang="zh-CN" altLang="en-US" b="0"/>
          </a:p>
        </p:txBody>
      </p:sp>
      <p:sp>
        <p:nvSpPr>
          <p:cNvPr id="8" name="圆角矩形 5"/>
          <p:cNvSpPr/>
          <p:nvPr/>
        </p:nvSpPr>
        <p:spPr>
          <a:xfrm>
            <a:off x="3081250" y="3929820"/>
            <a:ext cx="5955544"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latin typeface="黑体" panose="02010609060101010101" pitchFamily="49" charset="-122"/>
                <a:ea typeface="黑体" panose="02010609060101010101" pitchFamily="49" charset="-122"/>
              </a:rPr>
              <a:t>二、保险免责条款的提示和说明义务</a:t>
            </a:r>
            <a:endParaRPr lang="en-US" altLang="zh-CN" sz="2800" dirty="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三、保险免责条款的范围</a:t>
            </a:r>
          </a:p>
        </p:txBody>
      </p:sp>
      <p:sp>
        <p:nvSpPr>
          <p:cNvPr id="3075" name="Text Placeholder 12"/>
          <p:cNvSpPr txBox="1"/>
          <p:nvPr/>
        </p:nvSpPr>
        <p:spPr>
          <a:xfrm>
            <a:off x="241301" y="2011943"/>
            <a:ext cx="6197599" cy="268705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b="1" dirty="0">
                <a:latin typeface="黑体" panose="02010609060101010101" pitchFamily="49" charset="-122"/>
                <a:ea typeface="黑体" panose="02010609060101010101" pitchFamily="49" charset="-122"/>
                <a:cs typeface="黑体" panose="02010609060101010101" pitchFamily="49" charset="-122"/>
              </a:rPr>
              <a:t>最高人民法院关于适用</a:t>
            </a:r>
            <a:r>
              <a:rPr lang="en-US" altLang="zh-CN" sz="2000" b="1" dirty="0">
                <a:latin typeface="黑体" panose="02010609060101010101" pitchFamily="49" charset="-122"/>
                <a:ea typeface="黑体" panose="02010609060101010101" pitchFamily="49" charset="-122"/>
                <a:cs typeface="黑体" panose="02010609060101010101" pitchFamily="49" charset="-122"/>
              </a:rPr>
              <a:t>&lt;</a:t>
            </a:r>
            <a:r>
              <a:rPr lang="zh-CN" altLang="en-US" sz="2000" b="1" dirty="0">
                <a:latin typeface="黑体" panose="02010609060101010101" pitchFamily="49" charset="-122"/>
                <a:ea typeface="黑体" panose="02010609060101010101" pitchFamily="49" charset="-122"/>
                <a:cs typeface="黑体" panose="02010609060101010101" pitchFamily="49" charset="-122"/>
              </a:rPr>
              <a:t>中华人民共和国保险法</a:t>
            </a:r>
            <a:r>
              <a:rPr lang="en-US" altLang="zh-CN" sz="2000" b="1" dirty="0">
                <a:latin typeface="黑体" panose="02010609060101010101" pitchFamily="49" charset="-122"/>
                <a:ea typeface="黑体" panose="02010609060101010101" pitchFamily="49" charset="-122"/>
                <a:cs typeface="黑体" panose="02010609060101010101" pitchFamily="49" charset="-122"/>
              </a:rPr>
              <a:t>&gt;</a:t>
            </a:r>
            <a:r>
              <a:rPr lang="zh-CN" altLang="en-US" sz="2000" b="1" dirty="0">
                <a:latin typeface="黑体" panose="02010609060101010101" pitchFamily="49" charset="-122"/>
                <a:ea typeface="黑体" panose="02010609060101010101" pitchFamily="49" charset="-122"/>
                <a:cs typeface="黑体" panose="02010609060101010101" pitchFamily="49" charset="-122"/>
              </a:rPr>
              <a:t>若干问题的解释（二）</a:t>
            </a: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第九条：</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     保险人</a:t>
            </a:r>
            <a:r>
              <a:rPr lang="zh-CN" altLang="en-US" sz="2000" dirty="0">
                <a:latin typeface="黑体" panose="02010609060101010101" pitchFamily="49" charset="-122"/>
                <a:ea typeface="黑体" panose="02010609060101010101" pitchFamily="49" charset="-122"/>
                <a:cs typeface="黑体" panose="02010609060101010101" pitchFamily="49" charset="-122"/>
              </a:rPr>
              <a:t>提供的</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格式合同文本中</a:t>
            </a:r>
            <a:r>
              <a:rPr lang="zh-CN" altLang="en-US" sz="2000" dirty="0">
                <a:latin typeface="黑体" panose="02010609060101010101" pitchFamily="49" charset="-122"/>
                <a:ea typeface="黑体" panose="02010609060101010101" pitchFamily="49" charset="-122"/>
                <a:cs typeface="黑体" panose="02010609060101010101" pitchFamily="49" charset="-122"/>
              </a:rPr>
              <a:t>的责任免除条款、免赔额、</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免赔率</a:t>
            </a:r>
            <a:r>
              <a:rPr lang="zh-CN" altLang="en-US" sz="2000" dirty="0">
                <a:latin typeface="黑体" panose="02010609060101010101" pitchFamily="49" charset="-122"/>
                <a:ea typeface="黑体" panose="02010609060101010101" pitchFamily="49" charset="-122"/>
                <a:cs typeface="黑体" panose="02010609060101010101" pitchFamily="49" charset="-122"/>
              </a:rPr>
              <a:t>、比例赔付或者给付等免除或者减轻保险人责任的条款，可以认定为保险法第十七条第二款规定</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的“免除</a:t>
            </a:r>
            <a:r>
              <a:rPr lang="zh-CN" altLang="en-US" sz="2000" dirty="0">
                <a:latin typeface="黑体" panose="02010609060101010101" pitchFamily="49" charset="-122"/>
                <a:ea typeface="黑体" panose="02010609060101010101" pitchFamily="49" charset="-122"/>
                <a:cs typeface="黑体" panose="02010609060101010101" pitchFamily="49" charset="-122"/>
              </a:rPr>
              <a:t>保险人责任的</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条款”。</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endParaRPr lang="en-US" altLang="zh-CN" dirty="0" smtClean="0">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326630" y="957580"/>
            <a:ext cx="4368800" cy="5901055"/>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三、保险免责条款的范围</a:t>
            </a:r>
          </a:p>
        </p:txBody>
      </p:sp>
      <p:sp>
        <p:nvSpPr>
          <p:cNvPr id="3075" name="Text Placeholder 12"/>
          <p:cNvSpPr txBox="1"/>
          <p:nvPr/>
        </p:nvSpPr>
        <p:spPr>
          <a:xfrm>
            <a:off x="0" y="3755619"/>
            <a:ext cx="12007850" cy="2767269"/>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《保险法解释二》</a:t>
            </a:r>
            <a:r>
              <a:rPr lang="zh-CN" altLang="zh-CN" sz="2000" dirty="0">
                <a:latin typeface="黑体" panose="02010609060101010101" pitchFamily="49" charset="-122"/>
                <a:ea typeface="黑体" panose="02010609060101010101" pitchFamily="49" charset="-122"/>
                <a:cs typeface="黑体" panose="02010609060101010101" pitchFamily="49" charset="-122"/>
              </a:rPr>
              <a:t>第九条是对《保险法》第十七条</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中</a:t>
            </a:r>
            <a:r>
              <a:rPr lang="zh-CN" altLang="en-US" sz="2000" dirty="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免除</a:t>
            </a:r>
            <a:r>
              <a:rPr lang="zh-CN" altLang="zh-CN" sz="2000" dirty="0">
                <a:latin typeface="黑体" panose="02010609060101010101" pitchFamily="49" charset="-122"/>
                <a:ea typeface="黑体" panose="02010609060101010101" pitchFamily="49" charset="-122"/>
                <a:cs typeface="黑体" panose="02010609060101010101" pitchFamily="49" charset="-122"/>
              </a:rPr>
              <a:t>保险人责任的</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条款</a:t>
            </a:r>
            <a:r>
              <a:rPr lang="zh-CN" altLang="en-US" sz="2000" dirty="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的</a:t>
            </a:r>
            <a:r>
              <a:rPr lang="zh-CN" altLang="zh-CN" sz="2000" dirty="0">
                <a:latin typeface="黑体" panose="02010609060101010101" pitchFamily="49" charset="-122"/>
                <a:ea typeface="黑体" panose="02010609060101010101" pitchFamily="49" charset="-122"/>
                <a:cs typeface="黑体" panose="02010609060101010101" pitchFamily="49" charset="-122"/>
              </a:rPr>
              <a:t>解释。《保险法》第十七条分为两款：第一款是对保险人提供的格式条款的一般说明义务，第二款是保险合同中免除保险人责任的条款的提示和明确说明义务。第二款的理解应以第一款的规定为前提，故第二款中</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的</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免责条款</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应</a:t>
            </a:r>
            <a:r>
              <a:rPr lang="zh-CN" altLang="zh-CN" sz="2000" dirty="0">
                <a:latin typeface="黑体" panose="02010609060101010101" pitchFamily="49" charset="-122"/>
                <a:ea typeface="黑体" panose="02010609060101010101" pitchFamily="49" charset="-122"/>
                <a:cs typeface="黑体" panose="02010609060101010101" pitchFamily="49" charset="-122"/>
              </a:rPr>
              <a:t>指保险人提供的</a:t>
            </a:r>
            <a:r>
              <a:rPr lang="zh-CN" altLang="zh-CN"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格式条款中</a:t>
            </a:r>
            <a:r>
              <a:rPr lang="zh-CN" altLang="zh-CN"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的</a:t>
            </a:r>
            <a:r>
              <a:rPr lang="zh-CN" altLang="en-US"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免责条款</a:t>
            </a:r>
            <a:r>
              <a:rPr lang="zh-CN" altLang="en-US"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a:solidFill>
                  <a:srgbClr val="FF0000"/>
                </a:solidFill>
                <a:latin typeface="黑体" panose="02010609060101010101" pitchFamily="49" charset="-122"/>
                <a:ea typeface="黑体" panose="02010609060101010101" pitchFamily="49" charset="-122"/>
                <a:cs typeface="黑体" panose="02010609060101010101" pitchFamily="49" charset="-122"/>
              </a:rPr>
              <a:t>不包括非格式条款中</a:t>
            </a:r>
            <a:r>
              <a:rPr lang="zh-CN" altLang="zh-CN"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的</a:t>
            </a:r>
            <a:r>
              <a:rPr lang="zh-CN" altLang="en-US"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免责条款</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a:latin typeface="黑体" panose="02010609060101010101" pitchFamily="49" charset="-122"/>
                <a:ea typeface="黑体" panose="02010609060101010101" pitchFamily="49" charset="-122"/>
                <a:cs typeface="黑体" panose="02010609060101010101" pitchFamily="49" charset="-122"/>
              </a:rPr>
              <a:t>因此，保险合同中的比例赔付条款如不是格式条款，则不属于《保险法司法解释二》第九条规定</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的</a:t>
            </a:r>
            <a:r>
              <a:rPr lang="zh-CN" altLang="en-US" sz="2000" dirty="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免除</a:t>
            </a:r>
            <a:r>
              <a:rPr lang="zh-CN" altLang="zh-CN" sz="2000" dirty="0">
                <a:latin typeface="黑体" panose="02010609060101010101" pitchFamily="49" charset="-122"/>
                <a:ea typeface="黑体" panose="02010609060101010101" pitchFamily="49" charset="-122"/>
                <a:cs typeface="黑体" panose="02010609060101010101" pitchFamily="49" charset="-122"/>
              </a:rPr>
              <a:t>保险人责任的</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条款</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a:latin typeface="黑体" panose="02010609060101010101" pitchFamily="49" charset="-122"/>
                <a:ea typeface="黑体" panose="02010609060101010101" pitchFamily="49" charset="-122"/>
                <a:cs typeface="黑体" panose="02010609060101010101" pitchFamily="49" charset="-122"/>
              </a:rPr>
              <a:t>因为非格式条款往往是当事人双方协商的结果，根据《保险法》第十七条的立法本意，保险人对非格式条款不具有提示和说明义务</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以上意见供参考。</a:t>
            </a:r>
            <a:endParaRPr lang="en-US" altLang="zh-CN"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612816" y="918102"/>
            <a:ext cx="5452184" cy="2759203"/>
          </a:xfrm>
          <a:prstGeom prst="rect">
            <a:avLst/>
          </a:prstGeom>
        </p:spPr>
      </p:pic>
      <p:sp>
        <p:nvSpPr>
          <p:cNvPr id="4" name="矩形 3"/>
          <p:cNvSpPr/>
          <p:nvPr/>
        </p:nvSpPr>
        <p:spPr>
          <a:xfrm>
            <a:off x="304800" y="2502585"/>
            <a:ext cx="5499100" cy="829945"/>
          </a:xfrm>
          <a:prstGeom prst="rect">
            <a:avLst/>
          </a:prstGeom>
        </p:spPr>
        <p:txBody>
          <a:bodyPr wrap="square">
            <a:spAutoFit/>
          </a:bodyPr>
          <a:lstStyle/>
          <a:p>
            <a:pPr lvl="0" algn="just" eaLnBrk="1" hangingPunct="1"/>
            <a:r>
              <a:rPr lang="zh-CN" altLang="zh-CN" sz="2400" b="1" dirty="0">
                <a:latin typeface="黑体" panose="02010609060101010101" pitchFamily="49" charset="-122"/>
                <a:ea typeface="黑体" panose="02010609060101010101" pitchFamily="49" charset="-122"/>
                <a:cs typeface="黑体" panose="02010609060101010101" pitchFamily="49" charset="-122"/>
              </a:rPr>
              <a:t>《最高人民法院关于“</a:t>
            </a:r>
            <a:r>
              <a:rPr lang="en-US" altLang="zh-CN" sz="2400" b="1" dirty="0">
                <a:latin typeface="黑体" panose="02010609060101010101" pitchFamily="49" charset="-122"/>
                <a:ea typeface="黑体" panose="02010609060101010101" pitchFamily="49" charset="-122"/>
                <a:cs typeface="黑体" panose="02010609060101010101" pitchFamily="49" charset="-122"/>
              </a:rPr>
              <a:t>&lt;</a:t>
            </a:r>
            <a:r>
              <a:rPr lang="zh-CN" altLang="zh-CN" sz="2400" b="1" dirty="0">
                <a:latin typeface="黑体" panose="02010609060101010101" pitchFamily="49" charset="-122"/>
                <a:ea typeface="黑体" panose="02010609060101010101" pitchFamily="49" charset="-122"/>
                <a:cs typeface="黑体" panose="02010609060101010101" pitchFamily="49" charset="-122"/>
              </a:rPr>
              <a:t>保险法解释二</a:t>
            </a:r>
            <a:r>
              <a:rPr lang="en-US" altLang="zh-CN" sz="2400" b="1" dirty="0">
                <a:latin typeface="黑体" panose="02010609060101010101" pitchFamily="49" charset="-122"/>
                <a:ea typeface="黑体" panose="02010609060101010101" pitchFamily="49" charset="-122"/>
                <a:cs typeface="黑体" panose="02010609060101010101" pitchFamily="49" charset="-122"/>
              </a:rPr>
              <a:t>&gt;</a:t>
            </a:r>
            <a:r>
              <a:rPr lang="zh-CN" altLang="zh-CN" sz="2400" b="1" dirty="0">
                <a:latin typeface="黑体" panose="02010609060101010101" pitchFamily="49" charset="-122"/>
                <a:ea typeface="黑体" panose="02010609060101010101" pitchFamily="49" charset="-122"/>
                <a:cs typeface="黑体" panose="02010609060101010101" pitchFamily="49" charset="-122"/>
              </a:rPr>
              <a:t>第九条适用</a:t>
            </a:r>
            <a:r>
              <a:rPr lang="en-US" altLang="zh-CN" sz="2400" b="1" dirty="0">
                <a:latin typeface="黑体" panose="02010609060101010101" pitchFamily="49" charset="-122"/>
                <a:ea typeface="黑体" panose="02010609060101010101" pitchFamily="49" charset="-122"/>
                <a:cs typeface="黑体" panose="02010609060101010101" pitchFamily="49" charset="-122"/>
              </a:rPr>
              <a:t>”</a:t>
            </a:r>
            <a:r>
              <a:rPr lang="zh-CN" altLang="zh-CN" sz="2400" b="1" dirty="0">
                <a:latin typeface="黑体" panose="02010609060101010101" pitchFamily="49" charset="-122"/>
                <a:ea typeface="黑体" panose="02010609060101010101" pitchFamily="49" charset="-122"/>
                <a:cs typeface="黑体" panose="02010609060101010101" pitchFamily="49" charset="-122"/>
              </a:rPr>
              <a:t>问题的答复》：</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三、保险免责条款的范围</a:t>
            </a:r>
          </a:p>
        </p:txBody>
      </p:sp>
      <p:sp>
        <p:nvSpPr>
          <p:cNvPr id="3075" name="Text Placeholder 12"/>
          <p:cNvSpPr txBox="1"/>
          <p:nvPr/>
        </p:nvSpPr>
        <p:spPr>
          <a:xfrm>
            <a:off x="279400" y="1021080"/>
            <a:ext cx="11531600" cy="5737225"/>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中国人民财产保险股份有限公司航运保险运营中心、新华船务（香港）有限公司海上、通海水域保险合同纠纷民事再审民事判决书，</a:t>
            </a:r>
            <a:r>
              <a:rPr lang="en-US" altLang="zh-CN" sz="2400" dirty="0">
                <a:latin typeface="黑体" panose="02010609060101010101" pitchFamily="49" charset="-122"/>
                <a:ea typeface="黑体" panose="02010609060101010101" pitchFamily="49" charset="-122"/>
                <a:cs typeface="黑体" panose="02010609060101010101" pitchFamily="49" charset="-122"/>
              </a:rPr>
              <a:t>(2021)</a:t>
            </a:r>
            <a:r>
              <a:rPr lang="zh-CN" altLang="en-US" sz="2400" dirty="0">
                <a:latin typeface="黑体" panose="02010609060101010101" pitchFamily="49" charset="-122"/>
                <a:ea typeface="黑体" panose="02010609060101010101" pitchFamily="49" charset="-122"/>
                <a:cs typeface="黑体" panose="02010609060101010101" pitchFamily="49" charset="-122"/>
              </a:rPr>
              <a:t>最高法民再</a:t>
            </a:r>
            <a:r>
              <a:rPr lang="en-US" altLang="zh-CN" sz="2400" dirty="0">
                <a:latin typeface="黑体" panose="02010609060101010101" pitchFamily="49" charset="-122"/>
                <a:ea typeface="黑体" panose="02010609060101010101" pitchFamily="49" charset="-122"/>
                <a:cs typeface="黑体" panose="02010609060101010101" pitchFamily="49" charset="-122"/>
              </a:rPr>
              <a:t>24</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号</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保险合同：</a:t>
            </a:r>
            <a:r>
              <a:rPr lang="zh-CN" altLang="en-US" sz="2400" dirty="0">
                <a:latin typeface="黑体" panose="02010609060101010101" pitchFamily="49" charset="-122"/>
                <a:ea typeface="黑体" panose="02010609060101010101" pitchFamily="49" charset="-122"/>
                <a:cs typeface="黑体" panose="02010609060101010101" pitchFamily="49" charset="-122"/>
              </a:rPr>
              <a:t>“新航</a:t>
            </a:r>
            <a:r>
              <a:rPr lang="en-US" altLang="zh-CN" sz="2400" dirty="0">
                <a:latin typeface="黑体" panose="02010609060101010101" pitchFamily="49" charset="-122"/>
                <a:ea typeface="黑体" panose="02010609060101010101" pitchFamily="49" charset="-122"/>
                <a:cs typeface="黑体" panose="02010609060101010101" pitchFamily="49" charset="-122"/>
              </a:rPr>
              <a:t>2”</a:t>
            </a:r>
            <a:r>
              <a:rPr lang="zh-CN" altLang="en-US" sz="2400" dirty="0">
                <a:latin typeface="黑体" panose="02010609060101010101" pitchFamily="49" charset="-122"/>
                <a:ea typeface="黑体" panose="02010609060101010101" pitchFamily="49" charset="-122"/>
                <a:cs typeface="黑体" panose="02010609060101010101" pitchFamily="49" charset="-122"/>
              </a:rPr>
              <a:t>轮投保人保船舶保险条款（</a:t>
            </a:r>
            <a:r>
              <a:rPr lang="en-US" altLang="zh-CN" sz="2400" dirty="0">
                <a:latin typeface="黑体" panose="02010609060101010101" pitchFamily="49" charset="-122"/>
                <a:ea typeface="黑体" panose="02010609060101010101" pitchFamily="49" charset="-122"/>
                <a:cs typeface="黑体" panose="02010609060101010101" pitchFamily="49" charset="-122"/>
              </a:rPr>
              <a:t>2009</a:t>
            </a:r>
            <a:r>
              <a:rPr lang="zh-CN" altLang="en-US" sz="2400" dirty="0">
                <a:latin typeface="黑体" panose="02010609060101010101" pitchFamily="49" charset="-122"/>
                <a:ea typeface="黑体" panose="02010609060101010101" pitchFamily="49" charset="-122"/>
                <a:cs typeface="黑体" panose="02010609060101010101" pitchFamily="49" charset="-122"/>
              </a:rPr>
              <a:t>版）远洋一切险，特别约定中包括了“原木条款”和“付费条款”。</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事实：</a:t>
            </a:r>
            <a:r>
              <a:rPr lang="en-US" altLang="zh-CN" sz="2400" dirty="0">
                <a:latin typeface="黑体" panose="02010609060101010101" pitchFamily="49" charset="-122"/>
                <a:ea typeface="黑体" panose="02010609060101010101" pitchFamily="49" charset="-122"/>
                <a:cs typeface="黑体" panose="02010609060101010101" pitchFamily="49" charset="-122"/>
              </a:rPr>
              <a:t>2017</a:t>
            </a:r>
            <a:r>
              <a:rPr lang="zh-CN" altLang="en-US" sz="2400" dirty="0">
                <a:latin typeface="黑体" panose="02010609060101010101" pitchFamily="49" charset="-122"/>
                <a:ea typeface="黑体" panose="02010609060101010101" pitchFamily="49" charset="-122"/>
                <a:cs typeface="黑体" panose="02010609060101010101" pitchFamily="49" charset="-122"/>
              </a:rPr>
              <a:t>年</a:t>
            </a:r>
            <a:r>
              <a:rPr lang="en-US" altLang="zh-CN" sz="2400" dirty="0">
                <a:latin typeface="黑体" panose="02010609060101010101" pitchFamily="49" charset="-122"/>
                <a:ea typeface="黑体" panose="02010609060101010101" pitchFamily="49" charset="-122"/>
                <a:cs typeface="黑体" panose="02010609060101010101" pitchFamily="49" charset="-122"/>
              </a:rPr>
              <a:t>7</a:t>
            </a:r>
            <a:r>
              <a:rPr lang="zh-CN" altLang="en-US" sz="2400" dirty="0">
                <a:latin typeface="黑体" panose="02010609060101010101" pitchFamily="49" charset="-122"/>
                <a:ea typeface="黑体" panose="02010609060101010101" pitchFamily="49" charset="-122"/>
                <a:cs typeface="黑体" panose="02010609060101010101" pitchFamily="49" charset="-122"/>
              </a:rPr>
              <a:t>月</a:t>
            </a:r>
            <a:r>
              <a:rPr lang="en-US" altLang="zh-CN" sz="2400" dirty="0">
                <a:latin typeface="黑体" panose="02010609060101010101" pitchFamily="49" charset="-122"/>
                <a:ea typeface="黑体" panose="02010609060101010101" pitchFamily="49" charset="-122"/>
                <a:cs typeface="黑体" panose="02010609060101010101" pitchFamily="49" charset="-122"/>
              </a:rPr>
              <a:t>31</a:t>
            </a:r>
            <a:r>
              <a:rPr lang="zh-CN" altLang="en-US" sz="2400" dirty="0">
                <a:latin typeface="黑体" panose="02010609060101010101" pitchFamily="49" charset="-122"/>
                <a:ea typeface="黑体" panose="02010609060101010101" pitchFamily="49" charset="-122"/>
                <a:cs typeface="黑体" panose="02010609060101010101" pitchFamily="49" charset="-122"/>
              </a:rPr>
              <a:t>日，装载原木的“新航</a:t>
            </a:r>
            <a:r>
              <a:rPr lang="en-US" altLang="zh-CN" sz="2400" dirty="0">
                <a:latin typeface="黑体" panose="02010609060101010101" pitchFamily="49" charset="-122"/>
                <a:ea typeface="黑体" panose="02010609060101010101" pitchFamily="49" charset="-122"/>
                <a:cs typeface="黑体" panose="02010609060101010101" pitchFamily="49" charset="-122"/>
              </a:rPr>
              <a:t>2”</a:t>
            </a:r>
            <a:r>
              <a:rPr lang="zh-CN" altLang="en-US" sz="2400" dirty="0">
                <a:latin typeface="黑体" panose="02010609060101010101" pitchFamily="49" charset="-122"/>
                <a:ea typeface="黑体" panose="02010609060101010101" pitchFamily="49" charset="-122"/>
                <a:cs typeface="黑体" panose="02010609060101010101" pitchFamily="49" charset="-122"/>
              </a:rPr>
              <a:t>轮与其他船舶发生碰撞事故，导致两船受损</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。碰撞事故发生时，“新航</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轮尚未支付应当在</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2017</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年</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7</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月</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10</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日应付的第二期保险费。</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人保公司意见：</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基于</a:t>
            </a:r>
            <a:r>
              <a:rPr lang="zh-CN" altLang="en-US" sz="2400" dirty="0">
                <a:latin typeface="黑体" panose="02010609060101010101" pitchFamily="49" charset="-122"/>
                <a:ea typeface="黑体" panose="02010609060101010101" pitchFamily="49" charset="-122"/>
                <a:cs typeface="黑体" panose="02010609060101010101" pitchFamily="49" charset="-122"/>
              </a:rPr>
              <a:t>“原木条款”和</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“付费条款”，“新航</a:t>
            </a:r>
            <a:r>
              <a:rPr lang="en-US" altLang="zh-CN" sz="2400" dirty="0" smtClean="0">
                <a:latin typeface="黑体" panose="02010609060101010101" pitchFamily="49" charset="-122"/>
                <a:ea typeface="黑体" panose="02010609060101010101" pitchFamily="49" charset="-122"/>
                <a:cs typeface="黑体" panose="02010609060101010101" pitchFamily="49" charset="-122"/>
              </a:rPr>
              <a:t>2”</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轮的碰撞事故损失不属于保险赔偿责任。</a:t>
            </a:r>
            <a:endParaRPr lang="en-US" altLang="zh-CN" sz="24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400" b="1" dirty="0" smtClean="0">
                <a:latin typeface="黑体" panose="02010609060101010101" pitchFamily="49" charset="-122"/>
                <a:ea typeface="黑体" panose="02010609060101010101" pitchFamily="49" charset="-122"/>
                <a:cs typeface="黑体" panose="02010609060101010101" pitchFamily="49" charset="-122"/>
              </a:rPr>
              <a:t>新华公司意见：</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人保公司未履行对“原木条款”</a:t>
            </a:r>
            <a:r>
              <a:rPr lang="zh-CN" altLang="en-US" sz="2400" dirty="0">
                <a:latin typeface="黑体" panose="02010609060101010101" pitchFamily="49" charset="-122"/>
                <a:ea typeface="黑体" panose="02010609060101010101" pitchFamily="49" charset="-122"/>
                <a:cs typeface="黑体" panose="02010609060101010101" pitchFamily="49" charset="-122"/>
              </a:rPr>
              <a:t>和</a:t>
            </a:r>
            <a:r>
              <a:rPr lang="zh-CN" altLang="en-US" sz="2400" dirty="0" smtClean="0">
                <a:latin typeface="黑体" panose="02010609060101010101" pitchFamily="49" charset="-122"/>
                <a:ea typeface="黑体" panose="02010609060101010101" pitchFamily="49" charset="-122"/>
                <a:cs typeface="黑体" panose="02010609060101010101" pitchFamily="49" charset="-122"/>
              </a:rPr>
              <a:t>“付费条款”的提示和说明义务，这两个条款不产生效力，碰撞事故损失应属保险赔偿责任。</a:t>
            </a:r>
            <a:endParaRPr lang="en-US" altLang="zh-CN" sz="2400" dirty="0">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三、保险免责条款的范围</a:t>
            </a:r>
          </a:p>
        </p:txBody>
      </p:sp>
      <p:sp>
        <p:nvSpPr>
          <p:cNvPr id="3075" name="Text Placeholder 12"/>
          <p:cNvSpPr txBox="1"/>
          <p:nvPr/>
        </p:nvSpPr>
        <p:spPr>
          <a:xfrm>
            <a:off x="234951" y="907043"/>
            <a:ext cx="11779249" cy="580490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zh-CN" sz="2000" b="1" dirty="0">
                <a:latin typeface="黑体" panose="02010609060101010101" pitchFamily="49" charset="-122"/>
                <a:ea typeface="黑体" panose="02010609060101010101" pitchFamily="49" charset="-122"/>
                <a:cs typeface="黑体" panose="02010609060101010101" pitchFamily="49" charset="-122"/>
              </a:rPr>
              <a:t>最高人民法院</a:t>
            </a:r>
            <a:r>
              <a:rPr lang="zh-CN" altLang="en-US" sz="2000" b="1" dirty="0">
                <a:latin typeface="黑体" panose="02010609060101010101" pitchFamily="49" charset="-122"/>
                <a:ea typeface="黑体" panose="02010609060101010101" pitchFamily="49" charset="-122"/>
                <a:cs typeface="黑体" panose="02010609060101010101" pitchFamily="49" charset="-122"/>
              </a:rPr>
              <a:t>再审认为</a:t>
            </a: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b="1"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首先</a:t>
            </a:r>
            <a:r>
              <a:rPr lang="zh-CN" altLang="en-US" sz="2000" dirty="0">
                <a:latin typeface="黑体" panose="02010609060101010101" pitchFamily="49" charset="-122"/>
                <a:ea typeface="黑体" panose="02010609060101010101" pitchFamily="49" charset="-122"/>
                <a:cs typeface="黑体" panose="02010609060101010101" pitchFamily="49" charset="-122"/>
              </a:rPr>
              <a:t>，根据查明的事实，本案中包括“付费条款”和“原木条款”在内的主要续保条件均经双方当事人通过邮件往来协商，进行了特别约定。新华公司在回函中仅对保额、费率以及机损是否除外有意思表示，未对案涉“付费条款”“原木条款”提出异议，不能表明“付费条款”“原木条款”未经双方协商。相反，双方的邮件往来表明，新华公司可以对“付费条款”“原木条款”提出异议但其并无异议</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en-US" altLang="zh-CN" sz="2000" dirty="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其次</a:t>
            </a:r>
            <a:r>
              <a:rPr lang="zh-CN" altLang="en-US" sz="2000" dirty="0">
                <a:latin typeface="黑体" panose="02010609060101010101" pitchFamily="49" charset="-122"/>
                <a:ea typeface="黑体" panose="02010609060101010101" pitchFamily="49" charset="-122"/>
                <a:cs typeface="黑体" panose="02010609060101010101" pitchFamily="49" charset="-122"/>
              </a:rPr>
              <a:t>，通过连续三年的保险合同可以看出，双方当事人关于“付费条款”“原木条款”的文字约定并不相同，两条款也不具有“为重复使用而预先拟定”的特征</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en-US" altLang="zh-CN" sz="2000" dirty="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再者</a:t>
            </a:r>
            <a:r>
              <a:rPr lang="zh-CN" altLang="en-US" sz="2000" dirty="0">
                <a:latin typeface="黑体" panose="02010609060101010101" pitchFamily="49" charset="-122"/>
                <a:ea typeface="黑体" panose="02010609060101010101" pitchFamily="49" charset="-122"/>
                <a:cs typeface="黑体" panose="02010609060101010101" pitchFamily="49" charset="-122"/>
              </a:rPr>
              <a:t>，上述两条款作为主要合同条款被列入投保单和保险单“特别约定”中，与本案投保险种相对应的</a:t>
            </a:r>
            <a:r>
              <a:rPr lang="en-US" altLang="zh-CN" sz="2000"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船舶保险条款（</a:t>
            </a:r>
            <a:r>
              <a:rPr lang="en-US" altLang="zh-CN" sz="2000" dirty="0">
                <a:latin typeface="黑体" panose="02010609060101010101" pitchFamily="49" charset="-122"/>
                <a:ea typeface="黑体" panose="02010609060101010101" pitchFamily="49" charset="-122"/>
                <a:cs typeface="黑体" panose="02010609060101010101" pitchFamily="49" charset="-122"/>
              </a:rPr>
              <a:t>2009</a:t>
            </a:r>
            <a:r>
              <a:rPr lang="zh-CN" altLang="en-US" sz="2000" dirty="0">
                <a:latin typeface="黑体" panose="02010609060101010101" pitchFamily="49" charset="-122"/>
                <a:ea typeface="黑体" panose="02010609060101010101" pitchFamily="49" charset="-122"/>
                <a:cs typeface="黑体" panose="02010609060101010101" pitchFamily="49" charset="-122"/>
              </a:rPr>
              <a:t>版）</a:t>
            </a:r>
            <a:r>
              <a:rPr lang="en-US" altLang="zh-CN" sz="2000"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则作为格式条款印刷在保险单的背面，两者具有明显区别。案涉保险合同中的“付费条款”与“原木条款”是投保人和保险人平等协商，在自愿基础上就所商讨内容达成合意的条款，并不符合</a:t>
            </a:r>
            <a:r>
              <a:rPr lang="en-US" altLang="zh-CN" sz="2000"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合同法</a:t>
            </a:r>
            <a:r>
              <a:rPr lang="en-US" altLang="zh-CN" sz="2000"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第三十九条的规定</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因此，案</a:t>
            </a:r>
            <a:r>
              <a:rPr lang="zh-CN" altLang="en-US" sz="2000" dirty="0">
                <a:latin typeface="黑体" panose="02010609060101010101" pitchFamily="49" charset="-122"/>
                <a:ea typeface="黑体" panose="02010609060101010101" pitchFamily="49" charset="-122"/>
                <a:cs typeface="黑体" panose="02010609060101010101" pitchFamily="49" charset="-122"/>
              </a:rPr>
              <a:t>涉</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“付费条款”、“原木条款”</a:t>
            </a:r>
            <a:r>
              <a:rPr lang="zh-CN" altLang="en-US" sz="20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不属于格式条款</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，人保公司不负有提示和说明义务。</a:t>
            </a:r>
            <a:endParaRPr lang="en-US" altLang="zh-CN" sz="2000" dirty="0">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三、保险免责条款的范围</a:t>
            </a:r>
          </a:p>
        </p:txBody>
      </p:sp>
      <p:sp>
        <p:nvSpPr>
          <p:cNvPr id="3075" name="Text Placeholder 12"/>
          <p:cNvSpPr txBox="1"/>
          <p:nvPr/>
        </p:nvSpPr>
        <p:spPr>
          <a:xfrm>
            <a:off x="641350" y="1676400"/>
            <a:ext cx="5207000" cy="35052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en-US" sz="2800" b="1" dirty="0" smtClean="0">
                <a:latin typeface="黑体" panose="02010609060101010101" pitchFamily="49" charset="-122"/>
                <a:ea typeface="黑体" panose="02010609060101010101" pitchFamily="49" charset="-122"/>
                <a:cs typeface="黑体" panose="02010609060101010101" pitchFamily="49" charset="-122"/>
              </a:rPr>
              <a:t>结论：</a:t>
            </a:r>
            <a:endParaRPr lang="en-US" altLang="zh-CN" sz="2800" b="1"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en-US" altLang="zh-CN" sz="2800" b="1"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800" dirty="0" smtClean="0">
                <a:latin typeface="黑体" panose="02010609060101010101" pitchFamily="49" charset="-122"/>
                <a:ea typeface="黑体" panose="02010609060101010101" pitchFamily="49" charset="-122"/>
                <a:cs typeface="黑体" panose="02010609060101010101" pitchFamily="49" charset="-122"/>
              </a:rPr>
              <a:t>对于保险人的提示和说明义务，除了关注</a:t>
            </a:r>
            <a:r>
              <a:rPr lang="zh-CN" altLang="en-US" sz="28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“免除保险人责任的条款”</a:t>
            </a:r>
            <a:r>
              <a:rPr lang="zh-CN" altLang="en-US" sz="2800" dirty="0" smtClean="0">
                <a:latin typeface="黑体" panose="02010609060101010101" pitchFamily="49" charset="-122"/>
                <a:ea typeface="黑体" panose="02010609060101010101" pitchFamily="49" charset="-122"/>
                <a:cs typeface="黑体" panose="02010609060101010101" pitchFamily="49" charset="-122"/>
              </a:rPr>
              <a:t>以外，还应关注该条款是否属于</a:t>
            </a:r>
            <a:r>
              <a:rPr lang="zh-CN" altLang="en-US" sz="2800"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“格式条款”</a:t>
            </a:r>
            <a:r>
              <a:rPr lang="zh-CN" altLang="en-US" sz="2800" dirty="0" smtClean="0">
                <a:solidFill>
                  <a:srgbClr val="FF0000"/>
                </a:solidFill>
                <a:latin typeface="黑体" panose="02010609060101010101" pitchFamily="49" charset="-122"/>
                <a:ea typeface="黑体" panose="02010609060101010101" pitchFamily="49" charset="-122"/>
              </a:rPr>
              <a:t>。</a:t>
            </a:r>
            <a:endParaRPr lang="en-US" altLang="zh-CN" sz="2800" dirty="0">
              <a:solidFill>
                <a:srgbClr val="FF0000"/>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4"/>
          <a:srcRect t="12500" b="12500"/>
          <a:stretch>
            <a:fillRect/>
          </a:stretch>
        </p:blipFill>
        <p:spPr>
          <a:xfrm>
            <a:off x="6863715" y="1345761"/>
            <a:ext cx="5074285" cy="5168704"/>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5"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3200" b="1" dirty="0">
                <a:solidFill>
                  <a:srgbClr val="FF0000"/>
                </a:solidFill>
                <a:latin typeface="黑体" panose="02010609060101010101" pitchFamily="49" charset="-122"/>
                <a:ea typeface="黑体" panose="02010609060101010101" pitchFamily="49" charset="-122"/>
              </a:rPr>
              <a:t>海上保险合同的若干法律和实务问题研究</a:t>
            </a:r>
            <a:endParaRPr lang="en-US" altLang="zh-CN" sz="3200" b="1" dirty="0">
              <a:solidFill>
                <a:srgbClr val="FF0000"/>
              </a:solidFill>
              <a:latin typeface="黑体" panose="02010609060101010101" pitchFamily="49" charset="-122"/>
              <a:ea typeface="黑体" panose="02010609060101010101" pitchFamily="49" charset="-122"/>
            </a:endParaRPr>
          </a:p>
        </p:txBody>
      </p:sp>
      <p:pic>
        <p:nvPicPr>
          <p:cNvPr id="2" name="图片 1" descr="微信图片_20230818092235"/>
          <p:cNvPicPr>
            <a:picLocks noChangeAspect="1"/>
          </p:cNvPicPr>
          <p:nvPr/>
        </p:nvPicPr>
        <p:blipFill>
          <a:blip r:embed="rId6"/>
          <a:stretch>
            <a:fillRect/>
          </a:stretch>
        </p:blipFill>
        <p:spPr>
          <a:xfrm>
            <a:off x="0" y="922655"/>
            <a:ext cx="12192000" cy="5935345"/>
          </a:xfrm>
          <a:prstGeom prst="rect">
            <a:avLst/>
          </a:prstGeom>
        </p:spPr>
      </p:pic>
      <p:sp>
        <p:nvSpPr>
          <p:cNvPr id="3075" name="Text Placeholder 12"/>
          <p:cNvSpPr txBox="1"/>
          <p:nvPr/>
        </p:nvSpPr>
        <p:spPr>
          <a:xfrm>
            <a:off x="3223260" y="2440305"/>
            <a:ext cx="5359400" cy="7747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endParaRPr lang="zh-CN" altLang="en-US" sz="2400" b="1" dirty="0" smtClean="0">
              <a:solidFill>
                <a:schemeClr val="tx1"/>
              </a:solidFill>
              <a:latin typeface="黑体" panose="02010609060101010101" pitchFamily="49" charset="-122"/>
              <a:ea typeface="黑体" panose="02010609060101010101" pitchFamily="49" charset="-122"/>
            </a:endParaRPr>
          </a:p>
        </p:txBody>
      </p:sp>
      <p:sp>
        <p:nvSpPr>
          <p:cNvPr id="3" name="Text Placeholder 12"/>
          <p:cNvSpPr txBox="1"/>
          <p:nvPr>
            <p:custDataLst>
              <p:tags r:id="rId2"/>
            </p:custDataLst>
          </p:nvPr>
        </p:nvSpPr>
        <p:spPr>
          <a:xfrm>
            <a:off x="710565" y="1263015"/>
            <a:ext cx="10718800" cy="117729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4800" dirty="0" smtClean="0">
                <a:solidFill>
                  <a:schemeClr val="tx1"/>
                </a:solidFill>
                <a:latin typeface="黑体" panose="02010609060101010101" pitchFamily="49" charset="-122"/>
                <a:ea typeface="黑体" panose="02010609060101010101" pitchFamily="49" charset="-122"/>
              </a:rPr>
              <a:t>感谢倾听！</a:t>
            </a:r>
          </a:p>
          <a:p>
            <a:pPr marL="0" lvl="0" indent="0" algn="ctr" eaLnBrk="1" hangingPunct="1">
              <a:buNone/>
            </a:pPr>
            <a:endParaRPr lang="zh-CN" altLang="en-US" sz="4800" dirty="0" smtClean="0">
              <a:solidFill>
                <a:schemeClr val="tx1"/>
              </a:solidFill>
              <a:latin typeface="黑体" panose="02010609060101010101" pitchFamily="49" charset="-122"/>
              <a:ea typeface="黑体" panose="02010609060101010101" pitchFamily="49" charset="-122"/>
            </a:endParaRPr>
          </a:p>
        </p:txBody>
      </p:sp>
      <p:sp>
        <p:nvSpPr>
          <p:cNvPr id="4" name="Text Placeholder 12"/>
          <p:cNvSpPr txBox="1"/>
          <p:nvPr>
            <p:custDataLst>
              <p:tags r:id="rId3"/>
            </p:custDataLst>
          </p:nvPr>
        </p:nvSpPr>
        <p:spPr>
          <a:xfrm>
            <a:off x="1351915" y="3078480"/>
            <a:ext cx="8853805" cy="673735"/>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endParaRPr lang="en-US" altLang="zh-CN" sz="3600" b="1" dirty="0" smtClean="0">
              <a:solidFill>
                <a:schemeClr val="tx1"/>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3200" b="1" dirty="0">
                <a:solidFill>
                  <a:srgbClr val="FF0000"/>
                </a:solidFill>
                <a:latin typeface="黑体" panose="02010609060101010101" pitchFamily="49" charset="-122"/>
                <a:ea typeface="黑体" panose="02010609060101010101" pitchFamily="49" charset="-122"/>
              </a:rPr>
              <a:t>海上保险合同的若干法律和实务问题研究</a:t>
            </a:r>
            <a:endParaRPr lang="en-US" altLang="zh-CN" sz="3200" b="1" dirty="0">
              <a:solidFill>
                <a:srgbClr val="FF0000"/>
              </a:solidFill>
              <a:latin typeface="黑体" panose="02010609060101010101" pitchFamily="49" charset="-122"/>
              <a:ea typeface="黑体" panose="02010609060101010101" pitchFamily="49" charset="-122"/>
            </a:endParaRPr>
          </a:p>
        </p:txBody>
      </p:sp>
      <p:sp>
        <p:nvSpPr>
          <p:cNvPr id="4" name="圆角矩形 4"/>
          <p:cNvSpPr/>
          <p:nvPr/>
        </p:nvSpPr>
        <p:spPr>
          <a:xfrm>
            <a:off x="3087114" y="2753501"/>
            <a:ext cx="5949680" cy="77284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一</a:t>
            </a:r>
            <a:r>
              <a:rPr lang="zh-CN" altLang="en-US" sz="2800" dirty="0" smtClean="0">
                <a:latin typeface="黑体" panose="02010609060101010101" pitchFamily="49" charset="-122"/>
                <a:ea typeface="黑体" panose="02010609060101010101" pitchFamily="49" charset="-122"/>
              </a:rPr>
              <a:t>、承保风险：一切险和列明风险</a:t>
            </a:r>
            <a:endParaRPr lang="en-US" altLang="zh-CN" sz="2800" dirty="0">
              <a:latin typeface="黑体" panose="02010609060101010101" pitchFamily="49" charset="-122"/>
              <a:ea typeface="黑体" panose="02010609060101010101" pitchFamily="49" charset="-122"/>
            </a:endParaRPr>
          </a:p>
        </p:txBody>
      </p:sp>
      <p:sp>
        <p:nvSpPr>
          <p:cNvPr id="5" name="圆角矩形 4"/>
          <p:cNvSpPr/>
          <p:nvPr/>
        </p:nvSpPr>
        <p:spPr>
          <a:xfrm>
            <a:off x="3073346" y="5076922"/>
            <a:ext cx="5976059"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三</a:t>
            </a:r>
            <a:r>
              <a:rPr lang="zh-CN" altLang="en-US" sz="2800" dirty="0" smtClean="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保险免责条款的</a:t>
            </a:r>
            <a:r>
              <a:rPr lang="zh-CN" altLang="en-US" sz="2800" dirty="0" smtClean="0">
                <a:latin typeface="黑体" panose="02010609060101010101" pitchFamily="49" charset="-122"/>
                <a:ea typeface="黑体" panose="02010609060101010101" pitchFamily="49" charset="-122"/>
              </a:rPr>
              <a:t>范围</a:t>
            </a:r>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6" name="圆角矩形 5"/>
          <p:cNvSpPr/>
          <p:nvPr/>
        </p:nvSpPr>
        <p:spPr>
          <a:xfrm>
            <a:off x="4972439" y="1493865"/>
            <a:ext cx="2109431" cy="7259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zh-CN" altLang="en-US" sz="3200" dirty="0">
                <a:solidFill>
                  <a:sysClr val="windowText" lastClr="000000"/>
                </a:solidFill>
                <a:latin typeface="黑体" panose="02010609060101010101" pitchFamily="49" charset="-122"/>
                <a:ea typeface="黑体" panose="02010609060101010101" pitchFamily="49" charset="-122"/>
              </a:rPr>
              <a:t>目录</a:t>
            </a:r>
          </a:p>
        </p:txBody>
      </p:sp>
      <p:sp>
        <p:nvSpPr>
          <p:cNvPr id="7" name="右箭头 6"/>
          <p:cNvSpPr>
            <a:spLocks noChangeArrowheads="1"/>
          </p:cNvSpPr>
          <p:nvPr/>
        </p:nvSpPr>
        <p:spPr bwMode="auto">
          <a:xfrm>
            <a:off x="2312612" y="2935928"/>
            <a:ext cx="545123" cy="407987"/>
          </a:xfrm>
          <a:prstGeom prst="rightArrow">
            <a:avLst>
              <a:gd name="adj1" fmla="val 50000"/>
              <a:gd name="adj2" fmla="val 54160"/>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p:spPr>
        <p:txBody>
          <a:bodyPr rot="10800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defRPr/>
            </a:pPr>
            <a:endParaRPr lang="zh-CN" altLang="en-US" b="0"/>
          </a:p>
        </p:txBody>
      </p:sp>
      <p:sp>
        <p:nvSpPr>
          <p:cNvPr id="8" name="圆角矩形 5"/>
          <p:cNvSpPr/>
          <p:nvPr/>
        </p:nvSpPr>
        <p:spPr>
          <a:xfrm>
            <a:off x="3081250" y="3929820"/>
            <a:ext cx="5955544"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latin typeface="黑体" panose="02010609060101010101" pitchFamily="49" charset="-122"/>
                <a:ea typeface="黑体" panose="02010609060101010101" pitchFamily="49" charset="-122"/>
              </a:rPr>
              <a:t>二、保险免责条款的提示和说明义务</a:t>
            </a:r>
            <a:endParaRPr lang="en-US" altLang="zh-CN" sz="2800" dirty="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14" cstate="print"/>
          <a:stretch>
            <a:fillRect/>
          </a:stretch>
        </a:blipFill>
        <a:effectLst/>
      </p:bgPr>
    </p:bg>
    <p:spTree>
      <p:nvGrpSpPr>
        <p:cNvPr id="1" name=""/>
        <p:cNvGrpSpPr/>
        <p:nvPr/>
      </p:nvGrpSpPr>
      <p:grpSpPr>
        <a:xfrm>
          <a:off x="0" y="0"/>
          <a:ext cx="0" cy="0"/>
          <a:chOff x="0" y="0"/>
          <a:chExt cx="0" cy="0"/>
        </a:xfrm>
      </p:grpSpPr>
      <p:sp>
        <p:nvSpPr>
          <p:cNvPr id="17" name="矩形 16"/>
          <p:cNvSpPr/>
          <p:nvPr>
            <p:custDataLst>
              <p:tags r:id="rId2"/>
            </p:custDataLst>
          </p:nvPr>
        </p:nvSpPr>
        <p:spPr>
          <a:xfrm>
            <a:off x="6353109" y="3897530"/>
            <a:ext cx="4850765" cy="2810225"/>
          </a:xfrm>
          <a:prstGeom prst="rect">
            <a:avLst/>
          </a:prstGeom>
          <a:solidFill>
            <a:schemeClr val="accent6">
              <a:lumMod val="40000"/>
              <a:lumOff val="6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一、承</a:t>
            </a:r>
            <a:r>
              <a:rPr lang="zh-CN" altLang="en-US" sz="3200" dirty="0" smtClean="0">
                <a:latin typeface="黑体" panose="02010609060101010101" pitchFamily="49" charset="-122"/>
                <a:ea typeface="黑体" panose="02010609060101010101" pitchFamily="49" charset="-122"/>
              </a:rPr>
              <a:t>保风险：</a:t>
            </a:r>
            <a:r>
              <a:rPr lang="zh-CN" altLang="en-US" sz="3200" dirty="0">
                <a:latin typeface="黑体" panose="02010609060101010101" pitchFamily="49" charset="-122"/>
                <a:ea typeface="黑体" panose="02010609060101010101" pitchFamily="49" charset="-122"/>
              </a:rPr>
              <a:t>一切险和列明风险</a:t>
            </a:r>
            <a:endParaRPr lang="en-US" altLang="zh-CN" sz="3200" dirty="0">
              <a:latin typeface="黑体" panose="02010609060101010101" pitchFamily="49" charset="-122"/>
              <a:ea typeface="黑体" panose="02010609060101010101" pitchFamily="49" charset="-122"/>
            </a:endParaRPr>
          </a:p>
        </p:txBody>
      </p:sp>
      <p:sp>
        <p:nvSpPr>
          <p:cNvPr id="3075" name="Text Placeholder 12"/>
          <p:cNvSpPr txBox="1"/>
          <p:nvPr/>
        </p:nvSpPr>
        <p:spPr>
          <a:xfrm>
            <a:off x="373488" y="1059443"/>
            <a:ext cx="5344732" cy="222985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zh-CN" sz="2000" dirty="0">
                <a:latin typeface="黑体" panose="02010609060101010101" pitchFamily="49" charset="-122"/>
                <a:ea typeface="黑体" panose="02010609060101010101" pitchFamily="49" charset="-122"/>
              </a:rPr>
              <a:t>一切</a:t>
            </a:r>
            <a:r>
              <a:rPr lang="zh-CN" altLang="zh-CN" sz="2000" dirty="0" smtClean="0">
                <a:latin typeface="黑体" panose="02010609060101010101" pitchFamily="49" charset="-122"/>
                <a:ea typeface="黑体" panose="02010609060101010101" pitchFamily="49" charset="-122"/>
              </a:rPr>
              <a:t>险</a:t>
            </a:r>
            <a:r>
              <a:rPr lang="zh-CN" altLang="en-US"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pPr marL="0" lvl="0" indent="0" algn="just" eaLnBrk="1" hangingPunct="1">
              <a:buNone/>
            </a:pPr>
            <a:r>
              <a:rPr lang="zh-CN" altLang="zh-CN" sz="2000" dirty="0" smtClean="0">
                <a:latin typeface="黑体" panose="02010609060101010101" pitchFamily="49" charset="-122"/>
                <a:ea typeface="黑体" panose="02010609060101010101" pitchFamily="49" charset="-122"/>
              </a:rPr>
              <a:t>指</a:t>
            </a:r>
            <a:r>
              <a:rPr lang="zh-CN" altLang="zh-CN" sz="2000" dirty="0">
                <a:latin typeface="黑体" panose="02010609060101010101" pitchFamily="49" charset="-122"/>
                <a:ea typeface="黑体" panose="02010609060101010101" pitchFamily="49" charset="-122"/>
              </a:rPr>
              <a:t>该保险承担由于</a:t>
            </a:r>
            <a:r>
              <a:rPr lang="zh-CN" altLang="zh-CN" sz="2000" dirty="0">
                <a:solidFill>
                  <a:srgbClr val="FF0000"/>
                </a:solidFill>
                <a:latin typeface="黑体" panose="02010609060101010101" pitchFamily="49" charset="-122"/>
                <a:ea typeface="黑体" panose="02010609060101010101" pitchFamily="49" charset="-122"/>
              </a:rPr>
              <a:t>一切外来风险</a:t>
            </a:r>
            <a:r>
              <a:rPr lang="zh-CN" altLang="zh-CN" sz="2000" dirty="0">
                <a:latin typeface="黑体" panose="02010609060101010101" pitchFamily="49" charset="-122"/>
                <a:ea typeface="黑体" panose="02010609060101010101" pitchFamily="49" charset="-122"/>
              </a:rPr>
              <a:t>导致保险标的损失。除了保险合同列明的除外责任以外，一切外来风险导致的保险标的损失均属于保险赔偿责任范围。</a:t>
            </a:r>
            <a:endParaRPr lang="zh-CN" altLang="en-US" sz="2000" dirty="0">
              <a:latin typeface="黑体" panose="02010609060101010101" pitchFamily="49" charset="-122"/>
              <a:ea typeface="黑体" panose="02010609060101010101" pitchFamily="49" charset="-122"/>
            </a:endParaRPr>
          </a:p>
        </p:txBody>
      </p:sp>
      <p:sp>
        <p:nvSpPr>
          <p:cNvPr id="4" name="Text Placeholder 12"/>
          <p:cNvSpPr txBox="1"/>
          <p:nvPr/>
        </p:nvSpPr>
        <p:spPr>
          <a:xfrm>
            <a:off x="6272012" y="1059443"/>
            <a:ext cx="5518596" cy="2594982"/>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zh-CN" sz="2000" dirty="0">
                <a:latin typeface="黑体" panose="02010609060101010101" pitchFamily="49" charset="-122"/>
                <a:ea typeface="黑体" panose="02010609060101010101" pitchFamily="49" charset="-122"/>
              </a:rPr>
              <a:t>列明</a:t>
            </a:r>
            <a:r>
              <a:rPr lang="zh-CN" altLang="zh-CN" sz="2000" dirty="0" smtClean="0">
                <a:latin typeface="黑体" panose="02010609060101010101" pitchFamily="49" charset="-122"/>
                <a:ea typeface="黑体" panose="02010609060101010101" pitchFamily="49" charset="-122"/>
              </a:rPr>
              <a:t>风险</a:t>
            </a:r>
            <a:r>
              <a:rPr lang="zh-CN" altLang="en-US" sz="2000" dirty="0" smtClean="0">
                <a:latin typeface="黑体" panose="02010609060101010101" pitchFamily="49" charset="-122"/>
                <a:ea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endParaRPr>
          </a:p>
          <a:p>
            <a:pPr marL="0" lvl="0" indent="0" algn="just" eaLnBrk="1" hangingPunct="1">
              <a:buNone/>
            </a:pPr>
            <a:r>
              <a:rPr lang="zh-CN" altLang="zh-CN" sz="2000" dirty="0" smtClean="0">
                <a:latin typeface="黑体" panose="02010609060101010101" pitchFamily="49" charset="-122"/>
                <a:ea typeface="黑体" panose="02010609060101010101" pitchFamily="49" charset="-122"/>
              </a:rPr>
              <a:t>指</a:t>
            </a:r>
            <a:r>
              <a:rPr lang="zh-CN" altLang="zh-CN" sz="2000" dirty="0">
                <a:latin typeface="黑体" panose="02010609060101010101" pitchFamily="49" charset="-122"/>
                <a:ea typeface="黑体" panose="02010609060101010101" pitchFamily="49" charset="-122"/>
              </a:rPr>
              <a:t>该保险承担由于保险合同</a:t>
            </a:r>
            <a:r>
              <a:rPr lang="zh-CN" altLang="zh-CN" sz="2000" dirty="0">
                <a:solidFill>
                  <a:srgbClr val="FF0000"/>
                </a:solidFill>
                <a:latin typeface="黑体" panose="02010609060101010101" pitchFamily="49" charset="-122"/>
                <a:ea typeface="黑体" panose="02010609060101010101" pitchFamily="49" charset="-122"/>
              </a:rPr>
              <a:t>列明的承保风险</a:t>
            </a:r>
            <a:r>
              <a:rPr lang="zh-CN" altLang="zh-CN" sz="2000" dirty="0">
                <a:latin typeface="黑体" panose="02010609060101010101" pitchFamily="49" charset="-122"/>
                <a:ea typeface="黑体" panose="02010609060101010101" pitchFamily="49" charset="-122"/>
              </a:rPr>
              <a:t>导致的保险标的损失。在列明的承保风险导致保险标的发生损失，除了涉及列明保险除外责任导致的损失以外，属于保险赔偿责任范围。</a:t>
            </a:r>
            <a:endParaRPr lang="zh-CN" altLang="en-US" sz="2000" dirty="0">
              <a:latin typeface="黑体" panose="02010609060101010101" pitchFamily="49" charset="-122"/>
              <a:ea typeface="黑体" panose="02010609060101010101" pitchFamily="49" charset="-122"/>
            </a:endParaRPr>
          </a:p>
        </p:txBody>
      </p:sp>
      <p:sp>
        <p:nvSpPr>
          <p:cNvPr id="6" name="任意多边形 5"/>
          <p:cNvSpPr/>
          <p:nvPr>
            <p:custDataLst>
              <p:tags r:id="rId3"/>
            </p:custDataLst>
          </p:nvPr>
        </p:nvSpPr>
        <p:spPr>
          <a:xfrm>
            <a:off x="6803390" y="4421505"/>
            <a:ext cx="2019300" cy="21109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180" h="2985">
                <a:moveTo>
                  <a:pt x="1767" y="0"/>
                </a:moveTo>
                <a:cubicBezTo>
                  <a:pt x="2331" y="0"/>
                  <a:pt x="2834" y="223"/>
                  <a:pt x="3157" y="571"/>
                </a:cubicBezTo>
                <a:lnTo>
                  <a:pt x="3180" y="596"/>
                </a:lnTo>
                <a:lnTo>
                  <a:pt x="3154" y="608"/>
                </a:lnTo>
                <a:cubicBezTo>
                  <a:pt x="2763" y="801"/>
                  <a:pt x="2502" y="1150"/>
                  <a:pt x="2502" y="1549"/>
                </a:cubicBezTo>
                <a:cubicBezTo>
                  <a:pt x="2502" y="1928"/>
                  <a:pt x="2739" y="2263"/>
                  <a:pt x="3099" y="2460"/>
                </a:cubicBezTo>
                <a:lnTo>
                  <a:pt x="3108" y="2465"/>
                </a:lnTo>
                <a:lnTo>
                  <a:pt x="3103" y="2469"/>
                </a:lnTo>
                <a:cubicBezTo>
                  <a:pt x="2779" y="2785"/>
                  <a:pt x="2301" y="2985"/>
                  <a:pt x="1767" y="2985"/>
                </a:cubicBezTo>
                <a:cubicBezTo>
                  <a:pt x="791" y="2985"/>
                  <a:pt x="0" y="2317"/>
                  <a:pt x="0" y="1493"/>
                </a:cubicBezTo>
                <a:cubicBezTo>
                  <a:pt x="0" y="668"/>
                  <a:pt x="791" y="0"/>
                  <a:pt x="176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6"/>
          <p:cNvSpPr/>
          <p:nvPr>
            <p:custDataLst>
              <p:tags r:id="rId4"/>
            </p:custDataLst>
          </p:nvPr>
        </p:nvSpPr>
        <p:spPr>
          <a:xfrm>
            <a:off x="8398215" y="4842601"/>
            <a:ext cx="616585" cy="136913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32" h="1869">
                <a:moveTo>
                  <a:pt x="678" y="0"/>
                </a:moveTo>
                <a:lnTo>
                  <a:pt x="681" y="4"/>
                </a:lnTo>
                <a:cubicBezTo>
                  <a:pt x="901" y="253"/>
                  <a:pt x="1032" y="562"/>
                  <a:pt x="1032" y="897"/>
                </a:cubicBezTo>
                <a:cubicBezTo>
                  <a:pt x="1032" y="1257"/>
                  <a:pt x="881" y="1588"/>
                  <a:pt x="629" y="1846"/>
                </a:cubicBezTo>
                <a:lnTo>
                  <a:pt x="606" y="1869"/>
                </a:lnTo>
                <a:lnTo>
                  <a:pt x="597" y="1864"/>
                </a:lnTo>
                <a:cubicBezTo>
                  <a:pt x="237" y="1667"/>
                  <a:pt x="0" y="1332"/>
                  <a:pt x="0" y="953"/>
                </a:cubicBezTo>
                <a:cubicBezTo>
                  <a:pt x="0" y="554"/>
                  <a:pt x="261" y="205"/>
                  <a:pt x="652" y="12"/>
                </a:cubicBezTo>
                <a:lnTo>
                  <a:pt x="678"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9pPr>
          </a:lstStyle>
          <a:p>
            <a:pPr algn="ctr"/>
            <a:endParaRPr lang="zh-CN" altLang="en-US"/>
          </a:p>
        </p:txBody>
      </p:sp>
      <p:sp>
        <p:nvSpPr>
          <p:cNvPr id="8" name="任意多边形 7"/>
          <p:cNvSpPr/>
          <p:nvPr>
            <p:custDataLst>
              <p:tags r:id="rId5"/>
            </p:custDataLst>
          </p:nvPr>
        </p:nvSpPr>
        <p:spPr>
          <a:xfrm>
            <a:off x="8773018" y="4717556"/>
            <a:ext cx="1260475" cy="161311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03" h="2199">
                <a:moveTo>
                  <a:pt x="749" y="0"/>
                </a:moveTo>
                <a:cubicBezTo>
                  <a:pt x="1497" y="0"/>
                  <a:pt x="2103" y="492"/>
                  <a:pt x="2103" y="1100"/>
                </a:cubicBezTo>
                <a:cubicBezTo>
                  <a:pt x="2103" y="1707"/>
                  <a:pt x="1497" y="2199"/>
                  <a:pt x="749" y="2199"/>
                </a:cubicBezTo>
                <a:cubicBezTo>
                  <a:pt x="480" y="2199"/>
                  <a:pt x="229" y="2135"/>
                  <a:pt x="19" y="2026"/>
                </a:cubicBezTo>
                <a:lnTo>
                  <a:pt x="0" y="2016"/>
                </a:lnTo>
                <a:lnTo>
                  <a:pt x="23" y="1993"/>
                </a:lnTo>
                <a:cubicBezTo>
                  <a:pt x="275" y="1735"/>
                  <a:pt x="426" y="1404"/>
                  <a:pt x="426" y="1044"/>
                </a:cubicBezTo>
                <a:cubicBezTo>
                  <a:pt x="426" y="709"/>
                  <a:pt x="296" y="400"/>
                  <a:pt x="75" y="151"/>
                </a:cubicBezTo>
                <a:lnTo>
                  <a:pt x="72" y="147"/>
                </a:lnTo>
                <a:lnTo>
                  <a:pt x="75" y="146"/>
                </a:lnTo>
                <a:cubicBezTo>
                  <a:pt x="273" y="53"/>
                  <a:pt x="503" y="0"/>
                  <a:pt x="749" y="0"/>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9pPr>
          </a:lstStyle>
          <a:p>
            <a:pPr algn="ctr"/>
            <a:endParaRPr lang="zh-CN" altLang="en-US"/>
          </a:p>
        </p:txBody>
      </p:sp>
      <p:sp>
        <p:nvSpPr>
          <p:cNvPr id="9" name="文本框 8"/>
          <p:cNvSpPr txBox="1"/>
          <p:nvPr>
            <p:custDataLst>
              <p:tags r:id="rId6"/>
            </p:custDataLst>
          </p:nvPr>
        </p:nvSpPr>
        <p:spPr>
          <a:xfrm>
            <a:off x="6938645" y="5185410"/>
            <a:ext cx="1471295" cy="40011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承保风险</a:t>
            </a:r>
          </a:p>
        </p:txBody>
      </p:sp>
      <p:sp>
        <p:nvSpPr>
          <p:cNvPr id="10" name="文本框 9"/>
          <p:cNvSpPr txBox="1"/>
          <p:nvPr>
            <p:custDataLst>
              <p:tags r:id="rId7"/>
            </p:custDataLst>
          </p:nvPr>
        </p:nvSpPr>
        <p:spPr>
          <a:xfrm>
            <a:off x="9191242" y="5170170"/>
            <a:ext cx="804414" cy="707886"/>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除外风险</a:t>
            </a:r>
          </a:p>
        </p:txBody>
      </p:sp>
      <p:sp>
        <p:nvSpPr>
          <p:cNvPr id="11" name="文本框 10"/>
          <p:cNvSpPr txBox="1"/>
          <p:nvPr>
            <p:custDataLst>
              <p:tags r:id="rId8"/>
            </p:custDataLst>
          </p:nvPr>
        </p:nvSpPr>
        <p:spPr>
          <a:xfrm>
            <a:off x="8686165" y="3998505"/>
            <a:ext cx="2431415" cy="40011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非承保非除外风险</a:t>
            </a:r>
          </a:p>
        </p:txBody>
      </p:sp>
      <p:sp>
        <p:nvSpPr>
          <p:cNvPr id="12" name="矩形 11"/>
          <p:cNvSpPr/>
          <p:nvPr>
            <p:custDataLst>
              <p:tags r:id="rId9"/>
            </p:custDataLst>
          </p:nvPr>
        </p:nvSpPr>
        <p:spPr>
          <a:xfrm>
            <a:off x="494095" y="3897529"/>
            <a:ext cx="4850765" cy="281022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custDataLst>
              <p:tags r:id="rId10"/>
            </p:custDataLst>
          </p:nvPr>
        </p:nvSpPr>
        <p:spPr>
          <a:xfrm>
            <a:off x="2986470" y="4421505"/>
            <a:ext cx="2020570" cy="196489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11"/>
            </p:custDataLst>
          </p:nvPr>
        </p:nvSpPr>
        <p:spPr>
          <a:xfrm>
            <a:off x="891605" y="4497734"/>
            <a:ext cx="1471295" cy="40011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承保风险</a:t>
            </a:r>
          </a:p>
        </p:txBody>
      </p:sp>
      <p:sp>
        <p:nvSpPr>
          <p:cNvPr id="15" name="文本框 14"/>
          <p:cNvSpPr txBox="1"/>
          <p:nvPr>
            <p:custDataLst>
              <p:tags r:id="rId12"/>
            </p:custDataLst>
          </p:nvPr>
        </p:nvSpPr>
        <p:spPr>
          <a:xfrm>
            <a:off x="3382393" y="5221103"/>
            <a:ext cx="1367407" cy="40011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除外风险</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一、承</a:t>
            </a:r>
            <a:r>
              <a:rPr lang="zh-CN" altLang="en-US" sz="3200" dirty="0" smtClean="0">
                <a:latin typeface="黑体" panose="02010609060101010101" pitchFamily="49" charset="-122"/>
                <a:ea typeface="黑体" panose="02010609060101010101" pitchFamily="49" charset="-122"/>
              </a:rPr>
              <a:t>保风险：</a:t>
            </a:r>
            <a:r>
              <a:rPr lang="zh-CN" altLang="en-US" sz="3200" dirty="0">
                <a:latin typeface="黑体" panose="02010609060101010101" pitchFamily="49" charset="-122"/>
                <a:ea typeface="黑体" panose="02010609060101010101" pitchFamily="49" charset="-122"/>
              </a:rPr>
              <a:t>一切险和列明风险</a:t>
            </a:r>
            <a:endParaRPr lang="en-US" altLang="zh-CN" sz="3200" dirty="0">
              <a:latin typeface="黑体" panose="02010609060101010101" pitchFamily="49" charset="-122"/>
              <a:ea typeface="黑体" panose="02010609060101010101" pitchFamily="49" charset="-122"/>
            </a:endParaRPr>
          </a:p>
        </p:txBody>
      </p:sp>
      <p:sp>
        <p:nvSpPr>
          <p:cNvPr id="3075" name="Text Placeholder 12"/>
          <p:cNvSpPr txBox="1"/>
          <p:nvPr/>
        </p:nvSpPr>
        <p:spPr>
          <a:xfrm>
            <a:off x="234950" y="957580"/>
            <a:ext cx="7258050" cy="5755005"/>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zh-CN" sz="2000" dirty="0">
                <a:latin typeface="黑体" panose="02010609060101010101" pitchFamily="49" charset="-122"/>
                <a:ea typeface="黑体" panose="02010609060101010101" pitchFamily="49" charset="-122"/>
                <a:cs typeface="黑体" panose="02010609060101010101" pitchFamily="49" charset="-122"/>
              </a:rPr>
              <a:t>最高人民法院</a:t>
            </a:r>
            <a:r>
              <a:rPr lang="en-US" altLang="zh-CN" sz="2000" dirty="0">
                <a:latin typeface="黑体" panose="02010609060101010101" pitchFamily="49" charset="-122"/>
                <a:ea typeface="黑体" panose="02010609060101010101" pitchFamily="49" charset="-122"/>
                <a:cs typeface="黑体" panose="02010609060101010101" pitchFamily="49" charset="-122"/>
              </a:rPr>
              <a:t>2015</a:t>
            </a:r>
            <a:r>
              <a:rPr lang="zh-CN" altLang="zh-CN" sz="2000" dirty="0">
                <a:latin typeface="黑体" panose="02010609060101010101" pitchFamily="49" charset="-122"/>
                <a:ea typeface="黑体" panose="02010609060101010101" pitchFamily="49" charset="-122"/>
                <a:cs typeface="黑体" panose="02010609060101010101" pitchFamily="49" charset="-122"/>
              </a:rPr>
              <a:t>年公布的第</a:t>
            </a:r>
            <a:r>
              <a:rPr lang="en-US" altLang="zh-CN" sz="2000" dirty="0">
                <a:latin typeface="黑体" panose="02010609060101010101" pitchFamily="49" charset="-122"/>
                <a:ea typeface="黑体" panose="02010609060101010101" pitchFamily="49" charset="-122"/>
                <a:cs typeface="黑体" panose="02010609060101010101" pitchFamily="49" charset="-122"/>
              </a:rPr>
              <a:t>52</a:t>
            </a:r>
            <a:r>
              <a:rPr lang="zh-CN" altLang="zh-CN" sz="2000" dirty="0">
                <a:latin typeface="黑体" panose="02010609060101010101" pitchFamily="49" charset="-122"/>
                <a:ea typeface="黑体" panose="02010609060101010101" pitchFamily="49" charset="-122"/>
                <a:cs typeface="黑体" panose="02010609060101010101" pitchFamily="49" charset="-122"/>
              </a:rPr>
              <a:t>号指导性案例</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b="1" dirty="0" smtClean="0">
                <a:latin typeface="黑体" panose="02010609060101010101" pitchFamily="49" charset="-122"/>
                <a:ea typeface="黑体" panose="02010609060101010101" pitchFamily="49" charset="-122"/>
                <a:cs typeface="黑体" panose="02010609060101010101" pitchFamily="49" charset="-122"/>
              </a:rPr>
              <a:t>海南丰海粮油工业有限公司</a:t>
            </a:r>
            <a:r>
              <a:rPr lang="zh-CN" altLang="zh-CN" sz="2000" b="1" dirty="0">
                <a:latin typeface="黑体" panose="02010609060101010101" pitchFamily="49" charset="-122"/>
                <a:ea typeface="黑体" panose="02010609060101010101" pitchFamily="49" charset="-122"/>
                <a:cs typeface="黑体" panose="02010609060101010101" pitchFamily="49" charset="-122"/>
              </a:rPr>
              <a:t>与中国人民财产保险股份有限公司海南省分公司海上保险合同纠纷再</a:t>
            </a:r>
            <a:r>
              <a:rPr lang="zh-CN" altLang="zh-CN" sz="2000" b="1" dirty="0" smtClean="0">
                <a:latin typeface="黑体" panose="02010609060101010101" pitchFamily="49" charset="-122"/>
                <a:ea typeface="黑体" panose="02010609060101010101" pitchFamily="49" charset="-122"/>
                <a:cs typeface="黑体" panose="02010609060101010101" pitchFamily="49" charset="-122"/>
              </a:rPr>
              <a:t>审案</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r>
              <a:rPr lang="zh-CN" altLang="zh-CN" sz="2000" dirty="0">
                <a:latin typeface="黑体" panose="02010609060101010101" pitchFamily="49" charset="-122"/>
                <a:ea typeface="黑体" panose="02010609060101010101" pitchFamily="49" charset="-122"/>
                <a:cs typeface="黑体" panose="02010609060101010101" pitchFamily="49" charset="-122"/>
              </a:rPr>
              <a:t>(2003)民四提字第5</a:t>
            </a:r>
            <a:r>
              <a:rPr lang="zh-CN" altLang="zh-CN" sz="2000" dirty="0" smtClean="0">
                <a:latin typeface="黑体" panose="02010609060101010101" pitchFamily="49" charset="-122"/>
                <a:ea typeface="黑体" panose="02010609060101010101" pitchFamily="49" charset="-122"/>
                <a:cs typeface="黑体" panose="02010609060101010101" pitchFamily="49" charset="-122"/>
              </a:rPr>
              <a:t>号</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投保险种：</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人保海洋运输货物保险一切险</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条款表述</a:t>
            </a:r>
            <a:r>
              <a:rPr lang="zh-CN" altLang="en-US" sz="2000" b="1"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一切</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险除</a:t>
            </a:r>
            <a:r>
              <a:rPr lang="zh-CN" altLang="en-US" sz="2000" dirty="0">
                <a:latin typeface="黑体" panose="02010609060101010101" pitchFamily="49" charset="-122"/>
                <a:ea typeface="黑体" panose="02010609060101010101" pitchFamily="49" charset="-122"/>
                <a:cs typeface="黑体" panose="02010609060101010101" pitchFamily="49" charset="-122"/>
              </a:rPr>
              <a:t>包括上列平安险和水渍险的各项责任外，本保险还负责被保险货物在运输途中由于外来原因所致的全部或部分损失</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事实：</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1995</a:t>
            </a:r>
            <a:r>
              <a:rPr lang="zh-CN" altLang="en-US" sz="2000" dirty="0">
                <a:latin typeface="黑体" panose="02010609060101010101" pitchFamily="49" charset="-122"/>
                <a:ea typeface="黑体" panose="02010609060101010101" pitchFamily="49" charset="-122"/>
                <a:cs typeface="黑体" panose="02010609060101010101" pitchFamily="49" charset="-122"/>
              </a:rPr>
              <a:t>年</a:t>
            </a:r>
            <a:r>
              <a:rPr lang="en-US" altLang="zh-CN" sz="2000" dirty="0">
                <a:latin typeface="黑体" panose="02010609060101010101" pitchFamily="49" charset="-122"/>
                <a:ea typeface="黑体" panose="02010609060101010101" pitchFamily="49" charset="-122"/>
                <a:cs typeface="黑体" panose="02010609060101010101" pitchFamily="49" charset="-122"/>
              </a:rPr>
              <a:t>11</a:t>
            </a:r>
            <a:r>
              <a:rPr lang="zh-CN" altLang="en-US" sz="2000" dirty="0">
                <a:latin typeface="黑体" panose="02010609060101010101" pitchFamily="49" charset="-122"/>
                <a:ea typeface="黑体" panose="02010609060101010101" pitchFamily="49" charset="-122"/>
                <a:cs typeface="黑体" panose="02010609060101010101" pitchFamily="49" charset="-122"/>
              </a:rPr>
              <a:t>月</a:t>
            </a:r>
            <a:r>
              <a:rPr lang="en-US" altLang="zh-CN" sz="2000" dirty="0">
                <a:latin typeface="黑体" panose="02010609060101010101" pitchFamily="49" charset="-122"/>
                <a:ea typeface="黑体" panose="02010609060101010101" pitchFamily="49" charset="-122"/>
                <a:cs typeface="黑体" panose="02010609060101010101" pitchFamily="49" charset="-122"/>
              </a:rPr>
              <a:t>28</a:t>
            </a:r>
            <a:r>
              <a:rPr lang="zh-CN" altLang="en-US" sz="2000" dirty="0">
                <a:latin typeface="黑体" panose="02010609060101010101" pitchFamily="49" charset="-122"/>
                <a:ea typeface="黑体" panose="02010609060101010101" pitchFamily="49" charset="-122"/>
                <a:cs typeface="黑体" panose="02010609060101010101" pitchFamily="49" charset="-122"/>
              </a:rPr>
              <a:t>日，丰海公司</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在人保公司投保</a:t>
            </a:r>
            <a:r>
              <a:rPr lang="zh-CN" altLang="en-US" sz="2000" dirty="0">
                <a:latin typeface="黑体" panose="02010609060101010101" pitchFamily="49" charset="-122"/>
                <a:ea typeface="黑体" panose="02010609060101010101" pitchFamily="49" charset="-122"/>
                <a:cs typeface="黑体" panose="02010609060101010101" pitchFamily="49" charset="-122"/>
              </a:rPr>
              <a:t>了由印度尼西亚籍“哈卡”轮</a:t>
            </a:r>
            <a:r>
              <a:rPr lang="en-US" altLang="zh-CN" sz="2000" dirty="0">
                <a:latin typeface="黑体" panose="02010609060101010101" pitchFamily="49" charset="-122"/>
                <a:ea typeface="黑体" panose="02010609060101010101" pitchFamily="49" charset="-122"/>
                <a:cs typeface="黑体" panose="02010609060101010101" pitchFamily="49" charset="-122"/>
              </a:rPr>
              <a:t>(HAGAAG)</a:t>
            </a:r>
            <a:r>
              <a:rPr lang="zh-CN" altLang="en-US" sz="2000" dirty="0">
                <a:latin typeface="黑体" panose="02010609060101010101" pitchFamily="49" charset="-122"/>
                <a:ea typeface="黑体" panose="02010609060101010101" pitchFamily="49" charset="-122"/>
                <a:cs typeface="黑体" panose="02010609060101010101" pitchFamily="49" charset="-122"/>
              </a:rPr>
              <a:t>所运载的自印度尼西亚杜迈港至中国洋浦港的</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4999.85</a:t>
            </a:r>
            <a:r>
              <a:rPr lang="zh-CN" altLang="en-US" sz="2000" dirty="0">
                <a:latin typeface="黑体" panose="02010609060101010101" pitchFamily="49" charset="-122"/>
                <a:ea typeface="黑体" panose="02010609060101010101" pitchFamily="49" charset="-122"/>
                <a:cs typeface="黑体" panose="02010609060101010101" pitchFamily="49" charset="-122"/>
              </a:rPr>
              <a:t>吨桶装</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棕榈油。丰海公司一直未能收到货物，直到</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1996</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年</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4</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月才得知，该批投保货物一部分被船东私自转卖；另一部分在船东走私至中国汕头时，被中国海警抓获并没收。双方因此成诉。</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endParaRPr lang="en-US" altLang="zh-CN" dirty="0"/>
          </a:p>
          <a:p>
            <a:pPr marL="0" lvl="0" indent="0" algn="just" eaLnBrk="1" hangingPunct="1">
              <a:buNone/>
            </a:pPr>
            <a:endParaRPr lang="en-US" altLang="zh-CN" dirty="0" smtClean="0"/>
          </a:p>
        </p:txBody>
      </p:sp>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54007" y="2508250"/>
            <a:ext cx="4423693" cy="4203700"/>
          </a:xfrm>
          <a:prstGeom prst="rect">
            <a:avLst/>
          </a:prstGeom>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一、承</a:t>
            </a:r>
            <a:r>
              <a:rPr lang="zh-CN" altLang="en-US" sz="3200" dirty="0" smtClean="0">
                <a:latin typeface="黑体" panose="02010609060101010101" pitchFamily="49" charset="-122"/>
                <a:ea typeface="黑体" panose="02010609060101010101" pitchFamily="49" charset="-122"/>
              </a:rPr>
              <a:t>保风险：</a:t>
            </a:r>
            <a:r>
              <a:rPr lang="zh-CN" altLang="en-US" sz="3200" dirty="0">
                <a:latin typeface="黑体" panose="02010609060101010101" pitchFamily="49" charset="-122"/>
                <a:ea typeface="黑体" panose="02010609060101010101" pitchFamily="49" charset="-122"/>
              </a:rPr>
              <a:t>一切险和列明风险</a:t>
            </a:r>
            <a:endParaRPr lang="en-US" altLang="zh-CN" sz="3200" dirty="0">
              <a:latin typeface="黑体" panose="02010609060101010101" pitchFamily="49" charset="-122"/>
              <a:ea typeface="黑体" panose="02010609060101010101" pitchFamily="49" charset="-122"/>
            </a:endParaRPr>
          </a:p>
        </p:txBody>
      </p:sp>
      <p:sp>
        <p:nvSpPr>
          <p:cNvPr id="3075" name="Text Placeholder 12"/>
          <p:cNvSpPr txBox="1"/>
          <p:nvPr/>
        </p:nvSpPr>
        <p:spPr>
          <a:xfrm>
            <a:off x="278130" y="976630"/>
            <a:ext cx="4890770" cy="5719445"/>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丰海公司的观点：</a:t>
            </a:r>
            <a:endParaRPr lang="en-US" altLang="zh-CN" sz="2000" b="1" dirty="0" smtClean="0">
              <a:latin typeface="黑体" panose="02010609060101010101" pitchFamily="49" charset="-122"/>
              <a:ea typeface="黑体" panose="02010609060101010101" pitchFamily="49" charset="-122"/>
              <a:cs typeface="黑体" panose="02010609060101010101" pitchFamily="49" charset="-122"/>
            </a:endParaRPr>
          </a:p>
          <a:p>
            <a:pPr mar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货物的损失原因为船东盗卖和走私，应属于海洋</a:t>
            </a:r>
            <a:r>
              <a:rPr lang="zh-CN" altLang="en-US" sz="2000" dirty="0">
                <a:latin typeface="黑体" panose="02010609060101010101" pitchFamily="49" charset="-122"/>
                <a:ea typeface="黑体" panose="02010609060101010101" pitchFamily="49" charset="-122"/>
                <a:cs typeface="黑体" panose="02010609060101010101" pitchFamily="49" charset="-122"/>
              </a:rPr>
              <a:t>运输货物</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保险“一切险”的承保范围。</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indent="0" algn="just" eaLnBrk="1" hangingPunct="1">
              <a:buNone/>
            </a:pPr>
            <a:endParaRPr lang="en-US" altLang="zh-CN" sz="2000" dirty="0">
              <a:latin typeface="黑体" panose="02010609060101010101" pitchFamily="49" charset="-122"/>
              <a:ea typeface="黑体" panose="02010609060101010101" pitchFamily="49" charset="-122"/>
              <a:cs typeface="黑体" panose="02010609060101010101" pitchFamily="49" charset="-122"/>
            </a:endParaRPr>
          </a:p>
          <a:p>
            <a:pPr mar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人保公司的观点：</a:t>
            </a:r>
            <a:endParaRPr lang="en-US" altLang="zh-CN" sz="2000" b="1" dirty="0" smtClean="0">
              <a:latin typeface="黑体" panose="02010609060101010101" pitchFamily="49" charset="-122"/>
              <a:ea typeface="黑体" panose="02010609060101010101" pitchFamily="49" charset="-122"/>
              <a:cs typeface="黑体" panose="02010609060101010101" pitchFamily="49" charset="-122"/>
            </a:endParaRPr>
          </a:p>
          <a:p>
            <a:pPr mar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根据保险</a:t>
            </a:r>
            <a:r>
              <a:rPr lang="zh-CN" altLang="en-US" sz="2000" dirty="0">
                <a:latin typeface="黑体" panose="02010609060101010101" pitchFamily="49" charset="-122"/>
                <a:ea typeface="黑体" panose="02010609060101010101" pitchFamily="49" charset="-122"/>
                <a:cs typeface="黑体" panose="02010609060101010101" pitchFamily="49" charset="-122"/>
              </a:rPr>
              <a:t>行业惯例</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，海洋</a:t>
            </a:r>
            <a:r>
              <a:rPr lang="zh-CN" altLang="en-US" sz="2000" dirty="0">
                <a:latin typeface="黑体" panose="02010609060101010101" pitchFamily="49" charset="-122"/>
                <a:ea typeface="黑体" panose="02010609060101010101" pitchFamily="49" charset="-122"/>
                <a:cs typeface="黑体" panose="02010609060101010101" pitchFamily="49" charset="-122"/>
              </a:rPr>
              <a:t>运输货物保险</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“一切险”为列明风险条款，一切</a:t>
            </a:r>
            <a:r>
              <a:rPr lang="zh-CN" altLang="en-US" sz="2000" dirty="0">
                <a:latin typeface="黑体" panose="02010609060101010101" pitchFamily="49" charset="-122"/>
                <a:ea typeface="黑体" panose="02010609060101010101" pitchFamily="49" charset="-122"/>
                <a:cs typeface="黑体" panose="02010609060101010101" pitchFamily="49" charset="-122"/>
              </a:rPr>
              <a:t>险的责任范围包括平安险、水渍险</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和</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11</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项普通</a:t>
            </a:r>
            <a:r>
              <a:rPr lang="zh-CN" altLang="en-US" sz="2000" dirty="0">
                <a:latin typeface="黑体" panose="02010609060101010101" pitchFamily="49" charset="-122"/>
                <a:ea typeface="黑体" panose="02010609060101010101" pitchFamily="49" charset="-122"/>
                <a:cs typeface="黑体" panose="02010609060101010101" pitchFamily="49" charset="-122"/>
              </a:rPr>
              <a:t>附加险 </a:t>
            </a:r>
            <a:r>
              <a:rPr lang="en-US" altLang="zh-CN" sz="2000"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即偷窃提货不着险、淡水雨淋险、短量险、治污险、渗漏险、碰损破碎险、串味险、受潮受热险、钩损险、包装破损险和锈损险</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endParaRPr lang="en-US" altLang="zh-CN" dirty="0"/>
          </a:p>
          <a:p>
            <a:pPr marL="0" lvl="0" indent="0" algn="just" eaLnBrk="1" hangingPunct="1">
              <a:buNone/>
            </a:pPr>
            <a:endParaRPr lang="en-US" altLang="zh-CN" dirty="0" smtClean="0"/>
          </a:p>
        </p:txBody>
      </p:sp>
      <p:pic>
        <p:nvPicPr>
          <p:cNvPr id="3" name="图片 2"/>
          <p:cNvPicPr>
            <a:picLocks noChangeAspect="1"/>
          </p:cNvPicPr>
          <p:nvPr/>
        </p:nvPicPr>
        <p:blipFill>
          <a:blip r:embed="rId4"/>
          <a:stretch>
            <a:fillRect/>
          </a:stretch>
        </p:blipFill>
        <p:spPr>
          <a:xfrm>
            <a:off x="5247678" y="2012950"/>
            <a:ext cx="6775273" cy="4533900"/>
          </a:xfrm>
          <a:prstGeom prst="rect">
            <a:avLst/>
          </a:prstGeom>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一、承</a:t>
            </a:r>
            <a:r>
              <a:rPr lang="zh-CN" altLang="en-US" sz="3200" dirty="0" smtClean="0">
                <a:latin typeface="黑体" panose="02010609060101010101" pitchFamily="49" charset="-122"/>
                <a:ea typeface="黑体" panose="02010609060101010101" pitchFamily="49" charset="-122"/>
              </a:rPr>
              <a:t>保风险：</a:t>
            </a:r>
            <a:r>
              <a:rPr lang="zh-CN" altLang="en-US" sz="3200" dirty="0">
                <a:latin typeface="黑体" panose="02010609060101010101" pitchFamily="49" charset="-122"/>
                <a:ea typeface="黑体" panose="02010609060101010101" pitchFamily="49" charset="-122"/>
              </a:rPr>
              <a:t>一切险和列明风险</a:t>
            </a:r>
            <a:endParaRPr lang="en-US" altLang="zh-CN" sz="3200" dirty="0">
              <a:latin typeface="黑体" panose="02010609060101010101" pitchFamily="49" charset="-122"/>
              <a:ea typeface="黑体" panose="02010609060101010101" pitchFamily="49" charset="-122"/>
            </a:endParaRPr>
          </a:p>
        </p:txBody>
      </p:sp>
      <p:sp>
        <p:nvSpPr>
          <p:cNvPr id="3075" name="Text Placeholder 12"/>
          <p:cNvSpPr txBox="1"/>
          <p:nvPr/>
        </p:nvSpPr>
        <p:spPr>
          <a:xfrm>
            <a:off x="373487" y="1059443"/>
            <a:ext cx="6211463" cy="556995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zh-CN" sz="2400" b="1" dirty="0" smtClean="0">
                <a:latin typeface="黑体" panose="02010609060101010101" pitchFamily="49" charset="-122"/>
                <a:ea typeface="黑体" panose="02010609060101010101" pitchFamily="49" charset="-122"/>
              </a:rPr>
              <a:t>最高人民法院</a:t>
            </a:r>
            <a:r>
              <a:rPr lang="zh-CN" altLang="en-US" sz="2400" b="1" dirty="0" smtClean="0">
                <a:latin typeface="黑体" panose="02010609060101010101" pitchFamily="49" charset="-122"/>
                <a:ea typeface="黑体" panose="02010609060101010101" pitchFamily="49" charset="-122"/>
              </a:rPr>
              <a:t>再审认为：</a:t>
            </a:r>
            <a:endParaRPr lang="en-US" altLang="zh-CN" sz="2400" b="1" dirty="0" smtClean="0">
              <a:latin typeface="黑体" panose="02010609060101010101" pitchFamily="49" charset="-122"/>
              <a:ea typeface="黑体" panose="02010609060101010101" pitchFamily="49" charset="-122"/>
            </a:endParaRPr>
          </a:p>
          <a:p>
            <a:pPr marL="0" lvl="0" indent="0" algn="just" eaLnBrk="1" hangingPunct="1">
              <a:buNone/>
            </a:pPr>
            <a:r>
              <a:rPr lang="en-US" altLang="zh-CN" sz="2400" dirty="0" smtClean="0">
                <a:latin typeface="黑体" panose="02010609060101010101" pitchFamily="49" charset="-122"/>
                <a:ea typeface="黑体" panose="02010609060101010101" pitchFamily="49" charset="-122"/>
              </a:rPr>
              <a:t>      </a:t>
            </a:r>
            <a:r>
              <a:rPr lang="zh-CN" altLang="zh-CN" sz="2400" dirty="0" smtClean="0">
                <a:latin typeface="黑体" panose="02010609060101010101" pitchFamily="49" charset="-122"/>
                <a:ea typeface="黑体" panose="02010609060101010101" pitchFamily="49" charset="-122"/>
              </a:rPr>
              <a:t>依</a:t>
            </a:r>
            <a:r>
              <a:rPr lang="zh-CN" altLang="zh-CN" sz="2400" dirty="0">
                <a:latin typeface="黑体" panose="02010609060101010101" pitchFamily="49" charset="-122"/>
                <a:ea typeface="黑体" panose="02010609060101010101" pitchFamily="49" charset="-122"/>
              </a:rPr>
              <a:t>本案“海洋运输货物保险条款”的规定，一切险“除包括上列平安险和水渍险的各项责任外，本保险还负责被保险货物在运输途中由于外来原因所致的全部或部分损失”。保险条款中还列明了五项保险人的除外责任条款，即</a:t>
            </a:r>
            <a:r>
              <a:rPr lang="zh-CN" altLang="zh-CN" sz="2400" dirty="0" smtClean="0">
                <a:latin typeface="黑体" panose="02010609060101010101" pitchFamily="49" charset="-122"/>
                <a:ea typeface="黑体" panose="02010609060101010101" pitchFamily="49" charset="-122"/>
              </a:rPr>
              <a:t>：</a:t>
            </a:r>
            <a:r>
              <a:rPr lang="en-US" altLang="zh-CN" sz="2400" dirty="0" smtClean="0">
                <a:latin typeface="黑体" panose="02010609060101010101" pitchFamily="49" charset="-122"/>
                <a:ea typeface="黑体" panose="02010609060101010101" pitchFamily="49" charset="-122"/>
              </a:rPr>
              <a:t>…………</a:t>
            </a:r>
            <a:r>
              <a:rPr lang="zh-CN" altLang="zh-CN" sz="2400" dirty="0" smtClean="0">
                <a:latin typeface="黑体" panose="02010609060101010101" pitchFamily="49" charset="-122"/>
                <a:ea typeface="黑体" panose="02010609060101010101" pitchFamily="49" charset="-122"/>
              </a:rPr>
              <a:t>。</a:t>
            </a:r>
            <a:r>
              <a:rPr lang="zh-CN" altLang="zh-CN" sz="2400" dirty="0">
                <a:latin typeface="黑体" panose="02010609060101010101" pitchFamily="49" charset="-122"/>
                <a:ea typeface="黑体" panose="02010609060101010101" pitchFamily="49" charset="-122"/>
              </a:rPr>
              <a:t>从本案保险条款的规定看，除前述五项除外责任的规定外，</a:t>
            </a:r>
            <a:r>
              <a:rPr lang="zh-CN" altLang="zh-CN" sz="2400" b="1" dirty="0">
                <a:latin typeface="黑体" panose="02010609060101010101" pitchFamily="49" charset="-122"/>
                <a:ea typeface="黑体" panose="02010609060101010101" pitchFamily="49" charset="-122"/>
              </a:rPr>
              <a:t>保险人应当承担包括平安险、水渍险以及被保险货物在运输过程中由于各种外来原因所造成的损失</a:t>
            </a:r>
            <a:r>
              <a:rPr lang="zh-CN" altLang="zh-CN" sz="2400" dirty="0">
                <a:latin typeface="黑体" panose="02010609060101010101" pitchFamily="49" charset="-122"/>
                <a:ea typeface="黑体" panose="02010609060101010101" pitchFamily="49" charset="-122"/>
              </a:rPr>
              <a:t>。</a:t>
            </a:r>
            <a:endParaRPr lang="en-US" altLang="zh-CN" sz="2400" dirty="0">
              <a:latin typeface="黑体" panose="02010609060101010101" pitchFamily="49" charset="-122"/>
              <a:ea typeface="黑体" panose="02010609060101010101" pitchFamily="49" charset="-122"/>
            </a:endParaRPr>
          </a:p>
          <a:p>
            <a:pPr marL="0" lvl="0" indent="0" algn="just" eaLnBrk="1" hangingPunct="1">
              <a:buNone/>
            </a:pPr>
            <a:endParaRPr lang="en-US" altLang="zh-CN" dirty="0"/>
          </a:p>
          <a:p>
            <a:pPr marL="0" lvl="0" indent="0" algn="just" eaLnBrk="1" hangingPunct="1">
              <a:buNone/>
            </a:pPr>
            <a:endParaRPr lang="en-US" altLang="zh-CN" dirty="0" smtClean="0"/>
          </a:p>
        </p:txBody>
      </p:sp>
      <p:pic>
        <p:nvPicPr>
          <p:cNvPr id="4" name="图片 3"/>
          <p:cNvPicPr>
            <a:picLocks noChangeAspect="1"/>
          </p:cNvPicPr>
          <p:nvPr/>
        </p:nvPicPr>
        <p:blipFill>
          <a:blip r:embed="rId4"/>
          <a:stretch>
            <a:fillRect/>
          </a:stretch>
        </p:blipFill>
        <p:spPr>
          <a:xfrm>
            <a:off x="6966585" y="1003934"/>
            <a:ext cx="5143500" cy="4539615"/>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一、承</a:t>
            </a:r>
            <a:r>
              <a:rPr lang="zh-CN" altLang="en-US" sz="3200" dirty="0" smtClean="0">
                <a:latin typeface="黑体" panose="02010609060101010101" pitchFamily="49" charset="-122"/>
                <a:ea typeface="黑体" panose="02010609060101010101" pitchFamily="49" charset="-122"/>
              </a:rPr>
              <a:t>保风险：</a:t>
            </a:r>
            <a:r>
              <a:rPr lang="zh-CN" altLang="en-US" sz="3200" dirty="0">
                <a:latin typeface="黑体" panose="02010609060101010101" pitchFamily="49" charset="-122"/>
                <a:ea typeface="黑体" panose="02010609060101010101" pitchFamily="49" charset="-122"/>
              </a:rPr>
              <a:t>一切险和列明风险</a:t>
            </a:r>
            <a:endParaRPr lang="en-US" altLang="zh-CN" sz="3200" dirty="0">
              <a:latin typeface="黑体" panose="02010609060101010101" pitchFamily="49" charset="-122"/>
              <a:ea typeface="黑体" panose="02010609060101010101" pitchFamily="49" charset="-122"/>
            </a:endParaRPr>
          </a:p>
        </p:txBody>
      </p:sp>
      <p:sp>
        <p:nvSpPr>
          <p:cNvPr id="3075" name="Text Placeholder 12"/>
          <p:cNvSpPr txBox="1"/>
          <p:nvPr/>
        </p:nvSpPr>
        <p:spPr>
          <a:xfrm>
            <a:off x="373411" y="1007718"/>
            <a:ext cx="5344732" cy="207110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海洋运输货物保险</a:t>
            </a:r>
            <a:r>
              <a:rPr lang="zh-CN" altLang="zh-CN" sz="2000" b="1" dirty="0" smtClean="0">
                <a:latin typeface="黑体" panose="02010609060101010101" pitchFamily="49" charset="-122"/>
                <a:ea typeface="黑体" panose="02010609060101010101" pitchFamily="49" charset="-122"/>
                <a:cs typeface="黑体" panose="02010609060101010101" pitchFamily="49" charset="-122"/>
              </a:rPr>
              <a:t>一切险</a:t>
            </a:r>
            <a:r>
              <a:rPr lang="zh-CN" altLang="en-US" sz="2000" b="1" dirty="0">
                <a:latin typeface="黑体" panose="02010609060101010101" pitchFamily="49" charset="-122"/>
                <a:ea typeface="黑体" panose="02010609060101010101" pitchFamily="49" charset="-122"/>
                <a:cs typeface="黑体" panose="02010609060101010101" pitchFamily="49" charset="-122"/>
              </a:rPr>
              <a:t>：</a:t>
            </a: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一切险条款</a:t>
            </a:r>
            <a:endParaRPr lang="en-US" alt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除</a:t>
            </a:r>
            <a:r>
              <a:rPr lang="zh-CN" altLang="en-US" sz="2000" dirty="0">
                <a:latin typeface="黑体" panose="02010609060101010101" pitchFamily="49" charset="-122"/>
                <a:ea typeface="黑体" panose="02010609060101010101" pitchFamily="49" charset="-122"/>
                <a:cs typeface="黑体" panose="02010609060101010101" pitchFamily="49" charset="-122"/>
              </a:rPr>
              <a:t>包括上列平安险和水渍险的各项责任外，本保险还负责被保险货物在运输途中由于外来原因所致的全部或部分损失。</a:t>
            </a:r>
            <a:endParaRPr lang="en-US" altLang="zh-CN" sz="2000" dirty="0">
              <a:latin typeface="黑体" panose="02010609060101010101" pitchFamily="49" charset="-122"/>
              <a:ea typeface="黑体" panose="02010609060101010101" pitchFamily="49" charset="-122"/>
              <a:cs typeface="黑体" panose="02010609060101010101" pitchFamily="49" charset="-122"/>
            </a:endParaRPr>
          </a:p>
        </p:txBody>
      </p:sp>
      <p:sp>
        <p:nvSpPr>
          <p:cNvPr id="4" name="Text Placeholder 12"/>
          <p:cNvSpPr txBox="1"/>
          <p:nvPr/>
        </p:nvSpPr>
        <p:spPr>
          <a:xfrm>
            <a:off x="6272084" y="993666"/>
            <a:ext cx="5518596" cy="2267957"/>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zh-CN" altLang="en-US" sz="2000" b="1" dirty="0" smtClean="0">
                <a:latin typeface="黑体" panose="02010609060101010101" pitchFamily="49" charset="-122"/>
                <a:ea typeface="黑体" panose="02010609060101010101" pitchFamily="49" charset="-122"/>
                <a:cs typeface="黑体" panose="02010609060101010101" pitchFamily="49" charset="-122"/>
              </a:rPr>
              <a:t>远洋船舶保险一切险：</a:t>
            </a: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rPr>
              <a:t>列明风险条款</a:t>
            </a:r>
            <a:endParaRPr lang="en-US" altLang="zh-CN"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zh-CN" altLang="en-US" sz="2000" dirty="0" smtClean="0">
                <a:latin typeface="黑体" panose="02010609060101010101" pitchFamily="49" charset="-122"/>
                <a:ea typeface="黑体" panose="02010609060101010101" pitchFamily="49" charset="-122"/>
                <a:cs typeface="黑体" panose="02010609060101010101" pitchFamily="49" charset="-122"/>
              </a:rPr>
              <a:t>     本</a:t>
            </a:r>
            <a:r>
              <a:rPr lang="zh-CN" altLang="en-US" sz="2000" dirty="0">
                <a:latin typeface="黑体" panose="02010609060101010101" pitchFamily="49" charset="-122"/>
                <a:ea typeface="黑体" panose="02010609060101010101" pitchFamily="49" charset="-122"/>
                <a:cs typeface="黑体" panose="02010609060101010101" pitchFamily="49" charset="-122"/>
              </a:rPr>
              <a:t>保险承保上述原因所造成的被保险船舶的全损和部分损失以及下列责任和</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费用：１、碰撞责任：</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；２、共同海损</a:t>
            </a:r>
            <a:r>
              <a:rPr lang="zh-CN" altLang="en-US" sz="2000" dirty="0">
                <a:latin typeface="黑体" panose="02010609060101010101" pitchFamily="49" charset="-122"/>
                <a:ea typeface="黑体" panose="02010609060101010101" pitchFamily="49" charset="-122"/>
                <a:cs typeface="黑体" panose="02010609060101010101" pitchFamily="49" charset="-122"/>
              </a:rPr>
              <a:t>和</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救助：</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；３、施救：</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a:t>
            </a: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endParaRPr lang="zh-CN" altLang="en-US" sz="2000" dirty="0">
              <a:latin typeface="黑体" panose="02010609060101010101" pitchFamily="49" charset="-122"/>
              <a:ea typeface="黑体" panose="02010609060101010101" pitchFamily="49" charset="-122"/>
              <a:cs typeface="黑体" panose="02010609060101010101" pitchFamily="49" charset="-122"/>
            </a:endParaRPr>
          </a:p>
        </p:txBody>
      </p:sp>
      <p:pic>
        <p:nvPicPr>
          <p:cNvPr id="5" name="图片 4" descr="微信图片_20230817171444"/>
          <p:cNvPicPr>
            <a:picLocks noChangeAspect="1"/>
          </p:cNvPicPr>
          <p:nvPr/>
        </p:nvPicPr>
        <p:blipFill>
          <a:blip r:embed="rId4"/>
          <a:stretch>
            <a:fillRect/>
          </a:stretch>
        </p:blipFill>
        <p:spPr>
          <a:xfrm>
            <a:off x="374015" y="3256280"/>
            <a:ext cx="5343525" cy="3466465"/>
          </a:xfrm>
          <a:prstGeom prst="rect">
            <a:avLst/>
          </a:prstGeom>
        </p:spPr>
      </p:pic>
      <p:pic>
        <p:nvPicPr>
          <p:cNvPr id="6" name="图片 5" descr="微信图片_20230817171715"/>
          <p:cNvPicPr>
            <a:picLocks noChangeAspect="1"/>
          </p:cNvPicPr>
          <p:nvPr/>
        </p:nvPicPr>
        <p:blipFill>
          <a:blip r:embed="rId5"/>
          <a:stretch>
            <a:fillRect/>
          </a:stretch>
        </p:blipFill>
        <p:spPr>
          <a:xfrm>
            <a:off x="6272530" y="3256915"/>
            <a:ext cx="5518150" cy="3465830"/>
          </a:xfrm>
          <a:prstGeom prst="rect">
            <a:avLst/>
          </a:prstGeom>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3"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ctr" eaLnBrk="1" hangingPunct="1">
              <a:buNone/>
            </a:pPr>
            <a:r>
              <a:rPr lang="zh-CN" altLang="en-US" sz="3200" b="1" dirty="0">
                <a:solidFill>
                  <a:srgbClr val="FF0000"/>
                </a:solidFill>
                <a:latin typeface="黑体" panose="02010609060101010101" pitchFamily="49" charset="-122"/>
                <a:ea typeface="黑体" panose="02010609060101010101" pitchFamily="49" charset="-122"/>
              </a:rPr>
              <a:t>海上保险合同的若干法律和实务问题研究</a:t>
            </a:r>
            <a:endParaRPr lang="en-US" altLang="zh-CN" sz="3200" b="1" dirty="0">
              <a:solidFill>
                <a:srgbClr val="FF0000"/>
              </a:solidFill>
              <a:latin typeface="黑体" panose="02010609060101010101" pitchFamily="49" charset="-122"/>
              <a:ea typeface="黑体" panose="02010609060101010101" pitchFamily="49" charset="-122"/>
            </a:endParaRPr>
          </a:p>
        </p:txBody>
      </p:sp>
      <p:sp>
        <p:nvSpPr>
          <p:cNvPr id="4" name="圆角矩形 4"/>
          <p:cNvSpPr/>
          <p:nvPr/>
        </p:nvSpPr>
        <p:spPr>
          <a:xfrm>
            <a:off x="3087114" y="2753501"/>
            <a:ext cx="5949680" cy="772843"/>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一</a:t>
            </a:r>
            <a:r>
              <a:rPr lang="zh-CN" altLang="en-US" sz="2800" dirty="0" smtClean="0">
                <a:latin typeface="黑体" panose="02010609060101010101" pitchFamily="49" charset="-122"/>
                <a:ea typeface="黑体" panose="02010609060101010101" pitchFamily="49" charset="-122"/>
              </a:rPr>
              <a:t>、承保风险：一切险和列明风险</a:t>
            </a:r>
            <a:endParaRPr lang="en-US" altLang="zh-CN" sz="2800" dirty="0">
              <a:latin typeface="黑体" panose="02010609060101010101" pitchFamily="49" charset="-122"/>
              <a:ea typeface="黑体" panose="02010609060101010101" pitchFamily="49" charset="-122"/>
            </a:endParaRPr>
          </a:p>
        </p:txBody>
      </p:sp>
      <p:sp>
        <p:nvSpPr>
          <p:cNvPr id="5" name="圆角矩形 4"/>
          <p:cNvSpPr/>
          <p:nvPr/>
        </p:nvSpPr>
        <p:spPr>
          <a:xfrm>
            <a:off x="3073346" y="5076922"/>
            <a:ext cx="5976059"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latin typeface="黑体" panose="02010609060101010101" pitchFamily="49" charset="-122"/>
                <a:ea typeface="黑体" panose="02010609060101010101" pitchFamily="49" charset="-122"/>
              </a:rPr>
              <a:t>三</a:t>
            </a:r>
            <a:r>
              <a:rPr lang="zh-CN" altLang="en-US" sz="2800" dirty="0" smtClean="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保险免责条款的</a:t>
            </a:r>
            <a:r>
              <a:rPr lang="zh-CN" altLang="en-US" sz="2800" dirty="0" smtClean="0">
                <a:latin typeface="黑体" panose="02010609060101010101" pitchFamily="49" charset="-122"/>
                <a:ea typeface="黑体" panose="02010609060101010101" pitchFamily="49" charset="-122"/>
              </a:rPr>
              <a:t>范围</a:t>
            </a:r>
            <a:endParaRPr lang="en-US" altLang="zh-CN" sz="2800" dirty="0">
              <a:solidFill>
                <a:srgbClr val="000000"/>
              </a:solidFill>
              <a:latin typeface="黑体" panose="02010609060101010101" pitchFamily="49" charset="-122"/>
              <a:ea typeface="黑体" panose="02010609060101010101" pitchFamily="49" charset="-122"/>
            </a:endParaRPr>
          </a:p>
        </p:txBody>
      </p:sp>
      <p:sp>
        <p:nvSpPr>
          <p:cNvPr id="6" name="圆角矩形 5"/>
          <p:cNvSpPr/>
          <p:nvPr/>
        </p:nvSpPr>
        <p:spPr>
          <a:xfrm>
            <a:off x="4972439" y="1493865"/>
            <a:ext cx="2109431" cy="7259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fontAlgn="auto">
              <a:spcBef>
                <a:spcPts val="0"/>
              </a:spcBef>
              <a:spcAft>
                <a:spcPts val="0"/>
              </a:spcAft>
              <a:defRPr/>
            </a:pPr>
            <a:r>
              <a:rPr lang="zh-CN" altLang="en-US" sz="3200" dirty="0">
                <a:solidFill>
                  <a:sysClr val="windowText" lastClr="000000"/>
                </a:solidFill>
                <a:latin typeface="黑体" panose="02010609060101010101" pitchFamily="49" charset="-122"/>
                <a:ea typeface="黑体" panose="02010609060101010101" pitchFamily="49" charset="-122"/>
              </a:rPr>
              <a:t>目录</a:t>
            </a:r>
          </a:p>
        </p:txBody>
      </p:sp>
      <p:sp>
        <p:nvSpPr>
          <p:cNvPr id="7" name="右箭头 6"/>
          <p:cNvSpPr>
            <a:spLocks noChangeArrowheads="1"/>
          </p:cNvSpPr>
          <p:nvPr/>
        </p:nvSpPr>
        <p:spPr bwMode="auto">
          <a:xfrm>
            <a:off x="2312612" y="4117028"/>
            <a:ext cx="545123" cy="407987"/>
          </a:xfrm>
          <a:prstGeom prst="rightArrow">
            <a:avLst>
              <a:gd name="adj1" fmla="val 50000"/>
              <a:gd name="adj2" fmla="val 54160"/>
            </a:avLst>
          </a:prstGeom>
          <a:gradFill rotWithShape="1">
            <a:gsLst>
              <a:gs pos="0">
                <a:srgbClr val="FFA2A1"/>
              </a:gs>
              <a:gs pos="35001">
                <a:srgbClr val="FFBEBD"/>
              </a:gs>
              <a:gs pos="100000">
                <a:srgbClr val="FFE5E5"/>
              </a:gs>
            </a:gsLst>
            <a:lin ang="16200000" scaled="1"/>
          </a:gradFill>
          <a:ln w="9525" algn="ctr">
            <a:solidFill>
              <a:srgbClr val="BE4B48"/>
            </a:solidFill>
            <a:miter lim="800000"/>
          </a:ln>
          <a:effectLst>
            <a:outerShdw dist="20000" dir="5400000" rotWithShape="0">
              <a:srgbClr val="000000">
                <a:alpha val="37999"/>
              </a:srgbClr>
            </a:outerShdw>
          </a:effectLst>
        </p:spPr>
        <p:txBody>
          <a:bodyPr rot="10800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defRPr/>
            </a:pPr>
            <a:endParaRPr lang="zh-CN" altLang="en-US" b="0"/>
          </a:p>
        </p:txBody>
      </p:sp>
      <p:sp>
        <p:nvSpPr>
          <p:cNvPr id="8" name="圆角矩形 5"/>
          <p:cNvSpPr/>
          <p:nvPr/>
        </p:nvSpPr>
        <p:spPr>
          <a:xfrm>
            <a:off x="3081250" y="3929820"/>
            <a:ext cx="5955544" cy="773036"/>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nchor="ctr"/>
          <a:lstStyle>
            <a:lvl1pPr algn="l" eaLnBrk="0" fontAlgn="base" hangingPunct="0">
              <a:defRPr sz="2400">
                <a:solidFill>
                  <a:schemeClr val="tx1"/>
                </a:solidFill>
                <a:latin typeface="Arial" panose="020B0604020202020204" pitchFamily="34" charset="0"/>
                <a:ea typeface="宋体" panose="02010600030101010101" pitchFamily="2" charset="-122"/>
              </a:defRPr>
            </a:lvl1pPr>
            <a:lvl2pPr marL="742950" indent="-285750" algn="l" eaLnBrk="0" fontAlgn="base" hangingPunct="0">
              <a:defRPr sz="2400">
                <a:solidFill>
                  <a:schemeClr val="tx1"/>
                </a:solidFill>
                <a:latin typeface="Arial" panose="020B0604020202020204" pitchFamily="34" charset="0"/>
                <a:ea typeface="宋体" panose="02010600030101010101" pitchFamily="2" charset="-122"/>
              </a:defRPr>
            </a:lvl2pPr>
            <a:lvl3pPr marL="1143000" indent="-228600" algn="l" eaLnBrk="0" fontAlgn="base" hangingPunct="0">
              <a:defRPr sz="2400">
                <a:solidFill>
                  <a:schemeClr val="tx1"/>
                </a:solidFill>
                <a:latin typeface="Arial" panose="020B0604020202020204" pitchFamily="34" charset="0"/>
                <a:ea typeface="宋体" panose="02010600030101010101" pitchFamily="2" charset="-122"/>
              </a:defRPr>
            </a:lvl3pPr>
            <a:lvl4pPr marL="1600200" indent="-228600" algn="l" eaLnBrk="0" fontAlgn="base" hangingPunct="0">
              <a:defRPr sz="2400">
                <a:solidFill>
                  <a:schemeClr val="tx1"/>
                </a:solidFill>
                <a:latin typeface="Arial" panose="020B0604020202020204" pitchFamily="34" charset="0"/>
                <a:ea typeface="宋体" panose="02010600030101010101" pitchFamily="2" charset="-122"/>
              </a:defRPr>
            </a:lvl4pPr>
            <a:lvl5pPr marL="2057400" indent="-228600" algn="l" eaLnBrk="0" fontAlgn="base" hangingPunct="0">
              <a:defRPr sz="2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latin typeface="黑体" panose="02010609060101010101" pitchFamily="49" charset="-122"/>
                <a:ea typeface="黑体" panose="02010609060101010101" pitchFamily="49" charset="-122"/>
              </a:rPr>
              <a:t>二、保险免责条款的提示和说明义务</a:t>
            </a:r>
            <a:endParaRPr lang="en-US" altLang="zh-CN" sz="2800" dirty="0">
              <a:solidFill>
                <a:srgbClr val="000000"/>
              </a:solidFill>
              <a:latin typeface="黑体" panose="02010609060101010101" pitchFamily="49" charset="-122"/>
              <a:ea typeface="黑体" panose="02010609060101010101" pitchFamily="49" charset="-122"/>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10" cstate="print"/>
          <a:stretch>
            <a:fillRect/>
          </a:stretch>
        </a:blipFill>
        <a:effectLst/>
      </p:bgPr>
    </p:bg>
    <p:spTree>
      <p:nvGrpSpPr>
        <p:cNvPr id="1" name=""/>
        <p:cNvGrpSpPr/>
        <p:nvPr/>
      </p:nvGrpSpPr>
      <p:grpSpPr>
        <a:xfrm>
          <a:off x="0" y="0"/>
          <a:ext cx="0" cy="0"/>
          <a:chOff x="0" y="0"/>
          <a:chExt cx="0" cy="0"/>
        </a:xfrm>
      </p:grpSpPr>
      <p:sp>
        <p:nvSpPr>
          <p:cNvPr id="3074" name="Text Placeholder 12"/>
          <p:cNvSpPr txBox="1"/>
          <p:nvPr/>
        </p:nvSpPr>
        <p:spPr>
          <a:xfrm>
            <a:off x="4030663" y="93663"/>
            <a:ext cx="7907337" cy="736600"/>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indent="0" algn="ctr" eaLnBrk="1" hangingPunct="1">
              <a:buNone/>
            </a:pPr>
            <a:r>
              <a:rPr lang="zh-CN" altLang="en-US" sz="3200" dirty="0">
                <a:latin typeface="黑体" panose="02010609060101010101" pitchFamily="49" charset="-122"/>
                <a:ea typeface="黑体" panose="02010609060101010101" pitchFamily="49" charset="-122"/>
              </a:rPr>
              <a:t>二、保险免责条款的提示和说明义务</a:t>
            </a:r>
          </a:p>
        </p:txBody>
      </p:sp>
      <p:sp>
        <p:nvSpPr>
          <p:cNvPr id="3075" name="Text Placeholder 12"/>
          <p:cNvSpPr txBox="1"/>
          <p:nvPr/>
        </p:nvSpPr>
        <p:spPr>
          <a:xfrm>
            <a:off x="247651" y="957843"/>
            <a:ext cx="6369049" cy="2810791"/>
          </a:xfrm>
          <a:prstGeom prst="rect">
            <a:avLst/>
          </a:prstGeom>
          <a:noFill/>
          <a:ln w="9525">
            <a:noFill/>
          </a:ln>
        </p:spPr>
        <p:txBody>
          <a:bodyPr/>
          <a:lstStyle>
            <a:lvl1pPr marL="228600" indent="-228600" algn="l" rtl="0" eaLnBrk="0" fontAlgn="base" hangingPunct="0">
              <a:lnSpc>
                <a:spcPct val="130000"/>
              </a:lnSpc>
              <a:spcBef>
                <a:spcPct val="0"/>
              </a:spcBef>
              <a:spcAft>
                <a:spcPts val="1000"/>
              </a:spcAft>
              <a:buFont typeface="Arial" panose="020B0604020202020204" pitchFamily="34" charset="0"/>
              <a:buChar char="●"/>
              <a:defRPr kern="1200" spc="150">
                <a:solidFill>
                  <a:srgbClr val="595959"/>
                </a:solidFill>
                <a:latin typeface="+mn-lt"/>
                <a:ea typeface="+mn-ea"/>
                <a:cs typeface="+mn-cs"/>
              </a:defRPr>
            </a:lvl1pPr>
            <a:lvl2pPr marL="685800" indent="-228600" algn="l" rtl="0" eaLnBrk="0" fontAlgn="base" hangingPunct="0">
              <a:lnSpc>
                <a:spcPct val="120000"/>
              </a:lnSpc>
              <a:spcBef>
                <a:spcPct val="0"/>
              </a:spcBef>
              <a:spcAft>
                <a:spcPts val="600"/>
              </a:spcAft>
              <a:buFont typeface="Arial" panose="020B0604020202020204" pitchFamily="34" charset="0"/>
              <a:buChar char="●"/>
              <a:tabLst>
                <a:tab pos="1609725" algn="l"/>
              </a:tabLst>
              <a:defRPr sz="1600" kern="1200" spc="150">
                <a:solidFill>
                  <a:srgbClr val="595959"/>
                </a:solidFill>
                <a:latin typeface="+mn-lt"/>
                <a:ea typeface="+mn-ea"/>
                <a:cs typeface="+mn-cs"/>
              </a:defRPr>
            </a:lvl2pPr>
            <a:lvl3pPr marL="1143000" indent="-228600" algn="l" rtl="0" eaLnBrk="0" fontAlgn="base" hangingPunct="0">
              <a:lnSpc>
                <a:spcPct val="120000"/>
              </a:lnSpc>
              <a:spcBef>
                <a:spcPct val="0"/>
              </a:spcBef>
              <a:spcAft>
                <a:spcPts val="600"/>
              </a:spcAft>
              <a:buFont typeface="Arial" panose="020B0604020202020204" pitchFamily="34" charset="0"/>
              <a:buChar char="●"/>
              <a:defRPr sz="1600" kern="1200" spc="150">
                <a:solidFill>
                  <a:srgbClr val="595959"/>
                </a:solidFill>
                <a:latin typeface="+mn-lt"/>
                <a:ea typeface="+mn-ea"/>
                <a:cs typeface="+mn-cs"/>
              </a:defRPr>
            </a:lvl3pPr>
            <a:lvl4pPr marL="1600200" indent="-228600" algn="l" rtl="0" eaLnBrk="0" fontAlgn="base" hangingPunct="0">
              <a:lnSpc>
                <a:spcPct val="120000"/>
              </a:lnSpc>
              <a:spcBef>
                <a:spcPct val="0"/>
              </a:spcBef>
              <a:spcAft>
                <a:spcPts val="300"/>
              </a:spcAft>
              <a:buFont typeface="Wingdings" panose="05000000000000000000" pitchFamily="2" charset="2"/>
              <a:buChar char=""/>
              <a:defRPr sz="1400" kern="1200" spc="150">
                <a:solidFill>
                  <a:srgbClr val="595959"/>
                </a:solidFill>
                <a:latin typeface="+mn-lt"/>
                <a:ea typeface="+mn-ea"/>
                <a:cs typeface="+mn-cs"/>
              </a:defRPr>
            </a:lvl4pPr>
            <a:lvl5pPr marL="2057400" indent="-228600" algn="l" rtl="0" eaLnBrk="0" fontAlgn="base" hangingPunct="0">
              <a:lnSpc>
                <a:spcPct val="120000"/>
              </a:lnSpc>
              <a:spcBef>
                <a:spcPct val="0"/>
              </a:spcBef>
              <a:spcAft>
                <a:spcPts val="300"/>
              </a:spcAft>
              <a:buFont typeface="Arial" panose="020B0604020202020204" pitchFamily="34" charset="0"/>
              <a:buChar char="•"/>
              <a:defRPr sz="1400" kern="1200" spc="150">
                <a:solidFill>
                  <a:srgbClr val="595959"/>
                </a:solidFill>
                <a:latin typeface="+mn-lt"/>
                <a:ea typeface="+mn-ea"/>
                <a:cs typeface="+mn-cs"/>
              </a:defRPr>
            </a:lvl5pPr>
          </a:lstStyle>
          <a:p>
            <a:pPr marL="0" lvl="0" indent="0" algn="just" eaLnBrk="1" hangingPunct="1">
              <a:buNone/>
            </a:pPr>
            <a:r>
              <a:rPr lang="en-US" altLang="zh-CN" sz="2000" b="1" dirty="0" smtClean="0">
                <a:latin typeface="黑体" panose="02010609060101010101" pitchFamily="49" charset="-122"/>
                <a:ea typeface="黑体" panose="02010609060101010101" pitchFamily="49" charset="-122"/>
                <a:cs typeface="黑体" panose="02010609060101010101" pitchFamily="49" charset="-122"/>
              </a:rPr>
              <a:t>《</a:t>
            </a:r>
            <a:r>
              <a:rPr lang="zh-CN" altLang="en-US" sz="2000" b="1" dirty="0">
                <a:latin typeface="黑体" panose="02010609060101010101" pitchFamily="49" charset="-122"/>
                <a:ea typeface="黑体" panose="02010609060101010101" pitchFamily="49" charset="-122"/>
                <a:cs typeface="黑体" panose="02010609060101010101" pitchFamily="49" charset="-122"/>
              </a:rPr>
              <a:t>保险法</a:t>
            </a:r>
            <a:r>
              <a:rPr lang="en-US" altLang="zh-CN" sz="2000" b="1" dirty="0">
                <a:latin typeface="黑体" panose="02010609060101010101" pitchFamily="49" charset="-122"/>
                <a:ea typeface="黑体" panose="02010609060101010101" pitchFamily="49" charset="-122"/>
                <a:cs typeface="黑体" panose="02010609060101010101" pitchFamily="49" charset="-122"/>
              </a:rPr>
              <a:t>》</a:t>
            </a:r>
            <a:r>
              <a:rPr lang="zh-CN" altLang="en-US" sz="2000" dirty="0">
                <a:latin typeface="黑体" panose="02010609060101010101" pitchFamily="49" charset="-122"/>
                <a:ea typeface="黑体" panose="02010609060101010101" pitchFamily="49" charset="-122"/>
                <a:cs typeface="黑体" panose="02010609060101010101" pitchFamily="49" charset="-122"/>
              </a:rPr>
              <a:t>第十七条第二</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款：</a:t>
            </a:r>
            <a:endParaRPr lang="en-US" altLang="zh-CN" sz="2000" dirty="0" smtClean="0">
              <a:latin typeface="黑体" panose="02010609060101010101" pitchFamily="49" charset="-122"/>
              <a:ea typeface="黑体" panose="02010609060101010101" pitchFamily="49" charset="-122"/>
              <a:cs typeface="黑体" panose="02010609060101010101" pitchFamily="49" charset="-122"/>
            </a:endParaRPr>
          </a:p>
          <a:p>
            <a:pPr marL="0" lvl="0" indent="0" algn="just" eaLnBrk="1" hangingPunct="1">
              <a:buNone/>
            </a:pPr>
            <a:r>
              <a:rPr lang="en-US" altLang="zh-CN" sz="2000" dirty="0">
                <a:latin typeface="黑体" panose="02010609060101010101" pitchFamily="49" charset="-122"/>
                <a:ea typeface="黑体" panose="02010609060101010101" pitchFamily="49" charset="-122"/>
                <a:cs typeface="黑体" panose="02010609060101010101" pitchFamily="49" charset="-122"/>
              </a:rPr>
              <a:t> </a:t>
            </a:r>
            <a:r>
              <a:rPr lang="en-US" altLang="zh-CN" sz="2000" dirty="0" smtClean="0">
                <a:latin typeface="黑体" panose="02010609060101010101" pitchFamily="49" charset="-122"/>
                <a:ea typeface="黑体" panose="02010609060101010101" pitchFamily="49" charset="-122"/>
                <a:cs typeface="黑体" panose="02010609060101010101" pitchFamily="49" charset="-122"/>
              </a:rPr>
              <a:t>   </a:t>
            </a:r>
            <a:r>
              <a:rPr lang="zh-CN" altLang="en-US" sz="2000" dirty="0" smtClean="0">
                <a:latin typeface="黑体" panose="02010609060101010101" pitchFamily="49" charset="-122"/>
                <a:ea typeface="黑体" panose="02010609060101010101" pitchFamily="49" charset="-122"/>
                <a:cs typeface="黑体" panose="02010609060101010101" pitchFamily="49" charset="-122"/>
              </a:rPr>
              <a:t>对</a:t>
            </a:r>
            <a:r>
              <a:rPr lang="zh-CN" altLang="en-US" sz="2000" dirty="0">
                <a:latin typeface="黑体" panose="02010609060101010101" pitchFamily="49" charset="-122"/>
                <a:ea typeface="黑体" panose="02010609060101010101" pitchFamily="49" charset="-122"/>
                <a:cs typeface="黑体" panose="02010609060101010101" pitchFamily="49" charset="-122"/>
              </a:rPr>
              <a:t>保险合同中</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免除保险人责任的条款</a:t>
            </a:r>
            <a:r>
              <a:rPr lang="zh-CN" altLang="en-US" sz="2000" dirty="0">
                <a:latin typeface="黑体" panose="02010609060101010101" pitchFamily="49" charset="-122"/>
                <a:ea typeface="黑体" panose="02010609060101010101" pitchFamily="49" charset="-122"/>
                <a:cs typeface="黑体" panose="02010609060101010101" pitchFamily="49" charset="-122"/>
              </a:rPr>
              <a:t>，保险人在订立合同时应当在投保单、保险单或者其他保险凭证上作出足以引起投保人注意的</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提示</a:t>
            </a:r>
            <a:r>
              <a:rPr lang="zh-CN" altLang="en-US" sz="2000" dirty="0">
                <a:latin typeface="黑体" panose="02010609060101010101" pitchFamily="49" charset="-122"/>
                <a:ea typeface="黑体" panose="02010609060101010101" pitchFamily="49" charset="-122"/>
                <a:cs typeface="黑体" panose="02010609060101010101" pitchFamily="49" charset="-122"/>
              </a:rPr>
              <a:t>，并对该条款的内容以书面或者口头形式向投保人作出</a:t>
            </a:r>
            <a:r>
              <a:rPr lang="zh-CN" altLang="en-US" sz="2000" dirty="0">
                <a:solidFill>
                  <a:srgbClr val="FF0000"/>
                </a:solidFill>
                <a:latin typeface="黑体" panose="02010609060101010101" pitchFamily="49" charset="-122"/>
                <a:ea typeface="黑体" panose="02010609060101010101" pitchFamily="49" charset="-122"/>
                <a:cs typeface="黑体" panose="02010609060101010101" pitchFamily="49" charset="-122"/>
              </a:rPr>
              <a:t>明确说明</a:t>
            </a:r>
            <a:r>
              <a:rPr lang="zh-CN" altLang="en-US" sz="2000" dirty="0">
                <a:latin typeface="黑体" panose="02010609060101010101" pitchFamily="49" charset="-122"/>
                <a:ea typeface="黑体" panose="02010609060101010101" pitchFamily="49" charset="-122"/>
                <a:cs typeface="黑体" panose="02010609060101010101" pitchFamily="49" charset="-122"/>
              </a:rPr>
              <a:t>；未作提示或者明确说明的，该条款不产生效力</a:t>
            </a:r>
            <a:r>
              <a:rPr lang="zh-CN" altLang="en-US" sz="2000" dirty="0" smtClean="0"/>
              <a:t>。</a:t>
            </a:r>
            <a:endParaRPr lang="en-US" altLang="zh-CN" sz="2000" dirty="0" smtClean="0"/>
          </a:p>
          <a:p>
            <a:pPr marL="0" lvl="0" indent="0" algn="just" eaLnBrk="1" hangingPunct="1">
              <a:buNone/>
            </a:pPr>
            <a:endParaRPr lang="en-US" altLang="zh-CN" sz="2000" dirty="0"/>
          </a:p>
          <a:p>
            <a:pPr marL="0" lvl="0" indent="0" algn="just" eaLnBrk="1" hangingPunct="1">
              <a:buNone/>
            </a:pPr>
            <a:endParaRPr lang="en-US" altLang="zh-CN" dirty="0" smtClean="0"/>
          </a:p>
          <a:p>
            <a:pPr marL="0" lvl="0" indent="0" algn="just" eaLnBrk="1" hangingPunct="1">
              <a:buNone/>
            </a:pPr>
            <a:endParaRPr lang="en-US" altLang="zh-CN" dirty="0" smtClean="0"/>
          </a:p>
        </p:txBody>
      </p:sp>
      <p:pic>
        <p:nvPicPr>
          <p:cNvPr id="2" name="图片 1"/>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7232651" y="1014993"/>
            <a:ext cx="4114799" cy="5771470"/>
          </a:xfrm>
          <a:prstGeom prst="rect">
            <a:avLst/>
          </a:prstGeom>
        </p:spPr>
      </p:pic>
      <p:sp>
        <p:nvSpPr>
          <p:cNvPr id="19" name="矩形 18"/>
          <p:cNvSpPr/>
          <p:nvPr>
            <p:custDataLst>
              <p:tags r:id="rId2"/>
            </p:custDataLst>
          </p:nvPr>
        </p:nvSpPr>
        <p:spPr>
          <a:xfrm>
            <a:off x="1031809" y="3896214"/>
            <a:ext cx="4850765" cy="2810225"/>
          </a:xfrm>
          <a:prstGeom prst="rect">
            <a:avLst/>
          </a:prstGeom>
          <a:solidFill>
            <a:schemeClr val="accent6">
              <a:lumMod val="40000"/>
              <a:lumOff val="60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custDataLst>
              <p:tags r:id="rId3"/>
            </p:custDataLst>
          </p:nvPr>
        </p:nvSpPr>
        <p:spPr>
          <a:xfrm>
            <a:off x="1482090" y="4420189"/>
            <a:ext cx="2019300" cy="2110980"/>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3180" h="2985">
                <a:moveTo>
                  <a:pt x="1767" y="0"/>
                </a:moveTo>
                <a:cubicBezTo>
                  <a:pt x="2331" y="0"/>
                  <a:pt x="2834" y="223"/>
                  <a:pt x="3157" y="571"/>
                </a:cubicBezTo>
                <a:lnTo>
                  <a:pt x="3180" y="596"/>
                </a:lnTo>
                <a:lnTo>
                  <a:pt x="3154" y="608"/>
                </a:lnTo>
                <a:cubicBezTo>
                  <a:pt x="2763" y="801"/>
                  <a:pt x="2502" y="1150"/>
                  <a:pt x="2502" y="1549"/>
                </a:cubicBezTo>
                <a:cubicBezTo>
                  <a:pt x="2502" y="1928"/>
                  <a:pt x="2739" y="2263"/>
                  <a:pt x="3099" y="2460"/>
                </a:cubicBezTo>
                <a:lnTo>
                  <a:pt x="3108" y="2465"/>
                </a:lnTo>
                <a:lnTo>
                  <a:pt x="3103" y="2469"/>
                </a:lnTo>
                <a:cubicBezTo>
                  <a:pt x="2779" y="2785"/>
                  <a:pt x="2301" y="2985"/>
                  <a:pt x="1767" y="2985"/>
                </a:cubicBezTo>
                <a:cubicBezTo>
                  <a:pt x="791" y="2985"/>
                  <a:pt x="0" y="2317"/>
                  <a:pt x="0" y="1493"/>
                </a:cubicBezTo>
                <a:cubicBezTo>
                  <a:pt x="0" y="668"/>
                  <a:pt x="791" y="0"/>
                  <a:pt x="1767"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20"/>
          <p:cNvSpPr/>
          <p:nvPr>
            <p:custDataLst>
              <p:tags r:id="rId4"/>
            </p:custDataLst>
          </p:nvPr>
        </p:nvSpPr>
        <p:spPr>
          <a:xfrm>
            <a:off x="3076915" y="4841285"/>
            <a:ext cx="616585" cy="1369131"/>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1032" h="1869">
                <a:moveTo>
                  <a:pt x="678" y="0"/>
                </a:moveTo>
                <a:lnTo>
                  <a:pt x="681" y="4"/>
                </a:lnTo>
                <a:cubicBezTo>
                  <a:pt x="901" y="253"/>
                  <a:pt x="1032" y="562"/>
                  <a:pt x="1032" y="897"/>
                </a:cubicBezTo>
                <a:cubicBezTo>
                  <a:pt x="1032" y="1257"/>
                  <a:pt x="881" y="1588"/>
                  <a:pt x="629" y="1846"/>
                </a:cubicBezTo>
                <a:lnTo>
                  <a:pt x="606" y="1869"/>
                </a:lnTo>
                <a:lnTo>
                  <a:pt x="597" y="1864"/>
                </a:lnTo>
                <a:cubicBezTo>
                  <a:pt x="237" y="1667"/>
                  <a:pt x="0" y="1332"/>
                  <a:pt x="0" y="953"/>
                </a:cubicBezTo>
                <a:cubicBezTo>
                  <a:pt x="0" y="554"/>
                  <a:pt x="261" y="205"/>
                  <a:pt x="652" y="12"/>
                </a:cubicBezTo>
                <a:lnTo>
                  <a:pt x="678" y="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9pPr>
          </a:lstStyle>
          <a:p>
            <a:pPr algn="ctr"/>
            <a:endParaRPr lang="zh-CN" altLang="en-US"/>
          </a:p>
        </p:txBody>
      </p:sp>
      <p:sp>
        <p:nvSpPr>
          <p:cNvPr id="22" name="任意多边形 21"/>
          <p:cNvSpPr/>
          <p:nvPr>
            <p:custDataLst>
              <p:tags r:id="rId5"/>
            </p:custDataLst>
          </p:nvPr>
        </p:nvSpPr>
        <p:spPr>
          <a:xfrm>
            <a:off x="3451718" y="4716240"/>
            <a:ext cx="1260475" cy="1613114"/>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2103" h="2199">
                <a:moveTo>
                  <a:pt x="749" y="0"/>
                </a:moveTo>
                <a:cubicBezTo>
                  <a:pt x="1497" y="0"/>
                  <a:pt x="2103" y="492"/>
                  <a:pt x="2103" y="1100"/>
                </a:cubicBezTo>
                <a:cubicBezTo>
                  <a:pt x="2103" y="1707"/>
                  <a:pt x="1497" y="2199"/>
                  <a:pt x="749" y="2199"/>
                </a:cubicBezTo>
                <a:cubicBezTo>
                  <a:pt x="480" y="2199"/>
                  <a:pt x="229" y="2135"/>
                  <a:pt x="19" y="2026"/>
                </a:cubicBezTo>
                <a:lnTo>
                  <a:pt x="0" y="2016"/>
                </a:lnTo>
                <a:lnTo>
                  <a:pt x="23" y="1993"/>
                </a:lnTo>
                <a:cubicBezTo>
                  <a:pt x="275" y="1735"/>
                  <a:pt x="426" y="1404"/>
                  <a:pt x="426" y="1044"/>
                </a:cubicBezTo>
                <a:cubicBezTo>
                  <a:pt x="426" y="709"/>
                  <a:pt x="296" y="400"/>
                  <a:pt x="75" y="151"/>
                </a:cubicBezTo>
                <a:lnTo>
                  <a:pt x="72" y="147"/>
                </a:lnTo>
                <a:lnTo>
                  <a:pt x="75" y="146"/>
                </a:lnTo>
                <a:cubicBezTo>
                  <a:pt x="273" y="53"/>
                  <a:pt x="503" y="0"/>
                  <a:pt x="749" y="0"/>
                </a:cubicBez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lvl="0"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lt1"/>
                </a:solidFill>
                <a:latin typeface="Arial" panose="020B0604020202020204" pitchFamily="34" charset="0"/>
                <a:ea typeface="微软雅黑" panose="020B0503020204020204" pitchFamily="34" charset="-122"/>
                <a:cs typeface="+mn-cs"/>
              </a:defRPr>
            </a:lvl9pPr>
          </a:lstStyle>
          <a:p>
            <a:pPr algn="ctr"/>
            <a:endParaRPr lang="zh-CN" altLang="en-US"/>
          </a:p>
        </p:txBody>
      </p:sp>
      <p:sp>
        <p:nvSpPr>
          <p:cNvPr id="23" name="文本框 22"/>
          <p:cNvSpPr txBox="1"/>
          <p:nvPr>
            <p:custDataLst>
              <p:tags r:id="rId6"/>
            </p:custDataLst>
          </p:nvPr>
        </p:nvSpPr>
        <p:spPr>
          <a:xfrm>
            <a:off x="1605915" y="5184094"/>
            <a:ext cx="1471295" cy="39878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承保风险</a:t>
            </a:r>
          </a:p>
        </p:txBody>
      </p:sp>
      <p:sp>
        <p:nvSpPr>
          <p:cNvPr id="24" name="文本框 23"/>
          <p:cNvSpPr txBox="1"/>
          <p:nvPr>
            <p:custDataLst>
              <p:tags r:id="rId7"/>
            </p:custDataLst>
          </p:nvPr>
        </p:nvSpPr>
        <p:spPr>
          <a:xfrm>
            <a:off x="3869942" y="5168854"/>
            <a:ext cx="804414" cy="706755"/>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除外风险</a:t>
            </a:r>
          </a:p>
        </p:txBody>
      </p:sp>
      <p:sp>
        <p:nvSpPr>
          <p:cNvPr id="25" name="文本框 24"/>
          <p:cNvSpPr txBox="1"/>
          <p:nvPr>
            <p:custDataLst>
              <p:tags r:id="rId8"/>
            </p:custDataLst>
          </p:nvPr>
        </p:nvSpPr>
        <p:spPr>
          <a:xfrm>
            <a:off x="3364865" y="3997189"/>
            <a:ext cx="2431415" cy="398780"/>
          </a:xfrm>
          <a:prstGeom prst="rect">
            <a:avLst/>
          </a:prstGeom>
        </p:spPr>
        <p:txBody>
          <a:bodyPr wrap="square">
            <a:spAutoFit/>
            <a:extLst>
              <a:ext uri="{4A0BC546-FE56-4ADE-93B0-CB8AF2F6F144}">
                <wpsdc:textFrameExt xmlns="" xmlns:wpsdc="http://www.wps.cn/officeDocument/2022/drawingmlCustomData" type="text"/>
              </a:ext>
            </a:extLst>
          </a:bodyPr>
          <a:lstStyle/>
          <a:p>
            <a:pPr algn="l"/>
            <a:r>
              <a:rPr lang="zh-CN" altLang="en-US" sz="2000" dirty="0">
                <a:latin typeface="黑体" panose="02010609060101010101" pitchFamily="49" charset="-122"/>
                <a:ea typeface="黑体" panose="02010609060101010101" pitchFamily="49" charset="-122"/>
              </a:rPr>
              <a:t>非承保非除外风险</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4e2c1c9b-571f-40e3-b850-454ad3ee99ed"/>
  <p:tag name="COMMONDATA" val="eyJoZGlkIjoiOThjNTRhNTI4M2Y3MDNlMjE1MWIzYWViZGQ2YTBmMTQ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1791</Words>
  <Application>Microsoft Office PowerPoint</Application>
  <PresentationFormat>自定义</PresentationFormat>
  <Paragraphs>86</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WPS</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ThinkPad</dc:creator>
  <cp:lastModifiedBy>hsub</cp:lastModifiedBy>
  <cp:revision>222</cp:revision>
  <dcterms:created xsi:type="dcterms:W3CDTF">2019-06-19T02:08:00Z</dcterms:created>
  <dcterms:modified xsi:type="dcterms:W3CDTF">2023-09-04T08:47:08Z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E538BDAC0F4B469EAA59CC20B14A3A41_13</vt:lpwstr>
  </property>
</Properties>
</file>