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60" r:id="rId4"/>
    <p:sldId id="262" r:id="rId5"/>
    <p:sldId id="263" r:id="rId6"/>
    <p:sldId id="264" r:id="rId7"/>
    <p:sldId id="301" r:id="rId8"/>
    <p:sldId id="300" r:id="rId9"/>
    <p:sldId id="302" r:id="rId10"/>
    <p:sldId id="261" r:id="rId11"/>
    <p:sldId id="266" r:id="rId12"/>
    <p:sldId id="267" r:id="rId13"/>
    <p:sldId id="268" r:id="rId14"/>
    <p:sldId id="269" r:id="rId15"/>
    <p:sldId id="270" r:id="rId16"/>
    <p:sldId id="281" r:id="rId17"/>
    <p:sldId id="294" r:id="rId18"/>
    <p:sldId id="282" r:id="rId19"/>
    <p:sldId id="280"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4" d="100"/>
          <a:sy n="114" d="100"/>
        </p:scale>
        <p:origin x="-42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我国铁路货运量、公路货运量及周转量、水路货运量及周转量、快递业务量、全国港口货物吞吐量和集装箱吞吐量均居世界第一。</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16" name="组合 15"/>
          <p:cNvGrpSpPr/>
          <p:nvPr userDrawn="1">
            <p:custDataLst>
              <p:tags r:id="rId2"/>
            </p:custDataLst>
          </p:nvPr>
        </p:nvGrpSpPr>
        <p:grpSpPr>
          <a:xfrm>
            <a:off x="11598910" y="6433185"/>
            <a:ext cx="450850" cy="149860"/>
            <a:chOff x="0" y="3623101"/>
            <a:chExt cx="1405715" cy="468548"/>
          </a:xfrm>
        </p:grpSpPr>
        <p:sp>
          <p:nvSpPr>
            <p:cNvPr id="18" name="菱形 17"/>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五边形 4"/>
          <p:cNvSpPr/>
          <p:nvPr userDrawn="1">
            <p:custDataLst>
              <p:tags r:id="rId3"/>
            </p:custDataLst>
          </p:nvPr>
        </p:nvSpPr>
        <p:spPr>
          <a:xfrm rot="5400000">
            <a:off x="346710" y="-80010"/>
            <a:ext cx="438150" cy="54356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userDrawn="1">
            <p:ph type="title" hasCustomPrompt="1"/>
            <p:custDataLst>
              <p:tags r:id="rId4"/>
            </p:custDataLst>
          </p:nvPr>
        </p:nvSpPr>
        <p:spPr>
          <a:xfrm>
            <a:off x="583200" y="629920"/>
            <a:ext cx="3960000" cy="1022480"/>
          </a:xfrm>
        </p:spPr>
        <p:txBody>
          <a:bodyPr lIns="90000" tIns="46800" rIns="90000" bIns="46800" anchor="ctr">
            <a:normAutofit/>
          </a:bodyPr>
          <a:lstStyle>
            <a:lvl1pPr marL="0" indent="0">
              <a:buFont typeface="Arial" panose="020B0604020202020204" pitchFamily="34" charset="0"/>
              <a:buNone/>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编辑标题</a:t>
            </a:r>
          </a:p>
        </p:txBody>
      </p:sp>
      <p:sp>
        <p:nvSpPr>
          <p:cNvPr id="3" name="日期占位符 2"/>
          <p:cNvSpPr>
            <a:spLocks noGrp="1"/>
          </p:cNvSpPr>
          <p:nvPr userDrawn="1">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2023/4/25</a:t>
            </a:fld>
            <a:endParaRPr lang="zh-CN" altLang="en-US" dirty="0"/>
          </a:p>
        </p:txBody>
      </p:sp>
      <p:sp>
        <p:nvSpPr>
          <p:cNvPr id="4" name="页脚占位符 3"/>
          <p:cNvSpPr>
            <a:spLocks noGrp="1"/>
          </p:cNvSpPr>
          <p:nvPr userDrawn="1">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userDrawn="1">
            <p:ph type="body" sz="quarter" idx="13"/>
            <p:custDataLst>
              <p:tags r:id="rId8"/>
            </p:custDataLst>
          </p:nvPr>
        </p:nvSpPr>
        <p:spPr>
          <a:xfrm>
            <a:off x="586800" y="1764000"/>
            <a:ext cx="3956400" cy="4093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baseline="0">
                <a:solidFill>
                  <a:schemeClr val="tx1">
                    <a:lumMod val="85000"/>
                    <a:lumOff val="15000"/>
                  </a:schemeClr>
                </a:solidFill>
                <a:latin typeface="Arial" panose="020B0604020202020204" pitchFamily="34" charset="0"/>
                <a:ea typeface="微软雅黑" panose="020B0503020204020204" charset="-122"/>
              </a:defRPr>
            </a:lvl2pPr>
            <a:lvl3pPr marL="914400" indent="0">
              <a:buNone/>
              <a:defRPr baseline="0">
                <a:solidFill>
                  <a:schemeClr val="tx1">
                    <a:lumMod val="85000"/>
                    <a:lumOff val="15000"/>
                  </a:schemeClr>
                </a:solidFill>
                <a:latin typeface="Arial" panose="020B0604020202020204" pitchFamily="34" charset="0"/>
                <a:ea typeface="微软雅黑" panose="020B0503020204020204" charset="-122"/>
              </a:defRPr>
            </a:lvl3pPr>
            <a:lvl4pPr marL="1371600" indent="0">
              <a:buNone/>
              <a:defRPr baseline="0">
                <a:solidFill>
                  <a:schemeClr val="tx1">
                    <a:lumMod val="85000"/>
                    <a:lumOff val="15000"/>
                  </a:schemeClr>
                </a:solidFill>
                <a:latin typeface="Arial" panose="020B0604020202020204" pitchFamily="34" charset="0"/>
                <a:ea typeface="微软雅黑" panose="020B0503020204020204" charset="-122"/>
              </a:defRPr>
            </a:lvl4pPr>
            <a:lvl5pPr marL="1828800" indent="0">
              <a:buNone/>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userDrawn="1">
            <p:ph sz="quarter" idx="14"/>
            <p:custDataLst>
              <p:tags r:id="rId9"/>
            </p:custDataLst>
          </p:nvPr>
        </p:nvSpPr>
        <p:spPr>
          <a:xfrm>
            <a:off x="5101200" y="769938"/>
            <a:ext cx="6480000" cy="5087937"/>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baseline="0">
                <a:solidFill>
                  <a:schemeClr val="tx1">
                    <a:lumMod val="85000"/>
                    <a:lumOff val="15000"/>
                  </a:schemeClr>
                </a:solidFill>
                <a:latin typeface="Arial" panose="020B0604020202020204" pitchFamily="34" charset="0"/>
                <a:ea typeface="微软雅黑" panose="020B0503020204020204" charset="-122"/>
              </a:defRPr>
            </a:lvl2pPr>
            <a:lvl3pPr marL="914400" indent="0">
              <a:buNone/>
              <a:defRPr baseline="0">
                <a:solidFill>
                  <a:schemeClr val="tx1">
                    <a:lumMod val="85000"/>
                    <a:lumOff val="15000"/>
                  </a:schemeClr>
                </a:solidFill>
                <a:latin typeface="Arial" panose="020B0604020202020204" pitchFamily="34" charset="0"/>
                <a:ea typeface="微软雅黑" panose="020B0503020204020204" charset="-122"/>
              </a:defRPr>
            </a:lvl3pPr>
            <a:lvl4pPr marL="1371600" indent="0">
              <a:buNone/>
              <a:defRPr baseline="0">
                <a:solidFill>
                  <a:schemeClr val="tx1">
                    <a:lumMod val="85000"/>
                    <a:lumOff val="15000"/>
                  </a:schemeClr>
                </a:solidFill>
                <a:latin typeface="Arial" panose="020B0604020202020204" pitchFamily="34" charset="0"/>
                <a:ea typeface="微软雅黑" panose="020B0503020204020204" charset="-122"/>
              </a:defRPr>
            </a:lvl4pPr>
            <a:lvl5pPr marL="1828800" indent="0">
              <a:buNone/>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grpSp>
        <p:nvGrpSpPr>
          <p:cNvPr id="23" name="组合 22"/>
          <p:cNvGrpSpPr/>
          <p:nvPr userDrawn="1">
            <p:custDataLst>
              <p:tags r:id="rId2"/>
            </p:custDataLst>
          </p:nvPr>
        </p:nvGrpSpPr>
        <p:grpSpPr>
          <a:xfrm>
            <a:off x="11598910" y="6433185"/>
            <a:ext cx="450850" cy="149860"/>
            <a:chOff x="0" y="3623101"/>
            <a:chExt cx="1405715" cy="468548"/>
          </a:xfrm>
        </p:grpSpPr>
        <p:sp>
          <p:nvSpPr>
            <p:cNvPr id="25" name="菱形 24"/>
            <p:cNvSpPr/>
            <p:nvPr userDrawn="1">
              <p:custDataLst>
                <p:tags r:id="rId10"/>
              </p:custDataLst>
            </p:nvPr>
          </p:nvSpPr>
          <p:spPr>
            <a:xfrm>
              <a:off x="0" y="3633950"/>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菱形 25"/>
            <p:cNvSpPr/>
            <p:nvPr userDrawn="1">
              <p:custDataLst>
                <p:tags r:id="rId11"/>
              </p:custDataLst>
            </p:nvPr>
          </p:nvSpPr>
          <p:spPr>
            <a:xfrm>
              <a:off x="474008"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p:cNvSpPr/>
            <p:nvPr userDrawn="1">
              <p:custDataLst>
                <p:tags r:id="rId12"/>
              </p:custDataLst>
            </p:nvPr>
          </p:nvSpPr>
          <p:spPr>
            <a:xfrm>
              <a:off x="948016" y="3623101"/>
              <a:ext cx="457699" cy="457699"/>
            </a:xfrm>
            <a:prstGeom prst="diamond">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五边形 4"/>
          <p:cNvSpPr/>
          <p:nvPr userDrawn="1">
            <p:custDataLst>
              <p:tags r:id="rId3"/>
            </p:custDataLst>
          </p:nvPr>
        </p:nvSpPr>
        <p:spPr>
          <a:xfrm rot="5400000">
            <a:off x="346710" y="-80010"/>
            <a:ext cx="438150" cy="543560"/>
          </a:xfrm>
          <a:prstGeom prst="homePlate">
            <a:avLst>
              <a:gd name="adj" fmla="val 35759"/>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custDataLst>
              <p:tags r:id="rId4"/>
            </p:custDataLst>
          </p:nvPr>
        </p:nvSpPr>
        <p:spPr>
          <a:xfrm>
            <a:off x="612000" y="689418"/>
            <a:ext cx="10976400" cy="718182"/>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2023/4/25</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2023/4/25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9.png"/><Relationship Id="rId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232644c6d1ee4acc2d58f11cdc11972"/>
          <p:cNvPicPr>
            <a:picLocks noChangeAspect="1"/>
          </p:cNvPicPr>
          <p:nvPr/>
        </p:nvPicPr>
        <p:blipFill>
          <a:blip r:embed="rId2"/>
          <a:stretch>
            <a:fillRect/>
          </a:stretch>
        </p:blipFill>
        <p:spPr>
          <a:xfrm>
            <a:off x="0" y="3078480"/>
            <a:ext cx="12192635" cy="3779520"/>
          </a:xfrm>
          <a:prstGeom prst="rect">
            <a:avLst/>
          </a:prstGeom>
        </p:spPr>
      </p:pic>
      <p:sp>
        <p:nvSpPr>
          <p:cNvPr id="2" name="标题 1"/>
          <p:cNvSpPr>
            <a:spLocks noGrp="1"/>
          </p:cNvSpPr>
          <p:nvPr>
            <p:ph type="ctrTitle"/>
          </p:nvPr>
        </p:nvSpPr>
        <p:spPr>
          <a:xfrm>
            <a:off x="1524000" y="403860"/>
            <a:ext cx="9144000" cy="2038350"/>
          </a:xfrm>
        </p:spPr>
        <p:txBody>
          <a:bodyPr>
            <a:normAutofit/>
          </a:bodyPr>
          <a:lstStyle/>
          <a:p>
            <a:pPr algn="dist" fontAlgn="auto">
              <a:lnSpc>
                <a:spcPct val="100000"/>
              </a:lnSpc>
            </a:pPr>
            <a:r>
              <a:rPr lang="zh-CN" altLang="en-US">
                <a:solidFill>
                  <a:srgbClr val="C00000"/>
                </a:solidFill>
              </a:rPr>
              <a:t>以航运科技法引领</a:t>
            </a:r>
            <a:br>
              <a:rPr lang="zh-CN" altLang="en-US">
                <a:solidFill>
                  <a:srgbClr val="C00000"/>
                </a:solidFill>
              </a:rPr>
            </a:br>
            <a:r>
              <a:rPr lang="zh-CN" altLang="en-US">
                <a:solidFill>
                  <a:srgbClr val="C00000"/>
                </a:solidFill>
              </a:rPr>
              <a:t>数字化提单规则建构</a:t>
            </a:r>
          </a:p>
        </p:txBody>
      </p:sp>
      <p:sp>
        <p:nvSpPr>
          <p:cNvPr id="3" name="副标题 2"/>
          <p:cNvSpPr>
            <a:spLocks noGrp="1"/>
          </p:cNvSpPr>
          <p:nvPr>
            <p:ph type="subTitle" idx="1"/>
          </p:nvPr>
        </p:nvSpPr>
        <p:spPr>
          <a:xfrm>
            <a:off x="3121660" y="3179763"/>
            <a:ext cx="9144000" cy="1655762"/>
          </a:xfrm>
        </p:spPr>
        <p:txBody>
          <a:bodyPr/>
          <a:lstStyle/>
          <a:p>
            <a:r>
              <a:rPr lang="zh-CN" altLang="en-US" dirty="0"/>
              <a:t>张敏</a:t>
            </a:r>
            <a:r>
              <a:rPr lang="en-US" altLang="zh-CN" dirty="0"/>
              <a:t> </a:t>
            </a:r>
            <a:r>
              <a:rPr lang="zh-CN" altLang="en-US" dirty="0" smtClean="0"/>
              <a:t>广州航海学院</a:t>
            </a:r>
            <a:endParaRPr lang="zh-CN" alt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500">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252855"/>
            <a:ext cx="10515600" cy="4351338"/>
          </a:xfrm>
        </p:spPr>
        <p:txBody>
          <a:bodyPr>
            <a:normAutofit fontScale="92500"/>
          </a:bodyPr>
          <a:lstStyle/>
          <a:p>
            <a:pPr marL="0" indent="0">
              <a:buNone/>
            </a:pPr>
            <a:r>
              <a:rPr lang="zh-CN" altLang="en-US" b="1">
                <a:sym typeface="+mn-ea"/>
              </a:rPr>
              <a:t>（三）数字贸易背景下提单规则之破局与重塑</a:t>
            </a:r>
            <a:br>
              <a:rPr lang="zh-CN" altLang="en-US" b="1">
                <a:sym typeface="+mn-ea"/>
              </a:rPr>
            </a:br>
            <a:endParaRPr lang="zh-CN" altLang="en-US" b="1"/>
          </a:p>
          <a:p>
            <a:pPr marL="0" indent="0">
              <a:buNone/>
            </a:pPr>
            <a:endParaRPr lang="en-US" altLang="zh-CN"/>
          </a:p>
          <a:p>
            <a:pPr marL="0" indent="0">
              <a:buNone/>
            </a:pPr>
            <a:r>
              <a:rPr lang="en-US" altLang="zh-CN"/>
              <a:t>1.</a:t>
            </a:r>
            <a:r>
              <a:rPr lang="zh-CN" altLang="en-US"/>
              <a:t>数字提单秩序与现行法理之对接：</a:t>
            </a:r>
          </a:p>
          <a:p>
            <a:pPr marL="0" indent="0">
              <a:buNone/>
            </a:pPr>
            <a:endParaRPr lang="en-US" altLang="zh-CN"/>
          </a:p>
          <a:p>
            <a:pPr marL="0" indent="0">
              <a:buNone/>
            </a:pPr>
            <a:r>
              <a:rPr lang="en-US" altLang="zh-CN"/>
              <a:t> </a:t>
            </a:r>
            <a:r>
              <a:rPr lang="zh-CN" altLang="en-US"/>
              <a:t>数字：物权之信任共识基础</a:t>
            </a:r>
          </a:p>
          <a:p>
            <a:pPr marL="0" indent="0">
              <a:buNone/>
            </a:pPr>
            <a:endParaRPr lang="zh-CN" altLang="en-US"/>
          </a:p>
          <a:p>
            <a:pPr marL="0" indent="0">
              <a:buNone/>
            </a:pPr>
            <a:r>
              <a:rPr lang="en-US" altLang="zh-CN">
                <a:sym typeface="+mn-ea"/>
              </a:rPr>
              <a:t>2.</a:t>
            </a:r>
            <a:r>
              <a:rPr lang="zh-CN" altLang="en-US">
                <a:sym typeface="+mn-ea"/>
              </a:rPr>
              <a:t>数字提单秩序在科技法治的实现：</a:t>
            </a:r>
          </a:p>
          <a:p>
            <a:pPr marL="0" indent="0">
              <a:buNone/>
            </a:pPr>
            <a:endParaRPr lang="zh-CN" altLang="en-US">
              <a:solidFill>
                <a:srgbClr val="C00000"/>
              </a:solidFill>
              <a:sym typeface="+mn-ea"/>
            </a:endParaRPr>
          </a:p>
          <a:p>
            <a:pPr marL="0" indent="0">
              <a:buNone/>
            </a:pPr>
            <a:r>
              <a:rPr lang="zh-CN" altLang="en-US">
                <a:solidFill>
                  <a:srgbClr val="C00000"/>
                </a:solidFill>
                <a:sym typeface="+mn-ea"/>
              </a:rPr>
              <a:t>科技表达法律</a:t>
            </a:r>
            <a:r>
              <a:rPr lang="en-US" altLang="zh-CN">
                <a:solidFill>
                  <a:srgbClr val="C00000"/>
                </a:solidFill>
                <a:sym typeface="+mn-ea"/>
              </a:rPr>
              <a:t>—</a:t>
            </a:r>
            <a:r>
              <a:rPr lang="zh-CN" altLang="en-US">
                <a:solidFill>
                  <a:srgbClr val="C00000"/>
                </a:solidFill>
                <a:sym typeface="+mn-ea"/>
              </a:rPr>
              <a:t>代码法律化</a:t>
            </a:r>
            <a:endParaRPr lang="zh-CN" altLang="en-US">
              <a:solidFill>
                <a:srgbClr val="C00000"/>
              </a:solidFill>
            </a:endParaRPr>
          </a:p>
          <a:p>
            <a:pPr marL="0" indent="0">
              <a:buNone/>
            </a:pPr>
            <a:endParaRPr lang="zh-CN" altLang="en-US">
              <a:solidFill>
                <a:srgbClr val="C00000"/>
              </a:solidFill>
            </a:endParaRPr>
          </a:p>
          <a:p>
            <a:pPr marL="0" indent="0">
              <a:buNone/>
            </a:pPr>
            <a:endParaRPr lang="zh-CN" altLang="en-US">
              <a:solidFill>
                <a:srgbClr val="C00000"/>
              </a:solidFill>
            </a:endParaRPr>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252855"/>
            <a:ext cx="10515600" cy="4351655"/>
          </a:xfrm>
        </p:spPr>
        <p:txBody>
          <a:bodyPr/>
          <a:lstStyle/>
          <a:p>
            <a:pPr marL="0" indent="0" algn="l">
              <a:buNone/>
            </a:pPr>
            <a:r>
              <a:rPr lang="en-US" altLang="zh-CN" dirty="0">
                <a:sym typeface="+mn-ea"/>
              </a:rPr>
              <a:t>   </a:t>
            </a:r>
            <a:endParaRPr lang="zh-CN" altLang="en-US" dirty="0">
              <a:sym typeface="+mn-ea"/>
            </a:endParaRPr>
          </a:p>
          <a:p>
            <a:pPr marL="0" indent="0">
              <a:buNone/>
            </a:pPr>
            <a:r>
              <a:rPr lang="en-US" altLang="zh-CN">
                <a:solidFill>
                  <a:srgbClr val="FF0000"/>
                </a:solidFill>
                <a:sym typeface="+mn-ea"/>
              </a:rPr>
              <a:t>1.</a:t>
            </a:r>
            <a:r>
              <a:rPr lang="zh-CN" altLang="en-US">
                <a:solidFill>
                  <a:srgbClr val="FF0000"/>
                </a:solidFill>
                <a:sym typeface="+mn-ea"/>
              </a:rPr>
              <a:t>数字提单秩序与现行法理之对接：</a:t>
            </a:r>
            <a:endParaRPr lang="zh-CN" altLang="en-US">
              <a:solidFill>
                <a:srgbClr val="FF0000"/>
              </a:solidFill>
            </a:endParaRPr>
          </a:p>
          <a:p>
            <a:pPr marL="0" indent="0">
              <a:buNone/>
            </a:pPr>
            <a:endParaRPr lang="en-US" altLang="zh-CN"/>
          </a:p>
          <a:p>
            <a:pPr algn="l"/>
            <a:r>
              <a:rPr lang="zh-CN" altLang="en-US" dirty="0">
                <a:sym typeface="+mn-ea"/>
              </a:rPr>
              <a:t>提单“物权法凭证”长期的商业习惯</a:t>
            </a:r>
            <a:r>
              <a:rPr lang="en-US" altLang="zh-CN" dirty="0">
                <a:sym typeface="+mn-ea"/>
              </a:rPr>
              <a:t> —— </a:t>
            </a:r>
            <a:r>
              <a:rPr lang="zh-CN" altLang="en-US" dirty="0">
                <a:sym typeface="+mn-ea"/>
              </a:rPr>
              <a:t>信任的共识</a:t>
            </a:r>
            <a:endParaRPr lang="zh-CN" altLang="en-US" dirty="0"/>
          </a:p>
          <a:p>
            <a:pPr algn="l" fontAlgn="auto">
              <a:lnSpc>
                <a:spcPct val="150000"/>
              </a:lnSpc>
            </a:pPr>
            <a:r>
              <a:rPr lang="zh-CN" altLang="en-US" dirty="0">
                <a:sym typeface="+mn-ea"/>
              </a:rPr>
              <a:t>提单物权的魅力实质（国际贸易的核心单据和贸易融资工具）</a:t>
            </a:r>
          </a:p>
          <a:p>
            <a:pPr algn="l" fontAlgn="auto">
              <a:lnSpc>
                <a:spcPct val="150000"/>
              </a:lnSpc>
            </a:pPr>
            <a:r>
              <a:rPr lang="zh-CN" altLang="en-US" dirty="0">
                <a:sym typeface="+mn-ea"/>
              </a:rPr>
              <a:t>保持了可转让单据下权利的一对一的关系，即可转让单据权。</a:t>
            </a: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167130"/>
          </a:xfrm>
        </p:spPr>
        <p:txBody>
          <a:bodyPr>
            <a:normAutofit fontScale="90000"/>
          </a:bodyPr>
          <a:lstStyle/>
          <a:p>
            <a:r>
              <a:rPr lang="en-US" altLang="zh-CN">
                <a:sym typeface="+mn-ea"/>
              </a:rPr>
              <a:t/>
            </a:r>
            <a:br>
              <a:rPr lang="en-US" altLang="zh-CN">
                <a:sym typeface="+mn-ea"/>
              </a:rPr>
            </a:br>
            <a:r>
              <a:rPr lang="en-US" altLang="zh-CN">
                <a:sym typeface="+mn-ea"/>
              </a:rPr>
              <a:t/>
            </a:r>
            <a:br>
              <a:rPr lang="en-US" altLang="zh-CN">
                <a:sym typeface="+mn-ea"/>
              </a:rPr>
            </a:br>
            <a:r>
              <a:rPr lang="en-US" altLang="zh-CN">
                <a:solidFill>
                  <a:srgbClr val="FF0000"/>
                </a:solidFill>
                <a:sym typeface="+mn-ea"/>
              </a:rPr>
              <a:t>2</a:t>
            </a:r>
            <a:r>
              <a:rPr lang="en-US" altLang="zh-CN" sz="3555" b="1">
                <a:solidFill>
                  <a:srgbClr val="FF0000"/>
                </a:solidFill>
                <a:sym typeface="+mn-ea"/>
              </a:rPr>
              <a:t>.</a:t>
            </a:r>
            <a:r>
              <a:rPr lang="zh-CN" altLang="zh-CN" sz="3555" b="1" dirty="0">
                <a:solidFill>
                  <a:srgbClr val="FF0000"/>
                </a:solidFill>
                <a:sym typeface="+mn-ea"/>
              </a:rPr>
              <a:t>数字技术环境下全程提单的信用共识实现</a:t>
            </a:r>
            <a:br>
              <a:rPr lang="zh-CN" altLang="zh-CN" sz="3555" b="1" dirty="0">
                <a:solidFill>
                  <a:srgbClr val="FF0000"/>
                </a:solidFill>
                <a:sym typeface="+mn-ea"/>
              </a:rPr>
            </a:br>
            <a:r>
              <a:rPr lang="zh-CN" altLang="zh-CN" sz="3555" b="1" dirty="0">
                <a:solidFill>
                  <a:srgbClr val="FF0000"/>
                </a:solidFill>
                <a:sym typeface="+mn-ea"/>
              </a:rPr>
              <a:t/>
            </a:r>
            <a:br>
              <a:rPr lang="zh-CN" altLang="zh-CN" sz="3555" b="1" dirty="0">
                <a:solidFill>
                  <a:srgbClr val="FF0000"/>
                </a:solidFill>
                <a:sym typeface="+mn-ea"/>
              </a:rPr>
            </a:br>
            <a:endParaRPr lang="zh-CN" altLang="zh-CN" sz="3555" b="1" dirty="0">
              <a:solidFill>
                <a:srgbClr val="FF0000"/>
              </a:solidFill>
              <a:sym typeface="+mn-ea"/>
            </a:endParaRPr>
          </a:p>
        </p:txBody>
      </p:sp>
      <p:sp>
        <p:nvSpPr>
          <p:cNvPr id="3" name="内容占位符 2"/>
          <p:cNvSpPr>
            <a:spLocks noGrp="1"/>
          </p:cNvSpPr>
          <p:nvPr>
            <p:ph idx="1"/>
          </p:nvPr>
        </p:nvSpPr>
        <p:spPr>
          <a:xfrm>
            <a:off x="838200" y="1825625"/>
            <a:ext cx="10515600" cy="5032375"/>
          </a:xfrm>
        </p:spPr>
        <p:txBody>
          <a:bodyPr>
            <a:normAutofit fontScale="90000" lnSpcReduction="10000"/>
          </a:bodyPr>
          <a:lstStyle/>
          <a:p>
            <a:endParaRPr lang="zh-CN" altLang="zh-CN" dirty="0">
              <a:sym typeface="+mn-ea"/>
            </a:endParaRPr>
          </a:p>
          <a:p>
            <a:endParaRPr lang="zh-CN" altLang="zh-CN" dirty="0">
              <a:sym typeface="+mn-ea"/>
            </a:endParaRPr>
          </a:p>
          <a:p>
            <a:endParaRPr lang="zh-CN" altLang="zh-CN" dirty="0">
              <a:sym typeface="+mn-ea"/>
            </a:endParaRPr>
          </a:p>
          <a:p>
            <a:endParaRPr lang="zh-CN" altLang="zh-CN" dirty="0">
              <a:sym typeface="+mn-ea"/>
            </a:endParaRPr>
          </a:p>
          <a:p>
            <a:endParaRPr lang="zh-CN" altLang="zh-CN" dirty="0">
              <a:sym typeface="+mn-ea"/>
            </a:endParaRPr>
          </a:p>
          <a:p>
            <a:r>
              <a:rPr lang="zh-CN" altLang="en-US" dirty="0">
                <a:sym typeface="+mn-ea"/>
              </a:rPr>
              <a:t>数字提单生命——可转让性</a:t>
            </a:r>
            <a:endParaRPr lang="zh-CN" altLang="en-US" dirty="0"/>
          </a:p>
          <a:p>
            <a:r>
              <a:rPr lang="zh-CN" altLang="en-US" dirty="0">
                <a:sym typeface="+mn-ea"/>
              </a:rPr>
              <a:t>可传让性赋予了提单在物权意义的真实性、唯一性、公示性。尤其是唯一性是数字提单提供的是一种信任机制。</a:t>
            </a:r>
          </a:p>
          <a:p>
            <a:pPr marL="342900" indent="-342900">
              <a:buFont typeface="+mj-ea"/>
              <a:buAutoNum type="circleNumDbPlain"/>
            </a:pPr>
            <a:r>
              <a:rPr lang="zh-CN" altLang="en-US">
                <a:sym typeface="+mn-ea"/>
              </a:rPr>
              <a:t>履行买卖合同下的拟制交付</a:t>
            </a:r>
            <a:endParaRPr lang="zh-CN" altLang="en-US"/>
          </a:p>
          <a:p>
            <a:pPr marL="342900" indent="-342900">
              <a:buFont typeface="+mj-ea"/>
              <a:buAutoNum type="circleNumDbPlain"/>
            </a:pPr>
            <a:r>
              <a:rPr lang="zh-CN" altLang="en-US">
                <a:sym typeface="+mn-ea"/>
              </a:rPr>
              <a:t>替代信用证等结算</a:t>
            </a:r>
            <a:endParaRPr lang="zh-CN" altLang="en-US"/>
          </a:p>
          <a:p>
            <a:pPr marL="342900" indent="-342900">
              <a:buFont typeface="+mj-ea"/>
              <a:buAutoNum type="circleNumDbPlain"/>
            </a:pPr>
            <a:r>
              <a:rPr lang="zh-CN" altLang="en-US">
                <a:sym typeface="+mn-ea"/>
              </a:rPr>
              <a:t>融资的质押单证</a:t>
            </a:r>
            <a:endParaRPr lang="zh-CN" altLang="en-US"/>
          </a:p>
          <a:p>
            <a:endParaRPr lang="en-US" altLang="zh-CN"/>
          </a:p>
        </p:txBody>
      </p:sp>
      <p:pic>
        <p:nvPicPr>
          <p:cNvPr id="4" name="图片 3" descr="截屏2022-11-08 09.40.35"/>
          <p:cNvPicPr>
            <a:picLocks noChangeAspect="1"/>
          </p:cNvPicPr>
          <p:nvPr/>
        </p:nvPicPr>
        <p:blipFill>
          <a:blip r:embed="rId2"/>
          <a:srcRect l="438" t="3477" b="863"/>
          <a:stretch>
            <a:fillRect/>
          </a:stretch>
        </p:blipFill>
        <p:spPr>
          <a:xfrm>
            <a:off x="838200" y="1167130"/>
            <a:ext cx="10255250" cy="25247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56235"/>
            <a:ext cx="10515600" cy="1334770"/>
          </a:xfrm>
        </p:spPr>
        <p:txBody>
          <a:bodyPr>
            <a:normAutofit fontScale="90000"/>
          </a:bodyPr>
          <a:lstStyle/>
          <a:p>
            <a:r>
              <a:rPr lang="en-US" altLang="zh-CN"/>
              <a:t/>
            </a:r>
            <a:br>
              <a:rPr lang="en-US" altLang="zh-CN"/>
            </a:br>
            <a:r>
              <a:rPr lang="en-US" altLang="zh-CN">
                <a:solidFill>
                  <a:schemeClr val="tx1"/>
                </a:solidFill>
              </a:rPr>
              <a:t/>
            </a:r>
            <a:br>
              <a:rPr lang="en-US" altLang="zh-CN">
                <a:solidFill>
                  <a:schemeClr val="tx1"/>
                </a:solidFill>
              </a:rPr>
            </a:br>
            <a:r>
              <a:rPr lang="en-US" altLang="zh-CN" sz="3555" b="1">
                <a:solidFill>
                  <a:srgbClr val="FF0000"/>
                </a:solidFill>
              </a:rPr>
              <a:t>3.</a:t>
            </a:r>
            <a:r>
              <a:rPr lang="zh-CN" altLang="en-US" sz="3555" b="1" dirty="0">
                <a:solidFill>
                  <a:srgbClr val="FF0000"/>
                </a:solidFill>
                <a:sym typeface="+mn-ea"/>
              </a:rPr>
              <a:t>区块链技术下全程提单信用模式建立</a:t>
            </a:r>
            <a:r>
              <a:rPr lang="zh-CN" altLang="en-US" sz="3555" b="1" dirty="0">
                <a:solidFill>
                  <a:srgbClr val="FF0000"/>
                </a:solidFill>
              </a:rPr>
              <a:t/>
            </a:r>
            <a:br>
              <a:rPr lang="zh-CN" altLang="en-US" sz="3555" b="1" dirty="0">
                <a:solidFill>
                  <a:srgbClr val="FF0000"/>
                </a:solidFill>
              </a:rPr>
            </a:br>
            <a:r>
              <a:rPr lang="zh-CN" altLang="en-US" sz="3555" b="1" dirty="0">
                <a:solidFill>
                  <a:srgbClr val="FF0000"/>
                </a:solidFill>
                <a:sym typeface="+mn-ea"/>
              </a:rPr>
              <a:t/>
            </a:r>
            <a:br>
              <a:rPr lang="zh-CN" altLang="en-US" sz="3555" b="1" dirty="0">
                <a:solidFill>
                  <a:srgbClr val="FF0000"/>
                </a:solidFill>
                <a:sym typeface="+mn-ea"/>
              </a:rPr>
            </a:br>
            <a:endParaRPr lang="zh-CN" altLang="en-US" sz="3555" b="1" dirty="0">
              <a:solidFill>
                <a:srgbClr val="FF0000"/>
              </a:solidFill>
              <a:sym typeface="+mn-ea"/>
            </a:endParaRPr>
          </a:p>
        </p:txBody>
      </p:sp>
      <p:sp>
        <p:nvSpPr>
          <p:cNvPr id="3" name="内容占位符 2"/>
          <p:cNvSpPr>
            <a:spLocks noGrp="1"/>
          </p:cNvSpPr>
          <p:nvPr>
            <p:ph idx="1"/>
          </p:nvPr>
        </p:nvSpPr>
        <p:spPr/>
        <p:txBody>
          <a:bodyPr/>
          <a:lstStyle/>
          <a:p>
            <a:pPr marL="285750" indent="-285750" algn="l" fontAlgn="auto">
              <a:lnSpc>
                <a:spcPct val="130000"/>
              </a:lnSpc>
              <a:spcBef>
                <a:spcPts val="0"/>
              </a:spcBef>
              <a:spcAft>
                <a:spcPts val="1000"/>
              </a:spcAft>
              <a:buClrTx/>
              <a:buSzTx/>
              <a:buFont typeface="Wingdings" panose="05000000000000000000" charset="0"/>
              <a:buChar char=""/>
            </a:pPr>
            <a:r>
              <a:rPr lang="zh-CN" altLang="en-US" spc="150">
                <a:solidFill>
                  <a:schemeClr val="tx1"/>
                </a:solidFill>
                <a:uFillTx/>
                <a:latin typeface="Arial" panose="020B0604020202020204" pitchFamily="34" charset="0"/>
                <a:ea typeface="微软雅黑" panose="020B0503020204020204" charset="-122"/>
                <a:sym typeface="+mn-ea"/>
              </a:rPr>
              <a:t>区块链技术为“一站式”物流服务建立全程数字提单提供了新的技术基础。——中心化、不可篡改、全程留痕、可追溯、公开透明且成本低。</a:t>
            </a:r>
            <a:endParaRPr lang="zh-CN" altLang="en-US" spc="150">
              <a:solidFill>
                <a:schemeClr val="tx1"/>
              </a:solidFill>
              <a:uFillTx/>
              <a:latin typeface="Arial" panose="020B0604020202020204" pitchFamily="34" charset="0"/>
              <a:ea typeface="微软雅黑" panose="020B0503020204020204" charset="-122"/>
            </a:endParaRPr>
          </a:p>
          <a:p>
            <a:pPr indent="0" algn="l" fontAlgn="auto">
              <a:lnSpc>
                <a:spcPct val="130000"/>
              </a:lnSpc>
              <a:spcBef>
                <a:spcPts val="0"/>
              </a:spcBef>
              <a:spcAft>
                <a:spcPts val="1000"/>
              </a:spcAft>
              <a:buClrTx/>
              <a:buSzTx/>
              <a:buFont typeface="Wingdings" panose="05000000000000000000" charset="0"/>
              <a:buNone/>
            </a:pPr>
            <a:r>
              <a:rPr lang="zh-CN" altLang="en-US">
                <a:solidFill>
                  <a:schemeClr val="tx1"/>
                </a:solidFill>
                <a:sym typeface="+mn-ea"/>
              </a:rPr>
              <a:t>具体体现：全程数字提单中，全程承运人签发全程数字提单，发表第一个区块，其后每一次转让信息形成一个新的区块，整个区块链形成的按时间顺序叠加不可逆向修改的记录，发挥了传统海运提单的连续背书效果。</a:t>
            </a:r>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90500"/>
            <a:ext cx="10515600" cy="1172210"/>
          </a:xfrm>
        </p:spPr>
        <p:txBody>
          <a:bodyPr>
            <a:normAutofit fontScale="90000"/>
          </a:bodyPr>
          <a:lstStyle/>
          <a:p>
            <a:r>
              <a:rPr lang="zh-CN" altLang="en-US">
                <a:solidFill>
                  <a:srgbClr val="FF0000"/>
                </a:solidFill>
                <a:sym typeface="+mn-ea"/>
              </a:rPr>
              <a:t>四、航运科技引领数字化提单规则建构</a:t>
            </a:r>
            <a:r>
              <a:rPr lang="zh-CN" altLang="en-US">
                <a:solidFill>
                  <a:srgbClr val="FF0000"/>
                </a:solidFill>
              </a:rPr>
              <a:t/>
            </a:r>
            <a:br>
              <a:rPr lang="zh-CN" altLang="en-US">
                <a:solidFill>
                  <a:srgbClr val="FF0000"/>
                </a:solidFill>
              </a:rPr>
            </a:br>
            <a:endParaRPr lang="zh-CN" altLang="en-US">
              <a:solidFill>
                <a:srgbClr val="FF0000"/>
              </a:solidFill>
              <a:sym typeface="+mn-ea"/>
            </a:endParaRPr>
          </a:p>
        </p:txBody>
      </p:sp>
      <p:sp>
        <p:nvSpPr>
          <p:cNvPr id="3" name="内容占位符 2"/>
          <p:cNvSpPr>
            <a:spLocks noGrp="1"/>
          </p:cNvSpPr>
          <p:nvPr>
            <p:ph idx="1"/>
          </p:nvPr>
        </p:nvSpPr>
        <p:spPr>
          <a:xfrm>
            <a:off x="838200" y="1253490"/>
            <a:ext cx="10515600" cy="4351338"/>
          </a:xfrm>
        </p:spPr>
        <p:txBody>
          <a:bodyPr/>
          <a:lstStyle/>
          <a:p>
            <a:pPr>
              <a:buFont typeface="Wingdings" panose="05000000000000000000" charset="0"/>
              <a:buChar char=""/>
            </a:pPr>
            <a:r>
              <a:rPr lang="zh-CN" altLang="en-US" b="1"/>
              <a:t>（一）科技法治：区块链技术规则探索法律</a:t>
            </a:r>
            <a:r>
              <a:rPr lang="en-US" altLang="zh-CN" b="1"/>
              <a:t>AI</a:t>
            </a:r>
            <a:r>
              <a:rPr lang="zh-CN" altLang="en-US" b="1"/>
              <a:t>的原理</a:t>
            </a:r>
            <a:endParaRPr lang="en-US" altLang="zh-CN" b="1"/>
          </a:p>
          <a:p>
            <a:pPr marL="342900" indent="-342900">
              <a:buFont typeface="Wingdings" panose="05000000000000000000" charset="0"/>
              <a:buChar char=""/>
            </a:pPr>
            <a:r>
              <a:rPr lang="zh-CN" altLang="en-US" sz="2400">
                <a:sym typeface="+mn-ea"/>
              </a:rPr>
              <a:t>数字提单创新：AI物流规划功能，数字提单浮动质押融资功能，数字提单保险、赔偿和追偿功能等；</a:t>
            </a:r>
            <a:endParaRPr lang="zh-CN" altLang="en-US" sz="2400"/>
          </a:p>
          <a:p>
            <a:pPr marL="342900" indent="-342900">
              <a:buFont typeface="Wingdings" panose="05000000000000000000" charset="0"/>
              <a:buChar char=""/>
            </a:pPr>
            <a:r>
              <a:rPr lang="zh-CN" altLang="en-US" sz="2400">
                <a:sym typeface="+mn-ea"/>
              </a:rPr>
              <a:t>兼容了CMI和BOLERO电子提单的优势。</a:t>
            </a:r>
          </a:p>
          <a:p>
            <a:pPr marL="342900" indent="-342900">
              <a:buFont typeface="Wingdings" panose="05000000000000000000" charset="0"/>
              <a:buChar char=""/>
            </a:pPr>
            <a:endParaRPr lang="en-US" altLang="zh-CN" sz="2400"/>
          </a:p>
        </p:txBody>
      </p:sp>
      <p:pic>
        <p:nvPicPr>
          <p:cNvPr id="4" name="图片 3" descr="截屏2022-11-08 09.37.20"/>
          <p:cNvPicPr>
            <a:picLocks noChangeAspect="1"/>
          </p:cNvPicPr>
          <p:nvPr/>
        </p:nvPicPr>
        <p:blipFill>
          <a:blip r:embed="rId2"/>
          <a:srcRect t="5780"/>
          <a:stretch>
            <a:fillRect/>
          </a:stretch>
        </p:blipFill>
        <p:spPr>
          <a:xfrm>
            <a:off x="0" y="2916555"/>
            <a:ext cx="12192000" cy="394144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sym typeface="+mn-ea"/>
              </a:rPr>
              <a:t/>
            </a:r>
            <a:br>
              <a:rPr lang="zh-CN" altLang="en-US">
                <a:sym typeface="+mn-ea"/>
              </a:rPr>
            </a:br>
            <a:r>
              <a:rPr lang="zh-CN" altLang="en-US"/>
              <a:t/>
            </a:r>
            <a:br>
              <a:rPr lang="zh-CN" altLang="en-US"/>
            </a:br>
            <a:r>
              <a:rPr lang="zh-CN" altLang="en-US"/>
              <a:t/>
            </a:r>
            <a:br>
              <a:rPr lang="zh-CN" altLang="en-US"/>
            </a:br>
            <a:endParaRPr lang="zh-CN" altLang="en-US"/>
          </a:p>
        </p:txBody>
      </p:sp>
      <p:sp>
        <p:nvSpPr>
          <p:cNvPr id="3" name="内容占位符 2"/>
          <p:cNvSpPr>
            <a:spLocks noGrp="1"/>
          </p:cNvSpPr>
          <p:nvPr>
            <p:ph idx="1"/>
          </p:nvPr>
        </p:nvSpPr>
        <p:spPr>
          <a:xfrm>
            <a:off x="838200" y="364490"/>
            <a:ext cx="5344160" cy="5087620"/>
          </a:xfrm>
        </p:spPr>
        <p:txBody>
          <a:bodyPr>
            <a:noAutofit/>
          </a:bodyPr>
          <a:lstStyle/>
          <a:p>
            <a:pPr fontAlgn="auto">
              <a:lnSpc>
                <a:spcPct val="200000"/>
              </a:lnSpc>
            </a:pPr>
            <a:r>
              <a:rPr lang="zh-CN" altLang="en-US" sz="2800" b="1">
                <a:sym typeface="+mn-ea"/>
              </a:rPr>
              <a:t>(二）数字提单规则创新的实践路径</a:t>
            </a:r>
            <a:endParaRPr lang="zh-CN" altLang="zh-CN" sz="3100" dirty="0">
              <a:sym typeface="+mn-ea"/>
            </a:endParaRPr>
          </a:p>
          <a:p>
            <a:pPr fontAlgn="auto">
              <a:lnSpc>
                <a:spcPct val="200000"/>
              </a:lnSpc>
            </a:pPr>
            <a:r>
              <a:rPr lang="en-US" altLang="zh-CN" dirty="0">
                <a:sym typeface="+mn-ea"/>
              </a:rPr>
              <a:t>1.</a:t>
            </a:r>
            <a:r>
              <a:rPr lang="zh-CN" altLang="en-US" dirty="0">
                <a:sym typeface="+mn-ea"/>
              </a:rPr>
              <a:t>案例：</a:t>
            </a:r>
            <a:r>
              <a:rPr lang="zh-CN" altLang="zh-CN" dirty="0">
                <a:sym typeface="+mn-ea"/>
              </a:rPr>
              <a:t>科技赋能全程数字提单云平台功能建构；马士基提单数字化</a:t>
            </a:r>
          </a:p>
          <a:p>
            <a:pPr fontAlgn="auto">
              <a:lnSpc>
                <a:spcPct val="200000"/>
              </a:lnSpc>
            </a:pPr>
            <a:r>
              <a:rPr lang="en-US" altLang="zh-CN" dirty="0">
                <a:sym typeface="+mn-ea"/>
              </a:rPr>
              <a:t>2.</a:t>
            </a:r>
            <a:r>
              <a:rPr lang="zh-CN" altLang="zh-CN" dirty="0">
                <a:sym typeface="+mn-ea"/>
              </a:rPr>
              <a:t>运用科技法原理探索全程数字提单法律规制框架</a:t>
            </a:r>
          </a:p>
        </p:txBody>
      </p:sp>
      <p:pic>
        <p:nvPicPr>
          <p:cNvPr id="6" name="图片 5" descr="6c954a60aea5a2702f67cb410391e0df"/>
          <p:cNvPicPr>
            <a:picLocks noChangeAspect="1"/>
          </p:cNvPicPr>
          <p:nvPr/>
        </p:nvPicPr>
        <p:blipFill>
          <a:blip r:embed="rId2"/>
          <a:stretch>
            <a:fillRect/>
          </a:stretch>
        </p:blipFill>
        <p:spPr>
          <a:xfrm>
            <a:off x="6181725" y="1614170"/>
            <a:ext cx="6010275" cy="4851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607555" y="-192"/>
            <a:ext cx="10976400" cy="718182"/>
          </a:xfrm>
        </p:spPr>
        <p:txBody>
          <a:bodyPr/>
          <a:lstStyle/>
          <a:p>
            <a:r>
              <a:rPr lang="zh-CN" altLang="zh-CN" dirty="0">
                <a:solidFill>
                  <a:schemeClr val="accent1"/>
                </a:solidFill>
              </a:rPr>
              <a:t>案例</a:t>
            </a:r>
            <a:r>
              <a:rPr lang="en-US" altLang="zh-CN" dirty="0">
                <a:solidFill>
                  <a:schemeClr val="accent1"/>
                </a:solidFill>
              </a:rPr>
              <a:t>1</a:t>
            </a:r>
            <a:r>
              <a:rPr lang="zh-CN" altLang="en-US" dirty="0">
                <a:solidFill>
                  <a:schemeClr val="accent1"/>
                </a:solidFill>
              </a:rPr>
              <a:t>：</a:t>
            </a:r>
            <a:r>
              <a:rPr lang="zh-CN" altLang="zh-CN" sz="3200" dirty="0"/>
              <a:t>科技赋能全程数字提单云平台功能建构</a:t>
            </a:r>
          </a:p>
        </p:txBody>
      </p:sp>
      <p:pic>
        <p:nvPicPr>
          <p:cNvPr id="68" name="图片 68"/>
          <p:cNvPicPr/>
          <p:nvPr/>
        </p:nvPicPr>
        <p:blipFill>
          <a:blip r:embed="rId5">
            <a:extLst>
              <a:ext uri="{28A0092B-C50C-407E-A947-70E740481C1C}">
                <a14:useLocalDpi xmlns:a14="http://schemas.microsoft.com/office/drawing/2010/main" xmlns="" val="0"/>
              </a:ext>
            </a:extLst>
          </a:blip>
          <a:srcRect l="1274" t="12855" r="21732" b="2342"/>
          <a:stretch>
            <a:fillRect/>
          </a:stretch>
        </p:blipFill>
        <p:spPr>
          <a:xfrm>
            <a:off x="612140" y="1226185"/>
            <a:ext cx="10381615" cy="5500370"/>
          </a:xfrm>
          <a:prstGeom prst="rect">
            <a:avLst/>
          </a:prstGeom>
          <a:noFill/>
          <a:ln>
            <a:noFill/>
          </a:ln>
        </p:spPr>
      </p:pic>
      <p:sp>
        <p:nvSpPr>
          <p:cNvPr id="6" name="文本占位符 5"/>
          <p:cNvSpPr>
            <a:spLocks noGrp="1"/>
          </p:cNvSpPr>
          <p:nvPr>
            <p:ph type="body" sz="quarter" idx="13"/>
            <p:custDataLst>
              <p:tags r:id="rId3"/>
            </p:custDataLst>
          </p:nvPr>
        </p:nvSpPr>
        <p:spPr>
          <a:xfrm>
            <a:off x="612140" y="718185"/>
            <a:ext cx="10380980" cy="828040"/>
          </a:xfrm>
        </p:spPr>
        <p:txBody>
          <a:bodyPr>
            <a:noAutofit/>
          </a:bodyPr>
          <a:lstStyle/>
          <a:p>
            <a:pPr marL="0" indent="0" algn="l">
              <a:buNone/>
            </a:pPr>
            <a:r>
              <a:rPr lang="zh-CN" altLang="en-US" sz="2000" b="1" dirty="0"/>
              <a:t>高效整合航运物流各种资源，在区块链支持的全程数字提单交易模式引领下，形成完善的国际营销环境。</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strips(down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olidFill>
                  <a:schemeClr val="accent1"/>
                </a:solidFill>
              </a:rPr>
              <a:t>案例</a:t>
            </a:r>
            <a:r>
              <a:rPr lang="en-US" altLang="zh-CN">
                <a:solidFill>
                  <a:schemeClr val="accent1"/>
                </a:solidFill>
              </a:rPr>
              <a:t>2</a:t>
            </a:r>
            <a:r>
              <a:rPr lang="zh-CN" altLang="en-US">
                <a:solidFill>
                  <a:schemeClr val="accent1"/>
                </a:solidFill>
              </a:rPr>
              <a:t>：</a:t>
            </a:r>
          </a:p>
        </p:txBody>
      </p:sp>
      <p:sp>
        <p:nvSpPr>
          <p:cNvPr id="3" name="内容占位符 2"/>
          <p:cNvSpPr>
            <a:spLocks noGrp="1"/>
          </p:cNvSpPr>
          <p:nvPr>
            <p:ph idx="1"/>
          </p:nvPr>
        </p:nvSpPr>
        <p:spPr/>
        <p:txBody>
          <a:bodyPr/>
          <a:lstStyle/>
          <a:p>
            <a:r>
              <a:rPr lang="zh-CN" altLang="en-US"/>
              <a:t>马士基集团与</a:t>
            </a:r>
            <a:r>
              <a:rPr lang="en-US" altLang="zh-CN"/>
              <a:t>8</a:t>
            </a:r>
            <a:r>
              <a:rPr lang="zh-CN" altLang="en-US"/>
              <a:t>家全球承运商和数字集装箱航运协会（</a:t>
            </a:r>
            <a:r>
              <a:rPr lang="en-US" altLang="zh-CN"/>
              <a:t>DCSA)</a:t>
            </a:r>
          </a:p>
          <a:p>
            <a:r>
              <a:rPr lang="en-US" altLang="zh-CN"/>
              <a:t>2030</a:t>
            </a:r>
            <a:r>
              <a:rPr lang="zh-CN" altLang="en-US"/>
              <a:t>年实现</a:t>
            </a:r>
            <a:r>
              <a:rPr lang="en-US" altLang="zh-CN"/>
              <a:t>(e-BL</a:t>
            </a:r>
            <a:r>
              <a:rPr lang="zh-CN" altLang="en-US"/>
              <a:t>）标准化，</a:t>
            </a:r>
            <a:r>
              <a:rPr lang="en-US" altLang="zh-CN"/>
              <a:t>5</a:t>
            </a:r>
            <a:r>
              <a:rPr lang="zh-CN" altLang="en-US"/>
              <a:t>年内将</a:t>
            </a:r>
            <a:r>
              <a:rPr lang="en-US" altLang="zh-CN"/>
              <a:t>50%</a:t>
            </a:r>
            <a:r>
              <a:rPr lang="zh-CN" altLang="en-US"/>
              <a:t>原始提单转化为数字化提单。满足降低纸质提单成本，供应链顺畅，高效率低风险的数字化单据。</a:t>
            </a:r>
          </a:p>
          <a:p>
            <a:endParaRPr lang="zh-CN" altLang="en-US"/>
          </a:p>
          <a:p>
            <a:r>
              <a:rPr lang="en-US" altLang="zh-CN"/>
              <a:t>                                            </a:t>
            </a:r>
          </a:p>
        </p:txBody>
      </p:sp>
      <p:pic>
        <p:nvPicPr>
          <p:cNvPr id="4" name="图片 3"/>
          <p:cNvPicPr>
            <a:picLocks noChangeAspect="1"/>
          </p:cNvPicPr>
          <p:nvPr/>
        </p:nvPicPr>
        <p:blipFill>
          <a:blip r:embed="rId2"/>
          <a:stretch>
            <a:fillRect/>
          </a:stretch>
        </p:blipFill>
        <p:spPr>
          <a:xfrm>
            <a:off x="7295515" y="3689985"/>
            <a:ext cx="3409315" cy="31794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40" y="689418"/>
            <a:ext cx="10976400" cy="718182"/>
          </a:xfrm>
        </p:spPr>
        <p:txBody>
          <a:bodyPr>
            <a:normAutofit/>
          </a:bodyPr>
          <a:lstStyle/>
          <a:p>
            <a:r>
              <a:rPr lang="en-US" altLang="zh-CN" dirty="0">
                <a:solidFill>
                  <a:srgbClr val="FF0000"/>
                </a:solidFill>
              </a:rPr>
              <a:t>2.</a:t>
            </a:r>
            <a:r>
              <a:rPr lang="zh-CN" altLang="zh-CN" dirty="0">
                <a:solidFill>
                  <a:srgbClr val="FF0000"/>
                </a:solidFill>
              </a:rPr>
              <a:t>运用科技法原理探索全程数字提单法律规制框架</a:t>
            </a:r>
          </a:p>
        </p:txBody>
      </p:sp>
      <p:sp>
        <p:nvSpPr>
          <p:cNvPr id="6" name="文本占位符 5"/>
          <p:cNvSpPr>
            <a:spLocks noGrp="1"/>
          </p:cNvSpPr>
          <p:nvPr>
            <p:ph type="body" sz="quarter" idx="13"/>
            <p:custDataLst>
              <p:tags r:id="rId3"/>
            </p:custDataLst>
          </p:nvPr>
        </p:nvSpPr>
        <p:spPr>
          <a:xfrm>
            <a:off x="607695" y="1407795"/>
            <a:ext cx="10975975" cy="5626100"/>
          </a:xfrm>
        </p:spPr>
        <p:txBody>
          <a:bodyPr>
            <a:normAutofit lnSpcReduction="10000"/>
          </a:bodyPr>
          <a:lstStyle/>
          <a:p>
            <a:pPr algn="l" fontAlgn="auto">
              <a:lnSpc>
                <a:spcPct val="150000"/>
              </a:lnSpc>
              <a:buFont typeface="Wingdings" panose="05000000000000000000" charset="0"/>
              <a:buChar char=""/>
            </a:pPr>
            <a:r>
              <a:rPr lang="zh-CN" altLang="en-US" sz="2400" b="1" dirty="0"/>
              <a:t>1.支撑全程数字提单的云信平台技术规则的法律赋权</a:t>
            </a:r>
          </a:p>
          <a:p>
            <a:pPr marL="0" indent="0" algn="l" fontAlgn="auto">
              <a:lnSpc>
                <a:spcPct val="150000"/>
              </a:lnSpc>
              <a:buNone/>
            </a:pPr>
            <a:r>
              <a:rPr lang="en-US" altLang="zh-CN" sz="2000" dirty="0"/>
              <a:t>  </a:t>
            </a:r>
            <a:r>
              <a:rPr lang="zh-CN" altLang="en-US" sz="2000" dirty="0"/>
              <a:t>可转让电子记录确立排他性控制，转移单证代表了货物控制权的对应转让。（数字提单签发和登记中心技术规制）</a:t>
            </a:r>
          </a:p>
          <a:p>
            <a:pPr algn="l" fontAlgn="auto">
              <a:lnSpc>
                <a:spcPct val="150000"/>
              </a:lnSpc>
              <a:buFont typeface="Wingdings" panose="05000000000000000000" charset="0"/>
              <a:buChar char=""/>
            </a:pPr>
            <a:r>
              <a:rPr lang="zh-CN" altLang="en-US" sz="2400" b="1" dirty="0"/>
              <a:t>2.界定传统承运人和全程数字提单交易平台的法律责任</a:t>
            </a:r>
          </a:p>
          <a:p>
            <a:pPr marL="0" indent="0" algn="l" fontAlgn="auto">
              <a:lnSpc>
                <a:spcPct val="150000"/>
              </a:lnSpc>
              <a:buFont typeface="+mj-ea"/>
              <a:buNone/>
            </a:pPr>
            <a:r>
              <a:rPr lang="zh-CN" altLang="en-US" sz="2000" dirty="0"/>
              <a:t>（</a:t>
            </a:r>
            <a:r>
              <a:rPr lang="en-US" altLang="zh-CN" sz="2000" dirty="0"/>
              <a:t>1</a:t>
            </a:r>
            <a:r>
              <a:rPr lang="zh-CN" altLang="en-US" sz="2000" dirty="0"/>
              <a:t>）全程电子提单承运人法律地位界定的创新。需跨越运输主体的局限，作为物流经营人、信息系统平台与金融多功能主体存在。</a:t>
            </a:r>
          </a:p>
          <a:p>
            <a:pPr marL="0" indent="0" algn="l" fontAlgn="auto">
              <a:lnSpc>
                <a:spcPct val="150000"/>
              </a:lnSpc>
              <a:buFont typeface="+mj-ea"/>
              <a:buNone/>
            </a:pPr>
            <a:r>
              <a:rPr lang="zh-CN" altLang="en-US" sz="2000" dirty="0"/>
              <a:t>（</a:t>
            </a:r>
            <a:r>
              <a:rPr lang="en-US" altLang="zh-CN" sz="2000" dirty="0"/>
              <a:t>2</a:t>
            </a:r>
            <a:r>
              <a:rPr lang="zh-CN" altLang="en-US" sz="2000" dirty="0"/>
              <a:t>）经贸合作伙伴成员国对于全程承运人的信息共享</a:t>
            </a:r>
          </a:p>
          <a:p>
            <a:pPr algn="l" fontAlgn="auto">
              <a:lnSpc>
                <a:spcPct val="150000"/>
              </a:lnSpc>
              <a:buFont typeface="Wingdings" panose="05000000000000000000" charset="0"/>
              <a:buChar char=""/>
            </a:pPr>
            <a:r>
              <a:rPr lang="zh-CN" altLang="en-US" sz="2400" b="1" dirty="0"/>
              <a:t>3.公法对全程数字提单运行的法律规制</a:t>
            </a:r>
          </a:p>
          <a:p>
            <a:pPr marL="0" indent="0" algn="l" fontAlgn="auto">
              <a:lnSpc>
                <a:spcPct val="150000"/>
              </a:lnSpc>
              <a:buFont typeface="+mj-ea"/>
              <a:buNone/>
            </a:pPr>
            <a:r>
              <a:rPr lang="zh-CN" altLang="en-US" sz="2000" dirty="0"/>
              <a:t>（</a:t>
            </a:r>
            <a:r>
              <a:rPr lang="en-US" altLang="zh-CN" sz="2000" dirty="0"/>
              <a:t>1</a:t>
            </a:r>
            <a:r>
              <a:rPr lang="zh-CN" altLang="en-US" sz="2000" dirty="0"/>
              <a:t>）加强对全程数字提单下承运人准入和规制的内容</a:t>
            </a:r>
          </a:p>
          <a:p>
            <a:pPr marL="0" indent="0" algn="l" fontAlgn="auto">
              <a:lnSpc>
                <a:spcPct val="150000"/>
              </a:lnSpc>
              <a:buFont typeface="+mj-ea"/>
              <a:buNone/>
            </a:pPr>
            <a:r>
              <a:rPr lang="zh-CN" altLang="en-US" sz="2000" dirty="0"/>
              <a:t>（</a:t>
            </a:r>
            <a:r>
              <a:rPr lang="en-US" altLang="zh-CN" sz="2000" dirty="0"/>
              <a:t>2</a:t>
            </a:r>
            <a:r>
              <a:rPr lang="zh-CN" altLang="en-US" sz="2000" dirty="0"/>
              <a:t>）完善对全程数字提单信息平台中区块链智能合约的法律规制</a:t>
            </a:r>
          </a:p>
          <a:p>
            <a:pPr algn="l"/>
            <a:endParaRPr lang="zh-CN" altLang="en-US" sz="2000"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solidFill>
                  <a:srgbClr val="FF0000"/>
                </a:solidFill>
              </a:rPr>
              <a:t>结论</a:t>
            </a:r>
          </a:p>
        </p:txBody>
      </p:sp>
      <p:sp>
        <p:nvSpPr>
          <p:cNvPr id="3" name="内容占位符 2"/>
          <p:cNvSpPr>
            <a:spLocks noGrp="1"/>
          </p:cNvSpPr>
          <p:nvPr>
            <p:ph idx="1"/>
          </p:nvPr>
        </p:nvSpPr>
        <p:spPr/>
        <p:txBody>
          <a:bodyPr/>
          <a:lstStyle/>
          <a:p>
            <a:r>
              <a:rPr lang="zh-CN" altLang="en-US" sz="3600" b="1"/>
              <a:t>数字提单支持高质量发展</a:t>
            </a:r>
          </a:p>
        </p:txBody>
      </p:sp>
      <p:sp>
        <p:nvSpPr>
          <p:cNvPr id="4" name="文本框 3"/>
          <p:cNvSpPr txBox="1"/>
          <p:nvPr/>
        </p:nvSpPr>
        <p:spPr>
          <a:xfrm>
            <a:off x="837565" y="2658110"/>
            <a:ext cx="8808085" cy="3518535"/>
          </a:xfrm>
          <a:prstGeom prst="rect">
            <a:avLst/>
          </a:prstGeom>
          <a:noFill/>
        </p:spPr>
        <p:txBody>
          <a:bodyPr wrap="square" rtlCol="0" anchor="t">
            <a:noAutofit/>
          </a:bodyPr>
          <a:lstStyle/>
          <a:p>
            <a:pPr fontAlgn="auto">
              <a:lnSpc>
                <a:spcPct val="150000"/>
              </a:lnSpc>
            </a:pPr>
            <a:r>
              <a:rPr lang="zh-CN" altLang="en-US" sz="2800" dirty="0">
                <a:sym typeface="+mn-ea"/>
              </a:rPr>
              <a:t>在数字经济背景下，运用科技法的原理。通过数字提单云平台，以智能合约，信息共享与评价等数字量化标准等手段，以数字提单规则整合物流领域结算、保险、监管、法律服务等配套制度。形成容易被国际社会接受的新型贸易规则。</a:t>
            </a:r>
            <a:endParaRPr lang="zh-CN" altLang="en-US" sz="3200" dirty="0">
              <a:sym typeface="+mn-ea"/>
            </a:endParaRPr>
          </a:p>
          <a:p>
            <a:pPr fontAlgn="auto">
              <a:lnSpc>
                <a:spcPct val="150000"/>
              </a:lnSpc>
            </a:pPr>
            <a:r>
              <a:rPr lang="en-US" altLang="zh-CN" sz="3200" dirty="0">
                <a:solidFill>
                  <a:srgbClr val="C00000"/>
                </a:solidFill>
                <a:sym typeface="+mn-ea"/>
              </a:rPr>
              <a:t>                       ——</a:t>
            </a:r>
            <a:r>
              <a:rPr lang="zh-CN" altLang="en-US" sz="3200" dirty="0">
                <a:solidFill>
                  <a:srgbClr val="C00000"/>
                </a:solidFill>
                <a:sym typeface="+mn-ea"/>
              </a:rPr>
              <a:t>践行中国特色社会主义法治思想</a:t>
            </a:r>
          </a:p>
          <a:p>
            <a:pPr fontAlgn="auto">
              <a:lnSpc>
                <a:spcPct val="150000"/>
              </a:lnSpc>
            </a:pPr>
            <a:endParaRPr lang="zh-CN" altLang="en-US" sz="3200" dirty="0">
              <a:solidFill>
                <a:srgbClr val="C00000"/>
              </a:solidFill>
              <a:sym typeface="+mn-ea"/>
            </a:endParaRPr>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86715"/>
            <a:ext cx="10515600" cy="2053590"/>
          </a:xfrm>
        </p:spPr>
        <p:txBody>
          <a:bodyPr>
            <a:normAutofit fontScale="90000"/>
          </a:bodyPr>
          <a:lstStyle/>
          <a:p>
            <a:pPr fontAlgn="auto">
              <a:lnSpc>
                <a:spcPct val="200000"/>
              </a:lnSpc>
            </a:pPr>
            <a:r>
              <a:rPr lang="zh-CN" altLang="en-US">
                <a:solidFill>
                  <a:srgbClr val="C00000"/>
                </a:solidFill>
              </a:rPr>
              <a:t>概要</a:t>
            </a:r>
            <a:br>
              <a:rPr lang="zh-CN" altLang="en-US">
                <a:solidFill>
                  <a:srgbClr val="C00000"/>
                </a:solidFill>
              </a:rPr>
            </a:br>
            <a:r>
              <a:rPr lang="en-US" altLang="zh-CN">
                <a:solidFill>
                  <a:srgbClr val="C00000"/>
                </a:solidFill>
              </a:rPr>
              <a:t> </a:t>
            </a:r>
            <a:endParaRPr lang="zh-CN" altLang="en-US" sz="3555" b="1"/>
          </a:p>
        </p:txBody>
      </p:sp>
      <p:sp>
        <p:nvSpPr>
          <p:cNvPr id="3" name="内容占位符 2"/>
          <p:cNvSpPr>
            <a:spLocks noGrp="1"/>
          </p:cNvSpPr>
          <p:nvPr>
            <p:ph idx="1"/>
          </p:nvPr>
        </p:nvSpPr>
        <p:spPr>
          <a:xfrm>
            <a:off x="514350" y="2440305"/>
            <a:ext cx="9487535" cy="3521710"/>
          </a:xfrm>
        </p:spPr>
        <p:txBody>
          <a:bodyPr>
            <a:normAutofit/>
          </a:bodyPr>
          <a:lstStyle/>
          <a:p>
            <a:pPr marL="0" indent="0" fontAlgn="auto">
              <a:lnSpc>
                <a:spcPct val="150000"/>
              </a:lnSpc>
              <a:buNone/>
            </a:pPr>
            <a:r>
              <a:rPr lang="zh-CN" altLang="en-US" sz="3200"/>
              <a:t>一、提单的历史地位及发展</a:t>
            </a:r>
          </a:p>
          <a:p>
            <a:pPr marL="0" indent="0" fontAlgn="auto">
              <a:lnSpc>
                <a:spcPct val="150000"/>
              </a:lnSpc>
              <a:buNone/>
            </a:pPr>
            <a:r>
              <a:rPr lang="zh-CN" altLang="en-US" sz="3200"/>
              <a:t>二、数字经济时代物流制度障碍</a:t>
            </a:r>
          </a:p>
          <a:p>
            <a:pPr marL="0" indent="0" fontAlgn="auto">
              <a:lnSpc>
                <a:spcPct val="150000"/>
              </a:lnSpc>
              <a:buNone/>
            </a:pPr>
            <a:r>
              <a:rPr lang="zh-CN" altLang="en-US" sz="3200"/>
              <a:t>三、科技法治：</a:t>
            </a:r>
            <a:r>
              <a:rPr lang="zh-CN" altLang="en-US" sz="3200">
                <a:sym typeface="+mn-ea"/>
              </a:rPr>
              <a:t>数字提单规则之破局</a:t>
            </a:r>
          </a:p>
          <a:p>
            <a:pPr marL="0" indent="0" fontAlgn="auto">
              <a:lnSpc>
                <a:spcPct val="150000"/>
              </a:lnSpc>
              <a:buNone/>
            </a:pPr>
            <a:r>
              <a:rPr lang="zh-CN" altLang="en-US" sz="3200">
                <a:sym typeface="+mn-ea"/>
              </a:rPr>
              <a:t>四、航运科技法引领数字化提单规则建构</a:t>
            </a:r>
            <a:endParaRPr lang="zh-CN" altLang="en-US" sz="3200"/>
          </a:p>
          <a:p>
            <a:endParaRPr lang="zh-CN" altLang="en-US"/>
          </a:p>
          <a:p>
            <a:endParaRPr lang="zh-CN" altLang="en-US"/>
          </a:p>
          <a:p>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1f957735920a6afa478d84fa1274877"/>
          <p:cNvPicPr>
            <a:picLocks noChangeAspect="1"/>
          </p:cNvPicPr>
          <p:nvPr/>
        </p:nvPicPr>
        <p:blipFill>
          <a:blip r:embed="rId2"/>
          <a:srcRect t="10257" b="30140"/>
          <a:stretch>
            <a:fillRect/>
          </a:stretch>
        </p:blipFill>
        <p:spPr>
          <a:xfrm>
            <a:off x="0" y="3562350"/>
            <a:ext cx="12191365" cy="4191635"/>
          </a:xfrm>
          <a:prstGeom prst="rect">
            <a:avLst/>
          </a:prstGeom>
        </p:spPr>
      </p:pic>
      <p:sp>
        <p:nvSpPr>
          <p:cNvPr id="3" name="内容占位符 2"/>
          <p:cNvSpPr>
            <a:spLocks noGrp="1"/>
          </p:cNvSpPr>
          <p:nvPr>
            <p:ph idx="1"/>
          </p:nvPr>
        </p:nvSpPr>
        <p:spPr>
          <a:xfrm>
            <a:off x="297180" y="828675"/>
            <a:ext cx="10515600" cy="5340350"/>
          </a:xfrm>
        </p:spPr>
        <p:txBody>
          <a:bodyPr>
            <a:normAutofit/>
          </a:bodyPr>
          <a:lstStyle/>
          <a:p>
            <a:pPr fontAlgn="auto">
              <a:lnSpc>
                <a:spcPct val="100000"/>
              </a:lnSpc>
              <a:buFont typeface="Wingdings" panose="05000000000000000000" charset="0"/>
              <a:buChar char=""/>
            </a:pPr>
            <a:r>
              <a:rPr lang="zh-CN" altLang="en-US" b="1">
                <a:solidFill>
                  <a:schemeClr val="tx1"/>
                </a:solidFill>
                <a:effectLst/>
              </a:rPr>
              <a:t>（一）提单制度的辉煌史</a:t>
            </a:r>
          </a:p>
          <a:p>
            <a:pPr fontAlgn="auto">
              <a:lnSpc>
                <a:spcPct val="100000"/>
              </a:lnSpc>
              <a:buNone/>
            </a:pPr>
            <a:r>
              <a:rPr lang="en-US" altLang="zh-CN">
                <a:solidFill>
                  <a:schemeClr val="tx1"/>
                </a:solidFill>
                <a:effectLst/>
              </a:rPr>
              <a:t>1.</a:t>
            </a:r>
            <a:r>
              <a:rPr lang="zh-CN" altLang="en-US">
                <a:solidFill>
                  <a:schemeClr val="tx1"/>
                </a:solidFill>
                <a:effectLst/>
              </a:rPr>
              <a:t>提单作为</a:t>
            </a:r>
            <a:r>
              <a:rPr lang="en-US" altLang="zh-CN">
                <a:solidFill>
                  <a:schemeClr val="tx1"/>
                </a:solidFill>
                <a:effectLst/>
              </a:rPr>
              <a:t>19</a:t>
            </a:r>
            <a:r>
              <a:rPr lang="zh-CN" altLang="en-US">
                <a:solidFill>
                  <a:schemeClr val="tx1"/>
                </a:solidFill>
                <a:effectLst/>
              </a:rPr>
              <a:t>世纪天才发明之一，与信用证一起实现跨境贸易；</a:t>
            </a:r>
          </a:p>
          <a:p>
            <a:pPr marL="0" indent="0" fontAlgn="auto">
              <a:lnSpc>
                <a:spcPct val="100000"/>
              </a:lnSpc>
              <a:buNone/>
            </a:pPr>
            <a:endParaRPr lang="en-US" altLang="zh-CN">
              <a:solidFill>
                <a:schemeClr val="tx1"/>
              </a:solidFill>
              <a:effectLst/>
            </a:endParaRPr>
          </a:p>
          <a:p>
            <a:pPr marL="0" indent="0" fontAlgn="auto">
              <a:lnSpc>
                <a:spcPct val="100000"/>
              </a:lnSpc>
              <a:buNone/>
            </a:pPr>
            <a:r>
              <a:rPr lang="en-US" altLang="zh-CN">
                <a:solidFill>
                  <a:schemeClr val="tx1"/>
                </a:solidFill>
                <a:effectLst/>
              </a:rPr>
              <a:t>2.</a:t>
            </a:r>
            <a:r>
              <a:rPr lang="zh-CN" altLang="en-US">
                <a:solidFill>
                  <a:schemeClr val="tx1"/>
                </a:solidFill>
                <a:effectLst/>
              </a:rPr>
              <a:t>打开海上浮动仓库的钥匙；</a:t>
            </a:r>
          </a:p>
          <a:p>
            <a:pPr marL="0" indent="0" fontAlgn="auto">
              <a:lnSpc>
                <a:spcPct val="100000"/>
              </a:lnSpc>
              <a:buNone/>
            </a:pPr>
            <a:endParaRPr lang="en-US" altLang="zh-CN">
              <a:solidFill>
                <a:schemeClr val="tx1"/>
              </a:solidFill>
              <a:effectLst/>
            </a:endParaRPr>
          </a:p>
          <a:p>
            <a:pPr marL="0" indent="0" fontAlgn="auto">
              <a:lnSpc>
                <a:spcPct val="100000"/>
              </a:lnSpc>
              <a:buNone/>
            </a:pPr>
            <a:r>
              <a:rPr lang="en-US" altLang="zh-CN">
                <a:solidFill>
                  <a:schemeClr val="tx1"/>
                </a:solidFill>
                <a:effectLst/>
              </a:rPr>
              <a:t>3.</a:t>
            </a:r>
            <a:r>
              <a:rPr lang="zh-CN" altLang="en-US">
                <a:solidFill>
                  <a:schemeClr val="tx1"/>
                </a:solidFill>
                <a:effectLst/>
              </a:rPr>
              <a:t>飞舞的海上精灵，奠定了国际航运中心地位；</a:t>
            </a:r>
          </a:p>
          <a:p>
            <a:pPr marL="0" indent="0" fontAlgn="auto">
              <a:lnSpc>
                <a:spcPct val="100000"/>
              </a:lnSpc>
              <a:buNone/>
            </a:pPr>
            <a:endParaRPr lang="en-US" altLang="zh-CN">
              <a:solidFill>
                <a:schemeClr val="tx1"/>
              </a:solidFill>
              <a:effectLst/>
            </a:endParaRPr>
          </a:p>
          <a:p>
            <a:pPr marL="0" indent="0" fontAlgn="auto">
              <a:lnSpc>
                <a:spcPct val="100000"/>
              </a:lnSpc>
              <a:buNone/>
            </a:pPr>
            <a:endParaRPr lang="zh-CN" altLang="en-US">
              <a:solidFill>
                <a:srgbClr val="FF0000"/>
              </a:solidFill>
              <a:effectLst/>
            </a:endParaRPr>
          </a:p>
        </p:txBody>
      </p:sp>
      <p:sp>
        <p:nvSpPr>
          <p:cNvPr id="2" name="标题 1"/>
          <p:cNvSpPr>
            <a:spLocks noGrp="1"/>
          </p:cNvSpPr>
          <p:nvPr>
            <p:ph type="title"/>
          </p:nvPr>
        </p:nvSpPr>
        <p:spPr>
          <a:xfrm>
            <a:off x="1044575" y="-153035"/>
            <a:ext cx="10308590" cy="1067435"/>
          </a:xfrm>
        </p:spPr>
        <p:txBody>
          <a:bodyPr>
            <a:normAutofit/>
          </a:bodyPr>
          <a:lstStyle/>
          <a:p>
            <a:r>
              <a:rPr lang="zh-CN" altLang="en-US" sz="4000">
                <a:solidFill>
                  <a:srgbClr val="C00000"/>
                </a:solidFill>
              </a:rPr>
              <a:t>一、提单的历史及发展</a:t>
            </a:r>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835" y="0"/>
            <a:ext cx="11734165" cy="1539875"/>
          </a:xfrm>
        </p:spPr>
        <p:txBody>
          <a:bodyPr>
            <a:normAutofit/>
          </a:bodyPr>
          <a:lstStyle/>
          <a:p>
            <a:pPr fontAlgn="auto">
              <a:lnSpc>
                <a:spcPct val="150000"/>
              </a:lnSpc>
            </a:pPr>
            <a:r>
              <a:rPr lang="zh-CN" altLang="en-US" sz="3555"/>
              <a:t>（二）电商时代</a:t>
            </a:r>
            <a:r>
              <a:rPr lang="zh-CN" altLang="en-US" sz="3555">
                <a:sym typeface="+mn-ea"/>
              </a:rPr>
              <a:t>物流实践的</a:t>
            </a:r>
            <a:r>
              <a:rPr lang="en-US" altLang="zh-CN" sz="3555">
                <a:sym typeface="+mn-ea"/>
              </a:rPr>
              <a:t>“</a:t>
            </a:r>
            <a:r>
              <a:rPr lang="zh-CN" altLang="en-US" sz="3555">
                <a:sym typeface="+mn-ea"/>
              </a:rPr>
              <a:t>拐点</a:t>
            </a:r>
            <a:r>
              <a:rPr lang="en-US" altLang="zh-CN" sz="3555">
                <a:sym typeface="+mn-ea"/>
              </a:rPr>
              <a:t>”</a:t>
            </a:r>
          </a:p>
        </p:txBody>
      </p:sp>
      <p:sp>
        <p:nvSpPr>
          <p:cNvPr id="3" name="内容占位符 2"/>
          <p:cNvSpPr>
            <a:spLocks noGrp="1"/>
          </p:cNvSpPr>
          <p:nvPr>
            <p:ph idx="1"/>
          </p:nvPr>
        </p:nvSpPr>
        <p:spPr>
          <a:xfrm>
            <a:off x="838200" y="1691640"/>
            <a:ext cx="10515600" cy="1711960"/>
          </a:xfrm>
        </p:spPr>
        <p:txBody>
          <a:bodyPr>
            <a:normAutofit fontScale="90000" lnSpcReduction="20000"/>
          </a:bodyPr>
          <a:lstStyle/>
          <a:p>
            <a:pPr fontAlgn="auto">
              <a:lnSpc>
                <a:spcPct val="150000"/>
              </a:lnSpc>
            </a:pPr>
            <a:r>
              <a:rPr lang="zh-CN" altLang="en-US">
                <a:sym typeface="+mn-ea"/>
              </a:rPr>
              <a:t>电子商务的发展，无纸贸易模式逐渐兴起，取代传统“集装箱”之大额交易的纸质提单模式。</a:t>
            </a:r>
          </a:p>
          <a:p>
            <a:pPr fontAlgn="auto">
              <a:lnSpc>
                <a:spcPct val="150000"/>
              </a:lnSpc>
            </a:pPr>
            <a:r>
              <a:rPr lang="zh-CN" altLang="en-US">
                <a:sym typeface="+mn-ea"/>
              </a:rPr>
              <a:t>物流蓬勃发展，多式联运提单物权化的需求突出。</a:t>
            </a:r>
          </a:p>
          <a:p>
            <a:pPr fontAlgn="auto">
              <a:lnSpc>
                <a:spcPct val="150000"/>
              </a:lnSpc>
            </a:pPr>
            <a:endParaRPr lang="zh-CN" altLang="en-US"/>
          </a:p>
          <a:p>
            <a:pPr fontAlgn="auto">
              <a:lnSpc>
                <a:spcPct val="150000"/>
              </a:lnSpc>
            </a:pPr>
            <a:endParaRPr lang="zh-CN" altLang="en-US"/>
          </a:p>
        </p:txBody>
      </p:sp>
      <p:pic>
        <p:nvPicPr>
          <p:cNvPr id="4" name="图片 3"/>
          <p:cNvPicPr>
            <a:picLocks noChangeAspect="1"/>
          </p:cNvPicPr>
          <p:nvPr>
            <p:custDataLst>
              <p:tags r:id="rId1"/>
            </p:custDataLst>
          </p:nvPr>
        </p:nvPicPr>
        <p:blipFill>
          <a:blip r:embed="rId4"/>
          <a:stretch>
            <a:fillRect/>
          </a:stretch>
        </p:blipFill>
        <p:spPr>
          <a:xfrm>
            <a:off x="0" y="3468370"/>
            <a:ext cx="5836285" cy="3330575"/>
          </a:xfrm>
          <a:prstGeom prst="rect">
            <a:avLst/>
          </a:prstGeom>
        </p:spPr>
      </p:pic>
      <p:pic>
        <p:nvPicPr>
          <p:cNvPr id="5" name="图片 4"/>
          <p:cNvPicPr>
            <a:picLocks noChangeAspect="1"/>
          </p:cNvPicPr>
          <p:nvPr/>
        </p:nvPicPr>
        <p:blipFill>
          <a:blip r:embed="rId5"/>
          <a:stretch>
            <a:fillRect/>
          </a:stretch>
        </p:blipFill>
        <p:spPr>
          <a:xfrm>
            <a:off x="5975350" y="3468370"/>
            <a:ext cx="6216650" cy="33305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linds(horizontal)">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1990" y="365125"/>
            <a:ext cx="10671810" cy="996950"/>
          </a:xfrm>
        </p:spPr>
        <p:txBody>
          <a:bodyPr>
            <a:normAutofit fontScale="90000"/>
          </a:bodyPr>
          <a:lstStyle/>
          <a:p>
            <a:r>
              <a:rPr lang="zh-CN" altLang="en-US" sz="4400">
                <a:solidFill>
                  <a:srgbClr val="C00000"/>
                </a:solidFill>
                <a:sym typeface="+mn-ea"/>
              </a:rPr>
              <a:t>二、数字经济时代物流制度障碍</a:t>
            </a:r>
            <a:r>
              <a:rPr lang="en-US" altLang="zh-CN" sz="4400">
                <a:solidFill>
                  <a:srgbClr val="C00000"/>
                </a:solidFill>
                <a:sym typeface="+mn-ea"/>
              </a:rPr>
              <a:t>——“</a:t>
            </a:r>
            <a:r>
              <a:rPr lang="zh-CN" altLang="en-US" sz="4400">
                <a:solidFill>
                  <a:srgbClr val="C00000"/>
                </a:solidFill>
                <a:sym typeface="+mn-ea"/>
              </a:rPr>
              <a:t>痛点</a:t>
            </a:r>
            <a:r>
              <a:rPr lang="en-US" altLang="zh-CN" sz="4400">
                <a:solidFill>
                  <a:srgbClr val="C00000"/>
                </a:solidFill>
                <a:sym typeface="+mn-ea"/>
              </a:rPr>
              <a:t>”</a:t>
            </a:r>
            <a:r>
              <a:rPr lang="zh-CN" altLang="en-US" sz="4400">
                <a:solidFill>
                  <a:srgbClr val="C00000"/>
                </a:solidFill>
                <a:sym typeface="+mn-ea"/>
              </a:rPr>
              <a:t/>
            </a:r>
            <a:br>
              <a:rPr lang="zh-CN" altLang="en-US" sz="4400">
                <a:solidFill>
                  <a:srgbClr val="C00000"/>
                </a:solidFill>
                <a:sym typeface="+mn-ea"/>
              </a:rPr>
            </a:br>
            <a:endParaRPr lang="zh-CN" altLang="en-US">
              <a:solidFill>
                <a:srgbClr val="C00000"/>
              </a:solidFill>
            </a:endParaRPr>
          </a:p>
        </p:txBody>
      </p:sp>
      <p:sp>
        <p:nvSpPr>
          <p:cNvPr id="3" name="内容占位符 2"/>
          <p:cNvSpPr>
            <a:spLocks noGrp="1"/>
          </p:cNvSpPr>
          <p:nvPr>
            <p:ph idx="1"/>
          </p:nvPr>
        </p:nvSpPr>
        <p:spPr>
          <a:xfrm>
            <a:off x="838200" y="1144270"/>
            <a:ext cx="10820400" cy="5549900"/>
          </a:xfrm>
        </p:spPr>
        <p:txBody>
          <a:bodyPr>
            <a:normAutofit fontScale="25000" lnSpcReduction="10000"/>
          </a:bodyPr>
          <a:lstStyle/>
          <a:p>
            <a:pPr>
              <a:buFont typeface="Wingdings" panose="05000000000000000000" charset="0"/>
              <a:buChar char=""/>
            </a:pPr>
            <a:r>
              <a:rPr lang="zh-CN" altLang="en-US" sz="12800" b="1">
                <a:sym typeface="+mn-ea"/>
              </a:rPr>
              <a:t>政府推出“一单到底”（全程提单物权化造法模式）</a:t>
            </a:r>
          </a:p>
          <a:p>
            <a:pPr marL="342900" indent="-342900" algn="l" fontAlgn="auto">
              <a:lnSpc>
                <a:spcPct val="150000"/>
              </a:lnSpc>
              <a:buClrTx/>
              <a:buSzTx/>
              <a:buFont typeface="Wingdings" panose="05000000000000000000" charset="0"/>
              <a:buChar char=""/>
            </a:pPr>
            <a:r>
              <a:rPr lang="zh-CN" altLang="en-US" sz="9600">
                <a:sym typeface="+mn-ea"/>
              </a:rPr>
              <a:t>通过确立铁路提单或多式联运提单为物权凭证，把海运提单物权凭证制度下畅通的国际航运贸易营商环境，复制到现代物流交易。</a:t>
            </a:r>
          </a:p>
          <a:p>
            <a:pPr marL="342900" indent="-342900" fontAlgn="auto">
              <a:lnSpc>
                <a:spcPct val="150000"/>
              </a:lnSpc>
              <a:buFont typeface="Wingdings" panose="05000000000000000000" charset="0"/>
              <a:buChar char=""/>
            </a:pPr>
            <a:r>
              <a:rPr lang="zh-CN" altLang="en-US" sz="9600">
                <a:sym typeface="+mn-ea"/>
              </a:rPr>
              <a:t>2017年重庆开立首单铁路提单国际信用证</a:t>
            </a:r>
            <a:endParaRPr lang="zh-CN" altLang="en-US" sz="9600">
              <a:solidFill>
                <a:schemeClr val="tx1"/>
              </a:solidFill>
            </a:endParaRPr>
          </a:p>
          <a:p>
            <a:pPr marL="342900" indent="-342900" fontAlgn="auto">
              <a:lnSpc>
                <a:spcPct val="150000"/>
              </a:lnSpc>
              <a:buFont typeface="Wingdings" panose="05000000000000000000" charset="0"/>
              <a:buChar char=""/>
            </a:pPr>
            <a:r>
              <a:rPr lang="zh-CN" altLang="en-US" sz="9600">
                <a:sym typeface="+mn-ea"/>
              </a:rPr>
              <a:t>2018年国务院在支持自由贸易试验区深化改革创新若干措施的通知</a:t>
            </a:r>
            <a:endParaRPr lang="zh-CN" altLang="en-US" sz="9600">
              <a:solidFill>
                <a:schemeClr val="tx1"/>
              </a:solidFill>
            </a:endParaRPr>
          </a:p>
          <a:p>
            <a:pPr marL="342900" indent="-342900" fontAlgn="auto">
              <a:lnSpc>
                <a:spcPct val="150000"/>
              </a:lnSpc>
              <a:buFont typeface="Wingdings" panose="05000000000000000000" charset="0"/>
              <a:buChar char=""/>
            </a:pPr>
            <a:r>
              <a:rPr lang="zh-CN" altLang="en-US" sz="9600">
                <a:sym typeface="+mn-ea"/>
              </a:rPr>
              <a:t>2019年7月，中国政府在联合国贸法会第52届年会上提交有关多式联运提单物权化的提案。</a:t>
            </a:r>
          </a:p>
          <a:p>
            <a:pPr marL="342900" indent="-342900" fontAlgn="auto">
              <a:lnSpc>
                <a:spcPct val="150000"/>
              </a:lnSpc>
              <a:buFont typeface="Wingdings" panose="05000000000000000000" charset="0"/>
              <a:buChar char=""/>
            </a:pPr>
            <a:r>
              <a:rPr lang="zh-CN" altLang="en-US" sz="9600">
                <a:solidFill>
                  <a:srgbClr val="FF0000"/>
                </a:solidFill>
                <a:sym typeface="+mn-ea"/>
              </a:rPr>
              <a:t>全程提单物权化制度障碍</a:t>
            </a:r>
            <a:r>
              <a:rPr lang="zh-CN" altLang="en-US" sz="9600">
                <a:solidFill>
                  <a:srgbClr val="C00000"/>
                </a:solidFill>
                <a:sym typeface="+mn-ea"/>
              </a:rPr>
              <a:t/>
            </a:r>
            <a:br>
              <a:rPr lang="zh-CN" altLang="en-US" sz="9600">
                <a:solidFill>
                  <a:srgbClr val="C00000"/>
                </a:solidFill>
                <a:sym typeface="+mn-ea"/>
              </a:rPr>
            </a:br>
            <a:endParaRPr lang="zh-CN" altLang="en-US" sz="9600">
              <a:solidFill>
                <a:srgbClr val="C00000"/>
              </a:solidFill>
            </a:endParaRPr>
          </a:p>
          <a:p>
            <a:pPr marL="342900" indent="-342900" fontAlgn="auto">
              <a:lnSpc>
                <a:spcPct val="150000"/>
              </a:lnSpc>
              <a:buFont typeface="Wingdings" panose="05000000000000000000" charset="0"/>
              <a:buChar char=""/>
            </a:pPr>
            <a:endParaRPr lang="zh-CN" altLang="en-US" sz="9600">
              <a:solidFill>
                <a:srgbClr val="FF0000"/>
              </a:solidFill>
              <a:sym typeface="+mn-ea"/>
            </a:endParaRPr>
          </a:p>
        </p:txBody>
      </p:sp>
      <p:sp>
        <p:nvSpPr>
          <p:cNvPr id="4" name="文本框 3"/>
          <p:cNvSpPr txBox="1"/>
          <p:nvPr/>
        </p:nvSpPr>
        <p:spPr>
          <a:xfrm>
            <a:off x="6248400" y="6694805"/>
            <a:ext cx="309880" cy="368300"/>
          </a:xfrm>
          <a:prstGeom prst="rect">
            <a:avLst/>
          </a:prstGeom>
          <a:noFill/>
        </p:spPr>
        <p:txBody>
          <a:bodyPr wrap="none" rtlCol="0">
            <a:sp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a:solidFill>
                  <a:srgbClr val="C00000"/>
                </a:solidFill>
                <a:sym typeface="+mn-ea"/>
              </a:rPr>
              <a:t>全程提单物权化制度障碍——</a:t>
            </a:r>
            <a:r>
              <a:rPr lang="zh-CN" altLang="zh-CN" sz="3110">
                <a:sym typeface="+mn-ea"/>
              </a:rPr>
              <a:t>立法统一的困境</a:t>
            </a:r>
          </a:p>
        </p:txBody>
      </p:sp>
      <p:sp>
        <p:nvSpPr>
          <p:cNvPr id="3" name="内容占位符 2"/>
          <p:cNvSpPr>
            <a:spLocks noGrp="1"/>
          </p:cNvSpPr>
          <p:nvPr>
            <p:ph idx="1"/>
          </p:nvPr>
        </p:nvSpPr>
        <p:spPr/>
        <p:txBody>
          <a:bodyPr>
            <a:normAutofit/>
          </a:bodyPr>
          <a:lstStyle/>
          <a:p>
            <a:pPr marL="342900" indent="-342900" fontAlgn="auto">
              <a:lnSpc>
                <a:spcPct val="150000"/>
              </a:lnSpc>
              <a:buFont typeface="Arial" panose="020B0604020202020204" pitchFamily="34" charset="0"/>
              <a:buChar char="•"/>
            </a:pPr>
            <a:r>
              <a:rPr lang="en-US" altLang="zh-CN">
                <a:sym typeface="+mn-ea"/>
              </a:rPr>
              <a:t>“</a:t>
            </a:r>
            <a:r>
              <a:rPr lang="zh-CN" altLang="en-US">
                <a:sym typeface="+mn-ea"/>
              </a:rPr>
              <a:t>一单到底”模式</a:t>
            </a:r>
            <a:r>
              <a:rPr lang="en-US" altLang="zh-CN">
                <a:sym typeface="+mn-ea"/>
              </a:rPr>
              <a:t>——</a:t>
            </a:r>
            <a:r>
              <a:rPr lang="zh-CN" altLang="en-US">
                <a:sym typeface="+mn-ea"/>
              </a:rPr>
              <a:t>全程承运人责任制面临的</a:t>
            </a:r>
            <a:r>
              <a:rPr lang="zh-CN" altLang="en-US" b="1">
                <a:sym typeface="+mn-ea"/>
              </a:rPr>
              <a:t>立法碎片化</a:t>
            </a:r>
            <a:r>
              <a:rPr lang="zh-CN" altLang="en-US">
                <a:sym typeface="+mn-ea"/>
              </a:rPr>
              <a:t>带来的制度瓶颈；</a:t>
            </a:r>
          </a:p>
          <a:p>
            <a:pPr marL="0" indent="0" fontAlgn="auto">
              <a:lnSpc>
                <a:spcPct val="150000"/>
              </a:lnSpc>
              <a:buFont typeface="Arial" panose="020B0604020202020204" pitchFamily="34" charset="0"/>
              <a:buNone/>
            </a:pPr>
            <a:r>
              <a:rPr lang="zh-CN" altLang="en-US">
                <a:sym typeface="+mn-ea"/>
              </a:rPr>
              <a:t>各类纸质提单（单据）立法统一在较长时期都不可能有所进展。</a:t>
            </a:r>
          </a:p>
          <a:p>
            <a:pPr marL="0" indent="0" fontAlgn="auto">
              <a:lnSpc>
                <a:spcPct val="150000"/>
              </a:lnSpc>
              <a:buFont typeface="Arial" panose="020B0604020202020204" pitchFamily="34" charset="0"/>
              <a:buNone/>
            </a:pPr>
            <a:r>
              <a:rPr lang="zh-CN" altLang="en-US">
                <a:sym typeface="+mn-ea"/>
              </a:rPr>
              <a:t>铁路提单物权凭证功能己经在很大程度上超越和背离了国际铁路货运公约。</a:t>
            </a:r>
            <a:endParaRPr lang="zh-CN" altLang="en-US"/>
          </a:p>
          <a:p>
            <a:pPr marL="342900" indent="-342900"/>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rotWithShape="1">
          <a:blip r:embed="rId4"/>
          <a:srcRect/>
          <a:stretch>
            <a:fillRect/>
          </a:stretch>
        </p:blipFill>
        <p:spPr>
          <a:xfrm>
            <a:off x="609562" y="1612900"/>
            <a:ext cx="10972876" cy="3632200"/>
          </a:xfrm>
          <a:custGeom>
            <a:avLst/>
            <a:gdLst/>
            <a:ahLst/>
            <a:cxnLst>
              <a:cxn ang="3">
                <a:pos x="hc" y="t"/>
              </a:cxn>
              <a:cxn ang="cd2">
                <a:pos x="l" y="vc"/>
              </a:cxn>
              <a:cxn ang="cd4">
                <a:pos x="hc" y="b"/>
              </a:cxn>
              <a:cxn ang="0">
                <a:pos x="r" y="vc"/>
              </a:cxn>
            </a:cxnLst>
            <a:rect l="l" t="t" r="r" b="b"/>
            <a:pathLst>
              <a:path w="17280" h="6480">
                <a:moveTo>
                  <a:pt x="0" y="0"/>
                </a:moveTo>
                <a:lnTo>
                  <a:pt x="17280" y="0"/>
                </a:lnTo>
                <a:lnTo>
                  <a:pt x="17280" y="6480"/>
                </a:lnTo>
                <a:lnTo>
                  <a:pt x="0" y="6480"/>
                </a:lnTo>
                <a:lnTo>
                  <a:pt x="0" y="0"/>
                </a:lnTo>
                <a:close/>
              </a:path>
            </a:pathLst>
          </a:custGeom>
          <a:effectLst>
            <a:outerShdw blurRad="457200" dist="50800" dir="2700000" algn="tl" rotWithShape="0">
              <a:srgbClr val="000000">
                <a:alpha val="20000"/>
              </a:srgbClr>
            </a:outerShdw>
          </a:effec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500">
        <p14:prism/>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solidFill>
                  <a:srgbClr val="FF0000"/>
                </a:solidFill>
                <a:sym typeface="+mn-ea"/>
              </a:rPr>
              <a:t>三、科技法治：数字提单规则之破局</a:t>
            </a:r>
          </a:p>
        </p:txBody>
      </p:sp>
      <p:sp>
        <p:nvSpPr>
          <p:cNvPr id="3" name="内容占位符 2"/>
          <p:cNvSpPr>
            <a:spLocks noGrp="1"/>
          </p:cNvSpPr>
          <p:nvPr>
            <p:ph idx="1"/>
          </p:nvPr>
        </p:nvSpPr>
        <p:spPr/>
        <p:txBody>
          <a:bodyPr>
            <a:normAutofit fontScale="90000" lnSpcReduction="20000"/>
          </a:bodyPr>
          <a:lstStyle/>
          <a:p>
            <a:pPr fontAlgn="auto">
              <a:lnSpc>
                <a:spcPct val="150000"/>
              </a:lnSpc>
              <a:buFont typeface="Wingdings" panose="05000000000000000000" charset="0"/>
              <a:buChar char=""/>
            </a:pPr>
            <a:r>
              <a:rPr lang="zh-CN" altLang="en-US" b="1">
                <a:sym typeface="+mn-ea"/>
              </a:rPr>
              <a:t>（一）为什么是数字提单？</a:t>
            </a:r>
            <a:endParaRPr lang="zh-CN" altLang="en-US" b="1">
              <a:solidFill>
                <a:schemeClr val="tx1"/>
              </a:solidFill>
            </a:endParaRPr>
          </a:p>
          <a:p>
            <a:pPr fontAlgn="auto">
              <a:lnSpc>
                <a:spcPct val="150000"/>
              </a:lnSpc>
            </a:pPr>
            <a:r>
              <a:rPr lang="zh-CN" altLang="en-US">
                <a:sym typeface="+mn-ea"/>
              </a:rPr>
              <a:t>数字经济背景下，迈向数字社会的法律需求。</a:t>
            </a:r>
            <a:endParaRPr lang="zh-CN" altLang="en-US"/>
          </a:p>
          <a:p>
            <a:pPr fontAlgn="auto">
              <a:lnSpc>
                <a:spcPct val="150000"/>
              </a:lnSpc>
            </a:pPr>
            <a:r>
              <a:rPr lang="zh-CN" altLang="en-US">
                <a:sym typeface="+mn-ea"/>
              </a:rPr>
              <a:t>区块链数据</a:t>
            </a:r>
            <a:r>
              <a:rPr lang="en-US" altLang="zh-CN">
                <a:sym typeface="+mn-ea"/>
              </a:rPr>
              <a:t>+</a:t>
            </a:r>
            <a:r>
              <a:rPr lang="zh-CN" altLang="en-US">
                <a:sym typeface="+mn-ea"/>
              </a:rPr>
              <a:t>区块链结算</a:t>
            </a:r>
            <a:r>
              <a:rPr lang="en-US" altLang="zh-CN">
                <a:sym typeface="+mn-ea"/>
              </a:rPr>
              <a:t>——</a:t>
            </a:r>
            <a:r>
              <a:rPr lang="zh-CN" altLang="en-US">
                <a:sym typeface="+mn-ea"/>
              </a:rPr>
              <a:t>数字化财产</a:t>
            </a:r>
            <a:endParaRPr lang="zh-CN" altLang="en-US"/>
          </a:p>
          <a:p>
            <a:pPr fontAlgn="auto">
              <a:lnSpc>
                <a:spcPct val="150000"/>
              </a:lnSpc>
            </a:pPr>
            <a:r>
              <a:rPr lang="en-US" altLang="zh-CN">
                <a:sym typeface="+mn-ea"/>
              </a:rPr>
              <a:t> ——-</a:t>
            </a:r>
            <a:r>
              <a:rPr lang="zh-CN" altLang="en-US">
                <a:sym typeface="+mn-ea"/>
              </a:rPr>
              <a:t>替代【纸质提单</a:t>
            </a:r>
            <a:r>
              <a:rPr lang="en-US" altLang="zh-CN">
                <a:sym typeface="+mn-ea"/>
              </a:rPr>
              <a:t>+</a:t>
            </a:r>
            <a:r>
              <a:rPr lang="zh-CN" altLang="en-US">
                <a:sym typeface="+mn-ea"/>
              </a:rPr>
              <a:t>信用证】（非电子信息传送所能表达）</a:t>
            </a:r>
            <a:endParaRPr lang="zh-CN" altLang="en-US"/>
          </a:p>
          <a:p>
            <a:pPr fontAlgn="auto">
              <a:lnSpc>
                <a:spcPct val="150000"/>
              </a:lnSpc>
            </a:pPr>
            <a:r>
              <a:rPr lang="en-US" altLang="zh-CN">
                <a:sym typeface="+mn-ea"/>
              </a:rPr>
              <a:t>2021</a:t>
            </a:r>
            <a:r>
              <a:rPr lang="zh-CN" altLang="en-US">
                <a:sym typeface="+mn-ea"/>
              </a:rPr>
              <a:t>年电子提单使用量占比</a:t>
            </a:r>
            <a:r>
              <a:rPr lang="en-US" altLang="zh-CN">
                <a:sym typeface="+mn-ea"/>
              </a:rPr>
              <a:t>1.2%</a:t>
            </a:r>
            <a:r>
              <a:rPr lang="zh-CN" altLang="en-US">
                <a:sym typeface="+mn-ea"/>
              </a:rPr>
              <a:t>（接受度低受制成本、技术水平、信任度或操作习惯）</a:t>
            </a:r>
            <a:r>
              <a:rPr lang="en-US" altLang="zh-CN">
                <a:sym typeface="+mn-ea"/>
              </a:rPr>
              <a:t>——</a:t>
            </a:r>
            <a:r>
              <a:rPr lang="zh-CN" altLang="en-US">
                <a:solidFill>
                  <a:srgbClr val="FF0000"/>
                </a:solidFill>
                <a:sym typeface="+mn-ea"/>
              </a:rPr>
              <a:t>对应高级别的数字安全管理要求</a:t>
            </a:r>
          </a:p>
          <a:p>
            <a:pPr fontAlgn="auto">
              <a:lnSpc>
                <a:spcPct val="150000"/>
              </a:lnSpc>
            </a:pPr>
            <a:r>
              <a:rPr lang="zh-CN" altLang="en-US">
                <a:solidFill>
                  <a:srgbClr val="FF0000"/>
                </a:solidFill>
                <a:sym typeface="+mn-ea"/>
              </a:rPr>
              <a:t> </a:t>
            </a:r>
            <a:r>
              <a:rPr lang="en-US" altLang="zh-CN">
                <a:solidFill>
                  <a:srgbClr val="FF0000"/>
                </a:solidFill>
                <a:sym typeface="+mn-ea"/>
              </a:rPr>
              <a:t>                                      </a:t>
            </a:r>
            <a:r>
              <a:rPr lang="zh-CN" altLang="en-US">
                <a:solidFill>
                  <a:srgbClr val="FF0000"/>
                </a:solidFill>
                <a:sym typeface="+mn-ea"/>
              </a:rPr>
              <a:t>科技法治理之科技基础能力建设。</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a:t>（二）电子提单的前身今生</a:t>
            </a:r>
          </a:p>
          <a:p>
            <a:endParaRPr lang="zh-CN" altLang="en-US">
              <a:solidFill>
                <a:srgbClr val="FF0000"/>
              </a:solidFill>
              <a:effectLst/>
              <a:sym typeface="+mn-ea"/>
            </a:endParaRPr>
          </a:p>
          <a:p>
            <a:r>
              <a:rPr lang="zh-CN" altLang="en-US">
                <a:solidFill>
                  <a:schemeClr val="tx1"/>
                </a:solidFill>
                <a:effectLst/>
                <a:sym typeface="+mn-ea"/>
              </a:rPr>
              <a:t>《电子提单规则》</a:t>
            </a:r>
          </a:p>
          <a:p>
            <a:r>
              <a:rPr lang="zh-CN" altLang="en-US">
                <a:solidFill>
                  <a:schemeClr val="tx1"/>
                </a:solidFill>
                <a:effectLst/>
                <a:sym typeface="+mn-ea"/>
              </a:rPr>
              <a:t>《鹿特丹规则》（电子单据）</a:t>
            </a:r>
          </a:p>
          <a:p>
            <a:r>
              <a:rPr lang="zh-CN" altLang="en-US">
                <a:solidFill>
                  <a:schemeClr val="tx1"/>
                </a:solidFill>
                <a:effectLst/>
                <a:sym typeface="+mn-ea"/>
              </a:rPr>
              <a:t>《电子可转让记录示范法》</a:t>
            </a:r>
            <a:endParaRPr lang="zh-CN" altLang="en-US">
              <a:solidFill>
                <a:schemeClr val="tx1"/>
              </a:solidFill>
              <a:effectLst/>
            </a:endParaRPr>
          </a:p>
          <a:p>
            <a:endParaRPr lang="zh-CN" altLang="en-US">
              <a:solidFill>
                <a:schemeClr val="tx1"/>
              </a:solidFill>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RhMTZmYTk2MDk2YjhiODgxNjZiZTRhZDFhYmE2MmMifQ=="/>
  <p:tag name="KSO_WPP_MARK_KEY" val="fd3d9a71-9f5e-4de3-ab9d-d55a68827114"/>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4*i*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4*i*9"/>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4*i*1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topBottom"/>
  <p:tag name="KSO_WM_SLIDE_BK_DARK_LIGHT" val="2"/>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8"/>
  <p:tag name="KSO_WM_UNIT_ID" val="_15*i*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9"/>
  <p:tag name="KSO_WM_UNIT_ID" val="_15*i*9"/>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0"/>
  <p:tag name="KSO_WM_UNIT_ID" val="_15*i*1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940,&quot;width&quot;:9790}"/>
</p:tagLst>
</file>

<file path=ppt/tags/tag27.xml><?xml version="1.0" encoding="utf-8"?>
<p:tagLst xmlns:a="http://schemas.openxmlformats.org/drawingml/2006/main" xmlns:r="http://schemas.openxmlformats.org/officeDocument/2006/relationships"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3-04-18T21:27:34&quot;,&quot;maxSize&quot;:{&quot;size1&quot;:2.310280974926772},&quot;minSize&quot;:{&quot;size1&quot;:2.310280974926772},&quot;normalSize&quot;:{&quot;size1&quot;:2.310280974926772},&quot;subLayout&quot;:[{&quot;id&quot;:&quot;2023-04-18T21:27:34&quot;,&quot;type&quot;:0},{&quot;id&quot;:&quot;2023-04-18T21:27:34&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28.xml><?xml version="1.0" encoding="utf-8"?>
<p:tagLst xmlns:a="http://schemas.openxmlformats.org/drawingml/2006/main" xmlns:r="http://schemas.openxmlformats.org/officeDocument/2006/relationships" xmlns:p="http://schemas.openxmlformats.org/presentationml/2006/main">
  <p:tag name="KSO_WM_UNIT_VALUE" val="1142*3046"/>
  <p:tag name="KSO_WM_UNIT_HIGHLIGHT" val="0"/>
  <p:tag name="KSO_WM_UNIT_COMPATIBLE" val="0"/>
  <p:tag name="KSO_WM_UNIT_DIAGRAM_ISNUMVISUAL" val="0"/>
  <p:tag name="KSO_WM_UNIT_DIAGRAM_ISREFERUNIT" val="0"/>
  <p:tag name="KSO_WM_UNIT_TYPE" val="d"/>
  <p:tag name="KSO_WM_UNIT_INDEX" val="1"/>
  <p:tag name="KSO_WM_UNIT_ID" val="diagram20209527_1*d*1"/>
  <p:tag name="KSO_WM_TEMPLATE_CATEGORY" val="diagram"/>
  <p:tag name="KSO_WM_TEMPLATE_INDEX" val="20209527"/>
  <p:tag name="KSO_WM_UNIT_LAYERLEVEL" val="1"/>
  <p:tag name="KSO_WM_TAG_VERSION" val="1.0"/>
  <p:tag name="KSO_WM_BEAUTIFY_FLAG" val="#wm#"/>
  <p:tag name="KSO_WM_CHIP_GROUPID" val="5e7310da9a230a26b9e88a19"/>
  <p:tag name="KSO_WM_CHIP_XID" val="5e7310da9a230a26b9e88a1a"/>
  <p:tag name="KSO_WM_UNIT_DEC_AREA_ID" val="437555d1b835431c829775a5b1f76d6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1e7be60216245b399ecb640bacdb779"/>
  <p:tag name="KSO_WM_UNIT_SUPPORT_UNIT_TYPE" val="[&quot;l&quot;,&quot;m&quot;,&quot;n&quot;,&quot;o&quot;,&quot;p&quot;,&quot;q&quot;,&quot;r&quot;,&quot;δ&quot;,&quot;ε&quot;,&quot;ζ&quot;,&quot;η&quot;,&quot;d&quot;,&quot;α&quot;,&quot;β&quot;,&quot;θ&quot;]"/>
  <p:tag name="KSO_WM_TEMPLATE_ASSEMBLE_XID" val="60656e904054ed1e2fb7fb93"/>
  <p:tag name="KSO_WM_TEMPLATE_ASSEMBLE_GROUPID" val="60656e904054ed1e2fb7fb93"/>
  <p:tag name="KSO_WM_UNIT_PICTURE_CLIP_FLAG" val="0"/>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2582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864*437"/>
  <p:tag name="KSO_WM_SLIDE_POSITION" val="48*54"/>
  <p:tag name="KSO_WM_TAG_VERSION" val="1.0"/>
  <p:tag name="KSO_WM_BEAUTIFY_FLAG" val="#wm#"/>
  <p:tag name="KSO_WM_TEMPLATE_CATEGORY" val="custom"/>
  <p:tag name="KSO_WM_TEMPLATE_INDEX" val="20202582"/>
  <p:tag name="KSO_WM_SLIDE_LAYOUT" val="a_d_f"/>
  <p:tag name="KSO_WM_SLIDE_LAYOUT_CNT" val="1_1_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DIAGRAM_IS_NEED_ADD_PATH_ANIM" val="0"/>
  <p:tag name="KSO_WM_SLIDE_BACKGROUND_TYPE" val="leftRight"/>
  <p:tag name="KSO_WM_SLIDE_BK_DARK_LIGHT" val="2"/>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582_11*a*1"/>
  <p:tag name="KSO_WM_TEMPLATE_CATEGORY" val="custom"/>
  <p:tag name="KSO_WM_TEMPLATE_INDEX" val="20202582"/>
  <p:tag name="KSO_WM_UNIT_LAYERLEVEL" val="1"/>
  <p:tag name="KSO_WM_TAG_VERSION" val="1.0"/>
  <p:tag name="KSO_WM_BEAUTIFY_FLAG" val="#wm#"/>
  <p:tag name="KSO_WM_UNIT_ISNUMDGMTITLE" val="0"/>
</p:tagLst>
</file>

<file path=ppt/tags/tag31.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
  <p:tag name="KSO_WM_UNIT_NOCLEAR" val="0"/>
  <p:tag name="KSO_WM_UNIT_VALUE" val="106"/>
  <p:tag name="KSO_WM_UNIT_HIGHLIGHT" val="0"/>
  <p:tag name="KSO_WM_UNIT_COMPATIBLE" val="0"/>
  <p:tag name="KSO_WM_UNIT_DIAGRAM_ISNUMVISUAL" val="0"/>
  <p:tag name="KSO_WM_UNIT_DIAGRAM_ISREFERUNIT" val="0"/>
  <p:tag name="KSO_WM_UNIT_ID" val="custom20202582_11*f*1"/>
  <p:tag name="KSO_WM_TEMPLATE_CATEGORY" val="custom"/>
  <p:tag name="KSO_WM_TEMPLATE_INDEX" val="20202582"/>
  <p:tag name="KSO_WM_UNIT_LAYERLEVEL" val="1"/>
  <p:tag name="KSO_WM_TAG_VERSION" val="1.0"/>
  <p:tag name="KSO_WM_UNIT_SUBTYPE" val="a"/>
</p:tagLst>
</file>

<file path=ppt/tags/tag32.xml><?xml version="1.0" encoding="utf-8"?>
<p:tagLst xmlns:a="http://schemas.openxmlformats.org/drawingml/2006/main" xmlns:r="http://schemas.openxmlformats.org/officeDocument/2006/relationships" xmlns:p="http://schemas.openxmlformats.org/presentationml/2006/main">
  <p:tag name="KSO_WM_SLIDE_ID" val="custom20202582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864*437"/>
  <p:tag name="KSO_WM_SLIDE_POSITION" val="48*54"/>
  <p:tag name="KSO_WM_TAG_VERSION" val="1.0"/>
  <p:tag name="KSO_WM_BEAUTIFY_FLAG" val="#wm#"/>
  <p:tag name="KSO_WM_TEMPLATE_CATEGORY" val="custom"/>
  <p:tag name="KSO_WM_TEMPLATE_INDEX" val="20202582"/>
  <p:tag name="KSO_WM_SLIDE_LAYOUT" val="a_d_f"/>
  <p:tag name="KSO_WM_SLIDE_LAYOUT_CNT" val="1_1_1"/>
</p:tagLst>
</file>

<file path=ppt/tags/tag3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582_11*a*1"/>
  <p:tag name="KSO_WM_TEMPLATE_CATEGORY" val="custom"/>
  <p:tag name="KSO_WM_TEMPLATE_INDEX" val="20202582"/>
  <p:tag name="KSO_WM_UNIT_LAYERLEVEL" val="1"/>
  <p:tag name="KSO_WM_TAG_VERSION" val="1.0"/>
  <p:tag name="KSO_WM_BEAUTIFY_FLAG" val="#wm#"/>
  <p:tag name="KSO_WM_UNIT_ISNUMDGMTITLE" val="0"/>
</p:tagLst>
</file>

<file path=ppt/tags/tag3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
  <p:tag name="KSO_WM_UNIT_NOCLEAR" val="0"/>
  <p:tag name="KSO_WM_UNIT_VALUE" val="106"/>
  <p:tag name="KSO_WM_UNIT_HIGHLIGHT" val="0"/>
  <p:tag name="KSO_WM_UNIT_COMPATIBLE" val="0"/>
  <p:tag name="KSO_WM_UNIT_DIAGRAM_ISNUMVISUAL" val="0"/>
  <p:tag name="KSO_WM_UNIT_DIAGRAM_ISREFERUNIT" val="0"/>
  <p:tag name="KSO_WM_UNIT_ID" val="custom20202582_11*f*1"/>
  <p:tag name="KSO_WM_TEMPLATE_CATEGORY" val="custom"/>
  <p:tag name="KSO_WM_TEMPLATE_INDEX" val="20202582"/>
  <p:tag name="KSO_WM_UNIT_LAYERLEVEL" val="1"/>
  <p:tag name="KSO_WM_TAG_VERSION" val="1.0"/>
  <p:tag name="KSO_WM_UNIT_SUBTYPE" val="a"/>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1141</Words>
  <Application>WPS 演示</Application>
  <PresentationFormat>自定义</PresentationFormat>
  <Paragraphs>100</Paragraphs>
  <Slides>19</Slides>
  <Notes>1</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以航运科技法引领 数字化提单规则建构</vt:lpstr>
      <vt:lpstr>概要  </vt:lpstr>
      <vt:lpstr>一、提单的历史及发展</vt:lpstr>
      <vt:lpstr>（二）电商时代物流实践的“拐点”</vt:lpstr>
      <vt:lpstr>二、数字经济时代物流制度障碍——“痛点” </vt:lpstr>
      <vt:lpstr>全程提单物权化制度障碍——立法统一的困境</vt:lpstr>
      <vt:lpstr>幻灯片 7</vt:lpstr>
      <vt:lpstr>三、科技法治：数字提单规则之破局</vt:lpstr>
      <vt:lpstr>幻灯片 9</vt:lpstr>
      <vt:lpstr>幻灯片 10</vt:lpstr>
      <vt:lpstr>幻灯片 11</vt:lpstr>
      <vt:lpstr>  2.数字技术环境下全程提单的信用共识实现  </vt:lpstr>
      <vt:lpstr>  3.区块链技术下全程提单信用模式建立  </vt:lpstr>
      <vt:lpstr>四、航运科技引领数字化提单规则建构 </vt:lpstr>
      <vt:lpstr>   </vt:lpstr>
      <vt:lpstr>案例1：科技赋能全程数字提单云平台功能建构</vt:lpstr>
      <vt:lpstr>案例2：</vt:lpstr>
      <vt:lpstr>2.运用科技法原理探索全程数字提单法律规制框架</vt:lpstr>
      <vt:lpstr>结论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以航运科技法引领 数字化提单规则建构</dc:title>
  <dc:creator>lenovo</dc:creator>
  <cp:lastModifiedBy>hsub</cp:lastModifiedBy>
  <cp:revision>21</cp:revision>
  <dcterms:created xsi:type="dcterms:W3CDTF">2022-11-08T02:52:00Z</dcterms:created>
  <dcterms:modified xsi:type="dcterms:W3CDTF">2023-04-25T02:35:33Z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9DB391270C554BE3AA1B9A42AE85827B_12</vt:lpwstr>
  </property>
  <property fmtid="{D5CDD505-2E9C-101B-9397-08002B2CF9AE}" pid="3" name="KSOProductBuildVer">
    <vt:lpwstr>2052-11.1.0.14036</vt:lpwstr>
  </property>
</Properties>
</file>