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5"/>
  </p:notesMasterIdLst>
  <p:handoutMasterIdLst>
    <p:handoutMasterId r:id="rId26"/>
  </p:handoutMasterIdLst>
  <p:sldIdLst>
    <p:sldId id="317" r:id="rId3"/>
    <p:sldId id="516" r:id="rId4"/>
    <p:sldId id="517" r:id="rId5"/>
    <p:sldId id="508" r:id="rId6"/>
    <p:sldId id="509" r:id="rId7"/>
    <p:sldId id="510" r:id="rId8"/>
    <p:sldId id="511" r:id="rId9"/>
    <p:sldId id="512" r:id="rId10"/>
    <p:sldId id="519" r:id="rId11"/>
    <p:sldId id="513" r:id="rId12"/>
    <p:sldId id="525" r:id="rId13"/>
    <p:sldId id="530" r:id="rId14"/>
    <p:sldId id="523" r:id="rId15"/>
    <p:sldId id="524" r:id="rId16"/>
    <p:sldId id="521" r:id="rId17"/>
    <p:sldId id="522" r:id="rId18"/>
    <p:sldId id="526" r:id="rId19"/>
    <p:sldId id="515" r:id="rId20"/>
    <p:sldId id="518" r:id="rId21"/>
    <p:sldId id="527" r:id="rId22"/>
    <p:sldId id="528" r:id="rId23"/>
    <p:sldId id="52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972"/>
    <a:srgbClr val="003B84"/>
    <a:srgbClr val="FFFFFF"/>
    <a:srgbClr val="0066FF"/>
    <a:srgbClr val="0099FF"/>
    <a:srgbClr val="1F1B45"/>
    <a:srgbClr val="1A0F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33" autoAdjust="0"/>
    <p:restoredTop sz="83521" autoAdjust="0"/>
  </p:normalViewPr>
  <p:slideViewPr>
    <p:cSldViewPr snapToGrid="0">
      <p:cViewPr varScale="1">
        <p:scale>
          <a:sx n="64" d="100"/>
          <a:sy n="64" d="100"/>
        </p:scale>
        <p:origin x="92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2023-4-21</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E52912-4396-45E8-831C-B2251A084022}" type="datetimeFigureOut">
              <a:rPr lang="zh-CN" altLang="en-US" smtClean="0"/>
              <a:t>2023-4-21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4BDD54-169A-42B5-B03C-7D35F1F55EC4}"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D4BDD54-169A-42B5-B03C-7D35F1F55EC4}" type="slidenum">
              <a:rPr lang="zh-CN" altLang="en-US" smtClean="0"/>
              <a:t>10</a:t>
            </a:fld>
            <a:endParaRPr lang="zh-CN" altLang="en-US"/>
          </a:p>
        </p:txBody>
      </p:sp>
    </p:spTree>
    <p:extLst>
      <p:ext uri="{BB962C8B-B14F-4D97-AF65-F5344CB8AC3E}">
        <p14:creationId xmlns:p14="http://schemas.microsoft.com/office/powerpoint/2010/main" val="218702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D4BDD54-169A-42B5-B03C-7D35F1F55EC4}" type="slidenum">
              <a:rPr lang="zh-CN" altLang="en-US" smtClean="0"/>
              <a:t>11</a:t>
            </a:fld>
            <a:endParaRPr lang="zh-CN" altLang="en-US"/>
          </a:p>
        </p:txBody>
      </p:sp>
    </p:spTree>
    <p:extLst>
      <p:ext uri="{BB962C8B-B14F-4D97-AF65-F5344CB8AC3E}">
        <p14:creationId xmlns:p14="http://schemas.microsoft.com/office/powerpoint/2010/main" val="25569663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D4BDD54-169A-42B5-B03C-7D35F1F55EC4}" type="slidenum">
              <a:rPr lang="zh-CN" altLang="en-US" smtClean="0"/>
              <a:t>12</a:t>
            </a:fld>
            <a:endParaRPr lang="zh-CN" altLang="en-US"/>
          </a:p>
        </p:txBody>
      </p:sp>
    </p:spTree>
    <p:extLst>
      <p:ext uri="{BB962C8B-B14F-4D97-AF65-F5344CB8AC3E}">
        <p14:creationId xmlns:p14="http://schemas.microsoft.com/office/powerpoint/2010/main" val="16094537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D4BDD54-169A-42B5-B03C-7D35F1F55EC4}" type="slidenum">
              <a:rPr lang="zh-CN" altLang="en-US" smtClean="0"/>
              <a:t>13</a:t>
            </a:fld>
            <a:endParaRPr lang="zh-CN" altLang="en-US"/>
          </a:p>
        </p:txBody>
      </p:sp>
    </p:spTree>
    <p:extLst>
      <p:ext uri="{BB962C8B-B14F-4D97-AF65-F5344CB8AC3E}">
        <p14:creationId xmlns:p14="http://schemas.microsoft.com/office/powerpoint/2010/main" val="39977475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D4BDD54-169A-42B5-B03C-7D35F1F55EC4}" type="slidenum">
              <a:rPr lang="zh-CN" altLang="en-US" smtClean="0"/>
              <a:t>14</a:t>
            </a:fld>
            <a:endParaRPr lang="zh-CN" altLang="en-US"/>
          </a:p>
        </p:txBody>
      </p:sp>
    </p:spTree>
    <p:extLst>
      <p:ext uri="{BB962C8B-B14F-4D97-AF65-F5344CB8AC3E}">
        <p14:creationId xmlns:p14="http://schemas.microsoft.com/office/powerpoint/2010/main" val="30816009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D4BDD54-169A-42B5-B03C-7D35F1F55EC4}" type="slidenum">
              <a:rPr lang="zh-CN" altLang="en-US" smtClean="0"/>
              <a:t>15</a:t>
            </a:fld>
            <a:endParaRPr lang="zh-CN" altLang="en-US"/>
          </a:p>
        </p:txBody>
      </p:sp>
    </p:spTree>
    <p:extLst>
      <p:ext uri="{BB962C8B-B14F-4D97-AF65-F5344CB8AC3E}">
        <p14:creationId xmlns:p14="http://schemas.microsoft.com/office/powerpoint/2010/main" val="38775228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D4BDD54-169A-42B5-B03C-7D35F1F55EC4}" type="slidenum">
              <a:rPr lang="zh-CN" altLang="en-US" smtClean="0"/>
              <a:t>16</a:t>
            </a:fld>
            <a:endParaRPr lang="zh-CN" altLang="en-US"/>
          </a:p>
        </p:txBody>
      </p:sp>
    </p:spTree>
    <p:extLst>
      <p:ext uri="{BB962C8B-B14F-4D97-AF65-F5344CB8AC3E}">
        <p14:creationId xmlns:p14="http://schemas.microsoft.com/office/powerpoint/2010/main" val="15370532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D4BDD54-169A-42B5-B03C-7D35F1F55EC4}" type="slidenum">
              <a:rPr lang="zh-CN" altLang="en-US" smtClean="0"/>
              <a:t>17</a:t>
            </a:fld>
            <a:endParaRPr lang="zh-CN" altLang="en-US"/>
          </a:p>
        </p:txBody>
      </p:sp>
    </p:spTree>
    <p:extLst>
      <p:ext uri="{BB962C8B-B14F-4D97-AF65-F5344CB8AC3E}">
        <p14:creationId xmlns:p14="http://schemas.microsoft.com/office/powerpoint/2010/main" val="4122081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D4BDD54-169A-42B5-B03C-7D35F1F55EC4}" type="slidenum">
              <a:rPr lang="zh-CN" altLang="en-US" smtClean="0"/>
              <a:t>18</a:t>
            </a:fld>
            <a:endParaRPr lang="zh-CN" altLang="en-US"/>
          </a:p>
        </p:txBody>
      </p:sp>
    </p:spTree>
    <p:extLst>
      <p:ext uri="{BB962C8B-B14F-4D97-AF65-F5344CB8AC3E}">
        <p14:creationId xmlns:p14="http://schemas.microsoft.com/office/powerpoint/2010/main" val="33241187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D4BDD54-169A-42B5-B03C-7D35F1F55EC4}" type="slidenum">
              <a:rPr lang="zh-CN" altLang="en-US" smtClean="0"/>
              <a:t>19</a:t>
            </a:fld>
            <a:endParaRPr lang="zh-CN" altLang="en-US"/>
          </a:p>
        </p:txBody>
      </p:sp>
    </p:spTree>
    <p:extLst>
      <p:ext uri="{BB962C8B-B14F-4D97-AF65-F5344CB8AC3E}">
        <p14:creationId xmlns:p14="http://schemas.microsoft.com/office/powerpoint/2010/main" val="3653767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D4BDD54-169A-42B5-B03C-7D35F1F55EC4}" type="slidenum">
              <a:rPr lang="zh-CN" altLang="en-US" smtClean="0"/>
              <a:t>2</a:t>
            </a:fld>
            <a:endParaRPr lang="zh-CN" altLang="en-US"/>
          </a:p>
        </p:txBody>
      </p:sp>
    </p:spTree>
    <p:extLst>
      <p:ext uri="{BB962C8B-B14F-4D97-AF65-F5344CB8AC3E}">
        <p14:creationId xmlns:p14="http://schemas.microsoft.com/office/powerpoint/2010/main" val="36240158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D4BDD54-169A-42B5-B03C-7D35F1F55EC4}" type="slidenum">
              <a:rPr lang="zh-CN" altLang="en-US" smtClean="0"/>
              <a:t>20</a:t>
            </a:fld>
            <a:endParaRPr lang="zh-CN" altLang="en-US"/>
          </a:p>
        </p:txBody>
      </p:sp>
    </p:spTree>
    <p:extLst>
      <p:ext uri="{BB962C8B-B14F-4D97-AF65-F5344CB8AC3E}">
        <p14:creationId xmlns:p14="http://schemas.microsoft.com/office/powerpoint/2010/main" val="41492476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D4BDD54-169A-42B5-B03C-7D35F1F55EC4}" type="slidenum">
              <a:rPr lang="zh-CN" altLang="en-US" smtClean="0"/>
              <a:t>21</a:t>
            </a:fld>
            <a:endParaRPr lang="zh-CN" altLang="en-US"/>
          </a:p>
        </p:txBody>
      </p:sp>
    </p:spTree>
    <p:extLst>
      <p:ext uri="{BB962C8B-B14F-4D97-AF65-F5344CB8AC3E}">
        <p14:creationId xmlns:p14="http://schemas.microsoft.com/office/powerpoint/2010/main" val="18155880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D4BDD54-169A-42B5-B03C-7D35F1F55EC4}" type="slidenum">
              <a:rPr lang="zh-CN" altLang="en-US" smtClean="0"/>
              <a:t>22</a:t>
            </a:fld>
            <a:endParaRPr lang="zh-CN" altLang="en-US"/>
          </a:p>
        </p:txBody>
      </p:sp>
    </p:spTree>
    <p:extLst>
      <p:ext uri="{BB962C8B-B14F-4D97-AF65-F5344CB8AC3E}">
        <p14:creationId xmlns:p14="http://schemas.microsoft.com/office/powerpoint/2010/main" val="3044258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D4BDD54-169A-42B5-B03C-7D35F1F55EC4}" type="slidenum">
              <a:rPr lang="zh-CN" altLang="en-US" smtClean="0"/>
              <a:t>3</a:t>
            </a:fld>
            <a:endParaRPr lang="zh-CN" altLang="en-US"/>
          </a:p>
        </p:txBody>
      </p:sp>
    </p:spTree>
    <p:extLst>
      <p:ext uri="{BB962C8B-B14F-4D97-AF65-F5344CB8AC3E}">
        <p14:creationId xmlns:p14="http://schemas.microsoft.com/office/powerpoint/2010/main" val="3756141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D4BDD54-169A-42B5-B03C-7D35F1F55EC4}"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D4BDD54-169A-42B5-B03C-7D35F1F55EC4}" type="slidenum">
              <a:rPr lang="zh-CN" altLang="en-US" smtClean="0"/>
              <a:t>5</a:t>
            </a:fld>
            <a:endParaRPr lang="zh-CN" altLang="en-US"/>
          </a:p>
        </p:txBody>
      </p:sp>
    </p:spTree>
    <p:extLst>
      <p:ext uri="{BB962C8B-B14F-4D97-AF65-F5344CB8AC3E}">
        <p14:creationId xmlns:p14="http://schemas.microsoft.com/office/powerpoint/2010/main" val="820548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D4BDD54-169A-42B5-B03C-7D35F1F55EC4}" type="slidenum">
              <a:rPr lang="zh-CN" altLang="en-US" smtClean="0"/>
              <a:t>6</a:t>
            </a:fld>
            <a:endParaRPr lang="zh-CN" altLang="en-US"/>
          </a:p>
        </p:txBody>
      </p:sp>
    </p:spTree>
    <p:extLst>
      <p:ext uri="{BB962C8B-B14F-4D97-AF65-F5344CB8AC3E}">
        <p14:creationId xmlns:p14="http://schemas.microsoft.com/office/powerpoint/2010/main" val="40055876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D4BDD54-169A-42B5-B03C-7D35F1F55EC4}" type="slidenum">
              <a:rPr lang="zh-CN" altLang="en-US" smtClean="0"/>
              <a:t>7</a:t>
            </a:fld>
            <a:endParaRPr lang="zh-CN" altLang="en-US"/>
          </a:p>
        </p:txBody>
      </p:sp>
    </p:spTree>
    <p:extLst>
      <p:ext uri="{BB962C8B-B14F-4D97-AF65-F5344CB8AC3E}">
        <p14:creationId xmlns:p14="http://schemas.microsoft.com/office/powerpoint/2010/main" val="3676126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D4BDD54-169A-42B5-B03C-7D35F1F55EC4}" type="slidenum">
              <a:rPr lang="zh-CN" altLang="en-US" smtClean="0"/>
              <a:t>8</a:t>
            </a:fld>
            <a:endParaRPr lang="zh-CN" altLang="en-US"/>
          </a:p>
        </p:txBody>
      </p:sp>
    </p:spTree>
    <p:extLst>
      <p:ext uri="{BB962C8B-B14F-4D97-AF65-F5344CB8AC3E}">
        <p14:creationId xmlns:p14="http://schemas.microsoft.com/office/powerpoint/2010/main" val="3322793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D4BDD54-169A-42B5-B03C-7D35F1F55EC4}" type="slidenum">
              <a:rPr lang="zh-CN" altLang="en-US" smtClean="0"/>
              <a:t>9</a:t>
            </a:fld>
            <a:endParaRPr lang="zh-CN" altLang="en-US"/>
          </a:p>
        </p:txBody>
      </p:sp>
    </p:spTree>
    <p:extLst>
      <p:ext uri="{BB962C8B-B14F-4D97-AF65-F5344CB8AC3E}">
        <p14:creationId xmlns:p14="http://schemas.microsoft.com/office/powerpoint/2010/main" val="3534562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BB5E9DA0-1268-4435-8C11-37B5AFD28508}" type="datetimeFigureOut">
              <a:rPr lang="zh-CN" altLang="en-US" smtClean="0"/>
              <a:t>2023-4-21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4F380EB-0F1E-4980-9990-369855C1FD8C}"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B5E9DA0-1268-4435-8C11-37B5AFD28508}" type="datetimeFigureOut">
              <a:rPr lang="zh-CN" altLang="en-US" smtClean="0"/>
              <a:t>2023-4-21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4F380EB-0F1E-4980-9990-369855C1FD8C}"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zh-CN" altLang="en-US"/>
              <a:t>单击此处编辑母版标题样式</a:t>
            </a:r>
            <a:endParaRPr lang="en-US"/>
          </a:p>
        </p:txBody>
      </p:sp>
      <p:sp>
        <p:nvSpPr>
          <p:cNvPr id="3" name="Vertical Text Placeholder 2"/>
          <p:cNvSpPr>
            <a:spLocks noGrp="1"/>
          </p:cNvSpPr>
          <p:nvPr>
            <p:ph type="body" orient="vert" idx="1" hasCustomPrompt="1"/>
          </p:nvPr>
        </p:nvSpPr>
        <p:spPr>
          <a:xfrm>
            <a:off x="838200" y="360362"/>
            <a:ext cx="7734300" cy="5811837"/>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BB5E9DA0-1268-4435-8C11-37B5AFD28508}" type="datetimeFigureOut">
              <a:rPr lang="zh-CN" altLang="en-US" smtClean="0"/>
              <a:t>2023-4-21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4F380EB-0F1E-4980-9990-369855C1FD8C}"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B5E9DA0-1268-4435-8C11-37B5AFD28508}" type="datetimeFigureOut">
              <a:rPr lang="zh-CN" altLang="en-US" smtClean="0"/>
              <a:t>2023-4-21</a:t>
            </a:fld>
            <a:endParaRPr lang="zh-CN" alt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zh-CN" alt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F4F380EB-0F1E-4980-9990-369855C1FD8C}" type="slidenum">
              <a:rPr lang="zh-CN" altLang="en-US" smtClean="0"/>
              <a:t>‹#›</a:t>
            </a:fld>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9" name="图片 8"/>
          <p:cNvPicPr>
            <a:picLocks noChangeAspect="1"/>
          </p:cNvPicPr>
          <p:nvPr userDrawn="1"/>
        </p:nvPicPr>
        <p:blipFill>
          <a:blip r:embed="rId2"/>
          <a:stretch>
            <a:fillRect/>
          </a:stretch>
        </p:blipFill>
        <p:spPr>
          <a:xfrm>
            <a:off x="569497" y="3017484"/>
            <a:ext cx="11053006" cy="823031"/>
          </a:xfrm>
          <a:prstGeom prst="rect">
            <a:avLst/>
          </a:prstGeom>
        </p:spPr>
      </p:pic>
      <p:sp>
        <p:nvSpPr>
          <p:cNvPr id="2" name="Title 1"/>
          <p:cNvSpPr>
            <a:spLocks noGrp="1"/>
          </p:cNvSpPr>
          <p:nvPr>
            <p:ph type="title"/>
          </p:nvPr>
        </p:nvSpPr>
        <p:spPr>
          <a:xfrm>
            <a:off x="581192" y="702156"/>
            <a:ext cx="11029616" cy="1013800"/>
          </a:xfrm>
        </p:spPr>
        <p:txBody>
          <a:bodyPr/>
          <a:lstStyle/>
          <a:p>
            <a:endParaRPr lang="en-US" dirty="0"/>
          </a:p>
        </p:txBody>
      </p:sp>
      <p:sp>
        <p:nvSpPr>
          <p:cNvPr id="3" name="Content Placeholder 2"/>
          <p:cNvSpPr>
            <a:spLocks noGrp="1"/>
          </p:cNvSpPr>
          <p:nvPr>
            <p:ph idx="1" hasCustomPrompt="1"/>
          </p:nvPr>
        </p:nvSpPr>
        <p:spPr>
          <a:xfrm>
            <a:off x="581192" y="2180496"/>
            <a:ext cx="11029615" cy="3678303"/>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B5E9DA0-1268-4435-8C11-37B5AFD28508}" type="datetimeFigureOut">
              <a:rPr lang="zh-CN" altLang="en-US" smtClean="0"/>
              <a:t>2023-4-21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a:xfrm>
            <a:off x="10558300" y="5956137"/>
            <a:ext cx="1052508" cy="365125"/>
          </a:xfrm>
        </p:spPr>
        <p:txBody>
          <a:bodyPr/>
          <a:lstStyle/>
          <a:p>
            <a:fld id="{F4F380EB-0F1E-4980-9990-369855C1FD8C}" type="slidenum">
              <a:rPr lang="zh-CN" altLang="en-US" smtClean="0"/>
              <a:t>‹#›</a:t>
            </a:fld>
            <a:endParaRPr lang="zh-CN" altLang="en-US"/>
          </a:p>
        </p:txBody>
      </p:sp>
      <p:pic>
        <p:nvPicPr>
          <p:cNvPr id="8" name="图片 7"/>
          <p:cNvPicPr>
            <a:picLocks noChangeAspect="1"/>
          </p:cNvPicPr>
          <p:nvPr userDrawn="1"/>
        </p:nvPicPr>
        <p:blipFill>
          <a:blip r:embed="rId2"/>
          <a:stretch>
            <a:fillRect/>
          </a:stretch>
        </p:blipFill>
        <p:spPr>
          <a:xfrm>
            <a:off x="440286" y="2641049"/>
            <a:ext cx="11053006" cy="823031"/>
          </a:xfrm>
          <a:prstGeom prst="rect">
            <a:avLst/>
          </a:prstGeom>
        </p:spPr>
      </p:pic>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B5E9DA0-1268-4435-8C11-37B5AFD28508}" type="datetimeFigureOut">
              <a:rPr lang="zh-CN" altLang="en-US" smtClean="0"/>
              <a:t>2023-4-21</a:t>
            </a:fld>
            <a:endParaRPr lang="zh-CN" alt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zh-CN" alt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F4F380EB-0F1E-4980-9990-369855C1FD8C}" type="slidenum">
              <a:rPr lang="zh-CN" altLang="en-US" smtClean="0"/>
              <a:t>‹#›</a:t>
            </a:fld>
            <a:endParaRPr lang="zh-CN" alt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581193" y="2228003"/>
            <a:ext cx="5422390" cy="3633047"/>
          </a:xfrm>
        </p:spPr>
        <p:txBody>
          <a:bodyPr>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hasCustomPrompt="1"/>
          </p:nvPr>
        </p:nvSpPr>
        <p:spPr>
          <a:xfrm>
            <a:off x="6188417" y="2228003"/>
            <a:ext cx="5422392" cy="3633047"/>
          </a:xfrm>
        </p:spPr>
        <p:txBody>
          <a:bodyPr>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BB5E9DA0-1268-4435-8C11-37B5AFD28508}" type="datetimeFigureOut">
              <a:rPr lang="zh-CN" altLang="en-US" smtClean="0"/>
              <a:t>2023-4-21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4F380EB-0F1E-4980-9990-369855C1FD8C}" type="slidenum">
              <a:rPr lang="zh-CN" altLang="en-US" smtClean="0"/>
              <a:t>‹#›</a:t>
            </a:fld>
            <a:endParaRPr lang="zh-CN" alt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hasCustomPrompt="1"/>
          </p:nvPr>
        </p:nvSpPr>
        <p:spPr>
          <a:xfrm>
            <a:off x="581194" y="2926052"/>
            <a:ext cx="5393100" cy="2934999"/>
          </a:xfrm>
        </p:spPr>
        <p:txBody>
          <a:bodyPr anchor="t">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hasCustomPrompt="1"/>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hasCustomPrompt="1"/>
          </p:nvPr>
        </p:nvSpPr>
        <p:spPr>
          <a:xfrm>
            <a:off x="6217709" y="2926052"/>
            <a:ext cx="5393100" cy="2934999"/>
          </a:xfrm>
        </p:spPr>
        <p:txBody>
          <a:bodyPr anchor="t">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BB5E9DA0-1268-4435-8C11-37B5AFD28508}" type="datetimeFigureOut">
              <a:rPr lang="zh-CN" altLang="en-US" smtClean="0"/>
              <a:t>2023-4-21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4F380EB-0F1E-4980-9990-369855C1FD8C}" type="slidenum">
              <a:rPr lang="zh-CN" altLang="en-US" smtClean="0"/>
              <a:t>‹#›</a:t>
            </a:fld>
            <a:endParaRPr lang="zh-CN" alt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B5E9DA0-1268-4435-8C11-37B5AFD28508}" type="datetimeFigureOut">
              <a:rPr lang="zh-CN" altLang="en-US" smtClean="0"/>
              <a:t>2023-4-21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4F380EB-0F1E-4980-9990-369855C1FD8C}" type="slidenum">
              <a:rPr lang="zh-CN" altLang="en-US" smtClean="0"/>
              <a:t>‹#›</a:t>
            </a:fld>
            <a:endParaRPr lang="zh-CN" altLang="en-US"/>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zh-CN" altLang="en-US"/>
              <a:t>单击此处编辑母版标题样式</a:t>
            </a:r>
            <a:endParaRPr lang="en-US" dirty="0"/>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5E9DA0-1268-4435-8C11-37B5AFD28508}" type="datetimeFigureOut">
              <a:rPr lang="zh-CN" altLang="en-US" smtClean="0"/>
              <a:t>2023-4-21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4F380EB-0F1E-4980-9990-369855C1FD8C}" type="slidenum">
              <a:rPr lang="zh-CN" altLang="en-US" smtClean="0"/>
              <a:t>‹#›</a:t>
            </a:fld>
            <a:endParaRPr lang="zh-CN" alt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hasCustomPrompt="1"/>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B5E9DA0-1268-4435-8C11-37B5AFD28508}" type="datetimeFigureOut">
              <a:rPr lang="zh-CN" altLang="en-US" smtClean="0"/>
              <a:t>2023-4-21</a:t>
            </a:fld>
            <a:endParaRPr lang="zh-CN" alt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F4F380EB-0F1E-4980-9990-369855C1FD8C}" type="slidenum">
              <a:rPr lang="zh-CN" altLang="en-US" smtClean="0"/>
              <a:t>‹#›</a:t>
            </a:fld>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B5E9DA0-1268-4435-8C11-37B5AFD28508}" type="datetimeFigureOut">
              <a:rPr lang="zh-CN" altLang="en-US" smtClean="0"/>
              <a:t>2023-4-21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4F380EB-0F1E-4980-9990-369855C1FD8C}"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BB5E9DA0-1268-4435-8C11-37B5AFD28508}" type="datetimeFigureOut">
              <a:rPr lang="zh-CN" altLang="en-US" smtClean="0"/>
              <a:t>2023-4-21</a:t>
            </a:fld>
            <a:endParaRPr lang="zh-CN"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4F380EB-0F1E-4980-9990-369855C1FD8C}" type="slidenum">
              <a:rPr lang="zh-CN" altLang="en-US" smtClean="0"/>
              <a:t>‹#›</a:t>
            </a:fld>
            <a:endParaRPr lang="zh-CN" alt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nchor="t"/>
          <a:lstStyle>
            <a:lvl1pPr algn="l">
              <a:defRPr/>
            </a:lvl1pPr>
            <a:lvl2pPr algn="l">
              <a:defRPr/>
            </a:lvl2pPr>
            <a:lvl3pPr algn="l">
              <a:defRPr/>
            </a:lvl3pPr>
            <a:lvl4pPr algn="l">
              <a:defRPr/>
            </a:lvl4pPr>
            <a:lvl5pPr algn="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B5E9DA0-1268-4435-8C11-37B5AFD28508}" type="datetimeFigureOut">
              <a:rPr lang="zh-CN" altLang="en-US" smtClean="0"/>
              <a:t>2023-4-21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4F380EB-0F1E-4980-9990-369855C1FD8C}" type="slidenum">
              <a:rPr lang="zh-CN" altLang="en-US" smtClean="0"/>
              <a:t>‹#›</a:t>
            </a:fld>
            <a:endParaRPr lang="zh-CN" alt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774923" y="675726"/>
            <a:ext cx="7896279" cy="5183073"/>
          </a:xfrm>
        </p:spPr>
        <p:txBody>
          <a:bodyPr vert="eaVert" ancho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B5E9DA0-1268-4435-8C11-37B5AFD28508}" type="datetimeFigureOut">
              <a:rPr lang="zh-CN" altLang="en-US" smtClean="0"/>
              <a:t>2023-4-21</a:t>
            </a:fld>
            <a:endParaRPr lang="zh-CN" altLang="en-US"/>
          </a:p>
        </p:txBody>
      </p:sp>
      <p:sp>
        <p:nvSpPr>
          <p:cNvPr id="5" name="Footer Placeholder 4"/>
          <p:cNvSpPr>
            <a:spLocks noGrp="1"/>
          </p:cNvSpPr>
          <p:nvPr>
            <p:ph type="ftr" sz="quarter" idx="11"/>
          </p:nvPr>
        </p:nvSpPr>
        <p:spPr>
          <a:xfrm>
            <a:off x="774923" y="5951811"/>
            <a:ext cx="7896279" cy="365125"/>
          </a:xfrm>
        </p:spPr>
        <p:txBody>
          <a:bodyPr/>
          <a:lstStyle/>
          <a:p>
            <a:endParaRPr lang="zh-CN" alt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F4F380EB-0F1E-4980-9990-369855C1FD8C}" type="slidenum">
              <a:rPr lang="zh-CN" altLang="en-US" smtClean="0"/>
              <a:t>‹#›</a:t>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BB5E9DA0-1268-4435-8C11-37B5AFD28508}" type="datetimeFigureOut">
              <a:rPr lang="zh-CN" altLang="en-US" smtClean="0"/>
              <a:t>2023-4-21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4F380EB-0F1E-4980-9990-369855C1FD8C}"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45127" y="1828800"/>
            <a:ext cx="5181600" cy="435133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hasCustomPrompt="1"/>
          </p:nvPr>
        </p:nvSpPr>
        <p:spPr>
          <a:xfrm>
            <a:off x="6172200" y="1828800"/>
            <a:ext cx="5181600" cy="435133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BB5E9DA0-1268-4435-8C11-37B5AFD28508}" type="datetimeFigureOut">
              <a:rPr lang="zh-CN" altLang="en-US" smtClean="0"/>
              <a:t>2023-4-21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4F380EB-0F1E-4980-9990-369855C1FD8C}"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较">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hasCustomPrompt="1"/>
          </p:nvPr>
        </p:nvSpPr>
        <p:spPr>
          <a:xfrm>
            <a:off x="845127" y="2507550"/>
            <a:ext cx="5156200" cy="3680525"/>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hasCustomPrompt="1"/>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hasCustomPrompt="1"/>
          </p:nvPr>
        </p:nvSpPr>
        <p:spPr>
          <a:xfrm>
            <a:off x="6172200" y="2507550"/>
            <a:ext cx="5181601" cy="3680525"/>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Date Placeholder 6"/>
          <p:cNvSpPr>
            <a:spLocks noGrp="1"/>
          </p:cNvSpPr>
          <p:nvPr>
            <p:ph type="dt" sz="half" idx="10"/>
          </p:nvPr>
        </p:nvSpPr>
        <p:spPr/>
        <p:txBody>
          <a:bodyPr/>
          <a:lstStyle/>
          <a:p>
            <a:fld id="{BB5E9DA0-1268-4435-8C11-37B5AFD28508}" type="datetimeFigureOut">
              <a:rPr lang="zh-CN" altLang="en-US" smtClean="0"/>
              <a:t>2023-4-21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4F380EB-0F1E-4980-9990-369855C1FD8C}" type="slidenum">
              <a:rPr lang="zh-CN" altLang="en-US" smtClean="0"/>
              <a:t>‹#›</a:t>
            </a:fld>
            <a:endParaRPr lang="zh-CN" altLang="en-US"/>
          </a:p>
        </p:txBody>
      </p:sp>
      <p:sp>
        <p:nvSpPr>
          <p:cNvPr id="10" name="Title 9"/>
          <p:cNvSpPr>
            <a:spLocks noGrp="1"/>
          </p:cNvSpPr>
          <p:nvPr>
            <p:ph type="title"/>
          </p:nvPr>
        </p:nvSpPr>
        <p:spPr/>
        <p:txBody>
          <a:bodyPr/>
          <a:lstStyle/>
          <a:p>
            <a:r>
              <a:rPr lang="zh-CN" altLang="en-US"/>
              <a:t>单击此处编辑母版标题样式</a:t>
            </a:r>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B5E9DA0-1268-4435-8C11-37B5AFD28508}" type="datetimeFigureOut">
              <a:rPr lang="zh-CN" altLang="en-US" smtClean="0"/>
              <a:t>2023-4-21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4F380EB-0F1E-4980-9990-369855C1FD8C}" type="slidenum">
              <a:rPr lang="zh-CN" altLang="en-US" smtClean="0"/>
              <a:t>‹#›</a:t>
            </a:fld>
            <a:endParaRPr lang="zh-CN" altLang="en-US"/>
          </a:p>
        </p:txBody>
      </p:sp>
      <p:sp>
        <p:nvSpPr>
          <p:cNvPr id="6" name="Title 5"/>
          <p:cNvSpPr>
            <a:spLocks noGrp="1"/>
          </p:cNvSpPr>
          <p:nvPr>
            <p:ph type="title"/>
          </p:nvPr>
        </p:nvSpPr>
        <p:spPr/>
        <p:txBody>
          <a:bodyPr/>
          <a:lstStyle/>
          <a:p>
            <a:r>
              <a:rPr lang="zh-CN" altLang="en-US"/>
              <a:t>单击此处编辑母版标题样式</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5E9DA0-1268-4435-8C11-37B5AFD28508}" type="datetimeFigureOut">
              <a:rPr lang="zh-CN" altLang="en-US" smtClean="0"/>
              <a:t>2023-4-21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4F380EB-0F1E-4980-9990-369855C1FD8C}"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hasCustomPrompt="1"/>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BB5E9DA0-1268-4435-8C11-37B5AFD28508}" type="datetimeFigureOut">
              <a:rPr lang="zh-CN" altLang="en-US" smtClean="0"/>
              <a:t>2023-4-21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4F380EB-0F1E-4980-9990-369855C1FD8C}"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zh-CN" altLang="en-US"/>
              <a:t>单击此处编辑母版标题样式</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BB5E9DA0-1268-4435-8C11-37B5AFD28508}" type="datetimeFigureOut">
              <a:rPr lang="zh-CN" altLang="en-US" smtClean="0"/>
              <a:t>2023-4-21</a:t>
            </a:fld>
            <a:endParaRPr lang="zh-CN"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4F380EB-0F1E-4980-9990-369855C1FD8C}"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BB5E9DA0-1268-4435-8C11-37B5AFD28508}" type="datetimeFigureOut">
              <a:rPr lang="zh-CN" altLang="en-US" smtClean="0"/>
              <a:t>2023-4-21</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zh-CN"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F4F380EB-0F1E-4980-9990-369855C1FD8C}"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anose="05020102010507070707"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anose="05020102010507070707"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anose="05020102010507070707"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anose="05020102010507070707"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anose="05020102010507070707"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anose="05020102010507070707"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anose="05020102010507070707"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anose="05020102010507070707"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anose="05020102010507070707"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B5E9DA0-1268-4435-8C11-37B5AFD28508}" type="datetimeFigureOut">
              <a:rPr lang="zh-CN" altLang="en-US" smtClean="0"/>
              <a:t>2023-4-21</a:t>
            </a:fld>
            <a:endParaRPr lang="zh-CN" alt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zh-CN" alt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F4F380EB-0F1E-4980-9990-369855C1FD8C}" type="slidenum">
              <a:rPr lang="zh-CN" altLang="en-US" smtClean="0"/>
              <a:t>‹#›</a:t>
            </a:fld>
            <a:endParaRPr lang="zh-CN" alt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70" indent="-30607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29920" indent="-30607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899795" indent="-269875"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60" indent="-234315"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105" indent="-234315"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89992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275"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499995"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799715"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85535" y="2938082"/>
            <a:ext cx="10993549" cy="1475013"/>
          </a:xfrm>
        </p:spPr>
        <p:txBody>
          <a:bodyPr>
            <a:normAutofit/>
          </a:bodyPr>
          <a:lstStyle/>
          <a:p>
            <a:pPr algn="ctr">
              <a:lnSpc>
                <a:spcPct val="150000"/>
              </a:lnSpc>
            </a:pPr>
            <a:r>
              <a:rPr lang="en-US" altLang="zh-CN" sz="2800" dirty="0">
                <a:solidFill>
                  <a:schemeClr val="bg1"/>
                </a:solidFill>
              </a:rPr>
              <a:t/>
            </a:r>
            <a:br>
              <a:rPr lang="en-US" altLang="zh-CN" sz="2800" dirty="0">
                <a:solidFill>
                  <a:schemeClr val="bg1"/>
                </a:solidFill>
              </a:rPr>
            </a:br>
            <a:r>
              <a:rPr lang="zh-CN" altLang="en-US" sz="2800" dirty="0" smtClean="0">
                <a:solidFill>
                  <a:schemeClr val="bg1"/>
                </a:solidFill>
              </a:rPr>
              <a:t>唐嘉玮</a:t>
            </a:r>
            <a:endParaRPr lang="en-US" altLang="zh-CN" sz="2800" dirty="0">
              <a:solidFill>
                <a:schemeClr val="bg1"/>
              </a:solidFill>
              <a:latin typeface="Arial" panose="020B0604020202020204" pitchFamily="34" charset="0"/>
              <a:cs typeface="Arial" panose="020B0604020202020204" pitchFamily="34" charset="0"/>
            </a:endParaRPr>
          </a:p>
        </p:txBody>
      </p:sp>
      <p:grpSp>
        <p:nvGrpSpPr>
          <p:cNvPr id="12" name="Group 84">
            <a:extLst>
              <a:ext uri="{FF2B5EF4-FFF2-40B4-BE49-F238E27FC236}">
                <a16:creationId xmlns:a16="http://schemas.microsoft.com/office/drawing/2014/main" id="{BD2383EE-31FA-4436-9924-CE5CEB52F15A}"/>
              </a:ext>
            </a:extLst>
          </p:cNvPr>
          <p:cNvGrpSpPr/>
          <p:nvPr/>
        </p:nvGrpSpPr>
        <p:grpSpPr bwMode="auto">
          <a:xfrm>
            <a:off x="6218536" y="5182593"/>
            <a:ext cx="3172661" cy="819346"/>
            <a:chOff x="975" y="459"/>
            <a:chExt cx="2155" cy="551"/>
          </a:xfrm>
        </p:grpSpPr>
        <p:sp>
          <p:nvSpPr>
            <p:cNvPr id="13" name="AutoShape 33">
              <a:extLst>
                <a:ext uri="{FF2B5EF4-FFF2-40B4-BE49-F238E27FC236}">
                  <a16:creationId xmlns:a16="http://schemas.microsoft.com/office/drawing/2014/main" id="{BA939FFB-0DB4-405E-8AF1-31083E5EA5F4}"/>
                </a:ext>
              </a:extLst>
            </p:cNvPr>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14" name="Freeform 79">
              <a:extLst>
                <a:ext uri="{FF2B5EF4-FFF2-40B4-BE49-F238E27FC236}">
                  <a16:creationId xmlns:a16="http://schemas.microsoft.com/office/drawing/2014/main" id="{3245041F-D6A3-4D9D-8863-999DD19E7ED9}"/>
                </a:ext>
              </a:extLst>
            </p:cNvPr>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15" name="Freeform 80">
              <a:extLst>
                <a:ext uri="{FF2B5EF4-FFF2-40B4-BE49-F238E27FC236}">
                  <a16:creationId xmlns:a16="http://schemas.microsoft.com/office/drawing/2014/main" id="{19F946F2-72BE-45C1-AA10-DC82CCEA84FE}"/>
                </a:ext>
              </a:extLst>
            </p:cNvPr>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16" name="Freeform 81">
              <a:extLst>
                <a:ext uri="{FF2B5EF4-FFF2-40B4-BE49-F238E27FC236}">
                  <a16:creationId xmlns:a16="http://schemas.microsoft.com/office/drawing/2014/main" id="{95CAA767-3EB7-440C-AA59-3CE3DAC477A2}"/>
                </a:ext>
              </a:extLst>
            </p:cNvPr>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17" name="Freeform 82">
              <a:extLst>
                <a:ext uri="{FF2B5EF4-FFF2-40B4-BE49-F238E27FC236}">
                  <a16:creationId xmlns:a16="http://schemas.microsoft.com/office/drawing/2014/main" id="{15D24A89-BB1F-4287-B024-BF3491014493}"/>
                </a:ext>
              </a:extLst>
            </p:cNvPr>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18" name="Freeform 83">
              <a:extLst>
                <a:ext uri="{FF2B5EF4-FFF2-40B4-BE49-F238E27FC236}">
                  <a16:creationId xmlns:a16="http://schemas.microsoft.com/office/drawing/2014/main" id="{31B57E1C-A245-4388-AD2D-D90CE28E2EEC}"/>
                </a:ext>
              </a:extLst>
            </p:cNvPr>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8" name="文本框 27">
            <a:extLst>
              <a:ext uri="{FF2B5EF4-FFF2-40B4-BE49-F238E27FC236}">
                <a16:creationId xmlns:a16="http://schemas.microsoft.com/office/drawing/2014/main" id="{2E914E47-7227-465E-B836-CD6B0D79AC31}"/>
              </a:ext>
            </a:extLst>
          </p:cNvPr>
          <p:cNvSpPr txBox="1"/>
          <p:nvPr/>
        </p:nvSpPr>
        <p:spPr>
          <a:xfrm>
            <a:off x="7073906" y="5293517"/>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
        <p:nvSpPr>
          <p:cNvPr id="19" name="矩形 18"/>
          <p:cNvSpPr/>
          <p:nvPr/>
        </p:nvSpPr>
        <p:spPr>
          <a:xfrm>
            <a:off x="2194932" y="1350025"/>
            <a:ext cx="7802136" cy="1107996"/>
          </a:xfrm>
          <a:prstGeom prst="rect">
            <a:avLst/>
          </a:prstGeom>
          <a:noFill/>
        </p:spPr>
        <p:txBody>
          <a:bodyPr wrap="none" lIns="91440" tIns="45720" rIns="91440" bIns="45720">
            <a:spAutoFit/>
          </a:bodyPr>
          <a:lstStyle/>
          <a:p>
            <a:pPr algn="ctr"/>
            <a:r>
              <a:rPr lang="zh-CN" altLang="en-US" sz="6600" dirty="0"/>
              <a:t>船员争议的可仲裁性</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504806" y="3017484"/>
            <a:ext cx="3182388" cy="823031"/>
          </a:xfrm>
          <a:prstGeom prst="rect">
            <a:avLst/>
          </a:prstGeom>
        </p:spPr>
      </p:pic>
      <p:sp>
        <p:nvSpPr>
          <p:cNvPr id="2" name="标题 1"/>
          <p:cNvSpPr>
            <a:spLocks noGrp="1"/>
          </p:cNvSpPr>
          <p:nvPr>
            <p:ph type="title"/>
          </p:nvPr>
        </p:nvSpPr>
        <p:spPr/>
        <p:txBody>
          <a:bodyPr/>
          <a:lstStyle/>
          <a:p>
            <a:r>
              <a:rPr lang="en-US" altLang="zh-CN" dirty="0"/>
              <a:t>                                         </a:t>
            </a:r>
            <a:endParaRPr lang="zh-CN" altLang="en-US" dirty="0"/>
          </a:p>
        </p:txBody>
      </p:sp>
      <p:grpSp>
        <p:nvGrpSpPr>
          <p:cNvPr id="5" name="Group 84"/>
          <p:cNvGrpSpPr/>
          <p:nvPr/>
        </p:nvGrpSpPr>
        <p:grpSpPr bwMode="auto">
          <a:xfrm>
            <a:off x="700422" y="799383"/>
            <a:ext cx="3172661" cy="819346"/>
            <a:chOff x="975" y="459"/>
            <a:chExt cx="2155" cy="551"/>
          </a:xfrm>
        </p:grpSpPr>
        <p:sp>
          <p:nvSpPr>
            <p:cNvPr id="6" name="AutoShape 33"/>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0"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1"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2"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3"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4"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1" name="文本框 20">
            <a:extLst>
              <a:ext uri="{FF2B5EF4-FFF2-40B4-BE49-F238E27FC236}">
                <a16:creationId xmlns:a16="http://schemas.microsoft.com/office/drawing/2014/main" id="{4262349A-01F1-462A-9C11-8E090DC1B2EE}"/>
              </a:ext>
            </a:extLst>
          </p:cNvPr>
          <p:cNvSpPr txBox="1"/>
          <p:nvPr/>
        </p:nvSpPr>
        <p:spPr>
          <a:xfrm>
            <a:off x="1529290" y="889853"/>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
        <p:nvSpPr>
          <p:cNvPr id="13" name="内容占位符 12"/>
          <p:cNvSpPr>
            <a:spLocks noGrp="1"/>
          </p:cNvSpPr>
          <p:nvPr>
            <p:ph idx="1"/>
          </p:nvPr>
        </p:nvSpPr>
        <p:spPr>
          <a:xfrm>
            <a:off x="1596809" y="3378850"/>
            <a:ext cx="9187130" cy="923330"/>
          </a:xfrm>
          <a:prstGeom prst="rect">
            <a:avLst/>
          </a:prstGeom>
          <a:noFill/>
        </p:spPr>
        <p:txBody>
          <a:bodyPr wrap="none" lIns="91440" tIns="45720" rIns="91440" bIns="45720">
            <a:spAutoFit/>
          </a:bodyPr>
          <a:lstStyle/>
          <a:p>
            <a:pPr marL="0" indent="0" algn="ctr">
              <a:buNone/>
            </a:pPr>
            <a:r>
              <a:rPr lang="zh-CN" altLang="en-US" sz="5400" b="0" cap="none" spc="0" dirty="0" smtClean="0">
                <a:ln w="0"/>
                <a:effectLst>
                  <a:reflection blurRad="6350" stA="53000" endA="300" endPos="35500" dir="5400000" sy="-90000" algn="bl" rotWithShape="0"/>
                </a:effectLst>
              </a:rPr>
              <a:t>船员争议能否进行商事仲裁？</a:t>
            </a:r>
            <a:endParaRPr lang="zh-CN" altLang="en-US" sz="5400" b="0" cap="none" spc="0" dirty="0">
              <a:ln w="0"/>
              <a:effectLst>
                <a:reflection blurRad="6350" stA="53000" endA="300" endPos="35500" dir="5400000" sy="-90000" algn="bl" rotWithShape="0"/>
              </a:effectLst>
            </a:endParaRPr>
          </a:p>
        </p:txBody>
      </p:sp>
    </p:spTree>
    <p:extLst>
      <p:ext uri="{BB962C8B-B14F-4D97-AF65-F5344CB8AC3E}">
        <p14:creationId xmlns:p14="http://schemas.microsoft.com/office/powerpoint/2010/main" val="313747543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504806" y="3017484"/>
            <a:ext cx="3182388" cy="823031"/>
          </a:xfrm>
          <a:prstGeom prst="rect">
            <a:avLst/>
          </a:prstGeom>
        </p:spPr>
      </p:pic>
      <p:sp>
        <p:nvSpPr>
          <p:cNvPr id="2" name="标题 1"/>
          <p:cNvSpPr>
            <a:spLocks noGrp="1"/>
          </p:cNvSpPr>
          <p:nvPr>
            <p:ph type="title"/>
          </p:nvPr>
        </p:nvSpPr>
        <p:spPr/>
        <p:txBody>
          <a:bodyPr/>
          <a:lstStyle/>
          <a:p>
            <a:r>
              <a:rPr lang="en-US" altLang="zh-CN" dirty="0"/>
              <a:t>                                         </a:t>
            </a:r>
            <a:endParaRPr lang="zh-CN" altLang="en-US" dirty="0"/>
          </a:p>
        </p:txBody>
      </p:sp>
      <p:grpSp>
        <p:nvGrpSpPr>
          <p:cNvPr id="5" name="Group 84"/>
          <p:cNvGrpSpPr/>
          <p:nvPr/>
        </p:nvGrpSpPr>
        <p:grpSpPr bwMode="auto">
          <a:xfrm>
            <a:off x="700422" y="799383"/>
            <a:ext cx="3172661" cy="819346"/>
            <a:chOff x="975" y="459"/>
            <a:chExt cx="2155" cy="551"/>
          </a:xfrm>
        </p:grpSpPr>
        <p:sp>
          <p:nvSpPr>
            <p:cNvPr id="6" name="AutoShape 33"/>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0"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1"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2"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3"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4"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1" name="文本框 20">
            <a:extLst>
              <a:ext uri="{FF2B5EF4-FFF2-40B4-BE49-F238E27FC236}">
                <a16:creationId xmlns:a16="http://schemas.microsoft.com/office/drawing/2014/main" id="{4262349A-01F1-462A-9C11-8E090DC1B2EE}"/>
              </a:ext>
            </a:extLst>
          </p:cNvPr>
          <p:cNvSpPr txBox="1"/>
          <p:nvPr/>
        </p:nvSpPr>
        <p:spPr>
          <a:xfrm>
            <a:off x="1529290" y="889853"/>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
        <p:nvSpPr>
          <p:cNvPr id="13" name="内容占位符 12"/>
          <p:cNvSpPr>
            <a:spLocks noGrp="1"/>
          </p:cNvSpPr>
          <p:nvPr>
            <p:ph idx="1"/>
          </p:nvPr>
        </p:nvSpPr>
        <p:spPr>
          <a:xfrm>
            <a:off x="1596809" y="3114711"/>
            <a:ext cx="9187130" cy="923330"/>
          </a:xfrm>
          <a:prstGeom prst="rect">
            <a:avLst/>
          </a:prstGeom>
          <a:noFill/>
        </p:spPr>
        <p:txBody>
          <a:bodyPr wrap="none" lIns="91440" tIns="45720" rIns="91440" bIns="45720">
            <a:spAutoFit/>
          </a:bodyPr>
          <a:lstStyle/>
          <a:p>
            <a:pPr marL="0" indent="0" algn="ctr">
              <a:buNone/>
            </a:pPr>
            <a:r>
              <a:rPr lang="zh-CN" altLang="en-US" sz="5400" b="0" cap="none" spc="0" dirty="0" smtClean="0">
                <a:ln w="0"/>
                <a:effectLst>
                  <a:reflection blurRad="6350" stA="53000" endA="300" endPos="35500" dir="5400000" sy="-90000" algn="bl" rotWithShape="0"/>
                </a:effectLst>
              </a:rPr>
              <a:t>船员劳动争议与船员劳务争议</a:t>
            </a:r>
            <a:endParaRPr lang="zh-CN" altLang="en-US" sz="5400" b="0" cap="none" spc="0" dirty="0">
              <a:ln w="0"/>
              <a:effectLst>
                <a:reflection blurRad="6350" stA="53000" endA="300" endPos="35500" dir="5400000" sy="-90000" algn="bl" rotWithShape="0"/>
              </a:effectLst>
            </a:endParaRPr>
          </a:p>
        </p:txBody>
      </p:sp>
    </p:spTree>
    <p:extLst>
      <p:ext uri="{BB962C8B-B14F-4D97-AF65-F5344CB8AC3E}">
        <p14:creationId xmlns:p14="http://schemas.microsoft.com/office/powerpoint/2010/main" val="384685030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504806" y="3017484"/>
            <a:ext cx="3182388" cy="823031"/>
          </a:xfrm>
          <a:prstGeom prst="rect">
            <a:avLst/>
          </a:prstGeom>
        </p:spPr>
      </p:pic>
      <p:sp>
        <p:nvSpPr>
          <p:cNvPr id="2" name="标题 1"/>
          <p:cNvSpPr>
            <a:spLocks noGrp="1"/>
          </p:cNvSpPr>
          <p:nvPr>
            <p:ph type="title"/>
          </p:nvPr>
        </p:nvSpPr>
        <p:spPr/>
        <p:txBody>
          <a:bodyPr/>
          <a:lstStyle/>
          <a:p>
            <a:r>
              <a:rPr lang="en-US" altLang="zh-CN" dirty="0"/>
              <a:t>                                         </a:t>
            </a:r>
            <a:endParaRPr lang="zh-CN" altLang="en-US" dirty="0"/>
          </a:p>
        </p:txBody>
      </p:sp>
      <p:sp>
        <p:nvSpPr>
          <p:cNvPr id="3" name="内容占位符 2"/>
          <p:cNvSpPr>
            <a:spLocks noGrp="1"/>
          </p:cNvSpPr>
          <p:nvPr>
            <p:ph idx="1"/>
          </p:nvPr>
        </p:nvSpPr>
        <p:spPr>
          <a:xfrm>
            <a:off x="581192" y="1460968"/>
            <a:ext cx="11029615" cy="4333038"/>
          </a:xfrm>
        </p:spPr>
        <p:txBody>
          <a:bodyPr>
            <a:normAutofit/>
          </a:bodyPr>
          <a:lstStyle/>
          <a:p>
            <a:pPr>
              <a:buFont typeface="Wingdings" panose="05000000000000000000" pitchFamily="2" charset="2"/>
              <a:buChar char="Ø"/>
            </a:pP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中华人民共和国劳动法</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a:t>
            </a:r>
          </a:p>
          <a:p>
            <a:pPr marL="0" indent="0">
              <a:buNone/>
            </a:pP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 </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    第七十九条规定，劳动</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争议发生后，当事人可以向本单位劳动争议调解委员会申请调解；调解不成，当事人一方要求仲裁的，可以向劳动争议仲裁委员会申请仲裁。当事人一方也可以直接向劳动争议仲裁委员会申请仲裁。对仲裁裁决不服的，可以向人民法院提起</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诉讼。</a:t>
            </a:r>
            <a:endPar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endParaRPr>
          </a:p>
        </p:txBody>
      </p:sp>
      <p:grpSp>
        <p:nvGrpSpPr>
          <p:cNvPr id="5" name="Group 84"/>
          <p:cNvGrpSpPr/>
          <p:nvPr/>
        </p:nvGrpSpPr>
        <p:grpSpPr bwMode="auto">
          <a:xfrm>
            <a:off x="700422" y="799383"/>
            <a:ext cx="3172661" cy="819346"/>
            <a:chOff x="975" y="459"/>
            <a:chExt cx="2155" cy="551"/>
          </a:xfrm>
        </p:grpSpPr>
        <p:sp>
          <p:nvSpPr>
            <p:cNvPr id="6" name="AutoShape 33"/>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0"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1"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2"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3"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4"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1" name="文本框 20">
            <a:extLst>
              <a:ext uri="{FF2B5EF4-FFF2-40B4-BE49-F238E27FC236}">
                <a16:creationId xmlns:a16="http://schemas.microsoft.com/office/drawing/2014/main" id="{4262349A-01F1-462A-9C11-8E090DC1B2EE}"/>
              </a:ext>
            </a:extLst>
          </p:cNvPr>
          <p:cNvSpPr txBox="1"/>
          <p:nvPr/>
        </p:nvSpPr>
        <p:spPr>
          <a:xfrm>
            <a:off x="1529290" y="889853"/>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91965407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504806" y="3017484"/>
            <a:ext cx="3182388" cy="823031"/>
          </a:xfrm>
          <a:prstGeom prst="rect">
            <a:avLst/>
          </a:prstGeom>
        </p:spPr>
      </p:pic>
      <p:sp>
        <p:nvSpPr>
          <p:cNvPr id="2" name="标题 1"/>
          <p:cNvSpPr>
            <a:spLocks noGrp="1"/>
          </p:cNvSpPr>
          <p:nvPr>
            <p:ph type="title"/>
          </p:nvPr>
        </p:nvSpPr>
        <p:spPr/>
        <p:txBody>
          <a:bodyPr/>
          <a:lstStyle/>
          <a:p>
            <a:r>
              <a:rPr lang="en-US" altLang="zh-CN" dirty="0"/>
              <a:t>                                         </a:t>
            </a:r>
            <a:endParaRPr lang="zh-CN" altLang="en-US" dirty="0"/>
          </a:p>
        </p:txBody>
      </p:sp>
      <p:sp>
        <p:nvSpPr>
          <p:cNvPr id="3" name="内容占位符 2"/>
          <p:cNvSpPr>
            <a:spLocks noGrp="1"/>
          </p:cNvSpPr>
          <p:nvPr>
            <p:ph idx="1"/>
          </p:nvPr>
        </p:nvSpPr>
        <p:spPr>
          <a:xfrm>
            <a:off x="581192" y="1903653"/>
            <a:ext cx="11029615" cy="4333038"/>
          </a:xfrm>
        </p:spPr>
        <p:txBody>
          <a:bodyPr>
            <a:normAutofit lnSpcReduction="10000"/>
          </a:bodyPr>
          <a:lstStyle/>
          <a:p>
            <a:pPr>
              <a:buFont typeface="Wingdings" panose="05000000000000000000" pitchFamily="2" charset="2"/>
              <a:buChar char="Ø"/>
            </a:pP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中华人民共和国海事诉讼特别程序法</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a:t>
            </a:r>
          </a:p>
          <a:p>
            <a:pPr marL="0" indent="0">
              <a:buNone/>
            </a:pP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 </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    </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第六</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条规定，海事诉讼的地域管辖，依照</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中华人民共和国民事诉讼法</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的有关规定。下列海事诉讼的地域管辖，依照以下规定</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a:t>
            </a:r>
          </a:p>
          <a:p>
            <a:pPr marL="0" indent="0">
              <a:buNone/>
            </a:pP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   </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（五）因海船的</a:t>
            </a:r>
            <a:r>
              <a:rPr lang="zh-CN" altLang="en-US" sz="2800" b="1" dirty="0">
                <a:latin typeface="Times New Roman" panose="02020603050405020304" pitchFamily="18" charset="0"/>
                <a:ea typeface="仿宋_GB2312" panose="02010609030101010101" pitchFamily="49" charset="-122"/>
                <a:cs typeface="Times New Roman" panose="02020603050405020304" pitchFamily="18" charset="0"/>
              </a:rPr>
              <a:t>船员劳务合同</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纠纷提起的诉讼，由原告住所地、合同签订地、船员登船港或者离船港所在地、被告住所地海事法院管辖。</a:t>
            </a:r>
            <a:endParaRPr lang="en-US" altLang="zh-CN" sz="2800" dirty="0">
              <a:latin typeface="Times New Roman" panose="02020603050405020304" pitchFamily="18" charset="0"/>
              <a:ea typeface="仿宋_GB2312" panose="02010609030101010101" pitchFamily="49" charset="-122"/>
              <a:cs typeface="Times New Roman" panose="02020603050405020304" pitchFamily="18" charset="0"/>
            </a:endParaRPr>
          </a:p>
          <a:p>
            <a:pPr>
              <a:buFont typeface="Wingdings" panose="05000000000000000000" pitchFamily="2" charset="2"/>
              <a:buChar char="Ø"/>
            </a:pP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最高人民法院</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关于</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适用</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中华人民共和国</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海事诉讼特别程序</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法</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若干</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问题的</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解释</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a:t>
            </a:r>
          </a:p>
          <a:p>
            <a:pPr marL="0" indent="0">
              <a:buNone/>
            </a:pP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    第八</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条因</a:t>
            </a:r>
            <a:r>
              <a:rPr lang="zh-CN" altLang="en-US" sz="2800" b="1" dirty="0">
                <a:latin typeface="Times New Roman" panose="02020603050405020304" pitchFamily="18" charset="0"/>
                <a:ea typeface="仿宋_GB2312" panose="02010609030101010101" pitchFamily="49" charset="-122"/>
                <a:cs typeface="Times New Roman" panose="02020603050405020304" pitchFamily="18" charset="0"/>
              </a:rPr>
              <a:t>船员劳务合同</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纠纷直接向海事法院提起的诉讼，海事法院应当受理。</a:t>
            </a:r>
            <a:endPar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endParaRPr>
          </a:p>
        </p:txBody>
      </p:sp>
      <p:grpSp>
        <p:nvGrpSpPr>
          <p:cNvPr id="5" name="Group 84"/>
          <p:cNvGrpSpPr/>
          <p:nvPr/>
        </p:nvGrpSpPr>
        <p:grpSpPr bwMode="auto">
          <a:xfrm>
            <a:off x="700422" y="799383"/>
            <a:ext cx="3172661" cy="819346"/>
            <a:chOff x="975" y="459"/>
            <a:chExt cx="2155" cy="551"/>
          </a:xfrm>
        </p:grpSpPr>
        <p:sp>
          <p:nvSpPr>
            <p:cNvPr id="6" name="AutoShape 33"/>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0"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1"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2"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3"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4"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1" name="文本框 20">
            <a:extLst>
              <a:ext uri="{FF2B5EF4-FFF2-40B4-BE49-F238E27FC236}">
                <a16:creationId xmlns:a16="http://schemas.microsoft.com/office/drawing/2014/main" id="{4262349A-01F1-462A-9C11-8E090DC1B2EE}"/>
              </a:ext>
            </a:extLst>
          </p:cNvPr>
          <p:cNvSpPr txBox="1"/>
          <p:nvPr/>
        </p:nvSpPr>
        <p:spPr>
          <a:xfrm>
            <a:off x="1529290" y="889853"/>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47118910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504806" y="3017484"/>
            <a:ext cx="3182388" cy="823031"/>
          </a:xfrm>
          <a:prstGeom prst="rect">
            <a:avLst/>
          </a:prstGeom>
        </p:spPr>
      </p:pic>
      <p:sp>
        <p:nvSpPr>
          <p:cNvPr id="2" name="标题 1"/>
          <p:cNvSpPr>
            <a:spLocks noGrp="1"/>
          </p:cNvSpPr>
          <p:nvPr>
            <p:ph type="title"/>
          </p:nvPr>
        </p:nvSpPr>
        <p:spPr/>
        <p:txBody>
          <a:bodyPr/>
          <a:lstStyle/>
          <a:p>
            <a:r>
              <a:rPr lang="en-US" altLang="zh-CN" dirty="0"/>
              <a:t>                                         </a:t>
            </a:r>
            <a:endParaRPr lang="zh-CN" altLang="en-US" dirty="0"/>
          </a:p>
        </p:txBody>
      </p:sp>
      <p:sp>
        <p:nvSpPr>
          <p:cNvPr id="3" name="内容占位符 2"/>
          <p:cNvSpPr>
            <a:spLocks noGrp="1"/>
          </p:cNvSpPr>
          <p:nvPr>
            <p:ph idx="1"/>
          </p:nvPr>
        </p:nvSpPr>
        <p:spPr>
          <a:xfrm>
            <a:off x="581192" y="1715956"/>
            <a:ext cx="11029615" cy="4333038"/>
          </a:xfrm>
        </p:spPr>
        <p:txBody>
          <a:bodyPr>
            <a:normAutofit/>
          </a:bodyPr>
          <a:lstStyle/>
          <a:p>
            <a:pPr>
              <a:buFont typeface="Wingdings" panose="05000000000000000000" pitchFamily="2" charset="2"/>
              <a:buChar char="Ø"/>
            </a:pP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最高人民法院关于审理涉船员纠纷案件若干问题的规定</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a:t>
            </a:r>
          </a:p>
          <a:p>
            <a:pPr marL="0" indent="0">
              <a:buNone/>
            </a:pP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    第一条规定，船员</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与船舶所有人之间的劳动争议不涉及船员登船、在船工作、离船遣返，当事人直接向海事法院提起诉讼的，海事法院告知当事人依照</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中华人民共和国劳动争议调解仲裁法</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的规定处理</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a:t>
            </a:r>
            <a:endParaRPr lang="zh-CN" altLang="en-US" sz="2800" dirty="0">
              <a:latin typeface="Times New Roman" panose="02020603050405020304" pitchFamily="18" charset="0"/>
              <a:ea typeface="仿宋_GB2312" panose="02010609030101010101" pitchFamily="49" charset="-122"/>
              <a:cs typeface="Times New Roman" panose="02020603050405020304" pitchFamily="18" charset="0"/>
            </a:endParaRPr>
          </a:p>
          <a:p>
            <a:pPr marL="0" indent="0">
              <a:buNone/>
            </a:pP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    第二条规定，船员</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与船舶所有人之间的劳务合同纠纷，当事人向原告住所地、合同签订地、船员登船港或者离船港所在地、被告住所地海事法院提起诉讼的，海事法院应予受理。</a:t>
            </a:r>
            <a:endPar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endParaRPr>
          </a:p>
        </p:txBody>
      </p:sp>
      <p:grpSp>
        <p:nvGrpSpPr>
          <p:cNvPr id="5" name="Group 84"/>
          <p:cNvGrpSpPr/>
          <p:nvPr/>
        </p:nvGrpSpPr>
        <p:grpSpPr bwMode="auto">
          <a:xfrm>
            <a:off x="700422" y="799383"/>
            <a:ext cx="3172661" cy="819346"/>
            <a:chOff x="975" y="459"/>
            <a:chExt cx="2155" cy="551"/>
          </a:xfrm>
        </p:grpSpPr>
        <p:sp>
          <p:nvSpPr>
            <p:cNvPr id="6" name="AutoShape 33"/>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0"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1"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2"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3"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4"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1" name="文本框 20">
            <a:extLst>
              <a:ext uri="{FF2B5EF4-FFF2-40B4-BE49-F238E27FC236}">
                <a16:creationId xmlns:a16="http://schemas.microsoft.com/office/drawing/2014/main" id="{4262349A-01F1-462A-9C11-8E090DC1B2EE}"/>
              </a:ext>
            </a:extLst>
          </p:cNvPr>
          <p:cNvSpPr txBox="1"/>
          <p:nvPr/>
        </p:nvSpPr>
        <p:spPr>
          <a:xfrm>
            <a:off x="1529290" y="889853"/>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82772074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504806" y="3017484"/>
            <a:ext cx="3182388" cy="823031"/>
          </a:xfrm>
          <a:prstGeom prst="rect">
            <a:avLst/>
          </a:prstGeom>
        </p:spPr>
      </p:pic>
      <p:sp>
        <p:nvSpPr>
          <p:cNvPr id="2" name="标题 1"/>
          <p:cNvSpPr>
            <a:spLocks noGrp="1"/>
          </p:cNvSpPr>
          <p:nvPr>
            <p:ph type="title"/>
          </p:nvPr>
        </p:nvSpPr>
        <p:spPr/>
        <p:txBody>
          <a:bodyPr/>
          <a:lstStyle/>
          <a:p>
            <a:r>
              <a:rPr lang="en-US" altLang="zh-CN" dirty="0"/>
              <a:t>                                         </a:t>
            </a:r>
            <a:endParaRPr lang="zh-CN" altLang="en-US" dirty="0"/>
          </a:p>
        </p:txBody>
      </p:sp>
      <p:sp>
        <p:nvSpPr>
          <p:cNvPr id="3" name="内容占位符 2"/>
          <p:cNvSpPr>
            <a:spLocks noGrp="1"/>
          </p:cNvSpPr>
          <p:nvPr>
            <p:ph idx="1"/>
          </p:nvPr>
        </p:nvSpPr>
        <p:spPr>
          <a:xfrm>
            <a:off x="581192" y="2180496"/>
            <a:ext cx="11029615" cy="4333038"/>
          </a:xfrm>
        </p:spPr>
        <p:txBody>
          <a:bodyPr>
            <a:normAutofit fontScale="92500" lnSpcReduction="10000"/>
          </a:bodyPr>
          <a:lstStyle/>
          <a:p>
            <a:pPr>
              <a:buFont typeface="Wingdings" panose="05000000000000000000" pitchFamily="2" charset="2"/>
              <a:buChar char="Ø"/>
            </a:pP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中华人民共和国仲裁法</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a:t>
            </a:r>
          </a:p>
          <a:p>
            <a:pPr marL="0" indent="0">
              <a:buNone/>
            </a:pP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 </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    </a:t>
            </a:r>
          </a:p>
          <a:p>
            <a:pPr marL="0" indent="0">
              <a:buNone/>
            </a:pP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 </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    </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第三条规定，</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下列纠纷不能仲裁</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a:t>
            </a:r>
          </a:p>
          <a:p>
            <a:pPr marL="0" indent="0">
              <a:buNone/>
            </a:pP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      </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一）婚姻、收养、监护、扶养、继承纠纷；</a:t>
            </a:r>
          </a:p>
          <a:p>
            <a:pPr marL="0" indent="0">
              <a:buNone/>
            </a:pP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      （</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二）依法应当由行政机关处理的行政争议</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a:t>
            </a:r>
            <a:endParaRPr lang="en-US" altLang="zh-CN" sz="2800" dirty="0">
              <a:latin typeface="Times New Roman" panose="02020603050405020304" pitchFamily="18" charset="0"/>
              <a:ea typeface="仿宋_GB2312" panose="02010609030101010101" pitchFamily="49" charset="-122"/>
              <a:cs typeface="Times New Roman" panose="02020603050405020304" pitchFamily="18" charset="0"/>
            </a:endParaRPr>
          </a:p>
          <a:p>
            <a:pPr marL="0" indent="0">
              <a:buNone/>
            </a:pP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     </a:t>
            </a:r>
          </a:p>
          <a:p>
            <a:pPr marL="0" indent="0">
              <a:buNone/>
            </a:pP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 </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     </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第五条规定，当事人</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达成仲裁协议，一方向人民法院起诉的，</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人民</a:t>
            </a:r>
            <a:endPar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endParaRPr>
          </a:p>
          <a:p>
            <a:pPr marL="0" indent="0">
              <a:buNone/>
            </a:pP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 </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  </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   法院</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不予受理，但仲裁协议无效的除外。</a:t>
            </a:r>
          </a:p>
          <a:p>
            <a:pPr>
              <a:buFont typeface="Wingdings" panose="05000000000000000000" pitchFamily="2" charset="2"/>
              <a:buChar char="Ø"/>
            </a:pPr>
            <a:endParaRPr lang="zh-CN" altLang="en-US" dirty="0"/>
          </a:p>
          <a:p>
            <a:pPr>
              <a:buFont typeface="Wingdings" panose="05000000000000000000" pitchFamily="2" charset="2"/>
              <a:buChar char="Ø"/>
            </a:pPr>
            <a:endParaRPr lang="zh-CN" altLang="en-US" dirty="0"/>
          </a:p>
        </p:txBody>
      </p:sp>
      <p:grpSp>
        <p:nvGrpSpPr>
          <p:cNvPr id="5" name="Group 84"/>
          <p:cNvGrpSpPr/>
          <p:nvPr/>
        </p:nvGrpSpPr>
        <p:grpSpPr bwMode="auto">
          <a:xfrm>
            <a:off x="700422" y="799383"/>
            <a:ext cx="3172661" cy="819346"/>
            <a:chOff x="975" y="459"/>
            <a:chExt cx="2155" cy="551"/>
          </a:xfrm>
        </p:grpSpPr>
        <p:sp>
          <p:nvSpPr>
            <p:cNvPr id="6" name="AutoShape 33"/>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0"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1"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2"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3"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4"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1" name="文本框 20">
            <a:extLst>
              <a:ext uri="{FF2B5EF4-FFF2-40B4-BE49-F238E27FC236}">
                <a16:creationId xmlns:a16="http://schemas.microsoft.com/office/drawing/2014/main" id="{4262349A-01F1-462A-9C11-8E090DC1B2EE}"/>
              </a:ext>
            </a:extLst>
          </p:cNvPr>
          <p:cNvSpPr txBox="1"/>
          <p:nvPr/>
        </p:nvSpPr>
        <p:spPr>
          <a:xfrm>
            <a:off x="1529290" y="889853"/>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43990337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504806" y="3017484"/>
            <a:ext cx="3182388" cy="823031"/>
          </a:xfrm>
          <a:prstGeom prst="rect">
            <a:avLst/>
          </a:prstGeom>
        </p:spPr>
      </p:pic>
      <p:sp>
        <p:nvSpPr>
          <p:cNvPr id="2" name="标题 1"/>
          <p:cNvSpPr>
            <a:spLocks noGrp="1"/>
          </p:cNvSpPr>
          <p:nvPr>
            <p:ph type="title"/>
          </p:nvPr>
        </p:nvSpPr>
        <p:spPr/>
        <p:txBody>
          <a:bodyPr/>
          <a:lstStyle/>
          <a:p>
            <a:r>
              <a:rPr lang="en-US" altLang="zh-CN" dirty="0"/>
              <a:t>                                         </a:t>
            </a:r>
            <a:endParaRPr lang="zh-CN" altLang="en-US" dirty="0"/>
          </a:p>
        </p:txBody>
      </p:sp>
      <p:sp>
        <p:nvSpPr>
          <p:cNvPr id="3" name="内容占位符 2"/>
          <p:cNvSpPr>
            <a:spLocks noGrp="1"/>
          </p:cNvSpPr>
          <p:nvPr>
            <p:ph idx="1"/>
          </p:nvPr>
        </p:nvSpPr>
        <p:spPr>
          <a:xfrm>
            <a:off x="581192" y="1801965"/>
            <a:ext cx="11029615" cy="4333038"/>
          </a:xfrm>
        </p:spPr>
        <p:txBody>
          <a:bodyPr>
            <a:normAutofit/>
          </a:bodyPr>
          <a:lstStyle/>
          <a:p>
            <a:pPr>
              <a:buFont typeface="Wingdings" panose="05000000000000000000" pitchFamily="2" charset="2"/>
              <a:buChar char="Ø"/>
            </a:pP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中华人民共和国仲裁法</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a:t>
            </a:r>
          </a:p>
          <a:p>
            <a:pPr marL="0" indent="0">
              <a:buNone/>
            </a:pP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 </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    </a:t>
            </a:r>
          </a:p>
          <a:p>
            <a:pPr marL="0" indent="0">
              <a:buNone/>
            </a:pP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     </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 第十七</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条规定，有</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下列情形之一的，仲裁协议无效</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a:t>
            </a:r>
          </a:p>
          <a:p>
            <a:pPr marL="0" indent="0">
              <a:buNone/>
            </a:pP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    </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（一）约定的仲裁事项超出法律规定的仲裁范围的；</a:t>
            </a:r>
          </a:p>
          <a:p>
            <a:pPr marL="0" indent="0">
              <a:buNone/>
            </a:pP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    </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（二）无民事行为能力人或者限制民事行为能力人订立的仲裁协议；</a:t>
            </a:r>
          </a:p>
          <a:p>
            <a:pPr marL="0" indent="0">
              <a:buNone/>
            </a:pP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    </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（三）一方采取胁迫手段，迫使对方订立仲裁协议的。</a:t>
            </a:r>
            <a:endParaRPr lang="zh-CN" altLang="en-US" dirty="0"/>
          </a:p>
          <a:p>
            <a:pPr>
              <a:buFont typeface="Wingdings" panose="05000000000000000000" pitchFamily="2" charset="2"/>
              <a:buChar char="Ø"/>
            </a:pPr>
            <a:endParaRPr lang="zh-CN" altLang="en-US" dirty="0"/>
          </a:p>
        </p:txBody>
      </p:sp>
      <p:grpSp>
        <p:nvGrpSpPr>
          <p:cNvPr id="5" name="Group 84"/>
          <p:cNvGrpSpPr/>
          <p:nvPr/>
        </p:nvGrpSpPr>
        <p:grpSpPr bwMode="auto">
          <a:xfrm>
            <a:off x="700422" y="799383"/>
            <a:ext cx="3172661" cy="819346"/>
            <a:chOff x="975" y="459"/>
            <a:chExt cx="2155" cy="551"/>
          </a:xfrm>
        </p:grpSpPr>
        <p:sp>
          <p:nvSpPr>
            <p:cNvPr id="6" name="AutoShape 33"/>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0"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1"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2"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3"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4"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1" name="文本框 20">
            <a:extLst>
              <a:ext uri="{FF2B5EF4-FFF2-40B4-BE49-F238E27FC236}">
                <a16:creationId xmlns:a16="http://schemas.microsoft.com/office/drawing/2014/main" id="{4262349A-01F1-462A-9C11-8E090DC1B2EE}"/>
              </a:ext>
            </a:extLst>
          </p:cNvPr>
          <p:cNvSpPr txBox="1"/>
          <p:nvPr/>
        </p:nvSpPr>
        <p:spPr>
          <a:xfrm>
            <a:off x="1529290" y="889853"/>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14570594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504806" y="3017484"/>
            <a:ext cx="3182388" cy="823031"/>
          </a:xfrm>
          <a:prstGeom prst="rect">
            <a:avLst/>
          </a:prstGeom>
        </p:spPr>
      </p:pic>
      <p:sp>
        <p:nvSpPr>
          <p:cNvPr id="2" name="标题 1"/>
          <p:cNvSpPr>
            <a:spLocks noGrp="1"/>
          </p:cNvSpPr>
          <p:nvPr>
            <p:ph type="title"/>
          </p:nvPr>
        </p:nvSpPr>
        <p:spPr/>
        <p:txBody>
          <a:bodyPr/>
          <a:lstStyle/>
          <a:p>
            <a:r>
              <a:rPr lang="en-US" altLang="zh-CN" dirty="0"/>
              <a:t>                                         </a:t>
            </a:r>
            <a:endParaRPr lang="zh-CN" altLang="en-US" dirty="0"/>
          </a:p>
        </p:txBody>
      </p:sp>
      <p:sp>
        <p:nvSpPr>
          <p:cNvPr id="3" name="内容占位符 2"/>
          <p:cNvSpPr>
            <a:spLocks noGrp="1"/>
          </p:cNvSpPr>
          <p:nvPr>
            <p:ph idx="1"/>
          </p:nvPr>
        </p:nvSpPr>
        <p:spPr>
          <a:xfrm>
            <a:off x="581192" y="2180496"/>
            <a:ext cx="11029615" cy="4333038"/>
          </a:xfrm>
        </p:spPr>
        <p:txBody>
          <a:bodyPr>
            <a:normAutofit/>
          </a:bodyPr>
          <a:lstStyle/>
          <a:p>
            <a:pPr>
              <a:buFont typeface="Wingdings" panose="05000000000000000000" pitchFamily="2" charset="2"/>
              <a:buChar char="Ø"/>
            </a:pP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一般的船员劳动争议适用“一调一裁两审”制度。</a:t>
            </a:r>
            <a:endPar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endParaRPr>
          </a:p>
          <a:p>
            <a:pPr>
              <a:buFont typeface="Wingdings" panose="05000000000000000000" pitchFamily="2" charset="2"/>
              <a:buChar char="Ø"/>
            </a:pPr>
            <a:endPar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endParaRPr>
          </a:p>
          <a:p>
            <a:pPr>
              <a:buFont typeface="Wingdings" panose="05000000000000000000" pitchFamily="2" charset="2"/>
              <a:buChar char="Ø"/>
            </a:pP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船员劳务争议</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以及涉及船员登船、在船工作、离船</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遣返的船员劳动争议，存在有效仲裁条款的情况下，可进行商事仲裁。</a:t>
            </a:r>
            <a:endParaRPr lang="zh-CN" altLang="en-US" dirty="0"/>
          </a:p>
          <a:p>
            <a:pPr>
              <a:buFont typeface="Wingdings" panose="05000000000000000000" pitchFamily="2" charset="2"/>
              <a:buChar char="Ø"/>
            </a:pPr>
            <a:endParaRPr lang="zh-CN" altLang="en-US" dirty="0"/>
          </a:p>
        </p:txBody>
      </p:sp>
      <p:grpSp>
        <p:nvGrpSpPr>
          <p:cNvPr id="5" name="Group 84"/>
          <p:cNvGrpSpPr/>
          <p:nvPr/>
        </p:nvGrpSpPr>
        <p:grpSpPr bwMode="auto">
          <a:xfrm>
            <a:off x="700422" y="799383"/>
            <a:ext cx="3172661" cy="819346"/>
            <a:chOff x="975" y="459"/>
            <a:chExt cx="2155" cy="551"/>
          </a:xfrm>
        </p:grpSpPr>
        <p:sp>
          <p:nvSpPr>
            <p:cNvPr id="6" name="AutoShape 33"/>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0"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1"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2"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3"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4"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1" name="文本框 20">
            <a:extLst>
              <a:ext uri="{FF2B5EF4-FFF2-40B4-BE49-F238E27FC236}">
                <a16:creationId xmlns:a16="http://schemas.microsoft.com/office/drawing/2014/main" id="{4262349A-01F1-462A-9C11-8E090DC1B2EE}"/>
              </a:ext>
            </a:extLst>
          </p:cNvPr>
          <p:cNvSpPr txBox="1"/>
          <p:nvPr/>
        </p:nvSpPr>
        <p:spPr>
          <a:xfrm>
            <a:off x="1529290" y="889853"/>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80656222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504806" y="3017484"/>
            <a:ext cx="3182388" cy="823031"/>
          </a:xfrm>
          <a:prstGeom prst="rect">
            <a:avLst/>
          </a:prstGeom>
        </p:spPr>
      </p:pic>
      <p:sp>
        <p:nvSpPr>
          <p:cNvPr id="2" name="标题 1"/>
          <p:cNvSpPr>
            <a:spLocks noGrp="1"/>
          </p:cNvSpPr>
          <p:nvPr>
            <p:ph type="title"/>
          </p:nvPr>
        </p:nvSpPr>
        <p:spPr/>
        <p:txBody>
          <a:bodyPr/>
          <a:lstStyle/>
          <a:p>
            <a:r>
              <a:rPr lang="en-US" altLang="zh-CN" dirty="0"/>
              <a:t>                                         </a:t>
            </a:r>
            <a:endParaRPr lang="zh-CN" altLang="en-US" dirty="0"/>
          </a:p>
        </p:txBody>
      </p:sp>
      <p:grpSp>
        <p:nvGrpSpPr>
          <p:cNvPr id="5" name="Group 84"/>
          <p:cNvGrpSpPr/>
          <p:nvPr/>
        </p:nvGrpSpPr>
        <p:grpSpPr bwMode="auto">
          <a:xfrm>
            <a:off x="700422" y="799383"/>
            <a:ext cx="3172661" cy="819346"/>
            <a:chOff x="975" y="459"/>
            <a:chExt cx="2155" cy="551"/>
          </a:xfrm>
        </p:grpSpPr>
        <p:sp>
          <p:nvSpPr>
            <p:cNvPr id="6" name="AutoShape 33"/>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0"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1"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2"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3"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4"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1" name="文本框 20">
            <a:extLst>
              <a:ext uri="{FF2B5EF4-FFF2-40B4-BE49-F238E27FC236}">
                <a16:creationId xmlns:a16="http://schemas.microsoft.com/office/drawing/2014/main" id="{4262349A-01F1-462A-9C11-8E090DC1B2EE}"/>
              </a:ext>
            </a:extLst>
          </p:cNvPr>
          <p:cNvSpPr txBox="1"/>
          <p:nvPr/>
        </p:nvSpPr>
        <p:spPr>
          <a:xfrm>
            <a:off x="1529290" y="889853"/>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
        <p:nvSpPr>
          <p:cNvPr id="13" name="矩形 12"/>
          <p:cNvSpPr/>
          <p:nvPr/>
        </p:nvSpPr>
        <p:spPr>
          <a:xfrm>
            <a:off x="463688" y="3588437"/>
            <a:ext cx="11264622" cy="923330"/>
          </a:xfrm>
          <a:prstGeom prst="rect">
            <a:avLst/>
          </a:prstGeom>
          <a:noFill/>
        </p:spPr>
        <p:txBody>
          <a:bodyPr wrap="none" lIns="91440" tIns="45720" rIns="91440" bIns="45720">
            <a:spAutoFit/>
          </a:bodyPr>
          <a:lstStyle/>
          <a:p>
            <a:pPr algn="ctr"/>
            <a:r>
              <a:rPr lang="zh-CN" altLang="en-US" sz="5400" dirty="0">
                <a:ln w="0"/>
                <a:effectLst>
                  <a:reflection blurRad="6350" stA="53000" endA="300" endPos="35500" dir="5400000" sy="-90000" algn="bl" rotWithShape="0"/>
                </a:effectLst>
              </a:rPr>
              <a:t>商事仲裁在处理船员争议</a:t>
            </a:r>
            <a:r>
              <a:rPr lang="zh-CN" altLang="en-US" sz="5400" dirty="0" smtClean="0">
                <a:ln w="0"/>
                <a:effectLst>
                  <a:reflection blurRad="6350" stA="53000" endA="300" endPos="35500" dir="5400000" sy="-90000" algn="bl" rotWithShape="0"/>
                </a:effectLst>
              </a:rPr>
              <a:t>方面的优势</a:t>
            </a:r>
            <a:endParaRPr lang="zh-CN" altLang="en-US" sz="5400" b="0" cap="none" spc="0" dirty="0">
              <a:ln w="0"/>
              <a:effectLst>
                <a:reflection blurRad="6350" stA="53000" endA="300" endPos="35500" dir="5400000" sy="-90000" algn="bl" rotWithShape="0"/>
              </a:effectLst>
            </a:endParaRPr>
          </a:p>
        </p:txBody>
      </p:sp>
    </p:spTree>
    <p:extLst>
      <p:ext uri="{BB962C8B-B14F-4D97-AF65-F5344CB8AC3E}">
        <p14:creationId xmlns:p14="http://schemas.microsoft.com/office/powerpoint/2010/main" val="3156416887"/>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504806" y="3017484"/>
            <a:ext cx="3182388" cy="823031"/>
          </a:xfrm>
          <a:prstGeom prst="rect">
            <a:avLst/>
          </a:prstGeom>
        </p:spPr>
      </p:pic>
      <p:sp>
        <p:nvSpPr>
          <p:cNvPr id="2" name="标题 1"/>
          <p:cNvSpPr>
            <a:spLocks noGrp="1"/>
          </p:cNvSpPr>
          <p:nvPr>
            <p:ph type="title"/>
          </p:nvPr>
        </p:nvSpPr>
        <p:spPr/>
        <p:txBody>
          <a:bodyPr/>
          <a:lstStyle/>
          <a:p>
            <a:r>
              <a:rPr lang="en-US" altLang="zh-CN" dirty="0"/>
              <a:t>                                         </a:t>
            </a:r>
            <a:endParaRPr lang="zh-CN" altLang="en-US" dirty="0"/>
          </a:p>
        </p:txBody>
      </p:sp>
      <p:sp>
        <p:nvSpPr>
          <p:cNvPr id="3" name="内容占位符 2"/>
          <p:cNvSpPr>
            <a:spLocks noGrp="1"/>
          </p:cNvSpPr>
          <p:nvPr>
            <p:ph idx="1"/>
          </p:nvPr>
        </p:nvSpPr>
        <p:spPr>
          <a:xfrm>
            <a:off x="779423" y="1933976"/>
            <a:ext cx="3093660" cy="4333038"/>
          </a:xfrm>
        </p:spPr>
        <p:txBody>
          <a:bodyPr>
            <a:normAutofit/>
          </a:bodyPr>
          <a:lstStyle/>
          <a:p>
            <a:pPr>
              <a:buFont typeface="Wingdings" panose="05000000000000000000" pitchFamily="2" charset="2"/>
              <a:buChar char="Ø"/>
            </a:pPr>
            <a:r>
              <a:rPr lang="zh-CN" altLang="en-US" sz="3600" dirty="0" smtClean="0">
                <a:latin typeface="仿宋_GB2312" panose="02010609030101010101" pitchFamily="49" charset="-122"/>
                <a:ea typeface="仿宋_GB2312" panose="02010609030101010101" pitchFamily="49" charset="-122"/>
              </a:rPr>
              <a:t>专业性</a:t>
            </a:r>
            <a:endParaRPr lang="en-US" altLang="zh-CN" sz="3600" dirty="0" smtClean="0">
              <a:latin typeface="仿宋_GB2312" panose="02010609030101010101" pitchFamily="49" charset="-122"/>
              <a:ea typeface="仿宋_GB2312" panose="02010609030101010101" pitchFamily="49" charset="-122"/>
            </a:endParaRPr>
          </a:p>
          <a:p>
            <a:pPr>
              <a:buFont typeface="Wingdings" panose="05000000000000000000" pitchFamily="2" charset="2"/>
              <a:buChar char="Ø"/>
            </a:pPr>
            <a:r>
              <a:rPr lang="zh-CN" altLang="en-US" sz="3600" dirty="0">
                <a:latin typeface="仿宋_GB2312" panose="02010609030101010101" pitchFamily="49" charset="-122"/>
                <a:ea typeface="仿宋_GB2312" panose="02010609030101010101" pitchFamily="49" charset="-122"/>
              </a:rPr>
              <a:t>中立</a:t>
            </a:r>
            <a:r>
              <a:rPr lang="zh-CN" altLang="en-US" sz="3600" dirty="0" smtClean="0">
                <a:latin typeface="仿宋_GB2312" panose="02010609030101010101" pitchFamily="49" charset="-122"/>
                <a:ea typeface="仿宋_GB2312" panose="02010609030101010101" pitchFamily="49" charset="-122"/>
              </a:rPr>
              <a:t>性</a:t>
            </a:r>
            <a:endParaRPr lang="en-US" altLang="zh-CN" sz="3600" dirty="0" smtClean="0">
              <a:latin typeface="仿宋_GB2312" panose="02010609030101010101" pitchFamily="49" charset="-122"/>
              <a:ea typeface="仿宋_GB2312" panose="02010609030101010101" pitchFamily="49" charset="-122"/>
            </a:endParaRPr>
          </a:p>
          <a:p>
            <a:pPr>
              <a:buFont typeface="Wingdings" panose="05000000000000000000" pitchFamily="2" charset="2"/>
              <a:buChar char="Ø"/>
            </a:pPr>
            <a:r>
              <a:rPr lang="zh-CN" altLang="en-US" sz="3600" dirty="0" smtClean="0">
                <a:latin typeface="仿宋_GB2312" panose="02010609030101010101" pitchFamily="49" charset="-122"/>
                <a:ea typeface="仿宋_GB2312" panose="02010609030101010101" pitchFamily="49" charset="-122"/>
              </a:rPr>
              <a:t>灵活性</a:t>
            </a:r>
            <a:endParaRPr lang="en-US" altLang="zh-CN" sz="3600" dirty="0" smtClean="0">
              <a:latin typeface="仿宋_GB2312" panose="02010609030101010101" pitchFamily="49" charset="-122"/>
              <a:ea typeface="仿宋_GB2312" panose="02010609030101010101" pitchFamily="49" charset="-122"/>
            </a:endParaRPr>
          </a:p>
          <a:p>
            <a:pPr>
              <a:buFont typeface="Wingdings" panose="05000000000000000000" pitchFamily="2" charset="2"/>
              <a:buChar char="Ø"/>
            </a:pPr>
            <a:r>
              <a:rPr lang="zh-CN" altLang="en-US" sz="3600" dirty="0" smtClean="0">
                <a:latin typeface="仿宋_GB2312" panose="02010609030101010101" pitchFamily="49" charset="-122"/>
                <a:ea typeface="仿宋_GB2312" panose="02010609030101010101" pitchFamily="49" charset="-122"/>
              </a:rPr>
              <a:t>保密性</a:t>
            </a:r>
            <a:endParaRPr lang="en-US" altLang="zh-CN" sz="3600" dirty="0" smtClean="0">
              <a:latin typeface="仿宋_GB2312" panose="02010609030101010101" pitchFamily="49" charset="-122"/>
              <a:ea typeface="仿宋_GB2312" panose="02010609030101010101" pitchFamily="49" charset="-122"/>
            </a:endParaRPr>
          </a:p>
          <a:p>
            <a:pPr>
              <a:buFont typeface="Wingdings" panose="05000000000000000000" pitchFamily="2" charset="2"/>
              <a:buChar char="Ø"/>
            </a:pPr>
            <a:r>
              <a:rPr lang="zh-CN" altLang="en-US" sz="3600" dirty="0">
                <a:latin typeface="仿宋_GB2312" panose="02010609030101010101" pitchFamily="49" charset="-122"/>
                <a:ea typeface="仿宋_GB2312" panose="02010609030101010101" pitchFamily="49" charset="-122"/>
              </a:rPr>
              <a:t>执行力</a:t>
            </a:r>
          </a:p>
        </p:txBody>
      </p:sp>
      <p:grpSp>
        <p:nvGrpSpPr>
          <p:cNvPr id="5" name="Group 84"/>
          <p:cNvGrpSpPr/>
          <p:nvPr/>
        </p:nvGrpSpPr>
        <p:grpSpPr bwMode="auto">
          <a:xfrm>
            <a:off x="700422" y="799383"/>
            <a:ext cx="3172661" cy="819346"/>
            <a:chOff x="975" y="459"/>
            <a:chExt cx="2155" cy="551"/>
          </a:xfrm>
        </p:grpSpPr>
        <p:sp>
          <p:nvSpPr>
            <p:cNvPr id="6" name="AutoShape 33"/>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0"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1"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2"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3"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4"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1" name="文本框 20">
            <a:extLst>
              <a:ext uri="{FF2B5EF4-FFF2-40B4-BE49-F238E27FC236}">
                <a16:creationId xmlns:a16="http://schemas.microsoft.com/office/drawing/2014/main" id="{4262349A-01F1-462A-9C11-8E090DC1B2EE}"/>
              </a:ext>
            </a:extLst>
          </p:cNvPr>
          <p:cNvSpPr txBox="1"/>
          <p:nvPr/>
        </p:nvSpPr>
        <p:spPr>
          <a:xfrm>
            <a:off x="1529290" y="889853"/>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31908908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504806" y="3017484"/>
            <a:ext cx="3182388" cy="823031"/>
          </a:xfrm>
          <a:prstGeom prst="rect">
            <a:avLst/>
          </a:prstGeom>
        </p:spPr>
      </p:pic>
      <p:sp>
        <p:nvSpPr>
          <p:cNvPr id="2" name="标题 1"/>
          <p:cNvSpPr>
            <a:spLocks noGrp="1"/>
          </p:cNvSpPr>
          <p:nvPr>
            <p:ph type="title"/>
          </p:nvPr>
        </p:nvSpPr>
        <p:spPr/>
        <p:txBody>
          <a:bodyPr/>
          <a:lstStyle/>
          <a:p>
            <a:r>
              <a:rPr lang="en-US" altLang="zh-CN" dirty="0"/>
              <a:t>                                         </a:t>
            </a:r>
            <a:endParaRPr lang="zh-CN" altLang="en-US" dirty="0"/>
          </a:p>
        </p:txBody>
      </p:sp>
      <p:grpSp>
        <p:nvGrpSpPr>
          <p:cNvPr id="5" name="Group 84"/>
          <p:cNvGrpSpPr/>
          <p:nvPr/>
        </p:nvGrpSpPr>
        <p:grpSpPr bwMode="auto">
          <a:xfrm>
            <a:off x="700422" y="799383"/>
            <a:ext cx="3172661" cy="819346"/>
            <a:chOff x="975" y="459"/>
            <a:chExt cx="2155" cy="551"/>
          </a:xfrm>
        </p:grpSpPr>
        <p:sp>
          <p:nvSpPr>
            <p:cNvPr id="6" name="AutoShape 33"/>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0"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1"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2"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3"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4"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1" name="文本框 20">
            <a:extLst>
              <a:ext uri="{FF2B5EF4-FFF2-40B4-BE49-F238E27FC236}">
                <a16:creationId xmlns:a16="http://schemas.microsoft.com/office/drawing/2014/main" id="{4262349A-01F1-462A-9C11-8E090DC1B2EE}"/>
              </a:ext>
            </a:extLst>
          </p:cNvPr>
          <p:cNvSpPr txBox="1"/>
          <p:nvPr/>
        </p:nvSpPr>
        <p:spPr>
          <a:xfrm>
            <a:off x="1529290" y="889853"/>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
        <p:nvSpPr>
          <p:cNvPr id="13" name="内容占位符 12"/>
          <p:cNvSpPr>
            <a:spLocks noGrp="1"/>
          </p:cNvSpPr>
          <p:nvPr>
            <p:ph idx="1"/>
          </p:nvPr>
        </p:nvSpPr>
        <p:spPr>
          <a:xfrm>
            <a:off x="4618672" y="3114711"/>
            <a:ext cx="2954655" cy="923330"/>
          </a:xfrm>
          <a:prstGeom prst="rect">
            <a:avLst/>
          </a:prstGeom>
          <a:noFill/>
        </p:spPr>
        <p:txBody>
          <a:bodyPr wrap="none" lIns="91440" tIns="45720" rIns="91440" bIns="45720">
            <a:spAutoFit/>
          </a:bodyPr>
          <a:lstStyle/>
          <a:p>
            <a:pPr marL="0" indent="0" algn="ctr">
              <a:buNone/>
            </a:pPr>
            <a:r>
              <a:rPr lang="zh-CN" altLang="en-US" sz="5400" dirty="0" smtClean="0">
                <a:ln w="0"/>
                <a:effectLst>
                  <a:reflection blurRad="6350" stA="53000" endA="300" endPos="35500" dir="5400000" sy="-90000" algn="bl" rotWithShape="0"/>
                </a:effectLst>
              </a:rPr>
              <a:t>船员争议</a:t>
            </a:r>
            <a:endParaRPr lang="zh-CN" altLang="en-US" sz="5400" b="0" cap="none" spc="0" dirty="0">
              <a:ln w="0"/>
              <a:effectLst>
                <a:reflection blurRad="6350" stA="53000" endA="300" endPos="35500" dir="5400000" sy="-90000" algn="bl" rotWithShape="0"/>
              </a:effectLst>
            </a:endParaRPr>
          </a:p>
        </p:txBody>
      </p:sp>
    </p:spTree>
    <p:extLst>
      <p:ext uri="{BB962C8B-B14F-4D97-AF65-F5344CB8AC3E}">
        <p14:creationId xmlns:p14="http://schemas.microsoft.com/office/powerpoint/2010/main" val="155858019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504806" y="3017484"/>
            <a:ext cx="3182388" cy="823031"/>
          </a:xfrm>
          <a:prstGeom prst="rect">
            <a:avLst/>
          </a:prstGeom>
        </p:spPr>
      </p:pic>
      <p:sp>
        <p:nvSpPr>
          <p:cNvPr id="2" name="标题 1"/>
          <p:cNvSpPr>
            <a:spLocks noGrp="1"/>
          </p:cNvSpPr>
          <p:nvPr>
            <p:ph type="title"/>
          </p:nvPr>
        </p:nvSpPr>
        <p:spPr/>
        <p:txBody>
          <a:bodyPr/>
          <a:lstStyle/>
          <a:p>
            <a:r>
              <a:rPr lang="en-US" altLang="zh-CN" dirty="0"/>
              <a:t>                                         </a:t>
            </a:r>
            <a:endParaRPr lang="zh-CN" altLang="en-US" dirty="0"/>
          </a:p>
        </p:txBody>
      </p:sp>
      <p:grpSp>
        <p:nvGrpSpPr>
          <p:cNvPr id="5" name="Group 84"/>
          <p:cNvGrpSpPr/>
          <p:nvPr/>
        </p:nvGrpSpPr>
        <p:grpSpPr bwMode="auto">
          <a:xfrm>
            <a:off x="700422" y="799383"/>
            <a:ext cx="3172661" cy="819346"/>
            <a:chOff x="975" y="459"/>
            <a:chExt cx="2155" cy="551"/>
          </a:xfrm>
        </p:grpSpPr>
        <p:sp>
          <p:nvSpPr>
            <p:cNvPr id="6" name="AutoShape 33"/>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0"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1"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2"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3"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4"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1" name="文本框 20">
            <a:extLst>
              <a:ext uri="{FF2B5EF4-FFF2-40B4-BE49-F238E27FC236}">
                <a16:creationId xmlns:a16="http://schemas.microsoft.com/office/drawing/2014/main" id="{4262349A-01F1-462A-9C11-8E090DC1B2EE}"/>
              </a:ext>
            </a:extLst>
          </p:cNvPr>
          <p:cNvSpPr txBox="1"/>
          <p:nvPr/>
        </p:nvSpPr>
        <p:spPr>
          <a:xfrm>
            <a:off x="1529290" y="889853"/>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
        <p:nvSpPr>
          <p:cNvPr id="13" name="矩形 12"/>
          <p:cNvSpPr/>
          <p:nvPr/>
        </p:nvSpPr>
        <p:spPr>
          <a:xfrm>
            <a:off x="463689" y="3228673"/>
            <a:ext cx="11264622" cy="830997"/>
          </a:xfrm>
          <a:prstGeom prst="rect">
            <a:avLst/>
          </a:prstGeom>
          <a:noFill/>
        </p:spPr>
        <p:txBody>
          <a:bodyPr wrap="none" lIns="91440" tIns="45720" rIns="91440" bIns="45720">
            <a:spAutoFit/>
          </a:bodyPr>
          <a:lstStyle/>
          <a:p>
            <a:pPr algn="ctr"/>
            <a:r>
              <a:rPr lang="zh-CN" altLang="en-US" sz="4800" dirty="0" smtClean="0">
                <a:ln w="0"/>
                <a:effectLst>
                  <a:reflection blurRad="6350" stA="53000" endA="300" endPos="35500" dir="5400000" sy="-90000" algn="bl" rotWithShape="0"/>
                </a:effectLst>
              </a:rPr>
              <a:t>通过商事仲裁解决船员争议应注意的地方</a:t>
            </a:r>
            <a:endParaRPr lang="zh-CN" altLang="en-US" sz="4800" b="0" cap="none" spc="0" dirty="0">
              <a:ln w="0"/>
              <a:effectLst>
                <a:reflection blurRad="6350" stA="53000" endA="300" endPos="35500" dir="5400000" sy="-90000" algn="bl" rotWithShape="0"/>
              </a:effectLst>
            </a:endParaRPr>
          </a:p>
        </p:txBody>
      </p:sp>
    </p:spTree>
    <p:extLst>
      <p:ext uri="{BB962C8B-B14F-4D97-AF65-F5344CB8AC3E}">
        <p14:creationId xmlns:p14="http://schemas.microsoft.com/office/powerpoint/2010/main" val="2016276689"/>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504806" y="3017484"/>
            <a:ext cx="3182388" cy="823031"/>
          </a:xfrm>
          <a:prstGeom prst="rect">
            <a:avLst/>
          </a:prstGeom>
        </p:spPr>
      </p:pic>
      <p:sp>
        <p:nvSpPr>
          <p:cNvPr id="2" name="标题 1"/>
          <p:cNvSpPr>
            <a:spLocks noGrp="1"/>
          </p:cNvSpPr>
          <p:nvPr>
            <p:ph type="title"/>
          </p:nvPr>
        </p:nvSpPr>
        <p:spPr/>
        <p:txBody>
          <a:bodyPr/>
          <a:lstStyle/>
          <a:p>
            <a:r>
              <a:rPr lang="en-US" altLang="zh-CN" dirty="0"/>
              <a:t>                                         </a:t>
            </a:r>
            <a:endParaRPr lang="zh-CN" altLang="en-US" dirty="0"/>
          </a:p>
        </p:txBody>
      </p:sp>
      <p:sp>
        <p:nvSpPr>
          <p:cNvPr id="3" name="内容占位符 2"/>
          <p:cNvSpPr>
            <a:spLocks noGrp="1"/>
          </p:cNvSpPr>
          <p:nvPr>
            <p:ph idx="1"/>
          </p:nvPr>
        </p:nvSpPr>
        <p:spPr>
          <a:xfrm>
            <a:off x="796116" y="1673996"/>
            <a:ext cx="10831385" cy="4333038"/>
          </a:xfrm>
        </p:spPr>
        <p:txBody>
          <a:bodyPr>
            <a:normAutofit/>
          </a:bodyPr>
          <a:lstStyle/>
          <a:p>
            <a:pPr>
              <a:buFont typeface="Wingdings" panose="05000000000000000000" pitchFamily="2" charset="2"/>
              <a:buChar char="Ø"/>
            </a:pPr>
            <a:r>
              <a:rPr lang="zh-CN" altLang="en-US" sz="3600" dirty="0" smtClean="0">
                <a:latin typeface="仿宋_GB2312" panose="02010609030101010101" pitchFamily="49" charset="-122"/>
                <a:ea typeface="仿宋_GB2312" panose="02010609030101010101" pitchFamily="49" charset="-122"/>
              </a:rPr>
              <a:t>立案时：有效的仲裁条款、适格主体</a:t>
            </a:r>
            <a:endParaRPr lang="en-US" altLang="zh-CN" sz="3600" dirty="0" smtClean="0">
              <a:latin typeface="仿宋_GB2312" panose="02010609030101010101" pitchFamily="49" charset="-122"/>
              <a:ea typeface="仿宋_GB2312" panose="02010609030101010101" pitchFamily="49" charset="-122"/>
            </a:endParaRPr>
          </a:p>
          <a:p>
            <a:pPr marL="0" indent="0">
              <a:buNone/>
            </a:pPr>
            <a:endParaRPr lang="en-US" altLang="zh-CN" sz="3600" dirty="0" smtClean="0">
              <a:latin typeface="仿宋_GB2312" panose="02010609030101010101" pitchFamily="49" charset="-122"/>
              <a:ea typeface="仿宋_GB2312" panose="02010609030101010101" pitchFamily="49" charset="-122"/>
            </a:endParaRPr>
          </a:p>
          <a:p>
            <a:pPr>
              <a:buFont typeface="Wingdings" panose="05000000000000000000" pitchFamily="2" charset="2"/>
              <a:buChar char="Ø"/>
            </a:pPr>
            <a:r>
              <a:rPr lang="zh-CN" altLang="en-US" sz="3600" dirty="0" smtClean="0">
                <a:latin typeface="仿宋_GB2312" panose="02010609030101010101" pitchFamily="49" charset="-122"/>
                <a:ea typeface="仿宋_GB2312" panose="02010609030101010101" pitchFamily="49" charset="-122"/>
              </a:rPr>
              <a:t>仲裁程序中：和解问题</a:t>
            </a:r>
            <a:endParaRPr lang="en-US" altLang="zh-CN" sz="3600" dirty="0" smtClean="0">
              <a:latin typeface="仿宋_GB2312" panose="02010609030101010101" pitchFamily="49" charset="-122"/>
              <a:ea typeface="仿宋_GB2312" panose="02010609030101010101" pitchFamily="49" charset="-122"/>
            </a:endParaRPr>
          </a:p>
        </p:txBody>
      </p:sp>
      <p:grpSp>
        <p:nvGrpSpPr>
          <p:cNvPr id="5" name="Group 84"/>
          <p:cNvGrpSpPr/>
          <p:nvPr/>
        </p:nvGrpSpPr>
        <p:grpSpPr bwMode="auto">
          <a:xfrm>
            <a:off x="700422" y="799383"/>
            <a:ext cx="3172661" cy="819346"/>
            <a:chOff x="975" y="459"/>
            <a:chExt cx="2155" cy="551"/>
          </a:xfrm>
        </p:grpSpPr>
        <p:sp>
          <p:nvSpPr>
            <p:cNvPr id="6" name="AutoShape 33"/>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0"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1"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2"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3"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4"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1" name="文本框 20">
            <a:extLst>
              <a:ext uri="{FF2B5EF4-FFF2-40B4-BE49-F238E27FC236}">
                <a16:creationId xmlns:a16="http://schemas.microsoft.com/office/drawing/2014/main" id="{4262349A-01F1-462A-9C11-8E090DC1B2EE}"/>
              </a:ext>
            </a:extLst>
          </p:cNvPr>
          <p:cNvSpPr txBox="1"/>
          <p:nvPr/>
        </p:nvSpPr>
        <p:spPr>
          <a:xfrm>
            <a:off x="1529290" y="889853"/>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514844231"/>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504806" y="3017484"/>
            <a:ext cx="3182388" cy="823031"/>
          </a:xfrm>
          <a:prstGeom prst="rect">
            <a:avLst/>
          </a:prstGeom>
        </p:spPr>
      </p:pic>
      <p:sp>
        <p:nvSpPr>
          <p:cNvPr id="2" name="标题 1"/>
          <p:cNvSpPr>
            <a:spLocks noGrp="1"/>
          </p:cNvSpPr>
          <p:nvPr>
            <p:ph type="title"/>
          </p:nvPr>
        </p:nvSpPr>
        <p:spPr/>
        <p:txBody>
          <a:bodyPr/>
          <a:lstStyle/>
          <a:p>
            <a:r>
              <a:rPr lang="en-US" altLang="zh-CN" dirty="0"/>
              <a:t>                                         </a:t>
            </a:r>
            <a:endParaRPr lang="zh-CN" altLang="en-US" dirty="0"/>
          </a:p>
        </p:txBody>
      </p:sp>
      <p:grpSp>
        <p:nvGrpSpPr>
          <p:cNvPr id="5" name="Group 84"/>
          <p:cNvGrpSpPr/>
          <p:nvPr/>
        </p:nvGrpSpPr>
        <p:grpSpPr bwMode="auto">
          <a:xfrm>
            <a:off x="700422" y="799383"/>
            <a:ext cx="3172661" cy="819346"/>
            <a:chOff x="975" y="459"/>
            <a:chExt cx="2155" cy="551"/>
          </a:xfrm>
        </p:grpSpPr>
        <p:sp>
          <p:nvSpPr>
            <p:cNvPr id="6" name="AutoShape 33"/>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0"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1"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2"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3"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4"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1" name="文本框 20">
            <a:extLst>
              <a:ext uri="{FF2B5EF4-FFF2-40B4-BE49-F238E27FC236}">
                <a16:creationId xmlns:a16="http://schemas.microsoft.com/office/drawing/2014/main" id="{4262349A-01F1-462A-9C11-8E090DC1B2EE}"/>
              </a:ext>
            </a:extLst>
          </p:cNvPr>
          <p:cNvSpPr txBox="1"/>
          <p:nvPr/>
        </p:nvSpPr>
        <p:spPr>
          <a:xfrm>
            <a:off x="1529290" y="889853"/>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
        <p:nvSpPr>
          <p:cNvPr id="13" name="内容占位符 12"/>
          <p:cNvSpPr>
            <a:spLocks noGrp="1"/>
          </p:cNvSpPr>
          <p:nvPr>
            <p:ph idx="1"/>
          </p:nvPr>
        </p:nvSpPr>
        <p:spPr>
          <a:xfrm>
            <a:off x="4964920" y="3017484"/>
            <a:ext cx="2262159" cy="923330"/>
          </a:xfrm>
          <a:prstGeom prst="rect">
            <a:avLst/>
          </a:prstGeom>
          <a:noFill/>
        </p:spPr>
        <p:txBody>
          <a:bodyPr wrap="none" lIns="91440" tIns="45720" rIns="91440" bIns="45720">
            <a:spAutoFit/>
          </a:bodyPr>
          <a:lstStyle/>
          <a:p>
            <a:pPr marL="0" indent="0" algn="ctr">
              <a:buNone/>
            </a:pPr>
            <a:r>
              <a:rPr lang="zh-CN" altLang="en-US" sz="5400" b="0" cap="none" spc="0" dirty="0" smtClean="0">
                <a:ln w="0"/>
                <a:effectLst>
                  <a:reflection blurRad="6350" stA="53000" endA="300" endPos="35500" dir="5400000" sy="-90000" algn="bl" rotWithShape="0"/>
                </a:effectLst>
              </a:rPr>
              <a:t>谢谢！</a:t>
            </a:r>
            <a:endParaRPr lang="zh-CN" altLang="en-US" sz="5400" b="0" cap="none" spc="0" dirty="0">
              <a:ln w="0"/>
              <a:effectLst>
                <a:reflection blurRad="6350" stA="53000" endA="300" endPos="35500" dir="5400000" sy="-90000" algn="bl" rotWithShape="0"/>
              </a:effectLst>
            </a:endParaRPr>
          </a:p>
        </p:txBody>
      </p:sp>
    </p:spTree>
    <p:extLst>
      <p:ext uri="{BB962C8B-B14F-4D97-AF65-F5344CB8AC3E}">
        <p14:creationId xmlns:p14="http://schemas.microsoft.com/office/powerpoint/2010/main" val="71826784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504806" y="3017484"/>
            <a:ext cx="3182388" cy="823031"/>
          </a:xfrm>
          <a:prstGeom prst="rect">
            <a:avLst/>
          </a:prstGeom>
        </p:spPr>
      </p:pic>
      <p:sp>
        <p:nvSpPr>
          <p:cNvPr id="2" name="标题 1"/>
          <p:cNvSpPr>
            <a:spLocks noGrp="1"/>
          </p:cNvSpPr>
          <p:nvPr>
            <p:ph type="title"/>
          </p:nvPr>
        </p:nvSpPr>
        <p:spPr/>
        <p:txBody>
          <a:bodyPr/>
          <a:lstStyle/>
          <a:p>
            <a:r>
              <a:rPr lang="en-US" altLang="zh-CN" dirty="0"/>
              <a:t>                                         </a:t>
            </a:r>
            <a:endParaRPr lang="zh-CN" altLang="en-US" dirty="0"/>
          </a:p>
        </p:txBody>
      </p:sp>
      <p:grpSp>
        <p:nvGrpSpPr>
          <p:cNvPr id="5" name="Group 84"/>
          <p:cNvGrpSpPr/>
          <p:nvPr/>
        </p:nvGrpSpPr>
        <p:grpSpPr bwMode="auto">
          <a:xfrm>
            <a:off x="700422" y="799383"/>
            <a:ext cx="3172661" cy="819346"/>
            <a:chOff x="975" y="459"/>
            <a:chExt cx="2155" cy="551"/>
          </a:xfrm>
        </p:grpSpPr>
        <p:sp>
          <p:nvSpPr>
            <p:cNvPr id="6" name="AutoShape 33"/>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0"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1"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2"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3"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4"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1" name="文本框 20">
            <a:extLst>
              <a:ext uri="{FF2B5EF4-FFF2-40B4-BE49-F238E27FC236}">
                <a16:creationId xmlns:a16="http://schemas.microsoft.com/office/drawing/2014/main" id="{4262349A-01F1-462A-9C11-8E090DC1B2EE}"/>
              </a:ext>
            </a:extLst>
          </p:cNvPr>
          <p:cNvSpPr txBox="1"/>
          <p:nvPr/>
        </p:nvSpPr>
        <p:spPr>
          <a:xfrm>
            <a:off x="1529290" y="889853"/>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
        <p:nvSpPr>
          <p:cNvPr id="14" name="内容占位符 12"/>
          <p:cNvSpPr>
            <a:spLocks noGrp="1"/>
          </p:cNvSpPr>
          <p:nvPr>
            <p:ph idx="1"/>
          </p:nvPr>
        </p:nvSpPr>
        <p:spPr>
          <a:xfrm>
            <a:off x="796116" y="3230941"/>
            <a:ext cx="11063158" cy="769441"/>
          </a:xfrm>
          <a:prstGeom prst="rect">
            <a:avLst/>
          </a:prstGeom>
          <a:noFill/>
        </p:spPr>
        <p:txBody>
          <a:bodyPr wrap="square" lIns="91440" tIns="45720" rIns="91440" bIns="45720">
            <a:spAutoFit/>
          </a:bodyPr>
          <a:lstStyle/>
          <a:p>
            <a:pPr marL="0" indent="0" algn="ctr">
              <a:buNone/>
            </a:pPr>
            <a:r>
              <a:rPr lang="zh-CN" altLang="en-US" sz="4400" b="0" cap="none" spc="0" dirty="0" smtClean="0">
                <a:ln w="0"/>
                <a:effectLst>
                  <a:reflection blurRad="6350" stA="53000" endA="300" endPos="35500" dir="5400000" sy="-90000" algn="bl" rotWithShape="0"/>
                </a:effectLst>
              </a:rPr>
              <a:t>商事仲裁在处理船员争议方面的可行性</a:t>
            </a:r>
            <a:endParaRPr lang="zh-CN" altLang="en-US" sz="4400" b="0" cap="none" spc="0" dirty="0">
              <a:ln w="0"/>
              <a:effectLst>
                <a:reflection blurRad="6350" stA="53000" endA="300" endPos="35500" dir="5400000" sy="-90000" algn="bl" rotWithShape="0"/>
              </a:effectLst>
            </a:endParaRPr>
          </a:p>
        </p:txBody>
      </p:sp>
    </p:spTree>
    <p:extLst>
      <p:ext uri="{BB962C8B-B14F-4D97-AF65-F5344CB8AC3E}">
        <p14:creationId xmlns:p14="http://schemas.microsoft.com/office/powerpoint/2010/main" val="313711926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504806" y="3017484"/>
            <a:ext cx="3182388" cy="823031"/>
          </a:xfrm>
          <a:prstGeom prst="rect">
            <a:avLst/>
          </a:prstGeom>
        </p:spPr>
      </p:pic>
      <p:sp>
        <p:nvSpPr>
          <p:cNvPr id="2" name="标题 1"/>
          <p:cNvSpPr>
            <a:spLocks noGrp="1"/>
          </p:cNvSpPr>
          <p:nvPr>
            <p:ph type="title"/>
          </p:nvPr>
        </p:nvSpPr>
        <p:spPr/>
        <p:txBody>
          <a:bodyPr/>
          <a:lstStyle/>
          <a:p>
            <a:r>
              <a:rPr lang="en-US" altLang="zh-CN" dirty="0"/>
              <a:t>                                         </a:t>
            </a:r>
            <a:endParaRPr lang="zh-CN" altLang="en-US" dirty="0"/>
          </a:p>
        </p:txBody>
      </p:sp>
      <p:grpSp>
        <p:nvGrpSpPr>
          <p:cNvPr id="5" name="Group 84"/>
          <p:cNvGrpSpPr/>
          <p:nvPr/>
        </p:nvGrpSpPr>
        <p:grpSpPr bwMode="auto">
          <a:xfrm>
            <a:off x="700422" y="799383"/>
            <a:ext cx="3172661" cy="819346"/>
            <a:chOff x="975" y="459"/>
            <a:chExt cx="2155" cy="551"/>
          </a:xfrm>
        </p:grpSpPr>
        <p:sp>
          <p:nvSpPr>
            <p:cNvPr id="6" name="AutoShape 33"/>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0"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1"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2"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3"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4"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1" name="文本框 20">
            <a:extLst>
              <a:ext uri="{FF2B5EF4-FFF2-40B4-BE49-F238E27FC236}">
                <a16:creationId xmlns:a16="http://schemas.microsoft.com/office/drawing/2014/main" id="{4262349A-01F1-462A-9C11-8E090DC1B2EE}"/>
              </a:ext>
            </a:extLst>
          </p:cNvPr>
          <p:cNvSpPr txBox="1"/>
          <p:nvPr/>
        </p:nvSpPr>
        <p:spPr>
          <a:xfrm>
            <a:off x="1529290" y="889853"/>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
        <p:nvSpPr>
          <p:cNvPr id="8" name="矩形 7"/>
          <p:cNvSpPr/>
          <p:nvPr/>
        </p:nvSpPr>
        <p:spPr>
          <a:xfrm>
            <a:off x="1848683" y="3378850"/>
            <a:ext cx="8494633" cy="923330"/>
          </a:xfrm>
          <a:prstGeom prst="rect">
            <a:avLst/>
          </a:prstGeom>
          <a:noFill/>
        </p:spPr>
        <p:txBody>
          <a:bodyPr wrap="none" lIns="91440" tIns="45720" rIns="91440" bIns="45720">
            <a:spAutoFit/>
          </a:bodyPr>
          <a:lstStyle/>
          <a:p>
            <a:pPr algn="ctr"/>
            <a:r>
              <a:rPr lang="zh-CN" altLang="en-US" sz="5400" b="0" cap="none" spc="0" dirty="0" smtClean="0">
                <a:ln w="0"/>
                <a:effectLst>
                  <a:reflection blurRad="6350" stA="53000" endA="300" endPos="35500" dir="5400000" sy="-90000" algn="bl" rotWithShape="0"/>
                </a:effectLst>
              </a:rPr>
              <a:t>案例：船员聘用合同争议案</a:t>
            </a:r>
            <a:endParaRPr lang="zh-CN" altLang="en-US" sz="5400" b="0" cap="none" spc="0" dirty="0">
              <a:ln w="0"/>
              <a:effectLst>
                <a:reflection blurRad="6350" stA="53000" endA="300" endPos="35500" dir="5400000" sy="-90000" algn="bl" rotWithShape="0"/>
              </a:effectLst>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504806" y="3017484"/>
            <a:ext cx="3182388" cy="823031"/>
          </a:xfrm>
          <a:prstGeom prst="rect">
            <a:avLst/>
          </a:prstGeom>
        </p:spPr>
      </p:pic>
      <p:sp>
        <p:nvSpPr>
          <p:cNvPr id="2" name="标题 1"/>
          <p:cNvSpPr>
            <a:spLocks noGrp="1"/>
          </p:cNvSpPr>
          <p:nvPr>
            <p:ph type="title"/>
          </p:nvPr>
        </p:nvSpPr>
        <p:spPr/>
        <p:txBody>
          <a:bodyPr/>
          <a:lstStyle/>
          <a:p>
            <a:r>
              <a:rPr lang="en-US" altLang="zh-CN" dirty="0"/>
              <a:t>                                         </a:t>
            </a:r>
            <a:endParaRPr lang="zh-CN" altLang="en-US" dirty="0"/>
          </a:p>
        </p:txBody>
      </p:sp>
      <p:sp>
        <p:nvSpPr>
          <p:cNvPr id="3" name="内容占位符 2"/>
          <p:cNvSpPr>
            <a:spLocks noGrp="1"/>
          </p:cNvSpPr>
          <p:nvPr>
            <p:ph idx="1"/>
          </p:nvPr>
        </p:nvSpPr>
        <p:spPr>
          <a:xfrm>
            <a:off x="581192" y="1933976"/>
            <a:ext cx="11029615" cy="4794628"/>
          </a:xfrm>
        </p:spPr>
        <p:txBody>
          <a:bodyPr>
            <a:noAutofit/>
          </a:bodyPr>
          <a:lstStyle/>
          <a:p>
            <a:pPr>
              <a:buFont typeface="Wingdings" panose="05000000000000000000" pitchFamily="2" charset="2"/>
              <a:buChar char="Ø"/>
            </a:pP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案情：</a:t>
            </a:r>
            <a:endPar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endParaRPr>
          </a:p>
          <a:p>
            <a:pPr>
              <a:buFont typeface="Wingdings" panose="05000000000000000000" pitchFamily="2" charset="2"/>
              <a:buChar char="Ø"/>
            </a:pPr>
            <a:r>
              <a:rPr lang="zh-CN"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申请人</a:t>
            </a:r>
            <a:r>
              <a:rPr lang="zh-CN" altLang="zh-CN" sz="2800" dirty="0">
                <a:latin typeface="Times New Roman" panose="02020603050405020304" pitchFamily="18" charset="0"/>
                <a:ea typeface="仿宋_GB2312" panose="02010609030101010101" pitchFamily="49" charset="-122"/>
                <a:cs typeface="Times New Roman" panose="02020603050405020304" pitchFamily="18" charset="0"/>
              </a:rPr>
              <a:t>诉称，</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2013</a:t>
            </a:r>
            <a:r>
              <a:rPr lang="zh-CN" altLang="zh-CN" sz="2800" dirty="0">
                <a:latin typeface="Times New Roman" panose="02020603050405020304" pitchFamily="18" charset="0"/>
                <a:ea typeface="仿宋_GB2312" panose="02010609030101010101" pitchFamily="49" charset="-122"/>
                <a:cs typeface="Times New Roman" panose="02020603050405020304" pitchFamily="18" charset="0"/>
              </a:rPr>
              <a:t>年</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1</a:t>
            </a:r>
            <a:r>
              <a:rPr lang="zh-CN" altLang="zh-CN" sz="2800" dirty="0">
                <a:latin typeface="Times New Roman" panose="02020603050405020304" pitchFamily="18" charset="0"/>
                <a:ea typeface="仿宋_GB2312" panose="02010609030101010101" pitchFamily="49" charset="-122"/>
                <a:cs typeface="Times New Roman" panose="02020603050405020304" pitchFamily="18" charset="0"/>
              </a:rPr>
              <a:t>月</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17</a:t>
            </a:r>
            <a:r>
              <a:rPr lang="zh-CN" altLang="zh-CN" sz="2800" dirty="0">
                <a:latin typeface="Times New Roman" panose="02020603050405020304" pitchFamily="18" charset="0"/>
                <a:ea typeface="仿宋_GB2312" panose="02010609030101010101" pitchFamily="49" charset="-122"/>
                <a:cs typeface="Times New Roman" panose="02020603050405020304" pitchFamily="18" charset="0"/>
              </a:rPr>
              <a:t>日，申请人与被申请人签订了一份《船员聘用合同》，约定被申请人聘用申请人担任轮机长一职。合同签订后，申请人于</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2013</a:t>
            </a:r>
            <a:r>
              <a:rPr lang="zh-CN" altLang="zh-CN" sz="2800" dirty="0">
                <a:latin typeface="Times New Roman" panose="02020603050405020304" pitchFamily="18" charset="0"/>
                <a:ea typeface="仿宋_GB2312" panose="02010609030101010101" pitchFamily="49" charset="-122"/>
                <a:cs typeface="Times New Roman" panose="02020603050405020304" pitchFamily="18" charset="0"/>
              </a:rPr>
              <a:t>年</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1</a:t>
            </a:r>
            <a:r>
              <a:rPr lang="zh-CN" altLang="zh-CN" sz="2800" dirty="0">
                <a:latin typeface="Times New Roman" panose="02020603050405020304" pitchFamily="18" charset="0"/>
                <a:ea typeface="仿宋_GB2312" panose="02010609030101010101" pitchFamily="49" charset="-122"/>
                <a:cs typeface="Times New Roman" panose="02020603050405020304" pitchFamily="18" charset="0"/>
              </a:rPr>
              <a:t>月</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18</a:t>
            </a:r>
            <a:r>
              <a:rPr lang="zh-CN" altLang="zh-CN" sz="2800" dirty="0">
                <a:latin typeface="Times New Roman" panose="02020603050405020304" pitchFamily="18" charset="0"/>
                <a:ea typeface="仿宋_GB2312" panose="02010609030101010101" pitchFamily="49" charset="-122"/>
                <a:cs typeface="Times New Roman" panose="02020603050405020304" pitchFamily="18" charset="0"/>
              </a:rPr>
              <a:t>日在天津新港上船。</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2013</a:t>
            </a:r>
            <a:r>
              <a:rPr lang="zh-CN" altLang="zh-CN" sz="2800" dirty="0">
                <a:latin typeface="Times New Roman" panose="02020603050405020304" pitchFamily="18" charset="0"/>
                <a:ea typeface="仿宋_GB2312" panose="02010609030101010101" pitchFamily="49" charset="-122"/>
                <a:cs typeface="Times New Roman" panose="02020603050405020304" pitchFamily="18" charset="0"/>
              </a:rPr>
              <a:t>年</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1</a:t>
            </a:r>
            <a:r>
              <a:rPr lang="zh-CN" altLang="zh-CN" sz="2800" dirty="0">
                <a:latin typeface="Times New Roman" panose="02020603050405020304" pitchFamily="18" charset="0"/>
                <a:ea typeface="仿宋_GB2312" panose="02010609030101010101" pitchFamily="49" charset="-122"/>
                <a:cs typeface="Times New Roman" panose="02020603050405020304" pitchFamily="18" charset="0"/>
              </a:rPr>
              <a:t>月</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24</a:t>
            </a:r>
            <a:r>
              <a:rPr lang="zh-CN" altLang="zh-CN" sz="2800" dirty="0">
                <a:latin typeface="Times New Roman" panose="02020603050405020304" pitchFamily="18" charset="0"/>
                <a:ea typeface="仿宋_GB2312" panose="02010609030101010101" pitchFamily="49" charset="-122"/>
                <a:cs typeface="Times New Roman" panose="02020603050405020304" pitchFamily="18" charset="0"/>
              </a:rPr>
              <a:t>日上午</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7</a:t>
            </a:r>
            <a:r>
              <a:rPr lang="zh-CN" altLang="zh-CN" sz="2800" dirty="0">
                <a:latin typeface="Times New Roman" panose="02020603050405020304" pitchFamily="18" charset="0"/>
                <a:ea typeface="仿宋_GB2312" panose="02010609030101010101" pitchFamily="49" charset="-122"/>
                <a:cs typeface="Times New Roman" panose="02020603050405020304" pitchFamily="18" charset="0"/>
              </a:rPr>
              <a:t>点</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45</a:t>
            </a:r>
            <a:r>
              <a:rPr lang="zh-CN" altLang="zh-CN" sz="2800" dirty="0">
                <a:latin typeface="Times New Roman" panose="02020603050405020304" pitchFamily="18" charset="0"/>
                <a:ea typeface="仿宋_GB2312" panose="02010609030101010101" pitchFamily="49" charset="-122"/>
                <a:cs typeface="Times New Roman" panose="02020603050405020304" pitchFamily="18" charset="0"/>
              </a:rPr>
              <a:t>分，为落实被申请人雇员机务部经理检查油舱的指示，申请人进入油舱底层进行检查。在爬行过程中申请人头部与油舱肋板发生碰撞，于当日向被申请人申请在新加坡休假，被申请人同意申请人自</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1</a:t>
            </a:r>
            <a:r>
              <a:rPr lang="zh-CN" altLang="zh-CN" sz="2800" dirty="0">
                <a:latin typeface="Times New Roman" panose="02020603050405020304" pitchFamily="18" charset="0"/>
                <a:ea typeface="仿宋_GB2312" panose="02010609030101010101" pitchFamily="49" charset="-122"/>
                <a:cs typeface="Times New Roman" panose="02020603050405020304" pitchFamily="18" charset="0"/>
              </a:rPr>
              <a:t>月</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19</a:t>
            </a:r>
            <a:r>
              <a:rPr lang="zh-CN" altLang="zh-CN" sz="2800" dirty="0">
                <a:latin typeface="Times New Roman" panose="02020603050405020304" pitchFamily="18" charset="0"/>
                <a:ea typeface="仿宋_GB2312" panose="02010609030101010101" pitchFamily="49" charset="-122"/>
                <a:cs typeface="Times New Roman" panose="02020603050405020304" pitchFamily="18" charset="0"/>
              </a:rPr>
              <a:t>日起在新加坡安排休假。下船后，被申请人以种种理由拖欠申请人工资，申请人依据《船员聘用合同》中的仲裁条款提起仲裁，请求裁决被申请人支付工资及利息，并由被申请人承担本案仲裁费</a:t>
            </a:r>
            <a:r>
              <a:rPr lang="zh-CN"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a:t>
            </a:r>
            <a:endPar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endParaRPr>
          </a:p>
        </p:txBody>
      </p:sp>
      <p:grpSp>
        <p:nvGrpSpPr>
          <p:cNvPr id="5" name="Group 84"/>
          <p:cNvGrpSpPr/>
          <p:nvPr/>
        </p:nvGrpSpPr>
        <p:grpSpPr bwMode="auto">
          <a:xfrm>
            <a:off x="700422" y="799383"/>
            <a:ext cx="3172661" cy="819346"/>
            <a:chOff x="975" y="459"/>
            <a:chExt cx="2155" cy="551"/>
          </a:xfrm>
        </p:grpSpPr>
        <p:sp>
          <p:nvSpPr>
            <p:cNvPr id="6" name="AutoShape 33"/>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0"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1"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2"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3"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4"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1" name="文本框 20">
            <a:extLst>
              <a:ext uri="{FF2B5EF4-FFF2-40B4-BE49-F238E27FC236}">
                <a16:creationId xmlns:a16="http://schemas.microsoft.com/office/drawing/2014/main" id="{4262349A-01F1-462A-9C11-8E090DC1B2EE}"/>
              </a:ext>
            </a:extLst>
          </p:cNvPr>
          <p:cNvSpPr txBox="1"/>
          <p:nvPr/>
        </p:nvSpPr>
        <p:spPr>
          <a:xfrm>
            <a:off x="1529290" y="889853"/>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99476481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504806" y="3017484"/>
            <a:ext cx="3182388" cy="823031"/>
          </a:xfrm>
          <a:prstGeom prst="rect">
            <a:avLst/>
          </a:prstGeom>
        </p:spPr>
      </p:pic>
      <p:sp>
        <p:nvSpPr>
          <p:cNvPr id="2" name="标题 1"/>
          <p:cNvSpPr>
            <a:spLocks noGrp="1"/>
          </p:cNvSpPr>
          <p:nvPr>
            <p:ph type="title"/>
          </p:nvPr>
        </p:nvSpPr>
        <p:spPr/>
        <p:txBody>
          <a:bodyPr/>
          <a:lstStyle/>
          <a:p>
            <a:r>
              <a:rPr lang="en-US" altLang="zh-CN" dirty="0"/>
              <a:t>                                         </a:t>
            </a:r>
            <a:endParaRPr lang="zh-CN" altLang="en-US" dirty="0"/>
          </a:p>
        </p:txBody>
      </p:sp>
      <p:sp>
        <p:nvSpPr>
          <p:cNvPr id="3" name="内容占位符 2"/>
          <p:cNvSpPr>
            <a:spLocks noGrp="1"/>
          </p:cNvSpPr>
          <p:nvPr>
            <p:ph idx="1"/>
          </p:nvPr>
        </p:nvSpPr>
        <p:spPr>
          <a:xfrm>
            <a:off x="581192" y="2180496"/>
            <a:ext cx="11029615" cy="4333038"/>
          </a:xfrm>
        </p:spPr>
        <p:txBody>
          <a:bodyPr>
            <a:normAutofit/>
          </a:bodyPr>
          <a:lstStyle/>
          <a:p>
            <a:pPr>
              <a:buFont typeface="Wingdings" panose="05000000000000000000" pitchFamily="2" charset="2"/>
              <a:buChar char="Ø"/>
            </a:pPr>
            <a:r>
              <a:rPr lang="zh-CN" altLang="zh-CN" sz="2800" dirty="0">
                <a:latin typeface="Times New Roman" panose="02020603050405020304" pitchFamily="18" charset="0"/>
                <a:ea typeface="仿宋_GB2312" panose="02010609030101010101" pitchFamily="49" charset="-122"/>
                <a:cs typeface="Times New Roman" panose="02020603050405020304" pitchFamily="18" charset="0"/>
              </a:rPr>
              <a:t>被申请人答辩称：申请人没有任何有力证据证明其头部有碰伤状况，申请人以事实上不存在的或者存在但不严重的受伤情况提出申请休假的行为本质上是拒绝履行合同、消极怠工的表现，构成了严重违约。故此，被申请人有理由扣除其上下船交通费用、全部合同履行金、办理外籍证书费用以及应由申请人赔偿被申请人为更换船员额外支出的费用。同时，被申请人辩称其已按《船员聘用合同》规定全额支付了申请人应得部分的工资，申请人要求被申请人承担工资利息以及申请人在本案中支付的仲裁费的主张缺乏事实和法律依据。</a:t>
            </a:r>
          </a:p>
          <a:p>
            <a:pPr>
              <a:buFont typeface="Wingdings" panose="05000000000000000000" pitchFamily="2" charset="2"/>
              <a:buChar char="Ø"/>
            </a:pPr>
            <a:endParaRPr lang="zh-CN" altLang="en-US" dirty="0"/>
          </a:p>
        </p:txBody>
      </p:sp>
      <p:grpSp>
        <p:nvGrpSpPr>
          <p:cNvPr id="5" name="Group 84"/>
          <p:cNvGrpSpPr/>
          <p:nvPr/>
        </p:nvGrpSpPr>
        <p:grpSpPr bwMode="auto">
          <a:xfrm>
            <a:off x="700422" y="799383"/>
            <a:ext cx="3172661" cy="819346"/>
            <a:chOff x="975" y="459"/>
            <a:chExt cx="2155" cy="551"/>
          </a:xfrm>
        </p:grpSpPr>
        <p:sp>
          <p:nvSpPr>
            <p:cNvPr id="6" name="AutoShape 33"/>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0"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1"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2"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3"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4"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1" name="文本框 20">
            <a:extLst>
              <a:ext uri="{FF2B5EF4-FFF2-40B4-BE49-F238E27FC236}">
                <a16:creationId xmlns:a16="http://schemas.microsoft.com/office/drawing/2014/main" id="{4262349A-01F1-462A-9C11-8E090DC1B2EE}"/>
              </a:ext>
            </a:extLst>
          </p:cNvPr>
          <p:cNvSpPr txBox="1"/>
          <p:nvPr/>
        </p:nvSpPr>
        <p:spPr>
          <a:xfrm>
            <a:off x="1529290" y="889853"/>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74133423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504806" y="3017484"/>
            <a:ext cx="3182388" cy="823031"/>
          </a:xfrm>
          <a:prstGeom prst="rect">
            <a:avLst/>
          </a:prstGeom>
        </p:spPr>
      </p:pic>
      <p:sp>
        <p:nvSpPr>
          <p:cNvPr id="2" name="标题 1"/>
          <p:cNvSpPr>
            <a:spLocks noGrp="1"/>
          </p:cNvSpPr>
          <p:nvPr>
            <p:ph type="title"/>
          </p:nvPr>
        </p:nvSpPr>
        <p:spPr/>
        <p:txBody>
          <a:bodyPr/>
          <a:lstStyle/>
          <a:p>
            <a:r>
              <a:rPr lang="en-US" altLang="zh-CN" dirty="0"/>
              <a:t>                                         </a:t>
            </a:r>
            <a:endParaRPr lang="zh-CN" altLang="en-US" dirty="0"/>
          </a:p>
        </p:txBody>
      </p:sp>
      <p:sp>
        <p:nvSpPr>
          <p:cNvPr id="3" name="内容占位符 2"/>
          <p:cNvSpPr>
            <a:spLocks noGrp="1"/>
          </p:cNvSpPr>
          <p:nvPr>
            <p:ph idx="1"/>
          </p:nvPr>
        </p:nvSpPr>
        <p:spPr>
          <a:xfrm>
            <a:off x="581192" y="1801965"/>
            <a:ext cx="11029615" cy="4333038"/>
          </a:xfrm>
        </p:spPr>
        <p:txBody>
          <a:bodyPr>
            <a:normAutofit/>
          </a:bodyPr>
          <a:lstStyle/>
          <a:p>
            <a:pPr>
              <a:buFont typeface="Wingdings" panose="05000000000000000000" pitchFamily="2" charset="2"/>
              <a:buChar char="Ø"/>
            </a:pP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本案的争议</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焦点：</a:t>
            </a:r>
            <a:endParaRPr lang="zh-CN" altLang="en-US" sz="2800" dirty="0">
              <a:latin typeface="Times New Roman" panose="02020603050405020304" pitchFamily="18" charset="0"/>
              <a:ea typeface="仿宋_GB2312" panose="02010609030101010101" pitchFamily="49" charset="-122"/>
              <a:cs typeface="Times New Roman" panose="02020603050405020304" pitchFamily="18" charset="0"/>
            </a:endParaRPr>
          </a:p>
          <a:p>
            <a:pPr marL="0" indent="0">
              <a:buNone/>
            </a:pP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  （</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1</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）申请人是否存在违约情形；</a:t>
            </a:r>
          </a:p>
          <a:p>
            <a:pPr marL="0" indent="0">
              <a:buNone/>
            </a:pP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  （</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2</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）被申请人应当向申请人支付的工资数额；</a:t>
            </a:r>
          </a:p>
          <a:p>
            <a:pPr marL="0" indent="0">
              <a:buNone/>
            </a:pP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  （</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3</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）被申请人是否已向申请人实际给付了工资；</a:t>
            </a:r>
          </a:p>
          <a:p>
            <a:pPr marL="0" indent="0">
              <a:buNone/>
            </a:pP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  （</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4</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）申请人主张的利息损失能否支持。</a:t>
            </a:r>
          </a:p>
          <a:p>
            <a:pPr>
              <a:buFont typeface="Wingdings" panose="05000000000000000000" pitchFamily="2" charset="2"/>
              <a:buChar char="Ø"/>
            </a:pPr>
            <a:endParaRPr lang="zh-CN" altLang="en-US" dirty="0"/>
          </a:p>
        </p:txBody>
      </p:sp>
      <p:grpSp>
        <p:nvGrpSpPr>
          <p:cNvPr id="5" name="Group 84"/>
          <p:cNvGrpSpPr/>
          <p:nvPr/>
        </p:nvGrpSpPr>
        <p:grpSpPr bwMode="auto">
          <a:xfrm>
            <a:off x="700422" y="799383"/>
            <a:ext cx="3172661" cy="819346"/>
            <a:chOff x="975" y="459"/>
            <a:chExt cx="2155" cy="551"/>
          </a:xfrm>
        </p:grpSpPr>
        <p:sp>
          <p:nvSpPr>
            <p:cNvPr id="6" name="AutoShape 33"/>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0"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1"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2"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3"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4"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1" name="文本框 20">
            <a:extLst>
              <a:ext uri="{FF2B5EF4-FFF2-40B4-BE49-F238E27FC236}">
                <a16:creationId xmlns:a16="http://schemas.microsoft.com/office/drawing/2014/main" id="{4262349A-01F1-462A-9C11-8E090DC1B2EE}"/>
              </a:ext>
            </a:extLst>
          </p:cNvPr>
          <p:cNvSpPr txBox="1"/>
          <p:nvPr/>
        </p:nvSpPr>
        <p:spPr>
          <a:xfrm>
            <a:off x="1529290" y="889853"/>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8153388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504806" y="3017484"/>
            <a:ext cx="3182388" cy="823031"/>
          </a:xfrm>
          <a:prstGeom prst="rect">
            <a:avLst/>
          </a:prstGeom>
        </p:spPr>
      </p:pic>
      <p:sp>
        <p:nvSpPr>
          <p:cNvPr id="2" name="标题 1"/>
          <p:cNvSpPr>
            <a:spLocks noGrp="1"/>
          </p:cNvSpPr>
          <p:nvPr>
            <p:ph type="title"/>
          </p:nvPr>
        </p:nvSpPr>
        <p:spPr/>
        <p:txBody>
          <a:bodyPr/>
          <a:lstStyle/>
          <a:p>
            <a:r>
              <a:rPr lang="en-US" altLang="zh-CN" dirty="0"/>
              <a:t>                                         </a:t>
            </a:r>
            <a:endParaRPr lang="zh-CN" altLang="en-US" dirty="0"/>
          </a:p>
        </p:txBody>
      </p:sp>
      <p:sp>
        <p:nvSpPr>
          <p:cNvPr id="3" name="内容占位符 2"/>
          <p:cNvSpPr>
            <a:spLocks noGrp="1"/>
          </p:cNvSpPr>
          <p:nvPr>
            <p:ph idx="1"/>
          </p:nvPr>
        </p:nvSpPr>
        <p:spPr>
          <a:xfrm>
            <a:off x="581192" y="2180496"/>
            <a:ext cx="11029615" cy="4333038"/>
          </a:xfrm>
        </p:spPr>
        <p:txBody>
          <a:bodyPr>
            <a:normAutofit fontScale="92500" lnSpcReduction="10000"/>
          </a:bodyPr>
          <a:lstStyle/>
          <a:p>
            <a:pPr>
              <a:buFont typeface="Wingdings" panose="05000000000000000000" pitchFamily="2" charset="2"/>
              <a:buChar char="Ø"/>
            </a:pP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仲裁庭意见：</a:t>
            </a:r>
            <a:endPar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endParaRPr>
          </a:p>
          <a:p>
            <a:pPr marL="0" indent="0">
              <a:buNone/>
            </a:pP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  （</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1</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）申请人在其正常履职期间具备</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相应的能力</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资质，申请人自</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2013</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年</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1</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月</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18</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日</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在</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天津</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上船</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工作至</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1</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月</a:t>
            </a: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24</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日头部受伤这</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段期间，申请人</a:t>
            </a:r>
            <a:r>
              <a:rPr lang="zh-CN" altLang="en-US" sz="2800" dirty="0">
                <a:latin typeface="Times New Roman" panose="02020603050405020304" pitchFamily="18" charset="0"/>
                <a:ea typeface="仿宋_GB2312" panose="02010609030101010101" pitchFamily="49" charset="-122"/>
                <a:cs typeface="Times New Roman" panose="02020603050405020304" pitchFamily="18" charset="0"/>
              </a:rPr>
              <a:t>并不存在违约情形</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a:t>
            </a:r>
            <a:endPar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endParaRPr>
          </a:p>
          <a:p>
            <a:pPr marL="0" indent="0">
              <a:buNone/>
            </a:pP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 </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  </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2</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）按申请人在船实际工作天数计算工资。</a:t>
            </a:r>
            <a:endPar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endParaRPr>
          </a:p>
          <a:p>
            <a:pPr marL="0" indent="0">
              <a:buNone/>
            </a:pP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 </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  </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3</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船员聘用合同</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的签约主体为</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xxx</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船舶管理有限公司与</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xxx</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，故被申请人于开庭前补交的中国建设银行存款凭条及“业务收费凭证”，应当认为是被申请人向申请人支付了部分工资，被申请人应补付工资差额。</a:t>
            </a:r>
            <a:endPar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endParaRPr>
          </a:p>
          <a:p>
            <a:pPr marL="0" indent="0">
              <a:buNone/>
            </a:pPr>
            <a:r>
              <a:rPr lang="en-US" altLang="zh-CN" sz="2800" dirty="0">
                <a:latin typeface="Times New Roman" panose="02020603050405020304" pitchFamily="18" charset="0"/>
                <a:ea typeface="仿宋_GB2312" panose="02010609030101010101" pitchFamily="49" charset="-122"/>
                <a:cs typeface="Times New Roman" panose="02020603050405020304" pitchFamily="18" charset="0"/>
              </a:rPr>
              <a:t> </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  </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4</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）申请人对于年化率</a:t>
            </a:r>
            <a:r>
              <a:rPr lang="en-US" altLang="zh-CN" sz="2800" dirty="0" smtClean="0">
                <a:latin typeface="Times New Roman" panose="02020603050405020304" pitchFamily="18" charset="0"/>
                <a:ea typeface="仿宋_GB2312" panose="02010609030101010101" pitchFamily="49" charset="-122"/>
                <a:cs typeface="Times New Roman" panose="02020603050405020304" pitchFamily="18" charset="0"/>
              </a:rPr>
              <a:t>6%</a:t>
            </a:r>
            <a:r>
              <a:rPr lang="zh-CN" altLang="en-US" sz="2800" dirty="0" smtClean="0">
                <a:latin typeface="Times New Roman" panose="02020603050405020304" pitchFamily="18" charset="0"/>
                <a:ea typeface="仿宋_GB2312" panose="02010609030101010101" pitchFamily="49" charset="-122"/>
                <a:cs typeface="Times New Roman" panose="02020603050405020304" pitchFamily="18" charset="0"/>
              </a:rPr>
              <a:t>的利息请求并不能提供相关的证据或说明，但考虑被申请人拖欠工资的事实，应当按照中国人民银行同期存款利息计算。</a:t>
            </a:r>
            <a:endParaRPr lang="zh-CN" altLang="en-US" sz="2800" dirty="0">
              <a:latin typeface="Times New Roman" panose="02020603050405020304" pitchFamily="18" charset="0"/>
              <a:ea typeface="仿宋_GB2312" panose="02010609030101010101" pitchFamily="49" charset="-122"/>
              <a:cs typeface="Times New Roman" panose="02020603050405020304" pitchFamily="18" charset="0"/>
            </a:endParaRPr>
          </a:p>
        </p:txBody>
      </p:sp>
      <p:grpSp>
        <p:nvGrpSpPr>
          <p:cNvPr id="5" name="Group 84"/>
          <p:cNvGrpSpPr/>
          <p:nvPr/>
        </p:nvGrpSpPr>
        <p:grpSpPr bwMode="auto">
          <a:xfrm>
            <a:off x="700422" y="799383"/>
            <a:ext cx="3172661" cy="819346"/>
            <a:chOff x="975" y="459"/>
            <a:chExt cx="2155" cy="551"/>
          </a:xfrm>
        </p:grpSpPr>
        <p:sp>
          <p:nvSpPr>
            <p:cNvPr id="6" name="AutoShape 33"/>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0"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1"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2"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3"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4"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1" name="文本框 20">
            <a:extLst>
              <a:ext uri="{FF2B5EF4-FFF2-40B4-BE49-F238E27FC236}">
                <a16:creationId xmlns:a16="http://schemas.microsoft.com/office/drawing/2014/main" id="{4262349A-01F1-462A-9C11-8E090DC1B2EE}"/>
              </a:ext>
            </a:extLst>
          </p:cNvPr>
          <p:cNvSpPr txBox="1"/>
          <p:nvPr/>
        </p:nvSpPr>
        <p:spPr>
          <a:xfrm>
            <a:off x="1529290" y="889853"/>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86786970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a:stretch>
            <a:fillRect/>
          </a:stretch>
        </p:blipFill>
        <p:spPr>
          <a:xfrm>
            <a:off x="4504806" y="3017484"/>
            <a:ext cx="3182388" cy="823031"/>
          </a:xfrm>
          <a:prstGeom prst="rect">
            <a:avLst/>
          </a:prstGeom>
        </p:spPr>
      </p:pic>
      <p:sp>
        <p:nvSpPr>
          <p:cNvPr id="2" name="标题 1"/>
          <p:cNvSpPr>
            <a:spLocks noGrp="1"/>
          </p:cNvSpPr>
          <p:nvPr>
            <p:ph type="title"/>
          </p:nvPr>
        </p:nvSpPr>
        <p:spPr/>
        <p:txBody>
          <a:bodyPr/>
          <a:lstStyle/>
          <a:p>
            <a:r>
              <a:rPr lang="en-US" altLang="zh-CN" dirty="0"/>
              <a:t>                                         </a:t>
            </a:r>
            <a:endParaRPr lang="zh-CN" altLang="en-US" dirty="0"/>
          </a:p>
        </p:txBody>
      </p:sp>
      <p:grpSp>
        <p:nvGrpSpPr>
          <p:cNvPr id="5" name="Group 84"/>
          <p:cNvGrpSpPr/>
          <p:nvPr/>
        </p:nvGrpSpPr>
        <p:grpSpPr bwMode="auto">
          <a:xfrm>
            <a:off x="700422" y="799383"/>
            <a:ext cx="3172661" cy="819346"/>
            <a:chOff x="975" y="459"/>
            <a:chExt cx="2155" cy="551"/>
          </a:xfrm>
        </p:grpSpPr>
        <p:sp>
          <p:nvSpPr>
            <p:cNvPr id="6" name="AutoShape 33"/>
            <p:cNvSpPr>
              <a:spLocks noChangeAspect="1" noChangeArrowheads="1" noTextEdit="1"/>
            </p:cNvSpPr>
            <p:nvPr/>
          </p:nvSpPr>
          <p:spPr bwMode="auto">
            <a:xfrm>
              <a:off x="975" y="459"/>
              <a:ext cx="2155" cy="551"/>
            </a:xfrm>
            <a:prstGeom prst="rect">
              <a:avLst/>
            </a:prstGeom>
            <a:no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0"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1"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2"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3"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Gill Sans MT" panose="020B0502020104020203"/>
                <a:ea typeface="华文中宋" panose="02010600040101010101" pitchFamily="2" charset="-122"/>
                <a:cs typeface="+mn-cs"/>
              </a:endParaRPr>
            </a:p>
          </p:txBody>
        </p:sp>
        <p:sp>
          <p:nvSpPr>
            <p:cNvPr id="54"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Gill Sans MT" panose="020B0502020104020203"/>
                <a:ea typeface="华文中宋" panose="02010600040101010101" pitchFamily="2" charset="-122"/>
                <a:cs typeface="+mn-cs"/>
              </a:endParaRPr>
            </a:p>
          </p:txBody>
        </p:sp>
      </p:grpSp>
      <p:sp>
        <p:nvSpPr>
          <p:cNvPr id="21" name="文本框 20">
            <a:extLst>
              <a:ext uri="{FF2B5EF4-FFF2-40B4-BE49-F238E27FC236}">
                <a16:creationId xmlns:a16="http://schemas.microsoft.com/office/drawing/2014/main" id="{4262349A-01F1-462A-9C11-8E090DC1B2EE}"/>
              </a:ext>
            </a:extLst>
          </p:cNvPr>
          <p:cNvSpPr txBox="1"/>
          <p:nvPr/>
        </p:nvSpPr>
        <p:spPr>
          <a:xfrm>
            <a:off x="1529290" y="889853"/>
            <a:ext cx="4661084" cy="923330"/>
          </a:xfrm>
          <a:prstGeom prst="rect">
            <a:avLst/>
          </a:prstGeom>
          <a:noFill/>
        </p:spPr>
        <p:txBody>
          <a:bodyPr wrap="none" rtlCol="0">
            <a:spAutoFit/>
          </a:bodyPr>
          <a:lstStyle/>
          <a:p>
            <a:r>
              <a:rPr lang="zh-CN" altLang="en-US" dirty="0">
                <a:solidFill>
                  <a:schemeClr val="bg1"/>
                </a:solidFill>
                <a:latin typeface="黑体" panose="02010609060101010101" pitchFamily="49" charset="-122"/>
                <a:ea typeface="黑体" panose="02010609060101010101" pitchFamily="49" charset="-122"/>
              </a:rPr>
              <a:t>中国海事仲裁委员会华南分会</a:t>
            </a:r>
            <a:endParaRPr lang="en-US" altLang="zh-CN" dirty="0">
              <a:solidFill>
                <a:schemeClr val="bg1"/>
              </a:solidFill>
              <a:latin typeface="黑体" panose="02010609060101010101" pitchFamily="49" charset="-122"/>
              <a:ea typeface="黑体" panose="02010609060101010101" pitchFamily="49" charset="-122"/>
            </a:endParaRPr>
          </a:p>
          <a:p>
            <a:r>
              <a:rPr lang="en-US" altLang="zh-CN"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CMAC SOUTH CHINA SUB-COMMISSION</a:t>
            </a:r>
          </a:p>
          <a:p>
            <a:endParaRPr lang="zh-CN" altLang="en-US" dirty="0">
              <a:solidFill>
                <a:schemeClr val="bg1"/>
              </a:solidFill>
              <a:latin typeface="黑体" panose="02010609060101010101" pitchFamily="49" charset="-122"/>
              <a:ea typeface="黑体" panose="02010609060101010101" pitchFamily="49" charset="-122"/>
            </a:endParaRPr>
          </a:p>
        </p:txBody>
      </p:sp>
      <p:sp>
        <p:nvSpPr>
          <p:cNvPr id="13" name="内容占位符 12"/>
          <p:cNvSpPr>
            <a:spLocks noGrp="1"/>
          </p:cNvSpPr>
          <p:nvPr>
            <p:ph idx="1"/>
          </p:nvPr>
        </p:nvSpPr>
        <p:spPr>
          <a:xfrm>
            <a:off x="3579926" y="3249117"/>
            <a:ext cx="5032148" cy="923330"/>
          </a:xfrm>
          <a:prstGeom prst="rect">
            <a:avLst/>
          </a:prstGeom>
          <a:noFill/>
        </p:spPr>
        <p:txBody>
          <a:bodyPr wrap="none" lIns="91440" tIns="45720" rIns="91440" bIns="45720">
            <a:spAutoFit/>
          </a:bodyPr>
          <a:lstStyle/>
          <a:p>
            <a:pPr marL="0" indent="0" algn="ctr">
              <a:buNone/>
            </a:pPr>
            <a:r>
              <a:rPr lang="zh-CN" altLang="en-US" sz="5400" b="0" cap="none" spc="0" dirty="0" smtClean="0">
                <a:ln w="0"/>
                <a:effectLst>
                  <a:reflection blurRad="6350" stA="53000" endA="300" endPos="35500" dir="5400000" sy="-90000" algn="bl" rotWithShape="0"/>
                </a:effectLst>
              </a:rPr>
              <a:t>船员争议的特点</a:t>
            </a:r>
            <a:endParaRPr lang="zh-CN" altLang="en-US" sz="5400" b="0" cap="none" spc="0" dirty="0">
              <a:ln w="0"/>
              <a:effectLst>
                <a:reflection blurRad="6350" stA="53000" endA="300" endPos="35500" dir="5400000" sy="-90000" algn="bl" rotWithShape="0"/>
              </a:effectLst>
            </a:endParaRPr>
          </a:p>
        </p:txBody>
      </p:sp>
    </p:spTree>
    <p:extLst>
      <p:ext uri="{BB962C8B-B14F-4D97-AF65-F5344CB8AC3E}">
        <p14:creationId xmlns:p14="http://schemas.microsoft.com/office/powerpoint/2010/main" val="99147688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红利">
  <a:themeElements>
    <a:clrScheme name="红利">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红利">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红利">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621</TotalTime>
  <Words>1311</Words>
  <Application>Microsoft Office PowerPoint</Application>
  <PresentationFormat>宽屏</PresentationFormat>
  <Paragraphs>145</Paragraphs>
  <Slides>22</Slides>
  <Notes>22</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22</vt:i4>
      </vt:variant>
    </vt:vector>
  </HeadingPairs>
  <TitlesOfParts>
    <vt:vector size="36" baseType="lpstr">
      <vt:lpstr>等线</vt:lpstr>
      <vt:lpstr>仿宋_GB2312</vt:lpstr>
      <vt:lpstr>黑体</vt:lpstr>
      <vt:lpstr>华文中宋</vt:lpstr>
      <vt:lpstr>宋体</vt:lpstr>
      <vt:lpstr>Arial</vt:lpstr>
      <vt:lpstr>Calibri</vt:lpstr>
      <vt:lpstr>Calibri Light</vt:lpstr>
      <vt:lpstr>Gill Sans MT</vt:lpstr>
      <vt:lpstr>Times New Roman</vt:lpstr>
      <vt:lpstr>Wingdings</vt:lpstr>
      <vt:lpstr>Wingdings 2</vt:lpstr>
      <vt:lpstr>HDOfficeLightV0</vt:lpstr>
      <vt:lpstr>红利</vt:lpstr>
      <vt:lpstr> 唐嘉玮</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HU XIAOFENG</dc:creator>
  <cp:lastModifiedBy>过客</cp:lastModifiedBy>
  <cp:revision>370</cp:revision>
  <dcterms:created xsi:type="dcterms:W3CDTF">2018-05-10T07:02:00Z</dcterms:created>
  <dcterms:modified xsi:type="dcterms:W3CDTF">2023-04-21T08:58:25Z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2052-11.1.0.11115</vt:lpwstr>
  </property>
  <property fmtid="{D5CDD505-2E9C-101B-9397-08002B2CF9AE}" pid="3" name="ICV">
    <vt:lpwstr>7F26C6FA8A9C488988488104B8A3F8EA</vt:lpwstr>
  </property>
</Properties>
</file>