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63" r:id="rId2"/>
    <p:sldId id="257" r:id="rId3"/>
    <p:sldId id="264" r:id="rId4"/>
    <p:sldId id="258" r:id="rId5"/>
    <p:sldId id="265" r:id="rId6"/>
    <p:sldId id="266" r:id="rId7"/>
    <p:sldId id="259" r:id="rId8"/>
    <p:sldId id="260" r:id="rId9"/>
    <p:sldId id="262" r:id="rId10"/>
  </p:sldIdLst>
  <p:sldSz cx="9144000" cy="5143500" type="screen16x9"/>
  <p:notesSz cx="6858000" cy="9144000"/>
  <p:embeddedFontLst>
    <p:embeddedFont>
      <p:font typeface="新細明體" panose="02010600030101010101" charset="-120"/>
      <p:regular r:id="rId12"/>
    </p:embeddedFont>
    <p:embeddedFont>
      <p:font typeface="DengXian" panose="02010600030101010101" charset="-122"/>
      <p:regular r:id="rId13"/>
      <p:bold r:id="rId14"/>
    </p:embeddedFont>
    <p:embeddedFont>
      <p:font typeface="宋体" panose="02010600030101010101" pitchFamily="2" charset="-122"/>
      <p:regular r:id="rId15"/>
    </p:embeddedFont>
    <p:embeddedFont>
      <p:font typeface="华文宋体" panose="02010600040101010101" pitchFamily="2" charset="-122"/>
      <p:regular r:id="rId16"/>
    </p:embeddedFont>
    <p:embeddedFont>
      <p:font typeface="Arial Rounded MT Bold" panose="020F0704030504030204" pitchFamily="34" charset="0"/>
      <p:regular r:id="rId17"/>
    </p:embeddedFont>
    <p:embeddedFont>
      <p:font typeface="League Spartan" panose="02010600030101010101" charset="0"/>
      <p:regular r:id="rId18"/>
      <p:bold r:id="rId19"/>
    </p:embeddedFont>
    <p:embeddedFont>
      <p:font typeface="Inter" panose="02010600030101010101"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11" d="100"/>
          <a:sy n="111" d="100"/>
        </p:scale>
        <p:origin x="64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169216374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169216374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169216374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169216374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SLIDES_API169216374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SLIDES_API169216374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SLIDES_API169216374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SLIDES_API169216374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SLIDES_API169216374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SLIDES_API169216374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SLIDES_API169216374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SLIDES_API169216374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SLIDES_API169216374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SLIDES_API169216374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SLIDES_API169216374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SLIDES_API169216374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exels.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pexel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exel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s://bo.io.gov.mo/bo/ii/2006/12/aviso12_cn.asp" TargetMode="External"/><Relationship Id="rId3" Type="http://schemas.openxmlformats.org/officeDocument/2006/relationships/notesSlide" Target="../notesSlides/notesSlide5.xml"/><Relationship Id="rId7" Type="http://schemas.openxmlformats.org/officeDocument/2006/relationships/hyperlink" Target="https://bo.io.gov.mo/bo/ii/2001/35/aviso39_cn.asp" TargetMode="Externa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hyperlink" Target="https://bo.io.gov.mo/bo/ii/2022/12/aviso13_cn.asp" TargetMode="External"/><Relationship Id="rId11" Type="http://schemas.openxmlformats.org/officeDocument/2006/relationships/hyperlink" Target="https://bo.io.gov.mo/bo/ii/2018/04/aviso01_cn.asp" TargetMode="External"/><Relationship Id="rId5" Type="http://schemas.openxmlformats.org/officeDocument/2006/relationships/image" Target="../media/image4.jpeg"/><Relationship Id="rId10" Type="http://schemas.openxmlformats.org/officeDocument/2006/relationships/hyperlink" Target="https://bo.io.gov.mo/bo/ii/2013/09/aviso02_cn.asp" TargetMode="External"/><Relationship Id="rId4" Type="http://schemas.openxmlformats.org/officeDocument/2006/relationships/hyperlink" Target="https://pexels.com/" TargetMode="External"/><Relationship Id="rId9" Type="http://schemas.openxmlformats.org/officeDocument/2006/relationships/hyperlink" Target="https://bo.io.gov.mo/bo/ii/2007/50/aviso22_cn.as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io.gov.mo/cn/legis/int/rec/151" TargetMode="External"/><Relationship Id="rId3" Type="http://schemas.openxmlformats.org/officeDocument/2006/relationships/notesSlide" Target="../notesSlides/notesSlide6.xml"/><Relationship Id="rId7" Type="http://schemas.openxmlformats.org/officeDocument/2006/relationships/hyperlink" Target="https://www.io.gov.mo/cn/legis/int/rec/203" TargetMode="Externa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hyperlink" Target="https://www.io.gov.mo/cn/legis/int/rec/147" TargetMode="External"/><Relationship Id="rId5" Type="http://schemas.openxmlformats.org/officeDocument/2006/relationships/image" Target="../media/image4.jpeg"/><Relationship Id="rId10" Type="http://schemas.openxmlformats.org/officeDocument/2006/relationships/hyperlink" Target="https://www.io.gov.mo/cn/legis/int/rec/153" TargetMode="External"/><Relationship Id="rId4" Type="http://schemas.openxmlformats.org/officeDocument/2006/relationships/hyperlink" Target="https://pexels.com/" TargetMode="External"/><Relationship Id="rId9" Type="http://schemas.openxmlformats.org/officeDocument/2006/relationships/hyperlink" Target="https://www.io.gov.mo/cn/legis/int/rec/15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exels.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pexels.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pexel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0550" y="1886278"/>
            <a:ext cx="8356600" cy="1615827"/>
          </a:xfrm>
          <a:prstGeom prst="rect">
            <a:avLst/>
          </a:prstGeom>
          <a:noFill/>
        </p:spPr>
        <p:txBody>
          <a:bodyPr wrap="square" rtlCol="0">
            <a:spAutoFit/>
          </a:bodyPr>
          <a:lstStyle/>
          <a:p>
            <a:pPr algn="ctr"/>
            <a:r>
              <a:rPr lang="zh-CN" altLang="en-US" sz="4950" dirty="0">
                <a:latin typeface="+mn-ea"/>
                <a:ea typeface="+mn-ea"/>
              </a:rPr>
              <a:t>澳门特別行政區海商海事法律制度发展现状</a:t>
            </a:r>
            <a:endParaRPr lang="en-US" sz="4950" dirty="0">
              <a:latin typeface="+mn-ea"/>
              <a:ea typeface="+mn-ea"/>
            </a:endParaRPr>
          </a:p>
        </p:txBody>
      </p:sp>
      <p:sp>
        <p:nvSpPr>
          <p:cNvPr id="22" name="圆角矩形 21"/>
          <p:cNvSpPr/>
          <p:nvPr/>
        </p:nvSpPr>
        <p:spPr>
          <a:xfrm>
            <a:off x="2226372" y="4231889"/>
            <a:ext cx="5084956" cy="482535"/>
          </a:xfrm>
          <a:prstGeom prst="roundRect">
            <a:avLst>
              <a:gd name="adj" fmla="val 50000"/>
            </a:avLst>
          </a:prstGeom>
          <a:solidFill>
            <a:srgbClr val="093B5C"/>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5" name="文本框 14"/>
          <p:cNvSpPr txBox="1"/>
          <p:nvPr/>
        </p:nvSpPr>
        <p:spPr>
          <a:xfrm>
            <a:off x="2701383" y="4276948"/>
            <a:ext cx="4433572" cy="415498"/>
          </a:xfrm>
          <a:prstGeom prst="rect">
            <a:avLst/>
          </a:prstGeom>
          <a:noFill/>
        </p:spPr>
        <p:txBody>
          <a:bodyPr wrap="square" rtlCol="0">
            <a:spAutoFit/>
          </a:bodyPr>
          <a:lstStyle/>
          <a:p>
            <a:r>
              <a:rPr lang="zh-CN" altLang="en-US" sz="2100" b="1" dirty="0">
                <a:solidFill>
                  <a:schemeClr val="bg1"/>
                </a:solidFill>
                <a:latin typeface="华文宋体" panose="02010600040101010101" pitchFamily="2" charset="-122"/>
                <a:ea typeface="华文宋体" panose="02010600040101010101" pitchFamily="2" charset="-122"/>
              </a:rPr>
              <a:t>李可 </a:t>
            </a:r>
            <a:r>
              <a:rPr lang="en-US" altLang="zh-CN" sz="2100" b="1" dirty="0">
                <a:solidFill>
                  <a:schemeClr val="bg1"/>
                </a:solidFill>
                <a:latin typeface="华文宋体" panose="02010600040101010101" pitchFamily="2" charset="-122"/>
                <a:ea typeface="华文宋体" panose="02010600040101010101" pitchFamily="2" charset="-122"/>
              </a:rPr>
              <a:t>/</a:t>
            </a:r>
            <a:r>
              <a:rPr lang="zh-CN" altLang="en-US" sz="2100" b="1" dirty="0">
                <a:solidFill>
                  <a:schemeClr val="bg1"/>
                </a:solidFill>
                <a:latin typeface="华文宋体" panose="02010600040101010101" pitchFamily="2" charset="-122"/>
                <a:ea typeface="华文宋体" panose="02010600040101010101" pitchFamily="2" charset="-122"/>
              </a:rPr>
              <a:t> 澳门大学法学院 </a:t>
            </a:r>
            <a:r>
              <a:rPr lang="en-US" altLang="zh-CN" sz="2100" b="1" dirty="0">
                <a:solidFill>
                  <a:schemeClr val="bg1"/>
                </a:solidFill>
                <a:latin typeface="华文宋体" panose="02010600040101010101" pitchFamily="2" charset="-122"/>
                <a:ea typeface="华文宋体" panose="02010600040101010101" pitchFamily="2" charset="-122"/>
              </a:rPr>
              <a:t>/ 2023. 4. 22</a:t>
            </a:r>
            <a:endParaRPr lang="zh-CN" altLang="en-US" sz="2100" b="1" dirty="0">
              <a:solidFill>
                <a:schemeClr val="bg1"/>
              </a:solidFill>
              <a:latin typeface="华文宋体" panose="02010600040101010101" pitchFamily="2" charset="-122"/>
              <a:ea typeface="华文宋体" panose="02010600040101010101" pitchFamily="2" charset="-122"/>
            </a:endParaRPr>
          </a:p>
        </p:txBody>
      </p:sp>
      <p:sp>
        <p:nvSpPr>
          <p:cNvPr id="13" name="Freeform 5"/>
          <p:cNvSpPr>
            <a:spLocks noChangeAspect="1"/>
          </p:cNvSpPr>
          <p:nvPr/>
        </p:nvSpPr>
        <p:spPr bwMode="auto">
          <a:xfrm>
            <a:off x="3357118" y="-1089293"/>
            <a:ext cx="2429765" cy="2758805"/>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rgbClr val="093B5C"/>
          </a:solidFill>
          <a:ln w="25400">
            <a:solidFill>
              <a:srgbClr val="083451"/>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 name="椭圆 4"/>
          <p:cNvSpPr/>
          <p:nvPr/>
        </p:nvSpPr>
        <p:spPr bwMode="auto">
          <a:xfrm>
            <a:off x="4100513" y="318213"/>
            <a:ext cx="942975" cy="942975"/>
          </a:xfrm>
          <a:prstGeom prst="ellipse">
            <a:avLst/>
          </a:pr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681" y="301519"/>
            <a:ext cx="1156469" cy="1013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par>
                                <p:cTn id="10" presetID="6" presetClass="emph" presetSubtype="0" decel="100000" fill="hold" grpId="1" nodeType="withEffect">
                                  <p:stCondLst>
                                    <p:cond delay="200"/>
                                  </p:stCondLst>
                                  <p:childTnLst>
                                    <p:animScale>
                                      <p:cBhvr>
                                        <p:cTn id="11" dur="250" fill="hold"/>
                                        <p:tgtEl>
                                          <p:spTgt spid="13"/>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3"/>
                                        </p:tgtEl>
                                      </p:cBhvr>
                                      <p:by x="83000" y="83000"/>
                                    </p:animScale>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35" presetClass="path" presetSubtype="0" accel="50000" decel="50000" fill="hold" grpId="1" nodeType="withEffect">
                                  <p:stCondLst>
                                    <p:cond delay="0"/>
                                  </p:stCondLst>
                                  <p:childTnLst>
                                    <p:animMotion origin="layout" path="M -4.375E-6 4.07407E-6 L -0.37395 4.07407E-6 " pathEditMode="relative" rAng="0" ptsTypes="AA">
                                      <p:cBhvr>
                                        <p:cTn id="20" dur="1000" spd="-100000" fill="hold"/>
                                        <p:tgtEl>
                                          <p:spTgt spid="12"/>
                                        </p:tgtEl>
                                        <p:attrNameLst>
                                          <p:attrName>ppt_x</p:attrName>
                                          <p:attrName>ppt_y</p:attrName>
                                        </p:attrNameLst>
                                      </p:cBhvr>
                                      <p:rCtr x="-18698" y="0"/>
                                    </p:animMotion>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250" fill="hold"/>
                                        <p:tgtEl>
                                          <p:spTgt spid="22"/>
                                        </p:tgtEl>
                                        <p:attrNameLst>
                                          <p:attrName>ppt_w</p:attrName>
                                        </p:attrNameLst>
                                      </p:cBhvr>
                                      <p:tavLst>
                                        <p:tav tm="0">
                                          <p:val>
                                            <p:fltVal val="0"/>
                                          </p:val>
                                        </p:tav>
                                        <p:tav tm="100000">
                                          <p:val>
                                            <p:strVal val="#ppt_w"/>
                                          </p:val>
                                        </p:tav>
                                      </p:tavLst>
                                    </p:anim>
                                    <p:anim calcmode="lin" valueType="num">
                                      <p:cBhvr>
                                        <p:cTn id="25" dur="250" fill="hold"/>
                                        <p:tgtEl>
                                          <p:spTgt spid="22"/>
                                        </p:tgtEl>
                                        <p:attrNameLst>
                                          <p:attrName>ppt_h</p:attrName>
                                        </p:attrNameLst>
                                      </p:cBhvr>
                                      <p:tavLst>
                                        <p:tav tm="0">
                                          <p:val>
                                            <p:fltVal val="0"/>
                                          </p:val>
                                        </p:tav>
                                        <p:tav tm="100000">
                                          <p:val>
                                            <p:strVal val="#ppt_h"/>
                                          </p:val>
                                        </p:tav>
                                      </p:tavLst>
                                    </p:anim>
                                    <p:animEffect transition="in" filter="fade">
                                      <p:cBhvr>
                                        <p:cTn id="26" dur="250"/>
                                        <p:tgtEl>
                                          <p:spTgt spid="22"/>
                                        </p:tgtEl>
                                      </p:cBhvr>
                                    </p:animEffect>
                                  </p:childTnLst>
                                </p:cTn>
                              </p:par>
                              <p:par>
                                <p:cTn id="27" presetID="6" presetClass="emph" presetSubtype="0" decel="100000" fill="hold" grpId="1" nodeType="withEffect">
                                  <p:stCondLst>
                                    <p:cond delay="200"/>
                                  </p:stCondLst>
                                  <p:childTnLst>
                                    <p:animScale>
                                      <p:cBhvr>
                                        <p:cTn id="28" dur="250" fill="hold"/>
                                        <p:tgtEl>
                                          <p:spTgt spid="22"/>
                                        </p:tgtEl>
                                      </p:cBhvr>
                                      <p:by x="120000" y="120000"/>
                                    </p:animScale>
                                  </p:childTnLst>
                                </p:cTn>
                              </p:par>
                              <p:par>
                                <p:cTn id="29" presetID="6" presetClass="emph" presetSubtype="0" decel="100000" fill="hold" grpId="2" nodeType="withEffect">
                                  <p:stCondLst>
                                    <p:cond delay="400"/>
                                  </p:stCondLst>
                                  <p:childTnLst>
                                    <p:animScale>
                                      <p:cBhvr>
                                        <p:cTn id="30" dur="250" fill="hold"/>
                                        <p:tgtEl>
                                          <p:spTgt spid="22"/>
                                        </p:tgtEl>
                                      </p:cBhvr>
                                      <p:by x="83000" y="83000"/>
                                    </p:animScale>
                                  </p:childTnLst>
                                </p:cTn>
                              </p:par>
                              <p:par>
                                <p:cTn id="31" presetID="5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Effect transition="in" filter="fade">
                                      <p:cBhvr>
                                        <p:cTn id="35" dur="250"/>
                                        <p:tgtEl>
                                          <p:spTgt spid="15"/>
                                        </p:tgtEl>
                                      </p:cBhvr>
                                    </p:animEffect>
                                  </p:childTnLst>
                                </p:cTn>
                              </p:par>
                              <p:par>
                                <p:cTn id="36" presetID="6" presetClass="emph" presetSubtype="0" decel="100000" fill="hold" grpId="1" nodeType="withEffect">
                                  <p:stCondLst>
                                    <p:cond delay="600"/>
                                  </p:stCondLst>
                                  <p:childTnLst>
                                    <p:animScale>
                                      <p:cBhvr>
                                        <p:cTn id="37" dur="250" fill="hold"/>
                                        <p:tgtEl>
                                          <p:spTgt spid="15"/>
                                        </p:tgtEl>
                                      </p:cBhvr>
                                      <p:by x="120000" y="120000"/>
                                    </p:animScale>
                                  </p:childTnLst>
                                </p:cTn>
                              </p:par>
                              <p:par>
                                <p:cTn id="38" presetID="6" presetClass="emph" presetSubtype="0" decel="100000" fill="hold" grpId="2" nodeType="withEffect">
                                  <p:stCondLst>
                                    <p:cond delay="800"/>
                                  </p:stCondLst>
                                  <p:childTnLst>
                                    <p:animScale>
                                      <p:cBhvr>
                                        <p:cTn id="39" dur="250" fill="hold"/>
                                        <p:tgtEl>
                                          <p:spTgt spid="1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2" grpId="0" animBg="1"/>
      <p:bldP spid="22" grpId="1" animBg="1"/>
      <p:bldP spid="22" grpId="2" animBg="1"/>
      <p:bldP spid="15" grpId="0"/>
      <p:bldP spid="15" grpId="1"/>
      <p:bldP spid="15" grpId="2"/>
      <p:bldP spid="13" grpId="0" animBg="1"/>
      <p:bldP spid="13" grpId="1" animBg="1"/>
      <p:bldP spid="1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35000" y="635000"/>
            <a:ext cx="444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2400" b="1" dirty="0">
                <a:solidFill>
                  <a:srgbClr val="000000"/>
                </a:solidFill>
                <a:latin typeface="League Spartan"/>
                <a:ea typeface="League Spartan"/>
                <a:cs typeface="League Spartan"/>
                <a:sym typeface="League Spartan"/>
              </a:rPr>
              <a:t>第一部分：立法</a:t>
            </a:r>
            <a:endParaRPr sz="2400" b="1" dirty="0">
              <a:solidFill>
                <a:srgbClr val="000000"/>
              </a:solidFill>
              <a:latin typeface="League Spartan"/>
              <a:ea typeface="League Spartan"/>
              <a:cs typeface="League Spartan"/>
              <a:sym typeface="League Spartan"/>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4"/>
          <p:cNvSpPr txBox="1"/>
          <p:nvPr/>
        </p:nvSpPr>
        <p:spPr>
          <a:xfrm>
            <a:off x="316303" y="1207699"/>
            <a:ext cx="4725597" cy="3266535"/>
          </a:xfrm>
          <a:prstGeom prst="rect">
            <a:avLst/>
          </a:prstGeom>
          <a:noFill/>
          <a:ln>
            <a:noFill/>
          </a:ln>
        </p:spPr>
        <p:txBody>
          <a:bodyPr spcFirstLastPara="1" wrap="square" lIns="91425" tIns="91425" rIns="91425" bIns="91425" anchor="t" anchorCtr="0">
            <a:noAutofit/>
          </a:bodyPr>
          <a:lstStyle/>
          <a:p>
            <a:pPr marL="457200" lvl="0" indent="-317500" algn="l" rtl="0">
              <a:lnSpc>
                <a:spcPts val="2300"/>
              </a:lnSpc>
              <a:spcBef>
                <a:spcPts val="0"/>
              </a:spcBef>
              <a:spcAft>
                <a:spcPts val="0"/>
              </a:spcAft>
              <a:buSzPts val="1400"/>
              <a:buFont typeface="Wingdings" panose="05000000000000000000" pitchFamily="2" charset="2"/>
              <a:buChar char="Ø"/>
            </a:pPr>
            <a:r>
              <a:rPr lang="zh-CN" sz="1600" dirty="0">
                <a:latin typeface="+mn-ea"/>
                <a:ea typeface="+mn-ea"/>
                <a:cs typeface="Inter" panose="02000503000000020004"/>
                <a:sym typeface="Inter" panose="02000503000000020004"/>
              </a:rPr>
              <a:t>澳门海</a:t>
            </a:r>
            <a:r>
              <a:rPr lang="zh-CN" altLang="en-US" sz="1600" dirty="0">
                <a:latin typeface="+mn-ea"/>
                <a:ea typeface="+mn-ea"/>
                <a:cs typeface="Inter" panose="02000503000000020004"/>
                <a:sym typeface="Inter" panose="02000503000000020004"/>
              </a:rPr>
              <a:t>商</a:t>
            </a:r>
            <a:r>
              <a:rPr lang="zh-CN" sz="1600" dirty="0">
                <a:latin typeface="+mn-ea"/>
                <a:ea typeface="+mn-ea"/>
                <a:cs typeface="Inter" panose="02000503000000020004"/>
                <a:sym typeface="Inter" panose="02000503000000020004"/>
              </a:rPr>
              <a:t>法律制度</a:t>
            </a:r>
            <a:r>
              <a:rPr lang="zh-CN" altLang="en-US" sz="1600" dirty="0">
                <a:latin typeface="+mn-ea"/>
                <a:ea typeface="+mn-ea"/>
                <a:cs typeface="Inter" panose="02000503000000020004"/>
                <a:sym typeface="Inter" panose="02000503000000020004"/>
              </a:rPr>
              <a:t>承襲</a:t>
            </a:r>
            <a:r>
              <a:rPr lang="zh-CN" sz="1600" dirty="0">
                <a:latin typeface="+mn-ea"/>
                <a:ea typeface="+mn-ea"/>
                <a:cs typeface="Inter" panose="02000503000000020004"/>
                <a:sym typeface="Inter" panose="02000503000000020004"/>
              </a:rPr>
              <a:t>葡萄牙商法</a:t>
            </a:r>
            <a:endParaRPr sz="1600" dirty="0">
              <a:latin typeface="+mn-ea"/>
              <a:ea typeface="+mn-ea"/>
              <a:cs typeface="Inter" panose="02000503000000020004"/>
              <a:sym typeface="Inter" panose="02000503000000020004"/>
            </a:endParaRPr>
          </a:p>
          <a:p>
            <a:pPr marL="720090" indent="-285750">
              <a:lnSpc>
                <a:spcPts val="2300"/>
              </a:lnSpc>
              <a:buFont typeface="Arial" panose="020B0604020202020204" pitchFamily="34" charset="0"/>
              <a:buChar char="•"/>
            </a:pPr>
            <a:r>
              <a:rPr lang="zh-CN" altLang="en-US" b="1" dirty="0">
                <a:latin typeface="+mn-ea"/>
                <a:ea typeface="+mn-ea"/>
              </a:rPr>
              <a:t>第</a:t>
            </a:r>
            <a:r>
              <a:rPr lang="en-US" b="1" dirty="0">
                <a:latin typeface="+mn-ea"/>
                <a:ea typeface="+mn-ea"/>
              </a:rPr>
              <a:t>109/99/M</a:t>
            </a:r>
            <a:r>
              <a:rPr lang="zh-CN" altLang="en-US" b="1" dirty="0">
                <a:latin typeface="+mn-ea"/>
                <a:ea typeface="+mn-ea"/>
              </a:rPr>
              <a:t>号法令</a:t>
            </a:r>
            <a:r>
              <a:rPr lang="en-US" b="1" dirty="0">
                <a:latin typeface="+mn-ea"/>
                <a:ea typeface="+mn-ea"/>
              </a:rPr>
              <a:t>-</a:t>
            </a:r>
            <a:r>
              <a:rPr lang="en-US" altLang="zh-CN" b="1" dirty="0">
                <a:latin typeface="+mn-ea"/>
                <a:ea typeface="+mn-ea"/>
              </a:rPr>
              <a:t>《</a:t>
            </a:r>
            <a:r>
              <a:rPr lang="zh-CN" altLang="en-US" b="1" dirty="0">
                <a:latin typeface="+mn-ea"/>
                <a:ea typeface="+mn-ea"/>
              </a:rPr>
              <a:t>核准海上商事之法律制度</a:t>
            </a:r>
            <a:r>
              <a:rPr lang="en-US" altLang="zh-CN" b="1" dirty="0">
                <a:latin typeface="+mn-ea"/>
                <a:ea typeface="+mn-ea"/>
              </a:rPr>
              <a:t>》</a:t>
            </a:r>
            <a:r>
              <a:rPr lang="zh-CN" altLang="en-US" b="1" dirty="0">
                <a:latin typeface="+mn-ea"/>
                <a:ea typeface="+mn-ea"/>
              </a:rPr>
              <a:t>為</a:t>
            </a:r>
            <a:r>
              <a:rPr lang="zh-CN" altLang="en-US" b="1" dirty="0">
                <a:latin typeface="+mn-ea"/>
                <a:ea typeface="+mn-ea"/>
                <a:sym typeface="Inter" panose="02000503000000020004"/>
              </a:rPr>
              <a:t>海商單行立法，包括船舶、海上货物运输、海上旅客运输、拖航、海上保险、共同海损、碰撞和救助</a:t>
            </a:r>
            <a:endParaRPr lang="en-US" b="1" dirty="0">
              <a:latin typeface="+mn-ea"/>
              <a:ea typeface="+mn-ea"/>
            </a:endParaRPr>
          </a:p>
          <a:p>
            <a:pPr marL="720090" lvl="0" indent="-285750">
              <a:lnSpc>
                <a:spcPts val="2300"/>
              </a:lnSpc>
              <a:buFont typeface="Arial" panose="020B0604020202020204" pitchFamily="34" charset="0"/>
              <a:buChar char="•"/>
            </a:pPr>
            <a:r>
              <a:rPr lang="zh-TW" altLang="en-US" b="1" dirty="0">
                <a:latin typeface="+mn-ea"/>
                <a:ea typeface="+mn-ea"/>
              </a:rPr>
              <a:t>第</a:t>
            </a:r>
            <a:r>
              <a:rPr lang="en-US" b="1" dirty="0">
                <a:latin typeface="+mn-ea"/>
                <a:ea typeface="+mn-ea"/>
              </a:rPr>
              <a:t>90/99/M</a:t>
            </a:r>
            <a:r>
              <a:rPr lang="zh-TW" altLang="en-US" b="1" dirty="0">
                <a:latin typeface="+mn-ea"/>
                <a:ea typeface="+mn-ea"/>
              </a:rPr>
              <a:t>号法令</a:t>
            </a:r>
            <a:r>
              <a:rPr lang="en-US" b="1" dirty="0">
                <a:latin typeface="+mn-ea"/>
                <a:ea typeface="+mn-ea"/>
              </a:rPr>
              <a:t>-</a:t>
            </a:r>
            <a:r>
              <a:rPr lang="en-US" altLang="zh-TW" b="1" dirty="0">
                <a:latin typeface="+mn-ea"/>
                <a:ea typeface="+mn-ea"/>
              </a:rPr>
              <a:t>《</a:t>
            </a:r>
            <a:r>
              <a:rPr lang="zh-TW" altLang="en-US" b="1" dirty="0">
                <a:latin typeface="+mn-ea"/>
                <a:ea typeface="+mn-ea"/>
              </a:rPr>
              <a:t>海事活动规章</a:t>
            </a:r>
            <a:r>
              <a:rPr lang="en-US" altLang="zh-TW" b="1" dirty="0">
                <a:latin typeface="+mn-ea"/>
                <a:ea typeface="+mn-ea"/>
              </a:rPr>
              <a:t>》</a:t>
            </a:r>
            <a:r>
              <a:rPr lang="zh-TW" altLang="en-US" b="1" dirty="0">
                <a:latin typeface="+mn-ea"/>
                <a:ea typeface="+mn-ea"/>
              </a:rPr>
              <a:t>（主要規範船舶海事登記程序、船舶航行安全及出入港口管理、船員紀律制度等事務）</a:t>
            </a:r>
            <a:endParaRPr lang="en-US" dirty="0">
              <a:latin typeface="+mn-ea"/>
              <a:ea typeface="+mn-ea"/>
            </a:endParaRPr>
          </a:p>
          <a:p>
            <a:pPr marL="720090" lvl="0" indent="-285750">
              <a:lnSpc>
                <a:spcPts val="2300"/>
              </a:lnSpc>
              <a:buFont typeface="Arial" panose="020B0604020202020204" pitchFamily="34" charset="0"/>
              <a:buChar char="•"/>
            </a:pPr>
            <a:r>
              <a:rPr lang="zh-TW" altLang="en-US" b="1" dirty="0">
                <a:latin typeface="+mn-ea"/>
                <a:ea typeface="+mn-ea"/>
              </a:rPr>
              <a:t>第</a:t>
            </a:r>
            <a:r>
              <a:rPr lang="en-US" b="1" dirty="0">
                <a:latin typeface="+mn-ea"/>
                <a:ea typeface="+mn-ea"/>
              </a:rPr>
              <a:t>12/2019</a:t>
            </a:r>
            <a:r>
              <a:rPr lang="zh-TW" altLang="en-US" b="1" dirty="0">
                <a:latin typeface="+mn-ea"/>
                <a:ea typeface="+mn-ea"/>
              </a:rPr>
              <a:t>号法律</a:t>
            </a:r>
            <a:r>
              <a:rPr lang="en-US" b="1" dirty="0">
                <a:latin typeface="+mn-ea"/>
                <a:ea typeface="+mn-ea"/>
              </a:rPr>
              <a:t>-</a:t>
            </a:r>
            <a:r>
              <a:rPr lang="en-US" altLang="zh-TW" b="1" dirty="0">
                <a:latin typeface="+mn-ea"/>
                <a:ea typeface="+mn-ea"/>
              </a:rPr>
              <a:t>《</a:t>
            </a:r>
            <a:r>
              <a:rPr lang="zh-TW" altLang="en-US" b="1" dirty="0">
                <a:latin typeface="+mn-ea"/>
                <a:ea typeface="+mn-ea"/>
              </a:rPr>
              <a:t>船舶商业登记法</a:t>
            </a:r>
            <a:r>
              <a:rPr lang="en-US" altLang="zh-TW" b="1" dirty="0">
                <a:latin typeface="+mn-ea"/>
                <a:ea typeface="+mn-ea"/>
              </a:rPr>
              <a:t>》</a:t>
            </a:r>
            <a:r>
              <a:rPr lang="zh-TW" altLang="en-US" b="1" dirty="0">
                <a:latin typeface="+mn-ea"/>
                <a:ea typeface="+mn-ea"/>
              </a:rPr>
              <a:t>（目前只對游艇、本地交通船隻及漁船做登記）</a:t>
            </a:r>
            <a:endParaRPr dirty="0">
              <a:latin typeface="+mn-ea"/>
              <a:ea typeface="+mn-ea"/>
              <a:cs typeface="Inter" panose="02000503000000020004"/>
              <a:sym typeface="Inter" panose="02000503000000020004"/>
            </a:endParaRPr>
          </a:p>
          <a:p>
            <a:pPr marL="139700" lvl="0" algn="l" rtl="0">
              <a:spcBef>
                <a:spcPts val="0"/>
              </a:spcBef>
              <a:spcAft>
                <a:spcPts val="0"/>
              </a:spcAft>
              <a:buSzPts val="1400"/>
            </a:pPr>
            <a:endParaRPr lang="en-US" altLang="zh-CN" sz="1600" dirty="0">
              <a:latin typeface="+mn-ea"/>
              <a:ea typeface="+mn-ea"/>
              <a:cs typeface="Inter" panose="02000503000000020004"/>
              <a:sym typeface="Inter" panose="02000503000000020004"/>
            </a:endParaRPr>
          </a:p>
        </p:txBody>
      </p:sp>
      <p:sp>
        <p:nvSpPr>
          <p:cNvPr id="65" name="Google Shape;65;p14"/>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3"/>
              </a:rPr>
              <a:t>Pexels</a:t>
            </a:r>
            <a:endParaRPr sz="800" u="sng">
              <a:solidFill>
                <a:srgbClr val="FFFFFF"/>
              </a:solidFill>
            </a:endParaRPr>
          </a:p>
        </p:txBody>
      </p:sp>
      <p:sp>
        <p:nvSpPr>
          <p:cNvPr id="7" name="Google Shape;63;p14"/>
          <p:cNvSpPr txBox="1"/>
          <p:nvPr/>
        </p:nvSpPr>
        <p:spPr>
          <a:xfrm>
            <a:off x="448575" y="4354304"/>
            <a:ext cx="5017697" cy="379561"/>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Wingdings" panose="05000000000000000000" pitchFamily="2" charset="2"/>
              <a:buChar char="Ø"/>
            </a:pPr>
            <a:r>
              <a:rPr lang="zh-CN" sz="1600" dirty="0">
                <a:latin typeface="+mn-ea"/>
                <a:ea typeface="+mn-ea"/>
                <a:cs typeface="Inter" panose="02000503000000020004"/>
                <a:sym typeface="Inter" panose="02000503000000020004"/>
              </a:rPr>
              <a:t>國際公約</a:t>
            </a:r>
            <a:r>
              <a:rPr lang="zh-CN" altLang="en-US" sz="1600" dirty="0">
                <a:latin typeface="+mn-ea"/>
                <a:ea typeface="+mn-ea"/>
                <a:cs typeface="Inter" panose="02000503000000020004"/>
                <a:sym typeface="Inter" panose="02000503000000020004"/>
              </a:rPr>
              <a:t>在澳門特別行政區的適用</a:t>
            </a:r>
            <a:endParaRPr lang="en-US" b="1" kern="100" dirty="0">
              <a:solidFill>
                <a:srgbClr val="333333"/>
              </a:solidFill>
              <a:ea typeface="DengXian"/>
              <a:cs typeface="Times New Roman" panose="02020603050405020304" pitchFamily="18" charset="0"/>
            </a:endParaRPr>
          </a:p>
          <a:p>
            <a:pPr marL="139700" lvl="0" algn="l" rtl="0">
              <a:spcBef>
                <a:spcPts val="0"/>
              </a:spcBef>
              <a:spcAft>
                <a:spcPts val="0"/>
              </a:spcAft>
              <a:buSzPts val="1400"/>
            </a:pPr>
            <a:endParaRPr lang="en-US" altLang="zh-CN" sz="1600" dirty="0">
              <a:latin typeface="+mn-ea"/>
              <a:ea typeface="+mn-ea"/>
              <a:cs typeface="Inter" panose="02000503000000020004"/>
              <a:sym typeface="Inter" panose="02000503000000020004"/>
            </a:endParaRPr>
          </a:p>
          <a:p>
            <a:pPr marL="139700" lvl="0" algn="l" rtl="0">
              <a:spcBef>
                <a:spcPts val="0"/>
              </a:spcBef>
              <a:spcAft>
                <a:spcPts val="0"/>
              </a:spcAft>
              <a:buSzPts val="1400"/>
            </a:pPr>
            <a:endParaRPr lang="en-US" altLang="zh-CN" sz="1600" dirty="0">
              <a:latin typeface="+mn-ea"/>
              <a:ea typeface="+mn-ea"/>
              <a:cs typeface="Inter" panose="02000503000000020004"/>
              <a:sym typeface="Inter" panose="02000503000000020004"/>
            </a:endParaRPr>
          </a:p>
        </p:txBody>
      </p:sp>
      <p:pic>
        <p:nvPicPr>
          <p:cNvPr id="2" name="图片 1" descr="/private/var/folders/b7/lkrcqb4n3h52l_gcbr9ks9y40000gn/T/com.kingsoft.wpsoffice.mac/picturecompress_20230417143844/output_1.pngoutput_1"/>
          <p:cNvPicPr>
            <a:picLocks noChangeAspect="1"/>
          </p:cNvPicPr>
          <p:nvPr/>
        </p:nvPicPr>
        <p:blipFill>
          <a:blip r:embed="rId4"/>
          <a:srcRect r="50548" b="2247"/>
          <a:stretch>
            <a:fillRect/>
          </a:stretch>
        </p:blipFill>
        <p:spPr>
          <a:xfrm>
            <a:off x="5080000" y="88900"/>
            <a:ext cx="4069715" cy="50279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4" name="Google Shape;64;p14"/>
          <p:cNvPicPr preferRelativeResize="0"/>
          <p:nvPr/>
        </p:nvPicPr>
        <p:blipFill>
          <a:blip r:embed="rId3"/>
          <a:stretch>
            <a:fillRect/>
          </a:stretch>
        </p:blipFill>
        <p:spPr>
          <a:xfrm>
            <a:off x="5334000" y="0"/>
            <a:ext cx="3810000" cy="5143500"/>
          </a:xfrm>
          <a:prstGeom prst="rect">
            <a:avLst/>
          </a:prstGeom>
          <a:noFill/>
          <a:ln>
            <a:noFill/>
          </a:ln>
        </p:spPr>
      </p:pic>
      <p:sp>
        <p:nvSpPr>
          <p:cNvPr id="65" name="Google Shape;65;p14"/>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4"/>
              </a:rPr>
              <a:t>Pexels</a:t>
            </a:r>
            <a:endParaRPr sz="800" u="sng">
              <a:solidFill>
                <a:srgbClr val="FFFFFF"/>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91602896"/>
              </p:ext>
            </p:extLst>
          </p:nvPr>
        </p:nvGraphicFramePr>
        <p:xfrm>
          <a:off x="-2" y="224779"/>
          <a:ext cx="5334002" cy="4804586"/>
        </p:xfrm>
        <a:graphic>
          <a:graphicData uri="http://schemas.openxmlformats.org/drawingml/2006/table">
            <a:tbl>
              <a:tblPr firstRow="1" firstCol="1" bandRow="1">
                <a:tableStyleId>{5C22544A-7EE6-4342-B048-85BDC9FD1C3A}</a:tableStyleId>
              </a:tblPr>
              <a:tblGrid>
                <a:gridCol w="1370429">
                  <a:extLst>
                    <a:ext uri="{9D8B030D-6E8A-4147-A177-3AD203B41FA5}">
                      <a16:colId xmlns:a16="http://schemas.microsoft.com/office/drawing/2014/main" val="20000"/>
                    </a:ext>
                  </a:extLst>
                </a:gridCol>
                <a:gridCol w="2362787">
                  <a:extLst>
                    <a:ext uri="{9D8B030D-6E8A-4147-A177-3AD203B41FA5}">
                      <a16:colId xmlns:a16="http://schemas.microsoft.com/office/drawing/2014/main" val="20001"/>
                    </a:ext>
                  </a:extLst>
                </a:gridCol>
                <a:gridCol w="549927">
                  <a:extLst>
                    <a:ext uri="{9D8B030D-6E8A-4147-A177-3AD203B41FA5}">
                      <a16:colId xmlns:a16="http://schemas.microsoft.com/office/drawing/2014/main" val="20002"/>
                    </a:ext>
                  </a:extLst>
                </a:gridCol>
                <a:gridCol w="549928">
                  <a:extLst>
                    <a:ext uri="{9D8B030D-6E8A-4147-A177-3AD203B41FA5}">
                      <a16:colId xmlns:a16="http://schemas.microsoft.com/office/drawing/2014/main" val="20003"/>
                    </a:ext>
                  </a:extLst>
                </a:gridCol>
                <a:gridCol w="500931">
                  <a:extLst>
                    <a:ext uri="{9D8B030D-6E8A-4147-A177-3AD203B41FA5}">
                      <a16:colId xmlns:a16="http://schemas.microsoft.com/office/drawing/2014/main" val="20004"/>
                    </a:ext>
                  </a:extLst>
                </a:gridCol>
              </a:tblGrid>
              <a:tr h="311809">
                <a:tc>
                  <a:txBody>
                    <a:bodyPr/>
                    <a:lstStyle/>
                    <a:p>
                      <a:pPr algn="ctr">
                        <a:spcAft>
                          <a:spcPts val="0"/>
                        </a:spcAft>
                      </a:pPr>
                      <a:r>
                        <a:rPr lang="zh-TW" sz="900" kern="100" dirty="0">
                          <a:effectLst/>
                        </a:rPr>
                        <a:t>簡稱</a:t>
                      </a:r>
                      <a:endParaRPr lang="en-US" sz="900" kern="100" dirty="0">
                        <a:effectLst/>
                        <a:latin typeface="DengXian"/>
                        <a:ea typeface="DengXian"/>
                        <a:cs typeface="Times New Roman" panose="02020603050405020304" pitchFamily="18" charset="0"/>
                      </a:endParaRPr>
                    </a:p>
                  </a:txBody>
                  <a:tcPr marL="56313" marR="56313" marT="0" marB="0" anchor="ctr"/>
                </a:tc>
                <a:tc>
                  <a:txBody>
                    <a:bodyPr/>
                    <a:lstStyle/>
                    <a:p>
                      <a:pPr algn="ctr">
                        <a:spcAft>
                          <a:spcPts val="0"/>
                        </a:spcAft>
                      </a:pPr>
                      <a:r>
                        <a:rPr lang="zh-TW" sz="900" kern="100">
                          <a:effectLst/>
                        </a:rPr>
                        <a:t>國際公約</a:t>
                      </a:r>
                      <a:endParaRPr lang="en-US" sz="900" kern="100">
                        <a:effectLst/>
                        <a:latin typeface="DengXian"/>
                        <a:ea typeface="DengXian"/>
                        <a:cs typeface="Times New Roman" panose="02020603050405020304" pitchFamily="18" charset="0"/>
                      </a:endParaRPr>
                    </a:p>
                  </a:txBody>
                  <a:tcPr marL="56313" marR="56313" marT="0" marB="0" anchor="ctr"/>
                </a:tc>
                <a:tc>
                  <a:txBody>
                    <a:bodyPr/>
                    <a:lstStyle/>
                    <a:p>
                      <a:pPr algn="ctr">
                        <a:spcAft>
                          <a:spcPts val="0"/>
                        </a:spcAft>
                      </a:pPr>
                      <a:r>
                        <a:rPr lang="zh-TW" sz="900" kern="100">
                          <a:effectLst/>
                        </a:rPr>
                        <a:t>中國</a:t>
                      </a:r>
                      <a:endParaRPr lang="en-US" sz="900" kern="100">
                        <a:effectLst/>
                        <a:latin typeface="DengXian"/>
                        <a:ea typeface="DengXian"/>
                        <a:cs typeface="Times New Roman" panose="02020603050405020304" pitchFamily="18" charset="0"/>
                      </a:endParaRPr>
                    </a:p>
                  </a:txBody>
                  <a:tcPr marL="56313" marR="56313" marT="0" marB="0" anchor="ctr"/>
                </a:tc>
                <a:tc>
                  <a:txBody>
                    <a:bodyPr/>
                    <a:lstStyle/>
                    <a:p>
                      <a:pPr algn="ctr">
                        <a:spcAft>
                          <a:spcPts val="0"/>
                        </a:spcAft>
                      </a:pPr>
                      <a:r>
                        <a:rPr lang="zh-TW" sz="900" kern="100">
                          <a:effectLst/>
                        </a:rPr>
                        <a:t>葡萄牙</a:t>
                      </a:r>
                      <a:endParaRPr lang="en-US" sz="900" kern="100">
                        <a:effectLst/>
                        <a:latin typeface="DengXian"/>
                        <a:ea typeface="DengXian"/>
                        <a:cs typeface="Times New Roman" panose="02020603050405020304" pitchFamily="18" charset="0"/>
                      </a:endParaRPr>
                    </a:p>
                  </a:txBody>
                  <a:tcPr marL="56313" marR="56313" marT="0" marB="0" anchor="ctr"/>
                </a:tc>
                <a:tc>
                  <a:txBody>
                    <a:bodyPr/>
                    <a:lstStyle/>
                    <a:p>
                      <a:pPr algn="ctr">
                        <a:spcAft>
                          <a:spcPts val="0"/>
                        </a:spcAft>
                      </a:pPr>
                      <a:r>
                        <a:rPr lang="zh-TW" sz="900" kern="100">
                          <a:effectLst/>
                        </a:rPr>
                        <a:t>澳門</a:t>
                      </a:r>
                      <a:endParaRPr lang="en-US" sz="900" kern="100">
                        <a:effectLst/>
                        <a:latin typeface="DengXian"/>
                        <a:ea typeface="DengXian"/>
                        <a:cs typeface="Times New Roman" panose="02020603050405020304" pitchFamily="18" charset="0"/>
                      </a:endParaRPr>
                    </a:p>
                  </a:txBody>
                  <a:tcPr marL="56313" marR="56313" marT="0" marB="0" anchor="ctr"/>
                </a:tc>
                <a:extLst>
                  <a:ext uri="{0D108BD9-81ED-4DB2-BD59-A6C34878D82A}">
                    <a16:rowId xmlns:a16="http://schemas.microsoft.com/office/drawing/2014/main" val="10000"/>
                  </a:ext>
                </a:extLst>
              </a:tr>
              <a:tr h="162743">
                <a:tc>
                  <a:txBody>
                    <a:bodyPr/>
                    <a:lstStyle/>
                    <a:p>
                      <a:pPr algn="just">
                        <a:spcAft>
                          <a:spcPts val="0"/>
                        </a:spcAft>
                      </a:pPr>
                      <a:r>
                        <a:rPr lang="en-US" sz="900" kern="100" dirty="0">
                          <a:solidFill>
                            <a:schemeClr val="tx1"/>
                          </a:solidFill>
                          <a:effectLst/>
                        </a:rPr>
                        <a:t>SOLAS </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a:effectLst/>
                        </a:rPr>
                        <a:t>1974</a:t>
                      </a:r>
                      <a:r>
                        <a:rPr lang="zh-TW" sz="900" kern="100">
                          <a:effectLst/>
                        </a:rPr>
                        <a:t>年國際海上人命安全公約</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1"/>
                  </a:ext>
                </a:extLst>
              </a:tr>
              <a:tr h="311809">
                <a:tc>
                  <a:txBody>
                    <a:bodyPr/>
                    <a:lstStyle/>
                    <a:p>
                      <a:pPr algn="just">
                        <a:spcAft>
                          <a:spcPts val="0"/>
                        </a:spcAft>
                      </a:pPr>
                      <a:r>
                        <a:rPr lang="en-US" sz="900" kern="100" dirty="0">
                          <a:solidFill>
                            <a:schemeClr val="tx1"/>
                          </a:solidFill>
                          <a:effectLst/>
                        </a:rPr>
                        <a:t>COLREG</a:t>
                      </a:r>
                      <a:r>
                        <a:rPr lang="zh-TW" sz="900" kern="100" dirty="0">
                          <a:solidFill>
                            <a:schemeClr val="tx1"/>
                          </a:solidFill>
                          <a:effectLst/>
                        </a:rPr>
                        <a:t>（</a:t>
                      </a:r>
                      <a:r>
                        <a:rPr lang="en-US" sz="900" kern="100" dirty="0">
                          <a:solidFill>
                            <a:schemeClr val="tx1"/>
                          </a:solidFill>
                          <a:effectLst/>
                        </a:rPr>
                        <a:t>2013</a:t>
                      </a:r>
                      <a:r>
                        <a:rPr lang="zh-TW" sz="900" kern="100" dirty="0">
                          <a:solidFill>
                            <a:schemeClr val="tx1"/>
                          </a:solidFill>
                          <a:effectLst/>
                        </a:rPr>
                        <a:t>年修正）</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1972</a:t>
                      </a:r>
                      <a:r>
                        <a:rPr lang="zh-TW" sz="900" kern="100" dirty="0">
                          <a:effectLst/>
                        </a:rPr>
                        <a:t>年國際防止海上避碰規則公約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2"/>
                  </a:ext>
                </a:extLst>
              </a:tr>
              <a:tr h="325487">
                <a:tc>
                  <a:txBody>
                    <a:bodyPr/>
                    <a:lstStyle/>
                    <a:p>
                      <a:pPr algn="just">
                        <a:spcAft>
                          <a:spcPts val="0"/>
                        </a:spcAft>
                      </a:pPr>
                      <a:r>
                        <a:rPr lang="en-US" sz="900" kern="100" dirty="0">
                          <a:solidFill>
                            <a:schemeClr val="tx1"/>
                          </a:solidFill>
                          <a:effectLst/>
                        </a:rPr>
                        <a:t>MARPOL 73/78</a:t>
                      </a:r>
                      <a:r>
                        <a:rPr lang="zh-TW" sz="900" kern="100" dirty="0">
                          <a:solidFill>
                            <a:schemeClr val="tx1"/>
                          </a:solidFill>
                          <a:effectLst/>
                        </a:rPr>
                        <a:t>（</a:t>
                      </a:r>
                      <a:r>
                        <a:rPr lang="en-US" sz="900" kern="100" dirty="0">
                          <a:solidFill>
                            <a:schemeClr val="tx1"/>
                          </a:solidFill>
                          <a:effectLst/>
                        </a:rPr>
                        <a:t>2014</a:t>
                      </a:r>
                      <a:r>
                        <a:rPr lang="zh-CN" altLang="en-US" sz="900" kern="100" dirty="0">
                          <a:solidFill>
                            <a:schemeClr val="tx1"/>
                          </a:solidFill>
                          <a:effectLst/>
                        </a:rPr>
                        <a:t>年</a:t>
                      </a:r>
                      <a:r>
                        <a:rPr lang="zh-TW" sz="900" kern="100" dirty="0">
                          <a:solidFill>
                            <a:schemeClr val="tx1"/>
                          </a:solidFill>
                          <a:effectLst/>
                        </a:rPr>
                        <a:t>修正）</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1973年</a:t>
                      </a:r>
                      <a:r>
                        <a:rPr lang="zh-TW" sz="900" kern="100" dirty="0">
                          <a:effectLst/>
                        </a:rPr>
                        <a:t>國際防止船舶造成污染公約</a:t>
                      </a:r>
                      <a:r>
                        <a:rPr lang="en-US" altLang="zh-CN" sz="900" kern="100" dirty="0">
                          <a:effectLst/>
                        </a:rPr>
                        <a:t>1978</a:t>
                      </a:r>
                      <a:r>
                        <a:rPr lang="zh-CN" altLang="en-US" sz="900" kern="100" dirty="0">
                          <a:effectLst/>
                        </a:rPr>
                        <a:t>年議定書</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3"/>
                  </a:ext>
                </a:extLst>
              </a:tr>
              <a:tr h="215700">
                <a:tc>
                  <a:txBody>
                    <a:bodyPr/>
                    <a:lstStyle/>
                    <a:p>
                      <a:pPr algn="just">
                        <a:spcAft>
                          <a:spcPts val="0"/>
                        </a:spcAft>
                      </a:pPr>
                      <a:r>
                        <a:rPr lang="en-US" sz="900" kern="100" dirty="0">
                          <a:solidFill>
                            <a:schemeClr val="tx1"/>
                          </a:solidFill>
                          <a:effectLst/>
                        </a:rPr>
                        <a:t>Intervention 69</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國際干預公海油污事件公約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4"/>
                  </a:ext>
                </a:extLst>
              </a:tr>
              <a:tr h="325487">
                <a:tc>
                  <a:txBody>
                    <a:bodyPr/>
                    <a:lstStyle/>
                    <a:p>
                      <a:pPr algn="just">
                        <a:spcAft>
                          <a:spcPts val="0"/>
                        </a:spcAft>
                      </a:pPr>
                      <a:r>
                        <a:rPr lang="en-US" sz="900" kern="100" dirty="0">
                          <a:solidFill>
                            <a:schemeClr val="tx1"/>
                          </a:solidFill>
                          <a:effectLst/>
                        </a:rPr>
                        <a:t>LDC 72</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防止公海傾倒廢料及其他物品海洋污染公約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5"/>
                  </a:ext>
                </a:extLst>
              </a:tr>
              <a:tr h="162743">
                <a:tc>
                  <a:txBody>
                    <a:bodyPr/>
                    <a:lstStyle/>
                    <a:p>
                      <a:pPr algn="just">
                        <a:spcAft>
                          <a:spcPts val="0"/>
                        </a:spcAft>
                      </a:pPr>
                      <a:r>
                        <a:rPr lang="en-US" sz="900" kern="100">
                          <a:solidFill>
                            <a:schemeClr val="tx1"/>
                          </a:solidFill>
                          <a:effectLst/>
                        </a:rPr>
                        <a:t>CLC 69</a:t>
                      </a:r>
                      <a:endParaRPr lang="en-US" sz="900" kern="10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國際油污損害民事責任公約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6"/>
                  </a:ext>
                </a:extLst>
              </a:tr>
              <a:tr h="322100">
                <a:tc>
                  <a:txBody>
                    <a:bodyPr/>
                    <a:lstStyle/>
                    <a:p>
                      <a:pPr algn="just">
                        <a:spcAft>
                          <a:spcPts val="0"/>
                        </a:spcAft>
                      </a:pPr>
                      <a:r>
                        <a:rPr lang="en-US" sz="900" kern="100" dirty="0">
                          <a:solidFill>
                            <a:schemeClr val="tx1"/>
                          </a:solidFill>
                          <a:effectLst/>
                        </a:rPr>
                        <a:t>FUND 71</a:t>
                      </a:r>
                      <a:r>
                        <a:rPr lang="zh-CN" sz="900" kern="100" dirty="0">
                          <a:solidFill>
                            <a:schemeClr val="tx1"/>
                          </a:solidFill>
                          <a:effectLst/>
                        </a:rPr>
                        <a:t>（</a:t>
                      </a:r>
                      <a:r>
                        <a:rPr lang="en-US" altLang="zh-CN" sz="900" kern="100" dirty="0">
                          <a:solidFill>
                            <a:schemeClr val="tx1"/>
                          </a:solidFill>
                          <a:effectLst/>
                        </a:rPr>
                        <a:t>19</a:t>
                      </a:r>
                      <a:r>
                        <a:rPr lang="en-US" sz="900" kern="100" dirty="0">
                          <a:solidFill>
                            <a:schemeClr val="tx1"/>
                          </a:solidFill>
                          <a:effectLst/>
                        </a:rPr>
                        <a:t>92</a:t>
                      </a:r>
                      <a:r>
                        <a:rPr lang="zh-CN" sz="900" kern="100" dirty="0">
                          <a:solidFill>
                            <a:schemeClr val="tx1"/>
                          </a:solidFill>
                          <a:effectLst/>
                        </a:rPr>
                        <a:t>年議定書）</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國際油污損害賠償基金公約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7"/>
                  </a:ext>
                </a:extLst>
              </a:tr>
              <a:tr h="238827">
                <a:tc>
                  <a:txBody>
                    <a:bodyPr/>
                    <a:lstStyle/>
                    <a:p>
                      <a:pPr algn="just">
                        <a:spcAft>
                          <a:spcPts val="0"/>
                        </a:spcAft>
                      </a:pPr>
                      <a:r>
                        <a:rPr lang="en-US" sz="900" kern="100">
                          <a:solidFill>
                            <a:schemeClr val="tx1"/>
                          </a:solidFill>
                          <a:effectLst/>
                        </a:rPr>
                        <a:t>ILLC</a:t>
                      </a:r>
                      <a:r>
                        <a:rPr lang="zh-TW" sz="900" kern="100">
                          <a:solidFill>
                            <a:schemeClr val="tx1"/>
                          </a:solidFill>
                          <a:effectLst/>
                        </a:rPr>
                        <a:t>（</a:t>
                      </a:r>
                      <a:r>
                        <a:rPr lang="en-US" sz="900" kern="100">
                          <a:solidFill>
                            <a:schemeClr val="tx1"/>
                          </a:solidFill>
                          <a:effectLst/>
                        </a:rPr>
                        <a:t>2013</a:t>
                      </a:r>
                      <a:r>
                        <a:rPr lang="zh-TW" sz="900" kern="100">
                          <a:solidFill>
                            <a:schemeClr val="tx1"/>
                          </a:solidFill>
                          <a:effectLst/>
                        </a:rPr>
                        <a:t>年修正）</a:t>
                      </a:r>
                      <a:endParaRPr lang="en-US" sz="900" kern="10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1966</a:t>
                      </a:r>
                      <a:r>
                        <a:rPr lang="zh-TW" sz="900" kern="100" dirty="0">
                          <a:effectLst/>
                        </a:rPr>
                        <a:t>年國際</a:t>
                      </a:r>
                      <a:r>
                        <a:rPr lang="zh-TW" altLang="en-US" sz="900" kern="100" dirty="0">
                          <a:effectLst/>
                        </a:rPr>
                        <a:t>船舶</a:t>
                      </a:r>
                      <a:r>
                        <a:rPr lang="zh-TW" sz="900" kern="100" dirty="0">
                          <a:effectLst/>
                        </a:rPr>
                        <a:t>載重線公約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8"/>
                  </a:ext>
                </a:extLst>
              </a:tr>
              <a:tr h="225180">
                <a:tc>
                  <a:txBody>
                    <a:bodyPr/>
                    <a:lstStyle/>
                    <a:p>
                      <a:pPr algn="just">
                        <a:spcAft>
                          <a:spcPts val="0"/>
                        </a:spcAft>
                      </a:pPr>
                      <a:r>
                        <a:rPr lang="en-US" sz="900" kern="100">
                          <a:solidFill>
                            <a:schemeClr val="tx1"/>
                          </a:solidFill>
                          <a:effectLst/>
                        </a:rPr>
                        <a:t>Tonnage(2013</a:t>
                      </a:r>
                      <a:r>
                        <a:rPr lang="zh-TW" sz="900" kern="100">
                          <a:solidFill>
                            <a:schemeClr val="tx1"/>
                          </a:solidFill>
                          <a:effectLst/>
                        </a:rPr>
                        <a:t>年修正</a:t>
                      </a:r>
                      <a:r>
                        <a:rPr lang="en-US" sz="900" kern="100">
                          <a:solidFill>
                            <a:schemeClr val="tx1"/>
                          </a:solidFill>
                          <a:effectLst/>
                        </a:rPr>
                        <a:t>)</a:t>
                      </a:r>
                      <a:endParaRPr lang="en-US" sz="900" kern="10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1969</a:t>
                      </a:r>
                      <a:r>
                        <a:rPr lang="zh-TW" sz="900" kern="100" dirty="0">
                          <a:effectLst/>
                        </a:rPr>
                        <a:t>年國際船舶噸位丈量公約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09"/>
                  </a:ext>
                </a:extLst>
              </a:tr>
              <a:tr h="162743">
                <a:tc>
                  <a:txBody>
                    <a:bodyPr/>
                    <a:lstStyle/>
                    <a:p>
                      <a:pPr algn="just">
                        <a:spcAft>
                          <a:spcPts val="0"/>
                        </a:spcAft>
                      </a:pPr>
                      <a:r>
                        <a:rPr lang="en-US" sz="900" kern="100">
                          <a:solidFill>
                            <a:schemeClr val="tx1"/>
                          </a:solidFill>
                          <a:effectLst/>
                        </a:rPr>
                        <a:t>SAR 79</a:t>
                      </a:r>
                      <a:endParaRPr lang="en-US" sz="900" kern="10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1979</a:t>
                      </a:r>
                      <a:r>
                        <a:rPr lang="zh-TW" sz="900" kern="100" dirty="0">
                          <a:effectLst/>
                        </a:rPr>
                        <a:t>年國際海上搜救救助公約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0"/>
                  </a:ext>
                </a:extLst>
              </a:tr>
              <a:tr h="311809">
                <a:tc>
                  <a:txBody>
                    <a:bodyPr/>
                    <a:lstStyle/>
                    <a:p>
                      <a:pPr algn="just">
                        <a:spcAft>
                          <a:spcPts val="0"/>
                        </a:spcAft>
                      </a:pPr>
                      <a:r>
                        <a:rPr lang="en-US" sz="900" kern="100" dirty="0">
                          <a:solidFill>
                            <a:schemeClr val="tx1"/>
                          </a:solidFill>
                          <a:effectLst/>
                        </a:rPr>
                        <a:t>STCW78 (2014</a:t>
                      </a:r>
                      <a:r>
                        <a:rPr lang="zh-TW" sz="900" kern="100" dirty="0">
                          <a:solidFill>
                            <a:schemeClr val="tx1"/>
                          </a:solidFill>
                          <a:effectLst/>
                        </a:rPr>
                        <a:t>年修正</a:t>
                      </a:r>
                      <a:r>
                        <a:rPr lang="en-US" altLang="zh-TW" sz="900" kern="100" dirty="0">
                          <a:solidFill>
                            <a:schemeClr val="tx1"/>
                          </a:solidFill>
                          <a:effectLst/>
                        </a:rPr>
                        <a:t>)</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1978</a:t>
                      </a:r>
                      <a:r>
                        <a:rPr lang="zh-TW" sz="900" kern="100" dirty="0">
                          <a:effectLst/>
                        </a:rPr>
                        <a:t>年國際海員培訓、發證和值班標準公約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1"/>
                  </a:ext>
                </a:extLst>
              </a:tr>
              <a:tr h="241928">
                <a:tc>
                  <a:txBody>
                    <a:bodyPr/>
                    <a:lstStyle/>
                    <a:p>
                      <a:pPr algn="just">
                        <a:spcAft>
                          <a:spcPts val="0"/>
                        </a:spcAft>
                      </a:pPr>
                      <a:r>
                        <a:rPr lang="en-US" sz="900" kern="100" dirty="0">
                          <a:solidFill>
                            <a:schemeClr val="tx1"/>
                          </a:solidFill>
                          <a:effectLst/>
                        </a:rPr>
                        <a:t>CSC 72 </a:t>
                      </a:r>
                      <a:r>
                        <a:rPr lang="zh-CN" sz="900" kern="100" dirty="0">
                          <a:solidFill>
                            <a:schemeClr val="tx1"/>
                          </a:solidFill>
                          <a:effectLst/>
                        </a:rPr>
                        <a:t>（</a:t>
                      </a:r>
                      <a:r>
                        <a:rPr lang="en-US" sz="900" kern="100" dirty="0">
                          <a:solidFill>
                            <a:schemeClr val="tx1"/>
                          </a:solidFill>
                          <a:effectLst/>
                        </a:rPr>
                        <a:t>2013</a:t>
                      </a:r>
                      <a:r>
                        <a:rPr lang="zh-TW" sz="900" kern="100" dirty="0">
                          <a:solidFill>
                            <a:schemeClr val="tx1"/>
                          </a:solidFill>
                          <a:effectLst/>
                        </a:rPr>
                        <a:t>年修正</a:t>
                      </a:r>
                      <a:r>
                        <a:rPr lang="zh-CN" sz="900" kern="100" dirty="0">
                          <a:solidFill>
                            <a:schemeClr val="tx1"/>
                          </a:solidFill>
                          <a:effectLst/>
                        </a:rPr>
                        <a:t>）</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1972</a:t>
                      </a:r>
                      <a:r>
                        <a:rPr lang="zh-TW" sz="900" kern="100" dirty="0">
                          <a:effectLst/>
                        </a:rPr>
                        <a:t>年國際集裝箱安全公約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a:effectLst/>
                        </a:rPr>
                        <a:t>✅</a:t>
                      </a:r>
                      <a:endParaRPr lang="en-US" sz="900" kern="10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2"/>
                  </a:ext>
                </a:extLst>
              </a:tr>
              <a:tr h="252475">
                <a:tc>
                  <a:txBody>
                    <a:bodyPr/>
                    <a:lstStyle/>
                    <a:p>
                      <a:pPr algn="just">
                        <a:spcAft>
                          <a:spcPts val="0"/>
                        </a:spcAft>
                      </a:pPr>
                      <a:r>
                        <a:rPr lang="en-US" sz="900" kern="100" dirty="0">
                          <a:solidFill>
                            <a:schemeClr val="tx1"/>
                          </a:solidFill>
                          <a:effectLst/>
                        </a:rPr>
                        <a:t>PAL 74</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en-US" sz="900" kern="100" dirty="0">
                          <a:effectLst/>
                        </a:rPr>
                        <a:t>1974</a:t>
                      </a:r>
                      <a:r>
                        <a:rPr lang="zh-TW" sz="900" kern="100" dirty="0">
                          <a:effectLst/>
                        </a:rPr>
                        <a:t>年國際海上載運旅客及其行李</a:t>
                      </a:r>
                      <a:r>
                        <a:rPr lang="zh-TW" altLang="en-US" sz="900" kern="100" dirty="0">
                          <a:effectLst/>
                        </a:rPr>
                        <a:t>運輸</a:t>
                      </a:r>
                      <a:r>
                        <a:rPr lang="zh-TW" sz="900" kern="100" dirty="0">
                          <a:effectLst/>
                        </a:rPr>
                        <a:t>雅典公約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3"/>
                  </a:ext>
                </a:extLst>
              </a:tr>
              <a:tr h="325487">
                <a:tc>
                  <a:txBody>
                    <a:bodyPr/>
                    <a:lstStyle/>
                    <a:p>
                      <a:pPr marR="0" algn="just" rtl="0">
                        <a:lnSpc>
                          <a:spcPct val="100000"/>
                        </a:lnSpc>
                        <a:spcBef>
                          <a:spcPts val="0"/>
                        </a:spcBef>
                        <a:spcAft>
                          <a:spcPts val="0"/>
                        </a:spcAft>
                        <a:buClr>
                          <a:srgbClr val="000000"/>
                        </a:buClr>
                        <a:buFont typeface="Arial" panose="020B0604020202020204"/>
                      </a:pPr>
                      <a:r>
                        <a:rPr lang="en-US" sz="900" b="1" i="0" u="none" strike="noStrike" kern="100" cap="none" dirty="0">
                          <a:solidFill>
                            <a:schemeClr val="tx1"/>
                          </a:solidFill>
                          <a:effectLst/>
                          <a:latin typeface="+mn-lt"/>
                          <a:ea typeface="+mn-ea"/>
                          <a:cs typeface="+mn-cs"/>
                          <a:sym typeface="Arial" panose="020B0604020202020204"/>
                        </a:rPr>
                        <a:t>IGC</a:t>
                      </a:r>
                      <a:r>
                        <a:rPr lang="zh-TW" altLang="en-US" sz="900" b="1" i="0" u="none" strike="noStrike" kern="100" cap="none" dirty="0">
                          <a:solidFill>
                            <a:schemeClr val="tx1"/>
                          </a:solidFill>
                          <a:effectLst/>
                          <a:latin typeface="+mn-lt"/>
                          <a:ea typeface="+mn-ea"/>
                          <a:cs typeface="+mn-cs"/>
                          <a:sym typeface="Arial" panose="020B0604020202020204"/>
                        </a:rPr>
                        <a:t>規則（</a:t>
                      </a:r>
                      <a:r>
                        <a:rPr lang="en-US" sz="900" b="1" i="0" u="none" strike="noStrike" kern="100" cap="none" dirty="0">
                          <a:solidFill>
                            <a:schemeClr val="tx1"/>
                          </a:solidFill>
                          <a:effectLst/>
                          <a:latin typeface="+mn-lt"/>
                          <a:ea typeface="+mn-ea"/>
                          <a:cs typeface="+mn-cs"/>
                          <a:sym typeface="Arial" panose="020B0604020202020204"/>
                        </a:rPr>
                        <a:t>2016</a:t>
                      </a:r>
                      <a:r>
                        <a:rPr lang="zh-TW" altLang="en-US" sz="900" b="1" i="0" u="none" strike="noStrike" kern="100" cap="none" dirty="0">
                          <a:solidFill>
                            <a:schemeClr val="tx1"/>
                          </a:solidFill>
                          <a:effectLst/>
                          <a:latin typeface="+mn-lt"/>
                          <a:ea typeface="+mn-ea"/>
                          <a:cs typeface="+mn-cs"/>
                          <a:sym typeface="Arial" panose="020B0604020202020204"/>
                        </a:rPr>
                        <a:t>、</a:t>
                      </a:r>
                      <a:r>
                        <a:rPr lang="en-US" sz="900" b="1" i="0" u="none" strike="noStrike" kern="100" cap="none" dirty="0">
                          <a:solidFill>
                            <a:schemeClr val="tx1"/>
                          </a:solidFill>
                          <a:effectLst/>
                          <a:latin typeface="+mn-lt"/>
                          <a:ea typeface="+mn-ea"/>
                          <a:cs typeface="+mn-cs"/>
                          <a:sym typeface="Arial" panose="020B0604020202020204"/>
                        </a:rPr>
                        <a:t>2018</a:t>
                      </a:r>
                      <a:r>
                        <a:rPr lang="zh-TW" altLang="en-US" sz="900" b="1" i="0" u="none" strike="noStrike" kern="100" cap="none" dirty="0">
                          <a:solidFill>
                            <a:schemeClr val="tx1"/>
                          </a:solidFill>
                          <a:effectLst/>
                          <a:latin typeface="+mn-lt"/>
                          <a:ea typeface="+mn-ea"/>
                          <a:cs typeface="+mn-cs"/>
                          <a:sym typeface="Arial" panose="020B0604020202020204"/>
                        </a:rPr>
                        <a:t>年修正）</a:t>
                      </a:r>
                      <a:endParaRPr lang="en-US" sz="900" b="1" i="0" u="none" strike="noStrike" kern="100" cap="none" dirty="0">
                        <a:solidFill>
                          <a:schemeClr val="tx1"/>
                        </a:solidFill>
                        <a:effectLst/>
                        <a:latin typeface="+mn-lt"/>
                        <a:ea typeface="+mn-ea"/>
                        <a:cs typeface="+mn-cs"/>
                        <a:sym typeface="Arial" panose="020B0604020202020204"/>
                      </a:endParaRPr>
                    </a:p>
                  </a:txBody>
                  <a:tcPr marL="56313" marR="56313" marT="0" marB="0"/>
                </a:tc>
                <a:tc>
                  <a:txBody>
                    <a:bodyPr/>
                    <a:lstStyle/>
                    <a:p>
                      <a:pPr marR="0" algn="just" rtl="0">
                        <a:lnSpc>
                          <a:spcPct val="100000"/>
                        </a:lnSpc>
                        <a:spcBef>
                          <a:spcPts val="0"/>
                        </a:spcBef>
                        <a:spcAft>
                          <a:spcPts val="0"/>
                        </a:spcAft>
                        <a:buClr>
                          <a:srgbClr val="000000"/>
                        </a:buClr>
                        <a:buFont typeface="Arial" panose="020B0604020202020204"/>
                      </a:pPr>
                      <a:r>
                        <a:rPr lang="zh-TW" altLang="en-US" sz="900" b="0" i="0" u="none" strike="noStrike" kern="100" cap="none" dirty="0">
                          <a:solidFill>
                            <a:schemeClr val="dk1"/>
                          </a:solidFill>
                          <a:effectLst/>
                          <a:latin typeface="+mn-lt"/>
                          <a:ea typeface="+mn-ea"/>
                          <a:cs typeface="+mn-cs"/>
                          <a:sym typeface="Arial" panose="020B0604020202020204"/>
                        </a:rPr>
                        <a:t>國際散裝運輸液化氣體船舶構造和設備規則</a:t>
                      </a:r>
                      <a:endParaRPr lang="en-US" sz="900" b="0" i="0" u="none" strike="noStrike" kern="100" cap="none" dirty="0">
                        <a:solidFill>
                          <a:schemeClr val="dk1"/>
                        </a:solidFill>
                        <a:effectLst/>
                        <a:latin typeface="+mn-lt"/>
                        <a:ea typeface="+mn-ea"/>
                        <a:cs typeface="+mn-cs"/>
                        <a:sym typeface="Arial" panose="020B0604020202020204"/>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4"/>
                  </a:ext>
                </a:extLst>
              </a:tr>
              <a:tr h="325487">
                <a:tc>
                  <a:txBody>
                    <a:bodyPr/>
                    <a:lstStyle/>
                    <a:p>
                      <a:pPr marR="0" algn="just" rtl="0">
                        <a:lnSpc>
                          <a:spcPct val="100000"/>
                        </a:lnSpc>
                        <a:spcBef>
                          <a:spcPts val="0"/>
                        </a:spcBef>
                        <a:spcAft>
                          <a:spcPts val="0"/>
                        </a:spcAft>
                        <a:buClr>
                          <a:srgbClr val="000000"/>
                        </a:buClr>
                        <a:buFont typeface="Arial" panose="020B0604020202020204"/>
                      </a:pPr>
                      <a:r>
                        <a:rPr lang="en-US" sz="900" b="1" i="0" u="none" strike="noStrike" kern="100" cap="none" dirty="0">
                          <a:solidFill>
                            <a:schemeClr val="tx1"/>
                          </a:solidFill>
                          <a:effectLst/>
                          <a:latin typeface="+mn-lt"/>
                          <a:ea typeface="+mn-ea"/>
                          <a:cs typeface="+mn-cs"/>
                          <a:sym typeface="Arial" panose="020B0604020202020204"/>
                        </a:rPr>
                        <a:t>BCH(1999/2000</a:t>
                      </a:r>
                      <a:r>
                        <a:rPr lang="zh-CN" altLang="en-US" sz="900" b="1" i="0" u="none" strike="noStrike" kern="100" cap="none" dirty="0">
                          <a:solidFill>
                            <a:schemeClr val="tx1"/>
                          </a:solidFill>
                          <a:effectLst/>
                          <a:latin typeface="+mn-lt"/>
                          <a:ea typeface="+mn-ea"/>
                          <a:cs typeface="+mn-cs"/>
                          <a:sym typeface="Arial" panose="020B0604020202020204"/>
                        </a:rPr>
                        <a:t>議定書</a:t>
                      </a:r>
                      <a:r>
                        <a:rPr lang="en-US" altLang="zh-CN" sz="900" b="1" i="0" u="none" strike="noStrike" kern="100" cap="none" dirty="0">
                          <a:solidFill>
                            <a:schemeClr val="tx1"/>
                          </a:solidFill>
                          <a:effectLst/>
                          <a:latin typeface="+mn-lt"/>
                          <a:ea typeface="+mn-ea"/>
                          <a:cs typeface="+mn-cs"/>
                          <a:sym typeface="Arial" panose="020B0604020202020204"/>
                        </a:rPr>
                        <a:t>)</a:t>
                      </a:r>
                      <a:endParaRPr lang="en-US" sz="900" b="1" i="0" u="none" strike="noStrike" kern="100" cap="none" dirty="0">
                        <a:solidFill>
                          <a:schemeClr val="tx1"/>
                        </a:solidFill>
                        <a:effectLst/>
                        <a:latin typeface="+mn-lt"/>
                        <a:ea typeface="+mn-ea"/>
                        <a:cs typeface="+mn-cs"/>
                        <a:sym typeface="Arial" panose="020B0604020202020204"/>
                      </a:endParaRPr>
                    </a:p>
                  </a:txBody>
                  <a:tcPr marL="56313" marR="56313" marT="0" marB="0"/>
                </a:tc>
                <a:tc>
                  <a:txBody>
                    <a:bodyPr/>
                    <a:lstStyle/>
                    <a:p>
                      <a:pPr marR="0" algn="just" rtl="0">
                        <a:lnSpc>
                          <a:spcPct val="100000"/>
                        </a:lnSpc>
                        <a:spcBef>
                          <a:spcPts val="0"/>
                        </a:spcBef>
                        <a:spcAft>
                          <a:spcPts val="0"/>
                        </a:spcAft>
                        <a:buClr>
                          <a:srgbClr val="000000"/>
                        </a:buClr>
                        <a:buFont typeface="Arial" panose="020B0604020202020204"/>
                      </a:pPr>
                      <a:r>
                        <a:rPr lang="zh-TW" altLang="en-US" sz="900" b="0" i="0" u="none" strike="noStrike" kern="100" cap="none" dirty="0">
                          <a:solidFill>
                            <a:schemeClr val="dk1"/>
                          </a:solidFill>
                          <a:effectLst/>
                          <a:latin typeface="+mn-lt"/>
                          <a:ea typeface="+mn-ea"/>
                          <a:cs typeface="+mn-cs"/>
                          <a:sym typeface="Arial" panose="020B0604020202020204"/>
                        </a:rPr>
                        <a:t>國際散裝運輸危險化學品船舶結構和設備規則</a:t>
                      </a:r>
                      <a:endParaRPr lang="en-US" sz="900" b="0" i="0" u="none" strike="noStrike" kern="100" cap="none" dirty="0">
                        <a:solidFill>
                          <a:schemeClr val="dk1"/>
                        </a:solidFill>
                        <a:effectLst/>
                        <a:latin typeface="+mn-lt"/>
                        <a:ea typeface="+mn-ea"/>
                        <a:cs typeface="+mn-cs"/>
                        <a:sym typeface="Arial" panose="020B0604020202020204"/>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5"/>
                  </a:ext>
                </a:extLst>
              </a:tr>
              <a:tr h="322100">
                <a:tc>
                  <a:txBody>
                    <a:bodyPr/>
                    <a:lstStyle/>
                    <a:p>
                      <a:pPr marR="0" algn="just" rtl="0">
                        <a:lnSpc>
                          <a:spcPct val="100000"/>
                        </a:lnSpc>
                        <a:spcBef>
                          <a:spcPts val="0"/>
                        </a:spcBef>
                        <a:spcAft>
                          <a:spcPts val="0"/>
                        </a:spcAft>
                        <a:buClr>
                          <a:srgbClr val="000000"/>
                        </a:buClr>
                        <a:buFont typeface="Arial" panose="020B0604020202020204"/>
                      </a:pPr>
                      <a:r>
                        <a:rPr lang="en-US" sz="900" b="1" i="0" u="none" strike="noStrike" kern="100" cap="none" dirty="0">
                          <a:solidFill>
                            <a:schemeClr val="tx1"/>
                          </a:solidFill>
                          <a:effectLst/>
                          <a:latin typeface="+mn-lt"/>
                          <a:ea typeface="+mn-ea"/>
                          <a:cs typeface="+mn-cs"/>
                          <a:sym typeface="Arial" panose="020B0604020202020204"/>
                        </a:rPr>
                        <a:t>IMDG 2018</a:t>
                      </a:r>
                      <a:r>
                        <a:rPr lang="zh-TW" altLang="en-US" sz="900" b="1" i="0" u="none" strike="noStrike" kern="100" cap="none" dirty="0">
                          <a:solidFill>
                            <a:schemeClr val="tx1"/>
                          </a:solidFill>
                          <a:effectLst/>
                          <a:latin typeface="+mn-lt"/>
                          <a:ea typeface="+mn-ea"/>
                          <a:cs typeface="+mn-cs"/>
                          <a:sym typeface="Arial" panose="020B0604020202020204"/>
                        </a:rPr>
                        <a:t>年修正</a:t>
                      </a:r>
                      <a:endParaRPr lang="en-US" sz="900" b="1" i="0" u="none" strike="noStrike" kern="100" cap="none" dirty="0">
                        <a:solidFill>
                          <a:schemeClr val="tx1"/>
                        </a:solidFill>
                        <a:effectLst/>
                        <a:latin typeface="+mn-lt"/>
                        <a:ea typeface="+mn-ea"/>
                        <a:cs typeface="+mn-cs"/>
                        <a:sym typeface="Arial" panose="020B0604020202020204"/>
                      </a:endParaRPr>
                    </a:p>
                  </a:txBody>
                  <a:tcPr marL="56313" marR="56313" marT="0" marB="0"/>
                </a:tc>
                <a:tc>
                  <a:txBody>
                    <a:bodyPr/>
                    <a:lstStyle/>
                    <a:p>
                      <a:pPr marR="0" algn="just" rtl="0">
                        <a:lnSpc>
                          <a:spcPct val="100000"/>
                        </a:lnSpc>
                        <a:spcBef>
                          <a:spcPts val="0"/>
                        </a:spcBef>
                        <a:spcAft>
                          <a:spcPts val="0"/>
                        </a:spcAft>
                        <a:buClr>
                          <a:srgbClr val="000000"/>
                        </a:buClr>
                        <a:buFont typeface="Arial" panose="020B0604020202020204"/>
                      </a:pPr>
                      <a:r>
                        <a:rPr lang="zh-TW" altLang="en-US" sz="900" b="0" i="0" u="none" strike="noStrike" kern="100" cap="none" dirty="0">
                          <a:solidFill>
                            <a:schemeClr val="dk1"/>
                          </a:solidFill>
                          <a:effectLst/>
                          <a:latin typeface="+mn-lt"/>
                          <a:ea typeface="+mn-ea"/>
                          <a:cs typeface="+mn-cs"/>
                          <a:sym typeface="Arial" panose="020B0604020202020204"/>
                        </a:rPr>
                        <a:t>國際海運危險貨物規則</a:t>
                      </a:r>
                      <a:endParaRPr lang="en-US" sz="900" b="0" i="0" u="none" strike="noStrike" kern="100" cap="none" dirty="0">
                        <a:solidFill>
                          <a:schemeClr val="dk1"/>
                        </a:solidFill>
                        <a:effectLst/>
                        <a:latin typeface="+mn-lt"/>
                        <a:ea typeface="+mn-ea"/>
                        <a:cs typeface="+mn-cs"/>
                        <a:sym typeface="Arial" panose="020B0604020202020204"/>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zh-TW" altLang="en-US" sz="900" kern="100" dirty="0">
                          <a:effectLst/>
                        </a:rPr>
                        <a:t>✅</a:t>
                      </a:r>
                      <a:endParaRPr lang="en-US" sz="900" kern="100" dirty="0">
                        <a:effectLst/>
                        <a:latin typeface="DengXian"/>
                        <a:ea typeface="DengXian"/>
                        <a:cs typeface="Times New Roman" panose="02020603050405020304" pitchFamily="18" charset="0"/>
                      </a:endParaRPr>
                    </a:p>
                    <a:p>
                      <a:pPr algn="just">
                        <a:spcAft>
                          <a:spcPts val="0"/>
                        </a:spcAft>
                      </a:pPr>
                      <a:endParaRPr lang="en-US" sz="900" kern="100" dirty="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6"/>
                  </a:ext>
                </a:extLst>
              </a:tr>
              <a:tr h="238827">
                <a:tc>
                  <a:txBody>
                    <a:bodyPr/>
                    <a:lstStyle/>
                    <a:p>
                      <a:pPr algn="just">
                        <a:spcAft>
                          <a:spcPts val="0"/>
                        </a:spcAft>
                      </a:pPr>
                      <a:r>
                        <a:rPr lang="en-US" sz="900" kern="100" dirty="0">
                          <a:solidFill>
                            <a:schemeClr val="tx1"/>
                          </a:solidFill>
                          <a:effectLst/>
                        </a:rPr>
                        <a:t>INMARSAT 75</a:t>
                      </a:r>
                      <a:endParaRPr lang="en-US" sz="900" kern="100" dirty="0">
                        <a:solidFill>
                          <a:schemeClr val="tx1"/>
                        </a:solidFill>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國際海事衛星組織公約</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tc>
                  <a:txBody>
                    <a:bodyPr/>
                    <a:lstStyle/>
                    <a:p>
                      <a:pPr algn="just">
                        <a:spcAft>
                          <a:spcPts val="0"/>
                        </a:spcAft>
                      </a:pPr>
                      <a:r>
                        <a:rPr lang="zh-TW" sz="900" kern="100" dirty="0">
                          <a:effectLst/>
                        </a:rPr>
                        <a:t>✅</a:t>
                      </a:r>
                      <a:endParaRPr lang="en-US" sz="900" kern="100" dirty="0">
                        <a:effectLst/>
                        <a:latin typeface="DengXian"/>
                        <a:ea typeface="DengXian"/>
                        <a:cs typeface="Times New Roman" panose="02020603050405020304" pitchFamily="18" charset="0"/>
                      </a:endParaRPr>
                    </a:p>
                  </a:txBody>
                  <a:tcPr marL="56313" marR="56313" marT="0" marB="0"/>
                </a:tc>
                <a:extLst>
                  <a:ext uri="{0D108BD9-81ED-4DB2-BD59-A6C34878D82A}">
                    <a16:rowId xmlns:a16="http://schemas.microsoft.com/office/drawing/2014/main" val="10017"/>
                  </a:ext>
                </a:extLst>
              </a:tr>
            </a:tbl>
          </a:graphicData>
        </a:graphic>
      </p:graphicFrame>
      <p:pic>
        <p:nvPicPr>
          <p:cNvPr id="3" name="图片 2" descr="/private/var/folders/b7/lkrcqb4n3h52l_gcbr9ks9y40000gn/T/com.kingsoft.wpsoffice.mac/picturecompress_20230417143844/output_1.pngoutput_1"/>
          <p:cNvPicPr>
            <a:picLocks noChangeAspect="1"/>
          </p:cNvPicPr>
          <p:nvPr/>
        </p:nvPicPr>
        <p:blipFill>
          <a:blip r:embed="rId5"/>
          <a:srcRect r="50548" b="2247"/>
          <a:stretch>
            <a:fillRect/>
          </a:stretch>
        </p:blipFill>
        <p:spPr>
          <a:xfrm>
            <a:off x="5340350" y="88900"/>
            <a:ext cx="3809365" cy="50279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635000" y="635000"/>
            <a:ext cx="444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2400" b="1" dirty="0">
                <a:solidFill>
                  <a:srgbClr val="000000"/>
                </a:solidFill>
                <a:latin typeface="League Spartan"/>
                <a:ea typeface="League Spartan"/>
                <a:cs typeface="League Spartan"/>
                <a:sym typeface="League Spartan"/>
              </a:rPr>
              <a:t>第二部分：</a:t>
            </a:r>
            <a:r>
              <a:rPr lang="zh-CN" sz="2400" b="1" dirty="0">
                <a:solidFill>
                  <a:srgbClr val="000000"/>
                </a:solidFill>
                <a:latin typeface="League Spartan"/>
                <a:ea typeface="League Spartan"/>
                <a:cs typeface="League Spartan"/>
                <a:sym typeface="League Spartan"/>
              </a:rPr>
              <a:t>行政</a:t>
            </a:r>
            <a:r>
              <a:rPr lang="zh-CN" altLang="en-US" sz="2400" b="1" dirty="0">
                <a:solidFill>
                  <a:srgbClr val="000000"/>
                </a:solidFill>
                <a:latin typeface="League Spartan"/>
                <a:ea typeface="League Spartan"/>
                <a:cs typeface="League Spartan"/>
                <a:sym typeface="League Spartan"/>
              </a:rPr>
              <a:t>及司法</a:t>
            </a:r>
            <a:endParaRPr sz="2400" b="1" dirty="0">
              <a:solidFill>
                <a:srgbClr val="000000"/>
              </a:solidFill>
              <a:latin typeface="League Spartan"/>
              <a:ea typeface="League Spartan"/>
              <a:cs typeface="League Spartan"/>
              <a:sym typeface="League Spartan"/>
            </a:endParaRPr>
          </a:p>
        </p:txBody>
      </p:sp>
      <p:sp>
        <p:nvSpPr>
          <p:cNvPr id="71" name="Google Shape;71;p15"/>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5"/>
          <p:cNvSpPr txBox="1"/>
          <p:nvPr/>
        </p:nvSpPr>
        <p:spPr>
          <a:xfrm>
            <a:off x="224287" y="1207700"/>
            <a:ext cx="5204603" cy="1731032"/>
          </a:xfrm>
          <a:prstGeom prst="rect">
            <a:avLst/>
          </a:prstGeom>
          <a:noFill/>
          <a:ln>
            <a:noFill/>
          </a:ln>
        </p:spPr>
        <p:txBody>
          <a:bodyPr spcFirstLastPara="1" wrap="square" lIns="91425" tIns="91425" rIns="91425" bIns="91425" anchor="t" anchorCtr="0">
            <a:noAutofit/>
          </a:bodyPr>
          <a:lstStyle/>
          <a:p>
            <a:pPr marL="457200" lvl="0" indent="-317500" algn="l" rtl="0">
              <a:lnSpc>
                <a:spcPts val="2300"/>
              </a:lnSpc>
              <a:spcBef>
                <a:spcPts val="0"/>
              </a:spcBef>
              <a:spcAft>
                <a:spcPts val="0"/>
              </a:spcAft>
              <a:buSzPts val="1400"/>
              <a:buFont typeface="Wingdings" panose="05000000000000000000" pitchFamily="2" charset="2"/>
              <a:buChar char="Ø"/>
            </a:pPr>
            <a:r>
              <a:rPr lang="zh-CN" altLang="en-US" sz="1600" dirty="0">
                <a:latin typeface="Inter" panose="02000503000000020004"/>
                <a:ea typeface="Inter" panose="02000503000000020004"/>
                <a:cs typeface="Inter" panose="02000503000000020004"/>
                <a:sym typeface="Inter" panose="02000503000000020004"/>
              </a:rPr>
              <a:t>行政機構</a:t>
            </a:r>
            <a:endParaRPr lang="en-US" altLang="zh-CN" sz="1600" dirty="0">
              <a:latin typeface="Inter" panose="02000503000000020004"/>
              <a:ea typeface="Inter" panose="02000503000000020004"/>
              <a:cs typeface="Inter" panose="02000503000000020004"/>
              <a:sym typeface="Inter" panose="02000503000000020004"/>
            </a:endParaRPr>
          </a:p>
          <a:p>
            <a:pPr marL="457200" lvl="0" indent="-317500" algn="l" rtl="0">
              <a:lnSpc>
                <a:spcPts val="2300"/>
              </a:lnSpc>
              <a:spcBef>
                <a:spcPts val="0"/>
              </a:spcBef>
              <a:spcAft>
                <a:spcPts val="0"/>
              </a:spcAft>
              <a:buSzPts val="1400"/>
              <a:buFont typeface="Inter" panose="02000503000000020004"/>
              <a:buChar char="●"/>
            </a:pPr>
            <a:r>
              <a:rPr lang="zh-CN" dirty="0">
                <a:latin typeface="Inter" panose="02000503000000020004"/>
                <a:ea typeface="Inter" panose="02000503000000020004"/>
                <a:cs typeface="Inter" panose="02000503000000020004"/>
                <a:sym typeface="Inter" panose="02000503000000020004"/>
              </a:rPr>
              <a:t>澳門海事及水務局（之前稱爲港務局）</a:t>
            </a:r>
            <a:endParaRPr dirty="0">
              <a:latin typeface="Inter" panose="02000503000000020004"/>
              <a:ea typeface="Inter" panose="02000503000000020004"/>
              <a:cs typeface="Inter" panose="02000503000000020004"/>
              <a:sym typeface="Inter" panose="02000503000000020004"/>
            </a:endParaRPr>
          </a:p>
          <a:p>
            <a:pPr marL="457200" indent="-317500">
              <a:lnSpc>
                <a:spcPts val="2300"/>
              </a:lnSpc>
              <a:buSzPts val="1400"/>
              <a:buFont typeface="Inter" panose="02000503000000020004"/>
              <a:buChar char="●"/>
            </a:pPr>
            <a:r>
              <a:rPr lang="zh-TW" altLang="en-US" dirty="0">
                <a:latin typeface="Inter" panose="02000503000000020004"/>
                <a:ea typeface="Inter" panose="02000503000000020004"/>
                <a:cs typeface="Inter" panose="02000503000000020004"/>
              </a:rPr>
              <a:t>第</a:t>
            </a:r>
            <a:r>
              <a:rPr lang="en-US" dirty="0">
                <a:latin typeface="Inter" panose="02000503000000020004"/>
                <a:ea typeface="Inter" panose="02000503000000020004"/>
                <a:cs typeface="Inter" panose="02000503000000020004"/>
              </a:rPr>
              <a:t>14/2013</a:t>
            </a:r>
            <a:r>
              <a:rPr lang="zh-TW" altLang="en-US" dirty="0">
                <a:latin typeface="Inter" panose="02000503000000020004"/>
                <a:ea typeface="Inter" panose="02000503000000020004"/>
                <a:cs typeface="Inter" panose="02000503000000020004"/>
              </a:rPr>
              <a:t>號行政法規：負責行使海事當局權力，促進發展海事活動及協調管理海洋事務及水資源，后由第</a:t>
            </a:r>
            <a:r>
              <a:rPr lang="en-US" dirty="0">
                <a:latin typeface="Inter" panose="02000503000000020004"/>
                <a:ea typeface="Inter" panose="02000503000000020004"/>
                <a:cs typeface="Inter" panose="02000503000000020004"/>
              </a:rPr>
              <a:t>30/2018</a:t>
            </a:r>
            <a:r>
              <a:rPr lang="zh-TW" altLang="en-US" dirty="0">
                <a:latin typeface="Inter" panose="02000503000000020004"/>
                <a:ea typeface="Inter" panose="02000503000000020004"/>
                <a:cs typeface="Inter" panose="02000503000000020004"/>
              </a:rPr>
              <a:t>號行政法規修改，增加關於海洋環境污染管理和海域規劃利用等方面職權</a:t>
            </a:r>
            <a:endParaRPr lang="en-US" altLang="zh-TW" dirty="0">
              <a:latin typeface="Inter" panose="02000503000000020004"/>
              <a:ea typeface="Inter" panose="02000503000000020004"/>
              <a:cs typeface="Inter" panose="02000503000000020004"/>
            </a:endParaRPr>
          </a:p>
          <a:p>
            <a:pPr marL="457200" lvl="0" indent="-317500">
              <a:lnSpc>
                <a:spcPts val="2300"/>
              </a:lnSpc>
              <a:buSzPts val="1400"/>
              <a:buFont typeface="Inter" panose="02000503000000020004"/>
              <a:buChar char="●"/>
            </a:pPr>
            <a:r>
              <a:rPr lang="zh-CN" dirty="0">
                <a:latin typeface="Inter" panose="02000503000000020004"/>
                <a:ea typeface="Inter" panose="02000503000000020004"/>
                <a:cs typeface="Inter" panose="02000503000000020004"/>
                <a:sym typeface="Inter" panose="02000503000000020004"/>
              </a:rPr>
              <a:t>增加關於海洋環境污染管理和海域規劃利用等方面職權</a:t>
            </a:r>
            <a:endParaRPr lang="en-US" altLang="zh-CN" dirty="0">
              <a:latin typeface="Inter" panose="02000503000000020004"/>
              <a:ea typeface="Inter" panose="02000503000000020004"/>
              <a:cs typeface="Inter" panose="02000503000000020004"/>
              <a:sym typeface="Inter" panose="02000503000000020004"/>
            </a:endParaRPr>
          </a:p>
          <a:p>
            <a:pPr marL="457200" lvl="0" indent="-317500">
              <a:lnSpc>
                <a:spcPts val="2300"/>
              </a:lnSpc>
              <a:buSzPts val="1400"/>
              <a:buFont typeface="Wingdings" panose="05000000000000000000" pitchFamily="2" charset="2"/>
              <a:buChar char="Ø"/>
            </a:pPr>
            <a:r>
              <a:rPr lang="zh-CN" altLang="en-US" sz="1600" dirty="0">
                <a:latin typeface="Inter" panose="02000503000000020004"/>
                <a:ea typeface="Inter" panose="02000503000000020004"/>
                <a:cs typeface="Inter" panose="02000503000000020004"/>
                <a:sym typeface="Inter" panose="02000503000000020004"/>
              </a:rPr>
              <a:t>司法體系：</a:t>
            </a:r>
            <a:endParaRPr lang="en-US" altLang="zh-CN" sz="1600" dirty="0">
              <a:latin typeface="Inter" panose="02000503000000020004"/>
              <a:ea typeface="Inter" panose="02000503000000020004"/>
              <a:cs typeface="Inter" panose="02000503000000020004"/>
              <a:sym typeface="Inter" panose="02000503000000020004"/>
            </a:endParaRPr>
          </a:p>
          <a:p>
            <a:pPr marL="457200" lvl="0" indent="-317500">
              <a:lnSpc>
                <a:spcPts val="2300"/>
              </a:lnSpc>
              <a:buSzPts val="1400"/>
              <a:buFont typeface="Inter" panose="02000503000000020004"/>
              <a:buChar char="●"/>
            </a:pPr>
            <a:r>
              <a:rPr lang="zh-TW" altLang="en-US" dirty="0">
                <a:latin typeface="Inter" panose="02000503000000020004"/>
                <a:ea typeface="Inter" panose="02000503000000020004"/>
                <a:cs typeface="Inter" panose="02000503000000020004"/>
              </a:rPr>
              <a:t>三級法院體制</a:t>
            </a:r>
            <a:r>
              <a:rPr lang="zh-CN" altLang="en-US" dirty="0">
                <a:latin typeface="Inter" panose="02000503000000020004"/>
                <a:ea typeface="Inter" panose="02000503000000020004"/>
                <a:cs typeface="Inter" panose="02000503000000020004"/>
              </a:rPr>
              <a:t>（一審、中級、終審）</a:t>
            </a:r>
            <a:endParaRPr lang="en-US" altLang="zh-TW" dirty="0">
              <a:latin typeface="Inter" panose="02000503000000020004"/>
              <a:ea typeface="Inter" panose="02000503000000020004"/>
              <a:cs typeface="Inter" panose="02000503000000020004"/>
            </a:endParaRPr>
          </a:p>
          <a:p>
            <a:pPr marL="457200" lvl="0" indent="-317500">
              <a:lnSpc>
                <a:spcPts val="2300"/>
              </a:lnSpc>
              <a:buSzPts val="1400"/>
              <a:buFont typeface="Inter" panose="02000503000000020004"/>
              <a:buChar char="●"/>
            </a:pPr>
            <a:r>
              <a:rPr lang="zh-CN" altLang="en-US" dirty="0">
                <a:latin typeface="Inter" panose="02000503000000020004"/>
                <a:ea typeface="Inter" panose="02000503000000020004"/>
                <a:cs typeface="Inter" panose="02000503000000020004"/>
                <a:sym typeface="Inter" panose="02000503000000020004"/>
              </a:rPr>
              <a:t>不設專門海事法庭</a:t>
            </a:r>
            <a:endParaRPr lang="en-US" altLang="zh-CN" dirty="0">
              <a:latin typeface="Inter" panose="02000503000000020004"/>
              <a:ea typeface="Inter" panose="02000503000000020004"/>
              <a:cs typeface="Inter" panose="02000503000000020004"/>
              <a:sym typeface="Inter" panose="02000503000000020004"/>
            </a:endParaRPr>
          </a:p>
          <a:p>
            <a:pPr marL="457200" lvl="0" indent="-317500">
              <a:lnSpc>
                <a:spcPts val="2300"/>
              </a:lnSpc>
              <a:buSzPts val="1400"/>
              <a:buFont typeface="Inter" panose="02000503000000020004"/>
              <a:buChar char="●"/>
            </a:pPr>
            <a:r>
              <a:rPr lang="zh-TW" altLang="en-US" dirty="0">
                <a:latin typeface="Inter" panose="02000503000000020004"/>
                <a:ea typeface="Inter" panose="02000503000000020004"/>
                <a:cs typeface="Inter" panose="02000503000000020004"/>
              </a:rPr>
              <a:t>海事海商案件根據不同訴訟請求由民事法庭、行政法庭和刑事法庭管轄</a:t>
            </a:r>
            <a:endParaRPr lang="en-US" altLang="zh-TW" dirty="0">
              <a:latin typeface="Inter" panose="02000503000000020004"/>
              <a:ea typeface="Inter" panose="02000503000000020004"/>
              <a:cs typeface="Inter" panose="02000503000000020004"/>
            </a:endParaRPr>
          </a:p>
          <a:p>
            <a:pPr marL="457200" lvl="0" indent="-317500">
              <a:lnSpc>
                <a:spcPts val="2300"/>
              </a:lnSpc>
              <a:buSzPts val="1400"/>
              <a:buFont typeface="Inter" panose="02000503000000020004"/>
              <a:buChar char="●"/>
            </a:pPr>
            <a:r>
              <a:rPr lang="zh-CN" altLang="en-US" dirty="0">
                <a:latin typeface="Inter" panose="02000503000000020004"/>
                <a:ea typeface="Inter" panose="02000503000000020004"/>
                <a:cs typeface="Inter" panose="02000503000000020004"/>
                <a:sym typeface="Inter" panose="02000503000000020004"/>
              </a:rPr>
              <a:t>海域管轄範圍</a:t>
            </a:r>
            <a:endParaRPr dirty="0">
              <a:latin typeface="Inter" panose="02000503000000020004"/>
              <a:ea typeface="Inter" panose="02000503000000020004"/>
              <a:cs typeface="Inter" panose="02000503000000020004"/>
              <a:sym typeface="Inter" panose="02000503000000020004"/>
            </a:endParaRPr>
          </a:p>
        </p:txBody>
      </p:sp>
      <p:sp>
        <p:nvSpPr>
          <p:cNvPr id="74" name="Google Shape;74;p15"/>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3"/>
              </a:rPr>
              <a:t>Pexels</a:t>
            </a:r>
            <a:endParaRPr sz="800" u="sng">
              <a:solidFill>
                <a:srgbClr val="FFFFFF"/>
              </a:solidFill>
            </a:endParaRPr>
          </a:p>
        </p:txBody>
      </p:sp>
      <p:pic>
        <p:nvPicPr>
          <p:cNvPr id="7" name="Picture 2" descr="https://www.marine.gov.mo/upload_files/20200402095841_65159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649" y="88799"/>
            <a:ext cx="3663351" cy="5062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635000" y="635000"/>
            <a:ext cx="444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2400" b="1" dirty="0">
                <a:solidFill>
                  <a:srgbClr val="000000"/>
                </a:solidFill>
                <a:latin typeface="League Spartan"/>
                <a:ea typeface="League Spartan"/>
                <a:cs typeface="League Spartan"/>
                <a:sym typeface="League Spartan"/>
              </a:rPr>
              <a:t>第二部分：</a:t>
            </a:r>
            <a:r>
              <a:rPr lang="zh-CN" sz="2400" b="1" dirty="0">
                <a:solidFill>
                  <a:srgbClr val="000000"/>
                </a:solidFill>
                <a:latin typeface="League Spartan"/>
                <a:ea typeface="League Spartan"/>
                <a:cs typeface="League Spartan"/>
                <a:sym typeface="League Spartan"/>
              </a:rPr>
              <a:t>行政</a:t>
            </a:r>
            <a:r>
              <a:rPr lang="zh-CN" altLang="en-US" sz="2400" b="1" dirty="0">
                <a:solidFill>
                  <a:srgbClr val="000000"/>
                </a:solidFill>
                <a:latin typeface="League Spartan"/>
                <a:ea typeface="League Spartan"/>
                <a:cs typeface="League Spartan"/>
                <a:sym typeface="League Spartan"/>
              </a:rPr>
              <a:t>及司法</a:t>
            </a:r>
            <a:endParaRPr sz="2400" b="1" dirty="0">
              <a:solidFill>
                <a:srgbClr val="000000"/>
              </a:solidFill>
              <a:latin typeface="League Spartan"/>
              <a:ea typeface="League Spartan"/>
              <a:cs typeface="League Spartan"/>
              <a:sym typeface="League Spartan"/>
            </a:endParaRPr>
          </a:p>
        </p:txBody>
      </p:sp>
      <p:sp>
        <p:nvSpPr>
          <p:cNvPr id="71" name="Google Shape;71;p15"/>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5"/>
          <p:cNvSpPr txBox="1"/>
          <p:nvPr/>
        </p:nvSpPr>
        <p:spPr>
          <a:xfrm>
            <a:off x="138023" y="1150191"/>
            <a:ext cx="5204603" cy="1731032"/>
          </a:xfrm>
          <a:prstGeom prst="rect">
            <a:avLst/>
          </a:prstGeom>
          <a:noFill/>
          <a:ln>
            <a:noFill/>
          </a:ln>
        </p:spPr>
        <p:txBody>
          <a:bodyPr spcFirstLastPara="1" wrap="square" lIns="91425" tIns="91425" rIns="91425" bIns="91425" anchor="t" anchorCtr="0">
            <a:noAutofit/>
          </a:bodyPr>
          <a:lstStyle/>
          <a:p>
            <a:pPr lvl="0"/>
            <a:r>
              <a:rPr lang="zh-CN" altLang="en-US" sz="1600" dirty="0">
                <a:latin typeface="Inter" panose="02000503000000020004"/>
                <a:ea typeface="Inter" panose="02000503000000020004"/>
                <a:cs typeface="Inter" panose="02000503000000020004"/>
                <a:sym typeface="Inter" panose="02000503000000020004"/>
              </a:rPr>
              <a:t>區際司法協助</a:t>
            </a:r>
            <a:endParaRPr lang="en-US" altLang="zh-CN" sz="1600" dirty="0">
              <a:latin typeface="Inter" panose="02000503000000020004"/>
              <a:ea typeface="Inter" panose="02000503000000020004"/>
              <a:cs typeface="Inter" panose="02000503000000020004"/>
              <a:sym typeface="Inter" panose="02000503000000020004"/>
            </a:endParaRPr>
          </a:p>
          <a:p>
            <a:pPr marL="457200" lvl="0" indent="-317500" algn="l" rtl="0">
              <a:lnSpc>
                <a:spcPts val="2300"/>
              </a:lnSpc>
              <a:spcBef>
                <a:spcPts val="0"/>
              </a:spcBef>
              <a:spcAft>
                <a:spcPts val="0"/>
              </a:spcAft>
              <a:buSzPts val="1400"/>
              <a:buFont typeface="Wingdings" panose="05000000000000000000" pitchFamily="2" charset="2"/>
              <a:buChar char="Ø"/>
            </a:pPr>
            <a:endParaRPr lang="en-US" altLang="zh-CN" sz="1600" dirty="0">
              <a:latin typeface="Inter" panose="02000503000000020004"/>
              <a:ea typeface="Inter" panose="02000503000000020004"/>
              <a:cs typeface="Inter" panose="02000503000000020004"/>
              <a:sym typeface="Inter" panose="02000503000000020004"/>
            </a:endParaRPr>
          </a:p>
        </p:txBody>
      </p:sp>
      <p:sp>
        <p:nvSpPr>
          <p:cNvPr id="74" name="Google Shape;74;p15"/>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4"/>
              </a:rPr>
              <a:t>Pexels</a:t>
            </a:r>
            <a:endParaRPr sz="800" u="sng">
              <a:solidFill>
                <a:srgbClr val="FFFFFF"/>
              </a:solidFill>
            </a:endParaRPr>
          </a:p>
        </p:txBody>
      </p:sp>
      <p:pic>
        <p:nvPicPr>
          <p:cNvPr id="7" name="Picture 2" descr="https://www.marine.gov.mo/upload_files/20200402095841_65159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649" y="88799"/>
            <a:ext cx="3663351" cy="506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格 2"/>
          <p:cNvGraphicFramePr/>
          <p:nvPr>
            <p:custDataLst>
              <p:tags r:id="rId1"/>
            </p:custDataLst>
            <p:extLst>
              <p:ext uri="{D42A27DB-BD31-4B8C-83A1-F6EECF244321}">
                <p14:modId xmlns:p14="http://schemas.microsoft.com/office/powerpoint/2010/main" val="3789833223"/>
              </p:ext>
            </p:extLst>
          </p:nvPr>
        </p:nvGraphicFramePr>
        <p:xfrm>
          <a:off x="264544" y="1558925"/>
          <a:ext cx="5220953" cy="3495675"/>
        </p:xfrm>
        <a:graphic>
          <a:graphicData uri="http://schemas.openxmlformats.org/drawingml/2006/table">
            <a:tbl>
              <a:tblPr firstRow="1" bandRow="1">
                <a:tableStyleId>{5C22544A-7EE6-4342-B048-85BDC9FD1C3A}</a:tableStyleId>
              </a:tblPr>
              <a:tblGrid>
                <a:gridCol w="1250203">
                  <a:extLst>
                    <a:ext uri="{9D8B030D-6E8A-4147-A177-3AD203B41FA5}">
                      <a16:colId xmlns:a16="http://schemas.microsoft.com/office/drawing/2014/main" val="20000"/>
                    </a:ext>
                  </a:extLst>
                </a:gridCol>
                <a:gridCol w="1250203">
                  <a:extLst>
                    <a:ext uri="{9D8B030D-6E8A-4147-A177-3AD203B41FA5}">
                      <a16:colId xmlns:a16="http://schemas.microsoft.com/office/drawing/2014/main" val="20001"/>
                    </a:ext>
                  </a:extLst>
                </a:gridCol>
                <a:gridCol w="2720547">
                  <a:extLst>
                    <a:ext uri="{9D8B030D-6E8A-4147-A177-3AD203B41FA5}">
                      <a16:colId xmlns:a16="http://schemas.microsoft.com/office/drawing/2014/main" val="20002"/>
                    </a:ext>
                  </a:extLst>
                </a:gridCol>
              </a:tblGrid>
              <a:tr h="237490">
                <a:tc>
                  <a:txBody>
                    <a:bodyPr/>
                    <a:lstStyle/>
                    <a:p>
                      <a:pPr algn="ctr">
                        <a:buNone/>
                      </a:pPr>
                      <a:r>
                        <a:rPr lang="zh-TW" altLang="zh-CN" sz="1200" dirty="0"/>
                        <a:t>協助對象</a:t>
                      </a:r>
                    </a:p>
                  </a:txBody>
                  <a:tcPr/>
                </a:tc>
                <a:tc>
                  <a:txBody>
                    <a:bodyPr/>
                    <a:lstStyle/>
                    <a:p>
                      <a:pPr algn="ctr">
                        <a:buNone/>
                      </a:pPr>
                      <a:r>
                        <a:rPr lang="zh-TW" altLang="zh-CN" sz="1200"/>
                        <a:t>時間</a:t>
                      </a:r>
                    </a:p>
                  </a:txBody>
                  <a:tcPr/>
                </a:tc>
                <a:tc>
                  <a:txBody>
                    <a:bodyPr/>
                    <a:lstStyle/>
                    <a:p>
                      <a:pPr algn="ctr">
                        <a:buNone/>
                      </a:pPr>
                      <a:r>
                        <a:rPr lang="zh-CN" altLang="en-US" sz="1200"/>
                        <a:t>名称</a:t>
                      </a:r>
                    </a:p>
                  </a:txBody>
                  <a:tcPr/>
                </a:tc>
                <a:extLst>
                  <a:ext uri="{0D108BD9-81ED-4DB2-BD59-A6C34878D82A}">
                    <a16:rowId xmlns:a16="http://schemas.microsoft.com/office/drawing/2014/main" val="10000"/>
                  </a:ext>
                </a:extLst>
              </a:tr>
              <a:tr h="569595">
                <a:tc>
                  <a:txBody>
                    <a:bodyPr/>
                    <a:lstStyle/>
                    <a:p>
                      <a:pPr algn="ctr">
                        <a:buSzTx/>
                        <a:buNone/>
                      </a:pPr>
                      <a:r>
                        <a:rPr lang="zh-CN" altLang="en-US" sz="1200" dirty="0">
                          <a:sym typeface="+mn-ea"/>
                          <a:hlinkClick r:id="rId6"/>
                        </a:rPr>
                        <a:t>內地</a:t>
                      </a:r>
                    </a:p>
                  </a:txBody>
                  <a:tcPr/>
                </a:tc>
                <a:tc>
                  <a:txBody>
                    <a:bodyPr/>
                    <a:lstStyle/>
                    <a:p>
                      <a:pPr algn="ctr">
                        <a:buSzTx/>
                        <a:buNone/>
                      </a:pPr>
                      <a:r>
                        <a:rPr lang="en-US" sz="1200" dirty="0">
                          <a:sym typeface="+mn-ea"/>
                          <a:hlinkClick r:id="rId7"/>
                        </a:rPr>
                        <a:t>39/2001</a:t>
                      </a:r>
                      <a:r>
                        <a:rPr lang="zh-TW" altLang="en-US" sz="1200" dirty="0">
                          <a:sym typeface="+mn-ea"/>
                          <a:hlinkClick r:id="rId7"/>
                        </a:rPr>
                        <a:t>號行政長官公告</a:t>
                      </a:r>
                    </a:p>
                  </a:txBody>
                  <a:tcPr/>
                </a:tc>
                <a:tc>
                  <a:txBody>
                    <a:bodyPr/>
                    <a:lstStyle/>
                    <a:p>
                      <a:pPr algn="ctr">
                        <a:buSzTx/>
                        <a:buNone/>
                      </a:pPr>
                      <a:r>
                        <a:rPr lang="zh-CN" altLang="en-US" sz="1200" dirty="0">
                          <a:sym typeface="+mn-ea"/>
                          <a:hlinkClick r:id="rId7"/>
                        </a:rPr>
                        <a:t>《關於內地與澳門特別行政區法院就民商事案件相互委託送達司法文書和調取證據的安排》</a:t>
                      </a:r>
                    </a:p>
                  </a:txBody>
                  <a:tcPr/>
                </a:tc>
                <a:extLst>
                  <a:ext uri="{0D108BD9-81ED-4DB2-BD59-A6C34878D82A}">
                    <a16:rowId xmlns:a16="http://schemas.microsoft.com/office/drawing/2014/main" val="10001"/>
                  </a:ext>
                </a:extLst>
              </a:tr>
              <a:tr h="403860">
                <a:tc>
                  <a:txBody>
                    <a:bodyPr/>
                    <a:lstStyle/>
                    <a:p>
                      <a:pPr algn="ctr">
                        <a:buSzTx/>
                        <a:buNone/>
                      </a:pPr>
                      <a:r>
                        <a:rPr lang="zh-CN" altLang="en-US" sz="1200" dirty="0">
                          <a:sym typeface="+mn-ea"/>
                          <a:hlinkClick r:id="rId6"/>
                        </a:rPr>
                        <a:t>內地</a:t>
                      </a:r>
                      <a:endParaRPr lang="zh-CN" altLang="en-US" sz="1200" dirty="0"/>
                    </a:p>
                    <a:p>
                      <a:pPr algn="ctr">
                        <a:buSzTx/>
                        <a:buNone/>
                      </a:pPr>
                      <a:endParaRPr lang="zh-CN" altLang="en-US" sz="1200" dirty="0"/>
                    </a:p>
                  </a:txBody>
                  <a:tcPr/>
                </a:tc>
                <a:tc>
                  <a:txBody>
                    <a:bodyPr/>
                    <a:lstStyle/>
                    <a:p>
                      <a:pPr algn="ctr">
                        <a:buSzTx/>
                        <a:buNone/>
                      </a:pPr>
                      <a:r>
                        <a:rPr lang="zh-CN" altLang="en-US" sz="1200" dirty="0">
                          <a:sym typeface="+mn-ea"/>
                          <a:hlinkClick r:id="rId8"/>
                        </a:rPr>
                        <a:t>12/2006</a:t>
                      </a:r>
                      <a:r>
                        <a:rPr lang="zh-TW" altLang="en-US" sz="1200" dirty="0">
                          <a:sym typeface="+mn-ea"/>
                          <a:hlinkClick r:id="rId7"/>
                        </a:rPr>
                        <a:t>號行政長官公告</a:t>
                      </a:r>
                    </a:p>
                  </a:txBody>
                  <a:tcPr/>
                </a:tc>
                <a:tc>
                  <a:txBody>
                    <a:bodyPr/>
                    <a:lstStyle/>
                    <a:p>
                      <a:pPr algn="ctr">
                        <a:buSzTx/>
                        <a:buNone/>
                      </a:pPr>
                      <a:r>
                        <a:rPr lang="zh-CN" altLang="en-US" sz="1200">
                          <a:sym typeface="+mn-ea"/>
                          <a:hlinkClick r:id="rId8"/>
                        </a:rPr>
                        <a:t>《內地與澳門特別行政區關於相互認可和執行民商事判決的安排》</a:t>
                      </a:r>
                    </a:p>
                  </a:txBody>
                  <a:tcPr/>
                </a:tc>
                <a:extLst>
                  <a:ext uri="{0D108BD9-81ED-4DB2-BD59-A6C34878D82A}">
                    <a16:rowId xmlns:a16="http://schemas.microsoft.com/office/drawing/2014/main" val="10002"/>
                  </a:ext>
                </a:extLst>
              </a:tr>
              <a:tr h="403225">
                <a:tc>
                  <a:txBody>
                    <a:bodyPr/>
                    <a:lstStyle/>
                    <a:p>
                      <a:pPr algn="ctr">
                        <a:buSzTx/>
                        <a:buNone/>
                      </a:pPr>
                      <a:r>
                        <a:rPr lang="zh-CN" altLang="en-US" sz="1200">
                          <a:sym typeface="+mn-ea"/>
                          <a:hlinkClick r:id="rId6"/>
                        </a:rPr>
                        <a:t>內地</a:t>
                      </a:r>
                      <a:endParaRPr lang="zh-CN" altLang="en-US" sz="1200"/>
                    </a:p>
                    <a:p>
                      <a:pPr algn="ctr">
                        <a:buSzTx/>
                        <a:buNone/>
                      </a:pPr>
                      <a:endParaRPr lang="zh-CN" altLang="en-US" sz="1200"/>
                    </a:p>
                  </a:txBody>
                  <a:tcPr/>
                </a:tc>
                <a:tc>
                  <a:txBody>
                    <a:bodyPr/>
                    <a:lstStyle/>
                    <a:p>
                      <a:pPr algn="ctr">
                        <a:buSzTx/>
                        <a:buNone/>
                      </a:pPr>
                      <a:r>
                        <a:rPr lang="zh-CN" altLang="en-US" sz="1200" dirty="0">
                          <a:sym typeface="+mn-ea"/>
                          <a:hlinkClick r:id="rId9"/>
                        </a:rPr>
                        <a:t>22/2007</a:t>
                      </a:r>
                      <a:r>
                        <a:rPr lang="zh-TW" altLang="en-US" sz="1200" dirty="0">
                          <a:sym typeface="+mn-ea"/>
                          <a:hlinkClick r:id="rId7"/>
                        </a:rPr>
                        <a:t>號行政長官公告</a:t>
                      </a:r>
                    </a:p>
                  </a:txBody>
                  <a:tcPr/>
                </a:tc>
                <a:tc>
                  <a:txBody>
                    <a:bodyPr/>
                    <a:lstStyle/>
                    <a:p>
                      <a:pPr algn="ctr">
                        <a:buSzTx/>
                        <a:buNone/>
                      </a:pPr>
                      <a:r>
                        <a:rPr lang="zh-CN" altLang="en-US" sz="1200" dirty="0">
                          <a:sym typeface="+mn-ea"/>
                          <a:hlinkClick r:id="rId9"/>
                        </a:rPr>
                        <a:t>《關於內地與澳門特別行政區相互認可和執行仲裁裁決的安排》</a:t>
                      </a:r>
                    </a:p>
                  </a:txBody>
                  <a:tcPr/>
                </a:tc>
                <a:extLst>
                  <a:ext uri="{0D108BD9-81ED-4DB2-BD59-A6C34878D82A}">
                    <a16:rowId xmlns:a16="http://schemas.microsoft.com/office/drawing/2014/main" val="10003"/>
                  </a:ext>
                </a:extLst>
              </a:tr>
              <a:tr h="403860">
                <a:tc>
                  <a:txBody>
                    <a:bodyPr/>
                    <a:lstStyle/>
                    <a:p>
                      <a:pPr algn="ctr">
                        <a:buSzTx/>
                        <a:buNone/>
                      </a:pPr>
                      <a:r>
                        <a:rPr lang="zh-CN" altLang="en-US" sz="1200">
                          <a:sym typeface="+mn-ea"/>
                          <a:hlinkClick r:id="rId6"/>
                        </a:rPr>
                        <a:t>內地</a:t>
                      </a:r>
                    </a:p>
                  </a:txBody>
                  <a:tcPr/>
                </a:tc>
                <a:tc>
                  <a:txBody>
                    <a:bodyPr/>
                    <a:lstStyle/>
                    <a:p>
                      <a:pPr algn="ctr">
                        <a:buSzTx/>
                        <a:buNone/>
                      </a:pPr>
                      <a:r>
                        <a:rPr lang="zh-CN" altLang="en-US" sz="1200">
                          <a:sym typeface="+mn-ea"/>
                          <a:hlinkClick r:id="rId6"/>
                        </a:rPr>
                        <a:t>13/2022</a:t>
                      </a:r>
                      <a:r>
                        <a:rPr lang="zh-TW" altLang="en-US" sz="1200" dirty="0">
                          <a:sym typeface="+mn-ea"/>
                          <a:hlinkClick r:id="rId7"/>
                        </a:rPr>
                        <a:t>號行政長官公告</a:t>
                      </a:r>
                    </a:p>
                  </a:txBody>
                  <a:tcPr/>
                </a:tc>
                <a:tc>
                  <a:txBody>
                    <a:bodyPr/>
                    <a:lstStyle/>
                    <a:p>
                      <a:pPr algn="ctr">
                        <a:buSzTx/>
                        <a:buNone/>
                      </a:pPr>
                      <a:r>
                        <a:rPr lang="zh-CN" altLang="en-US" sz="1200" dirty="0">
                          <a:sym typeface="+mn-ea"/>
                          <a:hlinkClick r:id="rId6"/>
                        </a:rPr>
                        <a:t>《關於內地與澳門特別行政區就仲裁程序相互協助保全的安排》</a:t>
                      </a:r>
                    </a:p>
                  </a:txBody>
                  <a:tcPr/>
                </a:tc>
                <a:extLst>
                  <a:ext uri="{0D108BD9-81ED-4DB2-BD59-A6C34878D82A}">
                    <a16:rowId xmlns:a16="http://schemas.microsoft.com/office/drawing/2014/main" val="10004"/>
                  </a:ext>
                </a:extLst>
              </a:tr>
              <a:tr h="569595">
                <a:tc>
                  <a:txBody>
                    <a:bodyPr/>
                    <a:lstStyle/>
                    <a:p>
                      <a:pPr algn="ctr">
                        <a:buSzTx/>
                        <a:buNone/>
                      </a:pPr>
                      <a:r>
                        <a:rPr lang="zh-CN" altLang="en-US" sz="1200">
                          <a:sym typeface="+mn-ea"/>
                          <a:hlinkClick r:id="rId10"/>
                        </a:rPr>
                        <a:t>香港</a:t>
                      </a:r>
                    </a:p>
                  </a:txBody>
                  <a:tcPr/>
                </a:tc>
                <a:tc>
                  <a:txBody>
                    <a:bodyPr/>
                    <a:lstStyle/>
                    <a:p>
                      <a:pPr algn="ctr">
                        <a:buSzTx/>
                        <a:buNone/>
                      </a:pPr>
                      <a:r>
                        <a:rPr lang="zh-CN" altLang="en-US" sz="1200">
                          <a:sym typeface="+mn-ea"/>
                          <a:hlinkClick r:id="rId10"/>
                        </a:rPr>
                        <a:t>2/2013</a:t>
                      </a:r>
                      <a:r>
                        <a:rPr lang="zh-TW" altLang="en-US" sz="1200" dirty="0">
                          <a:sym typeface="+mn-ea"/>
                          <a:hlinkClick r:id="rId7"/>
                        </a:rPr>
                        <a:t>號行政長官公告</a:t>
                      </a:r>
                    </a:p>
                  </a:txBody>
                  <a:tcPr/>
                </a:tc>
                <a:tc>
                  <a:txBody>
                    <a:bodyPr/>
                    <a:lstStyle/>
                    <a:p>
                      <a:pPr algn="ctr">
                        <a:buSzTx/>
                        <a:buNone/>
                      </a:pPr>
                      <a:r>
                        <a:rPr lang="zh-CN" altLang="en-US" sz="1200" dirty="0">
                          <a:sym typeface="+mn-ea"/>
                          <a:hlinkClick r:id="rId10"/>
                        </a:rPr>
                        <a:t>《關於澳門特別行政區與香港特別行政區相互認可和執行仲裁裁決的安排》</a:t>
                      </a:r>
                    </a:p>
                  </a:txBody>
                  <a:tcPr/>
                </a:tc>
                <a:extLst>
                  <a:ext uri="{0D108BD9-81ED-4DB2-BD59-A6C34878D82A}">
                    <a16:rowId xmlns:a16="http://schemas.microsoft.com/office/drawing/2014/main" val="10005"/>
                  </a:ext>
                </a:extLst>
              </a:tr>
              <a:tr h="569595">
                <a:tc>
                  <a:txBody>
                    <a:bodyPr/>
                    <a:lstStyle/>
                    <a:p>
                      <a:pPr algn="ctr">
                        <a:buSzTx/>
                        <a:buNone/>
                      </a:pPr>
                      <a:r>
                        <a:rPr lang="zh-CN" altLang="en-US" sz="1200">
                          <a:sym typeface="+mn-ea"/>
                          <a:hlinkClick r:id="rId11"/>
                        </a:rPr>
                        <a:t>香港</a:t>
                      </a:r>
                    </a:p>
                  </a:txBody>
                  <a:tcPr/>
                </a:tc>
                <a:tc>
                  <a:txBody>
                    <a:bodyPr/>
                    <a:lstStyle/>
                    <a:p>
                      <a:pPr algn="ctr">
                        <a:buSzTx/>
                        <a:buNone/>
                      </a:pPr>
                      <a:r>
                        <a:rPr lang="zh-CN" altLang="en-US" sz="1200">
                          <a:sym typeface="+mn-ea"/>
                          <a:hlinkClick r:id="rId11"/>
                        </a:rPr>
                        <a:t>1/2018</a:t>
                      </a:r>
                      <a:r>
                        <a:rPr lang="zh-TW" altLang="en-US" sz="1200" dirty="0">
                          <a:sym typeface="+mn-ea"/>
                          <a:hlinkClick r:id="rId7"/>
                        </a:rPr>
                        <a:t>號行政長官公告</a:t>
                      </a:r>
                    </a:p>
                  </a:txBody>
                  <a:tcPr/>
                </a:tc>
                <a:tc>
                  <a:txBody>
                    <a:bodyPr/>
                    <a:lstStyle/>
                    <a:p>
                      <a:pPr algn="ctr">
                        <a:buSzTx/>
                        <a:buNone/>
                      </a:pPr>
                      <a:r>
                        <a:rPr lang="zh-CN" altLang="en-US" sz="1200" dirty="0">
                          <a:sym typeface="+mn-ea"/>
                          <a:hlinkClick r:id="rId11"/>
                        </a:rPr>
                        <a:t>《澳門特別行政區與香港特別行政區對民商事案件相互委托送達司法文書的安排》</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635000" y="635000"/>
            <a:ext cx="444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2400" b="1" dirty="0">
                <a:solidFill>
                  <a:srgbClr val="000000"/>
                </a:solidFill>
                <a:latin typeface="League Spartan"/>
                <a:ea typeface="League Spartan"/>
                <a:cs typeface="League Spartan"/>
                <a:sym typeface="League Spartan"/>
              </a:rPr>
              <a:t>第二部分：</a:t>
            </a:r>
            <a:r>
              <a:rPr lang="zh-CN" sz="2400" b="1" dirty="0">
                <a:solidFill>
                  <a:srgbClr val="000000"/>
                </a:solidFill>
                <a:latin typeface="League Spartan"/>
                <a:ea typeface="League Spartan"/>
                <a:cs typeface="League Spartan"/>
                <a:sym typeface="League Spartan"/>
              </a:rPr>
              <a:t>行政</a:t>
            </a:r>
            <a:r>
              <a:rPr lang="zh-CN" altLang="en-US" sz="2400" b="1" dirty="0">
                <a:solidFill>
                  <a:srgbClr val="000000"/>
                </a:solidFill>
                <a:latin typeface="League Spartan"/>
                <a:ea typeface="League Spartan"/>
                <a:cs typeface="League Spartan"/>
                <a:sym typeface="League Spartan"/>
              </a:rPr>
              <a:t>及司法</a:t>
            </a:r>
            <a:endParaRPr sz="2400" b="1" dirty="0">
              <a:solidFill>
                <a:srgbClr val="000000"/>
              </a:solidFill>
              <a:latin typeface="League Spartan"/>
              <a:ea typeface="League Spartan"/>
              <a:cs typeface="League Spartan"/>
              <a:sym typeface="League Spartan"/>
            </a:endParaRPr>
          </a:p>
        </p:txBody>
      </p:sp>
      <p:sp>
        <p:nvSpPr>
          <p:cNvPr id="71" name="Google Shape;71;p15"/>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5"/>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4"/>
              </a:rPr>
              <a:t>Pexels</a:t>
            </a:r>
            <a:endParaRPr sz="800" u="sng">
              <a:solidFill>
                <a:srgbClr val="FFFFFF"/>
              </a:solidFill>
            </a:endParaRPr>
          </a:p>
        </p:txBody>
      </p:sp>
      <p:pic>
        <p:nvPicPr>
          <p:cNvPr id="7" name="Picture 2" descr="https://www.marine.gov.mo/upload_files/20200402095841_65159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649" y="88799"/>
            <a:ext cx="3663351" cy="506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a:extLst>
              <a:ext uri="{FF2B5EF4-FFF2-40B4-BE49-F238E27FC236}">
                <a16:creationId xmlns:a16="http://schemas.microsoft.com/office/drawing/2014/main" id="{6A603A03-C1A2-09ED-6975-F439D55D1364}"/>
              </a:ext>
            </a:extLst>
          </p:cNvPr>
          <p:cNvGraphicFramePr/>
          <p:nvPr>
            <p:custDataLst>
              <p:tags r:id="rId1"/>
            </p:custDataLst>
            <p:extLst>
              <p:ext uri="{D42A27DB-BD31-4B8C-83A1-F6EECF244321}">
                <p14:modId xmlns:p14="http://schemas.microsoft.com/office/powerpoint/2010/main" val="890469860"/>
              </p:ext>
            </p:extLst>
          </p:nvPr>
        </p:nvGraphicFramePr>
        <p:xfrm>
          <a:off x="294916" y="1660259"/>
          <a:ext cx="5185734" cy="2926080"/>
        </p:xfrm>
        <a:graphic>
          <a:graphicData uri="http://schemas.openxmlformats.org/drawingml/2006/table">
            <a:tbl>
              <a:tblPr firstRow="1" bandRow="1">
                <a:tableStyleId>{5C22544A-7EE6-4342-B048-85BDC9FD1C3A}</a:tableStyleId>
              </a:tblPr>
              <a:tblGrid>
                <a:gridCol w="1728578">
                  <a:extLst>
                    <a:ext uri="{9D8B030D-6E8A-4147-A177-3AD203B41FA5}">
                      <a16:colId xmlns:a16="http://schemas.microsoft.com/office/drawing/2014/main" val="20000"/>
                    </a:ext>
                  </a:extLst>
                </a:gridCol>
                <a:gridCol w="1728578">
                  <a:extLst>
                    <a:ext uri="{9D8B030D-6E8A-4147-A177-3AD203B41FA5}">
                      <a16:colId xmlns:a16="http://schemas.microsoft.com/office/drawing/2014/main" val="20001"/>
                    </a:ext>
                  </a:extLst>
                </a:gridCol>
                <a:gridCol w="1728578">
                  <a:extLst>
                    <a:ext uri="{9D8B030D-6E8A-4147-A177-3AD203B41FA5}">
                      <a16:colId xmlns:a16="http://schemas.microsoft.com/office/drawing/2014/main" val="20002"/>
                    </a:ext>
                  </a:extLst>
                </a:gridCol>
              </a:tblGrid>
              <a:tr h="255415">
                <a:tc>
                  <a:txBody>
                    <a:bodyPr/>
                    <a:lstStyle/>
                    <a:p>
                      <a:pPr algn="ctr">
                        <a:buNone/>
                      </a:pPr>
                      <a:r>
                        <a:rPr lang="zh-CN" altLang="en-US" sz="1200" dirty="0"/>
                        <a:t>时间</a:t>
                      </a:r>
                    </a:p>
                  </a:txBody>
                  <a:tcPr/>
                </a:tc>
                <a:tc>
                  <a:txBody>
                    <a:bodyPr/>
                    <a:lstStyle/>
                    <a:p>
                      <a:pPr algn="ctr">
                        <a:buNone/>
                      </a:pPr>
                      <a:r>
                        <a:rPr lang="zh-TW" altLang="zh-CN" sz="1200" dirty="0"/>
                        <a:t>名稱</a:t>
                      </a:r>
                    </a:p>
                  </a:txBody>
                  <a:tcPr/>
                </a:tc>
                <a:tc>
                  <a:txBody>
                    <a:bodyPr/>
                    <a:lstStyle/>
                    <a:p>
                      <a:pPr algn="ctr">
                        <a:buNone/>
                      </a:pPr>
                      <a:r>
                        <a:rPr lang="zh-CN" altLang="en-US" sz="1200"/>
                        <a:t>主要参加国</a:t>
                      </a:r>
                    </a:p>
                  </a:txBody>
                  <a:tcPr/>
                </a:tc>
                <a:extLst>
                  <a:ext uri="{0D108BD9-81ED-4DB2-BD59-A6C34878D82A}">
                    <a16:rowId xmlns:a16="http://schemas.microsoft.com/office/drawing/2014/main" val="10000"/>
                  </a:ext>
                </a:extLst>
              </a:tr>
              <a:tr h="34736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1200" dirty="0">
                          <a:sym typeface="+mn-ea"/>
                        </a:rPr>
                        <a:t>1954</a:t>
                      </a:r>
                      <a:r>
                        <a:rPr lang="zh-TW" altLang="en-US" sz="1200" dirty="0">
                          <a:sym typeface="+mn-ea"/>
                        </a:rPr>
                        <a:t>年</a:t>
                      </a:r>
                      <a:r>
                        <a:rPr lang="en-US" sz="1200" dirty="0">
                          <a:sym typeface="+mn-ea"/>
                        </a:rPr>
                        <a:t>3</a:t>
                      </a:r>
                      <a:r>
                        <a:rPr lang="zh-TW" altLang="en-US" sz="1200" dirty="0">
                          <a:sym typeface="+mn-ea"/>
                        </a:rPr>
                        <a:t>月</a:t>
                      </a:r>
                      <a:r>
                        <a:rPr lang="en-US" sz="1200" dirty="0">
                          <a:sym typeface="+mn-ea"/>
                        </a:rPr>
                        <a:t>1</a:t>
                      </a:r>
                      <a:r>
                        <a:rPr lang="zh-TW" altLang="en-US" sz="1200" dirty="0">
                          <a:sym typeface="+mn-ea"/>
                        </a:rPr>
                        <a:t>日</a:t>
                      </a:r>
                      <a:r>
                        <a:rPr lang="zh-TW" altLang="en-US" sz="1200" dirty="0"/>
                        <a:t>於海牙</a:t>
                      </a:r>
                      <a:endParaRPr lang="en-US" altLang="zh-CN" sz="1200" dirty="0"/>
                    </a:p>
                    <a:p>
                      <a:pPr algn="ctr">
                        <a:buNone/>
                      </a:pPr>
                      <a:endParaRPr lang="zh-CN" altLang="en-US" sz="1200" dirty="0"/>
                    </a:p>
                  </a:txBody>
                  <a:tcPr/>
                </a:tc>
                <a:tc>
                  <a:txBody>
                    <a:bodyPr/>
                    <a:lstStyle/>
                    <a:p>
                      <a:pPr algn="ctr">
                        <a:buNone/>
                      </a:pPr>
                      <a:r>
                        <a:rPr lang="en-US" altLang="zh-TW" sz="1200" dirty="0">
                          <a:sym typeface="+mn-ea"/>
                          <a:hlinkClick r:id="rId6"/>
                        </a:rPr>
                        <a:t>《</a:t>
                      </a:r>
                      <a:r>
                        <a:rPr lang="zh-TW" altLang="en-US" sz="1200" dirty="0">
                          <a:sym typeface="+mn-ea"/>
                          <a:hlinkClick r:id="rId6"/>
                        </a:rPr>
                        <a:t>民事訴訟程序公約</a:t>
                      </a:r>
                      <a:r>
                        <a:rPr lang="en-US" altLang="zh-TW" sz="1200" dirty="0">
                          <a:sym typeface="+mn-ea"/>
                          <a:hlinkClick r:id="rId6"/>
                        </a:rPr>
                        <a:t>》</a:t>
                      </a:r>
                      <a:endParaRPr lang="zh-CN" altLang="en-US" sz="1200" dirty="0"/>
                    </a:p>
                  </a:txBody>
                  <a:tcPr/>
                </a:tc>
                <a:tc>
                  <a:txBody>
                    <a:bodyPr/>
                    <a:lstStyle/>
                    <a:p>
                      <a:pPr algn="ctr">
                        <a:buNone/>
                      </a:pPr>
                      <a:r>
                        <a:rPr lang="zh-CN" altLang="en-US" sz="1200" dirty="0"/>
                        <a:t>中國</a:t>
                      </a:r>
                      <a:r>
                        <a:rPr lang="zh-TW" altLang="en-US" sz="1200" dirty="0"/>
                        <a:t>、法國、德國、葡萄牙、日本</a:t>
                      </a:r>
                      <a:endParaRPr lang="zh-CN" altLang="en-US" sz="1200" dirty="0"/>
                    </a:p>
                  </a:txBody>
                  <a:tcPr/>
                </a:tc>
                <a:extLst>
                  <a:ext uri="{0D108BD9-81ED-4DB2-BD59-A6C34878D82A}">
                    <a16:rowId xmlns:a16="http://schemas.microsoft.com/office/drawing/2014/main" val="10001"/>
                  </a:ext>
                </a:extLst>
              </a:tr>
              <a:tr h="347366">
                <a:tc>
                  <a:txBody>
                    <a:bodyPr/>
                    <a:lstStyle/>
                    <a:p>
                      <a:pPr algn="ctr">
                        <a:buNone/>
                      </a:pPr>
                      <a:r>
                        <a:rPr lang="en-US" sz="1200" dirty="0">
                          <a:sym typeface="+mn-ea"/>
                        </a:rPr>
                        <a:t>1958</a:t>
                      </a:r>
                      <a:r>
                        <a:rPr lang="zh-TW" altLang="en-US" sz="1200" dirty="0">
                          <a:sym typeface="+mn-ea"/>
                        </a:rPr>
                        <a:t>年</a:t>
                      </a:r>
                      <a:r>
                        <a:rPr lang="en-US" sz="1200" dirty="0">
                          <a:sym typeface="+mn-ea"/>
                        </a:rPr>
                        <a:t>6</a:t>
                      </a:r>
                      <a:r>
                        <a:rPr lang="zh-TW" altLang="en-US" sz="1200" dirty="0">
                          <a:sym typeface="+mn-ea"/>
                        </a:rPr>
                        <a:t>月</a:t>
                      </a:r>
                      <a:r>
                        <a:rPr lang="en-US" sz="1200" dirty="0">
                          <a:sym typeface="+mn-ea"/>
                        </a:rPr>
                        <a:t>10</a:t>
                      </a:r>
                      <a:r>
                        <a:rPr lang="zh-TW" altLang="en-US" sz="1200" dirty="0">
                          <a:sym typeface="+mn-ea"/>
                        </a:rPr>
                        <a:t>日</a:t>
                      </a:r>
                      <a:r>
                        <a:rPr lang="zh-TW" altLang="en-US" sz="1200" dirty="0"/>
                        <a:t>於紐約</a:t>
                      </a:r>
                      <a:endParaRPr lang="zh-CN" altLang="en-US" sz="1200" dirty="0"/>
                    </a:p>
                  </a:txBody>
                  <a:tcPr/>
                </a:tc>
                <a:tc>
                  <a:txBody>
                    <a:bodyPr/>
                    <a:lstStyle/>
                    <a:p>
                      <a:pPr algn="ctr">
                        <a:buNone/>
                      </a:pPr>
                      <a:r>
                        <a:rPr lang="en-US" altLang="zh-TW" sz="1200" dirty="0">
                          <a:sym typeface="+mn-ea"/>
                          <a:hlinkClick r:id="rId7"/>
                        </a:rPr>
                        <a:t>《</a:t>
                      </a:r>
                      <a:r>
                        <a:rPr lang="zh-TW" altLang="en-US" sz="1200" dirty="0">
                          <a:sym typeface="+mn-ea"/>
                          <a:hlinkClick r:id="rId7"/>
                        </a:rPr>
                        <a:t>承認及執行外國公斷裁決公約</a:t>
                      </a:r>
                      <a:r>
                        <a:rPr lang="en-US" altLang="zh-TW" sz="1200" dirty="0">
                          <a:sym typeface="+mn-ea"/>
                          <a:hlinkClick r:id="rId7"/>
                        </a:rPr>
                        <a:t>》</a:t>
                      </a:r>
                      <a:endParaRPr lang="zh-CN" altLang="en-US" sz="1200" dirty="0"/>
                    </a:p>
                  </a:txBody>
                  <a:tcPr/>
                </a:tc>
                <a:tc>
                  <a:txBody>
                    <a:bodyPr/>
                    <a:lstStyle/>
                    <a:p>
                      <a:pPr algn="ctr">
                        <a:buNone/>
                      </a:pPr>
                      <a:r>
                        <a:rPr lang="zh-CN" altLang="en-US" sz="1200" dirty="0"/>
                        <a:t>中國</a:t>
                      </a:r>
                      <a:r>
                        <a:rPr lang="zh-TW" altLang="en-US" sz="1200" dirty="0"/>
                        <a:t>、法國、美國、葡萄牙、日本、加拿大</a:t>
                      </a:r>
                      <a:endParaRPr lang="zh-CN" altLang="en-US" sz="1200" dirty="0"/>
                    </a:p>
                  </a:txBody>
                  <a:tcPr/>
                </a:tc>
                <a:extLst>
                  <a:ext uri="{0D108BD9-81ED-4DB2-BD59-A6C34878D82A}">
                    <a16:rowId xmlns:a16="http://schemas.microsoft.com/office/drawing/2014/main" val="10002"/>
                  </a:ext>
                </a:extLst>
              </a:tr>
              <a:tr h="490398">
                <a:tc>
                  <a:txBody>
                    <a:bodyPr/>
                    <a:lstStyle/>
                    <a:p>
                      <a:pPr algn="ctr">
                        <a:buNone/>
                      </a:pPr>
                      <a:r>
                        <a:rPr lang="en-US" sz="1200" dirty="0">
                          <a:sym typeface="+mn-ea"/>
                        </a:rPr>
                        <a:t>1961</a:t>
                      </a:r>
                      <a:r>
                        <a:rPr lang="zh-TW" altLang="en-US" sz="1200" dirty="0">
                          <a:sym typeface="+mn-ea"/>
                        </a:rPr>
                        <a:t>年</a:t>
                      </a:r>
                      <a:r>
                        <a:rPr lang="en-US" sz="1200" dirty="0">
                          <a:sym typeface="+mn-ea"/>
                        </a:rPr>
                        <a:t>10</a:t>
                      </a:r>
                      <a:r>
                        <a:rPr lang="zh-TW" altLang="en-US" sz="1200" dirty="0">
                          <a:sym typeface="+mn-ea"/>
                        </a:rPr>
                        <a:t>月</a:t>
                      </a:r>
                      <a:r>
                        <a:rPr lang="en-US" sz="1200" dirty="0">
                          <a:sym typeface="+mn-ea"/>
                        </a:rPr>
                        <a:t>5</a:t>
                      </a:r>
                      <a:r>
                        <a:rPr lang="zh-TW" altLang="en-US" sz="1200" dirty="0">
                          <a:sym typeface="+mn-ea"/>
                        </a:rPr>
                        <a:t>日</a:t>
                      </a:r>
                      <a:r>
                        <a:rPr lang="zh-TW" altLang="en-US" sz="1200" dirty="0"/>
                        <a:t>於海牙</a:t>
                      </a:r>
                      <a:endParaRPr lang="zh-CN" altLang="en-US" sz="1200" dirty="0"/>
                    </a:p>
                  </a:txBody>
                  <a:tcPr/>
                </a:tc>
                <a:tc>
                  <a:txBody>
                    <a:bodyPr/>
                    <a:lstStyle/>
                    <a:p>
                      <a:pPr algn="ctr">
                        <a:buNone/>
                      </a:pPr>
                      <a:r>
                        <a:rPr lang="en-US" altLang="zh-TW" sz="1200" dirty="0">
                          <a:sym typeface="+mn-ea"/>
                          <a:hlinkClick r:id="rId8"/>
                        </a:rPr>
                        <a:t>《</a:t>
                      </a:r>
                      <a:r>
                        <a:rPr lang="zh-TW" altLang="en-US" sz="1200" dirty="0">
                          <a:sym typeface="+mn-ea"/>
                          <a:hlinkClick r:id="rId8"/>
                        </a:rPr>
                        <a:t>關於取消外國公文認證要求公約</a:t>
                      </a:r>
                      <a:r>
                        <a:rPr lang="en-US" altLang="zh-TW" sz="1200" dirty="0">
                          <a:sym typeface="+mn-ea"/>
                          <a:hlinkClick r:id="rId8"/>
                        </a:rPr>
                        <a:t>》</a:t>
                      </a:r>
                      <a:endParaRPr lang="zh-CN" altLang="en-US" sz="1200" dirty="0"/>
                    </a:p>
                  </a:txBody>
                  <a:tcPr/>
                </a:tc>
                <a:tc>
                  <a:txBody>
                    <a:bodyPr/>
                    <a:lstStyle/>
                    <a:p>
                      <a:pPr algn="ctr">
                        <a:buNone/>
                      </a:pPr>
                      <a:r>
                        <a:rPr lang="zh-CN" altLang="en-US" sz="1200" dirty="0"/>
                        <a:t>德國</a:t>
                      </a:r>
                      <a:r>
                        <a:rPr lang="zh-TW" altLang="en-US" sz="1200" dirty="0"/>
                        <a:t>、法國、美國、英國、葡萄牙、中國（</a:t>
                      </a:r>
                      <a:r>
                        <a:rPr lang="en-US" altLang="zh-TW" sz="1200" dirty="0"/>
                        <a:t>2023.11.7</a:t>
                      </a:r>
                      <a:r>
                        <a:rPr lang="zh-TW" altLang="en-US" sz="1200" dirty="0"/>
                        <a:t>生效）</a:t>
                      </a:r>
                      <a:endParaRPr lang="zh-CN" altLang="en-US" sz="1200" dirty="0"/>
                    </a:p>
                  </a:txBody>
                  <a:tcPr/>
                </a:tc>
                <a:extLst>
                  <a:ext uri="{0D108BD9-81ED-4DB2-BD59-A6C34878D82A}">
                    <a16:rowId xmlns:a16="http://schemas.microsoft.com/office/drawing/2014/main" val="10003"/>
                  </a:ext>
                </a:extLst>
              </a:tr>
              <a:tr h="49039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1200" dirty="0">
                          <a:sym typeface="+mn-ea"/>
                        </a:rPr>
                        <a:t>1965</a:t>
                      </a:r>
                      <a:r>
                        <a:rPr lang="zh-TW" altLang="en-US" sz="1200" dirty="0">
                          <a:sym typeface="+mn-ea"/>
                        </a:rPr>
                        <a:t>年</a:t>
                      </a:r>
                      <a:r>
                        <a:rPr lang="en-US" sz="1200" dirty="0">
                          <a:sym typeface="+mn-ea"/>
                        </a:rPr>
                        <a:t>11</a:t>
                      </a:r>
                      <a:r>
                        <a:rPr lang="zh-TW" altLang="en-US" sz="1200" dirty="0">
                          <a:sym typeface="+mn-ea"/>
                        </a:rPr>
                        <a:t>月</a:t>
                      </a:r>
                      <a:r>
                        <a:rPr lang="en-US" sz="1200" dirty="0">
                          <a:sym typeface="+mn-ea"/>
                        </a:rPr>
                        <a:t>15</a:t>
                      </a:r>
                      <a:r>
                        <a:rPr lang="zh-TW" altLang="en-US" sz="1200" dirty="0">
                          <a:sym typeface="+mn-ea"/>
                        </a:rPr>
                        <a:t>日</a:t>
                      </a:r>
                      <a:r>
                        <a:rPr lang="zh-TW" altLang="en-US" sz="1200" dirty="0"/>
                        <a:t>於海牙</a:t>
                      </a:r>
                      <a:endParaRPr lang="en-US" altLang="zh-CN" sz="1200" dirty="0"/>
                    </a:p>
                    <a:p>
                      <a:pPr algn="ctr">
                        <a:buNone/>
                      </a:pPr>
                      <a:endParaRPr lang="zh-CN" altLang="en-US" sz="1200" dirty="0"/>
                    </a:p>
                  </a:txBody>
                  <a:tcPr/>
                </a:tc>
                <a:tc>
                  <a:txBody>
                    <a:bodyPr/>
                    <a:lstStyle/>
                    <a:p>
                      <a:pPr algn="ctr">
                        <a:buNone/>
                      </a:pPr>
                      <a:r>
                        <a:rPr lang="en-US" altLang="zh-TW" sz="1200" dirty="0">
                          <a:sym typeface="+mn-ea"/>
                          <a:hlinkClick r:id="rId9"/>
                        </a:rPr>
                        <a:t>《</a:t>
                      </a:r>
                      <a:r>
                        <a:rPr lang="zh-TW" altLang="en-US" sz="1200" dirty="0">
                          <a:sym typeface="+mn-ea"/>
                          <a:hlinkClick r:id="rId9"/>
                        </a:rPr>
                        <a:t>關於向國外送達民事或商事司法文書或司法外文書公約</a:t>
                      </a:r>
                      <a:r>
                        <a:rPr lang="en-US" altLang="zh-TW" sz="1200" dirty="0">
                          <a:sym typeface="+mn-ea"/>
                          <a:hlinkClick r:id="rId9"/>
                        </a:rPr>
                        <a:t>》</a:t>
                      </a:r>
                      <a:endParaRPr lang="zh-CN" altLang="en-US" sz="1200" dirty="0"/>
                    </a:p>
                  </a:txBody>
                  <a:tcPr/>
                </a:tc>
                <a:tc>
                  <a:txBody>
                    <a:bodyPr/>
                    <a:lstStyle/>
                    <a:p>
                      <a:pPr algn="ctr">
                        <a:buNone/>
                      </a:pPr>
                      <a:r>
                        <a:rPr lang="zh-CN" altLang="en-US" sz="1200" dirty="0"/>
                        <a:t>中國</a:t>
                      </a:r>
                      <a:r>
                        <a:rPr lang="zh-TW" altLang="en-US" sz="1200" dirty="0"/>
                        <a:t>、加拿大、法國、德國、美國</a:t>
                      </a:r>
                      <a:endParaRPr lang="zh-CN" altLang="en-US" sz="1200" dirty="0"/>
                    </a:p>
                  </a:txBody>
                  <a:tcPr/>
                </a:tc>
                <a:extLst>
                  <a:ext uri="{0D108BD9-81ED-4DB2-BD59-A6C34878D82A}">
                    <a16:rowId xmlns:a16="http://schemas.microsoft.com/office/drawing/2014/main" val="10004"/>
                  </a:ext>
                </a:extLst>
              </a:tr>
              <a:tr h="347366">
                <a:tc>
                  <a:txBody>
                    <a:bodyPr/>
                    <a:lstStyle/>
                    <a:p>
                      <a:pPr algn="ctr">
                        <a:buNone/>
                      </a:pPr>
                      <a:r>
                        <a:rPr lang="en-US" sz="1200" dirty="0">
                          <a:sym typeface="+mn-ea"/>
                        </a:rPr>
                        <a:t>1970</a:t>
                      </a:r>
                      <a:r>
                        <a:rPr lang="zh-TW" altLang="en-US" sz="1200" dirty="0">
                          <a:sym typeface="+mn-ea"/>
                        </a:rPr>
                        <a:t>年</a:t>
                      </a:r>
                      <a:r>
                        <a:rPr lang="en-US" sz="1200" dirty="0">
                          <a:sym typeface="+mn-ea"/>
                        </a:rPr>
                        <a:t>3</a:t>
                      </a:r>
                      <a:r>
                        <a:rPr lang="zh-TW" altLang="en-US" sz="1200" dirty="0">
                          <a:sym typeface="+mn-ea"/>
                        </a:rPr>
                        <a:t>月</a:t>
                      </a:r>
                      <a:r>
                        <a:rPr lang="en-US" sz="1200" dirty="0">
                          <a:sym typeface="+mn-ea"/>
                        </a:rPr>
                        <a:t>18</a:t>
                      </a:r>
                      <a:r>
                        <a:rPr lang="zh-TW" altLang="en-US" sz="1200" dirty="0">
                          <a:sym typeface="+mn-ea"/>
                        </a:rPr>
                        <a:t>日</a:t>
                      </a:r>
                      <a:r>
                        <a:rPr lang="zh-TW" altLang="en-US" sz="1200" dirty="0"/>
                        <a:t>於海牙</a:t>
                      </a:r>
                      <a:endParaRPr lang="zh-CN" altLang="en-US" sz="1200" dirty="0"/>
                    </a:p>
                  </a:txBody>
                  <a:tcPr/>
                </a:tc>
                <a:tc>
                  <a:txBody>
                    <a:bodyPr/>
                    <a:lstStyle/>
                    <a:p>
                      <a:pPr algn="ctr">
                        <a:buNone/>
                      </a:pPr>
                      <a:r>
                        <a:rPr lang="en-US" altLang="zh-TW" sz="1200" dirty="0">
                          <a:sym typeface="+mn-ea"/>
                          <a:hlinkClick r:id="rId10"/>
                        </a:rPr>
                        <a:t>《</a:t>
                      </a:r>
                      <a:r>
                        <a:rPr lang="zh-TW" altLang="en-US" sz="1200" dirty="0">
                          <a:sym typeface="+mn-ea"/>
                          <a:hlinkClick r:id="rId10"/>
                        </a:rPr>
                        <a:t>關於從國外調取民事或商事證據的公約</a:t>
                      </a:r>
                      <a:r>
                        <a:rPr lang="en-US" altLang="zh-TW" sz="1200" dirty="0">
                          <a:sym typeface="+mn-ea"/>
                          <a:hlinkClick r:id="rId10"/>
                        </a:rPr>
                        <a:t>》</a:t>
                      </a:r>
                      <a:endParaRPr lang="zh-CN" altLang="en-US" sz="1200" dirty="0"/>
                    </a:p>
                  </a:txBody>
                  <a:tcPr/>
                </a:tc>
                <a:tc>
                  <a:txBody>
                    <a:bodyPr/>
                    <a:lstStyle/>
                    <a:p>
                      <a:pPr algn="ctr">
                        <a:buNone/>
                      </a:pPr>
                      <a:r>
                        <a:rPr lang="zh-CN" altLang="en-US" sz="1200" dirty="0"/>
                        <a:t>中國</a:t>
                      </a:r>
                      <a:r>
                        <a:rPr lang="zh-TW" altLang="en-US" sz="1200" dirty="0"/>
                        <a:t>、法國、德國、美國、英國、葡萄牙</a:t>
                      </a:r>
                      <a:endParaRPr lang="zh-CN" altLang="en-US" sz="1200" dirty="0"/>
                    </a:p>
                  </a:txBody>
                  <a:tcPr/>
                </a:tc>
                <a:extLst>
                  <a:ext uri="{0D108BD9-81ED-4DB2-BD59-A6C34878D82A}">
                    <a16:rowId xmlns:a16="http://schemas.microsoft.com/office/drawing/2014/main" val="10005"/>
                  </a:ext>
                </a:extLst>
              </a:tr>
            </a:tbl>
          </a:graphicData>
        </a:graphic>
      </p:graphicFrame>
      <p:sp>
        <p:nvSpPr>
          <p:cNvPr id="4" name="文本框 3">
            <a:extLst>
              <a:ext uri="{FF2B5EF4-FFF2-40B4-BE49-F238E27FC236}">
                <a16:creationId xmlns:a16="http://schemas.microsoft.com/office/drawing/2014/main" id="{03739E9F-6135-228F-B52C-556E3D984127}"/>
              </a:ext>
            </a:extLst>
          </p:cNvPr>
          <p:cNvSpPr txBox="1"/>
          <p:nvPr/>
        </p:nvSpPr>
        <p:spPr>
          <a:xfrm>
            <a:off x="192662" y="1246944"/>
            <a:ext cx="4721382" cy="338554"/>
          </a:xfrm>
          <a:prstGeom prst="rect">
            <a:avLst/>
          </a:prstGeom>
          <a:noFill/>
        </p:spPr>
        <p:txBody>
          <a:bodyPr wrap="square">
            <a:spAutoFit/>
          </a:bodyPr>
          <a:lstStyle/>
          <a:p>
            <a:pPr lvl="0"/>
            <a:r>
              <a:rPr lang="zh-CN" altLang="en-US" sz="1600" dirty="0">
                <a:latin typeface="Inter" panose="02000503000000020004"/>
                <a:ea typeface="Inter" panose="02000503000000020004"/>
                <a:cs typeface="Inter" panose="02000503000000020004"/>
                <a:sym typeface="Inter" panose="02000503000000020004"/>
              </a:rPr>
              <a:t>國際私法協定</a:t>
            </a:r>
            <a:endParaRPr lang="en-US" altLang="zh-CN" sz="1600" dirty="0">
              <a:latin typeface="Inter" panose="02000503000000020004"/>
              <a:ea typeface="Inter" panose="02000503000000020004"/>
              <a:cs typeface="Inter" panose="02000503000000020004"/>
              <a:sym typeface="Inter" panose="020005030000000200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635000" y="635000"/>
            <a:ext cx="4445100" cy="572700"/>
          </a:xfrm>
          <a:prstGeom prst="rect">
            <a:avLst/>
          </a:prstGeom>
        </p:spPr>
        <p:txBody>
          <a:bodyPr spcFirstLastPara="1" wrap="square" lIns="91425" tIns="91425" rIns="91425" bIns="91425" anchor="t" anchorCtr="0">
            <a:noAutofit/>
          </a:bodyPr>
          <a:lstStyle/>
          <a:p>
            <a:pPr lvl="0"/>
            <a:r>
              <a:rPr lang="zh-CN" altLang="en-US" sz="2400" b="1" dirty="0">
                <a:solidFill>
                  <a:srgbClr val="000000"/>
                </a:solidFill>
                <a:latin typeface="League Spartan"/>
                <a:ea typeface="League Spartan"/>
                <a:cs typeface="League Spartan"/>
                <a:sym typeface="League Spartan"/>
              </a:rPr>
              <a:t>第三部分：澳門地區海事產業發展狀況</a:t>
            </a:r>
            <a:endParaRPr sz="2400" b="1" dirty="0">
              <a:solidFill>
                <a:srgbClr val="000000"/>
              </a:solidFill>
              <a:latin typeface="League Spartan"/>
              <a:ea typeface="League Spartan"/>
              <a:cs typeface="League Spartan"/>
              <a:sym typeface="League Spartan"/>
            </a:endParaRPr>
          </a:p>
        </p:txBody>
      </p:sp>
      <p:sp>
        <p:nvSpPr>
          <p:cNvPr id="80" name="Google Shape;80;p16"/>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6"/>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3"/>
              </a:rPr>
              <a:t>Pexels</a:t>
            </a:r>
            <a:endParaRPr sz="800" u="sng">
              <a:solidFill>
                <a:srgbClr val="FFFFFF"/>
              </a:solidFill>
            </a:endParaRPr>
          </a:p>
        </p:txBody>
      </p:sp>
      <p:sp>
        <p:nvSpPr>
          <p:cNvPr id="2" name="文本框 1"/>
          <p:cNvSpPr txBox="1"/>
          <p:nvPr/>
        </p:nvSpPr>
        <p:spPr>
          <a:xfrm>
            <a:off x="475651" y="1662022"/>
            <a:ext cx="4566249" cy="2721579"/>
          </a:xfrm>
          <a:prstGeom prst="rect">
            <a:avLst/>
          </a:prstGeom>
          <a:noFill/>
        </p:spPr>
        <p:txBody>
          <a:bodyPr wrap="square" rtlCol="0">
            <a:spAutoFit/>
          </a:bodyPr>
          <a:lstStyle/>
          <a:p>
            <a:pPr marL="285750" indent="-285750">
              <a:lnSpc>
                <a:spcPts val="2300"/>
              </a:lnSpc>
              <a:buFont typeface="Wingdings" panose="05000000000000000000" pitchFamily="2" charset="2"/>
              <a:buChar char="Ø"/>
            </a:pPr>
            <a:r>
              <a:rPr lang="zh-CN" altLang="en-US" sz="1600" dirty="0">
                <a:latin typeface="+mn-ea"/>
                <a:ea typeface="+mn-ea"/>
              </a:rPr>
              <a:t>港口</a:t>
            </a:r>
            <a:endParaRPr lang="en-US" altLang="zh-CN" sz="1600" dirty="0">
              <a:latin typeface="+mn-ea"/>
              <a:ea typeface="+mn-ea"/>
            </a:endParaRPr>
          </a:p>
          <a:p>
            <a:pPr marL="285750" indent="-285750">
              <a:lnSpc>
                <a:spcPts val="2300"/>
              </a:lnSpc>
              <a:buFont typeface="Wingdings" panose="05000000000000000000" pitchFamily="2" charset="2"/>
              <a:buChar char="Ø"/>
            </a:pPr>
            <a:r>
              <a:rPr lang="zh-CN" altLang="en-US" sz="1600" dirty="0">
                <a:latin typeface="+mn-ea"/>
                <a:ea typeface="+mn-ea"/>
              </a:rPr>
              <a:t>海上活動</a:t>
            </a:r>
            <a:endParaRPr lang="en-US" altLang="zh-CN" sz="1600" dirty="0">
              <a:latin typeface="+mn-ea"/>
              <a:ea typeface="+mn-ea"/>
            </a:endParaRPr>
          </a:p>
          <a:p>
            <a:pPr>
              <a:lnSpc>
                <a:spcPts val="2300"/>
              </a:lnSpc>
            </a:pPr>
            <a:r>
              <a:rPr lang="en-US" altLang="zh-CN" dirty="0">
                <a:latin typeface="+mn-ea"/>
                <a:ea typeface="+mn-ea"/>
              </a:rPr>
              <a:t>1</a:t>
            </a:r>
            <a:r>
              <a:rPr lang="zh-CN" altLang="en-US" dirty="0">
                <a:latin typeface="+mn-ea"/>
                <a:ea typeface="+mn-ea"/>
              </a:rPr>
              <a:t>、貨物運輸</a:t>
            </a:r>
            <a:endParaRPr lang="en-US" altLang="zh-CN" dirty="0">
              <a:latin typeface="+mn-ea"/>
              <a:ea typeface="+mn-ea"/>
            </a:endParaRPr>
          </a:p>
          <a:p>
            <a:pPr>
              <a:lnSpc>
                <a:spcPts val="2300"/>
              </a:lnSpc>
            </a:pPr>
            <a:r>
              <a:rPr lang="en-US" altLang="zh-CN" dirty="0">
                <a:latin typeface="+mn-ea"/>
                <a:ea typeface="+mn-ea"/>
              </a:rPr>
              <a:t>2</a:t>
            </a:r>
            <a:r>
              <a:rPr lang="zh-CN" altLang="en-US" dirty="0">
                <a:latin typeface="+mn-ea"/>
                <a:ea typeface="+mn-ea"/>
              </a:rPr>
              <a:t>、旅客運輸</a:t>
            </a:r>
            <a:endParaRPr lang="en-US" altLang="zh-CN" dirty="0">
              <a:latin typeface="+mn-ea"/>
              <a:ea typeface="+mn-ea"/>
            </a:endParaRPr>
          </a:p>
          <a:p>
            <a:pPr>
              <a:lnSpc>
                <a:spcPts val="2300"/>
              </a:lnSpc>
            </a:pPr>
            <a:r>
              <a:rPr lang="en-US" altLang="zh-CN" dirty="0">
                <a:latin typeface="+mn-ea"/>
                <a:ea typeface="+mn-ea"/>
              </a:rPr>
              <a:t>3</a:t>
            </a:r>
            <a:r>
              <a:rPr lang="zh-CN" altLang="en-US" dirty="0">
                <a:latin typeface="+mn-ea"/>
                <a:ea typeface="+mn-ea"/>
              </a:rPr>
              <a:t>、游艇自由行</a:t>
            </a:r>
            <a:endParaRPr lang="en-US" altLang="zh-CN" dirty="0">
              <a:latin typeface="+mn-ea"/>
              <a:ea typeface="+mn-ea"/>
            </a:endParaRPr>
          </a:p>
          <a:p>
            <a:pPr>
              <a:lnSpc>
                <a:spcPts val="2300"/>
              </a:lnSpc>
            </a:pPr>
            <a:r>
              <a:rPr lang="en-US" altLang="zh-CN" dirty="0">
                <a:latin typeface="+mn-ea"/>
                <a:ea typeface="+mn-ea"/>
              </a:rPr>
              <a:t>4</a:t>
            </a:r>
            <a:r>
              <a:rPr lang="zh-CN" altLang="en-US" dirty="0">
                <a:latin typeface="+mn-ea"/>
                <a:ea typeface="+mn-ea"/>
              </a:rPr>
              <a:t>、輔助及海上支援</a:t>
            </a:r>
            <a:endParaRPr lang="en-US" altLang="zh-CN" dirty="0">
              <a:latin typeface="+mn-ea"/>
              <a:ea typeface="+mn-ea"/>
            </a:endParaRPr>
          </a:p>
          <a:p>
            <a:pPr>
              <a:lnSpc>
                <a:spcPts val="2300"/>
              </a:lnSpc>
            </a:pPr>
            <a:r>
              <a:rPr lang="en-US" altLang="zh-CN" dirty="0">
                <a:latin typeface="+mn-ea"/>
                <a:ea typeface="+mn-ea"/>
              </a:rPr>
              <a:t>5</a:t>
            </a:r>
            <a:r>
              <a:rPr lang="zh-CN" altLang="en-US" dirty="0">
                <a:latin typeface="+mn-ea"/>
                <a:ea typeface="+mn-ea"/>
              </a:rPr>
              <a:t>、海上安全及稽查</a:t>
            </a:r>
            <a:endParaRPr lang="en-US" altLang="zh-CN" dirty="0">
              <a:latin typeface="+mn-ea"/>
              <a:ea typeface="+mn-ea"/>
            </a:endParaRPr>
          </a:p>
          <a:p>
            <a:pPr marL="285750" indent="-285750">
              <a:lnSpc>
                <a:spcPts val="2300"/>
              </a:lnSpc>
              <a:buFont typeface="Wingdings" panose="05000000000000000000" pitchFamily="2" charset="2"/>
              <a:buChar char="Ø"/>
            </a:pPr>
            <a:r>
              <a:rPr lang="zh-CN" altLang="en-US" sz="1600" dirty="0">
                <a:latin typeface="+mn-ea"/>
                <a:ea typeface="+mn-ea"/>
              </a:rPr>
              <a:t>海事教學及研究</a:t>
            </a:r>
            <a:endParaRPr lang="en-US" altLang="zh-CN" sz="1600" dirty="0">
              <a:latin typeface="+mn-ea"/>
              <a:ea typeface="+mn-ea"/>
            </a:endParaRPr>
          </a:p>
          <a:p>
            <a:pPr marL="285750" indent="-285750">
              <a:lnSpc>
                <a:spcPts val="2300"/>
              </a:lnSpc>
              <a:buFont typeface="Wingdings" panose="05000000000000000000" pitchFamily="2" charset="2"/>
              <a:buChar char="Ø"/>
            </a:pPr>
            <a:r>
              <a:rPr lang="zh-CN" altLang="en-US" sz="1600" dirty="0">
                <a:latin typeface="+mn-ea"/>
                <a:ea typeface="+mn-ea"/>
              </a:rPr>
              <a:t>海域污染防控及治理</a:t>
            </a:r>
            <a:endParaRPr lang="en-US" sz="1600" dirty="0">
              <a:latin typeface="+mn-ea"/>
              <a:ea typeface="+mn-ea"/>
            </a:endParaRPr>
          </a:p>
        </p:txBody>
      </p:sp>
      <p:pic>
        <p:nvPicPr>
          <p:cNvPr id="4" name="图片 3" descr="水上的船和建筑&#10;&#10;描述已自动生成">
            <a:extLst>
              <a:ext uri="{FF2B5EF4-FFF2-40B4-BE49-F238E27FC236}">
                <a16:creationId xmlns:a16="http://schemas.microsoft.com/office/drawing/2014/main" id="{64D3150D-5F3A-68C0-4514-67205EADDCA9}"/>
              </a:ext>
            </a:extLst>
          </p:cNvPr>
          <p:cNvPicPr>
            <a:picLocks noChangeAspect="1"/>
          </p:cNvPicPr>
          <p:nvPr/>
        </p:nvPicPr>
        <p:blipFill rotWithShape="1">
          <a:blip r:embed="rId4"/>
          <a:srcRect l="47301"/>
          <a:stretch/>
        </p:blipFill>
        <p:spPr>
          <a:xfrm>
            <a:off x="5080100" y="5238"/>
            <a:ext cx="4065855"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634999" y="635000"/>
            <a:ext cx="4696125" cy="572700"/>
          </a:xfrm>
          <a:prstGeom prst="rect">
            <a:avLst/>
          </a:prstGeom>
        </p:spPr>
        <p:txBody>
          <a:bodyPr spcFirstLastPara="1" wrap="square" lIns="91425" tIns="91425" rIns="91425" bIns="91425" anchor="t" anchorCtr="0">
            <a:noAutofit/>
          </a:bodyPr>
          <a:lstStyle/>
          <a:p>
            <a:r>
              <a:rPr lang="zh-CN" altLang="en-US" sz="2400" b="1" dirty="0">
                <a:solidFill>
                  <a:srgbClr val="000000"/>
                </a:solidFill>
                <a:latin typeface="League Spartan"/>
                <a:ea typeface="League Spartan"/>
                <a:cs typeface="League Spartan"/>
                <a:sym typeface="League Spartan"/>
              </a:rPr>
              <a:t>第四部分：</a:t>
            </a:r>
            <a:r>
              <a:rPr lang="zh-CN" altLang="en-US" sz="2400" b="1" dirty="0">
                <a:solidFill>
                  <a:srgbClr val="000000"/>
                </a:solidFill>
                <a:latin typeface="League Spartan"/>
                <a:ea typeface="League Spartan"/>
                <a:cs typeface="League Spartan"/>
              </a:rPr>
              <a:t>深合區“蓝色产业”</a:t>
            </a:r>
            <a:r>
              <a:rPr lang="en-US" sz="2400" b="1" dirty="0">
                <a:solidFill>
                  <a:srgbClr val="000000"/>
                </a:solidFill>
                <a:latin typeface="League Spartan"/>
                <a:ea typeface="League Spartan"/>
                <a:cs typeface="League Spartan"/>
              </a:rPr>
              <a:t/>
            </a:r>
            <a:br>
              <a:rPr lang="en-US" sz="2400" b="1" dirty="0">
                <a:solidFill>
                  <a:srgbClr val="000000"/>
                </a:solidFill>
                <a:latin typeface="League Spartan"/>
                <a:ea typeface="League Spartan"/>
                <a:cs typeface="League Spartan"/>
              </a:rPr>
            </a:br>
            <a:endParaRPr sz="2400" b="1" dirty="0">
              <a:solidFill>
                <a:srgbClr val="000000"/>
              </a:solidFill>
              <a:latin typeface="League Spartan"/>
              <a:ea typeface="League Spartan"/>
              <a:cs typeface="League Spartan"/>
              <a:sym typeface="League Spartan"/>
            </a:endParaRPr>
          </a:p>
        </p:txBody>
      </p:sp>
      <p:sp>
        <p:nvSpPr>
          <p:cNvPr id="89" name="Google Shape;89;p17"/>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7"/>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3"/>
              </a:rPr>
              <a:t>Pexels</a:t>
            </a:r>
            <a:endParaRPr sz="800" u="sng">
              <a:solidFill>
                <a:srgbClr val="FFFFFF"/>
              </a:solidFill>
            </a:endParaRPr>
          </a:p>
        </p:txBody>
      </p:sp>
      <p:pic>
        <p:nvPicPr>
          <p:cNvPr id="7" name="Picture 2" descr="广东珠海旅游景点地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612" y="88800"/>
            <a:ext cx="4019388" cy="505470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245768" y="1321347"/>
            <a:ext cx="4671289" cy="584775"/>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1600" dirty="0">
                <a:latin typeface="+mn-ea"/>
                <a:ea typeface="+mn-ea"/>
              </a:rPr>
              <a:t>《</a:t>
            </a:r>
            <a:r>
              <a:rPr lang="zh-CN" altLang="en-US" sz="1600" dirty="0">
                <a:latin typeface="+mn-ea"/>
                <a:ea typeface="+mn-ea"/>
              </a:rPr>
              <a:t>总体方案</a:t>
            </a:r>
            <a:r>
              <a:rPr lang="en-US" altLang="zh-CN" sz="1600" dirty="0">
                <a:latin typeface="+mn-ea"/>
                <a:ea typeface="+mn-ea"/>
              </a:rPr>
              <a:t>》</a:t>
            </a:r>
            <a:r>
              <a:rPr lang="zh-CN" altLang="en-US" sz="1600" dirty="0">
                <a:latin typeface="+mn-ea"/>
                <a:ea typeface="+mn-ea"/>
              </a:rPr>
              <a:t>：高水平建设横琴国际休闲旅游岛，加强对周边海岛旅游资源的开发利用。</a:t>
            </a:r>
            <a:endParaRPr lang="en-US" sz="1600" dirty="0">
              <a:latin typeface="+mn-ea"/>
              <a:ea typeface="+mn-ea"/>
            </a:endParaRPr>
          </a:p>
        </p:txBody>
      </p:sp>
      <p:sp>
        <p:nvSpPr>
          <p:cNvPr id="2" name="矩形 1"/>
          <p:cNvSpPr/>
          <p:nvPr/>
        </p:nvSpPr>
        <p:spPr>
          <a:xfrm>
            <a:off x="245768" y="1860676"/>
            <a:ext cx="4671289" cy="1323439"/>
          </a:xfrm>
          <a:prstGeom prst="rect">
            <a:avLst/>
          </a:prstGeom>
        </p:spPr>
        <p:txBody>
          <a:bodyPr wrap="square">
            <a:spAutoFit/>
          </a:bodyPr>
          <a:lstStyle/>
          <a:p>
            <a:pPr marL="342900" indent="-342900" algn="just">
              <a:buFont typeface="Arial" panose="020B0604020202020204" pitchFamily="34" charset="0"/>
              <a:buChar char="•"/>
            </a:pPr>
            <a:r>
              <a:rPr lang="zh-CN" altLang="en-US" sz="1600" dirty="0">
                <a:latin typeface="+mn-ea"/>
                <a:ea typeface="+mn-ea"/>
              </a:rPr>
              <a:t>广东省珠海市管辖的海域面积</a:t>
            </a:r>
            <a:r>
              <a:rPr lang="en-US" sz="1600" dirty="0">
                <a:latin typeface="+mn-ea"/>
                <a:ea typeface="+mn-ea"/>
              </a:rPr>
              <a:t>6,000</a:t>
            </a:r>
            <a:r>
              <a:rPr lang="zh-CN" altLang="en-US" sz="1600" dirty="0">
                <a:latin typeface="+mn-ea"/>
                <a:ea typeface="+mn-ea"/>
              </a:rPr>
              <a:t>平方公里；</a:t>
            </a:r>
            <a:endParaRPr lang="en-US" altLang="zh-CN" sz="1600" dirty="0">
              <a:latin typeface="+mn-ea"/>
              <a:ea typeface="+mn-ea"/>
            </a:endParaRPr>
          </a:p>
          <a:p>
            <a:pPr marL="342900" indent="-342900" algn="just">
              <a:buFont typeface="Arial" panose="020B0604020202020204" pitchFamily="34" charset="0"/>
              <a:buChar char="•"/>
            </a:pPr>
            <a:r>
              <a:rPr lang="zh-CN" altLang="en-US" sz="1600" dirty="0">
                <a:latin typeface="+mn-ea"/>
                <a:ea typeface="+mn-ea"/>
              </a:rPr>
              <a:t>珠海万山管理区管辖的海域</a:t>
            </a:r>
            <a:r>
              <a:rPr lang="en-US" sz="1600" dirty="0">
                <a:latin typeface="+mn-ea"/>
                <a:ea typeface="+mn-ea"/>
              </a:rPr>
              <a:t>3,200</a:t>
            </a:r>
            <a:r>
              <a:rPr lang="zh-CN" altLang="en-US" sz="1600" dirty="0">
                <a:latin typeface="+mn-ea"/>
                <a:ea typeface="+mn-ea"/>
              </a:rPr>
              <a:t>平方公里，水深条件非常好，历来是国际大型货轮的停泊区，具备建设大型港口、发展海洋渔业和滨海旅游的良好环境</a:t>
            </a:r>
            <a:endParaRPr lang="en-US" sz="1600" dirty="0">
              <a:latin typeface="+mn-ea"/>
              <a:ea typeface="+mn-ea"/>
            </a:endParaRPr>
          </a:p>
        </p:txBody>
      </p:sp>
      <p:sp>
        <p:nvSpPr>
          <p:cNvPr id="3" name="矩形 2"/>
          <p:cNvSpPr/>
          <p:nvPr/>
        </p:nvSpPr>
        <p:spPr>
          <a:xfrm>
            <a:off x="245768" y="3138669"/>
            <a:ext cx="4815062" cy="1569660"/>
          </a:xfrm>
          <a:prstGeom prst="rect">
            <a:avLst/>
          </a:prstGeom>
        </p:spPr>
        <p:txBody>
          <a:bodyPr wrap="square">
            <a:spAutoFit/>
          </a:bodyPr>
          <a:lstStyle/>
          <a:p>
            <a:pPr marL="342900" indent="-342900">
              <a:buFont typeface="Arial" panose="020B0604020202020204" pitchFamily="34" charset="0"/>
              <a:buChar char="•"/>
            </a:pPr>
            <a:r>
              <a:rPr lang="zh-CN" altLang="en-US" sz="1600" b="1" dirty="0">
                <a:latin typeface="+mn-ea"/>
                <a:ea typeface="+mn-ea"/>
                <a:cs typeface="Times New Roman" panose="02020603050405020304" pitchFamily="18" charset="0"/>
              </a:rPr>
              <a:t>深合区制定高度开放的自由港法律政策，发展与海洋经济相关的“蓝色产业带”：</a:t>
            </a:r>
            <a:r>
              <a:rPr lang="zh-CN" altLang="en-US" sz="1600" dirty="0">
                <a:latin typeface="+mn-ea"/>
                <a:ea typeface="+mn-ea"/>
                <a:cs typeface="Times New Roman" panose="02020603050405020304" pitchFamily="18" charset="0"/>
              </a:rPr>
              <a:t>建设大型港口，发展航运贸易、物流仓储和食品加工；发展海洋渔业、海水养殖、海产加工；开拓邮轮、游艇等滨海休闲旅游；设立海洋生态、海洋科技等研究教育机构，推动海洋科技研发创新</a:t>
            </a:r>
            <a:endParaRPr lang="en-US" sz="16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7" name="Google Shape;107;p19"/>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9" name="Google Shape;109;p19"/>
          <p:cNvPicPr preferRelativeResize="0"/>
          <p:nvPr/>
        </p:nvPicPr>
        <p:blipFill>
          <a:blip r:embed="rId3"/>
          <a:stretch>
            <a:fillRect/>
          </a:stretch>
        </p:blipFill>
        <p:spPr>
          <a:xfrm>
            <a:off x="5334000" y="0"/>
            <a:ext cx="3810000" cy="5143500"/>
          </a:xfrm>
          <a:prstGeom prst="rect">
            <a:avLst/>
          </a:prstGeom>
          <a:noFill/>
          <a:ln>
            <a:noFill/>
          </a:ln>
        </p:spPr>
      </p:pic>
      <p:sp>
        <p:nvSpPr>
          <p:cNvPr id="110" name="Google Shape;110;p19"/>
          <p:cNvSpPr txBox="1"/>
          <p:nvPr/>
        </p:nvSpPr>
        <p:spPr>
          <a:xfrm>
            <a:off x="80645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800">
                <a:solidFill>
                  <a:srgbClr val="FFFFFF"/>
                </a:solidFill>
              </a:rPr>
              <a:t>Photo by </a:t>
            </a:r>
            <a:r>
              <a:rPr lang="zh-CN" sz="800" u="sng">
                <a:solidFill>
                  <a:srgbClr val="FFFFFF"/>
                </a:solidFill>
                <a:hlinkClick r:id="rId4"/>
              </a:rPr>
              <a:t>Pexels</a:t>
            </a:r>
            <a:endParaRPr sz="800" u="sng">
              <a:solidFill>
                <a:srgbClr val="FFFFFF"/>
              </a:solidFill>
            </a:endParaRPr>
          </a:p>
        </p:txBody>
      </p:sp>
      <p:sp>
        <p:nvSpPr>
          <p:cNvPr id="3" name="文本框 2"/>
          <p:cNvSpPr txBox="1"/>
          <p:nvPr/>
        </p:nvSpPr>
        <p:spPr>
          <a:xfrm>
            <a:off x="0" y="1279088"/>
            <a:ext cx="5285117" cy="2308324"/>
          </a:xfrm>
          <a:prstGeom prst="rect">
            <a:avLst/>
          </a:prstGeom>
          <a:noFill/>
        </p:spPr>
        <p:txBody>
          <a:bodyPr wrap="square" rtlCol="0">
            <a:spAutoFit/>
          </a:bodyPr>
          <a:lstStyle/>
          <a:p>
            <a:r>
              <a:rPr lang="zh-CN" altLang="en-US" sz="4800" dirty="0" smtClean="0">
                <a:latin typeface="+mn-ea"/>
                <a:ea typeface="+mn-ea"/>
              </a:rPr>
              <a:t>謝</a:t>
            </a:r>
            <a:r>
              <a:rPr lang="zh-CN" altLang="en-US" sz="4800" dirty="0" smtClean="0">
                <a:latin typeface="+mn-ea"/>
                <a:ea typeface="+mn-ea"/>
              </a:rPr>
              <a:t>謝</a:t>
            </a:r>
            <a:r>
              <a:rPr lang="zh-CN" altLang="en-US" sz="4800" dirty="0">
                <a:latin typeface="+mn-ea"/>
                <a:ea typeface="+mn-ea"/>
              </a:rPr>
              <a:t>！</a:t>
            </a:r>
            <a:endParaRPr lang="en-US" altLang="zh-CN" sz="4800" dirty="0">
              <a:latin typeface="+mn-ea"/>
              <a:ea typeface="+mn-ea"/>
            </a:endParaRPr>
          </a:p>
          <a:p>
            <a:r>
              <a:rPr lang="en" altLang="zh-CN" sz="4800" dirty="0" err="1">
                <a:latin typeface="Arial Rounded MT Bold" panose="020F0704030504030204" pitchFamily="34" charset="0"/>
                <a:ea typeface="+mn-ea"/>
              </a:rPr>
              <a:t>Muito</a:t>
            </a:r>
            <a:r>
              <a:rPr lang="zh-TW" altLang="en-US" sz="4800" dirty="0">
                <a:latin typeface="Arial Rounded MT Bold" panose="020F0704030504030204" pitchFamily="34" charset="0"/>
                <a:ea typeface="+mn-ea"/>
              </a:rPr>
              <a:t> </a:t>
            </a:r>
            <a:r>
              <a:rPr lang="en" altLang="zh-CN" sz="4800" dirty="0" err="1">
                <a:latin typeface="Arial Rounded MT Bold" panose="020F0704030504030204" pitchFamily="34" charset="0"/>
                <a:ea typeface="+mn-ea"/>
              </a:rPr>
              <a:t>obrigado</a:t>
            </a:r>
            <a:r>
              <a:rPr lang="zh-TW" altLang="en-US" sz="4800" dirty="0">
                <a:latin typeface="Arial Rounded MT Bold" panose="020F0704030504030204" pitchFamily="34" charset="0"/>
                <a:ea typeface="+mn-ea"/>
              </a:rPr>
              <a:t>！</a:t>
            </a:r>
            <a:endParaRPr lang="en-US" altLang="zh-TW" sz="4800" dirty="0">
              <a:latin typeface="Arial Rounded MT Bold" panose="020F0704030504030204" pitchFamily="34" charset="0"/>
              <a:ea typeface="+mn-ea"/>
            </a:endParaRPr>
          </a:p>
          <a:p>
            <a:r>
              <a:rPr lang="en-US" altLang="zh-TW" sz="4800" dirty="0">
                <a:latin typeface="Arial Rounded MT Bold" panose="020F0704030504030204" pitchFamily="34" charset="0"/>
                <a:ea typeface="+mn-ea"/>
              </a:rPr>
              <a:t>Thank you!</a:t>
            </a:r>
            <a:endParaRPr lang="en-US" sz="4800" dirty="0">
              <a:latin typeface="Arial Rounded MT Bold" panose="020F0704030504030204" pitchFamily="34" charset="0"/>
              <a:ea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443755e3-883d-4685-a488-98999fae284e}"/>
  <p:tag name="TABLE_ENDDRAG_ORIGIN_RECT" val="349*249"/>
  <p:tag name="TABLE_ENDDRAG_RECT" val="77*201*350*249"/>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f244876-eabb-4382-91db-2b631333826d}"/>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1011</Words>
  <Application>Microsoft Office PowerPoint</Application>
  <PresentationFormat>全屏显示(16:9)</PresentationFormat>
  <Paragraphs>178</Paragraphs>
  <Slides>9</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新細明體</vt:lpstr>
      <vt:lpstr>DengXian</vt:lpstr>
      <vt:lpstr>宋体</vt:lpstr>
      <vt:lpstr>Wingdings</vt:lpstr>
      <vt:lpstr>华文宋体</vt:lpstr>
      <vt:lpstr>Arial Rounded MT Bold</vt:lpstr>
      <vt:lpstr>Times New Roman</vt:lpstr>
      <vt:lpstr>League Spartan</vt:lpstr>
      <vt:lpstr>Inter</vt:lpstr>
      <vt:lpstr>Simple Light</vt:lpstr>
      <vt:lpstr>PowerPoint 演示文稿</vt:lpstr>
      <vt:lpstr>第一部分：立法</vt:lpstr>
      <vt:lpstr>PowerPoint 演示文稿</vt:lpstr>
      <vt:lpstr>第二部分：行政及司法</vt:lpstr>
      <vt:lpstr>第二部分：行政及司法</vt:lpstr>
      <vt:lpstr>第二部分：行政及司法</vt:lpstr>
      <vt:lpstr>第三部分：澳門地區海事產業發展狀況</vt:lpstr>
      <vt:lpstr>第四部分：深合區“蓝色产业”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澳门特区海商海事法律制度发展现状</dc:title>
  <dc:creator>kellyli</dc:creator>
  <cp:lastModifiedBy>kellyli</cp:lastModifiedBy>
  <cp:revision>40</cp:revision>
  <dcterms:created xsi:type="dcterms:W3CDTF">2023-04-17T07:20:31Z</dcterms:created>
  <dcterms:modified xsi:type="dcterms:W3CDTF">2023-04-18T13:01:10Z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A4CE412B9D31596F71EF3C64913922A8_43</vt:lpwstr>
  </property>
  <property fmtid="{D5CDD505-2E9C-101B-9397-08002B2CF9AE}" pid="3" name="KSOProductBuildVer">
    <vt:lpwstr>2052-5.2.1.7798</vt:lpwstr>
  </property>
</Properties>
</file>