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5" r:id="rId1"/>
  </p:sldMasterIdLst>
  <p:notesMasterIdLst>
    <p:notesMasterId r:id="rId26"/>
  </p:notesMasterIdLst>
  <p:handoutMasterIdLst>
    <p:handoutMasterId r:id="rId27"/>
  </p:handoutMasterIdLst>
  <p:sldIdLst>
    <p:sldId id="1845" r:id="rId2"/>
    <p:sldId id="1936" r:id="rId3"/>
    <p:sldId id="1854" r:id="rId4"/>
    <p:sldId id="1916" r:id="rId5"/>
    <p:sldId id="1917" r:id="rId6"/>
    <p:sldId id="1918" r:id="rId7"/>
    <p:sldId id="1938" r:id="rId8"/>
    <p:sldId id="1940" r:id="rId9"/>
    <p:sldId id="1920" r:id="rId10"/>
    <p:sldId id="1943" r:id="rId11"/>
    <p:sldId id="1921" r:id="rId12"/>
    <p:sldId id="1896" r:id="rId13"/>
    <p:sldId id="1853" r:id="rId14"/>
    <p:sldId id="1946" r:id="rId15"/>
    <p:sldId id="1944" r:id="rId16"/>
    <p:sldId id="1947" r:id="rId17"/>
    <p:sldId id="1945" r:id="rId18"/>
    <p:sldId id="1923" r:id="rId19"/>
    <p:sldId id="1897" r:id="rId20"/>
    <p:sldId id="1948" r:id="rId21"/>
    <p:sldId id="1922" r:id="rId22"/>
    <p:sldId id="1924" r:id="rId23"/>
    <p:sldId id="1942" r:id="rId24"/>
    <p:sldId id="598" r:id="rId25"/>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B1E4CE"/>
    <a:srgbClr val="005825"/>
    <a:srgbClr val="015726"/>
    <a:srgbClr val="D60093"/>
    <a:srgbClr val="00FFFF"/>
    <a:srgbClr val="FF6600"/>
    <a:srgbClr val="C00000"/>
    <a:srgbClr val="0000FF"/>
    <a:srgbClr val="800000"/>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380" autoAdjust="0"/>
    <p:restoredTop sz="94434" autoAdjust="0"/>
  </p:normalViewPr>
  <p:slideViewPr>
    <p:cSldViewPr snapToObjects="1">
      <p:cViewPr varScale="1">
        <p:scale>
          <a:sx n="55" d="100"/>
          <a:sy n="55" d="100"/>
        </p:scale>
        <p:origin x="436" y="4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研究发文数量</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Sheet1!$A$2:$A$13</c:f>
              <c:strCache>
                <c:ptCount val="12"/>
                <c:pt idx="0">
                  <c:v>2011年</c:v>
                </c:pt>
                <c:pt idx="1">
                  <c:v>2012年</c:v>
                </c:pt>
                <c:pt idx="2">
                  <c:v>2013年</c:v>
                </c:pt>
                <c:pt idx="3">
                  <c:v>2014年</c:v>
                </c:pt>
                <c:pt idx="4">
                  <c:v>2015年</c:v>
                </c:pt>
                <c:pt idx="5">
                  <c:v>2016年</c:v>
                </c:pt>
                <c:pt idx="6">
                  <c:v>2017年</c:v>
                </c:pt>
                <c:pt idx="7">
                  <c:v>2018年</c:v>
                </c:pt>
                <c:pt idx="8">
                  <c:v>2019年</c:v>
                </c:pt>
                <c:pt idx="9">
                  <c:v>2020年</c:v>
                </c:pt>
                <c:pt idx="10">
                  <c:v>2021年</c:v>
                </c:pt>
                <c:pt idx="11">
                  <c:v>2022年</c:v>
                </c:pt>
              </c:strCache>
            </c:strRef>
          </c:cat>
          <c:val>
            <c:numRef>
              <c:f>Sheet1!$B$2:$B$13</c:f>
              <c:numCache>
                <c:formatCode>General</c:formatCode>
                <c:ptCount val="12"/>
                <c:pt idx="0">
                  <c:v>18</c:v>
                </c:pt>
                <c:pt idx="1">
                  <c:v>8</c:v>
                </c:pt>
                <c:pt idx="2">
                  <c:v>5</c:v>
                </c:pt>
                <c:pt idx="3">
                  <c:v>6</c:v>
                </c:pt>
                <c:pt idx="4">
                  <c:v>4</c:v>
                </c:pt>
                <c:pt idx="5">
                  <c:v>1</c:v>
                </c:pt>
                <c:pt idx="6">
                  <c:v>5</c:v>
                </c:pt>
                <c:pt idx="7">
                  <c:v>0</c:v>
                </c:pt>
                <c:pt idx="8">
                  <c:v>2</c:v>
                </c:pt>
                <c:pt idx="9">
                  <c:v>2</c:v>
                </c:pt>
                <c:pt idx="10">
                  <c:v>13</c:v>
                </c:pt>
                <c:pt idx="11">
                  <c:v>22</c:v>
                </c:pt>
              </c:numCache>
            </c:numRef>
          </c:val>
          <c:smooth val="0"/>
          <c:extLst>
            <c:ext xmlns:c16="http://schemas.microsoft.com/office/drawing/2014/chart" uri="{C3380CC4-5D6E-409C-BE32-E72D297353CC}">
              <c16:uniqueId val="{00000000-6EDA-47E9-81F8-3F85B9D88F2F}"/>
            </c:ext>
          </c:extLst>
        </c:ser>
        <c:dLbls>
          <c:showLegendKey val="0"/>
          <c:showVal val="0"/>
          <c:showCatName val="0"/>
          <c:showSerName val="0"/>
          <c:showPercent val="0"/>
          <c:showBubbleSize val="0"/>
        </c:dLbls>
        <c:marker val="1"/>
        <c:smooth val="0"/>
        <c:axId val="924962656"/>
        <c:axId val="924957664"/>
      </c:lineChart>
      <c:catAx>
        <c:axId val="9249626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924957664"/>
        <c:crosses val="autoZero"/>
        <c:auto val="1"/>
        <c:lblAlgn val="ctr"/>
        <c:lblOffset val="100"/>
        <c:noMultiLvlLbl val="0"/>
      </c:catAx>
      <c:valAx>
        <c:axId val="9249576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9249626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zh-CN"/>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研究发文数量</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Sheet1!$A$2:$A$13</c:f>
              <c:strCache>
                <c:ptCount val="12"/>
                <c:pt idx="0">
                  <c:v>2011年</c:v>
                </c:pt>
                <c:pt idx="1">
                  <c:v>2012年</c:v>
                </c:pt>
                <c:pt idx="2">
                  <c:v>2013年</c:v>
                </c:pt>
                <c:pt idx="3">
                  <c:v>2014年</c:v>
                </c:pt>
                <c:pt idx="4">
                  <c:v>2015年</c:v>
                </c:pt>
                <c:pt idx="5">
                  <c:v>2016年</c:v>
                </c:pt>
                <c:pt idx="6">
                  <c:v>2017年</c:v>
                </c:pt>
                <c:pt idx="7">
                  <c:v>2018年</c:v>
                </c:pt>
                <c:pt idx="8">
                  <c:v>2019年</c:v>
                </c:pt>
                <c:pt idx="9">
                  <c:v>2020年</c:v>
                </c:pt>
                <c:pt idx="10">
                  <c:v>2021年</c:v>
                </c:pt>
                <c:pt idx="11">
                  <c:v>2022年</c:v>
                </c:pt>
              </c:strCache>
            </c:strRef>
          </c:cat>
          <c:val>
            <c:numRef>
              <c:f>Sheet1!$B$2:$B$13</c:f>
              <c:numCache>
                <c:formatCode>General</c:formatCode>
                <c:ptCount val="12"/>
                <c:pt idx="0">
                  <c:v>6</c:v>
                </c:pt>
                <c:pt idx="1">
                  <c:v>1</c:v>
                </c:pt>
                <c:pt idx="2">
                  <c:v>0</c:v>
                </c:pt>
                <c:pt idx="3">
                  <c:v>1</c:v>
                </c:pt>
                <c:pt idx="4">
                  <c:v>0</c:v>
                </c:pt>
                <c:pt idx="5">
                  <c:v>0</c:v>
                </c:pt>
                <c:pt idx="6">
                  <c:v>0</c:v>
                </c:pt>
                <c:pt idx="7">
                  <c:v>0</c:v>
                </c:pt>
                <c:pt idx="8">
                  <c:v>0</c:v>
                </c:pt>
                <c:pt idx="9">
                  <c:v>0</c:v>
                </c:pt>
                <c:pt idx="10">
                  <c:v>12</c:v>
                </c:pt>
                <c:pt idx="11">
                  <c:v>18</c:v>
                </c:pt>
              </c:numCache>
            </c:numRef>
          </c:val>
          <c:smooth val="0"/>
          <c:extLst>
            <c:ext xmlns:c16="http://schemas.microsoft.com/office/drawing/2014/chart" uri="{C3380CC4-5D6E-409C-BE32-E72D297353CC}">
              <c16:uniqueId val="{00000000-0723-4657-9BC2-69C296E93AF8}"/>
            </c:ext>
          </c:extLst>
        </c:ser>
        <c:dLbls>
          <c:showLegendKey val="0"/>
          <c:showVal val="0"/>
          <c:showCatName val="0"/>
          <c:showSerName val="0"/>
          <c:showPercent val="0"/>
          <c:showBubbleSize val="0"/>
        </c:dLbls>
        <c:marker val="1"/>
        <c:smooth val="0"/>
        <c:axId val="386109120"/>
        <c:axId val="386108288"/>
      </c:lineChart>
      <c:catAx>
        <c:axId val="3861091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386108288"/>
        <c:crosses val="autoZero"/>
        <c:auto val="1"/>
        <c:lblAlgn val="ctr"/>
        <c:lblOffset val="100"/>
        <c:noMultiLvlLbl val="0"/>
      </c:catAx>
      <c:valAx>
        <c:axId val="3861082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3861091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B3ADEA-C1E2-4080-A24D-7DF0296EA283}"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zh-CN" altLang="en-US"/>
        </a:p>
      </dgm:t>
    </dgm:pt>
    <dgm:pt modelId="{1F3A80C0-D52C-4D0D-9F32-213024DFE507}">
      <dgm:prSet phldrT="[文本]"/>
      <dgm:spPr>
        <a:solidFill>
          <a:schemeClr val="bg1"/>
        </a:solidFill>
      </dgm:spPr>
      <dgm:t>
        <a:bodyPr/>
        <a:lstStyle/>
        <a:p>
          <a:r>
            <a:rPr kumimoji="1" lang="zh-CN" altLang="zh-CN" dirty="0">
              <a:solidFill>
                <a:schemeClr val="tx1"/>
              </a:solidFill>
              <a:latin typeface="微软雅黑" panose="020B0503020204020204" pitchFamily="34" charset="-122"/>
              <a:ea typeface="微软雅黑" panose="020B0503020204020204" pitchFamily="34" charset="-122"/>
            </a:rPr>
            <a:t>海啸涌进电厂的</a:t>
          </a:r>
          <a:r>
            <a:rPr kumimoji="1" lang="zh-CN" altLang="zh-CN" dirty="0">
              <a:solidFill>
                <a:srgbClr val="FF0000"/>
              </a:solidFill>
              <a:latin typeface="微软雅黑" panose="020B0503020204020204" pitchFamily="34" charset="-122"/>
              <a:ea typeface="微软雅黑" panose="020B0503020204020204" pitchFamily="34" charset="-122"/>
            </a:rPr>
            <a:t>海水</a:t>
          </a:r>
          <a:endParaRPr lang="zh-CN" altLang="en-US" dirty="0">
            <a:solidFill>
              <a:srgbClr val="FF0000"/>
            </a:solidFill>
          </a:endParaRPr>
        </a:p>
      </dgm:t>
    </dgm:pt>
    <dgm:pt modelId="{AC03EA7D-78FB-4194-80A6-CBE2B8D60940}" type="parTrans" cxnId="{BDAA06C9-47D1-41AD-AA4B-62143313C569}">
      <dgm:prSet/>
      <dgm:spPr/>
      <dgm:t>
        <a:bodyPr/>
        <a:lstStyle/>
        <a:p>
          <a:endParaRPr lang="zh-CN" altLang="en-US"/>
        </a:p>
      </dgm:t>
    </dgm:pt>
    <dgm:pt modelId="{93F4103E-96D1-4256-95FD-41F34BBBC388}" type="sibTrans" cxnId="{BDAA06C9-47D1-41AD-AA4B-62143313C569}">
      <dgm:prSet/>
      <dgm:spPr/>
      <dgm:t>
        <a:bodyPr/>
        <a:lstStyle/>
        <a:p>
          <a:endParaRPr lang="zh-CN" altLang="en-US"/>
        </a:p>
      </dgm:t>
    </dgm:pt>
    <dgm:pt modelId="{6A9A6FF7-3F40-4F15-985E-8326E77688DB}">
      <dgm:prSet phldrT="[文本]"/>
      <dgm:spPr>
        <a:solidFill>
          <a:schemeClr val="bg1"/>
        </a:solidFill>
      </dgm:spPr>
      <dgm:t>
        <a:bodyPr/>
        <a:lstStyle/>
        <a:p>
          <a:r>
            <a:rPr kumimoji="1" lang="zh-CN" altLang="zh-CN" dirty="0">
              <a:solidFill>
                <a:schemeClr val="tx1"/>
              </a:solidFill>
              <a:latin typeface="微软雅黑" panose="020B0503020204020204" pitchFamily="34" charset="-122"/>
              <a:ea typeface="微软雅黑" panose="020B0503020204020204" pitchFamily="34" charset="-122"/>
            </a:rPr>
            <a:t>因选址失误持续从阿武隈山系下的地下水脉流入的</a:t>
          </a:r>
          <a:r>
            <a:rPr kumimoji="1" lang="zh-CN" altLang="zh-CN" dirty="0">
              <a:solidFill>
                <a:srgbClr val="FF0000"/>
              </a:solidFill>
              <a:latin typeface="微软雅黑" panose="020B0503020204020204" pitchFamily="34" charset="-122"/>
              <a:ea typeface="微软雅黑" panose="020B0503020204020204" pitchFamily="34" charset="-122"/>
            </a:rPr>
            <a:t>地下水</a:t>
          </a:r>
          <a:endParaRPr lang="zh-CN" altLang="en-US" dirty="0">
            <a:solidFill>
              <a:srgbClr val="FF0000"/>
            </a:solidFill>
          </a:endParaRPr>
        </a:p>
      </dgm:t>
    </dgm:pt>
    <dgm:pt modelId="{A5B64888-F60C-4EFC-B715-DCA508438D1C}" type="parTrans" cxnId="{00256D3E-78FA-4393-BAC7-269C2CE1D833}">
      <dgm:prSet/>
      <dgm:spPr/>
      <dgm:t>
        <a:bodyPr/>
        <a:lstStyle/>
        <a:p>
          <a:endParaRPr lang="zh-CN" altLang="en-US"/>
        </a:p>
      </dgm:t>
    </dgm:pt>
    <dgm:pt modelId="{C3EA2B80-EE8B-43B3-9748-48DA78D219FF}" type="sibTrans" cxnId="{00256D3E-78FA-4393-BAC7-269C2CE1D833}">
      <dgm:prSet/>
      <dgm:spPr/>
      <dgm:t>
        <a:bodyPr/>
        <a:lstStyle/>
        <a:p>
          <a:endParaRPr lang="zh-CN" altLang="en-US"/>
        </a:p>
      </dgm:t>
    </dgm:pt>
    <dgm:pt modelId="{BF0C263A-C023-4F54-9C5F-56795548A7C0}">
      <dgm:prSet phldrT="[文本]"/>
      <dgm:spPr>
        <a:solidFill>
          <a:schemeClr val="bg1"/>
        </a:solidFill>
      </dgm:spPr>
      <dgm:t>
        <a:bodyPr/>
        <a:lstStyle/>
        <a:p>
          <a:r>
            <a:rPr kumimoji="1" lang="zh-CN" altLang="zh-CN" dirty="0">
              <a:solidFill>
                <a:schemeClr val="tx1"/>
              </a:solidFill>
              <a:latin typeface="微软雅黑" panose="020B0503020204020204" pitchFamily="34" charset="-122"/>
              <a:ea typeface="微软雅黑" panose="020B0503020204020204" pitchFamily="34" charset="-122"/>
            </a:rPr>
            <a:t>雨雪等自然</a:t>
          </a:r>
          <a:r>
            <a:rPr kumimoji="1" lang="zh-CN" altLang="zh-CN" dirty="0">
              <a:solidFill>
                <a:srgbClr val="FF0000"/>
              </a:solidFill>
              <a:latin typeface="微软雅黑" panose="020B0503020204020204" pitchFamily="34" charset="-122"/>
              <a:ea typeface="微软雅黑" panose="020B0503020204020204" pitchFamily="34" charset="-122"/>
            </a:rPr>
            <a:t>降水</a:t>
          </a:r>
          <a:endParaRPr lang="zh-CN" altLang="en-US" dirty="0">
            <a:solidFill>
              <a:srgbClr val="FF0000"/>
            </a:solidFill>
          </a:endParaRPr>
        </a:p>
      </dgm:t>
    </dgm:pt>
    <dgm:pt modelId="{BA95E39F-46B6-42DD-9092-E55AF71E8184}" type="parTrans" cxnId="{5B90053E-7850-449A-88A4-460655F4477E}">
      <dgm:prSet/>
      <dgm:spPr/>
      <dgm:t>
        <a:bodyPr/>
        <a:lstStyle/>
        <a:p>
          <a:endParaRPr lang="zh-CN" altLang="en-US"/>
        </a:p>
      </dgm:t>
    </dgm:pt>
    <dgm:pt modelId="{0484E1AC-A62A-4350-A5C9-72D051D1211A}" type="sibTrans" cxnId="{5B90053E-7850-449A-88A4-460655F4477E}">
      <dgm:prSet/>
      <dgm:spPr/>
      <dgm:t>
        <a:bodyPr/>
        <a:lstStyle/>
        <a:p>
          <a:endParaRPr lang="zh-CN" altLang="en-US"/>
        </a:p>
      </dgm:t>
    </dgm:pt>
    <dgm:pt modelId="{C7F0BFDA-6FE8-438A-9381-B8961824A34E}">
      <dgm:prSet phldrT="[文本]"/>
      <dgm:spPr>
        <a:solidFill>
          <a:schemeClr val="bg1"/>
        </a:solidFill>
      </dgm:spPr>
      <dgm:t>
        <a:bodyPr/>
        <a:lstStyle/>
        <a:p>
          <a:r>
            <a:rPr kumimoji="1" lang="zh-CN" altLang="zh-CN" dirty="0">
              <a:solidFill>
                <a:schemeClr val="tx1"/>
              </a:solidFill>
              <a:latin typeface="微软雅黑" panose="020B0503020204020204" pitchFamily="34" charset="-122"/>
              <a:ea typeface="微软雅黑" panose="020B0503020204020204" pitchFamily="34" charset="-122"/>
            </a:rPr>
            <a:t>日本为了冷却核电机组而引入</a:t>
          </a:r>
          <a:r>
            <a:rPr kumimoji="1" lang="zh-CN" altLang="zh-CN" dirty="0">
              <a:solidFill>
                <a:srgbClr val="FF0000"/>
              </a:solidFill>
              <a:latin typeface="微软雅黑" panose="020B0503020204020204" pitchFamily="34" charset="-122"/>
              <a:ea typeface="微软雅黑" panose="020B0503020204020204" pitchFamily="34" charset="-122"/>
            </a:rPr>
            <a:t>海水漫灌所产生的核污水</a:t>
          </a:r>
          <a:endParaRPr lang="zh-CN" altLang="en-US" dirty="0">
            <a:solidFill>
              <a:srgbClr val="FF0000"/>
            </a:solidFill>
          </a:endParaRPr>
        </a:p>
      </dgm:t>
    </dgm:pt>
    <dgm:pt modelId="{DB7D3572-E549-458B-8910-7BF61F7FC767}" type="parTrans" cxnId="{82F98B6B-D0FA-45C8-B202-56F17AFC6C7E}">
      <dgm:prSet/>
      <dgm:spPr/>
      <dgm:t>
        <a:bodyPr/>
        <a:lstStyle/>
        <a:p>
          <a:endParaRPr lang="zh-CN" altLang="en-US"/>
        </a:p>
      </dgm:t>
    </dgm:pt>
    <dgm:pt modelId="{2DEDFB9C-A4FA-4E8E-8699-37F03E1DA140}" type="sibTrans" cxnId="{82F98B6B-D0FA-45C8-B202-56F17AFC6C7E}">
      <dgm:prSet/>
      <dgm:spPr/>
      <dgm:t>
        <a:bodyPr/>
        <a:lstStyle/>
        <a:p>
          <a:endParaRPr lang="zh-CN" altLang="en-US"/>
        </a:p>
      </dgm:t>
    </dgm:pt>
    <dgm:pt modelId="{85E6E29C-2099-48F6-94D5-914962142754}" type="pres">
      <dgm:prSet presAssocID="{1BB3ADEA-C1E2-4080-A24D-7DF0296EA283}" presName="diagram" presStyleCnt="0">
        <dgm:presLayoutVars>
          <dgm:dir/>
          <dgm:resizeHandles val="exact"/>
        </dgm:presLayoutVars>
      </dgm:prSet>
      <dgm:spPr/>
    </dgm:pt>
    <dgm:pt modelId="{C6AD48F0-ED76-4F70-84BE-1EAFF5E9E61B}" type="pres">
      <dgm:prSet presAssocID="{1F3A80C0-D52C-4D0D-9F32-213024DFE507}" presName="node" presStyleLbl="node1" presStyleIdx="0" presStyleCnt="4" custLinFactNeighborX="-1110" custLinFactNeighborY="-1799">
        <dgm:presLayoutVars>
          <dgm:bulletEnabled val="1"/>
        </dgm:presLayoutVars>
      </dgm:prSet>
      <dgm:spPr/>
    </dgm:pt>
    <dgm:pt modelId="{66E3E1B0-D326-4C34-B9DD-1AABD61DBBF3}" type="pres">
      <dgm:prSet presAssocID="{93F4103E-96D1-4256-95FD-41F34BBBC388}" presName="sibTrans" presStyleCnt="0"/>
      <dgm:spPr/>
    </dgm:pt>
    <dgm:pt modelId="{139D78BD-419C-4798-9CBF-A3BA3899B3A2}" type="pres">
      <dgm:prSet presAssocID="{6A9A6FF7-3F40-4F15-985E-8326E77688DB}" presName="node" presStyleLbl="node1" presStyleIdx="1" presStyleCnt="4">
        <dgm:presLayoutVars>
          <dgm:bulletEnabled val="1"/>
        </dgm:presLayoutVars>
      </dgm:prSet>
      <dgm:spPr/>
    </dgm:pt>
    <dgm:pt modelId="{A4ECF217-A537-4940-805D-DB62444DED95}" type="pres">
      <dgm:prSet presAssocID="{C3EA2B80-EE8B-43B3-9748-48DA78D219FF}" presName="sibTrans" presStyleCnt="0"/>
      <dgm:spPr/>
    </dgm:pt>
    <dgm:pt modelId="{90D67D0D-B61C-450F-91D0-B405812E7D00}" type="pres">
      <dgm:prSet presAssocID="{BF0C263A-C023-4F54-9C5F-56795548A7C0}" presName="node" presStyleLbl="node1" presStyleIdx="2" presStyleCnt="4">
        <dgm:presLayoutVars>
          <dgm:bulletEnabled val="1"/>
        </dgm:presLayoutVars>
      </dgm:prSet>
      <dgm:spPr/>
    </dgm:pt>
    <dgm:pt modelId="{A0A7F51A-D4EC-412C-9FEE-F00AFEF62412}" type="pres">
      <dgm:prSet presAssocID="{0484E1AC-A62A-4350-A5C9-72D051D1211A}" presName="sibTrans" presStyleCnt="0"/>
      <dgm:spPr/>
    </dgm:pt>
    <dgm:pt modelId="{51BEEEC0-2D12-42EC-B779-8893175B288F}" type="pres">
      <dgm:prSet presAssocID="{C7F0BFDA-6FE8-438A-9381-B8961824A34E}" presName="node" presStyleLbl="node1" presStyleIdx="3" presStyleCnt="4">
        <dgm:presLayoutVars>
          <dgm:bulletEnabled val="1"/>
        </dgm:presLayoutVars>
      </dgm:prSet>
      <dgm:spPr/>
    </dgm:pt>
  </dgm:ptLst>
  <dgm:cxnLst>
    <dgm:cxn modelId="{79543C0E-1A3B-40AB-9101-E5E91848C09C}" type="presOf" srcId="{6A9A6FF7-3F40-4F15-985E-8326E77688DB}" destId="{139D78BD-419C-4798-9CBF-A3BA3899B3A2}" srcOrd="0" destOrd="0" presId="urn:microsoft.com/office/officeart/2005/8/layout/default"/>
    <dgm:cxn modelId="{4988FB35-67C4-4419-9B92-A21160C6E7AB}" type="presOf" srcId="{BF0C263A-C023-4F54-9C5F-56795548A7C0}" destId="{90D67D0D-B61C-450F-91D0-B405812E7D00}" srcOrd="0" destOrd="0" presId="urn:microsoft.com/office/officeart/2005/8/layout/default"/>
    <dgm:cxn modelId="{5B90053E-7850-449A-88A4-460655F4477E}" srcId="{1BB3ADEA-C1E2-4080-A24D-7DF0296EA283}" destId="{BF0C263A-C023-4F54-9C5F-56795548A7C0}" srcOrd="2" destOrd="0" parTransId="{BA95E39F-46B6-42DD-9092-E55AF71E8184}" sibTransId="{0484E1AC-A62A-4350-A5C9-72D051D1211A}"/>
    <dgm:cxn modelId="{00256D3E-78FA-4393-BAC7-269C2CE1D833}" srcId="{1BB3ADEA-C1E2-4080-A24D-7DF0296EA283}" destId="{6A9A6FF7-3F40-4F15-985E-8326E77688DB}" srcOrd="1" destOrd="0" parTransId="{A5B64888-F60C-4EFC-B715-DCA508438D1C}" sibTransId="{C3EA2B80-EE8B-43B3-9748-48DA78D219FF}"/>
    <dgm:cxn modelId="{8A58D941-7F4B-460D-B3CC-D050D0BBB083}" type="presOf" srcId="{C7F0BFDA-6FE8-438A-9381-B8961824A34E}" destId="{51BEEEC0-2D12-42EC-B779-8893175B288F}" srcOrd="0" destOrd="0" presId="urn:microsoft.com/office/officeart/2005/8/layout/default"/>
    <dgm:cxn modelId="{82F98B6B-D0FA-45C8-B202-56F17AFC6C7E}" srcId="{1BB3ADEA-C1E2-4080-A24D-7DF0296EA283}" destId="{C7F0BFDA-6FE8-438A-9381-B8961824A34E}" srcOrd="3" destOrd="0" parTransId="{DB7D3572-E549-458B-8910-7BF61F7FC767}" sibTransId="{2DEDFB9C-A4FA-4E8E-8699-37F03E1DA140}"/>
    <dgm:cxn modelId="{CF2A1F51-1CB3-48B8-9302-5C76C675FE2B}" type="presOf" srcId="{1BB3ADEA-C1E2-4080-A24D-7DF0296EA283}" destId="{85E6E29C-2099-48F6-94D5-914962142754}" srcOrd="0" destOrd="0" presId="urn:microsoft.com/office/officeart/2005/8/layout/default"/>
    <dgm:cxn modelId="{358EBAA2-0851-49D1-A104-3E53D8F97022}" type="presOf" srcId="{1F3A80C0-D52C-4D0D-9F32-213024DFE507}" destId="{C6AD48F0-ED76-4F70-84BE-1EAFF5E9E61B}" srcOrd="0" destOrd="0" presId="urn:microsoft.com/office/officeart/2005/8/layout/default"/>
    <dgm:cxn modelId="{BDAA06C9-47D1-41AD-AA4B-62143313C569}" srcId="{1BB3ADEA-C1E2-4080-A24D-7DF0296EA283}" destId="{1F3A80C0-D52C-4D0D-9F32-213024DFE507}" srcOrd="0" destOrd="0" parTransId="{AC03EA7D-78FB-4194-80A6-CBE2B8D60940}" sibTransId="{93F4103E-96D1-4256-95FD-41F34BBBC388}"/>
    <dgm:cxn modelId="{083F2C3C-1877-40D2-8CCE-B4A8A408DE85}" type="presParOf" srcId="{85E6E29C-2099-48F6-94D5-914962142754}" destId="{C6AD48F0-ED76-4F70-84BE-1EAFF5E9E61B}" srcOrd="0" destOrd="0" presId="urn:microsoft.com/office/officeart/2005/8/layout/default"/>
    <dgm:cxn modelId="{C9657E4B-0179-4A2B-A5B5-9CDF4891D0BB}" type="presParOf" srcId="{85E6E29C-2099-48F6-94D5-914962142754}" destId="{66E3E1B0-D326-4C34-B9DD-1AABD61DBBF3}" srcOrd="1" destOrd="0" presId="urn:microsoft.com/office/officeart/2005/8/layout/default"/>
    <dgm:cxn modelId="{F1ED627F-6ED8-4178-92F3-38EFE0A4B50B}" type="presParOf" srcId="{85E6E29C-2099-48F6-94D5-914962142754}" destId="{139D78BD-419C-4798-9CBF-A3BA3899B3A2}" srcOrd="2" destOrd="0" presId="urn:microsoft.com/office/officeart/2005/8/layout/default"/>
    <dgm:cxn modelId="{6167CFD1-BEF5-49B3-A99F-DD225C3C9A17}" type="presParOf" srcId="{85E6E29C-2099-48F6-94D5-914962142754}" destId="{A4ECF217-A537-4940-805D-DB62444DED95}" srcOrd="3" destOrd="0" presId="urn:microsoft.com/office/officeart/2005/8/layout/default"/>
    <dgm:cxn modelId="{35FCCADD-6609-4D68-AC4B-3D1BC0CF7F13}" type="presParOf" srcId="{85E6E29C-2099-48F6-94D5-914962142754}" destId="{90D67D0D-B61C-450F-91D0-B405812E7D00}" srcOrd="4" destOrd="0" presId="urn:microsoft.com/office/officeart/2005/8/layout/default"/>
    <dgm:cxn modelId="{BE73A67D-6DE1-49B0-A714-7D2CC8FA31A7}" type="presParOf" srcId="{85E6E29C-2099-48F6-94D5-914962142754}" destId="{A0A7F51A-D4EC-412C-9FEE-F00AFEF62412}" srcOrd="5" destOrd="0" presId="urn:microsoft.com/office/officeart/2005/8/layout/default"/>
    <dgm:cxn modelId="{7129731F-F1B7-472C-B501-E35B1ADA7868}" type="presParOf" srcId="{85E6E29C-2099-48F6-94D5-914962142754}" destId="{51BEEEC0-2D12-42EC-B779-8893175B288F}"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769B7CD-BA29-4AB7-9FE1-EF45213A6887}" type="doc">
      <dgm:prSet loTypeId="urn:microsoft.com/office/officeart/2005/8/layout/venn1" loCatId="relationship" qsTypeId="urn:microsoft.com/office/officeart/2005/8/quickstyle/simple1" qsCatId="simple" csTypeId="urn:microsoft.com/office/officeart/2005/8/colors/accent1_2" csCatId="accent1" phldr="1"/>
      <dgm:spPr/>
    </dgm:pt>
    <dgm:pt modelId="{C42FB27B-F408-4811-B4F2-1EA948DCF481}">
      <dgm:prSet phldrT="[文本]"/>
      <dgm:spPr/>
      <dgm:t>
        <a:bodyPr/>
        <a:lstStyle/>
        <a:p>
          <a:r>
            <a:rPr kumimoji="1" lang="zh-CN" altLang="zh-CN" dirty="0">
              <a:latin typeface="微软雅黑" panose="020B0503020204020204" pitchFamily="34" charset="-122"/>
              <a:ea typeface="微软雅黑" panose="020B0503020204020204" pitchFamily="34" charset="-122"/>
            </a:rPr>
            <a:t>处置（</a:t>
          </a:r>
          <a:r>
            <a:rPr kumimoji="1" lang="en-US" altLang="zh-CN" dirty="0">
              <a:latin typeface="微软雅黑" panose="020B0503020204020204" pitchFamily="34" charset="-122"/>
              <a:ea typeface="微软雅黑" panose="020B0503020204020204" pitchFamily="34" charset="-122"/>
            </a:rPr>
            <a:t>disposal</a:t>
          </a:r>
          <a:r>
            <a:rPr kumimoji="1" lang="zh-CN" altLang="zh-CN" dirty="0">
              <a:latin typeface="微软雅黑" panose="020B0503020204020204" pitchFamily="34" charset="-122"/>
              <a:ea typeface="微软雅黑" panose="020B0503020204020204" pitchFamily="34" charset="-122"/>
            </a:rPr>
            <a:t>）</a:t>
          </a:r>
          <a:endParaRPr lang="zh-CN" altLang="en-US" dirty="0"/>
        </a:p>
      </dgm:t>
    </dgm:pt>
    <dgm:pt modelId="{75A404A7-C596-4703-83EB-4116D6073A90}" type="parTrans" cxnId="{A65C19D0-826A-4ABB-BA3D-07ACACE44813}">
      <dgm:prSet/>
      <dgm:spPr/>
      <dgm:t>
        <a:bodyPr/>
        <a:lstStyle/>
        <a:p>
          <a:endParaRPr lang="zh-CN" altLang="en-US"/>
        </a:p>
      </dgm:t>
    </dgm:pt>
    <dgm:pt modelId="{A5253C31-EF2E-4CA2-BF82-026F4DF6AFE1}" type="sibTrans" cxnId="{A65C19D0-826A-4ABB-BA3D-07ACACE44813}">
      <dgm:prSet/>
      <dgm:spPr/>
      <dgm:t>
        <a:bodyPr/>
        <a:lstStyle/>
        <a:p>
          <a:endParaRPr lang="zh-CN" altLang="en-US"/>
        </a:p>
      </dgm:t>
    </dgm:pt>
    <dgm:pt modelId="{1438BADC-87AA-42F8-950B-3C46E69EEBB5}">
      <dgm:prSet phldrT="[文本]"/>
      <dgm:spPr/>
      <dgm:t>
        <a:bodyPr/>
        <a:lstStyle/>
        <a:p>
          <a:r>
            <a:rPr kumimoji="1" lang="zh-CN" altLang="zh-CN" dirty="0">
              <a:latin typeface="微软雅黑" panose="020B0503020204020204" pitchFamily="34" charset="-122"/>
              <a:ea typeface="微软雅黑" panose="020B0503020204020204" pitchFamily="34" charset="-122"/>
            </a:rPr>
            <a:t>排放</a:t>
          </a:r>
          <a:r>
            <a:rPr kumimoji="1" lang="en-US" altLang="zh-CN" dirty="0">
              <a:latin typeface="微软雅黑" panose="020B0503020204020204" pitchFamily="34" charset="-122"/>
              <a:ea typeface="微软雅黑" panose="020B0503020204020204" pitchFamily="34" charset="-122"/>
            </a:rPr>
            <a:t>(release) </a:t>
          </a:r>
          <a:endParaRPr lang="zh-CN" altLang="en-US" dirty="0"/>
        </a:p>
      </dgm:t>
    </dgm:pt>
    <dgm:pt modelId="{ADC79E3E-1FAD-4481-831D-D632929542A4}" type="parTrans" cxnId="{A199FEA9-F58B-46B0-9590-B0F29E2B5C54}">
      <dgm:prSet/>
      <dgm:spPr/>
      <dgm:t>
        <a:bodyPr/>
        <a:lstStyle/>
        <a:p>
          <a:endParaRPr lang="zh-CN" altLang="en-US"/>
        </a:p>
      </dgm:t>
    </dgm:pt>
    <dgm:pt modelId="{2D477B49-6ADC-4F57-9A5E-40615D386E9E}" type="sibTrans" cxnId="{A199FEA9-F58B-46B0-9590-B0F29E2B5C54}">
      <dgm:prSet/>
      <dgm:spPr/>
      <dgm:t>
        <a:bodyPr/>
        <a:lstStyle/>
        <a:p>
          <a:endParaRPr lang="zh-CN" altLang="en-US"/>
        </a:p>
      </dgm:t>
    </dgm:pt>
    <dgm:pt modelId="{27FBE4AF-195C-4F0F-ADA4-B50967DF5AC9}" type="pres">
      <dgm:prSet presAssocID="{9769B7CD-BA29-4AB7-9FE1-EF45213A6887}" presName="compositeShape" presStyleCnt="0">
        <dgm:presLayoutVars>
          <dgm:chMax val="7"/>
          <dgm:dir/>
          <dgm:resizeHandles val="exact"/>
        </dgm:presLayoutVars>
      </dgm:prSet>
      <dgm:spPr/>
    </dgm:pt>
    <dgm:pt modelId="{46BE2FE5-92A2-4BA0-9EF5-5B773967F47D}" type="pres">
      <dgm:prSet presAssocID="{C42FB27B-F408-4811-B4F2-1EA948DCF481}" presName="circ1" presStyleLbl="vennNode1" presStyleIdx="0" presStyleCnt="2" custLinFactNeighborX="-27908" custLinFactNeighborY="274"/>
      <dgm:spPr/>
    </dgm:pt>
    <dgm:pt modelId="{01C84433-9817-40E0-8C14-379673CF87A1}" type="pres">
      <dgm:prSet presAssocID="{C42FB27B-F408-4811-B4F2-1EA948DCF481}" presName="circ1Tx" presStyleLbl="revTx" presStyleIdx="0" presStyleCnt="0">
        <dgm:presLayoutVars>
          <dgm:chMax val="0"/>
          <dgm:chPref val="0"/>
          <dgm:bulletEnabled val="1"/>
        </dgm:presLayoutVars>
      </dgm:prSet>
      <dgm:spPr/>
    </dgm:pt>
    <dgm:pt modelId="{F221D060-7309-43C5-8F75-D42234C7A04D}" type="pres">
      <dgm:prSet presAssocID="{1438BADC-87AA-42F8-950B-3C46E69EEBB5}" presName="circ2" presStyleLbl="vennNode1" presStyleIdx="1" presStyleCnt="2"/>
      <dgm:spPr/>
    </dgm:pt>
    <dgm:pt modelId="{261D22CB-3333-4B2D-940E-A2FD2623693A}" type="pres">
      <dgm:prSet presAssocID="{1438BADC-87AA-42F8-950B-3C46E69EEBB5}" presName="circ2Tx" presStyleLbl="revTx" presStyleIdx="0" presStyleCnt="0">
        <dgm:presLayoutVars>
          <dgm:chMax val="0"/>
          <dgm:chPref val="0"/>
          <dgm:bulletEnabled val="1"/>
        </dgm:presLayoutVars>
      </dgm:prSet>
      <dgm:spPr/>
    </dgm:pt>
  </dgm:ptLst>
  <dgm:cxnLst>
    <dgm:cxn modelId="{60D5CB06-CEDF-472A-AF01-78F634BAA7ED}" type="presOf" srcId="{C42FB27B-F408-4811-B4F2-1EA948DCF481}" destId="{46BE2FE5-92A2-4BA0-9EF5-5B773967F47D}" srcOrd="0" destOrd="0" presId="urn:microsoft.com/office/officeart/2005/8/layout/venn1"/>
    <dgm:cxn modelId="{FBB28B0C-5FBD-4020-B9A9-1BC1BA3346FB}" type="presOf" srcId="{1438BADC-87AA-42F8-950B-3C46E69EEBB5}" destId="{F221D060-7309-43C5-8F75-D42234C7A04D}" srcOrd="0" destOrd="0" presId="urn:microsoft.com/office/officeart/2005/8/layout/venn1"/>
    <dgm:cxn modelId="{DAACE413-9963-4D78-B660-DB15CD4491CC}" type="presOf" srcId="{9769B7CD-BA29-4AB7-9FE1-EF45213A6887}" destId="{27FBE4AF-195C-4F0F-ADA4-B50967DF5AC9}" srcOrd="0" destOrd="0" presId="urn:microsoft.com/office/officeart/2005/8/layout/venn1"/>
    <dgm:cxn modelId="{551BBD3A-7F52-4011-B10D-F5659860AB50}" type="presOf" srcId="{C42FB27B-F408-4811-B4F2-1EA948DCF481}" destId="{01C84433-9817-40E0-8C14-379673CF87A1}" srcOrd="1" destOrd="0" presId="urn:microsoft.com/office/officeart/2005/8/layout/venn1"/>
    <dgm:cxn modelId="{8047F68A-123D-4185-BCC4-4B71D43C2A3E}" type="presOf" srcId="{1438BADC-87AA-42F8-950B-3C46E69EEBB5}" destId="{261D22CB-3333-4B2D-940E-A2FD2623693A}" srcOrd="1" destOrd="0" presId="urn:microsoft.com/office/officeart/2005/8/layout/venn1"/>
    <dgm:cxn modelId="{A199FEA9-F58B-46B0-9590-B0F29E2B5C54}" srcId="{9769B7CD-BA29-4AB7-9FE1-EF45213A6887}" destId="{1438BADC-87AA-42F8-950B-3C46E69EEBB5}" srcOrd="1" destOrd="0" parTransId="{ADC79E3E-1FAD-4481-831D-D632929542A4}" sibTransId="{2D477B49-6ADC-4F57-9A5E-40615D386E9E}"/>
    <dgm:cxn modelId="{A65C19D0-826A-4ABB-BA3D-07ACACE44813}" srcId="{9769B7CD-BA29-4AB7-9FE1-EF45213A6887}" destId="{C42FB27B-F408-4811-B4F2-1EA948DCF481}" srcOrd="0" destOrd="0" parTransId="{75A404A7-C596-4703-83EB-4116D6073A90}" sibTransId="{A5253C31-EF2E-4CA2-BF82-026F4DF6AFE1}"/>
    <dgm:cxn modelId="{918512E9-E385-475B-BD95-9FA65F6B6520}" type="presParOf" srcId="{27FBE4AF-195C-4F0F-ADA4-B50967DF5AC9}" destId="{46BE2FE5-92A2-4BA0-9EF5-5B773967F47D}" srcOrd="0" destOrd="0" presId="urn:microsoft.com/office/officeart/2005/8/layout/venn1"/>
    <dgm:cxn modelId="{B63115A5-DD7B-4875-812D-4728C5B0C38B}" type="presParOf" srcId="{27FBE4AF-195C-4F0F-ADA4-B50967DF5AC9}" destId="{01C84433-9817-40E0-8C14-379673CF87A1}" srcOrd="1" destOrd="0" presId="urn:microsoft.com/office/officeart/2005/8/layout/venn1"/>
    <dgm:cxn modelId="{46966D24-BEFF-4BC8-92C4-26A74D9919CE}" type="presParOf" srcId="{27FBE4AF-195C-4F0F-ADA4-B50967DF5AC9}" destId="{F221D060-7309-43C5-8F75-D42234C7A04D}" srcOrd="2" destOrd="0" presId="urn:microsoft.com/office/officeart/2005/8/layout/venn1"/>
    <dgm:cxn modelId="{20B88C71-4A6C-4CBA-9D0C-059CFB575A0C}" type="presParOf" srcId="{27FBE4AF-195C-4F0F-ADA4-B50967DF5AC9}" destId="{261D22CB-3333-4B2D-940E-A2FD2623693A}" srcOrd="3"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06BFFFB-D451-4D05-97EE-7CCD4D680128}" type="doc">
      <dgm:prSet loTypeId="urn:microsoft.com/office/officeart/2005/8/layout/pyramid1" loCatId="pyramid" qsTypeId="urn:microsoft.com/office/officeart/2005/8/quickstyle/simple3" qsCatId="simple" csTypeId="urn:microsoft.com/office/officeart/2005/8/colors/colorful2" csCatId="colorful" phldr="1"/>
      <dgm:spPr/>
    </dgm:pt>
    <dgm:pt modelId="{63D41711-42C5-48B6-9C9D-8E0CA32D2761}">
      <dgm:prSet phldrT="[文本]" custT="1"/>
      <dgm:spPr>
        <a:solidFill>
          <a:schemeClr val="accent4">
            <a:lumMod val="20000"/>
            <a:lumOff val="80000"/>
          </a:schemeClr>
        </a:solidFill>
      </dgm:spPr>
      <dgm:t>
        <a:bodyPr/>
        <a:lstStyle/>
        <a:p>
          <a:pPr algn="ctr"/>
          <a:r>
            <a:rPr lang="zh-CN" altLang="en-US" sz="2400" dirty="0">
              <a:latin typeface="微软雅黑" panose="020B0503020204020204" pitchFamily="34" charset="-122"/>
              <a:ea typeface="微软雅黑" panose="020B0503020204020204" pitchFamily="34" charset="-122"/>
            </a:rPr>
            <a:t>日 方</a:t>
          </a:r>
          <a:endParaRPr lang="en-US" altLang="zh-CN" sz="2400" dirty="0">
            <a:latin typeface="微软雅黑" panose="020B0503020204020204" pitchFamily="34" charset="-122"/>
            <a:ea typeface="微软雅黑" panose="020B0503020204020204" pitchFamily="34" charset="-122"/>
          </a:endParaRPr>
        </a:p>
        <a:p>
          <a:pPr algn="ctr"/>
          <a:r>
            <a:rPr lang="zh-CN" altLang="en-US" sz="2400" b="1" dirty="0"/>
            <a:t>忠实履行国际义务</a:t>
          </a:r>
          <a:endParaRPr lang="en-US" altLang="zh-CN" sz="2400" b="1" dirty="0"/>
        </a:p>
        <a:p>
          <a:pPr algn="ctr"/>
          <a:r>
            <a:rPr lang="zh-CN" altLang="en-US" sz="2400" b="1" dirty="0"/>
            <a:t>以最安全、稳妥方式处置核污水</a:t>
          </a:r>
          <a:endParaRPr lang="en-US" altLang="zh-CN" sz="2400" b="1" dirty="0"/>
        </a:p>
        <a:p>
          <a:pPr algn="ctr"/>
          <a:r>
            <a:rPr lang="zh-CN" altLang="en-US" sz="2400" b="1" dirty="0"/>
            <a:t>严格接受国际监督</a:t>
          </a:r>
          <a:endParaRPr lang="en-US" altLang="zh-CN" sz="2400" b="1" dirty="0"/>
        </a:p>
        <a:p>
          <a:pPr algn="ctr"/>
          <a:r>
            <a:rPr lang="zh-CN" altLang="en-US" sz="2400" b="1" dirty="0"/>
            <a:t>最大限度避免将不可预测风险强加给国际社会</a:t>
          </a:r>
          <a:endParaRPr lang="en-US" altLang="zh-CN" sz="2400" b="1" dirty="0"/>
        </a:p>
        <a:p>
          <a:pPr algn="ctr"/>
          <a:r>
            <a:rPr lang="zh-CN" altLang="en-US" sz="2400" b="1" dirty="0"/>
            <a:t>同周边邻国等利益攸关方和有关国际机构充分协商</a:t>
          </a:r>
        </a:p>
      </dgm:t>
    </dgm:pt>
    <dgm:pt modelId="{45E72ACB-7B63-48DB-8D28-C473DC9E9C81}" type="parTrans" cxnId="{EEA35882-0E96-4842-A483-D84246CF5ECE}">
      <dgm:prSet/>
      <dgm:spPr/>
      <dgm:t>
        <a:bodyPr/>
        <a:lstStyle/>
        <a:p>
          <a:endParaRPr lang="zh-CN" altLang="en-US"/>
        </a:p>
      </dgm:t>
    </dgm:pt>
    <dgm:pt modelId="{0345B4B6-CF0D-42A9-80E6-E350455336EB}" type="sibTrans" cxnId="{EEA35882-0E96-4842-A483-D84246CF5ECE}">
      <dgm:prSet/>
      <dgm:spPr/>
      <dgm:t>
        <a:bodyPr/>
        <a:lstStyle/>
        <a:p>
          <a:endParaRPr lang="zh-CN" altLang="en-US"/>
        </a:p>
      </dgm:t>
    </dgm:pt>
    <dgm:pt modelId="{FA4D82DF-7EE3-4C92-BDCE-6B4E4AC14748}">
      <dgm:prSet phldrT="[文本]" custT="1"/>
      <dgm:spPr>
        <a:solidFill>
          <a:schemeClr val="accent2">
            <a:lumMod val="40000"/>
            <a:lumOff val="60000"/>
          </a:schemeClr>
        </a:solidFill>
        <a:ln>
          <a:solidFill>
            <a:srgbClr val="FF0000"/>
          </a:solidFill>
        </a:ln>
      </dgm:spPr>
      <dgm:t>
        <a:bodyPr/>
        <a:lstStyle/>
        <a:p>
          <a:r>
            <a:rPr lang="zh-CN" altLang="en-US" sz="3600" dirty="0"/>
            <a:t>目    标</a:t>
          </a:r>
        </a:p>
        <a:p>
          <a:r>
            <a:rPr kumimoji="1" lang="zh-CN" altLang="en-US" sz="3200" b="1" dirty="0"/>
            <a:t>太平洋</a:t>
          </a:r>
          <a:r>
            <a:rPr kumimoji="1" lang="zh-CN" altLang="en-US" sz="3200" b="1" dirty="0">
              <a:latin typeface="Arial" panose="020B0604020202020204" pitchFamily="34" charset="0"/>
              <a:cs typeface="Arial" panose="020B0604020202020204" pitchFamily="34" charset="0"/>
            </a:rPr>
            <a:t>≠ </a:t>
          </a:r>
          <a:r>
            <a:rPr kumimoji="1" lang="zh-CN" altLang="en-US" sz="3200" b="1" dirty="0"/>
            <a:t>某个国家的垃圾场</a:t>
          </a:r>
          <a:endParaRPr kumimoji="1" lang="en-US" altLang="zh-CN" sz="3200" b="1" dirty="0"/>
        </a:p>
        <a:p>
          <a:pPr>
            <a:buNone/>
          </a:pPr>
          <a:r>
            <a:rPr kumimoji="1" lang="zh-CN" altLang="en-US" sz="3200" b="1" dirty="0"/>
            <a:t>国际社会携手阻止并应对海洋环境污染</a:t>
          </a:r>
          <a:endParaRPr lang="zh-CN" altLang="en-US" sz="3200" b="1" dirty="0"/>
        </a:p>
      </dgm:t>
    </dgm:pt>
    <dgm:pt modelId="{610ED657-D97D-4EAF-B301-7AA491900C06}" type="parTrans" cxnId="{5F324AA0-ED73-460B-A647-9BBF46F7D08A}">
      <dgm:prSet/>
      <dgm:spPr/>
      <dgm:t>
        <a:bodyPr/>
        <a:lstStyle/>
        <a:p>
          <a:endParaRPr lang="zh-CN" altLang="en-US"/>
        </a:p>
      </dgm:t>
    </dgm:pt>
    <dgm:pt modelId="{C3ED4A43-85E5-428E-83EA-78D02D950264}" type="sibTrans" cxnId="{5F324AA0-ED73-460B-A647-9BBF46F7D08A}">
      <dgm:prSet/>
      <dgm:spPr/>
      <dgm:t>
        <a:bodyPr/>
        <a:lstStyle/>
        <a:p>
          <a:endParaRPr lang="zh-CN" altLang="en-US"/>
        </a:p>
      </dgm:t>
    </dgm:pt>
    <dgm:pt modelId="{B24679CD-DB79-44CC-AD2B-383ADB704665}" type="pres">
      <dgm:prSet presAssocID="{E06BFFFB-D451-4D05-97EE-7CCD4D680128}" presName="Name0" presStyleCnt="0">
        <dgm:presLayoutVars>
          <dgm:dir/>
          <dgm:animLvl val="lvl"/>
          <dgm:resizeHandles val="exact"/>
        </dgm:presLayoutVars>
      </dgm:prSet>
      <dgm:spPr/>
    </dgm:pt>
    <dgm:pt modelId="{FE644E23-1EA2-452E-8CDE-856F3C2235FA}" type="pres">
      <dgm:prSet presAssocID="{63D41711-42C5-48B6-9C9D-8E0CA32D2761}" presName="Name8" presStyleCnt="0"/>
      <dgm:spPr/>
    </dgm:pt>
    <dgm:pt modelId="{2CD5F657-1A77-46FE-8E9C-446AA5A15B61}" type="pres">
      <dgm:prSet presAssocID="{63D41711-42C5-48B6-9C9D-8E0CA32D2761}" presName="level" presStyleLbl="node1" presStyleIdx="0" presStyleCnt="2" custScaleX="131373" custScaleY="160867">
        <dgm:presLayoutVars>
          <dgm:chMax val="1"/>
          <dgm:bulletEnabled val="1"/>
        </dgm:presLayoutVars>
      </dgm:prSet>
      <dgm:spPr/>
    </dgm:pt>
    <dgm:pt modelId="{6CB87CDC-FB39-472F-BFF5-9ADA634E43CF}" type="pres">
      <dgm:prSet presAssocID="{63D41711-42C5-48B6-9C9D-8E0CA32D2761}" presName="levelTx" presStyleLbl="revTx" presStyleIdx="0" presStyleCnt="0">
        <dgm:presLayoutVars>
          <dgm:chMax val="1"/>
          <dgm:bulletEnabled val="1"/>
        </dgm:presLayoutVars>
      </dgm:prSet>
      <dgm:spPr/>
    </dgm:pt>
    <dgm:pt modelId="{E354C6B5-CA1D-43F8-A098-FAC18B842C4E}" type="pres">
      <dgm:prSet presAssocID="{FA4D82DF-7EE3-4C92-BDCE-6B4E4AC14748}" presName="Name8" presStyleCnt="0"/>
      <dgm:spPr/>
    </dgm:pt>
    <dgm:pt modelId="{8853AE4F-183D-404C-8E72-F08CA1901F0B}" type="pres">
      <dgm:prSet presAssocID="{FA4D82DF-7EE3-4C92-BDCE-6B4E4AC14748}" presName="level" presStyleLbl="node1" presStyleIdx="1" presStyleCnt="2" custLinFactNeighborX="81" custLinFactNeighborY="-796">
        <dgm:presLayoutVars>
          <dgm:chMax val="1"/>
          <dgm:bulletEnabled val="1"/>
        </dgm:presLayoutVars>
      </dgm:prSet>
      <dgm:spPr/>
    </dgm:pt>
    <dgm:pt modelId="{2C9D065F-69F9-4EFA-A661-DF86ADAD7BA9}" type="pres">
      <dgm:prSet presAssocID="{FA4D82DF-7EE3-4C92-BDCE-6B4E4AC14748}" presName="levelTx" presStyleLbl="revTx" presStyleIdx="0" presStyleCnt="0">
        <dgm:presLayoutVars>
          <dgm:chMax val="1"/>
          <dgm:bulletEnabled val="1"/>
        </dgm:presLayoutVars>
      </dgm:prSet>
      <dgm:spPr/>
    </dgm:pt>
  </dgm:ptLst>
  <dgm:cxnLst>
    <dgm:cxn modelId="{0CA91F28-8145-4B8A-850F-849056388D8D}" type="presOf" srcId="{63D41711-42C5-48B6-9C9D-8E0CA32D2761}" destId="{2CD5F657-1A77-46FE-8E9C-446AA5A15B61}" srcOrd="0" destOrd="0" presId="urn:microsoft.com/office/officeart/2005/8/layout/pyramid1"/>
    <dgm:cxn modelId="{E1678B41-290F-46D8-BEFF-8CC949AC916C}" type="presOf" srcId="{FA4D82DF-7EE3-4C92-BDCE-6B4E4AC14748}" destId="{8853AE4F-183D-404C-8E72-F08CA1901F0B}" srcOrd="0" destOrd="0" presId="urn:microsoft.com/office/officeart/2005/8/layout/pyramid1"/>
    <dgm:cxn modelId="{EEA35882-0E96-4842-A483-D84246CF5ECE}" srcId="{E06BFFFB-D451-4D05-97EE-7CCD4D680128}" destId="{63D41711-42C5-48B6-9C9D-8E0CA32D2761}" srcOrd="0" destOrd="0" parTransId="{45E72ACB-7B63-48DB-8D28-C473DC9E9C81}" sibTransId="{0345B4B6-CF0D-42A9-80E6-E350455336EB}"/>
    <dgm:cxn modelId="{D794F897-3503-4F00-8CA5-478CCAF42DB7}" type="presOf" srcId="{63D41711-42C5-48B6-9C9D-8E0CA32D2761}" destId="{6CB87CDC-FB39-472F-BFF5-9ADA634E43CF}" srcOrd="1" destOrd="0" presId="urn:microsoft.com/office/officeart/2005/8/layout/pyramid1"/>
    <dgm:cxn modelId="{5F324AA0-ED73-460B-A647-9BBF46F7D08A}" srcId="{E06BFFFB-D451-4D05-97EE-7CCD4D680128}" destId="{FA4D82DF-7EE3-4C92-BDCE-6B4E4AC14748}" srcOrd="1" destOrd="0" parTransId="{610ED657-D97D-4EAF-B301-7AA491900C06}" sibTransId="{C3ED4A43-85E5-428E-83EA-78D02D950264}"/>
    <dgm:cxn modelId="{B8DBCDD2-31E6-4098-BE6D-9D1EE98D05F4}" type="presOf" srcId="{FA4D82DF-7EE3-4C92-BDCE-6B4E4AC14748}" destId="{2C9D065F-69F9-4EFA-A661-DF86ADAD7BA9}" srcOrd="1" destOrd="0" presId="urn:microsoft.com/office/officeart/2005/8/layout/pyramid1"/>
    <dgm:cxn modelId="{A7F372FB-52F2-4C6D-A425-62FB35318CA3}" type="presOf" srcId="{E06BFFFB-D451-4D05-97EE-7CCD4D680128}" destId="{B24679CD-DB79-44CC-AD2B-383ADB704665}" srcOrd="0" destOrd="0" presId="urn:microsoft.com/office/officeart/2005/8/layout/pyramid1"/>
    <dgm:cxn modelId="{63B4CB61-6180-414E-BA6E-11377BE3B5D7}" type="presParOf" srcId="{B24679CD-DB79-44CC-AD2B-383ADB704665}" destId="{FE644E23-1EA2-452E-8CDE-856F3C2235FA}" srcOrd="0" destOrd="0" presId="urn:microsoft.com/office/officeart/2005/8/layout/pyramid1"/>
    <dgm:cxn modelId="{732577A2-90F6-401B-856D-1283228EC326}" type="presParOf" srcId="{FE644E23-1EA2-452E-8CDE-856F3C2235FA}" destId="{2CD5F657-1A77-46FE-8E9C-446AA5A15B61}" srcOrd="0" destOrd="0" presId="urn:microsoft.com/office/officeart/2005/8/layout/pyramid1"/>
    <dgm:cxn modelId="{09010BFC-7EB6-4DC4-A756-49DD4D8C59D9}" type="presParOf" srcId="{FE644E23-1EA2-452E-8CDE-856F3C2235FA}" destId="{6CB87CDC-FB39-472F-BFF5-9ADA634E43CF}" srcOrd="1" destOrd="0" presId="urn:microsoft.com/office/officeart/2005/8/layout/pyramid1"/>
    <dgm:cxn modelId="{99D5BAEC-A25A-4801-ADC8-E14815CAC261}" type="presParOf" srcId="{B24679CD-DB79-44CC-AD2B-383ADB704665}" destId="{E354C6B5-CA1D-43F8-A098-FAC18B842C4E}" srcOrd="1" destOrd="0" presId="urn:microsoft.com/office/officeart/2005/8/layout/pyramid1"/>
    <dgm:cxn modelId="{F253257C-6680-40EB-823C-F5FF5E7D863A}" type="presParOf" srcId="{E354C6B5-CA1D-43F8-A098-FAC18B842C4E}" destId="{8853AE4F-183D-404C-8E72-F08CA1901F0B}" srcOrd="0" destOrd="0" presId="urn:microsoft.com/office/officeart/2005/8/layout/pyramid1"/>
    <dgm:cxn modelId="{96A51375-6146-4C50-BAB5-DFDD1B22E7D7}" type="presParOf" srcId="{E354C6B5-CA1D-43F8-A098-FAC18B842C4E}" destId="{2C9D065F-69F9-4EFA-A661-DF86ADAD7BA9}"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AD48F0-ED76-4F70-84BE-1EAFF5E9E61B}">
      <dsp:nvSpPr>
        <dsp:cNvPr id="0" name=""/>
        <dsp:cNvSpPr/>
      </dsp:nvSpPr>
      <dsp:spPr>
        <a:xfrm>
          <a:off x="0" y="376694"/>
          <a:ext cx="2610852" cy="1566511"/>
        </a:xfrm>
        <a:prstGeom prst="rect">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kumimoji="1" lang="zh-CN" altLang="zh-CN" sz="2100" kern="1200" dirty="0">
              <a:solidFill>
                <a:schemeClr val="tx1"/>
              </a:solidFill>
              <a:latin typeface="微软雅黑" panose="020B0503020204020204" pitchFamily="34" charset="-122"/>
              <a:ea typeface="微软雅黑" panose="020B0503020204020204" pitchFamily="34" charset="-122"/>
            </a:rPr>
            <a:t>海啸涌进电厂的</a:t>
          </a:r>
          <a:r>
            <a:rPr kumimoji="1" lang="zh-CN" altLang="zh-CN" sz="2100" kern="1200" dirty="0">
              <a:solidFill>
                <a:srgbClr val="FF0000"/>
              </a:solidFill>
              <a:latin typeface="微软雅黑" panose="020B0503020204020204" pitchFamily="34" charset="-122"/>
              <a:ea typeface="微软雅黑" panose="020B0503020204020204" pitchFamily="34" charset="-122"/>
            </a:rPr>
            <a:t>海水</a:t>
          </a:r>
          <a:endParaRPr lang="zh-CN" altLang="en-US" sz="2100" kern="1200" dirty="0">
            <a:solidFill>
              <a:srgbClr val="FF0000"/>
            </a:solidFill>
          </a:endParaRPr>
        </a:p>
      </dsp:txBody>
      <dsp:txXfrm>
        <a:off x="0" y="376694"/>
        <a:ext cx="2610852" cy="1566511"/>
      </dsp:txXfrm>
    </dsp:sp>
    <dsp:sp modelId="{139D78BD-419C-4798-9CBF-A3BA3899B3A2}">
      <dsp:nvSpPr>
        <dsp:cNvPr id="0" name=""/>
        <dsp:cNvSpPr/>
      </dsp:nvSpPr>
      <dsp:spPr>
        <a:xfrm>
          <a:off x="2875228" y="404876"/>
          <a:ext cx="2610852" cy="1566511"/>
        </a:xfrm>
        <a:prstGeom prst="rect">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kumimoji="1" lang="zh-CN" altLang="zh-CN" sz="2100" kern="1200" dirty="0">
              <a:solidFill>
                <a:schemeClr val="tx1"/>
              </a:solidFill>
              <a:latin typeface="微软雅黑" panose="020B0503020204020204" pitchFamily="34" charset="-122"/>
              <a:ea typeface="微软雅黑" panose="020B0503020204020204" pitchFamily="34" charset="-122"/>
            </a:rPr>
            <a:t>因选址失误持续从阿武隈山系下的地下水脉流入的</a:t>
          </a:r>
          <a:r>
            <a:rPr kumimoji="1" lang="zh-CN" altLang="zh-CN" sz="2100" kern="1200" dirty="0">
              <a:solidFill>
                <a:srgbClr val="FF0000"/>
              </a:solidFill>
              <a:latin typeface="微软雅黑" panose="020B0503020204020204" pitchFamily="34" charset="-122"/>
              <a:ea typeface="微软雅黑" panose="020B0503020204020204" pitchFamily="34" charset="-122"/>
            </a:rPr>
            <a:t>地下水</a:t>
          </a:r>
          <a:endParaRPr lang="zh-CN" altLang="en-US" sz="2100" kern="1200" dirty="0">
            <a:solidFill>
              <a:srgbClr val="FF0000"/>
            </a:solidFill>
          </a:endParaRPr>
        </a:p>
      </dsp:txBody>
      <dsp:txXfrm>
        <a:off x="2875228" y="404876"/>
        <a:ext cx="2610852" cy="1566511"/>
      </dsp:txXfrm>
    </dsp:sp>
    <dsp:sp modelId="{90D67D0D-B61C-450F-91D0-B405812E7D00}">
      <dsp:nvSpPr>
        <dsp:cNvPr id="0" name=""/>
        <dsp:cNvSpPr/>
      </dsp:nvSpPr>
      <dsp:spPr>
        <a:xfrm>
          <a:off x="5747166" y="404876"/>
          <a:ext cx="2610852" cy="1566511"/>
        </a:xfrm>
        <a:prstGeom prst="rect">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kumimoji="1" lang="zh-CN" altLang="zh-CN" sz="2100" kern="1200" dirty="0">
              <a:solidFill>
                <a:schemeClr val="tx1"/>
              </a:solidFill>
              <a:latin typeface="微软雅黑" panose="020B0503020204020204" pitchFamily="34" charset="-122"/>
              <a:ea typeface="微软雅黑" panose="020B0503020204020204" pitchFamily="34" charset="-122"/>
            </a:rPr>
            <a:t>雨雪等自然</a:t>
          </a:r>
          <a:r>
            <a:rPr kumimoji="1" lang="zh-CN" altLang="zh-CN" sz="2100" kern="1200" dirty="0">
              <a:solidFill>
                <a:srgbClr val="FF0000"/>
              </a:solidFill>
              <a:latin typeface="微软雅黑" panose="020B0503020204020204" pitchFamily="34" charset="-122"/>
              <a:ea typeface="微软雅黑" panose="020B0503020204020204" pitchFamily="34" charset="-122"/>
            </a:rPr>
            <a:t>降水</a:t>
          </a:r>
          <a:endParaRPr lang="zh-CN" altLang="en-US" sz="2100" kern="1200" dirty="0">
            <a:solidFill>
              <a:srgbClr val="FF0000"/>
            </a:solidFill>
          </a:endParaRPr>
        </a:p>
      </dsp:txBody>
      <dsp:txXfrm>
        <a:off x="5747166" y="404876"/>
        <a:ext cx="2610852" cy="1566511"/>
      </dsp:txXfrm>
    </dsp:sp>
    <dsp:sp modelId="{51BEEEC0-2D12-42EC-B779-8893175B288F}">
      <dsp:nvSpPr>
        <dsp:cNvPr id="0" name=""/>
        <dsp:cNvSpPr/>
      </dsp:nvSpPr>
      <dsp:spPr>
        <a:xfrm>
          <a:off x="8619104" y="404876"/>
          <a:ext cx="2610852" cy="1566511"/>
        </a:xfrm>
        <a:prstGeom prst="rect">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kumimoji="1" lang="zh-CN" altLang="zh-CN" sz="2100" kern="1200" dirty="0">
              <a:solidFill>
                <a:schemeClr val="tx1"/>
              </a:solidFill>
              <a:latin typeface="微软雅黑" panose="020B0503020204020204" pitchFamily="34" charset="-122"/>
              <a:ea typeface="微软雅黑" panose="020B0503020204020204" pitchFamily="34" charset="-122"/>
            </a:rPr>
            <a:t>日本为了冷却核电机组而引入</a:t>
          </a:r>
          <a:r>
            <a:rPr kumimoji="1" lang="zh-CN" altLang="zh-CN" sz="2100" kern="1200" dirty="0">
              <a:solidFill>
                <a:srgbClr val="FF0000"/>
              </a:solidFill>
              <a:latin typeface="微软雅黑" panose="020B0503020204020204" pitchFamily="34" charset="-122"/>
              <a:ea typeface="微软雅黑" panose="020B0503020204020204" pitchFamily="34" charset="-122"/>
            </a:rPr>
            <a:t>海水漫灌所产生的核污水</a:t>
          </a:r>
          <a:endParaRPr lang="zh-CN" altLang="en-US" sz="2100" kern="1200" dirty="0">
            <a:solidFill>
              <a:srgbClr val="FF0000"/>
            </a:solidFill>
          </a:endParaRPr>
        </a:p>
      </dsp:txBody>
      <dsp:txXfrm>
        <a:off x="8619104" y="404876"/>
        <a:ext cx="2610852" cy="156651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BE2FE5-92A2-4BA0-9EF5-5B773967F47D}">
      <dsp:nvSpPr>
        <dsp:cNvPr id="0" name=""/>
        <dsp:cNvSpPr/>
      </dsp:nvSpPr>
      <dsp:spPr>
        <a:xfrm>
          <a:off x="627605" y="17627"/>
          <a:ext cx="3222732" cy="3222732"/>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289050">
            <a:lnSpc>
              <a:spcPct val="90000"/>
            </a:lnSpc>
            <a:spcBef>
              <a:spcPct val="0"/>
            </a:spcBef>
            <a:spcAft>
              <a:spcPct val="35000"/>
            </a:spcAft>
            <a:buNone/>
          </a:pPr>
          <a:r>
            <a:rPr kumimoji="1" lang="zh-CN" altLang="zh-CN" sz="2900" kern="1200" dirty="0">
              <a:latin typeface="微软雅黑" panose="020B0503020204020204" pitchFamily="34" charset="-122"/>
              <a:ea typeface="微软雅黑" panose="020B0503020204020204" pitchFamily="34" charset="-122"/>
            </a:rPr>
            <a:t>处置（</a:t>
          </a:r>
          <a:r>
            <a:rPr kumimoji="1" lang="en-US" altLang="zh-CN" sz="2900" kern="1200" dirty="0">
              <a:latin typeface="微软雅黑" panose="020B0503020204020204" pitchFamily="34" charset="-122"/>
              <a:ea typeface="微软雅黑" panose="020B0503020204020204" pitchFamily="34" charset="-122"/>
            </a:rPr>
            <a:t>disposal</a:t>
          </a:r>
          <a:r>
            <a:rPr kumimoji="1" lang="zh-CN" altLang="zh-CN" sz="2900" kern="1200" dirty="0">
              <a:latin typeface="微软雅黑" panose="020B0503020204020204" pitchFamily="34" charset="-122"/>
              <a:ea typeface="微软雅黑" panose="020B0503020204020204" pitchFamily="34" charset="-122"/>
            </a:rPr>
            <a:t>）</a:t>
          </a:r>
          <a:endParaRPr lang="zh-CN" altLang="en-US" sz="2900" kern="1200" dirty="0"/>
        </a:p>
      </dsp:txBody>
      <dsp:txXfrm>
        <a:off x="1077626" y="397656"/>
        <a:ext cx="1858152" cy="2462673"/>
      </dsp:txXfrm>
    </dsp:sp>
    <dsp:sp modelId="{F221D060-7309-43C5-8F75-D42234C7A04D}">
      <dsp:nvSpPr>
        <dsp:cNvPr id="0" name=""/>
        <dsp:cNvSpPr/>
      </dsp:nvSpPr>
      <dsp:spPr>
        <a:xfrm>
          <a:off x="3849695" y="8813"/>
          <a:ext cx="3222732" cy="3222732"/>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289050">
            <a:lnSpc>
              <a:spcPct val="90000"/>
            </a:lnSpc>
            <a:spcBef>
              <a:spcPct val="0"/>
            </a:spcBef>
            <a:spcAft>
              <a:spcPct val="35000"/>
            </a:spcAft>
            <a:buNone/>
          </a:pPr>
          <a:r>
            <a:rPr kumimoji="1" lang="zh-CN" altLang="zh-CN" sz="2900" kern="1200" dirty="0">
              <a:latin typeface="微软雅黑" panose="020B0503020204020204" pitchFamily="34" charset="-122"/>
              <a:ea typeface="微软雅黑" panose="020B0503020204020204" pitchFamily="34" charset="-122"/>
            </a:rPr>
            <a:t>排放</a:t>
          </a:r>
          <a:r>
            <a:rPr kumimoji="1" lang="en-US" altLang="zh-CN" sz="2900" kern="1200" dirty="0">
              <a:latin typeface="微软雅黑" panose="020B0503020204020204" pitchFamily="34" charset="-122"/>
              <a:ea typeface="微软雅黑" panose="020B0503020204020204" pitchFamily="34" charset="-122"/>
            </a:rPr>
            <a:t>(release) </a:t>
          </a:r>
          <a:endParaRPr lang="zh-CN" altLang="en-US" sz="2900" kern="1200" dirty="0"/>
        </a:p>
      </dsp:txBody>
      <dsp:txXfrm>
        <a:off x="4764255" y="388843"/>
        <a:ext cx="1858152" cy="246267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D5F657-1A77-46FE-8E9C-446AA5A15B61}">
      <dsp:nvSpPr>
        <dsp:cNvPr id="0" name=""/>
        <dsp:cNvSpPr/>
      </dsp:nvSpPr>
      <dsp:spPr>
        <a:xfrm>
          <a:off x="1080108" y="0"/>
          <a:ext cx="9217046" cy="4135614"/>
        </a:xfrm>
        <a:prstGeom prst="trapezoid">
          <a:avLst>
            <a:gd name="adj" fmla="val 84823"/>
          </a:avLst>
        </a:prstGeom>
        <a:solidFill>
          <a:schemeClr val="accent4">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zh-CN" altLang="en-US" sz="2400" kern="1200" dirty="0">
              <a:latin typeface="微软雅黑" panose="020B0503020204020204" pitchFamily="34" charset="-122"/>
              <a:ea typeface="微软雅黑" panose="020B0503020204020204" pitchFamily="34" charset="-122"/>
            </a:rPr>
            <a:t>日 方</a:t>
          </a:r>
          <a:endParaRPr lang="en-US" altLang="zh-CN" sz="2400" kern="1200" dirty="0">
            <a:latin typeface="微软雅黑" panose="020B0503020204020204" pitchFamily="34" charset="-122"/>
            <a:ea typeface="微软雅黑" panose="020B0503020204020204" pitchFamily="34" charset="-122"/>
          </a:endParaRPr>
        </a:p>
        <a:p>
          <a:pPr marL="0" lvl="0" indent="0" algn="ctr" defTabSz="1066800">
            <a:lnSpc>
              <a:spcPct val="90000"/>
            </a:lnSpc>
            <a:spcBef>
              <a:spcPct val="0"/>
            </a:spcBef>
            <a:spcAft>
              <a:spcPct val="35000"/>
            </a:spcAft>
            <a:buNone/>
          </a:pPr>
          <a:r>
            <a:rPr lang="zh-CN" altLang="en-US" sz="2400" b="1" kern="1200" dirty="0"/>
            <a:t>忠实履行国际义务</a:t>
          </a:r>
          <a:endParaRPr lang="en-US" altLang="zh-CN" sz="2400" b="1" kern="1200" dirty="0"/>
        </a:p>
        <a:p>
          <a:pPr marL="0" lvl="0" indent="0" algn="ctr" defTabSz="1066800">
            <a:lnSpc>
              <a:spcPct val="90000"/>
            </a:lnSpc>
            <a:spcBef>
              <a:spcPct val="0"/>
            </a:spcBef>
            <a:spcAft>
              <a:spcPct val="35000"/>
            </a:spcAft>
            <a:buNone/>
          </a:pPr>
          <a:r>
            <a:rPr lang="zh-CN" altLang="en-US" sz="2400" b="1" kern="1200" dirty="0"/>
            <a:t>以最安全、稳妥方式处置核污水</a:t>
          </a:r>
          <a:endParaRPr lang="en-US" altLang="zh-CN" sz="2400" b="1" kern="1200" dirty="0"/>
        </a:p>
        <a:p>
          <a:pPr marL="0" lvl="0" indent="0" algn="ctr" defTabSz="1066800">
            <a:lnSpc>
              <a:spcPct val="90000"/>
            </a:lnSpc>
            <a:spcBef>
              <a:spcPct val="0"/>
            </a:spcBef>
            <a:spcAft>
              <a:spcPct val="35000"/>
            </a:spcAft>
            <a:buNone/>
          </a:pPr>
          <a:r>
            <a:rPr lang="zh-CN" altLang="en-US" sz="2400" b="1" kern="1200" dirty="0"/>
            <a:t>严格接受国际监督</a:t>
          </a:r>
          <a:endParaRPr lang="en-US" altLang="zh-CN" sz="2400" b="1" kern="1200" dirty="0"/>
        </a:p>
        <a:p>
          <a:pPr marL="0" lvl="0" indent="0" algn="ctr" defTabSz="1066800">
            <a:lnSpc>
              <a:spcPct val="90000"/>
            </a:lnSpc>
            <a:spcBef>
              <a:spcPct val="0"/>
            </a:spcBef>
            <a:spcAft>
              <a:spcPct val="35000"/>
            </a:spcAft>
            <a:buNone/>
          </a:pPr>
          <a:r>
            <a:rPr lang="zh-CN" altLang="en-US" sz="2400" b="1" kern="1200" dirty="0"/>
            <a:t>最大限度避免将不可预测风险强加给国际社会</a:t>
          </a:r>
          <a:endParaRPr lang="en-US" altLang="zh-CN" sz="2400" b="1" kern="1200" dirty="0"/>
        </a:p>
        <a:p>
          <a:pPr marL="0" lvl="0" indent="0" algn="ctr" defTabSz="1066800">
            <a:lnSpc>
              <a:spcPct val="90000"/>
            </a:lnSpc>
            <a:spcBef>
              <a:spcPct val="0"/>
            </a:spcBef>
            <a:spcAft>
              <a:spcPct val="35000"/>
            </a:spcAft>
            <a:buNone/>
          </a:pPr>
          <a:r>
            <a:rPr lang="zh-CN" altLang="en-US" sz="2400" b="1" kern="1200" dirty="0"/>
            <a:t>同周边邻国等利益攸关方和有关国际机构充分协商</a:t>
          </a:r>
        </a:p>
      </dsp:txBody>
      <dsp:txXfrm>
        <a:off x="1080108" y="0"/>
        <a:ext cx="9217046" cy="4135614"/>
      </dsp:txXfrm>
    </dsp:sp>
    <dsp:sp modelId="{8853AE4F-183D-404C-8E72-F08CA1901F0B}">
      <dsp:nvSpPr>
        <dsp:cNvPr id="0" name=""/>
        <dsp:cNvSpPr/>
      </dsp:nvSpPr>
      <dsp:spPr>
        <a:xfrm>
          <a:off x="0" y="4115150"/>
          <a:ext cx="11377263" cy="2570828"/>
        </a:xfrm>
        <a:prstGeom prst="trapezoid">
          <a:avLst>
            <a:gd name="adj" fmla="val 84823"/>
          </a:avLst>
        </a:prstGeom>
        <a:solidFill>
          <a:schemeClr val="accent2">
            <a:lumMod val="40000"/>
            <a:lumOff val="60000"/>
          </a:schemeClr>
        </a:solidFill>
        <a:ln>
          <a:solidFill>
            <a:srgbClr val="FF000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r>
            <a:rPr lang="zh-CN" altLang="en-US" sz="3600" kern="1200" dirty="0"/>
            <a:t>目    标</a:t>
          </a:r>
        </a:p>
        <a:p>
          <a:pPr marL="0" lvl="0" indent="0" algn="ctr" defTabSz="1600200">
            <a:lnSpc>
              <a:spcPct val="90000"/>
            </a:lnSpc>
            <a:spcBef>
              <a:spcPct val="0"/>
            </a:spcBef>
            <a:spcAft>
              <a:spcPct val="35000"/>
            </a:spcAft>
            <a:buNone/>
          </a:pPr>
          <a:r>
            <a:rPr kumimoji="1" lang="zh-CN" altLang="en-US" sz="3200" b="1" kern="1200" dirty="0"/>
            <a:t>太平洋</a:t>
          </a:r>
          <a:r>
            <a:rPr kumimoji="1" lang="zh-CN" altLang="en-US" sz="3200" b="1" kern="1200" dirty="0">
              <a:latin typeface="Arial" panose="020B0604020202020204" pitchFamily="34" charset="0"/>
              <a:cs typeface="Arial" panose="020B0604020202020204" pitchFamily="34" charset="0"/>
            </a:rPr>
            <a:t>≠ </a:t>
          </a:r>
          <a:r>
            <a:rPr kumimoji="1" lang="zh-CN" altLang="en-US" sz="3200" b="1" kern="1200" dirty="0"/>
            <a:t>某个国家的垃圾场</a:t>
          </a:r>
          <a:endParaRPr kumimoji="1" lang="en-US" altLang="zh-CN" sz="3200" b="1" kern="1200" dirty="0"/>
        </a:p>
        <a:p>
          <a:pPr marL="0" lvl="0" indent="0" algn="ctr" defTabSz="1600200">
            <a:lnSpc>
              <a:spcPct val="90000"/>
            </a:lnSpc>
            <a:spcBef>
              <a:spcPct val="0"/>
            </a:spcBef>
            <a:spcAft>
              <a:spcPct val="35000"/>
            </a:spcAft>
            <a:buNone/>
          </a:pPr>
          <a:r>
            <a:rPr kumimoji="1" lang="zh-CN" altLang="en-US" sz="3200" b="1" kern="1200" dirty="0"/>
            <a:t>国际社会携手阻止并应对海洋环境污染</a:t>
          </a:r>
          <a:endParaRPr lang="zh-CN" altLang="en-US" sz="3200" b="1" kern="1200" dirty="0"/>
        </a:p>
      </dsp:txBody>
      <dsp:txXfrm>
        <a:off x="1991021" y="4115150"/>
        <a:ext cx="7395221" cy="2570828"/>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87394" name="Rectangle 2">
            <a:extLst>
              <a:ext uri="{FF2B5EF4-FFF2-40B4-BE49-F238E27FC236}">
                <a16:creationId xmlns:a16="http://schemas.microsoft.com/office/drawing/2014/main" id="{A3A9B2F6-1B5D-4538-9B69-906422A8DB5D}"/>
              </a:ext>
            </a:extLst>
          </p:cNvPr>
          <p:cNvSpPr>
            <a:spLocks noGrp="1" noChangeArrowheads="1"/>
          </p:cNvSpPr>
          <p:nvPr>
            <p:ph type="hdr" sz="quarter"/>
          </p:nvPr>
        </p:nvSpPr>
        <p:spPr bwMode="auto">
          <a:xfrm>
            <a:off x="0" y="0"/>
            <a:ext cx="2971800" cy="457200"/>
          </a:xfrm>
          <a:prstGeom prst="rect">
            <a:avLst/>
          </a:prstGeom>
          <a:noFill/>
          <a:ln w="9525">
            <a:noFill/>
            <a:miter lim="800000"/>
          </a:ln>
          <a:effectLst/>
        </p:spPr>
        <p:txBody>
          <a:bodyPr vert="horz" wrap="square" lIns="91440" tIns="45720" rIns="91440" bIns="45720" numCol="1" anchor="t" anchorCtr="0" compatLnSpc="1"/>
          <a:lstStyle>
            <a:lvl1pPr eaLnBrk="1" hangingPunct="1">
              <a:spcBef>
                <a:spcPct val="50000"/>
              </a:spcBef>
              <a:buFontTx/>
              <a:buBlip>
                <a:blip r:embed="rId2"/>
              </a:buBlip>
              <a:defRPr kumimoji="1" sz="1200" b="0">
                <a:solidFill>
                  <a:schemeClr val="tx1"/>
                </a:solidFill>
                <a:effectLst/>
                <a:latin typeface="仿宋_GB2312" pitchFamily="49" charset="-122"/>
                <a:ea typeface="楷体_GB2312" pitchFamily="49" charset="-122"/>
                <a:cs typeface="+mn-cs"/>
              </a:defRPr>
            </a:lvl1pPr>
          </a:lstStyle>
          <a:p>
            <a:pPr>
              <a:defRPr/>
            </a:pPr>
            <a:endParaRPr lang="zh-CN" altLang="en-US"/>
          </a:p>
        </p:txBody>
      </p:sp>
      <p:sp>
        <p:nvSpPr>
          <p:cNvPr id="187395" name="Rectangle 3">
            <a:extLst>
              <a:ext uri="{FF2B5EF4-FFF2-40B4-BE49-F238E27FC236}">
                <a16:creationId xmlns:a16="http://schemas.microsoft.com/office/drawing/2014/main" id="{4A12902A-BE64-44CD-A4FC-A88E07732BF0}"/>
              </a:ext>
            </a:extLst>
          </p:cNvPr>
          <p:cNvSpPr>
            <a:spLocks noGrp="1" noChangeArrowheads="1"/>
          </p:cNvSpPr>
          <p:nvPr>
            <p:ph type="dt" sz="quarter" idx="1"/>
          </p:nvPr>
        </p:nvSpPr>
        <p:spPr bwMode="auto">
          <a:xfrm>
            <a:off x="3886200" y="0"/>
            <a:ext cx="2971800" cy="457200"/>
          </a:xfrm>
          <a:prstGeom prst="rect">
            <a:avLst/>
          </a:prstGeom>
          <a:noFill/>
          <a:ln w="9525">
            <a:noFill/>
            <a:miter lim="800000"/>
          </a:ln>
          <a:effectLst/>
        </p:spPr>
        <p:txBody>
          <a:bodyPr vert="horz" wrap="square" lIns="91440" tIns="45720" rIns="91440" bIns="45720" numCol="1" anchor="t" anchorCtr="0" compatLnSpc="1"/>
          <a:lstStyle>
            <a:lvl1pPr algn="r" eaLnBrk="1" hangingPunct="1">
              <a:spcBef>
                <a:spcPct val="50000"/>
              </a:spcBef>
              <a:buFontTx/>
              <a:buBlip>
                <a:blip r:embed="rId2"/>
              </a:buBlip>
              <a:defRPr kumimoji="1" sz="1200" b="0">
                <a:solidFill>
                  <a:schemeClr val="tx1"/>
                </a:solidFill>
                <a:effectLst/>
                <a:latin typeface="仿宋_GB2312" pitchFamily="49" charset="-122"/>
                <a:ea typeface="楷体_GB2312" pitchFamily="49" charset="-122"/>
                <a:cs typeface="+mn-cs"/>
              </a:defRPr>
            </a:lvl1pPr>
          </a:lstStyle>
          <a:p>
            <a:pPr>
              <a:defRPr/>
            </a:pPr>
            <a:endParaRPr lang="en-US" altLang="zh-CN"/>
          </a:p>
        </p:txBody>
      </p:sp>
      <p:sp>
        <p:nvSpPr>
          <p:cNvPr id="187396" name="Rectangle 4">
            <a:extLst>
              <a:ext uri="{FF2B5EF4-FFF2-40B4-BE49-F238E27FC236}">
                <a16:creationId xmlns:a16="http://schemas.microsoft.com/office/drawing/2014/main" id="{D343C4C7-BCDC-404E-AE52-E56B31E4F339}"/>
              </a:ext>
            </a:extLst>
          </p:cNvPr>
          <p:cNvSpPr>
            <a:spLocks noGrp="1" noChangeArrowheads="1"/>
          </p:cNvSpPr>
          <p:nvPr>
            <p:ph type="ftr" sz="quarter" idx="2"/>
          </p:nvPr>
        </p:nvSpPr>
        <p:spPr bwMode="auto">
          <a:xfrm>
            <a:off x="0" y="8686800"/>
            <a:ext cx="2971800" cy="457200"/>
          </a:xfrm>
          <a:prstGeom prst="rect">
            <a:avLst/>
          </a:prstGeom>
          <a:noFill/>
          <a:ln w="9525">
            <a:noFill/>
            <a:miter lim="800000"/>
          </a:ln>
          <a:effectLst/>
        </p:spPr>
        <p:txBody>
          <a:bodyPr vert="horz" wrap="square" lIns="91440" tIns="45720" rIns="91440" bIns="45720" numCol="1" anchor="b" anchorCtr="0" compatLnSpc="1"/>
          <a:lstStyle>
            <a:lvl1pPr eaLnBrk="1" hangingPunct="1">
              <a:spcBef>
                <a:spcPct val="50000"/>
              </a:spcBef>
              <a:buFontTx/>
              <a:buBlip>
                <a:blip r:embed="rId2"/>
              </a:buBlip>
              <a:defRPr kumimoji="1" sz="1200" b="0">
                <a:solidFill>
                  <a:schemeClr val="tx1"/>
                </a:solidFill>
                <a:effectLst/>
                <a:latin typeface="仿宋_GB2312" pitchFamily="49" charset="-122"/>
                <a:ea typeface="楷体_GB2312" pitchFamily="49" charset="-122"/>
                <a:cs typeface="+mn-cs"/>
              </a:defRPr>
            </a:lvl1pPr>
          </a:lstStyle>
          <a:p>
            <a:pPr>
              <a:defRPr/>
            </a:pPr>
            <a:endParaRPr lang="en-US" altLang="zh-CN"/>
          </a:p>
        </p:txBody>
      </p:sp>
      <p:sp>
        <p:nvSpPr>
          <p:cNvPr id="187397" name="Rectangle 5">
            <a:extLst>
              <a:ext uri="{FF2B5EF4-FFF2-40B4-BE49-F238E27FC236}">
                <a16:creationId xmlns:a16="http://schemas.microsoft.com/office/drawing/2014/main" id="{3A345A5B-7299-42FF-BA61-A4CAD11D1220}"/>
              </a:ext>
            </a:extLst>
          </p:cNvPr>
          <p:cNvSpPr>
            <a:spLocks noGrp="1" noChangeArrowheads="1"/>
          </p:cNvSpPr>
          <p:nvPr>
            <p:ph type="sldNum" sz="quarter" idx="3"/>
          </p:nvPr>
        </p:nvSpPr>
        <p:spPr bwMode="auto">
          <a:xfrm>
            <a:off x="3886200" y="8686800"/>
            <a:ext cx="2971800" cy="457200"/>
          </a:xfrm>
          <a:prstGeom prst="rect">
            <a:avLst/>
          </a:prstGeom>
          <a:noFill/>
          <a:ln w="9525">
            <a:noFill/>
            <a:miter lim="800000"/>
          </a:ln>
          <a:effectLst/>
        </p:spPr>
        <p:txBody>
          <a:bodyPr vert="horz" wrap="square" lIns="91440" tIns="45720" rIns="91440" bIns="45720" numCol="1" anchor="b" anchorCtr="0" compatLnSpc="1"/>
          <a:lstStyle>
            <a:lvl1pPr algn="r" eaLnBrk="1" hangingPunct="1">
              <a:spcBef>
                <a:spcPct val="50000"/>
              </a:spcBef>
              <a:buFontTx/>
              <a:buBlip>
                <a:blip r:embed="rId2"/>
              </a:buBlip>
              <a:defRPr kumimoji="1" sz="1200">
                <a:latin typeface="仿宋_GB2312" pitchFamily="49" charset="-122"/>
                <a:ea typeface="楷体_GB2312" pitchFamily="49" charset="-122"/>
                <a:cs typeface="+mn-cs"/>
              </a:defRPr>
            </a:lvl1pPr>
          </a:lstStyle>
          <a:p>
            <a:pPr>
              <a:defRPr/>
            </a:pPr>
            <a:fld id="{438542B6-91A3-49AD-90D2-08E15832D1B6}" type="slidenum">
              <a:rPr lang="zh-CN" altLang="en-US"/>
              <a:pPr>
                <a:defRPr/>
              </a:pPr>
              <a:t>‹#›</a:t>
            </a:fld>
            <a:endParaRPr lang="en-US" altLang="zh-CN"/>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 name="页眉占位符 1">
            <a:extLst>
              <a:ext uri="{FF2B5EF4-FFF2-40B4-BE49-F238E27FC236}">
                <a16:creationId xmlns:a16="http://schemas.microsoft.com/office/drawing/2014/main" id="{9B6D9419-FA19-427B-BECA-FE79F6DB09AC}"/>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spcBef>
                <a:spcPct val="50000"/>
              </a:spcBef>
              <a:buFontTx/>
              <a:buNone/>
              <a:defRPr kumimoji="1" sz="1200" b="1">
                <a:solidFill>
                  <a:srgbClr val="0000FF"/>
                </a:solidFill>
                <a:effectLst>
                  <a:outerShdw blurRad="38100" dist="38100" dir="2700000" algn="tl">
                    <a:srgbClr val="000000">
                      <a:alpha val="43137"/>
                    </a:srgbClr>
                  </a:outerShdw>
                </a:effectLst>
                <a:latin typeface="仿宋_GB2312" pitchFamily="49" charset="-122"/>
                <a:ea typeface="仿宋_GB2312" pitchFamily="49" charset="-122"/>
                <a:cs typeface="+mn-cs"/>
              </a:defRPr>
            </a:lvl1pPr>
          </a:lstStyle>
          <a:p>
            <a:pPr>
              <a:defRPr/>
            </a:pPr>
            <a:endParaRPr lang="zh-CN" altLang="en-US"/>
          </a:p>
        </p:txBody>
      </p:sp>
      <p:sp>
        <p:nvSpPr>
          <p:cNvPr id="3" name="日期占位符 2">
            <a:extLst>
              <a:ext uri="{FF2B5EF4-FFF2-40B4-BE49-F238E27FC236}">
                <a16:creationId xmlns:a16="http://schemas.microsoft.com/office/drawing/2014/main" id="{615C8738-DBD6-42C1-835A-71805F4C8A64}"/>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spcBef>
                <a:spcPct val="50000"/>
              </a:spcBef>
              <a:buFontTx/>
              <a:buNone/>
              <a:defRPr kumimoji="1" sz="1200" b="1">
                <a:solidFill>
                  <a:srgbClr val="0000FF"/>
                </a:solidFill>
                <a:effectLst>
                  <a:outerShdw blurRad="38100" dist="38100" dir="2700000" algn="tl">
                    <a:srgbClr val="000000">
                      <a:alpha val="43137"/>
                    </a:srgbClr>
                  </a:outerShdw>
                </a:effectLst>
                <a:latin typeface="仿宋_GB2312" pitchFamily="49" charset="-122"/>
                <a:ea typeface="仿宋_GB2312" pitchFamily="49" charset="-122"/>
                <a:cs typeface="+mn-cs"/>
              </a:defRPr>
            </a:lvl1pPr>
          </a:lstStyle>
          <a:p>
            <a:pPr>
              <a:defRPr/>
            </a:pPr>
            <a:endParaRPr lang="zh-CN" altLang="en-US"/>
          </a:p>
        </p:txBody>
      </p:sp>
      <p:sp>
        <p:nvSpPr>
          <p:cNvPr id="4" name="幻灯片图像占位符 3">
            <a:extLst>
              <a:ext uri="{FF2B5EF4-FFF2-40B4-BE49-F238E27FC236}">
                <a16:creationId xmlns:a16="http://schemas.microsoft.com/office/drawing/2014/main" id="{B3E68F46-6A21-40EF-83B9-8B9BB7E1A2CE}"/>
              </a:ext>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16389" name="备注占位符 4">
            <a:extLst>
              <a:ext uri="{FF2B5EF4-FFF2-40B4-BE49-F238E27FC236}">
                <a16:creationId xmlns:a16="http://schemas.microsoft.com/office/drawing/2014/main" id="{EA1EB9E0-DF4E-420E-9C32-7014220C2F7B}"/>
              </a:ext>
            </a:extLst>
          </p:cNvPr>
          <p:cNvSpPr>
            <a:spLocks noGrp="1" noChangeArrowheads="1"/>
          </p:cNvSpPr>
          <p:nvPr>
            <p:ph type="body" sz="quarter" idx="4294967295"/>
          </p:nvPr>
        </p:nvSpPr>
        <p:spPr bwMode="auto">
          <a:xfrm>
            <a:off x="685800" y="4343400"/>
            <a:ext cx="5486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a:extLst>
              <a:ext uri="{FF2B5EF4-FFF2-40B4-BE49-F238E27FC236}">
                <a16:creationId xmlns:a16="http://schemas.microsoft.com/office/drawing/2014/main" id="{B0B3B2F7-C637-4F48-87AE-9DF139E2BC91}"/>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spcBef>
                <a:spcPct val="50000"/>
              </a:spcBef>
              <a:buFontTx/>
              <a:buNone/>
              <a:defRPr kumimoji="1" sz="1200" b="1">
                <a:solidFill>
                  <a:srgbClr val="0000FF"/>
                </a:solidFill>
                <a:effectLst>
                  <a:outerShdw blurRad="38100" dist="38100" dir="2700000" algn="tl">
                    <a:srgbClr val="000000">
                      <a:alpha val="43137"/>
                    </a:srgbClr>
                  </a:outerShdw>
                </a:effectLst>
                <a:latin typeface="仿宋_GB2312" pitchFamily="49" charset="-122"/>
                <a:ea typeface="仿宋_GB2312" pitchFamily="49" charset="-122"/>
                <a:cs typeface="+mn-cs"/>
              </a:defRPr>
            </a:lvl1pPr>
          </a:lstStyle>
          <a:p>
            <a:pPr>
              <a:defRPr/>
            </a:pPr>
            <a:endParaRPr lang="zh-CN" altLang="en-US"/>
          </a:p>
        </p:txBody>
      </p:sp>
      <p:sp>
        <p:nvSpPr>
          <p:cNvPr id="7" name="灯片编号占位符 6">
            <a:extLst>
              <a:ext uri="{FF2B5EF4-FFF2-40B4-BE49-F238E27FC236}">
                <a16:creationId xmlns:a16="http://schemas.microsoft.com/office/drawing/2014/main" id="{D71E42AB-0B00-4D51-9C2E-16707E01DCE2}"/>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lstStyle>
            <a:lvl1pPr algn="r" eaLnBrk="1" hangingPunct="1">
              <a:spcBef>
                <a:spcPct val="50000"/>
              </a:spcBef>
              <a:buFontTx/>
              <a:buNone/>
              <a:defRPr kumimoji="1" sz="1200" b="1">
                <a:solidFill>
                  <a:srgbClr val="0000FF"/>
                </a:solidFill>
                <a:effectLst>
                  <a:outerShdw blurRad="38100" dist="38100" dir="2700000" algn="tl">
                    <a:srgbClr val="C0C0C0"/>
                  </a:outerShdw>
                </a:effectLst>
                <a:latin typeface="仿宋_GB2312" pitchFamily="49" charset="-122"/>
                <a:ea typeface="仿宋_GB2312" pitchFamily="49" charset="-122"/>
                <a:cs typeface="+mn-cs"/>
              </a:defRPr>
            </a:lvl1pPr>
          </a:lstStyle>
          <a:p>
            <a:pPr>
              <a:defRPr/>
            </a:pPr>
            <a:fld id="{E85B1EE1-5118-41C8-BC96-95D1F59AFE0E}"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a:defRPr/>
            </a:pPr>
            <a:fld id="{E85B1EE1-5118-41C8-BC96-95D1F59AFE0E}" type="slidenum">
              <a:rPr lang="zh-CN" altLang="en-US" smtClean="0"/>
              <a:pPr>
                <a:defRPr/>
              </a:pPr>
              <a:t>19</a:t>
            </a:fld>
            <a:endParaRPr lang="zh-CN" altLang="en-US"/>
          </a:p>
        </p:txBody>
      </p:sp>
    </p:spTree>
    <p:extLst>
      <p:ext uri="{BB962C8B-B14F-4D97-AF65-F5344CB8AC3E}">
        <p14:creationId xmlns:p14="http://schemas.microsoft.com/office/powerpoint/2010/main" val="7801337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a:defRPr/>
            </a:pPr>
            <a:fld id="{E85B1EE1-5118-41C8-BC96-95D1F59AFE0E}" type="slidenum">
              <a:rPr lang="zh-CN" altLang="en-US" smtClean="0"/>
              <a:pPr>
                <a:defRPr/>
              </a:pPr>
              <a:t>20</a:t>
            </a:fld>
            <a:endParaRPr lang="zh-CN" altLang="en-US"/>
          </a:p>
        </p:txBody>
      </p:sp>
    </p:spTree>
    <p:extLst>
      <p:ext uri="{BB962C8B-B14F-4D97-AF65-F5344CB8AC3E}">
        <p14:creationId xmlns:p14="http://schemas.microsoft.com/office/powerpoint/2010/main" val="16422009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B4F77E6-0AA1-4BA2-B65E-ADB23F0B8687}"/>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1568443C-695E-430A-9B83-CD8E23D997D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455F42CC-9CB2-4F90-A8D7-FC9AB6DDB1CE}"/>
              </a:ext>
            </a:extLst>
          </p:cNvPr>
          <p:cNvSpPr>
            <a:spLocks noGrp="1"/>
          </p:cNvSpPr>
          <p:nvPr>
            <p:ph type="dt" sz="half" idx="10"/>
          </p:nvPr>
        </p:nvSpPr>
        <p:spPr/>
        <p:txBody>
          <a:bodyPr/>
          <a:lstStyle/>
          <a:p>
            <a:pPr>
              <a:defRPr/>
            </a:pPr>
            <a:endParaRPr lang="en-US" altLang="zh-CN"/>
          </a:p>
        </p:txBody>
      </p:sp>
      <p:sp>
        <p:nvSpPr>
          <p:cNvPr id="5" name="页脚占位符 4">
            <a:extLst>
              <a:ext uri="{FF2B5EF4-FFF2-40B4-BE49-F238E27FC236}">
                <a16:creationId xmlns:a16="http://schemas.microsoft.com/office/drawing/2014/main" id="{3B772F38-4B5A-47CD-BF2C-00030E80922B}"/>
              </a:ext>
            </a:extLst>
          </p:cNvPr>
          <p:cNvSpPr>
            <a:spLocks noGrp="1"/>
          </p:cNvSpPr>
          <p:nvPr>
            <p:ph type="ftr" sz="quarter" idx="11"/>
          </p:nvPr>
        </p:nvSpPr>
        <p:spPr/>
        <p:txBody>
          <a:bodyPr/>
          <a:lstStyle/>
          <a:p>
            <a:pPr>
              <a:defRPr/>
            </a:pPr>
            <a:endParaRPr lang="en-US" altLang="zh-CN"/>
          </a:p>
        </p:txBody>
      </p:sp>
      <p:sp>
        <p:nvSpPr>
          <p:cNvPr id="6" name="灯片编号占位符 5">
            <a:extLst>
              <a:ext uri="{FF2B5EF4-FFF2-40B4-BE49-F238E27FC236}">
                <a16:creationId xmlns:a16="http://schemas.microsoft.com/office/drawing/2014/main" id="{B791F3C4-D919-4A85-AA8D-B51F8AE2FEC3}"/>
              </a:ext>
            </a:extLst>
          </p:cNvPr>
          <p:cNvSpPr>
            <a:spLocks noGrp="1"/>
          </p:cNvSpPr>
          <p:nvPr>
            <p:ph type="sldNum" sz="quarter" idx="12"/>
          </p:nvPr>
        </p:nvSpPr>
        <p:spPr/>
        <p:txBody>
          <a:bodyPr/>
          <a:lstStyle/>
          <a:p>
            <a:pPr>
              <a:defRPr/>
            </a:pPr>
            <a:fld id="{49BB570A-8E6E-49FF-8C94-E53B6B399267}" type="slidenum">
              <a:rPr lang="zh-CN" altLang="en-US" smtClean="0"/>
              <a:pPr>
                <a:defRPr/>
              </a:pPr>
              <a:t>‹#›</a:t>
            </a:fld>
            <a:endParaRPr lang="en-US" altLang="zh-CN"/>
          </a:p>
        </p:txBody>
      </p:sp>
    </p:spTree>
    <p:extLst>
      <p:ext uri="{BB962C8B-B14F-4D97-AF65-F5344CB8AC3E}">
        <p14:creationId xmlns:p14="http://schemas.microsoft.com/office/powerpoint/2010/main" val="1869219268"/>
      </p:ext>
    </p:extLst>
  </p:cSld>
  <p:clrMapOvr>
    <a:masterClrMapping/>
  </p:clrMapOvr>
  <p:transition spd="med">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6D8B99E-8FCF-42DF-8917-840E06DF3202}"/>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098AF60D-A22F-4A1F-B026-FCD95C2AE477}"/>
              </a:ext>
            </a:extLst>
          </p:cNvPr>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7E536428-B515-47CC-A56F-26DD156F7C58}"/>
              </a:ext>
            </a:extLst>
          </p:cNvPr>
          <p:cNvSpPr>
            <a:spLocks noGrp="1"/>
          </p:cNvSpPr>
          <p:nvPr>
            <p:ph type="dt" sz="half" idx="10"/>
          </p:nvPr>
        </p:nvSpPr>
        <p:spPr/>
        <p:txBody>
          <a:bodyPr/>
          <a:lstStyle/>
          <a:p>
            <a:pPr>
              <a:defRPr/>
            </a:pPr>
            <a:endParaRPr lang="en-US" altLang="zh-CN"/>
          </a:p>
        </p:txBody>
      </p:sp>
      <p:sp>
        <p:nvSpPr>
          <p:cNvPr id="5" name="页脚占位符 4">
            <a:extLst>
              <a:ext uri="{FF2B5EF4-FFF2-40B4-BE49-F238E27FC236}">
                <a16:creationId xmlns:a16="http://schemas.microsoft.com/office/drawing/2014/main" id="{6797458A-6CAB-4AC9-994F-7F63BBC143F9}"/>
              </a:ext>
            </a:extLst>
          </p:cNvPr>
          <p:cNvSpPr>
            <a:spLocks noGrp="1"/>
          </p:cNvSpPr>
          <p:nvPr>
            <p:ph type="ftr" sz="quarter" idx="11"/>
          </p:nvPr>
        </p:nvSpPr>
        <p:spPr/>
        <p:txBody>
          <a:bodyPr/>
          <a:lstStyle/>
          <a:p>
            <a:pPr>
              <a:defRPr/>
            </a:pPr>
            <a:endParaRPr lang="en-US" altLang="zh-CN"/>
          </a:p>
        </p:txBody>
      </p:sp>
      <p:sp>
        <p:nvSpPr>
          <p:cNvPr id="6" name="灯片编号占位符 5">
            <a:extLst>
              <a:ext uri="{FF2B5EF4-FFF2-40B4-BE49-F238E27FC236}">
                <a16:creationId xmlns:a16="http://schemas.microsoft.com/office/drawing/2014/main" id="{9D103DFF-BBDF-4D75-BB58-3C6AE8EB5D98}"/>
              </a:ext>
            </a:extLst>
          </p:cNvPr>
          <p:cNvSpPr>
            <a:spLocks noGrp="1"/>
          </p:cNvSpPr>
          <p:nvPr>
            <p:ph type="sldNum" sz="quarter" idx="12"/>
          </p:nvPr>
        </p:nvSpPr>
        <p:spPr/>
        <p:txBody>
          <a:bodyPr/>
          <a:lstStyle/>
          <a:p>
            <a:pPr>
              <a:defRPr/>
            </a:pPr>
            <a:fld id="{CE560C95-4B7F-4382-94A8-781A78F90565}" type="slidenum">
              <a:rPr lang="zh-CN" altLang="en-US" smtClean="0"/>
              <a:pPr>
                <a:defRPr/>
              </a:pPr>
              <a:t>‹#›</a:t>
            </a:fld>
            <a:endParaRPr lang="en-US" altLang="zh-CN"/>
          </a:p>
        </p:txBody>
      </p:sp>
    </p:spTree>
    <p:extLst>
      <p:ext uri="{BB962C8B-B14F-4D97-AF65-F5344CB8AC3E}">
        <p14:creationId xmlns:p14="http://schemas.microsoft.com/office/powerpoint/2010/main" val="2602816587"/>
      </p:ext>
    </p:extLst>
  </p:cSld>
  <p:clrMapOvr>
    <a:masterClrMapping/>
  </p:clrMapOvr>
  <p:transition spd="med">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B4FEA8D3-64EF-462C-AE73-664D64EDE39A}"/>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DF9AC324-5B0B-4E86-9C5F-F75947986588}"/>
              </a:ext>
            </a:extLst>
          </p:cNvPr>
          <p:cNvSpPr>
            <a:spLocks noGrp="1"/>
          </p:cNvSpPr>
          <p:nvPr>
            <p:ph type="body" orient="vert" idx="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2D36F10B-7619-4DA8-8877-EB5E95E0DBD0}"/>
              </a:ext>
            </a:extLst>
          </p:cNvPr>
          <p:cNvSpPr>
            <a:spLocks noGrp="1"/>
          </p:cNvSpPr>
          <p:nvPr>
            <p:ph type="dt" sz="half" idx="10"/>
          </p:nvPr>
        </p:nvSpPr>
        <p:spPr/>
        <p:txBody>
          <a:bodyPr/>
          <a:lstStyle/>
          <a:p>
            <a:pPr>
              <a:defRPr/>
            </a:pPr>
            <a:endParaRPr lang="en-US" altLang="zh-CN"/>
          </a:p>
        </p:txBody>
      </p:sp>
      <p:sp>
        <p:nvSpPr>
          <p:cNvPr id="5" name="页脚占位符 4">
            <a:extLst>
              <a:ext uri="{FF2B5EF4-FFF2-40B4-BE49-F238E27FC236}">
                <a16:creationId xmlns:a16="http://schemas.microsoft.com/office/drawing/2014/main" id="{CCCFF54E-3577-4366-94C8-BBB42C586399}"/>
              </a:ext>
            </a:extLst>
          </p:cNvPr>
          <p:cNvSpPr>
            <a:spLocks noGrp="1"/>
          </p:cNvSpPr>
          <p:nvPr>
            <p:ph type="ftr" sz="quarter" idx="11"/>
          </p:nvPr>
        </p:nvSpPr>
        <p:spPr/>
        <p:txBody>
          <a:bodyPr/>
          <a:lstStyle/>
          <a:p>
            <a:pPr>
              <a:defRPr/>
            </a:pPr>
            <a:endParaRPr lang="en-US" altLang="zh-CN"/>
          </a:p>
        </p:txBody>
      </p:sp>
      <p:sp>
        <p:nvSpPr>
          <p:cNvPr id="6" name="灯片编号占位符 5">
            <a:extLst>
              <a:ext uri="{FF2B5EF4-FFF2-40B4-BE49-F238E27FC236}">
                <a16:creationId xmlns:a16="http://schemas.microsoft.com/office/drawing/2014/main" id="{852523ED-963F-408E-85FA-B5B8E7A2C4E6}"/>
              </a:ext>
            </a:extLst>
          </p:cNvPr>
          <p:cNvSpPr>
            <a:spLocks noGrp="1"/>
          </p:cNvSpPr>
          <p:nvPr>
            <p:ph type="sldNum" sz="quarter" idx="12"/>
          </p:nvPr>
        </p:nvSpPr>
        <p:spPr/>
        <p:txBody>
          <a:bodyPr/>
          <a:lstStyle/>
          <a:p>
            <a:pPr>
              <a:defRPr/>
            </a:pPr>
            <a:fld id="{5795E0B8-1755-406E-9952-2DD17882C4A7}" type="slidenum">
              <a:rPr lang="zh-CN" altLang="en-US" smtClean="0"/>
              <a:pPr>
                <a:defRPr/>
              </a:pPr>
              <a:t>‹#›</a:t>
            </a:fld>
            <a:endParaRPr lang="en-US" altLang="zh-CN"/>
          </a:p>
        </p:txBody>
      </p:sp>
    </p:spTree>
    <p:extLst>
      <p:ext uri="{BB962C8B-B14F-4D97-AF65-F5344CB8AC3E}">
        <p14:creationId xmlns:p14="http://schemas.microsoft.com/office/powerpoint/2010/main" val="394536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6C1E4F-EEAE-4B10-9DA7-D07D6CC0C932}"/>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7B53A210-EEAA-4839-9FA4-4A7A672E545C}"/>
              </a:ext>
            </a:extLst>
          </p:cNvPr>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435B6698-0D90-4A2E-8737-516E47A2ED8E}"/>
              </a:ext>
            </a:extLst>
          </p:cNvPr>
          <p:cNvSpPr>
            <a:spLocks noGrp="1"/>
          </p:cNvSpPr>
          <p:nvPr>
            <p:ph type="dt" sz="half" idx="10"/>
          </p:nvPr>
        </p:nvSpPr>
        <p:spPr/>
        <p:txBody>
          <a:bodyPr/>
          <a:lstStyle/>
          <a:p>
            <a:pPr>
              <a:defRPr/>
            </a:pPr>
            <a:endParaRPr lang="en-US" altLang="zh-CN"/>
          </a:p>
        </p:txBody>
      </p:sp>
      <p:sp>
        <p:nvSpPr>
          <p:cNvPr id="5" name="页脚占位符 4">
            <a:extLst>
              <a:ext uri="{FF2B5EF4-FFF2-40B4-BE49-F238E27FC236}">
                <a16:creationId xmlns:a16="http://schemas.microsoft.com/office/drawing/2014/main" id="{CB5FA9D5-9EC5-4F3F-AFA5-935685374FCF}"/>
              </a:ext>
            </a:extLst>
          </p:cNvPr>
          <p:cNvSpPr>
            <a:spLocks noGrp="1"/>
          </p:cNvSpPr>
          <p:nvPr>
            <p:ph type="ftr" sz="quarter" idx="11"/>
          </p:nvPr>
        </p:nvSpPr>
        <p:spPr/>
        <p:txBody>
          <a:bodyPr/>
          <a:lstStyle/>
          <a:p>
            <a:pPr>
              <a:defRPr/>
            </a:pPr>
            <a:endParaRPr lang="en-US" altLang="zh-CN"/>
          </a:p>
        </p:txBody>
      </p:sp>
      <p:sp>
        <p:nvSpPr>
          <p:cNvPr id="6" name="灯片编号占位符 5">
            <a:extLst>
              <a:ext uri="{FF2B5EF4-FFF2-40B4-BE49-F238E27FC236}">
                <a16:creationId xmlns:a16="http://schemas.microsoft.com/office/drawing/2014/main" id="{595D51C0-B1F3-478C-BF22-33B043687D9E}"/>
              </a:ext>
            </a:extLst>
          </p:cNvPr>
          <p:cNvSpPr>
            <a:spLocks noGrp="1"/>
          </p:cNvSpPr>
          <p:nvPr>
            <p:ph type="sldNum" sz="quarter" idx="12"/>
          </p:nvPr>
        </p:nvSpPr>
        <p:spPr/>
        <p:txBody>
          <a:bodyPr/>
          <a:lstStyle/>
          <a:p>
            <a:pPr>
              <a:defRPr/>
            </a:pPr>
            <a:fld id="{639ACEB2-8D1D-4304-888B-9D7DD89BBCED}" type="slidenum">
              <a:rPr lang="zh-CN" altLang="en-US" smtClean="0"/>
              <a:pPr>
                <a:defRPr/>
              </a:pPr>
              <a:t>‹#›</a:t>
            </a:fld>
            <a:endParaRPr lang="en-US" altLang="zh-CN"/>
          </a:p>
        </p:txBody>
      </p:sp>
    </p:spTree>
    <p:extLst>
      <p:ext uri="{BB962C8B-B14F-4D97-AF65-F5344CB8AC3E}">
        <p14:creationId xmlns:p14="http://schemas.microsoft.com/office/powerpoint/2010/main" val="2803391647"/>
      </p:ext>
    </p:extLst>
  </p:cSld>
  <p:clrMapOvr>
    <a:masterClrMapping/>
  </p:clrMapOvr>
  <p:transition spd="med">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8B542FF-9906-438E-89EF-5F1E6B38E045}"/>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9B504F71-EBEC-479A-AF8E-BE7213F4A85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a:extLst>
              <a:ext uri="{FF2B5EF4-FFF2-40B4-BE49-F238E27FC236}">
                <a16:creationId xmlns:a16="http://schemas.microsoft.com/office/drawing/2014/main" id="{7C1E0118-4E1F-4E71-9529-9982AD5F4E2F}"/>
              </a:ext>
            </a:extLst>
          </p:cNvPr>
          <p:cNvSpPr>
            <a:spLocks noGrp="1"/>
          </p:cNvSpPr>
          <p:nvPr>
            <p:ph type="dt" sz="half" idx="10"/>
          </p:nvPr>
        </p:nvSpPr>
        <p:spPr/>
        <p:txBody>
          <a:bodyPr/>
          <a:lstStyle/>
          <a:p>
            <a:pPr>
              <a:defRPr/>
            </a:pPr>
            <a:endParaRPr lang="en-US" altLang="zh-CN"/>
          </a:p>
        </p:txBody>
      </p:sp>
      <p:sp>
        <p:nvSpPr>
          <p:cNvPr id="5" name="页脚占位符 4">
            <a:extLst>
              <a:ext uri="{FF2B5EF4-FFF2-40B4-BE49-F238E27FC236}">
                <a16:creationId xmlns:a16="http://schemas.microsoft.com/office/drawing/2014/main" id="{3FC41925-C327-49D0-A034-BC31C23192E2}"/>
              </a:ext>
            </a:extLst>
          </p:cNvPr>
          <p:cNvSpPr>
            <a:spLocks noGrp="1"/>
          </p:cNvSpPr>
          <p:nvPr>
            <p:ph type="ftr" sz="quarter" idx="11"/>
          </p:nvPr>
        </p:nvSpPr>
        <p:spPr/>
        <p:txBody>
          <a:bodyPr/>
          <a:lstStyle/>
          <a:p>
            <a:pPr>
              <a:defRPr/>
            </a:pPr>
            <a:endParaRPr lang="en-US" altLang="zh-CN"/>
          </a:p>
        </p:txBody>
      </p:sp>
      <p:sp>
        <p:nvSpPr>
          <p:cNvPr id="6" name="灯片编号占位符 5">
            <a:extLst>
              <a:ext uri="{FF2B5EF4-FFF2-40B4-BE49-F238E27FC236}">
                <a16:creationId xmlns:a16="http://schemas.microsoft.com/office/drawing/2014/main" id="{B5C949B4-F295-445D-8BD7-B928074770D1}"/>
              </a:ext>
            </a:extLst>
          </p:cNvPr>
          <p:cNvSpPr>
            <a:spLocks noGrp="1"/>
          </p:cNvSpPr>
          <p:nvPr>
            <p:ph type="sldNum" sz="quarter" idx="12"/>
          </p:nvPr>
        </p:nvSpPr>
        <p:spPr/>
        <p:txBody>
          <a:bodyPr/>
          <a:lstStyle/>
          <a:p>
            <a:pPr>
              <a:defRPr/>
            </a:pPr>
            <a:fld id="{FCE457F1-6ED8-4D8A-97FD-57DD86BCF6F0}" type="slidenum">
              <a:rPr lang="zh-CN" altLang="en-US" smtClean="0"/>
              <a:pPr>
                <a:defRPr/>
              </a:pPr>
              <a:t>‹#›</a:t>
            </a:fld>
            <a:endParaRPr lang="en-US" altLang="zh-CN"/>
          </a:p>
        </p:txBody>
      </p:sp>
    </p:spTree>
    <p:extLst>
      <p:ext uri="{BB962C8B-B14F-4D97-AF65-F5344CB8AC3E}">
        <p14:creationId xmlns:p14="http://schemas.microsoft.com/office/powerpoint/2010/main" val="2604207560"/>
      </p:ext>
    </p:extLst>
  </p:cSld>
  <p:clrMapOvr>
    <a:masterClrMapping/>
  </p:clrMapOvr>
  <p:transition spd="med">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52F387A-DE21-4E87-961F-01D8CD552A94}"/>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E8FE04AB-74CD-41C9-938D-155A33FE858A}"/>
              </a:ext>
            </a:extLst>
          </p:cNvPr>
          <p:cNvSpPr>
            <a:spLocks noGrp="1"/>
          </p:cNvSpPr>
          <p:nvPr>
            <p:ph sz="half" idx="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a:extLst>
              <a:ext uri="{FF2B5EF4-FFF2-40B4-BE49-F238E27FC236}">
                <a16:creationId xmlns:a16="http://schemas.microsoft.com/office/drawing/2014/main" id="{89D10577-5027-4DA9-A7F1-E68D2E7CD8DE}"/>
              </a:ext>
            </a:extLst>
          </p:cNvPr>
          <p:cNvSpPr>
            <a:spLocks noGrp="1"/>
          </p:cNvSpPr>
          <p:nvPr>
            <p:ph sz="half" idx="2"/>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a:extLst>
              <a:ext uri="{FF2B5EF4-FFF2-40B4-BE49-F238E27FC236}">
                <a16:creationId xmlns:a16="http://schemas.microsoft.com/office/drawing/2014/main" id="{4A149E4B-A742-46C1-B795-11EDE0C8755C}"/>
              </a:ext>
            </a:extLst>
          </p:cNvPr>
          <p:cNvSpPr>
            <a:spLocks noGrp="1"/>
          </p:cNvSpPr>
          <p:nvPr>
            <p:ph type="dt" sz="half" idx="10"/>
          </p:nvPr>
        </p:nvSpPr>
        <p:spPr/>
        <p:txBody>
          <a:bodyPr/>
          <a:lstStyle/>
          <a:p>
            <a:pPr>
              <a:defRPr/>
            </a:pPr>
            <a:endParaRPr lang="en-US" altLang="zh-CN"/>
          </a:p>
        </p:txBody>
      </p:sp>
      <p:sp>
        <p:nvSpPr>
          <p:cNvPr id="6" name="页脚占位符 5">
            <a:extLst>
              <a:ext uri="{FF2B5EF4-FFF2-40B4-BE49-F238E27FC236}">
                <a16:creationId xmlns:a16="http://schemas.microsoft.com/office/drawing/2014/main" id="{860B55CF-CA21-472F-8F63-2D670B1FC330}"/>
              </a:ext>
            </a:extLst>
          </p:cNvPr>
          <p:cNvSpPr>
            <a:spLocks noGrp="1"/>
          </p:cNvSpPr>
          <p:nvPr>
            <p:ph type="ftr" sz="quarter" idx="11"/>
          </p:nvPr>
        </p:nvSpPr>
        <p:spPr/>
        <p:txBody>
          <a:bodyPr/>
          <a:lstStyle/>
          <a:p>
            <a:pPr>
              <a:defRPr/>
            </a:pPr>
            <a:endParaRPr lang="en-US" altLang="zh-CN"/>
          </a:p>
        </p:txBody>
      </p:sp>
      <p:sp>
        <p:nvSpPr>
          <p:cNvPr id="7" name="灯片编号占位符 6">
            <a:extLst>
              <a:ext uri="{FF2B5EF4-FFF2-40B4-BE49-F238E27FC236}">
                <a16:creationId xmlns:a16="http://schemas.microsoft.com/office/drawing/2014/main" id="{4CBF5C8C-ECEF-4867-96CA-369775F78271}"/>
              </a:ext>
            </a:extLst>
          </p:cNvPr>
          <p:cNvSpPr>
            <a:spLocks noGrp="1"/>
          </p:cNvSpPr>
          <p:nvPr>
            <p:ph type="sldNum" sz="quarter" idx="12"/>
          </p:nvPr>
        </p:nvSpPr>
        <p:spPr/>
        <p:txBody>
          <a:bodyPr/>
          <a:lstStyle/>
          <a:p>
            <a:pPr>
              <a:defRPr/>
            </a:pPr>
            <a:fld id="{F1848445-5DC0-4425-B728-89E5C9ABCF78}" type="slidenum">
              <a:rPr lang="zh-CN" altLang="en-US" smtClean="0"/>
              <a:pPr>
                <a:defRPr/>
              </a:pPr>
              <a:t>‹#›</a:t>
            </a:fld>
            <a:endParaRPr lang="en-US" altLang="zh-CN"/>
          </a:p>
        </p:txBody>
      </p:sp>
    </p:spTree>
    <p:extLst>
      <p:ext uri="{BB962C8B-B14F-4D97-AF65-F5344CB8AC3E}">
        <p14:creationId xmlns:p14="http://schemas.microsoft.com/office/powerpoint/2010/main" val="380450410"/>
      </p:ext>
    </p:extLst>
  </p:cSld>
  <p:clrMapOvr>
    <a:masterClrMapping/>
  </p:clrMapOvr>
  <p:transition spd="med">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B054F24-5DD5-4314-B667-D3152AC3825F}"/>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08079080-C709-40F6-838C-5748100B1F7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a:extLst>
              <a:ext uri="{FF2B5EF4-FFF2-40B4-BE49-F238E27FC236}">
                <a16:creationId xmlns:a16="http://schemas.microsoft.com/office/drawing/2014/main" id="{02A72BB6-8D20-4442-AA44-1F71457AC97D}"/>
              </a:ext>
            </a:extLst>
          </p:cNvPr>
          <p:cNvSpPr>
            <a:spLocks noGrp="1"/>
          </p:cNvSpPr>
          <p:nvPr>
            <p:ph sz="half" idx="2"/>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a:extLst>
              <a:ext uri="{FF2B5EF4-FFF2-40B4-BE49-F238E27FC236}">
                <a16:creationId xmlns:a16="http://schemas.microsoft.com/office/drawing/2014/main" id="{378F4829-AEF4-461A-9FA6-7B840A48356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a:extLst>
              <a:ext uri="{FF2B5EF4-FFF2-40B4-BE49-F238E27FC236}">
                <a16:creationId xmlns:a16="http://schemas.microsoft.com/office/drawing/2014/main" id="{B7F5409B-749D-4B9B-98C8-CDD990762FD3}"/>
              </a:ext>
            </a:extLst>
          </p:cNvPr>
          <p:cNvSpPr>
            <a:spLocks noGrp="1"/>
          </p:cNvSpPr>
          <p:nvPr>
            <p:ph sz="quarter" idx="4"/>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a:extLst>
              <a:ext uri="{FF2B5EF4-FFF2-40B4-BE49-F238E27FC236}">
                <a16:creationId xmlns:a16="http://schemas.microsoft.com/office/drawing/2014/main" id="{ACA36B69-8FA8-4B57-9869-DF6B5C4B8EF3}"/>
              </a:ext>
            </a:extLst>
          </p:cNvPr>
          <p:cNvSpPr>
            <a:spLocks noGrp="1"/>
          </p:cNvSpPr>
          <p:nvPr>
            <p:ph type="dt" sz="half" idx="10"/>
          </p:nvPr>
        </p:nvSpPr>
        <p:spPr/>
        <p:txBody>
          <a:bodyPr/>
          <a:lstStyle/>
          <a:p>
            <a:pPr>
              <a:defRPr/>
            </a:pPr>
            <a:endParaRPr lang="en-US" altLang="zh-CN"/>
          </a:p>
        </p:txBody>
      </p:sp>
      <p:sp>
        <p:nvSpPr>
          <p:cNvPr id="8" name="页脚占位符 7">
            <a:extLst>
              <a:ext uri="{FF2B5EF4-FFF2-40B4-BE49-F238E27FC236}">
                <a16:creationId xmlns:a16="http://schemas.microsoft.com/office/drawing/2014/main" id="{781648BE-C6CC-443C-8131-DDA498A70F56}"/>
              </a:ext>
            </a:extLst>
          </p:cNvPr>
          <p:cNvSpPr>
            <a:spLocks noGrp="1"/>
          </p:cNvSpPr>
          <p:nvPr>
            <p:ph type="ftr" sz="quarter" idx="11"/>
          </p:nvPr>
        </p:nvSpPr>
        <p:spPr/>
        <p:txBody>
          <a:bodyPr/>
          <a:lstStyle/>
          <a:p>
            <a:pPr>
              <a:defRPr/>
            </a:pPr>
            <a:endParaRPr lang="en-US" altLang="zh-CN"/>
          </a:p>
        </p:txBody>
      </p:sp>
      <p:sp>
        <p:nvSpPr>
          <p:cNvPr id="9" name="灯片编号占位符 8">
            <a:extLst>
              <a:ext uri="{FF2B5EF4-FFF2-40B4-BE49-F238E27FC236}">
                <a16:creationId xmlns:a16="http://schemas.microsoft.com/office/drawing/2014/main" id="{5F5293F5-BFE6-4BFD-941E-CBC930F390CC}"/>
              </a:ext>
            </a:extLst>
          </p:cNvPr>
          <p:cNvSpPr>
            <a:spLocks noGrp="1"/>
          </p:cNvSpPr>
          <p:nvPr>
            <p:ph type="sldNum" sz="quarter" idx="12"/>
          </p:nvPr>
        </p:nvSpPr>
        <p:spPr/>
        <p:txBody>
          <a:bodyPr/>
          <a:lstStyle/>
          <a:p>
            <a:pPr>
              <a:defRPr/>
            </a:pPr>
            <a:fld id="{999C86B0-97B3-4813-A07E-D3CC8B874D4C}" type="slidenum">
              <a:rPr lang="zh-CN" altLang="en-US" smtClean="0"/>
              <a:pPr>
                <a:defRPr/>
              </a:pPr>
              <a:t>‹#›</a:t>
            </a:fld>
            <a:endParaRPr lang="en-US" altLang="zh-CN"/>
          </a:p>
        </p:txBody>
      </p:sp>
    </p:spTree>
    <p:extLst>
      <p:ext uri="{BB962C8B-B14F-4D97-AF65-F5344CB8AC3E}">
        <p14:creationId xmlns:p14="http://schemas.microsoft.com/office/powerpoint/2010/main" val="3926791836"/>
      </p:ext>
    </p:extLst>
  </p:cSld>
  <p:clrMapOvr>
    <a:masterClrMapping/>
  </p:clrMapOvr>
  <p:transition spd="med">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8199489-AE01-4365-A35A-26705BC849EB}"/>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DCD9545E-AAEC-4868-AB00-EAE4B90249B5}"/>
              </a:ext>
            </a:extLst>
          </p:cNvPr>
          <p:cNvSpPr>
            <a:spLocks noGrp="1"/>
          </p:cNvSpPr>
          <p:nvPr>
            <p:ph type="dt" sz="half" idx="10"/>
          </p:nvPr>
        </p:nvSpPr>
        <p:spPr/>
        <p:txBody>
          <a:bodyPr/>
          <a:lstStyle/>
          <a:p>
            <a:pPr>
              <a:defRPr/>
            </a:pPr>
            <a:endParaRPr lang="en-US" altLang="zh-CN"/>
          </a:p>
        </p:txBody>
      </p:sp>
      <p:sp>
        <p:nvSpPr>
          <p:cNvPr id="4" name="页脚占位符 3">
            <a:extLst>
              <a:ext uri="{FF2B5EF4-FFF2-40B4-BE49-F238E27FC236}">
                <a16:creationId xmlns:a16="http://schemas.microsoft.com/office/drawing/2014/main" id="{6DAB9C0B-3642-4A72-84AC-720EC731D84E}"/>
              </a:ext>
            </a:extLst>
          </p:cNvPr>
          <p:cNvSpPr>
            <a:spLocks noGrp="1"/>
          </p:cNvSpPr>
          <p:nvPr>
            <p:ph type="ftr" sz="quarter" idx="11"/>
          </p:nvPr>
        </p:nvSpPr>
        <p:spPr/>
        <p:txBody>
          <a:bodyPr/>
          <a:lstStyle/>
          <a:p>
            <a:pPr>
              <a:defRPr/>
            </a:pPr>
            <a:endParaRPr lang="en-US" altLang="zh-CN"/>
          </a:p>
        </p:txBody>
      </p:sp>
      <p:sp>
        <p:nvSpPr>
          <p:cNvPr id="5" name="灯片编号占位符 4">
            <a:extLst>
              <a:ext uri="{FF2B5EF4-FFF2-40B4-BE49-F238E27FC236}">
                <a16:creationId xmlns:a16="http://schemas.microsoft.com/office/drawing/2014/main" id="{92F5FE77-91D7-4795-AB3B-450755F35403}"/>
              </a:ext>
            </a:extLst>
          </p:cNvPr>
          <p:cNvSpPr>
            <a:spLocks noGrp="1"/>
          </p:cNvSpPr>
          <p:nvPr>
            <p:ph type="sldNum" sz="quarter" idx="12"/>
          </p:nvPr>
        </p:nvSpPr>
        <p:spPr/>
        <p:txBody>
          <a:bodyPr/>
          <a:lstStyle/>
          <a:p>
            <a:pPr>
              <a:defRPr/>
            </a:pPr>
            <a:fld id="{D996E4BF-5F9B-4F6A-AABE-FE799C73FC32}" type="slidenum">
              <a:rPr lang="zh-CN" altLang="en-US" smtClean="0"/>
              <a:pPr>
                <a:defRPr/>
              </a:pPr>
              <a:t>‹#›</a:t>
            </a:fld>
            <a:endParaRPr lang="en-US" altLang="zh-CN"/>
          </a:p>
        </p:txBody>
      </p:sp>
    </p:spTree>
    <p:extLst>
      <p:ext uri="{BB962C8B-B14F-4D97-AF65-F5344CB8AC3E}">
        <p14:creationId xmlns:p14="http://schemas.microsoft.com/office/powerpoint/2010/main" val="3701731964"/>
      </p:ext>
    </p:extLst>
  </p:cSld>
  <p:clrMapOvr>
    <a:masterClrMapping/>
  </p:clrMapOvr>
  <p:transition spd="med">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724557C7-76AA-41D6-9CD6-1C97B57B91A5}"/>
              </a:ext>
            </a:extLst>
          </p:cNvPr>
          <p:cNvSpPr>
            <a:spLocks noGrp="1"/>
          </p:cNvSpPr>
          <p:nvPr>
            <p:ph type="dt" sz="half" idx="10"/>
          </p:nvPr>
        </p:nvSpPr>
        <p:spPr/>
        <p:txBody>
          <a:bodyPr/>
          <a:lstStyle/>
          <a:p>
            <a:pPr>
              <a:defRPr/>
            </a:pPr>
            <a:endParaRPr lang="en-US" altLang="zh-CN"/>
          </a:p>
        </p:txBody>
      </p:sp>
      <p:sp>
        <p:nvSpPr>
          <p:cNvPr id="3" name="页脚占位符 2">
            <a:extLst>
              <a:ext uri="{FF2B5EF4-FFF2-40B4-BE49-F238E27FC236}">
                <a16:creationId xmlns:a16="http://schemas.microsoft.com/office/drawing/2014/main" id="{86A6925C-1B93-48D3-A73C-6A238A654C72}"/>
              </a:ext>
            </a:extLst>
          </p:cNvPr>
          <p:cNvSpPr>
            <a:spLocks noGrp="1"/>
          </p:cNvSpPr>
          <p:nvPr>
            <p:ph type="ftr" sz="quarter" idx="11"/>
          </p:nvPr>
        </p:nvSpPr>
        <p:spPr/>
        <p:txBody>
          <a:bodyPr/>
          <a:lstStyle/>
          <a:p>
            <a:pPr>
              <a:defRPr/>
            </a:pPr>
            <a:endParaRPr lang="en-US" altLang="zh-CN"/>
          </a:p>
        </p:txBody>
      </p:sp>
      <p:sp>
        <p:nvSpPr>
          <p:cNvPr id="4" name="灯片编号占位符 3">
            <a:extLst>
              <a:ext uri="{FF2B5EF4-FFF2-40B4-BE49-F238E27FC236}">
                <a16:creationId xmlns:a16="http://schemas.microsoft.com/office/drawing/2014/main" id="{09610112-29CD-4503-83F7-B388D1F3C9C2}"/>
              </a:ext>
            </a:extLst>
          </p:cNvPr>
          <p:cNvSpPr>
            <a:spLocks noGrp="1"/>
          </p:cNvSpPr>
          <p:nvPr>
            <p:ph type="sldNum" sz="quarter" idx="12"/>
          </p:nvPr>
        </p:nvSpPr>
        <p:spPr/>
        <p:txBody>
          <a:bodyPr/>
          <a:lstStyle/>
          <a:p>
            <a:pPr>
              <a:defRPr/>
            </a:pPr>
            <a:fld id="{1B23BD04-B5CD-49E9-9FE0-3B588DAF5DC5}" type="slidenum">
              <a:rPr lang="zh-CN" altLang="en-US" smtClean="0"/>
              <a:pPr>
                <a:defRPr/>
              </a:pPr>
              <a:t>‹#›</a:t>
            </a:fld>
            <a:endParaRPr lang="en-US" altLang="zh-CN"/>
          </a:p>
        </p:txBody>
      </p:sp>
    </p:spTree>
    <p:extLst>
      <p:ext uri="{BB962C8B-B14F-4D97-AF65-F5344CB8AC3E}">
        <p14:creationId xmlns:p14="http://schemas.microsoft.com/office/powerpoint/2010/main" val="3346955401"/>
      </p:ext>
    </p:extLst>
  </p:cSld>
  <p:clrMapOvr>
    <a:masterClrMapping/>
  </p:clrMapOvr>
  <p:transition spd="med">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1FA0B5F-60D9-4807-97C4-8B867C4E958B}"/>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E898F168-C98C-44AD-A2CF-649CB1B8B67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a:extLst>
              <a:ext uri="{FF2B5EF4-FFF2-40B4-BE49-F238E27FC236}">
                <a16:creationId xmlns:a16="http://schemas.microsoft.com/office/drawing/2014/main" id="{31A99E45-C193-4574-B0D9-B5B6020DE9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925E84C2-7C30-4B63-9DD2-57FBBD951AF7}"/>
              </a:ext>
            </a:extLst>
          </p:cNvPr>
          <p:cNvSpPr>
            <a:spLocks noGrp="1"/>
          </p:cNvSpPr>
          <p:nvPr>
            <p:ph type="dt" sz="half" idx="10"/>
          </p:nvPr>
        </p:nvSpPr>
        <p:spPr/>
        <p:txBody>
          <a:bodyPr/>
          <a:lstStyle/>
          <a:p>
            <a:pPr>
              <a:defRPr/>
            </a:pPr>
            <a:endParaRPr lang="en-US" altLang="zh-CN"/>
          </a:p>
        </p:txBody>
      </p:sp>
      <p:sp>
        <p:nvSpPr>
          <p:cNvPr id="6" name="页脚占位符 5">
            <a:extLst>
              <a:ext uri="{FF2B5EF4-FFF2-40B4-BE49-F238E27FC236}">
                <a16:creationId xmlns:a16="http://schemas.microsoft.com/office/drawing/2014/main" id="{FF6D629C-B2A6-4E8E-93F3-632CE378C3AB}"/>
              </a:ext>
            </a:extLst>
          </p:cNvPr>
          <p:cNvSpPr>
            <a:spLocks noGrp="1"/>
          </p:cNvSpPr>
          <p:nvPr>
            <p:ph type="ftr" sz="quarter" idx="11"/>
          </p:nvPr>
        </p:nvSpPr>
        <p:spPr/>
        <p:txBody>
          <a:bodyPr/>
          <a:lstStyle/>
          <a:p>
            <a:pPr>
              <a:defRPr/>
            </a:pPr>
            <a:endParaRPr lang="en-US" altLang="zh-CN"/>
          </a:p>
        </p:txBody>
      </p:sp>
      <p:sp>
        <p:nvSpPr>
          <p:cNvPr id="7" name="灯片编号占位符 6">
            <a:extLst>
              <a:ext uri="{FF2B5EF4-FFF2-40B4-BE49-F238E27FC236}">
                <a16:creationId xmlns:a16="http://schemas.microsoft.com/office/drawing/2014/main" id="{0187ADF2-745D-4C63-843A-49C8818D805E}"/>
              </a:ext>
            </a:extLst>
          </p:cNvPr>
          <p:cNvSpPr>
            <a:spLocks noGrp="1"/>
          </p:cNvSpPr>
          <p:nvPr>
            <p:ph type="sldNum" sz="quarter" idx="12"/>
          </p:nvPr>
        </p:nvSpPr>
        <p:spPr/>
        <p:txBody>
          <a:bodyPr/>
          <a:lstStyle/>
          <a:p>
            <a:pPr>
              <a:defRPr/>
            </a:pPr>
            <a:fld id="{839B6E23-D188-4709-B4D2-2BD71521C3BD}" type="slidenum">
              <a:rPr lang="zh-CN" altLang="en-US" smtClean="0"/>
              <a:pPr>
                <a:defRPr/>
              </a:pPr>
              <a:t>‹#›</a:t>
            </a:fld>
            <a:endParaRPr lang="en-US" altLang="zh-CN"/>
          </a:p>
        </p:txBody>
      </p:sp>
    </p:spTree>
    <p:extLst>
      <p:ext uri="{BB962C8B-B14F-4D97-AF65-F5344CB8AC3E}">
        <p14:creationId xmlns:p14="http://schemas.microsoft.com/office/powerpoint/2010/main" val="1479559586"/>
      </p:ext>
    </p:extLst>
  </p:cSld>
  <p:clrMapOvr>
    <a:masterClrMapping/>
  </p:clrMapOvr>
  <p:transition spd="med">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BA5296A-98DB-41E0-B87F-D37427E3F9F1}"/>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EC7E0C11-BED9-4132-963C-E70527E8D29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F2DFF0E1-6A8B-437C-88B4-A487636593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AAEDA3CC-F957-4A80-BF6A-57B2E40A4DBB}"/>
              </a:ext>
            </a:extLst>
          </p:cNvPr>
          <p:cNvSpPr>
            <a:spLocks noGrp="1"/>
          </p:cNvSpPr>
          <p:nvPr>
            <p:ph type="dt" sz="half" idx="10"/>
          </p:nvPr>
        </p:nvSpPr>
        <p:spPr/>
        <p:txBody>
          <a:bodyPr/>
          <a:lstStyle/>
          <a:p>
            <a:pPr>
              <a:defRPr/>
            </a:pPr>
            <a:endParaRPr lang="en-US" altLang="zh-CN"/>
          </a:p>
        </p:txBody>
      </p:sp>
      <p:sp>
        <p:nvSpPr>
          <p:cNvPr id="6" name="页脚占位符 5">
            <a:extLst>
              <a:ext uri="{FF2B5EF4-FFF2-40B4-BE49-F238E27FC236}">
                <a16:creationId xmlns:a16="http://schemas.microsoft.com/office/drawing/2014/main" id="{D0A22413-654B-4BAC-8ACA-E9439EAFECD8}"/>
              </a:ext>
            </a:extLst>
          </p:cNvPr>
          <p:cNvSpPr>
            <a:spLocks noGrp="1"/>
          </p:cNvSpPr>
          <p:nvPr>
            <p:ph type="ftr" sz="quarter" idx="11"/>
          </p:nvPr>
        </p:nvSpPr>
        <p:spPr/>
        <p:txBody>
          <a:bodyPr/>
          <a:lstStyle/>
          <a:p>
            <a:pPr>
              <a:defRPr/>
            </a:pPr>
            <a:endParaRPr lang="en-US" altLang="zh-CN"/>
          </a:p>
        </p:txBody>
      </p:sp>
      <p:sp>
        <p:nvSpPr>
          <p:cNvPr id="7" name="灯片编号占位符 6">
            <a:extLst>
              <a:ext uri="{FF2B5EF4-FFF2-40B4-BE49-F238E27FC236}">
                <a16:creationId xmlns:a16="http://schemas.microsoft.com/office/drawing/2014/main" id="{6DBDD9E6-C718-499C-AA6A-463A1AE8B2D5}"/>
              </a:ext>
            </a:extLst>
          </p:cNvPr>
          <p:cNvSpPr>
            <a:spLocks noGrp="1"/>
          </p:cNvSpPr>
          <p:nvPr>
            <p:ph type="sldNum" sz="quarter" idx="12"/>
          </p:nvPr>
        </p:nvSpPr>
        <p:spPr/>
        <p:txBody>
          <a:bodyPr/>
          <a:lstStyle/>
          <a:p>
            <a:pPr>
              <a:defRPr/>
            </a:pPr>
            <a:fld id="{9544C131-331B-41BD-AFFF-EBF78D0E287E}" type="slidenum">
              <a:rPr lang="zh-CN" altLang="en-US" smtClean="0"/>
              <a:pPr>
                <a:defRPr/>
              </a:pPr>
              <a:t>‹#›</a:t>
            </a:fld>
            <a:endParaRPr lang="en-US" altLang="zh-CN"/>
          </a:p>
        </p:txBody>
      </p:sp>
    </p:spTree>
    <p:extLst>
      <p:ext uri="{BB962C8B-B14F-4D97-AF65-F5344CB8AC3E}">
        <p14:creationId xmlns:p14="http://schemas.microsoft.com/office/powerpoint/2010/main" val="3407791959"/>
      </p:ext>
    </p:extLst>
  </p:cSld>
  <p:clrMapOvr>
    <a:masterClrMapping/>
  </p:clrMapOvr>
  <p:transition spd="med">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92144FA4-CB92-497A-BDEE-667D8DBA03C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CF78E6BD-E114-44C3-B410-DB160FB333F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32E8574B-9D0F-4D19-B23F-A06311AAE5D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ltLang="zh-CN"/>
          </a:p>
        </p:txBody>
      </p:sp>
      <p:sp>
        <p:nvSpPr>
          <p:cNvPr id="5" name="页脚占位符 4">
            <a:extLst>
              <a:ext uri="{FF2B5EF4-FFF2-40B4-BE49-F238E27FC236}">
                <a16:creationId xmlns:a16="http://schemas.microsoft.com/office/drawing/2014/main" id="{93CE589F-C8E4-481F-B676-74A95EE0C66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zh-CN"/>
          </a:p>
        </p:txBody>
      </p:sp>
      <p:sp>
        <p:nvSpPr>
          <p:cNvPr id="6" name="灯片编号占位符 5">
            <a:extLst>
              <a:ext uri="{FF2B5EF4-FFF2-40B4-BE49-F238E27FC236}">
                <a16:creationId xmlns:a16="http://schemas.microsoft.com/office/drawing/2014/main" id="{4ED86FF9-1D7C-46CA-A317-FAAFFC36173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5795E0B8-1755-406E-9952-2DD17882C4A7}" type="slidenum">
              <a:rPr lang="zh-CN" altLang="en-US" smtClean="0"/>
              <a:pPr>
                <a:defRPr/>
              </a:pPr>
              <a:t>‹#›</a:t>
            </a:fld>
            <a:endParaRPr lang="en-US" altLang="zh-CN"/>
          </a:p>
        </p:txBody>
      </p:sp>
    </p:spTree>
    <p:extLst>
      <p:ext uri="{BB962C8B-B14F-4D97-AF65-F5344CB8AC3E}">
        <p14:creationId xmlns:p14="http://schemas.microsoft.com/office/powerpoint/2010/main" val="4150689040"/>
      </p:ext>
    </p:extLst>
  </p:cSld>
  <p:clrMap bg1="lt1" tx1="dk1" bg2="lt2" tx2="dk2" accent1="accent1" accent2="accent2" accent3="accent3" accent4="accent4" accent5="accent5" accent6="accent6" hlink="hlink" folHlink="folHlink"/>
  <p:sldLayoutIdLst>
    <p:sldLayoutId id="2147483886" r:id="rId1"/>
    <p:sldLayoutId id="2147483887" r:id="rId2"/>
    <p:sldLayoutId id="2147483888" r:id="rId3"/>
    <p:sldLayoutId id="2147483889" r:id="rId4"/>
    <p:sldLayoutId id="2147483890" r:id="rId5"/>
    <p:sldLayoutId id="2147483891" r:id="rId6"/>
    <p:sldLayoutId id="2147483892" r:id="rId7"/>
    <p:sldLayoutId id="2147483893" r:id="rId8"/>
    <p:sldLayoutId id="2147483894" r:id="rId9"/>
    <p:sldLayoutId id="2147483895" r:id="rId10"/>
    <p:sldLayoutId id="2147483896" r:id="rId11"/>
  </p:sldLayoutIdLst>
  <p:transition>
    <p:random/>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17410" name="标题 1">
            <a:extLst>
              <a:ext uri="{FF2B5EF4-FFF2-40B4-BE49-F238E27FC236}">
                <a16:creationId xmlns:a16="http://schemas.microsoft.com/office/drawing/2014/main" id="{C7ACC5C7-254B-4619-84AC-B4DDF6F895F8}"/>
              </a:ext>
            </a:extLst>
          </p:cNvPr>
          <p:cNvSpPr>
            <a:spLocks noGrp="1" noChangeArrowheads="1"/>
          </p:cNvSpPr>
          <p:nvPr>
            <p:ph type="title"/>
          </p:nvPr>
        </p:nvSpPr>
        <p:spPr>
          <a:xfrm>
            <a:off x="1055440" y="1260157"/>
            <a:ext cx="9612560" cy="1881956"/>
          </a:xfrm>
        </p:spPr>
        <p:txBody>
          <a:bodyPr>
            <a:normAutofit/>
          </a:bodyPr>
          <a:lstStyle/>
          <a:p>
            <a:pPr>
              <a:defRPr/>
            </a:pPr>
            <a:r>
              <a:rPr lang="zh-CN" altLang="zh-CN" b="1" dirty="0">
                <a:solidFill>
                  <a:srgbClr val="C00000"/>
                </a:solidFill>
                <a:latin typeface="Adobe 黑体 Std R" panose="020B0400000000000000" pitchFamily="34" charset="-122"/>
                <a:ea typeface="Adobe 黑体 Std R" panose="020B0400000000000000" pitchFamily="34" charset="-122"/>
              </a:rPr>
              <a:t>核污水海洋处置涉及国际法问题思考</a:t>
            </a:r>
            <a:br>
              <a:rPr kumimoji="1" lang="en-US" altLang="zh-CN" dirty="0">
                <a:solidFill>
                  <a:schemeClr val="tx1"/>
                </a:solidFill>
                <a:highlight>
                  <a:srgbClr val="FFFF00"/>
                </a:highlight>
              </a:rPr>
            </a:br>
            <a:endParaRPr kumimoji="1" lang="zh-CN" altLang="en-US" dirty="0">
              <a:solidFill>
                <a:schemeClr val="tx1"/>
              </a:solidFill>
              <a:highlight>
                <a:srgbClr val="FFFF00"/>
              </a:highlight>
            </a:endParaRPr>
          </a:p>
        </p:txBody>
      </p:sp>
      <p:sp>
        <p:nvSpPr>
          <p:cNvPr id="17411" name="内容占位符 2">
            <a:extLst>
              <a:ext uri="{FF2B5EF4-FFF2-40B4-BE49-F238E27FC236}">
                <a16:creationId xmlns:a16="http://schemas.microsoft.com/office/drawing/2014/main" id="{5E628D0E-9FFF-4027-BD08-B7D07837A2C2}"/>
              </a:ext>
            </a:extLst>
          </p:cNvPr>
          <p:cNvSpPr>
            <a:spLocks noGrp="1" noChangeArrowheads="1"/>
          </p:cNvSpPr>
          <p:nvPr>
            <p:ph idx="1"/>
          </p:nvPr>
        </p:nvSpPr>
        <p:spPr>
          <a:xfrm>
            <a:off x="1524001" y="3428999"/>
            <a:ext cx="9143999" cy="3095625"/>
          </a:xfrm>
          <a:solidFill>
            <a:schemeClr val="accent5">
              <a:lumMod val="20000"/>
              <a:lumOff val="80000"/>
            </a:schemeClr>
          </a:solidFill>
        </p:spPr>
        <p:txBody>
          <a:bodyPr>
            <a:normAutofit/>
          </a:bodyPr>
          <a:lstStyle/>
          <a:p>
            <a:pPr marL="0" indent="0" algn="ctr">
              <a:buNone/>
              <a:defRPr/>
            </a:pPr>
            <a:r>
              <a:rPr lang="zh-CN" altLang="en-US" b="1" noProof="1">
                <a:latin typeface="微软雅黑" panose="020B0503020204020204" pitchFamily="34" charset="-122"/>
                <a:ea typeface="微软雅黑" panose="020B0503020204020204" pitchFamily="34" charset="-122"/>
              </a:rPr>
              <a:t>郭 萍</a:t>
            </a:r>
            <a:endParaRPr kumimoji="1" lang="en-US" altLang="zh-CN" b="1" dirty="0">
              <a:highlight>
                <a:srgbClr val="00FFFF"/>
              </a:highlight>
              <a:latin typeface="微软雅黑" panose="020B0503020204020204" pitchFamily="34" charset="-122"/>
              <a:ea typeface="微软雅黑" panose="020B0503020204020204" pitchFamily="34" charset="-122"/>
            </a:endParaRPr>
          </a:p>
          <a:p>
            <a:pPr marL="0" indent="0">
              <a:buNone/>
              <a:defRPr/>
            </a:pPr>
            <a:endParaRPr kumimoji="1" lang="en-US" altLang="zh-CN" sz="2000" dirty="0"/>
          </a:p>
          <a:p>
            <a:pPr algn="ctr">
              <a:defRPr/>
            </a:pPr>
            <a:r>
              <a:rPr kumimoji="1" lang="zh-CN" altLang="en-US" sz="2000" dirty="0">
                <a:latin typeface="微软雅黑" panose="020B0503020204020204" pitchFamily="34" charset="-122"/>
                <a:ea typeface="微软雅黑" panose="020B0503020204020204" pitchFamily="34" charset="-122"/>
              </a:rPr>
              <a:t>中山大学法学院  教授、博导</a:t>
            </a:r>
            <a:endParaRPr kumimoji="1" lang="en-US" altLang="zh-CN" sz="2000" dirty="0">
              <a:latin typeface="微软雅黑" panose="020B0503020204020204" pitchFamily="34" charset="-122"/>
              <a:ea typeface="微软雅黑" panose="020B0503020204020204" pitchFamily="34" charset="-122"/>
            </a:endParaRPr>
          </a:p>
          <a:p>
            <a:pPr algn="ctr">
              <a:defRPr/>
            </a:pPr>
            <a:r>
              <a:rPr kumimoji="1" lang="zh-CN" altLang="en-US" sz="2000" dirty="0">
                <a:latin typeface="微软雅黑" panose="020B0503020204020204" pitchFamily="34" charset="-122"/>
                <a:ea typeface="微软雅黑" panose="020B0503020204020204" pitchFamily="34" charset="-122"/>
              </a:rPr>
              <a:t>最高人民法院国际海事法律研究基地（中山大学）执行主任</a:t>
            </a:r>
            <a:endParaRPr kumimoji="1" lang="en-US" altLang="zh-CN" sz="2000" dirty="0">
              <a:latin typeface="微软雅黑" panose="020B0503020204020204" pitchFamily="34" charset="-122"/>
              <a:ea typeface="微软雅黑" panose="020B0503020204020204" pitchFamily="34" charset="-122"/>
            </a:endParaRPr>
          </a:p>
          <a:p>
            <a:pPr algn="ctr">
              <a:defRPr/>
            </a:pPr>
            <a:r>
              <a:rPr kumimoji="1" lang="zh-CN" altLang="en-US" sz="2000" dirty="0">
                <a:latin typeface="微软雅黑" panose="020B0503020204020204" pitchFamily="34" charset="-122"/>
                <a:ea typeface="微软雅黑" panose="020B0503020204020204" pitchFamily="34" charset="-122"/>
              </a:rPr>
              <a:t>南方海洋科学与工程实验室（珠海）特聘研究员</a:t>
            </a:r>
            <a:endParaRPr kumimoji="1" lang="en-US" altLang="zh-CN" sz="2000" dirty="0">
              <a:latin typeface="微软雅黑" panose="020B0503020204020204" pitchFamily="34" charset="-122"/>
              <a:ea typeface="微软雅黑" panose="020B0503020204020204" pitchFamily="34" charset="-122"/>
            </a:endParaRPr>
          </a:p>
          <a:p>
            <a:pPr marL="0" indent="0" algn="ctr">
              <a:buNone/>
              <a:defRPr/>
            </a:pPr>
            <a:r>
              <a:rPr kumimoji="1" lang="en-US" altLang="zh-CN" sz="2000" dirty="0">
                <a:latin typeface="微软雅黑" panose="020B0503020204020204" pitchFamily="34" charset="-122"/>
                <a:ea typeface="微软雅黑" panose="020B0503020204020204" pitchFamily="34" charset="-122"/>
              </a:rPr>
              <a:t>2023-04-22</a:t>
            </a:r>
          </a:p>
          <a:p>
            <a:pPr marL="0" indent="0" algn="ctr">
              <a:buNone/>
              <a:defRPr/>
            </a:pPr>
            <a:r>
              <a:rPr kumimoji="1" lang="zh-CN" altLang="en-US" sz="2000" dirty="0">
                <a:latin typeface="微软雅黑" panose="020B0503020204020204" pitchFamily="34" charset="-122"/>
                <a:ea typeface="微软雅黑" panose="020B0503020204020204" pitchFamily="34" charset="-122"/>
              </a:rPr>
              <a:t>广州</a:t>
            </a:r>
          </a:p>
        </p:txBody>
      </p:sp>
      <p:sp>
        <p:nvSpPr>
          <p:cNvPr id="17412" name="矩形 1">
            <a:extLst>
              <a:ext uri="{FF2B5EF4-FFF2-40B4-BE49-F238E27FC236}">
                <a16:creationId xmlns:a16="http://schemas.microsoft.com/office/drawing/2014/main" id="{F11F7937-236D-46C8-B6CE-2F56C1A20400}"/>
              </a:ext>
            </a:extLst>
          </p:cNvPr>
          <p:cNvSpPr>
            <a:spLocks noChangeArrowheads="1"/>
          </p:cNvSpPr>
          <p:nvPr/>
        </p:nvSpPr>
        <p:spPr bwMode="auto">
          <a:xfrm>
            <a:off x="1703388" y="115888"/>
            <a:ext cx="2736850" cy="431800"/>
          </a:xfrm>
          <a:prstGeom prst="rect">
            <a:avLst/>
          </a:prstGeom>
          <a:gradFill rotWithShape="1">
            <a:gsLst>
              <a:gs pos="0">
                <a:schemeClr val="bg1"/>
              </a:gs>
              <a:gs pos="100000">
                <a:srgbClr val="FFCC99"/>
              </a:gs>
            </a:gsLst>
            <a:lin ang="5400000" scaled="1"/>
          </a:gradFill>
          <a:ln>
            <a:noFill/>
          </a:ln>
          <a:scene3d>
            <a:camera prst="legacyObliqueBottomRight"/>
            <a:lightRig rig="legacyFlat3" dir="l"/>
          </a:scene3d>
          <a:sp3d extrusionH="303200" prstMaterial="legacyMatte">
            <a:bevelT w="13500" h="13500" prst="angle"/>
            <a:bevelB w="13500" h="13500" prst="angle"/>
            <a:extrusionClr>
              <a:srgbClr val="FFCC99"/>
            </a:extrusionClr>
            <a:contourClr>
              <a:schemeClr val="bg1"/>
            </a:contourClr>
          </a:sp3d>
          <a:extLst>
            <a:ext uri="{91240B29-F687-4F45-9708-019B960494DF}">
              <a14:hiddenLine xmlns:a14="http://schemas.microsoft.com/office/drawing/2010/main" w="9525">
                <a:noFill/>
                <a:miter lim="800000"/>
                <a:headEnd/>
                <a:tailEnd/>
              </a14:hiddenLine>
            </a:ext>
          </a:extLst>
        </p:spPr>
        <p:txBody>
          <a:bodyPr>
            <a:spAutoFit/>
            <a:flatTx/>
          </a:bodyPr>
          <a:lstStyle>
            <a:lvl1pPr eaLnBrk="0" hangingPunct="0">
              <a:defRPr sz="800">
                <a:solidFill>
                  <a:schemeClr val="tx1"/>
                </a:solidFill>
                <a:latin typeface="Times New Roman" panose="02020603050405020304" pitchFamily="18" charset="0"/>
                <a:ea typeface="仿宋_GB2312" panose="02010609030101010101" pitchFamily="49" charset="-122"/>
              </a:defRPr>
            </a:lvl1pPr>
            <a:lvl2pPr eaLnBrk="0" hangingPunct="0">
              <a:defRPr sz="800">
                <a:solidFill>
                  <a:schemeClr val="tx1"/>
                </a:solidFill>
                <a:latin typeface="Times New Roman" panose="02020603050405020304" pitchFamily="18" charset="0"/>
                <a:ea typeface="仿宋_GB2312" panose="02010609030101010101" pitchFamily="49" charset="-122"/>
              </a:defRPr>
            </a:lvl2pPr>
            <a:lvl3pPr eaLnBrk="0" hangingPunct="0">
              <a:defRPr sz="800">
                <a:solidFill>
                  <a:schemeClr val="tx1"/>
                </a:solidFill>
                <a:latin typeface="Times New Roman" panose="02020603050405020304" pitchFamily="18" charset="0"/>
                <a:ea typeface="仿宋_GB2312" panose="02010609030101010101" pitchFamily="49" charset="-122"/>
              </a:defRPr>
            </a:lvl3pPr>
            <a:lvl4pPr eaLnBrk="0" hangingPunct="0">
              <a:defRPr sz="800">
                <a:solidFill>
                  <a:schemeClr val="tx1"/>
                </a:solidFill>
                <a:latin typeface="Times New Roman" panose="02020603050405020304" pitchFamily="18" charset="0"/>
                <a:ea typeface="仿宋_GB2312" panose="02010609030101010101" pitchFamily="49" charset="-122"/>
              </a:defRPr>
            </a:lvl4pPr>
            <a:lvl5pPr eaLnBrk="0" hangingPunct="0">
              <a:defRPr sz="800">
                <a:solidFill>
                  <a:schemeClr val="tx1"/>
                </a:solidFill>
                <a:latin typeface="Times New Roman" panose="02020603050405020304" pitchFamily="18" charset="0"/>
                <a:ea typeface="仿宋_GB2312" panose="02010609030101010101" pitchFamily="49" charset="-122"/>
              </a:defRPr>
            </a:lvl5pPr>
            <a:lvl6pPr eaLnBrk="0" fontAlgn="base" hangingPunct="0">
              <a:spcBef>
                <a:spcPct val="0"/>
              </a:spcBef>
              <a:spcAft>
                <a:spcPct val="0"/>
              </a:spcAft>
              <a:buFont typeface="Arial" panose="020B0604020202020204" pitchFamily="34" charset="0"/>
              <a:defRPr sz="800">
                <a:solidFill>
                  <a:schemeClr val="tx1"/>
                </a:solidFill>
                <a:latin typeface="Times New Roman" panose="02020603050405020304" pitchFamily="18" charset="0"/>
                <a:ea typeface="仿宋_GB2312" panose="02010609030101010101" pitchFamily="49" charset="-122"/>
              </a:defRPr>
            </a:lvl6pPr>
            <a:lvl7pPr eaLnBrk="0" fontAlgn="base" hangingPunct="0">
              <a:spcBef>
                <a:spcPct val="0"/>
              </a:spcBef>
              <a:spcAft>
                <a:spcPct val="0"/>
              </a:spcAft>
              <a:buFont typeface="Arial" panose="020B0604020202020204" pitchFamily="34" charset="0"/>
              <a:defRPr sz="800">
                <a:solidFill>
                  <a:schemeClr val="tx1"/>
                </a:solidFill>
                <a:latin typeface="Times New Roman" panose="02020603050405020304" pitchFamily="18" charset="0"/>
                <a:ea typeface="仿宋_GB2312" panose="02010609030101010101" pitchFamily="49" charset="-122"/>
              </a:defRPr>
            </a:lvl7pPr>
            <a:lvl8pPr eaLnBrk="0" fontAlgn="base" hangingPunct="0">
              <a:spcBef>
                <a:spcPct val="0"/>
              </a:spcBef>
              <a:spcAft>
                <a:spcPct val="0"/>
              </a:spcAft>
              <a:buFont typeface="Arial" panose="020B0604020202020204" pitchFamily="34" charset="0"/>
              <a:defRPr sz="800">
                <a:solidFill>
                  <a:schemeClr val="tx1"/>
                </a:solidFill>
                <a:latin typeface="Times New Roman" panose="02020603050405020304" pitchFamily="18" charset="0"/>
                <a:ea typeface="仿宋_GB2312" panose="02010609030101010101" pitchFamily="49" charset="-122"/>
              </a:defRPr>
            </a:lvl8pPr>
            <a:lvl9pPr eaLnBrk="0" fontAlgn="base" hangingPunct="0">
              <a:spcBef>
                <a:spcPct val="0"/>
              </a:spcBef>
              <a:spcAft>
                <a:spcPct val="0"/>
              </a:spcAft>
              <a:buFont typeface="Arial" panose="020B0604020202020204" pitchFamily="34" charset="0"/>
              <a:defRPr sz="800">
                <a:solidFill>
                  <a:schemeClr val="tx1"/>
                </a:solidFill>
                <a:latin typeface="Times New Roman" panose="02020603050405020304" pitchFamily="18" charset="0"/>
                <a:ea typeface="仿宋_GB2312" panose="02010609030101010101" pitchFamily="49" charset="-122"/>
              </a:defRPr>
            </a:lvl9pPr>
          </a:lstStyle>
          <a:p>
            <a:pPr eaLnBrk="1" hangingPunct="1">
              <a:spcBef>
                <a:spcPct val="50000"/>
              </a:spcBef>
            </a:pPr>
            <a:r>
              <a:rPr lang="zh-CN" altLang="en-US" sz="2200" b="1" dirty="0">
                <a:latin typeface="微软雅黑" panose="020B0503020204020204" pitchFamily="34" charset="-122"/>
                <a:ea typeface="微软雅黑" panose="020B0503020204020204" pitchFamily="34" charset="-122"/>
              </a:rPr>
              <a:t>第五届海法论坛</a:t>
            </a:r>
          </a:p>
        </p:txBody>
      </p:sp>
      <p:pic>
        <p:nvPicPr>
          <p:cNvPr id="6" name="图片 6" descr="SYSU LOGO.png">
            <a:extLst>
              <a:ext uri="{FF2B5EF4-FFF2-40B4-BE49-F238E27FC236}">
                <a16:creationId xmlns:a16="http://schemas.microsoft.com/office/drawing/2014/main" id="{D4BEA794-9805-4F99-8168-C3070B26A7C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48528" y="38100"/>
            <a:ext cx="1187450" cy="1019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图片 6" descr="SYSU LOGO.png">
            <a:extLst>
              <a:ext uri="{FF2B5EF4-FFF2-40B4-BE49-F238E27FC236}">
                <a16:creationId xmlns:a16="http://schemas.microsoft.com/office/drawing/2014/main" id="{1D199636-F0D3-4D7D-B35D-817EDC8247A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48528" y="2110"/>
            <a:ext cx="1187450" cy="1017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矩形: 圆角 8">
            <a:extLst>
              <a:ext uri="{FF2B5EF4-FFF2-40B4-BE49-F238E27FC236}">
                <a16:creationId xmlns:a16="http://schemas.microsoft.com/office/drawing/2014/main" id="{5F730275-D1DE-4AA6-AB92-9E8E08D48903}"/>
              </a:ext>
            </a:extLst>
          </p:cNvPr>
          <p:cNvSpPr/>
          <p:nvPr/>
        </p:nvSpPr>
        <p:spPr bwMode="auto">
          <a:xfrm>
            <a:off x="1850565" y="864960"/>
            <a:ext cx="7701835" cy="578882"/>
          </a:xfrm>
          <a:prstGeom prst="roundRect">
            <a:avLst/>
          </a:prstGeom>
          <a:gradFill rotWithShape="1">
            <a:gsLst>
              <a:gs pos="0">
                <a:schemeClr val="bg1"/>
              </a:gs>
              <a:gs pos="100000">
                <a:srgbClr val="FFCC99"/>
              </a:gs>
            </a:gsLst>
            <a:lin ang="5400000" scaled="1"/>
          </a:gradFill>
          <a:ln w="44450" cap="flat" cmpd="sng" algn="ctr">
            <a:noFill/>
            <a:prstDash val="solid"/>
            <a:round/>
            <a:headEnd type="none" w="med" len="med"/>
            <a:tailEnd type="none" w="med" len="med"/>
          </a:ln>
          <a:scene3d>
            <a:camera prst="legacyObliqueBottomRight"/>
            <a:lightRig rig="legacyFlat3" dir="r"/>
          </a:scene3d>
          <a:sp3d extrusionH="303200" prstMaterial="legacyMatte">
            <a:bevelT w="13500" h="13500" prst="angle"/>
            <a:bevelB w="13500" h="13500" prst="angle"/>
            <a:extrusionClr>
              <a:srgbClr val="FFCC99"/>
            </a:extrusionClr>
          </a:sp3d>
        </p:spPr>
        <p:txBody>
          <a:bodyPr vert="horz" wrap="square" lIns="91440" tIns="45720" rIns="91440" bIns="45720" numCol="1" rtlCol="0" anchor="t" anchorCtr="0" compatLnSpc="1">
            <a:spAutoFit/>
          </a:bodyPr>
          <a:lstStyle/>
          <a:p>
            <a:pPr marL="457200" indent="-457200">
              <a:spcBef>
                <a:spcPct val="50000"/>
              </a:spcBef>
              <a:buFont typeface="Wingdings" panose="05000000000000000000" pitchFamily="2" charset="2"/>
              <a:buChar char="p"/>
            </a:pPr>
            <a:r>
              <a:rPr lang="zh-CN" altLang="en-US" sz="2800" noProof="1">
                <a:latin typeface="微软雅黑" panose="020B0503020204020204" pitchFamily="34" charset="-122"/>
                <a:ea typeface="微软雅黑" panose="020B0503020204020204" pitchFamily="34" charset="-122"/>
              </a:rPr>
              <a:t>日本</a:t>
            </a:r>
            <a:r>
              <a:rPr lang="zh-CN" altLang="zh-CN" sz="2800" noProof="1">
                <a:latin typeface="微软雅黑" panose="020B0503020204020204" pitchFamily="34" charset="-122"/>
                <a:ea typeface="微软雅黑" panose="020B0503020204020204" pitchFamily="34" charset="-122"/>
              </a:rPr>
              <a:t>福岛核污水</a:t>
            </a:r>
            <a:r>
              <a:rPr lang="zh-CN" altLang="en-US" sz="2800" noProof="1">
                <a:latin typeface="微软雅黑" panose="020B0503020204020204" pitchFamily="34" charset="-122"/>
                <a:ea typeface="微软雅黑" panose="020B0503020204020204" pitchFamily="34" charset="-122"/>
              </a:rPr>
              <a:t>海洋处置的背景</a:t>
            </a:r>
            <a:r>
              <a:rPr lang="en-US" altLang="zh-CN" sz="2800" noProof="1">
                <a:latin typeface="微软雅黑" panose="020B0503020204020204" pitchFamily="34" charset="-122"/>
                <a:ea typeface="微软雅黑" panose="020B0503020204020204" pitchFamily="34" charset="-122"/>
              </a:rPr>
              <a:t>        </a:t>
            </a:r>
          </a:p>
        </p:txBody>
      </p:sp>
      <p:sp>
        <p:nvSpPr>
          <p:cNvPr id="16" name="矩形: 圆角 15">
            <a:extLst>
              <a:ext uri="{FF2B5EF4-FFF2-40B4-BE49-F238E27FC236}">
                <a16:creationId xmlns:a16="http://schemas.microsoft.com/office/drawing/2014/main" id="{91BF72C2-9244-4ED4-9A36-9DF7C185B680}"/>
              </a:ext>
            </a:extLst>
          </p:cNvPr>
          <p:cNvSpPr/>
          <p:nvPr/>
        </p:nvSpPr>
        <p:spPr bwMode="auto">
          <a:xfrm>
            <a:off x="911425" y="2246453"/>
            <a:ext cx="8639458" cy="578882"/>
          </a:xfrm>
          <a:prstGeom prst="roundRect">
            <a:avLst/>
          </a:prstGeom>
          <a:gradFill rotWithShape="1">
            <a:gsLst>
              <a:gs pos="0">
                <a:schemeClr val="bg1"/>
              </a:gs>
              <a:gs pos="100000">
                <a:srgbClr val="FFCC99"/>
              </a:gs>
            </a:gsLst>
            <a:lin ang="5400000" scaled="1"/>
          </a:gradFill>
          <a:ln w="44450" cap="flat" cmpd="sng" algn="ctr">
            <a:noFill/>
            <a:prstDash val="solid"/>
            <a:round/>
            <a:headEnd type="none" w="med" len="med"/>
            <a:tailEnd type="none" w="med" len="med"/>
          </a:ln>
          <a:scene3d>
            <a:camera prst="legacyObliqueBottomRight"/>
            <a:lightRig rig="legacyFlat3" dir="r"/>
          </a:scene3d>
          <a:sp3d extrusionH="303200" prstMaterial="legacyMatte">
            <a:bevelT w="13500" h="13500" prst="angle"/>
            <a:bevelB w="13500" h="13500" prst="angle"/>
            <a:extrusionClr>
              <a:srgbClr val="FFCC99"/>
            </a:extrusionClr>
          </a:sp3d>
        </p:spPr>
        <p:txBody>
          <a:bodyPr vert="horz" wrap="square" lIns="91440" tIns="45720" rIns="91440" bIns="45720" numCol="1" rtlCol="0" anchor="t" anchorCtr="0" compatLnSpc="1">
            <a:spAutoFit/>
          </a:bodyPr>
          <a:lstStyle/>
          <a:p>
            <a:pPr marL="457200" indent="-457200">
              <a:spcBef>
                <a:spcPct val="50000"/>
              </a:spcBef>
              <a:buFont typeface="Wingdings" panose="05000000000000000000" pitchFamily="2" charset="2"/>
              <a:buChar char="p"/>
            </a:pPr>
            <a:r>
              <a:rPr lang="zh-CN" altLang="en-US" sz="2800" noProof="1">
                <a:solidFill>
                  <a:srgbClr val="C00000"/>
                </a:solidFill>
                <a:effectLst>
                  <a:glow rad="63500">
                    <a:schemeClr val="accent1">
                      <a:satMod val="175000"/>
                      <a:alpha val="40000"/>
                    </a:schemeClr>
                  </a:glow>
                </a:effectLst>
                <a:latin typeface="微软雅黑" panose="020B0503020204020204" pitchFamily="34" charset="-122"/>
                <a:ea typeface="微软雅黑" panose="020B0503020204020204" pitchFamily="34" charset="-122"/>
              </a:rPr>
              <a:t>国内外有关核污水海洋处置的国际法研究现状</a:t>
            </a:r>
            <a:r>
              <a:rPr lang="en-US" altLang="zh-CN" sz="2800" noProof="1">
                <a:solidFill>
                  <a:srgbClr val="C00000"/>
                </a:solidFill>
                <a:effectLst>
                  <a:glow rad="63500">
                    <a:schemeClr val="accent1">
                      <a:satMod val="175000"/>
                      <a:alpha val="40000"/>
                    </a:schemeClr>
                  </a:glow>
                </a:effectLst>
                <a:latin typeface="微软雅黑" panose="020B0503020204020204" pitchFamily="34" charset="-122"/>
                <a:ea typeface="微软雅黑" panose="020B0503020204020204" pitchFamily="34" charset="-122"/>
              </a:rPr>
              <a:t>   </a:t>
            </a:r>
          </a:p>
        </p:txBody>
      </p:sp>
      <p:sp>
        <p:nvSpPr>
          <p:cNvPr id="10" name="矩形: 圆角 9">
            <a:extLst>
              <a:ext uri="{FF2B5EF4-FFF2-40B4-BE49-F238E27FC236}">
                <a16:creationId xmlns:a16="http://schemas.microsoft.com/office/drawing/2014/main" id="{55944DE2-8897-4E59-A573-8B708A8876D9}"/>
              </a:ext>
            </a:extLst>
          </p:cNvPr>
          <p:cNvSpPr/>
          <p:nvPr/>
        </p:nvSpPr>
        <p:spPr bwMode="auto">
          <a:xfrm>
            <a:off x="1849047" y="3627945"/>
            <a:ext cx="7701835" cy="578882"/>
          </a:xfrm>
          <a:prstGeom prst="roundRect">
            <a:avLst/>
          </a:prstGeom>
          <a:gradFill rotWithShape="1">
            <a:gsLst>
              <a:gs pos="0">
                <a:schemeClr val="bg1"/>
              </a:gs>
              <a:gs pos="100000">
                <a:srgbClr val="FFCC99"/>
              </a:gs>
            </a:gsLst>
            <a:lin ang="5400000" scaled="1"/>
          </a:gradFill>
          <a:ln w="44450" cap="flat" cmpd="sng" algn="ctr">
            <a:noFill/>
            <a:prstDash val="solid"/>
            <a:round/>
            <a:headEnd type="none" w="med" len="med"/>
            <a:tailEnd type="none" w="med" len="med"/>
          </a:ln>
          <a:scene3d>
            <a:camera prst="legacyObliqueBottomRight"/>
            <a:lightRig rig="legacyFlat3" dir="r"/>
          </a:scene3d>
          <a:sp3d extrusionH="303200" prstMaterial="legacyMatte">
            <a:bevelT w="13500" h="13500" prst="angle"/>
            <a:bevelB w="13500" h="13500" prst="angle"/>
            <a:extrusionClr>
              <a:srgbClr val="FFCC99"/>
            </a:extrusionClr>
          </a:sp3d>
        </p:spPr>
        <p:txBody>
          <a:bodyPr vert="horz" wrap="square" lIns="91440" tIns="45720" rIns="91440" bIns="45720" numCol="1" rtlCol="0" anchor="t" anchorCtr="0" compatLnSpc="1">
            <a:spAutoFit/>
          </a:bodyPr>
          <a:lstStyle/>
          <a:p>
            <a:pPr marL="457200" indent="-457200">
              <a:spcBef>
                <a:spcPct val="50000"/>
              </a:spcBef>
              <a:buFont typeface="Wingdings" panose="05000000000000000000" pitchFamily="2" charset="2"/>
              <a:buChar char="p"/>
            </a:pPr>
            <a:r>
              <a:rPr lang="zh-CN" altLang="en-US" sz="2800" noProof="1">
                <a:latin typeface="微软雅黑" panose="020B0503020204020204" pitchFamily="34" charset="-122"/>
                <a:ea typeface="微软雅黑" panose="020B0503020204020204" pitchFamily="34" charset="-122"/>
              </a:rPr>
              <a:t>对现有国际法研究的评价和思考</a:t>
            </a:r>
            <a:endParaRPr lang="en-US" altLang="zh-CN" sz="2800" noProof="1">
              <a:latin typeface="微软雅黑" panose="020B0503020204020204" pitchFamily="34" charset="-122"/>
              <a:ea typeface="微软雅黑" panose="020B0503020204020204" pitchFamily="34" charset="-122"/>
            </a:endParaRPr>
          </a:p>
        </p:txBody>
      </p:sp>
      <p:sp>
        <p:nvSpPr>
          <p:cNvPr id="12" name="矩形: 圆角 11">
            <a:extLst>
              <a:ext uri="{FF2B5EF4-FFF2-40B4-BE49-F238E27FC236}">
                <a16:creationId xmlns:a16="http://schemas.microsoft.com/office/drawing/2014/main" id="{3B169CA8-DB2F-453F-978A-9C98EC8A98B7}"/>
              </a:ext>
            </a:extLst>
          </p:cNvPr>
          <p:cNvSpPr/>
          <p:nvPr/>
        </p:nvSpPr>
        <p:spPr bwMode="auto">
          <a:xfrm>
            <a:off x="1849047" y="5009438"/>
            <a:ext cx="7703353" cy="578882"/>
          </a:xfrm>
          <a:prstGeom prst="roundRect">
            <a:avLst/>
          </a:prstGeom>
          <a:gradFill rotWithShape="1">
            <a:gsLst>
              <a:gs pos="0">
                <a:schemeClr val="bg1"/>
              </a:gs>
              <a:gs pos="100000">
                <a:srgbClr val="FFCC99"/>
              </a:gs>
            </a:gsLst>
            <a:lin ang="5400000" scaled="1"/>
          </a:gradFill>
          <a:ln w="44450" cap="flat" cmpd="sng" algn="ctr">
            <a:noFill/>
            <a:prstDash val="solid"/>
            <a:round/>
            <a:headEnd type="none" w="med" len="med"/>
            <a:tailEnd type="none" w="med" len="med"/>
          </a:ln>
          <a:scene3d>
            <a:camera prst="legacyObliqueBottomRight"/>
            <a:lightRig rig="legacyFlat3" dir="r"/>
          </a:scene3d>
          <a:sp3d extrusionH="303200" prstMaterial="legacyMatte">
            <a:bevelT w="13500" h="13500" prst="angle"/>
            <a:bevelB w="13500" h="13500" prst="angle"/>
            <a:extrusionClr>
              <a:srgbClr val="FFCC99"/>
            </a:extrusionClr>
          </a:sp3d>
        </p:spPr>
        <p:txBody>
          <a:bodyPr vert="horz" wrap="square" lIns="91440" tIns="45720" rIns="91440" bIns="45720" numCol="1" rtlCol="0" anchor="t" anchorCtr="0" compatLnSpc="1">
            <a:spAutoFit/>
          </a:bodyPr>
          <a:lstStyle/>
          <a:p>
            <a:pPr marL="457200" indent="-457200">
              <a:spcBef>
                <a:spcPct val="50000"/>
              </a:spcBef>
              <a:buFont typeface="Wingdings" panose="05000000000000000000" pitchFamily="2" charset="2"/>
              <a:buChar char="p"/>
            </a:pPr>
            <a:r>
              <a:rPr lang="zh-CN" altLang="en-US" sz="2800" noProof="1">
                <a:latin typeface="微软雅黑" panose="020B0503020204020204" pitchFamily="34" charset="-122"/>
                <a:ea typeface="微软雅黑" panose="020B0503020204020204" pitchFamily="34" charset="-122"/>
              </a:rPr>
              <a:t>结束语</a:t>
            </a:r>
            <a:endParaRPr lang="zh-CN" altLang="zh-CN" sz="2800" noProof="1">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28594158"/>
      </p:ext>
    </p:extLst>
  </p:cSld>
  <p:clrMapOvr>
    <a:masterClrMapping/>
  </p:clrMapOvr>
  <p:transition spd="med">
    <p:random/>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5" name="Rectangle 1026">
            <a:extLst>
              <a:ext uri="{FF2B5EF4-FFF2-40B4-BE49-F238E27FC236}">
                <a16:creationId xmlns:a16="http://schemas.microsoft.com/office/drawing/2014/main" id="{044A334F-7677-43C6-9955-540195C1B174}"/>
              </a:ext>
            </a:extLst>
          </p:cNvPr>
          <p:cNvSpPr>
            <a:spLocks noGrp="1" noChangeArrowheads="1"/>
          </p:cNvSpPr>
          <p:nvPr>
            <p:ph type="title"/>
          </p:nvPr>
        </p:nvSpPr>
        <p:spPr>
          <a:xfrm>
            <a:off x="1529014" y="0"/>
            <a:ext cx="9138986" cy="764704"/>
          </a:xfrm>
        </p:spPr>
        <p:txBody>
          <a:bodyPr>
            <a:normAutofit fontScale="90000"/>
          </a:bodyPr>
          <a:lstStyle/>
          <a:p>
            <a:pPr marL="457200" indent="-457200">
              <a:spcBef>
                <a:spcPct val="50000"/>
              </a:spcBef>
              <a:buFont typeface="Wingdings" panose="05000000000000000000" pitchFamily="2" charset="2"/>
              <a:buChar char="p"/>
            </a:pPr>
            <a:r>
              <a:rPr lang="zh-CN" altLang="en-US" sz="3600" noProof="1">
                <a:solidFill>
                  <a:srgbClr val="FF0000"/>
                </a:solidFill>
                <a:effectLst>
                  <a:glow rad="63500">
                    <a:schemeClr val="accent1">
                      <a:satMod val="175000"/>
                      <a:alpha val="40000"/>
                    </a:schemeClr>
                  </a:glow>
                </a:effectLst>
                <a:latin typeface="微软雅黑" panose="020B0503020204020204" pitchFamily="34" charset="-122"/>
                <a:ea typeface="微软雅黑" panose="020B0503020204020204" pitchFamily="34" charset="-122"/>
              </a:rPr>
              <a:t>国内有关核污水海洋处置的国际法研究现状</a:t>
            </a:r>
            <a:r>
              <a:rPr lang="en-US" altLang="zh-CN" sz="3600" noProof="1">
                <a:solidFill>
                  <a:srgbClr val="FF0000"/>
                </a:solidFill>
                <a:effectLst>
                  <a:glow rad="63500">
                    <a:schemeClr val="accent1">
                      <a:satMod val="175000"/>
                      <a:alpha val="40000"/>
                    </a:schemeClr>
                  </a:glow>
                </a:effectLst>
                <a:latin typeface="微软雅黑" panose="020B0503020204020204" pitchFamily="34" charset="-122"/>
                <a:ea typeface="微软雅黑" panose="020B0503020204020204" pitchFamily="34" charset="-122"/>
              </a:rPr>
              <a:t>   </a:t>
            </a:r>
          </a:p>
        </p:txBody>
      </p:sp>
      <p:sp>
        <p:nvSpPr>
          <p:cNvPr id="22531" name="Rectangle 3">
            <a:extLst>
              <a:ext uri="{FF2B5EF4-FFF2-40B4-BE49-F238E27FC236}">
                <a16:creationId xmlns:a16="http://schemas.microsoft.com/office/drawing/2014/main" id="{D424AFB5-288C-4003-9A54-86E0FFEE2FED}"/>
              </a:ext>
            </a:extLst>
          </p:cNvPr>
          <p:cNvSpPr>
            <a:spLocks noGrp="1" noChangeArrowheads="1"/>
          </p:cNvSpPr>
          <p:nvPr>
            <p:ph idx="1"/>
          </p:nvPr>
        </p:nvSpPr>
        <p:spPr>
          <a:xfrm>
            <a:off x="407368" y="908720"/>
            <a:ext cx="11233248" cy="5663530"/>
          </a:xfrm>
        </p:spPr>
        <p:txBody>
          <a:bodyPr/>
          <a:lstStyle/>
          <a:p>
            <a:pPr>
              <a:lnSpc>
                <a:spcPct val="100000"/>
              </a:lnSpc>
              <a:defRPr/>
            </a:pPr>
            <a:r>
              <a:rPr lang="zh-CN" altLang="zh-CN" dirty="0"/>
              <a:t>使用“日本核事故” “福岛核污水”“福岛核废水”“福岛核泄漏”和“福岛核事故”等关键词在</a:t>
            </a:r>
            <a:r>
              <a:rPr lang="en-US" altLang="zh-CN" dirty="0"/>
              <a:t>CNKI</a:t>
            </a:r>
            <a:r>
              <a:rPr lang="zh-CN" altLang="zh-CN" dirty="0"/>
              <a:t>数据库进行中文文献搜索。</a:t>
            </a:r>
            <a:endParaRPr lang="en-US" altLang="zh-CN" dirty="0"/>
          </a:p>
          <a:p>
            <a:pPr>
              <a:lnSpc>
                <a:spcPct val="100000"/>
              </a:lnSpc>
              <a:defRPr/>
            </a:pPr>
            <a:r>
              <a:rPr lang="zh-CN" altLang="zh-CN" dirty="0"/>
              <a:t>截止为</a:t>
            </a:r>
            <a:r>
              <a:rPr lang="en-US" altLang="zh-CN" dirty="0"/>
              <a:t>2022</a:t>
            </a:r>
            <a:r>
              <a:rPr lang="zh-CN" altLang="zh-CN" dirty="0"/>
              <a:t>年</a:t>
            </a:r>
            <a:r>
              <a:rPr lang="en-US" altLang="zh-CN" dirty="0"/>
              <a:t>12</a:t>
            </a:r>
            <a:r>
              <a:rPr lang="zh-CN" altLang="zh-CN" dirty="0"/>
              <a:t>月</a:t>
            </a:r>
            <a:r>
              <a:rPr lang="en-US" altLang="zh-CN" dirty="0"/>
              <a:t>27</a:t>
            </a:r>
            <a:r>
              <a:rPr lang="zh-CN" altLang="zh-CN" dirty="0"/>
              <a:t>日，总计检索出有重合的结果</a:t>
            </a:r>
            <a:r>
              <a:rPr lang="en-US" altLang="zh-CN" dirty="0"/>
              <a:t>1652</a:t>
            </a:r>
            <a:r>
              <a:rPr lang="zh-CN" altLang="zh-CN" dirty="0"/>
              <a:t>条。其中，去除报道类文献和其他学科研究文献，筛选出</a:t>
            </a:r>
            <a:r>
              <a:rPr lang="zh-CN" altLang="en-US" dirty="0">
                <a:highlight>
                  <a:srgbClr val="B1E4CE"/>
                </a:highlight>
              </a:rPr>
              <a:t>涉及</a:t>
            </a:r>
            <a:r>
              <a:rPr lang="zh-CN" altLang="zh-CN" dirty="0">
                <a:highlight>
                  <a:srgbClr val="B1E4CE"/>
                </a:highlight>
              </a:rPr>
              <a:t>法学研究期刊文献共计</a:t>
            </a:r>
            <a:r>
              <a:rPr lang="en-US" altLang="zh-CN" dirty="0">
                <a:highlight>
                  <a:srgbClr val="B1E4CE"/>
                </a:highlight>
              </a:rPr>
              <a:t>86</a:t>
            </a:r>
            <a:r>
              <a:rPr lang="zh-CN" altLang="zh-CN" dirty="0">
                <a:highlight>
                  <a:srgbClr val="B1E4CE"/>
                </a:highlight>
              </a:rPr>
              <a:t>篇。</a:t>
            </a:r>
            <a:endParaRPr lang="en-US" altLang="zh-CN" dirty="0">
              <a:highlight>
                <a:srgbClr val="B1E4CE"/>
              </a:highlight>
            </a:endParaRPr>
          </a:p>
          <a:p>
            <a:pPr>
              <a:lnSpc>
                <a:spcPct val="100000"/>
              </a:lnSpc>
              <a:defRPr/>
            </a:pPr>
            <a:endParaRPr kumimoji="1" lang="en-US" altLang="zh-CN" sz="2400" dirty="0">
              <a:latin typeface="微软雅黑" panose="020B0503020204020204" pitchFamily="34" charset="-122"/>
              <a:ea typeface="微软雅黑" panose="020B0503020204020204" pitchFamily="34" charset="-122"/>
            </a:endParaRPr>
          </a:p>
        </p:txBody>
      </p:sp>
      <p:pic>
        <p:nvPicPr>
          <p:cNvPr id="28675" name="图片 6" descr="SYSU LOGO.png">
            <a:extLst>
              <a:ext uri="{FF2B5EF4-FFF2-40B4-BE49-F238E27FC236}">
                <a16:creationId xmlns:a16="http://schemas.microsoft.com/office/drawing/2014/main" id="{28288246-475F-4C9D-A2A3-57EA78FBAC1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36560" y="116632"/>
            <a:ext cx="1187450" cy="1017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图表 5">
            <a:extLst>
              <a:ext uri="{FF2B5EF4-FFF2-40B4-BE49-F238E27FC236}">
                <a16:creationId xmlns:a16="http://schemas.microsoft.com/office/drawing/2014/main" id="{5252EDAB-4EB4-4ACD-BCF9-D1A430C2BA3D}"/>
              </a:ext>
            </a:extLst>
          </p:cNvPr>
          <p:cNvGraphicFramePr/>
          <p:nvPr>
            <p:extLst>
              <p:ext uri="{D42A27DB-BD31-4B8C-83A1-F6EECF244321}">
                <p14:modId xmlns:p14="http://schemas.microsoft.com/office/powerpoint/2010/main" val="2450809734"/>
              </p:ext>
            </p:extLst>
          </p:nvPr>
        </p:nvGraphicFramePr>
        <p:xfrm>
          <a:off x="263352" y="3356992"/>
          <a:ext cx="11737304" cy="3096344"/>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med">
    <p:random/>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pic>
        <p:nvPicPr>
          <p:cNvPr id="5" name="图片 6" descr="SYSU LOGO.png">
            <a:extLst>
              <a:ext uri="{FF2B5EF4-FFF2-40B4-BE49-F238E27FC236}">
                <a16:creationId xmlns:a16="http://schemas.microsoft.com/office/drawing/2014/main" id="{9EE5194F-4C7B-45B2-BB1B-5940DB00658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36560" y="9248"/>
            <a:ext cx="1187450" cy="1019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内容占位符 5">
            <a:extLst>
              <a:ext uri="{FF2B5EF4-FFF2-40B4-BE49-F238E27FC236}">
                <a16:creationId xmlns:a16="http://schemas.microsoft.com/office/drawing/2014/main" id="{97D47B94-19DB-478D-B26B-2F9B672BB71A}"/>
              </a:ext>
            </a:extLst>
          </p:cNvPr>
          <p:cNvGraphicFramePr>
            <a:graphicFrameLocks noGrp="1"/>
          </p:cNvGraphicFramePr>
          <p:nvPr>
            <p:ph idx="1"/>
            <p:extLst>
              <p:ext uri="{D42A27DB-BD31-4B8C-83A1-F6EECF244321}">
                <p14:modId xmlns:p14="http://schemas.microsoft.com/office/powerpoint/2010/main" val="1416916189"/>
              </p:ext>
            </p:extLst>
          </p:nvPr>
        </p:nvGraphicFramePr>
        <p:xfrm>
          <a:off x="335360" y="188641"/>
          <a:ext cx="11665296" cy="2880319"/>
        </p:xfrm>
        <a:graphic>
          <a:graphicData uri="http://schemas.openxmlformats.org/drawingml/2006/chart">
            <c:chart xmlns:c="http://schemas.openxmlformats.org/drawingml/2006/chart" xmlns:r="http://schemas.openxmlformats.org/officeDocument/2006/relationships" r:id="rId3"/>
          </a:graphicData>
        </a:graphic>
      </p:graphicFrame>
      <p:sp>
        <p:nvSpPr>
          <p:cNvPr id="2" name="矩形: 圆角 1">
            <a:extLst>
              <a:ext uri="{FF2B5EF4-FFF2-40B4-BE49-F238E27FC236}">
                <a16:creationId xmlns:a16="http://schemas.microsoft.com/office/drawing/2014/main" id="{C9C74811-A282-48F8-8D71-38204C094999}"/>
              </a:ext>
            </a:extLst>
          </p:cNvPr>
          <p:cNvSpPr/>
          <p:nvPr/>
        </p:nvSpPr>
        <p:spPr>
          <a:xfrm>
            <a:off x="407368" y="3248353"/>
            <a:ext cx="11449272" cy="360964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 typeface="Arial" panose="020B0604020202020204" pitchFamily="34" charset="0"/>
              <a:buChar char="•"/>
            </a:pPr>
            <a:r>
              <a:rPr lang="zh-CN" altLang="zh-CN" sz="2800" dirty="0">
                <a:solidFill>
                  <a:schemeClr val="tx1"/>
                </a:solidFill>
              </a:rPr>
              <a:t>涉及日本福岛核污水排海问题国际法学成果分析</a:t>
            </a:r>
            <a:endParaRPr lang="en-US" altLang="zh-CN" sz="2800" dirty="0">
              <a:solidFill>
                <a:schemeClr val="tx1"/>
              </a:solidFill>
            </a:endParaRPr>
          </a:p>
          <a:p>
            <a:pPr marL="457200" indent="-457200">
              <a:buFont typeface="Arial" panose="020B0604020202020204" pitchFamily="34" charset="0"/>
              <a:buChar char="•"/>
            </a:pPr>
            <a:r>
              <a:rPr lang="zh-CN" altLang="zh-CN" sz="2800" dirty="0">
                <a:solidFill>
                  <a:schemeClr val="tx1"/>
                </a:solidFill>
              </a:rPr>
              <a:t>我国学者们十分关注这一重大事件</a:t>
            </a:r>
            <a:endParaRPr lang="en-US" altLang="zh-CN" sz="2800" dirty="0">
              <a:solidFill>
                <a:schemeClr val="tx1"/>
              </a:solidFill>
            </a:endParaRPr>
          </a:p>
          <a:p>
            <a:pPr marL="457200" indent="-457200">
              <a:buFont typeface="Arial" panose="020B0604020202020204" pitchFamily="34" charset="0"/>
              <a:buChar char="•"/>
            </a:pPr>
            <a:r>
              <a:rPr lang="zh-CN" altLang="zh-CN" sz="2800" dirty="0">
                <a:solidFill>
                  <a:schemeClr val="tx1"/>
                </a:solidFill>
              </a:rPr>
              <a:t>沿着时间轴梳理，可以发现</a:t>
            </a:r>
            <a:r>
              <a:rPr lang="en-US" altLang="zh-CN" sz="2800" dirty="0">
                <a:solidFill>
                  <a:schemeClr val="tx1"/>
                </a:solidFill>
              </a:rPr>
              <a:t>2020</a:t>
            </a:r>
            <a:r>
              <a:rPr lang="zh-CN" altLang="zh-CN" sz="2800" dirty="0">
                <a:solidFill>
                  <a:schemeClr val="tx1"/>
                </a:solidFill>
              </a:rPr>
              <a:t>年是明显分水岭</a:t>
            </a:r>
            <a:endParaRPr lang="en-US" altLang="zh-CN" sz="2800" dirty="0">
              <a:solidFill>
                <a:schemeClr val="tx1"/>
              </a:solidFill>
            </a:endParaRPr>
          </a:p>
          <a:p>
            <a:pPr marL="457200" indent="-457200">
              <a:buFont typeface="Arial" panose="020B0604020202020204" pitchFamily="34" charset="0"/>
              <a:buChar char="•"/>
            </a:pPr>
            <a:r>
              <a:rPr lang="en-US" altLang="zh-CN" sz="2800" dirty="0">
                <a:solidFill>
                  <a:schemeClr val="tx1"/>
                </a:solidFill>
              </a:rPr>
              <a:t>2021</a:t>
            </a:r>
            <a:r>
              <a:rPr lang="zh-CN" altLang="en-US" sz="2800" dirty="0">
                <a:solidFill>
                  <a:schemeClr val="tx1"/>
                </a:solidFill>
              </a:rPr>
              <a:t>年</a:t>
            </a:r>
            <a:r>
              <a:rPr lang="zh-CN" altLang="zh-CN" sz="2800" dirty="0">
                <a:solidFill>
                  <a:schemeClr val="tx1"/>
                </a:solidFill>
              </a:rPr>
              <a:t>日本政府正式决定</a:t>
            </a:r>
            <a:r>
              <a:rPr lang="zh-CN" altLang="en-US" sz="2800" dirty="0">
                <a:solidFill>
                  <a:schemeClr val="tx1"/>
                </a:solidFill>
              </a:rPr>
              <a:t>向海洋排放后研究关注度急剧上升</a:t>
            </a:r>
            <a:endParaRPr lang="en-US" altLang="zh-CN" sz="2800" dirty="0">
              <a:solidFill>
                <a:schemeClr val="tx1"/>
              </a:solidFill>
            </a:endParaRPr>
          </a:p>
          <a:p>
            <a:pPr marL="457200" indent="-457200">
              <a:buFont typeface="Arial" panose="020B0604020202020204" pitchFamily="34" charset="0"/>
              <a:buChar char="•"/>
            </a:pPr>
            <a:r>
              <a:rPr lang="zh-CN" altLang="zh-CN" sz="2000" b="1" dirty="0">
                <a:solidFill>
                  <a:schemeClr val="accent2"/>
                </a:solidFill>
              </a:rPr>
              <a:t>相对冷漠阶段（</a:t>
            </a:r>
            <a:r>
              <a:rPr lang="en-US" altLang="zh-CN" sz="2000" b="1" dirty="0">
                <a:solidFill>
                  <a:schemeClr val="accent2"/>
                </a:solidFill>
              </a:rPr>
              <a:t>2011</a:t>
            </a:r>
            <a:r>
              <a:rPr lang="zh-CN" altLang="zh-CN" sz="2000" b="1" dirty="0">
                <a:solidFill>
                  <a:schemeClr val="accent2"/>
                </a:solidFill>
              </a:rPr>
              <a:t>年</a:t>
            </a:r>
            <a:r>
              <a:rPr lang="en-US" altLang="zh-CN" sz="2000" b="1" dirty="0">
                <a:solidFill>
                  <a:schemeClr val="accent2"/>
                </a:solidFill>
              </a:rPr>
              <a:t>-2020</a:t>
            </a:r>
            <a:r>
              <a:rPr lang="zh-CN" altLang="zh-CN" sz="2000" b="1" dirty="0">
                <a:solidFill>
                  <a:schemeClr val="accent2"/>
                </a:solidFill>
              </a:rPr>
              <a:t>年）</a:t>
            </a:r>
            <a:endParaRPr lang="en-US" altLang="zh-CN" sz="2000" b="1" dirty="0">
              <a:solidFill>
                <a:schemeClr val="accent2"/>
              </a:solidFill>
            </a:endParaRPr>
          </a:p>
          <a:p>
            <a:pPr marL="457200" indent="-457200">
              <a:buFont typeface="Arial" panose="020B0604020202020204" pitchFamily="34" charset="0"/>
              <a:buChar char="•"/>
            </a:pPr>
            <a:r>
              <a:rPr lang="zh-CN" altLang="zh-CN" sz="2000" b="1" dirty="0">
                <a:solidFill>
                  <a:schemeClr val="accent2"/>
                </a:solidFill>
              </a:rPr>
              <a:t>日趋火热阶段（</a:t>
            </a:r>
            <a:r>
              <a:rPr lang="en-US" altLang="zh-CN" sz="2000" b="1" dirty="0">
                <a:solidFill>
                  <a:schemeClr val="accent2"/>
                </a:solidFill>
              </a:rPr>
              <a:t>2021</a:t>
            </a:r>
            <a:r>
              <a:rPr lang="zh-CN" altLang="zh-CN" sz="2000" b="1" dirty="0">
                <a:solidFill>
                  <a:schemeClr val="accent2"/>
                </a:solidFill>
              </a:rPr>
              <a:t>年至今）</a:t>
            </a:r>
            <a:endParaRPr lang="zh-CN" altLang="en-US" sz="2000" b="1" dirty="0">
              <a:solidFill>
                <a:schemeClr val="accent2"/>
              </a:solidFill>
            </a:endParaRPr>
          </a:p>
        </p:txBody>
      </p:sp>
      <p:sp>
        <p:nvSpPr>
          <p:cNvPr id="3" name="椭圆 2">
            <a:extLst>
              <a:ext uri="{FF2B5EF4-FFF2-40B4-BE49-F238E27FC236}">
                <a16:creationId xmlns:a16="http://schemas.microsoft.com/office/drawing/2014/main" id="{AC2106FD-2135-4763-AE9F-44F28D1082DB}"/>
              </a:ext>
            </a:extLst>
          </p:cNvPr>
          <p:cNvSpPr/>
          <p:nvPr/>
        </p:nvSpPr>
        <p:spPr>
          <a:xfrm>
            <a:off x="9480376" y="1286441"/>
            <a:ext cx="576064" cy="1961912"/>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med">
    <p:random/>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4579" name="内容占位符 2">
            <a:extLst>
              <a:ext uri="{FF2B5EF4-FFF2-40B4-BE49-F238E27FC236}">
                <a16:creationId xmlns:a16="http://schemas.microsoft.com/office/drawing/2014/main" id="{E73CE58E-5B13-4483-8213-76AEAB63C701}"/>
              </a:ext>
            </a:extLst>
          </p:cNvPr>
          <p:cNvSpPr>
            <a:spLocks noGrp="1" noChangeArrowheads="1"/>
          </p:cNvSpPr>
          <p:nvPr>
            <p:ph idx="1"/>
          </p:nvPr>
        </p:nvSpPr>
        <p:spPr>
          <a:xfrm>
            <a:off x="479376" y="908050"/>
            <a:ext cx="11233248" cy="5689600"/>
          </a:xfrm>
        </p:spPr>
        <p:txBody>
          <a:bodyPr>
            <a:normAutofit/>
          </a:bodyPr>
          <a:lstStyle/>
          <a:p>
            <a:pPr marL="0" indent="0">
              <a:lnSpc>
                <a:spcPct val="150000"/>
              </a:lnSpc>
              <a:buNone/>
              <a:defRPr/>
            </a:pPr>
            <a:r>
              <a:rPr lang="zh-CN" altLang="zh-CN" b="1" dirty="0"/>
              <a:t>国内学术研究成果呈现多元化、体系化、综合性趋势</a:t>
            </a:r>
            <a:endParaRPr lang="en-US" altLang="zh-CN" b="1" dirty="0"/>
          </a:p>
          <a:p>
            <a:pPr>
              <a:lnSpc>
                <a:spcPct val="150000"/>
              </a:lnSpc>
              <a:buFont typeface="Wingdings" panose="05000000000000000000" pitchFamily="2" charset="2"/>
              <a:buChar char="Ø"/>
              <a:defRPr/>
            </a:pPr>
            <a:r>
              <a:rPr lang="zh-CN" altLang="zh-CN" dirty="0"/>
              <a:t>论证日本福岛核污水排海行为违反相关国际法规范</a:t>
            </a:r>
            <a:r>
              <a:rPr lang="zh-CN" altLang="en-US" dirty="0"/>
              <a:t>（</a:t>
            </a:r>
            <a:r>
              <a:rPr lang="zh-CN" altLang="zh-CN" dirty="0"/>
              <a:t>罗欢欣</a:t>
            </a:r>
            <a:r>
              <a:rPr lang="zh-CN" altLang="en-US" dirty="0"/>
              <a:t>、</a:t>
            </a:r>
            <a:r>
              <a:rPr lang="zh-CN" altLang="zh-CN" dirty="0"/>
              <a:t>马忠法、裴兆斌、袁泉、那力</a:t>
            </a:r>
            <a:r>
              <a:rPr lang="zh-CN" altLang="en-US" dirty="0"/>
              <a:t>、</a:t>
            </a:r>
            <a:r>
              <a:rPr lang="zh-CN" altLang="zh-CN" dirty="0"/>
              <a:t>高之国</a:t>
            </a:r>
            <a:r>
              <a:rPr lang="zh-CN" altLang="en-US" dirty="0"/>
              <a:t>等）</a:t>
            </a:r>
            <a:endParaRPr lang="zh-CN" altLang="zh-CN" dirty="0"/>
          </a:p>
          <a:p>
            <a:pPr>
              <a:lnSpc>
                <a:spcPct val="150000"/>
              </a:lnSpc>
              <a:buFont typeface="Wingdings" panose="05000000000000000000" pitchFamily="2" charset="2"/>
              <a:buChar char="Ø"/>
              <a:defRPr/>
            </a:pPr>
            <a:r>
              <a:rPr lang="zh-CN" altLang="zh-CN" dirty="0"/>
              <a:t>论证日本福岛核污水排海行为应承担国际法责任</a:t>
            </a:r>
            <a:r>
              <a:rPr lang="zh-CN" altLang="en-US" dirty="0"/>
              <a:t>（</a:t>
            </a:r>
            <a:r>
              <a:rPr lang="zh-CN" altLang="zh-CN" dirty="0"/>
              <a:t>尹生</a:t>
            </a:r>
            <a:r>
              <a:rPr lang="zh-CN" altLang="en-US" dirty="0"/>
              <a:t>、张进、</a:t>
            </a:r>
            <a:r>
              <a:rPr lang="zh-CN" altLang="zh-CN" dirty="0"/>
              <a:t>罗欢欣</a:t>
            </a:r>
            <a:r>
              <a:rPr lang="zh-CN" altLang="en-US" dirty="0"/>
              <a:t>等）</a:t>
            </a:r>
            <a:endParaRPr lang="en-US" altLang="zh-CN" dirty="0"/>
          </a:p>
          <a:p>
            <a:pPr>
              <a:lnSpc>
                <a:spcPct val="150000"/>
              </a:lnSpc>
              <a:buFont typeface="Wingdings" panose="05000000000000000000" pitchFamily="2" charset="2"/>
              <a:buChar char="Ø"/>
              <a:defRPr/>
            </a:pPr>
            <a:r>
              <a:rPr lang="zh-CN" altLang="zh-CN" dirty="0"/>
              <a:t>中国及国际社会如何应对核污水排放问题</a:t>
            </a:r>
            <a:r>
              <a:rPr lang="zh-CN" altLang="en-US" dirty="0"/>
              <a:t>（</a:t>
            </a:r>
            <a:r>
              <a:rPr lang="zh-CN" altLang="zh-CN" dirty="0"/>
              <a:t>任虎</a:t>
            </a:r>
            <a:r>
              <a:rPr lang="zh-CN" altLang="en-US" dirty="0"/>
              <a:t>、</a:t>
            </a:r>
            <a:r>
              <a:rPr lang="zh-CN" altLang="zh-CN" dirty="0"/>
              <a:t>马忠法</a:t>
            </a:r>
            <a:r>
              <a:rPr lang="zh-CN" altLang="en-US" dirty="0"/>
              <a:t>、</a:t>
            </a:r>
            <a:r>
              <a:rPr lang="zh-CN" altLang="zh-CN" dirty="0"/>
              <a:t>高之国</a:t>
            </a:r>
            <a:r>
              <a:rPr lang="zh-CN" altLang="en-US" dirty="0"/>
              <a:t>等）</a:t>
            </a:r>
            <a:endParaRPr lang="en-US" altLang="zh-CN" dirty="0"/>
          </a:p>
          <a:p>
            <a:pPr>
              <a:lnSpc>
                <a:spcPct val="150000"/>
              </a:lnSpc>
              <a:buFont typeface="Wingdings" panose="05000000000000000000" pitchFamily="2" charset="2"/>
              <a:buChar char="Ø"/>
              <a:defRPr/>
            </a:pPr>
            <a:r>
              <a:rPr lang="zh-CN" altLang="zh-CN" dirty="0"/>
              <a:t>论证日本福岛核污水排海行为涉及的其他法律问题</a:t>
            </a:r>
            <a:r>
              <a:rPr lang="zh-CN" altLang="en-US" dirty="0"/>
              <a:t>（</a:t>
            </a:r>
            <a:r>
              <a:rPr lang="zh-CN" altLang="zh-CN" dirty="0"/>
              <a:t>孙瑾</a:t>
            </a:r>
            <a:r>
              <a:rPr lang="zh-CN" altLang="en-US" dirty="0"/>
              <a:t>、黄玥、</a:t>
            </a:r>
            <a:r>
              <a:rPr lang="zh-CN" altLang="zh-CN" dirty="0"/>
              <a:t>余敏友</a:t>
            </a:r>
            <a:r>
              <a:rPr lang="zh-CN" altLang="en-US" dirty="0"/>
              <a:t>、</a:t>
            </a:r>
            <a:r>
              <a:rPr lang="zh-CN" altLang="zh-CN" dirty="0"/>
              <a:t>刘明全</a:t>
            </a:r>
            <a:r>
              <a:rPr lang="zh-CN" altLang="en-US" dirty="0"/>
              <a:t>等）</a:t>
            </a:r>
            <a:endParaRPr kumimoji="1" lang="en-US" altLang="zh-CN" sz="2400" dirty="0">
              <a:highlight>
                <a:srgbClr val="FFFF00"/>
              </a:highlight>
              <a:latin typeface="微软雅黑" panose="020B0503020204020204" pitchFamily="34" charset="-122"/>
              <a:ea typeface="微软雅黑" panose="020B0503020204020204" pitchFamily="34" charset="-122"/>
            </a:endParaRPr>
          </a:p>
        </p:txBody>
      </p:sp>
      <p:pic>
        <p:nvPicPr>
          <p:cNvPr id="6" name="图片 6" descr="SYSU LOGO.png">
            <a:extLst>
              <a:ext uri="{FF2B5EF4-FFF2-40B4-BE49-F238E27FC236}">
                <a16:creationId xmlns:a16="http://schemas.microsoft.com/office/drawing/2014/main" id="{C5070839-751A-488C-AC65-8E5E94FE5A8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04550" y="0"/>
            <a:ext cx="1187450" cy="1019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2">
            <a:extLst>
              <a:ext uri="{FF2B5EF4-FFF2-40B4-BE49-F238E27FC236}">
                <a16:creationId xmlns:a16="http://schemas.microsoft.com/office/drawing/2014/main" id="{EC07E190-B838-4AD5-BDAE-54FBFA0977E7}"/>
              </a:ext>
            </a:extLst>
          </p:cNvPr>
          <p:cNvSpPr txBox="1">
            <a:spLocks noChangeArrowheads="1"/>
          </p:cNvSpPr>
          <p:nvPr/>
        </p:nvSpPr>
        <p:spPr bwMode="auto">
          <a:xfrm>
            <a:off x="839416" y="0"/>
            <a:ext cx="8893175" cy="859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仿宋_GB2312"/>
              </a:defRPr>
            </a:lvl1pPr>
            <a:lvl2pPr algn="ctr" rtl="0" eaLnBrk="0" fontAlgn="base" hangingPunct="0">
              <a:spcBef>
                <a:spcPct val="0"/>
              </a:spcBef>
              <a:spcAft>
                <a:spcPct val="0"/>
              </a:spcAft>
              <a:defRPr sz="4400">
                <a:solidFill>
                  <a:schemeClr val="tx2"/>
                </a:solidFill>
                <a:latin typeface="Times New Roman" panose="02020803070505020304" pitchFamily="18" charset="0"/>
                <a:ea typeface="仿宋_GB2312" pitchFamily="49" charset="-122"/>
                <a:cs typeface="仿宋_GB2312"/>
              </a:defRPr>
            </a:lvl2pPr>
            <a:lvl3pPr algn="ctr" rtl="0" eaLnBrk="0" fontAlgn="base" hangingPunct="0">
              <a:spcBef>
                <a:spcPct val="0"/>
              </a:spcBef>
              <a:spcAft>
                <a:spcPct val="0"/>
              </a:spcAft>
              <a:defRPr sz="4400">
                <a:solidFill>
                  <a:schemeClr val="tx2"/>
                </a:solidFill>
                <a:latin typeface="Times New Roman" panose="02020803070505020304" pitchFamily="18" charset="0"/>
                <a:ea typeface="仿宋_GB2312" pitchFamily="49" charset="-122"/>
                <a:cs typeface="仿宋_GB2312"/>
              </a:defRPr>
            </a:lvl3pPr>
            <a:lvl4pPr algn="ctr" rtl="0" eaLnBrk="0" fontAlgn="base" hangingPunct="0">
              <a:spcBef>
                <a:spcPct val="0"/>
              </a:spcBef>
              <a:spcAft>
                <a:spcPct val="0"/>
              </a:spcAft>
              <a:defRPr sz="4400">
                <a:solidFill>
                  <a:schemeClr val="tx2"/>
                </a:solidFill>
                <a:latin typeface="Times New Roman" panose="02020803070505020304" pitchFamily="18" charset="0"/>
                <a:ea typeface="仿宋_GB2312" pitchFamily="49" charset="-122"/>
                <a:cs typeface="仿宋_GB2312"/>
              </a:defRPr>
            </a:lvl4pPr>
            <a:lvl5pPr algn="ctr" rtl="0" eaLnBrk="0" fontAlgn="base" hangingPunct="0">
              <a:spcBef>
                <a:spcPct val="0"/>
              </a:spcBef>
              <a:spcAft>
                <a:spcPct val="0"/>
              </a:spcAft>
              <a:defRPr sz="4400">
                <a:solidFill>
                  <a:schemeClr val="tx2"/>
                </a:solidFill>
                <a:latin typeface="Times New Roman" panose="02020803070505020304" pitchFamily="18" charset="0"/>
                <a:ea typeface="仿宋_GB2312" pitchFamily="49" charset="-122"/>
                <a:cs typeface="仿宋_GB2312"/>
              </a:defRPr>
            </a:lvl5pPr>
            <a:lvl6pPr marL="457200" algn="ctr" rtl="0" fontAlgn="base">
              <a:spcBef>
                <a:spcPct val="0"/>
              </a:spcBef>
              <a:spcAft>
                <a:spcPct val="0"/>
              </a:spcAft>
              <a:defRPr kumimoji="1" sz="4400">
                <a:solidFill>
                  <a:schemeClr val="tx2"/>
                </a:solidFill>
                <a:latin typeface="Times New Roman" panose="02020803070505020304" pitchFamily="18" charset="0"/>
                <a:ea typeface="仿宋_GB2312" pitchFamily="49" charset="-122"/>
              </a:defRPr>
            </a:lvl6pPr>
            <a:lvl7pPr marL="914400" algn="ctr" rtl="0" fontAlgn="base">
              <a:spcBef>
                <a:spcPct val="0"/>
              </a:spcBef>
              <a:spcAft>
                <a:spcPct val="0"/>
              </a:spcAft>
              <a:defRPr kumimoji="1" sz="4400">
                <a:solidFill>
                  <a:schemeClr val="tx2"/>
                </a:solidFill>
                <a:latin typeface="Times New Roman" panose="02020803070505020304" pitchFamily="18" charset="0"/>
                <a:ea typeface="仿宋_GB2312" pitchFamily="49" charset="-122"/>
              </a:defRPr>
            </a:lvl7pPr>
            <a:lvl8pPr marL="1371600" algn="ctr" rtl="0" fontAlgn="base">
              <a:spcBef>
                <a:spcPct val="0"/>
              </a:spcBef>
              <a:spcAft>
                <a:spcPct val="0"/>
              </a:spcAft>
              <a:defRPr kumimoji="1" sz="4400">
                <a:solidFill>
                  <a:schemeClr val="tx2"/>
                </a:solidFill>
                <a:latin typeface="Times New Roman" panose="02020803070505020304" pitchFamily="18" charset="0"/>
                <a:ea typeface="仿宋_GB2312" pitchFamily="49" charset="-122"/>
              </a:defRPr>
            </a:lvl8pPr>
            <a:lvl9pPr marL="1828800" algn="ctr" rtl="0" fontAlgn="base">
              <a:spcBef>
                <a:spcPct val="0"/>
              </a:spcBef>
              <a:spcAft>
                <a:spcPct val="0"/>
              </a:spcAft>
              <a:defRPr kumimoji="1" sz="4400">
                <a:solidFill>
                  <a:schemeClr val="tx2"/>
                </a:solidFill>
                <a:latin typeface="Times New Roman" panose="02020803070505020304" pitchFamily="18" charset="0"/>
                <a:ea typeface="仿宋_GB2312" pitchFamily="49" charset="-122"/>
              </a:defRPr>
            </a:lvl9pPr>
          </a:lstStyle>
          <a:p>
            <a:pPr>
              <a:buFontTx/>
              <a:defRPr/>
            </a:pPr>
            <a:r>
              <a:rPr kumimoji="1" lang="zh-CN" altLang="en-US" sz="4000" b="1" kern="0" dirty="0">
                <a:solidFill>
                  <a:srgbClr val="015726"/>
                </a:solidFill>
                <a:latin typeface="微软雅黑" panose="020B0503020204020204" pitchFamily="34" charset="-122"/>
                <a:ea typeface="微软雅黑" panose="020B0503020204020204" pitchFamily="34" charset="-122"/>
              </a:rPr>
              <a:t>国内有关该事件国际法学研究现状</a:t>
            </a:r>
            <a:r>
              <a:rPr kumimoji="1" lang="zh-CN" altLang="zh-CN" sz="4000" b="1" kern="0" dirty="0">
                <a:solidFill>
                  <a:srgbClr val="015726"/>
                </a:solidFill>
                <a:latin typeface="微软雅黑" panose="020B0503020204020204" pitchFamily="34" charset="-122"/>
                <a:ea typeface="微软雅黑" panose="020B0503020204020204" pitchFamily="34" charset="-122"/>
              </a:rPr>
              <a:t>分析</a:t>
            </a:r>
            <a:endParaRPr kumimoji="1" lang="en-US" altLang="zh-CN" sz="4000" b="1" kern="0" dirty="0">
              <a:solidFill>
                <a:srgbClr val="015726"/>
              </a:solidFill>
              <a:latin typeface="微软雅黑" panose="020B0503020204020204" pitchFamily="34" charset="-122"/>
              <a:ea typeface="微软雅黑" panose="020B0503020204020204" pitchFamily="34" charset="-122"/>
            </a:endParaRPr>
          </a:p>
        </p:txBody>
      </p:sp>
    </p:spTree>
  </p:cSld>
  <p:clrMapOvr>
    <a:masterClrMapping/>
  </p:clrMapOvr>
  <p:transition spd="med">
    <p:random/>
  </p:transition>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4579" name="内容占位符 2">
            <a:extLst>
              <a:ext uri="{FF2B5EF4-FFF2-40B4-BE49-F238E27FC236}">
                <a16:creationId xmlns:a16="http://schemas.microsoft.com/office/drawing/2014/main" id="{E73CE58E-5B13-4483-8213-76AEAB63C701}"/>
              </a:ext>
            </a:extLst>
          </p:cNvPr>
          <p:cNvSpPr>
            <a:spLocks noGrp="1" noChangeArrowheads="1"/>
          </p:cNvSpPr>
          <p:nvPr>
            <p:ph idx="1"/>
          </p:nvPr>
        </p:nvSpPr>
        <p:spPr>
          <a:xfrm>
            <a:off x="479376" y="859514"/>
            <a:ext cx="11449272" cy="5738136"/>
          </a:xfrm>
        </p:spPr>
        <p:txBody>
          <a:bodyPr>
            <a:normAutofit fontScale="70000" lnSpcReduction="20000"/>
          </a:bodyPr>
          <a:lstStyle/>
          <a:p>
            <a:pPr>
              <a:lnSpc>
                <a:spcPts val="3200"/>
              </a:lnSpc>
              <a:buFont typeface="Wingdings" panose="05000000000000000000" pitchFamily="2" charset="2"/>
              <a:buChar char="Ø"/>
              <a:defRPr/>
            </a:pPr>
            <a:r>
              <a:rPr lang="zh-CN" altLang="zh-CN" sz="2600" dirty="0"/>
              <a:t>截止</a:t>
            </a:r>
            <a:r>
              <a:rPr lang="en-US" altLang="zh-CN" sz="2600" dirty="0"/>
              <a:t>2023</a:t>
            </a:r>
            <a:r>
              <a:rPr lang="zh-CN" altLang="zh-CN" sz="2600" dirty="0"/>
              <a:t>年</a:t>
            </a:r>
            <a:r>
              <a:rPr lang="en-US" altLang="zh-CN" sz="2600" dirty="0"/>
              <a:t>1</a:t>
            </a:r>
            <a:r>
              <a:rPr lang="zh-CN" altLang="zh-CN" sz="2600" dirty="0"/>
              <a:t>月</a:t>
            </a:r>
            <a:r>
              <a:rPr lang="en-US" altLang="zh-CN" sz="2600" dirty="0"/>
              <a:t>22</a:t>
            </a:r>
            <a:r>
              <a:rPr lang="zh-CN" altLang="zh-CN" sz="2600" dirty="0"/>
              <a:t>日，分别</a:t>
            </a:r>
            <a:r>
              <a:rPr lang="zh-CN" altLang="zh-CN" sz="2600" dirty="0">
                <a:highlight>
                  <a:srgbClr val="B1E4CE"/>
                </a:highlight>
              </a:rPr>
              <a:t>通过</a:t>
            </a:r>
            <a:r>
              <a:rPr lang="en-US" altLang="zh-CN" sz="2600" dirty="0" err="1">
                <a:highlight>
                  <a:srgbClr val="B1E4CE"/>
                </a:highlight>
              </a:rPr>
              <a:t>Heinonline</a:t>
            </a:r>
            <a:r>
              <a:rPr lang="zh-CN" altLang="zh-CN" sz="2600" dirty="0">
                <a:highlight>
                  <a:srgbClr val="B1E4CE"/>
                </a:highlight>
              </a:rPr>
              <a:t>、</a:t>
            </a:r>
            <a:r>
              <a:rPr lang="en-US" altLang="zh-CN" sz="2600" dirty="0">
                <a:highlight>
                  <a:srgbClr val="B1E4CE"/>
                </a:highlight>
              </a:rPr>
              <a:t>Web of Science</a:t>
            </a:r>
            <a:r>
              <a:rPr lang="zh-CN" altLang="zh-CN" sz="2600" dirty="0">
                <a:highlight>
                  <a:srgbClr val="B1E4CE"/>
                </a:highlight>
              </a:rPr>
              <a:t>数据库检索</a:t>
            </a:r>
            <a:r>
              <a:rPr lang="zh-CN" altLang="en-US" sz="2600" dirty="0">
                <a:highlight>
                  <a:srgbClr val="B1E4CE"/>
                </a:highlight>
              </a:rPr>
              <a:t>英文</a:t>
            </a:r>
            <a:r>
              <a:rPr lang="zh-CN" altLang="zh-CN" sz="2600" dirty="0">
                <a:highlight>
                  <a:srgbClr val="B1E4CE"/>
                </a:highlight>
              </a:rPr>
              <a:t>文献</a:t>
            </a:r>
            <a:r>
              <a:rPr lang="zh-CN" altLang="zh-CN" sz="2600" dirty="0"/>
              <a:t>。</a:t>
            </a:r>
            <a:endParaRPr lang="en-US" altLang="zh-CN" sz="2600" dirty="0"/>
          </a:p>
          <a:p>
            <a:pPr>
              <a:lnSpc>
                <a:spcPts val="3200"/>
              </a:lnSpc>
              <a:buFont typeface="Wingdings" panose="05000000000000000000" pitchFamily="2" charset="2"/>
              <a:buChar char="Ø"/>
              <a:defRPr/>
            </a:pPr>
            <a:r>
              <a:rPr lang="zh-CN" altLang="zh-CN" sz="2600" dirty="0"/>
              <a:t>共得到</a:t>
            </a:r>
            <a:r>
              <a:rPr lang="en-US" altLang="zh-CN" sz="2600" dirty="0">
                <a:highlight>
                  <a:srgbClr val="B1E4CE"/>
                </a:highlight>
              </a:rPr>
              <a:t>20</a:t>
            </a:r>
            <a:r>
              <a:rPr lang="zh-CN" altLang="zh-CN" sz="2600" dirty="0">
                <a:highlight>
                  <a:srgbClr val="B1E4CE"/>
                </a:highlight>
              </a:rPr>
              <a:t>篇符合的</a:t>
            </a:r>
            <a:r>
              <a:rPr lang="zh-CN" altLang="en-US" sz="2600" dirty="0">
                <a:highlight>
                  <a:srgbClr val="B1E4CE"/>
                </a:highlight>
              </a:rPr>
              <a:t>英</a:t>
            </a:r>
            <a:r>
              <a:rPr lang="zh-CN" altLang="zh-CN" sz="2600" dirty="0">
                <a:highlight>
                  <a:srgbClr val="B1E4CE"/>
                </a:highlight>
              </a:rPr>
              <a:t>文文献</a:t>
            </a:r>
            <a:r>
              <a:rPr lang="zh-CN" altLang="zh-CN" sz="2600" dirty="0"/>
              <a:t>，其中</a:t>
            </a:r>
            <a:r>
              <a:rPr lang="en-US" altLang="zh-CN" sz="2600" dirty="0"/>
              <a:t>2011</a:t>
            </a:r>
            <a:r>
              <a:rPr lang="zh-CN" altLang="zh-CN" sz="2600" dirty="0"/>
              <a:t>年</a:t>
            </a:r>
            <a:r>
              <a:rPr lang="en-US" altLang="zh-CN" sz="2600" dirty="0"/>
              <a:t>3</a:t>
            </a:r>
            <a:r>
              <a:rPr lang="zh-CN" altLang="zh-CN" sz="2600" dirty="0"/>
              <a:t>篇、</a:t>
            </a:r>
            <a:r>
              <a:rPr lang="en-US" altLang="zh-CN" sz="2600" dirty="0"/>
              <a:t>2012</a:t>
            </a:r>
            <a:r>
              <a:rPr lang="zh-CN" altLang="zh-CN" sz="2600" dirty="0"/>
              <a:t>年</a:t>
            </a:r>
            <a:r>
              <a:rPr lang="en-US" altLang="zh-CN" sz="2600" dirty="0"/>
              <a:t>4</a:t>
            </a:r>
            <a:r>
              <a:rPr lang="zh-CN" altLang="zh-CN" sz="2600" dirty="0"/>
              <a:t>篇、</a:t>
            </a:r>
            <a:r>
              <a:rPr lang="en-US" altLang="zh-CN" sz="2600" dirty="0"/>
              <a:t>2013</a:t>
            </a:r>
            <a:r>
              <a:rPr lang="zh-CN" altLang="zh-CN" sz="2600" dirty="0"/>
              <a:t>年</a:t>
            </a:r>
            <a:r>
              <a:rPr lang="en-US" altLang="zh-CN" sz="2600" dirty="0"/>
              <a:t>1</a:t>
            </a:r>
            <a:r>
              <a:rPr lang="zh-CN" altLang="zh-CN" sz="2600" dirty="0"/>
              <a:t>篇、</a:t>
            </a:r>
            <a:r>
              <a:rPr lang="en-US" altLang="zh-CN" sz="2600" dirty="0"/>
              <a:t>2021</a:t>
            </a:r>
            <a:r>
              <a:rPr lang="zh-CN" altLang="zh-CN" sz="2600" dirty="0"/>
              <a:t>年</a:t>
            </a:r>
            <a:r>
              <a:rPr lang="en-US" altLang="zh-CN" sz="2600" dirty="0"/>
              <a:t>5</a:t>
            </a:r>
            <a:r>
              <a:rPr lang="zh-CN" altLang="zh-CN" sz="2600" dirty="0"/>
              <a:t>篇、</a:t>
            </a:r>
            <a:r>
              <a:rPr lang="en-US" altLang="zh-CN" sz="2600" dirty="0"/>
              <a:t>2022</a:t>
            </a:r>
            <a:r>
              <a:rPr lang="zh-CN" altLang="zh-CN" sz="2600" dirty="0"/>
              <a:t>年</a:t>
            </a:r>
            <a:r>
              <a:rPr lang="en-US" altLang="zh-CN" sz="2600" dirty="0"/>
              <a:t>7</a:t>
            </a:r>
            <a:r>
              <a:rPr lang="zh-CN" altLang="zh-CN" sz="2600" dirty="0"/>
              <a:t>篇。</a:t>
            </a:r>
            <a:r>
              <a:rPr lang="en-US" altLang="zh-CN" sz="2600" dirty="0"/>
              <a:t>8</a:t>
            </a:r>
            <a:r>
              <a:rPr lang="zh-CN" altLang="zh-CN" sz="2600" dirty="0"/>
              <a:t>篇</a:t>
            </a:r>
            <a:r>
              <a:rPr lang="zh-CN" altLang="en-US" sz="2600" dirty="0"/>
              <a:t>（中）</a:t>
            </a:r>
            <a:r>
              <a:rPr lang="zh-CN" altLang="zh-CN" sz="2600" dirty="0"/>
              <a:t>，</a:t>
            </a:r>
            <a:r>
              <a:rPr lang="en-US" altLang="zh-CN" sz="2600" dirty="0"/>
              <a:t>10</a:t>
            </a:r>
            <a:r>
              <a:rPr lang="zh-CN" altLang="zh-CN" sz="2600" dirty="0"/>
              <a:t>篇</a:t>
            </a:r>
            <a:r>
              <a:rPr lang="zh-CN" altLang="en-US" sz="2600" dirty="0"/>
              <a:t>（韩）</a:t>
            </a:r>
            <a:r>
              <a:rPr lang="zh-CN" altLang="zh-CN" sz="2600" dirty="0"/>
              <a:t>，</a:t>
            </a:r>
            <a:r>
              <a:rPr lang="en-US" altLang="zh-CN" sz="2600" dirty="0"/>
              <a:t>2</a:t>
            </a:r>
            <a:r>
              <a:rPr lang="zh-CN" altLang="zh-CN" sz="2600" dirty="0"/>
              <a:t>篇</a:t>
            </a:r>
            <a:r>
              <a:rPr lang="zh-CN" altLang="en-US" sz="2600" dirty="0"/>
              <a:t>（</a:t>
            </a:r>
            <a:r>
              <a:rPr lang="zh-CN" altLang="zh-CN" sz="2600" dirty="0"/>
              <a:t>其他国家</a:t>
            </a:r>
            <a:r>
              <a:rPr lang="zh-CN" altLang="en-US" sz="2600" dirty="0"/>
              <a:t>）（中、韩</a:t>
            </a:r>
            <a:r>
              <a:rPr lang="zh-CN" altLang="zh-CN" sz="2600" dirty="0"/>
              <a:t>关注度较高</a:t>
            </a:r>
            <a:r>
              <a:rPr lang="zh-CN" altLang="en-US" sz="2600" dirty="0"/>
              <a:t>）</a:t>
            </a:r>
            <a:endParaRPr lang="en-US" altLang="zh-CN" sz="2600" dirty="0"/>
          </a:p>
          <a:p>
            <a:pPr>
              <a:lnSpc>
                <a:spcPts val="3200"/>
              </a:lnSpc>
              <a:buFont typeface="Wingdings" panose="05000000000000000000" pitchFamily="2" charset="2"/>
              <a:buChar char="Ø"/>
              <a:defRPr/>
            </a:pPr>
            <a:r>
              <a:rPr lang="zh-CN" altLang="zh-CN" sz="2600" dirty="0"/>
              <a:t>日本核污水排放是否违反国际法义务，中国学者观点统一一致，国外学者观点不一</a:t>
            </a:r>
            <a:r>
              <a:rPr lang="zh-CN" altLang="en-US" sz="2600" dirty="0"/>
              <a:t>（不违反</a:t>
            </a:r>
            <a:r>
              <a:rPr lang="en-US" altLang="zh-CN" sz="2600" dirty="0"/>
              <a:t>Vs </a:t>
            </a:r>
            <a:r>
              <a:rPr lang="zh-CN" altLang="en-US" sz="2600" dirty="0"/>
              <a:t>违反）</a:t>
            </a:r>
            <a:r>
              <a:rPr lang="zh-CN" altLang="zh-CN" sz="2600" dirty="0"/>
              <a:t>。</a:t>
            </a:r>
            <a:endParaRPr lang="en-US" altLang="zh-CN" sz="2600" dirty="0"/>
          </a:p>
          <a:p>
            <a:pPr>
              <a:lnSpc>
                <a:spcPts val="3200"/>
              </a:lnSpc>
              <a:buFont typeface="Wingdings" panose="05000000000000000000" pitchFamily="2" charset="2"/>
              <a:buChar char="Ø"/>
              <a:defRPr/>
            </a:pPr>
            <a:r>
              <a:rPr lang="zh-CN" altLang="zh-CN" sz="2600" dirty="0"/>
              <a:t>通过</a:t>
            </a:r>
            <a:r>
              <a:rPr lang="zh-CN" altLang="zh-CN" sz="2600" dirty="0">
                <a:highlight>
                  <a:srgbClr val="B1E4CE"/>
                </a:highlight>
              </a:rPr>
              <a:t>在</a:t>
            </a:r>
            <a:r>
              <a:rPr lang="en-US" altLang="zh-CN" sz="2600" dirty="0">
                <a:highlight>
                  <a:srgbClr val="B1E4CE"/>
                </a:highlight>
              </a:rPr>
              <a:t>CINII</a:t>
            </a:r>
            <a:r>
              <a:rPr lang="zh-CN" altLang="zh-CN" sz="2600" dirty="0">
                <a:highlight>
                  <a:srgbClr val="B1E4CE"/>
                </a:highlight>
              </a:rPr>
              <a:t>日文论文数据库</a:t>
            </a:r>
            <a:r>
              <a:rPr lang="zh-CN" altLang="en-US" sz="2600" dirty="0"/>
              <a:t>，检索日文文献三篇</a:t>
            </a:r>
            <a:endParaRPr lang="en-US" altLang="zh-CN" sz="2600" dirty="0"/>
          </a:p>
          <a:p>
            <a:pPr>
              <a:lnSpc>
                <a:spcPts val="3200"/>
              </a:lnSpc>
              <a:buFont typeface="Wingdings" panose="05000000000000000000" pitchFamily="2" charset="2"/>
              <a:buChar char="Ø"/>
              <a:defRPr/>
            </a:pPr>
            <a:r>
              <a:rPr lang="zh-CN" altLang="en-US" sz="2600" dirty="0"/>
              <a:t>区别于其他国家学者</a:t>
            </a:r>
            <a:r>
              <a:rPr lang="zh-CN" altLang="zh-CN" sz="2600" dirty="0"/>
              <a:t>研究结论，日本学者首先都是采用“</a:t>
            </a:r>
            <a:r>
              <a:rPr lang="zh-CN" altLang="zh-CN" sz="2600" u="sng" dirty="0"/>
              <a:t>经处理的水</a:t>
            </a:r>
            <a:r>
              <a:rPr lang="zh-CN" altLang="zh-CN" sz="2600" dirty="0"/>
              <a:t>”的文字表达，</a:t>
            </a:r>
            <a:r>
              <a:rPr lang="zh-CN" altLang="en-US" sz="2600" dirty="0"/>
              <a:t>未</a:t>
            </a:r>
            <a:r>
              <a:rPr lang="zh-CN" altLang="zh-CN" sz="2600" dirty="0"/>
              <a:t>使用核污水或者污染水，与日本政府对外公开发布信息表述保持一致。其次都是论证日本核污水排放行为</a:t>
            </a:r>
            <a:r>
              <a:rPr lang="zh-CN" altLang="zh-CN" sz="2600" u="sng" dirty="0"/>
              <a:t>不违反国际法</a:t>
            </a:r>
            <a:r>
              <a:rPr lang="zh-CN" altLang="zh-CN" sz="2600" dirty="0"/>
              <a:t>。</a:t>
            </a:r>
            <a:endParaRPr lang="en-US" altLang="zh-CN" sz="2600" dirty="0"/>
          </a:p>
          <a:p>
            <a:pPr>
              <a:lnSpc>
                <a:spcPts val="3200"/>
              </a:lnSpc>
              <a:buFont typeface="Wingdings" panose="05000000000000000000" pitchFamily="2" charset="2"/>
              <a:buChar char="Ø"/>
              <a:defRPr/>
            </a:pPr>
            <a:r>
              <a:rPr lang="zh-CN" altLang="zh-CN" sz="2600" dirty="0"/>
              <a:t>东北大学法学研究部西本健太郎教授</a:t>
            </a:r>
            <a:r>
              <a:rPr lang="zh-CN" altLang="en-US" sz="2600" dirty="0"/>
              <a:t>：</a:t>
            </a:r>
            <a:r>
              <a:rPr lang="zh-CN" altLang="zh-CN" sz="2600" dirty="0"/>
              <a:t>国际原子能机构制定的安全标准以及关于核能利用的国际条约确定的安全基准，</a:t>
            </a:r>
            <a:r>
              <a:rPr lang="zh-CN" altLang="zh-CN" sz="2600" u="sng" dirty="0"/>
              <a:t>不具有法律拘束力</a:t>
            </a:r>
            <a:r>
              <a:rPr lang="zh-CN" altLang="en-US" sz="2600" dirty="0"/>
              <a:t>，</a:t>
            </a:r>
            <a:r>
              <a:rPr lang="zh-CN" altLang="zh-CN" sz="2600" dirty="0"/>
              <a:t>审慎考虑后选择了向海洋排放的处理方法，认为日本已经</a:t>
            </a:r>
            <a:r>
              <a:rPr lang="zh-CN" altLang="zh-CN" sz="2600" u="sng" dirty="0"/>
              <a:t>遵守了国际法一般义务</a:t>
            </a:r>
            <a:endParaRPr lang="en-US" altLang="zh-CN" sz="2600" u="sng" dirty="0"/>
          </a:p>
          <a:p>
            <a:pPr>
              <a:lnSpc>
                <a:spcPts val="3200"/>
              </a:lnSpc>
              <a:buFont typeface="Wingdings" panose="05000000000000000000" pitchFamily="2" charset="2"/>
              <a:buChar char="Ø"/>
              <a:defRPr/>
            </a:pPr>
            <a:r>
              <a:rPr lang="zh-CN" altLang="zh-CN" sz="2600" dirty="0"/>
              <a:t>日本摄南大学法学部鸟谷部壤</a:t>
            </a:r>
            <a:r>
              <a:rPr lang="zh-CN" altLang="en-US" sz="2600" dirty="0"/>
              <a:t>：日本</a:t>
            </a:r>
            <a:r>
              <a:rPr lang="zh-CN" altLang="en-US" sz="2600" u="sng" dirty="0"/>
              <a:t>不违反海洋法公约</a:t>
            </a:r>
            <a:r>
              <a:rPr lang="zh-CN" altLang="en-US" sz="2600" dirty="0"/>
              <a:t>中</a:t>
            </a:r>
            <a:r>
              <a:rPr lang="zh-CN" altLang="zh-CN" sz="2600" u="sng" dirty="0"/>
              <a:t>合理注意以及防止和减少污染的义务、防止跨界环境损害的义务</a:t>
            </a:r>
            <a:r>
              <a:rPr lang="zh-CN" altLang="zh-CN" sz="2600" dirty="0"/>
              <a:t>等内容</a:t>
            </a:r>
          </a:p>
          <a:p>
            <a:pPr marL="0" indent="0">
              <a:lnSpc>
                <a:spcPct val="150000"/>
              </a:lnSpc>
              <a:buNone/>
              <a:defRPr/>
            </a:pPr>
            <a:endParaRPr kumimoji="1" lang="en-US" altLang="zh-CN" sz="2400" dirty="0">
              <a:highlight>
                <a:srgbClr val="FFFF00"/>
              </a:highlight>
              <a:latin typeface="微软雅黑" panose="020B0503020204020204" pitchFamily="34" charset="-122"/>
              <a:ea typeface="微软雅黑" panose="020B0503020204020204" pitchFamily="34" charset="-122"/>
            </a:endParaRPr>
          </a:p>
        </p:txBody>
      </p:sp>
      <p:pic>
        <p:nvPicPr>
          <p:cNvPr id="6" name="图片 6" descr="SYSU LOGO.png">
            <a:extLst>
              <a:ext uri="{FF2B5EF4-FFF2-40B4-BE49-F238E27FC236}">
                <a16:creationId xmlns:a16="http://schemas.microsoft.com/office/drawing/2014/main" id="{C5070839-751A-488C-AC65-8E5E94FE5A8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04550" y="0"/>
            <a:ext cx="1187450" cy="1019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2">
            <a:extLst>
              <a:ext uri="{FF2B5EF4-FFF2-40B4-BE49-F238E27FC236}">
                <a16:creationId xmlns:a16="http://schemas.microsoft.com/office/drawing/2014/main" id="{EC07E190-B838-4AD5-BDAE-54FBFA0977E7}"/>
              </a:ext>
            </a:extLst>
          </p:cNvPr>
          <p:cNvSpPr txBox="1">
            <a:spLocks noChangeArrowheads="1"/>
          </p:cNvSpPr>
          <p:nvPr/>
        </p:nvSpPr>
        <p:spPr bwMode="auto">
          <a:xfrm>
            <a:off x="839416" y="0"/>
            <a:ext cx="8893175" cy="859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仿宋_GB2312"/>
              </a:defRPr>
            </a:lvl1pPr>
            <a:lvl2pPr algn="ctr" rtl="0" eaLnBrk="0" fontAlgn="base" hangingPunct="0">
              <a:spcBef>
                <a:spcPct val="0"/>
              </a:spcBef>
              <a:spcAft>
                <a:spcPct val="0"/>
              </a:spcAft>
              <a:defRPr sz="4400">
                <a:solidFill>
                  <a:schemeClr val="tx2"/>
                </a:solidFill>
                <a:latin typeface="Times New Roman" panose="02020803070505020304" pitchFamily="18" charset="0"/>
                <a:ea typeface="仿宋_GB2312" pitchFamily="49" charset="-122"/>
                <a:cs typeface="仿宋_GB2312"/>
              </a:defRPr>
            </a:lvl2pPr>
            <a:lvl3pPr algn="ctr" rtl="0" eaLnBrk="0" fontAlgn="base" hangingPunct="0">
              <a:spcBef>
                <a:spcPct val="0"/>
              </a:spcBef>
              <a:spcAft>
                <a:spcPct val="0"/>
              </a:spcAft>
              <a:defRPr sz="4400">
                <a:solidFill>
                  <a:schemeClr val="tx2"/>
                </a:solidFill>
                <a:latin typeface="Times New Roman" panose="02020803070505020304" pitchFamily="18" charset="0"/>
                <a:ea typeface="仿宋_GB2312" pitchFamily="49" charset="-122"/>
                <a:cs typeface="仿宋_GB2312"/>
              </a:defRPr>
            </a:lvl3pPr>
            <a:lvl4pPr algn="ctr" rtl="0" eaLnBrk="0" fontAlgn="base" hangingPunct="0">
              <a:spcBef>
                <a:spcPct val="0"/>
              </a:spcBef>
              <a:spcAft>
                <a:spcPct val="0"/>
              </a:spcAft>
              <a:defRPr sz="4400">
                <a:solidFill>
                  <a:schemeClr val="tx2"/>
                </a:solidFill>
                <a:latin typeface="Times New Roman" panose="02020803070505020304" pitchFamily="18" charset="0"/>
                <a:ea typeface="仿宋_GB2312" pitchFamily="49" charset="-122"/>
                <a:cs typeface="仿宋_GB2312"/>
              </a:defRPr>
            </a:lvl4pPr>
            <a:lvl5pPr algn="ctr" rtl="0" eaLnBrk="0" fontAlgn="base" hangingPunct="0">
              <a:spcBef>
                <a:spcPct val="0"/>
              </a:spcBef>
              <a:spcAft>
                <a:spcPct val="0"/>
              </a:spcAft>
              <a:defRPr sz="4400">
                <a:solidFill>
                  <a:schemeClr val="tx2"/>
                </a:solidFill>
                <a:latin typeface="Times New Roman" panose="02020803070505020304" pitchFamily="18" charset="0"/>
                <a:ea typeface="仿宋_GB2312" pitchFamily="49" charset="-122"/>
                <a:cs typeface="仿宋_GB2312"/>
              </a:defRPr>
            </a:lvl5pPr>
            <a:lvl6pPr marL="457200" algn="ctr" rtl="0" fontAlgn="base">
              <a:spcBef>
                <a:spcPct val="0"/>
              </a:spcBef>
              <a:spcAft>
                <a:spcPct val="0"/>
              </a:spcAft>
              <a:defRPr kumimoji="1" sz="4400">
                <a:solidFill>
                  <a:schemeClr val="tx2"/>
                </a:solidFill>
                <a:latin typeface="Times New Roman" panose="02020803070505020304" pitchFamily="18" charset="0"/>
                <a:ea typeface="仿宋_GB2312" pitchFamily="49" charset="-122"/>
              </a:defRPr>
            </a:lvl6pPr>
            <a:lvl7pPr marL="914400" algn="ctr" rtl="0" fontAlgn="base">
              <a:spcBef>
                <a:spcPct val="0"/>
              </a:spcBef>
              <a:spcAft>
                <a:spcPct val="0"/>
              </a:spcAft>
              <a:defRPr kumimoji="1" sz="4400">
                <a:solidFill>
                  <a:schemeClr val="tx2"/>
                </a:solidFill>
                <a:latin typeface="Times New Roman" panose="02020803070505020304" pitchFamily="18" charset="0"/>
                <a:ea typeface="仿宋_GB2312" pitchFamily="49" charset="-122"/>
              </a:defRPr>
            </a:lvl7pPr>
            <a:lvl8pPr marL="1371600" algn="ctr" rtl="0" fontAlgn="base">
              <a:spcBef>
                <a:spcPct val="0"/>
              </a:spcBef>
              <a:spcAft>
                <a:spcPct val="0"/>
              </a:spcAft>
              <a:defRPr kumimoji="1" sz="4400">
                <a:solidFill>
                  <a:schemeClr val="tx2"/>
                </a:solidFill>
                <a:latin typeface="Times New Roman" panose="02020803070505020304" pitchFamily="18" charset="0"/>
                <a:ea typeface="仿宋_GB2312" pitchFamily="49" charset="-122"/>
              </a:defRPr>
            </a:lvl8pPr>
            <a:lvl9pPr marL="1828800" algn="ctr" rtl="0" fontAlgn="base">
              <a:spcBef>
                <a:spcPct val="0"/>
              </a:spcBef>
              <a:spcAft>
                <a:spcPct val="0"/>
              </a:spcAft>
              <a:defRPr kumimoji="1" sz="4400">
                <a:solidFill>
                  <a:schemeClr val="tx2"/>
                </a:solidFill>
                <a:latin typeface="Times New Roman" panose="02020803070505020304" pitchFamily="18" charset="0"/>
                <a:ea typeface="仿宋_GB2312" pitchFamily="49" charset="-122"/>
              </a:defRPr>
            </a:lvl9pPr>
          </a:lstStyle>
          <a:p>
            <a:pPr>
              <a:buFontTx/>
              <a:defRPr/>
            </a:pPr>
            <a:r>
              <a:rPr kumimoji="1" lang="zh-CN" altLang="en-US" sz="4000" b="1" kern="0" dirty="0">
                <a:solidFill>
                  <a:srgbClr val="015726"/>
                </a:solidFill>
                <a:latin typeface="微软雅黑" panose="020B0503020204020204" pitchFamily="34" charset="-122"/>
                <a:ea typeface="微软雅黑" panose="020B0503020204020204" pitchFamily="34" charset="-122"/>
              </a:rPr>
              <a:t>国外有关该事件国际法学研究现状</a:t>
            </a:r>
            <a:r>
              <a:rPr kumimoji="1" lang="zh-CN" altLang="zh-CN" sz="4000" b="1" kern="0" dirty="0">
                <a:solidFill>
                  <a:srgbClr val="015726"/>
                </a:solidFill>
                <a:latin typeface="微软雅黑" panose="020B0503020204020204" pitchFamily="34" charset="-122"/>
                <a:ea typeface="微软雅黑" panose="020B0503020204020204" pitchFamily="34" charset="-122"/>
              </a:rPr>
              <a:t>分析</a:t>
            </a:r>
            <a:endParaRPr kumimoji="1" lang="en-US" altLang="zh-CN" sz="4000" b="1" kern="0" dirty="0">
              <a:solidFill>
                <a:srgbClr val="015726"/>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881163623"/>
      </p:ext>
    </p:extLst>
  </p:cSld>
  <p:clrMapOvr>
    <a:masterClrMapping/>
  </p:clrMapOvr>
  <p:transition spd="med">
    <p:rand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图片 6" descr="SYSU LOGO.png">
            <a:extLst>
              <a:ext uri="{FF2B5EF4-FFF2-40B4-BE49-F238E27FC236}">
                <a16:creationId xmlns:a16="http://schemas.microsoft.com/office/drawing/2014/main" id="{1D199636-F0D3-4D7D-B35D-817EDC8247A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58852" y="136813"/>
            <a:ext cx="1187450" cy="1017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矩形: 圆角 8">
            <a:extLst>
              <a:ext uri="{FF2B5EF4-FFF2-40B4-BE49-F238E27FC236}">
                <a16:creationId xmlns:a16="http://schemas.microsoft.com/office/drawing/2014/main" id="{5F730275-D1DE-4AA6-AB92-9E8E08D48903}"/>
              </a:ext>
            </a:extLst>
          </p:cNvPr>
          <p:cNvSpPr/>
          <p:nvPr/>
        </p:nvSpPr>
        <p:spPr bwMode="auto">
          <a:xfrm>
            <a:off x="1850565" y="864960"/>
            <a:ext cx="7701835" cy="578882"/>
          </a:xfrm>
          <a:prstGeom prst="roundRect">
            <a:avLst/>
          </a:prstGeom>
          <a:gradFill rotWithShape="1">
            <a:gsLst>
              <a:gs pos="0">
                <a:schemeClr val="bg1"/>
              </a:gs>
              <a:gs pos="100000">
                <a:srgbClr val="FFCC99"/>
              </a:gs>
            </a:gsLst>
            <a:lin ang="5400000" scaled="1"/>
          </a:gradFill>
          <a:ln w="44450" cap="flat" cmpd="sng" algn="ctr">
            <a:noFill/>
            <a:prstDash val="solid"/>
            <a:round/>
            <a:headEnd type="none" w="med" len="med"/>
            <a:tailEnd type="none" w="med" len="med"/>
          </a:ln>
          <a:scene3d>
            <a:camera prst="legacyObliqueBottomRight"/>
            <a:lightRig rig="legacyFlat3" dir="r"/>
          </a:scene3d>
          <a:sp3d extrusionH="303200" prstMaterial="legacyMatte">
            <a:bevelT w="13500" h="13500" prst="angle"/>
            <a:bevelB w="13500" h="13500" prst="angle"/>
            <a:extrusionClr>
              <a:srgbClr val="FFCC99"/>
            </a:extrusionClr>
          </a:sp3d>
        </p:spPr>
        <p:txBody>
          <a:bodyPr vert="horz" wrap="square" lIns="91440" tIns="45720" rIns="91440" bIns="45720" numCol="1" rtlCol="0" anchor="t" anchorCtr="0" compatLnSpc="1">
            <a:spAutoFit/>
          </a:bodyPr>
          <a:lstStyle/>
          <a:p>
            <a:pPr marL="457200" indent="-457200">
              <a:spcBef>
                <a:spcPct val="50000"/>
              </a:spcBef>
              <a:buFont typeface="Wingdings" panose="05000000000000000000" pitchFamily="2" charset="2"/>
              <a:buChar char="p"/>
            </a:pPr>
            <a:r>
              <a:rPr lang="zh-CN" altLang="en-US" sz="2800" noProof="1">
                <a:latin typeface="微软雅黑" panose="020B0503020204020204" pitchFamily="34" charset="-122"/>
                <a:ea typeface="微软雅黑" panose="020B0503020204020204" pitchFamily="34" charset="-122"/>
              </a:rPr>
              <a:t>日本</a:t>
            </a:r>
            <a:r>
              <a:rPr lang="zh-CN" altLang="zh-CN" sz="2800" noProof="1">
                <a:latin typeface="微软雅黑" panose="020B0503020204020204" pitchFamily="34" charset="-122"/>
                <a:ea typeface="微软雅黑" panose="020B0503020204020204" pitchFamily="34" charset="-122"/>
              </a:rPr>
              <a:t>福岛核污水</a:t>
            </a:r>
            <a:r>
              <a:rPr lang="zh-CN" altLang="en-US" sz="2800" noProof="1">
                <a:latin typeface="微软雅黑" panose="020B0503020204020204" pitchFamily="34" charset="-122"/>
                <a:ea typeface="微软雅黑" panose="020B0503020204020204" pitchFamily="34" charset="-122"/>
              </a:rPr>
              <a:t>海洋处置的背景</a:t>
            </a:r>
            <a:r>
              <a:rPr lang="en-US" altLang="zh-CN" sz="2800" noProof="1">
                <a:latin typeface="微软雅黑" panose="020B0503020204020204" pitchFamily="34" charset="-122"/>
                <a:ea typeface="微软雅黑" panose="020B0503020204020204" pitchFamily="34" charset="-122"/>
              </a:rPr>
              <a:t>        </a:t>
            </a:r>
          </a:p>
        </p:txBody>
      </p:sp>
      <p:sp>
        <p:nvSpPr>
          <p:cNvPr id="16" name="矩形: 圆角 15">
            <a:extLst>
              <a:ext uri="{FF2B5EF4-FFF2-40B4-BE49-F238E27FC236}">
                <a16:creationId xmlns:a16="http://schemas.microsoft.com/office/drawing/2014/main" id="{91BF72C2-9244-4ED4-9A36-9DF7C185B680}"/>
              </a:ext>
            </a:extLst>
          </p:cNvPr>
          <p:cNvSpPr/>
          <p:nvPr/>
        </p:nvSpPr>
        <p:spPr bwMode="auto">
          <a:xfrm>
            <a:off x="1849047" y="2308802"/>
            <a:ext cx="7700317" cy="578882"/>
          </a:xfrm>
          <a:prstGeom prst="roundRect">
            <a:avLst/>
          </a:prstGeom>
          <a:gradFill rotWithShape="1">
            <a:gsLst>
              <a:gs pos="0">
                <a:schemeClr val="bg1"/>
              </a:gs>
              <a:gs pos="100000">
                <a:srgbClr val="FFCC99"/>
              </a:gs>
            </a:gsLst>
            <a:lin ang="5400000" scaled="1"/>
          </a:gradFill>
          <a:ln w="44450" cap="flat" cmpd="sng" algn="ctr">
            <a:noFill/>
            <a:prstDash val="solid"/>
            <a:round/>
            <a:headEnd type="none" w="med" len="med"/>
            <a:tailEnd type="none" w="med" len="med"/>
          </a:ln>
          <a:scene3d>
            <a:camera prst="legacyObliqueBottomRight"/>
            <a:lightRig rig="legacyFlat3" dir="r"/>
          </a:scene3d>
          <a:sp3d extrusionH="303200" prstMaterial="legacyMatte">
            <a:bevelT w="13500" h="13500" prst="angle"/>
            <a:bevelB w="13500" h="13500" prst="angle"/>
            <a:extrusionClr>
              <a:srgbClr val="FFCC99"/>
            </a:extrusionClr>
          </a:sp3d>
        </p:spPr>
        <p:txBody>
          <a:bodyPr vert="horz" wrap="square" lIns="91440" tIns="45720" rIns="91440" bIns="45720" numCol="1" rtlCol="0" anchor="t" anchorCtr="0" compatLnSpc="1">
            <a:spAutoFit/>
          </a:bodyPr>
          <a:lstStyle/>
          <a:p>
            <a:pPr marL="457200" indent="-457200">
              <a:spcBef>
                <a:spcPct val="50000"/>
              </a:spcBef>
              <a:buFont typeface="Wingdings" panose="05000000000000000000" pitchFamily="2" charset="2"/>
              <a:buChar char="p"/>
            </a:pPr>
            <a:r>
              <a:rPr lang="zh-CN" altLang="en-US" sz="2800" noProof="1">
                <a:latin typeface="微软雅黑" panose="020B0503020204020204" pitchFamily="34" charset="-122"/>
                <a:ea typeface="微软雅黑" panose="020B0503020204020204" pitchFamily="34" charset="-122"/>
              </a:rPr>
              <a:t>国内有关核污水海洋处置的国际法研究现状</a:t>
            </a:r>
            <a:r>
              <a:rPr lang="en-US" altLang="zh-CN" sz="2800" noProof="1">
                <a:latin typeface="微软雅黑" panose="020B0503020204020204" pitchFamily="34" charset="-122"/>
                <a:ea typeface="微软雅黑" panose="020B0503020204020204" pitchFamily="34" charset="-122"/>
              </a:rPr>
              <a:t>   </a:t>
            </a:r>
          </a:p>
        </p:txBody>
      </p:sp>
      <p:sp>
        <p:nvSpPr>
          <p:cNvPr id="10" name="矩形: 圆角 9">
            <a:extLst>
              <a:ext uri="{FF2B5EF4-FFF2-40B4-BE49-F238E27FC236}">
                <a16:creationId xmlns:a16="http://schemas.microsoft.com/office/drawing/2014/main" id="{55944DE2-8897-4E59-A573-8B708A8876D9}"/>
              </a:ext>
            </a:extLst>
          </p:cNvPr>
          <p:cNvSpPr/>
          <p:nvPr/>
        </p:nvSpPr>
        <p:spPr bwMode="auto">
          <a:xfrm>
            <a:off x="1055441" y="3627944"/>
            <a:ext cx="9073008" cy="578882"/>
          </a:xfrm>
          <a:prstGeom prst="roundRect">
            <a:avLst/>
          </a:prstGeom>
          <a:gradFill rotWithShape="1">
            <a:gsLst>
              <a:gs pos="0">
                <a:schemeClr val="bg1"/>
              </a:gs>
              <a:gs pos="100000">
                <a:srgbClr val="FFCC99"/>
              </a:gs>
            </a:gsLst>
            <a:lin ang="5400000" scaled="1"/>
          </a:gradFill>
          <a:ln w="44450" cap="flat" cmpd="sng" algn="ctr">
            <a:noFill/>
            <a:prstDash val="solid"/>
            <a:round/>
            <a:headEnd type="none" w="med" len="med"/>
            <a:tailEnd type="none" w="med" len="med"/>
          </a:ln>
          <a:scene3d>
            <a:camera prst="legacyObliqueBottomRight"/>
            <a:lightRig rig="legacyFlat3" dir="r"/>
          </a:scene3d>
          <a:sp3d extrusionH="303200" prstMaterial="legacyMatte">
            <a:bevelT w="13500" h="13500" prst="angle"/>
            <a:bevelB w="13500" h="13500" prst="angle"/>
            <a:extrusionClr>
              <a:srgbClr val="FFCC99"/>
            </a:extrusionClr>
          </a:sp3d>
        </p:spPr>
        <p:txBody>
          <a:bodyPr vert="horz" wrap="square" lIns="91440" tIns="45720" rIns="91440" bIns="45720" numCol="1" rtlCol="0" anchor="t" anchorCtr="0" compatLnSpc="1">
            <a:spAutoFit/>
          </a:bodyPr>
          <a:lstStyle/>
          <a:p>
            <a:pPr marL="457200" indent="-457200">
              <a:spcBef>
                <a:spcPct val="50000"/>
              </a:spcBef>
              <a:buFont typeface="Wingdings" panose="05000000000000000000" pitchFamily="2" charset="2"/>
              <a:buChar char="p"/>
            </a:pPr>
            <a:r>
              <a:rPr lang="zh-CN" altLang="en-US" sz="2800" noProof="1">
                <a:solidFill>
                  <a:srgbClr val="C00000"/>
                </a:solidFill>
                <a:effectLst>
                  <a:glow rad="63500">
                    <a:schemeClr val="accent1">
                      <a:satMod val="175000"/>
                      <a:alpha val="40000"/>
                    </a:schemeClr>
                  </a:glow>
                </a:effectLst>
                <a:latin typeface="微软雅黑" panose="020B0503020204020204" pitchFamily="34" charset="-122"/>
                <a:ea typeface="微软雅黑" panose="020B0503020204020204" pitchFamily="34" charset="-122"/>
              </a:rPr>
              <a:t>对现有国际法研究的评价和思考</a:t>
            </a:r>
            <a:endParaRPr lang="en-US" altLang="zh-CN" sz="2800" noProof="1">
              <a:solidFill>
                <a:srgbClr val="C00000"/>
              </a:solidFill>
              <a:effectLst>
                <a:glow rad="63500">
                  <a:schemeClr val="accent1">
                    <a:satMod val="175000"/>
                    <a:alpha val="40000"/>
                  </a:schemeClr>
                </a:glow>
              </a:effectLst>
              <a:latin typeface="微软雅黑" panose="020B0503020204020204" pitchFamily="34" charset="-122"/>
              <a:ea typeface="微软雅黑" panose="020B0503020204020204" pitchFamily="34" charset="-122"/>
            </a:endParaRPr>
          </a:p>
        </p:txBody>
      </p:sp>
      <p:sp>
        <p:nvSpPr>
          <p:cNvPr id="12" name="矩形: 圆角 11">
            <a:extLst>
              <a:ext uri="{FF2B5EF4-FFF2-40B4-BE49-F238E27FC236}">
                <a16:creationId xmlns:a16="http://schemas.microsoft.com/office/drawing/2014/main" id="{3B169CA8-DB2F-453F-978A-9C98EC8A98B7}"/>
              </a:ext>
            </a:extLst>
          </p:cNvPr>
          <p:cNvSpPr/>
          <p:nvPr/>
        </p:nvSpPr>
        <p:spPr bwMode="auto">
          <a:xfrm>
            <a:off x="1849047" y="5009438"/>
            <a:ext cx="7703353" cy="578882"/>
          </a:xfrm>
          <a:prstGeom prst="roundRect">
            <a:avLst/>
          </a:prstGeom>
          <a:gradFill rotWithShape="1">
            <a:gsLst>
              <a:gs pos="0">
                <a:schemeClr val="bg1"/>
              </a:gs>
              <a:gs pos="100000">
                <a:srgbClr val="FFCC99"/>
              </a:gs>
            </a:gsLst>
            <a:lin ang="5400000" scaled="1"/>
          </a:gradFill>
          <a:ln w="44450" cap="flat" cmpd="sng" algn="ctr">
            <a:noFill/>
            <a:prstDash val="solid"/>
            <a:round/>
            <a:headEnd type="none" w="med" len="med"/>
            <a:tailEnd type="none" w="med" len="med"/>
          </a:ln>
          <a:scene3d>
            <a:camera prst="legacyObliqueBottomRight"/>
            <a:lightRig rig="legacyFlat3" dir="r"/>
          </a:scene3d>
          <a:sp3d extrusionH="303200" prstMaterial="legacyMatte">
            <a:bevelT w="13500" h="13500" prst="angle"/>
            <a:bevelB w="13500" h="13500" prst="angle"/>
            <a:extrusionClr>
              <a:srgbClr val="FFCC99"/>
            </a:extrusionClr>
          </a:sp3d>
        </p:spPr>
        <p:txBody>
          <a:bodyPr vert="horz" wrap="square" lIns="91440" tIns="45720" rIns="91440" bIns="45720" numCol="1" rtlCol="0" anchor="t" anchorCtr="0" compatLnSpc="1">
            <a:spAutoFit/>
          </a:bodyPr>
          <a:lstStyle/>
          <a:p>
            <a:pPr marL="457200" indent="-457200">
              <a:spcBef>
                <a:spcPct val="50000"/>
              </a:spcBef>
              <a:buFont typeface="Wingdings" panose="05000000000000000000" pitchFamily="2" charset="2"/>
              <a:buChar char="p"/>
            </a:pPr>
            <a:r>
              <a:rPr lang="zh-CN" altLang="en-US" sz="2800" noProof="1">
                <a:latin typeface="微软雅黑" panose="020B0503020204020204" pitchFamily="34" charset="-122"/>
                <a:ea typeface="微软雅黑" panose="020B0503020204020204" pitchFamily="34" charset="-122"/>
              </a:rPr>
              <a:t>结束语</a:t>
            </a:r>
            <a:endParaRPr lang="zh-CN" altLang="zh-CN" sz="2800" noProof="1">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445141488"/>
      </p:ext>
    </p:extLst>
  </p:cSld>
  <p:clrMapOvr>
    <a:masterClrMapping/>
  </p:clrMapOvr>
  <p:transition spd="med">
    <p:random/>
  </p:transition>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4579" name="内容占位符 2">
            <a:extLst>
              <a:ext uri="{FF2B5EF4-FFF2-40B4-BE49-F238E27FC236}">
                <a16:creationId xmlns:a16="http://schemas.microsoft.com/office/drawing/2014/main" id="{E73CE58E-5B13-4483-8213-76AEAB63C701}"/>
              </a:ext>
            </a:extLst>
          </p:cNvPr>
          <p:cNvSpPr>
            <a:spLocks noGrp="1" noChangeArrowheads="1"/>
          </p:cNvSpPr>
          <p:nvPr>
            <p:ph idx="1"/>
          </p:nvPr>
        </p:nvSpPr>
        <p:spPr>
          <a:xfrm>
            <a:off x="479376" y="1340768"/>
            <a:ext cx="11449272" cy="5256882"/>
          </a:xfrm>
        </p:spPr>
        <p:txBody>
          <a:bodyPr>
            <a:normAutofit/>
          </a:bodyPr>
          <a:lstStyle/>
          <a:p>
            <a:pPr marL="358775" indent="-358775">
              <a:lnSpc>
                <a:spcPts val="3200"/>
              </a:lnSpc>
              <a:buFont typeface="Wingdings" panose="05000000000000000000" pitchFamily="2" charset="2"/>
              <a:buChar char="p"/>
              <a:defRPr/>
            </a:pPr>
            <a:r>
              <a:rPr lang="zh-CN" altLang="zh-CN" dirty="0"/>
              <a:t>研究成果略显同质化，重复性或相同性研究内容比例偏高。</a:t>
            </a:r>
            <a:r>
              <a:rPr lang="zh-CN" altLang="en-US" dirty="0"/>
              <a:t>（针对某单一公约）</a:t>
            </a:r>
            <a:endParaRPr lang="en-US" altLang="zh-CN" dirty="0"/>
          </a:p>
          <a:p>
            <a:pPr marL="358775" indent="-358775">
              <a:lnSpc>
                <a:spcPts val="3200"/>
              </a:lnSpc>
              <a:buFont typeface="Wingdings" panose="05000000000000000000" pitchFamily="2" charset="2"/>
              <a:buChar char="p"/>
              <a:defRPr/>
            </a:pPr>
            <a:r>
              <a:rPr lang="zh-CN" altLang="zh-CN" dirty="0"/>
              <a:t>涉及相关专业术语的规范表达还有待统一、明晰。使用“核污水”“核废水”“</a:t>
            </a:r>
            <a:r>
              <a:rPr lang="en-US" altLang="zh-CN" dirty="0"/>
              <a:t>ALPS</a:t>
            </a:r>
            <a:r>
              <a:rPr lang="zh-CN" altLang="zh-CN" dirty="0"/>
              <a:t>处理水”“处理水”“排放”“处置”等不同措辞用语</a:t>
            </a:r>
            <a:endParaRPr lang="en-US" altLang="zh-CN" dirty="0"/>
          </a:p>
          <a:p>
            <a:pPr marL="358775" indent="-358775">
              <a:lnSpc>
                <a:spcPts val="3200"/>
              </a:lnSpc>
              <a:buFont typeface="Wingdings" panose="05000000000000000000" pitchFamily="2" charset="2"/>
              <a:buChar char="p"/>
              <a:defRPr/>
            </a:pPr>
            <a:r>
              <a:rPr lang="zh-CN" altLang="zh-CN" dirty="0"/>
              <a:t>对国际原子能机构安全标准体系的深入系统研究存在缺失。</a:t>
            </a:r>
            <a:endParaRPr lang="en-US" altLang="zh-CN" dirty="0"/>
          </a:p>
          <a:p>
            <a:pPr marL="358775" indent="-358775">
              <a:lnSpc>
                <a:spcPts val="3200"/>
              </a:lnSpc>
              <a:buFont typeface="Wingdings" panose="05000000000000000000" pitchFamily="2" charset="2"/>
              <a:buChar char="p"/>
              <a:defRPr/>
            </a:pPr>
            <a:r>
              <a:rPr lang="zh-CN" altLang="zh-CN" dirty="0"/>
              <a:t>探索核污水排放应对策略的可行性研究方面还有待实践检验</a:t>
            </a:r>
            <a:endParaRPr lang="en-US" altLang="zh-CN" dirty="0"/>
          </a:p>
          <a:p>
            <a:pPr marL="358775" indent="-358775">
              <a:lnSpc>
                <a:spcPts val="3200"/>
              </a:lnSpc>
              <a:buFont typeface="Wingdings" panose="05000000000000000000" pitchFamily="2" charset="2"/>
              <a:buChar char="p"/>
              <a:defRPr/>
            </a:pPr>
            <a:r>
              <a:rPr lang="zh-CN" altLang="zh-CN" dirty="0"/>
              <a:t>对</a:t>
            </a:r>
            <a:r>
              <a:rPr lang="zh-CN" altLang="en-US" dirty="0"/>
              <a:t>国外</a:t>
            </a:r>
            <a:r>
              <a:rPr lang="zh-CN" altLang="zh-CN" dirty="0"/>
              <a:t>学者</a:t>
            </a:r>
            <a:r>
              <a:rPr lang="zh-CN" altLang="en-US" dirty="0"/>
              <a:t>（</a:t>
            </a:r>
            <a:r>
              <a:rPr lang="zh-CN" altLang="en-US" u="sng" dirty="0"/>
              <a:t>日本</a:t>
            </a:r>
            <a:r>
              <a:rPr lang="zh-CN" altLang="en-US" dirty="0"/>
              <a:t>）</a:t>
            </a:r>
            <a:r>
              <a:rPr lang="zh-CN" altLang="zh-CN" dirty="0"/>
              <a:t>的相关跟踪研究需要加强。</a:t>
            </a:r>
            <a:r>
              <a:rPr lang="zh-CN" altLang="en-US" dirty="0"/>
              <a:t>（日文语言限制</a:t>
            </a:r>
            <a:r>
              <a:rPr lang="en-US" altLang="zh-CN" dirty="0"/>
              <a:t>+</a:t>
            </a:r>
            <a:r>
              <a:rPr lang="zh-CN" altLang="en-US" dirty="0"/>
              <a:t>线上资源有限）</a:t>
            </a:r>
            <a:endParaRPr kumimoji="1" lang="en-US" altLang="zh-CN" sz="2400" dirty="0">
              <a:highlight>
                <a:srgbClr val="FFFF00"/>
              </a:highlight>
              <a:latin typeface="微软雅黑" panose="020B0503020204020204" pitchFamily="34" charset="-122"/>
              <a:ea typeface="微软雅黑" panose="020B0503020204020204" pitchFamily="34" charset="-122"/>
            </a:endParaRPr>
          </a:p>
        </p:txBody>
      </p:sp>
      <p:pic>
        <p:nvPicPr>
          <p:cNvPr id="6" name="图片 6" descr="SYSU LOGO.png">
            <a:extLst>
              <a:ext uri="{FF2B5EF4-FFF2-40B4-BE49-F238E27FC236}">
                <a16:creationId xmlns:a16="http://schemas.microsoft.com/office/drawing/2014/main" id="{C5070839-751A-488C-AC65-8E5E94FE5A8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04550" y="0"/>
            <a:ext cx="1187450" cy="1019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2">
            <a:extLst>
              <a:ext uri="{FF2B5EF4-FFF2-40B4-BE49-F238E27FC236}">
                <a16:creationId xmlns:a16="http://schemas.microsoft.com/office/drawing/2014/main" id="{EC07E190-B838-4AD5-BDAE-54FBFA0977E7}"/>
              </a:ext>
            </a:extLst>
          </p:cNvPr>
          <p:cNvSpPr txBox="1">
            <a:spLocks noChangeArrowheads="1"/>
          </p:cNvSpPr>
          <p:nvPr/>
        </p:nvSpPr>
        <p:spPr bwMode="auto">
          <a:xfrm>
            <a:off x="839416" y="0"/>
            <a:ext cx="9649072" cy="859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仿宋_GB2312"/>
              </a:defRPr>
            </a:lvl1pPr>
            <a:lvl2pPr algn="ctr" rtl="0" eaLnBrk="0" fontAlgn="base" hangingPunct="0">
              <a:spcBef>
                <a:spcPct val="0"/>
              </a:spcBef>
              <a:spcAft>
                <a:spcPct val="0"/>
              </a:spcAft>
              <a:defRPr sz="4400">
                <a:solidFill>
                  <a:schemeClr val="tx2"/>
                </a:solidFill>
                <a:latin typeface="Times New Roman" panose="02020803070505020304" pitchFamily="18" charset="0"/>
                <a:ea typeface="仿宋_GB2312" pitchFamily="49" charset="-122"/>
                <a:cs typeface="仿宋_GB2312"/>
              </a:defRPr>
            </a:lvl2pPr>
            <a:lvl3pPr algn="ctr" rtl="0" eaLnBrk="0" fontAlgn="base" hangingPunct="0">
              <a:spcBef>
                <a:spcPct val="0"/>
              </a:spcBef>
              <a:spcAft>
                <a:spcPct val="0"/>
              </a:spcAft>
              <a:defRPr sz="4400">
                <a:solidFill>
                  <a:schemeClr val="tx2"/>
                </a:solidFill>
                <a:latin typeface="Times New Roman" panose="02020803070505020304" pitchFamily="18" charset="0"/>
                <a:ea typeface="仿宋_GB2312" pitchFamily="49" charset="-122"/>
                <a:cs typeface="仿宋_GB2312"/>
              </a:defRPr>
            </a:lvl3pPr>
            <a:lvl4pPr algn="ctr" rtl="0" eaLnBrk="0" fontAlgn="base" hangingPunct="0">
              <a:spcBef>
                <a:spcPct val="0"/>
              </a:spcBef>
              <a:spcAft>
                <a:spcPct val="0"/>
              </a:spcAft>
              <a:defRPr sz="4400">
                <a:solidFill>
                  <a:schemeClr val="tx2"/>
                </a:solidFill>
                <a:latin typeface="Times New Roman" panose="02020803070505020304" pitchFamily="18" charset="0"/>
                <a:ea typeface="仿宋_GB2312" pitchFamily="49" charset="-122"/>
                <a:cs typeface="仿宋_GB2312"/>
              </a:defRPr>
            </a:lvl4pPr>
            <a:lvl5pPr algn="ctr" rtl="0" eaLnBrk="0" fontAlgn="base" hangingPunct="0">
              <a:spcBef>
                <a:spcPct val="0"/>
              </a:spcBef>
              <a:spcAft>
                <a:spcPct val="0"/>
              </a:spcAft>
              <a:defRPr sz="4400">
                <a:solidFill>
                  <a:schemeClr val="tx2"/>
                </a:solidFill>
                <a:latin typeface="Times New Roman" panose="02020803070505020304" pitchFamily="18" charset="0"/>
                <a:ea typeface="仿宋_GB2312" pitchFamily="49" charset="-122"/>
                <a:cs typeface="仿宋_GB2312"/>
              </a:defRPr>
            </a:lvl5pPr>
            <a:lvl6pPr marL="457200" algn="ctr" rtl="0" fontAlgn="base">
              <a:spcBef>
                <a:spcPct val="0"/>
              </a:spcBef>
              <a:spcAft>
                <a:spcPct val="0"/>
              </a:spcAft>
              <a:defRPr kumimoji="1" sz="4400">
                <a:solidFill>
                  <a:schemeClr val="tx2"/>
                </a:solidFill>
                <a:latin typeface="Times New Roman" panose="02020803070505020304" pitchFamily="18" charset="0"/>
                <a:ea typeface="仿宋_GB2312" pitchFamily="49" charset="-122"/>
              </a:defRPr>
            </a:lvl6pPr>
            <a:lvl7pPr marL="914400" algn="ctr" rtl="0" fontAlgn="base">
              <a:spcBef>
                <a:spcPct val="0"/>
              </a:spcBef>
              <a:spcAft>
                <a:spcPct val="0"/>
              </a:spcAft>
              <a:defRPr kumimoji="1" sz="4400">
                <a:solidFill>
                  <a:schemeClr val="tx2"/>
                </a:solidFill>
                <a:latin typeface="Times New Roman" panose="02020803070505020304" pitchFamily="18" charset="0"/>
                <a:ea typeface="仿宋_GB2312" pitchFamily="49" charset="-122"/>
              </a:defRPr>
            </a:lvl7pPr>
            <a:lvl8pPr marL="1371600" algn="ctr" rtl="0" fontAlgn="base">
              <a:spcBef>
                <a:spcPct val="0"/>
              </a:spcBef>
              <a:spcAft>
                <a:spcPct val="0"/>
              </a:spcAft>
              <a:defRPr kumimoji="1" sz="4400">
                <a:solidFill>
                  <a:schemeClr val="tx2"/>
                </a:solidFill>
                <a:latin typeface="Times New Roman" panose="02020803070505020304" pitchFamily="18" charset="0"/>
                <a:ea typeface="仿宋_GB2312" pitchFamily="49" charset="-122"/>
              </a:defRPr>
            </a:lvl8pPr>
            <a:lvl9pPr marL="1828800" algn="ctr" rtl="0" fontAlgn="base">
              <a:spcBef>
                <a:spcPct val="0"/>
              </a:spcBef>
              <a:spcAft>
                <a:spcPct val="0"/>
              </a:spcAft>
              <a:defRPr kumimoji="1" sz="4400">
                <a:solidFill>
                  <a:schemeClr val="tx2"/>
                </a:solidFill>
                <a:latin typeface="Times New Roman" panose="02020803070505020304" pitchFamily="18" charset="0"/>
                <a:ea typeface="仿宋_GB2312" pitchFamily="49" charset="-122"/>
              </a:defRPr>
            </a:lvl9pPr>
          </a:lstStyle>
          <a:p>
            <a:pPr>
              <a:buFontTx/>
              <a:defRPr/>
            </a:pPr>
            <a:r>
              <a:rPr kumimoji="1" lang="zh-CN" altLang="en-US" sz="4000" b="1" kern="0" dirty="0">
                <a:solidFill>
                  <a:srgbClr val="015726"/>
                </a:solidFill>
                <a:latin typeface="微软雅黑" panose="020B0503020204020204" pitchFamily="34" charset="-122"/>
                <a:ea typeface="微软雅黑" panose="020B0503020204020204" pitchFamily="34" charset="-122"/>
              </a:rPr>
              <a:t>国内外有关研究评价与思考</a:t>
            </a:r>
            <a:endParaRPr kumimoji="1" lang="en-US" altLang="zh-CN" sz="4000" b="1" kern="0" dirty="0">
              <a:solidFill>
                <a:srgbClr val="015726"/>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605355904"/>
      </p:ext>
    </p:extLst>
  </p:cSld>
  <p:clrMapOvr>
    <a:masterClrMapping/>
  </p:clrMapOvr>
  <p:transition spd="med">
    <p:rand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图片 6" descr="SYSU LOGO.png">
            <a:extLst>
              <a:ext uri="{FF2B5EF4-FFF2-40B4-BE49-F238E27FC236}">
                <a16:creationId xmlns:a16="http://schemas.microsoft.com/office/drawing/2014/main" id="{1D199636-F0D3-4D7D-B35D-817EDC8247A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77186" y="110654"/>
            <a:ext cx="1187450" cy="1017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矩形: 圆角 8">
            <a:extLst>
              <a:ext uri="{FF2B5EF4-FFF2-40B4-BE49-F238E27FC236}">
                <a16:creationId xmlns:a16="http://schemas.microsoft.com/office/drawing/2014/main" id="{5F730275-D1DE-4AA6-AB92-9E8E08D48903}"/>
              </a:ext>
            </a:extLst>
          </p:cNvPr>
          <p:cNvSpPr/>
          <p:nvPr/>
        </p:nvSpPr>
        <p:spPr bwMode="auto">
          <a:xfrm>
            <a:off x="1850565" y="864960"/>
            <a:ext cx="7701835" cy="578882"/>
          </a:xfrm>
          <a:prstGeom prst="roundRect">
            <a:avLst/>
          </a:prstGeom>
          <a:gradFill rotWithShape="1">
            <a:gsLst>
              <a:gs pos="0">
                <a:schemeClr val="bg1"/>
              </a:gs>
              <a:gs pos="100000">
                <a:srgbClr val="FFCC99"/>
              </a:gs>
            </a:gsLst>
            <a:lin ang="5400000" scaled="1"/>
          </a:gradFill>
          <a:ln w="44450" cap="flat" cmpd="sng" algn="ctr">
            <a:noFill/>
            <a:prstDash val="solid"/>
            <a:round/>
            <a:headEnd type="none" w="med" len="med"/>
            <a:tailEnd type="none" w="med" len="med"/>
          </a:ln>
          <a:scene3d>
            <a:camera prst="legacyObliqueBottomRight"/>
            <a:lightRig rig="legacyFlat3" dir="r"/>
          </a:scene3d>
          <a:sp3d extrusionH="303200" prstMaterial="legacyMatte">
            <a:bevelT w="13500" h="13500" prst="angle"/>
            <a:bevelB w="13500" h="13500" prst="angle"/>
            <a:extrusionClr>
              <a:srgbClr val="FFCC99"/>
            </a:extrusionClr>
          </a:sp3d>
        </p:spPr>
        <p:txBody>
          <a:bodyPr vert="horz" wrap="square" lIns="91440" tIns="45720" rIns="91440" bIns="45720" numCol="1" rtlCol="0" anchor="t" anchorCtr="0" compatLnSpc="1">
            <a:spAutoFit/>
          </a:bodyPr>
          <a:lstStyle/>
          <a:p>
            <a:pPr marL="457200" indent="-457200">
              <a:spcBef>
                <a:spcPct val="50000"/>
              </a:spcBef>
              <a:buFont typeface="Wingdings" panose="05000000000000000000" pitchFamily="2" charset="2"/>
              <a:buChar char="p"/>
            </a:pPr>
            <a:r>
              <a:rPr lang="zh-CN" altLang="en-US" sz="2800" noProof="1">
                <a:latin typeface="微软雅黑" panose="020B0503020204020204" pitchFamily="34" charset="-122"/>
                <a:ea typeface="微软雅黑" panose="020B0503020204020204" pitchFamily="34" charset="-122"/>
              </a:rPr>
              <a:t>日本</a:t>
            </a:r>
            <a:r>
              <a:rPr lang="zh-CN" altLang="zh-CN" sz="2800" noProof="1">
                <a:latin typeface="微软雅黑" panose="020B0503020204020204" pitchFamily="34" charset="-122"/>
                <a:ea typeface="微软雅黑" panose="020B0503020204020204" pitchFamily="34" charset="-122"/>
              </a:rPr>
              <a:t>福岛核污水</a:t>
            </a:r>
            <a:r>
              <a:rPr lang="zh-CN" altLang="en-US" sz="2800" noProof="1">
                <a:latin typeface="微软雅黑" panose="020B0503020204020204" pitchFamily="34" charset="-122"/>
                <a:ea typeface="微软雅黑" panose="020B0503020204020204" pitchFamily="34" charset="-122"/>
              </a:rPr>
              <a:t>海洋处置的背景</a:t>
            </a:r>
            <a:r>
              <a:rPr lang="en-US" altLang="zh-CN" sz="2800" noProof="1">
                <a:latin typeface="微软雅黑" panose="020B0503020204020204" pitchFamily="34" charset="-122"/>
                <a:ea typeface="微软雅黑" panose="020B0503020204020204" pitchFamily="34" charset="-122"/>
              </a:rPr>
              <a:t>        </a:t>
            </a:r>
          </a:p>
        </p:txBody>
      </p:sp>
      <p:sp>
        <p:nvSpPr>
          <p:cNvPr id="16" name="矩形: 圆角 15">
            <a:extLst>
              <a:ext uri="{FF2B5EF4-FFF2-40B4-BE49-F238E27FC236}">
                <a16:creationId xmlns:a16="http://schemas.microsoft.com/office/drawing/2014/main" id="{91BF72C2-9244-4ED4-9A36-9DF7C185B680}"/>
              </a:ext>
            </a:extLst>
          </p:cNvPr>
          <p:cNvSpPr/>
          <p:nvPr/>
        </p:nvSpPr>
        <p:spPr bwMode="auto">
          <a:xfrm>
            <a:off x="1850565" y="2246453"/>
            <a:ext cx="7700317" cy="578882"/>
          </a:xfrm>
          <a:prstGeom prst="roundRect">
            <a:avLst/>
          </a:prstGeom>
          <a:gradFill rotWithShape="1">
            <a:gsLst>
              <a:gs pos="0">
                <a:schemeClr val="bg1"/>
              </a:gs>
              <a:gs pos="100000">
                <a:srgbClr val="FFCC99"/>
              </a:gs>
            </a:gsLst>
            <a:lin ang="5400000" scaled="1"/>
          </a:gradFill>
          <a:ln w="44450" cap="flat" cmpd="sng" algn="ctr">
            <a:noFill/>
            <a:prstDash val="solid"/>
            <a:round/>
            <a:headEnd type="none" w="med" len="med"/>
            <a:tailEnd type="none" w="med" len="med"/>
          </a:ln>
          <a:scene3d>
            <a:camera prst="legacyObliqueBottomRight"/>
            <a:lightRig rig="legacyFlat3" dir="r"/>
          </a:scene3d>
          <a:sp3d extrusionH="303200" prstMaterial="legacyMatte">
            <a:bevelT w="13500" h="13500" prst="angle"/>
            <a:bevelB w="13500" h="13500" prst="angle"/>
            <a:extrusionClr>
              <a:srgbClr val="FFCC99"/>
            </a:extrusionClr>
          </a:sp3d>
        </p:spPr>
        <p:txBody>
          <a:bodyPr vert="horz" wrap="square" lIns="91440" tIns="45720" rIns="91440" bIns="45720" numCol="1" rtlCol="0" anchor="t" anchorCtr="0" compatLnSpc="1">
            <a:spAutoFit/>
          </a:bodyPr>
          <a:lstStyle/>
          <a:p>
            <a:pPr marL="457200" indent="-457200">
              <a:spcBef>
                <a:spcPct val="50000"/>
              </a:spcBef>
              <a:buFont typeface="Wingdings" panose="05000000000000000000" pitchFamily="2" charset="2"/>
              <a:buChar char="p"/>
            </a:pPr>
            <a:r>
              <a:rPr lang="zh-CN" altLang="en-US" sz="2800" noProof="1">
                <a:latin typeface="微软雅黑" panose="020B0503020204020204" pitchFamily="34" charset="-122"/>
                <a:ea typeface="微软雅黑" panose="020B0503020204020204" pitchFamily="34" charset="-122"/>
              </a:rPr>
              <a:t>国内有关核污水海洋处置的国际法研究现状</a:t>
            </a:r>
            <a:r>
              <a:rPr lang="en-US" altLang="zh-CN" sz="2800" noProof="1">
                <a:latin typeface="微软雅黑" panose="020B0503020204020204" pitchFamily="34" charset="-122"/>
                <a:ea typeface="微软雅黑" panose="020B0503020204020204" pitchFamily="34" charset="-122"/>
              </a:rPr>
              <a:t>   </a:t>
            </a:r>
          </a:p>
        </p:txBody>
      </p:sp>
      <p:sp>
        <p:nvSpPr>
          <p:cNvPr id="10" name="矩形: 圆角 9">
            <a:extLst>
              <a:ext uri="{FF2B5EF4-FFF2-40B4-BE49-F238E27FC236}">
                <a16:creationId xmlns:a16="http://schemas.microsoft.com/office/drawing/2014/main" id="{55944DE2-8897-4E59-A573-8B708A8876D9}"/>
              </a:ext>
            </a:extLst>
          </p:cNvPr>
          <p:cNvSpPr/>
          <p:nvPr/>
        </p:nvSpPr>
        <p:spPr bwMode="auto">
          <a:xfrm>
            <a:off x="1849047" y="3627945"/>
            <a:ext cx="7701835" cy="578882"/>
          </a:xfrm>
          <a:prstGeom prst="roundRect">
            <a:avLst/>
          </a:prstGeom>
          <a:gradFill rotWithShape="1">
            <a:gsLst>
              <a:gs pos="0">
                <a:schemeClr val="bg1"/>
              </a:gs>
              <a:gs pos="100000">
                <a:srgbClr val="FFCC99"/>
              </a:gs>
            </a:gsLst>
            <a:lin ang="5400000" scaled="1"/>
          </a:gradFill>
          <a:ln w="44450" cap="flat" cmpd="sng" algn="ctr">
            <a:noFill/>
            <a:prstDash val="solid"/>
            <a:round/>
            <a:headEnd type="none" w="med" len="med"/>
            <a:tailEnd type="none" w="med" len="med"/>
          </a:ln>
          <a:scene3d>
            <a:camera prst="legacyObliqueBottomRight"/>
            <a:lightRig rig="legacyFlat3" dir="r"/>
          </a:scene3d>
          <a:sp3d extrusionH="303200" prstMaterial="legacyMatte">
            <a:bevelT w="13500" h="13500" prst="angle"/>
            <a:bevelB w="13500" h="13500" prst="angle"/>
            <a:extrusionClr>
              <a:srgbClr val="FFCC99"/>
            </a:extrusionClr>
          </a:sp3d>
        </p:spPr>
        <p:txBody>
          <a:bodyPr vert="horz" wrap="square" lIns="91440" tIns="45720" rIns="91440" bIns="45720" numCol="1" rtlCol="0" anchor="t" anchorCtr="0" compatLnSpc="1">
            <a:spAutoFit/>
          </a:bodyPr>
          <a:lstStyle/>
          <a:p>
            <a:pPr marL="457200" indent="-457200">
              <a:spcBef>
                <a:spcPct val="50000"/>
              </a:spcBef>
              <a:buFont typeface="Wingdings" panose="05000000000000000000" pitchFamily="2" charset="2"/>
              <a:buChar char="p"/>
            </a:pPr>
            <a:r>
              <a:rPr lang="zh-CN" altLang="en-US" sz="2800" noProof="1">
                <a:latin typeface="微软雅黑" panose="020B0503020204020204" pitchFamily="34" charset="-122"/>
                <a:ea typeface="微软雅黑" panose="020B0503020204020204" pitchFamily="34" charset="-122"/>
              </a:rPr>
              <a:t>对现有国际法研究的评价和思考</a:t>
            </a:r>
            <a:endParaRPr lang="en-US" altLang="zh-CN" sz="2800" noProof="1">
              <a:latin typeface="微软雅黑" panose="020B0503020204020204" pitchFamily="34" charset="-122"/>
              <a:ea typeface="微软雅黑" panose="020B0503020204020204" pitchFamily="34" charset="-122"/>
            </a:endParaRPr>
          </a:p>
        </p:txBody>
      </p:sp>
      <p:sp>
        <p:nvSpPr>
          <p:cNvPr id="12" name="矩形: 圆角 11">
            <a:extLst>
              <a:ext uri="{FF2B5EF4-FFF2-40B4-BE49-F238E27FC236}">
                <a16:creationId xmlns:a16="http://schemas.microsoft.com/office/drawing/2014/main" id="{3B169CA8-DB2F-453F-978A-9C98EC8A98B7}"/>
              </a:ext>
            </a:extLst>
          </p:cNvPr>
          <p:cNvSpPr/>
          <p:nvPr/>
        </p:nvSpPr>
        <p:spPr bwMode="auto">
          <a:xfrm>
            <a:off x="983432" y="5085184"/>
            <a:ext cx="9289032" cy="578882"/>
          </a:xfrm>
          <a:prstGeom prst="roundRect">
            <a:avLst/>
          </a:prstGeom>
          <a:gradFill rotWithShape="1">
            <a:gsLst>
              <a:gs pos="0">
                <a:schemeClr val="bg1"/>
              </a:gs>
              <a:gs pos="100000">
                <a:srgbClr val="FFCC99"/>
              </a:gs>
            </a:gsLst>
            <a:lin ang="5400000" scaled="1"/>
          </a:gradFill>
          <a:ln w="44450" cap="flat" cmpd="sng" algn="ctr">
            <a:noFill/>
            <a:prstDash val="solid"/>
            <a:round/>
            <a:headEnd type="none" w="med" len="med"/>
            <a:tailEnd type="none" w="med" len="med"/>
          </a:ln>
          <a:scene3d>
            <a:camera prst="legacyObliqueBottomRight"/>
            <a:lightRig rig="legacyFlat3" dir="r"/>
          </a:scene3d>
          <a:sp3d extrusionH="303200" prstMaterial="legacyMatte">
            <a:bevelT w="13500" h="13500" prst="angle"/>
            <a:bevelB w="13500" h="13500" prst="angle"/>
            <a:extrusionClr>
              <a:srgbClr val="FFCC99"/>
            </a:extrusionClr>
          </a:sp3d>
        </p:spPr>
        <p:txBody>
          <a:bodyPr vert="horz" wrap="square" lIns="91440" tIns="45720" rIns="91440" bIns="45720" numCol="1" rtlCol="0" anchor="t" anchorCtr="0" compatLnSpc="1">
            <a:spAutoFit/>
          </a:bodyPr>
          <a:lstStyle/>
          <a:p>
            <a:pPr marL="457200" indent="-457200">
              <a:spcBef>
                <a:spcPct val="50000"/>
              </a:spcBef>
              <a:buFont typeface="Wingdings" panose="05000000000000000000" pitchFamily="2" charset="2"/>
              <a:buChar char="p"/>
            </a:pPr>
            <a:r>
              <a:rPr lang="zh-CN" altLang="en-US" sz="2800" noProof="1">
                <a:solidFill>
                  <a:srgbClr val="C00000"/>
                </a:solidFill>
                <a:effectLst>
                  <a:glow rad="63500">
                    <a:schemeClr val="accent1">
                      <a:satMod val="175000"/>
                      <a:alpha val="40000"/>
                    </a:schemeClr>
                  </a:glow>
                </a:effectLst>
                <a:latin typeface="微软雅黑" panose="020B0503020204020204" pitchFamily="34" charset="-122"/>
                <a:ea typeface="微软雅黑" panose="020B0503020204020204" pitchFamily="34" charset="-122"/>
              </a:rPr>
              <a:t>结语</a:t>
            </a:r>
            <a:endParaRPr lang="zh-CN" altLang="zh-CN" sz="2800" noProof="1">
              <a:solidFill>
                <a:srgbClr val="C00000"/>
              </a:solidFill>
              <a:effectLst>
                <a:glow rad="63500">
                  <a:schemeClr val="accent1">
                    <a:satMod val="175000"/>
                    <a:alpha val="40000"/>
                  </a:schemeClr>
                </a:glow>
              </a:effectLst>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369849342"/>
      </p:ext>
    </p:extLst>
  </p:cSld>
  <p:clrMapOvr>
    <a:masterClrMapping/>
  </p:clrMapOvr>
  <p:transition spd="med">
    <p:random/>
  </p:transition>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5603" name="内容占位符 2">
            <a:extLst>
              <a:ext uri="{FF2B5EF4-FFF2-40B4-BE49-F238E27FC236}">
                <a16:creationId xmlns:a16="http://schemas.microsoft.com/office/drawing/2014/main" id="{A6D84CEA-D62D-4304-AEEF-4264EF84CBF2}"/>
              </a:ext>
            </a:extLst>
          </p:cNvPr>
          <p:cNvSpPr>
            <a:spLocks noGrp="1" noChangeArrowheads="1"/>
          </p:cNvSpPr>
          <p:nvPr>
            <p:ph idx="1"/>
          </p:nvPr>
        </p:nvSpPr>
        <p:spPr>
          <a:xfrm>
            <a:off x="263352" y="1052514"/>
            <a:ext cx="11665296" cy="5043487"/>
          </a:xfrm>
        </p:spPr>
        <p:txBody>
          <a:bodyPr/>
          <a:lstStyle/>
          <a:p>
            <a:pPr>
              <a:lnSpc>
                <a:spcPct val="150000"/>
              </a:lnSpc>
              <a:buFont typeface="Wingdings" panose="05000000000000000000" pitchFamily="2" charset="2"/>
              <a:buChar char="Ø"/>
              <a:defRPr/>
            </a:pPr>
            <a:r>
              <a:rPr lang="zh-CN" altLang="zh-CN" dirty="0"/>
              <a:t>日本福岛核污水排海计划因其环境危害性受到国际与日本国内舆论强烈抗议。</a:t>
            </a:r>
            <a:endParaRPr lang="en-US" altLang="zh-CN" dirty="0"/>
          </a:p>
          <a:p>
            <a:pPr>
              <a:lnSpc>
                <a:spcPct val="150000"/>
              </a:lnSpc>
              <a:buFont typeface="Wingdings" panose="05000000000000000000" pitchFamily="2" charset="2"/>
              <a:buChar char="Ø"/>
              <a:defRPr/>
            </a:pPr>
            <a:r>
              <a:rPr lang="zh-CN" altLang="zh-CN" dirty="0"/>
              <a:t>中国、韩国等周边国家不断通过外交等多种途径施压。</a:t>
            </a:r>
            <a:r>
              <a:rPr lang="zh-CN" altLang="en-US" dirty="0"/>
              <a:t>强调并敦促在采取排放措施前，日方应对</a:t>
            </a:r>
            <a:r>
              <a:rPr lang="zh-CN" altLang="zh-CN" u="sng" dirty="0"/>
              <a:t>排海方案的</a:t>
            </a:r>
            <a:r>
              <a:rPr lang="zh-CN" altLang="zh-CN" u="sng" dirty="0">
                <a:highlight>
                  <a:srgbClr val="B1E4CE"/>
                </a:highlight>
              </a:rPr>
              <a:t>正当性</a:t>
            </a:r>
            <a:r>
              <a:rPr lang="zh-CN" altLang="zh-CN" dirty="0"/>
              <a:t>、</a:t>
            </a:r>
            <a:r>
              <a:rPr lang="zh-CN" altLang="zh-CN" u="sng" dirty="0"/>
              <a:t>核污染水数据的</a:t>
            </a:r>
            <a:r>
              <a:rPr lang="zh-CN" altLang="zh-CN" u="sng" dirty="0">
                <a:highlight>
                  <a:srgbClr val="B1E4CE"/>
                </a:highlight>
              </a:rPr>
              <a:t>可靠性</a:t>
            </a:r>
            <a:r>
              <a:rPr lang="zh-CN" altLang="zh-CN" dirty="0"/>
              <a:t>、</a:t>
            </a:r>
            <a:r>
              <a:rPr lang="zh-CN" altLang="zh-CN" u="sng" dirty="0"/>
              <a:t>净化装置的</a:t>
            </a:r>
            <a:r>
              <a:rPr lang="zh-CN" altLang="zh-CN" u="sng" dirty="0">
                <a:highlight>
                  <a:srgbClr val="B1E4CE"/>
                </a:highlight>
              </a:rPr>
              <a:t>有效性</a:t>
            </a:r>
            <a:r>
              <a:rPr lang="zh-CN" altLang="zh-CN" dirty="0"/>
              <a:t>、</a:t>
            </a:r>
            <a:r>
              <a:rPr lang="zh-CN" altLang="en-US" u="sng" dirty="0"/>
              <a:t>对</a:t>
            </a:r>
            <a:r>
              <a:rPr lang="zh-CN" altLang="zh-CN" u="sng" dirty="0"/>
              <a:t>环境影响的</a:t>
            </a:r>
            <a:r>
              <a:rPr lang="zh-CN" altLang="zh-CN" u="sng" dirty="0">
                <a:highlight>
                  <a:srgbClr val="B1E4CE"/>
                </a:highlight>
              </a:rPr>
              <a:t>不确定性</a:t>
            </a:r>
            <a:r>
              <a:rPr lang="zh-CN" altLang="zh-CN" dirty="0"/>
              <a:t>等作出充分、可信的说明</a:t>
            </a:r>
            <a:endParaRPr lang="en-US" altLang="zh-CN" dirty="0"/>
          </a:p>
          <a:p>
            <a:pPr>
              <a:lnSpc>
                <a:spcPct val="150000"/>
              </a:lnSpc>
              <a:buFont typeface="Wingdings" panose="05000000000000000000" pitchFamily="2" charset="2"/>
              <a:buChar char="Ø"/>
              <a:defRPr/>
            </a:pPr>
            <a:r>
              <a:rPr lang="zh-CN" altLang="zh-CN" dirty="0"/>
              <a:t>新西兰</a:t>
            </a:r>
            <a:r>
              <a:rPr lang="zh-CN" altLang="en-US" dirty="0"/>
              <a:t>、</a:t>
            </a:r>
            <a:r>
              <a:rPr lang="zh-CN" altLang="zh-CN" dirty="0"/>
              <a:t>斐济等太平洋岛国敦促日本政府应停止向海洋排放核废水</a:t>
            </a:r>
            <a:endParaRPr lang="en-US" altLang="zh-CN" dirty="0"/>
          </a:p>
          <a:p>
            <a:pPr>
              <a:lnSpc>
                <a:spcPct val="150000"/>
              </a:lnSpc>
              <a:buFont typeface="Wingdings" panose="05000000000000000000" pitchFamily="2" charset="2"/>
              <a:buChar char="Ø"/>
              <a:defRPr/>
            </a:pPr>
            <a:r>
              <a:rPr lang="zh-CN" altLang="zh-CN" dirty="0"/>
              <a:t>日本民间的反对声音更是层出不穷</a:t>
            </a:r>
            <a:r>
              <a:rPr lang="zh-CN" altLang="en-US" dirty="0"/>
              <a:t>，不同层面的抗议活动持续发生</a:t>
            </a:r>
            <a:endParaRPr kumimoji="1" lang="en-US" altLang="zh-CN" sz="2400" dirty="0">
              <a:latin typeface="微软雅黑" panose="020B0503020204020204" pitchFamily="34" charset="-122"/>
              <a:ea typeface="微软雅黑" panose="020B0503020204020204" pitchFamily="34" charset="-122"/>
            </a:endParaRPr>
          </a:p>
        </p:txBody>
      </p:sp>
      <p:pic>
        <p:nvPicPr>
          <p:cNvPr id="5" name="图片 6" descr="SYSU LOGO.png">
            <a:extLst>
              <a:ext uri="{FF2B5EF4-FFF2-40B4-BE49-F238E27FC236}">
                <a16:creationId xmlns:a16="http://schemas.microsoft.com/office/drawing/2014/main" id="{DDB60952-A2DB-4C17-A652-B2E2C2C6451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48528" y="48212"/>
            <a:ext cx="1187450" cy="1019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标题 1">
            <a:extLst>
              <a:ext uri="{FF2B5EF4-FFF2-40B4-BE49-F238E27FC236}">
                <a16:creationId xmlns:a16="http://schemas.microsoft.com/office/drawing/2014/main" id="{E7729BC0-FEF7-4D8A-BD95-21EBB520D926}"/>
              </a:ext>
            </a:extLst>
          </p:cNvPr>
          <p:cNvSpPr txBox="1">
            <a:spLocks noChangeArrowheads="1"/>
          </p:cNvSpPr>
          <p:nvPr/>
        </p:nvSpPr>
        <p:spPr bwMode="auto">
          <a:xfrm>
            <a:off x="2927647" y="48212"/>
            <a:ext cx="6630981" cy="78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仿宋_GB2312"/>
              </a:defRPr>
            </a:lvl1pPr>
            <a:lvl2pPr algn="ctr" rtl="0" eaLnBrk="0" fontAlgn="base" hangingPunct="0">
              <a:spcBef>
                <a:spcPct val="0"/>
              </a:spcBef>
              <a:spcAft>
                <a:spcPct val="0"/>
              </a:spcAft>
              <a:defRPr sz="4400">
                <a:solidFill>
                  <a:schemeClr val="tx2"/>
                </a:solidFill>
                <a:latin typeface="Times New Roman" panose="02020803070505020304" pitchFamily="18" charset="0"/>
                <a:ea typeface="仿宋_GB2312" pitchFamily="49" charset="-122"/>
                <a:cs typeface="仿宋_GB2312"/>
              </a:defRPr>
            </a:lvl2pPr>
            <a:lvl3pPr algn="ctr" rtl="0" eaLnBrk="0" fontAlgn="base" hangingPunct="0">
              <a:spcBef>
                <a:spcPct val="0"/>
              </a:spcBef>
              <a:spcAft>
                <a:spcPct val="0"/>
              </a:spcAft>
              <a:defRPr sz="4400">
                <a:solidFill>
                  <a:schemeClr val="tx2"/>
                </a:solidFill>
                <a:latin typeface="Times New Roman" panose="02020803070505020304" pitchFamily="18" charset="0"/>
                <a:ea typeface="仿宋_GB2312" pitchFamily="49" charset="-122"/>
                <a:cs typeface="仿宋_GB2312"/>
              </a:defRPr>
            </a:lvl3pPr>
            <a:lvl4pPr algn="ctr" rtl="0" eaLnBrk="0" fontAlgn="base" hangingPunct="0">
              <a:spcBef>
                <a:spcPct val="0"/>
              </a:spcBef>
              <a:spcAft>
                <a:spcPct val="0"/>
              </a:spcAft>
              <a:defRPr sz="4400">
                <a:solidFill>
                  <a:schemeClr val="tx2"/>
                </a:solidFill>
                <a:latin typeface="Times New Roman" panose="02020803070505020304" pitchFamily="18" charset="0"/>
                <a:ea typeface="仿宋_GB2312" pitchFamily="49" charset="-122"/>
                <a:cs typeface="仿宋_GB2312"/>
              </a:defRPr>
            </a:lvl4pPr>
            <a:lvl5pPr algn="ctr" rtl="0" eaLnBrk="0" fontAlgn="base" hangingPunct="0">
              <a:spcBef>
                <a:spcPct val="0"/>
              </a:spcBef>
              <a:spcAft>
                <a:spcPct val="0"/>
              </a:spcAft>
              <a:defRPr sz="4400">
                <a:solidFill>
                  <a:schemeClr val="tx2"/>
                </a:solidFill>
                <a:latin typeface="Times New Roman" panose="02020803070505020304" pitchFamily="18" charset="0"/>
                <a:ea typeface="仿宋_GB2312" pitchFamily="49" charset="-122"/>
                <a:cs typeface="仿宋_GB2312"/>
              </a:defRPr>
            </a:lvl5pPr>
            <a:lvl6pPr marL="457200" algn="ctr" rtl="0" fontAlgn="base">
              <a:spcBef>
                <a:spcPct val="0"/>
              </a:spcBef>
              <a:spcAft>
                <a:spcPct val="0"/>
              </a:spcAft>
              <a:defRPr kumimoji="1" sz="4400">
                <a:solidFill>
                  <a:schemeClr val="tx2"/>
                </a:solidFill>
                <a:latin typeface="Times New Roman" panose="02020803070505020304" pitchFamily="18" charset="0"/>
                <a:ea typeface="仿宋_GB2312" pitchFamily="49" charset="-122"/>
              </a:defRPr>
            </a:lvl6pPr>
            <a:lvl7pPr marL="914400" algn="ctr" rtl="0" fontAlgn="base">
              <a:spcBef>
                <a:spcPct val="0"/>
              </a:spcBef>
              <a:spcAft>
                <a:spcPct val="0"/>
              </a:spcAft>
              <a:defRPr kumimoji="1" sz="4400">
                <a:solidFill>
                  <a:schemeClr val="tx2"/>
                </a:solidFill>
                <a:latin typeface="Times New Roman" panose="02020803070505020304" pitchFamily="18" charset="0"/>
                <a:ea typeface="仿宋_GB2312" pitchFamily="49" charset="-122"/>
              </a:defRPr>
            </a:lvl7pPr>
            <a:lvl8pPr marL="1371600" algn="ctr" rtl="0" fontAlgn="base">
              <a:spcBef>
                <a:spcPct val="0"/>
              </a:spcBef>
              <a:spcAft>
                <a:spcPct val="0"/>
              </a:spcAft>
              <a:defRPr kumimoji="1" sz="4400">
                <a:solidFill>
                  <a:schemeClr val="tx2"/>
                </a:solidFill>
                <a:latin typeface="Times New Roman" panose="02020803070505020304" pitchFamily="18" charset="0"/>
                <a:ea typeface="仿宋_GB2312" pitchFamily="49" charset="-122"/>
              </a:defRPr>
            </a:lvl8pPr>
            <a:lvl9pPr marL="1828800" algn="ctr" rtl="0" fontAlgn="base">
              <a:spcBef>
                <a:spcPct val="0"/>
              </a:spcBef>
              <a:spcAft>
                <a:spcPct val="0"/>
              </a:spcAft>
              <a:defRPr kumimoji="1" sz="4400">
                <a:solidFill>
                  <a:schemeClr val="tx2"/>
                </a:solidFill>
                <a:latin typeface="Times New Roman" panose="02020803070505020304" pitchFamily="18" charset="0"/>
                <a:ea typeface="仿宋_GB2312" pitchFamily="49" charset="-122"/>
              </a:defRPr>
            </a:lvl9pPr>
          </a:lstStyle>
          <a:p>
            <a:pPr algn="l">
              <a:buFontTx/>
              <a:defRPr/>
            </a:pPr>
            <a:r>
              <a:rPr lang="zh-CN" altLang="en-US" sz="4000" b="1" dirty="0">
                <a:solidFill>
                  <a:srgbClr val="0070C0"/>
                </a:solidFill>
                <a:latin typeface="微软雅黑" panose="020B0503020204020204" pitchFamily="34" charset="-122"/>
                <a:ea typeface="微软雅黑" panose="020B0503020204020204" pitchFamily="34" charset="-122"/>
              </a:rPr>
              <a:t>国际社会予以密切关注</a:t>
            </a:r>
          </a:p>
        </p:txBody>
      </p:sp>
    </p:spTree>
  </p:cSld>
  <p:clrMapOvr>
    <a:masterClrMapping/>
  </p:clrMapOvr>
  <p:transition spd="med">
    <p:random/>
  </p:transition>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AE8E8AB7-DE31-433B-B24B-AE451B5CE8B8}"/>
              </a:ext>
            </a:extLst>
          </p:cNvPr>
          <p:cNvSpPr>
            <a:spLocks noGrp="1"/>
          </p:cNvSpPr>
          <p:nvPr>
            <p:ph idx="1"/>
          </p:nvPr>
        </p:nvSpPr>
        <p:spPr>
          <a:xfrm>
            <a:off x="263352" y="22699"/>
            <a:ext cx="11364564" cy="6646661"/>
          </a:xfrm>
        </p:spPr>
        <p:txBody>
          <a:bodyPr>
            <a:noAutofit/>
          </a:bodyPr>
          <a:lstStyle/>
          <a:p>
            <a:pPr>
              <a:lnSpc>
                <a:spcPct val="150000"/>
              </a:lnSpc>
              <a:buFont typeface="Wingdings" panose="05000000000000000000" pitchFamily="2" charset="2"/>
              <a:buChar char="Ø"/>
              <a:defRPr/>
            </a:pPr>
            <a:r>
              <a:rPr kumimoji="1" lang="zh-CN" altLang="zh-CN" sz="2400" dirty="0">
                <a:latin typeface="微软雅黑" panose="020B0503020204020204" pitchFamily="34" charset="-122"/>
                <a:ea typeface="微软雅黑" panose="020B0503020204020204" pitchFamily="34" charset="-122"/>
                <a:cs typeface="微软雅黑" charset="0"/>
              </a:rPr>
              <a:t>作为清洁能源，原子能</a:t>
            </a:r>
            <a:r>
              <a:rPr kumimoji="1" lang="zh-CN" altLang="en-US" sz="2400" dirty="0">
                <a:latin typeface="微软雅黑" panose="020B0503020204020204" pitchFamily="34" charset="-122"/>
                <a:ea typeface="微软雅黑" panose="020B0503020204020204" pitchFamily="34" charset="-122"/>
                <a:cs typeface="微软雅黑" charset="0"/>
              </a:rPr>
              <a:t>未来</a:t>
            </a:r>
            <a:r>
              <a:rPr kumimoji="1" lang="zh-CN" altLang="zh-CN" sz="2400" dirty="0">
                <a:latin typeface="微软雅黑" panose="020B0503020204020204" pitchFamily="34" charset="-122"/>
                <a:ea typeface="微软雅黑" panose="020B0503020204020204" pitchFamily="34" charset="-122"/>
                <a:cs typeface="微软雅黑" charset="0"/>
              </a:rPr>
              <a:t>在能源、动力乃至国防等领域</a:t>
            </a:r>
            <a:r>
              <a:rPr kumimoji="1" lang="zh-CN" altLang="en-US" sz="2400" dirty="0">
                <a:latin typeface="微软雅黑" panose="020B0503020204020204" pitchFamily="34" charset="-122"/>
                <a:ea typeface="微软雅黑" panose="020B0503020204020204" pitchFamily="34" charset="-122"/>
                <a:cs typeface="微软雅黑" charset="0"/>
              </a:rPr>
              <a:t>将</a:t>
            </a:r>
            <a:r>
              <a:rPr kumimoji="1" lang="zh-CN" altLang="zh-CN" sz="2400" dirty="0">
                <a:latin typeface="微软雅黑" panose="020B0503020204020204" pitchFamily="34" charset="-122"/>
                <a:ea typeface="微软雅黑" panose="020B0503020204020204" pitchFamily="34" charset="-122"/>
                <a:cs typeface="微软雅黑" charset="0"/>
              </a:rPr>
              <a:t>发挥</a:t>
            </a:r>
            <a:r>
              <a:rPr kumimoji="1" lang="zh-CN" altLang="zh-CN" sz="2400" dirty="0">
                <a:latin typeface="微软雅黑" panose="020B0503020204020204" pitchFamily="34" charset="-122"/>
                <a:ea typeface="微软雅黑" panose="020B0503020204020204" pitchFamily="34" charset="-122"/>
              </a:rPr>
              <a:t>强大力量</a:t>
            </a:r>
            <a:r>
              <a:rPr kumimoji="1" lang="zh-CN" altLang="zh-CN" sz="2400" dirty="0">
                <a:latin typeface="微软雅黑" panose="020B0503020204020204" pitchFamily="34" charset="-122"/>
                <a:ea typeface="微软雅黑" panose="020B0503020204020204" pitchFamily="34" charset="-122"/>
                <a:cs typeface="微软雅黑" charset="0"/>
              </a:rPr>
              <a:t>，推动人类走向宇宙、走向繁荣</a:t>
            </a:r>
            <a:r>
              <a:rPr kumimoji="1" lang="zh-CN" altLang="en-US" sz="2400" dirty="0">
                <a:latin typeface="微软雅黑" panose="020B0503020204020204" pitchFamily="34" charset="-122"/>
                <a:ea typeface="微软雅黑" panose="020B0503020204020204" pitchFamily="34" charset="-122"/>
                <a:cs typeface="微软雅黑" charset="0"/>
              </a:rPr>
              <a:t>，但是核污水海洋处置应当引起高度关注。</a:t>
            </a:r>
            <a:endParaRPr kumimoji="1" lang="en-US" altLang="zh-CN" sz="2400" dirty="0">
              <a:latin typeface="微软雅黑" panose="020B0503020204020204" pitchFamily="34" charset="-122"/>
              <a:ea typeface="微软雅黑" panose="020B0503020204020204" pitchFamily="34" charset="-122"/>
              <a:cs typeface="微软雅黑" charset="0"/>
            </a:endParaRPr>
          </a:p>
          <a:p>
            <a:pPr>
              <a:lnSpc>
                <a:spcPct val="150000"/>
              </a:lnSpc>
              <a:buFont typeface="Wingdings" panose="05000000000000000000" pitchFamily="2" charset="2"/>
              <a:buChar char="Ø"/>
              <a:defRPr/>
            </a:pPr>
            <a:r>
              <a:rPr kumimoji="1" lang="zh-CN" altLang="en-US" sz="2400" dirty="0">
                <a:latin typeface="微软雅黑" panose="020B0503020204020204" pitchFamily="34" charset="-122"/>
                <a:ea typeface="微软雅黑" panose="020B0503020204020204" pitchFamily="34" charset="-122"/>
                <a:cs typeface="微软雅黑" charset="0"/>
              </a:rPr>
              <a:t>应对</a:t>
            </a:r>
            <a:r>
              <a:rPr kumimoji="1" lang="zh-CN" altLang="zh-CN" sz="2400" dirty="0">
                <a:latin typeface="微软雅黑" panose="020B0503020204020204" pitchFamily="34" charset="-122"/>
                <a:ea typeface="微软雅黑" panose="020B0503020204020204" pitchFamily="34" charset="-122"/>
                <a:cs typeface="微软雅黑" charset="0"/>
              </a:rPr>
              <a:t>福岛事故核污水，庞大的</a:t>
            </a:r>
            <a:r>
              <a:rPr kumimoji="1" lang="zh-CN" altLang="zh-CN" sz="2400" dirty="0">
                <a:highlight>
                  <a:srgbClr val="FFFF00"/>
                </a:highlight>
                <a:latin typeface="微软雅黑" panose="020B0503020204020204" pitchFamily="34" charset="-122"/>
                <a:ea typeface="微软雅黑" panose="020B0503020204020204" pitchFamily="34" charset="-122"/>
              </a:rPr>
              <a:t>国际法体系</a:t>
            </a:r>
            <a:r>
              <a:rPr kumimoji="1" lang="zh-CN" altLang="zh-CN" sz="2400" dirty="0">
                <a:latin typeface="微软雅黑" panose="020B0503020204020204" pitchFamily="34" charset="-122"/>
                <a:ea typeface="微软雅黑" panose="020B0503020204020204" pitchFamily="34" charset="-122"/>
                <a:cs typeface="微软雅黑" charset="0"/>
              </a:rPr>
              <a:t>在规范放射性废物海洋处置</a:t>
            </a:r>
            <a:r>
              <a:rPr kumimoji="1" lang="zh-CN" altLang="zh-CN" sz="2400" dirty="0">
                <a:latin typeface="微软雅黑" panose="020B0503020204020204" pitchFamily="34" charset="-122"/>
                <a:ea typeface="微软雅黑" panose="020B0503020204020204" pitchFamily="34" charset="-122"/>
              </a:rPr>
              <a:t>问题上</a:t>
            </a:r>
            <a:r>
              <a:rPr kumimoji="1" lang="zh-CN" altLang="zh-CN" sz="2400" dirty="0">
                <a:highlight>
                  <a:srgbClr val="FFFF00"/>
                </a:highlight>
                <a:latin typeface="微软雅黑" panose="020B0503020204020204" pitchFamily="34" charset="-122"/>
                <a:ea typeface="微软雅黑" panose="020B0503020204020204" pitchFamily="34" charset="-122"/>
              </a:rPr>
              <a:t>还存在着缺失和不足</a:t>
            </a:r>
            <a:endParaRPr kumimoji="1" lang="en-US" altLang="zh-CN" sz="2400" dirty="0">
              <a:highlight>
                <a:srgbClr val="FFFF00"/>
              </a:highlight>
              <a:latin typeface="微软雅黑" panose="020B0503020204020204" pitchFamily="34" charset="-122"/>
              <a:ea typeface="微软雅黑" panose="020B0503020204020204" pitchFamily="34" charset="-122"/>
            </a:endParaRPr>
          </a:p>
          <a:p>
            <a:pPr>
              <a:lnSpc>
                <a:spcPct val="100000"/>
              </a:lnSpc>
              <a:defRPr/>
            </a:pPr>
            <a:r>
              <a:rPr kumimoji="1" lang="zh-CN" altLang="en-US" sz="2400" dirty="0">
                <a:latin typeface="微软雅黑" panose="020B0503020204020204" pitchFamily="34" charset="-122"/>
                <a:ea typeface="微软雅黑" panose="020B0503020204020204" pitchFamily="34" charset="-122"/>
              </a:rPr>
              <a:t>例如：</a:t>
            </a:r>
            <a:r>
              <a:rPr lang="zh-CN" altLang="zh-CN" sz="2400" dirty="0">
                <a:highlight>
                  <a:srgbClr val="B1E4CE"/>
                </a:highlight>
              </a:rPr>
              <a:t>《海洋法公约》</a:t>
            </a:r>
            <a:r>
              <a:rPr lang="zh-CN" altLang="zh-CN" sz="2400" dirty="0"/>
              <a:t>设立了保护和保全海洋环境的一般义务</a:t>
            </a:r>
            <a:endParaRPr lang="en-US" altLang="zh-CN" sz="2400" dirty="0"/>
          </a:p>
          <a:p>
            <a:pPr>
              <a:lnSpc>
                <a:spcPct val="100000"/>
              </a:lnSpc>
              <a:defRPr/>
            </a:pPr>
            <a:r>
              <a:rPr lang="en-US" altLang="zh-CN" sz="2400" dirty="0">
                <a:highlight>
                  <a:srgbClr val="B1E4CE"/>
                </a:highlight>
              </a:rPr>
              <a:t>IAEA</a:t>
            </a:r>
            <a:r>
              <a:rPr lang="zh-CN" altLang="zh-CN" sz="2400" dirty="0">
                <a:highlight>
                  <a:srgbClr val="B1E4CE"/>
                </a:highlight>
              </a:rPr>
              <a:t>《核安全公约》《联合公约》《及早通报核事故公约》和《核事故或辐射紧急情况援助公约》</a:t>
            </a:r>
            <a:r>
              <a:rPr lang="zh-CN" altLang="en-US" sz="2400" dirty="0"/>
              <a:t>：针对核设施正常操作、通知义务、紧急援助</a:t>
            </a:r>
            <a:r>
              <a:rPr lang="en-US" altLang="zh-CN" sz="2400" dirty="0"/>
              <a:t>-</a:t>
            </a:r>
            <a:r>
              <a:rPr lang="zh-CN" altLang="en-US" sz="2400" dirty="0"/>
              <a:t>不适用核污水海洋处置</a:t>
            </a:r>
            <a:endParaRPr lang="en-US" altLang="zh-CN" sz="2400" dirty="0"/>
          </a:p>
          <a:p>
            <a:pPr>
              <a:lnSpc>
                <a:spcPct val="100000"/>
              </a:lnSpc>
              <a:defRPr/>
            </a:pPr>
            <a:r>
              <a:rPr lang="en-US" altLang="zh-CN" sz="2400" dirty="0">
                <a:highlight>
                  <a:srgbClr val="B1E4CE"/>
                </a:highlight>
              </a:rPr>
              <a:t>IMO</a:t>
            </a:r>
            <a:r>
              <a:rPr lang="zh-CN" altLang="en-US" sz="2400" dirty="0"/>
              <a:t>：</a:t>
            </a:r>
            <a:r>
              <a:rPr lang="en-US" altLang="zh-CN" sz="2400" dirty="0"/>
              <a:t>1972</a:t>
            </a:r>
            <a:r>
              <a:rPr lang="zh-CN" altLang="en-US" sz="2400" dirty="0"/>
              <a:t>年伦敦倾废公约及其</a:t>
            </a:r>
            <a:r>
              <a:rPr lang="en-US" altLang="zh-CN" sz="2400" dirty="0"/>
              <a:t>1996</a:t>
            </a:r>
            <a:r>
              <a:rPr lang="zh-CN" altLang="en-US" sz="2400" dirty="0"/>
              <a:t>议定书：不适用</a:t>
            </a:r>
            <a:endParaRPr lang="en-US" altLang="zh-CN" sz="2400" dirty="0"/>
          </a:p>
          <a:p>
            <a:pPr>
              <a:lnSpc>
                <a:spcPct val="100000"/>
              </a:lnSpc>
              <a:defRPr/>
            </a:pPr>
            <a:r>
              <a:rPr lang="zh-CN" altLang="zh-CN" sz="2400" dirty="0"/>
              <a:t>《</a:t>
            </a:r>
            <a:r>
              <a:rPr lang="zh-CN" altLang="zh-CN" sz="2400" dirty="0">
                <a:highlight>
                  <a:srgbClr val="B1E4CE"/>
                </a:highlight>
              </a:rPr>
              <a:t>控制危险废物越境转移及其处置巴塞尔公约》</a:t>
            </a:r>
            <a:r>
              <a:rPr lang="en-US" altLang="zh-CN" sz="2400" dirty="0"/>
              <a:t>:</a:t>
            </a:r>
            <a:r>
              <a:rPr lang="zh-CN" altLang="en-US" sz="2400" dirty="0"/>
              <a:t>不适用放射性废物</a:t>
            </a:r>
            <a:endParaRPr lang="en-US" altLang="zh-CN" sz="2400" dirty="0"/>
          </a:p>
          <a:p>
            <a:pPr>
              <a:lnSpc>
                <a:spcPct val="100000"/>
              </a:lnSpc>
              <a:defRPr/>
            </a:pPr>
            <a:r>
              <a:rPr lang="zh-CN" altLang="zh-CN" sz="2400" dirty="0">
                <a:highlight>
                  <a:srgbClr val="B1E4CE"/>
                </a:highlight>
              </a:rPr>
              <a:t>《防止陆源物质污染海洋的公约》</a:t>
            </a:r>
            <a:r>
              <a:rPr lang="zh-CN" altLang="en-US" sz="2400" dirty="0"/>
              <a:t>（巴黎公约）：仅适用东北大西洋沿岸国家</a:t>
            </a:r>
            <a:endParaRPr lang="en-US" altLang="zh-CN" sz="2400" dirty="0"/>
          </a:p>
          <a:p>
            <a:pPr marL="0" indent="0">
              <a:lnSpc>
                <a:spcPct val="100000"/>
              </a:lnSpc>
              <a:buNone/>
              <a:defRPr/>
            </a:pPr>
            <a:r>
              <a:rPr lang="en-US" altLang="zh-CN" sz="2400" dirty="0"/>
              <a:t>        </a:t>
            </a:r>
            <a:r>
              <a:rPr lang="zh-CN" altLang="zh-CN" sz="2400" dirty="0"/>
              <a:t>尚无专门针对海洋处置放射性废物的国际条约</a:t>
            </a:r>
            <a:r>
              <a:rPr lang="zh-CN" altLang="en-US" sz="2400" dirty="0"/>
              <a:t>，</a:t>
            </a:r>
            <a:r>
              <a:rPr lang="zh-CN" altLang="zh-CN" sz="2400" dirty="0"/>
              <a:t>现有国际条约要么规定过于原则、宽泛，要么囿于适用范围或适用路径方式等限制</a:t>
            </a:r>
            <a:endParaRPr lang="en-US" altLang="zh-CN" sz="2400" dirty="0"/>
          </a:p>
        </p:txBody>
      </p:sp>
      <p:pic>
        <p:nvPicPr>
          <p:cNvPr id="38916" name="图片 6" descr="SYSU LOGO.png">
            <a:extLst>
              <a:ext uri="{FF2B5EF4-FFF2-40B4-BE49-F238E27FC236}">
                <a16:creationId xmlns:a16="http://schemas.microsoft.com/office/drawing/2014/main" id="{5C04D925-D38D-481B-90E2-A67A02588A0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56093" y="22699"/>
            <a:ext cx="941759" cy="8070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random/>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pic>
        <p:nvPicPr>
          <p:cNvPr id="18433" name="图片 6" descr="SYSU LOGO.png">
            <a:extLst>
              <a:ext uri="{FF2B5EF4-FFF2-40B4-BE49-F238E27FC236}">
                <a16:creationId xmlns:a16="http://schemas.microsoft.com/office/drawing/2014/main" id="{1D199636-F0D3-4D7D-B35D-817EDC8247A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76520" y="132468"/>
            <a:ext cx="1187450" cy="1017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矩形: 圆角 8">
            <a:extLst>
              <a:ext uri="{FF2B5EF4-FFF2-40B4-BE49-F238E27FC236}">
                <a16:creationId xmlns:a16="http://schemas.microsoft.com/office/drawing/2014/main" id="{5F730275-D1DE-4AA6-AB92-9E8E08D48903}"/>
              </a:ext>
            </a:extLst>
          </p:cNvPr>
          <p:cNvSpPr/>
          <p:nvPr/>
        </p:nvSpPr>
        <p:spPr bwMode="auto">
          <a:xfrm>
            <a:off x="1703513" y="864960"/>
            <a:ext cx="7992888" cy="578882"/>
          </a:xfrm>
          <a:prstGeom prst="roundRect">
            <a:avLst/>
          </a:prstGeom>
          <a:gradFill rotWithShape="1">
            <a:gsLst>
              <a:gs pos="0">
                <a:schemeClr val="bg1"/>
              </a:gs>
              <a:gs pos="100000">
                <a:srgbClr val="FFCC99"/>
              </a:gs>
            </a:gsLst>
            <a:lin ang="5400000" scaled="1"/>
          </a:gradFill>
          <a:ln w="44450" cap="flat" cmpd="sng" algn="ctr">
            <a:noFill/>
            <a:prstDash val="solid"/>
            <a:round/>
            <a:headEnd type="none" w="med" len="med"/>
            <a:tailEnd type="none" w="med" len="med"/>
          </a:ln>
          <a:scene3d>
            <a:camera prst="legacyObliqueBottomRight"/>
            <a:lightRig rig="legacyFlat3" dir="r"/>
          </a:scene3d>
          <a:sp3d extrusionH="303200" prstMaterial="legacyMatte">
            <a:bevelT w="13500" h="13500" prst="angle"/>
            <a:bevelB w="13500" h="13500" prst="angle"/>
            <a:extrusionClr>
              <a:srgbClr val="FFCC99"/>
            </a:extrusionClr>
          </a:sp3d>
        </p:spPr>
        <p:txBody>
          <a:bodyPr vert="horz" wrap="square" lIns="91440" tIns="45720" rIns="91440" bIns="45720" numCol="1" rtlCol="0" anchor="t" anchorCtr="0" compatLnSpc="1">
            <a:spAutoFit/>
          </a:bodyPr>
          <a:lstStyle/>
          <a:p>
            <a:pPr marL="457200" indent="-457200">
              <a:spcBef>
                <a:spcPct val="50000"/>
              </a:spcBef>
              <a:buFont typeface="Wingdings" panose="05000000000000000000" pitchFamily="2" charset="2"/>
              <a:buChar char="p"/>
            </a:pPr>
            <a:r>
              <a:rPr lang="zh-CN" altLang="en-US" sz="2800" noProof="1">
                <a:latin typeface="微软雅黑" panose="020B0503020204020204" pitchFamily="34" charset="-122"/>
                <a:ea typeface="微软雅黑" panose="020B0503020204020204" pitchFamily="34" charset="-122"/>
              </a:rPr>
              <a:t>日本</a:t>
            </a:r>
            <a:r>
              <a:rPr lang="zh-CN" altLang="zh-CN" sz="2800" noProof="1">
                <a:latin typeface="微软雅黑" panose="020B0503020204020204" pitchFamily="34" charset="-122"/>
                <a:ea typeface="微软雅黑" panose="020B0503020204020204" pitchFamily="34" charset="-122"/>
              </a:rPr>
              <a:t>福岛核污水</a:t>
            </a:r>
            <a:r>
              <a:rPr lang="zh-CN" altLang="en-US" sz="2800" noProof="1">
                <a:latin typeface="微软雅黑" panose="020B0503020204020204" pitchFamily="34" charset="-122"/>
                <a:ea typeface="微软雅黑" panose="020B0503020204020204" pitchFamily="34" charset="-122"/>
              </a:rPr>
              <a:t>海洋处置的背景</a:t>
            </a:r>
            <a:r>
              <a:rPr lang="en-US" altLang="zh-CN" sz="2800" noProof="1">
                <a:latin typeface="微软雅黑" panose="020B0503020204020204" pitchFamily="34" charset="-122"/>
                <a:ea typeface="微软雅黑" panose="020B0503020204020204" pitchFamily="34" charset="-122"/>
              </a:rPr>
              <a:t>        </a:t>
            </a:r>
          </a:p>
        </p:txBody>
      </p:sp>
      <p:sp>
        <p:nvSpPr>
          <p:cNvPr id="16" name="矩形: 圆角 15">
            <a:extLst>
              <a:ext uri="{FF2B5EF4-FFF2-40B4-BE49-F238E27FC236}">
                <a16:creationId xmlns:a16="http://schemas.microsoft.com/office/drawing/2014/main" id="{91BF72C2-9244-4ED4-9A36-9DF7C185B680}"/>
              </a:ext>
            </a:extLst>
          </p:cNvPr>
          <p:cNvSpPr/>
          <p:nvPr/>
        </p:nvSpPr>
        <p:spPr bwMode="auto">
          <a:xfrm>
            <a:off x="1703513" y="2246453"/>
            <a:ext cx="7992888" cy="578882"/>
          </a:xfrm>
          <a:prstGeom prst="roundRect">
            <a:avLst/>
          </a:prstGeom>
          <a:gradFill rotWithShape="1">
            <a:gsLst>
              <a:gs pos="0">
                <a:schemeClr val="bg1"/>
              </a:gs>
              <a:gs pos="100000">
                <a:srgbClr val="FFCC99"/>
              </a:gs>
            </a:gsLst>
            <a:lin ang="5400000" scaled="1"/>
          </a:gradFill>
          <a:ln w="44450" cap="flat" cmpd="sng" algn="ctr">
            <a:noFill/>
            <a:prstDash val="solid"/>
            <a:round/>
            <a:headEnd type="none" w="med" len="med"/>
            <a:tailEnd type="none" w="med" len="med"/>
          </a:ln>
          <a:scene3d>
            <a:camera prst="legacyObliqueBottomRight"/>
            <a:lightRig rig="legacyFlat3" dir="r"/>
          </a:scene3d>
          <a:sp3d extrusionH="303200" prstMaterial="legacyMatte">
            <a:bevelT w="13500" h="13500" prst="angle"/>
            <a:bevelB w="13500" h="13500" prst="angle"/>
            <a:extrusionClr>
              <a:srgbClr val="FFCC99"/>
            </a:extrusionClr>
          </a:sp3d>
        </p:spPr>
        <p:txBody>
          <a:bodyPr vert="horz" wrap="square" lIns="91440" tIns="45720" rIns="91440" bIns="45720" numCol="1" rtlCol="0" anchor="t" anchorCtr="0" compatLnSpc="1">
            <a:spAutoFit/>
          </a:bodyPr>
          <a:lstStyle/>
          <a:p>
            <a:pPr marL="457200" indent="-457200">
              <a:spcBef>
                <a:spcPct val="50000"/>
              </a:spcBef>
              <a:buFont typeface="Wingdings" panose="05000000000000000000" pitchFamily="2" charset="2"/>
              <a:buChar char="p"/>
            </a:pPr>
            <a:r>
              <a:rPr lang="zh-CN" altLang="en-US" sz="2800" noProof="1">
                <a:latin typeface="微软雅黑" panose="020B0503020204020204" pitchFamily="34" charset="-122"/>
                <a:ea typeface="微软雅黑" panose="020B0503020204020204" pitchFamily="34" charset="-122"/>
              </a:rPr>
              <a:t>国内外有关核污水海洋处置的国际法研究现状</a:t>
            </a:r>
            <a:r>
              <a:rPr lang="en-US" altLang="zh-CN" sz="2800" noProof="1">
                <a:latin typeface="微软雅黑" panose="020B0503020204020204" pitchFamily="34" charset="-122"/>
                <a:ea typeface="微软雅黑" panose="020B0503020204020204" pitchFamily="34" charset="-122"/>
              </a:rPr>
              <a:t>   </a:t>
            </a:r>
          </a:p>
        </p:txBody>
      </p:sp>
      <p:sp>
        <p:nvSpPr>
          <p:cNvPr id="10" name="矩形: 圆角 9">
            <a:extLst>
              <a:ext uri="{FF2B5EF4-FFF2-40B4-BE49-F238E27FC236}">
                <a16:creationId xmlns:a16="http://schemas.microsoft.com/office/drawing/2014/main" id="{55944DE2-8897-4E59-A573-8B708A8876D9}"/>
              </a:ext>
            </a:extLst>
          </p:cNvPr>
          <p:cNvSpPr/>
          <p:nvPr/>
        </p:nvSpPr>
        <p:spPr bwMode="auto">
          <a:xfrm>
            <a:off x="1703513" y="3627945"/>
            <a:ext cx="7992888" cy="578882"/>
          </a:xfrm>
          <a:prstGeom prst="roundRect">
            <a:avLst/>
          </a:prstGeom>
          <a:gradFill rotWithShape="1">
            <a:gsLst>
              <a:gs pos="0">
                <a:schemeClr val="bg1"/>
              </a:gs>
              <a:gs pos="100000">
                <a:srgbClr val="FFCC99"/>
              </a:gs>
            </a:gsLst>
            <a:lin ang="5400000" scaled="1"/>
          </a:gradFill>
          <a:ln w="44450" cap="flat" cmpd="sng" algn="ctr">
            <a:noFill/>
            <a:prstDash val="solid"/>
            <a:round/>
            <a:headEnd type="none" w="med" len="med"/>
            <a:tailEnd type="none" w="med" len="med"/>
          </a:ln>
          <a:scene3d>
            <a:camera prst="legacyObliqueBottomRight"/>
            <a:lightRig rig="legacyFlat3" dir="r"/>
          </a:scene3d>
          <a:sp3d extrusionH="303200" prstMaterial="legacyMatte">
            <a:bevelT w="13500" h="13500" prst="angle"/>
            <a:bevelB w="13500" h="13500" prst="angle"/>
            <a:extrusionClr>
              <a:srgbClr val="FFCC99"/>
            </a:extrusionClr>
          </a:sp3d>
        </p:spPr>
        <p:txBody>
          <a:bodyPr vert="horz" wrap="square" lIns="91440" tIns="45720" rIns="91440" bIns="45720" numCol="1" rtlCol="0" anchor="t" anchorCtr="0" compatLnSpc="1">
            <a:spAutoFit/>
          </a:bodyPr>
          <a:lstStyle/>
          <a:p>
            <a:pPr marL="457200" indent="-457200">
              <a:spcBef>
                <a:spcPct val="50000"/>
              </a:spcBef>
              <a:buFont typeface="Wingdings" panose="05000000000000000000" pitchFamily="2" charset="2"/>
              <a:buChar char="p"/>
            </a:pPr>
            <a:r>
              <a:rPr lang="zh-CN" altLang="en-US" sz="2800" noProof="1">
                <a:latin typeface="微软雅黑" panose="020B0503020204020204" pitchFamily="34" charset="-122"/>
                <a:ea typeface="微软雅黑" panose="020B0503020204020204" pitchFamily="34" charset="-122"/>
              </a:rPr>
              <a:t>对现有国际法研究的评价和思考</a:t>
            </a:r>
            <a:endParaRPr lang="en-US" altLang="zh-CN" sz="2800" noProof="1">
              <a:latin typeface="微软雅黑" panose="020B0503020204020204" pitchFamily="34" charset="-122"/>
              <a:ea typeface="微软雅黑" panose="020B0503020204020204" pitchFamily="34" charset="-122"/>
            </a:endParaRPr>
          </a:p>
        </p:txBody>
      </p:sp>
      <p:sp>
        <p:nvSpPr>
          <p:cNvPr id="12" name="矩形: 圆角 11">
            <a:extLst>
              <a:ext uri="{FF2B5EF4-FFF2-40B4-BE49-F238E27FC236}">
                <a16:creationId xmlns:a16="http://schemas.microsoft.com/office/drawing/2014/main" id="{3B169CA8-DB2F-453F-978A-9C98EC8A98B7}"/>
              </a:ext>
            </a:extLst>
          </p:cNvPr>
          <p:cNvSpPr/>
          <p:nvPr/>
        </p:nvSpPr>
        <p:spPr bwMode="auto">
          <a:xfrm>
            <a:off x="1703513" y="5009438"/>
            <a:ext cx="7992888" cy="578882"/>
          </a:xfrm>
          <a:prstGeom prst="roundRect">
            <a:avLst/>
          </a:prstGeom>
          <a:gradFill rotWithShape="1">
            <a:gsLst>
              <a:gs pos="0">
                <a:schemeClr val="bg1"/>
              </a:gs>
              <a:gs pos="100000">
                <a:srgbClr val="FFCC99"/>
              </a:gs>
            </a:gsLst>
            <a:lin ang="5400000" scaled="1"/>
          </a:gradFill>
          <a:ln w="44450" cap="flat" cmpd="sng" algn="ctr">
            <a:noFill/>
            <a:prstDash val="solid"/>
            <a:round/>
            <a:headEnd type="none" w="med" len="med"/>
            <a:tailEnd type="none" w="med" len="med"/>
          </a:ln>
          <a:scene3d>
            <a:camera prst="legacyObliqueBottomRight"/>
            <a:lightRig rig="legacyFlat3" dir="r"/>
          </a:scene3d>
          <a:sp3d extrusionH="303200" prstMaterial="legacyMatte">
            <a:bevelT w="13500" h="13500" prst="angle"/>
            <a:bevelB w="13500" h="13500" prst="angle"/>
            <a:extrusionClr>
              <a:srgbClr val="FFCC99"/>
            </a:extrusionClr>
          </a:sp3d>
        </p:spPr>
        <p:txBody>
          <a:bodyPr vert="horz" wrap="square" lIns="91440" tIns="45720" rIns="91440" bIns="45720" numCol="1" rtlCol="0" anchor="t" anchorCtr="0" compatLnSpc="1">
            <a:spAutoFit/>
          </a:bodyPr>
          <a:lstStyle/>
          <a:p>
            <a:pPr marL="457200" indent="-457200">
              <a:spcBef>
                <a:spcPct val="50000"/>
              </a:spcBef>
              <a:buFont typeface="Wingdings" panose="05000000000000000000" pitchFamily="2" charset="2"/>
              <a:buChar char="p"/>
            </a:pPr>
            <a:r>
              <a:rPr lang="zh-CN" altLang="en-US" sz="2800" noProof="1">
                <a:latin typeface="微软雅黑" panose="020B0503020204020204" pitchFamily="34" charset="-122"/>
                <a:ea typeface="微软雅黑" panose="020B0503020204020204" pitchFamily="34" charset="-122"/>
              </a:rPr>
              <a:t>结束语</a:t>
            </a:r>
            <a:endParaRPr lang="zh-CN" altLang="zh-CN" sz="2800" noProof="1">
              <a:latin typeface="微软雅黑" panose="020B0503020204020204" pitchFamily="34" charset="-122"/>
              <a:ea typeface="微软雅黑" panose="020B0503020204020204" pitchFamily="34" charset="-122"/>
            </a:endParaRPr>
          </a:p>
        </p:txBody>
      </p:sp>
    </p:spTree>
  </p:cSld>
  <p:clrMapOvr>
    <a:masterClrMapping/>
  </p:clrMapOvr>
  <p:transition spd="med">
    <p:random/>
  </p:transition>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4578" name="标题 1">
            <a:extLst>
              <a:ext uri="{FF2B5EF4-FFF2-40B4-BE49-F238E27FC236}">
                <a16:creationId xmlns:a16="http://schemas.microsoft.com/office/drawing/2014/main" id="{D5F8D91A-0B09-44D1-976A-3852FE029901}"/>
              </a:ext>
            </a:extLst>
          </p:cNvPr>
          <p:cNvSpPr>
            <a:spLocks noGrp="1" noChangeArrowheads="1"/>
          </p:cNvSpPr>
          <p:nvPr>
            <p:ph type="title"/>
          </p:nvPr>
        </p:nvSpPr>
        <p:spPr>
          <a:xfrm>
            <a:off x="1524001" y="1"/>
            <a:ext cx="7524327" cy="863873"/>
          </a:xfrm>
        </p:spPr>
        <p:txBody>
          <a:bodyPr/>
          <a:lstStyle/>
          <a:p>
            <a:pPr algn="ctr">
              <a:defRPr/>
            </a:pPr>
            <a:endParaRPr kumimoji="1" lang="zh-CN" altLang="en-US" sz="4000"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a:extLst>
              <a:ext uri="{FF2B5EF4-FFF2-40B4-BE49-F238E27FC236}">
                <a16:creationId xmlns:a16="http://schemas.microsoft.com/office/drawing/2014/main" id="{AE8E8AB7-DE31-433B-B24B-AE451B5CE8B8}"/>
              </a:ext>
            </a:extLst>
          </p:cNvPr>
          <p:cNvSpPr>
            <a:spLocks noGrp="1"/>
          </p:cNvSpPr>
          <p:nvPr>
            <p:ph idx="1"/>
          </p:nvPr>
        </p:nvSpPr>
        <p:spPr>
          <a:xfrm>
            <a:off x="623392" y="1052514"/>
            <a:ext cx="11233248" cy="5253355"/>
          </a:xfrm>
        </p:spPr>
        <p:txBody>
          <a:bodyPr>
            <a:normAutofit/>
          </a:bodyPr>
          <a:lstStyle/>
          <a:p>
            <a:pPr>
              <a:lnSpc>
                <a:spcPct val="150000"/>
              </a:lnSpc>
              <a:defRPr/>
            </a:pPr>
            <a:r>
              <a:rPr kumimoji="1" lang="zh-CN" altLang="zh-CN" sz="3200" dirty="0">
                <a:latin typeface="微软雅黑" panose="020B0503020204020204" pitchFamily="34" charset="-122"/>
                <a:ea typeface="微软雅黑" panose="020B0503020204020204" pitchFamily="34" charset="-122"/>
                <a:cs typeface="微软雅黑" charset="0"/>
              </a:rPr>
              <a:t>通过</a:t>
            </a:r>
            <a:r>
              <a:rPr kumimoji="1" lang="zh-CN" altLang="zh-CN" sz="3200" dirty="0">
                <a:highlight>
                  <a:srgbClr val="FFFF00"/>
                </a:highlight>
                <a:latin typeface="微软雅黑" panose="020B0503020204020204" pitchFamily="34" charset="-122"/>
                <a:ea typeface="微软雅黑" panose="020B0503020204020204" pitchFamily="34" charset="-122"/>
              </a:rPr>
              <a:t>修订现有国际条约</a:t>
            </a:r>
            <a:r>
              <a:rPr kumimoji="1" lang="en-US" altLang="zh-CN" sz="3200" dirty="0">
                <a:latin typeface="微软雅黑" panose="020B0503020204020204" pitchFamily="34" charset="-122"/>
                <a:ea typeface="微软雅黑" panose="020B0503020204020204" pitchFamily="34" charset="-122"/>
                <a:cs typeface="微软雅黑" charset="0"/>
              </a:rPr>
              <a:t>+</a:t>
            </a:r>
            <a:r>
              <a:rPr kumimoji="1" lang="zh-CN" altLang="zh-CN" sz="3200" dirty="0">
                <a:highlight>
                  <a:srgbClr val="FFFF00"/>
                </a:highlight>
                <a:latin typeface="微软雅黑" panose="020B0503020204020204" pitchFamily="34" charset="-122"/>
                <a:ea typeface="微软雅黑" panose="020B0503020204020204" pitchFamily="34" charset="-122"/>
              </a:rPr>
              <a:t>创设新的针对性国际条约</a:t>
            </a:r>
            <a:r>
              <a:rPr kumimoji="1" lang="en-US" altLang="zh-CN" sz="3200" dirty="0">
                <a:highlight>
                  <a:srgbClr val="FFFF00"/>
                </a:highlight>
                <a:latin typeface="微软雅黑" panose="020B0503020204020204" pitchFamily="34" charset="-122"/>
                <a:ea typeface="微软雅黑" panose="020B0503020204020204" pitchFamily="34" charset="-122"/>
              </a:rPr>
              <a:t>       </a:t>
            </a:r>
          </a:p>
          <a:p>
            <a:pPr marL="0" indent="0">
              <a:buNone/>
              <a:defRPr/>
            </a:pPr>
            <a:r>
              <a:rPr kumimoji="1" lang="en-US" altLang="zh-CN" sz="3200" dirty="0">
                <a:latin typeface="微软雅黑" charset="0"/>
                <a:ea typeface="微软雅黑" charset="0"/>
                <a:cs typeface="微软雅黑" charset="0"/>
              </a:rPr>
              <a:t>                                 </a:t>
            </a:r>
          </a:p>
          <a:p>
            <a:pPr marL="0" indent="0">
              <a:buNone/>
              <a:defRPr/>
            </a:pPr>
            <a:endParaRPr kumimoji="1" lang="en-US" altLang="zh-CN" sz="3200" dirty="0">
              <a:highlight>
                <a:srgbClr val="D60093"/>
              </a:highlight>
              <a:latin typeface="微软雅黑" charset="0"/>
              <a:ea typeface="微软雅黑" charset="0"/>
              <a:cs typeface="微软雅黑" charset="0"/>
            </a:endParaRPr>
          </a:p>
          <a:p>
            <a:pPr marL="0" indent="0">
              <a:buNone/>
              <a:defRPr/>
            </a:pPr>
            <a:r>
              <a:rPr kumimoji="1" lang="en-US" altLang="zh-CN" sz="3200" dirty="0">
                <a:latin typeface="微软雅黑" panose="020B0503020204020204" pitchFamily="34" charset="-122"/>
                <a:ea typeface="微软雅黑" panose="020B0503020204020204" pitchFamily="34" charset="-122"/>
              </a:rPr>
              <a:t>                                          </a:t>
            </a:r>
            <a:r>
              <a:rPr kumimoji="1" lang="zh-CN" altLang="zh-CN" sz="3200" b="1" dirty="0">
                <a:solidFill>
                  <a:srgbClr val="FF0000"/>
                </a:solidFill>
                <a:latin typeface="微软雅黑" panose="020B0503020204020204" pitchFamily="34" charset="-122"/>
                <a:ea typeface="微软雅黑" panose="020B0503020204020204" pitchFamily="34" charset="-122"/>
              </a:rPr>
              <a:t>未来国际法规范的路径</a:t>
            </a:r>
            <a:endParaRPr kumimoji="1" lang="en-US" altLang="zh-CN" sz="3200" b="1" dirty="0">
              <a:solidFill>
                <a:srgbClr val="FF0000"/>
              </a:solidFill>
              <a:latin typeface="微软雅黑" panose="020B0503020204020204" pitchFamily="34" charset="-122"/>
              <a:ea typeface="微软雅黑" panose="020B0503020204020204" pitchFamily="34" charset="-122"/>
            </a:endParaRPr>
          </a:p>
        </p:txBody>
      </p:sp>
      <p:pic>
        <p:nvPicPr>
          <p:cNvPr id="38916" name="图片 6" descr="SYSU LOGO.png">
            <a:extLst>
              <a:ext uri="{FF2B5EF4-FFF2-40B4-BE49-F238E27FC236}">
                <a16:creationId xmlns:a16="http://schemas.microsoft.com/office/drawing/2014/main" id="{5C04D925-D38D-481B-90E2-A67A02588A0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87819" y="188640"/>
            <a:ext cx="1187450" cy="1017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箭头: 右 1">
            <a:extLst>
              <a:ext uri="{FF2B5EF4-FFF2-40B4-BE49-F238E27FC236}">
                <a16:creationId xmlns:a16="http://schemas.microsoft.com/office/drawing/2014/main" id="{E5FC393D-B1F7-46D8-AD64-9F358981EAD2}"/>
              </a:ext>
            </a:extLst>
          </p:cNvPr>
          <p:cNvSpPr/>
          <p:nvPr/>
        </p:nvSpPr>
        <p:spPr bwMode="auto">
          <a:xfrm>
            <a:off x="1847528" y="2823251"/>
            <a:ext cx="3312368" cy="1283910"/>
          </a:xfrm>
          <a:prstGeom prst="rightArrow">
            <a:avLst/>
          </a:prstGeom>
          <a:solidFill>
            <a:srgbClr val="FF0000"/>
          </a:solidFill>
          <a:ln w="44450" cap="flat" cmpd="sng" algn="ctr">
            <a:solidFill>
              <a:srgbClr val="FF0000"/>
            </a:solidFill>
            <a:prstDash val="solid"/>
            <a:round/>
            <a:headEnd type="none" w="med" len="med"/>
            <a:tailEnd type="none" w="med" len="med"/>
          </a:ln>
          <a:effectLst/>
          <a:scene3d>
            <a:camera prst="legacyObliqueBottomRight"/>
            <a:lightRig rig="legacyFlat3" dir="r"/>
          </a:scene3d>
          <a:sp3d extrusionH="303200" prstMaterial="legacyMatte">
            <a:bevelT w="13500" h="13500" prst="angle"/>
            <a:bevelB w="13500" h="13500" prst="angle"/>
            <a:extrusionClr>
              <a:srgbClr val="FFCC99"/>
            </a:extrusionClr>
          </a:sp3d>
        </p:spPr>
        <p:txBody>
          <a:bodyPr wrap="square">
            <a:spAutoFit/>
          </a:bodyPr>
          <a:lstStyle/>
          <a:p>
            <a:pPr algn="ctr">
              <a:spcBef>
                <a:spcPct val="50000"/>
              </a:spcBef>
              <a:buFontTx/>
              <a:buNone/>
              <a:defRPr/>
            </a:pPr>
            <a:r>
              <a:rPr kumimoji="1" lang="zh-CN" altLang="en-US" sz="3600" b="1" dirty="0">
                <a:solidFill>
                  <a:schemeClr val="bg1"/>
                </a:solidFill>
                <a:effectLst>
                  <a:outerShdw blurRad="38100" dist="38100" dir="2700000" algn="tl">
                    <a:srgbClr val="000000">
                      <a:alpha val="43137"/>
                    </a:srgbClr>
                  </a:outerShdw>
                </a:effectLst>
                <a:latin typeface="仿宋_GB2312" pitchFamily="49" charset="-122"/>
              </a:rPr>
              <a:t>组合拳</a:t>
            </a:r>
          </a:p>
        </p:txBody>
      </p:sp>
    </p:spTree>
    <p:extLst>
      <p:ext uri="{BB962C8B-B14F-4D97-AF65-F5344CB8AC3E}">
        <p14:creationId xmlns:p14="http://schemas.microsoft.com/office/powerpoint/2010/main" val="457518463"/>
      </p:ext>
    </p:extLst>
  </p:cSld>
  <p:clrMapOvr>
    <a:masterClrMapping/>
  </p:clrMapOvr>
  <p:transition spd="med">
    <p:random/>
  </p:transition>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5603" name="内容占位符 2">
            <a:extLst>
              <a:ext uri="{FF2B5EF4-FFF2-40B4-BE49-F238E27FC236}">
                <a16:creationId xmlns:a16="http://schemas.microsoft.com/office/drawing/2014/main" id="{75EB7557-C3FF-41EF-AFE5-5F38316E0207}"/>
              </a:ext>
            </a:extLst>
          </p:cNvPr>
          <p:cNvSpPr>
            <a:spLocks noGrp="1" noChangeArrowheads="1"/>
          </p:cNvSpPr>
          <p:nvPr>
            <p:ph idx="1"/>
          </p:nvPr>
        </p:nvSpPr>
        <p:spPr>
          <a:xfrm>
            <a:off x="263352" y="1052514"/>
            <a:ext cx="11928648" cy="5544839"/>
          </a:xfrm>
        </p:spPr>
        <p:txBody>
          <a:bodyPr>
            <a:normAutofit fontScale="85000" lnSpcReduction="10000"/>
          </a:bodyPr>
          <a:lstStyle/>
          <a:p>
            <a:pPr marL="450850" indent="-450850">
              <a:lnSpc>
                <a:spcPct val="150000"/>
              </a:lnSpc>
              <a:buFont typeface="Wingdings" panose="05000000000000000000" pitchFamily="2" charset="2"/>
              <a:buChar char="u"/>
              <a:defRPr/>
            </a:pPr>
            <a:r>
              <a:rPr lang="zh-CN" altLang="zh-CN" b="1" dirty="0"/>
              <a:t>修订现有国际法规范路径</a:t>
            </a:r>
            <a:r>
              <a:rPr lang="zh-CN" altLang="en-US" dirty="0"/>
              <a:t>（</a:t>
            </a:r>
            <a:r>
              <a:rPr lang="zh-CN" altLang="zh-CN" dirty="0"/>
              <a:t> 《伦敦倾废公约</a:t>
            </a:r>
            <a:r>
              <a:rPr lang="en-US" altLang="zh-CN" dirty="0"/>
              <a:t>1996</a:t>
            </a:r>
            <a:r>
              <a:rPr lang="zh-CN" altLang="zh-CN" dirty="0"/>
              <a:t>年议定书》和《联合公约》等现有国际法规范，弥补其在放射性废物海洋处置适用性等方面存在的缺失及不足</a:t>
            </a:r>
            <a:r>
              <a:rPr lang="zh-CN" altLang="en-US" dirty="0"/>
              <a:t>）</a:t>
            </a:r>
            <a:endParaRPr lang="en-US" altLang="zh-CN" dirty="0"/>
          </a:p>
          <a:p>
            <a:pPr marL="450850" indent="-450850">
              <a:lnSpc>
                <a:spcPct val="150000"/>
              </a:lnSpc>
              <a:buFont typeface="Wingdings" panose="05000000000000000000" pitchFamily="2" charset="2"/>
              <a:buChar char="u"/>
              <a:defRPr/>
            </a:pPr>
            <a:r>
              <a:rPr lang="zh-CN" altLang="zh-CN" b="1" dirty="0"/>
              <a:t>缔结新的国际条约路径</a:t>
            </a:r>
            <a:r>
              <a:rPr lang="zh-CN" altLang="en-US" dirty="0"/>
              <a:t>（</a:t>
            </a:r>
            <a:r>
              <a:rPr lang="zh-CN" altLang="zh-CN" dirty="0"/>
              <a:t>放射性废物海洋处置的复杂性、技术性、跨界性和国际性</a:t>
            </a:r>
            <a:r>
              <a:rPr lang="zh-CN" altLang="en-US" dirty="0"/>
              <a:t>）</a:t>
            </a:r>
            <a:endParaRPr lang="en-US" altLang="zh-CN" dirty="0"/>
          </a:p>
          <a:p>
            <a:pPr marL="450850" indent="-450850">
              <a:lnSpc>
                <a:spcPct val="150000"/>
              </a:lnSpc>
              <a:buFont typeface="Wingdings" panose="05000000000000000000" pitchFamily="2" charset="2"/>
              <a:buChar char="u"/>
              <a:defRPr/>
            </a:pPr>
            <a:r>
              <a:rPr lang="zh-CN" altLang="zh-CN" b="1" dirty="0"/>
              <a:t>积极参与国家间谈判和磋商</a:t>
            </a:r>
            <a:r>
              <a:rPr lang="zh-CN" altLang="en-US" dirty="0"/>
              <a:t>：阻止日方排放</a:t>
            </a:r>
            <a:endParaRPr lang="en-US" altLang="zh-CN" dirty="0"/>
          </a:p>
          <a:p>
            <a:pPr marL="450850" indent="-450850">
              <a:lnSpc>
                <a:spcPct val="150000"/>
              </a:lnSpc>
              <a:buFont typeface="Wingdings" panose="05000000000000000000" pitchFamily="2" charset="2"/>
              <a:buChar char="u"/>
              <a:defRPr/>
            </a:pPr>
            <a:r>
              <a:rPr lang="zh-CN" altLang="zh-CN" b="1" dirty="0"/>
              <a:t>合理利用国际争端解决机制</a:t>
            </a:r>
            <a:r>
              <a:rPr lang="zh-CN" altLang="en-US" dirty="0"/>
              <a:t>：应对排污环境影响解决争端</a:t>
            </a:r>
            <a:endParaRPr lang="en-US" altLang="zh-CN" dirty="0"/>
          </a:p>
          <a:p>
            <a:pPr marL="450850" indent="-450850">
              <a:lnSpc>
                <a:spcPct val="150000"/>
              </a:lnSpc>
              <a:buFont typeface="Wingdings" panose="05000000000000000000" pitchFamily="2" charset="2"/>
              <a:buChar char="u"/>
              <a:defRPr/>
            </a:pPr>
            <a:r>
              <a:rPr lang="zh-CN" altLang="zh-CN" b="1" dirty="0"/>
              <a:t>推动相关国际组织充分发挥作用</a:t>
            </a:r>
            <a:r>
              <a:rPr lang="zh-CN" altLang="en-US" dirty="0"/>
              <a:t>：</a:t>
            </a:r>
            <a:r>
              <a:rPr lang="zh-CN" altLang="zh-CN" dirty="0"/>
              <a:t>国际原子能机构、国际海事组织、世界卫生组织等</a:t>
            </a:r>
            <a:endParaRPr lang="en-US" altLang="zh-CN" dirty="0"/>
          </a:p>
          <a:p>
            <a:pPr marL="450850" indent="-450850">
              <a:lnSpc>
                <a:spcPct val="150000"/>
              </a:lnSpc>
              <a:buFont typeface="Wingdings" panose="05000000000000000000" pitchFamily="2" charset="2"/>
              <a:buChar char="u"/>
              <a:defRPr/>
            </a:pPr>
            <a:r>
              <a:rPr lang="zh-CN" altLang="zh-CN" b="1" dirty="0"/>
              <a:t>尽快确立国内应对机制</a:t>
            </a:r>
            <a:r>
              <a:rPr lang="zh-CN" altLang="en-US" dirty="0"/>
              <a:t>：</a:t>
            </a:r>
            <a:r>
              <a:rPr lang="zh-CN" altLang="zh-CN" dirty="0"/>
              <a:t>寻求民事责任赔偿救济</a:t>
            </a:r>
            <a:endParaRPr kumimoji="1" lang="en-US" altLang="zh-CN" sz="2400" dirty="0">
              <a:latin typeface="微软雅黑" panose="020B0503020204020204" pitchFamily="34" charset="-122"/>
              <a:ea typeface="微软雅黑" panose="020B0503020204020204" pitchFamily="34" charset="-122"/>
            </a:endParaRPr>
          </a:p>
        </p:txBody>
      </p:sp>
      <p:sp>
        <p:nvSpPr>
          <p:cNvPr id="6" name="标题 1">
            <a:extLst>
              <a:ext uri="{FF2B5EF4-FFF2-40B4-BE49-F238E27FC236}">
                <a16:creationId xmlns:a16="http://schemas.microsoft.com/office/drawing/2014/main" id="{F601CED4-DFBA-42D6-BE1A-0BD4CB62AF21}"/>
              </a:ext>
            </a:extLst>
          </p:cNvPr>
          <p:cNvSpPr txBox="1">
            <a:spLocks noChangeArrowheads="1"/>
          </p:cNvSpPr>
          <p:nvPr/>
        </p:nvSpPr>
        <p:spPr bwMode="auto">
          <a:xfrm>
            <a:off x="1521295" y="48212"/>
            <a:ext cx="8566720" cy="78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仿宋_GB2312"/>
              </a:defRPr>
            </a:lvl1pPr>
            <a:lvl2pPr algn="ctr" rtl="0" eaLnBrk="0" fontAlgn="base" hangingPunct="0">
              <a:spcBef>
                <a:spcPct val="0"/>
              </a:spcBef>
              <a:spcAft>
                <a:spcPct val="0"/>
              </a:spcAft>
              <a:defRPr sz="4400">
                <a:solidFill>
                  <a:schemeClr val="tx2"/>
                </a:solidFill>
                <a:latin typeface="Times New Roman" panose="02020803070505020304" pitchFamily="18" charset="0"/>
                <a:ea typeface="仿宋_GB2312" pitchFamily="49" charset="-122"/>
                <a:cs typeface="仿宋_GB2312"/>
              </a:defRPr>
            </a:lvl2pPr>
            <a:lvl3pPr algn="ctr" rtl="0" eaLnBrk="0" fontAlgn="base" hangingPunct="0">
              <a:spcBef>
                <a:spcPct val="0"/>
              </a:spcBef>
              <a:spcAft>
                <a:spcPct val="0"/>
              </a:spcAft>
              <a:defRPr sz="4400">
                <a:solidFill>
                  <a:schemeClr val="tx2"/>
                </a:solidFill>
                <a:latin typeface="Times New Roman" panose="02020803070505020304" pitchFamily="18" charset="0"/>
                <a:ea typeface="仿宋_GB2312" pitchFamily="49" charset="-122"/>
                <a:cs typeface="仿宋_GB2312"/>
              </a:defRPr>
            </a:lvl3pPr>
            <a:lvl4pPr algn="ctr" rtl="0" eaLnBrk="0" fontAlgn="base" hangingPunct="0">
              <a:spcBef>
                <a:spcPct val="0"/>
              </a:spcBef>
              <a:spcAft>
                <a:spcPct val="0"/>
              </a:spcAft>
              <a:defRPr sz="4400">
                <a:solidFill>
                  <a:schemeClr val="tx2"/>
                </a:solidFill>
                <a:latin typeface="Times New Roman" panose="02020803070505020304" pitchFamily="18" charset="0"/>
                <a:ea typeface="仿宋_GB2312" pitchFamily="49" charset="-122"/>
                <a:cs typeface="仿宋_GB2312"/>
              </a:defRPr>
            </a:lvl4pPr>
            <a:lvl5pPr algn="ctr" rtl="0" eaLnBrk="0" fontAlgn="base" hangingPunct="0">
              <a:spcBef>
                <a:spcPct val="0"/>
              </a:spcBef>
              <a:spcAft>
                <a:spcPct val="0"/>
              </a:spcAft>
              <a:defRPr sz="4400">
                <a:solidFill>
                  <a:schemeClr val="tx2"/>
                </a:solidFill>
                <a:latin typeface="Times New Roman" panose="02020803070505020304" pitchFamily="18" charset="0"/>
                <a:ea typeface="仿宋_GB2312" pitchFamily="49" charset="-122"/>
                <a:cs typeface="仿宋_GB2312"/>
              </a:defRPr>
            </a:lvl5pPr>
            <a:lvl6pPr marL="457200" algn="ctr" rtl="0" fontAlgn="base">
              <a:spcBef>
                <a:spcPct val="0"/>
              </a:spcBef>
              <a:spcAft>
                <a:spcPct val="0"/>
              </a:spcAft>
              <a:defRPr kumimoji="1" sz="4400">
                <a:solidFill>
                  <a:schemeClr val="tx2"/>
                </a:solidFill>
                <a:latin typeface="Times New Roman" panose="02020803070505020304" pitchFamily="18" charset="0"/>
                <a:ea typeface="仿宋_GB2312" pitchFamily="49" charset="-122"/>
              </a:defRPr>
            </a:lvl6pPr>
            <a:lvl7pPr marL="914400" algn="ctr" rtl="0" fontAlgn="base">
              <a:spcBef>
                <a:spcPct val="0"/>
              </a:spcBef>
              <a:spcAft>
                <a:spcPct val="0"/>
              </a:spcAft>
              <a:defRPr kumimoji="1" sz="4400">
                <a:solidFill>
                  <a:schemeClr val="tx2"/>
                </a:solidFill>
                <a:latin typeface="Times New Roman" panose="02020803070505020304" pitchFamily="18" charset="0"/>
                <a:ea typeface="仿宋_GB2312" pitchFamily="49" charset="-122"/>
              </a:defRPr>
            </a:lvl7pPr>
            <a:lvl8pPr marL="1371600" algn="ctr" rtl="0" fontAlgn="base">
              <a:spcBef>
                <a:spcPct val="0"/>
              </a:spcBef>
              <a:spcAft>
                <a:spcPct val="0"/>
              </a:spcAft>
              <a:defRPr kumimoji="1" sz="4400">
                <a:solidFill>
                  <a:schemeClr val="tx2"/>
                </a:solidFill>
                <a:latin typeface="Times New Roman" panose="02020803070505020304" pitchFamily="18" charset="0"/>
                <a:ea typeface="仿宋_GB2312" pitchFamily="49" charset="-122"/>
              </a:defRPr>
            </a:lvl8pPr>
            <a:lvl9pPr marL="1828800" algn="ctr" rtl="0" fontAlgn="base">
              <a:spcBef>
                <a:spcPct val="0"/>
              </a:spcBef>
              <a:spcAft>
                <a:spcPct val="0"/>
              </a:spcAft>
              <a:defRPr kumimoji="1" sz="4400">
                <a:solidFill>
                  <a:schemeClr val="tx2"/>
                </a:solidFill>
                <a:latin typeface="Times New Roman" panose="02020803070505020304" pitchFamily="18" charset="0"/>
                <a:ea typeface="仿宋_GB2312" pitchFamily="49" charset="-122"/>
              </a:defRPr>
            </a:lvl9pPr>
          </a:lstStyle>
          <a:p>
            <a:pPr algn="l">
              <a:buFontTx/>
              <a:defRPr/>
            </a:pPr>
            <a:r>
              <a:rPr lang="zh-CN" altLang="zh-CN" b="1" dirty="0">
                <a:solidFill>
                  <a:schemeClr val="accent2"/>
                </a:solidFill>
                <a:latin typeface="方正粗黑宋简体" panose="02000000000000000000" pitchFamily="2" charset="-122"/>
                <a:ea typeface="方正粗黑宋简体" panose="02000000000000000000" pitchFamily="2" charset="-122"/>
                <a:cs typeface="Aharoni" panose="02010803020104030203" pitchFamily="2" charset="-79"/>
              </a:rPr>
              <a:t>推动国际立法实践的完善</a:t>
            </a:r>
            <a:r>
              <a:rPr lang="en-US" altLang="zh-CN" b="1" dirty="0">
                <a:solidFill>
                  <a:schemeClr val="accent2"/>
                </a:solidFill>
                <a:latin typeface="方正粗黑宋简体" panose="02000000000000000000" pitchFamily="2" charset="-122"/>
                <a:ea typeface="方正粗黑宋简体" panose="02000000000000000000" pitchFamily="2" charset="-122"/>
                <a:cs typeface="Aharoni" panose="02010803020104030203" pitchFamily="2" charset="-79"/>
              </a:rPr>
              <a:t>-</a:t>
            </a:r>
            <a:r>
              <a:rPr lang="zh-CN" altLang="en-US" b="1" dirty="0">
                <a:solidFill>
                  <a:schemeClr val="accent2"/>
                </a:solidFill>
                <a:latin typeface="方正粗黑宋简体" panose="02000000000000000000" pitchFamily="2" charset="-122"/>
                <a:ea typeface="方正粗黑宋简体" panose="02000000000000000000" pitchFamily="2" charset="-122"/>
                <a:cs typeface="Aharoni" panose="02010803020104030203" pitchFamily="2" charset="-79"/>
              </a:rPr>
              <a:t>组合拳</a:t>
            </a:r>
            <a:endParaRPr lang="zh-CN" altLang="en-US" sz="4000" b="1" dirty="0">
              <a:solidFill>
                <a:schemeClr val="accent2"/>
              </a:solidFill>
              <a:latin typeface="方正粗黑宋简体" panose="02000000000000000000" pitchFamily="2" charset="-122"/>
              <a:ea typeface="方正粗黑宋简体" panose="02000000000000000000" pitchFamily="2" charset="-122"/>
              <a:cs typeface="Aharoni" panose="02010803020104030203" pitchFamily="2" charset="-79"/>
            </a:endParaRPr>
          </a:p>
        </p:txBody>
      </p:sp>
      <p:pic>
        <p:nvPicPr>
          <p:cNvPr id="7" name="图片 6" descr="SYSU LOGO.png">
            <a:extLst>
              <a:ext uri="{FF2B5EF4-FFF2-40B4-BE49-F238E27FC236}">
                <a16:creationId xmlns:a16="http://schemas.microsoft.com/office/drawing/2014/main" id="{983C132A-300F-4E5D-89CA-87E1B601980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48528" y="-15466"/>
            <a:ext cx="1187450" cy="1019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random/>
  </p:transition>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4578" name="标题 1">
            <a:extLst>
              <a:ext uri="{FF2B5EF4-FFF2-40B4-BE49-F238E27FC236}">
                <a16:creationId xmlns:a16="http://schemas.microsoft.com/office/drawing/2014/main" id="{55951B86-4CBF-43FC-88FE-3BEFC9E6B3F0}"/>
              </a:ext>
            </a:extLst>
          </p:cNvPr>
          <p:cNvSpPr>
            <a:spLocks noGrp="1" noChangeArrowheads="1"/>
          </p:cNvSpPr>
          <p:nvPr>
            <p:ph type="title"/>
          </p:nvPr>
        </p:nvSpPr>
        <p:spPr>
          <a:xfrm>
            <a:off x="2711624" y="0"/>
            <a:ext cx="7632848" cy="870868"/>
          </a:xfrm>
        </p:spPr>
        <p:txBody>
          <a:bodyPr>
            <a:noAutofit/>
          </a:bodyPr>
          <a:lstStyle/>
          <a:p>
            <a:pPr algn="l">
              <a:defRPr/>
            </a:pPr>
            <a:r>
              <a:rPr lang="zh-CN" altLang="en-US" sz="3200" b="1" dirty="0">
                <a:solidFill>
                  <a:srgbClr val="0070C0"/>
                </a:solidFill>
                <a:latin typeface="微软雅黑" panose="020B0503020204020204" pitchFamily="34" charset="-122"/>
                <a:ea typeface="微软雅黑" panose="020B0503020204020204" pitchFamily="34" charset="-122"/>
              </a:rPr>
              <a:t>未来</a:t>
            </a:r>
            <a:r>
              <a:rPr lang="en-US" altLang="zh-CN" sz="3200" b="1" dirty="0">
                <a:solidFill>
                  <a:srgbClr val="0070C0"/>
                </a:solidFill>
                <a:latin typeface="微软雅黑" panose="020B0503020204020204" pitchFamily="34" charset="-122"/>
                <a:ea typeface="微软雅黑" panose="020B0503020204020204" pitchFamily="34" charset="-122"/>
              </a:rPr>
              <a:t>--</a:t>
            </a:r>
            <a:r>
              <a:rPr lang="zh-CN" altLang="en-US" sz="3200" b="1" dirty="0">
                <a:solidFill>
                  <a:srgbClr val="0070C0"/>
                </a:solidFill>
                <a:latin typeface="微软雅黑" panose="020B0503020204020204" pitchFamily="34" charset="-122"/>
                <a:ea typeface="微软雅黑" panose="020B0503020204020204" pitchFamily="34" charset="-122"/>
              </a:rPr>
              <a:t>对</a:t>
            </a:r>
            <a:r>
              <a:rPr lang="en-US" altLang="zh-CN" sz="3200" b="1" dirty="0">
                <a:solidFill>
                  <a:srgbClr val="0070C0"/>
                </a:solidFill>
                <a:latin typeface="微软雅黑" panose="020B0503020204020204" pitchFamily="34" charset="-122"/>
                <a:ea typeface="微软雅黑" panose="020B0503020204020204" pitchFamily="34" charset="-122"/>
              </a:rPr>
              <a:t>IAEA</a:t>
            </a:r>
            <a:r>
              <a:rPr lang="zh-CN" altLang="en-US" sz="3200" b="1" dirty="0">
                <a:solidFill>
                  <a:srgbClr val="0070C0"/>
                </a:solidFill>
                <a:latin typeface="微软雅黑" panose="020B0503020204020204" pitchFamily="34" charset="-122"/>
                <a:ea typeface="微软雅黑" panose="020B0503020204020204" pitchFamily="34" charset="-122"/>
              </a:rPr>
              <a:t>审查机制的研究需要加强</a:t>
            </a:r>
          </a:p>
        </p:txBody>
      </p:sp>
      <p:sp>
        <p:nvSpPr>
          <p:cNvPr id="25603" name="内容占位符 2">
            <a:extLst>
              <a:ext uri="{FF2B5EF4-FFF2-40B4-BE49-F238E27FC236}">
                <a16:creationId xmlns:a16="http://schemas.microsoft.com/office/drawing/2014/main" id="{7655CA3B-5A5C-4B43-93F4-7BA3E1CA9003}"/>
              </a:ext>
            </a:extLst>
          </p:cNvPr>
          <p:cNvSpPr>
            <a:spLocks noGrp="1" noChangeArrowheads="1"/>
          </p:cNvSpPr>
          <p:nvPr>
            <p:ph idx="1"/>
          </p:nvPr>
        </p:nvSpPr>
        <p:spPr>
          <a:xfrm>
            <a:off x="263352" y="900429"/>
            <a:ext cx="11449272" cy="6202386"/>
          </a:xfrm>
        </p:spPr>
        <p:txBody>
          <a:bodyPr>
            <a:normAutofit lnSpcReduction="10000"/>
          </a:bodyPr>
          <a:lstStyle/>
          <a:p>
            <a:pPr marL="450850" indent="-450850">
              <a:lnSpc>
                <a:spcPct val="150000"/>
              </a:lnSpc>
              <a:buFont typeface="Wingdings" panose="05000000000000000000" pitchFamily="2" charset="2"/>
              <a:buChar char="u"/>
              <a:defRPr/>
            </a:pPr>
            <a:r>
              <a:rPr lang="en-US" altLang="zh-CN" dirty="0"/>
              <a:t>IAEA</a:t>
            </a:r>
            <a:r>
              <a:rPr lang="zh-CN" altLang="zh-CN" dirty="0"/>
              <a:t>和日本政府</a:t>
            </a:r>
            <a:r>
              <a:rPr lang="zh-CN" altLang="en-US" dirty="0"/>
              <a:t>：</a:t>
            </a:r>
            <a:r>
              <a:rPr lang="en-US" altLang="zh-CN" dirty="0"/>
              <a:t>2021</a:t>
            </a:r>
            <a:r>
              <a:rPr lang="zh-CN" altLang="zh-CN" dirty="0"/>
              <a:t>年</a:t>
            </a:r>
            <a:r>
              <a:rPr lang="en-US" altLang="zh-CN" dirty="0"/>
              <a:t>7</a:t>
            </a:r>
            <a:r>
              <a:rPr lang="zh-CN" altLang="zh-CN" dirty="0"/>
              <a:t>月</a:t>
            </a:r>
            <a:r>
              <a:rPr lang="en-US" altLang="zh-CN" dirty="0"/>
              <a:t>8</a:t>
            </a:r>
            <a:r>
              <a:rPr lang="zh-CN" altLang="zh-CN" dirty="0"/>
              <a:t>日签署协议</a:t>
            </a:r>
            <a:r>
              <a:rPr lang="en-US" altLang="zh-CN" dirty="0"/>
              <a:t>-</a:t>
            </a:r>
            <a:r>
              <a:rPr lang="zh-CN" altLang="en-US" dirty="0"/>
              <a:t>启动安全审查机制</a:t>
            </a:r>
            <a:endParaRPr lang="en-US" altLang="zh-CN" dirty="0"/>
          </a:p>
          <a:p>
            <a:pPr marL="450850" indent="-450850">
              <a:lnSpc>
                <a:spcPct val="150000"/>
              </a:lnSpc>
              <a:buFont typeface="Wingdings" panose="05000000000000000000" pitchFamily="2" charset="2"/>
              <a:buChar char="u"/>
              <a:defRPr/>
            </a:pPr>
            <a:r>
              <a:rPr lang="en-US" altLang="zh-CN" dirty="0"/>
              <a:t> </a:t>
            </a:r>
            <a:r>
              <a:rPr lang="zh-CN" altLang="zh-CN" dirty="0"/>
              <a:t>日本为化解国际舆论压力，寻求核安全领域权威国际组织为其排污行为</a:t>
            </a:r>
            <a:r>
              <a:rPr lang="zh-CN" altLang="en-US" dirty="0"/>
              <a:t>的</a:t>
            </a:r>
            <a:r>
              <a:rPr lang="zh-CN" altLang="zh-CN" dirty="0"/>
              <a:t>合法性背书</a:t>
            </a:r>
            <a:endParaRPr lang="en-US" altLang="zh-CN" dirty="0"/>
          </a:p>
          <a:p>
            <a:pPr marL="450850" indent="-450850">
              <a:lnSpc>
                <a:spcPct val="150000"/>
              </a:lnSpc>
              <a:buFont typeface="Wingdings" panose="05000000000000000000" pitchFamily="2" charset="2"/>
              <a:buChar char="u"/>
              <a:defRPr/>
            </a:pPr>
            <a:r>
              <a:rPr lang="zh-CN" altLang="en-US" dirty="0"/>
              <a:t>目前</a:t>
            </a:r>
            <a:r>
              <a:rPr lang="zh-CN" altLang="zh-CN" dirty="0"/>
              <a:t>安全审查工作</a:t>
            </a:r>
            <a:r>
              <a:rPr lang="zh-CN" altLang="en-US" dirty="0"/>
              <a:t>主要</a:t>
            </a:r>
            <a:r>
              <a:rPr lang="zh-CN" altLang="zh-CN" dirty="0"/>
              <a:t>参考</a:t>
            </a:r>
            <a:r>
              <a:rPr lang="en-US" altLang="zh-CN" dirty="0"/>
              <a:t>IAEA</a:t>
            </a:r>
            <a:r>
              <a:rPr lang="zh-CN" altLang="en-US" dirty="0"/>
              <a:t>现有安全标准体系</a:t>
            </a:r>
            <a:endParaRPr lang="en-US" altLang="zh-CN" dirty="0"/>
          </a:p>
          <a:p>
            <a:pPr marL="450850" indent="-450850">
              <a:lnSpc>
                <a:spcPct val="150000"/>
              </a:lnSpc>
              <a:buFont typeface="Wingdings" panose="05000000000000000000" pitchFamily="2" charset="2"/>
              <a:buChar char="u"/>
              <a:defRPr/>
            </a:pPr>
            <a:r>
              <a:rPr lang="zh-CN" altLang="zh-CN" dirty="0">
                <a:highlight>
                  <a:srgbClr val="B1E4CE"/>
                </a:highlight>
              </a:rPr>
              <a:t>不具备法律约束力</a:t>
            </a:r>
            <a:r>
              <a:rPr lang="en-US" altLang="zh-CN" dirty="0"/>
              <a:t>(</a:t>
            </a:r>
            <a:r>
              <a:rPr lang="zh-CN" altLang="en-US" sz="2400" dirty="0"/>
              <a:t>最多是</a:t>
            </a:r>
            <a:r>
              <a:rPr lang="zh-CN" altLang="zh-CN" sz="2400" dirty="0"/>
              <a:t>发挥向国际社会披露相关信息、报告和审查结论的间接</a:t>
            </a:r>
            <a:r>
              <a:rPr lang="zh-CN" altLang="en-US" sz="2400" dirty="0"/>
              <a:t>监督作用</a:t>
            </a:r>
            <a:r>
              <a:rPr lang="en-US" altLang="zh-CN" dirty="0"/>
              <a:t>)</a:t>
            </a:r>
          </a:p>
          <a:p>
            <a:pPr marL="450850" indent="-450850">
              <a:lnSpc>
                <a:spcPct val="150000"/>
              </a:lnSpc>
              <a:buFont typeface="Wingdings" panose="05000000000000000000" pitchFamily="2" charset="2"/>
              <a:buChar char="u"/>
              <a:defRPr/>
            </a:pPr>
            <a:r>
              <a:rPr lang="zh-CN" altLang="en-US" dirty="0">
                <a:highlight>
                  <a:srgbClr val="B1E4CE"/>
                </a:highlight>
              </a:rPr>
              <a:t>不具备日方排污计划</a:t>
            </a:r>
            <a:r>
              <a:rPr lang="zh-CN" altLang="zh-CN" dirty="0">
                <a:highlight>
                  <a:srgbClr val="B1E4CE"/>
                </a:highlight>
              </a:rPr>
              <a:t>合法性决定权</a:t>
            </a:r>
            <a:r>
              <a:rPr lang="zh-CN" altLang="en-US" dirty="0"/>
              <a:t>（</a:t>
            </a:r>
            <a:r>
              <a:rPr lang="zh-CN" altLang="en-US" sz="2400" dirty="0"/>
              <a:t>基于日方提供信息及有限调查</a:t>
            </a:r>
            <a:r>
              <a:rPr lang="zh-CN" altLang="en-US" dirty="0"/>
              <a:t>）</a:t>
            </a:r>
            <a:endParaRPr lang="en-US" altLang="zh-CN" dirty="0"/>
          </a:p>
          <a:p>
            <a:pPr marL="450850" indent="-450850">
              <a:lnSpc>
                <a:spcPct val="150000"/>
              </a:lnSpc>
              <a:buFont typeface="Wingdings" panose="05000000000000000000" pitchFamily="2" charset="2"/>
              <a:buChar char="u"/>
              <a:defRPr/>
            </a:pPr>
            <a:r>
              <a:rPr lang="zh-CN" altLang="en-US" dirty="0"/>
              <a:t>日方</a:t>
            </a:r>
            <a:r>
              <a:rPr lang="zh-CN" altLang="zh-CN" dirty="0">
                <a:highlight>
                  <a:srgbClr val="B1E4CE"/>
                </a:highlight>
              </a:rPr>
              <a:t>无法</a:t>
            </a:r>
            <a:r>
              <a:rPr lang="zh-CN" altLang="en-US" dirty="0">
                <a:highlight>
                  <a:srgbClr val="B1E4CE"/>
                </a:highlight>
              </a:rPr>
              <a:t>据此</a:t>
            </a:r>
            <a:r>
              <a:rPr lang="zh-CN" altLang="zh-CN" dirty="0">
                <a:highlight>
                  <a:srgbClr val="B1E4CE"/>
                </a:highlight>
              </a:rPr>
              <a:t>豁免</a:t>
            </a:r>
            <a:r>
              <a:rPr lang="zh-CN" altLang="zh-CN" dirty="0"/>
              <a:t>海洋环境影响评估义务</a:t>
            </a:r>
            <a:r>
              <a:rPr lang="zh-CN" altLang="en-US" dirty="0"/>
              <a:t>、</a:t>
            </a:r>
            <a:r>
              <a:rPr lang="zh-CN" altLang="zh-CN" dirty="0"/>
              <a:t>保护海洋环境义务</a:t>
            </a:r>
            <a:r>
              <a:rPr lang="zh-CN" altLang="en-US" dirty="0"/>
              <a:t>、</a:t>
            </a:r>
            <a:r>
              <a:rPr lang="zh-CN" altLang="zh-CN" dirty="0"/>
              <a:t>国际法未加禁止行为引起的国际损害责任</a:t>
            </a:r>
            <a:r>
              <a:rPr lang="zh-CN" altLang="en-US" dirty="0"/>
              <a:t>等</a:t>
            </a:r>
            <a:endParaRPr kumimoji="1" lang="en-US" altLang="zh-CN" sz="2400" dirty="0">
              <a:highlight>
                <a:srgbClr val="00FFFF"/>
              </a:highlight>
              <a:latin typeface="微软雅黑" panose="020B0503020204020204" pitchFamily="34" charset="-122"/>
              <a:ea typeface="微软雅黑" panose="020B0503020204020204" pitchFamily="34" charset="-122"/>
            </a:endParaRPr>
          </a:p>
        </p:txBody>
      </p:sp>
      <p:pic>
        <p:nvPicPr>
          <p:cNvPr id="5" name="图片 6" descr="SYSU LOGO.png">
            <a:extLst>
              <a:ext uri="{FF2B5EF4-FFF2-40B4-BE49-F238E27FC236}">
                <a16:creationId xmlns:a16="http://schemas.microsoft.com/office/drawing/2014/main" id="{7D646E5C-1F7F-4566-A1EC-B2A323EF0A8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40350" y="0"/>
            <a:ext cx="1187450" cy="1019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random/>
  </p:transition>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pic>
        <p:nvPicPr>
          <p:cNvPr id="39937" name="图片 6" descr="SYSU LOGO.png">
            <a:extLst>
              <a:ext uri="{FF2B5EF4-FFF2-40B4-BE49-F238E27FC236}">
                <a16:creationId xmlns:a16="http://schemas.microsoft.com/office/drawing/2014/main" id="{8763E234-1BD7-4D0B-8BBB-7C69A6902F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51988" y="34925"/>
            <a:ext cx="1187450" cy="1017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图示 2">
            <a:extLst>
              <a:ext uri="{FF2B5EF4-FFF2-40B4-BE49-F238E27FC236}">
                <a16:creationId xmlns:a16="http://schemas.microsoft.com/office/drawing/2014/main" id="{C5D7F425-0AE0-4CD8-874F-57655DF85612}"/>
              </a:ext>
            </a:extLst>
          </p:cNvPr>
          <p:cNvGraphicFramePr/>
          <p:nvPr>
            <p:extLst>
              <p:ext uri="{D42A27DB-BD31-4B8C-83A1-F6EECF244321}">
                <p14:modId xmlns:p14="http://schemas.microsoft.com/office/powerpoint/2010/main" val="1231328996"/>
              </p:ext>
            </p:extLst>
          </p:nvPr>
        </p:nvGraphicFramePr>
        <p:xfrm>
          <a:off x="479376" y="116631"/>
          <a:ext cx="11377264" cy="670644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椭圆 1">
            <a:extLst>
              <a:ext uri="{FF2B5EF4-FFF2-40B4-BE49-F238E27FC236}">
                <a16:creationId xmlns:a16="http://schemas.microsoft.com/office/drawing/2014/main" id="{FF41449D-7047-4209-A78B-CE627FC638CC}"/>
              </a:ext>
            </a:extLst>
          </p:cNvPr>
          <p:cNvSpPr/>
          <p:nvPr/>
        </p:nvSpPr>
        <p:spPr>
          <a:xfrm>
            <a:off x="5015880" y="4437112"/>
            <a:ext cx="2376264" cy="72008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椭圆 3">
            <a:extLst>
              <a:ext uri="{FF2B5EF4-FFF2-40B4-BE49-F238E27FC236}">
                <a16:creationId xmlns:a16="http://schemas.microsoft.com/office/drawing/2014/main" id="{EDAD2733-3B03-4216-A5CC-A2D404918B02}"/>
              </a:ext>
            </a:extLst>
          </p:cNvPr>
          <p:cNvSpPr/>
          <p:nvPr/>
        </p:nvSpPr>
        <p:spPr>
          <a:xfrm>
            <a:off x="5447928" y="476672"/>
            <a:ext cx="1512168" cy="720080"/>
          </a:xfrm>
          <a:prstGeom prst="ellipse">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2503044588"/>
      </p:ext>
    </p:extLst>
  </p:cSld>
  <p:clrMapOvr>
    <a:masterClrMapping/>
  </p:clrMapOvr>
  <p:transition spd="med">
    <p:random/>
  </p:transition>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id="{F0725FBA-9B74-41CE-9B4C-C2B42F59767D}"/>
              </a:ext>
            </a:extLst>
          </p:cNvPr>
          <p:cNvSpPr>
            <a:spLocks noChangeArrowheads="1"/>
          </p:cNvSpPr>
          <p:nvPr/>
        </p:nvSpPr>
        <p:spPr bwMode="auto">
          <a:xfrm>
            <a:off x="2063750" y="693738"/>
            <a:ext cx="8064500" cy="576262"/>
          </a:xfrm>
          <a:prstGeom prst="rect">
            <a:avLst/>
          </a:prstGeom>
          <a:noFill/>
          <a:ln w="9525">
            <a:noFill/>
            <a:miter lim="800000"/>
          </a:ln>
        </p:spPr>
        <p:txBody>
          <a:bodyPr anchor="ctr"/>
          <a:lstStyle>
            <a:lvl1pPr>
              <a:defRPr sz="2000">
                <a:solidFill>
                  <a:schemeClr val="tx1"/>
                </a:solidFill>
                <a:latin typeface="Times New Roman" panose="02020803070505020304" pitchFamily="18" charset="0"/>
                <a:ea typeface="宋体" panose="02010600030101010101" pitchFamily="2" charset="-122"/>
              </a:defRPr>
            </a:lvl1pPr>
            <a:lvl2pPr marL="742950" indent="-285750">
              <a:defRPr sz="2000">
                <a:solidFill>
                  <a:schemeClr val="tx1"/>
                </a:solidFill>
                <a:latin typeface="Times New Roman" panose="02020803070505020304" pitchFamily="18" charset="0"/>
                <a:ea typeface="宋体" panose="02010600030101010101" pitchFamily="2" charset="-122"/>
              </a:defRPr>
            </a:lvl2pPr>
            <a:lvl3pPr marL="1143000" indent="-228600">
              <a:defRPr sz="2000">
                <a:solidFill>
                  <a:schemeClr val="tx1"/>
                </a:solidFill>
                <a:latin typeface="Times New Roman" panose="02020803070505020304" pitchFamily="18" charset="0"/>
                <a:ea typeface="宋体" panose="02010600030101010101" pitchFamily="2" charset="-122"/>
              </a:defRPr>
            </a:lvl3pPr>
            <a:lvl4pPr marL="1600200" indent="-228600">
              <a:defRPr sz="2000">
                <a:solidFill>
                  <a:schemeClr val="tx1"/>
                </a:solidFill>
                <a:latin typeface="Times New Roman" panose="02020803070505020304" pitchFamily="18" charset="0"/>
                <a:ea typeface="宋体" panose="02010600030101010101" pitchFamily="2" charset="-122"/>
              </a:defRPr>
            </a:lvl4pPr>
            <a:lvl5pPr marL="2057400" indent="-228600">
              <a:defRPr sz="2000">
                <a:solidFill>
                  <a:schemeClr val="tx1"/>
                </a:solidFill>
                <a:latin typeface="Times New Roman" panose="02020803070505020304" pitchFamily="18" charset="0"/>
                <a:ea typeface="宋体" panose="02010600030101010101" pitchFamily="2" charset="-122"/>
              </a:defRPr>
            </a:lvl5pPr>
            <a:lvl6pPr marL="2514600" indent="-228600" fontAlgn="base">
              <a:spcBef>
                <a:spcPct val="0"/>
              </a:spcBef>
              <a:spcAft>
                <a:spcPct val="0"/>
              </a:spcAft>
              <a:defRPr sz="2000">
                <a:solidFill>
                  <a:schemeClr val="tx1"/>
                </a:solidFill>
                <a:latin typeface="Times New Roman" panose="02020803070505020304" pitchFamily="18" charset="0"/>
                <a:ea typeface="宋体" panose="02010600030101010101" pitchFamily="2" charset="-122"/>
              </a:defRPr>
            </a:lvl6pPr>
            <a:lvl7pPr marL="2971800" indent="-228600" fontAlgn="base">
              <a:spcBef>
                <a:spcPct val="0"/>
              </a:spcBef>
              <a:spcAft>
                <a:spcPct val="0"/>
              </a:spcAft>
              <a:defRPr sz="2000">
                <a:solidFill>
                  <a:schemeClr val="tx1"/>
                </a:solidFill>
                <a:latin typeface="Times New Roman" panose="02020803070505020304" pitchFamily="18" charset="0"/>
                <a:ea typeface="宋体" panose="02010600030101010101" pitchFamily="2" charset="-122"/>
              </a:defRPr>
            </a:lvl7pPr>
            <a:lvl8pPr marL="3429000" indent="-228600" fontAlgn="base">
              <a:spcBef>
                <a:spcPct val="0"/>
              </a:spcBef>
              <a:spcAft>
                <a:spcPct val="0"/>
              </a:spcAft>
              <a:defRPr sz="2000">
                <a:solidFill>
                  <a:schemeClr val="tx1"/>
                </a:solidFill>
                <a:latin typeface="Times New Roman" panose="02020803070505020304" pitchFamily="18" charset="0"/>
                <a:ea typeface="宋体" panose="02010600030101010101" pitchFamily="2" charset="-122"/>
              </a:defRPr>
            </a:lvl8pPr>
            <a:lvl9pPr marL="3886200" indent="-228600" fontAlgn="base">
              <a:spcBef>
                <a:spcPct val="0"/>
              </a:spcBef>
              <a:spcAft>
                <a:spcPct val="0"/>
              </a:spcAft>
              <a:defRPr sz="2000">
                <a:solidFill>
                  <a:schemeClr val="tx1"/>
                </a:solidFill>
                <a:latin typeface="Times New Roman" panose="02020803070505020304" pitchFamily="18" charset="0"/>
                <a:ea typeface="宋体" panose="02010600030101010101" pitchFamily="2" charset="-122"/>
              </a:defRPr>
            </a:lvl9pPr>
          </a:lstStyle>
          <a:p>
            <a:pPr algn="ctr">
              <a:lnSpc>
                <a:spcPct val="150000"/>
              </a:lnSpc>
              <a:buFontTx/>
              <a:buNone/>
              <a:defRPr/>
            </a:pPr>
            <a:r>
              <a:rPr kumimoji="1" lang="zh-CN" altLang="en-US" sz="5400" b="1" dirty="0">
                <a:solidFill>
                  <a:srgbClr val="990033"/>
                </a:solidFill>
                <a:latin typeface="微软雅黑" pitchFamily="34" charset="-122"/>
                <a:ea typeface="微软雅黑" pitchFamily="34" charset="-122"/>
                <a:sym typeface="+mn-ea"/>
              </a:rPr>
              <a:t>   </a:t>
            </a:r>
            <a:r>
              <a:rPr kumimoji="1" lang="zh-CN" altLang="en-US" sz="5400" b="1" dirty="0">
                <a:solidFill>
                  <a:srgbClr val="FF0000"/>
                </a:solidFill>
                <a:latin typeface="微软雅黑" pitchFamily="34" charset="-122"/>
                <a:ea typeface="微软雅黑" pitchFamily="34" charset="-122"/>
                <a:sym typeface="+mn-ea"/>
              </a:rPr>
              <a:t>谢谢各位！</a:t>
            </a:r>
            <a:endParaRPr kumimoji="1" lang="zh-CN" altLang="en-US" sz="5400" b="1" dirty="0">
              <a:solidFill>
                <a:srgbClr val="FF0000"/>
              </a:solidFill>
              <a:effectLst>
                <a:outerShdw blurRad="38100" dist="38100" dir="2700000" algn="tl">
                  <a:srgbClr val="C0C0C0"/>
                </a:outerShdw>
              </a:effectLst>
              <a:latin typeface="微软雅黑" pitchFamily="34" charset="-122"/>
              <a:ea typeface="微软雅黑" pitchFamily="34" charset="-122"/>
              <a:sym typeface="+mn-ea"/>
            </a:endParaRPr>
          </a:p>
          <a:p>
            <a:pPr algn="ctr">
              <a:spcBef>
                <a:spcPct val="20000"/>
              </a:spcBef>
              <a:buFontTx/>
              <a:buNone/>
              <a:defRPr/>
            </a:pPr>
            <a:endParaRPr kumimoji="1" lang="zh-CN" altLang="en-US" sz="5400" b="1" dirty="0">
              <a:latin typeface="微软雅黑" pitchFamily="34" charset="-122"/>
              <a:ea typeface="微软雅黑" pitchFamily="34" charset="-122"/>
              <a:sym typeface="+mn-ea"/>
            </a:endParaRPr>
          </a:p>
        </p:txBody>
      </p:sp>
      <p:pic>
        <p:nvPicPr>
          <p:cNvPr id="40962" name="图片 6" descr="SYSU LOGO.png">
            <a:extLst>
              <a:ext uri="{FF2B5EF4-FFF2-40B4-BE49-F238E27FC236}">
                <a16:creationId xmlns:a16="http://schemas.microsoft.com/office/drawing/2014/main" id="{7FDD064E-D5B5-4E79-85FD-B89E783CAE0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1789" y="47626"/>
            <a:ext cx="808037" cy="8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63" name="Picture 5" descr="http://www.sysu.edu.cn/2012/images/content/2012-11/20121112011113599818.jpg">
            <a:extLst>
              <a:ext uri="{FF2B5EF4-FFF2-40B4-BE49-F238E27FC236}">
                <a16:creationId xmlns:a16="http://schemas.microsoft.com/office/drawing/2014/main" id="{64E4B99B-4447-49D8-AFBF-743C698E6CD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981076"/>
            <a:ext cx="9144000" cy="587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random/>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0481" name="Rectangle 2">
            <a:extLst>
              <a:ext uri="{FF2B5EF4-FFF2-40B4-BE49-F238E27FC236}">
                <a16:creationId xmlns:a16="http://schemas.microsoft.com/office/drawing/2014/main" id="{DFCE4B42-B142-4F7D-BE00-34EF4812D952}"/>
              </a:ext>
            </a:extLst>
          </p:cNvPr>
          <p:cNvSpPr>
            <a:spLocks noGrp="1" noChangeArrowheads="1"/>
          </p:cNvSpPr>
          <p:nvPr>
            <p:ph type="title"/>
          </p:nvPr>
        </p:nvSpPr>
        <p:spPr>
          <a:xfrm>
            <a:off x="1524000" y="1"/>
            <a:ext cx="7812088" cy="7207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r>
              <a:rPr lang="zh-CN" altLang="zh-CN" sz="4000" b="1" dirty="0">
                <a:solidFill>
                  <a:srgbClr val="C00000"/>
                </a:solidFill>
                <a:latin typeface="微软雅黑" panose="020B0503020204020204" pitchFamily="34" charset="-122"/>
                <a:ea typeface="微软雅黑" panose="020B0503020204020204" pitchFamily="34" charset="-122"/>
              </a:rPr>
              <a:t>福岛核污水产生及</a:t>
            </a:r>
            <a:r>
              <a:rPr lang="zh-CN" altLang="en-US" sz="4000" b="1" dirty="0">
                <a:solidFill>
                  <a:srgbClr val="C00000"/>
                </a:solidFill>
                <a:latin typeface="微软雅黑" panose="020B0503020204020204" pitchFamily="34" charset="-122"/>
                <a:ea typeface="微软雅黑" panose="020B0503020204020204" pitchFamily="34" charset="-122"/>
              </a:rPr>
              <a:t>海洋处置背景</a:t>
            </a:r>
            <a:endParaRPr lang="en-US" altLang="zh-CN" sz="4000" b="1" dirty="0">
              <a:solidFill>
                <a:srgbClr val="C00000"/>
              </a:solidFill>
              <a:latin typeface="微软雅黑" panose="020B0503020204020204" pitchFamily="34" charset="-122"/>
              <a:ea typeface="微软雅黑" panose="020B0503020204020204" pitchFamily="34" charset="-122"/>
            </a:endParaRPr>
          </a:p>
        </p:txBody>
      </p:sp>
      <p:sp>
        <p:nvSpPr>
          <p:cNvPr id="19459" name="Rectangle 3">
            <a:extLst>
              <a:ext uri="{FF2B5EF4-FFF2-40B4-BE49-F238E27FC236}">
                <a16:creationId xmlns:a16="http://schemas.microsoft.com/office/drawing/2014/main" id="{67CAB900-D8B1-46D5-B349-89FA66DEAD0D}"/>
              </a:ext>
            </a:extLst>
          </p:cNvPr>
          <p:cNvSpPr>
            <a:spLocks noGrp="1" noChangeArrowheads="1"/>
          </p:cNvSpPr>
          <p:nvPr>
            <p:ph idx="1"/>
          </p:nvPr>
        </p:nvSpPr>
        <p:spPr>
          <a:xfrm>
            <a:off x="1524000" y="981076"/>
            <a:ext cx="9144000" cy="2663949"/>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85000" lnSpcReduction="20000"/>
          </a:bodyPr>
          <a:lstStyle/>
          <a:p>
            <a:pPr latinLnBrk="1">
              <a:lnSpc>
                <a:spcPct val="150000"/>
              </a:lnSpc>
              <a:buSzPct val="100000"/>
              <a:buFont typeface="Arial" panose="020B0604020202020204" pitchFamily="34" charset="0"/>
              <a:buChar char="•"/>
            </a:pPr>
            <a:r>
              <a:rPr kumimoji="1" lang="en-US" altLang="zh-CN" sz="2400" dirty="0">
                <a:latin typeface="微软雅黑" panose="020B0503020204020204" pitchFamily="34" charset="-122"/>
                <a:ea typeface="微软雅黑" panose="020B0503020204020204" pitchFamily="34" charset="-122"/>
              </a:rPr>
              <a:t>2011</a:t>
            </a:r>
            <a:r>
              <a:rPr kumimoji="1" lang="zh-CN" altLang="zh-CN" sz="2400" dirty="0">
                <a:latin typeface="微软雅黑" panose="020B0503020204020204" pitchFamily="34" charset="-122"/>
                <a:ea typeface="微软雅黑" panose="020B0503020204020204" pitchFamily="34" charset="-122"/>
              </a:rPr>
              <a:t>年</a:t>
            </a:r>
            <a:r>
              <a:rPr kumimoji="1" lang="en-US" altLang="zh-CN" sz="2400" dirty="0">
                <a:latin typeface="微软雅黑" panose="020B0503020204020204" pitchFamily="34" charset="-122"/>
                <a:ea typeface="微软雅黑" panose="020B0503020204020204" pitchFamily="34" charset="-122"/>
              </a:rPr>
              <a:t>3</a:t>
            </a:r>
            <a:r>
              <a:rPr kumimoji="1" lang="zh-CN" altLang="zh-CN" sz="2400" dirty="0">
                <a:latin typeface="微软雅黑" panose="020B0503020204020204" pitchFamily="34" charset="-122"/>
                <a:ea typeface="微软雅黑" panose="020B0503020204020204" pitchFamily="34" charset="-122"/>
              </a:rPr>
              <a:t>月</a:t>
            </a:r>
            <a:r>
              <a:rPr kumimoji="1" lang="en-US" altLang="zh-CN" sz="2400" dirty="0">
                <a:latin typeface="微软雅黑" panose="020B0503020204020204" pitchFamily="34" charset="-122"/>
                <a:ea typeface="微软雅黑" panose="020B0503020204020204" pitchFamily="34" charset="-122"/>
              </a:rPr>
              <a:t>11</a:t>
            </a:r>
            <a:r>
              <a:rPr kumimoji="1" lang="zh-CN" altLang="zh-CN" sz="2400" dirty="0">
                <a:latin typeface="微软雅黑" panose="020B0503020204020204" pitchFamily="34" charset="-122"/>
                <a:ea typeface="微软雅黑" panose="020B0503020204020204" pitchFamily="34" charset="-122"/>
              </a:rPr>
              <a:t>日，日本东部发生里氏</a:t>
            </a:r>
            <a:r>
              <a:rPr kumimoji="1" lang="en-US" altLang="zh-CN" sz="2400" dirty="0">
                <a:latin typeface="微软雅黑" panose="020B0503020204020204" pitchFamily="34" charset="-122"/>
                <a:ea typeface="微软雅黑" panose="020B0503020204020204" pitchFamily="34" charset="-122"/>
              </a:rPr>
              <a:t>9.0</a:t>
            </a:r>
            <a:r>
              <a:rPr kumimoji="1" lang="zh-CN" altLang="zh-CN" sz="2400" dirty="0">
                <a:latin typeface="微软雅黑" panose="020B0503020204020204" pitchFamily="34" charset="-122"/>
                <a:ea typeface="微软雅黑" panose="020B0503020204020204" pitchFamily="34" charset="-122"/>
              </a:rPr>
              <a:t>级特大地震并引发海啸</a:t>
            </a:r>
            <a:endParaRPr kumimoji="1" lang="en-US" altLang="zh-CN" sz="2400" dirty="0">
              <a:latin typeface="微软雅黑" panose="020B0503020204020204" pitchFamily="34" charset="-122"/>
              <a:ea typeface="微软雅黑" panose="020B0503020204020204" pitchFamily="34" charset="-122"/>
            </a:endParaRPr>
          </a:p>
          <a:p>
            <a:pPr latinLnBrk="1">
              <a:lnSpc>
                <a:spcPct val="150000"/>
              </a:lnSpc>
              <a:buSzPct val="100000"/>
              <a:buFont typeface="Arial" panose="020B0604020202020204" pitchFamily="34" charset="0"/>
              <a:buChar char="•"/>
            </a:pPr>
            <a:r>
              <a:rPr kumimoji="1" lang="zh-CN" altLang="zh-CN" sz="2400" dirty="0">
                <a:latin typeface="微软雅黑" panose="020B0503020204020204" pitchFamily="34" charset="-122"/>
                <a:ea typeface="微软雅黑" panose="020B0503020204020204" pitchFamily="34" charset="-122"/>
              </a:rPr>
              <a:t>海水淹没福岛第一核电站柴油机厂房</a:t>
            </a:r>
            <a:r>
              <a:rPr kumimoji="1" lang="zh-CN" altLang="en-US" sz="2400" dirty="0">
                <a:latin typeface="微软雅黑" panose="020B0503020204020204" pitchFamily="34" charset="-122"/>
                <a:ea typeface="微软雅黑" panose="020B0503020204020204" pitchFamily="34" charset="-122"/>
              </a:rPr>
              <a:t>，</a:t>
            </a:r>
            <a:r>
              <a:rPr kumimoji="1" lang="zh-CN" altLang="zh-CN" sz="2400" dirty="0">
                <a:latin typeface="微软雅黑" panose="020B0503020204020204" pitchFamily="34" charset="-122"/>
                <a:ea typeface="微软雅黑" panose="020B0503020204020204" pitchFamily="34" charset="-122"/>
              </a:rPr>
              <a:t>导致重大核事故</a:t>
            </a:r>
            <a:endParaRPr kumimoji="1" lang="en-US" altLang="zh-CN" sz="2400" dirty="0">
              <a:latin typeface="微软雅黑" panose="020B0503020204020204" pitchFamily="34" charset="-122"/>
              <a:ea typeface="微软雅黑" panose="020B0503020204020204" pitchFamily="34" charset="-122"/>
            </a:endParaRPr>
          </a:p>
          <a:p>
            <a:pPr latinLnBrk="1">
              <a:lnSpc>
                <a:spcPct val="150000"/>
              </a:lnSpc>
              <a:buSzPct val="100000"/>
              <a:buFont typeface="Arial" panose="020B0604020202020204" pitchFamily="34" charset="0"/>
              <a:buChar char="•"/>
            </a:pPr>
            <a:r>
              <a:rPr kumimoji="1" lang="zh-CN" altLang="zh-CN" sz="2400" dirty="0">
                <a:latin typeface="微软雅黑" panose="020B0503020204020204" pitchFamily="34" charset="-122"/>
                <a:ea typeface="微软雅黑" panose="020B0503020204020204" pitchFamily="34" charset="-122"/>
              </a:rPr>
              <a:t>福岛事故发生后，福岛第一核电站每天产生约</a:t>
            </a:r>
            <a:r>
              <a:rPr kumimoji="1" lang="en-US" altLang="zh-CN" sz="2400" dirty="0">
                <a:latin typeface="微软雅黑" panose="020B0503020204020204" pitchFamily="34" charset="-122"/>
                <a:ea typeface="微软雅黑" panose="020B0503020204020204" pitchFamily="34" charset="-122"/>
              </a:rPr>
              <a:t>180</a:t>
            </a:r>
            <a:r>
              <a:rPr kumimoji="1" lang="zh-CN" altLang="zh-CN" sz="2400" dirty="0">
                <a:latin typeface="微软雅黑" panose="020B0503020204020204" pitchFamily="34" charset="-122"/>
                <a:ea typeface="微软雅黑" panose="020B0503020204020204" pitchFamily="34" charset="-122"/>
              </a:rPr>
              <a:t>吨核污水</a:t>
            </a:r>
            <a:endParaRPr kumimoji="1" lang="en-US" altLang="zh-CN" sz="2400" dirty="0">
              <a:latin typeface="微软雅黑" panose="020B0503020204020204" pitchFamily="34" charset="-122"/>
              <a:ea typeface="微软雅黑" panose="020B0503020204020204" pitchFamily="34" charset="-122"/>
            </a:endParaRPr>
          </a:p>
          <a:p>
            <a:pPr latinLnBrk="1">
              <a:lnSpc>
                <a:spcPct val="150000"/>
              </a:lnSpc>
              <a:buSzPct val="100000"/>
              <a:buFont typeface="Arial" panose="020B0604020202020204" pitchFamily="34" charset="0"/>
              <a:buChar char="•"/>
            </a:pPr>
            <a:endParaRPr kumimoji="1" lang="en-US" altLang="zh-CN" sz="2400" b="1" dirty="0">
              <a:latin typeface="微软雅黑" panose="020B0503020204020204" pitchFamily="34" charset="-122"/>
              <a:ea typeface="微软雅黑" panose="020B0503020204020204" pitchFamily="34" charset="-122"/>
            </a:endParaRPr>
          </a:p>
          <a:p>
            <a:pPr latinLnBrk="1">
              <a:lnSpc>
                <a:spcPct val="150000"/>
              </a:lnSpc>
              <a:buSzPct val="100000"/>
              <a:buFont typeface="Arial" panose="020B0604020202020204" pitchFamily="34" charset="0"/>
              <a:buChar char="•"/>
            </a:pPr>
            <a:r>
              <a:rPr kumimoji="1" lang="zh-CN" altLang="zh-CN" sz="2400" b="1" dirty="0">
                <a:latin typeface="微软雅黑" panose="020B0503020204020204" pitchFamily="34" charset="-122"/>
                <a:ea typeface="微软雅黑" panose="020B0503020204020204" pitchFamily="34" charset="-122"/>
              </a:rPr>
              <a:t>核污水主要来源如下：</a:t>
            </a:r>
            <a:endParaRPr kumimoji="1" lang="zh-CN" altLang="en-US" sz="2400" b="1" dirty="0">
              <a:latin typeface="微软雅黑" panose="020B0503020204020204" pitchFamily="34" charset="-122"/>
              <a:ea typeface="微软雅黑" panose="020B0503020204020204" pitchFamily="34" charset="-122"/>
            </a:endParaRPr>
          </a:p>
        </p:txBody>
      </p:sp>
      <p:pic>
        <p:nvPicPr>
          <p:cNvPr id="20483" name="图片 6" descr="SYSU LOGO.png">
            <a:extLst>
              <a:ext uri="{FF2B5EF4-FFF2-40B4-BE49-F238E27FC236}">
                <a16:creationId xmlns:a16="http://schemas.microsoft.com/office/drawing/2014/main" id="{CD6D2151-6457-430A-B856-EFDB0EF50D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48528" y="1"/>
            <a:ext cx="1187450" cy="1017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0" name="图示 9">
            <a:extLst>
              <a:ext uri="{FF2B5EF4-FFF2-40B4-BE49-F238E27FC236}">
                <a16:creationId xmlns:a16="http://schemas.microsoft.com/office/drawing/2014/main" id="{A2CB345B-689B-4F0F-9A37-0791F1837063}"/>
              </a:ext>
            </a:extLst>
          </p:cNvPr>
          <p:cNvGraphicFramePr/>
          <p:nvPr>
            <p:extLst>
              <p:ext uri="{D42A27DB-BD31-4B8C-83A1-F6EECF244321}">
                <p14:modId xmlns:p14="http://schemas.microsoft.com/office/powerpoint/2010/main" val="292131900"/>
              </p:ext>
            </p:extLst>
          </p:nvPr>
        </p:nvGraphicFramePr>
        <p:xfrm>
          <a:off x="551384" y="3441575"/>
          <a:ext cx="11233248" cy="23762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random/>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1505" name="Rectangle 2">
            <a:extLst>
              <a:ext uri="{FF2B5EF4-FFF2-40B4-BE49-F238E27FC236}">
                <a16:creationId xmlns:a16="http://schemas.microsoft.com/office/drawing/2014/main" id="{8EC18B38-E7AF-4FF4-A2EE-589995288D9D}"/>
              </a:ext>
            </a:extLst>
          </p:cNvPr>
          <p:cNvSpPr>
            <a:spLocks noGrp="1" noChangeArrowheads="1"/>
          </p:cNvSpPr>
          <p:nvPr>
            <p:ph type="title"/>
          </p:nvPr>
        </p:nvSpPr>
        <p:spPr>
          <a:xfrm>
            <a:off x="1524000" y="1"/>
            <a:ext cx="8027988" cy="764704"/>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zh-CN" altLang="zh-CN" sz="4000" b="1" dirty="0">
                <a:solidFill>
                  <a:srgbClr val="C00000"/>
                </a:solidFill>
                <a:latin typeface="微软雅黑" panose="020B0503020204020204" pitchFamily="34" charset="-122"/>
                <a:ea typeface="微软雅黑" panose="020B0503020204020204" pitchFamily="34" charset="-122"/>
              </a:rPr>
              <a:t>福岛核污水产生及</a:t>
            </a:r>
            <a:r>
              <a:rPr lang="zh-CN" altLang="en-US" sz="4000" b="1" dirty="0">
                <a:solidFill>
                  <a:srgbClr val="C00000"/>
                </a:solidFill>
                <a:latin typeface="微软雅黑" panose="020B0503020204020204" pitchFamily="34" charset="-122"/>
                <a:ea typeface="微软雅黑" panose="020B0503020204020204" pitchFamily="34" charset="-122"/>
              </a:rPr>
              <a:t>海洋处置背景</a:t>
            </a:r>
            <a:endParaRPr lang="en-US" altLang="zh-CN" sz="4000" b="1" dirty="0">
              <a:solidFill>
                <a:srgbClr val="C00000"/>
              </a:solidFill>
              <a:latin typeface="微软雅黑" panose="020B0503020204020204" pitchFamily="34" charset="-122"/>
              <a:ea typeface="微软雅黑" panose="020B0503020204020204" pitchFamily="34" charset="-122"/>
            </a:endParaRPr>
          </a:p>
        </p:txBody>
      </p:sp>
      <p:sp>
        <p:nvSpPr>
          <p:cNvPr id="19459" name="Rectangle 3">
            <a:extLst>
              <a:ext uri="{FF2B5EF4-FFF2-40B4-BE49-F238E27FC236}">
                <a16:creationId xmlns:a16="http://schemas.microsoft.com/office/drawing/2014/main" id="{61DC4714-66E4-4D0A-AE59-0B73F4BB9D33}"/>
              </a:ext>
            </a:extLst>
          </p:cNvPr>
          <p:cNvSpPr>
            <a:spLocks noGrp="1" noChangeArrowheads="1"/>
          </p:cNvSpPr>
          <p:nvPr>
            <p:ph idx="1"/>
          </p:nvPr>
        </p:nvSpPr>
        <p:spPr>
          <a:xfrm>
            <a:off x="623392" y="981075"/>
            <a:ext cx="11449272" cy="5761038"/>
          </a:xfrm>
        </p:spPr>
        <p:txBody>
          <a:bodyPr/>
          <a:lstStyle/>
          <a:p>
            <a:pPr latinLnBrk="1">
              <a:lnSpc>
                <a:spcPct val="150000"/>
              </a:lnSpc>
              <a:buSzPct val="100000"/>
              <a:buFont typeface="Arial" panose="020B0604020202020204" pitchFamily="34" charset="0"/>
              <a:buChar char="•"/>
              <a:defRPr/>
            </a:pPr>
            <a:r>
              <a:rPr kumimoji="1" lang="zh-CN" altLang="zh-CN" sz="2400" dirty="0">
                <a:latin typeface="微软雅黑" panose="020B0503020204020204" pitchFamily="34" charset="-122"/>
                <a:ea typeface="微软雅黑" panose="020B0503020204020204" pitchFamily="34" charset="-122"/>
              </a:rPr>
              <a:t>福岛核电站</a:t>
            </a:r>
            <a:r>
              <a:rPr kumimoji="1" lang="zh-CN" altLang="en-US" sz="2400" dirty="0">
                <a:latin typeface="微软雅黑" panose="020B0503020204020204" pitchFamily="34" charset="-122"/>
                <a:ea typeface="微软雅黑" panose="020B0503020204020204" pitchFamily="34" charset="-122"/>
              </a:rPr>
              <a:t>（东电公司）：</a:t>
            </a:r>
            <a:r>
              <a:rPr kumimoji="1" lang="zh-CN" altLang="zh-CN" sz="2400" dirty="0">
                <a:latin typeface="微软雅黑" panose="020B0503020204020204" pitchFamily="34" charset="-122"/>
                <a:ea typeface="微软雅黑" panose="020B0503020204020204" pitchFamily="34" charset="-122"/>
              </a:rPr>
              <a:t>对放射性物质污染的核污水通过去除多种放射性核素的先进液体处理系统</a:t>
            </a:r>
            <a:r>
              <a:rPr kumimoji="1" lang="zh-CN" altLang="zh-CN" sz="2400" dirty="0">
                <a:highlight>
                  <a:srgbClr val="FFFF00"/>
                </a:highlight>
                <a:latin typeface="微软雅黑" panose="020B0503020204020204" pitchFamily="34" charset="-122"/>
                <a:ea typeface="微软雅黑" panose="020B0503020204020204" pitchFamily="34" charset="-122"/>
              </a:rPr>
              <a:t>（</a:t>
            </a:r>
            <a:r>
              <a:rPr kumimoji="1" lang="zh-CN" altLang="en-US" sz="2400" dirty="0">
                <a:highlight>
                  <a:srgbClr val="FFFF00"/>
                </a:highlight>
                <a:latin typeface="微软雅黑" panose="020B0503020204020204" pitchFamily="34" charset="-122"/>
                <a:ea typeface="微软雅黑" panose="020B0503020204020204" pitchFamily="34" charset="-122"/>
              </a:rPr>
              <a:t> </a:t>
            </a:r>
            <a:r>
              <a:rPr kumimoji="1" lang="zh-CN" altLang="zh-CN" sz="2400" dirty="0">
                <a:highlight>
                  <a:srgbClr val="FFFF00"/>
                </a:highlight>
                <a:latin typeface="微软雅黑" panose="020B0503020204020204" pitchFamily="34" charset="-122"/>
                <a:ea typeface="微软雅黑" panose="020B0503020204020204" pitchFamily="34" charset="-122"/>
              </a:rPr>
              <a:t>“</a:t>
            </a:r>
            <a:r>
              <a:rPr kumimoji="1" lang="en-US" altLang="zh-CN" sz="2400" dirty="0">
                <a:highlight>
                  <a:srgbClr val="FFFF00"/>
                </a:highlight>
                <a:latin typeface="微软雅黑" panose="020B0503020204020204" pitchFamily="34" charset="-122"/>
                <a:ea typeface="微软雅黑" panose="020B0503020204020204" pitchFamily="34" charset="-122"/>
              </a:rPr>
              <a:t>ALPS</a:t>
            </a:r>
            <a:r>
              <a:rPr kumimoji="1" lang="zh-CN" altLang="zh-CN" sz="2400" dirty="0">
                <a:highlight>
                  <a:srgbClr val="FFFF00"/>
                </a:highlight>
                <a:latin typeface="微软雅黑" panose="020B0503020204020204" pitchFamily="34" charset="-122"/>
                <a:ea typeface="微软雅黑" panose="020B0503020204020204" pitchFamily="34" charset="-122"/>
              </a:rPr>
              <a:t>”）进行处理</a:t>
            </a:r>
            <a:r>
              <a:rPr kumimoji="1" lang="zh-CN" altLang="zh-CN" sz="2400" dirty="0">
                <a:latin typeface="微软雅黑" panose="020B0503020204020204" pitchFamily="34" charset="-122"/>
                <a:ea typeface="微软雅黑" panose="020B0503020204020204" pitchFamily="34" charset="-122"/>
              </a:rPr>
              <a:t>，并</a:t>
            </a:r>
            <a:r>
              <a:rPr kumimoji="1" lang="zh-CN" altLang="zh-CN" sz="2400" dirty="0">
                <a:highlight>
                  <a:srgbClr val="FFFF00"/>
                </a:highlight>
                <a:latin typeface="微软雅黑" panose="020B0503020204020204" pitchFamily="34" charset="-122"/>
                <a:ea typeface="微软雅黑" panose="020B0503020204020204" pitchFamily="34" charset="-122"/>
              </a:rPr>
              <a:t>存储</a:t>
            </a:r>
            <a:r>
              <a:rPr kumimoji="1" lang="zh-CN" altLang="zh-CN" sz="2400" dirty="0">
                <a:latin typeface="微软雅黑" panose="020B0503020204020204" pitchFamily="34" charset="-122"/>
                <a:ea typeface="微软雅黑" panose="020B0503020204020204" pitchFamily="34" charset="-122"/>
              </a:rPr>
              <a:t>在厂址内等待后续处置。但受技术限制，仍然不能去除氚等放射性物质</a:t>
            </a:r>
            <a:r>
              <a:rPr kumimoji="1" lang="zh-CN" altLang="en-US" sz="2400" dirty="0">
                <a:latin typeface="微软雅黑" panose="020B0503020204020204" pitchFamily="34" charset="-122"/>
                <a:ea typeface="微软雅黑" panose="020B0503020204020204" pitchFamily="34" charset="-122"/>
              </a:rPr>
              <a:t>（</a:t>
            </a:r>
            <a:r>
              <a:rPr kumimoji="1" lang="en-US" altLang="zh-CN" sz="2400" dirty="0">
                <a:latin typeface="微软雅黑" panose="020B0503020204020204" pitchFamily="34" charset="-122"/>
                <a:ea typeface="微软雅黑" panose="020B0503020204020204" pitchFamily="34" charset="-122"/>
              </a:rPr>
              <a:t>60</a:t>
            </a:r>
            <a:r>
              <a:rPr kumimoji="1" lang="zh-CN" altLang="en-US" sz="2400" dirty="0">
                <a:latin typeface="微软雅黑" panose="020B0503020204020204" pitchFamily="34" charset="-122"/>
                <a:ea typeface="微软雅黑" panose="020B0503020204020204" pitchFamily="34" charset="-122"/>
              </a:rPr>
              <a:t>余种核素）</a:t>
            </a:r>
            <a:endParaRPr kumimoji="1" lang="en-US" altLang="zh-CN" sz="2400" dirty="0">
              <a:latin typeface="微软雅黑" panose="020B0503020204020204" pitchFamily="34" charset="-122"/>
              <a:ea typeface="微软雅黑" panose="020B0503020204020204" pitchFamily="34" charset="-122"/>
            </a:endParaRPr>
          </a:p>
          <a:p>
            <a:pPr>
              <a:lnSpc>
                <a:spcPct val="150000"/>
              </a:lnSpc>
              <a:buSzPct val="100000"/>
              <a:buFont typeface="Arial" panose="020B0604020202020204" pitchFamily="34" charset="0"/>
              <a:buChar char="•"/>
              <a:defRPr/>
            </a:pPr>
            <a:r>
              <a:rPr kumimoji="1" lang="zh-CN" altLang="zh-CN" sz="2400" dirty="0">
                <a:latin typeface="微软雅黑" panose="020B0503020204020204" pitchFamily="34" charset="-122"/>
                <a:ea typeface="微软雅黑" panose="020B0503020204020204" pitchFamily="34" charset="-122"/>
              </a:rPr>
              <a:t>现有约</a:t>
            </a:r>
            <a:r>
              <a:rPr kumimoji="1" lang="en-US" altLang="zh-CN" sz="2400" dirty="0">
                <a:latin typeface="微软雅黑" panose="020B0503020204020204" pitchFamily="34" charset="-122"/>
                <a:ea typeface="微软雅黑" panose="020B0503020204020204" pitchFamily="34" charset="-122"/>
              </a:rPr>
              <a:t>137</a:t>
            </a:r>
            <a:r>
              <a:rPr kumimoji="1" lang="zh-CN" altLang="zh-CN" sz="2400" dirty="0">
                <a:latin typeface="微软雅黑" panose="020B0503020204020204" pitchFamily="34" charset="-122"/>
                <a:ea typeface="微软雅黑" panose="020B0503020204020204" pitchFamily="34" charset="-122"/>
              </a:rPr>
              <a:t>万吨核污水的一千个存储罐将于</a:t>
            </a:r>
            <a:r>
              <a:rPr kumimoji="1" lang="en-US" altLang="zh-CN" sz="2400" dirty="0">
                <a:latin typeface="微软雅黑" panose="020B0503020204020204" pitchFamily="34" charset="-122"/>
                <a:ea typeface="微软雅黑" panose="020B0503020204020204" pitchFamily="34" charset="-122"/>
              </a:rPr>
              <a:t>2022</a:t>
            </a:r>
            <a:r>
              <a:rPr kumimoji="1" lang="zh-CN" altLang="zh-CN" sz="2400" dirty="0">
                <a:latin typeface="微软雅黑" panose="020B0503020204020204" pitchFamily="34" charset="-122"/>
                <a:ea typeface="微软雅黑" panose="020B0503020204020204" pitchFamily="34" charset="-122"/>
              </a:rPr>
              <a:t>年达到饱和状态</a:t>
            </a:r>
            <a:endParaRPr kumimoji="1" lang="en-US" altLang="zh-CN" sz="2400" dirty="0">
              <a:latin typeface="微软雅黑" panose="020B0503020204020204" pitchFamily="34" charset="-122"/>
              <a:ea typeface="微软雅黑" panose="020B0503020204020204" pitchFamily="34" charset="-122"/>
            </a:endParaRPr>
          </a:p>
          <a:p>
            <a:pPr latinLnBrk="1">
              <a:lnSpc>
                <a:spcPct val="150000"/>
              </a:lnSpc>
              <a:buSzPct val="100000"/>
              <a:defRPr/>
            </a:pPr>
            <a:r>
              <a:rPr kumimoji="1" lang="zh-CN" altLang="zh-CN" sz="2400" dirty="0">
                <a:latin typeface="微软雅黑" panose="020B0503020204020204" pitchFamily="34" charset="-122"/>
                <a:ea typeface="微软雅黑" panose="020B0503020204020204" pitchFamily="34" charset="-122"/>
              </a:rPr>
              <a:t>经日本政府请求，国际原子能机构（</a:t>
            </a:r>
            <a:r>
              <a:rPr kumimoji="1" lang="en-US" altLang="zh-CN" sz="2400" dirty="0">
                <a:latin typeface="微软雅黑" panose="020B0503020204020204" pitchFamily="34" charset="-122"/>
                <a:ea typeface="微软雅黑" panose="020B0503020204020204" pitchFamily="34" charset="-122"/>
              </a:rPr>
              <a:t>IAEA</a:t>
            </a:r>
            <a:r>
              <a:rPr kumimoji="1" lang="zh-CN" altLang="zh-CN" sz="2400" dirty="0">
                <a:latin typeface="微软雅黑" panose="020B0503020204020204" pitchFamily="34" charset="-122"/>
                <a:ea typeface="微软雅黑" panose="020B0503020204020204" pitchFamily="34" charset="-122"/>
              </a:rPr>
              <a:t>）成立</a:t>
            </a:r>
            <a:r>
              <a:rPr kumimoji="1" lang="zh-CN" altLang="zh-CN" sz="2400" dirty="0">
                <a:highlight>
                  <a:srgbClr val="FFFF00"/>
                </a:highlight>
                <a:latin typeface="微软雅黑" panose="020B0503020204020204" pitchFamily="34" charset="-122"/>
                <a:ea typeface="微软雅黑" panose="020B0503020204020204" pitchFamily="34" charset="-122"/>
              </a:rPr>
              <a:t>审议路线图计划国际同行小组</a:t>
            </a:r>
            <a:r>
              <a:rPr kumimoji="1" lang="zh-CN" altLang="en-US" sz="2400" dirty="0">
                <a:latin typeface="微软雅黑" panose="020B0503020204020204" pitchFamily="34" charset="-122"/>
                <a:ea typeface="微软雅黑" panose="020B0503020204020204" pitchFamily="34" charset="-122"/>
              </a:rPr>
              <a:t>，</a:t>
            </a:r>
            <a:r>
              <a:rPr kumimoji="1" lang="en-US" altLang="zh-CN" sz="2400" dirty="0">
                <a:latin typeface="微软雅黑" panose="020B0503020204020204" pitchFamily="34" charset="-122"/>
                <a:ea typeface="微软雅黑" panose="020B0503020204020204" pitchFamily="34" charset="-122"/>
              </a:rPr>
              <a:t>2013</a:t>
            </a:r>
            <a:r>
              <a:rPr kumimoji="1" lang="zh-CN" altLang="zh-CN" sz="2400" dirty="0">
                <a:latin typeface="微软雅黑" panose="020B0503020204020204" pitchFamily="34" charset="-122"/>
                <a:ea typeface="微软雅黑" panose="020B0503020204020204" pitchFamily="34" charset="-122"/>
              </a:rPr>
              <a:t>年</a:t>
            </a:r>
            <a:r>
              <a:rPr kumimoji="1" lang="en-US" altLang="zh-CN" sz="2400" dirty="0">
                <a:latin typeface="微软雅黑" panose="020B0503020204020204" pitchFamily="34" charset="-122"/>
                <a:ea typeface="微软雅黑" panose="020B0503020204020204" pitchFamily="34" charset="-122"/>
              </a:rPr>
              <a:t>4</a:t>
            </a:r>
            <a:r>
              <a:rPr kumimoji="1" lang="zh-CN" altLang="zh-CN" sz="2400" dirty="0">
                <a:latin typeface="微软雅黑" panose="020B0503020204020204" pitchFamily="34" charset="-122"/>
                <a:ea typeface="微软雅黑" panose="020B0503020204020204" pitchFamily="34" charset="-122"/>
              </a:rPr>
              <a:t>月、</a:t>
            </a:r>
            <a:r>
              <a:rPr kumimoji="1" lang="en-US" altLang="zh-CN" sz="2400" dirty="0">
                <a:latin typeface="微软雅黑" panose="020B0503020204020204" pitchFamily="34" charset="-122"/>
                <a:ea typeface="微软雅黑" panose="020B0503020204020204" pitchFamily="34" charset="-122"/>
              </a:rPr>
              <a:t>2013</a:t>
            </a:r>
            <a:r>
              <a:rPr kumimoji="1" lang="zh-CN" altLang="zh-CN" sz="2400" dirty="0">
                <a:latin typeface="微软雅黑" panose="020B0503020204020204" pitchFamily="34" charset="-122"/>
                <a:ea typeface="微软雅黑" panose="020B0503020204020204" pitchFamily="34" charset="-122"/>
              </a:rPr>
              <a:t>年</a:t>
            </a:r>
            <a:r>
              <a:rPr kumimoji="1" lang="en-US" altLang="zh-CN" sz="2400" dirty="0">
                <a:latin typeface="微软雅黑" panose="020B0503020204020204" pitchFamily="34" charset="-122"/>
                <a:ea typeface="微软雅黑" panose="020B0503020204020204" pitchFamily="34" charset="-122"/>
              </a:rPr>
              <a:t>11</a:t>
            </a:r>
            <a:r>
              <a:rPr kumimoji="1" lang="zh-CN" altLang="zh-CN" sz="2400" dirty="0">
                <a:latin typeface="微软雅黑" panose="020B0503020204020204" pitchFamily="34" charset="-122"/>
                <a:ea typeface="微软雅黑" panose="020B0503020204020204" pitchFamily="34" charset="-122"/>
              </a:rPr>
              <a:t>月至</a:t>
            </a:r>
            <a:r>
              <a:rPr kumimoji="1" lang="en-US" altLang="zh-CN" sz="2400" dirty="0">
                <a:latin typeface="微软雅黑" panose="020B0503020204020204" pitchFamily="34" charset="-122"/>
                <a:ea typeface="微软雅黑" panose="020B0503020204020204" pitchFamily="34" charset="-122"/>
              </a:rPr>
              <a:t>12</a:t>
            </a:r>
            <a:r>
              <a:rPr kumimoji="1" lang="zh-CN" altLang="zh-CN" sz="2400" dirty="0">
                <a:latin typeface="微软雅黑" panose="020B0503020204020204" pitchFamily="34" charset="-122"/>
                <a:ea typeface="微软雅黑" panose="020B0503020204020204" pitchFamily="34" charset="-122"/>
              </a:rPr>
              <a:t>月、</a:t>
            </a:r>
            <a:r>
              <a:rPr kumimoji="1" lang="en-US" altLang="zh-CN" sz="2400" dirty="0">
                <a:latin typeface="微软雅黑" panose="020B0503020204020204" pitchFamily="34" charset="-122"/>
                <a:ea typeface="微软雅黑" panose="020B0503020204020204" pitchFamily="34" charset="-122"/>
              </a:rPr>
              <a:t>2015</a:t>
            </a:r>
            <a:r>
              <a:rPr kumimoji="1" lang="zh-CN" altLang="zh-CN" sz="2400" dirty="0">
                <a:latin typeface="微软雅黑" panose="020B0503020204020204" pitchFamily="34" charset="-122"/>
                <a:ea typeface="微软雅黑" panose="020B0503020204020204" pitchFamily="34" charset="-122"/>
              </a:rPr>
              <a:t>年</a:t>
            </a:r>
            <a:r>
              <a:rPr kumimoji="1" lang="en-US" altLang="zh-CN" sz="2400" dirty="0">
                <a:latin typeface="微软雅黑" panose="020B0503020204020204" pitchFamily="34" charset="-122"/>
                <a:ea typeface="微软雅黑" panose="020B0503020204020204" pitchFamily="34" charset="-122"/>
              </a:rPr>
              <a:t>2</a:t>
            </a:r>
            <a:r>
              <a:rPr kumimoji="1" lang="zh-CN" altLang="zh-CN" sz="2400" dirty="0">
                <a:latin typeface="微软雅黑" panose="020B0503020204020204" pitchFamily="34" charset="-122"/>
                <a:ea typeface="微软雅黑" panose="020B0503020204020204" pitchFamily="34" charset="-122"/>
              </a:rPr>
              <a:t>月、</a:t>
            </a:r>
            <a:r>
              <a:rPr kumimoji="1" lang="en-US" altLang="zh-CN" sz="2400" dirty="0">
                <a:latin typeface="微软雅黑" panose="020B0503020204020204" pitchFamily="34" charset="-122"/>
                <a:ea typeface="微软雅黑" panose="020B0503020204020204" pitchFamily="34" charset="-122"/>
              </a:rPr>
              <a:t>2018</a:t>
            </a:r>
            <a:r>
              <a:rPr kumimoji="1" lang="zh-CN" altLang="zh-CN" sz="2400" dirty="0">
                <a:latin typeface="微软雅黑" panose="020B0503020204020204" pitchFamily="34" charset="-122"/>
                <a:ea typeface="微软雅黑" panose="020B0503020204020204" pitchFamily="34" charset="-122"/>
              </a:rPr>
              <a:t>年</a:t>
            </a:r>
            <a:r>
              <a:rPr kumimoji="1" lang="en-US" altLang="zh-CN" sz="2400" dirty="0">
                <a:latin typeface="微软雅黑" panose="020B0503020204020204" pitchFamily="34" charset="-122"/>
                <a:ea typeface="微软雅黑" panose="020B0503020204020204" pitchFamily="34" charset="-122"/>
              </a:rPr>
              <a:t>11</a:t>
            </a:r>
            <a:r>
              <a:rPr kumimoji="1" lang="zh-CN" altLang="zh-CN" sz="2400" dirty="0">
                <a:latin typeface="微软雅黑" panose="020B0503020204020204" pitchFamily="34" charset="-122"/>
                <a:ea typeface="微软雅黑" panose="020B0503020204020204" pitchFamily="34" charset="-122"/>
              </a:rPr>
              <a:t>月举行四次会议</a:t>
            </a:r>
            <a:r>
              <a:rPr kumimoji="1" lang="zh-CN" altLang="en-US" sz="2400" dirty="0">
                <a:latin typeface="微软雅黑" panose="020B0503020204020204" pitchFamily="34" charset="-122"/>
                <a:ea typeface="微软雅黑" panose="020B0503020204020204" pitchFamily="34" charset="-122"/>
              </a:rPr>
              <a:t>，</a:t>
            </a:r>
            <a:r>
              <a:rPr kumimoji="1" lang="en-US" altLang="zh-CN" sz="2400" dirty="0">
                <a:latin typeface="微软雅黑" panose="020B0503020204020204" pitchFamily="34" charset="-122"/>
                <a:ea typeface="微软雅黑" panose="020B0503020204020204" pitchFamily="34" charset="-122"/>
              </a:rPr>
              <a:t>2020</a:t>
            </a:r>
            <a:r>
              <a:rPr kumimoji="1" lang="zh-CN" altLang="zh-CN" sz="2400" dirty="0">
                <a:latin typeface="微软雅黑" panose="020B0503020204020204" pitchFamily="34" charset="-122"/>
                <a:ea typeface="微软雅黑" panose="020B0503020204020204" pitchFamily="34" charset="-122"/>
              </a:rPr>
              <a:t>年</a:t>
            </a:r>
            <a:r>
              <a:rPr kumimoji="1" lang="en-US" altLang="zh-CN" sz="2400" dirty="0">
                <a:latin typeface="微软雅黑" panose="020B0503020204020204" pitchFamily="34" charset="-122"/>
                <a:ea typeface="微软雅黑" panose="020B0503020204020204" pitchFamily="34" charset="-122"/>
              </a:rPr>
              <a:t>4</a:t>
            </a:r>
            <a:r>
              <a:rPr kumimoji="1" lang="zh-CN" altLang="zh-CN" sz="2400" dirty="0">
                <a:latin typeface="微软雅黑" panose="020B0503020204020204" pitchFamily="34" charset="-122"/>
                <a:ea typeface="微软雅黑" panose="020B0503020204020204" pitchFamily="34" charset="-122"/>
              </a:rPr>
              <a:t>月发布</a:t>
            </a:r>
            <a:r>
              <a:rPr kumimoji="1" lang="zh-CN" altLang="en-US" sz="2400" dirty="0">
                <a:latin typeface="微软雅黑" panose="020B0503020204020204" pitchFamily="34" charset="-122"/>
                <a:ea typeface="微软雅黑" panose="020B0503020204020204" pitchFamily="34" charset="-122"/>
              </a:rPr>
              <a:t>第一次安全</a:t>
            </a:r>
            <a:r>
              <a:rPr kumimoji="1" lang="zh-CN" altLang="zh-CN" sz="2400" dirty="0">
                <a:latin typeface="微软雅黑" panose="020B0503020204020204" pitchFamily="34" charset="-122"/>
                <a:ea typeface="微软雅黑" panose="020B0503020204020204" pitchFamily="34" charset="-122"/>
              </a:rPr>
              <a:t>审议报告</a:t>
            </a:r>
            <a:r>
              <a:rPr kumimoji="1" lang="zh-CN" altLang="en-US" sz="2400" dirty="0">
                <a:latin typeface="微软雅黑" panose="020B0503020204020204" pitchFamily="34" charset="-122"/>
                <a:ea typeface="微软雅黑" panose="020B0503020204020204" pitchFamily="34" charset="-122"/>
              </a:rPr>
              <a:t>，</a:t>
            </a:r>
            <a:r>
              <a:rPr kumimoji="1" lang="en-US" altLang="zh-CN" sz="2400" dirty="0">
                <a:latin typeface="微软雅黑" panose="020B0503020204020204" pitchFamily="34" charset="-122"/>
                <a:ea typeface="微软雅黑" panose="020B0503020204020204" pitchFamily="34" charset="-122"/>
              </a:rPr>
              <a:t>2023</a:t>
            </a:r>
            <a:r>
              <a:rPr kumimoji="1" lang="zh-CN" altLang="zh-CN" sz="2400" dirty="0">
                <a:latin typeface="微软雅黑" panose="020B0503020204020204" pitchFamily="34" charset="-122"/>
                <a:ea typeface="微软雅黑" panose="020B0503020204020204" pitchFamily="34" charset="-122"/>
              </a:rPr>
              <a:t>年</a:t>
            </a:r>
            <a:r>
              <a:rPr kumimoji="1" lang="en-US" altLang="zh-CN" sz="2400" dirty="0">
                <a:latin typeface="微软雅黑" panose="020B0503020204020204" pitchFamily="34" charset="-122"/>
                <a:ea typeface="微软雅黑" panose="020B0503020204020204" pitchFamily="34" charset="-122"/>
              </a:rPr>
              <a:t>4</a:t>
            </a:r>
            <a:r>
              <a:rPr kumimoji="1" lang="zh-CN" altLang="zh-CN" sz="2400" dirty="0">
                <a:latin typeface="微软雅黑" panose="020B0503020204020204" pitchFamily="34" charset="-122"/>
                <a:ea typeface="微软雅黑" panose="020B0503020204020204" pitchFamily="34" charset="-122"/>
              </a:rPr>
              <a:t>月</a:t>
            </a:r>
            <a:r>
              <a:rPr kumimoji="1" lang="en-US" altLang="zh-CN" sz="2400" dirty="0">
                <a:latin typeface="微软雅黑" panose="020B0503020204020204" pitchFamily="34" charset="-122"/>
                <a:ea typeface="微软雅黑" panose="020B0503020204020204" pitchFamily="34" charset="-122"/>
              </a:rPr>
              <a:t>6</a:t>
            </a:r>
            <a:r>
              <a:rPr kumimoji="1" lang="zh-CN" altLang="zh-CN" sz="2400" dirty="0">
                <a:latin typeface="微软雅黑" panose="020B0503020204020204" pitchFamily="34" charset="-122"/>
                <a:ea typeface="微软雅黑" panose="020B0503020204020204" pitchFamily="34" charset="-122"/>
              </a:rPr>
              <a:t>日</a:t>
            </a:r>
            <a:r>
              <a:rPr kumimoji="1" lang="zh-CN" altLang="en-US" sz="2400" dirty="0">
                <a:latin typeface="微软雅黑" panose="020B0503020204020204" pitchFamily="34" charset="-122"/>
                <a:ea typeface="微软雅黑" panose="020B0503020204020204" pitchFamily="34" charset="-122"/>
              </a:rPr>
              <a:t>发布第二次安全审议报告</a:t>
            </a:r>
          </a:p>
        </p:txBody>
      </p:sp>
      <p:pic>
        <p:nvPicPr>
          <p:cNvPr id="21507" name="图片 6" descr="SYSU LOGO.png">
            <a:extLst>
              <a:ext uri="{FF2B5EF4-FFF2-40B4-BE49-F238E27FC236}">
                <a16:creationId xmlns:a16="http://schemas.microsoft.com/office/drawing/2014/main" id="{AF50B6A9-ED83-46C5-BB1E-4EE35C997FE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04550" y="116632"/>
            <a:ext cx="1187450" cy="1017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random/>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2529" name="Rectangle 2">
            <a:extLst>
              <a:ext uri="{FF2B5EF4-FFF2-40B4-BE49-F238E27FC236}">
                <a16:creationId xmlns:a16="http://schemas.microsoft.com/office/drawing/2014/main" id="{5580CF28-A934-485F-95CB-5BF50ECE7E1F}"/>
              </a:ext>
            </a:extLst>
          </p:cNvPr>
          <p:cNvSpPr>
            <a:spLocks noGrp="1" noChangeArrowheads="1"/>
          </p:cNvSpPr>
          <p:nvPr>
            <p:ph type="title"/>
          </p:nvPr>
        </p:nvSpPr>
        <p:spPr>
          <a:xfrm>
            <a:off x="1536701" y="1"/>
            <a:ext cx="8537575" cy="718121"/>
          </a:xfrm>
        </p:spPr>
        <p:txBody>
          <a:bodyPr/>
          <a:lstStyle/>
          <a:p>
            <a:r>
              <a:rPr lang="zh-CN" altLang="zh-CN" sz="4000" b="1" dirty="0">
                <a:solidFill>
                  <a:srgbClr val="C00000"/>
                </a:solidFill>
                <a:latin typeface="微软雅黑" panose="020B0503020204020204" pitchFamily="34" charset="-122"/>
                <a:ea typeface="微软雅黑" panose="020B0503020204020204" pitchFamily="34" charset="-122"/>
              </a:rPr>
              <a:t>福岛核污水产生及</a:t>
            </a:r>
            <a:r>
              <a:rPr lang="zh-CN" altLang="en-US" sz="4000" b="1" dirty="0">
                <a:solidFill>
                  <a:srgbClr val="C00000"/>
                </a:solidFill>
                <a:latin typeface="微软雅黑" panose="020B0503020204020204" pitchFamily="34" charset="-122"/>
                <a:ea typeface="微软雅黑" panose="020B0503020204020204" pitchFamily="34" charset="-122"/>
              </a:rPr>
              <a:t>海洋处置背景</a:t>
            </a:r>
            <a:endParaRPr lang="en-US" altLang="zh-CN" sz="4000" b="1" dirty="0">
              <a:solidFill>
                <a:srgbClr val="C00000"/>
              </a:solidFill>
              <a:latin typeface="微软雅黑" panose="020B0503020204020204" pitchFamily="34" charset="-122"/>
              <a:ea typeface="微软雅黑" panose="020B0503020204020204" pitchFamily="34" charset="-122"/>
            </a:endParaRPr>
          </a:p>
        </p:txBody>
      </p:sp>
      <p:sp>
        <p:nvSpPr>
          <p:cNvPr id="19459" name="Rectangle 3">
            <a:extLst>
              <a:ext uri="{FF2B5EF4-FFF2-40B4-BE49-F238E27FC236}">
                <a16:creationId xmlns:a16="http://schemas.microsoft.com/office/drawing/2014/main" id="{C07C149F-C425-4D22-94A0-4A1EE50E7AFD}"/>
              </a:ext>
            </a:extLst>
          </p:cNvPr>
          <p:cNvSpPr>
            <a:spLocks noGrp="1" noChangeArrowheads="1"/>
          </p:cNvSpPr>
          <p:nvPr>
            <p:ph idx="1"/>
          </p:nvPr>
        </p:nvSpPr>
        <p:spPr>
          <a:xfrm>
            <a:off x="263352" y="981075"/>
            <a:ext cx="11521280" cy="5876925"/>
          </a:xfrm>
        </p:spPr>
        <p:txBody>
          <a:bodyPr/>
          <a:lstStyle/>
          <a:p>
            <a:pPr>
              <a:lnSpc>
                <a:spcPct val="150000"/>
              </a:lnSpc>
              <a:defRPr/>
            </a:pPr>
            <a:r>
              <a:rPr kumimoji="1" lang="zh-CN" altLang="zh-CN" sz="2400" dirty="0">
                <a:latin typeface="微软雅黑" panose="020B0503020204020204" pitchFamily="34" charset="-122"/>
                <a:ea typeface="微软雅黑" panose="020B0503020204020204" pitchFamily="34" charset="-122"/>
              </a:rPr>
              <a:t>经过</a:t>
            </a:r>
            <a:r>
              <a:rPr kumimoji="1" lang="en-US" altLang="zh-CN" sz="2400" dirty="0">
                <a:latin typeface="微软雅黑" panose="020B0503020204020204" pitchFamily="34" charset="-122"/>
                <a:ea typeface="微软雅黑" panose="020B0503020204020204" pitchFamily="34" charset="-122"/>
              </a:rPr>
              <a:t>ALPS</a:t>
            </a:r>
            <a:r>
              <a:rPr kumimoji="1" lang="zh-CN" altLang="zh-CN" sz="2400" dirty="0">
                <a:latin typeface="微软雅黑" panose="020B0503020204020204" pitchFamily="34" charset="-122"/>
                <a:ea typeface="微软雅黑" panose="020B0503020204020204" pitchFamily="34" charset="-122"/>
              </a:rPr>
              <a:t>处理过的核污水</a:t>
            </a:r>
            <a:r>
              <a:rPr kumimoji="1" lang="zh-CN" altLang="zh-CN" sz="2400" dirty="0">
                <a:highlight>
                  <a:srgbClr val="FFFF00"/>
                </a:highlight>
                <a:latin typeface="微软雅黑" panose="020B0503020204020204" pitchFamily="34" charset="-122"/>
                <a:ea typeface="微软雅黑" panose="020B0503020204020204" pitchFamily="34" charset="-122"/>
              </a:rPr>
              <a:t>理论上</a:t>
            </a:r>
            <a:r>
              <a:rPr kumimoji="1" lang="zh-CN" altLang="zh-CN" sz="2400" dirty="0">
                <a:latin typeface="微软雅黑" panose="020B0503020204020204" pitchFamily="34" charset="-122"/>
                <a:ea typeface="微软雅黑" panose="020B0503020204020204" pitchFamily="34" charset="-122"/>
              </a:rPr>
              <a:t>可以存在如下</a:t>
            </a:r>
            <a:r>
              <a:rPr kumimoji="1" lang="zh-CN" altLang="zh-CN" sz="2400" dirty="0">
                <a:highlight>
                  <a:srgbClr val="FFFF00"/>
                </a:highlight>
                <a:latin typeface="微软雅黑" panose="020B0503020204020204" pitchFamily="34" charset="-122"/>
                <a:ea typeface="微软雅黑" panose="020B0503020204020204" pitchFamily="34" charset="-122"/>
              </a:rPr>
              <a:t>五种处置方式</a:t>
            </a:r>
            <a:r>
              <a:rPr kumimoji="1" lang="zh-CN" altLang="en-US" sz="2400" dirty="0">
                <a:highlight>
                  <a:srgbClr val="FFFF00"/>
                </a:highlight>
                <a:latin typeface="微软雅黑" panose="020B0503020204020204" pitchFamily="34" charset="-122"/>
                <a:ea typeface="微软雅黑" panose="020B0503020204020204" pitchFamily="34" charset="-122"/>
              </a:rPr>
              <a:t>：</a:t>
            </a:r>
            <a:endParaRPr kumimoji="1" lang="en-US" altLang="zh-CN" sz="2400" dirty="0">
              <a:highlight>
                <a:srgbClr val="FFFF00"/>
              </a:highlight>
              <a:latin typeface="微软雅黑" panose="020B0503020204020204" pitchFamily="34" charset="-122"/>
              <a:ea typeface="微软雅黑" panose="020B0503020204020204" pitchFamily="34" charset="-122"/>
            </a:endParaRPr>
          </a:p>
        </p:txBody>
      </p:sp>
      <p:pic>
        <p:nvPicPr>
          <p:cNvPr id="4" name="图片 6" descr="SYSU LOGO.png">
            <a:extLst>
              <a:ext uri="{FF2B5EF4-FFF2-40B4-BE49-F238E27FC236}">
                <a16:creationId xmlns:a16="http://schemas.microsoft.com/office/drawing/2014/main" id="{B35918D8-4D48-4044-8C88-86A5D0EA5A9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92240" y="1"/>
            <a:ext cx="1187450" cy="1017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 name="组合 6">
            <a:extLst>
              <a:ext uri="{FF2B5EF4-FFF2-40B4-BE49-F238E27FC236}">
                <a16:creationId xmlns:a16="http://schemas.microsoft.com/office/drawing/2014/main" id="{BE519FD8-50D2-42CA-A148-797CF126A9D8}"/>
              </a:ext>
            </a:extLst>
          </p:cNvPr>
          <p:cNvGrpSpPr/>
          <p:nvPr/>
        </p:nvGrpSpPr>
        <p:grpSpPr>
          <a:xfrm>
            <a:off x="407368" y="2268223"/>
            <a:ext cx="11521280" cy="3032985"/>
            <a:chOff x="3288486" y="1622250"/>
            <a:chExt cx="4630579" cy="4083945"/>
          </a:xfrm>
        </p:grpSpPr>
        <p:sp>
          <p:nvSpPr>
            <p:cNvPr id="8" name="任意多边形: 形状 7">
              <a:extLst>
                <a:ext uri="{FF2B5EF4-FFF2-40B4-BE49-F238E27FC236}">
                  <a16:creationId xmlns:a16="http://schemas.microsoft.com/office/drawing/2014/main" id="{D2783CE8-33AA-4E99-8CBB-F713D0CC1A42}"/>
                </a:ext>
              </a:extLst>
            </p:cNvPr>
            <p:cNvSpPr/>
            <p:nvPr/>
          </p:nvSpPr>
          <p:spPr>
            <a:xfrm>
              <a:off x="4811378" y="1622250"/>
              <a:ext cx="1543550" cy="1197193"/>
            </a:xfrm>
            <a:custGeom>
              <a:avLst/>
              <a:gdLst>
                <a:gd name="connsiteX0" fmla="*/ 0 w 1334988"/>
                <a:gd name="connsiteY0" fmla="*/ 144627 h 867742"/>
                <a:gd name="connsiteX1" fmla="*/ 144627 w 1334988"/>
                <a:gd name="connsiteY1" fmla="*/ 0 h 867742"/>
                <a:gd name="connsiteX2" fmla="*/ 1190361 w 1334988"/>
                <a:gd name="connsiteY2" fmla="*/ 0 h 867742"/>
                <a:gd name="connsiteX3" fmla="*/ 1334988 w 1334988"/>
                <a:gd name="connsiteY3" fmla="*/ 144627 h 867742"/>
                <a:gd name="connsiteX4" fmla="*/ 1334988 w 1334988"/>
                <a:gd name="connsiteY4" fmla="*/ 723115 h 867742"/>
                <a:gd name="connsiteX5" fmla="*/ 1190361 w 1334988"/>
                <a:gd name="connsiteY5" fmla="*/ 867742 h 867742"/>
                <a:gd name="connsiteX6" fmla="*/ 144627 w 1334988"/>
                <a:gd name="connsiteY6" fmla="*/ 867742 h 867742"/>
                <a:gd name="connsiteX7" fmla="*/ 0 w 1334988"/>
                <a:gd name="connsiteY7" fmla="*/ 723115 h 867742"/>
                <a:gd name="connsiteX8" fmla="*/ 0 w 1334988"/>
                <a:gd name="connsiteY8" fmla="*/ 144627 h 8677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34988" h="867742">
                  <a:moveTo>
                    <a:pt x="0" y="144627"/>
                  </a:moveTo>
                  <a:cubicBezTo>
                    <a:pt x="0" y="64752"/>
                    <a:pt x="64752" y="0"/>
                    <a:pt x="144627" y="0"/>
                  </a:cubicBezTo>
                  <a:lnTo>
                    <a:pt x="1190361" y="0"/>
                  </a:lnTo>
                  <a:cubicBezTo>
                    <a:pt x="1270236" y="0"/>
                    <a:pt x="1334988" y="64752"/>
                    <a:pt x="1334988" y="144627"/>
                  </a:cubicBezTo>
                  <a:lnTo>
                    <a:pt x="1334988" y="723115"/>
                  </a:lnTo>
                  <a:cubicBezTo>
                    <a:pt x="1334988" y="802990"/>
                    <a:pt x="1270236" y="867742"/>
                    <a:pt x="1190361" y="867742"/>
                  </a:cubicBezTo>
                  <a:lnTo>
                    <a:pt x="144627" y="867742"/>
                  </a:lnTo>
                  <a:cubicBezTo>
                    <a:pt x="64752" y="867742"/>
                    <a:pt x="0" y="802990"/>
                    <a:pt x="0" y="723115"/>
                  </a:cubicBezTo>
                  <a:lnTo>
                    <a:pt x="0" y="144627"/>
                  </a:lnTo>
                  <a:close/>
                </a:path>
              </a:pathLst>
            </a:custGeom>
            <a:solidFill>
              <a:schemeClr val="accent5">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6650" tIns="76650" rIns="76650" bIns="76650" numCol="1" spcCol="1270" anchor="ctr" anchorCtr="0">
              <a:noAutofit/>
            </a:bodyPr>
            <a:lstStyle/>
            <a:p>
              <a:pPr algn="ctr" defTabSz="400050">
                <a:lnSpc>
                  <a:spcPct val="90000"/>
                </a:lnSpc>
                <a:spcAft>
                  <a:spcPct val="35000"/>
                </a:spcAft>
              </a:pPr>
              <a:r>
                <a:rPr kumimoji="1" lang="zh-CN" altLang="zh-CN" sz="2400" b="1" dirty="0">
                  <a:solidFill>
                    <a:srgbClr val="C00000"/>
                  </a:solidFill>
                  <a:latin typeface="微软雅黑" panose="020B0503020204020204" pitchFamily="34" charset="-122"/>
                  <a:ea typeface="微软雅黑" panose="020B0503020204020204" pitchFamily="34" charset="-122"/>
                </a:rPr>
                <a:t>经控制后排入海洋</a:t>
              </a:r>
              <a:endParaRPr kumimoji="1" lang="zh-CN" altLang="en-US" sz="2400" b="1" dirty="0">
                <a:solidFill>
                  <a:srgbClr val="C00000"/>
                </a:solidFill>
                <a:latin typeface="微软雅黑" panose="020B0503020204020204" pitchFamily="34" charset="-122"/>
                <a:ea typeface="微软雅黑" panose="020B0503020204020204" pitchFamily="34" charset="-122"/>
              </a:endParaRPr>
            </a:p>
          </p:txBody>
        </p:sp>
        <p:sp>
          <p:nvSpPr>
            <p:cNvPr id="10" name="任意多边形: 形状 9">
              <a:extLst>
                <a:ext uri="{FF2B5EF4-FFF2-40B4-BE49-F238E27FC236}">
                  <a16:creationId xmlns:a16="http://schemas.microsoft.com/office/drawing/2014/main" id="{7B04D8D9-0563-4C70-9BF4-9584BEBD6D8E}"/>
                </a:ext>
              </a:extLst>
            </p:cNvPr>
            <p:cNvSpPr/>
            <p:nvPr/>
          </p:nvSpPr>
          <p:spPr>
            <a:xfrm>
              <a:off x="6584077" y="2661988"/>
              <a:ext cx="1334988" cy="1197193"/>
            </a:xfrm>
            <a:custGeom>
              <a:avLst/>
              <a:gdLst>
                <a:gd name="connsiteX0" fmla="*/ 0 w 1334988"/>
                <a:gd name="connsiteY0" fmla="*/ 144627 h 867742"/>
                <a:gd name="connsiteX1" fmla="*/ 144627 w 1334988"/>
                <a:gd name="connsiteY1" fmla="*/ 0 h 867742"/>
                <a:gd name="connsiteX2" fmla="*/ 1190361 w 1334988"/>
                <a:gd name="connsiteY2" fmla="*/ 0 h 867742"/>
                <a:gd name="connsiteX3" fmla="*/ 1334988 w 1334988"/>
                <a:gd name="connsiteY3" fmla="*/ 144627 h 867742"/>
                <a:gd name="connsiteX4" fmla="*/ 1334988 w 1334988"/>
                <a:gd name="connsiteY4" fmla="*/ 723115 h 867742"/>
                <a:gd name="connsiteX5" fmla="*/ 1190361 w 1334988"/>
                <a:gd name="connsiteY5" fmla="*/ 867742 h 867742"/>
                <a:gd name="connsiteX6" fmla="*/ 144627 w 1334988"/>
                <a:gd name="connsiteY6" fmla="*/ 867742 h 867742"/>
                <a:gd name="connsiteX7" fmla="*/ 0 w 1334988"/>
                <a:gd name="connsiteY7" fmla="*/ 723115 h 867742"/>
                <a:gd name="connsiteX8" fmla="*/ 0 w 1334988"/>
                <a:gd name="connsiteY8" fmla="*/ 144627 h 8677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34988" h="867742">
                  <a:moveTo>
                    <a:pt x="0" y="144627"/>
                  </a:moveTo>
                  <a:cubicBezTo>
                    <a:pt x="0" y="64752"/>
                    <a:pt x="64752" y="0"/>
                    <a:pt x="144627" y="0"/>
                  </a:cubicBezTo>
                  <a:lnTo>
                    <a:pt x="1190361" y="0"/>
                  </a:lnTo>
                  <a:cubicBezTo>
                    <a:pt x="1270236" y="0"/>
                    <a:pt x="1334988" y="64752"/>
                    <a:pt x="1334988" y="144627"/>
                  </a:cubicBezTo>
                  <a:lnTo>
                    <a:pt x="1334988" y="723115"/>
                  </a:lnTo>
                  <a:cubicBezTo>
                    <a:pt x="1334988" y="802990"/>
                    <a:pt x="1270236" y="867742"/>
                    <a:pt x="1190361" y="867742"/>
                  </a:cubicBezTo>
                  <a:lnTo>
                    <a:pt x="144627" y="867742"/>
                  </a:lnTo>
                  <a:cubicBezTo>
                    <a:pt x="64752" y="867742"/>
                    <a:pt x="0" y="802990"/>
                    <a:pt x="0" y="723115"/>
                  </a:cubicBezTo>
                  <a:lnTo>
                    <a:pt x="0" y="144627"/>
                  </a:lnTo>
                  <a:close/>
                </a:path>
              </a:pathLst>
            </a:custGeom>
            <a:solidFill>
              <a:schemeClr val="accent5">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6650" tIns="76650" rIns="76650" bIns="76650" numCol="1" spcCol="1270" anchor="ctr" anchorCtr="0">
              <a:noAutofit/>
            </a:bodyPr>
            <a:lstStyle/>
            <a:p>
              <a:pPr algn="ctr" defTabSz="400050">
                <a:lnSpc>
                  <a:spcPct val="90000"/>
                </a:lnSpc>
                <a:spcAft>
                  <a:spcPct val="35000"/>
                </a:spcAft>
              </a:pPr>
              <a:r>
                <a:rPr kumimoji="1" lang="zh-CN" altLang="zh-CN" sz="2400" b="1" dirty="0">
                  <a:solidFill>
                    <a:schemeClr val="tx1"/>
                  </a:solidFill>
                  <a:latin typeface="微软雅黑" panose="020B0503020204020204" pitchFamily="34" charset="-122"/>
                  <a:ea typeface="微软雅黑" panose="020B0503020204020204" pitchFamily="34" charset="-122"/>
                </a:rPr>
                <a:t>经控制后进行蒸汽排放</a:t>
              </a:r>
              <a:endParaRPr kumimoji="1" lang="zh-CN" altLang="en-US" sz="2400" b="1" dirty="0">
                <a:solidFill>
                  <a:schemeClr val="tx1"/>
                </a:solidFill>
                <a:latin typeface="微软雅黑" panose="020B0503020204020204" pitchFamily="34" charset="-122"/>
                <a:ea typeface="微软雅黑" panose="020B0503020204020204" pitchFamily="34" charset="-122"/>
              </a:endParaRPr>
            </a:p>
          </p:txBody>
        </p:sp>
        <p:sp>
          <p:nvSpPr>
            <p:cNvPr id="12" name="任意多边形: 形状 11">
              <a:extLst>
                <a:ext uri="{FF2B5EF4-FFF2-40B4-BE49-F238E27FC236}">
                  <a16:creationId xmlns:a16="http://schemas.microsoft.com/office/drawing/2014/main" id="{8A6C7BF7-CE1F-4DA7-B1B8-2957284A7A87}"/>
                </a:ext>
              </a:extLst>
            </p:cNvPr>
            <p:cNvSpPr/>
            <p:nvPr/>
          </p:nvSpPr>
          <p:spPr>
            <a:xfrm>
              <a:off x="5954675" y="4436012"/>
              <a:ext cx="1334988" cy="1197193"/>
            </a:xfrm>
            <a:custGeom>
              <a:avLst/>
              <a:gdLst>
                <a:gd name="connsiteX0" fmla="*/ 0 w 1334988"/>
                <a:gd name="connsiteY0" fmla="*/ 144627 h 867742"/>
                <a:gd name="connsiteX1" fmla="*/ 144627 w 1334988"/>
                <a:gd name="connsiteY1" fmla="*/ 0 h 867742"/>
                <a:gd name="connsiteX2" fmla="*/ 1190361 w 1334988"/>
                <a:gd name="connsiteY2" fmla="*/ 0 h 867742"/>
                <a:gd name="connsiteX3" fmla="*/ 1334988 w 1334988"/>
                <a:gd name="connsiteY3" fmla="*/ 144627 h 867742"/>
                <a:gd name="connsiteX4" fmla="*/ 1334988 w 1334988"/>
                <a:gd name="connsiteY4" fmla="*/ 723115 h 867742"/>
                <a:gd name="connsiteX5" fmla="*/ 1190361 w 1334988"/>
                <a:gd name="connsiteY5" fmla="*/ 867742 h 867742"/>
                <a:gd name="connsiteX6" fmla="*/ 144627 w 1334988"/>
                <a:gd name="connsiteY6" fmla="*/ 867742 h 867742"/>
                <a:gd name="connsiteX7" fmla="*/ 0 w 1334988"/>
                <a:gd name="connsiteY7" fmla="*/ 723115 h 867742"/>
                <a:gd name="connsiteX8" fmla="*/ 0 w 1334988"/>
                <a:gd name="connsiteY8" fmla="*/ 144627 h 8677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34988" h="867742">
                  <a:moveTo>
                    <a:pt x="0" y="144627"/>
                  </a:moveTo>
                  <a:cubicBezTo>
                    <a:pt x="0" y="64752"/>
                    <a:pt x="64752" y="0"/>
                    <a:pt x="144627" y="0"/>
                  </a:cubicBezTo>
                  <a:lnTo>
                    <a:pt x="1190361" y="0"/>
                  </a:lnTo>
                  <a:cubicBezTo>
                    <a:pt x="1270236" y="0"/>
                    <a:pt x="1334988" y="64752"/>
                    <a:pt x="1334988" y="144627"/>
                  </a:cubicBezTo>
                  <a:lnTo>
                    <a:pt x="1334988" y="723115"/>
                  </a:lnTo>
                  <a:cubicBezTo>
                    <a:pt x="1334988" y="802990"/>
                    <a:pt x="1270236" y="867742"/>
                    <a:pt x="1190361" y="867742"/>
                  </a:cubicBezTo>
                  <a:lnTo>
                    <a:pt x="144627" y="867742"/>
                  </a:lnTo>
                  <a:cubicBezTo>
                    <a:pt x="64752" y="867742"/>
                    <a:pt x="0" y="802990"/>
                    <a:pt x="0" y="723115"/>
                  </a:cubicBezTo>
                  <a:lnTo>
                    <a:pt x="0" y="144627"/>
                  </a:lnTo>
                  <a:close/>
                </a:path>
              </a:pathLst>
            </a:custGeom>
            <a:solidFill>
              <a:schemeClr val="accent5">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6650" tIns="76650" rIns="76650" bIns="76650" numCol="1" spcCol="1270" anchor="ctr" anchorCtr="0">
              <a:noAutofit/>
            </a:bodyPr>
            <a:lstStyle/>
            <a:p>
              <a:pPr algn="ctr" defTabSz="400050">
                <a:lnSpc>
                  <a:spcPct val="90000"/>
                </a:lnSpc>
                <a:spcAft>
                  <a:spcPct val="35000"/>
                </a:spcAft>
              </a:pPr>
              <a:r>
                <a:rPr kumimoji="1" lang="zh-CN" altLang="zh-CN" sz="2400" b="1" dirty="0">
                  <a:solidFill>
                    <a:schemeClr val="tx1"/>
                  </a:solidFill>
                  <a:latin typeface="微软雅黑" panose="020B0503020204020204" pitchFamily="34" charset="-122"/>
                  <a:ea typeface="微软雅黑" panose="020B0503020204020204" pitchFamily="34" charset="-122"/>
                </a:rPr>
                <a:t>地下掩埋</a:t>
              </a:r>
              <a:endParaRPr kumimoji="1" lang="zh-CN" altLang="en-US" sz="2400" b="1" dirty="0">
                <a:solidFill>
                  <a:schemeClr val="tx1"/>
                </a:solidFill>
                <a:latin typeface="微软雅黑" panose="020B0503020204020204" pitchFamily="34" charset="-122"/>
                <a:ea typeface="微软雅黑" panose="020B0503020204020204" pitchFamily="34" charset="-122"/>
              </a:endParaRPr>
            </a:p>
          </p:txBody>
        </p:sp>
        <p:sp>
          <p:nvSpPr>
            <p:cNvPr id="14" name="任意多边形: 形状 13">
              <a:extLst>
                <a:ext uri="{FF2B5EF4-FFF2-40B4-BE49-F238E27FC236}">
                  <a16:creationId xmlns:a16="http://schemas.microsoft.com/office/drawing/2014/main" id="{373A422D-AC95-4C89-A26D-A661DE66E280}"/>
                </a:ext>
              </a:extLst>
            </p:cNvPr>
            <p:cNvSpPr/>
            <p:nvPr/>
          </p:nvSpPr>
          <p:spPr>
            <a:xfrm>
              <a:off x="4100482" y="4509002"/>
              <a:ext cx="1334988" cy="1197193"/>
            </a:xfrm>
            <a:custGeom>
              <a:avLst/>
              <a:gdLst>
                <a:gd name="connsiteX0" fmla="*/ 0 w 1334988"/>
                <a:gd name="connsiteY0" fmla="*/ 144627 h 867742"/>
                <a:gd name="connsiteX1" fmla="*/ 144627 w 1334988"/>
                <a:gd name="connsiteY1" fmla="*/ 0 h 867742"/>
                <a:gd name="connsiteX2" fmla="*/ 1190361 w 1334988"/>
                <a:gd name="connsiteY2" fmla="*/ 0 h 867742"/>
                <a:gd name="connsiteX3" fmla="*/ 1334988 w 1334988"/>
                <a:gd name="connsiteY3" fmla="*/ 144627 h 867742"/>
                <a:gd name="connsiteX4" fmla="*/ 1334988 w 1334988"/>
                <a:gd name="connsiteY4" fmla="*/ 723115 h 867742"/>
                <a:gd name="connsiteX5" fmla="*/ 1190361 w 1334988"/>
                <a:gd name="connsiteY5" fmla="*/ 867742 h 867742"/>
                <a:gd name="connsiteX6" fmla="*/ 144627 w 1334988"/>
                <a:gd name="connsiteY6" fmla="*/ 867742 h 867742"/>
                <a:gd name="connsiteX7" fmla="*/ 0 w 1334988"/>
                <a:gd name="connsiteY7" fmla="*/ 723115 h 867742"/>
                <a:gd name="connsiteX8" fmla="*/ 0 w 1334988"/>
                <a:gd name="connsiteY8" fmla="*/ 144627 h 8677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34988" h="867742">
                  <a:moveTo>
                    <a:pt x="0" y="144627"/>
                  </a:moveTo>
                  <a:cubicBezTo>
                    <a:pt x="0" y="64752"/>
                    <a:pt x="64752" y="0"/>
                    <a:pt x="144627" y="0"/>
                  </a:cubicBezTo>
                  <a:lnTo>
                    <a:pt x="1190361" y="0"/>
                  </a:lnTo>
                  <a:cubicBezTo>
                    <a:pt x="1270236" y="0"/>
                    <a:pt x="1334988" y="64752"/>
                    <a:pt x="1334988" y="144627"/>
                  </a:cubicBezTo>
                  <a:lnTo>
                    <a:pt x="1334988" y="723115"/>
                  </a:lnTo>
                  <a:cubicBezTo>
                    <a:pt x="1334988" y="802990"/>
                    <a:pt x="1270236" y="867742"/>
                    <a:pt x="1190361" y="867742"/>
                  </a:cubicBezTo>
                  <a:lnTo>
                    <a:pt x="144627" y="867742"/>
                  </a:lnTo>
                  <a:cubicBezTo>
                    <a:pt x="64752" y="867742"/>
                    <a:pt x="0" y="802990"/>
                    <a:pt x="0" y="723115"/>
                  </a:cubicBezTo>
                  <a:lnTo>
                    <a:pt x="0" y="144627"/>
                  </a:lnTo>
                  <a:close/>
                </a:path>
              </a:pathLst>
            </a:custGeom>
            <a:solidFill>
              <a:schemeClr val="accent5">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6650" tIns="76650" rIns="76650" bIns="76650" numCol="1" spcCol="1270" anchor="ctr" anchorCtr="0">
              <a:noAutofit/>
            </a:bodyPr>
            <a:lstStyle/>
            <a:p>
              <a:pPr algn="ctr" defTabSz="400050">
                <a:lnSpc>
                  <a:spcPct val="90000"/>
                </a:lnSpc>
                <a:spcAft>
                  <a:spcPct val="35000"/>
                </a:spcAft>
              </a:pPr>
              <a:r>
                <a:rPr kumimoji="1" lang="zh-CN" altLang="zh-CN" sz="2400" b="1" dirty="0">
                  <a:solidFill>
                    <a:schemeClr val="tx1"/>
                  </a:solidFill>
                  <a:latin typeface="微软雅黑" panose="020B0503020204020204" pitchFamily="34" charset="-122"/>
                  <a:ea typeface="微软雅黑" panose="020B0503020204020204" pitchFamily="34" charset="-122"/>
                </a:rPr>
                <a:t>脱氢处理</a:t>
              </a:r>
              <a:endParaRPr kumimoji="1" lang="zh-CN" altLang="en-US" sz="2400" b="1" dirty="0">
                <a:solidFill>
                  <a:schemeClr val="tx1"/>
                </a:solidFill>
                <a:latin typeface="微软雅黑" panose="020B0503020204020204" pitchFamily="34" charset="-122"/>
                <a:ea typeface="微软雅黑" panose="020B0503020204020204" pitchFamily="34" charset="-122"/>
              </a:endParaRPr>
            </a:p>
          </p:txBody>
        </p:sp>
        <p:sp>
          <p:nvSpPr>
            <p:cNvPr id="16" name="任意多边形: 形状 15">
              <a:extLst>
                <a:ext uri="{FF2B5EF4-FFF2-40B4-BE49-F238E27FC236}">
                  <a16:creationId xmlns:a16="http://schemas.microsoft.com/office/drawing/2014/main" id="{448861D4-B441-41CF-B3A0-805D8463C29B}"/>
                </a:ext>
              </a:extLst>
            </p:cNvPr>
            <p:cNvSpPr/>
            <p:nvPr/>
          </p:nvSpPr>
          <p:spPr>
            <a:xfrm>
              <a:off x="3288486" y="2661988"/>
              <a:ext cx="1334988" cy="1197193"/>
            </a:xfrm>
            <a:custGeom>
              <a:avLst/>
              <a:gdLst>
                <a:gd name="connsiteX0" fmla="*/ 0 w 1334988"/>
                <a:gd name="connsiteY0" fmla="*/ 144627 h 867742"/>
                <a:gd name="connsiteX1" fmla="*/ 144627 w 1334988"/>
                <a:gd name="connsiteY1" fmla="*/ 0 h 867742"/>
                <a:gd name="connsiteX2" fmla="*/ 1190361 w 1334988"/>
                <a:gd name="connsiteY2" fmla="*/ 0 h 867742"/>
                <a:gd name="connsiteX3" fmla="*/ 1334988 w 1334988"/>
                <a:gd name="connsiteY3" fmla="*/ 144627 h 867742"/>
                <a:gd name="connsiteX4" fmla="*/ 1334988 w 1334988"/>
                <a:gd name="connsiteY4" fmla="*/ 723115 h 867742"/>
                <a:gd name="connsiteX5" fmla="*/ 1190361 w 1334988"/>
                <a:gd name="connsiteY5" fmla="*/ 867742 h 867742"/>
                <a:gd name="connsiteX6" fmla="*/ 144627 w 1334988"/>
                <a:gd name="connsiteY6" fmla="*/ 867742 h 867742"/>
                <a:gd name="connsiteX7" fmla="*/ 0 w 1334988"/>
                <a:gd name="connsiteY7" fmla="*/ 723115 h 867742"/>
                <a:gd name="connsiteX8" fmla="*/ 0 w 1334988"/>
                <a:gd name="connsiteY8" fmla="*/ 144627 h 8677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34988" h="867742">
                  <a:moveTo>
                    <a:pt x="0" y="144627"/>
                  </a:moveTo>
                  <a:cubicBezTo>
                    <a:pt x="0" y="64752"/>
                    <a:pt x="64752" y="0"/>
                    <a:pt x="144627" y="0"/>
                  </a:cubicBezTo>
                  <a:lnTo>
                    <a:pt x="1190361" y="0"/>
                  </a:lnTo>
                  <a:cubicBezTo>
                    <a:pt x="1270236" y="0"/>
                    <a:pt x="1334988" y="64752"/>
                    <a:pt x="1334988" y="144627"/>
                  </a:cubicBezTo>
                  <a:lnTo>
                    <a:pt x="1334988" y="723115"/>
                  </a:lnTo>
                  <a:cubicBezTo>
                    <a:pt x="1334988" y="802990"/>
                    <a:pt x="1270236" y="867742"/>
                    <a:pt x="1190361" y="867742"/>
                  </a:cubicBezTo>
                  <a:lnTo>
                    <a:pt x="144627" y="867742"/>
                  </a:lnTo>
                  <a:cubicBezTo>
                    <a:pt x="64752" y="867742"/>
                    <a:pt x="0" y="802990"/>
                    <a:pt x="0" y="723115"/>
                  </a:cubicBezTo>
                  <a:lnTo>
                    <a:pt x="0" y="144627"/>
                  </a:lnTo>
                  <a:close/>
                </a:path>
              </a:pathLst>
            </a:custGeom>
            <a:solidFill>
              <a:schemeClr val="accent5">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6650" tIns="76650" rIns="76650" bIns="76650" numCol="1" spcCol="1270" anchor="ctr" anchorCtr="0">
              <a:noAutofit/>
            </a:bodyPr>
            <a:lstStyle/>
            <a:p>
              <a:pPr algn="ctr" defTabSz="400050">
                <a:lnSpc>
                  <a:spcPct val="90000"/>
                </a:lnSpc>
                <a:spcAft>
                  <a:spcPct val="35000"/>
                </a:spcAft>
              </a:pPr>
              <a:r>
                <a:rPr kumimoji="1" lang="zh-CN" altLang="zh-CN" sz="2400" b="1" dirty="0">
                  <a:solidFill>
                    <a:schemeClr val="tx1"/>
                  </a:solidFill>
                  <a:latin typeface="微软雅黑" panose="020B0503020204020204" pitchFamily="34" charset="-122"/>
                  <a:ea typeface="微软雅黑" panose="020B0503020204020204" pitchFamily="34" charset="-122"/>
                </a:rPr>
                <a:t>注入地下</a:t>
              </a:r>
              <a:endParaRPr lang="zh-CN" altLang="en-US" sz="2400" b="1" dirty="0">
                <a:solidFill>
                  <a:schemeClr val="tx1"/>
                </a:solidFill>
              </a:endParaRPr>
            </a:p>
          </p:txBody>
        </p:sp>
      </p:grpSp>
      <p:sp>
        <p:nvSpPr>
          <p:cNvPr id="2" name="矩形: 圆角 1">
            <a:extLst>
              <a:ext uri="{FF2B5EF4-FFF2-40B4-BE49-F238E27FC236}">
                <a16:creationId xmlns:a16="http://schemas.microsoft.com/office/drawing/2014/main" id="{9DBB7B57-D281-4B89-9BF4-03F482920DE0}"/>
              </a:ext>
            </a:extLst>
          </p:cNvPr>
          <p:cNvSpPr/>
          <p:nvPr/>
        </p:nvSpPr>
        <p:spPr>
          <a:xfrm>
            <a:off x="1055440" y="5661248"/>
            <a:ext cx="10441160" cy="1196751"/>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CN" altLang="zh-CN" b="1" dirty="0">
                <a:solidFill>
                  <a:schemeClr val="tx1"/>
                </a:solidFill>
                <a:latin typeface="微软雅黑" panose="020B0503020204020204" pitchFamily="34" charset="-122"/>
                <a:ea typeface="微软雅黑" panose="020B0503020204020204" pitchFamily="34" charset="-122"/>
              </a:rPr>
              <a:t>应综合考虑如下因素：技术的可行性、规制的可行性、污染物留存时间、处置所产生的花费、处置核污水所影响的范围、次生废物、进行处置的人工将面临核暴露辐射问题等等</a:t>
            </a:r>
            <a:endParaRPr kumimoji="1" lang="en-US" altLang="zh-CN" b="1" dirty="0">
              <a:solidFill>
                <a:schemeClr val="tx1"/>
              </a:solidFill>
              <a:latin typeface="微软雅黑" panose="020B0503020204020204" pitchFamily="34" charset="-122"/>
              <a:ea typeface="微软雅黑" panose="020B0503020204020204" pitchFamily="34" charset="-122"/>
            </a:endParaRPr>
          </a:p>
          <a:p>
            <a:pPr algn="ctr"/>
            <a:endParaRPr lang="zh-CN" altLang="en-US" dirty="0"/>
          </a:p>
        </p:txBody>
      </p:sp>
    </p:spTree>
  </p:cSld>
  <p:clrMapOvr>
    <a:overrideClrMapping bg1="lt1" tx1="dk1" bg2="lt2" tx2="dk2" accent1="accent1" accent2="accent2" accent3="accent3" accent4="accent4" accent5="accent5" accent6="accent6" hlink="hlink" folHlink="folHlink"/>
  </p:clrMapOvr>
  <p:transition spd="med">
    <p:random/>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3553" name="Rectangle 2">
            <a:extLst>
              <a:ext uri="{FF2B5EF4-FFF2-40B4-BE49-F238E27FC236}">
                <a16:creationId xmlns:a16="http://schemas.microsoft.com/office/drawing/2014/main" id="{9BE8FD47-00D6-4C8B-9474-7FCF3C053564}"/>
              </a:ext>
            </a:extLst>
          </p:cNvPr>
          <p:cNvSpPr>
            <a:spLocks noGrp="1" noChangeArrowheads="1"/>
          </p:cNvSpPr>
          <p:nvPr>
            <p:ph type="title"/>
          </p:nvPr>
        </p:nvSpPr>
        <p:spPr>
          <a:xfrm>
            <a:off x="1523829" y="1"/>
            <a:ext cx="9144000" cy="764704"/>
          </a:xfrm>
        </p:spPr>
        <p:txBody>
          <a:bodyPr/>
          <a:lstStyle/>
          <a:p>
            <a:r>
              <a:rPr lang="zh-CN" altLang="zh-CN" sz="4000" b="1" dirty="0">
                <a:solidFill>
                  <a:srgbClr val="C00000"/>
                </a:solidFill>
                <a:latin typeface="微软雅黑" panose="020B0503020204020204" pitchFamily="34" charset="-122"/>
                <a:ea typeface="微软雅黑" panose="020B0503020204020204" pitchFamily="34" charset="-122"/>
              </a:rPr>
              <a:t>福岛核污水产生及</a:t>
            </a:r>
            <a:r>
              <a:rPr lang="zh-CN" altLang="en-US" sz="4000" b="1" dirty="0">
                <a:solidFill>
                  <a:srgbClr val="C00000"/>
                </a:solidFill>
                <a:latin typeface="微软雅黑" panose="020B0503020204020204" pitchFamily="34" charset="-122"/>
                <a:ea typeface="微软雅黑" panose="020B0503020204020204" pitchFamily="34" charset="-122"/>
              </a:rPr>
              <a:t>海洋处置背景</a:t>
            </a:r>
            <a:endParaRPr lang="en-US" altLang="zh-CN" sz="4000" b="1" dirty="0">
              <a:solidFill>
                <a:srgbClr val="0070C0"/>
              </a:solidFill>
              <a:latin typeface="微软雅黑" panose="020B0503020204020204" pitchFamily="34" charset="-122"/>
              <a:ea typeface="微软雅黑" panose="020B0503020204020204" pitchFamily="34" charset="-122"/>
            </a:endParaRPr>
          </a:p>
        </p:txBody>
      </p:sp>
      <p:sp>
        <p:nvSpPr>
          <p:cNvPr id="19459" name="Rectangle 3">
            <a:extLst>
              <a:ext uri="{FF2B5EF4-FFF2-40B4-BE49-F238E27FC236}">
                <a16:creationId xmlns:a16="http://schemas.microsoft.com/office/drawing/2014/main" id="{80D41197-F55A-446E-8013-B02C06C4D161}"/>
              </a:ext>
            </a:extLst>
          </p:cNvPr>
          <p:cNvSpPr>
            <a:spLocks noGrp="1" noChangeArrowheads="1"/>
          </p:cNvSpPr>
          <p:nvPr>
            <p:ph idx="1"/>
          </p:nvPr>
        </p:nvSpPr>
        <p:spPr>
          <a:xfrm>
            <a:off x="407368" y="981075"/>
            <a:ext cx="11449272" cy="5761038"/>
          </a:xfrm>
        </p:spPr>
        <p:txBody>
          <a:bodyPr/>
          <a:lstStyle/>
          <a:p>
            <a:pPr>
              <a:lnSpc>
                <a:spcPct val="150000"/>
              </a:lnSpc>
              <a:buFont typeface="Wingdings" panose="05000000000000000000" pitchFamily="2" charset="2"/>
              <a:buChar char="u"/>
              <a:defRPr/>
            </a:pPr>
            <a:r>
              <a:rPr kumimoji="1" lang="en-US" altLang="zh-CN" sz="2400" dirty="0">
                <a:highlight>
                  <a:srgbClr val="FFFF00"/>
                </a:highlight>
                <a:latin typeface="微软雅黑" panose="020B0503020204020204" pitchFamily="34" charset="-122"/>
                <a:ea typeface="微软雅黑" panose="020B0503020204020204" pitchFamily="34" charset="-122"/>
              </a:rPr>
              <a:t>2021</a:t>
            </a:r>
            <a:r>
              <a:rPr kumimoji="1" lang="zh-CN" altLang="zh-CN" sz="2400" dirty="0">
                <a:highlight>
                  <a:srgbClr val="FFFF00"/>
                </a:highlight>
                <a:latin typeface="微软雅黑" panose="020B0503020204020204" pitchFamily="34" charset="-122"/>
                <a:ea typeface="微软雅黑" panose="020B0503020204020204" pitchFamily="34" charset="-122"/>
              </a:rPr>
              <a:t>年</a:t>
            </a:r>
            <a:r>
              <a:rPr kumimoji="1" lang="en-US" altLang="zh-CN" sz="2400" dirty="0">
                <a:highlight>
                  <a:srgbClr val="FFFF00"/>
                </a:highlight>
                <a:latin typeface="微软雅黑" panose="020B0503020204020204" pitchFamily="34" charset="-122"/>
                <a:ea typeface="微软雅黑" panose="020B0503020204020204" pitchFamily="34" charset="-122"/>
              </a:rPr>
              <a:t>4</a:t>
            </a:r>
            <a:r>
              <a:rPr kumimoji="1" lang="zh-CN" altLang="zh-CN" sz="2400" dirty="0">
                <a:highlight>
                  <a:srgbClr val="FFFF00"/>
                </a:highlight>
                <a:latin typeface="微软雅黑" panose="020B0503020204020204" pitchFamily="34" charset="-122"/>
                <a:ea typeface="微软雅黑" panose="020B0503020204020204" pitchFamily="34" charset="-122"/>
              </a:rPr>
              <a:t>月</a:t>
            </a:r>
            <a:r>
              <a:rPr kumimoji="1" lang="en-US" altLang="zh-CN" sz="2400" dirty="0">
                <a:highlight>
                  <a:srgbClr val="FFFF00"/>
                </a:highlight>
                <a:latin typeface="微软雅黑" panose="020B0503020204020204" pitchFamily="34" charset="-122"/>
                <a:ea typeface="微软雅黑" panose="020B0503020204020204" pitchFamily="34" charset="-122"/>
              </a:rPr>
              <a:t>13</a:t>
            </a:r>
            <a:r>
              <a:rPr kumimoji="1" lang="zh-CN" altLang="zh-CN" sz="2400" dirty="0">
                <a:highlight>
                  <a:srgbClr val="FFFF00"/>
                </a:highlight>
                <a:latin typeface="微软雅黑" panose="020B0503020204020204" pitchFamily="34" charset="-122"/>
                <a:ea typeface="微软雅黑" panose="020B0503020204020204" pitchFamily="34" charset="-122"/>
              </a:rPr>
              <a:t>日</a:t>
            </a:r>
            <a:r>
              <a:rPr kumimoji="1" lang="zh-CN" altLang="zh-CN" sz="2400" dirty="0">
                <a:latin typeface="微软雅黑" panose="020B0503020204020204" pitchFamily="34" charset="-122"/>
                <a:ea typeface="微软雅黑" panose="020B0503020204020204" pitchFamily="34" charset="-122"/>
              </a:rPr>
              <a:t>，日本政府召开内阁会议，正式决定将对</a:t>
            </a:r>
            <a:r>
              <a:rPr kumimoji="1" lang="zh-CN" altLang="en-US" sz="2400" dirty="0">
                <a:latin typeface="微软雅黑" panose="020B0503020204020204" pitchFamily="34" charset="-122"/>
                <a:ea typeface="微软雅黑" panose="020B0503020204020204" pitchFamily="34" charset="-122"/>
              </a:rPr>
              <a:t>经处理的</a:t>
            </a:r>
            <a:r>
              <a:rPr kumimoji="1" lang="zh-CN" altLang="zh-CN" sz="2400" dirty="0">
                <a:latin typeface="微软雅黑" panose="020B0503020204020204" pitchFamily="34" charset="-122"/>
                <a:ea typeface="微软雅黑" panose="020B0503020204020204" pitchFamily="34" charset="-122"/>
              </a:rPr>
              <a:t>核</a:t>
            </a:r>
            <a:r>
              <a:rPr kumimoji="1" lang="zh-CN" altLang="en-US" sz="2400" dirty="0">
                <a:latin typeface="微软雅黑" panose="020B0503020204020204" pitchFamily="34" charset="-122"/>
                <a:ea typeface="微软雅黑" panose="020B0503020204020204" pitchFamily="34" charset="-122"/>
              </a:rPr>
              <a:t>废</a:t>
            </a:r>
            <a:r>
              <a:rPr kumimoji="1" lang="zh-CN" altLang="zh-CN" sz="2400" dirty="0">
                <a:latin typeface="微软雅黑" panose="020B0503020204020204" pitchFamily="34" charset="-122"/>
                <a:ea typeface="微软雅黑" panose="020B0503020204020204" pitchFamily="34" charset="-122"/>
              </a:rPr>
              <a:t>水经过滤并稀释后排入大海</a:t>
            </a:r>
            <a:endParaRPr kumimoji="1" lang="en-US" altLang="zh-CN" sz="2400" dirty="0">
              <a:latin typeface="微软雅黑" panose="020B0503020204020204" pitchFamily="34" charset="-122"/>
              <a:ea typeface="微软雅黑" panose="020B0503020204020204" pitchFamily="34" charset="-122"/>
            </a:endParaRPr>
          </a:p>
          <a:p>
            <a:pPr>
              <a:lnSpc>
                <a:spcPct val="150000"/>
              </a:lnSpc>
              <a:buFont typeface="Wingdings" panose="05000000000000000000" pitchFamily="2" charset="2"/>
              <a:buChar char="u"/>
              <a:defRPr/>
            </a:pPr>
            <a:r>
              <a:rPr kumimoji="1" lang="en-US" altLang="zh-CN" sz="2400" dirty="0">
                <a:highlight>
                  <a:srgbClr val="FFFF00"/>
                </a:highlight>
                <a:latin typeface="微软雅黑" panose="020B0503020204020204" pitchFamily="34" charset="-122"/>
                <a:ea typeface="微软雅黑" panose="020B0503020204020204" pitchFamily="34" charset="-122"/>
              </a:rPr>
              <a:t>2022</a:t>
            </a:r>
            <a:r>
              <a:rPr kumimoji="1" lang="zh-CN" altLang="zh-CN" sz="2400" dirty="0">
                <a:highlight>
                  <a:srgbClr val="FFFF00"/>
                </a:highlight>
                <a:latin typeface="微软雅黑" panose="020B0503020204020204" pitchFamily="34" charset="-122"/>
                <a:ea typeface="微软雅黑" panose="020B0503020204020204" pitchFamily="34" charset="-122"/>
              </a:rPr>
              <a:t>年</a:t>
            </a:r>
            <a:r>
              <a:rPr kumimoji="1" lang="en-US" altLang="zh-CN" sz="2400" dirty="0">
                <a:highlight>
                  <a:srgbClr val="FFFF00"/>
                </a:highlight>
                <a:latin typeface="微软雅黑" panose="020B0503020204020204" pitchFamily="34" charset="-122"/>
                <a:ea typeface="微软雅黑" panose="020B0503020204020204" pitchFamily="34" charset="-122"/>
              </a:rPr>
              <a:t>4</a:t>
            </a:r>
            <a:r>
              <a:rPr kumimoji="1" lang="zh-CN" altLang="zh-CN" sz="2400" dirty="0">
                <a:highlight>
                  <a:srgbClr val="FFFF00"/>
                </a:highlight>
                <a:latin typeface="微软雅黑" panose="020B0503020204020204" pitchFamily="34" charset="-122"/>
                <a:ea typeface="微软雅黑" panose="020B0503020204020204" pitchFamily="34" charset="-122"/>
              </a:rPr>
              <a:t>月</a:t>
            </a:r>
            <a:r>
              <a:rPr kumimoji="1" lang="en-US" altLang="zh-CN" sz="2400" dirty="0">
                <a:highlight>
                  <a:srgbClr val="FFFF00"/>
                </a:highlight>
                <a:latin typeface="微软雅黑" panose="020B0503020204020204" pitchFamily="34" charset="-122"/>
                <a:ea typeface="微软雅黑" panose="020B0503020204020204" pitchFamily="34" charset="-122"/>
              </a:rPr>
              <a:t>25</a:t>
            </a:r>
            <a:r>
              <a:rPr kumimoji="1" lang="zh-CN" altLang="zh-CN" sz="2400" dirty="0">
                <a:highlight>
                  <a:srgbClr val="FFFF00"/>
                </a:highlight>
                <a:latin typeface="微软雅黑" panose="020B0503020204020204" pitchFamily="34" charset="-122"/>
                <a:ea typeface="微软雅黑" panose="020B0503020204020204" pitchFamily="34" charset="-122"/>
              </a:rPr>
              <a:t>日</a:t>
            </a:r>
            <a:r>
              <a:rPr kumimoji="1" lang="zh-CN" altLang="zh-CN" sz="2400" dirty="0">
                <a:latin typeface="微软雅黑" panose="020B0503020204020204" pitchFamily="34" charset="-122"/>
                <a:ea typeface="微软雅黑" panose="020B0503020204020204" pitchFamily="34" charset="-122"/>
              </a:rPr>
              <a:t>进行相关施工准备</a:t>
            </a:r>
            <a:endParaRPr kumimoji="1" lang="en-US" altLang="zh-CN" sz="2400" dirty="0">
              <a:latin typeface="微软雅黑" panose="020B0503020204020204" pitchFamily="34" charset="-122"/>
              <a:ea typeface="微软雅黑" panose="020B0503020204020204" pitchFamily="34" charset="-122"/>
            </a:endParaRPr>
          </a:p>
          <a:p>
            <a:pPr>
              <a:lnSpc>
                <a:spcPct val="150000"/>
              </a:lnSpc>
              <a:buFont typeface="Wingdings" panose="05000000000000000000" pitchFamily="2" charset="2"/>
              <a:buChar char="u"/>
              <a:defRPr/>
            </a:pPr>
            <a:r>
              <a:rPr kumimoji="1" lang="zh-CN" altLang="zh-CN" sz="2400" dirty="0">
                <a:latin typeface="微软雅黑" panose="020B0503020204020204" pitchFamily="34" charset="-122"/>
                <a:ea typeface="微软雅黑" panose="020B0503020204020204" pitchFamily="34" charset="-122"/>
              </a:rPr>
              <a:t>预计于</a:t>
            </a:r>
            <a:r>
              <a:rPr kumimoji="1" lang="en-US" altLang="zh-CN" sz="2400" dirty="0">
                <a:highlight>
                  <a:srgbClr val="FFFF00"/>
                </a:highlight>
                <a:latin typeface="微软雅黑" panose="020B0503020204020204" pitchFamily="34" charset="-122"/>
                <a:ea typeface="微软雅黑" panose="020B0503020204020204" pitchFamily="34" charset="-122"/>
              </a:rPr>
              <a:t>2023</a:t>
            </a:r>
            <a:r>
              <a:rPr kumimoji="1" lang="zh-CN" altLang="zh-CN" sz="2400" dirty="0">
                <a:highlight>
                  <a:srgbClr val="FFFF00"/>
                </a:highlight>
                <a:latin typeface="微软雅黑" panose="020B0503020204020204" pitchFamily="34" charset="-122"/>
                <a:ea typeface="微软雅黑" panose="020B0503020204020204" pitchFamily="34" charset="-122"/>
              </a:rPr>
              <a:t>年春</a:t>
            </a:r>
            <a:r>
              <a:rPr kumimoji="1" lang="zh-CN" altLang="en-US" sz="2400" dirty="0">
                <a:highlight>
                  <a:srgbClr val="FFFF00"/>
                </a:highlight>
                <a:latin typeface="微软雅黑" panose="020B0503020204020204" pitchFamily="34" charset="-122"/>
                <a:ea typeface="微软雅黑" panose="020B0503020204020204" pitchFamily="34" charset="-122"/>
              </a:rPr>
              <a:t>夏</a:t>
            </a:r>
            <a:r>
              <a:rPr kumimoji="1" lang="zh-CN" altLang="zh-CN" sz="2400" dirty="0">
                <a:highlight>
                  <a:srgbClr val="FFFF00"/>
                </a:highlight>
                <a:latin typeface="微软雅黑" panose="020B0503020204020204" pitchFamily="34" charset="-122"/>
                <a:ea typeface="微软雅黑" panose="020B0503020204020204" pitchFamily="34" charset="-122"/>
              </a:rPr>
              <a:t>季</a:t>
            </a:r>
            <a:r>
              <a:rPr kumimoji="1" lang="zh-CN" altLang="zh-CN" sz="2400" dirty="0">
                <a:latin typeface="微软雅黑" panose="020B0503020204020204" pitchFamily="34" charset="-122"/>
                <a:ea typeface="微软雅黑" panose="020B0503020204020204" pitchFamily="34" charset="-122"/>
              </a:rPr>
              <a:t>开始正式排放核污水</a:t>
            </a:r>
            <a:r>
              <a:rPr kumimoji="1" lang="zh-CN" altLang="en-US" sz="2400" dirty="0">
                <a:latin typeface="微软雅黑" panose="020B0503020204020204" pitchFamily="34" charset="-122"/>
                <a:ea typeface="微软雅黑" panose="020B0503020204020204" pitchFamily="34" charset="-122"/>
              </a:rPr>
              <a:t>，持续时间大约</a:t>
            </a:r>
            <a:r>
              <a:rPr kumimoji="1" lang="en-US" altLang="zh-CN" sz="2400" dirty="0">
                <a:latin typeface="微软雅黑" panose="020B0503020204020204" pitchFamily="34" charset="-122"/>
                <a:ea typeface="微软雅黑" panose="020B0503020204020204" pitchFamily="34" charset="-122"/>
              </a:rPr>
              <a:t>30</a:t>
            </a:r>
            <a:r>
              <a:rPr kumimoji="1" lang="zh-CN" altLang="en-US" sz="2400" dirty="0">
                <a:latin typeface="微软雅黑" panose="020B0503020204020204" pitchFamily="34" charset="-122"/>
                <a:ea typeface="微软雅黑" panose="020B0503020204020204" pitchFamily="34" charset="-122"/>
              </a:rPr>
              <a:t>年</a:t>
            </a:r>
            <a:endParaRPr kumimoji="1" lang="en-US" altLang="zh-CN" sz="2400" dirty="0">
              <a:latin typeface="微软雅黑" panose="020B0503020204020204" pitchFamily="34" charset="-122"/>
              <a:ea typeface="微软雅黑" panose="020B0503020204020204" pitchFamily="34" charset="-122"/>
            </a:endParaRPr>
          </a:p>
          <a:p>
            <a:pPr>
              <a:lnSpc>
                <a:spcPct val="150000"/>
              </a:lnSpc>
              <a:buFont typeface="Wingdings" panose="05000000000000000000" pitchFamily="2" charset="2"/>
              <a:buChar char="u"/>
              <a:defRPr/>
            </a:pPr>
            <a:r>
              <a:rPr kumimoji="1" lang="zh-CN" altLang="zh-CN" sz="2400" dirty="0">
                <a:latin typeface="微软雅黑" panose="020B0503020204020204" pitchFamily="34" charset="-122"/>
                <a:ea typeface="微软雅黑" panose="020B0503020204020204" pitchFamily="34" charset="-122"/>
              </a:rPr>
              <a:t>日本政府和日本东京电力公司</a:t>
            </a:r>
            <a:r>
              <a:rPr kumimoji="1" lang="zh-CN" altLang="zh-CN" sz="2400" dirty="0">
                <a:highlight>
                  <a:srgbClr val="B1E4CE"/>
                </a:highlight>
                <a:latin typeface="微软雅黑" panose="020B0503020204020204" pitchFamily="34" charset="-122"/>
                <a:ea typeface="微软雅黑" panose="020B0503020204020204" pitchFamily="34" charset="-122"/>
              </a:rPr>
              <a:t>尚未公布核污水成分构成要素</a:t>
            </a:r>
            <a:r>
              <a:rPr kumimoji="1" lang="en-US" altLang="zh-CN" sz="2400" dirty="0">
                <a:highlight>
                  <a:srgbClr val="B1E4CE"/>
                </a:highlight>
                <a:latin typeface="微软雅黑" panose="020B0503020204020204" pitchFamily="34" charset="-122"/>
                <a:ea typeface="微软雅黑" panose="020B0503020204020204" pitchFamily="34" charset="-122"/>
              </a:rPr>
              <a:t>+</a:t>
            </a:r>
            <a:r>
              <a:rPr kumimoji="1" lang="zh-CN" altLang="zh-CN" sz="2400" dirty="0">
                <a:highlight>
                  <a:srgbClr val="B1E4CE"/>
                </a:highlight>
                <a:latin typeface="微软雅黑" panose="020B0503020204020204" pitchFamily="34" charset="-122"/>
                <a:ea typeface="微软雅黑" panose="020B0503020204020204" pitchFamily="34" charset="-122"/>
              </a:rPr>
              <a:t>排放的监管措施</a:t>
            </a:r>
            <a:r>
              <a:rPr kumimoji="1" lang="en-US" altLang="zh-CN" sz="2400" dirty="0">
                <a:highlight>
                  <a:srgbClr val="B1E4CE"/>
                </a:highlight>
                <a:latin typeface="微软雅黑" panose="020B0503020204020204" pitchFamily="34" charset="-122"/>
                <a:ea typeface="微软雅黑" panose="020B0503020204020204" pitchFamily="34" charset="-122"/>
              </a:rPr>
              <a:t>+</a:t>
            </a:r>
            <a:r>
              <a:rPr kumimoji="1" lang="zh-CN" altLang="zh-CN" sz="2400" dirty="0">
                <a:highlight>
                  <a:srgbClr val="B1E4CE"/>
                </a:highlight>
                <a:latin typeface="微软雅黑" panose="020B0503020204020204" pitchFamily="34" charset="-122"/>
                <a:ea typeface="微软雅黑" panose="020B0503020204020204" pitchFamily="34" charset="-122"/>
              </a:rPr>
              <a:t>环境评价报告等内容</a:t>
            </a:r>
            <a:endParaRPr kumimoji="1" lang="en-US" altLang="zh-CN" sz="2400" dirty="0">
              <a:highlight>
                <a:srgbClr val="B1E4CE"/>
              </a:highlight>
              <a:latin typeface="微软雅黑" panose="020B0503020204020204" pitchFamily="34" charset="-122"/>
              <a:ea typeface="微软雅黑" panose="020B0503020204020204" pitchFamily="34" charset="-122"/>
            </a:endParaRPr>
          </a:p>
          <a:p>
            <a:pPr>
              <a:lnSpc>
                <a:spcPct val="150000"/>
              </a:lnSpc>
              <a:buFont typeface="Wingdings" panose="05000000000000000000" pitchFamily="2" charset="2"/>
              <a:buChar char="u"/>
              <a:defRPr/>
            </a:pPr>
            <a:r>
              <a:rPr kumimoji="1" lang="zh-CN" altLang="en-US" sz="2400" dirty="0">
                <a:latin typeface="微软雅黑" panose="020B0503020204020204" pitchFamily="34" charset="-122"/>
                <a:ea typeface="微软雅黑" panose="020B0503020204020204" pitchFamily="34" charset="-122"/>
              </a:rPr>
              <a:t>韩、中、俄罗斯、太平洋岛国等周边国家关切</a:t>
            </a:r>
            <a:endParaRPr kumimoji="1" lang="en-US" altLang="zh-CN" sz="2400" dirty="0">
              <a:latin typeface="微软雅黑" panose="020B0503020204020204" pitchFamily="34" charset="-122"/>
              <a:ea typeface="微软雅黑" panose="020B0503020204020204" pitchFamily="34" charset="-122"/>
            </a:endParaRPr>
          </a:p>
          <a:p>
            <a:pPr>
              <a:lnSpc>
                <a:spcPct val="150000"/>
              </a:lnSpc>
              <a:buFont typeface="Wingdings" panose="05000000000000000000" pitchFamily="2" charset="2"/>
              <a:buChar char="u"/>
              <a:defRPr/>
            </a:pPr>
            <a:r>
              <a:rPr kumimoji="1" lang="zh-CN" altLang="en-US" sz="2400" dirty="0">
                <a:latin typeface="微软雅黑" panose="020B0503020204020204" pitchFamily="34" charset="-122"/>
                <a:ea typeface="微软雅黑" panose="020B0503020204020204" pitchFamily="34" charset="-122"/>
              </a:rPr>
              <a:t>国内学者也积极撰文发声</a:t>
            </a:r>
          </a:p>
        </p:txBody>
      </p:sp>
      <p:pic>
        <p:nvPicPr>
          <p:cNvPr id="5" name="图片 6" descr="SYSU LOGO.png">
            <a:extLst>
              <a:ext uri="{FF2B5EF4-FFF2-40B4-BE49-F238E27FC236}">
                <a16:creationId xmlns:a16="http://schemas.microsoft.com/office/drawing/2014/main" id="{CE0984D2-7C9D-47E4-B298-A0C9CB398B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48528" y="1"/>
            <a:ext cx="1187450" cy="1019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random/>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7" name="Rectangle 1026">
            <a:extLst>
              <a:ext uri="{FF2B5EF4-FFF2-40B4-BE49-F238E27FC236}">
                <a16:creationId xmlns:a16="http://schemas.microsoft.com/office/drawing/2014/main" id="{7E9D9D03-D84D-4E18-A731-CF0F050C09E9}"/>
              </a:ext>
            </a:extLst>
          </p:cNvPr>
          <p:cNvSpPr>
            <a:spLocks noGrp="1" noChangeArrowheads="1"/>
          </p:cNvSpPr>
          <p:nvPr>
            <p:ph type="title"/>
          </p:nvPr>
        </p:nvSpPr>
        <p:spPr>
          <a:xfrm>
            <a:off x="1529014" y="0"/>
            <a:ext cx="7993063" cy="764704"/>
          </a:xfrm>
        </p:spPr>
        <p:txBody>
          <a:bodyPr>
            <a:normAutofit/>
          </a:bodyPr>
          <a:lstStyle/>
          <a:p>
            <a:r>
              <a:rPr lang="zh-CN" altLang="zh-CN" sz="3600" b="1" dirty="0">
                <a:solidFill>
                  <a:srgbClr val="005825"/>
                </a:solidFill>
                <a:latin typeface="微软雅黑" panose="020B0503020204020204" pitchFamily="34" charset="-122"/>
                <a:ea typeface="微软雅黑" panose="020B0503020204020204" pitchFamily="34" charset="-122"/>
              </a:rPr>
              <a:t>放射性废物海洋处置</a:t>
            </a:r>
            <a:r>
              <a:rPr lang="zh-CN" altLang="en-US" sz="3600" b="1" dirty="0">
                <a:solidFill>
                  <a:srgbClr val="005825"/>
                </a:solidFill>
                <a:latin typeface="微软雅黑" panose="020B0503020204020204" pitchFamily="34" charset="-122"/>
                <a:ea typeface="微软雅黑" panose="020B0503020204020204" pitchFamily="34" charset="-122"/>
              </a:rPr>
              <a:t>等相关概念</a:t>
            </a:r>
            <a:r>
              <a:rPr lang="zh-CN" altLang="zh-CN" sz="3600" b="1" dirty="0">
                <a:solidFill>
                  <a:srgbClr val="005825"/>
                </a:solidFill>
                <a:latin typeface="微软雅黑" panose="020B0503020204020204" pitchFamily="34" charset="-122"/>
                <a:ea typeface="微软雅黑" panose="020B0503020204020204" pitchFamily="34" charset="-122"/>
              </a:rPr>
              <a:t>界定</a:t>
            </a:r>
            <a:endParaRPr lang="zh-CN" altLang="en-US" sz="3600" b="1" dirty="0">
              <a:solidFill>
                <a:srgbClr val="005825"/>
              </a:solidFill>
              <a:latin typeface="微软雅黑" panose="020B0503020204020204" pitchFamily="34" charset="-122"/>
              <a:ea typeface="微软雅黑" panose="020B0503020204020204" pitchFamily="34" charset="-122"/>
            </a:endParaRPr>
          </a:p>
        </p:txBody>
      </p:sp>
      <p:sp>
        <p:nvSpPr>
          <p:cNvPr id="21507" name="Rectangle 1027">
            <a:extLst>
              <a:ext uri="{FF2B5EF4-FFF2-40B4-BE49-F238E27FC236}">
                <a16:creationId xmlns:a16="http://schemas.microsoft.com/office/drawing/2014/main" id="{5F667AE2-D07B-4FF2-8188-4E91207BE4C2}"/>
              </a:ext>
            </a:extLst>
          </p:cNvPr>
          <p:cNvSpPr>
            <a:spLocks noGrp="1" noChangeArrowheads="1"/>
          </p:cNvSpPr>
          <p:nvPr>
            <p:ph idx="1"/>
          </p:nvPr>
        </p:nvSpPr>
        <p:spPr>
          <a:xfrm>
            <a:off x="407368" y="836712"/>
            <a:ext cx="11377264" cy="5832377"/>
          </a:xfrm>
        </p:spPr>
        <p:txBody>
          <a:bodyPr>
            <a:normAutofit/>
          </a:bodyPr>
          <a:lstStyle/>
          <a:p>
            <a:pPr>
              <a:lnSpc>
                <a:spcPct val="150000"/>
              </a:lnSpc>
              <a:buFont typeface="Wingdings" panose="05000000000000000000" pitchFamily="2" charset="2"/>
              <a:buChar char="p"/>
              <a:defRPr/>
            </a:pPr>
            <a:r>
              <a:rPr kumimoji="1" lang="zh-CN" altLang="zh-CN" sz="2400" b="1" dirty="0">
                <a:latin typeface="微软雅黑" panose="020B0503020204020204" pitchFamily="34" charset="-122"/>
                <a:ea typeface="微软雅黑" panose="020B0503020204020204" pitchFamily="34" charset="-122"/>
              </a:rPr>
              <a:t>放射性废物的界定</a:t>
            </a:r>
            <a:r>
              <a:rPr kumimoji="1" lang="zh-CN" altLang="en-US" sz="2400" b="1" dirty="0">
                <a:latin typeface="微软雅黑" panose="020B0503020204020204" pitchFamily="34" charset="-122"/>
                <a:ea typeface="微软雅黑" panose="020B0503020204020204" pitchFamily="34" charset="-122"/>
              </a:rPr>
              <a:t>：</a:t>
            </a:r>
            <a:endParaRPr kumimoji="1" lang="en-US" altLang="zh-CN" sz="2400" b="1" dirty="0">
              <a:latin typeface="微软雅黑" panose="020B0503020204020204" pitchFamily="34" charset="-122"/>
              <a:ea typeface="微软雅黑" panose="020B0503020204020204" pitchFamily="34" charset="-122"/>
            </a:endParaRPr>
          </a:p>
          <a:p>
            <a:pPr>
              <a:lnSpc>
                <a:spcPct val="150000"/>
              </a:lnSpc>
              <a:defRPr/>
            </a:pPr>
            <a:r>
              <a:rPr kumimoji="1" lang="en-US" altLang="zh-CN" sz="2400" dirty="0">
                <a:latin typeface="微软雅黑" panose="020B0503020204020204" pitchFamily="34" charset="-122"/>
                <a:ea typeface="微软雅黑" panose="020B0503020204020204" pitchFamily="34" charset="-122"/>
              </a:rPr>
              <a:t>1997</a:t>
            </a:r>
            <a:r>
              <a:rPr kumimoji="1" lang="zh-CN" altLang="zh-CN" sz="2400" dirty="0">
                <a:latin typeface="微软雅黑" panose="020B0503020204020204" pitchFamily="34" charset="-122"/>
                <a:ea typeface="微软雅黑" panose="020B0503020204020204" pitchFamily="34" charset="-122"/>
              </a:rPr>
              <a:t>年国际原子能机构</a:t>
            </a:r>
            <a:r>
              <a:rPr kumimoji="1" lang="zh-CN" altLang="en-US" sz="2400" dirty="0">
                <a:latin typeface="微软雅黑" panose="020B0503020204020204" pitchFamily="34" charset="-122"/>
                <a:ea typeface="微软雅黑" panose="020B0503020204020204" pitchFamily="34" charset="-122"/>
              </a:rPr>
              <a:t>：</a:t>
            </a:r>
            <a:r>
              <a:rPr kumimoji="1" lang="zh-CN" altLang="zh-CN" sz="2400" dirty="0">
                <a:latin typeface="微软雅黑" panose="020B0503020204020204" pitchFamily="34" charset="-122"/>
                <a:ea typeface="微软雅黑" panose="020B0503020204020204" pitchFamily="34" charset="-122"/>
              </a:rPr>
              <a:t>《乏燃料管理安全和放射性废物管理安全联合公约》第</a:t>
            </a:r>
            <a:r>
              <a:rPr kumimoji="1" lang="en-US" altLang="zh-CN" sz="2400" dirty="0">
                <a:latin typeface="微软雅黑" panose="020B0503020204020204" pitchFamily="34" charset="-122"/>
                <a:ea typeface="微软雅黑" panose="020B0503020204020204" pitchFamily="34" charset="-122"/>
              </a:rPr>
              <a:t>2</a:t>
            </a:r>
            <a:r>
              <a:rPr kumimoji="1" lang="zh-CN" altLang="zh-CN" sz="2400" dirty="0">
                <a:latin typeface="微软雅黑" panose="020B0503020204020204" pitchFamily="34" charset="-122"/>
                <a:ea typeface="微软雅黑" panose="020B0503020204020204" pitchFamily="34" charset="-122"/>
              </a:rPr>
              <a:t>条（</a:t>
            </a:r>
            <a:r>
              <a:rPr kumimoji="1" lang="en-US" altLang="zh-CN" sz="2400" dirty="0">
                <a:latin typeface="微软雅黑" panose="020B0503020204020204" pitchFamily="34" charset="-122"/>
                <a:ea typeface="微软雅黑" panose="020B0503020204020204" pitchFamily="34" charset="-122"/>
              </a:rPr>
              <a:t>h</a:t>
            </a:r>
            <a:r>
              <a:rPr kumimoji="1" lang="zh-CN" altLang="zh-CN" sz="2400" dirty="0">
                <a:latin typeface="微软雅黑" panose="020B0503020204020204" pitchFamily="34" charset="-122"/>
                <a:ea typeface="微软雅黑" panose="020B0503020204020204" pitchFamily="34" charset="-122"/>
              </a:rPr>
              <a:t>）项</a:t>
            </a:r>
            <a:r>
              <a:rPr kumimoji="1" lang="en-US" altLang="zh-CN" sz="2400" dirty="0">
                <a:latin typeface="微软雅黑" panose="020B0503020204020204" pitchFamily="34" charset="-122"/>
                <a:ea typeface="微软雅黑" panose="020B0503020204020204" pitchFamily="34" charset="-122"/>
              </a:rPr>
              <a:t>----</a:t>
            </a:r>
            <a:r>
              <a:rPr kumimoji="1" lang="zh-CN" altLang="zh-CN" sz="2400" dirty="0">
                <a:latin typeface="微软雅黑" panose="020B0503020204020204" pitchFamily="34" charset="-122"/>
                <a:ea typeface="微软雅黑" panose="020B0503020204020204" pitchFamily="34" charset="-122"/>
              </a:rPr>
              <a:t>“放射性废物”系指缔约方或者其决定得到缔约方认可的自然人或法人预期</a:t>
            </a:r>
            <a:r>
              <a:rPr kumimoji="1" lang="zh-CN" altLang="zh-CN" sz="2400" u="sng" dirty="0">
                <a:highlight>
                  <a:srgbClr val="FFFF00"/>
                </a:highlight>
                <a:latin typeface="微软雅黑" panose="020B0503020204020204" pitchFamily="34" charset="-122"/>
                <a:ea typeface="微软雅黑" panose="020B0503020204020204" pitchFamily="34" charset="-122"/>
              </a:rPr>
              <a:t>不做任何进一步利用</a:t>
            </a:r>
            <a:r>
              <a:rPr kumimoji="1" lang="zh-CN" altLang="zh-CN" sz="2400" dirty="0">
                <a:latin typeface="微软雅黑" panose="020B0503020204020204" pitchFamily="34" charset="-122"/>
                <a:ea typeface="微软雅黑" panose="020B0503020204020204" pitchFamily="34" charset="-122"/>
              </a:rPr>
              <a:t>的而且监管机构根据缔约方的</a:t>
            </a:r>
            <a:r>
              <a:rPr kumimoji="1" lang="zh-CN" altLang="zh-CN" sz="2400" u="sng" dirty="0">
                <a:highlight>
                  <a:srgbClr val="FFFF00"/>
                </a:highlight>
                <a:latin typeface="微软雅黑" panose="020B0503020204020204" pitchFamily="34" charset="-122"/>
                <a:ea typeface="微软雅黑" panose="020B0503020204020204" pitchFamily="34" charset="-122"/>
              </a:rPr>
              <a:t>立法和监管框架</a:t>
            </a:r>
            <a:r>
              <a:rPr kumimoji="1" lang="zh-CN" altLang="zh-CN" sz="2400" dirty="0">
                <a:latin typeface="微软雅黑" panose="020B0503020204020204" pitchFamily="34" charset="-122"/>
                <a:ea typeface="微软雅黑" panose="020B0503020204020204" pitchFamily="34" charset="-122"/>
              </a:rPr>
              <a:t>，将它作为</a:t>
            </a:r>
            <a:r>
              <a:rPr kumimoji="1" lang="zh-CN" altLang="zh-CN" sz="2400" u="sng" dirty="0">
                <a:latin typeface="微软雅黑" panose="020B0503020204020204" pitchFamily="34" charset="-122"/>
                <a:ea typeface="微软雅黑" panose="020B0503020204020204" pitchFamily="34" charset="-122"/>
              </a:rPr>
              <a:t>放射性废物</a:t>
            </a:r>
            <a:r>
              <a:rPr kumimoji="1" lang="zh-CN" altLang="zh-CN" sz="2400" dirty="0">
                <a:latin typeface="微软雅黑" panose="020B0503020204020204" pitchFamily="34" charset="-122"/>
                <a:ea typeface="微软雅黑" panose="020B0503020204020204" pitchFamily="34" charset="-122"/>
              </a:rPr>
              <a:t>进行控制的气态、液态或固态放射性物质</a:t>
            </a:r>
            <a:endParaRPr kumimoji="1" lang="en-US" altLang="zh-CN" sz="2400" dirty="0">
              <a:latin typeface="微软雅黑" panose="020B0503020204020204" pitchFamily="34" charset="-122"/>
              <a:ea typeface="微软雅黑" panose="020B0503020204020204" pitchFamily="34" charset="-122"/>
            </a:endParaRPr>
          </a:p>
          <a:p>
            <a:pPr>
              <a:lnSpc>
                <a:spcPct val="150000"/>
              </a:lnSpc>
              <a:defRPr/>
            </a:pPr>
            <a:r>
              <a:rPr kumimoji="1" lang="zh-CN" altLang="zh-CN" sz="2400" dirty="0">
                <a:latin typeface="微软雅黑" panose="020B0503020204020204" pitchFamily="34" charset="-122"/>
                <a:ea typeface="微软雅黑" panose="020B0503020204020204" pitchFamily="34" charset="-122"/>
              </a:rPr>
              <a:t>国际原子能机构于</a:t>
            </a:r>
            <a:r>
              <a:rPr kumimoji="1" lang="en-US" altLang="zh-CN" sz="2400" dirty="0">
                <a:latin typeface="微软雅黑" panose="020B0503020204020204" pitchFamily="34" charset="-122"/>
                <a:ea typeface="微软雅黑" panose="020B0503020204020204" pitchFamily="34" charset="-122"/>
              </a:rPr>
              <a:t>2011</a:t>
            </a:r>
            <a:r>
              <a:rPr kumimoji="1" lang="zh-CN" altLang="zh-CN" sz="2400" dirty="0">
                <a:latin typeface="微软雅黑" panose="020B0503020204020204" pitchFamily="34" charset="-122"/>
                <a:ea typeface="微软雅黑" panose="020B0503020204020204" pitchFamily="34" charset="-122"/>
              </a:rPr>
              <a:t>年</a:t>
            </a:r>
            <a:r>
              <a:rPr kumimoji="1" lang="en-US" altLang="zh-CN" sz="2400" dirty="0">
                <a:latin typeface="微软雅黑" panose="020B0503020204020204" pitchFamily="34" charset="-122"/>
                <a:ea typeface="微软雅黑" panose="020B0503020204020204" pitchFamily="34" charset="-122"/>
              </a:rPr>
              <a:t>7</a:t>
            </a:r>
            <a:r>
              <a:rPr kumimoji="1" lang="zh-CN" altLang="zh-CN" sz="2400" dirty="0">
                <a:latin typeface="微软雅黑" panose="020B0503020204020204" pitchFamily="34" charset="-122"/>
                <a:ea typeface="微软雅黑" panose="020B0503020204020204" pitchFamily="34" charset="-122"/>
              </a:rPr>
              <a:t>月公开发布的《安全标准丛书》有关“</a:t>
            </a:r>
            <a:r>
              <a:rPr kumimoji="1" lang="zh-CN" altLang="zh-CN" sz="2400" u="sng" dirty="0">
                <a:latin typeface="微软雅黑" panose="020B0503020204020204" pitchFamily="34" charset="-122"/>
                <a:ea typeface="微软雅黑" panose="020B0503020204020204" pitchFamily="34" charset="-122"/>
              </a:rPr>
              <a:t>放射性废物处置</a:t>
            </a:r>
            <a:r>
              <a:rPr kumimoji="1" lang="zh-CN" altLang="zh-CN" sz="2400" dirty="0">
                <a:latin typeface="微软雅黑" panose="020B0503020204020204" pitchFamily="34" charset="-122"/>
                <a:ea typeface="微软雅黑" panose="020B0503020204020204" pitchFamily="34" charset="-122"/>
              </a:rPr>
              <a:t>”（具体安全要求第</a:t>
            </a:r>
            <a:r>
              <a:rPr kumimoji="1" lang="en-US" altLang="zh-CN" sz="2400" dirty="0">
                <a:latin typeface="微软雅黑" panose="020B0503020204020204" pitchFamily="34" charset="-122"/>
                <a:ea typeface="微软雅黑" panose="020B0503020204020204" pitchFamily="34" charset="-122"/>
              </a:rPr>
              <a:t>SSR-5</a:t>
            </a:r>
            <a:r>
              <a:rPr kumimoji="1" lang="zh-CN" altLang="zh-CN" sz="2400" dirty="0">
                <a:latin typeface="微软雅黑" panose="020B0503020204020204" pitchFamily="34" charset="-122"/>
                <a:ea typeface="微软雅黑" panose="020B0503020204020204" pitchFamily="34" charset="-122"/>
              </a:rPr>
              <a:t>号）文件</a:t>
            </a:r>
            <a:endParaRPr kumimoji="1" lang="en-US" altLang="zh-CN" sz="2400" dirty="0">
              <a:latin typeface="微软雅黑" panose="020B0503020204020204" pitchFamily="34" charset="-122"/>
              <a:ea typeface="微软雅黑" panose="020B0503020204020204" pitchFamily="34" charset="-122"/>
            </a:endParaRPr>
          </a:p>
          <a:p>
            <a:pPr>
              <a:lnSpc>
                <a:spcPct val="150000"/>
              </a:lnSpc>
              <a:defRPr/>
            </a:pPr>
            <a:endParaRPr kumimoji="1" lang="en-US" altLang="zh-CN" sz="2400" dirty="0">
              <a:latin typeface="微软雅黑" panose="020B0503020204020204" pitchFamily="34" charset="-122"/>
              <a:ea typeface="微软雅黑" panose="020B0503020204020204" pitchFamily="34" charset="-122"/>
            </a:endParaRPr>
          </a:p>
          <a:p>
            <a:pPr>
              <a:lnSpc>
                <a:spcPct val="150000"/>
              </a:lnSpc>
              <a:defRPr/>
            </a:pPr>
            <a:endParaRPr kumimoji="1" lang="en-US" altLang="zh-CN" sz="2400" dirty="0">
              <a:latin typeface="微软雅黑" panose="020B0503020204020204" pitchFamily="34" charset="-122"/>
              <a:ea typeface="微软雅黑" panose="020B0503020204020204" pitchFamily="34" charset="-122"/>
            </a:endParaRPr>
          </a:p>
          <a:p>
            <a:pPr>
              <a:lnSpc>
                <a:spcPct val="150000"/>
              </a:lnSpc>
              <a:defRPr/>
            </a:pPr>
            <a:endParaRPr kumimoji="1" lang="en-US" altLang="zh-CN" sz="2400" b="1" dirty="0">
              <a:latin typeface="微软雅黑" panose="020B0503020204020204" pitchFamily="34" charset="-122"/>
              <a:ea typeface="微软雅黑" panose="020B0503020204020204" pitchFamily="34" charset="-122"/>
            </a:endParaRPr>
          </a:p>
        </p:txBody>
      </p:sp>
      <p:pic>
        <p:nvPicPr>
          <p:cNvPr id="5" name="图片 6" descr="SYSU LOGO.png">
            <a:extLst>
              <a:ext uri="{FF2B5EF4-FFF2-40B4-BE49-F238E27FC236}">
                <a16:creationId xmlns:a16="http://schemas.microsoft.com/office/drawing/2014/main" id="{73790A2D-23C5-4770-BA01-7BA88C9605F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75950" y="54192"/>
            <a:ext cx="1187450" cy="1019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9395813"/>
      </p:ext>
    </p:extLst>
  </p:cSld>
  <p:clrMapOvr>
    <a:masterClrMapping/>
  </p:clrMapOvr>
  <p:transition spd="med">
    <p:random/>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pic>
        <p:nvPicPr>
          <p:cNvPr id="6" name="图片 6" descr="SYSU LOGO.png">
            <a:extLst>
              <a:ext uri="{FF2B5EF4-FFF2-40B4-BE49-F238E27FC236}">
                <a16:creationId xmlns:a16="http://schemas.microsoft.com/office/drawing/2014/main" id="{D2F25BFB-DD3F-4619-90BB-BA2E69762F6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48528" y="0"/>
            <a:ext cx="1187450" cy="1019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Rectangle 3">
            <a:extLst>
              <a:ext uri="{FF2B5EF4-FFF2-40B4-BE49-F238E27FC236}">
                <a16:creationId xmlns:a16="http://schemas.microsoft.com/office/drawing/2014/main" id="{EB06B57A-0911-496E-AD93-B439724544A5}"/>
              </a:ext>
            </a:extLst>
          </p:cNvPr>
          <p:cNvSpPr>
            <a:spLocks noGrp="1" noChangeArrowheads="1"/>
          </p:cNvSpPr>
          <p:nvPr>
            <p:ph idx="1"/>
          </p:nvPr>
        </p:nvSpPr>
        <p:spPr>
          <a:xfrm>
            <a:off x="444689" y="160511"/>
            <a:ext cx="11377264" cy="3603893"/>
          </a:xfrm>
        </p:spPr>
        <p:txBody>
          <a:bodyPr/>
          <a:lstStyle/>
          <a:p>
            <a:pPr marL="0" indent="0">
              <a:lnSpc>
                <a:spcPct val="150000"/>
              </a:lnSpc>
              <a:buNone/>
              <a:defRPr/>
            </a:pPr>
            <a:endParaRPr kumimoji="1" lang="en-US" altLang="zh-CN" sz="2400" b="1" dirty="0">
              <a:latin typeface="微软雅黑" panose="020B0503020204020204" pitchFamily="34" charset="-122"/>
              <a:ea typeface="微软雅黑" panose="020B0503020204020204" pitchFamily="34" charset="-122"/>
            </a:endParaRPr>
          </a:p>
        </p:txBody>
      </p:sp>
      <p:graphicFrame>
        <p:nvGraphicFramePr>
          <p:cNvPr id="3" name="图示 2">
            <a:extLst>
              <a:ext uri="{FF2B5EF4-FFF2-40B4-BE49-F238E27FC236}">
                <a16:creationId xmlns:a16="http://schemas.microsoft.com/office/drawing/2014/main" id="{8C3E954D-A611-4D69-9127-67E5D47C9A22}"/>
              </a:ext>
            </a:extLst>
          </p:cNvPr>
          <p:cNvGraphicFramePr/>
          <p:nvPr>
            <p:extLst>
              <p:ext uri="{D42A27DB-BD31-4B8C-83A1-F6EECF244321}">
                <p14:modId xmlns:p14="http://schemas.microsoft.com/office/powerpoint/2010/main" val="841798828"/>
              </p:ext>
            </p:extLst>
          </p:nvPr>
        </p:nvGraphicFramePr>
        <p:xfrm>
          <a:off x="1346892" y="204774"/>
          <a:ext cx="8599434" cy="32403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文本框 6">
            <a:extLst>
              <a:ext uri="{FF2B5EF4-FFF2-40B4-BE49-F238E27FC236}">
                <a16:creationId xmlns:a16="http://schemas.microsoft.com/office/drawing/2014/main" id="{4DABE631-69FB-4EB5-A443-E5440C1CD774}"/>
              </a:ext>
            </a:extLst>
          </p:cNvPr>
          <p:cNvSpPr txBox="1"/>
          <p:nvPr/>
        </p:nvSpPr>
        <p:spPr>
          <a:xfrm>
            <a:off x="659396" y="3936000"/>
            <a:ext cx="11376582" cy="3454279"/>
          </a:xfrm>
          <a:prstGeom prst="rect">
            <a:avLst/>
          </a:prstGeom>
          <a:noFill/>
        </p:spPr>
        <p:txBody>
          <a:bodyPr wrap="square" rtlCol="0">
            <a:spAutoFit/>
          </a:bodyPr>
          <a:lstStyle/>
          <a:p>
            <a:pPr>
              <a:lnSpc>
                <a:spcPct val="150000"/>
              </a:lnSpc>
              <a:defRPr/>
            </a:pPr>
            <a:r>
              <a:rPr kumimoji="1" lang="zh-CN" altLang="zh-CN" sz="2000" dirty="0">
                <a:highlight>
                  <a:srgbClr val="FFFF00"/>
                </a:highlight>
                <a:latin typeface="微软雅黑" panose="020B0503020204020204" pitchFamily="34" charset="-122"/>
                <a:ea typeface="微软雅黑" panose="020B0503020204020204" pitchFamily="34" charset="-122"/>
              </a:rPr>
              <a:t>处置</a:t>
            </a:r>
            <a:r>
              <a:rPr kumimoji="1" lang="zh-CN" altLang="zh-CN" sz="2000" dirty="0">
                <a:latin typeface="微软雅黑" panose="020B0503020204020204" pitchFamily="34" charset="-122"/>
                <a:ea typeface="微软雅黑" panose="020B0503020204020204" pitchFamily="34" charset="-122"/>
              </a:rPr>
              <a:t>（</a:t>
            </a:r>
            <a:r>
              <a:rPr kumimoji="1" lang="en-US" altLang="zh-CN" sz="2000" dirty="0">
                <a:latin typeface="微软雅黑" panose="020B0503020204020204" pitchFamily="34" charset="-122"/>
                <a:ea typeface="微软雅黑" panose="020B0503020204020204" pitchFamily="34" charset="-122"/>
              </a:rPr>
              <a:t>disposal</a:t>
            </a:r>
            <a:r>
              <a:rPr kumimoji="1" lang="zh-CN" altLang="zh-CN" sz="2000" dirty="0">
                <a:latin typeface="微软雅黑" panose="020B0503020204020204" pitchFamily="34" charset="-122"/>
                <a:ea typeface="微软雅黑" panose="020B0503020204020204" pitchFamily="34" charset="-122"/>
              </a:rPr>
              <a:t>）</a:t>
            </a:r>
            <a:r>
              <a:rPr kumimoji="1" lang="zh-CN" altLang="en-US" sz="2000" dirty="0">
                <a:latin typeface="微软雅黑" panose="020B0503020204020204" pitchFamily="34" charset="-122"/>
                <a:ea typeface="微软雅黑" panose="020B0503020204020204" pitchFamily="34" charset="-122"/>
              </a:rPr>
              <a:t>：</a:t>
            </a:r>
            <a:r>
              <a:rPr kumimoji="1" lang="zh-CN" altLang="zh-CN" sz="2000" dirty="0">
                <a:latin typeface="微软雅黑" panose="020B0503020204020204" pitchFamily="34" charset="-122"/>
                <a:ea typeface="微软雅黑" panose="020B0503020204020204" pitchFamily="34" charset="-122"/>
              </a:rPr>
              <a:t>指将放射性废物安置在某个设施或场所中并</a:t>
            </a:r>
            <a:r>
              <a:rPr kumimoji="1" lang="zh-CN" altLang="zh-CN" sz="2000" dirty="0">
                <a:highlight>
                  <a:srgbClr val="FFFF00"/>
                </a:highlight>
                <a:latin typeface="微软雅黑" panose="020B0503020204020204" pitchFamily="34" charset="-122"/>
                <a:ea typeface="微软雅黑" panose="020B0503020204020204" pitchFamily="34" charset="-122"/>
              </a:rPr>
              <a:t>无意回取</a:t>
            </a:r>
            <a:r>
              <a:rPr kumimoji="1" lang="zh-CN" altLang="zh-CN" sz="2000" dirty="0">
                <a:latin typeface="微软雅黑" panose="020B0503020204020204" pitchFamily="34" charset="-122"/>
                <a:ea typeface="微软雅黑" panose="020B0503020204020204" pitchFamily="34" charset="-122"/>
              </a:rPr>
              <a:t>的行为</a:t>
            </a:r>
            <a:endParaRPr kumimoji="1" lang="en-US" altLang="zh-CN" sz="2000" dirty="0">
              <a:latin typeface="微软雅黑" panose="020B0503020204020204" pitchFamily="34" charset="-122"/>
              <a:ea typeface="微软雅黑" panose="020B0503020204020204" pitchFamily="34" charset="-122"/>
            </a:endParaRPr>
          </a:p>
          <a:p>
            <a:pPr>
              <a:lnSpc>
                <a:spcPct val="150000"/>
              </a:lnSpc>
              <a:defRPr/>
            </a:pPr>
            <a:r>
              <a:rPr kumimoji="1" lang="zh-CN" altLang="zh-CN" sz="2000" dirty="0">
                <a:highlight>
                  <a:srgbClr val="FFFF00"/>
                </a:highlight>
                <a:latin typeface="微软雅黑" panose="020B0503020204020204" pitchFamily="34" charset="-122"/>
                <a:ea typeface="微软雅黑" panose="020B0503020204020204" pitchFamily="34" charset="-122"/>
              </a:rPr>
              <a:t>排放</a:t>
            </a:r>
            <a:r>
              <a:rPr kumimoji="1" lang="en-US" altLang="zh-CN" sz="2000" dirty="0">
                <a:latin typeface="微软雅黑" panose="020B0503020204020204" pitchFamily="34" charset="-122"/>
                <a:ea typeface="微软雅黑" panose="020B0503020204020204" pitchFamily="34" charset="-122"/>
              </a:rPr>
              <a:t>(release) </a:t>
            </a:r>
            <a:r>
              <a:rPr kumimoji="1" lang="zh-CN" altLang="en-US" sz="2000" dirty="0">
                <a:latin typeface="微软雅黑" panose="020B0503020204020204" pitchFamily="34" charset="-122"/>
                <a:ea typeface="微软雅黑" panose="020B0503020204020204" pitchFamily="34" charset="-122"/>
              </a:rPr>
              <a:t>：</a:t>
            </a:r>
            <a:r>
              <a:rPr kumimoji="1" lang="zh-CN" altLang="zh-CN" sz="2000" dirty="0">
                <a:latin typeface="微软雅黑" panose="020B0503020204020204" pitchFamily="34" charset="-122"/>
                <a:ea typeface="微软雅黑" panose="020B0503020204020204" pitchFamily="34" charset="-122"/>
              </a:rPr>
              <a:t>作为一种</a:t>
            </a:r>
            <a:r>
              <a:rPr kumimoji="1" lang="zh-CN" altLang="zh-CN" sz="2000" dirty="0">
                <a:highlight>
                  <a:srgbClr val="FFFF00"/>
                </a:highlight>
                <a:latin typeface="微软雅黑" panose="020B0503020204020204" pitchFamily="34" charset="-122"/>
                <a:ea typeface="微软雅黑" panose="020B0503020204020204" pitchFamily="34" charset="-122"/>
              </a:rPr>
              <a:t>合法的做法</a:t>
            </a:r>
            <a:r>
              <a:rPr kumimoji="1" lang="zh-CN" altLang="zh-CN" sz="2000" dirty="0">
                <a:latin typeface="微软雅黑" panose="020B0503020204020204" pitchFamily="34" charset="-122"/>
                <a:ea typeface="微软雅黑" panose="020B0503020204020204" pitchFamily="34" charset="-122"/>
              </a:rPr>
              <a:t>，在监管机构批准的限值内，源于</a:t>
            </a:r>
            <a:r>
              <a:rPr kumimoji="1" lang="zh-CN" altLang="zh-CN" sz="2000" dirty="0">
                <a:highlight>
                  <a:srgbClr val="FFFF00"/>
                </a:highlight>
                <a:latin typeface="微软雅黑" panose="020B0503020204020204" pitchFamily="34" charset="-122"/>
                <a:ea typeface="微软雅黑" panose="020B0503020204020204" pitchFamily="34" charset="-122"/>
              </a:rPr>
              <a:t>正常运行</a:t>
            </a:r>
            <a:r>
              <a:rPr kumimoji="1" lang="zh-CN" altLang="zh-CN" sz="2000" dirty="0">
                <a:latin typeface="微软雅黑" panose="020B0503020204020204" pitchFamily="34" charset="-122"/>
                <a:ea typeface="微软雅黑" panose="020B0503020204020204" pitchFamily="34" charset="-122"/>
              </a:rPr>
              <a:t>的受监管核设施的液态或气态放射性物质有计划和受控地释入环境</a:t>
            </a:r>
            <a:endParaRPr kumimoji="1" lang="en-US" altLang="zh-CN" sz="2000" dirty="0">
              <a:latin typeface="微软雅黑" panose="020B0503020204020204" pitchFamily="34" charset="-122"/>
              <a:ea typeface="微软雅黑" panose="020B0503020204020204" pitchFamily="34" charset="-122"/>
            </a:endParaRPr>
          </a:p>
          <a:p>
            <a:pPr>
              <a:lnSpc>
                <a:spcPct val="150000"/>
              </a:lnSpc>
              <a:defRPr/>
            </a:pPr>
            <a:r>
              <a:rPr kumimoji="1" lang="zh-CN" altLang="zh-CN" sz="2000" dirty="0">
                <a:highlight>
                  <a:srgbClr val="FFFF00"/>
                </a:highlight>
                <a:latin typeface="微软雅黑" panose="020B0503020204020204" pitchFamily="34" charset="-122"/>
                <a:ea typeface="微软雅黑" panose="020B0503020204020204" pitchFamily="34" charset="-122"/>
              </a:rPr>
              <a:t>贮存</a:t>
            </a:r>
            <a:r>
              <a:rPr kumimoji="1" lang="zh-CN" altLang="zh-CN" sz="2000" dirty="0">
                <a:latin typeface="微软雅黑" panose="020B0503020204020204" pitchFamily="34" charset="-122"/>
                <a:ea typeface="微软雅黑" panose="020B0503020204020204" pitchFamily="34" charset="-122"/>
              </a:rPr>
              <a:t>（</a:t>
            </a:r>
            <a:r>
              <a:rPr kumimoji="1" lang="en-US" altLang="zh-CN" sz="2000" dirty="0">
                <a:latin typeface="微软雅黑" panose="020B0503020204020204" pitchFamily="34" charset="-122"/>
                <a:ea typeface="微软雅黑" panose="020B0503020204020204" pitchFamily="34" charset="-122"/>
              </a:rPr>
              <a:t>storage</a:t>
            </a:r>
            <a:r>
              <a:rPr kumimoji="1" lang="zh-CN" altLang="zh-CN" sz="2000" dirty="0">
                <a:latin typeface="微软雅黑" panose="020B0503020204020204" pitchFamily="34" charset="-122"/>
                <a:ea typeface="微软雅黑" panose="020B0503020204020204" pitchFamily="34" charset="-122"/>
              </a:rPr>
              <a:t>）</a:t>
            </a:r>
            <a:r>
              <a:rPr kumimoji="1" lang="zh-CN" altLang="en-US" sz="2000" dirty="0">
                <a:latin typeface="微软雅黑" panose="020B0503020204020204" pitchFamily="34" charset="-122"/>
                <a:ea typeface="微软雅黑" panose="020B0503020204020204" pitchFamily="34" charset="-122"/>
              </a:rPr>
              <a:t>：</a:t>
            </a:r>
            <a:r>
              <a:rPr kumimoji="1" lang="zh-CN" altLang="zh-CN" sz="2000" dirty="0">
                <a:latin typeface="微软雅黑" panose="020B0503020204020204" pitchFamily="34" charset="-122"/>
                <a:ea typeface="微软雅黑" panose="020B0503020204020204" pitchFamily="34" charset="-122"/>
              </a:rPr>
              <a:t>为回取将乏燃料或放射性废物存放于起保护作用的设施中的行为</a:t>
            </a:r>
            <a:endParaRPr kumimoji="1" lang="en-US" altLang="zh-CN" sz="2000" dirty="0">
              <a:latin typeface="微软雅黑" panose="020B0503020204020204" pitchFamily="34" charset="-122"/>
              <a:ea typeface="微软雅黑" panose="020B0503020204020204" pitchFamily="34" charset="-122"/>
            </a:endParaRPr>
          </a:p>
          <a:p>
            <a:pPr>
              <a:lnSpc>
                <a:spcPct val="150000"/>
              </a:lnSpc>
              <a:defRPr/>
            </a:pPr>
            <a:r>
              <a:rPr kumimoji="1" lang="zh-CN" altLang="zh-CN" sz="2800" dirty="0">
                <a:highlight>
                  <a:srgbClr val="B1E4CE"/>
                </a:highlight>
                <a:latin typeface="微软雅黑" panose="020B0503020204020204" pitchFamily="34" charset="-122"/>
                <a:ea typeface="微软雅黑" panose="020B0503020204020204" pitchFamily="34" charset="-122"/>
              </a:rPr>
              <a:t>日本政府</a:t>
            </a:r>
            <a:r>
              <a:rPr kumimoji="1" lang="zh-CN" altLang="en-US" sz="2800" dirty="0">
                <a:highlight>
                  <a:srgbClr val="B1E4CE"/>
                </a:highlight>
                <a:latin typeface="微软雅黑" panose="020B0503020204020204" pitchFamily="34" charset="-122"/>
                <a:ea typeface="微软雅黑" panose="020B0503020204020204" pitchFamily="34" charset="-122"/>
              </a:rPr>
              <a:t>储存</a:t>
            </a:r>
            <a:r>
              <a:rPr kumimoji="1" lang="en-US" altLang="zh-CN" sz="2800" dirty="0">
                <a:highlight>
                  <a:srgbClr val="B1E4CE"/>
                </a:highlight>
                <a:latin typeface="微软雅黑" panose="020B0503020204020204" pitchFamily="34" charset="-122"/>
                <a:ea typeface="微软雅黑" panose="020B0503020204020204" pitchFamily="34" charset="-122"/>
              </a:rPr>
              <a:t>-</a:t>
            </a:r>
            <a:r>
              <a:rPr kumimoji="1" lang="zh-CN" altLang="zh-CN" sz="2800" dirty="0">
                <a:highlight>
                  <a:srgbClr val="B1E4CE"/>
                </a:highlight>
                <a:latin typeface="微软雅黑" panose="020B0503020204020204" pitchFamily="34" charset="-122"/>
                <a:ea typeface="微软雅黑" panose="020B0503020204020204" pitchFamily="34" charset="-122"/>
              </a:rPr>
              <a:t>排放入海</a:t>
            </a:r>
            <a:r>
              <a:rPr kumimoji="1" lang="zh-CN" altLang="en-US" sz="2800" dirty="0">
                <a:highlight>
                  <a:srgbClr val="B1E4CE"/>
                </a:highlight>
                <a:latin typeface="微软雅黑" panose="020B0503020204020204" pitchFamily="34" charset="-122"/>
                <a:ea typeface="微软雅黑" panose="020B0503020204020204" pitchFamily="34" charset="-122"/>
              </a:rPr>
              <a:t>的决定</a:t>
            </a:r>
            <a:r>
              <a:rPr kumimoji="1" lang="en-US" altLang="zh-CN" sz="2800" dirty="0">
                <a:highlight>
                  <a:srgbClr val="B1E4CE"/>
                </a:highlight>
                <a:latin typeface="微软雅黑" panose="020B0503020204020204" pitchFamily="34" charset="-122"/>
                <a:ea typeface="微软雅黑" panose="020B0503020204020204" pitchFamily="34" charset="-122"/>
              </a:rPr>
              <a:t>----</a:t>
            </a:r>
            <a:r>
              <a:rPr kumimoji="1" lang="zh-CN" altLang="zh-CN" sz="2800" dirty="0">
                <a:highlight>
                  <a:srgbClr val="B1E4CE"/>
                </a:highlight>
                <a:latin typeface="微软雅黑" panose="020B0503020204020204" pitchFamily="34" charset="-122"/>
                <a:ea typeface="微软雅黑" panose="020B0503020204020204" pitchFamily="34" charset="-122"/>
              </a:rPr>
              <a:t>主观意识形态方面发生了重大转变</a:t>
            </a:r>
            <a:endParaRPr kumimoji="1" lang="en-US" altLang="zh-CN" sz="2800" dirty="0">
              <a:highlight>
                <a:srgbClr val="B1E4CE"/>
              </a:highlight>
              <a:latin typeface="微软雅黑" panose="020B0503020204020204" pitchFamily="34" charset="-122"/>
              <a:ea typeface="微软雅黑" panose="020B0503020204020204" pitchFamily="34" charset="-122"/>
            </a:endParaRPr>
          </a:p>
          <a:p>
            <a:pPr>
              <a:lnSpc>
                <a:spcPct val="150000"/>
              </a:lnSpc>
              <a:defRPr/>
            </a:pPr>
            <a:endParaRPr kumimoji="1" lang="en-US" altLang="zh-CN" sz="2000" dirty="0">
              <a:latin typeface="微软雅黑" panose="020B0503020204020204" pitchFamily="34" charset="-122"/>
              <a:ea typeface="微软雅黑" panose="020B0503020204020204" pitchFamily="34" charset="-122"/>
            </a:endParaRPr>
          </a:p>
          <a:p>
            <a:pPr>
              <a:lnSpc>
                <a:spcPct val="150000"/>
              </a:lnSpc>
              <a:defRPr/>
            </a:pPr>
            <a:endParaRPr kumimoji="1" lang="en-US" altLang="zh-CN" sz="2000" dirty="0">
              <a:latin typeface="微软雅黑" panose="020B0503020204020204" pitchFamily="34" charset="-122"/>
              <a:ea typeface="微软雅黑" panose="020B0503020204020204" pitchFamily="34" charset="-122"/>
            </a:endParaRPr>
          </a:p>
        </p:txBody>
      </p:sp>
      <p:cxnSp>
        <p:nvCxnSpPr>
          <p:cNvPr id="11" name="直接箭头连接符 10">
            <a:extLst>
              <a:ext uri="{FF2B5EF4-FFF2-40B4-BE49-F238E27FC236}">
                <a16:creationId xmlns:a16="http://schemas.microsoft.com/office/drawing/2014/main" id="{E9FAE489-FB11-44BE-8A0A-E7EFBE381257}"/>
              </a:ext>
            </a:extLst>
          </p:cNvPr>
          <p:cNvCxnSpPr/>
          <p:nvPr/>
        </p:nvCxnSpPr>
        <p:spPr bwMode="auto">
          <a:xfrm>
            <a:off x="6096000" y="3717032"/>
            <a:ext cx="0" cy="720080"/>
          </a:xfrm>
          <a:prstGeom prst="straightConnector1">
            <a:avLst/>
          </a:prstGeom>
          <a:gradFill rotWithShape="1">
            <a:gsLst>
              <a:gs pos="0">
                <a:schemeClr val="bg1"/>
              </a:gs>
              <a:gs pos="100000">
                <a:srgbClr val="FFCC99"/>
              </a:gs>
            </a:gsLst>
            <a:lin ang="5400000" scaled="1"/>
          </a:gradFill>
          <a:ln w="44450" cap="flat" cmpd="sng" algn="ctr">
            <a:noFill/>
            <a:prstDash val="solid"/>
            <a:round/>
            <a:headEnd type="none" w="med" len="med"/>
            <a:tailEnd type="triangle"/>
          </a:ln>
          <a:scene3d>
            <a:camera prst="legacyObliqueBottomRight"/>
            <a:lightRig rig="legacyFlat3" dir="r"/>
          </a:scene3d>
          <a:sp3d extrusionH="303200" prstMaterial="legacyMatte">
            <a:bevelT w="13500" h="13500" prst="angle"/>
            <a:bevelB w="13500" h="13500" prst="angle"/>
            <a:extrusionClr>
              <a:srgbClr val="FFCC99"/>
            </a:extrusionClr>
          </a:sp3d>
        </p:spPr>
      </p:cxnSp>
      <p:cxnSp>
        <p:nvCxnSpPr>
          <p:cNvPr id="13" name="直接箭头连接符 12">
            <a:extLst>
              <a:ext uri="{FF2B5EF4-FFF2-40B4-BE49-F238E27FC236}">
                <a16:creationId xmlns:a16="http://schemas.microsoft.com/office/drawing/2014/main" id="{93C09FE1-78A0-48C9-8E15-B077329D0DC7}"/>
              </a:ext>
            </a:extLst>
          </p:cNvPr>
          <p:cNvCxnSpPr>
            <a:cxnSpLocks/>
          </p:cNvCxnSpPr>
          <p:nvPr/>
        </p:nvCxnSpPr>
        <p:spPr bwMode="auto">
          <a:xfrm>
            <a:off x="5231904" y="2822320"/>
            <a:ext cx="0" cy="1113680"/>
          </a:xfrm>
          <a:prstGeom prst="straightConnector1">
            <a:avLst/>
          </a:prstGeom>
          <a:ln w="254000">
            <a:headEnd type="none" w="med" len="med"/>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595883678"/>
      </p:ext>
    </p:extLst>
  </p:cSld>
  <p:clrMapOvr>
    <a:masterClrMapping/>
  </p:clrMapOvr>
  <p:transition spd="med">
    <p:random/>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8" name="Rectangle 1026">
            <a:extLst>
              <a:ext uri="{FF2B5EF4-FFF2-40B4-BE49-F238E27FC236}">
                <a16:creationId xmlns:a16="http://schemas.microsoft.com/office/drawing/2014/main" id="{FB7E31FE-2709-466A-9A14-92C8A5C0CB3C}"/>
              </a:ext>
            </a:extLst>
          </p:cNvPr>
          <p:cNvSpPr>
            <a:spLocks noGrp="1" noChangeArrowheads="1"/>
          </p:cNvSpPr>
          <p:nvPr>
            <p:ph type="title"/>
          </p:nvPr>
        </p:nvSpPr>
        <p:spPr>
          <a:xfrm>
            <a:off x="1529014" y="0"/>
            <a:ext cx="7993063" cy="764704"/>
          </a:xfrm>
        </p:spPr>
        <p:txBody>
          <a:bodyPr>
            <a:normAutofit/>
          </a:bodyPr>
          <a:lstStyle/>
          <a:p>
            <a:r>
              <a:rPr lang="zh-CN" altLang="zh-CN" sz="3600" b="1" dirty="0">
                <a:solidFill>
                  <a:srgbClr val="005825"/>
                </a:solidFill>
                <a:latin typeface="微软雅黑" panose="020B0503020204020204" pitchFamily="34" charset="-122"/>
                <a:ea typeface="微软雅黑" panose="020B0503020204020204" pitchFamily="34" charset="-122"/>
              </a:rPr>
              <a:t>放射性废物海洋处置</a:t>
            </a:r>
            <a:r>
              <a:rPr lang="zh-CN" altLang="en-US" sz="3600" b="1" dirty="0">
                <a:solidFill>
                  <a:srgbClr val="005825"/>
                </a:solidFill>
                <a:latin typeface="微软雅黑" panose="020B0503020204020204" pitchFamily="34" charset="-122"/>
                <a:ea typeface="微软雅黑" panose="020B0503020204020204" pitchFamily="34" charset="-122"/>
              </a:rPr>
              <a:t>等相关概念</a:t>
            </a:r>
            <a:r>
              <a:rPr lang="zh-CN" altLang="zh-CN" sz="3600" b="1" dirty="0">
                <a:solidFill>
                  <a:srgbClr val="005825"/>
                </a:solidFill>
                <a:latin typeface="微软雅黑" panose="020B0503020204020204" pitchFamily="34" charset="-122"/>
                <a:ea typeface="微软雅黑" panose="020B0503020204020204" pitchFamily="34" charset="-122"/>
              </a:rPr>
              <a:t>界定</a:t>
            </a:r>
            <a:endParaRPr lang="zh-CN" altLang="en-US" sz="3600" b="1" dirty="0">
              <a:solidFill>
                <a:srgbClr val="005825"/>
              </a:solidFill>
              <a:latin typeface="微软雅黑" panose="020B0503020204020204" pitchFamily="34" charset="-122"/>
              <a:ea typeface="微软雅黑" panose="020B0503020204020204" pitchFamily="34" charset="-122"/>
            </a:endParaRPr>
          </a:p>
        </p:txBody>
      </p:sp>
      <p:sp>
        <p:nvSpPr>
          <p:cNvPr id="22531" name="Rectangle 3">
            <a:extLst>
              <a:ext uri="{FF2B5EF4-FFF2-40B4-BE49-F238E27FC236}">
                <a16:creationId xmlns:a16="http://schemas.microsoft.com/office/drawing/2014/main" id="{04D93FBD-14CB-4F37-9344-D67BEE958108}"/>
              </a:ext>
            </a:extLst>
          </p:cNvPr>
          <p:cNvSpPr>
            <a:spLocks noGrp="1" noChangeArrowheads="1"/>
          </p:cNvSpPr>
          <p:nvPr>
            <p:ph idx="1"/>
          </p:nvPr>
        </p:nvSpPr>
        <p:spPr>
          <a:xfrm>
            <a:off x="0" y="1124744"/>
            <a:ext cx="11856640" cy="5447506"/>
          </a:xfrm>
        </p:spPr>
        <p:txBody>
          <a:bodyPr/>
          <a:lstStyle/>
          <a:p>
            <a:pPr>
              <a:lnSpc>
                <a:spcPct val="150000"/>
              </a:lnSpc>
              <a:defRPr/>
            </a:pPr>
            <a:r>
              <a:rPr kumimoji="1" lang="zh-CN" altLang="zh-CN" sz="2400" dirty="0">
                <a:solidFill>
                  <a:srgbClr val="FF0000"/>
                </a:solidFill>
                <a:latin typeface="微软雅黑" panose="020B0503020204020204" pitchFamily="34" charset="-122"/>
                <a:ea typeface="微软雅黑" panose="020B0503020204020204" pitchFamily="34" charset="-122"/>
              </a:rPr>
              <a:t>日本政府宣布拟将福岛核废水排放入海的提法实有混淆概念之嫌</a:t>
            </a:r>
            <a:endParaRPr kumimoji="1" lang="en-US" altLang="zh-CN" sz="2400" dirty="0">
              <a:solidFill>
                <a:srgbClr val="FF0000"/>
              </a:solidFill>
              <a:latin typeface="微软雅黑" panose="020B0503020204020204" pitchFamily="34" charset="-122"/>
              <a:ea typeface="微软雅黑" panose="020B0503020204020204" pitchFamily="34" charset="-122"/>
            </a:endParaRPr>
          </a:p>
          <a:p>
            <a:pPr>
              <a:lnSpc>
                <a:spcPct val="150000"/>
              </a:lnSpc>
              <a:defRPr/>
            </a:pPr>
            <a:r>
              <a:rPr kumimoji="1" lang="zh-CN" altLang="zh-CN" sz="2400" dirty="0">
                <a:latin typeface="微软雅黑" panose="020B0503020204020204" pitchFamily="34" charset="-122"/>
                <a:ea typeface="微软雅黑" panose="020B0503020204020204" pitchFamily="34" charset="-122"/>
              </a:rPr>
              <a:t>其使用</a:t>
            </a:r>
            <a:r>
              <a:rPr kumimoji="1" lang="zh-CN" altLang="zh-CN" sz="2400" dirty="0">
                <a:highlight>
                  <a:srgbClr val="FFFF00"/>
                </a:highlight>
                <a:latin typeface="微软雅黑" panose="020B0503020204020204" pitchFamily="34" charset="-122"/>
                <a:ea typeface="微软雅黑" panose="020B0503020204020204" pitchFamily="34" charset="-122"/>
              </a:rPr>
              <a:t>“核废水</a:t>
            </a:r>
            <a:r>
              <a:rPr kumimoji="1" lang="zh-CN" altLang="zh-CN" sz="2400" dirty="0">
                <a:latin typeface="微软雅黑" panose="020B0503020204020204" pitchFamily="34" charset="-122"/>
                <a:ea typeface="微软雅黑" panose="020B0503020204020204" pitchFamily="34" charset="-122"/>
              </a:rPr>
              <a:t>”“</a:t>
            </a:r>
            <a:r>
              <a:rPr kumimoji="1" lang="zh-CN" altLang="zh-CN" sz="2400" dirty="0">
                <a:highlight>
                  <a:srgbClr val="FFFF00"/>
                </a:highlight>
                <a:latin typeface="微软雅黑" panose="020B0503020204020204" pitchFamily="34" charset="-122"/>
                <a:ea typeface="微软雅黑" panose="020B0503020204020204" pitchFamily="34" charset="-122"/>
              </a:rPr>
              <a:t>经</a:t>
            </a:r>
            <a:r>
              <a:rPr kumimoji="1" lang="en-US" altLang="zh-CN" sz="2400" dirty="0">
                <a:highlight>
                  <a:srgbClr val="FFFF00"/>
                </a:highlight>
                <a:latin typeface="微软雅黑" panose="020B0503020204020204" pitchFamily="34" charset="-122"/>
                <a:ea typeface="微软雅黑" panose="020B0503020204020204" pitchFamily="34" charset="-122"/>
              </a:rPr>
              <a:t>ALPS</a:t>
            </a:r>
            <a:r>
              <a:rPr kumimoji="1" lang="zh-CN" altLang="zh-CN" sz="2400" dirty="0">
                <a:highlight>
                  <a:srgbClr val="FFFF00"/>
                </a:highlight>
                <a:latin typeface="微软雅黑" panose="020B0503020204020204" pitchFamily="34" charset="-122"/>
                <a:ea typeface="微软雅黑" panose="020B0503020204020204" pitchFamily="34" charset="-122"/>
              </a:rPr>
              <a:t>处理的水</a:t>
            </a:r>
            <a:r>
              <a:rPr kumimoji="1" lang="zh-CN" altLang="zh-CN" sz="2400" dirty="0">
                <a:latin typeface="微软雅黑" panose="020B0503020204020204" pitchFamily="34" charset="-122"/>
                <a:ea typeface="微软雅黑" panose="020B0503020204020204" pitchFamily="34" charset="-122"/>
              </a:rPr>
              <a:t>”“</a:t>
            </a:r>
            <a:r>
              <a:rPr kumimoji="1" lang="zh-CN" altLang="zh-CN" sz="2400" dirty="0">
                <a:highlight>
                  <a:srgbClr val="FFFF00"/>
                </a:highlight>
                <a:latin typeface="微软雅黑" panose="020B0503020204020204" pitchFamily="34" charset="-122"/>
                <a:ea typeface="微软雅黑" panose="020B0503020204020204" pitchFamily="34" charset="-122"/>
              </a:rPr>
              <a:t>排放</a:t>
            </a:r>
            <a:r>
              <a:rPr kumimoji="1" lang="zh-CN" altLang="zh-CN" sz="2400" dirty="0">
                <a:latin typeface="微软雅黑" panose="020B0503020204020204" pitchFamily="34" charset="-122"/>
                <a:ea typeface="微软雅黑" panose="020B0503020204020204" pitchFamily="34" charset="-122"/>
              </a:rPr>
              <a:t>”等表述规避了“</a:t>
            </a:r>
            <a:r>
              <a:rPr kumimoji="1" lang="zh-CN" altLang="zh-CN" sz="2400" dirty="0">
                <a:highlight>
                  <a:srgbClr val="FFFF00"/>
                </a:highlight>
                <a:latin typeface="微软雅黑" panose="020B0503020204020204" pitchFamily="34" charset="-122"/>
                <a:ea typeface="微软雅黑" panose="020B0503020204020204" pitchFamily="34" charset="-122"/>
              </a:rPr>
              <a:t>核污水</a:t>
            </a:r>
            <a:r>
              <a:rPr kumimoji="1" lang="zh-CN" altLang="zh-CN" sz="2400" dirty="0">
                <a:latin typeface="微软雅黑" panose="020B0503020204020204" pitchFamily="34" charset="-122"/>
                <a:ea typeface="微软雅黑" panose="020B0503020204020204" pitchFamily="34" charset="-122"/>
              </a:rPr>
              <a:t>”和“</a:t>
            </a:r>
            <a:r>
              <a:rPr kumimoji="1" lang="zh-CN" altLang="zh-CN" sz="2400" dirty="0">
                <a:highlight>
                  <a:srgbClr val="FFFF00"/>
                </a:highlight>
                <a:latin typeface="微软雅黑" panose="020B0503020204020204" pitchFamily="34" charset="-122"/>
                <a:ea typeface="微软雅黑" panose="020B0503020204020204" pitchFamily="34" charset="-122"/>
              </a:rPr>
              <a:t>处置</a:t>
            </a:r>
            <a:r>
              <a:rPr kumimoji="1" lang="zh-CN" altLang="zh-CN" sz="2400" dirty="0">
                <a:latin typeface="微软雅黑" panose="020B0503020204020204" pitchFamily="34" charset="-122"/>
                <a:ea typeface="微软雅黑" panose="020B0503020204020204" pitchFamily="34" charset="-122"/>
              </a:rPr>
              <a:t>”的用词，有避重就轻的意图</a:t>
            </a:r>
            <a:r>
              <a:rPr kumimoji="1" lang="zh-CN" altLang="en-US" sz="2400" dirty="0">
                <a:latin typeface="微软雅黑" panose="020B0503020204020204" pitchFamily="34" charset="-122"/>
                <a:ea typeface="微软雅黑" panose="020B0503020204020204" pitchFamily="34" charset="-122"/>
              </a:rPr>
              <a:t>，规避海洋污染之意</a:t>
            </a:r>
            <a:r>
              <a:rPr kumimoji="1" lang="zh-CN" altLang="zh-CN" sz="2400" dirty="0">
                <a:latin typeface="微软雅黑" panose="020B0503020204020204" pitchFamily="34" charset="-122"/>
                <a:ea typeface="微软雅黑" panose="020B0503020204020204" pitchFamily="34" charset="-122"/>
              </a:rPr>
              <a:t>。</a:t>
            </a:r>
            <a:endParaRPr kumimoji="1" lang="en-US" altLang="zh-CN" sz="2400" dirty="0">
              <a:latin typeface="微软雅黑" panose="020B0503020204020204" pitchFamily="34" charset="-122"/>
              <a:ea typeface="微软雅黑" panose="020B0503020204020204" pitchFamily="34" charset="-122"/>
            </a:endParaRPr>
          </a:p>
          <a:p>
            <a:pPr>
              <a:lnSpc>
                <a:spcPct val="150000"/>
              </a:lnSpc>
              <a:defRPr/>
            </a:pPr>
            <a:r>
              <a:rPr kumimoji="1" lang="zh-CN" altLang="zh-CN" sz="2400" dirty="0">
                <a:latin typeface="微软雅黑" panose="020B0503020204020204" pitchFamily="34" charset="-122"/>
                <a:ea typeface="微软雅黑" panose="020B0503020204020204" pitchFamily="34" charset="-122"/>
              </a:rPr>
              <a:t>福岛事故所产生的含有放射性核素的被污染了的废水，而非该核电厂正常操作作业中产生的废水，已经超越正常营运操作中产生的废弃物，因此</a:t>
            </a:r>
            <a:r>
              <a:rPr kumimoji="1" lang="zh-CN" altLang="zh-CN" sz="2400" dirty="0">
                <a:highlight>
                  <a:srgbClr val="FFFF00"/>
                </a:highlight>
                <a:latin typeface="微软雅黑" panose="020B0503020204020204" pitchFamily="34" charset="-122"/>
                <a:ea typeface="微软雅黑" panose="020B0503020204020204" pitchFamily="34" charset="-122"/>
              </a:rPr>
              <a:t>应当属于处置行为，而非一般意义上的</a:t>
            </a:r>
            <a:r>
              <a:rPr kumimoji="1" lang="zh-CN" altLang="en-US" sz="2400" dirty="0">
                <a:highlight>
                  <a:srgbClr val="FFFF00"/>
                </a:highlight>
                <a:latin typeface="微软雅黑" panose="020B0503020204020204" pitchFamily="34" charset="-122"/>
                <a:ea typeface="微软雅黑" panose="020B0503020204020204" pitchFamily="34" charset="-122"/>
              </a:rPr>
              <a:t>生产正常</a:t>
            </a:r>
            <a:r>
              <a:rPr kumimoji="1" lang="zh-CN" altLang="zh-CN" sz="2400" dirty="0">
                <a:highlight>
                  <a:srgbClr val="FFFF00"/>
                </a:highlight>
                <a:latin typeface="微软雅黑" panose="020B0503020204020204" pitchFamily="34" charset="-122"/>
                <a:ea typeface="微软雅黑" panose="020B0503020204020204" pitchFamily="34" charset="-122"/>
              </a:rPr>
              <a:t>排放行为</a:t>
            </a:r>
            <a:endParaRPr kumimoji="1" lang="en-US" altLang="zh-CN" sz="2400" dirty="0">
              <a:highlight>
                <a:srgbClr val="FFFF00"/>
              </a:highlight>
              <a:latin typeface="微软雅黑" panose="020B0503020204020204" pitchFamily="34" charset="-122"/>
              <a:ea typeface="微软雅黑" panose="020B0503020204020204" pitchFamily="34" charset="-122"/>
            </a:endParaRPr>
          </a:p>
          <a:p>
            <a:pPr>
              <a:lnSpc>
                <a:spcPct val="150000"/>
              </a:lnSpc>
              <a:defRPr/>
            </a:pPr>
            <a:r>
              <a:rPr kumimoji="1" lang="zh-CN" altLang="en-US" sz="2400" dirty="0">
                <a:highlight>
                  <a:srgbClr val="B1E4CE"/>
                </a:highlight>
                <a:latin typeface="微软雅黑" panose="020B0503020204020204" pitchFamily="34" charset="-122"/>
                <a:ea typeface="微软雅黑" panose="020B0503020204020204" pitchFamily="34" charset="-122"/>
              </a:rPr>
              <a:t>厘清这些概念是为了探讨问题并确定法律依据的根本</a:t>
            </a:r>
            <a:endParaRPr kumimoji="1" lang="en-US" altLang="zh-CN" sz="2400" dirty="0">
              <a:highlight>
                <a:srgbClr val="B1E4CE"/>
              </a:highlight>
              <a:latin typeface="微软雅黑" panose="020B0503020204020204" pitchFamily="34" charset="-122"/>
              <a:ea typeface="微软雅黑" panose="020B0503020204020204" pitchFamily="34" charset="-122"/>
            </a:endParaRPr>
          </a:p>
        </p:txBody>
      </p:sp>
      <p:pic>
        <p:nvPicPr>
          <p:cNvPr id="27651" name="图片 6" descr="SYSU LOGO.png">
            <a:extLst>
              <a:ext uri="{FF2B5EF4-FFF2-40B4-BE49-F238E27FC236}">
                <a16:creationId xmlns:a16="http://schemas.microsoft.com/office/drawing/2014/main" id="{D3A32170-0008-4487-9373-5D8F8B085E8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20536" y="0"/>
            <a:ext cx="1187450" cy="1019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random/>
  </p:transition>
</p:sld>
</file>

<file path=ppt/theme/theme1.xml><?xml version="1.0" encoding="utf-8"?>
<a:theme xmlns:a="http://schemas.openxmlformats.org/drawingml/2006/main" name="Office 主题​​">
  <a:themeElements>
    <a:clrScheme name="Office">
      <a:dk1>
        <a:sysClr val="windowText" lastClr="000000"/>
      </a:dk1>
      <a:lt1>
        <a:sysClr val="window" lastClr="CCE8C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CCE8C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504</TotalTime>
  <Words>2118</Words>
  <Application>Microsoft Office PowerPoint</Application>
  <PresentationFormat>宽屏</PresentationFormat>
  <Paragraphs>143</Paragraphs>
  <Slides>24</Slides>
  <Notes>2</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24</vt:i4>
      </vt:variant>
    </vt:vector>
  </HeadingPairs>
  <TitlesOfParts>
    <vt:vector size="37" baseType="lpstr">
      <vt:lpstr>Adobe 黑体 Std R</vt:lpstr>
      <vt:lpstr>等线</vt:lpstr>
      <vt:lpstr>等线 Light</vt:lpstr>
      <vt:lpstr>方正粗黑宋简体</vt:lpstr>
      <vt:lpstr>仿宋_GB2312</vt:lpstr>
      <vt:lpstr>楷体_GB2312</vt:lpstr>
      <vt:lpstr>宋体</vt:lpstr>
      <vt:lpstr>微软雅黑</vt:lpstr>
      <vt:lpstr>Aharoni</vt:lpstr>
      <vt:lpstr>Arial</vt:lpstr>
      <vt:lpstr>Calibri</vt:lpstr>
      <vt:lpstr>Wingdings</vt:lpstr>
      <vt:lpstr>Office 主题​​</vt:lpstr>
      <vt:lpstr>核污水海洋处置涉及国际法问题思考 </vt:lpstr>
      <vt:lpstr>PowerPoint 演示文稿</vt:lpstr>
      <vt:lpstr>福岛核污水产生及海洋处置背景</vt:lpstr>
      <vt:lpstr>福岛核污水产生及海洋处置背景</vt:lpstr>
      <vt:lpstr>福岛核污水产生及海洋处置背景</vt:lpstr>
      <vt:lpstr>福岛核污水产生及海洋处置背景</vt:lpstr>
      <vt:lpstr>放射性废物海洋处置等相关概念界定</vt:lpstr>
      <vt:lpstr>PowerPoint 演示文稿</vt:lpstr>
      <vt:lpstr>放射性废物海洋处置等相关概念界定</vt:lpstr>
      <vt:lpstr>PowerPoint 演示文稿</vt:lpstr>
      <vt:lpstr>国内有关核污水海洋处置的国际法研究现状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未来--对IAEA审查机制的研究需要加强</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sony</dc:creator>
  <cp:lastModifiedBy>ping guo</cp:lastModifiedBy>
  <cp:revision>5776</cp:revision>
  <dcterms:created xsi:type="dcterms:W3CDTF">2021-05-21T21:23:47Z</dcterms:created>
  <dcterms:modified xsi:type="dcterms:W3CDTF">2023-04-20T08:44:49Z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2052-2.4.0.3944</vt:lpwstr>
  </property>
</Properties>
</file>