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26"/>
  </p:notesMasterIdLst>
  <p:handoutMasterIdLst>
    <p:handoutMasterId r:id="rId27"/>
  </p:handoutMasterIdLst>
  <p:sldIdLst>
    <p:sldId id="1845" r:id="rId2"/>
    <p:sldId id="1936" r:id="rId3"/>
    <p:sldId id="1854" r:id="rId4"/>
    <p:sldId id="1916" r:id="rId5"/>
    <p:sldId id="1917" r:id="rId6"/>
    <p:sldId id="1918" r:id="rId7"/>
    <p:sldId id="1938" r:id="rId8"/>
    <p:sldId id="1940" r:id="rId9"/>
    <p:sldId id="1920" r:id="rId10"/>
    <p:sldId id="1943" r:id="rId11"/>
    <p:sldId id="1921" r:id="rId12"/>
    <p:sldId id="1896" r:id="rId13"/>
    <p:sldId id="1853" r:id="rId14"/>
    <p:sldId id="1946" r:id="rId15"/>
    <p:sldId id="1944" r:id="rId16"/>
    <p:sldId id="1947" r:id="rId17"/>
    <p:sldId id="1945" r:id="rId18"/>
    <p:sldId id="1923" r:id="rId19"/>
    <p:sldId id="1897" r:id="rId20"/>
    <p:sldId id="1948" r:id="rId21"/>
    <p:sldId id="1922" r:id="rId22"/>
    <p:sldId id="1924" r:id="rId23"/>
    <p:sldId id="1942" r:id="rId24"/>
    <p:sldId id="598"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1E4CE"/>
    <a:srgbClr val="005825"/>
    <a:srgbClr val="015726"/>
    <a:srgbClr val="D60093"/>
    <a:srgbClr val="00FFFF"/>
    <a:srgbClr val="FF6600"/>
    <a:srgbClr val="C00000"/>
    <a:srgbClr val="0000FF"/>
    <a:srgbClr val="8000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80" autoAdjust="0"/>
    <p:restoredTop sz="94434" autoAdjust="0"/>
  </p:normalViewPr>
  <p:slideViewPr>
    <p:cSldViewPr snapToObjects="1">
      <p:cViewPr varScale="1">
        <p:scale>
          <a:sx n="55" d="100"/>
          <a:sy n="55" d="100"/>
        </p:scale>
        <p:origin x="436" y="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研究发文数量</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Sheet1!$A$2:$A$13</c:f>
              <c:strCache>
                <c:ptCount val="12"/>
                <c:pt idx="0">
                  <c:v>2011年</c:v>
                </c:pt>
                <c:pt idx="1">
                  <c:v>2012年</c:v>
                </c:pt>
                <c:pt idx="2">
                  <c:v>2013年</c:v>
                </c:pt>
                <c:pt idx="3">
                  <c:v>2014年</c:v>
                </c:pt>
                <c:pt idx="4">
                  <c:v>2015年</c:v>
                </c:pt>
                <c:pt idx="5">
                  <c:v>2016年</c:v>
                </c:pt>
                <c:pt idx="6">
                  <c:v>2017年</c:v>
                </c:pt>
                <c:pt idx="7">
                  <c:v>2018年</c:v>
                </c:pt>
                <c:pt idx="8">
                  <c:v>2019年</c:v>
                </c:pt>
                <c:pt idx="9">
                  <c:v>2020年</c:v>
                </c:pt>
                <c:pt idx="10">
                  <c:v>2021年</c:v>
                </c:pt>
                <c:pt idx="11">
                  <c:v>2022年</c:v>
                </c:pt>
              </c:strCache>
            </c:strRef>
          </c:cat>
          <c:val>
            <c:numRef>
              <c:f>Sheet1!$B$2:$B$13</c:f>
              <c:numCache>
                <c:formatCode>General</c:formatCode>
                <c:ptCount val="12"/>
                <c:pt idx="0">
                  <c:v>18</c:v>
                </c:pt>
                <c:pt idx="1">
                  <c:v>8</c:v>
                </c:pt>
                <c:pt idx="2">
                  <c:v>5</c:v>
                </c:pt>
                <c:pt idx="3">
                  <c:v>6</c:v>
                </c:pt>
                <c:pt idx="4">
                  <c:v>4</c:v>
                </c:pt>
                <c:pt idx="5">
                  <c:v>1</c:v>
                </c:pt>
                <c:pt idx="6">
                  <c:v>5</c:v>
                </c:pt>
                <c:pt idx="7">
                  <c:v>0</c:v>
                </c:pt>
                <c:pt idx="8">
                  <c:v>2</c:v>
                </c:pt>
                <c:pt idx="9">
                  <c:v>2</c:v>
                </c:pt>
                <c:pt idx="10">
                  <c:v>13</c:v>
                </c:pt>
                <c:pt idx="11">
                  <c:v>22</c:v>
                </c:pt>
              </c:numCache>
            </c:numRef>
          </c:val>
          <c:smooth val="0"/>
          <c:extLst>
            <c:ext xmlns:c16="http://schemas.microsoft.com/office/drawing/2014/chart" uri="{C3380CC4-5D6E-409C-BE32-E72D297353CC}">
              <c16:uniqueId val="{00000000-6EDA-47E9-81F8-3F85B9D88F2F}"/>
            </c:ext>
          </c:extLst>
        </c:ser>
        <c:dLbls>
          <c:showLegendKey val="0"/>
          <c:showVal val="0"/>
          <c:showCatName val="0"/>
          <c:showSerName val="0"/>
          <c:showPercent val="0"/>
          <c:showBubbleSize val="0"/>
        </c:dLbls>
        <c:marker val="1"/>
        <c:smooth val="0"/>
        <c:axId val="924962656"/>
        <c:axId val="924957664"/>
      </c:lineChart>
      <c:catAx>
        <c:axId val="92496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4957664"/>
        <c:crosses val="autoZero"/>
        <c:auto val="1"/>
        <c:lblAlgn val="ctr"/>
        <c:lblOffset val="100"/>
        <c:noMultiLvlLbl val="0"/>
      </c:catAx>
      <c:valAx>
        <c:axId val="924957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4962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研究发文数量</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Sheet1!$A$2:$A$13</c:f>
              <c:strCache>
                <c:ptCount val="12"/>
                <c:pt idx="0">
                  <c:v>2011年</c:v>
                </c:pt>
                <c:pt idx="1">
                  <c:v>2012年</c:v>
                </c:pt>
                <c:pt idx="2">
                  <c:v>2013年</c:v>
                </c:pt>
                <c:pt idx="3">
                  <c:v>2014年</c:v>
                </c:pt>
                <c:pt idx="4">
                  <c:v>2015年</c:v>
                </c:pt>
                <c:pt idx="5">
                  <c:v>2016年</c:v>
                </c:pt>
                <c:pt idx="6">
                  <c:v>2017年</c:v>
                </c:pt>
                <c:pt idx="7">
                  <c:v>2018年</c:v>
                </c:pt>
                <c:pt idx="8">
                  <c:v>2019年</c:v>
                </c:pt>
                <c:pt idx="9">
                  <c:v>2020年</c:v>
                </c:pt>
                <c:pt idx="10">
                  <c:v>2021年</c:v>
                </c:pt>
                <c:pt idx="11">
                  <c:v>2022年</c:v>
                </c:pt>
              </c:strCache>
            </c:strRef>
          </c:cat>
          <c:val>
            <c:numRef>
              <c:f>Sheet1!$B$2:$B$13</c:f>
              <c:numCache>
                <c:formatCode>General</c:formatCode>
                <c:ptCount val="12"/>
                <c:pt idx="0">
                  <c:v>6</c:v>
                </c:pt>
                <c:pt idx="1">
                  <c:v>1</c:v>
                </c:pt>
                <c:pt idx="2">
                  <c:v>0</c:v>
                </c:pt>
                <c:pt idx="3">
                  <c:v>1</c:v>
                </c:pt>
                <c:pt idx="4">
                  <c:v>0</c:v>
                </c:pt>
                <c:pt idx="5">
                  <c:v>0</c:v>
                </c:pt>
                <c:pt idx="6">
                  <c:v>0</c:v>
                </c:pt>
                <c:pt idx="7">
                  <c:v>0</c:v>
                </c:pt>
                <c:pt idx="8">
                  <c:v>0</c:v>
                </c:pt>
                <c:pt idx="9">
                  <c:v>0</c:v>
                </c:pt>
                <c:pt idx="10">
                  <c:v>12</c:v>
                </c:pt>
                <c:pt idx="11">
                  <c:v>18</c:v>
                </c:pt>
              </c:numCache>
            </c:numRef>
          </c:val>
          <c:smooth val="0"/>
          <c:extLst>
            <c:ext xmlns:c16="http://schemas.microsoft.com/office/drawing/2014/chart" uri="{C3380CC4-5D6E-409C-BE32-E72D297353CC}">
              <c16:uniqueId val="{00000000-0723-4657-9BC2-69C296E93AF8}"/>
            </c:ext>
          </c:extLst>
        </c:ser>
        <c:dLbls>
          <c:showLegendKey val="0"/>
          <c:showVal val="0"/>
          <c:showCatName val="0"/>
          <c:showSerName val="0"/>
          <c:showPercent val="0"/>
          <c:showBubbleSize val="0"/>
        </c:dLbls>
        <c:marker val="1"/>
        <c:smooth val="0"/>
        <c:axId val="386109120"/>
        <c:axId val="386108288"/>
      </c:lineChart>
      <c:catAx>
        <c:axId val="386109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86108288"/>
        <c:crosses val="autoZero"/>
        <c:auto val="1"/>
        <c:lblAlgn val="ctr"/>
        <c:lblOffset val="100"/>
        <c:noMultiLvlLbl val="0"/>
      </c:catAx>
      <c:valAx>
        <c:axId val="386108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86109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B3ADEA-C1E2-4080-A24D-7DF0296EA2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zh-CN" altLang="en-US"/>
        </a:p>
      </dgm:t>
    </dgm:pt>
    <dgm:pt modelId="{1F3A80C0-D52C-4D0D-9F32-213024DFE507}">
      <dgm:prSet phldrT="[文本]"/>
      <dgm:spPr>
        <a:solidFill>
          <a:schemeClr val="bg1"/>
        </a:solidFill>
      </dgm:spPr>
      <dgm:t>
        <a:bodyPr/>
        <a:lstStyle/>
        <a:p>
          <a:r>
            <a:rPr kumimoji="1" lang="zh-CN" altLang="zh-CN" dirty="0">
              <a:solidFill>
                <a:schemeClr val="tx1"/>
              </a:solidFill>
              <a:latin typeface="微软雅黑" panose="020B0503020204020204" pitchFamily="34" charset="-122"/>
              <a:ea typeface="微软雅黑" panose="020B0503020204020204" pitchFamily="34" charset="-122"/>
            </a:rPr>
            <a:t>海啸涌进电厂的</a:t>
          </a:r>
          <a:r>
            <a:rPr kumimoji="1" lang="zh-CN" altLang="zh-CN" dirty="0">
              <a:solidFill>
                <a:srgbClr val="FF0000"/>
              </a:solidFill>
              <a:latin typeface="微软雅黑" panose="020B0503020204020204" pitchFamily="34" charset="-122"/>
              <a:ea typeface="微软雅黑" panose="020B0503020204020204" pitchFamily="34" charset="-122"/>
            </a:rPr>
            <a:t>海水</a:t>
          </a:r>
          <a:endParaRPr lang="zh-CN" altLang="en-US" dirty="0">
            <a:solidFill>
              <a:srgbClr val="FF0000"/>
            </a:solidFill>
          </a:endParaRPr>
        </a:p>
      </dgm:t>
    </dgm:pt>
    <dgm:pt modelId="{AC03EA7D-78FB-4194-80A6-CBE2B8D60940}" type="parTrans" cxnId="{BDAA06C9-47D1-41AD-AA4B-62143313C569}">
      <dgm:prSet/>
      <dgm:spPr/>
      <dgm:t>
        <a:bodyPr/>
        <a:lstStyle/>
        <a:p>
          <a:endParaRPr lang="zh-CN" altLang="en-US"/>
        </a:p>
      </dgm:t>
    </dgm:pt>
    <dgm:pt modelId="{93F4103E-96D1-4256-95FD-41F34BBBC388}" type="sibTrans" cxnId="{BDAA06C9-47D1-41AD-AA4B-62143313C569}">
      <dgm:prSet/>
      <dgm:spPr/>
      <dgm:t>
        <a:bodyPr/>
        <a:lstStyle/>
        <a:p>
          <a:endParaRPr lang="zh-CN" altLang="en-US"/>
        </a:p>
      </dgm:t>
    </dgm:pt>
    <dgm:pt modelId="{6A9A6FF7-3F40-4F15-985E-8326E77688DB}">
      <dgm:prSet phldrT="[文本]"/>
      <dgm:spPr>
        <a:solidFill>
          <a:schemeClr val="bg1"/>
        </a:solidFill>
      </dgm:spPr>
      <dgm:t>
        <a:bodyPr/>
        <a:lstStyle/>
        <a:p>
          <a:r>
            <a:rPr kumimoji="1" lang="zh-CN" altLang="zh-CN" dirty="0">
              <a:solidFill>
                <a:schemeClr val="tx1"/>
              </a:solidFill>
              <a:latin typeface="微软雅黑" panose="020B0503020204020204" pitchFamily="34" charset="-122"/>
              <a:ea typeface="微软雅黑" panose="020B0503020204020204" pitchFamily="34" charset="-122"/>
            </a:rPr>
            <a:t>因选址失误持续从阿武隈山系下的地下水脉流入的</a:t>
          </a:r>
          <a:r>
            <a:rPr kumimoji="1" lang="zh-CN" altLang="zh-CN" dirty="0">
              <a:solidFill>
                <a:srgbClr val="FF0000"/>
              </a:solidFill>
              <a:latin typeface="微软雅黑" panose="020B0503020204020204" pitchFamily="34" charset="-122"/>
              <a:ea typeface="微软雅黑" panose="020B0503020204020204" pitchFamily="34" charset="-122"/>
            </a:rPr>
            <a:t>地下水</a:t>
          </a:r>
          <a:endParaRPr lang="zh-CN" altLang="en-US" dirty="0">
            <a:solidFill>
              <a:srgbClr val="FF0000"/>
            </a:solidFill>
          </a:endParaRPr>
        </a:p>
      </dgm:t>
    </dgm:pt>
    <dgm:pt modelId="{A5B64888-F60C-4EFC-B715-DCA508438D1C}" type="parTrans" cxnId="{00256D3E-78FA-4393-BAC7-269C2CE1D833}">
      <dgm:prSet/>
      <dgm:spPr/>
      <dgm:t>
        <a:bodyPr/>
        <a:lstStyle/>
        <a:p>
          <a:endParaRPr lang="zh-CN" altLang="en-US"/>
        </a:p>
      </dgm:t>
    </dgm:pt>
    <dgm:pt modelId="{C3EA2B80-EE8B-43B3-9748-48DA78D219FF}" type="sibTrans" cxnId="{00256D3E-78FA-4393-BAC7-269C2CE1D833}">
      <dgm:prSet/>
      <dgm:spPr/>
      <dgm:t>
        <a:bodyPr/>
        <a:lstStyle/>
        <a:p>
          <a:endParaRPr lang="zh-CN" altLang="en-US"/>
        </a:p>
      </dgm:t>
    </dgm:pt>
    <dgm:pt modelId="{BF0C263A-C023-4F54-9C5F-56795548A7C0}">
      <dgm:prSet phldrT="[文本]"/>
      <dgm:spPr>
        <a:solidFill>
          <a:schemeClr val="bg1"/>
        </a:solidFill>
      </dgm:spPr>
      <dgm:t>
        <a:bodyPr/>
        <a:lstStyle/>
        <a:p>
          <a:r>
            <a:rPr kumimoji="1" lang="zh-CN" altLang="zh-CN" dirty="0">
              <a:solidFill>
                <a:schemeClr val="tx1"/>
              </a:solidFill>
              <a:latin typeface="微软雅黑" panose="020B0503020204020204" pitchFamily="34" charset="-122"/>
              <a:ea typeface="微软雅黑" panose="020B0503020204020204" pitchFamily="34" charset="-122"/>
            </a:rPr>
            <a:t>雨雪等自然</a:t>
          </a:r>
          <a:r>
            <a:rPr kumimoji="1" lang="zh-CN" altLang="zh-CN" dirty="0">
              <a:solidFill>
                <a:srgbClr val="FF0000"/>
              </a:solidFill>
              <a:latin typeface="微软雅黑" panose="020B0503020204020204" pitchFamily="34" charset="-122"/>
              <a:ea typeface="微软雅黑" panose="020B0503020204020204" pitchFamily="34" charset="-122"/>
            </a:rPr>
            <a:t>降水</a:t>
          </a:r>
          <a:endParaRPr lang="zh-CN" altLang="en-US" dirty="0">
            <a:solidFill>
              <a:srgbClr val="FF0000"/>
            </a:solidFill>
          </a:endParaRPr>
        </a:p>
      </dgm:t>
    </dgm:pt>
    <dgm:pt modelId="{BA95E39F-46B6-42DD-9092-E55AF71E8184}" type="parTrans" cxnId="{5B90053E-7850-449A-88A4-460655F4477E}">
      <dgm:prSet/>
      <dgm:spPr/>
      <dgm:t>
        <a:bodyPr/>
        <a:lstStyle/>
        <a:p>
          <a:endParaRPr lang="zh-CN" altLang="en-US"/>
        </a:p>
      </dgm:t>
    </dgm:pt>
    <dgm:pt modelId="{0484E1AC-A62A-4350-A5C9-72D051D1211A}" type="sibTrans" cxnId="{5B90053E-7850-449A-88A4-460655F4477E}">
      <dgm:prSet/>
      <dgm:spPr/>
      <dgm:t>
        <a:bodyPr/>
        <a:lstStyle/>
        <a:p>
          <a:endParaRPr lang="zh-CN" altLang="en-US"/>
        </a:p>
      </dgm:t>
    </dgm:pt>
    <dgm:pt modelId="{C7F0BFDA-6FE8-438A-9381-B8961824A34E}">
      <dgm:prSet phldrT="[文本]"/>
      <dgm:spPr>
        <a:solidFill>
          <a:schemeClr val="bg1"/>
        </a:solidFill>
      </dgm:spPr>
      <dgm:t>
        <a:bodyPr/>
        <a:lstStyle/>
        <a:p>
          <a:r>
            <a:rPr kumimoji="1" lang="zh-CN" altLang="zh-CN" dirty="0">
              <a:solidFill>
                <a:schemeClr val="tx1"/>
              </a:solidFill>
              <a:latin typeface="微软雅黑" panose="020B0503020204020204" pitchFamily="34" charset="-122"/>
              <a:ea typeface="微软雅黑" panose="020B0503020204020204" pitchFamily="34" charset="-122"/>
            </a:rPr>
            <a:t>日本为了冷却核电机组而引入</a:t>
          </a:r>
          <a:r>
            <a:rPr kumimoji="1" lang="zh-CN" altLang="zh-CN" dirty="0">
              <a:solidFill>
                <a:srgbClr val="FF0000"/>
              </a:solidFill>
              <a:latin typeface="微软雅黑" panose="020B0503020204020204" pitchFamily="34" charset="-122"/>
              <a:ea typeface="微软雅黑" panose="020B0503020204020204" pitchFamily="34" charset="-122"/>
            </a:rPr>
            <a:t>海水漫灌所产生的核污水</a:t>
          </a:r>
          <a:endParaRPr lang="zh-CN" altLang="en-US" dirty="0">
            <a:solidFill>
              <a:srgbClr val="FF0000"/>
            </a:solidFill>
          </a:endParaRPr>
        </a:p>
      </dgm:t>
    </dgm:pt>
    <dgm:pt modelId="{DB7D3572-E549-458B-8910-7BF61F7FC767}" type="parTrans" cxnId="{82F98B6B-D0FA-45C8-B202-56F17AFC6C7E}">
      <dgm:prSet/>
      <dgm:spPr/>
      <dgm:t>
        <a:bodyPr/>
        <a:lstStyle/>
        <a:p>
          <a:endParaRPr lang="zh-CN" altLang="en-US"/>
        </a:p>
      </dgm:t>
    </dgm:pt>
    <dgm:pt modelId="{2DEDFB9C-A4FA-4E8E-8699-37F03E1DA140}" type="sibTrans" cxnId="{82F98B6B-D0FA-45C8-B202-56F17AFC6C7E}">
      <dgm:prSet/>
      <dgm:spPr/>
      <dgm:t>
        <a:bodyPr/>
        <a:lstStyle/>
        <a:p>
          <a:endParaRPr lang="zh-CN" altLang="en-US"/>
        </a:p>
      </dgm:t>
    </dgm:pt>
    <dgm:pt modelId="{85E6E29C-2099-48F6-94D5-914962142754}" type="pres">
      <dgm:prSet presAssocID="{1BB3ADEA-C1E2-4080-A24D-7DF0296EA283}" presName="diagram" presStyleCnt="0">
        <dgm:presLayoutVars>
          <dgm:dir/>
          <dgm:resizeHandles val="exact"/>
        </dgm:presLayoutVars>
      </dgm:prSet>
      <dgm:spPr/>
    </dgm:pt>
    <dgm:pt modelId="{C6AD48F0-ED76-4F70-84BE-1EAFF5E9E61B}" type="pres">
      <dgm:prSet presAssocID="{1F3A80C0-D52C-4D0D-9F32-213024DFE507}" presName="node" presStyleLbl="node1" presStyleIdx="0" presStyleCnt="4" custLinFactNeighborX="-1110" custLinFactNeighborY="-1799">
        <dgm:presLayoutVars>
          <dgm:bulletEnabled val="1"/>
        </dgm:presLayoutVars>
      </dgm:prSet>
      <dgm:spPr/>
    </dgm:pt>
    <dgm:pt modelId="{66E3E1B0-D326-4C34-B9DD-1AABD61DBBF3}" type="pres">
      <dgm:prSet presAssocID="{93F4103E-96D1-4256-95FD-41F34BBBC388}" presName="sibTrans" presStyleCnt="0"/>
      <dgm:spPr/>
    </dgm:pt>
    <dgm:pt modelId="{139D78BD-419C-4798-9CBF-A3BA3899B3A2}" type="pres">
      <dgm:prSet presAssocID="{6A9A6FF7-3F40-4F15-985E-8326E77688DB}" presName="node" presStyleLbl="node1" presStyleIdx="1" presStyleCnt="4">
        <dgm:presLayoutVars>
          <dgm:bulletEnabled val="1"/>
        </dgm:presLayoutVars>
      </dgm:prSet>
      <dgm:spPr/>
    </dgm:pt>
    <dgm:pt modelId="{A4ECF217-A537-4940-805D-DB62444DED95}" type="pres">
      <dgm:prSet presAssocID="{C3EA2B80-EE8B-43B3-9748-48DA78D219FF}" presName="sibTrans" presStyleCnt="0"/>
      <dgm:spPr/>
    </dgm:pt>
    <dgm:pt modelId="{90D67D0D-B61C-450F-91D0-B405812E7D00}" type="pres">
      <dgm:prSet presAssocID="{BF0C263A-C023-4F54-9C5F-56795548A7C0}" presName="node" presStyleLbl="node1" presStyleIdx="2" presStyleCnt="4">
        <dgm:presLayoutVars>
          <dgm:bulletEnabled val="1"/>
        </dgm:presLayoutVars>
      </dgm:prSet>
      <dgm:spPr/>
    </dgm:pt>
    <dgm:pt modelId="{A0A7F51A-D4EC-412C-9FEE-F00AFEF62412}" type="pres">
      <dgm:prSet presAssocID="{0484E1AC-A62A-4350-A5C9-72D051D1211A}" presName="sibTrans" presStyleCnt="0"/>
      <dgm:spPr/>
    </dgm:pt>
    <dgm:pt modelId="{51BEEEC0-2D12-42EC-B779-8893175B288F}" type="pres">
      <dgm:prSet presAssocID="{C7F0BFDA-6FE8-438A-9381-B8961824A34E}" presName="node" presStyleLbl="node1" presStyleIdx="3" presStyleCnt="4">
        <dgm:presLayoutVars>
          <dgm:bulletEnabled val="1"/>
        </dgm:presLayoutVars>
      </dgm:prSet>
      <dgm:spPr/>
    </dgm:pt>
  </dgm:ptLst>
  <dgm:cxnLst>
    <dgm:cxn modelId="{79543C0E-1A3B-40AB-9101-E5E91848C09C}" type="presOf" srcId="{6A9A6FF7-3F40-4F15-985E-8326E77688DB}" destId="{139D78BD-419C-4798-9CBF-A3BA3899B3A2}" srcOrd="0" destOrd="0" presId="urn:microsoft.com/office/officeart/2005/8/layout/default"/>
    <dgm:cxn modelId="{4988FB35-67C4-4419-9B92-A21160C6E7AB}" type="presOf" srcId="{BF0C263A-C023-4F54-9C5F-56795548A7C0}" destId="{90D67D0D-B61C-450F-91D0-B405812E7D00}" srcOrd="0" destOrd="0" presId="urn:microsoft.com/office/officeart/2005/8/layout/default"/>
    <dgm:cxn modelId="{5B90053E-7850-449A-88A4-460655F4477E}" srcId="{1BB3ADEA-C1E2-4080-A24D-7DF0296EA283}" destId="{BF0C263A-C023-4F54-9C5F-56795548A7C0}" srcOrd="2" destOrd="0" parTransId="{BA95E39F-46B6-42DD-9092-E55AF71E8184}" sibTransId="{0484E1AC-A62A-4350-A5C9-72D051D1211A}"/>
    <dgm:cxn modelId="{00256D3E-78FA-4393-BAC7-269C2CE1D833}" srcId="{1BB3ADEA-C1E2-4080-A24D-7DF0296EA283}" destId="{6A9A6FF7-3F40-4F15-985E-8326E77688DB}" srcOrd="1" destOrd="0" parTransId="{A5B64888-F60C-4EFC-B715-DCA508438D1C}" sibTransId="{C3EA2B80-EE8B-43B3-9748-48DA78D219FF}"/>
    <dgm:cxn modelId="{8A58D941-7F4B-460D-B3CC-D050D0BBB083}" type="presOf" srcId="{C7F0BFDA-6FE8-438A-9381-B8961824A34E}" destId="{51BEEEC0-2D12-42EC-B779-8893175B288F}" srcOrd="0" destOrd="0" presId="urn:microsoft.com/office/officeart/2005/8/layout/default"/>
    <dgm:cxn modelId="{82F98B6B-D0FA-45C8-B202-56F17AFC6C7E}" srcId="{1BB3ADEA-C1E2-4080-A24D-7DF0296EA283}" destId="{C7F0BFDA-6FE8-438A-9381-B8961824A34E}" srcOrd="3" destOrd="0" parTransId="{DB7D3572-E549-458B-8910-7BF61F7FC767}" sibTransId="{2DEDFB9C-A4FA-4E8E-8699-37F03E1DA140}"/>
    <dgm:cxn modelId="{CF2A1F51-1CB3-48B8-9302-5C76C675FE2B}" type="presOf" srcId="{1BB3ADEA-C1E2-4080-A24D-7DF0296EA283}" destId="{85E6E29C-2099-48F6-94D5-914962142754}" srcOrd="0" destOrd="0" presId="urn:microsoft.com/office/officeart/2005/8/layout/default"/>
    <dgm:cxn modelId="{358EBAA2-0851-49D1-A104-3E53D8F97022}" type="presOf" srcId="{1F3A80C0-D52C-4D0D-9F32-213024DFE507}" destId="{C6AD48F0-ED76-4F70-84BE-1EAFF5E9E61B}" srcOrd="0" destOrd="0" presId="urn:microsoft.com/office/officeart/2005/8/layout/default"/>
    <dgm:cxn modelId="{BDAA06C9-47D1-41AD-AA4B-62143313C569}" srcId="{1BB3ADEA-C1E2-4080-A24D-7DF0296EA283}" destId="{1F3A80C0-D52C-4D0D-9F32-213024DFE507}" srcOrd="0" destOrd="0" parTransId="{AC03EA7D-78FB-4194-80A6-CBE2B8D60940}" sibTransId="{93F4103E-96D1-4256-95FD-41F34BBBC388}"/>
    <dgm:cxn modelId="{083F2C3C-1877-40D2-8CCE-B4A8A408DE85}" type="presParOf" srcId="{85E6E29C-2099-48F6-94D5-914962142754}" destId="{C6AD48F0-ED76-4F70-84BE-1EAFF5E9E61B}" srcOrd="0" destOrd="0" presId="urn:microsoft.com/office/officeart/2005/8/layout/default"/>
    <dgm:cxn modelId="{C9657E4B-0179-4A2B-A5B5-9CDF4891D0BB}" type="presParOf" srcId="{85E6E29C-2099-48F6-94D5-914962142754}" destId="{66E3E1B0-D326-4C34-B9DD-1AABD61DBBF3}" srcOrd="1" destOrd="0" presId="urn:microsoft.com/office/officeart/2005/8/layout/default"/>
    <dgm:cxn modelId="{F1ED627F-6ED8-4178-92F3-38EFE0A4B50B}" type="presParOf" srcId="{85E6E29C-2099-48F6-94D5-914962142754}" destId="{139D78BD-419C-4798-9CBF-A3BA3899B3A2}" srcOrd="2" destOrd="0" presId="urn:microsoft.com/office/officeart/2005/8/layout/default"/>
    <dgm:cxn modelId="{6167CFD1-BEF5-49B3-A99F-DD225C3C9A17}" type="presParOf" srcId="{85E6E29C-2099-48F6-94D5-914962142754}" destId="{A4ECF217-A537-4940-805D-DB62444DED95}" srcOrd="3" destOrd="0" presId="urn:microsoft.com/office/officeart/2005/8/layout/default"/>
    <dgm:cxn modelId="{35FCCADD-6609-4D68-AC4B-3D1BC0CF7F13}" type="presParOf" srcId="{85E6E29C-2099-48F6-94D5-914962142754}" destId="{90D67D0D-B61C-450F-91D0-B405812E7D00}" srcOrd="4" destOrd="0" presId="urn:microsoft.com/office/officeart/2005/8/layout/default"/>
    <dgm:cxn modelId="{BE73A67D-6DE1-49B0-A714-7D2CC8FA31A7}" type="presParOf" srcId="{85E6E29C-2099-48F6-94D5-914962142754}" destId="{A0A7F51A-D4EC-412C-9FEE-F00AFEF62412}" srcOrd="5" destOrd="0" presId="urn:microsoft.com/office/officeart/2005/8/layout/default"/>
    <dgm:cxn modelId="{7129731F-F1B7-472C-B501-E35B1ADA7868}" type="presParOf" srcId="{85E6E29C-2099-48F6-94D5-914962142754}" destId="{51BEEEC0-2D12-42EC-B779-8893175B288F}"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69B7CD-BA29-4AB7-9FE1-EF45213A6887}" type="doc">
      <dgm:prSet loTypeId="urn:microsoft.com/office/officeart/2005/8/layout/venn1" loCatId="relationship" qsTypeId="urn:microsoft.com/office/officeart/2005/8/quickstyle/simple1" qsCatId="simple" csTypeId="urn:microsoft.com/office/officeart/2005/8/colors/accent1_2" csCatId="accent1" phldr="1"/>
      <dgm:spPr/>
    </dgm:pt>
    <dgm:pt modelId="{C42FB27B-F408-4811-B4F2-1EA948DCF481}">
      <dgm:prSet phldrT="[文本]"/>
      <dgm:spPr/>
      <dgm:t>
        <a:bodyPr/>
        <a:lstStyle/>
        <a:p>
          <a:r>
            <a:rPr kumimoji="1" lang="zh-CN" altLang="zh-CN" dirty="0">
              <a:latin typeface="微软雅黑" panose="020B0503020204020204" pitchFamily="34" charset="-122"/>
              <a:ea typeface="微软雅黑" panose="020B0503020204020204" pitchFamily="34" charset="-122"/>
            </a:rPr>
            <a:t>处置（</a:t>
          </a:r>
          <a:r>
            <a:rPr kumimoji="1" lang="en-US" altLang="zh-CN" dirty="0">
              <a:latin typeface="微软雅黑" panose="020B0503020204020204" pitchFamily="34" charset="-122"/>
              <a:ea typeface="微软雅黑" panose="020B0503020204020204" pitchFamily="34" charset="-122"/>
            </a:rPr>
            <a:t>disposal</a:t>
          </a:r>
          <a:r>
            <a:rPr kumimoji="1" lang="zh-CN" altLang="zh-CN" dirty="0">
              <a:latin typeface="微软雅黑" panose="020B0503020204020204" pitchFamily="34" charset="-122"/>
              <a:ea typeface="微软雅黑" panose="020B0503020204020204" pitchFamily="34" charset="-122"/>
            </a:rPr>
            <a:t>）</a:t>
          </a:r>
          <a:endParaRPr lang="zh-CN" altLang="en-US" dirty="0"/>
        </a:p>
      </dgm:t>
    </dgm:pt>
    <dgm:pt modelId="{75A404A7-C596-4703-83EB-4116D6073A90}" type="parTrans" cxnId="{A65C19D0-826A-4ABB-BA3D-07ACACE44813}">
      <dgm:prSet/>
      <dgm:spPr/>
      <dgm:t>
        <a:bodyPr/>
        <a:lstStyle/>
        <a:p>
          <a:endParaRPr lang="zh-CN" altLang="en-US"/>
        </a:p>
      </dgm:t>
    </dgm:pt>
    <dgm:pt modelId="{A5253C31-EF2E-4CA2-BF82-026F4DF6AFE1}" type="sibTrans" cxnId="{A65C19D0-826A-4ABB-BA3D-07ACACE44813}">
      <dgm:prSet/>
      <dgm:spPr/>
      <dgm:t>
        <a:bodyPr/>
        <a:lstStyle/>
        <a:p>
          <a:endParaRPr lang="zh-CN" altLang="en-US"/>
        </a:p>
      </dgm:t>
    </dgm:pt>
    <dgm:pt modelId="{1438BADC-87AA-42F8-950B-3C46E69EEBB5}">
      <dgm:prSet phldrT="[文本]"/>
      <dgm:spPr/>
      <dgm:t>
        <a:bodyPr/>
        <a:lstStyle/>
        <a:p>
          <a:r>
            <a:rPr kumimoji="1" lang="zh-CN" altLang="zh-CN" dirty="0">
              <a:latin typeface="微软雅黑" panose="020B0503020204020204" pitchFamily="34" charset="-122"/>
              <a:ea typeface="微软雅黑" panose="020B0503020204020204" pitchFamily="34" charset="-122"/>
            </a:rPr>
            <a:t>排放</a:t>
          </a:r>
          <a:r>
            <a:rPr kumimoji="1" lang="en-US" altLang="zh-CN" dirty="0">
              <a:latin typeface="微软雅黑" panose="020B0503020204020204" pitchFamily="34" charset="-122"/>
              <a:ea typeface="微软雅黑" panose="020B0503020204020204" pitchFamily="34" charset="-122"/>
            </a:rPr>
            <a:t>(release) </a:t>
          </a:r>
          <a:endParaRPr lang="zh-CN" altLang="en-US" dirty="0"/>
        </a:p>
      </dgm:t>
    </dgm:pt>
    <dgm:pt modelId="{ADC79E3E-1FAD-4481-831D-D632929542A4}" type="parTrans" cxnId="{A199FEA9-F58B-46B0-9590-B0F29E2B5C54}">
      <dgm:prSet/>
      <dgm:spPr/>
      <dgm:t>
        <a:bodyPr/>
        <a:lstStyle/>
        <a:p>
          <a:endParaRPr lang="zh-CN" altLang="en-US"/>
        </a:p>
      </dgm:t>
    </dgm:pt>
    <dgm:pt modelId="{2D477B49-6ADC-4F57-9A5E-40615D386E9E}" type="sibTrans" cxnId="{A199FEA9-F58B-46B0-9590-B0F29E2B5C54}">
      <dgm:prSet/>
      <dgm:spPr/>
      <dgm:t>
        <a:bodyPr/>
        <a:lstStyle/>
        <a:p>
          <a:endParaRPr lang="zh-CN" altLang="en-US"/>
        </a:p>
      </dgm:t>
    </dgm:pt>
    <dgm:pt modelId="{27FBE4AF-195C-4F0F-ADA4-B50967DF5AC9}" type="pres">
      <dgm:prSet presAssocID="{9769B7CD-BA29-4AB7-9FE1-EF45213A6887}" presName="compositeShape" presStyleCnt="0">
        <dgm:presLayoutVars>
          <dgm:chMax val="7"/>
          <dgm:dir/>
          <dgm:resizeHandles val="exact"/>
        </dgm:presLayoutVars>
      </dgm:prSet>
      <dgm:spPr/>
    </dgm:pt>
    <dgm:pt modelId="{46BE2FE5-92A2-4BA0-9EF5-5B773967F47D}" type="pres">
      <dgm:prSet presAssocID="{C42FB27B-F408-4811-B4F2-1EA948DCF481}" presName="circ1" presStyleLbl="vennNode1" presStyleIdx="0" presStyleCnt="2" custLinFactNeighborX="-27908" custLinFactNeighborY="274"/>
      <dgm:spPr/>
    </dgm:pt>
    <dgm:pt modelId="{01C84433-9817-40E0-8C14-379673CF87A1}" type="pres">
      <dgm:prSet presAssocID="{C42FB27B-F408-4811-B4F2-1EA948DCF481}" presName="circ1Tx" presStyleLbl="revTx" presStyleIdx="0" presStyleCnt="0">
        <dgm:presLayoutVars>
          <dgm:chMax val="0"/>
          <dgm:chPref val="0"/>
          <dgm:bulletEnabled val="1"/>
        </dgm:presLayoutVars>
      </dgm:prSet>
      <dgm:spPr/>
    </dgm:pt>
    <dgm:pt modelId="{F221D060-7309-43C5-8F75-D42234C7A04D}" type="pres">
      <dgm:prSet presAssocID="{1438BADC-87AA-42F8-950B-3C46E69EEBB5}" presName="circ2" presStyleLbl="vennNode1" presStyleIdx="1" presStyleCnt="2"/>
      <dgm:spPr/>
    </dgm:pt>
    <dgm:pt modelId="{261D22CB-3333-4B2D-940E-A2FD2623693A}" type="pres">
      <dgm:prSet presAssocID="{1438BADC-87AA-42F8-950B-3C46E69EEBB5}" presName="circ2Tx" presStyleLbl="revTx" presStyleIdx="0" presStyleCnt="0">
        <dgm:presLayoutVars>
          <dgm:chMax val="0"/>
          <dgm:chPref val="0"/>
          <dgm:bulletEnabled val="1"/>
        </dgm:presLayoutVars>
      </dgm:prSet>
      <dgm:spPr/>
    </dgm:pt>
  </dgm:ptLst>
  <dgm:cxnLst>
    <dgm:cxn modelId="{60D5CB06-CEDF-472A-AF01-78F634BAA7ED}" type="presOf" srcId="{C42FB27B-F408-4811-B4F2-1EA948DCF481}" destId="{46BE2FE5-92A2-4BA0-9EF5-5B773967F47D}" srcOrd="0" destOrd="0" presId="urn:microsoft.com/office/officeart/2005/8/layout/venn1"/>
    <dgm:cxn modelId="{FBB28B0C-5FBD-4020-B9A9-1BC1BA3346FB}" type="presOf" srcId="{1438BADC-87AA-42F8-950B-3C46E69EEBB5}" destId="{F221D060-7309-43C5-8F75-D42234C7A04D}" srcOrd="0" destOrd="0" presId="urn:microsoft.com/office/officeart/2005/8/layout/venn1"/>
    <dgm:cxn modelId="{DAACE413-9963-4D78-B660-DB15CD4491CC}" type="presOf" srcId="{9769B7CD-BA29-4AB7-9FE1-EF45213A6887}" destId="{27FBE4AF-195C-4F0F-ADA4-B50967DF5AC9}" srcOrd="0" destOrd="0" presId="urn:microsoft.com/office/officeart/2005/8/layout/venn1"/>
    <dgm:cxn modelId="{551BBD3A-7F52-4011-B10D-F5659860AB50}" type="presOf" srcId="{C42FB27B-F408-4811-B4F2-1EA948DCF481}" destId="{01C84433-9817-40E0-8C14-379673CF87A1}" srcOrd="1" destOrd="0" presId="urn:microsoft.com/office/officeart/2005/8/layout/venn1"/>
    <dgm:cxn modelId="{8047F68A-123D-4185-BCC4-4B71D43C2A3E}" type="presOf" srcId="{1438BADC-87AA-42F8-950B-3C46E69EEBB5}" destId="{261D22CB-3333-4B2D-940E-A2FD2623693A}" srcOrd="1" destOrd="0" presId="urn:microsoft.com/office/officeart/2005/8/layout/venn1"/>
    <dgm:cxn modelId="{A199FEA9-F58B-46B0-9590-B0F29E2B5C54}" srcId="{9769B7CD-BA29-4AB7-9FE1-EF45213A6887}" destId="{1438BADC-87AA-42F8-950B-3C46E69EEBB5}" srcOrd="1" destOrd="0" parTransId="{ADC79E3E-1FAD-4481-831D-D632929542A4}" sibTransId="{2D477B49-6ADC-4F57-9A5E-40615D386E9E}"/>
    <dgm:cxn modelId="{A65C19D0-826A-4ABB-BA3D-07ACACE44813}" srcId="{9769B7CD-BA29-4AB7-9FE1-EF45213A6887}" destId="{C42FB27B-F408-4811-B4F2-1EA948DCF481}" srcOrd="0" destOrd="0" parTransId="{75A404A7-C596-4703-83EB-4116D6073A90}" sibTransId="{A5253C31-EF2E-4CA2-BF82-026F4DF6AFE1}"/>
    <dgm:cxn modelId="{918512E9-E385-475B-BD95-9FA65F6B6520}" type="presParOf" srcId="{27FBE4AF-195C-4F0F-ADA4-B50967DF5AC9}" destId="{46BE2FE5-92A2-4BA0-9EF5-5B773967F47D}" srcOrd="0" destOrd="0" presId="urn:microsoft.com/office/officeart/2005/8/layout/venn1"/>
    <dgm:cxn modelId="{B63115A5-DD7B-4875-812D-4728C5B0C38B}" type="presParOf" srcId="{27FBE4AF-195C-4F0F-ADA4-B50967DF5AC9}" destId="{01C84433-9817-40E0-8C14-379673CF87A1}" srcOrd="1" destOrd="0" presId="urn:microsoft.com/office/officeart/2005/8/layout/venn1"/>
    <dgm:cxn modelId="{46966D24-BEFF-4BC8-92C4-26A74D9919CE}" type="presParOf" srcId="{27FBE4AF-195C-4F0F-ADA4-B50967DF5AC9}" destId="{F221D060-7309-43C5-8F75-D42234C7A04D}" srcOrd="2" destOrd="0" presId="urn:microsoft.com/office/officeart/2005/8/layout/venn1"/>
    <dgm:cxn modelId="{20B88C71-4A6C-4CBA-9D0C-059CFB575A0C}" type="presParOf" srcId="{27FBE4AF-195C-4F0F-ADA4-B50967DF5AC9}" destId="{261D22CB-3333-4B2D-940E-A2FD2623693A}"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6BFFFB-D451-4D05-97EE-7CCD4D680128}" type="doc">
      <dgm:prSet loTypeId="urn:microsoft.com/office/officeart/2005/8/layout/pyramid1" loCatId="pyramid" qsTypeId="urn:microsoft.com/office/officeart/2005/8/quickstyle/simple3" qsCatId="simple" csTypeId="urn:microsoft.com/office/officeart/2005/8/colors/colorful2" csCatId="colorful" phldr="1"/>
      <dgm:spPr/>
    </dgm:pt>
    <dgm:pt modelId="{63D41711-42C5-48B6-9C9D-8E0CA32D2761}">
      <dgm:prSet phldrT="[文本]" custT="1"/>
      <dgm:spPr>
        <a:solidFill>
          <a:schemeClr val="accent4">
            <a:lumMod val="20000"/>
            <a:lumOff val="80000"/>
          </a:schemeClr>
        </a:solidFill>
      </dgm:spPr>
      <dgm:t>
        <a:bodyPr/>
        <a:lstStyle/>
        <a:p>
          <a:pPr algn="ctr"/>
          <a:r>
            <a:rPr lang="zh-CN" altLang="en-US" sz="2400" dirty="0">
              <a:latin typeface="微软雅黑" panose="020B0503020204020204" pitchFamily="34" charset="-122"/>
              <a:ea typeface="微软雅黑" panose="020B0503020204020204" pitchFamily="34" charset="-122"/>
            </a:rPr>
            <a:t>日 方</a:t>
          </a:r>
          <a:endParaRPr lang="en-US" altLang="zh-CN" sz="2400" dirty="0">
            <a:latin typeface="微软雅黑" panose="020B0503020204020204" pitchFamily="34" charset="-122"/>
            <a:ea typeface="微软雅黑" panose="020B0503020204020204" pitchFamily="34" charset="-122"/>
          </a:endParaRPr>
        </a:p>
        <a:p>
          <a:pPr algn="ctr"/>
          <a:r>
            <a:rPr lang="zh-CN" altLang="en-US" sz="2400" b="1" dirty="0"/>
            <a:t>忠实履行国际义务</a:t>
          </a:r>
          <a:endParaRPr lang="en-US" altLang="zh-CN" sz="2400" b="1" dirty="0"/>
        </a:p>
        <a:p>
          <a:pPr algn="ctr"/>
          <a:r>
            <a:rPr lang="zh-CN" altLang="en-US" sz="2400" b="1" dirty="0"/>
            <a:t>以最安全、稳妥方式处置核污水</a:t>
          </a:r>
          <a:endParaRPr lang="en-US" altLang="zh-CN" sz="2400" b="1" dirty="0"/>
        </a:p>
        <a:p>
          <a:pPr algn="ctr"/>
          <a:r>
            <a:rPr lang="zh-CN" altLang="en-US" sz="2400" b="1" dirty="0"/>
            <a:t>严格接受国际监督</a:t>
          </a:r>
          <a:endParaRPr lang="en-US" altLang="zh-CN" sz="2400" b="1" dirty="0"/>
        </a:p>
        <a:p>
          <a:pPr algn="ctr"/>
          <a:r>
            <a:rPr lang="zh-CN" altLang="en-US" sz="2400" b="1" dirty="0"/>
            <a:t>最大限度避免将不可预测风险强加给国际社会</a:t>
          </a:r>
          <a:endParaRPr lang="en-US" altLang="zh-CN" sz="2400" b="1" dirty="0"/>
        </a:p>
        <a:p>
          <a:pPr algn="ctr"/>
          <a:r>
            <a:rPr lang="zh-CN" altLang="en-US" sz="2400" b="1" dirty="0"/>
            <a:t>同周边邻国等利益攸关方和有关国际机构充分协商</a:t>
          </a:r>
        </a:p>
      </dgm:t>
    </dgm:pt>
    <dgm:pt modelId="{45E72ACB-7B63-48DB-8D28-C473DC9E9C81}" type="parTrans" cxnId="{EEA35882-0E96-4842-A483-D84246CF5ECE}">
      <dgm:prSet/>
      <dgm:spPr/>
      <dgm:t>
        <a:bodyPr/>
        <a:lstStyle/>
        <a:p>
          <a:endParaRPr lang="zh-CN" altLang="en-US"/>
        </a:p>
      </dgm:t>
    </dgm:pt>
    <dgm:pt modelId="{0345B4B6-CF0D-42A9-80E6-E350455336EB}" type="sibTrans" cxnId="{EEA35882-0E96-4842-A483-D84246CF5ECE}">
      <dgm:prSet/>
      <dgm:spPr/>
      <dgm:t>
        <a:bodyPr/>
        <a:lstStyle/>
        <a:p>
          <a:endParaRPr lang="zh-CN" altLang="en-US"/>
        </a:p>
      </dgm:t>
    </dgm:pt>
    <dgm:pt modelId="{FA4D82DF-7EE3-4C92-BDCE-6B4E4AC14748}">
      <dgm:prSet phldrT="[文本]" custT="1"/>
      <dgm:spPr>
        <a:solidFill>
          <a:schemeClr val="accent2">
            <a:lumMod val="40000"/>
            <a:lumOff val="60000"/>
          </a:schemeClr>
        </a:solidFill>
        <a:ln>
          <a:solidFill>
            <a:srgbClr val="FF0000"/>
          </a:solidFill>
        </a:ln>
      </dgm:spPr>
      <dgm:t>
        <a:bodyPr/>
        <a:lstStyle/>
        <a:p>
          <a:r>
            <a:rPr lang="zh-CN" altLang="en-US" sz="3600" dirty="0"/>
            <a:t>目    标</a:t>
          </a:r>
        </a:p>
        <a:p>
          <a:r>
            <a:rPr kumimoji="1" lang="zh-CN" altLang="en-US" sz="3200" b="1" dirty="0"/>
            <a:t>太平洋</a:t>
          </a:r>
          <a:r>
            <a:rPr kumimoji="1" lang="zh-CN" altLang="en-US" sz="3200" b="1" dirty="0">
              <a:latin typeface="Arial" panose="020B0604020202020204" pitchFamily="34" charset="0"/>
              <a:cs typeface="Arial" panose="020B0604020202020204" pitchFamily="34" charset="0"/>
            </a:rPr>
            <a:t>≠ </a:t>
          </a:r>
          <a:r>
            <a:rPr kumimoji="1" lang="zh-CN" altLang="en-US" sz="3200" b="1" dirty="0"/>
            <a:t>某个国家的垃圾场</a:t>
          </a:r>
          <a:endParaRPr kumimoji="1" lang="en-US" altLang="zh-CN" sz="3200" b="1" dirty="0"/>
        </a:p>
        <a:p>
          <a:pPr>
            <a:buNone/>
          </a:pPr>
          <a:r>
            <a:rPr kumimoji="1" lang="zh-CN" altLang="en-US" sz="3200" b="1" dirty="0"/>
            <a:t>国际社会携手阻止并应对海洋环境污染</a:t>
          </a:r>
          <a:endParaRPr lang="zh-CN" altLang="en-US" sz="3200" b="1" dirty="0"/>
        </a:p>
      </dgm:t>
    </dgm:pt>
    <dgm:pt modelId="{610ED657-D97D-4EAF-B301-7AA491900C06}" type="parTrans" cxnId="{5F324AA0-ED73-460B-A647-9BBF46F7D08A}">
      <dgm:prSet/>
      <dgm:spPr/>
      <dgm:t>
        <a:bodyPr/>
        <a:lstStyle/>
        <a:p>
          <a:endParaRPr lang="zh-CN" altLang="en-US"/>
        </a:p>
      </dgm:t>
    </dgm:pt>
    <dgm:pt modelId="{C3ED4A43-85E5-428E-83EA-78D02D950264}" type="sibTrans" cxnId="{5F324AA0-ED73-460B-A647-9BBF46F7D08A}">
      <dgm:prSet/>
      <dgm:spPr/>
      <dgm:t>
        <a:bodyPr/>
        <a:lstStyle/>
        <a:p>
          <a:endParaRPr lang="zh-CN" altLang="en-US"/>
        </a:p>
      </dgm:t>
    </dgm:pt>
    <dgm:pt modelId="{B24679CD-DB79-44CC-AD2B-383ADB704665}" type="pres">
      <dgm:prSet presAssocID="{E06BFFFB-D451-4D05-97EE-7CCD4D680128}" presName="Name0" presStyleCnt="0">
        <dgm:presLayoutVars>
          <dgm:dir/>
          <dgm:animLvl val="lvl"/>
          <dgm:resizeHandles val="exact"/>
        </dgm:presLayoutVars>
      </dgm:prSet>
      <dgm:spPr/>
    </dgm:pt>
    <dgm:pt modelId="{FE644E23-1EA2-452E-8CDE-856F3C2235FA}" type="pres">
      <dgm:prSet presAssocID="{63D41711-42C5-48B6-9C9D-8E0CA32D2761}" presName="Name8" presStyleCnt="0"/>
      <dgm:spPr/>
    </dgm:pt>
    <dgm:pt modelId="{2CD5F657-1A77-46FE-8E9C-446AA5A15B61}" type="pres">
      <dgm:prSet presAssocID="{63D41711-42C5-48B6-9C9D-8E0CA32D2761}" presName="level" presStyleLbl="node1" presStyleIdx="0" presStyleCnt="2" custScaleX="131373" custScaleY="160867">
        <dgm:presLayoutVars>
          <dgm:chMax val="1"/>
          <dgm:bulletEnabled val="1"/>
        </dgm:presLayoutVars>
      </dgm:prSet>
      <dgm:spPr/>
    </dgm:pt>
    <dgm:pt modelId="{6CB87CDC-FB39-472F-BFF5-9ADA634E43CF}" type="pres">
      <dgm:prSet presAssocID="{63D41711-42C5-48B6-9C9D-8E0CA32D2761}" presName="levelTx" presStyleLbl="revTx" presStyleIdx="0" presStyleCnt="0">
        <dgm:presLayoutVars>
          <dgm:chMax val="1"/>
          <dgm:bulletEnabled val="1"/>
        </dgm:presLayoutVars>
      </dgm:prSet>
      <dgm:spPr/>
    </dgm:pt>
    <dgm:pt modelId="{E354C6B5-CA1D-43F8-A098-FAC18B842C4E}" type="pres">
      <dgm:prSet presAssocID="{FA4D82DF-7EE3-4C92-BDCE-6B4E4AC14748}" presName="Name8" presStyleCnt="0"/>
      <dgm:spPr/>
    </dgm:pt>
    <dgm:pt modelId="{8853AE4F-183D-404C-8E72-F08CA1901F0B}" type="pres">
      <dgm:prSet presAssocID="{FA4D82DF-7EE3-4C92-BDCE-6B4E4AC14748}" presName="level" presStyleLbl="node1" presStyleIdx="1" presStyleCnt="2" custLinFactNeighborX="81" custLinFactNeighborY="-796">
        <dgm:presLayoutVars>
          <dgm:chMax val="1"/>
          <dgm:bulletEnabled val="1"/>
        </dgm:presLayoutVars>
      </dgm:prSet>
      <dgm:spPr/>
    </dgm:pt>
    <dgm:pt modelId="{2C9D065F-69F9-4EFA-A661-DF86ADAD7BA9}" type="pres">
      <dgm:prSet presAssocID="{FA4D82DF-7EE3-4C92-BDCE-6B4E4AC14748}" presName="levelTx" presStyleLbl="revTx" presStyleIdx="0" presStyleCnt="0">
        <dgm:presLayoutVars>
          <dgm:chMax val="1"/>
          <dgm:bulletEnabled val="1"/>
        </dgm:presLayoutVars>
      </dgm:prSet>
      <dgm:spPr/>
    </dgm:pt>
  </dgm:ptLst>
  <dgm:cxnLst>
    <dgm:cxn modelId="{0CA91F28-8145-4B8A-850F-849056388D8D}" type="presOf" srcId="{63D41711-42C5-48B6-9C9D-8E0CA32D2761}" destId="{2CD5F657-1A77-46FE-8E9C-446AA5A15B61}" srcOrd="0" destOrd="0" presId="urn:microsoft.com/office/officeart/2005/8/layout/pyramid1"/>
    <dgm:cxn modelId="{E1678B41-290F-46D8-BEFF-8CC949AC916C}" type="presOf" srcId="{FA4D82DF-7EE3-4C92-BDCE-6B4E4AC14748}" destId="{8853AE4F-183D-404C-8E72-F08CA1901F0B}" srcOrd="0" destOrd="0" presId="urn:microsoft.com/office/officeart/2005/8/layout/pyramid1"/>
    <dgm:cxn modelId="{EEA35882-0E96-4842-A483-D84246CF5ECE}" srcId="{E06BFFFB-D451-4D05-97EE-7CCD4D680128}" destId="{63D41711-42C5-48B6-9C9D-8E0CA32D2761}" srcOrd="0" destOrd="0" parTransId="{45E72ACB-7B63-48DB-8D28-C473DC9E9C81}" sibTransId="{0345B4B6-CF0D-42A9-80E6-E350455336EB}"/>
    <dgm:cxn modelId="{D794F897-3503-4F00-8CA5-478CCAF42DB7}" type="presOf" srcId="{63D41711-42C5-48B6-9C9D-8E0CA32D2761}" destId="{6CB87CDC-FB39-472F-BFF5-9ADA634E43CF}" srcOrd="1" destOrd="0" presId="urn:microsoft.com/office/officeart/2005/8/layout/pyramid1"/>
    <dgm:cxn modelId="{5F324AA0-ED73-460B-A647-9BBF46F7D08A}" srcId="{E06BFFFB-D451-4D05-97EE-7CCD4D680128}" destId="{FA4D82DF-7EE3-4C92-BDCE-6B4E4AC14748}" srcOrd="1" destOrd="0" parTransId="{610ED657-D97D-4EAF-B301-7AA491900C06}" sibTransId="{C3ED4A43-85E5-428E-83EA-78D02D950264}"/>
    <dgm:cxn modelId="{B8DBCDD2-31E6-4098-BE6D-9D1EE98D05F4}" type="presOf" srcId="{FA4D82DF-7EE3-4C92-BDCE-6B4E4AC14748}" destId="{2C9D065F-69F9-4EFA-A661-DF86ADAD7BA9}" srcOrd="1" destOrd="0" presId="urn:microsoft.com/office/officeart/2005/8/layout/pyramid1"/>
    <dgm:cxn modelId="{A7F372FB-52F2-4C6D-A425-62FB35318CA3}" type="presOf" srcId="{E06BFFFB-D451-4D05-97EE-7CCD4D680128}" destId="{B24679CD-DB79-44CC-AD2B-383ADB704665}" srcOrd="0" destOrd="0" presId="urn:microsoft.com/office/officeart/2005/8/layout/pyramid1"/>
    <dgm:cxn modelId="{63B4CB61-6180-414E-BA6E-11377BE3B5D7}" type="presParOf" srcId="{B24679CD-DB79-44CC-AD2B-383ADB704665}" destId="{FE644E23-1EA2-452E-8CDE-856F3C2235FA}" srcOrd="0" destOrd="0" presId="urn:microsoft.com/office/officeart/2005/8/layout/pyramid1"/>
    <dgm:cxn modelId="{732577A2-90F6-401B-856D-1283228EC326}" type="presParOf" srcId="{FE644E23-1EA2-452E-8CDE-856F3C2235FA}" destId="{2CD5F657-1A77-46FE-8E9C-446AA5A15B61}" srcOrd="0" destOrd="0" presId="urn:microsoft.com/office/officeart/2005/8/layout/pyramid1"/>
    <dgm:cxn modelId="{09010BFC-7EB6-4DC4-A756-49DD4D8C59D9}" type="presParOf" srcId="{FE644E23-1EA2-452E-8CDE-856F3C2235FA}" destId="{6CB87CDC-FB39-472F-BFF5-9ADA634E43CF}" srcOrd="1" destOrd="0" presId="urn:microsoft.com/office/officeart/2005/8/layout/pyramid1"/>
    <dgm:cxn modelId="{99D5BAEC-A25A-4801-ADC8-E14815CAC261}" type="presParOf" srcId="{B24679CD-DB79-44CC-AD2B-383ADB704665}" destId="{E354C6B5-CA1D-43F8-A098-FAC18B842C4E}" srcOrd="1" destOrd="0" presId="urn:microsoft.com/office/officeart/2005/8/layout/pyramid1"/>
    <dgm:cxn modelId="{F253257C-6680-40EB-823C-F5FF5E7D863A}" type="presParOf" srcId="{E354C6B5-CA1D-43F8-A098-FAC18B842C4E}" destId="{8853AE4F-183D-404C-8E72-F08CA1901F0B}" srcOrd="0" destOrd="0" presId="urn:microsoft.com/office/officeart/2005/8/layout/pyramid1"/>
    <dgm:cxn modelId="{96A51375-6146-4C50-BAB5-DFDD1B22E7D7}" type="presParOf" srcId="{E354C6B5-CA1D-43F8-A098-FAC18B842C4E}" destId="{2C9D065F-69F9-4EFA-A661-DF86ADAD7BA9}"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D48F0-ED76-4F70-84BE-1EAFF5E9E61B}">
      <dsp:nvSpPr>
        <dsp:cNvPr id="0" name=""/>
        <dsp:cNvSpPr/>
      </dsp:nvSpPr>
      <dsp:spPr>
        <a:xfrm>
          <a:off x="0" y="376694"/>
          <a:ext cx="2610852" cy="156651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zh-CN" altLang="zh-CN" sz="2100" kern="1200" dirty="0">
              <a:solidFill>
                <a:schemeClr val="tx1"/>
              </a:solidFill>
              <a:latin typeface="微软雅黑" panose="020B0503020204020204" pitchFamily="34" charset="-122"/>
              <a:ea typeface="微软雅黑" panose="020B0503020204020204" pitchFamily="34" charset="-122"/>
            </a:rPr>
            <a:t>海啸涌进电厂的</a:t>
          </a:r>
          <a:r>
            <a:rPr kumimoji="1" lang="zh-CN" altLang="zh-CN" sz="2100" kern="1200" dirty="0">
              <a:solidFill>
                <a:srgbClr val="FF0000"/>
              </a:solidFill>
              <a:latin typeface="微软雅黑" panose="020B0503020204020204" pitchFamily="34" charset="-122"/>
              <a:ea typeface="微软雅黑" panose="020B0503020204020204" pitchFamily="34" charset="-122"/>
            </a:rPr>
            <a:t>海水</a:t>
          </a:r>
          <a:endParaRPr lang="zh-CN" altLang="en-US" sz="2100" kern="1200" dirty="0">
            <a:solidFill>
              <a:srgbClr val="FF0000"/>
            </a:solidFill>
          </a:endParaRPr>
        </a:p>
      </dsp:txBody>
      <dsp:txXfrm>
        <a:off x="0" y="376694"/>
        <a:ext cx="2610852" cy="1566511"/>
      </dsp:txXfrm>
    </dsp:sp>
    <dsp:sp modelId="{139D78BD-419C-4798-9CBF-A3BA3899B3A2}">
      <dsp:nvSpPr>
        <dsp:cNvPr id="0" name=""/>
        <dsp:cNvSpPr/>
      </dsp:nvSpPr>
      <dsp:spPr>
        <a:xfrm>
          <a:off x="2875228" y="404876"/>
          <a:ext cx="2610852" cy="156651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zh-CN" altLang="zh-CN" sz="2100" kern="1200" dirty="0">
              <a:solidFill>
                <a:schemeClr val="tx1"/>
              </a:solidFill>
              <a:latin typeface="微软雅黑" panose="020B0503020204020204" pitchFamily="34" charset="-122"/>
              <a:ea typeface="微软雅黑" panose="020B0503020204020204" pitchFamily="34" charset="-122"/>
            </a:rPr>
            <a:t>因选址失误持续从阿武隈山系下的地下水脉流入的</a:t>
          </a:r>
          <a:r>
            <a:rPr kumimoji="1" lang="zh-CN" altLang="zh-CN" sz="2100" kern="1200" dirty="0">
              <a:solidFill>
                <a:srgbClr val="FF0000"/>
              </a:solidFill>
              <a:latin typeface="微软雅黑" panose="020B0503020204020204" pitchFamily="34" charset="-122"/>
              <a:ea typeface="微软雅黑" panose="020B0503020204020204" pitchFamily="34" charset="-122"/>
            </a:rPr>
            <a:t>地下水</a:t>
          </a:r>
          <a:endParaRPr lang="zh-CN" altLang="en-US" sz="2100" kern="1200" dirty="0">
            <a:solidFill>
              <a:srgbClr val="FF0000"/>
            </a:solidFill>
          </a:endParaRPr>
        </a:p>
      </dsp:txBody>
      <dsp:txXfrm>
        <a:off x="2875228" y="404876"/>
        <a:ext cx="2610852" cy="1566511"/>
      </dsp:txXfrm>
    </dsp:sp>
    <dsp:sp modelId="{90D67D0D-B61C-450F-91D0-B405812E7D00}">
      <dsp:nvSpPr>
        <dsp:cNvPr id="0" name=""/>
        <dsp:cNvSpPr/>
      </dsp:nvSpPr>
      <dsp:spPr>
        <a:xfrm>
          <a:off x="5747166" y="404876"/>
          <a:ext cx="2610852" cy="156651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zh-CN" altLang="zh-CN" sz="2100" kern="1200" dirty="0">
              <a:solidFill>
                <a:schemeClr val="tx1"/>
              </a:solidFill>
              <a:latin typeface="微软雅黑" panose="020B0503020204020204" pitchFamily="34" charset="-122"/>
              <a:ea typeface="微软雅黑" panose="020B0503020204020204" pitchFamily="34" charset="-122"/>
            </a:rPr>
            <a:t>雨雪等自然</a:t>
          </a:r>
          <a:r>
            <a:rPr kumimoji="1" lang="zh-CN" altLang="zh-CN" sz="2100" kern="1200" dirty="0">
              <a:solidFill>
                <a:srgbClr val="FF0000"/>
              </a:solidFill>
              <a:latin typeface="微软雅黑" panose="020B0503020204020204" pitchFamily="34" charset="-122"/>
              <a:ea typeface="微软雅黑" panose="020B0503020204020204" pitchFamily="34" charset="-122"/>
            </a:rPr>
            <a:t>降水</a:t>
          </a:r>
          <a:endParaRPr lang="zh-CN" altLang="en-US" sz="2100" kern="1200" dirty="0">
            <a:solidFill>
              <a:srgbClr val="FF0000"/>
            </a:solidFill>
          </a:endParaRPr>
        </a:p>
      </dsp:txBody>
      <dsp:txXfrm>
        <a:off x="5747166" y="404876"/>
        <a:ext cx="2610852" cy="1566511"/>
      </dsp:txXfrm>
    </dsp:sp>
    <dsp:sp modelId="{51BEEEC0-2D12-42EC-B779-8893175B288F}">
      <dsp:nvSpPr>
        <dsp:cNvPr id="0" name=""/>
        <dsp:cNvSpPr/>
      </dsp:nvSpPr>
      <dsp:spPr>
        <a:xfrm>
          <a:off x="8619104" y="404876"/>
          <a:ext cx="2610852" cy="156651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zh-CN" altLang="zh-CN" sz="2100" kern="1200" dirty="0">
              <a:solidFill>
                <a:schemeClr val="tx1"/>
              </a:solidFill>
              <a:latin typeface="微软雅黑" panose="020B0503020204020204" pitchFamily="34" charset="-122"/>
              <a:ea typeface="微软雅黑" panose="020B0503020204020204" pitchFamily="34" charset="-122"/>
            </a:rPr>
            <a:t>日本为了冷却核电机组而引入</a:t>
          </a:r>
          <a:r>
            <a:rPr kumimoji="1" lang="zh-CN" altLang="zh-CN" sz="2100" kern="1200" dirty="0">
              <a:solidFill>
                <a:srgbClr val="FF0000"/>
              </a:solidFill>
              <a:latin typeface="微软雅黑" panose="020B0503020204020204" pitchFamily="34" charset="-122"/>
              <a:ea typeface="微软雅黑" panose="020B0503020204020204" pitchFamily="34" charset="-122"/>
            </a:rPr>
            <a:t>海水漫灌所产生的核污水</a:t>
          </a:r>
          <a:endParaRPr lang="zh-CN" altLang="en-US" sz="2100" kern="1200" dirty="0">
            <a:solidFill>
              <a:srgbClr val="FF0000"/>
            </a:solidFill>
          </a:endParaRPr>
        </a:p>
      </dsp:txBody>
      <dsp:txXfrm>
        <a:off x="8619104" y="404876"/>
        <a:ext cx="2610852" cy="15665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BE2FE5-92A2-4BA0-9EF5-5B773967F47D}">
      <dsp:nvSpPr>
        <dsp:cNvPr id="0" name=""/>
        <dsp:cNvSpPr/>
      </dsp:nvSpPr>
      <dsp:spPr>
        <a:xfrm>
          <a:off x="627605" y="17627"/>
          <a:ext cx="3222732" cy="322273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kumimoji="1" lang="zh-CN" altLang="zh-CN" sz="2900" kern="1200" dirty="0">
              <a:latin typeface="微软雅黑" panose="020B0503020204020204" pitchFamily="34" charset="-122"/>
              <a:ea typeface="微软雅黑" panose="020B0503020204020204" pitchFamily="34" charset="-122"/>
            </a:rPr>
            <a:t>处置（</a:t>
          </a:r>
          <a:r>
            <a:rPr kumimoji="1" lang="en-US" altLang="zh-CN" sz="2900" kern="1200" dirty="0">
              <a:latin typeface="微软雅黑" panose="020B0503020204020204" pitchFamily="34" charset="-122"/>
              <a:ea typeface="微软雅黑" panose="020B0503020204020204" pitchFamily="34" charset="-122"/>
            </a:rPr>
            <a:t>disposal</a:t>
          </a:r>
          <a:r>
            <a:rPr kumimoji="1" lang="zh-CN" altLang="zh-CN" sz="2900" kern="1200" dirty="0">
              <a:latin typeface="微软雅黑" panose="020B0503020204020204" pitchFamily="34" charset="-122"/>
              <a:ea typeface="微软雅黑" panose="020B0503020204020204" pitchFamily="34" charset="-122"/>
            </a:rPr>
            <a:t>）</a:t>
          </a:r>
          <a:endParaRPr lang="zh-CN" altLang="en-US" sz="2900" kern="1200" dirty="0"/>
        </a:p>
      </dsp:txBody>
      <dsp:txXfrm>
        <a:off x="1077626" y="397656"/>
        <a:ext cx="1858152" cy="2462673"/>
      </dsp:txXfrm>
    </dsp:sp>
    <dsp:sp modelId="{F221D060-7309-43C5-8F75-D42234C7A04D}">
      <dsp:nvSpPr>
        <dsp:cNvPr id="0" name=""/>
        <dsp:cNvSpPr/>
      </dsp:nvSpPr>
      <dsp:spPr>
        <a:xfrm>
          <a:off x="3849695" y="8813"/>
          <a:ext cx="3222732" cy="322273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kumimoji="1" lang="zh-CN" altLang="zh-CN" sz="2900" kern="1200" dirty="0">
              <a:latin typeface="微软雅黑" panose="020B0503020204020204" pitchFamily="34" charset="-122"/>
              <a:ea typeface="微软雅黑" panose="020B0503020204020204" pitchFamily="34" charset="-122"/>
            </a:rPr>
            <a:t>排放</a:t>
          </a:r>
          <a:r>
            <a:rPr kumimoji="1" lang="en-US" altLang="zh-CN" sz="2900" kern="1200" dirty="0">
              <a:latin typeface="微软雅黑" panose="020B0503020204020204" pitchFamily="34" charset="-122"/>
              <a:ea typeface="微软雅黑" panose="020B0503020204020204" pitchFamily="34" charset="-122"/>
            </a:rPr>
            <a:t>(release) </a:t>
          </a:r>
          <a:endParaRPr lang="zh-CN" altLang="en-US" sz="2900" kern="1200" dirty="0"/>
        </a:p>
      </dsp:txBody>
      <dsp:txXfrm>
        <a:off x="4764255" y="388843"/>
        <a:ext cx="1858152" cy="24626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D5F657-1A77-46FE-8E9C-446AA5A15B61}">
      <dsp:nvSpPr>
        <dsp:cNvPr id="0" name=""/>
        <dsp:cNvSpPr/>
      </dsp:nvSpPr>
      <dsp:spPr>
        <a:xfrm>
          <a:off x="1080108" y="0"/>
          <a:ext cx="9217046" cy="4135614"/>
        </a:xfrm>
        <a:prstGeom prst="trapezoid">
          <a:avLst>
            <a:gd name="adj" fmla="val 84823"/>
          </a:avLst>
        </a:prstGeom>
        <a:solidFill>
          <a:schemeClr val="accent4">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zh-CN" altLang="en-US" sz="2400" kern="1200" dirty="0">
              <a:latin typeface="微软雅黑" panose="020B0503020204020204" pitchFamily="34" charset="-122"/>
              <a:ea typeface="微软雅黑" panose="020B0503020204020204" pitchFamily="34" charset="-122"/>
            </a:rPr>
            <a:t>日 方</a:t>
          </a:r>
          <a:endParaRPr lang="en-US" altLang="zh-CN" sz="2400" kern="1200" dirty="0">
            <a:latin typeface="微软雅黑" panose="020B0503020204020204" pitchFamily="34" charset="-122"/>
            <a:ea typeface="微软雅黑" panose="020B0503020204020204" pitchFamily="34" charset="-122"/>
          </a:endParaRPr>
        </a:p>
        <a:p>
          <a:pPr marL="0" lvl="0" indent="0" algn="ctr" defTabSz="1066800">
            <a:lnSpc>
              <a:spcPct val="90000"/>
            </a:lnSpc>
            <a:spcBef>
              <a:spcPct val="0"/>
            </a:spcBef>
            <a:spcAft>
              <a:spcPct val="35000"/>
            </a:spcAft>
            <a:buNone/>
          </a:pPr>
          <a:r>
            <a:rPr lang="zh-CN" altLang="en-US" sz="2400" b="1" kern="1200" dirty="0"/>
            <a:t>忠实履行国际义务</a:t>
          </a:r>
          <a:endParaRPr lang="en-US" altLang="zh-CN" sz="2400" b="1" kern="1200" dirty="0"/>
        </a:p>
        <a:p>
          <a:pPr marL="0" lvl="0" indent="0" algn="ctr" defTabSz="1066800">
            <a:lnSpc>
              <a:spcPct val="90000"/>
            </a:lnSpc>
            <a:spcBef>
              <a:spcPct val="0"/>
            </a:spcBef>
            <a:spcAft>
              <a:spcPct val="35000"/>
            </a:spcAft>
            <a:buNone/>
          </a:pPr>
          <a:r>
            <a:rPr lang="zh-CN" altLang="en-US" sz="2400" b="1" kern="1200" dirty="0"/>
            <a:t>以最安全、稳妥方式处置核污水</a:t>
          </a:r>
          <a:endParaRPr lang="en-US" altLang="zh-CN" sz="2400" b="1" kern="1200" dirty="0"/>
        </a:p>
        <a:p>
          <a:pPr marL="0" lvl="0" indent="0" algn="ctr" defTabSz="1066800">
            <a:lnSpc>
              <a:spcPct val="90000"/>
            </a:lnSpc>
            <a:spcBef>
              <a:spcPct val="0"/>
            </a:spcBef>
            <a:spcAft>
              <a:spcPct val="35000"/>
            </a:spcAft>
            <a:buNone/>
          </a:pPr>
          <a:r>
            <a:rPr lang="zh-CN" altLang="en-US" sz="2400" b="1" kern="1200" dirty="0"/>
            <a:t>严格接受国际监督</a:t>
          </a:r>
          <a:endParaRPr lang="en-US" altLang="zh-CN" sz="2400" b="1" kern="1200" dirty="0"/>
        </a:p>
        <a:p>
          <a:pPr marL="0" lvl="0" indent="0" algn="ctr" defTabSz="1066800">
            <a:lnSpc>
              <a:spcPct val="90000"/>
            </a:lnSpc>
            <a:spcBef>
              <a:spcPct val="0"/>
            </a:spcBef>
            <a:spcAft>
              <a:spcPct val="35000"/>
            </a:spcAft>
            <a:buNone/>
          </a:pPr>
          <a:r>
            <a:rPr lang="zh-CN" altLang="en-US" sz="2400" b="1" kern="1200" dirty="0"/>
            <a:t>最大限度避免将不可预测风险强加给国际社会</a:t>
          </a:r>
          <a:endParaRPr lang="en-US" altLang="zh-CN" sz="2400" b="1" kern="1200" dirty="0"/>
        </a:p>
        <a:p>
          <a:pPr marL="0" lvl="0" indent="0" algn="ctr" defTabSz="1066800">
            <a:lnSpc>
              <a:spcPct val="90000"/>
            </a:lnSpc>
            <a:spcBef>
              <a:spcPct val="0"/>
            </a:spcBef>
            <a:spcAft>
              <a:spcPct val="35000"/>
            </a:spcAft>
            <a:buNone/>
          </a:pPr>
          <a:r>
            <a:rPr lang="zh-CN" altLang="en-US" sz="2400" b="1" kern="1200" dirty="0"/>
            <a:t>同周边邻国等利益攸关方和有关国际机构充分协商</a:t>
          </a:r>
        </a:p>
      </dsp:txBody>
      <dsp:txXfrm>
        <a:off x="1080108" y="0"/>
        <a:ext cx="9217046" cy="4135614"/>
      </dsp:txXfrm>
    </dsp:sp>
    <dsp:sp modelId="{8853AE4F-183D-404C-8E72-F08CA1901F0B}">
      <dsp:nvSpPr>
        <dsp:cNvPr id="0" name=""/>
        <dsp:cNvSpPr/>
      </dsp:nvSpPr>
      <dsp:spPr>
        <a:xfrm>
          <a:off x="0" y="4115150"/>
          <a:ext cx="11377263" cy="2570828"/>
        </a:xfrm>
        <a:prstGeom prst="trapezoid">
          <a:avLst>
            <a:gd name="adj" fmla="val 84823"/>
          </a:avLst>
        </a:prstGeom>
        <a:solidFill>
          <a:schemeClr val="accent2">
            <a:lumMod val="40000"/>
            <a:lumOff val="60000"/>
          </a:schemeClr>
        </a:solidFill>
        <a:ln>
          <a:solidFill>
            <a:srgbClr val="FF0000"/>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zh-CN" altLang="en-US" sz="3600" kern="1200" dirty="0"/>
            <a:t>目    标</a:t>
          </a:r>
        </a:p>
        <a:p>
          <a:pPr marL="0" lvl="0" indent="0" algn="ctr" defTabSz="1600200">
            <a:lnSpc>
              <a:spcPct val="90000"/>
            </a:lnSpc>
            <a:spcBef>
              <a:spcPct val="0"/>
            </a:spcBef>
            <a:spcAft>
              <a:spcPct val="35000"/>
            </a:spcAft>
            <a:buNone/>
          </a:pPr>
          <a:r>
            <a:rPr kumimoji="1" lang="zh-CN" altLang="en-US" sz="3200" b="1" kern="1200" dirty="0"/>
            <a:t>太平洋</a:t>
          </a:r>
          <a:r>
            <a:rPr kumimoji="1" lang="zh-CN" altLang="en-US" sz="3200" b="1" kern="1200" dirty="0">
              <a:latin typeface="Arial" panose="020B0604020202020204" pitchFamily="34" charset="0"/>
              <a:cs typeface="Arial" panose="020B0604020202020204" pitchFamily="34" charset="0"/>
            </a:rPr>
            <a:t>≠ </a:t>
          </a:r>
          <a:r>
            <a:rPr kumimoji="1" lang="zh-CN" altLang="en-US" sz="3200" b="1" kern="1200" dirty="0"/>
            <a:t>某个国家的垃圾场</a:t>
          </a:r>
          <a:endParaRPr kumimoji="1" lang="en-US" altLang="zh-CN" sz="3200" b="1" kern="1200" dirty="0"/>
        </a:p>
        <a:p>
          <a:pPr marL="0" lvl="0" indent="0" algn="ctr" defTabSz="1600200">
            <a:lnSpc>
              <a:spcPct val="90000"/>
            </a:lnSpc>
            <a:spcBef>
              <a:spcPct val="0"/>
            </a:spcBef>
            <a:spcAft>
              <a:spcPct val="35000"/>
            </a:spcAft>
            <a:buNone/>
          </a:pPr>
          <a:r>
            <a:rPr kumimoji="1" lang="zh-CN" altLang="en-US" sz="3200" b="1" kern="1200" dirty="0"/>
            <a:t>国际社会携手阻止并应对海洋环境污染</a:t>
          </a:r>
          <a:endParaRPr lang="zh-CN" altLang="en-US" sz="3200" b="1" kern="1200" dirty="0"/>
        </a:p>
      </dsp:txBody>
      <dsp:txXfrm>
        <a:off x="1991021" y="4115150"/>
        <a:ext cx="7395221" cy="257082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87394" name="Rectangle 2">
            <a:extLst>
              <a:ext uri="{FF2B5EF4-FFF2-40B4-BE49-F238E27FC236}">
                <a16:creationId xmlns:a16="http://schemas.microsoft.com/office/drawing/2014/main" id="{A3A9B2F6-1B5D-4538-9B69-906422A8DB5D}"/>
              </a:ext>
            </a:extLst>
          </p:cNvPr>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spcBef>
                <a:spcPct val="50000"/>
              </a:spcBef>
              <a:buFontTx/>
              <a:buBlip>
                <a:blip r:embed="rId2"/>
              </a:buBlip>
              <a:defRPr kumimoji="1" sz="1200" b="0">
                <a:solidFill>
                  <a:schemeClr val="tx1"/>
                </a:solidFill>
                <a:effectLst/>
                <a:latin typeface="仿宋_GB2312" pitchFamily="49" charset="-122"/>
                <a:ea typeface="楷体_GB2312" pitchFamily="49" charset="-122"/>
                <a:cs typeface="+mn-cs"/>
              </a:defRPr>
            </a:lvl1pPr>
          </a:lstStyle>
          <a:p>
            <a:pPr>
              <a:defRPr/>
            </a:pPr>
            <a:endParaRPr lang="zh-CN" altLang="en-US"/>
          </a:p>
        </p:txBody>
      </p:sp>
      <p:sp>
        <p:nvSpPr>
          <p:cNvPr id="187395" name="Rectangle 3">
            <a:extLst>
              <a:ext uri="{FF2B5EF4-FFF2-40B4-BE49-F238E27FC236}">
                <a16:creationId xmlns:a16="http://schemas.microsoft.com/office/drawing/2014/main" id="{4A12902A-BE64-44CD-A4FC-A88E07732BF0}"/>
              </a:ext>
            </a:extLst>
          </p:cNvPr>
          <p:cNvSpPr>
            <a:spLocks noGrp="1" noChangeArrowheads="1"/>
          </p:cNvSpPr>
          <p:nvPr>
            <p:ph type="dt" sz="quarter"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spcBef>
                <a:spcPct val="50000"/>
              </a:spcBef>
              <a:buFontTx/>
              <a:buBlip>
                <a:blip r:embed="rId2"/>
              </a:buBlip>
              <a:defRPr kumimoji="1" sz="1200" b="0">
                <a:solidFill>
                  <a:schemeClr val="tx1"/>
                </a:solidFill>
                <a:effectLst/>
                <a:latin typeface="仿宋_GB2312" pitchFamily="49" charset="-122"/>
                <a:ea typeface="楷体_GB2312" pitchFamily="49" charset="-122"/>
                <a:cs typeface="+mn-cs"/>
              </a:defRPr>
            </a:lvl1pPr>
          </a:lstStyle>
          <a:p>
            <a:pPr>
              <a:defRPr/>
            </a:pPr>
            <a:endParaRPr lang="en-US" altLang="zh-CN"/>
          </a:p>
        </p:txBody>
      </p:sp>
      <p:sp>
        <p:nvSpPr>
          <p:cNvPr id="187396" name="Rectangle 4">
            <a:extLst>
              <a:ext uri="{FF2B5EF4-FFF2-40B4-BE49-F238E27FC236}">
                <a16:creationId xmlns:a16="http://schemas.microsoft.com/office/drawing/2014/main" id="{D343C4C7-BCDC-404E-AE52-E56B31E4F339}"/>
              </a:ext>
            </a:extLst>
          </p:cNvPr>
          <p:cNvSpPr>
            <a:spLocks noGrp="1" noChangeArrowheads="1"/>
          </p:cNvSpPr>
          <p:nvPr>
            <p:ph type="ftr" sz="quarter" idx="2"/>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spcBef>
                <a:spcPct val="50000"/>
              </a:spcBef>
              <a:buFontTx/>
              <a:buBlip>
                <a:blip r:embed="rId2"/>
              </a:buBlip>
              <a:defRPr kumimoji="1" sz="1200" b="0">
                <a:solidFill>
                  <a:schemeClr val="tx1"/>
                </a:solidFill>
                <a:effectLst/>
                <a:latin typeface="仿宋_GB2312" pitchFamily="49" charset="-122"/>
                <a:ea typeface="楷体_GB2312" pitchFamily="49" charset="-122"/>
                <a:cs typeface="+mn-cs"/>
              </a:defRPr>
            </a:lvl1pPr>
          </a:lstStyle>
          <a:p>
            <a:pPr>
              <a:defRPr/>
            </a:pPr>
            <a:endParaRPr lang="en-US" altLang="zh-CN"/>
          </a:p>
        </p:txBody>
      </p:sp>
      <p:sp>
        <p:nvSpPr>
          <p:cNvPr id="187397" name="Rectangle 5">
            <a:extLst>
              <a:ext uri="{FF2B5EF4-FFF2-40B4-BE49-F238E27FC236}">
                <a16:creationId xmlns:a16="http://schemas.microsoft.com/office/drawing/2014/main" id="{3A345A5B-7299-42FF-BA61-A4CAD11D1220}"/>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spcBef>
                <a:spcPct val="50000"/>
              </a:spcBef>
              <a:buFontTx/>
              <a:buBlip>
                <a:blip r:embed="rId2"/>
              </a:buBlip>
              <a:defRPr kumimoji="1" sz="1200">
                <a:latin typeface="仿宋_GB2312" pitchFamily="49" charset="-122"/>
                <a:ea typeface="楷体_GB2312" pitchFamily="49" charset="-122"/>
                <a:cs typeface="+mn-cs"/>
              </a:defRPr>
            </a:lvl1pPr>
          </a:lstStyle>
          <a:p>
            <a:pPr>
              <a:defRPr/>
            </a:pPr>
            <a:fld id="{438542B6-91A3-49AD-90D2-08E15832D1B6}" type="slidenum">
              <a:rPr lang="zh-CN" altLang="en-US"/>
              <a:pPr>
                <a:defRPr/>
              </a:pPr>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9B6D9419-FA19-427B-BECA-FE79F6DB09A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spcBef>
                <a:spcPct val="50000"/>
              </a:spcBef>
              <a:buFontTx/>
              <a:buNone/>
              <a:defRPr kumimoji="1" sz="1200" b="1">
                <a:solidFill>
                  <a:srgbClr val="0000FF"/>
                </a:solidFill>
                <a:effectLst>
                  <a:outerShdw blurRad="38100" dist="38100" dir="2700000" algn="tl">
                    <a:srgbClr val="000000">
                      <a:alpha val="43137"/>
                    </a:srgbClr>
                  </a:outerShdw>
                </a:effectLst>
                <a:latin typeface="仿宋_GB2312" pitchFamily="49" charset="-122"/>
                <a:ea typeface="仿宋_GB2312" pitchFamily="49" charset="-122"/>
                <a:cs typeface="+mn-cs"/>
              </a:defRPr>
            </a:lvl1pPr>
          </a:lstStyle>
          <a:p>
            <a:pPr>
              <a:defRPr/>
            </a:pPr>
            <a:endParaRPr lang="zh-CN" altLang="en-US"/>
          </a:p>
        </p:txBody>
      </p:sp>
      <p:sp>
        <p:nvSpPr>
          <p:cNvPr id="3" name="日期占位符 2">
            <a:extLst>
              <a:ext uri="{FF2B5EF4-FFF2-40B4-BE49-F238E27FC236}">
                <a16:creationId xmlns:a16="http://schemas.microsoft.com/office/drawing/2014/main" id="{615C8738-DBD6-42C1-835A-71805F4C8A6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spcBef>
                <a:spcPct val="50000"/>
              </a:spcBef>
              <a:buFontTx/>
              <a:buNone/>
              <a:defRPr kumimoji="1" sz="1200" b="1">
                <a:solidFill>
                  <a:srgbClr val="0000FF"/>
                </a:solidFill>
                <a:effectLst>
                  <a:outerShdw blurRad="38100" dist="38100" dir="2700000" algn="tl">
                    <a:srgbClr val="000000">
                      <a:alpha val="43137"/>
                    </a:srgbClr>
                  </a:outerShdw>
                </a:effectLst>
                <a:latin typeface="仿宋_GB2312" pitchFamily="49" charset="-122"/>
                <a:ea typeface="仿宋_GB2312" pitchFamily="49" charset="-122"/>
                <a:cs typeface="+mn-cs"/>
              </a:defRPr>
            </a:lvl1pPr>
          </a:lstStyle>
          <a:p>
            <a:pPr>
              <a:defRPr/>
            </a:pPr>
            <a:endParaRPr lang="zh-CN" altLang="en-US"/>
          </a:p>
        </p:txBody>
      </p:sp>
      <p:sp>
        <p:nvSpPr>
          <p:cNvPr id="4" name="幻灯片图像占位符 3">
            <a:extLst>
              <a:ext uri="{FF2B5EF4-FFF2-40B4-BE49-F238E27FC236}">
                <a16:creationId xmlns:a16="http://schemas.microsoft.com/office/drawing/2014/main" id="{B3E68F46-6A21-40EF-83B9-8B9BB7E1A2CE}"/>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16389" name="备注占位符 4">
            <a:extLst>
              <a:ext uri="{FF2B5EF4-FFF2-40B4-BE49-F238E27FC236}">
                <a16:creationId xmlns:a16="http://schemas.microsoft.com/office/drawing/2014/main" id="{EA1EB9E0-DF4E-420E-9C32-7014220C2F7B}"/>
              </a:ext>
            </a:extLst>
          </p:cNvPr>
          <p:cNvSpPr>
            <a:spLocks noGrp="1" noChangeArrowheads="1"/>
          </p:cNvSpPr>
          <p:nvPr>
            <p:ph type="body" sz="quarter" idx="4294967295"/>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a:extLst>
              <a:ext uri="{FF2B5EF4-FFF2-40B4-BE49-F238E27FC236}">
                <a16:creationId xmlns:a16="http://schemas.microsoft.com/office/drawing/2014/main" id="{B0B3B2F7-C637-4F48-87AE-9DF139E2BC9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spcBef>
                <a:spcPct val="50000"/>
              </a:spcBef>
              <a:buFontTx/>
              <a:buNone/>
              <a:defRPr kumimoji="1" sz="1200" b="1">
                <a:solidFill>
                  <a:srgbClr val="0000FF"/>
                </a:solidFill>
                <a:effectLst>
                  <a:outerShdw blurRad="38100" dist="38100" dir="2700000" algn="tl">
                    <a:srgbClr val="000000">
                      <a:alpha val="43137"/>
                    </a:srgbClr>
                  </a:outerShdw>
                </a:effectLst>
                <a:latin typeface="仿宋_GB2312" pitchFamily="49" charset="-122"/>
                <a:ea typeface="仿宋_GB2312" pitchFamily="49" charset="-122"/>
                <a:cs typeface="+mn-cs"/>
              </a:defRPr>
            </a:lvl1pPr>
          </a:lstStyle>
          <a:p>
            <a:pPr>
              <a:defRPr/>
            </a:pPr>
            <a:endParaRPr lang="zh-CN" altLang="en-US"/>
          </a:p>
        </p:txBody>
      </p:sp>
      <p:sp>
        <p:nvSpPr>
          <p:cNvPr id="7" name="灯片编号占位符 6">
            <a:extLst>
              <a:ext uri="{FF2B5EF4-FFF2-40B4-BE49-F238E27FC236}">
                <a16:creationId xmlns:a16="http://schemas.microsoft.com/office/drawing/2014/main" id="{D71E42AB-0B00-4D51-9C2E-16707E01DCE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spcBef>
                <a:spcPct val="50000"/>
              </a:spcBef>
              <a:buFontTx/>
              <a:buNone/>
              <a:defRPr kumimoji="1" sz="1200" b="1">
                <a:solidFill>
                  <a:srgbClr val="0000FF"/>
                </a:solidFill>
                <a:effectLst>
                  <a:outerShdw blurRad="38100" dist="38100" dir="2700000" algn="tl">
                    <a:srgbClr val="C0C0C0"/>
                  </a:outerShdw>
                </a:effectLst>
                <a:latin typeface="仿宋_GB2312" pitchFamily="49" charset="-122"/>
                <a:ea typeface="仿宋_GB2312" pitchFamily="49" charset="-122"/>
                <a:cs typeface="+mn-cs"/>
              </a:defRPr>
            </a:lvl1pPr>
          </a:lstStyle>
          <a:p>
            <a:pPr>
              <a:defRPr/>
            </a:pPr>
            <a:fld id="{E85B1EE1-5118-41C8-BC96-95D1F59AFE0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85B1EE1-5118-41C8-BC96-95D1F59AFE0E}" type="slidenum">
              <a:rPr lang="zh-CN" altLang="en-US" smtClean="0"/>
              <a:pPr>
                <a:defRPr/>
              </a:pPr>
              <a:t>19</a:t>
            </a:fld>
            <a:endParaRPr lang="zh-CN" altLang="en-US"/>
          </a:p>
        </p:txBody>
      </p:sp>
    </p:spTree>
    <p:extLst>
      <p:ext uri="{BB962C8B-B14F-4D97-AF65-F5344CB8AC3E}">
        <p14:creationId xmlns:p14="http://schemas.microsoft.com/office/powerpoint/2010/main" val="780133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85B1EE1-5118-41C8-BC96-95D1F59AFE0E}" type="slidenum">
              <a:rPr lang="zh-CN" altLang="en-US" smtClean="0"/>
              <a:pPr>
                <a:defRPr/>
              </a:pPr>
              <a:t>20</a:t>
            </a:fld>
            <a:endParaRPr lang="zh-CN" altLang="en-US"/>
          </a:p>
        </p:txBody>
      </p:sp>
    </p:spTree>
    <p:extLst>
      <p:ext uri="{BB962C8B-B14F-4D97-AF65-F5344CB8AC3E}">
        <p14:creationId xmlns:p14="http://schemas.microsoft.com/office/powerpoint/2010/main" val="164220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4F77E6-0AA1-4BA2-B65E-ADB23F0B868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568443C-695E-430A-9B83-CD8E23D997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55F42CC-9CB2-4F90-A8D7-FC9AB6DDB1CE}"/>
              </a:ext>
            </a:extLst>
          </p:cNvPr>
          <p:cNvSpPr>
            <a:spLocks noGrp="1"/>
          </p:cNvSpPr>
          <p:nvPr>
            <p:ph type="dt" sz="half" idx="10"/>
          </p:nvPr>
        </p:nvSpPr>
        <p:spPr/>
        <p:txBody>
          <a:bodyPr/>
          <a:lstStyle/>
          <a:p>
            <a:pPr>
              <a:defRPr/>
            </a:pPr>
            <a:endParaRPr lang="en-US" altLang="zh-CN"/>
          </a:p>
        </p:txBody>
      </p:sp>
      <p:sp>
        <p:nvSpPr>
          <p:cNvPr id="5" name="页脚占位符 4">
            <a:extLst>
              <a:ext uri="{FF2B5EF4-FFF2-40B4-BE49-F238E27FC236}">
                <a16:creationId xmlns:a16="http://schemas.microsoft.com/office/drawing/2014/main" id="{3B772F38-4B5A-47CD-BF2C-00030E80922B}"/>
              </a:ext>
            </a:extLst>
          </p:cNvPr>
          <p:cNvSpPr>
            <a:spLocks noGrp="1"/>
          </p:cNvSpPr>
          <p:nvPr>
            <p:ph type="ftr" sz="quarter" idx="11"/>
          </p:nvPr>
        </p:nvSpPr>
        <p:spPr/>
        <p:txBody>
          <a:bodyPr/>
          <a:lstStyle/>
          <a:p>
            <a:pPr>
              <a:defRPr/>
            </a:pPr>
            <a:endParaRPr lang="en-US" altLang="zh-CN"/>
          </a:p>
        </p:txBody>
      </p:sp>
      <p:sp>
        <p:nvSpPr>
          <p:cNvPr id="6" name="灯片编号占位符 5">
            <a:extLst>
              <a:ext uri="{FF2B5EF4-FFF2-40B4-BE49-F238E27FC236}">
                <a16:creationId xmlns:a16="http://schemas.microsoft.com/office/drawing/2014/main" id="{B791F3C4-D919-4A85-AA8D-B51F8AE2FEC3}"/>
              </a:ext>
            </a:extLst>
          </p:cNvPr>
          <p:cNvSpPr>
            <a:spLocks noGrp="1"/>
          </p:cNvSpPr>
          <p:nvPr>
            <p:ph type="sldNum" sz="quarter" idx="12"/>
          </p:nvPr>
        </p:nvSpPr>
        <p:spPr/>
        <p:txBody>
          <a:bodyPr/>
          <a:lstStyle/>
          <a:p>
            <a:pPr>
              <a:defRPr/>
            </a:pPr>
            <a:fld id="{49BB570A-8E6E-49FF-8C94-E53B6B399267}" type="slidenum">
              <a:rPr lang="zh-CN" altLang="en-US" smtClean="0"/>
              <a:pPr>
                <a:defRPr/>
              </a:pPr>
              <a:t>‹#›</a:t>
            </a:fld>
            <a:endParaRPr lang="en-US" altLang="zh-CN"/>
          </a:p>
        </p:txBody>
      </p:sp>
    </p:spTree>
    <p:extLst>
      <p:ext uri="{BB962C8B-B14F-4D97-AF65-F5344CB8AC3E}">
        <p14:creationId xmlns:p14="http://schemas.microsoft.com/office/powerpoint/2010/main" val="1869219268"/>
      </p:ext>
    </p:extLst>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D8B99E-8FCF-42DF-8917-840E06DF320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98AF60D-A22F-4A1F-B026-FCD95C2AE47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E536428-B515-47CC-A56F-26DD156F7C58}"/>
              </a:ext>
            </a:extLst>
          </p:cNvPr>
          <p:cNvSpPr>
            <a:spLocks noGrp="1"/>
          </p:cNvSpPr>
          <p:nvPr>
            <p:ph type="dt" sz="half" idx="10"/>
          </p:nvPr>
        </p:nvSpPr>
        <p:spPr/>
        <p:txBody>
          <a:bodyPr/>
          <a:lstStyle/>
          <a:p>
            <a:pPr>
              <a:defRPr/>
            </a:pPr>
            <a:endParaRPr lang="en-US" altLang="zh-CN"/>
          </a:p>
        </p:txBody>
      </p:sp>
      <p:sp>
        <p:nvSpPr>
          <p:cNvPr id="5" name="页脚占位符 4">
            <a:extLst>
              <a:ext uri="{FF2B5EF4-FFF2-40B4-BE49-F238E27FC236}">
                <a16:creationId xmlns:a16="http://schemas.microsoft.com/office/drawing/2014/main" id="{6797458A-6CAB-4AC9-994F-7F63BBC143F9}"/>
              </a:ext>
            </a:extLst>
          </p:cNvPr>
          <p:cNvSpPr>
            <a:spLocks noGrp="1"/>
          </p:cNvSpPr>
          <p:nvPr>
            <p:ph type="ftr" sz="quarter" idx="11"/>
          </p:nvPr>
        </p:nvSpPr>
        <p:spPr/>
        <p:txBody>
          <a:bodyPr/>
          <a:lstStyle/>
          <a:p>
            <a:pPr>
              <a:defRPr/>
            </a:pPr>
            <a:endParaRPr lang="en-US" altLang="zh-CN"/>
          </a:p>
        </p:txBody>
      </p:sp>
      <p:sp>
        <p:nvSpPr>
          <p:cNvPr id="6" name="灯片编号占位符 5">
            <a:extLst>
              <a:ext uri="{FF2B5EF4-FFF2-40B4-BE49-F238E27FC236}">
                <a16:creationId xmlns:a16="http://schemas.microsoft.com/office/drawing/2014/main" id="{9D103DFF-BBDF-4D75-BB58-3C6AE8EB5D98}"/>
              </a:ext>
            </a:extLst>
          </p:cNvPr>
          <p:cNvSpPr>
            <a:spLocks noGrp="1"/>
          </p:cNvSpPr>
          <p:nvPr>
            <p:ph type="sldNum" sz="quarter" idx="12"/>
          </p:nvPr>
        </p:nvSpPr>
        <p:spPr/>
        <p:txBody>
          <a:bodyPr/>
          <a:lstStyle/>
          <a:p>
            <a:pPr>
              <a:defRPr/>
            </a:pPr>
            <a:fld id="{CE560C95-4B7F-4382-94A8-781A78F90565}" type="slidenum">
              <a:rPr lang="zh-CN" altLang="en-US" smtClean="0"/>
              <a:pPr>
                <a:defRPr/>
              </a:pPr>
              <a:t>‹#›</a:t>
            </a:fld>
            <a:endParaRPr lang="en-US" altLang="zh-CN"/>
          </a:p>
        </p:txBody>
      </p:sp>
    </p:spTree>
    <p:extLst>
      <p:ext uri="{BB962C8B-B14F-4D97-AF65-F5344CB8AC3E}">
        <p14:creationId xmlns:p14="http://schemas.microsoft.com/office/powerpoint/2010/main" val="2602816587"/>
      </p:ext>
    </p:extLst>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4FEA8D3-64EF-462C-AE73-664D64EDE39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F9AC324-5B0B-4E86-9C5F-F75947986588}"/>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D36F10B-7619-4DA8-8877-EB5E95E0DBD0}"/>
              </a:ext>
            </a:extLst>
          </p:cNvPr>
          <p:cNvSpPr>
            <a:spLocks noGrp="1"/>
          </p:cNvSpPr>
          <p:nvPr>
            <p:ph type="dt" sz="half" idx="10"/>
          </p:nvPr>
        </p:nvSpPr>
        <p:spPr/>
        <p:txBody>
          <a:bodyPr/>
          <a:lstStyle/>
          <a:p>
            <a:pPr>
              <a:defRPr/>
            </a:pPr>
            <a:endParaRPr lang="en-US" altLang="zh-CN"/>
          </a:p>
        </p:txBody>
      </p:sp>
      <p:sp>
        <p:nvSpPr>
          <p:cNvPr id="5" name="页脚占位符 4">
            <a:extLst>
              <a:ext uri="{FF2B5EF4-FFF2-40B4-BE49-F238E27FC236}">
                <a16:creationId xmlns:a16="http://schemas.microsoft.com/office/drawing/2014/main" id="{CCCFF54E-3577-4366-94C8-BBB42C586399}"/>
              </a:ext>
            </a:extLst>
          </p:cNvPr>
          <p:cNvSpPr>
            <a:spLocks noGrp="1"/>
          </p:cNvSpPr>
          <p:nvPr>
            <p:ph type="ftr" sz="quarter" idx="11"/>
          </p:nvPr>
        </p:nvSpPr>
        <p:spPr/>
        <p:txBody>
          <a:bodyPr/>
          <a:lstStyle/>
          <a:p>
            <a:pPr>
              <a:defRPr/>
            </a:pPr>
            <a:endParaRPr lang="en-US" altLang="zh-CN"/>
          </a:p>
        </p:txBody>
      </p:sp>
      <p:sp>
        <p:nvSpPr>
          <p:cNvPr id="6" name="灯片编号占位符 5">
            <a:extLst>
              <a:ext uri="{FF2B5EF4-FFF2-40B4-BE49-F238E27FC236}">
                <a16:creationId xmlns:a16="http://schemas.microsoft.com/office/drawing/2014/main" id="{852523ED-963F-408E-85FA-B5B8E7A2C4E6}"/>
              </a:ext>
            </a:extLst>
          </p:cNvPr>
          <p:cNvSpPr>
            <a:spLocks noGrp="1"/>
          </p:cNvSpPr>
          <p:nvPr>
            <p:ph type="sldNum" sz="quarter" idx="12"/>
          </p:nvPr>
        </p:nvSpPr>
        <p:spPr/>
        <p:txBody>
          <a:bodyPr/>
          <a:lstStyle/>
          <a:p>
            <a:pPr>
              <a:defRPr/>
            </a:pPr>
            <a:fld id="{5795E0B8-1755-406E-9952-2DD17882C4A7}" type="slidenum">
              <a:rPr lang="zh-CN" altLang="en-US" smtClean="0"/>
              <a:pPr>
                <a:defRPr/>
              </a:pPr>
              <a:t>‹#›</a:t>
            </a:fld>
            <a:endParaRPr lang="en-US" altLang="zh-CN"/>
          </a:p>
        </p:txBody>
      </p:sp>
    </p:spTree>
    <p:extLst>
      <p:ext uri="{BB962C8B-B14F-4D97-AF65-F5344CB8AC3E}">
        <p14:creationId xmlns:p14="http://schemas.microsoft.com/office/powerpoint/2010/main" val="39453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6C1E4F-EEAE-4B10-9DA7-D07D6CC0C93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B53A210-EEAA-4839-9FA4-4A7A672E545C}"/>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35B6698-0D90-4A2E-8737-516E47A2ED8E}"/>
              </a:ext>
            </a:extLst>
          </p:cNvPr>
          <p:cNvSpPr>
            <a:spLocks noGrp="1"/>
          </p:cNvSpPr>
          <p:nvPr>
            <p:ph type="dt" sz="half" idx="10"/>
          </p:nvPr>
        </p:nvSpPr>
        <p:spPr/>
        <p:txBody>
          <a:bodyPr/>
          <a:lstStyle/>
          <a:p>
            <a:pPr>
              <a:defRPr/>
            </a:pPr>
            <a:endParaRPr lang="en-US" altLang="zh-CN"/>
          </a:p>
        </p:txBody>
      </p:sp>
      <p:sp>
        <p:nvSpPr>
          <p:cNvPr id="5" name="页脚占位符 4">
            <a:extLst>
              <a:ext uri="{FF2B5EF4-FFF2-40B4-BE49-F238E27FC236}">
                <a16:creationId xmlns:a16="http://schemas.microsoft.com/office/drawing/2014/main" id="{CB5FA9D5-9EC5-4F3F-AFA5-935685374FCF}"/>
              </a:ext>
            </a:extLst>
          </p:cNvPr>
          <p:cNvSpPr>
            <a:spLocks noGrp="1"/>
          </p:cNvSpPr>
          <p:nvPr>
            <p:ph type="ftr" sz="quarter" idx="11"/>
          </p:nvPr>
        </p:nvSpPr>
        <p:spPr/>
        <p:txBody>
          <a:bodyPr/>
          <a:lstStyle/>
          <a:p>
            <a:pPr>
              <a:defRPr/>
            </a:pPr>
            <a:endParaRPr lang="en-US" altLang="zh-CN"/>
          </a:p>
        </p:txBody>
      </p:sp>
      <p:sp>
        <p:nvSpPr>
          <p:cNvPr id="6" name="灯片编号占位符 5">
            <a:extLst>
              <a:ext uri="{FF2B5EF4-FFF2-40B4-BE49-F238E27FC236}">
                <a16:creationId xmlns:a16="http://schemas.microsoft.com/office/drawing/2014/main" id="{595D51C0-B1F3-478C-BF22-33B043687D9E}"/>
              </a:ext>
            </a:extLst>
          </p:cNvPr>
          <p:cNvSpPr>
            <a:spLocks noGrp="1"/>
          </p:cNvSpPr>
          <p:nvPr>
            <p:ph type="sldNum" sz="quarter" idx="12"/>
          </p:nvPr>
        </p:nvSpPr>
        <p:spPr/>
        <p:txBody>
          <a:bodyPr/>
          <a:lstStyle/>
          <a:p>
            <a:pPr>
              <a:defRPr/>
            </a:pPr>
            <a:fld id="{639ACEB2-8D1D-4304-888B-9D7DD89BBCED}" type="slidenum">
              <a:rPr lang="zh-CN" altLang="en-US" smtClean="0"/>
              <a:pPr>
                <a:defRPr/>
              </a:pPr>
              <a:t>‹#›</a:t>
            </a:fld>
            <a:endParaRPr lang="en-US" altLang="zh-CN"/>
          </a:p>
        </p:txBody>
      </p:sp>
    </p:spTree>
    <p:extLst>
      <p:ext uri="{BB962C8B-B14F-4D97-AF65-F5344CB8AC3E}">
        <p14:creationId xmlns:p14="http://schemas.microsoft.com/office/powerpoint/2010/main" val="2803391647"/>
      </p:ext>
    </p:extLst>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B542FF-9906-438E-89EF-5F1E6B38E045}"/>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B504F71-EBEC-479A-AF8E-BE7213F4A8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7C1E0118-4E1F-4E71-9529-9982AD5F4E2F}"/>
              </a:ext>
            </a:extLst>
          </p:cNvPr>
          <p:cNvSpPr>
            <a:spLocks noGrp="1"/>
          </p:cNvSpPr>
          <p:nvPr>
            <p:ph type="dt" sz="half" idx="10"/>
          </p:nvPr>
        </p:nvSpPr>
        <p:spPr/>
        <p:txBody>
          <a:bodyPr/>
          <a:lstStyle/>
          <a:p>
            <a:pPr>
              <a:defRPr/>
            </a:pPr>
            <a:endParaRPr lang="en-US" altLang="zh-CN"/>
          </a:p>
        </p:txBody>
      </p:sp>
      <p:sp>
        <p:nvSpPr>
          <p:cNvPr id="5" name="页脚占位符 4">
            <a:extLst>
              <a:ext uri="{FF2B5EF4-FFF2-40B4-BE49-F238E27FC236}">
                <a16:creationId xmlns:a16="http://schemas.microsoft.com/office/drawing/2014/main" id="{3FC41925-C327-49D0-A034-BC31C23192E2}"/>
              </a:ext>
            </a:extLst>
          </p:cNvPr>
          <p:cNvSpPr>
            <a:spLocks noGrp="1"/>
          </p:cNvSpPr>
          <p:nvPr>
            <p:ph type="ftr" sz="quarter" idx="11"/>
          </p:nvPr>
        </p:nvSpPr>
        <p:spPr/>
        <p:txBody>
          <a:bodyPr/>
          <a:lstStyle/>
          <a:p>
            <a:pPr>
              <a:defRPr/>
            </a:pPr>
            <a:endParaRPr lang="en-US" altLang="zh-CN"/>
          </a:p>
        </p:txBody>
      </p:sp>
      <p:sp>
        <p:nvSpPr>
          <p:cNvPr id="6" name="灯片编号占位符 5">
            <a:extLst>
              <a:ext uri="{FF2B5EF4-FFF2-40B4-BE49-F238E27FC236}">
                <a16:creationId xmlns:a16="http://schemas.microsoft.com/office/drawing/2014/main" id="{B5C949B4-F295-445D-8BD7-B928074770D1}"/>
              </a:ext>
            </a:extLst>
          </p:cNvPr>
          <p:cNvSpPr>
            <a:spLocks noGrp="1"/>
          </p:cNvSpPr>
          <p:nvPr>
            <p:ph type="sldNum" sz="quarter" idx="12"/>
          </p:nvPr>
        </p:nvSpPr>
        <p:spPr/>
        <p:txBody>
          <a:bodyPr/>
          <a:lstStyle/>
          <a:p>
            <a:pPr>
              <a:defRPr/>
            </a:pPr>
            <a:fld id="{FCE457F1-6ED8-4D8A-97FD-57DD86BCF6F0}" type="slidenum">
              <a:rPr lang="zh-CN" altLang="en-US" smtClean="0"/>
              <a:pPr>
                <a:defRPr/>
              </a:pPr>
              <a:t>‹#›</a:t>
            </a:fld>
            <a:endParaRPr lang="en-US" altLang="zh-CN"/>
          </a:p>
        </p:txBody>
      </p:sp>
    </p:spTree>
    <p:extLst>
      <p:ext uri="{BB962C8B-B14F-4D97-AF65-F5344CB8AC3E}">
        <p14:creationId xmlns:p14="http://schemas.microsoft.com/office/powerpoint/2010/main" val="2604207560"/>
      </p:ext>
    </p:extLst>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2F387A-DE21-4E87-961F-01D8CD552A9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8FE04AB-74CD-41C9-938D-155A33FE858A}"/>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89D10577-5027-4DA9-A7F1-E68D2E7CD8DE}"/>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4A149E4B-A742-46C1-B795-11EDE0C8755C}"/>
              </a:ext>
            </a:extLst>
          </p:cNvPr>
          <p:cNvSpPr>
            <a:spLocks noGrp="1"/>
          </p:cNvSpPr>
          <p:nvPr>
            <p:ph type="dt" sz="half" idx="10"/>
          </p:nvPr>
        </p:nvSpPr>
        <p:spPr/>
        <p:txBody>
          <a:bodyPr/>
          <a:lstStyle/>
          <a:p>
            <a:pPr>
              <a:defRPr/>
            </a:pPr>
            <a:endParaRPr lang="en-US" altLang="zh-CN"/>
          </a:p>
        </p:txBody>
      </p:sp>
      <p:sp>
        <p:nvSpPr>
          <p:cNvPr id="6" name="页脚占位符 5">
            <a:extLst>
              <a:ext uri="{FF2B5EF4-FFF2-40B4-BE49-F238E27FC236}">
                <a16:creationId xmlns:a16="http://schemas.microsoft.com/office/drawing/2014/main" id="{860B55CF-CA21-472F-8F63-2D670B1FC330}"/>
              </a:ext>
            </a:extLst>
          </p:cNvPr>
          <p:cNvSpPr>
            <a:spLocks noGrp="1"/>
          </p:cNvSpPr>
          <p:nvPr>
            <p:ph type="ftr" sz="quarter" idx="11"/>
          </p:nvPr>
        </p:nvSpPr>
        <p:spPr/>
        <p:txBody>
          <a:bodyPr/>
          <a:lstStyle/>
          <a:p>
            <a:pPr>
              <a:defRPr/>
            </a:pPr>
            <a:endParaRPr lang="en-US" altLang="zh-CN"/>
          </a:p>
        </p:txBody>
      </p:sp>
      <p:sp>
        <p:nvSpPr>
          <p:cNvPr id="7" name="灯片编号占位符 6">
            <a:extLst>
              <a:ext uri="{FF2B5EF4-FFF2-40B4-BE49-F238E27FC236}">
                <a16:creationId xmlns:a16="http://schemas.microsoft.com/office/drawing/2014/main" id="{4CBF5C8C-ECEF-4867-96CA-369775F78271}"/>
              </a:ext>
            </a:extLst>
          </p:cNvPr>
          <p:cNvSpPr>
            <a:spLocks noGrp="1"/>
          </p:cNvSpPr>
          <p:nvPr>
            <p:ph type="sldNum" sz="quarter" idx="12"/>
          </p:nvPr>
        </p:nvSpPr>
        <p:spPr/>
        <p:txBody>
          <a:bodyPr/>
          <a:lstStyle/>
          <a:p>
            <a:pPr>
              <a:defRPr/>
            </a:pPr>
            <a:fld id="{F1848445-5DC0-4425-B728-89E5C9ABCF78}" type="slidenum">
              <a:rPr lang="zh-CN" altLang="en-US" smtClean="0"/>
              <a:pPr>
                <a:defRPr/>
              </a:pPr>
              <a:t>‹#›</a:t>
            </a:fld>
            <a:endParaRPr lang="en-US" altLang="zh-CN"/>
          </a:p>
        </p:txBody>
      </p:sp>
    </p:spTree>
    <p:extLst>
      <p:ext uri="{BB962C8B-B14F-4D97-AF65-F5344CB8AC3E}">
        <p14:creationId xmlns:p14="http://schemas.microsoft.com/office/powerpoint/2010/main" val="380450410"/>
      </p:ext>
    </p:extLst>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054F24-5DD5-4314-B667-D3152AC3825F}"/>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8079080-C709-40F6-838C-5748100B1F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02A72BB6-8D20-4442-AA44-1F71457AC97D}"/>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378F4829-AEF4-461A-9FA6-7B840A4835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B7F5409B-749D-4B9B-98C8-CDD990762FD3}"/>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ACA36B69-8FA8-4B57-9869-DF6B5C4B8EF3}"/>
              </a:ext>
            </a:extLst>
          </p:cNvPr>
          <p:cNvSpPr>
            <a:spLocks noGrp="1"/>
          </p:cNvSpPr>
          <p:nvPr>
            <p:ph type="dt" sz="half" idx="10"/>
          </p:nvPr>
        </p:nvSpPr>
        <p:spPr/>
        <p:txBody>
          <a:bodyPr/>
          <a:lstStyle/>
          <a:p>
            <a:pPr>
              <a:defRPr/>
            </a:pPr>
            <a:endParaRPr lang="en-US" altLang="zh-CN"/>
          </a:p>
        </p:txBody>
      </p:sp>
      <p:sp>
        <p:nvSpPr>
          <p:cNvPr id="8" name="页脚占位符 7">
            <a:extLst>
              <a:ext uri="{FF2B5EF4-FFF2-40B4-BE49-F238E27FC236}">
                <a16:creationId xmlns:a16="http://schemas.microsoft.com/office/drawing/2014/main" id="{781648BE-C6CC-443C-8131-DDA498A70F56}"/>
              </a:ext>
            </a:extLst>
          </p:cNvPr>
          <p:cNvSpPr>
            <a:spLocks noGrp="1"/>
          </p:cNvSpPr>
          <p:nvPr>
            <p:ph type="ftr" sz="quarter" idx="11"/>
          </p:nvPr>
        </p:nvSpPr>
        <p:spPr/>
        <p:txBody>
          <a:bodyPr/>
          <a:lstStyle/>
          <a:p>
            <a:pPr>
              <a:defRPr/>
            </a:pPr>
            <a:endParaRPr lang="en-US" altLang="zh-CN"/>
          </a:p>
        </p:txBody>
      </p:sp>
      <p:sp>
        <p:nvSpPr>
          <p:cNvPr id="9" name="灯片编号占位符 8">
            <a:extLst>
              <a:ext uri="{FF2B5EF4-FFF2-40B4-BE49-F238E27FC236}">
                <a16:creationId xmlns:a16="http://schemas.microsoft.com/office/drawing/2014/main" id="{5F5293F5-BFE6-4BFD-941E-CBC930F390CC}"/>
              </a:ext>
            </a:extLst>
          </p:cNvPr>
          <p:cNvSpPr>
            <a:spLocks noGrp="1"/>
          </p:cNvSpPr>
          <p:nvPr>
            <p:ph type="sldNum" sz="quarter" idx="12"/>
          </p:nvPr>
        </p:nvSpPr>
        <p:spPr/>
        <p:txBody>
          <a:bodyPr/>
          <a:lstStyle/>
          <a:p>
            <a:pPr>
              <a:defRPr/>
            </a:pPr>
            <a:fld id="{999C86B0-97B3-4813-A07E-D3CC8B874D4C}" type="slidenum">
              <a:rPr lang="zh-CN" altLang="en-US" smtClean="0"/>
              <a:pPr>
                <a:defRPr/>
              </a:pPr>
              <a:t>‹#›</a:t>
            </a:fld>
            <a:endParaRPr lang="en-US" altLang="zh-CN"/>
          </a:p>
        </p:txBody>
      </p:sp>
    </p:spTree>
    <p:extLst>
      <p:ext uri="{BB962C8B-B14F-4D97-AF65-F5344CB8AC3E}">
        <p14:creationId xmlns:p14="http://schemas.microsoft.com/office/powerpoint/2010/main" val="3926791836"/>
      </p:ext>
    </p:extLst>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199489-AE01-4365-A35A-26705BC849EB}"/>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CD9545E-AAEC-4868-AB00-EAE4B90249B5}"/>
              </a:ext>
            </a:extLst>
          </p:cNvPr>
          <p:cNvSpPr>
            <a:spLocks noGrp="1"/>
          </p:cNvSpPr>
          <p:nvPr>
            <p:ph type="dt" sz="half" idx="10"/>
          </p:nvPr>
        </p:nvSpPr>
        <p:spPr/>
        <p:txBody>
          <a:bodyPr/>
          <a:lstStyle/>
          <a:p>
            <a:pPr>
              <a:defRPr/>
            </a:pPr>
            <a:endParaRPr lang="en-US" altLang="zh-CN"/>
          </a:p>
        </p:txBody>
      </p:sp>
      <p:sp>
        <p:nvSpPr>
          <p:cNvPr id="4" name="页脚占位符 3">
            <a:extLst>
              <a:ext uri="{FF2B5EF4-FFF2-40B4-BE49-F238E27FC236}">
                <a16:creationId xmlns:a16="http://schemas.microsoft.com/office/drawing/2014/main" id="{6DAB9C0B-3642-4A72-84AC-720EC731D84E}"/>
              </a:ext>
            </a:extLst>
          </p:cNvPr>
          <p:cNvSpPr>
            <a:spLocks noGrp="1"/>
          </p:cNvSpPr>
          <p:nvPr>
            <p:ph type="ftr" sz="quarter" idx="11"/>
          </p:nvPr>
        </p:nvSpPr>
        <p:spPr/>
        <p:txBody>
          <a:bodyPr/>
          <a:lstStyle/>
          <a:p>
            <a:pPr>
              <a:defRPr/>
            </a:pPr>
            <a:endParaRPr lang="en-US" altLang="zh-CN"/>
          </a:p>
        </p:txBody>
      </p:sp>
      <p:sp>
        <p:nvSpPr>
          <p:cNvPr id="5" name="灯片编号占位符 4">
            <a:extLst>
              <a:ext uri="{FF2B5EF4-FFF2-40B4-BE49-F238E27FC236}">
                <a16:creationId xmlns:a16="http://schemas.microsoft.com/office/drawing/2014/main" id="{92F5FE77-91D7-4795-AB3B-450755F35403}"/>
              </a:ext>
            </a:extLst>
          </p:cNvPr>
          <p:cNvSpPr>
            <a:spLocks noGrp="1"/>
          </p:cNvSpPr>
          <p:nvPr>
            <p:ph type="sldNum" sz="quarter" idx="12"/>
          </p:nvPr>
        </p:nvSpPr>
        <p:spPr/>
        <p:txBody>
          <a:bodyPr/>
          <a:lstStyle/>
          <a:p>
            <a:pPr>
              <a:defRPr/>
            </a:pPr>
            <a:fld id="{D996E4BF-5F9B-4F6A-AABE-FE799C73FC32}" type="slidenum">
              <a:rPr lang="zh-CN" altLang="en-US" smtClean="0"/>
              <a:pPr>
                <a:defRPr/>
              </a:pPr>
              <a:t>‹#›</a:t>
            </a:fld>
            <a:endParaRPr lang="en-US" altLang="zh-CN"/>
          </a:p>
        </p:txBody>
      </p:sp>
    </p:spTree>
    <p:extLst>
      <p:ext uri="{BB962C8B-B14F-4D97-AF65-F5344CB8AC3E}">
        <p14:creationId xmlns:p14="http://schemas.microsoft.com/office/powerpoint/2010/main" val="3701731964"/>
      </p:ext>
    </p:extLst>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24557C7-76AA-41D6-9CD6-1C97B57B91A5}"/>
              </a:ext>
            </a:extLst>
          </p:cNvPr>
          <p:cNvSpPr>
            <a:spLocks noGrp="1"/>
          </p:cNvSpPr>
          <p:nvPr>
            <p:ph type="dt" sz="half" idx="10"/>
          </p:nvPr>
        </p:nvSpPr>
        <p:spPr/>
        <p:txBody>
          <a:bodyPr/>
          <a:lstStyle/>
          <a:p>
            <a:pPr>
              <a:defRPr/>
            </a:pPr>
            <a:endParaRPr lang="en-US" altLang="zh-CN"/>
          </a:p>
        </p:txBody>
      </p:sp>
      <p:sp>
        <p:nvSpPr>
          <p:cNvPr id="3" name="页脚占位符 2">
            <a:extLst>
              <a:ext uri="{FF2B5EF4-FFF2-40B4-BE49-F238E27FC236}">
                <a16:creationId xmlns:a16="http://schemas.microsoft.com/office/drawing/2014/main" id="{86A6925C-1B93-48D3-A73C-6A238A654C72}"/>
              </a:ext>
            </a:extLst>
          </p:cNvPr>
          <p:cNvSpPr>
            <a:spLocks noGrp="1"/>
          </p:cNvSpPr>
          <p:nvPr>
            <p:ph type="ftr" sz="quarter" idx="11"/>
          </p:nvPr>
        </p:nvSpPr>
        <p:spPr/>
        <p:txBody>
          <a:bodyPr/>
          <a:lstStyle/>
          <a:p>
            <a:pPr>
              <a:defRPr/>
            </a:pPr>
            <a:endParaRPr lang="en-US" altLang="zh-CN"/>
          </a:p>
        </p:txBody>
      </p:sp>
      <p:sp>
        <p:nvSpPr>
          <p:cNvPr id="4" name="灯片编号占位符 3">
            <a:extLst>
              <a:ext uri="{FF2B5EF4-FFF2-40B4-BE49-F238E27FC236}">
                <a16:creationId xmlns:a16="http://schemas.microsoft.com/office/drawing/2014/main" id="{09610112-29CD-4503-83F7-B388D1F3C9C2}"/>
              </a:ext>
            </a:extLst>
          </p:cNvPr>
          <p:cNvSpPr>
            <a:spLocks noGrp="1"/>
          </p:cNvSpPr>
          <p:nvPr>
            <p:ph type="sldNum" sz="quarter" idx="12"/>
          </p:nvPr>
        </p:nvSpPr>
        <p:spPr/>
        <p:txBody>
          <a:bodyPr/>
          <a:lstStyle/>
          <a:p>
            <a:pPr>
              <a:defRPr/>
            </a:pPr>
            <a:fld id="{1B23BD04-B5CD-49E9-9FE0-3B588DAF5DC5}" type="slidenum">
              <a:rPr lang="zh-CN" altLang="en-US" smtClean="0"/>
              <a:pPr>
                <a:defRPr/>
              </a:pPr>
              <a:t>‹#›</a:t>
            </a:fld>
            <a:endParaRPr lang="en-US" altLang="zh-CN"/>
          </a:p>
        </p:txBody>
      </p:sp>
    </p:spTree>
    <p:extLst>
      <p:ext uri="{BB962C8B-B14F-4D97-AF65-F5344CB8AC3E}">
        <p14:creationId xmlns:p14="http://schemas.microsoft.com/office/powerpoint/2010/main" val="3346955401"/>
      </p:ext>
    </p:extLst>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FA0B5F-60D9-4807-97C4-8B867C4E958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898F168-C98C-44AD-A2CF-649CB1B8B6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31A99E45-C193-4574-B0D9-B5B6020DE9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25E84C2-7C30-4B63-9DD2-57FBBD951AF7}"/>
              </a:ext>
            </a:extLst>
          </p:cNvPr>
          <p:cNvSpPr>
            <a:spLocks noGrp="1"/>
          </p:cNvSpPr>
          <p:nvPr>
            <p:ph type="dt" sz="half" idx="10"/>
          </p:nvPr>
        </p:nvSpPr>
        <p:spPr/>
        <p:txBody>
          <a:bodyPr/>
          <a:lstStyle/>
          <a:p>
            <a:pPr>
              <a:defRPr/>
            </a:pPr>
            <a:endParaRPr lang="en-US" altLang="zh-CN"/>
          </a:p>
        </p:txBody>
      </p:sp>
      <p:sp>
        <p:nvSpPr>
          <p:cNvPr id="6" name="页脚占位符 5">
            <a:extLst>
              <a:ext uri="{FF2B5EF4-FFF2-40B4-BE49-F238E27FC236}">
                <a16:creationId xmlns:a16="http://schemas.microsoft.com/office/drawing/2014/main" id="{FF6D629C-B2A6-4E8E-93F3-632CE378C3AB}"/>
              </a:ext>
            </a:extLst>
          </p:cNvPr>
          <p:cNvSpPr>
            <a:spLocks noGrp="1"/>
          </p:cNvSpPr>
          <p:nvPr>
            <p:ph type="ftr" sz="quarter" idx="11"/>
          </p:nvPr>
        </p:nvSpPr>
        <p:spPr/>
        <p:txBody>
          <a:bodyPr/>
          <a:lstStyle/>
          <a:p>
            <a:pPr>
              <a:defRPr/>
            </a:pPr>
            <a:endParaRPr lang="en-US" altLang="zh-CN"/>
          </a:p>
        </p:txBody>
      </p:sp>
      <p:sp>
        <p:nvSpPr>
          <p:cNvPr id="7" name="灯片编号占位符 6">
            <a:extLst>
              <a:ext uri="{FF2B5EF4-FFF2-40B4-BE49-F238E27FC236}">
                <a16:creationId xmlns:a16="http://schemas.microsoft.com/office/drawing/2014/main" id="{0187ADF2-745D-4C63-843A-49C8818D805E}"/>
              </a:ext>
            </a:extLst>
          </p:cNvPr>
          <p:cNvSpPr>
            <a:spLocks noGrp="1"/>
          </p:cNvSpPr>
          <p:nvPr>
            <p:ph type="sldNum" sz="quarter" idx="12"/>
          </p:nvPr>
        </p:nvSpPr>
        <p:spPr/>
        <p:txBody>
          <a:bodyPr/>
          <a:lstStyle/>
          <a:p>
            <a:pPr>
              <a:defRPr/>
            </a:pPr>
            <a:fld id="{839B6E23-D188-4709-B4D2-2BD71521C3BD}" type="slidenum">
              <a:rPr lang="zh-CN" altLang="en-US" smtClean="0"/>
              <a:pPr>
                <a:defRPr/>
              </a:pPr>
              <a:t>‹#›</a:t>
            </a:fld>
            <a:endParaRPr lang="en-US" altLang="zh-CN"/>
          </a:p>
        </p:txBody>
      </p:sp>
    </p:spTree>
    <p:extLst>
      <p:ext uri="{BB962C8B-B14F-4D97-AF65-F5344CB8AC3E}">
        <p14:creationId xmlns:p14="http://schemas.microsoft.com/office/powerpoint/2010/main" val="1479559586"/>
      </p:ext>
    </p:extLst>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A5296A-98DB-41E0-B87F-D37427E3F9F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C7E0C11-BED9-4132-963C-E70527E8D2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2DFF0E1-6A8B-437C-88B4-A487636593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AAEDA3CC-F957-4A80-BF6A-57B2E40A4DBB}"/>
              </a:ext>
            </a:extLst>
          </p:cNvPr>
          <p:cNvSpPr>
            <a:spLocks noGrp="1"/>
          </p:cNvSpPr>
          <p:nvPr>
            <p:ph type="dt" sz="half" idx="10"/>
          </p:nvPr>
        </p:nvSpPr>
        <p:spPr/>
        <p:txBody>
          <a:bodyPr/>
          <a:lstStyle/>
          <a:p>
            <a:pPr>
              <a:defRPr/>
            </a:pPr>
            <a:endParaRPr lang="en-US" altLang="zh-CN"/>
          </a:p>
        </p:txBody>
      </p:sp>
      <p:sp>
        <p:nvSpPr>
          <p:cNvPr id="6" name="页脚占位符 5">
            <a:extLst>
              <a:ext uri="{FF2B5EF4-FFF2-40B4-BE49-F238E27FC236}">
                <a16:creationId xmlns:a16="http://schemas.microsoft.com/office/drawing/2014/main" id="{D0A22413-654B-4BAC-8ACA-E9439EAFECD8}"/>
              </a:ext>
            </a:extLst>
          </p:cNvPr>
          <p:cNvSpPr>
            <a:spLocks noGrp="1"/>
          </p:cNvSpPr>
          <p:nvPr>
            <p:ph type="ftr" sz="quarter" idx="11"/>
          </p:nvPr>
        </p:nvSpPr>
        <p:spPr/>
        <p:txBody>
          <a:bodyPr/>
          <a:lstStyle/>
          <a:p>
            <a:pPr>
              <a:defRPr/>
            </a:pPr>
            <a:endParaRPr lang="en-US" altLang="zh-CN"/>
          </a:p>
        </p:txBody>
      </p:sp>
      <p:sp>
        <p:nvSpPr>
          <p:cNvPr id="7" name="灯片编号占位符 6">
            <a:extLst>
              <a:ext uri="{FF2B5EF4-FFF2-40B4-BE49-F238E27FC236}">
                <a16:creationId xmlns:a16="http://schemas.microsoft.com/office/drawing/2014/main" id="{6DBDD9E6-C718-499C-AA6A-463A1AE8B2D5}"/>
              </a:ext>
            </a:extLst>
          </p:cNvPr>
          <p:cNvSpPr>
            <a:spLocks noGrp="1"/>
          </p:cNvSpPr>
          <p:nvPr>
            <p:ph type="sldNum" sz="quarter" idx="12"/>
          </p:nvPr>
        </p:nvSpPr>
        <p:spPr/>
        <p:txBody>
          <a:bodyPr/>
          <a:lstStyle/>
          <a:p>
            <a:pPr>
              <a:defRPr/>
            </a:pPr>
            <a:fld id="{9544C131-331B-41BD-AFFF-EBF78D0E287E}" type="slidenum">
              <a:rPr lang="zh-CN" altLang="en-US" smtClean="0"/>
              <a:pPr>
                <a:defRPr/>
              </a:pPr>
              <a:t>‹#›</a:t>
            </a:fld>
            <a:endParaRPr lang="en-US" altLang="zh-CN"/>
          </a:p>
        </p:txBody>
      </p:sp>
    </p:spTree>
    <p:extLst>
      <p:ext uri="{BB962C8B-B14F-4D97-AF65-F5344CB8AC3E}">
        <p14:creationId xmlns:p14="http://schemas.microsoft.com/office/powerpoint/2010/main" val="3407791959"/>
      </p:ext>
    </p:extLst>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92144FA4-CB92-497A-BDEE-667D8DBA03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CF78E6BD-E114-44C3-B410-DB160FB333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2E8574B-9D0F-4D19-B23F-A06311AAE5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CN"/>
          </a:p>
        </p:txBody>
      </p:sp>
      <p:sp>
        <p:nvSpPr>
          <p:cNvPr id="5" name="页脚占位符 4">
            <a:extLst>
              <a:ext uri="{FF2B5EF4-FFF2-40B4-BE49-F238E27FC236}">
                <a16:creationId xmlns:a16="http://schemas.microsoft.com/office/drawing/2014/main" id="{93CE589F-C8E4-481F-B676-74A95EE0C6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CN"/>
          </a:p>
        </p:txBody>
      </p:sp>
      <p:sp>
        <p:nvSpPr>
          <p:cNvPr id="6" name="灯片编号占位符 5">
            <a:extLst>
              <a:ext uri="{FF2B5EF4-FFF2-40B4-BE49-F238E27FC236}">
                <a16:creationId xmlns:a16="http://schemas.microsoft.com/office/drawing/2014/main" id="{4ED86FF9-1D7C-46CA-A317-FAAFFC3617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795E0B8-1755-406E-9952-2DD17882C4A7}" type="slidenum">
              <a:rPr lang="zh-CN" altLang="en-US" smtClean="0"/>
              <a:pPr>
                <a:defRPr/>
              </a:pPr>
              <a:t>‹#›</a:t>
            </a:fld>
            <a:endParaRPr lang="en-US" altLang="zh-CN"/>
          </a:p>
        </p:txBody>
      </p:sp>
    </p:spTree>
    <p:extLst>
      <p:ext uri="{BB962C8B-B14F-4D97-AF65-F5344CB8AC3E}">
        <p14:creationId xmlns:p14="http://schemas.microsoft.com/office/powerpoint/2010/main" val="4150689040"/>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transition>
    <p:random/>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7410" name="标题 1">
            <a:extLst>
              <a:ext uri="{FF2B5EF4-FFF2-40B4-BE49-F238E27FC236}">
                <a16:creationId xmlns:a16="http://schemas.microsoft.com/office/drawing/2014/main" id="{C7ACC5C7-254B-4619-84AC-B4DDF6F895F8}"/>
              </a:ext>
            </a:extLst>
          </p:cNvPr>
          <p:cNvSpPr>
            <a:spLocks noGrp="1" noChangeArrowheads="1"/>
          </p:cNvSpPr>
          <p:nvPr>
            <p:ph type="title"/>
          </p:nvPr>
        </p:nvSpPr>
        <p:spPr>
          <a:xfrm>
            <a:off x="1055440" y="1260157"/>
            <a:ext cx="9612560" cy="1881956"/>
          </a:xfrm>
        </p:spPr>
        <p:txBody>
          <a:bodyPr>
            <a:normAutofit/>
          </a:bodyPr>
          <a:lstStyle/>
          <a:p>
            <a:pPr>
              <a:defRPr/>
            </a:pPr>
            <a:r>
              <a:rPr lang="zh-CN" altLang="zh-CN" b="1" dirty="0">
                <a:solidFill>
                  <a:srgbClr val="C00000"/>
                </a:solidFill>
                <a:latin typeface="Adobe 黑体 Std R" panose="020B0400000000000000" pitchFamily="34" charset="-122"/>
                <a:ea typeface="Adobe 黑体 Std R" panose="020B0400000000000000" pitchFamily="34" charset="-122"/>
              </a:rPr>
              <a:t>核污水海洋处置涉及国际法问题思考</a:t>
            </a:r>
            <a:br>
              <a:rPr kumimoji="1" lang="en-US" altLang="zh-CN" dirty="0">
                <a:solidFill>
                  <a:schemeClr val="tx1"/>
                </a:solidFill>
                <a:highlight>
                  <a:srgbClr val="FFFF00"/>
                </a:highlight>
              </a:rPr>
            </a:br>
            <a:endParaRPr kumimoji="1" lang="zh-CN" altLang="en-US" dirty="0">
              <a:solidFill>
                <a:schemeClr val="tx1"/>
              </a:solidFill>
              <a:highlight>
                <a:srgbClr val="FFFF00"/>
              </a:highlight>
            </a:endParaRPr>
          </a:p>
        </p:txBody>
      </p:sp>
      <p:sp>
        <p:nvSpPr>
          <p:cNvPr id="17411" name="内容占位符 2">
            <a:extLst>
              <a:ext uri="{FF2B5EF4-FFF2-40B4-BE49-F238E27FC236}">
                <a16:creationId xmlns:a16="http://schemas.microsoft.com/office/drawing/2014/main" id="{5E628D0E-9FFF-4027-BD08-B7D07837A2C2}"/>
              </a:ext>
            </a:extLst>
          </p:cNvPr>
          <p:cNvSpPr>
            <a:spLocks noGrp="1" noChangeArrowheads="1"/>
          </p:cNvSpPr>
          <p:nvPr>
            <p:ph idx="1"/>
          </p:nvPr>
        </p:nvSpPr>
        <p:spPr>
          <a:xfrm>
            <a:off x="1524001" y="3428999"/>
            <a:ext cx="9143999" cy="3095625"/>
          </a:xfrm>
          <a:solidFill>
            <a:schemeClr val="accent5">
              <a:lumMod val="20000"/>
              <a:lumOff val="80000"/>
            </a:schemeClr>
          </a:solidFill>
        </p:spPr>
        <p:txBody>
          <a:bodyPr>
            <a:normAutofit/>
          </a:bodyPr>
          <a:lstStyle/>
          <a:p>
            <a:pPr marL="0" indent="0" algn="ctr">
              <a:buNone/>
              <a:defRPr/>
            </a:pPr>
            <a:r>
              <a:rPr lang="zh-CN" altLang="en-US" b="1" noProof="1">
                <a:latin typeface="微软雅黑" panose="020B0503020204020204" pitchFamily="34" charset="-122"/>
                <a:ea typeface="微软雅黑" panose="020B0503020204020204" pitchFamily="34" charset="-122"/>
              </a:rPr>
              <a:t>郭 萍</a:t>
            </a:r>
            <a:endParaRPr kumimoji="1" lang="en-US" altLang="zh-CN" b="1" dirty="0">
              <a:highlight>
                <a:srgbClr val="00FFFF"/>
              </a:highlight>
              <a:latin typeface="微软雅黑" panose="020B0503020204020204" pitchFamily="34" charset="-122"/>
              <a:ea typeface="微软雅黑" panose="020B0503020204020204" pitchFamily="34" charset="-122"/>
            </a:endParaRPr>
          </a:p>
          <a:p>
            <a:pPr marL="0" indent="0">
              <a:buNone/>
              <a:defRPr/>
            </a:pPr>
            <a:endParaRPr kumimoji="1" lang="en-US" altLang="zh-CN" sz="2000" dirty="0"/>
          </a:p>
          <a:p>
            <a:pPr algn="ctr">
              <a:defRPr/>
            </a:pPr>
            <a:r>
              <a:rPr kumimoji="1" lang="zh-CN" altLang="en-US" sz="2000" dirty="0">
                <a:latin typeface="微软雅黑" panose="020B0503020204020204" pitchFamily="34" charset="-122"/>
                <a:ea typeface="微软雅黑" panose="020B0503020204020204" pitchFamily="34" charset="-122"/>
              </a:rPr>
              <a:t>中山大学法学院  教授、博导</a:t>
            </a:r>
            <a:endParaRPr kumimoji="1" lang="en-US" altLang="zh-CN" sz="2000" dirty="0">
              <a:latin typeface="微软雅黑" panose="020B0503020204020204" pitchFamily="34" charset="-122"/>
              <a:ea typeface="微软雅黑" panose="020B0503020204020204" pitchFamily="34" charset="-122"/>
            </a:endParaRPr>
          </a:p>
          <a:p>
            <a:pPr algn="ctr">
              <a:defRPr/>
            </a:pPr>
            <a:r>
              <a:rPr kumimoji="1" lang="zh-CN" altLang="en-US" sz="2000" dirty="0">
                <a:latin typeface="微软雅黑" panose="020B0503020204020204" pitchFamily="34" charset="-122"/>
                <a:ea typeface="微软雅黑" panose="020B0503020204020204" pitchFamily="34" charset="-122"/>
              </a:rPr>
              <a:t>最高人民法院国际海事法律研究基地（中山大学）执行主任</a:t>
            </a:r>
            <a:endParaRPr kumimoji="1" lang="en-US" altLang="zh-CN" sz="2000" dirty="0">
              <a:latin typeface="微软雅黑" panose="020B0503020204020204" pitchFamily="34" charset="-122"/>
              <a:ea typeface="微软雅黑" panose="020B0503020204020204" pitchFamily="34" charset="-122"/>
            </a:endParaRPr>
          </a:p>
          <a:p>
            <a:pPr algn="ctr">
              <a:defRPr/>
            </a:pPr>
            <a:r>
              <a:rPr kumimoji="1" lang="zh-CN" altLang="en-US" sz="2000" dirty="0">
                <a:latin typeface="微软雅黑" panose="020B0503020204020204" pitchFamily="34" charset="-122"/>
                <a:ea typeface="微软雅黑" panose="020B0503020204020204" pitchFamily="34" charset="-122"/>
              </a:rPr>
              <a:t>南方海洋科学与工程实验室（珠海）特聘研究员</a:t>
            </a:r>
            <a:endParaRPr kumimoji="1" lang="en-US" altLang="zh-CN" sz="2000" dirty="0">
              <a:latin typeface="微软雅黑" panose="020B0503020204020204" pitchFamily="34" charset="-122"/>
              <a:ea typeface="微软雅黑" panose="020B0503020204020204" pitchFamily="34" charset="-122"/>
            </a:endParaRPr>
          </a:p>
          <a:p>
            <a:pPr marL="0" indent="0" algn="ctr">
              <a:buNone/>
              <a:defRPr/>
            </a:pPr>
            <a:r>
              <a:rPr kumimoji="1" lang="en-US" altLang="zh-CN" sz="2000" dirty="0">
                <a:latin typeface="微软雅黑" panose="020B0503020204020204" pitchFamily="34" charset="-122"/>
                <a:ea typeface="微软雅黑" panose="020B0503020204020204" pitchFamily="34" charset="-122"/>
              </a:rPr>
              <a:t>2023-04-22</a:t>
            </a:r>
          </a:p>
          <a:p>
            <a:pPr marL="0" indent="0" algn="ctr">
              <a:buNone/>
              <a:defRPr/>
            </a:pPr>
            <a:r>
              <a:rPr kumimoji="1" lang="zh-CN" altLang="en-US" sz="2000" dirty="0">
                <a:latin typeface="微软雅黑" panose="020B0503020204020204" pitchFamily="34" charset="-122"/>
                <a:ea typeface="微软雅黑" panose="020B0503020204020204" pitchFamily="34" charset="-122"/>
              </a:rPr>
              <a:t>广州</a:t>
            </a:r>
          </a:p>
        </p:txBody>
      </p:sp>
      <p:sp>
        <p:nvSpPr>
          <p:cNvPr id="17412" name="矩形 1">
            <a:extLst>
              <a:ext uri="{FF2B5EF4-FFF2-40B4-BE49-F238E27FC236}">
                <a16:creationId xmlns:a16="http://schemas.microsoft.com/office/drawing/2014/main" id="{F11F7937-236D-46C8-B6CE-2F56C1A20400}"/>
              </a:ext>
            </a:extLst>
          </p:cNvPr>
          <p:cNvSpPr>
            <a:spLocks noChangeArrowheads="1"/>
          </p:cNvSpPr>
          <p:nvPr/>
        </p:nvSpPr>
        <p:spPr bwMode="auto">
          <a:xfrm>
            <a:off x="1703388" y="115888"/>
            <a:ext cx="2736850" cy="431800"/>
          </a:xfrm>
          <a:prstGeom prst="rect">
            <a:avLst/>
          </a:prstGeom>
          <a:gradFill rotWithShape="1">
            <a:gsLst>
              <a:gs pos="0">
                <a:schemeClr val="bg1"/>
              </a:gs>
              <a:gs pos="100000">
                <a:srgbClr val="FFCC99"/>
              </a:gs>
            </a:gsLst>
            <a:lin ang="5400000" scaled="1"/>
          </a:gradFill>
          <a:ln>
            <a:noFill/>
          </a:ln>
          <a:scene3d>
            <a:camera prst="legacyObliqueBottomRight"/>
            <a:lightRig rig="legacyFlat3" dir="l"/>
          </a:scene3d>
          <a:sp3d extrusionH="303200" prstMaterial="legacyMatte">
            <a:bevelT w="13500" h="13500" prst="angle"/>
            <a:bevelB w="13500" h="13500" prst="angle"/>
            <a:extrusionClr>
              <a:srgbClr val="FFCC99"/>
            </a:extrusionClr>
            <a:contourClr>
              <a:schemeClr val="bg1"/>
            </a:contourClr>
          </a:sp3d>
          <a:extLst>
            <a:ext uri="{91240B29-F687-4F45-9708-019B960494DF}">
              <a14:hiddenLine xmlns:a14="http://schemas.microsoft.com/office/drawing/2010/main" w="9525">
                <a:noFill/>
                <a:miter lim="800000"/>
                <a:headEnd/>
                <a:tailEnd/>
              </a14:hiddenLine>
            </a:ext>
          </a:extLst>
        </p:spPr>
        <p:txBody>
          <a:bodyPr>
            <a:spAutoFit/>
            <a:flatTx/>
          </a:bodyPr>
          <a:lstStyle>
            <a:lvl1pPr eaLnBrk="0" hangingPunct="0">
              <a:defRPr sz="800">
                <a:solidFill>
                  <a:schemeClr val="tx1"/>
                </a:solidFill>
                <a:latin typeface="Times New Roman" panose="02020603050405020304" pitchFamily="18" charset="0"/>
                <a:ea typeface="仿宋_GB2312" panose="02010609030101010101" pitchFamily="49" charset="-122"/>
              </a:defRPr>
            </a:lvl1pPr>
            <a:lvl2pPr eaLnBrk="0" hangingPunct="0">
              <a:defRPr sz="800">
                <a:solidFill>
                  <a:schemeClr val="tx1"/>
                </a:solidFill>
                <a:latin typeface="Times New Roman" panose="02020603050405020304" pitchFamily="18" charset="0"/>
                <a:ea typeface="仿宋_GB2312" panose="02010609030101010101" pitchFamily="49" charset="-122"/>
              </a:defRPr>
            </a:lvl2pPr>
            <a:lvl3pPr eaLnBrk="0" hangingPunct="0">
              <a:defRPr sz="800">
                <a:solidFill>
                  <a:schemeClr val="tx1"/>
                </a:solidFill>
                <a:latin typeface="Times New Roman" panose="02020603050405020304" pitchFamily="18" charset="0"/>
                <a:ea typeface="仿宋_GB2312" panose="02010609030101010101" pitchFamily="49" charset="-122"/>
              </a:defRPr>
            </a:lvl3pPr>
            <a:lvl4pPr eaLnBrk="0" hangingPunct="0">
              <a:defRPr sz="800">
                <a:solidFill>
                  <a:schemeClr val="tx1"/>
                </a:solidFill>
                <a:latin typeface="Times New Roman" panose="02020603050405020304" pitchFamily="18" charset="0"/>
                <a:ea typeface="仿宋_GB2312" panose="02010609030101010101" pitchFamily="49" charset="-122"/>
              </a:defRPr>
            </a:lvl4pPr>
            <a:lvl5pPr eaLnBrk="0" hangingPunct="0">
              <a:defRPr sz="800">
                <a:solidFill>
                  <a:schemeClr val="tx1"/>
                </a:solidFill>
                <a:latin typeface="Times New Roman" panose="02020603050405020304" pitchFamily="18" charset="0"/>
                <a:ea typeface="仿宋_GB2312" panose="02010609030101010101" pitchFamily="49" charset="-122"/>
              </a:defRPr>
            </a:lvl5pPr>
            <a:lvl6pPr eaLnBrk="0" fontAlgn="base" hangingPunct="0">
              <a:spcBef>
                <a:spcPct val="0"/>
              </a:spcBef>
              <a:spcAft>
                <a:spcPct val="0"/>
              </a:spcAft>
              <a:buFont typeface="Arial" panose="020B0604020202020204" pitchFamily="34" charset="0"/>
              <a:defRPr sz="800">
                <a:solidFill>
                  <a:schemeClr val="tx1"/>
                </a:solidFill>
                <a:latin typeface="Times New Roman" panose="02020603050405020304" pitchFamily="18" charset="0"/>
                <a:ea typeface="仿宋_GB2312" panose="02010609030101010101" pitchFamily="49" charset="-122"/>
              </a:defRPr>
            </a:lvl6pPr>
            <a:lvl7pPr eaLnBrk="0" fontAlgn="base" hangingPunct="0">
              <a:spcBef>
                <a:spcPct val="0"/>
              </a:spcBef>
              <a:spcAft>
                <a:spcPct val="0"/>
              </a:spcAft>
              <a:buFont typeface="Arial" panose="020B0604020202020204" pitchFamily="34" charset="0"/>
              <a:defRPr sz="800">
                <a:solidFill>
                  <a:schemeClr val="tx1"/>
                </a:solidFill>
                <a:latin typeface="Times New Roman" panose="02020603050405020304" pitchFamily="18" charset="0"/>
                <a:ea typeface="仿宋_GB2312" panose="02010609030101010101" pitchFamily="49" charset="-122"/>
              </a:defRPr>
            </a:lvl7pPr>
            <a:lvl8pPr eaLnBrk="0" fontAlgn="base" hangingPunct="0">
              <a:spcBef>
                <a:spcPct val="0"/>
              </a:spcBef>
              <a:spcAft>
                <a:spcPct val="0"/>
              </a:spcAft>
              <a:buFont typeface="Arial" panose="020B0604020202020204" pitchFamily="34" charset="0"/>
              <a:defRPr sz="800">
                <a:solidFill>
                  <a:schemeClr val="tx1"/>
                </a:solidFill>
                <a:latin typeface="Times New Roman" panose="02020603050405020304" pitchFamily="18" charset="0"/>
                <a:ea typeface="仿宋_GB2312" panose="02010609030101010101" pitchFamily="49" charset="-122"/>
              </a:defRPr>
            </a:lvl8pPr>
            <a:lvl9pPr eaLnBrk="0" fontAlgn="base" hangingPunct="0">
              <a:spcBef>
                <a:spcPct val="0"/>
              </a:spcBef>
              <a:spcAft>
                <a:spcPct val="0"/>
              </a:spcAft>
              <a:buFont typeface="Arial" panose="020B0604020202020204" pitchFamily="34" charset="0"/>
              <a:defRPr sz="800">
                <a:solidFill>
                  <a:schemeClr val="tx1"/>
                </a:solidFill>
                <a:latin typeface="Times New Roman" panose="02020603050405020304" pitchFamily="18" charset="0"/>
                <a:ea typeface="仿宋_GB2312" panose="02010609030101010101" pitchFamily="49" charset="-122"/>
              </a:defRPr>
            </a:lvl9pPr>
          </a:lstStyle>
          <a:p>
            <a:pPr eaLnBrk="1" hangingPunct="1">
              <a:spcBef>
                <a:spcPct val="50000"/>
              </a:spcBef>
            </a:pPr>
            <a:r>
              <a:rPr lang="zh-CN" altLang="en-US" sz="2200" b="1" dirty="0">
                <a:latin typeface="微软雅黑" panose="020B0503020204020204" pitchFamily="34" charset="-122"/>
                <a:ea typeface="微软雅黑" panose="020B0503020204020204" pitchFamily="34" charset="-122"/>
              </a:rPr>
              <a:t>第五届海法论坛</a:t>
            </a:r>
          </a:p>
        </p:txBody>
      </p:sp>
      <p:pic>
        <p:nvPicPr>
          <p:cNvPr id="6" name="图片 6" descr="SYSU LOGO.png">
            <a:extLst>
              <a:ext uri="{FF2B5EF4-FFF2-40B4-BE49-F238E27FC236}">
                <a16:creationId xmlns:a16="http://schemas.microsoft.com/office/drawing/2014/main" id="{D4BEA794-9805-4F99-8168-C3070B26A7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528" y="38100"/>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图片 6" descr="SYSU LOGO.png">
            <a:extLst>
              <a:ext uri="{FF2B5EF4-FFF2-40B4-BE49-F238E27FC236}">
                <a16:creationId xmlns:a16="http://schemas.microsoft.com/office/drawing/2014/main" id="{1D199636-F0D3-4D7D-B35D-817EDC824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528" y="2110"/>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圆角 8">
            <a:extLst>
              <a:ext uri="{FF2B5EF4-FFF2-40B4-BE49-F238E27FC236}">
                <a16:creationId xmlns:a16="http://schemas.microsoft.com/office/drawing/2014/main" id="{5F730275-D1DE-4AA6-AB92-9E8E08D48903}"/>
              </a:ext>
            </a:extLst>
          </p:cNvPr>
          <p:cNvSpPr/>
          <p:nvPr/>
        </p:nvSpPr>
        <p:spPr bwMode="auto">
          <a:xfrm>
            <a:off x="1850565" y="864960"/>
            <a:ext cx="7701835"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日本</a:t>
            </a:r>
            <a:r>
              <a:rPr lang="zh-CN" altLang="zh-CN" sz="2800" noProof="1">
                <a:latin typeface="微软雅黑" panose="020B0503020204020204" pitchFamily="34" charset="-122"/>
                <a:ea typeface="微软雅黑" panose="020B0503020204020204" pitchFamily="34" charset="-122"/>
              </a:rPr>
              <a:t>福岛核污水</a:t>
            </a:r>
            <a:r>
              <a:rPr lang="zh-CN" altLang="en-US" sz="2800" noProof="1">
                <a:latin typeface="微软雅黑" panose="020B0503020204020204" pitchFamily="34" charset="-122"/>
                <a:ea typeface="微软雅黑" panose="020B0503020204020204" pitchFamily="34" charset="-122"/>
              </a:rPr>
              <a:t>海洋处置的背景</a:t>
            </a:r>
            <a:r>
              <a:rPr lang="en-US" altLang="zh-CN" sz="2800" noProof="1">
                <a:latin typeface="微软雅黑" panose="020B0503020204020204" pitchFamily="34" charset="-122"/>
                <a:ea typeface="微软雅黑" panose="020B0503020204020204" pitchFamily="34" charset="-122"/>
              </a:rPr>
              <a:t>        </a:t>
            </a:r>
          </a:p>
        </p:txBody>
      </p:sp>
      <p:sp>
        <p:nvSpPr>
          <p:cNvPr id="16" name="矩形: 圆角 15">
            <a:extLst>
              <a:ext uri="{FF2B5EF4-FFF2-40B4-BE49-F238E27FC236}">
                <a16:creationId xmlns:a16="http://schemas.microsoft.com/office/drawing/2014/main" id="{91BF72C2-9244-4ED4-9A36-9DF7C185B680}"/>
              </a:ext>
            </a:extLst>
          </p:cNvPr>
          <p:cNvSpPr/>
          <p:nvPr/>
        </p:nvSpPr>
        <p:spPr bwMode="auto">
          <a:xfrm>
            <a:off x="911425" y="2246453"/>
            <a:ext cx="8639458"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solidFill>
                  <a:srgbClr val="C0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rPr>
              <a:t>国内外有关核污水海洋处置的国际法研究现状</a:t>
            </a:r>
            <a:r>
              <a:rPr lang="en-US" altLang="zh-CN" sz="2800" noProof="1">
                <a:solidFill>
                  <a:srgbClr val="C0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rPr>
              <a:t>   </a:t>
            </a:r>
          </a:p>
        </p:txBody>
      </p:sp>
      <p:sp>
        <p:nvSpPr>
          <p:cNvPr id="10" name="矩形: 圆角 9">
            <a:extLst>
              <a:ext uri="{FF2B5EF4-FFF2-40B4-BE49-F238E27FC236}">
                <a16:creationId xmlns:a16="http://schemas.microsoft.com/office/drawing/2014/main" id="{55944DE2-8897-4E59-A573-8B708A8876D9}"/>
              </a:ext>
            </a:extLst>
          </p:cNvPr>
          <p:cNvSpPr/>
          <p:nvPr/>
        </p:nvSpPr>
        <p:spPr bwMode="auto">
          <a:xfrm>
            <a:off x="1849047" y="3627945"/>
            <a:ext cx="7701835"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对现有国际法研究的评价和思考</a:t>
            </a:r>
            <a:endParaRPr lang="en-US" altLang="zh-CN" sz="2800" noProof="1">
              <a:latin typeface="微软雅黑" panose="020B0503020204020204" pitchFamily="34" charset="-122"/>
              <a:ea typeface="微软雅黑" panose="020B0503020204020204" pitchFamily="34" charset="-122"/>
            </a:endParaRPr>
          </a:p>
        </p:txBody>
      </p:sp>
      <p:sp>
        <p:nvSpPr>
          <p:cNvPr id="12" name="矩形: 圆角 11">
            <a:extLst>
              <a:ext uri="{FF2B5EF4-FFF2-40B4-BE49-F238E27FC236}">
                <a16:creationId xmlns:a16="http://schemas.microsoft.com/office/drawing/2014/main" id="{3B169CA8-DB2F-453F-978A-9C98EC8A98B7}"/>
              </a:ext>
            </a:extLst>
          </p:cNvPr>
          <p:cNvSpPr/>
          <p:nvPr/>
        </p:nvSpPr>
        <p:spPr bwMode="auto">
          <a:xfrm>
            <a:off x="1849047" y="5009438"/>
            <a:ext cx="7703353"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结束语</a:t>
            </a:r>
            <a:endParaRPr lang="zh-CN" altLang="zh-CN" sz="2800" noProof="1">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8594158"/>
      </p:ext>
    </p:extLst>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1026">
            <a:extLst>
              <a:ext uri="{FF2B5EF4-FFF2-40B4-BE49-F238E27FC236}">
                <a16:creationId xmlns:a16="http://schemas.microsoft.com/office/drawing/2014/main" id="{044A334F-7677-43C6-9955-540195C1B174}"/>
              </a:ext>
            </a:extLst>
          </p:cNvPr>
          <p:cNvSpPr>
            <a:spLocks noGrp="1" noChangeArrowheads="1"/>
          </p:cNvSpPr>
          <p:nvPr>
            <p:ph type="title"/>
          </p:nvPr>
        </p:nvSpPr>
        <p:spPr>
          <a:xfrm>
            <a:off x="1529014" y="0"/>
            <a:ext cx="9138986" cy="764704"/>
          </a:xfrm>
        </p:spPr>
        <p:txBody>
          <a:bodyPr>
            <a:normAutofit fontScale="90000"/>
          </a:bodyPr>
          <a:lstStyle/>
          <a:p>
            <a:pPr marL="457200" indent="-457200">
              <a:spcBef>
                <a:spcPct val="50000"/>
              </a:spcBef>
              <a:buFont typeface="Wingdings" panose="05000000000000000000" pitchFamily="2" charset="2"/>
              <a:buChar char="p"/>
            </a:pPr>
            <a:r>
              <a:rPr lang="zh-CN" altLang="en-US" sz="3600" noProof="1">
                <a:solidFill>
                  <a:srgbClr val="FF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rPr>
              <a:t>国内有关核污水海洋处置的国际法研究现状</a:t>
            </a:r>
            <a:r>
              <a:rPr lang="en-US" altLang="zh-CN" sz="3600" noProof="1">
                <a:solidFill>
                  <a:srgbClr val="FF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rPr>
              <a:t>   </a:t>
            </a:r>
          </a:p>
        </p:txBody>
      </p:sp>
      <p:sp>
        <p:nvSpPr>
          <p:cNvPr id="22531" name="Rectangle 3">
            <a:extLst>
              <a:ext uri="{FF2B5EF4-FFF2-40B4-BE49-F238E27FC236}">
                <a16:creationId xmlns:a16="http://schemas.microsoft.com/office/drawing/2014/main" id="{D424AFB5-288C-4003-9A54-86E0FFEE2FED}"/>
              </a:ext>
            </a:extLst>
          </p:cNvPr>
          <p:cNvSpPr>
            <a:spLocks noGrp="1" noChangeArrowheads="1"/>
          </p:cNvSpPr>
          <p:nvPr>
            <p:ph idx="1"/>
          </p:nvPr>
        </p:nvSpPr>
        <p:spPr>
          <a:xfrm>
            <a:off x="407368" y="908720"/>
            <a:ext cx="11233248" cy="5663530"/>
          </a:xfrm>
        </p:spPr>
        <p:txBody>
          <a:bodyPr/>
          <a:lstStyle/>
          <a:p>
            <a:pPr>
              <a:lnSpc>
                <a:spcPct val="100000"/>
              </a:lnSpc>
              <a:defRPr/>
            </a:pPr>
            <a:r>
              <a:rPr lang="zh-CN" altLang="zh-CN" dirty="0"/>
              <a:t>使用“日本核事故” “福岛核污水”“福岛核废水”“福岛核泄漏”和“福岛核事故”等关键词在</a:t>
            </a:r>
            <a:r>
              <a:rPr lang="en-US" altLang="zh-CN" dirty="0"/>
              <a:t>CNKI</a:t>
            </a:r>
            <a:r>
              <a:rPr lang="zh-CN" altLang="zh-CN" dirty="0"/>
              <a:t>数据库进行中文文献搜索。</a:t>
            </a:r>
            <a:endParaRPr lang="en-US" altLang="zh-CN" dirty="0"/>
          </a:p>
          <a:p>
            <a:pPr>
              <a:lnSpc>
                <a:spcPct val="100000"/>
              </a:lnSpc>
              <a:defRPr/>
            </a:pPr>
            <a:r>
              <a:rPr lang="zh-CN" altLang="zh-CN" dirty="0"/>
              <a:t>截止为</a:t>
            </a:r>
            <a:r>
              <a:rPr lang="en-US" altLang="zh-CN" dirty="0"/>
              <a:t>2022</a:t>
            </a:r>
            <a:r>
              <a:rPr lang="zh-CN" altLang="zh-CN" dirty="0"/>
              <a:t>年</a:t>
            </a:r>
            <a:r>
              <a:rPr lang="en-US" altLang="zh-CN" dirty="0"/>
              <a:t>12</a:t>
            </a:r>
            <a:r>
              <a:rPr lang="zh-CN" altLang="zh-CN" dirty="0"/>
              <a:t>月</a:t>
            </a:r>
            <a:r>
              <a:rPr lang="en-US" altLang="zh-CN" dirty="0"/>
              <a:t>27</a:t>
            </a:r>
            <a:r>
              <a:rPr lang="zh-CN" altLang="zh-CN" dirty="0"/>
              <a:t>日，总计检索出有重合的结果</a:t>
            </a:r>
            <a:r>
              <a:rPr lang="en-US" altLang="zh-CN" dirty="0"/>
              <a:t>1652</a:t>
            </a:r>
            <a:r>
              <a:rPr lang="zh-CN" altLang="zh-CN" dirty="0"/>
              <a:t>条。其中，去除报道类文献和其他学科研究文献，筛选出</a:t>
            </a:r>
            <a:r>
              <a:rPr lang="zh-CN" altLang="en-US" dirty="0">
                <a:highlight>
                  <a:srgbClr val="B1E4CE"/>
                </a:highlight>
              </a:rPr>
              <a:t>涉及</a:t>
            </a:r>
            <a:r>
              <a:rPr lang="zh-CN" altLang="zh-CN" dirty="0">
                <a:highlight>
                  <a:srgbClr val="B1E4CE"/>
                </a:highlight>
              </a:rPr>
              <a:t>法学研究期刊文献共计</a:t>
            </a:r>
            <a:r>
              <a:rPr lang="en-US" altLang="zh-CN" dirty="0">
                <a:highlight>
                  <a:srgbClr val="B1E4CE"/>
                </a:highlight>
              </a:rPr>
              <a:t>86</a:t>
            </a:r>
            <a:r>
              <a:rPr lang="zh-CN" altLang="zh-CN" dirty="0">
                <a:highlight>
                  <a:srgbClr val="B1E4CE"/>
                </a:highlight>
              </a:rPr>
              <a:t>篇。</a:t>
            </a:r>
            <a:endParaRPr lang="en-US" altLang="zh-CN" dirty="0">
              <a:highlight>
                <a:srgbClr val="B1E4CE"/>
              </a:highlight>
            </a:endParaRPr>
          </a:p>
          <a:p>
            <a:pPr>
              <a:lnSpc>
                <a:spcPct val="100000"/>
              </a:lnSpc>
              <a:defRPr/>
            </a:pPr>
            <a:endParaRPr kumimoji="1" lang="en-US" altLang="zh-CN" sz="2400" dirty="0">
              <a:latin typeface="微软雅黑" panose="020B0503020204020204" pitchFamily="34" charset="-122"/>
              <a:ea typeface="微软雅黑" panose="020B0503020204020204" pitchFamily="34" charset="-122"/>
            </a:endParaRPr>
          </a:p>
        </p:txBody>
      </p:sp>
      <p:pic>
        <p:nvPicPr>
          <p:cNvPr id="28675" name="图片 6" descr="SYSU LOGO.png">
            <a:extLst>
              <a:ext uri="{FF2B5EF4-FFF2-40B4-BE49-F238E27FC236}">
                <a16:creationId xmlns:a16="http://schemas.microsoft.com/office/drawing/2014/main" id="{28288246-475F-4C9D-A2A3-57EA78FBAC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560" y="116632"/>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图表 5">
            <a:extLst>
              <a:ext uri="{FF2B5EF4-FFF2-40B4-BE49-F238E27FC236}">
                <a16:creationId xmlns:a16="http://schemas.microsoft.com/office/drawing/2014/main" id="{5252EDAB-4EB4-4ACD-BCF9-D1A430C2BA3D}"/>
              </a:ext>
            </a:extLst>
          </p:cNvPr>
          <p:cNvGraphicFramePr/>
          <p:nvPr>
            <p:extLst>
              <p:ext uri="{D42A27DB-BD31-4B8C-83A1-F6EECF244321}">
                <p14:modId xmlns:p14="http://schemas.microsoft.com/office/powerpoint/2010/main" val="2450809734"/>
              </p:ext>
            </p:extLst>
          </p:nvPr>
        </p:nvGraphicFramePr>
        <p:xfrm>
          <a:off x="263352" y="3356992"/>
          <a:ext cx="11737304" cy="30963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图片 6" descr="SYSU LOGO.png">
            <a:extLst>
              <a:ext uri="{FF2B5EF4-FFF2-40B4-BE49-F238E27FC236}">
                <a16:creationId xmlns:a16="http://schemas.microsoft.com/office/drawing/2014/main" id="{9EE5194F-4C7B-45B2-BB1B-5940DB0065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560" y="9248"/>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内容占位符 5">
            <a:extLst>
              <a:ext uri="{FF2B5EF4-FFF2-40B4-BE49-F238E27FC236}">
                <a16:creationId xmlns:a16="http://schemas.microsoft.com/office/drawing/2014/main" id="{97D47B94-19DB-478D-B26B-2F9B672BB71A}"/>
              </a:ext>
            </a:extLst>
          </p:cNvPr>
          <p:cNvGraphicFramePr>
            <a:graphicFrameLocks noGrp="1"/>
          </p:cNvGraphicFramePr>
          <p:nvPr>
            <p:ph idx="1"/>
            <p:extLst>
              <p:ext uri="{D42A27DB-BD31-4B8C-83A1-F6EECF244321}">
                <p14:modId xmlns:p14="http://schemas.microsoft.com/office/powerpoint/2010/main" val="1416916189"/>
              </p:ext>
            </p:extLst>
          </p:nvPr>
        </p:nvGraphicFramePr>
        <p:xfrm>
          <a:off x="335360" y="188641"/>
          <a:ext cx="11665296" cy="2880319"/>
        </p:xfrm>
        <a:graphic>
          <a:graphicData uri="http://schemas.openxmlformats.org/drawingml/2006/chart">
            <c:chart xmlns:c="http://schemas.openxmlformats.org/drawingml/2006/chart" xmlns:r="http://schemas.openxmlformats.org/officeDocument/2006/relationships" r:id="rId3"/>
          </a:graphicData>
        </a:graphic>
      </p:graphicFrame>
      <p:sp>
        <p:nvSpPr>
          <p:cNvPr id="2" name="矩形: 圆角 1">
            <a:extLst>
              <a:ext uri="{FF2B5EF4-FFF2-40B4-BE49-F238E27FC236}">
                <a16:creationId xmlns:a16="http://schemas.microsoft.com/office/drawing/2014/main" id="{C9C74811-A282-48F8-8D71-38204C094999}"/>
              </a:ext>
            </a:extLst>
          </p:cNvPr>
          <p:cNvSpPr/>
          <p:nvPr/>
        </p:nvSpPr>
        <p:spPr>
          <a:xfrm>
            <a:off x="407368" y="3248353"/>
            <a:ext cx="11449272" cy="36096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zh-CN" altLang="zh-CN" sz="2800" dirty="0">
                <a:solidFill>
                  <a:schemeClr val="tx1"/>
                </a:solidFill>
              </a:rPr>
              <a:t>涉及日本福岛核污水排海问题国际法学成果分析</a:t>
            </a:r>
            <a:endParaRPr lang="en-US" altLang="zh-CN" sz="2800" dirty="0">
              <a:solidFill>
                <a:schemeClr val="tx1"/>
              </a:solidFill>
            </a:endParaRPr>
          </a:p>
          <a:p>
            <a:pPr marL="457200" indent="-457200">
              <a:buFont typeface="Arial" panose="020B0604020202020204" pitchFamily="34" charset="0"/>
              <a:buChar char="•"/>
            </a:pPr>
            <a:r>
              <a:rPr lang="zh-CN" altLang="zh-CN" sz="2800" dirty="0">
                <a:solidFill>
                  <a:schemeClr val="tx1"/>
                </a:solidFill>
              </a:rPr>
              <a:t>我国学者们十分关注这一重大事件</a:t>
            </a:r>
            <a:endParaRPr lang="en-US" altLang="zh-CN" sz="2800" dirty="0">
              <a:solidFill>
                <a:schemeClr val="tx1"/>
              </a:solidFill>
            </a:endParaRPr>
          </a:p>
          <a:p>
            <a:pPr marL="457200" indent="-457200">
              <a:buFont typeface="Arial" panose="020B0604020202020204" pitchFamily="34" charset="0"/>
              <a:buChar char="•"/>
            </a:pPr>
            <a:r>
              <a:rPr lang="zh-CN" altLang="zh-CN" sz="2800" dirty="0">
                <a:solidFill>
                  <a:schemeClr val="tx1"/>
                </a:solidFill>
              </a:rPr>
              <a:t>沿着时间轴梳理，可以发现</a:t>
            </a:r>
            <a:r>
              <a:rPr lang="en-US" altLang="zh-CN" sz="2800" dirty="0">
                <a:solidFill>
                  <a:schemeClr val="tx1"/>
                </a:solidFill>
              </a:rPr>
              <a:t>2020</a:t>
            </a:r>
            <a:r>
              <a:rPr lang="zh-CN" altLang="zh-CN" sz="2800" dirty="0">
                <a:solidFill>
                  <a:schemeClr val="tx1"/>
                </a:solidFill>
              </a:rPr>
              <a:t>年是明显分水岭</a:t>
            </a:r>
            <a:endParaRPr lang="en-US" altLang="zh-CN" sz="2800" dirty="0">
              <a:solidFill>
                <a:schemeClr val="tx1"/>
              </a:solidFill>
            </a:endParaRPr>
          </a:p>
          <a:p>
            <a:pPr marL="457200" indent="-457200">
              <a:buFont typeface="Arial" panose="020B0604020202020204" pitchFamily="34" charset="0"/>
              <a:buChar char="•"/>
            </a:pPr>
            <a:r>
              <a:rPr lang="en-US" altLang="zh-CN" sz="2800" dirty="0">
                <a:solidFill>
                  <a:schemeClr val="tx1"/>
                </a:solidFill>
              </a:rPr>
              <a:t>2021</a:t>
            </a:r>
            <a:r>
              <a:rPr lang="zh-CN" altLang="en-US" sz="2800" dirty="0">
                <a:solidFill>
                  <a:schemeClr val="tx1"/>
                </a:solidFill>
              </a:rPr>
              <a:t>年</a:t>
            </a:r>
            <a:r>
              <a:rPr lang="zh-CN" altLang="zh-CN" sz="2800" dirty="0">
                <a:solidFill>
                  <a:schemeClr val="tx1"/>
                </a:solidFill>
              </a:rPr>
              <a:t>日本政府正式决定</a:t>
            </a:r>
            <a:r>
              <a:rPr lang="zh-CN" altLang="en-US" sz="2800" dirty="0">
                <a:solidFill>
                  <a:schemeClr val="tx1"/>
                </a:solidFill>
              </a:rPr>
              <a:t>向海洋排放后研究关注度急剧上升</a:t>
            </a:r>
            <a:endParaRPr lang="en-US" altLang="zh-CN" sz="2800" dirty="0">
              <a:solidFill>
                <a:schemeClr val="tx1"/>
              </a:solidFill>
            </a:endParaRPr>
          </a:p>
          <a:p>
            <a:pPr marL="457200" indent="-457200">
              <a:buFont typeface="Arial" panose="020B0604020202020204" pitchFamily="34" charset="0"/>
              <a:buChar char="•"/>
            </a:pPr>
            <a:r>
              <a:rPr lang="zh-CN" altLang="zh-CN" sz="2000" b="1" dirty="0">
                <a:solidFill>
                  <a:schemeClr val="accent2"/>
                </a:solidFill>
              </a:rPr>
              <a:t>相对冷漠阶段（</a:t>
            </a:r>
            <a:r>
              <a:rPr lang="en-US" altLang="zh-CN" sz="2000" b="1" dirty="0">
                <a:solidFill>
                  <a:schemeClr val="accent2"/>
                </a:solidFill>
              </a:rPr>
              <a:t>2011</a:t>
            </a:r>
            <a:r>
              <a:rPr lang="zh-CN" altLang="zh-CN" sz="2000" b="1" dirty="0">
                <a:solidFill>
                  <a:schemeClr val="accent2"/>
                </a:solidFill>
              </a:rPr>
              <a:t>年</a:t>
            </a:r>
            <a:r>
              <a:rPr lang="en-US" altLang="zh-CN" sz="2000" b="1" dirty="0">
                <a:solidFill>
                  <a:schemeClr val="accent2"/>
                </a:solidFill>
              </a:rPr>
              <a:t>-2020</a:t>
            </a:r>
            <a:r>
              <a:rPr lang="zh-CN" altLang="zh-CN" sz="2000" b="1" dirty="0">
                <a:solidFill>
                  <a:schemeClr val="accent2"/>
                </a:solidFill>
              </a:rPr>
              <a:t>年）</a:t>
            </a:r>
            <a:endParaRPr lang="en-US" altLang="zh-CN" sz="2000" b="1" dirty="0">
              <a:solidFill>
                <a:schemeClr val="accent2"/>
              </a:solidFill>
            </a:endParaRPr>
          </a:p>
          <a:p>
            <a:pPr marL="457200" indent="-457200">
              <a:buFont typeface="Arial" panose="020B0604020202020204" pitchFamily="34" charset="0"/>
              <a:buChar char="•"/>
            </a:pPr>
            <a:r>
              <a:rPr lang="zh-CN" altLang="zh-CN" sz="2000" b="1" dirty="0">
                <a:solidFill>
                  <a:schemeClr val="accent2"/>
                </a:solidFill>
              </a:rPr>
              <a:t>日趋火热阶段（</a:t>
            </a:r>
            <a:r>
              <a:rPr lang="en-US" altLang="zh-CN" sz="2000" b="1" dirty="0">
                <a:solidFill>
                  <a:schemeClr val="accent2"/>
                </a:solidFill>
              </a:rPr>
              <a:t>2021</a:t>
            </a:r>
            <a:r>
              <a:rPr lang="zh-CN" altLang="zh-CN" sz="2000" b="1" dirty="0">
                <a:solidFill>
                  <a:schemeClr val="accent2"/>
                </a:solidFill>
              </a:rPr>
              <a:t>年至今）</a:t>
            </a:r>
            <a:endParaRPr lang="zh-CN" altLang="en-US" sz="2000" b="1" dirty="0">
              <a:solidFill>
                <a:schemeClr val="accent2"/>
              </a:solidFill>
            </a:endParaRPr>
          </a:p>
        </p:txBody>
      </p:sp>
      <p:sp>
        <p:nvSpPr>
          <p:cNvPr id="3" name="椭圆 2">
            <a:extLst>
              <a:ext uri="{FF2B5EF4-FFF2-40B4-BE49-F238E27FC236}">
                <a16:creationId xmlns:a16="http://schemas.microsoft.com/office/drawing/2014/main" id="{AC2106FD-2135-4763-AE9F-44F28D1082DB}"/>
              </a:ext>
            </a:extLst>
          </p:cNvPr>
          <p:cNvSpPr/>
          <p:nvPr/>
        </p:nvSpPr>
        <p:spPr>
          <a:xfrm>
            <a:off x="9480376" y="1286441"/>
            <a:ext cx="576064" cy="19619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4579" name="内容占位符 2">
            <a:extLst>
              <a:ext uri="{FF2B5EF4-FFF2-40B4-BE49-F238E27FC236}">
                <a16:creationId xmlns:a16="http://schemas.microsoft.com/office/drawing/2014/main" id="{E73CE58E-5B13-4483-8213-76AEAB63C701}"/>
              </a:ext>
            </a:extLst>
          </p:cNvPr>
          <p:cNvSpPr>
            <a:spLocks noGrp="1" noChangeArrowheads="1"/>
          </p:cNvSpPr>
          <p:nvPr>
            <p:ph idx="1"/>
          </p:nvPr>
        </p:nvSpPr>
        <p:spPr>
          <a:xfrm>
            <a:off x="479376" y="908050"/>
            <a:ext cx="11233248" cy="5689600"/>
          </a:xfrm>
        </p:spPr>
        <p:txBody>
          <a:bodyPr>
            <a:normAutofit/>
          </a:bodyPr>
          <a:lstStyle/>
          <a:p>
            <a:pPr marL="0" indent="0">
              <a:lnSpc>
                <a:spcPct val="150000"/>
              </a:lnSpc>
              <a:buNone/>
              <a:defRPr/>
            </a:pPr>
            <a:r>
              <a:rPr lang="zh-CN" altLang="zh-CN" b="1" dirty="0"/>
              <a:t>国内学术研究成果呈现多元化、体系化、综合性趋势</a:t>
            </a:r>
            <a:endParaRPr lang="en-US" altLang="zh-CN" b="1" dirty="0"/>
          </a:p>
          <a:p>
            <a:pPr>
              <a:lnSpc>
                <a:spcPct val="150000"/>
              </a:lnSpc>
              <a:buFont typeface="Wingdings" panose="05000000000000000000" pitchFamily="2" charset="2"/>
              <a:buChar char="Ø"/>
              <a:defRPr/>
            </a:pPr>
            <a:r>
              <a:rPr lang="zh-CN" altLang="zh-CN" dirty="0"/>
              <a:t>论证日本福岛核污水排海行为违反相关国际法规范</a:t>
            </a:r>
            <a:r>
              <a:rPr lang="zh-CN" altLang="en-US" dirty="0"/>
              <a:t>（</a:t>
            </a:r>
            <a:r>
              <a:rPr lang="zh-CN" altLang="zh-CN" dirty="0"/>
              <a:t>罗欢欣</a:t>
            </a:r>
            <a:r>
              <a:rPr lang="zh-CN" altLang="en-US" dirty="0"/>
              <a:t>、</a:t>
            </a:r>
            <a:r>
              <a:rPr lang="zh-CN" altLang="zh-CN" dirty="0"/>
              <a:t>马忠法、裴兆斌、袁泉、那力</a:t>
            </a:r>
            <a:r>
              <a:rPr lang="zh-CN" altLang="en-US" dirty="0"/>
              <a:t>、</a:t>
            </a:r>
            <a:r>
              <a:rPr lang="zh-CN" altLang="zh-CN" dirty="0"/>
              <a:t>高之国</a:t>
            </a:r>
            <a:r>
              <a:rPr lang="zh-CN" altLang="en-US" dirty="0"/>
              <a:t>等）</a:t>
            </a:r>
            <a:endParaRPr lang="zh-CN" altLang="zh-CN" dirty="0"/>
          </a:p>
          <a:p>
            <a:pPr>
              <a:lnSpc>
                <a:spcPct val="150000"/>
              </a:lnSpc>
              <a:buFont typeface="Wingdings" panose="05000000000000000000" pitchFamily="2" charset="2"/>
              <a:buChar char="Ø"/>
              <a:defRPr/>
            </a:pPr>
            <a:r>
              <a:rPr lang="zh-CN" altLang="zh-CN" dirty="0"/>
              <a:t>论证日本福岛核污水排海行为应承担国际法责任</a:t>
            </a:r>
            <a:r>
              <a:rPr lang="zh-CN" altLang="en-US" dirty="0"/>
              <a:t>（</a:t>
            </a:r>
            <a:r>
              <a:rPr lang="zh-CN" altLang="zh-CN" dirty="0"/>
              <a:t>尹生</a:t>
            </a:r>
            <a:r>
              <a:rPr lang="zh-CN" altLang="en-US" dirty="0"/>
              <a:t>、张进、</a:t>
            </a:r>
            <a:r>
              <a:rPr lang="zh-CN" altLang="zh-CN" dirty="0"/>
              <a:t>罗欢欣</a:t>
            </a:r>
            <a:r>
              <a:rPr lang="zh-CN" altLang="en-US" dirty="0"/>
              <a:t>等）</a:t>
            </a:r>
            <a:endParaRPr lang="en-US" altLang="zh-CN" dirty="0"/>
          </a:p>
          <a:p>
            <a:pPr>
              <a:lnSpc>
                <a:spcPct val="150000"/>
              </a:lnSpc>
              <a:buFont typeface="Wingdings" panose="05000000000000000000" pitchFamily="2" charset="2"/>
              <a:buChar char="Ø"/>
              <a:defRPr/>
            </a:pPr>
            <a:r>
              <a:rPr lang="zh-CN" altLang="zh-CN" dirty="0"/>
              <a:t>中国及国际社会如何应对核污水排放问题</a:t>
            </a:r>
            <a:r>
              <a:rPr lang="zh-CN" altLang="en-US" dirty="0"/>
              <a:t>（</a:t>
            </a:r>
            <a:r>
              <a:rPr lang="zh-CN" altLang="zh-CN" dirty="0"/>
              <a:t>任虎</a:t>
            </a:r>
            <a:r>
              <a:rPr lang="zh-CN" altLang="en-US" dirty="0"/>
              <a:t>、</a:t>
            </a:r>
            <a:r>
              <a:rPr lang="zh-CN" altLang="zh-CN" dirty="0"/>
              <a:t>马忠法</a:t>
            </a:r>
            <a:r>
              <a:rPr lang="zh-CN" altLang="en-US" dirty="0"/>
              <a:t>、</a:t>
            </a:r>
            <a:r>
              <a:rPr lang="zh-CN" altLang="zh-CN" dirty="0"/>
              <a:t>高之国</a:t>
            </a:r>
            <a:r>
              <a:rPr lang="zh-CN" altLang="en-US" dirty="0"/>
              <a:t>等）</a:t>
            </a:r>
            <a:endParaRPr lang="en-US" altLang="zh-CN" dirty="0"/>
          </a:p>
          <a:p>
            <a:pPr>
              <a:lnSpc>
                <a:spcPct val="150000"/>
              </a:lnSpc>
              <a:buFont typeface="Wingdings" panose="05000000000000000000" pitchFamily="2" charset="2"/>
              <a:buChar char="Ø"/>
              <a:defRPr/>
            </a:pPr>
            <a:r>
              <a:rPr lang="zh-CN" altLang="zh-CN" dirty="0"/>
              <a:t>论证日本福岛核污水排海行为涉及的其他法律问题</a:t>
            </a:r>
            <a:r>
              <a:rPr lang="zh-CN" altLang="en-US" dirty="0"/>
              <a:t>（</a:t>
            </a:r>
            <a:r>
              <a:rPr lang="zh-CN" altLang="zh-CN" dirty="0"/>
              <a:t>孙瑾</a:t>
            </a:r>
            <a:r>
              <a:rPr lang="zh-CN" altLang="en-US" dirty="0"/>
              <a:t>、黄玥、</a:t>
            </a:r>
            <a:r>
              <a:rPr lang="zh-CN" altLang="zh-CN" dirty="0"/>
              <a:t>余敏友</a:t>
            </a:r>
            <a:r>
              <a:rPr lang="zh-CN" altLang="en-US" dirty="0"/>
              <a:t>、</a:t>
            </a:r>
            <a:r>
              <a:rPr lang="zh-CN" altLang="zh-CN" dirty="0"/>
              <a:t>刘明全</a:t>
            </a:r>
            <a:r>
              <a:rPr lang="zh-CN" altLang="en-US" dirty="0"/>
              <a:t>等）</a:t>
            </a:r>
            <a:endParaRPr kumimoji="1" lang="en-US" altLang="zh-CN" sz="2400" dirty="0">
              <a:highlight>
                <a:srgbClr val="FFFF00"/>
              </a:highlight>
              <a:latin typeface="微软雅黑" panose="020B0503020204020204" pitchFamily="34" charset="-122"/>
              <a:ea typeface="微软雅黑" panose="020B0503020204020204" pitchFamily="34" charset="-122"/>
            </a:endParaRPr>
          </a:p>
        </p:txBody>
      </p:sp>
      <p:pic>
        <p:nvPicPr>
          <p:cNvPr id="6" name="图片 6" descr="SYSU LOGO.png">
            <a:extLst>
              <a:ext uri="{FF2B5EF4-FFF2-40B4-BE49-F238E27FC236}">
                <a16:creationId xmlns:a16="http://schemas.microsoft.com/office/drawing/2014/main" id="{C5070839-751A-488C-AC65-8E5E94FE5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4550" y="0"/>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EC07E190-B838-4AD5-BDAE-54FBFA0977E7}"/>
              </a:ext>
            </a:extLst>
          </p:cNvPr>
          <p:cNvSpPr txBox="1">
            <a:spLocks noChangeArrowheads="1"/>
          </p:cNvSpPr>
          <p:nvPr/>
        </p:nvSpPr>
        <p:spPr bwMode="auto">
          <a:xfrm>
            <a:off x="839416" y="0"/>
            <a:ext cx="8893175" cy="859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仿宋_GB2312"/>
              </a:defRPr>
            </a:lvl1pPr>
            <a:lvl2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2pPr>
            <a:lvl3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3pPr>
            <a:lvl4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4pPr>
            <a:lvl5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5pPr>
            <a:lvl6pPr marL="4572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6pPr>
            <a:lvl7pPr marL="9144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7pPr>
            <a:lvl8pPr marL="13716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8pPr>
            <a:lvl9pPr marL="18288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9pPr>
          </a:lstStyle>
          <a:p>
            <a:pPr>
              <a:buFontTx/>
              <a:defRPr/>
            </a:pPr>
            <a:r>
              <a:rPr kumimoji="1" lang="zh-CN" altLang="en-US" sz="4000" b="1" kern="0" dirty="0">
                <a:solidFill>
                  <a:srgbClr val="015726"/>
                </a:solidFill>
                <a:latin typeface="微软雅黑" panose="020B0503020204020204" pitchFamily="34" charset="-122"/>
                <a:ea typeface="微软雅黑" panose="020B0503020204020204" pitchFamily="34" charset="-122"/>
              </a:rPr>
              <a:t>国内有关该事件国际法学研究现状</a:t>
            </a:r>
            <a:r>
              <a:rPr kumimoji="1" lang="zh-CN" altLang="zh-CN" sz="4000" b="1" kern="0" dirty="0">
                <a:solidFill>
                  <a:srgbClr val="015726"/>
                </a:solidFill>
                <a:latin typeface="微软雅黑" panose="020B0503020204020204" pitchFamily="34" charset="-122"/>
                <a:ea typeface="微软雅黑" panose="020B0503020204020204" pitchFamily="34" charset="-122"/>
              </a:rPr>
              <a:t>分析</a:t>
            </a:r>
            <a:endParaRPr kumimoji="1" lang="en-US" altLang="zh-CN" sz="4000" b="1" kern="0" dirty="0">
              <a:solidFill>
                <a:srgbClr val="015726"/>
              </a:solidFill>
              <a:latin typeface="微软雅黑" panose="020B0503020204020204" pitchFamily="34" charset="-122"/>
              <a:ea typeface="微软雅黑" panose="020B0503020204020204" pitchFamily="34" charset="-122"/>
            </a:endParaRPr>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4579" name="内容占位符 2">
            <a:extLst>
              <a:ext uri="{FF2B5EF4-FFF2-40B4-BE49-F238E27FC236}">
                <a16:creationId xmlns:a16="http://schemas.microsoft.com/office/drawing/2014/main" id="{E73CE58E-5B13-4483-8213-76AEAB63C701}"/>
              </a:ext>
            </a:extLst>
          </p:cNvPr>
          <p:cNvSpPr>
            <a:spLocks noGrp="1" noChangeArrowheads="1"/>
          </p:cNvSpPr>
          <p:nvPr>
            <p:ph idx="1"/>
          </p:nvPr>
        </p:nvSpPr>
        <p:spPr>
          <a:xfrm>
            <a:off x="479376" y="859514"/>
            <a:ext cx="11449272" cy="5738136"/>
          </a:xfrm>
        </p:spPr>
        <p:txBody>
          <a:bodyPr>
            <a:normAutofit fontScale="70000" lnSpcReduction="20000"/>
          </a:bodyPr>
          <a:lstStyle/>
          <a:p>
            <a:pPr>
              <a:lnSpc>
                <a:spcPts val="3200"/>
              </a:lnSpc>
              <a:buFont typeface="Wingdings" panose="05000000000000000000" pitchFamily="2" charset="2"/>
              <a:buChar char="Ø"/>
              <a:defRPr/>
            </a:pPr>
            <a:r>
              <a:rPr lang="zh-CN" altLang="zh-CN" sz="2600" dirty="0"/>
              <a:t>截止</a:t>
            </a:r>
            <a:r>
              <a:rPr lang="en-US" altLang="zh-CN" sz="2600" dirty="0"/>
              <a:t>2023</a:t>
            </a:r>
            <a:r>
              <a:rPr lang="zh-CN" altLang="zh-CN" sz="2600" dirty="0"/>
              <a:t>年</a:t>
            </a:r>
            <a:r>
              <a:rPr lang="en-US" altLang="zh-CN" sz="2600" dirty="0"/>
              <a:t>1</a:t>
            </a:r>
            <a:r>
              <a:rPr lang="zh-CN" altLang="zh-CN" sz="2600" dirty="0"/>
              <a:t>月</a:t>
            </a:r>
            <a:r>
              <a:rPr lang="en-US" altLang="zh-CN" sz="2600" dirty="0"/>
              <a:t>22</a:t>
            </a:r>
            <a:r>
              <a:rPr lang="zh-CN" altLang="zh-CN" sz="2600" dirty="0"/>
              <a:t>日，分别</a:t>
            </a:r>
            <a:r>
              <a:rPr lang="zh-CN" altLang="zh-CN" sz="2600" dirty="0">
                <a:highlight>
                  <a:srgbClr val="B1E4CE"/>
                </a:highlight>
              </a:rPr>
              <a:t>通过</a:t>
            </a:r>
            <a:r>
              <a:rPr lang="en-US" altLang="zh-CN" sz="2600" dirty="0" err="1">
                <a:highlight>
                  <a:srgbClr val="B1E4CE"/>
                </a:highlight>
              </a:rPr>
              <a:t>Heinonline</a:t>
            </a:r>
            <a:r>
              <a:rPr lang="zh-CN" altLang="zh-CN" sz="2600" dirty="0">
                <a:highlight>
                  <a:srgbClr val="B1E4CE"/>
                </a:highlight>
              </a:rPr>
              <a:t>、</a:t>
            </a:r>
            <a:r>
              <a:rPr lang="en-US" altLang="zh-CN" sz="2600" dirty="0">
                <a:highlight>
                  <a:srgbClr val="B1E4CE"/>
                </a:highlight>
              </a:rPr>
              <a:t>Web of Science</a:t>
            </a:r>
            <a:r>
              <a:rPr lang="zh-CN" altLang="zh-CN" sz="2600" dirty="0">
                <a:highlight>
                  <a:srgbClr val="B1E4CE"/>
                </a:highlight>
              </a:rPr>
              <a:t>数据库检索</a:t>
            </a:r>
            <a:r>
              <a:rPr lang="zh-CN" altLang="en-US" sz="2600" dirty="0">
                <a:highlight>
                  <a:srgbClr val="B1E4CE"/>
                </a:highlight>
              </a:rPr>
              <a:t>英文</a:t>
            </a:r>
            <a:r>
              <a:rPr lang="zh-CN" altLang="zh-CN" sz="2600" dirty="0">
                <a:highlight>
                  <a:srgbClr val="B1E4CE"/>
                </a:highlight>
              </a:rPr>
              <a:t>文献</a:t>
            </a:r>
            <a:r>
              <a:rPr lang="zh-CN" altLang="zh-CN" sz="2600" dirty="0"/>
              <a:t>。</a:t>
            </a:r>
            <a:endParaRPr lang="en-US" altLang="zh-CN" sz="2600" dirty="0"/>
          </a:p>
          <a:p>
            <a:pPr>
              <a:lnSpc>
                <a:spcPts val="3200"/>
              </a:lnSpc>
              <a:buFont typeface="Wingdings" panose="05000000000000000000" pitchFamily="2" charset="2"/>
              <a:buChar char="Ø"/>
              <a:defRPr/>
            </a:pPr>
            <a:r>
              <a:rPr lang="zh-CN" altLang="zh-CN" sz="2600" dirty="0"/>
              <a:t>共得到</a:t>
            </a:r>
            <a:r>
              <a:rPr lang="en-US" altLang="zh-CN" sz="2600" dirty="0">
                <a:highlight>
                  <a:srgbClr val="B1E4CE"/>
                </a:highlight>
              </a:rPr>
              <a:t>20</a:t>
            </a:r>
            <a:r>
              <a:rPr lang="zh-CN" altLang="zh-CN" sz="2600" dirty="0">
                <a:highlight>
                  <a:srgbClr val="B1E4CE"/>
                </a:highlight>
              </a:rPr>
              <a:t>篇符合的</a:t>
            </a:r>
            <a:r>
              <a:rPr lang="zh-CN" altLang="en-US" sz="2600" dirty="0">
                <a:highlight>
                  <a:srgbClr val="B1E4CE"/>
                </a:highlight>
              </a:rPr>
              <a:t>英</a:t>
            </a:r>
            <a:r>
              <a:rPr lang="zh-CN" altLang="zh-CN" sz="2600" dirty="0">
                <a:highlight>
                  <a:srgbClr val="B1E4CE"/>
                </a:highlight>
              </a:rPr>
              <a:t>文文献</a:t>
            </a:r>
            <a:r>
              <a:rPr lang="zh-CN" altLang="zh-CN" sz="2600" dirty="0"/>
              <a:t>，其中</a:t>
            </a:r>
            <a:r>
              <a:rPr lang="en-US" altLang="zh-CN" sz="2600" dirty="0"/>
              <a:t>2011</a:t>
            </a:r>
            <a:r>
              <a:rPr lang="zh-CN" altLang="zh-CN" sz="2600" dirty="0"/>
              <a:t>年</a:t>
            </a:r>
            <a:r>
              <a:rPr lang="en-US" altLang="zh-CN" sz="2600" dirty="0"/>
              <a:t>3</a:t>
            </a:r>
            <a:r>
              <a:rPr lang="zh-CN" altLang="zh-CN" sz="2600" dirty="0"/>
              <a:t>篇、</a:t>
            </a:r>
            <a:r>
              <a:rPr lang="en-US" altLang="zh-CN" sz="2600" dirty="0"/>
              <a:t>2012</a:t>
            </a:r>
            <a:r>
              <a:rPr lang="zh-CN" altLang="zh-CN" sz="2600" dirty="0"/>
              <a:t>年</a:t>
            </a:r>
            <a:r>
              <a:rPr lang="en-US" altLang="zh-CN" sz="2600" dirty="0"/>
              <a:t>4</a:t>
            </a:r>
            <a:r>
              <a:rPr lang="zh-CN" altLang="zh-CN" sz="2600" dirty="0"/>
              <a:t>篇、</a:t>
            </a:r>
            <a:r>
              <a:rPr lang="en-US" altLang="zh-CN" sz="2600" dirty="0"/>
              <a:t>2013</a:t>
            </a:r>
            <a:r>
              <a:rPr lang="zh-CN" altLang="zh-CN" sz="2600" dirty="0"/>
              <a:t>年</a:t>
            </a:r>
            <a:r>
              <a:rPr lang="en-US" altLang="zh-CN" sz="2600" dirty="0"/>
              <a:t>1</a:t>
            </a:r>
            <a:r>
              <a:rPr lang="zh-CN" altLang="zh-CN" sz="2600" dirty="0"/>
              <a:t>篇、</a:t>
            </a:r>
            <a:r>
              <a:rPr lang="en-US" altLang="zh-CN" sz="2600" dirty="0"/>
              <a:t>2021</a:t>
            </a:r>
            <a:r>
              <a:rPr lang="zh-CN" altLang="zh-CN" sz="2600" dirty="0"/>
              <a:t>年</a:t>
            </a:r>
            <a:r>
              <a:rPr lang="en-US" altLang="zh-CN" sz="2600" dirty="0"/>
              <a:t>5</a:t>
            </a:r>
            <a:r>
              <a:rPr lang="zh-CN" altLang="zh-CN" sz="2600" dirty="0"/>
              <a:t>篇、</a:t>
            </a:r>
            <a:r>
              <a:rPr lang="en-US" altLang="zh-CN" sz="2600" dirty="0"/>
              <a:t>2022</a:t>
            </a:r>
            <a:r>
              <a:rPr lang="zh-CN" altLang="zh-CN" sz="2600" dirty="0"/>
              <a:t>年</a:t>
            </a:r>
            <a:r>
              <a:rPr lang="en-US" altLang="zh-CN" sz="2600" dirty="0"/>
              <a:t>7</a:t>
            </a:r>
            <a:r>
              <a:rPr lang="zh-CN" altLang="zh-CN" sz="2600" dirty="0"/>
              <a:t>篇。</a:t>
            </a:r>
            <a:r>
              <a:rPr lang="en-US" altLang="zh-CN" sz="2600" dirty="0"/>
              <a:t>8</a:t>
            </a:r>
            <a:r>
              <a:rPr lang="zh-CN" altLang="zh-CN" sz="2600" dirty="0"/>
              <a:t>篇</a:t>
            </a:r>
            <a:r>
              <a:rPr lang="zh-CN" altLang="en-US" sz="2600" dirty="0"/>
              <a:t>（中）</a:t>
            </a:r>
            <a:r>
              <a:rPr lang="zh-CN" altLang="zh-CN" sz="2600" dirty="0"/>
              <a:t>，</a:t>
            </a:r>
            <a:r>
              <a:rPr lang="en-US" altLang="zh-CN" sz="2600" dirty="0"/>
              <a:t>10</a:t>
            </a:r>
            <a:r>
              <a:rPr lang="zh-CN" altLang="zh-CN" sz="2600" dirty="0"/>
              <a:t>篇</a:t>
            </a:r>
            <a:r>
              <a:rPr lang="zh-CN" altLang="en-US" sz="2600" dirty="0"/>
              <a:t>（韩）</a:t>
            </a:r>
            <a:r>
              <a:rPr lang="zh-CN" altLang="zh-CN" sz="2600" dirty="0"/>
              <a:t>，</a:t>
            </a:r>
            <a:r>
              <a:rPr lang="en-US" altLang="zh-CN" sz="2600" dirty="0"/>
              <a:t>2</a:t>
            </a:r>
            <a:r>
              <a:rPr lang="zh-CN" altLang="zh-CN" sz="2600" dirty="0"/>
              <a:t>篇</a:t>
            </a:r>
            <a:r>
              <a:rPr lang="zh-CN" altLang="en-US" sz="2600" dirty="0"/>
              <a:t>（</a:t>
            </a:r>
            <a:r>
              <a:rPr lang="zh-CN" altLang="zh-CN" sz="2600" dirty="0"/>
              <a:t>其他国家</a:t>
            </a:r>
            <a:r>
              <a:rPr lang="zh-CN" altLang="en-US" sz="2600" dirty="0"/>
              <a:t>）（中、韩</a:t>
            </a:r>
            <a:r>
              <a:rPr lang="zh-CN" altLang="zh-CN" sz="2600" dirty="0"/>
              <a:t>关注度较高</a:t>
            </a:r>
            <a:r>
              <a:rPr lang="zh-CN" altLang="en-US" sz="2600" dirty="0"/>
              <a:t>）</a:t>
            </a:r>
            <a:endParaRPr lang="en-US" altLang="zh-CN" sz="2600" dirty="0"/>
          </a:p>
          <a:p>
            <a:pPr>
              <a:lnSpc>
                <a:spcPts val="3200"/>
              </a:lnSpc>
              <a:buFont typeface="Wingdings" panose="05000000000000000000" pitchFamily="2" charset="2"/>
              <a:buChar char="Ø"/>
              <a:defRPr/>
            </a:pPr>
            <a:r>
              <a:rPr lang="zh-CN" altLang="zh-CN" sz="2600" dirty="0"/>
              <a:t>日本核污水排放是否违反国际法义务，中国学者观点统一一致，国外学者观点不一</a:t>
            </a:r>
            <a:r>
              <a:rPr lang="zh-CN" altLang="en-US" sz="2600" dirty="0"/>
              <a:t>（不违反</a:t>
            </a:r>
            <a:r>
              <a:rPr lang="en-US" altLang="zh-CN" sz="2600" dirty="0"/>
              <a:t>Vs </a:t>
            </a:r>
            <a:r>
              <a:rPr lang="zh-CN" altLang="en-US" sz="2600" dirty="0"/>
              <a:t>违反）</a:t>
            </a:r>
            <a:r>
              <a:rPr lang="zh-CN" altLang="zh-CN" sz="2600" dirty="0"/>
              <a:t>。</a:t>
            </a:r>
            <a:endParaRPr lang="en-US" altLang="zh-CN" sz="2600" dirty="0"/>
          </a:p>
          <a:p>
            <a:pPr>
              <a:lnSpc>
                <a:spcPts val="3200"/>
              </a:lnSpc>
              <a:buFont typeface="Wingdings" panose="05000000000000000000" pitchFamily="2" charset="2"/>
              <a:buChar char="Ø"/>
              <a:defRPr/>
            </a:pPr>
            <a:r>
              <a:rPr lang="zh-CN" altLang="zh-CN" sz="2600" dirty="0"/>
              <a:t>通过</a:t>
            </a:r>
            <a:r>
              <a:rPr lang="zh-CN" altLang="zh-CN" sz="2600" dirty="0">
                <a:highlight>
                  <a:srgbClr val="B1E4CE"/>
                </a:highlight>
              </a:rPr>
              <a:t>在</a:t>
            </a:r>
            <a:r>
              <a:rPr lang="en-US" altLang="zh-CN" sz="2600" dirty="0">
                <a:highlight>
                  <a:srgbClr val="B1E4CE"/>
                </a:highlight>
              </a:rPr>
              <a:t>CINII</a:t>
            </a:r>
            <a:r>
              <a:rPr lang="zh-CN" altLang="zh-CN" sz="2600" dirty="0">
                <a:highlight>
                  <a:srgbClr val="B1E4CE"/>
                </a:highlight>
              </a:rPr>
              <a:t>日文论文数据库</a:t>
            </a:r>
            <a:r>
              <a:rPr lang="zh-CN" altLang="en-US" sz="2600" dirty="0"/>
              <a:t>，检索日文文献三篇</a:t>
            </a:r>
            <a:endParaRPr lang="en-US" altLang="zh-CN" sz="2600" dirty="0"/>
          </a:p>
          <a:p>
            <a:pPr>
              <a:lnSpc>
                <a:spcPts val="3200"/>
              </a:lnSpc>
              <a:buFont typeface="Wingdings" panose="05000000000000000000" pitchFamily="2" charset="2"/>
              <a:buChar char="Ø"/>
              <a:defRPr/>
            </a:pPr>
            <a:r>
              <a:rPr lang="zh-CN" altLang="en-US" sz="2600" dirty="0"/>
              <a:t>区别于其他国家学者</a:t>
            </a:r>
            <a:r>
              <a:rPr lang="zh-CN" altLang="zh-CN" sz="2600" dirty="0"/>
              <a:t>研究结论，日本学者首先都是采用“</a:t>
            </a:r>
            <a:r>
              <a:rPr lang="zh-CN" altLang="zh-CN" sz="2600" u="sng" dirty="0"/>
              <a:t>经处理的水</a:t>
            </a:r>
            <a:r>
              <a:rPr lang="zh-CN" altLang="zh-CN" sz="2600" dirty="0"/>
              <a:t>”的文字表达，</a:t>
            </a:r>
            <a:r>
              <a:rPr lang="zh-CN" altLang="en-US" sz="2600" dirty="0"/>
              <a:t>未</a:t>
            </a:r>
            <a:r>
              <a:rPr lang="zh-CN" altLang="zh-CN" sz="2600" dirty="0"/>
              <a:t>使用核污水或者污染水，与日本政府对外公开发布信息表述保持一致。其次都是论证日本核污水排放行为</a:t>
            </a:r>
            <a:r>
              <a:rPr lang="zh-CN" altLang="zh-CN" sz="2600" u="sng" dirty="0"/>
              <a:t>不违反国际法</a:t>
            </a:r>
            <a:r>
              <a:rPr lang="zh-CN" altLang="zh-CN" sz="2600" dirty="0"/>
              <a:t>。</a:t>
            </a:r>
            <a:endParaRPr lang="en-US" altLang="zh-CN" sz="2600" dirty="0"/>
          </a:p>
          <a:p>
            <a:pPr>
              <a:lnSpc>
                <a:spcPts val="3200"/>
              </a:lnSpc>
              <a:buFont typeface="Wingdings" panose="05000000000000000000" pitchFamily="2" charset="2"/>
              <a:buChar char="Ø"/>
              <a:defRPr/>
            </a:pPr>
            <a:r>
              <a:rPr lang="zh-CN" altLang="zh-CN" sz="2600" dirty="0"/>
              <a:t>东北大学法学研究部西本健太郎教授</a:t>
            </a:r>
            <a:r>
              <a:rPr lang="zh-CN" altLang="en-US" sz="2600" dirty="0"/>
              <a:t>：</a:t>
            </a:r>
            <a:r>
              <a:rPr lang="zh-CN" altLang="zh-CN" sz="2600" dirty="0"/>
              <a:t>国际原子能机构制定的安全标准以及关于核能利用的国际条约确定的安全基准，</a:t>
            </a:r>
            <a:r>
              <a:rPr lang="zh-CN" altLang="zh-CN" sz="2600" u="sng" dirty="0"/>
              <a:t>不具有法律拘束力</a:t>
            </a:r>
            <a:r>
              <a:rPr lang="zh-CN" altLang="en-US" sz="2600" dirty="0"/>
              <a:t>，</a:t>
            </a:r>
            <a:r>
              <a:rPr lang="zh-CN" altLang="zh-CN" sz="2600" dirty="0"/>
              <a:t>审慎考虑后选择了向海洋排放的处理方法，认为日本已经</a:t>
            </a:r>
            <a:r>
              <a:rPr lang="zh-CN" altLang="zh-CN" sz="2600" u="sng" dirty="0"/>
              <a:t>遵守了国际法一般义务</a:t>
            </a:r>
            <a:endParaRPr lang="en-US" altLang="zh-CN" sz="2600" u="sng" dirty="0"/>
          </a:p>
          <a:p>
            <a:pPr>
              <a:lnSpc>
                <a:spcPts val="3200"/>
              </a:lnSpc>
              <a:buFont typeface="Wingdings" panose="05000000000000000000" pitchFamily="2" charset="2"/>
              <a:buChar char="Ø"/>
              <a:defRPr/>
            </a:pPr>
            <a:r>
              <a:rPr lang="zh-CN" altLang="zh-CN" sz="2600" dirty="0"/>
              <a:t>日本摄南大学法学部鸟谷部壤</a:t>
            </a:r>
            <a:r>
              <a:rPr lang="zh-CN" altLang="en-US" sz="2600" dirty="0"/>
              <a:t>：日本</a:t>
            </a:r>
            <a:r>
              <a:rPr lang="zh-CN" altLang="en-US" sz="2600" u="sng" dirty="0"/>
              <a:t>不违反海洋法公约</a:t>
            </a:r>
            <a:r>
              <a:rPr lang="zh-CN" altLang="en-US" sz="2600" dirty="0"/>
              <a:t>中</a:t>
            </a:r>
            <a:r>
              <a:rPr lang="zh-CN" altLang="zh-CN" sz="2600" u="sng" dirty="0"/>
              <a:t>合理注意以及防止和减少污染的义务、防止跨界环境损害的义务</a:t>
            </a:r>
            <a:r>
              <a:rPr lang="zh-CN" altLang="zh-CN" sz="2600" dirty="0"/>
              <a:t>等内容</a:t>
            </a:r>
          </a:p>
          <a:p>
            <a:pPr marL="0" indent="0">
              <a:lnSpc>
                <a:spcPct val="150000"/>
              </a:lnSpc>
              <a:buNone/>
              <a:defRPr/>
            </a:pPr>
            <a:endParaRPr kumimoji="1" lang="en-US" altLang="zh-CN" sz="2400" dirty="0">
              <a:highlight>
                <a:srgbClr val="FFFF00"/>
              </a:highlight>
              <a:latin typeface="微软雅黑" panose="020B0503020204020204" pitchFamily="34" charset="-122"/>
              <a:ea typeface="微软雅黑" panose="020B0503020204020204" pitchFamily="34" charset="-122"/>
            </a:endParaRPr>
          </a:p>
        </p:txBody>
      </p:sp>
      <p:pic>
        <p:nvPicPr>
          <p:cNvPr id="6" name="图片 6" descr="SYSU LOGO.png">
            <a:extLst>
              <a:ext uri="{FF2B5EF4-FFF2-40B4-BE49-F238E27FC236}">
                <a16:creationId xmlns:a16="http://schemas.microsoft.com/office/drawing/2014/main" id="{C5070839-751A-488C-AC65-8E5E94FE5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4550" y="0"/>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EC07E190-B838-4AD5-BDAE-54FBFA0977E7}"/>
              </a:ext>
            </a:extLst>
          </p:cNvPr>
          <p:cNvSpPr txBox="1">
            <a:spLocks noChangeArrowheads="1"/>
          </p:cNvSpPr>
          <p:nvPr/>
        </p:nvSpPr>
        <p:spPr bwMode="auto">
          <a:xfrm>
            <a:off x="839416" y="0"/>
            <a:ext cx="8893175" cy="859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仿宋_GB2312"/>
              </a:defRPr>
            </a:lvl1pPr>
            <a:lvl2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2pPr>
            <a:lvl3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3pPr>
            <a:lvl4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4pPr>
            <a:lvl5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5pPr>
            <a:lvl6pPr marL="4572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6pPr>
            <a:lvl7pPr marL="9144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7pPr>
            <a:lvl8pPr marL="13716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8pPr>
            <a:lvl9pPr marL="18288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9pPr>
          </a:lstStyle>
          <a:p>
            <a:pPr>
              <a:buFontTx/>
              <a:defRPr/>
            </a:pPr>
            <a:r>
              <a:rPr kumimoji="1" lang="zh-CN" altLang="en-US" sz="4000" b="1" kern="0" dirty="0">
                <a:solidFill>
                  <a:srgbClr val="015726"/>
                </a:solidFill>
                <a:latin typeface="微软雅黑" panose="020B0503020204020204" pitchFamily="34" charset="-122"/>
                <a:ea typeface="微软雅黑" panose="020B0503020204020204" pitchFamily="34" charset="-122"/>
              </a:rPr>
              <a:t>国外有关该事件国际法学研究现状</a:t>
            </a:r>
            <a:r>
              <a:rPr kumimoji="1" lang="zh-CN" altLang="zh-CN" sz="4000" b="1" kern="0" dirty="0">
                <a:solidFill>
                  <a:srgbClr val="015726"/>
                </a:solidFill>
                <a:latin typeface="微软雅黑" panose="020B0503020204020204" pitchFamily="34" charset="-122"/>
                <a:ea typeface="微软雅黑" panose="020B0503020204020204" pitchFamily="34" charset="-122"/>
              </a:rPr>
              <a:t>分析</a:t>
            </a:r>
            <a:endParaRPr kumimoji="1" lang="en-US" altLang="zh-CN" sz="4000" b="1" kern="0" dirty="0">
              <a:solidFill>
                <a:srgbClr val="01572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81163623"/>
      </p:ext>
    </p:extLst>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图片 6" descr="SYSU LOGO.png">
            <a:extLst>
              <a:ext uri="{FF2B5EF4-FFF2-40B4-BE49-F238E27FC236}">
                <a16:creationId xmlns:a16="http://schemas.microsoft.com/office/drawing/2014/main" id="{1D199636-F0D3-4D7D-B35D-817EDC824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58852" y="136813"/>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圆角 8">
            <a:extLst>
              <a:ext uri="{FF2B5EF4-FFF2-40B4-BE49-F238E27FC236}">
                <a16:creationId xmlns:a16="http://schemas.microsoft.com/office/drawing/2014/main" id="{5F730275-D1DE-4AA6-AB92-9E8E08D48903}"/>
              </a:ext>
            </a:extLst>
          </p:cNvPr>
          <p:cNvSpPr/>
          <p:nvPr/>
        </p:nvSpPr>
        <p:spPr bwMode="auto">
          <a:xfrm>
            <a:off x="1850565" y="864960"/>
            <a:ext cx="7701835"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日本</a:t>
            </a:r>
            <a:r>
              <a:rPr lang="zh-CN" altLang="zh-CN" sz="2800" noProof="1">
                <a:latin typeface="微软雅黑" panose="020B0503020204020204" pitchFamily="34" charset="-122"/>
                <a:ea typeface="微软雅黑" panose="020B0503020204020204" pitchFamily="34" charset="-122"/>
              </a:rPr>
              <a:t>福岛核污水</a:t>
            </a:r>
            <a:r>
              <a:rPr lang="zh-CN" altLang="en-US" sz="2800" noProof="1">
                <a:latin typeface="微软雅黑" panose="020B0503020204020204" pitchFamily="34" charset="-122"/>
                <a:ea typeface="微软雅黑" panose="020B0503020204020204" pitchFamily="34" charset="-122"/>
              </a:rPr>
              <a:t>海洋处置的背景</a:t>
            </a:r>
            <a:r>
              <a:rPr lang="en-US" altLang="zh-CN" sz="2800" noProof="1">
                <a:latin typeface="微软雅黑" panose="020B0503020204020204" pitchFamily="34" charset="-122"/>
                <a:ea typeface="微软雅黑" panose="020B0503020204020204" pitchFamily="34" charset="-122"/>
              </a:rPr>
              <a:t>        </a:t>
            </a:r>
          </a:p>
        </p:txBody>
      </p:sp>
      <p:sp>
        <p:nvSpPr>
          <p:cNvPr id="16" name="矩形: 圆角 15">
            <a:extLst>
              <a:ext uri="{FF2B5EF4-FFF2-40B4-BE49-F238E27FC236}">
                <a16:creationId xmlns:a16="http://schemas.microsoft.com/office/drawing/2014/main" id="{91BF72C2-9244-4ED4-9A36-9DF7C185B680}"/>
              </a:ext>
            </a:extLst>
          </p:cNvPr>
          <p:cNvSpPr/>
          <p:nvPr/>
        </p:nvSpPr>
        <p:spPr bwMode="auto">
          <a:xfrm>
            <a:off x="1849047" y="2308802"/>
            <a:ext cx="7700317"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国内有关核污水海洋处置的国际法研究现状</a:t>
            </a:r>
            <a:r>
              <a:rPr lang="en-US" altLang="zh-CN" sz="2800" noProof="1">
                <a:latin typeface="微软雅黑" panose="020B0503020204020204" pitchFamily="34" charset="-122"/>
                <a:ea typeface="微软雅黑" panose="020B0503020204020204" pitchFamily="34" charset="-122"/>
              </a:rPr>
              <a:t>   </a:t>
            </a:r>
          </a:p>
        </p:txBody>
      </p:sp>
      <p:sp>
        <p:nvSpPr>
          <p:cNvPr id="10" name="矩形: 圆角 9">
            <a:extLst>
              <a:ext uri="{FF2B5EF4-FFF2-40B4-BE49-F238E27FC236}">
                <a16:creationId xmlns:a16="http://schemas.microsoft.com/office/drawing/2014/main" id="{55944DE2-8897-4E59-A573-8B708A8876D9}"/>
              </a:ext>
            </a:extLst>
          </p:cNvPr>
          <p:cNvSpPr/>
          <p:nvPr/>
        </p:nvSpPr>
        <p:spPr bwMode="auto">
          <a:xfrm>
            <a:off x="1055441" y="3627944"/>
            <a:ext cx="9073008"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solidFill>
                  <a:srgbClr val="C0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rPr>
              <a:t>对现有国际法研究的评价和思考</a:t>
            </a:r>
            <a:endParaRPr lang="en-US" altLang="zh-CN" sz="2800" noProof="1">
              <a:solidFill>
                <a:srgbClr val="C0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endParaRPr>
          </a:p>
        </p:txBody>
      </p:sp>
      <p:sp>
        <p:nvSpPr>
          <p:cNvPr id="12" name="矩形: 圆角 11">
            <a:extLst>
              <a:ext uri="{FF2B5EF4-FFF2-40B4-BE49-F238E27FC236}">
                <a16:creationId xmlns:a16="http://schemas.microsoft.com/office/drawing/2014/main" id="{3B169CA8-DB2F-453F-978A-9C98EC8A98B7}"/>
              </a:ext>
            </a:extLst>
          </p:cNvPr>
          <p:cNvSpPr/>
          <p:nvPr/>
        </p:nvSpPr>
        <p:spPr bwMode="auto">
          <a:xfrm>
            <a:off x="1849047" y="5009438"/>
            <a:ext cx="7703353"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结束语</a:t>
            </a:r>
            <a:endParaRPr lang="zh-CN" altLang="zh-CN" sz="2800" noProof="1">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45141488"/>
      </p:ext>
    </p:extLst>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4579" name="内容占位符 2">
            <a:extLst>
              <a:ext uri="{FF2B5EF4-FFF2-40B4-BE49-F238E27FC236}">
                <a16:creationId xmlns:a16="http://schemas.microsoft.com/office/drawing/2014/main" id="{E73CE58E-5B13-4483-8213-76AEAB63C701}"/>
              </a:ext>
            </a:extLst>
          </p:cNvPr>
          <p:cNvSpPr>
            <a:spLocks noGrp="1" noChangeArrowheads="1"/>
          </p:cNvSpPr>
          <p:nvPr>
            <p:ph idx="1"/>
          </p:nvPr>
        </p:nvSpPr>
        <p:spPr>
          <a:xfrm>
            <a:off x="479376" y="1340768"/>
            <a:ext cx="11449272" cy="5256882"/>
          </a:xfrm>
        </p:spPr>
        <p:txBody>
          <a:bodyPr>
            <a:normAutofit/>
          </a:bodyPr>
          <a:lstStyle/>
          <a:p>
            <a:pPr marL="358775" indent="-358775">
              <a:lnSpc>
                <a:spcPts val="3200"/>
              </a:lnSpc>
              <a:buFont typeface="Wingdings" panose="05000000000000000000" pitchFamily="2" charset="2"/>
              <a:buChar char="p"/>
              <a:defRPr/>
            </a:pPr>
            <a:r>
              <a:rPr lang="zh-CN" altLang="zh-CN" dirty="0"/>
              <a:t>研究成果略显同质化，重复性或相同性研究内容比例偏高。</a:t>
            </a:r>
            <a:r>
              <a:rPr lang="zh-CN" altLang="en-US" dirty="0"/>
              <a:t>（针对某单一公约）</a:t>
            </a:r>
            <a:endParaRPr lang="en-US" altLang="zh-CN" dirty="0"/>
          </a:p>
          <a:p>
            <a:pPr marL="358775" indent="-358775">
              <a:lnSpc>
                <a:spcPts val="3200"/>
              </a:lnSpc>
              <a:buFont typeface="Wingdings" panose="05000000000000000000" pitchFamily="2" charset="2"/>
              <a:buChar char="p"/>
              <a:defRPr/>
            </a:pPr>
            <a:r>
              <a:rPr lang="zh-CN" altLang="zh-CN" dirty="0"/>
              <a:t>涉及相关专业术语的规范表达还有待统一、明晰。使用“核污水”“核废水”“</a:t>
            </a:r>
            <a:r>
              <a:rPr lang="en-US" altLang="zh-CN" dirty="0"/>
              <a:t>ALPS</a:t>
            </a:r>
            <a:r>
              <a:rPr lang="zh-CN" altLang="zh-CN" dirty="0"/>
              <a:t>处理水”“处理水”“排放”“处置”等不同措辞用语</a:t>
            </a:r>
            <a:endParaRPr lang="en-US" altLang="zh-CN" dirty="0"/>
          </a:p>
          <a:p>
            <a:pPr marL="358775" indent="-358775">
              <a:lnSpc>
                <a:spcPts val="3200"/>
              </a:lnSpc>
              <a:buFont typeface="Wingdings" panose="05000000000000000000" pitchFamily="2" charset="2"/>
              <a:buChar char="p"/>
              <a:defRPr/>
            </a:pPr>
            <a:r>
              <a:rPr lang="zh-CN" altLang="zh-CN" dirty="0"/>
              <a:t>对国际原子能机构安全标准体系的深入系统研究存在缺失。</a:t>
            </a:r>
            <a:endParaRPr lang="en-US" altLang="zh-CN" dirty="0"/>
          </a:p>
          <a:p>
            <a:pPr marL="358775" indent="-358775">
              <a:lnSpc>
                <a:spcPts val="3200"/>
              </a:lnSpc>
              <a:buFont typeface="Wingdings" panose="05000000000000000000" pitchFamily="2" charset="2"/>
              <a:buChar char="p"/>
              <a:defRPr/>
            </a:pPr>
            <a:r>
              <a:rPr lang="zh-CN" altLang="zh-CN" dirty="0"/>
              <a:t>探索核污水排放应对策略的可行性研究方面还有待实践检验</a:t>
            </a:r>
            <a:endParaRPr lang="en-US" altLang="zh-CN" dirty="0"/>
          </a:p>
          <a:p>
            <a:pPr marL="358775" indent="-358775">
              <a:lnSpc>
                <a:spcPts val="3200"/>
              </a:lnSpc>
              <a:buFont typeface="Wingdings" panose="05000000000000000000" pitchFamily="2" charset="2"/>
              <a:buChar char="p"/>
              <a:defRPr/>
            </a:pPr>
            <a:r>
              <a:rPr lang="zh-CN" altLang="zh-CN" dirty="0"/>
              <a:t>对</a:t>
            </a:r>
            <a:r>
              <a:rPr lang="zh-CN" altLang="en-US" dirty="0"/>
              <a:t>国外</a:t>
            </a:r>
            <a:r>
              <a:rPr lang="zh-CN" altLang="zh-CN" dirty="0"/>
              <a:t>学者</a:t>
            </a:r>
            <a:r>
              <a:rPr lang="zh-CN" altLang="en-US" dirty="0"/>
              <a:t>（</a:t>
            </a:r>
            <a:r>
              <a:rPr lang="zh-CN" altLang="en-US" u="sng" dirty="0"/>
              <a:t>日本</a:t>
            </a:r>
            <a:r>
              <a:rPr lang="zh-CN" altLang="en-US" dirty="0"/>
              <a:t>）</a:t>
            </a:r>
            <a:r>
              <a:rPr lang="zh-CN" altLang="zh-CN" dirty="0"/>
              <a:t>的相关跟踪研究需要加强。</a:t>
            </a:r>
            <a:r>
              <a:rPr lang="zh-CN" altLang="en-US" dirty="0"/>
              <a:t>（日文语言限制</a:t>
            </a:r>
            <a:r>
              <a:rPr lang="en-US" altLang="zh-CN" dirty="0"/>
              <a:t>+</a:t>
            </a:r>
            <a:r>
              <a:rPr lang="zh-CN" altLang="en-US" dirty="0"/>
              <a:t>线上资源有限）</a:t>
            </a:r>
            <a:endParaRPr kumimoji="1" lang="en-US" altLang="zh-CN" sz="2400" dirty="0">
              <a:highlight>
                <a:srgbClr val="FFFF00"/>
              </a:highlight>
              <a:latin typeface="微软雅黑" panose="020B0503020204020204" pitchFamily="34" charset="-122"/>
              <a:ea typeface="微软雅黑" panose="020B0503020204020204" pitchFamily="34" charset="-122"/>
            </a:endParaRPr>
          </a:p>
        </p:txBody>
      </p:sp>
      <p:pic>
        <p:nvPicPr>
          <p:cNvPr id="6" name="图片 6" descr="SYSU LOGO.png">
            <a:extLst>
              <a:ext uri="{FF2B5EF4-FFF2-40B4-BE49-F238E27FC236}">
                <a16:creationId xmlns:a16="http://schemas.microsoft.com/office/drawing/2014/main" id="{C5070839-751A-488C-AC65-8E5E94FE5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4550" y="0"/>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EC07E190-B838-4AD5-BDAE-54FBFA0977E7}"/>
              </a:ext>
            </a:extLst>
          </p:cNvPr>
          <p:cNvSpPr txBox="1">
            <a:spLocks noChangeArrowheads="1"/>
          </p:cNvSpPr>
          <p:nvPr/>
        </p:nvSpPr>
        <p:spPr bwMode="auto">
          <a:xfrm>
            <a:off x="839416" y="0"/>
            <a:ext cx="9649072" cy="859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仿宋_GB2312"/>
              </a:defRPr>
            </a:lvl1pPr>
            <a:lvl2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2pPr>
            <a:lvl3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3pPr>
            <a:lvl4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4pPr>
            <a:lvl5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5pPr>
            <a:lvl6pPr marL="4572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6pPr>
            <a:lvl7pPr marL="9144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7pPr>
            <a:lvl8pPr marL="13716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8pPr>
            <a:lvl9pPr marL="18288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9pPr>
          </a:lstStyle>
          <a:p>
            <a:pPr>
              <a:buFontTx/>
              <a:defRPr/>
            </a:pPr>
            <a:r>
              <a:rPr kumimoji="1" lang="zh-CN" altLang="en-US" sz="4000" b="1" kern="0" dirty="0">
                <a:solidFill>
                  <a:srgbClr val="015726"/>
                </a:solidFill>
                <a:latin typeface="微软雅黑" panose="020B0503020204020204" pitchFamily="34" charset="-122"/>
                <a:ea typeface="微软雅黑" panose="020B0503020204020204" pitchFamily="34" charset="-122"/>
              </a:rPr>
              <a:t>国内外有关研究评价与思考</a:t>
            </a:r>
            <a:endParaRPr kumimoji="1" lang="en-US" altLang="zh-CN" sz="4000" b="1" kern="0" dirty="0">
              <a:solidFill>
                <a:srgbClr val="01572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05355904"/>
      </p:ext>
    </p:extLst>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图片 6" descr="SYSU LOGO.png">
            <a:extLst>
              <a:ext uri="{FF2B5EF4-FFF2-40B4-BE49-F238E27FC236}">
                <a16:creationId xmlns:a16="http://schemas.microsoft.com/office/drawing/2014/main" id="{1D199636-F0D3-4D7D-B35D-817EDC824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7186" y="110654"/>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圆角 8">
            <a:extLst>
              <a:ext uri="{FF2B5EF4-FFF2-40B4-BE49-F238E27FC236}">
                <a16:creationId xmlns:a16="http://schemas.microsoft.com/office/drawing/2014/main" id="{5F730275-D1DE-4AA6-AB92-9E8E08D48903}"/>
              </a:ext>
            </a:extLst>
          </p:cNvPr>
          <p:cNvSpPr/>
          <p:nvPr/>
        </p:nvSpPr>
        <p:spPr bwMode="auto">
          <a:xfrm>
            <a:off x="1850565" y="864960"/>
            <a:ext cx="7701835"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日本</a:t>
            </a:r>
            <a:r>
              <a:rPr lang="zh-CN" altLang="zh-CN" sz="2800" noProof="1">
                <a:latin typeface="微软雅黑" panose="020B0503020204020204" pitchFamily="34" charset="-122"/>
                <a:ea typeface="微软雅黑" panose="020B0503020204020204" pitchFamily="34" charset="-122"/>
              </a:rPr>
              <a:t>福岛核污水</a:t>
            </a:r>
            <a:r>
              <a:rPr lang="zh-CN" altLang="en-US" sz="2800" noProof="1">
                <a:latin typeface="微软雅黑" panose="020B0503020204020204" pitchFamily="34" charset="-122"/>
                <a:ea typeface="微软雅黑" panose="020B0503020204020204" pitchFamily="34" charset="-122"/>
              </a:rPr>
              <a:t>海洋处置的背景</a:t>
            </a:r>
            <a:r>
              <a:rPr lang="en-US" altLang="zh-CN" sz="2800" noProof="1">
                <a:latin typeface="微软雅黑" panose="020B0503020204020204" pitchFamily="34" charset="-122"/>
                <a:ea typeface="微软雅黑" panose="020B0503020204020204" pitchFamily="34" charset="-122"/>
              </a:rPr>
              <a:t>        </a:t>
            </a:r>
          </a:p>
        </p:txBody>
      </p:sp>
      <p:sp>
        <p:nvSpPr>
          <p:cNvPr id="16" name="矩形: 圆角 15">
            <a:extLst>
              <a:ext uri="{FF2B5EF4-FFF2-40B4-BE49-F238E27FC236}">
                <a16:creationId xmlns:a16="http://schemas.microsoft.com/office/drawing/2014/main" id="{91BF72C2-9244-4ED4-9A36-9DF7C185B680}"/>
              </a:ext>
            </a:extLst>
          </p:cNvPr>
          <p:cNvSpPr/>
          <p:nvPr/>
        </p:nvSpPr>
        <p:spPr bwMode="auto">
          <a:xfrm>
            <a:off x="1850565" y="2246453"/>
            <a:ext cx="7700317"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国内有关核污水海洋处置的国际法研究现状</a:t>
            </a:r>
            <a:r>
              <a:rPr lang="en-US" altLang="zh-CN" sz="2800" noProof="1">
                <a:latin typeface="微软雅黑" panose="020B0503020204020204" pitchFamily="34" charset="-122"/>
                <a:ea typeface="微软雅黑" panose="020B0503020204020204" pitchFamily="34" charset="-122"/>
              </a:rPr>
              <a:t>   </a:t>
            </a:r>
          </a:p>
        </p:txBody>
      </p:sp>
      <p:sp>
        <p:nvSpPr>
          <p:cNvPr id="10" name="矩形: 圆角 9">
            <a:extLst>
              <a:ext uri="{FF2B5EF4-FFF2-40B4-BE49-F238E27FC236}">
                <a16:creationId xmlns:a16="http://schemas.microsoft.com/office/drawing/2014/main" id="{55944DE2-8897-4E59-A573-8B708A8876D9}"/>
              </a:ext>
            </a:extLst>
          </p:cNvPr>
          <p:cNvSpPr/>
          <p:nvPr/>
        </p:nvSpPr>
        <p:spPr bwMode="auto">
          <a:xfrm>
            <a:off x="1849047" y="3627945"/>
            <a:ext cx="7701835"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对现有国际法研究的评价和思考</a:t>
            </a:r>
            <a:endParaRPr lang="en-US" altLang="zh-CN" sz="2800" noProof="1">
              <a:latin typeface="微软雅黑" panose="020B0503020204020204" pitchFamily="34" charset="-122"/>
              <a:ea typeface="微软雅黑" panose="020B0503020204020204" pitchFamily="34" charset="-122"/>
            </a:endParaRPr>
          </a:p>
        </p:txBody>
      </p:sp>
      <p:sp>
        <p:nvSpPr>
          <p:cNvPr id="12" name="矩形: 圆角 11">
            <a:extLst>
              <a:ext uri="{FF2B5EF4-FFF2-40B4-BE49-F238E27FC236}">
                <a16:creationId xmlns:a16="http://schemas.microsoft.com/office/drawing/2014/main" id="{3B169CA8-DB2F-453F-978A-9C98EC8A98B7}"/>
              </a:ext>
            </a:extLst>
          </p:cNvPr>
          <p:cNvSpPr/>
          <p:nvPr/>
        </p:nvSpPr>
        <p:spPr bwMode="auto">
          <a:xfrm>
            <a:off x="983432" y="5085184"/>
            <a:ext cx="9289032"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solidFill>
                  <a:srgbClr val="C0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rPr>
              <a:t>结语</a:t>
            </a:r>
            <a:endParaRPr lang="zh-CN" altLang="zh-CN" sz="2800" noProof="1">
              <a:solidFill>
                <a:srgbClr val="C00000"/>
              </a:solidFill>
              <a:effectLst>
                <a:glow rad="63500">
                  <a:schemeClr val="accent1">
                    <a:satMod val="175000"/>
                    <a:alpha val="40000"/>
                  </a:schemeClr>
                </a:glo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69849342"/>
      </p:ext>
    </p:extLst>
  </p:cSld>
  <p:clrMapOvr>
    <a:masterClrMapping/>
  </p:clrMapOvr>
  <p:transition spd="med">
    <p:random/>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5603" name="内容占位符 2">
            <a:extLst>
              <a:ext uri="{FF2B5EF4-FFF2-40B4-BE49-F238E27FC236}">
                <a16:creationId xmlns:a16="http://schemas.microsoft.com/office/drawing/2014/main" id="{A6D84CEA-D62D-4304-AEEF-4264EF84CBF2}"/>
              </a:ext>
            </a:extLst>
          </p:cNvPr>
          <p:cNvSpPr>
            <a:spLocks noGrp="1" noChangeArrowheads="1"/>
          </p:cNvSpPr>
          <p:nvPr>
            <p:ph idx="1"/>
          </p:nvPr>
        </p:nvSpPr>
        <p:spPr>
          <a:xfrm>
            <a:off x="263352" y="1052514"/>
            <a:ext cx="11665296" cy="5043487"/>
          </a:xfrm>
        </p:spPr>
        <p:txBody>
          <a:bodyPr/>
          <a:lstStyle/>
          <a:p>
            <a:pPr>
              <a:lnSpc>
                <a:spcPct val="150000"/>
              </a:lnSpc>
              <a:buFont typeface="Wingdings" panose="05000000000000000000" pitchFamily="2" charset="2"/>
              <a:buChar char="Ø"/>
              <a:defRPr/>
            </a:pPr>
            <a:r>
              <a:rPr lang="zh-CN" altLang="zh-CN" dirty="0"/>
              <a:t>日本福岛核污水排海计划因其环境危害性受到国际与日本国内舆论强烈抗议。</a:t>
            </a:r>
            <a:endParaRPr lang="en-US" altLang="zh-CN" dirty="0"/>
          </a:p>
          <a:p>
            <a:pPr>
              <a:lnSpc>
                <a:spcPct val="150000"/>
              </a:lnSpc>
              <a:buFont typeface="Wingdings" panose="05000000000000000000" pitchFamily="2" charset="2"/>
              <a:buChar char="Ø"/>
              <a:defRPr/>
            </a:pPr>
            <a:r>
              <a:rPr lang="zh-CN" altLang="zh-CN" dirty="0"/>
              <a:t>中国、韩国等周边国家不断通过外交等多种途径施压。</a:t>
            </a:r>
            <a:r>
              <a:rPr lang="zh-CN" altLang="en-US" dirty="0"/>
              <a:t>强调并敦促在采取排放措施前，日方应对</a:t>
            </a:r>
            <a:r>
              <a:rPr lang="zh-CN" altLang="zh-CN" u="sng" dirty="0"/>
              <a:t>排海方案的</a:t>
            </a:r>
            <a:r>
              <a:rPr lang="zh-CN" altLang="zh-CN" u="sng" dirty="0">
                <a:highlight>
                  <a:srgbClr val="B1E4CE"/>
                </a:highlight>
              </a:rPr>
              <a:t>正当性</a:t>
            </a:r>
            <a:r>
              <a:rPr lang="zh-CN" altLang="zh-CN" dirty="0"/>
              <a:t>、</a:t>
            </a:r>
            <a:r>
              <a:rPr lang="zh-CN" altLang="zh-CN" u="sng" dirty="0"/>
              <a:t>核污染水数据的</a:t>
            </a:r>
            <a:r>
              <a:rPr lang="zh-CN" altLang="zh-CN" u="sng" dirty="0">
                <a:highlight>
                  <a:srgbClr val="B1E4CE"/>
                </a:highlight>
              </a:rPr>
              <a:t>可靠性</a:t>
            </a:r>
            <a:r>
              <a:rPr lang="zh-CN" altLang="zh-CN" dirty="0"/>
              <a:t>、</a:t>
            </a:r>
            <a:r>
              <a:rPr lang="zh-CN" altLang="zh-CN" u="sng" dirty="0"/>
              <a:t>净化装置的</a:t>
            </a:r>
            <a:r>
              <a:rPr lang="zh-CN" altLang="zh-CN" u="sng" dirty="0">
                <a:highlight>
                  <a:srgbClr val="B1E4CE"/>
                </a:highlight>
              </a:rPr>
              <a:t>有效性</a:t>
            </a:r>
            <a:r>
              <a:rPr lang="zh-CN" altLang="zh-CN" dirty="0"/>
              <a:t>、</a:t>
            </a:r>
            <a:r>
              <a:rPr lang="zh-CN" altLang="en-US" u="sng" dirty="0"/>
              <a:t>对</a:t>
            </a:r>
            <a:r>
              <a:rPr lang="zh-CN" altLang="zh-CN" u="sng" dirty="0"/>
              <a:t>环境影响的</a:t>
            </a:r>
            <a:r>
              <a:rPr lang="zh-CN" altLang="zh-CN" u="sng" dirty="0">
                <a:highlight>
                  <a:srgbClr val="B1E4CE"/>
                </a:highlight>
              </a:rPr>
              <a:t>不确定性</a:t>
            </a:r>
            <a:r>
              <a:rPr lang="zh-CN" altLang="zh-CN" dirty="0"/>
              <a:t>等作出充分、可信的说明</a:t>
            </a:r>
            <a:endParaRPr lang="en-US" altLang="zh-CN" dirty="0"/>
          </a:p>
          <a:p>
            <a:pPr>
              <a:lnSpc>
                <a:spcPct val="150000"/>
              </a:lnSpc>
              <a:buFont typeface="Wingdings" panose="05000000000000000000" pitchFamily="2" charset="2"/>
              <a:buChar char="Ø"/>
              <a:defRPr/>
            </a:pPr>
            <a:r>
              <a:rPr lang="zh-CN" altLang="zh-CN" dirty="0"/>
              <a:t>新西兰</a:t>
            </a:r>
            <a:r>
              <a:rPr lang="zh-CN" altLang="en-US" dirty="0"/>
              <a:t>、</a:t>
            </a:r>
            <a:r>
              <a:rPr lang="zh-CN" altLang="zh-CN" dirty="0"/>
              <a:t>斐济等太平洋岛国敦促日本政府应停止向海洋排放核废水</a:t>
            </a:r>
            <a:endParaRPr lang="en-US" altLang="zh-CN" dirty="0"/>
          </a:p>
          <a:p>
            <a:pPr>
              <a:lnSpc>
                <a:spcPct val="150000"/>
              </a:lnSpc>
              <a:buFont typeface="Wingdings" panose="05000000000000000000" pitchFamily="2" charset="2"/>
              <a:buChar char="Ø"/>
              <a:defRPr/>
            </a:pPr>
            <a:r>
              <a:rPr lang="zh-CN" altLang="zh-CN" dirty="0"/>
              <a:t>日本民间的反对声音更是层出不穷</a:t>
            </a:r>
            <a:r>
              <a:rPr lang="zh-CN" altLang="en-US" dirty="0"/>
              <a:t>，不同层面的抗议活动持续发生</a:t>
            </a:r>
            <a:endParaRPr kumimoji="1" lang="en-US" altLang="zh-CN" sz="2400" dirty="0">
              <a:latin typeface="微软雅黑" panose="020B0503020204020204" pitchFamily="34" charset="-122"/>
              <a:ea typeface="微软雅黑" panose="020B0503020204020204" pitchFamily="34" charset="-122"/>
            </a:endParaRPr>
          </a:p>
        </p:txBody>
      </p:sp>
      <p:pic>
        <p:nvPicPr>
          <p:cNvPr id="5" name="图片 6" descr="SYSU LOGO.png">
            <a:extLst>
              <a:ext uri="{FF2B5EF4-FFF2-40B4-BE49-F238E27FC236}">
                <a16:creationId xmlns:a16="http://schemas.microsoft.com/office/drawing/2014/main" id="{DDB60952-A2DB-4C17-A652-B2E2C2C645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528" y="48212"/>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标题 1">
            <a:extLst>
              <a:ext uri="{FF2B5EF4-FFF2-40B4-BE49-F238E27FC236}">
                <a16:creationId xmlns:a16="http://schemas.microsoft.com/office/drawing/2014/main" id="{E7729BC0-FEF7-4D8A-BD95-21EBB520D926}"/>
              </a:ext>
            </a:extLst>
          </p:cNvPr>
          <p:cNvSpPr txBox="1">
            <a:spLocks noChangeArrowheads="1"/>
          </p:cNvSpPr>
          <p:nvPr/>
        </p:nvSpPr>
        <p:spPr bwMode="auto">
          <a:xfrm>
            <a:off x="2927647" y="48212"/>
            <a:ext cx="6630981" cy="78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仿宋_GB2312"/>
              </a:defRPr>
            </a:lvl1pPr>
            <a:lvl2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2pPr>
            <a:lvl3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3pPr>
            <a:lvl4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4pPr>
            <a:lvl5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5pPr>
            <a:lvl6pPr marL="4572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6pPr>
            <a:lvl7pPr marL="9144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7pPr>
            <a:lvl8pPr marL="13716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8pPr>
            <a:lvl9pPr marL="18288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9pPr>
          </a:lstStyle>
          <a:p>
            <a:pPr algn="l">
              <a:buFontTx/>
              <a:defRPr/>
            </a:pPr>
            <a:r>
              <a:rPr lang="zh-CN" altLang="en-US" sz="4000" b="1" dirty="0">
                <a:solidFill>
                  <a:srgbClr val="0070C0"/>
                </a:solidFill>
                <a:latin typeface="微软雅黑" panose="020B0503020204020204" pitchFamily="34" charset="-122"/>
                <a:ea typeface="微软雅黑" panose="020B0503020204020204" pitchFamily="34" charset="-122"/>
              </a:rPr>
              <a:t>国际社会予以密切关注</a:t>
            </a:r>
          </a:p>
        </p:txBody>
      </p:sp>
    </p:spTree>
  </p:cSld>
  <p:clrMapOvr>
    <a:masterClrMapping/>
  </p:clrMapOvr>
  <p:transition spd="med">
    <p:random/>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E8E8AB7-DE31-433B-B24B-AE451B5CE8B8}"/>
              </a:ext>
            </a:extLst>
          </p:cNvPr>
          <p:cNvSpPr>
            <a:spLocks noGrp="1"/>
          </p:cNvSpPr>
          <p:nvPr>
            <p:ph idx="1"/>
          </p:nvPr>
        </p:nvSpPr>
        <p:spPr>
          <a:xfrm>
            <a:off x="263352" y="22699"/>
            <a:ext cx="11364564" cy="6646661"/>
          </a:xfrm>
        </p:spPr>
        <p:txBody>
          <a:bodyPr>
            <a:noAutofit/>
          </a:bodyPr>
          <a:lstStyle/>
          <a:p>
            <a:pPr>
              <a:lnSpc>
                <a:spcPct val="150000"/>
              </a:lnSpc>
              <a:buFont typeface="Wingdings" panose="05000000000000000000" pitchFamily="2" charset="2"/>
              <a:buChar char="Ø"/>
              <a:defRPr/>
            </a:pPr>
            <a:r>
              <a:rPr kumimoji="1" lang="zh-CN" altLang="zh-CN" sz="2400" dirty="0">
                <a:latin typeface="微软雅黑" panose="020B0503020204020204" pitchFamily="34" charset="-122"/>
                <a:ea typeface="微软雅黑" panose="020B0503020204020204" pitchFamily="34" charset="-122"/>
                <a:cs typeface="微软雅黑" charset="0"/>
              </a:rPr>
              <a:t>作为清洁能源，原子能</a:t>
            </a:r>
            <a:r>
              <a:rPr kumimoji="1" lang="zh-CN" altLang="en-US" sz="2400" dirty="0">
                <a:latin typeface="微软雅黑" panose="020B0503020204020204" pitchFamily="34" charset="-122"/>
                <a:ea typeface="微软雅黑" panose="020B0503020204020204" pitchFamily="34" charset="-122"/>
                <a:cs typeface="微软雅黑" charset="0"/>
              </a:rPr>
              <a:t>未来</a:t>
            </a:r>
            <a:r>
              <a:rPr kumimoji="1" lang="zh-CN" altLang="zh-CN" sz="2400" dirty="0">
                <a:latin typeface="微软雅黑" panose="020B0503020204020204" pitchFamily="34" charset="-122"/>
                <a:ea typeface="微软雅黑" panose="020B0503020204020204" pitchFamily="34" charset="-122"/>
                <a:cs typeface="微软雅黑" charset="0"/>
              </a:rPr>
              <a:t>在能源、动力乃至国防等领域</a:t>
            </a:r>
            <a:r>
              <a:rPr kumimoji="1" lang="zh-CN" altLang="en-US" sz="2400" dirty="0">
                <a:latin typeface="微软雅黑" panose="020B0503020204020204" pitchFamily="34" charset="-122"/>
                <a:ea typeface="微软雅黑" panose="020B0503020204020204" pitchFamily="34" charset="-122"/>
                <a:cs typeface="微软雅黑" charset="0"/>
              </a:rPr>
              <a:t>将</a:t>
            </a:r>
            <a:r>
              <a:rPr kumimoji="1" lang="zh-CN" altLang="zh-CN" sz="2400" dirty="0">
                <a:latin typeface="微软雅黑" panose="020B0503020204020204" pitchFamily="34" charset="-122"/>
                <a:ea typeface="微软雅黑" panose="020B0503020204020204" pitchFamily="34" charset="-122"/>
                <a:cs typeface="微软雅黑" charset="0"/>
              </a:rPr>
              <a:t>发挥</a:t>
            </a:r>
            <a:r>
              <a:rPr kumimoji="1" lang="zh-CN" altLang="zh-CN" sz="2400" dirty="0">
                <a:latin typeface="微软雅黑" panose="020B0503020204020204" pitchFamily="34" charset="-122"/>
                <a:ea typeface="微软雅黑" panose="020B0503020204020204" pitchFamily="34" charset="-122"/>
              </a:rPr>
              <a:t>强大力量</a:t>
            </a:r>
            <a:r>
              <a:rPr kumimoji="1" lang="zh-CN" altLang="zh-CN" sz="2400" dirty="0">
                <a:latin typeface="微软雅黑" panose="020B0503020204020204" pitchFamily="34" charset="-122"/>
                <a:ea typeface="微软雅黑" panose="020B0503020204020204" pitchFamily="34" charset="-122"/>
                <a:cs typeface="微软雅黑" charset="0"/>
              </a:rPr>
              <a:t>，推动人类走向宇宙、走向繁荣</a:t>
            </a:r>
            <a:r>
              <a:rPr kumimoji="1" lang="zh-CN" altLang="en-US" sz="2400" dirty="0">
                <a:latin typeface="微软雅黑" panose="020B0503020204020204" pitchFamily="34" charset="-122"/>
                <a:ea typeface="微软雅黑" panose="020B0503020204020204" pitchFamily="34" charset="-122"/>
                <a:cs typeface="微软雅黑" charset="0"/>
              </a:rPr>
              <a:t>，但是核污水海洋处置应当引起高度关注。</a:t>
            </a:r>
            <a:endParaRPr kumimoji="1" lang="en-US" altLang="zh-CN" sz="2400" dirty="0">
              <a:latin typeface="微软雅黑" panose="020B0503020204020204" pitchFamily="34" charset="-122"/>
              <a:ea typeface="微软雅黑" panose="020B0503020204020204" pitchFamily="34" charset="-122"/>
              <a:cs typeface="微软雅黑" charset="0"/>
            </a:endParaRPr>
          </a:p>
          <a:p>
            <a:pPr>
              <a:lnSpc>
                <a:spcPct val="150000"/>
              </a:lnSpc>
              <a:buFont typeface="Wingdings" panose="05000000000000000000" pitchFamily="2" charset="2"/>
              <a:buChar char="Ø"/>
              <a:defRPr/>
            </a:pPr>
            <a:r>
              <a:rPr kumimoji="1" lang="zh-CN" altLang="en-US" sz="2400" dirty="0">
                <a:latin typeface="微软雅黑" panose="020B0503020204020204" pitchFamily="34" charset="-122"/>
                <a:ea typeface="微软雅黑" panose="020B0503020204020204" pitchFamily="34" charset="-122"/>
                <a:cs typeface="微软雅黑" charset="0"/>
              </a:rPr>
              <a:t>应对</a:t>
            </a:r>
            <a:r>
              <a:rPr kumimoji="1" lang="zh-CN" altLang="zh-CN" sz="2400" dirty="0">
                <a:latin typeface="微软雅黑" panose="020B0503020204020204" pitchFamily="34" charset="-122"/>
                <a:ea typeface="微软雅黑" panose="020B0503020204020204" pitchFamily="34" charset="-122"/>
                <a:cs typeface="微软雅黑" charset="0"/>
              </a:rPr>
              <a:t>福岛事故核污水，庞大的</a:t>
            </a:r>
            <a:r>
              <a:rPr kumimoji="1" lang="zh-CN" altLang="zh-CN" sz="2400" dirty="0">
                <a:highlight>
                  <a:srgbClr val="FFFF00"/>
                </a:highlight>
                <a:latin typeface="微软雅黑" panose="020B0503020204020204" pitchFamily="34" charset="-122"/>
                <a:ea typeface="微软雅黑" panose="020B0503020204020204" pitchFamily="34" charset="-122"/>
              </a:rPr>
              <a:t>国际法体系</a:t>
            </a:r>
            <a:r>
              <a:rPr kumimoji="1" lang="zh-CN" altLang="zh-CN" sz="2400" dirty="0">
                <a:latin typeface="微软雅黑" panose="020B0503020204020204" pitchFamily="34" charset="-122"/>
                <a:ea typeface="微软雅黑" panose="020B0503020204020204" pitchFamily="34" charset="-122"/>
                <a:cs typeface="微软雅黑" charset="0"/>
              </a:rPr>
              <a:t>在规范放射性废物海洋处置</a:t>
            </a:r>
            <a:r>
              <a:rPr kumimoji="1" lang="zh-CN" altLang="zh-CN" sz="2400" dirty="0">
                <a:latin typeface="微软雅黑" panose="020B0503020204020204" pitchFamily="34" charset="-122"/>
                <a:ea typeface="微软雅黑" panose="020B0503020204020204" pitchFamily="34" charset="-122"/>
              </a:rPr>
              <a:t>问题上</a:t>
            </a:r>
            <a:r>
              <a:rPr kumimoji="1" lang="zh-CN" altLang="zh-CN" sz="2400" dirty="0">
                <a:highlight>
                  <a:srgbClr val="FFFF00"/>
                </a:highlight>
                <a:latin typeface="微软雅黑" panose="020B0503020204020204" pitchFamily="34" charset="-122"/>
                <a:ea typeface="微软雅黑" panose="020B0503020204020204" pitchFamily="34" charset="-122"/>
              </a:rPr>
              <a:t>还存在着缺失和不足</a:t>
            </a:r>
            <a:endParaRPr kumimoji="1" lang="en-US" altLang="zh-CN" sz="2400" dirty="0">
              <a:highlight>
                <a:srgbClr val="FFFF00"/>
              </a:highlight>
              <a:latin typeface="微软雅黑" panose="020B0503020204020204" pitchFamily="34" charset="-122"/>
              <a:ea typeface="微软雅黑" panose="020B0503020204020204" pitchFamily="34" charset="-122"/>
            </a:endParaRPr>
          </a:p>
          <a:p>
            <a:pPr>
              <a:lnSpc>
                <a:spcPct val="100000"/>
              </a:lnSpc>
              <a:defRPr/>
            </a:pPr>
            <a:r>
              <a:rPr kumimoji="1" lang="zh-CN" altLang="en-US" sz="2400" dirty="0">
                <a:latin typeface="微软雅黑" panose="020B0503020204020204" pitchFamily="34" charset="-122"/>
                <a:ea typeface="微软雅黑" panose="020B0503020204020204" pitchFamily="34" charset="-122"/>
              </a:rPr>
              <a:t>例如：</a:t>
            </a:r>
            <a:r>
              <a:rPr lang="zh-CN" altLang="zh-CN" sz="2400" dirty="0">
                <a:highlight>
                  <a:srgbClr val="B1E4CE"/>
                </a:highlight>
              </a:rPr>
              <a:t>《海洋法公约》</a:t>
            </a:r>
            <a:r>
              <a:rPr lang="zh-CN" altLang="zh-CN" sz="2400" dirty="0"/>
              <a:t>设立了保护和保全海洋环境的一般义务</a:t>
            </a:r>
            <a:endParaRPr lang="en-US" altLang="zh-CN" sz="2400" dirty="0"/>
          </a:p>
          <a:p>
            <a:pPr>
              <a:lnSpc>
                <a:spcPct val="100000"/>
              </a:lnSpc>
              <a:defRPr/>
            </a:pPr>
            <a:r>
              <a:rPr lang="en-US" altLang="zh-CN" sz="2400" dirty="0">
                <a:highlight>
                  <a:srgbClr val="B1E4CE"/>
                </a:highlight>
              </a:rPr>
              <a:t>IAEA</a:t>
            </a:r>
            <a:r>
              <a:rPr lang="zh-CN" altLang="zh-CN" sz="2400" dirty="0">
                <a:highlight>
                  <a:srgbClr val="B1E4CE"/>
                </a:highlight>
              </a:rPr>
              <a:t>《核安全公约》《联合公约》《及早通报核事故公约》和《核事故或辐射紧急情况援助公约》</a:t>
            </a:r>
            <a:r>
              <a:rPr lang="zh-CN" altLang="en-US" sz="2400" dirty="0"/>
              <a:t>：针对核设施正常操作、通知义务、紧急援助</a:t>
            </a:r>
            <a:r>
              <a:rPr lang="en-US" altLang="zh-CN" sz="2400" dirty="0"/>
              <a:t>-</a:t>
            </a:r>
            <a:r>
              <a:rPr lang="zh-CN" altLang="en-US" sz="2400" dirty="0"/>
              <a:t>不适用核污水海洋处置</a:t>
            </a:r>
            <a:endParaRPr lang="en-US" altLang="zh-CN" sz="2400" dirty="0"/>
          </a:p>
          <a:p>
            <a:pPr>
              <a:lnSpc>
                <a:spcPct val="100000"/>
              </a:lnSpc>
              <a:defRPr/>
            </a:pPr>
            <a:r>
              <a:rPr lang="en-US" altLang="zh-CN" sz="2400" dirty="0">
                <a:highlight>
                  <a:srgbClr val="B1E4CE"/>
                </a:highlight>
              </a:rPr>
              <a:t>IMO</a:t>
            </a:r>
            <a:r>
              <a:rPr lang="zh-CN" altLang="en-US" sz="2400" dirty="0"/>
              <a:t>：</a:t>
            </a:r>
            <a:r>
              <a:rPr lang="en-US" altLang="zh-CN" sz="2400" dirty="0"/>
              <a:t>1972</a:t>
            </a:r>
            <a:r>
              <a:rPr lang="zh-CN" altLang="en-US" sz="2400" dirty="0"/>
              <a:t>年伦敦倾废公约及其</a:t>
            </a:r>
            <a:r>
              <a:rPr lang="en-US" altLang="zh-CN" sz="2400" dirty="0"/>
              <a:t>1996</a:t>
            </a:r>
            <a:r>
              <a:rPr lang="zh-CN" altLang="en-US" sz="2400" dirty="0"/>
              <a:t>议定书：不适用</a:t>
            </a:r>
            <a:endParaRPr lang="en-US" altLang="zh-CN" sz="2400" dirty="0"/>
          </a:p>
          <a:p>
            <a:pPr>
              <a:lnSpc>
                <a:spcPct val="100000"/>
              </a:lnSpc>
              <a:defRPr/>
            </a:pPr>
            <a:r>
              <a:rPr lang="zh-CN" altLang="zh-CN" sz="2400" dirty="0"/>
              <a:t>《</a:t>
            </a:r>
            <a:r>
              <a:rPr lang="zh-CN" altLang="zh-CN" sz="2400" dirty="0">
                <a:highlight>
                  <a:srgbClr val="B1E4CE"/>
                </a:highlight>
              </a:rPr>
              <a:t>控制危险废物越境转移及其处置巴塞尔公约》</a:t>
            </a:r>
            <a:r>
              <a:rPr lang="en-US" altLang="zh-CN" sz="2400" dirty="0"/>
              <a:t>:</a:t>
            </a:r>
            <a:r>
              <a:rPr lang="zh-CN" altLang="en-US" sz="2400" dirty="0"/>
              <a:t>不适用放射性废物</a:t>
            </a:r>
            <a:endParaRPr lang="en-US" altLang="zh-CN" sz="2400" dirty="0"/>
          </a:p>
          <a:p>
            <a:pPr>
              <a:lnSpc>
                <a:spcPct val="100000"/>
              </a:lnSpc>
              <a:defRPr/>
            </a:pPr>
            <a:r>
              <a:rPr lang="zh-CN" altLang="zh-CN" sz="2400" dirty="0">
                <a:highlight>
                  <a:srgbClr val="B1E4CE"/>
                </a:highlight>
              </a:rPr>
              <a:t>《防止陆源物质污染海洋的公约》</a:t>
            </a:r>
            <a:r>
              <a:rPr lang="zh-CN" altLang="en-US" sz="2400" dirty="0"/>
              <a:t>（巴黎公约）：仅适用东北大西洋沿岸国家</a:t>
            </a:r>
            <a:endParaRPr lang="en-US" altLang="zh-CN" sz="2400" dirty="0"/>
          </a:p>
          <a:p>
            <a:pPr marL="0" indent="0">
              <a:lnSpc>
                <a:spcPct val="100000"/>
              </a:lnSpc>
              <a:buNone/>
              <a:defRPr/>
            </a:pPr>
            <a:r>
              <a:rPr lang="en-US" altLang="zh-CN" sz="2400" dirty="0"/>
              <a:t>        </a:t>
            </a:r>
            <a:r>
              <a:rPr lang="zh-CN" altLang="zh-CN" sz="2400" dirty="0"/>
              <a:t>尚无专门针对海洋处置放射性废物的国际条约</a:t>
            </a:r>
            <a:r>
              <a:rPr lang="zh-CN" altLang="en-US" sz="2400" dirty="0"/>
              <a:t>，</a:t>
            </a:r>
            <a:r>
              <a:rPr lang="zh-CN" altLang="zh-CN" sz="2400" dirty="0"/>
              <a:t>现有国际条约要么规定过于原则、宽泛，要么囿于适用范围或适用路径方式等限制</a:t>
            </a:r>
            <a:endParaRPr lang="en-US" altLang="zh-CN" sz="2400" dirty="0"/>
          </a:p>
        </p:txBody>
      </p:sp>
      <p:pic>
        <p:nvPicPr>
          <p:cNvPr id="38916" name="图片 6" descr="SYSU LOGO.png">
            <a:extLst>
              <a:ext uri="{FF2B5EF4-FFF2-40B4-BE49-F238E27FC236}">
                <a16:creationId xmlns:a16="http://schemas.microsoft.com/office/drawing/2014/main" id="{5C04D925-D38D-481B-90E2-A67A02588A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6093" y="22699"/>
            <a:ext cx="941759" cy="80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18433" name="图片 6" descr="SYSU LOGO.png">
            <a:extLst>
              <a:ext uri="{FF2B5EF4-FFF2-40B4-BE49-F238E27FC236}">
                <a16:creationId xmlns:a16="http://schemas.microsoft.com/office/drawing/2014/main" id="{1D199636-F0D3-4D7D-B35D-817EDC824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76520" y="132468"/>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圆角 8">
            <a:extLst>
              <a:ext uri="{FF2B5EF4-FFF2-40B4-BE49-F238E27FC236}">
                <a16:creationId xmlns:a16="http://schemas.microsoft.com/office/drawing/2014/main" id="{5F730275-D1DE-4AA6-AB92-9E8E08D48903}"/>
              </a:ext>
            </a:extLst>
          </p:cNvPr>
          <p:cNvSpPr/>
          <p:nvPr/>
        </p:nvSpPr>
        <p:spPr bwMode="auto">
          <a:xfrm>
            <a:off x="1703513" y="864960"/>
            <a:ext cx="7992888"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日本</a:t>
            </a:r>
            <a:r>
              <a:rPr lang="zh-CN" altLang="zh-CN" sz="2800" noProof="1">
                <a:latin typeface="微软雅黑" panose="020B0503020204020204" pitchFamily="34" charset="-122"/>
                <a:ea typeface="微软雅黑" panose="020B0503020204020204" pitchFamily="34" charset="-122"/>
              </a:rPr>
              <a:t>福岛核污水</a:t>
            </a:r>
            <a:r>
              <a:rPr lang="zh-CN" altLang="en-US" sz="2800" noProof="1">
                <a:latin typeface="微软雅黑" panose="020B0503020204020204" pitchFamily="34" charset="-122"/>
                <a:ea typeface="微软雅黑" panose="020B0503020204020204" pitchFamily="34" charset="-122"/>
              </a:rPr>
              <a:t>海洋处置的背景</a:t>
            </a:r>
            <a:r>
              <a:rPr lang="en-US" altLang="zh-CN" sz="2800" noProof="1">
                <a:latin typeface="微软雅黑" panose="020B0503020204020204" pitchFamily="34" charset="-122"/>
                <a:ea typeface="微软雅黑" panose="020B0503020204020204" pitchFamily="34" charset="-122"/>
              </a:rPr>
              <a:t>        </a:t>
            </a:r>
          </a:p>
        </p:txBody>
      </p:sp>
      <p:sp>
        <p:nvSpPr>
          <p:cNvPr id="16" name="矩形: 圆角 15">
            <a:extLst>
              <a:ext uri="{FF2B5EF4-FFF2-40B4-BE49-F238E27FC236}">
                <a16:creationId xmlns:a16="http://schemas.microsoft.com/office/drawing/2014/main" id="{91BF72C2-9244-4ED4-9A36-9DF7C185B680}"/>
              </a:ext>
            </a:extLst>
          </p:cNvPr>
          <p:cNvSpPr/>
          <p:nvPr/>
        </p:nvSpPr>
        <p:spPr bwMode="auto">
          <a:xfrm>
            <a:off x="1703513" y="2246453"/>
            <a:ext cx="7992888"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国内外有关核污水海洋处置的国际法研究现状</a:t>
            </a:r>
            <a:r>
              <a:rPr lang="en-US" altLang="zh-CN" sz="2800" noProof="1">
                <a:latin typeface="微软雅黑" panose="020B0503020204020204" pitchFamily="34" charset="-122"/>
                <a:ea typeface="微软雅黑" panose="020B0503020204020204" pitchFamily="34" charset="-122"/>
              </a:rPr>
              <a:t>   </a:t>
            </a:r>
          </a:p>
        </p:txBody>
      </p:sp>
      <p:sp>
        <p:nvSpPr>
          <p:cNvPr id="10" name="矩形: 圆角 9">
            <a:extLst>
              <a:ext uri="{FF2B5EF4-FFF2-40B4-BE49-F238E27FC236}">
                <a16:creationId xmlns:a16="http://schemas.microsoft.com/office/drawing/2014/main" id="{55944DE2-8897-4E59-A573-8B708A8876D9}"/>
              </a:ext>
            </a:extLst>
          </p:cNvPr>
          <p:cNvSpPr/>
          <p:nvPr/>
        </p:nvSpPr>
        <p:spPr bwMode="auto">
          <a:xfrm>
            <a:off x="1703513" y="3627945"/>
            <a:ext cx="7992888"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对现有国际法研究的评价和思考</a:t>
            </a:r>
            <a:endParaRPr lang="en-US" altLang="zh-CN" sz="2800" noProof="1">
              <a:latin typeface="微软雅黑" panose="020B0503020204020204" pitchFamily="34" charset="-122"/>
              <a:ea typeface="微软雅黑" panose="020B0503020204020204" pitchFamily="34" charset="-122"/>
            </a:endParaRPr>
          </a:p>
        </p:txBody>
      </p:sp>
      <p:sp>
        <p:nvSpPr>
          <p:cNvPr id="12" name="矩形: 圆角 11">
            <a:extLst>
              <a:ext uri="{FF2B5EF4-FFF2-40B4-BE49-F238E27FC236}">
                <a16:creationId xmlns:a16="http://schemas.microsoft.com/office/drawing/2014/main" id="{3B169CA8-DB2F-453F-978A-9C98EC8A98B7}"/>
              </a:ext>
            </a:extLst>
          </p:cNvPr>
          <p:cNvSpPr/>
          <p:nvPr/>
        </p:nvSpPr>
        <p:spPr bwMode="auto">
          <a:xfrm>
            <a:off x="1703513" y="5009438"/>
            <a:ext cx="7992888" cy="578882"/>
          </a:xfrm>
          <a:prstGeom prst="roundRect">
            <a:avLst/>
          </a:prstGeom>
          <a:gradFill rotWithShape="1">
            <a:gsLst>
              <a:gs pos="0">
                <a:schemeClr val="bg1"/>
              </a:gs>
              <a:gs pos="100000">
                <a:srgbClr val="FFCC99"/>
              </a:gs>
            </a:gsLst>
            <a:lin ang="5400000" scaled="1"/>
          </a:gradFill>
          <a:ln w="44450" cap="flat" cmpd="sng" algn="ctr">
            <a:noFill/>
            <a:prstDash val="solid"/>
            <a:round/>
            <a:headEnd type="none" w="med" len="med"/>
            <a:tailEnd type="none" w="med" len="med"/>
          </a:ln>
          <a:scene3d>
            <a:camera prst="legacyObliqueBottomRight"/>
            <a:lightRig rig="legacyFlat3" dir="r"/>
          </a:scene3d>
          <a:sp3d extrusionH="303200" prstMaterial="legacyMatte">
            <a:bevelT w="13500" h="13500" prst="angle"/>
            <a:bevelB w="13500" h="13500" prst="angle"/>
            <a:extrusionClr>
              <a:srgbClr val="FFCC99"/>
            </a:extrusionClr>
          </a:sp3d>
        </p:spPr>
        <p:txBody>
          <a:bodyPr vert="horz" wrap="square" lIns="91440" tIns="45720" rIns="91440" bIns="45720" numCol="1" rtlCol="0" anchor="t" anchorCtr="0" compatLnSpc="1">
            <a:spAutoFit/>
          </a:bodyPr>
          <a:lstStyle/>
          <a:p>
            <a:pPr marL="457200" indent="-457200">
              <a:spcBef>
                <a:spcPct val="50000"/>
              </a:spcBef>
              <a:buFont typeface="Wingdings" panose="05000000000000000000" pitchFamily="2" charset="2"/>
              <a:buChar char="p"/>
            </a:pPr>
            <a:r>
              <a:rPr lang="zh-CN" altLang="en-US" sz="2800" noProof="1">
                <a:latin typeface="微软雅黑" panose="020B0503020204020204" pitchFamily="34" charset="-122"/>
                <a:ea typeface="微软雅黑" panose="020B0503020204020204" pitchFamily="34" charset="-122"/>
              </a:rPr>
              <a:t>结束语</a:t>
            </a:r>
            <a:endParaRPr lang="zh-CN" altLang="zh-CN" sz="2800" noProof="1">
              <a:latin typeface="微软雅黑" panose="020B0503020204020204" pitchFamily="34" charset="-122"/>
              <a:ea typeface="微软雅黑" panose="020B0503020204020204" pitchFamily="34" charset="-122"/>
            </a:endParaRPr>
          </a:p>
        </p:txBody>
      </p:sp>
    </p:spTree>
  </p:cSld>
  <p:clrMapOvr>
    <a:masterClrMapping/>
  </p:clrMapOvr>
  <p:transition spd="med">
    <p:random/>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4578" name="标题 1">
            <a:extLst>
              <a:ext uri="{FF2B5EF4-FFF2-40B4-BE49-F238E27FC236}">
                <a16:creationId xmlns:a16="http://schemas.microsoft.com/office/drawing/2014/main" id="{D5F8D91A-0B09-44D1-976A-3852FE029901}"/>
              </a:ext>
            </a:extLst>
          </p:cNvPr>
          <p:cNvSpPr>
            <a:spLocks noGrp="1" noChangeArrowheads="1"/>
          </p:cNvSpPr>
          <p:nvPr>
            <p:ph type="title"/>
          </p:nvPr>
        </p:nvSpPr>
        <p:spPr>
          <a:xfrm>
            <a:off x="1524001" y="1"/>
            <a:ext cx="7524327" cy="863873"/>
          </a:xfrm>
        </p:spPr>
        <p:txBody>
          <a:bodyPr/>
          <a:lstStyle/>
          <a:p>
            <a:pPr algn="ctr">
              <a:defRPr/>
            </a:pPr>
            <a:endParaRPr kumimoji="1" lang="zh-CN" altLang="en-US" sz="4000"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a:extLst>
              <a:ext uri="{FF2B5EF4-FFF2-40B4-BE49-F238E27FC236}">
                <a16:creationId xmlns:a16="http://schemas.microsoft.com/office/drawing/2014/main" id="{AE8E8AB7-DE31-433B-B24B-AE451B5CE8B8}"/>
              </a:ext>
            </a:extLst>
          </p:cNvPr>
          <p:cNvSpPr>
            <a:spLocks noGrp="1"/>
          </p:cNvSpPr>
          <p:nvPr>
            <p:ph idx="1"/>
          </p:nvPr>
        </p:nvSpPr>
        <p:spPr>
          <a:xfrm>
            <a:off x="623392" y="1052514"/>
            <a:ext cx="11233248" cy="5253355"/>
          </a:xfrm>
        </p:spPr>
        <p:txBody>
          <a:bodyPr>
            <a:normAutofit/>
          </a:bodyPr>
          <a:lstStyle/>
          <a:p>
            <a:pPr>
              <a:lnSpc>
                <a:spcPct val="150000"/>
              </a:lnSpc>
              <a:defRPr/>
            </a:pPr>
            <a:r>
              <a:rPr kumimoji="1" lang="zh-CN" altLang="zh-CN" sz="3200" dirty="0">
                <a:latin typeface="微软雅黑" panose="020B0503020204020204" pitchFamily="34" charset="-122"/>
                <a:ea typeface="微软雅黑" panose="020B0503020204020204" pitchFamily="34" charset="-122"/>
                <a:cs typeface="微软雅黑" charset="0"/>
              </a:rPr>
              <a:t>通过</a:t>
            </a:r>
            <a:r>
              <a:rPr kumimoji="1" lang="zh-CN" altLang="zh-CN" sz="3200" dirty="0">
                <a:highlight>
                  <a:srgbClr val="FFFF00"/>
                </a:highlight>
                <a:latin typeface="微软雅黑" panose="020B0503020204020204" pitchFamily="34" charset="-122"/>
                <a:ea typeface="微软雅黑" panose="020B0503020204020204" pitchFamily="34" charset="-122"/>
              </a:rPr>
              <a:t>修订现有国际条约</a:t>
            </a:r>
            <a:r>
              <a:rPr kumimoji="1" lang="en-US" altLang="zh-CN" sz="3200" dirty="0">
                <a:latin typeface="微软雅黑" panose="020B0503020204020204" pitchFamily="34" charset="-122"/>
                <a:ea typeface="微软雅黑" panose="020B0503020204020204" pitchFamily="34" charset="-122"/>
                <a:cs typeface="微软雅黑" charset="0"/>
              </a:rPr>
              <a:t>+</a:t>
            </a:r>
            <a:r>
              <a:rPr kumimoji="1" lang="zh-CN" altLang="zh-CN" sz="3200" dirty="0">
                <a:highlight>
                  <a:srgbClr val="FFFF00"/>
                </a:highlight>
                <a:latin typeface="微软雅黑" panose="020B0503020204020204" pitchFamily="34" charset="-122"/>
                <a:ea typeface="微软雅黑" panose="020B0503020204020204" pitchFamily="34" charset="-122"/>
              </a:rPr>
              <a:t>创设新的针对性国际条约</a:t>
            </a:r>
            <a:r>
              <a:rPr kumimoji="1" lang="en-US" altLang="zh-CN" sz="3200" dirty="0">
                <a:highlight>
                  <a:srgbClr val="FFFF00"/>
                </a:highlight>
                <a:latin typeface="微软雅黑" panose="020B0503020204020204" pitchFamily="34" charset="-122"/>
                <a:ea typeface="微软雅黑" panose="020B0503020204020204" pitchFamily="34" charset="-122"/>
              </a:rPr>
              <a:t>       </a:t>
            </a:r>
          </a:p>
          <a:p>
            <a:pPr marL="0" indent="0">
              <a:buNone/>
              <a:defRPr/>
            </a:pPr>
            <a:r>
              <a:rPr kumimoji="1" lang="en-US" altLang="zh-CN" sz="3200" dirty="0">
                <a:latin typeface="微软雅黑" charset="0"/>
                <a:ea typeface="微软雅黑" charset="0"/>
                <a:cs typeface="微软雅黑" charset="0"/>
              </a:rPr>
              <a:t>                                 </a:t>
            </a:r>
          </a:p>
          <a:p>
            <a:pPr marL="0" indent="0">
              <a:buNone/>
              <a:defRPr/>
            </a:pPr>
            <a:endParaRPr kumimoji="1" lang="en-US" altLang="zh-CN" sz="3200" dirty="0">
              <a:highlight>
                <a:srgbClr val="D60093"/>
              </a:highlight>
              <a:latin typeface="微软雅黑" charset="0"/>
              <a:ea typeface="微软雅黑" charset="0"/>
              <a:cs typeface="微软雅黑" charset="0"/>
            </a:endParaRPr>
          </a:p>
          <a:p>
            <a:pPr marL="0" indent="0">
              <a:buNone/>
              <a:defRPr/>
            </a:pPr>
            <a:r>
              <a:rPr kumimoji="1" lang="en-US" altLang="zh-CN" sz="3200" dirty="0">
                <a:latin typeface="微软雅黑" panose="020B0503020204020204" pitchFamily="34" charset="-122"/>
                <a:ea typeface="微软雅黑" panose="020B0503020204020204" pitchFamily="34" charset="-122"/>
              </a:rPr>
              <a:t>                                          </a:t>
            </a:r>
            <a:r>
              <a:rPr kumimoji="1" lang="zh-CN" altLang="zh-CN" sz="3200" b="1" dirty="0">
                <a:solidFill>
                  <a:srgbClr val="FF0000"/>
                </a:solidFill>
                <a:latin typeface="微软雅黑" panose="020B0503020204020204" pitchFamily="34" charset="-122"/>
                <a:ea typeface="微软雅黑" panose="020B0503020204020204" pitchFamily="34" charset="-122"/>
              </a:rPr>
              <a:t>未来国际法规范的路径</a:t>
            </a:r>
            <a:endParaRPr kumimoji="1" lang="en-US" altLang="zh-CN" sz="3200" b="1" dirty="0">
              <a:solidFill>
                <a:srgbClr val="FF0000"/>
              </a:solidFill>
              <a:latin typeface="微软雅黑" panose="020B0503020204020204" pitchFamily="34" charset="-122"/>
              <a:ea typeface="微软雅黑" panose="020B0503020204020204" pitchFamily="34" charset="-122"/>
            </a:endParaRPr>
          </a:p>
        </p:txBody>
      </p:sp>
      <p:pic>
        <p:nvPicPr>
          <p:cNvPr id="38916" name="图片 6" descr="SYSU LOGO.png">
            <a:extLst>
              <a:ext uri="{FF2B5EF4-FFF2-40B4-BE49-F238E27FC236}">
                <a16:creationId xmlns:a16="http://schemas.microsoft.com/office/drawing/2014/main" id="{5C04D925-D38D-481B-90E2-A67A02588A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87819" y="188640"/>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箭头: 右 1">
            <a:extLst>
              <a:ext uri="{FF2B5EF4-FFF2-40B4-BE49-F238E27FC236}">
                <a16:creationId xmlns:a16="http://schemas.microsoft.com/office/drawing/2014/main" id="{E5FC393D-B1F7-46D8-AD64-9F358981EAD2}"/>
              </a:ext>
            </a:extLst>
          </p:cNvPr>
          <p:cNvSpPr/>
          <p:nvPr/>
        </p:nvSpPr>
        <p:spPr bwMode="auto">
          <a:xfrm>
            <a:off x="1847528" y="2823251"/>
            <a:ext cx="3312368" cy="1283910"/>
          </a:xfrm>
          <a:prstGeom prst="rightArrow">
            <a:avLst/>
          </a:prstGeom>
          <a:solidFill>
            <a:srgbClr val="FF0000"/>
          </a:solidFill>
          <a:ln w="44450" cap="flat" cmpd="sng" algn="ctr">
            <a:solidFill>
              <a:srgbClr val="FF0000"/>
            </a:solidFill>
            <a:prstDash val="solid"/>
            <a:round/>
            <a:headEnd type="none" w="med" len="med"/>
            <a:tailEnd type="none" w="med" len="med"/>
          </a:ln>
          <a:effectLst/>
          <a:scene3d>
            <a:camera prst="legacyObliqueBottomRight"/>
            <a:lightRig rig="legacyFlat3" dir="r"/>
          </a:scene3d>
          <a:sp3d extrusionH="303200" prstMaterial="legacyMatte">
            <a:bevelT w="13500" h="13500" prst="angle"/>
            <a:bevelB w="13500" h="13500" prst="angle"/>
            <a:extrusionClr>
              <a:srgbClr val="FFCC99"/>
            </a:extrusionClr>
          </a:sp3d>
        </p:spPr>
        <p:txBody>
          <a:bodyPr wrap="square">
            <a:spAutoFit/>
          </a:bodyPr>
          <a:lstStyle/>
          <a:p>
            <a:pPr algn="ctr">
              <a:spcBef>
                <a:spcPct val="50000"/>
              </a:spcBef>
              <a:buFontTx/>
              <a:buNone/>
              <a:defRPr/>
            </a:pPr>
            <a:r>
              <a:rPr kumimoji="1" lang="zh-CN" altLang="en-US" sz="3600" b="1" dirty="0">
                <a:solidFill>
                  <a:schemeClr val="bg1"/>
                </a:solidFill>
                <a:effectLst>
                  <a:outerShdw blurRad="38100" dist="38100" dir="2700000" algn="tl">
                    <a:srgbClr val="000000">
                      <a:alpha val="43137"/>
                    </a:srgbClr>
                  </a:outerShdw>
                </a:effectLst>
                <a:latin typeface="仿宋_GB2312" pitchFamily="49" charset="-122"/>
              </a:rPr>
              <a:t>组合拳</a:t>
            </a:r>
          </a:p>
        </p:txBody>
      </p:sp>
    </p:spTree>
    <p:extLst>
      <p:ext uri="{BB962C8B-B14F-4D97-AF65-F5344CB8AC3E}">
        <p14:creationId xmlns:p14="http://schemas.microsoft.com/office/powerpoint/2010/main" val="457518463"/>
      </p:ext>
    </p:extLst>
  </p:cSld>
  <p:clrMapOvr>
    <a:masterClrMapping/>
  </p:clrMapOvr>
  <p:transition spd="med">
    <p:random/>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5603" name="内容占位符 2">
            <a:extLst>
              <a:ext uri="{FF2B5EF4-FFF2-40B4-BE49-F238E27FC236}">
                <a16:creationId xmlns:a16="http://schemas.microsoft.com/office/drawing/2014/main" id="{75EB7557-C3FF-41EF-AFE5-5F38316E0207}"/>
              </a:ext>
            </a:extLst>
          </p:cNvPr>
          <p:cNvSpPr>
            <a:spLocks noGrp="1" noChangeArrowheads="1"/>
          </p:cNvSpPr>
          <p:nvPr>
            <p:ph idx="1"/>
          </p:nvPr>
        </p:nvSpPr>
        <p:spPr>
          <a:xfrm>
            <a:off x="263352" y="1052514"/>
            <a:ext cx="11928648" cy="5544839"/>
          </a:xfrm>
        </p:spPr>
        <p:txBody>
          <a:bodyPr>
            <a:normAutofit fontScale="85000" lnSpcReduction="10000"/>
          </a:bodyPr>
          <a:lstStyle/>
          <a:p>
            <a:pPr marL="450850" indent="-450850">
              <a:lnSpc>
                <a:spcPct val="150000"/>
              </a:lnSpc>
              <a:buFont typeface="Wingdings" panose="05000000000000000000" pitchFamily="2" charset="2"/>
              <a:buChar char="u"/>
              <a:defRPr/>
            </a:pPr>
            <a:r>
              <a:rPr lang="zh-CN" altLang="zh-CN" b="1" dirty="0"/>
              <a:t>修订现有国际法规范路径</a:t>
            </a:r>
            <a:r>
              <a:rPr lang="zh-CN" altLang="en-US" dirty="0"/>
              <a:t>（</a:t>
            </a:r>
            <a:r>
              <a:rPr lang="zh-CN" altLang="zh-CN" dirty="0"/>
              <a:t> 《伦敦倾废公约</a:t>
            </a:r>
            <a:r>
              <a:rPr lang="en-US" altLang="zh-CN" dirty="0"/>
              <a:t>1996</a:t>
            </a:r>
            <a:r>
              <a:rPr lang="zh-CN" altLang="zh-CN" dirty="0"/>
              <a:t>年议定书》和《联合公约》等现有国际法规范，弥补其在放射性废物海洋处置适用性等方面存在的缺失及不足</a:t>
            </a:r>
            <a:r>
              <a:rPr lang="zh-CN" altLang="en-US" dirty="0"/>
              <a:t>）</a:t>
            </a:r>
            <a:endParaRPr lang="en-US" altLang="zh-CN" dirty="0"/>
          </a:p>
          <a:p>
            <a:pPr marL="450850" indent="-450850">
              <a:lnSpc>
                <a:spcPct val="150000"/>
              </a:lnSpc>
              <a:buFont typeface="Wingdings" panose="05000000000000000000" pitchFamily="2" charset="2"/>
              <a:buChar char="u"/>
              <a:defRPr/>
            </a:pPr>
            <a:r>
              <a:rPr lang="zh-CN" altLang="zh-CN" b="1" dirty="0"/>
              <a:t>缔结新的国际条约路径</a:t>
            </a:r>
            <a:r>
              <a:rPr lang="zh-CN" altLang="en-US" dirty="0"/>
              <a:t>（</a:t>
            </a:r>
            <a:r>
              <a:rPr lang="zh-CN" altLang="zh-CN" dirty="0"/>
              <a:t>放射性废物海洋处置的复杂性、技术性、跨界性和国际性</a:t>
            </a:r>
            <a:r>
              <a:rPr lang="zh-CN" altLang="en-US" dirty="0"/>
              <a:t>）</a:t>
            </a:r>
            <a:endParaRPr lang="en-US" altLang="zh-CN" dirty="0"/>
          </a:p>
          <a:p>
            <a:pPr marL="450850" indent="-450850">
              <a:lnSpc>
                <a:spcPct val="150000"/>
              </a:lnSpc>
              <a:buFont typeface="Wingdings" panose="05000000000000000000" pitchFamily="2" charset="2"/>
              <a:buChar char="u"/>
              <a:defRPr/>
            </a:pPr>
            <a:r>
              <a:rPr lang="zh-CN" altLang="zh-CN" b="1" dirty="0"/>
              <a:t>积极参与国家间谈判和磋商</a:t>
            </a:r>
            <a:r>
              <a:rPr lang="zh-CN" altLang="en-US" dirty="0"/>
              <a:t>：阻止日方排放</a:t>
            </a:r>
            <a:endParaRPr lang="en-US" altLang="zh-CN" dirty="0"/>
          </a:p>
          <a:p>
            <a:pPr marL="450850" indent="-450850">
              <a:lnSpc>
                <a:spcPct val="150000"/>
              </a:lnSpc>
              <a:buFont typeface="Wingdings" panose="05000000000000000000" pitchFamily="2" charset="2"/>
              <a:buChar char="u"/>
              <a:defRPr/>
            </a:pPr>
            <a:r>
              <a:rPr lang="zh-CN" altLang="zh-CN" b="1" dirty="0"/>
              <a:t>合理利用国际争端解决机制</a:t>
            </a:r>
            <a:r>
              <a:rPr lang="zh-CN" altLang="en-US" dirty="0"/>
              <a:t>：应对排污环境影响解决争端</a:t>
            </a:r>
            <a:endParaRPr lang="en-US" altLang="zh-CN" dirty="0"/>
          </a:p>
          <a:p>
            <a:pPr marL="450850" indent="-450850">
              <a:lnSpc>
                <a:spcPct val="150000"/>
              </a:lnSpc>
              <a:buFont typeface="Wingdings" panose="05000000000000000000" pitchFamily="2" charset="2"/>
              <a:buChar char="u"/>
              <a:defRPr/>
            </a:pPr>
            <a:r>
              <a:rPr lang="zh-CN" altLang="zh-CN" b="1" dirty="0"/>
              <a:t>推动相关国际组织充分发挥作用</a:t>
            </a:r>
            <a:r>
              <a:rPr lang="zh-CN" altLang="en-US" dirty="0"/>
              <a:t>：</a:t>
            </a:r>
            <a:r>
              <a:rPr lang="zh-CN" altLang="zh-CN" dirty="0"/>
              <a:t>国际原子能机构、国际海事组织、世界卫生组织等</a:t>
            </a:r>
            <a:endParaRPr lang="en-US" altLang="zh-CN" dirty="0"/>
          </a:p>
          <a:p>
            <a:pPr marL="450850" indent="-450850">
              <a:lnSpc>
                <a:spcPct val="150000"/>
              </a:lnSpc>
              <a:buFont typeface="Wingdings" panose="05000000000000000000" pitchFamily="2" charset="2"/>
              <a:buChar char="u"/>
              <a:defRPr/>
            </a:pPr>
            <a:r>
              <a:rPr lang="zh-CN" altLang="zh-CN" b="1" dirty="0"/>
              <a:t>尽快确立国内应对机制</a:t>
            </a:r>
            <a:r>
              <a:rPr lang="zh-CN" altLang="en-US" dirty="0"/>
              <a:t>：</a:t>
            </a:r>
            <a:r>
              <a:rPr lang="zh-CN" altLang="zh-CN" dirty="0"/>
              <a:t>寻求民事责任赔偿救济</a:t>
            </a:r>
            <a:endParaRPr kumimoji="1" lang="en-US" altLang="zh-CN" sz="2400" dirty="0">
              <a:latin typeface="微软雅黑" panose="020B0503020204020204" pitchFamily="34" charset="-122"/>
              <a:ea typeface="微软雅黑" panose="020B0503020204020204" pitchFamily="34" charset="-122"/>
            </a:endParaRPr>
          </a:p>
        </p:txBody>
      </p:sp>
      <p:sp>
        <p:nvSpPr>
          <p:cNvPr id="6" name="标题 1">
            <a:extLst>
              <a:ext uri="{FF2B5EF4-FFF2-40B4-BE49-F238E27FC236}">
                <a16:creationId xmlns:a16="http://schemas.microsoft.com/office/drawing/2014/main" id="{F601CED4-DFBA-42D6-BE1A-0BD4CB62AF21}"/>
              </a:ext>
            </a:extLst>
          </p:cNvPr>
          <p:cNvSpPr txBox="1">
            <a:spLocks noChangeArrowheads="1"/>
          </p:cNvSpPr>
          <p:nvPr/>
        </p:nvSpPr>
        <p:spPr bwMode="auto">
          <a:xfrm>
            <a:off x="1521295" y="48212"/>
            <a:ext cx="8566720" cy="78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仿宋_GB2312"/>
              </a:defRPr>
            </a:lvl1pPr>
            <a:lvl2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2pPr>
            <a:lvl3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3pPr>
            <a:lvl4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4pPr>
            <a:lvl5pPr algn="ctr" rtl="0" eaLnBrk="0" fontAlgn="base" hangingPunct="0">
              <a:spcBef>
                <a:spcPct val="0"/>
              </a:spcBef>
              <a:spcAft>
                <a:spcPct val="0"/>
              </a:spcAft>
              <a:defRPr sz="4400">
                <a:solidFill>
                  <a:schemeClr val="tx2"/>
                </a:solidFill>
                <a:latin typeface="Times New Roman" panose="02020803070505020304" pitchFamily="18" charset="0"/>
                <a:ea typeface="仿宋_GB2312" pitchFamily="49" charset="-122"/>
                <a:cs typeface="仿宋_GB2312"/>
              </a:defRPr>
            </a:lvl5pPr>
            <a:lvl6pPr marL="4572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6pPr>
            <a:lvl7pPr marL="9144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7pPr>
            <a:lvl8pPr marL="13716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8pPr>
            <a:lvl9pPr marL="1828800" algn="ctr" rtl="0" fontAlgn="base">
              <a:spcBef>
                <a:spcPct val="0"/>
              </a:spcBef>
              <a:spcAft>
                <a:spcPct val="0"/>
              </a:spcAft>
              <a:defRPr kumimoji="1" sz="4400">
                <a:solidFill>
                  <a:schemeClr val="tx2"/>
                </a:solidFill>
                <a:latin typeface="Times New Roman" panose="02020803070505020304" pitchFamily="18" charset="0"/>
                <a:ea typeface="仿宋_GB2312" pitchFamily="49" charset="-122"/>
              </a:defRPr>
            </a:lvl9pPr>
          </a:lstStyle>
          <a:p>
            <a:pPr algn="l">
              <a:buFontTx/>
              <a:defRPr/>
            </a:pPr>
            <a:r>
              <a:rPr lang="zh-CN" altLang="zh-CN" b="1" dirty="0">
                <a:solidFill>
                  <a:schemeClr val="accent2"/>
                </a:solidFill>
                <a:latin typeface="方正粗黑宋简体" panose="02000000000000000000" pitchFamily="2" charset="-122"/>
                <a:ea typeface="方正粗黑宋简体" panose="02000000000000000000" pitchFamily="2" charset="-122"/>
                <a:cs typeface="Aharoni" panose="02010803020104030203" pitchFamily="2" charset="-79"/>
              </a:rPr>
              <a:t>推动国际立法实践的完善</a:t>
            </a:r>
            <a:r>
              <a:rPr lang="en-US" altLang="zh-CN" b="1" dirty="0">
                <a:solidFill>
                  <a:schemeClr val="accent2"/>
                </a:solidFill>
                <a:latin typeface="方正粗黑宋简体" panose="02000000000000000000" pitchFamily="2" charset="-122"/>
                <a:ea typeface="方正粗黑宋简体" panose="02000000000000000000" pitchFamily="2" charset="-122"/>
                <a:cs typeface="Aharoni" panose="02010803020104030203" pitchFamily="2" charset="-79"/>
              </a:rPr>
              <a:t>-</a:t>
            </a:r>
            <a:r>
              <a:rPr lang="zh-CN" altLang="en-US" b="1" dirty="0">
                <a:solidFill>
                  <a:schemeClr val="accent2"/>
                </a:solidFill>
                <a:latin typeface="方正粗黑宋简体" panose="02000000000000000000" pitchFamily="2" charset="-122"/>
                <a:ea typeface="方正粗黑宋简体" panose="02000000000000000000" pitchFamily="2" charset="-122"/>
                <a:cs typeface="Aharoni" panose="02010803020104030203" pitchFamily="2" charset="-79"/>
              </a:rPr>
              <a:t>组合拳</a:t>
            </a:r>
            <a:endParaRPr lang="zh-CN" altLang="en-US" sz="4000" b="1" dirty="0">
              <a:solidFill>
                <a:schemeClr val="accent2"/>
              </a:solidFill>
              <a:latin typeface="方正粗黑宋简体" panose="02000000000000000000" pitchFamily="2" charset="-122"/>
              <a:ea typeface="方正粗黑宋简体" panose="02000000000000000000" pitchFamily="2" charset="-122"/>
              <a:cs typeface="Aharoni" panose="02010803020104030203" pitchFamily="2" charset="-79"/>
            </a:endParaRPr>
          </a:p>
        </p:txBody>
      </p:sp>
      <p:pic>
        <p:nvPicPr>
          <p:cNvPr id="7" name="图片 6" descr="SYSU LOGO.png">
            <a:extLst>
              <a:ext uri="{FF2B5EF4-FFF2-40B4-BE49-F238E27FC236}">
                <a16:creationId xmlns:a16="http://schemas.microsoft.com/office/drawing/2014/main" id="{983C132A-300F-4E5D-89CA-87E1B60198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528" y="-15466"/>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4578" name="标题 1">
            <a:extLst>
              <a:ext uri="{FF2B5EF4-FFF2-40B4-BE49-F238E27FC236}">
                <a16:creationId xmlns:a16="http://schemas.microsoft.com/office/drawing/2014/main" id="{55951B86-4CBF-43FC-88FE-3BEFC9E6B3F0}"/>
              </a:ext>
            </a:extLst>
          </p:cNvPr>
          <p:cNvSpPr>
            <a:spLocks noGrp="1" noChangeArrowheads="1"/>
          </p:cNvSpPr>
          <p:nvPr>
            <p:ph type="title"/>
          </p:nvPr>
        </p:nvSpPr>
        <p:spPr>
          <a:xfrm>
            <a:off x="2711624" y="0"/>
            <a:ext cx="7632848" cy="870868"/>
          </a:xfrm>
        </p:spPr>
        <p:txBody>
          <a:bodyPr>
            <a:noAutofit/>
          </a:bodyPr>
          <a:lstStyle/>
          <a:p>
            <a:pPr algn="l">
              <a:defRPr/>
            </a:pPr>
            <a:r>
              <a:rPr lang="zh-CN" altLang="en-US" sz="3200" b="1" dirty="0">
                <a:solidFill>
                  <a:srgbClr val="0070C0"/>
                </a:solidFill>
                <a:latin typeface="微软雅黑" panose="020B0503020204020204" pitchFamily="34" charset="-122"/>
                <a:ea typeface="微软雅黑" panose="020B0503020204020204" pitchFamily="34" charset="-122"/>
              </a:rPr>
              <a:t>未来</a:t>
            </a:r>
            <a:r>
              <a:rPr lang="en-US" altLang="zh-CN" sz="3200" b="1" dirty="0">
                <a:solidFill>
                  <a:srgbClr val="0070C0"/>
                </a:solidFill>
                <a:latin typeface="微软雅黑" panose="020B0503020204020204" pitchFamily="34" charset="-122"/>
                <a:ea typeface="微软雅黑" panose="020B0503020204020204" pitchFamily="34" charset="-122"/>
              </a:rPr>
              <a:t>--</a:t>
            </a:r>
            <a:r>
              <a:rPr lang="zh-CN" altLang="en-US" sz="3200" b="1" dirty="0">
                <a:solidFill>
                  <a:srgbClr val="0070C0"/>
                </a:solidFill>
                <a:latin typeface="微软雅黑" panose="020B0503020204020204" pitchFamily="34" charset="-122"/>
                <a:ea typeface="微软雅黑" panose="020B0503020204020204" pitchFamily="34" charset="-122"/>
              </a:rPr>
              <a:t>对</a:t>
            </a:r>
            <a:r>
              <a:rPr lang="en-US" altLang="zh-CN" sz="3200" b="1" dirty="0">
                <a:solidFill>
                  <a:srgbClr val="0070C0"/>
                </a:solidFill>
                <a:latin typeface="微软雅黑" panose="020B0503020204020204" pitchFamily="34" charset="-122"/>
                <a:ea typeface="微软雅黑" panose="020B0503020204020204" pitchFamily="34" charset="-122"/>
              </a:rPr>
              <a:t>IAEA</a:t>
            </a:r>
            <a:r>
              <a:rPr lang="zh-CN" altLang="en-US" sz="3200" b="1" dirty="0">
                <a:solidFill>
                  <a:srgbClr val="0070C0"/>
                </a:solidFill>
                <a:latin typeface="微软雅黑" panose="020B0503020204020204" pitchFamily="34" charset="-122"/>
                <a:ea typeface="微软雅黑" panose="020B0503020204020204" pitchFamily="34" charset="-122"/>
              </a:rPr>
              <a:t>审查机制的研究需要加强</a:t>
            </a:r>
          </a:p>
        </p:txBody>
      </p:sp>
      <p:sp>
        <p:nvSpPr>
          <p:cNvPr id="25603" name="内容占位符 2">
            <a:extLst>
              <a:ext uri="{FF2B5EF4-FFF2-40B4-BE49-F238E27FC236}">
                <a16:creationId xmlns:a16="http://schemas.microsoft.com/office/drawing/2014/main" id="{7655CA3B-5A5C-4B43-93F4-7BA3E1CA9003}"/>
              </a:ext>
            </a:extLst>
          </p:cNvPr>
          <p:cNvSpPr>
            <a:spLocks noGrp="1" noChangeArrowheads="1"/>
          </p:cNvSpPr>
          <p:nvPr>
            <p:ph idx="1"/>
          </p:nvPr>
        </p:nvSpPr>
        <p:spPr>
          <a:xfrm>
            <a:off x="263352" y="900429"/>
            <a:ext cx="11449272" cy="6202386"/>
          </a:xfrm>
        </p:spPr>
        <p:txBody>
          <a:bodyPr>
            <a:normAutofit lnSpcReduction="10000"/>
          </a:bodyPr>
          <a:lstStyle/>
          <a:p>
            <a:pPr marL="450850" indent="-450850">
              <a:lnSpc>
                <a:spcPct val="150000"/>
              </a:lnSpc>
              <a:buFont typeface="Wingdings" panose="05000000000000000000" pitchFamily="2" charset="2"/>
              <a:buChar char="u"/>
              <a:defRPr/>
            </a:pPr>
            <a:r>
              <a:rPr lang="en-US" altLang="zh-CN" dirty="0"/>
              <a:t>IAEA</a:t>
            </a:r>
            <a:r>
              <a:rPr lang="zh-CN" altLang="zh-CN" dirty="0"/>
              <a:t>和日本政府</a:t>
            </a:r>
            <a:r>
              <a:rPr lang="zh-CN" altLang="en-US" dirty="0"/>
              <a:t>：</a:t>
            </a:r>
            <a:r>
              <a:rPr lang="en-US" altLang="zh-CN" dirty="0"/>
              <a:t>2021</a:t>
            </a:r>
            <a:r>
              <a:rPr lang="zh-CN" altLang="zh-CN" dirty="0"/>
              <a:t>年</a:t>
            </a:r>
            <a:r>
              <a:rPr lang="en-US" altLang="zh-CN" dirty="0"/>
              <a:t>7</a:t>
            </a:r>
            <a:r>
              <a:rPr lang="zh-CN" altLang="zh-CN" dirty="0"/>
              <a:t>月</a:t>
            </a:r>
            <a:r>
              <a:rPr lang="en-US" altLang="zh-CN" dirty="0"/>
              <a:t>8</a:t>
            </a:r>
            <a:r>
              <a:rPr lang="zh-CN" altLang="zh-CN" dirty="0"/>
              <a:t>日签署协议</a:t>
            </a:r>
            <a:r>
              <a:rPr lang="en-US" altLang="zh-CN" dirty="0"/>
              <a:t>-</a:t>
            </a:r>
            <a:r>
              <a:rPr lang="zh-CN" altLang="en-US" dirty="0"/>
              <a:t>启动安全审查机制</a:t>
            </a:r>
            <a:endParaRPr lang="en-US" altLang="zh-CN" dirty="0"/>
          </a:p>
          <a:p>
            <a:pPr marL="450850" indent="-450850">
              <a:lnSpc>
                <a:spcPct val="150000"/>
              </a:lnSpc>
              <a:buFont typeface="Wingdings" panose="05000000000000000000" pitchFamily="2" charset="2"/>
              <a:buChar char="u"/>
              <a:defRPr/>
            </a:pPr>
            <a:r>
              <a:rPr lang="en-US" altLang="zh-CN" dirty="0"/>
              <a:t> </a:t>
            </a:r>
            <a:r>
              <a:rPr lang="zh-CN" altLang="zh-CN" dirty="0"/>
              <a:t>日本为化解国际舆论压力，寻求核安全领域权威国际组织为其排污行为</a:t>
            </a:r>
            <a:r>
              <a:rPr lang="zh-CN" altLang="en-US" dirty="0"/>
              <a:t>的</a:t>
            </a:r>
            <a:r>
              <a:rPr lang="zh-CN" altLang="zh-CN" dirty="0"/>
              <a:t>合法性背书</a:t>
            </a:r>
            <a:endParaRPr lang="en-US" altLang="zh-CN" dirty="0"/>
          </a:p>
          <a:p>
            <a:pPr marL="450850" indent="-450850">
              <a:lnSpc>
                <a:spcPct val="150000"/>
              </a:lnSpc>
              <a:buFont typeface="Wingdings" panose="05000000000000000000" pitchFamily="2" charset="2"/>
              <a:buChar char="u"/>
              <a:defRPr/>
            </a:pPr>
            <a:r>
              <a:rPr lang="zh-CN" altLang="en-US" dirty="0"/>
              <a:t>目前</a:t>
            </a:r>
            <a:r>
              <a:rPr lang="zh-CN" altLang="zh-CN" dirty="0"/>
              <a:t>安全审查工作</a:t>
            </a:r>
            <a:r>
              <a:rPr lang="zh-CN" altLang="en-US" dirty="0"/>
              <a:t>主要</a:t>
            </a:r>
            <a:r>
              <a:rPr lang="zh-CN" altLang="zh-CN" dirty="0"/>
              <a:t>参考</a:t>
            </a:r>
            <a:r>
              <a:rPr lang="en-US" altLang="zh-CN" dirty="0"/>
              <a:t>IAEA</a:t>
            </a:r>
            <a:r>
              <a:rPr lang="zh-CN" altLang="en-US" dirty="0"/>
              <a:t>现有安全标准体系</a:t>
            </a:r>
            <a:endParaRPr lang="en-US" altLang="zh-CN" dirty="0"/>
          </a:p>
          <a:p>
            <a:pPr marL="450850" indent="-450850">
              <a:lnSpc>
                <a:spcPct val="150000"/>
              </a:lnSpc>
              <a:buFont typeface="Wingdings" panose="05000000000000000000" pitchFamily="2" charset="2"/>
              <a:buChar char="u"/>
              <a:defRPr/>
            </a:pPr>
            <a:r>
              <a:rPr lang="zh-CN" altLang="zh-CN" dirty="0">
                <a:highlight>
                  <a:srgbClr val="B1E4CE"/>
                </a:highlight>
              </a:rPr>
              <a:t>不具备法律约束力</a:t>
            </a:r>
            <a:r>
              <a:rPr lang="en-US" altLang="zh-CN" dirty="0"/>
              <a:t>(</a:t>
            </a:r>
            <a:r>
              <a:rPr lang="zh-CN" altLang="en-US" sz="2400" dirty="0"/>
              <a:t>最多是</a:t>
            </a:r>
            <a:r>
              <a:rPr lang="zh-CN" altLang="zh-CN" sz="2400" dirty="0"/>
              <a:t>发挥向国际社会披露相关信息、报告和审查结论的间接</a:t>
            </a:r>
            <a:r>
              <a:rPr lang="zh-CN" altLang="en-US" sz="2400" dirty="0"/>
              <a:t>监督作用</a:t>
            </a:r>
            <a:r>
              <a:rPr lang="en-US" altLang="zh-CN" dirty="0"/>
              <a:t>)</a:t>
            </a:r>
          </a:p>
          <a:p>
            <a:pPr marL="450850" indent="-450850">
              <a:lnSpc>
                <a:spcPct val="150000"/>
              </a:lnSpc>
              <a:buFont typeface="Wingdings" panose="05000000000000000000" pitchFamily="2" charset="2"/>
              <a:buChar char="u"/>
              <a:defRPr/>
            </a:pPr>
            <a:r>
              <a:rPr lang="zh-CN" altLang="en-US" dirty="0">
                <a:highlight>
                  <a:srgbClr val="B1E4CE"/>
                </a:highlight>
              </a:rPr>
              <a:t>不具备日方排污计划</a:t>
            </a:r>
            <a:r>
              <a:rPr lang="zh-CN" altLang="zh-CN" dirty="0">
                <a:highlight>
                  <a:srgbClr val="B1E4CE"/>
                </a:highlight>
              </a:rPr>
              <a:t>合法性决定权</a:t>
            </a:r>
            <a:r>
              <a:rPr lang="zh-CN" altLang="en-US" dirty="0"/>
              <a:t>（</a:t>
            </a:r>
            <a:r>
              <a:rPr lang="zh-CN" altLang="en-US" sz="2400" dirty="0"/>
              <a:t>基于日方提供信息及有限调查</a:t>
            </a:r>
            <a:r>
              <a:rPr lang="zh-CN" altLang="en-US" dirty="0"/>
              <a:t>）</a:t>
            </a:r>
            <a:endParaRPr lang="en-US" altLang="zh-CN" dirty="0"/>
          </a:p>
          <a:p>
            <a:pPr marL="450850" indent="-450850">
              <a:lnSpc>
                <a:spcPct val="150000"/>
              </a:lnSpc>
              <a:buFont typeface="Wingdings" panose="05000000000000000000" pitchFamily="2" charset="2"/>
              <a:buChar char="u"/>
              <a:defRPr/>
            </a:pPr>
            <a:r>
              <a:rPr lang="zh-CN" altLang="en-US" dirty="0"/>
              <a:t>日方</a:t>
            </a:r>
            <a:r>
              <a:rPr lang="zh-CN" altLang="zh-CN" dirty="0">
                <a:highlight>
                  <a:srgbClr val="B1E4CE"/>
                </a:highlight>
              </a:rPr>
              <a:t>无法</a:t>
            </a:r>
            <a:r>
              <a:rPr lang="zh-CN" altLang="en-US" dirty="0">
                <a:highlight>
                  <a:srgbClr val="B1E4CE"/>
                </a:highlight>
              </a:rPr>
              <a:t>据此</a:t>
            </a:r>
            <a:r>
              <a:rPr lang="zh-CN" altLang="zh-CN" dirty="0">
                <a:highlight>
                  <a:srgbClr val="B1E4CE"/>
                </a:highlight>
              </a:rPr>
              <a:t>豁免</a:t>
            </a:r>
            <a:r>
              <a:rPr lang="zh-CN" altLang="zh-CN" dirty="0"/>
              <a:t>海洋环境影响评估义务</a:t>
            </a:r>
            <a:r>
              <a:rPr lang="zh-CN" altLang="en-US" dirty="0"/>
              <a:t>、</a:t>
            </a:r>
            <a:r>
              <a:rPr lang="zh-CN" altLang="zh-CN" dirty="0"/>
              <a:t>保护海洋环境义务</a:t>
            </a:r>
            <a:r>
              <a:rPr lang="zh-CN" altLang="en-US" dirty="0"/>
              <a:t>、</a:t>
            </a:r>
            <a:r>
              <a:rPr lang="zh-CN" altLang="zh-CN" dirty="0"/>
              <a:t>国际法未加禁止行为引起的国际损害责任</a:t>
            </a:r>
            <a:r>
              <a:rPr lang="zh-CN" altLang="en-US" dirty="0"/>
              <a:t>等</a:t>
            </a:r>
            <a:endParaRPr kumimoji="1" lang="en-US" altLang="zh-CN" sz="2400" dirty="0">
              <a:highlight>
                <a:srgbClr val="00FFFF"/>
              </a:highlight>
              <a:latin typeface="微软雅黑" panose="020B0503020204020204" pitchFamily="34" charset="-122"/>
              <a:ea typeface="微软雅黑" panose="020B0503020204020204" pitchFamily="34" charset="-122"/>
            </a:endParaRPr>
          </a:p>
        </p:txBody>
      </p:sp>
      <p:pic>
        <p:nvPicPr>
          <p:cNvPr id="5" name="图片 6" descr="SYSU LOGO.png">
            <a:extLst>
              <a:ext uri="{FF2B5EF4-FFF2-40B4-BE49-F238E27FC236}">
                <a16:creationId xmlns:a16="http://schemas.microsoft.com/office/drawing/2014/main" id="{7D646E5C-1F7F-4566-A1EC-B2A323EF0A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0350" y="0"/>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39937" name="图片 6" descr="SYSU LOGO.png">
            <a:extLst>
              <a:ext uri="{FF2B5EF4-FFF2-40B4-BE49-F238E27FC236}">
                <a16:creationId xmlns:a16="http://schemas.microsoft.com/office/drawing/2014/main" id="{8763E234-1BD7-4D0B-8BBB-7C69A6902F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1988" y="34925"/>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图示 2">
            <a:extLst>
              <a:ext uri="{FF2B5EF4-FFF2-40B4-BE49-F238E27FC236}">
                <a16:creationId xmlns:a16="http://schemas.microsoft.com/office/drawing/2014/main" id="{C5D7F425-0AE0-4CD8-874F-57655DF85612}"/>
              </a:ext>
            </a:extLst>
          </p:cNvPr>
          <p:cNvGraphicFramePr/>
          <p:nvPr>
            <p:extLst>
              <p:ext uri="{D42A27DB-BD31-4B8C-83A1-F6EECF244321}">
                <p14:modId xmlns:p14="http://schemas.microsoft.com/office/powerpoint/2010/main" val="1231328996"/>
              </p:ext>
            </p:extLst>
          </p:nvPr>
        </p:nvGraphicFramePr>
        <p:xfrm>
          <a:off x="479376" y="116631"/>
          <a:ext cx="11377264" cy="67064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椭圆 1">
            <a:extLst>
              <a:ext uri="{FF2B5EF4-FFF2-40B4-BE49-F238E27FC236}">
                <a16:creationId xmlns:a16="http://schemas.microsoft.com/office/drawing/2014/main" id="{FF41449D-7047-4209-A78B-CE627FC638CC}"/>
              </a:ext>
            </a:extLst>
          </p:cNvPr>
          <p:cNvSpPr/>
          <p:nvPr/>
        </p:nvSpPr>
        <p:spPr>
          <a:xfrm>
            <a:off x="5015880" y="4437112"/>
            <a:ext cx="2376264" cy="72008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a:extLst>
              <a:ext uri="{FF2B5EF4-FFF2-40B4-BE49-F238E27FC236}">
                <a16:creationId xmlns:a16="http://schemas.microsoft.com/office/drawing/2014/main" id="{EDAD2733-3B03-4216-A5CC-A2D404918B02}"/>
              </a:ext>
            </a:extLst>
          </p:cNvPr>
          <p:cNvSpPr/>
          <p:nvPr/>
        </p:nvSpPr>
        <p:spPr>
          <a:xfrm>
            <a:off x="5447928" y="476672"/>
            <a:ext cx="1512168" cy="72008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503044588"/>
      </p:ext>
    </p:extLst>
  </p:cSld>
  <p:clrMapOvr>
    <a:masterClrMapping/>
  </p:clrMapOvr>
  <p:transition spd="med">
    <p:random/>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F0725FBA-9B74-41CE-9B4C-C2B42F59767D}"/>
              </a:ext>
            </a:extLst>
          </p:cNvPr>
          <p:cNvSpPr>
            <a:spLocks noChangeArrowheads="1"/>
          </p:cNvSpPr>
          <p:nvPr/>
        </p:nvSpPr>
        <p:spPr bwMode="auto">
          <a:xfrm>
            <a:off x="2063750" y="693738"/>
            <a:ext cx="8064500" cy="576262"/>
          </a:xfrm>
          <a:prstGeom prst="rect">
            <a:avLst/>
          </a:prstGeom>
          <a:noFill/>
          <a:ln w="9525">
            <a:noFill/>
            <a:miter lim="800000"/>
          </a:ln>
        </p:spPr>
        <p:txBody>
          <a:bodyPr anchor="ctr"/>
          <a:lstStyle>
            <a:lvl1pPr>
              <a:defRPr sz="2000">
                <a:solidFill>
                  <a:schemeClr val="tx1"/>
                </a:solidFill>
                <a:latin typeface="Times New Roman" panose="02020803070505020304" pitchFamily="18" charset="0"/>
                <a:ea typeface="宋体" panose="02010600030101010101" pitchFamily="2" charset="-122"/>
              </a:defRPr>
            </a:lvl1pPr>
            <a:lvl2pPr marL="742950" indent="-285750">
              <a:defRPr sz="2000">
                <a:solidFill>
                  <a:schemeClr val="tx1"/>
                </a:solidFill>
                <a:latin typeface="Times New Roman" panose="02020803070505020304" pitchFamily="18" charset="0"/>
                <a:ea typeface="宋体" panose="02010600030101010101" pitchFamily="2" charset="-122"/>
              </a:defRPr>
            </a:lvl2pPr>
            <a:lvl3pPr marL="1143000" indent="-228600">
              <a:defRPr sz="2000">
                <a:solidFill>
                  <a:schemeClr val="tx1"/>
                </a:solidFill>
                <a:latin typeface="Times New Roman" panose="02020803070505020304" pitchFamily="18" charset="0"/>
                <a:ea typeface="宋体" panose="02010600030101010101" pitchFamily="2" charset="-122"/>
              </a:defRPr>
            </a:lvl3pPr>
            <a:lvl4pPr marL="1600200" indent="-228600">
              <a:defRPr sz="2000">
                <a:solidFill>
                  <a:schemeClr val="tx1"/>
                </a:solidFill>
                <a:latin typeface="Times New Roman" panose="02020803070505020304" pitchFamily="18" charset="0"/>
                <a:ea typeface="宋体" panose="02010600030101010101" pitchFamily="2" charset="-122"/>
              </a:defRPr>
            </a:lvl4pPr>
            <a:lvl5pPr marL="2057400" indent="-228600">
              <a:defRPr sz="2000">
                <a:solidFill>
                  <a:schemeClr val="tx1"/>
                </a:solidFill>
                <a:latin typeface="Times New Roman" panose="02020803070505020304" pitchFamily="18" charset="0"/>
                <a:ea typeface="宋体" panose="02010600030101010101" pitchFamily="2" charset="-122"/>
              </a:defRPr>
            </a:lvl5pPr>
            <a:lvl6pPr marL="2514600" indent="-228600" fontAlgn="base">
              <a:spcBef>
                <a:spcPct val="0"/>
              </a:spcBef>
              <a:spcAft>
                <a:spcPct val="0"/>
              </a:spcAft>
              <a:defRPr sz="2000">
                <a:solidFill>
                  <a:schemeClr val="tx1"/>
                </a:solidFill>
                <a:latin typeface="Times New Roman" panose="02020803070505020304" pitchFamily="18" charset="0"/>
                <a:ea typeface="宋体" panose="02010600030101010101" pitchFamily="2" charset="-122"/>
              </a:defRPr>
            </a:lvl6pPr>
            <a:lvl7pPr marL="2971800" indent="-228600" fontAlgn="base">
              <a:spcBef>
                <a:spcPct val="0"/>
              </a:spcBef>
              <a:spcAft>
                <a:spcPct val="0"/>
              </a:spcAft>
              <a:defRPr sz="2000">
                <a:solidFill>
                  <a:schemeClr val="tx1"/>
                </a:solidFill>
                <a:latin typeface="Times New Roman" panose="02020803070505020304" pitchFamily="18" charset="0"/>
                <a:ea typeface="宋体" panose="02010600030101010101" pitchFamily="2" charset="-122"/>
              </a:defRPr>
            </a:lvl7pPr>
            <a:lvl8pPr marL="3429000" indent="-228600" fontAlgn="base">
              <a:spcBef>
                <a:spcPct val="0"/>
              </a:spcBef>
              <a:spcAft>
                <a:spcPct val="0"/>
              </a:spcAft>
              <a:defRPr sz="2000">
                <a:solidFill>
                  <a:schemeClr val="tx1"/>
                </a:solidFill>
                <a:latin typeface="Times New Roman" panose="02020803070505020304" pitchFamily="18" charset="0"/>
                <a:ea typeface="宋体" panose="02010600030101010101" pitchFamily="2" charset="-122"/>
              </a:defRPr>
            </a:lvl8pPr>
            <a:lvl9pPr marL="3886200" indent="-228600" fontAlgn="base">
              <a:spcBef>
                <a:spcPct val="0"/>
              </a:spcBef>
              <a:spcAft>
                <a:spcPct val="0"/>
              </a:spcAft>
              <a:defRPr sz="2000">
                <a:solidFill>
                  <a:schemeClr val="tx1"/>
                </a:solidFill>
                <a:latin typeface="Times New Roman" panose="02020803070505020304" pitchFamily="18" charset="0"/>
                <a:ea typeface="宋体" panose="02010600030101010101" pitchFamily="2" charset="-122"/>
              </a:defRPr>
            </a:lvl9pPr>
          </a:lstStyle>
          <a:p>
            <a:pPr algn="ctr">
              <a:lnSpc>
                <a:spcPct val="150000"/>
              </a:lnSpc>
              <a:buFontTx/>
              <a:buNone/>
              <a:defRPr/>
            </a:pPr>
            <a:r>
              <a:rPr kumimoji="1" lang="zh-CN" altLang="en-US" sz="5400" b="1" dirty="0">
                <a:solidFill>
                  <a:srgbClr val="990033"/>
                </a:solidFill>
                <a:latin typeface="微软雅黑" pitchFamily="34" charset="-122"/>
                <a:ea typeface="微软雅黑" pitchFamily="34" charset="-122"/>
                <a:sym typeface="+mn-ea"/>
              </a:rPr>
              <a:t>   </a:t>
            </a:r>
            <a:r>
              <a:rPr kumimoji="1" lang="zh-CN" altLang="en-US" sz="5400" b="1" dirty="0">
                <a:solidFill>
                  <a:srgbClr val="FF0000"/>
                </a:solidFill>
                <a:latin typeface="微软雅黑" pitchFamily="34" charset="-122"/>
                <a:ea typeface="微软雅黑" pitchFamily="34" charset="-122"/>
                <a:sym typeface="+mn-ea"/>
              </a:rPr>
              <a:t>谢谢各位！</a:t>
            </a:r>
            <a:endParaRPr kumimoji="1" lang="zh-CN" altLang="en-US" sz="5400" b="1" dirty="0">
              <a:solidFill>
                <a:srgbClr val="FF0000"/>
              </a:solidFill>
              <a:effectLst>
                <a:outerShdw blurRad="38100" dist="38100" dir="2700000" algn="tl">
                  <a:srgbClr val="C0C0C0"/>
                </a:outerShdw>
              </a:effectLst>
              <a:latin typeface="微软雅黑" pitchFamily="34" charset="-122"/>
              <a:ea typeface="微软雅黑" pitchFamily="34" charset="-122"/>
              <a:sym typeface="+mn-ea"/>
            </a:endParaRPr>
          </a:p>
          <a:p>
            <a:pPr algn="ctr">
              <a:spcBef>
                <a:spcPct val="20000"/>
              </a:spcBef>
              <a:buFontTx/>
              <a:buNone/>
              <a:defRPr/>
            </a:pPr>
            <a:endParaRPr kumimoji="1" lang="zh-CN" altLang="en-US" sz="5400" b="1" dirty="0">
              <a:latin typeface="微软雅黑" pitchFamily="34" charset="-122"/>
              <a:ea typeface="微软雅黑" pitchFamily="34" charset="-122"/>
              <a:sym typeface="+mn-ea"/>
            </a:endParaRPr>
          </a:p>
        </p:txBody>
      </p:sp>
      <p:pic>
        <p:nvPicPr>
          <p:cNvPr id="40962" name="图片 6" descr="SYSU LOGO.png">
            <a:extLst>
              <a:ext uri="{FF2B5EF4-FFF2-40B4-BE49-F238E27FC236}">
                <a16:creationId xmlns:a16="http://schemas.microsoft.com/office/drawing/2014/main" id="{7FDD064E-D5B5-4E79-85FD-B89E783CAE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1789" y="47626"/>
            <a:ext cx="808037"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5" descr="http://www.sysu.edu.cn/2012/images/content/2012-11/20121112011113599818.jpg">
            <a:extLst>
              <a:ext uri="{FF2B5EF4-FFF2-40B4-BE49-F238E27FC236}">
                <a16:creationId xmlns:a16="http://schemas.microsoft.com/office/drawing/2014/main" id="{64E4B99B-4447-49D8-AFBF-743C698E6C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981076"/>
            <a:ext cx="9144000"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DFCE4B42-B142-4F7D-BE00-34EF4812D952}"/>
              </a:ext>
            </a:extLst>
          </p:cNvPr>
          <p:cNvSpPr>
            <a:spLocks noGrp="1" noChangeArrowheads="1"/>
          </p:cNvSpPr>
          <p:nvPr>
            <p:ph type="title"/>
          </p:nvPr>
        </p:nvSpPr>
        <p:spPr>
          <a:xfrm>
            <a:off x="1524000" y="1"/>
            <a:ext cx="7812088" cy="7207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r>
              <a:rPr lang="zh-CN" altLang="zh-CN" sz="4000" b="1" dirty="0">
                <a:solidFill>
                  <a:srgbClr val="C00000"/>
                </a:solidFill>
                <a:latin typeface="微软雅黑" panose="020B0503020204020204" pitchFamily="34" charset="-122"/>
                <a:ea typeface="微软雅黑" panose="020B0503020204020204" pitchFamily="34" charset="-122"/>
              </a:rPr>
              <a:t>福岛核污水产生及</a:t>
            </a:r>
            <a:r>
              <a:rPr lang="zh-CN" altLang="en-US" sz="4000" b="1" dirty="0">
                <a:solidFill>
                  <a:srgbClr val="C00000"/>
                </a:solidFill>
                <a:latin typeface="微软雅黑" panose="020B0503020204020204" pitchFamily="34" charset="-122"/>
                <a:ea typeface="微软雅黑" panose="020B0503020204020204" pitchFamily="34" charset="-122"/>
              </a:rPr>
              <a:t>海洋处置背景</a:t>
            </a:r>
            <a:endParaRPr lang="en-US" altLang="zh-CN" sz="4000" b="1" dirty="0">
              <a:solidFill>
                <a:srgbClr val="C00000"/>
              </a:solidFill>
              <a:latin typeface="微软雅黑" panose="020B0503020204020204" pitchFamily="34" charset="-122"/>
              <a:ea typeface="微软雅黑" panose="020B0503020204020204" pitchFamily="34" charset="-122"/>
            </a:endParaRPr>
          </a:p>
        </p:txBody>
      </p:sp>
      <p:sp>
        <p:nvSpPr>
          <p:cNvPr id="19459" name="Rectangle 3">
            <a:extLst>
              <a:ext uri="{FF2B5EF4-FFF2-40B4-BE49-F238E27FC236}">
                <a16:creationId xmlns:a16="http://schemas.microsoft.com/office/drawing/2014/main" id="{67CAB900-D8B1-46D5-B349-89FA66DEAD0D}"/>
              </a:ext>
            </a:extLst>
          </p:cNvPr>
          <p:cNvSpPr>
            <a:spLocks noGrp="1" noChangeArrowheads="1"/>
          </p:cNvSpPr>
          <p:nvPr>
            <p:ph idx="1"/>
          </p:nvPr>
        </p:nvSpPr>
        <p:spPr>
          <a:xfrm>
            <a:off x="1524000" y="981076"/>
            <a:ext cx="9144000" cy="266394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p>
            <a:pPr latinLnBrk="1">
              <a:lnSpc>
                <a:spcPct val="150000"/>
              </a:lnSpc>
              <a:buSzPct val="100000"/>
              <a:buFont typeface="Arial" panose="020B0604020202020204" pitchFamily="34" charset="0"/>
              <a:buChar char="•"/>
            </a:pPr>
            <a:r>
              <a:rPr kumimoji="1" lang="en-US" altLang="zh-CN" sz="2400" dirty="0">
                <a:latin typeface="微软雅黑" panose="020B0503020204020204" pitchFamily="34" charset="-122"/>
                <a:ea typeface="微软雅黑" panose="020B0503020204020204" pitchFamily="34" charset="-122"/>
              </a:rPr>
              <a:t>2011</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3</a:t>
            </a:r>
            <a:r>
              <a:rPr kumimoji="1" lang="zh-CN" altLang="zh-CN" sz="2400" dirty="0">
                <a:latin typeface="微软雅黑" panose="020B0503020204020204" pitchFamily="34" charset="-122"/>
                <a:ea typeface="微软雅黑" panose="020B0503020204020204" pitchFamily="34" charset="-122"/>
              </a:rPr>
              <a:t>月</a:t>
            </a:r>
            <a:r>
              <a:rPr kumimoji="1" lang="en-US" altLang="zh-CN" sz="2400" dirty="0">
                <a:latin typeface="微软雅黑" panose="020B0503020204020204" pitchFamily="34" charset="-122"/>
                <a:ea typeface="微软雅黑" panose="020B0503020204020204" pitchFamily="34" charset="-122"/>
              </a:rPr>
              <a:t>11</a:t>
            </a:r>
            <a:r>
              <a:rPr kumimoji="1" lang="zh-CN" altLang="zh-CN" sz="2400" dirty="0">
                <a:latin typeface="微软雅黑" panose="020B0503020204020204" pitchFamily="34" charset="-122"/>
                <a:ea typeface="微软雅黑" panose="020B0503020204020204" pitchFamily="34" charset="-122"/>
              </a:rPr>
              <a:t>日，日本东部发生里氏</a:t>
            </a:r>
            <a:r>
              <a:rPr kumimoji="1" lang="en-US" altLang="zh-CN" sz="2400" dirty="0">
                <a:latin typeface="微软雅黑" panose="020B0503020204020204" pitchFamily="34" charset="-122"/>
                <a:ea typeface="微软雅黑" panose="020B0503020204020204" pitchFamily="34" charset="-122"/>
              </a:rPr>
              <a:t>9.0</a:t>
            </a:r>
            <a:r>
              <a:rPr kumimoji="1" lang="zh-CN" altLang="zh-CN" sz="2400" dirty="0">
                <a:latin typeface="微软雅黑" panose="020B0503020204020204" pitchFamily="34" charset="-122"/>
                <a:ea typeface="微软雅黑" panose="020B0503020204020204" pitchFamily="34" charset="-122"/>
              </a:rPr>
              <a:t>级特大地震并引发海啸</a:t>
            </a:r>
            <a:endParaRPr kumimoji="1" lang="en-US" altLang="zh-CN" sz="2400" dirty="0">
              <a:latin typeface="微软雅黑" panose="020B0503020204020204" pitchFamily="34" charset="-122"/>
              <a:ea typeface="微软雅黑" panose="020B0503020204020204" pitchFamily="34" charset="-122"/>
            </a:endParaRPr>
          </a:p>
          <a:p>
            <a:pPr latinLnBrk="1">
              <a:lnSpc>
                <a:spcPct val="150000"/>
              </a:lnSpc>
              <a:buSzPct val="100000"/>
              <a:buFont typeface="Arial" panose="020B0604020202020204" pitchFamily="34" charset="0"/>
              <a:buChar char="•"/>
            </a:pPr>
            <a:r>
              <a:rPr kumimoji="1" lang="zh-CN" altLang="zh-CN" sz="2400" dirty="0">
                <a:latin typeface="微软雅黑" panose="020B0503020204020204" pitchFamily="34" charset="-122"/>
                <a:ea typeface="微软雅黑" panose="020B0503020204020204" pitchFamily="34" charset="-122"/>
              </a:rPr>
              <a:t>海水淹没福岛第一核电站柴油机厂房</a:t>
            </a:r>
            <a:r>
              <a:rPr kumimoji="1" lang="zh-CN" altLang="en-US" sz="2400" dirty="0">
                <a:latin typeface="微软雅黑" panose="020B0503020204020204" pitchFamily="34" charset="-122"/>
                <a:ea typeface="微软雅黑" panose="020B0503020204020204" pitchFamily="34" charset="-122"/>
              </a:rPr>
              <a:t>，</a:t>
            </a:r>
            <a:r>
              <a:rPr kumimoji="1" lang="zh-CN" altLang="zh-CN" sz="2400" dirty="0">
                <a:latin typeface="微软雅黑" panose="020B0503020204020204" pitchFamily="34" charset="-122"/>
                <a:ea typeface="微软雅黑" panose="020B0503020204020204" pitchFamily="34" charset="-122"/>
              </a:rPr>
              <a:t>导致重大核事故</a:t>
            </a:r>
            <a:endParaRPr kumimoji="1" lang="en-US" altLang="zh-CN" sz="2400" dirty="0">
              <a:latin typeface="微软雅黑" panose="020B0503020204020204" pitchFamily="34" charset="-122"/>
              <a:ea typeface="微软雅黑" panose="020B0503020204020204" pitchFamily="34" charset="-122"/>
            </a:endParaRPr>
          </a:p>
          <a:p>
            <a:pPr latinLnBrk="1">
              <a:lnSpc>
                <a:spcPct val="150000"/>
              </a:lnSpc>
              <a:buSzPct val="100000"/>
              <a:buFont typeface="Arial" panose="020B0604020202020204" pitchFamily="34" charset="0"/>
              <a:buChar char="•"/>
            </a:pPr>
            <a:r>
              <a:rPr kumimoji="1" lang="zh-CN" altLang="zh-CN" sz="2400" dirty="0">
                <a:latin typeface="微软雅黑" panose="020B0503020204020204" pitchFamily="34" charset="-122"/>
                <a:ea typeface="微软雅黑" panose="020B0503020204020204" pitchFamily="34" charset="-122"/>
              </a:rPr>
              <a:t>福岛事故发生后，福岛第一核电站每天产生约</a:t>
            </a:r>
            <a:r>
              <a:rPr kumimoji="1" lang="en-US" altLang="zh-CN" sz="2400" dirty="0">
                <a:latin typeface="微软雅黑" panose="020B0503020204020204" pitchFamily="34" charset="-122"/>
                <a:ea typeface="微软雅黑" panose="020B0503020204020204" pitchFamily="34" charset="-122"/>
              </a:rPr>
              <a:t>180</a:t>
            </a:r>
            <a:r>
              <a:rPr kumimoji="1" lang="zh-CN" altLang="zh-CN" sz="2400" dirty="0">
                <a:latin typeface="微软雅黑" panose="020B0503020204020204" pitchFamily="34" charset="-122"/>
                <a:ea typeface="微软雅黑" panose="020B0503020204020204" pitchFamily="34" charset="-122"/>
              </a:rPr>
              <a:t>吨核污水</a:t>
            </a:r>
            <a:endParaRPr kumimoji="1" lang="en-US" altLang="zh-CN" sz="2400" dirty="0">
              <a:latin typeface="微软雅黑" panose="020B0503020204020204" pitchFamily="34" charset="-122"/>
              <a:ea typeface="微软雅黑" panose="020B0503020204020204" pitchFamily="34" charset="-122"/>
            </a:endParaRPr>
          </a:p>
          <a:p>
            <a:pPr latinLnBrk="1">
              <a:lnSpc>
                <a:spcPct val="150000"/>
              </a:lnSpc>
              <a:buSzPct val="100000"/>
              <a:buFont typeface="Arial" panose="020B0604020202020204" pitchFamily="34" charset="0"/>
              <a:buChar char="•"/>
            </a:pPr>
            <a:endParaRPr kumimoji="1" lang="en-US" altLang="zh-CN" sz="2400" b="1" dirty="0">
              <a:latin typeface="微软雅黑" panose="020B0503020204020204" pitchFamily="34" charset="-122"/>
              <a:ea typeface="微软雅黑" panose="020B0503020204020204" pitchFamily="34" charset="-122"/>
            </a:endParaRPr>
          </a:p>
          <a:p>
            <a:pPr latinLnBrk="1">
              <a:lnSpc>
                <a:spcPct val="150000"/>
              </a:lnSpc>
              <a:buSzPct val="100000"/>
              <a:buFont typeface="Arial" panose="020B0604020202020204" pitchFamily="34" charset="0"/>
              <a:buChar char="•"/>
            </a:pPr>
            <a:r>
              <a:rPr kumimoji="1" lang="zh-CN" altLang="zh-CN" sz="2400" b="1" dirty="0">
                <a:latin typeface="微软雅黑" panose="020B0503020204020204" pitchFamily="34" charset="-122"/>
                <a:ea typeface="微软雅黑" panose="020B0503020204020204" pitchFamily="34" charset="-122"/>
              </a:rPr>
              <a:t>核污水主要来源如下：</a:t>
            </a:r>
            <a:endParaRPr kumimoji="1" lang="zh-CN" altLang="en-US" sz="2400" b="1" dirty="0">
              <a:latin typeface="微软雅黑" panose="020B0503020204020204" pitchFamily="34" charset="-122"/>
              <a:ea typeface="微软雅黑" panose="020B0503020204020204" pitchFamily="34" charset="-122"/>
            </a:endParaRPr>
          </a:p>
        </p:txBody>
      </p:sp>
      <p:pic>
        <p:nvPicPr>
          <p:cNvPr id="20483" name="图片 6" descr="SYSU LOGO.png">
            <a:extLst>
              <a:ext uri="{FF2B5EF4-FFF2-40B4-BE49-F238E27FC236}">
                <a16:creationId xmlns:a16="http://schemas.microsoft.com/office/drawing/2014/main" id="{CD6D2151-6457-430A-B856-EFDB0EF50D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528" y="1"/>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图示 9">
            <a:extLst>
              <a:ext uri="{FF2B5EF4-FFF2-40B4-BE49-F238E27FC236}">
                <a16:creationId xmlns:a16="http://schemas.microsoft.com/office/drawing/2014/main" id="{A2CB345B-689B-4F0F-9A37-0791F1837063}"/>
              </a:ext>
            </a:extLst>
          </p:cNvPr>
          <p:cNvGraphicFramePr/>
          <p:nvPr>
            <p:extLst>
              <p:ext uri="{D42A27DB-BD31-4B8C-83A1-F6EECF244321}">
                <p14:modId xmlns:p14="http://schemas.microsoft.com/office/powerpoint/2010/main" val="292131900"/>
              </p:ext>
            </p:extLst>
          </p:nvPr>
        </p:nvGraphicFramePr>
        <p:xfrm>
          <a:off x="551384" y="3441575"/>
          <a:ext cx="11233248" cy="2376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random/>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8EC18B38-E7AF-4FF4-A2EE-589995288D9D}"/>
              </a:ext>
            </a:extLst>
          </p:cNvPr>
          <p:cNvSpPr>
            <a:spLocks noGrp="1" noChangeArrowheads="1"/>
          </p:cNvSpPr>
          <p:nvPr>
            <p:ph type="title"/>
          </p:nvPr>
        </p:nvSpPr>
        <p:spPr>
          <a:xfrm>
            <a:off x="1524000" y="1"/>
            <a:ext cx="8027988" cy="76470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zh-CN" altLang="zh-CN" sz="4000" b="1" dirty="0">
                <a:solidFill>
                  <a:srgbClr val="C00000"/>
                </a:solidFill>
                <a:latin typeface="微软雅黑" panose="020B0503020204020204" pitchFamily="34" charset="-122"/>
                <a:ea typeface="微软雅黑" panose="020B0503020204020204" pitchFamily="34" charset="-122"/>
              </a:rPr>
              <a:t>福岛核污水产生及</a:t>
            </a:r>
            <a:r>
              <a:rPr lang="zh-CN" altLang="en-US" sz="4000" b="1" dirty="0">
                <a:solidFill>
                  <a:srgbClr val="C00000"/>
                </a:solidFill>
                <a:latin typeface="微软雅黑" panose="020B0503020204020204" pitchFamily="34" charset="-122"/>
                <a:ea typeface="微软雅黑" panose="020B0503020204020204" pitchFamily="34" charset="-122"/>
              </a:rPr>
              <a:t>海洋处置背景</a:t>
            </a:r>
            <a:endParaRPr lang="en-US" altLang="zh-CN" sz="4000" b="1" dirty="0">
              <a:solidFill>
                <a:srgbClr val="C00000"/>
              </a:solidFill>
              <a:latin typeface="微软雅黑" panose="020B0503020204020204" pitchFamily="34" charset="-122"/>
              <a:ea typeface="微软雅黑" panose="020B0503020204020204" pitchFamily="34" charset="-122"/>
            </a:endParaRPr>
          </a:p>
        </p:txBody>
      </p:sp>
      <p:sp>
        <p:nvSpPr>
          <p:cNvPr id="19459" name="Rectangle 3">
            <a:extLst>
              <a:ext uri="{FF2B5EF4-FFF2-40B4-BE49-F238E27FC236}">
                <a16:creationId xmlns:a16="http://schemas.microsoft.com/office/drawing/2014/main" id="{61DC4714-66E4-4D0A-AE59-0B73F4BB9D33}"/>
              </a:ext>
            </a:extLst>
          </p:cNvPr>
          <p:cNvSpPr>
            <a:spLocks noGrp="1" noChangeArrowheads="1"/>
          </p:cNvSpPr>
          <p:nvPr>
            <p:ph idx="1"/>
          </p:nvPr>
        </p:nvSpPr>
        <p:spPr>
          <a:xfrm>
            <a:off x="623392" y="981075"/>
            <a:ext cx="11449272" cy="5761038"/>
          </a:xfrm>
        </p:spPr>
        <p:txBody>
          <a:bodyPr/>
          <a:lstStyle/>
          <a:p>
            <a:pPr latinLnBrk="1">
              <a:lnSpc>
                <a:spcPct val="150000"/>
              </a:lnSpc>
              <a:buSzPct val="100000"/>
              <a:buFont typeface="Arial" panose="020B0604020202020204" pitchFamily="34" charset="0"/>
              <a:buChar char="•"/>
              <a:defRPr/>
            </a:pPr>
            <a:r>
              <a:rPr kumimoji="1" lang="zh-CN" altLang="zh-CN" sz="2400" dirty="0">
                <a:latin typeface="微软雅黑" panose="020B0503020204020204" pitchFamily="34" charset="-122"/>
                <a:ea typeface="微软雅黑" panose="020B0503020204020204" pitchFamily="34" charset="-122"/>
              </a:rPr>
              <a:t>福岛核电站</a:t>
            </a:r>
            <a:r>
              <a:rPr kumimoji="1" lang="zh-CN" altLang="en-US" sz="2400" dirty="0">
                <a:latin typeface="微软雅黑" panose="020B0503020204020204" pitchFamily="34" charset="-122"/>
                <a:ea typeface="微软雅黑" panose="020B0503020204020204" pitchFamily="34" charset="-122"/>
              </a:rPr>
              <a:t>（东电公司）：</a:t>
            </a:r>
            <a:r>
              <a:rPr kumimoji="1" lang="zh-CN" altLang="zh-CN" sz="2400" dirty="0">
                <a:latin typeface="微软雅黑" panose="020B0503020204020204" pitchFamily="34" charset="-122"/>
                <a:ea typeface="微软雅黑" panose="020B0503020204020204" pitchFamily="34" charset="-122"/>
              </a:rPr>
              <a:t>对放射性物质污染的核污水通过去除多种放射性核素的先进液体处理系统</a:t>
            </a:r>
            <a:r>
              <a:rPr kumimoji="1" lang="zh-CN" altLang="zh-CN" sz="2400" dirty="0">
                <a:highlight>
                  <a:srgbClr val="FFFF00"/>
                </a:highlight>
                <a:latin typeface="微软雅黑" panose="020B0503020204020204" pitchFamily="34" charset="-122"/>
                <a:ea typeface="微软雅黑" panose="020B0503020204020204" pitchFamily="34" charset="-122"/>
              </a:rPr>
              <a:t>（</a:t>
            </a:r>
            <a:r>
              <a:rPr kumimoji="1" lang="zh-CN" altLang="en-US" sz="2400" dirty="0">
                <a:highlight>
                  <a:srgbClr val="FFFF00"/>
                </a:highlight>
                <a:latin typeface="微软雅黑" panose="020B0503020204020204" pitchFamily="34" charset="-122"/>
                <a:ea typeface="微软雅黑" panose="020B0503020204020204" pitchFamily="34" charset="-122"/>
              </a:rPr>
              <a:t> </a:t>
            </a:r>
            <a:r>
              <a:rPr kumimoji="1" lang="zh-CN" altLang="zh-CN" sz="2400" dirty="0">
                <a:highlight>
                  <a:srgbClr val="FFFF00"/>
                </a:highlight>
                <a:latin typeface="微软雅黑" panose="020B0503020204020204" pitchFamily="34" charset="-122"/>
                <a:ea typeface="微软雅黑" panose="020B0503020204020204" pitchFamily="34" charset="-122"/>
              </a:rPr>
              <a:t>“</a:t>
            </a:r>
            <a:r>
              <a:rPr kumimoji="1" lang="en-US" altLang="zh-CN" sz="2400" dirty="0">
                <a:highlight>
                  <a:srgbClr val="FFFF00"/>
                </a:highlight>
                <a:latin typeface="微软雅黑" panose="020B0503020204020204" pitchFamily="34" charset="-122"/>
                <a:ea typeface="微软雅黑" panose="020B0503020204020204" pitchFamily="34" charset="-122"/>
              </a:rPr>
              <a:t>ALPS</a:t>
            </a:r>
            <a:r>
              <a:rPr kumimoji="1" lang="zh-CN" altLang="zh-CN" sz="2400" dirty="0">
                <a:highlight>
                  <a:srgbClr val="FFFF00"/>
                </a:highlight>
                <a:latin typeface="微软雅黑" panose="020B0503020204020204" pitchFamily="34" charset="-122"/>
                <a:ea typeface="微软雅黑" panose="020B0503020204020204" pitchFamily="34" charset="-122"/>
              </a:rPr>
              <a:t>”）进行处理</a:t>
            </a:r>
            <a:r>
              <a:rPr kumimoji="1" lang="zh-CN" altLang="zh-CN" sz="2400" dirty="0">
                <a:latin typeface="微软雅黑" panose="020B0503020204020204" pitchFamily="34" charset="-122"/>
                <a:ea typeface="微软雅黑" panose="020B0503020204020204" pitchFamily="34" charset="-122"/>
              </a:rPr>
              <a:t>，并</a:t>
            </a:r>
            <a:r>
              <a:rPr kumimoji="1" lang="zh-CN" altLang="zh-CN" sz="2400" dirty="0">
                <a:highlight>
                  <a:srgbClr val="FFFF00"/>
                </a:highlight>
                <a:latin typeface="微软雅黑" panose="020B0503020204020204" pitchFamily="34" charset="-122"/>
                <a:ea typeface="微软雅黑" panose="020B0503020204020204" pitchFamily="34" charset="-122"/>
              </a:rPr>
              <a:t>存储</a:t>
            </a:r>
            <a:r>
              <a:rPr kumimoji="1" lang="zh-CN" altLang="zh-CN" sz="2400" dirty="0">
                <a:latin typeface="微软雅黑" panose="020B0503020204020204" pitchFamily="34" charset="-122"/>
                <a:ea typeface="微软雅黑" panose="020B0503020204020204" pitchFamily="34" charset="-122"/>
              </a:rPr>
              <a:t>在厂址内等待后续处置。但受技术限制，仍然不能去除氚等放射性物质</a:t>
            </a:r>
            <a:r>
              <a:rPr kumimoji="1" lang="zh-CN" altLang="en-US" sz="2400" dirty="0">
                <a:latin typeface="微软雅黑" panose="020B0503020204020204" pitchFamily="34" charset="-122"/>
                <a:ea typeface="微软雅黑" panose="020B0503020204020204" pitchFamily="34" charset="-122"/>
              </a:rPr>
              <a:t>（</a:t>
            </a:r>
            <a:r>
              <a:rPr kumimoji="1" lang="en-US" altLang="zh-CN" sz="2400" dirty="0">
                <a:latin typeface="微软雅黑" panose="020B0503020204020204" pitchFamily="34" charset="-122"/>
                <a:ea typeface="微软雅黑" panose="020B0503020204020204" pitchFamily="34" charset="-122"/>
              </a:rPr>
              <a:t>60</a:t>
            </a:r>
            <a:r>
              <a:rPr kumimoji="1" lang="zh-CN" altLang="en-US" sz="2400" dirty="0">
                <a:latin typeface="微软雅黑" panose="020B0503020204020204" pitchFamily="34" charset="-122"/>
                <a:ea typeface="微软雅黑" panose="020B0503020204020204" pitchFamily="34" charset="-122"/>
              </a:rPr>
              <a:t>余种核素）</a:t>
            </a:r>
            <a:endParaRPr kumimoji="1" lang="en-US" altLang="zh-CN" sz="2400" dirty="0">
              <a:latin typeface="微软雅黑" panose="020B0503020204020204" pitchFamily="34" charset="-122"/>
              <a:ea typeface="微软雅黑" panose="020B0503020204020204" pitchFamily="34" charset="-122"/>
            </a:endParaRPr>
          </a:p>
          <a:p>
            <a:pPr>
              <a:lnSpc>
                <a:spcPct val="150000"/>
              </a:lnSpc>
              <a:buSzPct val="100000"/>
              <a:buFont typeface="Arial" panose="020B0604020202020204" pitchFamily="34" charset="0"/>
              <a:buChar char="•"/>
              <a:defRPr/>
            </a:pPr>
            <a:r>
              <a:rPr kumimoji="1" lang="zh-CN" altLang="zh-CN" sz="2400" dirty="0">
                <a:latin typeface="微软雅黑" panose="020B0503020204020204" pitchFamily="34" charset="-122"/>
                <a:ea typeface="微软雅黑" panose="020B0503020204020204" pitchFamily="34" charset="-122"/>
              </a:rPr>
              <a:t>现有约</a:t>
            </a:r>
            <a:r>
              <a:rPr kumimoji="1" lang="en-US" altLang="zh-CN" sz="2400" dirty="0">
                <a:latin typeface="微软雅黑" panose="020B0503020204020204" pitchFamily="34" charset="-122"/>
                <a:ea typeface="微软雅黑" panose="020B0503020204020204" pitchFamily="34" charset="-122"/>
              </a:rPr>
              <a:t>137</a:t>
            </a:r>
            <a:r>
              <a:rPr kumimoji="1" lang="zh-CN" altLang="zh-CN" sz="2400" dirty="0">
                <a:latin typeface="微软雅黑" panose="020B0503020204020204" pitchFamily="34" charset="-122"/>
                <a:ea typeface="微软雅黑" panose="020B0503020204020204" pitchFamily="34" charset="-122"/>
              </a:rPr>
              <a:t>万吨核污水的一千个存储罐将于</a:t>
            </a:r>
            <a:r>
              <a:rPr kumimoji="1" lang="en-US" altLang="zh-CN" sz="2400" dirty="0">
                <a:latin typeface="微软雅黑" panose="020B0503020204020204" pitchFamily="34" charset="-122"/>
                <a:ea typeface="微软雅黑" panose="020B0503020204020204" pitchFamily="34" charset="-122"/>
              </a:rPr>
              <a:t>2022</a:t>
            </a:r>
            <a:r>
              <a:rPr kumimoji="1" lang="zh-CN" altLang="zh-CN" sz="2400" dirty="0">
                <a:latin typeface="微软雅黑" panose="020B0503020204020204" pitchFamily="34" charset="-122"/>
                <a:ea typeface="微软雅黑" panose="020B0503020204020204" pitchFamily="34" charset="-122"/>
              </a:rPr>
              <a:t>年达到饱和状态</a:t>
            </a:r>
            <a:endParaRPr kumimoji="1" lang="en-US" altLang="zh-CN" sz="2400" dirty="0">
              <a:latin typeface="微软雅黑" panose="020B0503020204020204" pitchFamily="34" charset="-122"/>
              <a:ea typeface="微软雅黑" panose="020B0503020204020204" pitchFamily="34" charset="-122"/>
            </a:endParaRPr>
          </a:p>
          <a:p>
            <a:pPr latinLnBrk="1">
              <a:lnSpc>
                <a:spcPct val="150000"/>
              </a:lnSpc>
              <a:buSzPct val="100000"/>
              <a:defRPr/>
            </a:pPr>
            <a:r>
              <a:rPr kumimoji="1" lang="zh-CN" altLang="zh-CN" sz="2400" dirty="0">
                <a:latin typeface="微软雅黑" panose="020B0503020204020204" pitchFamily="34" charset="-122"/>
                <a:ea typeface="微软雅黑" panose="020B0503020204020204" pitchFamily="34" charset="-122"/>
              </a:rPr>
              <a:t>经日本政府请求，国际原子能机构（</a:t>
            </a:r>
            <a:r>
              <a:rPr kumimoji="1" lang="en-US" altLang="zh-CN" sz="2400" dirty="0">
                <a:latin typeface="微软雅黑" panose="020B0503020204020204" pitchFamily="34" charset="-122"/>
                <a:ea typeface="微软雅黑" panose="020B0503020204020204" pitchFamily="34" charset="-122"/>
              </a:rPr>
              <a:t>IAEA</a:t>
            </a:r>
            <a:r>
              <a:rPr kumimoji="1" lang="zh-CN" altLang="zh-CN" sz="2400" dirty="0">
                <a:latin typeface="微软雅黑" panose="020B0503020204020204" pitchFamily="34" charset="-122"/>
                <a:ea typeface="微软雅黑" panose="020B0503020204020204" pitchFamily="34" charset="-122"/>
              </a:rPr>
              <a:t>）成立</a:t>
            </a:r>
            <a:r>
              <a:rPr kumimoji="1" lang="zh-CN" altLang="zh-CN" sz="2400" dirty="0">
                <a:highlight>
                  <a:srgbClr val="FFFF00"/>
                </a:highlight>
                <a:latin typeface="微软雅黑" panose="020B0503020204020204" pitchFamily="34" charset="-122"/>
                <a:ea typeface="微软雅黑" panose="020B0503020204020204" pitchFamily="34" charset="-122"/>
              </a:rPr>
              <a:t>审议路线图计划国际同行小组</a:t>
            </a:r>
            <a:r>
              <a:rPr kumimoji="1" lang="zh-CN" altLang="en-US" sz="2400" dirty="0">
                <a:latin typeface="微软雅黑" panose="020B0503020204020204" pitchFamily="34" charset="-122"/>
                <a:ea typeface="微软雅黑" panose="020B0503020204020204" pitchFamily="34" charset="-122"/>
              </a:rPr>
              <a:t>，</a:t>
            </a:r>
            <a:r>
              <a:rPr kumimoji="1" lang="en-US" altLang="zh-CN" sz="2400" dirty="0">
                <a:latin typeface="微软雅黑" panose="020B0503020204020204" pitchFamily="34" charset="-122"/>
                <a:ea typeface="微软雅黑" panose="020B0503020204020204" pitchFamily="34" charset="-122"/>
              </a:rPr>
              <a:t>2013</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4</a:t>
            </a:r>
            <a:r>
              <a:rPr kumimoji="1" lang="zh-CN" altLang="zh-CN" sz="2400" dirty="0">
                <a:latin typeface="微软雅黑" panose="020B0503020204020204" pitchFamily="34" charset="-122"/>
                <a:ea typeface="微软雅黑" panose="020B0503020204020204" pitchFamily="34" charset="-122"/>
              </a:rPr>
              <a:t>月、</a:t>
            </a:r>
            <a:r>
              <a:rPr kumimoji="1" lang="en-US" altLang="zh-CN" sz="2400" dirty="0">
                <a:latin typeface="微软雅黑" panose="020B0503020204020204" pitchFamily="34" charset="-122"/>
                <a:ea typeface="微软雅黑" panose="020B0503020204020204" pitchFamily="34" charset="-122"/>
              </a:rPr>
              <a:t>2013</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11</a:t>
            </a:r>
            <a:r>
              <a:rPr kumimoji="1" lang="zh-CN" altLang="zh-CN" sz="2400" dirty="0">
                <a:latin typeface="微软雅黑" panose="020B0503020204020204" pitchFamily="34" charset="-122"/>
                <a:ea typeface="微软雅黑" panose="020B0503020204020204" pitchFamily="34" charset="-122"/>
              </a:rPr>
              <a:t>月至</a:t>
            </a:r>
            <a:r>
              <a:rPr kumimoji="1" lang="en-US" altLang="zh-CN" sz="2400" dirty="0">
                <a:latin typeface="微软雅黑" panose="020B0503020204020204" pitchFamily="34" charset="-122"/>
                <a:ea typeface="微软雅黑" panose="020B0503020204020204" pitchFamily="34" charset="-122"/>
              </a:rPr>
              <a:t>12</a:t>
            </a:r>
            <a:r>
              <a:rPr kumimoji="1" lang="zh-CN" altLang="zh-CN" sz="2400" dirty="0">
                <a:latin typeface="微软雅黑" panose="020B0503020204020204" pitchFamily="34" charset="-122"/>
                <a:ea typeface="微软雅黑" panose="020B0503020204020204" pitchFamily="34" charset="-122"/>
              </a:rPr>
              <a:t>月、</a:t>
            </a:r>
            <a:r>
              <a:rPr kumimoji="1" lang="en-US" altLang="zh-CN" sz="2400" dirty="0">
                <a:latin typeface="微软雅黑" panose="020B0503020204020204" pitchFamily="34" charset="-122"/>
                <a:ea typeface="微软雅黑" panose="020B0503020204020204" pitchFamily="34" charset="-122"/>
              </a:rPr>
              <a:t>2015</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2</a:t>
            </a:r>
            <a:r>
              <a:rPr kumimoji="1" lang="zh-CN" altLang="zh-CN" sz="2400" dirty="0">
                <a:latin typeface="微软雅黑" panose="020B0503020204020204" pitchFamily="34" charset="-122"/>
                <a:ea typeface="微软雅黑" panose="020B0503020204020204" pitchFamily="34" charset="-122"/>
              </a:rPr>
              <a:t>月、</a:t>
            </a:r>
            <a:r>
              <a:rPr kumimoji="1" lang="en-US" altLang="zh-CN" sz="2400" dirty="0">
                <a:latin typeface="微软雅黑" panose="020B0503020204020204" pitchFamily="34" charset="-122"/>
                <a:ea typeface="微软雅黑" panose="020B0503020204020204" pitchFamily="34" charset="-122"/>
              </a:rPr>
              <a:t>2018</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11</a:t>
            </a:r>
            <a:r>
              <a:rPr kumimoji="1" lang="zh-CN" altLang="zh-CN" sz="2400" dirty="0">
                <a:latin typeface="微软雅黑" panose="020B0503020204020204" pitchFamily="34" charset="-122"/>
                <a:ea typeface="微软雅黑" panose="020B0503020204020204" pitchFamily="34" charset="-122"/>
              </a:rPr>
              <a:t>月举行四次会议</a:t>
            </a:r>
            <a:r>
              <a:rPr kumimoji="1" lang="zh-CN" altLang="en-US" sz="2400" dirty="0">
                <a:latin typeface="微软雅黑" panose="020B0503020204020204" pitchFamily="34" charset="-122"/>
                <a:ea typeface="微软雅黑" panose="020B0503020204020204" pitchFamily="34" charset="-122"/>
              </a:rPr>
              <a:t>，</a:t>
            </a:r>
            <a:r>
              <a:rPr kumimoji="1" lang="en-US" altLang="zh-CN" sz="2400" dirty="0">
                <a:latin typeface="微软雅黑" panose="020B0503020204020204" pitchFamily="34" charset="-122"/>
                <a:ea typeface="微软雅黑" panose="020B0503020204020204" pitchFamily="34" charset="-122"/>
              </a:rPr>
              <a:t>2020</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4</a:t>
            </a:r>
            <a:r>
              <a:rPr kumimoji="1" lang="zh-CN" altLang="zh-CN" sz="2400" dirty="0">
                <a:latin typeface="微软雅黑" panose="020B0503020204020204" pitchFamily="34" charset="-122"/>
                <a:ea typeface="微软雅黑" panose="020B0503020204020204" pitchFamily="34" charset="-122"/>
              </a:rPr>
              <a:t>月发布</a:t>
            </a:r>
            <a:r>
              <a:rPr kumimoji="1" lang="zh-CN" altLang="en-US" sz="2400" dirty="0">
                <a:latin typeface="微软雅黑" panose="020B0503020204020204" pitchFamily="34" charset="-122"/>
                <a:ea typeface="微软雅黑" panose="020B0503020204020204" pitchFamily="34" charset="-122"/>
              </a:rPr>
              <a:t>第一次安全</a:t>
            </a:r>
            <a:r>
              <a:rPr kumimoji="1" lang="zh-CN" altLang="zh-CN" sz="2400" dirty="0">
                <a:latin typeface="微软雅黑" panose="020B0503020204020204" pitchFamily="34" charset="-122"/>
                <a:ea typeface="微软雅黑" panose="020B0503020204020204" pitchFamily="34" charset="-122"/>
              </a:rPr>
              <a:t>审议报告</a:t>
            </a:r>
            <a:r>
              <a:rPr kumimoji="1" lang="zh-CN" altLang="en-US" sz="2400" dirty="0">
                <a:latin typeface="微软雅黑" panose="020B0503020204020204" pitchFamily="34" charset="-122"/>
                <a:ea typeface="微软雅黑" panose="020B0503020204020204" pitchFamily="34" charset="-122"/>
              </a:rPr>
              <a:t>，</a:t>
            </a:r>
            <a:r>
              <a:rPr kumimoji="1" lang="en-US" altLang="zh-CN" sz="2400" dirty="0">
                <a:latin typeface="微软雅黑" panose="020B0503020204020204" pitchFamily="34" charset="-122"/>
                <a:ea typeface="微软雅黑" panose="020B0503020204020204" pitchFamily="34" charset="-122"/>
              </a:rPr>
              <a:t>2023</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4</a:t>
            </a:r>
            <a:r>
              <a:rPr kumimoji="1" lang="zh-CN" altLang="zh-CN" sz="2400" dirty="0">
                <a:latin typeface="微软雅黑" panose="020B0503020204020204" pitchFamily="34" charset="-122"/>
                <a:ea typeface="微软雅黑" panose="020B0503020204020204" pitchFamily="34" charset="-122"/>
              </a:rPr>
              <a:t>月</a:t>
            </a:r>
            <a:r>
              <a:rPr kumimoji="1" lang="en-US" altLang="zh-CN" sz="2400" dirty="0">
                <a:latin typeface="微软雅黑" panose="020B0503020204020204" pitchFamily="34" charset="-122"/>
                <a:ea typeface="微软雅黑" panose="020B0503020204020204" pitchFamily="34" charset="-122"/>
              </a:rPr>
              <a:t>6</a:t>
            </a:r>
            <a:r>
              <a:rPr kumimoji="1" lang="zh-CN" altLang="zh-CN" sz="2400" dirty="0">
                <a:latin typeface="微软雅黑" panose="020B0503020204020204" pitchFamily="34" charset="-122"/>
                <a:ea typeface="微软雅黑" panose="020B0503020204020204" pitchFamily="34" charset="-122"/>
              </a:rPr>
              <a:t>日</a:t>
            </a:r>
            <a:r>
              <a:rPr kumimoji="1" lang="zh-CN" altLang="en-US" sz="2400" dirty="0">
                <a:latin typeface="微软雅黑" panose="020B0503020204020204" pitchFamily="34" charset="-122"/>
                <a:ea typeface="微软雅黑" panose="020B0503020204020204" pitchFamily="34" charset="-122"/>
              </a:rPr>
              <a:t>发布第二次安全审议报告</a:t>
            </a:r>
          </a:p>
        </p:txBody>
      </p:sp>
      <p:pic>
        <p:nvPicPr>
          <p:cNvPr id="21507" name="图片 6" descr="SYSU LOGO.png">
            <a:extLst>
              <a:ext uri="{FF2B5EF4-FFF2-40B4-BE49-F238E27FC236}">
                <a16:creationId xmlns:a16="http://schemas.microsoft.com/office/drawing/2014/main" id="{AF50B6A9-ED83-46C5-BB1E-4EE35C997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4550" y="116632"/>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5580CF28-A934-485F-95CB-5BF50ECE7E1F}"/>
              </a:ext>
            </a:extLst>
          </p:cNvPr>
          <p:cNvSpPr>
            <a:spLocks noGrp="1" noChangeArrowheads="1"/>
          </p:cNvSpPr>
          <p:nvPr>
            <p:ph type="title"/>
          </p:nvPr>
        </p:nvSpPr>
        <p:spPr>
          <a:xfrm>
            <a:off x="1536701" y="1"/>
            <a:ext cx="8537575" cy="718121"/>
          </a:xfrm>
        </p:spPr>
        <p:txBody>
          <a:bodyPr/>
          <a:lstStyle/>
          <a:p>
            <a:r>
              <a:rPr lang="zh-CN" altLang="zh-CN" sz="4000" b="1" dirty="0">
                <a:solidFill>
                  <a:srgbClr val="C00000"/>
                </a:solidFill>
                <a:latin typeface="微软雅黑" panose="020B0503020204020204" pitchFamily="34" charset="-122"/>
                <a:ea typeface="微软雅黑" panose="020B0503020204020204" pitchFamily="34" charset="-122"/>
              </a:rPr>
              <a:t>福岛核污水产生及</a:t>
            </a:r>
            <a:r>
              <a:rPr lang="zh-CN" altLang="en-US" sz="4000" b="1" dirty="0">
                <a:solidFill>
                  <a:srgbClr val="C00000"/>
                </a:solidFill>
                <a:latin typeface="微软雅黑" panose="020B0503020204020204" pitchFamily="34" charset="-122"/>
                <a:ea typeface="微软雅黑" panose="020B0503020204020204" pitchFamily="34" charset="-122"/>
              </a:rPr>
              <a:t>海洋处置背景</a:t>
            </a:r>
            <a:endParaRPr lang="en-US" altLang="zh-CN" sz="4000" b="1" dirty="0">
              <a:solidFill>
                <a:srgbClr val="C00000"/>
              </a:solidFill>
              <a:latin typeface="微软雅黑" panose="020B0503020204020204" pitchFamily="34" charset="-122"/>
              <a:ea typeface="微软雅黑" panose="020B0503020204020204" pitchFamily="34" charset="-122"/>
            </a:endParaRPr>
          </a:p>
        </p:txBody>
      </p:sp>
      <p:sp>
        <p:nvSpPr>
          <p:cNvPr id="19459" name="Rectangle 3">
            <a:extLst>
              <a:ext uri="{FF2B5EF4-FFF2-40B4-BE49-F238E27FC236}">
                <a16:creationId xmlns:a16="http://schemas.microsoft.com/office/drawing/2014/main" id="{C07C149F-C425-4D22-94A0-4A1EE50E7AFD}"/>
              </a:ext>
            </a:extLst>
          </p:cNvPr>
          <p:cNvSpPr>
            <a:spLocks noGrp="1" noChangeArrowheads="1"/>
          </p:cNvSpPr>
          <p:nvPr>
            <p:ph idx="1"/>
          </p:nvPr>
        </p:nvSpPr>
        <p:spPr>
          <a:xfrm>
            <a:off x="263352" y="981075"/>
            <a:ext cx="11521280" cy="5876925"/>
          </a:xfrm>
        </p:spPr>
        <p:txBody>
          <a:bodyPr/>
          <a:lstStyle/>
          <a:p>
            <a:pPr>
              <a:lnSpc>
                <a:spcPct val="150000"/>
              </a:lnSpc>
              <a:defRPr/>
            </a:pPr>
            <a:r>
              <a:rPr kumimoji="1" lang="zh-CN" altLang="zh-CN" sz="2400" dirty="0">
                <a:latin typeface="微软雅黑" panose="020B0503020204020204" pitchFamily="34" charset="-122"/>
                <a:ea typeface="微软雅黑" panose="020B0503020204020204" pitchFamily="34" charset="-122"/>
              </a:rPr>
              <a:t>经过</a:t>
            </a:r>
            <a:r>
              <a:rPr kumimoji="1" lang="en-US" altLang="zh-CN" sz="2400" dirty="0">
                <a:latin typeface="微软雅黑" panose="020B0503020204020204" pitchFamily="34" charset="-122"/>
                <a:ea typeface="微软雅黑" panose="020B0503020204020204" pitchFamily="34" charset="-122"/>
              </a:rPr>
              <a:t>ALPS</a:t>
            </a:r>
            <a:r>
              <a:rPr kumimoji="1" lang="zh-CN" altLang="zh-CN" sz="2400" dirty="0">
                <a:latin typeface="微软雅黑" panose="020B0503020204020204" pitchFamily="34" charset="-122"/>
                <a:ea typeface="微软雅黑" panose="020B0503020204020204" pitchFamily="34" charset="-122"/>
              </a:rPr>
              <a:t>处理过的核污水</a:t>
            </a:r>
            <a:r>
              <a:rPr kumimoji="1" lang="zh-CN" altLang="zh-CN" sz="2400" dirty="0">
                <a:highlight>
                  <a:srgbClr val="FFFF00"/>
                </a:highlight>
                <a:latin typeface="微软雅黑" panose="020B0503020204020204" pitchFamily="34" charset="-122"/>
                <a:ea typeface="微软雅黑" panose="020B0503020204020204" pitchFamily="34" charset="-122"/>
              </a:rPr>
              <a:t>理论上</a:t>
            </a:r>
            <a:r>
              <a:rPr kumimoji="1" lang="zh-CN" altLang="zh-CN" sz="2400" dirty="0">
                <a:latin typeface="微软雅黑" panose="020B0503020204020204" pitchFamily="34" charset="-122"/>
                <a:ea typeface="微软雅黑" panose="020B0503020204020204" pitchFamily="34" charset="-122"/>
              </a:rPr>
              <a:t>可以存在如下</a:t>
            </a:r>
            <a:r>
              <a:rPr kumimoji="1" lang="zh-CN" altLang="zh-CN" sz="2400" dirty="0">
                <a:highlight>
                  <a:srgbClr val="FFFF00"/>
                </a:highlight>
                <a:latin typeface="微软雅黑" panose="020B0503020204020204" pitchFamily="34" charset="-122"/>
                <a:ea typeface="微软雅黑" panose="020B0503020204020204" pitchFamily="34" charset="-122"/>
              </a:rPr>
              <a:t>五种处置方式</a:t>
            </a:r>
            <a:r>
              <a:rPr kumimoji="1" lang="zh-CN" altLang="en-US" sz="2400" dirty="0">
                <a:highlight>
                  <a:srgbClr val="FFFF00"/>
                </a:highlight>
                <a:latin typeface="微软雅黑" panose="020B0503020204020204" pitchFamily="34" charset="-122"/>
                <a:ea typeface="微软雅黑" panose="020B0503020204020204" pitchFamily="34" charset="-122"/>
              </a:rPr>
              <a:t>：</a:t>
            </a:r>
            <a:endParaRPr kumimoji="1" lang="en-US" altLang="zh-CN" sz="2400" dirty="0">
              <a:highlight>
                <a:srgbClr val="FFFF00"/>
              </a:highlight>
              <a:latin typeface="微软雅黑" panose="020B0503020204020204" pitchFamily="34" charset="-122"/>
              <a:ea typeface="微软雅黑" panose="020B0503020204020204" pitchFamily="34" charset="-122"/>
            </a:endParaRPr>
          </a:p>
        </p:txBody>
      </p:sp>
      <p:pic>
        <p:nvPicPr>
          <p:cNvPr id="4" name="图片 6" descr="SYSU LOGO.png">
            <a:extLst>
              <a:ext uri="{FF2B5EF4-FFF2-40B4-BE49-F238E27FC236}">
                <a16:creationId xmlns:a16="http://schemas.microsoft.com/office/drawing/2014/main" id="{B35918D8-4D48-4044-8C88-86A5D0EA5A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92240" y="1"/>
            <a:ext cx="11874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组合 6">
            <a:extLst>
              <a:ext uri="{FF2B5EF4-FFF2-40B4-BE49-F238E27FC236}">
                <a16:creationId xmlns:a16="http://schemas.microsoft.com/office/drawing/2014/main" id="{BE519FD8-50D2-42CA-A148-797CF126A9D8}"/>
              </a:ext>
            </a:extLst>
          </p:cNvPr>
          <p:cNvGrpSpPr/>
          <p:nvPr/>
        </p:nvGrpSpPr>
        <p:grpSpPr>
          <a:xfrm>
            <a:off x="407368" y="2268223"/>
            <a:ext cx="11521280" cy="3032985"/>
            <a:chOff x="3288486" y="1622250"/>
            <a:chExt cx="4630579" cy="4083945"/>
          </a:xfrm>
        </p:grpSpPr>
        <p:sp>
          <p:nvSpPr>
            <p:cNvPr id="8" name="任意多边形: 形状 7">
              <a:extLst>
                <a:ext uri="{FF2B5EF4-FFF2-40B4-BE49-F238E27FC236}">
                  <a16:creationId xmlns:a16="http://schemas.microsoft.com/office/drawing/2014/main" id="{D2783CE8-33AA-4E99-8CBB-F713D0CC1A42}"/>
                </a:ext>
              </a:extLst>
            </p:cNvPr>
            <p:cNvSpPr/>
            <p:nvPr/>
          </p:nvSpPr>
          <p:spPr>
            <a:xfrm>
              <a:off x="4811378" y="1622250"/>
              <a:ext cx="1543550" cy="1197193"/>
            </a:xfrm>
            <a:custGeom>
              <a:avLst/>
              <a:gdLst>
                <a:gd name="connsiteX0" fmla="*/ 0 w 1334988"/>
                <a:gd name="connsiteY0" fmla="*/ 144627 h 867742"/>
                <a:gd name="connsiteX1" fmla="*/ 144627 w 1334988"/>
                <a:gd name="connsiteY1" fmla="*/ 0 h 867742"/>
                <a:gd name="connsiteX2" fmla="*/ 1190361 w 1334988"/>
                <a:gd name="connsiteY2" fmla="*/ 0 h 867742"/>
                <a:gd name="connsiteX3" fmla="*/ 1334988 w 1334988"/>
                <a:gd name="connsiteY3" fmla="*/ 144627 h 867742"/>
                <a:gd name="connsiteX4" fmla="*/ 1334988 w 1334988"/>
                <a:gd name="connsiteY4" fmla="*/ 723115 h 867742"/>
                <a:gd name="connsiteX5" fmla="*/ 1190361 w 1334988"/>
                <a:gd name="connsiteY5" fmla="*/ 867742 h 867742"/>
                <a:gd name="connsiteX6" fmla="*/ 144627 w 1334988"/>
                <a:gd name="connsiteY6" fmla="*/ 867742 h 867742"/>
                <a:gd name="connsiteX7" fmla="*/ 0 w 1334988"/>
                <a:gd name="connsiteY7" fmla="*/ 723115 h 867742"/>
                <a:gd name="connsiteX8" fmla="*/ 0 w 1334988"/>
                <a:gd name="connsiteY8" fmla="*/ 144627 h 867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4988" h="867742">
                  <a:moveTo>
                    <a:pt x="0" y="144627"/>
                  </a:moveTo>
                  <a:cubicBezTo>
                    <a:pt x="0" y="64752"/>
                    <a:pt x="64752" y="0"/>
                    <a:pt x="144627" y="0"/>
                  </a:cubicBezTo>
                  <a:lnTo>
                    <a:pt x="1190361" y="0"/>
                  </a:lnTo>
                  <a:cubicBezTo>
                    <a:pt x="1270236" y="0"/>
                    <a:pt x="1334988" y="64752"/>
                    <a:pt x="1334988" y="144627"/>
                  </a:cubicBezTo>
                  <a:lnTo>
                    <a:pt x="1334988" y="723115"/>
                  </a:lnTo>
                  <a:cubicBezTo>
                    <a:pt x="1334988" y="802990"/>
                    <a:pt x="1270236" y="867742"/>
                    <a:pt x="1190361" y="867742"/>
                  </a:cubicBezTo>
                  <a:lnTo>
                    <a:pt x="144627" y="867742"/>
                  </a:lnTo>
                  <a:cubicBezTo>
                    <a:pt x="64752" y="867742"/>
                    <a:pt x="0" y="802990"/>
                    <a:pt x="0" y="723115"/>
                  </a:cubicBezTo>
                  <a:lnTo>
                    <a:pt x="0" y="144627"/>
                  </a:lnTo>
                  <a:close/>
                </a:path>
              </a:pathLst>
            </a:custGeom>
            <a:solidFill>
              <a:schemeClr val="accent5">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650" tIns="76650" rIns="76650" bIns="76650" numCol="1" spcCol="1270" anchor="ctr" anchorCtr="0">
              <a:noAutofit/>
            </a:bodyPr>
            <a:lstStyle/>
            <a:p>
              <a:pPr algn="ctr" defTabSz="400050">
                <a:lnSpc>
                  <a:spcPct val="90000"/>
                </a:lnSpc>
                <a:spcAft>
                  <a:spcPct val="35000"/>
                </a:spcAft>
              </a:pPr>
              <a:r>
                <a:rPr kumimoji="1" lang="zh-CN" altLang="zh-CN" sz="2400" b="1" dirty="0">
                  <a:solidFill>
                    <a:srgbClr val="C00000"/>
                  </a:solidFill>
                  <a:latin typeface="微软雅黑" panose="020B0503020204020204" pitchFamily="34" charset="-122"/>
                  <a:ea typeface="微软雅黑" panose="020B0503020204020204" pitchFamily="34" charset="-122"/>
                </a:rPr>
                <a:t>经控制后排入海洋</a:t>
              </a:r>
              <a:endParaRPr kumimoji="1" lang="zh-CN" altLang="en-US" sz="2400" b="1" dirty="0">
                <a:solidFill>
                  <a:srgbClr val="C00000"/>
                </a:solidFill>
                <a:latin typeface="微软雅黑" panose="020B0503020204020204" pitchFamily="34" charset="-122"/>
                <a:ea typeface="微软雅黑" panose="020B0503020204020204" pitchFamily="34" charset="-122"/>
              </a:endParaRPr>
            </a:p>
          </p:txBody>
        </p:sp>
        <p:sp>
          <p:nvSpPr>
            <p:cNvPr id="10" name="任意多边形: 形状 9">
              <a:extLst>
                <a:ext uri="{FF2B5EF4-FFF2-40B4-BE49-F238E27FC236}">
                  <a16:creationId xmlns:a16="http://schemas.microsoft.com/office/drawing/2014/main" id="{7B04D8D9-0563-4C70-9BF4-9584BEBD6D8E}"/>
                </a:ext>
              </a:extLst>
            </p:cNvPr>
            <p:cNvSpPr/>
            <p:nvPr/>
          </p:nvSpPr>
          <p:spPr>
            <a:xfrm>
              <a:off x="6584077" y="2661988"/>
              <a:ext cx="1334988" cy="1197193"/>
            </a:xfrm>
            <a:custGeom>
              <a:avLst/>
              <a:gdLst>
                <a:gd name="connsiteX0" fmla="*/ 0 w 1334988"/>
                <a:gd name="connsiteY0" fmla="*/ 144627 h 867742"/>
                <a:gd name="connsiteX1" fmla="*/ 144627 w 1334988"/>
                <a:gd name="connsiteY1" fmla="*/ 0 h 867742"/>
                <a:gd name="connsiteX2" fmla="*/ 1190361 w 1334988"/>
                <a:gd name="connsiteY2" fmla="*/ 0 h 867742"/>
                <a:gd name="connsiteX3" fmla="*/ 1334988 w 1334988"/>
                <a:gd name="connsiteY3" fmla="*/ 144627 h 867742"/>
                <a:gd name="connsiteX4" fmla="*/ 1334988 w 1334988"/>
                <a:gd name="connsiteY4" fmla="*/ 723115 h 867742"/>
                <a:gd name="connsiteX5" fmla="*/ 1190361 w 1334988"/>
                <a:gd name="connsiteY5" fmla="*/ 867742 h 867742"/>
                <a:gd name="connsiteX6" fmla="*/ 144627 w 1334988"/>
                <a:gd name="connsiteY6" fmla="*/ 867742 h 867742"/>
                <a:gd name="connsiteX7" fmla="*/ 0 w 1334988"/>
                <a:gd name="connsiteY7" fmla="*/ 723115 h 867742"/>
                <a:gd name="connsiteX8" fmla="*/ 0 w 1334988"/>
                <a:gd name="connsiteY8" fmla="*/ 144627 h 867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4988" h="867742">
                  <a:moveTo>
                    <a:pt x="0" y="144627"/>
                  </a:moveTo>
                  <a:cubicBezTo>
                    <a:pt x="0" y="64752"/>
                    <a:pt x="64752" y="0"/>
                    <a:pt x="144627" y="0"/>
                  </a:cubicBezTo>
                  <a:lnTo>
                    <a:pt x="1190361" y="0"/>
                  </a:lnTo>
                  <a:cubicBezTo>
                    <a:pt x="1270236" y="0"/>
                    <a:pt x="1334988" y="64752"/>
                    <a:pt x="1334988" y="144627"/>
                  </a:cubicBezTo>
                  <a:lnTo>
                    <a:pt x="1334988" y="723115"/>
                  </a:lnTo>
                  <a:cubicBezTo>
                    <a:pt x="1334988" y="802990"/>
                    <a:pt x="1270236" y="867742"/>
                    <a:pt x="1190361" y="867742"/>
                  </a:cubicBezTo>
                  <a:lnTo>
                    <a:pt x="144627" y="867742"/>
                  </a:lnTo>
                  <a:cubicBezTo>
                    <a:pt x="64752" y="867742"/>
                    <a:pt x="0" y="802990"/>
                    <a:pt x="0" y="723115"/>
                  </a:cubicBezTo>
                  <a:lnTo>
                    <a:pt x="0" y="144627"/>
                  </a:lnTo>
                  <a:close/>
                </a:path>
              </a:pathLst>
            </a:custGeom>
            <a:solidFill>
              <a:schemeClr val="accent5">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650" tIns="76650" rIns="76650" bIns="76650" numCol="1" spcCol="1270" anchor="ctr" anchorCtr="0">
              <a:noAutofit/>
            </a:bodyPr>
            <a:lstStyle/>
            <a:p>
              <a:pPr algn="ctr" defTabSz="400050">
                <a:lnSpc>
                  <a:spcPct val="90000"/>
                </a:lnSpc>
                <a:spcAft>
                  <a:spcPct val="35000"/>
                </a:spcAft>
              </a:pPr>
              <a:r>
                <a:rPr kumimoji="1" lang="zh-CN" altLang="zh-CN" sz="2400" b="1" dirty="0">
                  <a:solidFill>
                    <a:schemeClr val="tx1"/>
                  </a:solidFill>
                  <a:latin typeface="微软雅黑" panose="020B0503020204020204" pitchFamily="34" charset="-122"/>
                  <a:ea typeface="微软雅黑" panose="020B0503020204020204" pitchFamily="34" charset="-122"/>
                </a:rPr>
                <a:t>经控制后进行蒸汽排放</a:t>
              </a:r>
              <a:endParaRPr kumimoji="1"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12" name="任意多边形: 形状 11">
              <a:extLst>
                <a:ext uri="{FF2B5EF4-FFF2-40B4-BE49-F238E27FC236}">
                  <a16:creationId xmlns:a16="http://schemas.microsoft.com/office/drawing/2014/main" id="{8A6C7BF7-CE1F-4DA7-B1B8-2957284A7A87}"/>
                </a:ext>
              </a:extLst>
            </p:cNvPr>
            <p:cNvSpPr/>
            <p:nvPr/>
          </p:nvSpPr>
          <p:spPr>
            <a:xfrm>
              <a:off x="5954675" y="4436012"/>
              <a:ext cx="1334988" cy="1197193"/>
            </a:xfrm>
            <a:custGeom>
              <a:avLst/>
              <a:gdLst>
                <a:gd name="connsiteX0" fmla="*/ 0 w 1334988"/>
                <a:gd name="connsiteY0" fmla="*/ 144627 h 867742"/>
                <a:gd name="connsiteX1" fmla="*/ 144627 w 1334988"/>
                <a:gd name="connsiteY1" fmla="*/ 0 h 867742"/>
                <a:gd name="connsiteX2" fmla="*/ 1190361 w 1334988"/>
                <a:gd name="connsiteY2" fmla="*/ 0 h 867742"/>
                <a:gd name="connsiteX3" fmla="*/ 1334988 w 1334988"/>
                <a:gd name="connsiteY3" fmla="*/ 144627 h 867742"/>
                <a:gd name="connsiteX4" fmla="*/ 1334988 w 1334988"/>
                <a:gd name="connsiteY4" fmla="*/ 723115 h 867742"/>
                <a:gd name="connsiteX5" fmla="*/ 1190361 w 1334988"/>
                <a:gd name="connsiteY5" fmla="*/ 867742 h 867742"/>
                <a:gd name="connsiteX6" fmla="*/ 144627 w 1334988"/>
                <a:gd name="connsiteY6" fmla="*/ 867742 h 867742"/>
                <a:gd name="connsiteX7" fmla="*/ 0 w 1334988"/>
                <a:gd name="connsiteY7" fmla="*/ 723115 h 867742"/>
                <a:gd name="connsiteX8" fmla="*/ 0 w 1334988"/>
                <a:gd name="connsiteY8" fmla="*/ 144627 h 867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4988" h="867742">
                  <a:moveTo>
                    <a:pt x="0" y="144627"/>
                  </a:moveTo>
                  <a:cubicBezTo>
                    <a:pt x="0" y="64752"/>
                    <a:pt x="64752" y="0"/>
                    <a:pt x="144627" y="0"/>
                  </a:cubicBezTo>
                  <a:lnTo>
                    <a:pt x="1190361" y="0"/>
                  </a:lnTo>
                  <a:cubicBezTo>
                    <a:pt x="1270236" y="0"/>
                    <a:pt x="1334988" y="64752"/>
                    <a:pt x="1334988" y="144627"/>
                  </a:cubicBezTo>
                  <a:lnTo>
                    <a:pt x="1334988" y="723115"/>
                  </a:lnTo>
                  <a:cubicBezTo>
                    <a:pt x="1334988" y="802990"/>
                    <a:pt x="1270236" y="867742"/>
                    <a:pt x="1190361" y="867742"/>
                  </a:cubicBezTo>
                  <a:lnTo>
                    <a:pt x="144627" y="867742"/>
                  </a:lnTo>
                  <a:cubicBezTo>
                    <a:pt x="64752" y="867742"/>
                    <a:pt x="0" y="802990"/>
                    <a:pt x="0" y="723115"/>
                  </a:cubicBezTo>
                  <a:lnTo>
                    <a:pt x="0" y="144627"/>
                  </a:lnTo>
                  <a:close/>
                </a:path>
              </a:pathLst>
            </a:custGeom>
            <a:solidFill>
              <a:schemeClr val="accent5">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650" tIns="76650" rIns="76650" bIns="76650" numCol="1" spcCol="1270" anchor="ctr" anchorCtr="0">
              <a:noAutofit/>
            </a:bodyPr>
            <a:lstStyle/>
            <a:p>
              <a:pPr algn="ctr" defTabSz="400050">
                <a:lnSpc>
                  <a:spcPct val="90000"/>
                </a:lnSpc>
                <a:spcAft>
                  <a:spcPct val="35000"/>
                </a:spcAft>
              </a:pPr>
              <a:r>
                <a:rPr kumimoji="1" lang="zh-CN" altLang="zh-CN" sz="2400" b="1" dirty="0">
                  <a:solidFill>
                    <a:schemeClr val="tx1"/>
                  </a:solidFill>
                  <a:latin typeface="微软雅黑" panose="020B0503020204020204" pitchFamily="34" charset="-122"/>
                  <a:ea typeface="微软雅黑" panose="020B0503020204020204" pitchFamily="34" charset="-122"/>
                </a:rPr>
                <a:t>地下掩埋</a:t>
              </a:r>
              <a:endParaRPr kumimoji="1"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14" name="任意多边形: 形状 13">
              <a:extLst>
                <a:ext uri="{FF2B5EF4-FFF2-40B4-BE49-F238E27FC236}">
                  <a16:creationId xmlns:a16="http://schemas.microsoft.com/office/drawing/2014/main" id="{373A422D-AC95-4C89-A26D-A661DE66E280}"/>
                </a:ext>
              </a:extLst>
            </p:cNvPr>
            <p:cNvSpPr/>
            <p:nvPr/>
          </p:nvSpPr>
          <p:spPr>
            <a:xfrm>
              <a:off x="4100482" y="4509002"/>
              <a:ext cx="1334988" cy="1197193"/>
            </a:xfrm>
            <a:custGeom>
              <a:avLst/>
              <a:gdLst>
                <a:gd name="connsiteX0" fmla="*/ 0 w 1334988"/>
                <a:gd name="connsiteY0" fmla="*/ 144627 h 867742"/>
                <a:gd name="connsiteX1" fmla="*/ 144627 w 1334988"/>
                <a:gd name="connsiteY1" fmla="*/ 0 h 867742"/>
                <a:gd name="connsiteX2" fmla="*/ 1190361 w 1334988"/>
                <a:gd name="connsiteY2" fmla="*/ 0 h 867742"/>
                <a:gd name="connsiteX3" fmla="*/ 1334988 w 1334988"/>
                <a:gd name="connsiteY3" fmla="*/ 144627 h 867742"/>
                <a:gd name="connsiteX4" fmla="*/ 1334988 w 1334988"/>
                <a:gd name="connsiteY4" fmla="*/ 723115 h 867742"/>
                <a:gd name="connsiteX5" fmla="*/ 1190361 w 1334988"/>
                <a:gd name="connsiteY5" fmla="*/ 867742 h 867742"/>
                <a:gd name="connsiteX6" fmla="*/ 144627 w 1334988"/>
                <a:gd name="connsiteY6" fmla="*/ 867742 h 867742"/>
                <a:gd name="connsiteX7" fmla="*/ 0 w 1334988"/>
                <a:gd name="connsiteY7" fmla="*/ 723115 h 867742"/>
                <a:gd name="connsiteX8" fmla="*/ 0 w 1334988"/>
                <a:gd name="connsiteY8" fmla="*/ 144627 h 867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4988" h="867742">
                  <a:moveTo>
                    <a:pt x="0" y="144627"/>
                  </a:moveTo>
                  <a:cubicBezTo>
                    <a:pt x="0" y="64752"/>
                    <a:pt x="64752" y="0"/>
                    <a:pt x="144627" y="0"/>
                  </a:cubicBezTo>
                  <a:lnTo>
                    <a:pt x="1190361" y="0"/>
                  </a:lnTo>
                  <a:cubicBezTo>
                    <a:pt x="1270236" y="0"/>
                    <a:pt x="1334988" y="64752"/>
                    <a:pt x="1334988" y="144627"/>
                  </a:cubicBezTo>
                  <a:lnTo>
                    <a:pt x="1334988" y="723115"/>
                  </a:lnTo>
                  <a:cubicBezTo>
                    <a:pt x="1334988" y="802990"/>
                    <a:pt x="1270236" y="867742"/>
                    <a:pt x="1190361" y="867742"/>
                  </a:cubicBezTo>
                  <a:lnTo>
                    <a:pt x="144627" y="867742"/>
                  </a:lnTo>
                  <a:cubicBezTo>
                    <a:pt x="64752" y="867742"/>
                    <a:pt x="0" y="802990"/>
                    <a:pt x="0" y="723115"/>
                  </a:cubicBezTo>
                  <a:lnTo>
                    <a:pt x="0" y="144627"/>
                  </a:lnTo>
                  <a:close/>
                </a:path>
              </a:pathLst>
            </a:custGeom>
            <a:solidFill>
              <a:schemeClr val="accent5">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650" tIns="76650" rIns="76650" bIns="76650" numCol="1" spcCol="1270" anchor="ctr" anchorCtr="0">
              <a:noAutofit/>
            </a:bodyPr>
            <a:lstStyle/>
            <a:p>
              <a:pPr algn="ctr" defTabSz="400050">
                <a:lnSpc>
                  <a:spcPct val="90000"/>
                </a:lnSpc>
                <a:spcAft>
                  <a:spcPct val="35000"/>
                </a:spcAft>
              </a:pPr>
              <a:r>
                <a:rPr kumimoji="1" lang="zh-CN" altLang="zh-CN" sz="2400" b="1" dirty="0">
                  <a:solidFill>
                    <a:schemeClr val="tx1"/>
                  </a:solidFill>
                  <a:latin typeface="微软雅黑" panose="020B0503020204020204" pitchFamily="34" charset="-122"/>
                  <a:ea typeface="微软雅黑" panose="020B0503020204020204" pitchFamily="34" charset="-122"/>
                </a:rPr>
                <a:t>脱氢处理</a:t>
              </a:r>
              <a:endParaRPr kumimoji="1"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16" name="任意多边形: 形状 15">
              <a:extLst>
                <a:ext uri="{FF2B5EF4-FFF2-40B4-BE49-F238E27FC236}">
                  <a16:creationId xmlns:a16="http://schemas.microsoft.com/office/drawing/2014/main" id="{448861D4-B441-41CF-B3A0-805D8463C29B}"/>
                </a:ext>
              </a:extLst>
            </p:cNvPr>
            <p:cNvSpPr/>
            <p:nvPr/>
          </p:nvSpPr>
          <p:spPr>
            <a:xfrm>
              <a:off x="3288486" y="2661988"/>
              <a:ext cx="1334988" cy="1197193"/>
            </a:xfrm>
            <a:custGeom>
              <a:avLst/>
              <a:gdLst>
                <a:gd name="connsiteX0" fmla="*/ 0 w 1334988"/>
                <a:gd name="connsiteY0" fmla="*/ 144627 h 867742"/>
                <a:gd name="connsiteX1" fmla="*/ 144627 w 1334988"/>
                <a:gd name="connsiteY1" fmla="*/ 0 h 867742"/>
                <a:gd name="connsiteX2" fmla="*/ 1190361 w 1334988"/>
                <a:gd name="connsiteY2" fmla="*/ 0 h 867742"/>
                <a:gd name="connsiteX3" fmla="*/ 1334988 w 1334988"/>
                <a:gd name="connsiteY3" fmla="*/ 144627 h 867742"/>
                <a:gd name="connsiteX4" fmla="*/ 1334988 w 1334988"/>
                <a:gd name="connsiteY4" fmla="*/ 723115 h 867742"/>
                <a:gd name="connsiteX5" fmla="*/ 1190361 w 1334988"/>
                <a:gd name="connsiteY5" fmla="*/ 867742 h 867742"/>
                <a:gd name="connsiteX6" fmla="*/ 144627 w 1334988"/>
                <a:gd name="connsiteY6" fmla="*/ 867742 h 867742"/>
                <a:gd name="connsiteX7" fmla="*/ 0 w 1334988"/>
                <a:gd name="connsiteY7" fmla="*/ 723115 h 867742"/>
                <a:gd name="connsiteX8" fmla="*/ 0 w 1334988"/>
                <a:gd name="connsiteY8" fmla="*/ 144627 h 867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4988" h="867742">
                  <a:moveTo>
                    <a:pt x="0" y="144627"/>
                  </a:moveTo>
                  <a:cubicBezTo>
                    <a:pt x="0" y="64752"/>
                    <a:pt x="64752" y="0"/>
                    <a:pt x="144627" y="0"/>
                  </a:cubicBezTo>
                  <a:lnTo>
                    <a:pt x="1190361" y="0"/>
                  </a:lnTo>
                  <a:cubicBezTo>
                    <a:pt x="1270236" y="0"/>
                    <a:pt x="1334988" y="64752"/>
                    <a:pt x="1334988" y="144627"/>
                  </a:cubicBezTo>
                  <a:lnTo>
                    <a:pt x="1334988" y="723115"/>
                  </a:lnTo>
                  <a:cubicBezTo>
                    <a:pt x="1334988" y="802990"/>
                    <a:pt x="1270236" y="867742"/>
                    <a:pt x="1190361" y="867742"/>
                  </a:cubicBezTo>
                  <a:lnTo>
                    <a:pt x="144627" y="867742"/>
                  </a:lnTo>
                  <a:cubicBezTo>
                    <a:pt x="64752" y="867742"/>
                    <a:pt x="0" y="802990"/>
                    <a:pt x="0" y="723115"/>
                  </a:cubicBezTo>
                  <a:lnTo>
                    <a:pt x="0" y="144627"/>
                  </a:lnTo>
                  <a:close/>
                </a:path>
              </a:pathLst>
            </a:custGeom>
            <a:solidFill>
              <a:schemeClr val="accent5">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650" tIns="76650" rIns="76650" bIns="76650" numCol="1" spcCol="1270" anchor="ctr" anchorCtr="0">
              <a:noAutofit/>
            </a:bodyPr>
            <a:lstStyle/>
            <a:p>
              <a:pPr algn="ctr" defTabSz="400050">
                <a:lnSpc>
                  <a:spcPct val="90000"/>
                </a:lnSpc>
                <a:spcAft>
                  <a:spcPct val="35000"/>
                </a:spcAft>
              </a:pPr>
              <a:r>
                <a:rPr kumimoji="1" lang="zh-CN" altLang="zh-CN" sz="2400" b="1" dirty="0">
                  <a:solidFill>
                    <a:schemeClr val="tx1"/>
                  </a:solidFill>
                  <a:latin typeface="微软雅黑" panose="020B0503020204020204" pitchFamily="34" charset="-122"/>
                  <a:ea typeface="微软雅黑" panose="020B0503020204020204" pitchFamily="34" charset="-122"/>
                </a:rPr>
                <a:t>注入地下</a:t>
              </a:r>
              <a:endParaRPr lang="zh-CN" altLang="en-US" sz="2400" b="1" dirty="0">
                <a:solidFill>
                  <a:schemeClr val="tx1"/>
                </a:solidFill>
              </a:endParaRPr>
            </a:p>
          </p:txBody>
        </p:sp>
      </p:grpSp>
      <p:sp>
        <p:nvSpPr>
          <p:cNvPr id="2" name="矩形: 圆角 1">
            <a:extLst>
              <a:ext uri="{FF2B5EF4-FFF2-40B4-BE49-F238E27FC236}">
                <a16:creationId xmlns:a16="http://schemas.microsoft.com/office/drawing/2014/main" id="{9DBB7B57-D281-4B89-9BF4-03F482920DE0}"/>
              </a:ext>
            </a:extLst>
          </p:cNvPr>
          <p:cNvSpPr/>
          <p:nvPr/>
        </p:nvSpPr>
        <p:spPr>
          <a:xfrm>
            <a:off x="1055440" y="5661248"/>
            <a:ext cx="10441160" cy="119675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zh-CN" b="1" dirty="0">
                <a:solidFill>
                  <a:schemeClr val="tx1"/>
                </a:solidFill>
                <a:latin typeface="微软雅黑" panose="020B0503020204020204" pitchFamily="34" charset="-122"/>
                <a:ea typeface="微软雅黑" panose="020B0503020204020204" pitchFamily="34" charset="-122"/>
              </a:rPr>
              <a:t>应综合考虑如下因素：技术的可行性、规制的可行性、污染物留存时间、处置所产生的花费、处置核污水所影响的范围、次生废物、进行处置的人工将面临核暴露辐射问题等等</a:t>
            </a:r>
            <a:endParaRPr kumimoji="1" lang="en-US" altLang="zh-CN" b="1" dirty="0">
              <a:solidFill>
                <a:schemeClr val="tx1"/>
              </a:solidFill>
              <a:latin typeface="微软雅黑" panose="020B0503020204020204" pitchFamily="34" charset="-122"/>
              <a:ea typeface="微软雅黑" panose="020B0503020204020204" pitchFamily="34" charset="-122"/>
            </a:endParaRPr>
          </a:p>
          <a:p>
            <a:pPr algn="ctr"/>
            <a:endParaRPr lang="zh-CN" altLang="en-US" dirty="0"/>
          </a:p>
        </p:txBody>
      </p:sp>
    </p:spTree>
  </p:cSld>
  <p:clrMapOvr>
    <a:overrideClrMapping bg1="lt1" tx1="dk1" bg2="lt2" tx2="dk2" accent1="accent1" accent2="accent2" accent3="accent3" accent4="accent4" accent5="accent5" accent6="accent6" hlink="hlink" folHlink="folHlink"/>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9BE8FD47-00D6-4C8B-9474-7FCF3C053564}"/>
              </a:ext>
            </a:extLst>
          </p:cNvPr>
          <p:cNvSpPr>
            <a:spLocks noGrp="1" noChangeArrowheads="1"/>
          </p:cNvSpPr>
          <p:nvPr>
            <p:ph type="title"/>
          </p:nvPr>
        </p:nvSpPr>
        <p:spPr>
          <a:xfrm>
            <a:off x="1523829" y="1"/>
            <a:ext cx="9144000" cy="764704"/>
          </a:xfrm>
        </p:spPr>
        <p:txBody>
          <a:bodyPr/>
          <a:lstStyle/>
          <a:p>
            <a:r>
              <a:rPr lang="zh-CN" altLang="zh-CN" sz="4000" b="1" dirty="0">
                <a:solidFill>
                  <a:srgbClr val="C00000"/>
                </a:solidFill>
                <a:latin typeface="微软雅黑" panose="020B0503020204020204" pitchFamily="34" charset="-122"/>
                <a:ea typeface="微软雅黑" panose="020B0503020204020204" pitchFamily="34" charset="-122"/>
              </a:rPr>
              <a:t>福岛核污水产生及</a:t>
            </a:r>
            <a:r>
              <a:rPr lang="zh-CN" altLang="en-US" sz="4000" b="1" dirty="0">
                <a:solidFill>
                  <a:srgbClr val="C00000"/>
                </a:solidFill>
                <a:latin typeface="微软雅黑" panose="020B0503020204020204" pitchFamily="34" charset="-122"/>
                <a:ea typeface="微软雅黑" panose="020B0503020204020204" pitchFamily="34" charset="-122"/>
              </a:rPr>
              <a:t>海洋处置背景</a:t>
            </a:r>
            <a:endParaRPr lang="en-US" altLang="zh-CN" sz="4000" b="1" dirty="0">
              <a:solidFill>
                <a:srgbClr val="0070C0"/>
              </a:solidFill>
              <a:latin typeface="微软雅黑" panose="020B0503020204020204" pitchFamily="34" charset="-122"/>
              <a:ea typeface="微软雅黑" panose="020B0503020204020204" pitchFamily="34" charset="-122"/>
            </a:endParaRPr>
          </a:p>
        </p:txBody>
      </p:sp>
      <p:sp>
        <p:nvSpPr>
          <p:cNvPr id="19459" name="Rectangle 3">
            <a:extLst>
              <a:ext uri="{FF2B5EF4-FFF2-40B4-BE49-F238E27FC236}">
                <a16:creationId xmlns:a16="http://schemas.microsoft.com/office/drawing/2014/main" id="{80D41197-F55A-446E-8013-B02C06C4D161}"/>
              </a:ext>
            </a:extLst>
          </p:cNvPr>
          <p:cNvSpPr>
            <a:spLocks noGrp="1" noChangeArrowheads="1"/>
          </p:cNvSpPr>
          <p:nvPr>
            <p:ph idx="1"/>
          </p:nvPr>
        </p:nvSpPr>
        <p:spPr>
          <a:xfrm>
            <a:off x="407368" y="981075"/>
            <a:ext cx="11449272" cy="5761038"/>
          </a:xfrm>
        </p:spPr>
        <p:txBody>
          <a:bodyPr/>
          <a:lstStyle/>
          <a:p>
            <a:pPr>
              <a:lnSpc>
                <a:spcPct val="150000"/>
              </a:lnSpc>
              <a:buFont typeface="Wingdings" panose="05000000000000000000" pitchFamily="2" charset="2"/>
              <a:buChar char="u"/>
              <a:defRPr/>
            </a:pPr>
            <a:r>
              <a:rPr kumimoji="1" lang="en-US" altLang="zh-CN" sz="2400" dirty="0">
                <a:highlight>
                  <a:srgbClr val="FFFF00"/>
                </a:highlight>
                <a:latin typeface="微软雅黑" panose="020B0503020204020204" pitchFamily="34" charset="-122"/>
                <a:ea typeface="微软雅黑" panose="020B0503020204020204" pitchFamily="34" charset="-122"/>
              </a:rPr>
              <a:t>2021</a:t>
            </a:r>
            <a:r>
              <a:rPr kumimoji="1" lang="zh-CN" altLang="zh-CN" sz="2400" dirty="0">
                <a:highlight>
                  <a:srgbClr val="FFFF00"/>
                </a:highlight>
                <a:latin typeface="微软雅黑" panose="020B0503020204020204" pitchFamily="34" charset="-122"/>
                <a:ea typeface="微软雅黑" panose="020B0503020204020204" pitchFamily="34" charset="-122"/>
              </a:rPr>
              <a:t>年</a:t>
            </a:r>
            <a:r>
              <a:rPr kumimoji="1" lang="en-US" altLang="zh-CN" sz="2400" dirty="0">
                <a:highlight>
                  <a:srgbClr val="FFFF00"/>
                </a:highlight>
                <a:latin typeface="微软雅黑" panose="020B0503020204020204" pitchFamily="34" charset="-122"/>
                <a:ea typeface="微软雅黑" panose="020B0503020204020204" pitchFamily="34" charset="-122"/>
              </a:rPr>
              <a:t>4</a:t>
            </a:r>
            <a:r>
              <a:rPr kumimoji="1" lang="zh-CN" altLang="zh-CN" sz="2400" dirty="0">
                <a:highlight>
                  <a:srgbClr val="FFFF00"/>
                </a:highlight>
                <a:latin typeface="微软雅黑" panose="020B0503020204020204" pitchFamily="34" charset="-122"/>
                <a:ea typeface="微软雅黑" panose="020B0503020204020204" pitchFamily="34" charset="-122"/>
              </a:rPr>
              <a:t>月</a:t>
            </a:r>
            <a:r>
              <a:rPr kumimoji="1" lang="en-US" altLang="zh-CN" sz="2400" dirty="0">
                <a:highlight>
                  <a:srgbClr val="FFFF00"/>
                </a:highlight>
                <a:latin typeface="微软雅黑" panose="020B0503020204020204" pitchFamily="34" charset="-122"/>
                <a:ea typeface="微软雅黑" panose="020B0503020204020204" pitchFamily="34" charset="-122"/>
              </a:rPr>
              <a:t>13</a:t>
            </a:r>
            <a:r>
              <a:rPr kumimoji="1" lang="zh-CN" altLang="zh-CN" sz="2400" dirty="0">
                <a:highlight>
                  <a:srgbClr val="FFFF00"/>
                </a:highlight>
                <a:latin typeface="微软雅黑" panose="020B0503020204020204" pitchFamily="34" charset="-122"/>
                <a:ea typeface="微软雅黑" panose="020B0503020204020204" pitchFamily="34" charset="-122"/>
              </a:rPr>
              <a:t>日</a:t>
            </a:r>
            <a:r>
              <a:rPr kumimoji="1" lang="zh-CN" altLang="zh-CN" sz="2400" dirty="0">
                <a:latin typeface="微软雅黑" panose="020B0503020204020204" pitchFamily="34" charset="-122"/>
                <a:ea typeface="微软雅黑" panose="020B0503020204020204" pitchFamily="34" charset="-122"/>
              </a:rPr>
              <a:t>，日本政府召开内阁会议，正式决定将对</a:t>
            </a:r>
            <a:r>
              <a:rPr kumimoji="1" lang="zh-CN" altLang="en-US" sz="2400" dirty="0">
                <a:latin typeface="微软雅黑" panose="020B0503020204020204" pitchFamily="34" charset="-122"/>
                <a:ea typeface="微软雅黑" panose="020B0503020204020204" pitchFamily="34" charset="-122"/>
              </a:rPr>
              <a:t>经处理的</a:t>
            </a:r>
            <a:r>
              <a:rPr kumimoji="1" lang="zh-CN" altLang="zh-CN" sz="2400" dirty="0">
                <a:latin typeface="微软雅黑" panose="020B0503020204020204" pitchFamily="34" charset="-122"/>
                <a:ea typeface="微软雅黑" panose="020B0503020204020204" pitchFamily="34" charset="-122"/>
              </a:rPr>
              <a:t>核</a:t>
            </a:r>
            <a:r>
              <a:rPr kumimoji="1" lang="zh-CN" altLang="en-US" sz="2400" dirty="0">
                <a:latin typeface="微软雅黑" panose="020B0503020204020204" pitchFamily="34" charset="-122"/>
                <a:ea typeface="微软雅黑" panose="020B0503020204020204" pitchFamily="34" charset="-122"/>
              </a:rPr>
              <a:t>废</a:t>
            </a:r>
            <a:r>
              <a:rPr kumimoji="1" lang="zh-CN" altLang="zh-CN" sz="2400" dirty="0">
                <a:latin typeface="微软雅黑" panose="020B0503020204020204" pitchFamily="34" charset="-122"/>
                <a:ea typeface="微软雅黑" panose="020B0503020204020204" pitchFamily="34" charset="-122"/>
              </a:rPr>
              <a:t>水经过滤并稀释后排入大海</a:t>
            </a:r>
            <a:endParaRPr kumimoji="1" lang="en-US" altLang="zh-CN" sz="2400" dirty="0">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kumimoji="1" lang="en-US" altLang="zh-CN" sz="2400" dirty="0">
                <a:highlight>
                  <a:srgbClr val="FFFF00"/>
                </a:highlight>
                <a:latin typeface="微软雅黑" panose="020B0503020204020204" pitchFamily="34" charset="-122"/>
                <a:ea typeface="微软雅黑" panose="020B0503020204020204" pitchFamily="34" charset="-122"/>
              </a:rPr>
              <a:t>2022</a:t>
            </a:r>
            <a:r>
              <a:rPr kumimoji="1" lang="zh-CN" altLang="zh-CN" sz="2400" dirty="0">
                <a:highlight>
                  <a:srgbClr val="FFFF00"/>
                </a:highlight>
                <a:latin typeface="微软雅黑" panose="020B0503020204020204" pitchFamily="34" charset="-122"/>
                <a:ea typeface="微软雅黑" panose="020B0503020204020204" pitchFamily="34" charset="-122"/>
              </a:rPr>
              <a:t>年</a:t>
            </a:r>
            <a:r>
              <a:rPr kumimoji="1" lang="en-US" altLang="zh-CN" sz="2400" dirty="0">
                <a:highlight>
                  <a:srgbClr val="FFFF00"/>
                </a:highlight>
                <a:latin typeface="微软雅黑" panose="020B0503020204020204" pitchFamily="34" charset="-122"/>
                <a:ea typeface="微软雅黑" panose="020B0503020204020204" pitchFamily="34" charset="-122"/>
              </a:rPr>
              <a:t>4</a:t>
            </a:r>
            <a:r>
              <a:rPr kumimoji="1" lang="zh-CN" altLang="zh-CN" sz="2400" dirty="0">
                <a:highlight>
                  <a:srgbClr val="FFFF00"/>
                </a:highlight>
                <a:latin typeface="微软雅黑" panose="020B0503020204020204" pitchFamily="34" charset="-122"/>
                <a:ea typeface="微软雅黑" panose="020B0503020204020204" pitchFamily="34" charset="-122"/>
              </a:rPr>
              <a:t>月</a:t>
            </a:r>
            <a:r>
              <a:rPr kumimoji="1" lang="en-US" altLang="zh-CN" sz="2400" dirty="0">
                <a:highlight>
                  <a:srgbClr val="FFFF00"/>
                </a:highlight>
                <a:latin typeface="微软雅黑" panose="020B0503020204020204" pitchFamily="34" charset="-122"/>
                <a:ea typeface="微软雅黑" panose="020B0503020204020204" pitchFamily="34" charset="-122"/>
              </a:rPr>
              <a:t>25</a:t>
            </a:r>
            <a:r>
              <a:rPr kumimoji="1" lang="zh-CN" altLang="zh-CN" sz="2400" dirty="0">
                <a:highlight>
                  <a:srgbClr val="FFFF00"/>
                </a:highlight>
                <a:latin typeface="微软雅黑" panose="020B0503020204020204" pitchFamily="34" charset="-122"/>
                <a:ea typeface="微软雅黑" panose="020B0503020204020204" pitchFamily="34" charset="-122"/>
              </a:rPr>
              <a:t>日</a:t>
            </a:r>
            <a:r>
              <a:rPr kumimoji="1" lang="zh-CN" altLang="zh-CN" sz="2400" dirty="0">
                <a:latin typeface="微软雅黑" panose="020B0503020204020204" pitchFamily="34" charset="-122"/>
                <a:ea typeface="微软雅黑" panose="020B0503020204020204" pitchFamily="34" charset="-122"/>
              </a:rPr>
              <a:t>进行相关施工准备</a:t>
            </a:r>
            <a:endParaRPr kumimoji="1" lang="en-US" altLang="zh-CN" sz="2400" dirty="0">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kumimoji="1" lang="zh-CN" altLang="zh-CN" sz="2400" dirty="0">
                <a:latin typeface="微软雅黑" panose="020B0503020204020204" pitchFamily="34" charset="-122"/>
                <a:ea typeface="微软雅黑" panose="020B0503020204020204" pitchFamily="34" charset="-122"/>
              </a:rPr>
              <a:t>预计于</a:t>
            </a:r>
            <a:r>
              <a:rPr kumimoji="1" lang="en-US" altLang="zh-CN" sz="2400" dirty="0">
                <a:highlight>
                  <a:srgbClr val="FFFF00"/>
                </a:highlight>
                <a:latin typeface="微软雅黑" panose="020B0503020204020204" pitchFamily="34" charset="-122"/>
                <a:ea typeface="微软雅黑" panose="020B0503020204020204" pitchFamily="34" charset="-122"/>
              </a:rPr>
              <a:t>2023</a:t>
            </a:r>
            <a:r>
              <a:rPr kumimoji="1" lang="zh-CN" altLang="zh-CN" sz="2400" dirty="0">
                <a:highlight>
                  <a:srgbClr val="FFFF00"/>
                </a:highlight>
                <a:latin typeface="微软雅黑" panose="020B0503020204020204" pitchFamily="34" charset="-122"/>
                <a:ea typeface="微软雅黑" panose="020B0503020204020204" pitchFamily="34" charset="-122"/>
              </a:rPr>
              <a:t>年春</a:t>
            </a:r>
            <a:r>
              <a:rPr kumimoji="1" lang="zh-CN" altLang="en-US" sz="2400" dirty="0">
                <a:highlight>
                  <a:srgbClr val="FFFF00"/>
                </a:highlight>
                <a:latin typeface="微软雅黑" panose="020B0503020204020204" pitchFamily="34" charset="-122"/>
                <a:ea typeface="微软雅黑" panose="020B0503020204020204" pitchFamily="34" charset="-122"/>
              </a:rPr>
              <a:t>夏</a:t>
            </a:r>
            <a:r>
              <a:rPr kumimoji="1" lang="zh-CN" altLang="zh-CN" sz="2400" dirty="0">
                <a:highlight>
                  <a:srgbClr val="FFFF00"/>
                </a:highlight>
                <a:latin typeface="微软雅黑" panose="020B0503020204020204" pitchFamily="34" charset="-122"/>
                <a:ea typeface="微软雅黑" panose="020B0503020204020204" pitchFamily="34" charset="-122"/>
              </a:rPr>
              <a:t>季</a:t>
            </a:r>
            <a:r>
              <a:rPr kumimoji="1" lang="zh-CN" altLang="zh-CN" sz="2400" dirty="0">
                <a:latin typeface="微软雅黑" panose="020B0503020204020204" pitchFamily="34" charset="-122"/>
                <a:ea typeface="微软雅黑" panose="020B0503020204020204" pitchFamily="34" charset="-122"/>
              </a:rPr>
              <a:t>开始正式排放核污水</a:t>
            </a:r>
            <a:r>
              <a:rPr kumimoji="1" lang="zh-CN" altLang="en-US" sz="2400" dirty="0">
                <a:latin typeface="微软雅黑" panose="020B0503020204020204" pitchFamily="34" charset="-122"/>
                <a:ea typeface="微软雅黑" panose="020B0503020204020204" pitchFamily="34" charset="-122"/>
              </a:rPr>
              <a:t>，持续时间大约</a:t>
            </a:r>
            <a:r>
              <a:rPr kumimoji="1" lang="en-US" altLang="zh-CN" sz="2400" dirty="0">
                <a:latin typeface="微软雅黑" panose="020B0503020204020204" pitchFamily="34" charset="-122"/>
                <a:ea typeface="微软雅黑" panose="020B0503020204020204" pitchFamily="34" charset="-122"/>
              </a:rPr>
              <a:t>30</a:t>
            </a:r>
            <a:r>
              <a:rPr kumimoji="1" lang="zh-CN" altLang="en-US" sz="2400" dirty="0">
                <a:latin typeface="微软雅黑" panose="020B0503020204020204" pitchFamily="34" charset="-122"/>
                <a:ea typeface="微软雅黑" panose="020B0503020204020204" pitchFamily="34" charset="-122"/>
              </a:rPr>
              <a:t>年</a:t>
            </a:r>
            <a:endParaRPr kumimoji="1" lang="en-US" altLang="zh-CN" sz="2400" dirty="0">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kumimoji="1" lang="zh-CN" altLang="zh-CN" sz="2400" dirty="0">
                <a:latin typeface="微软雅黑" panose="020B0503020204020204" pitchFamily="34" charset="-122"/>
                <a:ea typeface="微软雅黑" panose="020B0503020204020204" pitchFamily="34" charset="-122"/>
              </a:rPr>
              <a:t>日本政府和日本东京电力公司</a:t>
            </a:r>
            <a:r>
              <a:rPr kumimoji="1" lang="zh-CN" altLang="zh-CN" sz="2400" dirty="0">
                <a:highlight>
                  <a:srgbClr val="B1E4CE"/>
                </a:highlight>
                <a:latin typeface="微软雅黑" panose="020B0503020204020204" pitchFamily="34" charset="-122"/>
                <a:ea typeface="微软雅黑" panose="020B0503020204020204" pitchFamily="34" charset="-122"/>
              </a:rPr>
              <a:t>尚未公布核污水成分构成要素</a:t>
            </a:r>
            <a:r>
              <a:rPr kumimoji="1" lang="en-US" altLang="zh-CN" sz="2400" dirty="0">
                <a:highlight>
                  <a:srgbClr val="B1E4CE"/>
                </a:highlight>
                <a:latin typeface="微软雅黑" panose="020B0503020204020204" pitchFamily="34" charset="-122"/>
                <a:ea typeface="微软雅黑" panose="020B0503020204020204" pitchFamily="34" charset="-122"/>
              </a:rPr>
              <a:t>+</a:t>
            </a:r>
            <a:r>
              <a:rPr kumimoji="1" lang="zh-CN" altLang="zh-CN" sz="2400" dirty="0">
                <a:highlight>
                  <a:srgbClr val="B1E4CE"/>
                </a:highlight>
                <a:latin typeface="微软雅黑" panose="020B0503020204020204" pitchFamily="34" charset="-122"/>
                <a:ea typeface="微软雅黑" panose="020B0503020204020204" pitchFamily="34" charset="-122"/>
              </a:rPr>
              <a:t>排放的监管措施</a:t>
            </a:r>
            <a:r>
              <a:rPr kumimoji="1" lang="en-US" altLang="zh-CN" sz="2400" dirty="0">
                <a:highlight>
                  <a:srgbClr val="B1E4CE"/>
                </a:highlight>
                <a:latin typeface="微软雅黑" panose="020B0503020204020204" pitchFamily="34" charset="-122"/>
                <a:ea typeface="微软雅黑" panose="020B0503020204020204" pitchFamily="34" charset="-122"/>
              </a:rPr>
              <a:t>+</a:t>
            </a:r>
            <a:r>
              <a:rPr kumimoji="1" lang="zh-CN" altLang="zh-CN" sz="2400" dirty="0">
                <a:highlight>
                  <a:srgbClr val="B1E4CE"/>
                </a:highlight>
                <a:latin typeface="微软雅黑" panose="020B0503020204020204" pitchFamily="34" charset="-122"/>
                <a:ea typeface="微软雅黑" panose="020B0503020204020204" pitchFamily="34" charset="-122"/>
              </a:rPr>
              <a:t>环境评价报告等内容</a:t>
            </a:r>
            <a:endParaRPr kumimoji="1" lang="en-US" altLang="zh-CN" sz="2400" dirty="0">
              <a:highlight>
                <a:srgbClr val="B1E4CE"/>
              </a:highlight>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kumimoji="1" lang="zh-CN" altLang="en-US" sz="2400" dirty="0">
                <a:latin typeface="微软雅黑" panose="020B0503020204020204" pitchFamily="34" charset="-122"/>
                <a:ea typeface="微软雅黑" panose="020B0503020204020204" pitchFamily="34" charset="-122"/>
              </a:rPr>
              <a:t>韩、中、俄罗斯、太平洋岛国等周边国家关切</a:t>
            </a:r>
            <a:endParaRPr kumimoji="1" lang="en-US" altLang="zh-CN" sz="2400" dirty="0">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kumimoji="1" lang="zh-CN" altLang="en-US" sz="2400" dirty="0">
                <a:latin typeface="微软雅黑" panose="020B0503020204020204" pitchFamily="34" charset="-122"/>
                <a:ea typeface="微软雅黑" panose="020B0503020204020204" pitchFamily="34" charset="-122"/>
              </a:rPr>
              <a:t>国内学者也积极撰文发声</a:t>
            </a:r>
          </a:p>
        </p:txBody>
      </p:sp>
      <p:pic>
        <p:nvPicPr>
          <p:cNvPr id="5" name="图片 6" descr="SYSU LOGO.png">
            <a:extLst>
              <a:ext uri="{FF2B5EF4-FFF2-40B4-BE49-F238E27FC236}">
                <a16:creationId xmlns:a16="http://schemas.microsoft.com/office/drawing/2014/main" id="{CE0984D2-7C9D-47E4-B298-A0C9CB398B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528" y="1"/>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Rectangle 1026">
            <a:extLst>
              <a:ext uri="{FF2B5EF4-FFF2-40B4-BE49-F238E27FC236}">
                <a16:creationId xmlns:a16="http://schemas.microsoft.com/office/drawing/2014/main" id="{7E9D9D03-D84D-4E18-A731-CF0F050C09E9}"/>
              </a:ext>
            </a:extLst>
          </p:cNvPr>
          <p:cNvSpPr>
            <a:spLocks noGrp="1" noChangeArrowheads="1"/>
          </p:cNvSpPr>
          <p:nvPr>
            <p:ph type="title"/>
          </p:nvPr>
        </p:nvSpPr>
        <p:spPr>
          <a:xfrm>
            <a:off x="1529014" y="0"/>
            <a:ext cx="7993063" cy="764704"/>
          </a:xfrm>
        </p:spPr>
        <p:txBody>
          <a:bodyPr>
            <a:normAutofit/>
          </a:bodyPr>
          <a:lstStyle/>
          <a:p>
            <a:r>
              <a:rPr lang="zh-CN" altLang="zh-CN" sz="3600" b="1" dirty="0">
                <a:solidFill>
                  <a:srgbClr val="005825"/>
                </a:solidFill>
                <a:latin typeface="微软雅黑" panose="020B0503020204020204" pitchFamily="34" charset="-122"/>
                <a:ea typeface="微软雅黑" panose="020B0503020204020204" pitchFamily="34" charset="-122"/>
              </a:rPr>
              <a:t>放射性废物海洋处置</a:t>
            </a:r>
            <a:r>
              <a:rPr lang="zh-CN" altLang="en-US" sz="3600" b="1" dirty="0">
                <a:solidFill>
                  <a:srgbClr val="005825"/>
                </a:solidFill>
                <a:latin typeface="微软雅黑" panose="020B0503020204020204" pitchFamily="34" charset="-122"/>
                <a:ea typeface="微软雅黑" panose="020B0503020204020204" pitchFamily="34" charset="-122"/>
              </a:rPr>
              <a:t>等相关概念</a:t>
            </a:r>
            <a:r>
              <a:rPr lang="zh-CN" altLang="zh-CN" sz="3600" b="1" dirty="0">
                <a:solidFill>
                  <a:srgbClr val="005825"/>
                </a:solidFill>
                <a:latin typeface="微软雅黑" panose="020B0503020204020204" pitchFamily="34" charset="-122"/>
                <a:ea typeface="微软雅黑" panose="020B0503020204020204" pitchFamily="34" charset="-122"/>
              </a:rPr>
              <a:t>界定</a:t>
            </a:r>
            <a:endParaRPr lang="zh-CN" altLang="en-US" sz="3600" b="1" dirty="0">
              <a:solidFill>
                <a:srgbClr val="005825"/>
              </a:solidFill>
              <a:latin typeface="微软雅黑" panose="020B0503020204020204" pitchFamily="34" charset="-122"/>
              <a:ea typeface="微软雅黑" panose="020B0503020204020204" pitchFamily="34" charset="-122"/>
            </a:endParaRPr>
          </a:p>
        </p:txBody>
      </p:sp>
      <p:sp>
        <p:nvSpPr>
          <p:cNvPr id="21507" name="Rectangle 1027">
            <a:extLst>
              <a:ext uri="{FF2B5EF4-FFF2-40B4-BE49-F238E27FC236}">
                <a16:creationId xmlns:a16="http://schemas.microsoft.com/office/drawing/2014/main" id="{5F667AE2-D07B-4FF2-8188-4E91207BE4C2}"/>
              </a:ext>
            </a:extLst>
          </p:cNvPr>
          <p:cNvSpPr>
            <a:spLocks noGrp="1" noChangeArrowheads="1"/>
          </p:cNvSpPr>
          <p:nvPr>
            <p:ph idx="1"/>
          </p:nvPr>
        </p:nvSpPr>
        <p:spPr>
          <a:xfrm>
            <a:off x="407368" y="836712"/>
            <a:ext cx="11377264" cy="5832377"/>
          </a:xfrm>
        </p:spPr>
        <p:txBody>
          <a:bodyPr>
            <a:normAutofit/>
          </a:bodyPr>
          <a:lstStyle/>
          <a:p>
            <a:pPr>
              <a:lnSpc>
                <a:spcPct val="150000"/>
              </a:lnSpc>
              <a:buFont typeface="Wingdings" panose="05000000000000000000" pitchFamily="2" charset="2"/>
              <a:buChar char="p"/>
              <a:defRPr/>
            </a:pPr>
            <a:r>
              <a:rPr kumimoji="1" lang="zh-CN" altLang="zh-CN" sz="2400" b="1" dirty="0">
                <a:latin typeface="微软雅黑" panose="020B0503020204020204" pitchFamily="34" charset="-122"/>
                <a:ea typeface="微软雅黑" panose="020B0503020204020204" pitchFamily="34" charset="-122"/>
              </a:rPr>
              <a:t>放射性废物的界定</a:t>
            </a:r>
            <a:r>
              <a:rPr kumimoji="1" lang="zh-CN" altLang="en-US" sz="2400" b="1" dirty="0">
                <a:latin typeface="微软雅黑" panose="020B0503020204020204" pitchFamily="34" charset="-122"/>
                <a:ea typeface="微软雅黑" panose="020B0503020204020204" pitchFamily="34" charset="-122"/>
              </a:rPr>
              <a:t>：</a:t>
            </a:r>
            <a:endParaRPr kumimoji="1" lang="en-US" altLang="zh-CN" sz="2400" b="1" dirty="0">
              <a:latin typeface="微软雅黑" panose="020B0503020204020204" pitchFamily="34" charset="-122"/>
              <a:ea typeface="微软雅黑" panose="020B0503020204020204" pitchFamily="34" charset="-122"/>
            </a:endParaRPr>
          </a:p>
          <a:p>
            <a:pPr>
              <a:lnSpc>
                <a:spcPct val="150000"/>
              </a:lnSpc>
              <a:defRPr/>
            </a:pPr>
            <a:r>
              <a:rPr kumimoji="1" lang="en-US" altLang="zh-CN" sz="2400" dirty="0">
                <a:latin typeface="微软雅黑" panose="020B0503020204020204" pitchFamily="34" charset="-122"/>
                <a:ea typeface="微软雅黑" panose="020B0503020204020204" pitchFamily="34" charset="-122"/>
              </a:rPr>
              <a:t>1997</a:t>
            </a:r>
            <a:r>
              <a:rPr kumimoji="1" lang="zh-CN" altLang="zh-CN" sz="2400" dirty="0">
                <a:latin typeface="微软雅黑" panose="020B0503020204020204" pitchFamily="34" charset="-122"/>
                <a:ea typeface="微软雅黑" panose="020B0503020204020204" pitchFamily="34" charset="-122"/>
              </a:rPr>
              <a:t>年国际原子能机构</a:t>
            </a:r>
            <a:r>
              <a:rPr kumimoji="1" lang="zh-CN" altLang="en-US" sz="2400" dirty="0">
                <a:latin typeface="微软雅黑" panose="020B0503020204020204" pitchFamily="34" charset="-122"/>
                <a:ea typeface="微软雅黑" panose="020B0503020204020204" pitchFamily="34" charset="-122"/>
              </a:rPr>
              <a:t>：</a:t>
            </a:r>
            <a:r>
              <a:rPr kumimoji="1" lang="zh-CN" altLang="zh-CN" sz="2400" dirty="0">
                <a:latin typeface="微软雅黑" panose="020B0503020204020204" pitchFamily="34" charset="-122"/>
                <a:ea typeface="微软雅黑" panose="020B0503020204020204" pitchFamily="34" charset="-122"/>
              </a:rPr>
              <a:t>《乏燃料管理安全和放射性废物管理安全联合公约》第</a:t>
            </a:r>
            <a:r>
              <a:rPr kumimoji="1" lang="en-US" altLang="zh-CN" sz="2400" dirty="0">
                <a:latin typeface="微软雅黑" panose="020B0503020204020204" pitchFamily="34" charset="-122"/>
                <a:ea typeface="微软雅黑" panose="020B0503020204020204" pitchFamily="34" charset="-122"/>
              </a:rPr>
              <a:t>2</a:t>
            </a:r>
            <a:r>
              <a:rPr kumimoji="1" lang="zh-CN" altLang="zh-CN" sz="2400" dirty="0">
                <a:latin typeface="微软雅黑" panose="020B0503020204020204" pitchFamily="34" charset="-122"/>
                <a:ea typeface="微软雅黑" panose="020B0503020204020204" pitchFamily="34" charset="-122"/>
              </a:rPr>
              <a:t>条（</a:t>
            </a:r>
            <a:r>
              <a:rPr kumimoji="1" lang="en-US" altLang="zh-CN" sz="2400" dirty="0">
                <a:latin typeface="微软雅黑" panose="020B0503020204020204" pitchFamily="34" charset="-122"/>
                <a:ea typeface="微软雅黑" panose="020B0503020204020204" pitchFamily="34" charset="-122"/>
              </a:rPr>
              <a:t>h</a:t>
            </a:r>
            <a:r>
              <a:rPr kumimoji="1" lang="zh-CN" altLang="zh-CN" sz="2400" dirty="0">
                <a:latin typeface="微软雅黑" panose="020B0503020204020204" pitchFamily="34" charset="-122"/>
                <a:ea typeface="微软雅黑" panose="020B0503020204020204" pitchFamily="34" charset="-122"/>
              </a:rPr>
              <a:t>）项</a:t>
            </a:r>
            <a:r>
              <a:rPr kumimoji="1" lang="en-US" altLang="zh-CN" sz="2400" dirty="0">
                <a:latin typeface="微软雅黑" panose="020B0503020204020204" pitchFamily="34" charset="-122"/>
                <a:ea typeface="微软雅黑" panose="020B0503020204020204" pitchFamily="34" charset="-122"/>
              </a:rPr>
              <a:t>----</a:t>
            </a:r>
            <a:r>
              <a:rPr kumimoji="1" lang="zh-CN" altLang="zh-CN" sz="2400" dirty="0">
                <a:latin typeface="微软雅黑" panose="020B0503020204020204" pitchFamily="34" charset="-122"/>
                <a:ea typeface="微软雅黑" panose="020B0503020204020204" pitchFamily="34" charset="-122"/>
              </a:rPr>
              <a:t>“放射性废物”系指缔约方或者其决定得到缔约方认可的自然人或法人预期</a:t>
            </a:r>
            <a:r>
              <a:rPr kumimoji="1" lang="zh-CN" altLang="zh-CN" sz="2400" u="sng" dirty="0">
                <a:highlight>
                  <a:srgbClr val="FFFF00"/>
                </a:highlight>
                <a:latin typeface="微软雅黑" panose="020B0503020204020204" pitchFamily="34" charset="-122"/>
                <a:ea typeface="微软雅黑" panose="020B0503020204020204" pitchFamily="34" charset="-122"/>
              </a:rPr>
              <a:t>不做任何进一步利用</a:t>
            </a:r>
            <a:r>
              <a:rPr kumimoji="1" lang="zh-CN" altLang="zh-CN" sz="2400" dirty="0">
                <a:latin typeface="微软雅黑" panose="020B0503020204020204" pitchFamily="34" charset="-122"/>
                <a:ea typeface="微软雅黑" panose="020B0503020204020204" pitchFamily="34" charset="-122"/>
              </a:rPr>
              <a:t>的而且监管机构根据缔约方的</a:t>
            </a:r>
            <a:r>
              <a:rPr kumimoji="1" lang="zh-CN" altLang="zh-CN" sz="2400" u="sng" dirty="0">
                <a:highlight>
                  <a:srgbClr val="FFFF00"/>
                </a:highlight>
                <a:latin typeface="微软雅黑" panose="020B0503020204020204" pitchFamily="34" charset="-122"/>
                <a:ea typeface="微软雅黑" panose="020B0503020204020204" pitchFamily="34" charset="-122"/>
              </a:rPr>
              <a:t>立法和监管框架</a:t>
            </a:r>
            <a:r>
              <a:rPr kumimoji="1" lang="zh-CN" altLang="zh-CN" sz="2400" dirty="0">
                <a:latin typeface="微软雅黑" panose="020B0503020204020204" pitchFamily="34" charset="-122"/>
                <a:ea typeface="微软雅黑" panose="020B0503020204020204" pitchFamily="34" charset="-122"/>
              </a:rPr>
              <a:t>，将它作为</a:t>
            </a:r>
            <a:r>
              <a:rPr kumimoji="1" lang="zh-CN" altLang="zh-CN" sz="2400" u="sng" dirty="0">
                <a:latin typeface="微软雅黑" panose="020B0503020204020204" pitchFamily="34" charset="-122"/>
                <a:ea typeface="微软雅黑" panose="020B0503020204020204" pitchFamily="34" charset="-122"/>
              </a:rPr>
              <a:t>放射性废物</a:t>
            </a:r>
            <a:r>
              <a:rPr kumimoji="1" lang="zh-CN" altLang="zh-CN" sz="2400" dirty="0">
                <a:latin typeface="微软雅黑" panose="020B0503020204020204" pitchFamily="34" charset="-122"/>
                <a:ea typeface="微软雅黑" panose="020B0503020204020204" pitchFamily="34" charset="-122"/>
              </a:rPr>
              <a:t>进行控制的气态、液态或固态放射性物质</a:t>
            </a:r>
            <a:endParaRPr kumimoji="1" lang="en-US" altLang="zh-CN" sz="2400" dirty="0">
              <a:latin typeface="微软雅黑" panose="020B0503020204020204" pitchFamily="34" charset="-122"/>
              <a:ea typeface="微软雅黑" panose="020B0503020204020204" pitchFamily="34" charset="-122"/>
            </a:endParaRPr>
          </a:p>
          <a:p>
            <a:pPr>
              <a:lnSpc>
                <a:spcPct val="150000"/>
              </a:lnSpc>
              <a:defRPr/>
            </a:pPr>
            <a:r>
              <a:rPr kumimoji="1" lang="zh-CN" altLang="zh-CN" sz="2400" dirty="0">
                <a:latin typeface="微软雅黑" panose="020B0503020204020204" pitchFamily="34" charset="-122"/>
                <a:ea typeface="微软雅黑" panose="020B0503020204020204" pitchFamily="34" charset="-122"/>
              </a:rPr>
              <a:t>国际原子能机构于</a:t>
            </a:r>
            <a:r>
              <a:rPr kumimoji="1" lang="en-US" altLang="zh-CN" sz="2400" dirty="0">
                <a:latin typeface="微软雅黑" panose="020B0503020204020204" pitchFamily="34" charset="-122"/>
                <a:ea typeface="微软雅黑" panose="020B0503020204020204" pitchFamily="34" charset="-122"/>
              </a:rPr>
              <a:t>2011</a:t>
            </a:r>
            <a:r>
              <a:rPr kumimoji="1" lang="zh-CN" altLang="zh-CN" sz="2400" dirty="0">
                <a:latin typeface="微软雅黑" panose="020B0503020204020204" pitchFamily="34" charset="-122"/>
                <a:ea typeface="微软雅黑" panose="020B0503020204020204" pitchFamily="34" charset="-122"/>
              </a:rPr>
              <a:t>年</a:t>
            </a:r>
            <a:r>
              <a:rPr kumimoji="1" lang="en-US" altLang="zh-CN" sz="2400" dirty="0">
                <a:latin typeface="微软雅黑" panose="020B0503020204020204" pitchFamily="34" charset="-122"/>
                <a:ea typeface="微软雅黑" panose="020B0503020204020204" pitchFamily="34" charset="-122"/>
              </a:rPr>
              <a:t>7</a:t>
            </a:r>
            <a:r>
              <a:rPr kumimoji="1" lang="zh-CN" altLang="zh-CN" sz="2400" dirty="0">
                <a:latin typeface="微软雅黑" panose="020B0503020204020204" pitchFamily="34" charset="-122"/>
                <a:ea typeface="微软雅黑" panose="020B0503020204020204" pitchFamily="34" charset="-122"/>
              </a:rPr>
              <a:t>月公开发布的《安全标准丛书》有关“</a:t>
            </a:r>
            <a:r>
              <a:rPr kumimoji="1" lang="zh-CN" altLang="zh-CN" sz="2400" u="sng" dirty="0">
                <a:latin typeface="微软雅黑" panose="020B0503020204020204" pitchFamily="34" charset="-122"/>
                <a:ea typeface="微软雅黑" panose="020B0503020204020204" pitchFamily="34" charset="-122"/>
              </a:rPr>
              <a:t>放射性废物处置</a:t>
            </a:r>
            <a:r>
              <a:rPr kumimoji="1" lang="zh-CN" altLang="zh-CN" sz="2400" dirty="0">
                <a:latin typeface="微软雅黑" panose="020B0503020204020204" pitchFamily="34" charset="-122"/>
                <a:ea typeface="微软雅黑" panose="020B0503020204020204" pitchFamily="34" charset="-122"/>
              </a:rPr>
              <a:t>”（具体安全要求第</a:t>
            </a:r>
            <a:r>
              <a:rPr kumimoji="1" lang="en-US" altLang="zh-CN" sz="2400" dirty="0">
                <a:latin typeface="微软雅黑" panose="020B0503020204020204" pitchFamily="34" charset="-122"/>
                <a:ea typeface="微软雅黑" panose="020B0503020204020204" pitchFamily="34" charset="-122"/>
              </a:rPr>
              <a:t>SSR-5</a:t>
            </a:r>
            <a:r>
              <a:rPr kumimoji="1" lang="zh-CN" altLang="zh-CN" sz="2400" dirty="0">
                <a:latin typeface="微软雅黑" panose="020B0503020204020204" pitchFamily="34" charset="-122"/>
                <a:ea typeface="微软雅黑" panose="020B0503020204020204" pitchFamily="34" charset="-122"/>
              </a:rPr>
              <a:t>号）文件</a:t>
            </a:r>
            <a:endParaRPr kumimoji="1" lang="en-US" altLang="zh-CN" sz="2400" dirty="0">
              <a:latin typeface="微软雅黑" panose="020B0503020204020204" pitchFamily="34" charset="-122"/>
              <a:ea typeface="微软雅黑" panose="020B0503020204020204" pitchFamily="34" charset="-122"/>
            </a:endParaRPr>
          </a:p>
          <a:p>
            <a:pPr>
              <a:lnSpc>
                <a:spcPct val="150000"/>
              </a:lnSpc>
              <a:defRPr/>
            </a:pPr>
            <a:endParaRPr kumimoji="1" lang="en-US" altLang="zh-CN" sz="2400" dirty="0">
              <a:latin typeface="微软雅黑" panose="020B0503020204020204" pitchFamily="34" charset="-122"/>
              <a:ea typeface="微软雅黑" panose="020B0503020204020204" pitchFamily="34" charset="-122"/>
            </a:endParaRPr>
          </a:p>
          <a:p>
            <a:pPr>
              <a:lnSpc>
                <a:spcPct val="150000"/>
              </a:lnSpc>
              <a:defRPr/>
            </a:pPr>
            <a:endParaRPr kumimoji="1" lang="en-US" altLang="zh-CN" sz="2400" dirty="0">
              <a:latin typeface="微软雅黑" panose="020B0503020204020204" pitchFamily="34" charset="-122"/>
              <a:ea typeface="微软雅黑" panose="020B0503020204020204" pitchFamily="34" charset="-122"/>
            </a:endParaRPr>
          </a:p>
          <a:p>
            <a:pPr>
              <a:lnSpc>
                <a:spcPct val="150000"/>
              </a:lnSpc>
              <a:defRPr/>
            </a:pPr>
            <a:endParaRPr kumimoji="1" lang="en-US" altLang="zh-CN" sz="2400" b="1" dirty="0">
              <a:latin typeface="微软雅黑" panose="020B0503020204020204" pitchFamily="34" charset="-122"/>
              <a:ea typeface="微软雅黑" panose="020B0503020204020204" pitchFamily="34" charset="-122"/>
            </a:endParaRPr>
          </a:p>
        </p:txBody>
      </p:sp>
      <p:pic>
        <p:nvPicPr>
          <p:cNvPr id="5" name="图片 6" descr="SYSU LOGO.png">
            <a:extLst>
              <a:ext uri="{FF2B5EF4-FFF2-40B4-BE49-F238E27FC236}">
                <a16:creationId xmlns:a16="http://schemas.microsoft.com/office/drawing/2014/main" id="{73790A2D-23C5-4770-BA01-7BA88C9605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75950" y="54192"/>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395813"/>
      </p:ext>
    </p:extLst>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6" name="图片 6" descr="SYSU LOGO.png">
            <a:extLst>
              <a:ext uri="{FF2B5EF4-FFF2-40B4-BE49-F238E27FC236}">
                <a16:creationId xmlns:a16="http://schemas.microsoft.com/office/drawing/2014/main" id="{D2F25BFB-DD3F-4619-90BB-BA2E69762F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528" y="0"/>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3">
            <a:extLst>
              <a:ext uri="{FF2B5EF4-FFF2-40B4-BE49-F238E27FC236}">
                <a16:creationId xmlns:a16="http://schemas.microsoft.com/office/drawing/2014/main" id="{EB06B57A-0911-496E-AD93-B439724544A5}"/>
              </a:ext>
            </a:extLst>
          </p:cNvPr>
          <p:cNvSpPr>
            <a:spLocks noGrp="1" noChangeArrowheads="1"/>
          </p:cNvSpPr>
          <p:nvPr>
            <p:ph idx="1"/>
          </p:nvPr>
        </p:nvSpPr>
        <p:spPr>
          <a:xfrm>
            <a:off x="444689" y="160511"/>
            <a:ext cx="11377264" cy="3603893"/>
          </a:xfrm>
        </p:spPr>
        <p:txBody>
          <a:bodyPr/>
          <a:lstStyle/>
          <a:p>
            <a:pPr marL="0" indent="0">
              <a:lnSpc>
                <a:spcPct val="150000"/>
              </a:lnSpc>
              <a:buNone/>
              <a:defRPr/>
            </a:pPr>
            <a:endParaRPr kumimoji="1" lang="en-US" altLang="zh-CN" sz="2400" b="1" dirty="0">
              <a:latin typeface="微软雅黑" panose="020B0503020204020204" pitchFamily="34" charset="-122"/>
              <a:ea typeface="微软雅黑" panose="020B0503020204020204" pitchFamily="34" charset="-122"/>
            </a:endParaRPr>
          </a:p>
        </p:txBody>
      </p:sp>
      <p:graphicFrame>
        <p:nvGraphicFramePr>
          <p:cNvPr id="3" name="图示 2">
            <a:extLst>
              <a:ext uri="{FF2B5EF4-FFF2-40B4-BE49-F238E27FC236}">
                <a16:creationId xmlns:a16="http://schemas.microsoft.com/office/drawing/2014/main" id="{8C3E954D-A611-4D69-9127-67E5D47C9A22}"/>
              </a:ext>
            </a:extLst>
          </p:cNvPr>
          <p:cNvGraphicFramePr/>
          <p:nvPr>
            <p:extLst>
              <p:ext uri="{D42A27DB-BD31-4B8C-83A1-F6EECF244321}">
                <p14:modId xmlns:p14="http://schemas.microsoft.com/office/powerpoint/2010/main" val="841798828"/>
              </p:ext>
            </p:extLst>
          </p:nvPr>
        </p:nvGraphicFramePr>
        <p:xfrm>
          <a:off x="1346892" y="204774"/>
          <a:ext cx="8599434" cy="3240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文本框 6">
            <a:extLst>
              <a:ext uri="{FF2B5EF4-FFF2-40B4-BE49-F238E27FC236}">
                <a16:creationId xmlns:a16="http://schemas.microsoft.com/office/drawing/2014/main" id="{4DABE631-69FB-4EB5-A443-E5440C1CD774}"/>
              </a:ext>
            </a:extLst>
          </p:cNvPr>
          <p:cNvSpPr txBox="1"/>
          <p:nvPr/>
        </p:nvSpPr>
        <p:spPr>
          <a:xfrm>
            <a:off x="659396" y="3936000"/>
            <a:ext cx="11376582" cy="3454279"/>
          </a:xfrm>
          <a:prstGeom prst="rect">
            <a:avLst/>
          </a:prstGeom>
          <a:noFill/>
        </p:spPr>
        <p:txBody>
          <a:bodyPr wrap="square" rtlCol="0">
            <a:spAutoFit/>
          </a:bodyPr>
          <a:lstStyle/>
          <a:p>
            <a:pPr>
              <a:lnSpc>
                <a:spcPct val="150000"/>
              </a:lnSpc>
              <a:defRPr/>
            </a:pPr>
            <a:r>
              <a:rPr kumimoji="1" lang="zh-CN" altLang="zh-CN" sz="2000" dirty="0">
                <a:highlight>
                  <a:srgbClr val="FFFF00"/>
                </a:highlight>
                <a:latin typeface="微软雅黑" panose="020B0503020204020204" pitchFamily="34" charset="-122"/>
                <a:ea typeface="微软雅黑" panose="020B0503020204020204" pitchFamily="34" charset="-122"/>
              </a:rPr>
              <a:t>处置</a:t>
            </a:r>
            <a:r>
              <a:rPr kumimoji="1" lang="zh-CN" altLang="zh-CN" sz="2000" dirty="0">
                <a:latin typeface="微软雅黑" panose="020B0503020204020204" pitchFamily="34" charset="-122"/>
                <a:ea typeface="微软雅黑" panose="020B0503020204020204" pitchFamily="34" charset="-122"/>
              </a:rPr>
              <a:t>（</a:t>
            </a:r>
            <a:r>
              <a:rPr kumimoji="1" lang="en-US" altLang="zh-CN" sz="2000" dirty="0">
                <a:latin typeface="微软雅黑" panose="020B0503020204020204" pitchFamily="34" charset="-122"/>
                <a:ea typeface="微软雅黑" panose="020B0503020204020204" pitchFamily="34" charset="-122"/>
              </a:rPr>
              <a:t>disposal</a:t>
            </a:r>
            <a:r>
              <a:rPr kumimoji="1" lang="zh-CN" altLang="zh-CN" sz="2000" dirty="0">
                <a:latin typeface="微软雅黑" panose="020B0503020204020204" pitchFamily="34" charset="-122"/>
                <a:ea typeface="微软雅黑" panose="020B0503020204020204" pitchFamily="34" charset="-122"/>
              </a:rPr>
              <a:t>）</a:t>
            </a:r>
            <a:r>
              <a:rPr kumimoji="1" lang="zh-CN" altLang="en-US" sz="2000" dirty="0">
                <a:latin typeface="微软雅黑" panose="020B0503020204020204" pitchFamily="34" charset="-122"/>
                <a:ea typeface="微软雅黑" panose="020B0503020204020204" pitchFamily="34" charset="-122"/>
              </a:rPr>
              <a:t>：</a:t>
            </a:r>
            <a:r>
              <a:rPr kumimoji="1" lang="zh-CN" altLang="zh-CN" sz="2000" dirty="0">
                <a:latin typeface="微软雅黑" panose="020B0503020204020204" pitchFamily="34" charset="-122"/>
                <a:ea typeface="微软雅黑" panose="020B0503020204020204" pitchFamily="34" charset="-122"/>
              </a:rPr>
              <a:t>指将放射性废物安置在某个设施或场所中并</a:t>
            </a:r>
            <a:r>
              <a:rPr kumimoji="1" lang="zh-CN" altLang="zh-CN" sz="2000" dirty="0">
                <a:highlight>
                  <a:srgbClr val="FFFF00"/>
                </a:highlight>
                <a:latin typeface="微软雅黑" panose="020B0503020204020204" pitchFamily="34" charset="-122"/>
                <a:ea typeface="微软雅黑" panose="020B0503020204020204" pitchFamily="34" charset="-122"/>
              </a:rPr>
              <a:t>无意回取</a:t>
            </a:r>
            <a:r>
              <a:rPr kumimoji="1" lang="zh-CN" altLang="zh-CN" sz="2000" dirty="0">
                <a:latin typeface="微软雅黑" panose="020B0503020204020204" pitchFamily="34" charset="-122"/>
                <a:ea typeface="微软雅黑" panose="020B0503020204020204" pitchFamily="34" charset="-122"/>
              </a:rPr>
              <a:t>的行为</a:t>
            </a:r>
            <a:endParaRPr kumimoji="1" lang="en-US" altLang="zh-CN" sz="2000" dirty="0">
              <a:latin typeface="微软雅黑" panose="020B0503020204020204" pitchFamily="34" charset="-122"/>
              <a:ea typeface="微软雅黑" panose="020B0503020204020204" pitchFamily="34" charset="-122"/>
            </a:endParaRPr>
          </a:p>
          <a:p>
            <a:pPr>
              <a:lnSpc>
                <a:spcPct val="150000"/>
              </a:lnSpc>
              <a:defRPr/>
            </a:pPr>
            <a:r>
              <a:rPr kumimoji="1" lang="zh-CN" altLang="zh-CN" sz="2000" dirty="0">
                <a:highlight>
                  <a:srgbClr val="FFFF00"/>
                </a:highlight>
                <a:latin typeface="微软雅黑" panose="020B0503020204020204" pitchFamily="34" charset="-122"/>
                <a:ea typeface="微软雅黑" panose="020B0503020204020204" pitchFamily="34" charset="-122"/>
              </a:rPr>
              <a:t>排放</a:t>
            </a:r>
            <a:r>
              <a:rPr kumimoji="1" lang="en-US" altLang="zh-CN" sz="2000" dirty="0">
                <a:latin typeface="微软雅黑" panose="020B0503020204020204" pitchFamily="34" charset="-122"/>
                <a:ea typeface="微软雅黑" panose="020B0503020204020204" pitchFamily="34" charset="-122"/>
              </a:rPr>
              <a:t>(release) </a:t>
            </a:r>
            <a:r>
              <a:rPr kumimoji="1" lang="zh-CN" altLang="en-US" sz="2000" dirty="0">
                <a:latin typeface="微软雅黑" panose="020B0503020204020204" pitchFamily="34" charset="-122"/>
                <a:ea typeface="微软雅黑" panose="020B0503020204020204" pitchFamily="34" charset="-122"/>
              </a:rPr>
              <a:t>：</a:t>
            </a:r>
            <a:r>
              <a:rPr kumimoji="1" lang="zh-CN" altLang="zh-CN" sz="2000" dirty="0">
                <a:latin typeface="微软雅黑" panose="020B0503020204020204" pitchFamily="34" charset="-122"/>
                <a:ea typeface="微软雅黑" panose="020B0503020204020204" pitchFamily="34" charset="-122"/>
              </a:rPr>
              <a:t>作为一种</a:t>
            </a:r>
            <a:r>
              <a:rPr kumimoji="1" lang="zh-CN" altLang="zh-CN" sz="2000" dirty="0">
                <a:highlight>
                  <a:srgbClr val="FFFF00"/>
                </a:highlight>
                <a:latin typeface="微软雅黑" panose="020B0503020204020204" pitchFamily="34" charset="-122"/>
                <a:ea typeface="微软雅黑" panose="020B0503020204020204" pitchFamily="34" charset="-122"/>
              </a:rPr>
              <a:t>合法的做法</a:t>
            </a:r>
            <a:r>
              <a:rPr kumimoji="1" lang="zh-CN" altLang="zh-CN" sz="2000" dirty="0">
                <a:latin typeface="微软雅黑" panose="020B0503020204020204" pitchFamily="34" charset="-122"/>
                <a:ea typeface="微软雅黑" panose="020B0503020204020204" pitchFamily="34" charset="-122"/>
              </a:rPr>
              <a:t>，在监管机构批准的限值内，源于</a:t>
            </a:r>
            <a:r>
              <a:rPr kumimoji="1" lang="zh-CN" altLang="zh-CN" sz="2000" dirty="0">
                <a:highlight>
                  <a:srgbClr val="FFFF00"/>
                </a:highlight>
                <a:latin typeface="微软雅黑" panose="020B0503020204020204" pitchFamily="34" charset="-122"/>
                <a:ea typeface="微软雅黑" panose="020B0503020204020204" pitchFamily="34" charset="-122"/>
              </a:rPr>
              <a:t>正常运行</a:t>
            </a:r>
            <a:r>
              <a:rPr kumimoji="1" lang="zh-CN" altLang="zh-CN" sz="2000" dirty="0">
                <a:latin typeface="微软雅黑" panose="020B0503020204020204" pitchFamily="34" charset="-122"/>
                <a:ea typeface="微软雅黑" panose="020B0503020204020204" pitchFamily="34" charset="-122"/>
              </a:rPr>
              <a:t>的受监管核设施的液态或气态放射性物质有计划和受控地释入环境</a:t>
            </a:r>
            <a:endParaRPr kumimoji="1" lang="en-US" altLang="zh-CN" sz="2000" dirty="0">
              <a:latin typeface="微软雅黑" panose="020B0503020204020204" pitchFamily="34" charset="-122"/>
              <a:ea typeface="微软雅黑" panose="020B0503020204020204" pitchFamily="34" charset="-122"/>
            </a:endParaRPr>
          </a:p>
          <a:p>
            <a:pPr>
              <a:lnSpc>
                <a:spcPct val="150000"/>
              </a:lnSpc>
              <a:defRPr/>
            </a:pPr>
            <a:r>
              <a:rPr kumimoji="1" lang="zh-CN" altLang="zh-CN" sz="2000" dirty="0">
                <a:highlight>
                  <a:srgbClr val="FFFF00"/>
                </a:highlight>
                <a:latin typeface="微软雅黑" panose="020B0503020204020204" pitchFamily="34" charset="-122"/>
                <a:ea typeface="微软雅黑" panose="020B0503020204020204" pitchFamily="34" charset="-122"/>
              </a:rPr>
              <a:t>贮存</a:t>
            </a:r>
            <a:r>
              <a:rPr kumimoji="1" lang="zh-CN" altLang="zh-CN" sz="2000" dirty="0">
                <a:latin typeface="微软雅黑" panose="020B0503020204020204" pitchFamily="34" charset="-122"/>
                <a:ea typeface="微软雅黑" panose="020B0503020204020204" pitchFamily="34" charset="-122"/>
              </a:rPr>
              <a:t>（</a:t>
            </a:r>
            <a:r>
              <a:rPr kumimoji="1" lang="en-US" altLang="zh-CN" sz="2000" dirty="0">
                <a:latin typeface="微软雅黑" panose="020B0503020204020204" pitchFamily="34" charset="-122"/>
                <a:ea typeface="微软雅黑" panose="020B0503020204020204" pitchFamily="34" charset="-122"/>
              </a:rPr>
              <a:t>storage</a:t>
            </a:r>
            <a:r>
              <a:rPr kumimoji="1" lang="zh-CN" altLang="zh-CN" sz="2000" dirty="0">
                <a:latin typeface="微软雅黑" panose="020B0503020204020204" pitchFamily="34" charset="-122"/>
                <a:ea typeface="微软雅黑" panose="020B0503020204020204" pitchFamily="34" charset="-122"/>
              </a:rPr>
              <a:t>）</a:t>
            </a:r>
            <a:r>
              <a:rPr kumimoji="1" lang="zh-CN" altLang="en-US" sz="2000" dirty="0">
                <a:latin typeface="微软雅黑" panose="020B0503020204020204" pitchFamily="34" charset="-122"/>
                <a:ea typeface="微软雅黑" panose="020B0503020204020204" pitchFamily="34" charset="-122"/>
              </a:rPr>
              <a:t>：</a:t>
            </a:r>
            <a:r>
              <a:rPr kumimoji="1" lang="zh-CN" altLang="zh-CN" sz="2000" dirty="0">
                <a:latin typeface="微软雅黑" panose="020B0503020204020204" pitchFamily="34" charset="-122"/>
                <a:ea typeface="微软雅黑" panose="020B0503020204020204" pitchFamily="34" charset="-122"/>
              </a:rPr>
              <a:t>为回取将乏燃料或放射性废物存放于起保护作用的设施中的行为</a:t>
            </a:r>
            <a:endParaRPr kumimoji="1" lang="en-US" altLang="zh-CN" sz="2000" dirty="0">
              <a:latin typeface="微软雅黑" panose="020B0503020204020204" pitchFamily="34" charset="-122"/>
              <a:ea typeface="微软雅黑" panose="020B0503020204020204" pitchFamily="34" charset="-122"/>
            </a:endParaRPr>
          </a:p>
          <a:p>
            <a:pPr>
              <a:lnSpc>
                <a:spcPct val="150000"/>
              </a:lnSpc>
              <a:defRPr/>
            </a:pPr>
            <a:r>
              <a:rPr kumimoji="1" lang="zh-CN" altLang="zh-CN" sz="2800" dirty="0">
                <a:highlight>
                  <a:srgbClr val="B1E4CE"/>
                </a:highlight>
                <a:latin typeface="微软雅黑" panose="020B0503020204020204" pitchFamily="34" charset="-122"/>
                <a:ea typeface="微软雅黑" panose="020B0503020204020204" pitchFamily="34" charset="-122"/>
              </a:rPr>
              <a:t>日本政府</a:t>
            </a:r>
            <a:r>
              <a:rPr kumimoji="1" lang="zh-CN" altLang="en-US" sz="2800" dirty="0">
                <a:highlight>
                  <a:srgbClr val="B1E4CE"/>
                </a:highlight>
                <a:latin typeface="微软雅黑" panose="020B0503020204020204" pitchFamily="34" charset="-122"/>
                <a:ea typeface="微软雅黑" panose="020B0503020204020204" pitchFamily="34" charset="-122"/>
              </a:rPr>
              <a:t>储存</a:t>
            </a:r>
            <a:r>
              <a:rPr kumimoji="1" lang="en-US" altLang="zh-CN" sz="2800" dirty="0">
                <a:highlight>
                  <a:srgbClr val="B1E4CE"/>
                </a:highlight>
                <a:latin typeface="微软雅黑" panose="020B0503020204020204" pitchFamily="34" charset="-122"/>
                <a:ea typeface="微软雅黑" panose="020B0503020204020204" pitchFamily="34" charset="-122"/>
              </a:rPr>
              <a:t>-</a:t>
            </a:r>
            <a:r>
              <a:rPr kumimoji="1" lang="zh-CN" altLang="zh-CN" sz="2800" dirty="0">
                <a:highlight>
                  <a:srgbClr val="B1E4CE"/>
                </a:highlight>
                <a:latin typeface="微软雅黑" panose="020B0503020204020204" pitchFamily="34" charset="-122"/>
                <a:ea typeface="微软雅黑" panose="020B0503020204020204" pitchFamily="34" charset="-122"/>
              </a:rPr>
              <a:t>排放入海</a:t>
            </a:r>
            <a:r>
              <a:rPr kumimoji="1" lang="zh-CN" altLang="en-US" sz="2800" dirty="0">
                <a:highlight>
                  <a:srgbClr val="B1E4CE"/>
                </a:highlight>
                <a:latin typeface="微软雅黑" panose="020B0503020204020204" pitchFamily="34" charset="-122"/>
                <a:ea typeface="微软雅黑" panose="020B0503020204020204" pitchFamily="34" charset="-122"/>
              </a:rPr>
              <a:t>的决定</a:t>
            </a:r>
            <a:r>
              <a:rPr kumimoji="1" lang="en-US" altLang="zh-CN" sz="2800" dirty="0">
                <a:highlight>
                  <a:srgbClr val="B1E4CE"/>
                </a:highlight>
                <a:latin typeface="微软雅黑" panose="020B0503020204020204" pitchFamily="34" charset="-122"/>
                <a:ea typeface="微软雅黑" panose="020B0503020204020204" pitchFamily="34" charset="-122"/>
              </a:rPr>
              <a:t>----</a:t>
            </a:r>
            <a:r>
              <a:rPr kumimoji="1" lang="zh-CN" altLang="zh-CN" sz="2800" dirty="0">
                <a:highlight>
                  <a:srgbClr val="B1E4CE"/>
                </a:highlight>
                <a:latin typeface="微软雅黑" panose="020B0503020204020204" pitchFamily="34" charset="-122"/>
                <a:ea typeface="微软雅黑" panose="020B0503020204020204" pitchFamily="34" charset="-122"/>
              </a:rPr>
              <a:t>主观意识形态方面发生了重大转变</a:t>
            </a:r>
            <a:endParaRPr kumimoji="1" lang="en-US" altLang="zh-CN" sz="2800" dirty="0">
              <a:highlight>
                <a:srgbClr val="B1E4CE"/>
              </a:highlight>
              <a:latin typeface="微软雅黑" panose="020B0503020204020204" pitchFamily="34" charset="-122"/>
              <a:ea typeface="微软雅黑" panose="020B0503020204020204" pitchFamily="34" charset="-122"/>
            </a:endParaRPr>
          </a:p>
          <a:p>
            <a:pPr>
              <a:lnSpc>
                <a:spcPct val="150000"/>
              </a:lnSpc>
              <a:defRPr/>
            </a:pPr>
            <a:endParaRPr kumimoji="1" lang="en-US" altLang="zh-CN" sz="2000" dirty="0">
              <a:latin typeface="微软雅黑" panose="020B0503020204020204" pitchFamily="34" charset="-122"/>
              <a:ea typeface="微软雅黑" panose="020B0503020204020204" pitchFamily="34" charset="-122"/>
            </a:endParaRPr>
          </a:p>
          <a:p>
            <a:pPr>
              <a:lnSpc>
                <a:spcPct val="150000"/>
              </a:lnSpc>
              <a:defRPr/>
            </a:pPr>
            <a:endParaRPr kumimoji="1" lang="en-US" altLang="zh-CN" sz="2000" dirty="0">
              <a:latin typeface="微软雅黑" panose="020B0503020204020204" pitchFamily="34" charset="-122"/>
              <a:ea typeface="微软雅黑" panose="020B0503020204020204" pitchFamily="34" charset="-122"/>
            </a:endParaRPr>
          </a:p>
        </p:txBody>
      </p:sp>
      <p:cxnSp>
        <p:nvCxnSpPr>
          <p:cNvPr id="11" name="直接箭头连接符 10">
            <a:extLst>
              <a:ext uri="{FF2B5EF4-FFF2-40B4-BE49-F238E27FC236}">
                <a16:creationId xmlns:a16="http://schemas.microsoft.com/office/drawing/2014/main" id="{E9FAE489-FB11-44BE-8A0A-E7EFBE381257}"/>
              </a:ext>
            </a:extLst>
          </p:cNvPr>
          <p:cNvCxnSpPr/>
          <p:nvPr/>
        </p:nvCxnSpPr>
        <p:spPr bwMode="auto">
          <a:xfrm>
            <a:off x="6096000" y="3717032"/>
            <a:ext cx="0" cy="720080"/>
          </a:xfrm>
          <a:prstGeom prst="straightConnector1">
            <a:avLst/>
          </a:prstGeom>
          <a:gradFill rotWithShape="1">
            <a:gsLst>
              <a:gs pos="0">
                <a:schemeClr val="bg1"/>
              </a:gs>
              <a:gs pos="100000">
                <a:srgbClr val="FFCC99"/>
              </a:gs>
            </a:gsLst>
            <a:lin ang="5400000" scaled="1"/>
          </a:gradFill>
          <a:ln w="44450" cap="flat" cmpd="sng" algn="ctr">
            <a:noFill/>
            <a:prstDash val="solid"/>
            <a:round/>
            <a:headEnd type="none" w="med" len="med"/>
            <a:tailEnd type="triangle"/>
          </a:ln>
          <a:scene3d>
            <a:camera prst="legacyObliqueBottomRight"/>
            <a:lightRig rig="legacyFlat3" dir="r"/>
          </a:scene3d>
          <a:sp3d extrusionH="303200" prstMaterial="legacyMatte">
            <a:bevelT w="13500" h="13500" prst="angle"/>
            <a:bevelB w="13500" h="13500" prst="angle"/>
            <a:extrusionClr>
              <a:srgbClr val="FFCC99"/>
            </a:extrusionClr>
          </a:sp3d>
        </p:spPr>
      </p:cxnSp>
      <p:cxnSp>
        <p:nvCxnSpPr>
          <p:cNvPr id="13" name="直接箭头连接符 12">
            <a:extLst>
              <a:ext uri="{FF2B5EF4-FFF2-40B4-BE49-F238E27FC236}">
                <a16:creationId xmlns:a16="http://schemas.microsoft.com/office/drawing/2014/main" id="{93C09FE1-78A0-48C9-8E15-B077329D0DC7}"/>
              </a:ext>
            </a:extLst>
          </p:cNvPr>
          <p:cNvCxnSpPr>
            <a:cxnSpLocks/>
          </p:cNvCxnSpPr>
          <p:nvPr/>
        </p:nvCxnSpPr>
        <p:spPr bwMode="auto">
          <a:xfrm>
            <a:off x="5231904" y="2822320"/>
            <a:ext cx="0" cy="1113680"/>
          </a:xfrm>
          <a:prstGeom prst="straightConnector1">
            <a:avLst/>
          </a:prstGeom>
          <a:ln w="254000">
            <a:headEnd type="none" w="med" len="med"/>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595883678"/>
      </p:ext>
    </p:extLst>
  </p:cSld>
  <p:clrMapOvr>
    <a:masterClrMapping/>
  </p:clrMapOvr>
  <p:transition spd="med">
    <p:random/>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8" name="Rectangle 1026">
            <a:extLst>
              <a:ext uri="{FF2B5EF4-FFF2-40B4-BE49-F238E27FC236}">
                <a16:creationId xmlns:a16="http://schemas.microsoft.com/office/drawing/2014/main" id="{FB7E31FE-2709-466A-9A14-92C8A5C0CB3C}"/>
              </a:ext>
            </a:extLst>
          </p:cNvPr>
          <p:cNvSpPr>
            <a:spLocks noGrp="1" noChangeArrowheads="1"/>
          </p:cNvSpPr>
          <p:nvPr>
            <p:ph type="title"/>
          </p:nvPr>
        </p:nvSpPr>
        <p:spPr>
          <a:xfrm>
            <a:off x="1529014" y="0"/>
            <a:ext cx="7993063" cy="764704"/>
          </a:xfrm>
        </p:spPr>
        <p:txBody>
          <a:bodyPr>
            <a:normAutofit/>
          </a:bodyPr>
          <a:lstStyle/>
          <a:p>
            <a:r>
              <a:rPr lang="zh-CN" altLang="zh-CN" sz="3600" b="1" dirty="0">
                <a:solidFill>
                  <a:srgbClr val="005825"/>
                </a:solidFill>
                <a:latin typeface="微软雅黑" panose="020B0503020204020204" pitchFamily="34" charset="-122"/>
                <a:ea typeface="微软雅黑" panose="020B0503020204020204" pitchFamily="34" charset="-122"/>
              </a:rPr>
              <a:t>放射性废物海洋处置</a:t>
            </a:r>
            <a:r>
              <a:rPr lang="zh-CN" altLang="en-US" sz="3600" b="1" dirty="0">
                <a:solidFill>
                  <a:srgbClr val="005825"/>
                </a:solidFill>
                <a:latin typeface="微软雅黑" panose="020B0503020204020204" pitchFamily="34" charset="-122"/>
                <a:ea typeface="微软雅黑" panose="020B0503020204020204" pitchFamily="34" charset="-122"/>
              </a:rPr>
              <a:t>等相关概念</a:t>
            </a:r>
            <a:r>
              <a:rPr lang="zh-CN" altLang="zh-CN" sz="3600" b="1" dirty="0">
                <a:solidFill>
                  <a:srgbClr val="005825"/>
                </a:solidFill>
                <a:latin typeface="微软雅黑" panose="020B0503020204020204" pitchFamily="34" charset="-122"/>
                <a:ea typeface="微软雅黑" panose="020B0503020204020204" pitchFamily="34" charset="-122"/>
              </a:rPr>
              <a:t>界定</a:t>
            </a:r>
            <a:endParaRPr lang="zh-CN" altLang="en-US" sz="3600" b="1" dirty="0">
              <a:solidFill>
                <a:srgbClr val="005825"/>
              </a:solidFill>
              <a:latin typeface="微软雅黑" panose="020B0503020204020204" pitchFamily="34" charset="-122"/>
              <a:ea typeface="微软雅黑" panose="020B0503020204020204" pitchFamily="34" charset="-122"/>
            </a:endParaRPr>
          </a:p>
        </p:txBody>
      </p:sp>
      <p:sp>
        <p:nvSpPr>
          <p:cNvPr id="22531" name="Rectangle 3">
            <a:extLst>
              <a:ext uri="{FF2B5EF4-FFF2-40B4-BE49-F238E27FC236}">
                <a16:creationId xmlns:a16="http://schemas.microsoft.com/office/drawing/2014/main" id="{04D93FBD-14CB-4F37-9344-D67BEE958108}"/>
              </a:ext>
            </a:extLst>
          </p:cNvPr>
          <p:cNvSpPr>
            <a:spLocks noGrp="1" noChangeArrowheads="1"/>
          </p:cNvSpPr>
          <p:nvPr>
            <p:ph idx="1"/>
          </p:nvPr>
        </p:nvSpPr>
        <p:spPr>
          <a:xfrm>
            <a:off x="0" y="1124744"/>
            <a:ext cx="11856640" cy="5447506"/>
          </a:xfrm>
        </p:spPr>
        <p:txBody>
          <a:bodyPr/>
          <a:lstStyle/>
          <a:p>
            <a:pPr>
              <a:lnSpc>
                <a:spcPct val="150000"/>
              </a:lnSpc>
              <a:defRPr/>
            </a:pPr>
            <a:r>
              <a:rPr kumimoji="1" lang="zh-CN" altLang="zh-CN" sz="2400" dirty="0">
                <a:solidFill>
                  <a:srgbClr val="FF0000"/>
                </a:solidFill>
                <a:latin typeface="微软雅黑" panose="020B0503020204020204" pitchFamily="34" charset="-122"/>
                <a:ea typeface="微软雅黑" panose="020B0503020204020204" pitchFamily="34" charset="-122"/>
              </a:rPr>
              <a:t>日本政府宣布拟将福岛核废水排放入海的提法实有混淆概念之嫌</a:t>
            </a:r>
            <a:endParaRPr kumimoji="1" lang="en-US" altLang="zh-CN" sz="2400" dirty="0">
              <a:solidFill>
                <a:srgbClr val="FF0000"/>
              </a:solidFill>
              <a:latin typeface="微软雅黑" panose="020B0503020204020204" pitchFamily="34" charset="-122"/>
              <a:ea typeface="微软雅黑" panose="020B0503020204020204" pitchFamily="34" charset="-122"/>
            </a:endParaRPr>
          </a:p>
          <a:p>
            <a:pPr>
              <a:lnSpc>
                <a:spcPct val="150000"/>
              </a:lnSpc>
              <a:defRPr/>
            </a:pPr>
            <a:r>
              <a:rPr kumimoji="1" lang="zh-CN" altLang="zh-CN" sz="2400" dirty="0">
                <a:latin typeface="微软雅黑" panose="020B0503020204020204" pitchFamily="34" charset="-122"/>
                <a:ea typeface="微软雅黑" panose="020B0503020204020204" pitchFamily="34" charset="-122"/>
              </a:rPr>
              <a:t>其使用</a:t>
            </a:r>
            <a:r>
              <a:rPr kumimoji="1" lang="zh-CN" altLang="zh-CN" sz="2400" dirty="0">
                <a:highlight>
                  <a:srgbClr val="FFFF00"/>
                </a:highlight>
                <a:latin typeface="微软雅黑" panose="020B0503020204020204" pitchFamily="34" charset="-122"/>
                <a:ea typeface="微软雅黑" panose="020B0503020204020204" pitchFamily="34" charset="-122"/>
              </a:rPr>
              <a:t>“核废水</a:t>
            </a:r>
            <a:r>
              <a:rPr kumimoji="1" lang="zh-CN" altLang="zh-CN" sz="2400" dirty="0">
                <a:latin typeface="微软雅黑" panose="020B0503020204020204" pitchFamily="34" charset="-122"/>
                <a:ea typeface="微软雅黑" panose="020B0503020204020204" pitchFamily="34" charset="-122"/>
              </a:rPr>
              <a:t>”“</a:t>
            </a:r>
            <a:r>
              <a:rPr kumimoji="1" lang="zh-CN" altLang="zh-CN" sz="2400" dirty="0">
                <a:highlight>
                  <a:srgbClr val="FFFF00"/>
                </a:highlight>
                <a:latin typeface="微软雅黑" panose="020B0503020204020204" pitchFamily="34" charset="-122"/>
                <a:ea typeface="微软雅黑" panose="020B0503020204020204" pitchFamily="34" charset="-122"/>
              </a:rPr>
              <a:t>经</a:t>
            </a:r>
            <a:r>
              <a:rPr kumimoji="1" lang="en-US" altLang="zh-CN" sz="2400" dirty="0">
                <a:highlight>
                  <a:srgbClr val="FFFF00"/>
                </a:highlight>
                <a:latin typeface="微软雅黑" panose="020B0503020204020204" pitchFamily="34" charset="-122"/>
                <a:ea typeface="微软雅黑" panose="020B0503020204020204" pitchFamily="34" charset="-122"/>
              </a:rPr>
              <a:t>ALPS</a:t>
            </a:r>
            <a:r>
              <a:rPr kumimoji="1" lang="zh-CN" altLang="zh-CN" sz="2400" dirty="0">
                <a:highlight>
                  <a:srgbClr val="FFFF00"/>
                </a:highlight>
                <a:latin typeface="微软雅黑" panose="020B0503020204020204" pitchFamily="34" charset="-122"/>
                <a:ea typeface="微软雅黑" panose="020B0503020204020204" pitchFamily="34" charset="-122"/>
              </a:rPr>
              <a:t>处理的水</a:t>
            </a:r>
            <a:r>
              <a:rPr kumimoji="1" lang="zh-CN" altLang="zh-CN" sz="2400" dirty="0">
                <a:latin typeface="微软雅黑" panose="020B0503020204020204" pitchFamily="34" charset="-122"/>
                <a:ea typeface="微软雅黑" panose="020B0503020204020204" pitchFamily="34" charset="-122"/>
              </a:rPr>
              <a:t>”“</a:t>
            </a:r>
            <a:r>
              <a:rPr kumimoji="1" lang="zh-CN" altLang="zh-CN" sz="2400" dirty="0">
                <a:highlight>
                  <a:srgbClr val="FFFF00"/>
                </a:highlight>
                <a:latin typeface="微软雅黑" panose="020B0503020204020204" pitchFamily="34" charset="-122"/>
                <a:ea typeface="微软雅黑" panose="020B0503020204020204" pitchFamily="34" charset="-122"/>
              </a:rPr>
              <a:t>排放</a:t>
            </a:r>
            <a:r>
              <a:rPr kumimoji="1" lang="zh-CN" altLang="zh-CN" sz="2400" dirty="0">
                <a:latin typeface="微软雅黑" panose="020B0503020204020204" pitchFamily="34" charset="-122"/>
                <a:ea typeface="微软雅黑" panose="020B0503020204020204" pitchFamily="34" charset="-122"/>
              </a:rPr>
              <a:t>”等表述规避了“</a:t>
            </a:r>
            <a:r>
              <a:rPr kumimoji="1" lang="zh-CN" altLang="zh-CN" sz="2400" dirty="0">
                <a:highlight>
                  <a:srgbClr val="FFFF00"/>
                </a:highlight>
                <a:latin typeface="微软雅黑" panose="020B0503020204020204" pitchFamily="34" charset="-122"/>
                <a:ea typeface="微软雅黑" panose="020B0503020204020204" pitchFamily="34" charset="-122"/>
              </a:rPr>
              <a:t>核污水</a:t>
            </a:r>
            <a:r>
              <a:rPr kumimoji="1" lang="zh-CN" altLang="zh-CN" sz="2400" dirty="0">
                <a:latin typeface="微软雅黑" panose="020B0503020204020204" pitchFamily="34" charset="-122"/>
                <a:ea typeface="微软雅黑" panose="020B0503020204020204" pitchFamily="34" charset="-122"/>
              </a:rPr>
              <a:t>”和“</a:t>
            </a:r>
            <a:r>
              <a:rPr kumimoji="1" lang="zh-CN" altLang="zh-CN" sz="2400" dirty="0">
                <a:highlight>
                  <a:srgbClr val="FFFF00"/>
                </a:highlight>
                <a:latin typeface="微软雅黑" panose="020B0503020204020204" pitchFamily="34" charset="-122"/>
                <a:ea typeface="微软雅黑" panose="020B0503020204020204" pitchFamily="34" charset="-122"/>
              </a:rPr>
              <a:t>处置</a:t>
            </a:r>
            <a:r>
              <a:rPr kumimoji="1" lang="zh-CN" altLang="zh-CN" sz="2400" dirty="0">
                <a:latin typeface="微软雅黑" panose="020B0503020204020204" pitchFamily="34" charset="-122"/>
                <a:ea typeface="微软雅黑" panose="020B0503020204020204" pitchFamily="34" charset="-122"/>
              </a:rPr>
              <a:t>”的用词，有避重就轻的意图</a:t>
            </a:r>
            <a:r>
              <a:rPr kumimoji="1" lang="zh-CN" altLang="en-US" sz="2400" dirty="0">
                <a:latin typeface="微软雅黑" panose="020B0503020204020204" pitchFamily="34" charset="-122"/>
                <a:ea typeface="微软雅黑" panose="020B0503020204020204" pitchFamily="34" charset="-122"/>
              </a:rPr>
              <a:t>，规避海洋污染之意</a:t>
            </a:r>
            <a:r>
              <a:rPr kumimoji="1" lang="zh-CN" altLang="zh-CN" sz="2400" dirty="0">
                <a:latin typeface="微软雅黑" panose="020B0503020204020204" pitchFamily="34" charset="-122"/>
                <a:ea typeface="微软雅黑" panose="020B0503020204020204" pitchFamily="34" charset="-122"/>
              </a:rPr>
              <a:t>。</a:t>
            </a:r>
            <a:endParaRPr kumimoji="1" lang="en-US" altLang="zh-CN" sz="2400" dirty="0">
              <a:latin typeface="微软雅黑" panose="020B0503020204020204" pitchFamily="34" charset="-122"/>
              <a:ea typeface="微软雅黑" panose="020B0503020204020204" pitchFamily="34" charset="-122"/>
            </a:endParaRPr>
          </a:p>
          <a:p>
            <a:pPr>
              <a:lnSpc>
                <a:spcPct val="150000"/>
              </a:lnSpc>
              <a:defRPr/>
            </a:pPr>
            <a:r>
              <a:rPr kumimoji="1" lang="zh-CN" altLang="zh-CN" sz="2400" dirty="0">
                <a:latin typeface="微软雅黑" panose="020B0503020204020204" pitchFamily="34" charset="-122"/>
                <a:ea typeface="微软雅黑" panose="020B0503020204020204" pitchFamily="34" charset="-122"/>
              </a:rPr>
              <a:t>福岛事故所产生的含有放射性核素的被污染了的废水，而非该核电厂正常操作作业中产生的废水，已经超越正常营运操作中产生的废弃物，因此</a:t>
            </a:r>
            <a:r>
              <a:rPr kumimoji="1" lang="zh-CN" altLang="zh-CN" sz="2400" dirty="0">
                <a:highlight>
                  <a:srgbClr val="FFFF00"/>
                </a:highlight>
                <a:latin typeface="微软雅黑" panose="020B0503020204020204" pitchFamily="34" charset="-122"/>
                <a:ea typeface="微软雅黑" panose="020B0503020204020204" pitchFamily="34" charset="-122"/>
              </a:rPr>
              <a:t>应当属于处置行为，而非一般意义上的</a:t>
            </a:r>
            <a:r>
              <a:rPr kumimoji="1" lang="zh-CN" altLang="en-US" sz="2400" dirty="0">
                <a:highlight>
                  <a:srgbClr val="FFFF00"/>
                </a:highlight>
                <a:latin typeface="微软雅黑" panose="020B0503020204020204" pitchFamily="34" charset="-122"/>
                <a:ea typeface="微软雅黑" panose="020B0503020204020204" pitchFamily="34" charset="-122"/>
              </a:rPr>
              <a:t>生产正常</a:t>
            </a:r>
            <a:r>
              <a:rPr kumimoji="1" lang="zh-CN" altLang="zh-CN" sz="2400" dirty="0">
                <a:highlight>
                  <a:srgbClr val="FFFF00"/>
                </a:highlight>
                <a:latin typeface="微软雅黑" panose="020B0503020204020204" pitchFamily="34" charset="-122"/>
                <a:ea typeface="微软雅黑" panose="020B0503020204020204" pitchFamily="34" charset="-122"/>
              </a:rPr>
              <a:t>排放行为</a:t>
            </a:r>
            <a:endParaRPr kumimoji="1" lang="en-US" altLang="zh-CN" sz="2400" dirty="0">
              <a:highlight>
                <a:srgbClr val="FFFF00"/>
              </a:highlight>
              <a:latin typeface="微软雅黑" panose="020B0503020204020204" pitchFamily="34" charset="-122"/>
              <a:ea typeface="微软雅黑" panose="020B0503020204020204" pitchFamily="34" charset="-122"/>
            </a:endParaRPr>
          </a:p>
          <a:p>
            <a:pPr>
              <a:lnSpc>
                <a:spcPct val="150000"/>
              </a:lnSpc>
              <a:defRPr/>
            </a:pPr>
            <a:r>
              <a:rPr kumimoji="1" lang="zh-CN" altLang="en-US" sz="2400" dirty="0">
                <a:highlight>
                  <a:srgbClr val="B1E4CE"/>
                </a:highlight>
                <a:latin typeface="微软雅黑" panose="020B0503020204020204" pitchFamily="34" charset="-122"/>
                <a:ea typeface="微软雅黑" panose="020B0503020204020204" pitchFamily="34" charset="-122"/>
              </a:rPr>
              <a:t>厘清这些概念是为了探讨问题并确定法律依据的根本</a:t>
            </a:r>
            <a:endParaRPr kumimoji="1" lang="en-US" altLang="zh-CN" sz="2400" dirty="0">
              <a:highlight>
                <a:srgbClr val="B1E4CE"/>
              </a:highlight>
              <a:latin typeface="微软雅黑" panose="020B0503020204020204" pitchFamily="34" charset="-122"/>
              <a:ea typeface="微软雅黑" panose="020B0503020204020204" pitchFamily="34" charset="-122"/>
            </a:endParaRPr>
          </a:p>
        </p:txBody>
      </p:sp>
      <p:pic>
        <p:nvPicPr>
          <p:cNvPr id="27651" name="图片 6" descr="SYSU LOGO.png">
            <a:extLst>
              <a:ext uri="{FF2B5EF4-FFF2-40B4-BE49-F238E27FC236}">
                <a16:creationId xmlns:a16="http://schemas.microsoft.com/office/drawing/2014/main" id="{D3A32170-0008-4487-9373-5D8F8B085E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0536" y="0"/>
            <a:ext cx="1187450" cy="101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theme/theme1.xml><?xml version="1.0" encoding="utf-8"?>
<a:theme xmlns:a="http://schemas.openxmlformats.org/drawingml/2006/main" name="Office 主题​​">
  <a:themeElements>
    <a:clrScheme name="Office">
      <a:dk1>
        <a:sysClr val="windowText" lastClr="000000"/>
      </a:dk1>
      <a:lt1>
        <a:sysClr val="window" lastClr="CCE8C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504</TotalTime>
  <Words>2118</Words>
  <Application>Microsoft Office PowerPoint</Application>
  <PresentationFormat>宽屏</PresentationFormat>
  <Paragraphs>143</Paragraphs>
  <Slides>24</Slides>
  <Notes>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24</vt:i4>
      </vt:variant>
    </vt:vector>
  </HeadingPairs>
  <TitlesOfParts>
    <vt:vector size="37" baseType="lpstr">
      <vt:lpstr>Adobe 黑体 Std R</vt:lpstr>
      <vt:lpstr>等线</vt:lpstr>
      <vt:lpstr>等线 Light</vt:lpstr>
      <vt:lpstr>方正粗黑宋简体</vt:lpstr>
      <vt:lpstr>仿宋_GB2312</vt:lpstr>
      <vt:lpstr>楷体_GB2312</vt:lpstr>
      <vt:lpstr>宋体</vt:lpstr>
      <vt:lpstr>微软雅黑</vt:lpstr>
      <vt:lpstr>Aharoni</vt:lpstr>
      <vt:lpstr>Arial</vt:lpstr>
      <vt:lpstr>Calibri</vt:lpstr>
      <vt:lpstr>Wingdings</vt:lpstr>
      <vt:lpstr>Office 主题​​</vt:lpstr>
      <vt:lpstr>核污水海洋处置涉及国际法问题思考 </vt:lpstr>
      <vt:lpstr>PowerPoint 演示文稿</vt:lpstr>
      <vt:lpstr>福岛核污水产生及海洋处置背景</vt:lpstr>
      <vt:lpstr>福岛核污水产生及海洋处置背景</vt:lpstr>
      <vt:lpstr>福岛核污水产生及海洋处置背景</vt:lpstr>
      <vt:lpstr>福岛核污水产生及海洋处置背景</vt:lpstr>
      <vt:lpstr>放射性废物海洋处置等相关概念界定</vt:lpstr>
      <vt:lpstr>PowerPoint 演示文稿</vt:lpstr>
      <vt:lpstr>放射性废物海洋处置等相关概念界定</vt:lpstr>
      <vt:lpstr>PowerPoint 演示文稿</vt:lpstr>
      <vt:lpstr>国内有关核污水海洋处置的国际法研究现状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未来--对IAEA审查机制的研究需要加强</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ping guo</cp:lastModifiedBy>
  <cp:revision>5776</cp:revision>
  <dcterms:created xsi:type="dcterms:W3CDTF">2021-05-21T21:23:47Z</dcterms:created>
  <dcterms:modified xsi:type="dcterms:W3CDTF">2023-04-20T08:44:49Z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2052-2.4.0.3944</vt:lpwstr>
  </property>
</Properties>
</file>