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74" r:id="rId2"/>
    <p:sldId id="651" r:id="rId3"/>
    <p:sldId id="588" r:id="rId4"/>
    <p:sldId id="650" r:id="rId5"/>
    <p:sldId id="648" r:id="rId6"/>
    <p:sldId id="666" r:id="rId7"/>
    <p:sldId id="649" r:id="rId8"/>
    <p:sldId id="654" r:id="rId9"/>
    <p:sldId id="679" r:id="rId10"/>
    <p:sldId id="657" r:id="rId11"/>
    <p:sldId id="662" r:id="rId12"/>
    <p:sldId id="653" r:id="rId13"/>
    <p:sldId id="664" r:id="rId14"/>
    <p:sldId id="665" r:id="rId15"/>
    <p:sldId id="675" r:id="rId16"/>
    <p:sldId id="676" r:id="rId17"/>
    <p:sldId id="670" r:id="rId18"/>
    <p:sldId id="635" r:id="rId19"/>
    <p:sldId id="608" r:id="rId20"/>
    <p:sldId id="663" r:id="rId21"/>
    <p:sldId id="678" r:id="rId22"/>
    <p:sldId id="677" r:id="rId23"/>
    <p:sldId id="673" r:id="rId24"/>
    <p:sldId id="671" r:id="rId25"/>
    <p:sldId id="674" r:id="rId26"/>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7" d="100"/>
          <a:sy n="87" d="100"/>
        </p:scale>
        <p:origin x="-876" y="-90"/>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E7F3D0-76AC-4DCC-BCA1-3664844C081A}" type="datetimeFigureOut">
              <a:rPr lang="zh-CN" altLang="en-US" smtClean="0"/>
              <a:pPr/>
              <a:t>2021/11/28</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4E89B0B-C843-4637-BE61-ED22E8591082}"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p:spPr>
      </p:sp>
      <p:sp>
        <p:nvSpPr>
          <p:cNvPr id="139267"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dirty="0" smtClean="0"/>
          </a:p>
        </p:txBody>
      </p:sp>
      <p:sp>
        <p:nvSpPr>
          <p:cNvPr id="139268" name="灯片编号占位符 3"/>
          <p:cNvSpPr>
            <a:spLocks noGrp="1"/>
          </p:cNvSpPr>
          <p:nvPr>
            <p:ph type="sldNum" sz="quarter" idx="5"/>
          </p:nvPr>
        </p:nvSpPr>
        <p:spPr bwMode="auto">
          <a:noFill/>
          <a:ln>
            <a:miter lim="800000"/>
          </a:ln>
        </p:spPr>
        <p:txBody>
          <a:bodyPr wrap="square" numCol="1" anchorCtr="0" compatLnSpc="1"/>
          <a:lstStyle/>
          <a:p>
            <a:fld id="{D1A12C44-663D-41E8-ACB5-E5AEA217AB41}" type="slidenum">
              <a:rPr lang="zh-CN" altLang="en-US" smtClean="0"/>
              <a:pPr/>
              <a:t>1</a:t>
            </a:fld>
            <a:endParaRPr lang="en-US" altLang="zh-CN"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2" y="1597820"/>
            <a:ext cx="7772400" cy="110251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2021/11/28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2021/11/28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399" y="205979"/>
            <a:ext cx="2057401" cy="438864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5979"/>
            <a:ext cx="6019801" cy="438864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2021/11/28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2021/11/28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4" y="3305175"/>
            <a:ext cx="7772400" cy="1021556"/>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4"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2021/11/28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1" y="1200151"/>
            <a:ext cx="4038601"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200151"/>
            <a:ext cx="4038601"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2021/11/28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4"/>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6" y="1151334"/>
            <a:ext cx="4041774"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6" y="1631156"/>
            <a:ext cx="4041774"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pPr/>
              <a:t>2021/11/28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pPr/>
              <a:t>2021/11/28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2021/11/28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787"/>
            <a:ext cx="3008313" cy="87153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2" y="204788"/>
            <a:ext cx="5111749"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2021/11/28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2021/11/28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pPr/>
              <a:t>2021/11/28</a:t>
            </a:fld>
            <a:endParaRPr lang="zh-CN" altLang="en-US"/>
          </a:p>
        </p:txBody>
      </p:sp>
      <p:sp>
        <p:nvSpPr>
          <p:cNvPr id="5" name="页脚占位符 4"/>
          <p:cNvSpPr>
            <a:spLocks noGrp="1"/>
          </p:cNvSpPr>
          <p:nvPr>
            <p:ph type="ftr" sz="quarter" idx="3"/>
          </p:nvPr>
        </p:nvSpPr>
        <p:spPr>
          <a:xfrm>
            <a:off x="3124202"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pPr/>
              <a:t>‹#›</a:t>
            </a:fld>
            <a:endParaRPr lang="zh-CN" alt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11188" y="951310"/>
            <a:ext cx="7772400" cy="1102519"/>
          </a:xfrm>
        </p:spPr>
        <p:txBody>
          <a:bodyPr>
            <a:normAutofit/>
          </a:bodyPr>
          <a:lstStyle/>
          <a:p>
            <a:pPr eaLnBrk="1" hangingPunct="1"/>
            <a:r>
              <a:rPr lang="zh-CN" altLang="en-US" sz="3600" b="1" dirty="0" smtClean="0"/>
              <a:t>为全球海事争端解决注入“中国元素”</a:t>
            </a:r>
            <a:endParaRPr lang="zh-CN" sz="3600" b="1" dirty="0" smtClean="0">
              <a:effectLst/>
            </a:endParaRPr>
          </a:p>
        </p:txBody>
      </p:sp>
      <p:sp>
        <p:nvSpPr>
          <p:cNvPr id="4099" name="Rectangle 3"/>
          <p:cNvSpPr>
            <a:spLocks noGrp="1" noChangeArrowheads="1"/>
          </p:cNvSpPr>
          <p:nvPr>
            <p:ph type="subTitle" idx="1"/>
          </p:nvPr>
        </p:nvSpPr>
        <p:spPr>
          <a:xfrm>
            <a:off x="0" y="2625329"/>
            <a:ext cx="9144000" cy="1584722"/>
          </a:xfrm>
        </p:spPr>
        <p:txBody>
          <a:bodyPr>
            <a:noAutofit/>
          </a:bodyPr>
          <a:lstStyle/>
          <a:p>
            <a:pPr eaLnBrk="1" hangingPunct="1"/>
            <a:r>
              <a:rPr lang="zh-CN" altLang="en-US" sz="2800" b="1" dirty="0" smtClean="0">
                <a:effectLst/>
                <a:latin typeface="+mn-ea"/>
              </a:rPr>
              <a:t>张文广</a:t>
            </a:r>
            <a:endParaRPr lang="en-US" altLang="zh-CN" sz="2800" b="1" dirty="0" smtClean="0">
              <a:effectLst/>
              <a:latin typeface="+mn-ea"/>
            </a:endParaRPr>
          </a:p>
          <a:p>
            <a:pPr eaLnBrk="1" hangingPunct="1"/>
            <a:endParaRPr lang="en-US" altLang="zh-CN" sz="2800" b="1" dirty="0" smtClean="0">
              <a:effectLst/>
              <a:latin typeface="+mn-ea"/>
            </a:endParaRPr>
          </a:p>
          <a:p>
            <a:pPr eaLnBrk="1" hangingPunct="1"/>
            <a:r>
              <a:rPr lang="zh-CN" altLang="en-US" sz="2800" b="1" dirty="0" smtClean="0">
                <a:effectLst/>
              </a:rPr>
              <a:t>中国社会科学院海洋法治研究中心</a:t>
            </a:r>
            <a:endParaRPr lang="en-US" altLang="zh-CN" sz="2800" b="1" dirty="0" smtClean="0">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zh-CN" altLang="en-US" sz="3600" dirty="0" smtClean="0"/>
              <a:t>中国海事仲裁</a:t>
            </a:r>
            <a:endParaRPr lang="zh-CN" altLang="en-US" sz="3600" dirty="0"/>
          </a:p>
        </p:txBody>
      </p:sp>
      <p:sp>
        <p:nvSpPr>
          <p:cNvPr id="3" name="内容占位符 2"/>
          <p:cNvSpPr>
            <a:spLocks noGrp="1"/>
          </p:cNvSpPr>
          <p:nvPr>
            <p:ph idx="1"/>
          </p:nvPr>
        </p:nvSpPr>
        <p:spPr/>
        <p:txBody>
          <a:bodyPr>
            <a:noAutofit/>
          </a:bodyPr>
          <a:lstStyle/>
          <a:p>
            <a:r>
              <a:rPr lang="zh-CN" altLang="en-US" sz="2800" dirty="0" smtClean="0">
                <a:latin typeface="+mn-ea"/>
              </a:rPr>
              <a:t>中国海事仲裁委员会（</a:t>
            </a:r>
            <a:r>
              <a:rPr lang="en-US" altLang="zh-CN" sz="2800" dirty="0" smtClean="0">
                <a:latin typeface="+mn-ea"/>
              </a:rPr>
              <a:t>CMAC</a:t>
            </a:r>
            <a:r>
              <a:rPr lang="zh-CN" altLang="en-US" sz="2800" dirty="0" smtClean="0">
                <a:latin typeface="+mn-ea"/>
              </a:rPr>
              <a:t>）是唯一以解决海事海商、交通物流争议为特色并</a:t>
            </a:r>
            <a:r>
              <a:rPr lang="zh-CN" altLang="en-US" sz="2800" dirty="0" smtClean="0">
                <a:solidFill>
                  <a:srgbClr val="FFFF00"/>
                </a:solidFill>
                <a:latin typeface="+mn-ea"/>
              </a:rPr>
              <a:t>涵盖其他所有商事争议</a:t>
            </a:r>
            <a:r>
              <a:rPr lang="zh-CN" altLang="en-US" sz="2800" dirty="0" smtClean="0">
                <a:latin typeface="+mn-ea"/>
              </a:rPr>
              <a:t>的全国性、国际化仲裁机构。</a:t>
            </a:r>
            <a:endParaRPr lang="en-US" altLang="zh-CN" sz="2800" dirty="0" smtClean="0">
              <a:latin typeface="+mn-ea"/>
            </a:endParaRPr>
          </a:p>
          <a:p>
            <a:r>
              <a:rPr lang="zh-CN" altLang="en-US" sz="2800" dirty="0" smtClean="0">
                <a:latin typeface="+mn-ea"/>
              </a:rPr>
              <a:t>国内其他仲裁机构也可以受理海事案件，广州、大连、上海、青岛、厦门、宁波、海南、深圳等仲裁委员会还有相关内设机构。</a:t>
            </a:r>
            <a:endParaRPr lang="en-US" altLang="zh-CN" sz="2800" dirty="0" smtClean="0">
              <a:latin typeface="+mn-ea"/>
            </a:endParaRPr>
          </a:p>
          <a:p>
            <a:r>
              <a:rPr lang="zh-CN" altLang="en-US" sz="2800" dirty="0" smtClean="0">
                <a:solidFill>
                  <a:srgbClr val="FFFF00"/>
                </a:solidFill>
                <a:latin typeface="+mn-ea"/>
              </a:rPr>
              <a:t>现状堪忧，前景可期</a:t>
            </a:r>
            <a:r>
              <a:rPr lang="zh-CN" altLang="en-US" sz="2800" dirty="0" smtClean="0">
                <a:latin typeface="+mn-ea"/>
              </a:rPr>
              <a:t>。</a:t>
            </a:r>
            <a:endParaRPr lang="zh-CN" altLang="en-US" sz="2800" dirty="0">
              <a:latin typeface="+mn-e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zh-CN" altLang="zh-CN" sz="3600" dirty="0" smtClean="0"/>
              <a:t>英国法律服务业</a:t>
            </a:r>
            <a:r>
              <a:rPr lang="en-US" altLang="zh-CN" sz="3600" dirty="0" smtClean="0"/>
              <a:t>2020</a:t>
            </a:r>
            <a:r>
              <a:rPr lang="zh-CN" altLang="zh-CN" sz="3600" dirty="0" smtClean="0"/>
              <a:t>年年度报告</a:t>
            </a:r>
            <a:endParaRPr lang="zh-CN" altLang="en-US" sz="3600" dirty="0"/>
          </a:p>
        </p:txBody>
      </p:sp>
      <p:sp>
        <p:nvSpPr>
          <p:cNvPr id="3" name="内容占位符 2"/>
          <p:cNvSpPr>
            <a:spLocks noGrp="1"/>
          </p:cNvSpPr>
          <p:nvPr>
            <p:ph idx="1"/>
          </p:nvPr>
        </p:nvSpPr>
        <p:spPr/>
        <p:txBody>
          <a:bodyPr>
            <a:noAutofit/>
          </a:bodyPr>
          <a:lstStyle/>
          <a:p>
            <a:r>
              <a:rPr lang="en-US" altLang="zh-CN" sz="2800" dirty="0" smtClean="0">
                <a:latin typeface="Times New Roman" pitchFamily="18" charset="0"/>
                <a:cs typeface="Times New Roman" pitchFamily="18" charset="0"/>
              </a:rPr>
              <a:t>UK LEGAL SERVICES 2020</a:t>
            </a:r>
            <a:endParaRPr 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London’s reputation as a leading global centre for international dispute resolution through the courts is underlined by the fact that in 2019, over 1,000 claims were issued in the Commercial Court, of which </a:t>
            </a:r>
            <a:r>
              <a:rPr lang="en-US" sz="2800" b="1" dirty="0" smtClean="0">
                <a:solidFill>
                  <a:srgbClr val="FFFF00"/>
                </a:solidFill>
                <a:latin typeface="Times New Roman" pitchFamily="18" charset="0"/>
                <a:cs typeface="Times New Roman" pitchFamily="18" charset="0"/>
              </a:rPr>
              <a:t>77%</a:t>
            </a:r>
            <a:r>
              <a:rPr lang="en-US" sz="2800" dirty="0" smtClean="0">
                <a:latin typeface="Times New Roman" pitchFamily="18" charset="0"/>
                <a:cs typeface="Times New Roman" pitchFamily="18" charset="0"/>
              </a:rPr>
              <a:t> involved at least one party whose address is outside England and Wales and </a:t>
            </a:r>
            <a:r>
              <a:rPr lang="en-US" sz="2800" b="1" dirty="0" smtClean="0">
                <a:solidFill>
                  <a:srgbClr val="FFFF00"/>
                </a:solidFill>
                <a:latin typeface="Times New Roman" pitchFamily="18" charset="0"/>
                <a:cs typeface="Times New Roman" pitchFamily="18" charset="0"/>
              </a:rPr>
              <a:t>43%</a:t>
            </a:r>
            <a:r>
              <a:rPr lang="en-US" sz="2800" dirty="0" smtClean="0">
                <a:latin typeface="Times New Roman" pitchFamily="18" charset="0"/>
                <a:cs typeface="Times New Roman" pitchFamily="18" charset="0"/>
              </a:rPr>
              <a:t> were cases where all parties involved were international.</a:t>
            </a:r>
            <a:endParaRPr lang="en-US" altLang="zh-CN" sz="2800" dirty="0" smtClean="0">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zh-CN" altLang="en-US" sz="3600" dirty="0" smtClean="0"/>
              <a:t>全球海事仲裁（</a:t>
            </a:r>
            <a:r>
              <a:rPr lang="en-US" altLang="zh-CN" sz="3600" dirty="0" smtClean="0"/>
              <a:t>HFW</a:t>
            </a:r>
            <a:r>
              <a:rPr lang="zh-CN" altLang="en-US" sz="3600" dirty="0" smtClean="0"/>
              <a:t>报告）</a:t>
            </a:r>
            <a:endParaRPr lang="zh-CN" altLang="en-US" sz="3600" dirty="0"/>
          </a:p>
        </p:txBody>
      </p:sp>
      <p:pic>
        <p:nvPicPr>
          <p:cNvPr id="4" name="内容占位符 3" descr="海事仲裁.png"/>
          <p:cNvPicPr>
            <a:picLocks noGrp="1" noChangeAspect="1"/>
          </p:cNvPicPr>
          <p:nvPr>
            <p:ph idx="1"/>
          </p:nvPr>
        </p:nvPicPr>
        <p:blipFill>
          <a:blip r:embed="rId2" cstate="print"/>
          <a:stretch>
            <a:fillRect/>
          </a:stretch>
        </p:blipFill>
        <p:spPr>
          <a:xfrm>
            <a:off x="457200" y="1231980"/>
            <a:ext cx="8229600" cy="3330813"/>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normAutofit/>
          </a:bodyPr>
          <a:lstStyle/>
          <a:p>
            <a:pPr algn="l">
              <a:defRPr/>
            </a:pPr>
            <a:r>
              <a:rPr lang="zh-CN" altLang="en-US" sz="3600" b="1" dirty="0">
                <a:solidFill>
                  <a:schemeClr val="tx2">
                    <a:lumMod val="60000"/>
                    <a:lumOff val="40000"/>
                  </a:schemeClr>
                </a:solidFill>
                <a:effectLst/>
              </a:rPr>
              <a:t>全球视野：国际海事纠纷解决中心</a:t>
            </a:r>
          </a:p>
        </p:txBody>
      </p:sp>
      <p:sp>
        <p:nvSpPr>
          <p:cNvPr id="3" name="内容占位符 2"/>
          <p:cNvSpPr>
            <a:spLocks noGrp="1"/>
          </p:cNvSpPr>
          <p:nvPr>
            <p:ph idx="1"/>
          </p:nvPr>
        </p:nvSpPr>
        <p:spPr/>
        <p:txBody>
          <a:bodyPr>
            <a:noAutofit/>
          </a:bodyPr>
          <a:lstStyle/>
          <a:p>
            <a:pPr>
              <a:defRPr/>
            </a:pPr>
            <a:r>
              <a:rPr lang="zh-CN" altLang="en-US" sz="2400" dirty="0">
                <a:effectLst/>
                <a:latin typeface="+mn-ea"/>
              </a:rPr>
              <a:t>海事司法</a:t>
            </a:r>
            <a:r>
              <a:rPr lang="en-US" altLang="zh-CN" sz="2400" dirty="0">
                <a:effectLst/>
                <a:latin typeface="+mn-ea"/>
              </a:rPr>
              <a:t>+</a:t>
            </a:r>
            <a:r>
              <a:rPr lang="zh-CN" altLang="en-US" sz="2400" dirty="0" smtClean="0">
                <a:effectLst/>
                <a:latin typeface="+mn-ea"/>
              </a:rPr>
              <a:t>海事仲裁</a:t>
            </a:r>
            <a:r>
              <a:rPr lang="zh-CN" altLang="en-US" sz="2400" dirty="0">
                <a:latin typeface="+mn-ea"/>
              </a:rPr>
              <a:t>。</a:t>
            </a:r>
            <a:r>
              <a:rPr lang="zh-CN" altLang="en-US" sz="2400" dirty="0" smtClean="0">
                <a:effectLst/>
                <a:latin typeface="+mn-ea"/>
              </a:rPr>
              <a:t>伦敦</a:t>
            </a:r>
            <a:r>
              <a:rPr lang="zh-CN" altLang="en-US" sz="2400" dirty="0">
                <a:effectLst/>
                <a:latin typeface="+mn-ea"/>
              </a:rPr>
              <a:t>、纽约、新加坡、</a:t>
            </a:r>
            <a:r>
              <a:rPr lang="zh-CN" altLang="en-US" sz="2400" dirty="0">
                <a:solidFill>
                  <a:srgbClr val="FFFF00"/>
                </a:solidFill>
                <a:effectLst/>
                <a:latin typeface="+mn-ea"/>
              </a:rPr>
              <a:t>香港</a:t>
            </a:r>
            <a:r>
              <a:rPr lang="zh-CN" altLang="en-US" sz="2400" dirty="0">
                <a:effectLst/>
                <a:latin typeface="+mn-ea"/>
              </a:rPr>
              <a:t>是公认的国际海事纠纷解决中心（</a:t>
            </a:r>
            <a:r>
              <a:rPr lang="en-US" altLang="zh-CN" sz="2400" dirty="0">
                <a:effectLst/>
                <a:latin typeface="+mn-ea"/>
              </a:rPr>
              <a:t>BIMCO</a:t>
            </a:r>
            <a:r>
              <a:rPr lang="zh-CN" altLang="en-US" sz="2400" dirty="0">
                <a:effectLst/>
                <a:latin typeface="+mn-ea"/>
              </a:rPr>
              <a:t>条款）</a:t>
            </a:r>
            <a:endParaRPr lang="en-US" altLang="zh-CN" sz="2400" dirty="0">
              <a:effectLst/>
              <a:latin typeface="+mn-ea"/>
            </a:endParaRPr>
          </a:p>
          <a:p>
            <a:pPr marL="514350" indent="-514350">
              <a:buFont typeface="Wingdings" panose="05000000000000000000" pitchFamily="2" charset="2"/>
              <a:buChar char="u"/>
              <a:defRPr/>
            </a:pPr>
            <a:r>
              <a:rPr lang="zh-CN" altLang="en-US" sz="2400" dirty="0">
                <a:effectLst/>
                <a:latin typeface="+mn-ea"/>
              </a:rPr>
              <a:t>普通法系国家</a:t>
            </a:r>
            <a:r>
              <a:rPr lang="en-US" altLang="zh-CN" sz="2400" dirty="0">
                <a:effectLst/>
                <a:latin typeface="+mn-ea"/>
              </a:rPr>
              <a:t>/</a:t>
            </a:r>
            <a:r>
              <a:rPr lang="zh-CN" altLang="en-US" sz="2400" dirty="0">
                <a:effectLst/>
                <a:latin typeface="+mn-ea"/>
              </a:rPr>
              <a:t>地区、工作语言是英语</a:t>
            </a:r>
          </a:p>
          <a:p>
            <a:pPr marL="514350" indent="-514350">
              <a:buFont typeface="Wingdings" panose="05000000000000000000" pitchFamily="2" charset="2"/>
              <a:buChar char="u"/>
              <a:defRPr/>
            </a:pPr>
            <a:r>
              <a:rPr lang="zh-CN" altLang="en-US" sz="2400" dirty="0">
                <a:effectLst/>
                <a:latin typeface="+mn-ea"/>
              </a:rPr>
              <a:t>航运要素集聚（国际组织、互保协会）</a:t>
            </a:r>
            <a:endParaRPr lang="en-US" altLang="zh-CN" sz="2400" dirty="0">
              <a:effectLst/>
              <a:latin typeface="+mn-ea"/>
            </a:endParaRPr>
          </a:p>
          <a:p>
            <a:pPr marL="514350" indent="-514350">
              <a:buFont typeface="Wingdings" panose="05000000000000000000" pitchFamily="2" charset="2"/>
              <a:buChar char="u"/>
              <a:defRPr/>
            </a:pPr>
            <a:r>
              <a:rPr lang="zh-CN" altLang="en-US" sz="2400" dirty="0">
                <a:effectLst/>
                <a:latin typeface="+mn-ea"/>
              </a:rPr>
              <a:t>海事传统悠久，产业链完整</a:t>
            </a:r>
            <a:endParaRPr lang="en-US" altLang="zh-CN" sz="2400" dirty="0">
              <a:effectLst/>
              <a:latin typeface="+mn-ea"/>
            </a:endParaRPr>
          </a:p>
          <a:p>
            <a:pPr marL="514350" indent="-514350">
              <a:buFont typeface="Wingdings" panose="05000000000000000000" pitchFamily="2" charset="2"/>
              <a:buChar char="u"/>
              <a:defRPr/>
            </a:pPr>
            <a:r>
              <a:rPr lang="zh-CN" altLang="en-US" sz="2400" dirty="0">
                <a:effectLst/>
                <a:latin typeface="+mn-ea"/>
              </a:rPr>
              <a:t>大仲裁小诉讼（执行，纽约</a:t>
            </a:r>
            <a:r>
              <a:rPr lang="zh-CN" altLang="en-US" sz="2400" dirty="0" smtClean="0">
                <a:effectLst/>
                <a:latin typeface="+mn-ea"/>
              </a:rPr>
              <a:t>公约</a:t>
            </a:r>
            <a:r>
              <a:rPr lang="en-US" altLang="zh-CN" sz="2400" dirty="0" smtClean="0">
                <a:effectLst/>
                <a:latin typeface="+mn-ea"/>
              </a:rPr>
              <a:t>169</a:t>
            </a:r>
            <a:r>
              <a:rPr lang="zh-CN" altLang="en-US" sz="2400" dirty="0" smtClean="0">
                <a:effectLst/>
                <a:latin typeface="+mn-ea"/>
              </a:rPr>
              <a:t>个成员国）</a:t>
            </a:r>
            <a:endParaRPr lang="en-US" altLang="zh-CN" sz="2400" dirty="0">
              <a:effectLst/>
              <a:latin typeface="+mn-ea"/>
            </a:endParaRPr>
          </a:p>
          <a:p>
            <a:pPr marL="0" indent="0">
              <a:buNone/>
              <a:defRPr/>
            </a:pPr>
            <a:r>
              <a:rPr lang="zh-CN" altLang="en-US" sz="2400" dirty="0">
                <a:solidFill>
                  <a:srgbClr val="FFFF00"/>
                </a:solidFill>
                <a:effectLst/>
                <a:latin typeface="+mn-ea"/>
              </a:rPr>
              <a:t>思考</a:t>
            </a:r>
            <a:r>
              <a:rPr lang="zh-CN" altLang="en-US" sz="2400" dirty="0" smtClean="0">
                <a:solidFill>
                  <a:srgbClr val="FFFF00"/>
                </a:solidFill>
                <a:effectLst/>
                <a:latin typeface="+mn-ea"/>
              </a:rPr>
              <a:t>：</a:t>
            </a:r>
            <a:r>
              <a:rPr lang="en-US" altLang="zh-CN" sz="2400" dirty="0" smtClean="0">
                <a:solidFill>
                  <a:srgbClr val="FFFF00"/>
                </a:solidFill>
                <a:effectLst/>
                <a:latin typeface="+mn-ea"/>
              </a:rPr>
              <a:t>BIMCO</a:t>
            </a:r>
            <a:r>
              <a:rPr lang="zh-CN" altLang="en-US" sz="2400" dirty="0" smtClean="0">
                <a:solidFill>
                  <a:srgbClr val="FFFF00"/>
                </a:solidFill>
                <a:effectLst/>
                <a:latin typeface="+mn-ea"/>
              </a:rPr>
              <a:t>近期</a:t>
            </a:r>
            <a:r>
              <a:rPr lang="zh-CN" altLang="en-US" sz="2400" dirty="0" smtClean="0">
                <a:solidFill>
                  <a:srgbClr val="FFFF00"/>
                </a:solidFill>
                <a:effectLst/>
                <a:latin typeface="+mn-ea"/>
              </a:rPr>
              <a:t>没有新增计划。如何发挥粤港澳大湾区的</a:t>
            </a:r>
            <a:r>
              <a:rPr lang="zh-CN" altLang="en-US" sz="2400" dirty="0">
                <a:solidFill>
                  <a:srgbClr val="FFFF00"/>
                </a:solidFill>
                <a:effectLst/>
                <a:latin typeface="+mn-ea"/>
              </a:rPr>
              <a:t>优势</a:t>
            </a:r>
            <a:r>
              <a:rPr lang="zh-CN" altLang="en-US" sz="2400" dirty="0" smtClean="0">
                <a:solidFill>
                  <a:srgbClr val="FFFF00"/>
                </a:solidFill>
                <a:effectLst/>
                <a:latin typeface="+mn-ea"/>
              </a:rPr>
              <a:t>？</a:t>
            </a:r>
            <a:endParaRPr lang="en-US" altLang="zh-CN" sz="2400" dirty="0">
              <a:solidFill>
                <a:srgbClr val="FFFF00"/>
              </a:solidFill>
              <a:effectLst/>
              <a:latin typeface="+mn-e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标题 1"/>
          <p:cNvSpPr>
            <a:spLocks noGrp="1"/>
          </p:cNvSpPr>
          <p:nvPr>
            <p:ph type="title"/>
          </p:nvPr>
        </p:nvSpPr>
        <p:spPr/>
        <p:txBody>
          <a:bodyPr>
            <a:normAutofit/>
          </a:bodyPr>
          <a:lstStyle/>
          <a:p>
            <a:pPr algn="l"/>
            <a:r>
              <a:rPr lang="zh-CN" altLang="en-US" sz="3600" dirty="0" smtClean="0">
                <a:effectLst/>
              </a:rPr>
              <a:t>伦敦一枝独秀的原因</a:t>
            </a:r>
          </a:p>
        </p:txBody>
      </p:sp>
      <p:sp>
        <p:nvSpPr>
          <p:cNvPr id="3" name="内容占位符 2"/>
          <p:cNvSpPr>
            <a:spLocks noGrp="1"/>
          </p:cNvSpPr>
          <p:nvPr>
            <p:ph idx="1"/>
          </p:nvPr>
        </p:nvSpPr>
        <p:spPr/>
        <p:txBody>
          <a:bodyPr>
            <a:noAutofit/>
          </a:bodyPr>
          <a:lstStyle/>
          <a:p>
            <a:pPr marL="457200" indent="-457200">
              <a:buFont typeface="Wingdings" panose="05000000000000000000" pitchFamily="2" charset="2"/>
              <a:buChar char="u"/>
              <a:defRPr/>
            </a:pPr>
            <a:r>
              <a:rPr lang="zh-CN" altLang="zh-CN" sz="2800" dirty="0" smtClean="0">
                <a:effectLst/>
                <a:latin typeface="+mn-ea"/>
              </a:rPr>
              <a:t>裁判的可预见性强</a:t>
            </a:r>
            <a:r>
              <a:rPr lang="zh-CN" altLang="en-US" sz="2800" dirty="0" smtClean="0">
                <a:effectLst/>
                <a:latin typeface="+mn-ea"/>
              </a:rPr>
              <a:t>、公信力高。</a:t>
            </a:r>
            <a:endParaRPr lang="en-US" altLang="zh-CN" sz="2800" dirty="0" smtClean="0">
              <a:effectLst/>
              <a:latin typeface="+mn-ea"/>
            </a:endParaRPr>
          </a:p>
          <a:p>
            <a:pPr marL="457200" indent="-457200">
              <a:buFont typeface="Wingdings" panose="05000000000000000000" pitchFamily="2" charset="2"/>
              <a:buChar char="u"/>
              <a:defRPr/>
            </a:pPr>
            <a:r>
              <a:rPr lang="zh-CN" altLang="zh-CN" sz="2800" dirty="0" smtClean="0">
                <a:effectLst/>
                <a:latin typeface="+mn-ea"/>
              </a:rPr>
              <a:t>标准合同约定“适用英国法”“伦敦仲裁”</a:t>
            </a:r>
            <a:r>
              <a:rPr lang="zh-CN" altLang="en-US" sz="2800" dirty="0" smtClean="0">
                <a:effectLst/>
                <a:latin typeface="+mn-ea"/>
              </a:rPr>
              <a:t>。</a:t>
            </a:r>
            <a:endParaRPr lang="en-US" altLang="zh-CN" sz="2800" dirty="0" smtClean="0">
              <a:effectLst/>
              <a:latin typeface="+mn-ea"/>
            </a:endParaRPr>
          </a:p>
          <a:p>
            <a:pPr marL="457200" indent="-457200">
              <a:buFont typeface="Wingdings" panose="05000000000000000000" pitchFamily="2" charset="2"/>
              <a:buChar char="u"/>
              <a:defRPr/>
            </a:pPr>
            <a:r>
              <a:rPr lang="zh-CN" altLang="zh-CN" sz="2800" dirty="0" smtClean="0">
                <a:effectLst/>
                <a:latin typeface="+mn-ea"/>
              </a:rPr>
              <a:t>英国航运金融领域实力很强，具有很强的话语权</a:t>
            </a:r>
            <a:r>
              <a:rPr lang="zh-CN" altLang="en-US" sz="2800" dirty="0" smtClean="0">
                <a:effectLst/>
                <a:latin typeface="+mn-ea"/>
              </a:rPr>
              <a:t>。</a:t>
            </a:r>
            <a:endParaRPr lang="en-US" altLang="zh-CN" sz="2800" dirty="0" smtClean="0">
              <a:effectLst/>
              <a:latin typeface="+mn-ea"/>
            </a:endParaRPr>
          </a:p>
          <a:p>
            <a:pPr marL="457200" indent="-457200">
              <a:buFont typeface="Wingdings" panose="05000000000000000000" pitchFamily="2" charset="2"/>
              <a:buChar char="u"/>
              <a:defRPr/>
            </a:pPr>
            <a:r>
              <a:rPr lang="zh-CN" altLang="zh-CN" sz="2800" dirty="0" smtClean="0">
                <a:effectLst/>
                <a:latin typeface="+mn-ea"/>
              </a:rPr>
              <a:t>人才汇聚，产业链完整，能够发挥协同效应</a:t>
            </a:r>
            <a:r>
              <a:rPr lang="zh-CN" altLang="en-US" sz="2800" dirty="0" smtClean="0">
                <a:effectLst/>
                <a:latin typeface="+mn-ea"/>
              </a:rPr>
              <a:t>。</a:t>
            </a:r>
            <a:endParaRPr lang="en-US" altLang="zh-CN" sz="2800" dirty="0" smtClean="0">
              <a:effectLst/>
              <a:latin typeface="+mn-ea"/>
            </a:endParaRPr>
          </a:p>
          <a:p>
            <a:pPr marL="457200" indent="-457200">
              <a:buFont typeface="Wingdings" panose="05000000000000000000" pitchFamily="2" charset="2"/>
              <a:buChar char="u"/>
              <a:defRPr/>
            </a:pPr>
            <a:r>
              <a:rPr lang="zh-CN" altLang="en-US" sz="2800" dirty="0" smtClean="0">
                <a:latin typeface="+mn-ea"/>
              </a:rPr>
              <a:t>全力</a:t>
            </a:r>
            <a:r>
              <a:rPr lang="zh-CN" altLang="en-US" sz="2800" dirty="0" smtClean="0">
                <a:effectLst/>
                <a:latin typeface="+mn-ea"/>
              </a:rPr>
              <a:t>维护纠纷解决中心地位（禁诉令、拓展）</a:t>
            </a:r>
            <a:endParaRPr lang="en-US" altLang="zh-CN" sz="2800" dirty="0" smtClean="0">
              <a:effectLst/>
              <a:latin typeface="+mn-ea"/>
            </a:endParaRPr>
          </a:p>
          <a:p>
            <a:pPr marL="457200" indent="-457200">
              <a:buFont typeface="Wingdings" panose="05000000000000000000" pitchFamily="2" charset="2"/>
              <a:buChar char="u"/>
              <a:defRPr/>
            </a:pPr>
            <a:r>
              <a:rPr lang="zh-CN" altLang="zh-CN" sz="2800" dirty="0" smtClean="0">
                <a:effectLst/>
                <a:latin typeface="+mn-ea"/>
              </a:rPr>
              <a:t>路径依赖难以改变。</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normAutofit/>
          </a:bodyPr>
          <a:lstStyle/>
          <a:p>
            <a:pPr algn="l"/>
            <a:r>
              <a:rPr lang="zh-CN" altLang="en-US" sz="3600" dirty="0" smtClean="0"/>
              <a:t>三、应对之策</a:t>
            </a:r>
            <a:endParaRPr lang="zh-CN" altLang="en-US" sz="3600" dirty="0"/>
          </a:p>
        </p:txBody>
      </p:sp>
      <p:pic>
        <p:nvPicPr>
          <p:cNvPr id="7" name="内容占位符 6" descr="2021110108512984847.jpg"/>
          <p:cNvPicPr>
            <a:picLocks noGrp="1" noChangeAspect="1"/>
          </p:cNvPicPr>
          <p:nvPr>
            <p:ph sz="half" idx="1"/>
          </p:nvPr>
        </p:nvPicPr>
        <p:blipFill>
          <a:blip r:embed="rId2" cstate="print"/>
          <a:stretch>
            <a:fillRect/>
          </a:stretch>
        </p:blipFill>
        <p:spPr>
          <a:xfrm>
            <a:off x="436496" y="1977684"/>
            <a:ext cx="3953120" cy="1782198"/>
          </a:xfrm>
        </p:spPr>
      </p:pic>
      <p:sp>
        <p:nvSpPr>
          <p:cNvPr id="6" name="内容占位符 5"/>
          <p:cNvSpPr>
            <a:spLocks noGrp="1"/>
          </p:cNvSpPr>
          <p:nvPr>
            <p:ph sz="half" idx="2"/>
          </p:nvPr>
        </p:nvSpPr>
        <p:spPr/>
        <p:txBody>
          <a:bodyPr>
            <a:normAutofit fontScale="92500" lnSpcReduction="10000"/>
          </a:bodyPr>
          <a:lstStyle/>
          <a:p>
            <a:r>
              <a:rPr lang="en-US" altLang="zh-CN" dirty="0" smtClean="0">
                <a:latin typeface="+mn-ea"/>
              </a:rPr>
              <a:t>10</a:t>
            </a:r>
            <a:r>
              <a:rPr lang="zh-CN" altLang="en-US" dirty="0" smtClean="0">
                <a:latin typeface="+mn-ea"/>
              </a:rPr>
              <a:t>月</a:t>
            </a:r>
            <a:r>
              <a:rPr lang="en-US" altLang="zh-CN" dirty="0" smtClean="0">
                <a:latin typeface="+mn-ea"/>
              </a:rPr>
              <a:t>29</a:t>
            </a:r>
            <a:r>
              <a:rPr lang="zh-CN" altLang="en-US" dirty="0" smtClean="0">
                <a:latin typeface="+mn-ea"/>
              </a:rPr>
              <a:t>日，十三届全国政协第</a:t>
            </a:r>
            <a:r>
              <a:rPr lang="en-US" altLang="zh-CN" dirty="0" smtClean="0">
                <a:latin typeface="+mn-ea"/>
              </a:rPr>
              <a:t>55</a:t>
            </a:r>
            <a:r>
              <a:rPr lang="zh-CN" altLang="en-US" dirty="0" smtClean="0">
                <a:latin typeface="+mn-ea"/>
              </a:rPr>
              <a:t>次双周协商座谈会，围绕“</a:t>
            </a:r>
            <a:r>
              <a:rPr lang="zh-CN" altLang="en-US" dirty="0" smtClean="0">
                <a:solidFill>
                  <a:srgbClr val="FFFF00"/>
                </a:solidFill>
                <a:latin typeface="+mn-ea"/>
              </a:rPr>
              <a:t>提高涉外执法司法质效</a:t>
            </a:r>
            <a:r>
              <a:rPr lang="zh-CN" altLang="en-US" dirty="0" smtClean="0">
                <a:latin typeface="+mn-ea"/>
              </a:rPr>
              <a:t>”协商议政。</a:t>
            </a:r>
          </a:p>
          <a:p>
            <a:r>
              <a:rPr lang="zh-CN" altLang="en-US" dirty="0" smtClean="0">
                <a:latin typeface="+mn-ea"/>
              </a:rPr>
              <a:t>重点围绕涉外执法司法体制机制、能力建设、人才培养、国际合作等问题建言咨政。</a:t>
            </a:r>
            <a:endParaRPr lang="zh-CN" altLang="en-US" dirty="0">
              <a:latin typeface="+mn-e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zh-CN" altLang="en-US" sz="3600" dirty="0" smtClean="0"/>
              <a:t>涉外海事商事制度学习研究小组</a:t>
            </a:r>
            <a:endParaRPr lang="zh-CN" altLang="en-US" sz="3600" dirty="0"/>
          </a:p>
        </p:txBody>
      </p:sp>
      <p:sp>
        <p:nvSpPr>
          <p:cNvPr id="3" name="内容占位符 2"/>
          <p:cNvSpPr>
            <a:spLocks noGrp="1"/>
          </p:cNvSpPr>
          <p:nvPr>
            <p:ph idx="1"/>
          </p:nvPr>
        </p:nvSpPr>
        <p:spPr/>
        <p:txBody>
          <a:bodyPr>
            <a:normAutofit/>
          </a:bodyPr>
          <a:lstStyle/>
          <a:p>
            <a:r>
              <a:rPr lang="zh-CN" altLang="en-US" sz="2800" dirty="0" smtClean="0">
                <a:solidFill>
                  <a:srgbClr val="FFFF00"/>
                </a:solidFill>
                <a:latin typeface="+mn-ea"/>
              </a:rPr>
              <a:t>国家发展和改革委员会地区司组织成立了涉外海事商事制度学习研究小组，重点研究国际海洋法相关制度、国际海事争端、国际海事商事案例等</a:t>
            </a:r>
            <a:r>
              <a:rPr lang="zh-CN" altLang="en-US" sz="2800" dirty="0" smtClean="0">
                <a:latin typeface="+mn-ea"/>
              </a:rPr>
              <a:t>。</a:t>
            </a:r>
            <a:endParaRPr lang="en-US" altLang="zh-CN" sz="2800" dirty="0" smtClean="0">
              <a:latin typeface="+mn-ea"/>
            </a:endParaRPr>
          </a:p>
          <a:p>
            <a:r>
              <a:rPr lang="en-US" altLang="zh-CN" sz="2800" dirty="0" smtClean="0">
                <a:latin typeface="+mn-ea"/>
              </a:rPr>
              <a:t>2020</a:t>
            </a:r>
            <a:r>
              <a:rPr lang="zh-CN" altLang="en-US" sz="2800" dirty="0" smtClean="0">
                <a:latin typeface="+mn-ea"/>
              </a:rPr>
              <a:t>年</a:t>
            </a:r>
            <a:r>
              <a:rPr lang="en-US" altLang="zh-CN" sz="2800" dirty="0" smtClean="0">
                <a:latin typeface="+mn-ea"/>
              </a:rPr>
              <a:t>11</a:t>
            </a:r>
            <a:r>
              <a:rPr lang="zh-CN" altLang="en-US" sz="2800" dirty="0" smtClean="0">
                <a:latin typeface="+mn-ea"/>
              </a:rPr>
              <a:t>月</a:t>
            </a:r>
            <a:r>
              <a:rPr lang="en-US" altLang="zh-CN" sz="2800" dirty="0" smtClean="0">
                <a:latin typeface="+mn-ea"/>
              </a:rPr>
              <a:t>10</a:t>
            </a:r>
            <a:r>
              <a:rPr lang="zh-CN" altLang="en-US" sz="2800" dirty="0" smtClean="0">
                <a:latin typeface="+mn-ea"/>
              </a:rPr>
              <a:t>日举行首次集体学习研讨。截至</a:t>
            </a:r>
            <a:r>
              <a:rPr lang="en-US" altLang="zh-CN" sz="2800" dirty="0" smtClean="0">
                <a:latin typeface="+mn-ea"/>
              </a:rPr>
              <a:t>2021</a:t>
            </a:r>
            <a:r>
              <a:rPr lang="zh-CN" altLang="en-US" sz="2800" dirty="0" smtClean="0">
                <a:latin typeface="+mn-ea"/>
              </a:rPr>
              <a:t>年</a:t>
            </a:r>
            <a:r>
              <a:rPr lang="en-US" altLang="zh-CN" sz="2800" dirty="0" smtClean="0">
                <a:latin typeface="+mn-ea"/>
              </a:rPr>
              <a:t>11</a:t>
            </a:r>
            <a:r>
              <a:rPr lang="zh-CN" altLang="en-US" sz="2800" dirty="0" smtClean="0">
                <a:latin typeface="+mn-ea"/>
              </a:rPr>
              <a:t>月</a:t>
            </a:r>
            <a:r>
              <a:rPr lang="en-US" altLang="zh-CN" sz="2800" dirty="0" smtClean="0">
                <a:latin typeface="+mn-ea"/>
              </a:rPr>
              <a:t>26</a:t>
            </a:r>
            <a:r>
              <a:rPr lang="zh-CN" altLang="en-US" sz="2800" dirty="0" smtClean="0">
                <a:latin typeface="+mn-ea"/>
              </a:rPr>
              <a:t>日，共进行了</a:t>
            </a:r>
            <a:r>
              <a:rPr lang="en-US" altLang="zh-CN" sz="2800" dirty="0" smtClean="0">
                <a:latin typeface="+mn-ea"/>
              </a:rPr>
              <a:t>9</a:t>
            </a:r>
            <a:r>
              <a:rPr lang="zh-CN" altLang="en-US" sz="2800" dirty="0" smtClean="0">
                <a:latin typeface="+mn-ea"/>
              </a:rPr>
              <a:t>次。</a:t>
            </a:r>
            <a:endParaRPr lang="zh-CN" altLang="en-US" sz="2800" dirty="0">
              <a:latin typeface="+mn-ea"/>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标题 1"/>
          <p:cNvSpPr>
            <a:spLocks noGrp="1"/>
          </p:cNvSpPr>
          <p:nvPr>
            <p:ph type="title"/>
          </p:nvPr>
        </p:nvSpPr>
        <p:spPr/>
        <p:txBody>
          <a:bodyPr/>
          <a:lstStyle/>
          <a:p>
            <a:pPr algn="l"/>
            <a:r>
              <a:rPr lang="zh-CN" altLang="en-US" sz="3600" dirty="0" smtClean="0">
                <a:effectLst/>
              </a:rPr>
              <a:t>司法支持是关键</a:t>
            </a:r>
          </a:p>
        </p:txBody>
      </p:sp>
      <p:pic>
        <p:nvPicPr>
          <p:cNvPr id="53251" name="内容占位符 4" descr="20160315125252772.jpg"/>
          <p:cNvPicPr>
            <a:picLocks noGrp="1" noChangeAspect="1"/>
          </p:cNvPicPr>
          <p:nvPr>
            <p:ph sz="half" idx="1"/>
          </p:nvPr>
        </p:nvPicPr>
        <p:blipFill>
          <a:blip r:embed="rId2" cstate="print"/>
          <a:srcRect/>
          <a:stretch>
            <a:fillRect/>
          </a:stretch>
        </p:blipFill>
        <p:spPr>
          <a:xfrm>
            <a:off x="857250" y="1393031"/>
            <a:ext cx="3500437" cy="3557588"/>
          </a:xfrm>
        </p:spPr>
      </p:pic>
      <p:sp>
        <p:nvSpPr>
          <p:cNvPr id="53252" name="内容占位符 3"/>
          <p:cNvSpPr>
            <a:spLocks noGrp="1"/>
          </p:cNvSpPr>
          <p:nvPr>
            <p:ph sz="half" idx="2"/>
          </p:nvPr>
        </p:nvSpPr>
        <p:spPr/>
        <p:txBody>
          <a:bodyPr>
            <a:normAutofit/>
          </a:bodyPr>
          <a:lstStyle/>
          <a:p>
            <a:r>
              <a:rPr lang="en-US" altLang="zh-CN" dirty="0" smtClean="0">
                <a:effectLst/>
              </a:rPr>
              <a:t>2016</a:t>
            </a:r>
            <a:r>
              <a:rPr lang="zh-CN" altLang="en-US" dirty="0" smtClean="0">
                <a:effectLst/>
              </a:rPr>
              <a:t>年</a:t>
            </a:r>
            <a:r>
              <a:rPr lang="en-US" altLang="zh-CN" dirty="0" smtClean="0">
                <a:effectLst/>
              </a:rPr>
              <a:t>3</a:t>
            </a:r>
            <a:r>
              <a:rPr lang="zh-CN" altLang="en-US" dirty="0" smtClean="0">
                <a:effectLst/>
              </a:rPr>
              <a:t>月</a:t>
            </a:r>
            <a:r>
              <a:rPr lang="en-US" altLang="zh-CN" dirty="0" smtClean="0">
                <a:effectLst/>
              </a:rPr>
              <a:t>13</a:t>
            </a:r>
            <a:r>
              <a:rPr lang="zh-CN" altLang="en-US" dirty="0" smtClean="0">
                <a:effectLst/>
              </a:rPr>
              <a:t>日。</a:t>
            </a:r>
            <a:endParaRPr lang="en-US" altLang="zh-CN" dirty="0" smtClean="0">
              <a:effectLst/>
            </a:endParaRPr>
          </a:p>
          <a:p>
            <a:r>
              <a:rPr lang="zh-CN" altLang="en-US" dirty="0" smtClean="0">
                <a:solidFill>
                  <a:srgbClr val="FFFF00"/>
                </a:solidFill>
                <a:effectLst/>
              </a:rPr>
              <a:t>加强海事审判工作，建设国际海事司法中心。</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标题 1"/>
          <p:cNvSpPr>
            <a:spLocks noGrp="1"/>
          </p:cNvSpPr>
          <p:nvPr>
            <p:ph type="title"/>
          </p:nvPr>
        </p:nvSpPr>
        <p:spPr/>
        <p:txBody>
          <a:bodyPr/>
          <a:lstStyle/>
          <a:p>
            <a:pPr algn="l">
              <a:defRPr/>
            </a:pPr>
            <a:r>
              <a:rPr lang="zh-CN" altLang="en-US" sz="3600" dirty="0">
                <a:effectLst/>
                <a:latin typeface="+mn-ea"/>
                <a:ea typeface="+mn-ea"/>
              </a:rPr>
              <a:t>最高人民法院国际商事法庭</a:t>
            </a:r>
          </a:p>
        </p:txBody>
      </p:sp>
      <p:sp>
        <p:nvSpPr>
          <p:cNvPr id="3" name="内容占位符 2"/>
          <p:cNvSpPr>
            <a:spLocks noGrp="1"/>
          </p:cNvSpPr>
          <p:nvPr>
            <p:ph idx="1"/>
          </p:nvPr>
        </p:nvSpPr>
        <p:spPr/>
        <p:txBody>
          <a:bodyPr>
            <a:normAutofit/>
          </a:bodyPr>
          <a:lstStyle/>
          <a:p>
            <a:pPr>
              <a:defRPr/>
            </a:pPr>
            <a:r>
              <a:rPr lang="en-US" altLang="zh-CN" sz="2800" dirty="0">
                <a:effectLst/>
                <a:latin typeface="+mn-ea"/>
              </a:rPr>
              <a:t>2018</a:t>
            </a:r>
            <a:r>
              <a:rPr lang="zh-CN" altLang="en-US" sz="2800" dirty="0">
                <a:effectLst/>
                <a:latin typeface="+mn-ea"/>
              </a:rPr>
              <a:t>年</a:t>
            </a:r>
            <a:r>
              <a:rPr lang="en-US" altLang="zh-CN" sz="2800" dirty="0">
                <a:effectLst/>
                <a:latin typeface="+mn-ea"/>
              </a:rPr>
              <a:t>6</a:t>
            </a:r>
            <a:r>
              <a:rPr lang="zh-CN" altLang="en-US" sz="2800" dirty="0">
                <a:effectLst/>
                <a:latin typeface="+mn-ea"/>
              </a:rPr>
              <a:t>月</a:t>
            </a:r>
            <a:r>
              <a:rPr lang="en-US" altLang="zh-CN" sz="2800" dirty="0">
                <a:effectLst/>
                <a:latin typeface="+mn-ea"/>
              </a:rPr>
              <a:t>29</a:t>
            </a:r>
            <a:r>
              <a:rPr lang="zh-CN" altLang="en-US" sz="2800" dirty="0">
                <a:effectLst/>
                <a:latin typeface="+mn-ea"/>
              </a:rPr>
              <a:t>日，最高人民法院第一国际商事法庭、第二国际商事法庭开始正式办公</a:t>
            </a:r>
            <a:r>
              <a:rPr lang="zh-CN" altLang="en-US" sz="2800" dirty="0" smtClean="0">
                <a:effectLst/>
                <a:latin typeface="+mn-ea"/>
              </a:rPr>
              <a:t>。</a:t>
            </a:r>
            <a:endParaRPr lang="en-US" altLang="zh-CN" sz="2800" dirty="0" smtClean="0">
              <a:effectLst/>
              <a:latin typeface="+mn-ea"/>
            </a:endParaRPr>
          </a:p>
          <a:p>
            <a:pPr>
              <a:defRPr/>
            </a:pPr>
            <a:r>
              <a:rPr lang="zh-CN" altLang="en-US" sz="2800" dirty="0" smtClean="0">
                <a:solidFill>
                  <a:srgbClr val="FFFF00"/>
                </a:solidFill>
                <a:effectLst/>
                <a:latin typeface="+mn-ea"/>
              </a:rPr>
              <a:t>优</a:t>
            </a:r>
            <a:r>
              <a:rPr lang="zh-CN" altLang="en-US" sz="2800" dirty="0">
                <a:solidFill>
                  <a:srgbClr val="FFFF00"/>
                </a:solidFill>
                <a:effectLst/>
                <a:latin typeface="+mn-ea"/>
              </a:rPr>
              <a:t>中</a:t>
            </a:r>
            <a:r>
              <a:rPr lang="zh-CN" altLang="en-US" sz="2800" dirty="0" smtClean="0">
                <a:solidFill>
                  <a:srgbClr val="FFFF00"/>
                </a:solidFill>
                <a:effectLst/>
                <a:latin typeface="+mn-ea"/>
              </a:rPr>
              <a:t>选优，多名海事法官</a:t>
            </a:r>
            <a:r>
              <a:rPr lang="zh-CN" altLang="en-US" sz="2800" dirty="0" smtClean="0">
                <a:solidFill>
                  <a:srgbClr val="FFFF00"/>
                </a:solidFill>
                <a:latin typeface="+mn-ea"/>
              </a:rPr>
              <a:t>。</a:t>
            </a:r>
            <a:endParaRPr lang="zh-CN" altLang="en-US" sz="2800" dirty="0">
              <a:effectLst/>
              <a:latin typeface="+mn-ea"/>
            </a:endParaRPr>
          </a:p>
          <a:p>
            <a:pPr>
              <a:defRPr/>
            </a:pPr>
            <a:r>
              <a:rPr lang="zh-CN" altLang="en-US" sz="2800" dirty="0" smtClean="0">
                <a:solidFill>
                  <a:srgbClr val="FFFF00"/>
                </a:solidFill>
                <a:effectLst/>
                <a:latin typeface="+mn-ea"/>
              </a:rPr>
              <a:t>做</a:t>
            </a:r>
            <a:r>
              <a:rPr lang="zh-CN" altLang="en-US" sz="2800" dirty="0">
                <a:solidFill>
                  <a:srgbClr val="FFFF00"/>
                </a:solidFill>
                <a:effectLst/>
                <a:latin typeface="+mn-ea"/>
              </a:rPr>
              <a:t>实</a:t>
            </a:r>
            <a:r>
              <a:rPr lang="zh-CN" altLang="en-US" sz="2800" dirty="0" smtClean="0">
                <a:solidFill>
                  <a:srgbClr val="FFFF00"/>
                </a:solidFill>
                <a:effectLst/>
                <a:latin typeface="+mn-ea"/>
              </a:rPr>
              <a:t>（法官分散</a:t>
            </a:r>
            <a:r>
              <a:rPr lang="zh-CN" altLang="en-US" sz="2800" dirty="0">
                <a:solidFill>
                  <a:srgbClr val="FFFF00"/>
                </a:solidFill>
                <a:effectLst/>
                <a:latin typeface="+mn-ea"/>
              </a:rPr>
              <a:t>在各个业务庭）？受理海事</a:t>
            </a:r>
            <a:r>
              <a:rPr lang="zh-CN" altLang="en-US" sz="2800" dirty="0" smtClean="0">
                <a:solidFill>
                  <a:srgbClr val="FFFF00"/>
                </a:solidFill>
                <a:effectLst/>
                <a:latin typeface="+mn-ea"/>
              </a:rPr>
              <a:t>案件（国际海事法庭）？</a:t>
            </a:r>
            <a:endParaRPr lang="en-US" altLang="zh-CN" sz="2800" dirty="0">
              <a:solidFill>
                <a:srgbClr val="FFFF00"/>
              </a:solidFill>
              <a:effectLst/>
              <a:latin typeface="+mn-ea"/>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zh-CN" altLang="en-US" sz="3600" b="1" dirty="0" smtClean="0"/>
              <a:t>国际仲裁中心东移</a:t>
            </a:r>
            <a:endParaRPr lang="zh-CN" altLang="en-US" sz="3600" b="1" dirty="0"/>
          </a:p>
        </p:txBody>
      </p:sp>
      <p:sp>
        <p:nvSpPr>
          <p:cNvPr id="3" name="内容占位符 2"/>
          <p:cNvSpPr>
            <a:spLocks noGrp="1"/>
          </p:cNvSpPr>
          <p:nvPr>
            <p:ph idx="1"/>
          </p:nvPr>
        </p:nvSpPr>
        <p:spPr/>
        <p:txBody>
          <a:bodyPr>
            <a:normAutofit fontScale="92500" lnSpcReduction="10000"/>
          </a:bodyPr>
          <a:lstStyle/>
          <a:p>
            <a:r>
              <a:rPr lang="zh-CN" altLang="zh-CN" sz="2800" dirty="0" smtClean="0">
                <a:latin typeface="+mn-ea"/>
              </a:rPr>
              <a:t>《</a:t>
            </a:r>
            <a:r>
              <a:rPr lang="en-US" altLang="zh-CN" sz="2800" dirty="0" smtClean="0">
                <a:latin typeface="+mn-ea"/>
              </a:rPr>
              <a:t>2021</a:t>
            </a:r>
            <a:r>
              <a:rPr lang="zh-CN" altLang="zh-CN" sz="2800" dirty="0" smtClean="0">
                <a:latin typeface="+mn-ea"/>
              </a:rPr>
              <a:t>年国际仲裁调查报告》显示，亚洲主要仲裁中心的受欢迎程度有所上升。</a:t>
            </a:r>
            <a:endParaRPr lang="en-US" altLang="zh-CN" sz="2800" dirty="0" smtClean="0">
              <a:latin typeface="+mn-ea"/>
            </a:endParaRPr>
          </a:p>
          <a:p>
            <a:r>
              <a:rPr lang="zh-CN" altLang="zh-CN" sz="2800" dirty="0" smtClean="0">
                <a:latin typeface="+mn-ea"/>
              </a:rPr>
              <a:t>最受欢迎的五个仲裁机构是国际商会（</a:t>
            </a:r>
            <a:r>
              <a:rPr lang="en-US" altLang="zh-CN" sz="2800" dirty="0" smtClean="0">
                <a:latin typeface="+mn-ea"/>
              </a:rPr>
              <a:t>ICC</a:t>
            </a:r>
            <a:r>
              <a:rPr lang="zh-CN" altLang="zh-CN" sz="2800" dirty="0" smtClean="0">
                <a:latin typeface="+mn-ea"/>
              </a:rPr>
              <a:t>）、新加坡国际仲裁中心（</a:t>
            </a:r>
            <a:r>
              <a:rPr lang="en-US" altLang="zh-CN" sz="2800" dirty="0" smtClean="0">
                <a:latin typeface="+mn-ea"/>
              </a:rPr>
              <a:t>SIAC</a:t>
            </a:r>
            <a:r>
              <a:rPr lang="zh-CN" altLang="zh-CN" sz="2800" dirty="0" smtClean="0">
                <a:latin typeface="+mn-ea"/>
              </a:rPr>
              <a:t>）、</a:t>
            </a:r>
            <a:r>
              <a:rPr lang="zh-CN" altLang="zh-CN" sz="2800" dirty="0" smtClean="0">
                <a:solidFill>
                  <a:srgbClr val="FFFF00"/>
                </a:solidFill>
                <a:latin typeface="+mn-ea"/>
              </a:rPr>
              <a:t>香港国际仲裁中心（</a:t>
            </a:r>
            <a:r>
              <a:rPr lang="en-US" altLang="zh-CN" sz="2800" dirty="0" smtClean="0">
                <a:solidFill>
                  <a:srgbClr val="FFFF00"/>
                </a:solidFill>
                <a:latin typeface="+mn-ea"/>
              </a:rPr>
              <a:t>HKIAC</a:t>
            </a:r>
            <a:r>
              <a:rPr lang="zh-CN" altLang="zh-CN" sz="2800" dirty="0" smtClean="0">
                <a:solidFill>
                  <a:srgbClr val="FFFF00"/>
                </a:solidFill>
                <a:latin typeface="+mn-ea"/>
              </a:rPr>
              <a:t>）</a:t>
            </a:r>
            <a:r>
              <a:rPr lang="zh-CN" altLang="zh-CN" sz="2800" dirty="0" smtClean="0">
                <a:latin typeface="+mn-ea"/>
              </a:rPr>
              <a:t>、伦敦国际仲裁院（</a:t>
            </a:r>
            <a:r>
              <a:rPr lang="en-US" altLang="zh-CN" sz="2800" dirty="0" smtClean="0">
                <a:latin typeface="+mn-ea"/>
              </a:rPr>
              <a:t>LCIA</a:t>
            </a:r>
            <a:r>
              <a:rPr lang="zh-CN" altLang="zh-CN" sz="2800" dirty="0" smtClean="0">
                <a:latin typeface="+mn-ea"/>
              </a:rPr>
              <a:t>）和</a:t>
            </a:r>
            <a:r>
              <a:rPr lang="zh-CN" altLang="zh-CN" sz="2800" dirty="0" smtClean="0">
                <a:solidFill>
                  <a:srgbClr val="FFFF00"/>
                </a:solidFill>
                <a:latin typeface="+mn-ea"/>
              </a:rPr>
              <a:t>中国国际经济贸易仲裁委员会（</a:t>
            </a:r>
            <a:r>
              <a:rPr lang="en-US" altLang="zh-CN" sz="2800" dirty="0" smtClean="0">
                <a:solidFill>
                  <a:srgbClr val="FFFF00"/>
                </a:solidFill>
                <a:latin typeface="+mn-ea"/>
              </a:rPr>
              <a:t>CIETAC</a:t>
            </a:r>
            <a:r>
              <a:rPr lang="zh-CN" altLang="zh-CN" sz="2800" dirty="0" smtClean="0">
                <a:solidFill>
                  <a:srgbClr val="FFFF00"/>
                </a:solidFill>
                <a:latin typeface="+mn-ea"/>
              </a:rPr>
              <a:t>）</a:t>
            </a:r>
            <a:r>
              <a:rPr lang="zh-CN" altLang="zh-CN" sz="2800" dirty="0" smtClean="0">
                <a:latin typeface="+mn-ea"/>
              </a:rPr>
              <a:t>。</a:t>
            </a:r>
            <a:endParaRPr lang="en-US" altLang="zh-CN" sz="2800" dirty="0" smtClean="0">
              <a:latin typeface="+mn-ea"/>
            </a:endParaRPr>
          </a:p>
          <a:p>
            <a:r>
              <a:rPr lang="zh-CN" altLang="zh-CN" sz="2800" dirty="0" smtClean="0">
                <a:latin typeface="+mn-ea"/>
              </a:rPr>
              <a:t>在最受欢迎的仲裁地方面，新加坡与伦敦并列第一，</a:t>
            </a:r>
            <a:r>
              <a:rPr lang="zh-CN" altLang="zh-CN" sz="2800" dirty="0" smtClean="0">
                <a:solidFill>
                  <a:srgbClr val="FFFF00"/>
                </a:solidFill>
                <a:latin typeface="+mn-ea"/>
              </a:rPr>
              <a:t>香港位居第三。</a:t>
            </a:r>
            <a:r>
              <a:rPr lang="zh-CN" altLang="en-US" sz="2800" dirty="0" smtClean="0">
                <a:solidFill>
                  <a:srgbClr val="FFFF00"/>
                </a:solidFill>
                <a:latin typeface="+mn-ea"/>
              </a:rPr>
              <a:t>北京、上海进入前十</a:t>
            </a:r>
            <a:r>
              <a:rPr lang="zh-CN" altLang="en-US" sz="2800" dirty="0" smtClean="0">
                <a:latin typeface="+mn-ea"/>
              </a:rPr>
              <a:t>。</a:t>
            </a:r>
            <a:endParaRPr lang="zh-CN" altLang="zh-CN" sz="2800" dirty="0" smtClean="0">
              <a:latin typeface="+mn-e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zh-CN" altLang="en-US" sz="3600" dirty="0" smtClean="0"/>
              <a:t>交流提纲</a:t>
            </a:r>
            <a:endParaRPr lang="zh-CN" altLang="en-US" sz="3600" dirty="0"/>
          </a:p>
        </p:txBody>
      </p:sp>
      <p:sp>
        <p:nvSpPr>
          <p:cNvPr id="3" name="内容占位符 2"/>
          <p:cNvSpPr>
            <a:spLocks noGrp="1"/>
          </p:cNvSpPr>
          <p:nvPr>
            <p:ph idx="1"/>
          </p:nvPr>
        </p:nvSpPr>
        <p:spPr/>
        <p:txBody>
          <a:bodyPr/>
          <a:lstStyle/>
          <a:p>
            <a:r>
              <a:rPr lang="zh-CN" altLang="en-US" dirty="0" smtClean="0"/>
              <a:t>选题原因</a:t>
            </a:r>
            <a:endParaRPr lang="en-US" altLang="zh-CN" dirty="0" smtClean="0"/>
          </a:p>
          <a:p>
            <a:r>
              <a:rPr lang="zh-CN" altLang="en-US" dirty="0" smtClean="0"/>
              <a:t>现状介绍</a:t>
            </a:r>
            <a:endParaRPr lang="en-US" altLang="zh-CN" dirty="0" smtClean="0"/>
          </a:p>
          <a:p>
            <a:r>
              <a:rPr lang="zh-CN" altLang="en-US" dirty="0" smtClean="0"/>
              <a:t>应对之策</a:t>
            </a:r>
            <a:endParaRPr lang="zh-CN" alt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zh-CN" altLang="en-US" sz="3600" b="1" dirty="0" smtClean="0"/>
              <a:t>中国海事仲裁：现状、机遇和挑战</a:t>
            </a:r>
            <a:endParaRPr lang="zh-CN" altLang="en-US" sz="3600" b="1" dirty="0"/>
          </a:p>
        </p:txBody>
      </p:sp>
      <p:pic>
        <p:nvPicPr>
          <p:cNvPr id="6" name="内容占位符 5" descr="W020211105365878897613.jpg"/>
          <p:cNvPicPr>
            <a:picLocks noGrp="1" noChangeAspect="1"/>
          </p:cNvPicPr>
          <p:nvPr>
            <p:ph idx="1"/>
          </p:nvPr>
        </p:nvPicPr>
        <p:blipFill>
          <a:blip r:embed="rId2" cstate="print"/>
          <a:stretch>
            <a:fillRect/>
          </a:stretch>
        </p:blipFill>
        <p:spPr>
          <a:xfrm>
            <a:off x="504919" y="1200151"/>
            <a:ext cx="8134162" cy="3394472"/>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zh-CN" altLang="en-US" sz="3200" b="1" dirty="0" smtClean="0"/>
              <a:t>克拉克森：全球航运市场中国影响力报告</a:t>
            </a:r>
            <a:endParaRPr lang="zh-CN" altLang="en-US" sz="3200" b="1" dirty="0"/>
          </a:p>
        </p:txBody>
      </p:sp>
      <p:pic>
        <p:nvPicPr>
          <p:cNvPr id="6" name="内容占位符 5" descr="1683992434.jpg"/>
          <p:cNvPicPr>
            <a:picLocks noGrp="1" noChangeAspect="1"/>
          </p:cNvPicPr>
          <p:nvPr>
            <p:ph idx="1"/>
          </p:nvPr>
        </p:nvPicPr>
        <p:blipFill>
          <a:blip r:embed="rId2" cstate="print"/>
          <a:stretch>
            <a:fillRect/>
          </a:stretch>
        </p:blipFill>
        <p:spPr>
          <a:xfrm>
            <a:off x="525609" y="1200151"/>
            <a:ext cx="8092782" cy="3394472"/>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normAutofit/>
          </a:bodyPr>
          <a:lstStyle/>
          <a:p>
            <a:pPr algn="l"/>
            <a:r>
              <a:rPr lang="zh-CN" altLang="en-US" sz="3600" dirty="0" smtClean="0"/>
              <a:t>近期召开的两次重要会议（法律议题）</a:t>
            </a:r>
            <a:endParaRPr lang="zh-CN" altLang="en-US" sz="3600" dirty="0"/>
          </a:p>
        </p:txBody>
      </p:sp>
      <p:pic>
        <p:nvPicPr>
          <p:cNvPr id="8" name="内容占位符 7" descr="e54517ae6cec45e3ac098a5b353c0163.png"/>
          <p:cNvPicPr>
            <a:picLocks noGrp="1" noChangeAspect="1"/>
          </p:cNvPicPr>
          <p:nvPr>
            <p:ph sz="half" idx="1"/>
          </p:nvPr>
        </p:nvPicPr>
        <p:blipFill>
          <a:blip r:embed="rId2" cstate="print"/>
          <a:stretch>
            <a:fillRect/>
          </a:stretch>
        </p:blipFill>
        <p:spPr>
          <a:xfrm>
            <a:off x="395537" y="1761660"/>
            <a:ext cx="3826768" cy="2102065"/>
          </a:xfrm>
        </p:spPr>
      </p:pic>
      <p:pic>
        <p:nvPicPr>
          <p:cNvPr id="11" name="内容占位符 10" descr="73b8ad630d2b42468b47925eb7d1d62c.jpg"/>
          <p:cNvPicPr>
            <a:picLocks noGrp="1" noChangeAspect="1"/>
          </p:cNvPicPr>
          <p:nvPr>
            <p:ph sz="half" idx="2"/>
          </p:nvPr>
        </p:nvPicPr>
        <p:blipFill>
          <a:blip r:embed="rId3" cstate="print"/>
          <a:stretch>
            <a:fillRect/>
          </a:stretch>
        </p:blipFill>
        <p:spPr>
          <a:xfrm>
            <a:off x="4355977" y="1761660"/>
            <a:ext cx="4551026" cy="2052228"/>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zh-CN" altLang="en-US" sz="3600" b="1" dirty="0" smtClean="0"/>
              <a:t>拐点将现？</a:t>
            </a:r>
            <a:endParaRPr lang="zh-CN" altLang="en-US" sz="3600" b="1" dirty="0"/>
          </a:p>
        </p:txBody>
      </p:sp>
      <p:sp>
        <p:nvSpPr>
          <p:cNvPr id="3" name="内容占位符 2"/>
          <p:cNvSpPr>
            <a:spLocks noGrp="1"/>
          </p:cNvSpPr>
          <p:nvPr>
            <p:ph idx="1"/>
          </p:nvPr>
        </p:nvSpPr>
        <p:spPr/>
        <p:txBody>
          <a:bodyPr>
            <a:normAutofit lnSpcReduction="10000"/>
          </a:bodyPr>
          <a:lstStyle/>
          <a:p>
            <a:pPr>
              <a:buNone/>
            </a:pPr>
            <a:r>
              <a:rPr lang="zh-CN" altLang="en-US" sz="2800" b="1" dirty="0" smtClean="0">
                <a:solidFill>
                  <a:srgbClr val="FFFF00"/>
                </a:solidFill>
                <a:latin typeface="+mn-ea"/>
              </a:rPr>
              <a:t>涉外海事商事制度专项研究</a:t>
            </a:r>
            <a:endParaRPr lang="en-US" altLang="zh-CN" sz="2800" dirty="0" smtClean="0">
              <a:latin typeface="+mn-ea"/>
            </a:endParaRPr>
          </a:p>
          <a:p>
            <a:pPr>
              <a:buNone/>
            </a:pPr>
            <a:r>
              <a:rPr lang="zh-CN" altLang="en-US" sz="2800" dirty="0" smtClean="0">
                <a:latin typeface="+mn-ea"/>
              </a:rPr>
              <a:t>大连、天津、宁波、上海、青岛、北京等地座谈</a:t>
            </a:r>
            <a:endParaRPr lang="en-US" altLang="zh-CN" sz="2800" dirty="0" smtClean="0">
              <a:latin typeface="+mn-ea"/>
            </a:endParaRPr>
          </a:p>
          <a:p>
            <a:r>
              <a:rPr lang="zh-CN" altLang="en-US" sz="2800" dirty="0" smtClean="0">
                <a:latin typeface="+mn-ea"/>
              </a:rPr>
              <a:t>金融企业的感受</a:t>
            </a:r>
            <a:endParaRPr lang="en-US" altLang="zh-CN" sz="2800" dirty="0" smtClean="0">
              <a:latin typeface="+mn-ea"/>
            </a:endParaRPr>
          </a:p>
          <a:p>
            <a:r>
              <a:rPr lang="zh-CN" altLang="en-US" sz="2800" dirty="0" smtClean="0">
                <a:latin typeface="+mn-ea"/>
              </a:rPr>
              <a:t>民营船东的反馈</a:t>
            </a:r>
            <a:endParaRPr lang="en-US" altLang="zh-CN" sz="2800" dirty="0" smtClean="0">
              <a:latin typeface="+mn-ea"/>
            </a:endParaRPr>
          </a:p>
          <a:p>
            <a:r>
              <a:rPr lang="zh-CN" altLang="en-US" sz="2800" dirty="0" smtClean="0">
                <a:latin typeface="+mn-ea"/>
              </a:rPr>
              <a:t>专业人士的态度</a:t>
            </a:r>
            <a:endParaRPr lang="en-US" altLang="zh-CN" sz="2800" dirty="0" smtClean="0">
              <a:latin typeface="+mn-ea"/>
            </a:endParaRPr>
          </a:p>
          <a:p>
            <a:pPr>
              <a:buNone/>
            </a:pPr>
            <a:r>
              <a:rPr lang="zh-CN" altLang="en-US" sz="2800" b="1" dirty="0" smtClean="0">
                <a:solidFill>
                  <a:srgbClr val="FFFF00"/>
                </a:solidFill>
                <a:latin typeface="+mn-ea"/>
              </a:rPr>
              <a:t>选择“中国机构</a:t>
            </a:r>
            <a:r>
              <a:rPr lang="en-US" altLang="zh-CN" sz="2800" b="1" dirty="0" smtClean="0">
                <a:solidFill>
                  <a:srgbClr val="FFFF00"/>
                </a:solidFill>
                <a:latin typeface="+mn-ea"/>
              </a:rPr>
              <a:t>+</a:t>
            </a:r>
            <a:r>
              <a:rPr lang="zh-CN" altLang="en-US" sz="2800" b="1" dirty="0" smtClean="0">
                <a:solidFill>
                  <a:srgbClr val="FFFF00"/>
                </a:solidFill>
                <a:latin typeface="+mn-ea"/>
              </a:rPr>
              <a:t>外国法”可能性越来越大。</a:t>
            </a:r>
            <a:endParaRPr lang="en-US" altLang="zh-CN" sz="2800" dirty="0" smtClean="0">
              <a:solidFill>
                <a:srgbClr val="FFFF00"/>
              </a:solidFill>
              <a:latin typeface="+mn-ea"/>
            </a:endParaRPr>
          </a:p>
          <a:p>
            <a:pPr>
              <a:buNone/>
            </a:pPr>
            <a:r>
              <a:rPr lang="zh-CN" altLang="en-US" sz="2800" b="1" dirty="0" smtClean="0">
                <a:solidFill>
                  <a:srgbClr val="FFFF00"/>
                </a:solidFill>
                <a:latin typeface="+mn-ea"/>
              </a:rPr>
              <a:t>将继续走访、调研、座谈，确认拐点是否出现。</a:t>
            </a:r>
            <a:endParaRPr lang="en-US" altLang="zh-CN" sz="2800" b="1" dirty="0" smtClean="0">
              <a:solidFill>
                <a:srgbClr val="FFFF00"/>
              </a:solidFill>
              <a:latin typeface="+mn-ea"/>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zh-CN" altLang="en-US" sz="3600" dirty="0" smtClean="0"/>
              <a:t>四点建议：</a:t>
            </a:r>
            <a:endParaRPr lang="zh-CN" altLang="en-US" sz="3600" dirty="0"/>
          </a:p>
        </p:txBody>
      </p:sp>
      <p:sp>
        <p:nvSpPr>
          <p:cNvPr id="3" name="内容占位符 2"/>
          <p:cNvSpPr>
            <a:spLocks noGrp="1"/>
          </p:cNvSpPr>
          <p:nvPr>
            <p:ph idx="1"/>
          </p:nvPr>
        </p:nvSpPr>
        <p:spPr/>
        <p:txBody>
          <a:bodyPr>
            <a:noAutofit/>
          </a:bodyPr>
          <a:lstStyle/>
          <a:p>
            <a:r>
              <a:rPr lang="zh-CN" altLang="en-US" sz="2800" dirty="0" smtClean="0">
                <a:latin typeface="+mn-ea"/>
              </a:rPr>
              <a:t>依法积极行使管辖权，积极推动国际海运规则的发展。</a:t>
            </a:r>
            <a:endParaRPr lang="en-US" altLang="zh-CN" sz="2800" dirty="0" smtClean="0">
              <a:latin typeface="+mn-ea"/>
            </a:endParaRPr>
          </a:p>
          <a:p>
            <a:r>
              <a:rPr lang="zh-CN" altLang="en-US" sz="2800" dirty="0" smtClean="0">
                <a:latin typeface="+mn-ea"/>
              </a:rPr>
              <a:t>完善本国法律制度，增加其在涉外案件中适用的概率。</a:t>
            </a:r>
            <a:endParaRPr lang="en-US" altLang="zh-CN" sz="2800" dirty="0" smtClean="0">
              <a:latin typeface="+mn-ea"/>
            </a:endParaRPr>
          </a:p>
          <a:p>
            <a:r>
              <a:rPr lang="zh-CN" altLang="en-US" sz="2800" dirty="0" smtClean="0">
                <a:latin typeface="+mn-ea"/>
              </a:rPr>
              <a:t>不断加大开放力度，努力提升我国司法和仲裁的公信力。</a:t>
            </a:r>
            <a:endParaRPr lang="en-US" altLang="zh-CN" sz="2800" dirty="0" smtClean="0">
              <a:latin typeface="+mn-ea"/>
            </a:endParaRPr>
          </a:p>
          <a:p>
            <a:r>
              <a:rPr lang="zh-CN" altLang="en-US" sz="2800" dirty="0" smtClean="0">
                <a:latin typeface="+mn-ea"/>
              </a:rPr>
              <a:t>发挥协同效应，构建海洋法治生态圈和法律职业共同体。</a:t>
            </a:r>
            <a:endParaRPr lang="zh-CN" altLang="en-US" sz="2800" dirty="0">
              <a:latin typeface="+mn-ea"/>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zh-CN" altLang="en-US" dirty="0" smtClean="0"/>
              <a:t>谢谢！</a:t>
            </a:r>
            <a:endParaRPr lang="zh-CN" altLang="en-US" dirty="0"/>
          </a:p>
        </p:txBody>
      </p:sp>
      <p:pic>
        <p:nvPicPr>
          <p:cNvPr id="6" name="内容占位符 5" descr="中心loGO.jpg"/>
          <p:cNvPicPr>
            <a:picLocks noGrp="1" noChangeAspect="1"/>
          </p:cNvPicPr>
          <p:nvPr>
            <p:ph idx="1"/>
          </p:nvPr>
        </p:nvPicPr>
        <p:blipFill>
          <a:blip r:embed="rId2" cstate="print"/>
          <a:stretch>
            <a:fillRect/>
          </a:stretch>
        </p:blipFill>
        <p:spPr>
          <a:xfrm>
            <a:off x="2524127" y="1361479"/>
            <a:ext cx="4095749" cy="3071813"/>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l"/>
            <a:r>
              <a:rPr lang="zh-CN" altLang="en-US" sz="3600" dirty="0" smtClean="0"/>
              <a:t>一、选题原因</a:t>
            </a:r>
            <a:endParaRPr lang="zh-CN" altLang="en-US" sz="3600" dirty="0"/>
          </a:p>
        </p:txBody>
      </p:sp>
      <p:pic>
        <p:nvPicPr>
          <p:cNvPr id="4" name="内容占位符 3" descr="W020201119732125560016.jpg"/>
          <p:cNvPicPr>
            <a:picLocks noGrp="1" noChangeAspect="1"/>
          </p:cNvPicPr>
          <p:nvPr>
            <p:ph sz="half" idx="1"/>
          </p:nvPr>
        </p:nvPicPr>
        <p:blipFill>
          <a:blip r:embed="rId2" cstate="print"/>
          <a:stretch>
            <a:fillRect/>
          </a:stretch>
        </p:blipFill>
        <p:spPr>
          <a:xfrm>
            <a:off x="1412327" y="1428750"/>
            <a:ext cx="2128345" cy="3086100"/>
          </a:xfrm>
        </p:spPr>
      </p:pic>
      <p:sp>
        <p:nvSpPr>
          <p:cNvPr id="5" name="内容占位符 4"/>
          <p:cNvSpPr>
            <a:spLocks noGrp="1"/>
          </p:cNvSpPr>
          <p:nvPr>
            <p:ph sz="half" idx="2"/>
          </p:nvPr>
        </p:nvSpPr>
        <p:spPr/>
        <p:txBody>
          <a:bodyPr>
            <a:noAutofit/>
          </a:bodyPr>
          <a:lstStyle/>
          <a:p>
            <a:r>
              <a:rPr lang="zh-CN" altLang="en-US" dirty="0">
                <a:solidFill>
                  <a:srgbClr val="FFFF00"/>
                </a:solidFill>
              </a:rPr>
              <a:t>要坚持统筹推进国内法治和涉外法治</a:t>
            </a:r>
            <a:r>
              <a:rPr lang="zh-CN" altLang="en-US" dirty="0" smtClean="0">
                <a:solidFill>
                  <a:srgbClr val="FFFF00"/>
                </a:solidFill>
              </a:rPr>
              <a:t>。</a:t>
            </a:r>
            <a:r>
              <a:rPr lang="en-US" altLang="zh-CN" dirty="0" smtClean="0"/>
              <a:t>……</a:t>
            </a:r>
            <a:r>
              <a:rPr lang="zh-CN" altLang="en-US" dirty="0" smtClean="0"/>
              <a:t>要</a:t>
            </a:r>
            <a:r>
              <a:rPr lang="zh-CN" altLang="en-US" dirty="0"/>
              <a:t>强化法治思维，运用法治方式</a:t>
            </a:r>
            <a:r>
              <a:rPr lang="zh-CN" altLang="en-US" dirty="0" smtClean="0"/>
              <a:t>，</a:t>
            </a:r>
            <a:r>
              <a:rPr lang="en-US" altLang="zh-CN" dirty="0" smtClean="0"/>
              <a:t>……</a:t>
            </a:r>
            <a:r>
              <a:rPr lang="zh-CN" altLang="en-US" dirty="0" smtClean="0">
                <a:solidFill>
                  <a:srgbClr val="FFFF00"/>
                </a:solidFill>
              </a:rPr>
              <a:t>综合利用</a:t>
            </a:r>
            <a:r>
              <a:rPr lang="zh-CN" altLang="en-US" dirty="0">
                <a:solidFill>
                  <a:srgbClr val="FFFF00"/>
                </a:solidFill>
              </a:rPr>
              <a:t>立法、执法、</a:t>
            </a:r>
            <a:r>
              <a:rPr lang="zh-CN" altLang="en-US" u="sng" dirty="0">
                <a:solidFill>
                  <a:srgbClr val="FF0000"/>
                </a:solidFill>
              </a:rPr>
              <a:t>司法</a:t>
            </a:r>
            <a:r>
              <a:rPr lang="zh-CN" altLang="en-US" dirty="0">
                <a:solidFill>
                  <a:srgbClr val="FFFF00"/>
                </a:solidFill>
              </a:rPr>
              <a:t>等手段开展斗争</a:t>
            </a:r>
            <a:r>
              <a:rPr lang="zh-CN" altLang="en-US" dirty="0"/>
              <a:t>，坚决维护国家主权、尊严和核心利益</a:t>
            </a:r>
            <a:r>
              <a:rPr lang="zh-CN" altLang="en-US" dirty="0" smtClean="0"/>
              <a:t>。</a:t>
            </a:r>
            <a:endParaRPr lang="zh-CN"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3600" dirty="0" smtClean="0"/>
              <a:t>经济强国必定是海洋强国、航运强国</a:t>
            </a:r>
            <a:endParaRPr lang="zh-CN" altLang="en-US" sz="3600" dirty="0"/>
          </a:p>
        </p:txBody>
      </p:sp>
      <p:sp>
        <p:nvSpPr>
          <p:cNvPr id="3" name="内容占位符 2"/>
          <p:cNvSpPr>
            <a:spLocks noGrp="1"/>
          </p:cNvSpPr>
          <p:nvPr>
            <p:ph idx="1"/>
          </p:nvPr>
        </p:nvSpPr>
        <p:spPr/>
        <p:txBody>
          <a:bodyPr/>
          <a:lstStyle/>
          <a:p>
            <a:r>
              <a:rPr lang="en-US" altLang="zh-CN" dirty="0" smtClean="0"/>
              <a:t>2018</a:t>
            </a:r>
            <a:r>
              <a:rPr lang="zh-CN" altLang="en-US" dirty="0" smtClean="0"/>
              <a:t>年</a:t>
            </a:r>
            <a:r>
              <a:rPr lang="en-US" altLang="zh-CN" dirty="0" smtClean="0"/>
              <a:t>11</a:t>
            </a:r>
            <a:r>
              <a:rPr lang="zh-CN" altLang="en-US" dirty="0" smtClean="0"/>
              <a:t>月，习近平在上海考察期间指出，</a:t>
            </a:r>
            <a:r>
              <a:rPr lang="zh-CN" altLang="en-US" dirty="0" smtClean="0">
                <a:solidFill>
                  <a:srgbClr val="FFFF00"/>
                </a:solidFill>
              </a:rPr>
              <a:t>经济强国必定是海洋强国、航运强国</a:t>
            </a:r>
            <a:r>
              <a:rPr lang="zh-CN" altLang="en-US" dirty="0" smtClean="0"/>
              <a:t>。</a:t>
            </a:r>
            <a:endParaRPr lang="zh-CN" alt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3200" b="1" dirty="0" smtClean="0"/>
              <a:t>为全球海运争端处理注入更多的“中国元素”</a:t>
            </a:r>
            <a:endParaRPr lang="zh-CN" altLang="en-US" sz="3200" dirty="0"/>
          </a:p>
        </p:txBody>
      </p:sp>
      <p:pic>
        <p:nvPicPr>
          <p:cNvPr id="5" name="内容占位符 4" descr="1000.jpg"/>
          <p:cNvPicPr>
            <a:picLocks noGrp="1" noChangeAspect="1"/>
          </p:cNvPicPr>
          <p:nvPr>
            <p:ph sz="half" idx="1"/>
          </p:nvPr>
        </p:nvPicPr>
        <p:blipFill>
          <a:blip r:embed="rId2" cstate="print"/>
          <a:stretch>
            <a:fillRect/>
          </a:stretch>
        </p:blipFill>
        <p:spPr>
          <a:xfrm>
            <a:off x="457201" y="1761529"/>
            <a:ext cx="4038601" cy="2271713"/>
          </a:xfrm>
        </p:spPr>
      </p:pic>
      <p:sp>
        <p:nvSpPr>
          <p:cNvPr id="4" name="内容占位符 3"/>
          <p:cNvSpPr>
            <a:spLocks noGrp="1"/>
          </p:cNvSpPr>
          <p:nvPr>
            <p:ph sz="half" idx="2"/>
          </p:nvPr>
        </p:nvSpPr>
        <p:spPr/>
        <p:txBody>
          <a:bodyPr>
            <a:normAutofit fontScale="92500" lnSpcReduction="10000"/>
          </a:bodyPr>
          <a:lstStyle/>
          <a:p>
            <a:r>
              <a:rPr lang="zh-CN" altLang="en-US" dirty="0" smtClean="0">
                <a:latin typeface="+mn-ea"/>
              </a:rPr>
              <a:t>全国人大代表许立荣： “</a:t>
            </a:r>
            <a:r>
              <a:rPr lang="zh-CN" altLang="en-US" dirty="0" smtClean="0"/>
              <a:t>作为一名海运人，我认为中国要实现从航运大国、海洋大国向航运强国、海洋强国转变，</a:t>
            </a:r>
            <a:r>
              <a:rPr lang="zh-CN" altLang="en-US" dirty="0" smtClean="0">
                <a:solidFill>
                  <a:srgbClr val="FFFF00"/>
                </a:solidFill>
              </a:rPr>
              <a:t>必须不断增加在航运和海洋领域方面的规则制定话语权、商事争端处置的影响力</a:t>
            </a:r>
            <a:r>
              <a:rPr lang="zh-CN" altLang="en-US" dirty="0" smtClean="0"/>
              <a:t>。</a:t>
            </a:r>
            <a:r>
              <a:rPr lang="zh-CN" altLang="en-US" dirty="0" smtClean="0">
                <a:latin typeface="+mn-ea"/>
              </a:rPr>
              <a:t>”</a:t>
            </a:r>
            <a:endParaRPr lang="zh-CN" altLang="en-US" dirty="0">
              <a:latin typeface="+mn-e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l"/>
            <a:r>
              <a:rPr lang="zh-CN" altLang="en-US" sz="3600" dirty="0" smtClean="0"/>
              <a:t>“十案九败”现象值得重视</a:t>
            </a:r>
            <a:endParaRPr lang="zh-CN" altLang="en-US" sz="3600" dirty="0"/>
          </a:p>
        </p:txBody>
      </p:sp>
      <p:sp>
        <p:nvSpPr>
          <p:cNvPr id="3" name="内容占位符 2"/>
          <p:cNvSpPr>
            <a:spLocks noGrp="1"/>
          </p:cNvSpPr>
          <p:nvPr>
            <p:ph idx="1"/>
          </p:nvPr>
        </p:nvSpPr>
        <p:spPr/>
        <p:txBody>
          <a:bodyPr>
            <a:normAutofit lnSpcReduction="10000"/>
          </a:bodyPr>
          <a:lstStyle/>
          <a:p>
            <a:r>
              <a:rPr lang="zh-CN" altLang="zh-CN" sz="2800" dirty="0" smtClean="0">
                <a:latin typeface="+mn-ea"/>
              </a:rPr>
              <a:t>《</a:t>
            </a:r>
            <a:r>
              <a:rPr lang="en-US" altLang="zh-CN" sz="2800" dirty="0" smtClean="0">
                <a:latin typeface="+mn-ea"/>
              </a:rPr>
              <a:t>2021</a:t>
            </a:r>
            <a:r>
              <a:rPr lang="zh-CN" altLang="zh-CN" sz="2800" dirty="0" smtClean="0">
                <a:latin typeface="+mn-ea"/>
              </a:rPr>
              <a:t>年国际仲裁调查报告》</a:t>
            </a:r>
            <a:r>
              <a:rPr lang="zh-CN" altLang="en-US" sz="2800" dirty="0" smtClean="0">
                <a:latin typeface="+mn-ea"/>
              </a:rPr>
              <a:t>：</a:t>
            </a:r>
            <a:r>
              <a:rPr lang="en-US" altLang="zh-CN" sz="2800" dirty="0" smtClean="0">
                <a:latin typeface="+mn-ea"/>
              </a:rPr>
              <a:t>90%</a:t>
            </a:r>
            <a:r>
              <a:rPr lang="zh-CN" altLang="en-US" sz="2800" dirty="0" smtClean="0">
                <a:latin typeface="+mn-ea"/>
              </a:rPr>
              <a:t>以上的跨境纠纷选择仲裁。</a:t>
            </a:r>
            <a:endParaRPr lang="en-US" altLang="zh-CN" sz="2800" dirty="0" smtClean="0">
              <a:latin typeface="+mn-ea"/>
            </a:endParaRPr>
          </a:p>
          <a:p>
            <a:r>
              <a:rPr lang="en-US" altLang="zh-CN" sz="2800" dirty="0" smtClean="0">
                <a:latin typeface="+mn-ea"/>
              </a:rPr>
              <a:t>《</a:t>
            </a:r>
            <a:r>
              <a:rPr lang="zh-CN" altLang="en-US" sz="2800" dirty="0" smtClean="0">
                <a:latin typeface="+mn-ea"/>
              </a:rPr>
              <a:t>法治日报</a:t>
            </a:r>
            <a:r>
              <a:rPr lang="en-US" altLang="zh-CN" sz="2800" dirty="0" smtClean="0">
                <a:latin typeface="+mn-ea"/>
              </a:rPr>
              <a:t>》</a:t>
            </a:r>
            <a:r>
              <a:rPr lang="zh-CN" altLang="en-US" sz="2800" dirty="0" smtClean="0">
                <a:latin typeface="+mn-ea"/>
              </a:rPr>
              <a:t>：在</a:t>
            </a:r>
            <a:r>
              <a:rPr lang="zh-CN" altLang="en-US" sz="2800" dirty="0">
                <a:latin typeface="+mn-ea"/>
              </a:rPr>
              <a:t>中国企业涉外仲裁领域中，普遍存在“</a:t>
            </a:r>
            <a:r>
              <a:rPr lang="en-US" altLang="zh-CN" sz="2800" dirty="0">
                <a:latin typeface="+mn-ea"/>
              </a:rPr>
              <a:t>3</a:t>
            </a:r>
            <a:r>
              <a:rPr lang="zh-CN" altLang="en-US" sz="2800" dirty="0">
                <a:latin typeface="+mn-ea"/>
              </a:rPr>
              <a:t>个</a:t>
            </a:r>
            <a:r>
              <a:rPr lang="en-US" altLang="zh-CN" sz="2800" dirty="0">
                <a:latin typeface="+mn-ea"/>
              </a:rPr>
              <a:t>90%”</a:t>
            </a:r>
            <a:r>
              <a:rPr lang="zh-CN" altLang="en-US" sz="2800" dirty="0">
                <a:latin typeface="+mn-ea"/>
              </a:rPr>
              <a:t>现象</a:t>
            </a:r>
            <a:r>
              <a:rPr lang="zh-CN" altLang="en-US" sz="2800" dirty="0" smtClean="0">
                <a:latin typeface="+mn-ea"/>
              </a:rPr>
              <a:t>。</a:t>
            </a:r>
            <a:r>
              <a:rPr lang="en-US" altLang="zh-CN" sz="2800" dirty="0" smtClean="0">
                <a:latin typeface="+mn-ea"/>
              </a:rPr>
              <a:t>90</a:t>
            </a:r>
            <a:r>
              <a:rPr lang="en-US" altLang="zh-CN" sz="2800" dirty="0">
                <a:latin typeface="+mn-ea"/>
              </a:rPr>
              <a:t>%</a:t>
            </a:r>
            <a:r>
              <a:rPr lang="zh-CN" altLang="en-US" sz="2800" dirty="0">
                <a:latin typeface="+mn-ea"/>
              </a:rPr>
              <a:t>以上中国企业签订的涉外商事合同，其中争议解决方式都选择了国际商事仲裁</a:t>
            </a:r>
            <a:r>
              <a:rPr lang="zh-CN" altLang="en-US" sz="2800" dirty="0" smtClean="0">
                <a:latin typeface="+mn-ea"/>
              </a:rPr>
              <a:t>。</a:t>
            </a:r>
            <a:r>
              <a:rPr lang="en-US" altLang="zh-CN" sz="2800" dirty="0" smtClean="0">
                <a:latin typeface="+mn-ea"/>
              </a:rPr>
              <a:t>90</a:t>
            </a:r>
            <a:r>
              <a:rPr lang="en-US" altLang="zh-CN" sz="2800" dirty="0">
                <a:latin typeface="+mn-ea"/>
              </a:rPr>
              <a:t>%</a:t>
            </a:r>
            <a:r>
              <a:rPr lang="zh-CN" altLang="en-US" sz="2800" dirty="0">
                <a:latin typeface="+mn-ea"/>
              </a:rPr>
              <a:t>的条款选择了外国仲裁机构</a:t>
            </a:r>
            <a:r>
              <a:rPr lang="zh-CN" altLang="en-US" sz="2800" dirty="0" smtClean="0">
                <a:latin typeface="+mn-ea"/>
              </a:rPr>
              <a:t>。</a:t>
            </a:r>
            <a:r>
              <a:rPr lang="en-US" altLang="zh-CN" sz="2800" dirty="0" smtClean="0">
                <a:latin typeface="+mn-ea"/>
              </a:rPr>
              <a:t>90</a:t>
            </a:r>
            <a:r>
              <a:rPr lang="en-US" altLang="zh-CN" sz="2800" dirty="0">
                <a:latin typeface="+mn-ea"/>
              </a:rPr>
              <a:t>%</a:t>
            </a:r>
            <a:r>
              <a:rPr lang="zh-CN" altLang="en-US" sz="2800" dirty="0">
                <a:latin typeface="+mn-ea"/>
              </a:rPr>
              <a:t>以上的中国企业在国际商事仲裁中败诉。</a:t>
            </a:r>
            <a:endParaRPr lang="en-US" altLang="zh-CN" sz="2800" dirty="0">
              <a:latin typeface="+mn-ea"/>
            </a:endParaRPr>
          </a:p>
          <a:p>
            <a:r>
              <a:rPr lang="zh-CN" altLang="en-US" sz="2800" dirty="0">
                <a:solidFill>
                  <a:srgbClr val="FFFF00"/>
                </a:solidFill>
                <a:latin typeface="+mn-ea"/>
              </a:rPr>
              <a:t>短期内难以改变（律所），加强普通法学习</a:t>
            </a:r>
            <a:r>
              <a:rPr lang="zh-CN" altLang="en-US" sz="2800" dirty="0" smtClean="0">
                <a:solidFill>
                  <a:srgbClr val="FFFF00"/>
                </a:solidFill>
                <a:latin typeface="+mn-ea"/>
              </a:rPr>
              <a:t>。</a:t>
            </a:r>
            <a:endParaRPr lang="en-US" altLang="zh-CN" sz="2800" dirty="0" smtClean="0">
              <a:solidFill>
                <a:srgbClr val="FFFF00"/>
              </a:solidFill>
              <a:latin typeface="+mn-e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zh-CN" altLang="en-US" sz="3600" dirty="0" smtClean="0"/>
              <a:t>国际海运经贸规则解释权和制定权</a:t>
            </a:r>
            <a:endParaRPr lang="zh-CN" altLang="en-US" sz="3600" dirty="0"/>
          </a:p>
        </p:txBody>
      </p:sp>
      <p:sp>
        <p:nvSpPr>
          <p:cNvPr id="3" name="内容占位符 2"/>
          <p:cNvSpPr>
            <a:spLocks noGrp="1"/>
          </p:cNvSpPr>
          <p:nvPr>
            <p:ph idx="1"/>
          </p:nvPr>
        </p:nvSpPr>
        <p:spPr/>
        <p:txBody>
          <a:bodyPr>
            <a:normAutofit/>
          </a:bodyPr>
          <a:lstStyle/>
          <a:p>
            <a:r>
              <a:rPr lang="zh-CN" altLang="en-US" sz="2800" dirty="0" smtClean="0">
                <a:latin typeface="+mn-ea"/>
              </a:rPr>
              <a:t>高端法律服务市场。</a:t>
            </a:r>
            <a:endParaRPr lang="en-US" altLang="zh-CN" sz="2800" dirty="0" smtClean="0">
              <a:latin typeface="+mn-ea"/>
            </a:endParaRPr>
          </a:p>
          <a:p>
            <a:r>
              <a:rPr lang="zh-CN" altLang="en-US" sz="2800" dirty="0" smtClean="0">
                <a:latin typeface="+mn-ea"/>
              </a:rPr>
              <a:t>诉讼和仲裁已经日趋成为各国争夺国际海运经贸规则解释权和制定权的重要方式。本质上，通过诉讼和仲裁的方式来解决国际商事纠纷的过程就是国际经贸规则的</a:t>
            </a:r>
            <a:r>
              <a:rPr lang="zh-CN" altLang="en-US" sz="2800" dirty="0" smtClean="0">
                <a:solidFill>
                  <a:srgbClr val="FFFF00"/>
                </a:solidFill>
                <a:latin typeface="+mn-ea"/>
              </a:rPr>
              <a:t>具体实践过程</a:t>
            </a:r>
            <a:r>
              <a:rPr lang="en-US" altLang="zh-CN" sz="2800" dirty="0" smtClean="0">
                <a:solidFill>
                  <a:srgbClr val="FFFF00"/>
                </a:solidFill>
                <a:latin typeface="+mn-ea"/>
              </a:rPr>
              <a:t>,</a:t>
            </a:r>
            <a:r>
              <a:rPr lang="zh-CN" altLang="en-US" sz="2800" dirty="0" smtClean="0">
                <a:solidFill>
                  <a:srgbClr val="FFFF00"/>
                </a:solidFill>
                <a:latin typeface="+mn-ea"/>
              </a:rPr>
              <a:t>更是不断重申、解释、实施和调整国际贸易游戏规则</a:t>
            </a:r>
            <a:r>
              <a:rPr lang="zh-CN" altLang="en-US" sz="2800" dirty="0" smtClean="0">
                <a:latin typeface="+mn-ea"/>
              </a:rPr>
              <a:t>的过程。</a:t>
            </a:r>
            <a:endParaRPr lang="en-US" altLang="zh-CN" sz="2800" dirty="0" smtClean="0">
              <a:latin typeface="+mn-ea"/>
            </a:endParaRPr>
          </a:p>
          <a:p>
            <a:r>
              <a:rPr lang="zh-CN" altLang="en-US" sz="2800" dirty="0" smtClean="0">
                <a:latin typeface="+mn-ea"/>
              </a:rPr>
              <a:t>中国在案件数量方面具有明显优势。</a:t>
            </a:r>
            <a:endParaRPr lang="zh-CN" altLang="en-US" sz="2800" dirty="0">
              <a:latin typeface="+mn-e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标题 1"/>
          <p:cNvSpPr>
            <a:spLocks noGrp="1"/>
          </p:cNvSpPr>
          <p:nvPr>
            <p:ph type="title"/>
          </p:nvPr>
        </p:nvSpPr>
        <p:spPr/>
        <p:txBody>
          <a:bodyPr>
            <a:normAutofit/>
          </a:bodyPr>
          <a:lstStyle/>
          <a:p>
            <a:pPr algn="l"/>
            <a:r>
              <a:rPr lang="zh-CN" altLang="en-US" sz="3600" dirty="0" smtClean="0">
                <a:effectLst/>
              </a:rPr>
              <a:t>二、现状介绍</a:t>
            </a:r>
          </a:p>
        </p:txBody>
      </p:sp>
      <p:pic>
        <p:nvPicPr>
          <p:cNvPr id="104451" name="内容占位符 3" descr="1923817.gif"/>
          <p:cNvPicPr>
            <a:picLocks noGrp="1" noChangeAspect="1"/>
          </p:cNvPicPr>
          <p:nvPr>
            <p:ph idx="1"/>
          </p:nvPr>
        </p:nvPicPr>
        <p:blipFill>
          <a:blip r:embed="rId2" cstate="print"/>
          <a:srcRect/>
          <a:stretch>
            <a:fillRect/>
          </a:stretch>
        </p:blipFill>
        <p:spPr>
          <a:xfrm>
            <a:off x="2987825" y="1094484"/>
            <a:ext cx="3240361" cy="3840091"/>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normAutofit/>
          </a:bodyPr>
          <a:lstStyle/>
          <a:p>
            <a:r>
              <a:rPr lang="zh-CN" altLang="en-US" sz="3600" dirty="0" smtClean="0">
                <a:latin typeface="+mj-ea"/>
              </a:rPr>
              <a:t>南京海事法院揭牌</a:t>
            </a:r>
            <a:endParaRPr lang="zh-CN" altLang="en-US" sz="3600" dirty="0">
              <a:latin typeface="+mj-ea"/>
            </a:endParaRPr>
          </a:p>
        </p:txBody>
      </p:sp>
      <p:pic>
        <p:nvPicPr>
          <p:cNvPr id="7" name="内容占位符 6" descr="南京海事法院.jpeg"/>
          <p:cNvPicPr>
            <a:picLocks noGrp="1" noChangeAspect="1"/>
          </p:cNvPicPr>
          <p:nvPr>
            <p:ph sz="half" idx="1"/>
          </p:nvPr>
        </p:nvPicPr>
        <p:blipFill>
          <a:blip r:embed="rId2"/>
          <a:stretch>
            <a:fillRect/>
          </a:stretch>
        </p:blipFill>
        <p:spPr>
          <a:xfrm>
            <a:off x="457201" y="1886948"/>
            <a:ext cx="4038601" cy="2020877"/>
          </a:xfrm>
        </p:spPr>
      </p:pic>
      <p:sp>
        <p:nvSpPr>
          <p:cNvPr id="6" name="内容占位符 5"/>
          <p:cNvSpPr>
            <a:spLocks noGrp="1"/>
          </p:cNvSpPr>
          <p:nvPr>
            <p:ph sz="half" idx="2"/>
          </p:nvPr>
        </p:nvSpPr>
        <p:spPr/>
        <p:txBody>
          <a:bodyPr/>
          <a:lstStyle/>
          <a:p>
            <a:r>
              <a:rPr lang="zh-CN" altLang="en-US" dirty="0" smtClean="0"/>
              <a:t>全国第</a:t>
            </a:r>
            <a:r>
              <a:rPr lang="en-US" altLang="zh-CN" dirty="0" smtClean="0"/>
              <a:t>11</a:t>
            </a:r>
            <a:r>
              <a:rPr lang="zh-CN" altLang="en-US" dirty="0" smtClean="0"/>
              <a:t>家海事法院。</a:t>
            </a:r>
            <a:r>
              <a:rPr lang="en-US" altLang="zh-CN" dirty="0" smtClean="0"/>
              <a:t>2019</a:t>
            </a:r>
            <a:r>
              <a:rPr lang="zh-CN" altLang="en-US" dirty="0" smtClean="0"/>
              <a:t>年</a:t>
            </a:r>
            <a:r>
              <a:rPr lang="en-US" altLang="zh-CN" dirty="0" smtClean="0"/>
              <a:t>12</a:t>
            </a:r>
            <a:r>
              <a:rPr lang="zh-CN" altLang="en-US" dirty="0" smtClean="0"/>
              <a:t>月</a:t>
            </a:r>
            <a:r>
              <a:rPr lang="en-US" altLang="zh-CN" dirty="0" smtClean="0"/>
              <a:t>4</a:t>
            </a:r>
            <a:r>
              <a:rPr lang="zh-CN" altLang="en-US" dirty="0" smtClean="0"/>
              <a:t>日履职。</a:t>
            </a:r>
            <a:endParaRPr lang="en-US" altLang="zh-CN" dirty="0" smtClean="0"/>
          </a:p>
          <a:p>
            <a:r>
              <a:rPr lang="en-US" altLang="zh-CN" dirty="0" smtClean="0"/>
              <a:t>2019</a:t>
            </a:r>
            <a:r>
              <a:rPr lang="zh-CN" altLang="en-US" dirty="0" smtClean="0"/>
              <a:t>年</a:t>
            </a:r>
            <a:r>
              <a:rPr lang="en-US" altLang="zh-CN" dirty="0" smtClean="0"/>
              <a:t>12</a:t>
            </a:r>
            <a:r>
              <a:rPr lang="zh-CN" altLang="en-US" dirty="0" smtClean="0"/>
              <a:t>月</a:t>
            </a:r>
            <a:r>
              <a:rPr lang="en-US" altLang="zh-CN" dirty="0" smtClean="0"/>
              <a:t>6</a:t>
            </a:r>
            <a:r>
              <a:rPr lang="zh-CN" altLang="en-US" dirty="0" smtClean="0"/>
              <a:t>日下午，周强、娄勤俭共同为南京海事法院揭牌，并召开座谈会。</a:t>
            </a:r>
            <a:endParaRPr lang="zh-CN" altLang="en-US" dirty="0"/>
          </a:p>
        </p:txBody>
      </p:sp>
    </p:spTree>
  </p:cSld>
  <p:clrMapOvr>
    <a:masterClrMapping/>
  </p:clrMapOvr>
</p:sld>
</file>

<file path=ppt/theme/theme1.xml><?xml version="1.0" encoding="utf-8"?>
<a:theme xmlns:a="http://schemas.openxmlformats.org/drawingml/2006/main" name="Office 主题">
  <a:themeElements>
    <a:clrScheme name="自定义 1">
      <a:dk1>
        <a:srgbClr val="000066"/>
      </a:dk1>
      <a:lt1>
        <a:srgbClr val="FFFFFF"/>
      </a:lt1>
      <a:dk2>
        <a:srgbClr val="0A0A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875</TotalTime>
  <Words>1152</Words>
  <Application>Microsoft Office PowerPoint</Application>
  <PresentationFormat>全屏显示(16:9)</PresentationFormat>
  <Paragraphs>83</Paragraphs>
  <Slides>25</Slides>
  <Notes>1</Notes>
  <HiddenSlides>0</HiddenSlides>
  <MMClips>0</MMClips>
  <ScaleCrop>false</ScaleCrop>
  <HeadingPairs>
    <vt:vector size="4" baseType="variant">
      <vt:variant>
        <vt:lpstr>主题</vt:lpstr>
      </vt:variant>
      <vt:variant>
        <vt:i4>1</vt:i4>
      </vt:variant>
      <vt:variant>
        <vt:lpstr>幻灯片标题</vt:lpstr>
      </vt:variant>
      <vt:variant>
        <vt:i4>25</vt:i4>
      </vt:variant>
    </vt:vector>
  </HeadingPairs>
  <TitlesOfParts>
    <vt:vector size="26" baseType="lpstr">
      <vt:lpstr>Office 主题</vt:lpstr>
      <vt:lpstr>为全球海事争端解决注入“中国元素”</vt:lpstr>
      <vt:lpstr>交流提纲</vt:lpstr>
      <vt:lpstr>一、选题原因</vt:lpstr>
      <vt:lpstr>经济强国必定是海洋强国、航运强国</vt:lpstr>
      <vt:lpstr>为全球海运争端处理注入更多的“中国元素”</vt:lpstr>
      <vt:lpstr>“十案九败”现象值得重视</vt:lpstr>
      <vt:lpstr>国际海运经贸规则解释权和制定权</vt:lpstr>
      <vt:lpstr>二、现状介绍</vt:lpstr>
      <vt:lpstr>南京海事法院揭牌</vt:lpstr>
      <vt:lpstr>中国海事仲裁</vt:lpstr>
      <vt:lpstr>英国法律服务业2020年年度报告</vt:lpstr>
      <vt:lpstr>全球海事仲裁（HFW报告）</vt:lpstr>
      <vt:lpstr>全球视野：国际海事纠纷解决中心</vt:lpstr>
      <vt:lpstr>伦敦一枝独秀的原因</vt:lpstr>
      <vt:lpstr>三、应对之策</vt:lpstr>
      <vt:lpstr>涉外海事商事制度学习研究小组</vt:lpstr>
      <vt:lpstr>司法支持是关键</vt:lpstr>
      <vt:lpstr>最高人民法院国际商事法庭</vt:lpstr>
      <vt:lpstr>国际仲裁中心东移</vt:lpstr>
      <vt:lpstr>中国海事仲裁：现状、机遇和挑战</vt:lpstr>
      <vt:lpstr>克拉克森：全球航运市场中国影响力报告</vt:lpstr>
      <vt:lpstr>近期召开的两次重要会议（法律议题）</vt:lpstr>
      <vt:lpstr>拐点将现？</vt:lpstr>
      <vt:lpstr>四点建议：</vt:lpstr>
      <vt:lpstr>谢谢！</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《海商法》修改的若干焦点问题</dc:title>
  <dc:creator>Wenguang</dc:creator>
  <cp:lastModifiedBy>THINKPAD</cp:lastModifiedBy>
  <cp:revision>328</cp:revision>
  <dcterms:created xsi:type="dcterms:W3CDTF">2018-10-21T08:33:00Z</dcterms:created>
  <dcterms:modified xsi:type="dcterms:W3CDTF">2021-11-28T01:26:40Z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20BB3D3BCAAB4FA3AC9C15DAC4060858</vt:lpwstr>
  </property>
  <property fmtid="{D5CDD505-2E9C-101B-9397-08002B2CF9AE}" pid="3" name="KSOProductBuildVer">
    <vt:lpwstr>2052-11.1.0.10700</vt:lpwstr>
  </property>
</Properties>
</file>