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2" r:id="rId6"/>
    <p:sldId id="278" r:id="rId7"/>
    <p:sldId id="272" r:id="rId8"/>
    <p:sldId id="273" r:id="rId9"/>
    <p:sldId id="259" r:id="rId10"/>
    <p:sldId id="279" r:id="rId11"/>
    <p:sldId id="260" r:id="rId12"/>
    <p:sldId id="280" r:id="rId13"/>
    <p:sldId id="28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610171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header-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985" y="175895"/>
            <a:ext cx="2039620" cy="47498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861945" y="247015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3042285" y="227965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6700" y="2378710"/>
            <a:ext cx="11657330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</a:rPr>
              <a:t>第四届广州海法论坛总结</a:t>
            </a:r>
            <a:r>
              <a:rPr lang="zh-CN" altLang="en-US" sz="6000" b="1">
                <a:solidFill>
                  <a:schemeClr val="bg1"/>
                </a:solidFill>
              </a:rPr>
              <a:t>发言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4960" y="3655060"/>
            <a:ext cx="902081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广州市港务局</a:t>
            </a:r>
            <a:r>
              <a:rPr lang="en-US" altLang="zh-CN" sz="2400" b="1">
                <a:solidFill>
                  <a:schemeClr val="bg1"/>
                </a:solidFill>
              </a:rPr>
              <a:t> </a:t>
            </a:r>
            <a:r>
              <a:rPr lang="zh-CN" altLang="en-US" sz="2400" b="1">
                <a:solidFill>
                  <a:schemeClr val="bg1"/>
                </a:solidFill>
              </a:rPr>
              <a:t>袁越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527175" y="1748790"/>
            <a:ext cx="9137650" cy="2971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algn="just" fontAlgn="auto">
              <a:lnSpc>
                <a:spcPct val="130000"/>
              </a:lnSpc>
            </a:pPr>
            <a:r>
              <a:rPr lang="zh-CN" sz="36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同时我们也呼吁，海事组织出台一些保护船东、保护船员的措施，共同应对新冠肺炎疫情，努力构建以国内大循环为主体，国内国际双循环的新发展格局。</a:t>
            </a:r>
            <a:endParaRPr lang="zh-CN" sz="36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header-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6700" y="2378710"/>
            <a:ext cx="11657330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</a:rPr>
              <a:t>第四届广州海法论坛</a:t>
            </a:r>
            <a:r>
              <a:rPr lang="zh-CN" altLang="en-US" sz="6000" b="1">
                <a:solidFill>
                  <a:schemeClr val="bg1"/>
                </a:solidFill>
              </a:rPr>
              <a:t>总结发言</a:t>
            </a:r>
            <a:endParaRPr lang="zh-CN" altLang="en-US" sz="6000" b="1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84960" y="3655060"/>
            <a:ext cx="902081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广州市港务局</a:t>
            </a:r>
            <a:r>
              <a:rPr lang="en-US" altLang="zh-CN" sz="2400" b="1">
                <a:solidFill>
                  <a:schemeClr val="bg1"/>
                </a:solidFill>
              </a:rPr>
              <a:t> </a:t>
            </a:r>
            <a:r>
              <a:rPr lang="zh-CN" altLang="en-US" sz="2400" b="1">
                <a:solidFill>
                  <a:schemeClr val="bg1"/>
                </a:solidFill>
              </a:rPr>
              <a:t>袁越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矩形 2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665480" y="681355"/>
            <a:ext cx="4244340" cy="48875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近年来，广州充分发挥国家中心城市和综合性门户城市引领作用，以《粤港澳大湾区发展规划纲要》为引领，全面增强国际商贸中心、综合交通枢纽功能，深入推进粤港澳大湾区法律服务建设，创新海事审判和海事仲裁模式，构建多元化矛盾解决机制，探索打造法治化营商环境新高地。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17185" y="2014220"/>
            <a:ext cx="5783580" cy="2788920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82285" y="1656715"/>
            <a:ext cx="55524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中共中央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国务院印发的</a:t>
            </a:r>
            <a:r>
              <a:rPr 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《粤港澳大湾区发展规划纲要》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微信图标签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985" y="1758315"/>
            <a:ext cx="146050" cy="14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src=http___p3.itc.cn_q_70_images03_20200624_6f032306e9a942d18e6a8806a14fbabf.png&amp;refer=http___p3.itc"/>
          <p:cNvPicPr>
            <a:picLocks noChangeAspect="1"/>
          </p:cNvPicPr>
          <p:nvPr/>
        </p:nvPicPr>
        <p:blipFill>
          <a:blip r:embed="rId1"/>
          <a:srcRect t="5693" b="13374"/>
          <a:stretch>
            <a:fillRect/>
          </a:stretch>
        </p:blipFill>
        <p:spPr>
          <a:xfrm>
            <a:off x="-635" y="0"/>
            <a:ext cx="12213590" cy="65297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-635"/>
            <a:ext cx="12192635" cy="603123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831215" y="1748790"/>
            <a:ext cx="10529570" cy="2971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9144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797548545"/>
                </a:ext>
              </a:extLst>
            </a:pP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但是，由于新冠肺炎疫情的不利影响，对我们港航业带来了一系列重大影响。目前国际海事组织还没有制定出明确的指引，因此各国港口都根据本国的疫情防控措施制定相应的疫情防控办法。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矩形 2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1760" y="194310"/>
            <a:ext cx="55524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《船舶船员新冠肺炎疫情防控操作指南(V8.0)》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微信图标签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0" y="295910"/>
            <a:ext cx="146050" cy="14605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5077460" y="628650"/>
            <a:ext cx="4340860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720" y="193675"/>
            <a:ext cx="2243455" cy="31654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91760" y="3467100"/>
            <a:ext cx="55524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《港口及其一线人员新冠肺炎疫情防控工作指南</a:t>
            </a:r>
            <a:r>
              <a:rPr 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第八版</a:t>
            </a:r>
            <a:r>
              <a:rPr 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endParaRPr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0" descr="微信图标签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0" y="3568700"/>
            <a:ext cx="146050" cy="146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6155" t="10652" r="17229" b="36105"/>
          <a:stretch>
            <a:fillRect/>
          </a:stretch>
        </p:blipFill>
        <p:spPr>
          <a:xfrm>
            <a:off x="5077460" y="3870960"/>
            <a:ext cx="6863080" cy="20535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1970" y="1109980"/>
            <a:ext cx="3869055" cy="40093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7112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广州市港务局将继续承担广州市水路专班职责，坚决执行国务院联防联控机制和省、市关于新冠肺炎疫情防控的工作部署，制定疫情防控工作指引。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5104130" y="316865"/>
            <a:ext cx="6626225" cy="2653030"/>
          </a:xfrm>
          <a:prstGeom prst="roundRect">
            <a:avLst>
              <a:gd name="adj" fmla="val 437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104130" y="3101340"/>
            <a:ext cx="6626225" cy="2643505"/>
          </a:xfrm>
          <a:prstGeom prst="roundRect">
            <a:avLst>
              <a:gd name="adj" fmla="val 437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612765" y="775970"/>
            <a:ext cx="18884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国际线</a:t>
            </a:r>
            <a:endParaRPr lang="zh-CN" sz="28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12765" y="3571240"/>
            <a:ext cx="18884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港澳线</a:t>
            </a:r>
            <a:endParaRPr lang="zh-CN" sz="28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38165" y="1513205"/>
            <a:ext cx="1650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进港船舶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38165" y="4337685"/>
            <a:ext cx="13792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进港</a:t>
            </a: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船舶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41740" y="1513205"/>
            <a:ext cx="1699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出港</a:t>
            </a: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船舶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41740" y="4337685"/>
            <a:ext cx="14941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出港</a:t>
            </a: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船舶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92445" y="1822450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3878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78475" y="4646930"/>
            <a:ext cx="27343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10387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44280" y="1822450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4161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788400" y="4646930"/>
            <a:ext cx="27343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10688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095865" y="480695"/>
            <a:ext cx="123063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单位：艘次</a:t>
            </a:r>
            <a:endParaRPr lang="zh-CN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095865" y="3279140"/>
            <a:ext cx="123063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单位：艘次</a:t>
            </a:r>
            <a:endParaRPr lang="zh-CN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362585" y="343535"/>
            <a:ext cx="4595495" cy="5400675"/>
          </a:xfrm>
          <a:prstGeom prst="roundRect">
            <a:avLst>
              <a:gd name="adj" fmla="val 437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593090" y="720090"/>
            <a:ext cx="3585845" cy="11309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30000"/>
              </a:lnSpc>
            </a:pPr>
            <a:r>
              <a:rPr lang="zh-CN" sz="32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广州港</a:t>
            </a:r>
            <a:endParaRPr lang="zh-CN" sz="32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sz="20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始终敢于担当、善于作为。</a:t>
            </a:r>
            <a:endParaRPr lang="zh-CN" sz="20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93090" y="1921510"/>
            <a:ext cx="413385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在严格落实闭环转运、健康监测、做好防护措施的前提下，广州港积极组织国际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(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含港澳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) 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航行船舶船员换班，</a:t>
            </a:r>
            <a:r>
              <a:rPr lang="zh-CN" sz="20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较好地解决了船员上岸难、回家难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的问题，缓解了社会矛盾和企业压力，促进了港航经济的稳定发展，展现了大国、大港和广州国际化大城市的良好形象。</a:t>
            </a:r>
            <a:endParaRPr lang="zh-CN" sz="2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8275955" y="1635760"/>
            <a:ext cx="0" cy="9093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275955" y="4464685"/>
            <a:ext cx="0" cy="9093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344170" y="365125"/>
            <a:ext cx="5674360" cy="2653030"/>
          </a:xfrm>
          <a:prstGeom prst="roundRect">
            <a:avLst>
              <a:gd name="adj" fmla="val 437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80415" y="631190"/>
            <a:ext cx="3541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国际线换班</a:t>
            </a: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情况</a:t>
            </a:r>
            <a:endParaRPr lang="zh-CN" sz="28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5815" y="1647190"/>
            <a:ext cx="1650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换班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船舶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59455" y="1647190"/>
            <a:ext cx="1699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换班</a:t>
            </a: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船员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0095" y="19564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680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61995" y="19564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6513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5815" y="1119505"/>
            <a:ext cx="27914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统计截止至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039745" y="1769745"/>
            <a:ext cx="0" cy="9093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081530" y="23418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艘次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909185" y="23418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6173470" y="365125"/>
            <a:ext cx="5674360" cy="2653030"/>
          </a:xfrm>
          <a:prstGeom prst="roundRect">
            <a:avLst>
              <a:gd name="adj" fmla="val 437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6609715" y="631190"/>
            <a:ext cx="3541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换班人员</a:t>
            </a: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情况</a:t>
            </a:r>
            <a:endParaRPr lang="zh-CN" sz="28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635115" y="1647190"/>
            <a:ext cx="1650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外籍船员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088755" y="1647190"/>
            <a:ext cx="1699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机场出</a:t>
            </a: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境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589395" y="19564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162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091295" y="19564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93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635115" y="1119505"/>
            <a:ext cx="27914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统计截止至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8869045" y="1769745"/>
            <a:ext cx="0" cy="9093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7910830" y="23418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090785" y="23418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2" name="图片 71" descr="人交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560" y="555625"/>
            <a:ext cx="1010285" cy="1010285"/>
          </a:xfrm>
          <a:prstGeom prst="rect">
            <a:avLst/>
          </a:prstGeom>
        </p:spPr>
      </p:pic>
      <p:pic>
        <p:nvPicPr>
          <p:cNvPr id="73" name="图片 72" descr="导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260" y="555625"/>
            <a:ext cx="1010285" cy="1010285"/>
          </a:xfrm>
          <a:prstGeom prst="rect">
            <a:avLst/>
          </a:prstGeom>
        </p:spPr>
      </p:pic>
      <p:sp>
        <p:nvSpPr>
          <p:cNvPr id="74" name="圆角矩形 73"/>
          <p:cNvSpPr/>
          <p:nvPr/>
        </p:nvSpPr>
        <p:spPr>
          <a:xfrm>
            <a:off x="344170" y="3184525"/>
            <a:ext cx="5674360" cy="2653030"/>
          </a:xfrm>
          <a:prstGeom prst="roundRect">
            <a:avLst>
              <a:gd name="adj" fmla="val 437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780415" y="3450590"/>
            <a:ext cx="3541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港澳线换班</a:t>
            </a: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情况</a:t>
            </a:r>
            <a:endParaRPr lang="zh-CN" sz="28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05815" y="4466590"/>
            <a:ext cx="1650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换班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船舶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259455" y="4466590"/>
            <a:ext cx="1699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换班</a:t>
            </a: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船员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60095" y="47758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130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261995" y="47758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247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05815" y="3938905"/>
            <a:ext cx="27914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统计截止至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3039745" y="4589145"/>
            <a:ext cx="0" cy="9093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2081530" y="51612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艘次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528185" y="51612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6173470" y="3184525"/>
            <a:ext cx="5674360" cy="2653030"/>
          </a:xfrm>
          <a:prstGeom prst="roundRect">
            <a:avLst>
              <a:gd name="adj" fmla="val 4377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6609715" y="3450590"/>
            <a:ext cx="3541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换班人员</a:t>
            </a:r>
            <a:r>
              <a: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情况</a:t>
            </a:r>
            <a:endParaRPr lang="zh-CN" sz="2800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635115" y="4466590"/>
            <a:ext cx="1650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离船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人员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088755" y="4466590"/>
            <a:ext cx="16992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上船</a:t>
            </a:r>
            <a:r>
              <a: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人员</a:t>
            </a:r>
            <a:endParaRPr 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589395" y="47758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130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9091295" y="4775835"/>
            <a:ext cx="16960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117</a:t>
            </a:r>
            <a:endParaRPr lang="en-US" altLang="zh-CN" sz="4800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6635115" y="3938905"/>
            <a:ext cx="27914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统计截止至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11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23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日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8869045" y="4589145"/>
            <a:ext cx="0" cy="9093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7910830" y="51612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0338435" y="5161280"/>
            <a:ext cx="699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人次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4" name="图片 93" descr="人交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3560" y="3375025"/>
            <a:ext cx="1010285" cy="1010285"/>
          </a:xfrm>
          <a:prstGeom prst="rect">
            <a:avLst/>
          </a:prstGeom>
        </p:spPr>
      </p:pic>
      <p:pic>
        <p:nvPicPr>
          <p:cNvPr id="95" name="图片 94" descr="导航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260" y="3375025"/>
            <a:ext cx="1010285" cy="101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矩形 2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1505" y="702310"/>
            <a:ext cx="10989310" cy="152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6096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2021年，国际疫情形势依然严峻，在广州港装卸的国际际航行船舶发生多起核酸检测阳性事件。截至11月23日，共发生25起共82名船员核酸检测阳性事件，占全省总量的43.10%，其中64名外籍船员，18名中国籍船员。</a:t>
            </a:r>
            <a:endParaRPr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44170" y="2679700"/>
            <a:ext cx="11503660" cy="2653030"/>
            <a:chOff x="542" y="4220"/>
            <a:chExt cx="18116" cy="4178"/>
          </a:xfrm>
        </p:grpSpPr>
        <p:sp>
          <p:nvSpPr>
            <p:cNvPr id="19" name="圆角矩形 18"/>
            <p:cNvSpPr/>
            <p:nvPr/>
          </p:nvSpPr>
          <p:spPr>
            <a:xfrm>
              <a:off x="542" y="4220"/>
              <a:ext cx="8936" cy="4178"/>
            </a:xfrm>
            <a:prstGeom prst="roundRect">
              <a:avLst>
                <a:gd name="adj" fmla="val 437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29" y="4639"/>
              <a:ext cx="55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sz="2800" b="1">
                  <a:solidFill>
                    <a:srgbClr val="0055A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船员检测出阳性</a:t>
              </a:r>
              <a:r>
                <a:rPr lang="zh-CN" sz="2800" b="1">
                  <a:solidFill>
                    <a:srgbClr val="0055A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事件</a:t>
              </a:r>
              <a:endPara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69" y="6239"/>
              <a:ext cx="2599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发生数量</a:t>
              </a:r>
              <a:endPara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133" y="6239"/>
              <a:ext cx="267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涉及</a:t>
              </a:r>
              <a:r>
                <a:rPr lang="zh-CN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船员</a:t>
              </a:r>
              <a:endParaRPr 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97" y="6726"/>
              <a:ext cx="2671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en-US" altLang="zh-CN" sz="4800" b="1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25</a:t>
              </a:r>
              <a:endPara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37" y="6726"/>
              <a:ext cx="2671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en-US" altLang="zh-CN" sz="4800" b="1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82</a:t>
              </a:r>
              <a:endPara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269" y="5408"/>
              <a:ext cx="4396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统计截止至</a:t>
              </a:r>
              <a:r>
                <a:rPr lang="en-US" alt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2021</a:t>
              </a: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</a:t>
              </a:r>
              <a:r>
                <a:rPr lang="en-US" alt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11</a:t>
              </a: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</a:t>
              </a:r>
              <a:r>
                <a:rPr lang="en-US" alt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23</a:t>
              </a: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日</a:t>
              </a:r>
              <a:endPara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4787" y="6432"/>
              <a:ext cx="0" cy="1432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2678" y="7333"/>
              <a:ext cx="110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起</a:t>
              </a:r>
              <a:endPara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6711" y="7333"/>
              <a:ext cx="110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人次</a:t>
              </a:r>
              <a:endPara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9722" y="4220"/>
              <a:ext cx="8936" cy="4178"/>
            </a:xfrm>
            <a:prstGeom prst="roundRect">
              <a:avLst>
                <a:gd name="adj" fmla="val 4377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409" y="4639"/>
              <a:ext cx="55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sz="2800" b="1">
                  <a:solidFill>
                    <a:srgbClr val="0055A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事件</a:t>
              </a:r>
              <a:r>
                <a:rPr lang="zh-CN" sz="2800" b="1">
                  <a:solidFill>
                    <a:srgbClr val="0055A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发生占比</a:t>
              </a:r>
              <a:endParaRPr lang="zh-CN" sz="2800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449" y="6239"/>
              <a:ext cx="4396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altLang="en-US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广东省总量</a:t>
              </a:r>
              <a:r>
                <a:rPr lang="zh-CN" altLang="en-US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占比</a:t>
              </a:r>
              <a:endPara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0377" y="6726"/>
              <a:ext cx="2974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en-US" altLang="zh-CN" sz="4800" b="1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43.10</a:t>
              </a:r>
              <a:endParaRPr lang="en-US" altLang="zh-CN" sz="48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0449" y="5408"/>
              <a:ext cx="4396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统计截止至</a:t>
              </a:r>
              <a:r>
                <a:rPr lang="en-US" alt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2021</a:t>
              </a: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年</a:t>
              </a:r>
              <a:r>
                <a:rPr lang="en-US" alt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11</a:t>
              </a: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月</a:t>
              </a:r>
              <a:r>
                <a:rPr lang="en-US" alt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23</a:t>
              </a:r>
              <a:r>
                <a:rPr lang="zh-CN" altLang="en-US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日</a:t>
              </a:r>
              <a:endParaRPr lang="zh-CN" altLang="en-US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3298" y="7333"/>
              <a:ext cx="110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indent="0" algn="just" fontAlgn="auto">
                <a:lnSpc>
                  <a:spcPct val="100000"/>
                </a:lnSpc>
              </a:pPr>
              <a:r>
                <a:rPr lang="en-US" altLang="zh-CN" sz="160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%</a:t>
              </a:r>
              <a:endParaRPr lang="en-US" altLang="zh-CN" sz="160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31" name="图片 30" descr="新冠疫情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4" y="4716"/>
              <a:ext cx="1324" cy="1324"/>
            </a:xfrm>
            <a:prstGeom prst="rect">
              <a:avLst/>
            </a:prstGeom>
          </p:spPr>
        </p:pic>
        <p:pic>
          <p:nvPicPr>
            <p:cNvPr id="33" name="图片 32" descr="比例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83" y="4577"/>
              <a:ext cx="1602" cy="160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cameron-smith-1090467-unsplash"/>
          <p:cNvPicPr>
            <a:picLocks noChangeAspect="1"/>
          </p:cNvPicPr>
          <p:nvPr/>
        </p:nvPicPr>
        <p:blipFill>
          <a:blip r:embed="rId1"/>
          <a:srcRect t="25563" b="3185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635" y="-635"/>
            <a:ext cx="12192635" cy="603123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79195" y="1214755"/>
            <a:ext cx="10168890" cy="2009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30000"/>
              </a:lnSpc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4月15日，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华帝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轮从印度巴拉迪布港开出后，航行途中该轮船长在船上去世，船长死亡前有发热等症状。船东跟印尼、马来西亚，新加坡等国家沟通，均不同意进港处理去世船长尸体。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月7日，“华帝”轮抵广州桂山锚地，利比里亚及罗马尼亚多次发出照会，要求处理去世船长遗体。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9195" y="3920490"/>
            <a:ext cx="10168890" cy="1050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30000"/>
              </a:lnSpc>
            </a:pP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7月6日，“杰森”轮出现4名船员发烧并伴有干咳等症状，东莞市海昌码头因此表示拒绝此船靠泊。</a:t>
            </a:r>
            <a:endParaRPr 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845" y="871855"/>
            <a:ext cx="64452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30000"/>
              </a:lnSpc>
            </a:pPr>
            <a:r>
              <a:rPr 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endParaRPr lang="en-US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845" y="3577590"/>
            <a:ext cx="64452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just" fontAlgn="auto">
              <a:lnSpc>
                <a:spcPct val="130000"/>
              </a:lnSpc>
            </a:pPr>
            <a:r>
              <a:rPr lang="en-US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·</a:t>
            </a:r>
            <a:endParaRPr lang="en-US" altLang="zh-CN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84410" y="5598795"/>
            <a:ext cx="1997075" cy="3308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r" fontAlgn="auto">
              <a:lnSpc>
                <a:spcPct val="130000"/>
              </a:lnSpc>
            </a:pPr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资料图，图文无关）</a:t>
            </a:r>
            <a:endParaRPr 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ngey-injury-law-firm-nSpj-Z12lX0-unsplash"/>
          <p:cNvPicPr>
            <a:picLocks noChangeAspect="1"/>
          </p:cNvPicPr>
          <p:nvPr/>
        </p:nvPicPr>
        <p:blipFill>
          <a:blip r:embed="rId1"/>
          <a:srcRect t="13616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635" y="6030595"/>
            <a:ext cx="12192635" cy="8274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 descr="header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55" y="6206490"/>
            <a:ext cx="2039620" cy="474980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6101715" y="6277610"/>
            <a:ext cx="0" cy="3333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282055" y="6258560"/>
            <a:ext cx="2670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55A2"/>
                </a:solidFill>
                <a:latin typeface="微软雅黑" panose="020B0503020204020204" charset="-122"/>
                <a:ea typeface="微软雅黑" panose="020B0503020204020204" charset="-122"/>
              </a:rPr>
              <a:t>第四届广州海法论坛</a:t>
            </a:r>
            <a:endParaRPr lang="zh-CN" altLang="en-US" b="1">
              <a:solidFill>
                <a:srgbClr val="0055A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635" y="-635"/>
            <a:ext cx="12192635" cy="603123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30580" y="1800860"/>
            <a:ext cx="10529570" cy="2651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812800" algn="just" fontAlgn="auto">
              <a:lnSpc>
                <a:spcPct val="130000"/>
              </a:lnSpc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在没有全球通用的上位法明确指引的前提下，由于疫情防控而有可能造成与现有的法律法规相冲突，这是值得法律界去研究、分析、探讨的一个领域。</a:t>
            </a:r>
            <a:r>
              <a:rPr 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我希望，在座的法律界人士可以开展深入研究，弹性处理相关问题。</a:t>
            </a:r>
            <a:endParaRPr 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8895,&quot;width&quot;:1845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1371</Words>
  <Application>WPS 演示</Application>
  <PresentationFormat>宽屏</PresentationFormat>
  <Paragraphs>177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WechatEditor Admin</dc:creator>
  <cp:lastModifiedBy>猫小生JerryChen</cp:lastModifiedBy>
  <cp:revision>106</cp:revision>
  <dcterms:created xsi:type="dcterms:W3CDTF">2021-11-26T03:04:00Z</dcterms:created>
  <dcterms:modified xsi:type="dcterms:W3CDTF">2021-11-26T09:28:51Z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3A7D2918B66D40CA84E5B840826ED831</vt:lpwstr>
  </property>
  <property fmtid="{D5CDD505-2E9C-101B-9397-08002B2CF9AE}" pid="3" name="KSOProductBuildVer">
    <vt:lpwstr>2052-11.1.0.11045</vt:lpwstr>
  </property>
</Properties>
</file>