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322" r:id="rId3"/>
    <p:sldId id="257" r:id="rId4"/>
    <p:sldId id="302" r:id="rId5"/>
    <p:sldId id="304" r:id="rId6"/>
    <p:sldId id="323" r:id="rId7"/>
    <p:sldId id="277" r:id="rId8"/>
    <p:sldId id="303" r:id="rId9"/>
    <p:sldId id="345" r:id="rId10"/>
    <p:sldId id="305" r:id="rId11"/>
    <p:sldId id="306" r:id="rId12"/>
    <p:sldId id="346" r:id="rId13"/>
    <p:sldId id="267" r:id="rId14"/>
    <p:sldId id="309" r:id="rId15"/>
    <p:sldId id="308" r:id="rId16"/>
    <p:sldId id="310" r:id="rId17"/>
    <p:sldId id="311" r:id="rId18"/>
    <p:sldId id="26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50B0"/>
    <a:srgbClr val="02237C"/>
    <a:srgbClr val="0E4DAF"/>
    <a:srgbClr val="3C8EED"/>
    <a:srgbClr val="0F3C9A"/>
    <a:srgbClr val="404040"/>
    <a:srgbClr val="0053A3"/>
    <a:srgbClr val="ECECEC"/>
    <a:srgbClr val="45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8" autoAdjust="0"/>
    <p:restoredTop sz="94660"/>
  </p:normalViewPr>
  <p:slideViewPr>
    <p:cSldViewPr snapToGrid="0">
      <p:cViewPr varScale="1">
        <p:scale>
          <a:sx n="74" d="100"/>
          <a:sy n="74" d="100"/>
        </p:scale>
        <p:origin x="4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F98C7-9395-4E9A-96EC-DE4C39432AA7}" type="datetimeFigureOut">
              <a:rPr lang="zh-CN" altLang="en-US" smtClean="0"/>
              <a:t>2020-11-10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64DB0-CCE3-4363-801A-A01AADC6398D}" type="slidenum">
              <a:rPr lang="zh-CN" altLang="en-US" smtClean="0"/>
              <a:t>‹#›</a:t>
            </a:fld>
            <a:endParaRPr lang="zh-CN" altLang="en-US"/>
          </a:p>
        </p:txBody>
      </p:sp>
    </p:spTree>
    <p:extLst>
      <p:ext uri="{BB962C8B-B14F-4D97-AF65-F5344CB8AC3E}">
        <p14:creationId xmlns:p14="http://schemas.microsoft.com/office/powerpoint/2010/main" val="424191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t>2020-11-10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C821-51AF-415E-BF5B-CDCDE3466362}" type="datetime1">
              <a:rPr lang="zh-CN" altLang="en-US" smtClean="0"/>
              <a:t>2020-11-10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1E7F-84B6-4064-9D4E-CC7D244BCA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406889"/>
            <a:ext cx="12192000" cy="972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12215" y="2508885"/>
            <a:ext cx="10284460" cy="768350"/>
          </a:xfrm>
          <a:prstGeom prst="rect">
            <a:avLst/>
          </a:prstGeom>
          <a:noFill/>
        </p:spPr>
        <p:txBody>
          <a:bodyPr wrap="square" rtlCol="0">
            <a:spAutoFit/>
          </a:bodyPr>
          <a:lstStyle/>
          <a:p>
            <a:r>
              <a:rPr lang="zh-CN" altLang="en-US" sz="4400" b="1" dirty="0">
                <a:solidFill>
                  <a:schemeClr val="bg1"/>
                </a:solidFill>
              </a:rPr>
              <a:t>对《海商法修改送审稿》有关问题的意见</a:t>
            </a:r>
          </a:p>
        </p:txBody>
      </p:sp>
      <p:sp>
        <p:nvSpPr>
          <p:cNvPr id="12" name="文本框 11"/>
          <p:cNvSpPr txBox="1"/>
          <p:nvPr/>
        </p:nvSpPr>
        <p:spPr>
          <a:xfrm>
            <a:off x="3339465" y="4495165"/>
            <a:ext cx="3522980" cy="368300"/>
          </a:xfrm>
          <a:prstGeom prst="rect">
            <a:avLst/>
          </a:prstGeom>
          <a:noFill/>
        </p:spPr>
        <p:txBody>
          <a:bodyPr wrap="square" rtlCol="0">
            <a:spAutoFit/>
          </a:bodyPr>
          <a:lstStyle/>
          <a:p>
            <a:r>
              <a:rPr lang="zh-CN" altLang="en-US" b="1" dirty="0" smtClean="0">
                <a:solidFill>
                  <a:srgbClr val="453D3A"/>
                </a:solidFill>
              </a:rPr>
              <a:t>演讲人：许光玉</a:t>
            </a:r>
            <a:endParaRPr lang="zh-CN" altLang="en-US" b="1" dirty="0">
              <a:solidFill>
                <a:srgbClr val="453D3A"/>
              </a:solidFill>
            </a:endParaRPr>
          </a:p>
        </p:txBody>
      </p:sp>
      <p:sp>
        <p:nvSpPr>
          <p:cNvPr id="13" name="文本框 12"/>
          <p:cNvSpPr txBox="1"/>
          <p:nvPr/>
        </p:nvSpPr>
        <p:spPr>
          <a:xfrm>
            <a:off x="5812155" y="4495165"/>
            <a:ext cx="3349625" cy="368300"/>
          </a:xfrm>
          <a:prstGeom prst="rect">
            <a:avLst/>
          </a:prstGeom>
          <a:noFill/>
        </p:spPr>
        <p:txBody>
          <a:bodyPr wrap="square" rtlCol="0">
            <a:spAutoFit/>
          </a:bodyPr>
          <a:lstStyle/>
          <a:p>
            <a:r>
              <a:rPr lang="zh-CN" altLang="en-US" b="1" dirty="0">
                <a:solidFill>
                  <a:srgbClr val="453D3A"/>
                </a:solidFill>
              </a:rPr>
              <a:t>广东海建律师事务所 主任</a:t>
            </a:r>
          </a:p>
        </p:txBody>
      </p:sp>
      <p:sp>
        <p:nvSpPr>
          <p:cNvPr id="15" name="矩形 14"/>
          <p:cNvSpPr/>
          <p:nvPr/>
        </p:nvSpPr>
        <p:spPr>
          <a:xfrm>
            <a:off x="11172674" y="196423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171223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stretch>
            <a:fillRect/>
          </a:stretch>
        </p:blipFill>
        <p:spPr>
          <a:xfrm>
            <a:off x="367030" y="339725"/>
            <a:ext cx="6005830" cy="1120775"/>
          </a:xfrm>
          <a:prstGeom prst="rect">
            <a:avLst/>
          </a:prstGeom>
        </p:spPr>
      </p:pic>
      <p:pic>
        <p:nvPicPr>
          <p:cNvPr id="9" name="图片 8"/>
          <p:cNvPicPr>
            <a:picLocks noChangeAspect="1"/>
          </p:cNvPicPr>
          <p:nvPr/>
        </p:nvPicPr>
        <p:blipFill>
          <a:blip r:embed="rId3"/>
          <a:stretch>
            <a:fillRect/>
          </a:stretch>
        </p:blipFill>
        <p:spPr>
          <a:xfrm>
            <a:off x="6717030" y="0"/>
            <a:ext cx="5474970" cy="146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flipH="1" flipV="1">
            <a:off x="12192000" y="6712585"/>
            <a:ext cx="614680" cy="299085"/>
          </a:xfrm>
        </p:spPr>
        <p:txBody>
          <a:bodyPr/>
          <a:lstStyle/>
          <a:p>
            <a:endParaRPr lang="zh-CN" altLang="en-US" dirty="0"/>
          </a:p>
        </p:txBody>
      </p:sp>
      <p:sp>
        <p:nvSpPr>
          <p:cNvPr id="3" name="文本框 2"/>
          <p:cNvSpPr txBox="1"/>
          <p:nvPr/>
        </p:nvSpPr>
        <p:spPr>
          <a:xfrm>
            <a:off x="7160895" y="5542280"/>
            <a:ext cx="2907665" cy="521970"/>
          </a:xfrm>
          <a:prstGeom prst="rect">
            <a:avLst/>
          </a:prstGeom>
          <a:noFill/>
        </p:spPr>
        <p:txBody>
          <a:bodyPr wrap="square" rtlCol="0">
            <a:spAutoFit/>
          </a:bodyPr>
          <a:lstStyle/>
          <a:p>
            <a:endParaRPr lang="zh-CN" altLang="en-US" sz="2800"/>
          </a:p>
        </p:txBody>
      </p:sp>
      <p:sp>
        <p:nvSpPr>
          <p:cNvPr id="16" name="文本框 15"/>
          <p:cNvSpPr txBox="1"/>
          <p:nvPr/>
        </p:nvSpPr>
        <p:spPr>
          <a:xfrm>
            <a:off x="8046085" y="5389880"/>
            <a:ext cx="2316480" cy="460375"/>
          </a:xfrm>
          <a:prstGeom prst="rect">
            <a:avLst/>
          </a:prstGeom>
          <a:noFill/>
        </p:spPr>
        <p:txBody>
          <a:bodyPr wrap="none" rtlCol="0" anchor="t">
            <a:spAutoFit/>
          </a:bodyPr>
          <a:lstStyle/>
          <a:p>
            <a:r>
              <a:rPr lang="zh-CN" altLang="zh-CN" sz="2400" b="1" u="sng" dirty="0" smtClean="0">
                <a:sym typeface="+mn-ea"/>
              </a:rPr>
              <a:t>何为遇难船舶？</a:t>
            </a:r>
            <a:endParaRPr lang="zh-CN" altLang="en-US" sz="2400"/>
          </a:p>
        </p:txBody>
      </p:sp>
      <p:cxnSp>
        <p:nvCxnSpPr>
          <p:cNvPr id="17" name="直接连接符 16"/>
          <p:cNvCxnSpPr/>
          <p:nvPr/>
        </p:nvCxnSpPr>
        <p:spPr>
          <a:xfrm flipH="1">
            <a:off x="9078595" y="4625975"/>
            <a:ext cx="19050" cy="655955"/>
          </a:xfrm>
          <a:prstGeom prst="line">
            <a:avLst/>
          </a:prstGeom>
          <a:ln>
            <a:solidFill>
              <a:schemeClr val="tx1">
                <a:lumMod val="85000"/>
                <a:lumOff val="1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MH_Title"/>
          <p:cNvSpPr/>
          <p:nvPr>
            <p:custDataLst>
              <p:tags r:id="rId1"/>
            </p:custDataLst>
          </p:nvPr>
        </p:nvSpPr>
        <p:spPr>
          <a:xfrm>
            <a:off x="1164590" y="225425"/>
            <a:ext cx="3194685" cy="902970"/>
          </a:xfrm>
          <a:prstGeom prst="roundRect">
            <a:avLst>
              <a:gd name="adj" fmla="val 91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r>
              <a:rPr lang="zh-CN" altLang="zh-CN" sz="2400" b="1" dirty="0" smtClean="0"/>
              <a:t>有关定义的明确问题</a:t>
            </a:r>
          </a:p>
        </p:txBody>
      </p:sp>
      <p:pic>
        <p:nvPicPr>
          <p:cNvPr id="7" name="图片 6"/>
          <p:cNvPicPr>
            <a:picLocks noChangeAspect="1"/>
          </p:cNvPicPr>
          <p:nvPr/>
        </p:nvPicPr>
        <p:blipFill>
          <a:blip r:embed="rId3"/>
          <a:stretch>
            <a:fillRect/>
          </a:stretch>
        </p:blipFill>
        <p:spPr>
          <a:xfrm>
            <a:off x="427990" y="1874520"/>
            <a:ext cx="5849620" cy="3975735"/>
          </a:xfrm>
          <a:prstGeom prst="rect">
            <a:avLst/>
          </a:prstGeom>
        </p:spPr>
      </p:pic>
      <p:pic>
        <p:nvPicPr>
          <p:cNvPr id="8" name="图片 7"/>
          <p:cNvPicPr>
            <a:picLocks noChangeAspect="1"/>
          </p:cNvPicPr>
          <p:nvPr/>
        </p:nvPicPr>
        <p:blipFill>
          <a:blip r:embed="rId4"/>
          <a:stretch>
            <a:fillRect/>
          </a:stretch>
        </p:blipFill>
        <p:spPr>
          <a:xfrm>
            <a:off x="6499225" y="1128395"/>
            <a:ext cx="5177790" cy="344424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25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5" y="287655"/>
            <a:ext cx="6741160" cy="521970"/>
          </a:xfrm>
          <a:prstGeom prst="rect">
            <a:avLst/>
          </a:prstGeom>
          <a:noFill/>
        </p:spPr>
        <p:txBody>
          <a:bodyPr wrap="square" rtlCol="0">
            <a:spAutoFit/>
          </a:bodyPr>
          <a:lstStyle/>
          <a:p>
            <a:r>
              <a:rPr lang="zh-CN" altLang="en-US" sz="2800" b="1" dirty="0">
                <a:latin typeface="微软雅黑" panose="020B0503020204020204" pitchFamily="34" charset="-122"/>
              </a:rPr>
              <a:t>相关法律规定</a:t>
            </a:r>
          </a:p>
        </p:txBody>
      </p:sp>
      <p:sp>
        <p:nvSpPr>
          <p:cNvPr id="4" name="灯片编号占位符 3"/>
          <p:cNvSpPr>
            <a:spLocks noGrp="1"/>
          </p:cNvSpPr>
          <p:nvPr>
            <p:ph type="sldNum" sz="quarter" idx="12"/>
          </p:nvPr>
        </p:nvSpPr>
        <p:spPr>
          <a:xfrm flipH="1" flipV="1">
            <a:off x="12192000" y="6712585"/>
            <a:ext cx="614680" cy="299085"/>
          </a:xfrm>
        </p:spPr>
        <p:txBody>
          <a:bodyPr/>
          <a:lstStyle/>
          <a:p>
            <a:endParaRPr lang="zh-CN" altLang="en-US" dirty="0"/>
          </a:p>
        </p:txBody>
      </p:sp>
      <p:sp>
        <p:nvSpPr>
          <p:cNvPr id="2" name="文本框 1"/>
          <p:cNvSpPr txBox="1"/>
          <p:nvPr/>
        </p:nvSpPr>
        <p:spPr>
          <a:xfrm>
            <a:off x="1509395" y="1294765"/>
            <a:ext cx="8894445" cy="2306955"/>
          </a:xfrm>
          <a:prstGeom prst="rect">
            <a:avLst/>
          </a:prstGeom>
          <a:noFill/>
        </p:spPr>
        <p:txBody>
          <a:bodyPr wrap="square" rtlCol="0">
            <a:spAutoFit/>
          </a:bodyPr>
          <a:lstStyle/>
          <a:p>
            <a:r>
              <a:rPr lang="zh-CN" altLang="en-US" sz="2400"/>
              <a:t>《最高人民法院关于审理船舶油污损害赔偿纠纷案件若干问题的规定》第二十条</a:t>
            </a:r>
          </a:p>
          <a:p>
            <a:endParaRPr lang="zh-CN" altLang="en-US" sz="2400"/>
          </a:p>
          <a:p>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……对沉没、搁浅、遇难船舶采取起浮、清除或者使之无害措施，船舶所有人对由此发生的费用主张依照海商法第十一章的规定限制赔偿责任的，人民法院不予支持</a:t>
            </a:r>
            <a:r>
              <a:rPr lang="en-US" altLang="zh-CN" sz="2400">
                <a:latin typeface="宋体" panose="02010600030101010101" pitchFamily="2" charset="-122"/>
                <a:ea typeface="宋体" panose="02010600030101010101" pitchFamily="2" charset="-122"/>
              </a:rPr>
              <a:t>”</a:t>
            </a:r>
          </a:p>
        </p:txBody>
      </p:sp>
      <p:sp>
        <p:nvSpPr>
          <p:cNvPr id="6" name="椭圆 5"/>
          <p:cNvSpPr/>
          <p:nvPr/>
        </p:nvSpPr>
        <p:spPr>
          <a:xfrm>
            <a:off x="1053465" y="1433195"/>
            <a:ext cx="220345" cy="210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53465" y="4557395"/>
            <a:ext cx="220345" cy="210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59610" y="4432300"/>
            <a:ext cx="6849110" cy="460375"/>
          </a:xfrm>
          <a:prstGeom prst="rect">
            <a:avLst/>
          </a:prstGeom>
          <a:noFill/>
        </p:spPr>
        <p:txBody>
          <a:bodyPr wrap="square" rtlCol="0" anchor="t">
            <a:spAutoFit/>
          </a:bodyPr>
          <a:lstStyle/>
          <a:p>
            <a:r>
              <a:rPr lang="zh-CN" altLang="en-US" sz="2400"/>
              <a:t>《1976年海事索赔责任限制公约》第二</a:t>
            </a:r>
            <a:r>
              <a:rPr lang="en-US" altLang="zh-CN" sz="2400"/>
              <a:t>.1.(</a:t>
            </a:r>
            <a:r>
              <a:rPr lang="en-US" altLang="zh-CN" sz="2400">
                <a:sym typeface="+mn-ea"/>
              </a:rPr>
              <a:t>4</a:t>
            </a:r>
            <a:r>
              <a:rPr lang="en-US" altLang="zh-CN" sz="2400"/>
              <a:t>)</a:t>
            </a:r>
            <a:r>
              <a:rPr lang="zh-CN" altLang="en-US" sz="2400"/>
              <a:t>条</a:t>
            </a:r>
          </a:p>
        </p:txBody>
      </p:sp>
      <p:sp>
        <p:nvSpPr>
          <p:cNvPr id="12" name="矩形 11"/>
          <p:cNvSpPr/>
          <p:nvPr/>
        </p:nvSpPr>
        <p:spPr>
          <a:xfrm>
            <a:off x="2188845" y="5341620"/>
            <a:ext cx="4901565" cy="645160"/>
          </a:xfrm>
          <a:prstGeom prst="rect">
            <a:avLst/>
          </a:prstGeom>
          <a:noFill/>
          <a:ln>
            <a:noFill/>
          </a:ln>
        </p:spPr>
        <p:txBody>
          <a:bodyPr wrap="square" rtlCol="0" anchor="t">
            <a:spAutoFit/>
          </a:bodyPr>
          <a:lstStyle/>
          <a:p>
            <a:pPr algn="ctr"/>
            <a:r>
              <a:rPr lang="en-US" altLang="zh-CN" sz="3600" b="1">
                <a:solidFill>
                  <a:schemeClr val="accent1"/>
                </a:solidFill>
                <a:effectLst>
                  <a:outerShdw blurRad="38100" dist="25400" dir="5400000" algn="ctr" rotWithShape="0">
                    <a:srgbClr val="6E747A">
                      <a:alpha val="43000"/>
                    </a:srgbClr>
                  </a:outerShdw>
                </a:effectLst>
              </a:rPr>
              <a:t>wrecked ship?</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41500" y="241300"/>
            <a:ext cx="7435215" cy="583565"/>
          </a:xfrm>
          <a:prstGeom prst="rect">
            <a:avLst/>
          </a:prstGeom>
          <a:noFill/>
        </p:spPr>
        <p:txBody>
          <a:bodyPr wrap="square" rtlCol="0">
            <a:spAutoFit/>
          </a:bodyPr>
          <a:lstStyle/>
          <a:p>
            <a:r>
              <a:rPr lang="zh-CN" altLang="en-US" sz="3200" b="1" dirty="0">
                <a:latin typeface="微软雅黑" panose="020B0503020204020204" pitchFamily="34" charset="-122"/>
                <a:sym typeface="+mn-ea"/>
              </a:rPr>
              <a:t>海商法与国内法的协调、发展问题</a:t>
            </a:r>
            <a:endParaRPr lang="zh-CN" altLang="en-US" sz="3200" b="1" dirty="0">
              <a:latin typeface="微软雅黑" panose="020B0503020204020204" pitchFamily="34" charset="-122"/>
            </a:endParaRPr>
          </a:p>
        </p:txBody>
      </p:sp>
      <p:sp>
        <p:nvSpPr>
          <p:cNvPr id="4" name="灯片编号占位符 3"/>
          <p:cNvSpPr>
            <a:spLocks noGrp="1"/>
          </p:cNvSpPr>
          <p:nvPr>
            <p:ph type="sldNum" sz="quarter" idx="12"/>
          </p:nvPr>
        </p:nvSpPr>
        <p:spPr>
          <a:xfrm>
            <a:off x="12604115" y="7066915"/>
            <a:ext cx="543560" cy="88900"/>
          </a:xfrm>
        </p:spPr>
        <p:txBody>
          <a:bodyPr/>
          <a:lstStyle/>
          <a:p>
            <a:endParaRPr lang="zh-CN" altLang="en-US" dirty="0"/>
          </a:p>
        </p:txBody>
      </p:sp>
      <p:grpSp>
        <p:nvGrpSpPr>
          <p:cNvPr id="6" name="组合 5"/>
          <p:cNvGrpSpPr/>
          <p:nvPr/>
        </p:nvGrpSpPr>
        <p:grpSpPr>
          <a:xfrm>
            <a:off x="0" y="3813060"/>
            <a:ext cx="12192672" cy="1532163"/>
            <a:chOff x="0" y="4045470"/>
            <a:chExt cx="12192672" cy="1532163"/>
          </a:xfrm>
        </p:grpSpPr>
        <p:sp>
          <p:nvSpPr>
            <p:cNvPr id="9" name="矩形 8"/>
            <p:cNvSpPr/>
            <p:nvPr/>
          </p:nvSpPr>
          <p:spPr>
            <a:xfrm>
              <a:off x="0" y="4331997"/>
              <a:ext cx="1441349" cy="12456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3" name="矩形 12"/>
            <p:cNvSpPr/>
            <p:nvPr/>
          </p:nvSpPr>
          <p:spPr>
            <a:xfrm>
              <a:off x="2207273" y="4045470"/>
              <a:ext cx="9985399" cy="8882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6" name="矩形 11"/>
            <p:cNvSpPr/>
            <p:nvPr/>
          </p:nvSpPr>
          <p:spPr>
            <a:xfrm flipV="1">
              <a:off x="1427357" y="4047376"/>
              <a:ext cx="779916"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1133668"/>
                <a:gd name="connsiteX1-3" fmla="*/ 1826176 w 1826176"/>
                <a:gd name="connsiteY1-4" fmla="*/ 0 h 1133668"/>
                <a:gd name="connsiteX2-5" fmla="*/ 556249 w 1826176"/>
                <a:gd name="connsiteY2-6" fmla="*/ 1133668 h 1133668"/>
                <a:gd name="connsiteX3-7" fmla="*/ 0 w 1826176"/>
                <a:gd name="connsiteY3-8" fmla="*/ 934227 h 1133668"/>
                <a:gd name="connsiteX4-9" fmla="*/ 0 w 1826176"/>
                <a:gd name="connsiteY4-10" fmla="*/ 0 h 1133668"/>
                <a:gd name="connsiteX0-11" fmla="*/ 0 w 556249"/>
                <a:gd name="connsiteY0-12" fmla="*/ 0 h 1133668"/>
                <a:gd name="connsiteX1-13" fmla="*/ 524763 w 556249"/>
                <a:gd name="connsiteY1-14" fmla="*/ 461865 h 1133668"/>
                <a:gd name="connsiteX2-15" fmla="*/ 556249 w 556249"/>
                <a:gd name="connsiteY2-16" fmla="*/ 1133668 h 1133668"/>
                <a:gd name="connsiteX3-17" fmla="*/ 0 w 556249"/>
                <a:gd name="connsiteY3-18" fmla="*/ 934227 h 1133668"/>
                <a:gd name="connsiteX4-19" fmla="*/ 0 w 556249"/>
                <a:gd name="connsiteY4-20" fmla="*/ 0 h 1133668"/>
                <a:gd name="connsiteX0-21" fmla="*/ 0 w 598230"/>
                <a:gd name="connsiteY0-22" fmla="*/ 0 h 1133668"/>
                <a:gd name="connsiteX1-23" fmla="*/ 598230 w 598230"/>
                <a:gd name="connsiteY1-24" fmla="*/ 493356 h 1133668"/>
                <a:gd name="connsiteX2-25" fmla="*/ 556249 w 598230"/>
                <a:gd name="connsiteY2-26" fmla="*/ 1133668 h 1133668"/>
                <a:gd name="connsiteX3-27" fmla="*/ 0 w 598230"/>
                <a:gd name="connsiteY3-28" fmla="*/ 934227 h 1133668"/>
                <a:gd name="connsiteX4-29" fmla="*/ 0 w 598230"/>
                <a:gd name="connsiteY4-30" fmla="*/ 0 h 1133668"/>
                <a:gd name="connsiteX0-31" fmla="*/ 0 w 608726"/>
                <a:gd name="connsiteY0-32" fmla="*/ 0 h 1154661"/>
                <a:gd name="connsiteX1-33" fmla="*/ 598230 w 608726"/>
                <a:gd name="connsiteY1-34" fmla="*/ 493356 h 1154661"/>
                <a:gd name="connsiteX2-35" fmla="*/ 608726 w 608726"/>
                <a:gd name="connsiteY2-36" fmla="*/ 1154661 h 1154661"/>
                <a:gd name="connsiteX3-37" fmla="*/ 0 w 608726"/>
                <a:gd name="connsiteY3-38" fmla="*/ 934227 h 1154661"/>
                <a:gd name="connsiteX4-39" fmla="*/ 0 w 608726"/>
                <a:gd name="connsiteY4-40" fmla="*/ 0 h 1154661"/>
                <a:gd name="connsiteX0-41" fmla="*/ 0 w 598230"/>
                <a:gd name="connsiteY0-42" fmla="*/ 0 h 1144165"/>
                <a:gd name="connsiteX1-43" fmla="*/ 598230 w 598230"/>
                <a:gd name="connsiteY1-44" fmla="*/ 493356 h 1144165"/>
                <a:gd name="connsiteX2-45" fmla="*/ 577240 w 598230"/>
                <a:gd name="connsiteY2-46" fmla="*/ 1144165 h 1144165"/>
                <a:gd name="connsiteX3-47" fmla="*/ 0 w 598230"/>
                <a:gd name="connsiteY3-48" fmla="*/ 934227 h 1144165"/>
                <a:gd name="connsiteX4-49" fmla="*/ 0 w 598230"/>
                <a:gd name="connsiteY4-50" fmla="*/ 0 h 1144165"/>
                <a:gd name="connsiteX0-51" fmla="*/ 0 w 577240"/>
                <a:gd name="connsiteY0-52" fmla="*/ 0 h 1144165"/>
                <a:gd name="connsiteX1-53" fmla="*/ 559424 w 577240"/>
                <a:gd name="connsiteY1-54" fmla="*/ 493356 h 1144165"/>
                <a:gd name="connsiteX2-55" fmla="*/ 577240 w 577240"/>
                <a:gd name="connsiteY2-56" fmla="*/ 1144165 h 1144165"/>
                <a:gd name="connsiteX3-57" fmla="*/ 0 w 577240"/>
                <a:gd name="connsiteY3-58" fmla="*/ 934227 h 1144165"/>
                <a:gd name="connsiteX4-59" fmla="*/ 0 w 577240"/>
                <a:gd name="connsiteY4-60" fmla="*/ 0 h 1144165"/>
                <a:gd name="connsiteX0-61" fmla="*/ 0 w 584118"/>
                <a:gd name="connsiteY0-62" fmla="*/ 0 h 1144165"/>
                <a:gd name="connsiteX1-63" fmla="*/ 584118 w 584118"/>
                <a:gd name="connsiteY1-64" fmla="*/ 486300 h 1144165"/>
                <a:gd name="connsiteX2-65" fmla="*/ 577240 w 584118"/>
                <a:gd name="connsiteY2-66" fmla="*/ 1144165 h 1144165"/>
                <a:gd name="connsiteX3-67" fmla="*/ 0 w 584118"/>
                <a:gd name="connsiteY3-68" fmla="*/ 934227 h 1144165"/>
                <a:gd name="connsiteX4-69" fmla="*/ 0 w 584118"/>
                <a:gd name="connsiteY4-70" fmla="*/ 0 h 1144165"/>
                <a:gd name="connsiteX0-71" fmla="*/ 0 w 584937"/>
                <a:gd name="connsiteY0-72" fmla="*/ 0 h 1147693"/>
                <a:gd name="connsiteX1-73" fmla="*/ 584118 w 584937"/>
                <a:gd name="connsiteY1-74" fmla="*/ 486300 h 1147693"/>
                <a:gd name="connsiteX2-75" fmla="*/ 584295 w 584937"/>
                <a:gd name="connsiteY2-76" fmla="*/ 1147693 h 1147693"/>
                <a:gd name="connsiteX3-77" fmla="*/ 0 w 584937"/>
                <a:gd name="connsiteY3-78" fmla="*/ 934227 h 1147693"/>
                <a:gd name="connsiteX4-79" fmla="*/ 0 w 584937"/>
                <a:gd name="connsiteY4-80" fmla="*/ 0 h 114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9" name="文本框 18"/>
            <p:cNvSpPr txBox="1"/>
            <p:nvPr/>
          </p:nvSpPr>
          <p:spPr>
            <a:xfrm>
              <a:off x="203363" y="4601469"/>
              <a:ext cx="905510" cy="706755"/>
            </a:xfrm>
            <a:prstGeom prst="rect">
              <a:avLst/>
            </a:prstGeom>
            <a:noFill/>
          </p:spPr>
          <p:txBody>
            <a:bodyPr wrap="none" rtlCol="0">
              <a:spAutoFit/>
            </a:bodyPr>
            <a:lstStyle/>
            <a:p>
              <a:r>
                <a:rPr kumimoji="1" lang="en-US" altLang="zh-CN" sz="4000" b="1" dirty="0">
                  <a:solidFill>
                    <a:srgbClr val="FFFFFF"/>
                  </a:solidFill>
                </a:rPr>
                <a:t>02</a:t>
              </a:r>
              <a:endParaRPr kumimoji="1" lang="zh-CN" altLang="en-US" sz="4000" b="1" dirty="0">
                <a:solidFill>
                  <a:srgbClr val="FFFFFF"/>
                </a:solidFill>
              </a:endParaRPr>
            </a:p>
          </p:txBody>
        </p:sp>
      </p:grpSp>
      <p:grpSp>
        <p:nvGrpSpPr>
          <p:cNvPr id="3" name="组合 2"/>
          <p:cNvGrpSpPr/>
          <p:nvPr/>
        </p:nvGrpSpPr>
        <p:grpSpPr>
          <a:xfrm>
            <a:off x="15240" y="1554052"/>
            <a:ext cx="12177396" cy="1530259"/>
            <a:chOff x="0" y="1343867"/>
            <a:chExt cx="12177396" cy="1530259"/>
          </a:xfrm>
        </p:grpSpPr>
        <p:sp>
          <p:nvSpPr>
            <p:cNvPr id="7" name="矩形 6"/>
            <p:cNvSpPr/>
            <p:nvPr/>
          </p:nvSpPr>
          <p:spPr>
            <a:xfrm>
              <a:off x="0" y="1343867"/>
              <a:ext cx="1441349" cy="1245636"/>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0" name="矩形 9"/>
            <p:cNvSpPr/>
            <p:nvPr/>
          </p:nvSpPr>
          <p:spPr>
            <a:xfrm>
              <a:off x="2198699" y="1959869"/>
              <a:ext cx="9978697" cy="88822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4" name="矩形 11"/>
            <p:cNvSpPr/>
            <p:nvPr/>
          </p:nvSpPr>
          <p:spPr>
            <a:xfrm>
              <a:off x="1436362" y="1343869"/>
              <a:ext cx="779916"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1133668"/>
                <a:gd name="connsiteX1-3" fmla="*/ 1826176 w 1826176"/>
                <a:gd name="connsiteY1-4" fmla="*/ 0 h 1133668"/>
                <a:gd name="connsiteX2-5" fmla="*/ 556249 w 1826176"/>
                <a:gd name="connsiteY2-6" fmla="*/ 1133668 h 1133668"/>
                <a:gd name="connsiteX3-7" fmla="*/ 0 w 1826176"/>
                <a:gd name="connsiteY3-8" fmla="*/ 934227 h 1133668"/>
                <a:gd name="connsiteX4-9" fmla="*/ 0 w 1826176"/>
                <a:gd name="connsiteY4-10" fmla="*/ 0 h 1133668"/>
                <a:gd name="connsiteX0-11" fmla="*/ 0 w 556249"/>
                <a:gd name="connsiteY0-12" fmla="*/ 0 h 1133668"/>
                <a:gd name="connsiteX1-13" fmla="*/ 524763 w 556249"/>
                <a:gd name="connsiteY1-14" fmla="*/ 461865 h 1133668"/>
                <a:gd name="connsiteX2-15" fmla="*/ 556249 w 556249"/>
                <a:gd name="connsiteY2-16" fmla="*/ 1133668 h 1133668"/>
                <a:gd name="connsiteX3-17" fmla="*/ 0 w 556249"/>
                <a:gd name="connsiteY3-18" fmla="*/ 934227 h 1133668"/>
                <a:gd name="connsiteX4-19" fmla="*/ 0 w 556249"/>
                <a:gd name="connsiteY4-20" fmla="*/ 0 h 1133668"/>
                <a:gd name="connsiteX0-21" fmla="*/ 0 w 598230"/>
                <a:gd name="connsiteY0-22" fmla="*/ 0 h 1133668"/>
                <a:gd name="connsiteX1-23" fmla="*/ 598230 w 598230"/>
                <a:gd name="connsiteY1-24" fmla="*/ 493356 h 1133668"/>
                <a:gd name="connsiteX2-25" fmla="*/ 556249 w 598230"/>
                <a:gd name="connsiteY2-26" fmla="*/ 1133668 h 1133668"/>
                <a:gd name="connsiteX3-27" fmla="*/ 0 w 598230"/>
                <a:gd name="connsiteY3-28" fmla="*/ 934227 h 1133668"/>
                <a:gd name="connsiteX4-29" fmla="*/ 0 w 598230"/>
                <a:gd name="connsiteY4-30" fmla="*/ 0 h 1133668"/>
                <a:gd name="connsiteX0-31" fmla="*/ 0 w 608726"/>
                <a:gd name="connsiteY0-32" fmla="*/ 0 h 1154661"/>
                <a:gd name="connsiteX1-33" fmla="*/ 598230 w 608726"/>
                <a:gd name="connsiteY1-34" fmla="*/ 493356 h 1154661"/>
                <a:gd name="connsiteX2-35" fmla="*/ 608726 w 608726"/>
                <a:gd name="connsiteY2-36" fmla="*/ 1154661 h 1154661"/>
                <a:gd name="connsiteX3-37" fmla="*/ 0 w 608726"/>
                <a:gd name="connsiteY3-38" fmla="*/ 934227 h 1154661"/>
                <a:gd name="connsiteX4-39" fmla="*/ 0 w 608726"/>
                <a:gd name="connsiteY4-40" fmla="*/ 0 h 1154661"/>
                <a:gd name="connsiteX0-41" fmla="*/ 0 w 598230"/>
                <a:gd name="connsiteY0-42" fmla="*/ 0 h 1144165"/>
                <a:gd name="connsiteX1-43" fmla="*/ 598230 w 598230"/>
                <a:gd name="connsiteY1-44" fmla="*/ 493356 h 1144165"/>
                <a:gd name="connsiteX2-45" fmla="*/ 577240 w 598230"/>
                <a:gd name="connsiteY2-46" fmla="*/ 1144165 h 1144165"/>
                <a:gd name="connsiteX3-47" fmla="*/ 0 w 598230"/>
                <a:gd name="connsiteY3-48" fmla="*/ 934227 h 1144165"/>
                <a:gd name="connsiteX4-49" fmla="*/ 0 w 598230"/>
                <a:gd name="connsiteY4-50" fmla="*/ 0 h 1144165"/>
                <a:gd name="connsiteX0-51" fmla="*/ 0 w 577240"/>
                <a:gd name="connsiteY0-52" fmla="*/ 0 h 1144165"/>
                <a:gd name="connsiteX1-53" fmla="*/ 559424 w 577240"/>
                <a:gd name="connsiteY1-54" fmla="*/ 493356 h 1144165"/>
                <a:gd name="connsiteX2-55" fmla="*/ 577240 w 577240"/>
                <a:gd name="connsiteY2-56" fmla="*/ 1144165 h 1144165"/>
                <a:gd name="connsiteX3-57" fmla="*/ 0 w 577240"/>
                <a:gd name="connsiteY3-58" fmla="*/ 934227 h 1144165"/>
                <a:gd name="connsiteX4-59" fmla="*/ 0 w 577240"/>
                <a:gd name="connsiteY4-60" fmla="*/ 0 h 1144165"/>
                <a:gd name="connsiteX0-61" fmla="*/ 0 w 584118"/>
                <a:gd name="connsiteY0-62" fmla="*/ 0 h 1144165"/>
                <a:gd name="connsiteX1-63" fmla="*/ 584118 w 584118"/>
                <a:gd name="connsiteY1-64" fmla="*/ 486300 h 1144165"/>
                <a:gd name="connsiteX2-65" fmla="*/ 577240 w 584118"/>
                <a:gd name="connsiteY2-66" fmla="*/ 1144165 h 1144165"/>
                <a:gd name="connsiteX3-67" fmla="*/ 0 w 584118"/>
                <a:gd name="connsiteY3-68" fmla="*/ 934227 h 1144165"/>
                <a:gd name="connsiteX4-69" fmla="*/ 0 w 584118"/>
                <a:gd name="connsiteY4-70" fmla="*/ 0 h 1144165"/>
                <a:gd name="connsiteX0-71" fmla="*/ 0 w 584937"/>
                <a:gd name="connsiteY0-72" fmla="*/ 0 h 1147693"/>
                <a:gd name="connsiteX1-73" fmla="*/ 584118 w 584937"/>
                <a:gd name="connsiteY1-74" fmla="*/ 486300 h 1147693"/>
                <a:gd name="connsiteX2-75" fmla="*/ 584295 w 584937"/>
                <a:gd name="connsiteY2-76" fmla="*/ 1147693 h 1147693"/>
                <a:gd name="connsiteX3-77" fmla="*/ 0 w 584937"/>
                <a:gd name="connsiteY3-78" fmla="*/ 934227 h 1147693"/>
                <a:gd name="connsiteX4-79" fmla="*/ 0 w 584937"/>
                <a:gd name="connsiteY4-80" fmla="*/ 0 h 114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7" name="文本框 16"/>
            <p:cNvSpPr txBox="1"/>
            <p:nvPr/>
          </p:nvSpPr>
          <p:spPr>
            <a:xfrm>
              <a:off x="203363" y="1515885"/>
              <a:ext cx="905510" cy="706755"/>
            </a:xfrm>
            <a:prstGeom prst="rect">
              <a:avLst/>
            </a:prstGeom>
            <a:noFill/>
          </p:spPr>
          <p:txBody>
            <a:bodyPr wrap="none" rtlCol="0">
              <a:spAutoFit/>
            </a:bodyPr>
            <a:lstStyle/>
            <a:p>
              <a:r>
                <a:rPr kumimoji="1" lang="en-US" altLang="zh-CN" sz="4000" b="1" dirty="0">
                  <a:solidFill>
                    <a:srgbClr val="FFFFFF"/>
                  </a:solidFill>
                </a:rPr>
                <a:t>01</a:t>
              </a:r>
              <a:endParaRPr kumimoji="1" lang="zh-CN" altLang="en-US" sz="4000" b="1" dirty="0">
                <a:solidFill>
                  <a:srgbClr val="FFFFFF"/>
                </a:solidFill>
              </a:endParaRPr>
            </a:p>
          </p:txBody>
        </p:sp>
        <p:sp>
          <p:nvSpPr>
            <p:cNvPr id="20" name="矩形 19"/>
            <p:cNvSpPr/>
            <p:nvPr/>
          </p:nvSpPr>
          <p:spPr>
            <a:xfrm>
              <a:off x="2736663" y="2078378"/>
              <a:ext cx="8937223" cy="650875"/>
            </a:xfrm>
            <a:prstGeom prst="rect">
              <a:avLst/>
            </a:prstGeom>
          </p:spPr>
          <p:txBody>
            <a:bodyPr wrap="square">
              <a:spAutoFit/>
            </a:bodyPr>
            <a:lstStyle/>
            <a:p>
              <a:pPr>
                <a:lnSpc>
                  <a:spcPct val="130000"/>
                </a:lnSpc>
              </a:pPr>
              <a:r>
                <a:rPr lang="en-US" altLang="zh-CN" sz="2400" b="1" dirty="0">
                  <a:solidFill>
                    <a:srgbClr val="FFFFFF"/>
                  </a:solidFill>
                  <a:latin typeface="微软雅黑" panose="020B0503020204020204" pitchFamily="34" charset="-122"/>
                </a:rPr>
                <a:t>  </a:t>
              </a:r>
              <a:r>
                <a:rPr lang="en-US" altLang="zh-CN" sz="2800" b="1" dirty="0">
                  <a:solidFill>
                    <a:srgbClr val="FFFFFF"/>
                  </a:solidFill>
                  <a:latin typeface="微软雅黑" panose="020B0503020204020204" pitchFamily="34" charset="-122"/>
                </a:rPr>
                <a:t> </a:t>
              </a:r>
              <a:r>
                <a:rPr lang="zh-CN" altLang="en-US" sz="2800" b="1" dirty="0">
                  <a:solidFill>
                    <a:srgbClr val="FFFFFF"/>
                  </a:solidFill>
                  <a:latin typeface="微软雅黑" panose="020B0503020204020204" pitchFamily="34" charset="-122"/>
                </a:rPr>
                <a:t>船舶权属争议问题</a:t>
              </a:r>
            </a:p>
          </p:txBody>
        </p:sp>
      </p:grpSp>
      <p:sp>
        <p:nvSpPr>
          <p:cNvPr id="31" name="文本框 30"/>
          <p:cNvSpPr txBox="1"/>
          <p:nvPr/>
        </p:nvSpPr>
        <p:spPr>
          <a:xfrm>
            <a:off x="8054975" y="5285105"/>
            <a:ext cx="2931795" cy="1753235"/>
          </a:xfrm>
          <a:prstGeom prst="rect">
            <a:avLst/>
          </a:prstGeom>
          <a:noFill/>
          <a:ln>
            <a:noFill/>
          </a:ln>
        </p:spPr>
        <p:txBody>
          <a:bodyPr wrap="square" rtlCol="0">
            <a:spAutoFit/>
          </a:bodyPr>
          <a:lstStyle/>
          <a:p>
            <a:pPr algn="ctr"/>
            <a:r>
              <a:rPr lang="en-US" altLang="zh-CN" sz="54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  two</a:t>
            </a:r>
          </a:p>
        </p:txBody>
      </p:sp>
      <p:sp>
        <p:nvSpPr>
          <p:cNvPr id="2" name="文本框 1"/>
          <p:cNvSpPr txBox="1"/>
          <p:nvPr/>
        </p:nvSpPr>
        <p:spPr>
          <a:xfrm>
            <a:off x="2958465" y="3291205"/>
            <a:ext cx="3560445" cy="521970"/>
          </a:xfrm>
          <a:prstGeom prst="rect">
            <a:avLst/>
          </a:prstGeom>
          <a:noFill/>
        </p:spPr>
        <p:txBody>
          <a:bodyPr wrap="square" rtlCol="0">
            <a:spAutoFit/>
          </a:bodyPr>
          <a:lstStyle/>
          <a:p>
            <a:pPr algn="ctr"/>
            <a:r>
              <a:rPr kumimoji="1" lang="zh-CN" altLang="en-US" sz="2800" b="1">
                <a:solidFill>
                  <a:srgbClr val="FFFFFF"/>
                </a:solidFill>
                <a:sym typeface="+mn-ea"/>
              </a:rPr>
              <a:t>双轨制问题</a:t>
            </a:r>
          </a:p>
        </p:txBody>
      </p:sp>
      <p:sp>
        <p:nvSpPr>
          <p:cNvPr id="23" name="文本框 22"/>
          <p:cNvSpPr txBox="1"/>
          <p:nvPr/>
        </p:nvSpPr>
        <p:spPr>
          <a:xfrm>
            <a:off x="2958465" y="4099560"/>
            <a:ext cx="3606165" cy="521970"/>
          </a:xfrm>
          <a:prstGeom prst="rect">
            <a:avLst/>
          </a:prstGeom>
          <a:noFill/>
        </p:spPr>
        <p:txBody>
          <a:bodyPr wrap="square" rtlCol="0">
            <a:spAutoFit/>
          </a:bodyPr>
          <a:lstStyle/>
          <a:p>
            <a:r>
              <a:rPr kumimoji="1" lang="en-US" altLang="zh-CN" sz="2800" b="1">
                <a:solidFill>
                  <a:srgbClr val="FFFFFF"/>
                </a:solidFill>
              </a:rPr>
              <a:t> </a:t>
            </a:r>
            <a:r>
              <a:rPr kumimoji="1" lang="zh-CN" altLang="en-US" sz="2800" b="1">
                <a:solidFill>
                  <a:srgbClr val="FFFFFF"/>
                </a:solidFill>
              </a:rPr>
              <a:t>摒弃双轨制问题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50" presetClass="entr" presetSubtype="0" decel="100000" fill="hold" grpId="0" nodeType="withEffect">
                                  <p:stCondLst>
                                    <p:cond delay="1200"/>
                                  </p:stCondLst>
                                  <p:iterate type="lt">
                                    <p:tmPct val="10000"/>
                                  </p:iterate>
                                  <p:childTnLst>
                                    <p:set>
                                      <p:cBhvr>
                                        <p:cTn id="12" dur="1" fill="hold">
                                          <p:stCondLst>
                                            <p:cond delay="0"/>
                                          </p:stCondLst>
                                        </p:cTn>
                                        <p:tgtEl>
                                          <p:spTgt spid="31"/>
                                        </p:tgtEl>
                                        <p:attrNameLst>
                                          <p:attrName>style.visibility</p:attrName>
                                        </p:attrNameLst>
                                      </p:cBhvr>
                                      <p:to>
                                        <p:strVal val="visible"/>
                                      </p:to>
                                    </p:set>
                                    <p:anim calcmode="lin" valueType="num">
                                      <p:cBhvr>
                                        <p:cTn id="13" dur="750" fill="hold"/>
                                        <p:tgtEl>
                                          <p:spTgt spid="31"/>
                                        </p:tgtEl>
                                        <p:attrNameLst>
                                          <p:attrName>ppt_w</p:attrName>
                                        </p:attrNameLst>
                                      </p:cBhvr>
                                      <p:tavLst>
                                        <p:tav tm="0">
                                          <p:val>
                                            <p:strVal val="#ppt_w+.3"/>
                                          </p:val>
                                        </p:tav>
                                        <p:tav tm="100000">
                                          <p:val>
                                            <p:strVal val="#ppt_w"/>
                                          </p:val>
                                        </p:tav>
                                      </p:tavLst>
                                    </p:anim>
                                    <p:anim calcmode="lin" valueType="num">
                                      <p:cBhvr>
                                        <p:cTn id="14" dur="750" fill="hold"/>
                                        <p:tgtEl>
                                          <p:spTgt spid="31"/>
                                        </p:tgtEl>
                                        <p:attrNameLst>
                                          <p:attrName>ppt_h</p:attrName>
                                        </p:attrNameLst>
                                      </p:cBhvr>
                                      <p:tavLst>
                                        <p:tav tm="0">
                                          <p:val>
                                            <p:strVal val="#ppt_h"/>
                                          </p:val>
                                        </p:tav>
                                        <p:tav tm="100000">
                                          <p:val>
                                            <p:strVal val="#ppt_h"/>
                                          </p:val>
                                        </p:tav>
                                      </p:tavLst>
                                    </p:anim>
                                    <p:animEffect transition="in" filter="fade">
                                      <p:cBhvr>
                                        <p:cTn id="15"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flipV="1">
            <a:off x="11833860" y="6971030"/>
            <a:ext cx="358140" cy="76200"/>
          </a:xfrm>
        </p:spPr>
        <p:txBody>
          <a:bodyPr/>
          <a:lstStyle/>
          <a:p>
            <a:endParaRPr lang="zh-CN" altLang="en-US" dirty="0"/>
          </a:p>
        </p:txBody>
      </p:sp>
      <p:sp>
        <p:nvSpPr>
          <p:cNvPr id="13" name="矩形 12"/>
          <p:cNvSpPr/>
          <p:nvPr/>
        </p:nvSpPr>
        <p:spPr>
          <a:xfrm>
            <a:off x="4951095" y="1884045"/>
            <a:ext cx="2077085" cy="737235"/>
          </a:xfrm>
          <a:prstGeom prst="rect">
            <a:avLst/>
          </a:prstGeom>
        </p:spPr>
        <p:txBody>
          <a:bodyPr wrap="square">
            <a:spAutoFit/>
          </a:bodyPr>
          <a:lstStyle/>
          <a:p>
            <a:pPr>
              <a:lnSpc>
                <a:spcPct val="150000"/>
              </a:lnSpc>
            </a:pPr>
            <a:r>
              <a:rPr lang="en-US" altLang="zh-CN" sz="2800" b="1" dirty="0" smtClean="0">
                <a:solidFill>
                  <a:schemeClr val="bg1"/>
                </a:solidFill>
                <a:latin typeface="Times New Roman" panose="02020603050405020304" pitchFamily="18" charset="0"/>
                <a:cs typeface="Times New Roman" panose="02020603050405020304" pitchFamily="18" charset="0"/>
              </a:rPr>
              <a:t>02</a:t>
            </a:r>
          </a:p>
        </p:txBody>
      </p:sp>
      <p:sp>
        <p:nvSpPr>
          <p:cNvPr id="14" name="矩形 13"/>
          <p:cNvSpPr/>
          <p:nvPr/>
        </p:nvSpPr>
        <p:spPr>
          <a:xfrm>
            <a:off x="9065895" y="1884045"/>
            <a:ext cx="2629535" cy="737235"/>
          </a:xfrm>
          <a:prstGeom prst="rect">
            <a:avLst/>
          </a:prstGeom>
        </p:spPr>
        <p:txBody>
          <a:bodyPr wrap="square">
            <a:spAutoFit/>
          </a:bodyPr>
          <a:lstStyle/>
          <a:p>
            <a:pPr>
              <a:lnSpc>
                <a:spcPct val="150000"/>
              </a:lnSpc>
            </a:pPr>
            <a:r>
              <a:rPr lang="en-US" altLang="zh-CN" sz="2800" b="1" dirty="0" smtClean="0">
                <a:solidFill>
                  <a:schemeClr val="bg1"/>
                </a:solidFill>
                <a:latin typeface="Times New Roman" panose="02020603050405020304" pitchFamily="18" charset="0"/>
                <a:cs typeface="Times New Roman" panose="02020603050405020304" pitchFamily="18" charset="0"/>
              </a:rPr>
              <a:t>03</a:t>
            </a:r>
          </a:p>
        </p:txBody>
      </p:sp>
      <p:sp>
        <p:nvSpPr>
          <p:cNvPr id="7" name="文本框 6"/>
          <p:cNvSpPr txBox="1"/>
          <p:nvPr/>
        </p:nvSpPr>
        <p:spPr>
          <a:xfrm>
            <a:off x="4624070" y="2851150"/>
            <a:ext cx="1710055" cy="460375"/>
          </a:xfrm>
          <a:prstGeom prst="rect">
            <a:avLst/>
          </a:prstGeom>
          <a:noFill/>
        </p:spPr>
        <p:txBody>
          <a:bodyPr wrap="square" rtlCol="0">
            <a:spAutoFit/>
          </a:bodyPr>
          <a:lstStyle/>
          <a:p>
            <a:r>
              <a:rPr lang="en-US" altLang="zh-CN" sz="2400">
                <a:solidFill>
                  <a:schemeClr val="bg1"/>
                </a:solidFill>
              </a:rPr>
              <a:t>02</a:t>
            </a:r>
          </a:p>
        </p:txBody>
      </p:sp>
      <p:sp>
        <p:nvSpPr>
          <p:cNvPr id="12" name="MH_Title"/>
          <p:cNvSpPr/>
          <p:nvPr>
            <p:custDataLst>
              <p:tags r:id="rId1"/>
            </p:custDataLst>
          </p:nvPr>
        </p:nvSpPr>
        <p:spPr>
          <a:xfrm>
            <a:off x="1038225" y="287020"/>
            <a:ext cx="3912870" cy="902970"/>
          </a:xfrm>
          <a:prstGeom prst="roundRect">
            <a:avLst>
              <a:gd name="adj" fmla="val 91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r>
              <a:rPr lang="zh-CN" altLang="zh-CN" sz="2400" b="1" dirty="0" smtClean="0"/>
              <a:t>船舶权属争议问题</a:t>
            </a:r>
            <a:r>
              <a:rPr lang="en-US" altLang="zh-CN" sz="2400" b="1" dirty="0" smtClean="0"/>
              <a:t>--</a:t>
            </a:r>
            <a:r>
              <a:rPr lang="zh-CN" altLang="en-US" sz="2400" b="1" dirty="0" smtClean="0"/>
              <a:t>所有权</a:t>
            </a:r>
          </a:p>
        </p:txBody>
      </p:sp>
      <p:pic>
        <p:nvPicPr>
          <p:cNvPr id="2" name="图片 1"/>
          <p:cNvPicPr>
            <a:picLocks noChangeAspect="1"/>
          </p:cNvPicPr>
          <p:nvPr/>
        </p:nvPicPr>
        <p:blipFill>
          <a:blip r:embed="rId3"/>
          <a:stretch>
            <a:fillRect/>
          </a:stretch>
        </p:blipFill>
        <p:spPr>
          <a:xfrm>
            <a:off x="1038225" y="1817370"/>
            <a:ext cx="4539615" cy="2794000"/>
          </a:xfrm>
          <a:prstGeom prst="rect">
            <a:avLst/>
          </a:prstGeom>
        </p:spPr>
      </p:pic>
      <p:pic>
        <p:nvPicPr>
          <p:cNvPr id="3" name="图片 2"/>
          <p:cNvPicPr>
            <a:picLocks noChangeAspect="1"/>
          </p:cNvPicPr>
          <p:nvPr/>
        </p:nvPicPr>
        <p:blipFill>
          <a:blip r:embed="rId4"/>
          <a:stretch>
            <a:fillRect/>
          </a:stretch>
        </p:blipFill>
        <p:spPr>
          <a:xfrm>
            <a:off x="6977380" y="1437005"/>
            <a:ext cx="4271010" cy="2999740"/>
          </a:xfrm>
          <a:prstGeom prst="rect">
            <a:avLst/>
          </a:prstGeom>
        </p:spPr>
      </p:pic>
      <p:sp>
        <p:nvSpPr>
          <p:cNvPr id="5" name="矩形 4"/>
          <p:cNvSpPr/>
          <p:nvPr/>
        </p:nvSpPr>
        <p:spPr>
          <a:xfrm>
            <a:off x="1170305" y="5238750"/>
            <a:ext cx="5059680" cy="583565"/>
          </a:xfrm>
          <a:prstGeom prst="rect">
            <a:avLst/>
          </a:prstGeom>
          <a:noFill/>
          <a:ln>
            <a:noFill/>
          </a:ln>
        </p:spPr>
        <p:txBody>
          <a:bodyPr wrap="none" rtlCol="0" anchor="t">
            <a:spAutoFit/>
          </a:bodyPr>
          <a:lstStyle/>
          <a:p>
            <a:pPr algn="ctr"/>
            <a:r>
              <a:rPr lang="zh-CN" altLang="en-US" sz="3200">
                <a:solidFill>
                  <a:schemeClr val="tx1"/>
                </a:solidFill>
                <a:effectLst>
                  <a:outerShdw blurRad="38100" dist="25400" dir="5400000" algn="ctr" rotWithShape="0">
                    <a:srgbClr val="6E747A">
                      <a:alpha val="43000"/>
                    </a:srgbClr>
                  </a:outerShdw>
                </a:effectLst>
              </a:rPr>
              <a:t>船舶属于动产还是不动产？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7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5324" y="287665"/>
            <a:ext cx="10801351" cy="521970"/>
          </a:xfrm>
          <a:prstGeom prst="rect">
            <a:avLst/>
          </a:prstGeom>
          <a:noFill/>
        </p:spPr>
        <p:txBody>
          <a:bodyPr wrap="square" rtlCol="0">
            <a:spAutoFit/>
          </a:bodyPr>
          <a:lstStyle/>
          <a:p>
            <a:r>
              <a:rPr lang="zh-CN" altLang="en-US" sz="2800" b="1" dirty="0">
                <a:latin typeface="微软雅黑" panose="020B0503020204020204" pitchFamily="34" charset="-122"/>
              </a:rPr>
              <a:t>相关法律争议</a:t>
            </a:r>
          </a:p>
        </p:txBody>
      </p:sp>
      <p:sp>
        <p:nvSpPr>
          <p:cNvPr id="6" name="文本框 5"/>
          <p:cNvSpPr txBox="1"/>
          <p:nvPr/>
        </p:nvSpPr>
        <p:spPr>
          <a:xfrm>
            <a:off x="795655" y="1247775"/>
            <a:ext cx="10005060" cy="1198880"/>
          </a:xfrm>
          <a:prstGeom prst="rect">
            <a:avLst/>
          </a:prstGeom>
          <a:noFill/>
        </p:spPr>
        <p:txBody>
          <a:bodyPr wrap="square" rtlCol="0">
            <a:spAutoFit/>
          </a:bodyPr>
          <a:lstStyle/>
          <a:p>
            <a:r>
              <a:rPr lang="zh-CN" altLang="en-US" sz="2400"/>
              <a:t>《物权法》第二十三条</a:t>
            </a:r>
          </a:p>
          <a:p>
            <a:endParaRPr lang="zh-CN" altLang="en-US" sz="2400"/>
          </a:p>
          <a:p>
            <a:pPr algn="l">
              <a:buClrTx/>
              <a:buSzTx/>
              <a:buFontTx/>
            </a:pPr>
            <a:r>
              <a:rPr lang="en-US" altLang="zh-CN" sz="2400">
                <a:latin typeface="宋体" panose="02010600030101010101" pitchFamily="2" charset="-122"/>
                <a:ea typeface="宋体" panose="02010600030101010101" pitchFamily="2" charset="-122"/>
              </a:rPr>
              <a:t>“动产物权的设立和转让，自交付时发生效力，但法律另有规定的除外”</a:t>
            </a:r>
          </a:p>
        </p:txBody>
      </p:sp>
      <p:sp>
        <p:nvSpPr>
          <p:cNvPr id="9" name="文本框 8"/>
          <p:cNvSpPr txBox="1"/>
          <p:nvPr/>
        </p:nvSpPr>
        <p:spPr>
          <a:xfrm>
            <a:off x="970280" y="3112770"/>
            <a:ext cx="9123680" cy="1198880"/>
          </a:xfrm>
          <a:prstGeom prst="rect">
            <a:avLst/>
          </a:prstGeom>
          <a:noFill/>
        </p:spPr>
        <p:txBody>
          <a:bodyPr wrap="square" rtlCol="0">
            <a:spAutoFit/>
          </a:bodyPr>
          <a:lstStyle/>
          <a:p>
            <a:r>
              <a:rPr lang="zh-CN" altLang="en-US" sz="2400"/>
              <a:t>船舶</a:t>
            </a:r>
            <a:r>
              <a:rPr lang="en-US" altLang="zh-CN" sz="2400"/>
              <a:t>“</a:t>
            </a:r>
            <a:r>
              <a:rPr lang="zh-CN" altLang="en-US" sz="2400"/>
              <a:t>登记所有人</a:t>
            </a:r>
            <a:r>
              <a:rPr lang="en-US" altLang="zh-CN" sz="2400"/>
              <a:t>”</a:t>
            </a:r>
            <a:r>
              <a:rPr lang="zh-CN" altLang="en-US" sz="2400"/>
              <a:t>、</a:t>
            </a:r>
            <a:r>
              <a:rPr lang="en-US" altLang="zh-CN" sz="2400"/>
              <a:t>“</a:t>
            </a:r>
            <a:r>
              <a:rPr lang="zh-CN" altLang="en-US" sz="2400"/>
              <a:t>实际所有人</a:t>
            </a:r>
            <a:r>
              <a:rPr lang="en-US" altLang="zh-CN" sz="2400"/>
              <a:t>”</a:t>
            </a:r>
            <a:r>
              <a:rPr lang="zh-CN" altLang="en-US" sz="2400"/>
              <a:t>分离</a:t>
            </a:r>
          </a:p>
          <a:p>
            <a:endParaRPr lang="zh-CN" altLang="en-US" sz="2400"/>
          </a:p>
          <a:p>
            <a:r>
              <a:rPr lang="en-US" altLang="zh-CN" sz="2400">
                <a:latin typeface="宋体" panose="02010600030101010101" pitchFamily="2" charset="-122"/>
                <a:ea typeface="宋体" panose="02010600030101010101" pitchFamily="2" charset="-122"/>
              </a:rPr>
              <a:t>案例：（2015）桂民四终字第22号判决</a:t>
            </a:r>
          </a:p>
        </p:txBody>
      </p:sp>
      <p:pic>
        <p:nvPicPr>
          <p:cNvPr id="14" name="图片 13"/>
          <p:cNvPicPr>
            <a:picLocks noChangeAspect="1"/>
          </p:cNvPicPr>
          <p:nvPr/>
        </p:nvPicPr>
        <p:blipFill>
          <a:blip r:embed="rId2"/>
          <a:stretch>
            <a:fillRect/>
          </a:stretch>
        </p:blipFill>
        <p:spPr>
          <a:xfrm>
            <a:off x="6700520" y="3987800"/>
            <a:ext cx="4363085" cy="2782570"/>
          </a:xfrm>
          <a:prstGeom prst="rect">
            <a:avLst/>
          </a:prstGeom>
        </p:spPr>
      </p:pic>
      <p:pic>
        <p:nvPicPr>
          <p:cNvPr id="15" name="图片 14"/>
          <p:cNvPicPr>
            <a:picLocks noChangeAspect="1"/>
          </p:cNvPicPr>
          <p:nvPr/>
        </p:nvPicPr>
        <p:blipFill>
          <a:blip r:embed="rId3"/>
          <a:stretch>
            <a:fillRect/>
          </a:stretch>
        </p:blipFill>
        <p:spPr>
          <a:xfrm>
            <a:off x="8416290" y="5038090"/>
            <a:ext cx="932180" cy="995045"/>
          </a:xfrm>
          <a:prstGeom prst="rect">
            <a:avLst/>
          </a:prstGeom>
        </p:spPr>
      </p:pic>
      <p:sp>
        <p:nvSpPr>
          <p:cNvPr id="16" name="椭圆 15"/>
          <p:cNvSpPr/>
          <p:nvPr/>
        </p:nvSpPr>
        <p:spPr>
          <a:xfrm>
            <a:off x="695325" y="1372870"/>
            <a:ext cx="220345" cy="210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95325" y="3237865"/>
            <a:ext cx="220345" cy="210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flipH="1" flipV="1">
            <a:off x="12192000" y="6712585"/>
            <a:ext cx="614680" cy="299085"/>
          </a:xfrm>
        </p:spPr>
        <p:txBody>
          <a:bodyPr/>
          <a:lstStyle/>
          <a:p>
            <a:endParaRPr lang="zh-CN" altLang="en-US" dirty="0"/>
          </a:p>
        </p:txBody>
      </p:sp>
      <p:sp>
        <p:nvSpPr>
          <p:cNvPr id="6" name="椭圆 5"/>
          <p:cNvSpPr/>
          <p:nvPr/>
        </p:nvSpPr>
        <p:spPr>
          <a:xfrm>
            <a:off x="1053465" y="1958975"/>
            <a:ext cx="220345" cy="210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555750" y="1803400"/>
            <a:ext cx="9585325" cy="1938020"/>
          </a:xfrm>
          <a:prstGeom prst="rect">
            <a:avLst/>
          </a:prstGeom>
          <a:noFill/>
        </p:spPr>
        <p:txBody>
          <a:bodyPr wrap="square" rtlCol="0">
            <a:spAutoFit/>
          </a:bodyPr>
          <a:lstStyle/>
          <a:p>
            <a:r>
              <a:rPr lang="zh-CN" altLang="en-US" sz="2400"/>
              <a:t>《</a:t>
            </a:r>
            <a:r>
              <a:rPr lang="zh-CN" altLang="en-US" sz="2400">
                <a:sym typeface="+mn-ea"/>
              </a:rPr>
              <a:t>海商法修改送审稿</a:t>
            </a:r>
            <a:r>
              <a:rPr lang="zh-CN" altLang="en-US" sz="2400"/>
              <a:t>》第三十三条</a:t>
            </a:r>
          </a:p>
          <a:p>
            <a:endParaRPr lang="zh-CN" altLang="en-US" sz="2400"/>
          </a:p>
          <a:p>
            <a:pPr algn="l">
              <a:buClrTx/>
              <a:buSzTx/>
              <a:buFontTx/>
            </a:pPr>
            <a:r>
              <a:rPr lang="en-US" altLang="zh-CN" sz="2400">
                <a:latin typeface="宋体" panose="02010600030101010101" pitchFamily="2" charset="-122"/>
                <a:ea typeface="宋体" panose="02010600030101010101" pitchFamily="2" charset="-122"/>
              </a:rPr>
              <a:t>“船舶留置权，是指造船人、修船人在合同一方未按照约定支付船舶建造费用或者船舶修理费用时，留置其所占有的建造或修理的船舶，并就该船舶优先受偿的权利”</a:t>
            </a:r>
          </a:p>
        </p:txBody>
      </p:sp>
      <p:sp>
        <p:nvSpPr>
          <p:cNvPr id="5" name="MH_Title"/>
          <p:cNvSpPr/>
          <p:nvPr>
            <p:custDataLst>
              <p:tags r:id="rId1"/>
            </p:custDataLst>
          </p:nvPr>
        </p:nvSpPr>
        <p:spPr>
          <a:xfrm>
            <a:off x="1038225" y="287020"/>
            <a:ext cx="4000500" cy="902970"/>
          </a:xfrm>
          <a:prstGeom prst="roundRect">
            <a:avLst>
              <a:gd name="adj" fmla="val 91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r>
              <a:rPr lang="zh-CN" altLang="zh-CN" sz="2400" b="1" dirty="0" smtClean="0"/>
              <a:t>船舶权属争议问题</a:t>
            </a:r>
            <a:r>
              <a:rPr lang="en-US" altLang="zh-CN" sz="2400" b="1" dirty="0" smtClean="0"/>
              <a:t>--</a:t>
            </a:r>
            <a:r>
              <a:rPr lang="zh-CN" altLang="en-US" sz="2400" b="1" dirty="0" smtClean="0"/>
              <a:t>留置权</a:t>
            </a:r>
          </a:p>
        </p:txBody>
      </p:sp>
      <p:sp>
        <p:nvSpPr>
          <p:cNvPr id="8" name="文本框 7"/>
          <p:cNvSpPr txBox="1"/>
          <p:nvPr/>
        </p:nvSpPr>
        <p:spPr>
          <a:xfrm>
            <a:off x="1423035" y="4762500"/>
            <a:ext cx="7135495" cy="1198880"/>
          </a:xfrm>
          <a:prstGeom prst="rect">
            <a:avLst/>
          </a:prstGeom>
          <a:noFill/>
        </p:spPr>
        <p:txBody>
          <a:bodyPr wrap="square" rtlCol="0">
            <a:spAutoFit/>
          </a:bodyPr>
          <a:lstStyle/>
          <a:p>
            <a:r>
              <a:rPr lang="en-US" altLang="zh-CN" sz="2400"/>
              <a:t>  </a:t>
            </a:r>
            <a:r>
              <a:rPr lang="zh-CN" altLang="en-US" sz="2400"/>
              <a:t>《物权法》第二百三十条</a:t>
            </a:r>
            <a:endParaRPr lang="en-US" altLang="zh-CN" sz="2400"/>
          </a:p>
          <a:p>
            <a:endParaRPr lang="en-US" altLang="zh-CN" sz="2400"/>
          </a:p>
          <a:p>
            <a:r>
              <a:rPr lang="en-US" altLang="zh-CN" sz="2400">
                <a:latin typeface="宋体" panose="02010600030101010101" pitchFamily="2" charset="-122"/>
                <a:ea typeface="宋体" panose="02010600030101010101" pitchFamily="2" charset="-122"/>
              </a:rPr>
              <a:t>  案例：“连润扬帆”轮案</a:t>
            </a:r>
          </a:p>
        </p:txBody>
      </p:sp>
      <p:sp>
        <p:nvSpPr>
          <p:cNvPr id="13" name="椭圆 12"/>
          <p:cNvSpPr/>
          <p:nvPr/>
        </p:nvSpPr>
        <p:spPr>
          <a:xfrm>
            <a:off x="1053465" y="4887595"/>
            <a:ext cx="220345" cy="210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flipH="1" flipV="1">
            <a:off x="12192000" y="6712585"/>
            <a:ext cx="614680" cy="299085"/>
          </a:xfrm>
        </p:spPr>
        <p:txBody>
          <a:bodyPr/>
          <a:lstStyle/>
          <a:p>
            <a:endParaRPr lang="zh-CN" altLang="en-US" dirty="0"/>
          </a:p>
        </p:txBody>
      </p:sp>
      <p:sp>
        <p:nvSpPr>
          <p:cNvPr id="2" name="文本框 1"/>
          <p:cNvSpPr txBox="1"/>
          <p:nvPr/>
        </p:nvSpPr>
        <p:spPr>
          <a:xfrm>
            <a:off x="4495800" y="2022475"/>
            <a:ext cx="1783080" cy="368300"/>
          </a:xfrm>
          <a:prstGeom prst="rect">
            <a:avLst/>
          </a:prstGeom>
          <a:noFill/>
        </p:spPr>
        <p:txBody>
          <a:bodyPr wrap="none" rtlCol="0" anchor="t">
            <a:spAutoFit/>
          </a:bodyPr>
          <a:lstStyle/>
          <a:p>
            <a:r>
              <a:rPr kumimoji="1" lang="zh-CN" altLang="en-US" b="1">
                <a:solidFill>
                  <a:srgbClr val="FFFFFF"/>
                </a:solidFill>
                <a:sym typeface="+mn-ea"/>
              </a:rPr>
              <a:t>摒弃双轨制问题</a:t>
            </a:r>
            <a:endParaRPr lang="zh-CN" altLang="en-US"/>
          </a:p>
        </p:txBody>
      </p:sp>
      <p:sp>
        <p:nvSpPr>
          <p:cNvPr id="3" name="MH_Title"/>
          <p:cNvSpPr/>
          <p:nvPr>
            <p:custDataLst>
              <p:tags r:id="rId1"/>
            </p:custDataLst>
          </p:nvPr>
        </p:nvSpPr>
        <p:spPr>
          <a:xfrm>
            <a:off x="1069975" y="269875"/>
            <a:ext cx="2506345" cy="902970"/>
          </a:xfrm>
          <a:prstGeom prst="roundRect">
            <a:avLst>
              <a:gd name="adj" fmla="val 91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r>
              <a:rPr lang="zh-CN" sz="2400" b="1" dirty="0" smtClean="0"/>
              <a:t>摒弃双轨制问题</a:t>
            </a:r>
          </a:p>
        </p:txBody>
      </p:sp>
      <p:pic>
        <p:nvPicPr>
          <p:cNvPr id="6" name="图片 5" descr="C:/Users/pxl/AppData/Local/Temp/kaimatting/20201102151940/output_aiMatting_20201102152023.pngoutput_aiMatting_20201102152023"/>
          <p:cNvPicPr>
            <a:picLocks noChangeAspect="1"/>
          </p:cNvPicPr>
          <p:nvPr/>
        </p:nvPicPr>
        <p:blipFill>
          <a:blip r:embed="rId3"/>
          <a:stretch>
            <a:fillRect/>
          </a:stretch>
        </p:blipFill>
        <p:spPr>
          <a:xfrm>
            <a:off x="3839210" y="2018030"/>
            <a:ext cx="3503295" cy="4694555"/>
          </a:xfrm>
          <a:prstGeom prst="rect">
            <a:avLst/>
          </a:prstGeom>
        </p:spPr>
      </p:pic>
      <p:sp>
        <p:nvSpPr>
          <p:cNvPr id="7" name="椭圆形标注 6"/>
          <p:cNvSpPr/>
          <p:nvPr/>
        </p:nvSpPr>
        <p:spPr>
          <a:xfrm>
            <a:off x="7734935" y="3237865"/>
            <a:ext cx="1633220" cy="1031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内河船？</a:t>
            </a:r>
          </a:p>
        </p:txBody>
      </p:sp>
      <p:sp>
        <p:nvSpPr>
          <p:cNvPr id="9" name="椭圆形标注 8"/>
          <p:cNvSpPr/>
          <p:nvPr/>
        </p:nvSpPr>
        <p:spPr>
          <a:xfrm rot="16500000">
            <a:off x="2416175" y="2214880"/>
            <a:ext cx="1132840" cy="16205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74240" y="2777490"/>
            <a:ext cx="1402080" cy="460375"/>
          </a:xfrm>
          <a:prstGeom prst="rect">
            <a:avLst/>
          </a:prstGeom>
          <a:noFill/>
        </p:spPr>
        <p:txBody>
          <a:bodyPr wrap="square" rtlCol="0">
            <a:spAutoFit/>
          </a:bodyPr>
          <a:lstStyle/>
          <a:p>
            <a:r>
              <a:rPr lang="zh-CN" altLang="en-US" sz="2400">
                <a:solidFill>
                  <a:schemeClr val="bg1"/>
                </a:solidFill>
              </a:rPr>
              <a:t>沿海船舶？</a:t>
            </a:r>
          </a:p>
        </p:txBody>
      </p:sp>
      <p:sp>
        <p:nvSpPr>
          <p:cNvPr id="12" name="椭圆形标注 11"/>
          <p:cNvSpPr/>
          <p:nvPr/>
        </p:nvSpPr>
        <p:spPr>
          <a:xfrm>
            <a:off x="6278880" y="2390140"/>
            <a:ext cx="1771015" cy="847725"/>
          </a:xfrm>
          <a:prstGeom prst="wedgeEllipseCallout">
            <a:avLst>
              <a:gd name="adj1" fmla="val -22606"/>
              <a:gd name="adj2" fmla="val 69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国际船舶？</a:t>
            </a:r>
          </a:p>
        </p:txBody>
      </p:sp>
      <p:sp>
        <p:nvSpPr>
          <p:cNvPr id="13" name="椭圆形标注 12"/>
          <p:cNvSpPr/>
          <p:nvPr/>
        </p:nvSpPr>
        <p:spPr>
          <a:xfrm rot="16200000">
            <a:off x="2181860" y="3860800"/>
            <a:ext cx="956310" cy="140144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172335" y="4361180"/>
            <a:ext cx="1109980" cy="460375"/>
          </a:xfrm>
          <a:prstGeom prst="rect">
            <a:avLst/>
          </a:prstGeom>
          <a:noFill/>
        </p:spPr>
        <p:txBody>
          <a:bodyPr wrap="square" rtlCol="0">
            <a:spAutoFit/>
          </a:bodyPr>
          <a:lstStyle/>
          <a:p>
            <a:r>
              <a:rPr lang="zh-CN" altLang="en-US" sz="2400">
                <a:solidFill>
                  <a:schemeClr val="bg1"/>
                </a:solidFill>
                <a:latin typeface="宋体" panose="02010600030101010101" pitchFamily="2" charset="-122"/>
                <a:ea typeface="宋体" panose="02010600030101010101" pitchFamily="2" charset="-122"/>
              </a:rPr>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flipH="1" flipV="1">
            <a:off x="12192000" y="6712585"/>
            <a:ext cx="614680" cy="299085"/>
          </a:xfrm>
        </p:spPr>
        <p:txBody>
          <a:bodyPr/>
          <a:lstStyle/>
          <a:p>
            <a:endParaRPr lang="zh-CN" altLang="en-US" dirty="0"/>
          </a:p>
        </p:txBody>
      </p:sp>
      <p:grpSp>
        <p:nvGrpSpPr>
          <p:cNvPr id="2" name="组合 1"/>
          <p:cNvGrpSpPr/>
          <p:nvPr/>
        </p:nvGrpSpPr>
        <p:grpSpPr>
          <a:xfrm>
            <a:off x="759460" y="1122444"/>
            <a:ext cx="10814504" cy="461665"/>
            <a:chOff x="695325" y="1013859"/>
            <a:chExt cx="10814504" cy="461665"/>
          </a:xfrm>
        </p:grpSpPr>
        <p:sp>
          <p:nvSpPr>
            <p:cNvPr id="7" name="矩形 6"/>
            <p:cNvSpPr/>
            <p:nvPr/>
          </p:nvSpPr>
          <p:spPr>
            <a:xfrm>
              <a:off x="695325" y="1013859"/>
              <a:ext cx="1402080" cy="460375"/>
            </a:xfrm>
            <a:prstGeom prst="rect">
              <a:avLst/>
            </a:prstGeom>
            <a:solidFill>
              <a:schemeClr val="accent1"/>
            </a:solidFill>
          </p:spPr>
          <p:txBody>
            <a:bodyPr wrap="none">
              <a:spAutoFit/>
            </a:bodyPr>
            <a:lstStyle/>
            <a:p>
              <a:r>
                <a:rPr lang="zh-CN" altLang="en-US" sz="2400" b="1" dirty="0">
                  <a:solidFill>
                    <a:schemeClr val="bg1"/>
                  </a:solidFill>
                </a:rPr>
                <a:t>法律争议</a:t>
              </a:r>
            </a:p>
          </p:txBody>
        </p:sp>
        <p:cxnSp>
          <p:nvCxnSpPr>
            <p:cNvPr id="3" name="直接连接符 2"/>
            <p:cNvCxnSpPr/>
            <p:nvPr/>
          </p:nvCxnSpPr>
          <p:spPr>
            <a:xfrm>
              <a:off x="695325" y="1475524"/>
              <a:ext cx="108145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695325" y="2061629"/>
            <a:ext cx="10801350" cy="55308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400" dirty="0">
                <a:latin typeface="+mn-ea"/>
              </a:rPr>
              <a:t>国际、国内船舶责任限制</a:t>
            </a:r>
            <a:r>
              <a:rPr lang="en-US" altLang="zh-CN" sz="2400" dirty="0">
                <a:latin typeface="+mn-ea"/>
              </a:rPr>
              <a:t>“</a:t>
            </a:r>
            <a:r>
              <a:rPr lang="zh-CN" altLang="en-US" sz="2400" dirty="0">
                <a:latin typeface="+mn-ea"/>
              </a:rPr>
              <a:t>双轨制</a:t>
            </a:r>
            <a:r>
              <a:rPr lang="en-US" altLang="zh-CN" sz="2400" dirty="0">
                <a:latin typeface="+mn-ea"/>
              </a:rPr>
              <a:t>”</a:t>
            </a:r>
          </a:p>
        </p:txBody>
      </p:sp>
      <p:sp>
        <p:nvSpPr>
          <p:cNvPr id="10" name="矩形 9"/>
          <p:cNvSpPr/>
          <p:nvPr/>
        </p:nvSpPr>
        <p:spPr>
          <a:xfrm>
            <a:off x="695325" y="2955709"/>
            <a:ext cx="10801350" cy="55308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400" dirty="0">
                <a:latin typeface="+mn-ea"/>
              </a:rPr>
              <a:t>内河、沿海船舶（或国际船）责任限制</a:t>
            </a:r>
            <a:r>
              <a:rPr lang="en-US" altLang="zh-CN" sz="2400" dirty="0">
                <a:latin typeface="+mn-ea"/>
              </a:rPr>
              <a:t>“</a:t>
            </a:r>
            <a:r>
              <a:rPr lang="zh-CN" altLang="en-US" sz="2400" dirty="0">
                <a:latin typeface="+mn-ea"/>
              </a:rPr>
              <a:t>双轨制</a:t>
            </a:r>
            <a:r>
              <a:rPr lang="en-US" altLang="zh-CN" sz="2400" dirty="0">
                <a:latin typeface="+mn-ea"/>
              </a:rPr>
              <a:t>”</a:t>
            </a:r>
          </a:p>
        </p:txBody>
      </p:sp>
      <p:sp>
        <p:nvSpPr>
          <p:cNvPr id="5" name="矩形 4"/>
          <p:cNvSpPr/>
          <p:nvPr/>
        </p:nvSpPr>
        <p:spPr>
          <a:xfrm>
            <a:off x="695325" y="3849154"/>
            <a:ext cx="10801350" cy="55308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400" dirty="0">
                <a:latin typeface="+mn-ea"/>
              </a:rPr>
              <a:t>内河、沿海船舶优先权制度</a:t>
            </a:r>
            <a:r>
              <a:rPr lang="en-US" altLang="zh-CN" sz="2400" dirty="0">
                <a:latin typeface="+mn-ea"/>
              </a:rPr>
              <a:t>“</a:t>
            </a:r>
            <a:r>
              <a:rPr lang="zh-CN" altLang="en-US" sz="2400" dirty="0">
                <a:latin typeface="+mn-ea"/>
              </a:rPr>
              <a:t>双轨制</a:t>
            </a:r>
            <a:r>
              <a:rPr lang="en-US" altLang="zh-CN" sz="2400" dirty="0">
                <a:latin typeface="+mn-ea"/>
              </a:rPr>
              <a:t>”</a:t>
            </a:r>
          </a:p>
        </p:txBody>
      </p:sp>
      <p:sp>
        <p:nvSpPr>
          <p:cNvPr id="8" name="矩形 7"/>
          <p:cNvSpPr/>
          <p:nvPr/>
        </p:nvSpPr>
        <p:spPr>
          <a:xfrm>
            <a:off x="695325" y="4716564"/>
            <a:ext cx="10801350" cy="553085"/>
          </a:xfrm>
          <a:prstGeom prst="rect">
            <a:avLst/>
          </a:prstGeom>
        </p:spPr>
        <p:txBody>
          <a:bodyPr wrap="square">
            <a:spAutoFit/>
          </a:bodyPr>
          <a:lstStyle/>
          <a:p>
            <a:pPr marL="285750" indent="-285750">
              <a:lnSpc>
                <a:spcPct val="125000"/>
              </a:lnSpc>
              <a:buFont typeface="Wingdings" panose="05000000000000000000" pitchFamily="2" charset="2"/>
              <a:buChar char="n"/>
            </a:pPr>
            <a:r>
              <a:rPr lang="zh-CN" altLang="en-US" sz="2400" dirty="0">
                <a:latin typeface="+mn-ea"/>
              </a:rPr>
              <a:t>国际、国内承运人适航义务制度</a:t>
            </a:r>
            <a:r>
              <a:rPr lang="en-US" altLang="zh-CN" sz="2400" dirty="0">
                <a:latin typeface="+mn-ea"/>
              </a:rPr>
              <a:t>“</a:t>
            </a:r>
            <a:r>
              <a:rPr lang="zh-CN" altLang="en-US" sz="2400" dirty="0">
                <a:latin typeface="+mn-ea"/>
              </a:rPr>
              <a:t>双轨制</a:t>
            </a:r>
            <a:r>
              <a:rPr lang="en-US" altLang="zh-CN" sz="2400" dirty="0">
                <a:latin typeface="+mn-ea"/>
              </a:rPr>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3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3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40" y="86360"/>
            <a:ext cx="12225655" cy="6776085"/>
          </a:xfrm>
          <a:prstGeom prst="rect">
            <a:avLst/>
          </a:prstGeom>
          <a:solidFill>
            <a:srgbClr val="0E4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海建所.jpg"/>
          <p:cNvPicPr>
            <a:picLocks noChangeAspect="1"/>
          </p:cNvPicPr>
          <p:nvPr/>
        </p:nvPicPr>
        <p:blipFill>
          <a:blip r:embed="rId2" cstate="print">
            <a:lum contrast="40000"/>
          </a:blip>
          <a:stretch>
            <a:fillRect/>
          </a:stretch>
        </p:blipFill>
        <p:spPr>
          <a:xfrm>
            <a:off x="-17145" y="4752340"/>
            <a:ext cx="12226290" cy="1932305"/>
          </a:xfrm>
          <a:prstGeom prst="rect">
            <a:avLst/>
          </a:prstGeom>
          <a:gradFill>
            <a:gsLst>
              <a:gs pos="0">
                <a:schemeClr val="accent1">
                  <a:tint val="66000"/>
                  <a:satMod val="160000"/>
                  <a:alpha val="35000"/>
                </a:schemeClr>
              </a:gs>
              <a:gs pos="50000">
                <a:schemeClr val="accent1">
                  <a:tint val="44500"/>
                  <a:satMod val="160000"/>
                </a:schemeClr>
              </a:gs>
              <a:gs pos="100000">
                <a:schemeClr val="accent1">
                  <a:tint val="23500"/>
                  <a:satMod val="160000"/>
                </a:schemeClr>
              </a:gs>
            </a:gsLst>
            <a:lin ang="5400000" scaled="0"/>
          </a:gradFill>
        </p:spPr>
      </p:pic>
      <p:sp>
        <p:nvSpPr>
          <p:cNvPr id="2" name="文本框 1"/>
          <p:cNvSpPr txBox="1"/>
          <p:nvPr/>
        </p:nvSpPr>
        <p:spPr>
          <a:xfrm>
            <a:off x="3970020" y="2427605"/>
            <a:ext cx="4316730" cy="1106805"/>
          </a:xfrm>
          <a:prstGeom prst="rect">
            <a:avLst/>
          </a:prstGeom>
          <a:noFill/>
        </p:spPr>
        <p:txBody>
          <a:bodyPr wrap="square" rtlCol="0">
            <a:spAutoFit/>
          </a:bodyPr>
          <a:lstStyle/>
          <a:p>
            <a:r>
              <a:rPr lang="en-US" altLang="zh-CN" sz="6600" b="1" dirty="0" smtClean="0">
                <a:solidFill>
                  <a:schemeClr val="bg1"/>
                </a:solidFill>
                <a:sym typeface="+mn-ea"/>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strVal val="#ppt_w+.3"/>
                                          </p:val>
                                        </p:tav>
                                        <p:tav tm="100000">
                                          <p:val>
                                            <p:strVal val="#ppt_w"/>
                                          </p:val>
                                        </p:tav>
                                      </p:tavLst>
                                    </p:anim>
                                    <p:anim calcmode="lin" valueType="num">
                                      <p:cBhvr>
                                        <p:cTn id="8" dur="750" fill="hold"/>
                                        <p:tgtEl>
                                          <p:spTgt spid="8"/>
                                        </p:tgtEl>
                                        <p:attrNameLst>
                                          <p:attrName>ppt_h</p:attrName>
                                        </p:attrNameLst>
                                      </p:cBhvr>
                                      <p:tavLst>
                                        <p:tav tm="0">
                                          <p:val>
                                            <p:strVal val="#ppt_h"/>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16000" y="836295"/>
            <a:ext cx="2838450" cy="460375"/>
          </a:xfrm>
          <a:prstGeom prst="rect">
            <a:avLst/>
          </a:prstGeom>
          <a:noFill/>
        </p:spPr>
        <p:txBody>
          <a:bodyPr wrap="square" rtlCol="0">
            <a:spAutoFit/>
          </a:bodyPr>
          <a:lstStyle/>
          <a:p>
            <a:r>
              <a:rPr lang="zh-CN" altLang="en-US" sz="2400"/>
              <a:t>演讲人简介</a:t>
            </a:r>
          </a:p>
        </p:txBody>
      </p:sp>
      <p:sp>
        <p:nvSpPr>
          <p:cNvPr id="5" name="文本框 4"/>
          <p:cNvSpPr txBox="1"/>
          <p:nvPr/>
        </p:nvSpPr>
        <p:spPr>
          <a:xfrm>
            <a:off x="4511040" y="2590165"/>
            <a:ext cx="6753860" cy="2306955"/>
          </a:xfrm>
          <a:prstGeom prst="rect">
            <a:avLst/>
          </a:prstGeom>
          <a:noFill/>
        </p:spPr>
        <p:txBody>
          <a:bodyPr wrap="square" rtlCol="0">
            <a:spAutoFit/>
          </a:bodyPr>
          <a:lstStyle/>
          <a:p>
            <a:r>
              <a:rPr lang="zh-CN" altLang="en-US"/>
              <a:t>许光玉，男，汉族，广东海建律师事务所主任，全国优秀律师、交通运输部海事局船舶油污损害赔偿基金专家、广东省航运法学研究会副会长、中国海商法协会海运法规委员会副主任、华南国际经济贸易仲裁委员会（深圳国际仲裁院）仲裁员、环太平洋律师协会（IPBA）会员 、高级海事工程师、广东粤西企业发展促进会副会长兼秘书长，曾任中华全国律师协会海商海事专业委员会执委、广东省律师协会海事海商法律专业委员会主任、广东海事局（原交通部广州海上安全监督局）法规处处长</a:t>
            </a:r>
          </a:p>
        </p:txBody>
      </p:sp>
      <p:pic>
        <p:nvPicPr>
          <p:cNvPr id="2" name="图片 1"/>
          <p:cNvPicPr>
            <a:picLocks noChangeAspect="1"/>
          </p:cNvPicPr>
          <p:nvPr/>
        </p:nvPicPr>
        <p:blipFill>
          <a:blip r:embed="rId2"/>
          <a:stretch>
            <a:fillRect/>
          </a:stretch>
        </p:blipFill>
        <p:spPr>
          <a:xfrm>
            <a:off x="664210" y="1602740"/>
            <a:ext cx="3190240" cy="45764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143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80085" y="2593975"/>
            <a:ext cx="1814830" cy="1014730"/>
          </a:xfrm>
          <a:prstGeom prst="rect">
            <a:avLst/>
          </a:prstGeom>
          <a:noFill/>
        </p:spPr>
        <p:txBody>
          <a:bodyPr wrap="square" rtlCol="0">
            <a:spAutoFit/>
          </a:bodyPr>
          <a:lstStyle/>
          <a:p>
            <a:pPr algn="r"/>
            <a:r>
              <a:rPr lang="zh-CN" altLang="en-US" sz="6000" b="1" dirty="0" smtClean="0">
                <a:solidFill>
                  <a:schemeClr val="bg1"/>
                </a:solidFill>
                <a:effectLst/>
                <a:latin typeface="微软雅黑" panose="020B0503020204020204" pitchFamily="34" charset="-122"/>
                <a:ea typeface="微软雅黑" panose="020B0503020204020204" pitchFamily="34" charset="-122"/>
              </a:rPr>
              <a:t>目录</a:t>
            </a:r>
          </a:p>
        </p:txBody>
      </p:sp>
      <p:sp>
        <p:nvSpPr>
          <p:cNvPr id="8" name="文本框 7"/>
          <p:cNvSpPr txBox="1"/>
          <p:nvPr/>
        </p:nvSpPr>
        <p:spPr>
          <a:xfrm>
            <a:off x="0" y="3556635"/>
            <a:ext cx="3037840" cy="706755"/>
          </a:xfrm>
          <a:prstGeom prst="rect">
            <a:avLst/>
          </a:prstGeom>
          <a:noFill/>
        </p:spPr>
        <p:txBody>
          <a:bodyPr wrap="square" rtlCol="0">
            <a:spAutoFit/>
          </a:bodyPr>
          <a:lstStyle/>
          <a:p>
            <a:pPr algn="r"/>
            <a:r>
              <a:rPr lang="en-US" altLang="zh-CN" sz="40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smtClean="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0" name="组合 69"/>
          <p:cNvGrpSpPr/>
          <p:nvPr/>
        </p:nvGrpSpPr>
        <p:grpSpPr>
          <a:xfrm>
            <a:off x="4004310" y="2001520"/>
            <a:ext cx="7235825" cy="911226"/>
            <a:chOff x="3909356" y="1685526"/>
            <a:chExt cx="3096668" cy="564258"/>
          </a:xfrm>
        </p:grpSpPr>
        <p:sp>
          <p:nvSpPr>
            <p:cNvPr id="19" name="文本框 18"/>
            <p:cNvSpPr txBox="1"/>
            <p:nvPr/>
          </p:nvSpPr>
          <p:spPr>
            <a:xfrm>
              <a:off x="4551789" y="1772426"/>
              <a:ext cx="2454235" cy="285078"/>
            </a:xfrm>
            <a:prstGeom prst="rect">
              <a:avLst/>
            </a:prstGeom>
            <a:noFill/>
          </p:spPr>
          <p:txBody>
            <a:bodyPr wrap="square" rtlCol="0">
              <a:spAutoFit/>
            </a:bodyPr>
            <a:lstStyle/>
            <a:p>
              <a:r>
                <a:rPr lang="zh-CN" altLang="en-US" sz="2400" b="1" dirty="0">
                  <a:latin typeface="微软雅黑" panose="020B0503020204020204" pitchFamily="34" charset="-122"/>
                </a:rPr>
                <a:t>海商法与国际公约的衔接、</a:t>
              </a:r>
              <a:r>
                <a:rPr lang="zh-CN" altLang="en-US" sz="2400" b="1" dirty="0">
                  <a:latin typeface="微软雅黑" panose="020B0503020204020204" pitchFamily="34" charset="-122"/>
                  <a:sym typeface="+mn-ea"/>
                </a:rPr>
                <a:t>适应</a:t>
              </a:r>
              <a:r>
                <a:rPr lang="zh-CN" altLang="en-US" sz="2400" b="1" dirty="0">
                  <a:latin typeface="微软雅黑" panose="020B0503020204020204" pitchFamily="34" charset="-122"/>
                </a:rPr>
                <a:t>问题</a:t>
              </a:r>
            </a:p>
          </p:txBody>
        </p:sp>
        <p:grpSp>
          <p:nvGrpSpPr>
            <p:cNvPr id="69" name="组合 68"/>
            <p:cNvGrpSpPr/>
            <p:nvPr/>
          </p:nvGrpSpPr>
          <p:grpSpPr>
            <a:xfrm>
              <a:off x="3909356" y="1685526"/>
              <a:ext cx="492151" cy="564258"/>
              <a:chOff x="3909356" y="1685526"/>
              <a:chExt cx="492151" cy="564258"/>
            </a:xfrm>
          </p:grpSpPr>
          <p:sp>
            <p:nvSpPr>
              <p:cNvPr id="17" name="文本框 16"/>
              <p:cNvSpPr txBox="1"/>
              <p:nvPr/>
            </p:nvSpPr>
            <p:spPr>
              <a:xfrm>
                <a:off x="3909356" y="1745708"/>
                <a:ext cx="491861" cy="437644"/>
              </a:xfrm>
              <a:prstGeom prst="rect">
                <a:avLst/>
              </a:prstGeom>
              <a:noFill/>
              <a:ln>
                <a:noFill/>
              </a:ln>
            </p:spPr>
            <p:txBody>
              <a:bodyPr wrap="square" rtlCol="0">
                <a:spAutoFit/>
              </a:bodyPr>
              <a:lstStyle/>
              <a:p>
                <a:pPr algn="ctr"/>
                <a:r>
                  <a:rPr lang="en-US" altLang="zh-CN" sz="4000" b="1" dirty="0" smtClean="0">
                    <a:solidFill>
                      <a:schemeClr val="accent1"/>
                    </a:solidFill>
                    <a:latin typeface="微软雅黑" panose="020B0503020204020204" pitchFamily="34" charset="-122"/>
                    <a:ea typeface="微软雅黑" panose="020B0503020204020204" pitchFamily="34" charset="-122"/>
                  </a:rPr>
                  <a:t>01</a:t>
                </a:r>
              </a:p>
            </p:txBody>
          </p:sp>
          <p:sp>
            <p:nvSpPr>
              <p:cNvPr id="32" name="矩形 31"/>
              <p:cNvSpPr/>
              <p:nvPr/>
            </p:nvSpPr>
            <p:spPr>
              <a:xfrm>
                <a:off x="3909356" y="1685526"/>
                <a:ext cx="492151" cy="5642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1" name="组合 70"/>
          <p:cNvGrpSpPr/>
          <p:nvPr/>
        </p:nvGrpSpPr>
        <p:grpSpPr>
          <a:xfrm>
            <a:off x="3888740" y="4387215"/>
            <a:ext cx="7515225" cy="904240"/>
            <a:chOff x="8019386" y="1685526"/>
            <a:chExt cx="3410657" cy="688851"/>
          </a:xfrm>
        </p:grpSpPr>
        <p:sp>
          <p:nvSpPr>
            <p:cNvPr id="13" name="文本框 12"/>
            <p:cNvSpPr txBox="1"/>
            <p:nvPr/>
          </p:nvSpPr>
          <p:spPr>
            <a:xfrm>
              <a:off x="8810739" y="1813257"/>
              <a:ext cx="2619304" cy="350714"/>
            </a:xfrm>
            <a:prstGeom prst="rect">
              <a:avLst/>
            </a:prstGeom>
            <a:noFill/>
          </p:spPr>
          <p:txBody>
            <a:bodyPr wrap="square" rtlCol="0">
              <a:spAutoFit/>
            </a:bodyPr>
            <a:lstStyle/>
            <a:p>
              <a:r>
                <a:rPr lang="zh-CN" altLang="en-US" sz="2400" b="1" dirty="0">
                  <a:latin typeface="微软雅黑" panose="020B0503020204020204" pitchFamily="34" charset="-122"/>
                </a:rPr>
                <a:t>海商法与国内法的</a:t>
              </a:r>
              <a:r>
                <a:rPr lang="zh-CN" altLang="en-US" sz="2400" b="1" dirty="0">
                  <a:latin typeface="微软雅黑" panose="020B0503020204020204" pitchFamily="34" charset="-122"/>
                  <a:sym typeface="+mn-ea"/>
                </a:rPr>
                <a:t>协调</a:t>
              </a:r>
              <a:r>
                <a:rPr lang="zh-CN" altLang="en-US" sz="2400" b="1" dirty="0">
                  <a:latin typeface="微软雅黑" panose="020B0503020204020204" pitchFamily="34" charset="-122"/>
                </a:rPr>
                <a:t>、发展问题</a:t>
              </a:r>
            </a:p>
          </p:txBody>
        </p:sp>
        <p:grpSp>
          <p:nvGrpSpPr>
            <p:cNvPr id="64" name="组合 63"/>
            <p:cNvGrpSpPr/>
            <p:nvPr/>
          </p:nvGrpSpPr>
          <p:grpSpPr>
            <a:xfrm>
              <a:off x="8019386" y="1685526"/>
              <a:ext cx="651930" cy="688851"/>
              <a:chOff x="8019386" y="1685526"/>
              <a:chExt cx="651930" cy="688851"/>
            </a:xfrm>
          </p:grpSpPr>
          <p:sp>
            <p:nvSpPr>
              <p:cNvPr id="11" name="文本框 10"/>
              <p:cNvSpPr txBox="1"/>
              <p:nvPr/>
            </p:nvSpPr>
            <p:spPr>
              <a:xfrm>
                <a:off x="8019386" y="1714681"/>
                <a:ext cx="651930" cy="538407"/>
              </a:xfrm>
              <a:prstGeom prst="rect">
                <a:avLst/>
              </a:prstGeom>
              <a:noFill/>
            </p:spPr>
            <p:txBody>
              <a:bodyPr wrap="square" rtlCol="0">
                <a:spAutoFit/>
              </a:bodyPr>
              <a:lstStyle/>
              <a:p>
                <a:pPr algn="ctr"/>
                <a:r>
                  <a:rPr lang="en-US" altLang="zh-CN" sz="4000" b="1" dirty="0" smtClean="0">
                    <a:solidFill>
                      <a:schemeClr val="accent1"/>
                    </a:solidFill>
                    <a:latin typeface="微软雅黑" panose="020B0503020204020204" pitchFamily="34" charset="-122"/>
                    <a:ea typeface="微软雅黑" panose="020B0503020204020204" pitchFamily="34" charset="-122"/>
                  </a:rPr>
                  <a:t>02</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sp>
            <p:nvSpPr>
              <p:cNvPr id="33" name="矩形 32"/>
              <p:cNvSpPr/>
              <p:nvPr/>
            </p:nvSpPr>
            <p:spPr>
              <a:xfrm>
                <a:off x="8071835" y="1685526"/>
                <a:ext cx="534005" cy="6888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0" y="239"/>
            <a:ext cx="12192000" cy="972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2" fill="hold" nodeType="withEffect" p14:presetBounceEnd="40000">
                                      <p:stCondLst>
                                        <p:cond delay="300"/>
                                      </p:stCondLst>
                                      <p:childTnLst>
                                        <p:set>
                                          <p:cBhvr>
                                            <p:cTn id="9" dur="1" fill="hold">
                                              <p:stCondLst>
                                                <p:cond delay="0"/>
                                              </p:stCondLst>
                                            </p:cTn>
                                            <p:tgtEl>
                                              <p:spTgt spid="70"/>
                                            </p:tgtEl>
                                            <p:attrNameLst>
                                              <p:attrName>style.visibility</p:attrName>
                                            </p:attrNameLst>
                                          </p:cBhvr>
                                          <p:to>
                                            <p:strVal val="visible"/>
                                          </p:to>
                                        </p:set>
                                        <p:anim calcmode="lin" valueType="num" p14:bounceEnd="40000">
                                          <p:cBhvr additive="base">
                                            <p:cTn id="10" dur="5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11" dur="500" fill="hold"/>
                                            <p:tgtEl>
                                              <p:spTgt spid="7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40000">
                                      <p:stCondLst>
                                        <p:cond delay="600"/>
                                      </p:stCondLst>
                                      <p:childTnLst>
                                        <p:set>
                                          <p:cBhvr>
                                            <p:cTn id="13" dur="1" fill="hold">
                                              <p:stCondLst>
                                                <p:cond delay="0"/>
                                              </p:stCondLst>
                                            </p:cTn>
                                            <p:tgtEl>
                                              <p:spTgt spid="71"/>
                                            </p:tgtEl>
                                            <p:attrNameLst>
                                              <p:attrName>style.visibility</p:attrName>
                                            </p:attrNameLst>
                                          </p:cBhvr>
                                          <p:to>
                                            <p:strVal val="visible"/>
                                          </p:to>
                                        </p:set>
                                        <p:anim calcmode="lin" valueType="num" p14:bounceEnd="40000">
                                          <p:cBhvr additive="base">
                                            <p:cTn id="14" dur="500" fill="hold"/>
                                            <p:tgtEl>
                                              <p:spTgt spid="71"/>
                                            </p:tgtEl>
                                            <p:attrNameLst>
                                              <p:attrName>ppt_x</p:attrName>
                                            </p:attrNameLst>
                                          </p:cBhvr>
                                          <p:tavLst>
                                            <p:tav tm="0">
                                              <p:val>
                                                <p:strVal val="1+#ppt_w/2"/>
                                              </p:val>
                                            </p:tav>
                                            <p:tav tm="100000">
                                              <p:val>
                                                <p:strVal val="#ppt_x"/>
                                              </p:val>
                                            </p:tav>
                                          </p:tavLst>
                                        </p:anim>
                                        <p:anim calcmode="lin" valueType="num" p14:bounceEnd="40000">
                                          <p:cBhvr additive="base">
                                            <p:cTn id="15"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 presetClass="entr" presetSubtype="2" fill="hold" nodeType="withEffect">
                                      <p:stCondLst>
                                        <p:cond delay="300"/>
                                      </p:stCondLst>
                                      <p:childTnLst>
                                        <p:set>
                                          <p:cBhvr>
                                            <p:cTn id="9" dur="1" fill="hold">
                                              <p:stCondLst>
                                                <p:cond delay="0"/>
                                              </p:stCondLst>
                                            </p:cTn>
                                            <p:tgtEl>
                                              <p:spTgt spid="70"/>
                                            </p:tgtEl>
                                            <p:attrNameLst>
                                              <p:attrName>style.visibility</p:attrName>
                                            </p:attrNameLst>
                                          </p:cBhvr>
                                          <p:to>
                                            <p:strVal val="visible"/>
                                          </p:to>
                                        </p:set>
                                        <p:anim calcmode="lin" valueType="num">
                                          <p:cBhvr additive="base">
                                            <p:cTn id="10" dur="500" fill="hold"/>
                                            <p:tgtEl>
                                              <p:spTgt spid="70"/>
                                            </p:tgtEl>
                                            <p:attrNameLst>
                                              <p:attrName>ppt_x</p:attrName>
                                            </p:attrNameLst>
                                          </p:cBhvr>
                                          <p:tavLst>
                                            <p:tav tm="0">
                                              <p:val>
                                                <p:strVal val="1+#ppt_w/2"/>
                                              </p:val>
                                            </p:tav>
                                            <p:tav tm="100000">
                                              <p:val>
                                                <p:strVal val="#ppt_x"/>
                                              </p:val>
                                            </p:tav>
                                          </p:tavLst>
                                        </p:anim>
                                        <p:anim calcmode="lin" valueType="num">
                                          <p:cBhvr additive="base">
                                            <p:cTn id="11" dur="500" fill="hold"/>
                                            <p:tgtEl>
                                              <p:spTgt spid="7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600"/>
                                      </p:stCondLst>
                                      <p:childTnLst>
                                        <p:set>
                                          <p:cBhvr>
                                            <p:cTn id="13" dur="1" fill="hold">
                                              <p:stCondLst>
                                                <p:cond delay="0"/>
                                              </p:stCondLst>
                                            </p:cTn>
                                            <p:tgtEl>
                                              <p:spTgt spid="71"/>
                                            </p:tgtEl>
                                            <p:attrNameLst>
                                              <p:attrName>style.visibility</p:attrName>
                                            </p:attrNameLst>
                                          </p:cBhvr>
                                          <p:to>
                                            <p:strVal val="visible"/>
                                          </p:to>
                                        </p:set>
                                        <p:anim calcmode="lin" valueType="num">
                                          <p:cBhvr additive="base">
                                            <p:cTn id="14" dur="500" fill="hold"/>
                                            <p:tgtEl>
                                              <p:spTgt spid="71"/>
                                            </p:tgtEl>
                                            <p:attrNameLst>
                                              <p:attrName>ppt_x</p:attrName>
                                            </p:attrNameLst>
                                          </p:cBhvr>
                                          <p:tavLst>
                                            <p:tav tm="0">
                                              <p:val>
                                                <p:strVal val="1+#ppt_w/2"/>
                                              </p:val>
                                            </p:tav>
                                            <p:tav tm="100000">
                                              <p:val>
                                                <p:strVal val="#ppt_x"/>
                                              </p:val>
                                            </p:tav>
                                          </p:tavLst>
                                        </p:anim>
                                        <p:anim calcmode="lin" valueType="num">
                                          <p:cBhvr additive="base">
                                            <p:cTn id="15"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41500" y="241300"/>
            <a:ext cx="7435215" cy="583565"/>
          </a:xfrm>
          <a:prstGeom prst="rect">
            <a:avLst/>
          </a:prstGeom>
          <a:noFill/>
        </p:spPr>
        <p:txBody>
          <a:bodyPr wrap="square" rtlCol="0">
            <a:spAutoFit/>
          </a:bodyPr>
          <a:lstStyle/>
          <a:p>
            <a:r>
              <a:rPr lang="zh-CN" altLang="en-US" sz="3200" b="1" dirty="0">
                <a:latin typeface="微软雅黑" panose="020B0503020204020204" pitchFamily="34" charset="-122"/>
                <a:sym typeface="+mn-ea"/>
              </a:rPr>
              <a:t>海商法与国际公约的衔接、适应问题</a:t>
            </a:r>
            <a:endParaRPr lang="zh-CN" altLang="en-US" sz="3200" b="1" dirty="0">
              <a:latin typeface="微软雅黑" panose="020B0503020204020204" pitchFamily="34" charset="-122"/>
            </a:endParaRPr>
          </a:p>
        </p:txBody>
      </p:sp>
      <p:sp>
        <p:nvSpPr>
          <p:cNvPr id="4" name="灯片编号占位符 3"/>
          <p:cNvSpPr>
            <a:spLocks noGrp="1"/>
          </p:cNvSpPr>
          <p:nvPr>
            <p:ph type="sldNum" sz="quarter" idx="12"/>
          </p:nvPr>
        </p:nvSpPr>
        <p:spPr>
          <a:xfrm>
            <a:off x="12604115" y="7066915"/>
            <a:ext cx="543560" cy="88900"/>
          </a:xfrm>
        </p:spPr>
        <p:txBody>
          <a:bodyPr/>
          <a:lstStyle/>
          <a:p>
            <a:endParaRPr lang="zh-CN" altLang="en-US" dirty="0"/>
          </a:p>
        </p:txBody>
      </p:sp>
      <p:grpSp>
        <p:nvGrpSpPr>
          <p:cNvPr id="6" name="组合 5"/>
          <p:cNvGrpSpPr/>
          <p:nvPr/>
        </p:nvGrpSpPr>
        <p:grpSpPr>
          <a:xfrm>
            <a:off x="-10160" y="4280420"/>
            <a:ext cx="12192672" cy="1532163"/>
            <a:chOff x="0" y="4045470"/>
            <a:chExt cx="12192672" cy="1532163"/>
          </a:xfrm>
        </p:grpSpPr>
        <p:sp>
          <p:nvSpPr>
            <p:cNvPr id="9" name="矩形 8"/>
            <p:cNvSpPr/>
            <p:nvPr/>
          </p:nvSpPr>
          <p:spPr>
            <a:xfrm>
              <a:off x="0" y="4331997"/>
              <a:ext cx="1441349" cy="124563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3" name="矩形 12"/>
            <p:cNvSpPr/>
            <p:nvPr/>
          </p:nvSpPr>
          <p:spPr>
            <a:xfrm>
              <a:off x="2207273" y="4045470"/>
              <a:ext cx="9985399" cy="88822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6" name="矩形 11"/>
            <p:cNvSpPr/>
            <p:nvPr/>
          </p:nvSpPr>
          <p:spPr>
            <a:xfrm flipV="1">
              <a:off x="1427357" y="4047376"/>
              <a:ext cx="779916"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1133668"/>
                <a:gd name="connsiteX1-3" fmla="*/ 1826176 w 1826176"/>
                <a:gd name="connsiteY1-4" fmla="*/ 0 h 1133668"/>
                <a:gd name="connsiteX2-5" fmla="*/ 556249 w 1826176"/>
                <a:gd name="connsiteY2-6" fmla="*/ 1133668 h 1133668"/>
                <a:gd name="connsiteX3-7" fmla="*/ 0 w 1826176"/>
                <a:gd name="connsiteY3-8" fmla="*/ 934227 h 1133668"/>
                <a:gd name="connsiteX4-9" fmla="*/ 0 w 1826176"/>
                <a:gd name="connsiteY4-10" fmla="*/ 0 h 1133668"/>
                <a:gd name="connsiteX0-11" fmla="*/ 0 w 556249"/>
                <a:gd name="connsiteY0-12" fmla="*/ 0 h 1133668"/>
                <a:gd name="connsiteX1-13" fmla="*/ 524763 w 556249"/>
                <a:gd name="connsiteY1-14" fmla="*/ 461865 h 1133668"/>
                <a:gd name="connsiteX2-15" fmla="*/ 556249 w 556249"/>
                <a:gd name="connsiteY2-16" fmla="*/ 1133668 h 1133668"/>
                <a:gd name="connsiteX3-17" fmla="*/ 0 w 556249"/>
                <a:gd name="connsiteY3-18" fmla="*/ 934227 h 1133668"/>
                <a:gd name="connsiteX4-19" fmla="*/ 0 w 556249"/>
                <a:gd name="connsiteY4-20" fmla="*/ 0 h 1133668"/>
                <a:gd name="connsiteX0-21" fmla="*/ 0 w 598230"/>
                <a:gd name="connsiteY0-22" fmla="*/ 0 h 1133668"/>
                <a:gd name="connsiteX1-23" fmla="*/ 598230 w 598230"/>
                <a:gd name="connsiteY1-24" fmla="*/ 493356 h 1133668"/>
                <a:gd name="connsiteX2-25" fmla="*/ 556249 w 598230"/>
                <a:gd name="connsiteY2-26" fmla="*/ 1133668 h 1133668"/>
                <a:gd name="connsiteX3-27" fmla="*/ 0 w 598230"/>
                <a:gd name="connsiteY3-28" fmla="*/ 934227 h 1133668"/>
                <a:gd name="connsiteX4-29" fmla="*/ 0 w 598230"/>
                <a:gd name="connsiteY4-30" fmla="*/ 0 h 1133668"/>
                <a:gd name="connsiteX0-31" fmla="*/ 0 w 608726"/>
                <a:gd name="connsiteY0-32" fmla="*/ 0 h 1154661"/>
                <a:gd name="connsiteX1-33" fmla="*/ 598230 w 608726"/>
                <a:gd name="connsiteY1-34" fmla="*/ 493356 h 1154661"/>
                <a:gd name="connsiteX2-35" fmla="*/ 608726 w 608726"/>
                <a:gd name="connsiteY2-36" fmla="*/ 1154661 h 1154661"/>
                <a:gd name="connsiteX3-37" fmla="*/ 0 w 608726"/>
                <a:gd name="connsiteY3-38" fmla="*/ 934227 h 1154661"/>
                <a:gd name="connsiteX4-39" fmla="*/ 0 w 608726"/>
                <a:gd name="connsiteY4-40" fmla="*/ 0 h 1154661"/>
                <a:gd name="connsiteX0-41" fmla="*/ 0 w 598230"/>
                <a:gd name="connsiteY0-42" fmla="*/ 0 h 1144165"/>
                <a:gd name="connsiteX1-43" fmla="*/ 598230 w 598230"/>
                <a:gd name="connsiteY1-44" fmla="*/ 493356 h 1144165"/>
                <a:gd name="connsiteX2-45" fmla="*/ 577240 w 598230"/>
                <a:gd name="connsiteY2-46" fmla="*/ 1144165 h 1144165"/>
                <a:gd name="connsiteX3-47" fmla="*/ 0 w 598230"/>
                <a:gd name="connsiteY3-48" fmla="*/ 934227 h 1144165"/>
                <a:gd name="connsiteX4-49" fmla="*/ 0 w 598230"/>
                <a:gd name="connsiteY4-50" fmla="*/ 0 h 1144165"/>
                <a:gd name="connsiteX0-51" fmla="*/ 0 w 577240"/>
                <a:gd name="connsiteY0-52" fmla="*/ 0 h 1144165"/>
                <a:gd name="connsiteX1-53" fmla="*/ 559424 w 577240"/>
                <a:gd name="connsiteY1-54" fmla="*/ 493356 h 1144165"/>
                <a:gd name="connsiteX2-55" fmla="*/ 577240 w 577240"/>
                <a:gd name="connsiteY2-56" fmla="*/ 1144165 h 1144165"/>
                <a:gd name="connsiteX3-57" fmla="*/ 0 w 577240"/>
                <a:gd name="connsiteY3-58" fmla="*/ 934227 h 1144165"/>
                <a:gd name="connsiteX4-59" fmla="*/ 0 w 577240"/>
                <a:gd name="connsiteY4-60" fmla="*/ 0 h 1144165"/>
                <a:gd name="connsiteX0-61" fmla="*/ 0 w 584118"/>
                <a:gd name="connsiteY0-62" fmla="*/ 0 h 1144165"/>
                <a:gd name="connsiteX1-63" fmla="*/ 584118 w 584118"/>
                <a:gd name="connsiteY1-64" fmla="*/ 486300 h 1144165"/>
                <a:gd name="connsiteX2-65" fmla="*/ 577240 w 584118"/>
                <a:gd name="connsiteY2-66" fmla="*/ 1144165 h 1144165"/>
                <a:gd name="connsiteX3-67" fmla="*/ 0 w 584118"/>
                <a:gd name="connsiteY3-68" fmla="*/ 934227 h 1144165"/>
                <a:gd name="connsiteX4-69" fmla="*/ 0 w 584118"/>
                <a:gd name="connsiteY4-70" fmla="*/ 0 h 1144165"/>
                <a:gd name="connsiteX0-71" fmla="*/ 0 w 584937"/>
                <a:gd name="connsiteY0-72" fmla="*/ 0 h 1147693"/>
                <a:gd name="connsiteX1-73" fmla="*/ 584118 w 584937"/>
                <a:gd name="connsiteY1-74" fmla="*/ 486300 h 1147693"/>
                <a:gd name="connsiteX2-75" fmla="*/ 584295 w 584937"/>
                <a:gd name="connsiteY2-76" fmla="*/ 1147693 h 1147693"/>
                <a:gd name="connsiteX3-77" fmla="*/ 0 w 584937"/>
                <a:gd name="connsiteY3-78" fmla="*/ 934227 h 1147693"/>
                <a:gd name="connsiteX4-79" fmla="*/ 0 w 584937"/>
                <a:gd name="connsiteY4-80" fmla="*/ 0 h 114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9" name="文本框 18"/>
            <p:cNvSpPr txBox="1"/>
            <p:nvPr/>
          </p:nvSpPr>
          <p:spPr>
            <a:xfrm>
              <a:off x="203363" y="4601469"/>
              <a:ext cx="905510" cy="706755"/>
            </a:xfrm>
            <a:prstGeom prst="rect">
              <a:avLst/>
            </a:prstGeom>
            <a:noFill/>
          </p:spPr>
          <p:txBody>
            <a:bodyPr wrap="none" rtlCol="0">
              <a:spAutoFit/>
            </a:bodyPr>
            <a:lstStyle/>
            <a:p>
              <a:r>
                <a:rPr kumimoji="1" lang="en-US" altLang="zh-CN" sz="4000" b="1" dirty="0">
                  <a:solidFill>
                    <a:srgbClr val="FFFFFF"/>
                  </a:solidFill>
                </a:rPr>
                <a:t>03</a:t>
              </a:r>
              <a:endParaRPr kumimoji="1" lang="zh-CN" altLang="en-US" sz="4000" b="1" dirty="0">
                <a:solidFill>
                  <a:srgbClr val="FFFFFF"/>
                </a:solidFill>
              </a:endParaRPr>
            </a:p>
          </p:txBody>
        </p:sp>
      </p:grpSp>
      <p:grpSp>
        <p:nvGrpSpPr>
          <p:cNvPr id="3" name="组合 2"/>
          <p:cNvGrpSpPr/>
          <p:nvPr/>
        </p:nvGrpSpPr>
        <p:grpSpPr>
          <a:xfrm>
            <a:off x="0" y="1343867"/>
            <a:ext cx="12177396" cy="1530259"/>
            <a:chOff x="0" y="1343867"/>
            <a:chExt cx="12177396" cy="1530259"/>
          </a:xfrm>
        </p:grpSpPr>
        <p:sp>
          <p:nvSpPr>
            <p:cNvPr id="7" name="矩形 6"/>
            <p:cNvSpPr/>
            <p:nvPr/>
          </p:nvSpPr>
          <p:spPr>
            <a:xfrm>
              <a:off x="0" y="1343867"/>
              <a:ext cx="1441349" cy="1245636"/>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0" name="矩形 9"/>
            <p:cNvSpPr/>
            <p:nvPr/>
          </p:nvSpPr>
          <p:spPr>
            <a:xfrm>
              <a:off x="2198699" y="1959869"/>
              <a:ext cx="9978697" cy="88822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4" name="矩形 11"/>
            <p:cNvSpPr/>
            <p:nvPr/>
          </p:nvSpPr>
          <p:spPr>
            <a:xfrm>
              <a:off x="1436362" y="1343869"/>
              <a:ext cx="779916" cy="1530257"/>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1133668"/>
                <a:gd name="connsiteX1-3" fmla="*/ 1826176 w 1826176"/>
                <a:gd name="connsiteY1-4" fmla="*/ 0 h 1133668"/>
                <a:gd name="connsiteX2-5" fmla="*/ 556249 w 1826176"/>
                <a:gd name="connsiteY2-6" fmla="*/ 1133668 h 1133668"/>
                <a:gd name="connsiteX3-7" fmla="*/ 0 w 1826176"/>
                <a:gd name="connsiteY3-8" fmla="*/ 934227 h 1133668"/>
                <a:gd name="connsiteX4-9" fmla="*/ 0 w 1826176"/>
                <a:gd name="connsiteY4-10" fmla="*/ 0 h 1133668"/>
                <a:gd name="connsiteX0-11" fmla="*/ 0 w 556249"/>
                <a:gd name="connsiteY0-12" fmla="*/ 0 h 1133668"/>
                <a:gd name="connsiteX1-13" fmla="*/ 524763 w 556249"/>
                <a:gd name="connsiteY1-14" fmla="*/ 461865 h 1133668"/>
                <a:gd name="connsiteX2-15" fmla="*/ 556249 w 556249"/>
                <a:gd name="connsiteY2-16" fmla="*/ 1133668 h 1133668"/>
                <a:gd name="connsiteX3-17" fmla="*/ 0 w 556249"/>
                <a:gd name="connsiteY3-18" fmla="*/ 934227 h 1133668"/>
                <a:gd name="connsiteX4-19" fmla="*/ 0 w 556249"/>
                <a:gd name="connsiteY4-20" fmla="*/ 0 h 1133668"/>
                <a:gd name="connsiteX0-21" fmla="*/ 0 w 598230"/>
                <a:gd name="connsiteY0-22" fmla="*/ 0 h 1133668"/>
                <a:gd name="connsiteX1-23" fmla="*/ 598230 w 598230"/>
                <a:gd name="connsiteY1-24" fmla="*/ 493356 h 1133668"/>
                <a:gd name="connsiteX2-25" fmla="*/ 556249 w 598230"/>
                <a:gd name="connsiteY2-26" fmla="*/ 1133668 h 1133668"/>
                <a:gd name="connsiteX3-27" fmla="*/ 0 w 598230"/>
                <a:gd name="connsiteY3-28" fmla="*/ 934227 h 1133668"/>
                <a:gd name="connsiteX4-29" fmla="*/ 0 w 598230"/>
                <a:gd name="connsiteY4-30" fmla="*/ 0 h 1133668"/>
                <a:gd name="connsiteX0-31" fmla="*/ 0 w 608726"/>
                <a:gd name="connsiteY0-32" fmla="*/ 0 h 1154661"/>
                <a:gd name="connsiteX1-33" fmla="*/ 598230 w 608726"/>
                <a:gd name="connsiteY1-34" fmla="*/ 493356 h 1154661"/>
                <a:gd name="connsiteX2-35" fmla="*/ 608726 w 608726"/>
                <a:gd name="connsiteY2-36" fmla="*/ 1154661 h 1154661"/>
                <a:gd name="connsiteX3-37" fmla="*/ 0 w 608726"/>
                <a:gd name="connsiteY3-38" fmla="*/ 934227 h 1154661"/>
                <a:gd name="connsiteX4-39" fmla="*/ 0 w 608726"/>
                <a:gd name="connsiteY4-40" fmla="*/ 0 h 1154661"/>
                <a:gd name="connsiteX0-41" fmla="*/ 0 w 598230"/>
                <a:gd name="connsiteY0-42" fmla="*/ 0 h 1144165"/>
                <a:gd name="connsiteX1-43" fmla="*/ 598230 w 598230"/>
                <a:gd name="connsiteY1-44" fmla="*/ 493356 h 1144165"/>
                <a:gd name="connsiteX2-45" fmla="*/ 577240 w 598230"/>
                <a:gd name="connsiteY2-46" fmla="*/ 1144165 h 1144165"/>
                <a:gd name="connsiteX3-47" fmla="*/ 0 w 598230"/>
                <a:gd name="connsiteY3-48" fmla="*/ 934227 h 1144165"/>
                <a:gd name="connsiteX4-49" fmla="*/ 0 w 598230"/>
                <a:gd name="connsiteY4-50" fmla="*/ 0 h 1144165"/>
                <a:gd name="connsiteX0-51" fmla="*/ 0 w 577240"/>
                <a:gd name="connsiteY0-52" fmla="*/ 0 h 1144165"/>
                <a:gd name="connsiteX1-53" fmla="*/ 559424 w 577240"/>
                <a:gd name="connsiteY1-54" fmla="*/ 493356 h 1144165"/>
                <a:gd name="connsiteX2-55" fmla="*/ 577240 w 577240"/>
                <a:gd name="connsiteY2-56" fmla="*/ 1144165 h 1144165"/>
                <a:gd name="connsiteX3-57" fmla="*/ 0 w 577240"/>
                <a:gd name="connsiteY3-58" fmla="*/ 934227 h 1144165"/>
                <a:gd name="connsiteX4-59" fmla="*/ 0 w 577240"/>
                <a:gd name="connsiteY4-60" fmla="*/ 0 h 1144165"/>
                <a:gd name="connsiteX0-61" fmla="*/ 0 w 584118"/>
                <a:gd name="connsiteY0-62" fmla="*/ 0 h 1144165"/>
                <a:gd name="connsiteX1-63" fmla="*/ 584118 w 584118"/>
                <a:gd name="connsiteY1-64" fmla="*/ 486300 h 1144165"/>
                <a:gd name="connsiteX2-65" fmla="*/ 577240 w 584118"/>
                <a:gd name="connsiteY2-66" fmla="*/ 1144165 h 1144165"/>
                <a:gd name="connsiteX3-67" fmla="*/ 0 w 584118"/>
                <a:gd name="connsiteY3-68" fmla="*/ 934227 h 1144165"/>
                <a:gd name="connsiteX4-69" fmla="*/ 0 w 584118"/>
                <a:gd name="connsiteY4-70" fmla="*/ 0 h 1144165"/>
                <a:gd name="connsiteX0-71" fmla="*/ 0 w 584937"/>
                <a:gd name="connsiteY0-72" fmla="*/ 0 h 1147693"/>
                <a:gd name="connsiteX1-73" fmla="*/ 584118 w 584937"/>
                <a:gd name="connsiteY1-74" fmla="*/ 486300 h 1147693"/>
                <a:gd name="connsiteX2-75" fmla="*/ 584295 w 584937"/>
                <a:gd name="connsiteY2-76" fmla="*/ 1147693 h 1147693"/>
                <a:gd name="connsiteX3-77" fmla="*/ 0 w 584937"/>
                <a:gd name="connsiteY3-78" fmla="*/ 934227 h 1147693"/>
                <a:gd name="connsiteX4-79" fmla="*/ 0 w 584937"/>
                <a:gd name="connsiteY4-80" fmla="*/ 0 h 114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4937" h="1147693">
                  <a:moveTo>
                    <a:pt x="0" y="0"/>
                  </a:moveTo>
                  <a:lnTo>
                    <a:pt x="584118" y="486300"/>
                  </a:lnTo>
                  <a:cubicBezTo>
                    <a:pt x="581825" y="705588"/>
                    <a:pt x="586588" y="928405"/>
                    <a:pt x="584295" y="1147693"/>
                  </a:cubicBezTo>
                  <a:lnTo>
                    <a:pt x="0" y="934227"/>
                  </a:lnTo>
                  <a:lnTo>
                    <a:pt x="0" y="0"/>
                  </a:lnTo>
                  <a:close/>
                </a:path>
              </a:pathLst>
            </a:cu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7" name="文本框 16"/>
            <p:cNvSpPr txBox="1"/>
            <p:nvPr/>
          </p:nvSpPr>
          <p:spPr>
            <a:xfrm>
              <a:off x="203363" y="1515885"/>
              <a:ext cx="905510" cy="706755"/>
            </a:xfrm>
            <a:prstGeom prst="rect">
              <a:avLst/>
            </a:prstGeom>
            <a:noFill/>
          </p:spPr>
          <p:txBody>
            <a:bodyPr wrap="none" rtlCol="0">
              <a:spAutoFit/>
            </a:bodyPr>
            <a:lstStyle/>
            <a:p>
              <a:r>
                <a:rPr kumimoji="1" lang="en-US" altLang="zh-CN" sz="4000" b="1" dirty="0">
                  <a:solidFill>
                    <a:srgbClr val="FFFFFF"/>
                  </a:solidFill>
                </a:rPr>
                <a:t>01</a:t>
              </a:r>
              <a:endParaRPr kumimoji="1" lang="zh-CN" altLang="en-US" sz="4000" b="1" dirty="0">
                <a:solidFill>
                  <a:srgbClr val="FFFFFF"/>
                </a:solidFill>
              </a:endParaRPr>
            </a:p>
          </p:txBody>
        </p:sp>
        <p:sp>
          <p:nvSpPr>
            <p:cNvPr id="20" name="矩形 19"/>
            <p:cNvSpPr/>
            <p:nvPr/>
          </p:nvSpPr>
          <p:spPr>
            <a:xfrm>
              <a:off x="2736663" y="2078378"/>
              <a:ext cx="8937223" cy="650875"/>
            </a:xfrm>
            <a:prstGeom prst="rect">
              <a:avLst/>
            </a:prstGeom>
          </p:spPr>
          <p:txBody>
            <a:bodyPr wrap="square">
              <a:spAutoFit/>
            </a:bodyPr>
            <a:lstStyle/>
            <a:p>
              <a:pPr>
                <a:lnSpc>
                  <a:spcPct val="130000"/>
                </a:lnSpc>
              </a:pPr>
              <a:r>
                <a:rPr lang="en-US" altLang="zh-CN" sz="2400" b="1" dirty="0">
                  <a:solidFill>
                    <a:srgbClr val="FFFFFF"/>
                  </a:solidFill>
                  <a:latin typeface="微软雅黑" panose="020B0503020204020204" pitchFamily="34" charset="-122"/>
                </a:rPr>
                <a:t>   </a:t>
              </a:r>
              <a:r>
                <a:rPr lang="zh-CN" altLang="en-US" sz="2800" b="1" dirty="0">
                  <a:solidFill>
                    <a:srgbClr val="FFFFFF"/>
                  </a:solidFill>
                  <a:latin typeface="微软雅黑" panose="020B0503020204020204" pitchFamily="34" charset="-122"/>
                </a:rPr>
                <a:t>碰撞引起的法律问题</a:t>
              </a:r>
            </a:p>
          </p:txBody>
        </p:sp>
      </p:grpSp>
      <p:grpSp>
        <p:nvGrpSpPr>
          <p:cNvPr id="5" name="组合 4"/>
          <p:cNvGrpSpPr/>
          <p:nvPr/>
        </p:nvGrpSpPr>
        <p:grpSpPr>
          <a:xfrm>
            <a:off x="-5080" y="2929540"/>
            <a:ext cx="12192001" cy="2208553"/>
            <a:chOff x="0" y="2757455"/>
            <a:chExt cx="12192001" cy="2208553"/>
          </a:xfrm>
        </p:grpSpPr>
        <p:sp>
          <p:nvSpPr>
            <p:cNvPr id="8" name="矩形 7"/>
            <p:cNvSpPr/>
            <p:nvPr/>
          </p:nvSpPr>
          <p:spPr>
            <a:xfrm>
              <a:off x="0" y="2757455"/>
              <a:ext cx="1441349" cy="1245636"/>
            </a:xfrm>
            <a:prstGeom prst="rect">
              <a:avLst/>
            </a:prstGeom>
            <a:solidFill>
              <a:schemeClr val="tx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2" name="矩形 11"/>
            <p:cNvSpPr/>
            <p:nvPr/>
          </p:nvSpPr>
          <p:spPr>
            <a:xfrm>
              <a:off x="2213304" y="3016639"/>
              <a:ext cx="9978697" cy="888223"/>
            </a:xfrm>
            <a:prstGeom prst="rect">
              <a:avLst/>
            </a:prstGeom>
            <a:solidFill>
              <a:schemeClr val="tx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a:p>
          </p:txBody>
        </p:sp>
        <p:sp>
          <p:nvSpPr>
            <p:cNvPr id="15" name="矩形 13"/>
            <p:cNvSpPr/>
            <p:nvPr/>
          </p:nvSpPr>
          <p:spPr>
            <a:xfrm>
              <a:off x="1436361" y="2757455"/>
              <a:ext cx="784905" cy="1245636"/>
            </a:xfrm>
            <a:custGeom>
              <a:avLst/>
              <a:gdLst>
                <a:gd name="connsiteX0" fmla="*/ 0 w 1826176"/>
                <a:gd name="connsiteY0" fmla="*/ 0 h 934227"/>
                <a:gd name="connsiteX1" fmla="*/ 1826176 w 1826176"/>
                <a:gd name="connsiteY1" fmla="*/ 0 h 934227"/>
                <a:gd name="connsiteX2" fmla="*/ 1826176 w 1826176"/>
                <a:gd name="connsiteY2" fmla="*/ 934227 h 934227"/>
                <a:gd name="connsiteX3" fmla="*/ 0 w 1826176"/>
                <a:gd name="connsiteY3" fmla="*/ 934227 h 934227"/>
                <a:gd name="connsiteX4" fmla="*/ 0 w 1826176"/>
                <a:gd name="connsiteY4" fmla="*/ 0 h 934227"/>
                <a:gd name="connsiteX0-1" fmla="*/ 0 w 1826176"/>
                <a:gd name="connsiteY0-2" fmla="*/ 0 h 934227"/>
                <a:gd name="connsiteX1-3" fmla="*/ 546455 w 1826176"/>
                <a:gd name="connsiteY1-4" fmla="*/ 230621 h 934227"/>
                <a:gd name="connsiteX2-5" fmla="*/ 1826176 w 1826176"/>
                <a:gd name="connsiteY2-6" fmla="*/ 934227 h 934227"/>
                <a:gd name="connsiteX3-7" fmla="*/ 0 w 1826176"/>
                <a:gd name="connsiteY3-8" fmla="*/ 934227 h 934227"/>
                <a:gd name="connsiteX4-9" fmla="*/ 0 w 1826176"/>
                <a:gd name="connsiteY4-10" fmla="*/ 0 h 934227"/>
                <a:gd name="connsiteX0-11" fmla="*/ 0 w 546455"/>
                <a:gd name="connsiteY0-12" fmla="*/ 0 h 934227"/>
                <a:gd name="connsiteX1-13" fmla="*/ 546455 w 546455"/>
                <a:gd name="connsiteY1-14" fmla="*/ 230621 h 934227"/>
                <a:gd name="connsiteX2-15" fmla="*/ 367813 w 546455"/>
                <a:gd name="connsiteY2-16" fmla="*/ 716599 h 934227"/>
                <a:gd name="connsiteX3-17" fmla="*/ 0 w 546455"/>
                <a:gd name="connsiteY3-18" fmla="*/ 934227 h 934227"/>
                <a:gd name="connsiteX4-19" fmla="*/ 0 w 546455"/>
                <a:gd name="connsiteY4-20" fmla="*/ 0 h 934227"/>
                <a:gd name="connsiteX0-21" fmla="*/ 0 w 585431"/>
                <a:gd name="connsiteY0-22" fmla="*/ 0 h 934227"/>
                <a:gd name="connsiteX1-23" fmla="*/ 546455 w 585431"/>
                <a:gd name="connsiteY1-24" fmla="*/ 230621 h 934227"/>
                <a:gd name="connsiteX2-25" fmla="*/ 585431 w 585431"/>
                <a:gd name="connsiteY2-26" fmla="*/ 856271 h 934227"/>
                <a:gd name="connsiteX3-27" fmla="*/ 0 w 585431"/>
                <a:gd name="connsiteY3-28" fmla="*/ 934227 h 934227"/>
                <a:gd name="connsiteX4-29" fmla="*/ 0 w 585431"/>
                <a:gd name="connsiteY4-30" fmla="*/ 0 h 934227"/>
                <a:gd name="connsiteX0-31" fmla="*/ 0 w 585431"/>
                <a:gd name="connsiteY0-32" fmla="*/ 0 h 934227"/>
                <a:gd name="connsiteX1-33" fmla="*/ 585431 w 585431"/>
                <a:gd name="connsiteY1-34" fmla="*/ 204636 h 934227"/>
                <a:gd name="connsiteX2-35" fmla="*/ 585431 w 585431"/>
                <a:gd name="connsiteY2-36" fmla="*/ 856271 h 934227"/>
                <a:gd name="connsiteX3-37" fmla="*/ 0 w 585431"/>
                <a:gd name="connsiteY3-38" fmla="*/ 934227 h 934227"/>
                <a:gd name="connsiteX4-39" fmla="*/ 0 w 585431"/>
                <a:gd name="connsiteY4-40" fmla="*/ 0 h 934227"/>
                <a:gd name="connsiteX0-41" fmla="*/ 0 w 588679"/>
                <a:gd name="connsiteY0-42" fmla="*/ 0 h 934227"/>
                <a:gd name="connsiteX1-43" fmla="*/ 588679 w 588679"/>
                <a:gd name="connsiteY1-44" fmla="*/ 194891 h 934227"/>
                <a:gd name="connsiteX2-45" fmla="*/ 585431 w 588679"/>
                <a:gd name="connsiteY2-46" fmla="*/ 856271 h 934227"/>
                <a:gd name="connsiteX3-47" fmla="*/ 0 w 588679"/>
                <a:gd name="connsiteY3-48" fmla="*/ 934227 h 934227"/>
                <a:gd name="connsiteX4-49" fmla="*/ 0 w 588679"/>
                <a:gd name="connsiteY4-50" fmla="*/ 0 h 9342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679" h="934227">
                  <a:moveTo>
                    <a:pt x="0" y="0"/>
                  </a:moveTo>
                  <a:lnTo>
                    <a:pt x="588679" y="194891"/>
                  </a:lnTo>
                  <a:cubicBezTo>
                    <a:pt x="587596" y="415351"/>
                    <a:pt x="586514" y="635811"/>
                    <a:pt x="585431" y="856271"/>
                  </a:cubicBezTo>
                  <a:lnTo>
                    <a:pt x="0" y="934227"/>
                  </a:lnTo>
                  <a:lnTo>
                    <a:pt x="0" y="0"/>
                  </a:ln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8" name="文本框 17"/>
            <p:cNvSpPr txBox="1"/>
            <p:nvPr/>
          </p:nvSpPr>
          <p:spPr>
            <a:xfrm>
              <a:off x="203363" y="2932015"/>
              <a:ext cx="905510" cy="706755"/>
            </a:xfrm>
            <a:prstGeom prst="rect">
              <a:avLst/>
            </a:prstGeom>
            <a:noFill/>
          </p:spPr>
          <p:txBody>
            <a:bodyPr wrap="none" rtlCol="0">
              <a:spAutoFit/>
            </a:bodyPr>
            <a:lstStyle/>
            <a:p>
              <a:r>
                <a:rPr kumimoji="1" lang="en-US" altLang="zh-CN" sz="4000" b="1" dirty="0">
                  <a:solidFill>
                    <a:srgbClr val="FFFFFF"/>
                  </a:solidFill>
                </a:rPr>
                <a:t>02</a:t>
              </a:r>
              <a:endParaRPr kumimoji="1" lang="zh-CN" altLang="en-US" sz="4000" b="1" dirty="0">
                <a:solidFill>
                  <a:srgbClr val="FFFFFF"/>
                </a:solidFill>
              </a:endParaRPr>
            </a:p>
          </p:txBody>
        </p:sp>
        <p:sp>
          <p:nvSpPr>
            <p:cNvPr id="21" name="矩形 20"/>
            <p:cNvSpPr/>
            <p:nvPr/>
          </p:nvSpPr>
          <p:spPr>
            <a:xfrm>
              <a:off x="2719518" y="3132596"/>
              <a:ext cx="8937223" cy="570865"/>
            </a:xfrm>
            <a:prstGeom prst="rect">
              <a:avLst/>
            </a:prstGeom>
          </p:spPr>
          <p:txBody>
            <a:bodyPr wrap="square">
              <a:spAutoFit/>
            </a:bodyPr>
            <a:lstStyle/>
            <a:p>
              <a:pPr>
                <a:lnSpc>
                  <a:spcPct val="130000"/>
                </a:lnSpc>
              </a:pPr>
              <a:r>
                <a:rPr lang="en-US" altLang="zh-CN" sz="2400" b="1" dirty="0">
                  <a:solidFill>
                    <a:srgbClr val="FFFFFF"/>
                  </a:solidFill>
                  <a:latin typeface="微软雅黑" panose="020B0503020204020204" pitchFamily="34" charset="-122"/>
                </a:rPr>
                <a:t>   </a:t>
              </a:r>
              <a:endParaRPr lang="zh-CN" altLang="en-US" sz="2400" b="1" dirty="0">
                <a:solidFill>
                  <a:srgbClr val="FFFFFF"/>
                </a:solidFill>
                <a:latin typeface="微软雅黑" panose="020B0503020204020204" pitchFamily="34" charset="-122"/>
              </a:endParaRPr>
            </a:p>
          </p:txBody>
        </p:sp>
        <p:sp>
          <p:nvSpPr>
            <p:cNvPr id="22" name="矩形 21"/>
            <p:cNvSpPr/>
            <p:nvPr/>
          </p:nvSpPr>
          <p:spPr>
            <a:xfrm>
              <a:off x="2719518" y="4395143"/>
              <a:ext cx="8937223" cy="570865"/>
            </a:xfrm>
            <a:prstGeom prst="rect">
              <a:avLst/>
            </a:prstGeom>
          </p:spPr>
          <p:txBody>
            <a:bodyPr wrap="square">
              <a:spAutoFit/>
            </a:bodyPr>
            <a:lstStyle/>
            <a:p>
              <a:pPr>
                <a:lnSpc>
                  <a:spcPct val="130000"/>
                </a:lnSpc>
              </a:pPr>
              <a:endParaRPr lang="zh-CN" altLang="en-US" sz="2400" b="1" dirty="0">
                <a:solidFill>
                  <a:srgbClr val="FFFFFF"/>
                </a:solidFill>
                <a:latin typeface="微软雅黑" panose="020B0503020204020204" pitchFamily="34" charset="-122"/>
              </a:endParaRPr>
            </a:p>
          </p:txBody>
        </p:sp>
      </p:grpSp>
      <p:sp>
        <p:nvSpPr>
          <p:cNvPr id="31" name="文本框 30"/>
          <p:cNvSpPr txBox="1"/>
          <p:nvPr/>
        </p:nvSpPr>
        <p:spPr>
          <a:xfrm>
            <a:off x="8054975" y="5285105"/>
            <a:ext cx="2931795" cy="1753235"/>
          </a:xfrm>
          <a:prstGeom prst="rect">
            <a:avLst/>
          </a:prstGeom>
          <a:noFill/>
          <a:ln>
            <a:noFill/>
          </a:ln>
        </p:spPr>
        <p:txBody>
          <a:bodyPr wrap="square" rtlCol="0">
            <a:spAutoFit/>
          </a:bodyPr>
          <a:lstStyle/>
          <a:p>
            <a:pPr algn="ctr"/>
            <a:r>
              <a:rPr lang="en-US" altLang="zh-CN" sz="5400" b="1" dirty="0" smtClean="0">
                <a:solidFill>
                  <a:schemeClr val="tx1">
                    <a:lumMod val="50000"/>
                    <a:lumOff val="50000"/>
                    <a:alpha val="23000"/>
                  </a:schemeClr>
                </a:solidFill>
                <a:latin typeface="微软雅黑" panose="020B0503020204020204" pitchFamily="34" charset="-122"/>
                <a:ea typeface="微软雅黑" panose="020B0503020204020204" pitchFamily="34" charset="-122"/>
              </a:rPr>
              <a:t>PART  ONE</a:t>
            </a:r>
          </a:p>
        </p:txBody>
      </p:sp>
      <p:sp>
        <p:nvSpPr>
          <p:cNvPr id="2" name="文本框 1"/>
          <p:cNvSpPr txBox="1"/>
          <p:nvPr/>
        </p:nvSpPr>
        <p:spPr>
          <a:xfrm>
            <a:off x="2958465" y="3291205"/>
            <a:ext cx="3560445" cy="521970"/>
          </a:xfrm>
          <a:prstGeom prst="rect">
            <a:avLst/>
          </a:prstGeom>
          <a:noFill/>
        </p:spPr>
        <p:txBody>
          <a:bodyPr wrap="square" rtlCol="0">
            <a:spAutoFit/>
          </a:bodyPr>
          <a:lstStyle/>
          <a:p>
            <a:pPr algn="ctr"/>
            <a:r>
              <a:rPr kumimoji="1" lang="zh-CN" altLang="en-US" sz="2800" b="1">
                <a:solidFill>
                  <a:srgbClr val="FFFFFF"/>
                </a:solidFill>
                <a:sym typeface="+mn-ea"/>
              </a:rPr>
              <a:t>有关救助的</a:t>
            </a:r>
            <a:r>
              <a:rPr lang="zh-CN" altLang="en-US" sz="2800" b="1" dirty="0">
                <a:solidFill>
                  <a:srgbClr val="FFFFFF"/>
                </a:solidFill>
                <a:latin typeface="微软雅黑" panose="020B0503020204020204" pitchFamily="34" charset="-122"/>
                <a:sym typeface="+mn-ea"/>
              </a:rPr>
              <a:t>法律</a:t>
            </a:r>
            <a:r>
              <a:rPr kumimoji="1" lang="zh-CN" altLang="en-US" sz="2800" b="1">
                <a:solidFill>
                  <a:srgbClr val="FFFFFF"/>
                </a:solidFill>
                <a:sym typeface="+mn-ea"/>
              </a:rPr>
              <a:t>问题</a:t>
            </a:r>
          </a:p>
        </p:txBody>
      </p:sp>
      <p:sp>
        <p:nvSpPr>
          <p:cNvPr id="23" name="文本框 22"/>
          <p:cNvSpPr txBox="1"/>
          <p:nvPr/>
        </p:nvSpPr>
        <p:spPr>
          <a:xfrm>
            <a:off x="2958465" y="4467860"/>
            <a:ext cx="3606165" cy="521970"/>
          </a:xfrm>
          <a:prstGeom prst="rect">
            <a:avLst/>
          </a:prstGeom>
          <a:noFill/>
        </p:spPr>
        <p:txBody>
          <a:bodyPr wrap="square" rtlCol="0">
            <a:spAutoFit/>
          </a:bodyPr>
          <a:lstStyle/>
          <a:p>
            <a:r>
              <a:rPr kumimoji="1" lang="en-US" altLang="zh-CN" sz="2800" b="1">
                <a:solidFill>
                  <a:srgbClr val="FFFFFF"/>
                </a:solidFill>
              </a:rPr>
              <a:t> </a:t>
            </a:r>
            <a:r>
              <a:rPr kumimoji="1" lang="zh-CN" altLang="en-US" sz="2800" b="1">
                <a:solidFill>
                  <a:srgbClr val="FFFFFF"/>
                </a:solidFill>
              </a:rPr>
              <a:t>有关定义的明确问题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6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50" presetClass="entr" presetSubtype="0" decel="100000" fill="hold" grpId="0" nodeType="withEffect">
                                  <p:stCondLst>
                                    <p:cond delay="1200"/>
                                  </p:stCondLst>
                                  <p:iterate type="lt">
                                    <p:tmPct val="10000"/>
                                  </p:iterate>
                                  <p:childTnLst>
                                    <p:set>
                                      <p:cBhvr>
                                        <p:cTn id="15" dur="1" fill="hold">
                                          <p:stCondLst>
                                            <p:cond delay="0"/>
                                          </p:stCondLst>
                                        </p:cTn>
                                        <p:tgtEl>
                                          <p:spTgt spid="31"/>
                                        </p:tgtEl>
                                        <p:attrNameLst>
                                          <p:attrName>style.visibility</p:attrName>
                                        </p:attrNameLst>
                                      </p:cBhvr>
                                      <p:to>
                                        <p:strVal val="visible"/>
                                      </p:to>
                                    </p:set>
                                    <p:anim calcmode="lin" valueType="num">
                                      <p:cBhvr>
                                        <p:cTn id="16" dur="750" fill="hold"/>
                                        <p:tgtEl>
                                          <p:spTgt spid="31"/>
                                        </p:tgtEl>
                                        <p:attrNameLst>
                                          <p:attrName>ppt_w</p:attrName>
                                        </p:attrNameLst>
                                      </p:cBhvr>
                                      <p:tavLst>
                                        <p:tav tm="0">
                                          <p:val>
                                            <p:strVal val="#ppt_w+.3"/>
                                          </p:val>
                                        </p:tav>
                                        <p:tav tm="100000">
                                          <p:val>
                                            <p:strVal val="#ppt_w"/>
                                          </p:val>
                                        </p:tav>
                                      </p:tavLst>
                                    </p:anim>
                                    <p:anim calcmode="lin" valueType="num">
                                      <p:cBhvr>
                                        <p:cTn id="17" dur="750" fill="hold"/>
                                        <p:tgtEl>
                                          <p:spTgt spid="31"/>
                                        </p:tgtEl>
                                        <p:attrNameLst>
                                          <p:attrName>ppt_h</p:attrName>
                                        </p:attrNameLst>
                                      </p:cBhvr>
                                      <p:tavLst>
                                        <p:tav tm="0">
                                          <p:val>
                                            <p:strVal val="#ppt_h"/>
                                          </p:val>
                                        </p:tav>
                                        <p:tav tm="100000">
                                          <p:val>
                                            <p:strVal val="#ppt_h"/>
                                          </p:val>
                                        </p:tav>
                                      </p:tavLst>
                                    </p:anim>
                                    <p:animEffect transition="in" filter="fade">
                                      <p:cBhvr>
                                        <p:cTn id="18"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flipH="1" flipV="1">
            <a:off x="12192000" y="6712585"/>
            <a:ext cx="614680" cy="299085"/>
          </a:xfrm>
        </p:spPr>
        <p:txBody>
          <a:bodyPr/>
          <a:lstStyle/>
          <a:p>
            <a:endParaRPr lang="zh-CN" altLang="en-US" dirty="0"/>
          </a:p>
        </p:txBody>
      </p:sp>
      <p:sp>
        <p:nvSpPr>
          <p:cNvPr id="2" name="MH_Title"/>
          <p:cNvSpPr/>
          <p:nvPr>
            <p:custDataLst>
              <p:tags r:id="rId1"/>
            </p:custDataLst>
          </p:nvPr>
        </p:nvSpPr>
        <p:spPr>
          <a:xfrm>
            <a:off x="1118235" y="1436370"/>
            <a:ext cx="8950325" cy="902970"/>
          </a:xfrm>
          <a:prstGeom prst="roundRect">
            <a:avLst>
              <a:gd name="adj" fmla="val 912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lang="en-US" altLang="zh-CN" sz="2800" b="1" dirty="0" smtClean="0"/>
          </a:p>
          <a:p>
            <a:r>
              <a:rPr lang="zh-CN" altLang="zh-CN" sz="2800" b="1" dirty="0" smtClean="0"/>
              <a:t>互有过失船舶碰撞造成一船漏油，非漏油船是否按过错比例负油污损害赔偿责任？</a:t>
            </a:r>
          </a:p>
          <a:p>
            <a:pPr lvl="0"/>
            <a:endParaRPr lang="zh-CN" altLang="zh-CN" sz="2400" b="1" dirty="0" smtClean="0"/>
          </a:p>
        </p:txBody>
      </p:sp>
      <p:pic>
        <p:nvPicPr>
          <p:cNvPr id="5" name="图片 4"/>
          <p:cNvPicPr>
            <a:picLocks noChangeAspect="1"/>
          </p:cNvPicPr>
          <p:nvPr/>
        </p:nvPicPr>
        <p:blipFill>
          <a:blip r:embed="rId4"/>
          <a:stretch>
            <a:fillRect/>
          </a:stretch>
        </p:blipFill>
        <p:spPr>
          <a:xfrm>
            <a:off x="8824595" y="3534410"/>
            <a:ext cx="2586990" cy="2411095"/>
          </a:xfrm>
          <a:prstGeom prst="rect">
            <a:avLst/>
          </a:prstGeom>
        </p:spPr>
      </p:pic>
      <p:sp>
        <p:nvSpPr>
          <p:cNvPr id="3" name="文本框 2"/>
          <p:cNvSpPr txBox="1"/>
          <p:nvPr/>
        </p:nvSpPr>
        <p:spPr>
          <a:xfrm>
            <a:off x="7160895" y="5542280"/>
            <a:ext cx="2907665" cy="521970"/>
          </a:xfrm>
          <a:prstGeom prst="rect">
            <a:avLst/>
          </a:prstGeom>
          <a:noFill/>
        </p:spPr>
        <p:txBody>
          <a:bodyPr wrap="square" rtlCol="0">
            <a:spAutoFit/>
          </a:bodyPr>
          <a:lstStyle/>
          <a:p>
            <a:endParaRPr lang="zh-CN" altLang="en-US" sz="2800"/>
          </a:p>
        </p:txBody>
      </p:sp>
      <p:pic>
        <p:nvPicPr>
          <p:cNvPr id="6" name="图片 5"/>
          <p:cNvPicPr>
            <a:picLocks noChangeAspect="1"/>
          </p:cNvPicPr>
          <p:nvPr/>
        </p:nvPicPr>
        <p:blipFill>
          <a:blip r:embed="rId5"/>
          <a:stretch>
            <a:fillRect/>
          </a:stretch>
        </p:blipFill>
        <p:spPr>
          <a:xfrm>
            <a:off x="2200275" y="2651125"/>
            <a:ext cx="4832985" cy="3413125"/>
          </a:xfrm>
          <a:prstGeom prst="rect">
            <a:avLst/>
          </a:prstGeom>
        </p:spPr>
      </p:pic>
      <p:sp>
        <p:nvSpPr>
          <p:cNvPr id="12" name="MH_Title"/>
          <p:cNvSpPr/>
          <p:nvPr>
            <p:custDataLst>
              <p:tags r:id="rId2"/>
            </p:custDataLst>
          </p:nvPr>
        </p:nvSpPr>
        <p:spPr>
          <a:xfrm>
            <a:off x="933450" y="348615"/>
            <a:ext cx="3585845" cy="902970"/>
          </a:xfrm>
          <a:prstGeom prst="roundRect">
            <a:avLst>
              <a:gd name="adj" fmla="val 91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r>
              <a:rPr lang="zh-CN" altLang="zh-CN" sz="2400" b="1" dirty="0" smtClean="0"/>
              <a:t>碰撞引起的法律问题</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02360" y="1031875"/>
            <a:ext cx="9168765" cy="2061210"/>
          </a:xfrm>
          <a:prstGeom prst="rect">
            <a:avLst/>
          </a:prstGeom>
          <a:noFill/>
        </p:spPr>
        <p:txBody>
          <a:bodyPr wrap="square" rtlCol="0" anchor="t">
            <a:spAutoFit/>
          </a:bodyPr>
          <a:lstStyle/>
          <a:p>
            <a:r>
              <a:rPr lang="zh-CN" altLang="en-US" sz="2400">
                <a:sym typeface="+mn-ea"/>
              </a:rPr>
              <a:t>《海商法修改送审稿》第二百五十二条</a:t>
            </a:r>
          </a:p>
          <a:p>
            <a:endParaRPr lang="zh-CN" altLang="en-US" sz="2400">
              <a:sym typeface="+mn-ea"/>
            </a:endParaRPr>
          </a:p>
          <a:p>
            <a:r>
              <a:rPr lang="en-US" altLang="zh-CN" sz="2000">
                <a:latin typeface="宋体" panose="02010600030101010101" pitchFamily="2" charset="-122"/>
                <a:ea typeface="宋体" panose="02010600030101010101" pitchFamily="2" charset="-122"/>
              </a:rPr>
              <a:t>“</a:t>
            </a:r>
            <a:r>
              <a:rPr lang="zh-CN" altLang="en-US" sz="2000"/>
              <a:t>船舶碰撞引起一船污染物泄漏造成污染损害的，除依照本法第二百四十九条的规定不负赔偿责任外，应当由泄漏污染物船舶的所有人承担污染损害赔偿责任。该船舶所有人承担污染损害赔偿责任后，有权按照本法第九章的规定向碰撞责任方追偿</a:t>
            </a:r>
            <a:r>
              <a:rPr lang="zh-CN" altLang="en-US" sz="2000">
                <a:latin typeface="宋体" panose="02010600030101010101" pitchFamily="2" charset="-122"/>
                <a:ea typeface="宋体" panose="02010600030101010101" pitchFamily="2" charset="-122"/>
              </a:rPr>
              <a:t>……</a:t>
            </a:r>
            <a:r>
              <a:rPr lang="en-US" altLang="zh-CN" sz="2000">
                <a:latin typeface="宋体" panose="02010600030101010101" pitchFamily="2" charset="-122"/>
                <a:ea typeface="宋体" panose="02010600030101010101" pitchFamily="2" charset="-122"/>
              </a:rPr>
              <a:t>”</a:t>
            </a:r>
          </a:p>
        </p:txBody>
      </p:sp>
      <p:pic>
        <p:nvPicPr>
          <p:cNvPr id="8" name="图片 7"/>
          <p:cNvPicPr>
            <a:picLocks noChangeAspect="1"/>
          </p:cNvPicPr>
          <p:nvPr/>
        </p:nvPicPr>
        <p:blipFill>
          <a:blip r:embed="rId2"/>
          <a:stretch>
            <a:fillRect/>
          </a:stretch>
        </p:blipFill>
        <p:spPr>
          <a:xfrm>
            <a:off x="7630160" y="3152775"/>
            <a:ext cx="3239135" cy="3205480"/>
          </a:xfrm>
          <a:prstGeom prst="rect">
            <a:avLst/>
          </a:prstGeom>
        </p:spPr>
      </p:pic>
      <p:sp>
        <p:nvSpPr>
          <p:cNvPr id="9" name="圆角矩形 8"/>
          <p:cNvSpPr/>
          <p:nvPr/>
        </p:nvSpPr>
        <p:spPr>
          <a:xfrm>
            <a:off x="2140585" y="4171950"/>
            <a:ext cx="5064760" cy="1359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355850" y="4331970"/>
            <a:ext cx="4633595" cy="1198880"/>
          </a:xfrm>
          <a:prstGeom prst="rect">
            <a:avLst/>
          </a:prstGeom>
          <a:noFill/>
        </p:spPr>
        <p:txBody>
          <a:bodyPr wrap="square" rtlCol="0">
            <a:spAutoFit/>
          </a:bodyPr>
          <a:lstStyle/>
          <a:p>
            <a:r>
              <a:rPr lang="zh-CN" altLang="en-US" sz="2400">
                <a:solidFill>
                  <a:schemeClr val="bg1"/>
                </a:solidFill>
              </a:rPr>
              <a:t>从达飞轮与舟山轮碰撞漏油案剖析</a:t>
            </a:r>
            <a:r>
              <a:rPr lang="en-US" altLang="zh-CN" sz="2400">
                <a:solidFill>
                  <a:schemeClr val="bg1"/>
                </a:solidFill>
              </a:rPr>
              <a:t>——</a:t>
            </a:r>
            <a:r>
              <a:rPr lang="zh-CN" altLang="en-US" sz="2400">
                <a:solidFill>
                  <a:schemeClr val="bg1"/>
                </a:solidFill>
              </a:rPr>
              <a:t>谁漏油谁赔偿的观点于法无据！</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flipH="1" flipV="1">
            <a:off x="12192000" y="6712585"/>
            <a:ext cx="614680" cy="299085"/>
          </a:xfrm>
        </p:spPr>
        <p:txBody>
          <a:bodyPr/>
          <a:lstStyle/>
          <a:p>
            <a:endParaRPr lang="zh-CN" altLang="en-US" dirty="0"/>
          </a:p>
        </p:txBody>
      </p:sp>
      <p:sp>
        <p:nvSpPr>
          <p:cNvPr id="10" name="文本框 9"/>
          <p:cNvSpPr txBox="1"/>
          <p:nvPr/>
        </p:nvSpPr>
        <p:spPr>
          <a:xfrm>
            <a:off x="742950" y="702945"/>
            <a:ext cx="10676255" cy="5939155"/>
          </a:xfrm>
          <a:prstGeom prst="rect">
            <a:avLst/>
          </a:prstGeom>
          <a:noFill/>
        </p:spPr>
        <p:txBody>
          <a:bodyPr wrap="square" rtlCol="0">
            <a:spAutoFit/>
          </a:bodyPr>
          <a:lstStyle/>
          <a:p>
            <a:r>
              <a:rPr lang="en-US" altLang="zh-CN" sz="2400"/>
              <a:t>    </a:t>
            </a:r>
            <a:r>
              <a:rPr lang="zh-CN" altLang="en-US" sz="2400"/>
              <a:t>《海商法》第一百六十九条、《</a:t>
            </a:r>
            <a:r>
              <a:rPr lang="zh-CN" altLang="en-US" sz="2400">
                <a:sym typeface="+mn-ea"/>
              </a:rPr>
              <a:t>海商法修改送审稿</a:t>
            </a:r>
            <a:r>
              <a:rPr lang="zh-CN" altLang="en-US" sz="2400"/>
              <a:t>》第一百九十八条</a:t>
            </a:r>
          </a:p>
          <a:p>
            <a:endParaRPr lang="en-US" altLang="zh-CN" sz="2400">
              <a:latin typeface="宋体" panose="02010600030101010101" pitchFamily="2" charset="-122"/>
              <a:ea typeface="宋体" panose="02010600030101010101" pitchFamily="2" charset="-122"/>
            </a:endParaRPr>
          </a:p>
          <a:p>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……互有过失的船舶，</a:t>
            </a:r>
            <a:r>
              <a:rPr lang="zh-CN" altLang="en-US" sz="2400">
                <a:solidFill>
                  <a:srgbClr val="02237C"/>
                </a:solidFill>
                <a:latin typeface="宋体" panose="02010600030101010101" pitchFamily="2" charset="-122"/>
                <a:ea typeface="宋体" panose="02010600030101010101" pitchFamily="2" charset="-122"/>
              </a:rPr>
              <a:t>对碰撞造成的船舶以及船上货物和</a:t>
            </a:r>
            <a:r>
              <a:rPr lang="zh-CN" altLang="en-US" sz="2400" u="sng">
                <a:solidFill>
                  <a:srgbClr val="02237C"/>
                </a:solidFill>
                <a:latin typeface="宋体" panose="02010600030101010101" pitchFamily="2" charset="-122"/>
                <a:ea typeface="宋体" panose="02010600030101010101" pitchFamily="2" charset="-122"/>
              </a:rPr>
              <a:t>其他财产</a:t>
            </a:r>
            <a:r>
              <a:rPr lang="zh-CN" altLang="en-US" sz="2400">
                <a:solidFill>
                  <a:srgbClr val="02237C"/>
                </a:solidFill>
                <a:latin typeface="宋体" panose="02010600030101010101" pitchFamily="2" charset="-122"/>
                <a:ea typeface="宋体" panose="02010600030101010101" pitchFamily="2" charset="-122"/>
              </a:rPr>
              <a:t>的损失</a:t>
            </a:r>
            <a:r>
              <a:rPr lang="zh-CN" altLang="en-US" sz="2400">
                <a:latin typeface="宋体" panose="02010600030101010101" pitchFamily="2" charset="-122"/>
                <a:ea typeface="宋体" panose="02010600030101010101" pitchFamily="2" charset="-122"/>
              </a:rPr>
              <a:t>，依照前款规定的比例负赔偿责任……</a:t>
            </a:r>
            <a:r>
              <a:rPr lang="en-US" altLang="zh-CN" sz="2400">
                <a:latin typeface="宋体" panose="02010600030101010101" pitchFamily="2" charset="-122"/>
                <a:ea typeface="宋体" panose="02010600030101010101" pitchFamily="2" charset="-122"/>
              </a:rPr>
              <a:t>”</a:t>
            </a:r>
          </a:p>
          <a:p>
            <a:endParaRPr lang="en-US" altLang="zh-CN" sz="2400">
              <a:latin typeface="宋体" panose="02010600030101010101" pitchFamily="2" charset="-122"/>
              <a:ea typeface="宋体" panose="02010600030101010101" pitchFamily="2" charset="-122"/>
            </a:endParaRPr>
          </a:p>
          <a:p>
            <a:endParaRPr lang="en-US" altLang="zh-CN" sz="2400">
              <a:latin typeface="宋体" panose="02010600030101010101" pitchFamily="2" charset="-122"/>
              <a:ea typeface="宋体" panose="02010600030101010101" pitchFamily="2" charset="-122"/>
            </a:endParaRPr>
          </a:p>
          <a:p>
            <a:endParaRPr lang="en-US" altLang="zh-CN" sz="2400">
              <a:latin typeface="宋体" panose="02010600030101010101" pitchFamily="2" charset="-122"/>
              <a:ea typeface="宋体" panose="02010600030101010101" pitchFamily="2" charset="-122"/>
            </a:endParaRPr>
          </a:p>
          <a:p>
            <a:endParaRPr lang="en-US" altLang="zh-CN" sz="2400">
              <a:latin typeface="宋体" panose="02010600030101010101" pitchFamily="2" charset="-122"/>
              <a:ea typeface="宋体" panose="02010600030101010101" pitchFamily="2" charset="-122"/>
            </a:endParaRPr>
          </a:p>
          <a:p>
            <a:endParaRPr lang="en-US" altLang="zh-CN" sz="2400">
              <a:latin typeface="宋体" panose="02010600030101010101" pitchFamily="2" charset="-122"/>
              <a:ea typeface="宋体" panose="02010600030101010101" pitchFamily="2" charset="-122"/>
            </a:endParaRPr>
          </a:p>
          <a:p>
            <a:endParaRPr lang="en-US" altLang="zh-CN" sz="2400">
              <a:latin typeface="宋体" panose="02010600030101010101" pitchFamily="2" charset="-122"/>
              <a:ea typeface="宋体" panose="02010600030101010101" pitchFamily="2" charset="-122"/>
            </a:endParaRPr>
          </a:p>
          <a:p>
            <a:r>
              <a:rPr lang="en-US" altLang="zh-CN" sz="2400">
                <a:latin typeface="宋体" panose="02010600030101010101" pitchFamily="2" charset="-122"/>
                <a:ea typeface="宋体" panose="02010600030101010101" pitchFamily="2" charset="-122"/>
              </a:rPr>
              <a:t>        </a:t>
            </a:r>
          </a:p>
          <a:p>
            <a:r>
              <a:rPr lang="zh-CN" altLang="en-US" sz="2400">
                <a:latin typeface="宋体" panose="02010600030101010101" pitchFamily="2" charset="-122"/>
                <a:ea typeface="宋体" panose="02010600030101010101" pitchFamily="2" charset="-122"/>
              </a:rPr>
              <a:t>   </a:t>
            </a:r>
          </a:p>
          <a:p>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     </a:t>
            </a:r>
          </a:p>
          <a:p>
            <a:r>
              <a:rPr lang="zh-CN" altLang="en-US" sz="2400">
                <a:latin typeface="宋体" panose="02010600030101010101" pitchFamily="2" charset="-122"/>
                <a:ea typeface="宋体" panose="02010600030101010101" pitchFamily="2" charset="-122"/>
              </a:rPr>
              <a:t>   《</a:t>
            </a:r>
            <a:r>
              <a:rPr lang="en-US" altLang="zh-CN" sz="2400">
                <a:latin typeface="宋体" panose="02010600030101010101" pitchFamily="2" charset="-122"/>
                <a:ea typeface="宋体" panose="02010600030101010101" pitchFamily="2" charset="-122"/>
              </a:rPr>
              <a:t>1910年统一船舶碰撞若干法律规则的国际公约》</a:t>
            </a:r>
          </a:p>
          <a:p>
            <a:endParaRPr lang="en-US" altLang="zh-CN" sz="200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2"/>
          <a:stretch>
            <a:fillRect/>
          </a:stretch>
        </p:blipFill>
        <p:spPr>
          <a:xfrm>
            <a:off x="1428115" y="2503170"/>
            <a:ext cx="5996940" cy="3161665"/>
          </a:xfrm>
          <a:prstGeom prst="rect">
            <a:avLst/>
          </a:prstGeom>
        </p:spPr>
      </p:pic>
      <p:sp>
        <p:nvSpPr>
          <p:cNvPr id="21" name="右弧形箭头 20"/>
          <p:cNvSpPr/>
          <p:nvPr/>
        </p:nvSpPr>
        <p:spPr>
          <a:xfrm rot="2940000">
            <a:off x="8537575" y="2381250"/>
            <a:ext cx="1310005" cy="295338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976630" y="5897880"/>
            <a:ext cx="220345" cy="210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76630" y="861695"/>
            <a:ext cx="220345" cy="2101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flipH="1" flipV="1">
            <a:off x="12192000" y="6712585"/>
            <a:ext cx="614680" cy="299085"/>
          </a:xfrm>
        </p:spPr>
        <p:txBody>
          <a:bodyPr/>
          <a:lstStyle/>
          <a:p>
            <a:endParaRPr lang="zh-CN" altLang="en-US" dirty="0"/>
          </a:p>
        </p:txBody>
      </p:sp>
      <p:sp>
        <p:nvSpPr>
          <p:cNvPr id="12" name="MH_Title"/>
          <p:cNvSpPr/>
          <p:nvPr>
            <p:custDataLst>
              <p:tags r:id="rId1"/>
            </p:custDataLst>
          </p:nvPr>
        </p:nvSpPr>
        <p:spPr>
          <a:xfrm>
            <a:off x="933450" y="348615"/>
            <a:ext cx="3585845" cy="902970"/>
          </a:xfrm>
          <a:prstGeom prst="roundRect">
            <a:avLst>
              <a:gd name="adj" fmla="val 91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r>
              <a:rPr lang="zh-CN" altLang="zh-CN" sz="2400" b="1" dirty="0" smtClean="0"/>
              <a:t>有关救助的法律问题</a:t>
            </a:r>
          </a:p>
        </p:txBody>
      </p:sp>
      <p:pic>
        <p:nvPicPr>
          <p:cNvPr id="3" name="图片 2"/>
          <p:cNvPicPr>
            <a:picLocks noChangeAspect="1"/>
          </p:cNvPicPr>
          <p:nvPr/>
        </p:nvPicPr>
        <p:blipFill>
          <a:blip r:embed="rId3"/>
          <a:stretch>
            <a:fillRect/>
          </a:stretch>
        </p:blipFill>
        <p:spPr>
          <a:xfrm>
            <a:off x="595630" y="2772410"/>
            <a:ext cx="4733925" cy="3404235"/>
          </a:xfrm>
          <a:prstGeom prst="rect">
            <a:avLst/>
          </a:prstGeom>
        </p:spPr>
      </p:pic>
      <p:pic>
        <p:nvPicPr>
          <p:cNvPr id="5" name="图片 4"/>
          <p:cNvPicPr>
            <a:picLocks noChangeAspect="1"/>
          </p:cNvPicPr>
          <p:nvPr/>
        </p:nvPicPr>
        <p:blipFill>
          <a:blip r:embed="rId4"/>
          <a:stretch>
            <a:fillRect/>
          </a:stretch>
        </p:blipFill>
        <p:spPr>
          <a:xfrm>
            <a:off x="6088380" y="2773045"/>
            <a:ext cx="5008880" cy="3403600"/>
          </a:xfrm>
          <a:prstGeom prst="rect">
            <a:avLst/>
          </a:prstGeom>
        </p:spPr>
      </p:pic>
      <p:sp>
        <p:nvSpPr>
          <p:cNvPr id="6" name="文本框 5"/>
          <p:cNvSpPr txBox="1"/>
          <p:nvPr/>
        </p:nvSpPr>
        <p:spPr>
          <a:xfrm>
            <a:off x="933450" y="1757045"/>
            <a:ext cx="6981190" cy="521970"/>
          </a:xfrm>
          <a:prstGeom prst="rect">
            <a:avLst/>
          </a:prstGeom>
          <a:noFill/>
        </p:spPr>
        <p:txBody>
          <a:bodyPr wrap="square" rtlCol="0">
            <a:spAutoFit/>
          </a:bodyPr>
          <a:lstStyle/>
          <a:p>
            <a:r>
              <a:rPr lang="zh-CN" altLang="en-US" sz="2800">
                <a:hlinkClick r:id="" action="ppaction://hlinkshowjump?jump=nextslide"/>
              </a:rPr>
              <a:t>公共当局海难救助</a:t>
            </a:r>
            <a:endParaRPr lang="zh-CN" altLang="en-US" sz="280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49350" y="945515"/>
            <a:ext cx="9349105" cy="2922905"/>
          </a:xfrm>
          <a:prstGeom prst="rect">
            <a:avLst/>
          </a:prstGeom>
          <a:noFill/>
        </p:spPr>
        <p:txBody>
          <a:bodyPr wrap="square" rtlCol="0" anchor="t">
            <a:spAutoFit/>
          </a:bodyPr>
          <a:lstStyle/>
          <a:p>
            <a:r>
              <a:rPr lang="zh-CN" altLang="en-US" sz="2400">
                <a:sym typeface="+mn-ea"/>
              </a:rPr>
              <a:t>《海商法》第一百九十二条、《海商法修改送审稿》第二百二十三条</a:t>
            </a:r>
          </a:p>
          <a:p>
            <a:endParaRPr lang="en-US" altLang="zh-CN" sz="2000">
              <a:sym typeface="+mn-ea"/>
            </a:endParaRPr>
          </a:p>
          <a:p>
            <a:r>
              <a:rPr lang="zh-CN" altLang="en-US" sz="2400">
                <a:latin typeface="宋体" panose="02010600030101010101" pitchFamily="2" charset="-122"/>
                <a:ea typeface="宋体" panose="02010600030101010101" pitchFamily="2" charset="-122"/>
                <a:sym typeface="+mn-ea"/>
              </a:rPr>
              <a:t> “国家有关主管机关从事或控制的救助作业，救助方有权享有本章规定的</a:t>
            </a:r>
            <a:r>
              <a:rPr lang="zh-CN" altLang="en-US" sz="2400">
                <a:solidFill>
                  <a:srgbClr val="1650B0"/>
                </a:solidFill>
                <a:latin typeface="宋体" panose="02010600030101010101" pitchFamily="2" charset="-122"/>
                <a:ea typeface="宋体" panose="02010600030101010101" pitchFamily="2" charset="-122"/>
                <a:sym typeface="+mn-ea"/>
              </a:rPr>
              <a:t>有关救助作业的权利和补偿</a:t>
            </a:r>
            <a:r>
              <a:rPr lang="zh-CN" altLang="en-US" sz="2400">
                <a:latin typeface="宋体" panose="02010600030101010101" pitchFamily="2" charset="-122"/>
                <a:ea typeface="宋体" panose="02010600030101010101" pitchFamily="2" charset="-122"/>
                <a:sym typeface="+mn-ea"/>
              </a:rPr>
              <a:t>”</a:t>
            </a:r>
          </a:p>
          <a:p>
            <a:endParaRPr lang="zh-CN" altLang="en-US" sz="2400">
              <a:sym typeface="+mn-ea"/>
            </a:endParaRPr>
          </a:p>
          <a:p>
            <a:endParaRPr lang="zh-CN" altLang="en-US" sz="2400">
              <a:sym typeface="+mn-ea"/>
            </a:endParaRPr>
          </a:p>
          <a:p>
            <a:r>
              <a:rPr lang="zh-CN" altLang="en-US" sz="2400">
                <a:sym typeface="+mn-ea"/>
              </a:rPr>
              <a:t>《1989年国际救助公约》第</a:t>
            </a:r>
            <a:r>
              <a:rPr lang="en-US" altLang="zh-CN" sz="2400">
                <a:sym typeface="+mn-ea"/>
              </a:rPr>
              <a:t>5</a:t>
            </a:r>
            <a:r>
              <a:rPr lang="zh-CN" altLang="en-US" sz="2400">
                <a:sym typeface="+mn-ea"/>
              </a:rPr>
              <a:t>条、 第</a:t>
            </a:r>
            <a:r>
              <a:rPr lang="en-US" altLang="zh-CN" sz="2400">
                <a:sym typeface="+mn-ea"/>
              </a:rPr>
              <a:t>9</a:t>
            </a:r>
            <a:r>
              <a:rPr lang="zh-CN" altLang="en-US" sz="2400">
                <a:sym typeface="+mn-ea"/>
              </a:rPr>
              <a:t>条    </a:t>
            </a:r>
          </a:p>
          <a:p>
            <a:endParaRPr lang="en-US" altLang="zh-CN" sz="2000">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2"/>
          <a:stretch>
            <a:fillRect/>
          </a:stretch>
        </p:blipFill>
        <p:spPr>
          <a:xfrm>
            <a:off x="8053070" y="3311525"/>
            <a:ext cx="2831465" cy="2802255"/>
          </a:xfrm>
          <a:prstGeom prst="rect">
            <a:avLst/>
          </a:prstGeom>
        </p:spPr>
      </p:pic>
      <p:sp>
        <p:nvSpPr>
          <p:cNvPr id="9" name="圆角矩形 8"/>
          <p:cNvSpPr/>
          <p:nvPr/>
        </p:nvSpPr>
        <p:spPr>
          <a:xfrm>
            <a:off x="1627505" y="4186555"/>
            <a:ext cx="5064760" cy="1359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843405" y="4266565"/>
            <a:ext cx="4633595" cy="1198880"/>
          </a:xfrm>
          <a:prstGeom prst="rect">
            <a:avLst/>
          </a:prstGeom>
          <a:noFill/>
        </p:spPr>
        <p:txBody>
          <a:bodyPr wrap="square" rtlCol="0">
            <a:spAutoFit/>
          </a:bodyPr>
          <a:lstStyle/>
          <a:p>
            <a:r>
              <a:rPr lang="zh-CN" altLang="en-US" sz="2400">
                <a:solidFill>
                  <a:schemeClr val="bg1"/>
                </a:solidFill>
              </a:rPr>
              <a:t>在达飞轮与舟山轮碰撞案中，政府对达飞轮进行强制救助合法有据，相应救助费用应予支持！</a:t>
            </a:r>
          </a:p>
        </p:txBody>
      </p:sp>
      <p:sp>
        <p:nvSpPr>
          <p:cNvPr id="2" name="椭圆 1"/>
          <p:cNvSpPr/>
          <p:nvPr/>
        </p:nvSpPr>
        <p:spPr>
          <a:xfrm>
            <a:off x="878205" y="1047750"/>
            <a:ext cx="271145" cy="28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78205" y="3135630"/>
            <a:ext cx="271145" cy="287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117161119"/>
  <p:tag name="MH_LIBRARY" val="CONTENTS"/>
  <p:tag name="MH_TYPE" val="TITLE"/>
  <p:tag name="ID" val="547142"/>
</p:tagLst>
</file>

<file path=ppt/tags/tag2.xml><?xml version="1.0" encoding="utf-8"?>
<p:tagLst xmlns:a="http://schemas.openxmlformats.org/drawingml/2006/main" xmlns:r="http://schemas.openxmlformats.org/officeDocument/2006/relationships" xmlns:p="http://schemas.openxmlformats.org/presentationml/2006/main">
  <p:tag name="MH" val="20170117161119"/>
  <p:tag name="MH_LIBRARY" val="CONTENTS"/>
  <p:tag name="MH_TYPE" val="TITLE"/>
  <p:tag name="ID" val="547142"/>
</p:tagLst>
</file>

<file path=ppt/tags/tag3.xml><?xml version="1.0" encoding="utf-8"?>
<p:tagLst xmlns:a="http://schemas.openxmlformats.org/drawingml/2006/main" xmlns:r="http://schemas.openxmlformats.org/officeDocument/2006/relationships" xmlns:p="http://schemas.openxmlformats.org/presentationml/2006/main">
  <p:tag name="MH" val="20170117161119"/>
  <p:tag name="MH_LIBRARY" val="CONTENTS"/>
  <p:tag name="MH_TYPE" val="TITLE"/>
  <p:tag name="ID" val="547142"/>
</p:tagLst>
</file>

<file path=ppt/tags/tag4.xml><?xml version="1.0" encoding="utf-8"?>
<p:tagLst xmlns:a="http://schemas.openxmlformats.org/drawingml/2006/main" xmlns:r="http://schemas.openxmlformats.org/officeDocument/2006/relationships" xmlns:p="http://schemas.openxmlformats.org/presentationml/2006/main">
  <p:tag name="MH" val="20170117161119"/>
  <p:tag name="MH_LIBRARY" val="CONTENTS"/>
  <p:tag name="MH_TYPE" val="TITLE"/>
  <p:tag name="ID" val="547142"/>
</p:tagLst>
</file>

<file path=ppt/tags/tag5.xml><?xml version="1.0" encoding="utf-8"?>
<p:tagLst xmlns:a="http://schemas.openxmlformats.org/drawingml/2006/main" xmlns:r="http://schemas.openxmlformats.org/officeDocument/2006/relationships" xmlns:p="http://schemas.openxmlformats.org/presentationml/2006/main">
  <p:tag name="MH" val="20170117161119"/>
  <p:tag name="MH_LIBRARY" val="CONTENTS"/>
  <p:tag name="MH_TYPE" val="TITLE"/>
  <p:tag name="ID" val="547142"/>
</p:tagLst>
</file>

<file path=ppt/tags/tag6.xml><?xml version="1.0" encoding="utf-8"?>
<p:tagLst xmlns:a="http://schemas.openxmlformats.org/drawingml/2006/main" xmlns:r="http://schemas.openxmlformats.org/officeDocument/2006/relationships" xmlns:p="http://schemas.openxmlformats.org/presentationml/2006/main">
  <p:tag name="MH" val="20170117161119"/>
  <p:tag name="MH_LIBRARY" val="CONTENTS"/>
  <p:tag name="MH_TYPE" val="TITLE"/>
  <p:tag name="ID" val="547142"/>
</p:tagLst>
</file>

<file path=ppt/tags/tag7.xml><?xml version="1.0" encoding="utf-8"?>
<p:tagLst xmlns:a="http://schemas.openxmlformats.org/drawingml/2006/main" xmlns:r="http://schemas.openxmlformats.org/officeDocument/2006/relationships" xmlns:p="http://schemas.openxmlformats.org/presentationml/2006/main">
  <p:tag name="MH" val="20170117161119"/>
  <p:tag name="MH_LIBRARY" val="CONTENTS"/>
  <p:tag name="MH_TYPE" val="TITLE"/>
  <p:tag name="ID" val="547142"/>
</p:tagLst>
</file>

<file path=ppt/theme/theme1.xml><?xml version="1.0" encoding="utf-8"?>
<a:theme xmlns:a="http://schemas.openxmlformats.org/drawingml/2006/main" name="Office 主题">
  <a:themeElements>
    <a:clrScheme name="工大蓝">
      <a:dk1>
        <a:sysClr val="windowText" lastClr="000000"/>
      </a:dk1>
      <a:lt1>
        <a:sysClr val="window" lastClr="FFFFFF"/>
      </a:lt1>
      <a:dk2>
        <a:srgbClr val="44546A"/>
      </a:dk2>
      <a:lt2>
        <a:srgbClr val="E7E6E6"/>
      </a:lt2>
      <a:accent1>
        <a:srgbClr val="0053A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宽屏</PresentationFormat>
  <Paragraphs>96</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华文楷体</vt:lpstr>
      <vt:lpstr>宋体</vt:lpstr>
      <vt:lpstr>微软雅黑</vt:lpstr>
      <vt:lpstr>Arial</vt:lpstr>
      <vt:lpstr>Calibri</vt:lpstr>
      <vt:lpstr>Consolas</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魏敏君</cp:lastModifiedBy>
  <cp:revision>440</cp:revision>
  <dcterms:created xsi:type="dcterms:W3CDTF">2015-10-24T01:57:00Z</dcterms:created>
  <dcterms:modified xsi:type="dcterms:W3CDTF">2020-11-10T02:25:11Z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蓝色扁平化学术答辩模板第六部.pptx</vt:lpwstr>
  </property>
  <property fmtid="{D5CDD505-2E9C-101B-9397-08002B2CF9AE}" pid="3" name="fileid">
    <vt:lpwstr>786060</vt:lpwstr>
  </property>
  <property fmtid="{D5CDD505-2E9C-101B-9397-08002B2CF9AE}" pid="4" name="KSOProductBuildVer">
    <vt:lpwstr>2052-11.1.0.10069</vt:lpwstr>
  </property>
</Properties>
</file>