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64" r:id="rId5"/>
    <p:sldId id="265" r:id="rId6"/>
    <p:sldId id="283" r:id="rId7"/>
    <p:sldId id="266" r:id="rId8"/>
    <p:sldId id="267" r:id="rId9"/>
    <p:sldId id="268" r:id="rId10"/>
    <p:sldId id="269" r:id="rId11"/>
    <p:sldId id="284" r:id="rId1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1A8"/>
    <a:srgbClr val="0066CC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87E-B024-4720-88AC-32FF38729FBE}" type="datetimeFigureOut">
              <a:rPr lang="zh-CN" altLang="en-US" smtClean="0"/>
              <a:pPr/>
              <a:t>2020/11/7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099F-CB85-44FE-A030-65C8C348F8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56916FAC-1BB9-436C-95F2-BE331AE7E1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69388E4B-76AA-4743-B10D-DDE718F4380C}"/>
              </a:ext>
            </a:extLst>
          </p:cNvPr>
          <p:cNvSpPr/>
          <p:nvPr userDrawn="1"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AD1D1A29-EFFD-4C94-8021-AEE28480A0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90212" y="5525972"/>
            <a:ext cx="1030779" cy="103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901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87E-B024-4720-88AC-32FF38729FBE}" type="datetimeFigureOut">
              <a:rPr lang="zh-CN" altLang="en-US" smtClean="0"/>
              <a:pPr/>
              <a:t>2020/11/7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099F-CB85-44FE-A030-65C8C348F8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56916FAC-1BB9-436C-95F2-BE331AE7E1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69388E4B-76AA-4743-B10D-DDE718F4380C}"/>
              </a:ext>
            </a:extLst>
          </p:cNvPr>
          <p:cNvSpPr/>
          <p:nvPr userDrawn="1"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948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D87E-B024-4720-88AC-32FF38729FBE}" type="datetimeFigureOut">
              <a:rPr lang="zh-CN" altLang="en-US" smtClean="0"/>
              <a:pPr/>
              <a:t>2020/11/7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DB099F-CB85-44FE-A030-65C8C348F8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8459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F51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2F2BF1E1-9FA6-457B-9EBA-CDB740AAB0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0280" y="0"/>
            <a:ext cx="9561222" cy="682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766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92072" y="2088107"/>
            <a:ext cx="96231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法治社会中，无论立法、执法还是司法，包括仲裁，</a:t>
            </a:r>
            <a:endParaRPr lang="en-US" altLang="zh-CN" sz="3200" dirty="0" smtClean="0"/>
          </a:p>
          <a:p>
            <a:r>
              <a:rPr lang="zh-CN" altLang="en-US" sz="3200" dirty="0" smtClean="0"/>
              <a:t>法律的实施不能偏离社会的普遍认知，每个人都可</a:t>
            </a:r>
            <a:endParaRPr lang="en-US" altLang="zh-CN" sz="3200" dirty="0" smtClean="0"/>
          </a:p>
          <a:p>
            <a:r>
              <a:rPr lang="zh-CN" altLang="en-US" sz="3200" dirty="0" smtClean="0"/>
              <a:t>以对自己的行为是否应承担侵权责任或承担补偿进</a:t>
            </a:r>
            <a:endParaRPr lang="en-US" altLang="zh-CN" sz="3200" dirty="0" smtClean="0"/>
          </a:p>
          <a:p>
            <a:r>
              <a:rPr lang="zh-CN" altLang="en-US" sz="3200" dirty="0" smtClean="0"/>
              <a:t>行一个合理预期与判断。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97385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6287" y="1719617"/>
            <a:ext cx="1003351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《</a:t>
            </a:r>
            <a:r>
              <a:rPr lang="zh-CN" altLang="en-US" sz="3200" dirty="0" smtClean="0"/>
              <a:t>仲裁法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第七条规定：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 smtClean="0"/>
              <a:t>仲裁应当根据事实，符合法律规定，公平合理地</a:t>
            </a:r>
            <a:endParaRPr lang="en-US" altLang="zh-CN" sz="3200" dirty="0" smtClean="0"/>
          </a:p>
          <a:p>
            <a:r>
              <a:rPr lang="zh-CN" altLang="en-US" sz="3200" dirty="0" smtClean="0"/>
              <a:t>解决纠纷。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smtClean="0"/>
              <a:t>中国海</a:t>
            </a:r>
            <a:r>
              <a:rPr lang="zh-CN" altLang="en-US" sz="3200" smtClean="0"/>
              <a:t>仲委</a:t>
            </a:r>
            <a:r>
              <a:rPr lang="en-US" altLang="zh-CN" sz="3200" smtClean="0"/>
              <a:t>《</a:t>
            </a:r>
            <a:r>
              <a:rPr lang="zh-CN" altLang="en-US" sz="3200" dirty="0" smtClean="0"/>
              <a:t>仲裁规则</a:t>
            </a:r>
            <a:r>
              <a:rPr lang="en-US" altLang="zh-CN" sz="3200" dirty="0" smtClean="0"/>
              <a:t>》</a:t>
            </a:r>
            <a:r>
              <a:rPr lang="zh-CN" altLang="en-US" sz="3200" dirty="0" smtClean="0"/>
              <a:t>第五十四条第（一）款规定：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 smtClean="0"/>
              <a:t>仲裁庭应当根据事实和合同约定，依照法律规定，参</a:t>
            </a:r>
            <a:endParaRPr lang="en-US" altLang="zh-CN" sz="3200" dirty="0" smtClean="0"/>
          </a:p>
          <a:p>
            <a:r>
              <a:rPr lang="zh-CN" altLang="en-US" sz="3200" dirty="0" smtClean="0"/>
              <a:t>考国际惯例，公平合理、独立公正地作出裁决。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9738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4585" y="1678674"/>
            <a:ext cx="78790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《</a:t>
            </a:r>
            <a:r>
              <a:rPr lang="zh-CN" altLang="en-US" sz="4000" dirty="0" smtClean="0"/>
              <a:t>民法典</a:t>
            </a:r>
            <a:r>
              <a:rPr lang="en-US" altLang="zh-CN" sz="4000" dirty="0" smtClean="0"/>
              <a:t>》</a:t>
            </a:r>
            <a:r>
              <a:rPr lang="zh-CN" altLang="en-US" sz="4000" dirty="0" smtClean="0"/>
              <a:t>实施对海事仲裁的影响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en-US" altLang="zh-CN" sz="4000" dirty="0" smtClean="0"/>
              <a:t>               </a:t>
            </a:r>
            <a:r>
              <a:rPr lang="zh-CN" altLang="en-US" sz="3200" dirty="0" smtClean="0"/>
              <a:t>中国海事仲裁委员会华南分会</a:t>
            </a:r>
            <a:endParaRPr lang="en-US" altLang="zh-CN" sz="3200" dirty="0" smtClean="0"/>
          </a:p>
          <a:p>
            <a:r>
              <a:rPr lang="en-US" altLang="zh-CN" sz="3200" dirty="0" smtClean="0"/>
              <a:t>                         </a:t>
            </a:r>
            <a:r>
              <a:rPr lang="zh-CN" altLang="en-US" sz="3200" dirty="0" smtClean="0"/>
              <a:t>秘书长  黎晓光</a:t>
            </a:r>
            <a:endParaRPr lang="en-US" altLang="zh-CN" sz="3200" dirty="0" smtClean="0"/>
          </a:p>
          <a:p>
            <a:endParaRPr lang="en-US" altLang="zh-CN" sz="4000" dirty="0" smtClean="0"/>
          </a:p>
          <a:p>
            <a:r>
              <a:rPr lang="en-US" altLang="zh-CN" sz="4000" dirty="0" smtClean="0"/>
              <a:t>                       2020.11.07</a:t>
            </a:r>
            <a:r>
              <a:rPr lang="zh-CN" altLang="en-US" sz="4000" dirty="0" smtClean="0"/>
              <a:t>广州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1269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6162" y="1678675"/>
            <a:ext cx="96216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    《</a:t>
            </a:r>
            <a:r>
              <a:rPr lang="zh-CN" altLang="en-US" sz="3600" dirty="0" smtClean="0"/>
              <a:t>民法典</a:t>
            </a:r>
            <a:r>
              <a:rPr lang="en-US" altLang="zh-CN" sz="3600" dirty="0" smtClean="0"/>
              <a:t>》</a:t>
            </a:r>
            <a:r>
              <a:rPr lang="zh-CN" altLang="en-US" sz="3600" dirty="0" smtClean="0"/>
              <a:t>与海事仲裁最密切联系的编章</a:t>
            </a:r>
            <a:r>
              <a:rPr lang="en-US" altLang="zh-CN" sz="3600" dirty="0" smtClean="0"/>
              <a:t>   </a:t>
            </a:r>
          </a:p>
          <a:p>
            <a:r>
              <a:rPr lang="en-US" altLang="zh-CN" sz="3600" dirty="0" smtClean="0"/>
              <a:t>      </a:t>
            </a:r>
          </a:p>
          <a:p>
            <a:r>
              <a:rPr lang="en-US" altLang="zh-CN" sz="3600" dirty="0" smtClean="0"/>
              <a:t>      </a:t>
            </a:r>
            <a:r>
              <a:rPr lang="en-US" altLang="zh-CN" sz="3200" dirty="0" smtClean="0"/>
              <a:t>1. </a:t>
            </a:r>
            <a:r>
              <a:rPr lang="zh-CN" altLang="en-US" sz="3200" dirty="0" smtClean="0"/>
              <a:t>第一编总则：诉讼时效（仲裁时效）</a:t>
            </a:r>
            <a:r>
              <a:rPr lang="en-US" altLang="zh-CN" sz="3200" dirty="0" smtClean="0"/>
              <a:t>       </a:t>
            </a:r>
          </a:p>
          <a:p>
            <a:r>
              <a:rPr lang="en-US" altLang="zh-CN" sz="3200" dirty="0" smtClean="0"/>
              <a:t>       2. </a:t>
            </a:r>
            <a:r>
              <a:rPr lang="zh-CN" altLang="en-US" sz="3200" dirty="0" smtClean="0"/>
              <a:t>第二编物权（担保物权）：抵押财产转让    </a:t>
            </a:r>
            <a:endParaRPr lang="en-US" altLang="zh-CN" sz="3200" dirty="0" smtClean="0"/>
          </a:p>
          <a:p>
            <a:r>
              <a:rPr lang="en-US" altLang="zh-CN" sz="3200" dirty="0" smtClean="0"/>
              <a:t>       3. </a:t>
            </a:r>
            <a:r>
              <a:rPr lang="zh-CN" altLang="en-US" sz="3200" dirty="0" smtClean="0"/>
              <a:t>第三编合同：电子合同、国家订货合同、预</a:t>
            </a:r>
            <a:endParaRPr lang="en-US" altLang="zh-CN" sz="3200" dirty="0" smtClean="0"/>
          </a:p>
          <a:p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约合同、情势变更、保证合同、保理合同、  </a:t>
            </a:r>
            <a:endParaRPr lang="en-US" altLang="zh-CN" sz="3200" dirty="0" smtClean="0"/>
          </a:p>
          <a:p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客运合同。</a:t>
            </a:r>
            <a:r>
              <a:rPr lang="en-US" altLang="zh-CN" sz="3200" dirty="0" smtClean="0"/>
              <a:t>       </a:t>
            </a:r>
          </a:p>
          <a:p>
            <a:r>
              <a:rPr lang="en-US" altLang="zh-CN" sz="3200" dirty="0" smtClean="0"/>
              <a:t>       4. </a:t>
            </a:r>
            <a:r>
              <a:rPr lang="zh-CN" altLang="en-US" sz="3200" dirty="0" smtClean="0"/>
              <a:t>第七编侵权责任：公平原则的可视化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75152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616" y="1610436"/>
            <a:ext cx="11453777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（一）诉讼时效（仲裁时效）</a:t>
            </a:r>
            <a:endParaRPr lang="en-US" altLang="zh-CN" sz="3200" dirty="0" smtClean="0"/>
          </a:p>
          <a:p>
            <a:r>
              <a:rPr lang="en-US" altLang="zh-CN" sz="3200" dirty="0" smtClean="0"/>
              <a:t>    </a:t>
            </a:r>
          </a:p>
          <a:p>
            <a:r>
              <a:rPr lang="en-US" altLang="zh-CN" sz="3200" dirty="0" smtClean="0"/>
              <a:t>    </a:t>
            </a:r>
            <a:r>
              <a:rPr lang="en-US" altLang="zh-CN" sz="2800" dirty="0" smtClean="0"/>
              <a:t>1. 《</a:t>
            </a:r>
            <a:r>
              <a:rPr lang="zh-CN" altLang="en-US" sz="2800" dirty="0" smtClean="0"/>
              <a:t>民法总则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第一百八十八条：向人民法院请求保护民事权利的</a:t>
            </a:r>
            <a:endParaRPr lang="en-US" altLang="zh-CN" sz="2800" dirty="0" smtClean="0"/>
          </a:p>
          <a:p>
            <a:r>
              <a:rPr lang="zh-CN" altLang="en-US" sz="2800" dirty="0" smtClean="0"/>
              <a:t>诉讼时效期间为三年，法律另有规定的，依照其规定。</a:t>
            </a:r>
            <a:endParaRPr lang="en-US" altLang="zh-CN" sz="2800" dirty="0" smtClean="0"/>
          </a:p>
          <a:p>
            <a:r>
              <a:rPr lang="en-US" altLang="zh-CN" sz="2800" dirty="0" smtClean="0"/>
              <a:t>   </a:t>
            </a:r>
          </a:p>
          <a:p>
            <a:r>
              <a:rPr lang="en-US" altLang="zh-CN" sz="2800" dirty="0" smtClean="0"/>
              <a:t>     2.《</a:t>
            </a:r>
            <a:r>
              <a:rPr lang="zh-CN" altLang="en-US" sz="2800" dirty="0" smtClean="0"/>
              <a:t>民法典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第一百八十八条：内容同上。</a:t>
            </a:r>
            <a:endParaRPr lang="en-US" altLang="zh-CN" sz="2800" dirty="0" smtClean="0"/>
          </a:p>
          <a:p>
            <a:r>
              <a:rPr lang="en-US" altLang="zh-CN" sz="2800" dirty="0" smtClean="0"/>
              <a:t>    </a:t>
            </a:r>
          </a:p>
          <a:p>
            <a:r>
              <a:rPr lang="en-US" altLang="zh-CN" sz="2800" dirty="0" smtClean="0"/>
              <a:t>     3.《</a:t>
            </a:r>
            <a:r>
              <a:rPr lang="zh-CN" altLang="en-US" sz="2800" dirty="0" smtClean="0"/>
              <a:t>仲裁法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第七十四条：法律对仲裁时效有规定的，适用该规定。</a:t>
            </a:r>
            <a:endParaRPr lang="en-US" altLang="zh-CN" sz="2800" dirty="0" smtClean="0"/>
          </a:p>
          <a:p>
            <a:r>
              <a:rPr lang="zh-CN" altLang="en-US" sz="2800" dirty="0" smtClean="0"/>
              <a:t>法律对仲裁时效没有规定的，适用诉讼时效的规定。</a:t>
            </a:r>
            <a:endParaRPr lang="en-US" altLang="zh-CN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4515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6980" y="1330657"/>
            <a:ext cx="11202106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（二）担保物权</a:t>
            </a:r>
            <a:endParaRPr lang="en-US" altLang="zh-CN" sz="32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en-US" sz="2800" dirty="0" smtClean="0"/>
              <a:t>第一节 一般抵押权（抵押财产转让）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en-US" sz="2800" dirty="0" smtClean="0"/>
              <a:t>第四百零六条：抵押人可以转让抵押财产。当事人另有约定的，</a:t>
            </a:r>
            <a:endParaRPr lang="en-US" altLang="zh-CN" sz="2800" dirty="0" smtClean="0"/>
          </a:p>
          <a:p>
            <a:r>
              <a:rPr lang="zh-CN" altLang="en-US" sz="2800" dirty="0" smtClean="0"/>
              <a:t>按照其约定。抵押财产转让的，抵押权不受影响。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en-US" sz="2800" dirty="0" smtClean="0"/>
              <a:t>抵押人转让抵押财产的，应当及时通知抵押权人。抵押权人能</a:t>
            </a:r>
            <a:endParaRPr lang="en-US" altLang="zh-CN" sz="2800" dirty="0" smtClean="0"/>
          </a:p>
          <a:p>
            <a:r>
              <a:rPr lang="zh-CN" altLang="en-US" sz="2800" dirty="0" smtClean="0"/>
              <a:t>够证明财产转让可能损害抵押权的，可以请求抵押人将转让所得的</a:t>
            </a:r>
            <a:endParaRPr lang="en-US" altLang="zh-CN" sz="2800" dirty="0" smtClean="0"/>
          </a:p>
          <a:p>
            <a:r>
              <a:rPr lang="zh-CN" altLang="en-US" sz="2800" dirty="0" smtClean="0"/>
              <a:t>价款向抵押权人提前清偿债务或提存。转让的价款超过债权数额的</a:t>
            </a:r>
            <a:endParaRPr lang="en-US" altLang="zh-CN" sz="2800" dirty="0" smtClean="0"/>
          </a:p>
          <a:p>
            <a:r>
              <a:rPr lang="zh-CN" altLang="en-US" sz="2800" dirty="0" smtClean="0"/>
              <a:t>部分归抵押人所有，不足部分由债务人清偿。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5488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35" y="1971367"/>
            <a:ext cx="97065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最高人民法院关于适用</a:t>
            </a:r>
            <a:r>
              <a:rPr lang="en-US" altLang="zh-CN" sz="3200" dirty="0" smtClean="0"/>
              <a:t>《</a:t>
            </a:r>
            <a:r>
              <a:rPr lang="zh-CN" altLang="en-US" sz="3200" dirty="0" smtClean="0"/>
              <a:t>中华人民共和国仲裁法</a:t>
            </a:r>
            <a:r>
              <a:rPr lang="en-US" altLang="zh-CN" sz="3200" dirty="0" smtClean="0"/>
              <a:t>》</a:t>
            </a:r>
          </a:p>
          <a:p>
            <a:r>
              <a:rPr lang="en-US" altLang="zh-CN" sz="3200" dirty="0" smtClean="0"/>
              <a:t>          </a:t>
            </a:r>
            <a:r>
              <a:rPr lang="zh-CN" altLang="en-US" sz="3200" dirty="0" smtClean="0"/>
              <a:t>若干问题的解释（</a:t>
            </a:r>
            <a:r>
              <a:rPr lang="en-US" altLang="zh-CN" sz="3200" dirty="0" smtClean="0"/>
              <a:t>2006</a:t>
            </a:r>
            <a:r>
              <a:rPr lang="zh-CN" altLang="en-US" sz="3200" dirty="0" smtClean="0"/>
              <a:t>年</a:t>
            </a:r>
            <a:r>
              <a:rPr lang="en-US" altLang="zh-CN" sz="3200" dirty="0" smtClean="0"/>
              <a:t>9</a:t>
            </a:r>
            <a:r>
              <a:rPr lang="zh-CN" altLang="en-US" sz="3200" dirty="0" smtClean="0"/>
              <a:t>月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日起施行）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    </a:t>
            </a:r>
            <a:r>
              <a:rPr lang="zh-CN" altLang="en-US" sz="3200" dirty="0" smtClean="0"/>
              <a:t>第九条：债权债务全部或部分转让的，仲裁协议对</a:t>
            </a:r>
            <a:endParaRPr lang="en-US" altLang="zh-CN" sz="3200" dirty="0" smtClean="0"/>
          </a:p>
          <a:p>
            <a:r>
              <a:rPr lang="zh-CN" altLang="en-US" sz="3200" dirty="0" smtClean="0"/>
              <a:t>受让人有效，但当事人另有约定、在受让债权债务时</a:t>
            </a:r>
            <a:endParaRPr lang="en-US" altLang="zh-CN" sz="3200" dirty="0" smtClean="0"/>
          </a:p>
          <a:p>
            <a:r>
              <a:rPr lang="zh-CN" altLang="en-US" sz="3200" dirty="0" smtClean="0"/>
              <a:t>受让人明确反对或者不知有单独仲裁协议的除外。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09045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8173" y="1951630"/>
            <a:ext cx="7996100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（三）合同编</a:t>
            </a:r>
            <a:endParaRPr lang="en-US" altLang="zh-CN" sz="3200" dirty="0" smtClean="0"/>
          </a:p>
          <a:p>
            <a:r>
              <a:rPr lang="en-US" altLang="zh-CN" sz="2800" dirty="0" smtClean="0"/>
              <a:t>     </a:t>
            </a:r>
          </a:p>
          <a:p>
            <a:r>
              <a:rPr lang="en-US" altLang="zh-CN" sz="2800" dirty="0" smtClean="0"/>
              <a:t>     1.</a:t>
            </a:r>
            <a:r>
              <a:rPr lang="zh-CN" altLang="en-US" sz="2800" dirty="0" smtClean="0"/>
              <a:t>电子合同订立规则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仲裁协议的书面性</a:t>
            </a:r>
            <a:endParaRPr lang="en-US" altLang="zh-CN" sz="2800" dirty="0" smtClean="0"/>
          </a:p>
          <a:p>
            <a:r>
              <a:rPr lang="en-US" altLang="zh-CN" sz="2800" dirty="0" smtClean="0"/>
              <a:t>     2.</a:t>
            </a:r>
            <a:r>
              <a:rPr lang="zh-CN" altLang="en-US" sz="2800" dirty="0" smtClean="0"/>
              <a:t>国家订货合同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仲裁平等主体要件</a:t>
            </a:r>
            <a:endParaRPr lang="en-US" altLang="zh-CN" sz="2800" dirty="0" smtClean="0"/>
          </a:p>
          <a:p>
            <a:r>
              <a:rPr lang="en-US" altLang="zh-CN" sz="2800" dirty="0" smtClean="0"/>
              <a:t>     3.</a:t>
            </a:r>
            <a:r>
              <a:rPr lang="zh-CN" altLang="en-US" sz="2800" dirty="0" smtClean="0"/>
              <a:t>预约合同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先予仲裁</a:t>
            </a:r>
            <a:endParaRPr lang="en-US" altLang="zh-CN" sz="2800" dirty="0" smtClean="0"/>
          </a:p>
          <a:p>
            <a:r>
              <a:rPr lang="en-US" altLang="zh-CN" sz="2800" dirty="0" smtClean="0"/>
              <a:t>     4. </a:t>
            </a:r>
            <a:r>
              <a:rPr lang="zh-CN" altLang="en-US" sz="2800" dirty="0" smtClean="0"/>
              <a:t>情势变更原则的入法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仲裁选择性仲裁请求</a:t>
            </a:r>
            <a:endParaRPr lang="en-US" altLang="zh-CN" sz="2800" dirty="0" smtClean="0"/>
          </a:p>
          <a:p>
            <a:r>
              <a:rPr lang="en-US" altLang="zh-CN" sz="2800" dirty="0" smtClean="0"/>
              <a:t>     5. </a:t>
            </a:r>
            <a:r>
              <a:rPr lang="zh-CN" altLang="en-US" sz="2800" dirty="0" smtClean="0"/>
              <a:t>保证方式的变更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多份合同仲裁</a:t>
            </a:r>
            <a:endParaRPr lang="en-US" altLang="zh-CN" sz="2800" dirty="0" smtClean="0"/>
          </a:p>
          <a:p>
            <a:r>
              <a:rPr lang="en-US" altLang="zh-CN" sz="2800" dirty="0" smtClean="0"/>
              <a:t>     6. </a:t>
            </a:r>
            <a:r>
              <a:rPr lang="zh-CN" altLang="en-US" sz="2800" dirty="0" smtClean="0"/>
              <a:t>保理合同的增加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海仲的跨界仲裁</a:t>
            </a:r>
            <a:endParaRPr lang="en-US" altLang="zh-CN" sz="2800" dirty="0" smtClean="0"/>
          </a:p>
          <a:p>
            <a:r>
              <a:rPr lang="en-US" altLang="zh-CN" sz="2800" dirty="0" smtClean="0"/>
              <a:t>     7.</a:t>
            </a:r>
            <a:r>
              <a:rPr lang="zh-CN" altLang="en-US" sz="2800" dirty="0" smtClean="0"/>
              <a:t>客运合同新规</a:t>
            </a:r>
            <a:r>
              <a:rPr lang="en-US" altLang="zh-CN" sz="2800" dirty="0" smtClean="0"/>
              <a:t>VS</a:t>
            </a:r>
            <a:r>
              <a:rPr lang="zh-CN" altLang="en-US" sz="2800" dirty="0" smtClean="0"/>
              <a:t>海仲新规则</a:t>
            </a:r>
            <a:endParaRPr lang="en-US" altLang="zh-CN" sz="2800" dirty="0" smtClean="0"/>
          </a:p>
          <a:p>
            <a:r>
              <a:rPr lang="en-US" altLang="zh-CN" sz="2800" dirty="0" smtClean="0"/>
              <a:t>    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3002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B3A8FA7-E1B9-473C-8E32-36B606E53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637" y="358688"/>
            <a:ext cx="1080860" cy="93465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xmlns="" id="{7C5861E7-6DFB-4191-AE91-D2BBD106ECA7}"/>
              </a:ext>
            </a:extLst>
          </p:cNvPr>
          <p:cNvSpPr/>
          <p:nvPr/>
        </p:nvSpPr>
        <p:spPr>
          <a:xfrm>
            <a:off x="2047497" y="487459"/>
            <a:ext cx="455463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zh-CN" sz="2400" b="1" kern="100" spc="100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楷体_GB2312" panose="02010609030101010101" pitchFamily="49" charset="-122"/>
              </a:rPr>
              <a:t>中国海事仲裁委员会</a:t>
            </a:r>
            <a:endParaRPr lang="zh-CN" altLang="zh-CN" sz="2400" kern="100" dirty="0">
              <a:solidFill>
                <a:srgbClr val="0066CC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400" b="1" dirty="0">
                <a:solidFill>
                  <a:srgbClr val="0066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CHINA MARITIME ARBITRATION COMMISSION</a:t>
            </a:r>
            <a:endParaRPr lang="zh-CN" altLang="en-US" sz="1400" dirty="0">
              <a:ln w="0"/>
              <a:solidFill>
                <a:srgbClr val="0066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F37225C-66AB-4CA4-A0F5-E5D2A04EE1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78488" y="5578680"/>
            <a:ext cx="1048624" cy="10486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41946" y="1692322"/>
            <a:ext cx="1131591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（四）侵权责任</a:t>
            </a:r>
            <a:endParaRPr lang="en-US" altLang="zh-CN" sz="3200" dirty="0" smtClean="0"/>
          </a:p>
          <a:p>
            <a:pPr marL="514350" indent="-514350">
              <a:buAutoNum type="arabicPeriod"/>
            </a:pPr>
            <a:r>
              <a:rPr lang="zh-CN" altLang="en-US" sz="2800" dirty="0" smtClean="0"/>
              <a:t>侵权纠纷的可仲裁性：平等主体的公民、法人和其他组织之间发生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的合同纠纷和其他财产权益纠纷，可以仲裁。</a:t>
            </a:r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2. </a:t>
            </a:r>
            <a:r>
              <a:rPr lang="zh-CN" altLang="en-US" sz="2800" dirty="0" smtClean="0"/>
              <a:t>公平原则的新表述：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侵权责任法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第二十四条的规定“受害人和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行为人对损害的发生都没有过错的，可以根据实际情况，由双方分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担损失”过渡为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民法典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第一千一百八十六条的规定“受害人和行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为人对损害的发生都没有过错的，依照法律的规定由双方分担损失”，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这意味着没有法律明文规定即不适用公平原则。</a:t>
            </a:r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3. 《</a:t>
            </a:r>
            <a:r>
              <a:rPr lang="zh-CN" altLang="en-US" sz="2800" dirty="0" smtClean="0"/>
              <a:t>民法典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对公平原则加以限制，是立法迈出的一大步。</a:t>
            </a:r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《</a:t>
            </a:r>
            <a:r>
              <a:rPr lang="zh-CN" altLang="en-US" sz="2800" dirty="0" smtClean="0"/>
              <a:t>民法典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实施后，适用公平原则的情形将大为减少，适用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的条件也简单明了。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08205946"/>
      </p:ext>
    </p:extLst>
  </p:cSld>
  <p:clrMapOvr>
    <a:masterClrMapping/>
  </p:clrMapOvr>
</p:sld>
</file>

<file path=ppt/theme/theme1.xml><?xml version="1.0" encoding="utf-8"?>
<a:theme xmlns:a="http://schemas.openxmlformats.org/drawingml/2006/main" name="海仲ppt模板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海仲ppt模板" id="{3B7B730E-05AA-4F84-8811-5E890FCDE9C7}" vid="{AF32B96B-6C57-4059-82AC-8F35C90950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TM03457503[[fn=引用]]</Template>
  <TotalTime>302</TotalTime>
  <Words>815</Words>
  <Application>Microsoft Office PowerPoint</Application>
  <PresentationFormat>自定义</PresentationFormat>
  <Paragraphs>96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海仲ppt模板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唐 嘉玮</dc:creator>
  <cp:lastModifiedBy>dell</cp:lastModifiedBy>
  <cp:revision>35</cp:revision>
  <dcterms:created xsi:type="dcterms:W3CDTF">2020-11-06T09:27:50Z</dcterms:created>
  <dcterms:modified xsi:type="dcterms:W3CDTF">2020-11-06T16:24:59Z</dcterms:modified>
</cp:coreProperties>
</file>