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B692CF4-037E-4DBB-BF6B-CB96C971932B}" type="datetimeFigureOut">
              <a:rPr lang="zh-CN" altLang="en-US" smtClean="0"/>
              <a:pPr/>
              <a:t>2020/11/6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1F88E7-035D-4A36-8CD5-92F851110E0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民法典</a:t>
            </a:r>
            <a:r>
              <a:rPr lang="zh-CN" altLang="en-US" dirty="0" smtClean="0"/>
              <a:t>实施后海商法特殊性</a:t>
            </a:r>
            <a:r>
              <a:rPr lang="zh-CN" altLang="en-US" dirty="0"/>
              <a:t>及</a:t>
            </a:r>
            <a:r>
              <a:rPr lang="zh-CN" altLang="en-US" dirty="0" smtClean="0"/>
              <a:t>融合的反思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4221088"/>
            <a:ext cx="6400800" cy="1473200"/>
          </a:xfrm>
        </p:spPr>
        <p:txBody>
          <a:bodyPr/>
          <a:lstStyle/>
          <a:p>
            <a:r>
              <a:rPr lang="zh-CN" altLang="en-US" dirty="0"/>
              <a:t>广州航海学院    张敏</a:t>
            </a:r>
          </a:p>
        </p:txBody>
      </p:sp>
    </p:spTree>
    <p:extLst>
      <p:ext uri="{BB962C8B-B14F-4D97-AF65-F5344CB8AC3E}">
        <p14:creationId xmlns:p14="http://schemas.microsoft.com/office/powerpoint/2010/main" xmlns="" val="1913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="" id="{9D0D3E2A-F654-4803-9DA9-D7CDC994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8" y="764704"/>
            <a:ext cx="8748972" cy="125272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ffectLst/>
              </a:rPr>
              <a:t>概要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标题 2">
            <a:extLst>
              <a:ext uri="{FF2B5EF4-FFF2-40B4-BE49-F238E27FC236}">
                <a16:creationId xmlns:a16="http://schemas.microsoft.com/office/drawing/2014/main" xmlns="" id="{4275F51F-D763-4114-911E-AFCEC41BED5D}"/>
              </a:ext>
            </a:extLst>
          </p:cNvPr>
          <p:cNvSpPr txBox="1">
            <a:spLocks/>
          </p:cNvSpPr>
          <p:nvPr/>
        </p:nvSpPr>
        <p:spPr>
          <a:xfrm>
            <a:off x="744016" y="1844824"/>
            <a:ext cx="9132404" cy="4099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000" dirty="0" smtClean="0"/>
              <a:t>       海商法</a:t>
            </a:r>
            <a:r>
              <a:rPr lang="zh-CN" altLang="en-US" sz="4000" dirty="0"/>
              <a:t>的特殊性</a:t>
            </a:r>
            <a:r>
              <a:rPr lang="zh-CN" altLang="en-US" sz="4000" dirty="0" smtClean="0"/>
              <a:t>及与民法融合</a:t>
            </a:r>
            <a:r>
              <a:rPr lang="zh-CN" altLang="en-US" sz="4000" dirty="0"/>
              <a:t>的反思</a:t>
            </a:r>
            <a:endParaRPr lang="en-US" altLang="zh-CN" sz="4000" dirty="0" smtClean="0"/>
          </a:p>
          <a:p>
            <a:pPr marL="0" indent="0">
              <a:buNone/>
            </a:pPr>
            <a:endParaRPr lang="en-US" altLang="zh-CN" sz="3200" b="1" dirty="0" smtClean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一</a:t>
            </a:r>
            <a:r>
              <a:rPr lang="zh-CN" altLang="en-US" sz="3200" b="1" dirty="0">
                <a:latin typeface="Calibri" panose="020F050202020403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海商法属性概要</a:t>
            </a:r>
            <a:endParaRPr lang="en-US" altLang="zh-CN" sz="3200" b="1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二</a:t>
            </a:r>
            <a:r>
              <a:rPr lang="zh-CN" altLang="en-US" sz="3200" b="1" dirty="0">
                <a:latin typeface="Calibri" panose="020F050202020403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法理维度的反思  </a:t>
            </a:r>
            <a:endParaRPr lang="en-US" altLang="zh-CN" sz="3200" b="1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latin typeface="Calibri" panose="020F0502020204030204" pitchFamily="34" charset="0"/>
                <a:ea typeface="宋体" panose="02010600030101010101" pitchFamily="2" charset="-122"/>
              </a:rPr>
              <a:t> 三、司法实践维</a:t>
            </a: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度的反思</a:t>
            </a:r>
            <a:endParaRPr lang="en-US" altLang="zh-CN" sz="3200" b="1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latin typeface="Calibri" panose="020F0502020204030204" pitchFamily="34" charset="0"/>
                <a:ea typeface="宋体" panose="02010600030101010101" pitchFamily="2" charset="-122"/>
              </a:rPr>
              <a:t> 四、前瞻性维</a:t>
            </a:r>
            <a:r>
              <a:rPr lang="zh-CN" altLang="en-US" sz="3200" b="1" dirty="0" smtClean="0">
                <a:latin typeface="Calibri" panose="020F0502020204030204" pitchFamily="34" charset="0"/>
                <a:ea typeface="宋体" panose="02010600030101010101" pitchFamily="2" charset="-122"/>
              </a:rPr>
              <a:t>度的反思</a:t>
            </a:r>
            <a:endParaRPr lang="zh-CN" altLang="en-US" sz="3200" b="1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zh-CN" altLang="zh-CN" sz="3200" dirty="0">
              <a:effectLst/>
            </a:endParaRPr>
          </a:p>
          <a:p>
            <a:pPr marL="0" indent="0">
              <a:buNone/>
            </a:pPr>
            <a:endParaRPr lang="en-US" altLang="zh-CN" sz="4000" dirty="0"/>
          </a:p>
          <a:p>
            <a:pPr marL="0" indent="0">
              <a:buNone/>
            </a:pPr>
            <a:endParaRPr lang="en-US" altLang="zh-CN" sz="4000" dirty="0"/>
          </a:p>
          <a:p>
            <a:pPr marL="0" indent="0">
              <a:buNone/>
            </a:pPr>
            <a:endParaRPr lang="en-US" altLang="zh-CN" sz="4000" dirty="0"/>
          </a:p>
          <a:p>
            <a:pPr marL="0" indent="0">
              <a:buNone/>
            </a:pPr>
            <a:endParaRPr lang="zh-CN" altLang="en-US" sz="4000" dirty="0"/>
          </a:p>
          <a:p>
            <a:pPr marL="0" indent="0" algn="ctr">
              <a:buFont typeface="Symbol" pitchFamily="18" charset="2"/>
              <a:buNone/>
            </a:pP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039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667093"/>
            <a:ext cx="9806880" cy="3450696"/>
          </a:xfrm>
        </p:spPr>
        <p:txBody>
          <a:bodyPr/>
          <a:lstStyle/>
          <a:p>
            <a:r>
              <a:rPr lang="zh-CN" altLang="en-US" dirty="0"/>
              <a:t>海上运输环境的特殊性、海上运输的国际性及海商实践的历史传统</a:t>
            </a:r>
            <a:r>
              <a:rPr lang="en-US" altLang="zh-CN" dirty="0"/>
              <a:t>——</a:t>
            </a:r>
            <a:r>
              <a:rPr lang="zh-CN" altLang="en-US" dirty="0"/>
              <a:t>海商法的特殊性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600" dirty="0"/>
              <a:t>一</a:t>
            </a:r>
            <a:r>
              <a:rPr lang="zh-CN" altLang="en-US" sz="3600" dirty="0" smtClean="0"/>
              <a:t>、特别法认识</a:t>
            </a:r>
            <a:r>
              <a:rPr lang="zh-CN" altLang="en-US" sz="3600" dirty="0"/>
              <a:t>在中国的变迁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3432" y="2564904"/>
            <a:ext cx="84249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/>
              <a:t>1</a:t>
            </a:r>
            <a:r>
              <a:rPr lang="zh-CN" altLang="en-US" sz="2800" b="1" dirty="0"/>
              <a:t>、</a:t>
            </a:r>
            <a:r>
              <a:rPr lang="zh-CN" altLang="zh-CN" sz="2800" b="1" dirty="0"/>
              <a:t>特别时代的特别贡献</a:t>
            </a:r>
            <a:endParaRPr lang="zh-CN" altLang="zh-CN" sz="2800" dirty="0"/>
          </a:p>
          <a:p>
            <a:r>
              <a:rPr lang="en-US" altLang="zh-CN" sz="2400" b="1" dirty="0"/>
              <a:t>      </a:t>
            </a:r>
            <a:r>
              <a:rPr lang="zh-CN" altLang="zh-CN" sz="2400" b="1" dirty="0"/>
              <a:t>特殊的历史沿革</a:t>
            </a:r>
            <a:r>
              <a:rPr lang="zh-CN" altLang="zh-CN" sz="2400" dirty="0"/>
              <a:t>——</a:t>
            </a:r>
            <a:r>
              <a:rPr lang="en-US" altLang="zh-CN" sz="2400" dirty="0"/>
              <a:t>CMC</a:t>
            </a:r>
            <a:r>
              <a:rPr lang="zh-CN" altLang="zh-CN" sz="2400" dirty="0"/>
              <a:t>的出台领先于我国合同法、担保法、物权法、侵权责任法</a:t>
            </a:r>
          </a:p>
          <a:p>
            <a:r>
              <a:rPr lang="en-US" altLang="zh-CN" sz="2400" b="1" dirty="0"/>
              <a:t>     </a:t>
            </a:r>
            <a:r>
              <a:rPr lang="zh-CN" altLang="zh-CN" sz="2400" b="1" dirty="0"/>
              <a:t>实践基础</a:t>
            </a:r>
            <a:r>
              <a:rPr lang="zh-CN" altLang="zh-CN" sz="2400" dirty="0"/>
              <a:t>——对航运贸易的法治保障，为改革开放护航</a:t>
            </a:r>
          </a:p>
          <a:p>
            <a:r>
              <a:rPr lang="en-US" altLang="zh-CN" sz="2400" b="1" dirty="0"/>
              <a:t>     </a:t>
            </a:r>
            <a:r>
              <a:rPr lang="zh-CN" altLang="zh-CN" sz="2400" b="1" dirty="0"/>
              <a:t>制度特性</a:t>
            </a:r>
            <a:r>
              <a:rPr lang="zh-CN" altLang="zh-CN" sz="2400" dirty="0"/>
              <a:t>——基于特殊海上风险的特别责任制度</a:t>
            </a:r>
          </a:p>
          <a:p>
            <a:r>
              <a:rPr lang="en-US" altLang="zh-CN" sz="2400" dirty="0" smtClean="0">
                <a:latin typeface="+mj-lt"/>
                <a:ea typeface="+mj-ea"/>
              </a:rPr>
              <a:t>   </a:t>
            </a:r>
            <a:r>
              <a:rPr lang="zh-CN" altLang="zh-CN" sz="2400" dirty="0" smtClean="0">
                <a:latin typeface="+mj-lt"/>
                <a:ea typeface="+mj-ea"/>
              </a:rPr>
              <a:t>海商法</a:t>
            </a:r>
            <a:r>
              <a:rPr lang="zh-CN" altLang="zh-CN" sz="2400" dirty="0">
                <a:latin typeface="+mj-lt"/>
                <a:ea typeface="+mj-ea"/>
              </a:rPr>
              <a:t>实施</a:t>
            </a:r>
            <a:r>
              <a:rPr lang="en-US" altLang="zh-CN" sz="2400" dirty="0">
                <a:latin typeface="+mj-lt"/>
                <a:ea typeface="+mj-ea"/>
              </a:rPr>
              <a:t>10</a:t>
            </a:r>
            <a:r>
              <a:rPr lang="zh-CN" altLang="zh-CN" sz="2400" dirty="0">
                <a:latin typeface="+mj-lt"/>
                <a:ea typeface="+mj-ea"/>
              </a:rPr>
              <a:t>年内，主流观点认为海商法根本不必与一般民事法律相协调</a:t>
            </a:r>
            <a:r>
              <a:rPr lang="zh-CN" altLang="zh-CN" sz="2400" dirty="0" smtClean="0">
                <a:latin typeface="+mj-lt"/>
                <a:ea typeface="+mj-ea"/>
              </a:rPr>
              <a:t>。</a:t>
            </a:r>
            <a:endParaRPr lang="en-US" altLang="zh-CN" sz="2400" dirty="0" smtClean="0">
              <a:latin typeface="+mj-lt"/>
              <a:ea typeface="+mj-ea"/>
            </a:endParaRPr>
          </a:p>
          <a:p>
            <a:r>
              <a:rPr lang="en-US" altLang="zh-CN" sz="2400" dirty="0">
                <a:latin typeface="+mj-lt"/>
                <a:ea typeface="+mj-ea"/>
              </a:rPr>
              <a:t> </a:t>
            </a:r>
            <a:r>
              <a:rPr lang="en-US" altLang="zh-CN" sz="2400" dirty="0" smtClean="0">
                <a:latin typeface="+mj-lt"/>
                <a:ea typeface="+mj-ea"/>
              </a:rPr>
              <a:t>     </a:t>
            </a:r>
            <a:r>
              <a:rPr lang="zh-CN" altLang="zh-CN" sz="2400" dirty="0" smtClean="0">
                <a:latin typeface="+mj-lt"/>
                <a:ea typeface="+mj-ea"/>
              </a:rPr>
              <a:t>特殊</a:t>
            </a:r>
            <a:r>
              <a:rPr lang="zh-CN" altLang="zh-CN" sz="2400" dirty="0">
                <a:latin typeface="+mj-lt"/>
                <a:ea typeface="+mj-ea"/>
              </a:rPr>
              <a:t>、独立、自足的法律领域。</a:t>
            </a:r>
          </a:p>
          <a:p>
            <a:r>
              <a:rPr lang="en-US" altLang="zh-CN" sz="2400" dirty="0" smtClean="0">
                <a:latin typeface="+mj-lt"/>
                <a:ea typeface="+mj-ea"/>
              </a:rPr>
              <a:t>     </a:t>
            </a:r>
            <a:r>
              <a:rPr lang="zh-CN" altLang="zh-CN" sz="2400" dirty="0" smtClean="0">
                <a:latin typeface="+mj-lt"/>
                <a:ea typeface="+mj-ea"/>
              </a:rPr>
              <a:t>非常</a:t>
            </a:r>
            <a:r>
              <a:rPr lang="zh-CN" altLang="zh-CN" sz="2400" dirty="0">
                <a:latin typeface="+mj-lt"/>
                <a:ea typeface="+mj-ea"/>
              </a:rPr>
              <a:t>特别的特别法。</a:t>
            </a:r>
          </a:p>
          <a:p>
            <a:endParaRPr lang="zh-CN" altLang="en-US" dirty="0"/>
          </a:p>
        </p:txBody>
      </p:sp>
      <p:sp>
        <p:nvSpPr>
          <p:cNvPr id="5" name="虚尾箭头 4"/>
          <p:cNvSpPr/>
          <p:nvPr/>
        </p:nvSpPr>
        <p:spPr>
          <a:xfrm>
            <a:off x="8239140" y="5500702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8437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600" dirty="0"/>
              <a:t>一、海商法特殊性认识在中国的变迁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5440" y="1844824"/>
            <a:ext cx="83529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2</a:t>
            </a:r>
            <a:r>
              <a:rPr lang="zh-CN" altLang="en-US" sz="2800" b="1" dirty="0"/>
              <a:t>、中国法律体系逐步建立，海商法自体性的质疑</a:t>
            </a:r>
          </a:p>
          <a:p>
            <a:r>
              <a:rPr lang="zh-CN" altLang="en-US" sz="2400" b="1" dirty="0"/>
              <a:t>        理论上</a:t>
            </a:r>
            <a:r>
              <a:rPr lang="zh-CN" altLang="en-US" sz="2400" dirty="0"/>
              <a:t>：</a:t>
            </a:r>
            <a:r>
              <a:rPr lang="en-US" altLang="zh-CN" sz="2400" dirty="0"/>
              <a:t>2002</a:t>
            </a:r>
            <a:r>
              <a:rPr lang="zh-CN" altLang="en-US" sz="2400" dirty="0"/>
              <a:t>起，</a:t>
            </a:r>
            <a:r>
              <a:rPr lang="zh-CN" altLang="en-US" sz="2400" dirty="0" smtClean="0"/>
              <a:t>司玉琢、胡正良</a:t>
            </a:r>
            <a:r>
              <a:rPr lang="zh-CN" altLang="en-US" sz="2400" dirty="0"/>
              <a:t>在海商法修改的必要性，反思海商法的基本原则，提出海商法应回归民法大家庭，但是如何回归，由于当时的法律体系和法理研究的局限，并没有明晰的思路。</a:t>
            </a:r>
            <a:endParaRPr lang="en-US" altLang="zh-CN" sz="2400" dirty="0"/>
          </a:p>
          <a:p>
            <a:r>
              <a:rPr lang="zh-CN" altLang="en-US" sz="2400" dirty="0"/>
              <a:t>      海商法上岸说：一是对海商法特殊性的质疑，二是特别法与一般法的融合。</a:t>
            </a:r>
          </a:p>
        </p:txBody>
      </p:sp>
      <p:sp>
        <p:nvSpPr>
          <p:cNvPr id="9" name="矩形 8"/>
          <p:cNvSpPr/>
          <p:nvPr/>
        </p:nvSpPr>
        <p:spPr>
          <a:xfrm>
            <a:off x="1199456" y="4707146"/>
            <a:ext cx="7837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</a:t>
            </a:r>
            <a:r>
              <a:rPr lang="zh-CN" altLang="zh-CN" sz="2400" b="1" dirty="0"/>
              <a:t>实践上</a:t>
            </a:r>
            <a:r>
              <a:rPr lang="zh-CN" altLang="zh-CN" sz="2400" dirty="0"/>
              <a:t>：从“运输法草案”到“鹿特丹规则”，则开启了一场浩大的国际立法，其中一个主旨是削弱海商法的特殊制度。</a:t>
            </a:r>
          </a:p>
        </p:txBody>
      </p:sp>
    </p:spTree>
    <p:extLst>
      <p:ext uri="{BB962C8B-B14F-4D97-AF65-F5344CB8AC3E}">
        <p14:creationId xmlns:p14="http://schemas.microsoft.com/office/powerpoint/2010/main" xmlns="" val="18428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099557" y="1700808"/>
            <a:ext cx="7992887" cy="475252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en-US" sz="2800" b="1" dirty="0" smtClean="0">
                <a:solidFill>
                  <a:schemeClr val="tx1"/>
                </a:solidFill>
              </a:rPr>
              <a:t>法理基础</a:t>
            </a:r>
            <a:r>
              <a:rPr lang="zh-CN" altLang="zh-CN" sz="2800" b="1" dirty="0" smtClean="0">
                <a:solidFill>
                  <a:schemeClr val="tx1"/>
                </a:solidFill>
              </a:rPr>
              <a:t>：</a:t>
            </a:r>
            <a:r>
              <a:rPr lang="zh-CN" altLang="zh-CN" sz="2800" b="1" dirty="0">
                <a:solidFill>
                  <a:schemeClr val="tx1"/>
                </a:solidFill>
              </a:rPr>
              <a:t>特别法优于一般法原则的基本前提立法已完成。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solidFill>
                  <a:schemeClr val="tx1"/>
                </a:solidFill>
              </a:rPr>
              <a:t>      </a:t>
            </a:r>
            <a:r>
              <a:rPr lang="zh-CN" altLang="zh-CN" sz="2800" dirty="0">
                <a:solidFill>
                  <a:schemeClr val="tx1"/>
                </a:solidFill>
              </a:rPr>
              <a:t>海商法与一般法不相协调的规定如何处理，</a:t>
            </a:r>
            <a:r>
              <a:rPr lang="zh-CN" altLang="zh-CN" sz="2800" b="1" dirty="0">
                <a:solidFill>
                  <a:schemeClr val="tx1"/>
                </a:solidFill>
              </a:rPr>
              <a:t>本质上是立法学问题</a:t>
            </a:r>
            <a:r>
              <a:rPr lang="zh-CN" altLang="zh-CN" sz="2800" dirty="0">
                <a:solidFill>
                  <a:schemeClr val="tx1"/>
                </a:solidFill>
              </a:rPr>
              <a:t>。立法内部协调原则要求立法本身具有协调性，尤其是各种法之间的横向关系应该协调一致。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800" dirty="0">
                <a:solidFill>
                  <a:schemeClr val="tx1"/>
                </a:solidFill>
              </a:rPr>
              <a:t>  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法理思维：</a:t>
            </a:r>
            <a:r>
              <a:rPr lang="zh-CN" altLang="zh-CN" sz="2800" dirty="0" smtClean="0">
                <a:solidFill>
                  <a:schemeClr val="tx1"/>
                </a:solidFill>
              </a:rPr>
              <a:t>海商法</a:t>
            </a:r>
            <a:r>
              <a:rPr lang="zh-CN" altLang="zh-CN" sz="2800" dirty="0">
                <a:solidFill>
                  <a:schemeClr val="tx1"/>
                </a:solidFill>
              </a:rPr>
              <a:t>具体制度与民法典相应各编的一致性，</a:t>
            </a:r>
            <a:r>
              <a:rPr lang="zh-CN" altLang="zh-CN" sz="2800" b="1" dirty="0">
                <a:solidFill>
                  <a:schemeClr val="tx1"/>
                </a:solidFill>
              </a:rPr>
              <a:t>换言之</a:t>
            </a:r>
            <a:r>
              <a:rPr lang="zh-CN" altLang="zh-CN" sz="2800" b="1" dirty="0" smtClean="0">
                <a:solidFill>
                  <a:schemeClr val="tx1"/>
                </a:solidFill>
              </a:rPr>
              <a:t>，海商法</a:t>
            </a:r>
            <a:r>
              <a:rPr lang="zh-CN" altLang="zh-CN" sz="2800" b="1" dirty="0">
                <a:solidFill>
                  <a:schemeClr val="tx1"/>
                </a:solidFill>
              </a:rPr>
              <a:t>的具体内容包括特殊规定在多大程度上可以在民法典的框架下讨论</a:t>
            </a:r>
            <a:r>
              <a:rPr lang="zh-CN" altLang="zh-CN" sz="2800" dirty="0" smtClean="0">
                <a:solidFill>
                  <a:schemeClr val="tx1"/>
                </a:solidFill>
              </a:rPr>
              <a:t>。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800" dirty="0" smtClean="0">
                <a:solidFill>
                  <a:schemeClr val="tx1"/>
                </a:solidFill>
              </a:rPr>
              <a:t>《海商法》</a:t>
            </a:r>
            <a:r>
              <a:rPr lang="zh-CN" altLang="zh-CN" sz="2800" dirty="0">
                <a:solidFill>
                  <a:schemeClr val="tx1"/>
                </a:solidFill>
              </a:rPr>
              <a:t>修改课题组与《民法典》编纂课题组</a:t>
            </a:r>
            <a:r>
              <a:rPr lang="zh-CN" altLang="zh-CN" sz="2800" dirty="0" smtClean="0">
                <a:solidFill>
                  <a:schemeClr val="tx1"/>
                </a:solidFill>
              </a:rPr>
              <a:t>协调</a:t>
            </a:r>
            <a:r>
              <a:rPr lang="zh-CN" altLang="en-US" sz="2800" dirty="0" smtClean="0">
                <a:solidFill>
                  <a:schemeClr val="tx1"/>
                </a:solidFill>
              </a:rPr>
              <a:t>工作：</a:t>
            </a:r>
            <a:r>
              <a:rPr lang="zh-CN" altLang="zh-CN" sz="2800" dirty="0" smtClean="0">
                <a:solidFill>
                  <a:schemeClr val="tx1"/>
                </a:solidFill>
              </a:rPr>
              <a:t>《民法典》</a:t>
            </a:r>
            <a:r>
              <a:rPr lang="zh-CN" altLang="zh-CN" sz="2800" dirty="0">
                <a:solidFill>
                  <a:schemeClr val="tx1"/>
                </a:solidFill>
              </a:rPr>
              <a:t>“物权编”与《海商法》的</a:t>
            </a:r>
            <a:r>
              <a:rPr lang="zh-CN" altLang="zh-CN" sz="2800" dirty="0" smtClean="0">
                <a:solidFill>
                  <a:schemeClr val="tx1"/>
                </a:solidFill>
              </a:rPr>
              <a:t>协调</a:t>
            </a:r>
            <a:r>
              <a:rPr lang="zh-CN" altLang="en-US" sz="2800" dirty="0" smtClean="0">
                <a:solidFill>
                  <a:schemeClr val="tx1"/>
                </a:solidFill>
              </a:rPr>
              <a:t>；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800" dirty="0" smtClean="0">
                <a:solidFill>
                  <a:schemeClr val="tx1"/>
                </a:solidFill>
              </a:rPr>
              <a:t>《民法典》</a:t>
            </a:r>
            <a:r>
              <a:rPr lang="zh-CN" altLang="zh-CN" sz="2800" dirty="0">
                <a:solidFill>
                  <a:schemeClr val="tx1"/>
                </a:solidFill>
              </a:rPr>
              <a:t>“侵权责任编”与《海商法》的</a:t>
            </a:r>
            <a:r>
              <a:rPr lang="zh-CN" altLang="zh-CN" sz="2800" dirty="0" smtClean="0">
                <a:solidFill>
                  <a:schemeClr val="tx1"/>
                </a:solidFill>
              </a:rPr>
              <a:t>协调</a:t>
            </a:r>
            <a:r>
              <a:rPr lang="zh-CN" altLang="en-US" sz="2800" dirty="0" smtClean="0">
                <a:solidFill>
                  <a:schemeClr val="tx1"/>
                </a:solidFill>
              </a:rPr>
              <a:t>；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800" dirty="0" smtClean="0">
                <a:solidFill>
                  <a:schemeClr val="tx1"/>
                </a:solidFill>
              </a:rPr>
              <a:t>《民法典》</a:t>
            </a:r>
            <a:r>
              <a:rPr lang="zh-CN" altLang="zh-CN" sz="2800" dirty="0">
                <a:solidFill>
                  <a:schemeClr val="tx1"/>
                </a:solidFill>
              </a:rPr>
              <a:t>“合同编”与《海商法》的</a:t>
            </a:r>
            <a:r>
              <a:rPr lang="zh-CN" altLang="zh-CN" sz="2800" dirty="0" smtClean="0">
                <a:solidFill>
                  <a:schemeClr val="tx1"/>
                </a:solidFill>
              </a:rPr>
              <a:t>协调</a:t>
            </a:r>
            <a:r>
              <a:rPr lang="zh-CN" altLang="en-US" sz="2800" dirty="0" smtClean="0">
                <a:solidFill>
                  <a:schemeClr val="tx1"/>
                </a:solidFill>
              </a:rPr>
              <a:t>；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800" dirty="0" smtClean="0">
                <a:solidFill>
                  <a:schemeClr val="tx1"/>
                </a:solidFill>
              </a:rPr>
              <a:t>《海商法》</a:t>
            </a:r>
            <a:r>
              <a:rPr lang="zh-CN" altLang="zh-CN" sz="2800" dirty="0">
                <a:solidFill>
                  <a:schemeClr val="tx1"/>
                </a:solidFill>
              </a:rPr>
              <a:t>与《民法总则》诉讼时效制度的协调等等。</a:t>
            </a:r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847528" y="338328"/>
            <a:ext cx="8496944" cy="1252728"/>
          </a:xfrm>
        </p:spPr>
        <p:txBody>
          <a:bodyPr>
            <a:normAutofit/>
          </a:bodyPr>
          <a:lstStyle/>
          <a:p>
            <a:pPr algn="l"/>
            <a:r>
              <a:rPr lang="zh-CN" altLang="en-US" sz="3600" dirty="0"/>
              <a:t>二、法理维度反思海商法特殊性及融合性</a:t>
            </a:r>
          </a:p>
        </p:txBody>
      </p:sp>
    </p:spTree>
    <p:extLst>
      <p:ext uri="{BB962C8B-B14F-4D97-AF65-F5344CB8AC3E}">
        <p14:creationId xmlns:p14="http://schemas.microsoft.com/office/powerpoint/2010/main" xmlns="" val="417273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xmlns="" id="{FE08DF1D-FBF9-415C-9E95-4D59121FC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69" y="1844824"/>
            <a:ext cx="7408333" cy="44644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600" dirty="0">
                <a:solidFill>
                  <a:schemeClr val="tx1"/>
                </a:solidFill>
              </a:rPr>
              <a:t>  </a:t>
            </a:r>
            <a:r>
              <a:rPr lang="zh-CN" altLang="zh-CN" sz="2600" b="1" dirty="0">
                <a:solidFill>
                  <a:schemeClr val="tx1"/>
                </a:solidFill>
              </a:rPr>
              <a:t>中国的海商法，作为移植而来的法律，亟需加强理论体系和深厚的理论修养</a:t>
            </a:r>
            <a:r>
              <a:rPr lang="zh-CN" altLang="zh-CN" sz="2600" b="1" dirty="0" smtClean="0">
                <a:solidFill>
                  <a:schemeClr val="tx1"/>
                </a:solidFill>
              </a:rPr>
              <a:t>。</a:t>
            </a:r>
            <a:endParaRPr lang="en-US" altLang="zh-CN" sz="26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US" altLang="zh-CN" sz="26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600" dirty="0" smtClean="0">
                <a:solidFill>
                  <a:schemeClr val="tx1"/>
                </a:solidFill>
              </a:rPr>
              <a:t>    </a:t>
            </a:r>
            <a:r>
              <a:rPr lang="zh-CN" altLang="zh-CN" sz="2600" dirty="0" smtClean="0">
                <a:solidFill>
                  <a:schemeClr val="tx1"/>
                </a:solidFill>
              </a:rPr>
              <a:t>本人</a:t>
            </a:r>
            <a:r>
              <a:rPr lang="zh-CN" altLang="zh-CN" sz="2600" dirty="0">
                <a:solidFill>
                  <a:schemeClr val="tx1"/>
                </a:solidFill>
              </a:rPr>
              <a:t>认为，只是解决了海商法的外部独立性，从民法体系的外部体系上进行了融合</a:t>
            </a:r>
            <a:r>
              <a:rPr lang="zh-CN" altLang="zh-CN" sz="2600" dirty="0" smtClean="0">
                <a:solidFill>
                  <a:schemeClr val="tx1"/>
                </a:solidFill>
              </a:rPr>
              <a:t>。</a:t>
            </a:r>
            <a:endParaRPr lang="en-US" altLang="zh-CN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600" b="1" dirty="0" smtClean="0">
                <a:solidFill>
                  <a:schemeClr val="tx1"/>
                </a:solidFill>
              </a:rPr>
              <a:t>法律</a:t>
            </a:r>
            <a:r>
              <a:rPr lang="zh-CN" altLang="zh-CN" sz="2600" b="1" dirty="0">
                <a:solidFill>
                  <a:schemeClr val="tx1"/>
                </a:solidFill>
              </a:rPr>
              <a:t>的内部体系的</a:t>
            </a:r>
            <a:r>
              <a:rPr lang="zh-CN" altLang="zh-CN" sz="2600" b="1" dirty="0" smtClean="0">
                <a:solidFill>
                  <a:schemeClr val="tx1"/>
                </a:solidFill>
              </a:rPr>
              <a:t>融合</a:t>
            </a:r>
            <a:r>
              <a:rPr lang="en-US" altLang="zh-CN" sz="2600" b="1" dirty="0" smtClean="0">
                <a:solidFill>
                  <a:schemeClr val="tx1"/>
                </a:solidFill>
              </a:rPr>
              <a:t>——</a:t>
            </a:r>
            <a:r>
              <a:rPr lang="zh-CN" altLang="zh-CN" sz="2600" b="1" dirty="0" smtClean="0">
                <a:solidFill>
                  <a:schemeClr val="tx1"/>
                </a:solidFill>
              </a:rPr>
              <a:t>民法</a:t>
            </a:r>
            <a:r>
              <a:rPr lang="zh-CN" altLang="zh-CN" sz="2600" b="1" dirty="0">
                <a:solidFill>
                  <a:schemeClr val="tx1"/>
                </a:solidFill>
              </a:rPr>
              <a:t>法系对海商法的理论</a:t>
            </a:r>
            <a:r>
              <a:rPr lang="zh-CN" altLang="zh-CN" sz="2600" b="1" dirty="0" smtClean="0">
                <a:solidFill>
                  <a:schemeClr val="tx1"/>
                </a:solidFill>
              </a:rPr>
              <a:t>给养</a:t>
            </a:r>
            <a:r>
              <a:rPr lang="zh-CN" altLang="zh-CN" sz="2600" dirty="0" smtClean="0">
                <a:solidFill>
                  <a:schemeClr val="tx1"/>
                </a:solidFill>
              </a:rPr>
              <a:t>罗马法</a:t>
            </a:r>
            <a:r>
              <a:rPr lang="zh-CN" altLang="zh-CN" sz="2600" dirty="0">
                <a:solidFill>
                  <a:schemeClr val="tx1"/>
                </a:solidFill>
              </a:rPr>
              <a:t>中可以找到扣船、利息、碰撞责任和海难</a:t>
            </a:r>
            <a:r>
              <a:rPr lang="zh-CN" altLang="zh-CN" sz="2600" dirty="0" smtClean="0">
                <a:solidFill>
                  <a:schemeClr val="tx1"/>
                </a:solidFill>
              </a:rPr>
              <a:t>抢劫</a:t>
            </a:r>
            <a:r>
              <a:rPr lang="zh-CN" altLang="en-US" sz="2600" dirty="0" smtClean="0">
                <a:solidFill>
                  <a:schemeClr val="tx1"/>
                </a:solidFill>
              </a:rPr>
              <a:t>；</a:t>
            </a:r>
            <a:endParaRPr lang="en-US" altLang="zh-CN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sz="2600" dirty="0" smtClean="0">
                <a:solidFill>
                  <a:schemeClr val="tx1"/>
                </a:solidFill>
              </a:rPr>
              <a:t>19</a:t>
            </a:r>
            <a:r>
              <a:rPr lang="zh-CN" altLang="zh-CN" sz="2600" dirty="0">
                <a:solidFill>
                  <a:schemeClr val="tx1"/>
                </a:solidFill>
              </a:rPr>
              <a:t>世纪的法典对海商法的</a:t>
            </a:r>
            <a:r>
              <a:rPr lang="zh-CN" altLang="zh-CN" sz="2600" dirty="0" smtClean="0">
                <a:solidFill>
                  <a:schemeClr val="tx1"/>
                </a:solidFill>
              </a:rPr>
              <a:t>影响</a:t>
            </a:r>
            <a:r>
              <a:rPr lang="zh-CN" altLang="en-US" sz="2600" dirty="0" smtClean="0">
                <a:solidFill>
                  <a:schemeClr val="tx1"/>
                </a:solidFill>
              </a:rPr>
              <a:t>：</a:t>
            </a:r>
            <a:r>
              <a:rPr lang="en-US" altLang="zh-CN" sz="2600" dirty="0" smtClean="0">
                <a:solidFill>
                  <a:schemeClr val="tx1"/>
                </a:solidFill>
              </a:rPr>
              <a:t>《</a:t>
            </a:r>
            <a:r>
              <a:rPr lang="zh-CN" altLang="zh-CN" sz="2600" dirty="0" smtClean="0">
                <a:solidFill>
                  <a:schemeClr val="tx1"/>
                </a:solidFill>
              </a:rPr>
              <a:t>法国商法典》</a:t>
            </a:r>
            <a:r>
              <a:rPr lang="zh-CN" altLang="zh-CN" sz="2600" dirty="0">
                <a:solidFill>
                  <a:schemeClr val="tx1"/>
                </a:solidFill>
              </a:rPr>
              <a:t>所包含《海事条例》的许多</a:t>
            </a:r>
            <a:r>
              <a:rPr lang="zh-CN" altLang="zh-CN" sz="2600" dirty="0" smtClean="0">
                <a:solidFill>
                  <a:schemeClr val="tx1"/>
                </a:solidFill>
              </a:rPr>
              <a:t>原则</a:t>
            </a:r>
            <a:r>
              <a:rPr lang="zh-CN" altLang="en-US" sz="2600" dirty="0" smtClean="0">
                <a:solidFill>
                  <a:schemeClr val="tx1"/>
                </a:solidFill>
              </a:rPr>
              <a:t>；</a:t>
            </a:r>
            <a:endParaRPr lang="en-US" altLang="zh-CN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zh-CN" altLang="zh-CN" sz="2600" dirty="0" smtClean="0">
                <a:solidFill>
                  <a:schemeClr val="tx1"/>
                </a:solidFill>
              </a:rPr>
              <a:t>民法</a:t>
            </a:r>
            <a:r>
              <a:rPr lang="zh-CN" altLang="zh-CN" sz="2600" dirty="0">
                <a:solidFill>
                  <a:schemeClr val="tx1"/>
                </a:solidFill>
              </a:rPr>
              <a:t>法系的海商法对普通法系国家海商法的影响，美国海商法的民法</a:t>
            </a:r>
            <a:r>
              <a:rPr lang="zh-CN" altLang="zh-CN" sz="2600" dirty="0" smtClean="0">
                <a:solidFill>
                  <a:schemeClr val="tx1"/>
                </a:solidFill>
              </a:rPr>
              <a:t>踪影</a:t>
            </a:r>
            <a:r>
              <a:rPr lang="zh-CN" altLang="en-US" sz="2600" dirty="0" smtClean="0">
                <a:solidFill>
                  <a:schemeClr val="tx1"/>
                </a:solidFill>
              </a:rPr>
              <a:t>，</a:t>
            </a:r>
            <a:r>
              <a:rPr lang="zh-CN" altLang="zh-CN" sz="2600" dirty="0" smtClean="0">
                <a:solidFill>
                  <a:schemeClr val="tx1"/>
                </a:solidFill>
              </a:rPr>
              <a:t>等等</a:t>
            </a:r>
            <a:r>
              <a:rPr lang="zh-CN" altLang="en-US" sz="2600" dirty="0" smtClean="0">
                <a:solidFill>
                  <a:schemeClr val="tx1"/>
                </a:solidFill>
              </a:rPr>
              <a:t>。</a:t>
            </a:r>
            <a:endParaRPr lang="en-US" altLang="zh-CN" sz="26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zh-CN" altLang="zh-CN" sz="260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xmlns="" id="{89F96F1D-2919-4F6A-9412-B7C8A98C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360" y="404664"/>
            <a:ext cx="8435280" cy="1252728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二、法理维度反思海商法特殊性及融合性</a:t>
            </a:r>
          </a:p>
        </p:txBody>
      </p:sp>
    </p:spTree>
    <p:extLst>
      <p:ext uri="{BB962C8B-B14F-4D97-AF65-F5344CB8AC3E}">
        <p14:creationId xmlns:p14="http://schemas.microsoft.com/office/powerpoint/2010/main" xmlns="" val="213190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xmlns="" id="{DD3EF55D-76F9-4DCE-8E91-2679D2880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834" y="2570592"/>
            <a:ext cx="7408333" cy="34506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altLang="zh-CN" dirty="0">
                <a:solidFill>
                  <a:schemeClr val="tx1"/>
                </a:solidFill>
              </a:rPr>
              <a:t>  </a:t>
            </a:r>
            <a:r>
              <a:rPr lang="zh-CN" altLang="zh-CN" dirty="0" smtClean="0">
                <a:solidFill>
                  <a:schemeClr val="tx1"/>
                </a:solidFill>
              </a:rPr>
              <a:t>司法</a:t>
            </a:r>
            <a:r>
              <a:rPr lang="zh-CN" altLang="zh-CN" dirty="0">
                <a:solidFill>
                  <a:schemeClr val="tx1"/>
                </a:solidFill>
              </a:rPr>
              <a:t>实践</a:t>
            </a:r>
            <a:r>
              <a:rPr lang="zh-CN" altLang="zh-CN" dirty="0" smtClean="0">
                <a:solidFill>
                  <a:schemeClr val="tx1"/>
                </a:solidFill>
              </a:rPr>
              <a:t>中</a:t>
            </a:r>
            <a:r>
              <a:rPr lang="zh-CN" altLang="en-US" dirty="0" smtClean="0">
                <a:solidFill>
                  <a:schemeClr val="tx1"/>
                </a:solidFill>
              </a:rPr>
              <a:t>，法律适用在</a:t>
            </a:r>
            <a:r>
              <a:rPr lang="zh-CN" altLang="zh-CN" dirty="0" smtClean="0">
                <a:solidFill>
                  <a:schemeClr val="tx1"/>
                </a:solidFill>
              </a:rPr>
              <a:t>《海商法》</a:t>
            </a:r>
            <a:r>
              <a:rPr lang="en-US" altLang="zh-CN" dirty="0">
                <a:solidFill>
                  <a:schemeClr val="tx1"/>
                </a:solidFill>
                <a:latin typeface="+mj-ea"/>
                <a:ea typeface="+mj-ea"/>
              </a:rPr>
              <a:t>278</a:t>
            </a:r>
            <a:r>
              <a:rPr lang="zh-CN" altLang="zh-CN" dirty="0">
                <a:solidFill>
                  <a:schemeClr val="tx1"/>
                </a:solidFill>
              </a:rPr>
              <a:t>条中找不到</a:t>
            </a:r>
            <a:r>
              <a:rPr lang="zh-CN" altLang="zh-CN" dirty="0" smtClean="0">
                <a:solidFill>
                  <a:schemeClr val="tx1"/>
                </a:solidFill>
              </a:rPr>
              <a:t>答案</a:t>
            </a:r>
            <a:r>
              <a:rPr lang="zh-CN" altLang="en-US" dirty="0" smtClean="0">
                <a:solidFill>
                  <a:schemeClr val="tx1"/>
                </a:solidFill>
              </a:rPr>
              <a:t>；</a:t>
            </a:r>
            <a:r>
              <a:rPr lang="zh-CN" altLang="zh-CN" dirty="0" smtClean="0">
                <a:solidFill>
                  <a:schemeClr val="tx1"/>
                </a:solidFill>
              </a:rPr>
              <a:t>甚至</a:t>
            </a:r>
            <a:r>
              <a:rPr lang="zh-CN" altLang="zh-CN" dirty="0">
                <a:solidFill>
                  <a:schemeClr val="tx1"/>
                </a:solidFill>
              </a:rPr>
              <a:t>在海事审判中适用海商法法条与其他法条的比例是</a:t>
            </a:r>
            <a:r>
              <a:rPr lang="en-US" altLang="zh-CN" dirty="0">
                <a:solidFill>
                  <a:schemeClr val="tx1"/>
                </a:solidFill>
                <a:latin typeface="+mj-ea"/>
                <a:ea typeface="+mj-ea"/>
              </a:rPr>
              <a:t>1:9</a:t>
            </a:r>
            <a:r>
              <a:rPr lang="zh-CN" altLang="zh-CN" dirty="0">
                <a:solidFill>
                  <a:schemeClr val="tx1"/>
                </a:solidFill>
              </a:rPr>
              <a:t>。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zh-CN" altLang="en-US" dirty="0" smtClean="0">
                <a:solidFill>
                  <a:schemeClr val="tx1"/>
                </a:solidFill>
              </a:rPr>
              <a:t>法官在</a:t>
            </a:r>
            <a:r>
              <a:rPr lang="zh-CN" altLang="zh-CN" dirty="0" smtClean="0">
                <a:solidFill>
                  <a:schemeClr val="tx1"/>
                </a:solidFill>
              </a:rPr>
              <a:t>法律</a:t>
            </a:r>
            <a:r>
              <a:rPr lang="zh-CN" altLang="zh-CN" dirty="0">
                <a:solidFill>
                  <a:schemeClr val="tx1"/>
                </a:solidFill>
              </a:rPr>
              <a:t>适用与</a:t>
            </a:r>
            <a:r>
              <a:rPr lang="zh-CN" altLang="zh-CN" dirty="0" smtClean="0">
                <a:solidFill>
                  <a:schemeClr val="tx1"/>
                </a:solidFill>
              </a:rPr>
              <a:t>解释（</a:t>
            </a:r>
            <a:r>
              <a:rPr lang="zh-CN" altLang="zh-CN" dirty="0">
                <a:solidFill>
                  <a:schemeClr val="tx1"/>
                </a:solidFill>
              </a:rPr>
              <a:t>文义解释、体系解释、历史解释、比较法解释、目的解释、合并解释</a:t>
            </a:r>
            <a:r>
              <a:rPr lang="zh-CN" altLang="zh-CN" dirty="0" smtClean="0">
                <a:solidFill>
                  <a:schemeClr val="tx1"/>
                </a:solidFill>
              </a:rPr>
              <a:t>）</a:t>
            </a:r>
            <a:r>
              <a:rPr lang="zh-CN" altLang="en-US" dirty="0" smtClean="0">
                <a:solidFill>
                  <a:schemeClr val="tx1"/>
                </a:solidFill>
              </a:rPr>
              <a:t>中各显神通。</a:t>
            </a:r>
            <a:r>
              <a:rPr lang="en-US" altLang="zh-CN" dirty="0" smtClean="0">
                <a:solidFill>
                  <a:schemeClr val="tx1"/>
                </a:solidFill>
              </a:rPr>
              <a:t>《</a:t>
            </a:r>
            <a:r>
              <a:rPr lang="zh-CN" altLang="en-US" dirty="0">
                <a:solidFill>
                  <a:schemeClr val="tx1"/>
                </a:solidFill>
              </a:rPr>
              <a:t>海商法</a:t>
            </a:r>
            <a:r>
              <a:rPr lang="en-US" altLang="zh-CN" dirty="0">
                <a:solidFill>
                  <a:schemeClr val="tx1"/>
                </a:solidFill>
              </a:rPr>
              <a:t>》</a:t>
            </a:r>
            <a:r>
              <a:rPr lang="zh-CN" altLang="en-US" dirty="0">
                <a:solidFill>
                  <a:schemeClr val="tx1"/>
                </a:solidFill>
              </a:rPr>
              <a:t>规范</a:t>
            </a:r>
            <a:r>
              <a:rPr lang="zh-CN" altLang="en-US" dirty="0" smtClean="0">
                <a:solidFill>
                  <a:schemeClr val="tx1"/>
                </a:solidFill>
              </a:rPr>
              <a:t>二分法，</a:t>
            </a:r>
            <a:r>
              <a:rPr lang="zh-CN" altLang="zh-CN" dirty="0" smtClean="0">
                <a:solidFill>
                  <a:schemeClr val="tx1"/>
                </a:solidFill>
              </a:rPr>
              <a:t>海事</a:t>
            </a:r>
            <a:r>
              <a:rPr lang="zh-CN" altLang="zh-CN" dirty="0">
                <a:solidFill>
                  <a:schemeClr val="tx1"/>
                </a:solidFill>
              </a:rPr>
              <a:t>海商特别问题交给《海商法》特别规范去解决</a:t>
            </a:r>
            <a:r>
              <a:rPr lang="en-US" altLang="zh-CN" dirty="0">
                <a:solidFill>
                  <a:schemeClr val="tx1"/>
                </a:solidFill>
              </a:rPr>
              <a:t>;</a:t>
            </a:r>
            <a:r>
              <a:rPr lang="zh-CN" altLang="zh-CN" dirty="0">
                <a:solidFill>
                  <a:schemeClr val="tx1"/>
                </a:solidFill>
              </a:rPr>
              <a:t>其他问题</a:t>
            </a:r>
            <a:r>
              <a:rPr lang="en-US" altLang="zh-CN" dirty="0">
                <a:solidFill>
                  <a:schemeClr val="tx1"/>
                </a:solidFill>
              </a:rPr>
              <a:t>,</a:t>
            </a:r>
            <a:r>
              <a:rPr lang="zh-CN" altLang="zh-CN" dirty="0">
                <a:solidFill>
                  <a:schemeClr val="tx1"/>
                </a:solidFill>
              </a:rPr>
              <a:t>《海商法》规范不足或不宜适用的</a:t>
            </a:r>
            <a:r>
              <a:rPr lang="en-US" altLang="zh-CN" dirty="0">
                <a:solidFill>
                  <a:schemeClr val="tx1"/>
                </a:solidFill>
              </a:rPr>
              <a:t>,</a:t>
            </a:r>
            <a:r>
              <a:rPr lang="zh-CN" altLang="zh-CN" dirty="0">
                <a:solidFill>
                  <a:schemeClr val="tx1"/>
                </a:solidFill>
              </a:rPr>
              <a:t>由普通民商法来共同解决。</a:t>
            </a:r>
            <a:endParaRPr lang="en-US" altLang="zh-CN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altLang="zh-CN" dirty="0">
                <a:solidFill>
                  <a:schemeClr val="tx1"/>
                </a:solidFill>
              </a:rPr>
              <a:t>      </a:t>
            </a:r>
            <a:r>
              <a:rPr lang="zh-CN" altLang="zh-CN" b="1" dirty="0">
                <a:solidFill>
                  <a:schemeClr val="tx1"/>
                </a:solidFill>
              </a:rPr>
              <a:t>特别规范的修改，秉持移植与吸收、传统与创新的原则。</a:t>
            </a:r>
          </a:p>
          <a:p>
            <a:pPr marL="546100"/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xmlns="" id="{A4BA73DE-511A-4A0F-BCFC-D6787E6E1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1252728"/>
          </a:xfrm>
        </p:spPr>
        <p:txBody>
          <a:bodyPr>
            <a:noAutofit/>
          </a:bodyPr>
          <a:lstStyle/>
          <a:p>
            <a:r>
              <a:rPr lang="zh-CN" altLang="en-US" dirty="0"/>
              <a:t>三、</a:t>
            </a:r>
            <a:r>
              <a:rPr lang="zh-CN" altLang="zh-CN" dirty="0"/>
              <a:t>司法实践维</a:t>
            </a:r>
            <a:r>
              <a:rPr lang="zh-CN" altLang="zh-CN" dirty="0" smtClean="0"/>
              <a:t>度</a:t>
            </a:r>
            <a:r>
              <a:rPr lang="zh-CN" altLang="en-US" dirty="0"/>
              <a:t>海商法特殊性及融合性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757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xmlns="" id="{95B5338B-EEC2-45C5-90E2-4CCCE91BE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0034" y="1984565"/>
            <a:ext cx="8271933" cy="4285615"/>
          </a:xfrm>
        </p:spPr>
        <p:txBody>
          <a:bodyPr>
            <a:normAutofit/>
          </a:bodyPr>
          <a:lstStyle/>
          <a:p>
            <a:pPr marL="546100"/>
            <a:r>
              <a:rPr lang="en-US" altLang="zh-CN" sz="2200" dirty="0">
                <a:solidFill>
                  <a:schemeClr val="tx1"/>
                </a:solidFill>
              </a:rPr>
              <a:t>   </a:t>
            </a:r>
            <a:r>
              <a:rPr lang="zh-CN" altLang="zh-CN" sz="2200" b="1" dirty="0" smtClean="0">
                <a:solidFill>
                  <a:schemeClr val="tx1"/>
                </a:solidFill>
              </a:rPr>
              <a:t>民</a:t>
            </a:r>
            <a:r>
              <a:rPr lang="zh-CN" altLang="zh-CN" sz="2200" b="1" dirty="0">
                <a:solidFill>
                  <a:schemeClr val="tx1"/>
                </a:solidFill>
              </a:rPr>
              <a:t>法典是一部固根本、稳预期、利长远的基础性法典。</a:t>
            </a:r>
            <a:r>
              <a:rPr lang="zh-CN" altLang="zh-CN" sz="2200" dirty="0">
                <a:solidFill>
                  <a:schemeClr val="tx1"/>
                </a:solidFill>
              </a:rPr>
              <a:t>海商法属于民法部门法下的一个子部门法。在与民法典相协调的基础上，不可完全否认其特殊性，而正是基于特别法的属性肩负更大的使命。</a:t>
            </a:r>
            <a:endParaRPr lang="en-US" altLang="zh-CN" sz="2200" dirty="0">
              <a:solidFill>
                <a:schemeClr val="tx1"/>
              </a:solidFill>
            </a:endParaRPr>
          </a:p>
          <a:p>
            <a:pPr marL="546100"/>
            <a:r>
              <a:rPr lang="en-US" altLang="zh-CN" sz="2200" b="1" dirty="0">
                <a:solidFill>
                  <a:schemeClr val="tx1"/>
                </a:solidFill>
              </a:rPr>
              <a:t>     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海商法则在规则创新中肩负使命。</a:t>
            </a:r>
            <a:r>
              <a:rPr lang="en-US" altLang="zh-CN" sz="2200" b="1" dirty="0" smtClean="0">
                <a:solidFill>
                  <a:schemeClr val="tx1"/>
                </a:solidFill>
              </a:rPr>
              <a:t> </a:t>
            </a:r>
            <a:r>
              <a:rPr lang="zh-CN" altLang="zh-CN" sz="2200" dirty="0" smtClean="0">
                <a:solidFill>
                  <a:schemeClr val="tx1"/>
                </a:solidFill>
              </a:rPr>
              <a:t>运输领域面临</a:t>
            </a:r>
            <a:r>
              <a:rPr lang="zh-CN" altLang="zh-CN" sz="2200" dirty="0">
                <a:solidFill>
                  <a:schemeClr val="tx1"/>
                </a:solidFill>
              </a:rPr>
              <a:t>建设综合交通运输体系提供法治</a:t>
            </a:r>
            <a:r>
              <a:rPr lang="zh-CN" altLang="zh-CN" sz="2200" dirty="0" smtClean="0">
                <a:solidFill>
                  <a:schemeClr val="tx1"/>
                </a:solidFill>
              </a:rPr>
              <a:t>保障，</a:t>
            </a:r>
            <a:r>
              <a:rPr lang="zh-CN" altLang="zh-CN" sz="2200" b="1" dirty="0">
                <a:solidFill>
                  <a:schemeClr val="tx1"/>
                </a:solidFill>
              </a:rPr>
              <a:t>在新科技时代，智能航运的</a:t>
            </a:r>
            <a:r>
              <a:rPr lang="zh-CN" altLang="zh-CN" sz="2200" b="1" dirty="0" smtClean="0">
                <a:solidFill>
                  <a:schemeClr val="tx1"/>
                </a:solidFill>
              </a:rPr>
              <a:t>发展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的法治需求等</a:t>
            </a:r>
            <a:r>
              <a:rPr lang="zh-CN" altLang="zh-CN" sz="2200" b="1" dirty="0" smtClean="0">
                <a:solidFill>
                  <a:schemeClr val="tx1"/>
                </a:solidFill>
              </a:rPr>
              <a:t>。</a:t>
            </a:r>
            <a:r>
              <a:rPr lang="zh-CN" altLang="zh-CN" sz="2200" dirty="0">
                <a:solidFill>
                  <a:schemeClr val="tx1"/>
                </a:solidFill>
              </a:rPr>
              <a:t>海商法特殊制度需求的相对弱化以及未来法下法律构建方式的变化，都给海商法崭新的发展空间。</a:t>
            </a:r>
          </a:p>
          <a:p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xmlns="" id="{CE0904C0-E5BF-47FF-B97E-296AA5F0B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524" y="731837"/>
            <a:ext cx="8568952" cy="1252728"/>
          </a:xfrm>
        </p:spPr>
        <p:txBody>
          <a:bodyPr>
            <a:normAutofit fontScale="90000"/>
          </a:bodyPr>
          <a:lstStyle/>
          <a:p>
            <a:r>
              <a:rPr lang="zh-CN" altLang="en-US" sz="4000" dirty="0"/>
              <a:t>四、</a:t>
            </a:r>
            <a:r>
              <a:rPr lang="zh-CN" altLang="zh-CN" sz="4000" dirty="0"/>
              <a:t>前瞻性维度： 抓住海商法发展的基本趋势和面临的核心挑战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8685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="" id="{8A7CD05F-945A-4546-A93E-105574FA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568" y="3068960"/>
            <a:ext cx="8229600" cy="1218464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谢谢大家的聆听</a:t>
            </a:r>
            <a:r>
              <a:rPr lang="en-US" altLang="zh-CN" dirty="0">
                <a:solidFill>
                  <a:srgbClr val="FF0000"/>
                </a:solidFill>
              </a:rPr>
              <a:t>~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256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835</Words>
  <Application>Microsoft Office PowerPoint</Application>
  <PresentationFormat>自定义</PresentationFormat>
  <Paragraphs>50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波形</vt:lpstr>
      <vt:lpstr>民法典实施后海商法特殊性及融合的反思</vt:lpstr>
      <vt:lpstr>概要 </vt:lpstr>
      <vt:lpstr>一、特别法认识在中国的变迁</vt:lpstr>
      <vt:lpstr>一、海商法特殊性认识在中国的变迁</vt:lpstr>
      <vt:lpstr>二、法理维度反思海商法特殊性及融合性</vt:lpstr>
      <vt:lpstr>二、法理维度反思海商法特殊性及融合性</vt:lpstr>
      <vt:lpstr>三、司法实践维度海商法特殊性及融合性 </vt:lpstr>
      <vt:lpstr>四、前瞻性维度： 抓住海商法发展的基本趋势和面临的核心挑战 </vt:lpstr>
      <vt:lpstr>谢谢大家的聆听~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民法典实施后反思海商法的特殊性及融合</dc:title>
  <dc:creator>WUmumu</dc:creator>
  <cp:lastModifiedBy>admin</cp:lastModifiedBy>
  <cp:revision>14</cp:revision>
  <dcterms:created xsi:type="dcterms:W3CDTF">2020-11-06T01:44:27Z</dcterms:created>
  <dcterms:modified xsi:type="dcterms:W3CDTF">2020-11-06T10:08:17Z</dcterms:modified>
</cp:coreProperties>
</file>