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theme/theme3.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5"/>
  </p:notesMasterIdLst>
  <p:handoutMasterIdLst>
    <p:handoutMasterId r:id="rId16"/>
  </p:handoutMasterIdLst>
  <p:sldIdLst>
    <p:sldId id="3170" r:id="rId2"/>
    <p:sldId id="3243" r:id="rId3"/>
    <p:sldId id="3244" r:id="rId4"/>
    <p:sldId id="3174" r:id="rId5"/>
    <p:sldId id="3192" r:id="rId6"/>
    <p:sldId id="3220" r:id="rId7"/>
    <p:sldId id="3193" r:id="rId8"/>
    <p:sldId id="3227" r:id="rId9"/>
    <p:sldId id="3231" r:id="rId10"/>
    <p:sldId id="3233" r:id="rId11"/>
    <p:sldId id="3235" r:id="rId12"/>
    <p:sldId id="3177" r:id="rId13"/>
    <p:sldId id="3199" r:id="rId14"/>
  </p:sldIdLst>
  <p:sldSz cx="9001125" cy="5040313"/>
  <p:notesSz cx="6858000" cy="9144000"/>
  <p:custDataLst>
    <p:tags r:id="rId17"/>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47040" indent="-127635"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896620" indent="-257175"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45565" indent="-38735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795145" indent="-51689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597660"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17065"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36470"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555875"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1357AE"/>
    <a:srgbClr val="4478BD"/>
    <a:srgbClr val="D0E66C"/>
    <a:srgbClr val="5D7D41"/>
    <a:srgbClr val="B3D787"/>
    <a:srgbClr val="DC5F54"/>
    <a:srgbClr val="EBB867"/>
    <a:srgbClr val="E4B842"/>
    <a:srgbClr val="D24977"/>
    <a:srgbClr val="34833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19" autoAdjust="0"/>
    <p:restoredTop sz="95317" autoAdjust="0"/>
  </p:normalViewPr>
  <p:slideViewPr>
    <p:cSldViewPr>
      <p:cViewPr varScale="1">
        <p:scale>
          <a:sx n="118" d="100"/>
          <a:sy n="118" d="100"/>
        </p:scale>
        <p:origin x="-276" y="-96"/>
      </p:cViewPr>
      <p:guideLst>
        <p:guide orient="horz" pos="201"/>
        <p:guide orient="horz" pos="2862"/>
        <p:guide pos="2751"/>
        <p:guide pos="386"/>
        <p:guide pos="5261"/>
        <p:guide pos="4761"/>
      </p:guideLst>
    </p:cSldViewPr>
  </p:slideViewPr>
  <p:outlineViewPr>
    <p:cViewPr>
      <p:scale>
        <a:sx n="100" d="100"/>
        <a:sy n="100" d="100"/>
      </p:scale>
      <p:origin x="0" y="-9972"/>
    </p:cViewPr>
  </p:outlineViewPr>
  <p:notesTextViewPr>
    <p:cViewPr>
      <p:scale>
        <a:sx n="1" d="1"/>
        <a:sy n="1" d="1"/>
      </p:scale>
      <p:origin x="0" y="0"/>
    </p:cViewPr>
  </p:notesTextViewPr>
  <p:sorterViewPr showFormatting="0">
    <p:cViewPr>
      <p:scale>
        <a:sx n="50" d="100"/>
        <a:sy n="50" d="100"/>
      </p:scale>
      <p:origin x="0" y="0"/>
    </p:cViewPr>
  </p:sorterViewPr>
  <p:gridSpacing cx="73734613" cy="7373461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1111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doughnutChart>
        <c:varyColors val="1"/>
        <c:ser>
          <c:idx val="0"/>
          <c:order val="0"/>
          <c:dPt>
            <c:idx val="0"/>
            <c:spPr>
              <a:solidFill>
                <a:srgbClr val="1357AE"/>
              </a:solidFill>
            </c:spPr>
          </c:dPt>
          <c:dPt>
            <c:idx val="1"/>
            <c:spPr>
              <a:solidFill>
                <a:srgbClr val="4478BD"/>
              </a:solidFill>
            </c:spPr>
          </c:dPt>
          <c:dPt>
            <c:idx val="2"/>
            <c:spPr>
              <a:solidFill>
                <a:srgbClr val="0070C0"/>
              </a:solidFill>
            </c:spPr>
          </c:dPt>
          <c:dPt>
            <c:idx val="3"/>
            <c:spPr>
              <a:solidFill>
                <a:srgbClr val="00B0F0"/>
              </a:solidFill>
            </c:spPr>
          </c:dPt>
          <c:val>
            <c:numRef>
              <c:f>Sheet1!$B$2:$B$5</c:f>
              <c:numCache>
                <c:formatCode>General</c:formatCode>
                <c:ptCount val="4"/>
                <c:pt idx="0">
                  <c:v>15</c:v>
                </c:pt>
                <c:pt idx="1">
                  <c:v>20</c:v>
                </c:pt>
                <c:pt idx="2">
                  <c:v>25</c:v>
                </c:pt>
                <c:pt idx="3">
                  <c:v>40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3nd Qtr</c:v>
                      </c:pt>
                      <c:pt idx="3">
                        <c:v>4nd Qtr</c:v>
                      </c:pt>
                    </c:strCache>
                  </c:strRef>
                </c15:cat>
              </c15:filteredCategoryTitle>
            </c:ext>
          </c:extLst>
        </c:ser>
        <c:firstSliceAng val="0"/>
        <c:holeSize val="50"/>
      </c:doughnutChart>
    </c:plotArea>
    <c:plotVisOnly val="1"/>
    <c:dispBlanksAs val="zero"/>
  </c:chart>
  <c:spPr>
    <a:ln w="0">
      <a:noFill/>
    </a:ln>
  </c:spPr>
  <c:txPr>
    <a:bodyPr/>
    <a:lstStyle/>
    <a:p>
      <a:pPr>
        <a:defRPr lang="zh-CN" sz="1800"/>
      </a:pPr>
      <a:endParaRPr lang="zh-CN"/>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noProof="1" smtClean="0"/>
            </a:lvl1pPr>
          </a:lstStyle>
          <a:p>
            <a:pPr>
              <a:defRPr/>
            </a:pPr>
            <a:fld id="{843730D4-DAA0-4961-8D66-8018B71D47DD}" type="datetimeFigureOut">
              <a:rPr lang="zh-CN" altLang="en-US"/>
              <a:pPr>
                <a:defRPr/>
              </a:pPr>
              <a:t>2019/9/27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noProof="1"/>
            </a:lvl1pPr>
          </a:lstStyle>
          <a:p>
            <a:fld id="{53CB15B2-6539-414E-885F-134AB7BAEF7A}" type="slidenum">
              <a:rPr altLang="en-US"/>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noProof="1"/>
            </a:lvl1pPr>
          </a:lstStyle>
          <a:p>
            <a:pPr>
              <a:defRPr/>
            </a:pPr>
            <a:fld id="{F20F0E08-FCD4-40FB-9946-C51233C97953}" type="datetimeFigureOut">
              <a:rPr lang="zh-CN" altLang="en-US"/>
              <a:pPr>
                <a:defRPr/>
              </a:pPr>
              <a:t>2019/9/27</a:t>
            </a:fld>
            <a:endParaRPr lang="zh-CN" altLang="en-US"/>
          </a:p>
        </p:txBody>
      </p:sp>
      <p:sp>
        <p:nvSpPr>
          <p:cNvPr id="2052" name="幻灯片图像占位符 3"/>
          <p:cNvSpPr>
            <a:spLocks noGrp="1" noRot="1" noChangeAspect="1" noChangeArrowheads="1"/>
          </p:cNvSpPr>
          <p:nvPr>
            <p:ph type="sldImg" idx="4294967295"/>
          </p:nvPr>
        </p:nvSpPr>
        <p:spPr bwMode="auto">
          <a:xfrm>
            <a:off x="368300" y="685800"/>
            <a:ext cx="6121400" cy="3429000"/>
          </a:xfrm>
          <a:prstGeom prst="rect">
            <a:avLst/>
          </a:prstGeom>
          <a:noFill/>
          <a:ln w="12700">
            <a:solidFill>
              <a:srgbClr val="000000"/>
            </a:solidFill>
            <a:round/>
          </a:ln>
          <a:extLst>
            <a:ext uri="{909E8E84-426E-40DD-AFC4-6F175D3DCCD1}">
              <a14:hiddenFill xmlns:a14="http://schemas.microsoft.com/office/drawing/2010/main" xmlns="">
                <a:solidFill>
                  <a:srgbClr val="FFFFFF"/>
                </a:solidFill>
              </a14:hiddenFill>
            </a:ext>
          </a:extLst>
        </p:spPr>
      </p:sp>
      <p:sp>
        <p:nvSpPr>
          <p:cNvPr id="3077" name="备注占位符 4"/>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noProof="1"/>
            </a:lvl1pPr>
          </a:lstStyle>
          <a:p>
            <a:fld id="{70CA4341-F6FF-475E-A543-0194832CB00B}" type="slidenum">
              <a:rPr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18135" algn="l" rtl="0" eaLnBrk="0" fontAlgn="base" hangingPunct="0">
      <a:spcBef>
        <a:spcPct val="30000"/>
      </a:spcBef>
      <a:spcAft>
        <a:spcPct val="0"/>
      </a:spcAft>
      <a:defRPr sz="900" kern="1200">
        <a:solidFill>
          <a:schemeClr val="tx1"/>
        </a:solidFill>
        <a:latin typeface="+mn-lt"/>
        <a:ea typeface="+mn-ea"/>
        <a:cs typeface="+mn-cs"/>
      </a:defRPr>
    </a:lvl2pPr>
    <a:lvl3pPr marL="638175" algn="l" rtl="0" eaLnBrk="0" fontAlgn="base" hangingPunct="0">
      <a:spcBef>
        <a:spcPct val="30000"/>
      </a:spcBef>
      <a:spcAft>
        <a:spcPct val="0"/>
      </a:spcAft>
      <a:defRPr sz="900" kern="1200">
        <a:solidFill>
          <a:schemeClr val="tx1"/>
        </a:solidFill>
        <a:latin typeface="+mn-lt"/>
        <a:ea typeface="+mn-ea"/>
        <a:cs typeface="+mn-cs"/>
      </a:defRPr>
    </a:lvl3pPr>
    <a:lvl4pPr marL="957580" algn="l" rtl="0" eaLnBrk="0" fontAlgn="base" hangingPunct="0">
      <a:spcBef>
        <a:spcPct val="30000"/>
      </a:spcBef>
      <a:spcAft>
        <a:spcPct val="0"/>
      </a:spcAft>
      <a:defRPr sz="900" kern="1200">
        <a:solidFill>
          <a:schemeClr val="tx1"/>
        </a:solidFill>
        <a:latin typeface="+mn-lt"/>
        <a:ea typeface="+mn-ea"/>
        <a:cs typeface="+mn-cs"/>
      </a:defRPr>
    </a:lvl4pPr>
    <a:lvl5pPr marL="1276985" algn="l" rtl="0" eaLnBrk="0" fontAlgn="base" hangingPunct="0">
      <a:spcBef>
        <a:spcPct val="30000"/>
      </a:spcBef>
      <a:spcAft>
        <a:spcPct val="0"/>
      </a:spcAft>
      <a:defRPr sz="900" kern="1200">
        <a:solidFill>
          <a:schemeClr val="tx1"/>
        </a:solidFill>
        <a:latin typeface="+mn-lt"/>
        <a:ea typeface="+mn-ea"/>
        <a:cs typeface="+mn-cs"/>
      </a:defRPr>
    </a:lvl5pPr>
    <a:lvl6pPr marL="1597025" algn="l" defTabSz="638810" rtl="0" eaLnBrk="1" latinLnBrk="0" hangingPunct="1">
      <a:defRPr sz="900" kern="1200">
        <a:solidFill>
          <a:schemeClr val="tx1"/>
        </a:solidFill>
        <a:latin typeface="+mn-lt"/>
        <a:ea typeface="+mn-ea"/>
        <a:cs typeface="+mn-cs"/>
      </a:defRPr>
    </a:lvl6pPr>
    <a:lvl7pPr marL="1916430" algn="l" defTabSz="638810" rtl="0" eaLnBrk="1" latinLnBrk="0" hangingPunct="1">
      <a:defRPr sz="900" kern="1200">
        <a:solidFill>
          <a:schemeClr val="tx1"/>
        </a:solidFill>
        <a:latin typeface="+mn-lt"/>
        <a:ea typeface="+mn-ea"/>
        <a:cs typeface="+mn-cs"/>
      </a:defRPr>
    </a:lvl7pPr>
    <a:lvl8pPr marL="2235835" algn="l" defTabSz="638810" rtl="0" eaLnBrk="1" latinLnBrk="0" hangingPunct="1">
      <a:defRPr sz="900" kern="1200">
        <a:solidFill>
          <a:schemeClr val="tx1"/>
        </a:solidFill>
        <a:latin typeface="+mn-lt"/>
        <a:ea typeface="+mn-ea"/>
        <a:cs typeface="+mn-cs"/>
      </a:defRPr>
    </a:lvl8pPr>
    <a:lvl9pPr marL="2555240" algn="l" defTabSz="63881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5A10EB9B-026B-4DBF-B0DF-F17B4B439C9D}" type="slidenum">
              <a:rPr altLang="en-US"/>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6083" name="备注占位符 2"/>
          <p:cNvSpPr>
            <a:spLocks noGrp="1" noChangeArrowheads="1"/>
          </p:cNvSpPr>
          <p:nvPr>
            <p:ph type="body" idx="4294967295"/>
          </p:nvPr>
        </p:nvSpPr>
        <p:spPr/>
        <p:txBody>
          <a:bodyPr/>
          <a:lstStyle/>
          <a:p>
            <a:endParaRPr lang="zh-CN" altLang="en-US"/>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EAE591A0-3760-4EEB-8685-57D159029A34}" type="slidenum">
              <a:rPr altLang="en-US"/>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7651" name="备注占位符 2"/>
          <p:cNvSpPr>
            <a:spLocks noGrp="1" noChangeArrowheads="1"/>
          </p:cNvSpPr>
          <p:nvPr>
            <p:ph type="body" idx="4294967295"/>
          </p:nvPr>
        </p:nvSpPr>
        <p:spPr/>
        <p:txBody>
          <a:bodyPr/>
          <a:lstStyle/>
          <a:p>
            <a:endParaRPr lang="zh-CN" altLang="en-US"/>
          </a:p>
        </p:txBody>
      </p:sp>
      <p:sp>
        <p:nvSpPr>
          <p:cNvPr id="2765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DA47F58C-7459-4DEE-840F-2EBC2D08B0DD}" type="slidenum">
              <a:rPr altLang="en-US"/>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7891" name="备注占位符 2"/>
          <p:cNvSpPr>
            <a:spLocks noGrp="1" noChangeArrowheads="1"/>
          </p:cNvSpPr>
          <p:nvPr>
            <p:ph type="body" idx="4294967295"/>
          </p:nvPr>
        </p:nvSpPr>
        <p:spPr/>
        <p:txBody>
          <a:bodyPr/>
          <a:lstStyle/>
          <a:p>
            <a:endParaRPr lang="zh-CN" altLang="en-US"/>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DA3A60DE-3294-4AF8-B174-28228D1CAE8A}" type="slidenum">
              <a:rPr altLang="en-US"/>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5A10EB9B-026B-4DBF-B0DF-F17B4B439C9D}" type="slidenum">
              <a:rPr altLang="en-US"/>
              <a:pPr/>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1219835"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1219835"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1219835" rtl="0" eaLnBrk="1" fontAlgn="auto" latinLnBrk="0" hangingPunct="1">
                <a:lnSpc>
                  <a:spcPct val="100000"/>
                </a:lnSpc>
                <a:spcBef>
                  <a:spcPts val="0"/>
                </a:spcBef>
                <a:spcAft>
                  <a:spcPts val="0"/>
                </a:spcAft>
                <a:buClrTx/>
                <a:buSzTx/>
                <a:buFontTx/>
                <a:buNone/>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9219" name="备注占位符 2"/>
          <p:cNvSpPr>
            <a:spLocks noGrp="1" noChangeArrowheads="1"/>
          </p:cNvSpPr>
          <p:nvPr>
            <p:ph type="body" idx="4294967295"/>
          </p:nvPr>
        </p:nvSpPr>
        <p:spPr/>
        <p:txBody>
          <a:bodyPr/>
          <a:lstStyle/>
          <a:p>
            <a:endParaRPr lang="zh-CN" altLang="en-US"/>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50A1F82C-B601-4AB2-AEE9-68535FDD5228}" type="slidenum">
              <a:rPr altLang="en-US"/>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5603" name="备注占位符 2"/>
          <p:cNvSpPr>
            <a:spLocks noGrp="1" noChangeArrowheads="1"/>
          </p:cNvSpPr>
          <p:nvPr>
            <p:ph type="body" idx="4294967295"/>
          </p:nvPr>
        </p:nvSpPr>
        <p:spPr/>
        <p:txBody>
          <a:bodyPr/>
          <a:lstStyle/>
          <a:p>
            <a:endParaRPr lang="zh-CN" altLang="en-US"/>
          </a:p>
        </p:txBody>
      </p:sp>
      <p:sp>
        <p:nvSpPr>
          <p:cNvPr id="25604"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E27829C7-A71E-4408-BC14-D8CAF07AD45B}" type="slidenum">
              <a:rPr altLang="en-US"/>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9219" name="备注占位符 2"/>
          <p:cNvSpPr>
            <a:spLocks noGrp="1" noChangeArrowheads="1"/>
          </p:cNvSpPr>
          <p:nvPr>
            <p:ph type="body" idx="4294967295"/>
          </p:nvPr>
        </p:nvSpPr>
        <p:spPr/>
        <p:txBody>
          <a:bodyPr/>
          <a:lstStyle/>
          <a:p>
            <a:endParaRPr lang="zh-CN" altLang="en-US"/>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50A1F82C-B601-4AB2-AEE9-68535FDD5228}" type="slidenum">
              <a:rPr altLang="en-US"/>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5363" name="备注占位符 2"/>
          <p:cNvSpPr>
            <a:spLocks noGrp="1" noChangeArrowheads="1"/>
          </p:cNvSpPr>
          <p:nvPr>
            <p:ph type="body" idx="4294967295"/>
          </p:nvPr>
        </p:nvSpPr>
        <p:spPr/>
        <p:txBody>
          <a:bodyPr/>
          <a:lstStyle/>
          <a:p>
            <a:endParaRPr lang="zh-CN" altLang="en-US"/>
          </a:p>
        </p:txBody>
      </p:sp>
      <p:sp>
        <p:nvSpPr>
          <p:cNvPr id="15364"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DFA487FC-BDBF-4955-A2AE-666F60F4684B}" type="slidenum">
              <a:rPr altLang="en-US"/>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1267" name="备注占位符 2"/>
          <p:cNvSpPr>
            <a:spLocks noGrp="1" noChangeArrowheads="1"/>
          </p:cNvSpPr>
          <p:nvPr>
            <p:ph type="body" idx="4294967295"/>
          </p:nvPr>
        </p:nvSpPr>
        <p:spPr/>
        <p:txBody>
          <a:bodyPr/>
          <a:lstStyle/>
          <a:p>
            <a:endParaRPr lang="zh-CN" altLang="en-US"/>
          </a:p>
        </p:txBody>
      </p:sp>
      <p:sp>
        <p:nvSpPr>
          <p:cNvPr id="11268"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E23D0C2F-9BBC-4DC0-9E16-428744801FD4}" type="slidenum">
              <a:rPr altLang="en-US"/>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idx="4294967295"/>
          </p:nvPr>
        </p:nvSpPr>
        <p:spPr>
          <a:xfrm>
            <a:off x="2276475" y="514350"/>
            <a:ext cx="4591050" cy="2571750"/>
          </a:xfrm>
          <a:ln>
            <a:miter lim="800000"/>
          </a:ln>
        </p:spPr>
      </p:sp>
      <p:sp>
        <p:nvSpPr>
          <p:cNvPr id="41987" name="Notes Placeholder 2"/>
          <p:cNvSpPr>
            <a:spLocks noGrp="1" noChangeArrowheads="1"/>
          </p:cNvSpPr>
          <p:nvPr>
            <p:ph type="body" idx="4294967295"/>
          </p:nvPr>
        </p:nvSpPr>
        <p:spPr/>
        <p:txBody>
          <a:bodyPr/>
          <a:lstStyle/>
          <a:p>
            <a:endParaRPr lang="en-US" altLang="en-US">
              <a:ea typeface="宋体" panose="02010600030101010101" pitchFamily="2" charset="-122"/>
            </a:endParaRPr>
          </a:p>
        </p:txBody>
      </p:sp>
      <p:sp>
        <p:nvSpPr>
          <p:cNvPr id="41988" name="Header Placeholder 3"/>
          <p:cNvSpPr>
            <a:spLocks noGrp="1" noChangeArrowheads="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r>
              <a:rPr lang="en-US" altLang="en-US"/>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156C02-6AC0-4150-BF14-3C2902387D77}" type="datetimeFigureOut">
              <a:rPr lang="zh-CN" altLang="en-US"/>
              <a:pPr>
                <a:defRPr/>
              </a:pPr>
              <a:t>2019/9/27</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287B9ED6-FA7E-4333-AD61-EE26BDBEFB97}" type="slidenum">
              <a:rPr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6359">
        <p14:gallery dir="l"/>
      </p:transition>
    </mc:Choice>
    <mc:Fallback>
      <p:transition spd="slow" advTm="6359">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E00D82-2001-449E-AD90-3BB6FC1EF930}" type="datetimeFigureOut">
              <a:rPr lang="zh-CN" altLang="en-US"/>
              <a:pPr>
                <a:defRPr/>
              </a:pPr>
              <a:t>2019/9/27</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CB47F294-569F-46BE-9414-D1C28A8AC9F5}" type="slidenum">
              <a:rPr altLang="en-US"/>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advTm="6359">
        <p14:gallery dir="l"/>
      </p:transition>
    </mc:Choice>
    <mc:Fallback>
      <p:transition spd="slow" advTm="6359">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
            <a:ext cx="8996272" cy="503999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advTm="6359">
        <p14:gallery dir="l"/>
      </p:transition>
    </mc:Choice>
    <mc:Fallback>
      <p:transition spd="slow" advTm="6359">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5" cstate="print">
            <a:lum/>
          </a:blip>
          <a:srcRect/>
          <a:stretch>
            <a:fillRect l="-3000" r="-3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8967" y="268832"/>
            <a:ext cx="7763193" cy="973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3898" tIns="31949" rIns="63898" bIns="31949" numCol="1" anchor="ctr" anchorCtr="0" compatLnSpc="1"/>
          <a:lstStyle/>
          <a:p>
            <a:pPr lvl="0"/>
            <a:r>
              <a:rPr lang="zh-CN" altLang="en-US" noProof="1"/>
              <a:t>单击此处编辑母版标题样式</a:t>
            </a:r>
            <a:endParaRPr lang="zh-CN" noProof="1"/>
          </a:p>
        </p:txBody>
      </p:sp>
      <p:sp>
        <p:nvSpPr>
          <p:cNvPr id="1027" name="Text Placeholder 2"/>
          <p:cNvSpPr>
            <a:spLocks noGrp="1"/>
          </p:cNvSpPr>
          <p:nvPr>
            <p:ph type="body" idx="1"/>
          </p:nvPr>
        </p:nvSpPr>
        <p:spPr bwMode="auto">
          <a:xfrm>
            <a:off x="618967" y="1341945"/>
            <a:ext cx="7763193" cy="3198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3898" tIns="31949" rIns="63898" bIns="31949" numCol="1" anchor="t" anchorCtr="0" compatLnSpc="1"/>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zh-CN" noProof="1"/>
          </a:p>
        </p:txBody>
      </p:sp>
      <p:sp>
        <p:nvSpPr>
          <p:cNvPr id="4" name="Date Placeholder 3"/>
          <p:cNvSpPr>
            <a:spLocks noGrp="1"/>
          </p:cNvSpPr>
          <p:nvPr>
            <p:ph type="dt" sz="half" idx="2"/>
          </p:nvPr>
        </p:nvSpPr>
        <p:spPr>
          <a:xfrm>
            <a:off x="618967" y="4671915"/>
            <a:ext cx="2024698" cy="267725"/>
          </a:xfrm>
          <a:prstGeom prst="rect">
            <a:avLst/>
          </a:prstGeom>
        </p:spPr>
        <p:txBody>
          <a:bodyPr vert="horz" lIns="63898" tIns="31949" rIns="63898" bIns="31949" rtlCol="0" anchor="ctr"/>
          <a:lstStyle>
            <a:lvl1pPr algn="l" eaLnBrk="1" hangingPunct="1">
              <a:defRPr sz="900" noProof="1" smtClean="0">
                <a:solidFill>
                  <a:schemeClr val="tx1">
                    <a:tint val="75000"/>
                  </a:schemeClr>
                </a:solidFill>
              </a:defRPr>
            </a:lvl1pPr>
          </a:lstStyle>
          <a:p>
            <a:pPr>
              <a:defRPr/>
            </a:pPr>
            <a:fld id="{63A56D01-2764-4F3F-81D1-FEDBA43AD549}" type="datetimeFigureOut">
              <a:rPr lang="zh-CN" altLang="en-US"/>
              <a:pPr>
                <a:defRPr/>
              </a:pPr>
              <a:t>2019/9/27</a:t>
            </a:fld>
            <a:endParaRPr lang="zh-CN" altLang="en-US"/>
          </a:p>
        </p:txBody>
      </p:sp>
      <p:sp>
        <p:nvSpPr>
          <p:cNvPr id="5" name="Footer Placeholder 4"/>
          <p:cNvSpPr>
            <a:spLocks noGrp="1"/>
          </p:cNvSpPr>
          <p:nvPr>
            <p:ph type="ftr" sz="quarter" idx="3"/>
          </p:nvPr>
        </p:nvSpPr>
        <p:spPr>
          <a:xfrm>
            <a:off x="2981484" y="4671915"/>
            <a:ext cx="3038158" cy="267725"/>
          </a:xfrm>
          <a:prstGeom prst="rect">
            <a:avLst/>
          </a:prstGeom>
        </p:spPr>
        <p:txBody>
          <a:bodyPr vert="horz" lIns="63898" tIns="31949" rIns="63898" bIns="31949" rtlCol="0" anchor="ctr"/>
          <a:lstStyle>
            <a:lvl1pPr algn="ctr" eaLnBrk="1" hangingPunct="1">
              <a:defRPr sz="900" noProof="1">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6357462" y="4671915"/>
            <a:ext cx="2024698" cy="267725"/>
          </a:xfrm>
          <a:prstGeom prst="rect">
            <a:avLst/>
          </a:prstGeom>
        </p:spPr>
        <p:txBody>
          <a:bodyPr vert="horz" wrap="square" lIns="63898" tIns="31949" rIns="63898" bIns="31949" numCol="1" anchor="ctr" anchorCtr="0" compatLnSpc="1"/>
          <a:lstStyle>
            <a:lvl1pPr algn="r" eaLnBrk="1" hangingPunct="1">
              <a:defRPr sz="800" noProof="1">
                <a:solidFill>
                  <a:srgbClr val="898989"/>
                </a:solidFill>
              </a:defRPr>
            </a:lvl1pPr>
          </a:lstStyle>
          <a:p>
            <a:fld id="{481A012C-3782-4128-B36B-91F05AF1EE8F}" type="slidenum">
              <a:rPr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xmlns="" Requires="p14">
      <p:transition spd="slow" p14:dur="1600" advTm="6359">
        <p14:gallery dir="l"/>
      </p:transition>
    </mc:Choice>
    <mc:Fallback>
      <p:transition spd="slow" advTm="6359">
        <p:fade/>
      </p:transition>
    </mc:Fallback>
  </mc:AlternateContent>
  <p:txStyles>
    <p:titleStyle>
      <a:lvl1pPr algn="l" defTabSz="673100"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2pPr>
      <a:lvl3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3pPr>
      <a:lvl4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4pPr>
      <a:lvl5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5pPr>
      <a:lvl6pPr marL="31940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6pPr>
      <a:lvl7pPr marL="638810"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7pPr>
      <a:lvl8pPr marL="95821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8pPr>
      <a:lvl9pPr marL="127825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9pPr>
    </p:titleStyle>
    <p:bodyStyle>
      <a:lvl1pPr marL="168910" indent="-168910" algn="l" defTabSz="673100" rtl="0" eaLnBrk="0" fontAlgn="base" hangingPunct="0">
        <a:lnSpc>
          <a:spcPct val="90000"/>
        </a:lnSpc>
        <a:spcBef>
          <a:spcPts val="735"/>
        </a:spcBef>
        <a:spcAft>
          <a:spcPct val="0"/>
        </a:spcAft>
        <a:buFont typeface="Arial" panose="020B0604020202020204" pitchFamily="34" charset="0"/>
        <a:buChar char="•"/>
        <a:defRPr sz="2000" kern="1200">
          <a:solidFill>
            <a:schemeClr val="tx1"/>
          </a:solidFill>
          <a:latin typeface="+mn-lt"/>
          <a:ea typeface="+mn-ea"/>
          <a:cs typeface="+mn-cs"/>
        </a:defRPr>
      </a:lvl1pPr>
      <a:lvl2pPr marL="506095" indent="-168910" algn="l" defTabSz="673100" rtl="0" eaLnBrk="0" fontAlgn="base" hangingPunct="0">
        <a:lnSpc>
          <a:spcPct val="90000"/>
        </a:lnSpc>
        <a:spcBef>
          <a:spcPts val="365"/>
        </a:spcBef>
        <a:spcAft>
          <a:spcPct val="0"/>
        </a:spcAft>
        <a:buFont typeface="Arial" panose="020B0604020202020204" pitchFamily="34" charset="0"/>
        <a:buChar char="•"/>
        <a:defRPr sz="1700" kern="1200">
          <a:solidFill>
            <a:schemeClr val="tx1"/>
          </a:solidFill>
          <a:latin typeface="+mn-lt"/>
          <a:ea typeface="+mn-ea"/>
          <a:cs typeface="+mn-cs"/>
        </a:defRPr>
      </a:lvl2pPr>
      <a:lvl3pPr marL="842010" indent="-168910" algn="l" defTabSz="673100" rtl="0" eaLnBrk="0" fontAlgn="base" hangingPunct="0">
        <a:lnSpc>
          <a:spcPct val="90000"/>
        </a:lnSpc>
        <a:spcBef>
          <a:spcPts val="365"/>
        </a:spcBef>
        <a:spcAft>
          <a:spcPct val="0"/>
        </a:spcAft>
        <a:buFont typeface="Arial" panose="020B0604020202020204" pitchFamily="34" charset="0"/>
        <a:buChar char="•"/>
        <a:defRPr sz="1500" kern="1200">
          <a:solidFill>
            <a:schemeClr val="tx1"/>
          </a:solidFill>
          <a:latin typeface="+mn-lt"/>
          <a:ea typeface="+mn-ea"/>
          <a:cs typeface="+mn-cs"/>
        </a:defRPr>
      </a:lvl3pPr>
      <a:lvl4pPr marL="1179195"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4pPr>
      <a:lvl5pPr marL="1516380"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5pPr>
      <a:lvl6pPr marL="1852930" indent="-168910" algn="l" defTabSz="673735"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6pPr>
      <a:lvl7pPr marL="2190115" indent="-168910" algn="l" defTabSz="673735"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7pPr>
      <a:lvl8pPr marL="2527300" indent="-168910" algn="l" defTabSz="673735"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8pPr>
      <a:lvl9pPr marL="2863850" indent="-168910" algn="l" defTabSz="673735"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3735" rtl="0" eaLnBrk="1" latinLnBrk="0" hangingPunct="1">
        <a:defRPr sz="1300" kern="1200">
          <a:solidFill>
            <a:schemeClr val="tx1"/>
          </a:solidFill>
          <a:latin typeface="+mn-lt"/>
          <a:ea typeface="+mn-ea"/>
          <a:cs typeface="+mn-cs"/>
        </a:defRPr>
      </a:lvl1pPr>
      <a:lvl2pPr marL="336550" algn="l" defTabSz="673735" rtl="0" eaLnBrk="1" latinLnBrk="0" hangingPunct="1">
        <a:defRPr sz="1300" kern="1200">
          <a:solidFill>
            <a:schemeClr val="tx1"/>
          </a:solidFill>
          <a:latin typeface="+mn-lt"/>
          <a:ea typeface="+mn-ea"/>
          <a:cs typeface="+mn-cs"/>
        </a:defRPr>
      </a:lvl2pPr>
      <a:lvl3pPr marL="673735" algn="l" defTabSz="673735" rtl="0" eaLnBrk="1" latinLnBrk="0" hangingPunct="1">
        <a:defRPr sz="1300" kern="1200">
          <a:solidFill>
            <a:schemeClr val="tx1"/>
          </a:solidFill>
          <a:latin typeface="+mn-lt"/>
          <a:ea typeface="+mn-ea"/>
          <a:cs typeface="+mn-cs"/>
        </a:defRPr>
      </a:lvl3pPr>
      <a:lvl4pPr marL="1010920" algn="l" defTabSz="673735" rtl="0" eaLnBrk="1" latinLnBrk="0" hangingPunct="1">
        <a:defRPr sz="1300" kern="1200">
          <a:solidFill>
            <a:schemeClr val="tx1"/>
          </a:solidFill>
          <a:latin typeface="+mn-lt"/>
          <a:ea typeface="+mn-ea"/>
          <a:cs typeface="+mn-cs"/>
        </a:defRPr>
      </a:lvl4pPr>
      <a:lvl5pPr marL="1347470" algn="l" defTabSz="673735" rtl="0" eaLnBrk="1" latinLnBrk="0" hangingPunct="1">
        <a:defRPr sz="1300" kern="1200">
          <a:solidFill>
            <a:schemeClr val="tx1"/>
          </a:solidFill>
          <a:latin typeface="+mn-lt"/>
          <a:ea typeface="+mn-ea"/>
          <a:cs typeface="+mn-cs"/>
        </a:defRPr>
      </a:lvl5pPr>
      <a:lvl6pPr marL="1684655" algn="l" defTabSz="673735" rtl="0" eaLnBrk="1" latinLnBrk="0" hangingPunct="1">
        <a:defRPr sz="1300" kern="1200">
          <a:solidFill>
            <a:schemeClr val="tx1"/>
          </a:solidFill>
          <a:latin typeface="+mn-lt"/>
          <a:ea typeface="+mn-ea"/>
          <a:cs typeface="+mn-cs"/>
        </a:defRPr>
      </a:lvl6pPr>
      <a:lvl7pPr marL="2021840" algn="l" defTabSz="673735" rtl="0" eaLnBrk="1" latinLnBrk="0" hangingPunct="1">
        <a:defRPr sz="1300" kern="1200">
          <a:solidFill>
            <a:schemeClr val="tx1"/>
          </a:solidFill>
          <a:latin typeface="+mn-lt"/>
          <a:ea typeface="+mn-ea"/>
          <a:cs typeface="+mn-cs"/>
        </a:defRPr>
      </a:lvl7pPr>
      <a:lvl8pPr marL="2358390" algn="l" defTabSz="673735" rtl="0" eaLnBrk="1" latinLnBrk="0" hangingPunct="1">
        <a:defRPr sz="1300" kern="1200">
          <a:solidFill>
            <a:schemeClr val="tx1"/>
          </a:solidFill>
          <a:latin typeface="+mn-lt"/>
          <a:ea typeface="+mn-ea"/>
          <a:cs typeface="+mn-cs"/>
        </a:defRPr>
      </a:lvl8pPr>
      <a:lvl9pPr marL="2695575" algn="l" defTabSz="67373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等腰三角形 1"/>
          <p:cNvSpPr/>
          <p:nvPr/>
        </p:nvSpPr>
        <p:spPr>
          <a:xfrm rot="16200000">
            <a:off x="8406982" y="2070024"/>
            <a:ext cx="792066" cy="396221"/>
          </a:xfrm>
          <a:prstGeom prst="triangle">
            <a:avLst/>
          </a:prstGeom>
          <a:solidFill>
            <a:srgbClr val="13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7020772" y="936024"/>
            <a:ext cx="720060" cy="792066"/>
          </a:xfrm>
          <a:prstGeom prst="line">
            <a:avLst/>
          </a:prstGeom>
          <a:ln w="12700">
            <a:solidFill>
              <a:srgbClr val="1357AE"/>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7380802" y="-432090"/>
            <a:ext cx="1944162" cy="2160180"/>
          </a:xfrm>
          <a:prstGeom prst="line">
            <a:avLst/>
          </a:prstGeom>
          <a:ln w="25400">
            <a:solidFill>
              <a:srgbClr val="1357AE">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5076610" y="3816264"/>
            <a:ext cx="936078" cy="1080090"/>
          </a:xfrm>
          <a:prstGeom prst="line">
            <a:avLst/>
          </a:prstGeom>
          <a:ln w="12700">
            <a:solidFill>
              <a:srgbClr val="1357AE"/>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928568" y="1944177"/>
            <a:ext cx="5033010" cy="954107"/>
          </a:xfrm>
          <a:prstGeom prst="rect">
            <a:avLst/>
          </a:prstGeom>
          <a:noFill/>
        </p:spPr>
        <p:txBody>
          <a:bodyPr wrap="square" rtlCol="0">
            <a:spAutoFit/>
          </a:bodyPr>
          <a:lstStyle/>
          <a:p>
            <a:r>
              <a:rPr lang="en-US" altLang="zh-CN" sz="2000" b="1" dirty="0">
                <a:solidFill>
                  <a:srgbClr val="002060"/>
                </a:solidFill>
                <a:latin typeface="方正兰亭准黑_GBK" panose="02000000000000000000" pitchFamily="2" charset="-122"/>
                <a:ea typeface="方正兰亭准黑_GBK" panose="02000000000000000000" pitchFamily="2" charset="-122"/>
              </a:rPr>
              <a:t> </a:t>
            </a:r>
            <a:r>
              <a:rPr lang="zh-CN" altLang="en-US" sz="2800" b="1" dirty="0">
                <a:solidFill>
                  <a:srgbClr val="002060"/>
                </a:solidFill>
                <a:latin typeface="黑体" pitchFamily="49" charset="-122"/>
                <a:ea typeface="黑体" pitchFamily="49" charset="-122"/>
              </a:rPr>
              <a:t>代位求偿权法律实务问题分享</a:t>
            </a:r>
          </a:p>
          <a:p>
            <a:pPr algn="r"/>
            <a:r>
              <a:rPr lang="zh-CN" altLang="en-US" sz="2800" b="1" dirty="0">
                <a:solidFill>
                  <a:srgbClr val="002060"/>
                </a:solidFill>
                <a:latin typeface="方正兰亭准黑_GBK" panose="02000000000000000000" pitchFamily="2" charset="-122"/>
                <a:ea typeface="方正兰亭准黑_GBK" panose="02000000000000000000" pitchFamily="2" charset="-122"/>
              </a:rPr>
              <a:t>    </a:t>
            </a:r>
            <a:r>
              <a:rPr lang="en-US" altLang="zh-CN" sz="1600" b="1" dirty="0">
                <a:solidFill>
                  <a:srgbClr val="002060"/>
                </a:solidFill>
                <a:latin typeface="方正兰亭准黑_GBK" panose="02000000000000000000" pitchFamily="2" charset="-122"/>
                <a:ea typeface="方正兰亭准黑_GBK" panose="02000000000000000000" pitchFamily="2" charset="-122"/>
              </a:rPr>
              <a:t>——</a:t>
            </a:r>
            <a:r>
              <a:rPr lang="zh-CN" altLang="en-US" sz="1600" b="1" dirty="0">
                <a:solidFill>
                  <a:srgbClr val="002060"/>
                </a:solidFill>
                <a:latin typeface="黑体" pitchFamily="49" charset="-122"/>
                <a:ea typeface="黑体" pitchFamily="49" charset="-122"/>
              </a:rPr>
              <a:t>海</a:t>
            </a:r>
            <a:r>
              <a:rPr lang="zh-CN" altLang="en-US" sz="1600" b="1" dirty="0" smtClean="0">
                <a:solidFill>
                  <a:srgbClr val="002060"/>
                </a:solidFill>
                <a:latin typeface="黑体" pitchFamily="49" charset="-122"/>
                <a:ea typeface="黑体" pitchFamily="49" charset="-122"/>
              </a:rPr>
              <a:t>事与</a:t>
            </a:r>
            <a:r>
              <a:rPr lang="zh-CN" altLang="en-US" sz="1600" b="1" dirty="0">
                <a:solidFill>
                  <a:srgbClr val="002060"/>
                </a:solidFill>
                <a:latin typeface="黑体" pitchFamily="49" charset="-122"/>
                <a:ea typeface="黑体" pitchFamily="49" charset="-122"/>
              </a:rPr>
              <a:t>非海事代位求偿权制度比较</a:t>
            </a:r>
          </a:p>
        </p:txBody>
      </p:sp>
      <p:sp>
        <p:nvSpPr>
          <p:cNvPr id="20" name="文本框 19"/>
          <p:cNvSpPr txBox="1"/>
          <p:nvPr/>
        </p:nvSpPr>
        <p:spPr>
          <a:xfrm>
            <a:off x="4296594" y="3431853"/>
            <a:ext cx="4538980" cy="675640"/>
          </a:xfrm>
          <a:prstGeom prst="rect">
            <a:avLst/>
          </a:prstGeom>
          <a:noFill/>
        </p:spPr>
        <p:txBody>
          <a:bodyPr wrap="none" rtlCol="0">
            <a:spAutoFit/>
          </a:bodyPr>
          <a:lstStyle/>
          <a:p>
            <a:pPr algn="r"/>
            <a:r>
              <a:rPr lang="zh-CN" altLang="en-US" sz="1200" b="1" spc="300" dirty="0">
                <a:solidFill>
                  <a:srgbClr val="002060"/>
                </a:solidFill>
                <a:latin typeface="方正兰亭准黑_GBK" panose="02000000000000000000" pitchFamily="2" charset="-122"/>
                <a:ea typeface="方正兰亭准黑_GBK" panose="02000000000000000000" pitchFamily="2" charset="-122"/>
              </a:rPr>
              <a:t>北京市盈科（广州）律师事务所  余文海律师</a:t>
            </a:r>
            <a:endParaRPr lang="zh-CN" altLang="en-US" sz="1400" b="1" spc="300" dirty="0">
              <a:solidFill>
                <a:srgbClr val="002060"/>
              </a:solidFill>
              <a:latin typeface="方正兰亭准黑_GBK" panose="02000000000000000000" pitchFamily="2" charset="-122"/>
              <a:ea typeface="方正兰亭准黑_GBK" panose="02000000000000000000" pitchFamily="2" charset="-122"/>
            </a:endParaRPr>
          </a:p>
          <a:p>
            <a:endParaRPr lang="en-US" altLang="zh-CN" sz="1400" b="1" spc="300" dirty="0">
              <a:solidFill>
                <a:srgbClr val="002060"/>
              </a:solidFill>
              <a:latin typeface="方正兰亭准黑_GBK" panose="02000000000000000000" pitchFamily="2" charset="-122"/>
              <a:ea typeface="方正兰亭准黑_GBK" panose="02000000000000000000" pitchFamily="2" charset="-122"/>
            </a:endParaRPr>
          </a:p>
          <a:p>
            <a:pPr algn="r"/>
            <a:r>
              <a:rPr lang="en-US" altLang="zh-CN" sz="1200" b="1" spc="300" dirty="0">
                <a:solidFill>
                  <a:srgbClr val="002060"/>
                </a:solidFill>
                <a:latin typeface="方正兰亭准黑_GBK" panose="02000000000000000000" pitchFamily="2" charset="-122"/>
                <a:ea typeface="方正兰亭准黑_GBK" panose="02000000000000000000" pitchFamily="2" charset="-122"/>
              </a:rPr>
              <a:t>2019</a:t>
            </a:r>
            <a:r>
              <a:rPr lang="zh-CN" altLang="en-US" sz="1200" b="1" spc="300" dirty="0">
                <a:solidFill>
                  <a:srgbClr val="002060"/>
                </a:solidFill>
                <a:latin typeface="方正兰亭准黑_GBK" panose="02000000000000000000" pitchFamily="2" charset="-122"/>
                <a:ea typeface="方正兰亭准黑_GBK" panose="02000000000000000000" pitchFamily="2" charset="-122"/>
              </a:rPr>
              <a:t>年</a:t>
            </a:r>
            <a:r>
              <a:rPr lang="en-US" altLang="zh-CN" sz="1200" b="1" spc="300" dirty="0">
                <a:solidFill>
                  <a:srgbClr val="002060"/>
                </a:solidFill>
                <a:latin typeface="方正兰亭准黑_GBK" panose="02000000000000000000" pitchFamily="2" charset="-122"/>
                <a:ea typeface="方正兰亭准黑_GBK" panose="02000000000000000000" pitchFamily="2" charset="-122"/>
              </a:rPr>
              <a:t>9</a:t>
            </a:r>
            <a:r>
              <a:rPr lang="zh-CN" altLang="en-US" sz="1200" b="1" spc="300" dirty="0">
                <a:solidFill>
                  <a:srgbClr val="002060"/>
                </a:solidFill>
                <a:latin typeface="方正兰亭准黑_GBK" panose="02000000000000000000" pitchFamily="2" charset="-122"/>
                <a:ea typeface="方正兰亭准黑_GBK" panose="02000000000000000000" pitchFamily="2" charset="-122"/>
              </a:rPr>
              <a:t>月</a:t>
            </a:r>
            <a:r>
              <a:rPr lang="en-US" altLang="zh-CN" sz="1200" b="1" spc="300" dirty="0">
                <a:solidFill>
                  <a:srgbClr val="002060"/>
                </a:solidFill>
                <a:latin typeface="方正兰亭准黑_GBK" panose="02000000000000000000" pitchFamily="2" charset="-122"/>
                <a:ea typeface="方正兰亭准黑_GBK" panose="02000000000000000000" pitchFamily="2" charset="-122"/>
              </a:rPr>
              <a:t>28</a:t>
            </a:r>
            <a:r>
              <a:rPr lang="zh-CN" altLang="en-US" sz="1200" b="1" spc="300" dirty="0">
                <a:solidFill>
                  <a:srgbClr val="002060"/>
                </a:solidFill>
                <a:latin typeface="方正兰亭准黑_GBK" panose="02000000000000000000" pitchFamily="2" charset="-122"/>
                <a:ea typeface="方正兰亭准黑_GBK" panose="02000000000000000000" pitchFamily="2" charset="-122"/>
              </a:rPr>
              <a:t>日</a:t>
            </a:r>
          </a:p>
        </p:txBody>
      </p:sp>
      <p:cxnSp>
        <p:nvCxnSpPr>
          <p:cNvPr id="21" name="直接连接符 20"/>
          <p:cNvCxnSpPr/>
          <p:nvPr/>
        </p:nvCxnSpPr>
        <p:spPr>
          <a:xfrm flipV="1">
            <a:off x="2772418" y="1944109"/>
            <a:ext cx="1361568" cy="1436173"/>
          </a:xfrm>
          <a:prstGeom prst="line">
            <a:avLst/>
          </a:prstGeom>
          <a:ln w="12700">
            <a:solidFill>
              <a:srgbClr val="1357A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600" advTm="6359">
        <p14:gallery dir="l"/>
      </p:transition>
    </mc:Choice>
    <mc:Fallback>
      <p:transition spd="slow" advTm="63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9"/>
                                        </p:tgtEl>
                                        <p:attrNameLst>
                                          <p:attrName>ppt_y</p:attrName>
                                        </p:attrNameLst>
                                      </p:cBhvr>
                                      <p:tavLst>
                                        <p:tav tm="0">
                                          <p:val>
                                            <p:strVal val="#ppt_y"/>
                                          </p:val>
                                        </p:tav>
                                        <p:tav tm="100000">
                                          <p:val>
                                            <p:strVal val="#ppt_y"/>
                                          </p:val>
                                        </p:tav>
                                      </p:tavLst>
                                    </p:anim>
                                    <p:anim calcmode="lin" valueType="num">
                                      <p:cBhvr>
                                        <p:cTn id="1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9"/>
                                        </p:tgtEl>
                                      </p:cBhvr>
                                    </p:animEffect>
                                  </p:childTnLst>
                                </p:cTn>
                              </p:par>
                            </p:childTnLst>
                          </p:cTn>
                        </p:par>
                        <p:par>
                          <p:cTn id="17" fill="hold">
                            <p:stCondLst>
                              <p:cond delay="245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9"/>
                                        </p:tgtEl>
                                      </p:cBhvr>
                                    </p:animEffect>
                                    <p:animScale>
                                      <p:cBhvr>
                                        <p:cTn id="20" dur="250" autoRev="1" fill="hold"/>
                                        <p:tgtEl>
                                          <p:spTgt spid="19"/>
                                        </p:tgtEl>
                                      </p:cBhvr>
                                      <p:by x="105000" y="105000"/>
                                    </p:animScale>
                                  </p:childTnLst>
                                </p:cTn>
                              </p:par>
                            </p:childTnLst>
                          </p:cTn>
                        </p:par>
                        <p:par>
                          <p:cTn id="21" fill="hold">
                            <p:stCondLst>
                              <p:cond delay="2950"/>
                            </p:stCondLst>
                            <p:childTnLst>
                              <p:par>
                                <p:cTn id="22" presetID="42"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3950"/>
                            </p:stCondLst>
                            <p:childTnLst>
                              <p:par>
                                <p:cTn id="28" presetID="2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200"/>
                                        <p:tgtEl>
                                          <p:spTgt spid="21"/>
                                        </p:tgtEl>
                                      </p:cBhvr>
                                    </p:animEffect>
                                  </p:childTnLst>
                                </p:cTn>
                              </p:par>
                            </p:childTnLst>
                          </p:cTn>
                        </p:par>
                        <p:par>
                          <p:cTn id="31" fill="hold">
                            <p:stCondLst>
                              <p:cond delay="4150"/>
                            </p:stCondLst>
                            <p:childTnLst>
                              <p:par>
                                <p:cTn id="32" presetID="2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200"/>
                                        <p:tgtEl>
                                          <p:spTgt spid="5"/>
                                        </p:tgtEl>
                                      </p:cBhvr>
                                    </p:animEffect>
                                  </p:childTnLst>
                                </p:cTn>
                              </p:par>
                            </p:childTnLst>
                          </p:cTn>
                        </p:par>
                        <p:par>
                          <p:cTn id="35" fill="hold">
                            <p:stCondLst>
                              <p:cond delay="4350"/>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200"/>
                                        <p:tgtEl>
                                          <p:spTgt spid="8"/>
                                        </p:tgtEl>
                                      </p:cBhvr>
                                    </p:animEffect>
                                  </p:childTnLst>
                                </p:cTn>
                              </p:par>
                            </p:childTnLst>
                          </p:cTn>
                        </p:par>
                        <p:par>
                          <p:cTn id="39" fill="hold">
                            <p:stCondLst>
                              <p:cond delay="455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2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19" grpId="1"/>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2"/>
          <p:cNvSpPr/>
          <p:nvPr/>
        </p:nvSpPr>
        <p:spPr bwMode="auto">
          <a:xfrm>
            <a:off x="5509260" y="1677670"/>
            <a:ext cx="2555240" cy="1526540"/>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4478BD"/>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5" name="Freeform 33"/>
          <p:cNvSpPr/>
          <p:nvPr/>
        </p:nvSpPr>
        <p:spPr bwMode="auto">
          <a:xfrm>
            <a:off x="1151708" y="1477092"/>
            <a:ext cx="2784723" cy="61292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1357AE"/>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6" name="Freeform 34"/>
          <p:cNvSpPr/>
          <p:nvPr/>
        </p:nvSpPr>
        <p:spPr bwMode="auto">
          <a:xfrm>
            <a:off x="1151708" y="2170913"/>
            <a:ext cx="2278410" cy="611372"/>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1357AE"/>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7" name="Freeform 35"/>
          <p:cNvSpPr/>
          <p:nvPr/>
        </p:nvSpPr>
        <p:spPr bwMode="auto">
          <a:xfrm>
            <a:off x="1151708" y="2884956"/>
            <a:ext cx="2715965" cy="611372"/>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1357AE"/>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8" name="Freeform 29"/>
          <p:cNvSpPr/>
          <p:nvPr/>
        </p:nvSpPr>
        <p:spPr bwMode="auto">
          <a:xfrm>
            <a:off x="6743032" y="2884957"/>
            <a:ext cx="106263" cy="1556"/>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89855" tIns="44928" rIns="89855" bIns="44928" numCol="1" anchor="t" anchorCtr="0" compatLnSpc="1"/>
          <a:lstStyle/>
          <a:p>
            <a:pPr defTabSz="1013460"/>
            <a:endParaRPr lang="en-US" sz="2000">
              <a:solidFill>
                <a:srgbClr val="262626"/>
              </a:solidFill>
              <a:latin typeface="Arial" panose="020B0604020202020204"/>
            </a:endParaRPr>
          </a:p>
        </p:txBody>
      </p:sp>
      <p:grpSp>
        <p:nvGrpSpPr>
          <p:cNvPr id="9" name="Group 134"/>
          <p:cNvGrpSpPr/>
          <p:nvPr/>
        </p:nvGrpSpPr>
        <p:grpSpPr>
          <a:xfrm>
            <a:off x="3550446" y="1472425"/>
            <a:ext cx="1890862" cy="2910626"/>
            <a:chOff x="3606801" y="1272140"/>
            <a:chExt cx="1920875" cy="2970213"/>
          </a:xfrm>
        </p:grpSpPr>
        <p:sp>
          <p:nvSpPr>
            <p:cNvPr id="10" name="Freeform 37"/>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478BD"/>
            </a:solidFill>
            <a:ln w="9525">
              <a:noFill/>
              <a:round/>
            </a:ln>
          </p:spPr>
          <p:txBody>
            <a:bodyPr vert="horz" wrap="square" lIns="121920" tIns="60960" rIns="121920" bIns="60960" numCol="1" anchor="t" anchorCtr="0" compatLnSpc="1"/>
            <a:lstStyle/>
            <a:p>
              <a:pPr defTabSz="1013460">
                <a:defRPr/>
              </a:pPr>
              <a:endParaRPr lang="en-US" sz="2000" kern="0">
                <a:solidFill>
                  <a:srgbClr val="262626"/>
                </a:solidFill>
                <a:latin typeface="Arial" panose="020B0604020202020204"/>
              </a:endParaRPr>
            </a:p>
          </p:txBody>
        </p:sp>
        <p:grpSp>
          <p:nvGrpSpPr>
            <p:cNvPr id="11" name="Group 104"/>
            <p:cNvGrpSpPr/>
            <p:nvPr/>
          </p:nvGrpSpPr>
          <p:grpSpPr>
            <a:xfrm>
              <a:off x="4089401" y="3400978"/>
              <a:ext cx="963612" cy="841375"/>
              <a:chOff x="4089401" y="2825751"/>
              <a:chExt cx="963612" cy="841375"/>
            </a:xfrm>
            <a:solidFill>
              <a:srgbClr val="262626">
                <a:lumMod val="65000"/>
                <a:lumOff val="35000"/>
              </a:srgbClr>
            </a:solidFill>
            <a:effectLst>
              <a:outerShdw blurRad="76200" dir="13500000" sy="23000" kx="1200000" algn="br" rotWithShape="0">
                <a:prstClr val="black">
                  <a:alpha val="20000"/>
                </a:prstClr>
              </a:outerShdw>
            </a:effectLst>
          </p:grpSpPr>
          <p:sp>
            <p:nvSpPr>
              <p:cNvPr id="17" name="Freeform 36"/>
              <p:cNvSpPr/>
              <p:nvPr/>
            </p:nvSpPr>
            <p:spPr bwMode="auto">
              <a:xfrm>
                <a:off x="4203702"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vert="horz" wrap="square" lIns="121920" tIns="60960" rIns="121920" bIns="60960" numCol="1" anchor="t" anchorCtr="0" compatLnSpc="1"/>
              <a:lstStyle/>
              <a:p>
                <a:pPr defTabSz="1013460">
                  <a:defRPr/>
                </a:pPr>
                <a:endParaRPr lang="en-US" sz="2000" kern="0">
                  <a:solidFill>
                    <a:srgbClr val="262626"/>
                  </a:solidFill>
                  <a:latin typeface="Arial" panose="020B0604020202020204"/>
                </a:endParaRPr>
              </a:p>
            </p:txBody>
          </p:sp>
          <p:sp>
            <p:nvSpPr>
              <p:cNvPr id="18"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vert="horz" wrap="square" lIns="121920" tIns="60960" rIns="121920" bIns="60960" numCol="1" anchor="t" anchorCtr="0" compatLnSpc="1"/>
              <a:lstStyle/>
              <a:p>
                <a:pPr defTabSz="1013460">
                  <a:defRPr/>
                </a:pPr>
                <a:endParaRPr lang="en-US" sz="2000" kern="0">
                  <a:solidFill>
                    <a:srgbClr val="262626"/>
                  </a:solidFill>
                  <a:latin typeface="Arial" panose="020B0604020202020204"/>
                </a:endParaRPr>
              </a:p>
            </p:txBody>
          </p:sp>
          <p:sp>
            <p:nvSpPr>
              <p:cNvPr id="19"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vert="horz" wrap="square" lIns="121920" tIns="60960" rIns="121920" bIns="60960" numCol="1" anchor="t" anchorCtr="0" compatLnSpc="1"/>
              <a:lstStyle/>
              <a:p>
                <a:pPr defTabSz="1013460">
                  <a:defRPr/>
                </a:pPr>
                <a:endParaRPr lang="en-US" sz="2000" kern="0">
                  <a:solidFill>
                    <a:srgbClr val="262626"/>
                  </a:solidFill>
                  <a:latin typeface="Arial" panose="020B0604020202020204"/>
                </a:endParaRPr>
              </a:p>
            </p:txBody>
          </p:sp>
        </p:grpSp>
        <p:sp>
          <p:nvSpPr>
            <p:cNvPr id="12" name="Freeform 40"/>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1357AE"/>
            </a:solidFill>
            <a:ln w="9525">
              <a:noFill/>
              <a:round/>
            </a:ln>
          </p:spPr>
          <p:txBody>
            <a:bodyPr vert="horz" wrap="square" lIns="121920" tIns="60960" rIns="121920" bIns="60960" numCol="1" anchor="t" anchorCtr="0" compatLnSpc="1"/>
            <a:lstStyle/>
            <a:p>
              <a:pPr defTabSz="1013460">
                <a:defRPr/>
              </a:pPr>
              <a:endParaRPr lang="en-US" sz="2000" kern="0">
                <a:solidFill>
                  <a:srgbClr val="262626"/>
                </a:solidFill>
                <a:latin typeface="Arial" panose="020B0604020202020204"/>
              </a:endParaRPr>
            </a:p>
          </p:txBody>
        </p:sp>
        <p:sp>
          <p:nvSpPr>
            <p:cNvPr id="13" name="Freeform 41"/>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4478BD"/>
            </a:solidFill>
            <a:ln w="9525">
              <a:noFill/>
              <a:round/>
            </a:ln>
          </p:spPr>
          <p:txBody>
            <a:bodyPr vert="horz" wrap="square" lIns="121920" tIns="60960" rIns="121920" bIns="60960" numCol="1" anchor="t" anchorCtr="0" compatLnSpc="1"/>
            <a:lstStyle/>
            <a:p>
              <a:pPr defTabSz="1013460">
                <a:defRPr/>
              </a:pPr>
              <a:endParaRPr lang="en-US" sz="2000" kern="0">
                <a:solidFill>
                  <a:srgbClr val="262626"/>
                </a:solidFill>
                <a:latin typeface="Arial" panose="020B0604020202020204"/>
              </a:endParaRPr>
            </a:p>
          </p:txBody>
        </p:sp>
        <p:sp>
          <p:nvSpPr>
            <p:cNvPr id="14" name="Freeform 42"/>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1357AE"/>
            </a:solidFill>
            <a:ln w="9525">
              <a:noFill/>
              <a:round/>
            </a:ln>
          </p:spPr>
          <p:txBody>
            <a:bodyPr vert="horz" wrap="square" lIns="121920" tIns="60960" rIns="121920" bIns="60960" numCol="1" anchor="t" anchorCtr="0" compatLnSpc="1"/>
            <a:lstStyle/>
            <a:p>
              <a:pPr defTabSz="1013460">
                <a:defRPr/>
              </a:pPr>
              <a:endParaRPr lang="en-US" sz="2000" kern="0">
                <a:solidFill>
                  <a:srgbClr val="262626"/>
                </a:solidFill>
                <a:latin typeface="Arial" panose="020B0604020202020204"/>
              </a:endParaRPr>
            </a:p>
          </p:txBody>
        </p:sp>
        <p:sp>
          <p:nvSpPr>
            <p:cNvPr id="15" name="Freeform 43"/>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1357AE"/>
            </a:solidFill>
            <a:ln w="9525">
              <a:noFill/>
              <a:round/>
            </a:ln>
          </p:spPr>
          <p:txBody>
            <a:bodyPr vert="horz" wrap="square" lIns="121920" tIns="60960" rIns="121920" bIns="60960" numCol="1" anchor="t" anchorCtr="0" compatLnSpc="1"/>
            <a:lstStyle/>
            <a:p>
              <a:pPr defTabSz="1013460">
                <a:defRPr/>
              </a:pPr>
              <a:endParaRPr lang="en-US" sz="2000" kern="0">
                <a:solidFill>
                  <a:srgbClr val="262626"/>
                </a:solidFill>
                <a:latin typeface="Arial" panose="020B0604020202020204"/>
              </a:endParaRPr>
            </a:p>
          </p:txBody>
        </p:sp>
        <p:sp>
          <p:nvSpPr>
            <p:cNvPr id="16" name="Freeform 44"/>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478BD"/>
            </a:solidFill>
            <a:ln w="9525">
              <a:noFill/>
              <a:round/>
            </a:ln>
          </p:spPr>
          <p:txBody>
            <a:bodyPr vert="horz" wrap="square" lIns="121920" tIns="60960" rIns="121920" bIns="60960" numCol="1" anchor="t" anchorCtr="0" compatLnSpc="1"/>
            <a:lstStyle/>
            <a:p>
              <a:pPr defTabSz="1013460">
                <a:defRPr/>
              </a:pPr>
              <a:endParaRPr lang="en-US" sz="2000" kern="0">
                <a:solidFill>
                  <a:srgbClr val="262626"/>
                </a:solidFill>
                <a:latin typeface="Arial" panose="020B0604020202020204"/>
              </a:endParaRPr>
            </a:p>
          </p:txBody>
        </p:sp>
      </p:grpSp>
      <p:grpSp>
        <p:nvGrpSpPr>
          <p:cNvPr id="20" name="Group 25"/>
          <p:cNvGrpSpPr/>
          <p:nvPr/>
        </p:nvGrpSpPr>
        <p:grpSpPr>
          <a:xfrm>
            <a:off x="2959974" y="1551800"/>
            <a:ext cx="485661" cy="469630"/>
            <a:chOff x="3580207" y="1753209"/>
            <a:chExt cx="493370" cy="479245"/>
          </a:xfrm>
        </p:grpSpPr>
        <p:sp>
          <p:nvSpPr>
            <p:cNvPr id="21" name="Oval 26"/>
            <p:cNvSpPr/>
            <p:nvPr/>
          </p:nvSpPr>
          <p:spPr>
            <a:xfrm>
              <a:off x="3580207" y="1753209"/>
              <a:ext cx="493370" cy="479245"/>
            </a:xfrm>
            <a:prstGeom prst="ellipse">
              <a:avLst/>
            </a:prstGeom>
            <a:solidFill>
              <a:srgbClr val="FFFFFF"/>
            </a:solidFill>
            <a:ln w="25400" cap="flat" cmpd="sng" algn="ctr">
              <a:noFill/>
              <a:prstDash val="solid"/>
            </a:ln>
            <a:effectLst/>
          </p:spPr>
          <p:txBody>
            <a:bodyPr bIns="121920" rtlCol="0" anchor="ctr"/>
            <a:lstStyle/>
            <a:p>
              <a:pPr algn="ctr" defTabSz="1013460">
                <a:defRPr/>
              </a:pPr>
              <a:endParaRPr lang="en-US" sz="2000" kern="0" dirty="0">
                <a:solidFill>
                  <a:srgbClr val="FFFFFF"/>
                </a:solidFill>
                <a:latin typeface="FontAwesome" pitchFamily="2" charset="0"/>
              </a:endParaRPr>
            </a:p>
          </p:txBody>
        </p:sp>
        <p:sp>
          <p:nvSpPr>
            <p:cNvPr id="22" name="Freeform 64"/>
            <p:cNvSpPr>
              <a:spLocks noEditPoints="1"/>
            </p:cNvSpPr>
            <p:nvPr/>
          </p:nvSpPr>
          <p:spPr bwMode="auto">
            <a:xfrm>
              <a:off x="3694336" y="1882500"/>
              <a:ext cx="265113" cy="220663"/>
            </a:xfrm>
            <a:custGeom>
              <a:avLst/>
              <a:gdLst/>
              <a:ahLst/>
              <a:cxnLst>
                <a:cxn ang="0">
                  <a:pos x="77" y="51"/>
                </a:cxn>
                <a:cxn ang="0">
                  <a:pos x="75" y="55"/>
                </a:cxn>
                <a:cxn ang="0">
                  <a:pos x="59" y="63"/>
                </a:cxn>
                <a:cxn ang="0">
                  <a:pos x="57" y="64"/>
                </a:cxn>
                <a:cxn ang="0">
                  <a:pos x="55" y="63"/>
                </a:cxn>
                <a:cxn ang="0">
                  <a:pos x="39" y="55"/>
                </a:cxn>
                <a:cxn ang="0">
                  <a:pos x="39" y="55"/>
                </a:cxn>
                <a:cxn ang="0">
                  <a:pos x="38" y="55"/>
                </a:cxn>
                <a:cxn ang="0">
                  <a:pos x="22" y="63"/>
                </a:cxn>
                <a:cxn ang="0">
                  <a:pos x="20" y="64"/>
                </a:cxn>
                <a:cxn ang="0">
                  <a:pos x="18" y="63"/>
                </a:cxn>
                <a:cxn ang="0">
                  <a:pos x="2" y="55"/>
                </a:cxn>
                <a:cxn ang="0">
                  <a:pos x="0" y="51"/>
                </a:cxn>
                <a:cxn ang="0">
                  <a:pos x="0" y="37"/>
                </a:cxn>
                <a:cxn ang="0">
                  <a:pos x="3" y="32"/>
                </a:cxn>
                <a:cxn ang="0">
                  <a:pos x="18" y="26"/>
                </a:cxn>
                <a:cxn ang="0">
                  <a:pos x="18" y="11"/>
                </a:cxn>
                <a:cxn ang="0">
                  <a:pos x="21" y="7"/>
                </a:cxn>
                <a:cxn ang="0">
                  <a:pos x="37" y="0"/>
                </a:cxn>
                <a:cxn ang="0">
                  <a:pos x="39" y="0"/>
                </a:cxn>
                <a:cxn ang="0">
                  <a:pos x="40" y="0"/>
                </a:cxn>
                <a:cxn ang="0">
                  <a:pos x="56" y="7"/>
                </a:cxn>
                <a:cxn ang="0">
                  <a:pos x="59" y="11"/>
                </a:cxn>
                <a:cxn ang="0">
                  <a:pos x="59" y="26"/>
                </a:cxn>
                <a:cxn ang="0">
                  <a:pos x="75" y="32"/>
                </a:cxn>
                <a:cxn ang="0">
                  <a:pos x="77" y="37"/>
                </a:cxn>
                <a:cxn ang="0">
                  <a:pos x="77" y="51"/>
                </a:cxn>
                <a:cxn ang="0">
                  <a:pos x="35" y="36"/>
                </a:cxn>
                <a:cxn ang="0">
                  <a:pos x="20" y="30"/>
                </a:cxn>
                <a:cxn ang="0">
                  <a:pos x="6" y="36"/>
                </a:cxn>
                <a:cxn ang="0">
                  <a:pos x="20" y="42"/>
                </a:cxn>
                <a:cxn ang="0">
                  <a:pos x="35" y="36"/>
                </a:cxn>
                <a:cxn ang="0">
                  <a:pos x="36" y="51"/>
                </a:cxn>
                <a:cxn ang="0">
                  <a:pos x="36" y="40"/>
                </a:cxn>
                <a:cxn ang="0">
                  <a:pos x="23" y="46"/>
                </a:cxn>
                <a:cxn ang="0">
                  <a:pos x="23" y="58"/>
                </a:cxn>
                <a:cxn ang="0">
                  <a:pos x="36" y="51"/>
                </a:cxn>
                <a:cxn ang="0">
                  <a:pos x="54" y="11"/>
                </a:cxn>
                <a:cxn ang="0">
                  <a:pos x="39" y="5"/>
                </a:cxn>
                <a:cxn ang="0">
                  <a:pos x="23" y="11"/>
                </a:cxn>
                <a:cxn ang="0">
                  <a:pos x="39" y="18"/>
                </a:cxn>
                <a:cxn ang="0">
                  <a:pos x="54" y="11"/>
                </a:cxn>
                <a:cxn ang="0">
                  <a:pos x="55" y="26"/>
                </a:cxn>
                <a:cxn ang="0">
                  <a:pos x="55" y="16"/>
                </a:cxn>
                <a:cxn ang="0">
                  <a:pos x="41" y="22"/>
                </a:cxn>
                <a:cxn ang="0">
                  <a:pos x="41" y="32"/>
                </a:cxn>
                <a:cxn ang="0">
                  <a:pos x="55" y="26"/>
                </a:cxn>
                <a:cxn ang="0">
                  <a:pos x="71" y="36"/>
                </a:cxn>
                <a:cxn ang="0">
                  <a:pos x="57" y="30"/>
                </a:cxn>
                <a:cxn ang="0">
                  <a:pos x="42" y="36"/>
                </a:cxn>
                <a:cxn ang="0">
                  <a:pos x="57" y="42"/>
                </a:cxn>
                <a:cxn ang="0">
                  <a:pos x="71" y="36"/>
                </a:cxn>
                <a:cxn ang="0">
                  <a:pos x="73" y="51"/>
                </a:cxn>
                <a:cxn ang="0">
                  <a:pos x="73" y="40"/>
                </a:cxn>
                <a:cxn ang="0">
                  <a:pos x="59" y="46"/>
                </a:cxn>
                <a:cxn ang="0">
                  <a:pos x="59" y="58"/>
                </a:cxn>
                <a:cxn ang="0">
                  <a:pos x="73" y="51"/>
                </a:cxn>
              </a:cxnLst>
              <a:rect l="0" t="0" r="r" b="b"/>
              <a:pathLst>
                <a:path w="77" h="64">
                  <a:moveTo>
                    <a:pt x="77" y="51"/>
                  </a:moveTo>
                  <a:cubicBezTo>
                    <a:pt x="77" y="53"/>
                    <a:pt x="76" y="55"/>
                    <a:pt x="75" y="55"/>
                  </a:cubicBezTo>
                  <a:cubicBezTo>
                    <a:pt x="59" y="63"/>
                    <a:pt x="59" y="63"/>
                    <a:pt x="59" y="63"/>
                  </a:cubicBezTo>
                  <a:cubicBezTo>
                    <a:pt x="58" y="64"/>
                    <a:pt x="58" y="64"/>
                    <a:pt x="57" y="64"/>
                  </a:cubicBezTo>
                  <a:cubicBezTo>
                    <a:pt x="56" y="64"/>
                    <a:pt x="55" y="64"/>
                    <a:pt x="55" y="63"/>
                  </a:cubicBezTo>
                  <a:cubicBezTo>
                    <a:pt x="39" y="55"/>
                    <a:pt x="39" y="55"/>
                    <a:pt x="39" y="55"/>
                  </a:cubicBezTo>
                  <a:cubicBezTo>
                    <a:pt x="39" y="55"/>
                    <a:pt x="39" y="55"/>
                    <a:pt x="39" y="55"/>
                  </a:cubicBezTo>
                  <a:cubicBezTo>
                    <a:pt x="39" y="55"/>
                    <a:pt x="38" y="55"/>
                    <a:pt x="38" y="55"/>
                  </a:cubicBezTo>
                  <a:cubicBezTo>
                    <a:pt x="22" y="63"/>
                    <a:pt x="22" y="63"/>
                    <a:pt x="22" y="63"/>
                  </a:cubicBezTo>
                  <a:cubicBezTo>
                    <a:pt x="22" y="64"/>
                    <a:pt x="21" y="64"/>
                    <a:pt x="20" y="64"/>
                  </a:cubicBezTo>
                  <a:cubicBezTo>
                    <a:pt x="20" y="64"/>
                    <a:pt x="19" y="64"/>
                    <a:pt x="18" y="63"/>
                  </a:cubicBezTo>
                  <a:cubicBezTo>
                    <a:pt x="2" y="55"/>
                    <a:pt x="2" y="55"/>
                    <a:pt x="2" y="55"/>
                  </a:cubicBezTo>
                  <a:cubicBezTo>
                    <a:pt x="1" y="55"/>
                    <a:pt x="0" y="53"/>
                    <a:pt x="0" y="51"/>
                  </a:cubicBezTo>
                  <a:cubicBezTo>
                    <a:pt x="0" y="37"/>
                    <a:pt x="0" y="37"/>
                    <a:pt x="0" y="37"/>
                  </a:cubicBezTo>
                  <a:cubicBezTo>
                    <a:pt x="0" y="35"/>
                    <a:pt x="1" y="33"/>
                    <a:pt x="3" y="32"/>
                  </a:cubicBezTo>
                  <a:cubicBezTo>
                    <a:pt x="18" y="26"/>
                    <a:pt x="18" y="26"/>
                    <a:pt x="18" y="26"/>
                  </a:cubicBezTo>
                  <a:cubicBezTo>
                    <a:pt x="18" y="11"/>
                    <a:pt x="18" y="11"/>
                    <a:pt x="18" y="11"/>
                  </a:cubicBezTo>
                  <a:cubicBezTo>
                    <a:pt x="18" y="10"/>
                    <a:pt x="19" y="8"/>
                    <a:pt x="21" y="7"/>
                  </a:cubicBezTo>
                  <a:cubicBezTo>
                    <a:pt x="37" y="0"/>
                    <a:pt x="37" y="0"/>
                    <a:pt x="37" y="0"/>
                  </a:cubicBezTo>
                  <a:cubicBezTo>
                    <a:pt x="37" y="0"/>
                    <a:pt x="38" y="0"/>
                    <a:pt x="39" y="0"/>
                  </a:cubicBezTo>
                  <a:cubicBezTo>
                    <a:pt x="39" y="0"/>
                    <a:pt x="40" y="0"/>
                    <a:pt x="40" y="0"/>
                  </a:cubicBezTo>
                  <a:cubicBezTo>
                    <a:pt x="56" y="7"/>
                    <a:pt x="56" y="7"/>
                    <a:pt x="56" y="7"/>
                  </a:cubicBezTo>
                  <a:cubicBezTo>
                    <a:pt x="58" y="8"/>
                    <a:pt x="59" y="10"/>
                    <a:pt x="59" y="11"/>
                  </a:cubicBezTo>
                  <a:cubicBezTo>
                    <a:pt x="59" y="26"/>
                    <a:pt x="59" y="26"/>
                    <a:pt x="59" y="26"/>
                  </a:cubicBezTo>
                  <a:cubicBezTo>
                    <a:pt x="75" y="32"/>
                    <a:pt x="75" y="32"/>
                    <a:pt x="75" y="32"/>
                  </a:cubicBezTo>
                  <a:cubicBezTo>
                    <a:pt x="76" y="33"/>
                    <a:pt x="77" y="35"/>
                    <a:pt x="77" y="37"/>
                  </a:cubicBezTo>
                  <a:lnTo>
                    <a:pt x="77" y="51"/>
                  </a:lnTo>
                  <a:close/>
                  <a:moveTo>
                    <a:pt x="35" y="36"/>
                  </a:moveTo>
                  <a:cubicBezTo>
                    <a:pt x="20" y="30"/>
                    <a:pt x="20" y="30"/>
                    <a:pt x="20" y="30"/>
                  </a:cubicBezTo>
                  <a:cubicBezTo>
                    <a:pt x="6" y="36"/>
                    <a:pt x="6" y="36"/>
                    <a:pt x="6" y="36"/>
                  </a:cubicBezTo>
                  <a:cubicBezTo>
                    <a:pt x="20" y="42"/>
                    <a:pt x="20" y="42"/>
                    <a:pt x="20" y="42"/>
                  </a:cubicBezTo>
                  <a:lnTo>
                    <a:pt x="35" y="36"/>
                  </a:lnTo>
                  <a:close/>
                  <a:moveTo>
                    <a:pt x="36" y="51"/>
                  </a:moveTo>
                  <a:cubicBezTo>
                    <a:pt x="36" y="40"/>
                    <a:pt x="36" y="40"/>
                    <a:pt x="36" y="40"/>
                  </a:cubicBezTo>
                  <a:cubicBezTo>
                    <a:pt x="23" y="46"/>
                    <a:pt x="23" y="46"/>
                    <a:pt x="23" y="46"/>
                  </a:cubicBezTo>
                  <a:cubicBezTo>
                    <a:pt x="23" y="58"/>
                    <a:pt x="23" y="58"/>
                    <a:pt x="23" y="58"/>
                  </a:cubicBezTo>
                  <a:lnTo>
                    <a:pt x="36" y="51"/>
                  </a:lnTo>
                  <a:close/>
                  <a:moveTo>
                    <a:pt x="54" y="11"/>
                  </a:moveTo>
                  <a:cubicBezTo>
                    <a:pt x="39" y="5"/>
                    <a:pt x="39" y="5"/>
                    <a:pt x="39" y="5"/>
                  </a:cubicBezTo>
                  <a:cubicBezTo>
                    <a:pt x="23" y="11"/>
                    <a:pt x="23" y="11"/>
                    <a:pt x="23" y="11"/>
                  </a:cubicBezTo>
                  <a:cubicBezTo>
                    <a:pt x="39" y="18"/>
                    <a:pt x="39" y="18"/>
                    <a:pt x="39" y="18"/>
                  </a:cubicBezTo>
                  <a:lnTo>
                    <a:pt x="54" y="11"/>
                  </a:lnTo>
                  <a:close/>
                  <a:moveTo>
                    <a:pt x="55" y="26"/>
                  </a:moveTo>
                  <a:cubicBezTo>
                    <a:pt x="55" y="16"/>
                    <a:pt x="55" y="16"/>
                    <a:pt x="55" y="16"/>
                  </a:cubicBezTo>
                  <a:cubicBezTo>
                    <a:pt x="41" y="22"/>
                    <a:pt x="41" y="22"/>
                    <a:pt x="41" y="22"/>
                  </a:cubicBezTo>
                  <a:cubicBezTo>
                    <a:pt x="41" y="32"/>
                    <a:pt x="41" y="32"/>
                    <a:pt x="41" y="32"/>
                  </a:cubicBezTo>
                  <a:lnTo>
                    <a:pt x="55" y="26"/>
                  </a:lnTo>
                  <a:close/>
                  <a:moveTo>
                    <a:pt x="71" y="36"/>
                  </a:moveTo>
                  <a:cubicBezTo>
                    <a:pt x="57" y="30"/>
                    <a:pt x="57" y="30"/>
                    <a:pt x="57" y="30"/>
                  </a:cubicBezTo>
                  <a:cubicBezTo>
                    <a:pt x="42" y="36"/>
                    <a:pt x="42" y="36"/>
                    <a:pt x="42" y="36"/>
                  </a:cubicBezTo>
                  <a:cubicBezTo>
                    <a:pt x="57" y="42"/>
                    <a:pt x="57" y="42"/>
                    <a:pt x="57" y="42"/>
                  </a:cubicBezTo>
                  <a:lnTo>
                    <a:pt x="71" y="36"/>
                  </a:lnTo>
                  <a:close/>
                  <a:moveTo>
                    <a:pt x="73" y="51"/>
                  </a:moveTo>
                  <a:cubicBezTo>
                    <a:pt x="73" y="40"/>
                    <a:pt x="73" y="40"/>
                    <a:pt x="73" y="40"/>
                  </a:cubicBezTo>
                  <a:cubicBezTo>
                    <a:pt x="59" y="46"/>
                    <a:pt x="59" y="46"/>
                    <a:pt x="59" y="46"/>
                  </a:cubicBezTo>
                  <a:cubicBezTo>
                    <a:pt x="59" y="58"/>
                    <a:pt x="59" y="58"/>
                    <a:pt x="59" y="58"/>
                  </a:cubicBezTo>
                  <a:lnTo>
                    <a:pt x="73" y="51"/>
                  </a:lnTo>
                  <a:close/>
                </a:path>
              </a:pathLst>
            </a:custGeom>
            <a:solidFill>
              <a:srgbClr val="1357AE"/>
            </a:solidFill>
            <a:ln w="9525">
              <a:noFill/>
              <a:round/>
            </a:ln>
          </p:spPr>
          <p:txBody>
            <a:bodyPr vert="horz" wrap="square" lIns="121920" tIns="60960" rIns="121920" bIns="60960" numCol="1" anchor="t" anchorCtr="0" compatLnSpc="1"/>
            <a:lstStyle/>
            <a:p>
              <a:pPr defTabSz="1013460">
                <a:defRPr/>
              </a:pPr>
              <a:endParaRPr lang="en-US" sz="2000" kern="0">
                <a:solidFill>
                  <a:srgbClr val="262626"/>
                </a:solidFill>
                <a:latin typeface="Arial" panose="020B0604020202020204"/>
              </a:endParaRPr>
            </a:p>
          </p:txBody>
        </p:sp>
      </p:grpSp>
      <p:grpSp>
        <p:nvGrpSpPr>
          <p:cNvPr id="23" name="Group 31"/>
          <p:cNvGrpSpPr/>
          <p:nvPr/>
        </p:nvGrpSpPr>
        <p:grpSpPr>
          <a:xfrm>
            <a:off x="2808054" y="2242727"/>
            <a:ext cx="485661" cy="469630"/>
            <a:chOff x="3140661" y="2319119"/>
            <a:chExt cx="493370" cy="479245"/>
          </a:xfrm>
        </p:grpSpPr>
        <p:sp>
          <p:nvSpPr>
            <p:cNvPr id="24" name="Oval 32"/>
            <p:cNvSpPr/>
            <p:nvPr/>
          </p:nvSpPr>
          <p:spPr>
            <a:xfrm>
              <a:off x="3140661" y="2319119"/>
              <a:ext cx="493370" cy="479245"/>
            </a:xfrm>
            <a:prstGeom prst="ellipse">
              <a:avLst/>
            </a:prstGeom>
            <a:solidFill>
              <a:srgbClr val="FFFFFF"/>
            </a:solidFill>
            <a:ln w="25400" cap="flat" cmpd="sng" algn="ctr">
              <a:noFill/>
              <a:prstDash val="solid"/>
            </a:ln>
            <a:effectLst/>
          </p:spPr>
          <p:txBody>
            <a:bodyPr rtlCol="0" anchor="ctr"/>
            <a:lstStyle/>
            <a:p>
              <a:pPr algn="ctr" defTabSz="1013460">
                <a:defRPr/>
              </a:pPr>
              <a:endParaRPr lang="en-US" sz="2000" kern="0" dirty="0">
                <a:solidFill>
                  <a:srgbClr val="FFFFFF"/>
                </a:solidFill>
                <a:latin typeface="FontAwesome" pitchFamily="2" charset="0"/>
              </a:endParaRPr>
            </a:p>
          </p:txBody>
        </p:sp>
        <p:sp>
          <p:nvSpPr>
            <p:cNvPr id="25" name="Freeform 115"/>
            <p:cNvSpPr>
              <a:spLocks noEditPoints="1"/>
            </p:cNvSpPr>
            <p:nvPr/>
          </p:nvSpPr>
          <p:spPr bwMode="auto">
            <a:xfrm>
              <a:off x="3277809" y="2448410"/>
              <a:ext cx="219075" cy="220663"/>
            </a:xfrm>
            <a:custGeom>
              <a:avLst/>
              <a:gdLst/>
              <a:ahLst/>
              <a:cxnLst>
                <a:cxn ang="0">
                  <a:pos x="64" y="32"/>
                </a:cxn>
                <a:cxn ang="0">
                  <a:pos x="32" y="64"/>
                </a:cxn>
                <a:cxn ang="0">
                  <a:pos x="0" y="32"/>
                </a:cxn>
                <a:cxn ang="0">
                  <a:pos x="32" y="0"/>
                </a:cxn>
                <a:cxn ang="0">
                  <a:pos x="64" y="32"/>
                </a:cxn>
                <a:cxn ang="0">
                  <a:pos x="14" y="38"/>
                </a:cxn>
                <a:cxn ang="0">
                  <a:pos x="13" y="32"/>
                </a:cxn>
                <a:cxn ang="0">
                  <a:pos x="14" y="26"/>
                </a:cxn>
                <a:cxn ang="0">
                  <a:pos x="8" y="19"/>
                </a:cxn>
                <a:cxn ang="0">
                  <a:pos x="4" y="32"/>
                </a:cxn>
                <a:cxn ang="0">
                  <a:pos x="8" y="45"/>
                </a:cxn>
                <a:cxn ang="0">
                  <a:pos x="14" y="38"/>
                </a:cxn>
                <a:cxn ang="0">
                  <a:pos x="45" y="32"/>
                </a:cxn>
                <a:cxn ang="0">
                  <a:pos x="32" y="18"/>
                </a:cxn>
                <a:cxn ang="0">
                  <a:pos x="18" y="32"/>
                </a:cxn>
                <a:cxn ang="0">
                  <a:pos x="32" y="46"/>
                </a:cxn>
                <a:cxn ang="0">
                  <a:pos x="45" y="32"/>
                </a:cxn>
                <a:cxn ang="0">
                  <a:pos x="19" y="8"/>
                </a:cxn>
                <a:cxn ang="0">
                  <a:pos x="26" y="15"/>
                </a:cxn>
                <a:cxn ang="0">
                  <a:pos x="32" y="14"/>
                </a:cxn>
                <a:cxn ang="0">
                  <a:pos x="38" y="15"/>
                </a:cxn>
                <a:cxn ang="0">
                  <a:pos x="45" y="8"/>
                </a:cxn>
                <a:cxn ang="0">
                  <a:pos x="32" y="5"/>
                </a:cxn>
                <a:cxn ang="0">
                  <a:pos x="19" y="8"/>
                </a:cxn>
                <a:cxn ang="0">
                  <a:pos x="45" y="56"/>
                </a:cxn>
                <a:cxn ang="0">
                  <a:pos x="38" y="49"/>
                </a:cxn>
                <a:cxn ang="0">
                  <a:pos x="32" y="50"/>
                </a:cxn>
                <a:cxn ang="0">
                  <a:pos x="26" y="49"/>
                </a:cxn>
                <a:cxn ang="0">
                  <a:pos x="19" y="56"/>
                </a:cxn>
                <a:cxn ang="0">
                  <a:pos x="32" y="60"/>
                </a:cxn>
                <a:cxn ang="0">
                  <a:pos x="45" y="56"/>
                </a:cxn>
                <a:cxn ang="0">
                  <a:pos x="56" y="45"/>
                </a:cxn>
                <a:cxn ang="0">
                  <a:pos x="59" y="32"/>
                </a:cxn>
                <a:cxn ang="0">
                  <a:pos x="56" y="19"/>
                </a:cxn>
                <a:cxn ang="0">
                  <a:pos x="49" y="26"/>
                </a:cxn>
                <a:cxn ang="0">
                  <a:pos x="50" y="32"/>
                </a:cxn>
                <a:cxn ang="0">
                  <a:pos x="49" y="38"/>
                </a:cxn>
                <a:cxn ang="0">
                  <a:pos x="56" y="45"/>
                </a:cxn>
              </a:cxnLst>
              <a:rect l="0" t="0" r="r" b="b"/>
              <a:pathLst>
                <a:path w="64" h="64">
                  <a:moveTo>
                    <a:pt x="64" y="32"/>
                  </a:moveTo>
                  <a:cubicBezTo>
                    <a:pt x="64" y="50"/>
                    <a:pt x="49" y="64"/>
                    <a:pt x="32" y="64"/>
                  </a:cubicBezTo>
                  <a:cubicBezTo>
                    <a:pt x="14" y="64"/>
                    <a:pt x="0" y="50"/>
                    <a:pt x="0" y="32"/>
                  </a:cubicBezTo>
                  <a:cubicBezTo>
                    <a:pt x="0" y="14"/>
                    <a:pt x="14" y="0"/>
                    <a:pt x="32" y="0"/>
                  </a:cubicBezTo>
                  <a:cubicBezTo>
                    <a:pt x="49" y="0"/>
                    <a:pt x="64" y="14"/>
                    <a:pt x="64" y="32"/>
                  </a:cubicBezTo>
                  <a:close/>
                  <a:moveTo>
                    <a:pt x="14" y="38"/>
                  </a:moveTo>
                  <a:cubicBezTo>
                    <a:pt x="14" y="36"/>
                    <a:pt x="13" y="34"/>
                    <a:pt x="13" y="32"/>
                  </a:cubicBezTo>
                  <a:cubicBezTo>
                    <a:pt x="13" y="30"/>
                    <a:pt x="14" y="28"/>
                    <a:pt x="14" y="26"/>
                  </a:cubicBezTo>
                  <a:cubicBezTo>
                    <a:pt x="8" y="19"/>
                    <a:pt x="8" y="19"/>
                    <a:pt x="8" y="19"/>
                  </a:cubicBezTo>
                  <a:cubicBezTo>
                    <a:pt x="6" y="23"/>
                    <a:pt x="4" y="28"/>
                    <a:pt x="4" y="32"/>
                  </a:cubicBezTo>
                  <a:cubicBezTo>
                    <a:pt x="4" y="37"/>
                    <a:pt x="6" y="41"/>
                    <a:pt x="8" y="45"/>
                  </a:cubicBezTo>
                  <a:lnTo>
                    <a:pt x="14" y="38"/>
                  </a:lnTo>
                  <a:close/>
                  <a:moveTo>
                    <a:pt x="45" y="32"/>
                  </a:moveTo>
                  <a:cubicBezTo>
                    <a:pt x="45" y="25"/>
                    <a:pt x="39" y="18"/>
                    <a:pt x="32" y="18"/>
                  </a:cubicBezTo>
                  <a:cubicBezTo>
                    <a:pt x="24" y="18"/>
                    <a:pt x="18" y="25"/>
                    <a:pt x="18" y="32"/>
                  </a:cubicBezTo>
                  <a:cubicBezTo>
                    <a:pt x="18" y="40"/>
                    <a:pt x="24" y="46"/>
                    <a:pt x="32" y="46"/>
                  </a:cubicBezTo>
                  <a:cubicBezTo>
                    <a:pt x="39" y="46"/>
                    <a:pt x="45" y="40"/>
                    <a:pt x="45" y="32"/>
                  </a:cubicBezTo>
                  <a:close/>
                  <a:moveTo>
                    <a:pt x="19" y="8"/>
                  </a:moveTo>
                  <a:cubicBezTo>
                    <a:pt x="26" y="15"/>
                    <a:pt x="26" y="15"/>
                    <a:pt x="26" y="15"/>
                  </a:cubicBezTo>
                  <a:cubicBezTo>
                    <a:pt x="28" y="14"/>
                    <a:pt x="30" y="14"/>
                    <a:pt x="32" y="14"/>
                  </a:cubicBezTo>
                  <a:cubicBezTo>
                    <a:pt x="34" y="14"/>
                    <a:pt x="36" y="14"/>
                    <a:pt x="38" y="15"/>
                  </a:cubicBezTo>
                  <a:cubicBezTo>
                    <a:pt x="45" y="8"/>
                    <a:pt x="45" y="8"/>
                    <a:pt x="45" y="8"/>
                  </a:cubicBezTo>
                  <a:cubicBezTo>
                    <a:pt x="41" y="6"/>
                    <a:pt x="36" y="5"/>
                    <a:pt x="32" y="5"/>
                  </a:cubicBezTo>
                  <a:cubicBezTo>
                    <a:pt x="27" y="5"/>
                    <a:pt x="23" y="6"/>
                    <a:pt x="19" y="8"/>
                  </a:cubicBezTo>
                  <a:close/>
                  <a:moveTo>
                    <a:pt x="45" y="56"/>
                  </a:moveTo>
                  <a:cubicBezTo>
                    <a:pt x="38" y="49"/>
                    <a:pt x="38" y="49"/>
                    <a:pt x="38" y="49"/>
                  </a:cubicBezTo>
                  <a:cubicBezTo>
                    <a:pt x="36" y="50"/>
                    <a:pt x="34" y="50"/>
                    <a:pt x="32" y="50"/>
                  </a:cubicBezTo>
                  <a:cubicBezTo>
                    <a:pt x="30" y="50"/>
                    <a:pt x="28" y="50"/>
                    <a:pt x="26" y="49"/>
                  </a:cubicBezTo>
                  <a:cubicBezTo>
                    <a:pt x="19" y="56"/>
                    <a:pt x="19" y="56"/>
                    <a:pt x="19" y="56"/>
                  </a:cubicBezTo>
                  <a:cubicBezTo>
                    <a:pt x="23" y="58"/>
                    <a:pt x="27" y="60"/>
                    <a:pt x="32" y="60"/>
                  </a:cubicBezTo>
                  <a:cubicBezTo>
                    <a:pt x="36" y="60"/>
                    <a:pt x="41" y="58"/>
                    <a:pt x="45" y="56"/>
                  </a:cubicBezTo>
                  <a:close/>
                  <a:moveTo>
                    <a:pt x="56" y="45"/>
                  </a:moveTo>
                  <a:cubicBezTo>
                    <a:pt x="58" y="41"/>
                    <a:pt x="59" y="37"/>
                    <a:pt x="59" y="32"/>
                  </a:cubicBezTo>
                  <a:cubicBezTo>
                    <a:pt x="59" y="28"/>
                    <a:pt x="58" y="23"/>
                    <a:pt x="56" y="19"/>
                  </a:cubicBezTo>
                  <a:cubicBezTo>
                    <a:pt x="49" y="26"/>
                    <a:pt x="49" y="26"/>
                    <a:pt x="49" y="26"/>
                  </a:cubicBezTo>
                  <a:cubicBezTo>
                    <a:pt x="50" y="28"/>
                    <a:pt x="50" y="30"/>
                    <a:pt x="50" y="32"/>
                  </a:cubicBezTo>
                  <a:cubicBezTo>
                    <a:pt x="50" y="34"/>
                    <a:pt x="50" y="36"/>
                    <a:pt x="49" y="38"/>
                  </a:cubicBezTo>
                  <a:lnTo>
                    <a:pt x="56" y="45"/>
                  </a:lnTo>
                  <a:close/>
                </a:path>
              </a:pathLst>
            </a:custGeom>
            <a:solidFill>
              <a:srgbClr val="1357AE"/>
            </a:solidFill>
            <a:ln w="9525">
              <a:noFill/>
              <a:round/>
            </a:ln>
          </p:spPr>
          <p:txBody>
            <a:bodyPr vert="horz" wrap="square" lIns="121920" tIns="60960" rIns="121920" bIns="60960" numCol="1" anchor="t" anchorCtr="0" compatLnSpc="1"/>
            <a:lstStyle/>
            <a:p>
              <a:pPr defTabSz="1013460">
                <a:defRPr/>
              </a:pPr>
              <a:endParaRPr lang="en-US" sz="2000" kern="0">
                <a:solidFill>
                  <a:srgbClr val="262626"/>
                </a:solidFill>
                <a:latin typeface="Arial" panose="020B0604020202020204"/>
              </a:endParaRPr>
            </a:p>
          </p:txBody>
        </p:sp>
      </p:grpSp>
      <p:grpSp>
        <p:nvGrpSpPr>
          <p:cNvPr id="26" name="Group 37"/>
          <p:cNvGrpSpPr/>
          <p:nvPr/>
        </p:nvGrpSpPr>
        <p:grpSpPr>
          <a:xfrm>
            <a:off x="3050885" y="2949455"/>
            <a:ext cx="485661" cy="469630"/>
            <a:chOff x="3099311" y="3009836"/>
            <a:chExt cx="493370" cy="479245"/>
          </a:xfrm>
        </p:grpSpPr>
        <p:sp>
          <p:nvSpPr>
            <p:cNvPr id="27" name="Oval 38"/>
            <p:cNvSpPr/>
            <p:nvPr/>
          </p:nvSpPr>
          <p:spPr>
            <a:xfrm>
              <a:off x="3099311" y="3009836"/>
              <a:ext cx="493370" cy="479245"/>
            </a:xfrm>
            <a:prstGeom prst="ellipse">
              <a:avLst/>
            </a:prstGeom>
            <a:solidFill>
              <a:srgbClr val="FFFFFF"/>
            </a:solidFill>
            <a:ln w="25400" cap="flat" cmpd="sng" algn="ctr">
              <a:noFill/>
              <a:prstDash val="solid"/>
            </a:ln>
            <a:effectLst/>
          </p:spPr>
          <p:txBody>
            <a:bodyPr rtlCol="0" anchor="ctr"/>
            <a:lstStyle/>
            <a:p>
              <a:pPr algn="ctr" defTabSz="1013460">
                <a:defRPr/>
              </a:pPr>
              <a:endParaRPr lang="en-US" sz="2000" kern="0" dirty="0">
                <a:solidFill>
                  <a:srgbClr val="FFFFFF"/>
                </a:solidFill>
                <a:latin typeface="FontAwesome" pitchFamily="2" charset="0"/>
              </a:endParaRPr>
            </a:p>
          </p:txBody>
        </p:sp>
        <p:sp>
          <p:nvSpPr>
            <p:cNvPr id="28" name="Freeform 171"/>
            <p:cNvSpPr/>
            <p:nvPr/>
          </p:nvSpPr>
          <p:spPr bwMode="auto">
            <a:xfrm>
              <a:off x="3236459" y="3170083"/>
              <a:ext cx="219075" cy="158750"/>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rgbClr val="1357AE"/>
            </a:solidFill>
            <a:ln w="9525">
              <a:noFill/>
              <a:round/>
            </a:ln>
          </p:spPr>
          <p:txBody>
            <a:bodyPr vert="horz" wrap="square" lIns="121920" tIns="60960" rIns="121920" bIns="60960" numCol="1" anchor="t" anchorCtr="0" compatLnSpc="1"/>
            <a:lstStyle/>
            <a:p>
              <a:pPr defTabSz="1013460">
                <a:defRPr/>
              </a:pPr>
              <a:endParaRPr lang="en-US" sz="2000" kern="0">
                <a:solidFill>
                  <a:srgbClr val="262626"/>
                </a:solidFill>
                <a:latin typeface="Arial" panose="020B0604020202020204"/>
              </a:endParaRPr>
            </a:p>
          </p:txBody>
        </p:sp>
      </p:grpSp>
      <p:grpSp>
        <p:nvGrpSpPr>
          <p:cNvPr id="32" name="Group 52"/>
          <p:cNvGrpSpPr/>
          <p:nvPr/>
        </p:nvGrpSpPr>
        <p:grpSpPr>
          <a:xfrm>
            <a:off x="5763184" y="2226738"/>
            <a:ext cx="485661" cy="469630"/>
            <a:chOff x="5494682" y="2319119"/>
            <a:chExt cx="493370" cy="479245"/>
          </a:xfrm>
        </p:grpSpPr>
        <p:sp>
          <p:nvSpPr>
            <p:cNvPr id="33" name="Oval 53"/>
            <p:cNvSpPr/>
            <p:nvPr/>
          </p:nvSpPr>
          <p:spPr>
            <a:xfrm>
              <a:off x="5494682" y="2319119"/>
              <a:ext cx="493370" cy="479245"/>
            </a:xfrm>
            <a:prstGeom prst="ellipse">
              <a:avLst/>
            </a:prstGeom>
            <a:solidFill>
              <a:srgbClr val="FFFFFF"/>
            </a:solidFill>
            <a:ln w="25400" cap="flat" cmpd="sng" algn="ctr">
              <a:noFill/>
              <a:prstDash val="solid"/>
            </a:ln>
            <a:effectLst/>
          </p:spPr>
          <p:txBody>
            <a:bodyPr rtlCol="0" anchor="ctr"/>
            <a:lstStyle/>
            <a:p>
              <a:pPr algn="ctr" defTabSz="1013460">
                <a:defRPr/>
              </a:pPr>
              <a:endParaRPr lang="en-US" sz="2000" kern="0" dirty="0">
                <a:solidFill>
                  <a:srgbClr val="FFFFFF"/>
                </a:solidFill>
                <a:latin typeface="FontAwesome" pitchFamily="2" charset="0"/>
              </a:endParaRPr>
            </a:p>
          </p:txBody>
        </p:sp>
        <p:sp>
          <p:nvSpPr>
            <p:cNvPr id="34" name="Freeform 131"/>
            <p:cNvSpPr/>
            <p:nvPr/>
          </p:nvSpPr>
          <p:spPr bwMode="auto">
            <a:xfrm>
              <a:off x="5636592" y="2452379"/>
              <a:ext cx="209550" cy="212725"/>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rgbClr val="1357AE"/>
            </a:solidFill>
            <a:ln w="9525">
              <a:no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grpSp>
      <p:sp>
        <p:nvSpPr>
          <p:cNvPr id="39" name="文本框 40"/>
          <p:cNvSpPr txBox="1"/>
          <p:nvPr/>
        </p:nvSpPr>
        <p:spPr>
          <a:xfrm>
            <a:off x="6320790" y="1808480"/>
            <a:ext cx="1419225" cy="1359535"/>
          </a:xfrm>
          <a:prstGeom prst="rect">
            <a:avLst/>
          </a:prstGeom>
          <a:noFill/>
          <a:ln w="9525">
            <a:noFill/>
          </a:ln>
        </p:spPr>
        <p:txBody>
          <a:bodyPr wrap="square" lIns="67391" tIns="33696" rIns="67391" bIns="33696">
            <a:spAutoFit/>
          </a:bodyPr>
          <a:lstStyle/>
          <a:p>
            <a:r>
              <a:rPr lang="zh-CN" altLang="en-US" sz="1200" b="1"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某法院为例：一审以侵权之诉驳回保险公司的代位求偿所有请求；二审又以违约之诉再次支持一审观点，维持一审判决结果。</a:t>
            </a:r>
          </a:p>
        </p:txBody>
      </p:sp>
      <p:sp>
        <p:nvSpPr>
          <p:cNvPr id="41" name="文本框 40"/>
          <p:cNvSpPr txBox="1"/>
          <p:nvPr/>
        </p:nvSpPr>
        <p:spPr>
          <a:xfrm>
            <a:off x="1428050" y="1593230"/>
            <a:ext cx="1514890" cy="344170"/>
          </a:xfrm>
          <a:prstGeom prst="rect">
            <a:avLst/>
          </a:prstGeom>
          <a:noFill/>
          <a:ln w="9525">
            <a:noFill/>
          </a:ln>
        </p:spPr>
        <p:txBody>
          <a:bodyPr wrap="square" lIns="67391" tIns="33696" rIns="67391" bIns="33696">
            <a:spAutoFit/>
          </a:bodyPr>
          <a:lstStyle/>
          <a:p>
            <a:pPr algn="ctr"/>
            <a:r>
              <a:rPr lang="zh-CN" altLang="en-US" sz="18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证据不同</a:t>
            </a:r>
          </a:p>
        </p:txBody>
      </p:sp>
      <p:sp>
        <p:nvSpPr>
          <p:cNvPr id="42" name="文本框 40"/>
          <p:cNvSpPr txBox="1"/>
          <p:nvPr/>
        </p:nvSpPr>
        <p:spPr>
          <a:xfrm>
            <a:off x="1296670" y="2294890"/>
            <a:ext cx="1574165" cy="344170"/>
          </a:xfrm>
          <a:prstGeom prst="rect">
            <a:avLst/>
          </a:prstGeom>
          <a:noFill/>
          <a:ln w="9525">
            <a:noFill/>
          </a:ln>
        </p:spPr>
        <p:txBody>
          <a:bodyPr wrap="square" lIns="67391" tIns="33696" rIns="67391" bIns="33696">
            <a:spAutoFit/>
          </a:bodyPr>
          <a:lstStyle/>
          <a:p>
            <a:pPr algn="r"/>
            <a:r>
              <a:rPr lang="zh-CN" altLang="en-US" sz="18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请求内容不同</a:t>
            </a:r>
          </a:p>
        </p:txBody>
      </p:sp>
      <p:sp>
        <p:nvSpPr>
          <p:cNvPr id="43" name="文本框 40"/>
          <p:cNvSpPr txBox="1"/>
          <p:nvPr/>
        </p:nvSpPr>
        <p:spPr>
          <a:xfrm>
            <a:off x="1395037" y="3015817"/>
            <a:ext cx="1526312" cy="344170"/>
          </a:xfrm>
          <a:prstGeom prst="rect">
            <a:avLst/>
          </a:prstGeom>
          <a:noFill/>
          <a:ln w="9525">
            <a:noFill/>
          </a:ln>
        </p:spPr>
        <p:txBody>
          <a:bodyPr wrap="square" lIns="67391" tIns="33696" rIns="67391" bIns="33696">
            <a:spAutoFit/>
          </a:bodyPr>
          <a:lstStyle/>
          <a:p>
            <a:pPr algn="ctr"/>
            <a:r>
              <a:rPr lang="zh-CN" altLang="en-US" sz="18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管辖法院不同</a:t>
            </a:r>
          </a:p>
        </p:txBody>
      </p:sp>
      <p:sp>
        <p:nvSpPr>
          <p:cNvPr id="44" name="文本框 43"/>
          <p:cNvSpPr txBox="1"/>
          <p:nvPr/>
        </p:nvSpPr>
        <p:spPr>
          <a:xfrm>
            <a:off x="-107822" y="71952"/>
            <a:ext cx="1146230" cy="706755"/>
          </a:xfrm>
          <a:prstGeom prst="rect">
            <a:avLst/>
          </a:prstGeom>
          <a:noFill/>
        </p:spPr>
        <p:txBody>
          <a:bodyPr vert="horz" wrap="square" rtlCol="0">
            <a:spAutoFit/>
          </a:bodyPr>
          <a:lstStyle/>
          <a:p>
            <a:pPr lvl="1"/>
            <a:r>
              <a:rPr lang="en-US" sz="4000" dirty="0">
                <a:solidFill>
                  <a:srgbClr val="1357AE"/>
                </a:solidFill>
                <a:latin typeface="方正兰亭准黑_GBK" panose="02000000000000000000" pitchFamily="2" charset="-122"/>
                <a:ea typeface="方正兰亭准黑_GBK" panose="02000000000000000000" pitchFamily="2" charset="-122"/>
              </a:rPr>
              <a:t>2</a:t>
            </a:r>
          </a:p>
        </p:txBody>
      </p:sp>
      <p:pic>
        <p:nvPicPr>
          <p:cNvPr id="45" name="图片 4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8442108">
            <a:off x="184947" y="348542"/>
            <a:ext cx="1168948" cy="590073"/>
          </a:xfrm>
          <a:prstGeom prst="rect">
            <a:avLst/>
          </a:prstGeom>
        </p:spPr>
      </p:pic>
      <p:cxnSp>
        <p:nvCxnSpPr>
          <p:cNvPr id="46" name="直接连接符 45"/>
          <p:cNvCxnSpPr/>
          <p:nvPr/>
        </p:nvCxnSpPr>
        <p:spPr>
          <a:xfrm flipV="1">
            <a:off x="342215" y="287970"/>
            <a:ext cx="324028" cy="432036"/>
          </a:xfrm>
          <a:prstGeom prst="line">
            <a:avLst/>
          </a:prstGeom>
          <a:ln w="12700">
            <a:solidFill>
              <a:srgbClr val="1357AE"/>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612238" y="319896"/>
            <a:ext cx="2507418" cy="400110"/>
          </a:xfrm>
          <a:prstGeom prst="rect">
            <a:avLst/>
          </a:prstGeom>
          <a:noFill/>
        </p:spPr>
        <p:txBody>
          <a:bodyPr vert="horz" wrap="none" rtlCol="0">
            <a:spAutoFit/>
          </a:bodyPr>
          <a:lstStyle/>
          <a:p>
            <a:r>
              <a:rPr lang="zh-CN" altLang="en-US" sz="2000" b="1" dirty="0">
                <a:solidFill>
                  <a:srgbClr val="1357AE"/>
                </a:solidFill>
                <a:latin typeface="黑体" pitchFamily="49" charset="-122"/>
                <a:ea typeface="黑体" pitchFamily="49" charset="-122"/>
              </a:rPr>
              <a:t>二、审判阶段之比较</a:t>
            </a:r>
          </a:p>
        </p:txBody>
      </p:sp>
      <p:sp>
        <p:nvSpPr>
          <p:cNvPr id="48" name="文本框 47"/>
          <p:cNvSpPr txBox="1"/>
          <p:nvPr/>
        </p:nvSpPr>
        <p:spPr>
          <a:xfrm>
            <a:off x="612140" y="778510"/>
            <a:ext cx="7180580" cy="338554"/>
          </a:xfrm>
          <a:prstGeom prst="rect">
            <a:avLst/>
          </a:prstGeom>
          <a:noFill/>
        </p:spPr>
        <p:txBody>
          <a:bodyPr wrap="square" rtlCol="0">
            <a:spAutoFit/>
          </a:bodyPr>
          <a:lstStyle/>
          <a:p>
            <a:r>
              <a:rPr lang="en-US" altLang="zh-CN" sz="1600" b="1" dirty="0">
                <a:solidFill>
                  <a:srgbClr val="1357AE"/>
                </a:solidFill>
                <a:latin typeface="方正兰亭准黑_GBK" panose="02000000000000000000" pitchFamily="2" charset="-122"/>
                <a:ea typeface="方正兰亭准黑_GBK" panose="02000000000000000000" pitchFamily="2" charset="-122"/>
              </a:rPr>
              <a:t>（2）人民法院在审理代位求偿之诉时有没有必要区分侵权之诉和违约之诉？</a:t>
            </a:r>
          </a:p>
        </p:txBody>
      </p:sp>
    </p:spTree>
  </p:cSld>
  <p:clrMapOvr>
    <a:masterClrMapping/>
  </p:clrMapOvr>
  <mc:AlternateContent xmlns:mc="http://schemas.openxmlformats.org/markup-compatibility/2006">
    <mc:Choice xmlns:p14="http://schemas.microsoft.com/office/powerpoint/2010/main" xmlns="" Requires="p14">
      <p:transition spd="slow" p14:dur="1200" advTm="6359">
        <p14:prism/>
      </p:transition>
    </mc:Choice>
    <mc:Fallback>
      <p:transition spd="slow" advTm="63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200"/>
                                        <p:tgtEl>
                                          <p:spTgt spid="4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7"/>
                                        </p:tgtEl>
                                        <p:attrNameLst>
                                          <p:attrName>ppt_y</p:attrName>
                                        </p:attrNameLst>
                                      </p:cBhvr>
                                      <p:tavLst>
                                        <p:tav tm="0">
                                          <p:val>
                                            <p:strVal val="#ppt_y"/>
                                          </p:val>
                                        </p:tav>
                                        <p:tav tm="100000">
                                          <p:val>
                                            <p:strVal val="#ppt_y"/>
                                          </p:val>
                                        </p:tav>
                                      </p:tavLst>
                                    </p:anim>
                                    <p:anim calcmode="lin" valueType="num">
                                      <p:cBhvr>
                                        <p:cTn id="1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7"/>
                                        </p:tgtEl>
                                      </p:cBhvr>
                                    </p:animEffect>
                                  </p:childTnLst>
                                </p:cTn>
                              </p:par>
                            </p:childTnLst>
                          </p:cTn>
                        </p:par>
                        <p:par>
                          <p:cTn id="22" fill="hold">
                            <p:stCondLst>
                              <p:cond delay="209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47"/>
                                        </p:tgtEl>
                                      </p:cBhvr>
                                    </p:animEffect>
                                    <p:animScale>
                                      <p:cBhvr>
                                        <p:cTn id="25" dur="250" autoRev="1" fill="hold"/>
                                        <p:tgtEl>
                                          <p:spTgt spid="47"/>
                                        </p:tgtEl>
                                      </p:cBhvr>
                                      <p:by x="105000" y="105000"/>
                                    </p:animScale>
                                  </p:childTnLst>
                                </p:cTn>
                              </p:par>
                            </p:childTnLst>
                          </p:cTn>
                        </p:par>
                        <p:par>
                          <p:cTn id="26" fill="hold">
                            <p:stCondLst>
                              <p:cond delay="26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3100"/>
                            </p:stCondLst>
                            <p:childTnLst>
                              <p:par>
                                <p:cTn id="31" presetID="22" presetClass="entr" presetSubtype="2"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3600"/>
                            </p:stCondLst>
                            <p:childTnLst>
                              <p:par>
                                <p:cTn id="35" presetID="2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par>
                          <p:cTn id="38" fill="hold">
                            <p:stCondLst>
                              <p:cond delay="4100"/>
                            </p:stCondLst>
                            <p:childTnLst>
                              <p:par>
                                <p:cTn id="39" presetID="22" presetClass="entr" presetSubtype="2"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right)">
                                      <p:cBhvr>
                                        <p:cTn id="41" dur="500"/>
                                        <p:tgtEl>
                                          <p:spTgt spid="7"/>
                                        </p:tgtEl>
                                      </p:cBhvr>
                                    </p:animEffect>
                                  </p:childTnLst>
                                </p:cTn>
                              </p:par>
                            </p:childTnLst>
                          </p:cTn>
                        </p:par>
                        <p:par>
                          <p:cTn id="42" fill="hold">
                            <p:stCondLst>
                              <p:cond delay="4600"/>
                            </p:stCondLst>
                            <p:childTnLst>
                              <p:par>
                                <p:cTn id="43" presetID="22" presetClass="entr" presetSubtype="2"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right)">
                                      <p:cBhvr>
                                        <p:cTn id="45" dur="500"/>
                                        <p:tgtEl>
                                          <p:spTgt spid="20"/>
                                        </p:tgtEl>
                                      </p:cBhvr>
                                    </p:animEffect>
                                  </p:childTnLst>
                                </p:cTn>
                              </p:par>
                            </p:childTnLst>
                          </p:cTn>
                        </p:par>
                        <p:par>
                          <p:cTn id="46" fill="hold">
                            <p:stCondLst>
                              <p:cond delay="510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childTnLst>
                          </p:cTn>
                        </p:par>
                        <p:par>
                          <p:cTn id="50" fill="hold">
                            <p:stCondLst>
                              <p:cond delay="5600"/>
                            </p:stCondLst>
                            <p:childTnLst>
                              <p:par>
                                <p:cTn id="51" presetID="22" presetClass="entr" presetSubtype="2"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right)">
                                      <p:cBhvr>
                                        <p:cTn id="53" dur="500"/>
                                        <p:tgtEl>
                                          <p:spTgt spid="26"/>
                                        </p:tgtEl>
                                      </p:cBhvr>
                                    </p:animEffect>
                                  </p:childTnLst>
                                </p:cTn>
                              </p:par>
                            </p:childTnLst>
                          </p:cTn>
                        </p:par>
                        <p:par>
                          <p:cTn id="54" fill="hold">
                            <p:stCondLst>
                              <p:cond delay="6100"/>
                            </p:stCondLst>
                            <p:childTnLst>
                              <p:par>
                                <p:cTn id="55" presetID="22" presetClass="entr" presetSubtype="2"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right)">
                                      <p:cBhvr>
                                        <p:cTn id="57" dur="500"/>
                                        <p:tgtEl>
                                          <p:spTgt spid="41"/>
                                        </p:tgtEl>
                                      </p:cBhvr>
                                    </p:animEffect>
                                  </p:childTnLst>
                                </p:cTn>
                              </p:par>
                            </p:childTnLst>
                          </p:cTn>
                        </p:par>
                        <p:par>
                          <p:cTn id="58" fill="hold">
                            <p:stCondLst>
                              <p:cond delay="6600"/>
                            </p:stCondLst>
                            <p:childTnLst>
                              <p:par>
                                <p:cTn id="59" presetID="22" presetClass="entr" presetSubtype="2"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right)">
                                      <p:cBhvr>
                                        <p:cTn id="61" dur="500"/>
                                        <p:tgtEl>
                                          <p:spTgt spid="42"/>
                                        </p:tgtEl>
                                      </p:cBhvr>
                                    </p:animEffect>
                                  </p:childTnLst>
                                </p:cTn>
                              </p:par>
                            </p:childTnLst>
                          </p:cTn>
                        </p:par>
                        <p:par>
                          <p:cTn id="62" fill="hold">
                            <p:stCondLst>
                              <p:cond delay="7100"/>
                            </p:stCondLst>
                            <p:childTnLst>
                              <p:par>
                                <p:cTn id="63" presetID="22" presetClass="entr" presetSubtype="2"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right)">
                                      <p:cBhvr>
                                        <p:cTn id="65" dur="500"/>
                                        <p:tgtEl>
                                          <p:spTgt spid="43"/>
                                        </p:tgtEl>
                                      </p:cBhvr>
                                    </p:animEffect>
                                  </p:childTnLst>
                                </p:cTn>
                              </p:par>
                            </p:childTnLst>
                          </p:cTn>
                        </p:par>
                        <p:par>
                          <p:cTn id="66" fill="hold">
                            <p:stCondLst>
                              <p:cond delay="7600"/>
                            </p:stCondLst>
                            <p:childTnLst>
                              <p:par>
                                <p:cTn id="67" presetID="22" presetClass="entr" presetSubtype="8" fill="hold" grpId="0"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left)">
                                      <p:cBhvr>
                                        <p:cTn id="69" dur="500"/>
                                        <p:tgtEl>
                                          <p:spTgt spid="4"/>
                                        </p:tgtEl>
                                      </p:cBhvr>
                                    </p:animEffect>
                                  </p:childTnLst>
                                </p:cTn>
                              </p:par>
                            </p:childTnLst>
                          </p:cTn>
                        </p:par>
                        <p:par>
                          <p:cTn id="70" fill="hold">
                            <p:stCondLst>
                              <p:cond delay="8100"/>
                            </p:stCondLst>
                            <p:childTnLst>
                              <p:par>
                                <p:cTn id="71" presetID="22" presetClass="entr" presetSubtype="8"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left)">
                                      <p:cBhvr>
                                        <p:cTn id="73" dur="500"/>
                                        <p:tgtEl>
                                          <p:spTgt spid="8"/>
                                        </p:tgtEl>
                                      </p:cBhvr>
                                    </p:animEffect>
                                  </p:childTnLst>
                                </p:cTn>
                              </p:par>
                            </p:childTnLst>
                          </p:cTn>
                        </p:par>
                        <p:par>
                          <p:cTn id="74" fill="hold">
                            <p:stCondLst>
                              <p:cond delay="8600"/>
                            </p:stCondLst>
                            <p:childTnLst>
                              <p:par>
                                <p:cTn id="75" presetID="22" presetClass="entr" presetSubtype="8" fill="hold"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left)">
                                      <p:cBhvr>
                                        <p:cTn id="77" dur="500"/>
                                        <p:tgtEl>
                                          <p:spTgt spid="32"/>
                                        </p:tgtEl>
                                      </p:cBhvr>
                                    </p:animEffect>
                                  </p:childTnLst>
                                </p:cTn>
                              </p:par>
                            </p:childTnLst>
                          </p:cTn>
                        </p:par>
                        <p:par>
                          <p:cTn id="78" fill="hold">
                            <p:stCondLst>
                              <p:cond delay="9100"/>
                            </p:stCondLst>
                            <p:childTnLst>
                              <p:par>
                                <p:cTn id="79" presetID="22" presetClass="entr" presetSubtype="8"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left)">
                                      <p:cBhvr>
                                        <p:cTn id="8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39" grpId="0"/>
      <p:bldP spid="41" grpId="0"/>
      <p:bldP spid="42" grpId="0"/>
      <p:bldP spid="43" grpId="0"/>
      <p:bldP spid="44" grpId="0"/>
      <p:bldP spid="47" grpId="0"/>
      <p:bldP spid="4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9"/>
          <p:cNvSpPr/>
          <p:nvPr/>
        </p:nvSpPr>
        <p:spPr>
          <a:xfrm>
            <a:off x="5512400" y="2322347"/>
            <a:ext cx="500062" cy="497808"/>
          </a:xfrm>
          <a:prstGeom prst="ellipse">
            <a:avLst/>
          </a:prstGeom>
          <a:solidFill>
            <a:srgbClr val="1273B8"/>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1600"/>
          </a:p>
        </p:txBody>
      </p:sp>
      <p:sp>
        <p:nvSpPr>
          <p:cNvPr id="9" name="Oval 70"/>
          <p:cNvSpPr/>
          <p:nvPr/>
        </p:nvSpPr>
        <p:spPr>
          <a:xfrm>
            <a:off x="2987873" y="2322347"/>
            <a:ext cx="500062" cy="497808"/>
          </a:xfrm>
          <a:prstGeom prst="ellipse">
            <a:avLst/>
          </a:prstGeom>
          <a:solidFill>
            <a:srgbClr val="1273B8"/>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1600"/>
          </a:p>
        </p:txBody>
      </p:sp>
      <p:cxnSp>
        <p:nvCxnSpPr>
          <p:cNvPr id="16" name="Straight Connector 86"/>
          <p:cNvCxnSpPr>
            <a:stCxn id="9" idx="6"/>
            <a:endCxn id="44" idx="11"/>
          </p:cNvCxnSpPr>
          <p:nvPr/>
        </p:nvCxnSpPr>
        <p:spPr>
          <a:xfrm flipV="1">
            <a:off x="3487936" y="2569825"/>
            <a:ext cx="208440" cy="1424"/>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cxnSp>
        <p:nvCxnSpPr>
          <p:cNvPr id="17" name="Straight Connector 88"/>
          <p:cNvCxnSpPr>
            <a:stCxn id="6" idx="2"/>
          </p:cNvCxnSpPr>
          <p:nvPr/>
        </p:nvCxnSpPr>
        <p:spPr>
          <a:xfrm flipH="1">
            <a:off x="5296666" y="2571251"/>
            <a:ext cx="215735" cy="737"/>
          </a:xfrm>
          <a:prstGeom prst="line">
            <a:avLst/>
          </a:prstGeom>
          <a:ln w="12700">
            <a:solidFill>
              <a:srgbClr val="196E4E"/>
            </a:solidFill>
          </a:ln>
        </p:spPr>
        <p:style>
          <a:lnRef idx="1">
            <a:schemeClr val="accent1"/>
          </a:lnRef>
          <a:fillRef idx="0">
            <a:schemeClr val="accent1"/>
          </a:fillRef>
          <a:effectRef idx="0">
            <a:schemeClr val="accent1"/>
          </a:effectRef>
          <a:fontRef idx="minor">
            <a:schemeClr val="tx1"/>
          </a:fontRef>
        </p:style>
      </p:cxnSp>
      <p:grpSp>
        <p:nvGrpSpPr>
          <p:cNvPr id="22" name="Group 250"/>
          <p:cNvGrpSpPr/>
          <p:nvPr/>
        </p:nvGrpSpPr>
        <p:grpSpPr>
          <a:xfrm>
            <a:off x="5647001" y="2476463"/>
            <a:ext cx="230860" cy="186727"/>
            <a:chOff x="5588000" y="3625850"/>
            <a:chExt cx="406400" cy="330200"/>
          </a:xfrm>
          <a:solidFill>
            <a:schemeClr val="bg1"/>
          </a:solidFill>
        </p:grpSpPr>
        <p:sp>
          <p:nvSpPr>
            <p:cNvPr id="23" name="Freeform 23"/>
            <p:cNvSpPr>
              <a:spLocks noEditPoints="1"/>
            </p:cNvSpPr>
            <p:nvPr/>
          </p:nvSpPr>
          <p:spPr bwMode="auto">
            <a:xfrm>
              <a:off x="5867400" y="3727450"/>
              <a:ext cx="76200" cy="101600"/>
            </a:xfrm>
            <a:custGeom>
              <a:avLst/>
              <a:gdLst/>
              <a:ahLst/>
              <a:cxnLst>
                <a:cxn ang="0">
                  <a:pos x="22" y="4"/>
                </a:cxn>
                <a:cxn ang="0">
                  <a:pos x="22" y="4"/>
                </a:cxn>
                <a:cxn ang="0">
                  <a:pos x="20" y="0"/>
                </a:cxn>
                <a:cxn ang="0">
                  <a:pos x="16" y="0"/>
                </a:cxn>
                <a:cxn ang="0">
                  <a:pos x="8" y="0"/>
                </a:cxn>
                <a:cxn ang="0">
                  <a:pos x="8" y="0"/>
                </a:cxn>
                <a:cxn ang="0">
                  <a:pos x="4" y="0"/>
                </a:cxn>
                <a:cxn ang="0">
                  <a:pos x="2" y="2"/>
                </a:cxn>
                <a:cxn ang="0">
                  <a:pos x="0" y="4"/>
                </a:cxn>
                <a:cxn ang="0">
                  <a:pos x="0" y="8"/>
                </a:cxn>
                <a:cxn ang="0">
                  <a:pos x="0" y="56"/>
                </a:cxn>
                <a:cxn ang="0">
                  <a:pos x="0" y="56"/>
                </a:cxn>
                <a:cxn ang="0">
                  <a:pos x="0" y="60"/>
                </a:cxn>
                <a:cxn ang="0">
                  <a:pos x="2" y="62"/>
                </a:cxn>
                <a:cxn ang="0">
                  <a:pos x="4" y="64"/>
                </a:cxn>
                <a:cxn ang="0">
                  <a:pos x="8" y="64"/>
                </a:cxn>
                <a:cxn ang="0">
                  <a:pos x="40" y="64"/>
                </a:cxn>
                <a:cxn ang="0">
                  <a:pos x="40" y="64"/>
                </a:cxn>
                <a:cxn ang="0">
                  <a:pos x="44" y="64"/>
                </a:cxn>
                <a:cxn ang="0">
                  <a:pos x="46" y="62"/>
                </a:cxn>
                <a:cxn ang="0">
                  <a:pos x="48" y="60"/>
                </a:cxn>
                <a:cxn ang="0">
                  <a:pos x="48" y="56"/>
                </a:cxn>
                <a:cxn ang="0">
                  <a:pos x="48" y="44"/>
                </a:cxn>
                <a:cxn ang="0">
                  <a:pos x="48" y="44"/>
                </a:cxn>
                <a:cxn ang="0">
                  <a:pos x="46" y="40"/>
                </a:cxn>
                <a:cxn ang="0">
                  <a:pos x="22" y="4"/>
                </a:cxn>
                <a:cxn ang="0">
                  <a:pos x="40" y="56"/>
                </a:cxn>
                <a:cxn ang="0">
                  <a:pos x="8" y="56"/>
                </a:cxn>
                <a:cxn ang="0">
                  <a:pos x="8" y="8"/>
                </a:cxn>
                <a:cxn ang="0">
                  <a:pos x="16" y="8"/>
                </a:cxn>
                <a:cxn ang="0">
                  <a:pos x="40" y="44"/>
                </a:cxn>
                <a:cxn ang="0">
                  <a:pos x="40" y="56"/>
                </a:cxn>
              </a:cxnLst>
              <a:rect l="0" t="0" r="r" b="b"/>
              <a:pathLst>
                <a:path w="48" h="64">
                  <a:moveTo>
                    <a:pt x="22" y="4"/>
                  </a:moveTo>
                  <a:lnTo>
                    <a:pt x="22" y="4"/>
                  </a:lnTo>
                  <a:lnTo>
                    <a:pt x="20" y="0"/>
                  </a:lnTo>
                  <a:lnTo>
                    <a:pt x="16" y="0"/>
                  </a:lnTo>
                  <a:lnTo>
                    <a:pt x="8" y="0"/>
                  </a:lnTo>
                  <a:lnTo>
                    <a:pt x="8" y="0"/>
                  </a:lnTo>
                  <a:lnTo>
                    <a:pt x="4" y="0"/>
                  </a:lnTo>
                  <a:lnTo>
                    <a:pt x="2" y="2"/>
                  </a:lnTo>
                  <a:lnTo>
                    <a:pt x="0" y="4"/>
                  </a:lnTo>
                  <a:lnTo>
                    <a:pt x="0" y="8"/>
                  </a:lnTo>
                  <a:lnTo>
                    <a:pt x="0" y="56"/>
                  </a:lnTo>
                  <a:lnTo>
                    <a:pt x="0" y="56"/>
                  </a:lnTo>
                  <a:lnTo>
                    <a:pt x="0" y="60"/>
                  </a:lnTo>
                  <a:lnTo>
                    <a:pt x="2" y="62"/>
                  </a:lnTo>
                  <a:lnTo>
                    <a:pt x="4" y="64"/>
                  </a:lnTo>
                  <a:lnTo>
                    <a:pt x="8" y="64"/>
                  </a:lnTo>
                  <a:lnTo>
                    <a:pt x="40" y="64"/>
                  </a:lnTo>
                  <a:lnTo>
                    <a:pt x="40" y="64"/>
                  </a:lnTo>
                  <a:lnTo>
                    <a:pt x="44" y="64"/>
                  </a:lnTo>
                  <a:lnTo>
                    <a:pt x="46" y="62"/>
                  </a:lnTo>
                  <a:lnTo>
                    <a:pt x="48" y="60"/>
                  </a:lnTo>
                  <a:lnTo>
                    <a:pt x="48" y="56"/>
                  </a:lnTo>
                  <a:lnTo>
                    <a:pt x="48" y="44"/>
                  </a:lnTo>
                  <a:lnTo>
                    <a:pt x="48" y="44"/>
                  </a:lnTo>
                  <a:lnTo>
                    <a:pt x="46" y="40"/>
                  </a:lnTo>
                  <a:lnTo>
                    <a:pt x="22" y="4"/>
                  </a:lnTo>
                  <a:close/>
                  <a:moveTo>
                    <a:pt x="40" y="56"/>
                  </a:moveTo>
                  <a:lnTo>
                    <a:pt x="8" y="56"/>
                  </a:lnTo>
                  <a:lnTo>
                    <a:pt x="8" y="8"/>
                  </a:lnTo>
                  <a:lnTo>
                    <a:pt x="16" y="8"/>
                  </a:lnTo>
                  <a:lnTo>
                    <a:pt x="40" y="44"/>
                  </a:lnTo>
                  <a:lnTo>
                    <a:pt x="40" y="56"/>
                  </a:lnTo>
                  <a:close/>
                </a:path>
              </a:pathLst>
            </a:custGeom>
            <a:grpFill/>
            <a:ln w="9525">
              <a:noFill/>
              <a:round/>
            </a:ln>
          </p:spPr>
          <p:txBody>
            <a:bodyPr vert="horz" wrap="square" lIns="121920" tIns="60960" rIns="121920" bIns="60960" numCol="1" anchor="t" anchorCtr="0" compatLnSpc="1"/>
            <a:lstStyle/>
            <a:p>
              <a:endParaRPr lang="ar-SA" sz="1600"/>
            </a:p>
          </p:txBody>
        </p:sp>
        <p:sp>
          <p:nvSpPr>
            <p:cNvPr id="24" name="Freeform 24"/>
            <p:cNvSpPr>
              <a:spLocks noEditPoints="1"/>
            </p:cNvSpPr>
            <p:nvPr/>
          </p:nvSpPr>
          <p:spPr bwMode="auto">
            <a:xfrm>
              <a:off x="5588000" y="3625850"/>
              <a:ext cx="406400" cy="330200"/>
            </a:xfrm>
            <a:custGeom>
              <a:avLst/>
              <a:gdLst/>
              <a:ahLst/>
              <a:cxnLst>
                <a:cxn ang="0">
                  <a:pos x="220" y="50"/>
                </a:cxn>
                <a:cxn ang="0">
                  <a:pos x="206" y="40"/>
                </a:cxn>
                <a:cxn ang="0">
                  <a:pos x="168" y="24"/>
                </a:cxn>
                <a:cxn ang="0">
                  <a:pos x="160" y="8"/>
                </a:cxn>
                <a:cxn ang="0">
                  <a:pos x="24" y="0"/>
                </a:cxn>
                <a:cxn ang="0">
                  <a:pos x="8" y="8"/>
                </a:cxn>
                <a:cxn ang="0">
                  <a:pos x="0" y="112"/>
                </a:cxn>
                <a:cxn ang="0">
                  <a:pos x="8" y="128"/>
                </a:cxn>
                <a:cxn ang="0">
                  <a:pos x="24" y="136"/>
                </a:cxn>
                <a:cxn ang="0">
                  <a:pos x="26" y="170"/>
                </a:cxn>
                <a:cxn ang="0">
                  <a:pos x="48" y="184"/>
                </a:cxn>
                <a:cxn ang="0">
                  <a:pos x="62" y="194"/>
                </a:cxn>
                <a:cxn ang="0">
                  <a:pos x="88" y="208"/>
                </a:cxn>
                <a:cxn ang="0">
                  <a:pos x="108" y="202"/>
                </a:cxn>
                <a:cxn ang="0">
                  <a:pos x="162" y="184"/>
                </a:cxn>
                <a:cxn ang="0">
                  <a:pos x="172" y="202"/>
                </a:cxn>
                <a:cxn ang="0">
                  <a:pos x="192" y="208"/>
                </a:cxn>
                <a:cxn ang="0">
                  <a:pos x="218" y="194"/>
                </a:cxn>
                <a:cxn ang="0">
                  <a:pos x="232" y="184"/>
                </a:cxn>
                <a:cxn ang="0">
                  <a:pos x="254" y="170"/>
                </a:cxn>
                <a:cxn ang="0">
                  <a:pos x="256" y="112"/>
                </a:cxn>
                <a:cxn ang="0">
                  <a:pos x="24" y="120"/>
                </a:cxn>
                <a:cxn ang="0">
                  <a:pos x="18" y="118"/>
                </a:cxn>
                <a:cxn ang="0">
                  <a:pos x="16" y="24"/>
                </a:cxn>
                <a:cxn ang="0">
                  <a:pos x="18" y="18"/>
                </a:cxn>
                <a:cxn ang="0">
                  <a:pos x="144" y="16"/>
                </a:cxn>
                <a:cxn ang="0">
                  <a:pos x="150" y="18"/>
                </a:cxn>
                <a:cxn ang="0">
                  <a:pos x="152" y="40"/>
                </a:cxn>
                <a:cxn ang="0">
                  <a:pos x="152" y="112"/>
                </a:cxn>
                <a:cxn ang="0">
                  <a:pos x="148" y="120"/>
                </a:cxn>
                <a:cxn ang="0">
                  <a:pos x="88" y="192"/>
                </a:cxn>
                <a:cxn ang="0">
                  <a:pos x="76" y="188"/>
                </a:cxn>
                <a:cxn ang="0">
                  <a:pos x="72" y="176"/>
                </a:cxn>
                <a:cxn ang="0">
                  <a:pos x="82" y="162"/>
                </a:cxn>
                <a:cxn ang="0">
                  <a:pos x="94" y="162"/>
                </a:cxn>
                <a:cxn ang="0">
                  <a:pos x="104" y="176"/>
                </a:cxn>
                <a:cxn ang="0">
                  <a:pos x="100" y="188"/>
                </a:cxn>
                <a:cxn ang="0">
                  <a:pos x="192" y="192"/>
                </a:cxn>
                <a:cxn ang="0">
                  <a:pos x="180" y="188"/>
                </a:cxn>
                <a:cxn ang="0">
                  <a:pos x="176" y="176"/>
                </a:cxn>
                <a:cxn ang="0">
                  <a:pos x="186" y="162"/>
                </a:cxn>
                <a:cxn ang="0">
                  <a:pos x="198" y="162"/>
                </a:cxn>
                <a:cxn ang="0">
                  <a:pos x="208" y="176"/>
                </a:cxn>
                <a:cxn ang="0">
                  <a:pos x="204" y="188"/>
                </a:cxn>
                <a:cxn ang="0">
                  <a:pos x="240" y="160"/>
                </a:cxn>
                <a:cxn ang="0">
                  <a:pos x="238" y="166"/>
                </a:cxn>
                <a:cxn ang="0">
                  <a:pos x="222" y="168"/>
                </a:cxn>
                <a:cxn ang="0">
                  <a:pos x="212" y="150"/>
                </a:cxn>
                <a:cxn ang="0">
                  <a:pos x="192" y="144"/>
                </a:cxn>
                <a:cxn ang="0">
                  <a:pos x="166" y="158"/>
                </a:cxn>
                <a:cxn ang="0">
                  <a:pos x="118" y="168"/>
                </a:cxn>
                <a:cxn ang="0">
                  <a:pos x="98" y="146"/>
                </a:cxn>
                <a:cxn ang="0">
                  <a:pos x="78" y="146"/>
                </a:cxn>
                <a:cxn ang="0">
                  <a:pos x="58" y="168"/>
                </a:cxn>
                <a:cxn ang="0">
                  <a:pos x="44" y="168"/>
                </a:cxn>
                <a:cxn ang="0">
                  <a:pos x="40" y="160"/>
                </a:cxn>
                <a:cxn ang="0">
                  <a:pos x="144" y="136"/>
                </a:cxn>
                <a:cxn ang="0">
                  <a:pos x="166" y="122"/>
                </a:cxn>
                <a:cxn ang="0">
                  <a:pos x="200" y="56"/>
                </a:cxn>
                <a:cxn ang="0">
                  <a:pos x="206" y="60"/>
                </a:cxn>
                <a:cxn ang="0">
                  <a:pos x="240" y="112"/>
                </a:cxn>
              </a:cxnLst>
              <a:rect l="0" t="0" r="r" b="b"/>
              <a:pathLst>
                <a:path w="256" h="208">
                  <a:moveTo>
                    <a:pt x="252" y="98"/>
                  </a:moveTo>
                  <a:lnTo>
                    <a:pt x="220" y="50"/>
                  </a:lnTo>
                  <a:lnTo>
                    <a:pt x="220" y="50"/>
                  </a:lnTo>
                  <a:lnTo>
                    <a:pt x="216" y="46"/>
                  </a:lnTo>
                  <a:lnTo>
                    <a:pt x="212" y="42"/>
                  </a:lnTo>
                  <a:lnTo>
                    <a:pt x="206" y="40"/>
                  </a:lnTo>
                  <a:lnTo>
                    <a:pt x="200" y="40"/>
                  </a:lnTo>
                  <a:lnTo>
                    <a:pt x="168" y="40"/>
                  </a:lnTo>
                  <a:lnTo>
                    <a:pt x="168" y="24"/>
                  </a:lnTo>
                  <a:lnTo>
                    <a:pt x="168" y="24"/>
                  </a:lnTo>
                  <a:lnTo>
                    <a:pt x="166" y="14"/>
                  </a:lnTo>
                  <a:lnTo>
                    <a:pt x="160" y="8"/>
                  </a:lnTo>
                  <a:lnTo>
                    <a:pt x="154" y="2"/>
                  </a:lnTo>
                  <a:lnTo>
                    <a:pt x="144" y="0"/>
                  </a:lnTo>
                  <a:lnTo>
                    <a:pt x="24" y="0"/>
                  </a:lnTo>
                  <a:lnTo>
                    <a:pt x="24" y="0"/>
                  </a:lnTo>
                  <a:lnTo>
                    <a:pt x="14" y="2"/>
                  </a:lnTo>
                  <a:lnTo>
                    <a:pt x="8" y="8"/>
                  </a:lnTo>
                  <a:lnTo>
                    <a:pt x="2" y="14"/>
                  </a:lnTo>
                  <a:lnTo>
                    <a:pt x="0" y="24"/>
                  </a:lnTo>
                  <a:lnTo>
                    <a:pt x="0" y="112"/>
                  </a:lnTo>
                  <a:lnTo>
                    <a:pt x="0" y="112"/>
                  </a:lnTo>
                  <a:lnTo>
                    <a:pt x="2" y="122"/>
                  </a:lnTo>
                  <a:lnTo>
                    <a:pt x="8" y="128"/>
                  </a:lnTo>
                  <a:lnTo>
                    <a:pt x="14" y="134"/>
                  </a:lnTo>
                  <a:lnTo>
                    <a:pt x="24" y="136"/>
                  </a:lnTo>
                  <a:lnTo>
                    <a:pt x="24" y="136"/>
                  </a:lnTo>
                  <a:lnTo>
                    <a:pt x="24" y="160"/>
                  </a:lnTo>
                  <a:lnTo>
                    <a:pt x="24" y="160"/>
                  </a:lnTo>
                  <a:lnTo>
                    <a:pt x="26" y="170"/>
                  </a:lnTo>
                  <a:lnTo>
                    <a:pt x="32" y="176"/>
                  </a:lnTo>
                  <a:lnTo>
                    <a:pt x="38" y="182"/>
                  </a:lnTo>
                  <a:lnTo>
                    <a:pt x="48" y="184"/>
                  </a:lnTo>
                  <a:lnTo>
                    <a:pt x="58" y="184"/>
                  </a:lnTo>
                  <a:lnTo>
                    <a:pt x="58" y="184"/>
                  </a:lnTo>
                  <a:lnTo>
                    <a:pt x="62" y="194"/>
                  </a:lnTo>
                  <a:lnTo>
                    <a:pt x="68" y="202"/>
                  </a:lnTo>
                  <a:lnTo>
                    <a:pt x="78" y="206"/>
                  </a:lnTo>
                  <a:lnTo>
                    <a:pt x="88" y="208"/>
                  </a:lnTo>
                  <a:lnTo>
                    <a:pt x="88" y="208"/>
                  </a:lnTo>
                  <a:lnTo>
                    <a:pt x="98" y="206"/>
                  </a:lnTo>
                  <a:lnTo>
                    <a:pt x="108" y="202"/>
                  </a:lnTo>
                  <a:lnTo>
                    <a:pt x="114" y="194"/>
                  </a:lnTo>
                  <a:lnTo>
                    <a:pt x="118" y="184"/>
                  </a:lnTo>
                  <a:lnTo>
                    <a:pt x="162" y="184"/>
                  </a:lnTo>
                  <a:lnTo>
                    <a:pt x="162" y="184"/>
                  </a:lnTo>
                  <a:lnTo>
                    <a:pt x="166" y="194"/>
                  </a:lnTo>
                  <a:lnTo>
                    <a:pt x="172" y="202"/>
                  </a:lnTo>
                  <a:lnTo>
                    <a:pt x="182" y="206"/>
                  </a:lnTo>
                  <a:lnTo>
                    <a:pt x="192" y="208"/>
                  </a:lnTo>
                  <a:lnTo>
                    <a:pt x="192" y="208"/>
                  </a:lnTo>
                  <a:lnTo>
                    <a:pt x="202" y="206"/>
                  </a:lnTo>
                  <a:lnTo>
                    <a:pt x="212" y="202"/>
                  </a:lnTo>
                  <a:lnTo>
                    <a:pt x="218" y="194"/>
                  </a:lnTo>
                  <a:lnTo>
                    <a:pt x="222" y="184"/>
                  </a:lnTo>
                  <a:lnTo>
                    <a:pt x="232" y="184"/>
                  </a:lnTo>
                  <a:lnTo>
                    <a:pt x="232" y="184"/>
                  </a:lnTo>
                  <a:lnTo>
                    <a:pt x="242" y="182"/>
                  </a:lnTo>
                  <a:lnTo>
                    <a:pt x="248" y="176"/>
                  </a:lnTo>
                  <a:lnTo>
                    <a:pt x="254" y="170"/>
                  </a:lnTo>
                  <a:lnTo>
                    <a:pt x="256" y="160"/>
                  </a:lnTo>
                  <a:lnTo>
                    <a:pt x="256" y="112"/>
                  </a:lnTo>
                  <a:lnTo>
                    <a:pt x="256" y="112"/>
                  </a:lnTo>
                  <a:lnTo>
                    <a:pt x="254" y="106"/>
                  </a:lnTo>
                  <a:lnTo>
                    <a:pt x="252" y="98"/>
                  </a:lnTo>
                  <a:close/>
                  <a:moveTo>
                    <a:pt x="24" y="120"/>
                  </a:moveTo>
                  <a:lnTo>
                    <a:pt x="24" y="120"/>
                  </a:lnTo>
                  <a:lnTo>
                    <a:pt x="20" y="120"/>
                  </a:lnTo>
                  <a:lnTo>
                    <a:pt x="18" y="118"/>
                  </a:lnTo>
                  <a:lnTo>
                    <a:pt x="16" y="116"/>
                  </a:lnTo>
                  <a:lnTo>
                    <a:pt x="16" y="112"/>
                  </a:lnTo>
                  <a:lnTo>
                    <a:pt x="16" y="24"/>
                  </a:lnTo>
                  <a:lnTo>
                    <a:pt x="16" y="24"/>
                  </a:lnTo>
                  <a:lnTo>
                    <a:pt x="16" y="20"/>
                  </a:lnTo>
                  <a:lnTo>
                    <a:pt x="18" y="18"/>
                  </a:lnTo>
                  <a:lnTo>
                    <a:pt x="20" y="16"/>
                  </a:lnTo>
                  <a:lnTo>
                    <a:pt x="24" y="16"/>
                  </a:lnTo>
                  <a:lnTo>
                    <a:pt x="144" y="16"/>
                  </a:lnTo>
                  <a:lnTo>
                    <a:pt x="144" y="16"/>
                  </a:lnTo>
                  <a:lnTo>
                    <a:pt x="148" y="16"/>
                  </a:lnTo>
                  <a:lnTo>
                    <a:pt x="150" y="18"/>
                  </a:lnTo>
                  <a:lnTo>
                    <a:pt x="152" y="20"/>
                  </a:lnTo>
                  <a:lnTo>
                    <a:pt x="152" y="24"/>
                  </a:lnTo>
                  <a:lnTo>
                    <a:pt x="152" y="40"/>
                  </a:lnTo>
                  <a:lnTo>
                    <a:pt x="152" y="56"/>
                  </a:lnTo>
                  <a:lnTo>
                    <a:pt x="152" y="112"/>
                  </a:lnTo>
                  <a:lnTo>
                    <a:pt x="152" y="112"/>
                  </a:lnTo>
                  <a:lnTo>
                    <a:pt x="152" y="116"/>
                  </a:lnTo>
                  <a:lnTo>
                    <a:pt x="150" y="118"/>
                  </a:lnTo>
                  <a:lnTo>
                    <a:pt x="148" y="120"/>
                  </a:lnTo>
                  <a:lnTo>
                    <a:pt x="144" y="120"/>
                  </a:lnTo>
                  <a:lnTo>
                    <a:pt x="24" y="120"/>
                  </a:lnTo>
                  <a:close/>
                  <a:moveTo>
                    <a:pt x="88" y="192"/>
                  </a:moveTo>
                  <a:lnTo>
                    <a:pt x="88" y="192"/>
                  </a:lnTo>
                  <a:lnTo>
                    <a:pt x="82" y="190"/>
                  </a:lnTo>
                  <a:lnTo>
                    <a:pt x="76" y="188"/>
                  </a:lnTo>
                  <a:lnTo>
                    <a:pt x="74" y="182"/>
                  </a:lnTo>
                  <a:lnTo>
                    <a:pt x="72" y="176"/>
                  </a:lnTo>
                  <a:lnTo>
                    <a:pt x="72" y="176"/>
                  </a:lnTo>
                  <a:lnTo>
                    <a:pt x="74" y="170"/>
                  </a:lnTo>
                  <a:lnTo>
                    <a:pt x="76" y="164"/>
                  </a:lnTo>
                  <a:lnTo>
                    <a:pt x="82" y="162"/>
                  </a:lnTo>
                  <a:lnTo>
                    <a:pt x="88" y="160"/>
                  </a:lnTo>
                  <a:lnTo>
                    <a:pt x="88" y="160"/>
                  </a:lnTo>
                  <a:lnTo>
                    <a:pt x="94" y="162"/>
                  </a:lnTo>
                  <a:lnTo>
                    <a:pt x="100" y="164"/>
                  </a:lnTo>
                  <a:lnTo>
                    <a:pt x="102" y="170"/>
                  </a:lnTo>
                  <a:lnTo>
                    <a:pt x="104" y="176"/>
                  </a:lnTo>
                  <a:lnTo>
                    <a:pt x="104" y="176"/>
                  </a:lnTo>
                  <a:lnTo>
                    <a:pt x="102" y="182"/>
                  </a:lnTo>
                  <a:lnTo>
                    <a:pt x="100" y="188"/>
                  </a:lnTo>
                  <a:lnTo>
                    <a:pt x="94" y="190"/>
                  </a:lnTo>
                  <a:lnTo>
                    <a:pt x="88" y="192"/>
                  </a:lnTo>
                  <a:close/>
                  <a:moveTo>
                    <a:pt x="192" y="192"/>
                  </a:moveTo>
                  <a:lnTo>
                    <a:pt x="192" y="192"/>
                  </a:lnTo>
                  <a:lnTo>
                    <a:pt x="186" y="190"/>
                  </a:lnTo>
                  <a:lnTo>
                    <a:pt x="180" y="188"/>
                  </a:lnTo>
                  <a:lnTo>
                    <a:pt x="178" y="182"/>
                  </a:lnTo>
                  <a:lnTo>
                    <a:pt x="176" y="176"/>
                  </a:lnTo>
                  <a:lnTo>
                    <a:pt x="176" y="176"/>
                  </a:lnTo>
                  <a:lnTo>
                    <a:pt x="178" y="170"/>
                  </a:lnTo>
                  <a:lnTo>
                    <a:pt x="180" y="164"/>
                  </a:lnTo>
                  <a:lnTo>
                    <a:pt x="186" y="162"/>
                  </a:lnTo>
                  <a:lnTo>
                    <a:pt x="192" y="160"/>
                  </a:lnTo>
                  <a:lnTo>
                    <a:pt x="192" y="160"/>
                  </a:lnTo>
                  <a:lnTo>
                    <a:pt x="198" y="162"/>
                  </a:lnTo>
                  <a:lnTo>
                    <a:pt x="204" y="164"/>
                  </a:lnTo>
                  <a:lnTo>
                    <a:pt x="206" y="170"/>
                  </a:lnTo>
                  <a:lnTo>
                    <a:pt x="208" y="176"/>
                  </a:lnTo>
                  <a:lnTo>
                    <a:pt x="208" y="176"/>
                  </a:lnTo>
                  <a:lnTo>
                    <a:pt x="206" y="182"/>
                  </a:lnTo>
                  <a:lnTo>
                    <a:pt x="204" y="188"/>
                  </a:lnTo>
                  <a:lnTo>
                    <a:pt x="198" y="190"/>
                  </a:lnTo>
                  <a:lnTo>
                    <a:pt x="192" y="192"/>
                  </a:lnTo>
                  <a:close/>
                  <a:moveTo>
                    <a:pt x="240" y="160"/>
                  </a:moveTo>
                  <a:lnTo>
                    <a:pt x="240" y="160"/>
                  </a:lnTo>
                  <a:lnTo>
                    <a:pt x="240" y="164"/>
                  </a:lnTo>
                  <a:lnTo>
                    <a:pt x="238" y="166"/>
                  </a:lnTo>
                  <a:lnTo>
                    <a:pt x="236" y="168"/>
                  </a:lnTo>
                  <a:lnTo>
                    <a:pt x="232" y="168"/>
                  </a:lnTo>
                  <a:lnTo>
                    <a:pt x="222" y="168"/>
                  </a:lnTo>
                  <a:lnTo>
                    <a:pt x="222" y="168"/>
                  </a:lnTo>
                  <a:lnTo>
                    <a:pt x="218" y="158"/>
                  </a:lnTo>
                  <a:lnTo>
                    <a:pt x="212" y="150"/>
                  </a:lnTo>
                  <a:lnTo>
                    <a:pt x="202" y="146"/>
                  </a:lnTo>
                  <a:lnTo>
                    <a:pt x="192" y="144"/>
                  </a:lnTo>
                  <a:lnTo>
                    <a:pt x="192" y="144"/>
                  </a:lnTo>
                  <a:lnTo>
                    <a:pt x="182" y="146"/>
                  </a:lnTo>
                  <a:lnTo>
                    <a:pt x="172" y="150"/>
                  </a:lnTo>
                  <a:lnTo>
                    <a:pt x="166" y="158"/>
                  </a:lnTo>
                  <a:lnTo>
                    <a:pt x="162" y="168"/>
                  </a:lnTo>
                  <a:lnTo>
                    <a:pt x="118" y="168"/>
                  </a:lnTo>
                  <a:lnTo>
                    <a:pt x="118" y="168"/>
                  </a:lnTo>
                  <a:lnTo>
                    <a:pt x="114" y="158"/>
                  </a:lnTo>
                  <a:lnTo>
                    <a:pt x="108" y="150"/>
                  </a:lnTo>
                  <a:lnTo>
                    <a:pt x="98" y="146"/>
                  </a:lnTo>
                  <a:lnTo>
                    <a:pt x="88" y="144"/>
                  </a:lnTo>
                  <a:lnTo>
                    <a:pt x="88" y="144"/>
                  </a:lnTo>
                  <a:lnTo>
                    <a:pt x="78" y="146"/>
                  </a:lnTo>
                  <a:lnTo>
                    <a:pt x="68" y="150"/>
                  </a:lnTo>
                  <a:lnTo>
                    <a:pt x="62" y="158"/>
                  </a:lnTo>
                  <a:lnTo>
                    <a:pt x="58" y="168"/>
                  </a:lnTo>
                  <a:lnTo>
                    <a:pt x="48" y="168"/>
                  </a:lnTo>
                  <a:lnTo>
                    <a:pt x="48" y="168"/>
                  </a:lnTo>
                  <a:lnTo>
                    <a:pt x="44" y="168"/>
                  </a:lnTo>
                  <a:lnTo>
                    <a:pt x="42" y="166"/>
                  </a:lnTo>
                  <a:lnTo>
                    <a:pt x="40" y="164"/>
                  </a:lnTo>
                  <a:lnTo>
                    <a:pt x="40" y="160"/>
                  </a:lnTo>
                  <a:lnTo>
                    <a:pt x="40" y="136"/>
                  </a:lnTo>
                  <a:lnTo>
                    <a:pt x="144" y="136"/>
                  </a:lnTo>
                  <a:lnTo>
                    <a:pt x="144" y="136"/>
                  </a:lnTo>
                  <a:lnTo>
                    <a:pt x="154" y="134"/>
                  </a:lnTo>
                  <a:lnTo>
                    <a:pt x="160" y="128"/>
                  </a:lnTo>
                  <a:lnTo>
                    <a:pt x="166" y="122"/>
                  </a:lnTo>
                  <a:lnTo>
                    <a:pt x="168" y="112"/>
                  </a:lnTo>
                  <a:lnTo>
                    <a:pt x="168" y="56"/>
                  </a:lnTo>
                  <a:lnTo>
                    <a:pt x="200" y="56"/>
                  </a:lnTo>
                  <a:lnTo>
                    <a:pt x="200" y="56"/>
                  </a:lnTo>
                  <a:lnTo>
                    <a:pt x="204" y="56"/>
                  </a:lnTo>
                  <a:lnTo>
                    <a:pt x="206" y="60"/>
                  </a:lnTo>
                  <a:lnTo>
                    <a:pt x="238" y="108"/>
                  </a:lnTo>
                  <a:lnTo>
                    <a:pt x="238" y="108"/>
                  </a:lnTo>
                  <a:lnTo>
                    <a:pt x="240" y="112"/>
                  </a:lnTo>
                  <a:lnTo>
                    <a:pt x="240" y="160"/>
                  </a:lnTo>
                  <a:close/>
                </a:path>
              </a:pathLst>
            </a:custGeom>
            <a:grpFill/>
            <a:ln w="9525">
              <a:noFill/>
              <a:round/>
            </a:ln>
          </p:spPr>
          <p:txBody>
            <a:bodyPr vert="horz" wrap="square" lIns="121920" tIns="60960" rIns="121920" bIns="60960" numCol="1" anchor="t" anchorCtr="0" compatLnSpc="1"/>
            <a:lstStyle/>
            <a:p>
              <a:endParaRPr lang="ar-SA" sz="1600"/>
            </a:p>
          </p:txBody>
        </p:sp>
      </p:grpSp>
      <p:grpSp>
        <p:nvGrpSpPr>
          <p:cNvPr id="25" name="Group 257"/>
          <p:cNvGrpSpPr/>
          <p:nvPr/>
        </p:nvGrpSpPr>
        <p:grpSpPr>
          <a:xfrm>
            <a:off x="3155199" y="2454916"/>
            <a:ext cx="158714" cy="229818"/>
            <a:chOff x="4838700" y="2774950"/>
            <a:chExt cx="279400" cy="406400"/>
          </a:xfrm>
          <a:solidFill>
            <a:schemeClr val="bg1"/>
          </a:solidFill>
        </p:grpSpPr>
        <p:sp>
          <p:nvSpPr>
            <p:cNvPr id="26" name="Freeform 60"/>
            <p:cNvSpPr>
              <a:spLocks noEditPoints="1"/>
            </p:cNvSpPr>
            <p:nvPr/>
          </p:nvSpPr>
          <p:spPr bwMode="auto">
            <a:xfrm>
              <a:off x="4838700" y="2774950"/>
              <a:ext cx="279400" cy="406400"/>
            </a:xfrm>
            <a:custGeom>
              <a:avLst/>
              <a:gdLst/>
              <a:ahLst/>
              <a:cxnLst>
                <a:cxn ang="0">
                  <a:pos x="88" y="0"/>
                </a:cxn>
                <a:cxn ang="0">
                  <a:pos x="54" y="6"/>
                </a:cxn>
                <a:cxn ang="0">
                  <a:pos x="26" y="26"/>
                </a:cxn>
                <a:cxn ang="0">
                  <a:pos x="6" y="54"/>
                </a:cxn>
                <a:cxn ang="0">
                  <a:pos x="0" y="88"/>
                </a:cxn>
                <a:cxn ang="0">
                  <a:pos x="2" y="100"/>
                </a:cxn>
                <a:cxn ang="0">
                  <a:pos x="16" y="138"/>
                </a:cxn>
                <a:cxn ang="0">
                  <a:pos x="40" y="184"/>
                </a:cxn>
                <a:cxn ang="0">
                  <a:pos x="50" y="214"/>
                </a:cxn>
                <a:cxn ang="0">
                  <a:pos x="62" y="246"/>
                </a:cxn>
                <a:cxn ang="0">
                  <a:pos x="76" y="254"/>
                </a:cxn>
                <a:cxn ang="0">
                  <a:pos x="88" y="256"/>
                </a:cxn>
                <a:cxn ang="0">
                  <a:pos x="108" y="252"/>
                </a:cxn>
                <a:cxn ang="0">
                  <a:pos x="118" y="238"/>
                </a:cxn>
                <a:cxn ang="0">
                  <a:pos x="136" y="184"/>
                </a:cxn>
                <a:cxn ang="0">
                  <a:pos x="146" y="162"/>
                </a:cxn>
                <a:cxn ang="0">
                  <a:pos x="172" y="112"/>
                </a:cxn>
                <a:cxn ang="0">
                  <a:pos x="176" y="88"/>
                </a:cxn>
                <a:cxn ang="0">
                  <a:pos x="174" y="70"/>
                </a:cxn>
                <a:cxn ang="0">
                  <a:pos x="160" y="38"/>
                </a:cxn>
                <a:cxn ang="0">
                  <a:pos x="138" y="16"/>
                </a:cxn>
                <a:cxn ang="0">
                  <a:pos x="106" y="2"/>
                </a:cxn>
                <a:cxn ang="0">
                  <a:pos x="108" y="218"/>
                </a:cxn>
                <a:cxn ang="0">
                  <a:pos x="70" y="222"/>
                </a:cxn>
                <a:cxn ang="0">
                  <a:pos x="64" y="208"/>
                </a:cxn>
                <a:cxn ang="0">
                  <a:pos x="114" y="200"/>
                </a:cxn>
                <a:cxn ang="0">
                  <a:pos x="112" y="208"/>
                </a:cxn>
                <a:cxn ang="0">
                  <a:pos x="108" y="218"/>
                </a:cxn>
                <a:cxn ang="0">
                  <a:pos x="62" y="200"/>
                </a:cxn>
                <a:cxn ang="0">
                  <a:pos x="120" y="184"/>
                </a:cxn>
                <a:cxn ang="0">
                  <a:pos x="116" y="192"/>
                </a:cxn>
                <a:cxn ang="0">
                  <a:pos x="88" y="240"/>
                </a:cxn>
                <a:cxn ang="0">
                  <a:pos x="82" y="240"/>
                </a:cxn>
                <a:cxn ang="0">
                  <a:pos x="76" y="236"/>
                </a:cxn>
                <a:cxn ang="0">
                  <a:pos x="106" y="226"/>
                </a:cxn>
                <a:cxn ang="0">
                  <a:pos x="102" y="234"/>
                </a:cxn>
                <a:cxn ang="0">
                  <a:pos x="94" y="240"/>
                </a:cxn>
                <a:cxn ang="0">
                  <a:pos x="126" y="168"/>
                </a:cxn>
                <a:cxn ang="0">
                  <a:pos x="50" y="168"/>
                </a:cxn>
                <a:cxn ang="0">
                  <a:pos x="38" y="142"/>
                </a:cxn>
                <a:cxn ang="0">
                  <a:pos x="18" y="100"/>
                </a:cxn>
                <a:cxn ang="0">
                  <a:pos x="16" y="88"/>
                </a:cxn>
                <a:cxn ang="0">
                  <a:pos x="22" y="60"/>
                </a:cxn>
                <a:cxn ang="0">
                  <a:pos x="38" y="38"/>
                </a:cxn>
                <a:cxn ang="0">
                  <a:pos x="60" y="22"/>
                </a:cxn>
                <a:cxn ang="0">
                  <a:pos x="88" y="16"/>
                </a:cxn>
                <a:cxn ang="0">
                  <a:pos x="102" y="18"/>
                </a:cxn>
                <a:cxn ang="0">
                  <a:pos x="128" y="28"/>
                </a:cxn>
                <a:cxn ang="0">
                  <a:pos x="148" y="48"/>
                </a:cxn>
                <a:cxn ang="0">
                  <a:pos x="158" y="74"/>
                </a:cxn>
                <a:cxn ang="0">
                  <a:pos x="160" y="88"/>
                </a:cxn>
                <a:cxn ang="0">
                  <a:pos x="154" y="114"/>
                </a:cxn>
                <a:cxn ang="0">
                  <a:pos x="138" y="142"/>
                </a:cxn>
              </a:cxnLst>
              <a:rect l="0" t="0" r="r" b="b"/>
              <a:pathLst>
                <a:path w="176" h="256">
                  <a:moveTo>
                    <a:pt x="88" y="0"/>
                  </a:moveTo>
                  <a:lnTo>
                    <a:pt x="88" y="0"/>
                  </a:lnTo>
                  <a:lnTo>
                    <a:pt x="70" y="2"/>
                  </a:lnTo>
                  <a:lnTo>
                    <a:pt x="54" y="6"/>
                  </a:lnTo>
                  <a:lnTo>
                    <a:pt x="38" y="16"/>
                  </a:lnTo>
                  <a:lnTo>
                    <a:pt x="26" y="26"/>
                  </a:lnTo>
                  <a:lnTo>
                    <a:pt x="16" y="38"/>
                  </a:lnTo>
                  <a:lnTo>
                    <a:pt x="6" y="54"/>
                  </a:lnTo>
                  <a:lnTo>
                    <a:pt x="2" y="70"/>
                  </a:lnTo>
                  <a:lnTo>
                    <a:pt x="0" y="88"/>
                  </a:lnTo>
                  <a:lnTo>
                    <a:pt x="0" y="88"/>
                  </a:lnTo>
                  <a:lnTo>
                    <a:pt x="2" y="100"/>
                  </a:lnTo>
                  <a:lnTo>
                    <a:pt x="4" y="112"/>
                  </a:lnTo>
                  <a:lnTo>
                    <a:pt x="16" y="138"/>
                  </a:lnTo>
                  <a:lnTo>
                    <a:pt x="30" y="162"/>
                  </a:lnTo>
                  <a:lnTo>
                    <a:pt x="40" y="184"/>
                  </a:lnTo>
                  <a:lnTo>
                    <a:pt x="40" y="184"/>
                  </a:lnTo>
                  <a:lnTo>
                    <a:pt x="50" y="214"/>
                  </a:lnTo>
                  <a:lnTo>
                    <a:pt x="58" y="238"/>
                  </a:lnTo>
                  <a:lnTo>
                    <a:pt x="62" y="246"/>
                  </a:lnTo>
                  <a:lnTo>
                    <a:pt x="68" y="252"/>
                  </a:lnTo>
                  <a:lnTo>
                    <a:pt x="76" y="254"/>
                  </a:lnTo>
                  <a:lnTo>
                    <a:pt x="88" y="256"/>
                  </a:lnTo>
                  <a:lnTo>
                    <a:pt x="88" y="256"/>
                  </a:lnTo>
                  <a:lnTo>
                    <a:pt x="100" y="254"/>
                  </a:lnTo>
                  <a:lnTo>
                    <a:pt x="108" y="252"/>
                  </a:lnTo>
                  <a:lnTo>
                    <a:pt x="114" y="246"/>
                  </a:lnTo>
                  <a:lnTo>
                    <a:pt x="118" y="238"/>
                  </a:lnTo>
                  <a:lnTo>
                    <a:pt x="126" y="214"/>
                  </a:lnTo>
                  <a:lnTo>
                    <a:pt x="136" y="184"/>
                  </a:lnTo>
                  <a:lnTo>
                    <a:pt x="136" y="184"/>
                  </a:lnTo>
                  <a:lnTo>
                    <a:pt x="146" y="162"/>
                  </a:lnTo>
                  <a:lnTo>
                    <a:pt x="160" y="138"/>
                  </a:lnTo>
                  <a:lnTo>
                    <a:pt x="172" y="112"/>
                  </a:lnTo>
                  <a:lnTo>
                    <a:pt x="174" y="100"/>
                  </a:lnTo>
                  <a:lnTo>
                    <a:pt x="176" y="88"/>
                  </a:lnTo>
                  <a:lnTo>
                    <a:pt x="176" y="88"/>
                  </a:lnTo>
                  <a:lnTo>
                    <a:pt x="174" y="70"/>
                  </a:lnTo>
                  <a:lnTo>
                    <a:pt x="170" y="54"/>
                  </a:lnTo>
                  <a:lnTo>
                    <a:pt x="160" y="38"/>
                  </a:lnTo>
                  <a:lnTo>
                    <a:pt x="150" y="26"/>
                  </a:lnTo>
                  <a:lnTo>
                    <a:pt x="138" y="16"/>
                  </a:lnTo>
                  <a:lnTo>
                    <a:pt x="122" y="6"/>
                  </a:lnTo>
                  <a:lnTo>
                    <a:pt x="106" y="2"/>
                  </a:lnTo>
                  <a:lnTo>
                    <a:pt x="88" y="0"/>
                  </a:lnTo>
                  <a:close/>
                  <a:moveTo>
                    <a:pt x="108" y="218"/>
                  </a:moveTo>
                  <a:lnTo>
                    <a:pt x="70" y="222"/>
                  </a:lnTo>
                  <a:lnTo>
                    <a:pt x="70" y="222"/>
                  </a:lnTo>
                  <a:lnTo>
                    <a:pt x="64" y="208"/>
                  </a:lnTo>
                  <a:lnTo>
                    <a:pt x="64" y="208"/>
                  </a:lnTo>
                  <a:lnTo>
                    <a:pt x="64" y="206"/>
                  </a:lnTo>
                  <a:lnTo>
                    <a:pt x="114" y="200"/>
                  </a:lnTo>
                  <a:lnTo>
                    <a:pt x="114" y="200"/>
                  </a:lnTo>
                  <a:lnTo>
                    <a:pt x="112" y="208"/>
                  </a:lnTo>
                  <a:lnTo>
                    <a:pt x="112" y="208"/>
                  </a:lnTo>
                  <a:lnTo>
                    <a:pt x="108" y="218"/>
                  </a:lnTo>
                  <a:close/>
                  <a:moveTo>
                    <a:pt x="62" y="200"/>
                  </a:moveTo>
                  <a:lnTo>
                    <a:pt x="62" y="200"/>
                  </a:lnTo>
                  <a:lnTo>
                    <a:pt x="56" y="184"/>
                  </a:lnTo>
                  <a:lnTo>
                    <a:pt x="120" y="184"/>
                  </a:lnTo>
                  <a:lnTo>
                    <a:pt x="120" y="184"/>
                  </a:lnTo>
                  <a:lnTo>
                    <a:pt x="116" y="192"/>
                  </a:lnTo>
                  <a:lnTo>
                    <a:pt x="62" y="200"/>
                  </a:lnTo>
                  <a:close/>
                  <a:moveTo>
                    <a:pt x="88" y="240"/>
                  </a:moveTo>
                  <a:lnTo>
                    <a:pt x="88" y="240"/>
                  </a:lnTo>
                  <a:lnTo>
                    <a:pt x="82" y="240"/>
                  </a:lnTo>
                  <a:lnTo>
                    <a:pt x="78" y="238"/>
                  </a:lnTo>
                  <a:lnTo>
                    <a:pt x="76" y="236"/>
                  </a:lnTo>
                  <a:lnTo>
                    <a:pt x="72" y="230"/>
                  </a:lnTo>
                  <a:lnTo>
                    <a:pt x="106" y="226"/>
                  </a:lnTo>
                  <a:lnTo>
                    <a:pt x="106" y="226"/>
                  </a:lnTo>
                  <a:lnTo>
                    <a:pt x="102" y="234"/>
                  </a:lnTo>
                  <a:lnTo>
                    <a:pt x="98" y="238"/>
                  </a:lnTo>
                  <a:lnTo>
                    <a:pt x="94" y="240"/>
                  </a:lnTo>
                  <a:lnTo>
                    <a:pt x="88" y="240"/>
                  </a:lnTo>
                  <a:close/>
                  <a:moveTo>
                    <a:pt x="126" y="168"/>
                  </a:moveTo>
                  <a:lnTo>
                    <a:pt x="50" y="168"/>
                  </a:lnTo>
                  <a:lnTo>
                    <a:pt x="50" y="168"/>
                  </a:lnTo>
                  <a:lnTo>
                    <a:pt x="38" y="142"/>
                  </a:lnTo>
                  <a:lnTo>
                    <a:pt x="38" y="142"/>
                  </a:lnTo>
                  <a:lnTo>
                    <a:pt x="22" y="114"/>
                  </a:lnTo>
                  <a:lnTo>
                    <a:pt x="18" y="100"/>
                  </a:lnTo>
                  <a:lnTo>
                    <a:pt x="16" y="88"/>
                  </a:lnTo>
                  <a:lnTo>
                    <a:pt x="16" y="88"/>
                  </a:lnTo>
                  <a:lnTo>
                    <a:pt x="18" y="74"/>
                  </a:lnTo>
                  <a:lnTo>
                    <a:pt x="22" y="60"/>
                  </a:lnTo>
                  <a:lnTo>
                    <a:pt x="28" y="48"/>
                  </a:lnTo>
                  <a:lnTo>
                    <a:pt x="38" y="38"/>
                  </a:lnTo>
                  <a:lnTo>
                    <a:pt x="48" y="28"/>
                  </a:lnTo>
                  <a:lnTo>
                    <a:pt x="60" y="22"/>
                  </a:lnTo>
                  <a:lnTo>
                    <a:pt x="74" y="18"/>
                  </a:lnTo>
                  <a:lnTo>
                    <a:pt x="88" y="16"/>
                  </a:lnTo>
                  <a:lnTo>
                    <a:pt x="88" y="16"/>
                  </a:lnTo>
                  <a:lnTo>
                    <a:pt x="102" y="18"/>
                  </a:lnTo>
                  <a:lnTo>
                    <a:pt x="116" y="22"/>
                  </a:lnTo>
                  <a:lnTo>
                    <a:pt x="128" y="28"/>
                  </a:lnTo>
                  <a:lnTo>
                    <a:pt x="138" y="38"/>
                  </a:lnTo>
                  <a:lnTo>
                    <a:pt x="148" y="48"/>
                  </a:lnTo>
                  <a:lnTo>
                    <a:pt x="154" y="60"/>
                  </a:lnTo>
                  <a:lnTo>
                    <a:pt x="158" y="74"/>
                  </a:lnTo>
                  <a:lnTo>
                    <a:pt x="160" y="88"/>
                  </a:lnTo>
                  <a:lnTo>
                    <a:pt x="160" y="88"/>
                  </a:lnTo>
                  <a:lnTo>
                    <a:pt x="158" y="100"/>
                  </a:lnTo>
                  <a:lnTo>
                    <a:pt x="154" y="114"/>
                  </a:lnTo>
                  <a:lnTo>
                    <a:pt x="138" y="142"/>
                  </a:lnTo>
                  <a:lnTo>
                    <a:pt x="138" y="142"/>
                  </a:lnTo>
                  <a:lnTo>
                    <a:pt x="126" y="168"/>
                  </a:lnTo>
                  <a:close/>
                </a:path>
              </a:pathLst>
            </a:custGeom>
            <a:grpFill/>
            <a:ln w="9525">
              <a:noFill/>
              <a:round/>
            </a:ln>
          </p:spPr>
          <p:txBody>
            <a:bodyPr vert="horz" wrap="square" lIns="121920" tIns="60960" rIns="121920" bIns="60960" numCol="1" anchor="t" anchorCtr="0" compatLnSpc="1"/>
            <a:lstStyle/>
            <a:p>
              <a:endParaRPr lang="ar-SA" sz="1600"/>
            </a:p>
          </p:txBody>
        </p:sp>
        <p:sp>
          <p:nvSpPr>
            <p:cNvPr id="27" name="Freeform 66"/>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close/>
                </a:path>
              </a:pathLst>
            </a:custGeom>
            <a:grpFill/>
            <a:ln w="9525">
              <a:noFill/>
              <a:round/>
            </a:ln>
          </p:spPr>
          <p:txBody>
            <a:bodyPr vert="horz" wrap="square" lIns="121920" tIns="60960" rIns="121920" bIns="60960" numCol="1" anchor="t" anchorCtr="0" compatLnSpc="1"/>
            <a:lstStyle/>
            <a:p>
              <a:endParaRPr lang="ar-SA" sz="1600"/>
            </a:p>
          </p:txBody>
        </p:sp>
        <p:sp>
          <p:nvSpPr>
            <p:cNvPr id="28" name="Freeform 67"/>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path>
              </a:pathLst>
            </a:custGeom>
            <a:grpFill/>
            <a:ln w="9525">
              <a:noFill/>
              <a:round/>
            </a:ln>
          </p:spPr>
          <p:txBody>
            <a:bodyPr vert="horz" wrap="square" lIns="121920" tIns="60960" rIns="121920" bIns="60960" numCol="1" anchor="t" anchorCtr="0" compatLnSpc="1"/>
            <a:lstStyle/>
            <a:p>
              <a:endParaRPr lang="ar-SA" sz="1600"/>
            </a:p>
          </p:txBody>
        </p:sp>
      </p:grpSp>
      <p:sp>
        <p:nvSpPr>
          <p:cNvPr id="41" name="Freeform 62"/>
          <p:cNvSpPr/>
          <p:nvPr/>
        </p:nvSpPr>
        <p:spPr>
          <a:xfrm>
            <a:off x="4369585" y="3337097"/>
            <a:ext cx="261957" cy="1094745"/>
          </a:xfrm>
          <a:custGeom>
            <a:avLst/>
            <a:gdLst>
              <a:gd name="connsiteX0" fmla="*/ 70702 w 314943"/>
              <a:gd name="connsiteY0" fmla="*/ 0 h 1322136"/>
              <a:gd name="connsiteX1" fmla="*/ 244242 w 314943"/>
              <a:gd name="connsiteY1" fmla="*/ 0 h 1322136"/>
              <a:gd name="connsiteX2" fmla="*/ 244242 w 314943"/>
              <a:gd name="connsiteY2" fmla="*/ 518712 h 1322136"/>
              <a:gd name="connsiteX3" fmla="*/ 262452 w 314943"/>
              <a:gd name="connsiteY3" fmla="*/ 518712 h 1322136"/>
              <a:gd name="connsiteX4" fmla="*/ 314943 w 314943"/>
              <a:gd name="connsiteY4" fmla="*/ 571203 h 1322136"/>
              <a:gd name="connsiteX5" fmla="*/ 314943 w 314943"/>
              <a:gd name="connsiteY5" fmla="*/ 1269645 h 1322136"/>
              <a:gd name="connsiteX6" fmla="*/ 262452 w 314943"/>
              <a:gd name="connsiteY6" fmla="*/ 1322136 h 1322136"/>
              <a:gd name="connsiteX7" fmla="*/ 52491 w 314943"/>
              <a:gd name="connsiteY7" fmla="*/ 1322136 h 1322136"/>
              <a:gd name="connsiteX8" fmla="*/ 0 w 314943"/>
              <a:gd name="connsiteY8" fmla="*/ 1269645 h 1322136"/>
              <a:gd name="connsiteX9" fmla="*/ 0 w 314943"/>
              <a:gd name="connsiteY9" fmla="*/ 571203 h 1322136"/>
              <a:gd name="connsiteX10" fmla="*/ 52491 w 314943"/>
              <a:gd name="connsiteY10" fmla="*/ 518712 h 1322136"/>
              <a:gd name="connsiteX11" fmla="*/ 70702 w 314943"/>
              <a:gd name="connsiteY11" fmla="*/ 518712 h 132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943" h="1322136">
                <a:moveTo>
                  <a:pt x="70702" y="0"/>
                </a:moveTo>
                <a:lnTo>
                  <a:pt x="244242" y="0"/>
                </a:lnTo>
                <a:lnTo>
                  <a:pt x="244242" y="518712"/>
                </a:lnTo>
                <a:lnTo>
                  <a:pt x="262452" y="518712"/>
                </a:lnTo>
                <a:cubicBezTo>
                  <a:pt x="291443" y="518712"/>
                  <a:pt x="314943" y="542212"/>
                  <a:pt x="314943" y="571203"/>
                </a:cubicBezTo>
                <a:lnTo>
                  <a:pt x="314943" y="1269645"/>
                </a:lnTo>
                <a:cubicBezTo>
                  <a:pt x="314943" y="1298636"/>
                  <a:pt x="291443" y="1322136"/>
                  <a:pt x="262452" y="1322136"/>
                </a:cubicBezTo>
                <a:lnTo>
                  <a:pt x="52491" y="1322136"/>
                </a:lnTo>
                <a:cubicBezTo>
                  <a:pt x="23501" y="1322136"/>
                  <a:pt x="0" y="1298636"/>
                  <a:pt x="0" y="1269645"/>
                </a:cubicBezTo>
                <a:lnTo>
                  <a:pt x="0" y="571203"/>
                </a:lnTo>
                <a:cubicBezTo>
                  <a:pt x="0" y="542212"/>
                  <a:pt x="23501" y="518712"/>
                  <a:pt x="52491" y="518712"/>
                </a:cubicBezTo>
                <a:lnTo>
                  <a:pt x="70702" y="518712"/>
                </a:lnTo>
                <a:close/>
              </a:path>
            </a:pathLst>
          </a:custGeom>
          <a:solidFill>
            <a:srgbClr val="1357AE"/>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1600"/>
          </a:p>
        </p:txBody>
      </p:sp>
      <p:sp>
        <p:nvSpPr>
          <p:cNvPr id="42" name="Rectangle 55"/>
          <p:cNvSpPr/>
          <p:nvPr/>
        </p:nvSpPr>
        <p:spPr>
          <a:xfrm>
            <a:off x="4370655" y="3860643"/>
            <a:ext cx="259818" cy="47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1600"/>
          </a:p>
        </p:txBody>
      </p:sp>
      <p:sp>
        <p:nvSpPr>
          <p:cNvPr id="43" name="Rectangle 56"/>
          <p:cNvSpPr/>
          <p:nvPr/>
        </p:nvSpPr>
        <p:spPr>
          <a:xfrm>
            <a:off x="4370655" y="4301874"/>
            <a:ext cx="259818" cy="47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1600"/>
          </a:p>
        </p:txBody>
      </p:sp>
      <p:sp>
        <p:nvSpPr>
          <p:cNvPr id="44" name="Freeform 41"/>
          <p:cNvSpPr/>
          <p:nvPr/>
        </p:nvSpPr>
        <p:spPr bwMode="auto">
          <a:xfrm>
            <a:off x="3696377" y="1770699"/>
            <a:ext cx="1608374" cy="1648110"/>
          </a:xfrm>
          <a:custGeom>
            <a:avLst/>
            <a:gdLst>
              <a:gd name="connsiteX0" fmla="*/ 703262 w 1406525"/>
              <a:gd name="connsiteY0" fmla="*/ 85725 h 1447800"/>
              <a:gd name="connsiteX1" fmla="*/ 87312 w 1406525"/>
              <a:gd name="connsiteY1" fmla="*/ 701675 h 1447800"/>
              <a:gd name="connsiteX2" fmla="*/ 703262 w 1406525"/>
              <a:gd name="connsiteY2" fmla="*/ 1317625 h 1447800"/>
              <a:gd name="connsiteX3" fmla="*/ 1319212 w 1406525"/>
              <a:gd name="connsiteY3" fmla="*/ 701675 h 1447800"/>
              <a:gd name="connsiteX4" fmla="*/ 703262 w 1406525"/>
              <a:gd name="connsiteY4" fmla="*/ 85725 h 1447800"/>
              <a:gd name="connsiteX5" fmla="*/ 702958 w 1406525"/>
              <a:gd name="connsiteY5" fmla="*/ 0 h 1447800"/>
              <a:gd name="connsiteX6" fmla="*/ 1406525 w 1406525"/>
              <a:gd name="connsiteY6" fmla="*/ 702001 h 1447800"/>
              <a:gd name="connsiteX7" fmla="*/ 938699 w 1406525"/>
              <a:gd name="connsiteY7" fmla="*/ 1363852 h 1447800"/>
              <a:gd name="connsiteX8" fmla="*/ 938699 w 1406525"/>
              <a:gd name="connsiteY8" fmla="*/ 1365677 h 1447800"/>
              <a:gd name="connsiteX9" fmla="*/ 709659 w 1406525"/>
              <a:gd name="connsiteY9" fmla="*/ 1447800 h 1447800"/>
              <a:gd name="connsiteX10" fmla="*/ 481228 w 1406525"/>
              <a:gd name="connsiteY10" fmla="*/ 1368110 h 1447800"/>
              <a:gd name="connsiteX11" fmla="*/ 0 w 1406525"/>
              <a:gd name="connsiteY11" fmla="*/ 702001 h 1447800"/>
              <a:gd name="connsiteX12" fmla="*/ 702958 w 1406525"/>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6525" h="1447800">
                <a:moveTo>
                  <a:pt x="703262" y="85725"/>
                </a:moveTo>
                <a:cubicBezTo>
                  <a:pt x="363082" y="85725"/>
                  <a:pt x="87312" y="361495"/>
                  <a:pt x="87312" y="701675"/>
                </a:cubicBezTo>
                <a:cubicBezTo>
                  <a:pt x="87312" y="1041855"/>
                  <a:pt x="363082" y="1317625"/>
                  <a:pt x="703262" y="1317625"/>
                </a:cubicBezTo>
                <a:cubicBezTo>
                  <a:pt x="1043442" y="1317625"/>
                  <a:pt x="1319212" y="1041855"/>
                  <a:pt x="1319212" y="701675"/>
                </a:cubicBezTo>
                <a:cubicBezTo>
                  <a:pt x="1319212" y="361495"/>
                  <a:pt x="1043442" y="85725"/>
                  <a:pt x="703262" y="85725"/>
                </a:cubicBezTo>
                <a:close/>
                <a:moveTo>
                  <a:pt x="702958" y="0"/>
                </a:moveTo>
                <a:cubicBezTo>
                  <a:pt x="1091595" y="0"/>
                  <a:pt x="1406525" y="313893"/>
                  <a:pt x="1406525" y="702001"/>
                </a:cubicBezTo>
                <a:cubicBezTo>
                  <a:pt x="1406525" y="1007377"/>
                  <a:pt x="1210988" y="1267129"/>
                  <a:pt x="938699" y="1363852"/>
                </a:cubicBezTo>
                <a:cubicBezTo>
                  <a:pt x="938699" y="1364460"/>
                  <a:pt x="938699" y="1365069"/>
                  <a:pt x="938699" y="1365677"/>
                </a:cubicBezTo>
                <a:cubicBezTo>
                  <a:pt x="938699" y="1410693"/>
                  <a:pt x="836362" y="1447800"/>
                  <a:pt x="709659" y="1447800"/>
                </a:cubicBezTo>
                <a:cubicBezTo>
                  <a:pt x="586001" y="1447800"/>
                  <a:pt x="485492" y="1412518"/>
                  <a:pt x="481228" y="1368110"/>
                </a:cubicBezTo>
                <a:cubicBezTo>
                  <a:pt x="201628" y="1275646"/>
                  <a:pt x="0" y="1012244"/>
                  <a:pt x="0" y="702001"/>
                </a:cubicBezTo>
                <a:cubicBezTo>
                  <a:pt x="0" y="313893"/>
                  <a:pt x="314930" y="0"/>
                  <a:pt x="702958" y="0"/>
                </a:cubicBezTo>
                <a:close/>
              </a:path>
            </a:pathLst>
          </a:custGeom>
          <a:solidFill>
            <a:srgbClr val="1357AE"/>
          </a:solidFill>
          <a:ln w="3175" cap="flat">
            <a:noFill/>
            <a:prstDash val="solid"/>
            <a:miter lim="800000"/>
          </a:ln>
        </p:spPr>
        <p:txBody>
          <a:bodyPr vert="horz" wrap="square" lIns="89855" tIns="44928" rIns="89855" bIns="44928" numCol="1" anchor="t" anchorCtr="0" compatLnSpc="1">
            <a:noAutofit/>
          </a:bodyPr>
          <a:lstStyle/>
          <a:p>
            <a:endParaRPr lang="en-US" sz="1600"/>
          </a:p>
        </p:txBody>
      </p:sp>
      <p:sp>
        <p:nvSpPr>
          <p:cNvPr id="45" name="Text Placeholder 2"/>
          <p:cNvSpPr txBox="1"/>
          <p:nvPr/>
        </p:nvSpPr>
        <p:spPr>
          <a:xfrm>
            <a:off x="5722043" y="1463669"/>
            <a:ext cx="1758967" cy="238647"/>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47" name="Text Placeholder 2"/>
          <p:cNvSpPr txBox="1"/>
          <p:nvPr/>
        </p:nvSpPr>
        <p:spPr>
          <a:xfrm>
            <a:off x="6012439" y="1771064"/>
            <a:ext cx="1758967" cy="238647"/>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b="1" dirty="0">
                <a:solidFill>
                  <a:srgbClr val="262626"/>
                </a:solidFill>
                <a:latin typeface="微软雅黑" panose="020B0503020204020204" pitchFamily="34" charset="-122"/>
                <a:ea typeface="微软雅黑" panose="020B0503020204020204" pitchFamily="34" charset="-122"/>
              </a:rPr>
              <a:t>《2016年全国法院民事商事审判工作会议纪要摘要（商事部分）》</a:t>
            </a:r>
          </a:p>
        </p:txBody>
      </p:sp>
      <p:sp>
        <p:nvSpPr>
          <p:cNvPr id="48" name="TextBox 61"/>
          <p:cNvSpPr txBox="1"/>
          <p:nvPr/>
        </p:nvSpPr>
        <p:spPr>
          <a:xfrm>
            <a:off x="6111484" y="2459927"/>
            <a:ext cx="2034773" cy="2400300"/>
          </a:xfrm>
          <a:prstGeom prst="rect">
            <a:avLst/>
          </a:prstGeom>
          <a:noFill/>
        </p:spPr>
        <p:txBody>
          <a:bodyPr wrap="square" lIns="0" tIns="0" rIns="0" bIns="0" rtlCol="0">
            <a:spAutoFit/>
          </a:bodyPr>
          <a:lstStyle/>
          <a:p>
            <a:r>
              <a:rPr lang="zh-CN" altLang="en-US" sz="1200" b="1" dirty="0">
                <a:solidFill>
                  <a:srgbClr val="262626"/>
                </a:solidFill>
                <a:latin typeface="楷体" pitchFamily="49" charset="-122"/>
                <a:ea typeface="楷体" pitchFamily="49" charset="-122"/>
                <a:cs typeface="Adobe Arabic" panose="02040503050201020203" pitchFamily="18" charset="-78"/>
              </a:rPr>
              <a:t>审理保险人向第三者主张权利的保险代位求偿权纠纷案件时，应正确区分保险合同法律关系与被保险人对第三者损害赔偿法律关系。 1.有证据证明保险人已向被保险人赔偿保险金的，</a:t>
            </a:r>
            <a:r>
              <a:rPr lang="zh-CN" altLang="en-US" sz="1200" b="1" dirty="0">
                <a:solidFill>
                  <a:srgbClr val="FF0000"/>
                </a:solidFill>
                <a:latin typeface="楷体" pitchFamily="49" charset="-122"/>
                <a:ea typeface="楷体" pitchFamily="49" charset="-122"/>
                <a:cs typeface="Adobe Arabic" panose="02040503050201020203" pitchFamily="18" charset="-78"/>
              </a:rPr>
              <a:t>法院应仅就被保险人与造成保险人事故的第三者之间的法律关系进行审理。保险人是否应当赔偿保险金以及赔偿金额是否有误，属于被保险人与保险人之间的保险合同纠纷，无需审理</a:t>
            </a:r>
            <a:r>
              <a:rPr lang="zh-CN" altLang="en-US" sz="1200" b="1" dirty="0">
                <a:solidFill>
                  <a:srgbClr val="262626"/>
                </a:solidFill>
                <a:latin typeface="楷体" pitchFamily="49" charset="-122"/>
                <a:ea typeface="楷体" pitchFamily="49" charset="-122"/>
                <a:cs typeface="Adobe Arabic" panose="02040503050201020203" pitchFamily="18" charset="-78"/>
              </a:rPr>
              <a:t>”。  </a:t>
            </a:r>
          </a:p>
        </p:txBody>
      </p:sp>
      <p:sp>
        <p:nvSpPr>
          <p:cNvPr id="51" name="Text Placeholder 2"/>
          <p:cNvSpPr txBox="1"/>
          <p:nvPr/>
        </p:nvSpPr>
        <p:spPr>
          <a:xfrm>
            <a:off x="3662937" y="2460283"/>
            <a:ext cx="1758967" cy="238647"/>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800" b="1" dirty="0">
                <a:solidFill>
                  <a:srgbClr val="262626"/>
                </a:solidFill>
                <a:latin typeface="Bebas Neue" panose="020B0606020202050201" pitchFamily="34" charset="0"/>
                <a:ea typeface="微软雅黑" panose="020B0503020204020204" pitchFamily="34" charset="-122"/>
              </a:rPr>
              <a:t>实质性审查</a:t>
            </a:r>
          </a:p>
        </p:txBody>
      </p:sp>
      <p:sp>
        <p:nvSpPr>
          <p:cNvPr id="52" name="Text Placeholder 2"/>
          <p:cNvSpPr txBox="1"/>
          <p:nvPr/>
        </p:nvSpPr>
        <p:spPr>
          <a:xfrm>
            <a:off x="1417785" y="1440066"/>
            <a:ext cx="1791433" cy="238646"/>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54" name="Text Placeholder 2"/>
          <p:cNvSpPr txBox="1"/>
          <p:nvPr/>
        </p:nvSpPr>
        <p:spPr>
          <a:xfrm>
            <a:off x="1104404" y="1778685"/>
            <a:ext cx="1791433" cy="238646"/>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b="1" dirty="0">
                <a:solidFill>
                  <a:srgbClr val="262626"/>
                </a:solidFill>
                <a:latin typeface="微软雅黑" panose="020B0503020204020204" pitchFamily="34" charset="-122"/>
                <a:ea typeface="微软雅黑" panose="020B0503020204020204" pitchFamily="34" charset="-122"/>
              </a:rPr>
              <a:t>《关于审理海上保险纠纷案件若干问题的规定》第14条</a:t>
            </a:r>
          </a:p>
        </p:txBody>
      </p:sp>
      <p:sp>
        <p:nvSpPr>
          <p:cNvPr id="55" name="TextBox 70"/>
          <p:cNvSpPr txBox="1"/>
          <p:nvPr/>
        </p:nvSpPr>
        <p:spPr>
          <a:xfrm>
            <a:off x="860868" y="2454846"/>
            <a:ext cx="2034774" cy="1508105"/>
          </a:xfrm>
          <a:prstGeom prst="rect">
            <a:avLst/>
          </a:prstGeom>
          <a:noFill/>
        </p:spPr>
        <p:txBody>
          <a:bodyPr wrap="square" lIns="0" tIns="0" rIns="0" bIns="0" rtlCol="0">
            <a:spAutoFit/>
          </a:bodyPr>
          <a:lstStyle/>
          <a:p>
            <a:pPr algn="l"/>
            <a:r>
              <a:rPr lang="zh-CN" altLang="en-US" sz="1400" b="1" dirty="0">
                <a:solidFill>
                  <a:srgbClr val="262626"/>
                </a:solidFill>
                <a:latin typeface="楷体" pitchFamily="49" charset="-122"/>
                <a:ea typeface="楷体" pitchFamily="49" charset="-122"/>
                <a:cs typeface="Adobe Arabic" panose="02040503050201020203" pitchFamily="18" charset="-78"/>
              </a:rPr>
              <a:t>“</a:t>
            </a:r>
            <a:r>
              <a:rPr lang="zh-CN" altLang="en-US" sz="1400" b="1" dirty="0">
                <a:solidFill>
                  <a:srgbClr val="FF0000"/>
                </a:solidFill>
                <a:latin typeface="楷体" pitchFamily="49" charset="-122"/>
                <a:ea typeface="楷体" pitchFamily="49" charset="-122"/>
                <a:cs typeface="Adobe Arabic" panose="02040503050201020203" pitchFamily="18" charset="-78"/>
              </a:rPr>
              <a:t>受理保险人行使代位请求赔偿权利纠纷案件的人民法院应当仅就造成保险事故的第三人与被保险人之间的法律关系进行审理。</a:t>
            </a:r>
            <a:r>
              <a:rPr lang="zh-CN" altLang="en-US" sz="1400" b="1" dirty="0">
                <a:solidFill>
                  <a:srgbClr val="262626"/>
                </a:solidFill>
                <a:latin typeface="楷体" pitchFamily="49" charset="-122"/>
                <a:ea typeface="楷体" pitchFamily="49" charset="-122"/>
                <a:cs typeface="Adobe Arabic" panose="02040503050201020203" pitchFamily="18" charset="-78"/>
              </a:rPr>
              <a:t>本规定自2007年1月1日起施行。2006年颁布。</a:t>
            </a:r>
          </a:p>
        </p:txBody>
      </p:sp>
      <p:sp>
        <p:nvSpPr>
          <p:cNvPr id="56" name="Text Placeholder 2"/>
          <p:cNvSpPr txBox="1"/>
          <p:nvPr/>
        </p:nvSpPr>
        <p:spPr>
          <a:xfrm>
            <a:off x="1523037" y="3231230"/>
            <a:ext cx="1791433" cy="238646"/>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58" name="文本框 57"/>
          <p:cNvSpPr txBox="1"/>
          <p:nvPr/>
        </p:nvSpPr>
        <p:spPr>
          <a:xfrm>
            <a:off x="-107822" y="71952"/>
            <a:ext cx="1146230" cy="706755"/>
          </a:xfrm>
          <a:prstGeom prst="rect">
            <a:avLst/>
          </a:prstGeom>
          <a:noFill/>
        </p:spPr>
        <p:txBody>
          <a:bodyPr vert="horz" wrap="square" rtlCol="0">
            <a:spAutoFit/>
          </a:bodyPr>
          <a:lstStyle/>
          <a:p>
            <a:pPr lvl="1"/>
            <a:r>
              <a:rPr lang="en-US" altLang="zh-CN" sz="4000" dirty="0">
                <a:solidFill>
                  <a:srgbClr val="1357AE"/>
                </a:solidFill>
                <a:latin typeface="方正兰亭准黑_GBK" panose="02000000000000000000" pitchFamily="2" charset="-122"/>
                <a:ea typeface="方正兰亭准黑_GBK" panose="02000000000000000000" pitchFamily="2" charset="-122"/>
              </a:rPr>
              <a:t>2</a:t>
            </a:r>
          </a:p>
        </p:txBody>
      </p:sp>
      <p:pic>
        <p:nvPicPr>
          <p:cNvPr id="59" name="图片 5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8442108">
            <a:off x="184947" y="348542"/>
            <a:ext cx="1168948" cy="590073"/>
          </a:xfrm>
          <a:prstGeom prst="rect">
            <a:avLst/>
          </a:prstGeom>
        </p:spPr>
      </p:pic>
      <p:cxnSp>
        <p:nvCxnSpPr>
          <p:cNvPr id="60" name="直接连接符 59"/>
          <p:cNvCxnSpPr/>
          <p:nvPr/>
        </p:nvCxnSpPr>
        <p:spPr>
          <a:xfrm flipV="1">
            <a:off x="342215" y="287970"/>
            <a:ext cx="324028" cy="432036"/>
          </a:xfrm>
          <a:prstGeom prst="line">
            <a:avLst/>
          </a:prstGeom>
          <a:ln w="12700">
            <a:solidFill>
              <a:srgbClr val="1357AE"/>
            </a:solidFill>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612238" y="319896"/>
            <a:ext cx="2507418" cy="400110"/>
          </a:xfrm>
          <a:prstGeom prst="rect">
            <a:avLst/>
          </a:prstGeom>
          <a:noFill/>
        </p:spPr>
        <p:txBody>
          <a:bodyPr vert="horz" wrap="none" rtlCol="0">
            <a:spAutoFit/>
          </a:bodyPr>
          <a:lstStyle/>
          <a:p>
            <a:r>
              <a:rPr lang="zh-CN" altLang="en-US" sz="2000" b="1" dirty="0">
                <a:solidFill>
                  <a:srgbClr val="1357AE"/>
                </a:solidFill>
                <a:latin typeface="黑体" pitchFamily="49" charset="-122"/>
                <a:ea typeface="黑体" pitchFamily="49" charset="-122"/>
              </a:rPr>
              <a:t>二、审判阶段之比较</a:t>
            </a:r>
          </a:p>
        </p:txBody>
      </p:sp>
      <p:sp>
        <p:nvSpPr>
          <p:cNvPr id="2" name="文本框 1"/>
          <p:cNvSpPr txBox="1"/>
          <p:nvPr/>
        </p:nvSpPr>
        <p:spPr>
          <a:xfrm>
            <a:off x="633095" y="757555"/>
            <a:ext cx="6742430" cy="584775"/>
          </a:xfrm>
          <a:prstGeom prst="rect">
            <a:avLst/>
          </a:prstGeom>
          <a:noFill/>
        </p:spPr>
        <p:txBody>
          <a:bodyPr wrap="square" rtlCol="0">
            <a:spAutoFit/>
          </a:bodyPr>
          <a:lstStyle/>
          <a:p>
            <a:r>
              <a:rPr sz="1600" b="1" dirty="0">
                <a:solidFill>
                  <a:srgbClr val="1357AE"/>
                </a:solidFill>
                <a:latin typeface="方正兰亭准黑_GBK" panose="02000000000000000000" pitchFamily="2" charset="-122"/>
                <a:ea typeface="方正兰亭准黑_GBK" panose="02000000000000000000" pitchFamily="2" charset="-122"/>
              </a:rPr>
              <a:t>（3）人民法院在审理代位求偿之诉时要不要对保险合同关系进行实质性的审查？</a:t>
            </a:r>
          </a:p>
        </p:txBody>
      </p:sp>
    </p:spTree>
  </p:cSld>
  <p:clrMapOvr>
    <a:masterClrMapping/>
  </p:clrMapOvr>
  <p:transition spd="slow" advTm="6359">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200"/>
                                        <p:tgtEl>
                                          <p:spTgt spid="6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1000"/>
                                        <p:tgtEl>
                                          <p:spTgt spid="58"/>
                                        </p:tgtEl>
                                      </p:cBhvr>
                                    </p:animEffect>
                                    <p:anim calcmode="lin" valueType="num">
                                      <p:cBhvr>
                                        <p:cTn id="12" dur="1000" fill="hold"/>
                                        <p:tgtEl>
                                          <p:spTgt spid="58"/>
                                        </p:tgtEl>
                                        <p:attrNameLst>
                                          <p:attrName>ppt_x</p:attrName>
                                        </p:attrNameLst>
                                      </p:cBhvr>
                                      <p:tavLst>
                                        <p:tav tm="0">
                                          <p:val>
                                            <p:strVal val="#ppt_x"/>
                                          </p:val>
                                        </p:tav>
                                        <p:tav tm="100000">
                                          <p:val>
                                            <p:strVal val="#ppt_x"/>
                                          </p:val>
                                        </p:tav>
                                      </p:tavLst>
                                    </p:anim>
                                    <p:anim calcmode="lin" valueType="num">
                                      <p:cBhvr>
                                        <p:cTn id="13" dur="1000" fill="hold"/>
                                        <p:tgtEl>
                                          <p:spTgt spid="5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1"/>
                                        </p:tgtEl>
                                        <p:attrNameLst>
                                          <p:attrName>ppt_y</p:attrName>
                                        </p:attrNameLst>
                                      </p:cBhvr>
                                      <p:tavLst>
                                        <p:tav tm="0">
                                          <p:val>
                                            <p:strVal val="#ppt_y"/>
                                          </p:val>
                                        </p:tav>
                                        <p:tav tm="100000">
                                          <p:val>
                                            <p:strVal val="#ppt_y"/>
                                          </p:val>
                                        </p:tav>
                                      </p:tavLst>
                                    </p:anim>
                                    <p:anim calcmode="lin" valueType="num">
                                      <p:cBhvr>
                                        <p:cTn id="19"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1"/>
                                        </p:tgtEl>
                                      </p:cBhvr>
                                    </p:animEffect>
                                  </p:childTnLst>
                                </p:cTn>
                              </p:par>
                            </p:childTnLst>
                          </p:cTn>
                        </p:par>
                        <p:par>
                          <p:cTn id="22" fill="hold">
                            <p:stCondLst>
                              <p:cond delay="209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61"/>
                                        </p:tgtEl>
                                      </p:cBhvr>
                                    </p:animEffect>
                                    <p:animScale>
                                      <p:cBhvr>
                                        <p:cTn id="25" dur="250" autoRev="1" fill="hold"/>
                                        <p:tgtEl>
                                          <p:spTgt spid="61"/>
                                        </p:tgtEl>
                                      </p:cBhvr>
                                      <p:by x="105000" y="105000"/>
                                    </p:animScale>
                                  </p:childTnLst>
                                </p:cTn>
                              </p:par>
                            </p:childTnLst>
                          </p:cTn>
                        </p:par>
                        <p:par>
                          <p:cTn id="26" fill="hold">
                            <p:stCondLst>
                              <p:cond delay="26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3600"/>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4600"/>
                            </p:stCondLst>
                            <p:childTnLst>
                              <p:par>
                                <p:cTn id="39" presetID="42"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56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6600"/>
                            </p:stCondLst>
                            <p:childTnLst>
                              <p:par>
                                <p:cTn id="51" presetID="42"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7600"/>
                            </p:stCondLst>
                            <p:childTnLst>
                              <p:par>
                                <p:cTn id="57" presetID="42" presetClass="entr" presetSubtype="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1000" fill="hold"/>
                                        <p:tgtEl>
                                          <p:spTgt spid="25"/>
                                        </p:tgtEl>
                                        <p:attrNameLst>
                                          <p:attrName>ppt_y</p:attrName>
                                        </p:attrNameLst>
                                      </p:cBhvr>
                                      <p:tavLst>
                                        <p:tav tm="0">
                                          <p:val>
                                            <p:strVal val="#ppt_y+.1"/>
                                          </p:val>
                                        </p:tav>
                                        <p:tav tm="100000">
                                          <p:val>
                                            <p:strVal val="#ppt_y"/>
                                          </p:val>
                                        </p:tav>
                                      </p:tavLst>
                                    </p:anim>
                                  </p:childTnLst>
                                </p:cTn>
                              </p:par>
                            </p:childTnLst>
                          </p:cTn>
                        </p:par>
                        <p:par>
                          <p:cTn id="62" fill="hold">
                            <p:stCondLst>
                              <p:cond delay="86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childTnLst>
                          </p:cTn>
                        </p:par>
                        <p:par>
                          <p:cTn id="68" fill="hold">
                            <p:stCondLst>
                              <p:cond delay="9600"/>
                            </p:stCondLst>
                            <p:childTnLst>
                              <p:par>
                                <p:cTn id="69" presetID="42"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000"/>
                                        <p:tgtEl>
                                          <p:spTgt spid="42"/>
                                        </p:tgtEl>
                                      </p:cBhvr>
                                    </p:animEffect>
                                    <p:anim calcmode="lin" valueType="num">
                                      <p:cBhvr>
                                        <p:cTn id="72" dur="1000" fill="hold"/>
                                        <p:tgtEl>
                                          <p:spTgt spid="42"/>
                                        </p:tgtEl>
                                        <p:attrNameLst>
                                          <p:attrName>ppt_x</p:attrName>
                                        </p:attrNameLst>
                                      </p:cBhvr>
                                      <p:tavLst>
                                        <p:tav tm="0">
                                          <p:val>
                                            <p:strVal val="#ppt_x"/>
                                          </p:val>
                                        </p:tav>
                                        <p:tav tm="100000">
                                          <p:val>
                                            <p:strVal val="#ppt_x"/>
                                          </p:val>
                                        </p:tav>
                                      </p:tavLst>
                                    </p:anim>
                                    <p:anim calcmode="lin" valueType="num">
                                      <p:cBhvr>
                                        <p:cTn id="73" dur="1000" fill="hold"/>
                                        <p:tgtEl>
                                          <p:spTgt spid="42"/>
                                        </p:tgtEl>
                                        <p:attrNameLst>
                                          <p:attrName>ppt_y</p:attrName>
                                        </p:attrNameLst>
                                      </p:cBhvr>
                                      <p:tavLst>
                                        <p:tav tm="0">
                                          <p:val>
                                            <p:strVal val="#ppt_y+.1"/>
                                          </p:val>
                                        </p:tav>
                                        <p:tav tm="100000">
                                          <p:val>
                                            <p:strVal val="#ppt_y"/>
                                          </p:val>
                                        </p:tav>
                                      </p:tavLst>
                                    </p:anim>
                                  </p:childTnLst>
                                </p:cTn>
                              </p:par>
                            </p:childTnLst>
                          </p:cTn>
                        </p:par>
                        <p:par>
                          <p:cTn id="74" fill="hold">
                            <p:stCondLst>
                              <p:cond delay="10600"/>
                            </p:stCondLst>
                            <p:childTnLst>
                              <p:par>
                                <p:cTn id="75" presetID="42" presetClass="entr" presetSubtype="0"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1000"/>
                                        <p:tgtEl>
                                          <p:spTgt spid="43"/>
                                        </p:tgtEl>
                                      </p:cBhvr>
                                    </p:animEffect>
                                    <p:anim calcmode="lin" valueType="num">
                                      <p:cBhvr>
                                        <p:cTn id="78" dur="1000" fill="hold"/>
                                        <p:tgtEl>
                                          <p:spTgt spid="43"/>
                                        </p:tgtEl>
                                        <p:attrNameLst>
                                          <p:attrName>ppt_x</p:attrName>
                                        </p:attrNameLst>
                                      </p:cBhvr>
                                      <p:tavLst>
                                        <p:tav tm="0">
                                          <p:val>
                                            <p:strVal val="#ppt_x"/>
                                          </p:val>
                                        </p:tav>
                                        <p:tav tm="100000">
                                          <p:val>
                                            <p:strVal val="#ppt_x"/>
                                          </p:val>
                                        </p:tav>
                                      </p:tavLst>
                                    </p:anim>
                                    <p:anim calcmode="lin" valueType="num">
                                      <p:cBhvr>
                                        <p:cTn id="79" dur="1000" fill="hold"/>
                                        <p:tgtEl>
                                          <p:spTgt spid="43"/>
                                        </p:tgtEl>
                                        <p:attrNameLst>
                                          <p:attrName>ppt_y</p:attrName>
                                        </p:attrNameLst>
                                      </p:cBhvr>
                                      <p:tavLst>
                                        <p:tav tm="0">
                                          <p:val>
                                            <p:strVal val="#ppt_y+.1"/>
                                          </p:val>
                                        </p:tav>
                                        <p:tav tm="100000">
                                          <p:val>
                                            <p:strVal val="#ppt_y"/>
                                          </p:val>
                                        </p:tav>
                                      </p:tavLst>
                                    </p:anim>
                                  </p:childTnLst>
                                </p:cTn>
                              </p:par>
                            </p:childTnLst>
                          </p:cTn>
                        </p:par>
                        <p:par>
                          <p:cTn id="80" fill="hold">
                            <p:stCondLst>
                              <p:cond delay="11600"/>
                            </p:stCondLst>
                            <p:childTnLst>
                              <p:par>
                                <p:cTn id="81" presetID="42" presetClass="entr" presetSubtype="0"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1000"/>
                                        <p:tgtEl>
                                          <p:spTgt spid="44"/>
                                        </p:tgtEl>
                                      </p:cBhvr>
                                    </p:animEffect>
                                    <p:anim calcmode="lin" valueType="num">
                                      <p:cBhvr>
                                        <p:cTn id="84" dur="1000" fill="hold"/>
                                        <p:tgtEl>
                                          <p:spTgt spid="44"/>
                                        </p:tgtEl>
                                        <p:attrNameLst>
                                          <p:attrName>ppt_x</p:attrName>
                                        </p:attrNameLst>
                                      </p:cBhvr>
                                      <p:tavLst>
                                        <p:tav tm="0">
                                          <p:val>
                                            <p:strVal val="#ppt_x"/>
                                          </p:val>
                                        </p:tav>
                                        <p:tav tm="100000">
                                          <p:val>
                                            <p:strVal val="#ppt_x"/>
                                          </p:val>
                                        </p:tav>
                                      </p:tavLst>
                                    </p:anim>
                                    <p:anim calcmode="lin" valueType="num">
                                      <p:cBhvr>
                                        <p:cTn id="85" dur="1000" fill="hold"/>
                                        <p:tgtEl>
                                          <p:spTgt spid="44"/>
                                        </p:tgtEl>
                                        <p:attrNameLst>
                                          <p:attrName>ppt_y</p:attrName>
                                        </p:attrNameLst>
                                      </p:cBhvr>
                                      <p:tavLst>
                                        <p:tav tm="0">
                                          <p:val>
                                            <p:strVal val="#ppt_y+.1"/>
                                          </p:val>
                                        </p:tav>
                                        <p:tav tm="100000">
                                          <p:val>
                                            <p:strVal val="#ppt_y"/>
                                          </p:val>
                                        </p:tav>
                                      </p:tavLst>
                                    </p:anim>
                                  </p:childTnLst>
                                </p:cTn>
                              </p:par>
                            </p:childTnLst>
                          </p:cTn>
                        </p:par>
                        <p:par>
                          <p:cTn id="86" fill="hold">
                            <p:stCondLst>
                              <p:cond delay="12600"/>
                            </p:stCondLst>
                            <p:childTnLst>
                              <p:par>
                                <p:cTn id="87" presetID="42" presetClass="entr" presetSubtype="0" fill="hold" grpId="0"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1000"/>
                                        <p:tgtEl>
                                          <p:spTgt spid="51"/>
                                        </p:tgtEl>
                                      </p:cBhvr>
                                    </p:animEffect>
                                    <p:anim calcmode="lin" valueType="num">
                                      <p:cBhvr>
                                        <p:cTn id="90" dur="1000" fill="hold"/>
                                        <p:tgtEl>
                                          <p:spTgt spid="51"/>
                                        </p:tgtEl>
                                        <p:attrNameLst>
                                          <p:attrName>ppt_x</p:attrName>
                                        </p:attrNameLst>
                                      </p:cBhvr>
                                      <p:tavLst>
                                        <p:tav tm="0">
                                          <p:val>
                                            <p:strVal val="#ppt_x"/>
                                          </p:val>
                                        </p:tav>
                                        <p:tav tm="100000">
                                          <p:val>
                                            <p:strVal val="#ppt_x"/>
                                          </p:val>
                                        </p:tav>
                                      </p:tavLst>
                                    </p:anim>
                                    <p:anim calcmode="lin" valueType="num">
                                      <p:cBhvr>
                                        <p:cTn id="91" dur="1000" fill="hold"/>
                                        <p:tgtEl>
                                          <p:spTgt spid="51"/>
                                        </p:tgtEl>
                                        <p:attrNameLst>
                                          <p:attrName>ppt_y</p:attrName>
                                        </p:attrNameLst>
                                      </p:cBhvr>
                                      <p:tavLst>
                                        <p:tav tm="0">
                                          <p:val>
                                            <p:strVal val="#ppt_y+.1"/>
                                          </p:val>
                                        </p:tav>
                                        <p:tav tm="100000">
                                          <p:val>
                                            <p:strVal val="#ppt_y"/>
                                          </p:val>
                                        </p:tav>
                                      </p:tavLst>
                                    </p:anim>
                                  </p:childTnLst>
                                </p:cTn>
                              </p:par>
                            </p:childTnLst>
                          </p:cTn>
                        </p:par>
                        <p:par>
                          <p:cTn id="92" fill="hold">
                            <p:stCondLst>
                              <p:cond delay="13600"/>
                            </p:stCondLst>
                            <p:childTnLst>
                              <p:par>
                                <p:cTn id="93" presetID="10"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500"/>
                                        <p:tgtEl>
                                          <p:spTgt spid="52"/>
                                        </p:tgtEl>
                                      </p:cBhvr>
                                    </p:animEffect>
                                  </p:childTnLst>
                                </p:cTn>
                              </p:par>
                            </p:childTnLst>
                          </p:cTn>
                        </p:par>
                        <p:par>
                          <p:cTn id="96" fill="hold">
                            <p:stCondLst>
                              <p:cond delay="141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500"/>
                                        <p:tgtEl>
                                          <p:spTgt spid="54"/>
                                        </p:tgtEl>
                                      </p:cBhvr>
                                    </p:animEffect>
                                  </p:childTnLst>
                                </p:cTn>
                              </p:par>
                            </p:childTnLst>
                          </p:cTn>
                        </p:par>
                        <p:par>
                          <p:cTn id="100" fill="hold">
                            <p:stCondLst>
                              <p:cond delay="14600"/>
                            </p:stCondLst>
                            <p:childTnLst>
                              <p:par>
                                <p:cTn id="101" presetID="10" presetClass="entr" presetSubtype="0"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500"/>
                                        <p:tgtEl>
                                          <p:spTgt spid="55"/>
                                        </p:tgtEl>
                                      </p:cBhvr>
                                    </p:animEffect>
                                  </p:childTnLst>
                                </p:cTn>
                              </p:par>
                            </p:childTnLst>
                          </p:cTn>
                        </p:par>
                        <p:par>
                          <p:cTn id="104" fill="hold">
                            <p:stCondLst>
                              <p:cond delay="15100"/>
                            </p:stCondLst>
                            <p:childTnLst>
                              <p:par>
                                <p:cTn id="105" presetID="10" presetClass="entr" presetSubtype="0"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childTnLst>
                          </p:cTn>
                        </p:par>
                        <p:par>
                          <p:cTn id="108" fill="hold">
                            <p:stCondLst>
                              <p:cond delay="15600"/>
                            </p:stCondLst>
                            <p:childTnLst>
                              <p:par>
                                <p:cTn id="109" presetID="10" presetClass="entr" presetSubtype="0" fill="hold" grpId="0" nodeType="after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500"/>
                                        <p:tgtEl>
                                          <p:spTgt spid="47"/>
                                        </p:tgtEl>
                                      </p:cBhvr>
                                    </p:animEffect>
                                  </p:childTnLst>
                                </p:cTn>
                              </p:par>
                            </p:childTnLst>
                          </p:cTn>
                        </p:par>
                        <p:par>
                          <p:cTn id="112" fill="hold">
                            <p:stCondLst>
                              <p:cond delay="16100"/>
                            </p:stCondLst>
                            <p:childTnLst>
                              <p:par>
                                <p:cTn id="113" presetID="10" presetClass="entr" presetSubtype="0" fill="hold" grpId="0" nodeType="after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500"/>
                                        <p:tgtEl>
                                          <p:spTgt spid="48"/>
                                        </p:tgtEl>
                                      </p:cBhvr>
                                    </p:animEffect>
                                  </p:childTnLst>
                                </p:cTn>
                              </p:par>
                            </p:childTnLst>
                          </p:cTn>
                        </p:par>
                        <p:par>
                          <p:cTn id="116" fill="hold">
                            <p:stCondLst>
                              <p:cond delay="16600"/>
                            </p:stCondLst>
                            <p:childTnLst>
                              <p:par>
                                <p:cTn id="117" presetID="10" presetClass="entr" presetSubtype="0" fill="hold" grpId="0" nodeType="after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41" grpId="0" bldLvl="0" animBg="1"/>
      <p:bldP spid="42" grpId="0" bldLvl="0" animBg="1"/>
      <p:bldP spid="43" grpId="0" bldLvl="0" animBg="1"/>
      <p:bldP spid="44" grpId="0" bldLvl="0" animBg="1"/>
      <p:bldP spid="45" grpId="0"/>
      <p:bldP spid="47" grpId="0"/>
      <p:bldP spid="48" grpId="0"/>
      <p:bldP spid="51" grpId="0"/>
      <p:bldP spid="52" grpId="0"/>
      <p:bldP spid="54" grpId="0"/>
      <p:bldP spid="55" grpId="0"/>
      <p:bldP spid="56" grpId="0"/>
      <p:bldP spid="58" grpId="0"/>
      <p:bldP spid="61" grpId="0"/>
      <p:bldP spid="6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9"/>
          <p:cNvGrpSpPr/>
          <p:nvPr/>
        </p:nvGrpSpPr>
        <p:grpSpPr>
          <a:xfrm>
            <a:off x="1581829" y="853592"/>
            <a:ext cx="1766293" cy="1758330"/>
            <a:chOff x="953424" y="1486519"/>
            <a:chExt cx="2228412" cy="2228408"/>
          </a:xfrm>
          <a:solidFill>
            <a:srgbClr val="1357AE"/>
          </a:solidFill>
        </p:grpSpPr>
        <p:sp>
          <p:nvSpPr>
            <p:cNvPr id="9" name="Freeform 4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algn="ctr" defTabSz="1310005">
                <a:lnSpc>
                  <a:spcPct val="90000"/>
                </a:lnSpc>
                <a:spcAft>
                  <a:spcPct val="35000"/>
                </a:spcAft>
                <a:defRPr/>
              </a:pPr>
              <a:endParaRPr lang="en-US" sz="2900" kern="0" dirty="0">
                <a:solidFill>
                  <a:srgbClr val="FFFFFF"/>
                </a:solidFill>
                <a:latin typeface="Arial" panose="020B0604020202020204"/>
              </a:endParaRPr>
            </a:p>
          </p:txBody>
        </p:sp>
        <p:sp>
          <p:nvSpPr>
            <p:cNvPr id="10" name="Oval 48"/>
            <p:cNvSpPr/>
            <p:nvPr/>
          </p:nvSpPr>
          <p:spPr>
            <a:xfrm>
              <a:off x="1376346" y="1909439"/>
              <a:ext cx="1382568" cy="1382568"/>
            </a:xfrm>
            <a:prstGeom prst="ellipse">
              <a:avLst/>
            </a:prstGeom>
            <a:grpFill/>
            <a:ln w="76200" cap="flat" cmpd="sng" algn="ctr">
              <a:solidFill>
                <a:srgbClr val="FFFFFF"/>
              </a:solidFill>
              <a:prstDash val="solid"/>
            </a:ln>
            <a:effectLst/>
          </p:spPr>
          <p:txBody>
            <a:bodyPr rtlCol="0" anchor="ctr"/>
            <a:lstStyle/>
            <a:p>
              <a:pPr algn="ctr" defTabSz="1013460">
                <a:defRPr/>
              </a:pPr>
              <a:endParaRPr lang="en-US" sz="3500" kern="0" dirty="0">
                <a:solidFill>
                  <a:srgbClr val="FFFFFF"/>
                </a:solidFill>
                <a:latin typeface="Arial" panose="020B0604020202020204"/>
              </a:endParaRPr>
            </a:p>
          </p:txBody>
        </p:sp>
      </p:grpSp>
      <p:grpSp>
        <p:nvGrpSpPr>
          <p:cNvPr id="11" name="Group 50"/>
          <p:cNvGrpSpPr/>
          <p:nvPr/>
        </p:nvGrpSpPr>
        <p:grpSpPr>
          <a:xfrm>
            <a:off x="3331587" y="891263"/>
            <a:ext cx="1225737" cy="1220210"/>
            <a:chOff x="953424" y="1486519"/>
            <a:chExt cx="2228412" cy="2228408"/>
          </a:xfrm>
          <a:solidFill>
            <a:srgbClr val="1357AE"/>
          </a:solidFill>
        </p:grpSpPr>
        <p:sp>
          <p:nvSpPr>
            <p:cNvPr id="12" name="Freeform 5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algn="ctr" defTabSz="1310005">
                <a:lnSpc>
                  <a:spcPct val="90000"/>
                </a:lnSpc>
                <a:spcAft>
                  <a:spcPct val="35000"/>
                </a:spcAft>
                <a:defRPr/>
              </a:pPr>
              <a:endParaRPr lang="en-US" sz="2900" kern="0" dirty="0">
                <a:solidFill>
                  <a:srgbClr val="FFFFFF"/>
                </a:solidFill>
                <a:latin typeface="Arial" panose="020B0604020202020204"/>
              </a:endParaRPr>
            </a:p>
          </p:txBody>
        </p:sp>
        <p:sp>
          <p:nvSpPr>
            <p:cNvPr id="13" name="Oval 52"/>
            <p:cNvSpPr/>
            <p:nvPr/>
          </p:nvSpPr>
          <p:spPr>
            <a:xfrm>
              <a:off x="1376346" y="1909439"/>
              <a:ext cx="1382568" cy="1382568"/>
            </a:xfrm>
            <a:prstGeom prst="ellipse">
              <a:avLst/>
            </a:prstGeom>
            <a:grpFill/>
            <a:ln w="57150" cap="flat" cmpd="sng" algn="ctr">
              <a:solidFill>
                <a:srgbClr val="FFFFFF"/>
              </a:solidFill>
              <a:prstDash val="solid"/>
            </a:ln>
            <a:effectLst/>
          </p:spPr>
          <p:txBody>
            <a:bodyPr rtlCol="0" anchor="ctr"/>
            <a:lstStyle/>
            <a:p>
              <a:pPr algn="ctr" defTabSz="1013460">
                <a:defRPr/>
              </a:pPr>
              <a:endParaRPr lang="en-US" sz="3100" kern="0" dirty="0">
                <a:solidFill>
                  <a:srgbClr val="FFFFFF"/>
                </a:solidFill>
                <a:latin typeface="Arial" panose="020B0604020202020204"/>
              </a:endParaRPr>
            </a:p>
          </p:txBody>
        </p:sp>
      </p:grpSp>
      <p:grpSp>
        <p:nvGrpSpPr>
          <p:cNvPr id="14" name="Group 53"/>
          <p:cNvGrpSpPr/>
          <p:nvPr/>
        </p:nvGrpSpPr>
        <p:grpSpPr>
          <a:xfrm>
            <a:off x="4497012" y="853592"/>
            <a:ext cx="1766293" cy="1758330"/>
            <a:chOff x="953424" y="1486519"/>
            <a:chExt cx="2228412" cy="2228408"/>
          </a:xfrm>
          <a:solidFill>
            <a:srgbClr val="4478BD"/>
          </a:solidFill>
        </p:grpSpPr>
        <p:sp>
          <p:nvSpPr>
            <p:cNvPr id="15" name="Freeform 5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algn="ctr" defTabSz="1310005">
                <a:lnSpc>
                  <a:spcPct val="90000"/>
                </a:lnSpc>
                <a:spcAft>
                  <a:spcPct val="35000"/>
                </a:spcAft>
                <a:defRPr/>
              </a:pPr>
              <a:endParaRPr lang="en-US" sz="2900" kern="0" dirty="0">
                <a:solidFill>
                  <a:srgbClr val="FFFFFF"/>
                </a:solidFill>
                <a:latin typeface="Arial" panose="020B0604020202020204"/>
              </a:endParaRPr>
            </a:p>
          </p:txBody>
        </p:sp>
        <p:sp>
          <p:nvSpPr>
            <p:cNvPr id="16" name="Oval 55"/>
            <p:cNvSpPr/>
            <p:nvPr/>
          </p:nvSpPr>
          <p:spPr>
            <a:xfrm>
              <a:off x="1376346" y="1909439"/>
              <a:ext cx="1382568" cy="1382568"/>
            </a:xfrm>
            <a:prstGeom prst="ellipse">
              <a:avLst/>
            </a:prstGeom>
            <a:grpFill/>
            <a:ln w="76200" cap="flat" cmpd="sng" algn="ctr">
              <a:solidFill>
                <a:srgbClr val="FFFFFF"/>
              </a:solidFill>
              <a:prstDash val="solid"/>
            </a:ln>
            <a:effectLst/>
          </p:spPr>
          <p:txBody>
            <a:bodyPr rtlCol="0" anchor="ctr"/>
            <a:lstStyle/>
            <a:p>
              <a:pPr algn="ctr" defTabSz="1013460">
                <a:defRPr/>
              </a:pPr>
              <a:endParaRPr lang="en-US" sz="3500" kern="0" dirty="0">
                <a:solidFill>
                  <a:srgbClr val="FFFFFF"/>
                </a:solidFill>
                <a:latin typeface="Arial" panose="020B0604020202020204"/>
              </a:endParaRPr>
            </a:p>
          </p:txBody>
        </p:sp>
      </p:grpSp>
      <p:grpSp>
        <p:nvGrpSpPr>
          <p:cNvPr id="17" name="Group 56"/>
          <p:cNvGrpSpPr/>
          <p:nvPr/>
        </p:nvGrpSpPr>
        <p:grpSpPr>
          <a:xfrm>
            <a:off x="6193560" y="891263"/>
            <a:ext cx="1225737" cy="1220210"/>
            <a:chOff x="953424" y="1486519"/>
            <a:chExt cx="2228412" cy="2228408"/>
          </a:xfrm>
          <a:solidFill>
            <a:srgbClr val="4478BD"/>
          </a:solidFill>
        </p:grpSpPr>
        <p:sp>
          <p:nvSpPr>
            <p:cNvPr id="18" name="Freeform 5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algn="ctr" defTabSz="1310005">
                <a:lnSpc>
                  <a:spcPct val="90000"/>
                </a:lnSpc>
                <a:spcAft>
                  <a:spcPct val="35000"/>
                </a:spcAft>
                <a:defRPr/>
              </a:pPr>
              <a:endParaRPr lang="en-US" sz="2900" kern="0" dirty="0">
                <a:solidFill>
                  <a:srgbClr val="FFFFFF"/>
                </a:solidFill>
                <a:latin typeface="Arial" panose="020B0604020202020204"/>
              </a:endParaRPr>
            </a:p>
          </p:txBody>
        </p:sp>
        <p:sp>
          <p:nvSpPr>
            <p:cNvPr id="19" name="Oval 58"/>
            <p:cNvSpPr/>
            <p:nvPr/>
          </p:nvSpPr>
          <p:spPr>
            <a:xfrm>
              <a:off x="1376346" y="1909439"/>
              <a:ext cx="1382568" cy="1382568"/>
            </a:xfrm>
            <a:prstGeom prst="ellipse">
              <a:avLst/>
            </a:prstGeom>
            <a:grpFill/>
            <a:ln w="57150" cap="flat" cmpd="sng" algn="ctr">
              <a:solidFill>
                <a:srgbClr val="FFFFFF"/>
              </a:solidFill>
              <a:prstDash val="solid"/>
            </a:ln>
            <a:effectLst/>
          </p:spPr>
          <p:txBody>
            <a:bodyPr rtlCol="0" anchor="ctr"/>
            <a:lstStyle/>
            <a:p>
              <a:pPr algn="ctr" defTabSz="1013460">
                <a:defRPr/>
              </a:pPr>
              <a:endParaRPr lang="en-US" sz="3100" kern="0" dirty="0">
                <a:solidFill>
                  <a:srgbClr val="FFFFFF"/>
                </a:solidFill>
                <a:latin typeface="Arial" panose="020B0604020202020204"/>
              </a:endParaRPr>
            </a:p>
          </p:txBody>
        </p:sp>
      </p:grpSp>
      <p:sp>
        <p:nvSpPr>
          <p:cNvPr id="20" name="Arc 61"/>
          <p:cNvSpPr/>
          <p:nvPr/>
        </p:nvSpPr>
        <p:spPr>
          <a:xfrm rot="19051047">
            <a:off x="2625792" y="613122"/>
            <a:ext cx="1296993" cy="1291148"/>
          </a:xfrm>
          <a:prstGeom prst="arc">
            <a:avLst/>
          </a:prstGeom>
          <a:noFill/>
          <a:ln w="28575" cap="flat" cmpd="sng" algn="ctr">
            <a:solidFill>
              <a:srgbClr val="FFFFFF">
                <a:lumMod val="65000"/>
              </a:srgbClr>
            </a:solidFill>
            <a:prstDash val="sysDot"/>
            <a:tailEnd type="stealth"/>
          </a:ln>
          <a:effectLst/>
        </p:spPr>
        <p:txBody>
          <a:bodyPr lIns="67391" tIns="33696" rIns="67391" bIns="33696" rtlCol="0" anchor="ctr"/>
          <a:lstStyle/>
          <a:p>
            <a:pPr algn="ctr" defTabSz="1013460">
              <a:defRPr/>
            </a:pPr>
            <a:endParaRPr lang="en-US" sz="2000" kern="0">
              <a:solidFill>
                <a:srgbClr val="262626"/>
              </a:solidFill>
              <a:latin typeface="Arial" panose="020B0604020202020204"/>
            </a:endParaRPr>
          </a:p>
        </p:txBody>
      </p:sp>
      <p:sp>
        <p:nvSpPr>
          <p:cNvPr id="21" name="Arc 62"/>
          <p:cNvSpPr/>
          <p:nvPr/>
        </p:nvSpPr>
        <p:spPr>
          <a:xfrm rot="19051047">
            <a:off x="5450728" y="626463"/>
            <a:ext cx="1296993" cy="1291148"/>
          </a:xfrm>
          <a:prstGeom prst="arc">
            <a:avLst/>
          </a:prstGeom>
          <a:noFill/>
          <a:ln w="28575" cap="flat" cmpd="sng" algn="ctr">
            <a:solidFill>
              <a:srgbClr val="FFFFFF">
                <a:lumMod val="65000"/>
              </a:srgbClr>
            </a:solidFill>
            <a:prstDash val="sysDot"/>
            <a:tailEnd type="stealth"/>
          </a:ln>
          <a:effectLst/>
        </p:spPr>
        <p:txBody>
          <a:bodyPr lIns="67391" tIns="33696" rIns="67391" bIns="33696" rtlCol="0" anchor="ctr"/>
          <a:lstStyle/>
          <a:p>
            <a:pPr algn="ctr" defTabSz="1013460">
              <a:defRPr/>
            </a:pPr>
            <a:endParaRPr lang="en-US" sz="2000" kern="0">
              <a:solidFill>
                <a:srgbClr val="262626"/>
              </a:solidFill>
              <a:latin typeface="Arial" panose="020B0604020202020204"/>
            </a:endParaRPr>
          </a:p>
        </p:txBody>
      </p:sp>
      <p:sp>
        <p:nvSpPr>
          <p:cNvPr id="22" name="Arc 63"/>
          <p:cNvSpPr/>
          <p:nvPr/>
        </p:nvSpPr>
        <p:spPr>
          <a:xfrm rot="3261709" flipV="1">
            <a:off x="3677111" y="1260869"/>
            <a:ext cx="1291148" cy="1296993"/>
          </a:xfrm>
          <a:prstGeom prst="arc">
            <a:avLst/>
          </a:prstGeom>
          <a:noFill/>
          <a:ln w="28575" cap="flat" cmpd="sng" algn="ctr">
            <a:solidFill>
              <a:srgbClr val="FFFFFF">
                <a:lumMod val="65000"/>
              </a:srgbClr>
            </a:solidFill>
            <a:prstDash val="sysDot"/>
            <a:tailEnd type="stealth"/>
          </a:ln>
          <a:effectLst/>
        </p:spPr>
        <p:txBody>
          <a:bodyPr lIns="67391" tIns="33696" rIns="67391" bIns="33696" rtlCol="0" anchor="ctr"/>
          <a:lstStyle/>
          <a:p>
            <a:pPr algn="ctr" defTabSz="1013460">
              <a:defRPr/>
            </a:pPr>
            <a:endParaRPr lang="en-US" sz="2000" kern="0">
              <a:solidFill>
                <a:srgbClr val="262626"/>
              </a:solidFill>
              <a:latin typeface="Arial" panose="020B0604020202020204"/>
            </a:endParaRPr>
          </a:p>
        </p:txBody>
      </p:sp>
      <p:sp>
        <p:nvSpPr>
          <p:cNvPr id="23" name="Freeform 152"/>
          <p:cNvSpPr>
            <a:spLocks noEditPoints="1"/>
          </p:cNvSpPr>
          <p:nvPr/>
        </p:nvSpPr>
        <p:spPr bwMode="auto">
          <a:xfrm>
            <a:off x="6632321" y="1341196"/>
            <a:ext cx="348213" cy="320345"/>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24" name="Freeform 42"/>
          <p:cNvSpPr>
            <a:spLocks noEditPoints="1"/>
          </p:cNvSpPr>
          <p:nvPr/>
        </p:nvSpPr>
        <p:spPr bwMode="auto">
          <a:xfrm>
            <a:off x="2229034" y="1530584"/>
            <a:ext cx="471884" cy="40434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25" name="Freeform 144"/>
          <p:cNvSpPr>
            <a:spLocks noEditPoints="1"/>
          </p:cNvSpPr>
          <p:nvPr/>
        </p:nvSpPr>
        <p:spPr bwMode="auto">
          <a:xfrm>
            <a:off x="3732861" y="1303977"/>
            <a:ext cx="424075" cy="327448"/>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26" name="Freeform 234"/>
          <p:cNvSpPr/>
          <p:nvPr/>
        </p:nvSpPr>
        <p:spPr bwMode="auto">
          <a:xfrm>
            <a:off x="5152798" y="1457708"/>
            <a:ext cx="502741" cy="507286"/>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grpSp>
        <p:nvGrpSpPr>
          <p:cNvPr id="30" name="组合 29"/>
          <p:cNvGrpSpPr/>
          <p:nvPr/>
        </p:nvGrpSpPr>
        <p:grpSpPr>
          <a:xfrm>
            <a:off x="1125994" y="2751761"/>
            <a:ext cx="7089775" cy="1643380"/>
            <a:chOff x="-2014422" y="4537710"/>
            <a:chExt cx="9603081" cy="2236034"/>
          </a:xfrm>
        </p:grpSpPr>
        <p:sp>
          <p:nvSpPr>
            <p:cNvPr id="31" name="矩形 57"/>
            <p:cNvSpPr>
              <a:spLocks noChangeArrowheads="1"/>
            </p:cNvSpPr>
            <p:nvPr/>
          </p:nvSpPr>
          <p:spPr bwMode="auto">
            <a:xfrm>
              <a:off x="-2014422" y="4537710"/>
              <a:ext cx="9603081" cy="458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l"/>
              <a:r>
                <a:rPr lang="zh-CN" altLang="en-US" sz="1600" b="1" dirty="0">
                  <a:solidFill>
                    <a:srgbClr val="262626"/>
                  </a:solidFill>
                  <a:latin typeface="微软雅黑" panose="020B0503020204020204" pitchFamily="34" charset="-122"/>
                  <a:ea typeface="微软雅黑" panose="020B0503020204020204" pitchFamily="34" charset="-122"/>
                </a:rPr>
                <a:t>最高人民法院关于民事执行中变更、追加当事人若干问题的规定(2016.11.7) </a:t>
              </a:r>
            </a:p>
          </p:txBody>
        </p:sp>
        <p:sp>
          <p:nvSpPr>
            <p:cNvPr id="32" name="文本框 40"/>
            <p:cNvSpPr txBox="1"/>
            <p:nvPr/>
          </p:nvSpPr>
          <p:spPr>
            <a:xfrm>
              <a:off x="-1917230" y="5393071"/>
              <a:ext cx="9023370" cy="1380673"/>
            </a:xfrm>
            <a:prstGeom prst="rect">
              <a:avLst/>
            </a:prstGeom>
            <a:noFill/>
            <a:ln w="9525">
              <a:noFill/>
            </a:ln>
          </p:spPr>
          <p:txBody>
            <a:bodyPr wrap="square">
              <a:spAutoFit/>
            </a:bodyPr>
            <a:lstStyle/>
            <a:p>
              <a:pPr algn="l" defTabSz="897890">
                <a:spcBef>
                  <a:spcPct val="20000"/>
                </a:spcBef>
                <a:defRPr/>
              </a:pPr>
              <a:r>
                <a:rPr lang="zh-CN" altLang="en-US" sz="2000" b="1" dirty="0">
                  <a:solidFill>
                    <a:srgbClr val="282E33"/>
                  </a:solidFill>
                  <a:latin typeface="楷体" pitchFamily="49" charset="-122"/>
                  <a:ea typeface="楷体" pitchFamily="49" charset="-122"/>
                </a:rPr>
                <a:t>第九条 </a:t>
              </a:r>
              <a:r>
                <a:rPr lang="en-US" altLang="zh-CN" sz="2000" b="1" dirty="0">
                  <a:solidFill>
                    <a:srgbClr val="282E33"/>
                  </a:solidFill>
                  <a:latin typeface="楷体" pitchFamily="49" charset="-122"/>
                  <a:ea typeface="楷体" pitchFamily="49" charset="-122"/>
                </a:rPr>
                <a:t>“</a:t>
              </a:r>
              <a:r>
                <a:rPr lang="zh-CN" altLang="en-US" sz="2000" b="1" dirty="0">
                  <a:solidFill>
                    <a:srgbClr val="282E33"/>
                  </a:solidFill>
                  <a:latin typeface="楷体" pitchFamily="49" charset="-122"/>
                  <a:ea typeface="楷体" pitchFamily="49" charset="-122"/>
                </a:rPr>
                <a:t>申请执行人将生效法律文书确定的债权依法转让给第三人，且书面认可第三人取得该债权，该第三人申请变更、追加其为申请执行人的，人民法院应予支持。</a:t>
              </a:r>
              <a:r>
                <a:rPr lang="en-US" altLang="zh-CN" sz="2000" b="1" dirty="0">
                  <a:solidFill>
                    <a:srgbClr val="282E33"/>
                  </a:solidFill>
                  <a:latin typeface="楷体" pitchFamily="49" charset="-122"/>
                  <a:ea typeface="楷体" pitchFamily="49" charset="-122"/>
                </a:rPr>
                <a:t>”</a:t>
              </a:r>
              <a:r>
                <a:rPr lang="zh-CN" altLang="en-US" sz="900" b="1" dirty="0">
                  <a:solidFill>
                    <a:srgbClr val="282E33"/>
                  </a:solidFill>
                  <a:latin typeface="楷体" pitchFamily="49" charset="-122"/>
                  <a:ea typeface="楷体" pitchFamily="49" charset="-122"/>
                </a:rPr>
                <a:t> </a:t>
              </a:r>
              <a:endParaRPr lang="en-US" altLang="zh-CN" sz="900" b="1" dirty="0">
                <a:solidFill>
                  <a:srgbClr val="282E33"/>
                </a:solidFill>
                <a:latin typeface="楷体" pitchFamily="49" charset="-122"/>
                <a:ea typeface="楷体" pitchFamily="49" charset="-122"/>
              </a:endParaRPr>
            </a:p>
          </p:txBody>
        </p:sp>
      </p:grpSp>
      <p:sp>
        <p:nvSpPr>
          <p:cNvPr id="39" name="文本框 38"/>
          <p:cNvSpPr txBox="1"/>
          <p:nvPr/>
        </p:nvSpPr>
        <p:spPr>
          <a:xfrm>
            <a:off x="-107822" y="71952"/>
            <a:ext cx="1146230" cy="706755"/>
          </a:xfrm>
          <a:prstGeom prst="rect">
            <a:avLst/>
          </a:prstGeom>
          <a:noFill/>
        </p:spPr>
        <p:txBody>
          <a:bodyPr vert="horz" wrap="square" rtlCol="0">
            <a:spAutoFit/>
          </a:bodyPr>
          <a:lstStyle/>
          <a:p>
            <a:pPr lvl="1"/>
            <a:r>
              <a:rPr lang="en-US" sz="4000" dirty="0">
                <a:solidFill>
                  <a:srgbClr val="1357AE"/>
                </a:solidFill>
                <a:latin typeface="方正兰亭准黑_GBK" panose="02000000000000000000" pitchFamily="2" charset="-122"/>
                <a:ea typeface="方正兰亭准黑_GBK" panose="02000000000000000000" pitchFamily="2" charset="-122"/>
              </a:rPr>
              <a:t>2</a:t>
            </a:r>
          </a:p>
        </p:txBody>
      </p:sp>
      <p:pic>
        <p:nvPicPr>
          <p:cNvPr id="40" name="图片 3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8442108">
            <a:off x="184947" y="348542"/>
            <a:ext cx="1168948" cy="590073"/>
          </a:xfrm>
          <a:prstGeom prst="rect">
            <a:avLst/>
          </a:prstGeom>
        </p:spPr>
      </p:pic>
      <p:cxnSp>
        <p:nvCxnSpPr>
          <p:cNvPr id="41" name="直接连接符 40"/>
          <p:cNvCxnSpPr/>
          <p:nvPr/>
        </p:nvCxnSpPr>
        <p:spPr>
          <a:xfrm flipV="1">
            <a:off x="342215" y="287970"/>
            <a:ext cx="324028" cy="432036"/>
          </a:xfrm>
          <a:prstGeom prst="line">
            <a:avLst/>
          </a:prstGeom>
          <a:ln w="12700">
            <a:solidFill>
              <a:srgbClr val="1357AE"/>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612238" y="319896"/>
            <a:ext cx="2507418" cy="400110"/>
          </a:xfrm>
          <a:prstGeom prst="rect">
            <a:avLst/>
          </a:prstGeom>
          <a:noFill/>
        </p:spPr>
        <p:txBody>
          <a:bodyPr vert="horz" wrap="none" rtlCol="0">
            <a:spAutoFit/>
          </a:bodyPr>
          <a:lstStyle/>
          <a:p>
            <a:r>
              <a:rPr lang="zh-CN" altLang="en-US" sz="2000" b="1" dirty="0">
                <a:solidFill>
                  <a:srgbClr val="1357AE"/>
                </a:solidFill>
                <a:latin typeface="黑体" pitchFamily="49" charset="-122"/>
                <a:ea typeface="黑体" pitchFamily="49" charset="-122"/>
              </a:rPr>
              <a:t>三、执行阶段之比较</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Tm="6359">
        <p15:prstTrans prst="airplane"/>
      </p:transition>
    </mc:Choice>
    <mc:Fallback>
      <p:transition spd="slow" advTm="63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2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2"/>
                                        </p:tgtEl>
                                        <p:attrNameLst>
                                          <p:attrName>ppt_y</p:attrName>
                                        </p:attrNameLst>
                                      </p:cBhvr>
                                      <p:tavLst>
                                        <p:tav tm="0">
                                          <p:val>
                                            <p:strVal val="#ppt_y"/>
                                          </p:val>
                                        </p:tav>
                                        <p:tav tm="100000">
                                          <p:val>
                                            <p:strVal val="#ppt_y"/>
                                          </p:val>
                                        </p:tav>
                                      </p:tavLst>
                                    </p:anim>
                                    <p:anim calcmode="lin" valueType="num">
                                      <p:cBhvr>
                                        <p:cTn id="19"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2"/>
                                        </p:tgtEl>
                                      </p:cBhvr>
                                    </p:animEffect>
                                  </p:childTnLst>
                                </p:cTn>
                              </p:par>
                            </p:childTnLst>
                          </p:cTn>
                        </p:par>
                        <p:par>
                          <p:cTn id="22" fill="hold">
                            <p:stCondLst>
                              <p:cond delay="209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42"/>
                                        </p:tgtEl>
                                      </p:cBhvr>
                                    </p:animEffect>
                                    <p:animScale>
                                      <p:cBhvr>
                                        <p:cTn id="25" dur="250" autoRev="1" fill="hold"/>
                                        <p:tgtEl>
                                          <p:spTgt spid="42"/>
                                        </p:tgtEl>
                                      </p:cBhvr>
                                      <p:by x="105000" y="105000"/>
                                    </p:animScale>
                                  </p:childTnLst>
                                </p:cTn>
                              </p:par>
                            </p:childTnLst>
                          </p:cTn>
                        </p:par>
                        <p:par>
                          <p:cTn id="26" fill="hold">
                            <p:stCondLst>
                              <p:cond delay="26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10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600"/>
                            </p:stCondLst>
                            <p:childTnLst>
                              <p:par>
                                <p:cTn id="39" presetID="53" presetClass="entr" presetSubtype="16"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par>
                          <p:cTn id="44" fill="hold">
                            <p:stCondLst>
                              <p:cond delay="4100"/>
                            </p:stCondLst>
                            <p:childTnLst>
                              <p:par>
                                <p:cTn id="45" presetID="53" presetClass="entr" presetSubtype="16"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46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1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600"/>
                            </p:stCondLst>
                            <p:childTnLst>
                              <p:par>
                                <p:cTn id="63" presetID="53" presetClass="entr" presetSubtype="16"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childTnLst>
                          </p:cTn>
                        </p:par>
                        <p:par>
                          <p:cTn id="68" fill="hold">
                            <p:stCondLst>
                              <p:cond delay="61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660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childTnLst>
                          </p:cTn>
                        </p:par>
                        <p:par>
                          <p:cTn id="80" fill="hold">
                            <p:stCondLst>
                              <p:cond delay="7100"/>
                            </p:stCondLst>
                            <p:childTnLst>
                              <p:par>
                                <p:cTn id="81" presetID="53" presetClass="entr" presetSubtype="16"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ppt_w</p:attrName>
                                        </p:attrNameLst>
                                      </p:cBhvr>
                                      <p:tavLst>
                                        <p:tav tm="0">
                                          <p:val>
                                            <p:fltVal val="0"/>
                                          </p:val>
                                        </p:tav>
                                        <p:tav tm="100000">
                                          <p:val>
                                            <p:strVal val="#ppt_w"/>
                                          </p:val>
                                        </p:tav>
                                      </p:tavLst>
                                    </p:anim>
                                    <p:anim calcmode="lin" valueType="num">
                                      <p:cBhvr>
                                        <p:cTn id="84" dur="500" fill="hold"/>
                                        <p:tgtEl>
                                          <p:spTgt spid="25"/>
                                        </p:tgtEl>
                                        <p:attrNameLst>
                                          <p:attrName>ppt_h</p:attrName>
                                        </p:attrNameLst>
                                      </p:cBhvr>
                                      <p:tavLst>
                                        <p:tav tm="0">
                                          <p:val>
                                            <p:fltVal val="0"/>
                                          </p:val>
                                        </p:tav>
                                        <p:tav tm="100000">
                                          <p:val>
                                            <p:strVal val="#ppt_h"/>
                                          </p:val>
                                        </p:tav>
                                      </p:tavLst>
                                    </p:anim>
                                    <p:animEffect transition="in" filter="fade">
                                      <p:cBhvr>
                                        <p:cTn id="85" dur="500"/>
                                        <p:tgtEl>
                                          <p:spTgt spid="25"/>
                                        </p:tgtEl>
                                      </p:cBhvr>
                                    </p:animEffect>
                                  </p:childTnLst>
                                </p:cTn>
                              </p:par>
                            </p:childTnLst>
                          </p:cTn>
                        </p:par>
                        <p:par>
                          <p:cTn id="86" fill="hold">
                            <p:stCondLst>
                              <p:cond delay="76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8100"/>
                            </p:stCondLst>
                            <p:childTnLst>
                              <p:par>
                                <p:cTn id="93" presetID="42" presetClass="entr" presetSubtype="0" fill="hold"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1000"/>
                                        <p:tgtEl>
                                          <p:spTgt spid="30"/>
                                        </p:tgtEl>
                                      </p:cBhvr>
                                    </p:animEffect>
                                    <p:anim calcmode="lin" valueType="num">
                                      <p:cBhvr>
                                        <p:cTn id="96" dur="1000" fill="hold"/>
                                        <p:tgtEl>
                                          <p:spTgt spid="30"/>
                                        </p:tgtEl>
                                        <p:attrNameLst>
                                          <p:attrName>ppt_x</p:attrName>
                                        </p:attrNameLst>
                                      </p:cBhvr>
                                      <p:tavLst>
                                        <p:tav tm="0">
                                          <p:val>
                                            <p:strVal val="#ppt_x"/>
                                          </p:val>
                                        </p:tav>
                                        <p:tav tm="100000">
                                          <p:val>
                                            <p:strVal val="#ppt_x"/>
                                          </p:val>
                                        </p:tav>
                                      </p:tavLst>
                                    </p:anim>
                                    <p:anim calcmode="lin" valueType="num">
                                      <p:cBhvr>
                                        <p:cTn id="9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2" grpId="0" bldLvl="0" animBg="1"/>
      <p:bldP spid="23" grpId="0" bldLvl="0" animBg="1"/>
      <p:bldP spid="24" grpId="0" bldLvl="0" animBg="1"/>
      <p:bldP spid="25" grpId="0" bldLvl="0" animBg="1"/>
      <p:bldP spid="26" grpId="0" bldLvl="0" animBg="1"/>
      <p:bldP spid="39" grpId="0"/>
      <p:bldP spid="42" grpId="0"/>
      <p:bldP spid="42"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等腰三角形 1"/>
          <p:cNvSpPr/>
          <p:nvPr/>
        </p:nvSpPr>
        <p:spPr>
          <a:xfrm rot="16200000">
            <a:off x="8406982" y="2070024"/>
            <a:ext cx="792066" cy="396221"/>
          </a:xfrm>
          <a:prstGeom prst="triangle">
            <a:avLst/>
          </a:prstGeom>
          <a:solidFill>
            <a:srgbClr val="13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7020772" y="936024"/>
            <a:ext cx="720060" cy="792066"/>
          </a:xfrm>
          <a:prstGeom prst="line">
            <a:avLst/>
          </a:prstGeom>
          <a:ln w="12700">
            <a:solidFill>
              <a:srgbClr val="1357AE"/>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7380802" y="-432090"/>
            <a:ext cx="1944162" cy="2160180"/>
          </a:xfrm>
          <a:prstGeom prst="line">
            <a:avLst/>
          </a:prstGeom>
          <a:ln w="25400">
            <a:solidFill>
              <a:srgbClr val="1357AE">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5076610" y="3816264"/>
            <a:ext cx="936078" cy="1080090"/>
          </a:xfrm>
          <a:prstGeom prst="line">
            <a:avLst/>
          </a:prstGeom>
          <a:ln w="12700">
            <a:solidFill>
              <a:srgbClr val="1357AE"/>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273513" y="2061553"/>
            <a:ext cx="3672800" cy="584775"/>
          </a:xfrm>
          <a:prstGeom prst="rect">
            <a:avLst/>
          </a:prstGeom>
          <a:noFill/>
        </p:spPr>
        <p:txBody>
          <a:bodyPr wrap="none" rtlCol="0">
            <a:spAutoFit/>
          </a:bodyPr>
          <a:lstStyle/>
          <a:p>
            <a:r>
              <a:rPr lang="zh-CN" altLang="en-US" sz="3200" b="1" dirty="0">
                <a:solidFill>
                  <a:srgbClr val="002060"/>
                </a:solidFill>
                <a:latin typeface="方正兰亭准黑_GBK" panose="02000000000000000000" pitchFamily="2" charset="-122"/>
                <a:ea typeface="方正兰亭准黑_GBK" panose="02000000000000000000" pitchFamily="2" charset="-122"/>
              </a:rPr>
              <a:t>汇报完毕 感谢聆听</a:t>
            </a:r>
          </a:p>
        </p:txBody>
      </p:sp>
      <p:sp>
        <p:nvSpPr>
          <p:cNvPr id="20" name="文本框 19"/>
          <p:cNvSpPr txBox="1"/>
          <p:nvPr/>
        </p:nvSpPr>
        <p:spPr>
          <a:xfrm>
            <a:off x="2604333" y="2923853"/>
            <a:ext cx="6156237" cy="1323439"/>
          </a:xfrm>
          <a:prstGeom prst="rect">
            <a:avLst/>
          </a:prstGeom>
          <a:noFill/>
        </p:spPr>
        <p:txBody>
          <a:bodyPr wrap="none" rtlCol="0">
            <a:spAutoFit/>
          </a:bodyPr>
          <a:lstStyle/>
          <a:p>
            <a:pPr algn="ctr"/>
            <a:r>
              <a:rPr lang="zh-CN" altLang="en-US" sz="1600" b="1" spc="300" dirty="0">
                <a:solidFill>
                  <a:srgbClr val="002060"/>
                </a:solidFill>
                <a:latin typeface="黑体" pitchFamily="49" charset="-122"/>
                <a:ea typeface="黑体" pitchFamily="49" charset="-122"/>
                <a:sym typeface="+mn-ea"/>
              </a:rPr>
              <a:t>北京市盈科（广州）律师事务所  余文海律师</a:t>
            </a:r>
            <a:endParaRPr lang="zh-CN" altLang="en-US" sz="1600" b="1" spc="300" dirty="0">
              <a:solidFill>
                <a:srgbClr val="002060"/>
              </a:solidFill>
              <a:latin typeface="黑体" pitchFamily="49" charset="-122"/>
              <a:ea typeface="黑体" pitchFamily="49" charset="-122"/>
            </a:endParaRPr>
          </a:p>
          <a:p>
            <a:pPr algn="r"/>
            <a:endParaRPr lang="en-US" altLang="zh-CN" sz="1600" b="1" spc="300" dirty="0">
              <a:solidFill>
                <a:srgbClr val="002060"/>
              </a:solidFill>
              <a:latin typeface="黑体" pitchFamily="49" charset="-122"/>
              <a:ea typeface="黑体" pitchFamily="49" charset="-122"/>
            </a:endParaRPr>
          </a:p>
          <a:p>
            <a:pPr algn="ctr"/>
            <a:r>
              <a:rPr lang="zh-CN" altLang="en-US" sz="1600" b="1" spc="300" dirty="0" smtClean="0">
                <a:solidFill>
                  <a:srgbClr val="002060"/>
                </a:solidFill>
                <a:latin typeface="黑体" pitchFamily="49" charset="-122"/>
                <a:ea typeface="黑体" pitchFamily="49" charset="-122"/>
                <a:sym typeface="+mn-ea"/>
              </a:rPr>
              <a:t>手机：</a:t>
            </a:r>
            <a:r>
              <a:rPr lang="en-US" altLang="zh-CN" sz="1600" b="1" spc="300" dirty="0" smtClean="0">
                <a:solidFill>
                  <a:srgbClr val="002060"/>
                </a:solidFill>
                <a:latin typeface="黑体" pitchFamily="49" charset="-122"/>
                <a:ea typeface="黑体" pitchFamily="49" charset="-122"/>
                <a:sym typeface="+mn-ea"/>
              </a:rPr>
              <a:t>18928999329</a:t>
            </a:r>
            <a:r>
              <a:rPr lang="zh-CN" altLang="en-US" sz="1600" b="1" spc="300" dirty="0" smtClean="0">
                <a:solidFill>
                  <a:srgbClr val="002060"/>
                </a:solidFill>
                <a:latin typeface="黑体" pitchFamily="49" charset="-122"/>
                <a:ea typeface="黑体" pitchFamily="49" charset="-122"/>
                <a:sym typeface="+mn-ea"/>
              </a:rPr>
              <a:t>（同微信号）</a:t>
            </a:r>
            <a:r>
              <a:rPr lang="en-US" altLang="zh-CN" sz="1600" b="1" spc="300" dirty="0" smtClean="0">
                <a:solidFill>
                  <a:srgbClr val="002060"/>
                </a:solidFill>
                <a:latin typeface="黑体" pitchFamily="49" charset="-122"/>
                <a:ea typeface="黑体" pitchFamily="49" charset="-122"/>
                <a:sym typeface="+mn-ea"/>
              </a:rPr>
              <a:t>  </a:t>
            </a:r>
          </a:p>
          <a:p>
            <a:endParaRPr lang="en-US" altLang="zh-CN" sz="1600" b="1" spc="300" dirty="0" smtClean="0">
              <a:solidFill>
                <a:srgbClr val="002060"/>
              </a:solidFill>
              <a:latin typeface="黑体" pitchFamily="49" charset="-122"/>
              <a:ea typeface="黑体" pitchFamily="49" charset="-122"/>
              <a:sym typeface="+mn-ea"/>
            </a:endParaRPr>
          </a:p>
          <a:p>
            <a:pPr algn="ctr"/>
            <a:r>
              <a:rPr lang="en-US" altLang="zh-CN" sz="1600" b="1" spc="300" dirty="0" smtClean="0">
                <a:solidFill>
                  <a:srgbClr val="002060"/>
                </a:solidFill>
                <a:latin typeface="黑体" pitchFamily="49" charset="-122"/>
                <a:ea typeface="黑体" pitchFamily="49" charset="-122"/>
                <a:sym typeface="+mn-ea"/>
              </a:rPr>
              <a:t>   2019</a:t>
            </a:r>
            <a:r>
              <a:rPr lang="zh-CN" altLang="en-US" sz="1600" b="1" spc="300" dirty="0">
                <a:solidFill>
                  <a:srgbClr val="002060"/>
                </a:solidFill>
                <a:latin typeface="黑体" pitchFamily="49" charset="-122"/>
                <a:ea typeface="黑体" pitchFamily="49" charset="-122"/>
                <a:sym typeface="+mn-ea"/>
              </a:rPr>
              <a:t>年</a:t>
            </a:r>
            <a:r>
              <a:rPr lang="en-US" altLang="zh-CN" sz="1600" b="1" spc="300" dirty="0">
                <a:solidFill>
                  <a:srgbClr val="002060"/>
                </a:solidFill>
                <a:latin typeface="黑体" pitchFamily="49" charset="-122"/>
                <a:ea typeface="黑体" pitchFamily="49" charset="-122"/>
                <a:sym typeface="+mn-ea"/>
              </a:rPr>
              <a:t>9</a:t>
            </a:r>
            <a:r>
              <a:rPr lang="zh-CN" altLang="en-US" sz="1600" b="1" spc="300" dirty="0">
                <a:solidFill>
                  <a:srgbClr val="002060"/>
                </a:solidFill>
                <a:latin typeface="黑体" pitchFamily="49" charset="-122"/>
                <a:ea typeface="黑体" pitchFamily="49" charset="-122"/>
                <a:sym typeface="+mn-ea"/>
              </a:rPr>
              <a:t>月</a:t>
            </a:r>
            <a:r>
              <a:rPr lang="en-US" altLang="zh-CN" sz="1600" b="1" spc="300" dirty="0">
                <a:solidFill>
                  <a:srgbClr val="002060"/>
                </a:solidFill>
                <a:latin typeface="黑体" pitchFamily="49" charset="-122"/>
                <a:ea typeface="黑体" pitchFamily="49" charset="-122"/>
                <a:sym typeface="+mn-ea"/>
              </a:rPr>
              <a:t>28</a:t>
            </a:r>
            <a:r>
              <a:rPr lang="zh-CN" altLang="en-US" sz="1600" b="1" spc="300" dirty="0">
                <a:solidFill>
                  <a:srgbClr val="002060"/>
                </a:solidFill>
                <a:latin typeface="黑体" pitchFamily="49" charset="-122"/>
                <a:ea typeface="黑体" pitchFamily="49" charset="-122"/>
                <a:sym typeface="+mn-ea"/>
              </a:rPr>
              <a:t>日</a:t>
            </a:r>
            <a:endParaRPr lang="zh-CN" altLang="en-US" sz="1600" b="1" spc="300" dirty="0">
              <a:solidFill>
                <a:srgbClr val="002060"/>
              </a:solidFill>
              <a:latin typeface="黑体" pitchFamily="49" charset="-122"/>
              <a:ea typeface="黑体" pitchFamily="49" charset="-122"/>
            </a:endParaRPr>
          </a:p>
        </p:txBody>
      </p:sp>
      <p:cxnSp>
        <p:nvCxnSpPr>
          <p:cNvPr id="21" name="直接连接符 20"/>
          <p:cNvCxnSpPr/>
          <p:nvPr/>
        </p:nvCxnSpPr>
        <p:spPr>
          <a:xfrm flipV="1">
            <a:off x="2772418" y="1944109"/>
            <a:ext cx="1361568" cy="1436173"/>
          </a:xfrm>
          <a:prstGeom prst="line">
            <a:avLst/>
          </a:prstGeom>
          <a:ln w="12700">
            <a:solidFill>
              <a:srgbClr val="1357AE"/>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600" advTm="6359">
        <p14:gallery dir="l"/>
      </p:transition>
    </mc:Choice>
    <mc:Fallback>
      <p:transition spd="slow" advTm="63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9"/>
                                        </p:tgtEl>
                                        <p:attrNameLst>
                                          <p:attrName>ppt_y</p:attrName>
                                        </p:attrNameLst>
                                      </p:cBhvr>
                                      <p:tavLst>
                                        <p:tav tm="0">
                                          <p:val>
                                            <p:strVal val="#ppt_y"/>
                                          </p:val>
                                        </p:tav>
                                        <p:tav tm="100000">
                                          <p:val>
                                            <p:strVal val="#ppt_y"/>
                                          </p:val>
                                        </p:tav>
                                      </p:tavLst>
                                    </p:anim>
                                    <p:anim calcmode="lin" valueType="num">
                                      <p:cBhvr>
                                        <p:cTn id="1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9"/>
                                        </p:tgtEl>
                                      </p:cBhvr>
                                    </p:animEffect>
                                  </p:childTnLst>
                                </p:cTn>
                              </p:par>
                            </p:childTnLst>
                          </p:cTn>
                        </p:par>
                        <p:par>
                          <p:cTn id="17" fill="hold">
                            <p:stCondLst>
                              <p:cond delay="139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19"/>
                                        </p:tgtEl>
                                      </p:cBhvr>
                                    </p:animEffect>
                                    <p:animScale>
                                      <p:cBhvr>
                                        <p:cTn id="20" dur="250" autoRev="1" fill="hold"/>
                                        <p:tgtEl>
                                          <p:spTgt spid="19"/>
                                        </p:tgtEl>
                                      </p:cBhvr>
                                      <p:by x="105000" y="105000"/>
                                    </p:animScale>
                                  </p:childTnLst>
                                </p:cTn>
                              </p:par>
                            </p:childTnLst>
                          </p:cTn>
                        </p:par>
                        <p:par>
                          <p:cTn id="21" fill="hold">
                            <p:stCondLst>
                              <p:cond delay="1899"/>
                            </p:stCondLst>
                            <p:childTnLst>
                              <p:par>
                                <p:cTn id="22" presetID="42"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par>
                          <p:cTn id="27" fill="hold">
                            <p:stCondLst>
                              <p:cond delay="2899"/>
                            </p:stCondLst>
                            <p:childTnLst>
                              <p:par>
                                <p:cTn id="28" presetID="2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200"/>
                                        <p:tgtEl>
                                          <p:spTgt spid="21"/>
                                        </p:tgtEl>
                                      </p:cBhvr>
                                    </p:animEffect>
                                  </p:childTnLst>
                                </p:cTn>
                              </p:par>
                            </p:childTnLst>
                          </p:cTn>
                        </p:par>
                        <p:par>
                          <p:cTn id="31" fill="hold">
                            <p:stCondLst>
                              <p:cond delay="3399"/>
                            </p:stCondLst>
                            <p:childTnLst>
                              <p:par>
                                <p:cTn id="32" presetID="2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200"/>
                                        <p:tgtEl>
                                          <p:spTgt spid="5"/>
                                        </p:tgtEl>
                                      </p:cBhvr>
                                    </p:animEffect>
                                  </p:childTnLst>
                                </p:cTn>
                              </p:par>
                            </p:childTnLst>
                          </p:cTn>
                        </p:par>
                        <p:par>
                          <p:cTn id="35" fill="hold">
                            <p:stCondLst>
                              <p:cond delay="3899"/>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200"/>
                                        <p:tgtEl>
                                          <p:spTgt spid="8"/>
                                        </p:tgtEl>
                                      </p:cBhvr>
                                    </p:animEffect>
                                  </p:childTnLst>
                                </p:cTn>
                              </p:par>
                            </p:childTnLst>
                          </p:cTn>
                        </p:par>
                        <p:par>
                          <p:cTn id="39" fill="hold">
                            <p:stCondLst>
                              <p:cond delay="4399"/>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2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19" grpId="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8"/>
          <p:cNvSpPr/>
          <p:nvPr/>
        </p:nvSpPr>
        <p:spPr bwMode="auto">
          <a:xfrm>
            <a:off x="692363" y="1034603"/>
            <a:ext cx="6216728" cy="3336602"/>
          </a:xfrm>
          <a:prstGeom prst="rect">
            <a:avLst/>
          </a:prstGeom>
          <a:solidFill>
            <a:srgbClr val="FFFFFF">
              <a:alpha val="58038"/>
            </a:srgbClr>
          </a:solidFill>
          <a:ln w="25400">
            <a:solidFill>
              <a:srgbClr val="0070C0"/>
            </a:solidFill>
            <a:miter lim="800000"/>
          </a:ln>
        </p:spPr>
        <p:txBody>
          <a:bodyPr/>
          <a:lstStyle/>
          <a:p>
            <a:pPr defTabSz="1219200"/>
            <a:endParaRPr lang="zh-CN" altLang="en-US" sz="1765">
              <a:solidFill>
                <a:srgbClr val="000000"/>
              </a:solidFill>
              <a:latin typeface="Calibri" panose="020F0502020204030204"/>
              <a:ea typeface="宋体" panose="02010600030101010101" pitchFamily="2" charset="-122"/>
              <a:sym typeface="Arial" panose="020B0604020202020204" pitchFamily="34" charset="0"/>
            </a:endParaRPr>
          </a:p>
        </p:txBody>
      </p:sp>
      <p:sp>
        <p:nvSpPr>
          <p:cNvPr id="65" name="矩形 17"/>
          <p:cNvSpPr>
            <a:spLocks noChangeArrowheads="1"/>
          </p:cNvSpPr>
          <p:nvPr/>
        </p:nvSpPr>
        <p:spPr bwMode="auto">
          <a:xfrm>
            <a:off x="1063168" y="688283"/>
            <a:ext cx="1614589" cy="706060"/>
          </a:xfrm>
          <a:prstGeom prst="rect">
            <a:avLst/>
          </a:pr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defTabSz="1219200"/>
            <a:endParaRPr lang="zh-CN" altLang="en-US" sz="1470" b="1">
              <a:solidFill>
                <a:prstClr val="black"/>
              </a:solidFill>
              <a:latin typeface="Calibri" panose="020F0502020204030204"/>
              <a:ea typeface="宋体" panose="02010600030101010101" pitchFamily="2" charset="-122"/>
              <a:sym typeface="Arial" panose="020B0604020202020204" pitchFamily="34" charset="0"/>
            </a:endParaRPr>
          </a:p>
        </p:txBody>
      </p:sp>
      <p:sp>
        <p:nvSpPr>
          <p:cNvPr id="66" name="TextBox 18"/>
          <p:cNvSpPr>
            <a:spLocks noChangeArrowheads="1"/>
          </p:cNvSpPr>
          <p:nvPr/>
        </p:nvSpPr>
        <p:spPr bwMode="auto">
          <a:xfrm>
            <a:off x="1104003" y="716135"/>
            <a:ext cx="1532918" cy="6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defTabSz="1219200"/>
            <a:r>
              <a:rPr lang="zh-CN" altLang="en-US" sz="3530" b="1" dirty="0">
                <a:solidFill>
                  <a:prstClr val="white"/>
                </a:solidFill>
                <a:latin typeface="微软雅黑" panose="020B0503020204020204" pitchFamily="34" charset="-122"/>
                <a:ea typeface="微软雅黑" panose="020B0503020204020204" pitchFamily="34" charset="-122"/>
                <a:sym typeface="方正大黑简体" pitchFamily="65" charset="-122"/>
              </a:rPr>
              <a:t>主讲人</a:t>
            </a:r>
          </a:p>
        </p:txBody>
      </p:sp>
      <p:sp>
        <p:nvSpPr>
          <p:cNvPr id="11" name="TextBox 10"/>
          <p:cNvSpPr txBox="1"/>
          <p:nvPr/>
        </p:nvSpPr>
        <p:spPr>
          <a:xfrm>
            <a:off x="961366" y="1700998"/>
            <a:ext cx="5711061" cy="2508885"/>
          </a:xfrm>
          <a:prstGeom prst="rect">
            <a:avLst/>
          </a:prstGeom>
          <a:noFill/>
        </p:spPr>
        <p:txBody>
          <a:bodyPr wrap="square" lIns="67188" tIns="33594" rIns="67188" bIns="33594" rtlCol="0">
            <a:spAutoFit/>
          </a:bodyPr>
          <a:lstStyle/>
          <a:p>
            <a:r>
              <a:rPr lang="zh-CN" altLang="en-US" sz="2060" b="1" dirty="0">
                <a:effectLst>
                  <a:outerShdw blurRad="38100" dist="19050" dir="2700000" algn="tl" rotWithShape="0">
                    <a:schemeClr val="dk1">
                      <a:alpha val="40000"/>
                    </a:schemeClr>
                  </a:outerShdw>
                </a:effectLst>
                <a:latin typeface="黑体" pitchFamily="49" charset="-122"/>
                <a:ea typeface="黑体" pitchFamily="49" charset="-122"/>
                <a:cs typeface="Helvetica" charset="0"/>
                <a:sym typeface="Helvetica" charset="0"/>
              </a:rPr>
              <a:t>余文海律师    法学博士   </a:t>
            </a:r>
            <a:r>
              <a:rPr lang="zh-CN" altLang="en-US" sz="2060" b="1" dirty="0">
                <a:effectLst>
                  <a:outerShdw blurRad="38100" dist="38100" dir="2700000" algn="tl">
                    <a:srgbClr val="000000">
                      <a:alpha val="43137"/>
                    </a:srgbClr>
                  </a:outerShdw>
                </a:effectLst>
                <a:latin typeface="黑体" pitchFamily="49" charset="-122"/>
                <a:ea typeface="黑体" pitchFamily="49" charset="-122"/>
                <a:cs typeface="PT Serif" charset="0"/>
                <a:sym typeface="PT Serif" charset="0"/>
              </a:rPr>
              <a:t>高级合伙人</a:t>
            </a:r>
            <a:endParaRPr lang="zh-CN" altLang="en-US" sz="1470" b="1" dirty="0">
              <a:effectLst>
                <a:outerShdw blurRad="38100" dist="38100" dir="2700000" algn="tl">
                  <a:srgbClr val="000000">
                    <a:alpha val="43137"/>
                  </a:srgbClr>
                </a:outerShdw>
              </a:effectLst>
              <a:latin typeface="黑体" pitchFamily="49" charset="-122"/>
              <a:ea typeface="黑体" pitchFamily="49" charset="-122"/>
              <a:cs typeface="PT Serif" charset="0"/>
              <a:sym typeface="PT Serif" charset="0"/>
            </a:endParaRPr>
          </a:p>
          <a:p>
            <a:endParaRPr lang="zh-CN" altLang="en-US" sz="1470" dirty="0">
              <a:solidFill>
                <a:sysClr val="windowText" lastClr="000000"/>
              </a:solidFill>
              <a:latin typeface="微软雅黑" panose="020B0503020204020204" pitchFamily="34" charset="-122"/>
              <a:ea typeface="微软雅黑" panose="020B0503020204020204" pitchFamily="34" charset="-122"/>
            </a:endParaRPr>
          </a:p>
          <a:p>
            <a:r>
              <a:rPr lang="zh-CN" altLang="en-US" sz="2060" b="1" dirty="0">
                <a:effectLst/>
                <a:latin typeface="楷体" pitchFamily="49" charset="-122"/>
                <a:ea typeface="楷体" pitchFamily="49" charset="-122"/>
                <a:cs typeface="PT Serif" charset="0"/>
                <a:sym typeface="PT Serif" charset="0"/>
              </a:rPr>
              <a:t>盈科全国保</a:t>
            </a:r>
            <a:r>
              <a:rPr lang="zh-CN" altLang="en-US" sz="2060" b="1" dirty="0" smtClean="0">
                <a:effectLst/>
                <a:latin typeface="楷体" pitchFamily="49" charset="-122"/>
                <a:ea typeface="楷体" pitchFamily="49" charset="-122"/>
                <a:cs typeface="PT Serif" charset="0"/>
                <a:sym typeface="PT Serif" charset="0"/>
              </a:rPr>
              <a:t>险</a:t>
            </a:r>
            <a:r>
              <a:rPr lang="zh-CN" altLang="en-US" sz="2060" b="1" dirty="0" smtClean="0">
                <a:latin typeface="楷体" pitchFamily="49" charset="-122"/>
                <a:ea typeface="楷体" pitchFamily="49" charset="-122"/>
                <a:cs typeface="PT Serif" charset="0"/>
                <a:sym typeface="PT Serif" charset="0"/>
              </a:rPr>
              <a:t>法律</a:t>
            </a:r>
            <a:r>
              <a:rPr lang="zh-CN" altLang="en-US" sz="2060" b="1" dirty="0" smtClean="0">
                <a:effectLst/>
                <a:latin typeface="楷体" pitchFamily="49" charset="-122"/>
                <a:ea typeface="楷体" pitchFamily="49" charset="-122"/>
                <a:cs typeface="PT Serif" charset="0"/>
                <a:sym typeface="PT Serif" charset="0"/>
              </a:rPr>
              <a:t>专</a:t>
            </a:r>
            <a:r>
              <a:rPr lang="zh-CN" altLang="en-US" sz="2060" b="1" dirty="0">
                <a:effectLst/>
                <a:latin typeface="楷体" pitchFamily="49" charset="-122"/>
                <a:ea typeface="楷体" pitchFamily="49" charset="-122"/>
                <a:cs typeface="PT Serif" charset="0"/>
                <a:sym typeface="PT Serif" charset="0"/>
              </a:rPr>
              <a:t>业委员会主任</a:t>
            </a:r>
          </a:p>
          <a:p>
            <a:r>
              <a:rPr lang="zh-CN" altLang="en-US" sz="2060" b="1" dirty="0">
                <a:effectLst/>
                <a:latin typeface="楷体" pitchFamily="49" charset="-122"/>
                <a:ea typeface="楷体" pitchFamily="49" charset="-122"/>
                <a:cs typeface="PT Serif" charset="0"/>
                <a:sym typeface="PT Serif" charset="0"/>
              </a:rPr>
              <a:t>盈科广州</a:t>
            </a:r>
            <a:r>
              <a:rPr lang="zh-CN" altLang="en-US" sz="2060" b="1" dirty="0">
                <a:effectLst/>
                <a:latin typeface="楷体" pitchFamily="49" charset="-122"/>
                <a:ea typeface="楷体" pitchFamily="49" charset="-122"/>
                <a:cs typeface="PT Serif" charset="0"/>
                <a:sym typeface="+mn-ea"/>
              </a:rPr>
              <a:t>保险法律事务部主任</a:t>
            </a:r>
          </a:p>
          <a:p>
            <a:r>
              <a:rPr lang="zh-CN" altLang="en-US" sz="2060" b="1" dirty="0" smtClean="0">
                <a:latin typeface="楷体" pitchFamily="49" charset="-122"/>
                <a:ea typeface="楷体" pitchFamily="49" charset="-122"/>
                <a:cs typeface="PT Serif" charset="0"/>
                <a:sym typeface="+mn-ea"/>
              </a:rPr>
              <a:t>盈科广州管委会委员</a:t>
            </a:r>
            <a:r>
              <a:rPr lang="en-US" altLang="zh-CN" sz="2060" b="1" dirty="0" smtClean="0">
                <a:latin typeface="楷体" pitchFamily="49" charset="-122"/>
                <a:ea typeface="楷体" pitchFamily="49" charset="-122"/>
                <a:cs typeface="PT Serif" charset="0"/>
                <a:sym typeface="+mn-ea"/>
              </a:rPr>
              <a:t>/</a:t>
            </a:r>
            <a:r>
              <a:rPr lang="zh-CN" altLang="en-US" sz="2060" b="1" dirty="0" smtClean="0">
                <a:latin typeface="楷体" pitchFamily="49" charset="-122"/>
                <a:ea typeface="楷体" pitchFamily="49" charset="-122"/>
                <a:cs typeface="PT Serif" charset="0"/>
                <a:sym typeface="+mn-ea"/>
              </a:rPr>
              <a:t>股权高级合伙人</a:t>
            </a:r>
            <a:endParaRPr lang="en-US" altLang="zh-CN" sz="2060" b="1" dirty="0" smtClean="0">
              <a:effectLst/>
              <a:latin typeface="楷体" pitchFamily="49" charset="-122"/>
              <a:ea typeface="楷体" pitchFamily="49" charset="-122"/>
              <a:cs typeface="PT Serif" charset="0"/>
              <a:sym typeface="+mn-ea"/>
            </a:endParaRPr>
          </a:p>
          <a:p>
            <a:r>
              <a:rPr lang="zh-CN" altLang="en-US" sz="2060" b="1" dirty="0" smtClean="0">
                <a:effectLst/>
                <a:latin typeface="楷体" pitchFamily="49" charset="-122"/>
                <a:ea typeface="楷体" pitchFamily="49" charset="-122"/>
                <a:cs typeface="PT Serif" charset="0"/>
                <a:sym typeface="+mn-ea"/>
              </a:rPr>
              <a:t>广</a:t>
            </a:r>
            <a:r>
              <a:rPr lang="zh-CN" altLang="en-US" sz="2060" b="1" dirty="0">
                <a:effectLst/>
                <a:latin typeface="楷体" pitchFamily="49" charset="-122"/>
                <a:ea typeface="楷体" pitchFamily="49" charset="-122"/>
                <a:cs typeface="PT Serif" charset="0"/>
                <a:sym typeface="+mn-ea"/>
              </a:rPr>
              <a:t>州仲裁委员会仲裁员</a:t>
            </a:r>
          </a:p>
          <a:p>
            <a:r>
              <a:rPr lang="zh-CN" altLang="en-US" sz="2060" b="1" dirty="0">
                <a:effectLst/>
                <a:latin typeface="楷体" pitchFamily="49" charset="-122"/>
                <a:ea typeface="楷体" pitchFamily="49" charset="-122"/>
                <a:cs typeface="PT Serif" charset="0"/>
                <a:sym typeface="+mn-ea"/>
              </a:rPr>
              <a:t>华南国际经济贸易仲裁委员会仲裁员</a:t>
            </a:r>
          </a:p>
          <a:p>
            <a:r>
              <a:rPr lang="zh-CN" altLang="en-US" sz="2060" b="1" dirty="0">
                <a:effectLst/>
                <a:latin typeface="楷体" pitchFamily="49" charset="-122"/>
                <a:ea typeface="楷体" pitchFamily="49" charset="-122"/>
                <a:cs typeface="PT Serif" charset="0"/>
                <a:sym typeface="+mn-ea"/>
              </a:rPr>
              <a:t>广州市律师协会保</a:t>
            </a:r>
            <a:r>
              <a:rPr lang="zh-CN" altLang="en-US" sz="2060" b="1" dirty="0" smtClean="0">
                <a:effectLst/>
                <a:latin typeface="楷体" pitchFamily="49" charset="-122"/>
                <a:ea typeface="楷体" pitchFamily="49" charset="-122"/>
                <a:cs typeface="PT Serif" charset="0"/>
                <a:sym typeface="+mn-ea"/>
              </a:rPr>
              <a:t>险法律专</a:t>
            </a:r>
            <a:r>
              <a:rPr lang="zh-CN" altLang="en-US" sz="2060" b="1" dirty="0">
                <a:effectLst/>
                <a:latin typeface="楷体" pitchFamily="49" charset="-122"/>
                <a:ea typeface="楷体" pitchFamily="49" charset="-122"/>
                <a:cs typeface="PT Serif" charset="0"/>
                <a:sym typeface="+mn-ea"/>
              </a:rPr>
              <a:t>业委员会副主任</a:t>
            </a:r>
            <a:endParaRPr lang="zh-CN" altLang="en-US" sz="2060" b="1" dirty="0">
              <a:solidFill>
                <a:sysClr val="windowText" lastClr="000000"/>
              </a:solidFill>
              <a:latin typeface="楷体" pitchFamily="49" charset="-122"/>
              <a:ea typeface="楷体" pitchFamily="49"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p:cBhvr>
                                        <p:cTn id="11" dur="500"/>
                                        <p:tgtEl>
                                          <p:spTgt spid="66"/>
                                        </p:tgtEl>
                                      </p:cBhvr>
                                    </p:animEffect>
                                    <p:anim calcmode="lin" valueType="num">
                                      <p:cBhvr>
                                        <p:cTn id="12" dur="500" fill="hold"/>
                                        <p:tgtEl>
                                          <p:spTgt spid="66"/>
                                        </p:tgtEl>
                                        <p:attrNameLst>
                                          <p:attrName>ppt_x</p:attrName>
                                        </p:attrNameLst>
                                      </p:cBhvr>
                                      <p:tavLst>
                                        <p:tav tm="0">
                                          <p:val>
                                            <p:strVal val="#ppt_x"/>
                                          </p:val>
                                        </p:tav>
                                        <p:tav tm="100000">
                                          <p:val>
                                            <p:strVal val="#ppt_x"/>
                                          </p:val>
                                        </p:tav>
                                      </p:tavLst>
                                    </p:anim>
                                    <p:anim calcmode="lin" valueType="num">
                                      <p:cBhvr>
                                        <p:cTn id="13" dur="500" fill="hold"/>
                                        <p:tgtEl>
                                          <p:spTgt spid="6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up)">
                                      <p:cBhvr>
                                        <p:cTn id="17" dur="1000"/>
                                        <p:tgtEl>
                                          <p:spTgt spid="63"/>
                                        </p:tgtEl>
                                      </p:cBhvr>
                                    </p:animEffect>
                                  </p:childTnLst>
                                </p:cTn>
                              </p:par>
                            </p:childTnLst>
                          </p:cTn>
                        </p:par>
                        <p:par>
                          <p:cTn id="18" fill="hold">
                            <p:stCondLst>
                              <p:cond delay="20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1"/>
                                        </p:tgtEl>
                                        <p:attrNameLst>
                                          <p:attrName>style.visibility</p:attrName>
                                        </p:attrNameLst>
                                      </p:cBhvr>
                                      <p:to>
                                        <p:strVal val="visible"/>
                                      </p:to>
                                    </p:set>
                                    <p:animEffect transition="in" filter="wipe(left)">
                                      <p:cBhvr>
                                        <p:cTn id="21" dur="100"/>
                                        <p:tgtEl>
                                          <p:spTgt spid="11"/>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1"/>
                                        </p:tgtEl>
                                      </p:cBhvr>
                                      <p:to x="80000" y="100000"/>
                                    </p:animScale>
                                    <p:anim by="(#ppt_w*0.10)" calcmode="lin" valueType="num">
                                      <p:cBhvr>
                                        <p:cTn id="24" dur="50" autoRev="1" fill="hold">
                                          <p:stCondLst>
                                            <p:cond delay="0"/>
                                          </p:stCondLst>
                                        </p:cTn>
                                        <p:tgtEl>
                                          <p:spTgt spid="11"/>
                                        </p:tgtEl>
                                        <p:attrNameLst>
                                          <p:attrName>ppt_x</p:attrName>
                                        </p:attrNameLst>
                                      </p:cBhvr>
                                    </p:anim>
                                    <p:anim by="(-#ppt_w*0.10)" calcmode="lin" valueType="num">
                                      <p:cBhvr>
                                        <p:cTn id="25" dur="50" autoRev="1" fill="hold">
                                          <p:stCondLst>
                                            <p:cond delay="0"/>
                                          </p:stCondLst>
                                        </p:cTn>
                                        <p:tgtEl>
                                          <p:spTgt spid="11"/>
                                        </p:tgtEl>
                                        <p:attrNameLst>
                                          <p:attrName>ppt_y</p:attrName>
                                        </p:attrNameLst>
                                      </p:cBhvr>
                                    </p:anim>
                                    <p:animRot by="-480000">
                                      <p:cBhvr>
                                        <p:cTn id="26"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ldLvl="0" animBg="1" autoUpdateAnimBg="0"/>
      <p:bldP spid="65" grpId="0" bldLvl="0" animBg="1" autoUpdateAnimBg="0"/>
      <p:bldP spid="66" grpId="0" bldLvl="0" autoUpdateAnimBg="0"/>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Number_1"/>
          <p:cNvSpPr/>
          <p:nvPr>
            <p:custDataLst>
              <p:tags r:id="rId1"/>
            </p:custDataLst>
          </p:nvPr>
        </p:nvSpPr>
        <p:spPr>
          <a:xfrm>
            <a:off x="5012854" y="1694956"/>
            <a:ext cx="264567" cy="264567"/>
          </a:xfrm>
          <a:prstGeom prst="ellipse">
            <a:avLst/>
          </a:prstGeom>
          <a:solidFill>
            <a:schemeClr val="tx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5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5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MH_Entry_1"/>
          <p:cNvSpPr/>
          <p:nvPr>
            <p:custDataLst>
              <p:tags r:id="rId2"/>
            </p:custDataLst>
          </p:nvPr>
        </p:nvSpPr>
        <p:spPr>
          <a:xfrm>
            <a:off x="5504180" y="1483280"/>
            <a:ext cx="3002915"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400" dirty="0">
                <a:solidFill>
                  <a:schemeClr val="tx1"/>
                </a:solidFill>
                <a:latin typeface="黑体" pitchFamily="49" charset="-122"/>
                <a:ea typeface="黑体" pitchFamily="49" charset="-122"/>
                <a:sym typeface="+mn-ea"/>
              </a:rPr>
              <a:t>广东地区法院对代位求偿权保护的情况</a:t>
            </a:r>
          </a:p>
        </p:txBody>
      </p:sp>
      <p:sp>
        <p:nvSpPr>
          <p:cNvPr id="13" name="MH_Number_2"/>
          <p:cNvSpPr/>
          <p:nvPr>
            <p:custDataLst>
              <p:tags r:id="rId3"/>
            </p:custDataLst>
          </p:nvPr>
        </p:nvSpPr>
        <p:spPr>
          <a:xfrm>
            <a:off x="5012854" y="2999585"/>
            <a:ext cx="264567" cy="264567"/>
          </a:xfrm>
          <a:prstGeom prst="ellipse">
            <a:avLst/>
          </a:prstGeom>
          <a:solidFill>
            <a:schemeClr val="tx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223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p>
        </p:txBody>
      </p:sp>
      <p:sp>
        <p:nvSpPr>
          <p:cNvPr id="14" name="MH_Entry_2"/>
          <p:cNvSpPr/>
          <p:nvPr>
            <p:custDataLst>
              <p:tags r:id="rId4"/>
            </p:custDataLst>
          </p:nvPr>
        </p:nvSpPr>
        <p:spPr>
          <a:xfrm>
            <a:off x="5504180" y="2788205"/>
            <a:ext cx="2924810"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dirty="0" smtClean="0">
                <a:solidFill>
                  <a:schemeClr val="tx1"/>
                </a:solidFill>
                <a:latin typeface="黑体" pitchFamily="49" charset="-122"/>
                <a:ea typeface="黑体" pitchFamily="49" charset="-122"/>
                <a:sym typeface="Arial" panose="020B0604020202020204" pitchFamily="34" charset="0"/>
              </a:rPr>
              <a:t>海事与非海事代位求偿制度比较</a:t>
            </a:r>
            <a:endParaRPr lang="zh-CN" altLang="en-US" sz="2400" dirty="0">
              <a:solidFill>
                <a:schemeClr val="tx1"/>
              </a:solidFill>
              <a:latin typeface="黑体" pitchFamily="49" charset="-122"/>
              <a:ea typeface="黑体" pitchFamily="49" charset="-122"/>
              <a:sym typeface="Arial" panose="020B0604020202020204" pitchFamily="34" charset="0"/>
            </a:endParaRPr>
          </a:p>
        </p:txBody>
      </p:sp>
      <p:sp>
        <p:nvSpPr>
          <p:cNvPr id="19" name="MH_Others_1"/>
          <p:cNvSpPr txBox="1"/>
          <p:nvPr>
            <p:custDataLst>
              <p:tags r:id="rId5"/>
            </p:custDataLst>
          </p:nvPr>
        </p:nvSpPr>
        <p:spPr>
          <a:xfrm>
            <a:off x="2242571" y="1197887"/>
            <a:ext cx="1233170" cy="2644221"/>
          </a:xfrm>
          <a:prstGeom prst="rect">
            <a:avLst/>
          </a:prstGeom>
          <a:noFill/>
        </p:spPr>
        <p:txBody>
          <a:bodyPr vert="eaVert" wrap="square" lIns="0" tIns="0" rIns="0" bIns="0" rtlCol="0" anchor="ctr" anchorCtr="0">
            <a:spAutoFit/>
          </a:bodyPr>
          <a:lstStyle/>
          <a:p>
            <a:pPr algn="ctr"/>
            <a:r>
              <a:rPr lang="zh-CN" altLang="en-US" sz="8015" b="1" dirty="0">
                <a:solidFill>
                  <a:srgbClr val="0070C0"/>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20" name="MH_Others_2"/>
          <p:cNvSpPr txBox="1"/>
          <p:nvPr>
            <p:custDataLst>
              <p:tags r:id="rId6"/>
            </p:custDataLst>
          </p:nvPr>
        </p:nvSpPr>
        <p:spPr>
          <a:xfrm rot="5400000">
            <a:off x="954945" y="2284080"/>
            <a:ext cx="2299079" cy="471805"/>
          </a:xfrm>
          <a:prstGeom prst="rect">
            <a:avLst/>
          </a:prstGeom>
          <a:noFill/>
        </p:spPr>
        <p:txBody>
          <a:bodyPr wrap="square" lIns="0" tIns="0" rIns="0" bIns="0">
            <a:spAutoFit/>
          </a:bodyPr>
          <a:lstStyle/>
          <a:p>
            <a:pPr algn="ctr">
              <a:defRPr/>
            </a:pPr>
            <a:r>
              <a:rPr lang="en-US" altLang="zh-CN" sz="3065" b="1" dirty="0">
                <a:solidFill>
                  <a:srgbClr val="0070C0"/>
                </a:solidFill>
                <a:latin typeface="Arial" panose="020B0604020202020204" pitchFamily="34" charset="0"/>
                <a:ea typeface="微软雅黑" panose="020B0503020204020204" pitchFamily="34" charset="-122"/>
                <a:sym typeface="Arial" panose="020B0604020202020204" pitchFamily="34" charset="0"/>
              </a:rPr>
              <a:t>CONTENTS</a:t>
            </a:r>
          </a:p>
        </p:txBody>
      </p:sp>
      <p:pic>
        <p:nvPicPr>
          <p:cNvPr id="2" name="图片 -2147482624" descr="盈科页眉"/>
          <p:cNvPicPr>
            <a:picLocks noChangeAspect="1"/>
          </p:cNvPicPr>
          <p:nvPr/>
        </p:nvPicPr>
        <p:blipFill>
          <a:blip r:embed="rId9" cstate="print"/>
          <a:srcRect l="62669"/>
          <a:stretch>
            <a:fillRect/>
          </a:stretch>
        </p:blipFill>
        <p:spPr>
          <a:xfrm>
            <a:off x="7134723" y="60622"/>
            <a:ext cx="1794752" cy="409748"/>
          </a:xfrm>
          <a:prstGeom prst="rect">
            <a:avLst/>
          </a:prstGeom>
          <a:solidFill>
            <a:srgbClr val="FF00FF"/>
          </a:solidFill>
          <a:ln w="9525">
            <a:noFill/>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blinds(horizontal)">
                                      <p:cBhvr>
                                        <p:cTn id="9" dur="500"/>
                                        <p:tgtEl>
                                          <p:spTgt spid="20"/>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04304" y="720006"/>
            <a:ext cx="1146230" cy="3154710"/>
          </a:xfrm>
          <a:prstGeom prst="rect">
            <a:avLst/>
          </a:prstGeom>
          <a:noFill/>
        </p:spPr>
        <p:txBody>
          <a:bodyPr vert="horz" wrap="square" rtlCol="0">
            <a:spAutoFit/>
          </a:bodyPr>
          <a:lstStyle/>
          <a:p>
            <a:pPr lvl="1"/>
            <a:r>
              <a:rPr lang="en-US" altLang="zh-CN" sz="19900" dirty="0">
                <a:solidFill>
                  <a:srgbClr val="1357AE"/>
                </a:solidFill>
                <a:latin typeface="方正兰亭准黑_GBK" panose="02000000000000000000" pitchFamily="2" charset="-122"/>
                <a:ea typeface="方正兰亭准黑_GBK" panose="02000000000000000000" pitchFamily="2" charset="-122"/>
              </a:rPr>
              <a:t>1</a:t>
            </a:r>
            <a:endParaRPr lang="zh-CN" altLang="en-US" sz="19900" dirty="0">
              <a:solidFill>
                <a:srgbClr val="1357AE"/>
              </a:solidFill>
              <a:latin typeface="方正兰亭准黑_GBK" panose="02000000000000000000" pitchFamily="2" charset="-122"/>
              <a:ea typeface="方正兰亭准黑_GBK" panose="02000000000000000000" pitchFamily="2"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8442108">
            <a:off x="2311566" y="2011984"/>
            <a:ext cx="2935958" cy="1560736"/>
          </a:xfrm>
          <a:prstGeom prst="rect">
            <a:avLst/>
          </a:prstGeom>
        </p:spPr>
      </p:pic>
      <p:cxnSp>
        <p:nvCxnSpPr>
          <p:cNvPr id="4" name="直接连接符 3"/>
          <p:cNvCxnSpPr/>
          <p:nvPr/>
        </p:nvCxnSpPr>
        <p:spPr>
          <a:xfrm flipV="1">
            <a:off x="2124364" y="1906684"/>
            <a:ext cx="1324175" cy="1765568"/>
          </a:xfrm>
          <a:prstGeom prst="line">
            <a:avLst/>
          </a:prstGeom>
          <a:ln w="12700">
            <a:solidFill>
              <a:srgbClr val="1357AE"/>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489805" y="1998334"/>
            <a:ext cx="5444119" cy="830997"/>
          </a:xfrm>
          <a:prstGeom prst="rect">
            <a:avLst/>
          </a:prstGeom>
          <a:noFill/>
        </p:spPr>
        <p:txBody>
          <a:bodyPr vert="horz" wrap="none" rtlCol="0">
            <a:spAutoFit/>
          </a:bodyPr>
          <a:lstStyle/>
          <a:p>
            <a:endParaRPr lang="zh-CN" altLang="en-US" sz="2400" dirty="0">
              <a:solidFill>
                <a:srgbClr val="1357AE"/>
              </a:solidFill>
              <a:latin typeface="方正兰亭准黑_GBK" panose="02000000000000000000" pitchFamily="2" charset="-122"/>
              <a:ea typeface="方正兰亭准黑_GBK" panose="02000000000000000000" pitchFamily="2" charset="-122"/>
            </a:endParaRPr>
          </a:p>
          <a:p>
            <a:r>
              <a:rPr lang="zh-CN" altLang="en-US" sz="2400" b="1" dirty="0">
                <a:solidFill>
                  <a:srgbClr val="1357AE"/>
                </a:solidFill>
                <a:latin typeface="楷体" pitchFamily="49" charset="-122"/>
                <a:ea typeface="楷体" pitchFamily="49" charset="-122"/>
              </a:rPr>
              <a:t>广东地区法院对代位求偿权保护的情况</a:t>
            </a:r>
          </a:p>
        </p:txBody>
      </p:sp>
    </p:spTree>
  </p:cSld>
  <p:clrMapOvr>
    <a:masterClrMapping/>
  </p:clrMapOvr>
  <mc:AlternateContent xmlns:mc="http://schemas.openxmlformats.org/markup-compatibility/2006">
    <mc:Choice xmlns:p14="http://schemas.microsoft.com/office/powerpoint/2010/main" xmlns="" Requires="p14">
      <p:transition spd="slow" p14:dur="1200" advTm="6359">
        <p14:prism/>
      </p:transition>
    </mc:Choice>
    <mc:Fallback>
      <p:transition spd="slow" advTm="63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par>
                          <p:cTn id="22" fill="hold">
                            <p:stCondLst>
                              <p:cond delay="25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5"/>
                                        </p:tgtEl>
                                      </p:cBhvr>
                                    </p:animEffect>
                                    <p:animScale>
                                      <p:cBhvr>
                                        <p:cTn id="2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 name="Chart 3"/>
          <p:cNvGraphicFramePr/>
          <p:nvPr/>
        </p:nvGraphicFramePr>
        <p:xfrm>
          <a:off x="2876290" y="864018"/>
          <a:ext cx="3356658" cy="3536729"/>
        </p:xfrm>
        <a:graphic>
          <a:graphicData uri="http://schemas.openxmlformats.org/drawingml/2006/chart">
            <c:chart xmlns:c="http://schemas.openxmlformats.org/drawingml/2006/chart" xmlns:r="http://schemas.openxmlformats.org/officeDocument/2006/relationships" r:id="rId3"/>
          </a:graphicData>
        </a:graphic>
      </p:graphicFrame>
      <p:sp>
        <p:nvSpPr>
          <p:cNvPr id="78" name="Freeform 167"/>
          <p:cNvSpPr>
            <a:spLocks noEditPoints="1"/>
          </p:cNvSpPr>
          <p:nvPr/>
        </p:nvSpPr>
        <p:spPr bwMode="auto">
          <a:xfrm>
            <a:off x="6075760" y="1713014"/>
            <a:ext cx="244893" cy="245739"/>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497B0"/>
          </a:solidFill>
          <a:ln w="9525">
            <a:noFill/>
            <a:round/>
          </a:ln>
        </p:spPr>
        <p:txBody>
          <a:bodyPr vert="horz" wrap="square" lIns="89855" tIns="44928" rIns="89855" bIns="44928" numCol="1" anchor="t" anchorCtr="0" compatLnSpc="1"/>
          <a:lstStyle/>
          <a:p>
            <a:endParaRPr lang="en-US" sz="2100" dirty="0">
              <a:solidFill>
                <a:srgbClr val="282E33"/>
              </a:solidFill>
            </a:endParaRPr>
          </a:p>
        </p:txBody>
      </p:sp>
      <p:sp>
        <p:nvSpPr>
          <p:cNvPr id="79" name="Text Placeholder 3"/>
          <p:cNvSpPr txBox="1"/>
          <p:nvPr/>
        </p:nvSpPr>
        <p:spPr>
          <a:xfrm>
            <a:off x="6431698" y="1504122"/>
            <a:ext cx="2072133" cy="9694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1300" b="1" dirty="0" smtClean="0">
                <a:solidFill>
                  <a:srgbClr val="282E33"/>
                </a:solidFill>
              </a:rPr>
              <a:t>（</a:t>
            </a:r>
            <a:r>
              <a:rPr lang="en-US" altLang="zh-CN" sz="1300" b="1" dirty="0" smtClean="0">
                <a:solidFill>
                  <a:srgbClr val="282E33"/>
                </a:solidFill>
              </a:rPr>
              <a:t>2</a:t>
            </a:r>
            <a:r>
              <a:rPr lang="zh-CN" altLang="en-US" sz="1300" b="1" dirty="0" smtClean="0">
                <a:solidFill>
                  <a:srgbClr val="282E33"/>
                </a:solidFill>
              </a:rPr>
              <a:t>）受理代位追偿案件的法院。代位追偿案件法院分布情况。</a:t>
            </a:r>
            <a:r>
              <a:rPr lang="zh-CN" altLang="en-US" sz="1200" b="1" dirty="0" smtClean="0">
                <a:solidFill>
                  <a:srgbClr val="282E33"/>
                </a:solidFill>
                <a:latin typeface="+mn-ea"/>
              </a:rPr>
              <a:t>广州海事法院、广州铁路法院、金融庭、普通法院的民二庭。</a:t>
            </a:r>
            <a:endParaRPr lang="en-US" altLang="zh-CN" sz="1200" b="1" dirty="0">
              <a:solidFill>
                <a:srgbClr val="282E33"/>
              </a:solidFill>
              <a:latin typeface="+mn-ea"/>
            </a:endParaRPr>
          </a:p>
        </p:txBody>
      </p:sp>
      <p:sp>
        <p:nvSpPr>
          <p:cNvPr id="80" name="Freeform 167"/>
          <p:cNvSpPr>
            <a:spLocks noEditPoints="1"/>
          </p:cNvSpPr>
          <p:nvPr/>
        </p:nvSpPr>
        <p:spPr bwMode="auto">
          <a:xfrm>
            <a:off x="2680473" y="1713014"/>
            <a:ext cx="244893" cy="245739"/>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497B0"/>
          </a:solidFill>
          <a:ln w="9525">
            <a:noFill/>
            <a:round/>
          </a:ln>
        </p:spPr>
        <p:txBody>
          <a:bodyPr vert="horz" wrap="square" lIns="89855" tIns="44928" rIns="89855" bIns="44928" numCol="1" anchor="t" anchorCtr="0" compatLnSpc="1"/>
          <a:lstStyle/>
          <a:p>
            <a:endParaRPr lang="en-US" sz="2100" dirty="0">
              <a:solidFill>
                <a:srgbClr val="282E33"/>
              </a:solidFill>
            </a:endParaRPr>
          </a:p>
        </p:txBody>
      </p:sp>
      <p:sp>
        <p:nvSpPr>
          <p:cNvPr id="81" name="Text Placeholder 3"/>
          <p:cNvSpPr txBox="1"/>
          <p:nvPr/>
        </p:nvSpPr>
        <p:spPr>
          <a:xfrm>
            <a:off x="477073" y="1504122"/>
            <a:ext cx="2072133"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1300" b="1" dirty="0" smtClean="0">
                <a:solidFill>
                  <a:srgbClr val="282E33"/>
                </a:solidFill>
                <a:cs typeface="+mj-cs"/>
              </a:rPr>
              <a:t>（</a:t>
            </a:r>
            <a:r>
              <a:rPr lang="en-US" altLang="zh-CN" sz="1300" b="1" dirty="0" smtClean="0">
                <a:solidFill>
                  <a:srgbClr val="282E33"/>
                </a:solidFill>
                <a:cs typeface="+mj-cs"/>
              </a:rPr>
              <a:t>2</a:t>
            </a:r>
            <a:r>
              <a:rPr lang="zh-CN" altLang="en-US" sz="1300" b="1" dirty="0" smtClean="0">
                <a:solidFill>
                  <a:srgbClr val="282E33"/>
                </a:solidFill>
                <a:cs typeface="+mj-cs"/>
              </a:rPr>
              <a:t>）广东省高院的态度。民二庭庭长在珠岛宾馆一次全国海商法会议上表明了态度，对保险公司代位追偿案件表示大力支持！</a:t>
            </a:r>
            <a:endParaRPr lang="en-US" sz="1200" b="1" dirty="0">
              <a:solidFill>
                <a:srgbClr val="282E33"/>
              </a:solidFill>
              <a:latin typeface="+mn-ea"/>
              <a:ea typeface="+mn-ea"/>
            </a:endParaRPr>
          </a:p>
        </p:txBody>
      </p:sp>
      <p:sp>
        <p:nvSpPr>
          <p:cNvPr id="82" name="Freeform 167"/>
          <p:cNvSpPr>
            <a:spLocks noEditPoints="1"/>
          </p:cNvSpPr>
          <p:nvPr/>
        </p:nvSpPr>
        <p:spPr bwMode="auto">
          <a:xfrm>
            <a:off x="6075760" y="3136437"/>
            <a:ext cx="244893" cy="245739"/>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497B0"/>
          </a:solidFill>
          <a:ln w="9525">
            <a:noFill/>
            <a:round/>
          </a:ln>
        </p:spPr>
        <p:txBody>
          <a:bodyPr vert="horz" wrap="square" lIns="89855" tIns="44928" rIns="89855" bIns="44928" numCol="1" anchor="t" anchorCtr="0" compatLnSpc="1"/>
          <a:lstStyle/>
          <a:p>
            <a:endParaRPr lang="en-US" sz="2100" dirty="0">
              <a:solidFill>
                <a:srgbClr val="282E33"/>
              </a:solidFill>
            </a:endParaRPr>
          </a:p>
        </p:txBody>
      </p:sp>
      <p:sp>
        <p:nvSpPr>
          <p:cNvPr id="83" name="Text Placeholder 3"/>
          <p:cNvSpPr txBox="1"/>
          <p:nvPr/>
        </p:nvSpPr>
        <p:spPr>
          <a:xfrm>
            <a:off x="6431698" y="2927545"/>
            <a:ext cx="2072133" cy="40011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1300" b="1" dirty="0" smtClean="0">
                <a:solidFill>
                  <a:srgbClr val="282E33"/>
                </a:solidFill>
                <a:cs typeface="+mj-cs"/>
              </a:rPr>
              <a:t>（</a:t>
            </a:r>
            <a:r>
              <a:rPr lang="en-US" altLang="zh-CN" sz="1300" b="1" dirty="0" smtClean="0">
                <a:solidFill>
                  <a:srgbClr val="282E33"/>
                </a:solidFill>
                <a:cs typeface="+mj-cs"/>
              </a:rPr>
              <a:t>4</a:t>
            </a:r>
            <a:r>
              <a:rPr lang="zh-CN" altLang="en-US" sz="1300" b="1" dirty="0" smtClean="0">
                <a:solidFill>
                  <a:srgbClr val="282E33"/>
                </a:solidFill>
                <a:cs typeface="+mj-cs"/>
              </a:rPr>
              <a:t>）对广东地区代位求偿权顺畅行使的期待。</a:t>
            </a:r>
            <a:endParaRPr lang="en-US" sz="1000" dirty="0">
              <a:solidFill>
                <a:srgbClr val="282E33"/>
              </a:solidFill>
            </a:endParaRPr>
          </a:p>
        </p:txBody>
      </p:sp>
      <p:sp>
        <p:nvSpPr>
          <p:cNvPr id="84" name="Freeform 167"/>
          <p:cNvSpPr>
            <a:spLocks noEditPoints="1"/>
          </p:cNvSpPr>
          <p:nvPr/>
        </p:nvSpPr>
        <p:spPr bwMode="auto">
          <a:xfrm>
            <a:off x="2680473" y="3136437"/>
            <a:ext cx="244893" cy="245739"/>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497B0"/>
          </a:solidFill>
          <a:ln w="9525">
            <a:noFill/>
            <a:round/>
          </a:ln>
        </p:spPr>
        <p:txBody>
          <a:bodyPr vert="horz" wrap="square" lIns="89855" tIns="44928" rIns="89855" bIns="44928" numCol="1" anchor="t" anchorCtr="0" compatLnSpc="1"/>
          <a:lstStyle/>
          <a:p>
            <a:endParaRPr lang="en-US" sz="2100" dirty="0">
              <a:solidFill>
                <a:srgbClr val="282E33"/>
              </a:solidFill>
            </a:endParaRPr>
          </a:p>
        </p:txBody>
      </p:sp>
      <p:sp>
        <p:nvSpPr>
          <p:cNvPr id="85" name="Text Placeholder 3"/>
          <p:cNvSpPr txBox="1"/>
          <p:nvPr/>
        </p:nvSpPr>
        <p:spPr>
          <a:xfrm>
            <a:off x="477073" y="2927545"/>
            <a:ext cx="2072133"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sz="1300" b="1" dirty="0" smtClean="0">
                <a:solidFill>
                  <a:srgbClr val="282E33"/>
                </a:solidFill>
                <a:cs typeface="+mj-cs"/>
              </a:rPr>
              <a:t>（</a:t>
            </a:r>
            <a:r>
              <a:rPr lang="en-US" altLang="zh-CN" sz="1300" b="1" dirty="0" smtClean="0">
                <a:solidFill>
                  <a:srgbClr val="282E33"/>
                </a:solidFill>
                <a:cs typeface="+mj-cs"/>
              </a:rPr>
              <a:t>3</a:t>
            </a:r>
            <a:r>
              <a:rPr lang="zh-CN" altLang="en-US" sz="1300" b="1" dirty="0" smtClean="0">
                <a:solidFill>
                  <a:srgbClr val="282E33"/>
                </a:solidFill>
                <a:cs typeface="+mj-cs"/>
              </a:rPr>
              <a:t>）部分地区法院对代位追偿案件制度理解不一。潮州地区，对于代位追偿案件不受理、私下已送到外地等。</a:t>
            </a:r>
            <a:endParaRPr lang="en-US" sz="1000" dirty="0">
              <a:solidFill>
                <a:srgbClr val="282E33"/>
              </a:solidFill>
            </a:endParaRPr>
          </a:p>
        </p:txBody>
      </p:sp>
      <p:sp>
        <p:nvSpPr>
          <p:cNvPr id="11" name="文本框 10"/>
          <p:cNvSpPr txBox="1"/>
          <p:nvPr/>
        </p:nvSpPr>
        <p:spPr>
          <a:xfrm>
            <a:off x="-107822" y="71952"/>
            <a:ext cx="1146230" cy="707886"/>
          </a:xfrm>
          <a:prstGeom prst="rect">
            <a:avLst/>
          </a:prstGeom>
          <a:noFill/>
        </p:spPr>
        <p:txBody>
          <a:bodyPr vert="horz" wrap="square" rtlCol="0">
            <a:spAutoFit/>
          </a:bodyPr>
          <a:lstStyle/>
          <a:p>
            <a:pPr lvl="1"/>
            <a:r>
              <a:rPr lang="en-US" altLang="zh-CN" sz="4000" dirty="0">
                <a:solidFill>
                  <a:srgbClr val="1357AE"/>
                </a:solidFill>
                <a:latin typeface="方正兰亭准黑_GBK" panose="02000000000000000000" pitchFamily="2" charset="-122"/>
                <a:ea typeface="方正兰亭准黑_GBK" panose="02000000000000000000" pitchFamily="2" charset="-122"/>
              </a:rPr>
              <a:t>1</a:t>
            </a:r>
            <a:endParaRPr lang="zh-CN" altLang="en-US" sz="4000" dirty="0">
              <a:solidFill>
                <a:srgbClr val="1357AE"/>
              </a:solidFill>
              <a:latin typeface="方正兰亭准黑_GBK" panose="02000000000000000000" pitchFamily="2" charset="-122"/>
              <a:ea typeface="方正兰亭准黑_GBK" panose="02000000000000000000" pitchFamily="2" charset="-122"/>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8442108">
            <a:off x="184947" y="348542"/>
            <a:ext cx="1168948" cy="590073"/>
          </a:xfrm>
          <a:prstGeom prst="rect">
            <a:avLst/>
          </a:prstGeom>
        </p:spPr>
      </p:pic>
      <p:cxnSp>
        <p:nvCxnSpPr>
          <p:cNvPr id="13" name="直接连接符 12"/>
          <p:cNvCxnSpPr/>
          <p:nvPr/>
        </p:nvCxnSpPr>
        <p:spPr>
          <a:xfrm flipV="1">
            <a:off x="342215" y="287970"/>
            <a:ext cx="324028" cy="432036"/>
          </a:xfrm>
          <a:prstGeom prst="line">
            <a:avLst/>
          </a:prstGeom>
          <a:ln w="12700">
            <a:solidFill>
              <a:srgbClr val="1357AE"/>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12238" y="319896"/>
            <a:ext cx="4572085" cy="400110"/>
          </a:xfrm>
          <a:prstGeom prst="rect">
            <a:avLst/>
          </a:prstGeom>
          <a:noFill/>
        </p:spPr>
        <p:txBody>
          <a:bodyPr vert="horz" wrap="none" rtlCol="0">
            <a:spAutoFit/>
          </a:bodyPr>
          <a:lstStyle/>
          <a:p>
            <a:pPr algn="l"/>
            <a:r>
              <a:rPr lang="zh-CN" altLang="en-US" sz="2000" b="1" dirty="0">
                <a:solidFill>
                  <a:srgbClr val="1357AE"/>
                </a:solidFill>
                <a:latin typeface="黑体" pitchFamily="49" charset="-122"/>
                <a:ea typeface="黑体" pitchFamily="49" charset="-122"/>
                <a:sym typeface="+mn-ea"/>
              </a:rPr>
              <a:t>广东地区法院对代位求偿权保护的情况</a:t>
            </a:r>
            <a:endParaRPr lang="zh-CN" altLang="en-US" sz="2000" b="1" dirty="0">
              <a:solidFill>
                <a:srgbClr val="1357AE"/>
              </a:solidFill>
              <a:latin typeface="黑体" pitchFamily="49" charset="-122"/>
              <a:ea typeface="黑体"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250" advTm="6359">
        <p14:flip dir="r"/>
      </p:transition>
    </mc:Choice>
    <mc:Fallback>
      <p:transition spd="slow" advTm="63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 calcmode="lin" valueType="num">
                                      <p:cBhvr>
                                        <p:cTn id="1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4"/>
                                        </p:tgtEl>
                                      </p:cBhvr>
                                    </p:animEffect>
                                  </p:childTnLst>
                                </p:cTn>
                              </p:par>
                            </p:childTnLst>
                          </p:cTn>
                        </p:par>
                        <p:par>
                          <p:cTn id="22" fill="hold">
                            <p:stCondLst>
                              <p:cond delay="25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14"/>
                                        </p:tgtEl>
                                      </p:cBhvr>
                                    </p:animEffect>
                                    <p:animScale>
                                      <p:cBhvr>
                                        <p:cTn id="25" dur="250" autoRev="1" fill="hold"/>
                                        <p:tgtEl>
                                          <p:spTgt spid="14"/>
                                        </p:tgtEl>
                                      </p:cBhvr>
                                      <p:by x="105000" y="105000"/>
                                    </p:animScale>
                                  </p:childTnLst>
                                </p:cTn>
                              </p:par>
                            </p:childTnLst>
                          </p:cTn>
                        </p:par>
                        <p:par>
                          <p:cTn id="26" fill="hold">
                            <p:stCondLst>
                              <p:cond delay="3000"/>
                            </p:stCondLst>
                            <p:childTnLst>
                              <p:par>
                                <p:cTn id="27" presetID="21" presetClass="entr" presetSubtype="1"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heel(1)">
                                      <p:cBhvr>
                                        <p:cTn id="29" dur="1000"/>
                                        <p:tgtEl>
                                          <p:spTgt spid="77"/>
                                        </p:tgtEl>
                                      </p:cBhvr>
                                    </p:animEffect>
                                  </p:childTnLst>
                                </p:cTn>
                              </p:par>
                            </p:childTnLst>
                          </p:cTn>
                        </p:par>
                        <p:par>
                          <p:cTn id="30" fill="hold">
                            <p:stCondLst>
                              <p:cond delay="4000"/>
                            </p:stCondLst>
                            <p:childTnLst>
                              <p:par>
                                <p:cTn id="31" presetID="23" presetClass="entr" presetSubtype="16" fill="hold" grpId="0" nodeType="after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p:cTn id="33" dur="500" fill="hold"/>
                                        <p:tgtEl>
                                          <p:spTgt spid="80"/>
                                        </p:tgtEl>
                                        <p:attrNameLst>
                                          <p:attrName>ppt_w</p:attrName>
                                        </p:attrNameLst>
                                      </p:cBhvr>
                                      <p:tavLst>
                                        <p:tav tm="0">
                                          <p:val>
                                            <p:fltVal val="0"/>
                                          </p:val>
                                        </p:tav>
                                        <p:tav tm="100000">
                                          <p:val>
                                            <p:strVal val="#ppt_w"/>
                                          </p:val>
                                        </p:tav>
                                      </p:tavLst>
                                    </p:anim>
                                    <p:anim calcmode="lin" valueType="num">
                                      <p:cBhvr>
                                        <p:cTn id="34" dur="500" fill="hold"/>
                                        <p:tgtEl>
                                          <p:spTgt spid="80"/>
                                        </p:tgtEl>
                                        <p:attrNameLst>
                                          <p:attrName>ppt_h</p:attrName>
                                        </p:attrNameLst>
                                      </p:cBhvr>
                                      <p:tavLst>
                                        <p:tav tm="0">
                                          <p:val>
                                            <p:fltVal val="0"/>
                                          </p:val>
                                        </p:tav>
                                        <p:tav tm="100000">
                                          <p:val>
                                            <p:strVal val="#ppt_h"/>
                                          </p:val>
                                        </p:tav>
                                      </p:tavLst>
                                    </p:anim>
                                  </p:childTnLst>
                                </p:cTn>
                              </p:par>
                              <p:par>
                                <p:cTn id="35" presetID="2" presetClass="entr" presetSubtype="4" accel="50000" decel="50000"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ppt_x"/>
                                          </p:val>
                                        </p:tav>
                                        <p:tav tm="100000">
                                          <p:val>
                                            <p:strVal val="#ppt_x"/>
                                          </p:val>
                                        </p:tav>
                                      </p:tavLst>
                                    </p:anim>
                                    <p:anim calcmode="lin" valueType="num">
                                      <p:cBhvr additive="base">
                                        <p:cTn id="38" dur="500" fill="hold"/>
                                        <p:tgtEl>
                                          <p:spTgt spid="81"/>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23" presetClass="entr" presetSubtype="16" fill="hold" grpId="0" nodeType="afterEffect">
                                  <p:stCondLst>
                                    <p:cond delay="0"/>
                                  </p:stCondLst>
                                  <p:childTnLst>
                                    <p:set>
                                      <p:cBhvr>
                                        <p:cTn id="41" dur="1" fill="hold">
                                          <p:stCondLst>
                                            <p:cond delay="0"/>
                                          </p:stCondLst>
                                        </p:cTn>
                                        <p:tgtEl>
                                          <p:spTgt spid="78"/>
                                        </p:tgtEl>
                                        <p:attrNameLst>
                                          <p:attrName>style.visibility</p:attrName>
                                        </p:attrNameLst>
                                      </p:cBhvr>
                                      <p:to>
                                        <p:strVal val="visible"/>
                                      </p:to>
                                    </p:set>
                                    <p:anim calcmode="lin" valueType="num">
                                      <p:cBhvr>
                                        <p:cTn id="42" dur="500" fill="hold"/>
                                        <p:tgtEl>
                                          <p:spTgt spid="78"/>
                                        </p:tgtEl>
                                        <p:attrNameLst>
                                          <p:attrName>ppt_w</p:attrName>
                                        </p:attrNameLst>
                                      </p:cBhvr>
                                      <p:tavLst>
                                        <p:tav tm="0">
                                          <p:val>
                                            <p:fltVal val="0"/>
                                          </p:val>
                                        </p:tav>
                                        <p:tav tm="100000">
                                          <p:val>
                                            <p:strVal val="#ppt_w"/>
                                          </p:val>
                                        </p:tav>
                                      </p:tavLst>
                                    </p:anim>
                                    <p:anim calcmode="lin" valueType="num">
                                      <p:cBhvr>
                                        <p:cTn id="43" dur="500" fill="hold"/>
                                        <p:tgtEl>
                                          <p:spTgt spid="78"/>
                                        </p:tgtEl>
                                        <p:attrNameLst>
                                          <p:attrName>ppt_h</p:attrName>
                                        </p:attrNameLst>
                                      </p:cBhvr>
                                      <p:tavLst>
                                        <p:tav tm="0">
                                          <p:val>
                                            <p:fltVal val="0"/>
                                          </p:val>
                                        </p:tav>
                                        <p:tav tm="100000">
                                          <p:val>
                                            <p:strVal val="#ppt_h"/>
                                          </p:val>
                                        </p:tav>
                                      </p:tavLst>
                                    </p:anim>
                                  </p:childTnLst>
                                </p:cTn>
                              </p:par>
                              <p:par>
                                <p:cTn id="44" presetID="2" presetClass="entr" presetSubtype="4" accel="50000" decel="50000"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additive="base">
                                        <p:cTn id="46" dur="500" fill="hold"/>
                                        <p:tgtEl>
                                          <p:spTgt spid="79"/>
                                        </p:tgtEl>
                                        <p:attrNameLst>
                                          <p:attrName>ppt_x</p:attrName>
                                        </p:attrNameLst>
                                      </p:cBhvr>
                                      <p:tavLst>
                                        <p:tav tm="0">
                                          <p:val>
                                            <p:strVal val="#ppt_x"/>
                                          </p:val>
                                        </p:tav>
                                        <p:tav tm="100000">
                                          <p:val>
                                            <p:strVal val="#ppt_x"/>
                                          </p:val>
                                        </p:tav>
                                      </p:tavLst>
                                    </p:anim>
                                    <p:anim calcmode="lin" valueType="num">
                                      <p:cBhvr additive="base">
                                        <p:cTn id="47" dur="500" fill="hold"/>
                                        <p:tgtEl>
                                          <p:spTgt spid="79"/>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3" presetClass="entr" presetSubtype="16" fill="hold" grpId="0" nodeType="after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p:cTn id="51" dur="500" fill="hold"/>
                                        <p:tgtEl>
                                          <p:spTgt spid="82"/>
                                        </p:tgtEl>
                                        <p:attrNameLst>
                                          <p:attrName>ppt_w</p:attrName>
                                        </p:attrNameLst>
                                      </p:cBhvr>
                                      <p:tavLst>
                                        <p:tav tm="0">
                                          <p:val>
                                            <p:fltVal val="0"/>
                                          </p:val>
                                        </p:tav>
                                        <p:tav tm="100000">
                                          <p:val>
                                            <p:strVal val="#ppt_w"/>
                                          </p:val>
                                        </p:tav>
                                      </p:tavLst>
                                    </p:anim>
                                    <p:anim calcmode="lin" valueType="num">
                                      <p:cBhvr>
                                        <p:cTn id="52" dur="500" fill="hold"/>
                                        <p:tgtEl>
                                          <p:spTgt spid="82"/>
                                        </p:tgtEl>
                                        <p:attrNameLst>
                                          <p:attrName>ppt_h</p:attrName>
                                        </p:attrNameLst>
                                      </p:cBhvr>
                                      <p:tavLst>
                                        <p:tav tm="0">
                                          <p:val>
                                            <p:fltVal val="0"/>
                                          </p:val>
                                        </p:tav>
                                        <p:tav tm="100000">
                                          <p:val>
                                            <p:strVal val="#ppt_h"/>
                                          </p:val>
                                        </p:tav>
                                      </p:tavLst>
                                    </p:anim>
                                  </p:childTnLst>
                                </p:cTn>
                              </p:par>
                              <p:par>
                                <p:cTn id="53" presetID="2" presetClass="entr" presetSubtype="4" accel="50000" decel="50000"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 calcmode="lin" valueType="num">
                                      <p:cBhvr additive="base">
                                        <p:cTn id="55" dur="500" fill="hold"/>
                                        <p:tgtEl>
                                          <p:spTgt spid="83"/>
                                        </p:tgtEl>
                                        <p:attrNameLst>
                                          <p:attrName>ppt_x</p:attrName>
                                        </p:attrNameLst>
                                      </p:cBhvr>
                                      <p:tavLst>
                                        <p:tav tm="0">
                                          <p:val>
                                            <p:strVal val="#ppt_x"/>
                                          </p:val>
                                        </p:tav>
                                        <p:tav tm="100000">
                                          <p:val>
                                            <p:strVal val="#ppt_x"/>
                                          </p:val>
                                        </p:tav>
                                      </p:tavLst>
                                    </p:anim>
                                    <p:anim calcmode="lin" valueType="num">
                                      <p:cBhvr additive="base">
                                        <p:cTn id="56" dur="500" fill="hold"/>
                                        <p:tgtEl>
                                          <p:spTgt spid="83"/>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3" presetClass="entr" presetSubtype="16" fill="hold" grpId="0" nodeType="afterEffect">
                                  <p:stCondLst>
                                    <p:cond delay="0"/>
                                  </p:stCondLst>
                                  <p:childTnLst>
                                    <p:set>
                                      <p:cBhvr>
                                        <p:cTn id="59" dur="1" fill="hold">
                                          <p:stCondLst>
                                            <p:cond delay="0"/>
                                          </p:stCondLst>
                                        </p:cTn>
                                        <p:tgtEl>
                                          <p:spTgt spid="84"/>
                                        </p:tgtEl>
                                        <p:attrNameLst>
                                          <p:attrName>style.visibility</p:attrName>
                                        </p:attrNameLst>
                                      </p:cBhvr>
                                      <p:to>
                                        <p:strVal val="visible"/>
                                      </p:to>
                                    </p:set>
                                    <p:anim calcmode="lin" valueType="num">
                                      <p:cBhvr>
                                        <p:cTn id="60" dur="500" fill="hold"/>
                                        <p:tgtEl>
                                          <p:spTgt spid="84"/>
                                        </p:tgtEl>
                                        <p:attrNameLst>
                                          <p:attrName>ppt_w</p:attrName>
                                        </p:attrNameLst>
                                      </p:cBhvr>
                                      <p:tavLst>
                                        <p:tav tm="0">
                                          <p:val>
                                            <p:fltVal val="0"/>
                                          </p:val>
                                        </p:tav>
                                        <p:tav tm="100000">
                                          <p:val>
                                            <p:strVal val="#ppt_w"/>
                                          </p:val>
                                        </p:tav>
                                      </p:tavLst>
                                    </p:anim>
                                    <p:anim calcmode="lin" valueType="num">
                                      <p:cBhvr>
                                        <p:cTn id="61" dur="500" fill="hold"/>
                                        <p:tgtEl>
                                          <p:spTgt spid="84"/>
                                        </p:tgtEl>
                                        <p:attrNameLst>
                                          <p:attrName>ppt_h</p:attrName>
                                        </p:attrNameLst>
                                      </p:cBhvr>
                                      <p:tavLst>
                                        <p:tav tm="0">
                                          <p:val>
                                            <p:fltVal val="0"/>
                                          </p:val>
                                        </p:tav>
                                        <p:tav tm="100000">
                                          <p:val>
                                            <p:strVal val="#ppt_h"/>
                                          </p:val>
                                        </p:tav>
                                      </p:tavLst>
                                    </p:anim>
                                  </p:childTnLst>
                                </p:cTn>
                              </p:par>
                              <p:par>
                                <p:cTn id="62" presetID="2" presetClass="entr" presetSubtype="4" accel="50000" decel="50000"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7" grpId="0">
        <p:bldAsOne/>
      </p:bldGraphic>
      <p:bldP spid="78" grpId="0" animBg="1"/>
      <p:bldP spid="79" grpId="0"/>
      <p:bldP spid="80" grpId="0" animBg="1"/>
      <p:bldP spid="81" grpId="0"/>
      <p:bldP spid="82" grpId="0" animBg="1"/>
      <p:bldP spid="83" grpId="0"/>
      <p:bldP spid="84" grpId="0" animBg="1"/>
      <p:bldP spid="85" grpId="0"/>
      <p:bldP spid="11" grpId="0"/>
      <p:bldP spid="1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04304" y="720006"/>
            <a:ext cx="1146230" cy="3154710"/>
          </a:xfrm>
          <a:prstGeom prst="rect">
            <a:avLst/>
          </a:prstGeom>
          <a:noFill/>
        </p:spPr>
        <p:txBody>
          <a:bodyPr vert="horz" wrap="square" rtlCol="0">
            <a:spAutoFit/>
          </a:bodyPr>
          <a:lstStyle/>
          <a:p>
            <a:pPr lvl="1"/>
            <a:r>
              <a:rPr lang="en-US" altLang="zh-CN" sz="19900" dirty="0">
                <a:solidFill>
                  <a:srgbClr val="1357AE"/>
                </a:solidFill>
                <a:latin typeface="方正兰亭准黑_GBK" panose="02000000000000000000" pitchFamily="2" charset="-122"/>
                <a:ea typeface="方正兰亭准黑_GBK" panose="02000000000000000000" pitchFamily="2" charset="-122"/>
              </a:rPr>
              <a:t>2</a:t>
            </a:r>
            <a:endParaRPr lang="zh-CN" altLang="en-US" sz="19900" dirty="0">
              <a:solidFill>
                <a:srgbClr val="1357AE"/>
              </a:solidFill>
              <a:latin typeface="方正兰亭准黑_GBK" panose="02000000000000000000" pitchFamily="2" charset="-122"/>
              <a:ea typeface="方正兰亭准黑_GBK" panose="02000000000000000000" pitchFamily="2"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8442108">
            <a:off x="2311566" y="2011984"/>
            <a:ext cx="2935958" cy="1560736"/>
          </a:xfrm>
          <a:prstGeom prst="rect">
            <a:avLst/>
          </a:prstGeom>
        </p:spPr>
      </p:pic>
      <p:cxnSp>
        <p:nvCxnSpPr>
          <p:cNvPr id="4" name="直接连接符 3"/>
          <p:cNvCxnSpPr/>
          <p:nvPr/>
        </p:nvCxnSpPr>
        <p:spPr>
          <a:xfrm flipV="1">
            <a:off x="2124364" y="1906684"/>
            <a:ext cx="1324175" cy="1765568"/>
          </a:xfrm>
          <a:prstGeom prst="line">
            <a:avLst/>
          </a:prstGeom>
          <a:ln w="12700">
            <a:solidFill>
              <a:srgbClr val="1357AE"/>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636490" y="2016114"/>
            <a:ext cx="3070071" cy="523220"/>
          </a:xfrm>
          <a:prstGeom prst="rect">
            <a:avLst/>
          </a:prstGeom>
          <a:noFill/>
        </p:spPr>
        <p:txBody>
          <a:bodyPr vert="horz" wrap="none" rtlCol="0">
            <a:spAutoFit/>
          </a:bodyPr>
          <a:lstStyle/>
          <a:p>
            <a:pPr algn="l"/>
            <a:r>
              <a:rPr lang="zh-CN" altLang="en-US" sz="2800" b="1" dirty="0">
                <a:solidFill>
                  <a:srgbClr val="1357AE"/>
                </a:solidFill>
                <a:latin typeface="方正兰亭准黑_GBK" panose="02000000000000000000" pitchFamily="2" charset="-122"/>
                <a:ea typeface="方正兰亭准黑_GBK" panose="02000000000000000000" pitchFamily="2" charset="-122"/>
              </a:rPr>
              <a:t>审判程序差异比较</a:t>
            </a:r>
          </a:p>
        </p:txBody>
      </p:sp>
    </p:spTree>
  </p:cSld>
  <p:clrMapOvr>
    <a:masterClrMapping/>
  </p:clrMapOvr>
  <mc:AlternateContent xmlns:mc="http://schemas.openxmlformats.org/markup-compatibility/2006">
    <mc:Choice xmlns:p14="http://schemas.microsoft.com/office/powerpoint/2010/main" xmlns="" Requires="p14">
      <p:transition spd="slow" p14:dur="1600" advTm="6359">
        <p14:gallery dir="l"/>
      </p:transition>
    </mc:Choice>
    <mc:Fallback>
      <p:transition spd="slow" advTm="63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par>
                          <p:cTn id="22" fill="hold">
                            <p:stCondLst>
                              <p:cond delay="204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5"/>
                                        </p:tgtEl>
                                      </p:cBhvr>
                                    </p:animEffect>
                                    <p:animScale>
                                      <p:cBhvr>
                                        <p:cTn id="25"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07822" y="71952"/>
            <a:ext cx="1146230" cy="706755"/>
          </a:xfrm>
          <a:prstGeom prst="rect">
            <a:avLst/>
          </a:prstGeom>
          <a:noFill/>
        </p:spPr>
        <p:txBody>
          <a:bodyPr vert="horz" wrap="square" rtlCol="0">
            <a:spAutoFit/>
          </a:bodyPr>
          <a:lstStyle/>
          <a:p>
            <a:pPr lvl="1"/>
            <a:r>
              <a:rPr lang="en-US" sz="4000" dirty="0">
                <a:solidFill>
                  <a:srgbClr val="1357AE"/>
                </a:solidFill>
                <a:latin typeface="方正兰亭准黑_GBK" panose="02000000000000000000" pitchFamily="2" charset="-122"/>
                <a:ea typeface="方正兰亭准黑_GBK" panose="02000000000000000000" pitchFamily="2" charset="-122"/>
              </a:rPr>
              <a:t>2</a:t>
            </a:r>
          </a:p>
        </p:txBody>
      </p:sp>
      <p:pic>
        <p:nvPicPr>
          <p:cNvPr id="9" name="图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8442108">
            <a:off x="184947" y="348542"/>
            <a:ext cx="1168948" cy="590073"/>
          </a:xfrm>
          <a:prstGeom prst="rect">
            <a:avLst/>
          </a:prstGeom>
        </p:spPr>
      </p:pic>
      <p:cxnSp>
        <p:nvCxnSpPr>
          <p:cNvPr id="10" name="直接连接符 9"/>
          <p:cNvCxnSpPr/>
          <p:nvPr/>
        </p:nvCxnSpPr>
        <p:spPr>
          <a:xfrm flipV="1">
            <a:off x="342215" y="287970"/>
            <a:ext cx="324028" cy="432036"/>
          </a:xfrm>
          <a:prstGeom prst="line">
            <a:avLst/>
          </a:prstGeom>
          <a:ln w="12700">
            <a:solidFill>
              <a:srgbClr val="1357AE"/>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12238" y="319896"/>
            <a:ext cx="2507418" cy="400110"/>
          </a:xfrm>
          <a:prstGeom prst="rect">
            <a:avLst/>
          </a:prstGeom>
          <a:noFill/>
        </p:spPr>
        <p:txBody>
          <a:bodyPr vert="horz" wrap="none" rtlCol="0">
            <a:spAutoFit/>
          </a:bodyPr>
          <a:lstStyle/>
          <a:p>
            <a:r>
              <a:rPr lang="zh-CN" altLang="en-US" sz="2000" b="1" dirty="0">
                <a:solidFill>
                  <a:srgbClr val="1357AE"/>
                </a:solidFill>
                <a:latin typeface="黑体" pitchFamily="49" charset="-122"/>
                <a:ea typeface="黑体" pitchFamily="49" charset="-122"/>
              </a:rPr>
              <a:t>一、立案阶段之比较</a:t>
            </a:r>
          </a:p>
        </p:txBody>
      </p:sp>
      <p:sp>
        <p:nvSpPr>
          <p:cNvPr id="83" name="矩形 82"/>
          <p:cNvSpPr/>
          <p:nvPr/>
        </p:nvSpPr>
        <p:spPr>
          <a:xfrm>
            <a:off x="2480137" y="3159832"/>
            <a:ext cx="4625710" cy="98503"/>
          </a:xfrm>
          <a:prstGeom prst="rect">
            <a:avLst/>
          </a:prstGeom>
          <a:pattFill prst="ltUpDiag">
            <a:fgClr>
              <a:srgbClr val="282E33"/>
            </a:fgClr>
            <a:bgClr>
              <a:srgbClr val="B4C6D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7379" tIns="33690" rIns="67379" bIns="33690"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4" name="矩形 83"/>
          <p:cNvSpPr/>
          <p:nvPr/>
        </p:nvSpPr>
        <p:spPr>
          <a:xfrm>
            <a:off x="2054785" y="1662504"/>
            <a:ext cx="4625710" cy="98503"/>
          </a:xfrm>
          <a:prstGeom prst="rect">
            <a:avLst/>
          </a:prstGeom>
          <a:pattFill prst="ltUpDiag">
            <a:fgClr>
              <a:srgbClr val="282E33"/>
            </a:fgClr>
            <a:bgClr>
              <a:srgbClr val="B4C6D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7379" tIns="33690" rIns="67379" bIns="33690"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5" name="椭圆 64"/>
          <p:cNvSpPr>
            <a:spLocks noChangeArrowheads="1"/>
          </p:cNvSpPr>
          <p:nvPr/>
        </p:nvSpPr>
        <p:spPr bwMode="auto">
          <a:xfrm>
            <a:off x="938236" y="1420096"/>
            <a:ext cx="1224768" cy="1218237"/>
          </a:xfrm>
          <a:prstGeom prst="ellipse">
            <a:avLst/>
          </a:prstGeom>
          <a:solidFill>
            <a:srgbClr val="1357AE"/>
          </a:solidFill>
          <a:ln w="190500" cap="sq" cmpd="sng">
            <a:solidFill>
              <a:srgbClr val="B4C6D1"/>
            </a:solidFill>
            <a:round/>
          </a:ln>
        </p:spPr>
        <p:txBody>
          <a:bodyPr lIns="67379" tIns="33690" rIns="67379" bIns="33690" anchor="ctr"/>
          <a:lstStyle/>
          <a:p>
            <a:pPr algn="ct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6" name="TextBox 32"/>
          <p:cNvSpPr txBox="1"/>
          <p:nvPr/>
        </p:nvSpPr>
        <p:spPr>
          <a:xfrm>
            <a:off x="2397976" y="1784796"/>
            <a:ext cx="4359865" cy="1185545"/>
          </a:xfrm>
          <a:prstGeom prst="rect">
            <a:avLst/>
          </a:prstGeom>
          <a:noFill/>
        </p:spPr>
        <p:txBody>
          <a:bodyPr wrap="square" lIns="67379" tIns="33690" rIns="67379" bIns="33690"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海商法第252条，“保险标的发生保险责任范围内的损失是由第三人造成的，被保险人向第三人要求赔偿的权利，自保险人支付赔偿之日起，相应转移给保险人。”</a:t>
            </a:r>
          </a:p>
        </p:txBody>
      </p:sp>
      <p:sp>
        <p:nvSpPr>
          <p:cNvPr id="87" name="椭圆 64"/>
          <p:cNvSpPr>
            <a:spLocks noChangeArrowheads="1"/>
          </p:cNvSpPr>
          <p:nvPr/>
        </p:nvSpPr>
        <p:spPr bwMode="auto">
          <a:xfrm>
            <a:off x="6946341" y="2709435"/>
            <a:ext cx="1224768" cy="1218237"/>
          </a:xfrm>
          <a:prstGeom prst="ellipse">
            <a:avLst/>
          </a:prstGeom>
          <a:solidFill>
            <a:srgbClr val="1357AE"/>
          </a:solidFill>
          <a:ln w="190500" cap="sq" cmpd="sng">
            <a:solidFill>
              <a:srgbClr val="B4C6D1"/>
            </a:solidFill>
            <a:round/>
          </a:ln>
        </p:spPr>
        <p:txBody>
          <a:bodyPr lIns="67379" tIns="33690" rIns="67379" bIns="33690" anchor="ctr"/>
          <a:lstStyle/>
          <a:p>
            <a:pPr algn="ct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8" name="TextBox 61"/>
          <p:cNvSpPr txBox="1"/>
          <p:nvPr/>
        </p:nvSpPr>
        <p:spPr>
          <a:xfrm>
            <a:off x="2397976" y="3318555"/>
            <a:ext cx="4359865" cy="1225550"/>
          </a:xfrm>
          <a:prstGeom prst="rect">
            <a:avLst/>
          </a:prstGeom>
          <a:noFill/>
        </p:spPr>
        <p:txBody>
          <a:bodyPr wrap="square" lIns="67379" tIns="33690" rIns="67379" bIns="33690"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保险法第60条， “因第三者对保险标的的损害而造成保险事故的，保险人自向被保险人赔偿保险金之日起，在赔偿金额范围内代位行使被保险人对第三者请求赔偿的权利。”</a:t>
            </a:r>
            <a:r>
              <a:rPr lang="zh-CN" altLang="en-US" sz="1600" dirty="0">
                <a:solidFill>
                  <a:sysClr val="windowText" lastClr="000000"/>
                </a:solidFill>
                <a:latin typeface="微软雅黑" panose="020B0503020204020204" pitchFamily="34" charset="-122"/>
                <a:ea typeface="微软雅黑" panose="020B0503020204020204" pitchFamily="34" charset="-122"/>
              </a:rPr>
              <a:t> </a:t>
            </a:r>
          </a:p>
        </p:txBody>
      </p:sp>
      <p:sp>
        <p:nvSpPr>
          <p:cNvPr id="25" name="Freeform 144"/>
          <p:cNvSpPr>
            <a:spLocks noEditPoints="1"/>
          </p:cNvSpPr>
          <p:nvPr/>
        </p:nvSpPr>
        <p:spPr bwMode="auto">
          <a:xfrm>
            <a:off x="1338276" y="1864682"/>
            <a:ext cx="424075" cy="327448"/>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61" name="Freeform 19"/>
          <p:cNvSpPr>
            <a:spLocks noEditPoints="1"/>
          </p:cNvSpPr>
          <p:nvPr/>
        </p:nvSpPr>
        <p:spPr bwMode="auto">
          <a:xfrm>
            <a:off x="7245355" y="3027627"/>
            <a:ext cx="627462" cy="581332"/>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rgbClr val="FFFFFF"/>
          </a:solidFill>
          <a:ln>
            <a:noFill/>
          </a:ln>
        </p:spPr>
        <p:txBody>
          <a:bodyPr vert="horz" wrap="square" lIns="64768" tIns="32384" rIns="64768" bIns="323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60400">
              <a:defRPr/>
            </a:pPr>
            <a:endParaRPr lang="en-US" sz="1000" b="1" kern="0" dirty="0">
              <a:solidFill>
                <a:sysClr val="windowText" lastClr="000000"/>
              </a:solidFill>
              <a:latin typeface="Segoe UI" panose="020B0502040204020203"/>
            </a:endParaRPr>
          </a:p>
        </p:txBody>
      </p:sp>
      <p:sp>
        <p:nvSpPr>
          <p:cNvPr id="2" name="文本框 1"/>
          <p:cNvSpPr txBox="1"/>
          <p:nvPr/>
        </p:nvSpPr>
        <p:spPr>
          <a:xfrm>
            <a:off x="681990" y="759460"/>
            <a:ext cx="6338782" cy="369332"/>
          </a:xfrm>
          <a:prstGeom prst="rect">
            <a:avLst/>
          </a:prstGeom>
          <a:noFill/>
        </p:spPr>
        <p:txBody>
          <a:bodyPr wrap="square" rtlCol="0">
            <a:spAutoFit/>
          </a:bodyPr>
          <a:lstStyle/>
          <a:p>
            <a:r>
              <a:rPr lang="zh-CN" altLang="en-US" b="1" dirty="0">
                <a:solidFill>
                  <a:srgbClr val="1357AE"/>
                </a:solidFill>
                <a:latin typeface="楷体" pitchFamily="49" charset="-122"/>
                <a:ea typeface="楷体" pitchFamily="49" charset="-122"/>
              </a:rPr>
              <a:t>（1）《权益转让书》与保险公司的划款凭证</a:t>
            </a:r>
          </a:p>
        </p:txBody>
      </p:sp>
      <p:sp>
        <p:nvSpPr>
          <p:cNvPr id="3" name="文本框 2"/>
          <p:cNvSpPr txBox="1"/>
          <p:nvPr/>
        </p:nvSpPr>
        <p:spPr>
          <a:xfrm>
            <a:off x="3197225" y="1180465"/>
            <a:ext cx="2607310" cy="398780"/>
          </a:xfrm>
          <a:prstGeom prst="rect">
            <a:avLst/>
          </a:prstGeom>
          <a:noFill/>
        </p:spPr>
        <p:txBody>
          <a:bodyPr wrap="square" rtlCol="0">
            <a:spAutoFit/>
          </a:bodyPr>
          <a:lstStyle/>
          <a:p>
            <a:r>
              <a:rPr lang="zh-CN" altLang="en-US" sz="2000" b="1" dirty="0">
                <a:solidFill>
                  <a:srgbClr val="1357AE"/>
                </a:solidFill>
                <a:latin typeface="楷体" pitchFamily="49" charset="-122"/>
                <a:ea typeface="楷体" pitchFamily="49" charset="-122"/>
              </a:rPr>
              <a:t>代位求偿权的法定性</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3250" advTm="6359">
        <p15:prstTrans prst="origami"/>
      </p:transition>
    </mc:Choice>
    <mc:Fallback>
      <p:transition spd="slow" advTm="63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209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11"/>
                                        </p:tgtEl>
                                      </p:cBhvr>
                                    </p:animEffect>
                                    <p:animScale>
                                      <p:cBhvr>
                                        <p:cTn id="25" dur="250" autoRev="1" fill="hold"/>
                                        <p:tgtEl>
                                          <p:spTgt spid="11"/>
                                        </p:tgtEl>
                                      </p:cBhvr>
                                      <p:by x="105000" y="105000"/>
                                    </p:animScale>
                                  </p:childTnLst>
                                </p:cTn>
                              </p:par>
                            </p:childTnLst>
                          </p:cTn>
                        </p:par>
                        <p:par>
                          <p:cTn id="26" fill="hold">
                            <p:stCondLst>
                              <p:cond delay="2600"/>
                            </p:stCondLst>
                            <p:childTnLst>
                              <p:par>
                                <p:cTn id="27" presetID="2" presetClass="entr" presetSubtype="8"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 calcmode="lin" valueType="num">
                                      <p:cBhvr additive="base">
                                        <p:cTn id="29" dur="300" fill="hold"/>
                                        <p:tgtEl>
                                          <p:spTgt spid="85"/>
                                        </p:tgtEl>
                                        <p:attrNameLst>
                                          <p:attrName>ppt_x</p:attrName>
                                        </p:attrNameLst>
                                      </p:cBhvr>
                                      <p:tavLst>
                                        <p:tav tm="0">
                                          <p:val>
                                            <p:strVal val="0-#ppt_w/2"/>
                                          </p:val>
                                        </p:tav>
                                        <p:tav tm="100000">
                                          <p:val>
                                            <p:strVal val="#ppt_x"/>
                                          </p:val>
                                        </p:tav>
                                      </p:tavLst>
                                    </p:anim>
                                    <p:anim calcmode="lin" valueType="num">
                                      <p:cBhvr additive="base">
                                        <p:cTn id="30" dur="300" fill="hold"/>
                                        <p:tgtEl>
                                          <p:spTgt spid="85"/>
                                        </p:tgtEl>
                                        <p:attrNameLst>
                                          <p:attrName>ppt_y</p:attrName>
                                        </p:attrNameLst>
                                      </p:cBhvr>
                                      <p:tavLst>
                                        <p:tav tm="0">
                                          <p:val>
                                            <p:strVal val="#ppt_y"/>
                                          </p:val>
                                        </p:tav>
                                        <p:tav tm="100000">
                                          <p:val>
                                            <p:strVal val="#ppt_y"/>
                                          </p:val>
                                        </p:tav>
                                      </p:tavLst>
                                    </p:anim>
                                  </p:childTnLst>
                                </p:cTn>
                              </p:par>
                              <p:par>
                                <p:cTn id="31" presetID="8" presetClass="emph" presetSubtype="0" fill="hold" grpId="1" nodeType="withEffect">
                                  <p:stCondLst>
                                    <p:cond delay="0"/>
                                  </p:stCondLst>
                                  <p:childTnLst>
                                    <p:animRot by="21600000">
                                      <p:cBhvr>
                                        <p:cTn id="32" dur="300" fill="hold"/>
                                        <p:tgtEl>
                                          <p:spTgt spid="85"/>
                                        </p:tgtEl>
                                        <p:attrNameLst>
                                          <p:attrName>r</p:attrName>
                                        </p:attrNameLst>
                                      </p:cBhvr>
                                    </p:animRot>
                                  </p:childTnLst>
                                </p:cTn>
                              </p:par>
                            </p:childTnLst>
                          </p:cTn>
                        </p:par>
                        <p:par>
                          <p:cTn id="33" fill="hold">
                            <p:stCondLst>
                              <p:cond delay="31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300"/>
                                        <p:tgtEl>
                                          <p:spTgt spid="84"/>
                                        </p:tgtEl>
                                      </p:cBhvr>
                                    </p:animEffect>
                                  </p:childTnLst>
                                </p:cTn>
                              </p:par>
                            </p:childTnLst>
                          </p:cTn>
                        </p:par>
                        <p:par>
                          <p:cTn id="37" fill="hold">
                            <p:stCondLst>
                              <p:cond delay="3600"/>
                            </p:stCondLst>
                            <p:childTnLst>
                              <p:par>
                                <p:cTn id="38" presetID="22" presetClass="entr" presetSubtype="8" fill="hold" grpId="0" nodeType="afterEffect">
                                  <p:stCondLst>
                                    <p:cond delay="0"/>
                                  </p:stCondLst>
                                  <p:iterate type="lt">
                                    <p:tmPct val="30000"/>
                                  </p:iterate>
                                  <p:childTnLst>
                                    <p:set>
                                      <p:cBhvr>
                                        <p:cTn id="39" dur="1" fill="hold">
                                          <p:stCondLst>
                                            <p:cond delay="0"/>
                                          </p:stCondLst>
                                        </p:cTn>
                                        <p:tgtEl>
                                          <p:spTgt spid="86"/>
                                        </p:tgtEl>
                                        <p:attrNameLst>
                                          <p:attrName>style.visibility</p:attrName>
                                        </p:attrNameLst>
                                      </p:cBhvr>
                                      <p:to>
                                        <p:strVal val="visible"/>
                                      </p:to>
                                    </p:set>
                                    <p:animEffect transition="in" filter="wipe(left)">
                                      <p:cBhvr>
                                        <p:cTn id="40" dur="300"/>
                                        <p:tgtEl>
                                          <p:spTgt spid="86"/>
                                        </p:tgtEl>
                                      </p:cBhvr>
                                    </p:animEffect>
                                  </p:childTnLst>
                                </p:cTn>
                              </p:par>
                              <p:par>
                                <p:cTn id="41" presetID="36" presetClass="emph" presetSubtype="0" fill="hold" grpId="1" nodeType="withEffect">
                                  <p:stCondLst>
                                    <p:cond delay="0"/>
                                  </p:stCondLst>
                                  <p:iterate type="lt">
                                    <p:tmPct val="30000"/>
                                  </p:iterate>
                                  <p:childTnLst>
                                    <p:animScale>
                                      <p:cBhvr>
                                        <p:cTn id="42" dur="150" autoRev="1" fill="hold">
                                          <p:stCondLst>
                                            <p:cond delay="0"/>
                                          </p:stCondLst>
                                        </p:cTn>
                                        <p:tgtEl>
                                          <p:spTgt spid="86"/>
                                        </p:tgtEl>
                                      </p:cBhvr>
                                      <p:to x="80000" y="100000"/>
                                    </p:animScale>
                                    <p:anim by="(#ppt_w*0.10)" calcmode="lin" valueType="num">
                                      <p:cBhvr>
                                        <p:cTn id="43" dur="150" autoRev="1" fill="hold">
                                          <p:stCondLst>
                                            <p:cond delay="0"/>
                                          </p:stCondLst>
                                        </p:cTn>
                                        <p:tgtEl>
                                          <p:spTgt spid="86"/>
                                        </p:tgtEl>
                                        <p:attrNameLst>
                                          <p:attrName>ppt_x</p:attrName>
                                        </p:attrNameLst>
                                      </p:cBhvr>
                                    </p:anim>
                                    <p:anim by="(-#ppt_w*0.10)" calcmode="lin" valueType="num">
                                      <p:cBhvr>
                                        <p:cTn id="44" dur="150" autoRev="1" fill="hold">
                                          <p:stCondLst>
                                            <p:cond delay="0"/>
                                          </p:stCondLst>
                                        </p:cTn>
                                        <p:tgtEl>
                                          <p:spTgt spid="86"/>
                                        </p:tgtEl>
                                        <p:attrNameLst>
                                          <p:attrName>ppt_y</p:attrName>
                                        </p:attrNameLst>
                                      </p:cBhvr>
                                    </p:anim>
                                    <p:animRot by="-480000">
                                      <p:cBhvr>
                                        <p:cTn id="45" dur="150" autoRev="1" fill="hold">
                                          <p:stCondLst>
                                            <p:cond delay="0"/>
                                          </p:stCondLst>
                                        </p:cTn>
                                        <p:tgtEl>
                                          <p:spTgt spid="86"/>
                                        </p:tgtEl>
                                        <p:attrNameLst>
                                          <p:attrName>r</p:attrName>
                                        </p:attrNameLst>
                                      </p:cBhvr>
                                    </p:animRot>
                                  </p:childTnLst>
                                </p:cTn>
                              </p:par>
                            </p:childTnLst>
                          </p:cTn>
                        </p:par>
                        <p:par>
                          <p:cTn id="46" fill="hold">
                            <p:stCondLst>
                              <p:cond delay="9980"/>
                            </p:stCondLst>
                            <p:childTnLst>
                              <p:par>
                                <p:cTn id="47" presetID="2" presetClass="entr" presetSubtype="2" fill="hold" grpId="0" nodeType="afterEffect">
                                  <p:stCondLst>
                                    <p:cond delay="0"/>
                                  </p:stCondLst>
                                  <p:childTnLst>
                                    <p:set>
                                      <p:cBhvr>
                                        <p:cTn id="48" dur="1" fill="hold">
                                          <p:stCondLst>
                                            <p:cond delay="0"/>
                                          </p:stCondLst>
                                        </p:cTn>
                                        <p:tgtEl>
                                          <p:spTgt spid="87"/>
                                        </p:tgtEl>
                                        <p:attrNameLst>
                                          <p:attrName>style.visibility</p:attrName>
                                        </p:attrNameLst>
                                      </p:cBhvr>
                                      <p:to>
                                        <p:strVal val="visible"/>
                                      </p:to>
                                    </p:set>
                                    <p:anim calcmode="lin" valueType="num">
                                      <p:cBhvr additive="base">
                                        <p:cTn id="49" dur="300" fill="hold"/>
                                        <p:tgtEl>
                                          <p:spTgt spid="87"/>
                                        </p:tgtEl>
                                        <p:attrNameLst>
                                          <p:attrName>ppt_x</p:attrName>
                                        </p:attrNameLst>
                                      </p:cBhvr>
                                      <p:tavLst>
                                        <p:tav tm="0">
                                          <p:val>
                                            <p:strVal val="1+#ppt_w/2"/>
                                          </p:val>
                                        </p:tav>
                                        <p:tav tm="100000">
                                          <p:val>
                                            <p:strVal val="#ppt_x"/>
                                          </p:val>
                                        </p:tav>
                                      </p:tavLst>
                                    </p:anim>
                                    <p:anim calcmode="lin" valueType="num">
                                      <p:cBhvr additive="base">
                                        <p:cTn id="50" dur="300" fill="hold"/>
                                        <p:tgtEl>
                                          <p:spTgt spid="87"/>
                                        </p:tgtEl>
                                        <p:attrNameLst>
                                          <p:attrName>ppt_y</p:attrName>
                                        </p:attrNameLst>
                                      </p:cBhvr>
                                      <p:tavLst>
                                        <p:tav tm="0">
                                          <p:val>
                                            <p:strVal val="#ppt_y"/>
                                          </p:val>
                                        </p:tav>
                                        <p:tav tm="100000">
                                          <p:val>
                                            <p:strVal val="#ppt_y"/>
                                          </p:val>
                                        </p:tav>
                                      </p:tavLst>
                                    </p:anim>
                                  </p:childTnLst>
                                </p:cTn>
                              </p:par>
                              <p:par>
                                <p:cTn id="51" presetID="8" presetClass="emph" presetSubtype="0" fill="hold" grpId="1" nodeType="withEffect">
                                  <p:stCondLst>
                                    <p:cond delay="0"/>
                                  </p:stCondLst>
                                  <p:childTnLst>
                                    <p:animRot by="-21600000">
                                      <p:cBhvr>
                                        <p:cTn id="52" dur="300" fill="hold"/>
                                        <p:tgtEl>
                                          <p:spTgt spid="87"/>
                                        </p:tgtEl>
                                        <p:attrNameLst>
                                          <p:attrName>r</p:attrName>
                                        </p:attrNameLst>
                                      </p:cBhvr>
                                    </p:animRot>
                                  </p:childTnLst>
                                </p:cTn>
                              </p:par>
                            </p:childTnLst>
                          </p:cTn>
                        </p:par>
                        <p:par>
                          <p:cTn id="53" fill="hold">
                            <p:stCondLst>
                              <p:cond delay="10480"/>
                            </p:stCondLst>
                            <p:childTnLst>
                              <p:par>
                                <p:cTn id="54" presetID="22" presetClass="entr" presetSubtype="2"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wipe(right)">
                                      <p:cBhvr>
                                        <p:cTn id="56" dur="300"/>
                                        <p:tgtEl>
                                          <p:spTgt spid="83"/>
                                        </p:tgtEl>
                                      </p:cBhvr>
                                    </p:animEffect>
                                  </p:childTnLst>
                                </p:cTn>
                              </p:par>
                            </p:childTnLst>
                          </p:cTn>
                        </p:par>
                        <p:par>
                          <p:cTn id="57" fill="hold">
                            <p:stCondLst>
                              <p:cond delay="10980"/>
                            </p:stCondLst>
                            <p:childTnLst>
                              <p:par>
                                <p:cTn id="58" presetID="22" presetClass="entr" presetSubtype="8" fill="hold" grpId="0" nodeType="afterEffect">
                                  <p:stCondLst>
                                    <p:cond delay="0"/>
                                  </p:stCondLst>
                                  <p:iterate type="lt">
                                    <p:tmPct val="30000"/>
                                  </p:iterate>
                                  <p:childTnLst>
                                    <p:set>
                                      <p:cBhvr>
                                        <p:cTn id="59" dur="1" fill="hold">
                                          <p:stCondLst>
                                            <p:cond delay="0"/>
                                          </p:stCondLst>
                                        </p:cTn>
                                        <p:tgtEl>
                                          <p:spTgt spid="88"/>
                                        </p:tgtEl>
                                        <p:attrNameLst>
                                          <p:attrName>style.visibility</p:attrName>
                                        </p:attrNameLst>
                                      </p:cBhvr>
                                      <p:to>
                                        <p:strVal val="visible"/>
                                      </p:to>
                                    </p:set>
                                    <p:animEffect transition="in" filter="wipe(left)">
                                      <p:cBhvr>
                                        <p:cTn id="60" dur="300"/>
                                        <p:tgtEl>
                                          <p:spTgt spid="88"/>
                                        </p:tgtEl>
                                      </p:cBhvr>
                                    </p:animEffect>
                                  </p:childTnLst>
                                </p:cTn>
                              </p:par>
                              <p:par>
                                <p:cTn id="61" presetID="36" presetClass="emph" presetSubtype="0" fill="hold" grpId="1" nodeType="withEffect">
                                  <p:stCondLst>
                                    <p:cond delay="0"/>
                                  </p:stCondLst>
                                  <p:iterate type="lt">
                                    <p:tmPct val="30000"/>
                                  </p:iterate>
                                  <p:childTnLst>
                                    <p:animScale>
                                      <p:cBhvr>
                                        <p:cTn id="62" dur="150" autoRev="1" fill="hold">
                                          <p:stCondLst>
                                            <p:cond delay="0"/>
                                          </p:stCondLst>
                                        </p:cTn>
                                        <p:tgtEl>
                                          <p:spTgt spid="88"/>
                                        </p:tgtEl>
                                      </p:cBhvr>
                                      <p:to x="80000" y="100000"/>
                                    </p:animScale>
                                    <p:anim by="(#ppt_w*0.10)" calcmode="lin" valueType="num">
                                      <p:cBhvr>
                                        <p:cTn id="63" dur="150" autoRev="1" fill="hold">
                                          <p:stCondLst>
                                            <p:cond delay="0"/>
                                          </p:stCondLst>
                                        </p:cTn>
                                        <p:tgtEl>
                                          <p:spTgt spid="88"/>
                                        </p:tgtEl>
                                        <p:attrNameLst>
                                          <p:attrName>ppt_x</p:attrName>
                                        </p:attrNameLst>
                                      </p:cBhvr>
                                    </p:anim>
                                    <p:anim by="(-#ppt_w*0.10)" calcmode="lin" valueType="num">
                                      <p:cBhvr>
                                        <p:cTn id="64" dur="150" autoRev="1" fill="hold">
                                          <p:stCondLst>
                                            <p:cond delay="0"/>
                                          </p:stCondLst>
                                        </p:cTn>
                                        <p:tgtEl>
                                          <p:spTgt spid="88"/>
                                        </p:tgtEl>
                                        <p:attrNameLst>
                                          <p:attrName>ppt_y</p:attrName>
                                        </p:attrNameLst>
                                      </p:cBhvr>
                                    </p:anim>
                                    <p:animRot by="-480000">
                                      <p:cBhvr>
                                        <p:cTn id="65" dur="150" autoRev="1" fill="hold">
                                          <p:stCondLst>
                                            <p:cond delay="0"/>
                                          </p:stCondLst>
                                        </p:cTn>
                                        <p:tgtEl>
                                          <p:spTgt spid="88"/>
                                        </p:tgtEl>
                                        <p:attrNameLst>
                                          <p:attrName>r</p:attrName>
                                        </p:attrNameLst>
                                      </p:cBhvr>
                                    </p:animRot>
                                  </p:childTnLst>
                                </p:cTn>
                              </p:par>
                            </p:childTnLst>
                          </p:cTn>
                        </p:par>
                        <p:par>
                          <p:cTn id="66" fill="hold">
                            <p:stCondLst>
                              <p:cond delay="17900"/>
                            </p:stCondLst>
                            <p:childTnLst>
                              <p:par>
                                <p:cTn id="67" presetID="53" presetClass="entr" presetSubtype="16"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par>
                          <p:cTn id="72" fill="hold">
                            <p:stCondLst>
                              <p:cond delay="18400"/>
                            </p:stCondLst>
                            <p:childTnLst>
                              <p:par>
                                <p:cTn id="73" presetID="53" presetClass="entr" presetSubtype="16"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p:cTn id="75" dur="500" fill="hold"/>
                                        <p:tgtEl>
                                          <p:spTgt spid="61"/>
                                        </p:tgtEl>
                                        <p:attrNameLst>
                                          <p:attrName>ppt_w</p:attrName>
                                        </p:attrNameLst>
                                      </p:cBhvr>
                                      <p:tavLst>
                                        <p:tav tm="0">
                                          <p:val>
                                            <p:fltVal val="0"/>
                                          </p:val>
                                        </p:tav>
                                        <p:tav tm="100000">
                                          <p:val>
                                            <p:strVal val="#ppt_w"/>
                                          </p:val>
                                        </p:tav>
                                      </p:tavLst>
                                    </p:anim>
                                    <p:anim calcmode="lin" valueType="num">
                                      <p:cBhvr>
                                        <p:cTn id="76" dur="500" fill="hold"/>
                                        <p:tgtEl>
                                          <p:spTgt spid="61"/>
                                        </p:tgtEl>
                                        <p:attrNameLst>
                                          <p:attrName>ppt_h</p:attrName>
                                        </p:attrNameLst>
                                      </p:cBhvr>
                                      <p:tavLst>
                                        <p:tav tm="0">
                                          <p:val>
                                            <p:fltVal val="0"/>
                                          </p:val>
                                        </p:tav>
                                        <p:tav tm="100000">
                                          <p:val>
                                            <p:strVal val="#ppt_h"/>
                                          </p:val>
                                        </p:tav>
                                      </p:tavLst>
                                    </p:anim>
                                    <p:animEffect transition="in" filter="fade">
                                      <p:cBhvr>
                                        <p:cTn id="7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1" grpId="1"/>
      <p:bldP spid="83" grpId="0" bldLvl="0" animBg="1"/>
      <p:bldP spid="84" grpId="0" bldLvl="0" animBg="1"/>
      <p:bldP spid="85" grpId="0" bldLvl="0" animBg="1"/>
      <p:bldP spid="85" grpId="1" bldLvl="0" animBg="1"/>
      <p:bldP spid="86" grpId="0"/>
      <p:bldP spid="86" grpId="1"/>
      <p:bldP spid="87" grpId="0" bldLvl="0" animBg="1"/>
      <p:bldP spid="87" grpId="1" bldLvl="0" animBg="1"/>
      <p:bldP spid="88" grpId="0"/>
      <p:bldP spid="88" grpId="1"/>
      <p:bldP spid="25" grpId="0" bldLvl="0" animBg="1"/>
      <p:bldP spid="6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val 54"/>
          <p:cNvSpPr/>
          <p:nvPr/>
        </p:nvSpPr>
        <p:spPr bwMode="auto">
          <a:xfrm>
            <a:off x="6663531" y="1584078"/>
            <a:ext cx="992594" cy="988120"/>
          </a:xfrm>
          <a:prstGeom prst="ellipse">
            <a:avLst/>
          </a:prstGeom>
          <a:solidFill>
            <a:srgbClr val="1357AE"/>
          </a:solidFill>
          <a:ln w="9525" cap="flat" cmpd="sng" algn="ctr">
            <a:noFill/>
            <a:prstDash val="solid"/>
            <a:headEnd type="none" w="med" len="med"/>
            <a:tailEnd type="none" w="med" len="med"/>
          </a:ln>
          <a:effectLst/>
        </p:spPr>
        <p:txBody>
          <a:bodyPr rot="0" spcFirstLastPara="0" vertOverflow="overflow" horzOverflow="overflow" vert="horz" wrap="square" lIns="132116" tIns="105692" rIns="132116" bIns="105692" numCol="1" spcCol="0" rtlCol="0" fromWordArt="0" anchor="t" anchorCtr="0" forceAA="0" compatLnSpc="1">
            <a:noAutofit/>
          </a:bodyPr>
          <a:lstStyle/>
          <a:p>
            <a:pPr algn="ctr" defTabSz="67373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58" name="Oval 32"/>
          <p:cNvSpPr/>
          <p:nvPr/>
        </p:nvSpPr>
        <p:spPr bwMode="auto">
          <a:xfrm>
            <a:off x="4899237" y="1584078"/>
            <a:ext cx="992594" cy="988120"/>
          </a:xfrm>
          <a:prstGeom prst="ellipse">
            <a:avLst/>
          </a:prstGeom>
          <a:solidFill>
            <a:srgbClr val="1357AE"/>
          </a:solidFill>
          <a:ln w="9525" cap="flat" cmpd="sng" algn="ctr">
            <a:noFill/>
            <a:prstDash val="solid"/>
            <a:headEnd type="none" w="med" len="med"/>
            <a:tailEnd type="none" w="med" len="med"/>
          </a:ln>
          <a:effectLst/>
        </p:spPr>
        <p:txBody>
          <a:bodyPr rot="0" spcFirstLastPara="0" vertOverflow="overflow" horzOverflow="overflow" vert="horz" wrap="square" lIns="132116" tIns="105692" rIns="132116" bIns="105692" numCol="1" spcCol="0" rtlCol="0" fromWordArt="0" anchor="t" anchorCtr="0" forceAA="0" compatLnSpc="1">
            <a:noAutofit/>
          </a:bodyPr>
          <a:lstStyle/>
          <a:p>
            <a:pPr algn="ctr" defTabSz="67373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59" name="Oval 36"/>
          <p:cNvSpPr/>
          <p:nvPr/>
        </p:nvSpPr>
        <p:spPr bwMode="auto">
          <a:xfrm>
            <a:off x="1370648" y="1584078"/>
            <a:ext cx="992594" cy="988120"/>
          </a:xfrm>
          <a:prstGeom prst="ellipse">
            <a:avLst/>
          </a:prstGeom>
          <a:solidFill>
            <a:srgbClr val="1357AE"/>
          </a:solidFill>
          <a:ln w="9525" cap="flat" cmpd="sng" algn="ctr">
            <a:noFill/>
            <a:prstDash val="solid"/>
            <a:headEnd type="none" w="med" len="med"/>
            <a:tailEnd type="none" w="med" len="med"/>
          </a:ln>
          <a:effectLst/>
        </p:spPr>
        <p:txBody>
          <a:bodyPr rot="0" spcFirstLastPara="0" vertOverflow="overflow" horzOverflow="overflow" vert="horz" wrap="square" lIns="132116" tIns="105692" rIns="132116" bIns="105692" numCol="1" spcCol="0" rtlCol="0" fromWordArt="0" anchor="t" anchorCtr="0" forceAA="0" compatLnSpc="1">
            <a:noAutofit/>
          </a:bodyPr>
          <a:lstStyle/>
          <a:p>
            <a:pPr algn="ctr" defTabSz="67373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60" name="Oval 50"/>
          <p:cNvSpPr/>
          <p:nvPr/>
        </p:nvSpPr>
        <p:spPr bwMode="auto">
          <a:xfrm>
            <a:off x="3134942" y="1584078"/>
            <a:ext cx="992594" cy="988120"/>
          </a:xfrm>
          <a:prstGeom prst="ellipse">
            <a:avLst/>
          </a:prstGeom>
          <a:solidFill>
            <a:srgbClr val="1357AE"/>
          </a:solidFill>
          <a:ln w="9525" cap="flat" cmpd="sng" algn="ctr">
            <a:noFill/>
            <a:prstDash val="solid"/>
            <a:headEnd type="none" w="med" len="med"/>
            <a:tailEnd type="none" w="med" len="med"/>
          </a:ln>
          <a:effectLst/>
        </p:spPr>
        <p:txBody>
          <a:bodyPr rot="0" spcFirstLastPara="0" vertOverflow="overflow" horzOverflow="overflow" vert="horz" wrap="square" lIns="132116" tIns="105692" rIns="132116" bIns="105692" numCol="1" spcCol="0" rtlCol="0" fromWordArt="0" anchor="t" anchorCtr="0" forceAA="0" compatLnSpc="1">
            <a:noAutofit/>
          </a:bodyPr>
          <a:lstStyle/>
          <a:p>
            <a:pPr algn="ctr" defTabSz="673735">
              <a:lnSpc>
                <a:spcPct val="90000"/>
              </a:lnSpc>
              <a:defRPr/>
            </a:pPr>
            <a:endParaRPr lang="en-US" sz="1700" kern="0" dirty="0" err="1">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61" name="Freeform 19"/>
          <p:cNvSpPr>
            <a:spLocks noEditPoints="1"/>
          </p:cNvSpPr>
          <p:nvPr/>
        </p:nvSpPr>
        <p:spPr bwMode="auto">
          <a:xfrm>
            <a:off x="1553215" y="1787472"/>
            <a:ext cx="627462" cy="581332"/>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rgbClr val="FFFFFF"/>
          </a:solidFill>
          <a:ln>
            <a:noFill/>
          </a:ln>
        </p:spPr>
        <p:txBody>
          <a:bodyPr vert="horz" wrap="square" lIns="64768" tIns="32384" rIns="64768" bIns="323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60400">
              <a:defRPr/>
            </a:pPr>
            <a:endParaRPr lang="en-US" sz="1000" b="1" kern="0" dirty="0">
              <a:solidFill>
                <a:sysClr val="windowText" lastClr="000000"/>
              </a:solidFill>
              <a:latin typeface="Segoe UI" panose="020B0502040204020203"/>
            </a:endParaRPr>
          </a:p>
        </p:txBody>
      </p:sp>
      <p:pic>
        <p:nvPicPr>
          <p:cNvPr id="62" name="Picture 28"/>
          <p:cNvPicPr>
            <a:picLocks noChangeAspect="1"/>
          </p:cNvPicPr>
          <p:nvPr/>
        </p:nvPicPr>
        <p:blipFill>
          <a:blip r:embed="rId3" cstate="print"/>
          <a:stretch>
            <a:fillRect/>
          </a:stretch>
        </p:blipFill>
        <p:spPr>
          <a:xfrm>
            <a:off x="3399645" y="1826903"/>
            <a:ext cx="463187" cy="502468"/>
          </a:xfrm>
          <a:prstGeom prst="rect">
            <a:avLst/>
          </a:prstGeom>
        </p:spPr>
      </p:pic>
      <p:pic>
        <p:nvPicPr>
          <p:cNvPr id="63" name="Picture 29"/>
          <p:cNvPicPr>
            <a:picLocks noChangeAspect="1"/>
          </p:cNvPicPr>
          <p:nvPr/>
        </p:nvPicPr>
        <p:blipFill>
          <a:blip r:embed="rId4" cstate="print"/>
          <a:stretch>
            <a:fillRect/>
          </a:stretch>
        </p:blipFill>
        <p:spPr>
          <a:xfrm>
            <a:off x="5102701" y="1841776"/>
            <a:ext cx="585664" cy="472723"/>
          </a:xfrm>
          <a:prstGeom prst="rect">
            <a:avLst/>
          </a:prstGeom>
        </p:spPr>
      </p:pic>
      <p:sp>
        <p:nvSpPr>
          <p:cNvPr id="64" name="Freeform 15"/>
          <p:cNvSpPr>
            <a:spLocks noChangeAspect="1" noEditPoints="1"/>
          </p:cNvSpPr>
          <p:nvPr/>
        </p:nvSpPr>
        <p:spPr bwMode="auto">
          <a:xfrm>
            <a:off x="6964964" y="1814605"/>
            <a:ext cx="389728" cy="527065"/>
          </a:xfrm>
          <a:custGeom>
            <a:avLst/>
            <a:gdLst>
              <a:gd name="T0" fmla="*/ 114 w 214"/>
              <a:gd name="T1" fmla="*/ 53 h 268"/>
              <a:gd name="T2" fmla="*/ 114 w 214"/>
              <a:gd name="T3" fmla="*/ 0 h 268"/>
              <a:gd name="T4" fmla="*/ 95 w 214"/>
              <a:gd name="T5" fmla="*/ 0 h 268"/>
              <a:gd name="T6" fmla="*/ 95 w 214"/>
              <a:gd name="T7" fmla="*/ 53 h 268"/>
              <a:gd name="T8" fmla="*/ 0 w 214"/>
              <a:gd name="T9" fmla="*/ 53 h 268"/>
              <a:gd name="T10" fmla="*/ 0 w 214"/>
              <a:gd name="T11" fmla="*/ 268 h 268"/>
              <a:gd name="T12" fmla="*/ 214 w 214"/>
              <a:gd name="T13" fmla="*/ 268 h 268"/>
              <a:gd name="T14" fmla="*/ 214 w 214"/>
              <a:gd name="T15" fmla="*/ 53 h 268"/>
              <a:gd name="T16" fmla="*/ 114 w 214"/>
              <a:gd name="T17" fmla="*/ 53 h 268"/>
              <a:gd name="T18" fmla="*/ 195 w 214"/>
              <a:gd name="T19" fmla="*/ 248 h 268"/>
              <a:gd name="T20" fmla="*/ 19 w 214"/>
              <a:gd name="T21" fmla="*/ 248 h 268"/>
              <a:gd name="T22" fmla="*/ 19 w 214"/>
              <a:gd name="T23" fmla="*/ 71 h 268"/>
              <a:gd name="T24" fmla="*/ 95 w 214"/>
              <a:gd name="T25" fmla="*/ 71 h 268"/>
              <a:gd name="T26" fmla="*/ 95 w 214"/>
              <a:gd name="T27" fmla="*/ 182 h 268"/>
              <a:gd name="T28" fmla="*/ 63 w 214"/>
              <a:gd name="T29" fmla="*/ 151 h 268"/>
              <a:gd name="T30" fmla="*/ 51 w 214"/>
              <a:gd name="T31" fmla="*/ 165 h 268"/>
              <a:gd name="T32" fmla="*/ 105 w 214"/>
              <a:gd name="T33" fmla="*/ 221 h 268"/>
              <a:gd name="T34" fmla="*/ 161 w 214"/>
              <a:gd name="T35" fmla="*/ 165 h 268"/>
              <a:gd name="T36" fmla="*/ 149 w 214"/>
              <a:gd name="T37" fmla="*/ 151 h 268"/>
              <a:gd name="T38" fmla="*/ 114 w 214"/>
              <a:gd name="T39" fmla="*/ 182 h 268"/>
              <a:gd name="T40" fmla="*/ 114 w 214"/>
              <a:gd name="T41" fmla="*/ 71 h 268"/>
              <a:gd name="T42" fmla="*/ 195 w 214"/>
              <a:gd name="T43" fmla="*/ 71 h 268"/>
              <a:gd name="T44" fmla="*/ 195 w 214"/>
              <a:gd name="T45" fmla="*/ 24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268">
                <a:moveTo>
                  <a:pt x="114" y="53"/>
                </a:moveTo>
                <a:lnTo>
                  <a:pt x="114" y="0"/>
                </a:lnTo>
                <a:lnTo>
                  <a:pt x="95" y="0"/>
                </a:lnTo>
                <a:lnTo>
                  <a:pt x="95" y="53"/>
                </a:lnTo>
                <a:lnTo>
                  <a:pt x="0" y="53"/>
                </a:lnTo>
                <a:lnTo>
                  <a:pt x="0" y="268"/>
                </a:lnTo>
                <a:lnTo>
                  <a:pt x="214" y="268"/>
                </a:lnTo>
                <a:lnTo>
                  <a:pt x="214" y="53"/>
                </a:lnTo>
                <a:lnTo>
                  <a:pt x="114" y="53"/>
                </a:lnTo>
                <a:close/>
                <a:moveTo>
                  <a:pt x="195" y="248"/>
                </a:moveTo>
                <a:lnTo>
                  <a:pt x="19" y="248"/>
                </a:lnTo>
                <a:lnTo>
                  <a:pt x="19" y="71"/>
                </a:lnTo>
                <a:lnTo>
                  <a:pt x="95" y="71"/>
                </a:lnTo>
                <a:lnTo>
                  <a:pt x="95" y="182"/>
                </a:lnTo>
                <a:lnTo>
                  <a:pt x="63" y="151"/>
                </a:lnTo>
                <a:lnTo>
                  <a:pt x="51" y="165"/>
                </a:lnTo>
                <a:lnTo>
                  <a:pt x="105" y="221"/>
                </a:lnTo>
                <a:lnTo>
                  <a:pt x="161" y="165"/>
                </a:lnTo>
                <a:lnTo>
                  <a:pt x="149" y="151"/>
                </a:lnTo>
                <a:lnTo>
                  <a:pt x="114" y="182"/>
                </a:lnTo>
                <a:lnTo>
                  <a:pt x="114" y="71"/>
                </a:lnTo>
                <a:lnTo>
                  <a:pt x="195" y="71"/>
                </a:lnTo>
                <a:lnTo>
                  <a:pt x="195" y="248"/>
                </a:lnTo>
                <a:close/>
              </a:path>
            </a:pathLst>
          </a:custGeom>
          <a:solidFill>
            <a:srgbClr val="FFFFFF"/>
          </a:solidFill>
          <a:ln w="9525">
            <a:noFill/>
            <a:miter lim="800000"/>
          </a:ln>
        </p:spPr>
        <p:txBody>
          <a:bodyPr vert="horz" wrap="square" lIns="66066" tIns="33033" rIns="66066" bIns="33033" numCol="1" anchor="t" anchorCtr="0" compatLnSpc="1"/>
          <a:lstStyle/>
          <a:p>
            <a:pPr defTabSz="673735">
              <a:defRPr/>
            </a:pPr>
            <a:endParaRPr lang="en-US" kern="0" dirty="0">
              <a:solidFill>
                <a:srgbClr val="505050"/>
              </a:solidFill>
              <a:latin typeface="Segoe UI" panose="020B0502040204020203"/>
            </a:endParaRPr>
          </a:p>
        </p:txBody>
      </p:sp>
      <p:sp>
        <p:nvSpPr>
          <p:cNvPr id="65" name="矩形 64"/>
          <p:cNvSpPr>
            <a:spLocks noChangeArrowheads="1"/>
          </p:cNvSpPr>
          <p:nvPr/>
        </p:nvSpPr>
        <p:spPr bwMode="auto">
          <a:xfrm>
            <a:off x="514985" y="2794635"/>
            <a:ext cx="2138045" cy="436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7391" tIns="33696" rIns="67391" bIns="33696">
            <a:spAutoFit/>
          </a:bodyPr>
          <a:lstStyle/>
          <a:p>
            <a:pPr lvl="0"/>
            <a:r>
              <a:rPr lang="zh-CN" altLang="en-US" sz="1200" b="1" dirty="0">
                <a:solidFill>
                  <a:srgbClr val="262626"/>
                </a:solidFill>
                <a:latin typeface="微软雅黑" panose="020B0503020204020204" pitchFamily="34" charset="-122"/>
                <a:ea typeface="微软雅黑" panose="020B0503020204020204" pitchFamily="34" charset="-122"/>
              </a:rPr>
              <a:t>《第二次全国涉外商事海事审判工作会议纪要》第127条</a:t>
            </a:r>
          </a:p>
        </p:txBody>
      </p:sp>
      <p:sp>
        <p:nvSpPr>
          <p:cNvPr id="66" name="文本框 40"/>
          <p:cNvSpPr txBox="1"/>
          <p:nvPr/>
        </p:nvSpPr>
        <p:spPr>
          <a:xfrm>
            <a:off x="907415" y="3376295"/>
            <a:ext cx="1745615" cy="1525905"/>
          </a:xfrm>
          <a:prstGeom prst="rect">
            <a:avLst/>
          </a:prstGeom>
          <a:noFill/>
          <a:ln w="9525">
            <a:noFill/>
          </a:ln>
        </p:spPr>
        <p:txBody>
          <a:bodyPr wrap="square" lIns="67391" tIns="33696" rIns="67391" bIns="33696">
            <a:spAutoFit/>
          </a:bodyPr>
          <a:lstStyle/>
          <a:p>
            <a:pPr defTabSz="897890">
              <a:spcBef>
                <a:spcPct val="20000"/>
              </a:spcBef>
              <a:defRPr/>
            </a:pPr>
            <a:r>
              <a:rPr lang="en-US" altLang="zh-CN" sz="1200" b="1" dirty="0">
                <a:solidFill>
                  <a:srgbClr val="282E33"/>
                </a:solidFill>
              </a:rPr>
              <a:t>“</a:t>
            </a:r>
            <a:r>
              <a:rPr lang="zh-CN" altLang="en-US" sz="1200" b="1" dirty="0">
                <a:solidFill>
                  <a:srgbClr val="282E33"/>
                </a:solidFill>
              </a:rPr>
              <a:t>保险人向被保险人实际赔付保险赔偿取得代位请求赔偿权利后，被保险人与第三者之间就解决纠纷达成的管辖协议以及仲裁协议对保险人不具有约束力。</a:t>
            </a:r>
            <a:r>
              <a:rPr lang="en-US" altLang="zh-CN" sz="1200" b="1" dirty="0">
                <a:solidFill>
                  <a:srgbClr val="282E33"/>
                </a:solidFill>
              </a:rPr>
              <a:t>”</a:t>
            </a:r>
            <a:endParaRPr lang="zh-CN" altLang="en-US" sz="900" b="1" dirty="0">
              <a:solidFill>
                <a:srgbClr val="282E33"/>
              </a:solidFill>
            </a:endParaRPr>
          </a:p>
          <a:p>
            <a:pPr defTabSz="897890">
              <a:spcBef>
                <a:spcPct val="20000"/>
              </a:spcBef>
              <a:defRPr/>
            </a:pPr>
            <a:endParaRPr lang="en-US" altLang="zh-CN" sz="900" dirty="0">
              <a:solidFill>
                <a:srgbClr val="282E33"/>
              </a:solidFill>
            </a:endParaRPr>
          </a:p>
        </p:txBody>
      </p:sp>
      <p:sp>
        <p:nvSpPr>
          <p:cNvPr id="67" name="矩形 66"/>
          <p:cNvSpPr>
            <a:spLocks noChangeArrowheads="1"/>
          </p:cNvSpPr>
          <p:nvPr/>
        </p:nvSpPr>
        <p:spPr bwMode="auto">
          <a:xfrm>
            <a:off x="2845435" y="2794635"/>
            <a:ext cx="1572260" cy="436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7391" tIns="33696" rIns="67391" bIns="33696">
            <a:spAutoFit/>
          </a:bodyPr>
          <a:lstStyle/>
          <a:p>
            <a:pPr lvl="0"/>
            <a:r>
              <a:rPr lang="zh-CN" altLang="en-US" sz="1200" b="1" dirty="0">
                <a:solidFill>
                  <a:srgbClr val="262626"/>
                </a:solidFill>
                <a:latin typeface="微软雅黑" panose="020B0503020204020204" pitchFamily="34" charset="-122"/>
                <a:ea typeface="微软雅黑" panose="020B0503020204020204" pitchFamily="34" charset="-122"/>
              </a:rPr>
              <a:t>【2004】民四他字第43号</a:t>
            </a:r>
          </a:p>
        </p:txBody>
      </p:sp>
      <p:sp>
        <p:nvSpPr>
          <p:cNvPr id="68" name="文本框 40"/>
          <p:cNvSpPr txBox="1"/>
          <p:nvPr/>
        </p:nvSpPr>
        <p:spPr>
          <a:xfrm>
            <a:off x="2901533" y="3376317"/>
            <a:ext cx="1571649" cy="1341120"/>
          </a:xfrm>
          <a:prstGeom prst="rect">
            <a:avLst/>
          </a:prstGeom>
          <a:noFill/>
          <a:ln w="9525">
            <a:noFill/>
          </a:ln>
        </p:spPr>
        <p:txBody>
          <a:bodyPr wrap="square" lIns="67391" tIns="33696" rIns="67391" bIns="33696">
            <a:spAutoFit/>
          </a:bodyPr>
          <a:lstStyle/>
          <a:p>
            <a:pPr defTabSz="897890">
              <a:spcBef>
                <a:spcPct val="20000"/>
              </a:spcBef>
              <a:defRPr/>
            </a:pPr>
            <a:r>
              <a:rPr lang="zh-CN" altLang="en-US" sz="1200" b="1" dirty="0">
                <a:solidFill>
                  <a:srgbClr val="282E33"/>
                </a:solidFill>
              </a:rPr>
              <a:t>《最高人民法院关于中国人民保险公司厦门市分公司与中波轮船股份有限公司保险代位求偿权纠纷管辖问题的请示的复函》</a:t>
            </a:r>
            <a:endParaRPr lang="zh-CN" altLang="en-US" sz="900" b="1" dirty="0">
              <a:solidFill>
                <a:srgbClr val="282E33"/>
              </a:solidFill>
            </a:endParaRPr>
          </a:p>
          <a:p>
            <a:pPr defTabSz="897890">
              <a:spcBef>
                <a:spcPct val="20000"/>
              </a:spcBef>
              <a:defRPr/>
            </a:pPr>
            <a:endParaRPr lang="en-US" altLang="zh-CN" sz="900" b="1" dirty="0">
              <a:solidFill>
                <a:srgbClr val="282E33"/>
              </a:solidFill>
            </a:endParaRPr>
          </a:p>
        </p:txBody>
      </p:sp>
      <p:sp>
        <p:nvSpPr>
          <p:cNvPr id="69" name="矩形 68"/>
          <p:cNvSpPr>
            <a:spLocks noChangeArrowheads="1"/>
          </p:cNvSpPr>
          <p:nvPr/>
        </p:nvSpPr>
        <p:spPr bwMode="auto">
          <a:xfrm>
            <a:off x="4732122" y="2794755"/>
            <a:ext cx="1330245" cy="436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7391" tIns="33696" rIns="67391" bIns="33696">
            <a:spAutoFit/>
          </a:bodyPr>
          <a:lstStyle/>
          <a:p>
            <a:pPr lvl="0"/>
            <a:r>
              <a:rPr lang="zh-CN" altLang="en-US" sz="1200" b="1" dirty="0">
                <a:solidFill>
                  <a:srgbClr val="262626"/>
                </a:solidFill>
                <a:latin typeface="微软雅黑" panose="020B0503020204020204" pitchFamily="34" charset="-122"/>
                <a:ea typeface="微软雅黑" panose="020B0503020204020204" pitchFamily="34" charset="-122"/>
              </a:rPr>
              <a:t>《仲裁法解释》第9 条</a:t>
            </a:r>
          </a:p>
        </p:txBody>
      </p:sp>
      <p:sp>
        <p:nvSpPr>
          <p:cNvPr id="70" name="文本框 40"/>
          <p:cNvSpPr txBox="1"/>
          <p:nvPr/>
        </p:nvSpPr>
        <p:spPr>
          <a:xfrm>
            <a:off x="4609874" y="3402352"/>
            <a:ext cx="1571649" cy="1710690"/>
          </a:xfrm>
          <a:prstGeom prst="rect">
            <a:avLst/>
          </a:prstGeom>
          <a:noFill/>
          <a:ln w="9525">
            <a:noFill/>
          </a:ln>
        </p:spPr>
        <p:txBody>
          <a:bodyPr wrap="square" lIns="67391" tIns="33696" rIns="67391" bIns="33696">
            <a:spAutoFit/>
          </a:bodyPr>
          <a:lstStyle/>
          <a:p>
            <a:pPr defTabSz="897890">
              <a:spcBef>
                <a:spcPct val="20000"/>
              </a:spcBef>
              <a:defRPr/>
            </a:pPr>
            <a:r>
              <a:rPr lang="en-US" altLang="zh-CN" sz="1200" b="1" dirty="0">
                <a:solidFill>
                  <a:srgbClr val="282E33"/>
                </a:solidFill>
              </a:rPr>
              <a:t>“</a:t>
            </a:r>
            <a:r>
              <a:rPr lang="zh-CN" altLang="en-US" sz="1200" b="1" dirty="0">
                <a:solidFill>
                  <a:srgbClr val="282E33"/>
                </a:solidFill>
              </a:rPr>
              <a:t>债权债务全部或者部分转让的，仲裁协议对受让人有效。但当事人另有约定、在受让债权债务时受让人明确反对或者不知有单独仲裁协议的除外。 </a:t>
            </a:r>
            <a:r>
              <a:rPr lang="en-US" altLang="zh-CN" sz="1200" b="1" dirty="0">
                <a:solidFill>
                  <a:srgbClr val="282E33"/>
                </a:solidFill>
              </a:rPr>
              <a:t>”</a:t>
            </a:r>
            <a:endParaRPr lang="zh-CN" altLang="en-US" sz="900" b="1" dirty="0">
              <a:solidFill>
                <a:srgbClr val="282E33"/>
              </a:solidFill>
            </a:endParaRPr>
          </a:p>
          <a:p>
            <a:pPr defTabSz="897890">
              <a:spcBef>
                <a:spcPct val="20000"/>
              </a:spcBef>
              <a:defRPr/>
            </a:pPr>
            <a:endParaRPr lang="en-US" altLang="zh-CN" sz="900" b="1" dirty="0">
              <a:solidFill>
                <a:srgbClr val="282E33"/>
              </a:solidFill>
            </a:endParaRPr>
          </a:p>
        </p:txBody>
      </p:sp>
      <p:sp>
        <p:nvSpPr>
          <p:cNvPr id="71" name="矩形 70"/>
          <p:cNvSpPr>
            <a:spLocks noChangeArrowheads="1"/>
          </p:cNvSpPr>
          <p:nvPr/>
        </p:nvSpPr>
        <p:spPr bwMode="auto">
          <a:xfrm>
            <a:off x="6496050" y="2794635"/>
            <a:ext cx="1512570" cy="251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7391" tIns="33696" rIns="67391" bIns="33696">
            <a:spAutoFit/>
          </a:bodyPr>
          <a:lstStyle/>
          <a:p>
            <a:pPr lvl="0"/>
            <a:r>
              <a:rPr lang="zh-CN" altLang="en-US" sz="1200" b="1" dirty="0">
                <a:solidFill>
                  <a:srgbClr val="262626"/>
                </a:solidFill>
                <a:latin typeface="微软雅黑" panose="020B0503020204020204" pitchFamily="34" charset="-122"/>
                <a:ea typeface="微软雅黑" panose="020B0503020204020204" pitchFamily="34" charset="-122"/>
              </a:rPr>
              <a:t>2000经终字第48号</a:t>
            </a:r>
          </a:p>
        </p:txBody>
      </p:sp>
      <p:sp>
        <p:nvSpPr>
          <p:cNvPr id="72" name="文本框 40"/>
          <p:cNvSpPr txBox="1"/>
          <p:nvPr/>
        </p:nvSpPr>
        <p:spPr>
          <a:xfrm>
            <a:off x="6374094" y="3402352"/>
            <a:ext cx="1571649" cy="1156335"/>
          </a:xfrm>
          <a:prstGeom prst="rect">
            <a:avLst/>
          </a:prstGeom>
          <a:noFill/>
          <a:ln w="9525">
            <a:noFill/>
          </a:ln>
        </p:spPr>
        <p:txBody>
          <a:bodyPr wrap="square" lIns="67391" tIns="33696" rIns="67391" bIns="33696">
            <a:spAutoFit/>
          </a:bodyPr>
          <a:lstStyle/>
          <a:p>
            <a:pPr defTabSz="897890">
              <a:spcBef>
                <a:spcPct val="20000"/>
              </a:spcBef>
              <a:defRPr/>
            </a:pPr>
            <a:r>
              <a:rPr lang="zh-CN" altLang="en-US" sz="1200" b="1" dirty="0">
                <a:solidFill>
                  <a:srgbClr val="282E33"/>
                </a:solidFill>
              </a:rPr>
              <a:t>2000年中国有色金属进出口河南公司与辽宁渤海有色金属进出口有限公司债权转让协议纠纷上诉案</a:t>
            </a:r>
            <a:endParaRPr lang="zh-CN" altLang="en-US" sz="900" b="1" dirty="0">
              <a:solidFill>
                <a:srgbClr val="282E33"/>
              </a:solidFill>
            </a:endParaRPr>
          </a:p>
          <a:p>
            <a:pPr defTabSz="897890">
              <a:spcBef>
                <a:spcPct val="20000"/>
              </a:spcBef>
              <a:defRPr/>
            </a:pPr>
            <a:endParaRPr lang="en-US" altLang="zh-CN" sz="900" dirty="0">
              <a:solidFill>
                <a:srgbClr val="282E33"/>
              </a:solidFill>
            </a:endParaRPr>
          </a:p>
        </p:txBody>
      </p:sp>
      <p:sp>
        <p:nvSpPr>
          <p:cNvPr id="18" name="文本框 17"/>
          <p:cNvSpPr txBox="1"/>
          <p:nvPr/>
        </p:nvSpPr>
        <p:spPr>
          <a:xfrm>
            <a:off x="-107822" y="71952"/>
            <a:ext cx="1146230" cy="706755"/>
          </a:xfrm>
          <a:prstGeom prst="rect">
            <a:avLst/>
          </a:prstGeom>
          <a:noFill/>
        </p:spPr>
        <p:txBody>
          <a:bodyPr vert="horz" wrap="square" rtlCol="0">
            <a:spAutoFit/>
          </a:bodyPr>
          <a:lstStyle/>
          <a:p>
            <a:pPr lvl="1"/>
            <a:r>
              <a:rPr lang="en-US" altLang="zh-CN" sz="4000" dirty="0">
                <a:solidFill>
                  <a:srgbClr val="1357AE"/>
                </a:solidFill>
                <a:latin typeface="方正兰亭准黑_GBK" panose="02000000000000000000" pitchFamily="2" charset="-122"/>
                <a:ea typeface="方正兰亭准黑_GBK" panose="02000000000000000000" pitchFamily="2" charset="-122"/>
              </a:rPr>
              <a:t>2</a:t>
            </a:r>
          </a:p>
        </p:txBody>
      </p:sp>
      <p:pic>
        <p:nvPicPr>
          <p:cNvPr id="19" name="图片 1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8442108">
            <a:off x="184947" y="348542"/>
            <a:ext cx="1168948" cy="590073"/>
          </a:xfrm>
          <a:prstGeom prst="rect">
            <a:avLst/>
          </a:prstGeom>
        </p:spPr>
      </p:pic>
      <p:cxnSp>
        <p:nvCxnSpPr>
          <p:cNvPr id="20" name="直接连接符 19"/>
          <p:cNvCxnSpPr/>
          <p:nvPr/>
        </p:nvCxnSpPr>
        <p:spPr>
          <a:xfrm flipV="1">
            <a:off x="342215" y="287970"/>
            <a:ext cx="324028" cy="432036"/>
          </a:xfrm>
          <a:prstGeom prst="line">
            <a:avLst/>
          </a:prstGeom>
          <a:ln w="12700">
            <a:solidFill>
              <a:srgbClr val="1357AE"/>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12238" y="319896"/>
            <a:ext cx="2507418" cy="400110"/>
          </a:xfrm>
          <a:prstGeom prst="rect">
            <a:avLst/>
          </a:prstGeom>
          <a:noFill/>
        </p:spPr>
        <p:txBody>
          <a:bodyPr vert="horz" wrap="none" rtlCol="0">
            <a:spAutoFit/>
          </a:bodyPr>
          <a:lstStyle/>
          <a:p>
            <a:r>
              <a:rPr lang="zh-CN" altLang="en-US" sz="2000" b="1" dirty="0">
                <a:solidFill>
                  <a:srgbClr val="1357AE"/>
                </a:solidFill>
                <a:latin typeface="黑体" pitchFamily="49" charset="-122"/>
                <a:ea typeface="黑体" pitchFamily="49" charset="-122"/>
              </a:rPr>
              <a:t>一、立案阶段之比较</a:t>
            </a:r>
          </a:p>
        </p:txBody>
      </p:sp>
      <p:sp>
        <p:nvSpPr>
          <p:cNvPr id="2" name="文本框 1"/>
          <p:cNvSpPr txBox="1"/>
          <p:nvPr/>
        </p:nvSpPr>
        <p:spPr>
          <a:xfrm>
            <a:off x="666115" y="764540"/>
            <a:ext cx="5829300" cy="584775"/>
          </a:xfrm>
          <a:prstGeom prst="rect">
            <a:avLst/>
          </a:prstGeom>
          <a:noFill/>
        </p:spPr>
        <p:txBody>
          <a:bodyPr wrap="square" rtlCol="0">
            <a:spAutoFit/>
          </a:bodyPr>
          <a:lstStyle/>
          <a:p>
            <a:r>
              <a:rPr lang="zh-CN" sz="1600" b="1" dirty="0">
                <a:solidFill>
                  <a:srgbClr val="1357AE"/>
                </a:solidFill>
                <a:latin typeface="方正兰亭准黑_GBK" panose="02000000000000000000" pitchFamily="2" charset="-122"/>
                <a:ea typeface="方正兰亭准黑_GBK" panose="02000000000000000000" pitchFamily="2" charset="-122"/>
                <a:sym typeface="+mn-ea"/>
              </a:rPr>
              <a:t>（</a:t>
            </a:r>
            <a:r>
              <a:rPr lang="en-US" altLang="zh-CN" sz="1600" b="1" dirty="0">
                <a:solidFill>
                  <a:srgbClr val="1357AE"/>
                </a:solidFill>
                <a:latin typeface="方正兰亭准黑_GBK" panose="02000000000000000000" pitchFamily="2" charset="-122"/>
                <a:ea typeface="方正兰亭准黑_GBK" panose="02000000000000000000" pitchFamily="2" charset="-122"/>
                <a:sym typeface="+mn-ea"/>
              </a:rPr>
              <a:t>2</a:t>
            </a:r>
            <a:r>
              <a:rPr lang="zh-CN" sz="1600" b="1" dirty="0">
                <a:solidFill>
                  <a:srgbClr val="1357AE"/>
                </a:solidFill>
                <a:latin typeface="方正兰亭准黑_GBK" panose="02000000000000000000" pitchFamily="2" charset="-122"/>
                <a:ea typeface="方正兰亭准黑_GBK" panose="02000000000000000000" pitchFamily="2" charset="-122"/>
                <a:sym typeface="+mn-ea"/>
              </a:rPr>
              <a:t>）</a:t>
            </a:r>
            <a:r>
              <a:rPr sz="1600" b="1" dirty="0">
                <a:solidFill>
                  <a:srgbClr val="1357AE"/>
                </a:solidFill>
                <a:latin typeface="方正兰亭准黑_GBK" panose="02000000000000000000" pitchFamily="2" charset="-122"/>
                <a:ea typeface="方正兰亭准黑_GBK" panose="02000000000000000000" pitchFamily="2" charset="-122"/>
                <a:sym typeface="+mn-ea"/>
              </a:rPr>
              <a:t>被保险人与第三方之间约定的仲裁条款效力（涉外与非涉外差异）</a:t>
            </a:r>
            <a:endParaRPr lang="zh-CN" altLang="en-US" sz="1600" b="1" dirty="0"/>
          </a:p>
        </p:txBody>
      </p:sp>
    </p:spTree>
  </p:cSld>
  <p:clrMapOvr>
    <a:masterClrMapping/>
  </p:clrMapOvr>
  <mc:AlternateContent xmlns:mc="http://schemas.openxmlformats.org/markup-compatibility/2006">
    <mc:Choice xmlns:p14="http://schemas.microsoft.com/office/powerpoint/2010/main" xmlns="" Requires="p14">
      <p:transition spd="slow" p14:dur="1250" advTm="6359">
        <p14:switch dir="r"/>
      </p:transition>
    </mc:Choice>
    <mc:Fallback>
      <p:transition spd="slow" advTm="63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1"/>
                                        </p:tgtEl>
                                        <p:attrNameLst>
                                          <p:attrName>ppt_y</p:attrName>
                                        </p:attrNameLst>
                                      </p:cBhvr>
                                      <p:tavLst>
                                        <p:tav tm="0">
                                          <p:val>
                                            <p:strVal val="#ppt_y"/>
                                          </p:val>
                                        </p:tav>
                                        <p:tav tm="100000">
                                          <p:val>
                                            <p:strVal val="#ppt_y"/>
                                          </p:val>
                                        </p:tav>
                                      </p:tavLst>
                                    </p:anim>
                                    <p:anim calcmode="lin" valueType="num">
                                      <p:cBhvr>
                                        <p:cTn id="1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1"/>
                                        </p:tgtEl>
                                      </p:cBhvr>
                                    </p:animEffect>
                                  </p:childTnLst>
                                </p:cTn>
                              </p:par>
                            </p:childTnLst>
                          </p:cTn>
                        </p:par>
                        <p:par>
                          <p:cTn id="22" fill="hold">
                            <p:stCondLst>
                              <p:cond delay="209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21"/>
                                        </p:tgtEl>
                                      </p:cBhvr>
                                    </p:animEffect>
                                    <p:animScale>
                                      <p:cBhvr>
                                        <p:cTn id="25" dur="250" autoRev="1" fill="hold"/>
                                        <p:tgtEl>
                                          <p:spTgt spid="21"/>
                                        </p:tgtEl>
                                      </p:cBhvr>
                                      <p:by x="105000" y="105000"/>
                                    </p:animScale>
                                  </p:childTnLst>
                                </p:cTn>
                              </p:par>
                            </p:childTnLst>
                          </p:cTn>
                        </p:par>
                        <p:par>
                          <p:cTn id="26" fill="hold">
                            <p:stCondLst>
                              <p:cond delay="2600"/>
                            </p:stCondLst>
                            <p:childTnLst>
                              <p:par>
                                <p:cTn id="27" presetID="53" presetClass="entr" presetSubtype="16"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500" fill="hold"/>
                                        <p:tgtEl>
                                          <p:spTgt spid="57"/>
                                        </p:tgtEl>
                                        <p:attrNameLst>
                                          <p:attrName>ppt_w</p:attrName>
                                        </p:attrNameLst>
                                      </p:cBhvr>
                                      <p:tavLst>
                                        <p:tav tm="0">
                                          <p:val>
                                            <p:fltVal val="0"/>
                                          </p:val>
                                        </p:tav>
                                        <p:tav tm="100000">
                                          <p:val>
                                            <p:strVal val="#ppt_w"/>
                                          </p:val>
                                        </p:tav>
                                      </p:tavLst>
                                    </p:anim>
                                    <p:anim calcmode="lin" valueType="num">
                                      <p:cBhvr>
                                        <p:cTn id="30" dur="500" fill="hold"/>
                                        <p:tgtEl>
                                          <p:spTgt spid="57"/>
                                        </p:tgtEl>
                                        <p:attrNameLst>
                                          <p:attrName>ppt_h</p:attrName>
                                        </p:attrNameLst>
                                      </p:cBhvr>
                                      <p:tavLst>
                                        <p:tav tm="0">
                                          <p:val>
                                            <p:fltVal val="0"/>
                                          </p:val>
                                        </p:tav>
                                        <p:tav tm="100000">
                                          <p:val>
                                            <p:strVal val="#ppt_h"/>
                                          </p:val>
                                        </p:tav>
                                      </p:tavLst>
                                    </p:anim>
                                    <p:animEffect transition="in" filter="fade">
                                      <p:cBhvr>
                                        <p:cTn id="31" dur="500"/>
                                        <p:tgtEl>
                                          <p:spTgt spid="57"/>
                                        </p:tgtEl>
                                      </p:cBhvr>
                                    </p:animEffect>
                                  </p:childTnLst>
                                </p:cTn>
                              </p:par>
                            </p:childTnLst>
                          </p:cTn>
                        </p:par>
                        <p:par>
                          <p:cTn id="32" fill="hold">
                            <p:stCondLst>
                              <p:cond delay="3100"/>
                            </p:stCondLst>
                            <p:childTnLst>
                              <p:par>
                                <p:cTn id="33" presetID="53" presetClass="entr" presetSubtype="16"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childTnLst>
                          </p:cTn>
                        </p:par>
                        <p:par>
                          <p:cTn id="38" fill="hold">
                            <p:stCondLst>
                              <p:cond delay="3600"/>
                            </p:stCondLst>
                            <p:childTnLst>
                              <p:par>
                                <p:cTn id="39" presetID="53" presetClass="entr" presetSubtype="16"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500" fill="hold"/>
                                        <p:tgtEl>
                                          <p:spTgt spid="59"/>
                                        </p:tgtEl>
                                        <p:attrNameLst>
                                          <p:attrName>ppt_w</p:attrName>
                                        </p:attrNameLst>
                                      </p:cBhvr>
                                      <p:tavLst>
                                        <p:tav tm="0">
                                          <p:val>
                                            <p:fltVal val="0"/>
                                          </p:val>
                                        </p:tav>
                                        <p:tav tm="100000">
                                          <p:val>
                                            <p:strVal val="#ppt_w"/>
                                          </p:val>
                                        </p:tav>
                                      </p:tavLst>
                                    </p:anim>
                                    <p:anim calcmode="lin" valueType="num">
                                      <p:cBhvr>
                                        <p:cTn id="42" dur="500" fill="hold"/>
                                        <p:tgtEl>
                                          <p:spTgt spid="59"/>
                                        </p:tgtEl>
                                        <p:attrNameLst>
                                          <p:attrName>ppt_h</p:attrName>
                                        </p:attrNameLst>
                                      </p:cBhvr>
                                      <p:tavLst>
                                        <p:tav tm="0">
                                          <p:val>
                                            <p:fltVal val="0"/>
                                          </p:val>
                                        </p:tav>
                                        <p:tav tm="100000">
                                          <p:val>
                                            <p:strVal val="#ppt_h"/>
                                          </p:val>
                                        </p:tav>
                                      </p:tavLst>
                                    </p:anim>
                                    <p:animEffect transition="in" filter="fade">
                                      <p:cBhvr>
                                        <p:cTn id="43" dur="500"/>
                                        <p:tgtEl>
                                          <p:spTgt spid="59"/>
                                        </p:tgtEl>
                                      </p:cBhvr>
                                    </p:animEffect>
                                  </p:childTnLst>
                                </p:cTn>
                              </p:par>
                            </p:childTnLst>
                          </p:cTn>
                        </p:par>
                        <p:par>
                          <p:cTn id="44" fill="hold">
                            <p:stCondLst>
                              <p:cond delay="4100"/>
                            </p:stCondLst>
                            <p:childTnLst>
                              <p:par>
                                <p:cTn id="45" presetID="53" presetClass="entr" presetSubtype="16"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500" fill="hold"/>
                                        <p:tgtEl>
                                          <p:spTgt spid="60"/>
                                        </p:tgtEl>
                                        <p:attrNameLst>
                                          <p:attrName>ppt_w</p:attrName>
                                        </p:attrNameLst>
                                      </p:cBhvr>
                                      <p:tavLst>
                                        <p:tav tm="0">
                                          <p:val>
                                            <p:fltVal val="0"/>
                                          </p:val>
                                        </p:tav>
                                        <p:tav tm="100000">
                                          <p:val>
                                            <p:strVal val="#ppt_w"/>
                                          </p:val>
                                        </p:tav>
                                      </p:tavLst>
                                    </p:anim>
                                    <p:anim calcmode="lin" valueType="num">
                                      <p:cBhvr>
                                        <p:cTn id="48" dur="500" fill="hold"/>
                                        <p:tgtEl>
                                          <p:spTgt spid="60"/>
                                        </p:tgtEl>
                                        <p:attrNameLst>
                                          <p:attrName>ppt_h</p:attrName>
                                        </p:attrNameLst>
                                      </p:cBhvr>
                                      <p:tavLst>
                                        <p:tav tm="0">
                                          <p:val>
                                            <p:fltVal val="0"/>
                                          </p:val>
                                        </p:tav>
                                        <p:tav tm="100000">
                                          <p:val>
                                            <p:strVal val="#ppt_h"/>
                                          </p:val>
                                        </p:tav>
                                      </p:tavLst>
                                    </p:anim>
                                    <p:animEffect transition="in" filter="fade">
                                      <p:cBhvr>
                                        <p:cTn id="49" dur="500"/>
                                        <p:tgtEl>
                                          <p:spTgt spid="60"/>
                                        </p:tgtEl>
                                      </p:cBhvr>
                                    </p:animEffect>
                                  </p:childTnLst>
                                </p:cTn>
                              </p:par>
                            </p:childTnLst>
                          </p:cTn>
                        </p:par>
                        <p:par>
                          <p:cTn id="50" fill="hold">
                            <p:stCondLst>
                              <p:cond delay="46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childTnLst>
                          </p:cTn>
                        </p:par>
                        <p:par>
                          <p:cTn id="56" fill="hold">
                            <p:stCondLst>
                              <p:cond delay="5100"/>
                            </p:stCondLst>
                            <p:childTnLst>
                              <p:par>
                                <p:cTn id="57" presetID="53" presetClass="entr" presetSubtype="16"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500" fill="hold"/>
                                        <p:tgtEl>
                                          <p:spTgt spid="62"/>
                                        </p:tgtEl>
                                        <p:attrNameLst>
                                          <p:attrName>ppt_w</p:attrName>
                                        </p:attrNameLst>
                                      </p:cBhvr>
                                      <p:tavLst>
                                        <p:tav tm="0">
                                          <p:val>
                                            <p:fltVal val="0"/>
                                          </p:val>
                                        </p:tav>
                                        <p:tav tm="100000">
                                          <p:val>
                                            <p:strVal val="#ppt_w"/>
                                          </p:val>
                                        </p:tav>
                                      </p:tavLst>
                                    </p:anim>
                                    <p:anim calcmode="lin" valueType="num">
                                      <p:cBhvr>
                                        <p:cTn id="60" dur="500" fill="hold"/>
                                        <p:tgtEl>
                                          <p:spTgt spid="62"/>
                                        </p:tgtEl>
                                        <p:attrNameLst>
                                          <p:attrName>ppt_h</p:attrName>
                                        </p:attrNameLst>
                                      </p:cBhvr>
                                      <p:tavLst>
                                        <p:tav tm="0">
                                          <p:val>
                                            <p:fltVal val="0"/>
                                          </p:val>
                                        </p:tav>
                                        <p:tav tm="100000">
                                          <p:val>
                                            <p:strVal val="#ppt_h"/>
                                          </p:val>
                                        </p:tav>
                                      </p:tavLst>
                                    </p:anim>
                                    <p:animEffect transition="in" filter="fade">
                                      <p:cBhvr>
                                        <p:cTn id="61" dur="500"/>
                                        <p:tgtEl>
                                          <p:spTgt spid="62"/>
                                        </p:tgtEl>
                                      </p:cBhvr>
                                    </p:animEffect>
                                  </p:childTnLst>
                                </p:cTn>
                              </p:par>
                            </p:childTnLst>
                          </p:cTn>
                        </p:par>
                        <p:par>
                          <p:cTn id="62" fill="hold">
                            <p:stCondLst>
                              <p:cond delay="5600"/>
                            </p:stCondLst>
                            <p:childTnLst>
                              <p:par>
                                <p:cTn id="63" presetID="53" presetClass="entr" presetSubtype="16" fill="hold" nodeType="after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500" fill="hold"/>
                                        <p:tgtEl>
                                          <p:spTgt spid="63"/>
                                        </p:tgtEl>
                                        <p:attrNameLst>
                                          <p:attrName>ppt_w</p:attrName>
                                        </p:attrNameLst>
                                      </p:cBhvr>
                                      <p:tavLst>
                                        <p:tav tm="0">
                                          <p:val>
                                            <p:fltVal val="0"/>
                                          </p:val>
                                        </p:tav>
                                        <p:tav tm="100000">
                                          <p:val>
                                            <p:strVal val="#ppt_w"/>
                                          </p:val>
                                        </p:tav>
                                      </p:tavLst>
                                    </p:anim>
                                    <p:anim calcmode="lin" valueType="num">
                                      <p:cBhvr>
                                        <p:cTn id="66" dur="500" fill="hold"/>
                                        <p:tgtEl>
                                          <p:spTgt spid="63"/>
                                        </p:tgtEl>
                                        <p:attrNameLst>
                                          <p:attrName>ppt_h</p:attrName>
                                        </p:attrNameLst>
                                      </p:cBhvr>
                                      <p:tavLst>
                                        <p:tav tm="0">
                                          <p:val>
                                            <p:fltVal val="0"/>
                                          </p:val>
                                        </p:tav>
                                        <p:tav tm="100000">
                                          <p:val>
                                            <p:strVal val="#ppt_h"/>
                                          </p:val>
                                        </p:tav>
                                      </p:tavLst>
                                    </p:anim>
                                    <p:animEffect transition="in" filter="fade">
                                      <p:cBhvr>
                                        <p:cTn id="67" dur="500"/>
                                        <p:tgtEl>
                                          <p:spTgt spid="63"/>
                                        </p:tgtEl>
                                      </p:cBhvr>
                                    </p:animEffect>
                                  </p:childTnLst>
                                </p:cTn>
                              </p:par>
                            </p:childTnLst>
                          </p:cTn>
                        </p:par>
                        <p:par>
                          <p:cTn id="68" fill="hold">
                            <p:stCondLst>
                              <p:cond delay="6100"/>
                            </p:stCondLst>
                            <p:childTnLst>
                              <p:par>
                                <p:cTn id="69" presetID="53" presetClass="entr" presetSubtype="16" fill="hold" grpId="0" nodeType="after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500" fill="hold"/>
                                        <p:tgtEl>
                                          <p:spTgt spid="64"/>
                                        </p:tgtEl>
                                        <p:attrNameLst>
                                          <p:attrName>ppt_w</p:attrName>
                                        </p:attrNameLst>
                                      </p:cBhvr>
                                      <p:tavLst>
                                        <p:tav tm="0">
                                          <p:val>
                                            <p:fltVal val="0"/>
                                          </p:val>
                                        </p:tav>
                                        <p:tav tm="100000">
                                          <p:val>
                                            <p:strVal val="#ppt_w"/>
                                          </p:val>
                                        </p:tav>
                                      </p:tavLst>
                                    </p:anim>
                                    <p:anim calcmode="lin" valueType="num">
                                      <p:cBhvr>
                                        <p:cTn id="72" dur="500" fill="hold"/>
                                        <p:tgtEl>
                                          <p:spTgt spid="64"/>
                                        </p:tgtEl>
                                        <p:attrNameLst>
                                          <p:attrName>ppt_h</p:attrName>
                                        </p:attrNameLst>
                                      </p:cBhvr>
                                      <p:tavLst>
                                        <p:tav tm="0">
                                          <p:val>
                                            <p:fltVal val="0"/>
                                          </p:val>
                                        </p:tav>
                                        <p:tav tm="100000">
                                          <p:val>
                                            <p:strVal val="#ppt_h"/>
                                          </p:val>
                                        </p:tav>
                                      </p:tavLst>
                                    </p:anim>
                                    <p:animEffect transition="in" filter="fade">
                                      <p:cBhvr>
                                        <p:cTn id="73" dur="500"/>
                                        <p:tgtEl>
                                          <p:spTgt spid="64"/>
                                        </p:tgtEl>
                                      </p:cBhvr>
                                    </p:animEffect>
                                  </p:childTnLst>
                                </p:cTn>
                              </p:par>
                            </p:childTnLst>
                          </p:cTn>
                        </p:par>
                        <p:par>
                          <p:cTn id="74" fill="hold">
                            <p:stCondLst>
                              <p:cond delay="6600"/>
                            </p:stCondLst>
                            <p:childTnLst>
                              <p:par>
                                <p:cTn id="75" presetID="42" presetClass="entr" presetSubtype="0"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fade">
                                      <p:cBhvr>
                                        <p:cTn id="77" dur="1000"/>
                                        <p:tgtEl>
                                          <p:spTgt spid="65"/>
                                        </p:tgtEl>
                                      </p:cBhvr>
                                    </p:animEffect>
                                    <p:anim calcmode="lin" valueType="num">
                                      <p:cBhvr>
                                        <p:cTn id="78" dur="1000" fill="hold"/>
                                        <p:tgtEl>
                                          <p:spTgt spid="65"/>
                                        </p:tgtEl>
                                        <p:attrNameLst>
                                          <p:attrName>ppt_x</p:attrName>
                                        </p:attrNameLst>
                                      </p:cBhvr>
                                      <p:tavLst>
                                        <p:tav tm="0">
                                          <p:val>
                                            <p:strVal val="#ppt_x"/>
                                          </p:val>
                                        </p:tav>
                                        <p:tav tm="100000">
                                          <p:val>
                                            <p:strVal val="#ppt_x"/>
                                          </p:val>
                                        </p:tav>
                                      </p:tavLst>
                                    </p:anim>
                                    <p:anim calcmode="lin" valueType="num">
                                      <p:cBhvr>
                                        <p:cTn id="79" dur="1000" fill="hold"/>
                                        <p:tgtEl>
                                          <p:spTgt spid="65"/>
                                        </p:tgtEl>
                                        <p:attrNameLst>
                                          <p:attrName>ppt_y</p:attrName>
                                        </p:attrNameLst>
                                      </p:cBhvr>
                                      <p:tavLst>
                                        <p:tav tm="0">
                                          <p:val>
                                            <p:strVal val="#ppt_y+.1"/>
                                          </p:val>
                                        </p:tav>
                                        <p:tav tm="100000">
                                          <p:val>
                                            <p:strVal val="#ppt_y"/>
                                          </p:val>
                                        </p:tav>
                                      </p:tavLst>
                                    </p:anim>
                                  </p:childTnLst>
                                </p:cTn>
                              </p:par>
                            </p:childTnLst>
                          </p:cTn>
                        </p:par>
                        <p:par>
                          <p:cTn id="80" fill="hold">
                            <p:stCondLst>
                              <p:cond delay="7600"/>
                            </p:stCondLst>
                            <p:childTnLst>
                              <p:par>
                                <p:cTn id="81" presetID="42" presetClass="entr" presetSubtype="0" fill="hold" grpId="0" nodeType="afterEffect">
                                  <p:stCondLst>
                                    <p:cond delay="0"/>
                                  </p:stCondLst>
                                  <p:childTnLst>
                                    <p:set>
                                      <p:cBhvr>
                                        <p:cTn id="82" dur="1" fill="hold">
                                          <p:stCondLst>
                                            <p:cond delay="0"/>
                                          </p:stCondLst>
                                        </p:cTn>
                                        <p:tgtEl>
                                          <p:spTgt spid="66"/>
                                        </p:tgtEl>
                                        <p:attrNameLst>
                                          <p:attrName>style.visibility</p:attrName>
                                        </p:attrNameLst>
                                      </p:cBhvr>
                                      <p:to>
                                        <p:strVal val="visible"/>
                                      </p:to>
                                    </p:set>
                                    <p:animEffect transition="in" filter="fade">
                                      <p:cBhvr>
                                        <p:cTn id="83" dur="1000"/>
                                        <p:tgtEl>
                                          <p:spTgt spid="66"/>
                                        </p:tgtEl>
                                      </p:cBhvr>
                                    </p:animEffect>
                                    <p:anim calcmode="lin" valueType="num">
                                      <p:cBhvr>
                                        <p:cTn id="84" dur="1000" fill="hold"/>
                                        <p:tgtEl>
                                          <p:spTgt spid="66"/>
                                        </p:tgtEl>
                                        <p:attrNameLst>
                                          <p:attrName>ppt_x</p:attrName>
                                        </p:attrNameLst>
                                      </p:cBhvr>
                                      <p:tavLst>
                                        <p:tav tm="0">
                                          <p:val>
                                            <p:strVal val="#ppt_x"/>
                                          </p:val>
                                        </p:tav>
                                        <p:tav tm="100000">
                                          <p:val>
                                            <p:strVal val="#ppt_x"/>
                                          </p:val>
                                        </p:tav>
                                      </p:tavLst>
                                    </p:anim>
                                    <p:anim calcmode="lin" valueType="num">
                                      <p:cBhvr>
                                        <p:cTn id="85" dur="1000" fill="hold"/>
                                        <p:tgtEl>
                                          <p:spTgt spid="66"/>
                                        </p:tgtEl>
                                        <p:attrNameLst>
                                          <p:attrName>ppt_y</p:attrName>
                                        </p:attrNameLst>
                                      </p:cBhvr>
                                      <p:tavLst>
                                        <p:tav tm="0">
                                          <p:val>
                                            <p:strVal val="#ppt_y+.1"/>
                                          </p:val>
                                        </p:tav>
                                        <p:tav tm="100000">
                                          <p:val>
                                            <p:strVal val="#ppt_y"/>
                                          </p:val>
                                        </p:tav>
                                      </p:tavLst>
                                    </p:anim>
                                  </p:childTnLst>
                                </p:cTn>
                              </p:par>
                            </p:childTnLst>
                          </p:cTn>
                        </p:par>
                        <p:par>
                          <p:cTn id="86" fill="hold">
                            <p:stCondLst>
                              <p:cond delay="8600"/>
                            </p:stCondLst>
                            <p:childTnLst>
                              <p:par>
                                <p:cTn id="87" presetID="42" presetClass="entr" presetSubtype="0" fill="hold" grpId="0" nodeType="after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fade">
                                      <p:cBhvr>
                                        <p:cTn id="89" dur="1000"/>
                                        <p:tgtEl>
                                          <p:spTgt spid="67"/>
                                        </p:tgtEl>
                                      </p:cBhvr>
                                    </p:animEffect>
                                    <p:anim calcmode="lin" valueType="num">
                                      <p:cBhvr>
                                        <p:cTn id="90" dur="1000" fill="hold"/>
                                        <p:tgtEl>
                                          <p:spTgt spid="67"/>
                                        </p:tgtEl>
                                        <p:attrNameLst>
                                          <p:attrName>ppt_x</p:attrName>
                                        </p:attrNameLst>
                                      </p:cBhvr>
                                      <p:tavLst>
                                        <p:tav tm="0">
                                          <p:val>
                                            <p:strVal val="#ppt_x"/>
                                          </p:val>
                                        </p:tav>
                                        <p:tav tm="100000">
                                          <p:val>
                                            <p:strVal val="#ppt_x"/>
                                          </p:val>
                                        </p:tav>
                                      </p:tavLst>
                                    </p:anim>
                                    <p:anim calcmode="lin" valueType="num">
                                      <p:cBhvr>
                                        <p:cTn id="91" dur="1000" fill="hold"/>
                                        <p:tgtEl>
                                          <p:spTgt spid="67"/>
                                        </p:tgtEl>
                                        <p:attrNameLst>
                                          <p:attrName>ppt_y</p:attrName>
                                        </p:attrNameLst>
                                      </p:cBhvr>
                                      <p:tavLst>
                                        <p:tav tm="0">
                                          <p:val>
                                            <p:strVal val="#ppt_y+.1"/>
                                          </p:val>
                                        </p:tav>
                                        <p:tav tm="100000">
                                          <p:val>
                                            <p:strVal val="#ppt_y"/>
                                          </p:val>
                                        </p:tav>
                                      </p:tavLst>
                                    </p:anim>
                                  </p:childTnLst>
                                </p:cTn>
                              </p:par>
                            </p:childTnLst>
                          </p:cTn>
                        </p:par>
                        <p:par>
                          <p:cTn id="92" fill="hold">
                            <p:stCondLst>
                              <p:cond delay="9600"/>
                            </p:stCondLst>
                            <p:childTnLst>
                              <p:par>
                                <p:cTn id="93" presetID="42" presetClass="entr" presetSubtype="0" fill="hold" grpId="0" nodeType="after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fade">
                                      <p:cBhvr>
                                        <p:cTn id="95" dur="1000"/>
                                        <p:tgtEl>
                                          <p:spTgt spid="68"/>
                                        </p:tgtEl>
                                      </p:cBhvr>
                                    </p:animEffect>
                                    <p:anim calcmode="lin" valueType="num">
                                      <p:cBhvr>
                                        <p:cTn id="96" dur="1000" fill="hold"/>
                                        <p:tgtEl>
                                          <p:spTgt spid="68"/>
                                        </p:tgtEl>
                                        <p:attrNameLst>
                                          <p:attrName>ppt_x</p:attrName>
                                        </p:attrNameLst>
                                      </p:cBhvr>
                                      <p:tavLst>
                                        <p:tav tm="0">
                                          <p:val>
                                            <p:strVal val="#ppt_x"/>
                                          </p:val>
                                        </p:tav>
                                        <p:tav tm="100000">
                                          <p:val>
                                            <p:strVal val="#ppt_x"/>
                                          </p:val>
                                        </p:tav>
                                      </p:tavLst>
                                    </p:anim>
                                    <p:anim calcmode="lin" valueType="num">
                                      <p:cBhvr>
                                        <p:cTn id="97" dur="1000" fill="hold"/>
                                        <p:tgtEl>
                                          <p:spTgt spid="68"/>
                                        </p:tgtEl>
                                        <p:attrNameLst>
                                          <p:attrName>ppt_y</p:attrName>
                                        </p:attrNameLst>
                                      </p:cBhvr>
                                      <p:tavLst>
                                        <p:tav tm="0">
                                          <p:val>
                                            <p:strVal val="#ppt_y+.1"/>
                                          </p:val>
                                        </p:tav>
                                        <p:tav tm="100000">
                                          <p:val>
                                            <p:strVal val="#ppt_y"/>
                                          </p:val>
                                        </p:tav>
                                      </p:tavLst>
                                    </p:anim>
                                  </p:childTnLst>
                                </p:cTn>
                              </p:par>
                            </p:childTnLst>
                          </p:cTn>
                        </p:par>
                        <p:par>
                          <p:cTn id="98" fill="hold">
                            <p:stCondLst>
                              <p:cond delay="10600"/>
                            </p:stCondLst>
                            <p:childTnLst>
                              <p:par>
                                <p:cTn id="99" presetID="42" presetClass="entr" presetSubtype="0" fill="hold" grpId="0"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11600"/>
                            </p:stCondLst>
                            <p:childTnLst>
                              <p:par>
                                <p:cTn id="105" presetID="42" presetClass="entr" presetSubtype="0" fill="hold" grpId="0" nodeType="afterEffect">
                                  <p:stCondLst>
                                    <p:cond delay="0"/>
                                  </p:stCondLst>
                                  <p:childTnLst>
                                    <p:set>
                                      <p:cBhvr>
                                        <p:cTn id="106" dur="1" fill="hold">
                                          <p:stCondLst>
                                            <p:cond delay="0"/>
                                          </p:stCondLst>
                                        </p:cTn>
                                        <p:tgtEl>
                                          <p:spTgt spid="70"/>
                                        </p:tgtEl>
                                        <p:attrNameLst>
                                          <p:attrName>style.visibility</p:attrName>
                                        </p:attrNameLst>
                                      </p:cBhvr>
                                      <p:to>
                                        <p:strVal val="visible"/>
                                      </p:to>
                                    </p:set>
                                    <p:animEffect transition="in" filter="fade">
                                      <p:cBhvr>
                                        <p:cTn id="107" dur="1000"/>
                                        <p:tgtEl>
                                          <p:spTgt spid="70"/>
                                        </p:tgtEl>
                                      </p:cBhvr>
                                    </p:animEffect>
                                    <p:anim calcmode="lin" valueType="num">
                                      <p:cBhvr>
                                        <p:cTn id="108" dur="1000" fill="hold"/>
                                        <p:tgtEl>
                                          <p:spTgt spid="70"/>
                                        </p:tgtEl>
                                        <p:attrNameLst>
                                          <p:attrName>ppt_x</p:attrName>
                                        </p:attrNameLst>
                                      </p:cBhvr>
                                      <p:tavLst>
                                        <p:tav tm="0">
                                          <p:val>
                                            <p:strVal val="#ppt_x"/>
                                          </p:val>
                                        </p:tav>
                                        <p:tav tm="100000">
                                          <p:val>
                                            <p:strVal val="#ppt_x"/>
                                          </p:val>
                                        </p:tav>
                                      </p:tavLst>
                                    </p:anim>
                                    <p:anim calcmode="lin" valueType="num">
                                      <p:cBhvr>
                                        <p:cTn id="109" dur="1000" fill="hold"/>
                                        <p:tgtEl>
                                          <p:spTgt spid="70"/>
                                        </p:tgtEl>
                                        <p:attrNameLst>
                                          <p:attrName>ppt_y</p:attrName>
                                        </p:attrNameLst>
                                      </p:cBhvr>
                                      <p:tavLst>
                                        <p:tav tm="0">
                                          <p:val>
                                            <p:strVal val="#ppt_y+.1"/>
                                          </p:val>
                                        </p:tav>
                                        <p:tav tm="100000">
                                          <p:val>
                                            <p:strVal val="#ppt_y"/>
                                          </p:val>
                                        </p:tav>
                                      </p:tavLst>
                                    </p:anim>
                                  </p:childTnLst>
                                </p:cTn>
                              </p:par>
                            </p:childTnLst>
                          </p:cTn>
                        </p:par>
                        <p:par>
                          <p:cTn id="110" fill="hold">
                            <p:stCondLst>
                              <p:cond delay="12600"/>
                            </p:stCondLst>
                            <p:childTnLst>
                              <p:par>
                                <p:cTn id="111" presetID="42" presetClass="entr" presetSubtype="0" fill="hold" grpId="0" nodeType="afterEffect">
                                  <p:stCondLst>
                                    <p:cond delay="0"/>
                                  </p:stCondLst>
                                  <p:childTnLst>
                                    <p:set>
                                      <p:cBhvr>
                                        <p:cTn id="112" dur="1" fill="hold">
                                          <p:stCondLst>
                                            <p:cond delay="0"/>
                                          </p:stCondLst>
                                        </p:cTn>
                                        <p:tgtEl>
                                          <p:spTgt spid="71"/>
                                        </p:tgtEl>
                                        <p:attrNameLst>
                                          <p:attrName>style.visibility</p:attrName>
                                        </p:attrNameLst>
                                      </p:cBhvr>
                                      <p:to>
                                        <p:strVal val="visible"/>
                                      </p:to>
                                    </p:set>
                                    <p:animEffect transition="in" filter="fade">
                                      <p:cBhvr>
                                        <p:cTn id="113" dur="1000"/>
                                        <p:tgtEl>
                                          <p:spTgt spid="71"/>
                                        </p:tgtEl>
                                      </p:cBhvr>
                                    </p:animEffect>
                                    <p:anim calcmode="lin" valueType="num">
                                      <p:cBhvr>
                                        <p:cTn id="114" dur="1000" fill="hold"/>
                                        <p:tgtEl>
                                          <p:spTgt spid="71"/>
                                        </p:tgtEl>
                                        <p:attrNameLst>
                                          <p:attrName>ppt_x</p:attrName>
                                        </p:attrNameLst>
                                      </p:cBhvr>
                                      <p:tavLst>
                                        <p:tav tm="0">
                                          <p:val>
                                            <p:strVal val="#ppt_x"/>
                                          </p:val>
                                        </p:tav>
                                        <p:tav tm="100000">
                                          <p:val>
                                            <p:strVal val="#ppt_x"/>
                                          </p:val>
                                        </p:tav>
                                      </p:tavLst>
                                    </p:anim>
                                    <p:anim calcmode="lin" valueType="num">
                                      <p:cBhvr>
                                        <p:cTn id="115" dur="1000" fill="hold"/>
                                        <p:tgtEl>
                                          <p:spTgt spid="71"/>
                                        </p:tgtEl>
                                        <p:attrNameLst>
                                          <p:attrName>ppt_y</p:attrName>
                                        </p:attrNameLst>
                                      </p:cBhvr>
                                      <p:tavLst>
                                        <p:tav tm="0">
                                          <p:val>
                                            <p:strVal val="#ppt_y+.1"/>
                                          </p:val>
                                        </p:tav>
                                        <p:tav tm="100000">
                                          <p:val>
                                            <p:strVal val="#ppt_y"/>
                                          </p:val>
                                        </p:tav>
                                      </p:tavLst>
                                    </p:anim>
                                  </p:childTnLst>
                                </p:cTn>
                              </p:par>
                            </p:childTnLst>
                          </p:cTn>
                        </p:par>
                        <p:par>
                          <p:cTn id="116" fill="hold">
                            <p:stCondLst>
                              <p:cond delay="13600"/>
                            </p:stCondLst>
                            <p:childTnLst>
                              <p:par>
                                <p:cTn id="117" presetID="42" presetClass="entr" presetSubtype="0" fill="hold" grpId="0" nodeType="after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fade">
                                      <p:cBhvr>
                                        <p:cTn id="119" dur="1000"/>
                                        <p:tgtEl>
                                          <p:spTgt spid="72"/>
                                        </p:tgtEl>
                                      </p:cBhvr>
                                    </p:animEffect>
                                    <p:anim calcmode="lin" valueType="num">
                                      <p:cBhvr>
                                        <p:cTn id="120" dur="1000" fill="hold"/>
                                        <p:tgtEl>
                                          <p:spTgt spid="72"/>
                                        </p:tgtEl>
                                        <p:attrNameLst>
                                          <p:attrName>ppt_x</p:attrName>
                                        </p:attrNameLst>
                                      </p:cBhvr>
                                      <p:tavLst>
                                        <p:tav tm="0">
                                          <p:val>
                                            <p:strVal val="#ppt_x"/>
                                          </p:val>
                                        </p:tav>
                                        <p:tav tm="100000">
                                          <p:val>
                                            <p:strVal val="#ppt_x"/>
                                          </p:val>
                                        </p:tav>
                                      </p:tavLst>
                                    </p:anim>
                                    <p:anim calcmode="lin" valueType="num">
                                      <p:cBhvr>
                                        <p:cTn id="12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p:bldP spid="58" grpId="0" bldLvl="0" animBg="1"/>
      <p:bldP spid="59" grpId="0" bldLvl="0" animBg="1"/>
      <p:bldP spid="60" grpId="0" bldLvl="0" animBg="1"/>
      <p:bldP spid="61" grpId="0" bldLvl="0" animBg="1"/>
      <p:bldP spid="64" grpId="0" bldLvl="0" animBg="1"/>
      <p:bldP spid="65" grpId="0"/>
      <p:bldP spid="66" grpId="0"/>
      <p:bldP spid="67" grpId="0"/>
      <p:bldP spid="68" grpId="0"/>
      <p:bldP spid="69" grpId="0"/>
      <p:bldP spid="70" grpId="0"/>
      <p:bldP spid="71" grpId="0"/>
      <p:bldP spid="72" grpId="0"/>
      <p:bldP spid="18" grpId="0"/>
      <p:bldP spid="21" grpId="0"/>
      <p:bldP spid="2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
          <p:cNvSpPr/>
          <p:nvPr/>
        </p:nvSpPr>
        <p:spPr bwMode="auto">
          <a:xfrm>
            <a:off x="358775" y="1398905"/>
            <a:ext cx="1955165" cy="3489325"/>
          </a:xfrm>
          <a:prstGeom prst="rect">
            <a:avLst/>
          </a:prstGeom>
          <a:solidFill>
            <a:schemeClr val="bg1">
              <a:alpha val="60000"/>
            </a:schemeClr>
          </a:solidFill>
          <a:ln w="9525">
            <a:solidFill>
              <a:srgbClr val="1357A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2133" tIns="105706" rIns="132133" bIns="105706" numCol="1" spcCol="0" rtlCol="0" fromWordArt="0" anchor="t" anchorCtr="0" forceAA="0" compatLnSpc="1">
            <a:noAutofit/>
          </a:bodyPr>
          <a:lstStyle/>
          <a:p>
            <a:pPr algn="ctr" defTabSz="673735">
              <a:lnSpc>
                <a:spcPct val="90000"/>
              </a:lnSpc>
              <a:defRPr/>
            </a:pPr>
            <a:endParaRPr lang="en-US" sz="1700" dirty="0">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67" name="Rectangle 6"/>
          <p:cNvSpPr/>
          <p:nvPr/>
        </p:nvSpPr>
        <p:spPr bwMode="auto">
          <a:xfrm>
            <a:off x="2468245" y="1398905"/>
            <a:ext cx="1950085" cy="3488690"/>
          </a:xfrm>
          <a:prstGeom prst="rect">
            <a:avLst/>
          </a:prstGeom>
          <a:solidFill>
            <a:schemeClr val="bg1">
              <a:alpha val="60000"/>
            </a:schemeClr>
          </a:solidFill>
          <a:ln w="9525">
            <a:solidFill>
              <a:srgbClr val="1357A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2133" tIns="105706" rIns="132133" bIns="105706" numCol="1" spcCol="0" rtlCol="0" fromWordArt="0" anchor="t" anchorCtr="0" forceAA="0" compatLnSpc="1">
            <a:noAutofit/>
          </a:bodyPr>
          <a:lstStyle/>
          <a:p>
            <a:pPr algn="ctr" defTabSz="673735">
              <a:lnSpc>
                <a:spcPct val="90000"/>
              </a:lnSpc>
              <a:defRPr/>
            </a:pPr>
            <a:endParaRPr lang="en-US" sz="1700" dirty="0">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68" name="Rectangle 6"/>
          <p:cNvSpPr/>
          <p:nvPr/>
        </p:nvSpPr>
        <p:spPr bwMode="auto">
          <a:xfrm>
            <a:off x="4620260" y="1398905"/>
            <a:ext cx="1866265" cy="3488690"/>
          </a:xfrm>
          <a:prstGeom prst="rect">
            <a:avLst/>
          </a:prstGeom>
          <a:solidFill>
            <a:schemeClr val="bg1">
              <a:alpha val="60000"/>
            </a:schemeClr>
          </a:solidFill>
          <a:ln w="9525">
            <a:solidFill>
              <a:srgbClr val="1357A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2133" tIns="105706" rIns="132133" bIns="105706" numCol="1" spcCol="0" rtlCol="0" fromWordArt="0" anchor="t" anchorCtr="0" forceAA="0" compatLnSpc="1">
            <a:noAutofit/>
          </a:bodyPr>
          <a:lstStyle/>
          <a:p>
            <a:pPr algn="ctr" defTabSz="673735">
              <a:lnSpc>
                <a:spcPct val="90000"/>
              </a:lnSpc>
              <a:defRPr/>
            </a:pPr>
            <a:endParaRPr lang="en-US" sz="1700" dirty="0">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69" name="Rectangle 6"/>
          <p:cNvSpPr/>
          <p:nvPr/>
        </p:nvSpPr>
        <p:spPr bwMode="auto">
          <a:xfrm>
            <a:off x="6687820" y="1398905"/>
            <a:ext cx="1955165" cy="3488055"/>
          </a:xfrm>
          <a:prstGeom prst="rect">
            <a:avLst/>
          </a:prstGeom>
          <a:solidFill>
            <a:schemeClr val="bg1">
              <a:alpha val="60000"/>
            </a:schemeClr>
          </a:solidFill>
          <a:ln w="9525">
            <a:solidFill>
              <a:srgbClr val="1357A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2133" tIns="105706" rIns="132133" bIns="105706" numCol="1" spcCol="0" rtlCol="0" fromWordArt="0" anchor="t" anchorCtr="0" forceAA="0" compatLnSpc="1">
            <a:noAutofit/>
          </a:bodyPr>
          <a:lstStyle/>
          <a:p>
            <a:pPr algn="ctr" defTabSz="673735">
              <a:lnSpc>
                <a:spcPct val="90000"/>
              </a:lnSpc>
              <a:defRPr/>
            </a:pPr>
            <a:endParaRPr lang="en-US" sz="1700" dirty="0">
              <a:gradFill>
                <a:gsLst>
                  <a:gs pos="0">
                    <a:srgbClr val="FFFFFF"/>
                  </a:gs>
                  <a:gs pos="100000">
                    <a:srgbClr val="FFFFFF"/>
                  </a:gs>
                </a:gsLst>
                <a:lin ang="5400000" scaled="0"/>
              </a:gradFill>
              <a:latin typeface="Segoe UI" panose="020B0502040204020203"/>
              <a:ea typeface="Segoe UI" panose="020B0502040204020203" pitchFamily="34" charset="0"/>
              <a:cs typeface="Segoe UI" panose="020B0502040204020203" pitchFamily="34" charset="0"/>
            </a:endParaRPr>
          </a:p>
        </p:txBody>
      </p:sp>
      <p:sp>
        <p:nvSpPr>
          <p:cNvPr id="70" name="文本框 40"/>
          <p:cNvSpPr txBox="1"/>
          <p:nvPr/>
        </p:nvSpPr>
        <p:spPr>
          <a:xfrm>
            <a:off x="550280" y="3009200"/>
            <a:ext cx="1571649" cy="2050131"/>
          </a:xfrm>
          <a:prstGeom prst="rect">
            <a:avLst/>
          </a:prstGeom>
          <a:noFill/>
          <a:ln w="9525">
            <a:noFill/>
          </a:ln>
        </p:spPr>
        <p:txBody>
          <a:bodyPr wrap="square" lIns="67391" tIns="33696" rIns="67391" bIns="33696">
            <a:spAutoFit/>
          </a:bodyPr>
          <a:lstStyle/>
          <a:p>
            <a:pPr defTabSz="897890">
              <a:spcBef>
                <a:spcPct val="20000"/>
              </a:spcBef>
              <a:defRPr/>
            </a:pPr>
            <a:r>
              <a:rPr lang="zh-CN" altLang="en-US" sz="1400" b="1" dirty="0">
                <a:solidFill>
                  <a:srgbClr val="282E33"/>
                </a:solidFill>
              </a:rPr>
              <a:t>“保险人行使代位请求赔偿权利时，被保险人未向造成保险事故的第三人提起诉讼的，保险人应当以自己的名义向该第三人提起诉讼。” </a:t>
            </a:r>
          </a:p>
          <a:p>
            <a:pPr defTabSz="897890">
              <a:spcBef>
                <a:spcPct val="20000"/>
              </a:spcBef>
              <a:defRPr/>
            </a:pPr>
            <a:endParaRPr lang="en-US" altLang="zh-CN" sz="1400" b="1" dirty="0">
              <a:solidFill>
                <a:srgbClr val="282E33"/>
              </a:solidFill>
            </a:endParaRPr>
          </a:p>
        </p:txBody>
      </p:sp>
      <p:sp>
        <p:nvSpPr>
          <p:cNvPr id="71" name="文本框 40"/>
          <p:cNvSpPr txBox="1"/>
          <p:nvPr/>
        </p:nvSpPr>
        <p:spPr>
          <a:xfrm>
            <a:off x="2484395" y="2880186"/>
            <a:ext cx="1872156" cy="2205558"/>
          </a:xfrm>
          <a:prstGeom prst="rect">
            <a:avLst/>
          </a:prstGeom>
          <a:noFill/>
          <a:ln w="9525">
            <a:noFill/>
          </a:ln>
        </p:spPr>
        <p:txBody>
          <a:bodyPr wrap="square" lIns="67391" tIns="33696" rIns="67391" bIns="33696">
            <a:spAutoFit/>
          </a:bodyPr>
          <a:lstStyle/>
          <a:p>
            <a:pPr defTabSz="897890">
              <a:spcBef>
                <a:spcPct val="20000"/>
              </a:spcBef>
              <a:defRPr/>
            </a:pPr>
            <a:r>
              <a:rPr sz="1050" b="1" dirty="0">
                <a:solidFill>
                  <a:srgbClr val="282E33"/>
                </a:solidFill>
                <a:latin typeface="黑体" pitchFamily="49" charset="-122"/>
                <a:ea typeface="黑体" pitchFamily="49" charset="-122"/>
              </a:rPr>
              <a:t>“保险人行使代位请求赔偿权利时，被保险人已经向造成保险事故的第三人提起诉讼的，保险人可以向受理该案的法院提出变更当事人的请求，代位行使被保险人对第三人请求赔偿的权利</a:t>
            </a:r>
          </a:p>
          <a:p>
            <a:pPr defTabSz="897890">
              <a:spcBef>
                <a:spcPct val="20000"/>
              </a:spcBef>
              <a:defRPr/>
            </a:pPr>
            <a:r>
              <a:rPr sz="1050" b="1" dirty="0">
                <a:solidFill>
                  <a:srgbClr val="282E33"/>
                </a:solidFill>
                <a:latin typeface="黑体" pitchFamily="49" charset="-122"/>
                <a:ea typeface="黑体" pitchFamily="49" charset="-122"/>
              </a:rPr>
              <a:t>被保险人取得的保险赔偿不能弥补第三人造成的全部损失的，保险人和被保险人可以作为共同原告向第三人请求赔偿。” </a:t>
            </a:r>
          </a:p>
          <a:p>
            <a:pPr defTabSz="897890">
              <a:spcBef>
                <a:spcPct val="20000"/>
              </a:spcBef>
              <a:defRPr/>
            </a:pPr>
            <a:endParaRPr lang="en-US" altLang="zh-CN" sz="900" dirty="0">
              <a:solidFill>
                <a:srgbClr val="282E33"/>
              </a:solidFill>
            </a:endParaRPr>
          </a:p>
        </p:txBody>
      </p:sp>
      <p:sp>
        <p:nvSpPr>
          <p:cNvPr id="72" name="文本框 40"/>
          <p:cNvSpPr txBox="1"/>
          <p:nvPr/>
        </p:nvSpPr>
        <p:spPr>
          <a:xfrm>
            <a:off x="4769557" y="3019360"/>
            <a:ext cx="1571649" cy="1951643"/>
          </a:xfrm>
          <a:prstGeom prst="rect">
            <a:avLst/>
          </a:prstGeom>
          <a:noFill/>
          <a:ln w="9525">
            <a:noFill/>
          </a:ln>
        </p:spPr>
        <p:txBody>
          <a:bodyPr wrap="square" lIns="67391" tIns="33696" rIns="67391" bIns="33696">
            <a:spAutoFit/>
          </a:bodyPr>
          <a:lstStyle/>
          <a:p>
            <a:pPr defTabSz="897890">
              <a:spcBef>
                <a:spcPct val="20000"/>
              </a:spcBef>
              <a:defRPr/>
            </a:pPr>
            <a:r>
              <a:rPr lang="zh-CN" altLang="en-US" sz="1200" b="1" dirty="0">
                <a:solidFill>
                  <a:srgbClr val="282E33"/>
                </a:solidFill>
                <a:latin typeface="楷体" pitchFamily="49" charset="-122"/>
                <a:ea typeface="楷体" pitchFamily="49" charset="-122"/>
              </a:rPr>
              <a:t>“保险人依照本法第九十四条、第九十五条的规定提起诉讼或者申请参加诉讼的，应当向受理该案的海事法院提交保险人支付保险赔偿的凭证，以及参加诉讼应当提交的其他文件。” </a:t>
            </a:r>
          </a:p>
          <a:p>
            <a:pPr defTabSz="897890">
              <a:spcBef>
                <a:spcPct val="20000"/>
              </a:spcBef>
              <a:defRPr/>
            </a:pPr>
            <a:endParaRPr lang="en-US" altLang="zh-CN" sz="1200" b="1" dirty="0">
              <a:solidFill>
                <a:srgbClr val="282E33"/>
              </a:solidFill>
            </a:endParaRPr>
          </a:p>
        </p:txBody>
      </p:sp>
      <p:sp>
        <p:nvSpPr>
          <p:cNvPr id="73" name="文本框 40"/>
          <p:cNvSpPr txBox="1"/>
          <p:nvPr/>
        </p:nvSpPr>
        <p:spPr>
          <a:xfrm>
            <a:off x="6732748" y="2880186"/>
            <a:ext cx="1872156" cy="2265575"/>
          </a:xfrm>
          <a:prstGeom prst="rect">
            <a:avLst/>
          </a:prstGeom>
          <a:noFill/>
          <a:ln w="9525">
            <a:noFill/>
          </a:ln>
        </p:spPr>
        <p:txBody>
          <a:bodyPr wrap="square" lIns="67391" tIns="33696" rIns="67391" bIns="33696">
            <a:spAutoFit/>
          </a:bodyPr>
          <a:lstStyle/>
          <a:p>
            <a:pPr defTabSz="897890">
              <a:spcBef>
                <a:spcPct val="20000"/>
              </a:spcBef>
              <a:defRPr/>
            </a:pPr>
            <a:r>
              <a:rPr lang="zh-CN" altLang="en-US" sz="1000" b="1" dirty="0">
                <a:solidFill>
                  <a:srgbClr val="282E33"/>
                </a:solidFill>
                <a:latin typeface="楷体" pitchFamily="49" charset="-122"/>
                <a:ea typeface="楷体" pitchFamily="49" charset="-122"/>
              </a:rPr>
              <a:t>保险人提起代位求偿权之诉时，被保险人已经向第三者提起诉讼的，人民法院可以依法合并审理。</a:t>
            </a:r>
          </a:p>
          <a:p>
            <a:pPr defTabSz="897890">
              <a:spcBef>
                <a:spcPct val="20000"/>
              </a:spcBef>
              <a:defRPr/>
            </a:pPr>
            <a:r>
              <a:rPr lang="zh-CN" altLang="en-US" sz="1000" b="1" dirty="0">
                <a:solidFill>
                  <a:srgbClr val="282E33"/>
                </a:solidFill>
                <a:latin typeface="楷体" pitchFamily="49" charset="-122"/>
                <a:ea typeface="楷体" pitchFamily="49" charset="-122"/>
              </a:rPr>
              <a:t>保险人行使代位求偿权时，被保险人已经向第三者提起诉讼，保险人向受理该案的人民法院申请变更当事人，代位行使被保险人对第三者请求赔偿的权利，被保险人同意的,人民法院应予准许;被保险人不同意的，保险人可以作为共同原告参加诉讼。</a:t>
            </a:r>
          </a:p>
          <a:p>
            <a:pPr defTabSz="897890">
              <a:spcBef>
                <a:spcPct val="20000"/>
              </a:spcBef>
              <a:defRPr/>
            </a:pPr>
            <a:endParaRPr lang="en-US" altLang="zh-CN" sz="900" dirty="0">
              <a:solidFill>
                <a:srgbClr val="282E33"/>
              </a:solidFill>
            </a:endParaRPr>
          </a:p>
        </p:txBody>
      </p:sp>
      <p:sp>
        <p:nvSpPr>
          <p:cNvPr id="74" name="椭圆 73"/>
          <p:cNvSpPr/>
          <p:nvPr/>
        </p:nvSpPr>
        <p:spPr>
          <a:xfrm>
            <a:off x="798146" y="1852389"/>
            <a:ext cx="1075916" cy="1071067"/>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75" name="椭圆 74"/>
          <p:cNvSpPr/>
          <p:nvPr/>
        </p:nvSpPr>
        <p:spPr>
          <a:xfrm>
            <a:off x="2916430" y="1872102"/>
            <a:ext cx="1075916" cy="1071067"/>
          </a:xfrm>
          <a:prstGeom prst="ellipse">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76" name="椭圆 75"/>
          <p:cNvSpPr/>
          <p:nvPr/>
        </p:nvSpPr>
        <p:spPr>
          <a:xfrm>
            <a:off x="5017424" y="1862549"/>
            <a:ext cx="1075916" cy="1071067"/>
          </a:xfrm>
          <a:prstGeom prst="ellipse">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77" name="椭圆 76"/>
          <p:cNvSpPr/>
          <p:nvPr/>
        </p:nvSpPr>
        <p:spPr>
          <a:xfrm>
            <a:off x="7127063" y="1875249"/>
            <a:ext cx="1075916" cy="1071067"/>
          </a:xfrm>
          <a:prstGeom prst="ellipse">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79" name="矩形 78"/>
          <p:cNvSpPr>
            <a:spLocks noChangeArrowheads="1"/>
          </p:cNvSpPr>
          <p:nvPr/>
        </p:nvSpPr>
        <p:spPr bwMode="auto">
          <a:xfrm>
            <a:off x="670981" y="1429591"/>
            <a:ext cx="1330245" cy="621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7391" tIns="33696" rIns="67391" bIns="33696">
            <a:spAutoFit/>
          </a:bodyPr>
          <a:lstStyle/>
          <a:p>
            <a:pPr lvl="0" algn="ctr"/>
            <a:r>
              <a:rPr lang="zh-CN" altLang="en-US" sz="1200" b="1" dirty="0">
                <a:solidFill>
                  <a:srgbClr val="262626"/>
                </a:solidFill>
                <a:latin typeface="微软雅黑" panose="020B0503020204020204" pitchFamily="34" charset="-122"/>
                <a:ea typeface="微软雅黑" panose="020B0503020204020204" pitchFamily="34" charset="-122"/>
              </a:rPr>
              <a:t>《海事诉讼特别程序法》第94条</a:t>
            </a:r>
          </a:p>
          <a:p>
            <a:pPr algn="ctr"/>
            <a:endParaRPr lang="en-US" altLang="en-US" sz="12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0" name="矩形 79"/>
          <p:cNvSpPr>
            <a:spLocks noChangeArrowheads="1"/>
          </p:cNvSpPr>
          <p:nvPr/>
        </p:nvSpPr>
        <p:spPr bwMode="auto">
          <a:xfrm>
            <a:off x="2780620" y="1439751"/>
            <a:ext cx="1330245" cy="436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7391" tIns="33696" rIns="67391" bIns="33696">
            <a:spAutoFit/>
          </a:bodyPr>
          <a:lstStyle/>
          <a:p>
            <a:pPr lvl="0" algn="ctr"/>
            <a:r>
              <a:rPr lang="zh-CN" altLang="en-US" sz="1200" b="1" dirty="0">
                <a:solidFill>
                  <a:srgbClr val="262626"/>
                </a:solidFill>
                <a:latin typeface="微软雅黑" panose="020B0503020204020204" pitchFamily="34" charset="-122"/>
                <a:ea typeface="微软雅黑" panose="020B0503020204020204" pitchFamily="34" charset="-122"/>
              </a:rPr>
              <a:t>《海事诉讼特别程序法》第95条</a:t>
            </a:r>
          </a:p>
        </p:txBody>
      </p:sp>
      <p:sp>
        <p:nvSpPr>
          <p:cNvPr id="82" name="矩形 81"/>
          <p:cNvSpPr>
            <a:spLocks noChangeArrowheads="1"/>
          </p:cNvSpPr>
          <p:nvPr/>
        </p:nvSpPr>
        <p:spPr bwMode="auto">
          <a:xfrm>
            <a:off x="4890259" y="1439751"/>
            <a:ext cx="1330245" cy="436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7391" tIns="33696" rIns="67391" bIns="33696">
            <a:spAutoFit/>
          </a:bodyPr>
          <a:lstStyle/>
          <a:p>
            <a:pPr lvl="0" algn="ctr"/>
            <a:r>
              <a:rPr lang="zh-CN" altLang="en-US" sz="1200" b="1" dirty="0">
                <a:solidFill>
                  <a:srgbClr val="262626"/>
                </a:solidFill>
                <a:latin typeface="微软雅黑" panose="020B0503020204020204" pitchFamily="34" charset="-122"/>
                <a:ea typeface="微软雅黑" panose="020B0503020204020204" pitchFamily="34" charset="-122"/>
              </a:rPr>
              <a:t>《海事诉讼特别程序法》第96条</a:t>
            </a:r>
          </a:p>
        </p:txBody>
      </p:sp>
      <p:sp>
        <p:nvSpPr>
          <p:cNvPr id="83" name="矩形 82"/>
          <p:cNvSpPr>
            <a:spLocks noChangeArrowheads="1"/>
          </p:cNvSpPr>
          <p:nvPr/>
        </p:nvSpPr>
        <p:spPr bwMode="auto">
          <a:xfrm>
            <a:off x="6878320" y="1452245"/>
            <a:ext cx="1451610" cy="436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7391" tIns="33696" rIns="67391" bIns="33696">
            <a:spAutoFit/>
          </a:bodyPr>
          <a:lstStyle/>
          <a:p>
            <a:pPr lvl="0" algn="ctr"/>
            <a:r>
              <a:rPr lang="zh-CN" altLang="en-US" sz="1200" b="1" dirty="0">
                <a:solidFill>
                  <a:srgbClr val="262626"/>
                </a:solidFill>
                <a:latin typeface="微软雅黑" panose="020B0503020204020204" pitchFamily="34" charset="-122"/>
                <a:ea typeface="微软雅黑" panose="020B0503020204020204" pitchFamily="34" charset="-122"/>
              </a:rPr>
              <a:t>《保险法》司法解释（四）第十三条</a:t>
            </a:r>
          </a:p>
        </p:txBody>
      </p:sp>
      <p:sp>
        <p:nvSpPr>
          <p:cNvPr id="18" name="文本框 17"/>
          <p:cNvSpPr txBox="1"/>
          <p:nvPr/>
        </p:nvSpPr>
        <p:spPr>
          <a:xfrm>
            <a:off x="-107822" y="71952"/>
            <a:ext cx="1146230" cy="706755"/>
          </a:xfrm>
          <a:prstGeom prst="rect">
            <a:avLst/>
          </a:prstGeom>
          <a:noFill/>
        </p:spPr>
        <p:txBody>
          <a:bodyPr vert="horz" wrap="square" rtlCol="0">
            <a:spAutoFit/>
          </a:bodyPr>
          <a:lstStyle/>
          <a:p>
            <a:pPr lvl="1"/>
            <a:r>
              <a:rPr lang="en-US" sz="4000" dirty="0">
                <a:solidFill>
                  <a:srgbClr val="1357AE"/>
                </a:solidFill>
                <a:latin typeface="方正兰亭准黑_GBK" panose="02000000000000000000" pitchFamily="2" charset="-122"/>
                <a:ea typeface="方正兰亭准黑_GBK" panose="02000000000000000000" pitchFamily="2" charset="-122"/>
              </a:rPr>
              <a:t>2</a:t>
            </a:r>
          </a:p>
        </p:txBody>
      </p:sp>
      <p:pic>
        <p:nvPicPr>
          <p:cNvPr id="19" name="图片 1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18442108">
            <a:off x="184947" y="348542"/>
            <a:ext cx="1168948" cy="590073"/>
          </a:xfrm>
          <a:prstGeom prst="rect">
            <a:avLst/>
          </a:prstGeom>
        </p:spPr>
      </p:pic>
      <p:cxnSp>
        <p:nvCxnSpPr>
          <p:cNvPr id="20" name="直接连接符 19"/>
          <p:cNvCxnSpPr/>
          <p:nvPr/>
        </p:nvCxnSpPr>
        <p:spPr>
          <a:xfrm flipV="1">
            <a:off x="342215" y="287970"/>
            <a:ext cx="324028" cy="432036"/>
          </a:xfrm>
          <a:prstGeom prst="line">
            <a:avLst/>
          </a:prstGeom>
          <a:ln w="12700">
            <a:solidFill>
              <a:srgbClr val="1357AE"/>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12238" y="319896"/>
            <a:ext cx="2507418" cy="400110"/>
          </a:xfrm>
          <a:prstGeom prst="rect">
            <a:avLst/>
          </a:prstGeom>
          <a:noFill/>
        </p:spPr>
        <p:txBody>
          <a:bodyPr vert="horz" wrap="none" rtlCol="0">
            <a:spAutoFit/>
          </a:bodyPr>
          <a:lstStyle/>
          <a:p>
            <a:r>
              <a:rPr lang="zh-CN" altLang="en-US" sz="2000" b="1" dirty="0">
                <a:solidFill>
                  <a:srgbClr val="1357AE"/>
                </a:solidFill>
                <a:latin typeface="黑体" pitchFamily="49" charset="-122"/>
                <a:ea typeface="黑体" pitchFamily="49" charset="-122"/>
              </a:rPr>
              <a:t>二、审判阶段之比较</a:t>
            </a:r>
          </a:p>
        </p:txBody>
      </p:sp>
      <p:sp>
        <p:nvSpPr>
          <p:cNvPr id="2" name="文本框 1"/>
          <p:cNvSpPr txBox="1"/>
          <p:nvPr/>
        </p:nvSpPr>
        <p:spPr>
          <a:xfrm>
            <a:off x="612140" y="719455"/>
            <a:ext cx="6621145" cy="584775"/>
          </a:xfrm>
          <a:prstGeom prst="rect">
            <a:avLst/>
          </a:prstGeom>
          <a:noFill/>
        </p:spPr>
        <p:txBody>
          <a:bodyPr wrap="square" rtlCol="0">
            <a:spAutoFit/>
          </a:bodyPr>
          <a:lstStyle/>
          <a:p>
            <a:pPr algn="l">
              <a:buClrTx/>
              <a:buSzTx/>
              <a:buFontTx/>
            </a:pPr>
            <a:r>
              <a:rPr lang="en-US" altLang="zh-CN" sz="1600" b="1" dirty="0">
                <a:solidFill>
                  <a:srgbClr val="1357AE"/>
                </a:solidFill>
                <a:latin typeface="方正兰亭准黑_GBK" panose="02000000000000000000" pitchFamily="2" charset="-122"/>
                <a:ea typeface="方正兰亭准黑_GBK" panose="02000000000000000000" pitchFamily="2" charset="-122"/>
              </a:rPr>
              <a:t>（1）保险公司能否直接参与到被保险人已经启动的对负有责任的第三人的诉讼</a:t>
            </a:r>
            <a:r>
              <a:rPr lang="en-US" altLang="zh-CN" sz="1400" dirty="0">
                <a:solidFill>
                  <a:srgbClr val="1357AE"/>
                </a:solidFill>
                <a:latin typeface="方正兰亭准黑_GBK" panose="02000000000000000000" pitchFamily="2" charset="-122"/>
                <a:ea typeface="方正兰亭准黑_GBK" panose="02000000000000000000" pitchFamily="2" charset="-122"/>
              </a:rPr>
              <a:t>。</a:t>
            </a:r>
          </a:p>
        </p:txBody>
      </p:sp>
    </p:spTree>
  </p:cSld>
  <p:clrMapOvr>
    <a:masterClrMapping/>
  </p:clrMapOvr>
  <mc:AlternateContent xmlns:mc="http://schemas.openxmlformats.org/markup-compatibility/2006">
    <mc:Choice xmlns:p14="http://schemas.microsoft.com/office/powerpoint/2010/main" xmlns="" Requires="p14">
      <p:transition spd="slow" p14:dur="1600" advTm="6359">
        <p14:gallery dir="l"/>
      </p:transition>
    </mc:Choice>
    <mc:Fallback>
      <p:transition spd="slow" advTm="63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1"/>
                                        </p:tgtEl>
                                        <p:attrNameLst>
                                          <p:attrName>ppt_y</p:attrName>
                                        </p:attrNameLst>
                                      </p:cBhvr>
                                      <p:tavLst>
                                        <p:tav tm="0">
                                          <p:val>
                                            <p:strVal val="#ppt_y"/>
                                          </p:val>
                                        </p:tav>
                                        <p:tav tm="100000">
                                          <p:val>
                                            <p:strVal val="#ppt_y"/>
                                          </p:val>
                                        </p:tav>
                                      </p:tavLst>
                                    </p:anim>
                                    <p:anim calcmode="lin" valueType="num">
                                      <p:cBhvr>
                                        <p:cTn id="1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1"/>
                                        </p:tgtEl>
                                      </p:cBhvr>
                                    </p:animEffect>
                                  </p:childTnLst>
                                </p:cTn>
                              </p:par>
                            </p:childTnLst>
                          </p:cTn>
                        </p:par>
                        <p:par>
                          <p:cTn id="22" fill="hold">
                            <p:stCondLst>
                              <p:cond delay="209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21"/>
                                        </p:tgtEl>
                                      </p:cBhvr>
                                    </p:animEffect>
                                    <p:animScale>
                                      <p:cBhvr>
                                        <p:cTn id="25" dur="250" autoRev="1" fill="hold"/>
                                        <p:tgtEl>
                                          <p:spTgt spid="21"/>
                                        </p:tgtEl>
                                      </p:cBhvr>
                                      <p:by x="105000" y="105000"/>
                                    </p:animScale>
                                  </p:childTnLst>
                                </p:cTn>
                              </p:par>
                            </p:childTnLst>
                          </p:cTn>
                        </p:par>
                        <p:par>
                          <p:cTn id="26" fill="hold">
                            <p:stCondLst>
                              <p:cond delay="2600"/>
                            </p:stCondLst>
                            <p:childTnLst>
                              <p:par>
                                <p:cTn id="27" presetID="2" presetClass="entr" presetSubtype="4"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additive="base">
                                        <p:cTn id="29" dur="500" fill="hold"/>
                                        <p:tgtEl>
                                          <p:spTgt spid="66"/>
                                        </p:tgtEl>
                                        <p:attrNameLst>
                                          <p:attrName>ppt_x</p:attrName>
                                        </p:attrNameLst>
                                      </p:cBhvr>
                                      <p:tavLst>
                                        <p:tav tm="0">
                                          <p:val>
                                            <p:strVal val="#ppt_x"/>
                                          </p:val>
                                        </p:tav>
                                        <p:tav tm="100000">
                                          <p:val>
                                            <p:strVal val="#ppt_x"/>
                                          </p:val>
                                        </p:tav>
                                      </p:tavLst>
                                    </p:anim>
                                    <p:anim calcmode="lin" valueType="num">
                                      <p:cBhvr additive="base">
                                        <p:cTn id="30" dur="500" fill="hold"/>
                                        <p:tgtEl>
                                          <p:spTgt spid="66"/>
                                        </p:tgtEl>
                                        <p:attrNameLst>
                                          <p:attrName>ppt_y</p:attrName>
                                        </p:attrNameLst>
                                      </p:cBhvr>
                                      <p:tavLst>
                                        <p:tav tm="0">
                                          <p:val>
                                            <p:strVal val="1+#ppt_h/2"/>
                                          </p:val>
                                        </p:tav>
                                        <p:tav tm="100000">
                                          <p:val>
                                            <p:strVal val="#ppt_y"/>
                                          </p:val>
                                        </p:tav>
                                      </p:tavLst>
                                    </p:anim>
                                  </p:childTnLst>
                                </p:cTn>
                              </p:par>
                            </p:childTnLst>
                          </p:cTn>
                        </p:par>
                        <p:par>
                          <p:cTn id="31" fill="hold">
                            <p:stCondLst>
                              <p:cond delay="3100"/>
                            </p:stCondLst>
                            <p:childTnLst>
                              <p:par>
                                <p:cTn id="32" presetID="2" presetClass="entr" presetSubtype="4"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additive="base">
                                        <p:cTn id="34" dur="500" fill="hold"/>
                                        <p:tgtEl>
                                          <p:spTgt spid="70"/>
                                        </p:tgtEl>
                                        <p:attrNameLst>
                                          <p:attrName>ppt_x</p:attrName>
                                        </p:attrNameLst>
                                      </p:cBhvr>
                                      <p:tavLst>
                                        <p:tav tm="0">
                                          <p:val>
                                            <p:strVal val="#ppt_x"/>
                                          </p:val>
                                        </p:tav>
                                        <p:tav tm="100000">
                                          <p:val>
                                            <p:strVal val="#ppt_x"/>
                                          </p:val>
                                        </p:tav>
                                      </p:tavLst>
                                    </p:anim>
                                    <p:anim calcmode="lin" valueType="num">
                                      <p:cBhvr additive="base">
                                        <p:cTn id="35" dur="500" fill="hold"/>
                                        <p:tgtEl>
                                          <p:spTgt spid="70"/>
                                        </p:tgtEl>
                                        <p:attrNameLst>
                                          <p:attrName>ppt_y</p:attrName>
                                        </p:attrNameLst>
                                      </p:cBhvr>
                                      <p:tavLst>
                                        <p:tav tm="0">
                                          <p:val>
                                            <p:strVal val="1+#ppt_h/2"/>
                                          </p:val>
                                        </p:tav>
                                        <p:tav tm="100000">
                                          <p:val>
                                            <p:strVal val="#ppt_y"/>
                                          </p:val>
                                        </p:tav>
                                      </p:tavLst>
                                    </p:anim>
                                  </p:childTnLst>
                                </p:cTn>
                              </p:par>
                            </p:childTnLst>
                          </p:cTn>
                        </p:par>
                        <p:par>
                          <p:cTn id="36" fill="hold">
                            <p:stCondLst>
                              <p:cond delay="3600"/>
                            </p:stCondLst>
                            <p:childTnLst>
                              <p:par>
                                <p:cTn id="37" presetID="2" presetClass="entr" presetSubtype="4"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additive="base">
                                        <p:cTn id="39" dur="500" fill="hold"/>
                                        <p:tgtEl>
                                          <p:spTgt spid="74"/>
                                        </p:tgtEl>
                                        <p:attrNameLst>
                                          <p:attrName>ppt_x</p:attrName>
                                        </p:attrNameLst>
                                      </p:cBhvr>
                                      <p:tavLst>
                                        <p:tav tm="0">
                                          <p:val>
                                            <p:strVal val="#ppt_x"/>
                                          </p:val>
                                        </p:tav>
                                        <p:tav tm="100000">
                                          <p:val>
                                            <p:strVal val="#ppt_x"/>
                                          </p:val>
                                        </p:tav>
                                      </p:tavLst>
                                    </p:anim>
                                    <p:anim calcmode="lin" valueType="num">
                                      <p:cBhvr additive="base">
                                        <p:cTn id="40" dur="500" fill="hold"/>
                                        <p:tgtEl>
                                          <p:spTgt spid="74"/>
                                        </p:tgtEl>
                                        <p:attrNameLst>
                                          <p:attrName>ppt_y</p:attrName>
                                        </p:attrNameLst>
                                      </p:cBhvr>
                                      <p:tavLst>
                                        <p:tav tm="0">
                                          <p:val>
                                            <p:strVal val="1+#ppt_h/2"/>
                                          </p:val>
                                        </p:tav>
                                        <p:tav tm="100000">
                                          <p:val>
                                            <p:strVal val="#ppt_y"/>
                                          </p:val>
                                        </p:tav>
                                      </p:tavLst>
                                    </p:anim>
                                  </p:childTnLst>
                                </p:cTn>
                              </p:par>
                            </p:childTnLst>
                          </p:cTn>
                        </p:par>
                        <p:par>
                          <p:cTn id="41" fill="hold">
                            <p:stCondLst>
                              <p:cond delay="4100"/>
                            </p:stCondLst>
                            <p:childTnLst>
                              <p:par>
                                <p:cTn id="42" presetID="2" presetClass="entr" presetSubtype="4" fill="hold" grpId="0" nodeType="afterEffect">
                                  <p:stCondLst>
                                    <p:cond delay="0"/>
                                  </p:stCondLst>
                                  <p:childTnLst>
                                    <p:set>
                                      <p:cBhvr>
                                        <p:cTn id="43" dur="1" fill="hold">
                                          <p:stCondLst>
                                            <p:cond delay="0"/>
                                          </p:stCondLst>
                                        </p:cTn>
                                        <p:tgtEl>
                                          <p:spTgt spid="79"/>
                                        </p:tgtEl>
                                        <p:attrNameLst>
                                          <p:attrName>style.visibility</p:attrName>
                                        </p:attrNameLst>
                                      </p:cBhvr>
                                      <p:to>
                                        <p:strVal val="visible"/>
                                      </p:to>
                                    </p:set>
                                    <p:anim calcmode="lin" valueType="num">
                                      <p:cBhvr additive="base">
                                        <p:cTn id="44" dur="500" fill="hold"/>
                                        <p:tgtEl>
                                          <p:spTgt spid="79"/>
                                        </p:tgtEl>
                                        <p:attrNameLst>
                                          <p:attrName>ppt_x</p:attrName>
                                        </p:attrNameLst>
                                      </p:cBhvr>
                                      <p:tavLst>
                                        <p:tav tm="0">
                                          <p:val>
                                            <p:strVal val="#ppt_x"/>
                                          </p:val>
                                        </p:tav>
                                        <p:tav tm="100000">
                                          <p:val>
                                            <p:strVal val="#ppt_x"/>
                                          </p:val>
                                        </p:tav>
                                      </p:tavLst>
                                    </p:anim>
                                    <p:anim calcmode="lin" valueType="num">
                                      <p:cBhvr additive="base">
                                        <p:cTn id="45" dur="500" fill="hold"/>
                                        <p:tgtEl>
                                          <p:spTgt spid="79"/>
                                        </p:tgtEl>
                                        <p:attrNameLst>
                                          <p:attrName>ppt_y</p:attrName>
                                        </p:attrNameLst>
                                      </p:cBhvr>
                                      <p:tavLst>
                                        <p:tav tm="0">
                                          <p:val>
                                            <p:strVal val="1+#ppt_h/2"/>
                                          </p:val>
                                        </p:tav>
                                        <p:tav tm="100000">
                                          <p:val>
                                            <p:strVal val="#ppt_y"/>
                                          </p:val>
                                        </p:tav>
                                      </p:tavLst>
                                    </p:anim>
                                  </p:childTnLst>
                                </p:cTn>
                              </p:par>
                            </p:childTnLst>
                          </p:cTn>
                        </p:par>
                        <p:par>
                          <p:cTn id="46" fill="hold">
                            <p:stCondLst>
                              <p:cond delay="4600"/>
                            </p:stCondLst>
                            <p:childTnLst>
                              <p:par>
                                <p:cTn id="47" presetID="2" presetClass="entr" presetSubtype="4"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additive="base">
                                        <p:cTn id="49" dur="500" fill="hold"/>
                                        <p:tgtEl>
                                          <p:spTgt spid="67"/>
                                        </p:tgtEl>
                                        <p:attrNameLst>
                                          <p:attrName>ppt_x</p:attrName>
                                        </p:attrNameLst>
                                      </p:cBhvr>
                                      <p:tavLst>
                                        <p:tav tm="0">
                                          <p:val>
                                            <p:strVal val="#ppt_x"/>
                                          </p:val>
                                        </p:tav>
                                        <p:tav tm="100000">
                                          <p:val>
                                            <p:strVal val="#ppt_x"/>
                                          </p:val>
                                        </p:tav>
                                      </p:tavLst>
                                    </p:anim>
                                    <p:anim calcmode="lin" valueType="num">
                                      <p:cBhvr additive="base">
                                        <p:cTn id="50" dur="500" fill="hold"/>
                                        <p:tgtEl>
                                          <p:spTgt spid="67"/>
                                        </p:tgtEl>
                                        <p:attrNameLst>
                                          <p:attrName>ppt_y</p:attrName>
                                        </p:attrNameLst>
                                      </p:cBhvr>
                                      <p:tavLst>
                                        <p:tav tm="0">
                                          <p:val>
                                            <p:strVal val="1+#ppt_h/2"/>
                                          </p:val>
                                        </p:tav>
                                        <p:tav tm="100000">
                                          <p:val>
                                            <p:strVal val="#ppt_y"/>
                                          </p:val>
                                        </p:tav>
                                      </p:tavLst>
                                    </p:anim>
                                  </p:childTnLst>
                                </p:cTn>
                              </p:par>
                            </p:childTnLst>
                          </p:cTn>
                        </p:par>
                        <p:par>
                          <p:cTn id="51" fill="hold">
                            <p:stCondLst>
                              <p:cond delay="5100"/>
                            </p:stCondLst>
                            <p:childTnLst>
                              <p:par>
                                <p:cTn id="52" presetID="2" presetClass="entr" presetSubtype="4"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500" fill="hold"/>
                                        <p:tgtEl>
                                          <p:spTgt spid="71"/>
                                        </p:tgtEl>
                                        <p:attrNameLst>
                                          <p:attrName>ppt_x</p:attrName>
                                        </p:attrNameLst>
                                      </p:cBhvr>
                                      <p:tavLst>
                                        <p:tav tm="0">
                                          <p:val>
                                            <p:strVal val="#ppt_x"/>
                                          </p:val>
                                        </p:tav>
                                        <p:tav tm="100000">
                                          <p:val>
                                            <p:strVal val="#ppt_x"/>
                                          </p:val>
                                        </p:tav>
                                      </p:tavLst>
                                    </p:anim>
                                    <p:anim calcmode="lin" valueType="num">
                                      <p:cBhvr additive="base">
                                        <p:cTn id="55" dur="500" fill="hold"/>
                                        <p:tgtEl>
                                          <p:spTgt spid="71"/>
                                        </p:tgtEl>
                                        <p:attrNameLst>
                                          <p:attrName>ppt_y</p:attrName>
                                        </p:attrNameLst>
                                      </p:cBhvr>
                                      <p:tavLst>
                                        <p:tav tm="0">
                                          <p:val>
                                            <p:strVal val="1+#ppt_h/2"/>
                                          </p:val>
                                        </p:tav>
                                        <p:tav tm="100000">
                                          <p:val>
                                            <p:strVal val="#ppt_y"/>
                                          </p:val>
                                        </p:tav>
                                      </p:tavLst>
                                    </p:anim>
                                  </p:childTnLst>
                                </p:cTn>
                              </p:par>
                            </p:childTnLst>
                          </p:cTn>
                        </p:par>
                        <p:par>
                          <p:cTn id="56" fill="hold">
                            <p:stCondLst>
                              <p:cond delay="5600"/>
                            </p:stCondLst>
                            <p:childTnLst>
                              <p:par>
                                <p:cTn id="57" presetID="2" presetClass="entr" presetSubtype="4"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additive="base">
                                        <p:cTn id="59" dur="500" fill="hold"/>
                                        <p:tgtEl>
                                          <p:spTgt spid="75"/>
                                        </p:tgtEl>
                                        <p:attrNameLst>
                                          <p:attrName>ppt_x</p:attrName>
                                        </p:attrNameLst>
                                      </p:cBhvr>
                                      <p:tavLst>
                                        <p:tav tm="0">
                                          <p:val>
                                            <p:strVal val="#ppt_x"/>
                                          </p:val>
                                        </p:tav>
                                        <p:tav tm="100000">
                                          <p:val>
                                            <p:strVal val="#ppt_x"/>
                                          </p:val>
                                        </p:tav>
                                      </p:tavLst>
                                    </p:anim>
                                    <p:anim calcmode="lin" valueType="num">
                                      <p:cBhvr additive="base">
                                        <p:cTn id="60" dur="500" fill="hold"/>
                                        <p:tgtEl>
                                          <p:spTgt spid="75"/>
                                        </p:tgtEl>
                                        <p:attrNameLst>
                                          <p:attrName>ppt_y</p:attrName>
                                        </p:attrNameLst>
                                      </p:cBhvr>
                                      <p:tavLst>
                                        <p:tav tm="0">
                                          <p:val>
                                            <p:strVal val="1+#ppt_h/2"/>
                                          </p:val>
                                        </p:tav>
                                        <p:tav tm="100000">
                                          <p:val>
                                            <p:strVal val="#ppt_y"/>
                                          </p:val>
                                        </p:tav>
                                      </p:tavLst>
                                    </p:anim>
                                  </p:childTnLst>
                                </p:cTn>
                              </p:par>
                            </p:childTnLst>
                          </p:cTn>
                        </p:par>
                        <p:par>
                          <p:cTn id="61" fill="hold">
                            <p:stCondLst>
                              <p:cond delay="6100"/>
                            </p:stCondLst>
                            <p:childTnLst>
                              <p:par>
                                <p:cTn id="62" presetID="2" presetClass="entr" presetSubtype="4" fill="hold" grpId="0" nodeType="afterEffect">
                                  <p:stCondLst>
                                    <p:cond delay="0"/>
                                  </p:stCondLst>
                                  <p:childTnLst>
                                    <p:set>
                                      <p:cBhvr>
                                        <p:cTn id="63" dur="1" fill="hold">
                                          <p:stCondLst>
                                            <p:cond delay="0"/>
                                          </p:stCondLst>
                                        </p:cTn>
                                        <p:tgtEl>
                                          <p:spTgt spid="80"/>
                                        </p:tgtEl>
                                        <p:attrNameLst>
                                          <p:attrName>style.visibility</p:attrName>
                                        </p:attrNameLst>
                                      </p:cBhvr>
                                      <p:to>
                                        <p:strVal val="visible"/>
                                      </p:to>
                                    </p:set>
                                    <p:anim calcmode="lin" valueType="num">
                                      <p:cBhvr additive="base">
                                        <p:cTn id="64" dur="500" fill="hold"/>
                                        <p:tgtEl>
                                          <p:spTgt spid="80"/>
                                        </p:tgtEl>
                                        <p:attrNameLst>
                                          <p:attrName>ppt_x</p:attrName>
                                        </p:attrNameLst>
                                      </p:cBhvr>
                                      <p:tavLst>
                                        <p:tav tm="0">
                                          <p:val>
                                            <p:strVal val="#ppt_x"/>
                                          </p:val>
                                        </p:tav>
                                        <p:tav tm="100000">
                                          <p:val>
                                            <p:strVal val="#ppt_x"/>
                                          </p:val>
                                        </p:tav>
                                      </p:tavLst>
                                    </p:anim>
                                    <p:anim calcmode="lin" valueType="num">
                                      <p:cBhvr additive="base">
                                        <p:cTn id="65" dur="500" fill="hold"/>
                                        <p:tgtEl>
                                          <p:spTgt spid="80"/>
                                        </p:tgtEl>
                                        <p:attrNameLst>
                                          <p:attrName>ppt_y</p:attrName>
                                        </p:attrNameLst>
                                      </p:cBhvr>
                                      <p:tavLst>
                                        <p:tav tm="0">
                                          <p:val>
                                            <p:strVal val="1+#ppt_h/2"/>
                                          </p:val>
                                        </p:tav>
                                        <p:tav tm="100000">
                                          <p:val>
                                            <p:strVal val="#ppt_y"/>
                                          </p:val>
                                        </p:tav>
                                      </p:tavLst>
                                    </p:anim>
                                  </p:childTnLst>
                                </p:cTn>
                              </p:par>
                            </p:childTnLst>
                          </p:cTn>
                        </p:par>
                        <p:par>
                          <p:cTn id="66" fill="hold">
                            <p:stCondLst>
                              <p:cond delay="6600"/>
                            </p:stCondLst>
                            <p:childTnLst>
                              <p:par>
                                <p:cTn id="67" presetID="2" presetClass="entr" presetSubtype="4"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 calcmode="lin" valueType="num">
                                      <p:cBhvr additive="base">
                                        <p:cTn id="69" dur="500" fill="hold"/>
                                        <p:tgtEl>
                                          <p:spTgt spid="68"/>
                                        </p:tgtEl>
                                        <p:attrNameLst>
                                          <p:attrName>ppt_x</p:attrName>
                                        </p:attrNameLst>
                                      </p:cBhvr>
                                      <p:tavLst>
                                        <p:tav tm="0">
                                          <p:val>
                                            <p:strVal val="#ppt_x"/>
                                          </p:val>
                                        </p:tav>
                                        <p:tav tm="100000">
                                          <p:val>
                                            <p:strVal val="#ppt_x"/>
                                          </p:val>
                                        </p:tav>
                                      </p:tavLst>
                                    </p:anim>
                                    <p:anim calcmode="lin" valueType="num">
                                      <p:cBhvr additive="base">
                                        <p:cTn id="70" dur="500" fill="hold"/>
                                        <p:tgtEl>
                                          <p:spTgt spid="68"/>
                                        </p:tgtEl>
                                        <p:attrNameLst>
                                          <p:attrName>ppt_y</p:attrName>
                                        </p:attrNameLst>
                                      </p:cBhvr>
                                      <p:tavLst>
                                        <p:tav tm="0">
                                          <p:val>
                                            <p:strVal val="1+#ppt_h/2"/>
                                          </p:val>
                                        </p:tav>
                                        <p:tav tm="100000">
                                          <p:val>
                                            <p:strVal val="#ppt_y"/>
                                          </p:val>
                                        </p:tav>
                                      </p:tavLst>
                                    </p:anim>
                                  </p:childTnLst>
                                </p:cTn>
                              </p:par>
                            </p:childTnLst>
                          </p:cTn>
                        </p:par>
                        <p:par>
                          <p:cTn id="71" fill="hold">
                            <p:stCondLst>
                              <p:cond delay="7100"/>
                            </p:stCondLst>
                            <p:childTnLst>
                              <p:par>
                                <p:cTn id="72" presetID="2" presetClass="entr" presetSubtype="4" fill="hold" grpId="0" nodeType="after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childTnLst>
                          </p:cTn>
                        </p:par>
                        <p:par>
                          <p:cTn id="76" fill="hold">
                            <p:stCondLst>
                              <p:cond delay="7600"/>
                            </p:stCondLst>
                            <p:childTnLst>
                              <p:par>
                                <p:cTn id="77" presetID="2" presetClass="entr" presetSubtype="4"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additive="base">
                                        <p:cTn id="79" dur="500" fill="hold"/>
                                        <p:tgtEl>
                                          <p:spTgt spid="76"/>
                                        </p:tgtEl>
                                        <p:attrNameLst>
                                          <p:attrName>ppt_x</p:attrName>
                                        </p:attrNameLst>
                                      </p:cBhvr>
                                      <p:tavLst>
                                        <p:tav tm="0">
                                          <p:val>
                                            <p:strVal val="#ppt_x"/>
                                          </p:val>
                                        </p:tav>
                                        <p:tav tm="100000">
                                          <p:val>
                                            <p:strVal val="#ppt_x"/>
                                          </p:val>
                                        </p:tav>
                                      </p:tavLst>
                                    </p:anim>
                                    <p:anim calcmode="lin" valueType="num">
                                      <p:cBhvr additive="base">
                                        <p:cTn id="80" dur="500" fill="hold"/>
                                        <p:tgtEl>
                                          <p:spTgt spid="76"/>
                                        </p:tgtEl>
                                        <p:attrNameLst>
                                          <p:attrName>ppt_y</p:attrName>
                                        </p:attrNameLst>
                                      </p:cBhvr>
                                      <p:tavLst>
                                        <p:tav tm="0">
                                          <p:val>
                                            <p:strVal val="1+#ppt_h/2"/>
                                          </p:val>
                                        </p:tav>
                                        <p:tav tm="100000">
                                          <p:val>
                                            <p:strVal val="#ppt_y"/>
                                          </p:val>
                                        </p:tav>
                                      </p:tavLst>
                                    </p:anim>
                                  </p:childTnLst>
                                </p:cTn>
                              </p:par>
                            </p:childTnLst>
                          </p:cTn>
                        </p:par>
                        <p:par>
                          <p:cTn id="81" fill="hold">
                            <p:stCondLst>
                              <p:cond delay="8100"/>
                            </p:stCondLst>
                            <p:childTnLst>
                              <p:par>
                                <p:cTn id="82" presetID="2" presetClass="entr" presetSubtype="4" fill="hold" grpId="0" nodeType="afterEffect">
                                  <p:stCondLst>
                                    <p:cond delay="0"/>
                                  </p:stCondLst>
                                  <p:childTnLst>
                                    <p:set>
                                      <p:cBhvr>
                                        <p:cTn id="83" dur="1" fill="hold">
                                          <p:stCondLst>
                                            <p:cond delay="0"/>
                                          </p:stCondLst>
                                        </p:cTn>
                                        <p:tgtEl>
                                          <p:spTgt spid="82"/>
                                        </p:tgtEl>
                                        <p:attrNameLst>
                                          <p:attrName>style.visibility</p:attrName>
                                        </p:attrNameLst>
                                      </p:cBhvr>
                                      <p:to>
                                        <p:strVal val="visible"/>
                                      </p:to>
                                    </p:set>
                                    <p:anim calcmode="lin" valueType="num">
                                      <p:cBhvr additive="base">
                                        <p:cTn id="84" dur="500" fill="hold"/>
                                        <p:tgtEl>
                                          <p:spTgt spid="82"/>
                                        </p:tgtEl>
                                        <p:attrNameLst>
                                          <p:attrName>ppt_x</p:attrName>
                                        </p:attrNameLst>
                                      </p:cBhvr>
                                      <p:tavLst>
                                        <p:tav tm="0">
                                          <p:val>
                                            <p:strVal val="#ppt_x"/>
                                          </p:val>
                                        </p:tav>
                                        <p:tav tm="100000">
                                          <p:val>
                                            <p:strVal val="#ppt_x"/>
                                          </p:val>
                                        </p:tav>
                                      </p:tavLst>
                                    </p:anim>
                                    <p:anim calcmode="lin" valueType="num">
                                      <p:cBhvr additive="base">
                                        <p:cTn id="85" dur="500" fill="hold"/>
                                        <p:tgtEl>
                                          <p:spTgt spid="82"/>
                                        </p:tgtEl>
                                        <p:attrNameLst>
                                          <p:attrName>ppt_y</p:attrName>
                                        </p:attrNameLst>
                                      </p:cBhvr>
                                      <p:tavLst>
                                        <p:tav tm="0">
                                          <p:val>
                                            <p:strVal val="1+#ppt_h/2"/>
                                          </p:val>
                                        </p:tav>
                                        <p:tav tm="100000">
                                          <p:val>
                                            <p:strVal val="#ppt_y"/>
                                          </p:val>
                                        </p:tav>
                                      </p:tavLst>
                                    </p:anim>
                                  </p:childTnLst>
                                </p:cTn>
                              </p:par>
                            </p:childTnLst>
                          </p:cTn>
                        </p:par>
                        <p:par>
                          <p:cTn id="86" fill="hold">
                            <p:stCondLst>
                              <p:cond delay="8600"/>
                            </p:stCondLst>
                            <p:childTnLst>
                              <p:par>
                                <p:cTn id="87" presetID="2" presetClass="entr" presetSubtype="4" fill="hold" grpId="0" nodeType="afterEffect">
                                  <p:stCondLst>
                                    <p:cond delay="0"/>
                                  </p:stCondLst>
                                  <p:childTnLst>
                                    <p:set>
                                      <p:cBhvr>
                                        <p:cTn id="88" dur="1" fill="hold">
                                          <p:stCondLst>
                                            <p:cond delay="0"/>
                                          </p:stCondLst>
                                        </p:cTn>
                                        <p:tgtEl>
                                          <p:spTgt spid="69"/>
                                        </p:tgtEl>
                                        <p:attrNameLst>
                                          <p:attrName>style.visibility</p:attrName>
                                        </p:attrNameLst>
                                      </p:cBhvr>
                                      <p:to>
                                        <p:strVal val="visible"/>
                                      </p:to>
                                    </p:set>
                                    <p:anim calcmode="lin" valueType="num">
                                      <p:cBhvr additive="base">
                                        <p:cTn id="89" dur="500" fill="hold"/>
                                        <p:tgtEl>
                                          <p:spTgt spid="69"/>
                                        </p:tgtEl>
                                        <p:attrNameLst>
                                          <p:attrName>ppt_x</p:attrName>
                                        </p:attrNameLst>
                                      </p:cBhvr>
                                      <p:tavLst>
                                        <p:tav tm="0">
                                          <p:val>
                                            <p:strVal val="#ppt_x"/>
                                          </p:val>
                                        </p:tav>
                                        <p:tav tm="100000">
                                          <p:val>
                                            <p:strVal val="#ppt_x"/>
                                          </p:val>
                                        </p:tav>
                                      </p:tavLst>
                                    </p:anim>
                                    <p:anim calcmode="lin" valueType="num">
                                      <p:cBhvr additive="base">
                                        <p:cTn id="90" dur="500" fill="hold"/>
                                        <p:tgtEl>
                                          <p:spTgt spid="69"/>
                                        </p:tgtEl>
                                        <p:attrNameLst>
                                          <p:attrName>ppt_y</p:attrName>
                                        </p:attrNameLst>
                                      </p:cBhvr>
                                      <p:tavLst>
                                        <p:tav tm="0">
                                          <p:val>
                                            <p:strVal val="1+#ppt_h/2"/>
                                          </p:val>
                                        </p:tav>
                                        <p:tav tm="100000">
                                          <p:val>
                                            <p:strVal val="#ppt_y"/>
                                          </p:val>
                                        </p:tav>
                                      </p:tavLst>
                                    </p:anim>
                                  </p:childTnLst>
                                </p:cTn>
                              </p:par>
                            </p:childTnLst>
                          </p:cTn>
                        </p:par>
                        <p:par>
                          <p:cTn id="91" fill="hold">
                            <p:stCondLst>
                              <p:cond delay="9100"/>
                            </p:stCondLst>
                            <p:childTnLst>
                              <p:par>
                                <p:cTn id="92" presetID="2" presetClass="entr" presetSubtype="4"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additive="base">
                                        <p:cTn id="94" dur="500" fill="hold"/>
                                        <p:tgtEl>
                                          <p:spTgt spid="73"/>
                                        </p:tgtEl>
                                        <p:attrNameLst>
                                          <p:attrName>ppt_x</p:attrName>
                                        </p:attrNameLst>
                                      </p:cBhvr>
                                      <p:tavLst>
                                        <p:tav tm="0">
                                          <p:val>
                                            <p:strVal val="#ppt_x"/>
                                          </p:val>
                                        </p:tav>
                                        <p:tav tm="100000">
                                          <p:val>
                                            <p:strVal val="#ppt_x"/>
                                          </p:val>
                                        </p:tav>
                                      </p:tavLst>
                                    </p:anim>
                                    <p:anim calcmode="lin" valueType="num">
                                      <p:cBhvr additive="base">
                                        <p:cTn id="95" dur="500" fill="hold"/>
                                        <p:tgtEl>
                                          <p:spTgt spid="73"/>
                                        </p:tgtEl>
                                        <p:attrNameLst>
                                          <p:attrName>ppt_y</p:attrName>
                                        </p:attrNameLst>
                                      </p:cBhvr>
                                      <p:tavLst>
                                        <p:tav tm="0">
                                          <p:val>
                                            <p:strVal val="1+#ppt_h/2"/>
                                          </p:val>
                                        </p:tav>
                                        <p:tav tm="100000">
                                          <p:val>
                                            <p:strVal val="#ppt_y"/>
                                          </p:val>
                                        </p:tav>
                                      </p:tavLst>
                                    </p:anim>
                                  </p:childTnLst>
                                </p:cTn>
                              </p:par>
                            </p:childTnLst>
                          </p:cTn>
                        </p:par>
                        <p:par>
                          <p:cTn id="96" fill="hold">
                            <p:stCondLst>
                              <p:cond delay="9600"/>
                            </p:stCondLst>
                            <p:childTnLst>
                              <p:par>
                                <p:cTn id="97" presetID="2" presetClass="entr" presetSubtype="4" fill="hold" grpId="0" nodeType="afterEffect">
                                  <p:stCondLst>
                                    <p:cond delay="0"/>
                                  </p:stCondLst>
                                  <p:childTnLst>
                                    <p:set>
                                      <p:cBhvr>
                                        <p:cTn id="98" dur="1" fill="hold">
                                          <p:stCondLst>
                                            <p:cond delay="0"/>
                                          </p:stCondLst>
                                        </p:cTn>
                                        <p:tgtEl>
                                          <p:spTgt spid="77"/>
                                        </p:tgtEl>
                                        <p:attrNameLst>
                                          <p:attrName>style.visibility</p:attrName>
                                        </p:attrNameLst>
                                      </p:cBhvr>
                                      <p:to>
                                        <p:strVal val="visible"/>
                                      </p:to>
                                    </p:set>
                                    <p:anim calcmode="lin" valueType="num">
                                      <p:cBhvr additive="base">
                                        <p:cTn id="99" dur="500" fill="hold"/>
                                        <p:tgtEl>
                                          <p:spTgt spid="77"/>
                                        </p:tgtEl>
                                        <p:attrNameLst>
                                          <p:attrName>ppt_x</p:attrName>
                                        </p:attrNameLst>
                                      </p:cBhvr>
                                      <p:tavLst>
                                        <p:tav tm="0">
                                          <p:val>
                                            <p:strVal val="#ppt_x"/>
                                          </p:val>
                                        </p:tav>
                                        <p:tav tm="100000">
                                          <p:val>
                                            <p:strVal val="#ppt_x"/>
                                          </p:val>
                                        </p:tav>
                                      </p:tavLst>
                                    </p:anim>
                                    <p:anim calcmode="lin" valueType="num">
                                      <p:cBhvr additive="base">
                                        <p:cTn id="100" dur="500" fill="hold"/>
                                        <p:tgtEl>
                                          <p:spTgt spid="77"/>
                                        </p:tgtEl>
                                        <p:attrNameLst>
                                          <p:attrName>ppt_y</p:attrName>
                                        </p:attrNameLst>
                                      </p:cBhvr>
                                      <p:tavLst>
                                        <p:tav tm="0">
                                          <p:val>
                                            <p:strVal val="1+#ppt_h/2"/>
                                          </p:val>
                                        </p:tav>
                                        <p:tav tm="100000">
                                          <p:val>
                                            <p:strVal val="#ppt_y"/>
                                          </p:val>
                                        </p:tav>
                                      </p:tavLst>
                                    </p:anim>
                                  </p:childTnLst>
                                </p:cTn>
                              </p:par>
                            </p:childTnLst>
                          </p:cTn>
                        </p:par>
                        <p:par>
                          <p:cTn id="101" fill="hold">
                            <p:stCondLst>
                              <p:cond delay="10100"/>
                            </p:stCondLst>
                            <p:childTnLst>
                              <p:par>
                                <p:cTn id="102" presetID="2" presetClass="entr" presetSubtype="4" fill="hold" grpId="0" nodeType="after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additive="base">
                                        <p:cTn id="104" dur="500" fill="hold"/>
                                        <p:tgtEl>
                                          <p:spTgt spid="83"/>
                                        </p:tgtEl>
                                        <p:attrNameLst>
                                          <p:attrName>ppt_x</p:attrName>
                                        </p:attrNameLst>
                                      </p:cBhvr>
                                      <p:tavLst>
                                        <p:tav tm="0">
                                          <p:val>
                                            <p:strVal val="#ppt_x"/>
                                          </p:val>
                                        </p:tav>
                                        <p:tav tm="100000">
                                          <p:val>
                                            <p:strVal val="#ppt_x"/>
                                          </p:val>
                                        </p:tav>
                                      </p:tavLst>
                                    </p:anim>
                                    <p:anim calcmode="lin" valueType="num">
                                      <p:cBhvr additive="base">
                                        <p:cTn id="105"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P spid="67" grpId="0" bldLvl="0" animBg="1"/>
      <p:bldP spid="68" grpId="0" bldLvl="0" animBg="1"/>
      <p:bldP spid="69" grpId="0" bldLvl="0" animBg="1"/>
      <p:bldP spid="70" grpId="0"/>
      <p:bldP spid="71" grpId="0"/>
      <p:bldP spid="72" grpId="0"/>
      <p:bldP spid="73" grpId="0"/>
      <p:bldP spid="74" grpId="0" bldLvl="0" animBg="1"/>
      <p:bldP spid="75" grpId="0" bldLvl="0" animBg="1"/>
      <p:bldP spid="76" grpId="0" bldLvl="0" animBg="1"/>
      <p:bldP spid="77" grpId="0" bldLvl="0" animBg="1"/>
      <p:bldP spid="79" grpId="0"/>
      <p:bldP spid="80" grpId="0"/>
      <p:bldP spid="82" grpId="0"/>
      <p:bldP spid="83" grpId="0"/>
      <p:bldP spid="18" grpId="0"/>
      <p:bldP spid="21" grpId="0"/>
      <p:bldP spid="21"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 (1).pptx1534"/>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Theme">
  <a:themeElements>
    <a:clrScheme name="自定义 353">
      <a:dk1>
        <a:sysClr val="windowText" lastClr="000000"/>
      </a:dk1>
      <a:lt1>
        <a:sysClr val="window" lastClr="FFFFFF"/>
      </a:lt1>
      <a:dk2>
        <a:srgbClr val="34833F"/>
      </a:dk2>
      <a:lt2>
        <a:srgbClr val="E7E6E6"/>
      </a:lt2>
      <a:accent1>
        <a:srgbClr val="34833F"/>
      </a:accent1>
      <a:accent2>
        <a:srgbClr val="D24977"/>
      </a:accent2>
      <a:accent3>
        <a:srgbClr val="34833F"/>
      </a:accent3>
      <a:accent4>
        <a:srgbClr val="D24977"/>
      </a:accent4>
      <a:accent5>
        <a:srgbClr val="34833F"/>
      </a:accent5>
      <a:accent6>
        <a:srgbClr val="D24977"/>
      </a:accent6>
      <a:hlink>
        <a:srgbClr val="34833F"/>
      </a:hlink>
      <a:folHlink>
        <a:srgbClr val="D24977"/>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1850</Words>
  <Application>Microsoft Office PowerPoint</Application>
  <PresentationFormat>自定义</PresentationFormat>
  <Paragraphs>99</Paragraphs>
  <Slides>13</Slides>
  <Notes>13</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Theme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2019-09-20T07:08:00Z</dcterms:created>
  <dcterms:modified xsi:type="dcterms:W3CDTF">2019-09-27T14:21:27Z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