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charts/style2.xml" ContentType="application/vnd.ms-office.chart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charts/colors6.xml" ContentType="application/vnd.ms-office.chartcolor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olors4.xml" ContentType="application/vnd.ms-office.chartcolor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charts/colors2.xml" ContentType="application/vnd.ms-office.chartcolorstyle+xml"/>
  <Override PartName="/ppt/charts/colors3.xml" ContentType="application/vnd.ms-office.chartcolorstyl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olors1.xml" ContentType="application/vnd.ms-office.chartcolorstyle+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style7.xml" ContentType="application/vnd.ms-office.chartstyle+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style5.xml" ContentType="application/vnd.ms-office.chartstyle+xml"/>
  <Override PartName="/ppt/charts/style6.xml" ContentType="application/vnd.ms-office.chartstyl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charts/style4.xml" ContentType="application/vnd.ms-office.chartstyle+xml"/>
  <Override PartName="/ppt/charts/style3.xml" ContentType="application/vnd.ms-office.chartstyle+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charts/style1.xml" ContentType="application/vnd.ms-office.chart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charts/colors7.xml" ContentType="application/vnd.ms-office.chartcolor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charts/colors5.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handoutMasterIdLst>
    <p:handoutMasterId r:id="rId18"/>
  </p:handoutMasterIdLst>
  <p:sldIdLst>
    <p:sldId id="280" r:id="rId2"/>
    <p:sldId id="257" r:id="rId3"/>
    <p:sldId id="268" r:id="rId4"/>
    <p:sldId id="258" r:id="rId5"/>
    <p:sldId id="281" r:id="rId6"/>
    <p:sldId id="282" r:id="rId7"/>
    <p:sldId id="260" r:id="rId8"/>
    <p:sldId id="274" r:id="rId9"/>
    <p:sldId id="275" r:id="rId10"/>
    <p:sldId id="276" r:id="rId11"/>
    <p:sldId id="277" r:id="rId12"/>
    <p:sldId id="278" r:id="rId13"/>
    <p:sldId id="267" r:id="rId14"/>
    <p:sldId id="269" r:id="rId15"/>
    <p:sldId id="270" r:id="rId16"/>
    <p:sldId id="279"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2476" autoAdjust="0"/>
    <p:restoredTop sz="93963" autoAdjust="0"/>
  </p:normalViewPr>
  <p:slideViewPr>
    <p:cSldViewPr snapToGrid="0">
      <p:cViewPr varScale="1">
        <p:scale>
          <a:sx n="49" d="100"/>
          <a:sy n="49" d="100"/>
        </p:scale>
        <p:origin x="-1056" y="-7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0" d="100"/>
          <a:sy n="50" d="100"/>
        </p:scale>
        <p:origin x="2640" y="28"/>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Office_Excel____1.xlsx"/></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package" Target="../embeddings/Microsoft_Office_Excel____2.xlsx"/></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package" Target="../embeddings/Microsoft_Office_Excel____3.xlsx"/></Relationships>
</file>

<file path=ppt/charts/_rels/chart4.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package" Target="../embeddings/Microsoft_Office_Excel____4.xlsx"/></Relationships>
</file>

<file path=ppt/charts/_rels/chart5.xml.rels><?xml version="1.0" encoding="UTF-8" standalone="yes"?>
<Relationships xmlns="http://schemas.openxmlformats.org/package/2006/relationships"><Relationship Id="rId3" Type="http://schemas.microsoft.com/office/2011/relationships/chartStyle" Target="style5.xml"/><Relationship Id="rId2" Type="http://schemas.microsoft.com/office/2011/relationships/chartColorStyle" Target="colors5.xml"/><Relationship Id="rId1" Type="http://schemas.openxmlformats.org/officeDocument/2006/relationships/package" Target="../embeddings/Microsoft_Office_Excel____5.xlsx"/></Relationships>
</file>

<file path=ppt/charts/_rels/chart6.xml.rels><?xml version="1.0" encoding="UTF-8" standalone="yes"?>
<Relationships xmlns="http://schemas.openxmlformats.org/package/2006/relationships"><Relationship Id="rId3" Type="http://schemas.microsoft.com/office/2011/relationships/chartStyle" Target="style6.xml"/><Relationship Id="rId2" Type="http://schemas.microsoft.com/office/2011/relationships/chartColorStyle" Target="colors6.xml"/><Relationship Id="rId1" Type="http://schemas.openxmlformats.org/officeDocument/2006/relationships/package" Target="../embeddings/Microsoft_Office_Excel____6.xlsx"/></Relationships>
</file>

<file path=ppt/charts/_rels/chart7.xml.rels><?xml version="1.0" encoding="UTF-8" standalone="yes"?>
<Relationships xmlns="http://schemas.openxmlformats.org/package/2006/relationships"><Relationship Id="rId3" Type="http://schemas.microsoft.com/office/2011/relationships/chartStyle" Target="style7.xml"/><Relationship Id="rId2" Type="http://schemas.microsoft.com/office/2011/relationships/chartColorStyle" Target="colors7.xml"/><Relationship Id="rId1" Type="http://schemas.openxmlformats.org/officeDocument/2006/relationships/package" Target="../embeddings/Microsoft_Office_Excel____7.xlsx"/></Relationships>
</file>

<file path=ppt/charts/chart1.xml><?xml version="1.0" encoding="utf-8"?>
<c:chartSpace xmlns:c="http://schemas.openxmlformats.org/drawingml/2006/chart" xmlns:a="http://schemas.openxmlformats.org/drawingml/2006/main" xmlns:r="http://schemas.openxmlformats.org/officeDocument/2006/relationships">
  <c:lang val="zh-CN"/>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ltLang="zh-CN" dirty="0"/>
              <a:t>2017</a:t>
            </a:r>
            <a:r>
              <a:rPr lang="zh-CN" altLang="en-US" dirty="0"/>
              <a:t>年主要海事仲裁机构裁决数量：中国海仲位列第二</a:t>
            </a:r>
          </a:p>
        </c:rich>
      </c:tx>
      <c:layout/>
      <c:spPr>
        <a:noFill/>
        <a:ln>
          <a:noFill/>
        </a:ln>
        <a:effectLst/>
      </c:spPr>
    </c:title>
    <c:plotArea>
      <c:layout/>
      <c:barChart>
        <c:barDir val="bar"/>
        <c:grouping val="stacked"/>
        <c:ser>
          <c:idx val="0"/>
          <c:order val="0"/>
          <c:tx>
            <c:strRef>
              <c:f>Sheet1!$B$1</c:f>
              <c:strCache>
                <c:ptCount val="1"/>
                <c:pt idx="0">
                  <c:v>2017年主要海事仲裁机构裁决数量</c:v>
                </c:pt>
              </c:strCache>
            </c:strRef>
          </c:tx>
          <c:spPr>
            <a:solidFill>
              <a:schemeClr val="accent1"/>
            </a:solidFill>
            <a:ln>
              <a:noFill/>
            </a:ln>
            <a:effectLst/>
          </c:spPr>
          <c:cat>
            <c:strRef>
              <c:f>Sheet1!$A$2:$A$5</c:f>
              <c:strCache>
                <c:ptCount val="4"/>
                <c:pt idx="0">
                  <c:v>HKIAC受理海事案件</c:v>
                </c:pt>
                <c:pt idx="1">
                  <c:v>SCMA</c:v>
                </c:pt>
                <c:pt idx="2">
                  <c:v>CMAC</c:v>
                </c:pt>
                <c:pt idx="3">
                  <c:v>LMAA</c:v>
                </c:pt>
              </c:strCache>
            </c:strRef>
          </c:cat>
          <c:val>
            <c:numRef>
              <c:f>Sheet1!$B$2:$B$5</c:f>
              <c:numCache>
                <c:formatCode>General</c:formatCode>
                <c:ptCount val="4"/>
                <c:pt idx="0">
                  <c:v>46</c:v>
                </c:pt>
                <c:pt idx="1">
                  <c:v>52</c:v>
                </c:pt>
                <c:pt idx="2">
                  <c:v>72</c:v>
                </c:pt>
                <c:pt idx="3">
                  <c:v>780</c:v>
                </c:pt>
              </c:numCache>
            </c:numRef>
          </c:val>
          <c:extLst xmlns:c16r2="http://schemas.microsoft.com/office/drawing/2015/06/chart">
            <c:ext xmlns:c16="http://schemas.microsoft.com/office/drawing/2014/chart" uri="{C3380CC4-5D6E-409C-BE32-E72D297353CC}">
              <c16:uniqueId val="{00000000-3C6F-4901-AD6B-03D2790D9B40}"/>
            </c:ext>
          </c:extLst>
        </c:ser>
        <c:overlap val="100"/>
        <c:axId val="216151168"/>
        <c:axId val="216152704"/>
      </c:barChart>
      <c:catAx>
        <c:axId val="216151168"/>
        <c:scaling>
          <c:orientation val="minMax"/>
        </c:scaling>
        <c:axPos val="l"/>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crossAx val="216152704"/>
        <c:crosses val="autoZero"/>
        <c:auto val="1"/>
        <c:lblAlgn val="ctr"/>
        <c:lblOffset val="100"/>
      </c:catAx>
      <c:valAx>
        <c:axId val="216152704"/>
        <c:scaling>
          <c:orientation val="minMax"/>
          <c:max val="800"/>
        </c:scaling>
        <c:axPos val="b"/>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crossAx val="216151168"/>
        <c:crosses val="autoZero"/>
        <c:crossBetween val="between"/>
        <c:majorUnit val="100"/>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zh-CN"/>
          </a:p>
        </c:txPr>
      </c:dTable>
      <c:spPr>
        <a:noFill/>
        <a:ln>
          <a:noFill/>
        </a:ln>
        <a:effectLst/>
      </c:spPr>
    </c:plotArea>
    <c:legend>
      <c:legendPos val="b"/>
      <c:layout/>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legend>
    <c:plotVisOnly val="1"/>
    <c:dispBlanksAs val="gap"/>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zh-CN"/>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zh-CN"/>
  <c:chart>
    <c:title>
      <c:tx>
        <c:rich>
          <a:bodyPr rot="0" spcFirstLastPara="1" vertOverflow="ellipsis" vert="horz" wrap="square" anchor="ctr" anchorCtr="1"/>
          <a:lstStyle/>
          <a:p>
            <a:pPr>
              <a:defRPr lang="zh-CN" sz="1440" b="0" i="0" u="none" strike="noStrike" kern="1200" spc="0" baseline="0">
                <a:solidFill>
                  <a:schemeClr val="tx1">
                    <a:lumMod val="65000"/>
                    <a:lumOff val="35000"/>
                  </a:schemeClr>
                </a:solidFill>
                <a:latin typeface="+mn-lt"/>
                <a:ea typeface="+mn-ea"/>
                <a:cs typeface="+mn-cs"/>
              </a:defRPr>
            </a:pPr>
            <a:r>
              <a:rPr lang="en-US" sz="1800" dirty="0">
                <a:solidFill>
                  <a:schemeClr val="tx1"/>
                </a:solidFill>
                <a:latin typeface="+mn-ea"/>
                <a:ea typeface="+mn-ea"/>
              </a:rPr>
              <a:t>2018</a:t>
            </a:r>
            <a:r>
              <a:rPr lang="zh-CN" sz="1800" dirty="0">
                <a:solidFill>
                  <a:schemeClr val="tx1"/>
                </a:solidFill>
                <a:latin typeface="+mn-ea"/>
                <a:ea typeface="+mn-ea"/>
              </a:rPr>
              <a:t>年</a:t>
            </a:r>
            <a:r>
              <a:rPr lang="zh-CN" altLang="zh-CN" sz="1800" b="0" i="0" u="none" strike="noStrike" baseline="0" dirty="0">
                <a:solidFill>
                  <a:schemeClr val="tx1"/>
                </a:solidFill>
                <a:effectLst/>
                <a:latin typeface="+mn-ea"/>
                <a:ea typeface="+mn-ea"/>
              </a:rPr>
              <a:t>中国海仲</a:t>
            </a:r>
            <a:r>
              <a:rPr lang="zh-CN" sz="1800" dirty="0">
                <a:solidFill>
                  <a:schemeClr val="tx1"/>
                </a:solidFill>
                <a:latin typeface="+mj-ea"/>
                <a:ea typeface="+mj-ea"/>
              </a:rPr>
              <a:t>案件类型</a:t>
            </a:r>
          </a:p>
        </c:rich>
      </c:tx>
      <c:layout/>
      <c:spPr>
        <a:noFill/>
        <a:ln>
          <a:noFill/>
        </a:ln>
        <a:effectLst/>
      </c:spPr>
    </c:title>
    <c:plotArea>
      <c:layout/>
      <c:pieChart>
        <c:varyColors val="1"/>
        <c:ser>
          <c:idx val="0"/>
          <c:order val="0"/>
          <c:tx>
            <c:strRef>
              <c:f>Sheet1!$B$1</c:f>
              <c:strCache>
                <c:ptCount val="1"/>
                <c:pt idx="0">
                  <c:v>涉及案件类型图</c:v>
                </c:pt>
              </c:strCache>
            </c:strRef>
          </c:tx>
          <c:explosion val="2"/>
          <c:dPt>
            <c:idx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62AD-4CA4-8AB5-620E202DAE6B}"/>
              </c:ext>
            </c:extLst>
          </c:dPt>
          <c:dPt>
            <c:idx val="1"/>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62AD-4CA4-8AB5-620E202DAE6B}"/>
              </c:ext>
            </c:extLst>
          </c:dPt>
          <c:dPt>
            <c:idx val="2"/>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62AD-4CA4-8AB5-620E202DAE6B}"/>
              </c:ext>
            </c:extLst>
          </c:dPt>
          <c:dPt>
            <c:idx val="3"/>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62AD-4CA4-8AB5-620E202DAE6B}"/>
              </c:ext>
            </c:extLst>
          </c:dPt>
          <c:dPt>
            <c:idx val="4"/>
            <c:spPr>
              <a:solidFill>
                <a:schemeClr val="accent5"/>
              </a:solidFill>
              <a:ln w="19050">
                <a:solidFill>
                  <a:schemeClr val="lt1"/>
                </a:solidFill>
              </a:ln>
              <a:effectLst/>
            </c:spPr>
            <c:extLst xmlns:c16r2="http://schemas.microsoft.com/office/drawing/2015/06/chart">
              <c:ext xmlns:c16="http://schemas.microsoft.com/office/drawing/2014/chart" uri="{C3380CC4-5D6E-409C-BE32-E72D297353CC}">
                <c16:uniqueId val="{00000009-62AD-4CA4-8AB5-620E202DAE6B}"/>
              </c:ext>
            </c:extLst>
          </c:dPt>
          <c:dPt>
            <c:idx val="5"/>
            <c:spPr>
              <a:solidFill>
                <a:schemeClr val="accent6"/>
              </a:solidFill>
              <a:ln w="19050">
                <a:solidFill>
                  <a:schemeClr val="lt1"/>
                </a:solidFill>
              </a:ln>
              <a:effectLst/>
            </c:spPr>
            <c:extLst xmlns:c16r2="http://schemas.microsoft.com/office/drawing/2015/06/chart">
              <c:ext xmlns:c16="http://schemas.microsoft.com/office/drawing/2014/chart" uri="{C3380CC4-5D6E-409C-BE32-E72D297353CC}">
                <c16:uniqueId val="{0000000B-62AD-4CA4-8AB5-620E202DAE6B}"/>
              </c:ext>
            </c:extLst>
          </c:dPt>
          <c:dPt>
            <c:idx val="6"/>
            <c:spPr>
              <a:solidFill>
                <a:schemeClr val="accent1">
                  <a:lumMod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D-62AD-4CA4-8AB5-620E202DAE6B}"/>
              </c:ext>
            </c:extLst>
          </c:dPt>
          <c:dPt>
            <c:idx val="7"/>
            <c:spPr>
              <a:solidFill>
                <a:schemeClr val="accent2">
                  <a:lumMod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F-62AD-4CA4-8AB5-620E202DAE6B}"/>
              </c:ext>
            </c:extLst>
          </c:dPt>
          <c:dPt>
            <c:idx val="8"/>
            <c:spPr>
              <a:solidFill>
                <a:schemeClr val="accent4">
                  <a:lumMod val="60000"/>
                  <a:lumOff val="4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11-62AD-4CA4-8AB5-620E202DAE6B}"/>
              </c:ext>
            </c:extLst>
          </c:dPt>
          <c:dPt>
            <c:idx val="9"/>
            <c:spPr>
              <a:solidFill>
                <a:schemeClr val="accent4">
                  <a:lumMod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13-62AD-4CA4-8AB5-620E202DAE6B}"/>
              </c:ext>
            </c:extLst>
          </c:dPt>
          <c:dPt>
            <c:idx val="10"/>
            <c:spPr>
              <a:solidFill>
                <a:srgbClr val="FFFF00"/>
              </a:solidFill>
              <a:ln w="19050">
                <a:solidFill>
                  <a:schemeClr val="lt1"/>
                </a:solidFill>
              </a:ln>
              <a:effectLst/>
            </c:spPr>
            <c:extLst xmlns:c16r2="http://schemas.microsoft.com/office/drawing/2015/06/chart">
              <c:ext xmlns:c16="http://schemas.microsoft.com/office/drawing/2014/chart" uri="{C3380CC4-5D6E-409C-BE32-E72D297353CC}">
                <c16:uniqueId val="{00000015-62AD-4CA4-8AB5-620E202DAE6B}"/>
              </c:ext>
            </c:extLst>
          </c:dPt>
          <c:dPt>
            <c:idx val="11"/>
            <c:spPr>
              <a:solidFill>
                <a:schemeClr val="accent6">
                  <a:lumMod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17-62AD-4CA4-8AB5-620E202DAE6B}"/>
              </c:ext>
            </c:extLst>
          </c:dPt>
          <c:dPt>
            <c:idx val="12"/>
            <c:spPr>
              <a:solidFill>
                <a:schemeClr val="accent1">
                  <a:lumMod val="80000"/>
                  <a:lumOff val="2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19-62AD-4CA4-8AB5-620E202DAE6B}"/>
              </c:ext>
            </c:extLst>
          </c:dPt>
          <c:dPt>
            <c:idx val="13"/>
            <c:spPr>
              <a:solidFill>
                <a:schemeClr val="accent2">
                  <a:lumMod val="80000"/>
                  <a:lumOff val="2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1B-62AD-4CA4-8AB5-620E202DAE6B}"/>
              </c:ext>
            </c:extLst>
          </c:dPt>
          <c:dLbls>
            <c:dLbl>
              <c:idx val="2"/>
              <c:layout>
                <c:manualLayout>
                  <c:x val="-3.0204424844197591E-2"/>
                  <c:y val="0.18604357117899006"/>
                </c:manualLayout>
              </c:layout>
              <c:dLblPos val="bestFit"/>
              <c:showLegendKey val="1"/>
              <c:showVal val="1"/>
              <c:showCatNam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62AD-4CA4-8AB5-620E202DAE6B}"/>
                </c:ext>
              </c:extLst>
            </c:dLbl>
            <c:dLbl>
              <c:idx val="3"/>
              <c:layout>
                <c:manualLayout>
                  <c:x val="-9.8511097372452075E-2"/>
                  <c:y val="1.6074644393953889E-2"/>
                </c:manualLayout>
              </c:layout>
              <c:dLblPos val="bestFit"/>
              <c:showLegendKey val="1"/>
              <c:showVal val="1"/>
              <c:showCatNam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62AD-4CA4-8AB5-620E202DAE6B}"/>
                </c:ext>
              </c:extLst>
            </c:dLbl>
            <c:dLbl>
              <c:idx val="4"/>
              <c:layout>
                <c:manualLayout>
                  <c:x val="-5.1014824687968703E-2"/>
                  <c:y val="4.2584692393327003E-2"/>
                </c:manualLayout>
              </c:layout>
              <c:dLblPos val="bestFit"/>
              <c:showLegendKey val="1"/>
              <c:showVal val="1"/>
              <c:showCatNam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62AD-4CA4-8AB5-620E202DAE6B}"/>
                </c:ext>
              </c:extLst>
            </c:dLbl>
            <c:dLbl>
              <c:idx val="5"/>
              <c:layout>
                <c:manualLayout>
                  <c:x val="-3.9909992792115295E-2"/>
                  <c:y val="0.10125092234747478"/>
                </c:manualLayout>
              </c:layout>
              <c:dLblPos val="bestFit"/>
              <c:showLegendKey val="1"/>
              <c:showVal val="1"/>
              <c:showCatNam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62AD-4CA4-8AB5-620E202DAE6B}"/>
                </c:ext>
              </c:extLst>
            </c:dLbl>
            <c:dLbl>
              <c:idx val="7"/>
              <c:layout>
                <c:manualLayout>
                  <c:x val="-2.08307816567475E-2"/>
                  <c:y val="-3.0420191284139001E-3"/>
                </c:manualLayout>
              </c:layout>
              <c:dLblPos val="bestFit"/>
              <c:showLegendKey val="1"/>
              <c:showVal val="1"/>
              <c:showCatNam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F-62AD-4CA4-8AB5-620E202DAE6B}"/>
                </c:ext>
              </c:extLst>
            </c:dLbl>
            <c:dLbl>
              <c:idx val="10"/>
              <c:layout>
                <c:manualLayout>
                  <c:x val="-0.17414544132233753"/>
                  <c:y val="-4.4599153266753717E-3"/>
                </c:manualLayout>
              </c:layout>
              <c:spPr>
                <a:solidFill>
                  <a:schemeClr val="lt1"/>
                </a:solidFill>
                <a:ln>
                  <a:noFill/>
                </a:ln>
                <a:effectLst/>
              </c:spPr>
              <c:txPr>
                <a:bodyPr rot="0" spcFirstLastPara="1" vertOverflow="clip" horzOverflow="clip" vert="horz" wrap="square" lIns="36576" tIns="18288" rIns="36576" bIns="18288" anchor="ctr" anchorCtr="1">
                  <a:spAutoFit/>
                </a:bodyPr>
                <a:lstStyle/>
                <a:p>
                  <a:pPr>
                    <a:defRPr lang="zh-CN" sz="1200" b="0" i="0" u="none" strike="noStrike" kern="1200" baseline="0">
                      <a:solidFill>
                        <a:schemeClr val="dk1">
                          <a:lumMod val="65000"/>
                          <a:lumOff val="35000"/>
                        </a:schemeClr>
                      </a:solidFill>
                      <a:latin typeface="+mn-lt"/>
                      <a:ea typeface="+mn-ea"/>
                      <a:cs typeface="+mn-cs"/>
                    </a:defRPr>
                  </a:pPr>
                  <a:endParaRPr lang="zh-CN"/>
                </a:p>
              </c:txPr>
              <c:dLblPos val="bestFit"/>
              <c:showLegendKey val="1"/>
              <c:showVal val="1"/>
              <c:showCatName val="1"/>
              <c:extLst xmlns:c16r2="http://schemas.microsoft.com/office/drawing/2015/06/chart">
                <c:ext xmlns:c15="http://schemas.microsoft.com/office/drawing/2012/chart" uri="{CE6537A1-D6FC-4f65-9D91-7224C49458BB}">
                  <c15:spPr xmlns:c15="http://schemas.microsoft.com/office/drawing/2012/chart">
                    <a:prstGeom prst="rect">
                      <a:avLst/>
                    </a:prstGeom>
                    <a:noFill/>
                    <a:ln>
                      <a:noFill/>
                    </a:ln>
                  </c15:spPr>
                </c:ext>
                <c:ext xmlns:c16="http://schemas.microsoft.com/office/drawing/2014/chart" uri="{C3380CC4-5D6E-409C-BE32-E72D297353CC}">
                  <c16:uniqueId val="{00000015-62AD-4CA4-8AB5-620E202DAE6B}"/>
                </c:ext>
              </c:extLst>
            </c:dLbl>
            <c:dLbl>
              <c:idx val="12"/>
              <c:layout>
                <c:manualLayout>
                  <c:x val="1.2160520712207386E-2"/>
                  <c:y val="8.3057618407498618E-2"/>
                </c:manualLayout>
              </c:layout>
              <c:dLblPos val="bestFit"/>
              <c:showLegendKey val="1"/>
              <c:showVal val="1"/>
              <c:showCatNam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19-62AD-4CA4-8AB5-620E202DAE6B}"/>
                </c:ext>
              </c:extLst>
            </c:dLbl>
            <c:dLbl>
              <c:idx val="13"/>
              <c:layout>
                <c:manualLayout>
                  <c:x val="2.12990893595561E-2"/>
                  <c:y val="-7.8582514646969401E-2"/>
                </c:manualLayout>
              </c:layout>
              <c:dLblPos val="bestFit"/>
              <c:showLegendKey val="1"/>
              <c:showVal val="1"/>
              <c:showCatNam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1B-62AD-4CA4-8AB5-620E202DAE6B}"/>
                </c:ext>
              </c:extLst>
            </c:dLbl>
            <c:spPr>
              <a:noFill/>
              <a:ln>
                <a:noFill/>
              </a:ln>
              <a:effectLst/>
            </c:spPr>
            <c:txPr>
              <a:bodyPr rot="0" spcFirstLastPara="1" vertOverflow="ellipsis" vert="horz" wrap="square" anchor="ctr" anchorCtr="1"/>
              <a:lstStyle/>
              <a:p>
                <a:pPr>
                  <a:defRPr lang="zh-CN" sz="1200" b="0" i="0" u="none" strike="noStrike" kern="1200" baseline="0">
                    <a:solidFill>
                      <a:schemeClr val="tx1">
                        <a:lumMod val="75000"/>
                        <a:lumOff val="25000"/>
                      </a:schemeClr>
                    </a:solidFill>
                    <a:latin typeface="+mn-lt"/>
                    <a:ea typeface="+mn-ea"/>
                    <a:cs typeface="+mn-cs"/>
                  </a:defRPr>
                </a:pPr>
                <a:endParaRPr lang="zh-CN"/>
              </a:p>
            </c:txPr>
            <c:dLblPos val="bestFit"/>
            <c:showLegendKey val="1"/>
            <c:showVal val="1"/>
            <c:showCatName val="1"/>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Sheet1!$A$2:$A$15</c:f>
              <c:strCache>
                <c:ptCount val="14"/>
                <c:pt idx="0">
                  <c:v>提单运输</c:v>
                </c:pt>
                <c:pt idx="1">
                  <c:v>航次租船</c:v>
                </c:pt>
                <c:pt idx="2">
                  <c:v>定期租船</c:v>
                </c:pt>
                <c:pt idx="3">
                  <c:v>多式联运</c:v>
                </c:pt>
                <c:pt idx="4">
                  <c:v>货运代理</c:v>
                </c:pt>
                <c:pt idx="5">
                  <c:v>物流</c:v>
                </c:pt>
                <c:pt idx="6">
                  <c:v>船舶融资租赁</c:v>
                </c:pt>
                <c:pt idx="7">
                  <c:v>船舶建造</c:v>
                </c:pt>
                <c:pt idx="8">
                  <c:v>船舶买卖</c:v>
                </c:pt>
                <c:pt idx="9">
                  <c:v>船舶修理</c:v>
                </c:pt>
                <c:pt idx="10">
                  <c:v>船舶碰撞</c:v>
                </c:pt>
                <c:pt idx="11">
                  <c:v>船员劳务</c:v>
                </c:pt>
                <c:pt idx="12">
                  <c:v>渔业争议</c:v>
                </c:pt>
                <c:pt idx="13">
                  <c:v>其他</c:v>
                </c:pt>
              </c:strCache>
            </c:strRef>
          </c:cat>
          <c:val>
            <c:numRef>
              <c:f>Sheet1!$B$2:$B$15</c:f>
              <c:numCache>
                <c:formatCode>General</c:formatCode>
                <c:ptCount val="14"/>
                <c:pt idx="0">
                  <c:v>4</c:v>
                </c:pt>
                <c:pt idx="1">
                  <c:v>3</c:v>
                </c:pt>
                <c:pt idx="2">
                  <c:v>1</c:v>
                </c:pt>
                <c:pt idx="3">
                  <c:v>1</c:v>
                </c:pt>
                <c:pt idx="4">
                  <c:v>14</c:v>
                </c:pt>
                <c:pt idx="5">
                  <c:v>3</c:v>
                </c:pt>
                <c:pt idx="6">
                  <c:v>1</c:v>
                </c:pt>
                <c:pt idx="7">
                  <c:v>1</c:v>
                </c:pt>
                <c:pt idx="8">
                  <c:v>4</c:v>
                </c:pt>
                <c:pt idx="9">
                  <c:v>2</c:v>
                </c:pt>
                <c:pt idx="10">
                  <c:v>6</c:v>
                </c:pt>
                <c:pt idx="11">
                  <c:v>1</c:v>
                </c:pt>
                <c:pt idx="12">
                  <c:v>14</c:v>
                </c:pt>
                <c:pt idx="13">
                  <c:v>10</c:v>
                </c:pt>
              </c:numCache>
            </c:numRef>
          </c:val>
          <c:extLst xmlns:c16r2="http://schemas.microsoft.com/office/drawing/2015/06/chart">
            <c:ext xmlns:c16="http://schemas.microsoft.com/office/drawing/2014/chart" uri="{C3380CC4-5D6E-409C-BE32-E72D297353CC}">
              <c16:uniqueId val="{00000024-62AD-4CA4-8AB5-620E202DAE6B}"/>
            </c:ext>
          </c:extLst>
        </c:ser>
        <c:dLbls>
          <c:showVal val="1"/>
        </c:dLbls>
        <c:firstSliceAng val="137"/>
      </c:pieChart>
      <c:spPr>
        <a:noFill/>
        <a:ln>
          <a:noFill/>
        </a:ln>
        <a:effectLst/>
      </c:spPr>
    </c:plotArea>
    <c:legend>
      <c:legendPos val="r"/>
      <c:layout/>
      <c:spPr>
        <a:noFill/>
        <a:ln>
          <a:noFill/>
        </a:ln>
        <a:effectLst/>
      </c:spPr>
      <c:txPr>
        <a:bodyPr rot="0" spcFirstLastPara="1" vertOverflow="ellipsis" vert="horz" wrap="square" anchor="ctr" anchorCtr="1"/>
        <a:lstStyle/>
        <a:p>
          <a:pPr>
            <a:defRPr lang="zh-CN" sz="1200" b="0" i="0" u="none" strike="noStrike" kern="1200" baseline="0">
              <a:solidFill>
                <a:schemeClr val="tx1">
                  <a:lumMod val="65000"/>
                  <a:lumOff val="35000"/>
                </a:schemeClr>
              </a:solidFill>
              <a:latin typeface="+mn-lt"/>
              <a:ea typeface="+mn-ea"/>
              <a:cs typeface="+mn-cs"/>
            </a:defRPr>
          </a:pPr>
          <a:endParaRPr lang="zh-CN"/>
        </a:p>
      </c:txPr>
    </c:legend>
    <c:plotVisOnly val="1"/>
    <c:dispBlanksAs val="zero"/>
  </c:chart>
  <c:spPr>
    <a:noFill/>
    <a:ln>
      <a:noFill/>
    </a:ln>
    <a:effectLst/>
  </c:spPr>
  <c:txPr>
    <a:bodyPr/>
    <a:lstStyle/>
    <a:p>
      <a:pPr>
        <a:defRPr lang="zh-CN" sz="1200"/>
      </a:pPr>
      <a:endParaRPr lang="zh-CN"/>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zh-CN"/>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ltLang="zh-CN" dirty="0"/>
              <a:t>HKIAC</a:t>
            </a:r>
            <a:endParaRPr lang="zh-CN" altLang="en-US" dirty="0"/>
          </a:p>
        </c:rich>
      </c:tx>
      <c:spPr>
        <a:noFill/>
        <a:ln>
          <a:noFill/>
        </a:ln>
        <a:effectLst/>
      </c:spPr>
    </c:title>
    <c:plotArea>
      <c:layout>
        <c:manualLayout>
          <c:layoutTarget val="inner"/>
          <c:xMode val="edge"/>
          <c:yMode val="edge"/>
          <c:x val="0.18020965300550726"/>
          <c:y val="0.27218407949175566"/>
          <c:w val="0.71682767753338006"/>
          <c:h val="0.62314232537153491"/>
        </c:manualLayout>
      </c:layout>
      <c:pieChart>
        <c:varyColors val="1"/>
        <c:ser>
          <c:idx val="0"/>
          <c:order val="0"/>
          <c:tx>
            <c:strRef>
              <c:f>Sheet1!$B$1</c:f>
              <c:strCache>
                <c:ptCount val="1"/>
                <c:pt idx="0">
                  <c:v>HKIAC</c:v>
                </c:pt>
              </c:strCache>
            </c:strRef>
          </c:tx>
          <c:dPt>
            <c:idx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8CC4-4C32-B59A-AA1677576F74}"/>
              </c:ext>
            </c:extLst>
          </c:dPt>
          <c:dPt>
            <c:idx val="1"/>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8CC4-4C32-B59A-AA1677576F74}"/>
              </c:ext>
            </c:extLst>
          </c:dPt>
          <c:dPt>
            <c:idx val="2"/>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8CC4-4C32-B59A-AA1677576F74}"/>
              </c:ext>
            </c:extLst>
          </c:dPt>
          <c:dPt>
            <c:idx val="3"/>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8CC4-4C32-B59A-AA1677576F74}"/>
              </c:ext>
            </c:extLst>
          </c:dPt>
          <c:dPt>
            <c:idx val="4"/>
            <c:spPr>
              <a:solidFill>
                <a:schemeClr val="accent5"/>
              </a:solidFill>
              <a:ln w="19050">
                <a:solidFill>
                  <a:schemeClr val="lt1"/>
                </a:solidFill>
              </a:ln>
              <a:effectLst/>
            </c:spPr>
            <c:extLst xmlns:c16r2="http://schemas.microsoft.com/office/drawing/2015/06/chart">
              <c:ext xmlns:c16="http://schemas.microsoft.com/office/drawing/2014/chart" uri="{C3380CC4-5D6E-409C-BE32-E72D297353CC}">
                <c16:uniqueId val="{00000009-8CC4-4C32-B59A-AA1677576F74}"/>
              </c:ext>
            </c:extLst>
          </c:dPt>
          <c:dLbls>
            <c:spPr>
              <a:no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zh-CN"/>
              </a:p>
            </c:txPr>
            <c:dLblPos val="outEnd"/>
            <c:showVal val="1"/>
            <c:showCatName val="1"/>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Sheet1!$A$2:$A$6</c:f>
              <c:strCache>
                <c:ptCount val="5"/>
                <c:pt idx="0">
                  <c:v>公司类</c:v>
                </c:pt>
                <c:pt idx="1">
                  <c:v>海事类</c:v>
                </c:pt>
                <c:pt idx="2">
                  <c:v>工程类</c:v>
                </c:pt>
                <c:pt idx="3">
                  <c:v>银行金融类</c:v>
                </c:pt>
                <c:pt idx="4">
                  <c:v>其他</c:v>
                </c:pt>
              </c:strCache>
            </c:strRef>
          </c:cat>
          <c:val>
            <c:numRef>
              <c:f>Sheet1!$B$2:$B$6</c:f>
              <c:numCache>
                <c:formatCode>General</c:formatCode>
                <c:ptCount val="5"/>
                <c:pt idx="0">
                  <c:v>97</c:v>
                </c:pt>
                <c:pt idx="1">
                  <c:v>78</c:v>
                </c:pt>
                <c:pt idx="2">
                  <c:v>71</c:v>
                </c:pt>
                <c:pt idx="3">
                  <c:v>62</c:v>
                </c:pt>
                <c:pt idx="4">
                  <c:v>213</c:v>
                </c:pt>
              </c:numCache>
            </c:numRef>
          </c:val>
          <c:extLst xmlns:c16r2="http://schemas.microsoft.com/office/drawing/2015/06/chart">
            <c:ext xmlns:c16="http://schemas.microsoft.com/office/drawing/2014/chart" uri="{C3380CC4-5D6E-409C-BE32-E72D297353CC}">
              <c16:uniqueId val="{00000026-8CC4-4C32-B59A-AA1677576F74}"/>
            </c:ext>
          </c:extLst>
        </c:ser>
        <c:firstSliceAng val="0"/>
      </c:pieChart>
      <c:spPr>
        <a:noFill/>
        <a:ln>
          <a:noFill/>
        </a:ln>
        <a:effectLst/>
      </c:spPr>
    </c:plotArea>
    <c:plotVisOnly val="1"/>
    <c:dispBlanksAs val="zero"/>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zh-CN"/>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zh-CN"/>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zh-CN" altLang="en-US" dirty="0"/>
              <a:t>中国海仲仲裁员行业构成</a:t>
            </a:r>
          </a:p>
        </c:rich>
      </c:tx>
      <c:spPr>
        <a:noFill/>
        <a:ln>
          <a:noFill/>
        </a:ln>
        <a:effectLst/>
      </c:spPr>
    </c:title>
    <c:plotArea>
      <c:layout/>
      <c:pieChart>
        <c:varyColors val="1"/>
        <c:ser>
          <c:idx val="0"/>
          <c:order val="0"/>
          <c:tx>
            <c:strRef>
              <c:f>Sheet1!$B$1</c:f>
              <c:strCache>
                <c:ptCount val="1"/>
                <c:pt idx="0">
                  <c:v>中国海仲仲裁员比例</c:v>
                </c:pt>
              </c:strCache>
            </c:strRef>
          </c:tx>
          <c:dPt>
            <c:idx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82A4-426E-B851-5FADD21187E4}"/>
              </c:ext>
            </c:extLst>
          </c:dPt>
          <c:dPt>
            <c:idx val="1"/>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82A4-426E-B851-5FADD21187E4}"/>
              </c:ext>
            </c:extLst>
          </c:dPt>
          <c:dPt>
            <c:idx val="2"/>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82A4-426E-B851-5FADD21187E4}"/>
              </c:ext>
            </c:extLst>
          </c:dPt>
          <c:dPt>
            <c:idx val="3"/>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82A4-426E-B851-5FADD21187E4}"/>
              </c:ext>
            </c:extLst>
          </c:dPt>
          <c:dPt>
            <c:idx val="4"/>
            <c:spPr>
              <a:solidFill>
                <a:schemeClr val="accent5"/>
              </a:solidFill>
              <a:ln w="19050">
                <a:solidFill>
                  <a:schemeClr val="lt1"/>
                </a:solidFill>
              </a:ln>
              <a:effectLst/>
            </c:spPr>
            <c:extLst xmlns:c16r2="http://schemas.microsoft.com/office/drawing/2015/06/chart">
              <c:ext xmlns:c16="http://schemas.microsoft.com/office/drawing/2014/chart" uri="{C3380CC4-5D6E-409C-BE32-E72D297353CC}">
                <c16:uniqueId val="{00000009-82A4-426E-B851-5FADD21187E4}"/>
              </c:ext>
            </c:extLst>
          </c:dPt>
          <c:dLbls>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zh-CN"/>
              </a:p>
            </c:txPr>
            <c:dLblPos val="bestFit"/>
            <c:showVal val="1"/>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Sheet1!$A$2:$A$6</c:f>
              <c:strCache>
                <c:ptCount val="5"/>
                <c:pt idx="0">
                  <c:v>海事海商</c:v>
                </c:pt>
                <c:pt idx="1">
                  <c:v>航空</c:v>
                </c:pt>
                <c:pt idx="2">
                  <c:v>金融、保险</c:v>
                </c:pt>
                <c:pt idx="3">
                  <c:v>建筑</c:v>
                </c:pt>
                <c:pt idx="4">
                  <c:v>其他</c:v>
                </c:pt>
              </c:strCache>
            </c:strRef>
          </c:cat>
          <c:val>
            <c:numRef>
              <c:f>Sheet1!$B$2:$B$6</c:f>
              <c:numCache>
                <c:formatCode>General</c:formatCode>
                <c:ptCount val="5"/>
                <c:pt idx="0">
                  <c:v>250</c:v>
                </c:pt>
                <c:pt idx="1">
                  <c:v>30</c:v>
                </c:pt>
                <c:pt idx="2">
                  <c:v>172</c:v>
                </c:pt>
                <c:pt idx="3">
                  <c:v>7</c:v>
                </c:pt>
                <c:pt idx="4">
                  <c:v>99</c:v>
                </c:pt>
              </c:numCache>
            </c:numRef>
          </c:val>
          <c:extLst xmlns:c16r2="http://schemas.microsoft.com/office/drawing/2015/06/chart">
            <c:ext xmlns:c16="http://schemas.microsoft.com/office/drawing/2014/chart" uri="{C3380CC4-5D6E-409C-BE32-E72D297353CC}">
              <c16:uniqueId val="{00000000-F122-4E2E-8388-9C0B2EDC693F}"/>
            </c:ext>
          </c:extLst>
        </c:ser>
        <c:dLbls>
          <c:showVal val="1"/>
        </c:dLbls>
        <c:firstSliceAng val="0"/>
      </c:pieChart>
      <c:spPr>
        <a:noFill/>
        <a:ln>
          <a:noFill/>
        </a:ln>
        <a:effectLst/>
      </c:spPr>
    </c:plotArea>
    <c:legend>
      <c:legendPos val="r"/>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zh-CN"/>
        </a:p>
      </c:txPr>
    </c:legend>
    <c:plotVisOnly val="1"/>
    <c:dispBlanksAs val="zero"/>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2000"/>
      </a:pPr>
      <a:endParaRPr lang="zh-CN"/>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zh-CN"/>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zh-CN" altLang="en-US" dirty="0"/>
              <a:t>中国海仲仲裁员职业构成</a:t>
            </a:r>
          </a:p>
        </c:rich>
      </c:tx>
      <c:layout>
        <c:manualLayout>
          <c:xMode val="edge"/>
          <c:yMode val="edge"/>
          <c:x val="7.1116195429179296E-2"/>
          <c:y val="4.2489529565073382E-2"/>
        </c:manualLayout>
      </c:layout>
      <c:spPr>
        <a:noFill/>
        <a:ln>
          <a:noFill/>
        </a:ln>
        <a:effectLst/>
      </c:spPr>
    </c:title>
    <c:plotArea>
      <c:layout/>
      <c:pieChart>
        <c:varyColors val="1"/>
        <c:ser>
          <c:idx val="0"/>
          <c:order val="0"/>
          <c:tx>
            <c:strRef>
              <c:f>Sheet1!$B$1</c:f>
              <c:strCache>
                <c:ptCount val="1"/>
                <c:pt idx="0">
                  <c:v>中国海仲仲裁员比例</c:v>
                </c:pt>
              </c:strCache>
            </c:strRef>
          </c:tx>
          <c:dPt>
            <c:idx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5E8E-4F75-8C08-D67EA276A7A8}"/>
              </c:ext>
            </c:extLst>
          </c:dPt>
          <c:dPt>
            <c:idx val="1"/>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5E8E-4F75-8C08-D67EA276A7A8}"/>
              </c:ext>
            </c:extLst>
          </c:dPt>
          <c:dPt>
            <c:idx val="2"/>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5E8E-4F75-8C08-D67EA276A7A8}"/>
              </c:ext>
            </c:extLst>
          </c:dPt>
          <c:dPt>
            <c:idx val="3"/>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5E8E-4F75-8C08-D67EA276A7A8}"/>
              </c:ext>
            </c:extLst>
          </c:dPt>
          <c:dPt>
            <c:idx val="4"/>
            <c:spPr>
              <a:solidFill>
                <a:schemeClr val="accent5"/>
              </a:solidFill>
              <a:ln w="19050">
                <a:solidFill>
                  <a:schemeClr val="lt1"/>
                </a:solidFill>
              </a:ln>
              <a:effectLst/>
            </c:spPr>
            <c:extLst xmlns:c16r2="http://schemas.microsoft.com/office/drawing/2015/06/chart">
              <c:ext xmlns:c16="http://schemas.microsoft.com/office/drawing/2014/chart" uri="{C3380CC4-5D6E-409C-BE32-E72D297353CC}">
                <c16:uniqueId val="{00000009-5E8E-4F75-8C08-D67EA276A7A8}"/>
              </c:ext>
            </c:extLst>
          </c:dPt>
          <c:dPt>
            <c:idx val="5"/>
            <c:spPr>
              <a:solidFill>
                <a:schemeClr val="accent6"/>
              </a:solidFill>
              <a:ln w="19050">
                <a:solidFill>
                  <a:schemeClr val="lt1"/>
                </a:solidFill>
              </a:ln>
              <a:effectLst/>
            </c:spPr>
            <c:extLst xmlns:c16r2="http://schemas.microsoft.com/office/drawing/2015/06/chart">
              <c:ext xmlns:c16="http://schemas.microsoft.com/office/drawing/2014/chart" uri="{C3380CC4-5D6E-409C-BE32-E72D297353CC}">
                <c16:uniqueId val="{0000000B-5E8E-4F75-8C08-D67EA276A7A8}"/>
              </c:ext>
            </c:extLst>
          </c:dPt>
          <c:dLbls>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zh-CN"/>
              </a:p>
            </c:txPr>
            <c:dLblPos val="inEnd"/>
            <c:showVal val="1"/>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Sheet1!$A$2:$A$7</c:f>
              <c:strCache>
                <c:ptCount val="6"/>
                <c:pt idx="0">
                  <c:v>律师</c:v>
                </c:pt>
                <c:pt idx="1">
                  <c:v>企业人员</c:v>
                </c:pt>
                <c:pt idx="2">
                  <c:v>教学研究机构</c:v>
                </c:pt>
                <c:pt idx="3">
                  <c:v>政府机构</c:v>
                </c:pt>
                <c:pt idx="4">
                  <c:v>行业协会</c:v>
                </c:pt>
                <c:pt idx="5">
                  <c:v>其他行业</c:v>
                </c:pt>
              </c:strCache>
            </c:strRef>
          </c:cat>
          <c:val>
            <c:numRef>
              <c:f>Sheet1!$B$2:$B$7</c:f>
              <c:numCache>
                <c:formatCode>General</c:formatCode>
                <c:ptCount val="6"/>
                <c:pt idx="0">
                  <c:v>172</c:v>
                </c:pt>
                <c:pt idx="1">
                  <c:v>128</c:v>
                </c:pt>
                <c:pt idx="2">
                  <c:v>65</c:v>
                </c:pt>
                <c:pt idx="3">
                  <c:v>22</c:v>
                </c:pt>
                <c:pt idx="4">
                  <c:v>12</c:v>
                </c:pt>
                <c:pt idx="5">
                  <c:v>65</c:v>
                </c:pt>
              </c:numCache>
            </c:numRef>
          </c:val>
          <c:extLst xmlns:c16r2="http://schemas.microsoft.com/office/drawing/2015/06/chart">
            <c:ext xmlns:c16="http://schemas.microsoft.com/office/drawing/2014/chart" uri="{C3380CC4-5D6E-409C-BE32-E72D297353CC}">
              <c16:uniqueId val="{0000000C-5E8E-4F75-8C08-D67EA276A7A8}"/>
            </c:ext>
          </c:extLst>
        </c:ser>
        <c:dLbls>
          <c:showVal val="1"/>
        </c:dLbls>
        <c:firstSliceAng val="0"/>
      </c:pieChart>
      <c:spPr>
        <a:noFill/>
        <a:ln>
          <a:noFill/>
        </a:ln>
        <a:effectLst/>
      </c:spPr>
    </c:plotArea>
    <c:legend>
      <c:legendPos val="r"/>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zh-CN"/>
        </a:p>
      </c:txPr>
    </c:legend>
    <c:plotVisOnly val="1"/>
    <c:dispBlanksAs val="zero"/>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2000"/>
      </a:pPr>
      <a:endParaRPr lang="zh-CN"/>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zh-CN"/>
  <c:chart>
    <c:autoTitleDeleted val="1"/>
    <c:plotArea>
      <c:layout/>
      <c:pieChart>
        <c:varyColors val="1"/>
        <c:ser>
          <c:idx val="0"/>
          <c:order val="0"/>
          <c:tx>
            <c:strRef>
              <c:f>Sheet1!$B$1</c:f>
              <c:strCache>
                <c:ptCount val="1"/>
                <c:pt idx="0">
                  <c:v>中国海仲涉外案件占比</c:v>
                </c:pt>
              </c:strCache>
            </c:strRef>
          </c:tx>
          <c:dPt>
            <c:idx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946F-4DEC-B4D8-A50D6908A1B1}"/>
              </c:ext>
            </c:extLst>
          </c:dPt>
          <c:dPt>
            <c:idx val="1"/>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946F-4DEC-B4D8-A50D6908A1B1}"/>
              </c:ext>
            </c:extLst>
          </c:dPt>
          <c:dLbls>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zh-CN"/>
              </a:p>
            </c:txPr>
            <c:dLblPos val="inEnd"/>
            <c:showCatName val="1"/>
            <c:showPercent val="1"/>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Sheet1!$A$2:$A$3</c:f>
              <c:strCache>
                <c:ptCount val="2"/>
                <c:pt idx="0">
                  <c:v>国内案件</c:v>
                </c:pt>
                <c:pt idx="1">
                  <c:v>涉外案件</c:v>
                </c:pt>
              </c:strCache>
            </c:strRef>
          </c:cat>
          <c:val>
            <c:numRef>
              <c:f>Sheet1!$B$2:$B$3</c:f>
              <c:numCache>
                <c:formatCode>General</c:formatCode>
                <c:ptCount val="2"/>
                <c:pt idx="0">
                  <c:v>27</c:v>
                </c:pt>
                <c:pt idx="1">
                  <c:v>45</c:v>
                </c:pt>
              </c:numCache>
            </c:numRef>
          </c:val>
          <c:extLst xmlns:c16r2="http://schemas.microsoft.com/office/drawing/2015/06/chart">
            <c:ext xmlns:c16="http://schemas.microsoft.com/office/drawing/2014/chart" uri="{C3380CC4-5D6E-409C-BE32-E72D297353CC}">
              <c16:uniqueId val="{00000000-F122-4E2E-8388-9C0B2EDC693F}"/>
            </c:ext>
          </c:extLst>
        </c:ser>
        <c:firstSliceAng val="0"/>
      </c:pieChart>
      <c:spPr>
        <a:noFill/>
        <a:ln>
          <a:noFill/>
        </a:ln>
        <a:effectLst/>
      </c:spPr>
    </c:plotArea>
    <c:legend>
      <c:legendPos val="b"/>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legend>
    <c:plotVisOnly val="1"/>
    <c:dispBlanksAs val="zero"/>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zh-CN"/>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zh-CN"/>
  <c:chart>
    <c:autoTitleDeleted val="1"/>
    <c:plotArea>
      <c:layout/>
      <c:pieChart>
        <c:varyColors val="1"/>
        <c:ser>
          <c:idx val="0"/>
          <c:order val="0"/>
          <c:tx>
            <c:strRef>
              <c:f>Sheet1!$B$1</c:f>
              <c:strCache>
                <c:ptCount val="1"/>
                <c:pt idx="0">
                  <c:v>当事人涉及的国家和地区</c:v>
                </c:pt>
              </c:strCache>
            </c:strRef>
          </c:tx>
          <c:dPt>
            <c:idx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F25C-4C19-83AB-4D27DEEDD378}"/>
              </c:ext>
            </c:extLst>
          </c:dPt>
          <c:dPt>
            <c:idx val="1"/>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F25C-4C19-83AB-4D27DEEDD378}"/>
              </c:ext>
            </c:extLst>
          </c:dPt>
          <c:dPt>
            <c:idx val="2"/>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F25C-4C19-83AB-4D27DEEDD378}"/>
              </c:ext>
            </c:extLst>
          </c:dPt>
          <c:dPt>
            <c:idx val="3"/>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F25C-4C19-83AB-4D27DEEDD378}"/>
              </c:ext>
            </c:extLst>
          </c:dPt>
          <c:dPt>
            <c:idx val="4"/>
            <c:spPr>
              <a:solidFill>
                <a:schemeClr val="accent5"/>
              </a:solidFill>
              <a:ln w="19050">
                <a:solidFill>
                  <a:schemeClr val="lt1"/>
                </a:solidFill>
              </a:ln>
              <a:effectLst/>
            </c:spPr>
            <c:extLst xmlns:c16r2="http://schemas.microsoft.com/office/drawing/2015/06/chart">
              <c:ext xmlns:c16="http://schemas.microsoft.com/office/drawing/2014/chart" uri="{C3380CC4-5D6E-409C-BE32-E72D297353CC}">
                <c16:uniqueId val="{00000009-F25C-4C19-83AB-4D27DEEDD378}"/>
              </c:ext>
            </c:extLst>
          </c:dPt>
          <c:dPt>
            <c:idx val="5"/>
            <c:spPr>
              <a:solidFill>
                <a:schemeClr val="accent6"/>
              </a:solidFill>
              <a:ln w="19050">
                <a:solidFill>
                  <a:schemeClr val="lt1"/>
                </a:solidFill>
              </a:ln>
              <a:effectLst/>
            </c:spPr>
            <c:extLst xmlns:c16r2="http://schemas.microsoft.com/office/drawing/2015/06/chart">
              <c:ext xmlns:c16="http://schemas.microsoft.com/office/drawing/2014/chart" uri="{C3380CC4-5D6E-409C-BE32-E72D297353CC}">
                <c16:uniqueId val="{0000000B-F25C-4C19-83AB-4D27DEEDD378}"/>
              </c:ext>
            </c:extLst>
          </c:dPt>
          <c:dPt>
            <c:idx val="6"/>
            <c:spPr>
              <a:solidFill>
                <a:schemeClr val="accent1">
                  <a:lumMod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D-F25C-4C19-83AB-4D27DEEDD378}"/>
              </c:ext>
            </c:extLst>
          </c:dPt>
          <c:dPt>
            <c:idx val="7"/>
            <c:spPr>
              <a:solidFill>
                <a:schemeClr val="accent2">
                  <a:lumMod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F-F25C-4C19-83AB-4D27DEEDD378}"/>
              </c:ext>
            </c:extLst>
          </c:dPt>
          <c:dPt>
            <c:idx val="8"/>
            <c:spPr>
              <a:solidFill>
                <a:schemeClr val="accent3">
                  <a:lumMod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11-F25C-4C19-83AB-4D27DEEDD378}"/>
              </c:ext>
            </c:extLst>
          </c:dPt>
          <c:dPt>
            <c:idx val="9"/>
            <c:spPr>
              <a:solidFill>
                <a:schemeClr val="accent4">
                  <a:lumMod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13-F25C-4C19-83AB-4D27DEEDD378}"/>
              </c:ext>
            </c:extLst>
          </c:dPt>
          <c:dPt>
            <c:idx val="10"/>
            <c:spPr>
              <a:solidFill>
                <a:schemeClr val="accent5">
                  <a:lumMod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15-F25C-4C19-83AB-4D27DEEDD378}"/>
              </c:ext>
            </c:extLst>
          </c:dPt>
          <c:dPt>
            <c:idx val="11"/>
            <c:spPr>
              <a:solidFill>
                <a:schemeClr val="accent6">
                  <a:lumMod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17-F25C-4C19-83AB-4D27DEEDD378}"/>
              </c:ext>
            </c:extLst>
          </c:dPt>
          <c:dPt>
            <c:idx val="12"/>
            <c:spPr>
              <a:solidFill>
                <a:schemeClr val="accent1">
                  <a:lumMod val="80000"/>
                  <a:lumOff val="2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19-F25C-4C19-83AB-4D27DEEDD378}"/>
              </c:ext>
            </c:extLst>
          </c:dPt>
          <c:dPt>
            <c:idx val="13"/>
            <c:spPr>
              <a:solidFill>
                <a:schemeClr val="accent2">
                  <a:lumMod val="80000"/>
                  <a:lumOff val="2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1B-F25C-4C19-83AB-4D27DEEDD378}"/>
              </c:ext>
            </c:extLst>
          </c:dPt>
          <c:dPt>
            <c:idx val="14"/>
            <c:spPr>
              <a:solidFill>
                <a:schemeClr val="accent3">
                  <a:lumMod val="80000"/>
                  <a:lumOff val="2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1D-F25C-4C19-83AB-4D27DEEDD378}"/>
              </c:ext>
            </c:extLst>
          </c:dPt>
          <c:dPt>
            <c:idx val="15"/>
            <c:spPr>
              <a:solidFill>
                <a:schemeClr val="accent4">
                  <a:lumMod val="80000"/>
                  <a:lumOff val="2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1F-F25C-4C19-83AB-4D27DEEDD378}"/>
              </c:ext>
            </c:extLst>
          </c:dPt>
          <c:dPt>
            <c:idx val="16"/>
            <c:spPr>
              <a:solidFill>
                <a:schemeClr val="accent5">
                  <a:lumMod val="80000"/>
                  <a:lumOff val="2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21-F25C-4C19-83AB-4D27DEEDD378}"/>
              </c:ext>
            </c:extLst>
          </c:dPt>
          <c:dPt>
            <c:idx val="17"/>
            <c:spPr>
              <a:solidFill>
                <a:schemeClr val="accent6">
                  <a:lumMod val="80000"/>
                  <a:lumOff val="2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23-F25C-4C19-83AB-4D27DEEDD378}"/>
              </c:ext>
            </c:extLst>
          </c:dPt>
          <c:dPt>
            <c:idx val="18"/>
            <c:spPr>
              <a:solidFill>
                <a:schemeClr val="accent1">
                  <a:lumMod val="8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25-F25C-4C19-83AB-4D27DEEDD378}"/>
              </c:ext>
            </c:extLst>
          </c:dPt>
          <c:dPt>
            <c:idx val="19"/>
            <c:spPr>
              <a:solidFill>
                <a:schemeClr val="accent2">
                  <a:lumMod val="8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27-DB18-4490-90EB-4E3C2D4A01A5}"/>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zh-CN"/>
              </a:p>
            </c:txPr>
            <c:dLblPos val="bestFit"/>
            <c:showVal val="1"/>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Sheet1!$A$2:$A$21</c:f>
              <c:strCache>
                <c:ptCount val="20"/>
                <c:pt idx="0">
                  <c:v>新加坡</c:v>
                </c:pt>
                <c:pt idx="1">
                  <c:v>香港</c:v>
                </c:pt>
                <c:pt idx="2">
                  <c:v>巴哈马</c:v>
                </c:pt>
                <c:pt idx="3">
                  <c:v>土耳其</c:v>
                </c:pt>
                <c:pt idx="4">
                  <c:v>英国</c:v>
                </c:pt>
                <c:pt idx="5">
                  <c:v>印度</c:v>
                </c:pt>
                <c:pt idx="6">
                  <c:v>马耳他</c:v>
                </c:pt>
                <c:pt idx="7">
                  <c:v>挪威</c:v>
                </c:pt>
                <c:pt idx="8">
                  <c:v>马绍尔群岛</c:v>
                </c:pt>
                <c:pt idx="9">
                  <c:v>台湾</c:v>
                </c:pt>
                <c:pt idx="10">
                  <c:v>德国</c:v>
                </c:pt>
                <c:pt idx="11">
                  <c:v>法国</c:v>
                </c:pt>
                <c:pt idx="12">
                  <c:v>印尼</c:v>
                </c:pt>
                <c:pt idx="13">
                  <c:v>尼日利亚</c:v>
                </c:pt>
                <c:pt idx="14">
                  <c:v>丹麦</c:v>
                </c:pt>
                <c:pt idx="15">
                  <c:v>越南</c:v>
                </c:pt>
                <c:pt idx="16">
                  <c:v>美国</c:v>
                </c:pt>
                <c:pt idx="17">
                  <c:v>日本</c:v>
                </c:pt>
                <c:pt idx="18">
                  <c:v>韩国</c:v>
                </c:pt>
                <c:pt idx="19">
                  <c:v>中国大陆</c:v>
                </c:pt>
              </c:strCache>
            </c:strRef>
          </c:cat>
          <c:val>
            <c:numRef>
              <c:f>Sheet1!$B$2:$B$21</c:f>
              <c:numCache>
                <c:formatCode>General</c:formatCode>
                <c:ptCount val="20"/>
                <c:pt idx="0">
                  <c:v>2</c:v>
                </c:pt>
                <c:pt idx="1">
                  <c:v>5</c:v>
                </c:pt>
                <c:pt idx="2">
                  <c:v>1</c:v>
                </c:pt>
                <c:pt idx="3">
                  <c:v>1</c:v>
                </c:pt>
                <c:pt idx="4">
                  <c:v>1</c:v>
                </c:pt>
                <c:pt idx="5">
                  <c:v>2</c:v>
                </c:pt>
                <c:pt idx="6">
                  <c:v>1</c:v>
                </c:pt>
                <c:pt idx="7">
                  <c:v>2</c:v>
                </c:pt>
                <c:pt idx="8">
                  <c:v>2</c:v>
                </c:pt>
                <c:pt idx="9">
                  <c:v>1</c:v>
                </c:pt>
                <c:pt idx="10">
                  <c:v>1</c:v>
                </c:pt>
                <c:pt idx="11">
                  <c:v>1</c:v>
                </c:pt>
                <c:pt idx="13">
                  <c:v>1</c:v>
                </c:pt>
                <c:pt idx="14">
                  <c:v>1</c:v>
                </c:pt>
                <c:pt idx="15">
                  <c:v>1</c:v>
                </c:pt>
                <c:pt idx="16">
                  <c:v>2</c:v>
                </c:pt>
                <c:pt idx="17">
                  <c:v>3</c:v>
                </c:pt>
                <c:pt idx="18">
                  <c:v>1</c:v>
                </c:pt>
                <c:pt idx="19">
                  <c:v>42</c:v>
                </c:pt>
              </c:numCache>
            </c:numRef>
          </c:val>
          <c:extLst xmlns:c16r2="http://schemas.microsoft.com/office/drawing/2015/06/chart">
            <c:ext xmlns:c16="http://schemas.microsoft.com/office/drawing/2014/chart" uri="{C3380CC4-5D6E-409C-BE32-E72D297353CC}">
              <c16:uniqueId val="{00000000-8992-46D1-AE3D-BF098843181D}"/>
            </c:ext>
          </c:extLst>
        </c:ser>
        <c:dLbls>
          <c:showVal val="1"/>
        </c:dLbls>
        <c:firstSliceAng val="0"/>
      </c:pieChart>
      <c:spPr>
        <a:noFill/>
        <a:ln>
          <a:noFill/>
        </a:ln>
        <a:effectLst/>
      </c:spPr>
    </c:plotArea>
    <c:legend>
      <c:legendPos val="b"/>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legend>
    <c:plotVisOnly val="1"/>
    <c:dispBlanksAs val="zero"/>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zh-CN"/>
    </a:p>
  </c:txPr>
  <c:externalData r:id="rId1"/>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a:extLst>
              <a:ext uri="{FF2B5EF4-FFF2-40B4-BE49-F238E27FC236}">
                <a16:creationId xmlns="" xmlns:a16="http://schemas.microsoft.com/office/drawing/2014/main" id="{B485625E-2FA7-4052-B628-4C955B1DF02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a:extLst>
              <a:ext uri="{FF2B5EF4-FFF2-40B4-BE49-F238E27FC236}">
                <a16:creationId xmlns="" xmlns:a16="http://schemas.microsoft.com/office/drawing/2014/main" id="{1C3A2ED1-CB15-4EDE-BA5A-F9BB236915D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72EBAD4-58B5-4819-A4EF-7350139B97BB}" type="datetimeFigureOut">
              <a:rPr lang="zh-CN" altLang="en-US" smtClean="0"/>
              <a:pPr/>
              <a:t>2019/9/29</a:t>
            </a:fld>
            <a:endParaRPr lang="zh-CN" altLang="en-US"/>
          </a:p>
        </p:txBody>
      </p:sp>
      <p:sp>
        <p:nvSpPr>
          <p:cNvPr id="4" name="页脚占位符 3">
            <a:extLst>
              <a:ext uri="{FF2B5EF4-FFF2-40B4-BE49-F238E27FC236}">
                <a16:creationId xmlns="" xmlns:a16="http://schemas.microsoft.com/office/drawing/2014/main" id="{D5E52EC8-3B35-4C37-B21F-7E1E20423D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a:extLst>
              <a:ext uri="{FF2B5EF4-FFF2-40B4-BE49-F238E27FC236}">
                <a16:creationId xmlns="" xmlns:a16="http://schemas.microsoft.com/office/drawing/2014/main" id="{9154AC8C-2DD7-4B33-8183-62427E4AB68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F22860-9BC1-4112-A350-A5B662F17D98}" type="slidenum">
              <a:rPr lang="zh-CN" altLang="en-US" smtClean="0"/>
              <a:pPr/>
              <a:t>‹#›</a:t>
            </a:fld>
            <a:endParaRPr lang="zh-CN" altLang="en-US"/>
          </a:p>
        </p:txBody>
      </p:sp>
    </p:spTree>
    <p:extLst>
      <p:ext uri="{BB962C8B-B14F-4D97-AF65-F5344CB8AC3E}">
        <p14:creationId xmlns="" xmlns:p14="http://schemas.microsoft.com/office/powerpoint/2010/main" val="236580718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46404" y="758952"/>
            <a:ext cx="7063740" cy="4041648"/>
          </a:xfrm>
        </p:spPr>
        <p:txBody>
          <a:bodyPr anchor="b">
            <a:normAutofit/>
          </a:bodyPr>
          <a:lstStyle>
            <a:lvl1pPr algn="l">
              <a:lnSpc>
                <a:spcPct val="85000"/>
              </a:lnSpc>
              <a:defRPr sz="6600" baseline="0">
                <a:solidFill>
                  <a:schemeClr val="tx1"/>
                </a:solidFill>
              </a:defRPr>
            </a:lvl1pPr>
          </a:lstStyle>
          <a:p>
            <a:r>
              <a:rPr lang="zh-CN" altLang="en-US"/>
              <a:t>单击此处编辑母版标题样式</a:t>
            </a:r>
            <a:endParaRPr lang="en-US" dirty="0"/>
          </a:p>
        </p:txBody>
      </p:sp>
      <p:sp>
        <p:nvSpPr>
          <p:cNvPr id="3" name="Subtitle 2"/>
          <p:cNvSpPr>
            <a:spLocks noGrp="1"/>
          </p:cNvSpPr>
          <p:nvPr>
            <p:ph type="subTitle" idx="1"/>
          </p:nvPr>
        </p:nvSpPr>
        <p:spPr>
          <a:xfrm>
            <a:off x="946404" y="4800600"/>
            <a:ext cx="7063740" cy="1691640"/>
          </a:xfrm>
        </p:spPr>
        <p:txBody>
          <a:bodyPr>
            <a:normAutofit/>
          </a:bodyPr>
          <a:lstStyle>
            <a:lvl1pPr marL="0" indent="0" algn="l">
              <a:buNone/>
              <a:defRPr sz="2000" baseline="0">
                <a:solidFill>
                  <a:schemeClr val="tx1">
                    <a:lumMod val="8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CN" altLang="en-US"/>
              <a:t>单击此处编辑母版副标题样式</a:t>
            </a:r>
            <a:endParaRPr lang="en-US" dirty="0"/>
          </a:p>
        </p:txBody>
      </p:sp>
      <p:sp>
        <p:nvSpPr>
          <p:cNvPr id="7" name="Rectangle 6"/>
          <p:cNvSpPr/>
          <p:nvPr/>
        </p:nvSpPr>
        <p:spPr>
          <a:xfrm>
            <a:off x="0" y="0"/>
            <a:ext cx="3429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Date Placeholder 7"/>
          <p:cNvSpPr>
            <a:spLocks noGrp="1"/>
          </p:cNvSpPr>
          <p:nvPr>
            <p:ph type="dt" sz="half" idx="10"/>
          </p:nvPr>
        </p:nvSpPr>
        <p:spPr/>
        <p:txBody>
          <a:bodyPr/>
          <a:lstStyle>
            <a:lvl1pPr>
              <a:defRPr>
                <a:solidFill>
                  <a:schemeClr val="bg2">
                    <a:lumMod val="20000"/>
                    <a:lumOff val="80000"/>
                  </a:schemeClr>
                </a:solidFill>
              </a:defRPr>
            </a:lvl1pPr>
          </a:lstStyle>
          <a:p>
            <a:fld id="{DEC6686E-D3F8-4364-889A-B69F502D9F60}" type="datetimeFigureOut">
              <a:rPr lang="zh-CN" altLang="en-US" smtClean="0"/>
              <a:pPr/>
              <a:t>2019/9/29</a:t>
            </a:fld>
            <a:endParaRPr lang="zh-CN" altLang="en-US"/>
          </a:p>
        </p:txBody>
      </p:sp>
      <p:sp>
        <p:nvSpPr>
          <p:cNvPr id="9" name="Footer Placeholder 8"/>
          <p:cNvSpPr>
            <a:spLocks noGrp="1"/>
          </p:cNvSpPr>
          <p:nvPr>
            <p:ph type="ftr" sz="quarter" idx="11"/>
          </p:nvPr>
        </p:nvSpPr>
        <p:spPr/>
        <p:txBody>
          <a:bodyPr/>
          <a:lstStyle>
            <a:lvl1pPr>
              <a:defRPr>
                <a:solidFill>
                  <a:schemeClr val="bg2">
                    <a:lumMod val="20000"/>
                    <a:lumOff val="80000"/>
                  </a:schemeClr>
                </a:solidFill>
              </a:defRPr>
            </a:lvl1pPr>
          </a:lstStyle>
          <a:p>
            <a:endParaRPr lang="zh-CN" altLang="en-US"/>
          </a:p>
        </p:txBody>
      </p:sp>
      <p:sp>
        <p:nvSpPr>
          <p:cNvPr id="10" name="Slide Number Placeholder 9"/>
          <p:cNvSpPr>
            <a:spLocks noGrp="1"/>
          </p:cNvSpPr>
          <p:nvPr>
            <p:ph type="sldNum" sz="quarter" idx="12"/>
          </p:nvPr>
        </p:nvSpPr>
        <p:spPr/>
        <p:txBody>
          <a:bodyPr/>
          <a:lstStyle>
            <a:lvl1pPr>
              <a:defRPr>
                <a:solidFill>
                  <a:schemeClr val="bg2">
                    <a:lumMod val="60000"/>
                    <a:lumOff val="40000"/>
                  </a:schemeClr>
                </a:solidFill>
              </a:defRPr>
            </a:lvl1pPr>
          </a:lstStyle>
          <a:p>
            <a:fld id="{E508D098-456C-4BEA-8CB1-212F9F45F604}" type="slidenum">
              <a:rPr lang="zh-CN" altLang="en-US" smtClean="0"/>
              <a:pPr/>
              <a:t>‹#›</a:t>
            </a:fld>
            <a:endParaRPr lang="zh-CN" altLang="en-US"/>
          </a:p>
        </p:txBody>
      </p:sp>
    </p:spTree>
    <p:extLst>
      <p:ext uri="{BB962C8B-B14F-4D97-AF65-F5344CB8AC3E}">
        <p14:creationId xmlns="" xmlns:p14="http://schemas.microsoft.com/office/powerpoint/2010/main" val="233919258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DEC6686E-D3F8-4364-889A-B69F502D9F60}" type="datetimeFigureOut">
              <a:rPr lang="zh-CN" altLang="en-US" smtClean="0"/>
              <a:pPr/>
              <a:t>2019/9/29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508D098-456C-4BEA-8CB1-212F9F45F604}" type="slidenum">
              <a:rPr lang="zh-CN" altLang="en-US" smtClean="0"/>
              <a:pPr/>
              <a:t>‹#›</a:t>
            </a:fld>
            <a:endParaRPr lang="zh-CN" altLang="en-US"/>
          </a:p>
        </p:txBody>
      </p:sp>
    </p:spTree>
    <p:extLst>
      <p:ext uri="{BB962C8B-B14F-4D97-AF65-F5344CB8AC3E}">
        <p14:creationId xmlns="" xmlns:p14="http://schemas.microsoft.com/office/powerpoint/2010/main" val="3182427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6525" y="381000"/>
            <a:ext cx="1857375" cy="5897562"/>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571500" y="381000"/>
            <a:ext cx="5800725" cy="5897562"/>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DEC6686E-D3F8-4364-889A-B69F502D9F60}" type="datetimeFigureOut">
              <a:rPr lang="zh-CN" altLang="en-US" smtClean="0"/>
              <a:pPr/>
              <a:t>2019/9/29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508D098-456C-4BEA-8CB1-212F9F45F604}" type="slidenum">
              <a:rPr lang="zh-CN" altLang="en-US" smtClean="0"/>
              <a:pPr/>
              <a:t>‹#›</a:t>
            </a:fld>
            <a:endParaRPr lang="zh-CN" altLang="en-US"/>
          </a:p>
        </p:txBody>
      </p:sp>
    </p:spTree>
    <p:extLst>
      <p:ext uri="{BB962C8B-B14F-4D97-AF65-F5344CB8AC3E}">
        <p14:creationId xmlns="" xmlns:p14="http://schemas.microsoft.com/office/powerpoint/2010/main" val="2313122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DEC6686E-D3F8-4364-889A-B69F502D9F60}" type="datetimeFigureOut">
              <a:rPr lang="zh-CN" altLang="en-US" smtClean="0"/>
              <a:pPr/>
              <a:t>2019/9/29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508D098-456C-4BEA-8CB1-212F9F45F604}" type="slidenum">
              <a:rPr lang="zh-CN" altLang="en-US" smtClean="0"/>
              <a:pPr/>
              <a:t>‹#›</a:t>
            </a:fld>
            <a:endParaRPr lang="zh-CN" altLang="en-US"/>
          </a:p>
        </p:txBody>
      </p:sp>
    </p:spTree>
    <p:extLst>
      <p:ext uri="{BB962C8B-B14F-4D97-AF65-F5344CB8AC3E}">
        <p14:creationId xmlns="" xmlns:p14="http://schemas.microsoft.com/office/powerpoint/2010/main" val="2320958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46404" y="758952"/>
            <a:ext cx="7063740" cy="4041648"/>
          </a:xfrm>
        </p:spPr>
        <p:txBody>
          <a:bodyPr anchor="b">
            <a:normAutofit/>
          </a:bodyPr>
          <a:lstStyle>
            <a:lvl1pPr>
              <a:lnSpc>
                <a:spcPct val="85000"/>
              </a:lnSpc>
              <a:defRPr sz="6600" b="0"/>
            </a:lvl1pPr>
          </a:lstStyle>
          <a:p>
            <a:r>
              <a:rPr lang="zh-CN" altLang="en-US"/>
              <a:t>单击此处编辑母版标题样式</a:t>
            </a:r>
            <a:endParaRPr lang="en-US" dirty="0"/>
          </a:p>
        </p:txBody>
      </p:sp>
      <p:sp>
        <p:nvSpPr>
          <p:cNvPr id="3" name="Text Placeholder 2"/>
          <p:cNvSpPr>
            <a:spLocks noGrp="1"/>
          </p:cNvSpPr>
          <p:nvPr>
            <p:ph type="body" idx="1"/>
          </p:nvPr>
        </p:nvSpPr>
        <p:spPr>
          <a:xfrm>
            <a:off x="946404" y="4800600"/>
            <a:ext cx="7063740" cy="1691640"/>
          </a:xfrm>
        </p:spPr>
        <p:txBody>
          <a:bodyPr anchor="t">
            <a:normAutofit/>
          </a:bodyPr>
          <a:lstStyle>
            <a:lvl1pPr marL="0" indent="0">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DEC6686E-D3F8-4364-889A-B69F502D9F60}" type="datetimeFigureOut">
              <a:rPr lang="zh-CN" altLang="en-US" smtClean="0"/>
              <a:pPr/>
              <a:t>2019/9/29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508D098-456C-4BEA-8CB1-212F9F45F604}" type="slidenum">
              <a:rPr lang="zh-CN" altLang="en-US" smtClean="0"/>
              <a:pPr/>
              <a:t>‹#›</a:t>
            </a:fld>
            <a:endParaRPr lang="zh-CN" altLang="en-US"/>
          </a:p>
        </p:txBody>
      </p:sp>
      <p:sp>
        <p:nvSpPr>
          <p:cNvPr id="7" name="Rectangle 6"/>
          <p:cNvSpPr/>
          <p:nvPr/>
        </p:nvSpPr>
        <p:spPr>
          <a:xfrm>
            <a:off x="0" y="0"/>
            <a:ext cx="3429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 xmlns:p14="http://schemas.microsoft.com/office/powerpoint/2010/main" val="2235056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946404" y="1828801"/>
            <a:ext cx="336042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4594860" y="1828801"/>
            <a:ext cx="336042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DEC6686E-D3F8-4364-889A-B69F502D9F60}" type="datetimeFigureOut">
              <a:rPr lang="zh-CN" altLang="en-US" smtClean="0"/>
              <a:pPr/>
              <a:t>2019/9/29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E508D098-456C-4BEA-8CB1-212F9F45F604}" type="slidenum">
              <a:rPr lang="zh-CN" altLang="en-US" smtClean="0"/>
              <a:pPr/>
              <a:t>‹#›</a:t>
            </a:fld>
            <a:endParaRPr lang="zh-CN" altLang="en-US"/>
          </a:p>
        </p:txBody>
      </p:sp>
    </p:spTree>
    <p:extLst>
      <p:ext uri="{BB962C8B-B14F-4D97-AF65-F5344CB8AC3E}">
        <p14:creationId xmlns="" xmlns:p14="http://schemas.microsoft.com/office/powerpoint/2010/main" val="843942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946404" y="1717185"/>
            <a:ext cx="3360420" cy="731520"/>
          </a:xfrm>
        </p:spPr>
        <p:txBody>
          <a:bodyPr anchor="b">
            <a:normAutofit/>
          </a:bodyPr>
          <a:lstStyle>
            <a:lvl1pPr marL="0" indent="0">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946404" y="2507550"/>
            <a:ext cx="336042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11" name="Text Placeholder 10"/>
          <p:cNvSpPr>
            <a:spLocks noGrp="1"/>
          </p:cNvSpPr>
          <p:nvPr>
            <p:ph type="body" sz="quarter" idx="13"/>
          </p:nvPr>
        </p:nvSpPr>
        <p:spPr>
          <a:xfrm>
            <a:off x="4599432" y="1717185"/>
            <a:ext cx="3364992" cy="731520"/>
          </a:xfrm>
        </p:spPr>
        <p:txBody>
          <a:bodyPr anchor="b">
            <a:normAutofit/>
          </a:bodyPr>
          <a:lstStyle>
            <a:lvl1pPr marL="0" indent="0">
              <a:buFontTx/>
              <a:buNone/>
              <a:defRPr lang="en-US" sz="1800" b="0" kern="1200" spc="10" baseline="0" dirty="0">
                <a:solidFill>
                  <a:schemeClr val="tx2"/>
                </a:solidFill>
                <a:latin typeface="+mn-lt"/>
                <a:ea typeface="+mn-ea"/>
                <a:cs typeface="+mn-cs"/>
              </a:defRPr>
            </a:lvl1pPr>
          </a:lstStyle>
          <a:p>
            <a:pPr marL="0" lvl="0" indent="0" algn="l" defTabSz="914400" rtl="0" eaLnBrk="1" latinLnBrk="0" hangingPunct="1">
              <a:lnSpc>
                <a:spcPct val="95000"/>
              </a:lnSpc>
              <a:spcBef>
                <a:spcPts val="0"/>
              </a:spcBef>
              <a:spcAft>
                <a:spcPts val="200"/>
              </a:spcAft>
              <a:buClr>
                <a:schemeClr val="accent1"/>
              </a:buClr>
              <a:buSzPct val="80000"/>
              <a:buNone/>
            </a:pPr>
            <a:r>
              <a:rPr lang="zh-CN" altLang="en-US"/>
              <a:t>单击此处编辑母版文本样式</a:t>
            </a:r>
          </a:p>
        </p:txBody>
      </p:sp>
      <p:sp>
        <p:nvSpPr>
          <p:cNvPr id="6" name="Content Placeholder 5"/>
          <p:cNvSpPr>
            <a:spLocks noGrp="1"/>
          </p:cNvSpPr>
          <p:nvPr>
            <p:ph sz="quarter" idx="4"/>
          </p:nvPr>
        </p:nvSpPr>
        <p:spPr>
          <a:xfrm>
            <a:off x="4594860" y="2507550"/>
            <a:ext cx="336042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DEC6686E-D3F8-4364-889A-B69F502D9F60}" type="datetimeFigureOut">
              <a:rPr lang="zh-CN" altLang="en-US" smtClean="0"/>
              <a:pPr/>
              <a:t>2019/9/29</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E508D098-456C-4BEA-8CB1-212F9F45F604}" type="slidenum">
              <a:rPr lang="zh-CN" altLang="en-US" smtClean="0"/>
              <a:pPr/>
              <a:t>‹#›</a:t>
            </a:fld>
            <a:endParaRPr lang="zh-CN" altLang="en-US"/>
          </a:p>
        </p:txBody>
      </p:sp>
    </p:spTree>
    <p:extLst>
      <p:ext uri="{BB962C8B-B14F-4D97-AF65-F5344CB8AC3E}">
        <p14:creationId xmlns="" xmlns:p14="http://schemas.microsoft.com/office/powerpoint/2010/main" val="2252954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DEC6686E-D3F8-4364-889A-B69F502D9F60}" type="datetimeFigureOut">
              <a:rPr lang="zh-CN" altLang="en-US" smtClean="0"/>
              <a:pPr/>
              <a:t>2019/9/29</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E508D098-456C-4BEA-8CB1-212F9F45F604}" type="slidenum">
              <a:rPr lang="zh-CN" altLang="en-US" smtClean="0"/>
              <a:pPr/>
              <a:t>‹#›</a:t>
            </a:fld>
            <a:endParaRPr lang="zh-CN" altLang="en-US"/>
          </a:p>
        </p:txBody>
      </p:sp>
    </p:spTree>
    <p:extLst>
      <p:ext uri="{BB962C8B-B14F-4D97-AF65-F5344CB8AC3E}">
        <p14:creationId xmlns="" xmlns:p14="http://schemas.microsoft.com/office/powerpoint/2010/main" val="1190434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C6686E-D3F8-4364-889A-B69F502D9F60}" type="datetimeFigureOut">
              <a:rPr lang="zh-CN" altLang="en-US" smtClean="0"/>
              <a:pPr/>
              <a:t>2019/9/29</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E508D098-456C-4BEA-8CB1-212F9F45F604}" type="slidenum">
              <a:rPr lang="zh-CN" altLang="en-US" smtClean="0"/>
              <a:pPr/>
              <a:t>‹#›</a:t>
            </a:fld>
            <a:endParaRPr lang="zh-CN" altLang="en-US"/>
          </a:p>
        </p:txBody>
      </p:sp>
    </p:spTree>
    <p:extLst>
      <p:ext uri="{BB962C8B-B14F-4D97-AF65-F5344CB8AC3E}">
        <p14:creationId xmlns="" xmlns:p14="http://schemas.microsoft.com/office/powerpoint/2010/main" val="3408481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400300" cy="1600197"/>
          </a:xfrm>
        </p:spPr>
        <p:txBody>
          <a:bodyPr anchor="b">
            <a:normAutofit/>
          </a:bodyPr>
          <a:lstStyle>
            <a:lvl1pPr>
              <a:defRPr sz="2800" b="0" baseline="0"/>
            </a:lvl1pPr>
          </a:lstStyle>
          <a:p>
            <a:r>
              <a:rPr lang="zh-CN" altLang="en-US"/>
              <a:t>单击此处编辑母版标题样式</a:t>
            </a:r>
            <a:endParaRPr lang="en-US" dirty="0"/>
          </a:p>
        </p:txBody>
      </p:sp>
      <p:sp>
        <p:nvSpPr>
          <p:cNvPr id="3" name="Content Placeholder 2"/>
          <p:cNvSpPr>
            <a:spLocks noGrp="1"/>
          </p:cNvSpPr>
          <p:nvPr>
            <p:ph idx="1"/>
          </p:nvPr>
        </p:nvSpPr>
        <p:spPr>
          <a:xfrm>
            <a:off x="3378200" y="685800"/>
            <a:ext cx="4559300" cy="5486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630936" y="2099735"/>
            <a:ext cx="24003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DEC6686E-D3F8-4364-889A-B69F502D9F60}" type="datetimeFigureOut">
              <a:rPr lang="zh-CN" altLang="en-US" smtClean="0"/>
              <a:pPr/>
              <a:t>2019/9/29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E508D098-456C-4BEA-8CB1-212F9F45F604}" type="slidenum">
              <a:rPr lang="zh-CN" altLang="en-US" smtClean="0"/>
              <a:pPr/>
              <a:t>‹#›</a:t>
            </a:fld>
            <a:endParaRPr lang="zh-CN" altLang="en-US"/>
          </a:p>
        </p:txBody>
      </p:sp>
    </p:spTree>
    <p:extLst>
      <p:ext uri="{BB962C8B-B14F-4D97-AF65-F5344CB8AC3E}">
        <p14:creationId xmlns="" xmlns:p14="http://schemas.microsoft.com/office/powerpoint/2010/main" val="4247562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8" name="Rectangle 7"/>
          <p:cNvSpPr/>
          <p:nvPr/>
        </p:nvSpPr>
        <p:spPr>
          <a:xfrm>
            <a:off x="0" y="5105400"/>
            <a:ext cx="846963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5800" y="5257800"/>
            <a:ext cx="7486650" cy="914400"/>
          </a:xfrm>
        </p:spPr>
        <p:txBody>
          <a:bodyPr anchor="b">
            <a:normAutofit/>
          </a:bodyPr>
          <a:lstStyle>
            <a:lvl1pPr>
              <a:defRPr sz="2800" b="0">
                <a:solidFill>
                  <a:schemeClr val="bg1"/>
                </a:solidFill>
              </a:defRPr>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0" y="1"/>
            <a:ext cx="8469630" cy="5128923"/>
          </a:xfrm>
          <a:blipFill>
            <a:blip r:embed="rId2"/>
            <a:stretch>
              <a:fillRect/>
            </a:stretch>
          </a:blip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85800" y="6108590"/>
            <a:ext cx="748665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DEC6686E-D3F8-4364-889A-B69F502D9F60}" type="datetimeFigureOut">
              <a:rPr lang="zh-CN" altLang="en-US" smtClean="0"/>
              <a:pPr/>
              <a:t>2019/9/29</a:t>
            </a:fld>
            <a:endParaRPr lang="zh-CN" alt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08D098-456C-4BEA-8CB1-212F9F45F604}" type="slidenum">
              <a:rPr lang="zh-CN" altLang="en-US" smtClean="0"/>
              <a:pPr/>
              <a:t>‹#›</a:t>
            </a:fld>
            <a:endParaRPr lang="zh-CN" altLang="en-US"/>
          </a:p>
        </p:txBody>
      </p:sp>
    </p:spTree>
    <p:extLst>
      <p:ext uri="{BB962C8B-B14F-4D97-AF65-F5344CB8AC3E}">
        <p14:creationId xmlns="" xmlns:p14="http://schemas.microsoft.com/office/powerpoint/2010/main" val="3184803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8418195" y="0"/>
            <a:ext cx="73152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946404" y="365760"/>
            <a:ext cx="7269480" cy="1325562"/>
          </a:xfrm>
          <a:prstGeom prst="rect">
            <a:avLst/>
          </a:prstGeom>
        </p:spPr>
        <p:txBody>
          <a:bodyPr vert="horz" lIns="91440" tIns="45720" rIns="91440" bIns="45720" rtlCol="0" anchor="b">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946404" y="1828801"/>
            <a:ext cx="6446520" cy="4351337"/>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rot="16200000">
            <a:off x="7831456" y="1044178"/>
            <a:ext cx="1904999" cy="273844"/>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DEC6686E-D3F8-4364-889A-B69F502D9F60}" type="datetimeFigureOut">
              <a:rPr lang="zh-CN" altLang="en-US" smtClean="0"/>
              <a:pPr/>
              <a:t>2019/9/29</a:t>
            </a:fld>
            <a:endParaRPr lang="zh-CN" altLang="en-US"/>
          </a:p>
        </p:txBody>
      </p:sp>
      <p:sp>
        <p:nvSpPr>
          <p:cNvPr id="5" name="Footer Placeholder 4"/>
          <p:cNvSpPr>
            <a:spLocks noGrp="1"/>
          </p:cNvSpPr>
          <p:nvPr>
            <p:ph type="ftr" sz="quarter" idx="3"/>
          </p:nvPr>
        </p:nvSpPr>
        <p:spPr>
          <a:xfrm rot="16200000">
            <a:off x="6993255" y="4092178"/>
            <a:ext cx="3581400" cy="273844"/>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zh-CN" altLang="en-US"/>
          </a:p>
        </p:txBody>
      </p:sp>
      <p:sp>
        <p:nvSpPr>
          <p:cNvPr id="6" name="Slide Number Placeholder 5"/>
          <p:cNvSpPr>
            <a:spLocks noGrp="1"/>
          </p:cNvSpPr>
          <p:nvPr>
            <p:ph type="sldNum" sz="quarter" idx="4"/>
          </p:nvPr>
        </p:nvSpPr>
        <p:spPr>
          <a:xfrm>
            <a:off x="8441055" y="6172201"/>
            <a:ext cx="685800" cy="593725"/>
          </a:xfrm>
          <a:prstGeom prst="rect">
            <a:avLst/>
          </a:prstGeom>
        </p:spPr>
        <p:txBody>
          <a:bodyPr vert="horz" lIns="27432" tIns="45720" rIns="27432" bIns="45720" rtlCol="0" anchor="ctr">
            <a:normAutofit/>
          </a:bodyPr>
          <a:lstStyle>
            <a:lvl1pPr algn="ctr">
              <a:defRPr sz="3200">
                <a:solidFill>
                  <a:schemeClr val="tx2">
                    <a:lumMod val="60000"/>
                    <a:lumOff val="40000"/>
                  </a:schemeClr>
                </a:solidFill>
              </a:defRPr>
            </a:lvl1pPr>
          </a:lstStyle>
          <a:p>
            <a:fld id="{E508D098-456C-4BEA-8CB1-212F9F45F604}" type="slidenum">
              <a:rPr lang="zh-CN" altLang="en-US" smtClean="0"/>
              <a:pPr/>
              <a:t>‹#›</a:t>
            </a:fld>
            <a:endParaRPr lang="zh-CN" altLang="en-US"/>
          </a:p>
        </p:txBody>
      </p:sp>
    </p:spTree>
    <p:extLst>
      <p:ext uri="{BB962C8B-B14F-4D97-AF65-F5344CB8AC3E}">
        <p14:creationId xmlns="" xmlns:p14="http://schemas.microsoft.com/office/powerpoint/2010/main" val="1850198746"/>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914400" rtl="0" eaLnBrk="1" latinLnBrk="0" hangingPunct="1">
        <a:lnSpc>
          <a:spcPct val="90000"/>
        </a:lnSpc>
        <a:spcBef>
          <a:spcPct val="0"/>
        </a:spcBef>
        <a:buNone/>
        <a:defRPr sz="40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a:extLst>
              <a:ext uri="{FF2B5EF4-FFF2-40B4-BE49-F238E27FC236}">
                <a16:creationId xmlns="" xmlns:a16="http://schemas.microsoft.com/office/drawing/2014/main" id="{8608B7B8-FB42-4010-AB35-24D21EAFB7B3}"/>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485774" y="1131571"/>
            <a:ext cx="921260" cy="953264"/>
          </a:xfrm>
          <a:prstGeom prst="rect">
            <a:avLst/>
          </a:prstGeom>
        </p:spPr>
      </p:pic>
      <p:sp>
        <p:nvSpPr>
          <p:cNvPr id="12" name="标题 1">
            <a:extLst>
              <a:ext uri="{FF2B5EF4-FFF2-40B4-BE49-F238E27FC236}">
                <a16:creationId xmlns="" xmlns:a16="http://schemas.microsoft.com/office/drawing/2014/main" id="{77B6BD9E-8A53-4A37-9952-73756347E175}"/>
              </a:ext>
            </a:extLst>
          </p:cNvPr>
          <p:cNvSpPr>
            <a:spLocks noGrp="1"/>
          </p:cNvSpPr>
          <p:nvPr/>
        </p:nvSpPr>
        <p:spPr>
          <a:xfrm>
            <a:off x="1725809" y="1279017"/>
            <a:ext cx="7063740" cy="2321433"/>
          </a:xfrm>
          <a:prstGeom prst="rect">
            <a:avLst/>
          </a:prstGeom>
        </p:spPr>
        <p:txBody>
          <a:bodyPr vert="horz" lIns="68580" tIns="34290" rIns="68580" bIns="34290" rtlCol="0" anchor="b">
            <a:normAutofit/>
          </a:bodyPr>
          <a:lstStyle>
            <a:lvl1pPr algn="l" defTabSz="914400" rtl="0" eaLnBrk="1" latinLnBrk="0" hangingPunct="1">
              <a:lnSpc>
                <a:spcPct val="85000"/>
              </a:lnSpc>
              <a:spcBef>
                <a:spcPct val="0"/>
              </a:spcBef>
              <a:buNone/>
              <a:defRPr sz="7200" kern="1200" spc="-50" baseline="0">
                <a:solidFill>
                  <a:schemeClr val="tx1"/>
                </a:solidFill>
                <a:latin typeface="+mj-lt"/>
                <a:ea typeface="+mj-ea"/>
                <a:cs typeface="+mj-cs"/>
              </a:defRPr>
            </a:lvl1pPr>
          </a:lstStyle>
          <a:p>
            <a:r>
              <a:rPr lang="zh-CN" altLang="en-US" sz="3600" b="1" dirty="0" smtClean="0">
                <a:latin typeface="Arial" panose="020B0604020202020204" pitchFamily="34" charset="0"/>
                <a:cs typeface="Arial" panose="020B0604020202020204" pitchFamily="34" charset="0"/>
              </a:rPr>
              <a:t>新时代</a:t>
            </a:r>
            <a:r>
              <a:rPr lang="zh-CN" altLang="zh-CN" sz="3600" b="1" dirty="0" smtClean="0">
                <a:latin typeface="Arial" panose="020B0604020202020204" pitchFamily="34" charset="0"/>
                <a:cs typeface="Arial" panose="020B0604020202020204" pitchFamily="34" charset="0"/>
              </a:rPr>
              <a:t>中国海仲</a:t>
            </a:r>
            <a:r>
              <a:rPr lang="zh-CN" altLang="en-US" sz="3600" b="1" dirty="0" smtClean="0">
                <a:latin typeface="Arial" panose="020B0604020202020204" pitchFamily="34" charset="0"/>
                <a:cs typeface="Arial" panose="020B0604020202020204" pitchFamily="34" charset="0"/>
              </a:rPr>
              <a:t>的新发展</a:t>
            </a:r>
            <a:r>
              <a:rPr lang="zh-CN" altLang="zh-CN" sz="3600" b="1" dirty="0" smtClean="0">
                <a:latin typeface="Arial" panose="020B0604020202020204" pitchFamily="34" charset="0"/>
                <a:cs typeface="Arial" panose="020B0604020202020204" pitchFamily="34" charset="0"/>
              </a:rPr>
              <a:t> </a:t>
            </a:r>
            <a:endParaRPr lang="zh-CN" altLang="en-US" sz="3600" b="1" dirty="0">
              <a:latin typeface="Arial" panose="020B0604020202020204" pitchFamily="34" charset="0"/>
              <a:cs typeface="Arial" panose="020B0604020202020204" pitchFamily="34" charset="0"/>
            </a:endParaRPr>
          </a:p>
        </p:txBody>
      </p:sp>
      <p:sp>
        <p:nvSpPr>
          <p:cNvPr id="13" name="副标题 2">
            <a:extLst>
              <a:ext uri="{FF2B5EF4-FFF2-40B4-BE49-F238E27FC236}">
                <a16:creationId xmlns="" xmlns:a16="http://schemas.microsoft.com/office/drawing/2014/main" id="{38A6C2D5-78FA-40B4-B7AC-1785FA122070}"/>
              </a:ext>
            </a:extLst>
          </p:cNvPr>
          <p:cNvSpPr>
            <a:spLocks noGrp="1"/>
          </p:cNvSpPr>
          <p:nvPr/>
        </p:nvSpPr>
        <p:spPr>
          <a:xfrm>
            <a:off x="1171333" y="4732020"/>
            <a:ext cx="7063740" cy="1268730"/>
          </a:xfrm>
          <a:prstGeom prst="rect">
            <a:avLst/>
          </a:prstGeom>
        </p:spPr>
        <p:txBody>
          <a:bodyPr vert="horz" lIns="68580" tIns="34290" rIns="68580" bIns="34290" rtlCol="0">
            <a:normAutofit/>
          </a:bodyPr>
          <a:lstStyle>
            <a:lvl1pPr marL="0" indent="0" algn="l" defTabSz="914400" rtl="0" eaLnBrk="1" latinLnBrk="0" hangingPunct="1">
              <a:lnSpc>
                <a:spcPct val="95000"/>
              </a:lnSpc>
              <a:spcBef>
                <a:spcPts val="1400"/>
              </a:spcBef>
              <a:spcAft>
                <a:spcPts val="200"/>
              </a:spcAft>
              <a:buClr>
                <a:schemeClr val="accent1"/>
              </a:buClr>
              <a:buSzPct val="80000"/>
              <a:buFont typeface="Arial" pitchFamily="34" charset="0"/>
              <a:buNone/>
              <a:defRPr sz="2200" kern="1200" spc="10" baseline="0">
                <a:solidFill>
                  <a:schemeClr val="tx1">
                    <a:lumMod val="75000"/>
                  </a:schemeClr>
                </a:solidFill>
                <a:latin typeface="+mn-lt"/>
                <a:ea typeface="+mn-ea"/>
                <a:cs typeface="+mn-cs"/>
              </a:defRPr>
            </a:lvl1pPr>
            <a:lvl2pPr marL="457200" indent="0" algn="ctr" defTabSz="914400" rtl="0" eaLnBrk="1" latinLnBrk="0" hangingPunct="1">
              <a:lnSpc>
                <a:spcPct val="90000"/>
              </a:lnSpc>
              <a:spcBef>
                <a:spcPts val="300"/>
              </a:spcBef>
              <a:spcAft>
                <a:spcPts val="300"/>
              </a:spcAft>
              <a:buClr>
                <a:schemeClr val="accent1"/>
              </a:buClr>
              <a:buFont typeface="Wingdings 2" pitchFamily="18" charset="2"/>
              <a:buNone/>
              <a:defRPr sz="2200" kern="1200">
                <a:solidFill>
                  <a:schemeClr val="tx1">
                    <a:lumMod val="85000"/>
                    <a:lumOff val="15000"/>
                  </a:schemeClr>
                </a:solidFill>
                <a:latin typeface="+mn-lt"/>
                <a:ea typeface="+mn-ea"/>
                <a:cs typeface="+mn-cs"/>
              </a:defRPr>
            </a:lvl2pPr>
            <a:lvl3pPr marL="914400" indent="0" algn="ctr" defTabSz="914400" rtl="0" eaLnBrk="1" latinLnBrk="0" hangingPunct="1">
              <a:lnSpc>
                <a:spcPct val="90000"/>
              </a:lnSpc>
              <a:spcBef>
                <a:spcPts val="300"/>
              </a:spcBef>
              <a:spcAft>
                <a:spcPts val="300"/>
              </a:spcAft>
              <a:buClr>
                <a:schemeClr val="accent1"/>
              </a:buClr>
              <a:buFont typeface="Wingdings 2" pitchFamily="18" charset="2"/>
              <a:buNone/>
              <a:defRPr sz="2200" kern="1200">
                <a:solidFill>
                  <a:schemeClr val="tx1">
                    <a:lumMod val="85000"/>
                    <a:lumOff val="15000"/>
                  </a:schemeClr>
                </a:solidFill>
                <a:latin typeface="+mn-lt"/>
                <a:ea typeface="+mn-ea"/>
                <a:cs typeface="+mn-cs"/>
              </a:defRPr>
            </a:lvl3pPr>
            <a:lvl4pPr marL="1371600" indent="0" algn="ctr" defTabSz="914400" rtl="0" eaLnBrk="1" latinLnBrk="0" hangingPunct="1">
              <a:lnSpc>
                <a:spcPct val="90000"/>
              </a:lnSpc>
              <a:spcBef>
                <a:spcPts val="300"/>
              </a:spcBef>
              <a:spcAft>
                <a:spcPts val="300"/>
              </a:spcAft>
              <a:buClr>
                <a:schemeClr val="accent1"/>
              </a:buClr>
              <a:buFont typeface="Wingdings 2" pitchFamily="18" charset="2"/>
              <a:buNone/>
              <a:defRPr sz="2000" kern="1200">
                <a:solidFill>
                  <a:schemeClr val="tx1">
                    <a:lumMod val="85000"/>
                    <a:lumOff val="15000"/>
                  </a:schemeClr>
                </a:solidFill>
                <a:latin typeface="+mn-lt"/>
                <a:ea typeface="+mn-ea"/>
                <a:cs typeface="+mn-cs"/>
              </a:defRPr>
            </a:lvl4pPr>
            <a:lvl5pPr marL="1828800" indent="0" algn="ctr" defTabSz="914400" rtl="0" eaLnBrk="1" latinLnBrk="0" hangingPunct="1">
              <a:lnSpc>
                <a:spcPct val="90000"/>
              </a:lnSpc>
              <a:spcBef>
                <a:spcPts val="300"/>
              </a:spcBef>
              <a:spcAft>
                <a:spcPts val="300"/>
              </a:spcAft>
              <a:buClr>
                <a:schemeClr val="accent1"/>
              </a:buClr>
              <a:buFont typeface="Wingdings 2" pitchFamily="18" charset="2"/>
              <a:buNone/>
              <a:defRPr sz="2000" kern="1200">
                <a:solidFill>
                  <a:schemeClr val="tx1">
                    <a:lumMod val="85000"/>
                    <a:lumOff val="15000"/>
                  </a:schemeClr>
                </a:solidFill>
                <a:latin typeface="+mn-lt"/>
                <a:ea typeface="+mn-ea"/>
                <a:cs typeface="+mn-cs"/>
              </a:defRPr>
            </a:lvl5pPr>
            <a:lvl6pPr marL="2286000" indent="0" algn="ctr" defTabSz="914400" rtl="0" eaLnBrk="1" latinLnBrk="0" hangingPunct="1">
              <a:lnSpc>
                <a:spcPct val="90000"/>
              </a:lnSpc>
              <a:spcBef>
                <a:spcPts val="300"/>
              </a:spcBef>
              <a:spcAft>
                <a:spcPts val="300"/>
              </a:spcAft>
              <a:buClr>
                <a:schemeClr val="accent1"/>
              </a:buClr>
              <a:buFont typeface="Wingdings 2" pitchFamily="18" charset="2"/>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90000"/>
              </a:lnSpc>
              <a:spcBef>
                <a:spcPts val="300"/>
              </a:spcBef>
              <a:spcAft>
                <a:spcPts val="300"/>
              </a:spcAft>
              <a:buClr>
                <a:schemeClr val="accent1"/>
              </a:buClr>
              <a:buFont typeface="Wingdings 2" pitchFamily="18" charset="2"/>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90000"/>
              </a:lnSpc>
              <a:spcBef>
                <a:spcPts val="300"/>
              </a:spcBef>
              <a:spcAft>
                <a:spcPts val="300"/>
              </a:spcAft>
              <a:buClr>
                <a:schemeClr val="accent1"/>
              </a:buClr>
              <a:buFont typeface="Wingdings 2" pitchFamily="18" charset="2"/>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90000"/>
              </a:lnSpc>
              <a:spcBef>
                <a:spcPts val="300"/>
              </a:spcBef>
              <a:spcAft>
                <a:spcPts val="300"/>
              </a:spcAft>
              <a:buClr>
                <a:schemeClr val="accent1"/>
              </a:buClr>
              <a:buFont typeface="Wingdings 2" pitchFamily="18" charset="2"/>
              <a:buNone/>
              <a:defRPr sz="2000" kern="1200">
                <a:solidFill>
                  <a:schemeClr val="tx1">
                    <a:lumMod val="85000"/>
                    <a:lumOff val="15000"/>
                  </a:schemeClr>
                </a:solidFill>
                <a:latin typeface="+mn-lt"/>
                <a:ea typeface="+mn-ea"/>
                <a:cs typeface="+mn-cs"/>
              </a:defRPr>
            </a:lvl9pPr>
          </a:lstStyle>
          <a:p>
            <a:pPr algn="r"/>
            <a:r>
              <a:rPr lang="zh-CN" altLang="en-US" sz="1650" dirty="0" smtClean="0"/>
              <a:t>黎 晓光博士 </a:t>
            </a:r>
            <a:r>
              <a:rPr lang="zh-CN" altLang="zh-CN" sz="1650" dirty="0" smtClean="0"/>
              <a:t>中国海仲</a:t>
            </a:r>
            <a:r>
              <a:rPr lang="zh-CN" altLang="en-US" sz="1650" dirty="0" smtClean="0"/>
              <a:t>华南分会</a:t>
            </a:r>
            <a:r>
              <a:rPr lang="zh-CN" altLang="zh-CN" sz="1650" dirty="0" smtClean="0"/>
              <a:t>秘书长</a:t>
            </a:r>
            <a:endParaRPr lang="en-US" altLang="zh-CN" sz="1650" dirty="0"/>
          </a:p>
          <a:p>
            <a:pPr algn="r"/>
            <a:r>
              <a:rPr lang="en-US" altLang="zh-CN" sz="1650" dirty="0"/>
              <a:t>2019</a:t>
            </a:r>
            <a:r>
              <a:rPr lang="zh-CN" altLang="zh-CN" sz="1650" dirty="0" smtClean="0"/>
              <a:t>年</a:t>
            </a:r>
            <a:r>
              <a:rPr lang="en-US" altLang="zh-CN" sz="1650" dirty="0" smtClean="0"/>
              <a:t>9</a:t>
            </a:r>
            <a:r>
              <a:rPr lang="zh-CN" altLang="zh-CN" sz="1650" dirty="0" smtClean="0"/>
              <a:t>月</a:t>
            </a:r>
            <a:r>
              <a:rPr lang="en-US" altLang="zh-CN" sz="1650" dirty="0" smtClean="0"/>
              <a:t>28</a:t>
            </a:r>
            <a:r>
              <a:rPr lang="zh-CN" altLang="zh-CN" sz="1650" dirty="0" smtClean="0"/>
              <a:t>日</a:t>
            </a:r>
            <a:r>
              <a:rPr lang="zh-CN" altLang="en-US" sz="1650" dirty="0" smtClean="0"/>
              <a:t>于广州</a:t>
            </a:r>
            <a:endParaRPr lang="zh-CN" altLang="en-US" sz="1650" dirty="0"/>
          </a:p>
        </p:txBody>
      </p:sp>
    </p:spTree>
    <p:extLst>
      <p:ext uri="{BB962C8B-B14F-4D97-AF65-F5344CB8AC3E}">
        <p14:creationId xmlns="" xmlns:p14="http://schemas.microsoft.com/office/powerpoint/2010/main" val="488730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05FBAEBD-45CA-4A75-AF02-5096CD276EB6}"/>
              </a:ext>
            </a:extLst>
          </p:cNvPr>
          <p:cNvSpPr>
            <a:spLocks noGrp="1"/>
          </p:cNvSpPr>
          <p:nvPr>
            <p:ph type="title"/>
          </p:nvPr>
        </p:nvSpPr>
        <p:spPr>
          <a:xfrm>
            <a:off x="859694" y="857250"/>
            <a:ext cx="7269480" cy="994172"/>
          </a:xfrm>
        </p:spPr>
        <p:txBody>
          <a:bodyPr/>
          <a:lstStyle/>
          <a:p>
            <a:r>
              <a:rPr lang="zh-CN" altLang="en-US" dirty="0"/>
              <a:t>仲裁费用</a:t>
            </a:r>
          </a:p>
        </p:txBody>
      </p:sp>
      <p:graphicFrame>
        <p:nvGraphicFramePr>
          <p:cNvPr id="7" name="内容占位符 6">
            <a:extLst>
              <a:ext uri="{FF2B5EF4-FFF2-40B4-BE49-F238E27FC236}">
                <a16:creationId xmlns="" xmlns:a16="http://schemas.microsoft.com/office/drawing/2014/main" id="{04941F9A-778A-4E69-8B12-299E330DC6C9}"/>
              </a:ext>
            </a:extLst>
          </p:cNvPr>
          <p:cNvGraphicFramePr>
            <a:graphicFrameLocks noGrp="1"/>
          </p:cNvGraphicFramePr>
          <p:nvPr>
            <p:ph idx="1"/>
          </p:nvPr>
        </p:nvGraphicFramePr>
        <p:xfrm>
          <a:off x="946404" y="3003232"/>
          <a:ext cx="6355110" cy="2430000"/>
        </p:xfrm>
        <a:graphic>
          <a:graphicData uri="http://schemas.openxmlformats.org/drawingml/2006/table">
            <a:tbl>
              <a:tblPr firstRow="1" firstCol="1" bandRow="1">
                <a:tableStyleId>{5C22544A-7EE6-4342-B048-85BDC9FD1C3A}</a:tableStyleId>
              </a:tblPr>
              <a:tblGrid>
                <a:gridCol w="1059185">
                  <a:extLst>
                    <a:ext uri="{9D8B030D-6E8A-4147-A177-3AD203B41FA5}">
                      <a16:colId xmlns="" xmlns:a16="http://schemas.microsoft.com/office/drawing/2014/main" val="3225886711"/>
                    </a:ext>
                  </a:extLst>
                </a:gridCol>
                <a:gridCol w="1059185">
                  <a:extLst>
                    <a:ext uri="{9D8B030D-6E8A-4147-A177-3AD203B41FA5}">
                      <a16:colId xmlns="" xmlns:a16="http://schemas.microsoft.com/office/drawing/2014/main" val="3877091234"/>
                    </a:ext>
                  </a:extLst>
                </a:gridCol>
                <a:gridCol w="1059185">
                  <a:extLst>
                    <a:ext uri="{9D8B030D-6E8A-4147-A177-3AD203B41FA5}">
                      <a16:colId xmlns="" xmlns:a16="http://schemas.microsoft.com/office/drawing/2014/main" val="3372421169"/>
                    </a:ext>
                  </a:extLst>
                </a:gridCol>
                <a:gridCol w="1059185">
                  <a:extLst>
                    <a:ext uri="{9D8B030D-6E8A-4147-A177-3AD203B41FA5}">
                      <a16:colId xmlns="" xmlns:a16="http://schemas.microsoft.com/office/drawing/2014/main" val="535048439"/>
                    </a:ext>
                  </a:extLst>
                </a:gridCol>
                <a:gridCol w="1059185">
                  <a:extLst>
                    <a:ext uri="{9D8B030D-6E8A-4147-A177-3AD203B41FA5}">
                      <a16:colId xmlns="" xmlns:a16="http://schemas.microsoft.com/office/drawing/2014/main" val="1971906810"/>
                    </a:ext>
                  </a:extLst>
                </a:gridCol>
                <a:gridCol w="1059185">
                  <a:extLst>
                    <a:ext uri="{9D8B030D-6E8A-4147-A177-3AD203B41FA5}">
                      <a16:colId xmlns="" xmlns:a16="http://schemas.microsoft.com/office/drawing/2014/main" val="2482251770"/>
                    </a:ext>
                  </a:extLst>
                </a:gridCol>
              </a:tblGrid>
              <a:tr h="405000">
                <a:tc rowSpan="3">
                  <a:txBody>
                    <a:bodyPr/>
                    <a:lstStyle/>
                    <a:p>
                      <a:pPr indent="203200" algn="just">
                        <a:spcAft>
                          <a:spcPts val="0"/>
                        </a:spcAft>
                      </a:pPr>
                      <a:r>
                        <a:rPr lang="en-US" sz="900" kern="100">
                          <a:effectLst/>
                          <a:latin typeface="+mj-ea"/>
                          <a:ea typeface="+mj-ea"/>
                        </a:rPr>
                        <a:t> </a:t>
                      </a:r>
                      <a:endParaRPr lang="zh-CN" sz="1800" kern="100">
                        <a:effectLst/>
                        <a:latin typeface="+mj-ea"/>
                        <a:ea typeface="+mj-ea"/>
                      </a:endParaRPr>
                    </a:p>
                    <a:p>
                      <a:pPr algn="just">
                        <a:spcAft>
                          <a:spcPts val="0"/>
                        </a:spcAft>
                      </a:pPr>
                      <a:r>
                        <a:rPr lang="zh-CN" sz="900" kern="100">
                          <a:effectLst/>
                          <a:latin typeface="+mj-ea"/>
                          <a:ea typeface="+mj-ea"/>
                        </a:rPr>
                        <a:t>争议</a:t>
                      </a:r>
                      <a:endParaRPr lang="zh-CN" sz="1800" kern="100">
                        <a:effectLst/>
                        <a:latin typeface="+mj-ea"/>
                        <a:ea typeface="+mj-ea"/>
                      </a:endParaRPr>
                    </a:p>
                    <a:p>
                      <a:pPr algn="just">
                        <a:spcAft>
                          <a:spcPts val="0"/>
                        </a:spcAft>
                      </a:pPr>
                      <a:r>
                        <a:rPr lang="zh-CN" sz="900" kern="100">
                          <a:effectLst/>
                          <a:latin typeface="+mj-ea"/>
                          <a:ea typeface="+mj-ea"/>
                        </a:rPr>
                        <a:t>金额</a:t>
                      </a:r>
                      <a:endParaRPr lang="zh-CN" sz="1800" kern="100">
                        <a:effectLst/>
                        <a:latin typeface="+mj-ea"/>
                        <a:ea typeface="+mj-ea"/>
                        <a:cs typeface="Times New Roman" panose="02020603050405020304" pitchFamily="18" charset="0"/>
                      </a:endParaRPr>
                    </a:p>
                  </a:txBody>
                  <a:tcPr marL="51435" marR="51435" marT="0" marB="0"/>
                </a:tc>
                <a:tc rowSpan="3">
                  <a:txBody>
                    <a:bodyPr/>
                    <a:lstStyle/>
                    <a:p>
                      <a:pPr indent="203200" algn="just">
                        <a:spcAft>
                          <a:spcPts val="0"/>
                        </a:spcAft>
                      </a:pPr>
                      <a:r>
                        <a:rPr lang="en-US" sz="900" kern="100">
                          <a:effectLst/>
                          <a:latin typeface="+mj-ea"/>
                          <a:ea typeface="+mj-ea"/>
                        </a:rPr>
                        <a:t> </a:t>
                      </a:r>
                      <a:endParaRPr lang="zh-CN" sz="1800" kern="100">
                        <a:effectLst/>
                        <a:latin typeface="+mj-ea"/>
                        <a:ea typeface="+mj-ea"/>
                      </a:endParaRPr>
                    </a:p>
                    <a:p>
                      <a:pPr algn="just">
                        <a:spcAft>
                          <a:spcPts val="0"/>
                        </a:spcAft>
                      </a:pPr>
                      <a:r>
                        <a:rPr lang="zh-CN" sz="900" kern="100">
                          <a:effectLst/>
                          <a:latin typeface="+mj-ea"/>
                          <a:ea typeface="+mj-ea"/>
                        </a:rPr>
                        <a:t>举例</a:t>
                      </a:r>
                      <a:endParaRPr lang="zh-CN" sz="1800" kern="100">
                        <a:effectLst/>
                        <a:latin typeface="+mj-ea"/>
                        <a:ea typeface="+mj-ea"/>
                        <a:cs typeface="Times New Roman" panose="02020603050405020304" pitchFamily="18" charset="0"/>
                      </a:endParaRPr>
                    </a:p>
                  </a:txBody>
                  <a:tcPr marL="51435" marR="51435" marT="0" marB="0"/>
                </a:tc>
                <a:tc gridSpan="4">
                  <a:txBody>
                    <a:bodyPr/>
                    <a:lstStyle/>
                    <a:p>
                      <a:pPr algn="just">
                        <a:spcAft>
                          <a:spcPts val="0"/>
                        </a:spcAft>
                      </a:pPr>
                      <a:r>
                        <a:rPr lang="zh-CN" sz="900" kern="100" dirty="0">
                          <a:effectLst/>
                          <a:latin typeface="+mj-ea"/>
                          <a:ea typeface="+mj-ea"/>
                        </a:rPr>
                        <a:t>收费标准</a:t>
                      </a:r>
                      <a:r>
                        <a:rPr lang="en-US" sz="900" kern="100" dirty="0">
                          <a:effectLst/>
                          <a:latin typeface="+mj-ea"/>
                          <a:ea typeface="+mj-ea"/>
                        </a:rPr>
                        <a:t>  </a:t>
                      </a:r>
                      <a:r>
                        <a:rPr lang="zh-CN" sz="900" kern="100" dirty="0">
                          <a:effectLst/>
                          <a:latin typeface="+mj-ea"/>
                          <a:ea typeface="+mj-ea"/>
                        </a:rPr>
                        <a:t>单位：元</a:t>
                      </a:r>
                      <a:endParaRPr lang="zh-CN" sz="1800" kern="100" dirty="0">
                        <a:effectLst/>
                        <a:latin typeface="+mj-ea"/>
                        <a:ea typeface="+mj-ea"/>
                        <a:cs typeface="Times New Roman" panose="02020603050405020304" pitchFamily="18" charset="0"/>
                      </a:endParaRPr>
                    </a:p>
                  </a:txBody>
                  <a:tcPr marL="51435" marR="51435"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 xmlns:a16="http://schemas.microsoft.com/office/drawing/2014/main" val="3003911567"/>
                  </a:ext>
                </a:extLst>
              </a:tr>
              <a:tr h="405000">
                <a:tc vMerge="1">
                  <a:txBody>
                    <a:bodyPr/>
                    <a:lstStyle/>
                    <a:p>
                      <a:endParaRPr lang="zh-CN" altLang="en-US"/>
                    </a:p>
                  </a:txBody>
                  <a:tcPr/>
                </a:tc>
                <a:tc vMerge="1">
                  <a:txBody>
                    <a:bodyPr/>
                    <a:lstStyle/>
                    <a:p>
                      <a:endParaRPr lang="zh-CN" altLang="en-US"/>
                    </a:p>
                  </a:txBody>
                  <a:tcPr/>
                </a:tc>
                <a:tc gridSpan="4">
                  <a:txBody>
                    <a:bodyPr/>
                    <a:lstStyle/>
                    <a:p>
                      <a:pPr algn="just">
                        <a:spcAft>
                          <a:spcPts val="0"/>
                        </a:spcAft>
                      </a:pPr>
                      <a:r>
                        <a:rPr lang="en-US" sz="900" kern="100">
                          <a:effectLst/>
                          <a:latin typeface="+mj-ea"/>
                          <a:ea typeface="+mj-ea"/>
                        </a:rPr>
                        <a:t> </a:t>
                      </a:r>
                      <a:endParaRPr lang="zh-CN" sz="1800" kern="100">
                        <a:effectLst/>
                        <a:latin typeface="+mj-ea"/>
                        <a:ea typeface="+mj-ea"/>
                        <a:cs typeface="Times New Roman" panose="02020603050405020304" pitchFamily="18" charset="0"/>
                      </a:endParaRPr>
                    </a:p>
                  </a:txBody>
                  <a:tcPr marL="51435" marR="51435" marT="0" marB="0"/>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 xmlns:a16="http://schemas.microsoft.com/office/drawing/2014/main" val="135390510"/>
                  </a:ext>
                </a:extLst>
              </a:tr>
              <a:tr h="405000">
                <a:tc vMerge="1">
                  <a:txBody>
                    <a:bodyPr/>
                    <a:lstStyle/>
                    <a:p>
                      <a:endParaRPr lang="zh-CN" altLang="en-US"/>
                    </a:p>
                  </a:txBody>
                  <a:tcPr/>
                </a:tc>
                <a:tc vMerge="1">
                  <a:txBody>
                    <a:bodyPr/>
                    <a:lstStyle/>
                    <a:p>
                      <a:endParaRPr lang="zh-CN" altLang="en-US"/>
                    </a:p>
                  </a:txBody>
                  <a:tcPr/>
                </a:tc>
                <a:tc>
                  <a:txBody>
                    <a:bodyPr/>
                    <a:lstStyle/>
                    <a:p>
                      <a:pPr algn="just">
                        <a:spcAft>
                          <a:spcPts val="0"/>
                        </a:spcAft>
                      </a:pPr>
                      <a:r>
                        <a:rPr lang="zh-CN" altLang="en-US" sz="900" kern="100" dirty="0">
                          <a:effectLst/>
                          <a:latin typeface="+mj-ea"/>
                          <a:ea typeface="+mj-ea"/>
                        </a:rPr>
                        <a:t>中国</a:t>
                      </a:r>
                      <a:r>
                        <a:rPr lang="zh-CN" sz="900" kern="100" dirty="0">
                          <a:effectLst/>
                          <a:latin typeface="+mj-ea"/>
                          <a:ea typeface="+mj-ea"/>
                        </a:rPr>
                        <a:t>海仲</a:t>
                      </a:r>
                      <a:r>
                        <a:rPr lang="en-US" sz="900" kern="100" dirty="0">
                          <a:effectLst/>
                          <a:latin typeface="+mj-ea"/>
                          <a:ea typeface="+mj-ea"/>
                        </a:rPr>
                        <a:t> </a:t>
                      </a:r>
                      <a:endParaRPr lang="zh-CN" sz="1800" kern="100" dirty="0">
                        <a:effectLst/>
                        <a:latin typeface="+mj-ea"/>
                        <a:ea typeface="+mj-ea"/>
                        <a:cs typeface="Times New Roman" panose="02020603050405020304" pitchFamily="18" charset="0"/>
                      </a:endParaRPr>
                    </a:p>
                  </a:txBody>
                  <a:tcPr marL="51435" marR="51435" marT="0" marB="0"/>
                </a:tc>
                <a:tc>
                  <a:txBody>
                    <a:bodyPr/>
                    <a:lstStyle/>
                    <a:p>
                      <a:pPr indent="101600" algn="just">
                        <a:spcAft>
                          <a:spcPts val="0"/>
                        </a:spcAft>
                      </a:pPr>
                      <a:r>
                        <a:rPr lang="zh-CN" sz="900" kern="100" dirty="0">
                          <a:effectLst/>
                          <a:latin typeface="+mj-ea"/>
                          <a:ea typeface="+mj-ea"/>
                        </a:rPr>
                        <a:t>贸仲</a:t>
                      </a:r>
                      <a:endParaRPr lang="zh-CN" sz="1800" kern="100" dirty="0">
                        <a:effectLst/>
                        <a:latin typeface="+mj-ea"/>
                        <a:ea typeface="+mj-ea"/>
                        <a:cs typeface="Times New Roman" panose="02020603050405020304" pitchFamily="18" charset="0"/>
                      </a:endParaRPr>
                    </a:p>
                  </a:txBody>
                  <a:tcPr marL="51435" marR="51435" marT="0" marB="0"/>
                </a:tc>
                <a:tc>
                  <a:txBody>
                    <a:bodyPr/>
                    <a:lstStyle/>
                    <a:p>
                      <a:pPr algn="just">
                        <a:spcAft>
                          <a:spcPts val="0"/>
                        </a:spcAft>
                      </a:pPr>
                      <a:r>
                        <a:rPr lang="zh-CN" sz="900" kern="100">
                          <a:effectLst/>
                          <a:latin typeface="+mj-ea"/>
                          <a:ea typeface="+mj-ea"/>
                        </a:rPr>
                        <a:t>北仲</a:t>
                      </a:r>
                      <a:endParaRPr lang="zh-CN" sz="1800" kern="100">
                        <a:effectLst/>
                        <a:latin typeface="+mj-ea"/>
                        <a:ea typeface="+mj-ea"/>
                        <a:cs typeface="Times New Roman" panose="02020603050405020304" pitchFamily="18" charset="0"/>
                      </a:endParaRPr>
                    </a:p>
                  </a:txBody>
                  <a:tcPr marL="51435" marR="51435" marT="0" marB="0"/>
                </a:tc>
                <a:tc>
                  <a:txBody>
                    <a:bodyPr/>
                    <a:lstStyle/>
                    <a:p>
                      <a:pPr algn="just">
                        <a:spcAft>
                          <a:spcPts val="0"/>
                        </a:spcAft>
                      </a:pPr>
                      <a:r>
                        <a:rPr lang="zh-CN" sz="900" kern="100">
                          <a:effectLst/>
                          <a:latin typeface="+mj-ea"/>
                          <a:ea typeface="+mj-ea"/>
                        </a:rPr>
                        <a:t>上海国仲</a:t>
                      </a:r>
                      <a:endParaRPr lang="zh-CN" sz="1800" kern="100">
                        <a:effectLst/>
                        <a:latin typeface="+mj-ea"/>
                        <a:ea typeface="+mj-ea"/>
                        <a:cs typeface="Times New Roman" panose="02020603050405020304" pitchFamily="18" charset="0"/>
                      </a:endParaRPr>
                    </a:p>
                  </a:txBody>
                  <a:tcPr marL="51435" marR="51435" marT="0" marB="0"/>
                </a:tc>
                <a:extLst>
                  <a:ext uri="{0D108BD9-81ED-4DB2-BD59-A6C34878D82A}">
                    <a16:rowId xmlns="" xmlns:a16="http://schemas.microsoft.com/office/drawing/2014/main" val="3375623169"/>
                  </a:ext>
                </a:extLst>
              </a:tr>
              <a:tr h="405000">
                <a:tc>
                  <a:txBody>
                    <a:bodyPr/>
                    <a:lstStyle/>
                    <a:p>
                      <a:pPr algn="just">
                        <a:spcAft>
                          <a:spcPts val="0"/>
                        </a:spcAft>
                      </a:pPr>
                      <a:r>
                        <a:rPr lang="en-US" sz="900" kern="100">
                          <a:effectLst/>
                          <a:latin typeface="+mj-ea"/>
                          <a:ea typeface="+mj-ea"/>
                        </a:rPr>
                        <a:t>200</a:t>
                      </a:r>
                      <a:r>
                        <a:rPr lang="zh-CN" sz="900" kern="100">
                          <a:effectLst/>
                          <a:latin typeface="+mj-ea"/>
                          <a:ea typeface="+mj-ea"/>
                        </a:rPr>
                        <a:t>万</a:t>
                      </a:r>
                      <a:endParaRPr lang="zh-CN" sz="1800" kern="100">
                        <a:effectLst/>
                        <a:latin typeface="+mj-ea"/>
                        <a:ea typeface="+mj-ea"/>
                      </a:endParaRPr>
                    </a:p>
                    <a:p>
                      <a:pPr algn="just">
                        <a:spcAft>
                          <a:spcPts val="0"/>
                        </a:spcAft>
                      </a:pPr>
                      <a:r>
                        <a:rPr lang="zh-CN" sz="900" kern="100">
                          <a:effectLst/>
                          <a:latin typeface="+mj-ea"/>
                          <a:ea typeface="+mj-ea"/>
                        </a:rPr>
                        <a:t>以下</a:t>
                      </a:r>
                      <a:endParaRPr lang="zh-CN" sz="1800" kern="100">
                        <a:effectLst/>
                        <a:latin typeface="+mj-ea"/>
                        <a:ea typeface="+mj-ea"/>
                        <a:cs typeface="Times New Roman" panose="02020603050405020304" pitchFamily="18" charset="0"/>
                      </a:endParaRPr>
                    </a:p>
                  </a:txBody>
                  <a:tcPr marL="51435" marR="51435" marT="0" marB="0"/>
                </a:tc>
                <a:tc>
                  <a:txBody>
                    <a:bodyPr/>
                    <a:lstStyle/>
                    <a:p>
                      <a:pPr algn="just">
                        <a:spcAft>
                          <a:spcPts val="0"/>
                        </a:spcAft>
                      </a:pPr>
                      <a:r>
                        <a:rPr lang="en-US" sz="900" kern="100">
                          <a:effectLst/>
                          <a:latin typeface="+mj-ea"/>
                          <a:ea typeface="+mj-ea"/>
                        </a:rPr>
                        <a:t>150</a:t>
                      </a:r>
                      <a:r>
                        <a:rPr lang="zh-CN" sz="900" kern="100">
                          <a:effectLst/>
                          <a:latin typeface="+mj-ea"/>
                          <a:ea typeface="+mj-ea"/>
                        </a:rPr>
                        <a:t>万</a:t>
                      </a:r>
                      <a:endParaRPr lang="zh-CN" sz="1800" kern="100">
                        <a:effectLst/>
                        <a:latin typeface="+mj-ea"/>
                        <a:ea typeface="+mj-ea"/>
                        <a:cs typeface="Times New Roman" panose="02020603050405020304" pitchFamily="18" charset="0"/>
                      </a:endParaRPr>
                    </a:p>
                  </a:txBody>
                  <a:tcPr marL="51435" marR="51435" marT="0" marB="0"/>
                </a:tc>
                <a:tc>
                  <a:txBody>
                    <a:bodyPr/>
                    <a:lstStyle/>
                    <a:p>
                      <a:pPr algn="just">
                        <a:spcAft>
                          <a:spcPts val="0"/>
                        </a:spcAft>
                      </a:pPr>
                      <a:r>
                        <a:rPr lang="en-US" sz="900" kern="100">
                          <a:effectLst/>
                          <a:latin typeface="+mj-ea"/>
                          <a:ea typeface="+mj-ea"/>
                        </a:rPr>
                        <a:t>42,550</a:t>
                      </a:r>
                      <a:endParaRPr lang="zh-CN" sz="1800" kern="100">
                        <a:effectLst/>
                        <a:latin typeface="+mj-ea"/>
                        <a:ea typeface="+mj-ea"/>
                        <a:cs typeface="Times New Roman" panose="02020603050405020304" pitchFamily="18" charset="0"/>
                      </a:endParaRPr>
                    </a:p>
                  </a:txBody>
                  <a:tcPr marL="51435" marR="51435" marT="0" marB="0"/>
                </a:tc>
                <a:tc>
                  <a:txBody>
                    <a:bodyPr/>
                    <a:lstStyle/>
                    <a:p>
                      <a:pPr algn="just">
                        <a:spcAft>
                          <a:spcPts val="0"/>
                        </a:spcAft>
                      </a:pPr>
                      <a:r>
                        <a:rPr lang="zh-CN" sz="900" kern="100">
                          <a:effectLst/>
                          <a:latin typeface="+mj-ea"/>
                          <a:ea typeface="+mj-ea"/>
                        </a:rPr>
                        <a:t>国内：</a:t>
                      </a:r>
                      <a:r>
                        <a:rPr lang="en-US" sz="900" kern="100">
                          <a:effectLst/>
                          <a:latin typeface="+mj-ea"/>
                          <a:ea typeface="+mj-ea"/>
                        </a:rPr>
                        <a:t>43,050</a:t>
                      </a:r>
                      <a:endParaRPr lang="zh-CN" sz="1800" kern="100">
                        <a:effectLst/>
                        <a:latin typeface="+mj-ea"/>
                        <a:ea typeface="+mj-ea"/>
                      </a:endParaRPr>
                    </a:p>
                    <a:p>
                      <a:pPr algn="just">
                        <a:spcAft>
                          <a:spcPts val="0"/>
                        </a:spcAft>
                      </a:pPr>
                      <a:r>
                        <a:rPr lang="zh-CN" sz="900" kern="100">
                          <a:effectLst/>
                          <a:latin typeface="+mj-ea"/>
                          <a:ea typeface="+mj-ea"/>
                        </a:rPr>
                        <a:t>涉外：</a:t>
                      </a:r>
                      <a:r>
                        <a:rPr lang="en-US" sz="900" kern="100">
                          <a:effectLst/>
                          <a:latin typeface="+mj-ea"/>
                          <a:ea typeface="+mj-ea"/>
                        </a:rPr>
                        <a:t>67,500</a:t>
                      </a:r>
                      <a:endParaRPr lang="zh-CN" sz="1800" kern="100">
                        <a:effectLst/>
                        <a:latin typeface="+mj-ea"/>
                        <a:ea typeface="+mj-ea"/>
                        <a:cs typeface="Times New Roman" panose="02020603050405020304" pitchFamily="18" charset="0"/>
                      </a:endParaRPr>
                    </a:p>
                  </a:txBody>
                  <a:tcPr marL="51435" marR="51435" marT="0" marB="0"/>
                </a:tc>
                <a:tc>
                  <a:txBody>
                    <a:bodyPr/>
                    <a:lstStyle/>
                    <a:p>
                      <a:pPr algn="just">
                        <a:spcAft>
                          <a:spcPts val="0"/>
                        </a:spcAft>
                      </a:pPr>
                      <a:r>
                        <a:rPr lang="en-US" sz="900" kern="100">
                          <a:effectLst/>
                          <a:latin typeface="+mj-ea"/>
                          <a:ea typeface="+mj-ea"/>
                        </a:rPr>
                        <a:t>38,050</a:t>
                      </a:r>
                      <a:endParaRPr lang="zh-CN" sz="1800" kern="100">
                        <a:effectLst/>
                        <a:latin typeface="+mj-ea"/>
                        <a:ea typeface="+mj-ea"/>
                        <a:cs typeface="Times New Roman" panose="02020603050405020304" pitchFamily="18" charset="0"/>
                      </a:endParaRPr>
                    </a:p>
                  </a:txBody>
                  <a:tcPr marL="51435" marR="51435" marT="0" marB="0"/>
                </a:tc>
                <a:tc>
                  <a:txBody>
                    <a:bodyPr/>
                    <a:lstStyle/>
                    <a:p>
                      <a:pPr algn="just">
                        <a:spcAft>
                          <a:spcPts val="0"/>
                        </a:spcAft>
                      </a:pPr>
                      <a:r>
                        <a:rPr lang="zh-CN" sz="900" kern="100">
                          <a:effectLst/>
                          <a:latin typeface="+mj-ea"/>
                          <a:ea typeface="+mj-ea"/>
                        </a:rPr>
                        <a:t>国内：</a:t>
                      </a:r>
                      <a:r>
                        <a:rPr lang="en-US" sz="900" kern="100">
                          <a:effectLst/>
                          <a:latin typeface="+mj-ea"/>
                          <a:ea typeface="+mj-ea"/>
                        </a:rPr>
                        <a:t>42,050</a:t>
                      </a:r>
                      <a:endParaRPr lang="zh-CN" sz="1800" kern="100">
                        <a:effectLst/>
                        <a:latin typeface="+mj-ea"/>
                        <a:ea typeface="+mj-ea"/>
                      </a:endParaRPr>
                    </a:p>
                    <a:p>
                      <a:pPr algn="just">
                        <a:spcAft>
                          <a:spcPts val="0"/>
                        </a:spcAft>
                      </a:pPr>
                      <a:r>
                        <a:rPr lang="zh-CN" sz="900" kern="100">
                          <a:effectLst/>
                          <a:latin typeface="+mj-ea"/>
                          <a:ea typeface="+mj-ea"/>
                        </a:rPr>
                        <a:t>涉外：</a:t>
                      </a:r>
                      <a:r>
                        <a:rPr lang="en-US" sz="900" kern="100">
                          <a:effectLst/>
                          <a:latin typeface="+mj-ea"/>
                          <a:ea typeface="+mj-ea"/>
                        </a:rPr>
                        <a:t>57,500</a:t>
                      </a:r>
                      <a:endParaRPr lang="zh-CN" sz="1800" kern="100">
                        <a:effectLst/>
                        <a:latin typeface="+mj-ea"/>
                        <a:ea typeface="+mj-ea"/>
                        <a:cs typeface="Times New Roman" panose="02020603050405020304" pitchFamily="18" charset="0"/>
                      </a:endParaRPr>
                    </a:p>
                  </a:txBody>
                  <a:tcPr marL="51435" marR="51435" marT="0" marB="0"/>
                </a:tc>
                <a:extLst>
                  <a:ext uri="{0D108BD9-81ED-4DB2-BD59-A6C34878D82A}">
                    <a16:rowId xmlns="" xmlns:a16="http://schemas.microsoft.com/office/drawing/2014/main" val="2438846308"/>
                  </a:ext>
                </a:extLst>
              </a:tr>
              <a:tr h="405000">
                <a:tc>
                  <a:txBody>
                    <a:bodyPr/>
                    <a:lstStyle/>
                    <a:p>
                      <a:pPr algn="just">
                        <a:spcAft>
                          <a:spcPts val="0"/>
                        </a:spcAft>
                      </a:pPr>
                      <a:r>
                        <a:rPr lang="en-US" sz="900" kern="100">
                          <a:effectLst/>
                          <a:latin typeface="+mj-ea"/>
                          <a:ea typeface="+mj-ea"/>
                        </a:rPr>
                        <a:t>200</a:t>
                      </a:r>
                      <a:r>
                        <a:rPr lang="zh-CN" sz="900" kern="100">
                          <a:effectLst/>
                          <a:latin typeface="+mj-ea"/>
                          <a:ea typeface="+mj-ea"/>
                        </a:rPr>
                        <a:t>万</a:t>
                      </a:r>
                      <a:r>
                        <a:rPr lang="en-US" sz="900" kern="100">
                          <a:effectLst/>
                          <a:latin typeface="+mj-ea"/>
                          <a:ea typeface="+mj-ea"/>
                        </a:rPr>
                        <a:t>-1,000</a:t>
                      </a:r>
                      <a:r>
                        <a:rPr lang="zh-CN" sz="900" kern="100">
                          <a:effectLst/>
                          <a:latin typeface="+mj-ea"/>
                          <a:ea typeface="+mj-ea"/>
                        </a:rPr>
                        <a:t>万</a:t>
                      </a:r>
                      <a:endParaRPr lang="zh-CN" sz="1800" kern="100">
                        <a:effectLst/>
                        <a:latin typeface="+mj-ea"/>
                        <a:ea typeface="+mj-ea"/>
                        <a:cs typeface="Times New Roman" panose="02020603050405020304" pitchFamily="18" charset="0"/>
                      </a:endParaRPr>
                    </a:p>
                  </a:txBody>
                  <a:tcPr marL="51435" marR="51435" marT="0" marB="0"/>
                </a:tc>
                <a:tc>
                  <a:txBody>
                    <a:bodyPr/>
                    <a:lstStyle/>
                    <a:p>
                      <a:pPr algn="just">
                        <a:spcAft>
                          <a:spcPts val="0"/>
                        </a:spcAft>
                      </a:pPr>
                      <a:r>
                        <a:rPr lang="en-US" sz="900" kern="100">
                          <a:effectLst/>
                          <a:latin typeface="+mj-ea"/>
                          <a:ea typeface="+mj-ea"/>
                        </a:rPr>
                        <a:t>600</a:t>
                      </a:r>
                      <a:r>
                        <a:rPr lang="zh-CN" sz="900" kern="100">
                          <a:effectLst/>
                          <a:latin typeface="+mj-ea"/>
                          <a:ea typeface="+mj-ea"/>
                        </a:rPr>
                        <a:t>万</a:t>
                      </a:r>
                      <a:endParaRPr lang="zh-CN" sz="1800" kern="100">
                        <a:effectLst/>
                        <a:latin typeface="+mj-ea"/>
                        <a:ea typeface="+mj-ea"/>
                        <a:cs typeface="Times New Roman" panose="02020603050405020304" pitchFamily="18" charset="0"/>
                      </a:endParaRPr>
                    </a:p>
                  </a:txBody>
                  <a:tcPr marL="51435" marR="51435" marT="0" marB="0"/>
                </a:tc>
                <a:tc>
                  <a:txBody>
                    <a:bodyPr/>
                    <a:lstStyle/>
                    <a:p>
                      <a:pPr algn="just">
                        <a:spcAft>
                          <a:spcPts val="0"/>
                        </a:spcAft>
                      </a:pPr>
                      <a:r>
                        <a:rPr lang="en-US" sz="900" kern="100">
                          <a:effectLst/>
                          <a:latin typeface="+mj-ea"/>
                          <a:ea typeface="+mj-ea"/>
                        </a:rPr>
                        <a:t>80,550</a:t>
                      </a:r>
                      <a:endParaRPr lang="zh-CN" sz="1800" kern="100">
                        <a:effectLst/>
                        <a:latin typeface="+mj-ea"/>
                        <a:ea typeface="+mj-ea"/>
                        <a:cs typeface="Times New Roman" panose="02020603050405020304" pitchFamily="18" charset="0"/>
                      </a:endParaRPr>
                    </a:p>
                  </a:txBody>
                  <a:tcPr marL="51435" marR="51435" marT="0" marB="0"/>
                </a:tc>
                <a:tc>
                  <a:txBody>
                    <a:bodyPr/>
                    <a:lstStyle/>
                    <a:p>
                      <a:pPr algn="just">
                        <a:spcAft>
                          <a:spcPts val="0"/>
                        </a:spcAft>
                      </a:pPr>
                      <a:r>
                        <a:rPr lang="zh-CN" sz="900" kern="100">
                          <a:effectLst/>
                          <a:latin typeface="+mj-ea"/>
                          <a:ea typeface="+mj-ea"/>
                        </a:rPr>
                        <a:t>国内：</a:t>
                      </a:r>
                      <a:r>
                        <a:rPr lang="en-US" sz="900" kern="100">
                          <a:effectLst/>
                          <a:latin typeface="+mj-ea"/>
                          <a:ea typeface="+mj-ea"/>
                        </a:rPr>
                        <a:t>85,550</a:t>
                      </a:r>
                      <a:endParaRPr lang="zh-CN" sz="1800" kern="100">
                        <a:effectLst/>
                        <a:latin typeface="+mj-ea"/>
                        <a:ea typeface="+mj-ea"/>
                      </a:endParaRPr>
                    </a:p>
                    <a:p>
                      <a:pPr algn="just">
                        <a:spcAft>
                          <a:spcPts val="0"/>
                        </a:spcAft>
                      </a:pPr>
                      <a:r>
                        <a:rPr lang="zh-CN" sz="900" kern="100">
                          <a:effectLst/>
                          <a:latin typeface="+mj-ea"/>
                          <a:ea typeface="+mj-ea"/>
                        </a:rPr>
                        <a:t>涉外：</a:t>
                      </a:r>
                      <a:r>
                        <a:rPr lang="en-US" sz="900" kern="100">
                          <a:effectLst/>
                          <a:latin typeface="+mj-ea"/>
                          <a:ea typeface="+mj-ea"/>
                        </a:rPr>
                        <a:t>175,000</a:t>
                      </a:r>
                      <a:endParaRPr lang="zh-CN" sz="1800" kern="100">
                        <a:effectLst/>
                        <a:latin typeface="+mj-ea"/>
                        <a:ea typeface="+mj-ea"/>
                        <a:cs typeface="Times New Roman" panose="02020603050405020304" pitchFamily="18" charset="0"/>
                      </a:endParaRPr>
                    </a:p>
                  </a:txBody>
                  <a:tcPr marL="51435" marR="51435" marT="0" marB="0"/>
                </a:tc>
                <a:tc>
                  <a:txBody>
                    <a:bodyPr/>
                    <a:lstStyle/>
                    <a:p>
                      <a:pPr algn="just">
                        <a:spcAft>
                          <a:spcPts val="0"/>
                        </a:spcAft>
                      </a:pPr>
                      <a:r>
                        <a:rPr lang="en-US" sz="900" kern="100">
                          <a:effectLst/>
                          <a:latin typeface="+mj-ea"/>
                          <a:ea typeface="+mj-ea"/>
                        </a:rPr>
                        <a:t>68,550</a:t>
                      </a:r>
                      <a:endParaRPr lang="zh-CN" sz="1800" kern="100">
                        <a:effectLst/>
                        <a:latin typeface="+mj-ea"/>
                        <a:ea typeface="+mj-ea"/>
                        <a:cs typeface="Times New Roman" panose="02020603050405020304" pitchFamily="18" charset="0"/>
                      </a:endParaRPr>
                    </a:p>
                  </a:txBody>
                  <a:tcPr marL="51435" marR="51435" marT="0" marB="0"/>
                </a:tc>
                <a:tc>
                  <a:txBody>
                    <a:bodyPr/>
                    <a:lstStyle/>
                    <a:p>
                      <a:pPr algn="just">
                        <a:spcAft>
                          <a:spcPts val="0"/>
                        </a:spcAft>
                      </a:pPr>
                      <a:r>
                        <a:rPr lang="zh-CN" sz="900" kern="100">
                          <a:effectLst/>
                          <a:latin typeface="+mj-ea"/>
                          <a:ea typeface="+mj-ea"/>
                        </a:rPr>
                        <a:t>国内：</a:t>
                      </a:r>
                      <a:r>
                        <a:rPr lang="en-US" sz="900" kern="100">
                          <a:effectLst/>
                          <a:latin typeface="+mj-ea"/>
                          <a:ea typeface="+mj-ea"/>
                        </a:rPr>
                        <a:t>85,550</a:t>
                      </a:r>
                      <a:endParaRPr lang="zh-CN" sz="1800" kern="100">
                        <a:effectLst/>
                        <a:latin typeface="+mj-ea"/>
                        <a:ea typeface="+mj-ea"/>
                      </a:endParaRPr>
                    </a:p>
                    <a:p>
                      <a:pPr algn="just">
                        <a:spcAft>
                          <a:spcPts val="0"/>
                        </a:spcAft>
                      </a:pPr>
                      <a:r>
                        <a:rPr lang="zh-CN" sz="900" kern="100">
                          <a:effectLst/>
                          <a:latin typeface="+mj-ea"/>
                          <a:ea typeface="+mj-ea"/>
                        </a:rPr>
                        <a:t>涉外：</a:t>
                      </a:r>
                      <a:r>
                        <a:rPr lang="en-US" sz="900" kern="100">
                          <a:effectLst/>
                          <a:latin typeface="+mj-ea"/>
                          <a:ea typeface="+mj-ea"/>
                        </a:rPr>
                        <a:t>160,000</a:t>
                      </a:r>
                      <a:endParaRPr lang="zh-CN" sz="1800" kern="100">
                        <a:effectLst/>
                        <a:latin typeface="+mj-ea"/>
                        <a:ea typeface="+mj-ea"/>
                        <a:cs typeface="Times New Roman" panose="02020603050405020304" pitchFamily="18" charset="0"/>
                      </a:endParaRPr>
                    </a:p>
                  </a:txBody>
                  <a:tcPr marL="51435" marR="51435" marT="0" marB="0"/>
                </a:tc>
                <a:extLst>
                  <a:ext uri="{0D108BD9-81ED-4DB2-BD59-A6C34878D82A}">
                    <a16:rowId xmlns="" xmlns:a16="http://schemas.microsoft.com/office/drawing/2014/main" val="3632998665"/>
                  </a:ext>
                </a:extLst>
              </a:tr>
              <a:tr h="405000">
                <a:tc>
                  <a:txBody>
                    <a:bodyPr/>
                    <a:lstStyle/>
                    <a:p>
                      <a:pPr algn="just">
                        <a:spcAft>
                          <a:spcPts val="0"/>
                        </a:spcAft>
                      </a:pPr>
                      <a:r>
                        <a:rPr lang="en-US" sz="900" kern="100">
                          <a:effectLst/>
                          <a:latin typeface="+mj-ea"/>
                          <a:ea typeface="+mj-ea"/>
                        </a:rPr>
                        <a:t>1,000</a:t>
                      </a:r>
                      <a:r>
                        <a:rPr lang="zh-CN" sz="900" kern="100">
                          <a:effectLst/>
                          <a:latin typeface="+mj-ea"/>
                          <a:ea typeface="+mj-ea"/>
                        </a:rPr>
                        <a:t>万以上</a:t>
                      </a:r>
                      <a:endParaRPr lang="zh-CN" sz="1800" kern="100">
                        <a:effectLst/>
                        <a:latin typeface="+mj-ea"/>
                        <a:ea typeface="+mj-ea"/>
                        <a:cs typeface="Times New Roman" panose="02020603050405020304" pitchFamily="18" charset="0"/>
                      </a:endParaRPr>
                    </a:p>
                  </a:txBody>
                  <a:tcPr marL="51435" marR="51435" marT="0" marB="0"/>
                </a:tc>
                <a:tc>
                  <a:txBody>
                    <a:bodyPr/>
                    <a:lstStyle/>
                    <a:p>
                      <a:pPr algn="just">
                        <a:spcAft>
                          <a:spcPts val="0"/>
                        </a:spcAft>
                      </a:pPr>
                      <a:r>
                        <a:rPr lang="en-US" sz="900" kern="100">
                          <a:effectLst/>
                          <a:latin typeface="+mj-ea"/>
                          <a:ea typeface="+mj-ea"/>
                        </a:rPr>
                        <a:t>1,400</a:t>
                      </a:r>
                      <a:r>
                        <a:rPr lang="zh-CN" sz="900" kern="100">
                          <a:effectLst/>
                          <a:latin typeface="+mj-ea"/>
                          <a:ea typeface="+mj-ea"/>
                        </a:rPr>
                        <a:t>万</a:t>
                      </a:r>
                      <a:endParaRPr lang="zh-CN" sz="1800" kern="100">
                        <a:effectLst/>
                        <a:latin typeface="+mj-ea"/>
                        <a:ea typeface="+mj-ea"/>
                        <a:cs typeface="Times New Roman" panose="02020603050405020304" pitchFamily="18" charset="0"/>
                      </a:endParaRPr>
                    </a:p>
                  </a:txBody>
                  <a:tcPr marL="51435" marR="51435" marT="0" marB="0"/>
                </a:tc>
                <a:tc>
                  <a:txBody>
                    <a:bodyPr/>
                    <a:lstStyle/>
                    <a:p>
                      <a:pPr algn="just">
                        <a:spcAft>
                          <a:spcPts val="0"/>
                        </a:spcAft>
                      </a:pPr>
                      <a:r>
                        <a:rPr lang="en-US" sz="900" kern="100">
                          <a:effectLst/>
                          <a:latin typeface="+mj-ea"/>
                          <a:ea typeface="+mj-ea"/>
                        </a:rPr>
                        <a:t>140,550</a:t>
                      </a:r>
                      <a:endParaRPr lang="zh-CN" sz="1800" kern="100">
                        <a:effectLst/>
                        <a:latin typeface="+mj-ea"/>
                        <a:ea typeface="+mj-ea"/>
                        <a:cs typeface="Times New Roman" panose="02020603050405020304" pitchFamily="18" charset="0"/>
                      </a:endParaRPr>
                    </a:p>
                  </a:txBody>
                  <a:tcPr marL="51435" marR="51435" marT="0" marB="0"/>
                </a:tc>
                <a:tc>
                  <a:txBody>
                    <a:bodyPr/>
                    <a:lstStyle/>
                    <a:p>
                      <a:pPr algn="just">
                        <a:spcAft>
                          <a:spcPts val="0"/>
                        </a:spcAft>
                      </a:pPr>
                      <a:r>
                        <a:rPr lang="zh-CN" sz="900" kern="100">
                          <a:effectLst/>
                          <a:latin typeface="+mj-ea"/>
                          <a:ea typeface="+mj-ea"/>
                        </a:rPr>
                        <a:t>国内：</a:t>
                      </a:r>
                      <a:r>
                        <a:rPr lang="en-US" sz="900" kern="100">
                          <a:effectLst/>
                          <a:latin typeface="+mj-ea"/>
                          <a:ea typeface="+mj-ea"/>
                        </a:rPr>
                        <a:t>153,550</a:t>
                      </a:r>
                      <a:endParaRPr lang="zh-CN" sz="1800" kern="100">
                        <a:effectLst/>
                        <a:latin typeface="+mj-ea"/>
                        <a:ea typeface="+mj-ea"/>
                      </a:endParaRPr>
                    </a:p>
                    <a:p>
                      <a:pPr algn="just">
                        <a:spcAft>
                          <a:spcPts val="0"/>
                        </a:spcAft>
                      </a:pPr>
                      <a:r>
                        <a:rPr lang="zh-CN" sz="900" kern="100">
                          <a:effectLst/>
                          <a:latin typeface="+mj-ea"/>
                          <a:ea typeface="+mj-ea"/>
                        </a:rPr>
                        <a:t>涉外：</a:t>
                      </a:r>
                      <a:r>
                        <a:rPr lang="en-US" sz="900" kern="100">
                          <a:effectLst/>
                          <a:latin typeface="+mj-ea"/>
                          <a:ea typeface="+mj-ea"/>
                        </a:rPr>
                        <a:t>275,000</a:t>
                      </a:r>
                      <a:endParaRPr lang="zh-CN" sz="1800" kern="100">
                        <a:effectLst/>
                        <a:latin typeface="+mj-ea"/>
                        <a:ea typeface="+mj-ea"/>
                        <a:cs typeface="Times New Roman" panose="02020603050405020304" pitchFamily="18" charset="0"/>
                      </a:endParaRPr>
                    </a:p>
                  </a:txBody>
                  <a:tcPr marL="51435" marR="51435" marT="0" marB="0"/>
                </a:tc>
                <a:tc>
                  <a:txBody>
                    <a:bodyPr/>
                    <a:lstStyle/>
                    <a:p>
                      <a:pPr algn="just">
                        <a:spcAft>
                          <a:spcPts val="0"/>
                        </a:spcAft>
                      </a:pPr>
                      <a:r>
                        <a:rPr lang="en-US" sz="900" kern="100">
                          <a:effectLst/>
                          <a:latin typeface="+mj-ea"/>
                          <a:ea typeface="+mj-ea"/>
                        </a:rPr>
                        <a:t>114,550</a:t>
                      </a:r>
                      <a:endParaRPr lang="zh-CN" sz="1800" kern="100">
                        <a:effectLst/>
                        <a:latin typeface="+mj-ea"/>
                        <a:ea typeface="+mj-ea"/>
                        <a:cs typeface="Times New Roman" panose="02020603050405020304" pitchFamily="18" charset="0"/>
                      </a:endParaRPr>
                    </a:p>
                  </a:txBody>
                  <a:tcPr marL="51435" marR="51435" marT="0" marB="0"/>
                </a:tc>
                <a:tc>
                  <a:txBody>
                    <a:bodyPr/>
                    <a:lstStyle/>
                    <a:p>
                      <a:pPr algn="just">
                        <a:spcAft>
                          <a:spcPts val="0"/>
                        </a:spcAft>
                      </a:pPr>
                      <a:r>
                        <a:rPr lang="zh-CN" sz="900" kern="100" dirty="0">
                          <a:effectLst/>
                          <a:latin typeface="+mj-ea"/>
                          <a:ea typeface="+mj-ea"/>
                        </a:rPr>
                        <a:t>国内：</a:t>
                      </a:r>
                      <a:r>
                        <a:rPr lang="en-US" sz="900" kern="100" dirty="0">
                          <a:effectLst/>
                          <a:latin typeface="+mj-ea"/>
                          <a:ea typeface="+mj-ea"/>
                        </a:rPr>
                        <a:t>153,550</a:t>
                      </a:r>
                      <a:endParaRPr lang="zh-CN" sz="1800" kern="100" dirty="0">
                        <a:effectLst/>
                        <a:latin typeface="+mj-ea"/>
                        <a:ea typeface="+mj-ea"/>
                      </a:endParaRPr>
                    </a:p>
                    <a:p>
                      <a:pPr algn="just">
                        <a:spcAft>
                          <a:spcPts val="0"/>
                        </a:spcAft>
                      </a:pPr>
                      <a:r>
                        <a:rPr lang="zh-CN" sz="900" kern="100" dirty="0">
                          <a:effectLst/>
                          <a:latin typeface="+mj-ea"/>
                          <a:ea typeface="+mj-ea"/>
                        </a:rPr>
                        <a:t>涉外：</a:t>
                      </a:r>
                      <a:r>
                        <a:rPr lang="en-US" sz="900" kern="100" dirty="0">
                          <a:effectLst/>
                          <a:latin typeface="+mj-ea"/>
                          <a:ea typeface="+mj-ea"/>
                        </a:rPr>
                        <a:t>260,000</a:t>
                      </a:r>
                      <a:endParaRPr lang="zh-CN" sz="1800" kern="100" dirty="0">
                        <a:effectLst/>
                        <a:latin typeface="+mj-ea"/>
                        <a:ea typeface="+mj-ea"/>
                        <a:cs typeface="Times New Roman" panose="02020603050405020304" pitchFamily="18" charset="0"/>
                      </a:endParaRPr>
                    </a:p>
                  </a:txBody>
                  <a:tcPr marL="51435" marR="51435" marT="0" marB="0"/>
                </a:tc>
                <a:extLst>
                  <a:ext uri="{0D108BD9-81ED-4DB2-BD59-A6C34878D82A}">
                    <a16:rowId xmlns="" xmlns:a16="http://schemas.microsoft.com/office/drawing/2014/main" val="1247447790"/>
                  </a:ext>
                </a:extLst>
              </a:tr>
            </a:tbl>
          </a:graphicData>
        </a:graphic>
      </p:graphicFrame>
      <p:sp>
        <p:nvSpPr>
          <p:cNvPr id="6" name="内容占位符 2">
            <a:extLst>
              <a:ext uri="{FF2B5EF4-FFF2-40B4-BE49-F238E27FC236}">
                <a16:creationId xmlns="" xmlns:a16="http://schemas.microsoft.com/office/drawing/2014/main" id="{7EC9AF35-9479-4DC7-9E8C-2A90D74D7004}"/>
              </a:ext>
            </a:extLst>
          </p:cNvPr>
          <p:cNvSpPr txBox="1">
            <a:spLocks/>
          </p:cNvSpPr>
          <p:nvPr/>
        </p:nvSpPr>
        <p:spPr>
          <a:xfrm>
            <a:off x="758711" y="2228850"/>
            <a:ext cx="7053103" cy="774382"/>
          </a:xfrm>
          <a:prstGeom prst="rect">
            <a:avLst/>
          </a:prstGeom>
        </p:spPr>
        <p:txBody>
          <a:bodyPr vert="horz" lIns="68580" tIns="34290" rIns="68580" bIns="34290" rtlCol="0">
            <a:normAutofit fontScale="92500" lnSpcReduction="10000"/>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a:lstStyle>
          <a:p>
            <a:r>
              <a:rPr lang="zh-CN" altLang="zh-CN" sz="1350" dirty="0"/>
              <a:t>海仲新仲裁规则将国内案件标准中争议金额在</a:t>
            </a:r>
            <a:r>
              <a:rPr lang="en-US" altLang="zh-CN" sz="1350" dirty="0"/>
              <a:t>100</a:t>
            </a:r>
            <a:r>
              <a:rPr lang="zh-CN" altLang="zh-CN" sz="1350" dirty="0"/>
              <a:t>万元以上的案件受理费降低，避免大幅度提高仲裁费，防止标的额较大的案件收费过高，形成了更为科学、合理的收费体系。</a:t>
            </a:r>
            <a:endParaRPr lang="en-US" altLang="zh-CN" sz="1350" dirty="0"/>
          </a:p>
          <a:p>
            <a:r>
              <a:rPr lang="zh-CN" altLang="zh-CN" sz="1350" dirty="0"/>
              <a:t>以标的金额分别为</a:t>
            </a:r>
            <a:r>
              <a:rPr lang="en-US" altLang="zh-CN" sz="1350" dirty="0"/>
              <a:t>150</a:t>
            </a:r>
            <a:r>
              <a:rPr lang="zh-CN" altLang="zh-CN" sz="1350" dirty="0"/>
              <a:t>万、</a:t>
            </a:r>
            <a:r>
              <a:rPr lang="en-US" altLang="zh-CN" sz="1350" dirty="0"/>
              <a:t>600</a:t>
            </a:r>
            <a:r>
              <a:rPr lang="zh-CN" altLang="zh-CN" sz="1350" dirty="0"/>
              <a:t>万、</a:t>
            </a:r>
            <a:r>
              <a:rPr lang="en-US" altLang="zh-CN" sz="1350" dirty="0"/>
              <a:t>1,400</a:t>
            </a:r>
            <a:r>
              <a:rPr lang="zh-CN" altLang="zh-CN" sz="1350" dirty="0"/>
              <a:t>万为例，可看出海仲与国内其他机构收费金额对比。</a:t>
            </a:r>
          </a:p>
          <a:p>
            <a:endParaRPr lang="zh-CN" altLang="en-US" sz="1350" dirty="0"/>
          </a:p>
        </p:txBody>
      </p:sp>
      <p:sp>
        <p:nvSpPr>
          <p:cNvPr id="5" name="矩形 4">
            <a:extLst>
              <a:ext uri="{FF2B5EF4-FFF2-40B4-BE49-F238E27FC236}">
                <a16:creationId xmlns="" xmlns:a16="http://schemas.microsoft.com/office/drawing/2014/main" id="{7A16C0B9-105F-43DD-BE13-DA2C655A3521}"/>
              </a:ext>
            </a:extLst>
          </p:cNvPr>
          <p:cNvSpPr/>
          <p:nvPr/>
        </p:nvSpPr>
        <p:spPr>
          <a:xfrm>
            <a:off x="2952749" y="5508450"/>
            <a:ext cx="4399535" cy="346249"/>
          </a:xfrm>
          <a:prstGeom prst="rect">
            <a:avLst/>
          </a:prstGeom>
        </p:spPr>
        <p:txBody>
          <a:bodyPr wrap="square">
            <a:spAutoFit/>
          </a:bodyPr>
          <a:lstStyle/>
          <a:p>
            <a:pPr algn="r"/>
            <a:r>
              <a:rPr lang="zh-CN" altLang="en-US" sz="825" dirty="0"/>
              <a:t>*根据各机构仲裁规则计算整理</a:t>
            </a:r>
            <a:endParaRPr lang="en-US" altLang="zh-CN" sz="825" dirty="0"/>
          </a:p>
          <a:p>
            <a:pPr algn="r"/>
            <a:r>
              <a:rPr lang="en-US" altLang="zh-CN" sz="825" dirty="0"/>
              <a:t> </a:t>
            </a:r>
            <a:endParaRPr lang="zh-CN" altLang="en-US" sz="600" dirty="0"/>
          </a:p>
        </p:txBody>
      </p:sp>
    </p:spTree>
    <p:extLst>
      <p:ext uri="{BB962C8B-B14F-4D97-AF65-F5344CB8AC3E}">
        <p14:creationId xmlns="" xmlns:p14="http://schemas.microsoft.com/office/powerpoint/2010/main" val="15423585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05FBAEBD-45CA-4A75-AF02-5096CD276EB6}"/>
              </a:ext>
            </a:extLst>
          </p:cNvPr>
          <p:cNvSpPr>
            <a:spLocks noGrp="1"/>
          </p:cNvSpPr>
          <p:nvPr>
            <p:ph type="title"/>
          </p:nvPr>
        </p:nvSpPr>
        <p:spPr/>
        <p:txBody>
          <a:bodyPr/>
          <a:lstStyle/>
          <a:p>
            <a:r>
              <a:rPr lang="zh-CN" altLang="en-US" dirty="0"/>
              <a:t>仲裁费用</a:t>
            </a:r>
          </a:p>
        </p:txBody>
      </p:sp>
      <p:graphicFrame>
        <p:nvGraphicFramePr>
          <p:cNvPr id="5" name="内容占位符 4">
            <a:extLst>
              <a:ext uri="{FF2B5EF4-FFF2-40B4-BE49-F238E27FC236}">
                <a16:creationId xmlns="" xmlns:a16="http://schemas.microsoft.com/office/drawing/2014/main" id="{C6FA6FA9-EA30-4DF7-9C46-23C19381A868}"/>
              </a:ext>
            </a:extLst>
          </p:cNvPr>
          <p:cNvGraphicFramePr>
            <a:graphicFrameLocks noGrp="1"/>
          </p:cNvGraphicFramePr>
          <p:nvPr>
            <p:ph idx="1"/>
          </p:nvPr>
        </p:nvGraphicFramePr>
        <p:xfrm>
          <a:off x="848376" y="2829978"/>
          <a:ext cx="6911992" cy="2085125"/>
        </p:xfrm>
        <a:graphic>
          <a:graphicData uri="http://schemas.openxmlformats.org/drawingml/2006/table">
            <a:tbl>
              <a:tblPr firstRow="1" firstCol="1" bandRow="1">
                <a:tableStyleId>{5C22544A-7EE6-4342-B048-85BDC9FD1C3A}</a:tableStyleId>
              </a:tblPr>
              <a:tblGrid>
                <a:gridCol w="1725562">
                  <a:extLst>
                    <a:ext uri="{9D8B030D-6E8A-4147-A177-3AD203B41FA5}">
                      <a16:colId xmlns="" xmlns:a16="http://schemas.microsoft.com/office/drawing/2014/main" val="1225278872"/>
                    </a:ext>
                  </a:extLst>
                </a:gridCol>
                <a:gridCol w="1724810">
                  <a:extLst>
                    <a:ext uri="{9D8B030D-6E8A-4147-A177-3AD203B41FA5}">
                      <a16:colId xmlns="" xmlns:a16="http://schemas.microsoft.com/office/drawing/2014/main" val="3181384573"/>
                    </a:ext>
                  </a:extLst>
                </a:gridCol>
                <a:gridCol w="1724810">
                  <a:extLst>
                    <a:ext uri="{9D8B030D-6E8A-4147-A177-3AD203B41FA5}">
                      <a16:colId xmlns="" xmlns:a16="http://schemas.microsoft.com/office/drawing/2014/main" val="3997051787"/>
                    </a:ext>
                  </a:extLst>
                </a:gridCol>
                <a:gridCol w="1736810">
                  <a:extLst>
                    <a:ext uri="{9D8B030D-6E8A-4147-A177-3AD203B41FA5}">
                      <a16:colId xmlns="" xmlns:a16="http://schemas.microsoft.com/office/drawing/2014/main" val="3861594423"/>
                    </a:ext>
                  </a:extLst>
                </a:gridCol>
              </a:tblGrid>
              <a:tr h="926438">
                <a:tc>
                  <a:txBody>
                    <a:bodyPr/>
                    <a:lstStyle/>
                    <a:p>
                      <a:pPr algn="l">
                        <a:lnSpc>
                          <a:spcPts val="1200"/>
                        </a:lnSpc>
                        <a:spcAft>
                          <a:spcPts val="0"/>
                        </a:spcAft>
                      </a:pPr>
                      <a:r>
                        <a:rPr lang="zh-CN" altLang="en-US" sz="1100" kern="0" dirty="0">
                          <a:effectLst/>
                          <a:latin typeface="等线" panose="02010600030101010101" pitchFamily="2" charset="-122"/>
                          <a:ea typeface="等线" panose="02010600030101010101" pitchFamily="2" charset="-122"/>
                          <a:cs typeface="Times New Roman" panose="02020603050405020304" pitchFamily="18" charset="0"/>
                        </a:rPr>
                        <a:t>仲裁机构</a:t>
                      </a:r>
                      <a:endParaRPr lang="zh-CN" sz="2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1450" marR="171450" marT="42863" marB="42863" anchor="ctr"/>
                </a:tc>
                <a:tc>
                  <a:txBody>
                    <a:bodyPr/>
                    <a:lstStyle/>
                    <a:p>
                      <a:pPr algn="l">
                        <a:lnSpc>
                          <a:spcPts val="1200"/>
                        </a:lnSpc>
                        <a:spcAft>
                          <a:spcPts val="0"/>
                        </a:spcAft>
                      </a:pPr>
                      <a:r>
                        <a:rPr lang="zh-CN" altLang="en-US" sz="1100" kern="0" dirty="0">
                          <a:effectLst/>
                        </a:rPr>
                        <a:t>平均仲裁费用</a:t>
                      </a:r>
                      <a:endParaRPr lang="zh-CN" sz="2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1450" marR="171450" marT="42863" marB="42863" anchor="ctr"/>
                </a:tc>
                <a:tc>
                  <a:txBody>
                    <a:bodyPr/>
                    <a:lstStyle/>
                    <a:p>
                      <a:pPr algn="l">
                        <a:lnSpc>
                          <a:spcPts val="1200"/>
                        </a:lnSpc>
                        <a:spcAft>
                          <a:spcPts val="0"/>
                        </a:spcAft>
                      </a:pPr>
                      <a:r>
                        <a:rPr lang="zh-CN" altLang="en-US" sz="1100" kern="0" dirty="0">
                          <a:effectLst/>
                        </a:rPr>
                        <a:t>独任仲裁庭平均仲裁费用</a:t>
                      </a:r>
                      <a:endParaRPr lang="zh-CN" sz="2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1450" marR="171450" marT="42863" marB="42863" anchor="ctr"/>
                </a:tc>
                <a:tc>
                  <a:txBody>
                    <a:bodyPr/>
                    <a:lstStyle/>
                    <a:p>
                      <a:pPr algn="l">
                        <a:lnSpc>
                          <a:spcPts val="1200"/>
                        </a:lnSpc>
                        <a:spcAft>
                          <a:spcPts val="0"/>
                        </a:spcAft>
                      </a:pPr>
                      <a:r>
                        <a:rPr lang="zh-CN" altLang="en-US" sz="1100" kern="0" dirty="0">
                          <a:effectLst/>
                        </a:rPr>
                        <a:t>三人仲裁庭平均仲裁费用</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1450" marR="171450" marT="42863" marB="42863" anchor="ctr"/>
                </a:tc>
                <a:extLst>
                  <a:ext uri="{0D108BD9-81ED-4DB2-BD59-A6C34878D82A}">
                    <a16:rowId xmlns="" xmlns:a16="http://schemas.microsoft.com/office/drawing/2014/main" val="634172727"/>
                  </a:ext>
                </a:extLst>
              </a:tr>
              <a:tr h="251352">
                <a:tc>
                  <a:txBody>
                    <a:bodyPr/>
                    <a:lstStyle/>
                    <a:p>
                      <a:pPr algn="l">
                        <a:lnSpc>
                          <a:spcPts val="1200"/>
                        </a:lnSpc>
                        <a:spcAft>
                          <a:spcPts val="0"/>
                        </a:spcAft>
                      </a:pPr>
                      <a:r>
                        <a:rPr lang="en-US" sz="1100" kern="0">
                          <a:effectLst/>
                        </a:rPr>
                        <a:t>HKIAC</a:t>
                      </a:r>
                      <a:endParaRPr lang="zh-CN" sz="2400" kern="100">
                        <a:effectLst/>
                        <a:latin typeface="等线" panose="02010600030101010101" pitchFamily="2" charset="-122"/>
                        <a:ea typeface="等线" panose="02010600030101010101" pitchFamily="2" charset="-122"/>
                        <a:cs typeface="Times New Roman" panose="02020603050405020304" pitchFamily="18" charset="0"/>
                      </a:endParaRPr>
                    </a:p>
                  </a:txBody>
                  <a:tcPr marL="171450" marR="171450" marT="42863" marB="42863" anchor="ctr"/>
                </a:tc>
                <a:tc>
                  <a:txBody>
                    <a:bodyPr/>
                    <a:lstStyle/>
                    <a:p>
                      <a:pPr algn="l">
                        <a:lnSpc>
                          <a:spcPts val="1200"/>
                        </a:lnSpc>
                        <a:spcAft>
                          <a:spcPts val="0"/>
                        </a:spcAft>
                      </a:pPr>
                      <a:r>
                        <a:rPr lang="en-US" sz="1100" kern="0">
                          <a:effectLst/>
                        </a:rPr>
                        <a:t>USD 62,537</a:t>
                      </a:r>
                      <a:endParaRPr lang="zh-CN" sz="2400" kern="100">
                        <a:effectLst/>
                        <a:latin typeface="等线" panose="02010600030101010101" pitchFamily="2" charset="-122"/>
                        <a:ea typeface="等线" panose="02010600030101010101" pitchFamily="2" charset="-122"/>
                        <a:cs typeface="Times New Roman" panose="02020603050405020304" pitchFamily="18" charset="0"/>
                      </a:endParaRPr>
                    </a:p>
                  </a:txBody>
                  <a:tcPr marL="171450" marR="171450" marT="42863" marB="42863" anchor="ctr"/>
                </a:tc>
                <a:tc>
                  <a:txBody>
                    <a:bodyPr/>
                    <a:lstStyle/>
                    <a:p>
                      <a:pPr algn="l">
                        <a:lnSpc>
                          <a:spcPts val="1200"/>
                        </a:lnSpc>
                        <a:spcAft>
                          <a:spcPts val="0"/>
                        </a:spcAft>
                      </a:pPr>
                      <a:r>
                        <a:rPr lang="en-US" sz="1100" kern="0">
                          <a:effectLst/>
                        </a:rPr>
                        <a:t>–</a:t>
                      </a:r>
                      <a:endParaRPr lang="zh-CN" sz="2400" kern="100">
                        <a:effectLst/>
                        <a:latin typeface="等线" panose="02010600030101010101" pitchFamily="2" charset="-122"/>
                        <a:ea typeface="等线" panose="02010600030101010101" pitchFamily="2" charset="-122"/>
                        <a:cs typeface="Times New Roman" panose="02020603050405020304" pitchFamily="18" charset="0"/>
                      </a:endParaRPr>
                    </a:p>
                  </a:txBody>
                  <a:tcPr marL="171450" marR="171450" marT="42863" marB="42863" anchor="ctr"/>
                </a:tc>
                <a:tc>
                  <a:txBody>
                    <a:bodyPr/>
                    <a:lstStyle/>
                    <a:p>
                      <a:pPr algn="l">
                        <a:lnSpc>
                          <a:spcPts val="1200"/>
                        </a:lnSpc>
                        <a:spcAft>
                          <a:spcPts val="0"/>
                        </a:spcAft>
                      </a:pPr>
                      <a:r>
                        <a:rPr lang="en-US" sz="1100" kern="0">
                          <a:effectLst/>
                        </a:rPr>
                        <a:t>–</a:t>
                      </a:r>
                      <a:endParaRPr lang="zh-CN" sz="2400" kern="100">
                        <a:effectLst/>
                        <a:latin typeface="等线" panose="02010600030101010101" pitchFamily="2" charset="-122"/>
                        <a:ea typeface="等线" panose="02010600030101010101" pitchFamily="2" charset="-122"/>
                        <a:cs typeface="Times New Roman" panose="02020603050405020304" pitchFamily="18" charset="0"/>
                      </a:endParaRPr>
                    </a:p>
                  </a:txBody>
                  <a:tcPr marL="171450" marR="171450" marT="42863" marB="42863" anchor="ctr"/>
                </a:tc>
                <a:extLst>
                  <a:ext uri="{0D108BD9-81ED-4DB2-BD59-A6C34878D82A}">
                    <a16:rowId xmlns="" xmlns:a16="http://schemas.microsoft.com/office/drawing/2014/main" val="2663157093"/>
                  </a:ext>
                </a:extLst>
              </a:tr>
              <a:tr h="251352">
                <a:tc>
                  <a:txBody>
                    <a:bodyPr/>
                    <a:lstStyle/>
                    <a:p>
                      <a:pPr algn="l">
                        <a:lnSpc>
                          <a:spcPts val="1200"/>
                        </a:lnSpc>
                        <a:spcAft>
                          <a:spcPts val="0"/>
                        </a:spcAft>
                      </a:pPr>
                      <a:r>
                        <a:rPr lang="en-US" sz="1100" kern="0">
                          <a:effectLst/>
                        </a:rPr>
                        <a:t>LCIA</a:t>
                      </a:r>
                      <a:endParaRPr lang="zh-CN" sz="2400" kern="100">
                        <a:effectLst/>
                        <a:latin typeface="等线" panose="02010600030101010101" pitchFamily="2" charset="-122"/>
                        <a:ea typeface="等线" panose="02010600030101010101" pitchFamily="2" charset="-122"/>
                        <a:cs typeface="Times New Roman" panose="02020603050405020304" pitchFamily="18" charset="0"/>
                      </a:endParaRPr>
                    </a:p>
                  </a:txBody>
                  <a:tcPr marL="171450" marR="171450" marT="42863" marB="42863" anchor="ctr"/>
                </a:tc>
                <a:tc>
                  <a:txBody>
                    <a:bodyPr/>
                    <a:lstStyle/>
                    <a:p>
                      <a:pPr algn="l">
                        <a:lnSpc>
                          <a:spcPts val="1200"/>
                        </a:lnSpc>
                        <a:spcAft>
                          <a:spcPts val="0"/>
                        </a:spcAft>
                      </a:pPr>
                      <a:r>
                        <a:rPr lang="en-US" sz="1100" kern="0">
                          <a:effectLst/>
                        </a:rPr>
                        <a:t>USD 97,000</a:t>
                      </a:r>
                      <a:endParaRPr lang="zh-CN" sz="2400" kern="100">
                        <a:effectLst/>
                        <a:latin typeface="等线" panose="02010600030101010101" pitchFamily="2" charset="-122"/>
                        <a:ea typeface="等线" panose="02010600030101010101" pitchFamily="2" charset="-122"/>
                        <a:cs typeface="Times New Roman" panose="02020603050405020304" pitchFamily="18" charset="0"/>
                      </a:endParaRPr>
                    </a:p>
                  </a:txBody>
                  <a:tcPr marL="171450" marR="171450" marT="42863" marB="42863" anchor="ctr"/>
                </a:tc>
                <a:tc>
                  <a:txBody>
                    <a:bodyPr/>
                    <a:lstStyle/>
                    <a:p>
                      <a:pPr algn="l">
                        <a:lnSpc>
                          <a:spcPts val="1200"/>
                        </a:lnSpc>
                        <a:spcAft>
                          <a:spcPts val="0"/>
                        </a:spcAft>
                      </a:pPr>
                      <a:r>
                        <a:rPr lang="en-US" sz="1100" kern="0">
                          <a:effectLst/>
                        </a:rPr>
                        <a:t>USD 60,000</a:t>
                      </a:r>
                      <a:endParaRPr lang="zh-CN" sz="2400" kern="100">
                        <a:effectLst/>
                        <a:latin typeface="等线" panose="02010600030101010101" pitchFamily="2" charset="-122"/>
                        <a:ea typeface="等线" panose="02010600030101010101" pitchFamily="2" charset="-122"/>
                        <a:cs typeface="Times New Roman" panose="02020603050405020304" pitchFamily="18" charset="0"/>
                      </a:endParaRPr>
                    </a:p>
                  </a:txBody>
                  <a:tcPr marL="171450" marR="171450" marT="42863" marB="42863" anchor="ctr"/>
                </a:tc>
                <a:tc>
                  <a:txBody>
                    <a:bodyPr/>
                    <a:lstStyle/>
                    <a:p>
                      <a:pPr algn="l">
                        <a:lnSpc>
                          <a:spcPts val="1200"/>
                        </a:lnSpc>
                        <a:spcAft>
                          <a:spcPts val="0"/>
                        </a:spcAft>
                      </a:pPr>
                      <a:r>
                        <a:rPr lang="en-US" sz="1100" kern="0">
                          <a:effectLst/>
                        </a:rPr>
                        <a:t>USD 200,000</a:t>
                      </a:r>
                      <a:endParaRPr lang="zh-CN" sz="2400" kern="100">
                        <a:effectLst/>
                        <a:latin typeface="等线" panose="02010600030101010101" pitchFamily="2" charset="-122"/>
                        <a:ea typeface="等线" panose="02010600030101010101" pitchFamily="2" charset="-122"/>
                        <a:cs typeface="Times New Roman" panose="02020603050405020304" pitchFamily="18" charset="0"/>
                      </a:endParaRPr>
                    </a:p>
                  </a:txBody>
                  <a:tcPr marL="171450" marR="171450" marT="42863" marB="42863" anchor="ctr"/>
                </a:tc>
                <a:extLst>
                  <a:ext uri="{0D108BD9-81ED-4DB2-BD59-A6C34878D82A}">
                    <a16:rowId xmlns="" xmlns:a16="http://schemas.microsoft.com/office/drawing/2014/main" val="485476913"/>
                  </a:ext>
                </a:extLst>
              </a:tr>
              <a:tr h="404631">
                <a:tc>
                  <a:txBody>
                    <a:bodyPr/>
                    <a:lstStyle/>
                    <a:p>
                      <a:pPr algn="l">
                        <a:lnSpc>
                          <a:spcPts val="1200"/>
                        </a:lnSpc>
                        <a:spcAft>
                          <a:spcPts val="0"/>
                        </a:spcAft>
                      </a:pPr>
                      <a:r>
                        <a:rPr lang="en-US" sz="1100" kern="0">
                          <a:effectLst/>
                        </a:rPr>
                        <a:t>SCC</a:t>
                      </a:r>
                      <a:endParaRPr lang="zh-CN" sz="2400" kern="100">
                        <a:effectLst/>
                        <a:latin typeface="等线" panose="02010600030101010101" pitchFamily="2" charset="-122"/>
                        <a:ea typeface="等线" panose="02010600030101010101" pitchFamily="2" charset="-122"/>
                        <a:cs typeface="Times New Roman" panose="02020603050405020304" pitchFamily="18" charset="0"/>
                      </a:endParaRPr>
                    </a:p>
                  </a:txBody>
                  <a:tcPr marL="171450" marR="171450" marT="42863" marB="42863" anchor="ctr"/>
                </a:tc>
                <a:tc>
                  <a:txBody>
                    <a:bodyPr/>
                    <a:lstStyle/>
                    <a:p>
                      <a:pPr algn="l">
                        <a:lnSpc>
                          <a:spcPts val="1200"/>
                        </a:lnSpc>
                        <a:spcAft>
                          <a:spcPts val="0"/>
                        </a:spcAft>
                      </a:pPr>
                      <a:r>
                        <a:rPr lang="en-US" sz="1100" kern="0">
                          <a:effectLst/>
                        </a:rPr>
                        <a:t>–</a:t>
                      </a:r>
                      <a:endParaRPr lang="zh-CN" sz="2400" kern="100">
                        <a:effectLst/>
                        <a:latin typeface="等线" panose="02010600030101010101" pitchFamily="2" charset="-122"/>
                        <a:ea typeface="等线" panose="02010600030101010101" pitchFamily="2" charset="-122"/>
                        <a:cs typeface="Times New Roman" panose="02020603050405020304" pitchFamily="18" charset="0"/>
                      </a:endParaRPr>
                    </a:p>
                  </a:txBody>
                  <a:tcPr marL="171450" marR="171450" marT="42863" marB="42863" anchor="ctr"/>
                </a:tc>
                <a:tc>
                  <a:txBody>
                    <a:bodyPr/>
                    <a:lstStyle/>
                    <a:p>
                      <a:pPr algn="l">
                        <a:lnSpc>
                          <a:spcPts val="1200"/>
                        </a:lnSpc>
                        <a:spcAft>
                          <a:spcPts val="0"/>
                        </a:spcAft>
                      </a:pPr>
                      <a:r>
                        <a:rPr lang="en-US" sz="1100" kern="0">
                          <a:effectLst/>
                        </a:rPr>
                        <a:t>USD 36,037*</a:t>
                      </a:r>
                      <a:endParaRPr lang="zh-CN" sz="2400" kern="100">
                        <a:effectLst/>
                      </a:endParaRPr>
                    </a:p>
                    <a:p>
                      <a:pPr algn="l" fontAlgn="base">
                        <a:lnSpc>
                          <a:spcPts val="1200"/>
                        </a:lnSpc>
                        <a:spcAft>
                          <a:spcPts val="1800"/>
                        </a:spcAft>
                      </a:pPr>
                      <a:r>
                        <a:rPr lang="en-US" sz="1100" kern="0">
                          <a:effectLst/>
                        </a:rPr>
                        <a:t>(EUR 33,096)</a:t>
                      </a:r>
                      <a:endParaRPr lang="zh-CN" sz="2400" kern="100">
                        <a:effectLst/>
                        <a:latin typeface="等线" panose="02010600030101010101" pitchFamily="2" charset="-122"/>
                        <a:ea typeface="等线" panose="02010600030101010101" pitchFamily="2" charset="-122"/>
                        <a:cs typeface="Times New Roman" panose="02020603050405020304" pitchFamily="18" charset="0"/>
                      </a:endParaRPr>
                    </a:p>
                  </a:txBody>
                  <a:tcPr marL="171450" marR="171450" marT="42863" marB="42863" anchor="ctr"/>
                </a:tc>
                <a:tc>
                  <a:txBody>
                    <a:bodyPr/>
                    <a:lstStyle/>
                    <a:p>
                      <a:pPr algn="l">
                        <a:lnSpc>
                          <a:spcPts val="1200"/>
                        </a:lnSpc>
                        <a:spcAft>
                          <a:spcPts val="0"/>
                        </a:spcAft>
                      </a:pPr>
                      <a:r>
                        <a:rPr lang="en-US" sz="1100" kern="0">
                          <a:effectLst/>
                        </a:rPr>
                        <a:t>USD 181,864*</a:t>
                      </a:r>
                      <a:endParaRPr lang="zh-CN" sz="2400" kern="100">
                        <a:effectLst/>
                      </a:endParaRPr>
                    </a:p>
                    <a:p>
                      <a:pPr algn="l" fontAlgn="base">
                        <a:lnSpc>
                          <a:spcPts val="1200"/>
                        </a:lnSpc>
                        <a:spcAft>
                          <a:spcPts val="1800"/>
                        </a:spcAft>
                      </a:pPr>
                      <a:r>
                        <a:rPr lang="en-US" sz="1100" kern="0">
                          <a:effectLst/>
                        </a:rPr>
                        <a:t>(EUR 167,021)</a:t>
                      </a:r>
                      <a:endParaRPr lang="zh-CN" sz="2400" kern="100">
                        <a:effectLst/>
                        <a:latin typeface="等线" panose="02010600030101010101" pitchFamily="2" charset="-122"/>
                        <a:ea typeface="等线" panose="02010600030101010101" pitchFamily="2" charset="-122"/>
                        <a:cs typeface="Times New Roman" panose="02020603050405020304" pitchFamily="18" charset="0"/>
                      </a:endParaRPr>
                    </a:p>
                  </a:txBody>
                  <a:tcPr marL="171450" marR="171450" marT="42863" marB="42863" anchor="ctr"/>
                </a:tc>
                <a:extLst>
                  <a:ext uri="{0D108BD9-81ED-4DB2-BD59-A6C34878D82A}">
                    <a16:rowId xmlns="" xmlns:a16="http://schemas.microsoft.com/office/drawing/2014/main" val="1593496370"/>
                  </a:ext>
                </a:extLst>
              </a:tr>
              <a:tr h="251352">
                <a:tc>
                  <a:txBody>
                    <a:bodyPr/>
                    <a:lstStyle/>
                    <a:p>
                      <a:pPr algn="l">
                        <a:lnSpc>
                          <a:spcPts val="1200"/>
                        </a:lnSpc>
                        <a:spcAft>
                          <a:spcPts val="0"/>
                        </a:spcAft>
                      </a:pPr>
                      <a:r>
                        <a:rPr lang="en-US" sz="1100" kern="0">
                          <a:effectLst/>
                        </a:rPr>
                        <a:t>SIAC</a:t>
                      </a:r>
                      <a:endParaRPr lang="zh-CN" sz="2400" kern="100">
                        <a:effectLst/>
                        <a:latin typeface="等线" panose="02010600030101010101" pitchFamily="2" charset="-122"/>
                        <a:ea typeface="等线" panose="02010600030101010101" pitchFamily="2" charset="-122"/>
                        <a:cs typeface="Times New Roman" panose="02020603050405020304" pitchFamily="18" charset="0"/>
                      </a:endParaRPr>
                    </a:p>
                  </a:txBody>
                  <a:tcPr marL="171450" marR="171450" marT="42863" marB="42863" anchor="ctr"/>
                </a:tc>
                <a:tc>
                  <a:txBody>
                    <a:bodyPr/>
                    <a:lstStyle/>
                    <a:p>
                      <a:pPr algn="l">
                        <a:lnSpc>
                          <a:spcPts val="1200"/>
                        </a:lnSpc>
                        <a:spcAft>
                          <a:spcPts val="0"/>
                        </a:spcAft>
                      </a:pPr>
                      <a:r>
                        <a:rPr lang="en-US" sz="1100" kern="0">
                          <a:effectLst/>
                        </a:rPr>
                        <a:t>USD 29,567</a:t>
                      </a:r>
                      <a:endParaRPr lang="zh-CN" sz="2400" kern="100">
                        <a:effectLst/>
                        <a:latin typeface="等线" panose="02010600030101010101" pitchFamily="2" charset="-122"/>
                        <a:ea typeface="等线" panose="02010600030101010101" pitchFamily="2" charset="-122"/>
                        <a:cs typeface="Times New Roman" panose="02020603050405020304" pitchFamily="18" charset="0"/>
                      </a:endParaRPr>
                    </a:p>
                  </a:txBody>
                  <a:tcPr marL="171450" marR="171450" marT="42863" marB="42863" anchor="ctr"/>
                </a:tc>
                <a:tc>
                  <a:txBody>
                    <a:bodyPr/>
                    <a:lstStyle/>
                    <a:p>
                      <a:pPr algn="l">
                        <a:lnSpc>
                          <a:spcPts val="1200"/>
                        </a:lnSpc>
                        <a:spcAft>
                          <a:spcPts val="0"/>
                        </a:spcAft>
                      </a:pPr>
                      <a:r>
                        <a:rPr lang="en-US" sz="1100" kern="0">
                          <a:effectLst/>
                        </a:rPr>
                        <a:t>USD 27,941</a:t>
                      </a:r>
                      <a:endParaRPr lang="zh-CN" sz="2400" kern="100">
                        <a:effectLst/>
                        <a:latin typeface="等线" panose="02010600030101010101" pitchFamily="2" charset="-122"/>
                        <a:ea typeface="等线" panose="02010600030101010101" pitchFamily="2" charset="-122"/>
                        <a:cs typeface="Times New Roman" panose="02020603050405020304" pitchFamily="18" charset="0"/>
                      </a:endParaRPr>
                    </a:p>
                  </a:txBody>
                  <a:tcPr marL="171450" marR="171450" marT="42863" marB="42863" anchor="ctr"/>
                </a:tc>
                <a:tc>
                  <a:txBody>
                    <a:bodyPr/>
                    <a:lstStyle/>
                    <a:p>
                      <a:pPr algn="l">
                        <a:lnSpc>
                          <a:spcPts val="1200"/>
                        </a:lnSpc>
                        <a:spcAft>
                          <a:spcPts val="0"/>
                        </a:spcAft>
                      </a:pPr>
                      <a:r>
                        <a:rPr lang="en-US" sz="1100" kern="0" dirty="0">
                          <a:effectLst/>
                        </a:rPr>
                        <a:t>USD 80,230</a:t>
                      </a:r>
                      <a:endParaRPr lang="zh-CN" sz="2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1450" marR="171450" marT="42863" marB="42863" anchor="ctr"/>
                </a:tc>
                <a:extLst>
                  <a:ext uri="{0D108BD9-81ED-4DB2-BD59-A6C34878D82A}">
                    <a16:rowId xmlns="" xmlns:a16="http://schemas.microsoft.com/office/drawing/2014/main" val="3148204642"/>
                  </a:ext>
                </a:extLst>
              </a:tr>
            </a:tbl>
          </a:graphicData>
        </a:graphic>
      </p:graphicFrame>
      <p:sp>
        <p:nvSpPr>
          <p:cNvPr id="6" name="内容占位符 2">
            <a:extLst>
              <a:ext uri="{FF2B5EF4-FFF2-40B4-BE49-F238E27FC236}">
                <a16:creationId xmlns="" xmlns:a16="http://schemas.microsoft.com/office/drawing/2014/main" id="{7EC9AF35-9479-4DC7-9E8C-2A90D74D7004}"/>
              </a:ext>
            </a:extLst>
          </p:cNvPr>
          <p:cNvSpPr txBox="1">
            <a:spLocks/>
          </p:cNvSpPr>
          <p:nvPr/>
        </p:nvSpPr>
        <p:spPr>
          <a:xfrm>
            <a:off x="758711" y="2308259"/>
            <a:ext cx="6446520" cy="694973"/>
          </a:xfrm>
          <a:prstGeom prst="rect">
            <a:avLst/>
          </a:prstGeom>
        </p:spPr>
        <p:txBody>
          <a:bodyPr vert="horz" lIns="68580" tIns="34290" rIns="68580" bIns="34290" rtlCol="0">
            <a:normAutofit/>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a:lstStyle>
          <a:p>
            <a:r>
              <a:rPr lang="zh-CN" altLang="zh-CN" sz="1350" dirty="0"/>
              <a:t>从统计数据来看，国际仲裁费用远远高于国内仲裁。</a:t>
            </a:r>
          </a:p>
          <a:p>
            <a:endParaRPr lang="zh-CN" altLang="en-US" sz="1350" dirty="0"/>
          </a:p>
        </p:txBody>
      </p:sp>
      <p:sp>
        <p:nvSpPr>
          <p:cNvPr id="7" name="矩形 6">
            <a:extLst>
              <a:ext uri="{FF2B5EF4-FFF2-40B4-BE49-F238E27FC236}">
                <a16:creationId xmlns="" xmlns:a16="http://schemas.microsoft.com/office/drawing/2014/main" id="{63C9A0ED-E865-4B93-8FDD-378B5EB4A131}"/>
              </a:ext>
            </a:extLst>
          </p:cNvPr>
          <p:cNvSpPr/>
          <p:nvPr/>
        </p:nvSpPr>
        <p:spPr>
          <a:xfrm>
            <a:off x="1504951" y="5030421"/>
            <a:ext cx="6393434" cy="346249"/>
          </a:xfrm>
          <a:prstGeom prst="rect">
            <a:avLst/>
          </a:prstGeom>
        </p:spPr>
        <p:txBody>
          <a:bodyPr wrap="square">
            <a:spAutoFit/>
          </a:bodyPr>
          <a:lstStyle/>
          <a:p>
            <a:pPr algn="r"/>
            <a:r>
              <a:rPr lang="zh-CN" altLang="en-US" sz="825" i="1" dirty="0"/>
              <a:t>*</a:t>
            </a:r>
            <a:r>
              <a:rPr lang="en-US" altLang="zh-CN" sz="825" i="1" dirty="0"/>
              <a:t>Costs and Duration: A Comparison of the HKIAC, LCIA, SCC and SIAC Studies</a:t>
            </a:r>
            <a:r>
              <a:rPr lang="zh-CN" altLang="en-US" sz="825" i="1" dirty="0"/>
              <a:t>（</a:t>
            </a:r>
            <a:r>
              <a:rPr lang="zh-CN" altLang="en-US" sz="825" dirty="0"/>
              <a:t>根据各机构发布的年度报告数据整理）</a:t>
            </a:r>
            <a:endParaRPr lang="en-US" altLang="zh-CN" sz="825" dirty="0"/>
          </a:p>
          <a:p>
            <a:pPr algn="r"/>
            <a:r>
              <a:rPr lang="en-US" altLang="zh-CN" sz="825" dirty="0"/>
              <a:t> </a:t>
            </a:r>
            <a:endParaRPr lang="zh-CN" altLang="en-US" sz="600" dirty="0"/>
          </a:p>
        </p:txBody>
      </p:sp>
    </p:spTree>
    <p:extLst>
      <p:ext uri="{BB962C8B-B14F-4D97-AF65-F5344CB8AC3E}">
        <p14:creationId xmlns="" xmlns:p14="http://schemas.microsoft.com/office/powerpoint/2010/main" val="4542738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05FBAEBD-45CA-4A75-AF02-5096CD276EB6}"/>
              </a:ext>
            </a:extLst>
          </p:cNvPr>
          <p:cNvSpPr>
            <a:spLocks noGrp="1"/>
          </p:cNvSpPr>
          <p:nvPr>
            <p:ph type="title"/>
          </p:nvPr>
        </p:nvSpPr>
        <p:spPr/>
        <p:txBody>
          <a:bodyPr/>
          <a:lstStyle/>
          <a:p>
            <a:r>
              <a:rPr lang="zh-CN" altLang="en-US" dirty="0"/>
              <a:t>仲裁效率</a:t>
            </a:r>
          </a:p>
        </p:txBody>
      </p:sp>
      <p:graphicFrame>
        <p:nvGraphicFramePr>
          <p:cNvPr id="7" name="内容占位符 6">
            <a:extLst>
              <a:ext uri="{FF2B5EF4-FFF2-40B4-BE49-F238E27FC236}">
                <a16:creationId xmlns="" xmlns:a16="http://schemas.microsoft.com/office/drawing/2014/main" id="{D66B9B58-B46E-49AC-AA3E-17BEFC7B2999}"/>
              </a:ext>
            </a:extLst>
          </p:cNvPr>
          <p:cNvGraphicFramePr>
            <a:graphicFrameLocks noGrp="1"/>
          </p:cNvGraphicFramePr>
          <p:nvPr>
            <p:ph idx="1"/>
            <p:extLst>
              <p:ext uri="{D42A27DB-BD31-4B8C-83A1-F6EECF244321}">
                <p14:modId xmlns="" xmlns:p14="http://schemas.microsoft.com/office/powerpoint/2010/main" val="1059683961"/>
              </p:ext>
            </p:extLst>
          </p:nvPr>
        </p:nvGraphicFramePr>
        <p:xfrm>
          <a:off x="946404" y="3003232"/>
          <a:ext cx="6650060" cy="1879622"/>
        </p:xfrm>
        <a:graphic>
          <a:graphicData uri="http://schemas.openxmlformats.org/drawingml/2006/table">
            <a:tbl>
              <a:tblPr firstRow="1" firstCol="1" bandRow="1">
                <a:tableStyleId>{5C22544A-7EE6-4342-B048-85BDC9FD1C3A}</a:tableStyleId>
              </a:tblPr>
              <a:tblGrid>
                <a:gridCol w="2669740">
                  <a:extLst>
                    <a:ext uri="{9D8B030D-6E8A-4147-A177-3AD203B41FA5}">
                      <a16:colId xmlns="" xmlns:a16="http://schemas.microsoft.com/office/drawing/2014/main" val="3348655378"/>
                    </a:ext>
                  </a:extLst>
                </a:gridCol>
                <a:gridCol w="3980320">
                  <a:extLst>
                    <a:ext uri="{9D8B030D-6E8A-4147-A177-3AD203B41FA5}">
                      <a16:colId xmlns="" xmlns:a16="http://schemas.microsoft.com/office/drawing/2014/main" val="3055686460"/>
                    </a:ext>
                  </a:extLst>
                </a:gridCol>
              </a:tblGrid>
              <a:tr h="371623">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lang="zh-CN" altLang="zh-CN" sz="1200" kern="0" dirty="0">
                          <a:effectLst/>
                        </a:rPr>
                        <a:t>机构名称</a:t>
                      </a:r>
                      <a:endParaRPr lang="zh-CN" altLang="zh-CN" sz="1200" kern="100" dirty="0">
                        <a:effectLst/>
                        <a:latin typeface="等线" panose="02010600030101010101" pitchFamily="2" charset="-122"/>
                        <a:ea typeface="等线" panose="02010600030101010101" pitchFamily="2" charset="-122"/>
                        <a:cs typeface="Times New Roman" panose="02020603050405020304" pitchFamily="18" charset="0"/>
                      </a:endParaRPr>
                    </a:p>
                    <a:p>
                      <a:pPr algn="l">
                        <a:lnSpc>
                          <a:spcPts val="1200"/>
                        </a:lnSpc>
                        <a:spcAft>
                          <a:spcPts val="0"/>
                        </a:spcAft>
                      </a:pP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1450" marR="171450" marT="42863" marB="42863"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zh-CN" sz="1400" kern="0" dirty="0">
                          <a:effectLst/>
                        </a:rPr>
                        <a:t>平均时长（月）</a:t>
                      </a:r>
                      <a:endParaRPr lang="zh-CN" alt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1450" marR="171450" marT="42863" marB="42863" anchor="b"/>
                </a:tc>
                <a:extLst>
                  <a:ext uri="{0D108BD9-81ED-4DB2-BD59-A6C34878D82A}">
                    <a16:rowId xmlns="" xmlns:a16="http://schemas.microsoft.com/office/drawing/2014/main" val="657572057"/>
                  </a:ext>
                </a:extLst>
              </a:tr>
              <a:tr h="371623">
                <a:tc>
                  <a:txBody>
                    <a:bodyPr/>
                    <a:lstStyle/>
                    <a:p>
                      <a:pPr algn="l">
                        <a:lnSpc>
                          <a:spcPts val="1200"/>
                        </a:lnSpc>
                        <a:spcAft>
                          <a:spcPts val="0"/>
                        </a:spcAft>
                      </a:pPr>
                      <a:r>
                        <a:rPr lang="en-US" sz="1200" kern="0">
                          <a:effectLst/>
                        </a:rPr>
                        <a:t>HKIAC</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171450" marR="171450" marT="42863" marB="42863" anchor="b"/>
                </a:tc>
                <a:tc>
                  <a:txBody>
                    <a:bodyPr/>
                    <a:lstStyle/>
                    <a:p>
                      <a:pPr algn="l">
                        <a:lnSpc>
                          <a:spcPts val="1200"/>
                        </a:lnSpc>
                        <a:spcAft>
                          <a:spcPts val="0"/>
                        </a:spcAft>
                      </a:pPr>
                      <a:r>
                        <a:rPr lang="en-US" sz="1200" kern="0" dirty="0">
                          <a:effectLst/>
                        </a:rPr>
                        <a:t>16.2</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1450" marR="171450" marT="42863" marB="42863" anchor="b"/>
                </a:tc>
                <a:extLst>
                  <a:ext uri="{0D108BD9-81ED-4DB2-BD59-A6C34878D82A}">
                    <a16:rowId xmlns="" xmlns:a16="http://schemas.microsoft.com/office/drawing/2014/main" val="1912445675"/>
                  </a:ext>
                </a:extLst>
              </a:tr>
              <a:tr h="371623">
                <a:tc>
                  <a:txBody>
                    <a:bodyPr/>
                    <a:lstStyle/>
                    <a:p>
                      <a:pPr algn="l">
                        <a:lnSpc>
                          <a:spcPts val="1200"/>
                        </a:lnSpc>
                        <a:spcAft>
                          <a:spcPts val="0"/>
                        </a:spcAft>
                      </a:pPr>
                      <a:r>
                        <a:rPr lang="en-US" sz="1200" kern="0" dirty="0">
                          <a:effectLst/>
                        </a:rPr>
                        <a:t>CMAC</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1450" marR="171450" marT="42863" marB="42863" anchor="b"/>
                </a:tc>
                <a:tc>
                  <a:txBody>
                    <a:bodyPr/>
                    <a:lstStyle/>
                    <a:p>
                      <a:pPr algn="l">
                        <a:lnSpc>
                          <a:spcPts val="1200"/>
                        </a:lnSpc>
                        <a:spcAft>
                          <a:spcPts val="0"/>
                        </a:spcAft>
                      </a:pPr>
                      <a:r>
                        <a:rPr lang="en-US" altLang="zh-CN" sz="1200" kern="1200">
                          <a:solidFill>
                            <a:schemeClr val="dk1"/>
                          </a:solidFill>
                          <a:effectLst/>
                          <a:latin typeface="+mn-lt"/>
                          <a:ea typeface="+mn-ea"/>
                          <a:cs typeface="+mn-cs"/>
                        </a:rPr>
                        <a:t>6.7</a:t>
                      </a:r>
                      <a:r>
                        <a:rPr lang="zh-CN" altLang="en-US" sz="1200" kern="1200" dirty="0">
                          <a:solidFill>
                            <a:schemeClr val="dk1"/>
                          </a:solidFill>
                          <a:effectLst/>
                          <a:latin typeface="+mn-lt"/>
                          <a:ea typeface="+mn-ea"/>
                          <a:cs typeface="+mn-cs"/>
                        </a:rPr>
                        <a:t>（</a:t>
                      </a:r>
                      <a:r>
                        <a:rPr lang="zh-CN" altLang="zh-CN" sz="1200" kern="1200" dirty="0">
                          <a:solidFill>
                            <a:schemeClr val="dk1"/>
                          </a:solidFill>
                          <a:effectLst/>
                          <a:latin typeface="+mn-lt"/>
                          <a:ea typeface="+mn-ea"/>
                          <a:cs typeface="+mn-cs"/>
                        </a:rPr>
                        <a:t>普通程序</a:t>
                      </a:r>
                      <a:r>
                        <a:rPr lang="zh-CN" altLang="en-US" sz="1200" kern="1200" dirty="0">
                          <a:solidFill>
                            <a:schemeClr val="dk1"/>
                          </a:solidFill>
                          <a:effectLst/>
                          <a:latin typeface="+mn-lt"/>
                          <a:ea typeface="+mn-ea"/>
                          <a:cs typeface="+mn-cs"/>
                        </a:rPr>
                        <a:t>），</a:t>
                      </a:r>
                      <a:r>
                        <a:rPr lang="en-US" altLang="zh-CN" sz="1200" kern="1200" dirty="0">
                          <a:solidFill>
                            <a:schemeClr val="dk1"/>
                          </a:solidFill>
                          <a:effectLst/>
                          <a:latin typeface="+mn-lt"/>
                          <a:ea typeface="+mn-ea"/>
                          <a:cs typeface="+mn-cs"/>
                        </a:rPr>
                        <a:t>5.3</a:t>
                      </a:r>
                      <a:r>
                        <a:rPr lang="zh-CN" altLang="en-US" sz="1200" kern="1200" dirty="0">
                          <a:solidFill>
                            <a:schemeClr val="dk1"/>
                          </a:solidFill>
                          <a:effectLst/>
                          <a:latin typeface="+mn-lt"/>
                          <a:ea typeface="+mn-ea"/>
                          <a:cs typeface="+mn-cs"/>
                        </a:rPr>
                        <a:t>（</a:t>
                      </a:r>
                      <a:r>
                        <a:rPr lang="zh-CN" altLang="zh-CN" sz="1200" kern="1200" dirty="0">
                          <a:solidFill>
                            <a:schemeClr val="dk1"/>
                          </a:solidFill>
                          <a:effectLst/>
                          <a:latin typeface="+mn-lt"/>
                          <a:ea typeface="+mn-ea"/>
                          <a:cs typeface="+mn-cs"/>
                        </a:rPr>
                        <a:t>简易程序</a:t>
                      </a:r>
                      <a:r>
                        <a:rPr lang="zh-CN" altLang="en-US" sz="1200" kern="1200" dirty="0">
                          <a:solidFill>
                            <a:schemeClr val="dk1"/>
                          </a:solidFill>
                          <a:effectLst/>
                          <a:latin typeface="+mn-lt"/>
                          <a:ea typeface="+mn-ea"/>
                          <a:cs typeface="+mn-cs"/>
                        </a:rPr>
                        <a:t>）</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1450" marR="171450" marT="42863" marB="42863" anchor="b"/>
                </a:tc>
                <a:extLst>
                  <a:ext uri="{0D108BD9-81ED-4DB2-BD59-A6C34878D82A}">
                    <a16:rowId xmlns="" xmlns:a16="http://schemas.microsoft.com/office/drawing/2014/main" val="3475396089"/>
                  </a:ext>
                </a:extLst>
              </a:tr>
              <a:tr h="371623">
                <a:tc>
                  <a:txBody>
                    <a:bodyPr/>
                    <a:lstStyle/>
                    <a:p>
                      <a:pPr algn="l">
                        <a:lnSpc>
                          <a:spcPts val="1200"/>
                        </a:lnSpc>
                        <a:spcAft>
                          <a:spcPts val="0"/>
                        </a:spcAft>
                      </a:pPr>
                      <a:r>
                        <a:rPr lang="en-US" sz="1200" kern="0" dirty="0">
                          <a:effectLst/>
                        </a:rPr>
                        <a:t>SCC</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1450" marR="171450" marT="42863" marB="42863" anchor="b"/>
                </a:tc>
                <a:tc>
                  <a:txBody>
                    <a:bodyPr/>
                    <a:lstStyle/>
                    <a:p>
                      <a:pPr algn="l">
                        <a:lnSpc>
                          <a:spcPts val="1200"/>
                        </a:lnSpc>
                        <a:spcAft>
                          <a:spcPts val="0"/>
                        </a:spcAft>
                      </a:pPr>
                      <a:r>
                        <a:rPr lang="en-US" sz="1200" kern="0" dirty="0">
                          <a:effectLst/>
                        </a:rPr>
                        <a:t>16.2</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1450" marR="171450" marT="42863" marB="42863" anchor="b"/>
                </a:tc>
                <a:extLst>
                  <a:ext uri="{0D108BD9-81ED-4DB2-BD59-A6C34878D82A}">
                    <a16:rowId xmlns="" xmlns:a16="http://schemas.microsoft.com/office/drawing/2014/main" val="3455983540"/>
                  </a:ext>
                </a:extLst>
              </a:tr>
              <a:tr h="371623">
                <a:tc>
                  <a:txBody>
                    <a:bodyPr/>
                    <a:lstStyle/>
                    <a:p>
                      <a:pPr algn="l">
                        <a:lnSpc>
                          <a:spcPts val="1200"/>
                        </a:lnSpc>
                        <a:spcAft>
                          <a:spcPts val="0"/>
                        </a:spcAft>
                      </a:pPr>
                      <a:r>
                        <a:rPr lang="en-US" sz="1200" kern="0" dirty="0">
                          <a:effectLst/>
                        </a:rPr>
                        <a:t>SIAC</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1450" marR="171450" marT="42863" marB="42863" anchor="b"/>
                </a:tc>
                <a:tc>
                  <a:txBody>
                    <a:bodyPr/>
                    <a:lstStyle/>
                    <a:p>
                      <a:pPr algn="l">
                        <a:lnSpc>
                          <a:spcPts val="1200"/>
                        </a:lnSpc>
                        <a:spcAft>
                          <a:spcPts val="0"/>
                        </a:spcAft>
                      </a:pPr>
                      <a:r>
                        <a:rPr lang="en-US" sz="1200" kern="0" dirty="0">
                          <a:effectLst/>
                        </a:rPr>
                        <a:t>13.8</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1450" marR="171450" marT="42863" marB="42863" anchor="b"/>
                </a:tc>
                <a:extLst>
                  <a:ext uri="{0D108BD9-81ED-4DB2-BD59-A6C34878D82A}">
                    <a16:rowId xmlns="" xmlns:a16="http://schemas.microsoft.com/office/drawing/2014/main" val="103551567"/>
                  </a:ext>
                </a:extLst>
              </a:tr>
            </a:tbl>
          </a:graphicData>
        </a:graphic>
      </p:graphicFrame>
      <p:sp>
        <p:nvSpPr>
          <p:cNvPr id="6" name="内容占位符 2">
            <a:extLst>
              <a:ext uri="{FF2B5EF4-FFF2-40B4-BE49-F238E27FC236}">
                <a16:creationId xmlns="" xmlns:a16="http://schemas.microsoft.com/office/drawing/2014/main" id="{7EC9AF35-9479-4DC7-9E8C-2A90D74D7004}"/>
              </a:ext>
            </a:extLst>
          </p:cNvPr>
          <p:cNvSpPr txBox="1">
            <a:spLocks/>
          </p:cNvSpPr>
          <p:nvPr/>
        </p:nvSpPr>
        <p:spPr>
          <a:xfrm>
            <a:off x="758711" y="2551509"/>
            <a:ext cx="6446520" cy="451723"/>
          </a:xfrm>
          <a:prstGeom prst="rect">
            <a:avLst/>
          </a:prstGeom>
        </p:spPr>
        <p:txBody>
          <a:bodyPr vert="horz" lIns="68580" tIns="34290" rIns="68580" bIns="34290" rtlCol="0">
            <a:normAutofit/>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a:lstStyle>
          <a:p>
            <a:r>
              <a:rPr lang="zh-CN" altLang="en-US" sz="1350" dirty="0"/>
              <a:t>与国际主要仲裁机构仲裁时长比较</a:t>
            </a:r>
          </a:p>
        </p:txBody>
      </p:sp>
      <p:sp>
        <p:nvSpPr>
          <p:cNvPr id="8" name="矩形 7">
            <a:extLst>
              <a:ext uri="{FF2B5EF4-FFF2-40B4-BE49-F238E27FC236}">
                <a16:creationId xmlns="" xmlns:a16="http://schemas.microsoft.com/office/drawing/2014/main" id="{0B3A92BF-C7CE-4C20-A27A-F1B997F0340A}"/>
              </a:ext>
            </a:extLst>
          </p:cNvPr>
          <p:cNvSpPr/>
          <p:nvPr/>
        </p:nvSpPr>
        <p:spPr>
          <a:xfrm>
            <a:off x="1375283" y="4927148"/>
            <a:ext cx="6393434" cy="346249"/>
          </a:xfrm>
          <a:prstGeom prst="rect">
            <a:avLst/>
          </a:prstGeom>
        </p:spPr>
        <p:txBody>
          <a:bodyPr wrap="square">
            <a:spAutoFit/>
          </a:bodyPr>
          <a:lstStyle/>
          <a:p>
            <a:pPr algn="r"/>
            <a:r>
              <a:rPr lang="zh-CN" altLang="en-US" sz="825" i="1" dirty="0"/>
              <a:t>*</a:t>
            </a:r>
            <a:r>
              <a:rPr lang="en-US" altLang="zh-CN" sz="825" i="1" dirty="0"/>
              <a:t>Costs and Duration: A Comparison of the HKIAC, LCIA, SCC and SIAC Studies</a:t>
            </a:r>
            <a:r>
              <a:rPr lang="zh-CN" altLang="en-US" sz="825" i="1" dirty="0"/>
              <a:t>（</a:t>
            </a:r>
            <a:r>
              <a:rPr lang="zh-CN" altLang="en-US" sz="825" dirty="0"/>
              <a:t>根据各机构发布的年度报告数据整理）</a:t>
            </a:r>
            <a:endParaRPr lang="en-US" altLang="zh-CN" sz="825" dirty="0"/>
          </a:p>
          <a:p>
            <a:pPr algn="r"/>
            <a:r>
              <a:rPr lang="en-US" altLang="zh-CN" sz="825" dirty="0"/>
              <a:t> </a:t>
            </a:r>
            <a:endParaRPr lang="zh-CN" altLang="en-US" sz="600" dirty="0"/>
          </a:p>
        </p:txBody>
      </p:sp>
    </p:spTree>
    <p:extLst>
      <p:ext uri="{BB962C8B-B14F-4D97-AF65-F5344CB8AC3E}">
        <p14:creationId xmlns="" xmlns:p14="http://schemas.microsoft.com/office/powerpoint/2010/main" val="13902859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05FBAEBD-45CA-4A75-AF02-5096CD276EB6}"/>
              </a:ext>
            </a:extLst>
          </p:cNvPr>
          <p:cNvSpPr>
            <a:spLocks noGrp="1"/>
          </p:cNvSpPr>
          <p:nvPr>
            <p:ph type="title"/>
          </p:nvPr>
        </p:nvSpPr>
        <p:spPr>
          <a:xfrm>
            <a:off x="701445" y="926618"/>
            <a:ext cx="7269480" cy="994172"/>
          </a:xfrm>
        </p:spPr>
        <p:txBody>
          <a:bodyPr/>
          <a:lstStyle/>
          <a:p>
            <a:r>
              <a:rPr lang="zh-CN" altLang="en-US" dirty="0"/>
              <a:t>仲裁程序特色</a:t>
            </a:r>
            <a:r>
              <a:rPr lang="en-US" altLang="zh-CN" dirty="0"/>
              <a:t>-</a:t>
            </a:r>
            <a:endParaRPr lang="zh-CN" altLang="en-US" dirty="0"/>
          </a:p>
        </p:txBody>
      </p:sp>
      <p:sp>
        <p:nvSpPr>
          <p:cNvPr id="4" name="内容占位符 3">
            <a:extLst>
              <a:ext uri="{FF2B5EF4-FFF2-40B4-BE49-F238E27FC236}">
                <a16:creationId xmlns="" xmlns:a16="http://schemas.microsoft.com/office/drawing/2014/main" id="{8CBADAB3-AE24-454B-A34C-367C4AB1153D}"/>
              </a:ext>
            </a:extLst>
          </p:cNvPr>
          <p:cNvSpPr>
            <a:spLocks noGrp="1"/>
          </p:cNvSpPr>
          <p:nvPr>
            <p:ph idx="1"/>
          </p:nvPr>
        </p:nvSpPr>
        <p:spPr>
          <a:xfrm>
            <a:off x="591288" y="2155869"/>
            <a:ext cx="7379637" cy="3263503"/>
          </a:xfrm>
        </p:spPr>
        <p:txBody>
          <a:bodyPr>
            <a:normAutofit/>
          </a:bodyPr>
          <a:lstStyle/>
          <a:p>
            <a:r>
              <a:rPr lang="en-US" altLang="zh-CN" sz="1500" dirty="0"/>
              <a:t> </a:t>
            </a:r>
            <a:r>
              <a:rPr lang="zh-CN" altLang="zh-CN" sz="1500" dirty="0"/>
              <a:t>灵活的庭审方式。仲裁庭可以根据案件的具体情况采用询问式或辩论式的庭审方式审理案件</a:t>
            </a:r>
            <a:r>
              <a:rPr lang="zh-CN" altLang="en-US" sz="1500" dirty="0"/>
              <a:t>，综合了大陆法和英美法特色</a:t>
            </a:r>
            <a:r>
              <a:rPr lang="zh-CN" altLang="zh-CN" sz="1500" dirty="0"/>
              <a:t>。</a:t>
            </a:r>
          </a:p>
          <a:p>
            <a:r>
              <a:rPr lang="zh-CN" altLang="zh-CN" sz="1500" dirty="0"/>
              <a:t>仲裁庭对程序掌握的灵活性。根据规则，除非当事人另有约定，仲裁庭认为必要时可以就所审理的案件发布程序令、发出问题单、制作审理范围书、 举行庭前会议等。</a:t>
            </a:r>
          </a:p>
          <a:p>
            <a:r>
              <a:rPr lang="zh-CN" altLang="zh-CN" sz="1500" b="1" dirty="0"/>
              <a:t>仲裁</a:t>
            </a:r>
            <a:r>
              <a:rPr lang="en-US" altLang="zh-CN" sz="1500" b="1" dirty="0"/>
              <a:t>+</a:t>
            </a:r>
            <a:r>
              <a:rPr lang="zh-CN" altLang="zh-CN" sz="1500" b="1" dirty="0"/>
              <a:t>调解</a:t>
            </a:r>
            <a:r>
              <a:rPr lang="zh-CN" altLang="zh-CN" sz="1500" dirty="0"/>
              <a:t>。</a:t>
            </a:r>
            <a:r>
              <a:rPr lang="zh-CN" altLang="en-US" sz="1500" dirty="0"/>
              <a:t>比较适合东方文化，</a:t>
            </a:r>
            <a:r>
              <a:rPr lang="zh-CN" altLang="zh-CN" sz="1500" dirty="0"/>
              <a:t>和解概念的确是中国文化的重要组成部分。这样的好处是能给双方一个</a:t>
            </a:r>
            <a:r>
              <a:rPr lang="zh-CN" altLang="en-US" sz="1500" dirty="0"/>
              <a:t>双赢</a:t>
            </a:r>
            <a:r>
              <a:rPr lang="zh-CN" altLang="zh-CN" sz="1500" dirty="0"/>
              <a:t>的机会，</a:t>
            </a:r>
            <a:r>
              <a:rPr lang="zh-CN" altLang="en-US" sz="1500" dirty="0"/>
              <a:t>可以达到商业利益最大化，增加今后合作的机会</a:t>
            </a:r>
            <a:r>
              <a:rPr lang="zh-CN" altLang="zh-CN" sz="1500" dirty="0"/>
              <a:t>。</a:t>
            </a:r>
            <a:r>
              <a:rPr lang="zh-CN" altLang="en-US" sz="1500" dirty="0"/>
              <a:t>也被香港国际仲裁中心新规则所吸收。</a:t>
            </a:r>
            <a:r>
              <a:rPr lang="en-US" altLang="zh-CN" sz="1500" dirty="0"/>
              <a:t>2016</a:t>
            </a:r>
            <a:r>
              <a:rPr lang="zh-CN" altLang="zh-CN" sz="1500" dirty="0"/>
              <a:t>年，全国仲裁机构以调解</a:t>
            </a:r>
            <a:r>
              <a:rPr lang="en-US" altLang="zh-CN" sz="1500" dirty="0"/>
              <a:t>/</a:t>
            </a:r>
            <a:r>
              <a:rPr lang="zh-CN" altLang="zh-CN" sz="1500" dirty="0"/>
              <a:t>和解方式结案的仲裁案件的比例高达</a:t>
            </a:r>
            <a:r>
              <a:rPr lang="en-US" altLang="zh-CN" sz="1500" dirty="0"/>
              <a:t>58%</a:t>
            </a:r>
            <a:r>
              <a:rPr lang="zh-CN" altLang="zh-CN" sz="1500" dirty="0"/>
              <a:t>。（《中国国际商事仲裁年度报告（</a:t>
            </a:r>
            <a:r>
              <a:rPr lang="en-US" altLang="zh-CN" sz="1500" dirty="0"/>
              <a:t>2016</a:t>
            </a:r>
            <a:r>
              <a:rPr lang="zh-CN" altLang="zh-CN" sz="1500" dirty="0"/>
              <a:t>）》）</a:t>
            </a:r>
          </a:p>
          <a:p>
            <a:r>
              <a:rPr lang="zh-CN" altLang="en-US" sz="1500" dirty="0"/>
              <a:t>此外，</a:t>
            </a:r>
            <a:r>
              <a:rPr lang="en-US" altLang="zh-CN" sz="1500" dirty="0"/>
              <a:t>2018</a:t>
            </a:r>
            <a:r>
              <a:rPr lang="zh-CN" altLang="en-US" sz="1500" dirty="0"/>
              <a:t>年海仲颁布</a:t>
            </a:r>
            <a:r>
              <a:rPr lang="en-US" altLang="zh-CN" sz="1500" dirty="0"/>
              <a:t>《</a:t>
            </a:r>
            <a:r>
              <a:rPr lang="zh-CN" altLang="en-US" sz="1500" dirty="0"/>
              <a:t>调解规则</a:t>
            </a:r>
            <a:r>
              <a:rPr lang="en-US" altLang="zh-CN" sz="1500" dirty="0"/>
              <a:t>》</a:t>
            </a:r>
            <a:r>
              <a:rPr lang="zh-CN" altLang="en-US" sz="1500" dirty="0"/>
              <a:t>，调解可以作为独立的程序。</a:t>
            </a:r>
          </a:p>
        </p:txBody>
      </p:sp>
    </p:spTree>
    <p:extLst>
      <p:ext uri="{BB962C8B-B14F-4D97-AF65-F5344CB8AC3E}">
        <p14:creationId xmlns="" xmlns:p14="http://schemas.microsoft.com/office/powerpoint/2010/main" val="4536495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05FBAEBD-45CA-4A75-AF02-5096CD276EB6}"/>
              </a:ext>
            </a:extLst>
          </p:cNvPr>
          <p:cNvSpPr>
            <a:spLocks noGrp="1"/>
          </p:cNvSpPr>
          <p:nvPr>
            <p:ph type="title"/>
          </p:nvPr>
        </p:nvSpPr>
        <p:spPr>
          <a:xfrm>
            <a:off x="798827" y="857250"/>
            <a:ext cx="7269480" cy="994172"/>
          </a:xfrm>
        </p:spPr>
        <p:txBody>
          <a:bodyPr/>
          <a:lstStyle/>
          <a:p>
            <a:r>
              <a:rPr lang="zh-CN" altLang="en-US" dirty="0"/>
              <a:t>仲裁程序特色</a:t>
            </a:r>
          </a:p>
        </p:txBody>
      </p:sp>
      <p:sp>
        <p:nvSpPr>
          <p:cNvPr id="4" name="内容占位符 3">
            <a:extLst>
              <a:ext uri="{FF2B5EF4-FFF2-40B4-BE49-F238E27FC236}">
                <a16:creationId xmlns="" xmlns:a16="http://schemas.microsoft.com/office/drawing/2014/main" id="{8CBADAB3-AE24-454B-A34C-367C4AB1153D}"/>
              </a:ext>
            </a:extLst>
          </p:cNvPr>
          <p:cNvSpPr>
            <a:spLocks noGrp="1"/>
          </p:cNvSpPr>
          <p:nvPr>
            <p:ph idx="1"/>
          </p:nvPr>
        </p:nvSpPr>
        <p:spPr>
          <a:xfrm>
            <a:off x="946404" y="2407749"/>
            <a:ext cx="6446520" cy="2458250"/>
          </a:xfrm>
        </p:spPr>
        <p:txBody>
          <a:bodyPr/>
          <a:lstStyle/>
          <a:p>
            <a:r>
              <a:rPr lang="zh-CN" altLang="zh-CN" sz="1500" dirty="0"/>
              <a:t>各大仲裁机构基本都规定了合并仲裁的问题。</a:t>
            </a:r>
            <a:endParaRPr lang="en-US" altLang="zh-CN" sz="1500" dirty="0"/>
          </a:p>
          <a:p>
            <a:r>
              <a:rPr lang="zh-CN" altLang="zh-CN" sz="1500" dirty="0"/>
              <a:t>海仲也不例外，并且在规定了合并仲裁时，还特别提出“合并开庭”条款（第四十九条），仲裁庭可以决定将不同的仲裁案件合并开庭审理，仲裁庭可决定不同案件中的披露文件和证据互相使用</a:t>
            </a:r>
            <a:r>
              <a:rPr lang="zh-CN" altLang="en-US" sz="1500" dirty="0"/>
              <a:t>，便利背靠背连环合同的审理</a:t>
            </a:r>
            <a:r>
              <a:rPr lang="zh-CN" altLang="zh-CN" sz="1500" dirty="0"/>
              <a:t>。</a:t>
            </a:r>
            <a:endParaRPr lang="en-US" altLang="zh-CN" sz="1500" dirty="0"/>
          </a:p>
          <a:p>
            <a:r>
              <a:rPr lang="zh-CN" altLang="en-US" sz="1500" dirty="0"/>
              <a:t>即将公布</a:t>
            </a:r>
            <a:r>
              <a:rPr lang="en-US" altLang="zh-CN" sz="1500" dirty="0"/>
              <a:t>《</a:t>
            </a:r>
            <a:r>
              <a:rPr lang="zh-CN" altLang="en-US" sz="1500" dirty="0"/>
              <a:t>网络仲裁规则</a:t>
            </a:r>
            <a:r>
              <a:rPr lang="en-US" altLang="zh-CN" sz="1500" dirty="0"/>
              <a:t>》</a:t>
            </a:r>
            <a:r>
              <a:rPr lang="zh-CN" altLang="en-US" sz="1500" dirty="0"/>
              <a:t>，以满足电子商务仲裁新需求。</a:t>
            </a:r>
            <a:endParaRPr lang="en-US" altLang="zh-CN" sz="1500" dirty="0"/>
          </a:p>
          <a:p>
            <a:pPr marL="0" indent="0">
              <a:buNone/>
            </a:pPr>
            <a:r>
              <a:rPr lang="zh-CN" altLang="en-US" dirty="0"/>
              <a:t> </a:t>
            </a:r>
          </a:p>
        </p:txBody>
      </p:sp>
    </p:spTree>
    <p:extLst>
      <p:ext uri="{BB962C8B-B14F-4D97-AF65-F5344CB8AC3E}">
        <p14:creationId xmlns="" xmlns:p14="http://schemas.microsoft.com/office/powerpoint/2010/main" val="7228659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05FBAEBD-45CA-4A75-AF02-5096CD276EB6}"/>
              </a:ext>
            </a:extLst>
          </p:cNvPr>
          <p:cNvSpPr>
            <a:spLocks noGrp="1"/>
          </p:cNvSpPr>
          <p:nvPr>
            <p:ph type="title"/>
          </p:nvPr>
        </p:nvSpPr>
        <p:spPr>
          <a:xfrm>
            <a:off x="455516" y="869951"/>
            <a:ext cx="7269480" cy="994172"/>
          </a:xfrm>
        </p:spPr>
        <p:txBody>
          <a:bodyPr/>
          <a:lstStyle/>
          <a:p>
            <a:r>
              <a:rPr lang="zh-CN" altLang="en-US" dirty="0"/>
              <a:t>中国海仲愿景</a:t>
            </a:r>
          </a:p>
        </p:txBody>
      </p:sp>
      <p:sp>
        <p:nvSpPr>
          <p:cNvPr id="4" name="内容占位符 3">
            <a:extLst>
              <a:ext uri="{FF2B5EF4-FFF2-40B4-BE49-F238E27FC236}">
                <a16:creationId xmlns="" xmlns:a16="http://schemas.microsoft.com/office/drawing/2014/main" id="{8CBADAB3-AE24-454B-A34C-367C4AB1153D}"/>
              </a:ext>
            </a:extLst>
          </p:cNvPr>
          <p:cNvSpPr>
            <a:spLocks noGrp="1"/>
          </p:cNvSpPr>
          <p:nvPr>
            <p:ph idx="1"/>
          </p:nvPr>
        </p:nvSpPr>
        <p:spPr>
          <a:xfrm>
            <a:off x="866996" y="2585650"/>
            <a:ext cx="6446520" cy="3263503"/>
          </a:xfrm>
        </p:spPr>
        <p:txBody>
          <a:bodyPr/>
          <a:lstStyle/>
          <a:p>
            <a:r>
              <a:rPr lang="zh-CN" altLang="en-US" dirty="0">
                <a:latin typeface="+mn-ea"/>
              </a:rPr>
              <a:t>中国海仲</a:t>
            </a:r>
            <a:r>
              <a:rPr lang="zh-CN" altLang="en-US" dirty="0"/>
              <a:t>将继续</a:t>
            </a:r>
            <a:r>
              <a:rPr lang="zh-CN" altLang="zh-CN" dirty="0"/>
              <a:t>保持与国际仲裁规则接轨，</a:t>
            </a:r>
            <a:r>
              <a:rPr lang="zh-CN" altLang="en-US" dirty="0"/>
              <a:t>同时</a:t>
            </a:r>
            <a:r>
              <a:rPr lang="zh-CN" altLang="en-US" dirty="0">
                <a:latin typeface="+mn-ea"/>
              </a:rPr>
              <a:t>为国际海事、商事仲裁贡献中国实践、特色和经验</a:t>
            </a:r>
            <a:r>
              <a:rPr lang="zh-CN" altLang="zh-CN" dirty="0"/>
              <a:t>。</a:t>
            </a:r>
            <a:endParaRPr lang="en-US" altLang="zh-CN" dirty="0"/>
          </a:p>
          <a:p>
            <a:r>
              <a:rPr lang="zh-CN" altLang="en-US" dirty="0">
                <a:latin typeface="+mn-ea"/>
              </a:rPr>
              <a:t>中国海仲将不断完善、创新制度，确保仲裁的独立、公正、高效，为中外当事人提供专业优质服务。</a:t>
            </a:r>
            <a:endParaRPr lang="en-US" altLang="zh-CN" dirty="0">
              <a:latin typeface="+mn-ea"/>
            </a:endParaRPr>
          </a:p>
          <a:p>
            <a:r>
              <a:rPr lang="zh-CN" altLang="en-US" dirty="0">
                <a:latin typeface="+mn-ea"/>
              </a:rPr>
              <a:t>以大交通、大物流为特色，努力开拓新领域，实现中国海事仲裁新蓝海。</a:t>
            </a:r>
            <a:endParaRPr lang="en-US" altLang="zh-CN" dirty="0">
              <a:latin typeface="+mn-ea"/>
            </a:endParaRPr>
          </a:p>
          <a:p>
            <a:r>
              <a:rPr lang="zh-CN" altLang="en-US" dirty="0">
                <a:latin typeface="+mn-ea"/>
              </a:rPr>
              <a:t>积极利用互联网技术，探索与实践网上仲裁。</a:t>
            </a:r>
            <a:endParaRPr lang="zh-CN" altLang="en-US" dirty="0"/>
          </a:p>
        </p:txBody>
      </p:sp>
    </p:spTree>
    <p:extLst>
      <p:ext uri="{BB962C8B-B14F-4D97-AF65-F5344CB8AC3E}">
        <p14:creationId xmlns="" xmlns:p14="http://schemas.microsoft.com/office/powerpoint/2010/main" val="21814886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a:extLst>
              <a:ext uri="{FF2B5EF4-FFF2-40B4-BE49-F238E27FC236}">
                <a16:creationId xmlns="" xmlns:a16="http://schemas.microsoft.com/office/drawing/2014/main" id="{8608B7B8-FB42-4010-AB35-24D21EAFB7B3}"/>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485774" y="1131571"/>
            <a:ext cx="921260" cy="953264"/>
          </a:xfrm>
          <a:prstGeom prst="rect">
            <a:avLst/>
          </a:prstGeom>
        </p:spPr>
      </p:pic>
      <p:sp>
        <p:nvSpPr>
          <p:cNvPr id="7" name="标题 1">
            <a:extLst>
              <a:ext uri="{FF2B5EF4-FFF2-40B4-BE49-F238E27FC236}">
                <a16:creationId xmlns="" xmlns:a16="http://schemas.microsoft.com/office/drawing/2014/main" id="{C07697DC-66E9-4E64-AD72-FD388DBCB5F9}"/>
              </a:ext>
            </a:extLst>
          </p:cNvPr>
          <p:cNvSpPr>
            <a:spLocks noGrp="1"/>
          </p:cNvSpPr>
          <p:nvPr>
            <p:ph type="ctrTitle"/>
          </p:nvPr>
        </p:nvSpPr>
        <p:spPr>
          <a:xfrm>
            <a:off x="2262938" y="1749225"/>
            <a:ext cx="4618125" cy="2057400"/>
          </a:xfrm>
        </p:spPr>
        <p:txBody>
          <a:bodyPr/>
          <a:lstStyle/>
          <a:p>
            <a:pPr algn="ctr"/>
            <a:r>
              <a:rPr lang="zh-CN" altLang="en-US" dirty="0"/>
              <a:t>谢谢大家</a:t>
            </a:r>
          </a:p>
        </p:txBody>
      </p:sp>
      <p:sp>
        <p:nvSpPr>
          <p:cNvPr id="10" name="文本占位符 3">
            <a:extLst>
              <a:ext uri="{FF2B5EF4-FFF2-40B4-BE49-F238E27FC236}">
                <a16:creationId xmlns="" xmlns:a16="http://schemas.microsoft.com/office/drawing/2014/main" id="{6BEFECD5-2669-4C3C-AE2A-577BDF24C306}"/>
              </a:ext>
            </a:extLst>
          </p:cNvPr>
          <p:cNvSpPr>
            <a:spLocks noGrp="1"/>
          </p:cNvSpPr>
          <p:nvPr>
            <p:ph type="subTitle" idx="1"/>
          </p:nvPr>
        </p:nvSpPr>
        <p:spPr>
          <a:xfrm>
            <a:off x="485774" y="4537571"/>
            <a:ext cx="7063740" cy="1268730"/>
          </a:xfrm>
        </p:spPr>
        <p:txBody>
          <a:bodyPr>
            <a:normAutofit/>
          </a:bodyPr>
          <a:lstStyle/>
          <a:p>
            <a:pPr algn="r"/>
            <a:r>
              <a:rPr lang="zh-CN" altLang="en-US" sz="1050" dirty="0"/>
              <a:t/>
            </a:r>
            <a:br>
              <a:rPr lang="zh-CN" altLang="en-US" sz="1050" dirty="0"/>
            </a:br>
            <a:r>
              <a:rPr lang="zh-CN" altLang="en-US" sz="1050" dirty="0"/>
              <a:t>北京市西城区桦皮厂胡同</a:t>
            </a:r>
            <a:r>
              <a:rPr lang="en-US" altLang="zh-CN" sz="1050" dirty="0"/>
              <a:t>2</a:t>
            </a:r>
            <a:r>
              <a:rPr lang="zh-CN" altLang="en-US" sz="1050" dirty="0"/>
              <a:t>号国际商会大厦</a:t>
            </a:r>
            <a:r>
              <a:rPr lang="en-US" altLang="zh-CN" sz="1050" dirty="0"/>
              <a:t>16</a:t>
            </a:r>
            <a:r>
              <a:rPr lang="zh-CN" altLang="en-US" sz="1050" dirty="0"/>
              <a:t>层</a:t>
            </a:r>
          </a:p>
          <a:p>
            <a:pPr algn="r"/>
            <a:r>
              <a:rPr lang="en-US" altLang="zh-CN" sz="1050" dirty="0"/>
              <a:t>010-82217900</a:t>
            </a:r>
            <a:r>
              <a:rPr lang="zh-CN" altLang="en-US" sz="1050" dirty="0"/>
              <a:t>，</a:t>
            </a:r>
            <a:r>
              <a:rPr lang="en-US" altLang="zh-CN" sz="1050" dirty="0"/>
              <a:t>82217737/67/68</a:t>
            </a:r>
          </a:p>
          <a:p>
            <a:pPr algn="r"/>
            <a:r>
              <a:rPr lang="en-US" altLang="zh-CN" sz="1050" dirty="0"/>
              <a:t>http://www.cmac.org.cn</a:t>
            </a:r>
          </a:p>
        </p:txBody>
      </p:sp>
      <p:pic>
        <p:nvPicPr>
          <p:cNvPr id="11" name="图片 10">
            <a:extLst>
              <a:ext uri="{FF2B5EF4-FFF2-40B4-BE49-F238E27FC236}">
                <a16:creationId xmlns="" xmlns:a16="http://schemas.microsoft.com/office/drawing/2014/main" id="{DE5B21FC-B334-4A94-A32D-01CF6276287F}"/>
              </a:ext>
            </a:extLst>
          </p:cNvPr>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7614360" y="4650003"/>
            <a:ext cx="1043866" cy="1043866"/>
          </a:xfrm>
          <a:prstGeom prst="rect">
            <a:avLst/>
          </a:prstGeom>
        </p:spPr>
      </p:pic>
    </p:spTree>
    <p:extLst>
      <p:ext uri="{BB962C8B-B14F-4D97-AF65-F5344CB8AC3E}">
        <p14:creationId xmlns="" xmlns:p14="http://schemas.microsoft.com/office/powerpoint/2010/main" val="16200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05FBAEBD-45CA-4A75-AF02-5096CD276EB6}"/>
              </a:ext>
            </a:extLst>
          </p:cNvPr>
          <p:cNvSpPr>
            <a:spLocks noGrp="1"/>
          </p:cNvSpPr>
          <p:nvPr>
            <p:ph type="title"/>
          </p:nvPr>
        </p:nvSpPr>
        <p:spPr>
          <a:xfrm>
            <a:off x="1017349" y="857250"/>
            <a:ext cx="7269480" cy="994172"/>
          </a:xfrm>
        </p:spPr>
        <p:txBody>
          <a:bodyPr/>
          <a:lstStyle/>
          <a:p>
            <a:r>
              <a:rPr lang="zh-CN" altLang="en-US" dirty="0"/>
              <a:t>海事仲裁 </a:t>
            </a:r>
            <a:r>
              <a:rPr lang="en-US" altLang="zh-CN" dirty="0"/>
              <a:t>v. </a:t>
            </a:r>
            <a:r>
              <a:rPr lang="zh-CN" altLang="en-US" dirty="0"/>
              <a:t>商事仲裁</a:t>
            </a:r>
          </a:p>
        </p:txBody>
      </p:sp>
      <p:sp>
        <p:nvSpPr>
          <p:cNvPr id="3" name="内容占位符 2">
            <a:extLst>
              <a:ext uri="{FF2B5EF4-FFF2-40B4-BE49-F238E27FC236}">
                <a16:creationId xmlns="" xmlns:a16="http://schemas.microsoft.com/office/drawing/2014/main" id="{8E36A875-7F40-4E29-AFB9-F17B2F4F3E22}"/>
              </a:ext>
            </a:extLst>
          </p:cNvPr>
          <p:cNvSpPr>
            <a:spLocks noGrp="1"/>
          </p:cNvSpPr>
          <p:nvPr>
            <p:ph idx="1"/>
          </p:nvPr>
        </p:nvSpPr>
        <p:spPr>
          <a:xfrm>
            <a:off x="946404" y="2462928"/>
            <a:ext cx="6446520" cy="3263503"/>
          </a:xfrm>
        </p:spPr>
        <p:txBody>
          <a:bodyPr>
            <a:normAutofit/>
          </a:bodyPr>
          <a:lstStyle/>
          <a:p>
            <a:r>
              <a:rPr lang="zh-CN" altLang="en-US" sz="1500" dirty="0"/>
              <a:t>由于海事案件专业性强，海事仲裁从一般商事仲裁中分离出来，成为一个独立的分支。国际上主要的海事仲裁机构</a:t>
            </a:r>
            <a:r>
              <a:rPr lang="en-US" altLang="zh-CN" sz="1500" dirty="0"/>
              <a:t>LMAA</a:t>
            </a:r>
            <a:r>
              <a:rPr lang="zh-CN" altLang="en-US" sz="1500" dirty="0"/>
              <a:t>，</a:t>
            </a:r>
            <a:r>
              <a:rPr lang="en-US" altLang="zh-CN" sz="1500" dirty="0"/>
              <a:t> CMAC</a:t>
            </a:r>
            <a:r>
              <a:rPr lang="zh-CN" altLang="en-US" sz="1500" dirty="0"/>
              <a:t>，</a:t>
            </a:r>
            <a:r>
              <a:rPr lang="en-US" altLang="zh-CN" sz="1500" dirty="0"/>
              <a:t>SCMA, VMAA, GMAA, CAMP</a:t>
            </a:r>
            <a:r>
              <a:rPr lang="zh-CN" altLang="en-US" sz="1500" dirty="0"/>
              <a:t>，</a:t>
            </a:r>
            <a:r>
              <a:rPr lang="en-US" altLang="zh-CN" sz="1500" dirty="0"/>
              <a:t>AAMA, ICCA v. ICMA</a:t>
            </a:r>
            <a:r>
              <a:rPr lang="zh-CN" altLang="en-US" sz="1500" dirty="0"/>
              <a:t>等。</a:t>
            </a:r>
            <a:endParaRPr lang="en-US" altLang="zh-CN" sz="1500" dirty="0"/>
          </a:p>
          <a:p>
            <a:r>
              <a:rPr lang="zh-CN" altLang="en-US" sz="1500" dirty="0"/>
              <a:t>中国海仲</a:t>
            </a:r>
            <a:r>
              <a:rPr lang="en-US" altLang="zh-CN" sz="1500" dirty="0"/>
              <a:t>1959</a:t>
            </a:r>
            <a:r>
              <a:rPr lang="zh-CN" altLang="en-US" sz="1500" dirty="0"/>
              <a:t>年成立，成立时专门受理海事案件，后来受理物流案件。</a:t>
            </a:r>
            <a:endParaRPr lang="en-US" altLang="zh-CN" sz="1500" dirty="0"/>
          </a:p>
          <a:p>
            <a:r>
              <a:rPr lang="zh-CN" altLang="en-US" sz="1500" dirty="0"/>
              <a:t>截至</a:t>
            </a:r>
            <a:r>
              <a:rPr lang="en-US" altLang="zh-CN" sz="1500" dirty="0"/>
              <a:t>2018</a:t>
            </a:r>
            <a:r>
              <a:rPr lang="zh-CN" altLang="en-US" sz="1500" dirty="0"/>
              <a:t>年底，全国共有</a:t>
            </a:r>
            <a:r>
              <a:rPr lang="en-US" altLang="zh-CN" sz="1500" b="1" dirty="0"/>
              <a:t>255</a:t>
            </a:r>
            <a:r>
              <a:rPr lang="zh-CN" altLang="en-US" sz="1500" dirty="0"/>
              <a:t>个仲裁委员会。</a:t>
            </a:r>
            <a:r>
              <a:rPr lang="zh-CN" altLang="zh-CN" sz="1500" dirty="0"/>
              <a:t>和其他综合性仲裁机构不同，中国海仲是</a:t>
            </a:r>
            <a:r>
              <a:rPr lang="zh-CN" altLang="en-US" sz="1500" dirty="0"/>
              <a:t>中</a:t>
            </a:r>
            <a:r>
              <a:rPr lang="zh-CN" altLang="zh-CN" sz="1500" dirty="0"/>
              <a:t>国唯一的以解决</a:t>
            </a:r>
            <a:r>
              <a:rPr lang="zh-CN" altLang="en-US" sz="1500" dirty="0"/>
              <a:t>“大交通，大物流”案件</a:t>
            </a:r>
            <a:r>
              <a:rPr lang="zh-CN" altLang="zh-CN" sz="1500" dirty="0"/>
              <a:t>为特色的</a:t>
            </a:r>
            <a:r>
              <a:rPr lang="zh-CN" altLang="en-US" sz="1500" dirty="0"/>
              <a:t>商事</a:t>
            </a:r>
            <a:r>
              <a:rPr lang="zh-CN" altLang="zh-CN" sz="1500" dirty="0"/>
              <a:t>仲裁机构</a:t>
            </a:r>
            <a:r>
              <a:rPr lang="zh-CN" altLang="en-US" sz="1500" dirty="0"/>
              <a:t>。</a:t>
            </a:r>
            <a:endParaRPr lang="en-US" altLang="zh-CN" sz="1500" dirty="0"/>
          </a:p>
          <a:p>
            <a:pPr marL="0" indent="0">
              <a:buNone/>
            </a:pPr>
            <a:endParaRPr lang="en-US" altLang="zh-CN" sz="1500" dirty="0"/>
          </a:p>
          <a:p>
            <a:pPr lvl="0"/>
            <a:endParaRPr lang="zh-CN" altLang="en-US" sz="1500" dirty="0"/>
          </a:p>
        </p:txBody>
      </p:sp>
    </p:spTree>
    <p:extLst>
      <p:ext uri="{BB962C8B-B14F-4D97-AF65-F5344CB8AC3E}">
        <p14:creationId xmlns="" xmlns:p14="http://schemas.microsoft.com/office/powerpoint/2010/main" val="3046825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05FBAEBD-45CA-4A75-AF02-5096CD276EB6}"/>
              </a:ext>
            </a:extLst>
          </p:cNvPr>
          <p:cNvSpPr>
            <a:spLocks noGrp="1"/>
          </p:cNvSpPr>
          <p:nvPr>
            <p:ph type="title"/>
          </p:nvPr>
        </p:nvSpPr>
        <p:spPr>
          <a:xfrm>
            <a:off x="789507" y="857250"/>
            <a:ext cx="7269480" cy="994172"/>
          </a:xfrm>
        </p:spPr>
        <p:txBody>
          <a:bodyPr/>
          <a:lstStyle/>
          <a:p>
            <a:r>
              <a:rPr lang="zh-CN" altLang="en-US" dirty="0"/>
              <a:t>受案范围</a:t>
            </a:r>
          </a:p>
        </p:txBody>
      </p:sp>
      <p:graphicFrame>
        <p:nvGraphicFramePr>
          <p:cNvPr id="6" name="内容占位符 5">
            <a:extLst>
              <a:ext uri="{FF2B5EF4-FFF2-40B4-BE49-F238E27FC236}">
                <a16:creationId xmlns="" xmlns:a16="http://schemas.microsoft.com/office/drawing/2014/main" id="{9AC92AC3-1F25-4C83-8E82-8FD1742A8866}"/>
              </a:ext>
            </a:extLst>
          </p:cNvPr>
          <p:cNvGraphicFramePr>
            <a:graphicFrameLocks noGrp="1"/>
          </p:cNvGraphicFramePr>
          <p:nvPr>
            <p:ph idx="1"/>
            <p:extLst>
              <p:ext uri="{D42A27DB-BD31-4B8C-83A1-F6EECF244321}">
                <p14:modId xmlns="" xmlns:p14="http://schemas.microsoft.com/office/powerpoint/2010/main" val="1324273889"/>
              </p:ext>
            </p:extLst>
          </p:nvPr>
        </p:nvGraphicFramePr>
        <p:xfrm>
          <a:off x="789508" y="2323444"/>
          <a:ext cx="7050882" cy="2989888"/>
        </p:xfrm>
        <a:graphic>
          <a:graphicData uri="http://schemas.openxmlformats.org/drawingml/2006/table">
            <a:tbl>
              <a:tblPr firstRow="1" firstCol="1">
                <a:tableStyleId>{5C22544A-7EE6-4342-B048-85BDC9FD1C3A}</a:tableStyleId>
              </a:tblPr>
              <a:tblGrid>
                <a:gridCol w="1526686">
                  <a:extLst>
                    <a:ext uri="{9D8B030D-6E8A-4147-A177-3AD203B41FA5}">
                      <a16:colId xmlns="" xmlns:a16="http://schemas.microsoft.com/office/drawing/2014/main" val="48732470"/>
                    </a:ext>
                  </a:extLst>
                </a:gridCol>
                <a:gridCol w="5524196">
                  <a:extLst>
                    <a:ext uri="{9D8B030D-6E8A-4147-A177-3AD203B41FA5}">
                      <a16:colId xmlns="" xmlns:a16="http://schemas.microsoft.com/office/drawing/2014/main" val="172520666"/>
                    </a:ext>
                  </a:extLst>
                </a:gridCol>
              </a:tblGrid>
              <a:tr h="290272">
                <a:tc>
                  <a:txBody>
                    <a:bodyPr/>
                    <a:lstStyle/>
                    <a:p>
                      <a:pPr algn="just">
                        <a:lnSpc>
                          <a:spcPts val="1200"/>
                        </a:lnSpc>
                        <a:spcAft>
                          <a:spcPts val="0"/>
                        </a:spcAft>
                      </a:pPr>
                      <a:r>
                        <a:rPr lang="zh-CN" sz="1100" kern="100" dirty="0">
                          <a:effectLst/>
                        </a:rPr>
                        <a:t>仲裁规则</a:t>
                      </a:r>
                      <a:endParaRPr lang="zh-CN" sz="11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51435" marR="51435" marT="0" marB="0" anchor="ctr"/>
                </a:tc>
                <a:tc>
                  <a:txBody>
                    <a:bodyPr/>
                    <a:lstStyle/>
                    <a:p>
                      <a:pPr algn="just">
                        <a:lnSpc>
                          <a:spcPts val="1200"/>
                        </a:lnSpc>
                        <a:spcAft>
                          <a:spcPts val="0"/>
                        </a:spcAft>
                      </a:pPr>
                      <a:r>
                        <a:rPr lang="zh-CN" sz="1100" kern="100">
                          <a:effectLst/>
                        </a:rPr>
                        <a:t>受案范围</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51435" marR="51435" marT="0" marB="0" anchor="ctr"/>
                </a:tc>
                <a:extLst>
                  <a:ext uri="{0D108BD9-81ED-4DB2-BD59-A6C34878D82A}">
                    <a16:rowId xmlns="" xmlns:a16="http://schemas.microsoft.com/office/drawing/2014/main" val="3821979125"/>
                  </a:ext>
                </a:extLst>
              </a:tr>
              <a:tr h="1356359">
                <a:tc>
                  <a:txBody>
                    <a:bodyPr/>
                    <a:lstStyle/>
                    <a:p>
                      <a:pPr algn="l">
                        <a:lnSpc>
                          <a:spcPts val="1200"/>
                        </a:lnSpc>
                        <a:spcAft>
                          <a:spcPts val="0"/>
                        </a:spcAft>
                      </a:pPr>
                      <a:r>
                        <a:rPr lang="en-US" sz="1100" kern="100" dirty="0">
                          <a:effectLst/>
                        </a:rPr>
                        <a:t>CMAC</a:t>
                      </a:r>
                      <a:r>
                        <a:rPr lang="zh-CN" altLang="en-US" sz="1100" kern="100" dirty="0">
                          <a:effectLst/>
                        </a:rPr>
                        <a:t>（</a:t>
                      </a:r>
                      <a:r>
                        <a:rPr lang="en-US" altLang="zh-CN" sz="1100" kern="100" dirty="0">
                          <a:effectLst/>
                        </a:rPr>
                        <a:t>2018Rules</a:t>
                      </a:r>
                      <a:r>
                        <a:rPr lang="zh-CN" altLang="en-US" sz="1100" kern="100" dirty="0">
                          <a:effectLst/>
                        </a:rPr>
                        <a:t>）</a:t>
                      </a:r>
                      <a:endParaRPr lang="zh-CN" sz="11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51435" marR="51435" marT="0" marB="0" anchor="ctr"/>
                </a:tc>
                <a:tc>
                  <a:txBody>
                    <a:bodyPr/>
                    <a:lstStyle/>
                    <a:p>
                      <a:pPr algn="just">
                        <a:lnSpc>
                          <a:spcPts val="1200"/>
                        </a:lnSpc>
                        <a:spcAft>
                          <a:spcPts val="0"/>
                        </a:spcAft>
                      </a:pPr>
                      <a:r>
                        <a:rPr lang="zh-CN" sz="1100" kern="100" dirty="0">
                          <a:effectLst/>
                        </a:rPr>
                        <a:t>仲裁委员会根据当事人的约定受理下列争议案</a:t>
                      </a:r>
                    </a:p>
                    <a:p>
                      <a:pPr algn="just">
                        <a:lnSpc>
                          <a:spcPts val="1200"/>
                        </a:lnSpc>
                        <a:spcAft>
                          <a:spcPts val="0"/>
                        </a:spcAft>
                      </a:pPr>
                      <a:r>
                        <a:rPr lang="zh-CN" sz="1100" kern="100" dirty="0">
                          <a:effectLst/>
                        </a:rPr>
                        <a:t>件：</a:t>
                      </a:r>
                    </a:p>
                    <a:p>
                      <a:pPr marL="342900" indent="-342900" algn="just">
                        <a:lnSpc>
                          <a:spcPts val="1200"/>
                        </a:lnSpc>
                        <a:spcAft>
                          <a:spcPts val="0"/>
                        </a:spcAft>
                        <a:buNone/>
                      </a:pPr>
                      <a:r>
                        <a:rPr lang="en-US" altLang="zh-CN" sz="1100" kern="100" smtClean="0">
                          <a:effectLst/>
                        </a:rPr>
                        <a:t>1.  </a:t>
                      </a:r>
                      <a:r>
                        <a:rPr lang="zh-CN" sz="1100" kern="100" smtClean="0">
                          <a:effectLst/>
                        </a:rPr>
                        <a:t>海事</a:t>
                      </a:r>
                      <a:r>
                        <a:rPr lang="zh-CN" sz="1100" kern="100" dirty="0">
                          <a:effectLst/>
                        </a:rPr>
                        <a:t>、海商争议案件；</a:t>
                      </a:r>
                      <a:endParaRPr lang="en-US" altLang="zh-CN" sz="1100" kern="100" dirty="0">
                        <a:effectLst/>
                      </a:endParaRPr>
                    </a:p>
                    <a:p>
                      <a:pPr marL="342900" indent="-342900" algn="just">
                        <a:lnSpc>
                          <a:spcPts val="1200"/>
                        </a:lnSpc>
                        <a:spcAft>
                          <a:spcPts val="0"/>
                        </a:spcAft>
                        <a:buAutoNum type="arabicPeriod"/>
                      </a:pPr>
                      <a:endParaRPr lang="zh-CN" sz="1100" kern="100" dirty="0">
                        <a:effectLst/>
                      </a:endParaRPr>
                    </a:p>
                    <a:p>
                      <a:pPr algn="just">
                        <a:lnSpc>
                          <a:spcPts val="1200"/>
                        </a:lnSpc>
                        <a:spcAft>
                          <a:spcPts val="0"/>
                        </a:spcAft>
                      </a:pPr>
                      <a:r>
                        <a:rPr lang="en-US" sz="1100" kern="100" dirty="0">
                          <a:effectLst/>
                        </a:rPr>
                        <a:t>2. </a:t>
                      </a:r>
                      <a:r>
                        <a:rPr lang="zh-CN" sz="1100" kern="100" dirty="0">
                          <a:effectLst/>
                        </a:rPr>
                        <a:t>航空、铁路、公路等相关争议案件；</a:t>
                      </a:r>
                      <a:r>
                        <a:rPr lang="en-US" sz="1100" kern="100" dirty="0">
                          <a:effectLst/>
                        </a:rPr>
                        <a:t>   </a:t>
                      </a:r>
                    </a:p>
                    <a:p>
                      <a:pPr algn="just">
                        <a:lnSpc>
                          <a:spcPts val="1200"/>
                        </a:lnSpc>
                        <a:spcAft>
                          <a:spcPts val="0"/>
                        </a:spcAft>
                      </a:pPr>
                      <a:r>
                        <a:rPr lang="en-US" sz="1100" kern="100" dirty="0">
                          <a:effectLst/>
                        </a:rPr>
                        <a:t>                           </a:t>
                      </a:r>
                      <a:endParaRPr lang="zh-CN" sz="1100" kern="100" dirty="0">
                        <a:effectLst/>
                      </a:endParaRPr>
                    </a:p>
                    <a:p>
                      <a:pPr algn="just">
                        <a:lnSpc>
                          <a:spcPts val="1200"/>
                        </a:lnSpc>
                        <a:spcAft>
                          <a:spcPts val="0"/>
                        </a:spcAft>
                      </a:pPr>
                      <a:r>
                        <a:rPr lang="en-US" sz="1100" kern="100" dirty="0">
                          <a:effectLst/>
                        </a:rPr>
                        <a:t>3.</a:t>
                      </a:r>
                      <a:r>
                        <a:rPr lang="zh-CN" sz="1100" kern="100" dirty="0">
                          <a:effectLst/>
                        </a:rPr>
                        <a:t>贸易、投资、金融、保险、建筑等其他商事争议案件；</a:t>
                      </a:r>
                      <a:endParaRPr lang="en-US" altLang="zh-CN" sz="1100" kern="100" dirty="0">
                        <a:effectLst/>
                      </a:endParaRPr>
                    </a:p>
                    <a:p>
                      <a:pPr algn="just">
                        <a:lnSpc>
                          <a:spcPts val="1200"/>
                        </a:lnSpc>
                        <a:spcAft>
                          <a:spcPts val="0"/>
                        </a:spcAft>
                      </a:pPr>
                      <a:endParaRPr lang="zh-CN" sz="1100" kern="100" dirty="0">
                        <a:effectLst/>
                      </a:endParaRPr>
                    </a:p>
                    <a:p>
                      <a:pPr algn="just">
                        <a:lnSpc>
                          <a:spcPts val="1200"/>
                        </a:lnSpc>
                        <a:spcAft>
                          <a:spcPts val="0"/>
                        </a:spcAft>
                      </a:pPr>
                      <a:r>
                        <a:rPr lang="en-US" sz="1100" kern="100" dirty="0">
                          <a:effectLst/>
                        </a:rPr>
                        <a:t>4. </a:t>
                      </a:r>
                      <a:r>
                        <a:rPr lang="zh-CN" sz="1100" kern="100" dirty="0">
                          <a:effectLst/>
                        </a:rPr>
                        <a:t>当事人协议由仲裁委员会仲裁的其他争议案件。</a:t>
                      </a:r>
                    </a:p>
                    <a:p>
                      <a:pPr algn="just">
                        <a:lnSpc>
                          <a:spcPts val="1200"/>
                        </a:lnSpc>
                        <a:spcAft>
                          <a:spcPts val="0"/>
                        </a:spcAft>
                      </a:pPr>
                      <a:endParaRPr lang="zh-CN" sz="11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51435" marR="51435" marT="0" marB="0" anchor="ctr"/>
                </a:tc>
                <a:extLst>
                  <a:ext uri="{0D108BD9-81ED-4DB2-BD59-A6C34878D82A}">
                    <a16:rowId xmlns="" xmlns:a16="http://schemas.microsoft.com/office/drawing/2014/main" val="2970928523"/>
                  </a:ext>
                </a:extLst>
              </a:tr>
              <a:tr h="290272">
                <a:tc>
                  <a:txBody>
                    <a:bodyPr/>
                    <a:lstStyle/>
                    <a:p>
                      <a:pPr algn="just">
                        <a:lnSpc>
                          <a:spcPts val="1200"/>
                        </a:lnSpc>
                        <a:spcAft>
                          <a:spcPts val="0"/>
                        </a:spcAft>
                      </a:pPr>
                      <a:r>
                        <a:rPr lang="en-US" sz="1100" kern="100">
                          <a:effectLst/>
                        </a:rPr>
                        <a:t>LMAA</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51435" marR="51435" marT="0" marB="0" anchor="ctr"/>
                </a:tc>
                <a:tc>
                  <a:txBody>
                    <a:bodyPr/>
                    <a:lstStyle/>
                    <a:p>
                      <a:pPr algn="just">
                        <a:lnSpc>
                          <a:spcPts val="1200"/>
                        </a:lnSpc>
                        <a:spcAft>
                          <a:spcPts val="0"/>
                        </a:spcAft>
                      </a:pPr>
                      <a:r>
                        <a:rPr lang="zh-CN" sz="1100" kern="100" dirty="0">
                          <a:effectLst/>
                        </a:rPr>
                        <a:t>海事争议和其他争议（第三条）</a:t>
                      </a:r>
                      <a:endParaRPr lang="zh-CN" sz="11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51435" marR="51435" marT="0" marB="0" anchor="ctr"/>
                </a:tc>
                <a:extLst>
                  <a:ext uri="{0D108BD9-81ED-4DB2-BD59-A6C34878D82A}">
                    <a16:rowId xmlns="" xmlns:a16="http://schemas.microsoft.com/office/drawing/2014/main" val="3474746837"/>
                  </a:ext>
                </a:extLst>
              </a:tr>
              <a:tr h="290272">
                <a:tc>
                  <a:txBody>
                    <a:bodyPr/>
                    <a:lstStyle/>
                    <a:p>
                      <a:pPr algn="just">
                        <a:lnSpc>
                          <a:spcPts val="1200"/>
                        </a:lnSpc>
                        <a:spcAft>
                          <a:spcPts val="0"/>
                        </a:spcAft>
                      </a:pPr>
                      <a:r>
                        <a:rPr lang="en-US" sz="1100" kern="100">
                          <a:effectLst/>
                        </a:rPr>
                        <a:t>SCMA</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51435" marR="51435" marT="0" marB="0" anchor="ctr"/>
                </a:tc>
                <a:tc>
                  <a:txBody>
                    <a:bodyPr/>
                    <a:lstStyle/>
                    <a:p>
                      <a:pPr algn="just">
                        <a:lnSpc>
                          <a:spcPts val="1200"/>
                        </a:lnSpc>
                        <a:spcAft>
                          <a:spcPts val="0"/>
                        </a:spcAft>
                      </a:pPr>
                      <a:r>
                        <a:rPr lang="zh-CN" sz="1100" kern="100">
                          <a:effectLst/>
                        </a:rPr>
                        <a:t>本规则适用于各方当事人同意本规则予以适用的仲裁协议（第二条）</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51435" marR="51435" marT="0" marB="0" anchor="ctr"/>
                </a:tc>
                <a:extLst>
                  <a:ext uri="{0D108BD9-81ED-4DB2-BD59-A6C34878D82A}">
                    <a16:rowId xmlns="" xmlns:a16="http://schemas.microsoft.com/office/drawing/2014/main" val="1594298380"/>
                  </a:ext>
                </a:extLst>
              </a:tr>
              <a:tr h="290272">
                <a:tc>
                  <a:txBody>
                    <a:bodyPr/>
                    <a:lstStyle/>
                    <a:p>
                      <a:pPr algn="just">
                        <a:lnSpc>
                          <a:spcPts val="1200"/>
                        </a:lnSpc>
                        <a:spcAft>
                          <a:spcPts val="0"/>
                        </a:spcAft>
                      </a:pPr>
                      <a:r>
                        <a:rPr lang="en-US" sz="1100" kern="100">
                          <a:effectLst/>
                        </a:rPr>
                        <a:t>CAMP</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51435" marR="51435" marT="0" marB="0" anchor="ctr"/>
                </a:tc>
                <a:tc>
                  <a:txBody>
                    <a:bodyPr/>
                    <a:lstStyle/>
                    <a:p>
                      <a:pPr algn="just">
                        <a:lnSpc>
                          <a:spcPts val="1200"/>
                        </a:lnSpc>
                        <a:spcAft>
                          <a:spcPts val="0"/>
                        </a:spcAft>
                      </a:pPr>
                      <a:r>
                        <a:rPr lang="zh-CN" sz="1100" kern="100" dirty="0">
                          <a:effectLst/>
                        </a:rPr>
                        <a:t>以列举加兜底方式，包含海事海商及任何与之间接或直接相关活动所产生的纠纷（第一条）</a:t>
                      </a:r>
                      <a:endParaRPr lang="zh-CN" sz="11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51435" marR="51435" marT="0" marB="0" anchor="ctr"/>
                </a:tc>
                <a:extLst>
                  <a:ext uri="{0D108BD9-81ED-4DB2-BD59-A6C34878D82A}">
                    <a16:rowId xmlns="" xmlns:a16="http://schemas.microsoft.com/office/drawing/2014/main" val="4021774395"/>
                  </a:ext>
                </a:extLst>
              </a:tr>
              <a:tr h="290272">
                <a:tc>
                  <a:txBody>
                    <a:bodyPr/>
                    <a:lstStyle/>
                    <a:p>
                      <a:pPr algn="just">
                        <a:lnSpc>
                          <a:spcPts val="1200"/>
                        </a:lnSpc>
                        <a:spcAft>
                          <a:spcPts val="0"/>
                        </a:spcAft>
                      </a:pPr>
                      <a:r>
                        <a:rPr lang="en-US" sz="1100" kern="100">
                          <a:effectLst/>
                        </a:rPr>
                        <a:t>VMAA</a:t>
                      </a:r>
                      <a:endParaRPr lang="zh-CN" sz="1100" kern="100">
                        <a:effectLst/>
                        <a:latin typeface="等线" panose="02010600030101010101" pitchFamily="2" charset="-122"/>
                        <a:ea typeface="等线" panose="02010600030101010101" pitchFamily="2" charset="-122"/>
                        <a:cs typeface="Times New Roman" panose="02020603050405020304" pitchFamily="18" charset="0"/>
                      </a:endParaRPr>
                    </a:p>
                  </a:txBody>
                  <a:tcPr marL="51435" marR="51435" marT="0" marB="0" anchor="ctr"/>
                </a:tc>
                <a:tc>
                  <a:txBody>
                    <a:bodyPr/>
                    <a:lstStyle/>
                    <a:p>
                      <a:pPr algn="just">
                        <a:lnSpc>
                          <a:spcPts val="1200"/>
                        </a:lnSpc>
                        <a:spcAft>
                          <a:spcPts val="0"/>
                        </a:spcAft>
                      </a:pPr>
                      <a:r>
                        <a:rPr lang="zh-CN" sz="1100" kern="100" dirty="0">
                          <a:effectLst/>
                        </a:rPr>
                        <a:t>未在规则中明确纠纷类型</a:t>
                      </a:r>
                      <a:endParaRPr lang="zh-CN" sz="11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51435" marR="51435" marT="0" marB="0" anchor="ctr"/>
                </a:tc>
                <a:extLst>
                  <a:ext uri="{0D108BD9-81ED-4DB2-BD59-A6C34878D82A}">
                    <a16:rowId xmlns="" xmlns:a16="http://schemas.microsoft.com/office/drawing/2014/main" val="1936582334"/>
                  </a:ext>
                </a:extLst>
              </a:tr>
            </a:tbl>
          </a:graphicData>
        </a:graphic>
      </p:graphicFrame>
    </p:spTree>
    <p:extLst>
      <p:ext uri="{BB962C8B-B14F-4D97-AF65-F5344CB8AC3E}">
        <p14:creationId xmlns="" xmlns:p14="http://schemas.microsoft.com/office/powerpoint/2010/main" val="4156286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05FBAEBD-45CA-4A75-AF02-5096CD276EB6}"/>
              </a:ext>
            </a:extLst>
          </p:cNvPr>
          <p:cNvSpPr>
            <a:spLocks noGrp="1"/>
          </p:cNvSpPr>
          <p:nvPr>
            <p:ph type="title"/>
          </p:nvPr>
        </p:nvSpPr>
        <p:spPr>
          <a:xfrm>
            <a:off x="582844" y="939547"/>
            <a:ext cx="7269480" cy="994172"/>
          </a:xfrm>
        </p:spPr>
        <p:txBody>
          <a:bodyPr/>
          <a:lstStyle/>
          <a:p>
            <a:r>
              <a:rPr lang="zh-CN" altLang="en-US" dirty="0"/>
              <a:t>受案数量</a:t>
            </a:r>
          </a:p>
        </p:txBody>
      </p:sp>
      <p:graphicFrame>
        <p:nvGraphicFramePr>
          <p:cNvPr id="9" name="内容占位符 8">
            <a:extLst>
              <a:ext uri="{FF2B5EF4-FFF2-40B4-BE49-F238E27FC236}">
                <a16:creationId xmlns="" xmlns:a16="http://schemas.microsoft.com/office/drawing/2014/main" id="{1CF4BB1F-C78C-4CB9-880A-B90429CAF12D}"/>
              </a:ext>
            </a:extLst>
          </p:cNvPr>
          <p:cNvGraphicFramePr>
            <a:graphicFrameLocks noGrp="1"/>
          </p:cNvGraphicFramePr>
          <p:nvPr>
            <p:ph idx="1"/>
          </p:nvPr>
        </p:nvGraphicFramePr>
        <p:xfrm>
          <a:off x="804658" y="2250527"/>
          <a:ext cx="6510542" cy="317084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2497449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05FBAEBD-45CA-4A75-AF02-5096CD276EB6}"/>
              </a:ext>
            </a:extLst>
          </p:cNvPr>
          <p:cNvSpPr>
            <a:spLocks noGrp="1"/>
          </p:cNvSpPr>
          <p:nvPr>
            <p:ph type="title"/>
          </p:nvPr>
        </p:nvSpPr>
        <p:spPr>
          <a:xfrm>
            <a:off x="746741" y="915318"/>
            <a:ext cx="7269480" cy="994172"/>
          </a:xfrm>
        </p:spPr>
        <p:txBody>
          <a:bodyPr/>
          <a:lstStyle/>
          <a:p>
            <a:r>
              <a:rPr lang="zh-CN" altLang="en-US" dirty="0"/>
              <a:t>案件类型</a:t>
            </a:r>
          </a:p>
        </p:txBody>
      </p:sp>
      <p:graphicFrame>
        <p:nvGraphicFramePr>
          <p:cNvPr id="6" name="图表 5">
            <a:extLst>
              <a:ext uri="{FF2B5EF4-FFF2-40B4-BE49-F238E27FC236}">
                <a16:creationId xmlns="" xmlns:a16="http://schemas.microsoft.com/office/drawing/2014/main" id="{C49A9DAF-28BA-4115-9516-2844851CA3F4}"/>
              </a:ext>
            </a:extLst>
          </p:cNvPr>
          <p:cNvGraphicFramePr/>
          <p:nvPr>
            <p:extLst>
              <p:ext uri="{D42A27DB-BD31-4B8C-83A1-F6EECF244321}">
                <p14:modId xmlns="" xmlns:p14="http://schemas.microsoft.com/office/powerpoint/2010/main" val="3495309513"/>
              </p:ext>
            </p:extLst>
          </p:nvPr>
        </p:nvGraphicFramePr>
        <p:xfrm>
          <a:off x="1133680" y="2000249"/>
          <a:ext cx="6362824" cy="328509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494369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05FBAEBD-45CA-4A75-AF02-5096CD276EB6}"/>
              </a:ext>
            </a:extLst>
          </p:cNvPr>
          <p:cNvSpPr>
            <a:spLocks noGrp="1"/>
          </p:cNvSpPr>
          <p:nvPr>
            <p:ph type="title"/>
          </p:nvPr>
        </p:nvSpPr>
        <p:spPr>
          <a:xfrm>
            <a:off x="746741" y="915318"/>
            <a:ext cx="7269480" cy="994172"/>
          </a:xfrm>
        </p:spPr>
        <p:txBody>
          <a:bodyPr/>
          <a:lstStyle/>
          <a:p>
            <a:r>
              <a:rPr lang="zh-CN" altLang="en-US" dirty="0"/>
              <a:t>案件类型</a:t>
            </a:r>
          </a:p>
        </p:txBody>
      </p:sp>
      <p:graphicFrame>
        <p:nvGraphicFramePr>
          <p:cNvPr id="5" name="图表 4">
            <a:extLst>
              <a:ext uri="{FF2B5EF4-FFF2-40B4-BE49-F238E27FC236}">
                <a16:creationId xmlns="" xmlns:a16="http://schemas.microsoft.com/office/drawing/2014/main" id="{28D0C398-9508-4D0A-B2B9-95A38114BB0F}"/>
              </a:ext>
            </a:extLst>
          </p:cNvPr>
          <p:cNvGraphicFramePr/>
          <p:nvPr/>
        </p:nvGraphicFramePr>
        <p:xfrm>
          <a:off x="688176" y="2738257"/>
          <a:ext cx="2897855" cy="2639227"/>
        </p:xfrm>
        <a:graphic>
          <a:graphicData uri="http://schemas.openxmlformats.org/drawingml/2006/chart">
            <c:chart xmlns:c="http://schemas.openxmlformats.org/drawingml/2006/chart" xmlns:r="http://schemas.openxmlformats.org/officeDocument/2006/relationships" r:id="rId2"/>
          </a:graphicData>
        </a:graphic>
      </p:graphicFrame>
      <p:sp>
        <p:nvSpPr>
          <p:cNvPr id="3" name="矩形 2">
            <a:extLst>
              <a:ext uri="{FF2B5EF4-FFF2-40B4-BE49-F238E27FC236}">
                <a16:creationId xmlns="" xmlns:a16="http://schemas.microsoft.com/office/drawing/2014/main" id="{34743863-BA56-4C7D-A2CE-014DFC8A1CD2}"/>
              </a:ext>
            </a:extLst>
          </p:cNvPr>
          <p:cNvSpPr/>
          <p:nvPr/>
        </p:nvSpPr>
        <p:spPr>
          <a:xfrm>
            <a:off x="6162572" y="5458766"/>
            <a:ext cx="2773836" cy="230832"/>
          </a:xfrm>
          <a:prstGeom prst="rect">
            <a:avLst/>
          </a:prstGeom>
        </p:spPr>
        <p:txBody>
          <a:bodyPr wrap="square">
            <a:spAutoFit/>
          </a:bodyPr>
          <a:lstStyle/>
          <a:p>
            <a:r>
              <a:rPr lang="zh-CN" altLang="en-US" sz="900" dirty="0"/>
              <a:t>来源：</a:t>
            </a:r>
            <a:r>
              <a:rPr lang="en-US" altLang="zh-CN" sz="900" dirty="0"/>
              <a:t>2018</a:t>
            </a:r>
            <a:r>
              <a:rPr lang="zh-CN" altLang="en-US" sz="900" dirty="0"/>
              <a:t>年各机构官网统计数字</a:t>
            </a:r>
            <a:endParaRPr lang="en-US" altLang="zh-CN" sz="900" dirty="0"/>
          </a:p>
        </p:txBody>
      </p:sp>
      <p:sp>
        <p:nvSpPr>
          <p:cNvPr id="12" name="矩形 11">
            <a:extLst>
              <a:ext uri="{FF2B5EF4-FFF2-40B4-BE49-F238E27FC236}">
                <a16:creationId xmlns="" xmlns:a16="http://schemas.microsoft.com/office/drawing/2014/main" id="{32A1B85E-21EB-4D60-9DB7-65D51879731D}"/>
              </a:ext>
            </a:extLst>
          </p:cNvPr>
          <p:cNvSpPr/>
          <p:nvPr/>
        </p:nvSpPr>
        <p:spPr>
          <a:xfrm>
            <a:off x="707166" y="2034670"/>
            <a:ext cx="6454670" cy="507831"/>
          </a:xfrm>
          <a:prstGeom prst="rect">
            <a:avLst/>
          </a:prstGeom>
        </p:spPr>
        <p:txBody>
          <a:bodyPr wrap="square">
            <a:spAutoFit/>
          </a:bodyPr>
          <a:lstStyle/>
          <a:p>
            <a:pPr marL="214313" indent="-214313">
              <a:buFont typeface="Arial" panose="020B0604020202020204" pitchFamily="34" charset="0"/>
              <a:buChar char="•"/>
            </a:pPr>
            <a:r>
              <a:rPr lang="zh-CN" altLang="en-US" sz="1350" dirty="0">
                <a:latin typeface="-apple-system-font"/>
              </a:rPr>
              <a:t>相比之下，</a:t>
            </a:r>
            <a:r>
              <a:rPr lang="en-US" altLang="zh-CN" sz="1350" dirty="0">
                <a:latin typeface="-apple-system-font"/>
              </a:rPr>
              <a:t>2018</a:t>
            </a:r>
            <a:r>
              <a:rPr lang="zh-CN" altLang="en-US" sz="1350" dirty="0">
                <a:latin typeface="-apple-system-font"/>
              </a:rPr>
              <a:t>年</a:t>
            </a:r>
            <a:r>
              <a:rPr lang="en-US" altLang="zh-CN" sz="1350" dirty="0">
                <a:latin typeface="-apple-system-font"/>
              </a:rPr>
              <a:t>HKIAC</a:t>
            </a:r>
            <a:r>
              <a:rPr lang="zh-CN" altLang="en-US" sz="1350" dirty="0">
                <a:latin typeface="-apple-system-font"/>
              </a:rPr>
              <a:t>受理案件中海事类案件占比</a:t>
            </a:r>
            <a:r>
              <a:rPr lang="en-US" altLang="zh-CN" sz="1350" dirty="0">
                <a:latin typeface="-apple-system-font"/>
              </a:rPr>
              <a:t>15.1%</a:t>
            </a:r>
            <a:r>
              <a:rPr lang="zh-CN" altLang="en-US" sz="1350" dirty="0">
                <a:latin typeface="-apple-system-font"/>
              </a:rPr>
              <a:t>，</a:t>
            </a:r>
            <a:r>
              <a:rPr lang="en-US" altLang="zh-CN" sz="1350" dirty="0">
                <a:latin typeface="-apple-system-font"/>
              </a:rPr>
              <a:t>CIETAC</a:t>
            </a:r>
            <a:r>
              <a:rPr lang="zh-CN" altLang="en-US" sz="1350" dirty="0">
                <a:latin typeface="-apple-system-font"/>
              </a:rPr>
              <a:t>运输合同类案件占比小于</a:t>
            </a:r>
            <a:r>
              <a:rPr lang="en-US" altLang="zh-CN" sz="1350" dirty="0">
                <a:latin typeface="-apple-system-font"/>
              </a:rPr>
              <a:t>1%</a:t>
            </a:r>
            <a:r>
              <a:rPr lang="zh-CN" altLang="en-US" sz="1350" dirty="0">
                <a:latin typeface="-apple-system-font"/>
              </a:rPr>
              <a:t>。</a:t>
            </a:r>
          </a:p>
        </p:txBody>
      </p:sp>
      <p:pic>
        <p:nvPicPr>
          <p:cNvPr id="6" name="图片 5">
            <a:extLst>
              <a:ext uri="{FF2B5EF4-FFF2-40B4-BE49-F238E27FC236}">
                <a16:creationId xmlns="" xmlns:a16="http://schemas.microsoft.com/office/drawing/2014/main" id="{898B1499-DABA-4CCC-A02F-4830DA0546D2}"/>
              </a:ext>
            </a:extLst>
          </p:cNvPr>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3934501" y="3328264"/>
            <a:ext cx="3845502" cy="2020637"/>
          </a:xfrm>
          <a:prstGeom prst="rect">
            <a:avLst/>
          </a:prstGeom>
        </p:spPr>
      </p:pic>
      <p:sp>
        <p:nvSpPr>
          <p:cNvPr id="7" name="矩形 6">
            <a:extLst>
              <a:ext uri="{FF2B5EF4-FFF2-40B4-BE49-F238E27FC236}">
                <a16:creationId xmlns="" xmlns:a16="http://schemas.microsoft.com/office/drawing/2014/main" id="{5A94797E-D58B-4523-90EF-D92345F931E9}"/>
              </a:ext>
            </a:extLst>
          </p:cNvPr>
          <p:cNvSpPr/>
          <p:nvPr/>
        </p:nvSpPr>
        <p:spPr>
          <a:xfrm>
            <a:off x="5249403" y="2781759"/>
            <a:ext cx="898003" cy="307328"/>
          </a:xfrm>
          <a:prstGeom prst="rect">
            <a:avLst/>
          </a:prstGeom>
        </p:spPr>
        <p:txBody>
          <a:bodyPr wrap="none">
            <a:spAutoFit/>
          </a:bodyPr>
          <a:lstStyle/>
          <a:p>
            <a:pPr algn="ctr">
              <a:defRPr sz="1862" b="0" i="0" u="none" strike="noStrike" kern="1200" spc="0" baseline="0">
                <a:solidFill>
                  <a:prstClr val="black">
                    <a:lumMod val="65000"/>
                    <a:lumOff val="35000"/>
                  </a:prstClr>
                </a:solidFill>
                <a:latin typeface="+mn-lt"/>
                <a:ea typeface="+mn-ea"/>
                <a:cs typeface="+mn-cs"/>
              </a:defRPr>
            </a:pPr>
            <a:r>
              <a:rPr lang="en-US" altLang="zh-CN" sz="1397" dirty="0"/>
              <a:t>CIETAC</a:t>
            </a:r>
            <a:endParaRPr lang="zh-CN" altLang="en-US" sz="1397" dirty="0"/>
          </a:p>
        </p:txBody>
      </p:sp>
      <p:sp>
        <p:nvSpPr>
          <p:cNvPr id="8" name="矩形: 单圆角 7">
            <a:extLst>
              <a:ext uri="{FF2B5EF4-FFF2-40B4-BE49-F238E27FC236}">
                <a16:creationId xmlns="" xmlns:a16="http://schemas.microsoft.com/office/drawing/2014/main" id="{750C3614-F995-4A0A-BE9B-E6F1879C473D}"/>
              </a:ext>
            </a:extLst>
          </p:cNvPr>
          <p:cNvSpPr/>
          <p:nvPr/>
        </p:nvSpPr>
        <p:spPr>
          <a:xfrm>
            <a:off x="4572000" y="4919662"/>
            <a:ext cx="1025137" cy="80963"/>
          </a:xfrm>
          <a:prstGeom prst="round1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 xmlns:p14="http://schemas.microsoft.com/office/powerpoint/2010/main" val="1771253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05FBAEBD-45CA-4A75-AF02-5096CD276EB6}"/>
              </a:ext>
            </a:extLst>
          </p:cNvPr>
          <p:cNvSpPr>
            <a:spLocks noGrp="1"/>
          </p:cNvSpPr>
          <p:nvPr>
            <p:ph type="title"/>
          </p:nvPr>
        </p:nvSpPr>
        <p:spPr>
          <a:xfrm>
            <a:off x="450293" y="857250"/>
            <a:ext cx="7269480" cy="994172"/>
          </a:xfrm>
        </p:spPr>
        <p:txBody>
          <a:bodyPr/>
          <a:lstStyle/>
          <a:p>
            <a:r>
              <a:rPr lang="zh-CN" altLang="en-US" dirty="0"/>
              <a:t>仲裁员构成：行业与职业</a:t>
            </a:r>
          </a:p>
        </p:txBody>
      </p:sp>
      <p:graphicFrame>
        <p:nvGraphicFramePr>
          <p:cNvPr id="8" name="内容占位符 7">
            <a:extLst>
              <a:ext uri="{FF2B5EF4-FFF2-40B4-BE49-F238E27FC236}">
                <a16:creationId xmlns="" xmlns:a16="http://schemas.microsoft.com/office/drawing/2014/main" id="{74EF68A8-C113-4F39-A30E-A6F53A564679}"/>
              </a:ext>
            </a:extLst>
          </p:cNvPr>
          <p:cNvGraphicFramePr>
            <a:graphicFrameLocks noGrp="1"/>
          </p:cNvGraphicFramePr>
          <p:nvPr>
            <p:ph idx="1"/>
          </p:nvPr>
        </p:nvGraphicFramePr>
        <p:xfrm>
          <a:off x="348559" y="2336365"/>
          <a:ext cx="3736475" cy="29956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内容占位符 7">
            <a:extLst>
              <a:ext uri="{FF2B5EF4-FFF2-40B4-BE49-F238E27FC236}">
                <a16:creationId xmlns="" xmlns:a16="http://schemas.microsoft.com/office/drawing/2014/main" id="{CFCE0CD9-9DB0-4E36-9DAD-54B273118379}"/>
              </a:ext>
            </a:extLst>
          </p:cNvPr>
          <p:cNvGraphicFramePr>
            <a:graphicFrameLocks/>
          </p:cNvGraphicFramePr>
          <p:nvPr/>
        </p:nvGraphicFramePr>
        <p:xfrm>
          <a:off x="4447199" y="2240198"/>
          <a:ext cx="3533006" cy="29956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 xmlns:p14="http://schemas.microsoft.com/office/powerpoint/2010/main" val="2712133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05FBAEBD-45CA-4A75-AF02-5096CD276EB6}"/>
              </a:ext>
            </a:extLst>
          </p:cNvPr>
          <p:cNvSpPr>
            <a:spLocks noGrp="1"/>
          </p:cNvSpPr>
          <p:nvPr>
            <p:ph type="title"/>
          </p:nvPr>
        </p:nvSpPr>
        <p:spPr>
          <a:xfrm>
            <a:off x="778728" y="857250"/>
            <a:ext cx="7269480" cy="994172"/>
          </a:xfrm>
        </p:spPr>
        <p:txBody>
          <a:bodyPr/>
          <a:lstStyle/>
          <a:p>
            <a:r>
              <a:rPr lang="zh-CN" altLang="en-US" dirty="0"/>
              <a:t>国际化特色</a:t>
            </a:r>
          </a:p>
        </p:txBody>
      </p:sp>
      <p:graphicFrame>
        <p:nvGraphicFramePr>
          <p:cNvPr id="8" name="内容占位符 7">
            <a:extLst>
              <a:ext uri="{FF2B5EF4-FFF2-40B4-BE49-F238E27FC236}">
                <a16:creationId xmlns="" xmlns:a16="http://schemas.microsoft.com/office/drawing/2014/main" id="{74EF68A8-C113-4F39-A30E-A6F53A564679}"/>
              </a:ext>
            </a:extLst>
          </p:cNvPr>
          <p:cNvGraphicFramePr>
            <a:graphicFrameLocks noGrp="1"/>
          </p:cNvGraphicFramePr>
          <p:nvPr>
            <p:ph idx="1"/>
          </p:nvPr>
        </p:nvGraphicFramePr>
        <p:xfrm>
          <a:off x="573816" y="2751669"/>
          <a:ext cx="2352016" cy="236084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图表 10">
            <a:extLst>
              <a:ext uri="{FF2B5EF4-FFF2-40B4-BE49-F238E27FC236}">
                <a16:creationId xmlns="" xmlns:a16="http://schemas.microsoft.com/office/drawing/2014/main" id="{B54358F1-06A6-406C-AC0F-CAED64862986}"/>
              </a:ext>
            </a:extLst>
          </p:cNvPr>
          <p:cNvGraphicFramePr/>
          <p:nvPr/>
        </p:nvGraphicFramePr>
        <p:xfrm>
          <a:off x="2533465" y="2581637"/>
          <a:ext cx="5628320" cy="3049392"/>
        </p:xfrm>
        <a:graphic>
          <a:graphicData uri="http://schemas.openxmlformats.org/drawingml/2006/chart">
            <c:chart xmlns:c="http://schemas.openxmlformats.org/drawingml/2006/chart" xmlns:r="http://schemas.openxmlformats.org/officeDocument/2006/relationships" r:id="rId3"/>
          </a:graphicData>
        </a:graphic>
      </p:graphicFrame>
      <p:sp>
        <p:nvSpPr>
          <p:cNvPr id="3" name="矩形 2">
            <a:extLst>
              <a:ext uri="{FF2B5EF4-FFF2-40B4-BE49-F238E27FC236}">
                <a16:creationId xmlns="" xmlns:a16="http://schemas.microsoft.com/office/drawing/2014/main" id="{FE1B5D78-203E-46BC-A05D-8B989A857B01}"/>
              </a:ext>
            </a:extLst>
          </p:cNvPr>
          <p:cNvSpPr/>
          <p:nvPr/>
        </p:nvSpPr>
        <p:spPr>
          <a:xfrm>
            <a:off x="707166" y="2034671"/>
            <a:ext cx="6454670" cy="715581"/>
          </a:xfrm>
          <a:prstGeom prst="rect">
            <a:avLst/>
          </a:prstGeom>
        </p:spPr>
        <p:txBody>
          <a:bodyPr wrap="square">
            <a:spAutoFit/>
          </a:bodyPr>
          <a:lstStyle/>
          <a:p>
            <a:pPr marL="214313" indent="-214313">
              <a:buFont typeface="Arial" panose="020B0604020202020204" pitchFamily="34" charset="0"/>
              <a:buChar char="•"/>
            </a:pPr>
            <a:r>
              <a:rPr lang="zh-CN" altLang="en-US" sz="1350" dirty="0">
                <a:latin typeface="-apple-system-font"/>
              </a:rPr>
              <a:t>中国海仲获中国仲裁公信力 “涉外服务十佳机构”</a:t>
            </a:r>
            <a:endParaRPr lang="en-US" altLang="zh-CN" sz="1350" dirty="0">
              <a:latin typeface="-apple-system-font"/>
            </a:endParaRPr>
          </a:p>
          <a:p>
            <a:pPr marL="214313" indent="-214313">
              <a:buFont typeface="Arial" panose="020B0604020202020204" pitchFamily="34" charset="0"/>
              <a:buChar char="•"/>
            </a:pPr>
            <a:r>
              <a:rPr lang="en-US" altLang="zh-CN" sz="1350" dirty="0"/>
              <a:t>2017</a:t>
            </a:r>
            <a:r>
              <a:rPr lang="zh-CN" altLang="en-US" sz="1350" dirty="0"/>
              <a:t>年，中国海仲涉外案件占比达</a:t>
            </a:r>
            <a:r>
              <a:rPr lang="en-US" altLang="zh-CN" sz="1350" dirty="0"/>
              <a:t>63%</a:t>
            </a:r>
            <a:r>
              <a:rPr lang="zh-CN" altLang="en-US" sz="1350" dirty="0"/>
              <a:t>，当事人涉及</a:t>
            </a:r>
            <a:r>
              <a:rPr lang="en-US" altLang="zh-CN" sz="1350" dirty="0"/>
              <a:t>19</a:t>
            </a:r>
            <a:r>
              <a:rPr lang="zh-CN" altLang="en-US" sz="1350" dirty="0"/>
              <a:t>个国家和地区</a:t>
            </a:r>
          </a:p>
          <a:p>
            <a:pPr marL="214313" indent="-214313">
              <a:buFont typeface="Arial" panose="020B0604020202020204" pitchFamily="34" charset="0"/>
              <a:buChar char="•"/>
            </a:pPr>
            <a:endParaRPr lang="zh-CN" altLang="en-US" sz="1350" dirty="0">
              <a:latin typeface="-apple-system-font"/>
            </a:endParaRPr>
          </a:p>
        </p:txBody>
      </p:sp>
    </p:spTree>
    <p:extLst>
      <p:ext uri="{BB962C8B-B14F-4D97-AF65-F5344CB8AC3E}">
        <p14:creationId xmlns="" xmlns:p14="http://schemas.microsoft.com/office/powerpoint/2010/main" val="3224054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05FBAEBD-45CA-4A75-AF02-5096CD276EB6}"/>
              </a:ext>
            </a:extLst>
          </p:cNvPr>
          <p:cNvSpPr>
            <a:spLocks noGrp="1"/>
          </p:cNvSpPr>
          <p:nvPr>
            <p:ph type="title"/>
          </p:nvPr>
        </p:nvSpPr>
        <p:spPr>
          <a:xfrm>
            <a:off x="993701" y="857250"/>
            <a:ext cx="7269480" cy="994172"/>
          </a:xfrm>
        </p:spPr>
        <p:txBody>
          <a:bodyPr/>
          <a:lstStyle/>
          <a:p>
            <a:r>
              <a:rPr lang="zh-CN" altLang="en-US" dirty="0"/>
              <a:t>机构仲裁 </a:t>
            </a:r>
            <a:r>
              <a:rPr lang="en-US" altLang="zh-CN" dirty="0"/>
              <a:t>v.</a:t>
            </a:r>
            <a:r>
              <a:rPr lang="zh-CN" altLang="en-US" dirty="0"/>
              <a:t>临时仲裁</a:t>
            </a:r>
          </a:p>
        </p:txBody>
      </p:sp>
      <p:graphicFrame>
        <p:nvGraphicFramePr>
          <p:cNvPr id="4" name="内容占位符 3">
            <a:extLst>
              <a:ext uri="{FF2B5EF4-FFF2-40B4-BE49-F238E27FC236}">
                <a16:creationId xmlns="" xmlns:a16="http://schemas.microsoft.com/office/drawing/2014/main" id="{DAC55D5B-C730-4655-87E5-0401AE5BF71A}"/>
              </a:ext>
            </a:extLst>
          </p:cNvPr>
          <p:cNvGraphicFramePr>
            <a:graphicFrameLocks noGrp="1"/>
          </p:cNvGraphicFramePr>
          <p:nvPr>
            <p:ph idx="1"/>
            <p:extLst>
              <p:ext uri="{D42A27DB-BD31-4B8C-83A1-F6EECF244321}">
                <p14:modId xmlns="" xmlns:p14="http://schemas.microsoft.com/office/powerpoint/2010/main" val="578981589"/>
              </p:ext>
            </p:extLst>
          </p:nvPr>
        </p:nvGraphicFramePr>
        <p:xfrm>
          <a:off x="993700" y="3245922"/>
          <a:ext cx="6885382" cy="1472804"/>
        </p:xfrm>
        <a:graphic>
          <a:graphicData uri="http://schemas.openxmlformats.org/drawingml/2006/table">
            <a:tbl>
              <a:tblPr firstRow="1" bandRow="1">
                <a:tableStyleId>{5C22544A-7EE6-4342-B048-85BDC9FD1C3A}</a:tableStyleId>
              </a:tblPr>
              <a:tblGrid>
                <a:gridCol w="3798218">
                  <a:extLst>
                    <a:ext uri="{9D8B030D-6E8A-4147-A177-3AD203B41FA5}">
                      <a16:colId xmlns="" xmlns:a16="http://schemas.microsoft.com/office/drawing/2014/main" val="1023891134"/>
                    </a:ext>
                  </a:extLst>
                </a:gridCol>
                <a:gridCol w="3087164">
                  <a:extLst>
                    <a:ext uri="{9D8B030D-6E8A-4147-A177-3AD203B41FA5}">
                      <a16:colId xmlns="" xmlns:a16="http://schemas.microsoft.com/office/drawing/2014/main" val="993507934"/>
                    </a:ext>
                  </a:extLst>
                </a:gridCol>
              </a:tblGrid>
              <a:tr h="278130">
                <a:tc>
                  <a:txBody>
                    <a:bodyPr/>
                    <a:lstStyle/>
                    <a:p>
                      <a:pPr>
                        <a:lnSpc>
                          <a:spcPct val="150000"/>
                        </a:lnSpc>
                      </a:pPr>
                      <a:r>
                        <a:rPr lang="zh-CN" altLang="en-US" sz="1000" dirty="0"/>
                        <a:t>机构仲裁</a:t>
                      </a:r>
                    </a:p>
                  </a:txBody>
                  <a:tcPr marL="68580" marR="68580" marT="34290" marB="34290"/>
                </a:tc>
                <a:tc>
                  <a:txBody>
                    <a:bodyPr/>
                    <a:lstStyle/>
                    <a:p>
                      <a:pPr>
                        <a:lnSpc>
                          <a:spcPct val="150000"/>
                        </a:lnSpc>
                      </a:pPr>
                      <a:r>
                        <a:rPr lang="zh-CN" altLang="en-US" sz="1000" dirty="0"/>
                        <a:t>临时仲裁</a:t>
                      </a:r>
                    </a:p>
                  </a:txBody>
                  <a:tcPr marL="68580" marR="68580" marT="34290" marB="34290"/>
                </a:tc>
                <a:extLst>
                  <a:ext uri="{0D108BD9-81ED-4DB2-BD59-A6C34878D82A}">
                    <a16:rowId xmlns="" xmlns:a16="http://schemas.microsoft.com/office/drawing/2014/main" val="2255177934"/>
                  </a:ext>
                </a:extLst>
              </a:tr>
              <a:tr h="1194674">
                <a:tc>
                  <a:txBody>
                    <a:bodyPr/>
                    <a:lstStyle/>
                    <a:p>
                      <a:pPr>
                        <a:lnSpc>
                          <a:spcPct val="150000"/>
                        </a:lnSpc>
                      </a:pPr>
                      <a:r>
                        <a:rPr lang="zh-CN" altLang="en-US" sz="1000" dirty="0"/>
                        <a:t>明确可预知的</a:t>
                      </a:r>
                      <a:r>
                        <a:rPr lang="en-US" altLang="zh-CN" sz="1000" dirty="0"/>
                        <a:t>《</a:t>
                      </a:r>
                      <a:r>
                        <a:rPr lang="zh-CN" altLang="en-US" sz="1000" dirty="0"/>
                        <a:t>仲裁规则</a:t>
                      </a:r>
                      <a:r>
                        <a:rPr lang="en-US" altLang="zh-CN" sz="1000" dirty="0"/>
                        <a:t>》</a:t>
                      </a:r>
                      <a:endParaRPr lang="zh-CN" altLang="en-US" sz="1000" dirty="0"/>
                    </a:p>
                    <a:p>
                      <a:pPr>
                        <a:lnSpc>
                          <a:spcPct val="150000"/>
                        </a:lnSpc>
                      </a:pPr>
                      <a:r>
                        <a:rPr lang="zh-CN" altLang="en-US" sz="1000" dirty="0"/>
                        <a:t>经验丰富的秘书进行程序管理，规范，高效，更有利于裁决的强制执行。</a:t>
                      </a:r>
                      <a:endParaRPr lang="en-US" altLang="zh-CN" sz="1000" dirty="0"/>
                    </a:p>
                    <a:p>
                      <a:pPr>
                        <a:lnSpc>
                          <a:spcPct val="150000"/>
                        </a:lnSpc>
                      </a:pPr>
                      <a:r>
                        <a:rPr lang="zh-CN" altLang="en-US" sz="1000" dirty="0"/>
                        <a:t>在当事人不能就首席仲裁员达成一致时，仲裁委员会主任指定，更加高效，也不需单独支付指定费用。</a:t>
                      </a:r>
                    </a:p>
                  </a:txBody>
                  <a:tcPr marL="68580" marR="68580" marT="34290" marB="34290"/>
                </a:tc>
                <a:tc>
                  <a:txBody>
                    <a:bodyPr/>
                    <a:lstStyle/>
                    <a:p>
                      <a:pPr>
                        <a:lnSpc>
                          <a:spcPct val="150000"/>
                        </a:lnSpc>
                      </a:pPr>
                      <a:r>
                        <a:rPr lang="zh-CN" altLang="en-US" sz="1000" dirty="0"/>
                        <a:t>程序灵活性更大</a:t>
                      </a:r>
                    </a:p>
                    <a:p>
                      <a:pPr>
                        <a:lnSpc>
                          <a:spcPct val="150000"/>
                        </a:lnSpc>
                      </a:pPr>
                      <a:r>
                        <a:rPr lang="zh-CN" altLang="en-US" sz="1000" dirty="0"/>
                        <a:t>不需向机构支付管理费</a:t>
                      </a:r>
                    </a:p>
                  </a:txBody>
                  <a:tcPr marL="68580" marR="68580" marT="34290" marB="34290"/>
                </a:tc>
                <a:extLst>
                  <a:ext uri="{0D108BD9-81ED-4DB2-BD59-A6C34878D82A}">
                    <a16:rowId xmlns="" xmlns:a16="http://schemas.microsoft.com/office/drawing/2014/main" val="2693360085"/>
                  </a:ext>
                </a:extLst>
              </a:tr>
            </a:tbl>
          </a:graphicData>
        </a:graphic>
      </p:graphicFrame>
      <p:sp>
        <p:nvSpPr>
          <p:cNvPr id="6" name="内容占位符 2">
            <a:extLst>
              <a:ext uri="{FF2B5EF4-FFF2-40B4-BE49-F238E27FC236}">
                <a16:creationId xmlns="" xmlns:a16="http://schemas.microsoft.com/office/drawing/2014/main" id="{7EC9AF35-9479-4DC7-9E8C-2A90D74D7004}"/>
              </a:ext>
            </a:extLst>
          </p:cNvPr>
          <p:cNvSpPr txBox="1">
            <a:spLocks/>
          </p:cNvSpPr>
          <p:nvPr/>
        </p:nvSpPr>
        <p:spPr>
          <a:xfrm>
            <a:off x="1078834" y="2189436"/>
            <a:ext cx="6446520" cy="724385"/>
          </a:xfrm>
          <a:prstGeom prst="rect">
            <a:avLst/>
          </a:prstGeom>
        </p:spPr>
        <p:txBody>
          <a:bodyPr vert="horz" lIns="68580" tIns="34290" rIns="68580" bIns="34290" rtlCol="0">
            <a:normAutofit/>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a:lstStyle>
          <a:p>
            <a:r>
              <a:rPr lang="zh-CN" altLang="en-US" sz="1350" dirty="0"/>
              <a:t>国际上主要海事仲裁机构采用临时仲裁（</a:t>
            </a:r>
            <a:r>
              <a:rPr lang="en-US" altLang="zh-CN" sz="1350" dirty="0"/>
              <a:t>Ad Hoc</a:t>
            </a:r>
            <a:r>
              <a:rPr lang="zh-CN" altLang="en-US" sz="1350" dirty="0"/>
              <a:t>），如</a:t>
            </a:r>
            <a:r>
              <a:rPr lang="en-US" altLang="zh-CN" sz="1350" dirty="0"/>
              <a:t>LMAA</a:t>
            </a:r>
            <a:r>
              <a:rPr lang="zh-CN" altLang="en-US" sz="1350" dirty="0"/>
              <a:t>。中国海仲依我国</a:t>
            </a:r>
            <a:r>
              <a:rPr lang="en-US" altLang="zh-CN" sz="1350" dirty="0"/>
              <a:t>《</a:t>
            </a:r>
            <a:r>
              <a:rPr lang="zh-CN" altLang="en-US" sz="1350" dirty="0"/>
              <a:t>仲裁法</a:t>
            </a:r>
            <a:r>
              <a:rPr lang="en-US" altLang="zh-CN" sz="1350" dirty="0"/>
              <a:t>》</a:t>
            </a:r>
            <a:r>
              <a:rPr lang="zh-CN" altLang="en-US" sz="1350" dirty="0"/>
              <a:t>采用机构仲裁，但海仲香港推出了临时仲裁规则，可以为临时仲裁提供服务。</a:t>
            </a:r>
            <a:endParaRPr lang="en-US" altLang="zh-CN" sz="1350" dirty="0"/>
          </a:p>
          <a:p>
            <a:pPr marL="0" indent="0">
              <a:buNone/>
            </a:pPr>
            <a:endParaRPr lang="zh-CN" altLang="en-US" sz="1350" dirty="0"/>
          </a:p>
        </p:txBody>
      </p:sp>
    </p:spTree>
    <p:extLst>
      <p:ext uri="{BB962C8B-B14F-4D97-AF65-F5344CB8AC3E}">
        <p14:creationId xmlns="" xmlns:p14="http://schemas.microsoft.com/office/powerpoint/2010/main" val="314375362"/>
      </p:ext>
    </p:extLst>
  </p:cSld>
  <p:clrMapOvr>
    <a:masterClrMapping/>
  </p:clrMapOvr>
</p:sld>
</file>

<file path=ppt/theme/theme1.xml><?xml version="1.0" encoding="utf-8"?>
<a:theme xmlns:a="http://schemas.openxmlformats.org/drawingml/2006/main" name="风景">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风景">
      <a:majorFont>
        <a:latin typeface="Century Schoolbook"/>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风景">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 xmlns:thm15="http://schemas.microsoft.com/office/thememl/2012/main" name="View" id="{BA0EB5A6-F2D4-4F82-977B-64ADEE4A2A69}" vid="{3969A8A2-35DB-4E3B-8885-16FD20568674}"/>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TM03457515[[fn=视图]]</Template>
  <TotalTime>941</TotalTime>
  <Words>1233</Words>
  <Application>Microsoft Office PowerPoint</Application>
  <PresentationFormat>全屏显示(4:3)</PresentationFormat>
  <Paragraphs>160</Paragraphs>
  <Slides>16</Slides>
  <Notes>0</Notes>
  <HiddenSlides>0</HiddenSlides>
  <MMClips>0</MMClips>
  <ScaleCrop>false</ScaleCrop>
  <HeadingPairs>
    <vt:vector size="4" baseType="variant">
      <vt:variant>
        <vt:lpstr>主题</vt:lpstr>
      </vt:variant>
      <vt:variant>
        <vt:i4>1</vt:i4>
      </vt:variant>
      <vt:variant>
        <vt:lpstr>幻灯片标题</vt:lpstr>
      </vt:variant>
      <vt:variant>
        <vt:i4>16</vt:i4>
      </vt:variant>
    </vt:vector>
  </HeadingPairs>
  <TitlesOfParts>
    <vt:vector size="17" baseType="lpstr">
      <vt:lpstr>风景</vt:lpstr>
      <vt:lpstr>幻灯片 1</vt:lpstr>
      <vt:lpstr>海事仲裁 v. 商事仲裁</vt:lpstr>
      <vt:lpstr>受案范围</vt:lpstr>
      <vt:lpstr>受案数量</vt:lpstr>
      <vt:lpstr>案件类型</vt:lpstr>
      <vt:lpstr>案件类型</vt:lpstr>
      <vt:lpstr>仲裁员构成：行业与职业</vt:lpstr>
      <vt:lpstr>国际化特色</vt:lpstr>
      <vt:lpstr>机构仲裁 v.临时仲裁</vt:lpstr>
      <vt:lpstr>仲裁费用</vt:lpstr>
      <vt:lpstr>仲裁费用</vt:lpstr>
      <vt:lpstr>仲裁效率</vt:lpstr>
      <vt:lpstr>仲裁程序特色-</vt:lpstr>
      <vt:lpstr>仲裁程序特色</vt:lpstr>
      <vt:lpstr>中国海仲愿景</vt:lpstr>
      <vt:lpstr>谢谢大家</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LIBO ZHAI</dc:creator>
  <cp:lastModifiedBy>My PC</cp:lastModifiedBy>
  <cp:revision>61</cp:revision>
  <dcterms:created xsi:type="dcterms:W3CDTF">2019-06-04T06:15:43Z</dcterms:created>
  <dcterms:modified xsi:type="dcterms:W3CDTF">2019-09-28T17:35:00Z</dcterms:modified>
</cp:coreProperties>
</file>