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95" r:id="rId4"/>
    <p:sldId id="265" r:id="rId5"/>
    <p:sldId id="297" r:id="rId6"/>
    <p:sldId id="311" r:id="rId7"/>
    <p:sldId id="300" r:id="rId8"/>
    <p:sldId id="266" r:id="rId9"/>
    <p:sldId id="302" r:id="rId10"/>
    <p:sldId id="303" r:id="rId11"/>
    <p:sldId id="305" r:id="rId12"/>
    <p:sldId id="271" r:id="rId13"/>
    <p:sldId id="306" r:id="rId14"/>
    <p:sldId id="309" r:id="rId15"/>
  </p:sldIdLst>
  <p:sldSz cx="12192000" cy="6858000"/>
  <p:notesSz cx="6797675" cy="9928225"/>
  <p:custDataLst>
    <p:tags r:id="rId1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8" autoAdjust="0"/>
    <p:restoredTop sz="94608" autoAdjust="0"/>
  </p:normalViewPr>
  <p:slideViewPr>
    <p:cSldViewPr snapToGrid="0">
      <p:cViewPr varScale="1">
        <p:scale>
          <a:sx n="51" d="100"/>
          <a:sy n="51" d="100"/>
        </p:scale>
        <p:origin x="-648" y="-55"/>
      </p:cViewPr>
      <p:guideLst>
        <p:guide orient="horz" pos="2151"/>
        <p:guide orient="horz" pos="1008"/>
        <p:guide orient="horz" pos="648"/>
        <p:guide orient="horz" pos="3696"/>
        <p:guide pos="3849"/>
        <p:guide pos="768"/>
        <p:guide pos="6912"/>
        <p:guide pos="7512"/>
        <p:guide pos="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E477EF2-1118-4B7B-8A34-F5E87282C3CE}" type="datetimeFigureOut">
              <a:rPr lang="zh-CN" altLang="en-US"/>
              <a:t>2019-9-27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2760EF0-27D5-4E1B-8B98-FFF90C7DB46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629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3C628E8-7631-40AA-9018-2A1E74EC9520}" type="slidenum">
              <a:rPr lang="zh-CN" altLang="en-US"/>
              <a:t>14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FA054-D8FA-44CA-8D2F-226A5C88E2A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760EF0-27D5-4E1B-8B98-FFF90C7DB46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CFEE-4A9E-45EF-BBBA-1E722D3E9FA0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96A8-63D3-4DA9-8631-879C45E4DC15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91E6-BDB7-40DE-B3E4-D564852A30CE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E153-B17B-45F8-9F35-1F2C57EE78AC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980D-5C91-4CA9-9143-F73B12A13C9E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F77EA-A9C3-47A6-9E43-755A0458324F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717E-93B2-47F9-9C35-7FC41BB9BF90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B8FF-A159-4928-B333-16EC65337BF6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4487656" y="1810148"/>
            <a:ext cx="3220846" cy="3237704"/>
          </a:xfrm>
          <a:prstGeom prst="diamond">
            <a:avLst/>
          </a:prstGeom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495" y="274916"/>
            <a:ext cx="10973012" cy="5851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0878-10F2-42A7-ABB5-7DF3449D8906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52F9-E208-417C-A5EE-4A2F2624245F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A7AAA-B3B3-4AE4-B1C5-CE7195AA7BA6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4F2C8-75DB-43CF-A101-C25AD9F68A20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926A-EF3D-4733-A4D1-4C3C806E237D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D8AD4-72D7-4262-A0BD-4891EB351F53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2D64-D0FB-4A3C-85D1-CBD17BF6A4ED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582EA-1EA7-4422-9D2C-30413762B39D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D535-B48C-431B-9542-93617AE8C03A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7094-0602-451E-BD69-FDC8E6FA73E1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0BA9-3FA1-4885-AF7A-7530CBFE293C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8CA9-9F9B-40BA-9051-353087113692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A4DFA-CA5D-45A9-BF2A-812A477D8E61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3B4F-59D2-4FFC-AB7A-4CA89C054539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8363F-019A-4976-82D4-232B98D3602D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9F5C-FAA3-4114-9E4E-6330A6B3324C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728369-2D2A-42C9-948F-A44E5738C821}" type="datetime1">
              <a:rPr lang="zh-CN" altLang="en-US"/>
              <a:t>2019-9-27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695557-6ECB-4692-8260-B36E5F387711}" type="slidenum">
              <a:rPr lang="zh-CN" altLang="en-US"/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BA9305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30000" b="-2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任意多边形: 形状 5"/>
          <p:cNvSpPr/>
          <p:nvPr/>
        </p:nvSpPr>
        <p:spPr bwMode="auto">
          <a:xfrm>
            <a:off x="4216400" y="-25400"/>
            <a:ext cx="7988300" cy="6883400"/>
          </a:xfrm>
          <a:custGeom>
            <a:avLst/>
            <a:gdLst>
              <a:gd name="connsiteX0" fmla="*/ 0 w 7988300"/>
              <a:gd name="connsiteY0" fmla="*/ 0 h 6883400"/>
              <a:gd name="connsiteX1" fmla="*/ 3098800 w 7988300"/>
              <a:gd name="connsiteY1" fmla="*/ 6883400 h 6883400"/>
              <a:gd name="connsiteX2" fmla="*/ 7975600 w 7988300"/>
              <a:gd name="connsiteY2" fmla="*/ 6883400 h 6883400"/>
              <a:gd name="connsiteX3" fmla="*/ 7988300 w 7988300"/>
              <a:gd name="connsiteY3" fmla="*/ 12700 h 6883400"/>
              <a:gd name="connsiteX4" fmla="*/ 0 w 7988300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300" h="6883400">
                <a:moveTo>
                  <a:pt x="0" y="0"/>
                </a:moveTo>
                <a:lnTo>
                  <a:pt x="3098800" y="6883400"/>
                </a:lnTo>
                <a:lnTo>
                  <a:pt x="7975600" y="6883400"/>
                </a:lnTo>
                <a:cubicBezTo>
                  <a:pt x="7979833" y="4593167"/>
                  <a:pt x="7984067" y="2302933"/>
                  <a:pt x="7988300" y="12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76" name="Group 7"/>
          <p:cNvGrpSpPr/>
          <p:nvPr/>
        </p:nvGrpSpPr>
        <p:grpSpPr bwMode="auto">
          <a:xfrm>
            <a:off x="5023981" y="1494022"/>
            <a:ext cx="6955750" cy="2904378"/>
            <a:chOff x="0" y="0"/>
            <a:chExt cx="6954543" cy="2903135"/>
          </a:xfrm>
        </p:grpSpPr>
        <p:sp>
          <p:nvSpPr>
            <p:cNvPr id="3078" name="TextBox 4"/>
            <p:cNvSpPr>
              <a:spLocks noChangeArrowheads="1"/>
            </p:cNvSpPr>
            <p:nvPr/>
          </p:nvSpPr>
          <p:spPr bwMode="auto">
            <a:xfrm>
              <a:off x="0" y="0"/>
              <a:ext cx="6954543" cy="2307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7200" dirty="0" smtClean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osansLight" pitchFamily="2" charset="0"/>
                </a:rPr>
                <a:t>[</a:t>
              </a:r>
              <a:r>
                <a:rPr lang="zh-CN" altLang="en-US" sz="5600" dirty="0" smtClean="0">
                  <a:solidFill>
                    <a:srgbClr val="00206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抢</a:t>
              </a:r>
              <a:r>
                <a:rPr lang="zh-CN" altLang="en-US" sz="5600" dirty="0">
                  <a:solidFill>
                    <a:srgbClr val="00206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抓历史大机遇 </a:t>
              </a:r>
              <a:endParaRPr lang="en-US" altLang="zh-CN" sz="5600" dirty="0" smtClean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5600" dirty="0" smtClean="0">
                  <a:solidFill>
                    <a:srgbClr val="00206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推动</a:t>
              </a:r>
              <a:r>
                <a:rPr lang="zh-CN" altLang="en-US" sz="5600" dirty="0">
                  <a:solidFill>
                    <a:srgbClr val="00206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仲裁事业新发展</a:t>
              </a:r>
              <a:r>
                <a:rPr lang="en-US" altLang="zh-CN" sz="7200" dirty="0" smtClean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osansLight" pitchFamily="2" charset="0"/>
                </a:rPr>
                <a:t>]</a:t>
              </a:r>
              <a:endParaRPr lang="en-US" altLang="zh-CN" sz="5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osansLight" pitchFamily="2" charset="0"/>
              </a:endParaRPr>
            </a:p>
          </p:txBody>
        </p:sp>
        <p:sp>
          <p:nvSpPr>
            <p:cNvPr id="3079" name="TextBox 5"/>
            <p:cNvSpPr>
              <a:spLocks noChangeArrowheads="1"/>
            </p:cNvSpPr>
            <p:nvPr/>
          </p:nvSpPr>
          <p:spPr bwMode="auto">
            <a:xfrm>
              <a:off x="2153750" y="2478585"/>
              <a:ext cx="4138557" cy="42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zh-CN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中国广州仲裁委员会 王天喜</a:t>
              </a:r>
            </a:p>
          </p:txBody>
        </p:sp>
      </p:grpSp>
      <p:pic>
        <p:nvPicPr>
          <p:cNvPr id="10" name="Picture 5" descr="E:\Missions\ppt\全镂空新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E:\Missions\ppt\全镂空新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8" y="468144"/>
            <a:ext cx="5560463" cy="59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855111" y="2241572"/>
            <a:ext cx="5776814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制订国际化的仲裁通则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建立开放的仲裁员名册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同步运行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中国特色社会主义法律体系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大陆法系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和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英美法系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三大庭审模式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当事人自主选择仲裁语言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当事人自主选择裁决的机构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及裁决形式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4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6001" y="882647"/>
            <a:ext cx="5304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南沙国际仲裁中心结合自贸区政策指引和粤港澳大湾区规划</a:t>
            </a:r>
            <a:r>
              <a:rPr lang="zh-CN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：</a:t>
            </a:r>
            <a:endParaRPr lang="en-US" altLang="zh-CN" sz="2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5" y="657217"/>
            <a:ext cx="12639367" cy="4198347"/>
          </a:xfrm>
          <a:prstGeom prst="rect">
            <a:avLst/>
          </a:prstGeom>
        </p:spPr>
      </p:pic>
      <p:pic>
        <p:nvPicPr>
          <p:cNvPr id="18" name="Picture 5" descr="E:\Missions\ppt\全镂空新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2969" y="106659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6"/>
          <p:cNvGrpSpPr/>
          <p:nvPr/>
        </p:nvGrpSpPr>
        <p:grpSpPr bwMode="auto">
          <a:xfrm>
            <a:off x="628951" y="46325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TextBox 29"/>
          <p:cNvSpPr txBox="1"/>
          <p:nvPr/>
        </p:nvSpPr>
        <p:spPr>
          <a:xfrm>
            <a:off x="1053283" y="441773"/>
            <a:ext cx="52885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1371600" eaLnBrk="1" fontAlgn="auto" hangingPunct="1"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defRPr/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互联网技术与仲裁融合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4" name="直接连接符 74"/>
          <p:cNvSpPr>
            <a:spLocks noChangeShapeType="1"/>
          </p:cNvSpPr>
          <p:nvPr/>
        </p:nvSpPr>
        <p:spPr bwMode="auto">
          <a:xfrm>
            <a:off x="857623" y="1341593"/>
            <a:ext cx="763588" cy="0"/>
          </a:xfrm>
          <a:prstGeom prst="line">
            <a:avLst/>
          </a:prstGeom>
          <a:noFill/>
          <a:ln w="5080">
            <a:solidFill>
              <a:srgbClr val="284848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25" name="矩形 102"/>
          <p:cNvSpPr>
            <a:spLocks noChangeArrowheads="1"/>
          </p:cNvSpPr>
          <p:nvPr/>
        </p:nvSpPr>
        <p:spPr bwMode="auto">
          <a:xfrm>
            <a:off x="700804" y="1365380"/>
            <a:ext cx="5118825" cy="69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被评为“</a:t>
            </a:r>
            <a:r>
              <a:rPr kumimoji="0" lang="en-US" altLang="zh-CN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2014-2016</a:t>
            </a: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年中国互联网＋法律创新项目</a:t>
            </a:r>
            <a:endParaRPr kumimoji="0" lang="en-US" altLang="zh-CN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与影响中国互联网法治进程”</a:t>
            </a:r>
            <a:r>
              <a:rPr lang="zh-CN" altLang="en-US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十</a:t>
            </a:r>
            <a:r>
              <a:rPr kumimoji="0" lang="zh-CN" altLang="en-US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大</a:t>
            </a: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创新项目之一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6" name="TextBox 95"/>
          <p:cNvSpPr>
            <a:spLocks noChangeArrowheads="1"/>
          </p:cNvSpPr>
          <p:nvPr/>
        </p:nvSpPr>
        <p:spPr bwMode="auto">
          <a:xfrm>
            <a:off x="713792" y="906638"/>
            <a:ext cx="1466848" cy="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1" tIns="45666" rIns="91331" bIns="45666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Arial" panose="020B0604020202020204" pitchFamily="34" charset="0"/>
              </a:rPr>
              <a:t>仲裁云平台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7" name="矩形 102"/>
          <p:cNvSpPr>
            <a:spLocks noChangeArrowheads="1"/>
          </p:cNvSpPr>
          <p:nvPr/>
        </p:nvSpPr>
        <p:spPr bwMode="auto">
          <a:xfrm>
            <a:off x="713792" y="2876150"/>
            <a:ext cx="6504474" cy="6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2015</a:t>
            </a: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年</a:t>
            </a:r>
            <a:r>
              <a:rPr kumimoji="0" lang="en-US" altLang="zh-CN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9</a:t>
            </a: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月与全国</a:t>
            </a:r>
            <a:r>
              <a:rPr kumimoji="0" lang="en-US" altLang="zh-CN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160</a:t>
            </a: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多家仲裁机构、高校、律师协会</a:t>
            </a:r>
            <a:r>
              <a:rPr lang="zh-CN" altLang="en-US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以及互联网技术企业等单位共同成立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28" name="直接连接符 74"/>
          <p:cNvSpPr>
            <a:spLocks noChangeShapeType="1"/>
          </p:cNvSpPr>
          <p:nvPr/>
        </p:nvSpPr>
        <p:spPr bwMode="auto">
          <a:xfrm>
            <a:off x="796844" y="2875045"/>
            <a:ext cx="1487313" cy="0"/>
          </a:xfrm>
          <a:prstGeom prst="line">
            <a:avLst/>
          </a:prstGeom>
          <a:noFill/>
          <a:ln w="5080">
            <a:solidFill>
              <a:srgbClr val="284848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29" name="TextBox 95"/>
          <p:cNvSpPr>
            <a:spLocks noChangeArrowheads="1"/>
          </p:cNvSpPr>
          <p:nvPr/>
        </p:nvSpPr>
        <p:spPr bwMode="auto">
          <a:xfrm>
            <a:off x="682552" y="2440978"/>
            <a:ext cx="2492770" cy="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1" tIns="45666" rIns="91331" bIns="45666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Arial" panose="020B0604020202020204" pitchFamily="34" charset="0"/>
              </a:rPr>
              <a:t>中国互联网仲裁联盟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593179" y="4940318"/>
            <a:ext cx="1645951" cy="3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20</a:t>
            </a:r>
            <a:r>
              <a:rPr lang="en-US" altLang="zh-CN" sz="2000" b="1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14</a:t>
            </a:r>
            <a:r>
              <a:rPr lang="zh-CN" altLang="en-US" sz="2000" b="1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年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682552" y="5373173"/>
            <a:ext cx="1584868" cy="6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向“互联网＋仲裁”转型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4" name="TextBox 55"/>
          <p:cNvSpPr>
            <a:spLocks noChangeArrowheads="1"/>
          </p:cNvSpPr>
          <p:nvPr/>
        </p:nvSpPr>
        <p:spPr bwMode="auto">
          <a:xfrm>
            <a:off x="2504163" y="4482122"/>
            <a:ext cx="1960674" cy="3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85" tIns="40179" rIns="80385" bIns="40179">
            <a:spAutoFit/>
          </a:bodyPr>
          <a:lstStyle/>
          <a:p>
            <a:pPr lvl="0" algn="ctr" defTabSz="1371600">
              <a:spcBef>
                <a:spcPts val="490"/>
              </a:spcBef>
              <a:buClr>
                <a:srgbClr val="5B9BD5"/>
              </a:buClr>
              <a:defRPr/>
            </a:pPr>
            <a:r>
              <a:rPr lang="zh-CN" altLang="en-US" b="1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Arial" panose="020B0604020202020204" pitchFamily="34" charset="0"/>
              </a:rPr>
              <a:t>服务律师平台</a:t>
            </a:r>
            <a:endParaRPr lang="zh-CN" altLang="en-US" b="1" dirty="0">
              <a:solidFill>
                <a:prstClr val="black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35" name="直接连接符 56"/>
          <p:cNvSpPr>
            <a:spLocks noChangeShapeType="1"/>
          </p:cNvSpPr>
          <p:nvPr/>
        </p:nvSpPr>
        <p:spPr bwMode="auto">
          <a:xfrm>
            <a:off x="2751042" y="4855564"/>
            <a:ext cx="1214987" cy="0"/>
          </a:xfrm>
          <a:prstGeom prst="line">
            <a:avLst/>
          </a:prstGeom>
          <a:noFill/>
          <a:ln w="12700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2762373" y="4936023"/>
            <a:ext cx="1331658" cy="69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2015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2733205" y="5327743"/>
            <a:ext cx="1389993" cy="153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385" tIns="40179" rIns="80385" bIns="40179">
            <a:spAutoFit/>
          </a:bodyPr>
          <a:lstStyle/>
          <a:p>
            <a:pPr algn="just" defTabSz="1371600">
              <a:spcBef>
                <a:spcPts val="490"/>
              </a:spcBef>
              <a:buClr>
                <a:srgbClr val="5B9BD5"/>
              </a:buClr>
              <a:defRPr/>
            </a:pPr>
            <a:r>
              <a:rPr lang="zh-CN" altLang="en-US" b="1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为律师提供更优质的仲裁服务。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4976603" y="5327743"/>
            <a:ext cx="1576994" cy="91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为网络仲裁的开展提供方具体的规则依据，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0" name="TextBox 64"/>
          <p:cNvSpPr>
            <a:spLocks noChangeArrowheads="1"/>
          </p:cNvSpPr>
          <p:nvPr/>
        </p:nvSpPr>
        <p:spPr bwMode="auto">
          <a:xfrm>
            <a:off x="4745851" y="4480017"/>
            <a:ext cx="2009000" cy="3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Calibri" panose="020F0502020204030204" pitchFamily="34" charset="0"/>
              </a:rPr>
              <a:t>《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Calibri" panose="020F0502020204030204" pitchFamily="34" charset="0"/>
              </a:rPr>
              <a:t>网络仲裁规则</a:t>
            </a: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Calibri" panose="020F0502020204030204" pitchFamily="34" charset="0"/>
              </a:rPr>
              <a:t>》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1" name="直接连接符 65"/>
          <p:cNvSpPr>
            <a:spLocks noChangeShapeType="1"/>
          </p:cNvSpPr>
          <p:nvPr/>
        </p:nvSpPr>
        <p:spPr bwMode="auto">
          <a:xfrm>
            <a:off x="5270926" y="4856370"/>
            <a:ext cx="958850" cy="1587"/>
          </a:xfrm>
          <a:prstGeom prst="line">
            <a:avLst/>
          </a:prstGeom>
          <a:noFill/>
          <a:ln w="12700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42" name="矩形 1"/>
          <p:cNvSpPr>
            <a:spLocks noChangeArrowheads="1"/>
          </p:cNvSpPr>
          <p:nvPr/>
        </p:nvSpPr>
        <p:spPr bwMode="auto">
          <a:xfrm>
            <a:off x="4973648" y="4917969"/>
            <a:ext cx="1673013" cy="3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2015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10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7313620" y="5327743"/>
            <a:ext cx="1431207" cy="91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lvl="0" algn="just" defTabSz="1371600">
              <a:spcBef>
                <a:spcPts val="490"/>
              </a:spcBef>
              <a:buClr>
                <a:srgbClr val="5B9BD5"/>
              </a:buClr>
              <a:defRPr/>
            </a:pPr>
            <a:r>
              <a:rPr lang="zh-CN" altLang="en-US" b="1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通过云</a:t>
            </a:r>
            <a:r>
              <a:rPr lang="zh-CN" altLang="en-US" b="1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技术提供网络仲裁</a:t>
            </a:r>
            <a:r>
              <a:rPr lang="zh-CN" altLang="en-US" b="1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服务。</a:t>
            </a:r>
            <a:endParaRPr lang="zh-CN" altLang="en-US" b="1" dirty="0">
              <a:solidFill>
                <a:prstClr val="black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TextBox 80"/>
          <p:cNvSpPr>
            <a:spLocks noChangeArrowheads="1"/>
          </p:cNvSpPr>
          <p:nvPr/>
        </p:nvSpPr>
        <p:spPr bwMode="auto">
          <a:xfrm>
            <a:off x="7356455" y="4485919"/>
            <a:ext cx="1316502" cy="3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Calibri" panose="020F0502020204030204" pitchFamily="34" charset="0"/>
              </a:rPr>
              <a:t>仲裁云平台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6" name="直接连接符 90"/>
          <p:cNvSpPr>
            <a:spLocks noChangeShapeType="1"/>
          </p:cNvSpPr>
          <p:nvPr/>
        </p:nvSpPr>
        <p:spPr bwMode="auto">
          <a:xfrm>
            <a:off x="7505235" y="4873080"/>
            <a:ext cx="957262" cy="0"/>
          </a:xfrm>
          <a:prstGeom prst="line">
            <a:avLst/>
          </a:prstGeom>
          <a:noFill/>
          <a:ln w="12700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47" name="矩形 1"/>
          <p:cNvSpPr>
            <a:spLocks noChangeArrowheads="1"/>
          </p:cNvSpPr>
          <p:nvPr/>
        </p:nvSpPr>
        <p:spPr bwMode="auto">
          <a:xfrm>
            <a:off x="7206461" y="4924725"/>
            <a:ext cx="1645526" cy="3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2016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10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9" name="矩形 1"/>
          <p:cNvSpPr>
            <a:spLocks noChangeArrowheads="1"/>
          </p:cNvSpPr>
          <p:nvPr/>
        </p:nvSpPr>
        <p:spPr bwMode="auto">
          <a:xfrm>
            <a:off x="9490360" y="4825887"/>
            <a:ext cx="1460704" cy="1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lang="zh-CN" altLang="en-US" b="1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实现了区块链应用在司法领域的真正落地和价值验证。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0" name="TextBox 93"/>
          <p:cNvSpPr>
            <a:spLocks noChangeArrowheads="1"/>
          </p:cNvSpPr>
          <p:nvPr/>
        </p:nvSpPr>
        <p:spPr bwMode="auto">
          <a:xfrm>
            <a:off x="9300897" y="3890296"/>
            <a:ext cx="1316502" cy="3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Calibri" panose="020F0502020204030204" pitchFamily="34" charset="0"/>
              </a:rPr>
              <a:t>“仲裁链”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1" name="直接连接符 94"/>
          <p:cNvSpPr>
            <a:spLocks noChangeShapeType="1"/>
          </p:cNvSpPr>
          <p:nvPr/>
        </p:nvSpPr>
        <p:spPr bwMode="auto">
          <a:xfrm>
            <a:off x="9621656" y="4248438"/>
            <a:ext cx="738033" cy="0"/>
          </a:xfrm>
          <a:prstGeom prst="line">
            <a:avLst/>
          </a:prstGeom>
          <a:noFill/>
          <a:ln w="12700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1" tIns="45666" rIns="91331" bIns="45666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Gill Sans" charset="0"/>
            </a:endParaRPr>
          </a:p>
        </p:txBody>
      </p:sp>
      <p:sp>
        <p:nvSpPr>
          <p:cNvPr id="52" name="矩形 1"/>
          <p:cNvSpPr>
            <a:spLocks noChangeArrowheads="1"/>
          </p:cNvSpPr>
          <p:nvPr/>
        </p:nvSpPr>
        <p:spPr bwMode="auto">
          <a:xfrm>
            <a:off x="9276948" y="4366482"/>
            <a:ext cx="1827148" cy="3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385" tIns="40179" rIns="80385" bIns="40179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5B9BD5"/>
              </a:buClr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2018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  <a:sym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宋体" panose="02010600040101010101" pitchFamily="2" charset="-122"/>
              <a:ea typeface="华文宋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ll/>
      </p:transition>
    </mc:Choice>
    <mc:Fallback xmlns="">
      <p:transition spd="slow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E:\Missions\ppt\全镂空新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61" y="3498416"/>
            <a:ext cx="3755431" cy="3278882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0" y="3498416"/>
            <a:ext cx="3900701" cy="2593643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04" y="3498416"/>
            <a:ext cx="3359584" cy="3359584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  <p:sp>
        <p:nvSpPr>
          <p:cNvPr id="29" name="文本框 99"/>
          <p:cNvSpPr txBox="1"/>
          <p:nvPr/>
        </p:nvSpPr>
        <p:spPr>
          <a:xfrm>
            <a:off x="805339" y="476578"/>
            <a:ext cx="8677873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200" dirty="0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推动仲裁界协同发展</a:t>
            </a:r>
            <a:endParaRPr lang="en-US" altLang="zh-CN" sz="3200" b="0" dirty="0" smtClean="0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r>
              <a:rPr lang="zh-CN" sz="2400" b="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2019年2月23日，</a:t>
            </a:r>
            <a:r>
              <a:rPr lang="zh-CN" sz="2400" b="1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粤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港澳大湾区仲裁联盟</a:t>
            </a:r>
            <a:r>
              <a:rPr lang="zh-CN" sz="24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召开了成员预备工作会议，对联盟性质和组织架构、主要工作内容、运行机制等进行讨论，形成合作长效</a:t>
            </a:r>
            <a:r>
              <a:rPr lang="zh-CN" sz="2400" b="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机制</a:t>
            </a:r>
            <a:r>
              <a:rPr lang="zh-CN" altLang="en-US" sz="2400" b="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sz="2400" b="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endParaRPr lang="en-US" altLang="zh-CN" sz="24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r>
              <a:rPr lang="zh-CN" altLang="en-US" sz="2400" b="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在</a:t>
            </a:r>
            <a:r>
              <a:rPr lang="zh-CN" altLang="en-US" sz="24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2019年2月24日的联盟第一次工作会议召开，大湾区城市群仲裁机构代表签署了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《粤港澳大湾区仲裁联盟合作备忘录》</a:t>
            </a:r>
            <a:r>
              <a:rPr lang="zh-CN" altLang="en-US" sz="24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司法部副部长刘振宇</a:t>
            </a:r>
            <a:r>
              <a:rPr lang="zh-CN" altLang="en-US" sz="24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在会上</a:t>
            </a:r>
            <a:r>
              <a:rPr lang="zh-CN" altLang="en-US" sz="2400" b="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致辞。</a:t>
            </a:r>
            <a:endParaRPr lang="zh-CN" altLang="en-US" sz="2400" b="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0" y="3610484"/>
            <a:ext cx="12192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0800000">
            <a:off x="4226653" y="3489143"/>
            <a:ext cx="242682" cy="242682"/>
          </a:xfrm>
          <a:prstGeom prst="rect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6938377" y="3489142"/>
            <a:ext cx="242682" cy="242682"/>
          </a:xfrm>
          <a:prstGeom prst="rect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1206" y="993315"/>
            <a:ext cx="173089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广仲与</a:t>
            </a:r>
            <a:r>
              <a:rPr lang="zh-CN" altLang="en-US" sz="2400" b="1" dirty="0" smtClean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塞浦路斯广东商会签订</a:t>
            </a:r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合作协议，成立塞浦路斯仲裁调解中心</a:t>
            </a:r>
            <a:endParaRPr lang="en-US" altLang="zh-CN" sz="2400" b="1" dirty="0">
              <a:solidFill>
                <a:srgbClr val="2F2637"/>
              </a:solidFill>
              <a:latin typeface="+mn-ea"/>
              <a:ea typeface="+mn-ea"/>
              <a:sym typeface="华文宋体" panose="0201060004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931942" y="3489143"/>
            <a:ext cx="242682" cy="242682"/>
          </a:xfrm>
          <a:prstGeom prst="rect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7994" y="5030178"/>
            <a:ext cx="942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et-line" charset="0"/>
                <a:ea typeface="+mn-ea"/>
                <a:cs typeface="+mn-cs"/>
              </a:rPr>
              <a:t>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C:\Users\window 7\Desktop\办会材料\2019.5.28粤港澳暨一带一路大会\5.28新闻图片\签约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1" y="1212190"/>
            <a:ext cx="2393382" cy="202388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window 7\Desktop\办会材料\广东仲裁资料（上交省司法厅发版\仲裁国际化发展\广仲与塞浦路斯广东商会签订合作协议\IMG_8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76" y="4121722"/>
            <a:ext cx="2329317" cy="210782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6"/>
          <p:cNvGrpSpPr/>
          <p:nvPr/>
        </p:nvGrpSpPr>
        <p:grpSpPr bwMode="auto">
          <a:xfrm>
            <a:off x="628951" y="46325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9"/>
          <p:cNvSpPr txBox="1"/>
          <p:nvPr/>
        </p:nvSpPr>
        <p:spPr>
          <a:xfrm>
            <a:off x="1053283" y="441773"/>
            <a:ext cx="52885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28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加强对外交流合作</a:t>
            </a:r>
            <a:endParaRPr lang="en-US" altLang="zh-CN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433542" y="4060682"/>
            <a:ext cx="2257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微软雅黑" panose="020B0503020204020204" pitchFamily="34" charset="-122"/>
              </a:rPr>
              <a:t>粤港澳大湾区法律服务</a:t>
            </a:r>
            <a:r>
              <a:rPr lang="zh-CN" altLang="en-US" sz="2400" b="1" dirty="0" smtClean="0">
                <a:solidFill>
                  <a:srgbClr val="2F2637"/>
                </a:solidFill>
                <a:latin typeface="+mn-ea"/>
                <a:ea typeface="+mn-ea"/>
                <a:sym typeface="微软雅黑" panose="020B0503020204020204" pitchFamily="34" charset="-122"/>
              </a:rPr>
              <a:t>暨一带</a:t>
            </a:r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微软雅黑" panose="020B0503020204020204" pitchFamily="34" charset="-122"/>
              </a:rPr>
              <a:t>一路仲裁合作交流大会</a:t>
            </a:r>
          </a:p>
          <a:p>
            <a:endParaRPr lang="en-US" altLang="zh-CN" sz="2400" b="1" dirty="0">
              <a:solidFill>
                <a:srgbClr val="2F2637"/>
              </a:solidFill>
              <a:latin typeface="+mn-ea"/>
              <a:ea typeface="+mn-ea"/>
              <a:sym typeface="华文宋体" panose="02010600040101010101" pitchFamily="2" charset="-122"/>
            </a:endParaRPr>
          </a:p>
        </p:txBody>
      </p:sp>
      <p:pic>
        <p:nvPicPr>
          <p:cNvPr id="25" name="Picture 5" descr="E:\Missions\ppt\全镂空新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58" y="737420"/>
            <a:ext cx="3111221" cy="249865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7" name="Rectangle 8"/>
          <p:cNvSpPr/>
          <p:nvPr/>
        </p:nvSpPr>
        <p:spPr>
          <a:xfrm>
            <a:off x="10200932" y="3496268"/>
            <a:ext cx="242682" cy="242682"/>
          </a:xfrm>
          <a:prstGeom prst="rect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5" descr="C:\Users\window 7\Desktop\办会材料\广东仲裁资料（上交省司法厅发版\仲裁国际化发展\南沙国际仲裁中心三大庭审模式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21" y="4028257"/>
            <a:ext cx="3457107" cy="240204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37"/>
          <p:cNvSpPr>
            <a:spLocks noChangeArrowheads="1"/>
          </p:cNvSpPr>
          <p:nvPr/>
        </p:nvSpPr>
        <p:spPr bwMode="auto">
          <a:xfrm>
            <a:off x="6096000" y="4060682"/>
            <a:ext cx="18877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第二届司法与仲裁发展论坛</a:t>
            </a:r>
            <a:endParaRPr lang="en-US" altLang="zh-CN" sz="1400" b="1" dirty="0">
              <a:solidFill>
                <a:srgbClr val="2F2637"/>
              </a:solidFill>
              <a:latin typeface="+mn-ea"/>
              <a:ea typeface="+mn-ea"/>
              <a:sym typeface="华文宋体" panose="020106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87554" y="1666415"/>
            <a:ext cx="2512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广仲与香港国际争议解决</a:t>
            </a:r>
            <a:r>
              <a:rPr lang="zh-CN" altLang="en-US" sz="2400" b="1" dirty="0" smtClean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及风险</a:t>
            </a:r>
            <a:r>
              <a:rPr lang="zh-CN" altLang="en-US" sz="2400" b="1" dirty="0">
                <a:solidFill>
                  <a:srgbClr val="2F2637"/>
                </a:solidFill>
                <a:latin typeface="+mn-ea"/>
                <a:ea typeface="+mn-ea"/>
                <a:sym typeface="华文宋体" panose="02010600040101010101" pitchFamily="2" charset="-122"/>
              </a:rPr>
              <a:t>管理协会签订战略合作协议</a:t>
            </a:r>
            <a:endParaRPr lang="en-US" altLang="zh-CN" sz="2400" b="1" dirty="0">
              <a:solidFill>
                <a:srgbClr val="2F2637"/>
              </a:solidFill>
              <a:latin typeface="+mn-ea"/>
              <a:ea typeface="+mn-ea"/>
              <a:sym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40" name="Rectangle 548"/>
          <p:cNvSpPr>
            <a:spLocks noChangeArrowheads="1"/>
          </p:cNvSpPr>
          <p:nvPr/>
        </p:nvSpPr>
        <p:spPr bwMode="auto">
          <a:xfrm>
            <a:off x="4584" y="3"/>
            <a:ext cx="12182837" cy="6858001"/>
          </a:xfrm>
          <a:prstGeom prst="rect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endParaRPr lang="zh-CN" altLang="en-US" sz="2400"/>
          </a:p>
        </p:txBody>
      </p:sp>
      <p:pic>
        <p:nvPicPr>
          <p:cNvPr id="1026" name="Picture 2" descr="C:\Documents and Settings\Administrator\桌面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5" y="0"/>
            <a:ext cx="12195712" cy="68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istrator\桌面\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t="36479" r="12247"/>
          <a:stretch>
            <a:fillRect/>
          </a:stretch>
        </p:blipFill>
        <p:spPr bwMode="auto">
          <a:xfrm>
            <a:off x="3520369" y="1466373"/>
            <a:ext cx="7875943" cy="43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89885" y="4561614"/>
            <a:ext cx="6244515" cy="1292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pPr algn="dist">
              <a:defRPr/>
            </a:pPr>
            <a:r>
              <a:rPr lang="zh-CN" altLang="en-US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r>
              <a:rPr lang="zh-CN" altLang="en-US" sz="44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</a:t>
            </a:r>
          </a:p>
          <a:p>
            <a:pPr algn="dist">
              <a:defRPr/>
            </a:pPr>
            <a:r>
              <a:rPr lang="zh-CN" altLang="en-US" sz="3200" b="1" dirty="0" smtClean="0">
                <a:solidFill>
                  <a:srgbClr val="FFC000"/>
                </a:solidFill>
                <a:latin typeface="仿宋" panose="02010609060101010101" charset="-122"/>
                <a:ea typeface="仿宋" panose="02010609060101010101" charset="-122"/>
              </a:rPr>
              <a:t>中国广州仲裁委</a:t>
            </a:r>
            <a:endParaRPr lang="en-US" altLang="zh-CN" sz="3200" b="1" dirty="0">
              <a:solidFill>
                <a:srgbClr val="FFC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Picture 5" descr="E:\Missions\ppt\全镂空新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0517" y="211071"/>
            <a:ext cx="1507768" cy="151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17" y="4846918"/>
            <a:ext cx="1587524" cy="15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599651" y="2345622"/>
            <a:ext cx="8229717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孤</a:t>
            </a:r>
            <a:r>
              <a:rPr lang="zh-CN" altLang="en-U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举者难</a:t>
            </a:r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起   众</a:t>
            </a:r>
            <a:r>
              <a:rPr lang="zh-CN" altLang="en-U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行者易</a:t>
            </a:r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趋</a:t>
            </a:r>
            <a:endParaRPr lang="en-US" altLang="zh-CN" sz="54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长</a:t>
            </a:r>
            <a:r>
              <a:rPr lang="zh-CN" altLang="en-U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风万</a:t>
            </a:r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里      明日</a:t>
            </a:r>
            <a:r>
              <a:rPr lang="zh-CN" altLang="en-U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可</a:t>
            </a:r>
            <a:r>
              <a:rPr lang="zh-CN" alt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期</a:t>
            </a:r>
            <a:endParaRPr lang="zh-CN" altLang="en-US" sz="66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25" y="142875"/>
            <a:ext cx="2063671" cy="877888"/>
            <a:chOff x="263525" y="142875"/>
            <a:chExt cx="2063671" cy="877888"/>
          </a:xfrm>
        </p:grpSpPr>
        <p:sp>
          <p:nvSpPr>
            <p:cNvPr id="6146" name="Oval 7"/>
            <p:cNvSpPr>
              <a:spLocks noChangeArrowheads="1"/>
            </p:cNvSpPr>
            <p:nvPr/>
          </p:nvSpPr>
          <p:spPr bwMode="auto">
            <a:xfrm>
              <a:off x="263525" y="142875"/>
              <a:ext cx="877888" cy="877888"/>
            </a:xfrm>
            <a:prstGeom prst="ellipse">
              <a:avLst/>
            </a:prstGeom>
            <a:noFill/>
            <a:ln w="6350">
              <a:solidFill>
                <a:srgbClr val="A5A5A5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dirty="0">
                <a:solidFill>
                  <a:srgbClr val="7F7F7F"/>
                </a:solidFill>
              </a:endParaRPr>
            </a:p>
          </p:txBody>
        </p:sp>
        <p:sp>
          <p:nvSpPr>
            <p:cNvPr id="6147" name="TextBox 1"/>
            <p:cNvSpPr>
              <a:spLocks noChangeArrowheads="1"/>
            </p:cNvSpPr>
            <p:nvPr/>
          </p:nvSpPr>
          <p:spPr bwMode="auto">
            <a:xfrm>
              <a:off x="1219200" y="258653"/>
              <a:ext cx="11079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提要</a:t>
              </a:r>
              <a:endParaRPr lang="en-US" altLang="zh-CN" sz="3600" b="1" dirty="0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eosansLight" pitchFamily="2" charset="0"/>
              </a:endParaRPr>
            </a:p>
          </p:txBody>
        </p:sp>
      </p:grpSp>
      <p:sp>
        <p:nvSpPr>
          <p:cNvPr id="6151" name="Oval 6"/>
          <p:cNvSpPr>
            <a:spLocks noChangeArrowheads="1"/>
          </p:cNvSpPr>
          <p:nvPr/>
        </p:nvSpPr>
        <p:spPr bwMode="auto">
          <a:xfrm>
            <a:off x="2115132" y="1489102"/>
            <a:ext cx="571500" cy="571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2F2F2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891420" y="1512464"/>
            <a:ext cx="454659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仲裁事业发展的时代需求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5487978" y="4263711"/>
            <a:ext cx="571500" cy="571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2F2F2"/>
              </a:solidFill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264265" y="4331928"/>
            <a:ext cx="422720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大湾区建设凸显仲裁优势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55" name="Oval 12"/>
          <p:cNvSpPr>
            <a:spLocks noChangeArrowheads="1"/>
          </p:cNvSpPr>
          <p:nvPr/>
        </p:nvSpPr>
        <p:spPr bwMode="auto">
          <a:xfrm>
            <a:off x="5486390" y="2396255"/>
            <a:ext cx="571500" cy="5715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2F2F2"/>
              </a:solidFill>
            </a:endParaRPr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6264265" y="2437176"/>
            <a:ext cx="421355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仲裁事业发展的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政策导向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57" name="Oval 14"/>
          <p:cNvSpPr>
            <a:spLocks noChangeArrowheads="1"/>
          </p:cNvSpPr>
          <p:nvPr/>
        </p:nvSpPr>
        <p:spPr bwMode="auto">
          <a:xfrm>
            <a:off x="2091011" y="3317890"/>
            <a:ext cx="571500" cy="571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2F2F2"/>
              </a:solidFill>
            </a:endParaRPr>
          </a:p>
        </p:txBody>
      </p:sp>
      <p:sp>
        <p:nvSpPr>
          <p:cNvPr id="6158" name="Rectangle 15"/>
          <p:cNvSpPr>
            <a:spLocks noChangeArrowheads="1"/>
          </p:cNvSpPr>
          <p:nvPr/>
        </p:nvSpPr>
        <p:spPr bwMode="auto">
          <a:xfrm>
            <a:off x="2865711" y="3386107"/>
            <a:ext cx="45586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仲裁事业发展的司法环境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59" name="Oval 16"/>
          <p:cNvSpPr>
            <a:spLocks noChangeArrowheads="1"/>
          </p:cNvSpPr>
          <p:nvPr/>
        </p:nvSpPr>
        <p:spPr bwMode="auto">
          <a:xfrm>
            <a:off x="2104659" y="5137494"/>
            <a:ext cx="571500" cy="571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2F2F2"/>
              </a:solidFill>
            </a:endParaRPr>
          </a:p>
        </p:txBody>
      </p:sp>
      <p:sp>
        <p:nvSpPr>
          <p:cNvPr id="6160" name="Rectangle 17"/>
          <p:cNvSpPr>
            <a:spLocks noChangeArrowheads="1"/>
          </p:cNvSpPr>
          <p:nvPr/>
        </p:nvSpPr>
        <p:spPr bwMode="auto">
          <a:xfrm>
            <a:off x="2880947" y="5228863"/>
            <a:ext cx="42256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广州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仲裁委的探索与实践</a:t>
            </a:r>
          </a:p>
        </p:txBody>
      </p:sp>
      <p:pic>
        <p:nvPicPr>
          <p:cNvPr id="24" name="Picture 5" descr="E:\Missions\ppt\全镂空新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+mn-lt"/>
                <a:ea typeface="+mn-ea"/>
                <a:cs typeface="+mn-ea"/>
                <a:sym typeface="+mn-lt"/>
              </a:rPr>
              <a:t>3</a:t>
            </a:fld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797579" y="1477504"/>
            <a:ext cx="4172434" cy="94888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>
              <a:defRPr sz="4500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lang="zh-CN" altLang="en-US" sz="28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内地经济社会的发展对多元纠纷化解机制的需要</a:t>
            </a:r>
            <a:endParaRPr lang="en-US" altLang="zh-CN" sz="2800" b="1" dirty="0">
              <a:solidFill>
                <a:srgbClr val="0070C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16" name="Group 516"/>
          <p:cNvGrpSpPr/>
          <p:nvPr/>
        </p:nvGrpSpPr>
        <p:grpSpPr>
          <a:xfrm>
            <a:off x="923712" y="2780460"/>
            <a:ext cx="2337462" cy="1"/>
            <a:chOff x="0" y="0"/>
            <a:chExt cx="4674922" cy="0"/>
          </a:xfrm>
        </p:grpSpPr>
        <p:sp>
          <p:nvSpPr>
            <p:cNvPr id="514" name="Shape 514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20" name="Shape 520"/>
          <p:cNvSpPr/>
          <p:nvPr/>
        </p:nvSpPr>
        <p:spPr>
          <a:xfrm>
            <a:off x="3869454" y="-9915"/>
            <a:ext cx="2226547" cy="6877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3805"/>
                </a:lnTo>
                <a:lnTo>
                  <a:pt x="0" y="10800"/>
                </a:lnTo>
                <a:lnTo>
                  <a:pt x="21600" y="17795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565656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1" name="Shape 521"/>
          <p:cNvSpPr/>
          <p:nvPr/>
        </p:nvSpPr>
        <p:spPr>
          <a:xfrm rot="13500000" flipH="1" flipV="1">
            <a:off x="4239511" y="4957553"/>
            <a:ext cx="266241" cy="266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906908" y="4709877"/>
            <a:ext cx="3026934" cy="87089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/>
          </a:lstStyle>
          <a:p>
            <a:r>
              <a:rPr lang="zh-CN" altLang="en-US" sz="28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司法改革的大背景下仲裁功能的凸显</a:t>
            </a:r>
            <a:endParaRPr lang="en-US" altLang="zh-CN" sz="2800" b="1" dirty="0">
              <a:solidFill>
                <a:srgbClr val="0070C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6" name="Picture 5" descr="E:\Missions\ppt\全镂空新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646" y="2305378"/>
            <a:ext cx="2419126" cy="22285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Shape 512"/>
          <p:cNvSpPr/>
          <p:nvPr/>
        </p:nvSpPr>
        <p:spPr>
          <a:xfrm>
            <a:off x="7751929" y="2954555"/>
            <a:ext cx="3409032" cy="94888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>
              <a:defRPr sz="4500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lang="zh-CN" altLang="en-US" sz="28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大湾区建设对仲裁事业赋予了新使命</a:t>
            </a:r>
          </a:p>
        </p:txBody>
      </p:sp>
      <p:grpSp>
        <p:nvGrpSpPr>
          <p:cNvPr id="19" name="Group 516"/>
          <p:cNvGrpSpPr/>
          <p:nvPr/>
        </p:nvGrpSpPr>
        <p:grpSpPr>
          <a:xfrm>
            <a:off x="7916041" y="4217880"/>
            <a:ext cx="2337462" cy="1"/>
            <a:chOff x="0" y="0"/>
            <a:chExt cx="4674922" cy="0"/>
          </a:xfrm>
        </p:grpSpPr>
        <p:sp>
          <p:nvSpPr>
            <p:cNvPr id="20" name="Shape 514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Shape 515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5" name="Group 16"/>
          <p:cNvGrpSpPr/>
          <p:nvPr/>
        </p:nvGrpSpPr>
        <p:grpSpPr bwMode="auto">
          <a:xfrm>
            <a:off x="388154" y="27040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9"/>
          <p:cNvSpPr txBox="1"/>
          <p:nvPr/>
        </p:nvSpPr>
        <p:spPr>
          <a:xfrm>
            <a:off x="812484" y="224303"/>
            <a:ext cx="4930409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仲裁事业新发展的时代需求</a:t>
            </a:r>
            <a:endParaRPr lang="en-GB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Box 8"/>
          <p:cNvSpPr>
            <a:spLocks noChangeArrowheads="1"/>
          </p:cNvSpPr>
          <p:nvPr/>
        </p:nvSpPr>
        <p:spPr bwMode="auto">
          <a:xfrm>
            <a:off x="331740" y="5369094"/>
            <a:ext cx="65330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粤港澳大湾区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（英文名称Guangdong-Hong Kong-Macao Greater Bay Area，缩写GBA）由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香港、澳门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两个特别行政区和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广东省广州、深圳、珠海、佛山、惠州、东莞、中山、江门、肇庆（珠三角）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九个地市组成</a:t>
            </a:r>
          </a:p>
        </p:txBody>
      </p:sp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5912174" y="1746923"/>
            <a:ext cx="532769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2019年2月18日，中共中央、国务院印发了《粤港澳大湾区发展规划纲要》</a:t>
            </a:r>
            <a:endParaRPr lang="en-US" altLang="zh-CN" sz="24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0252" name="Rectangle 13"/>
          <p:cNvSpPr>
            <a:spLocks noChangeArrowheads="1"/>
          </p:cNvSpPr>
          <p:nvPr/>
        </p:nvSpPr>
        <p:spPr bwMode="auto">
          <a:xfrm>
            <a:off x="5934414" y="2823401"/>
            <a:ext cx="505743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第九章第一节 打造具有全球竞争力的营商环境</a:t>
            </a:r>
            <a:endParaRPr lang="en-US" altLang="zh-CN" sz="24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0254" name="Rectangle 19"/>
          <p:cNvSpPr>
            <a:spLocks noChangeArrowheads="1"/>
          </p:cNvSpPr>
          <p:nvPr/>
        </p:nvSpPr>
        <p:spPr bwMode="auto">
          <a:xfrm>
            <a:off x="5934414" y="3775051"/>
            <a:ext cx="4912524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“完善国际商事纠纷解决机制，建设国际仲裁中心，支持粤港澳仲裁及调解机构的交流合作，为粤港澳经济贸易提供仲裁及调解服务。”</a:t>
            </a:r>
            <a:endParaRPr lang="en-US" altLang="zh-CN" sz="2400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5" name="Freeform 169"/>
          <p:cNvSpPr>
            <a:spLocks noChangeArrowheads="1"/>
          </p:cNvSpPr>
          <p:nvPr/>
        </p:nvSpPr>
        <p:spPr bwMode="auto">
          <a:xfrm>
            <a:off x="5491220" y="3891098"/>
            <a:ext cx="296062" cy="260519"/>
          </a:xfrm>
          <a:custGeom>
            <a:avLst/>
            <a:gdLst>
              <a:gd name="T0" fmla="*/ 1220738 w 487"/>
              <a:gd name="T1" fmla="*/ 25257 h 390"/>
              <a:gd name="T2" fmla="*/ 1220738 w 487"/>
              <a:gd name="T3" fmla="*/ 25257 h 390"/>
              <a:gd name="T4" fmla="*/ 950031 w 487"/>
              <a:gd name="T5" fmla="*/ 547237 h 390"/>
              <a:gd name="T6" fmla="*/ 881077 w 487"/>
              <a:gd name="T7" fmla="*/ 547237 h 390"/>
              <a:gd name="T8" fmla="*/ 745723 w 487"/>
              <a:gd name="T9" fmla="*/ 420951 h 390"/>
              <a:gd name="T10" fmla="*/ 699754 w 487"/>
              <a:gd name="T11" fmla="*/ 420951 h 390"/>
              <a:gd name="T12" fmla="*/ 495446 w 487"/>
              <a:gd name="T13" fmla="*/ 746487 h 390"/>
              <a:gd name="T14" fmla="*/ 452031 w 487"/>
              <a:gd name="T15" fmla="*/ 746487 h 390"/>
              <a:gd name="T16" fmla="*/ 360092 w 487"/>
              <a:gd name="T17" fmla="*/ 670716 h 390"/>
              <a:gd name="T18" fmla="*/ 314123 w 487"/>
              <a:gd name="T19" fmla="*/ 670716 h 390"/>
              <a:gd name="T20" fmla="*/ 20431 w 487"/>
              <a:gd name="T21" fmla="*/ 1069216 h 390"/>
              <a:gd name="T22" fmla="*/ 20431 w 487"/>
              <a:gd name="T23" fmla="*/ 1091667 h 390"/>
              <a:gd name="T24" fmla="*/ 1241169 w 487"/>
              <a:gd name="T25" fmla="*/ 1091667 h 390"/>
              <a:gd name="T26" fmla="*/ 1241169 w 487"/>
              <a:gd name="T27" fmla="*/ 25257 h 390"/>
              <a:gd name="T28" fmla="*/ 1220738 w 487"/>
              <a:gd name="T29" fmla="*/ 25257 h 3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FFCA08"/>
          </a:solidFill>
          <a:ln>
            <a:noFill/>
          </a:ln>
        </p:spPr>
        <p:txBody>
          <a:bodyPr wrap="none" anchor="ctr"/>
          <a:lstStyle/>
          <a:p>
            <a:endParaRPr lang="zh-CN" altLang="en-US" sz="605"/>
          </a:p>
        </p:txBody>
      </p:sp>
      <p:sp>
        <p:nvSpPr>
          <p:cNvPr id="16" name="Freeform 69"/>
          <p:cNvSpPr>
            <a:spLocks noChangeArrowheads="1"/>
          </p:cNvSpPr>
          <p:nvPr/>
        </p:nvSpPr>
        <p:spPr bwMode="auto">
          <a:xfrm>
            <a:off x="5493866" y="2892275"/>
            <a:ext cx="293416" cy="261276"/>
          </a:xfrm>
          <a:custGeom>
            <a:avLst/>
            <a:gdLst>
              <a:gd name="T0" fmla="*/ 66895 w 479"/>
              <a:gd name="T1" fmla="*/ 316665 h 426"/>
              <a:gd name="T2" fmla="*/ 66895 w 479"/>
              <a:gd name="T3" fmla="*/ 316665 h 426"/>
              <a:gd name="T4" fmla="*/ 1160379 w 479"/>
              <a:gd name="T5" fmla="*/ 316665 h 426"/>
              <a:gd name="T6" fmla="*/ 1160379 w 479"/>
              <a:gd name="T7" fmla="*/ 272898 h 426"/>
              <a:gd name="T8" fmla="*/ 910807 w 479"/>
              <a:gd name="T9" fmla="*/ 203386 h 426"/>
              <a:gd name="T10" fmla="*/ 864495 w 479"/>
              <a:gd name="T11" fmla="*/ 203386 h 426"/>
              <a:gd name="T12" fmla="*/ 864495 w 479"/>
              <a:gd name="T13" fmla="*/ 0 h 426"/>
              <a:gd name="T14" fmla="*/ 362779 w 479"/>
              <a:gd name="T15" fmla="*/ 0 h 426"/>
              <a:gd name="T16" fmla="*/ 362779 w 479"/>
              <a:gd name="T17" fmla="*/ 203386 h 426"/>
              <a:gd name="T18" fmla="*/ 319040 w 479"/>
              <a:gd name="T19" fmla="*/ 203386 h 426"/>
              <a:gd name="T20" fmla="*/ 66895 w 479"/>
              <a:gd name="T21" fmla="*/ 272898 h 426"/>
              <a:gd name="T22" fmla="*/ 66895 w 479"/>
              <a:gd name="T23" fmla="*/ 316665 h 426"/>
              <a:gd name="T24" fmla="*/ 1160379 w 479"/>
              <a:gd name="T25" fmla="*/ 409347 h 426"/>
              <a:gd name="T26" fmla="*/ 1160379 w 479"/>
              <a:gd name="T27" fmla="*/ 409347 h 426"/>
              <a:gd name="T28" fmla="*/ 66895 w 479"/>
              <a:gd name="T29" fmla="*/ 409347 h 426"/>
              <a:gd name="T30" fmla="*/ 0 w 479"/>
              <a:gd name="T31" fmla="*/ 476284 h 426"/>
              <a:gd name="T32" fmla="*/ 0 w 479"/>
              <a:gd name="T33" fmla="*/ 705416 h 426"/>
              <a:gd name="T34" fmla="*/ 66895 w 479"/>
              <a:gd name="T35" fmla="*/ 772353 h 426"/>
              <a:gd name="T36" fmla="*/ 182676 w 479"/>
              <a:gd name="T37" fmla="*/ 772353 h 426"/>
              <a:gd name="T38" fmla="*/ 136364 w 479"/>
              <a:gd name="T39" fmla="*/ 1094166 h 426"/>
              <a:gd name="T40" fmla="*/ 1093483 w 479"/>
              <a:gd name="T41" fmla="*/ 1094166 h 426"/>
              <a:gd name="T42" fmla="*/ 1047171 w 479"/>
              <a:gd name="T43" fmla="*/ 772353 h 426"/>
              <a:gd name="T44" fmla="*/ 1160379 w 479"/>
              <a:gd name="T45" fmla="*/ 772353 h 426"/>
              <a:gd name="T46" fmla="*/ 1229847 w 479"/>
              <a:gd name="T47" fmla="*/ 705416 h 426"/>
              <a:gd name="T48" fmla="*/ 1229847 w 479"/>
              <a:gd name="T49" fmla="*/ 476284 h 426"/>
              <a:gd name="T50" fmla="*/ 1160379 w 479"/>
              <a:gd name="T51" fmla="*/ 409347 h 426"/>
              <a:gd name="T52" fmla="*/ 249571 w 479"/>
              <a:gd name="T53" fmla="*/ 957717 h 426"/>
              <a:gd name="T54" fmla="*/ 249571 w 479"/>
              <a:gd name="T55" fmla="*/ 957717 h 426"/>
              <a:gd name="T56" fmla="*/ 339623 w 479"/>
              <a:gd name="T57" fmla="*/ 545796 h 426"/>
              <a:gd name="T58" fmla="*/ 887651 w 479"/>
              <a:gd name="T59" fmla="*/ 545796 h 426"/>
              <a:gd name="T60" fmla="*/ 980276 w 479"/>
              <a:gd name="T61" fmla="*/ 957717 h 426"/>
              <a:gd name="T62" fmla="*/ 249571 w 479"/>
              <a:gd name="T63" fmla="*/ 957717 h 42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endParaRPr lang="zh-CN" altLang="en-US" sz="605"/>
          </a:p>
        </p:txBody>
      </p:sp>
      <p:sp>
        <p:nvSpPr>
          <p:cNvPr id="17" name="Freeform 64"/>
          <p:cNvSpPr>
            <a:spLocks noChangeArrowheads="1"/>
          </p:cNvSpPr>
          <p:nvPr/>
        </p:nvSpPr>
        <p:spPr bwMode="auto">
          <a:xfrm>
            <a:off x="5491220" y="1940722"/>
            <a:ext cx="296062" cy="290177"/>
          </a:xfrm>
          <a:custGeom>
            <a:avLst/>
            <a:gdLst>
              <a:gd name="T0" fmla="*/ 519077 w 444"/>
              <a:gd name="T1" fmla="*/ 0 h 435"/>
              <a:gd name="T2" fmla="*/ 664044 w 444"/>
              <a:gd name="T3" fmla="*/ 374285 h 435"/>
              <a:gd name="T4" fmla="*/ 1035815 w 444"/>
              <a:gd name="T5" fmla="*/ 374285 h 435"/>
              <a:gd name="T6" fmla="*/ 724837 w 444"/>
              <a:gd name="T7" fmla="*/ 601195 h 435"/>
              <a:gd name="T8" fmla="*/ 827717 w 444"/>
              <a:gd name="T9" fmla="*/ 1015248 h 435"/>
              <a:gd name="T10" fmla="*/ 519077 w 444"/>
              <a:gd name="T11" fmla="*/ 764945 h 435"/>
              <a:gd name="T12" fmla="*/ 205760 w 444"/>
              <a:gd name="T13" fmla="*/ 1015248 h 435"/>
              <a:gd name="T14" fmla="*/ 310978 w 444"/>
              <a:gd name="T15" fmla="*/ 601195 h 435"/>
              <a:gd name="T16" fmla="*/ 0 w 444"/>
              <a:gd name="T17" fmla="*/ 374285 h 435"/>
              <a:gd name="T18" fmla="*/ 374109 w 444"/>
              <a:gd name="T19" fmla="*/ 374285 h 435"/>
              <a:gd name="T20" fmla="*/ 519077 w 444"/>
              <a:gd name="T21" fmla="*/ 0 h 4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rgbClr val="FFCA08"/>
          </a:solidFill>
          <a:ln>
            <a:noFill/>
          </a:ln>
        </p:spPr>
        <p:txBody>
          <a:bodyPr wrap="none" anchor="ctr"/>
          <a:lstStyle/>
          <a:p>
            <a:endParaRPr lang="zh-CN" altLang="en-US" sz="605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" y="1301285"/>
            <a:ext cx="4333555" cy="3801363"/>
          </a:xfrm>
          <a:prstGeom prst="rect">
            <a:avLst/>
          </a:prstGeom>
          <a:effectLst>
            <a:glow rad="393700">
              <a:srgbClr val="0070C0">
                <a:alpha val="40000"/>
              </a:srgb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19" name="Group 16"/>
          <p:cNvGrpSpPr/>
          <p:nvPr/>
        </p:nvGrpSpPr>
        <p:grpSpPr bwMode="auto">
          <a:xfrm>
            <a:off x="459204" y="247815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TextBox 29"/>
          <p:cNvSpPr txBox="1"/>
          <p:nvPr/>
        </p:nvSpPr>
        <p:spPr>
          <a:xfrm>
            <a:off x="883535" y="226329"/>
            <a:ext cx="35283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建设国际仲裁中心</a:t>
            </a:r>
            <a:endParaRPr lang="en-US" altLang="zh-HK" sz="2800" b="1" spc="3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Picture 5" descr="E:\Missions\ppt\全镂空新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xfrm>
            <a:off x="10766925" y="5913528"/>
            <a:ext cx="303954" cy="1769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+mn-lt"/>
                <a:ea typeface="+mn-ea"/>
                <a:cs typeface="+mn-ea"/>
                <a:sym typeface="+mn-lt"/>
              </a:rPr>
              <a:t>5</a:t>
            </a:fld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573541" y="2614223"/>
            <a:ext cx="4645178" cy="94888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>
              <a:defRPr sz="4500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lang="zh-CN" altLang="en-US" sz="2400" b="1" dirty="0"/>
              <a:t>十八届四中全会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决定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“完善仲裁制度 提高仲裁公信力”</a:t>
            </a:r>
            <a:endParaRPr lang="en-US" altLang="zh-CN" sz="2400" b="1" dirty="0"/>
          </a:p>
        </p:txBody>
      </p:sp>
      <p:sp>
        <p:nvSpPr>
          <p:cNvPr id="499" name="Shape 499"/>
          <p:cNvSpPr/>
          <p:nvPr/>
        </p:nvSpPr>
        <p:spPr>
          <a:xfrm>
            <a:off x="6910316" y="3637004"/>
            <a:ext cx="5145206" cy="184017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rmAutofit/>
          </a:bodyPr>
          <a:lstStyle/>
          <a:p>
            <a:r>
              <a:rPr lang="en-US" altLang="zh-CN" sz="2400" b="1" dirty="0"/>
              <a:t>《</a:t>
            </a:r>
            <a:r>
              <a:rPr lang="zh-CN" altLang="en-US" sz="2400" b="1" dirty="0"/>
              <a:t>关于完善仲裁制度，提高仲裁公信力的若干意见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中办发</a:t>
            </a:r>
            <a:r>
              <a:rPr lang="en-US" altLang="zh-CN" sz="2400" b="1" dirty="0"/>
              <a:t>【2018】76</a:t>
            </a:r>
            <a:r>
              <a:rPr lang="zh-CN" altLang="en-US" sz="2400" b="1" dirty="0"/>
              <a:t>号</a:t>
            </a:r>
            <a:endParaRPr lang="en-US" altLang="zh-CN" sz="2400" b="1" dirty="0"/>
          </a:p>
        </p:txBody>
      </p:sp>
      <p:grpSp>
        <p:nvGrpSpPr>
          <p:cNvPr id="502" name="Group 502"/>
          <p:cNvGrpSpPr/>
          <p:nvPr/>
        </p:nvGrpSpPr>
        <p:grpSpPr>
          <a:xfrm>
            <a:off x="687876" y="3700799"/>
            <a:ext cx="2337462" cy="1"/>
            <a:chOff x="0" y="0"/>
            <a:chExt cx="4674922" cy="0"/>
          </a:xfrm>
        </p:grpSpPr>
        <p:sp>
          <p:nvSpPr>
            <p:cNvPr id="500" name="Shape 500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8" name="Group 508"/>
          <p:cNvGrpSpPr/>
          <p:nvPr/>
        </p:nvGrpSpPr>
        <p:grpSpPr>
          <a:xfrm>
            <a:off x="5569245" y="1145880"/>
            <a:ext cx="1053511" cy="5722036"/>
            <a:chOff x="0" y="0"/>
            <a:chExt cx="2107020" cy="11444069"/>
          </a:xfrm>
        </p:grpSpPr>
        <p:sp>
          <p:nvSpPr>
            <p:cNvPr id="505" name="Shape 505"/>
            <p:cNvSpPr/>
            <p:nvPr/>
          </p:nvSpPr>
          <p:spPr>
            <a:xfrm>
              <a:off x="1053509" y="623187"/>
              <a:ext cx="1" cy="10820882"/>
            </a:xfrm>
            <a:prstGeom prst="line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2107020" cy="2107020"/>
            </a:xfrm>
            <a:prstGeom prst="ellipse">
              <a:avLst/>
            </a:prstGeom>
            <a:solidFill>
              <a:srgbClr val="0070C0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490244" y="687749"/>
              <a:ext cx="1126531" cy="7061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sz="1800" dirty="0">
                  <a:latin typeface="+mn-lt"/>
                  <a:ea typeface="+mn-ea"/>
                  <a:cs typeface="+mn-ea"/>
                  <a:sym typeface="+mn-lt"/>
                </a:rPr>
                <a:t>Start</a:t>
              </a:r>
            </a:p>
          </p:txBody>
        </p:sp>
      </p:grpSp>
      <p:sp>
        <p:nvSpPr>
          <p:cNvPr id="509" name="Shape 509"/>
          <p:cNvSpPr/>
          <p:nvPr/>
        </p:nvSpPr>
        <p:spPr>
          <a:xfrm rot="13500000">
            <a:off x="6573988" y="3798841"/>
            <a:ext cx="155639" cy="155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Picture 5" descr="E:\Missions\ppt\全镂空新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Group 16"/>
          <p:cNvGrpSpPr/>
          <p:nvPr/>
        </p:nvGrpSpPr>
        <p:grpSpPr bwMode="auto">
          <a:xfrm>
            <a:off x="459204" y="247815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29"/>
          <p:cNvSpPr txBox="1"/>
          <p:nvPr/>
        </p:nvSpPr>
        <p:spPr>
          <a:xfrm>
            <a:off x="883535" y="226329"/>
            <a:ext cx="4520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仲裁事业新发展的政策导向</a:t>
            </a:r>
            <a:endParaRPr lang="en-US" altLang="zh-HK" sz="2800" b="1" spc="3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Shape 509"/>
          <p:cNvSpPr/>
          <p:nvPr/>
        </p:nvSpPr>
        <p:spPr>
          <a:xfrm rot="13500000" flipH="1" flipV="1">
            <a:off x="5437420" y="2896872"/>
            <a:ext cx="158889" cy="158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1" name="Group 502"/>
          <p:cNvGrpSpPr/>
          <p:nvPr/>
        </p:nvGrpSpPr>
        <p:grpSpPr>
          <a:xfrm>
            <a:off x="6978128" y="4720987"/>
            <a:ext cx="2337462" cy="1"/>
            <a:chOff x="0" y="0"/>
            <a:chExt cx="4674922" cy="0"/>
          </a:xfrm>
        </p:grpSpPr>
        <p:sp>
          <p:nvSpPr>
            <p:cNvPr id="22" name="Shape 500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Shape 501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Shape 498"/>
          <p:cNvSpPr/>
          <p:nvPr/>
        </p:nvSpPr>
        <p:spPr>
          <a:xfrm>
            <a:off x="573540" y="4842599"/>
            <a:ext cx="4645178" cy="94888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>
              <a:defRPr sz="4500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lang="zh-CN" altLang="en-US" sz="2400" b="1" dirty="0"/>
              <a:t>司法部“中国仲裁</a:t>
            </a:r>
            <a:r>
              <a:rPr lang="en-US" altLang="zh-CN" sz="2400" b="1" dirty="0"/>
              <a:t>2020</a:t>
            </a:r>
            <a:r>
              <a:rPr lang="zh-CN" altLang="en-US" sz="2400" b="1" dirty="0"/>
              <a:t>方案”</a:t>
            </a:r>
            <a:endParaRPr lang="en-US" altLang="zh-CN" sz="2400" b="1" dirty="0"/>
          </a:p>
        </p:txBody>
      </p:sp>
      <p:grpSp>
        <p:nvGrpSpPr>
          <p:cNvPr id="25" name="Group 502"/>
          <p:cNvGrpSpPr/>
          <p:nvPr/>
        </p:nvGrpSpPr>
        <p:grpSpPr>
          <a:xfrm>
            <a:off x="652560" y="5506346"/>
            <a:ext cx="2337462" cy="1"/>
            <a:chOff x="0" y="0"/>
            <a:chExt cx="4674922" cy="0"/>
          </a:xfrm>
        </p:grpSpPr>
        <p:sp>
          <p:nvSpPr>
            <p:cNvPr id="26" name="Shape 500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Shape 501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8" name="Shape 509"/>
          <p:cNvSpPr/>
          <p:nvPr/>
        </p:nvSpPr>
        <p:spPr>
          <a:xfrm rot="13500000" flipH="1" flipV="1">
            <a:off x="5437419" y="5125248"/>
            <a:ext cx="158889" cy="158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6096000" y="-955527"/>
            <a:ext cx="1" cy="5410442"/>
          </a:xfrm>
          <a:prstGeom prst="line">
            <a:avLst/>
          </a:prstGeom>
          <a:ln w="25400">
            <a:solidFill>
              <a:srgbClr val="0070C0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5569245" y="4346280"/>
            <a:ext cx="1053511" cy="1053510"/>
          </a:xfrm>
          <a:prstGeom prst="ellipse">
            <a:avLst/>
          </a:prstGeom>
          <a:solidFill>
            <a:srgbClr val="0070C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5643811" y="4663168"/>
            <a:ext cx="904379" cy="407035"/>
          </a:xfrm>
          <a:prstGeom prst="rect">
            <a:avLst/>
          </a:prstGeom>
          <a:ln w="3175">
            <a:miter lim="400000"/>
          </a:ln>
        </p:spPr>
        <p:txBody>
          <a:bodyPr lIns="19050" tIns="19050" rIns="19050" bIns="19050" anchor="ctr">
            <a:spAutoFit/>
          </a:bodyPr>
          <a:lstStyle>
            <a:lvl1pPr algn="ctr">
              <a:defRPr sz="30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sz="2400" dirty="0">
                <a:latin typeface="+mn-lt"/>
                <a:ea typeface="+mn-ea"/>
                <a:cs typeface="+mn-ea"/>
                <a:sym typeface="+mn-lt"/>
              </a:rPr>
              <a:t>Finish</a:t>
            </a:r>
          </a:p>
        </p:txBody>
      </p:sp>
      <p:sp>
        <p:nvSpPr>
          <p:cNvPr id="14" name="Shape 499"/>
          <p:cNvSpPr/>
          <p:nvPr/>
        </p:nvSpPr>
        <p:spPr>
          <a:xfrm>
            <a:off x="6991319" y="1913466"/>
            <a:ext cx="3351129" cy="184017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rmAutofit/>
          </a:bodyPr>
          <a:lstStyle/>
          <a:p>
            <a:r>
              <a:rPr lang="zh-CN" altLang="en-US" sz="2400" b="1" dirty="0"/>
              <a:t>全国开展仲裁行业发展秩序清理整顿专项行动</a:t>
            </a:r>
            <a:endParaRPr lang="en-US" altLang="zh-CN" sz="2400" b="1" dirty="0"/>
          </a:p>
        </p:txBody>
      </p:sp>
      <p:sp>
        <p:nvSpPr>
          <p:cNvPr id="15" name="Shape 509"/>
          <p:cNvSpPr/>
          <p:nvPr/>
        </p:nvSpPr>
        <p:spPr>
          <a:xfrm rot="13500000">
            <a:off x="6654990" y="2075303"/>
            <a:ext cx="155639" cy="155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Group 502"/>
          <p:cNvGrpSpPr/>
          <p:nvPr/>
        </p:nvGrpSpPr>
        <p:grpSpPr>
          <a:xfrm>
            <a:off x="7059130" y="2997449"/>
            <a:ext cx="2337462" cy="1"/>
            <a:chOff x="0" y="0"/>
            <a:chExt cx="4674922" cy="0"/>
          </a:xfrm>
        </p:grpSpPr>
        <p:sp>
          <p:nvSpPr>
            <p:cNvPr id="17" name="Shape 500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Shape 501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9" name="Picture 5" descr="E:\Missions\ppt\全镂空新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Shape 498"/>
          <p:cNvSpPr/>
          <p:nvPr/>
        </p:nvSpPr>
        <p:spPr>
          <a:xfrm>
            <a:off x="588136" y="800805"/>
            <a:ext cx="4645178" cy="94888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>
            <a:lvl1pPr algn="l">
              <a:defRPr sz="4500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rPr lang="zh-CN" altLang="en-US" sz="2400" b="1" dirty="0"/>
              <a:t>广州市人大常委会关于促进广州仲裁事业发展的决定</a:t>
            </a:r>
            <a:endParaRPr lang="en-US" altLang="zh-CN" sz="2400" b="1" dirty="0"/>
          </a:p>
        </p:txBody>
      </p:sp>
      <p:grpSp>
        <p:nvGrpSpPr>
          <p:cNvPr id="21" name="Group 502"/>
          <p:cNvGrpSpPr/>
          <p:nvPr/>
        </p:nvGrpSpPr>
        <p:grpSpPr>
          <a:xfrm>
            <a:off x="667156" y="1913466"/>
            <a:ext cx="2337462" cy="1"/>
            <a:chOff x="0" y="0"/>
            <a:chExt cx="4674922" cy="0"/>
          </a:xfrm>
        </p:grpSpPr>
        <p:sp>
          <p:nvSpPr>
            <p:cNvPr id="22" name="Shape 500"/>
            <p:cNvSpPr/>
            <p:nvPr/>
          </p:nvSpPr>
          <p:spPr>
            <a:xfrm>
              <a:off x="0" y="0"/>
              <a:ext cx="4674923" cy="0"/>
            </a:xfrm>
            <a:prstGeom prst="line">
              <a:avLst/>
            </a:prstGeom>
            <a:noFill/>
            <a:ln w="25400" cap="flat">
              <a:solidFill>
                <a:srgbClr val="E5E5E5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Shape 501"/>
            <p:cNvSpPr/>
            <p:nvPr/>
          </p:nvSpPr>
          <p:spPr>
            <a:xfrm>
              <a:off x="12700" y="0"/>
              <a:ext cx="94292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Shape 509"/>
          <p:cNvSpPr/>
          <p:nvPr/>
        </p:nvSpPr>
        <p:spPr>
          <a:xfrm rot="13500000" flipH="1" flipV="1">
            <a:off x="5452015" y="1083454"/>
            <a:ext cx="158889" cy="158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00" y="1028854"/>
            <a:ext cx="5677708" cy="568644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4364">
            <a:off x="7460230" y="3683970"/>
            <a:ext cx="1812055" cy="18148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32" y="5347587"/>
            <a:ext cx="873103" cy="8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:\Missions\ppt\全镂空新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Group 16"/>
          <p:cNvGrpSpPr/>
          <p:nvPr/>
        </p:nvGrpSpPr>
        <p:grpSpPr bwMode="auto">
          <a:xfrm>
            <a:off x="628951" y="46325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29"/>
          <p:cNvSpPr txBox="1"/>
          <p:nvPr/>
        </p:nvSpPr>
        <p:spPr>
          <a:xfrm>
            <a:off x="1053284" y="441773"/>
            <a:ext cx="28832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司法环境不断优化</a:t>
            </a:r>
          </a:p>
        </p:txBody>
      </p:sp>
      <p:sp>
        <p:nvSpPr>
          <p:cNvPr id="96" name="Freeform 5"/>
          <p:cNvSpPr/>
          <p:nvPr/>
        </p:nvSpPr>
        <p:spPr bwMode="auto">
          <a:xfrm>
            <a:off x="1257399" y="1414457"/>
            <a:ext cx="808101" cy="1653814"/>
          </a:xfrm>
          <a:custGeom>
            <a:avLst/>
            <a:gdLst>
              <a:gd name="T0" fmla="*/ 504 w 504"/>
              <a:gd name="T1" fmla="*/ 832 h 832"/>
              <a:gd name="T2" fmla="*/ 0 w 504"/>
              <a:gd name="T3" fmla="*/ 514 h 832"/>
              <a:gd name="T4" fmla="*/ 0 w 504"/>
              <a:gd name="T5" fmla="*/ 0 h 832"/>
              <a:gd name="T6" fmla="*/ 504 w 504"/>
              <a:gd name="T7" fmla="*/ 530 h 832"/>
              <a:gd name="T8" fmla="*/ 504 w 504"/>
              <a:gd name="T9" fmla="*/ 832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832">
                <a:moveTo>
                  <a:pt x="504" y="832"/>
                </a:moveTo>
                <a:cubicBezTo>
                  <a:pt x="336" y="726"/>
                  <a:pt x="168" y="620"/>
                  <a:pt x="0" y="514"/>
                </a:cubicBezTo>
                <a:cubicBezTo>
                  <a:pt x="0" y="343"/>
                  <a:pt x="0" y="171"/>
                  <a:pt x="0" y="0"/>
                </a:cubicBezTo>
                <a:cubicBezTo>
                  <a:pt x="168" y="177"/>
                  <a:pt x="336" y="353"/>
                  <a:pt x="504" y="530"/>
                </a:cubicBezTo>
                <a:cubicBezTo>
                  <a:pt x="504" y="631"/>
                  <a:pt x="504" y="731"/>
                  <a:pt x="504" y="83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Freeform 6"/>
          <p:cNvSpPr/>
          <p:nvPr/>
        </p:nvSpPr>
        <p:spPr bwMode="auto">
          <a:xfrm>
            <a:off x="1257399" y="2435486"/>
            <a:ext cx="808101" cy="1232798"/>
          </a:xfrm>
          <a:custGeom>
            <a:avLst/>
            <a:gdLst>
              <a:gd name="T0" fmla="*/ 504 w 504"/>
              <a:gd name="T1" fmla="*/ 620 h 620"/>
              <a:gd name="T2" fmla="*/ 0 w 504"/>
              <a:gd name="T3" fmla="*/ 514 h 620"/>
              <a:gd name="T4" fmla="*/ 0 w 504"/>
              <a:gd name="T5" fmla="*/ 0 h 620"/>
              <a:gd name="T6" fmla="*/ 504 w 504"/>
              <a:gd name="T7" fmla="*/ 318 h 620"/>
              <a:gd name="T8" fmla="*/ 504 w 504"/>
              <a:gd name="T9" fmla="*/ 62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620">
                <a:moveTo>
                  <a:pt x="504" y="620"/>
                </a:moveTo>
                <a:cubicBezTo>
                  <a:pt x="336" y="585"/>
                  <a:pt x="168" y="549"/>
                  <a:pt x="0" y="514"/>
                </a:cubicBezTo>
                <a:cubicBezTo>
                  <a:pt x="0" y="343"/>
                  <a:pt x="0" y="171"/>
                  <a:pt x="0" y="0"/>
                </a:cubicBezTo>
                <a:cubicBezTo>
                  <a:pt x="168" y="106"/>
                  <a:pt x="336" y="212"/>
                  <a:pt x="504" y="318"/>
                </a:cubicBezTo>
                <a:cubicBezTo>
                  <a:pt x="504" y="419"/>
                  <a:pt x="504" y="519"/>
                  <a:pt x="504" y="6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Freeform 7"/>
          <p:cNvSpPr/>
          <p:nvPr/>
        </p:nvSpPr>
        <p:spPr bwMode="auto">
          <a:xfrm>
            <a:off x="1257399" y="3457354"/>
            <a:ext cx="808101" cy="1021868"/>
          </a:xfrm>
          <a:custGeom>
            <a:avLst/>
            <a:gdLst>
              <a:gd name="T0" fmla="*/ 504 w 504"/>
              <a:gd name="T1" fmla="*/ 408 h 514"/>
              <a:gd name="T2" fmla="*/ 0 w 504"/>
              <a:gd name="T3" fmla="*/ 514 h 514"/>
              <a:gd name="T4" fmla="*/ 0 w 504"/>
              <a:gd name="T5" fmla="*/ 0 h 514"/>
              <a:gd name="T6" fmla="*/ 504 w 504"/>
              <a:gd name="T7" fmla="*/ 106 h 514"/>
              <a:gd name="T8" fmla="*/ 504 w 504"/>
              <a:gd name="T9" fmla="*/ 408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514">
                <a:moveTo>
                  <a:pt x="504" y="408"/>
                </a:moveTo>
                <a:cubicBezTo>
                  <a:pt x="336" y="443"/>
                  <a:pt x="168" y="479"/>
                  <a:pt x="0" y="514"/>
                </a:cubicBezTo>
                <a:cubicBezTo>
                  <a:pt x="0" y="343"/>
                  <a:pt x="0" y="171"/>
                  <a:pt x="0" y="0"/>
                </a:cubicBezTo>
                <a:cubicBezTo>
                  <a:pt x="168" y="35"/>
                  <a:pt x="336" y="71"/>
                  <a:pt x="504" y="106"/>
                </a:cubicBezTo>
                <a:cubicBezTo>
                  <a:pt x="504" y="207"/>
                  <a:pt x="504" y="307"/>
                  <a:pt x="504" y="40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Freeform 8"/>
          <p:cNvSpPr/>
          <p:nvPr/>
        </p:nvSpPr>
        <p:spPr bwMode="auto">
          <a:xfrm>
            <a:off x="1257399" y="4268294"/>
            <a:ext cx="808101" cy="1231957"/>
          </a:xfrm>
          <a:custGeom>
            <a:avLst/>
            <a:gdLst>
              <a:gd name="T0" fmla="*/ 504 w 504"/>
              <a:gd name="T1" fmla="*/ 302 h 620"/>
              <a:gd name="T2" fmla="*/ 0 w 504"/>
              <a:gd name="T3" fmla="*/ 620 h 620"/>
              <a:gd name="T4" fmla="*/ 0 w 504"/>
              <a:gd name="T5" fmla="*/ 106 h 620"/>
              <a:gd name="T6" fmla="*/ 504 w 504"/>
              <a:gd name="T7" fmla="*/ 0 h 620"/>
              <a:gd name="T8" fmla="*/ 504 w 504"/>
              <a:gd name="T9" fmla="*/ 302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620">
                <a:moveTo>
                  <a:pt x="504" y="302"/>
                </a:moveTo>
                <a:cubicBezTo>
                  <a:pt x="336" y="408"/>
                  <a:pt x="168" y="514"/>
                  <a:pt x="0" y="620"/>
                </a:cubicBezTo>
                <a:cubicBezTo>
                  <a:pt x="0" y="449"/>
                  <a:pt x="0" y="277"/>
                  <a:pt x="0" y="106"/>
                </a:cubicBezTo>
                <a:cubicBezTo>
                  <a:pt x="168" y="71"/>
                  <a:pt x="336" y="35"/>
                  <a:pt x="504" y="0"/>
                </a:cubicBezTo>
                <a:cubicBezTo>
                  <a:pt x="504" y="101"/>
                  <a:pt x="504" y="201"/>
                  <a:pt x="504" y="30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Freeform 10"/>
          <p:cNvSpPr/>
          <p:nvPr/>
        </p:nvSpPr>
        <p:spPr bwMode="auto">
          <a:xfrm>
            <a:off x="2065499" y="2467419"/>
            <a:ext cx="5906060" cy="600853"/>
          </a:xfrm>
          <a:custGeom>
            <a:avLst/>
            <a:gdLst>
              <a:gd name="T0" fmla="*/ 790 w 941"/>
              <a:gd name="T1" fmla="*/ 0 h 302"/>
              <a:gd name="T2" fmla="*/ 0 w 941"/>
              <a:gd name="T3" fmla="*/ 0 h 302"/>
              <a:gd name="T4" fmla="*/ 0 w 941"/>
              <a:gd name="T5" fmla="*/ 302 h 302"/>
              <a:gd name="T6" fmla="*/ 790 w 941"/>
              <a:gd name="T7" fmla="*/ 302 h 302"/>
              <a:gd name="T8" fmla="*/ 941 w 941"/>
              <a:gd name="T9" fmla="*/ 151 h 302"/>
              <a:gd name="T10" fmla="*/ 790 w 941"/>
              <a:gd name="T11" fmla="*/ 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41" h="302">
                <a:moveTo>
                  <a:pt x="79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02"/>
                  <a:pt x="0" y="302"/>
                  <a:pt x="0" y="302"/>
                </a:cubicBezTo>
                <a:cubicBezTo>
                  <a:pt x="790" y="302"/>
                  <a:pt x="790" y="302"/>
                  <a:pt x="790" y="302"/>
                </a:cubicBezTo>
                <a:cubicBezTo>
                  <a:pt x="873" y="302"/>
                  <a:pt x="941" y="234"/>
                  <a:pt x="941" y="151"/>
                </a:cubicBezTo>
                <a:cubicBezTo>
                  <a:pt x="941" y="67"/>
                  <a:pt x="873" y="0"/>
                  <a:pt x="7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1" name="Freeform 11"/>
          <p:cNvSpPr/>
          <p:nvPr/>
        </p:nvSpPr>
        <p:spPr bwMode="auto">
          <a:xfrm>
            <a:off x="2065500" y="3068272"/>
            <a:ext cx="5906059" cy="600012"/>
          </a:xfrm>
          <a:custGeom>
            <a:avLst/>
            <a:gdLst>
              <a:gd name="T0" fmla="*/ 1408 w 1559"/>
              <a:gd name="T1" fmla="*/ 0 h 302"/>
              <a:gd name="T2" fmla="*/ 0 w 1559"/>
              <a:gd name="T3" fmla="*/ 0 h 302"/>
              <a:gd name="T4" fmla="*/ 0 w 1559"/>
              <a:gd name="T5" fmla="*/ 302 h 302"/>
              <a:gd name="T6" fmla="*/ 1408 w 1559"/>
              <a:gd name="T7" fmla="*/ 302 h 302"/>
              <a:gd name="T8" fmla="*/ 1559 w 1559"/>
              <a:gd name="T9" fmla="*/ 151 h 302"/>
              <a:gd name="T10" fmla="*/ 1408 w 1559"/>
              <a:gd name="T11" fmla="*/ 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9" h="302"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02"/>
                  <a:pt x="0" y="302"/>
                  <a:pt x="0" y="302"/>
                </a:cubicBezTo>
                <a:cubicBezTo>
                  <a:pt x="1408" y="302"/>
                  <a:pt x="1408" y="302"/>
                  <a:pt x="1408" y="302"/>
                </a:cubicBezTo>
                <a:cubicBezTo>
                  <a:pt x="1491" y="302"/>
                  <a:pt x="1559" y="234"/>
                  <a:pt x="1559" y="151"/>
                </a:cubicBezTo>
                <a:cubicBezTo>
                  <a:pt x="1559" y="67"/>
                  <a:pt x="1491" y="0"/>
                  <a:pt x="14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Freeform 12"/>
          <p:cNvSpPr/>
          <p:nvPr/>
        </p:nvSpPr>
        <p:spPr bwMode="auto">
          <a:xfrm>
            <a:off x="2065500" y="3668284"/>
            <a:ext cx="5906059" cy="600012"/>
          </a:xfrm>
          <a:custGeom>
            <a:avLst/>
            <a:gdLst>
              <a:gd name="T0" fmla="*/ 1130 w 1281"/>
              <a:gd name="T1" fmla="*/ 0 h 302"/>
              <a:gd name="T2" fmla="*/ 0 w 1281"/>
              <a:gd name="T3" fmla="*/ 0 h 302"/>
              <a:gd name="T4" fmla="*/ 0 w 1281"/>
              <a:gd name="T5" fmla="*/ 302 h 302"/>
              <a:gd name="T6" fmla="*/ 1130 w 1281"/>
              <a:gd name="T7" fmla="*/ 302 h 302"/>
              <a:gd name="T8" fmla="*/ 1281 w 1281"/>
              <a:gd name="T9" fmla="*/ 151 h 302"/>
              <a:gd name="T10" fmla="*/ 1130 w 1281"/>
              <a:gd name="T11" fmla="*/ 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1" h="302">
                <a:moveTo>
                  <a:pt x="113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02"/>
                  <a:pt x="0" y="302"/>
                  <a:pt x="0" y="302"/>
                </a:cubicBezTo>
                <a:cubicBezTo>
                  <a:pt x="1130" y="302"/>
                  <a:pt x="1130" y="302"/>
                  <a:pt x="1130" y="302"/>
                </a:cubicBezTo>
                <a:cubicBezTo>
                  <a:pt x="1213" y="302"/>
                  <a:pt x="1281" y="234"/>
                  <a:pt x="1281" y="151"/>
                </a:cubicBezTo>
                <a:cubicBezTo>
                  <a:pt x="1281" y="68"/>
                  <a:pt x="1213" y="0"/>
                  <a:pt x="11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Freeform 13"/>
          <p:cNvSpPr/>
          <p:nvPr/>
        </p:nvSpPr>
        <p:spPr bwMode="auto">
          <a:xfrm>
            <a:off x="2065500" y="4268294"/>
            <a:ext cx="5962884" cy="600012"/>
          </a:xfrm>
          <a:custGeom>
            <a:avLst/>
            <a:gdLst>
              <a:gd name="T0" fmla="*/ 864 w 1015"/>
              <a:gd name="T1" fmla="*/ 0 h 302"/>
              <a:gd name="T2" fmla="*/ 0 w 1015"/>
              <a:gd name="T3" fmla="*/ 0 h 302"/>
              <a:gd name="T4" fmla="*/ 0 w 1015"/>
              <a:gd name="T5" fmla="*/ 302 h 302"/>
              <a:gd name="T6" fmla="*/ 864 w 1015"/>
              <a:gd name="T7" fmla="*/ 302 h 302"/>
              <a:gd name="T8" fmla="*/ 1015 w 1015"/>
              <a:gd name="T9" fmla="*/ 151 h 302"/>
              <a:gd name="T10" fmla="*/ 864 w 1015"/>
              <a:gd name="T11" fmla="*/ 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5" h="302">
                <a:moveTo>
                  <a:pt x="86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02"/>
                  <a:pt x="0" y="302"/>
                  <a:pt x="0" y="302"/>
                </a:cubicBezTo>
                <a:cubicBezTo>
                  <a:pt x="864" y="302"/>
                  <a:pt x="864" y="302"/>
                  <a:pt x="864" y="302"/>
                </a:cubicBezTo>
                <a:cubicBezTo>
                  <a:pt x="947" y="302"/>
                  <a:pt x="1015" y="235"/>
                  <a:pt x="1015" y="151"/>
                </a:cubicBezTo>
                <a:cubicBezTo>
                  <a:pt x="1015" y="68"/>
                  <a:pt x="947" y="0"/>
                  <a:pt x="86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Rectangle 15"/>
          <p:cNvSpPr>
            <a:spLocks noChangeArrowheads="1"/>
          </p:cNvSpPr>
          <p:nvPr/>
        </p:nvSpPr>
        <p:spPr bwMode="auto">
          <a:xfrm>
            <a:off x="504" y="2433806"/>
            <a:ext cx="1256895" cy="1023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Rectangle 16"/>
          <p:cNvSpPr>
            <a:spLocks noChangeArrowheads="1"/>
          </p:cNvSpPr>
          <p:nvPr/>
        </p:nvSpPr>
        <p:spPr bwMode="auto">
          <a:xfrm>
            <a:off x="504" y="2433806"/>
            <a:ext cx="1256895" cy="102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Rectangle 293"/>
          <p:cNvSpPr>
            <a:spLocks noChangeArrowheads="1"/>
          </p:cNvSpPr>
          <p:nvPr/>
        </p:nvSpPr>
        <p:spPr bwMode="auto">
          <a:xfrm>
            <a:off x="504" y="3457354"/>
            <a:ext cx="1256895" cy="10218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Rectangle 294"/>
          <p:cNvSpPr>
            <a:spLocks noChangeArrowheads="1"/>
          </p:cNvSpPr>
          <p:nvPr/>
        </p:nvSpPr>
        <p:spPr bwMode="auto">
          <a:xfrm>
            <a:off x="504" y="3457354"/>
            <a:ext cx="1256895" cy="10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Rectangle 688"/>
          <p:cNvSpPr>
            <a:spLocks noChangeArrowheads="1"/>
          </p:cNvSpPr>
          <p:nvPr/>
        </p:nvSpPr>
        <p:spPr bwMode="auto">
          <a:xfrm>
            <a:off x="504" y="5501933"/>
            <a:ext cx="1256895" cy="10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" name="Rectangle 791"/>
          <p:cNvSpPr>
            <a:spLocks noChangeArrowheads="1"/>
          </p:cNvSpPr>
          <p:nvPr/>
        </p:nvSpPr>
        <p:spPr bwMode="auto">
          <a:xfrm>
            <a:off x="504" y="4479224"/>
            <a:ext cx="1256895" cy="10227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" name="Rectangle 792"/>
          <p:cNvSpPr>
            <a:spLocks noChangeArrowheads="1"/>
          </p:cNvSpPr>
          <p:nvPr/>
        </p:nvSpPr>
        <p:spPr bwMode="auto">
          <a:xfrm>
            <a:off x="504" y="4479224"/>
            <a:ext cx="1256895" cy="10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" name="Rectangle 904"/>
          <p:cNvSpPr>
            <a:spLocks noChangeArrowheads="1"/>
          </p:cNvSpPr>
          <p:nvPr/>
        </p:nvSpPr>
        <p:spPr bwMode="auto">
          <a:xfrm>
            <a:off x="504" y="1412777"/>
            <a:ext cx="1256895" cy="1021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" name="Rectangle 905"/>
          <p:cNvSpPr>
            <a:spLocks noChangeArrowheads="1"/>
          </p:cNvSpPr>
          <p:nvPr/>
        </p:nvSpPr>
        <p:spPr bwMode="auto">
          <a:xfrm>
            <a:off x="504" y="1412777"/>
            <a:ext cx="1256895" cy="102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" name="Freeform 1034"/>
          <p:cNvSpPr/>
          <p:nvPr/>
        </p:nvSpPr>
        <p:spPr bwMode="auto">
          <a:xfrm>
            <a:off x="2562427" y="2628767"/>
            <a:ext cx="6102" cy="305888"/>
          </a:xfrm>
          <a:custGeom>
            <a:avLst/>
            <a:gdLst>
              <a:gd name="T0" fmla="*/ 0 w 4"/>
              <a:gd name="T1" fmla="*/ 2 h 154"/>
              <a:gd name="T2" fmla="*/ 0 w 4"/>
              <a:gd name="T3" fmla="*/ 152 h 154"/>
              <a:gd name="T4" fmla="*/ 2 w 4"/>
              <a:gd name="T5" fmla="*/ 154 h 154"/>
              <a:gd name="T6" fmla="*/ 4 w 4"/>
              <a:gd name="T7" fmla="*/ 152 h 154"/>
              <a:gd name="T8" fmla="*/ 4 w 4"/>
              <a:gd name="T9" fmla="*/ 2 h 154"/>
              <a:gd name="T10" fmla="*/ 2 w 4"/>
              <a:gd name="T11" fmla="*/ 0 h 154"/>
              <a:gd name="T12" fmla="*/ 0 w 4"/>
              <a:gd name="T13" fmla="*/ 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54">
                <a:moveTo>
                  <a:pt x="0" y="2"/>
                </a:moveTo>
                <a:cubicBezTo>
                  <a:pt x="0" y="152"/>
                  <a:pt x="0" y="152"/>
                  <a:pt x="0" y="152"/>
                </a:cubicBezTo>
                <a:cubicBezTo>
                  <a:pt x="0" y="153"/>
                  <a:pt x="1" y="154"/>
                  <a:pt x="2" y="154"/>
                </a:cubicBezTo>
                <a:cubicBezTo>
                  <a:pt x="3" y="154"/>
                  <a:pt x="4" y="153"/>
                  <a:pt x="4" y="15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" name="Freeform 1035"/>
          <p:cNvSpPr/>
          <p:nvPr/>
        </p:nvSpPr>
        <p:spPr bwMode="auto">
          <a:xfrm>
            <a:off x="2562427" y="3227098"/>
            <a:ext cx="6102" cy="305888"/>
          </a:xfrm>
          <a:custGeom>
            <a:avLst/>
            <a:gdLst>
              <a:gd name="T0" fmla="*/ 0 w 4"/>
              <a:gd name="T1" fmla="*/ 2 h 154"/>
              <a:gd name="T2" fmla="*/ 0 w 4"/>
              <a:gd name="T3" fmla="*/ 152 h 154"/>
              <a:gd name="T4" fmla="*/ 2 w 4"/>
              <a:gd name="T5" fmla="*/ 154 h 154"/>
              <a:gd name="T6" fmla="*/ 4 w 4"/>
              <a:gd name="T7" fmla="*/ 152 h 154"/>
              <a:gd name="T8" fmla="*/ 4 w 4"/>
              <a:gd name="T9" fmla="*/ 2 h 154"/>
              <a:gd name="T10" fmla="*/ 2 w 4"/>
              <a:gd name="T11" fmla="*/ 0 h 154"/>
              <a:gd name="T12" fmla="*/ 0 w 4"/>
              <a:gd name="T13" fmla="*/ 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54">
                <a:moveTo>
                  <a:pt x="0" y="2"/>
                </a:moveTo>
                <a:cubicBezTo>
                  <a:pt x="0" y="152"/>
                  <a:pt x="0" y="152"/>
                  <a:pt x="0" y="152"/>
                </a:cubicBezTo>
                <a:cubicBezTo>
                  <a:pt x="0" y="153"/>
                  <a:pt x="1" y="154"/>
                  <a:pt x="2" y="154"/>
                </a:cubicBezTo>
                <a:cubicBezTo>
                  <a:pt x="3" y="154"/>
                  <a:pt x="4" y="153"/>
                  <a:pt x="4" y="15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5" name="Freeform 1036"/>
          <p:cNvSpPr/>
          <p:nvPr/>
        </p:nvSpPr>
        <p:spPr bwMode="auto">
          <a:xfrm>
            <a:off x="2562427" y="3825429"/>
            <a:ext cx="6102" cy="305888"/>
          </a:xfrm>
          <a:custGeom>
            <a:avLst/>
            <a:gdLst>
              <a:gd name="T0" fmla="*/ 0 w 4"/>
              <a:gd name="T1" fmla="*/ 2 h 154"/>
              <a:gd name="T2" fmla="*/ 0 w 4"/>
              <a:gd name="T3" fmla="*/ 152 h 154"/>
              <a:gd name="T4" fmla="*/ 2 w 4"/>
              <a:gd name="T5" fmla="*/ 154 h 154"/>
              <a:gd name="T6" fmla="*/ 4 w 4"/>
              <a:gd name="T7" fmla="*/ 152 h 154"/>
              <a:gd name="T8" fmla="*/ 4 w 4"/>
              <a:gd name="T9" fmla="*/ 2 h 154"/>
              <a:gd name="T10" fmla="*/ 2 w 4"/>
              <a:gd name="T11" fmla="*/ 0 h 154"/>
              <a:gd name="T12" fmla="*/ 0 w 4"/>
              <a:gd name="T13" fmla="*/ 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54">
                <a:moveTo>
                  <a:pt x="0" y="2"/>
                </a:moveTo>
                <a:cubicBezTo>
                  <a:pt x="0" y="152"/>
                  <a:pt x="0" y="152"/>
                  <a:pt x="0" y="152"/>
                </a:cubicBezTo>
                <a:cubicBezTo>
                  <a:pt x="0" y="153"/>
                  <a:pt x="1" y="154"/>
                  <a:pt x="2" y="154"/>
                </a:cubicBezTo>
                <a:cubicBezTo>
                  <a:pt x="3" y="154"/>
                  <a:pt x="4" y="153"/>
                  <a:pt x="4" y="15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6" name="Freeform 1037"/>
          <p:cNvSpPr/>
          <p:nvPr/>
        </p:nvSpPr>
        <p:spPr bwMode="auto">
          <a:xfrm>
            <a:off x="2562427" y="4422920"/>
            <a:ext cx="6102" cy="306729"/>
          </a:xfrm>
          <a:custGeom>
            <a:avLst/>
            <a:gdLst>
              <a:gd name="T0" fmla="*/ 0 w 4"/>
              <a:gd name="T1" fmla="*/ 2 h 154"/>
              <a:gd name="T2" fmla="*/ 0 w 4"/>
              <a:gd name="T3" fmla="*/ 152 h 154"/>
              <a:gd name="T4" fmla="*/ 2 w 4"/>
              <a:gd name="T5" fmla="*/ 154 h 154"/>
              <a:gd name="T6" fmla="*/ 4 w 4"/>
              <a:gd name="T7" fmla="*/ 152 h 154"/>
              <a:gd name="T8" fmla="*/ 4 w 4"/>
              <a:gd name="T9" fmla="*/ 2 h 154"/>
              <a:gd name="T10" fmla="*/ 2 w 4"/>
              <a:gd name="T11" fmla="*/ 0 h 154"/>
              <a:gd name="T12" fmla="*/ 0 w 4"/>
              <a:gd name="T13" fmla="*/ 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54">
                <a:moveTo>
                  <a:pt x="0" y="2"/>
                </a:moveTo>
                <a:cubicBezTo>
                  <a:pt x="0" y="152"/>
                  <a:pt x="0" y="152"/>
                  <a:pt x="0" y="152"/>
                </a:cubicBezTo>
                <a:cubicBezTo>
                  <a:pt x="0" y="153"/>
                  <a:pt x="1" y="154"/>
                  <a:pt x="2" y="154"/>
                </a:cubicBezTo>
                <a:cubicBezTo>
                  <a:pt x="3" y="154"/>
                  <a:pt x="4" y="153"/>
                  <a:pt x="4" y="15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7" name="Freeform 1038"/>
          <p:cNvSpPr/>
          <p:nvPr/>
        </p:nvSpPr>
        <p:spPr bwMode="auto">
          <a:xfrm>
            <a:off x="2562427" y="5021250"/>
            <a:ext cx="6102" cy="304207"/>
          </a:xfrm>
          <a:custGeom>
            <a:avLst/>
            <a:gdLst>
              <a:gd name="T0" fmla="*/ 0 w 4"/>
              <a:gd name="T1" fmla="*/ 2 h 153"/>
              <a:gd name="T2" fmla="*/ 0 w 4"/>
              <a:gd name="T3" fmla="*/ 151 h 153"/>
              <a:gd name="T4" fmla="*/ 2 w 4"/>
              <a:gd name="T5" fmla="*/ 153 h 153"/>
              <a:gd name="T6" fmla="*/ 4 w 4"/>
              <a:gd name="T7" fmla="*/ 151 h 153"/>
              <a:gd name="T8" fmla="*/ 4 w 4"/>
              <a:gd name="T9" fmla="*/ 2 h 153"/>
              <a:gd name="T10" fmla="*/ 2 w 4"/>
              <a:gd name="T11" fmla="*/ 0 h 153"/>
              <a:gd name="T12" fmla="*/ 0 w 4"/>
              <a:gd name="T13" fmla="*/ 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53">
                <a:moveTo>
                  <a:pt x="0" y="2"/>
                </a:moveTo>
                <a:cubicBezTo>
                  <a:pt x="0" y="151"/>
                  <a:pt x="0" y="151"/>
                  <a:pt x="0" y="151"/>
                </a:cubicBezTo>
                <a:cubicBezTo>
                  <a:pt x="0" y="153"/>
                  <a:pt x="1" y="153"/>
                  <a:pt x="2" y="153"/>
                </a:cubicBezTo>
                <a:cubicBezTo>
                  <a:pt x="3" y="153"/>
                  <a:pt x="4" y="153"/>
                  <a:pt x="4" y="151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8" name="Freeform 1041"/>
          <p:cNvSpPr/>
          <p:nvPr/>
        </p:nvSpPr>
        <p:spPr bwMode="auto">
          <a:xfrm>
            <a:off x="4080328" y="4917887"/>
            <a:ext cx="203381" cy="500851"/>
          </a:xfrm>
          <a:custGeom>
            <a:avLst/>
            <a:gdLst>
              <a:gd name="T0" fmla="*/ 2 w 127"/>
              <a:gd name="T1" fmla="*/ 252 h 252"/>
              <a:gd name="T2" fmla="*/ 127 w 127"/>
              <a:gd name="T3" fmla="*/ 126 h 252"/>
              <a:gd name="T4" fmla="*/ 2 w 127"/>
              <a:gd name="T5" fmla="*/ 0 h 252"/>
              <a:gd name="T6" fmla="*/ 0 w 127"/>
              <a:gd name="T7" fmla="*/ 2 h 252"/>
              <a:gd name="T8" fmla="*/ 2 w 127"/>
              <a:gd name="T9" fmla="*/ 4 h 252"/>
              <a:gd name="T10" fmla="*/ 123 w 127"/>
              <a:gd name="T11" fmla="*/ 126 h 252"/>
              <a:gd name="T12" fmla="*/ 2 w 127"/>
              <a:gd name="T13" fmla="*/ 248 h 252"/>
              <a:gd name="T14" fmla="*/ 0 w 127"/>
              <a:gd name="T15" fmla="*/ 250 h 252"/>
              <a:gd name="T16" fmla="*/ 2 w 127"/>
              <a:gd name="T17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7" h="252">
                <a:moveTo>
                  <a:pt x="2" y="252"/>
                </a:moveTo>
                <a:cubicBezTo>
                  <a:pt x="71" y="251"/>
                  <a:pt x="127" y="195"/>
                  <a:pt x="127" y="126"/>
                </a:cubicBezTo>
                <a:cubicBezTo>
                  <a:pt x="127" y="57"/>
                  <a:pt x="71" y="1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4"/>
                  <a:pt x="2" y="4"/>
                </a:cubicBezTo>
                <a:cubicBezTo>
                  <a:pt x="69" y="5"/>
                  <a:pt x="123" y="59"/>
                  <a:pt x="123" y="126"/>
                </a:cubicBezTo>
                <a:cubicBezTo>
                  <a:pt x="123" y="193"/>
                  <a:pt x="69" y="247"/>
                  <a:pt x="2" y="248"/>
                </a:cubicBezTo>
                <a:cubicBezTo>
                  <a:pt x="1" y="248"/>
                  <a:pt x="0" y="249"/>
                  <a:pt x="0" y="250"/>
                </a:cubicBezTo>
                <a:cubicBezTo>
                  <a:pt x="0" y="251"/>
                  <a:pt x="1" y="252"/>
                  <a:pt x="2" y="2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0" tIns="48216" rIns="96430" bIns="48216" numCol="1" anchor="t" anchorCtr="0" compatLnSpc="1"/>
          <a:lstStyle/>
          <a:p>
            <a:pPr algn="ctr">
              <a:lnSpc>
                <a:spcPct val="120000"/>
              </a:lnSpc>
            </a:pPr>
            <a:endParaRPr lang="en-GB" sz="9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4" name="Text Box 3"/>
          <p:cNvSpPr>
            <a:spLocks noChangeArrowheads="1"/>
          </p:cNvSpPr>
          <p:nvPr/>
        </p:nvSpPr>
        <p:spPr bwMode="auto">
          <a:xfrm>
            <a:off x="168311" y="1792949"/>
            <a:ext cx="573745" cy="5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23" tIns="32511" rIns="65023" bIns="32511" anchor="ctr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31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Text Box 3"/>
          <p:cNvSpPr>
            <a:spLocks noChangeArrowheads="1"/>
          </p:cNvSpPr>
          <p:nvPr/>
        </p:nvSpPr>
        <p:spPr bwMode="auto">
          <a:xfrm>
            <a:off x="168311" y="2771379"/>
            <a:ext cx="573745" cy="5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23" tIns="32511" rIns="65023" bIns="32511" anchor="ctr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31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6" name="Text Box 3"/>
          <p:cNvSpPr>
            <a:spLocks noChangeArrowheads="1"/>
          </p:cNvSpPr>
          <p:nvPr/>
        </p:nvSpPr>
        <p:spPr bwMode="auto">
          <a:xfrm>
            <a:off x="168311" y="3727271"/>
            <a:ext cx="573745" cy="5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23" tIns="32511" rIns="65023" bIns="32511" anchor="ctr">
            <a:spAutoFit/>
          </a:bodyPr>
          <a:lstStyle/>
          <a:p>
            <a:r>
              <a:rPr lang="en-US" sz="31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31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7" name="Text Box 3"/>
          <p:cNvSpPr>
            <a:spLocks noChangeArrowheads="1"/>
          </p:cNvSpPr>
          <p:nvPr/>
        </p:nvSpPr>
        <p:spPr bwMode="auto">
          <a:xfrm>
            <a:off x="168311" y="4751440"/>
            <a:ext cx="573745" cy="54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23" tIns="32511" rIns="65023" bIns="32511" anchor="ctr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31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8" name="标题层"/>
          <p:cNvSpPr txBox="1"/>
          <p:nvPr/>
        </p:nvSpPr>
        <p:spPr bwMode="auto">
          <a:xfrm>
            <a:off x="1352275" y="2435486"/>
            <a:ext cx="6619284" cy="523202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91422" tIns="45711" rIns="91422" bIns="45711">
            <a:spAutoFit/>
          </a:bodyPr>
          <a:lstStyle/>
          <a:p>
            <a:pPr algn="ctr" defTabSz="914400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关于仲裁司法审查案件归口办理有关问题的通知</a:t>
            </a: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zh-CN" altLang="en-US" sz="2800" b="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9" name="标题层"/>
          <p:cNvSpPr txBox="1"/>
          <p:nvPr/>
        </p:nvSpPr>
        <p:spPr bwMode="auto">
          <a:xfrm>
            <a:off x="1730392" y="3168232"/>
            <a:ext cx="5863050" cy="400091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91422" tIns="45711" rIns="91422" bIns="45711">
            <a:spAutoFit/>
          </a:bodyPr>
          <a:lstStyle/>
          <a:p>
            <a:pPr algn="ctr" defTabSz="914400">
              <a:defRPr/>
            </a:pP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关于仲裁司法审查案件报核问题的有关规定</a:t>
            </a: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zh-CN" altLang="en-US" sz="2000" b="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0" name="标题层"/>
          <p:cNvSpPr txBox="1"/>
          <p:nvPr/>
        </p:nvSpPr>
        <p:spPr bwMode="auto">
          <a:xfrm>
            <a:off x="2011716" y="3793716"/>
            <a:ext cx="5906059" cy="369314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91422" tIns="45711" rIns="91422" bIns="45711">
            <a:spAutoFit/>
          </a:bodyPr>
          <a:lstStyle/>
          <a:p>
            <a:pPr algn="ctr" defTabSz="914400">
              <a:defRPr/>
            </a:pPr>
            <a:r>
              <a:rPr lang="en-US" altLang="zh-CN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关于人民法院办理仲裁裁决执行案件若干问题的规定</a:t>
            </a:r>
            <a:r>
              <a:rPr lang="en-US" altLang="zh-CN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zh-CN" altLang="en-US" b="1" kern="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1" name="标题层"/>
          <p:cNvSpPr txBox="1"/>
          <p:nvPr/>
        </p:nvSpPr>
        <p:spPr bwMode="auto">
          <a:xfrm>
            <a:off x="921965" y="4265755"/>
            <a:ext cx="6804739" cy="523202"/>
          </a:xfrm>
          <a:prstGeom prst="rect">
            <a:avLst/>
          </a:prstGeom>
          <a:noFill/>
          <a:effectLst>
            <a:outerShdw blurRad="12700" dist="12700" dir="4380000" algn="tl" rotWithShape="0">
              <a:prstClr val="black">
                <a:alpha val="40000"/>
              </a:prstClr>
            </a:outerShdw>
          </a:effectLst>
        </p:spPr>
        <p:txBody>
          <a:bodyPr wrap="square" lIns="91422" tIns="45711" rIns="91422" bIns="45711">
            <a:spAutoFit/>
          </a:bodyPr>
          <a:lstStyle/>
          <a:p>
            <a:pPr algn="ctr" defTabSz="914400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</a:t>
            </a: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关于审理仲裁司法审查案件若干问题的规定</a:t>
            </a:r>
            <a:r>
              <a:rPr lang="en-US" altLang="zh-CN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endParaRPr lang="zh-CN" altLang="en-US" b="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42" y="3727271"/>
            <a:ext cx="3496409" cy="251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Straight Connector 6"/>
          <p:cNvSpPr>
            <a:spLocks noChangeShapeType="1"/>
          </p:cNvSpPr>
          <p:nvPr/>
        </p:nvSpPr>
        <p:spPr bwMode="auto">
          <a:xfrm>
            <a:off x="2966096" y="3489324"/>
            <a:ext cx="1212711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5" name="Straight Connector 22"/>
          <p:cNvSpPr>
            <a:spLocks noChangeShapeType="1"/>
          </p:cNvSpPr>
          <p:nvPr/>
        </p:nvSpPr>
        <p:spPr bwMode="auto">
          <a:xfrm>
            <a:off x="2116827" y="3489325"/>
            <a:ext cx="695325" cy="1588"/>
          </a:xfrm>
          <a:prstGeom prst="line">
            <a:avLst/>
          </a:prstGeom>
          <a:noFill/>
          <a:ln w="381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8" name="Straight Connector 26"/>
          <p:cNvSpPr>
            <a:spLocks noChangeShapeType="1"/>
          </p:cNvSpPr>
          <p:nvPr/>
        </p:nvSpPr>
        <p:spPr bwMode="auto">
          <a:xfrm>
            <a:off x="5761038" y="393700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bevel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2" name="Straight Connector 33"/>
          <p:cNvSpPr>
            <a:spLocks noChangeShapeType="1"/>
          </p:cNvSpPr>
          <p:nvPr/>
        </p:nvSpPr>
        <p:spPr bwMode="auto">
          <a:xfrm>
            <a:off x="7197212" y="3490913"/>
            <a:ext cx="1236399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3" name="Straight Connector 38"/>
          <p:cNvSpPr>
            <a:spLocks noChangeShapeType="1"/>
          </p:cNvSpPr>
          <p:nvPr/>
        </p:nvSpPr>
        <p:spPr bwMode="auto">
          <a:xfrm>
            <a:off x="5761038" y="2178310"/>
            <a:ext cx="0" cy="731838"/>
          </a:xfrm>
          <a:prstGeom prst="line">
            <a:avLst/>
          </a:prstGeom>
          <a:noFill/>
          <a:ln w="38100">
            <a:solidFill>
              <a:schemeClr val="tx1"/>
            </a:solidFill>
            <a:bevel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5" name="Straight Connector 40"/>
          <p:cNvSpPr>
            <a:spLocks noChangeShapeType="1"/>
          </p:cNvSpPr>
          <p:nvPr/>
        </p:nvSpPr>
        <p:spPr bwMode="auto">
          <a:xfrm>
            <a:off x="8686799" y="3490913"/>
            <a:ext cx="1022351" cy="0"/>
          </a:xfrm>
          <a:prstGeom prst="line">
            <a:avLst/>
          </a:prstGeom>
          <a:noFill/>
          <a:ln w="381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8" name="TextBox 43"/>
          <p:cNvSpPr>
            <a:spLocks noChangeArrowheads="1"/>
          </p:cNvSpPr>
          <p:nvPr/>
        </p:nvSpPr>
        <p:spPr bwMode="auto">
          <a:xfrm>
            <a:off x="4368899" y="3249259"/>
            <a:ext cx="269817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一国两制三法域</a:t>
            </a:r>
            <a:endParaRPr lang="en-US" altLang="zh-CN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92" name="Rectangle 48"/>
          <p:cNvSpPr>
            <a:spLocks noChangeArrowheads="1"/>
          </p:cNvSpPr>
          <p:nvPr/>
        </p:nvSpPr>
        <p:spPr bwMode="auto">
          <a:xfrm>
            <a:off x="4087813" y="1421204"/>
            <a:ext cx="371088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国际通行的纠纷解决方式</a:t>
            </a:r>
          </a:p>
        </p:txBody>
      </p:sp>
      <p:grpSp>
        <p:nvGrpSpPr>
          <p:cNvPr id="28" name="Group 16"/>
          <p:cNvGrpSpPr/>
          <p:nvPr/>
        </p:nvGrpSpPr>
        <p:grpSpPr bwMode="auto">
          <a:xfrm>
            <a:off x="628951" y="46325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TextBox 29"/>
          <p:cNvSpPr txBox="1"/>
          <p:nvPr/>
        </p:nvSpPr>
        <p:spPr>
          <a:xfrm>
            <a:off x="1053283" y="441773"/>
            <a:ext cx="58380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HK" sz="2800" b="1" spc="3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粤港澳</a:t>
            </a:r>
            <a:r>
              <a:rPr lang="zh-CN" altLang="en-US" sz="2800" b="1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大湾区建设凸显仲裁优势</a:t>
            </a:r>
            <a:endParaRPr lang="en-US" altLang="zh-HK" sz="2800" b="1" spc="3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Picture 5" descr="E:\Missions\ppt\全镂空新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b="4330"/>
          <a:stretch>
            <a:fillRect/>
          </a:stretch>
        </p:blipFill>
        <p:spPr>
          <a:xfrm>
            <a:off x="5053350" y="4881716"/>
            <a:ext cx="1499492" cy="137700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" y="3046413"/>
            <a:ext cx="1518985" cy="137656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49" y="2910148"/>
            <a:ext cx="1718830" cy="1649095"/>
          </a:xfrm>
          <a:prstGeom prst="rect">
            <a:avLst/>
          </a:prstGeom>
        </p:spPr>
      </p:pic>
      <p:sp>
        <p:nvSpPr>
          <p:cNvPr id="36" name="文本框 22"/>
          <p:cNvSpPr txBox="1"/>
          <p:nvPr/>
        </p:nvSpPr>
        <p:spPr>
          <a:xfrm>
            <a:off x="6699885" y="5386070"/>
            <a:ext cx="7343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内地</a:t>
            </a:r>
          </a:p>
        </p:txBody>
      </p:sp>
      <p:sp>
        <p:nvSpPr>
          <p:cNvPr id="37" name="文本框 20"/>
          <p:cNvSpPr txBox="1"/>
          <p:nvPr/>
        </p:nvSpPr>
        <p:spPr>
          <a:xfrm>
            <a:off x="985609" y="4515099"/>
            <a:ext cx="82731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香港</a:t>
            </a:r>
          </a:p>
        </p:txBody>
      </p:sp>
      <p:sp>
        <p:nvSpPr>
          <p:cNvPr id="38" name="文本框 21"/>
          <p:cNvSpPr txBox="1"/>
          <p:nvPr/>
        </p:nvSpPr>
        <p:spPr>
          <a:xfrm>
            <a:off x="10236113" y="4668838"/>
            <a:ext cx="9596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澳门</a:t>
            </a:r>
          </a:p>
        </p:txBody>
      </p:sp>
      <p:sp>
        <p:nvSpPr>
          <p:cNvPr id="40" name="圆角矩形标注 39"/>
          <p:cNvSpPr/>
          <p:nvPr/>
        </p:nvSpPr>
        <p:spPr>
          <a:xfrm>
            <a:off x="10052112" y="1862138"/>
            <a:ext cx="1621155" cy="920115"/>
          </a:xfrm>
          <a:prstGeom prst="wedgeRoundRectCallout">
            <a:avLst>
              <a:gd name="adj1" fmla="val 1959"/>
              <a:gd name="adj2" fmla="val 106843"/>
              <a:gd name="adj3" fmla="val 16667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14"/>
          <p:cNvSpPr txBox="1"/>
          <p:nvPr/>
        </p:nvSpPr>
        <p:spPr>
          <a:xfrm>
            <a:off x="10109220" y="2158965"/>
            <a:ext cx="1506582" cy="398568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大陆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法系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519745" y="1700495"/>
            <a:ext cx="1577340" cy="916940"/>
            <a:chOff x="8748" y="-89"/>
            <a:chExt cx="4542" cy="1863"/>
          </a:xfrm>
        </p:grpSpPr>
        <p:sp>
          <p:nvSpPr>
            <p:cNvPr id="44" name="圆角矩形标注 43"/>
            <p:cNvSpPr/>
            <p:nvPr/>
          </p:nvSpPr>
          <p:spPr>
            <a:xfrm>
              <a:off x="8748" y="-89"/>
              <a:ext cx="4542" cy="1863"/>
            </a:xfrm>
            <a:prstGeom prst="wedgeRoundRectCallout">
              <a:avLst>
                <a:gd name="adj1" fmla="val 43483"/>
                <a:gd name="adj2" fmla="val 94176"/>
                <a:gd name="adj3" fmla="val 16667"/>
              </a:avLst>
            </a:prstGeom>
            <a:noFill/>
            <a:ln w="12700" cmpd="sng">
              <a:solidFill>
                <a:srgbClr val="06060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11"/>
            <p:cNvSpPr txBox="1"/>
            <p:nvPr/>
          </p:nvSpPr>
          <p:spPr>
            <a:xfrm>
              <a:off x="8909" y="438"/>
              <a:ext cx="4221" cy="8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英美法系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6" name="文本框 7"/>
          <p:cNvSpPr txBox="1"/>
          <p:nvPr/>
        </p:nvSpPr>
        <p:spPr>
          <a:xfrm>
            <a:off x="6417903" y="4024377"/>
            <a:ext cx="1942092" cy="706648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中国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特色社会主义法律体系</a:t>
            </a:r>
          </a:p>
        </p:txBody>
      </p:sp>
      <p:sp>
        <p:nvSpPr>
          <p:cNvPr id="47" name="圆角矩形标注 46"/>
          <p:cNvSpPr/>
          <p:nvPr/>
        </p:nvSpPr>
        <p:spPr>
          <a:xfrm>
            <a:off x="6343827" y="3870971"/>
            <a:ext cx="2089785" cy="1013460"/>
          </a:xfrm>
          <a:prstGeom prst="wedgeRoundRectCallout">
            <a:avLst>
              <a:gd name="adj1" fmla="val -43327"/>
              <a:gd name="adj2" fmla="val 80370"/>
              <a:gd name="adj3" fmla="val 16667"/>
            </a:avLst>
          </a:prstGeom>
          <a:noFill/>
          <a:ln w="12700" cmpd="sng">
            <a:solidFill>
              <a:srgbClr val="0606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23"/>
          <p:cNvSpPr txBox="1"/>
          <p:nvPr/>
        </p:nvSpPr>
        <p:spPr>
          <a:xfrm>
            <a:off x="6805136" y="1897980"/>
            <a:ext cx="134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仲裁</a:t>
            </a:r>
          </a:p>
        </p:txBody>
      </p:sp>
      <p:sp>
        <p:nvSpPr>
          <p:cNvPr id="50" name="双大括号 49"/>
          <p:cNvSpPr/>
          <p:nvPr/>
        </p:nvSpPr>
        <p:spPr>
          <a:xfrm>
            <a:off x="628951" y="5017770"/>
            <a:ext cx="3878121" cy="1346835"/>
          </a:xfrm>
          <a:prstGeom prst="bracePair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39"/>
          <p:cNvSpPr txBox="1"/>
          <p:nvPr/>
        </p:nvSpPr>
        <p:spPr>
          <a:xfrm>
            <a:off x="924199" y="4944028"/>
            <a:ext cx="331561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打破地域和法域的限制</a:t>
            </a:r>
          </a:p>
        </p:txBody>
      </p:sp>
      <p:sp>
        <p:nvSpPr>
          <p:cNvPr id="52" name="文本框 40"/>
          <p:cNvSpPr txBox="1"/>
          <p:nvPr/>
        </p:nvSpPr>
        <p:spPr>
          <a:xfrm>
            <a:off x="1215396" y="6027892"/>
            <a:ext cx="26741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裁决普遍可执行性</a:t>
            </a:r>
            <a:endParaRPr lang="zh-CN" altLang="en-US" sz="2400" b="1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H="1">
            <a:off x="2582007" y="5500687"/>
            <a:ext cx="10001" cy="381000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3871758" y="1896287"/>
            <a:ext cx="2536722" cy="3657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pSp>
        <p:nvGrpSpPr>
          <p:cNvPr id="14" name="Group 16"/>
          <p:cNvGrpSpPr/>
          <p:nvPr/>
        </p:nvGrpSpPr>
        <p:grpSpPr bwMode="auto">
          <a:xfrm>
            <a:off x="628951" y="463259"/>
            <a:ext cx="295248" cy="387917"/>
            <a:chOff x="0" y="168"/>
            <a:chExt cx="204" cy="318"/>
          </a:xfrm>
          <a:solidFill>
            <a:srgbClr val="0070C0"/>
          </a:solidFill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8" y="168"/>
              <a:ext cx="46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0" y="168"/>
              <a:ext cx="158" cy="3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642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29"/>
          <p:cNvSpPr txBox="1"/>
          <p:nvPr/>
        </p:nvSpPr>
        <p:spPr>
          <a:xfrm>
            <a:off x="1053283" y="441773"/>
            <a:ext cx="43003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3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zh-CN" sz="2800" b="1" spc="3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南沙</a:t>
            </a:r>
            <a:r>
              <a:rPr lang="zh-CN" altLang="zh-CN" sz="2800" b="1" spc="3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国际仲裁中心</a:t>
            </a:r>
          </a:p>
        </p:txBody>
      </p:sp>
      <p:pic>
        <p:nvPicPr>
          <p:cNvPr id="18" name="Picture 5" descr="E:\Missions\ppt\全镂空新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0977" y="213620"/>
            <a:ext cx="1389917" cy="12804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748024" y="1947087"/>
            <a:ext cx="2694342" cy="3556635"/>
            <a:chOff x="991" y="2041"/>
            <a:chExt cx="5868" cy="5181"/>
          </a:xfrm>
          <a:effectLst>
            <a:glow rad="127000">
              <a:srgbClr val="00B0F0">
                <a:alpha val="20000"/>
              </a:srgbClr>
            </a:glow>
          </a:effectLst>
        </p:grpSpPr>
        <p:pic>
          <p:nvPicPr>
            <p:cNvPr id="20" name="Picture 2" descr="E:\Missions\ppt\香港大律师公会讲话\南沙图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" y="2041"/>
              <a:ext cx="5868" cy="5181"/>
            </a:xfrm>
            <a:prstGeom prst="rect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圆角矩形 20"/>
            <p:cNvSpPr/>
            <p:nvPr/>
          </p:nvSpPr>
          <p:spPr>
            <a:xfrm>
              <a:off x="1559" y="2486"/>
              <a:ext cx="1476" cy="1114"/>
            </a:xfrm>
            <a:prstGeom prst="roundRect">
              <a:avLst/>
            </a:prstGeom>
            <a:solidFill>
              <a:srgbClr val="579ADD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/>
            <a:p>
              <a:pPr algn="ctr" defTabSz="1218565"/>
              <a:r>
                <a:rPr lang="zh-CN" altLang="en-US" sz="2400" b="1" kern="0" dirty="0">
                  <a:solidFill>
                    <a:prstClr val="white"/>
                  </a:solidFill>
                  <a:latin typeface="BatangChe" panose="02030609000101010101" pitchFamily="49" charset="-127"/>
                  <a:ea typeface="BatangChe" panose="02030609000101010101" pitchFamily="49" charset="-127"/>
                </a:rPr>
                <a:t>广州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996" y="4206"/>
              <a:ext cx="1719" cy="1093"/>
            </a:xfrm>
            <a:prstGeom prst="roundRect">
              <a:avLst/>
            </a:prstGeom>
            <a:solidFill>
              <a:srgbClr val="579ADD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/>
            <a:p>
              <a:pPr algn="ctr" defTabSz="1218565"/>
              <a:r>
                <a:rPr lang="zh-CN" altLang="en-US" sz="2400" b="1" kern="0" dirty="0">
                  <a:solidFill>
                    <a:prstClr val="white"/>
                  </a:solidFill>
                  <a:latin typeface="BatangChe" panose="02030609000101010101" pitchFamily="49" charset="-127"/>
                  <a:ea typeface="BatangChe" panose="02030609000101010101" pitchFamily="49" charset="-127"/>
                </a:rPr>
                <a:t>南沙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715" y="5884"/>
              <a:ext cx="1484" cy="1061"/>
            </a:xfrm>
            <a:prstGeom prst="roundRect">
              <a:avLst/>
            </a:prstGeom>
            <a:solidFill>
              <a:srgbClr val="579ADD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/>
            <a:p>
              <a:pPr algn="ctr" defTabSz="1218565"/>
              <a:r>
                <a:rPr lang="zh-CN" altLang="en-US" sz="2400" b="1" kern="0" dirty="0">
                  <a:solidFill>
                    <a:prstClr val="white"/>
                  </a:solidFill>
                  <a:latin typeface="BatangChe" panose="02030609000101010101" pitchFamily="49" charset="-127"/>
                  <a:ea typeface="BatangChe" panose="02030609000101010101" pitchFamily="49" charset="-127"/>
                </a:rPr>
                <a:t>澳门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995" y="4656"/>
              <a:ext cx="1473" cy="1227"/>
            </a:xfrm>
            <a:prstGeom prst="roundRect">
              <a:avLst/>
            </a:prstGeom>
            <a:solidFill>
              <a:srgbClr val="579ADD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/>
            <a:p>
              <a:pPr algn="ctr" defTabSz="1218565"/>
              <a:r>
                <a:rPr lang="zh-CN" altLang="en-US" sz="2400" b="1" kern="0" dirty="0">
                  <a:solidFill>
                    <a:prstClr val="white"/>
                  </a:solidFill>
                  <a:latin typeface="BatangChe" panose="02030609000101010101" pitchFamily="49" charset="-127"/>
                  <a:ea typeface="BatangChe" panose="02030609000101010101" pitchFamily="49" charset="-127"/>
                </a:rPr>
                <a:t>香港</a:t>
              </a:r>
            </a:p>
          </p:txBody>
        </p:sp>
      </p:grpSp>
      <p:pic>
        <p:nvPicPr>
          <p:cNvPr id="25" name="图片 24" descr="微信图片_201908231702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207" y="1947087"/>
            <a:ext cx="3799999" cy="3556000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048734" y="2132255"/>
            <a:ext cx="2145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+mn-ea"/>
              </a:rPr>
              <a:t>2012</a:t>
            </a:r>
            <a:r>
              <a:rPr lang="zh-CN" altLang="en-US" sz="2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+mn-ea"/>
              </a:rPr>
              <a:t>年，利用南沙位于珠三角城市群中心，毗邻港澳，广州仲裁委员会设立南沙国际仲裁中心，联合港、澳仲裁界打造国际商事仲裁合作平台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Presentation"/>
</p:tagLst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FFFFFF"/>
      </a:accent3>
      <a:accent4>
        <a:srgbClr val="000000"/>
      </a:accent4>
      <a:accent5>
        <a:srgbClr val="FFE1AA"/>
      </a:accent5>
      <a:accent6>
        <a:srgbClr val="E18519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713</Words>
  <Application>Microsoft Office PowerPoint</Application>
  <PresentationFormat>自定义</PresentationFormat>
  <Paragraphs>105</Paragraphs>
  <Slides>14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wtx</cp:lastModifiedBy>
  <cp:revision>300</cp:revision>
  <cp:lastPrinted>2019-09-27T05:02:37Z</cp:lastPrinted>
  <dcterms:created xsi:type="dcterms:W3CDTF">2014-06-17T03:21:00Z</dcterms:created>
  <dcterms:modified xsi:type="dcterms:W3CDTF">2019-09-27T05:04:25Z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