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3"/>
    <p:sldId id="257" r:id="rId4"/>
    <p:sldId id="302" r:id="rId5"/>
    <p:sldId id="277" r:id="rId6"/>
    <p:sldId id="304" r:id="rId7"/>
    <p:sldId id="303" r:id="rId8"/>
    <p:sldId id="305" r:id="rId9"/>
    <p:sldId id="306" r:id="rId10"/>
    <p:sldId id="267" r:id="rId11"/>
    <p:sldId id="309" r:id="rId12"/>
    <p:sldId id="308" r:id="rId13"/>
    <p:sldId id="310" r:id="rId14"/>
    <p:sldId id="311" r:id="rId15"/>
    <p:sldId id="312" r:id="rId16"/>
    <p:sldId id="313" r:id="rId17"/>
    <p:sldId id="314" r:id="rId18"/>
    <p:sldId id="315" r:id="rId19"/>
    <p:sldId id="316" r:id="rId20"/>
    <p:sldId id="317" r:id="rId21"/>
    <p:sldId id="320" r:id="rId22"/>
    <p:sldId id="261"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4DAF"/>
    <a:srgbClr val="3C8EED"/>
    <a:srgbClr val="02237C"/>
    <a:srgbClr val="1650B0"/>
    <a:srgbClr val="0F3C9A"/>
    <a:srgbClr val="FFFFFF"/>
    <a:srgbClr val="404040"/>
    <a:srgbClr val="0053A3"/>
    <a:srgbClr val="ECECEC"/>
    <a:srgbClr val="453D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88" autoAdjust="0"/>
    <p:restoredTop sz="94660"/>
  </p:normalViewPr>
  <p:slideViewPr>
    <p:cSldViewPr snapToGrid="0">
      <p:cViewPr varScale="1">
        <p:scale>
          <a:sx n="72" d="100"/>
          <a:sy n="72" d="100"/>
        </p:scale>
        <p:origin x="3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F98C7-9395-4E9A-96EC-DE4C39432AA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64DB0-CCE3-4363-801A-A01AADC6398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7" name="矩形 6"/>
          <p:cNvSpPr/>
          <p:nvPr userDrawn="1"/>
        </p:nvSpPr>
        <p:spPr>
          <a:xfrm>
            <a:off x="371325" y="387275"/>
            <a:ext cx="324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19325" y="135275"/>
            <a:ext cx="252000" cy="25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1226675" y="6318000"/>
            <a:ext cx="540000"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灯片编号占位符 15"/>
          <p:cNvSpPr>
            <a:spLocks noGrp="1"/>
          </p:cNvSpPr>
          <p:nvPr>
            <p:ph type="sldNum" sz="quarter" idx="12"/>
          </p:nvPr>
        </p:nvSpPr>
        <p:spPr>
          <a:xfrm>
            <a:off x="10801350" y="6405438"/>
            <a:ext cx="1390650" cy="365125"/>
          </a:xfrm>
        </p:spPr>
        <p:txBody>
          <a:bodyPr/>
          <a:lstStyle>
            <a:lvl1pPr algn="ctr">
              <a:defRPr sz="2000" b="1">
                <a:solidFill>
                  <a:schemeClr val="bg1"/>
                </a:solidFill>
              </a:defRPr>
            </a:lvl1pPr>
          </a:lstStyle>
          <a:p>
            <a:fld id="{51D91E7F-84B6-4064-9D4E-CC7D244BCA04}" type="slidenum">
              <a:rPr lang="zh-CN" altLang="en-US" smtClean="0"/>
            </a:fld>
            <a:endParaRPr lang="zh-CN" alt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281D302F-5E2D-4FF9-A986-02603DCE6FD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56CA248-7BE1-4335-B3FB-1E6869F2EC7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4C821-51AF-415E-BF5B-CDCDE3466362}"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91E7F-84B6-4064-9D4E-CC7D244BCA0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3667636"/>
            <a:ext cx="12192000" cy="518886"/>
          </a:xfrm>
          <a:prstGeom prst="rect">
            <a:avLst/>
          </a:prstGeom>
          <a:solidFill>
            <a:srgbClr val="453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2695179"/>
            <a:ext cx="12192000" cy="972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212215" y="2796540"/>
            <a:ext cx="10284460" cy="768350"/>
          </a:xfrm>
          <a:prstGeom prst="rect">
            <a:avLst/>
          </a:prstGeom>
          <a:noFill/>
        </p:spPr>
        <p:txBody>
          <a:bodyPr wrap="square" rtlCol="0">
            <a:spAutoFit/>
          </a:bodyPr>
          <a:lstStyle/>
          <a:p>
            <a:r>
              <a:rPr lang="zh-CN" altLang="en-US" sz="4400" b="1" dirty="0">
                <a:solidFill>
                  <a:schemeClr val="bg1"/>
                </a:solidFill>
              </a:rPr>
              <a:t>关于船舶污染损害赔偿法律问题的建议</a:t>
            </a:r>
            <a:endParaRPr lang="zh-CN" altLang="en-US" sz="4400" b="1" dirty="0">
              <a:solidFill>
                <a:schemeClr val="bg1"/>
              </a:solidFill>
            </a:endParaRPr>
          </a:p>
        </p:txBody>
      </p:sp>
      <p:sp>
        <p:nvSpPr>
          <p:cNvPr id="12" name="文本框 11"/>
          <p:cNvSpPr txBox="1"/>
          <p:nvPr/>
        </p:nvSpPr>
        <p:spPr>
          <a:xfrm>
            <a:off x="3339465" y="4495165"/>
            <a:ext cx="3522980" cy="368300"/>
          </a:xfrm>
          <a:prstGeom prst="rect">
            <a:avLst/>
          </a:prstGeom>
          <a:noFill/>
        </p:spPr>
        <p:txBody>
          <a:bodyPr wrap="square" rtlCol="0">
            <a:spAutoFit/>
          </a:bodyPr>
          <a:lstStyle/>
          <a:p>
            <a:r>
              <a:rPr lang="zh-CN" altLang="en-US" b="1" dirty="0" smtClean="0">
                <a:solidFill>
                  <a:srgbClr val="453D3A"/>
                </a:solidFill>
              </a:rPr>
              <a:t>演讲人：许光玉</a:t>
            </a:r>
            <a:endParaRPr lang="zh-CN" altLang="en-US" b="1" dirty="0">
              <a:solidFill>
                <a:srgbClr val="453D3A"/>
              </a:solidFill>
            </a:endParaRPr>
          </a:p>
        </p:txBody>
      </p:sp>
      <p:sp>
        <p:nvSpPr>
          <p:cNvPr id="13" name="文本框 12"/>
          <p:cNvSpPr txBox="1"/>
          <p:nvPr/>
        </p:nvSpPr>
        <p:spPr>
          <a:xfrm>
            <a:off x="5812155" y="4495165"/>
            <a:ext cx="3349625" cy="368300"/>
          </a:xfrm>
          <a:prstGeom prst="rect">
            <a:avLst/>
          </a:prstGeom>
          <a:noFill/>
        </p:spPr>
        <p:txBody>
          <a:bodyPr wrap="square" rtlCol="0">
            <a:spAutoFit/>
          </a:bodyPr>
          <a:lstStyle/>
          <a:p>
            <a:r>
              <a:rPr lang="zh-CN" altLang="en-US" b="1" dirty="0">
                <a:solidFill>
                  <a:srgbClr val="453D3A"/>
                </a:solidFill>
              </a:rPr>
              <a:t>广东海建律师事务所 主任</a:t>
            </a:r>
            <a:endParaRPr lang="zh-CN" altLang="en-US" b="1" dirty="0">
              <a:solidFill>
                <a:srgbClr val="453D3A"/>
              </a:solidFill>
            </a:endParaRPr>
          </a:p>
        </p:txBody>
      </p:sp>
      <p:sp>
        <p:nvSpPr>
          <p:cNvPr id="15" name="矩形 14"/>
          <p:cNvSpPr/>
          <p:nvPr/>
        </p:nvSpPr>
        <p:spPr>
          <a:xfrm>
            <a:off x="11172674" y="2260140"/>
            <a:ext cx="324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0920674" y="2008140"/>
            <a:ext cx="252000" cy="25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81150" y="3728085"/>
            <a:ext cx="9915525" cy="398780"/>
          </a:xfrm>
          <a:prstGeom prst="rect">
            <a:avLst/>
          </a:prstGeom>
          <a:noFill/>
        </p:spPr>
        <p:txBody>
          <a:bodyPr wrap="square" rtlCol="0">
            <a:spAutoFit/>
          </a:bodyPr>
          <a:lstStyle/>
          <a:p>
            <a:r>
              <a:rPr lang="en-US" altLang="zh-CN" sz="2000" dirty="0">
                <a:solidFill>
                  <a:schemeClr val="bg1"/>
                </a:solidFill>
                <a:latin typeface="Times New Roman" panose="02020603050405020304" pitchFamily="18" charset="0"/>
                <a:cs typeface="Times New Roman" panose="02020603050405020304" pitchFamily="18" charset="0"/>
              </a:rPr>
              <a:t>Suggestions on legal issues of the compensation for pollution damage caused by ships</a:t>
            </a:r>
            <a:endParaRPr lang="en-US" altLang="zh-CN" sz="2000" dirty="0">
              <a:solidFill>
                <a:schemeClr val="bg1"/>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0" y="554355"/>
            <a:ext cx="6005830" cy="1120775"/>
          </a:xfrm>
          <a:prstGeom prst="rect">
            <a:avLst/>
          </a:prstGeom>
        </p:spPr>
      </p:pic>
      <p:pic>
        <p:nvPicPr>
          <p:cNvPr id="9" name="图片 8"/>
          <p:cNvPicPr>
            <a:picLocks noChangeAspect="1"/>
          </p:cNvPicPr>
          <p:nvPr/>
        </p:nvPicPr>
        <p:blipFill>
          <a:blip r:embed="rId2"/>
          <a:stretch>
            <a:fillRect/>
          </a:stretch>
        </p:blipFill>
        <p:spPr>
          <a:xfrm>
            <a:off x="5913120" y="0"/>
            <a:ext cx="6278880" cy="1675130"/>
          </a:xfrm>
          <a:prstGeom prst="rect">
            <a:avLst/>
          </a:prstGeom>
        </p:spPr>
      </p:pic>
      <p:sp>
        <p:nvSpPr>
          <p:cNvPr id="17" name="文本框 16"/>
          <p:cNvSpPr txBox="1"/>
          <p:nvPr/>
        </p:nvSpPr>
        <p:spPr>
          <a:xfrm>
            <a:off x="3359150" y="5162550"/>
            <a:ext cx="5441315" cy="645160"/>
          </a:xfrm>
          <a:prstGeom prst="rect">
            <a:avLst/>
          </a:prstGeom>
          <a:noFill/>
        </p:spPr>
        <p:txBody>
          <a:bodyPr wrap="square" rtlCol="0">
            <a:spAutoFit/>
          </a:bodyPr>
          <a:p>
            <a:r>
              <a:rPr lang="en-US" altLang="zh-CN" dirty="0" smtClean="0">
                <a:solidFill>
                  <a:srgbClr val="C00000"/>
                </a:solidFill>
                <a:sym typeface="+mn-ea"/>
              </a:rPr>
              <a:t> TEL:13609043668/020-38033018</a:t>
            </a:r>
            <a:endParaRPr lang="zh-CN" altLang="zh-CN" dirty="0" smtClean="0">
              <a:solidFill>
                <a:srgbClr val="C00000"/>
              </a:solidFill>
            </a:endParaRPr>
          </a:p>
          <a:p>
            <a:r>
              <a:rPr lang="en-US" altLang="zh-CN" dirty="0" smtClean="0">
                <a:solidFill>
                  <a:srgbClr val="C00000"/>
                </a:solidFill>
                <a:sym typeface="+mn-ea"/>
              </a:rPr>
              <a:t> E-mail</a:t>
            </a:r>
            <a:r>
              <a:rPr lang="zh-CN" altLang="zh-CN" dirty="0" smtClean="0">
                <a:solidFill>
                  <a:srgbClr val="C00000"/>
                </a:solidFill>
                <a:sym typeface="+mn-ea"/>
              </a:rPr>
              <a:t>：</a:t>
            </a:r>
            <a:r>
              <a:rPr lang="en-US" altLang="zh-CN" dirty="0" smtClean="0">
                <a:solidFill>
                  <a:srgbClr val="C00000"/>
                </a:solidFill>
                <a:sym typeface="+mn-ea"/>
              </a:rPr>
              <a:t>xuguangyu@gyuco.com</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95324" y="287665"/>
            <a:ext cx="10801351" cy="1260475"/>
          </a:xfrm>
          <a:prstGeom prst="rect">
            <a:avLst/>
          </a:prstGeom>
          <a:noFill/>
        </p:spPr>
        <p:txBody>
          <a:bodyPr wrap="square" rtlCol="0">
            <a:spAutoFit/>
          </a:bodyPr>
          <a:lstStyle/>
          <a:p>
            <a:r>
              <a:rPr lang="en-US" altLang="zh-CN" sz="2800" b="1" dirty="0">
                <a:latin typeface="微软雅黑" panose="020B0503020204020204" pitchFamily="34" charset="-122"/>
              </a:rPr>
              <a:t>1</a:t>
            </a:r>
            <a:r>
              <a:rPr lang="zh-CN" altLang="en-US" sz="2800" b="1" dirty="0">
                <a:latin typeface="微软雅黑" panose="020B0503020204020204" pitchFamily="34" charset="-122"/>
              </a:rPr>
              <a:t>、对主体问题的</a:t>
            </a:r>
            <a:r>
              <a:rPr lang="zh-CN" altLang="en-US" sz="2800" b="1" dirty="0">
                <a:latin typeface="微软雅黑" panose="020B0503020204020204" pitchFamily="34" charset="-122"/>
              </a:rPr>
              <a:t>建议</a:t>
            </a:r>
            <a:endParaRPr lang="zh-CN" altLang="en-US" sz="2800" b="1" dirty="0">
              <a:latin typeface="微软雅黑" panose="020B0503020204020204" pitchFamily="34" charset="-122"/>
            </a:endParaRPr>
          </a:p>
          <a:p>
            <a:endParaRPr lang="zh-CN" altLang="en-US" sz="2400" b="1" dirty="0">
              <a:latin typeface="微软雅黑" panose="020B0503020204020204" pitchFamily="34" charset="-122"/>
            </a:endParaRPr>
          </a:p>
          <a:p>
            <a:r>
              <a:rPr lang="zh-CN" altLang="en-US" sz="2400" b="1" dirty="0">
                <a:latin typeface="微软雅黑" panose="020B0503020204020204" pitchFamily="34" charset="-122"/>
              </a:rPr>
              <a:t>建议索赔主体更具开放性</a:t>
            </a:r>
            <a:endParaRPr lang="zh-CN" altLang="en-US" sz="2400" b="1" dirty="0">
              <a:latin typeface="微软雅黑" panose="020B0503020204020204" pitchFamily="34" charset="-122"/>
            </a:endParaRPr>
          </a:p>
        </p:txBody>
      </p:sp>
      <p:grpSp>
        <p:nvGrpSpPr>
          <p:cNvPr id="2" name="组合 1"/>
          <p:cNvGrpSpPr/>
          <p:nvPr/>
        </p:nvGrpSpPr>
        <p:grpSpPr>
          <a:xfrm>
            <a:off x="695325" y="1765064"/>
            <a:ext cx="10814504" cy="461665"/>
            <a:chOff x="695325" y="1013859"/>
            <a:chExt cx="10814504" cy="461665"/>
          </a:xfrm>
        </p:grpSpPr>
        <p:sp>
          <p:nvSpPr>
            <p:cNvPr id="7" name="矩形 6"/>
            <p:cNvSpPr/>
            <p:nvPr/>
          </p:nvSpPr>
          <p:spPr>
            <a:xfrm>
              <a:off x="695325" y="1013859"/>
              <a:ext cx="4145280" cy="460375"/>
            </a:xfrm>
            <a:prstGeom prst="rect">
              <a:avLst/>
            </a:prstGeom>
            <a:solidFill>
              <a:schemeClr val="accent1"/>
            </a:solidFill>
          </p:spPr>
          <p:txBody>
            <a:bodyPr wrap="none">
              <a:spAutoFit/>
            </a:bodyPr>
            <a:lstStyle/>
            <a:p>
              <a:r>
                <a:rPr lang="zh-CN" altLang="en-US" sz="2400" b="1" dirty="0">
                  <a:solidFill>
                    <a:schemeClr val="bg1"/>
                  </a:solidFill>
                </a:rPr>
                <a:t>赋予清污单位自行索赔的权利</a:t>
              </a:r>
              <a:endParaRPr lang="zh-CN" altLang="en-US" sz="2400" b="1" dirty="0">
                <a:solidFill>
                  <a:schemeClr val="bg1"/>
                </a:solidFill>
              </a:endParaRPr>
            </a:p>
          </p:txBody>
        </p:sp>
        <p:cxnSp>
          <p:nvCxnSpPr>
            <p:cNvPr id="3" name="直接连接符 2"/>
            <p:cNvCxnSpPr/>
            <p:nvPr/>
          </p:nvCxnSpPr>
          <p:spPr>
            <a:xfrm>
              <a:off x="695325" y="1475524"/>
              <a:ext cx="1081450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721995" y="2226729"/>
            <a:ext cx="10801350" cy="860425"/>
          </a:xfrm>
          <a:prstGeom prst="rect">
            <a:avLst/>
          </a:prstGeom>
        </p:spPr>
        <p:txBody>
          <a:bodyPr wrap="square">
            <a:spAutoFit/>
          </a:bodyPr>
          <a:lstStyle/>
          <a:p>
            <a:pPr marL="285750" indent="-285750">
              <a:lnSpc>
                <a:spcPct val="125000"/>
              </a:lnSpc>
              <a:buFont typeface="Wingdings" panose="05000000000000000000" pitchFamily="2" charset="2"/>
              <a:buChar char="n"/>
            </a:pPr>
            <a:r>
              <a:rPr lang="zh-CN" altLang="en-US" sz="2000" dirty="0">
                <a:latin typeface="+mn-ea"/>
              </a:rPr>
              <a:t>符合《</a:t>
            </a:r>
            <a:r>
              <a:rPr lang="en-US" altLang="zh-CN" sz="2000" dirty="0">
                <a:latin typeface="+mn-ea"/>
              </a:rPr>
              <a:t>2001</a:t>
            </a:r>
            <a:r>
              <a:rPr lang="zh-CN" altLang="en-US" sz="2000" dirty="0">
                <a:latin typeface="+mn-ea"/>
              </a:rPr>
              <a:t>国际燃油污染损害民事责任公约》及《</a:t>
            </a:r>
            <a:r>
              <a:rPr lang="en-US" altLang="zh-CN" sz="2000" dirty="0">
                <a:latin typeface="+mn-ea"/>
                <a:sym typeface="+mn-ea"/>
              </a:rPr>
              <a:t>1992</a:t>
            </a:r>
            <a:r>
              <a:rPr lang="zh-CN" altLang="en-US" sz="2000" dirty="0">
                <a:latin typeface="+mn-ea"/>
                <a:sym typeface="+mn-ea"/>
              </a:rPr>
              <a:t>年国际油污损害民事责任公约</a:t>
            </a:r>
            <a:r>
              <a:rPr lang="zh-CN" altLang="en-US" sz="2000" dirty="0">
                <a:latin typeface="+mn-ea"/>
              </a:rPr>
              <a:t>》第一条第（七）款的要求。有利于保护环境，也可保障清污单位的权益。</a:t>
            </a:r>
            <a:endParaRPr lang="zh-CN" altLang="en-US" sz="2000" dirty="0">
              <a:latin typeface="+mn-ea"/>
            </a:endParaRPr>
          </a:p>
        </p:txBody>
      </p:sp>
      <p:grpSp>
        <p:nvGrpSpPr>
          <p:cNvPr id="5" name="组合 4"/>
          <p:cNvGrpSpPr/>
          <p:nvPr/>
        </p:nvGrpSpPr>
        <p:grpSpPr>
          <a:xfrm>
            <a:off x="708660" y="5161832"/>
            <a:ext cx="10814504" cy="461665"/>
            <a:chOff x="695325" y="3800392"/>
            <a:chExt cx="10814504" cy="461665"/>
          </a:xfrm>
        </p:grpSpPr>
        <p:sp>
          <p:nvSpPr>
            <p:cNvPr id="10" name="矩形 9"/>
            <p:cNvSpPr/>
            <p:nvPr/>
          </p:nvSpPr>
          <p:spPr>
            <a:xfrm>
              <a:off x="695325" y="3800392"/>
              <a:ext cx="6888480" cy="460375"/>
            </a:xfrm>
            <a:prstGeom prst="rect">
              <a:avLst/>
            </a:prstGeom>
            <a:solidFill>
              <a:schemeClr val="accent1"/>
            </a:solidFill>
          </p:spPr>
          <p:txBody>
            <a:bodyPr wrap="none">
              <a:spAutoFit/>
            </a:bodyPr>
            <a:lstStyle/>
            <a:p>
              <a:r>
                <a:rPr lang="zh-CN" altLang="en-US" sz="2400" b="1" dirty="0">
                  <a:solidFill>
                    <a:schemeClr val="bg1"/>
                  </a:solidFill>
                </a:rPr>
                <a:t>赋予渔业、生态资源专业机构提起公益诉讼的权利</a:t>
              </a:r>
              <a:endParaRPr lang="zh-CN" altLang="en-US" sz="2400" b="1" dirty="0">
                <a:solidFill>
                  <a:schemeClr val="bg1"/>
                </a:solidFill>
              </a:endParaRPr>
            </a:p>
          </p:txBody>
        </p:sp>
        <p:cxnSp>
          <p:nvCxnSpPr>
            <p:cNvPr id="12" name="直接连接符 11"/>
            <p:cNvCxnSpPr/>
            <p:nvPr/>
          </p:nvCxnSpPr>
          <p:spPr>
            <a:xfrm>
              <a:off x="695325" y="4262057"/>
              <a:ext cx="1081450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695325" y="5623497"/>
            <a:ext cx="10801350" cy="860425"/>
          </a:xfrm>
          <a:prstGeom prst="rect">
            <a:avLst/>
          </a:prstGeom>
        </p:spPr>
        <p:txBody>
          <a:bodyPr wrap="square">
            <a:spAutoFit/>
          </a:bodyPr>
          <a:lstStyle/>
          <a:p>
            <a:pPr marL="285750" indent="-285750">
              <a:lnSpc>
                <a:spcPct val="125000"/>
              </a:lnSpc>
              <a:buFont typeface="Wingdings" panose="05000000000000000000" pitchFamily="2" charset="2"/>
              <a:buChar char="n"/>
            </a:pPr>
            <a:r>
              <a:rPr lang="zh-CN" altLang="en-US" sz="2000" dirty="0">
                <a:latin typeface="+mn-ea"/>
              </a:rPr>
              <a:t>符合《渔业水域污染事故调查处理程序规定》第八条、第十条规定。</a:t>
            </a:r>
            <a:r>
              <a:rPr lang="zh-CN" altLang="en-US" sz="2000" dirty="0">
                <a:solidFill>
                  <a:schemeClr val="tx1"/>
                </a:solidFill>
                <a:latin typeface="+mn-ea"/>
              </a:rPr>
              <a:t>且</a:t>
            </a:r>
            <a:r>
              <a:rPr lang="zh-CN" altLang="en-US" sz="2000" dirty="0">
                <a:solidFill>
                  <a:schemeClr val="tx1"/>
                </a:solidFill>
                <a:sym typeface="+mn-ea"/>
              </a:rPr>
              <a:t>专业机构索赔</a:t>
            </a:r>
            <a:r>
              <a:rPr lang="zh-CN" altLang="en-US" sz="2000" dirty="0">
                <a:latin typeface="+mn-ea"/>
              </a:rPr>
              <a:t>更具专业性和高效性。</a:t>
            </a:r>
            <a:endParaRPr lang="zh-CN" altLang="en-US" sz="2000" dirty="0">
              <a:latin typeface="+mn-ea"/>
            </a:endParaRPr>
          </a:p>
        </p:txBody>
      </p:sp>
      <p:sp>
        <p:nvSpPr>
          <p:cNvPr id="6" name="文本框 5"/>
          <p:cNvSpPr txBox="1"/>
          <p:nvPr/>
        </p:nvSpPr>
        <p:spPr>
          <a:xfrm>
            <a:off x="896620" y="3244850"/>
            <a:ext cx="10490200" cy="1753235"/>
          </a:xfrm>
          <a:prstGeom prst="rect">
            <a:avLst/>
          </a:prstGeom>
          <a:noFill/>
        </p:spPr>
        <p:txBody>
          <a:bodyPr wrap="square" rtlCol="0" anchor="t">
            <a:spAutoFit/>
          </a:bodyPr>
          <a:p>
            <a:r>
              <a:rPr lang="zh-CN" altLang="en-US" dirty="0">
                <a:latin typeface="+mn-ea"/>
                <a:sym typeface="+mn-ea"/>
              </a:rPr>
              <a:t>《</a:t>
            </a:r>
            <a:r>
              <a:rPr lang="en-US" altLang="zh-CN" dirty="0">
                <a:latin typeface="+mn-ea"/>
                <a:sym typeface="+mn-ea"/>
              </a:rPr>
              <a:t>2001</a:t>
            </a:r>
            <a:r>
              <a:rPr lang="zh-CN" altLang="en-US" dirty="0">
                <a:latin typeface="+mn-ea"/>
                <a:sym typeface="+mn-ea"/>
              </a:rPr>
              <a:t>国际燃油污染损害民事责任公约》第一条第（七）款规定：“预防措施”系指事故发生后任何人采取的防止或尽量减少污染损害的任何合理措施。</a:t>
            </a:r>
            <a:endParaRPr lang="zh-CN" altLang="en-US" dirty="0">
              <a:latin typeface="+mn-ea"/>
              <a:sym typeface="+mn-ea"/>
            </a:endParaRPr>
          </a:p>
          <a:p>
            <a:endParaRPr lang="zh-CN" altLang="en-US" dirty="0">
              <a:latin typeface="+mn-ea"/>
              <a:sym typeface="+mn-ea"/>
            </a:endParaRPr>
          </a:p>
          <a:p>
            <a:r>
              <a:rPr lang="zh-CN" altLang="en-US" dirty="0">
                <a:latin typeface="+mn-ea"/>
                <a:sym typeface="+mn-ea"/>
              </a:rPr>
              <a:t>《</a:t>
            </a:r>
            <a:r>
              <a:rPr lang="en-US" altLang="zh-CN" dirty="0">
                <a:latin typeface="+mn-ea"/>
                <a:sym typeface="+mn-ea"/>
              </a:rPr>
              <a:t>1992</a:t>
            </a:r>
            <a:r>
              <a:rPr lang="zh-CN" altLang="en-US" dirty="0">
                <a:latin typeface="+mn-ea"/>
                <a:sym typeface="+mn-ea"/>
              </a:rPr>
              <a:t>年国际油污损害民事责任公约</a:t>
            </a:r>
            <a:r>
              <a:rPr lang="zh-CN" altLang="en-US" dirty="0">
                <a:latin typeface="+mn-ea"/>
                <a:sym typeface="+mn-ea"/>
              </a:rPr>
              <a:t>》</a:t>
            </a:r>
            <a:r>
              <a:rPr lang="zh-CN" altLang="en-US" dirty="0">
                <a:latin typeface="+mn-ea"/>
                <a:sym typeface="+mn-ea"/>
              </a:rPr>
              <a:t>第一条第（七）款规定： "预防措施"是指事件发生后为防止或减轻污染损害由任何人采取的任何合理措施。</a:t>
            </a:r>
            <a:endParaRPr lang="zh-CN" altLang="en-US" dirty="0">
              <a:latin typeface="+mn-ea"/>
              <a:sym typeface="+mn-ea"/>
            </a:endParaRPr>
          </a:p>
          <a:p>
            <a:endParaRPr lang="zh-CN" altLang="en-US" dirty="0">
              <a:latin typeface="+mn-ea"/>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3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9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2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95325" y="413385"/>
            <a:ext cx="6741160" cy="521970"/>
          </a:xfrm>
          <a:prstGeom prst="rect">
            <a:avLst/>
          </a:prstGeom>
          <a:noFill/>
        </p:spPr>
        <p:txBody>
          <a:bodyPr wrap="square" rtlCol="0">
            <a:spAutoFit/>
          </a:bodyPr>
          <a:lstStyle/>
          <a:p>
            <a:r>
              <a:rPr lang="zh-CN" altLang="en-US" sz="2800" b="1" dirty="0">
                <a:latin typeface="微软雅黑" panose="020B0503020204020204" pitchFamily="34" charset="-122"/>
              </a:rPr>
              <a:t>建议不免除船舶经营管理人的责任</a:t>
            </a:r>
            <a:endParaRPr lang="zh-CN" altLang="en-US" sz="2800" b="1" dirty="0">
              <a:latin typeface="微软雅黑" panose="020B0503020204020204" pitchFamily="34" charset="-122"/>
            </a:endParaRPr>
          </a:p>
        </p:txBody>
      </p:sp>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sp>
        <p:nvSpPr>
          <p:cNvPr id="3" name="文本框 2"/>
          <p:cNvSpPr txBox="1"/>
          <p:nvPr/>
        </p:nvSpPr>
        <p:spPr>
          <a:xfrm>
            <a:off x="8622030" y="5734685"/>
            <a:ext cx="2987040" cy="398780"/>
          </a:xfrm>
          <a:prstGeom prst="rect">
            <a:avLst/>
          </a:prstGeom>
          <a:noFill/>
        </p:spPr>
        <p:txBody>
          <a:bodyPr wrap="square" rtlCol="0">
            <a:spAutoFit/>
          </a:bodyPr>
          <a:p>
            <a:r>
              <a:rPr lang="zh-CN" altLang="en-US" sz="2000"/>
              <a:t>桑吉轮事故图片</a:t>
            </a:r>
            <a:endParaRPr lang="zh-CN" altLang="en-US" sz="2000"/>
          </a:p>
        </p:txBody>
      </p:sp>
      <p:sp>
        <p:nvSpPr>
          <p:cNvPr id="2" name="文本框 1"/>
          <p:cNvSpPr txBox="1"/>
          <p:nvPr/>
        </p:nvSpPr>
        <p:spPr>
          <a:xfrm>
            <a:off x="1555750" y="1802765"/>
            <a:ext cx="3482975" cy="521970"/>
          </a:xfrm>
          <a:prstGeom prst="rect">
            <a:avLst/>
          </a:prstGeom>
          <a:noFill/>
        </p:spPr>
        <p:txBody>
          <a:bodyPr wrap="square" rtlCol="0">
            <a:spAutoFit/>
          </a:bodyPr>
          <a:p>
            <a:r>
              <a:rPr lang="zh-CN" altLang="en-US" sz="2800"/>
              <a:t>船舶所有人的定义</a:t>
            </a:r>
            <a:endParaRPr lang="zh-CN" altLang="en-US" sz="2800"/>
          </a:p>
        </p:txBody>
      </p:sp>
      <p:sp>
        <p:nvSpPr>
          <p:cNvPr id="6" name="椭圆 5"/>
          <p:cNvSpPr/>
          <p:nvPr/>
        </p:nvSpPr>
        <p:spPr>
          <a:xfrm>
            <a:off x="1053465" y="1958975"/>
            <a:ext cx="220345" cy="210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1053465" y="2898140"/>
            <a:ext cx="220345" cy="210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descr="2"/>
          <p:cNvPicPr>
            <a:picLocks noChangeAspect="1"/>
          </p:cNvPicPr>
          <p:nvPr/>
        </p:nvPicPr>
        <p:blipFill>
          <a:blip r:embed="rId1"/>
          <a:stretch>
            <a:fillRect/>
          </a:stretch>
        </p:blipFill>
        <p:spPr>
          <a:xfrm>
            <a:off x="6024880" y="1123315"/>
            <a:ext cx="6074410" cy="4611370"/>
          </a:xfrm>
          <a:prstGeom prst="rect">
            <a:avLst/>
          </a:prstGeom>
        </p:spPr>
      </p:pic>
      <p:sp>
        <p:nvSpPr>
          <p:cNvPr id="10" name="文本框 9"/>
          <p:cNvSpPr txBox="1"/>
          <p:nvPr/>
        </p:nvSpPr>
        <p:spPr>
          <a:xfrm>
            <a:off x="1555750" y="2741930"/>
            <a:ext cx="3482975" cy="953135"/>
          </a:xfrm>
          <a:prstGeom prst="rect">
            <a:avLst/>
          </a:prstGeom>
          <a:noFill/>
        </p:spPr>
        <p:txBody>
          <a:bodyPr wrap="square" rtlCol="0">
            <a:spAutoFit/>
          </a:bodyPr>
          <a:p>
            <a:r>
              <a:rPr lang="zh-CN" altLang="en-US" sz="2800"/>
              <a:t>船舶经营人、管理人的定义</a:t>
            </a:r>
            <a:endParaRPr lang="zh-CN" altLang="en-US" sz="2800"/>
          </a:p>
        </p:txBody>
      </p:sp>
      <p:sp>
        <p:nvSpPr>
          <p:cNvPr id="12" name="文本框 11"/>
          <p:cNvSpPr txBox="1"/>
          <p:nvPr/>
        </p:nvSpPr>
        <p:spPr>
          <a:xfrm>
            <a:off x="695325" y="4544695"/>
            <a:ext cx="5147310" cy="1753235"/>
          </a:xfrm>
          <a:prstGeom prst="rect">
            <a:avLst/>
          </a:prstGeom>
          <a:noFill/>
        </p:spPr>
        <p:txBody>
          <a:bodyPr wrap="square" rtlCol="0">
            <a:spAutoFit/>
          </a:bodyPr>
          <a:p>
            <a:r>
              <a:rPr lang="zh-CN" altLang="en-US"/>
              <a:t>相关法律：</a:t>
            </a:r>
            <a:endParaRPr lang="zh-CN" altLang="en-US"/>
          </a:p>
          <a:p>
            <a:r>
              <a:rPr lang="zh-CN" altLang="en-US" dirty="0">
                <a:latin typeface="+mn-ea"/>
                <a:sym typeface="+mn-ea"/>
              </a:rPr>
              <a:t>《</a:t>
            </a:r>
            <a:r>
              <a:rPr lang="en-US" altLang="zh-CN" dirty="0">
                <a:latin typeface="+mn-ea"/>
                <a:sym typeface="+mn-ea"/>
              </a:rPr>
              <a:t>2001</a:t>
            </a:r>
            <a:r>
              <a:rPr lang="zh-CN" altLang="en-US" dirty="0">
                <a:latin typeface="+mn-ea"/>
                <a:sym typeface="+mn-ea"/>
              </a:rPr>
              <a:t>年</a:t>
            </a:r>
            <a:r>
              <a:rPr lang="zh-CN" altLang="en-US" dirty="0">
                <a:latin typeface="+mn-ea"/>
                <a:sym typeface="+mn-ea"/>
              </a:rPr>
              <a:t>国际燃油污染损害民事责任公约》</a:t>
            </a:r>
            <a:endParaRPr lang="zh-CN" altLang="en-US" dirty="0">
              <a:latin typeface="+mn-ea"/>
              <a:sym typeface="+mn-ea"/>
            </a:endParaRPr>
          </a:p>
          <a:p>
            <a:r>
              <a:rPr lang="zh-CN" altLang="en-US" dirty="0">
                <a:latin typeface="+mn-ea"/>
                <a:sym typeface="+mn-ea"/>
              </a:rPr>
              <a:t>《</a:t>
            </a:r>
            <a:r>
              <a:rPr lang="en-US" altLang="zh-CN" dirty="0">
                <a:latin typeface="+mn-ea"/>
                <a:sym typeface="+mn-ea"/>
              </a:rPr>
              <a:t>1992</a:t>
            </a:r>
            <a:r>
              <a:rPr lang="zh-CN" altLang="en-US" dirty="0">
                <a:latin typeface="+mn-ea"/>
                <a:sym typeface="+mn-ea"/>
              </a:rPr>
              <a:t>年国际油污损害民事责任公约</a:t>
            </a:r>
            <a:r>
              <a:rPr lang="zh-CN" altLang="en-US" dirty="0">
                <a:latin typeface="+mn-ea"/>
                <a:sym typeface="+mn-ea"/>
              </a:rPr>
              <a:t>》</a:t>
            </a:r>
            <a:endParaRPr lang="zh-CN" altLang="en-US" dirty="0">
              <a:latin typeface="+mn-ea"/>
              <a:sym typeface="+mn-ea"/>
            </a:endParaRPr>
          </a:p>
          <a:p>
            <a:r>
              <a:rPr lang="zh-CN" altLang="en-US" dirty="0">
                <a:latin typeface="+mn-ea"/>
                <a:sym typeface="+mn-ea"/>
              </a:rPr>
              <a:t> 《</a:t>
            </a:r>
            <a:r>
              <a:rPr lang="en-US" altLang="zh-CN" dirty="0">
                <a:latin typeface="+mn-ea"/>
                <a:sym typeface="+mn-ea"/>
              </a:rPr>
              <a:t>1996</a:t>
            </a:r>
            <a:r>
              <a:rPr lang="zh-CN" altLang="en-US" dirty="0">
                <a:latin typeface="+mn-ea"/>
                <a:sym typeface="+mn-ea"/>
              </a:rPr>
              <a:t>年国际海上运输有毒有害物质损害责任和赔偿公约</a:t>
            </a:r>
            <a:r>
              <a:rPr lang="zh-CN" altLang="en-US" dirty="0">
                <a:latin typeface="+mn-ea"/>
                <a:sym typeface="+mn-ea"/>
              </a:rPr>
              <a:t>》</a:t>
            </a:r>
            <a:endParaRPr lang="zh-CN" altLang="en-US"/>
          </a:p>
          <a:p>
            <a:r>
              <a:rPr lang="zh-CN" altLang="en-US"/>
              <a:t>美国</a:t>
            </a:r>
            <a:r>
              <a:rPr lang="en-US" altLang="zh-CN"/>
              <a:t>1990</a:t>
            </a:r>
            <a:r>
              <a:rPr lang="zh-CN" altLang="en-US"/>
              <a:t>年</a:t>
            </a:r>
            <a:r>
              <a:rPr lang="zh-CN" altLang="en-US"/>
              <a:t>《石油污染法》</a:t>
            </a:r>
            <a:endParaRPr lang="zh-CN" alt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animBg="1"/>
      <p:bldP spid="7" grpId="0" animBg="1"/>
      <p:bldP spid="10" grpId="0"/>
      <p:bldP spid="12" grpId="0"/>
      <p:bldP spid="3" grpId="1"/>
      <p:bldP spid="2" grpId="1"/>
      <p:bldP spid="6" grpId="1" animBg="1"/>
      <p:bldP spid="7" grpId="1" animBg="1"/>
      <p:bldP spid="10" grpId="1"/>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41680" y="461645"/>
            <a:ext cx="8388985" cy="953135"/>
          </a:xfrm>
          <a:prstGeom prst="rect">
            <a:avLst/>
          </a:prstGeom>
          <a:noFill/>
        </p:spPr>
        <p:txBody>
          <a:bodyPr wrap="square" rtlCol="0">
            <a:spAutoFit/>
          </a:bodyPr>
          <a:lstStyle/>
          <a:p>
            <a:r>
              <a:rPr lang="zh-CN" altLang="en-US" sz="2800" b="1" dirty="0">
                <a:latin typeface="微软雅黑" panose="020B0503020204020204" pitchFamily="34" charset="-122"/>
              </a:rPr>
              <a:t>建议赋予污染受害方同时起诉船舶所有人、保险人</a:t>
            </a:r>
            <a:r>
              <a:rPr lang="en-US" altLang="zh-CN" sz="2800" b="1" dirty="0">
                <a:latin typeface="微软雅黑" panose="020B0503020204020204" pitchFamily="34" charset="-122"/>
              </a:rPr>
              <a:t>/</a:t>
            </a:r>
            <a:r>
              <a:rPr lang="zh-CN" altLang="en-US" sz="2800" b="1" dirty="0">
                <a:latin typeface="微软雅黑" panose="020B0503020204020204" pitchFamily="34" charset="-122"/>
              </a:rPr>
              <a:t>财务保证人的权利</a:t>
            </a:r>
            <a:endParaRPr lang="zh-CN" altLang="en-US" sz="2800" b="1" dirty="0">
              <a:latin typeface="微软雅黑" panose="020B0503020204020204" pitchFamily="34" charset="-122"/>
            </a:endParaRPr>
          </a:p>
        </p:txBody>
      </p:sp>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pic>
        <p:nvPicPr>
          <p:cNvPr id="81922" name="Picture 2" descr="D:\正式工作\许光玉主任演讲讲座存档\图片库\伊伦纳.jpg"/>
          <p:cNvPicPr>
            <a:picLocks noChangeAspect="1" noChangeArrowheads="1"/>
          </p:cNvPicPr>
          <p:nvPr/>
        </p:nvPicPr>
        <p:blipFill>
          <a:blip r:embed="rId1" cstate="print"/>
          <a:srcRect/>
          <a:stretch>
            <a:fillRect/>
          </a:stretch>
        </p:blipFill>
        <p:spPr bwMode="auto">
          <a:xfrm>
            <a:off x="1081405" y="1695450"/>
            <a:ext cx="4622800" cy="3467100"/>
          </a:xfrm>
          <a:prstGeom prst="rect">
            <a:avLst/>
          </a:prstGeom>
          <a:ln>
            <a:noFill/>
          </a:ln>
          <a:effectLst>
            <a:softEdge rad="112500"/>
          </a:effectLst>
        </p:spPr>
      </p:pic>
      <p:grpSp>
        <p:nvGrpSpPr>
          <p:cNvPr id="8" name="Group 101"/>
          <p:cNvGrpSpPr/>
          <p:nvPr/>
        </p:nvGrpSpPr>
        <p:grpSpPr>
          <a:xfrm rot="0">
            <a:off x="1440180" y="5273675"/>
            <a:ext cx="5078095" cy="1588770"/>
            <a:chOff x="8524280" y="2294594"/>
            <a:chExt cx="4513425" cy="1324320"/>
          </a:xfrm>
        </p:grpSpPr>
        <p:sp>
          <p:nvSpPr>
            <p:cNvPr id="103" name="TextBox 102"/>
            <p:cNvSpPr txBox="1"/>
            <p:nvPr/>
          </p:nvSpPr>
          <p:spPr>
            <a:xfrm>
              <a:off x="8762871" y="2311614"/>
              <a:ext cx="4035924" cy="1307300"/>
            </a:xfrm>
            <a:prstGeom prst="rect">
              <a:avLst/>
            </a:prstGeom>
            <a:noFill/>
          </p:spPr>
          <p:txBody>
            <a:bodyPr wrap="square" rtlCol="0">
              <a:spAutoFit/>
            </a:bodyPr>
            <a:p>
              <a:r>
                <a:rPr lang="zh-CN" altLang="en-US" sz="2000" b="1" dirty="0" smtClean="0">
                  <a:solidFill>
                    <a:schemeClr val="tx1">
                      <a:lumMod val="95000"/>
                      <a:lumOff val="5000"/>
                    </a:schemeClr>
                  </a:solidFill>
                </a:rPr>
                <a:t> </a:t>
              </a:r>
              <a:r>
                <a:rPr lang="zh-CN" altLang="en-US" sz="2400" dirty="0" smtClean="0">
                  <a:solidFill>
                    <a:schemeClr val="tx1">
                      <a:lumMod val="95000"/>
                      <a:lumOff val="5000"/>
                    </a:schemeClr>
                  </a:solidFill>
                  <a:latin typeface="微软雅黑 Light" panose="020B0502040204020203" charset="-122"/>
                  <a:ea typeface="微软雅黑 Light" panose="020B0502040204020203" charset="-122"/>
                  <a:cs typeface="微软雅黑 Light" panose="020B0502040204020203" charset="-122"/>
                </a:rPr>
                <a:t>案例：</a:t>
              </a:r>
              <a:r>
                <a:rPr lang="zh-CN" altLang="en-US" sz="2400" b="1" dirty="0" smtClean="0">
                  <a:solidFill>
                    <a:schemeClr val="tx1">
                      <a:lumMod val="95000"/>
                      <a:lumOff val="5000"/>
                    </a:schemeClr>
                  </a:solidFill>
                  <a:sym typeface="+mn-ea"/>
                </a:rPr>
                <a:t> </a:t>
              </a:r>
              <a:r>
                <a:rPr sz="2400">
                  <a:sym typeface="+mn-ea"/>
                </a:rPr>
                <a:t>“HAMBURG BRIDGE”轮和“ORIENTAL SUNRISE”轮碰撞案</a:t>
              </a:r>
              <a:endParaRPr sz="2400">
                <a:sym typeface="+mn-ea"/>
              </a:endParaRPr>
            </a:p>
            <a:p>
              <a:endParaRPr lang="en-GB" sz="2400" dirty="0">
                <a:solidFill>
                  <a:schemeClr val="tx1">
                    <a:lumMod val="95000"/>
                    <a:lumOff val="5000"/>
                  </a:schemeClr>
                </a:solidFill>
                <a:latin typeface="微软雅黑 Light" panose="020B0502040204020203" charset="-122"/>
                <a:ea typeface="微软雅黑 Light" panose="020B0502040204020203" charset="-122"/>
                <a:cs typeface="微软雅黑 Light" panose="020B0502040204020203" charset="-122"/>
              </a:endParaRPr>
            </a:p>
          </p:txBody>
        </p:sp>
        <p:sp>
          <p:nvSpPr>
            <p:cNvPr id="104" name="Rectangle 103"/>
            <p:cNvSpPr/>
            <p:nvPr/>
          </p:nvSpPr>
          <p:spPr>
            <a:xfrm>
              <a:off x="8524280" y="2294594"/>
              <a:ext cx="4513425" cy="350201"/>
            </a:xfrm>
            <a:prstGeom prst="rect">
              <a:avLst/>
            </a:prstGeom>
          </p:spPr>
          <p:txBody>
            <a:bodyPr wrap="square">
              <a:spAutoFit/>
            </a:bodyPr>
            <a:p>
              <a:endParaRPr lang="en-GB" dirty="0">
                <a:solidFill>
                  <a:schemeClr val="bg2"/>
                </a:solidFill>
              </a:endParaRPr>
            </a:p>
          </p:txBody>
        </p:sp>
      </p:grpSp>
      <p:sp>
        <p:nvSpPr>
          <p:cNvPr id="114" name="Freeform 52"/>
          <p:cNvSpPr>
            <a:spLocks noEditPoints="1"/>
          </p:cNvSpPr>
          <p:nvPr/>
        </p:nvSpPr>
        <p:spPr bwMode="auto">
          <a:xfrm>
            <a:off x="608965" y="5502275"/>
            <a:ext cx="624840" cy="666115"/>
          </a:xfrm>
          <a:custGeom>
            <a:avLst/>
            <a:gdLst>
              <a:gd name="T0" fmla="*/ 173 w 346"/>
              <a:gd name="T1" fmla="*/ 324 h 346"/>
              <a:gd name="T2" fmla="*/ 201 w 346"/>
              <a:gd name="T3" fmla="*/ 321 h 346"/>
              <a:gd name="T4" fmla="*/ 211 w 346"/>
              <a:gd name="T5" fmla="*/ 345 h 346"/>
              <a:gd name="T6" fmla="*/ 271 w 346"/>
              <a:gd name="T7" fmla="*/ 320 h 346"/>
              <a:gd name="T8" fmla="*/ 260 w 346"/>
              <a:gd name="T9" fmla="*/ 296 h 346"/>
              <a:gd name="T10" fmla="*/ 298 w 346"/>
              <a:gd name="T11" fmla="*/ 258 h 346"/>
              <a:gd name="T12" fmla="*/ 322 w 346"/>
              <a:gd name="T13" fmla="*/ 268 h 346"/>
              <a:gd name="T14" fmla="*/ 346 w 346"/>
              <a:gd name="T15" fmla="*/ 208 h 346"/>
              <a:gd name="T16" fmla="*/ 322 w 346"/>
              <a:gd name="T17" fmla="*/ 198 h 346"/>
              <a:gd name="T18" fmla="*/ 321 w 346"/>
              <a:gd name="T19" fmla="*/ 145 h 346"/>
              <a:gd name="T20" fmla="*/ 345 w 346"/>
              <a:gd name="T21" fmla="*/ 135 h 346"/>
              <a:gd name="T22" fmla="*/ 320 w 346"/>
              <a:gd name="T23" fmla="*/ 75 h 346"/>
              <a:gd name="T24" fmla="*/ 296 w 346"/>
              <a:gd name="T25" fmla="*/ 85 h 346"/>
              <a:gd name="T26" fmla="*/ 258 w 346"/>
              <a:gd name="T27" fmla="*/ 48 h 346"/>
              <a:gd name="T28" fmla="*/ 268 w 346"/>
              <a:gd name="T29" fmla="*/ 24 h 346"/>
              <a:gd name="T30" fmla="*/ 208 w 346"/>
              <a:gd name="T31" fmla="*/ 0 h 346"/>
              <a:gd name="T32" fmla="*/ 198 w 346"/>
              <a:gd name="T33" fmla="*/ 24 h 346"/>
              <a:gd name="T34" fmla="*/ 173 w 346"/>
              <a:gd name="T35" fmla="*/ 22 h 346"/>
              <a:gd name="T36" fmla="*/ 173 w 346"/>
              <a:gd name="T37" fmla="*/ 45 h 346"/>
              <a:gd name="T38" fmla="*/ 291 w 346"/>
              <a:gd name="T39" fmla="*/ 123 h 346"/>
              <a:gd name="T40" fmla="*/ 223 w 346"/>
              <a:gd name="T41" fmla="*/ 291 h 346"/>
              <a:gd name="T42" fmla="*/ 173 w 346"/>
              <a:gd name="T43" fmla="*/ 301 h 346"/>
              <a:gd name="T44" fmla="*/ 173 w 346"/>
              <a:gd name="T45" fmla="*/ 301 h 346"/>
              <a:gd name="T46" fmla="*/ 173 w 346"/>
              <a:gd name="T47" fmla="*/ 324 h 346"/>
              <a:gd name="T48" fmla="*/ 25 w 346"/>
              <a:gd name="T49" fmla="*/ 201 h 346"/>
              <a:gd name="T50" fmla="*/ 0 w 346"/>
              <a:gd name="T51" fmla="*/ 211 h 346"/>
              <a:gd name="T52" fmla="*/ 26 w 346"/>
              <a:gd name="T53" fmla="*/ 271 h 346"/>
              <a:gd name="T54" fmla="*/ 50 w 346"/>
              <a:gd name="T55" fmla="*/ 261 h 346"/>
              <a:gd name="T56" fmla="*/ 88 w 346"/>
              <a:gd name="T57" fmla="*/ 298 h 346"/>
              <a:gd name="T58" fmla="*/ 78 w 346"/>
              <a:gd name="T59" fmla="*/ 322 h 346"/>
              <a:gd name="T60" fmla="*/ 138 w 346"/>
              <a:gd name="T61" fmla="*/ 346 h 346"/>
              <a:gd name="T62" fmla="*/ 148 w 346"/>
              <a:gd name="T63" fmla="*/ 322 h 346"/>
              <a:gd name="T64" fmla="*/ 173 w 346"/>
              <a:gd name="T65" fmla="*/ 324 h 346"/>
              <a:gd name="T66" fmla="*/ 173 w 346"/>
              <a:gd name="T67" fmla="*/ 301 h 346"/>
              <a:gd name="T68" fmla="*/ 55 w 346"/>
              <a:gd name="T69" fmla="*/ 223 h 346"/>
              <a:gd name="T70" fmla="*/ 123 w 346"/>
              <a:gd name="T71" fmla="*/ 55 h 346"/>
              <a:gd name="T72" fmla="*/ 123 w 346"/>
              <a:gd name="T73" fmla="*/ 55 h 346"/>
              <a:gd name="T74" fmla="*/ 173 w 346"/>
              <a:gd name="T75" fmla="*/ 45 h 346"/>
              <a:gd name="T76" fmla="*/ 173 w 346"/>
              <a:gd name="T77" fmla="*/ 45 h 346"/>
              <a:gd name="T78" fmla="*/ 173 w 346"/>
              <a:gd name="T79" fmla="*/ 22 h 346"/>
              <a:gd name="T80" fmla="*/ 145 w 346"/>
              <a:gd name="T81" fmla="*/ 25 h 346"/>
              <a:gd name="T82" fmla="*/ 135 w 346"/>
              <a:gd name="T83" fmla="*/ 1 h 346"/>
              <a:gd name="T84" fmla="*/ 75 w 346"/>
              <a:gd name="T85" fmla="*/ 26 h 346"/>
              <a:gd name="T86" fmla="*/ 85 w 346"/>
              <a:gd name="T87" fmla="*/ 50 h 346"/>
              <a:gd name="T88" fmla="*/ 48 w 346"/>
              <a:gd name="T89" fmla="*/ 88 h 346"/>
              <a:gd name="T90" fmla="*/ 24 w 346"/>
              <a:gd name="T91" fmla="*/ 78 h 346"/>
              <a:gd name="T92" fmla="*/ 0 w 346"/>
              <a:gd name="T93" fmla="*/ 138 h 346"/>
              <a:gd name="T94" fmla="*/ 24 w 346"/>
              <a:gd name="T95" fmla="*/ 148 h 346"/>
              <a:gd name="T96" fmla="*/ 25 w 346"/>
              <a:gd name="T97" fmla="*/ 20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6" h="346">
                <a:moveTo>
                  <a:pt x="173" y="324"/>
                </a:moveTo>
                <a:cubicBezTo>
                  <a:pt x="182" y="324"/>
                  <a:pt x="192" y="323"/>
                  <a:pt x="201" y="321"/>
                </a:cubicBezTo>
                <a:cubicBezTo>
                  <a:pt x="211" y="345"/>
                  <a:pt x="211" y="345"/>
                  <a:pt x="211" y="345"/>
                </a:cubicBezTo>
                <a:cubicBezTo>
                  <a:pt x="271" y="320"/>
                  <a:pt x="271" y="320"/>
                  <a:pt x="271" y="320"/>
                </a:cubicBezTo>
                <a:cubicBezTo>
                  <a:pt x="260" y="296"/>
                  <a:pt x="260" y="296"/>
                  <a:pt x="260" y="296"/>
                </a:cubicBezTo>
                <a:cubicBezTo>
                  <a:pt x="275" y="286"/>
                  <a:pt x="287" y="273"/>
                  <a:pt x="298" y="258"/>
                </a:cubicBezTo>
                <a:cubicBezTo>
                  <a:pt x="322" y="268"/>
                  <a:pt x="322" y="268"/>
                  <a:pt x="322" y="268"/>
                </a:cubicBezTo>
                <a:cubicBezTo>
                  <a:pt x="346" y="208"/>
                  <a:pt x="346" y="208"/>
                  <a:pt x="346" y="208"/>
                </a:cubicBezTo>
                <a:cubicBezTo>
                  <a:pt x="322" y="198"/>
                  <a:pt x="322" y="198"/>
                  <a:pt x="322" y="198"/>
                </a:cubicBezTo>
                <a:cubicBezTo>
                  <a:pt x="325" y="180"/>
                  <a:pt x="324" y="163"/>
                  <a:pt x="321" y="145"/>
                </a:cubicBezTo>
                <a:cubicBezTo>
                  <a:pt x="345" y="135"/>
                  <a:pt x="345" y="135"/>
                  <a:pt x="345" y="135"/>
                </a:cubicBezTo>
                <a:cubicBezTo>
                  <a:pt x="320" y="75"/>
                  <a:pt x="320" y="75"/>
                  <a:pt x="320" y="75"/>
                </a:cubicBezTo>
                <a:cubicBezTo>
                  <a:pt x="296" y="85"/>
                  <a:pt x="296" y="85"/>
                  <a:pt x="296" y="85"/>
                </a:cubicBezTo>
                <a:cubicBezTo>
                  <a:pt x="285" y="71"/>
                  <a:pt x="273" y="58"/>
                  <a:pt x="258" y="48"/>
                </a:cubicBezTo>
                <a:cubicBezTo>
                  <a:pt x="268" y="24"/>
                  <a:pt x="268" y="24"/>
                  <a:pt x="268" y="24"/>
                </a:cubicBezTo>
                <a:cubicBezTo>
                  <a:pt x="208" y="0"/>
                  <a:pt x="208" y="0"/>
                  <a:pt x="208" y="0"/>
                </a:cubicBezTo>
                <a:cubicBezTo>
                  <a:pt x="198" y="24"/>
                  <a:pt x="198" y="24"/>
                  <a:pt x="198" y="24"/>
                </a:cubicBezTo>
                <a:cubicBezTo>
                  <a:pt x="190" y="23"/>
                  <a:pt x="181" y="22"/>
                  <a:pt x="173" y="22"/>
                </a:cubicBezTo>
                <a:cubicBezTo>
                  <a:pt x="173" y="45"/>
                  <a:pt x="173" y="45"/>
                  <a:pt x="173" y="45"/>
                </a:cubicBezTo>
                <a:cubicBezTo>
                  <a:pt x="224" y="45"/>
                  <a:pt x="271" y="75"/>
                  <a:pt x="291" y="123"/>
                </a:cubicBezTo>
                <a:cubicBezTo>
                  <a:pt x="318" y="188"/>
                  <a:pt x="288" y="263"/>
                  <a:pt x="223" y="291"/>
                </a:cubicBezTo>
                <a:cubicBezTo>
                  <a:pt x="207" y="298"/>
                  <a:pt x="190" y="301"/>
                  <a:pt x="173" y="301"/>
                </a:cubicBezTo>
                <a:cubicBezTo>
                  <a:pt x="173" y="301"/>
                  <a:pt x="173" y="301"/>
                  <a:pt x="173" y="301"/>
                </a:cubicBezTo>
                <a:lnTo>
                  <a:pt x="173" y="324"/>
                </a:lnTo>
                <a:close/>
                <a:moveTo>
                  <a:pt x="25" y="201"/>
                </a:moveTo>
                <a:cubicBezTo>
                  <a:pt x="0" y="211"/>
                  <a:pt x="0" y="211"/>
                  <a:pt x="0" y="211"/>
                </a:cubicBezTo>
                <a:cubicBezTo>
                  <a:pt x="26" y="271"/>
                  <a:pt x="26" y="271"/>
                  <a:pt x="26" y="271"/>
                </a:cubicBezTo>
                <a:cubicBezTo>
                  <a:pt x="50" y="261"/>
                  <a:pt x="50" y="261"/>
                  <a:pt x="50" y="261"/>
                </a:cubicBezTo>
                <a:cubicBezTo>
                  <a:pt x="60" y="275"/>
                  <a:pt x="73" y="288"/>
                  <a:pt x="88" y="298"/>
                </a:cubicBezTo>
                <a:cubicBezTo>
                  <a:pt x="78" y="322"/>
                  <a:pt x="78" y="322"/>
                  <a:pt x="78" y="322"/>
                </a:cubicBezTo>
                <a:cubicBezTo>
                  <a:pt x="138" y="346"/>
                  <a:pt x="138" y="346"/>
                  <a:pt x="138" y="346"/>
                </a:cubicBezTo>
                <a:cubicBezTo>
                  <a:pt x="148" y="322"/>
                  <a:pt x="148" y="322"/>
                  <a:pt x="148" y="322"/>
                </a:cubicBezTo>
                <a:cubicBezTo>
                  <a:pt x="156" y="323"/>
                  <a:pt x="164" y="324"/>
                  <a:pt x="173" y="324"/>
                </a:cubicBezTo>
                <a:cubicBezTo>
                  <a:pt x="173" y="301"/>
                  <a:pt x="173" y="301"/>
                  <a:pt x="173" y="301"/>
                </a:cubicBezTo>
                <a:cubicBezTo>
                  <a:pt x="121" y="301"/>
                  <a:pt x="75" y="271"/>
                  <a:pt x="55" y="223"/>
                </a:cubicBezTo>
                <a:cubicBezTo>
                  <a:pt x="27" y="158"/>
                  <a:pt x="58" y="83"/>
                  <a:pt x="123" y="55"/>
                </a:cubicBezTo>
                <a:cubicBezTo>
                  <a:pt x="123" y="55"/>
                  <a:pt x="123" y="55"/>
                  <a:pt x="123" y="55"/>
                </a:cubicBezTo>
                <a:cubicBezTo>
                  <a:pt x="139" y="48"/>
                  <a:pt x="155" y="45"/>
                  <a:pt x="173" y="45"/>
                </a:cubicBezTo>
                <a:cubicBezTo>
                  <a:pt x="173" y="45"/>
                  <a:pt x="173" y="45"/>
                  <a:pt x="173" y="45"/>
                </a:cubicBezTo>
                <a:cubicBezTo>
                  <a:pt x="173" y="22"/>
                  <a:pt x="173" y="22"/>
                  <a:pt x="173" y="22"/>
                </a:cubicBezTo>
                <a:cubicBezTo>
                  <a:pt x="163" y="22"/>
                  <a:pt x="154" y="23"/>
                  <a:pt x="145" y="25"/>
                </a:cubicBezTo>
                <a:cubicBezTo>
                  <a:pt x="135" y="1"/>
                  <a:pt x="135" y="1"/>
                  <a:pt x="135" y="1"/>
                </a:cubicBezTo>
                <a:cubicBezTo>
                  <a:pt x="75" y="26"/>
                  <a:pt x="75" y="26"/>
                  <a:pt x="75" y="26"/>
                </a:cubicBezTo>
                <a:cubicBezTo>
                  <a:pt x="85" y="50"/>
                  <a:pt x="85" y="50"/>
                  <a:pt x="85" y="50"/>
                </a:cubicBezTo>
                <a:cubicBezTo>
                  <a:pt x="71" y="60"/>
                  <a:pt x="58" y="73"/>
                  <a:pt x="48" y="88"/>
                </a:cubicBezTo>
                <a:cubicBezTo>
                  <a:pt x="24" y="78"/>
                  <a:pt x="24" y="78"/>
                  <a:pt x="24" y="78"/>
                </a:cubicBezTo>
                <a:cubicBezTo>
                  <a:pt x="0" y="138"/>
                  <a:pt x="0" y="138"/>
                  <a:pt x="0" y="138"/>
                </a:cubicBezTo>
                <a:cubicBezTo>
                  <a:pt x="24" y="148"/>
                  <a:pt x="24" y="148"/>
                  <a:pt x="24" y="148"/>
                </a:cubicBezTo>
                <a:cubicBezTo>
                  <a:pt x="21" y="166"/>
                  <a:pt x="21" y="183"/>
                  <a:pt x="25" y="201"/>
                </a:cubicBezTo>
                <a:close/>
              </a:path>
            </a:pathLst>
          </a:custGeom>
          <a:solidFill>
            <a:schemeClr val="accent1"/>
          </a:solidFill>
          <a:ln>
            <a:noFill/>
          </a:ln>
        </p:spPr>
        <p:txBody>
          <a:bodyPr vert="horz" wrap="square" lIns="96435" tIns="48218" rIns="96435" bIns="48218" numCol="1" anchor="t" anchorCtr="0" compatLnSpc="1"/>
          <a:p>
            <a:endParaRPr lang="en-US">
              <a:solidFill>
                <a:schemeClr val="bg2"/>
              </a:solidFill>
            </a:endParaRPr>
          </a:p>
        </p:txBody>
      </p:sp>
      <p:sp>
        <p:nvSpPr>
          <p:cNvPr id="130" name="AutoShape 149"/>
          <p:cNvSpPr/>
          <p:nvPr/>
        </p:nvSpPr>
        <p:spPr bwMode="auto">
          <a:xfrm>
            <a:off x="764540" y="5709920"/>
            <a:ext cx="316865" cy="2432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chemeClr val="accent1"/>
          </a:solidFill>
          <a:ln>
            <a:noFill/>
          </a:ln>
          <a:effectLst/>
        </p:spPr>
        <p:txBody>
          <a:bodyPr lIns="20091" tIns="20091" rIns="20091" bIns="20091" anchor="ctr"/>
          <a:p>
            <a:pPr algn="ctr" defTabSz="241300" hangingPunct="0"/>
            <a:endParaRPr lang="en-US" sz="1580">
              <a:solidFill>
                <a:schemeClr val="bg2"/>
              </a:solidFill>
              <a:effectLst>
                <a:outerShdw blurRad="38100" dist="38100" dir="2700000" algn="tl">
                  <a:srgbClr val="000000"/>
                </a:outerShdw>
              </a:effectLst>
              <a:latin typeface="Gill Sans" charset="0"/>
              <a:sym typeface="Gill Sans" charset="0"/>
            </a:endParaRPr>
          </a:p>
        </p:txBody>
      </p:sp>
      <p:pic>
        <p:nvPicPr>
          <p:cNvPr id="13317" name="Picture 4" descr="http://img12.3lian.com/gaoqing02/02/59/51.jpg"/>
          <p:cNvPicPr>
            <a:picLocks noChangeAspect="1"/>
          </p:cNvPicPr>
          <p:nvPr/>
        </p:nvPicPr>
        <p:blipFill>
          <a:blip r:embed="rId2"/>
          <a:srcRect l="27864" r="29411"/>
          <a:stretch>
            <a:fillRect/>
          </a:stretch>
        </p:blipFill>
        <p:spPr>
          <a:xfrm>
            <a:off x="9984105" y="4088130"/>
            <a:ext cx="1941830" cy="2663190"/>
          </a:xfrm>
          <a:prstGeom prst="rect">
            <a:avLst/>
          </a:prstGeom>
          <a:noFill/>
          <a:ln w="9525">
            <a:noFill/>
          </a:ln>
        </p:spPr>
      </p:pic>
      <p:sp>
        <p:nvSpPr>
          <p:cNvPr id="16" name="文本框 15"/>
          <p:cNvSpPr txBox="1"/>
          <p:nvPr/>
        </p:nvSpPr>
        <p:spPr>
          <a:xfrm>
            <a:off x="9004935" y="2541270"/>
            <a:ext cx="2804160" cy="460375"/>
          </a:xfrm>
          <a:prstGeom prst="rect">
            <a:avLst/>
          </a:prstGeom>
          <a:noFill/>
        </p:spPr>
        <p:txBody>
          <a:bodyPr wrap="square" rtlCol="0">
            <a:spAutoFit/>
          </a:bodyPr>
          <a:p>
            <a:endParaRPr lang="zh-CN" altLang="en-US" sz="2400"/>
          </a:p>
        </p:txBody>
      </p:sp>
      <p:sp>
        <p:nvSpPr>
          <p:cNvPr id="3" name="圆角矩形标注 2"/>
          <p:cNvSpPr/>
          <p:nvPr/>
        </p:nvSpPr>
        <p:spPr>
          <a:xfrm>
            <a:off x="8173720" y="2214880"/>
            <a:ext cx="3270250" cy="1873250"/>
          </a:xfrm>
          <a:prstGeom prst="wedgeRoundRectCallout">
            <a:avLst>
              <a:gd name="adj1" fmla="val -7064"/>
              <a:gd name="adj2" fmla="val 64778"/>
              <a:gd name="adj3" fmla="val 16667"/>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6" name="文本框 5"/>
          <p:cNvSpPr txBox="1"/>
          <p:nvPr/>
        </p:nvSpPr>
        <p:spPr>
          <a:xfrm>
            <a:off x="8475345" y="2448560"/>
            <a:ext cx="2857500" cy="1198880"/>
          </a:xfrm>
          <a:prstGeom prst="rect">
            <a:avLst/>
          </a:prstGeom>
          <a:noFill/>
        </p:spPr>
        <p:txBody>
          <a:bodyPr wrap="square" rtlCol="0">
            <a:spAutoFit/>
          </a:bodyPr>
          <a:p>
            <a:r>
              <a:rPr lang="zh-CN" altLang="en-US" sz="2400">
                <a:sym typeface="+mn-ea"/>
              </a:rPr>
              <a:t>污染源为有毒有害物质的，能否直诉</a:t>
            </a:r>
            <a:r>
              <a:rPr lang="zh-CN" altLang="en-US" sz="2400" dirty="0">
                <a:latin typeface="微软雅黑" panose="020B0503020204020204" pitchFamily="34" charset="-122"/>
                <a:sym typeface="+mn-ea"/>
              </a:rPr>
              <a:t>保险人</a:t>
            </a:r>
            <a:r>
              <a:rPr lang="en-US" altLang="zh-CN" sz="2400" dirty="0">
                <a:latin typeface="微软雅黑" panose="020B0503020204020204" pitchFamily="34" charset="-122"/>
                <a:sym typeface="+mn-ea"/>
              </a:rPr>
              <a:t>/</a:t>
            </a:r>
            <a:r>
              <a:rPr lang="zh-CN" altLang="en-US" sz="2400" dirty="0">
                <a:latin typeface="微软雅黑" panose="020B0503020204020204" pitchFamily="34" charset="-122"/>
                <a:sym typeface="+mn-ea"/>
              </a:rPr>
              <a:t>财务保证人？</a:t>
            </a:r>
            <a:endParaRPr lang="zh-CN" altLang="en-US" sz="2400"/>
          </a:p>
        </p:txBody>
      </p:sp>
    </p:spTree>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72795" y="473075"/>
            <a:ext cx="9190355" cy="521970"/>
          </a:xfrm>
          <a:prstGeom prst="rect">
            <a:avLst/>
          </a:prstGeom>
          <a:noFill/>
        </p:spPr>
        <p:txBody>
          <a:bodyPr wrap="square" rtlCol="0">
            <a:spAutoFit/>
          </a:bodyPr>
          <a:lstStyle/>
          <a:p>
            <a:r>
              <a:rPr lang="zh-CN" altLang="en-US" sz="2800" b="1" dirty="0">
                <a:latin typeface="微软雅黑" panose="020B0503020204020204" pitchFamily="34" charset="-122"/>
              </a:rPr>
              <a:t>建议漏油船与非漏油船向污染受害方承担连带赔偿责任</a:t>
            </a:r>
            <a:endParaRPr lang="zh-CN" altLang="en-US" sz="2800" b="1" dirty="0">
              <a:latin typeface="微软雅黑" panose="020B0503020204020204" pitchFamily="34" charset="-122"/>
            </a:endParaRPr>
          </a:p>
        </p:txBody>
      </p:sp>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grpSp>
        <p:nvGrpSpPr>
          <p:cNvPr id="2" name="组合 1"/>
          <p:cNvGrpSpPr/>
          <p:nvPr/>
        </p:nvGrpSpPr>
        <p:grpSpPr>
          <a:xfrm>
            <a:off x="721995" y="1476774"/>
            <a:ext cx="10814504" cy="461665"/>
            <a:chOff x="695325" y="1013859"/>
            <a:chExt cx="10814504" cy="461665"/>
          </a:xfrm>
        </p:grpSpPr>
        <p:sp>
          <p:nvSpPr>
            <p:cNvPr id="7" name="矩形 6"/>
            <p:cNvSpPr/>
            <p:nvPr/>
          </p:nvSpPr>
          <p:spPr>
            <a:xfrm>
              <a:off x="695325" y="1013859"/>
              <a:ext cx="1402080" cy="460375"/>
            </a:xfrm>
            <a:prstGeom prst="rect">
              <a:avLst/>
            </a:prstGeom>
            <a:solidFill>
              <a:schemeClr val="accent1"/>
            </a:solidFill>
          </p:spPr>
          <p:txBody>
            <a:bodyPr wrap="none">
              <a:spAutoFit/>
            </a:bodyPr>
            <a:p>
              <a:r>
                <a:rPr lang="zh-CN" altLang="en-US" sz="2400" b="1" dirty="0">
                  <a:solidFill>
                    <a:schemeClr val="bg1"/>
                  </a:solidFill>
                </a:rPr>
                <a:t>法律依据</a:t>
              </a:r>
              <a:endParaRPr lang="zh-CN" altLang="en-US" sz="2400" b="1" dirty="0">
                <a:solidFill>
                  <a:schemeClr val="bg1"/>
                </a:solidFill>
              </a:endParaRPr>
            </a:p>
          </p:txBody>
        </p:sp>
        <p:cxnSp>
          <p:nvCxnSpPr>
            <p:cNvPr id="3" name="直接连接符 2"/>
            <p:cNvCxnSpPr/>
            <p:nvPr/>
          </p:nvCxnSpPr>
          <p:spPr>
            <a:xfrm>
              <a:off x="695325" y="1475524"/>
              <a:ext cx="1081450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721995" y="1938439"/>
            <a:ext cx="10801350" cy="1014730"/>
          </a:xfrm>
          <a:prstGeom prst="rect">
            <a:avLst/>
          </a:prstGeom>
        </p:spPr>
        <p:txBody>
          <a:bodyPr wrap="square">
            <a:spAutoFit/>
          </a:bodyPr>
          <a:p>
            <a:pPr marL="285750" indent="-285750">
              <a:lnSpc>
                <a:spcPct val="125000"/>
              </a:lnSpc>
              <a:buFont typeface="Wingdings" panose="05000000000000000000" pitchFamily="2" charset="2"/>
              <a:buChar char="n"/>
            </a:pPr>
            <a:r>
              <a:rPr lang="zh-CN" altLang="en-US" sz="2400" dirty="0">
                <a:latin typeface="+mn-ea"/>
              </a:rPr>
              <a:t>《民法通则》第一百三十条规定“二人以上共同侵权造成他人损害的，应当承担连带责任”</a:t>
            </a:r>
            <a:endParaRPr lang="zh-CN" altLang="en-US" sz="2400" dirty="0">
              <a:latin typeface="+mn-ea"/>
            </a:endParaRPr>
          </a:p>
        </p:txBody>
      </p:sp>
      <p:sp>
        <p:nvSpPr>
          <p:cNvPr id="10" name="矩形 9"/>
          <p:cNvSpPr/>
          <p:nvPr/>
        </p:nvSpPr>
        <p:spPr>
          <a:xfrm>
            <a:off x="772795" y="3615474"/>
            <a:ext cx="10801350" cy="1938020"/>
          </a:xfrm>
          <a:prstGeom prst="rect">
            <a:avLst/>
          </a:prstGeom>
        </p:spPr>
        <p:txBody>
          <a:bodyPr wrap="square">
            <a:spAutoFit/>
          </a:bodyPr>
          <a:p>
            <a:pPr marL="285750" indent="-285750">
              <a:lnSpc>
                <a:spcPct val="125000"/>
              </a:lnSpc>
              <a:buFont typeface="Wingdings" panose="05000000000000000000" pitchFamily="2" charset="2"/>
              <a:buChar char="n"/>
            </a:pPr>
            <a:r>
              <a:rPr lang="zh-CN" altLang="en-US" sz="2400" dirty="0">
                <a:latin typeface="+mn-ea"/>
              </a:rPr>
              <a:t>《最高人民法院公布第二次全国涉外商事海事审判工作会议纪要》第149条第二款规定：“对于不受1992年油污公约调整的油污损害赔偿纠纷，因船舶碰撞造成油污损害的，由碰撞船舶所有人承担连带赔偿责任，但不影响油污损害赔偿责任人之间的追偿”</a:t>
            </a:r>
            <a:endParaRPr lang="zh-CN" altLang="en-US" sz="2400" dirty="0">
              <a:latin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3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3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804545" y="281940"/>
            <a:ext cx="9190355" cy="521970"/>
          </a:xfrm>
          <a:prstGeom prst="rect">
            <a:avLst/>
          </a:prstGeom>
          <a:noFill/>
        </p:spPr>
        <p:txBody>
          <a:bodyPr wrap="square" rtlCol="0">
            <a:spAutoFit/>
          </a:bodyPr>
          <a:lstStyle/>
          <a:p>
            <a:r>
              <a:rPr lang="zh-CN" altLang="en-US" sz="2800" b="1" dirty="0">
                <a:latin typeface="微软雅黑" panose="020B0503020204020204" pitchFamily="34" charset="-122"/>
              </a:rPr>
              <a:t>理解误区</a:t>
            </a:r>
            <a:endParaRPr lang="zh-CN" altLang="en-US" sz="2800" b="1" dirty="0">
              <a:latin typeface="微软雅黑" panose="020B0503020204020204" pitchFamily="34" charset="-122"/>
            </a:endParaRPr>
          </a:p>
        </p:txBody>
      </p:sp>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sp>
        <p:nvSpPr>
          <p:cNvPr id="2" name="文本框 1"/>
          <p:cNvSpPr txBox="1"/>
          <p:nvPr/>
        </p:nvSpPr>
        <p:spPr>
          <a:xfrm>
            <a:off x="315595" y="899795"/>
            <a:ext cx="7607300" cy="5969635"/>
          </a:xfrm>
          <a:prstGeom prst="rect">
            <a:avLst/>
          </a:prstGeom>
          <a:noFill/>
        </p:spPr>
        <p:txBody>
          <a:bodyPr wrap="square" rtlCol="0" anchor="t">
            <a:spAutoFit/>
          </a:bodyPr>
          <a:p>
            <a:r>
              <a:rPr lang="en-US" altLang="zh-CN" sz="2400" dirty="0">
                <a:latin typeface="+mn-ea"/>
                <a:sym typeface="+mn-ea"/>
              </a:rPr>
              <a:t>    </a:t>
            </a:r>
            <a:r>
              <a:rPr lang="zh-CN" altLang="en-US" sz="2400" dirty="0">
                <a:latin typeface="+mn-ea"/>
                <a:sym typeface="+mn-ea"/>
              </a:rPr>
              <a:t>《</a:t>
            </a:r>
            <a:r>
              <a:rPr lang="en-US" altLang="zh-CN" sz="2400" dirty="0">
                <a:latin typeface="+mn-ea"/>
                <a:sym typeface="+mn-ea"/>
              </a:rPr>
              <a:t>2001</a:t>
            </a:r>
            <a:r>
              <a:rPr lang="zh-CN" altLang="en-US" sz="2400" dirty="0">
                <a:latin typeface="+mn-ea"/>
                <a:sym typeface="+mn-ea"/>
              </a:rPr>
              <a:t>年国际燃油污染损害民事责任公约》（《</a:t>
            </a:r>
            <a:r>
              <a:rPr lang="zh-CN" altLang="en-US" sz="2400" dirty="0">
                <a:latin typeface="+mn-ea"/>
                <a:sym typeface="+mn-ea"/>
              </a:rPr>
              <a:t>燃油公约</a:t>
            </a:r>
            <a:r>
              <a:rPr lang="zh-CN" altLang="en-US" sz="2400" dirty="0">
                <a:latin typeface="+mn-ea"/>
                <a:sym typeface="+mn-ea"/>
              </a:rPr>
              <a:t>》）</a:t>
            </a:r>
            <a:endParaRPr lang="zh-CN" altLang="en-US" sz="2400" dirty="0">
              <a:latin typeface="+mn-ea"/>
              <a:sym typeface="+mn-ea"/>
            </a:endParaRPr>
          </a:p>
          <a:p>
            <a:r>
              <a:rPr lang="zh-CN" altLang="en-US" sz="2800" dirty="0">
                <a:latin typeface="+mn-ea"/>
                <a:sym typeface="+mn-ea"/>
              </a:rPr>
              <a:t> </a:t>
            </a:r>
            <a:r>
              <a:rPr lang="zh-CN" altLang="en-US" dirty="0">
                <a:latin typeface="+mn-ea"/>
                <a:sym typeface="+mn-ea"/>
              </a:rPr>
              <a:t>《燃油公约》第三条第一款规定：除第三和四款规定外，事故发生时的船舶所有人应对由船上或源自船舶的任何燃油造成的污染损害负责，但如某一事故系由具有同一起源的系列事件构成，则该责任应由从此系列事件的首次事件发生时的船舶所有人承担责任。</a:t>
            </a:r>
            <a:endParaRPr lang="zh-CN" altLang="en-US" dirty="0">
              <a:latin typeface="+mn-ea"/>
              <a:sym typeface="+mn-ea"/>
            </a:endParaRPr>
          </a:p>
          <a:p>
            <a:endParaRPr lang="zh-CN" altLang="en-US" dirty="0">
              <a:latin typeface="+mn-ea"/>
              <a:sym typeface="+mn-ea"/>
            </a:endParaRPr>
          </a:p>
          <a:p>
            <a:r>
              <a:rPr lang="zh-CN" altLang="en-US" sz="2400" dirty="0">
                <a:latin typeface="+mn-ea"/>
                <a:sym typeface="+mn-ea"/>
              </a:rPr>
              <a:t>   《</a:t>
            </a:r>
            <a:r>
              <a:rPr lang="en-US" altLang="zh-CN" sz="2400" dirty="0">
                <a:latin typeface="+mn-ea"/>
                <a:sym typeface="+mn-ea"/>
              </a:rPr>
              <a:t>1992</a:t>
            </a:r>
            <a:r>
              <a:rPr lang="zh-CN" altLang="en-US" sz="2400" dirty="0">
                <a:latin typeface="+mn-ea"/>
                <a:sym typeface="+mn-ea"/>
              </a:rPr>
              <a:t>年国际油污损害民事责任公约》（《油污公约》）</a:t>
            </a:r>
            <a:endParaRPr lang="zh-CN" altLang="en-US" sz="2400" dirty="0">
              <a:latin typeface="+mn-ea"/>
              <a:sym typeface="+mn-ea"/>
            </a:endParaRPr>
          </a:p>
          <a:p>
            <a:r>
              <a:rPr lang="zh-CN" altLang="en-US" dirty="0">
                <a:latin typeface="+mn-ea"/>
                <a:sym typeface="+mn-ea"/>
              </a:rPr>
              <a:t>《油污公约》第三条第一款规定：除本条第2款和第3款另有规定外，在事件发生时，或如该事件包括一系列事故，则在其第一次事故发生时，船舶所有人应对该船因此事件所造成的任何污染损害负责赔偿。</a:t>
            </a:r>
            <a:endParaRPr lang="zh-CN" altLang="en-US" dirty="0">
              <a:latin typeface="+mn-ea"/>
              <a:sym typeface="+mn-ea"/>
            </a:endParaRPr>
          </a:p>
          <a:p>
            <a:endParaRPr lang="zh-CN" altLang="en-US" sz="2800">
              <a:sym typeface="+mn-ea"/>
            </a:endParaRPr>
          </a:p>
          <a:p>
            <a:r>
              <a:rPr lang="zh-CN" altLang="en-US" sz="2400">
                <a:sym typeface="+mn-ea"/>
              </a:rPr>
              <a:t>  《最高人民法院关于审理船舶油污损害赔偿纠纷案件若干问题的规定》</a:t>
            </a:r>
            <a:endParaRPr lang="zh-CN" altLang="en-US" sz="2400"/>
          </a:p>
          <a:p>
            <a:endParaRPr lang="zh-CN" altLang="en-US" sz="2800"/>
          </a:p>
          <a:p>
            <a:endParaRPr lang="zh-CN" altLang="en-US" sz="2800"/>
          </a:p>
        </p:txBody>
      </p:sp>
      <p:sp>
        <p:nvSpPr>
          <p:cNvPr id="3" name="右箭头 2"/>
          <p:cNvSpPr/>
          <p:nvPr/>
        </p:nvSpPr>
        <p:spPr>
          <a:xfrm>
            <a:off x="7922895" y="3089275"/>
            <a:ext cx="1094740" cy="678180"/>
          </a:xfrm>
          <a:prstGeom prst="rightArrow">
            <a:avLst/>
          </a:prstGeom>
        </p:spPr>
        <p:style>
          <a:lnRef idx="2">
            <a:schemeClr val="dk1"/>
          </a:lnRef>
          <a:fillRef idx="1">
            <a:schemeClr val="lt1"/>
          </a:fillRef>
          <a:effectRef idx="0">
            <a:schemeClr val="dk1"/>
          </a:effectRef>
          <a:fontRef idx="minor">
            <a:schemeClr val="dk1"/>
          </a:fontRef>
        </p:style>
        <p:txBody>
          <a:bodyPr rtlCol="0" anchor="ctr"/>
          <a:p>
            <a:pPr algn="ctr"/>
            <a:endParaRPr lang="zh-CN" altLang="en-US"/>
          </a:p>
        </p:txBody>
      </p:sp>
      <p:sp>
        <p:nvSpPr>
          <p:cNvPr id="7" name="爆炸形 1 6"/>
          <p:cNvSpPr/>
          <p:nvPr/>
        </p:nvSpPr>
        <p:spPr>
          <a:xfrm>
            <a:off x="9303385" y="2287905"/>
            <a:ext cx="2792095" cy="22828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ym typeface="+mn-ea"/>
              </a:rPr>
              <a:t>谁漏油，谁赔偿</a:t>
            </a:r>
            <a:endParaRPr lang="zh-CN" altLang="en-US" sz="3200"/>
          </a:p>
        </p:txBody>
      </p:sp>
      <p:pic>
        <p:nvPicPr>
          <p:cNvPr id="5" name="图片 4"/>
          <p:cNvPicPr>
            <a:picLocks noChangeAspect="1"/>
          </p:cNvPicPr>
          <p:nvPr/>
        </p:nvPicPr>
        <p:blipFill>
          <a:blip r:embed="rId1"/>
          <a:stretch>
            <a:fillRect/>
          </a:stretch>
        </p:blipFill>
        <p:spPr>
          <a:xfrm>
            <a:off x="7555230" y="4690745"/>
            <a:ext cx="3226435" cy="1787525"/>
          </a:xfrm>
          <a:prstGeom prst="rect">
            <a:avLst/>
          </a:prstGeom>
        </p:spPr>
      </p:pic>
      <p:pic>
        <p:nvPicPr>
          <p:cNvPr id="13317" name="Picture 4" descr="http://img12.3lian.com/gaoqing02/02/59/51.jpg"/>
          <p:cNvPicPr>
            <a:picLocks noChangeAspect="1"/>
          </p:cNvPicPr>
          <p:nvPr/>
        </p:nvPicPr>
        <p:blipFill>
          <a:blip r:embed="rId2"/>
          <a:srcRect l="27864" r="29411"/>
          <a:stretch>
            <a:fillRect/>
          </a:stretch>
        </p:blipFill>
        <p:spPr>
          <a:xfrm>
            <a:off x="10669270" y="4669155"/>
            <a:ext cx="1426210" cy="1955800"/>
          </a:xfrm>
          <a:prstGeom prst="rect">
            <a:avLst/>
          </a:prstGeom>
          <a:noFill/>
          <a:ln w="9525">
            <a:noFill/>
          </a:ln>
        </p:spPr>
      </p:pic>
      <p:sp>
        <p:nvSpPr>
          <p:cNvPr id="6" name="椭圆 5"/>
          <p:cNvSpPr/>
          <p:nvPr/>
        </p:nvSpPr>
        <p:spPr>
          <a:xfrm>
            <a:off x="458470" y="1038860"/>
            <a:ext cx="220345" cy="210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458470" y="3323590"/>
            <a:ext cx="220345" cy="210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458470" y="5220335"/>
            <a:ext cx="220345" cy="210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P spid="7" grpId="0" bldLvl="0" animBg="1"/>
      <p:bldP spid="2" grpId="1"/>
      <p:bldP spid="3" grpId="1" animBg="1"/>
      <p:bldP spid="7" grpId="1" animBg="1"/>
      <p:bldP spid="6" grpId="0" bldLvl="0" animBg="1"/>
      <p:bldP spid="6" grpId="1" animBg="1"/>
      <p:bldP spid="8" grpId="0" bldLvl="0" animBg="1"/>
      <p:bldP spid="8" grpId="1" animBg="1"/>
      <p:bldP spid="10" grpId="0" bldLvl="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grpSp>
        <p:nvGrpSpPr>
          <p:cNvPr id="2" name="组合 1"/>
          <p:cNvGrpSpPr/>
          <p:nvPr/>
        </p:nvGrpSpPr>
        <p:grpSpPr>
          <a:xfrm>
            <a:off x="721995" y="1158639"/>
            <a:ext cx="10814504" cy="461665"/>
            <a:chOff x="695325" y="1013859"/>
            <a:chExt cx="10814504" cy="461665"/>
          </a:xfrm>
        </p:grpSpPr>
        <p:sp>
          <p:nvSpPr>
            <p:cNvPr id="7" name="矩形 6"/>
            <p:cNvSpPr/>
            <p:nvPr/>
          </p:nvSpPr>
          <p:spPr>
            <a:xfrm>
              <a:off x="695325" y="1013859"/>
              <a:ext cx="1402080" cy="460375"/>
            </a:xfrm>
            <a:prstGeom prst="rect">
              <a:avLst/>
            </a:prstGeom>
            <a:solidFill>
              <a:schemeClr val="accent1"/>
            </a:solidFill>
          </p:spPr>
          <p:txBody>
            <a:bodyPr wrap="none">
              <a:spAutoFit/>
            </a:bodyPr>
            <a:p>
              <a:r>
                <a:rPr lang="zh-CN" altLang="en-US" sz="2400" b="1" dirty="0">
                  <a:solidFill>
                    <a:schemeClr val="bg1"/>
                  </a:solidFill>
                </a:rPr>
                <a:t>实务案例</a:t>
              </a:r>
              <a:endParaRPr lang="zh-CN" altLang="en-US" sz="2400" b="1" dirty="0">
                <a:solidFill>
                  <a:schemeClr val="bg1"/>
                </a:solidFill>
              </a:endParaRPr>
            </a:p>
          </p:txBody>
        </p:sp>
        <p:cxnSp>
          <p:nvCxnSpPr>
            <p:cNvPr id="3" name="直接连接符 2"/>
            <p:cNvCxnSpPr/>
            <p:nvPr/>
          </p:nvCxnSpPr>
          <p:spPr>
            <a:xfrm>
              <a:off x="695325" y="1475524"/>
              <a:ext cx="1081450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101"/>
          <p:cNvGrpSpPr/>
          <p:nvPr/>
        </p:nvGrpSpPr>
        <p:grpSpPr>
          <a:xfrm rot="0">
            <a:off x="1425575" y="2527300"/>
            <a:ext cx="5235576" cy="1300480"/>
            <a:chOff x="8524280" y="2294594"/>
            <a:chExt cx="4782572" cy="1047047"/>
          </a:xfrm>
        </p:grpSpPr>
        <p:sp>
          <p:nvSpPr>
            <p:cNvPr id="103" name="TextBox 102"/>
            <p:cNvSpPr txBox="1"/>
            <p:nvPr/>
          </p:nvSpPr>
          <p:spPr>
            <a:xfrm>
              <a:off x="8936701" y="2376395"/>
              <a:ext cx="4370151" cy="965246"/>
            </a:xfrm>
            <a:prstGeom prst="rect">
              <a:avLst/>
            </a:prstGeom>
            <a:noFill/>
          </p:spPr>
          <p:txBody>
            <a:bodyPr wrap="square" rtlCol="0">
              <a:spAutoFit/>
            </a:bodyPr>
            <a:p>
              <a:r>
                <a:rPr lang="zh-CN" altLang="en-US" sz="2000" b="1" dirty="0" smtClean="0">
                  <a:solidFill>
                    <a:schemeClr val="tx1">
                      <a:lumMod val="95000"/>
                      <a:lumOff val="5000"/>
                    </a:schemeClr>
                  </a:solidFill>
                </a:rPr>
                <a:t> </a:t>
              </a:r>
              <a:r>
                <a:rPr lang="zh-CN" altLang="en-US" sz="2400">
                  <a:sym typeface="+mn-ea"/>
                </a:rPr>
                <a:t>“德航298”与“</a:t>
              </a:r>
              <a:r>
                <a:rPr lang="zh-CN" altLang="en-US" sz="2400">
                  <a:sym typeface="+mn-ea"/>
                </a:rPr>
                <a:t>BOW CECIL</a:t>
              </a:r>
              <a:r>
                <a:rPr lang="en-US" altLang="zh-CN" sz="2400">
                  <a:sym typeface="+mn-ea"/>
                </a:rPr>
                <a:t>”</a:t>
              </a:r>
              <a:r>
                <a:rPr lang="zh-CN" altLang="en-US" sz="2400">
                  <a:sym typeface="+mn-ea"/>
                </a:rPr>
                <a:t>轮</a:t>
              </a:r>
              <a:r>
                <a:rPr lang="zh-CN" altLang="en-US" sz="2400">
                  <a:sym typeface="+mn-ea"/>
                </a:rPr>
                <a:t>碰撞污染案</a:t>
              </a:r>
              <a:endParaRPr lang="zh-CN" altLang="en-US" sz="2400"/>
            </a:p>
            <a:p>
              <a:endParaRPr lang="en-GB" sz="2400" dirty="0">
                <a:solidFill>
                  <a:schemeClr val="tx1">
                    <a:lumMod val="95000"/>
                    <a:lumOff val="5000"/>
                  </a:schemeClr>
                </a:solidFill>
                <a:latin typeface="微软雅黑 Light" panose="020B0502040204020203" charset="-122"/>
                <a:ea typeface="微软雅黑 Light" panose="020B0502040204020203" charset="-122"/>
                <a:cs typeface="微软雅黑 Light" panose="020B0502040204020203" charset="-122"/>
              </a:endParaRPr>
            </a:p>
          </p:txBody>
        </p:sp>
        <p:sp>
          <p:nvSpPr>
            <p:cNvPr id="104" name="Rectangle 103"/>
            <p:cNvSpPr/>
            <p:nvPr/>
          </p:nvSpPr>
          <p:spPr>
            <a:xfrm>
              <a:off x="8524280" y="2294594"/>
              <a:ext cx="4513425" cy="350201"/>
            </a:xfrm>
            <a:prstGeom prst="rect">
              <a:avLst/>
            </a:prstGeom>
          </p:spPr>
          <p:txBody>
            <a:bodyPr wrap="square">
              <a:spAutoFit/>
            </a:bodyPr>
            <a:p>
              <a:endParaRPr lang="en-GB" dirty="0">
                <a:solidFill>
                  <a:schemeClr val="bg2"/>
                </a:solidFill>
              </a:endParaRPr>
            </a:p>
          </p:txBody>
        </p:sp>
      </p:grpSp>
      <p:grpSp>
        <p:nvGrpSpPr>
          <p:cNvPr id="13" name="Group 101"/>
          <p:cNvGrpSpPr/>
          <p:nvPr/>
        </p:nvGrpSpPr>
        <p:grpSpPr>
          <a:xfrm rot="0">
            <a:off x="1477010" y="4034155"/>
            <a:ext cx="5184775" cy="1300481"/>
            <a:chOff x="8524280" y="2294594"/>
            <a:chExt cx="4513425" cy="1047048"/>
          </a:xfrm>
        </p:grpSpPr>
        <p:sp>
          <p:nvSpPr>
            <p:cNvPr id="14" name="TextBox 102"/>
            <p:cNvSpPr txBox="1"/>
            <p:nvPr/>
          </p:nvSpPr>
          <p:spPr>
            <a:xfrm>
              <a:off x="8710478" y="2376395"/>
              <a:ext cx="4326647" cy="965247"/>
            </a:xfrm>
            <a:prstGeom prst="rect">
              <a:avLst/>
            </a:prstGeom>
            <a:noFill/>
          </p:spPr>
          <p:txBody>
            <a:bodyPr wrap="square" rtlCol="0">
              <a:spAutoFit/>
            </a:bodyPr>
            <a:p>
              <a:r>
                <a:rPr lang="zh-CN" altLang="en-US" sz="2000" b="1" dirty="0" smtClean="0">
                  <a:solidFill>
                    <a:schemeClr val="tx1">
                      <a:lumMod val="95000"/>
                      <a:lumOff val="5000"/>
                    </a:schemeClr>
                  </a:solidFill>
                </a:rPr>
                <a:t>   </a:t>
              </a:r>
              <a:r>
                <a:rPr sz="2400">
                  <a:sym typeface="+mn-ea"/>
                </a:rPr>
                <a:t>“HAMBURG BRIDGE”轮和“ORIENTAL SUNRISE”轮碰撞案</a:t>
              </a:r>
              <a:endParaRPr sz="2400">
                <a:sym typeface="+mn-ea"/>
              </a:endParaRPr>
            </a:p>
            <a:p>
              <a:endParaRPr lang="en-GB" sz="2400" dirty="0">
                <a:solidFill>
                  <a:schemeClr val="tx1">
                    <a:lumMod val="95000"/>
                    <a:lumOff val="5000"/>
                  </a:schemeClr>
                </a:solidFill>
                <a:latin typeface="微软雅黑 Light" panose="020B0502040204020203" charset="-122"/>
                <a:ea typeface="微软雅黑 Light" panose="020B0502040204020203" charset="-122"/>
                <a:cs typeface="微软雅黑 Light" panose="020B0502040204020203" charset="-122"/>
              </a:endParaRPr>
            </a:p>
          </p:txBody>
        </p:sp>
        <p:sp>
          <p:nvSpPr>
            <p:cNvPr id="15" name="Rectangle 103"/>
            <p:cNvSpPr/>
            <p:nvPr/>
          </p:nvSpPr>
          <p:spPr>
            <a:xfrm>
              <a:off x="8524280" y="2294594"/>
              <a:ext cx="4513425" cy="350201"/>
            </a:xfrm>
            <a:prstGeom prst="rect">
              <a:avLst/>
            </a:prstGeom>
          </p:spPr>
          <p:txBody>
            <a:bodyPr wrap="square">
              <a:spAutoFit/>
            </a:bodyPr>
            <a:p>
              <a:endParaRPr lang="en-GB" dirty="0">
                <a:solidFill>
                  <a:schemeClr val="bg2"/>
                </a:solidFill>
              </a:endParaRPr>
            </a:p>
          </p:txBody>
        </p:sp>
      </p:grpSp>
      <p:grpSp>
        <p:nvGrpSpPr>
          <p:cNvPr id="19" name="组合 18"/>
          <p:cNvGrpSpPr/>
          <p:nvPr/>
        </p:nvGrpSpPr>
        <p:grpSpPr>
          <a:xfrm>
            <a:off x="585470" y="2527300"/>
            <a:ext cx="929640" cy="925830"/>
            <a:chOff x="1457739" y="1828800"/>
            <a:chExt cx="1987826" cy="1987826"/>
          </a:xfrm>
        </p:grpSpPr>
        <p:sp>
          <p:nvSpPr>
            <p:cNvPr id="20" name="椭圆 19"/>
            <p:cNvSpPr/>
            <p:nvPr/>
          </p:nvSpPr>
          <p:spPr>
            <a:xfrm>
              <a:off x="1537252" y="1908313"/>
              <a:ext cx="1828800" cy="1828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000" b="1" dirty="0" smtClean="0">
                <a:latin typeface="+mn-ea"/>
              </a:endParaRPr>
            </a:p>
          </p:txBody>
        </p:sp>
        <p:sp>
          <p:nvSpPr>
            <p:cNvPr id="21" name="椭圆 20"/>
            <p:cNvSpPr/>
            <p:nvPr/>
          </p:nvSpPr>
          <p:spPr>
            <a:xfrm>
              <a:off x="1457739" y="1828800"/>
              <a:ext cx="1987826" cy="19878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dirty="0" smtClean="0">
                  <a:latin typeface="+mn-ea"/>
                  <a:sym typeface="+mn-ea"/>
                </a:rPr>
                <a:t>01</a:t>
              </a:r>
              <a:endParaRPr lang="en-US" altLang="zh-CN" b="1" dirty="0" smtClean="0">
                <a:latin typeface="+mn-ea"/>
                <a:sym typeface="+mn-ea"/>
              </a:endParaRPr>
            </a:p>
          </p:txBody>
        </p:sp>
      </p:grpSp>
      <p:grpSp>
        <p:nvGrpSpPr>
          <p:cNvPr id="22" name="组合 21"/>
          <p:cNvGrpSpPr/>
          <p:nvPr/>
        </p:nvGrpSpPr>
        <p:grpSpPr>
          <a:xfrm>
            <a:off x="584835" y="4034155"/>
            <a:ext cx="929640" cy="925830"/>
            <a:chOff x="1457739" y="1828800"/>
            <a:chExt cx="1987826" cy="1987826"/>
          </a:xfrm>
        </p:grpSpPr>
        <p:sp>
          <p:nvSpPr>
            <p:cNvPr id="23" name="椭圆 22"/>
            <p:cNvSpPr/>
            <p:nvPr/>
          </p:nvSpPr>
          <p:spPr>
            <a:xfrm>
              <a:off x="1537252" y="1908313"/>
              <a:ext cx="1828800" cy="1828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000" b="1" dirty="0" smtClean="0">
                <a:latin typeface="+mn-ea"/>
              </a:endParaRPr>
            </a:p>
          </p:txBody>
        </p:sp>
        <p:sp>
          <p:nvSpPr>
            <p:cNvPr id="24" name="椭圆 23"/>
            <p:cNvSpPr/>
            <p:nvPr/>
          </p:nvSpPr>
          <p:spPr>
            <a:xfrm>
              <a:off x="1457739" y="1828800"/>
              <a:ext cx="1987826" cy="19878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dirty="0" smtClean="0">
                  <a:latin typeface="+mn-ea"/>
                  <a:sym typeface="+mn-ea"/>
                </a:rPr>
                <a:t>02</a:t>
              </a:r>
              <a:endParaRPr lang="en-US" altLang="zh-CN" b="1" dirty="0" smtClean="0">
                <a:latin typeface="+mn-ea"/>
                <a:sym typeface="+mn-ea"/>
              </a:endParaRPr>
            </a:p>
          </p:txBody>
        </p:sp>
      </p:grpSp>
      <p:pic>
        <p:nvPicPr>
          <p:cNvPr id="25" name="图片 24"/>
          <p:cNvPicPr>
            <a:picLocks noChangeAspect="1"/>
          </p:cNvPicPr>
          <p:nvPr/>
        </p:nvPicPr>
        <p:blipFill>
          <a:blip r:embed="rId1"/>
          <a:stretch>
            <a:fillRect/>
          </a:stretch>
        </p:blipFill>
        <p:spPr>
          <a:xfrm>
            <a:off x="7042785" y="2178685"/>
            <a:ext cx="4493895" cy="3357880"/>
          </a:xfrm>
          <a:prstGeom prst="rect">
            <a:avLst/>
          </a:prstGeom>
        </p:spPr>
      </p:pic>
      <p:sp>
        <p:nvSpPr>
          <p:cNvPr id="6" name="文本框 5"/>
          <p:cNvSpPr txBox="1"/>
          <p:nvPr/>
        </p:nvSpPr>
        <p:spPr>
          <a:xfrm>
            <a:off x="935990" y="316865"/>
            <a:ext cx="7445375" cy="521970"/>
          </a:xfrm>
          <a:prstGeom prst="rect">
            <a:avLst/>
          </a:prstGeom>
          <a:noFill/>
        </p:spPr>
        <p:txBody>
          <a:bodyPr wrap="square" rtlCol="0">
            <a:spAutoFit/>
          </a:bodyPr>
          <a:p>
            <a:r>
              <a:rPr lang="zh-CN" altLang="en-US" sz="2800"/>
              <a:t>谁漏油谁赔偿的不利后果</a:t>
            </a:r>
            <a:endParaRPr lang="zh-CN" altLang="en-US" sz="280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72795" y="473075"/>
            <a:ext cx="9190355" cy="521970"/>
          </a:xfrm>
          <a:prstGeom prst="rect">
            <a:avLst/>
          </a:prstGeom>
          <a:noFill/>
        </p:spPr>
        <p:txBody>
          <a:bodyPr wrap="square" rtlCol="0">
            <a:spAutoFit/>
          </a:bodyPr>
          <a:lstStyle/>
          <a:p>
            <a:r>
              <a:rPr lang="en-US" altLang="zh-CN" sz="2800" b="1" dirty="0">
                <a:latin typeface="微软雅黑" panose="020B0503020204020204" pitchFamily="34" charset="-122"/>
              </a:rPr>
              <a:t>2</a:t>
            </a:r>
            <a:r>
              <a:rPr lang="zh-CN" altLang="en-US" sz="2800" b="1" dirty="0">
                <a:latin typeface="微软雅黑" panose="020B0503020204020204" pitchFamily="34" charset="-122"/>
              </a:rPr>
              <a:t>、</a:t>
            </a:r>
            <a:r>
              <a:rPr lang="zh-CN" altLang="en-US" sz="2800" b="1" dirty="0">
                <a:latin typeface="微软雅黑" panose="020B0503020204020204" pitchFamily="34" charset="-122"/>
              </a:rPr>
              <a:t>建议统一污染损害赔偿范围及损失认定标准</a:t>
            </a:r>
            <a:endParaRPr lang="zh-CN" altLang="en-US" sz="2800" b="1" dirty="0">
              <a:latin typeface="微软雅黑" panose="020B0503020204020204" pitchFamily="34" charset="-122"/>
            </a:endParaRPr>
          </a:p>
        </p:txBody>
      </p:sp>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grpSp>
        <p:nvGrpSpPr>
          <p:cNvPr id="2" name="组合 1"/>
          <p:cNvGrpSpPr/>
          <p:nvPr/>
        </p:nvGrpSpPr>
        <p:grpSpPr>
          <a:xfrm>
            <a:off x="721995" y="1476774"/>
            <a:ext cx="10814504" cy="461665"/>
            <a:chOff x="695325" y="1013859"/>
            <a:chExt cx="10814504" cy="461665"/>
          </a:xfrm>
        </p:grpSpPr>
        <p:sp>
          <p:nvSpPr>
            <p:cNvPr id="7" name="矩形 6"/>
            <p:cNvSpPr/>
            <p:nvPr/>
          </p:nvSpPr>
          <p:spPr>
            <a:xfrm>
              <a:off x="695325" y="1013859"/>
              <a:ext cx="5669280" cy="460375"/>
            </a:xfrm>
            <a:prstGeom prst="rect">
              <a:avLst/>
            </a:prstGeom>
            <a:solidFill>
              <a:schemeClr val="accent1"/>
            </a:solidFill>
          </p:spPr>
          <p:txBody>
            <a:bodyPr wrap="none">
              <a:spAutoFit/>
            </a:bodyPr>
            <a:p>
              <a:r>
                <a:rPr lang="zh-CN" altLang="en-US" sz="2400" b="1" dirty="0">
                  <a:solidFill>
                    <a:schemeClr val="bg1"/>
                  </a:solidFill>
                </a:rPr>
                <a:t>渔业资源、生态环境损害方面的相关规范</a:t>
              </a:r>
              <a:endParaRPr lang="zh-CN" altLang="en-US" sz="2400" b="1" dirty="0">
                <a:solidFill>
                  <a:schemeClr val="bg1"/>
                </a:solidFill>
              </a:endParaRPr>
            </a:p>
          </p:txBody>
        </p:sp>
        <p:cxnSp>
          <p:nvCxnSpPr>
            <p:cNvPr id="3" name="直接连接符 2"/>
            <p:cNvCxnSpPr/>
            <p:nvPr/>
          </p:nvCxnSpPr>
          <p:spPr>
            <a:xfrm>
              <a:off x="695325" y="1475524"/>
              <a:ext cx="1081450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695325" y="2459774"/>
            <a:ext cx="10801350" cy="3322955"/>
          </a:xfrm>
          <a:prstGeom prst="rect">
            <a:avLst/>
          </a:prstGeom>
        </p:spPr>
        <p:txBody>
          <a:bodyPr wrap="square">
            <a:spAutoFit/>
          </a:bodyPr>
          <a:p>
            <a:pPr marL="285750" indent="-285750">
              <a:lnSpc>
                <a:spcPct val="125000"/>
              </a:lnSpc>
              <a:buFont typeface="Wingdings" panose="05000000000000000000" pitchFamily="2" charset="2"/>
              <a:buChar char="n"/>
            </a:pPr>
            <a:r>
              <a:rPr lang="zh-CN" altLang="en-US" sz="2400" dirty="0">
                <a:latin typeface="+mn-ea"/>
              </a:rPr>
              <a:t>《海洋监测规范》</a:t>
            </a:r>
            <a:endParaRPr lang="zh-CN" altLang="en-US" sz="2400" dirty="0">
              <a:latin typeface="+mn-ea"/>
            </a:endParaRPr>
          </a:p>
          <a:p>
            <a:pPr indent="0">
              <a:lnSpc>
                <a:spcPct val="125000"/>
              </a:lnSpc>
              <a:buFont typeface="Wingdings" panose="05000000000000000000" pitchFamily="2" charset="2"/>
              <a:buNone/>
            </a:pPr>
            <a:endParaRPr lang="zh-CN" altLang="en-US" sz="2400" dirty="0">
              <a:latin typeface="+mn-ea"/>
            </a:endParaRPr>
          </a:p>
          <a:p>
            <a:pPr marL="285750" indent="-285750">
              <a:lnSpc>
                <a:spcPct val="125000"/>
              </a:lnSpc>
              <a:buFont typeface="Wingdings" panose="05000000000000000000" pitchFamily="2" charset="2"/>
              <a:buChar char="n"/>
            </a:pPr>
            <a:r>
              <a:rPr lang="zh-CN" altLang="en-US" sz="2400" dirty="0">
                <a:latin typeface="+mn-ea"/>
              </a:rPr>
              <a:t>《渔业污染事故经济损失计算办法》</a:t>
            </a:r>
            <a:endParaRPr lang="zh-CN" altLang="en-US" sz="2400" dirty="0">
              <a:latin typeface="+mn-ea"/>
            </a:endParaRPr>
          </a:p>
          <a:p>
            <a:pPr indent="0">
              <a:lnSpc>
                <a:spcPct val="125000"/>
              </a:lnSpc>
              <a:buFont typeface="Wingdings" panose="05000000000000000000" pitchFamily="2" charset="2"/>
              <a:buNone/>
            </a:pPr>
            <a:endParaRPr lang="zh-CN" altLang="en-US" sz="2400" dirty="0">
              <a:latin typeface="+mn-ea"/>
            </a:endParaRPr>
          </a:p>
          <a:p>
            <a:pPr marL="285750" indent="-285750">
              <a:lnSpc>
                <a:spcPct val="125000"/>
              </a:lnSpc>
              <a:buFont typeface="Wingdings" panose="05000000000000000000" pitchFamily="2" charset="2"/>
              <a:buChar char="n"/>
            </a:pPr>
            <a:r>
              <a:rPr lang="zh-CN" altLang="en-US" sz="2400" dirty="0">
                <a:latin typeface="+mn-ea"/>
              </a:rPr>
              <a:t>《海洋溢油生态损害评估技术导则</a:t>
            </a:r>
            <a:endParaRPr lang="zh-CN" altLang="en-US" sz="2400" dirty="0">
              <a:latin typeface="+mn-ea"/>
            </a:endParaRPr>
          </a:p>
          <a:p>
            <a:pPr indent="0">
              <a:lnSpc>
                <a:spcPct val="125000"/>
              </a:lnSpc>
              <a:buFont typeface="Wingdings" panose="05000000000000000000" pitchFamily="2" charset="2"/>
              <a:buNone/>
            </a:pPr>
            <a:endParaRPr lang="zh-CN" altLang="en-US" sz="2400" dirty="0">
              <a:latin typeface="+mn-ea"/>
            </a:endParaRPr>
          </a:p>
          <a:p>
            <a:pPr marL="285750" indent="-285750">
              <a:lnSpc>
                <a:spcPct val="125000"/>
              </a:lnSpc>
              <a:buFont typeface="Wingdings" panose="05000000000000000000" pitchFamily="2" charset="2"/>
              <a:buChar char="n"/>
            </a:pPr>
            <a:r>
              <a:rPr lang="zh-CN" altLang="en-US" sz="2400" dirty="0">
                <a:latin typeface="宋体" panose="02010600030101010101" pitchFamily="2" charset="-122"/>
                <a:ea typeface="宋体" panose="02010600030101010101" pitchFamily="2" charset="-122"/>
              </a:rPr>
              <a:t>……</a:t>
            </a:r>
            <a:endParaRPr lang="zh-CN" altLang="en-US" sz="2400" dirty="0">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3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sp>
        <p:nvSpPr>
          <p:cNvPr id="6" name="矩形 5"/>
          <p:cNvSpPr/>
          <p:nvPr/>
        </p:nvSpPr>
        <p:spPr>
          <a:xfrm>
            <a:off x="708660" y="2213610"/>
            <a:ext cx="10847070" cy="3938270"/>
          </a:xfrm>
          <a:prstGeom prst="rect">
            <a:avLst/>
          </a:prstGeom>
        </p:spPr>
        <p:txBody>
          <a:bodyPr wrap="square">
            <a:spAutoFit/>
          </a:bodyPr>
          <a:p>
            <a:pPr marL="285750" indent="-285750">
              <a:lnSpc>
                <a:spcPct val="125000"/>
              </a:lnSpc>
              <a:buFont typeface="Wingdings" panose="05000000000000000000" pitchFamily="2" charset="2"/>
              <a:buChar char="n"/>
            </a:pPr>
            <a:r>
              <a:rPr lang="zh-CN" altLang="en-US" sz="2000" dirty="0">
                <a:latin typeface="+mn-ea"/>
              </a:rPr>
              <a:t>国内：</a:t>
            </a:r>
            <a:endParaRPr lang="zh-CN" altLang="en-US" sz="2000" dirty="0">
              <a:latin typeface="+mn-ea"/>
            </a:endParaRPr>
          </a:p>
          <a:p>
            <a:pPr indent="0">
              <a:lnSpc>
                <a:spcPct val="125000"/>
              </a:lnSpc>
              <a:buFont typeface="Wingdings" panose="05000000000000000000" pitchFamily="2" charset="2"/>
              <a:buNone/>
            </a:pPr>
            <a:r>
              <a:rPr lang="zh-CN" altLang="en-US" sz="2000" dirty="0">
                <a:latin typeface="+mn-ea"/>
                <a:sym typeface="+mn-ea"/>
              </a:rPr>
              <a:t>中国航海学会船舶防污染专业委员会颁发的《水上污染防备和应急处置收费推荐标准》</a:t>
            </a:r>
            <a:endParaRPr lang="zh-CN" altLang="en-US" sz="2000" dirty="0">
              <a:latin typeface="+mn-ea"/>
            </a:endParaRPr>
          </a:p>
          <a:p>
            <a:pPr indent="0">
              <a:lnSpc>
                <a:spcPct val="125000"/>
              </a:lnSpc>
              <a:buFont typeface="Wingdings" panose="05000000000000000000" pitchFamily="2" charset="2"/>
              <a:buNone/>
            </a:pPr>
            <a:r>
              <a:rPr lang="zh-CN" altLang="en-US" sz="2000" dirty="0">
                <a:latin typeface="+mn-ea"/>
                <a:sym typeface="+mn-ea"/>
              </a:rPr>
              <a:t>香港、澳门、深圳、广东海事部门联合签署的《珠江口区域海上船舶溢油应急计划合作安排》</a:t>
            </a:r>
            <a:endParaRPr lang="zh-CN" altLang="en-US" sz="2000" dirty="0">
              <a:latin typeface="+mn-ea"/>
            </a:endParaRPr>
          </a:p>
          <a:p>
            <a:pPr indent="0">
              <a:lnSpc>
                <a:spcPct val="125000"/>
              </a:lnSpc>
              <a:buFont typeface="Wingdings" panose="05000000000000000000" pitchFamily="2" charset="2"/>
              <a:buNone/>
            </a:pPr>
            <a:r>
              <a:rPr lang="zh-CN" altLang="en-US" sz="2000" dirty="0">
                <a:latin typeface="宋体" panose="02010600030101010101" pitchFamily="2" charset="-122"/>
                <a:ea typeface="宋体" panose="02010600030101010101" pitchFamily="2" charset="-122"/>
              </a:rPr>
              <a:t>……</a:t>
            </a:r>
            <a:endParaRPr lang="zh-CN" altLang="en-US" sz="2000" dirty="0">
              <a:latin typeface="+mn-ea"/>
            </a:endParaRPr>
          </a:p>
          <a:p>
            <a:pPr indent="0">
              <a:lnSpc>
                <a:spcPct val="125000"/>
              </a:lnSpc>
              <a:buFont typeface="Wingdings" panose="05000000000000000000" pitchFamily="2" charset="2"/>
              <a:buNone/>
            </a:pPr>
            <a:endParaRPr lang="zh-CN" altLang="en-US" sz="2000" dirty="0">
              <a:latin typeface="+mn-ea"/>
            </a:endParaRPr>
          </a:p>
          <a:p>
            <a:pPr marL="285750" indent="-285750">
              <a:lnSpc>
                <a:spcPct val="125000"/>
              </a:lnSpc>
              <a:buFont typeface="Wingdings" panose="05000000000000000000" pitchFamily="2" charset="2"/>
              <a:buChar char="n"/>
            </a:pPr>
            <a:r>
              <a:rPr lang="zh-CN" altLang="en-US" sz="2000" dirty="0">
                <a:latin typeface="+mn-ea"/>
              </a:rPr>
              <a:t>国外：</a:t>
            </a:r>
            <a:endParaRPr lang="zh-CN" altLang="en-US" sz="2000" dirty="0">
              <a:latin typeface="+mn-ea"/>
              <a:sym typeface="+mn-ea"/>
            </a:endParaRPr>
          </a:p>
          <a:p>
            <a:pPr indent="0">
              <a:lnSpc>
                <a:spcPct val="125000"/>
              </a:lnSpc>
              <a:buFont typeface="Wingdings" panose="05000000000000000000" pitchFamily="2" charset="2"/>
              <a:buNone/>
            </a:pPr>
            <a:r>
              <a:rPr lang="zh-CN" altLang="en-US" sz="2000" dirty="0">
                <a:latin typeface="+mn-ea"/>
              </a:rPr>
              <a:t>日本海上保安厅、新加坡港口管理局、美国海岸警卫队清污费率指引</a:t>
            </a:r>
            <a:endParaRPr lang="zh-CN" altLang="en-US" sz="2000" dirty="0">
              <a:latin typeface="+mn-ea"/>
            </a:endParaRPr>
          </a:p>
          <a:p>
            <a:pPr indent="0">
              <a:lnSpc>
                <a:spcPct val="125000"/>
              </a:lnSpc>
              <a:buFont typeface="Wingdings" panose="05000000000000000000" pitchFamily="2" charset="2"/>
              <a:buNone/>
            </a:pPr>
            <a:r>
              <a:rPr lang="zh-CN" altLang="en-US" sz="2000" dirty="0">
                <a:latin typeface="+mn-ea"/>
              </a:rPr>
              <a:t>英国溢油应急反应公司收费标准</a:t>
            </a:r>
            <a:endParaRPr lang="zh-CN" altLang="en-US" sz="2000" dirty="0">
              <a:latin typeface="+mn-ea"/>
            </a:endParaRPr>
          </a:p>
          <a:p>
            <a:pPr indent="0">
              <a:lnSpc>
                <a:spcPct val="125000"/>
              </a:lnSpc>
              <a:buFont typeface="Wingdings" panose="05000000000000000000" pitchFamily="2" charset="2"/>
              <a:buNone/>
            </a:pPr>
            <a:r>
              <a:rPr lang="en-US" altLang="zh-CN" sz="2000" dirty="0">
                <a:latin typeface="+mn-ea"/>
              </a:rPr>
              <a:t>scopic</a:t>
            </a:r>
            <a:r>
              <a:rPr lang="zh-CN" altLang="en-US" sz="2000" dirty="0">
                <a:latin typeface="+mn-ea"/>
              </a:rPr>
              <a:t>条款</a:t>
            </a:r>
            <a:endParaRPr lang="zh-CN" altLang="en-US" sz="2000" dirty="0">
              <a:latin typeface="+mn-ea"/>
            </a:endParaRPr>
          </a:p>
          <a:p>
            <a:pPr indent="0">
              <a:lnSpc>
                <a:spcPct val="125000"/>
              </a:lnSpc>
              <a:buFont typeface="Wingdings" panose="05000000000000000000" pitchFamily="2" charset="2"/>
              <a:buNone/>
            </a:pPr>
            <a:r>
              <a:rPr lang="zh-CN" altLang="en-US" sz="2000" dirty="0">
                <a:latin typeface="宋体" panose="02010600030101010101" pitchFamily="2" charset="-122"/>
                <a:ea typeface="宋体" panose="02010600030101010101" pitchFamily="2" charset="-122"/>
              </a:rPr>
              <a:t>……</a:t>
            </a:r>
            <a:endParaRPr lang="zh-CN" altLang="en-US" sz="2000" dirty="0">
              <a:latin typeface="宋体" panose="02010600030101010101" pitchFamily="2" charset="-122"/>
              <a:ea typeface="宋体" panose="02010600030101010101" pitchFamily="2" charset="-122"/>
            </a:endParaRPr>
          </a:p>
        </p:txBody>
      </p:sp>
      <p:grpSp>
        <p:nvGrpSpPr>
          <p:cNvPr id="9" name="组合 8"/>
          <p:cNvGrpSpPr/>
          <p:nvPr/>
        </p:nvGrpSpPr>
        <p:grpSpPr>
          <a:xfrm>
            <a:off x="708660" y="1217212"/>
            <a:ext cx="10814504" cy="461665"/>
            <a:chOff x="695325" y="3800392"/>
            <a:chExt cx="10814504" cy="461665"/>
          </a:xfrm>
        </p:grpSpPr>
        <p:sp>
          <p:nvSpPr>
            <p:cNvPr id="10" name="矩形 9"/>
            <p:cNvSpPr/>
            <p:nvPr/>
          </p:nvSpPr>
          <p:spPr>
            <a:xfrm>
              <a:off x="695325" y="3800392"/>
              <a:ext cx="2621280" cy="460375"/>
            </a:xfrm>
            <a:prstGeom prst="rect">
              <a:avLst/>
            </a:prstGeom>
            <a:solidFill>
              <a:schemeClr val="accent1"/>
            </a:solidFill>
          </p:spPr>
          <p:txBody>
            <a:bodyPr wrap="none">
              <a:spAutoFit/>
            </a:bodyPr>
            <a:p>
              <a:r>
                <a:rPr lang="zh-CN" altLang="en-US" sz="2400" b="1" dirty="0">
                  <a:solidFill>
                    <a:schemeClr val="bg1"/>
                  </a:solidFill>
                </a:rPr>
                <a:t>相关应急费率标准</a:t>
              </a:r>
              <a:endParaRPr lang="zh-CN" altLang="en-US" sz="2400" b="1" dirty="0">
                <a:solidFill>
                  <a:schemeClr val="bg1"/>
                </a:solidFill>
              </a:endParaRPr>
            </a:p>
          </p:txBody>
        </p:sp>
        <p:cxnSp>
          <p:nvCxnSpPr>
            <p:cNvPr id="13" name="直接连接符 12"/>
            <p:cNvCxnSpPr/>
            <p:nvPr/>
          </p:nvCxnSpPr>
          <p:spPr>
            <a:xfrm>
              <a:off x="695325" y="4262057"/>
              <a:ext cx="10814504"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9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72795" y="473075"/>
            <a:ext cx="9190355" cy="521970"/>
          </a:xfrm>
          <a:prstGeom prst="rect">
            <a:avLst/>
          </a:prstGeom>
          <a:noFill/>
        </p:spPr>
        <p:txBody>
          <a:bodyPr wrap="square" rtlCol="0">
            <a:spAutoFit/>
          </a:bodyPr>
          <a:lstStyle/>
          <a:p>
            <a:r>
              <a:rPr lang="en-US" altLang="zh-CN" sz="2800" b="1" dirty="0">
                <a:latin typeface="微软雅黑" panose="020B0503020204020204" pitchFamily="34" charset="-122"/>
              </a:rPr>
              <a:t>3</a:t>
            </a:r>
            <a:r>
              <a:rPr lang="zh-CN" altLang="en-US" sz="2800" b="1" dirty="0">
                <a:latin typeface="微软雅黑" panose="020B0503020204020204" pitchFamily="34" charset="-122"/>
              </a:rPr>
              <a:t>、建议明确定义遇难船舶并界定</a:t>
            </a:r>
            <a:r>
              <a:rPr lang="zh-CN" altLang="en-US" sz="2800" b="1" dirty="0">
                <a:latin typeface="微软雅黑" panose="020B0503020204020204" pitchFamily="34" charset="-122"/>
                <a:sym typeface="+mn-ea"/>
              </a:rPr>
              <a:t>救助、清污行动性质</a:t>
            </a:r>
            <a:endParaRPr lang="zh-CN" altLang="en-US" sz="2800" b="1" dirty="0">
              <a:latin typeface="微软雅黑" panose="020B0503020204020204" pitchFamily="34" charset="-122"/>
            </a:endParaRPr>
          </a:p>
        </p:txBody>
      </p:sp>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sp>
        <p:nvSpPr>
          <p:cNvPr id="6" name="矩形 5"/>
          <p:cNvSpPr/>
          <p:nvPr/>
        </p:nvSpPr>
        <p:spPr>
          <a:xfrm>
            <a:off x="676275" y="2400935"/>
            <a:ext cx="10847070" cy="4246245"/>
          </a:xfrm>
          <a:prstGeom prst="rect">
            <a:avLst/>
          </a:prstGeom>
        </p:spPr>
        <p:txBody>
          <a:bodyPr wrap="square">
            <a:spAutoFit/>
          </a:bodyPr>
          <a:p>
            <a:pPr marL="285750" indent="-285750">
              <a:lnSpc>
                <a:spcPct val="125000"/>
              </a:lnSpc>
              <a:buFont typeface="Wingdings" panose="05000000000000000000" pitchFamily="2" charset="2"/>
              <a:buChar char="n"/>
            </a:pPr>
            <a:r>
              <a:rPr lang="zh-CN" altLang="en-US" sz="2400" dirty="0">
                <a:latin typeface="+mn-ea"/>
              </a:rPr>
              <a:t>定义：处于人命或财产、环境等多重危险中的船舶即为遇难船舶（vessel in distress）。此处所指的危险并不要求达到直接、紧迫的状态。</a:t>
            </a:r>
            <a:endParaRPr lang="zh-CN" altLang="en-US" sz="2400" dirty="0">
              <a:latin typeface="+mn-ea"/>
            </a:endParaRPr>
          </a:p>
          <a:p>
            <a:pPr indent="0">
              <a:lnSpc>
                <a:spcPct val="125000"/>
              </a:lnSpc>
              <a:buFont typeface="Wingdings" panose="05000000000000000000" pitchFamily="2" charset="2"/>
              <a:buNone/>
            </a:pPr>
            <a:endParaRPr lang="zh-CN" altLang="en-US" sz="2000" dirty="0">
              <a:latin typeface="+mn-ea"/>
            </a:endParaRPr>
          </a:p>
          <a:p>
            <a:pPr indent="0">
              <a:lnSpc>
                <a:spcPct val="125000"/>
              </a:lnSpc>
              <a:buFont typeface="Wingdings" panose="05000000000000000000" pitchFamily="2" charset="2"/>
              <a:buNone/>
            </a:pPr>
            <a:endParaRPr lang="zh-CN" altLang="en-US" sz="2000" dirty="0">
              <a:latin typeface="+mn-ea"/>
            </a:endParaRPr>
          </a:p>
          <a:p>
            <a:pPr marL="285750" indent="-285750">
              <a:lnSpc>
                <a:spcPct val="125000"/>
              </a:lnSpc>
              <a:buFont typeface="Wingdings" panose="05000000000000000000" pitchFamily="2" charset="2"/>
              <a:buChar char="n"/>
            </a:pPr>
            <a:r>
              <a:rPr lang="zh-CN" altLang="en-US" sz="2400" dirty="0">
                <a:latin typeface="+mn-ea"/>
              </a:rPr>
              <a:t>法理依据：《1989年国际救助公约》（《救助公约》）</a:t>
            </a:r>
            <a:endParaRPr lang="zh-CN" altLang="en-US" sz="2400" dirty="0">
              <a:latin typeface="+mn-ea"/>
            </a:endParaRPr>
          </a:p>
          <a:p>
            <a:pPr indent="0">
              <a:lnSpc>
                <a:spcPct val="125000"/>
              </a:lnSpc>
              <a:buFont typeface="Wingdings" panose="05000000000000000000" pitchFamily="2" charset="2"/>
              <a:buNone/>
            </a:pPr>
            <a:r>
              <a:rPr lang="zh-CN" altLang="en-US" sz="2400" dirty="0">
                <a:latin typeface="+mn-ea"/>
              </a:rPr>
              <a:t>   </a:t>
            </a:r>
            <a:r>
              <a:rPr lang="zh-CN" altLang="en-US" sz="2000" dirty="0">
                <a:latin typeface="+mn-ea"/>
              </a:rPr>
              <a:t> </a:t>
            </a:r>
            <a:r>
              <a:rPr lang="zh-CN" altLang="en-US" sz="2000" dirty="0">
                <a:latin typeface="+mn-ea"/>
                <a:sym typeface="+mn-ea"/>
              </a:rPr>
              <a:t>《救助公约》第</a:t>
            </a:r>
            <a:r>
              <a:rPr lang="en-US" altLang="zh-CN" sz="2000" dirty="0">
                <a:latin typeface="+mn-ea"/>
                <a:sym typeface="+mn-ea"/>
              </a:rPr>
              <a:t>11</a:t>
            </a:r>
            <a:r>
              <a:rPr lang="zh-CN" altLang="en-US" sz="2000" dirty="0">
                <a:latin typeface="+mn-ea"/>
                <a:sym typeface="+mn-ea"/>
              </a:rPr>
              <a:t>条规定：</a:t>
            </a:r>
            <a:r>
              <a:rPr lang="zh-CN" altLang="en-US" sz="2000" dirty="0">
                <a:latin typeface="+mn-ea"/>
              </a:rPr>
              <a:t> 在对诸如允许</a:t>
            </a:r>
            <a:r>
              <a:rPr lang="zh-CN" altLang="en-US" sz="2000" u="sng" dirty="0">
                <a:latin typeface="+mn-ea"/>
              </a:rPr>
              <a:t>遇难船舶</a:t>
            </a:r>
            <a:r>
              <a:rPr lang="zh-CN" altLang="en-US" sz="2000" dirty="0">
                <a:latin typeface="+mn-ea"/>
              </a:rPr>
              <a:t>进港或向救助人提供便利等有关救助作业的事项做出规定或决定时，缔约国应考虑救助人，其他利益方同当局之间合作的需要，以保证为拯救</a:t>
            </a:r>
            <a:r>
              <a:rPr lang="zh-CN" altLang="en-US" sz="2000" u="sng" dirty="0">
                <a:latin typeface="+mn-ea"/>
              </a:rPr>
              <a:t>处于危险中的生命或财产及为防止对总体环境造成损害</a:t>
            </a:r>
            <a:r>
              <a:rPr lang="zh-CN" altLang="en-US" sz="2000" dirty="0">
                <a:latin typeface="+mn-ea"/>
              </a:rPr>
              <a:t>而进行的救助作业得以有效、成功的实施。</a:t>
            </a:r>
            <a:endParaRPr lang="zh-CN" altLang="en-US" sz="2000" dirty="0">
              <a:latin typeface="+mn-ea"/>
            </a:endParaRPr>
          </a:p>
          <a:p>
            <a:pPr indent="0">
              <a:lnSpc>
                <a:spcPct val="125000"/>
              </a:lnSpc>
              <a:buFont typeface="Wingdings" panose="05000000000000000000" pitchFamily="2" charset="2"/>
              <a:buNone/>
            </a:pPr>
            <a:endParaRPr lang="zh-CN" altLang="en-US" sz="2000" dirty="0">
              <a:latin typeface="+mn-ea"/>
            </a:endParaRPr>
          </a:p>
        </p:txBody>
      </p:sp>
      <p:grpSp>
        <p:nvGrpSpPr>
          <p:cNvPr id="9" name="组合 8"/>
          <p:cNvGrpSpPr/>
          <p:nvPr/>
        </p:nvGrpSpPr>
        <p:grpSpPr>
          <a:xfrm>
            <a:off x="772795" y="1476927"/>
            <a:ext cx="10814504" cy="461665"/>
            <a:chOff x="695325" y="3800392"/>
            <a:chExt cx="10814504" cy="461665"/>
          </a:xfrm>
        </p:grpSpPr>
        <p:sp>
          <p:nvSpPr>
            <p:cNvPr id="10" name="矩形 9"/>
            <p:cNvSpPr/>
            <p:nvPr/>
          </p:nvSpPr>
          <p:spPr>
            <a:xfrm>
              <a:off x="695325" y="3800392"/>
              <a:ext cx="1402080" cy="460375"/>
            </a:xfrm>
            <a:prstGeom prst="rect">
              <a:avLst/>
            </a:prstGeom>
            <a:solidFill>
              <a:schemeClr val="accent1"/>
            </a:solidFill>
          </p:spPr>
          <p:txBody>
            <a:bodyPr wrap="none">
              <a:spAutoFit/>
            </a:bodyPr>
            <a:p>
              <a:r>
                <a:rPr lang="zh-CN" altLang="en-US" sz="2400" b="1" dirty="0">
                  <a:solidFill>
                    <a:schemeClr val="bg1"/>
                  </a:solidFill>
                </a:rPr>
                <a:t>遇难船舶</a:t>
              </a:r>
              <a:endParaRPr lang="zh-CN" altLang="en-US" sz="2400" b="1" dirty="0">
                <a:solidFill>
                  <a:schemeClr val="bg1"/>
                </a:solidFill>
              </a:endParaRPr>
            </a:p>
          </p:txBody>
        </p:sp>
        <p:cxnSp>
          <p:nvCxnSpPr>
            <p:cNvPr id="13" name="直接连接符 12"/>
            <p:cNvCxnSpPr/>
            <p:nvPr/>
          </p:nvCxnSpPr>
          <p:spPr>
            <a:xfrm>
              <a:off x="695325" y="4262057"/>
              <a:ext cx="10814504"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9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77900" y="297815"/>
            <a:ext cx="9190355" cy="521970"/>
          </a:xfrm>
          <a:prstGeom prst="rect">
            <a:avLst/>
          </a:prstGeom>
          <a:noFill/>
        </p:spPr>
        <p:txBody>
          <a:bodyPr wrap="square" rtlCol="0">
            <a:spAutoFit/>
          </a:bodyPr>
          <a:lstStyle/>
          <a:p>
            <a:r>
              <a:rPr lang="zh-CN" altLang="en-US" sz="2800" b="1" dirty="0">
                <a:latin typeface="微软雅黑" panose="020B0503020204020204" pitchFamily="34" charset="-122"/>
              </a:rPr>
              <a:t>案例</a:t>
            </a:r>
            <a:endParaRPr lang="zh-CN" altLang="en-US" sz="2800" b="1" dirty="0">
              <a:latin typeface="微软雅黑" panose="020B0503020204020204" pitchFamily="34" charset="-122"/>
            </a:endParaRPr>
          </a:p>
        </p:txBody>
      </p:sp>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sp>
        <p:nvSpPr>
          <p:cNvPr id="5" name="文本框 4"/>
          <p:cNvSpPr txBox="1"/>
          <p:nvPr/>
        </p:nvSpPr>
        <p:spPr>
          <a:xfrm>
            <a:off x="1517650" y="3551555"/>
            <a:ext cx="2974975" cy="398780"/>
          </a:xfrm>
          <a:prstGeom prst="rect">
            <a:avLst/>
          </a:prstGeom>
          <a:noFill/>
        </p:spPr>
        <p:txBody>
          <a:bodyPr wrap="square" rtlCol="0">
            <a:spAutoFit/>
          </a:bodyPr>
          <a:p>
            <a:r>
              <a:rPr lang="zh-CN" altLang="en-US" sz="2000"/>
              <a:t>威望号断裂图片</a:t>
            </a:r>
            <a:endParaRPr lang="zh-CN" altLang="en-US" sz="2000"/>
          </a:p>
        </p:txBody>
      </p:sp>
      <p:pic>
        <p:nvPicPr>
          <p:cNvPr id="7" name="图片 6"/>
          <p:cNvPicPr>
            <a:picLocks noChangeAspect="1"/>
          </p:cNvPicPr>
          <p:nvPr/>
        </p:nvPicPr>
        <p:blipFill>
          <a:blip r:embed="rId1"/>
          <a:stretch>
            <a:fillRect/>
          </a:stretch>
        </p:blipFill>
        <p:spPr>
          <a:xfrm>
            <a:off x="605155" y="933450"/>
            <a:ext cx="4601210" cy="2618105"/>
          </a:xfrm>
          <a:prstGeom prst="rect">
            <a:avLst/>
          </a:prstGeom>
        </p:spPr>
      </p:pic>
      <p:pic>
        <p:nvPicPr>
          <p:cNvPr id="8" name="图片 7"/>
          <p:cNvPicPr>
            <a:picLocks noChangeAspect="1"/>
          </p:cNvPicPr>
          <p:nvPr/>
        </p:nvPicPr>
        <p:blipFill>
          <a:blip r:embed="rId2"/>
          <a:stretch>
            <a:fillRect/>
          </a:stretch>
        </p:blipFill>
        <p:spPr>
          <a:xfrm>
            <a:off x="7065010" y="1033145"/>
            <a:ext cx="4449445" cy="2518410"/>
          </a:xfrm>
          <a:prstGeom prst="rect">
            <a:avLst/>
          </a:prstGeom>
        </p:spPr>
      </p:pic>
      <p:sp>
        <p:nvSpPr>
          <p:cNvPr id="12" name="文本框 11"/>
          <p:cNvSpPr txBox="1"/>
          <p:nvPr/>
        </p:nvSpPr>
        <p:spPr>
          <a:xfrm>
            <a:off x="7609840" y="3551555"/>
            <a:ext cx="3904615" cy="398780"/>
          </a:xfrm>
          <a:prstGeom prst="rect">
            <a:avLst/>
          </a:prstGeom>
          <a:noFill/>
        </p:spPr>
        <p:txBody>
          <a:bodyPr wrap="square" rtlCol="0">
            <a:spAutoFit/>
          </a:bodyPr>
          <a:p>
            <a:r>
              <a:rPr lang="zh-CN" altLang="en-US" sz="2000" dirty="0">
                <a:latin typeface="+mn-ea"/>
                <a:sym typeface="+mn-ea"/>
              </a:rPr>
              <a:t>达飞佛罗里达轮</a:t>
            </a:r>
            <a:r>
              <a:rPr lang="zh-CN" altLang="en-US" sz="2000"/>
              <a:t>受损图片</a:t>
            </a:r>
            <a:endParaRPr lang="zh-CN" altLang="en-US" sz="2000"/>
          </a:p>
        </p:txBody>
      </p:sp>
      <p:pic>
        <p:nvPicPr>
          <p:cNvPr id="2" name="图片 1"/>
          <p:cNvPicPr>
            <a:picLocks noChangeAspect="1"/>
          </p:cNvPicPr>
          <p:nvPr/>
        </p:nvPicPr>
        <p:blipFill>
          <a:blip r:embed="rId3"/>
          <a:stretch>
            <a:fillRect/>
          </a:stretch>
        </p:blipFill>
        <p:spPr>
          <a:xfrm>
            <a:off x="605155" y="4073525"/>
            <a:ext cx="4601210" cy="2185670"/>
          </a:xfrm>
          <a:prstGeom prst="rect">
            <a:avLst/>
          </a:prstGeom>
        </p:spPr>
      </p:pic>
      <p:pic>
        <p:nvPicPr>
          <p:cNvPr id="3" name="图片 2"/>
          <p:cNvPicPr>
            <a:picLocks noChangeAspect="1"/>
          </p:cNvPicPr>
          <p:nvPr/>
        </p:nvPicPr>
        <p:blipFill>
          <a:blip r:embed="rId4"/>
          <a:stretch>
            <a:fillRect/>
          </a:stretch>
        </p:blipFill>
        <p:spPr>
          <a:xfrm>
            <a:off x="7065010" y="4025900"/>
            <a:ext cx="4449445" cy="2233295"/>
          </a:xfrm>
          <a:prstGeom prst="rect">
            <a:avLst/>
          </a:prstGeom>
        </p:spPr>
      </p:pic>
      <p:sp>
        <p:nvSpPr>
          <p:cNvPr id="6" name="文本框 5"/>
          <p:cNvSpPr txBox="1"/>
          <p:nvPr/>
        </p:nvSpPr>
        <p:spPr>
          <a:xfrm>
            <a:off x="2195830" y="6313805"/>
            <a:ext cx="2094865" cy="398780"/>
          </a:xfrm>
          <a:prstGeom prst="rect">
            <a:avLst/>
          </a:prstGeom>
          <a:noFill/>
        </p:spPr>
        <p:txBody>
          <a:bodyPr wrap="square" rtlCol="0">
            <a:spAutoFit/>
          </a:bodyPr>
          <a:p>
            <a:r>
              <a:rPr lang="zh-CN" altLang="en-US" sz="2000"/>
              <a:t>救助</a:t>
            </a:r>
            <a:endParaRPr lang="zh-CN" altLang="en-US" sz="2000"/>
          </a:p>
        </p:txBody>
      </p:sp>
      <p:sp>
        <p:nvSpPr>
          <p:cNvPr id="9" name="文本框 8"/>
          <p:cNvSpPr txBox="1"/>
          <p:nvPr/>
        </p:nvSpPr>
        <p:spPr>
          <a:xfrm>
            <a:off x="8752205" y="6313805"/>
            <a:ext cx="2159635" cy="398780"/>
          </a:xfrm>
          <a:prstGeom prst="rect">
            <a:avLst/>
          </a:prstGeom>
          <a:noFill/>
        </p:spPr>
        <p:txBody>
          <a:bodyPr wrap="square" rtlCol="0">
            <a:spAutoFit/>
          </a:bodyPr>
          <a:p>
            <a:r>
              <a:rPr lang="zh-CN" altLang="en-US" sz="2000"/>
              <a:t>清污</a:t>
            </a:r>
            <a:endParaRPr lang="zh-CN" altLang="en-US" sz="2000"/>
          </a:p>
        </p:txBody>
      </p:sp>
    </p:spTree>
  </p:cSld>
  <p:clrMapOvr>
    <a:masterClrMapping/>
  </p:clrMapOvr>
  <p:transition>
    <p:cut/>
  </p:transition>
  <p:timing>
    <p:tnLst>
      <p:par>
        <p:cTn id="1" dur="indefinite" restart="never" nodeType="tmRoot"/>
      </p:par>
    </p:tnLst>
    <p:bldLst>
      <p:bldP spid="5" grpId="0"/>
      <p:bldP spid="12" grpId="0"/>
      <p:bldP spid="5" grpId="1"/>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314388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80085" y="2593975"/>
            <a:ext cx="1814830" cy="1014730"/>
          </a:xfrm>
          <a:prstGeom prst="rect">
            <a:avLst/>
          </a:prstGeom>
          <a:noFill/>
        </p:spPr>
        <p:txBody>
          <a:bodyPr wrap="square" rtlCol="0">
            <a:spAutoFit/>
          </a:bodyPr>
          <a:lstStyle/>
          <a:p>
            <a:pPr algn="r"/>
            <a:r>
              <a:rPr lang="zh-CN" altLang="en-US" sz="6000" b="1" dirty="0" smtClean="0">
                <a:solidFill>
                  <a:schemeClr val="bg1"/>
                </a:solidFill>
                <a:effectLst/>
                <a:latin typeface="微软雅黑" panose="020B0503020204020204" pitchFamily="34" charset="-122"/>
                <a:ea typeface="微软雅黑" panose="020B0503020204020204" pitchFamily="34" charset="-122"/>
              </a:rPr>
              <a:t>目录</a:t>
            </a:r>
            <a:endParaRPr lang="zh-CN" altLang="en-US" sz="6000" b="1" dirty="0" smtClean="0">
              <a:solidFill>
                <a:schemeClr val="bg1"/>
              </a:solidFill>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0" y="3556635"/>
            <a:ext cx="3037840" cy="706755"/>
          </a:xfrm>
          <a:prstGeom prst="rect">
            <a:avLst/>
          </a:prstGeom>
          <a:noFill/>
        </p:spPr>
        <p:txBody>
          <a:bodyPr wrap="square" rtlCol="0">
            <a:spAutoFit/>
          </a:bodyPr>
          <a:lstStyle/>
          <a:p>
            <a:pPr algn="r"/>
            <a:r>
              <a:rPr lang="en-US" altLang="zh-CN" sz="4000" b="1" dirty="0" smtClean="0">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CONTENTS</a:t>
            </a:r>
            <a:endParaRPr lang="zh-CN" altLang="en-US" sz="4000" b="1" dirty="0" smtClean="0">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0" name="组合 69"/>
          <p:cNvGrpSpPr/>
          <p:nvPr/>
        </p:nvGrpSpPr>
        <p:grpSpPr>
          <a:xfrm>
            <a:off x="4004310" y="2001520"/>
            <a:ext cx="7235825" cy="911226"/>
            <a:chOff x="3909356" y="1685526"/>
            <a:chExt cx="3096668" cy="564258"/>
          </a:xfrm>
        </p:grpSpPr>
        <p:sp>
          <p:nvSpPr>
            <p:cNvPr id="19" name="文本框 18"/>
            <p:cNvSpPr txBox="1"/>
            <p:nvPr/>
          </p:nvSpPr>
          <p:spPr>
            <a:xfrm>
              <a:off x="4602846" y="1772329"/>
              <a:ext cx="2403178" cy="323219"/>
            </a:xfrm>
            <a:prstGeom prst="rect">
              <a:avLst/>
            </a:prstGeom>
            <a:noFill/>
          </p:spPr>
          <p:txBody>
            <a:bodyPr wrap="square" rtlCol="0">
              <a:spAutoFit/>
            </a:bodyPr>
            <a:lstStyle/>
            <a:p>
              <a:r>
                <a:rPr lang="zh-CN" altLang="en-US" sz="2800" b="1" dirty="0">
                  <a:latin typeface="微软雅黑" panose="020B0503020204020204" pitchFamily="34" charset="-122"/>
                </a:rPr>
                <a:t>船舶污染损害索赔面临的法律问题</a:t>
              </a:r>
              <a:endParaRPr lang="zh-CN" altLang="en-US" sz="2800" b="1" dirty="0">
                <a:latin typeface="微软雅黑" panose="020B0503020204020204" pitchFamily="34" charset="-122"/>
              </a:endParaRPr>
            </a:p>
          </p:txBody>
        </p:sp>
        <p:grpSp>
          <p:nvGrpSpPr>
            <p:cNvPr id="69" name="组合 68"/>
            <p:cNvGrpSpPr/>
            <p:nvPr/>
          </p:nvGrpSpPr>
          <p:grpSpPr>
            <a:xfrm>
              <a:off x="3909356" y="1685526"/>
              <a:ext cx="492151" cy="564258"/>
              <a:chOff x="3909356" y="1685526"/>
              <a:chExt cx="492151" cy="564258"/>
            </a:xfrm>
          </p:grpSpPr>
          <p:sp>
            <p:nvSpPr>
              <p:cNvPr id="17" name="文本框 16"/>
              <p:cNvSpPr txBox="1"/>
              <p:nvPr/>
            </p:nvSpPr>
            <p:spPr>
              <a:xfrm>
                <a:off x="3909356" y="1745708"/>
                <a:ext cx="491861" cy="437644"/>
              </a:xfrm>
              <a:prstGeom prst="rect">
                <a:avLst/>
              </a:prstGeom>
              <a:noFill/>
              <a:ln>
                <a:noFill/>
              </a:ln>
            </p:spPr>
            <p:txBody>
              <a:bodyPr wrap="square" rtlCol="0">
                <a:spAutoFit/>
              </a:bodyPr>
              <a:lstStyle/>
              <a:p>
                <a:pPr algn="ctr"/>
                <a:r>
                  <a:rPr lang="en-US" altLang="zh-CN" sz="4000" b="1" dirty="0" smtClean="0">
                    <a:solidFill>
                      <a:schemeClr val="accent1"/>
                    </a:solidFill>
                    <a:latin typeface="微软雅黑" panose="020B0503020204020204" pitchFamily="34" charset="-122"/>
                    <a:ea typeface="微软雅黑" panose="020B0503020204020204" pitchFamily="34" charset="-122"/>
                  </a:rPr>
                  <a:t>01</a:t>
                </a:r>
                <a:endParaRPr lang="en-US" altLang="zh-CN" sz="4000" b="1" dirty="0" smtClean="0">
                  <a:solidFill>
                    <a:schemeClr val="accent1"/>
                  </a:solidFill>
                  <a:latin typeface="微软雅黑" panose="020B0503020204020204" pitchFamily="34" charset="-122"/>
                  <a:ea typeface="微软雅黑" panose="020B0503020204020204" pitchFamily="34" charset="-122"/>
                </a:endParaRPr>
              </a:p>
            </p:txBody>
          </p:sp>
          <p:sp>
            <p:nvSpPr>
              <p:cNvPr id="32" name="矩形 31"/>
              <p:cNvSpPr/>
              <p:nvPr/>
            </p:nvSpPr>
            <p:spPr>
              <a:xfrm>
                <a:off x="3909356" y="1685526"/>
                <a:ext cx="492151" cy="56425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1" name="组合 70"/>
          <p:cNvGrpSpPr/>
          <p:nvPr/>
        </p:nvGrpSpPr>
        <p:grpSpPr>
          <a:xfrm>
            <a:off x="3888740" y="4387215"/>
            <a:ext cx="7515225" cy="904240"/>
            <a:chOff x="8019386" y="1685526"/>
            <a:chExt cx="3410657" cy="688851"/>
          </a:xfrm>
        </p:grpSpPr>
        <p:sp>
          <p:nvSpPr>
            <p:cNvPr id="13" name="文本框 12"/>
            <p:cNvSpPr txBox="1"/>
            <p:nvPr/>
          </p:nvSpPr>
          <p:spPr>
            <a:xfrm>
              <a:off x="8810739" y="1813257"/>
              <a:ext cx="2619304" cy="397637"/>
            </a:xfrm>
            <a:prstGeom prst="rect">
              <a:avLst/>
            </a:prstGeom>
            <a:noFill/>
          </p:spPr>
          <p:txBody>
            <a:bodyPr wrap="square" rtlCol="0">
              <a:spAutoFit/>
            </a:bodyPr>
            <a:lstStyle/>
            <a:p>
              <a:r>
                <a:rPr lang="zh-CN" altLang="en-US" sz="2800" b="1" dirty="0">
                  <a:latin typeface="微软雅黑" panose="020B0503020204020204" pitchFamily="34" charset="-122"/>
                </a:rPr>
                <a:t>船舶污染损害赔偿问题的解决之路</a:t>
              </a:r>
              <a:endParaRPr lang="zh-CN" altLang="en-US" sz="2800" b="1" dirty="0">
                <a:latin typeface="微软雅黑" panose="020B0503020204020204" pitchFamily="34" charset="-122"/>
              </a:endParaRPr>
            </a:p>
          </p:txBody>
        </p:sp>
        <p:grpSp>
          <p:nvGrpSpPr>
            <p:cNvPr id="64" name="组合 63"/>
            <p:cNvGrpSpPr/>
            <p:nvPr/>
          </p:nvGrpSpPr>
          <p:grpSpPr>
            <a:xfrm>
              <a:off x="8019386" y="1685526"/>
              <a:ext cx="651930" cy="688851"/>
              <a:chOff x="8019386" y="1685526"/>
              <a:chExt cx="651930" cy="688851"/>
            </a:xfrm>
          </p:grpSpPr>
          <p:sp>
            <p:nvSpPr>
              <p:cNvPr id="11" name="文本框 10"/>
              <p:cNvSpPr txBox="1"/>
              <p:nvPr/>
            </p:nvSpPr>
            <p:spPr>
              <a:xfrm>
                <a:off x="8019386" y="1714681"/>
                <a:ext cx="651930" cy="585330"/>
              </a:xfrm>
              <a:prstGeom prst="rect">
                <a:avLst/>
              </a:prstGeom>
              <a:noFill/>
            </p:spPr>
            <p:txBody>
              <a:bodyPr wrap="square" rtlCol="0">
                <a:spAutoFit/>
              </a:bodyPr>
              <a:lstStyle/>
              <a:p>
                <a:pPr algn="ctr"/>
                <a:r>
                  <a:rPr lang="en-US" altLang="zh-CN" sz="4400" b="1" dirty="0" smtClean="0">
                    <a:solidFill>
                      <a:schemeClr val="accent1"/>
                    </a:solidFill>
                    <a:latin typeface="微软雅黑" panose="020B0503020204020204" pitchFamily="34" charset="-122"/>
                    <a:ea typeface="微软雅黑" panose="020B0503020204020204" pitchFamily="34" charset="-122"/>
                  </a:rPr>
                  <a:t>02</a:t>
                </a:r>
                <a:endParaRPr lang="zh-CN" altLang="en-US" sz="4400" b="1" dirty="0">
                  <a:solidFill>
                    <a:schemeClr val="accent1"/>
                  </a:solidFill>
                  <a:latin typeface="微软雅黑" panose="020B0503020204020204" pitchFamily="34" charset="-122"/>
                  <a:ea typeface="微软雅黑" panose="020B0503020204020204" pitchFamily="34" charset="-122"/>
                </a:endParaRPr>
              </a:p>
            </p:txBody>
          </p:sp>
          <p:sp>
            <p:nvSpPr>
              <p:cNvPr id="33" name="矩形 32"/>
              <p:cNvSpPr/>
              <p:nvPr/>
            </p:nvSpPr>
            <p:spPr>
              <a:xfrm>
                <a:off x="8071835" y="1685526"/>
                <a:ext cx="534005" cy="6888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 name="矩形 2"/>
          <p:cNvSpPr/>
          <p:nvPr/>
        </p:nvSpPr>
        <p:spPr>
          <a:xfrm>
            <a:off x="0" y="239"/>
            <a:ext cx="12192000" cy="972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2" fill="hold" nodeType="withEffect" p14:presetBounceEnd="40000">
                                      <p:stCondLst>
                                        <p:cond delay="300"/>
                                      </p:stCondLst>
                                      <p:childTnLst>
                                        <p:set>
                                          <p:cBhvr>
                                            <p:cTn id="9" dur="1" fill="hold">
                                              <p:stCondLst>
                                                <p:cond delay="0"/>
                                              </p:stCondLst>
                                            </p:cTn>
                                            <p:tgtEl>
                                              <p:spTgt spid="70"/>
                                            </p:tgtEl>
                                            <p:attrNameLst>
                                              <p:attrName>style.visibility</p:attrName>
                                            </p:attrNameLst>
                                          </p:cBhvr>
                                          <p:to>
                                            <p:strVal val="visible"/>
                                          </p:to>
                                        </p:set>
                                        <p:anim calcmode="lin" valueType="num" p14:bounceEnd="40000">
                                          <p:cBhvr additive="base">
                                            <p:cTn id="10" dur="500" fill="hold"/>
                                            <p:tgtEl>
                                              <p:spTgt spid="70"/>
                                            </p:tgtEl>
                                            <p:attrNameLst>
                                              <p:attrName>ppt_x</p:attrName>
                                            </p:attrNameLst>
                                          </p:cBhvr>
                                          <p:tavLst>
                                            <p:tav tm="0">
                                              <p:val>
                                                <p:strVal val="1+#ppt_w/2"/>
                                              </p:val>
                                            </p:tav>
                                            <p:tav tm="100000">
                                              <p:val>
                                                <p:strVal val="#ppt_x"/>
                                              </p:val>
                                            </p:tav>
                                          </p:tavLst>
                                        </p:anim>
                                        <p:anim calcmode="lin" valueType="num" p14:bounceEnd="40000">
                                          <p:cBhvr additive="base">
                                            <p:cTn id="11" dur="500" fill="hold"/>
                                            <p:tgtEl>
                                              <p:spTgt spid="70"/>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14:presetBounceEnd="40000">
                                      <p:stCondLst>
                                        <p:cond delay="600"/>
                                      </p:stCondLst>
                                      <p:childTnLst>
                                        <p:set>
                                          <p:cBhvr>
                                            <p:cTn id="13" dur="1" fill="hold">
                                              <p:stCondLst>
                                                <p:cond delay="0"/>
                                              </p:stCondLst>
                                            </p:cTn>
                                            <p:tgtEl>
                                              <p:spTgt spid="71"/>
                                            </p:tgtEl>
                                            <p:attrNameLst>
                                              <p:attrName>style.visibility</p:attrName>
                                            </p:attrNameLst>
                                          </p:cBhvr>
                                          <p:to>
                                            <p:strVal val="visible"/>
                                          </p:to>
                                        </p:set>
                                        <p:anim calcmode="lin" valueType="num" p14:bounceEnd="40000">
                                          <p:cBhvr additive="base">
                                            <p:cTn id="14" dur="500" fill="hold"/>
                                            <p:tgtEl>
                                              <p:spTgt spid="71"/>
                                            </p:tgtEl>
                                            <p:attrNameLst>
                                              <p:attrName>ppt_x</p:attrName>
                                            </p:attrNameLst>
                                          </p:cBhvr>
                                          <p:tavLst>
                                            <p:tav tm="0">
                                              <p:val>
                                                <p:strVal val="1+#ppt_w/2"/>
                                              </p:val>
                                            </p:tav>
                                            <p:tav tm="100000">
                                              <p:val>
                                                <p:strVal val="#ppt_x"/>
                                              </p:val>
                                            </p:tav>
                                          </p:tavLst>
                                        </p:anim>
                                        <p:anim calcmode="lin" valueType="num" p14:bounceEnd="40000">
                                          <p:cBhvr additive="base">
                                            <p:cTn id="15"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2" fill="hold" nodeType="withEffect">
                                      <p:stCondLst>
                                        <p:cond delay="300"/>
                                      </p:stCondLst>
                                      <p:childTnLst>
                                        <p:set>
                                          <p:cBhvr>
                                            <p:cTn id="9" dur="1" fill="hold">
                                              <p:stCondLst>
                                                <p:cond delay="0"/>
                                              </p:stCondLst>
                                            </p:cTn>
                                            <p:tgtEl>
                                              <p:spTgt spid="70"/>
                                            </p:tgtEl>
                                            <p:attrNameLst>
                                              <p:attrName>style.visibility</p:attrName>
                                            </p:attrNameLst>
                                          </p:cBhvr>
                                          <p:to>
                                            <p:strVal val="visible"/>
                                          </p:to>
                                        </p:set>
                                        <p:anim calcmode="lin" valueType="num">
                                          <p:cBhvr additive="base">
                                            <p:cTn id="10" dur="500" fill="hold"/>
                                            <p:tgtEl>
                                              <p:spTgt spid="70"/>
                                            </p:tgtEl>
                                            <p:attrNameLst>
                                              <p:attrName>ppt_x</p:attrName>
                                            </p:attrNameLst>
                                          </p:cBhvr>
                                          <p:tavLst>
                                            <p:tav tm="0">
                                              <p:val>
                                                <p:strVal val="1+#ppt_w/2"/>
                                              </p:val>
                                            </p:tav>
                                            <p:tav tm="100000">
                                              <p:val>
                                                <p:strVal val="#ppt_x"/>
                                              </p:val>
                                            </p:tav>
                                          </p:tavLst>
                                        </p:anim>
                                        <p:anim calcmode="lin" valueType="num">
                                          <p:cBhvr additive="base">
                                            <p:cTn id="11" dur="500" fill="hold"/>
                                            <p:tgtEl>
                                              <p:spTgt spid="70"/>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600"/>
                                      </p:stCondLst>
                                      <p:childTnLst>
                                        <p:set>
                                          <p:cBhvr>
                                            <p:cTn id="13" dur="1" fill="hold">
                                              <p:stCondLst>
                                                <p:cond delay="0"/>
                                              </p:stCondLst>
                                            </p:cTn>
                                            <p:tgtEl>
                                              <p:spTgt spid="71"/>
                                            </p:tgtEl>
                                            <p:attrNameLst>
                                              <p:attrName>style.visibility</p:attrName>
                                            </p:attrNameLst>
                                          </p:cBhvr>
                                          <p:to>
                                            <p:strVal val="visible"/>
                                          </p:to>
                                        </p:set>
                                        <p:anim calcmode="lin" valueType="num">
                                          <p:cBhvr additive="base">
                                            <p:cTn id="14" dur="500" fill="hold"/>
                                            <p:tgtEl>
                                              <p:spTgt spid="71"/>
                                            </p:tgtEl>
                                            <p:attrNameLst>
                                              <p:attrName>ppt_x</p:attrName>
                                            </p:attrNameLst>
                                          </p:cBhvr>
                                          <p:tavLst>
                                            <p:tav tm="0">
                                              <p:val>
                                                <p:strVal val="1+#ppt_w/2"/>
                                              </p:val>
                                            </p:tav>
                                            <p:tav tm="100000">
                                              <p:val>
                                                <p:strVal val="#ppt_x"/>
                                              </p:val>
                                            </p:tav>
                                          </p:tavLst>
                                        </p:anim>
                                        <p:anim calcmode="lin" valueType="num">
                                          <p:cBhvr additive="base">
                                            <p:cTn id="15"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bldLvl="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sp>
        <p:nvSpPr>
          <p:cNvPr id="6" name="矩形 5"/>
          <p:cNvSpPr/>
          <p:nvPr/>
        </p:nvSpPr>
        <p:spPr>
          <a:xfrm>
            <a:off x="656590" y="2798445"/>
            <a:ext cx="10847070" cy="3630930"/>
          </a:xfrm>
          <a:prstGeom prst="rect">
            <a:avLst/>
          </a:prstGeom>
        </p:spPr>
        <p:txBody>
          <a:bodyPr wrap="square">
            <a:spAutoFit/>
          </a:bodyPr>
          <a:p>
            <a:pPr marL="285750" indent="-285750">
              <a:lnSpc>
                <a:spcPct val="125000"/>
              </a:lnSpc>
              <a:buFont typeface="Wingdings" panose="05000000000000000000" pitchFamily="2" charset="2"/>
              <a:buChar char="n"/>
            </a:pPr>
            <a:r>
              <a:rPr lang="zh-CN" altLang="en-US" sz="2400" dirty="0">
                <a:latin typeface="+mn-ea"/>
              </a:rPr>
              <a:t>救助单位采取系列清防污措施防止油污扩大化不影响救助关系的成立，相关救助报酬不受赔偿责任限制的约束，除非是纯粹为了防污清污，与船舶的安全、救助无关。</a:t>
            </a:r>
            <a:endParaRPr lang="zh-CN" altLang="en-US" sz="2400" dirty="0">
              <a:latin typeface="+mn-ea"/>
            </a:endParaRPr>
          </a:p>
          <a:p>
            <a:pPr indent="0">
              <a:lnSpc>
                <a:spcPct val="125000"/>
              </a:lnSpc>
              <a:buFont typeface="Wingdings" panose="05000000000000000000" pitchFamily="2" charset="2"/>
              <a:buNone/>
            </a:pPr>
            <a:endParaRPr lang="zh-CN" altLang="en-US" sz="2400" dirty="0">
              <a:latin typeface="+mn-ea"/>
            </a:endParaRPr>
          </a:p>
          <a:p>
            <a:pPr indent="0">
              <a:lnSpc>
                <a:spcPct val="125000"/>
              </a:lnSpc>
              <a:buFont typeface="Wingdings" panose="05000000000000000000" pitchFamily="2" charset="2"/>
              <a:buNone/>
            </a:pPr>
            <a:endParaRPr lang="zh-CN" altLang="en-US" sz="2000" dirty="0">
              <a:latin typeface="+mn-ea"/>
            </a:endParaRPr>
          </a:p>
          <a:p>
            <a:pPr indent="0">
              <a:lnSpc>
                <a:spcPct val="125000"/>
              </a:lnSpc>
              <a:buFont typeface="Wingdings" panose="05000000000000000000" pitchFamily="2" charset="2"/>
              <a:buNone/>
            </a:pPr>
            <a:endParaRPr lang="zh-CN" altLang="en-US" sz="2000" dirty="0">
              <a:latin typeface="+mn-ea"/>
            </a:endParaRPr>
          </a:p>
          <a:p>
            <a:pPr indent="0">
              <a:lnSpc>
                <a:spcPct val="125000"/>
              </a:lnSpc>
              <a:buFont typeface="Wingdings" panose="05000000000000000000" pitchFamily="2" charset="2"/>
              <a:buNone/>
            </a:pPr>
            <a:endParaRPr lang="zh-CN" altLang="en-US" sz="2400" dirty="0">
              <a:latin typeface="+mn-ea"/>
            </a:endParaRPr>
          </a:p>
          <a:p>
            <a:pPr indent="0">
              <a:lnSpc>
                <a:spcPct val="125000"/>
              </a:lnSpc>
              <a:buFont typeface="Wingdings" panose="05000000000000000000" pitchFamily="2" charset="2"/>
              <a:buNone/>
            </a:pPr>
            <a:endParaRPr lang="zh-CN" altLang="en-US" sz="2400" dirty="0">
              <a:latin typeface="+mn-ea"/>
            </a:endParaRPr>
          </a:p>
        </p:txBody>
      </p:sp>
      <p:grpSp>
        <p:nvGrpSpPr>
          <p:cNvPr id="9" name="组合 8"/>
          <p:cNvGrpSpPr/>
          <p:nvPr/>
        </p:nvGrpSpPr>
        <p:grpSpPr>
          <a:xfrm>
            <a:off x="656590" y="1608372"/>
            <a:ext cx="10814504" cy="461665"/>
            <a:chOff x="695325" y="3800392"/>
            <a:chExt cx="10814504" cy="461665"/>
          </a:xfrm>
        </p:grpSpPr>
        <p:sp>
          <p:nvSpPr>
            <p:cNvPr id="10" name="矩形 9"/>
            <p:cNvSpPr/>
            <p:nvPr/>
          </p:nvSpPr>
          <p:spPr>
            <a:xfrm>
              <a:off x="695325" y="3800392"/>
              <a:ext cx="4754880" cy="460375"/>
            </a:xfrm>
            <a:prstGeom prst="rect">
              <a:avLst/>
            </a:prstGeom>
            <a:solidFill>
              <a:schemeClr val="accent1"/>
            </a:solidFill>
          </p:spPr>
          <p:txBody>
            <a:bodyPr wrap="none">
              <a:spAutoFit/>
            </a:bodyPr>
            <a:p>
              <a:r>
                <a:rPr lang="zh-CN" altLang="en-US" sz="2400" b="1" dirty="0">
                  <a:solidFill>
                    <a:schemeClr val="bg1"/>
                  </a:solidFill>
                </a:rPr>
                <a:t>带有清防污目的不影响救助的定性</a:t>
              </a:r>
              <a:endParaRPr lang="zh-CN" altLang="en-US" sz="2400" b="1" dirty="0">
                <a:solidFill>
                  <a:schemeClr val="bg1"/>
                </a:solidFill>
              </a:endParaRPr>
            </a:p>
          </p:txBody>
        </p:sp>
        <p:cxnSp>
          <p:nvCxnSpPr>
            <p:cNvPr id="13" name="直接连接符 12"/>
            <p:cNvCxnSpPr/>
            <p:nvPr/>
          </p:nvCxnSpPr>
          <p:spPr>
            <a:xfrm>
              <a:off x="695325" y="4262057"/>
              <a:ext cx="1081450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772795" y="473075"/>
            <a:ext cx="9190355" cy="521970"/>
          </a:xfrm>
          <a:prstGeom prst="rect">
            <a:avLst/>
          </a:prstGeom>
          <a:noFill/>
        </p:spPr>
        <p:txBody>
          <a:bodyPr wrap="square" rtlCol="0">
            <a:spAutoFit/>
          </a:bodyPr>
          <a:p>
            <a:r>
              <a:rPr lang="zh-CN" altLang="en-US" sz="2800" b="1" dirty="0">
                <a:latin typeface="微软雅黑" panose="020B0503020204020204" pitchFamily="34" charset="-122"/>
              </a:rPr>
              <a:t>界定救助、清污行动性质</a:t>
            </a:r>
            <a:endParaRPr lang="zh-CN" altLang="en-US" sz="2800" b="1" dirty="0">
              <a:latin typeface="微软雅黑" panose="020B0503020204020204" pitchFamily="34"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9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5240" y="86360"/>
            <a:ext cx="12225655" cy="6776085"/>
          </a:xfrm>
          <a:prstGeom prst="rect">
            <a:avLst/>
          </a:prstGeom>
          <a:solidFill>
            <a:srgbClr val="0E4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海建所.jpg"/>
          <p:cNvPicPr>
            <a:picLocks noChangeAspect="1"/>
          </p:cNvPicPr>
          <p:nvPr/>
        </p:nvPicPr>
        <p:blipFill>
          <a:blip r:embed="rId1" cstate="print">
            <a:lum contrast="40000"/>
          </a:blip>
          <a:stretch>
            <a:fillRect/>
          </a:stretch>
        </p:blipFill>
        <p:spPr>
          <a:xfrm>
            <a:off x="-17145" y="4752340"/>
            <a:ext cx="12226290" cy="1932305"/>
          </a:xfrm>
          <a:prstGeom prst="rect">
            <a:avLst/>
          </a:prstGeom>
          <a:gradFill>
            <a:gsLst>
              <a:gs pos="0">
                <a:schemeClr val="accent1">
                  <a:tint val="66000"/>
                  <a:satMod val="160000"/>
                  <a:alpha val="35000"/>
                </a:schemeClr>
              </a:gs>
              <a:gs pos="50000">
                <a:schemeClr val="accent1">
                  <a:tint val="44500"/>
                  <a:satMod val="160000"/>
                </a:schemeClr>
              </a:gs>
              <a:gs pos="100000">
                <a:schemeClr val="accent1">
                  <a:tint val="23500"/>
                  <a:satMod val="160000"/>
                </a:schemeClr>
              </a:gs>
            </a:gsLst>
            <a:lin ang="5400000" scaled="0"/>
          </a:gradFill>
        </p:spPr>
      </p:pic>
      <p:sp>
        <p:nvSpPr>
          <p:cNvPr id="2" name="文本框 1"/>
          <p:cNvSpPr txBox="1"/>
          <p:nvPr/>
        </p:nvSpPr>
        <p:spPr>
          <a:xfrm>
            <a:off x="3970020" y="2427605"/>
            <a:ext cx="4316730" cy="1106805"/>
          </a:xfrm>
          <a:prstGeom prst="rect">
            <a:avLst/>
          </a:prstGeom>
          <a:noFill/>
        </p:spPr>
        <p:txBody>
          <a:bodyPr wrap="square" rtlCol="0">
            <a:spAutoFit/>
          </a:bodyPr>
          <a:p>
            <a:r>
              <a:rPr lang="en-US" altLang="zh-CN" sz="6600" b="1" dirty="0" smtClean="0">
                <a:solidFill>
                  <a:schemeClr val="bg1"/>
                </a:solidFill>
                <a:sym typeface="+mn-ea"/>
              </a:rPr>
              <a:t>THANKS</a:t>
            </a:r>
            <a:endParaRPr lang="en-US" altLang="zh-CN" sz="6600" b="1" dirty="0" smtClean="0">
              <a:solidFill>
                <a:schemeClr val="bg1"/>
              </a:solidFill>
              <a:sym typeface="+mn-ea"/>
            </a:endParaRPr>
          </a:p>
        </p:txBody>
      </p:sp>
    </p:spTree>
  </p:cSld>
  <p:clrMapOvr>
    <a:masterClrMapping/>
  </p:clrMapOvr>
  <p:timing>
    <p:tnLst>
      <p:par>
        <p:cTn id="1" dur="indefinite" restart="never" nodeType="tmRoot"/>
      </p:par>
    </p:tnLst>
    <p:bldLst>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456305" y="464185"/>
            <a:ext cx="7435215" cy="645160"/>
          </a:xfrm>
          <a:prstGeom prst="rect">
            <a:avLst/>
          </a:prstGeom>
          <a:noFill/>
        </p:spPr>
        <p:txBody>
          <a:bodyPr wrap="square" rtlCol="0">
            <a:spAutoFit/>
          </a:bodyPr>
          <a:lstStyle/>
          <a:p>
            <a:r>
              <a:rPr lang="zh-CN" altLang="en-US" sz="3600" b="1" dirty="0">
                <a:latin typeface="微软雅黑" panose="020B0503020204020204" pitchFamily="34" charset="-122"/>
                <a:sym typeface="+mn-ea"/>
              </a:rPr>
              <a:t>船舶污染损害索赔面临的法律问题</a:t>
            </a:r>
            <a:endParaRPr lang="zh-CN" altLang="en-US" sz="3600" b="1" dirty="0">
              <a:latin typeface="微软雅黑" panose="020B0503020204020204" pitchFamily="34" charset="-122"/>
            </a:endParaRPr>
          </a:p>
        </p:txBody>
      </p:sp>
      <p:sp>
        <p:nvSpPr>
          <p:cNvPr id="4" name="灯片编号占位符 3"/>
          <p:cNvSpPr>
            <a:spLocks noGrp="1"/>
          </p:cNvSpPr>
          <p:nvPr>
            <p:ph type="sldNum" sz="quarter" idx="12"/>
          </p:nvPr>
        </p:nvSpPr>
        <p:spPr>
          <a:xfrm>
            <a:off x="12604115" y="7066915"/>
            <a:ext cx="543560" cy="88900"/>
          </a:xfrm>
        </p:spPr>
        <p:txBody>
          <a:bodyPr/>
          <a:lstStyle/>
          <a:p>
            <a:endParaRPr lang="zh-CN" altLang="en-US" dirty="0"/>
          </a:p>
        </p:txBody>
      </p:sp>
      <p:grpSp>
        <p:nvGrpSpPr>
          <p:cNvPr id="6" name="组合 5"/>
          <p:cNvGrpSpPr/>
          <p:nvPr/>
        </p:nvGrpSpPr>
        <p:grpSpPr>
          <a:xfrm>
            <a:off x="0" y="4705235"/>
            <a:ext cx="12192672" cy="1532163"/>
            <a:chOff x="0" y="4045470"/>
            <a:chExt cx="12192672" cy="1532163"/>
          </a:xfrm>
        </p:grpSpPr>
        <p:sp>
          <p:nvSpPr>
            <p:cNvPr id="9" name="矩形 8"/>
            <p:cNvSpPr/>
            <p:nvPr/>
          </p:nvSpPr>
          <p:spPr>
            <a:xfrm>
              <a:off x="0" y="4331997"/>
              <a:ext cx="1441349" cy="124563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p>
          </p:txBody>
        </p:sp>
        <p:sp>
          <p:nvSpPr>
            <p:cNvPr id="13" name="矩形 12"/>
            <p:cNvSpPr/>
            <p:nvPr/>
          </p:nvSpPr>
          <p:spPr>
            <a:xfrm>
              <a:off x="2207273" y="4045470"/>
              <a:ext cx="9985399" cy="88822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p>
          </p:txBody>
        </p:sp>
        <p:sp>
          <p:nvSpPr>
            <p:cNvPr id="16" name="矩形 11"/>
            <p:cNvSpPr/>
            <p:nvPr/>
          </p:nvSpPr>
          <p:spPr>
            <a:xfrm flipV="1">
              <a:off x="1427357" y="4047376"/>
              <a:ext cx="779916" cy="1530257"/>
            </a:xfrm>
            <a:custGeom>
              <a:avLst/>
              <a:gdLst>
                <a:gd name="connsiteX0" fmla="*/ 0 w 1826176"/>
                <a:gd name="connsiteY0" fmla="*/ 0 h 934227"/>
                <a:gd name="connsiteX1" fmla="*/ 1826176 w 1826176"/>
                <a:gd name="connsiteY1" fmla="*/ 0 h 934227"/>
                <a:gd name="connsiteX2" fmla="*/ 1826176 w 1826176"/>
                <a:gd name="connsiteY2" fmla="*/ 934227 h 934227"/>
                <a:gd name="connsiteX3" fmla="*/ 0 w 1826176"/>
                <a:gd name="connsiteY3" fmla="*/ 934227 h 934227"/>
                <a:gd name="connsiteX4" fmla="*/ 0 w 1826176"/>
                <a:gd name="connsiteY4" fmla="*/ 0 h 934227"/>
                <a:gd name="connsiteX0-1" fmla="*/ 0 w 1826176"/>
                <a:gd name="connsiteY0-2" fmla="*/ 0 h 1133668"/>
                <a:gd name="connsiteX1-3" fmla="*/ 1826176 w 1826176"/>
                <a:gd name="connsiteY1-4" fmla="*/ 0 h 1133668"/>
                <a:gd name="connsiteX2-5" fmla="*/ 556249 w 1826176"/>
                <a:gd name="connsiteY2-6" fmla="*/ 1133668 h 1133668"/>
                <a:gd name="connsiteX3-7" fmla="*/ 0 w 1826176"/>
                <a:gd name="connsiteY3-8" fmla="*/ 934227 h 1133668"/>
                <a:gd name="connsiteX4-9" fmla="*/ 0 w 1826176"/>
                <a:gd name="connsiteY4-10" fmla="*/ 0 h 1133668"/>
                <a:gd name="connsiteX0-11" fmla="*/ 0 w 556249"/>
                <a:gd name="connsiteY0-12" fmla="*/ 0 h 1133668"/>
                <a:gd name="connsiteX1-13" fmla="*/ 524763 w 556249"/>
                <a:gd name="connsiteY1-14" fmla="*/ 461865 h 1133668"/>
                <a:gd name="connsiteX2-15" fmla="*/ 556249 w 556249"/>
                <a:gd name="connsiteY2-16" fmla="*/ 1133668 h 1133668"/>
                <a:gd name="connsiteX3-17" fmla="*/ 0 w 556249"/>
                <a:gd name="connsiteY3-18" fmla="*/ 934227 h 1133668"/>
                <a:gd name="connsiteX4-19" fmla="*/ 0 w 556249"/>
                <a:gd name="connsiteY4-20" fmla="*/ 0 h 1133668"/>
                <a:gd name="connsiteX0-21" fmla="*/ 0 w 598230"/>
                <a:gd name="connsiteY0-22" fmla="*/ 0 h 1133668"/>
                <a:gd name="connsiteX1-23" fmla="*/ 598230 w 598230"/>
                <a:gd name="connsiteY1-24" fmla="*/ 493356 h 1133668"/>
                <a:gd name="connsiteX2-25" fmla="*/ 556249 w 598230"/>
                <a:gd name="connsiteY2-26" fmla="*/ 1133668 h 1133668"/>
                <a:gd name="connsiteX3-27" fmla="*/ 0 w 598230"/>
                <a:gd name="connsiteY3-28" fmla="*/ 934227 h 1133668"/>
                <a:gd name="connsiteX4-29" fmla="*/ 0 w 598230"/>
                <a:gd name="connsiteY4-30" fmla="*/ 0 h 1133668"/>
                <a:gd name="connsiteX0-31" fmla="*/ 0 w 608726"/>
                <a:gd name="connsiteY0-32" fmla="*/ 0 h 1154661"/>
                <a:gd name="connsiteX1-33" fmla="*/ 598230 w 608726"/>
                <a:gd name="connsiteY1-34" fmla="*/ 493356 h 1154661"/>
                <a:gd name="connsiteX2-35" fmla="*/ 608726 w 608726"/>
                <a:gd name="connsiteY2-36" fmla="*/ 1154661 h 1154661"/>
                <a:gd name="connsiteX3-37" fmla="*/ 0 w 608726"/>
                <a:gd name="connsiteY3-38" fmla="*/ 934227 h 1154661"/>
                <a:gd name="connsiteX4-39" fmla="*/ 0 w 608726"/>
                <a:gd name="connsiteY4-40" fmla="*/ 0 h 1154661"/>
                <a:gd name="connsiteX0-41" fmla="*/ 0 w 598230"/>
                <a:gd name="connsiteY0-42" fmla="*/ 0 h 1144165"/>
                <a:gd name="connsiteX1-43" fmla="*/ 598230 w 598230"/>
                <a:gd name="connsiteY1-44" fmla="*/ 493356 h 1144165"/>
                <a:gd name="connsiteX2-45" fmla="*/ 577240 w 598230"/>
                <a:gd name="connsiteY2-46" fmla="*/ 1144165 h 1144165"/>
                <a:gd name="connsiteX3-47" fmla="*/ 0 w 598230"/>
                <a:gd name="connsiteY3-48" fmla="*/ 934227 h 1144165"/>
                <a:gd name="connsiteX4-49" fmla="*/ 0 w 598230"/>
                <a:gd name="connsiteY4-50" fmla="*/ 0 h 1144165"/>
                <a:gd name="connsiteX0-51" fmla="*/ 0 w 577240"/>
                <a:gd name="connsiteY0-52" fmla="*/ 0 h 1144165"/>
                <a:gd name="connsiteX1-53" fmla="*/ 559424 w 577240"/>
                <a:gd name="connsiteY1-54" fmla="*/ 493356 h 1144165"/>
                <a:gd name="connsiteX2-55" fmla="*/ 577240 w 577240"/>
                <a:gd name="connsiteY2-56" fmla="*/ 1144165 h 1144165"/>
                <a:gd name="connsiteX3-57" fmla="*/ 0 w 577240"/>
                <a:gd name="connsiteY3-58" fmla="*/ 934227 h 1144165"/>
                <a:gd name="connsiteX4-59" fmla="*/ 0 w 577240"/>
                <a:gd name="connsiteY4-60" fmla="*/ 0 h 1144165"/>
                <a:gd name="connsiteX0-61" fmla="*/ 0 w 584118"/>
                <a:gd name="connsiteY0-62" fmla="*/ 0 h 1144165"/>
                <a:gd name="connsiteX1-63" fmla="*/ 584118 w 584118"/>
                <a:gd name="connsiteY1-64" fmla="*/ 486300 h 1144165"/>
                <a:gd name="connsiteX2-65" fmla="*/ 577240 w 584118"/>
                <a:gd name="connsiteY2-66" fmla="*/ 1144165 h 1144165"/>
                <a:gd name="connsiteX3-67" fmla="*/ 0 w 584118"/>
                <a:gd name="connsiteY3-68" fmla="*/ 934227 h 1144165"/>
                <a:gd name="connsiteX4-69" fmla="*/ 0 w 584118"/>
                <a:gd name="connsiteY4-70" fmla="*/ 0 h 1144165"/>
                <a:gd name="connsiteX0-71" fmla="*/ 0 w 584937"/>
                <a:gd name="connsiteY0-72" fmla="*/ 0 h 1147693"/>
                <a:gd name="connsiteX1-73" fmla="*/ 584118 w 584937"/>
                <a:gd name="connsiteY1-74" fmla="*/ 486300 h 1147693"/>
                <a:gd name="connsiteX2-75" fmla="*/ 584295 w 584937"/>
                <a:gd name="connsiteY2-76" fmla="*/ 1147693 h 1147693"/>
                <a:gd name="connsiteX3-77" fmla="*/ 0 w 584937"/>
                <a:gd name="connsiteY3-78" fmla="*/ 934227 h 1147693"/>
                <a:gd name="connsiteX4-79" fmla="*/ 0 w 584937"/>
                <a:gd name="connsiteY4-80" fmla="*/ 0 h 11476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84937" h="1147693">
                  <a:moveTo>
                    <a:pt x="0" y="0"/>
                  </a:moveTo>
                  <a:lnTo>
                    <a:pt x="584118" y="486300"/>
                  </a:lnTo>
                  <a:cubicBezTo>
                    <a:pt x="581825" y="705588"/>
                    <a:pt x="586588" y="928405"/>
                    <a:pt x="584295" y="1147693"/>
                  </a:cubicBezTo>
                  <a:lnTo>
                    <a:pt x="0" y="934227"/>
                  </a:lnTo>
                  <a:lnTo>
                    <a:pt x="0" y="0"/>
                  </a:lnTo>
                  <a:close/>
                </a:path>
              </a:pathLst>
            </a:cu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p>
          </p:txBody>
        </p:sp>
        <p:sp>
          <p:nvSpPr>
            <p:cNvPr id="19" name="文本框 18"/>
            <p:cNvSpPr txBox="1"/>
            <p:nvPr/>
          </p:nvSpPr>
          <p:spPr>
            <a:xfrm>
              <a:off x="203363" y="4601469"/>
              <a:ext cx="905510" cy="706755"/>
            </a:xfrm>
            <a:prstGeom prst="rect">
              <a:avLst/>
            </a:prstGeom>
            <a:noFill/>
          </p:spPr>
          <p:txBody>
            <a:bodyPr wrap="none" rtlCol="0">
              <a:spAutoFit/>
            </a:bodyPr>
            <a:lstStyle/>
            <a:p>
              <a:r>
                <a:rPr kumimoji="1" lang="en-US" altLang="zh-CN" sz="4000" b="1" dirty="0">
                  <a:solidFill>
                    <a:srgbClr val="FFFFFF"/>
                  </a:solidFill>
                </a:rPr>
                <a:t>03</a:t>
              </a:r>
              <a:endParaRPr kumimoji="1" lang="zh-CN" altLang="en-US" sz="4000" b="1" dirty="0">
                <a:solidFill>
                  <a:srgbClr val="FFFFFF"/>
                </a:solidFill>
              </a:endParaRPr>
            </a:p>
          </p:txBody>
        </p:sp>
      </p:grpSp>
      <p:grpSp>
        <p:nvGrpSpPr>
          <p:cNvPr id="3" name="组合 2"/>
          <p:cNvGrpSpPr/>
          <p:nvPr/>
        </p:nvGrpSpPr>
        <p:grpSpPr>
          <a:xfrm>
            <a:off x="635" y="1929337"/>
            <a:ext cx="12192001" cy="1532165"/>
            <a:chOff x="0" y="1343867"/>
            <a:chExt cx="12192001" cy="1532165"/>
          </a:xfrm>
        </p:grpSpPr>
        <p:sp>
          <p:nvSpPr>
            <p:cNvPr id="7" name="矩形 6"/>
            <p:cNvSpPr/>
            <p:nvPr/>
          </p:nvSpPr>
          <p:spPr>
            <a:xfrm>
              <a:off x="0" y="1343867"/>
              <a:ext cx="1441349" cy="1245636"/>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p>
          </p:txBody>
        </p:sp>
        <p:sp>
          <p:nvSpPr>
            <p:cNvPr id="10" name="矩形 9"/>
            <p:cNvSpPr/>
            <p:nvPr/>
          </p:nvSpPr>
          <p:spPr>
            <a:xfrm>
              <a:off x="2213304" y="1987809"/>
              <a:ext cx="9978697" cy="888223"/>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p>
          </p:txBody>
        </p:sp>
        <p:sp>
          <p:nvSpPr>
            <p:cNvPr id="14" name="矩形 11"/>
            <p:cNvSpPr/>
            <p:nvPr/>
          </p:nvSpPr>
          <p:spPr>
            <a:xfrm>
              <a:off x="1436362" y="1343869"/>
              <a:ext cx="779916" cy="1530257"/>
            </a:xfrm>
            <a:custGeom>
              <a:avLst/>
              <a:gdLst>
                <a:gd name="connsiteX0" fmla="*/ 0 w 1826176"/>
                <a:gd name="connsiteY0" fmla="*/ 0 h 934227"/>
                <a:gd name="connsiteX1" fmla="*/ 1826176 w 1826176"/>
                <a:gd name="connsiteY1" fmla="*/ 0 h 934227"/>
                <a:gd name="connsiteX2" fmla="*/ 1826176 w 1826176"/>
                <a:gd name="connsiteY2" fmla="*/ 934227 h 934227"/>
                <a:gd name="connsiteX3" fmla="*/ 0 w 1826176"/>
                <a:gd name="connsiteY3" fmla="*/ 934227 h 934227"/>
                <a:gd name="connsiteX4" fmla="*/ 0 w 1826176"/>
                <a:gd name="connsiteY4" fmla="*/ 0 h 934227"/>
                <a:gd name="connsiteX0-1" fmla="*/ 0 w 1826176"/>
                <a:gd name="connsiteY0-2" fmla="*/ 0 h 1133668"/>
                <a:gd name="connsiteX1-3" fmla="*/ 1826176 w 1826176"/>
                <a:gd name="connsiteY1-4" fmla="*/ 0 h 1133668"/>
                <a:gd name="connsiteX2-5" fmla="*/ 556249 w 1826176"/>
                <a:gd name="connsiteY2-6" fmla="*/ 1133668 h 1133668"/>
                <a:gd name="connsiteX3-7" fmla="*/ 0 w 1826176"/>
                <a:gd name="connsiteY3-8" fmla="*/ 934227 h 1133668"/>
                <a:gd name="connsiteX4-9" fmla="*/ 0 w 1826176"/>
                <a:gd name="connsiteY4-10" fmla="*/ 0 h 1133668"/>
                <a:gd name="connsiteX0-11" fmla="*/ 0 w 556249"/>
                <a:gd name="connsiteY0-12" fmla="*/ 0 h 1133668"/>
                <a:gd name="connsiteX1-13" fmla="*/ 524763 w 556249"/>
                <a:gd name="connsiteY1-14" fmla="*/ 461865 h 1133668"/>
                <a:gd name="connsiteX2-15" fmla="*/ 556249 w 556249"/>
                <a:gd name="connsiteY2-16" fmla="*/ 1133668 h 1133668"/>
                <a:gd name="connsiteX3-17" fmla="*/ 0 w 556249"/>
                <a:gd name="connsiteY3-18" fmla="*/ 934227 h 1133668"/>
                <a:gd name="connsiteX4-19" fmla="*/ 0 w 556249"/>
                <a:gd name="connsiteY4-20" fmla="*/ 0 h 1133668"/>
                <a:gd name="connsiteX0-21" fmla="*/ 0 w 598230"/>
                <a:gd name="connsiteY0-22" fmla="*/ 0 h 1133668"/>
                <a:gd name="connsiteX1-23" fmla="*/ 598230 w 598230"/>
                <a:gd name="connsiteY1-24" fmla="*/ 493356 h 1133668"/>
                <a:gd name="connsiteX2-25" fmla="*/ 556249 w 598230"/>
                <a:gd name="connsiteY2-26" fmla="*/ 1133668 h 1133668"/>
                <a:gd name="connsiteX3-27" fmla="*/ 0 w 598230"/>
                <a:gd name="connsiteY3-28" fmla="*/ 934227 h 1133668"/>
                <a:gd name="connsiteX4-29" fmla="*/ 0 w 598230"/>
                <a:gd name="connsiteY4-30" fmla="*/ 0 h 1133668"/>
                <a:gd name="connsiteX0-31" fmla="*/ 0 w 608726"/>
                <a:gd name="connsiteY0-32" fmla="*/ 0 h 1154661"/>
                <a:gd name="connsiteX1-33" fmla="*/ 598230 w 608726"/>
                <a:gd name="connsiteY1-34" fmla="*/ 493356 h 1154661"/>
                <a:gd name="connsiteX2-35" fmla="*/ 608726 w 608726"/>
                <a:gd name="connsiteY2-36" fmla="*/ 1154661 h 1154661"/>
                <a:gd name="connsiteX3-37" fmla="*/ 0 w 608726"/>
                <a:gd name="connsiteY3-38" fmla="*/ 934227 h 1154661"/>
                <a:gd name="connsiteX4-39" fmla="*/ 0 w 608726"/>
                <a:gd name="connsiteY4-40" fmla="*/ 0 h 1154661"/>
                <a:gd name="connsiteX0-41" fmla="*/ 0 w 598230"/>
                <a:gd name="connsiteY0-42" fmla="*/ 0 h 1144165"/>
                <a:gd name="connsiteX1-43" fmla="*/ 598230 w 598230"/>
                <a:gd name="connsiteY1-44" fmla="*/ 493356 h 1144165"/>
                <a:gd name="connsiteX2-45" fmla="*/ 577240 w 598230"/>
                <a:gd name="connsiteY2-46" fmla="*/ 1144165 h 1144165"/>
                <a:gd name="connsiteX3-47" fmla="*/ 0 w 598230"/>
                <a:gd name="connsiteY3-48" fmla="*/ 934227 h 1144165"/>
                <a:gd name="connsiteX4-49" fmla="*/ 0 w 598230"/>
                <a:gd name="connsiteY4-50" fmla="*/ 0 h 1144165"/>
                <a:gd name="connsiteX0-51" fmla="*/ 0 w 577240"/>
                <a:gd name="connsiteY0-52" fmla="*/ 0 h 1144165"/>
                <a:gd name="connsiteX1-53" fmla="*/ 559424 w 577240"/>
                <a:gd name="connsiteY1-54" fmla="*/ 493356 h 1144165"/>
                <a:gd name="connsiteX2-55" fmla="*/ 577240 w 577240"/>
                <a:gd name="connsiteY2-56" fmla="*/ 1144165 h 1144165"/>
                <a:gd name="connsiteX3-57" fmla="*/ 0 w 577240"/>
                <a:gd name="connsiteY3-58" fmla="*/ 934227 h 1144165"/>
                <a:gd name="connsiteX4-59" fmla="*/ 0 w 577240"/>
                <a:gd name="connsiteY4-60" fmla="*/ 0 h 1144165"/>
                <a:gd name="connsiteX0-61" fmla="*/ 0 w 584118"/>
                <a:gd name="connsiteY0-62" fmla="*/ 0 h 1144165"/>
                <a:gd name="connsiteX1-63" fmla="*/ 584118 w 584118"/>
                <a:gd name="connsiteY1-64" fmla="*/ 486300 h 1144165"/>
                <a:gd name="connsiteX2-65" fmla="*/ 577240 w 584118"/>
                <a:gd name="connsiteY2-66" fmla="*/ 1144165 h 1144165"/>
                <a:gd name="connsiteX3-67" fmla="*/ 0 w 584118"/>
                <a:gd name="connsiteY3-68" fmla="*/ 934227 h 1144165"/>
                <a:gd name="connsiteX4-69" fmla="*/ 0 w 584118"/>
                <a:gd name="connsiteY4-70" fmla="*/ 0 h 1144165"/>
                <a:gd name="connsiteX0-71" fmla="*/ 0 w 584937"/>
                <a:gd name="connsiteY0-72" fmla="*/ 0 h 1147693"/>
                <a:gd name="connsiteX1-73" fmla="*/ 584118 w 584937"/>
                <a:gd name="connsiteY1-74" fmla="*/ 486300 h 1147693"/>
                <a:gd name="connsiteX2-75" fmla="*/ 584295 w 584937"/>
                <a:gd name="connsiteY2-76" fmla="*/ 1147693 h 1147693"/>
                <a:gd name="connsiteX3-77" fmla="*/ 0 w 584937"/>
                <a:gd name="connsiteY3-78" fmla="*/ 934227 h 1147693"/>
                <a:gd name="connsiteX4-79" fmla="*/ 0 w 584937"/>
                <a:gd name="connsiteY4-80" fmla="*/ 0 h 11476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84937" h="1147693">
                  <a:moveTo>
                    <a:pt x="0" y="0"/>
                  </a:moveTo>
                  <a:lnTo>
                    <a:pt x="584118" y="486300"/>
                  </a:lnTo>
                  <a:cubicBezTo>
                    <a:pt x="581825" y="705588"/>
                    <a:pt x="586588" y="928405"/>
                    <a:pt x="584295" y="1147693"/>
                  </a:cubicBezTo>
                  <a:lnTo>
                    <a:pt x="0" y="934227"/>
                  </a:lnTo>
                  <a:lnTo>
                    <a:pt x="0" y="0"/>
                  </a:lnTo>
                  <a:close/>
                </a:path>
              </a:pathLst>
            </a:cu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p>
          </p:txBody>
        </p:sp>
        <p:sp>
          <p:nvSpPr>
            <p:cNvPr id="17" name="文本框 16"/>
            <p:cNvSpPr txBox="1"/>
            <p:nvPr/>
          </p:nvSpPr>
          <p:spPr>
            <a:xfrm>
              <a:off x="203363" y="1515885"/>
              <a:ext cx="905510" cy="706755"/>
            </a:xfrm>
            <a:prstGeom prst="rect">
              <a:avLst/>
            </a:prstGeom>
            <a:noFill/>
          </p:spPr>
          <p:txBody>
            <a:bodyPr wrap="none" rtlCol="0">
              <a:spAutoFit/>
            </a:bodyPr>
            <a:lstStyle/>
            <a:p>
              <a:r>
                <a:rPr kumimoji="1" lang="en-US" altLang="zh-CN" sz="4000" b="1" dirty="0">
                  <a:solidFill>
                    <a:srgbClr val="FFFFFF"/>
                  </a:solidFill>
                </a:rPr>
                <a:t>01</a:t>
              </a:r>
              <a:endParaRPr kumimoji="1" lang="zh-CN" altLang="en-US" sz="4000" b="1" dirty="0">
                <a:solidFill>
                  <a:srgbClr val="FFFFFF"/>
                </a:solidFill>
              </a:endParaRPr>
            </a:p>
          </p:txBody>
        </p:sp>
        <p:sp>
          <p:nvSpPr>
            <p:cNvPr id="20" name="矩形 19"/>
            <p:cNvSpPr/>
            <p:nvPr/>
          </p:nvSpPr>
          <p:spPr>
            <a:xfrm>
              <a:off x="2719518" y="2145688"/>
              <a:ext cx="8937223" cy="570865"/>
            </a:xfrm>
            <a:prstGeom prst="rect">
              <a:avLst/>
            </a:prstGeom>
          </p:spPr>
          <p:txBody>
            <a:bodyPr wrap="square">
              <a:spAutoFit/>
            </a:bodyPr>
            <a:lstStyle/>
            <a:p>
              <a:pPr>
                <a:lnSpc>
                  <a:spcPct val="130000"/>
                </a:lnSpc>
              </a:pPr>
              <a:r>
                <a:rPr lang="en-US" altLang="zh-CN" sz="2400" b="1" dirty="0">
                  <a:solidFill>
                    <a:srgbClr val="FFFFFF"/>
                  </a:solidFill>
                  <a:latin typeface="微软雅黑" panose="020B0503020204020204" pitchFamily="34" charset="-122"/>
                </a:rPr>
                <a:t>   </a:t>
              </a:r>
              <a:r>
                <a:rPr lang="zh-CN" altLang="en-US" sz="2400" b="1" dirty="0">
                  <a:solidFill>
                    <a:srgbClr val="FFFFFF"/>
                  </a:solidFill>
                  <a:latin typeface="微软雅黑" panose="020B0503020204020204" pitchFamily="34" charset="-122"/>
                </a:rPr>
                <a:t>主体问题争论不休</a:t>
              </a:r>
              <a:endParaRPr lang="zh-CN" altLang="en-US" sz="2400" b="1" dirty="0">
                <a:solidFill>
                  <a:srgbClr val="FFFFFF"/>
                </a:solidFill>
                <a:latin typeface="微软雅黑" panose="020B0503020204020204" pitchFamily="34" charset="-122"/>
              </a:endParaRPr>
            </a:p>
          </p:txBody>
        </p:sp>
      </p:grpSp>
      <p:grpSp>
        <p:nvGrpSpPr>
          <p:cNvPr id="5" name="组合 4"/>
          <p:cNvGrpSpPr/>
          <p:nvPr/>
        </p:nvGrpSpPr>
        <p:grpSpPr>
          <a:xfrm>
            <a:off x="0" y="3461670"/>
            <a:ext cx="12192001" cy="1973603"/>
            <a:chOff x="0" y="2757455"/>
            <a:chExt cx="12192001" cy="1973603"/>
          </a:xfrm>
        </p:grpSpPr>
        <p:sp>
          <p:nvSpPr>
            <p:cNvPr id="8" name="矩形 7"/>
            <p:cNvSpPr/>
            <p:nvPr/>
          </p:nvSpPr>
          <p:spPr>
            <a:xfrm>
              <a:off x="0" y="2757455"/>
              <a:ext cx="1441349" cy="1245636"/>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p>
          </p:txBody>
        </p:sp>
        <p:sp>
          <p:nvSpPr>
            <p:cNvPr id="12" name="矩形 11"/>
            <p:cNvSpPr/>
            <p:nvPr/>
          </p:nvSpPr>
          <p:spPr>
            <a:xfrm>
              <a:off x="2213304" y="3016639"/>
              <a:ext cx="9978697" cy="888223"/>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p>
          </p:txBody>
        </p:sp>
        <p:sp>
          <p:nvSpPr>
            <p:cNvPr id="15" name="矩形 13"/>
            <p:cNvSpPr/>
            <p:nvPr/>
          </p:nvSpPr>
          <p:spPr>
            <a:xfrm>
              <a:off x="1436361" y="2757455"/>
              <a:ext cx="784905" cy="1245636"/>
            </a:xfrm>
            <a:custGeom>
              <a:avLst/>
              <a:gdLst>
                <a:gd name="connsiteX0" fmla="*/ 0 w 1826176"/>
                <a:gd name="connsiteY0" fmla="*/ 0 h 934227"/>
                <a:gd name="connsiteX1" fmla="*/ 1826176 w 1826176"/>
                <a:gd name="connsiteY1" fmla="*/ 0 h 934227"/>
                <a:gd name="connsiteX2" fmla="*/ 1826176 w 1826176"/>
                <a:gd name="connsiteY2" fmla="*/ 934227 h 934227"/>
                <a:gd name="connsiteX3" fmla="*/ 0 w 1826176"/>
                <a:gd name="connsiteY3" fmla="*/ 934227 h 934227"/>
                <a:gd name="connsiteX4" fmla="*/ 0 w 1826176"/>
                <a:gd name="connsiteY4" fmla="*/ 0 h 934227"/>
                <a:gd name="connsiteX0-1" fmla="*/ 0 w 1826176"/>
                <a:gd name="connsiteY0-2" fmla="*/ 0 h 934227"/>
                <a:gd name="connsiteX1-3" fmla="*/ 546455 w 1826176"/>
                <a:gd name="connsiteY1-4" fmla="*/ 230621 h 934227"/>
                <a:gd name="connsiteX2-5" fmla="*/ 1826176 w 1826176"/>
                <a:gd name="connsiteY2-6" fmla="*/ 934227 h 934227"/>
                <a:gd name="connsiteX3-7" fmla="*/ 0 w 1826176"/>
                <a:gd name="connsiteY3-8" fmla="*/ 934227 h 934227"/>
                <a:gd name="connsiteX4-9" fmla="*/ 0 w 1826176"/>
                <a:gd name="connsiteY4-10" fmla="*/ 0 h 934227"/>
                <a:gd name="connsiteX0-11" fmla="*/ 0 w 546455"/>
                <a:gd name="connsiteY0-12" fmla="*/ 0 h 934227"/>
                <a:gd name="connsiteX1-13" fmla="*/ 546455 w 546455"/>
                <a:gd name="connsiteY1-14" fmla="*/ 230621 h 934227"/>
                <a:gd name="connsiteX2-15" fmla="*/ 367813 w 546455"/>
                <a:gd name="connsiteY2-16" fmla="*/ 716599 h 934227"/>
                <a:gd name="connsiteX3-17" fmla="*/ 0 w 546455"/>
                <a:gd name="connsiteY3-18" fmla="*/ 934227 h 934227"/>
                <a:gd name="connsiteX4-19" fmla="*/ 0 w 546455"/>
                <a:gd name="connsiteY4-20" fmla="*/ 0 h 934227"/>
                <a:gd name="connsiteX0-21" fmla="*/ 0 w 585431"/>
                <a:gd name="connsiteY0-22" fmla="*/ 0 h 934227"/>
                <a:gd name="connsiteX1-23" fmla="*/ 546455 w 585431"/>
                <a:gd name="connsiteY1-24" fmla="*/ 230621 h 934227"/>
                <a:gd name="connsiteX2-25" fmla="*/ 585431 w 585431"/>
                <a:gd name="connsiteY2-26" fmla="*/ 856271 h 934227"/>
                <a:gd name="connsiteX3-27" fmla="*/ 0 w 585431"/>
                <a:gd name="connsiteY3-28" fmla="*/ 934227 h 934227"/>
                <a:gd name="connsiteX4-29" fmla="*/ 0 w 585431"/>
                <a:gd name="connsiteY4-30" fmla="*/ 0 h 934227"/>
                <a:gd name="connsiteX0-31" fmla="*/ 0 w 585431"/>
                <a:gd name="connsiteY0-32" fmla="*/ 0 h 934227"/>
                <a:gd name="connsiteX1-33" fmla="*/ 585431 w 585431"/>
                <a:gd name="connsiteY1-34" fmla="*/ 204636 h 934227"/>
                <a:gd name="connsiteX2-35" fmla="*/ 585431 w 585431"/>
                <a:gd name="connsiteY2-36" fmla="*/ 856271 h 934227"/>
                <a:gd name="connsiteX3-37" fmla="*/ 0 w 585431"/>
                <a:gd name="connsiteY3-38" fmla="*/ 934227 h 934227"/>
                <a:gd name="connsiteX4-39" fmla="*/ 0 w 585431"/>
                <a:gd name="connsiteY4-40" fmla="*/ 0 h 934227"/>
                <a:gd name="connsiteX0-41" fmla="*/ 0 w 588679"/>
                <a:gd name="connsiteY0-42" fmla="*/ 0 h 934227"/>
                <a:gd name="connsiteX1-43" fmla="*/ 588679 w 588679"/>
                <a:gd name="connsiteY1-44" fmla="*/ 194891 h 934227"/>
                <a:gd name="connsiteX2-45" fmla="*/ 585431 w 588679"/>
                <a:gd name="connsiteY2-46" fmla="*/ 856271 h 934227"/>
                <a:gd name="connsiteX3-47" fmla="*/ 0 w 588679"/>
                <a:gd name="connsiteY3-48" fmla="*/ 934227 h 934227"/>
                <a:gd name="connsiteX4-49" fmla="*/ 0 w 588679"/>
                <a:gd name="connsiteY4-50" fmla="*/ 0 h 9342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88679" h="934227">
                  <a:moveTo>
                    <a:pt x="0" y="0"/>
                  </a:moveTo>
                  <a:lnTo>
                    <a:pt x="588679" y="194891"/>
                  </a:lnTo>
                  <a:cubicBezTo>
                    <a:pt x="587596" y="415351"/>
                    <a:pt x="586514" y="635811"/>
                    <a:pt x="585431" y="856271"/>
                  </a:cubicBezTo>
                  <a:lnTo>
                    <a:pt x="0" y="934227"/>
                  </a:lnTo>
                  <a:lnTo>
                    <a:pt x="0" y="0"/>
                  </a:lnTo>
                  <a:close/>
                </a:path>
              </a:pathLst>
            </a:cu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p>
          </p:txBody>
        </p:sp>
        <p:sp>
          <p:nvSpPr>
            <p:cNvPr id="18" name="文本框 17"/>
            <p:cNvSpPr txBox="1"/>
            <p:nvPr/>
          </p:nvSpPr>
          <p:spPr>
            <a:xfrm>
              <a:off x="203363" y="2932015"/>
              <a:ext cx="905510" cy="706755"/>
            </a:xfrm>
            <a:prstGeom prst="rect">
              <a:avLst/>
            </a:prstGeom>
            <a:noFill/>
          </p:spPr>
          <p:txBody>
            <a:bodyPr wrap="none" rtlCol="0">
              <a:spAutoFit/>
            </a:bodyPr>
            <a:lstStyle/>
            <a:p>
              <a:r>
                <a:rPr kumimoji="1" lang="en-US" altLang="zh-CN" sz="4000" b="1" dirty="0">
                  <a:solidFill>
                    <a:srgbClr val="FFFFFF"/>
                  </a:solidFill>
                </a:rPr>
                <a:t>02</a:t>
              </a:r>
              <a:endParaRPr kumimoji="1" lang="zh-CN" altLang="en-US" sz="4000" b="1" dirty="0">
                <a:solidFill>
                  <a:srgbClr val="FFFFFF"/>
                </a:solidFill>
              </a:endParaRPr>
            </a:p>
          </p:txBody>
        </p:sp>
        <p:sp>
          <p:nvSpPr>
            <p:cNvPr id="21" name="矩形 20"/>
            <p:cNvSpPr/>
            <p:nvPr/>
          </p:nvSpPr>
          <p:spPr>
            <a:xfrm>
              <a:off x="2719518" y="3132596"/>
              <a:ext cx="8937223" cy="570865"/>
            </a:xfrm>
            <a:prstGeom prst="rect">
              <a:avLst/>
            </a:prstGeom>
          </p:spPr>
          <p:txBody>
            <a:bodyPr wrap="square">
              <a:spAutoFit/>
            </a:bodyPr>
            <a:lstStyle/>
            <a:p>
              <a:pPr>
                <a:lnSpc>
                  <a:spcPct val="130000"/>
                </a:lnSpc>
              </a:pPr>
              <a:r>
                <a:rPr lang="en-US" altLang="zh-CN" sz="2400" b="1" dirty="0">
                  <a:solidFill>
                    <a:srgbClr val="FFFFFF"/>
                  </a:solidFill>
                  <a:latin typeface="微软雅黑" panose="020B0503020204020204" pitchFamily="34" charset="-122"/>
                </a:rPr>
                <a:t>   </a:t>
              </a:r>
              <a:r>
                <a:rPr lang="zh-CN" altLang="en-US" sz="2400" b="1" dirty="0">
                  <a:solidFill>
                    <a:srgbClr val="FFFFFF"/>
                  </a:solidFill>
                  <a:latin typeface="微软雅黑" panose="020B0503020204020204" pitchFamily="34" charset="-122"/>
                </a:rPr>
                <a:t>污染损害范围及损失认定困难</a:t>
              </a:r>
              <a:endParaRPr lang="zh-CN" altLang="en-US" sz="2400" b="1" dirty="0">
                <a:solidFill>
                  <a:srgbClr val="FFFFFF"/>
                </a:solidFill>
                <a:latin typeface="微软雅黑" panose="020B0503020204020204" pitchFamily="34" charset="-122"/>
              </a:endParaRPr>
            </a:p>
          </p:txBody>
        </p:sp>
        <p:sp>
          <p:nvSpPr>
            <p:cNvPr id="22" name="矩形 21"/>
            <p:cNvSpPr/>
            <p:nvPr/>
          </p:nvSpPr>
          <p:spPr>
            <a:xfrm>
              <a:off x="2734758" y="4160193"/>
              <a:ext cx="8937223" cy="570865"/>
            </a:xfrm>
            <a:prstGeom prst="rect">
              <a:avLst/>
            </a:prstGeom>
          </p:spPr>
          <p:txBody>
            <a:bodyPr wrap="square">
              <a:spAutoFit/>
            </a:bodyPr>
            <a:lstStyle/>
            <a:p>
              <a:pPr>
                <a:lnSpc>
                  <a:spcPct val="130000"/>
                </a:lnSpc>
              </a:pPr>
              <a:r>
                <a:rPr lang="en-US" altLang="zh-CN" sz="2400" b="1" dirty="0">
                  <a:solidFill>
                    <a:srgbClr val="FFFFFF"/>
                  </a:solidFill>
                  <a:latin typeface="微软雅黑" panose="020B0503020204020204" pitchFamily="34" charset="-122"/>
                </a:rPr>
                <a:t>   </a:t>
              </a:r>
              <a:r>
                <a:rPr lang="zh-CN" altLang="en-US" sz="2400" b="1" dirty="0">
                  <a:solidFill>
                    <a:srgbClr val="FFFFFF"/>
                  </a:solidFill>
                  <a:latin typeface="微软雅黑" panose="020B0503020204020204" pitchFamily="34" charset="-122"/>
                </a:rPr>
                <a:t>对遇难船舶、应急行动性质的认定问题</a:t>
              </a:r>
              <a:endParaRPr lang="zh-CN" altLang="en-US" sz="2400" b="1" dirty="0">
                <a:solidFill>
                  <a:srgbClr val="FFFFFF"/>
                </a:solidFill>
                <a:latin typeface="微软雅黑" panose="020B0503020204020204" pitchFamily="34" charset="-122"/>
              </a:endParaRPr>
            </a:p>
          </p:txBody>
        </p:sp>
      </p:grpSp>
      <p:sp>
        <p:nvSpPr>
          <p:cNvPr id="31" name="文本框 30"/>
          <p:cNvSpPr txBox="1"/>
          <p:nvPr/>
        </p:nvSpPr>
        <p:spPr>
          <a:xfrm>
            <a:off x="485775" y="51435"/>
            <a:ext cx="2662555" cy="1753235"/>
          </a:xfrm>
          <a:prstGeom prst="rect">
            <a:avLst/>
          </a:prstGeom>
          <a:noFill/>
          <a:ln>
            <a:noFill/>
          </a:ln>
        </p:spPr>
        <p:txBody>
          <a:bodyPr wrap="square" rtlCol="0">
            <a:spAutoFit/>
          </a:bodyPr>
          <a:p>
            <a:pPr algn="ctr"/>
            <a:r>
              <a:rPr lang="en-US" altLang="zh-CN" sz="5400" b="1" dirty="0" smtClean="0">
                <a:solidFill>
                  <a:schemeClr val="tx1">
                    <a:lumMod val="50000"/>
                    <a:lumOff val="50000"/>
                    <a:alpha val="23000"/>
                  </a:schemeClr>
                </a:solidFill>
                <a:latin typeface="微软雅黑" panose="020B0503020204020204" pitchFamily="34" charset="-122"/>
                <a:ea typeface="微软雅黑" panose="020B0503020204020204" pitchFamily="34" charset="-122"/>
              </a:rPr>
              <a:t>PART  ONE</a:t>
            </a:r>
            <a:endParaRPr lang="en-US" altLang="zh-CN" sz="5400" b="1" dirty="0" smtClean="0">
              <a:solidFill>
                <a:schemeClr val="tx1">
                  <a:lumMod val="50000"/>
                  <a:lumOff val="50000"/>
                  <a:alpha val="23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bldLst>
      <p:bldP spid="31" grpId="0"/>
      <p:bldP spid="3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09929" y="287665"/>
            <a:ext cx="5400675" cy="521970"/>
          </a:xfrm>
          <a:prstGeom prst="rect">
            <a:avLst/>
          </a:prstGeom>
          <a:noFill/>
        </p:spPr>
        <p:txBody>
          <a:bodyPr wrap="square" rtlCol="0">
            <a:spAutoFit/>
          </a:bodyPr>
          <a:lstStyle/>
          <a:p>
            <a:r>
              <a:rPr lang="zh-CN" altLang="en-US" sz="2800" b="1" dirty="0">
                <a:latin typeface="微软雅黑" panose="020B0503020204020204" pitchFamily="34" charset="-122"/>
              </a:rPr>
              <a:t>索赔主体争议</a:t>
            </a:r>
            <a:endParaRPr lang="zh-CN" altLang="en-US" sz="2800" b="1" dirty="0">
              <a:latin typeface="微软雅黑" panose="020B0503020204020204" pitchFamily="34" charset="-122"/>
            </a:endParaRPr>
          </a:p>
        </p:txBody>
      </p:sp>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sp>
        <p:nvSpPr>
          <p:cNvPr id="3" name="MH_Title"/>
          <p:cNvSpPr/>
          <p:nvPr>
            <p:custDataLst>
              <p:tags r:id="rId1"/>
            </p:custDataLst>
          </p:nvPr>
        </p:nvSpPr>
        <p:spPr>
          <a:xfrm>
            <a:off x="1163320" y="1544320"/>
            <a:ext cx="8950325" cy="902970"/>
          </a:xfrm>
          <a:prstGeom prst="roundRect">
            <a:avLst>
              <a:gd name="adj" fmla="val 91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endParaRPr lang="en-US" altLang="zh-CN" sz="2800" b="1" dirty="0" smtClean="0"/>
          </a:p>
          <a:p>
            <a:r>
              <a:rPr lang="zh-CN" altLang="zh-CN" sz="2800" b="1" dirty="0" smtClean="0"/>
              <a:t>海事部门组织的清污，是应由海事部门索赔，还是由清污单位索赔？</a:t>
            </a:r>
            <a:endParaRPr lang="zh-CN" altLang="zh-CN" sz="2800" b="1" dirty="0" smtClean="0"/>
          </a:p>
          <a:p>
            <a:pPr lvl="0"/>
            <a:endParaRPr lang="zh-CN" altLang="zh-CN" sz="2400" b="1" dirty="0" smtClean="0"/>
          </a:p>
        </p:txBody>
      </p:sp>
      <p:sp>
        <p:nvSpPr>
          <p:cNvPr id="6" name="TextBox 9"/>
          <p:cNvSpPr txBox="1"/>
          <p:nvPr/>
        </p:nvSpPr>
        <p:spPr>
          <a:xfrm>
            <a:off x="1513386" y="3442516"/>
            <a:ext cx="2035629" cy="892552"/>
          </a:xfrm>
          <a:prstGeom prst="rect">
            <a:avLst/>
          </a:prstGeom>
          <a:noFill/>
        </p:spPr>
        <p:txBody>
          <a:bodyPr wrap="square" rtlCol="0">
            <a:spAutoFit/>
          </a:bodyPr>
          <a:p>
            <a:r>
              <a:rPr lang="zh-CN" altLang="en-US" sz="3200" dirty="0" smtClean="0"/>
              <a:t>海事部门</a:t>
            </a:r>
            <a:endParaRPr lang="en-US" altLang="zh-CN" sz="3200" dirty="0" smtClean="0"/>
          </a:p>
          <a:p>
            <a:r>
              <a:rPr lang="zh-CN" altLang="en-US" sz="2000" dirty="0" smtClean="0"/>
              <a:t>    清污组织者</a:t>
            </a:r>
            <a:endParaRPr lang="zh-CN" altLang="en-US" sz="2000" dirty="0"/>
          </a:p>
        </p:txBody>
      </p:sp>
      <p:pic>
        <p:nvPicPr>
          <p:cNvPr id="7" name="图片 6" descr="清污2.jpg"/>
          <p:cNvPicPr>
            <a:picLocks noChangeAspect="1"/>
          </p:cNvPicPr>
          <p:nvPr/>
        </p:nvPicPr>
        <p:blipFill>
          <a:blip r:embed="rId2" cstate="print"/>
          <a:stretch>
            <a:fillRect/>
          </a:stretch>
        </p:blipFill>
        <p:spPr>
          <a:xfrm>
            <a:off x="3756388" y="2984410"/>
            <a:ext cx="3534228" cy="1807935"/>
          </a:xfrm>
          <a:prstGeom prst="leftRightArrow">
            <a:avLst/>
          </a:prstGeom>
        </p:spPr>
      </p:pic>
      <p:sp>
        <p:nvSpPr>
          <p:cNvPr id="8" name="TextBox 10"/>
          <p:cNvSpPr txBox="1"/>
          <p:nvPr/>
        </p:nvSpPr>
        <p:spPr>
          <a:xfrm>
            <a:off x="7734844" y="3441882"/>
            <a:ext cx="2035629" cy="892552"/>
          </a:xfrm>
          <a:prstGeom prst="rect">
            <a:avLst/>
          </a:prstGeom>
          <a:noFill/>
        </p:spPr>
        <p:txBody>
          <a:bodyPr wrap="square" rtlCol="0">
            <a:spAutoFit/>
          </a:bodyPr>
          <a:p>
            <a:r>
              <a:rPr lang="zh-CN" altLang="en-US" sz="3200" dirty="0" smtClean="0"/>
              <a:t>清污单位</a:t>
            </a:r>
            <a:endParaRPr lang="en-US" altLang="zh-CN" sz="3200" dirty="0" smtClean="0"/>
          </a:p>
          <a:p>
            <a:r>
              <a:rPr lang="zh-CN" altLang="en-US" sz="2000" dirty="0" smtClean="0"/>
              <a:t>  清污实施者</a:t>
            </a:r>
            <a:endParaRPr lang="zh-CN" altLang="en-US" sz="2000" dirty="0"/>
          </a:p>
        </p:txBody>
      </p:sp>
      <p:sp>
        <p:nvSpPr>
          <p:cNvPr id="16" name="文本框 15"/>
          <p:cNvSpPr txBox="1"/>
          <p:nvPr/>
        </p:nvSpPr>
        <p:spPr>
          <a:xfrm>
            <a:off x="378460" y="5384800"/>
            <a:ext cx="4305935" cy="398780"/>
          </a:xfrm>
          <a:prstGeom prst="rect">
            <a:avLst/>
          </a:prstGeom>
          <a:noFill/>
        </p:spPr>
        <p:txBody>
          <a:bodyPr wrap="square" rtlCol="0">
            <a:spAutoFit/>
          </a:bodyPr>
          <a:p>
            <a:r>
              <a:rPr lang="zh-CN" altLang="en-US" sz="2000"/>
              <a:t>（</a:t>
            </a:r>
            <a:r>
              <a:rPr lang="en-US" altLang="zh-CN" sz="2000"/>
              <a:t>2018</a:t>
            </a:r>
            <a:r>
              <a:rPr lang="zh-CN" altLang="en-US" sz="2000"/>
              <a:t>）鄂民终</a:t>
            </a:r>
            <a:r>
              <a:rPr lang="en-US" altLang="zh-CN" sz="2000"/>
              <a:t>664</a:t>
            </a:r>
            <a:r>
              <a:rPr lang="zh-CN" altLang="en-US" sz="2000"/>
              <a:t>号</a:t>
            </a:r>
            <a:r>
              <a:rPr lang="en-US" altLang="zh-CN" sz="2000"/>
              <a:t>”</a:t>
            </a:r>
            <a:r>
              <a:rPr lang="zh-CN" altLang="en-US" sz="2000"/>
              <a:t>中恒</a:t>
            </a:r>
            <a:r>
              <a:rPr lang="en-US" altLang="zh-CN" sz="2000"/>
              <a:t>9”</a:t>
            </a:r>
            <a:r>
              <a:rPr lang="zh-CN" altLang="en-US" sz="2000"/>
              <a:t>轮案</a:t>
            </a:r>
            <a:endParaRPr lang="zh-CN" altLang="en-US" sz="2000"/>
          </a:p>
        </p:txBody>
      </p:sp>
      <p:sp>
        <p:nvSpPr>
          <p:cNvPr id="18" name="文本框 17"/>
          <p:cNvSpPr txBox="1"/>
          <p:nvPr/>
        </p:nvSpPr>
        <p:spPr>
          <a:xfrm>
            <a:off x="6379845" y="5384800"/>
            <a:ext cx="4745990" cy="398780"/>
          </a:xfrm>
          <a:prstGeom prst="rect">
            <a:avLst/>
          </a:prstGeom>
          <a:noFill/>
        </p:spPr>
        <p:txBody>
          <a:bodyPr wrap="square" rtlCol="0">
            <a:spAutoFit/>
          </a:bodyPr>
          <a:p>
            <a:r>
              <a:rPr lang="zh-CN" altLang="en-US" sz="2000"/>
              <a:t>（</a:t>
            </a:r>
            <a:r>
              <a:rPr lang="en-US" altLang="zh-CN" sz="2000"/>
              <a:t>2016</a:t>
            </a:r>
            <a:r>
              <a:rPr lang="zh-CN" altLang="en-US" sz="2000"/>
              <a:t>）沪</a:t>
            </a:r>
            <a:r>
              <a:rPr lang="en-US" altLang="zh-CN" sz="2000"/>
              <a:t>72</a:t>
            </a:r>
            <a:r>
              <a:rPr lang="zh-CN" altLang="en-US" sz="2000"/>
              <a:t>民初</a:t>
            </a:r>
            <a:r>
              <a:rPr lang="en-US" altLang="zh-CN" sz="2000"/>
              <a:t>67</a:t>
            </a:r>
            <a:r>
              <a:rPr lang="zh-CN" altLang="en-US" sz="2000"/>
              <a:t>号</a:t>
            </a:r>
            <a:r>
              <a:rPr lang="en-US" altLang="zh-CN" sz="2000"/>
              <a:t>“</a:t>
            </a:r>
            <a:r>
              <a:rPr lang="zh-CN" altLang="en-US" sz="2000"/>
              <a:t>山宏</a:t>
            </a:r>
            <a:r>
              <a:rPr lang="en-US" altLang="zh-CN" sz="2000"/>
              <a:t>12”</a:t>
            </a:r>
            <a:r>
              <a:rPr lang="zh-CN" altLang="en-US" sz="2000"/>
              <a:t>轮案</a:t>
            </a:r>
            <a:endParaRPr lang="zh-CN" altLang="en-US" sz="200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P spid="8"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95324" y="287665"/>
            <a:ext cx="5400675" cy="521970"/>
          </a:xfrm>
          <a:prstGeom prst="rect">
            <a:avLst/>
          </a:prstGeom>
          <a:noFill/>
        </p:spPr>
        <p:txBody>
          <a:bodyPr wrap="square" rtlCol="0">
            <a:spAutoFit/>
          </a:bodyPr>
          <a:lstStyle/>
          <a:p>
            <a:r>
              <a:rPr lang="zh-CN" altLang="en-US" sz="2800" b="1" dirty="0">
                <a:latin typeface="微软雅黑" panose="020B0503020204020204" pitchFamily="34" charset="-122"/>
              </a:rPr>
              <a:t>责任主体争议</a:t>
            </a:r>
            <a:endParaRPr lang="zh-CN" altLang="en-US" sz="2800" b="1" dirty="0">
              <a:latin typeface="微软雅黑" panose="020B0503020204020204" pitchFamily="34" charset="-122"/>
            </a:endParaRPr>
          </a:p>
        </p:txBody>
      </p:sp>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sp>
        <p:nvSpPr>
          <p:cNvPr id="2" name="MH_Title"/>
          <p:cNvSpPr/>
          <p:nvPr>
            <p:custDataLst>
              <p:tags r:id="rId1"/>
            </p:custDataLst>
          </p:nvPr>
        </p:nvSpPr>
        <p:spPr>
          <a:xfrm>
            <a:off x="991235" y="1078865"/>
            <a:ext cx="8950325" cy="902970"/>
          </a:xfrm>
          <a:prstGeom prst="roundRect">
            <a:avLst>
              <a:gd name="adj" fmla="val 91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endParaRPr lang="en-US" altLang="zh-CN" sz="2800" b="1" dirty="0" smtClean="0"/>
          </a:p>
          <a:p>
            <a:r>
              <a:rPr lang="zh-CN" altLang="zh-CN" sz="2800" b="1" dirty="0" smtClean="0"/>
              <a:t>两船互有过失碰撞造成一船漏油情况下，非漏油船是否应对油污损害承担责任？</a:t>
            </a:r>
            <a:endParaRPr lang="zh-CN" altLang="zh-CN" sz="2800" b="1" dirty="0" smtClean="0"/>
          </a:p>
          <a:p>
            <a:pPr lvl="0"/>
            <a:endParaRPr lang="zh-CN" altLang="zh-CN" sz="2400" b="1" dirty="0" smtClean="0"/>
          </a:p>
        </p:txBody>
      </p:sp>
      <p:pic>
        <p:nvPicPr>
          <p:cNvPr id="5" name="图片 4"/>
          <p:cNvPicPr>
            <a:picLocks noChangeAspect="1"/>
          </p:cNvPicPr>
          <p:nvPr/>
        </p:nvPicPr>
        <p:blipFill>
          <a:blip r:embed="rId2"/>
          <a:stretch>
            <a:fillRect/>
          </a:stretch>
        </p:blipFill>
        <p:spPr>
          <a:xfrm>
            <a:off x="10068560" y="4752975"/>
            <a:ext cx="2252980" cy="2099945"/>
          </a:xfrm>
          <a:prstGeom prst="rect">
            <a:avLst/>
          </a:prstGeom>
        </p:spPr>
      </p:pic>
      <p:sp>
        <p:nvSpPr>
          <p:cNvPr id="3" name="文本框 2"/>
          <p:cNvSpPr txBox="1"/>
          <p:nvPr/>
        </p:nvSpPr>
        <p:spPr>
          <a:xfrm>
            <a:off x="7160895" y="5542280"/>
            <a:ext cx="2907665" cy="521970"/>
          </a:xfrm>
          <a:prstGeom prst="rect">
            <a:avLst/>
          </a:prstGeom>
          <a:noFill/>
        </p:spPr>
        <p:txBody>
          <a:bodyPr wrap="square" rtlCol="0">
            <a:spAutoFit/>
          </a:bodyPr>
          <a:p>
            <a:endParaRPr lang="zh-CN" altLang="en-US" sz="2800"/>
          </a:p>
        </p:txBody>
      </p:sp>
      <p:sp>
        <p:nvSpPr>
          <p:cNvPr id="7" name="爆炸形 1 6"/>
          <p:cNvSpPr/>
          <p:nvPr/>
        </p:nvSpPr>
        <p:spPr>
          <a:xfrm>
            <a:off x="7303770" y="2830830"/>
            <a:ext cx="4001770" cy="232346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ym typeface="+mn-ea"/>
              </a:rPr>
              <a:t>谁漏油，谁赔偿</a:t>
            </a:r>
            <a:endParaRPr lang="zh-CN" altLang="en-US" sz="3200"/>
          </a:p>
        </p:txBody>
      </p:sp>
      <p:sp>
        <p:nvSpPr>
          <p:cNvPr id="6" name="文本框 5"/>
          <p:cNvSpPr txBox="1"/>
          <p:nvPr/>
        </p:nvSpPr>
        <p:spPr>
          <a:xfrm>
            <a:off x="991235" y="3277870"/>
            <a:ext cx="5285105" cy="1383665"/>
          </a:xfrm>
          <a:prstGeom prst="rect">
            <a:avLst/>
          </a:prstGeom>
          <a:noFill/>
        </p:spPr>
        <p:txBody>
          <a:bodyPr wrap="square" rtlCol="0">
            <a:spAutoFit/>
          </a:bodyPr>
          <a:p>
            <a:r>
              <a:rPr lang="zh-CN" altLang="en-US" sz="2800"/>
              <a:t>学术界普遍认同漏油船承担油污损害赔偿责任，再向非漏油船追偿的观点。</a:t>
            </a:r>
            <a:endParaRPr lang="zh-CN" altLang="en-US"/>
          </a:p>
        </p:txBody>
      </p:sp>
      <p:grpSp>
        <p:nvGrpSpPr>
          <p:cNvPr id="8" name="组合 7"/>
          <p:cNvGrpSpPr/>
          <p:nvPr/>
        </p:nvGrpSpPr>
        <p:grpSpPr>
          <a:xfrm>
            <a:off x="1118870" y="2368949"/>
            <a:ext cx="10814504" cy="461665"/>
            <a:chOff x="695325" y="1013859"/>
            <a:chExt cx="10814504" cy="461665"/>
          </a:xfrm>
        </p:grpSpPr>
        <p:sp>
          <p:nvSpPr>
            <p:cNvPr id="9" name="矩形 8"/>
            <p:cNvSpPr/>
            <p:nvPr/>
          </p:nvSpPr>
          <p:spPr>
            <a:xfrm>
              <a:off x="695325" y="1013859"/>
              <a:ext cx="1706880" cy="460375"/>
            </a:xfrm>
            <a:prstGeom prst="rect">
              <a:avLst/>
            </a:prstGeom>
            <a:solidFill>
              <a:schemeClr val="accent1"/>
            </a:solidFill>
          </p:spPr>
          <p:txBody>
            <a:bodyPr wrap="none">
              <a:spAutoFit/>
            </a:bodyPr>
            <a:p>
              <a:r>
                <a:rPr lang="zh-CN" altLang="en-US" sz="2400" b="1" dirty="0">
                  <a:solidFill>
                    <a:schemeClr val="bg1"/>
                  </a:solidFill>
                </a:rPr>
                <a:t>学术界观点</a:t>
              </a:r>
              <a:endParaRPr lang="zh-CN" altLang="en-US" sz="2400" b="1" dirty="0">
                <a:solidFill>
                  <a:schemeClr val="bg1"/>
                </a:solidFill>
              </a:endParaRPr>
            </a:p>
          </p:txBody>
        </p:sp>
        <p:cxnSp>
          <p:nvCxnSpPr>
            <p:cNvPr id="10" name="直接连接符 9"/>
            <p:cNvCxnSpPr/>
            <p:nvPr/>
          </p:nvCxnSpPr>
          <p:spPr>
            <a:xfrm>
              <a:off x="695325" y="1475524"/>
              <a:ext cx="10814504"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95324" y="287665"/>
            <a:ext cx="5400675" cy="521970"/>
          </a:xfrm>
          <a:prstGeom prst="rect">
            <a:avLst/>
          </a:prstGeom>
          <a:noFill/>
        </p:spPr>
        <p:txBody>
          <a:bodyPr wrap="square" rtlCol="0">
            <a:spAutoFit/>
          </a:bodyPr>
          <a:lstStyle/>
          <a:p>
            <a:r>
              <a:rPr lang="zh-CN" altLang="en-US" sz="2800" b="1" dirty="0">
                <a:latin typeface="微软雅黑" panose="020B0503020204020204" pitchFamily="34" charset="-122"/>
              </a:rPr>
              <a:t>责任主体争议</a:t>
            </a:r>
            <a:endParaRPr lang="zh-CN" altLang="en-US" sz="2800" b="1" dirty="0">
              <a:latin typeface="微软雅黑" panose="020B0503020204020204" pitchFamily="34" charset="-122"/>
            </a:endParaRPr>
          </a:p>
        </p:txBody>
      </p:sp>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sp>
        <p:nvSpPr>
          <p:cNvPr id="22" name="等腰三角形 66"/>
          <p:cNvSpPr/>
          <p:nvPr/>
        </p:nvSpPr>
        <p:spPr>
          <a:xfrm rot="5400000">
            <a:off x="3615055" y="869315"/>
            <a:ext cx="1218565" cy="4762500"/>
          </a:xfrm>
          <a:custGeom>
            <a:avLst/>
            <a:gdLst/>
            <a:ahLst/>
            <a:cxnLst/>
            <a:rect l="l" t="t" r="r" b="b"/>
            <a:pathLst>
              <a:path w="792185" h="3101364">
                <a:moveTo>
                  <a:pt x="0" y="3101364"/>
                </a:moveTo>
                <a:lnTo>
                  <a:pt x="0" y="245938"/>
                </a:lnTo>
                <a:lnTo>
                  <a:pt x="253447" y="245938"/>
                </a:lnTo>
                <a:lnTo>
                  <a:pt x="396091" y="0"/>
                </a:lnTo>
                <a:lnTo>
                  <a:pt x="538735" y="245938"/>
                </a:lnTo>
                <a:lnTo>
                  <a:pt x="792185" y="245938"/>
                </a:lnTo>
                <a:lnTo>
                  <a:pt x="792185" y="3101364"/>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vert="vert270" lIns="68577" tIns="34288" rIns="68577" bIns="34288" rtlCol="0" anchor="ctr"/>
          <a:p>
            <a:pPr algn="ctr" defTabSz="914400">
              <a:defRPr/>
            </a:pPr>
            <a:endParaRPr lang="zh-CN" altLang="zh-CN" sz="2400" dirty="0" smtClean="0"/>
          </a:p>
          <a:p>
            <a:pPr algn="ctr" defTabSz="914400">
              <a:defRPr/>
            </a:pPr>
            <a:r>
              <a:rPr lang="zh-CN" altLang="zh-CN" sz="2000" dirty="0" smtClean="0"/>
              <a:t>“闽燃供</a:t>
            </a:r>
            <a:r>
              <a:rPr lang="en-US" altLang="zh-CN" sz="2000" dirty="0" smtClean="0"/>
              <a:t>2</a:t>
            </a:r>
            <a:r>
              <a:rPr lang="zh-CN" altLang="zh-CN" sz="2000" dirty="0" smtClean="0"/>
              <a:t>”轮与“东海</a:t>
            </a:r>
            <a:r>
              <a:rPr lang="en-US" altLang="zh-CN" sz="2000" dirty="0" smtClean="0"/>
              <a:t>209</a:t>
            </a:r>
            <a:r>
              <a:rPr lang="zh-CN" altLang="zh-CN" sz="2000" dirty="0" smtClean="0"/>
              <a:t>” 轮</a:t>
            </a:r>
            <a:endParaRPr lang="zh-CN" altLang="zh-CN" sz="2000" dirty="0" smtClean="0"/>
          </a:p>
          <a:p>
            <a:pPr algn="ctr" defTabSz="914400">
              <a:defRPr/>
            </a:pPr>
            <a:r>
              <a:rPr lang="zh-CN" altLang="zh-CN" sz="2000" dirty="0" smtClean="0"/>
              <a:t>碰撞污染案、</a:t>
            </a:r>
            <a:r>
              <a:rPr lang="zh-CN" altLang="zh-CN" sz="2000" dirty="0" smtClean="0">
                <a:sym typeface="+mn-ea"/>
              </a:rPr>
              <a:t>“金玫瑰”轮与</a:t>
            </a:r>
            <a:endParaRPr lang="zh-CN" altLang="zh-CN" sz="2000" dirty="0" smtClean="0">
              <a:sym typeface="+mn-ea"/>
            </a:endParaRPr>
          </a:p>
          <a:p>
            <a:pPr algn="ctr" defTabSz="914400">
              <a:defRPr/>
            </a:pPr>
            <a:r>
              <a:rPr lang="zh-CN" altLang="zh-CN" sz="2000" dirty="0" smtClean="0">
                <a:sym typeface="+mn-ea"/>
              </a:rPr>
              <a:t>“金盛”轮碰撞污染案</a:t>
            </a:r>
            <a:endParaRPr lang="zh-CN" altLang="en-US" sz="2000"/>
          </a:p>
          <a:p>
            <a:pPr algn="ctr" defTabSz="914400">
              <a:defRPr/>
            </a:pPr>
            <a:endParaRPr lang="zh-CN" altLang="en-US" sz="2000" kern="0" dirty="0">
              <a:solidFill>
                <a:sysClr val="window" lastClr="FFFFFF"/>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7191375" y="2976245"/>
            <a:ext cx="2907665" cy="546735"/>
          </a:xfrm>
          <a:prstGeom prst="rect">
            <a:avLst/>
          </a:prstGeom>
          <a:noFill/>
        </p:spPr>
        <p:txBody>
          <a:bodyPr wrap="square" lIns="68577" tIns="34288" rIns="68577" bIns="34288" rtlCol="0">
            <a:spAutoFit/>
          </a:bodyPr>
          <a:p>
            <a:pPr>
              <a:lnSpc>
                <a:spcPct val="130000"/>
              </a:lnSpc>
            </a:pPr>
            <a:r>
              <a:rPr lang="zh-CN" altLang="en-US" sz="1600" b="1" dirty="0" smtClean="0">
                <a:solidFill>
                  <a:srgbClr val="C00000"/>
                </a:solidFill>
              </a:rPr>
              <a:t> </a:t>
            </a:r>
            <a:r>
              <a:rPr lang="zh-CN" altLang="en-US" sz="2400" b="1" dirty="0" smtClean="0">
                <a:solidFill>
                  <a:srgbClr val="C00000"/>
                </a:solidFill>
              </a:rPr>
              <a:t>两船承担</a:t>
            </a:r>
            <a:r>
              <a:rPr lang="zh-CN" altLang="zh-CN" sz="2400" b="1" dirty="0" smtClean="0">
                <a:solidFill>
                  <a:srgbClr val="C00000"/>
                </a:solidFill>
              </a:rPr>
              <a:t>按份责任</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3" name="等腰三角形 67"/>
          <p:cNvSpPr/>
          <p:nvPr/>
        </p:nvSpPr>
        <p:spPr>
          <a:xfrm rot="5400000">
            <a:off x="3637280" y="-327025"/>
            <a:ext cx="1174750" cy="4762500"/>
          </a:xfrm>
          <a:custGeom>
            <a:avLst/>
            <a:gdLst/>
            <a:ahLst/>
            <a:cxnLst/>
            <a:rect l="l" t="t" r="r" b="b"/>
            <a:pathLst>
              <a:path w="792185" h="3101364">
                <a:moveTo>
                  <a:pt x="0" y="3101364"/>
                </a:moveTo>
                <a:lnTo>
                  <a:pt x="0" y="245938"/>
                </a:lnTo>
                <a:lnTo>
                  <a:pt x="253447" y="245938"/>
                </a:lnTo>
                <a:lnTo>
                  <a:pt x="396091" y="0"/>
                </a:lnTo>
                <a:lnTo>
                  <a:pt x="538735" y="245938"/>
                </a:lnTo>
                <a:lnTo>
                  <a:pt x="792185" y="245938"/>
                </a:lnTo>
                <a:lnTo>
                  <a:pt x="792185" y="3101364"/>
                </a:lnTo>
                <a:close/>
              </a:path>
            </a:pathLst>
          </a:custGeom>
          <a:solidFill>
            <a:schemeClr val="accent1">
              <a:lumMod val="75000"/>
            </a:schemeClr>
          </a:solidFill>
          <a:ln w="25400" cap="flat" cmpd="sng" algn="ctr">
            <a:noFill/>
            <a:prstDash val="solid"/>
          </a:ln>
          <a:effectLst/>
        </p:spPr>
        <p:txBody>
          <a:bodyPr vert="vert270" lIns="68577" tIns="34288" rIns="68577" bIns="34288" rtlCol="0" anchor="ctr"/>
          <a:p>
            <a:pPr algn="ctr" defTabSz="914400">
              <a:defRPr/>
            </a:pPr>
            <a:r>
              <a:rPr lang="en-US" altLang="zh-CN" sz="2000" dirty="0" smtClean="0">
                <a:solidFill>
                  <a:schemeClr val="bg1"/>
                </a:solidFill>
              </a:rPr>
              <a:t>“</a:t>
            </a:r>
            <a:r>
              <a:rPr lang="zh-CN" altLang="zh-CN" sz="2000" dirty="0" smtClean="0">
                <a:solidFill>
                  <a:schemeClr val="bg1"/>
                </a:solidFill>
              </a:rPr>
              <a:t>塔斯曼海”轮与“顺凯</a:t>
            </a:r>
            <a:r>
              <a:rPr lang="en-US" altLang="zh-CN" sz="2000" dirty="0" smtClean="0">
                <a:solidFill>
                  <a:schemeClr val="bg1"/>
                </a:solidFill>
              </a:rPr>
              <a:t>1</a:t>
            </a:r>
            <a:r>
              <a:rPr lang="zh-CN" altLang="zh-CN" sz="2000" dirty="0" smtClean="0">
                <a:solidFill>
                  <a:schemeClr val="bg1"/>
                </a:solidFill>
              </a:rPr>
              <a:t>号”轮</a:t>
            </a:r>
            <a:endParaRPr lang="zh-CN" altLang="zh-CN" sz="2000" dirty="0" smtClean="0">
              <a:solidFill>
                <a:schemeClr val="bg1"/>
              </a:solidFill>
            </a:endParaRPr>
          </a:p>
          <a:p>
            <a:pPr algn="ctr" defTabSz="914400">
              <a:defRPr/>
            </a:pPr>
            <a:r>
              <a:rPr lang="zh-CN" altLang="zh-CN" sz="2000" dirty="0" smtClean="0">
                <a:solidFill>
                  <a:schemeClr val="bg1"/>
                </a:solidFill>
              </a:rPr>
              <a:t>碰撞污染案、</a:t>
            </a:r>
            <a:r>
              <a:rPr lang="en-US" altLang="zh-CN" sz="2000" dirty="0" smtClean="0">
                <a:solidFill>
                  <a:schemeClr val="bg1"/>
                </a:solidFill>
              </a:rPr>
              <a:t>“</a:t>
            </a:r>
            <a:r>
              <a:rPr lang="zh-CN" altLang="en-US" sz="2000" dirty="0" smtClean="0">
                <a:solidFill>
                  <a:schemeClr val="bg1"/>
                </a:solidFill>
              </a:rPr>
              <a:t>符</a:t>
            </a:r>
            <a:r>
              <a:rPr lang="en-US" altLang="zh-CN" sz="2000" dirty="0" smtClean="0">
                <a:solidFill>
                  <a:schemeClr val="bg1"/>
                </a:solidFill>
              </a:rPr>
              <a:t>”</a:t>
            </a:r>
            <a:r>
              <a:rPr lang="zh-CN" altLang="en-US" sz="2000" dirty="0" smtClean="0">
                <a:solidFill>
                  <a:schemeClr val="bg1"/>
                </a:solidFill>
              </a:rPr>
              <a:t>轮与</a:t>
            </a:r>
            <a:r>
              <a:rPr lang="en-US" altLang="zh-CN" sz="2000" dirty="0" smtClean="0">
                <a:solidFill>
                  <a:schemeClr val="bg1"/>
                </a:solidFill>
              </a:rPr>
              <a:t>“</a:t>
            </a:r>
            <a:r>
              <a:rPr lang="zh-CN" altLang="en-US" sz="2000" dirty="0" smtClean="0">
                <a:solidFill>
                  <a:schemeClr val="bg1"/>
                </a:solidFill>
              </a:rPr>
              <a:t>潮河</a:t>
            </a:r>
            <a:r>
              <a:rPr lang="en-US" altLang="zh-CN" sz="2000" dirty="0" smtClean="0">
                <a:solidFill>
                  <a:schemeClr val="bg1"/>
                </a:solidFill>
              </a:rPr>
              <a:t>”</a:t>
            </a:r>
            <a:r>
              <a:rPr lang="zh-CN" altLang="en-US" sz="2000" dirty="0" smtClean="0">
                <a:solidFill>
                  <a:schemeClr val="bg1"/>
                </a:solidFill>
              </a:rPr>
              <a:t>轮</a:t>
            </a:r>
            <a:endParaRPr lang="zh-CN" altLang="en-US" sz="2000" dirty="0" smtClean="0">
              <a:solidFill>
                <a:schemeClr val="bg1"/>
              </a:solidFill>
            </a:endParaRPr>
          </a:p>
          <a:p>
            <a:pPr algn="ctr" defTabSz="914400">
              <a:defRPr/>
            </a:pPr>
            <a:r>
              <a:rPr lang="zh-CN" altLang="en-US" sz="2000" dirty="0" smtClean="0">
                <a:solidFill>
                  <a:schemeClr val="bg1"/>
                </a:solidFill>
              </a:rPr>
              <a:t>油污损害赔偿责任纠纷案</a:t>
            </a:r>
            <a:endParaRPr lang="zh-CN" altLang="en-US" sz="2000" kern="0" dirty="0" smtClean="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7299325" y="1824355"/>
            <a:ext cx="3244850" cy="460375"/>
          </a:xfrm>
          <a:prstGeom prst="rect">
            <a:avLst/>
          </a:prstGeom>
          <a:noFill/>
        </p:spPr>
        <p:txBody>
          <a:bodyPr wrap="square" rtlCol="0" anchor="t">
            <a:spAutoFit/>
          </a:bodyPr>
          <a:p>
            <a:r>
              <a:rPr lang="zh-CN" altLang="en-US" sz="2400" b="1" dirty="0" smtClean="0">
                <a:solidFill>
                  <a:srgbClr val="C00000"/>
                </a:solidFill>
                <a:sym typeface="+mn-ea"/>
              </a:rPr>
              <a:t>两船承担连带</a:t>
            </a:r>
            <a:r>
              <a:rPr lang="zh-CN" altLang="zh-CN" sz="2400" b="1" dirty="0" smtClean="0">
                <a:solidFill>
                  <a:srgbClr val="C00000"/>
                </a:solidFill>
                <a:sym typeface="+mn-ea"/>
              </a:rPr>
              <a:t>责任</a:t>
            </a:r>
            <a:endParaRPr lang="zh-CN" altLang="en-US" sz="2400"/>
          </a:p>
        </p:txBody>
      </p:sp>
      <p:grpSp>
        <p:nvGrpSpPr>
          <p:cNvPr id="8" name="组合 7"/>
          <p:cNvGrpSpPr/>
          <p:nvPr/>
        </p:nvGrpSpPr>
        <p:grpSpPr>
          <a:xfrm>
            <a:off x="235585" y="809389"/>
            <a:ext cx="10814504" cy="461665"/>
            <a:chOff x="695325" y="1013859"/>
            <a:chExt cx="10814504" cy="461665"/>
          </a:xfrm>
        </p:grpSpPr>
        <p:sp>
          <p:nvSpPr>
            <p:cNvPr id="9" name="矩形 8"/>
            <p:cNvSpPr/>
            <p:nvPr/>
          </p:nvSpPr>
          <p:spPr>
            <a:xfrm>
              <a:off x="695325" y="1013859"/>
              <a:ext cx="1402080" cy="460375"/>
            </a:xfrm>
            <a:prstGeom prst="rect">
              <a:avLst/>
            </a:prstGeom>
            <a:solidFill>
              <a:schemeClr val="accent1"/>
            </a:solidFill>
          </p:spPr>
          <p:txBody>
            <a:bodyPr wrap="none">
              <a:spAutoFit/>
            </a:bodyPr>
            <a:p>
              <a:r>
                <a:rPr lang="zh-CN" altLang="en-US" sz="2400" b="1" dirty="0">
                  <a:solidFill>
                    <a:schemeClr val="bg1"/>
                  </a:solidFill>
                </a:rPr>
                <a:t>法院观点</a:t>
              </a:r>
              <a:endParaRPr lang="zh-CN" altLang="en-US" sz="2400" b="1" dirty="0">
                <a:solidFill>
                  <a:schemeClr val="bg1"/>
                </a:solidFill>
              </a:endParaRPr>
            </a:p>
          </p:txBody>
        </p:sp>
        <p:cxnSp>
          <p:nvCxnSpPr>
            <p:cNvPr id="10" name="直接连接符 9"/>
            <p:cNvCxnSpPr/>
            <p:nvPr/>
          </p:nvCxnSpPr>
          <p:spPr>
            <a:xfrm>
              <a:off x="695325" y="1475524"/>
              <a:ext cx="1081450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等腰三角形 66"/>
          <p:cNvSpPr/>
          <p:nvPr/>
        </p:nvSpPr>
        <p:spPr>
          <a:xfrm rot="5400000">
            <a:off x="3615055" y="2086610"/>
            <a:ext cx="1218565" cy="4762500"/>
          </a:xfrm>
          <a:custGeom>
            <a:avLst/>
            <a:gdLst/>
            <a:ahLst/>
            <a:cxnLst/>
            <a:rect l="l" t="t" r="r" b="b"/>
            <a:pathLst>
              <a:path w="792185" h="3101364">
                <a:moveTo>
                  <a:pt x="0" y="3101364"/>
                </a:moveTo>
                <a:lnTo>
                  <a:pt x="0" y="245938"/>
                </a:lnTo>
                <a:lnTo>
                  <a:pt x="253447" y="245938"/>
                </a:lnTo>
                <a:lnTo>
                  <a:pt x="396091" y="0"/>
                </a:lnTo>
                <a:lnTo>
                  <a:pt x="538735" y="245938"/>
                </a:lnTo>
                <a:lnTo>
                  <a:pt x="792185" y="245938"/>
                </a:lnTo>
                <a:lnTo>
                  <a:pt x="792185" y="3101364"/>
                </a:lnTo>
                <a:close/>
              </a:path>
            </a:pathLst>
          </a:custGeom>
          <a:solidFill>
            <a:schemeClr val="accent1">
              <a:lumMod val="40000"/>
              <a:lumOff val="60000"/>
            </a:schemeClr>
          </a:solidFill>
          <a:ln w="25400" cap="flat" cmpd="sng" algn="ctr">
            <a:noFill/>
            <a:prstDash val="solid"/>
          </a:ln>
          <a:effectLst/>
        </p:spPr>
        <p:txBody>
          <a:bodyPr vert="vert270" lIns="68577" tIns="34288" rIns="68577" bIns="34288" rtlCol="0" anchor="ctr"/>
          <a:p>
            <a:pPr algn="ctr" defTabSz="914400">
              <a:defRPr/>
            </a:pPr>
            <a:endParaRPr lang="zh-CN" altLang="zh-CN" sz="2400" dirty="0" smtClean="0"/>
          </a:p>
          <a:p>
            <a:pPr algn="ctr" defTabSz="914400">
              <a:defRPr/>
            </a:pPr>
            <a:endParaRPr lang="en-US" altLang="zh-CN" sz="2000" dirty="0">
              <a:latin typeface="+mn-ea"/>
              <a:sym typeface="+mn-ea"/>
            </a:endParaRPr>
          </a:p>
          <a:p>
            <a:pPr algn="ctr" defTabSz="914400">
              <a:defRPr/>
            </a:pPr>
            <a:endParaRPr lang="en-US" altLang="zh-CN" sz="2000" dirty="0">
              <a:latin typeface="+mn-ea"/>
              <a:sym typeface="+mn-ea"/>
            </a:endParaRPr>
          </a:p>
          <a:p>
            <a:pPr algn="ctr" defTabSz="914400">
              <a:defRPr/>
            </a:pPr>
            <a:r>
              <a:rPr lang="en-US" altLang="zh-CN" sz="2000" dirty="0">
                <a:latin typeface="+mn-ea"/>
                <a:sym typeface="+mn-ea"/>
              </a:rPr>
              <a:t>“</a:t>
            </a:r>
            <a:r>
              <a:rPr lang="zh-CN" altLang="en-US" sz="2000" dirty="0">
                <a:latin typeface="+mn-ea"/>
                <a:sym typeface="+mn-ea"/>
              </a:rPr>
              <a:t>达飞佛罗里达</a:t>
            </a:r>
            <a:r>
              <a:rPr lang="en-US" altLang="zh-CN" sz="2000" dirty="0">
                <a:latin typeface="+mn-ea"/>
                <a:sym typeface="+mn-ea"/>
              </a:rPr>
              <a:t>”</a:t>
            </a:r>
            <a:r>
              <a:rPr lang="zh-CN" altLang="en-US" sz="2000" dirty="0">
                <a:latin typeface="+mn-ea"/>
                <a:sym typeface="+mn-ea"/>
              </a:rPr>
              <a:t>轮与</a:t>
            </a:r>
            <a:r>
              <a:rPr lang="en-US" altLang="zh-CN" sz="2000" dirty="0">
                <a:latin typeface="+mn-ea"/>
                <a:sym typeface="+mn-ea"/>
              </a:rPr>
              <a:t>”</a:t>
            </a:r>
            <a:r>
              <a:rPr lang="zh-CN" altLang="en-US" sz="2000" dirty="0">
                <a:latin typeface="+mn-ea"/>
                <a:sym typeface="+mn-ea"/>
              </a:rPr>
              <a:t>舟山</a:t>
            </a:r>
            <a:r>
              <a:rPr lang="en-US" altLang="zh-CN" sz="2000" dirty="0">
                <a:latin typeface="+mn-ea"/>
                <a:sym typeface="+mn-ea"/>
              </a:rPr>
              <a:t>“</a:t>
            </a:r>
            <a:r>
              <a:rPr lang="zh-CN" altLang="en-US" sz="2000" dirty="0">
                <a:latin typeface="+mn-ea"/>
                <a:sym typeface="+mn-ea"/>
              </a:rPr>
              <a:t>轮</a:t>
            </a:r>
            <a:endParaRPr lang="zh-CN" altLang="en-US" sz="2000" dirty="0">
              <a:latin typeface="+mn-ea"/>
              <a:sym typeface="+mn-ea"/>
            </a:endParaRPr>
          </a:p>
          <a:p>
            <a:pPr algn="ctr" defTabSz="914400">
              <a:defRPr/>
            </a:pPr>
            <a:r>
              <a:rPr lang="zh-CN" altLang="en-US" sz="2000" dirty="0">
                <a:latin typeface="+mn-ea"/>
                <a:sym typeface="+mn-ea"/>
              </a:rPr>
              <a:t>碰撞漏油案（一、二审判决，目前</a:t>
            </a:r>
            <a:endParaRPr lang="zh-CN" altLang="en-US" sz="2000" dirty="0">
              <a:latin typeface="+mn-ea"/>
              <a:sym typeface="+mn-ea"/>
            </a:endParaRPr>
          </a:p>
          <a:p>
            <a:pPr algn="ctr" defTabSz="914400">
              <a:defRPr/>
            </a:pPr>
            <a:r>
              <a:rPr lang="zh-CN" altLang="en-US" sz="2000" dirty="0">
                <a:latin typeface="+mn-ea"/>
                <a:sym typeface="+mn-ea"/>
              </a:rPr>
              <a:t>该案仍在再审中）</a:t>
            </a:r>
            <a:endParaRPr lang="en-US" altLang="zh-CN" sz="2000"/>
          </a:p>
          <a:p>
            <a:pPr algn="ctr" defTabSz="914400">
              <a:defRPr/>
            </a:pPr>
            <a:endParaRPr lang="zh-CN" altLang="zh-CN" sz="2000" dirty="0" smtClean="0"/>
          </a:p>
          <a:p>
            <a:pPr algn="ctr" defTabSz="914400">
              <a:defRPr/>
            </a:pPr>
            <a:endParaRPr lang="zh-CN" altLang="en-US" sz="2000"/>
          </a:p>
          <a:p>
            <a:pPr algn="ctr" defTabSz="914400">
              <a:defRPr/>
            </a:pPr>
            <a:endParaRPr lang="zh-CN" altLang="en-US" sz="2000" kern="0" dirty="0">
              <a:solidFill>
                <a:sysClr val="window" lastClr="FFFFFF"/>
              </a:solidFill>
              <a:latin typeface="微软雅黑" panose="020B0503020204020204" pitchFamily="34" charset="-122"/>
              <a:ea typeface="微软雅黑" panose="020B0503020204020204" pitchFamily="34" charset="-122"/>
            </a:endParaRPr>
          </a:p>
        </p:txBody>
      </p:sp>
      <p:sp>
        <p:nvSpPr>
          <p:cNvPr id="5" name="TextBox 25"/>
          <p:cNvSpPr txBox="1"/>
          <p:nvPr/>
        </p:nvSpPr>
        <p:spPr>
          <a:xfrm>
            <a:off x="7191375" y="4194810"/>
            <a:ext cx="2907665" cy="546735"/>
          </a:xfrm>
          <a:prstGeom prst="rect">
            <a:avLst/>
          </a:prstGeom>
          <a:noFill/>
        </p:spPr>
        <p:txBody>
          <a:bodyPr wrap="square" lIns="68577" tIns="34288" rIns="68577" bIns="34288" rtlCol="0">
            <a:spAutoFit/>
          </a:bodyPr>
          <a:p>
            <a:pPr>
              <a:lnSpc>
                <a:spcPct val="130000"/>
              </a:lnSpc>
            </a:pPr>
            <a:r>
              <a:rPr lang="zh-CN" altLang="en-US" sz="1600" b="1" dirty="0" smtClean="0">
                <a:solidFill>
                  <a:srgbClr val="C00000"/>
                </a:solidFill>
              </a:rPr>
              <a:t> </a:t>
            </a:r>
            <a:r>
              <a:rPr lang="zh-CN" altLang="en-US" sz="2400" b="1" dirty="0" smtClean="0">
                <a:solidFill>
                  <a:srgbClr val="C00000"/>
                </a:solidFill>
              </a:rPr>
              <a:t>非漏油船无需负责</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291465" y="5077224"/>
            <a:ext cx="10814504" cy="460395"/>
            <a:chOff x="695325" y="1015129"/>
            <a:chExt cx="10814504" cy="460395"/>
          </a:xfrm>
        </p:grpSpPr>
        <p:sp>
          <p:nvSpPr>
            <p:cNvPr id="7" name="矩形 6"/>
            <p:cNvSpPr/>
            <p:nvPr/>
          </p:nvSpPr>
          <p:spPr>
            <a:xfrm>
              <a:off x="695325" y="1015129"/>
              <a:ext cx="1402080" cy="460375"/>
            </a:xfrm>
            <a:prstGeom prst="rect">
              <a:avLst/>
            </a:prstGeom>
            <a:solidFill>
              <a:schemeClr val="accent1"/>
            </a:solidFill>
          </p:spPr>
          <p:txBody>
            <a:bodyPr wrap="none">
              <a:spAutoFit/>
            </a:bodyPr>
            <a:p>
              <a:r>
                <a:rPr lang="zh-CN" altLang="en-US" sz="2400" b="1" dirty="0">
                  <a:solidFill>
                    <a:schemeClr val="bg1"/>
                  </a:solidFill>
                </a:rPr>
                <a:t>和解情况</a:t>
              </a:r>
              <a:endParaRPr lang="zh-CN" altLang="en-US" sz="2400" b="1" dirty="0">
                <a:solidFill>
                  <a:schemeClr val="bg1"/>
                </a:solidFill>
              </a:endParaRPr>
            </a:p>
          </p:txBody>
        </p:sp>
        <p:cxnSp>
          <p:nvCxnSpPr>
            <p:cNvPr id="12" name="直接连接符 11"/>
            <p:cNvCxnSpPr/>
            <p:nvPr/>
          </p:nvCxnSpPr>
          <p:spPr>
            <a:xfrm>
              <a:off x="695325" y="1475524"/>
              <a:ext cx="1081450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685165" y="5697855"/>
            <a:ext cx="9413875" cy="1014730"/>
          </a:xfrm>
          <a:prstGeom prst="rect">
            <a:avLst/>
          </a:prstGeom>
          <a:noFill/>
        </p:spPr>
        <p:txBody>
          <a:bodyPr wrap="square" rtlCol="0">
            <a:spAutoFit/>
          </a:bodyPr>
          <a:p>
            <a:r>
              <a:rPr lang="en-US" altLang="zh-CN" sz="2000">
                <a:latin typeface="微软雅黑 Light" panose="020B0502040204020203" charset="-122"/>
                <a:ea typeface="微软雅黑 Light" panose="020B0502040204020203" charset="-122"/>
                <a:cs typeface="微软雅黑 Light" panose="020B0502040204020203" charset="-122"/>
              </a:rPr>
              <a:t> </a:t>
            </a:r>
            <a:r>
              <a:rPr lang="zh-CN" altLang="en-US" sz="2000">
                <a:latin typeface="微软雅黑 Light" panose="020B0502040204020203" charset="-122"/>
                <a:ea typeface="微软雅黑 Light" panose="020B0502040204020203" charset="-122"/>
                <a:cs typeface="微软雅黑 Light" panose="020B0502040204020203" charset="-122"/>
              </a:rPr>
              <a:t>相关和解案件通常以漏油船、非漏油船按过错责任比例进行赔付告终。但在漏油船无力赔付时，由非漏油船全额进行赔付的情况亦存在，如</a:t>
            </a:r>
            <a:r>
              <a:rPr lang="zh-CN" altLang="en-US" sz="2000" b="1" dirty="0" smtClean="0">
                <a:solidFill>
                  <a:schemeClr val="tx1">
                    <a:lumMod val="95000"/>
                    <a:lumOff val="5000"/>
                  </a:schemeClr>
                </a:solidFill>
                <a:latin typeface="微软雅黑 Light" panose="020B0502040204020203" charset="-122"/>
                <a:ea typeface="微软雅黑 Light" panose="020B0502040204020203" charset="-122"/>
                <a:cs typeface="微软雅黑 Light" panose="020B0502040204020203" charset="-122"/>
                <a:sym typeface="+mn-ea"/>
              </a:rPr>
              <a:t> </a:t>
            </a:r>
            <a:r>
              <a:rPr sz="2000">
                <a:latin typeface="微软雅黑 Light" panose="020B0502040204020203" charset="-122"/>
                <a:ea typeface="微软雅黑 Light" panose="020B0502040204020203" charset="-122"/>
                <a:cs typeface="微软雅黑 Light" panose="020B0502040204020203" charset="-122"/>
                <a:sym typeface="+mn-ea"/>
              </a:rPr>
              <a:t>“HAMBURG BRIDGE”轮和“ORIENTAL SUNRISE”轮碰撞案</a:t>
            </a:r>
            <a:r>
              <a:rPr lang="zh-CN" altLang="en-US" sz="2000">
                <a:latin typeface="微软雅黑 Light" panose="020B0502040204020203" charset="-122"/>
                <a:ea typeface="微软雅黑 Light" panose="020B0502040204020203" charset="-122"/>
                <a:cs typeface="微软雅黑 Light" panose="020B0502040204020203" charset="-122"/>
              </a:rPr>
              <a:t>。</a:t>
            </a:r>
            <a:endParaRPr lang="zh-CN" altLang="en-US" sz="2000">
              <a:latin typeface="微软雅黑 Light" panose="020B0502040204020203" charset="-122"/>
              <a:ea typeface="微软雅黑 Light" panose="020B0502040204020203" charset="-122"/>
              <a:cs typeface="微软雅黑 Light" panose="020B0502040204020203"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2" grpId="0" animBg="1"/>
      <p:bldP spid="26" grpId="0"/>
      <p:bldP spid="20" grpId="0"/>
      <p:bldP spid="3" grpId="0" animBg="1"/>
      <p:bldP spid="5" grpId="0"/>
      <p:bldP spid="13" grpId="0"/>
      <p:bldP spid="22" grpId="1" animBg="1"/>
      <p:bldP spid="26" grpId="1"/>
      <p:bldP spid="20" grpId="1"/>
      <p:bldP spid="3" grpId="1" animBg="1"/>
      <p:bldP spid="5" grpId="1"/>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95324" y="287665"/>
            <a:ext cx="5400675" cy="521970"/>
          </a:xfrm>
          <a:prstGeom prst="rect">
            <a:avLst/>
          </a:prstGeom>
          <a:noFill/>
        </p:spPr>
        <p:txBody>
          <a:bodyPr wrap="square" rtlCol="0">
            <a:spAutoFit/>
          </a:bodyPr>
          <a:lstStyle/>
          <a:p>
            <a:r>
              <a:rPr lang="zh-CN" altLang="en-US" sz="2800" b="1" dirty="0">
                <a:latin typeface="微软雅黑" panose="020B0503020204020204" pitchFamily="34" charset="-122"/>
              </a:rPr>
              <a:t>污染损害范围及损失认定困难</a:t>
            </a:r>
            <a:endParaRPr lang="zh-CN" altLang="en-US" sz="2800" b="1" dirty="0">
              <a:latin typeface="微软雅黑" panose="020B0503020204020204" pitchFamily="34" charset="-122"/>
            </a:endParaRPr>
          </a:p>
        </p:txBody>
      </p:sp>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sp>
        <p:nvSpPr>
          <p:cNvPr id="3" name="文本框 2"/>
          <p:cNvSpPr txBox="1"/>
          <p:nvPr/>
        </p:nvSpPr>
        <p:spPr>
          <a:xfrm>
            <a:off x="7160895" y="5542280"/>
            <a:ext cx="2907665" cy="521970"/>
          </a:xfrm>
          <a:prstGeom prst="rect">
            <a:avLst/>
          </a:prstGeom>
          <a:noFill/>
        </p:spPr>
        <p:txBody>
          <a:bodyPr wrap="square" rtlCol="0">
            <a:spAutoFit/>
          </a:bodyPr>
          <a:p>
            <a:endParaRPr lang="zh-CN" altLang="en-US" sz="2800"/>
          </a:p>
        </p:txBody>
      </p:sp>
      <p:pic>
        <p:nvPicPr>
          <p:cNvPr id="10" name="图片 9" descr="1561106201(2）"/>
          <p:cNvPicPr>
            <a:picLocks noChangeAspect="1"/>
          </p:cNvPicPr>
          <p:nvPr/>
        </p:nvPicPr>
        <p:blipFill>
          <a:blip r:embed="rId1"/>
          <a:stretch>
            <a:fillRect/>
          </a:stretch>
        </p:blipFill>
        <p:spPr>
          <a:xfrm>
            <a:off x="588645" y="2280920"/>
            <a:ext cx="3366770" cy="2726690"/>
          </a:xfrm>
          <a:prstGeom prst="rect">
            <a:avLst/>
          </a:prstGeom>
        </p:spPr>
      </p:pic>
      <p:pic>
        <p:nvPicPr>
          <p:cNvPr id="12" name="图片 11"/>
          <p:cNvPicPr>
            <a:picLocks noChangeAspect="1"/>
          </p:cNvPicPr>
          <p:nvPr/>
        </p:nvPicPr>
        <p:blipFill>
          <a:blip r:embed="rId2"/>
          <a:stretch>
            <a:fillRect/>
          </a:stretch>
        </p:blipFill>
        <p:spPr>
          <a:xfrm>
            <a:off x="4359910" y="2280920"/>
            <a:ext cx="3472815" cy="2726055"/>
          </a:xfrm>
          <a:prstGeom prst="rect">
            <a:avLst/>
          </a:prstGeom>
        </p:spPr>
      </p:pic>
      <p:pic>
        <p:nvPicPr>
          <p:cNvPr id="14" name="图片 13" descr="哈哈"/>
          <p:cNvPicPr>
            <a:picLocks noChangeAspect="1"/>
          </p:cNvPicPr>
          <p:nvPr/>
        </p:nvPicPr>
        <p:blipFill>
          <a:blip r:embed="rId3"/>
          <a:stretch>
            <a:fillRect/>
          </a:stretch>
        </p:blipFill>
        <p:spPr>
          <a:xfrm>
            <a:off x="8195945" y="2280920"/>
            <a:ext cx="3583940" cy="2726690"/>
          </a:xfrm>
          <a:prstGeom prst="rect">
            <a:avLst/>
          </a:prstGeom>
        </p:spPr>
      </p:pic>
      <p:sp>
        <p:nvSpPr>
          <p:cNvPr id="15" name="文本框 14"/>
          <p:cNvSpPr txBox="1"/>
          <p:nvPr/>
        </p:nvSpPr>
        <p:spPr>
          <a:xfrm>
            <a:off x="1164590" y="1410970"/>
            <a:ext cx="2214880" cy="398780"/>
          </a:xfrm>
          <a:prstGeom prst="rect">
            <a:avLst/>
          </a:prstGeom>
          <a:noFill/>
        </p:spPr>
        <p:txBody>
          <a:bodyPr wrap="none" rtlCol="0" anchor="t">
            <a:spAutoFit/>
          </a:bodyPr>
          <a:p>
            <a:r>
              <a:rPr lang="zh-CN" altLang="zh-CN" sz="2000" b="1" u="sng" dirty="0" smtClean="0">
                <a:sym typeface="+mn-ea"/>
              </a:rPr>
              <a:t>如何确定污染范围</a:t>
            </a:r>
            <a:endParaRPr lang="zh-CN" altLang="en-US" sz="2000"/>
          </a:p>
        </p:txBody>
      </p:sp>
      <p:cxnSp>
        <p:nvCxnSpPr>
          <p:cNvPr id="39" name="直接连接符 38"/>
          <p:cNvCxnSpPr/>
          <p:nvPr/>
        </p:nvCxnSpPr>
        <p:spPr>
          <a:xfrm flipH="1">
            <a:off x="2262505" y="1809750"/>
            <a:ext cx="19050" cy="655955"/>
          </a:xfrm>
          <a:prstGeom prst="line">
            <a:avLst/>
          </a:prstGeom>
          <a:ln>
            <a:solidFill>
              <a:schemeClr val="tx1">
                <a:lumMod val="85000"/>
                <a:lumOff val="1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4359910" y="5603875"/>
            <a:ext cx="3738880" cy="398780"/>
          </a:xfrm>
          <a:prstGeom prst="rect">
            <a:avLst/>
          </a:prstGeom>
          <a:noFill/>
        </p:spPr>
        <p:txBody>
          <a:bodyPr wrap="none" rtlCol="0" anchor="t">
            <a:spAutoFit/>
          </a:bodyPr>
          <a:p>
            <a:r>
              <a:rPr lang="zh-CN" altLang="zh-CN" sz="2000" b="1" u="sng" dirty="0" smtClean="0">
                <a:sym typeface="+mn-ea"/>
              </a:rPr>
              <a:t>如何确定渔业、生态资源损失量</a:t>
            </a:r>
            <a:endParaRPr lang="zh-CN" altLang="en-US" sz="2000"/>
          </a:p>
        </p:txBody>
      </p:sp>
      <p:cxnSp>
        <p:nvCxnSpPr>
          <p:cNvPr id="17" name="直接连接符 16"/>
          <p:cNvCxnSpPr/>
          <p:nvPr/>
        </p:nvCxnSpPr>
        <p:spPr>
          <a:xfrm flipH="1">
            <a:off x="6076950" y="4778375"/>
            <a:ext cx="19050" cy="655955"/>
          </a:xfrm>
          <a:prstGeom prst="line">
            <a:avLst/>
          </a:prstGeom>
          <a:ln>
            <a:solidFill>
              <a:schemeClr val="tx1">
                <a:lumMod val="85000"/>
                <a:lumOff val="1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8780780" y="1426210"/>
            <a:ext cx="2697480" cy="398780"/>
          </a:xfrm>
          <a:prstGeom prst="rect">
            <a:avLst/>
          </a:prstGeom>
          <a:noFill/>
        </p:spPr>
        <p:txBody>
          <a:bodyPr wrap="square" rtlCol="0" anchor="t">
            <a:spAutoFit/>
          </a:bodyPr>
          <a:p>
            <a:r>
              <a:rPr lang="zh-CN" altLang="zh-CN" sz="2000" b="1" u="sng" dirty="0" smtClean="0">
                <a:sym typeface="+mn-ea"/>
              </a:rPr>
              <a:t>如何确定清防污费用</a:t>
            </a:r>
            <a:endParaRPr lang="zh-CN" altLang="en-US" sz="2000"/>
          </a:p>
        </p:txBody>
      </p:sp>
      <p:cxnSp>
        <p:nvCxnSpPr>
          <p:cNvPr id="19" name="直接连接符 18"/>
          <p:cNvCxnSpPr/>
          <p:nvPr/>
        </p:nvCxnSpPr>
        <p:spPr>
          <a:xfrm flipH="1">
            <a:off x="10119995" y="1930400"/>
            <a:ext cx="19050" cy="655955"/>
          </a:xfrm>
          <a:prstGeom prst="line">
            <a:avLst/>
          </a:prstGeom>
          <a:ln>
            <a:solidFill>
              <a:schemeClr val="tx1">
                <a:lumMod val="85000"/>
                <a:lumOff val="1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250"/>
                                        <p:tgtEl>
                                          <p:spTgt spid="3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250"/>
                                        <p:tgtEl>
                                          <p:spTgt spid="1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95325" y="287655"/>
            <a:ext cx="6741160" cy="521970"/>
          </a:xfrm>
          <a:prstGeom prst="rect">
            <a:avLst/>
          </a:prstGeom>
          <a:noFill/>
        </p:spPr>
        <p:txBody>
          <a:bodyPr wrap="square" rtlCol="0">
            <a:spAutoFit/>
          </a:bodyPr>
          <a:lstStyle/>
          <a:p>
            <a:r>
              <a:rPr lang="zh-CN" altLang="en-US" sz="2800" b="1" dirty="0">
                <a:latin typeface="微软雅黑" panose="020B0503020204020204" pitchFamily="34" charset="-122"/>
              </a:rPr>
              <a:t>对遇难船舶、应急行动性质的认定问题</a:t>
            </a:r>
            <a:endParaRPr lang="zh-CN" altLang="en-US" sz="2800" b="1" dirty="0">
              <a:latin typeface="微软雅黑" panose="020B0503020204020204" pitchFamily="34" charset="-122"/>
            </a:endParaRPr>
          </a:p>
        </p:txBody>
      </p:sp>
      <p:sp>
        <p:nvSpPr>
          <p:cNvPr id="4" name="灯片编号占位符 3"/>
          <p:cNvSpPr>
            <a:spLocks noGrp="1"/>
          </p:cNvSpPr>
          <p:nvPr>
            <p:ph type="sldNum" sz="quarter" idx="12"/>
          </p:nvPr>
        </p:nvSpPr>
        <p:spPr>
          <a:xfrm flipH="1" flipV="1">
            <a:off x="12192000" y="6712585"/>
            <a:ext cx="614680" cy="299085"/>
          </a:xfrm>
        </p:spPr>
        <p:txBody>
          <a:bodyPr/>
          <a:lstStyle/>
          <a:p>
            <a:endParaRPr lang="zh-CN" altLang="en-US" dirty="0"/>
          </a:p>
        </p:txBody>
      </p:sp>
      <p:sp>
        <p:nvSpPr>
          <p:cNvPr id="3" name="文本框 2"/>
          <p:cNvSpPr txBox="1"/>
          <p:nvPr/>
        </p:nvSpPr>
        <p:spPr>
          <a:xfrm>
            <a:off x="7160895" y="5542280"/>
            <a:ext cx="2907665" cy="521970"/>
          </a:xfrm>
          <a:prstGeom prst="rect">
            <a:avLst/>
          </a:prstGeom>
          <a:noFill/>
        </p:spPr>
        <p:txBody>
          <a:bodyPr wrap="square" rtlCol="0">
            <a:spAutoFit/>
          </a:bodyPr>
          <a:p>
            <a:endParaRPr lang="zh-CN" altLang="en-US" sz="2800"/>
          </a:p>
        </p:txBody>
      </p:sp>
      <p:sp>
        <p:nvSpPr>
          <p:cNvPr id="2" name="文本框 1"/>
          <p:cNvSpPr txBox="1"/>
          <p:nvPr/>
        </p:nvSpPr>
        <p:spPr>
          <a:xfrm>
            <a:off x="1832610" y="1772285"/>
            <a:ext cx="3206115" cy="583565"/>
          </a:xfrm>
          <a:prstGeom prst="rect">
            <a:avLst/>
          </a:prstGeom>
          <a:noFill/>
        </p:spPr>
        <p:txBody>
          <a:bodyPr wrap="square" rtlCol="0">
            <a:spAutoFit/>
          </a:bodyPr>
          <a:p>
            <a:r>
              <a:rPr lang="zh-CN" altLang="en-US" sz="3200"/>
              <a:t>何为遇难船舶？</a:t>
            </a:r>
            <a:endParaRPr lang="zh-CN" altLang="en-US" sz="3200"/>
          </a:p>
        </p:txBody>
      </p:sp>
      <p:sp>
        <p:nvSpPr>
          <p:cNvPr id="5" name="文本框 4"/>
          <p:cNvSpPr txBox="1"/>
          <p:nvPr/>
        </p:nvSpPr>
        <p:spPr>
          <a:xfrm>
            <a:off x="1833245" y="4114165"/>
            <a:ext cx="3945890" cy="583565"/>
          </a:xfrm>
          <a:prstGeom prst="rect">
            <a:avLst/>
          </a:prstGeom>
          <a:noFill/>
        </p:spPr>
        <p:txBody>
          <a:bodyPr wrap="square" rtlCol="0">
            <a:spAutoFit/>
          </a:bodyPr>
          <a:p>
            <a:r>
              <a:rPr lang="zh-CN" altLang="en-US" sz="3200"/>
              <a:t>救助与清污的界定？</a:t>
            </a:r>
            <a:endParaRPr lang="zh-CN" altLang="en-US" sz="3200"/>
          </a:p>
        </p:txBody>
      </p:sp>
      <p:sp>
        <p:nvSpPr>
          <p:cNvPr id="6" name="椭圆 5"/>
          <p:cNvSpPr/>
          <p:nvPr/>
        </p:nvSpPr>
        <p:spPr>
          <a:xfrm>
            <a:off x="1053465" y="1958975"/>
            <a:ext cx="220345" cy="210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1053465" y="4300855"/>
            <a:ext cx="220345" cy="210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1"/>
          <a:stretch>
            <a:fillRect/>
          </a:stretch>
        </p:blipFill>
        <p:spPr>
          <a:xfrm>
            <a:off x="6777990" y="1497330"/>
            <a:ext cx="4307205" cy="3863340"/>
          </a:xfrm>
          <a:prstGeom prst="rect">
            <a:avLst/>
          </a:prstGeom>
        </p:spPr>
      </p:pic>
    </p:spTree>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123565" y="574675"/>
            <a:ext cx="7309485" cy="583565"/>
          </a:xfrm>
          <a:prstGeom prst="rect">
            <a:avLst/>
          </a:prstGeom>
          <a:noFill/>
        </p:spPr>
        <p:txBody>
          <a:bodyPr wrap="square" rtlCol="0">
            <a:spAutoFit/>
          </a:bodyPr>
          <a:lstStyle/>
          <a:p>
            <a:r>
              <a:rPr lang="zh-CN" altLang="en-US" sz="3200" b="1" dirty="0">
                <a:latin typeface="微软雅黑" panose="020B0503020204020204" pitchFamily="34" charset="-122"/>
              </a:rPr>
              <a:t>对船舶污染损害赔偿法律问题的建议</a:t>
            </a:r>
            <a:endParaRPr lang="zh-CN" altLang="en-US" sz="3200" b="1" dirty="0">
              <a:latin typeface="微软雅黑" panose="020B0503020204020204" pitchFamily="34" charset="-122"/>
            </a:endParaRPr>
          </a:p>
        </p:txBody>
      </p:sp>
      <p:sp>
        <p:nvSpPr>
          <p:cNvPr id="4" name="灯片编号占位符 3"/>
          <p:cNvSpPr>
            <a:spLocks noGrp="1"/>
          </p:cNvSpPr>
          <p:nvPr>
            <p:ph type="sldNum" sz="quarter" idx="12"/>
          </p:nvPr>
        </p:nvSpPr>
        <p:spPr>
          <a:xfrm flipV="1">
            <a:off x="11833860" y="6971030"/>
            <a:ext cx="358140" cy="76200"/>
          </a:xfrm>
        </p:spPr>
        <p:txBody>
          <a:bodyPr/>
          <a:lstStyle/>
          <a:p>
            <a:endParaRPr lang="zh-CN" altLang="en-US" dirty="0"/>
          </a:p>
        </p:txBody>
      </p:sp>
      <p:sp>
        <p:nvSpPr>
          <p:cNvPr id="13" name="矩形 12"/>
          <p:cNvSpPr/>
          <p:nvPr/>
        </p:nvSpPr>
        <p:spPr>
          <a:xfrm>
            <a:off x="4951095" y="1884045"/>
            <a:ext cx="2077085" cy="737235"/>
          </a:xfrm>
          <a:prstGeom prst="rect">
            <a:avLst/>
          </a:prstGeom>
        </p:spPr>
        <p:txBody>
          <a:bodyPr wrap="square">
            <a:spAutoFit/>
          </a:bodyPr>
          <a:lstStyle/>
          <a:p>
            <a:pPr>
              <a:lnSpc>
                <a:spcPct val="150000"/>
              </a:lnSpc>
            </a:pPr>
            <a:r>
              <a:rPr lang="en-US" altLang="zh-CN" sz="2800" b="1" dirty="0" smtClean="0">
                <a:solidFill>
                  <a:schemeClr val="bg1"/>
                </a:solidFill>
                <a:latin typeface="Times New Roman" panose="02020603050405020304" pitchFamily="18" charset="0"/>
                <a:cs typeface="Times New Roman" panose="02020603050405020304" pitchFamily="18" charset="0"/>
              </a:rPr>
              <a:t>02</a:t>
            </a:r>
            <a:endParaRPr lang="en-US" altLang="zh-CN" sz="2800" b="1" dirty="0" smtClean="0">
              <a:solidFill>
                <a:schemeClr val="bg1"/>
              </a:solidFill>
              <a:latin typeface="Times New Roman" panose="02020603050405020304" pitchFamily="18" charset="0"/>
              <a:cs typeface="Times New Roman" panose="02020603050405020304" pitchFamily="18" charset="0"/>
            </a:endParaRPr>
          </a:p>
        </p:txBody>
      </p:sp>
      <p:sp>
        <p:nvSpPr>
          <p:cNvPr id="14" name="矩形 13"/>
          <p:cNvSpPr/>
          <p:nvPr/>
        </p:nvSpPr>
        <p:spPr>
          <a:xfrm>
            <a:off x="9065895" y="1884045"/>
            <a:ext cx="2629535" cy="737235"/>
          </a:xfrm>
          <a:prstGeom prst="rect">
            <a:avLst/>
          </a:prstGeom>
        </p:spPr>
        <p:txBody>
          <a:bodyPr wrap="square">
            <a:spAutoFit/>
          </a:bodyPr>
          <a:lstStyle/>
          <a:p>
            <a:pPr>
              <a:lnSpc>
                <a:spcPct val="150000"/>
              </a:lnSpc>
            </a:pPr>
            <a:r>
              <a:rPr lang="en-US" altLang="zh-CN" sz="2800" b="1" dirty="0" smtClean="0">
                <a:solidFill>
                  <a:schemeClr val="bg1"/>
                </a:solidFill>
                <a:latin typeface="Times New Roman" panose="02020603050405020304" pitchFamily="18" charset="0"/>
                <a:cs typeface="Times New Roman" panose="02020603050405020304" pitchFamily="18" charset="0"/>
              </a:rPr>
              <a:t>03</a:t>
            </a:r>
            <a:endParaRPr lang="en-US" altLang="zh-CN" sz="2800" b="1" dirty="0" smtClean="0">
              <a:solidFill>
                <a:schemeClr val="bg1"/>
              </a:solidFill>
              <a:latin typeface="Times New Roman" panose="02020603050405020304" pitchFamily="18" charset="0"/>
              <a:cs typeface="Times New Roman" panose="02020603050405020304" pitchFamily="18" charset="0"/>
            </a:endParaRPr>
          </a:p>
        </p:txBody>
      </p:sp>
      <p:sp>
        <p:nvSpPr>
          <p:cNvPr id="31" name="文本框 30"/>
          <p:cNvSpPr txBox="1"/>
          <p:nvPr/>
        </p:nvSpPr>
        <p:spPr>
          <a:xfrm>
            <a:off x="689610" y="130810"/>
            <a:ext cx="2671445" cy="1753235"/>
          </a:xfrm>
          <a:prstGeom prst="rect">
            <a:avLst/>
          </a:prstGeom>
          <a:noFill/>
          <a:ln>
            <a:noFill/>
          </a:ln>
        </p:spPr>
        <p:txBody>
          <a:bodyPr wrap="square" rtlCol="0">
            <a:spAutoFit/>
          </a:bodyPr>
          <a:p>
            <a:pPr algn="ctr"/>
            <a:r>
              <a:rPr lang="en-US" altLang="zh-CN" sz="5400" b="1" dirty="0" smtClean="0">
                <a:solidFill>
                  <a:schemeClr val="tx1">
                    <a:lumMod val="50000"/>
                    <a:lumOff val="50000"/>
                    <a:alpha val="23000"/>
                  </a:schemeClr>
                </a:solidFill>
                <a:latin typeface="微软雅黑" panose="020B0503020204020204" pitchFamily="34" charset="-122"/>
                <a:ea typeface="微软雅黑" panose="020B0503020204020204" pitchFamily="34" charset="-122"/>
              </a:rPr>
              <a:t>PART  TWO</a:t>
            </a:r>
            <a:endParaRPr lang="en-US" altLang="zh-CN" sz="5400" b="1" dirty="0" smtClean="0">
              <a:solidFill>
                <a:schemeClr val="tx1">
                  <a:lumMod val="50000"/>
                  <a:lumOff val="50000"/>
                  <a:alpha val="23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624070" y="2851150"/>
            <a:ext cx="1710055" cy="460375"/>
          </a:xfrm>
          <a:prstGeom prst="rect">
            <a:avLst/>
          </a:prstGeom>
          <a:noFill/>
        </p:spPr>
        <p:txBody>
          <a:bodyPr wrap="square" rtlCol="0">
            <a:spAutoFit/>
          </a:bodyPr>
          <a:p>
            <a:r>
              <a:rPr lang="en-US" altLang="zh-CN" sz="2400">
                <a:solidFill>
                  <a:schemeClr val="bg1"/>
                </a:solidFill>
              </a:rPr>
              <a:t>02</a:t>
            </a:r>
            <a:endParaRPr lang="en-US" altLang="zh-CN" sz="2400">
              <a:solidFill>
                <a:schemeClr val="bg1"/>
              </a:solidFill>
            </a:endParaRPr>
          </a:p>
        </p:txBody>
      </p:sp>
      <p:grpSp>
        <p:nvGrpSpPr>
          <p:cNvPr id="28684" name="Group 11"/>
          <p:cNvGrpSpPr/>
          <p:nvPr/>
        </p:nvGrpSpPr>
        <p:grpSpPr>
          <a:xfrm>
            <a:off x="689610" y="1884045"/>
            <a:ext cx="10341211" cy="4493862"/>
            <a:chOff x="255" y="-39"/>
            <a:chExt cx="4156" cy="2415"/>
          </a:xfrm>
        </p:grpSpPr>
        <p:sp>
          <p:nvSpPr>
            <p:cNvPr id="28687" name="AutoShape 3"/>
            <p:cNvSpPr/>
            <p:nvPr/>
          </p:nvSpPr>
          <p:spPr>
            <a:xfrm>
              <a:off x="255" y="-39"/>
              <a:ext cx="2116" cy="2415"/>
            </a:xfrm>
            <a:custGeom>
              <a:avLst/>
              <a:gdLst>
                <a:gd name="txL" fmla="*/ 3161 w 21600"/>
                <a:gd name="txT" fmla="*/ 3166 h 21600"/>
                <a:gd name="txR" fmla="*/ 18439 w 21600"/>
                <a:gd name="txB" fmla="*/ 18434 h 21600"/>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94B2D7">
                    <a:alpha val="100000"/>
                  </a:srgbClr>
                </a:gs>
                <a:gs pos="50000">
                  <a:srgbClr val="4F81BD">
                    <a:alpha val="100000"/>
                  </a:srgbClr>
                </a:gs>
                <a:gs pos="100000">
                  <a:srgbClr val="94B2D7">
                    <a:alpha val="100000"/>
                  </a:srgbClr>
                </a:gs>
              </a:gsLst>
              <a:lin ang="2700000" scaled="1"/>
              <a:tileRect/>
            </a:gradFill>
            <a:ln w="9525">
              <a:noFill/>
            </a:ln>
          </p:spPr>
          <p:txBody>
            <a:bodyPr/>
            <a:p>
              <a:endParaRPr lang="zh-CN" altLang="en-US"/>
            </a:p>
          </p:txBody>
        </p:sp>
        <p:sp>
          <p:nvSpPr>
            <p:cNvPr id="28688" name="AutoShape 5"/>
            <p:cNvSpPr/>
            <p:nvPr/>
          </p:nvSpPr>
          <p:spPr>
            <a:xfrm>
              <a:off x="2202" y="868"/>
              <a:ext cx="2209" cy="380"/>
            </a:xfrm>
            <a:prstGeom prst="roundRect">
              <a:avLst>
                <a:gd name="adj" fmla="val 50000"/>
              </a:avLst>
            </a:prstGeom>
            <a:gradFill rotWithShape="1">
              <a:gsLst>
                <a:gs pos="0">
                  <a:srgbClr val="4F81BD"/>
                </a:gs>
                <a:gs pos="100000">
                  <a:srgbClr val="F5F8FB"/>
                </a:gs>
              </a:gsLst>
              <a:lin ang="0" scaled="1"/>
              <a:tileRect/>
            </a:gradFill>
            <a:ln w="38100" cap="flat" cmpd="sng">
              <a:solidFill>
                <a:srgbClr val="1F497D"/>
              </a:solidFill>
              <a:prstDash val="solid"/>
              <a:headEnd type="none" w="med" len="med"/>
              <a:tailEnd type="none" w="med" len="med"/>
            </a:ln>
          </p:spPr>
          <p:txBody>
            <a:bodyPr wrap="none" anchor="ctr"/>
            <a:p>
              <a:pPr eaLnBrk="0" hangingPunct="0"/>
              <a:r>
                <a:rPr lang="en-US" altLang="zh-CN" sz="2000" b="1" dirty="0">
                  <a:solidFill>
                    <a:schemeClr val="tx1"/>
                  </a:solidFill>
                  <a:latin typeface="华文楷体" pitchFamily="2" charset="-122"/>
                  <a:ea typeface="华文楷体" pitchFamily="2" charset="-122"/>
                </a:rPr>
                <a:t>02 </a:t>
              </a:r>
              <a:r>
                <a:rPr lang="zh-CN" altLang="en-US" sz="2000" b="1" dirty="0">
                  <a:solidFill>
                    <a:schemeClr val="tx1"/>
                  </a:solidFill>
                  <a:latin typeface="华文楷体" pitchFamily="2" charset="-122"/>
                  <a:ea typeface="华文楷体" pitchFamily="2" charset="-122"/>
                </a:rPr>
                <a:t>确定统一的污染范围及损害认定规范</a:t>
              </a:r>
              <a:endParaRPr lang="zh-CN" altLang="en-US" sz="2000" b="1" dirty="0">
                <a:solidFill>
                  <a:schemeClr val="tx1"/>
                </a:solidFill>
                <a:latin typeface="华文楷体" pitchFamily="2" charset="-122"/>
                <a:ea typeface="华文楷体" pitchFamily="2" charset="-122"/>
              </a:endParaRPr>
            </a:p>
          </p:txBody>
        </p:sp>
        <p:sp>
          <p:nvSpPr>
            <p:cNvPr id="28690" name="AutoShape 7"/>
            <p:cNvSpPr/>
            <p:nvPr/>
          </p:nvSpPr>
          <p:spPr>
            <a:xfrm>
              <a:off x="2086" y="261"/>
              <a:ext cx="1232" cy="315"/>
            </a:xfrm>
            <a:prstGeom prst="roundRect">
              <a:avLst>
                <a:gd name="adj" fmla="val 50000"/>
              </a:avLst>
            </a:prstGeom>
            <a:gradFill rotWithShape="1">
              <a:gsLst>
                <a:gs pos="0">
                  <a:srgbClr val="4F81BD"/>
                </a:gs>
                <a:gs pos="100000">
                  <a:srgbClr val="F5F8FB"/>
                </a:gs>
              </a:gsLst>
              <a:lin ang="0" scaled="1"/>
              <a:tileRect/>
            </a:gradFill>
            <a:ln w="38100" cap="flat" cmpd="sng">
              <a:solidFill>
                <a:srgbClr val="1F497D"/>
              </a:solidFill>
              <a:prstDash val="solid"/>
              <a:headEnd type="none" w="med" len="med"/>
              <a:tailEnd type="none" w="med" len="med"/>
            </a:ln>
          </p:spPr>
          <p:txBody>
            <a:bodyPr wrap="none" anchor="ctr"/>
            <a:p>
              <a:pPr eaLnBrk="0" hangingPunct="0"/>
              <a:r>
                <a:rPr lang="en-US" altLang="zh-CN" sz="2000" b="1" dirty="0">
                  <a:solidFill>
                    <a:schemeClr val="tx1"/>
                  </a:solidFill>
                  <a:latin typeface="华文楷体" pitchFamily="2" charset="-122"/>
                  <a:ea typeface="华文楷体" pitchFamily="2" charset="-122"/>
                </a:rPr>
                <a:t> 01 </a:t>
              </a:r>
              <a:r>
                <a:rPr lang="zh-CN" altLang="en-US" sz="2000" b="1" dirty="0">
                  <a:solidFill>
                    <a:schemeClr val="tx1"/>
                  </a:solidFill>
                  <a:latin typeface="华文楷体" pitchFamily="2" charset="-122"/>
                  <a:ea typeface="华文楷体" pitchFamily="2" charset="-122"/>
                </a:rPr>
                <a:t>解决主体争议</a:t>
              </a:r>
              <a:endParaRPr lang="zh-CN" altLang="en-US" sz="2000" b="1" dirty="0">
                <a:solidFill>
                  <a:schemeClr val="tx1"/>
                </a:solidFill>
                <a:latin typeface="华文楷体" pitchFamily="2" charset="-122"/>
                <a:ea typeface="华文楷体" pitchFamily="2" charset="-122"/>
              </a:endParaRPr>
            </a:p>
          </p:txBody>
        </p:sp>
        <p:sp>
          <p:nvSpPr>
            <p:cNvPr id="28692" name="AutoShape 9"/>
            <p:cNvSpPr/>
            <p:nvPr/>
          </p:nvSpPr>
          <p:spPr>
            <a:xfrm>
              <a:off x="2086" y="1527"/>
              <a:ext cx="2181" cy="381"/>
            </a:xfrm>
            <a:prstGeom prst="roundRect">
              <a:avLst>
                <a:gd name="adj" fmla="val 50000"/>
              </a:avLst>
            </a:prstGeom>
            <a:gradFill rotWithShape="1">
              <a:gsLst>
                <a:gs pos="0">
                  <a:srgbClr val="4F81BD"/>
                </a:gs>
                <a:gs pos="100000">
                  <a:srgbClr val="F5F8FB"/>
                </a:gs>
              </a:gsLst>
              <a:lin ang="0" scaled="1"/>
              <a:tileRect/>
            </a:gradFill>
            <a:ln w="38100" cap="flat" cmpd="sng">
              <a:solidFill>
                <a:srgbClr val="1F497D"/>
              </a:solidFill>
              <a:prstDash val="solid"/>
              <a:headEnd type="none" w="med" len="med"/>
              <a:tailEnd type="none" w="med" len="med"/>
            </a:ln>
          </p:spPr>
          <p:txBody>
            <a:bodyPr wrap="none" anchor="ctr"/>
            <a:p>
              <a:pPr eaLnBrk="0" hangingPunct="0"/>
              <a:r>
                <a:rPr lang="en-US" altLang="zh-CN" sz="2000" b="1" dirty="0">
                  <a:solidFill>
                    <a:schemeClr val="tx1"/>
                  </a:solidFill>
                  <a:latin typeface="华文楷体" pitchFamily="2" charset="-122"/>
                  <a:ea typeface="华文楷体" pitchFamily="2" charset="-122"/>
                </a:rPr>
                <a:t>03 </a:t>
              </a:r>
              <a:r>
                <a:rPr lang="zh-CN" altLang="en-US" sz="2000" b="1" dirty="0">
                  <a:solidFill>
                    <a:schemeClr val="tx1"/>
                  </a:solidFill>
                  <a:latin typeface="华文楷体" pitchFamily="2" charset="-122"/>
                  <a:ea typeface="华文楷体" pitchFamily="2" charset="-122"/>
                </a:rPr>
                <a:t>解决遇难船舶引发的责任限制、救助问题</a:t>
              </a:r>
              <a:endParaRPr lang="zh-CN" altLang="en-US" sz="2000" b="1" dirty="0">
                <a:solidFill>
                  <a:schemeClr val="tx1"/>
                </a:solidFill>
                <a:latin typeface="华文楷体" pitchFamily="2" charset="-122"/>
                <a:ea typeface="华文楷体" pitchFamily="2" charset="-122"/>
              </a:endParaRPr>
            </a:p>
          </p:txBody>
        </p:sp>
        <p:sp>
          <p:nvSpPr>
            <p:cNvPr id="17" name="Text Box 10"/>
            <p:cNvSpPr txBox="1">
              <a:spLocks noChangeArrowheads="1"/>
            </p:cNvSpPr>
            <p:nvPr/>
          </p:nvSpPr>
          <p:spPr bwMode="auto">
            <a:xfrm>
              <a:off x="511" y="995"/>
              <a:ext cx="1445" cy="347"/>
            </a:xfrm>
            <a:prstGeom prst="rect">
              <a:avLst/>
            </a:prstGeom>
            <a:solidFill>
              <a:schemeClr val="bg1">
                <a:lumMod val="85000"/>
              </a:schemeClr>
            </a:solidFill>
            <a:ln>
              <a:noFill/>
            </a:ln>
            <a:effectLst>
              <a:outerShdw dist="35921" dir="2700000" algn="ctr" rotWithShape="0">
                <a:srgbClr val="000000"/>
              </a:outerShdw>
            </a:effectLst>
          </p:spPr>
          <p:txBody>
            <a:bodyPr wrap="square">
              <a:spAutoFit/>
            </a:bodyPr>
            <a:lstStyle>
              <a:lvl1pPr eaLnBrk="0" hangingPunct="0">
                <a:defRPr sz="2000" b="1">
                  <a:solidFill>
                    <a:schemeClr val="tx1"/>
                  </a:solidFill>
                  <a:latin typeface="Arial" panose="020B0604020202020204" pitchFamily="34" charset="0"/>
                  <a:ea typeface="MS PGothic" panose="020B0600070205080204" pitchFamily="34" charset="-128"/>
                </a:defRPr>
              </a:lvl1pPr>
              <a:lvl2pPr marL="742950" indent="-285750" eaLnBrk="0" hangingPunct="0">
                <a:defRPr sz="2000" b="1">
                  <a:solidFill>
                    <a:schemeClr val="tx1"/>
                  </a:solidFill>
                  <a:latin typeface="Arial" panose="020B0604020202020204" pitchFamily="34" charset="0"/>
                  <a:ea typeface="MS PGothic" panose="020B0600070205080204" pitchFamily="34" charset="-128"/>
                </a:defRPr>
              </a:lvl2pPr>
              <a:lvl3pPr marL="1143000" indent="-228600" eaLnBrk="0" hangingPunc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defRPr sz="2000" b="1">
                  <a:solidFill>
                    <a:schemeClr val="tx1"/>
                  </a:solidFill>
                  <a:latin typeface="Arial" panose="020B0604020202020204" pitchFamily="34" charset="0"/>
                  <a:ea typeface="MS PGothic" panose="020B0600070205080204" pitchFamily="34" charset="-128"/>
                </a:defRPr>
              </a:lvl4pPr>
              <a:lvl5pPr marL="2057400" indent="-228600" eaLnBrk="0" hangingPunct="0">
                <a:defRPr sz="20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lnSpc>
                  <a:spcPct val="90000"/>
                </a:lnSpc>
                <a:spcBef>
                  <a:spcPct val="50000"/>
                </a:spcBef>
                <a:spcAft>
                  <a:spcPct val="0"/>
                </a:spcAft>
                <a:buClr>
                  <a:schemeClr val="accent1"/>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lnSpc>
                  <a:spcPct val="90000"/>
                </a:lnSpc>
                <a:spcBef>
                  <a:spcPct val="50000"/>
                </a:spcBef>
                <a:spcAft>
                  <a:spcPct val="0"/>
                </a:spcAft>
                <a:buClr>
                  <a:schemeClr val="accent1"/>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lnSpc>
                  <a:spcPct val="90000"/>
                </a:lnSpc>
                <a:spcBef>
                  <a:spcPct val="50000"/>
                </a:spcBef>
                <a:spcAft>
                  <a:spcPct val="0"/>
                </a:spcAft>
                <a:buClr>
                  <a:schemeClr val="accent1"/>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lnSpc>
                  <a:spcPct val="90000"/>
                </a:lnSpc>
                <a:spcBef>
                  <a:spcPct val="50000"/>
                </a:spcBef>
                <a:spcAft>
                  <a:spcPct val="0"/>
                </a:spcAft>
                <a:buClr>
                  <a:schemeClr val="accent1"/>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bg2">
                      <a:lumMod val="25000"/>
                    </a:schemeClr>
                  </a:solidFill>
                  <a:effectLst>
                    <a:outerShdw blurRad="38100" dist="38100" dir="2700000" algn="tl">
                      <a:srgbClr val="C0C0C0"/>
                    </a:outerShdw>
                  </a:effectLst>
                  <a:uLnTx/>
                  <a:uFillTx/>
                  <a:latin typeface="Calibri" panose="020F0502020204030204" pitchFamily="34" charset="0"/>
                  <a:ea typeface="宋体" panose="02010600030101010101" pitchFamily="2" charset="-122"/>
                  <a:cs typeface="+mn-cs"/>
                </a:rPr>
                <a:t>完善《海商法》</a:t>
              </a:r>
              <a:endParaRPr kumimoji="0" lang="zh-CN" altLang="en-US" sz="3600" b="1" i="0" u="none" strike="noStrike" kern="1200" cap="none" spc="0" normalizeH="0" baseline="0" noProof="0" dirty="0" smtClean="0">
                <a:ln>
                  <a:noFill/>
                </a:ln>
                <a:solidFill>
                  <a:schemeClr val="bg2">
                    <a:lumMod val="25000"/>
                  </a:schemeClr>
                </a:solidFill>
                <a:effectLst>
                  <a:outerShdw blurRad="38100" dist="38100" dir="2700000" algn="tl">
                    <a:srgbClr val="C0C0C0"/>
                  </a:outerShdw>
                </a:effectLst>
                <a:uLnTx/>
                <a:uFillTx/>
                <a:latin typeface="Calibri" panose="020F0502020204030204" pitchFamily="34" charset="0"/>
                <a:ea typeface="宋体" panose="02010600030101010101" pitchFamily="2" charset="-122"/>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50" presetClass="entr" presetSubtype="0" decel="100000" fill="hold" grpId="0" nodeType="withEffect">
                                  <p:stCondLst>
                                    <p:cond delay="1200"/>
                                  </p:stCondLst>
                                  <p:iterate type="lt">
                                    <p:tmPct val="10000"/>
                                  </p:iterate>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3"/>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1" grpId="0"/>
    </p:bldLst>
  </p:timing>
</p:sld>
</file>

<file path=ppt/tags/tag1.xml><?xml version="1.0" encoding="utf-8"?>
<p:tagLst xmlns:p="http://schemas.openxmlformats.org/presentationml/2006/main">
  <p:tag name="MH" val="20170117161119"/>
  <p:tag name="MH_LIBRARY" val="CONTENTS"/>
  <p:tag name="MH_TYPE" val="TITLE"/>
  <p:tag name="ID" val="547142"/>
</p:tagLst>
</file>

<file path=ppt/tags/tag2.xml><?xml version="1.0" encoding="utf-8"?>
<p:tagLst xmlns:p="http://schemas.openxmlformats.org/presentationml/2006/main">
  <p:tag name="MH" val="20170117161119"/>
  <p:tag name="MH_LIBRARY" val="CONTENTS"/>
  <p:tag name="MH_TYPE" val="TITLE"/>
  <p:tag name="ID" val="547142"/>
</p:tagLst>
</file>

<file path=ppt/theme/theme1.xml><?xml version="1.0" encoding="utf-8"?>
<a:theme xmlns:a="http://schemas.openxmlformats.org/drawingml/2006/main" name="Office 主题">
  <a:themeElements>
    <a:clrScheme name="工大蓝">
      <a:dk1>
        <a:sysClr val="windowText" lastClr="000000"/>
      </a:dk1>
      <a:lt1>
        <a:sysClr val="window" lastClr="FFFFFF"/>
      </a:lt1>
      <a:dk2>
        <a:srgbClr val="44546A"/>
      </a:dk2>
      <a:lt2>
        <a:srgbClr val="E7E6E6"/>
      </a:lt2>
      <a:accent1>
        <a:srgbClr val="0053A3"/>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2664</Words>
  <Application>WPS 演示</Application>
  <PresentationFormat>宽屏</PresentationFormat>
  <Paragraphs>262</Paragraphs>
  <Slides>21</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21</vt:i4>
      </vt:variant>
    </vt:vector>
  </HeadingPairs>
  <TitlesOfParts>
    <vt:vector size="37" baseType="lpstr">
      <vt:lpstr>Arial</vt:lpstr>
      <vt:lpstr>宋体</vt:lpstr>
      <vt:lpstr>Wingdings</vt:lpstr>
      <vt:lpstr>Times New Roman</vt:lpstr>
      <vt:lpstr>微软雅黑</vt:lpstr>
      <vt:lpstr>华文新魏</vt:lpstr>
      <vt:lpstr>华文楷体</vt:lpstr>
      <vt:lpstr>MS PGothic</vt:lpstr>
      <vt:lpstr>Calibri</vt:lpstr>
      <vt:lpstr>Verdana</vt:lpstr>
      <vt:lpstr>Arial Unicode MS</vt:lpstr>
      <vt:lpstr>Consolas</vt:lpstr>
      <vt:lpstr>微软雅黑 Light</vt:lpstr>
      <vt:lpstr>Gill Sans</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DY</dc:creator>
  <cp:lastModifiedBy>筱沫</cp:lastModifiedBy>
  <cp:revision>387</cp:revision>
  <dcterms:created xsi:type="dcterms:W3CDTF">2015-10-24T01:57:00Z</dcterms:created>
  <dcterms:modified xsi:type="dcterms:W3CDTF">2019-06-24T07:49:36Z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ame">
    <vt:lpwstr>蓝色扁平化学术答辩模板第六部.pptx</vt:lpwstr>
  </property>
  <property fmtid="{D5CDD505-2E9C-101B-9397-08002B2CF9AE}" pid="3" name="fileid">
    <vt:lpwstr>786060</vt:lpwstr>
  </property>
  <property fmtid="{D5CDD505-2E9C-101B-9397-08002B2CF9AE}" pid="4" name="KSOProductBuildVer">
    <vt:lpwstr>2052-11.1.0.8612</vt:lpwstr>
  </property>
</Properties>
</file>