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77" r:id="rId5"/>
    <p:sldId id="278" r:id="rId6"/>
    <p:sldId id="279" r:id="rId7"/>
    <p:sldId id="281" r:id="rId8"/>
    <p:sldId id="280" r:id="rId9"/>
    <p:sldId id="27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81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6F26C-FA46-4282-BEC5-AEF266C9C58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2641E-5EFF-4649-83FD-1FBC228AAA8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024034" y="2928934"/>
            <a:ext cx="7772400" cy="1827213"/>
          </a:xfrm>
        </p:spPr>
        <p:txBody>
          <a:bodyPr>
            <a:normAutofit fontScale="90000"/>
          </a:bodyPr>
          <a:lstStyle/>
          <a:p>
            <a:br>
              <a:rPr lang="en-US" altLang="zh-CN" sz="4800" dirty="0" smtClean="0"/>
            </a:br>
            <a:r>
              <a:rPr lang="zh-CN" altLang="en-US" sz="4800" dirty="0" smtClean="0"/>
              <a:t>审理油污损害赔偿案件的</a:t>
            </a:r>
            <a:br>
              <a:rPr lang="en-US" altLang="zh-CN" sz="4800" dirty="0" smtClean="0"/>
            </a:br>
            <a:r>
              <a:rPr lang="zh-CN" altLang="en-US" sz="4800" dirty="0" smtClean="0"/>
              <a:t>几点思考</a:t>
            </a:r>
            <a:br>
              <a:rPr lang="zh-CN" altLang="en-US" sz="4800" dirty="0" smtClean="0"/>
            </a:br>
            <a:r>
              <a:rPr lang="zh-CN" altLang="en-US" sz="4800" dirty="0" smtClean="0"/>
              <a:t>        </a:t>
            </a:r>
            <a:br>
              <a:rPr lang="en-US" altLang="zh-CN" sz="4800" dirty="0" smtClean="0"/>
            </a:br>
            <a:r>
              <a:rPr lang="en-US" altLang="zh-CN" sz="4800" dirty="0" smtClean="0"/>
              <a:t> </a:t>
            </a:r>
            <a:r>
              <a:rPr lang="zh-CN" altLang="en-US" sz="3100" dirty="0" smtClean="0"/>
              <a:t>广州海事法院  吴贵宁</a:t>
            </a:r>
            <a:br>
              <a:rPr lang="zh-CN" altLang="en-US" sz="4800" dirty="0" smtClean="0"/>
            </a:b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00835" y="213995"/>
            <a:ext cx="1301750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833880" y="2526665"/>
            <a:ext cx="9114790" cy="284226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          两点说明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1.</a:t>
            </a:r>
            <a:r>
              <a:rPr lang="en-US" altLang="en-US" sz="3200" dirty="0" smtClean="0"/>
              <a:t> </a:t>
            </a:r>
            <a:r>
              <a:rPr lang="zh-CN" altLang="en-US" sz="3200" dirty="0" smtClean="0"/>
              <a:t> </a:t>
            </a:r>
            <a:r>
              <a:rPr lang="zh-CN" altLang="en-US" sz="2800" dirty="0" smtClean="0"/>
              <a:t>油污损害赔偿纠纷中存在的争议问题，我院法官之间同样存在着争论，我今天在这里分享的，仅是我个人对审理油污损害赔偿案件的思考，不代表我们法院的意见。</a:t>
            </a:r>
            <a:br>
              <a:rPr lang="en-US" altLang="zh-CN" sz="2800" dirty="0" smtClean="0"/>
            </a:b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2.</a:t>
            </a:r>
            <a:r>
              <a:rPr lang="zh-CN" altLang="en-US" sz="2800" dirty="0" smtClean="0"/>
              <a:t>主要分享本人审理案件过程中的一些思考，没有具体分析法律争议问题，更多地是侧重审判实务，以便让大家了解一名普通法官审理此类案件的基本想法。 </a:t>
            </a: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00835" y="213995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600200" y="2928620"/>
            <a:ext cx="9274810" cy="182753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          一、关于审理的基本思路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1.</a:t>
            </a:r>
            <a:r>
              <a:rPr lang="en-US" altLang="en-US" sz="3200" dirty="0" smtClean="0"/>
              <a:t> </a:t>
            </a:r>
            <a:r>
              <a:rPr lang="zh-CN" altLang="en-US" sz="3200" dirty="0" smtClean="0"/>
              <a:t>严格依照法律规定</a:t>
            </a: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zh-CN" altLang="en-US" sz="2800" dirty="0" smtClean="0"/>
              <a:t>严格依照法律规定审理案件，是法官最基本的职责和要求，是任何时候都必须遵循的基本原则。</a:t>
            </a:r>
            <a:br>
              <a:rPr lang="en-US" altLang="zh-CN" sz="2800" dirty="0" smtClean="0"/>
            </a:br>
            <a:br>
              <a:rPr lang="en-US" altLang="zh-CN" sz="2800" dirty="0" smtClean="0"/>
            </a:b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侧重保护海洋生态环境</a:t>
            </a:r>
            <a:br>
              <a:rPr lang="en-US" altLang="zh-CN" sz="3200" dirty="0" smtClean="0"/>
            </a:br>
            <a:r>
              <a:rPr lang="en-US" altLang="zh-CN" sz="3200" dirty="0" smtClean="0"/>
              <a:t>        </a:t>
            </a:r>
            <a:r>
              <a:rPr lang="zh-CN" altLang="en-US" sz="2800" dirty="0" smtClean="0"/>
              <a:t>在对法律规定存在不同理解的情况下，坚持侧重保护海洋生态环境的审判思路。</a:t>
            </a: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00835" y="213995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58925" y="3087370"/>
            <a:ext cx="9578975" cy="1827530"/>
          </a:xfrm>
        </p:spPr>
        <p:txBody>
          <a:bodyPr>
            <a:normAutofit fontScale="90000"/>
          </a:bodyPr>
          <a:lstStyle/>
          <a:p>
            <a:pPr algn="l">
              <a:spcAft>
                <a:spcPts val="1200"/>
              </a:spcAft>
            </a:pPr>
            <a:r>
              <a:rPr lang="zh-CN" altLang="en-US" dirty="0" smtClean="0"/>
              <a:t>          二、关于案件的审理周期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1.</a:t>
            </a:r>
            <a:r>
              <a:rPr lang="zh-CN" altLang="en-US" sz="3200" dirty="0" smtClean="0"/>
              <a:t>审理周期长</a:t>
            </a:r>
            <a:br>
              <a:rPr lang="zh-CN" altLang="en-US" sz="3200" dirty="0" smtClean="0"/>
            </a:br>
            <a:r>
              <a:rPr lang="zh-CN" altLang="en-US" sz="3200" dirty="0" smtClean="0"/>
              <a:t>       从本院审理的案件看，油污损害赔偿案件很少在</a:t>
            </a:r>
            <a:r>
              <a:rPr lang="en-US" altLang="en-US" sz="3200" dirty="0" smtClean="0"/>
              <a:t>1</a:t>
            </a:r>
            <a:r>
              <a:rPr lang="zh-CN" altLang="en-US" sz="3200" dirty="0" smtClean="0"/>
              <a:t>年内审结的。</a:t>
            </a:r>
            <a:br>
              <a:rPr lang="zh-CN" altLang="en-US" sz="3200" dirty="0" smtClean="0"/>
            </a:br>
            <a:r>
              <a:rPr lang="zh-CN" altLang="en-US" sz="3200" dirty="0" smtClean="0"/>
              <a:t>      </a:t>
            </a:r>
            <a:br>
              <a:rPr lang="en-US" altLang="zh-CN" sz="3200" dirty="0" smtClean="0"/>
            </a:br>
            <a:r>
              <a:rPr lang="en-US" altLang="zh-CN" sz="3200" dirty="0" smtClean="0"/>
              <a:t>      </a:t>
            </a:r>
            <a:r>
              <a:rPr lang="zh-CN" altLang="en-US" sz="3200" dirty="0" smtClean="0"/>
              <a:t>  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影响审理周期的原因</a:t>
            </a:r>
            <a:br>
              <a:rPr lang="en-US" altLang="zh-CN" sz="3200" dirty="0" smtClean="0"/>
            </a:br>
            <a:r>
              <a:rPr lang="en-US" altLang="zh-CN" sz="3200" dirty="0" smtClean="0"/>
              <a:t>        </a:t>
            </a:r>
            <a:r>
              <a:rPr lang="zh-CN" altLang="en-US" sz="3200" dirty="0" smtClean="0"/>
              <a:t>案件审理周期长的主要原因是案件的审理难度大，也存在部分法官对审理油污损害赔偿案件不够娴熟的主观原因。</a:t>
            </a:r>
            <a:br>
              <a:rPr lang="zh-CN" altLang="en-US" sz="3200" dirty="0" smtClean="0"/>
            </a:b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325880" y="119380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695450" y="2981325"/>
            <a:ext cx="9432925" cy="182753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          三、关于案件的调解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1.</a:t>
            </a:r>
            <a:r>
              <a:rPr lang="en-US" altLang="en-US" sz="3200" dirty="0" smtClean="0"/>
              <a:t> </a:t>
            </a:r>
            <a:r>
              <a:rPr lang="zh-CN" altLang="en-US" sz="3200" dirty="0" smtClean="0"/>
              <a:t>调多判少</a:t>
            </a:r>
            <a:br>
              <a:rPr lang="zh-CN" altLang="en-US" sz="3200" dirty="0" smtClean="0"/>
            </a:br>
            <a:r>
              <a:rPr lang="zh-CN" altLang="en-US" sz="3200" dirty="0" smtClean="0"/>
              <a:t>        以判决方式结案的油污损害赔偿案件不多，绝大多数案件都是通过调解的方式结案。 </a:t>
            </a:r>
            <a:br>
              <a:rPr lang="en-US" altLang="zh-CN" sz="3200" dirty="0" smtClean="0"/>
            </a:b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对调解的认识</a:t>
            </a:r>
            <a:br>
              <a:rPr lang="en-US" altLang="zh-CN" sz="3200" dirty="0" smtClean="0"/>
            </a:b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调解可以减少漫长的诉讼和不确定的结果。需要一揽子调解，需要回应各方提出的疑问，需要平衡各方的利益，特别考验法官和代理律师的智慧。</a:t>
            </a: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00835" y="213995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023745" y="2928620"/>
            <a:ext cx="9189720" cy="1827530"/>
          </a:xfrm>
        </p:spPr>
        <p:txBody>
          <a:bodyPr>
            <a:normAutofit fontScale="90000"/>
          </a:bodyPr>
          <a:lstStyle/>
          <a:p>
            <a:pPr algn="l">
              <a:lnSpc>
                <a:spcPct val="110000"/>
              </a:lnSpc>
            </a:pPr>
            <a:r>
              <a:rPr lang="zh-CN" altLang="en-US" dirty="0" smtClean="0"/>
              <a:t>          四、关于损失的认定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1.</a:t>
            </a:r>
            <a:r>
              <a:rPr lang="zh-CN" altLang="en-US" sz="3200" dirty="0" smtClean="0"/>
              <a:t>缺乏直接认定损失的证据</a:t>
            </a:r>
            <a:br>
              <a:rPr lang="zh-CN" altLang="en-US" sz="3200" dirty="0" smtClean="0"/>
            </a:br>
            <a:r>
              <a:rPr lang="zh-CN" altLang="en-US" sz="3200" dirty="0" smtClean="0"/>
              <a:t>        如何确定漏油量、如何确定污染范围、如何确定渔业资源损失、如何确定生态资源损失等，往往都没有直接的证据证明。 </a:t>
            </a:r>
            <a:br>
              <a:rPr lang="en-US" altLang="zh-CN" sz="3200" dirty="0" smtClean="0"/>
            </a:b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主动调查</a:t>
            </a:r>
            <a:br>
              <a:rPr lang="en-US" altLang="zh-CN" sz="3200" dirty="0" smtClean="0"/>
            </a:b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为尽量查清案件事实，尽可能准确地认定损失，法院会更多采取依职权调查的方式。 </a:t>
            </a: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9080" y="213995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442720" y="3171825"/>
            <a:ext cx="9728200" cy="1827530"/>
          </a:xfrm>
        </p:spPr>
        <p:txBody>
          <a:bodyPr>
            <a:normAutofit fontScale="90000"/>
          </a:bodyPr>
          <a:lstStyle/>
          <a:p>
            <a:pPr algn="l">
              <a:lnSpc>
                <a:spcPct val="95000"/>
              </a:lnSpc>
            </a:pPr>
            <a:r>
              <a:rPr lang="zh-CN" altLang="en-US" dirty="0" smtClean="0"/>
              <a:t>          五、关于索赔的主体</a:t>
            </a:r>
            <a:br>
              <a:rPr lang="zh-CN" altLang="en-US" dirty="0" smtClean="0"/>
            </a:br>
            <a:br>
              <a:rPr lang="en-US" altLang="zh-CN" dirty="0" smtClean="0"/>
            </a:br>
            <a:r>
              <a:rPr lang="en-US" altLang="zh-CN" sz="3200" dirty="0" smtClean="0"/>
              <a:t>        1.</a:t>
            </a:r>
            <a:r>
              <a:rPr lang="zh-CN" altLang="en-US" sz="3200" dirty="0" smtClean="0"/>
              <a:t>索赔主体争论很大</a:t>
            </a:r>
            <a:br>
              <a:rPr lang="zh-CN" altLang="en-US" sz="3200" dirty="0" smtClean="0"/>
            </a:br>
            <a:r>
              <a:rPr lang="zh-CN" altLang="en-US" sz="3200" dirty="0" smtClean="0"/>
              <a:t>        几乎在审理每一宗油污损害赔偿案件中，被告都会提出原告索赔主体资格的问题。</a:t>
            </a:r>
            <a:br>
              <a:rPr lang="en-US" altLang="zh-CN" sz="3200" dirty="0" smtClean="0"/>
            </a:br>
            <a:br>
              <a:rPr lang="zh-CN" altLang="en-US" sz="3200" dirty="0" smtClean="0"/>
            </a:br>
            <a:r>
              <a:rPr lang="zh-CN" altLang="en-US" sz="3200" dirty="0" smtClean="0"/>
              <a:t>        </a:t>
            </a:r>
            <a:r>
              <a:rPr lang="en-US" altLang="zh-CN" sz="3200" dirty="0" smtClean="0"/>
              <a:t>2.</a:t>
            </a:r>
            <a:r>
              <a:rPr lang="zh-CN" altLang="en-US" sz="3200" dirty="0" smtClean="0"/>
              <a:t>持开放态度</a:t>
            </a:r>
            <a:br>
              <a:rPr lang="en-US" altLang="zh-CN" sz="3200" dirty="0" smtClean="0"/>
            </a:br>
            <a:r>
              <a:rPr lang="en-US" altLang="zh-CN" sz="3200" dirty="0" smtClean="0"/>
              <a:t>        </a:t>
            </a:r>
            <a:r>
              <a:rPr lang="zh-CN" altLang="en-US" sz="3200" dirty="0" smtClean="0"/>
              <a:t>在法律没有修改之前，在对索赔主体没有达成统一共识之前，对索赔主体持开放的态度。通过支持更多索赔主体提起诉讼，发现案件存在的各种问题，为法律的完善提供足够的素材。</a:t>
            </a:r>
            <a:br>
              <a:rPr lang="zh-CN" altLang="en-US" dirty="0" smtClean="0"/>
            </a:br>
            <a:br>
              <a:rPr lang="zh-CN" altLang="en-US" dirty="0" smtClean="0"/>
            </a:br>
            <a:br>
              <a:rPr lang="zh-CN" altLang="zh-CN" dirty="0"/>
            </a:b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344930" y="97790"/>
            <a:ext cx="1270635" cy="121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3010" y="1600200"/>
            <a:ext cx="9745980" cy="4526280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sz="5400" dirty="0" smtClean="0"/>
              <a:t>             敬请批评指正！</a:t>
            </a:r>
            <a:endParaRPr lang="en-US" altLang="zh-CN" sz="5400" dirty="0" smtClean="0"/>
          </a:p>
          <a:p>
            <a:pPr marL="0" indent="0" algn="ctr">
              <a:buNone/>
            </a:pPr>
            <a:endParaRPr lang="zh-CN" altLang="en-US" sz="5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18920" y="314325"/>
            <a:ext cx="134175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WPS 演示</Application>
  <PresentationFormat>全屏显示(4:3)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Office 主题​​</vt:lpstr>
      <vt:lpstr> 审理油污损害赔偿案件的 几点思考           广州海事法院  吴贵宁   </vt:lpstr>
      <vt:lpstr>          两点说明         1.  油污损害赔偿纠纷中存在的争议问题，我院法官之间同样存在着争论，我今天在这里分享的，仅是我个人对审理油污损害赔偿案件的思考，不代表我们法院的意见。          2.主要分享本人审理案件过程中的一些思考，没有具体分析法律争议问题，更多地是侧重审判实务，以便让大家了解一名普通法官审理此类案件的基本想法。    </vt:lpstr>
      <vt:lpstr>          一、关于审理的基本思路         1. 严格依照法律规定         严格依照法律规定审理案件，是法官最基本的职责和要求，是任何时候都必须遵循的基本原则。           2.侧重保护海洋生态环境         在对法律规定存在不同理解的情况下，坚持侧重保护海洋生态环境的审判思路。   </vt:lpstr>
      <vt:lpstr>          二、关于案件的审理周期         1.审理周期长        从本院审理的案件看，油污损害赔偿案件很少在1年内审结的。                2.影响审理周期的原因         案件审理周期长的主要原因是案件的审理难度大，也存在部分法官对审理油污损害赔偿案件不够娴熟的主观原因。   </vt:lpstr>
      <vt:lpstr>          三、关于案件的调解         1. 调多判少         以判决方式结案的油污损害赔偿案件不多，绝大多数案件都是通过调解的方式结案。           2.对调解的认识        调解可以减少漫长的诉讼和不确定的结果。需要一揽子调解，需要回应各方提出的疑问，需要平衡各方的利益，特别考验法官和代理律师的智慧。  </vt:lpstr>
      <vt:lpstr>          四、关于损失的认定         1.缺乏直接认定损失的证据         如何确定漏油量、如何确定污染范围、如何确定渔业资源损失、如何确定生态资源损失等，往往都没有直接的证据证明。           2.主动调查        为尽量查清案件事实，尽可能准确地认定损失，法院会更多采取依职权调查的方式。   </vt:lpstr>
      <vt:lpstr>          五、关于索赔的主体          1.索赔主体争论很大         几乎在审理每一宗油污损害赔偿案件中，被告都会提出原告索赔主体资格的问题。          2.持开放态度         在法律没有修改之前，在对索赔主体没有达成统一共识之前，对索赔主体持开放的态度。通过支持更多索赔主体提起诉讼，发现案件存在的各种问题，为法律的完善提供足够的素材。   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商业银行开展船舶抵押贷款业务的法律风险及司法应对 </dc:title>
  <dc:creator>吴贵宁</dc:creator>
  <cp:lastModifiedBy>Gao颖仪</cp:lastModifiedBy>
  <cp:revision>47</cp:revision>
  <dcterms:created xsi:type="dcterms:W3CDTF">2018-11-01T13:21:00Z</dcterms:created>
  <dcterms:modified xsi:type="dcterms:W3CDTF">2019-06-28T21:53:47Z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2052-11.1.0.8863</vt:lpwstr>
  </property>
</Properties>
</file>