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1"/>
  </p:notesMasterIdLst>
  <p:handoutMasterIdLst>
    <p:handoutMasterId r:id="rId12"/>
  </p:handoutMasterIdLst>
  <p:sldIdLst>
    <p:sldId id="258" r:id="rId2"/>
    <p:sldId id="274" r:id="rId3"/>
    <p:sldId id="256" r:id="rId4"/>
    <p:sldId id="259" r:id="rId5"/>
    <p:sldId id="260" r:id="rId6"/>
    <p:sldId id="263" r:id="rId7"/>
    <p:sldId id="265" r:id="rId8"/>
    <p:sldId id="269" r:id="rId9"/>
    <p:sldId id="271"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480" y="-78"/>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2352"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Microsoft%20Office%20Word%20&#20013;&#30340;&#22270;&#34920;"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icrosoft%20Office%20Word%20&#20013;&#30340;&#22270;&#34920;"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style val="38"/>
  <c:chart>
    <c:title>
      <c:tx>
        <c:rich>
          <a:bodyPr/>
          <a:lstStyle/>
          <a:p>
            <a:pPr>
              <a:defRPr/>
            </a:pPr>
            <a:r>
              <a:rPr lang="zh-CN" altLang="en-US" sz="1600" b="0" dirty="0"/>
              <a:t>案件年度分布情况</a:t>
            </a:r>
            <a:endParaRPr lang="en-US" altLang="zh-CN" sz="1600" b="0" dirty="0"/>
          </a:p>
          <a:p>
            <a:pPr>
              <a:defRPr/>
            </a:pPr>
            <a:r>
              <a:rPr lang="zh-CN" altLang="en-US" sz="1600" b="0" dirty="0"/>
              <a:t>（</a:t>
            </a:r>
            <a:r>
              <a:rPr lang="en-US" altLang="zh-CN" sz="1600" b="0" dirty="0"/>
              <a:t>2000</a:t>
            </a:r>
            <a:r>
              <a:rPr lang="zh-CN" altLang="en-US" sz="1600" b="0" dirty="0"/>
              <a:t>年</a:t>
            </a:r>
            <a:r>
              <a:rPr lang="en-US" altLang="zh-CN" sz="1600" b="0" dirty="0"/>
              <a:t>——2017</a:t>
            </a:r>
            <a:r>
              <a:rPr lang="zh-CN" altLang="en-US" sz="1600" b="0" dirty="0"/>
              <a:t>年）</a:t>
            </a:r>
          </a:p>
        </c:rich>
      </c:tx>
      <c:layout/>
    </c:title>
    <c:plotArea>
      <c:layout/>
      <c:barChart>
        <c:barDir val="col"/>
        <c:grouping val="clustered"/>
        <c:ser>
          <c:idx val="0"/>
          <c:order val="0"/>
          <c:tx>
            <c:strRef>
              <c:f>'[Microsoft Office Word 中的图表]Sheet1'!$A$2</c:f>
              <c:strCache>
                <c:ptCount val="1"/>
                <c:pt idx="0">
                  <c:v>案件数量</c:v>
                </c:pt>
              </c:strCache>
            </c:strRef>
          </c:tx>
          <c:dLbls>
            <c:showVal val="1"/>
          </c:dLbls>
          <c:cat>
            <c:strRef>
              <c:f>'[Microsoft Office Word 中的图表]Sheet1'!$B$1:$S$1</c:f>
              <c:strCache>
                <c:ptCount val="18"/>
                <c:pt idx="0">
                  <c:v>2000年</c:v>
                </c:pt>
                <c:pt idx="1">
                  <c:v>2001年</c:v>
                </c:pt>
                <c:pt idx="2">
                  <c:v>2002年</c:v>
                </c:pt>
                <c:pt idx="3">
                  <c:v>2003年</c:v>
                </c:pt>
                <c:pt idx="4">
                  <c:v>2004年</c:v>
                </c:pt>
                <c:pt idx="5">
                  <c:v>2005年</c:v>
                </c:pt>
                <c:pt idx="6">
                  <c:v>2006年</c:v>
                </c:pt>
                <c:pt idx="7">
                  <c:v>2007年</c:v>
                </c:pt>
                <c:pt idx="8">
                  <c:v>2008年</c:v>
                </c:pt>
                <c:pt idx="9">
                  <c:v>2009年</c:v>
                </c:pt>
                <c:pt idx="10">
                  <c:v>2010年</c:v>
                </c:pt>
                <c:pt idx="11">
                  <c:v>2011年</c:v>
                </c:pt>
                <c:pt idx="12">
                  <c:v>2012年</c:v>
                </c:pt>
                <c:pt idx="13">
                  <c:v>2013年</c:v>
                </c:pt>
                <c:pt idx="14">
                  <c:v>2014年</c:v>
                </c:pt>
                <c:pt idx="15">
                  <c:v>2015年</c:v>
                </c:pt>
                <c:pt idx="16">
                  <c:v>2016年</c:v>
                </c:pt>
                <c:pt idx="17">
                  <c:v>2017年</c:v>
                </c:pt>
              </c:strCache>
            </c:strRef>
          </c:cat>
          <c:val>
            <c:numRef>
              <c:f>'[Microsoft Office Word 中的图表]Sheet1'!$B$2:$S$2</c:f>
              <c:numCache>
                <c:formatCode>General</c:formatCode>
                <c:ptCount val="18"/>
                <c:pt idx="0">
                  <c:v>1</c:v>
                </c:pt>
                <c:pt idx="1">
                  <c:v>0</c:v>
                </c:pt>
                <c:pt idx="2">
                  <c:v>0</c:v>
                </c:pt>
                <c:pt idx="3">
                  <c:v>4</c:v>
                </c:pt>
                <c:pt idx="4">
                  <c:v>2</c:v>
                </c:pt>
                <c:pt idx="5">
                  <c:v>6</c:v>
                </c:pt>
                <c:pt idx="6">
                  <c:v>2</c:v>
                </c:pt>
                <c:pt idx="7">
                  <c:v>4</c:v>
                </c:pt>
                <c:pt idx="8">
                  <c:v>2</c:v>
                </c:pt>
                <c:pt idx="9">
                  <c:v>1</c:v>
                </c:pt>
                <c:pt idx="10">
                  <c:v>3</c:v>
                </c:pt>
                <c:pt idx="11">
                  <c:v>3</c:v>
                </c:pt>
                <c:pt idx="12">
                  <c:v>3</c:v>
                </c:pt>
                <c:pt idx="13">
                  <c:v>7</c:v>
                </c:pt>
                <c:pt idx="14">
                  <c:v>3</c:v>
                </c:pt>
                <c:pt idx="15">
                  <c:v>9</c:v>
                </c:pt>
                <c:pt idx="16">
                  <c:v>2</c:v>
                </c:pt>
                <c:pt idx="17">
                  <c:v>8</c:v>
                </c:pt>
              </c:numCache>
            </c:numRef>
          </c:val>
        </c:ser>
        <c:dLbls>
          <c:showVal val="1"/>
        </c:dLbls>
        <c:overlap val="-25"/>
        <c:axId val="79570432"/>
        <c:axId val="79615104"/>
      </c:barChart>
      <c:catAx>
        <c:axId val="79570432"/>
        <c:scaling>
          <c:orientation val="minMax"/>
        </c:scaling>
        <c:axPos val="b"/>
        <c:majorTickMark val="none"/>
        <c:tickLblPos val="nextTo"/>
        <c:crossAx val="79615104"/>
        <c:crosses val="autoZero"/>
        <c:auto val="1"/>
        <c:lblAlgn val="ctr"/>
        <c:lblOffset val="100"/>
      </c:catAx>
      <c:valAx>
        <c:axId val="79615104"/>
        <c:scaling>
          <c:orientation val="minMax"/>
        </c:scaling>
        <c:delete val="1"/>
        <c:axPos val="l"/>
        <c:numFmt formatCode="General" sourceLinked="1"/>
        <c:tickLblPos val="nextTo"/>
        <c:crossAx val="79570432"/>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ofPieChart>
        <c:ofPieType val="bar"/>
        <c:varyColors val="1"/>
        <c:ser>
          <c:idx val="0"/>
          <c:order val="0"/>
          <c:cat>
            <c:strRef>
              <c:f>'[Microsoft Office Word 中的图表]Sheet1'!$R$29:$V$29</c:f>
              <c:strCache>
                <c:ptCount val="5"/>
                <c:pt idx="0">
                  <c:v>准许</c:v>
                </c:pt>
                <c:pt idx="1">
                  <c:v>驳回</c:v>
                </c:pt>
                <c:pt idx="2">
                  <c:v>撤回</c:v>
                </c:pt>
                <c:pt idx="3">
                  <c:v>按撤回申请处理</c:v>
                </c:pt>
                <c:pt idx="4">
                  <c:v>撤销</c:v>
                </c:pt>
              </c:strCache>
            </c:strRef>
          </c:cat>
          <c:val>
            <c:numRef>
              <c:f>'[Microsoft Office Word 中的图表]Sheet1'!$R$30:$V$30</c:f>
              <c:numCache>
                <c:formatCode>General</c:formatCode>
                <c:ptCount val="5"/>
                <c:pt idx="0">
                  <c:v>49</c:v>
                </c:pt>
                <c:pt idx="1">
                  <c:v>4</c:v>
                </c:pt>
                <c:pt idx="2">
                  <c:v>4</c:v>
                </c:pt>
                <c:pt idx="3">
                  <c:v>2</c:v>
                </c:pt>
                <c:pt idx="4">
                  <c:v>1</c:v>
                </c:pt>
              </c:numCache>
            </c:numRef>
          </c:val>
        </c:ser>
        <c:gapWidth val="100"/>
        <c:secondPieSize val="75"/>
        <c:serLines/>
      </c:ofPieChart>
    </c:plotArea>
    <c:legend>
      <c:legendPos val="b"/>
      <c:layout>
        <c:manualLayout>
          <c:xMode val="edge"/>
          <c:yMode val="edge"/>
          <c:x val="2.3105073357374748E-2"/>
          <c:y val="0.80664078448527265"/>
          <c:w val="0.90493744531933507"/>
          <c:h val="0.1933592155147274"/>
        </c:manualLayout>
      </c:layout>
    </c:legend>
    <c:plotVisOnly val="1"/>
  </c:chart>
  <c:txPr>
    <a:bodyPr/>
    <a:lstStyle/>
    <a:p>
      <a:pPr>
        <a:defRPr sz="1800"/>
      </a:pPr>
      <a:endParaRPr lang="zh-CN"/>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E8B6ED-718F-4D94-9F46-CEA77E9F0317}" type="datetimeFigureOut">
              <a:rPr lang="zh-CN" altLang="en-US" smtClean="0"/>
              <a:pPr/>
              <a:t>2018-11-2</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931DD46-ED70-4296-8206-DE5C62F6D4B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8482CB-A9C7-4764-AFEC-627745DBE28D}" type="datetimeFigureOut">
              <a:rPr lang="zh-CN" altLang="en-US" smtClean="0"/>
              <a:pPr/>
              <a:t>2018-11-2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3AD661-5A08-469E-AD2D-159C04AD7E2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943AD661-5A08-469E-AD2D-159C04AD7E2A}" type="slidenum">
              <a:rPr lang="zh-CN" altLang="en-US" smtClean="0"/>
              <a:pPr/>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943AD661-5A08-469E-AD2D-159C04AD7E2A}" type="slidenum">
              <a:rPr lang="zh-CN" altLang="en-US" smtClean="0"/>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943AD661-5A08-469E-AD2D-159C04AD7E2A}" type="slidenum">
              <a:rPr lang="zh-CN" altLang="en-US" smtClean="0"/>
              <a:pPr/>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943AD661-5A08-469E-AD2D-159C04AD7E2A}" type="slidenum">
              <a:rPr lang="zh-CN" altLang="en-US" smtClean="0"/>
              <a:pPr/>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943AD661-5A08-469E-AD2D-159C04AD7E2A}" type="slidenum">
              <a:rPr lang="zh-CN" altLang="en-US" smtClean="0"/>
              <a:pPr/>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943AD661-5A08-469E-AD2D-159C04AD7E2A}" type="slidenum">
              <a:rPr lang="zh-CN" altLang="en-US" smtClean="0"/>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幻灯片图像占位符 109569"/>
          <p:cNvSpPr>
            <a:spLocks noGrp="1" noRot="1" noChangeAspect="1" noChangeArrowheads="1" noTextEdit="1"/>
          </p:cNvSpPr>
          <p:nvPr>
            <p:ph type="sldImg" idx="4294967295"/>
          </p:nvPr>
        </p:nvSpPr>
        <p:spPr bwMode="auto">
          <a:xfrm>
            <a:off x="1143000" y="685800"/>
            <a:ext cx="4572000" cy="3429000"/>
          </a:xfrm>
          <a:ln>
            <a:solidFill>
              <a:srgbClr val="000000"/>
            </a:solidFill>
            <a:miter lim="800000"/>
            <a:headEnd/>
            <a:tailEnd/>
          </a:ln>
        </p:spPr>
      </p:sp>
      <p:sp>
        <p:nvSpPr>
          <p:cNvPr id="37891" name="文本占位符 109570"/>
          <p:cNvSpPr>
            <a:spLocks noGrp="1" noChangeArrowheads="1"/>
          </p:cNvSpPr>
          <p:nvPr>
            <p:ph type="body" idx="4294967295"/>
          </p:nvPr>
        </p:nvSpPr>
        <p:spPr bwMode="auto">
          <a:noFill/>
        </p:spPr>
        <p:txBody>
          <a:bodyPr wrap="square" numCol="1" anchor="t" anchorCtr="0" compatLnSpc="1">
            <a:prstTxWarp prst="textNoShape">
              <a:avLst/>
            </a:prstTxWarp>
          </a:bodyPr>
          <a:lstStyle/>
          <a:p>
            <a:pPr eaLnBrk="1" hangingPunct="1"/>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3" name="矩形 22"/>
          <p:cNvSpPr/>
          <p:nvPr userDrawn="1"/>
        </p:nvSpPr>
        <p:spPr>
          <a:xfrm>
            <a:off x="7429520" y="214290"/>
            <a:ext cx="857256" cy="285752"/>
          </a:xfrm>
          <a:prstGeom prst="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userDrawn="1"/>
        </p:nvSpPr>
        <p:spPr>
          <a:xfrm>
            <a:off x="4857752" y="214290"/>
            <a:ext cx="857256" cy="285752"/>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userDrawn="1"/>
        </p:nvSpPr>
        <p:spPr>
          <a:xfrm>
            <a:off x="5715008" y="214290"/>
            <a:ext cx="857256" cy="285752"/>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userDrawn="1"/>
        </p:nvSpPr>
        <p:spPr>
          <a:xfrm>
            <a:off x="6572264" y="214290"/>
            <a:ext cx="857256" cy="285752"/>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userDrawn="1"/>
        </p:nvSpPr>
        <p:spPr>
          <a:xfrm>
            <a:off x="1071538" y="6071616"/>
            <a:ext cx="5072098" cy="286342"/>
          </a:xfrm>
          <a:custGeom>
            <a:avLst/>
            <a:gdLst>
              <a:gd name="connsiteX0" fmla="*/ 0 w 5072098"/>
              <a:gd name="connsiteY0" fmla="*/ 0 h 285752"/>
              <a:gd name="connsiteX1" fmla="*/ 5024472 w 5072098"/>
              <a:gd name="connsiteY1" fmla="*/ 0 h 285752"/>
              <a:gd name="connsiteX2" fmla="*/ 5058149 w 5072098"/>
              <a:gd name="connsiteY2" fmla="*/ 13949 h 285752"/>
              <a:gd name="connsiteX3" fmla="*/ 5072098 w 5072098"/>
              <a:gd name="connsiteY3" fmla="*/ 47626 h 285752"/>
              <a:gd name="connsiteX4" fmla="*/ 5072098 w 5072098"/>
              <a:gd name="connsiteY4" fmla="*/ 285752 h 285752"/>
              <a:gd name="connsiteX5" fmla="*/ 0 w 5072098"/>
              <a:gd name="connsiteY5" fmla="*/ 285752 h 285752"/>
              <a:gd name="connsiteX6" fmla="*/ 0 w 5072098"/>
              <a:gd name="connsiteY6" fmla="*/ 0 h 285752"/>
              <a:gd name="connsiteX0" fmla="*/ 0 w 5072098"/>
              <a:gd name="connsiteY0" fmla="*/ 47625 h 333377"/>
              <a:gd name="connsiteX1" fmla="*/ 5024472 w 5072098"/>
              <a:gd name="connsiteY1" fmla="*/ 47625 h 333377"/>
              <a:gd name="connsiteX2" fmla="*/ 5058149 w 5072098"/>
              <a:gd name="connsiteY2" fmla="*/ 61574 h 333377"/>
              <a:gd name="connsiteX3" fmla="*/ 5072098 w 5072098"/>
              <a:gd name="connsiteY3" fmla="*/ 95251 h 333377"/>
              <a:gd name="connsiteX4" fmla="*/ 5072098 w 5072098"/>
              <a:gd name="connsiteY4" fmla="*/ 333377 h 333377"/>
              <a:gd name="connsiteX5" fmla="*/ 0 w 5072098"/>
              <a:gd name="connsiteY5" fmla="*/ 333377 h 333377"/>
              <a:gd name="connsiteX6" fmla="*/ 0 w 5072098"/>
              <a:gd name="connsiteY6" fmla="*/ 47625 h 333377"/>
              <a:gd name="connsiteX0" fmla="*/ 0 w 5072098"/>
              <a:gd name="connsiteY0" fmla="*/ 0 h 285752"/>
              <a:gd name="connsiteX1" fmla="*/ 5024472 w 5072098"/>
              <a:gd name="connsiteY1" fmla="*/ 0 h 285752"/>
              <a:gd name="connsiteX2" fmla="*/ 5058149 w 5072098"/>
              <a:gd name="connsiteY2" fmla="*/ 13949 h 285752"/>
              <a:gd name="connsiteX3" fmla="*/ 5072098 w 5072098"/>
              <a:gd name="connsiteY3" fmla="*/ 47626 h 285752"/>
              <a:gd name="connsiteX4" fmla="*/ 5072098 w 5072098"/>
              <a:gd name="connsiteY4" fmla="*/ 285752 h 285752"/>
              <a:gd name="connsiteX5" fmla="*/ 0 w 5072098"/>
              <a:gd name="connsiteY5" fmla="*/ 285752 h 285752"/>
              <a:gd name="connsiteX6" fmla="*/ 0 w 5072098"/>
              <a:gd name="connsiteY6" fmla="*/ 0 h 285752"/>
              <a:gd name="connsiteX0" fmla="*/ 0 w 5072098"/>
              <a:gd name="connsiteY0" fmla="*/ 590 h 286342"/>
              <a:gd name="connsiteX1" fmla="*/ 1589366 w 5072098"/>
              <a:gd name="connsiteY1" fmla="*/ 0 h 286342"/>
              <a:gd name="connsiteX2" fmla="*/ 5024472 w 5072098"/>
              <a:gd name="connsiteY2" fmla="*/ 590 h 286342"/>
              <a:gd name="connsiteX3" fmla="*/ 5058149 w 5072098"/>
              <a:gd name="connsiteY3" fmla="*/ 14539 h 286342"/>
              <a:gd name="connsiteX4" fmla="*/ 5072098 w 5072098"/>
              <a:gd name="connsiteY4" fmla="*/ 48216 h 286342"/>
              <a:gd name="connsiteX5" fmla="*/ 5072098 w 5072098"/>
              <a:gd name="connsiteY5" fmla="*/ 286342 h 286342"/>
              <a:gd name="connsiteX6" fmla="*/ 0 w 5072098"/>
              <a:gd name="connsiteY6" fmla="*/ 286342 h 286342"/>
              <a:gd name="connsiteX7" fmla="*/ 0 w 5072098"/>
              <a:gd name="connsiteY7" fmla="*/ 590 h 286342"/>
              <a:gd name="connsiteX0" fmla="*/ 0 w 5072098"/>
              <a:gd name="connsiteY0" fmla="*/ 590 h 286342"/>
              <a:gd name="connsiteX1" fmla="*/ 1589366 w 5072098"/>
              <a:gd name="connsiteY1" fmla="*/ 0 h 286342"/>
              <a:gd name="connsiteX2" fmla="*/ 5024472 w 5072098"/>
              <a:gd name="connsiteY2" fmla="*/ 590 h 286342"/>
              <a:gd name="connsiteX3" fmla="*/ 5058149 w 5072098"/>
              <a:gd name="connsiteY3" fmla="*/ 14539 h 286342"/>
              <a:gd name="connsiteX4" fmla="*/ 5072098 w 5072098"/>
              <a:gd name="connsiteY4" fmla="*/ 48216 h 286342"/>
              <a:gd name="connsiteX5" fmla="*/ 5072098 w 5072098"/>
              <a:gd name="connsiteY5" fmla="*/ 286342 h 286342"/>
              <a:gd name="connsiteX6" fmla="*/ 0 w 5072098"/>
              <a:gd name="connsiteY6" fmla="*/ 286342 h 286342"/>
              <a:gd name="connsiteX7" fmla="*/ 0 w 5072098"/>
              <a:gd name="connsiteY7" fmla="*/ 590 h 286342"/>
              <a:gd name="connsiteX0" fmla="*/ 0 w 5072098"/>
              <a:gd name="connsiteY0" fmla="*/ 590 h 286342"/>
              <a:gd name="connsiteX1" fmla="*/ 1589366 w 5072098"/>
              <a:gd name="connsiteY1" fmla="*/ 0 h 286342"/>
              <a:gd name="connsiteX2" fmla="*/ 5024472 w 5072098"/>
              <a:gd name="connsiteY2" fmla="*/ 590 h 286342"/>
              <a:gd name="connsiteX3" fmla="*/ 5058149 w 5072098"/>
              <a:gd name="connsiteY3" fmla="*/ 14539 h 286342"/>
              <a:gd name="connsiteX4" fmla="*/ 5072098 w 5072098"/>
              <a:gd name="connsiteY4" fmla="*/ 48216 h 286342"/>
              <a:gd name="connsiteX5" fmla="*/ 5072098 w 5072098"/>
              <a:gd name="connsiteY5" fmla="*/ 286342 h 286342"/>
              <a:gd name="connsiteX6" fmla="*/ 0 w 5072098"/>
              <a:gd name="connsiteY6" fmla="*/ 286342 h 286342"/>
              <a:gd name="connsiteX7" fmla="*/ 0 w 5072098"/>
              <a:gd name="connsiteY7" fmla="*/ 590 h 286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72098" h="286342">
                <a:moveTo>
                  <a:pt x="0" y="590"/>
                </a:moveTo>
                <a:lnTo>
                  <a:pt x="1589366" y="0"/>
                </a:lnTo>
                <a:lnTo>
                  <a:pt x="5024472" y="590"/>
                </a:lnTo>
                <a:cubicBezTo>
                  <a:pt x="5037103" y="590"/>
                  <a:pt x="5049217" y="5608"/>
                  <a:pt x="5058149" y="14539"/>
                </a:cubicBezTo>
                <a:cubicBezTo>
                  <a:pt x="5067081" y="23471"/>
                  <a:pt x="5072098" y="35584"/>
                  <a:pt x="5072098" y="48216"/>
                </a:cubicBezTo>
                <a:lnTo>
                  <a:pt x="5072098" y="286342"/>
                </a:lnTo>
                <a:lnTo>
                  <a:pt x="0" y="286342"/>
                </a:lnTo>
                <a:lnTo>
                  <a:pt x="0" y="590"/>
                </a:lnTo>
                <a:close/>
              </a:path>
            </a:pathLst>
          </a:custGeom>
          <a:solidFill>
            <a:schemeClr val="tx2"/>
          </a:solidFill>
          <a:ln w="0"/>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28" name="单圆角矩形 27"/>
          <p:cNvSpPr/>
          <p:nvPr userDrawn="1"/>
        </p:nvSpPr>
        <p:spPr>
          <a:xfrm>
            <a:off x="500034" y="642918"/>
            <a:ext cx="642942" cy="5715040"/>
          </a:xfrm>
          <a:prstGeom prst="round1Rect">
            <a:avLst/>
          </a:prstGeom>
          <a:solidFill>
            <a:schemeClr val="tx2"/>
          </a:solidFill>
          <a:ln w="0"/>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pic>
        <p:nvPicPr>
          <p:cNvPr id="29" name="图片 28" descr="广州海事法院标志（1-26）.jpg"/>
          <p:cNvPicPr>
            <a:picLocks noChangeAspect="1"/>
          </p:cNvPicPr>
          <p:nvPr userDrawn="1"/>
        </p:nvPicPr>
        <p:blipFill>
          <a:blip r:embed="rId2" cstate="print"/>
          <a:stretch>
            <a:fillRect/>
          </a:stretch>
        </p:blipFill>
        <p:spPr>
          <a:xfrm>
            <a:off x="6357950" y="5500702"/>
            <a:ext cx="642942" cy="785818"/>
          </a:xfrm>
          <a:prstGeom prst="rect">
            <a:avLst/>
          </a:prstGeom>
        </p:spPr>
      </p:pic>
      <p:sp>
        <p:nvSpPr>
          <p:cNvPr id="30" name="TextBox 29"/>
          <p:cNvSpPr txBox="1"/>
          <p:nvPr userDrawn="1"/>
        </p:nvSpPr>
        <p:spPr>
          <a:xfrm>
            <a:off x="6858016" y="5572140"/>
            <a:ext cx="2500362" cy="692497"/>
          </a:xfrm>
          <a:prstGeom prst="rect">
            <a:avLst/>
          </a:prstGeom>
          <a:noFill/>
        </p:spPr>
        <p:txBody>
          <a:bodyPr wrap="square" rtlCol="0">
            <a:spAutoFit/>
          </a:bodyPr>
          <a:lstStyle/>
          <a:p>
            <a:r>
              <a:rPr lang="en-US" altLang="zh-CN" sz="1050" b="1" dirty="0" smtClean="0"/>
              <a:t>The People’s Republic of China</a:t>
            </a:r>
          </a:p>
          <a:p>
            <a:r>
              <a:rPr lang="en-US" altLang="zh-CN" sz="1050" b="1" dirty="0" smtClean="0"/>
              <a:t>Guangzhou maritime court</a:t>
            </a:r>
          </a:p>
          <a:p>
            <a:r>
              <a:rPr lang="zh-CN" altLang="en-US" b="1" spc="500" dirty="0" smtClean="0">
                <a:solidFill>
                  <a:schemeClr val="tx2">
                    <a:lumMod val="75000"/>
                  </a:schemeClr>
                </a:solidFill>
                <a:latin typeface="楷体" pitchFamily="49" charset="-122"/>
                <a:ea typeface="楷体" pitchFamily="49" charset="-122"/>
              </a:rPr>
              <a:t>广州海事法院</a:t>
            </a:r>
            <a:endParaRPr lang="zh-CN" altLang="en-US" b="1" spc="500" dirty="0">
              <a:solidFill>
                <a:schemeClr val="tx2">
                  <a:lumMod val="75000"/>
                </a:schemeClr>
              </a:solidFill>
              <a:latin typeface="楷体" pitchFamily="49" charset="-122"/>
              <a:ea typeface="楷体" pitchFamily="49" charset="-122"/>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5117757-7FD1-4C48-85AB-16918A02B6DB}" type="datetime1">
              <a:rPr lang="zh-CN" altLang="en-US" smtClean="0"/>
              <a:pPr/>
              <a:t>2018-11-2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85CA3C6-0819-4F99-B4B0-F6D7FE6A24EF}" type="datetime1">
              <a:rPr lang="zh-CN" altLang="en-US" smtClean="0"/>
              <a:pPr/>
              <a:t>2018-11-2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sp>
        <p:nvSpPr>
          <p:cNvPr id="4" name="直角三角形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ltLang="en-US">
              <a:solidFill>
                <a:srgbClr val="FFFFFF"/>
              </a:solidFill>
              <a:ea typeface="黑体" pitchFamily="2" charset="-122"/>
            </a:endParaRPr>
          </a:p>
        </p:txBody>
      </p:sp>
      <p:grpSp>
        <p:nvGrpSpPr>
          <p:cNvPr id="2" name="组合 15"/>
          <p:cNvGrpSpPr>
            <a:grpSpLocks/>
          </p:cNvGrpSpPr>
          <p:nvPr/>
        </p:nvGrpSpPr>
        <p:grpSpPr bwMode="auto">
          <a:xfrm>
            <a:off x="-3175" y="4953000"/>
            <a:ext cx="9147175" cy="1911350"/>
            <a:chOff x="-3765" y="4832896"/>
            <a:chExt cx="9147765" cy="2032192"/>
          </a:xfrm>
        </p:grpSpPr>
        <p:sp>
          <p:nvSpPr>
            <p:cNvPr id="6" name="任意多边形 6"/>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ltLang="en-US">
                <a:ea typeface="黑体" pitchFamily="2" charset="-122"/>
              </a:endParaRPr>
            </a:p>
          </p:txBody>
        </p:sp>
        <p:sp>
          <p:nvSpPr>
            <p:cNvPr id="7" name="任意多边形 7"/>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ltLang="en-US">
                <a:ea typeface="黑体" pitchFamily="2" charset="-122"/>
              </a:endParaRPr>
            </a:p>
          </p:txBody>
        </p:sp>
        <p:sp>
          <p:nvSpPr>
            <p:cNvPr id="8" name="任意多边形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buFontTx/>
                <a:buNone/>
                <a:defRPr/>
              </a:pPr>
              <a:endParaRPr lang="en-US"/>
            </a:p>
          </p:txBody>
        </p:sp>
        <p:cxnSp>
          <p:nvCxnSpPr>
            <p:cNvPr id="10"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标题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lstStyle>
          <a:p>
            <a:r>
              <a:rPr lang="zh-CN" altLang="en-US" noProof="1" smtClean="0"/>
              <a:t>单击此处编辑母版标题样式</a:t>
            </a:r>
            <a:endParaRPr lang="en-US" noProof="1"/>
          </a:p>
        </p:txBody>
      </p:sp>
      <p:sp>
        <p:nvSpPr>
          <p:cNvPr id="17" name="副标题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noProof="1" smtClean="0"/>
              <a:t>单击此处编辑母版副标题样式</a:t>
            </a:r>
            <a:endParaRPr lang="en-US" noProof="1"/>
          </a:p>
        </p:txBody>
      </p:sp>
      <p:sp>
        <p:nvSpPr>
          <p:cNvPr id="11" name="日期占位符 29"/>
          <p:cNvSpPr>
            <a:spLocks noGrp="1"/>
          </p:cNvSpPr>
          <p:nvPr>
            <p:ph type="dt" sz="half" idx="10"/>
          </p:nvPr>
        </p:nvSpPr>
        <p:spPr/>
        <p:txBody>
          <a:bodyPr/>
          <a:lstStyle>
            <a:lvl1pPr>
              <a:defRPr>
                <a:solidFill>
                  <a:srgbClr val="FFFFFF"/>
                </a:solidFill>
              </a:defRPr>
            </a:lvl1pPr>
          </a:lstStyle>
          <a:p>
            <a:pPr>
              <a:defRPr/>
            </a:pPr>
            <a:endParaRPr lang="zh-CN" altLang="en-US"/>
          </a:p>
        </p:txBody>
      </p:sp>
      <p:sp>
        <p:nvSpPr>
          <p:cNvPr id="12" name="页脚占位符 18"/>
          <p:cNvSpPr>
            <a:spLocks noGrp="1"/>
          </p:cNvSpPr>
          <p:nvPr>
            <p:ph type="ftr" sz="quarter" idx="11"/>
          </p:nvPr>
        </p:nvSpPr>
        <p:spPr/>
        <p:txBody>
          <a:bodyPr/>
          <a:lstStyle>
            <a:lvl1pPr>
              <a:defRPr>
                <a:solidFill>
                  <a:schemeClr val="accent1">
                    <a:tint val="20000"/>
                  </a:schemeClr>
                </a:solidFill>
              </a:defRPr>
            </a:lvl1pPr>
          </a:lstStyle>
          <a:p>
            <a:pPr>
              <a:defRPr/>
            </a:pPr>
            <a:endParaRPr lang="zh-CN" altLang="en-US"/>
          </a:p>
        </p:txBody>
      </p:sp>
      <p:sp>
        <p:nvSpPr>
          <p:cNvPr id="13" name="灯片编号占位符 26"/>
          <p:cNvSpPr>
            <a:spLocks noGrp="1"/>
          </p:cNvSpPr>
          <p:nvPr>
            <p:ph type="sldNum" sz="quarter" idx="12"/>
          </p:nvPr>
        </p:nvSpPr>
        <p:spPr/>
        <p:txBody>
          <a:bodyPr/>
          <a:lstStyle>
            <a:lvl1pPr>
              <a:defRPr smtClean="0">
                <a:solidFill>
                  <a:srgbClr val="FFFFFF"/>
                </a:solidFill>
              </a:defRPr>
            </a:lvl1pPr>
          </a:lstStyle>
          <a:p>
            <a:pPr>
              <a:defRPr/>
            </a:pPr>
            <a:fld id="{6CEBE016-0517-4317-90A4-D56D4FA2564D}"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B15F5C6-5EB0-4A9E-832B-D4C1FB8C54D7}" type="datetime1">
              <a:rPr lang="zh-CN" altLang="en-US" smtClean="0"/>
              <a:pPr/>
              <a:t>2018-11-2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7625E2F-613C-48F7-BB81-33DF9C33B9EE}" type="datetime1">
              <a:rPr lang="zh-CN" altLang="en-US" smtClean="0"/>
              <a:pPr/>
              <a:t>2018-11-2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5875AC0-D7B5-4A82-AA15-0D62B5D5184E}" type="datetime1">
              <a:rPr lang="zh-CN" altLang="en-US" smtClean="0"/>
              <a:pPr/>
              <a:t>2018-11-2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D1E383B-736C-432C-946D-A477717DF462}" type="datetime1">
              <a:rPr lang="zh-CN" altLang="en-US" smtClean="0"/>
              <a:pPr/>
              <a:t>2018-11-2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3D22EEF6-012F-4E87-9723-D293BE784E04}" type="datetime1">
              <a:rPr lang="zh-CN" altLang="en-US" smtClean="0"/>
              <a:pPr/>
              <a:t>2018-11-2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EB2551D-372F-426E-A46E-BC5E16739AC5}" type="datetime1">
              <a:rPr lang="zh-CN" altLang="en-US" smtClean="0"/>
              <a:pPr/>
              <a:t>2018-11-2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9E7DE2A-20F7-4AB3-9305-9EC7422807FF}" type="datetime1">
              <a:rPr lang="zh-CN" altLang="en-US" smtClean="0"/>
              <a:pPr/>
              <a:t>2018-11-2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FA2E46E-B6F0-49DD-B53C-3A004F72A12B}" type="datetime1">
              <a:rPr lang="zh-CN" altLang="en-US" smtClean="0"/>
              <a:pPr/>
              <a:t>2018-11-2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15F5C6-5EB0-4A9E-832B-D4C1FB8C54D7}" type="datetime1">
              <a:rPr lang="zh-CN" altLang="en-US" smtClean="0"/>
              <a:pPr/>
              <a:t>2018-11-2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84" r:id="rId2"/>
    <p:sldLayoutId id="2147483674" r:id="rId3"/>
    <p:sldLayoutId id="2147483675" r:id="rId4"/>
    <p:sldLayoutId id="2147483676" r:id="rId5"/>
    <p:sldLayoutId id="2147483677" r:id="rId6"/>
    <p:sldLayoutId id="2147483678" r:id="rId7"/>
    <p:sldLayoutId id="2147483680" r:id="rId8"/>
    <p:sldLayoutId id="2147483681" r:id="rId9"/>
    <p:sldLayoutId id="2147483682" r:id="rId10"/>
    <p:sldLayoutId id="2147483683" r:id="rId11"/>
    <p:sldLayoutId id="2147483685"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a:xfrm>
            <a:off x="3071802" y="6357958"/>
            <a:ext cx="2895600" cy="365125"/>
          </a:xfrm>
        </p:spPr>
        <p:txBody>
          <a:bodyPr/>
          <a:lstStyle/>
          <a:p>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a:t>
            </a:fld>
            <a:endParaRPr lang="zh-CN" altLang="en-US"/>
          </a:p>
        </p:txBody>
      </p:sp>
      <p:sp>
        <p:nvSpPr>
          <p:cNvPr id="6" name="矩形 5"/>
          <p:cNvSpPr/>
          <p:nvPr/>
        </p:nvSpPr>
        <p:spPr>
          <a:xfrm>
            <a:off x="500034" y="571480"/>
            <a:ext cx="500066" cy="5857916"/>
          </a:xfrm>
          <a:prstGeom prst="rect">
            <a:avLst/>
          </a:prstGeom>
          <a:solidFill>
            <a:schemeClr val="tx2">
              <a:lumMod val="40000"/>
              <a:lumOff val="60000"/>
            </a:schemeClr>
          </a:solidFill>
          <a:ln w="0"/>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7" name="任意多边形 6"/>
          <p:cNvSpPr/>
          <p:nvPr/>
        </p:nvSpPr>
        <p:spPr>
          <a:xfrm>
            <a:off x="785786" y="571480"/>
            <a:ext cx="7000924" cy="3832505"/>
          </a:xfrm>
          <a:custGeom>
            <a:avLst/>
            <a:gdLst>
              <a:gd name="connsiteX0" fmla="*/ 0 w 6500858"/>
              <a:gd name="connsiteY0" fmla="*/ 0 h 3286148"/>
              <a:gd name="connsiteX1" fmla="*/ 6500858 w 6500858"/>
              <a:gd name="connsiteY1" fmla="*/ 0 h 3286148"/>
              <a:gd name="connsiteX2" fmla="*/ 6500858 w 6500858"/>
              <a:gd name="connsiteY2" fmla="*/ 3286148 h 3286148"/>
              <a:gd name="connsiteX3" fmla="*/ 0 w 6500858"/>
              <a:gd name="connsiteY3" fmla="*/ 3286148 h 3286148"/>
              <a:gd name="connsiteX4" fmla="*/ 0 w 6500858"/>
              <a:gd name="connsiteY4" fmla="*/ 0 h 3286148"/>
              <a:gd name="connsiteX0" fmla="*/ 0 w 6500858"/>
              <a:gd name="connsiteY0" fmla="*/ 0 h 3286148"/>
              <a:gd name="connsiteX1" fmla="*/ 6500858 w 6500858"/>
              <a:gd name="connsiteY1" fmla="*/ 0 h 3286148"/>
              <a:gd name="connsiteX2" fmla="*/ 6500858 w 6500858"/>
              <a:gd name="connsiteY2" fmla="*/ 3286148 h 3286148"/>
              <a:gd name="connsiteX3" fmla="*/ 747751 w 6500858"/>
              <a:gd name="connsiteY3" fmla="*/ 3269000 h 3286148"/>
              <a:gd name="connsiteX4" fmla="*/ 0 w 6500858"/>
              <a:gd name="connsiteY4" fmla="*/ 3286148 h 3286148"/>
              <a:gd name="connsiteX5" fmla="*/ 0 w 6500858"/>
              <a:gd name="connsiteY5" fmla="*/ 0 h 3286148"/>
              <a:gd name="connsiteX0" fmla="*/ 0 w 6500858"/>
              <a:gd name="connsiteY0" fmla="*/ 0 h 3287288"/>
              <a:gd name="connsiteX1" fmla="*/ 6500858 w 6500858"/>
              <a:gd name="connsiteY1" fmla="*/ 0 h 3287288"/>
              <a:gd name="connsiteX2" fmla="*/ 6500858 w 6500858"/>
              <a:gd name="connsiteY2" fmla="*/ 3286148 h 3287288"/>
              <a:gd name="connsiteX3" fmla="*/ 747751 w 6500858"/>
              <a:gd name="connsiteY3" fmla="*/ 3269000 h 3287288"/>
              <a:gd name="connsiteX4" fmla="*/ 679824 w 6500858"/>
              <a:gd name="connsiteY4" fmla="*/ 3287288 h 3287288"/>
              <a:gd name="connsiteX5" fmla="*/ 0 w 6500858"/>
              <a:gd name="connsiteY5" fmla="*/ 3286148 h 3287288"/>
              <a:gd name="connsiteX6" fmla="*/ 0 w 6500858"/>
              <a:gd name="connsiteY6" fmla="*/ 0 h 3287288"/>
              <a:gd name="connsiteX0" fmla="*/ 0 w 6500858"/>
              <a:gd name="connsiteY0" fmla="*/ 0 h 3287288"/>
              <a:gd name="connsiteX1" fmla="*/ 6500858 w 6500858"/>
              <a:gd name="connsiteY1" fmla="*/ 0 h 3287288"/>
              <a:gd name="connsiteX2" fmla="*/ 6500858 w 6500858"/>
              <a:gd name="connsiteY2" fmla="*/ 3286148 h 3287288"/>
              <a:gd name="connsiteX3" fmla="*/ 849641 w 6500858"/>
              <a:gd name="connsiteY3" fmla="*/ 3278144 h 3287288"/>
              <a:gd name="connsiteX4" fmla="*/ 747751 w 6500858"/>
              <a:gd name="connsiteY4" fmla="*/ 3269000 h 3287288"/>
              <a:gd name="connsiteX5" fmla="*/ 679824 w 6500858"/>
              <a:gd name="connsiteY5" fmla="*/ 3287288 h 3287288"/>
              <a:gd name="connsiteX6" fmla="*/ 0 w 6500858"/>
              <a:gd name="connsiteY6" fmla="*/ 3286148 h 3287288"/>
              <a:gd name="connsiteX7" fmla="*/ 0 w 6500858"/>
              <a:gd name="connsiteY7" fmla="*/ 0 h 3287288"/>
              <a:gd name="connsiteX0" fmla="*/ 0 w 6500858"/>
              <a:gd name="connsiteY0" fmla="*/ 0 h 3287288"/>
              <a:gd name="connsiteX1" fmla="*/ 6500858 w 6500858"/>
              <a:gd name="connsiteY1" fmla="*/ 0 h 3287288"/>
              <a:gd name="connsiteX2" fmla="*/ 6500858 w 6500858"/>
              <a:gd name="connsiteY2" fmla="*/ 3286148 h 3287288"/>
              <a:gd name="connsiteX3" fmla="*/ 1172294 w 6500858"/>
              <a:gd name="connsiteY3" fmla="*/ 3278144 h 3287288"/>
              <a:gd name="connsiteX4" fmla="*/ 849641 w 6500858"/>
              <a:gd name="connsiteY4" fmla="*/ 3278144 h 3287288"/>
              <a:gd name="connsiteX5" fmla="*/ 747751 w 6500858"/>
              <a:gd name="connsiteY5" fmla="*/ 3269000 h 3287288"/>
              <a:gd name="connsiteX6" fmla="*/ 679824 w 6500858"/>
              <a:gd name="connsiteY6" fmla="*/ 3287288 h 3287288"/>
              <a:gd name="connsiteX7" fmla="*/ 0 w 6500858"/>
              <a:gd name="connsiteY7" fmla="*/ 3286148 h 3287288"/>
              <a:gd name="connsiteX8" fmla="*/ 0 w 6500858"/>
              <a:gd name="connsiteY8" fmla="*/ 0 h 3287288"/>
              <a:gd name="connsiteX0" fmla="*/ 0 w 6500858"/>
              <a:gd name="connsiteY0" fmla="*/ 0 h 3832505"/>
              <a:gd name="connsiteX1" fmla="*/ 6500858 w 6500858"/>
              <a:gd name="connsiteY1" fmla="*/ 0 h 3832505"/>
              <a:gd name="connsiteX2" fmla="*/ 6500858 w 6500858"/>
              <a:gd name="connsiteY2" fmla="*/ 3286148 h 3832505"/>
              <a:gd name="connsiteX3" fmla="*/ 1172294 w 6500858"/>
              <a:gd name="connsiteY3" fmla="*/ 3278144 h 3832505"/>
              <a:gd name="connsiteX4" fmla="*/ 849641 w 6500858"/>
              <a:gd name="connsiteY4" fmla="*/ 3278144 h 3832505"/>
              <a:gd name="connsiteX5" fmla="*/ 747751 w 6500858"/>
              <a:gd name="connsiteY5" fmla="*/ 3269000 h 3832505"/>
              <a:gd name="connsiteX6" fmla="*/ 679824 w 6500858"/>
              <a:gd name="connsiteY6" fmla="*/ 3287288 h 3832505"/>
              <a:gd name="connsiteX7" fmla="*/ 0 w 6500858"/>
              <a:gd name="connsiteY7" fmla="*/ 3286148 h 3832505"/>
              <a:gd name="connsiteX8" fmla="*/ 0 w 6500858"/>
              <a:gd name="connsiteY8" fmla="*/ 0 h 3832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0858" h="3832505">
                <a:moveTo>
                  <a:pt x="0" y="0"/>
                </a:moveTo>
                <a:lnTo>
                  <a:pt x="6500858" y="0"/>
                </a:lnTo>
                <a:lnTo>
                  <a:pt x="6500858" y="3286148"/>
                </a:lnTo>
                <a:cubicBezTo>
                  <a:pt x="5612764" y="3832505"/>
                  <a:pt x="2114163" y="3279478"/>
                  <a:pt x="1172294" y="3278144"/>
                </a:cubicBezTo>
                <a:lnTo>
                  <a:pt x="849641" y="3278144"/>
                </a:lnTo>
                <a:lnTo>
                  <a:pt x="747751" y="3269000"/>
                </a:lnTo>
                <a:lnTo>
                  <a:pt x="679824" y="3287288"/>
                </a:lnTo>
                <a:lnTo>
                  <a:pt x="0" y="3286148"/>
                </a:lnTo>
                <a:lnTo>
                  <a:pt x="0" y="0"/>
                </a:lnTo>
                <a:close/>
              </a:path>
            </a:pathLst>
          </a:custGeom>
          <a:solidFill>
            <a:schemeClr val="tx2">
              <a:lumMod val="50000"/>
            </a:schemeClr>
          </a:solidFill>
          <a:ln w="0"/>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8" name="矩形 7"/>
          <p:cNvSpPr/>
          <p:nvPr/>
        </p:nvSpPr>
        <p:spPr>
          <a:xfrm>
            <a:off x="785786" y="3857628"/>
            <a:ext cx="714380" cy="2571768"/>
          </a:xfrm>
          <a:prstGeom prst="rect">
            <a:avLst/>
          </a:prstGeom>
          <a:solidFill>
            <a:schemeClr val="tx2">
              <a:lumMod val="50000"/>
            </a:schemeClr>
          </a:solidFill>
          <a:ln w="0"/>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pic>
        <p:nvPicPr>
          <p:cNvPr id="9" name="图片 8" descr="广州海事法院标志（1-26）.jpg"/>
          <p:cNvPicPr>
            <a:picLocks noChangeAspect="1"/>
          </p:cNvPicPr>
          <p:nvPr/>
        </p:nvPicPr>
        <p:blipFill>
          <a:blip r:embed="rId3" cstate="print"/>
          <a:stretch>
            <a:fillRect/>
          </a:stretch>
        </p:blipFill>
        <p:spPr>
          <a:xfrm>
            <a:off x="3214678" y="4643446"/>
            <a:ext cx="642942" cy="785818"/>
          </a:xfrm>
          <a:prstGeom prst="rect">
            <a:avLst/>
          </a:prstGeom>
        </p:spPr>
      </p:pic>
      <p:sp>
        <p:nvSpPr>
          <p:cNvPr id="10" name="TextBox 9"/>
          <p:cNvSpPr txBox="1"/>
          <p:nvPr/>
        </p:nvSpPr>
        <p:spPr>
          <a:xfrm>
            <a:off x="3786182" y="4714884"/>
            <a:ext cx="2500362" cy="692497"/>
          </a:xfrm>
          <a:prstGeom prst="rect">
            <a:avLst/>
          </a:prstGeom>
          <a:noFill/>
        </p:spPr>
        <p:txBody>
          <a:bodyPr wrap="square" rtlCol="0">
            <a:spAutoFit/>
          </a:bodyPr>
          <a:lstStyle/>
          <a:p>
            <a:r>
              <a:rPr lang="en-US" altLang="zh-CN" sz="1050" b="1" dirty="0" smtClean="0"/>
              <a:t>The People’s Republic of China</a:t>
            </a:r>
          </a:p>
          <a:p>
            <a:r>
              <a:rPr lang="en-US" altLang="zh-CN" sz="1050" b="1" dirty="0" smtClean="0"/>
              <a:t>Guangzhou maritime court</a:t>
            </a:r>
          </a:p>
          <a:p>
            <a:r>
              <a:rPr lang="zh-CN" altLang="en-US" b="1" spc="500" dirty="0" smtClean="0">
                <a:solidFill>
                  <a:schemeClr val="tx2">
                    <a:lumMod val="75000"/>
                  </a:schemeClr>
                </a:solidFill>
                <a:latin typeface="楷体" pitchFamily="49" charset="-122"/>
                <a:ea typeface="楷体" pitchFamily="49" charset="-122"/>
              </a:rPr>
              <a:t>广州海事法院</a:t>
            </a:r>
            <a:endParaRPr lang="zh-CN" altLang="en-US" b="1" spc="500" dirty="0">
              <a:solidFill>
                <a:schemeClr val="tx2">
                  <a:lumMod val="75000"/>
                </a:schemeClr>
              </a:solidFill>
              <a:latin typeface="楷体" pitchFamily="49" charset="-122"/>
              <a:ea typeface="楷体" pitchFamily="49" charset="-122"/>
            </a:endParaRPr>
          </a:p>
        </p:txBody>
      </p:sp>
      <p:sp>
        <p:nvSpPr>
          <p:cNvPr id="11" name="矩形 10"/>
          <p:cNvSpPr/>
          <p:nvPr/>
        </p:nvSpPr>
        <p:spPr>
          <a:xfrm>
            <a:off x="500034" y="571480"/>
            <a:ext cx="285752" cy="1571636"/>
          </a:xfrm>
          <a:prstGeom prst="rect">
            <a:avLst/>
          </a:prstGeom>
          <a:solidFill>
            <a:schemeClr val="tx2">
              <a:lumMod val="60000"/>
              <a:lumOff val="40000"/>
            </a:schemeClr>
          </a:solidFill>
          <a:ln w="0">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12" name="矩形 11"/>
          <p:cNvSpPr/>
          <p:nvPr/>
        </p:nvSpPr>
        <p:spPr>
          <a:xfrm>
            <a:off x="500034" y="2143116"/>
            <a:ext cx="285752" cy="1357322"/>
          </a:xfrm>
          <a:prstGeom prst="rect">
            <a:avLst/>
          </a:prstGeom>
          <a:solidFill>
            <a:schemeClr val="tx2">
              <a:lumMod val="75000"/>
            </a:schemeClr>
          </a:solidFill>
          <a:ln w="0"/>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13" name="矩形 12"/>
          <p:cNvSpPr/>
          <p:nvPr/>
        </p:nvSpPr>
        <p:spPr>
          <a:xfrm>
            <a:off x="500034" y="3500438"/>
            <a:ext cx="285752" cy="1571636"/>
          </a:xfrm>
          <a:prstGeom prst="rect">
            <a:avLst/>
          </a:prstGeom>
          <a:solidFill>
            <a:schemeClr val="tx2">
              <a:lumMod val="60000"/>
              <a:lumOff val="40000"/>
            </a:schemeClr>
          </a:solidFill>
          <a:ln w="0"/>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14" name="TextBox 13"/>
          <p:cNvSpPr txBox="1"/>
          <p:nvPr/>
        </p:nvSpPr>
        <p:spPr>
          <a:xfrm>
            <a:off x="2000232" y="1857364"/>
            <a:ext cx="4857784" cy="707886"/>
          </a:xfrm>
          <a:prstGeom prst="rect">
            <a:avLst/>
          </a:prstGeom>
          <a:noFill/>
        </p:spPr>
        <p:txBody>
          <a:bodyPr wrap="square" rtlCol="0">
            <a:spAutoFit/>
          </a:bodyPr>
          <a:lstStyle/>
          <a:p>
            <a:pPr algn="ctr"/>
            <a:r>
              <a:rPr lang="zh-CN" altLang="en-US" sz="2000" b="1" dirty="0" smtClean="0">
                <a:solidFill>
                  <a:schemeClr val="bg1"/>
                </a:solidFill>
              </a:rPr>
              <a:t>海事赔偿责任限制基金</a:t>
            </a:r>
            <a:endParaRPr lang="en-US" altLang="zh-CN" sz="2000" b="1" dirty="0" smtClean="0">
              <a:solidFill>
                <a:schemeClr val="bg1"/>
              </a:solidFill>
            </a:endParaRPr>
          </a:p>
          <a:p>
            <a:pPr algn="ctr"/>
            <a:r>
              <a:rPr lang="zh-CN" altLang="en-US" sz="2000" b="1" dirty="0" smtClean="0">
                <a:solidFill>
                  <a:schemeClr val="bg1"/>
                </a:solidFill>
              </a:rPr>
              <a:t>设立程序的检视与完善</a:t>
            </a:r>
            <a:endParaRPr lang="zh-CN" altLang="en-US" sz="2000" b="1" dirty="0">
              <a:solidFill>
                <a:schemeClr val="bg1"/>
              </a:solidFill>
            </a:endParaRPr>
          </a:p>
        </p:txBody>
      </p:sp>
      <p:sp>
        <p:nvSpPr>
          <p:cNvPr id="15" name="TextBox 14"/>
          <p:cNvSpPr txBox="1"/>
          <p:nvPr/>
        </p:nvSpPr>
        <p:spPr>
          <a:xfrm>
            <a:off x="3929058" y="3071810"/>
            <a:ext cx="1143008" cy="338554"/>
          </a:xfrm>
          <a:prstGeom prst="rect">
            <a:avLst/>
          </a:prstGeom>
          <a:noFill/>
        </p:spPr>
        <p:txBody>
          <a:bodyPr wrap="square" rtlCol="0">
            <a:spAutoFit/>
          </a:bodyPr>
          <a:lstStyle/>
          <a:p>
            <a:pPr algn="ctr"/>
            <a:r>
              <a:rPr lang="zh-CN" altLang="en-US" sz="1600" b="1" dirty="0" smtClean="0">
                <a:solidFill>
                  <a:schemeClr val="bg1"/>
                </a:solidFill>
              </a:rPr>
              <a:t>宋瑞秋</a:t>
            </a:r>
            <a:endParaRPr lang="zh-CN" altLang="en-US" sz="1600" b="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14480" y="1214422"/>
            <a:ext cx="1214446" cy="523220"/>
          </a:xfrm>
          <a:prstGeom prst="rect">
            <a:avLst/>
          </a:prstGeom>
          <a:noFill/>
        </p:spPr>
        <p:txBody>
          <a:bodyPr wrap="square" rtlCol="0">
            <a:spAutoFit/>
          </a:bodyPr>
          <a:lstStyle/>
          <a:p>
            <a:r>
              <a:rPr lang="zh-CN" altLang="en-US" sz="2800" b="1" dirty="0" smtClean="0"/>
              <a:t>目录</a:t>
            </a:r>
            <a:endParaRPr lang="zh-CN" altLang="en-US" sz="2800" b="1" dirty="0"/>
          </a:p>
        </p:txBody>
      </p:sp>
      <p:sp>
        <p:nvSpPr>
          <p:cNvPr id="4" name="TextBox 3"/>
          <p:cNvSpPr txBox="1"/>
          <p:nvPr/>
        </p:nvSpPr>
        <p:spPr>
          <a:xfrm>
            <a:off x="1928794" y="2214554"/>
            <a:ext cx="3500462" cy="1338828"/>
          </a:xfrm>
          <a:prstGeom prst="rect">
            <a:avLst/>
          </a:prstGeom>
          <a:noFill/>
        </p:spPr>
        <p:txBody>
          <a:bodyPr wrap="square" rtlCol="0">
            <a:spAutoFit/>
          </a:bodyPr>
          <a:lstStyle/>
          <a:p>
            <a:pPr>
              <a:lnSpc>
                <a:spcPct val="150000"/>
              </a:lnSpc>
              <a:buClr>
                <a:schemeClr val="tx2"/>
              </a:buClr>
              <a:buSzPct val="50000"/>
              <a:buFont typeface="Wingdings" pitchFamily="2" charset="2"/>
              <a:buChar char="u"/>
            </a:pPr>
            <a:r>
              <a:rPr lang="zh-CN" altLang="en-US" dirty="0" smtClean="0"/>
              <a:t>  案件情况</a:t>
            </a:r>
            <a:endParaRPr lang="en-US" altLang="zh-CN" dirty="0" smtClean="0"/>
          </a:p>
          <a:p>
            <a:pPr>
              <a:lnSpc>
                <a:spcPct val="150000"/>
              </a:lnSpc>
              <a:buClr>
                <a:schemeClr val="tx2"/>
              </a:buClr>
              <a:buSzPct val="50000"/>
              <a:buFont typeface="Wingdings" pitchFamily="2" charset="2"/>
              <a:buChar char="u"/>
            </a:pPr>
            <a:r>
              <a:rPr lang="zh-CN" altLang="en-US" dirty="0" smtClean="0"/>
              <a:t>  案件特点</a:t>
            </a:r>
            <a:endParaRPr lang="en-US" altLang="zh-CN" dirty="0" smtClean="0"/>
          </a:p>
          <a:p>
            <a:pPr>
              <a:lnSpc>
                <a:spcPct val="150000"/>
              </a:lnSpc>
              <a:buClr>
                <a:schemeClr val="tx2"/>
              </a:buClr>
              <a:buSzPct val="50000"/>
              <a:buFont typeface="Wingdings" pitchFamily="2" charset="2"/>
              <a:buChar char="u"/>
            </a:pPr>
            <a:r>
              <a:rPr lang="zh-CN" altLang="en-US" dirty="0" smtClean="0"/>
              <a:t>  问题的提出和解决路径</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矩形 6"/>
          <p:cNvSpPr/>
          <p:nvPr/>
        </p:nvSpPr>
        <p:spPr>
          <a:xfrm>
            <a:off x="7429520" y="214290"/>
            <a:ext cx="857256" cy="285752"/>
          </a:xfrm>
          <a:prstGeom prst="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857752" y="214290"/>
            <a:ext cx="857256" cy="285752"/>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715008" y="214290"/>
            <a:ext cx="857256" cy="285752"/>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6572264" y="214290"/>
            <a:ext cx="857256" cy="285752"/>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任意多边形 54"/>
          <p:cNvSpPr/>
          <p:nvPr/>
        </p:nvSpPr>
        <p:spPr>
          <a:xfrm>
            <a:off x="1071538" y="6071616"/>
            <a:ext cx="5072098" cy="286342"/>
          </a:xfrm>
          <a:custGeom>
            <a:avLst/>
            <a:gdLst>
              <a:gd name="connsiteX0" fmla="*/ 0 w 5072098"/>
              <a:gd name="connsiteY0" fmla="*/ 0 h 285752"/>
              <a:gd name="connsiteX1" fmla="*/ 5024472 w 5072098"/>
              <a:gd name="connsiteY1" fmla="*/ 0 h 285752"/>
              <a:gd name="connsiteX2" fmla="*/ 5058149 w 5072098"/>
              <a:gd name="connsiteY2" fmla="*/ 13949 h 285752"/>
              <a:gd name="connsiteX3" fmla="*/ 5072098 w 5072098"/>
              <a:gd name="connsiteY3" fmla="*/ 47626 h 285752"/>
              <a:gd name="connsiteX4" fmla="*/ 5072098 w 5072098"/>
              <a:gd name="connsiteY4" fmla="*/ 285752 h 285752"/>
              <a:gd name="connsiteX5" fmla="*/ 0 w 5072098"/>
              <a:gd name="connsiteY5" fmla="*/ 285752 h 285752"/>
              <a:gd name="connsiteX6" fmla="*/ 0 w 5072098"/>
              <a:gd name="connsiteY6" fmla="*/ 0 h 285752"/>
              <a:gd name="connsiteX0" fmla="*/ 0 w 5072098"/>
              <a:gd name="connsiteY0" fmla="*/ 47625 h 333377"/>
              <a:gd name="connsiteX1" fmla="*/ 5024472 w 5072098"/>
              <a:gd name="connsiteY1" fmla="*/ 47625 h 333377"/>
              <a:gd name="connsiteX2" fmla="*/ 5058149 w 5072098"/>
              <a:gd name="connsiteY2" fmla="*/ 61574 h 333377"/>
              <a:gd name="connsiteX3" fmla="*/ 5072098 w 5072098"/>
              <a:gd name="connsiteY3" fmla="*/ 95251 h 333377"/>
              <a:gd name="connsiteX4" fmla="*/ 5072098 w 5072098"/>
              <a:gd name="connsiteY4" fmla="*/ 333377 h 333377"/>
              <a:gd name="connsiteX5" fmla="*/ 0 w 5072098"/>
              <a:gd name="connsiteY5" fmla="*/ 333377 h 333377"/>
              <a:gd name="connsiteX6" fmla="*/ 0 w 5072098"/>
              <a:gd name="connsiteY6" fmla="*/ 47625 h 333377"/>
              <a:gd name="connsiteX0" fmla="*/ 0 w 5072098"/>
              <a:gd name="connsiteY0" fmla="*/ 0 h 285752"/>
              <a:gd name="connsiteX1" fmla="*/ 5024472 w 5072098"/>
              <a:gd name="connsiteY1" fmla="*/ 0 h 285752"/>
              <a:gd name="connsiteX2" fmla="*/ 5058149 w 5072098"/>
              <a:gd name="connsiteY2" fmla="*/ 13949 h 285752"/>
              <a:gd name="connsiteX3" fmla="*/ 5072098 w 5072098"/>
              <a:gd name="connsiteY3" fmla="*/ 47626 h 285752"/>
              <a:gd name="connsiteX4" fmla="*/ 5072098 w 5072098"/>
              <a:gd name="connsiteY4" fmla="*/ 285752 h 285752"/>
              <a:gd name="connsiteX5" fmla="*/ 0 w 5072098"/>
              <a:gd name="connsiteY5" fmla="*/ 285752 h 285752"/>
              <a:gd name="connsiteX6" fmla="*/ 0 w 5072098"/>
              <a:gd name="connsiteY6" fmla="*/ 0 h 285752"/>
              <a:gd name="connsiteX0" fmla="*/ 0 w 5072098"/>
              <a:gd name="connsiteY0" fmla="*/ 590 h 286342"/>
              <a:gd name="connsiteX1" fmla="*/ 1589366 w 5072098"/>
              <a:gd name="connsiteY1" fmla="*/ 0 h 286342"/>
              <a:gd name="connsiteX2" fmla="*/ 5024472 w 5072098"/>
              <a:gd name="connsiteY2" fmla="*/ 590 h 286342"/>
              <a:gd name="connsiteX3" fmla="*/ 5058149 w 5072098"/>
              <a:gd name="connsiteY3" fmla="*/ 14539 h 286342"/>
              <a:gd name="connsiteX4" fmla="*/ 5072098 w 5072098"/>
              <a:gd name="connsiteY4" fmla="*/ 48216 h 286342"/>
              <a:gd name="connsiteX5" fmla="*/ 5072098 w 5072098"/>
              <a:gd name="connsiteY5" fmla="*/ 286342 h 286342"/>
              <a:gd name="connsiteX6" fmla="*/ 0 w 5072098"/>
              <a:gd name="connsiteY6" fmla="*/ 286342 h 286342"/>
              <a:gd name="connsiteX7" fmla="*/ 0 w 5072098"/>
              <a:gd name="connsiteY7" fmla="*/ 590 h 286342"/>
              <a:gd name="connsiteX0" fmla="*/ 0 w 5072098"/>
              <a:gd name="connsiteY0" fmla="*/ 590 h 286342"/>
              <a:gd name="connsiteX1" fmla="*/ 1589366 w 5072098"/>
              <a:gd name="connsiteY1" fmla="*/ 0 h 286342"/>
              <a:gd name="connsiteX2" fmla="*/ 5024472 w 5072098"/>
              <a:gd name="connsiteY2" fmla="*/ 590 h 286342"/>
              <a:gd name="connsiteX3" fmla="*/ 5058149 w 5072098"/>
              <a:gd name="connsiteY3" fmla="*/ 14539 h 286342"/>
              <a:gd name="connsiteX4" fmla="*/ 5072098 w 5072098"/>
              <a:gd name="connsiteY4" fmla="*/ 48216 h 286342"/>
              <a:gd name="connsiteX5" fmla="*/ 5072098 w 5072098"/>
              <a:gd name="connsiteY5" fmla="*/ 286342 h 286342"/>
              <a:gd name="connsiteX6" fmla="*/ 0 w 5072098"/>
              <a:gd name="connsiteY6" fmla="*/ 286342 h 286342"/>
              <a:gd name="connsiteX7" fmla="*/ 0 w 5072098"/>
              <a:gd name="connsiteY7" fmla="*/ 590 h 286342"/>
              <a:gd name="connsiteX0" fmla="*/ 0 w 5072098"/>
              <a:gd name="connsiteY0" fmla="*/ 590 h 286342"/>
              <a:gd name="connsiteX1" fmla="*/ 1589366 w 5072098"/>
              <a:gd name="connsiteY1" fmla="*/ 0 h 286342"/>
              <a:gd name="connsiteX2" fmla="*/ 5024472 w 5072098"/>
              <a:gd name="connsiteY2" fmla="*/ 590 h 286342"/>
              <a:gd name="connsiteX3" fmla="*/ 5058149 w 5072098"/>
              <a:gd name="connsiteY3" fmla="*/ 14539 h 286342"/>
              <a:gd name="connsiteX4" fmla="*/ 5072098 w 5072098"/>
              <a:gd name="connsiteY4" fmla="*/ 48216 h 286342"/>
              <a:gd name="connsiteX5" fmla="*/ 5072098 w 5072098"/>
              <a:gd name="connsiteY5" fmla="*/ 286342 h 286342"/>
              <a:gd name="connsiteX6" fmla="*/ 0 w 5072098"/>
              <a:gd name="connsiteY6" fmla="*/ 286342 h 286342"/>
              <a:gd name="connsiteX7" fmla="*/ 0 w 5072098"/>
              <a:gd name="connsiteY7" fmla="*/ 590 h 286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72098" h="286342">
                <a:moveTo>
                  <a:pt x="0" y="590"/>
                </a:moveTo>
                <a:lnTo>
                  <a:pt x="1589366" y="0"/>
                </a:lnTo>
                <a:lnTo>
                  <a:pt x="5024472" y="590"/>
                </a:lnTo>
                <a:cubicBezTo>
                  <a:pt x="5037103" y="590"/>
                  <a:pt x="5049217" y="5608"/>
                  <a:pt x="5058149" y="14539"/>
                </a:cubicBezTo>
                <a:cubicBezTo>
                  <a:pt x="5067081" y="23471"/>
                  <a:pt x="5072098" y="35584"/>
                  <a:pt x="5072098" y="48216"/>
                </a:cubicBezTo>
                <a:lnTo>
                  <a:pt x="5072098" y="286342"/>
                </a:lnTo>
                <a:lnTo>
                  <a:pt x="0" y="286342"/>
                </a:lnTo>
                <a:lnTo>
                  <a:pt x="0" y="590"/>
                </a:lnTo>
                <a:close/>
              </a:path>
            </a:pathLst>
          </a:custGeom>
          <a:solidFill>
            <a:schemeClr val="tx2"/>
          </a:solidFill>
          <a:ln w="0"/>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57" name="单圆角矩形 56"/>
          <p:cNvSpPr/>
          <p:nvPr/>
        </p:nvSpPr>
        <p:spPr>
          <a:xfrm>
            <a:off x="500034" y="642918"/>
            <a:ext cx="642942" cy="5715040"/>
          </a:xfrm>
          <a:prstGeom prst="round1Rect">
            <a:avLst/>
          </a:prstGeom>
          <a:solidFill>
            <a:schemeClr val="tx2"/>
          </a:solidFill>
          <a:ln w="0"/>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pic>
        <p:nvPicPr>
          <p:cNvPr id="58" name="图片 57" descr="广州海事法院标志（1-26）.jpg"/>
          <p:cNvPicPr>
            <a:picLocks noChangeAspect="1"/>
          </p:cNvPicPr>
          <p:nvPr/>
        </p:nvPicPr>
        <p:blipFill>
          <a:blip r:embed="rId3" cstate="print"/>
          <a:stretch>
            <a:fillRect/>
          </a:stretch>
        </p:blipFill>
        <p:spPr>
          <a:xfrm>
            <a:off x="6357950" y="5500702"/>
            <a:ext cx="642942" cy="785818"/>
          </a:xfrm>
          <a:prstGeom prst="rect">
            <a:avLst/>
          </a:prstGeom>
        </p:spPr>
      </p:pic>
      <p:sp>
        <p:nvSpPr>
          <p:cNvPr id="59" name="TextBox 58"/>
          <p:cNvSpPr txBox="1"/>
          <p:nvPr/>
        </p:nvSpPr>
        <p:spPr>
          <a:xfrm>
            <a:off x="6858016" y="5572140"/>
            <a:ext cx="2500362" cy="692497"/>
          </a:xfrm>
          <a:prstGeom prst="rect">
            <a:avLst/>
          </a:prstGeom>
          <a:noFill/>
        </p:spPr>
        <p:txBody>
          <a:bodyPr wrap="square" rtlCol="0">
            <a:spAutoFit/>
          </a:bodyPr>
          <a:lstStyle/>
          <a:p>
            <a:r>
              <a:rPr lang="en-US" altLang="zh-CN" sz="1050" b="1" dirty="0" smtClean="0"/>
              <a:t>The People’s Republic of China</a:t>
            </a:r>
          </a:p>
          <a:p>
            <a:r>
              <a:rPr lang="en-US" altLang="zh-CN" sz="1050" b="1" dirty="0" smtClean="0"/>
              <a:t>Guangzhou maritime court</a:t>
            </a:r>
          </a:p>
          <a:p>
            <a:r>
              <a:rPr lang="zh-CN" altLang="en-US" b="1" spc="500" dirty="0" smtClean="0">
                <a:solidFill>
                  <a:schemeClr val="tx2">
                    <a:lumMod val="75000"/>
                  </a:schemeClr>
                </a:solidFill>
                <a:latin typeface="楷体" pitchFamily="49" charset="-122"/>
                <a:ea typeface="楷体" pitchFamily="49" charset="-122"/>
              </a:rPr>
              <a:t>广州海事法院</a:t>
            </a:r>
            <a:endParaRPr lang="zh-CN" altLang="en-US" b="1" spc="500" dirty="0">
              <a:solidFill>
                <a:schemeClr val="tx2">
                  <a:lumMod val="75000"/>
                </a:schemeClr>
              </a:solidFill>
              <a:latin typeface="楷体" pitchFamily="49" charset="-122"/>
              <a:ea typeface="楷体" pitchFamily="49" charset="-122"/>
            </a:endParaRPr>
          </a:p>
        </p:txBody>
      </p:sp>
      <p:sp>
        <p:nvSpPr>
          <p:cNvPr id="12" name="矩形 11"/>
          <p:cNvSpPr/>
          <p:nvPr/>
        </p:nvSpPr>
        <p:spPr>
          <a:xfrm>
            <a:off x="1500166" y="928670"/>
            <a:ext cx="7358114" cy="369332"/>
          </a:xfrm>
          <a:prstGeom prst="rect">
            <a:avLst/>
          </a:prstGeom>
        </p:spPr>
        <p:txBody>
          <a:bodyPr wrap="square">
            <a:spAutoFit/>
          </a:bodyPr>
          <a:lstStyle/>
          <a:p>
            <a:r>
              <a:rPr lang="zh-CN" altLang="en-US" b="1" dirty="0" smtClean="0">
                <a:solidFill>
                  <a:srgbClr val="C00000"/>
                </a:solidFill>
              </a:rPr>
              <a:t>样本分析</a:t>
            </a:r>
            <a:r>
              <a:rPr lang="zh-CN" altLang="en-US" b="1" dirty="0" smtClean="0"/>
              <a:t>：</a:t>
            </a:r>
            <a:r>
              <a:rPr lang="zh-CN" altLang="en-US" sz="1600" b="1" dirty="0" smtClean="0"/>
              <a:t>广州海事法院审理申请设立海事赔偿责任限制基金案件的基本情况</a:t>
            </a:r>
            <a:endParaRPr lang="zh-CN" altLang="en-US" sz="1600" b="1" dirty="0"/>
          </a:p>
        </p:txBody>
      </p:sp>
      <p:sp>
        <p:nvSpPr>
          <p:cNvPr id="16" name="TextBox 15"/>
          <p:cNvSpPr txBox="1"/>
          <p:nvPr/>
        </p:nvSpPr>
        <p:spPr>
          <a:xfrm>
            <a:off x="1571604" y="1785926"/>
            <a:ext cx="6429420" cy="1291379"/>
          </a:xfrm>
          <a:prstGeom prst="rect">
            <a:avLst/>
          </a:prstGeom>
          <a:noFill/>
        </p:spPr>
        <p:txBody>
          <a:bodyPr wrap="square" rtlCol="0">
            <a:spAutoFit/>
          </a:bodyPr>
          <a:lstStyle/>
          <a:p>
            <a:pPr>
              <a:lnSpc>
                <a:spcPct val="150000"/>
              </a:lnSpc>
            </a:pPr>
            <a:r>
              <a:rPr lang="zh-CN" altLang="en-US" dirty="0" smtClean="0"/>
              <a:t>（一）</a:t>
            </a:r>
            <a:r>
              <a:rPr lang="en-US" altLang="zh-CN" dirty="0" smtClean="0"/>
              <a:t>2000</a:t>
            </a:r>
            <a:r>
              <a:rPr lang="zh-CN" altLang="en-US" dirty="0" smtClean="0"/>
              <a:t>年至</a:t>
            </a:r>
            <a:r>
              <a:rPr lang="en-US" altLang="zh-CN" dirty="0" smtClean="0"/>
              <a:t>2017</a:t>
            </a:r>
            <a:r>
              <a:rPr lang="zh-CN" altLang="en-US" dirty="0" smtClean="0"/>
              <a:t>年，广州海事法院受理并审结申请设立海事赔偿责任限制基金案件</a:t>
            </a:r>
            <a:r>
              <a:rPr lang="en-US" altLang="zh-CN" dirty="0" smtClean="0"/>
              <a:t>60</a:t>
            </a:r>
            <a:r>
              <a:rPr lang="zh-CN" altLang="en-US" dirty="0" smtClean="0"/>
              <a:t>宗，涉及</a:t>
            </a:r>
            <a:r>
              <a:rPr lang="en-US" altLang="zh-CN" dirty="0" smtClean="0"/>
              <a:t>53</a:t>
            </a:r>
            <a:r>
              <a:rPr lang="zh-CN" altLang="en-US" dirty="0" smtClean="0"/>
              <a:t>起事故。其中</a:t>
            </a:r>
            <a:r>
              <a:rPr lang="en-US" altLang="zh-CN" dirty="0" smtClean="0"/>
              <a:t>2013</a:t>
            </a:r>
            <a:r>
              <a:rPr lang="zh-CN" altLang="en-US" dirty="0" smtClean="0"/>
              <a:t>年至</a:t>
            </a:r>
            <a:r>
              <a:rPr lang="en-US" altLang="zh-CN" dirty="0" smtClean="0"/>
              <a:t>2017</a:t>
            </a:r>
            <a:r>
              <a:rPr lang="zh-CN" altLang="en-US" dirty="0" smtClean="0"/>
              <a:t>年共有</a:t>
            </a:r>
            <a:r>
              <a:rPr lang="en-US" altLang="zh-CN" dirty="0" smtClean="0"/>
              <a:t>29</a:t>
            </a:r>
            <a:r>
              <a:rPr lang="zh-CN" altLang="en-US" dirty="0" smtClean="0"/>
              <a:t>宗案件，是这类案件的活跃期。</a:t>
            </a:r>
            <a:endParaRPr lang="zh-CN" altLang="en-US" dirty="0"/>
          </a:p>
        </p:txBody>
      </p:sp>
      <p:graphicFrame>
        <p:nvGraphicFramePr>
          <p:cNvPr id="17" name="图表 16"/>
          <p:cNvGraphicFramePr/>
          <p:nvPr/>
        </p:nvGraphicFramePr>
        <p:xfrm>
          <a:off x="2000232" y="3214686"/>
          <a:ext cx="5643602" cy="215741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57356" y="1500174"/>
            <a:ext cx="5357850" cy="923330"/>
          </a:xfrm>
          <a:prstGeom prst="rect">
            <a:avLst/>
          </a:prstGeom>
          <a:noFill/>
        </p:spPr>
        <p:txBody>
          <a:bodyPr wrap="square" rtlCol="0">
            <a:spAutoFit/>
          </a:bodyPr>
          <a:lstStyle/>
          <a:p>
            <a:r>
              <a:rPr lang="zh-CN" altLang="en-US" dirty="0" smtClean="0"/>
              <a:t>（二）裁定准许设立基金的比例较高。已审结的</a:t>
            </a:r>
            <a:r>
              <a:rPr lang="en-US" altLang="zh-CN" dirty="0" smtClean="0"/>
              <a:t>60</a:t>
            </a:r>
            <a:r>
              <a:rPr lang="zh-CN" altLang="en-US" dirty="0" smtClean="0"/>
              <a:t>宗案件中，准许设立基金</a:t>
            </a:r>
            <a:r>
              <a:rPr lang="en-US" altLang="zh-CN" dirty="0" smtClean="0"/>
              <a:t>49</a:t>
            </a:r>
            <a:r>
              <a:rPr lang="zh-CN" altLang="en-US" dirty="0" smtClean="0"/>
              <a:t>宗，驳回申请</a:t>
            </a:r>
            <a:r>
              <a:rPr lang="en-US" altLang="zh-CN" dirty="0" smtClean="0"/>
              <a:t>4</a:t>
            </a:r>
            <a:r>
              <a:rPr lang="zh-CN" altLang="en-US" dirty="0" smtClean="0"/>
              <a:t>宗，撤回申请</a:t>
            </a:r>
            <a:r>
              <a:rPr lang="en-US" altLang="zh-CN" dirty="0" smtClean="0"/>
              <a:t>4</a:t>
            </a:r>
            <a:r>
              <a:rPr lang="zh-CN" altLang="en-US" dirty="0" smtClean="0"/>
              <a:t>宗，按撤回申请处理</a:t>
            </a:r>
            <a:r>
              <a:rPr lang="en-US" altLang="zh-CN" dirty="0" smtClean="0"/>
              <a:t>2</a:t>
            </a:r>
            <a:r>
              <a:rPr lang="zh-CN" altLang="en-US" dirty="0" smtClean="0"/>
              <a:t>宗，撤销裁定</a:t>
            </a:r>
            <a:r>
              <a:rPr lang="en-US" altLang="zh-CN" dirty="0" smtClean="0"/>
              <a:t>1</a:t>
            </a:r>
            <a:r>
              <a:rPr lang="zh-CN" altLang="en-US" dirty="0" smtClean="0"/>
              <a:t>宗。</a:t>
            </a:r>
            <a:endParaRPr lang="zh-CN" altLang="en-US" dirty="0"/>
          </a:p>
        </p:txBody>
      </p:sp>
      <p:graphicFrame>
        <p:nvGraphicFramePr>
          <p:cNvPr id="3" name="图表 2"/>
          <p:cNvGraphicFramePr/>
          <p:nvPr/>
        </p:nvGraphicFramePr>
        <p:xfrm>
          <a:off x="1785918" y="2643182"/>
          <a:ext cx="5715040" cy="242889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04" y="1714488"/>
            <a:ext cx="4857784" cy="646331"/>
          </a:xfrm>
          <a:prstGeom prst="rect">
            <a:avLst/>
          </a:prstGeom>
          <a:noFill/>
        </p:spPr>
        <p:txBody>
          <a:bodyPr wrap="square" rtlCol="0">
            <a:spAutoFit/>
          </a:bodyPr>
          <a:lstStyle/>
          <a:p>
            <a:r>
              <a:rPr lang="zh-CN" altLang="en-US" b="1" dirty="0" smtClean="0">
                <a:solidFill>
                  <a:srgbClr val="C00000"/>
                </a:solidFill>
              </a:rPr>
              <a:t>进入司法视野的基金案件特点</a:t>
            </a:r>
            <a:endParaRPr lang="en-US" altLang="zh-CN" b="1" dirty="0" smtClean="0">
              <a:solidFill>
                <a:srgbClr val="C00000"/>
              </a:solidFill>
            </a:endParaRPr>
          </a:p>
          <a:p>
            <a:endParaRPr lang="zh-CN" altLang="en-US" dirty="0">
              <a:solidFill>
                <a:srgbClr val="C00000"/>
              </a:solidFill>
            </a:endParaRPr>
          </a:p>
        </p:txBody>
      </p:sp>
      <p:sp>
        <p:nvSpPr>
          <p:cNvPr id="3" name="TextBox 2"/>
          <p:cNvSpPr txBox="1"/>
          <p:nvPr/>
        </p:nvSpPr>
        <p:spPr>
          <a:xfrm>
            <a:off x="1643042" y="2500306"/>
            <a:ext cx="6286544" cy="2446824"/>
          </a:xfrm>
          <a:prstGeom prst="rect">
            <a:avLst/>
          </a:prstGeom>
          <a:noFill/>
        </p:spPr>
        <p:txBody>
          <a:bodyPr wrap="square" rtlCol="0">
            <a:spAutoFit/>
          </a:bodyPr>
          <a:lstStyle/>
          <a:p>
            <a:pPr>
              <a:lnSpc>
                <a:spcPct val="150000"/>
              </a:lnSpc>
              <a:buClr>
                <a:schemeClr val="tx2"/>
              </a:buClr>
              <a:buSzPct val="40000"/>
            </a:pPr>
            <a:r>
              <a:rPr lang="en-US" altLang="zh-CN" dirty="0" smtClean="0"/>
              <a:t>  </a:t>
            </a:r>
            <a:r>
              <a:rPr lang="zh-CN" altLang="en-US" dirty="0" smtClean="0"/>
              <a:t>属于非讼程序案件</a:t>
            </a:r>
            <a:endParaRPr lang="en-US" altLang="zh-CN" dirty="0" smtClean="0"/>
          </a:p>
          <a:p>
            <a:pPr>
              <a:lnSpc>
                <a:spcPct val="150000"/>
              </a:lnSpc>
              <a:buClr>
                <a:schemeClr val="tx2"/>
              </a:buClr>
              <a:buSzPct val="40000"/>
              <a:buFont typeface="Wingdings" pitchFamily="2" charset="2"/>
              <a:buChar char="n"/>
            </a:pPr>
            <a:r>
              <a:rPr lang="zh-CN" altLang="en-US" dirty="0" smtClean="0"/>
              <a:t>法定审限短</a:t>
            </a:r>
            <a:endParaRPr lang="en-US" altLang="zh-CN" dirty="0" smtClean="0"/>
          </a:p>
          <a:p>
            <a:pPr>
              <a:lnSpc>
                <a:spcPct val="150000"/>
              </a:lnSpc>
              <a:buClr>
                <a:schemeClr val="tx2"/>
              </a:buClr>
              <a:buSzPct val="40000"/>
              <a:buFont typeface="Wingdings" pitchFamily="2" charset="2"/>
              <a:buChar char="n"/>
            </a:pPr>
            <a:r>
              <a:rPr lang="zh-CN" altLang="en-US" dirty="0" smtClean="0"/>
              <a:t>有限的形式审查</a:t>
            </a:r>
            <a:endParaRPr lang="en-US" altLang="zh-CN" dirty="0" smtClean="0"/>
          </a:p>
          <a:p>
            <a:pPr>
              <a:lnSpc>
                <a:spcPct val="150000"/>
              </a:lnSpc>
              <a:buClr>
                <a:schemeClr val="tx2"/>
              </a:buClr>
              <a:buSzPct val="40000"/>
              <a:buFont typeface="Wingdings" pitchFamily="2" charset="2"/>
              <a:buChar char="n"/>
            </a:pPr>
            <a:r>
              <a:rPr lang="zh-CN" altLang="en-US" dirty="0" smtClean="0"/>
              <a:t>涉他性</a:t>
            </a:r>
            <a:endParaRPr lang="en-US" altLang="zh-CN" dirty="0" smtClean="0"/>
          </a:p>
          <a:p>
            <a:pPr>
              <a:lnSpc>
                <a:spcPct val="150000"/>
              </a:lnSpc>
              <a:buClr>
                <a:schemeClr val="tx2"/>
              </a:buClr>
              <a:buSzPct val="40000"/>
              <a:buFont typeface="Wingdings" pitchFamily="2" charset="2"/>
              <a:buChar char="n"/>
            </a:pPr>
            <a:endParaRPr lang="en-US" altLang="zh-CN" dirty="0" smtClean="0"/>
          </a:p>
          <a:p>
            <a:pPr>
              <a:buFont typeface="Arial" pitchFamily="34" charset="0"/>
              <a:buChar char="•"/>
            </a:pP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0166" y="1142984"/>
            <a:ext cx="6715172" cy="875881"/>
          </a:xfrm>
          <a:prstGeom prst="rect">
            <a:avLst/>
          </a:prstGeom>
          <a:noFill/>
        </p:spPr>
        <p:txBody>
          <a:bodyPr wrap="square" rtlCol="0">
            <a:spAutoFit/>
          </a:bodyPr>
          <a:lstStyle/>
          <a:p>
            <a:pPr>
              <a:lnSpc>
                <a:spcPct val="150000"/>
              </a:lnSpc>
            </a:pPr>
            <a:r>
              <a:rPr lang="zh-CN" altLang="en-US" b="1" dirty="0" smtClean="0">
                <a:solidFill>
                  <a:srgbClr val="C00000"/>
                </a:solidFill>
              </a:rPr>
              <a:t>问题的提出及司法应对</a:t>
            </a:r>
            <a:endParaRPr lang="en-US" altLang="zh-CN" b="1" dirty="0" smtClean="0"/>
          </a:p>
          <a:p>
            <a:pPr>
              <a:lnSpc>
                <a:spcPct val="150000"/>
              </a:lnSpc>
            </a:pPr>
            <a:r>
              <a:rPr lang="en-US" altLang="zh-CN" b="1" dirty="0" smtClean="0"/>
              <a:t>           ——</a:t>
            </a:r>
            <a:r>
              <a:rPr lang="zh-CN" altLang="en-US" b="1" dirty="0" smtClean="0"/>
              <a:t>以精细化操作规范和充分保障各方主体权益为导向</a:t>
            </a:r>
            <a:endParaRPr lang="zh-CN" altLang="en-US" b="1" dirty="0"/>
          </a:p>
        </p:txBody>
      </p:sp>
      <p:sp>
        <p:nvSpPr>
          <p:cNvPr id="3" name="TextBox 2"/>
          <p:cNvSpPr txBox="1"/>
          <p:nvPr/>
        </p:nvSpPr>
        <p:spPr>
          <a:xfrm>
            <a:off x="1714480" y="2000240"/>
            <a:ext cx="6000792" cy="3693319"/>
          </a:xfrm>
          <a:prstGeom prst="rect">
            <a:avLst/>
          </a:prstGeom>
          <a:noFill/>
        </p:spPr>
        <p:txBody>
          <a:bodyPr wrap="square" rtlCol="0">
            <a:spAutoFit/>
          </a:bodyPr>
          <a:lstStyle/>
          <a:p>
            <a:pPr>
              <a:lnSpc>
                <a:spcPct val="150000"/>
              </a:lnSpc>
            </a:pPr>
            <a:r>
              <a:rPr lang="zh-CN" altLang="en-US" dirty="0" smtClean="0"/>
              <a:t>（一）加强指引，释明风险</a:t>
            </a:r>
            <a:endParaRPr lang="en-US" altLang="zh-CN" dirty="0" smtClean="0"/>
          </a:p>
          <a:p>
            <a:pPr>
              <a:lnSpc>
                <a:spcPct val="150000"/>
              </a:lnSpc>
              <a:buClr>
                <a:schemeClr val="tx2"/>
              </a:buClr>
              <a:buSzPct val="40000"/>
              <a:buFont typeface="Wingdings" pitchFamily="2" charset="2"/>
              <a:buChar char="n"/>
            </a:pPr>
            <a:r>
              <a:rPr lang="zh-CN" altLang="en-US" dirty="0" smtClean="0"/>
              <a:t>  向申请人释明提交全部已知利害关系人的义务，及不作为可能承担的不利后果</a:t>
            </a:r>
            <a:endParaRPr lang="en-US" altLang="zh-CN" dirty="0" smtClean="0"/>
          </a:p>
          <a:p>
            <a:pPr>
              <a:lnSpc>
                <a:spcPct val="150000"/>
              </a:lnSpc>
              <a:buClr>
                <a:schemeClr val="tx2"/>
              </a:buClr>
              <a:buSzPct val="40000"/>
              <a:buFont typeface="Wingdings" pitchFamily="2" charset="2"/>
              <a:buChar char="n"/>
            </a:pPr>
            <a:r>
              <a:rPr lang="zh-CN" altLang="en-US" dirty="0" smtClean="0"/>
              <a:t>  （宝供物流公司</a:t>
            </a:r>
            <a:r>
              <a:rPr lang="en-US" altLang="zh-CN" dirty="0" smtClean="0"/>
              <a:t>VS.</a:t>
            </a:r>
            <a:r>
              <a:rPr lang="zh-CN" altLang="en-US" dirty="0" smtClean="0"/>
              <a:t>南青公司案）</a:t>
            </a:r>
            <a:endParaRPr lang="en-US" altLang="zh-CN" dirty="0" smtClean="0"/>
          </a:p>
          <a:p>
            <a:pPr>
              <a:lnSpc>
                <a:spcPct val="150000"/>
              </a:lnSpc>
              <a:buClr>
                <a:schemeClr val="tx2"/>
              </a:buClr>
              <a:buSzPct val="40000"/>
              <a:buFont typeface="Wingdings" pitchFamily="2" charset="2"/>
              <a:buChar char="n"/>
            </a:pPr>
            <a:r>
              <a:rPr lang="zh-CN" altLang="en-US" dirty="0" smtClean="0"/>
              <a:t>  向异议人明确释明基金案件的功能和审查范围，明确告知有关责任人不能享受海事赔偿责任限制的抗辩，以及有关债权为非限制性债权的主张均应在实体纠纷中提出确认要求。</a:t>
            </a:r>
            <a:endParaRPr lang="en-US" altLang="zh-CN" dirty="0" smtClean="0"/>
          </a:p>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71604" y="1071546"/>
            <a:ext cx="5643602" cy="369332"/>
          </a:xfrm>
          <a:prstGeom prst="rect">
            <a:avLst/>
          </a:prstGeom>
          <a:noFill/>
        </p:spPr>
        <p:txBody>
          <a:bodyPr wrap="square" rtlCol="0">
            <a:spAutoFit/>
          </a:bodyPr>
          <a:lstStyle/>
          <a:p>
            <a:r>
              <a:rPr lang="zh-CN" altLang="en-US" dirty="0" smtClean="0"/>
              <a:t>（二）统一裁判尺度，提高效率</a:t>
            </a:r>
            <a:endParaRPr lang="zh-CN" altLang="en-US" dirty="0"/>
          </a:p>
        </p:txBody>
      </p:sp>
      <p:sp>
        <p:nvSpPr>
          <p:cNvPr id="4" name="TextBox 3"/>
          <p:cNvSpPr txBox="1"/>
          <p:nvPr/>
        </p:nvSpPr>
        <p:spPr>
          <a:xfrm>
            <a:off x="1500166" y="1643050"/>
            <a:ext cx="6357982" cy="4385816"/>
          </a:xfrm>
          <a:prstGeom prst="rect">
            <a:avLst/>
          </a:prstGeom>
          <a:noFill/>
        </p:spPr>
        <p:txBody>
          <a:bodyPr wrap="square" rtlCol="0">
            <a:spAutoFit/>
          </a:bodyPr>
          <a:lstStyle/>
          <a:p>
            <a:pPr>
              <a:lnSpc>
                <a:spcPct val="150000"/>
              </a:lnSpc>
              <a:buSzPct val="40000"/>
              <a:buFont typeface="Wingdings" pitchFamily="2" charset="2"/>
              <a:buChar char="n"/>
            </a:pPr>
            <a:r>
              <a:rPr lang="zh-CN" altLang="en-US" dirty="0" smtClean="0"/>
              <a:t>   建议管辖权异议与是否准许设立基金一并进行审查，避免独立审查减损非讼程序效率。</a:t>
            </a:r>
            <a:endParaRPr lang="en-US" altLang="zh-CN" dirty="0" smtClean="0"/>
          </a:p>
          <a:p>
            <a:pPr>
              <a:lnSpc>
                <a:spcPct val="150000"/>
              </a:lnSpc>
              <a:buSzPct val="40000"/>
              <a:buFont typeface="Wingdings" pitchFamily="2" charset="2"/>
              <a:buChar char="n"/>
            </a:pPr>
            <a:r>
              <a:rPr lang="zh-CN" altLang="en-US" dirty="0" smtClean="0"/>
              <a:t>   航次租船的承租人不承担船舶的营运风险，不能申请设立基金。</a:t>
            </a:r>
            <a:endParaRPr lang="en-US" altLang="zh-CN" dirty="0" smtClean="0"/>
          </a:p>
          <a:p>
            <a:pPr>
              <a:lnSpc>
                <a:spcPct val="150000"/>
              </a:lnSpc>
              <a:buSzPct val="40000"/>
              <a:buFont typeface="Wingdings" pitchFamily="2" charset="2"/>
              <a:buChar char="n"/>
            </a:pPr>
            <a:r>
              <a:rPr lang="zh-CN" altLang="en-US" dirty="0" smtClean="0"/>
              <a:t>   准许经许可航行于港澳航线的内河船舶的相关责任人可以申请设立基金，该观点与最高院</a:t>
            </a:r>
            <a:r>
              <a:rPr lang="en-US" altLang="zh-CN" dirty="0" smtClean="0"/>
              <a:t>2017</a:t>
            </a:r>
            <a:r>
              <a:rPr lang="zh-CN" altLang="en-US" dirty="0" smtClean="0"/>
              <a:t>年</a:t>
            </a:r>
            <a:r>
              <a:rPr lang="en-US" altLang="zh-CN" dirty="0" smtClean="0"/>
              <a:t>6</a:t>
            </a:r>
            <a:r>
              <a:rPr lang="zh-CN" altLang="en-US" dirty="0" smtClean="0"/>
              <a:t>月</a:t>
            </a:r>
            <a:r>
              <a:rPr lang="en-US" altLang="zh-CN" dirty="0" smtClean="0"/>
              <a:t>16</a:t>
            </a:r>
            <a:r>
              <a:rPr lang="zh-CN" altLang="en-US" dirty="0" smtClean="0"/>
              <a:t>日的讲话中关于海船的认定结论一致。</a:t>
            </a:r>
            <a:endParaRPr lang="en-US" altLang="zh-CN" dirty="0" smtClean="0"/>
          </a:p>
          <a:p>
            <a:pPr>
              <a:lnSpc>
                <a:spcPct val="150000"/>
              </a:lnSpc>
              <a:buSzPct val="40000"/>
              <a:buFont typeface="Wingdings" pitchFamily="2" charset="2"/>
              <a:buChar char="n"/>
            </a:pPr>
            <a:r>
              <a:rPr lang="zh-CN" altLang="en-US" dirty="0" smtClean="0"/>
              <a:t>   因关涉公益或他人利益，在异议人没有提出异议或者没有针对法定的审查范围提出异议时，法院依职权主动进行审查。</a:t>
            </a:r>
            <a:endParaRPr lang="en-US" altLang="zh-CN" dirty="0" smtClean="0"/>
          </a:p>
          <a:p>
            <a:endParaRPr lang="en-US" altLang="zh-CN" dirty="0" smtClean="0"/>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85918" y="1071546"/>
            <a:ext cx="4500594" cy="369332"/>
          </a:xfrm>
          <a:prstGeom prst="rect">
            <a:avLst/>
          </a:prstGeom>
          <a:noFill/>
        </p:spPr>
        <p:txBody>
          <a:bodyPr wrap="square" rtlCol="0">
            <a:spAutoFit/>
          </a:bodyPr>
          <a:lstStyle/>
          <a:p>
            <a:r>
              <a:rPr lang="zh-CN" altLang="en-US" dirty="0" smtClean="0"/>
              <a:t>（三）适时公开 平稳衔接</a:t>
            </a:r>
            <a:endParaRPr lang="zh-CN" altLang="en-US" dirty="0"/>
          </a:p>
        </p:txBody>
      </p:sp>
      <p:sp>
        <p:nvSpPr>
          <p:cNvPr id="3" name="TextBox 2"/>
          <p:cNvSpPr txBox="1"/>
          <p:nvPr/>
        </p:nvSpPr>
        <p:spPr>
          <a:xfrm>
            <a:off x="1785918" y="1928802"/>
            <a:ext cx="6143668" cy="3277820"/>
          </a:xfrm>
          <a:prstGeom prst="rect">
            <a:avLst/>
          </a:prstGeom>
          <a:noFill/>
        </p:spPr>
        <p:txBody>
          <a:bodyPr wrap="square" rtlCol="0">
            <a:spAutoFit/>
          </a:bodyPr>
          <a:lstStyle/>
          <a:p>
            <a:pPr>
              <a:lnSpc>
                <a:spcPct val="150000"/>
              </a:lnSpc>
              <a:buClr>
                <a:schemeClr val="tx2"/>
              </a:buClr>
              <a:buSzPct val="40000"/>
              <a:buFont typeface="Wingdings" pitchFamily="2" charset="2"/>
              <a:buChar char="n"/>
            </a:pPr>
            <a:r>
              <a:rPr lang="zh-CN" altLang="en-US" dirty="0" smtClean="0"/>
              <a:t>   适时公开基金是否已被设立及设立时间和设立方式的信息。</a:t>
            </a:r>
            <a:endParaRPr lang="en-US" altLang="zh-CN" dirty="0" smtClean="0"/>
          </a:p>
          <a:p>
            <a:pPr>
              <a:lnSpc>
                <a:spcPct val="150000"/>
              </a:lnSpc>
              <a:buClr>
                <a:schemeClr val="tx2"/>
              </a:buClr>
              <a:buSzPct val="40000"/>
              <a:buFont typeface="Wingdings" pitchFamily="2" charset="2"/>
              <a:buChar char="n"/>
            </a:pPr>
            <a:r>
              <a:rPr lang="zh-CN" altLang="en-US" dirty="0" smtClean="0"/>
              <a:t>   与扣押船舶程序的衔接。</a:t>
            </a:r>
            <a:endParaRPr lang="en-US" altLang="zh-CN" dirty="0" smtClean="0"/>
          </a:p>
          <a:p>
            <a:pPr>
              <a:lnSpc>
                <a:spcPct val="150000"/>
              </a:lnSpc>
              <a:buClr>
                <a:schemeClr val="tx2"/>
              </a:buClr>
              <a:buSzPct val="40000"/>
              <a:buFont typeface="Wingdings" pitchFamily="2" charset="2"/>
              <a:buChar char="n"/>
            </a:pPr>
            <a:r>
              <a:rPr lang="zh-CN" altLang="en-US" dirty="0" smtClean="0"/>
              <a:t>     基金设立后法院应当在有关实体纠纷案件项下审查解扣 申请，并应征询扣押船舶申请人的意见。</a:t>
            </a:r>
            <a:endParaRPr lang="en-US" altLang="zh-CN" dirty="0" smtClean="0"/>
          </a:p>
          <a:p>
            <a:pPr>
              <a:lnSpc>
                <a:spcPct val="150000"/>
              </a:lnSpc>
              <a:buClr>
                <a:schemeClr val="tx2"/>
              </a:buClr>
              <a:buSzPct val="40000"/>
              <a:buFont typeface="Wingdings" pitchFamily="2" charset="2"/>
              <a:buChar char="n"/>
            </a:pPr>
            <a:r>
              <a:rPr lang="zh-CN" altLang="en-US" dirty="0" smtClean="0"/>
              <a:t>     准许责任人将为解除船舶扣押提供的担保金在基金数额范围内转为设立基金的现金。</a:t>
            </a:r>
            <a:endParaRPr lang="en-US" altLang="zh-CN" dirty="0" smtClean="0"/>
          </a:p>
          <a:p>
            <a:pPr>
              <a:lnSpc>
                <a:spcPct val="150000"/>
              </a:lnSpc>
              <a:buClr>
                <a:schemeClr val="tx2"/>
              </a:buClr>
              <a:buSzPct val="40000"/>
              <a:buFont typeface="Wingdings" pitchFamily="2" charset="2"/>
              <a:buChar char="n"/>
            </a:pPr>
            <a:r>
              <a:rPr lang="zh-CN" altLang="en-US" dirty="0" smtClean="0"/>
              <a:t>   与基金分配程序的衔接。</a:t>
            </a:r>
            <a:endParaRPr lang="en-US" altLang="zh-CN" dirty="0" smtClean="0"/>
          </a:p>
          <a:p>
            <a:pPr>
              <a:buFont typeface="Wingdings" pitchFamily="2" charset="2"/>
              <a:buChar char="n"/>
            </a:pP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副标题 2"/>
          <p:cNvSpPr>
            <a:spLocks noGrp="1" noChangeArrowheads="1"/>
          </p:cNvSpPr>
          <p:nvPr>
            <p:ph type="subTitle" idx="1"/>
          </p:nvPr>
        </p:nvSpPr>
        <p:spPr>
          <a:xfrm>
            <a:off x="685800" y="3611563"/>
            <a:ext cx="7772400" cy="1200150"/>
          </a:xfrm>
        </p:spPr>
        <p:txBody>
          <a:bodyPr/>
          <a:lstStyle/>
          <a:p>
            <a:pPr marR="0" eaLnBrk="1" hangingPunct="1">
              <a:lnSpc>
                <a:spcPct val="80000"/>
              </a:lnSpc>
            </a:pPr>
            <a:endParaRPr lang="en-US" altLang="zh-CN" sz="2300" dirty="0" smtClean="0"/>
          </a:p>
          <a:p>
            <a:pPr marR="0" eaLnBrk="1" hangingPunct="1">
              <a:lnSpc>
                <a:spcPct val="80000"/>
              </a:lnSpc>
            </a:pPr>
            <a:endParaRPr lang="en-US" altLang="zh-CN" sz="2300" dirty="0" smtClean="0"/>
          </a:p>
        </p:txBody>
      </p:sp>
      <p:sp>
        <p:nvSpPr>
          <p:cNvPr id="7" name="矩形 6"/>
          <p:cNvSpPr/>
          <p:nvPr/>
        </p:nvSpPr>
        <p:spPr>
          <a:xfrm>
            <a:off x="3571868" y="2143116"/>
            <a:ext cx="1576072" cy="923330"/>
          </a:xfrm>
          <a:prstGeom prst="rect">
            <a:avLst/>
          </a:prstGeom>
          <a:noFill/>
        </p:spPr>
        <p:txBody>
          <a:bodyPr wrap="none" lIns="91440" tIns="45720" rIns="91440" bIns="45720">
            <a:spAutoFit/>
          </a:bodyPr>
          <a:lstStyle/>
          <a:p>
            <a:pPr algn="ctr"/>
            <a:r>
              <a:rPr lang="zh-CN" altLang="en-US" sz="5400" b="1" cap="none" spc="0" dirty="0" smtClean="0">
                <a:ln w="10541" cmpd="sng">
                  <a:solidFill>
                    <a:schemeClr val="accent1">
                      <a:shade val="88000"/>
                      <a:satMod val="110000"/>
                    </a:schemeClr>
                  </a:solidFill>
                  <a:prstDash val="solid"/>
                </a:ln>
                <a:solidFill>
                  <a:srgbClr val="C00000"/>
                </a:solidFill>
                <a:effectLst/>
                <a:latin typeface="Arial" pitchFamily="34" charset="0"/>
                <a:ea typeface="宋体" pitchFamily="2" charset="-122"/>
              </a:rPr>
              <a:t>谢谢</a:t>
            </a:r>
            <a:endParaRPr lang="zh-CN" altLang="en-US" sz="5400" b="1" cap="none" spc="0" dirty="0">
              <a:ln w="10541" cmpd="sng">
                <a:solidFill>
                  <a:schemeClr val="accent1">
                    <a:shade val="88000"/>
                    <a:satMod val="110000"/>
                  </a:schemeClr>
                </a:solidFill>
                <a:prstDash val="solid"/>
              </a:ln>
              <a:solidFill>
                <a:srgbClr val="C00000"/>
              </a:solidFill>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dk1"/>
        </a:lnRef>
        <a:fillRef idx="1">
          <a:schemeClr val="lt1"/>
        </a:fillRef>
        <a:effectRef idx="0">
          <a:schemeClr val="dk1"/>
        </a:effectRef>
        <a:fontRef idx="minor">
          <a:schemeClr val="dk1"/>
        </a:fontRef>
      </a:style>
    </a:sp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570</TotalTime>
  <Words>511</Words>
  <PresentationFormat>全屏显示(4:3)</PresentationFormat>
  <Paragraphs>48</Paragraphs>
  <Slides>9</Slides>
  <Notes>7</Notes>
  <HiddenSlides>0</HiddenSlides>
  <MMClips>0</MMClips>
  <ScaleCrop>false</ScaleCrop>
  <HeadingPairs>
    <vt:vector size="4" baseType="variant">
      <vt:variant>
        <vt:lpstr>主题</vt:lpstr>
      </vt:variant>
      <vt:variant>
        <vt:i4>1</vt:i4>
      </vt:variant>
      <vt:variant>
        <vt:lpstr>幻灯片标题</vt:lpstr>
      </vt:variant>
      <vt:variant>
        <vt:i4>9</vt:i4>
      </vt:variant>
    </vt:vector>
  </HeadingPairs>
  <TitlesOfParts>
    <vt:vector size="10" baseType="lpstr">
      <vt:lpstr>Office 主题</vt:lpstr>
      <vt:lpstr>幻灯片 1</vt:lpstr>
      <vt:lpstr>幻灯片 2</vt:lpstr>
      <vt:lpstr>幻灯片 3</vt:lpstr>
      <vt:lpstr>幻灯片 4</vt:lpstr>
      <vt:lpstr>幻灯片 5</vt:lpstr>
      <vt:lpstr>幻灯片 6</vt:lpstr>
      <vt:lpstr>幻灯片 7</vt:lpstr>
      <vt:lpstr>幻灯片 8</vt:lpstr>
      <vt:lpstr>幻灯片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dc:creator>
  <cp:lastModifiedBy>宋瑞秋</cp:lastModifiedBy>
  <cp:revision>75</cp:revision>
  <dcterms:created xsi:type="dcterms:W3CDTF">2018-11-01T06:03:53Z</dcterms:created>
  <dcterms:modified xsi:type="dcterms:W3CDTF">2018-11-02T12:03:51Z</dcterms:modified>
</cp:coreProperties>
</file>