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 id="2147483679" r:id="rId2"/>
  </p:sldMasterIdLst>
  <p:notesMasterIdLst>
    <p:notesMasterId r:id="rId27"/>
  </p:notesMasterIdLst>
  <p:sldIdLst>
    <p:sldId id="280" r:id="rId3"/>
    <p:sldId id="293" r:id="rId4"/>
    <p:sldId id="282" r:id="rId5"/>
    <p:sldId id="262" r:id="rId6"/>
    <p:sldId id="296" r:id="rId7"/>
    <p:sldId id="260" r:id="rId8"/>
    <p:sldId id="261" r:id="rId9"/>
    <p:sldId id="305" r:id="rId10"/>
    <p:sldId id="275" r:id="rId11"/>
    <p:sldId id="266" r:id="rId12"/>
    <p:sldId id="284" r:id="rId13"/>
    <p:sldId id="298" r:id="rId14"/>
    <p:sldId id="297" r:id="rId15"/>
    <p:sldId id="285" r:id="rId16"/>
    <p:sldId id="264" r:id="rId17"/>
    <p:sldId id="300" r:id="rId18"/>
    <p:sldId id="301" r:id="rId19"/>
    <p:sldId id="302" r:id="rId20"/>
    <p:sldId id="286" r:id="rId21"/>
    <p:sldId id="309" r:id="rId22"/>
    <p:sldId id="308" r:id="rId23"/>
    <p:sldId id="306" r:id="rId24"/>
    <p:sldId id="310" r:id="rId25"/>
    <p:sldId id="292" r:id="rId26"/>
  </p:sldIdLst>
  <p:sldSz cx="12192000" cy="6858000"/>
  <p:notesSz cx="6858000" cy="9144000"/>
  <p:defaultTex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8381"/>
    <a:srgbClr val="E73A1C"/>
    <a:srgbClr val="F2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9" autoAdjust="0"/>
    <p:restoredTop sz="93631"/>
  </p:normalViewPr>
  <p:slideViewPr>
    <p:cSldViewPr snapToGrid="0" snapToObjects="1">
      <p:cViewPr>
        <p:scale>
          <a:sx n="50" d="100"/>
          <a:sy n="50" d="100"/>
        </p:scale>
        <p:origin x="524"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E:\&#21150;&#20844;&#30005;&#33041;&#22791;&#20221;\20.PPT&#21046;&#20316;\4.%20&#28023;&#21830;&#27861;&#20250;&#35758;&#35762;&#24231;PPT\&#26032;&#24314;%20Microsoft%20Excel%20&#24037;&#20316;&#349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21150;&#20844;&#30005;&#33041;&#22791;&#20221;\20.PPT&#21046;&#20316;\4.%20&#28023;&#21830;&#27861;&#20250;&#35758;&#35762;&#24231;PPT\&#26032;&#24314;%20Microsoft%20Excel%20&#24037;&#20316;&#349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21150;&#20844;&#30005;&#33041;&#22791;&#20221;\20.PPT&#21046;&#20316;\4.%20&#28023;&#21830;&#27861;&#20250;&#35758;&#35762;&#24231;PPT\&#26032;&#24314;%20Microsoft%20Excel%20&#24037;&#20316;&#34920;.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2"/>
                </a:solidFill>
                <a:latin typeface="华文楷体" panose="02010600040101010101" pitchFamily="2" charset="-122"/>
                <a:ea typeface="华文楷体" panose="02010600040101010101" pitchFamily="2" charset="-122"/>
                <a:cs typeface="+mn-cs"/>
              </a:defRPr>
            </a:pPr>
            <a:r>
              <a:rPr lang="zh-CN" sz="2000" dirty="0"/>
              <a:t>通过“无讼网”查询的</a:t>
            </a:r>
            <a:r>
              <a:rPr lang="en-US" sz="2000" dirty="0"/>
              <a:t>101</a:t>
            </a:r>
            <a:r>
              <a:rPr lang="zh-CN" sz="2000" dirty="0"/>
              <a:t>件案由为</a:t>
            </a:r>
            <a:r>
              <a:rPr lang="en-US" sz="2000" dirty="0"/>
              <a:t>“</a:t>
            </a:r>
            <a:r>
              <a:rPr lang="zh-CN" sz="2000" dirty="0"/>
              <a:t>承认与执行外国仲裁</a:t>
            </a:r>
            <a:endParaRPr lang="en-US" altLang="zh-CN" sz="2000" dirty="0"/>
          </a:p>
          <a:p>
            <a:pPr>
              <a:defRPr sz="2000"/>
            </a:pPr>
            <a:r>
              <a:rPr lang="zh-CN" sz="2000" dirty="0"/>
              <a:t>裁决</a:t>
            </a:r>
            <a:r>
              <a:rPr lang="en-US" sz="2000" dirty="0"/>
              <a:t>”</a:t>
            </a:r>
            <a:r>
              <a:rPr lang="zh-CN" sz="2000" dirty="0"/>
              <a:t>案件承认和执行结果图</a:t>
            </a:r>
          </a:p>
        </c:rich>
      </c:tx>
      <c:layout>
        <c:manualLayout>
          <c:xMode val="edge"/>
          <c:yMode val="edge"/>
          <c:x val="0.10081723625557205"/>
          <c:y val="0"/>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2"/>
              </a:solidFill>
              <a:latin typeface="华文楷体" panose="02010600040101010101" pitchFamily="2" charset="-122"/>
              <a:ea typeface="华文楷体" panose="02010600040101010101" pitchFamily="2" charset="-122"/>
              <a:cs typeface="+mn-cs"/>
            </a:defRPr>
          </a:pPr>
          <a:endParaRPr lang="zh-CN"/>
        </a:p>
      </c:txPr>
    </c:title>
    <c:autoTitleDeleted val="0"/>
    <c:plotArea>
      <c:layout>
        <c:manualLayout>
          <c:layoutTarget val="inner"/>
          <c:xMode val="edge"/>
          <c:yMode val="edge"/>
          <c:x val="1.0320513632459361E-3"/>
          <c:y val="0.27022283932303404"/>
          <c:w val="0.84622784814819274"/>
          <c:h val="0.64961429906978818"/>
        </c:manualLayout>
      </c:layout>
      <c:ofPieChart>
        <c:ofPieType val="bar"/>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891A-4E05-90C3-7148C3F595DF}"/>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891A-4E05-90C3-7148C3F595DF}"/>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891A-4E05-90C3-7148C3F595DF}"/>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891A-4E05-90C3-7148C3F595DF}"/>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891A-4E05-90C3-7148C3F595DF}"/>
              </c:ext>
            </c:extLst>
          </c:dPt>
          <c:dLbls>
            <c:dLbl>
              <c:idx val="0"/>
              <c:layout>
                <c:manualLayout>
                  <c:x val="0.10624668016052227"/>
                  <c:y val="-0.12411747875784825"/>
                </c:manualLayout>
              </c:layout>
              <c:tx>
                <c:rich>
                  <a:bodyPr/>
                  <a:lstStyle/>
                  <a:p>
                    <a:fld id="{B183C0C6-411B-49CD-B7E6-E6B46E80ABE1}" type="CATEGORYNAME">
                      <a:rPr lang="zh-CN" altLang="en-US" smtClean="0"/>
                      <a:pPr/>
                      <a:t>[类别名称]</a:t>
                    </a:fld>
                    <a:r>
                      <a:rPr lang="en-US" altLang="zh-CN" dirty="0"/>
                      <a:t>66</a:t>
                    </a:r>
                    <a:r>
                      <a:rPr lang="zh-CN" altLang="en-US" dirty="0"/>
                      <a:t>件</a:t>
                    </a:r>
                    <a:r>
                      <a:rPr lang="zh-CN" altLang="en-US" baseline="0" dirty="0"/>
                      <a:t>
</a:t>
                    </a:r>
                    <a:fld id="{A1300832-6336-452F-AE6E-194EEAB8C8D8}" type="PERCENTAGE">
                      <a:rPr lang="en-US" altLang="zh-CN" baseline="0"/>
                      <a:pPr/>
                      <a:t>[百分比]</a:t>
                    </a:fld>
                    <a:endParaRPr lang="zh-CN" alt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18539375928677562"/>
                      <c:h val="0.22929660728246157"/>
                    </c:manualLayout>
                  </c15:layout>
                  <c15:dlblFieldTable/>
                  <c15:showDataLabelsRange val="0"/>
                </c:ext>
                <c:ext xmlns:c16="http://schemas.microsoft.com/office/drawing/2014/chart" uri="{C3380CC4-5D6E-409C-BE32-E72D297353CC}">
                  <c16:uniqueId val="{00000001-891A-4E05-90C3-7148C3F595DF}"/>
                </c:ext>
              </c:extLst>
            </c:dLbl>
            <c:dLbl>
              <c:idx val="1"/>
              <c:layout>
                <c:manualLayout>
                  <c:x val="-4.7046378862804057E-2"/>
                  <c:y val="7.7562692393172816E-2"/>
                </c:manualLayout>
              </c:layout>
              <c:tx>
                <c:rich>
                  <a:bodyPr/>
                  <a:lstStyle/>
                  <a:p>
                    <a:r>
                      <a:rPr lang="zh-CN" altLang="en-US" baseline="0" dirty="0"/>
                      <a:t>不予承认执行</a:t>
                    </a:r>
                    <a:r>
                      <a:rPr lang="en-US" altLang="zh-CN" baseline="0" dirty="0"/>
                      <a:t>8</a:t>
                    </a:r>
                    <a:r>
                      <a:rPr lang="zh-CN" altLang="en-US" baseline="0" dirty="0"/>
                      <a:t>件，</a:t>
                    </a:r>
                    <a:fld id="{38A18025-976D-4A27-9658-FB312A4260B8}" type="PERCENTAGE">
                      <a:rPr lang="en-US" altLang="zh-CN" baseline="0" smtClean="0"/>
                      <a:pPr/>
                      <a:t>[百分比]</a:t>
                    </a:fld>
                    <a:endParaRPr lang="zh-CN" alt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16010401188707279"/>
                      <c:h val="0.15710765432213636"/>
                    </c:manualLayout>
                  </c15:layout>
                  <c15:dlblFieldTable/>
                  <c15:showDataLabelsRange val="0"/>
                </c:ext>
                <c:ext xmlns:c16="http://schemas.microsoft.com/office/drawing/2014/chart" uri="{C3380CC4-5D6E-409C-BE32-E72D297353CC}">
                  <c16:uniqueId val="{00000003-891A-4E05-90C3-7148C3F595DF}"/>
                </c:ext>
              </c:extLst>
            </c:dLbl>
            <c:dLbl>
              <c:idx val="2"/>
              <c:layout>
                <c:manualLayout>
                  <c:x val="-4.6062407132243792E-2"/>
                  <c:y val="-4.5655215785919988E-2"/>
                </c:manualLayout>
              </c:layout>
              <c:tx>
                <c:rich>
                  <a:bodyPr/>
                  <a:lstStyle/>
                  <a:p>
                    <a:fld id="{BDB6C242-679E-4087-A0E2-A232F765709A}" type="CATEGORYNAME">
                      <a:rPr lang="zh-CN" altLang="en-US"/>
                      <a:pPr/>
                      <a:t>[类别名称]</a:t>
                    </a:fld>
                    <a:r>
                      <a:rPr lang="zh-CN" altLang="en-US" baseline="0" dirty="0"/>
                      <a:t>
</a:t>
                    </a:r>
                    <a:r>
                      <a:rPr lang="en-US" altLang="zh-CN" baseline="0" dirty="0"/>
                      <a:t>1</a:t>
                    </a:r>
                    <a:r>
                      <a:rPr lang="zh-CN" altLang="en-US" baseline="0" dirty="0"/>
                      <a:t>件，</a:t>
                    </a:r>
                    <a:fld id="{9C13A08A-3653-4E6D-8889-AB64AF25F684}" type="PERCENTAGE">
                      <a:rPr lang="en-US" altLang="zh-CN" baseline="0" smtClean="0"/>
                      <a:pPr/>
                      <a:t>[百分比]</a:t>
                    </a:fld>
                    <a:endParaRPr lang="zh-CN" alt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91A-4E05-90C3-7148C3F595DF}"/>
                </c:ext>
              </c:extLst>
            </c:dLbl>
            <c:dLbl>
              <c:idx val="3"/>
              <c:layout>
                <c:manualLayout>
                  <c:x val="-0.16390351345751092"/>
                  <c:y val="1.074240371433411E-2"/>
                </c:manualLayout>
              </c:layout>
              <c:tx>
                <c:rich>
                  <a:bodyPr/>
                  <a:lstStyle/>
                  <a:p>
                    <a:fld id="{081C4AB4-EAB9-446C-BB20-F9BE2A6DDFAD}" type="CATEGORYNAME">
                      <a:rPr lang="zh-CN" altLang="en-US"/>
                      <a:pPr/>
                      <a:t>[类别名称]</a:t>
                    </a:fld>
                    <a:r>
                      <a:rPr lang="zh-CN" altLang="en-US" baseline="0"/>
                      <a:t>
</a:t>
                    </a:r>
                    <a:r>
                      <a:rPr lang="en-US" altLang="zh-CN" baseline="0"/>
                      <a:t>26</a:t>
                    </a:r>
                    <a:r>
                      <a:rPr lang="zh-CN" altLang="en-US" baseline="0"/>
                      <a:t>件，</a:t>
                    </a:r>
                    <a:fld id="{EE8467C9-D69F-4768-9B25-34B129469E0A}" type="PERCENTAGE">
                      <a:rPr lang="en-US" altLang="zh-CN" baseline="0" smtClean="0"/>
                      <a:pPr/>
                      <a:t>[百分比]</a:t>
                    </a:fld>
                    <a:endParaRPr lang="zh-CN" altLang="en-US"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91A-4E05-90C3-7148C3F595DF}"/>
                </c:ext>
              </c:extLst>
            </c:dLbl>
            <c:dLbl>
              <c:idx val="4"/>
              <c:layout>
                <c:manualLayout>
                  <c:x val="-0.16739446870451244"/>
                  <c:y val="2.3799623490398877E-2"/>
                </c:manualLayout>
              </c:layout>
              <c:tx>
                <c:rich>
                  <a:bodyPr rot="0" spcFirstLastPara="1" vertOverflow="ellipsis" vert="horz" wrap="square" anchor="ctr" anchorCtr="1"/>
                  <a:lstStyle/>
                  <a:p>
                    <a:pPr>
                      <a:defRPr sz="1600" b="1" i="0" u="none" strike="noStrike" kern="1200" baseline="0">
                        <a:solidFill>
                          <a:schemeClr val="bg1"/>
                        </a:solidFill>
                        <a:latin typeface="华文楷体" panose="02010600040101010101" pitchFamily="2" charset="-122"/>
                        <a:ea typeface="华文楷体" panose="02010600040101010101" pitchFamily="2" charset="-122"/>
                        <a:cs typeface="+mn-cs"/>
                      </a:defRPr>
                    </a:pPr>
                    <a:fld id="{B76BC987-23C1-475B-AFFC-A803EDD55762}" type="CATEGORYNAME">
                      <a:rPr lang="zh-CN" altLang="en-US" smtClean="0">
                        <a:solidFill>
                          <a:schemeClr val="bg1"/>
                        </a:solidFill>
                      </a:rPr>
                      <a:pPr>
                        <a:defRPr sz="1600" b="1">
                          <a:solidFill>
                            <a:schemeClr val="bg1"/>
                          </a:solidFill>
                        </a:defRPr>
                      </a:pPr>
                      <a:t>[类别名称]</a:t>
                    </a:fld>
                    <a:r>
                      <a:rPr lang="en-US" altLang="zh-CN" baseline="0" dirty="0">
                        <a:solidFill>
                          <a:schemeClr val="bg1"/>
                        </a:solidFill>
                      </a:rPr>
                      <a:t>27</a:t>
                    </a:r>
                    <a:r>
                      <a:rPr lang="zh-CN" altLang="en-US" baseline="0" dirty="0">
                        <a:solidFill>
                          <a:schemeClr val="bg1"/>
                        </a:solidFill>
                      </a:rPr>
                      <a:t>件</a:t>
                    </a:r>
                  </a:p>
                  <a:p>
                    <a:pPr>
                      <a:defRPr sz="1600" b="1">
                        <a:solidFill>
                          <a:schemeClr val="bg1"/>
                        </a:solidFill>
                      </a:defRPr>
                    </a:pPr>
                    <a:fld id="{32DA96E3-41E1-42C9-9FBA-1B473BC958BD}" type="PERCENTAGE">
                      <a:rPr lang="en-US" altLang="zh-CN" baseline="0" smtClean="0">
                        <a:solidFill>
                          <a:schemeClr val="bg1"/>
                        </a:solidFill>
                      </a:rPr>
                      <a:pPr>
                        <a:defRPr sz="1600" b="1">
                          <a:solidFill>
                            <a:schemeClr val="bg1"/>
                          </a:solidFill>
                        </a:defRPr>
                      </a:pPr>
                      <a:t>[百分比]</a:t>
                    </a:fld>
                    <a:endParaRPr lang="zh-CN" altLang="en-US"/>
                  </a:p>
                </c:rich>
              </c:tx>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华文楷体" panose="02010600040101010101" pitchFamily="2" charset="-122"/>
                      <a:ea typeface="华文楷体" panose="02010600040101010101" pitchFamily="2" charset="-122"/>
                      <a:cs typeface="+mn-cs"/>
                    </a:defRPr>
                  </a:pPr>
                  <a:endParaRPr lang="zh-CN"/>
                </a:p>
              </c:txPr>
              <c:dLblPos val="bestFit"/>
              <c:showLegendKey val="0"/>
              <c:showVal val="0"/>
              <c:showCatName val="1"/>
              <c:showSerName val="0"/>
              <c:showPercent val="1"/>
              <c:showBubbleSize val="0"/>
              <c:extLst>
                <c:ext xmlns:c15="http://schemas.microsoft.com/office/drawing/2012/chart" uri="{CE6537A1-D6FC-4f65-9D91-7224C49458BB}">
                  <c15:layout>
                    <c:manualLayout>
                      <c:w val="0.1401018922852984"/>
                      <c:h val="0.23346393388111381"/>
                    </c:manualLayout>
                  </c15:layout>
                  <c15:dlblFieldTable/>
                  <c15:showDataLabelsRange val="0"/>
                </c:ext>
                <c:ext xmlns:c16="http://schemas.microsoft.com/office/drawing/2014/chart" uri="{C3380CC4-5D6E-409C-BE32-E72D297353CC}">
                  <c16:uniqueId val="{00000009-891A-4E05-90C3-7148C3F595DF}"/>
                </c:ext>
              </c:extLst>
            </c:dLbl>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华文楷体" panose="02010600040101010101" pitchFamily="2" charset="-122"/>
                    <a:ea typeface="华文楷体" panose="02010600040101010101" pitchFamily="2" charset="-122"/>
                    <a:cs typeface="+mn-cs"/>
                  </a:defRPr>
                </a:pPr>
                <a:endParaRPr lang="zh-CN"/>
              </a:p>
            </c:txPr>
            <c:dLblPos val="bestFit"/>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Sheet1!$E$4:$H$4</c:f>
              <c:strCache>
                <c:ptCount val="4"/>
                <c:pt idx="0">
                  <c:v>承认与执行</c:v>
                </c:pt>
                <c:pt idx="1">
                  <c:v>不予承认与执行</c:v>
                </c:pt>
                <c:pt idx="2">
                  <c:v>部分承认与执行</c:v>
                </c:pt>
                <c:pt idx="3">
                  <c:v>非承认与执行</c:v>
                </c:pt>
              </c:strCache>
            </c:strRef>
          </c:cat>
          <c:val>
            <c:numRef>
              <c:f>Sheet1!$E$5:$H$5</c:f>
              <c:numCache>
                <c:formatCode>General</c:formatCode>
                <c:ptCount val="4"/>
                <c:pt idx="0">
                  <c:v>66</c:v>
                </c:pt>
                <c:pt idx="1">
                  <c:v>8</c:v>
                </c:pt>
                <c:pt idx="2">
                  <c:v>1</c:v>
                </c:pt>
                <c:pt idx="3">
                  <c:v>26</c:v>
                </c:pt>
              </c:numCache>
            </c:numRef>
          </c:val>
          <c:extLst>
            <c:ext xmlns:c16="http://schemas.microsoft.com/office/drawing/2014/chart" uri="{C3380CC4-5D6E-409C-BE32-E72D297353CC}">
              <c16:uniqueId val="{0000000A-891A-4E05-90C3-7148C3F595DF}"/>
            </c:ext>
          </c:extLst>
        </c:ser>
        <c:dLbls>
          <c:dLblPos val="bestFit"/>
          <c:showLegendKey val="0"/>
          <c:showVal val="0"/>
          <c:showCatName val="1"/>
          <c:showSerName val="0"/>
          <c:showPercent val="1"/>
          <c:showBubbleSize val="0"/>
          <c:showLeaderLines val="1"/>
        </c:dLbls>
        <c:gapWidth val="100"/>
        <c:secondPieSize val="100"/>
        <c:serLines>
          <c:spPr>
            <a:ln w="9525">
              <a:solidFill>
                <a:schemeClr val="tx2">
                  <a:lumMod val="60000"/>
                  <a:lumOff val="40000"/>
                </a:schemeClr>
              </a:solidFill>
              <a:prstDash val="dash"/>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华文楷体" panose="02010600040101010101" pitchFamily="2" charset="-122"/>
          <a:ea typeface="华文楷体" panose="02010600040101010101" pitchFamily="2"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accent1">
                    <a:lumMod val="75000"/>
                  </a:schemeClr>
                </a:solidFill>
                <a:latin typeface="华文楷体" panose="02010600040101010101" pitchFamily="2" charset="-122"/>
                <a:ea typeface="华文楷体" panose="02010600040101010101" pitchFamily="2" charset="-122"/>
                <a:cs typeface="+mn-cs"/>
              </a:defRPr>
            </a:pPr>
            <a:r>
              <a:rPr lang="zh-CN" sz="2000">
                <a:solidFill>
                  <a:schemeClr val="accent1">
                    <a:lumMod val="75000"/>
                  </a:schemeClr>
                </a:solidFill>
              </a:rPr>
              <a:t>不予承认与执行涉外仲裁裁决案件</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accent1">
                  <a:lumMod val="75000"/>
                </a:schemeClr>
              </a:solidFill>
              <a:latin typeface="华文楷体" panose="02010600040101010101" pitchFamily="2" charset="-122"/>
              <a:ea typeface="华文楷体" panose="02010600040101010101" pitchFamily="2" charset="-122"/>
              <a:cs typeface="+mn-cs"/>
            </a:defRPr>
          </a:pPr>
          <a:endParaRPr lang="zh-CN"/>
        </a:p>
      </c:txPr>
    </c:title>
    <c:autoTitleDeleted val="0"/>
    <c:plotArea>
      <c:layout>
        <c:manualLayout>
          <c:layoutTarget val="inner"/>
          <c:xMode val="edge"/>
          <c:yMode val="edge"/>
          <c:x val="6.2790714722620489E-2"/>
          <c:y val="0.16250523307126272"/>
          <c:w val="0.4651251399766525"/>
          <c:h val="0.6888448264950564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627-480F-B4EE-A087319AB8AF}"/>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9627-480F-B4EE-A087319AB8AF}"/>
              </c:ext>
            </c:extLst>
          </c:dPt>
          <c:dLbls>
            <c:dLbl>
              <c:idx val="0"/>
              <c:layout>
                <c:manualLayout>
                  <c:x val="-0.1982671744372585"/>
                  <c:y val="-3.9148100418931027E-2"/>
                </c:manualLayout>
              </c:layout>
              <c:tx>
                <c:rich>
                  <a:bodyPr/>
                  <a:lstStyle/>
                  <a:p>
                    <a:r>
                      <a:rPr lang="en-US" altLang="zh-CN" dirty="0"/>
                      <a:t>34</a:t>
                    </a:r>
                    <a:r>
                      <a:rPr lang="zh-CN" altLang="en-US" dirty="0"/>
                      <a:t>件</a:t>
                    </a:r>
                    <a:r>
                      <a:rPr lang="en-US" altLang="zh-CN" dirty="0"/>
                      <a:t>/</a:t>
                    </a:r>
                    <a:fld id="{56A39CF9-E011-7B47-84F2-0523503F5314}" type="PERCENTAGE">
                      <a:rPr lang="en-US" altLang="zh-CN" smtClean="0"/>
                      <a:pPr/>
                      <a:t>[百分比]</a:t>
                    </a:fld>
                    <a:endParaRPr lang="en-US" altLang="zh-CN" dirty="0"/>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627-480F-B4EE-A087319AB8AF}"/>
                </c:ext>
              </c:extLst>
            </c:dLbl>
            <c:dLbl>
              <c:idx val="1"/>
              <c:layout>
                <c:manualLayout>
                  <c:x val="0.10023056418023175"/>
                  <c:y val="8.5482361695814503E-3"/>
                </c:manualLayout>
              </c:layout>
              <c:tx>
                <c:rich>
                  <a:bodyPr/>
                  <a:lstStyle/>
                  <a:p>
                    <a:r>
                      <a:rPr lang="en-US" altLang="zh-CN" dirty="0"/>
                      <a:t>30</a:t>
                    </a:r>
                    <a:r>
                      <a:rPr lang="zh-CN" altLang="en-US" dirty="0"/>
                      <a:t>件</a:t>
                    </a:r>
                    <a:r>
                      <a:rPr lang="en-US" altLang="zh-CN" dirty="0"/>
                      <a:t>/</a:t>
                    </a:r>
                    <a:fld id="{6B130227-13CF-8243-B20F-B88BF298849D}" type="PERCENTAGE">
                      <a:rPr lang="en-US" altLang="zh-CN" smtClean="0"/>
                      <a:pPr/>
                      <a:t>[百分比]</a:t>
                    </a:fld>
                    <a:endParaRPr lang="en-US" altLang="zh-CN" dirty="0"/>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627-480F-B4EE-A087319AB8AF}"/>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华文楷体" panose="02010600040101010101" pitchFamily="2" charset="-122"/>
                    <a:ea typeface="华文楷体" panose="02010600040101010101" pitchFamily="2" charset="-122"/>
                    <a:cs typeface="+mn-cs"/>
                  </a:defRPr>
                </a:pPr>
                <a:endParaRPr lang="zh-CN"/>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Sheet2!$G$2:$H$2</c:f>
              <c:strCache>
                <c:ptCount val="2"/>
                <c:pt idx="0">
                  <c:v>因仲裁协议或仲裁条款无效、仲裁庭超出仲裁协议仲裁等原因不予执行</c:v>
                </c:pt>
                <c:pt idx="1">
                  <c:v>因超出申请执行期限、仲裁通知等文件未送达当事人、仲裁庭组成违反仲裁规则等其他原因不予执行</c:v>
                </c:pt>
              </c:strCache>
            </c:strRef>
          </c:cat>
          <c:val>
            <c:numRef>
              <c:f>Sheet2!$G$3:$H$3</c:f>
              <c:numCache>
                <c:formatCode>General</c:formatCode>
                <c:ptCount val="2"/>
                <c:pt idx="0">
                  <c:v>34</c:v>
                </c:pt>
                <c:pt idx="1">
                  <c:v>30</c:v>
                </c:pt>
              </c:numCache>
            </c:numRef>
          </c:val>
          <c:extLst>
            <c:ext xmlns:c16="http://schemas.microsoft.com/office/drawing/2014/chart" uri="{C3380CC4-5D6E-409C-BE32-E72D297353CC}">
              <c16:uniqueId val="{00000004-9627-480F-B4EE-A087319AB8AF}"/>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1" i="0" u="none" strike="noStrike" kern="1200" baseline="0">
              <a:solidFill>
                <a:schemeClr val="accent1">
                  <a:lumMod val="75000"/>
                </a:schemeClr>
              </a:solidFill>
              <a:latin typeface="华文楷体" panose="02010600040101010101" pitchFamily="2" charset="-122"/>
              <a:ea typeface="华文楷体" panose="02010600040101010101" pitchFamily="2"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华文楷体" panose="02010600040101010101" pitchFamily="2" charset="-122"/>
          <a:ea typeface="华文楷体" panose="02010600040101010101" pitchFamily="2" charset="-122"/>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华文楷体" panose="02010600040101010101" pitchFamily="2" charset="-122"/>
                <a:ea typeface="华文楷体" panose="02010600040101010101" pitchFamily="2" charset="-122"/>
                <a:cs typeface="+mn-cs"/>
              </a:defRPr>
            </a:pPr>
            <a:r>
              <a:rPr lang="zh-CN" sz="2000" dirty="0"/>
              <a:t>最高人民法院曾经发布的域外仲裁案件有关的</a:t>
            </a:r>
            <a:r>
              <a:rPr lang="en-US" sz="2000" dirty="0"/>
              <a:t>105</a:t>
            </a:r>
            <a:r>
              <a:rPr lang="zh-CN" sz="2000" dirty="0"/>
              <a:t>个复函</a:t>
            </a:r>
          </a:p>
        </c:rich>
      </c:tx>
      <c:layout>
        <c:manualLayout>
          <c:xMode val="edge"/>
          <c:yMode val="edge"/>
          <c:x val="0.11728144536317099"/>
          <c:y val="2.1491521244332488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华文楷体" panose="02010600040101010101" pitchFamily="2" charset="-122"/>
              <a:ea typeface="华文楷体" panose="02010600040101010101" pitchFamily="2" charset="-122"/>
              <a:cs typeface="+mn-cs"/>
            </a:defRPr>
          </a:pPr>
          <a:endParaRPr lang="zh-CN"/>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F360-43C2-A844-F04C893C981F}"/>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F360-43C2-A844-F04C893C981F}"/>
              </c:ext>
            </c:extLst>
          </c:dPt>
          <c:dLbls>
            <c:dLbl>
              <c:idx val="0"/>
              <c:layout>
                <c:manualLayout>
                  <c:x val="-0.20868037830527278"/>
                  <c:y val="-0.12234356698815313"/>
                </c:manualLayout>
              </c:layout>
              <c:tx>
                <c:rich>
                  <a:bodyPr/>
                  <a:lstStyle/>
                  <a:p>
                    <a:fld id="{1168BEE6-83F3-4691-BA02-3CF557E0993E}" type="CATEGORYNAME">
                      <a:rPr lang="zh-CN" altLang="en-US" smtClean="0"/>
                      <a:pPr/>
                      <a:t>[类别名称]</a:t>
                    </a:fld>
                    <a:r>
                      <a:rPr lang="en-US" altLang="zh-CN" dirty="0"/>
                      <a:t>64</a:t>
                    </a:r>
                    <a:r>
                      <a:rPr lang="zh-CN" altLang="en-US" dirty="0"/>
                      <a:t>件，</a:t>
                    </a:r>
                    <a:r>
                      <a:rPr lang="zh-CN" altLang="en-US" baseline="0" dirty="0"/>
                      <a:t>
</a:t>
                    </a:r>
                    <a:fld id="{13277912-D4DB-4EEE-9D6F-9CBD31E7ED2F}" type="PERCENTAGE">
                      <a:rPr lang="en-US" altLang="zh-CN" baseline="0" dirty="0"/>
                      <a:pPr/>
                      <a:t>[百分比]</a:t>
                    </a:fld>
                    <a:endParaRPr lang="zh-CN" alt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23833712560970213"/>
                      <c:h val="0.36689096981396174"/>
                    </c:manualLayout>
                  </c15:layout>
                  <c15:dlblFieldTable/>
                  <c15:showDataLabelsRange val="0"/>
                </c:ext>
                <c:ext xmlns:c16="http://schemas.microsoft.com/office/drawing/2014/chart" uri="{C3380CC4-5D6E-409C-BE32-E72D297353CC}">
                  <c16:uniqueId val="{00000001-F360-43C2-A844-F04C893C981F}"/>
                </c:ext>
              </c:extLst>
            </c:dLbl>
            <c:dLbl>
              <c:idx val="1"/>
              <c:layout>
                <c:manualLayout>
                  <c:x val="0.20005320318896691"/>
                  <c:y val="0.10510949434487715"/>
                </c:manualLayout>
              </c:layout>
              <c:tx>
                <c:rich>
                  <a:bodyPr/>
                  <a:lstStyle/>
                  <a:p>
                    <a:fld id="{1FE2AA5E-A806-434D-A7C1-F6E02DD5C382}" type="CATEGORYNAME">
                      <a:rPr lang="zh-CN" altLang="en-US" smtClean="0"/>
                      <a:pPr/>
                      <a:t>[类别名称]</a:t>
                    </a:fld>
                    <a:r>
                      <a:rPr lang="en-US" altLang="zh-CN" dirty="0"/>
                      <a:t>41</a:t>
                    </a:r>
                    <a:r>
                      <a:rPr lang="zh-CN" altLang="en-US" dirty="0"/>
                      <a:t>件，</a:t>
                    </a:r>
                    <a:r>
                      <a:rPr lang="zh-CN" altLang="en-US" baseline="0" dirty="0"/>
                      <a:t>
</a:t>
                    </a:r>
                    <a:fld id="{8867A6A1-07F7-4AF1-9F23-B108AE96C59A}" type="PERCENTAGE">
                      <a:rPr lang="en-US" altLang="zh-CN" baseline="0"/>
                      <a:pPr/>
                      <a:t>[百分比]</a:t>
                    </a:fld>
                    <a:endParaRPr lang="zh-CN" alt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25995104451152512"/>
                      <c:h val="0.30112691480630432"/>
                    </c:manualLayout>
                  </c15:layout>
                  <c15:dlblFieldTable/>
                  <c15:showDataLabelsRange val="0"/>
                </c:ext>
                <c:ext xmlns:c16="http://schemas.microsoft.com/office/drawing/2014/chart" uri="{C3380CC4-5D6E-409C-BE32-E72D297353CC}">
                  <c16:uniqueId val="{00000003-F360-43C2-A844-F04C893C981F}"/>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华文楷体" panose="02010600040101010101" pitchFamily="2" charset="-122"/>
                    <a:ea typeface="华文楷体" panose="02010600040101010101" pitchFamily="2" charset="-122"/>
                    <a:cs typeface="+mn-cs"/>
                  </a:defRPr>
                </a:pPr>
                <a:endParaRPr lang="zh-CN"/>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Sheet2!$D$2:$E$2</c:f>
              <c:strCache>
                <c:ptCount val="2"/>
                <c:pt idx="0">
                  <c:v>不予承认与执行涉外仲裁裁决案件</c:v>
                </c:pt>
                <c:pt idx="1">
                  <c:v>承认与执行涉外仲裁裁决</c:v>
                </c:pt>
              </c:strCache>
            </c:strRef>
          </c:cat>
          <c:val>
            <c:numRef>
              <c:f>Sheet2!$D$3:$E$3</c:f>
              <c:numCache>
                <c:formatCode>General</c:formatCode>
                <c:ptCount val="2"/>
                <c:pt idx="0">
                  <c:v>64</c:v>
                </c:pt>
                <c:pt idx="1">
                  <c:v>41</c:v>
                </c:pt>
              </c:numCache>
            </c:numRef>
          </c:val>
          <c:extLst>
            <c:ext xmlns:c16="http://schemas.microsoft.com/office/drawing/2014/chart" uri="{C3380CC4-5D6E-409C-BE32-E72D297353CC}">
              <c16:uniqueId val="{00000004-F360-43C2-A844-F04C893C981F}"/>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华文楷体" panose="02010600040101010101" pitchFamily="2" charset="-122"/>
          <a:ea typeface="华文楷体" panose="02010600040101010101" pitchFamily="2"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09E48F-FB83-4413-A27B-60E6B7DFCC3F}" type="datetimeFigureOut">
              <a:rPr lang="zh-CN" altLang="en-US" smtClean="0"/>
              <a:t>2018/11/3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435DCA-F7DA-4348-A7B2-EBF7E58CC170}" type="slidenum">
              <a:rPr lang="zh-CN" altLang="en-US" smtClean="0"/>
              <a:t>‹#›</a:t>
            </a:fld>
            <a:endParaRPr lang="zh-CN" altLang="en-US"/>
          </a:p>
        </p:txBody>
      </p:sp>
    </p:spTree>
    <p:extLst>
      <p:ext uri="{BB962C8B-B14F-4D97-AF65-F5344CB8AC3E}">
        <p14:creationId xmlns:p14="http://schemas.microsoft.com/office/powerpoint/2010/main" val="952487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5DCA-F7DA-4348-A7B2-EBF7E58CC170}" type="slidenum">
              <a:rPr lang="zh-CN" altLang="en-US" smtClean="0"/>
              <a:t>1</a:t>
            </a:fld>
            <a:endParaRPr lang="zh-CN" altLang="en-US"/>
          </a:p>
        </p:txBody>
      </p:sp>
    </p:spTree>
    <p:extLst>
      <p:ext uri="{BB962C8B-B14F-4D97-AF65-F5344CB8AC3E}">
        <p14:creationId xmlns:p14="http://schemas.microsoft.com/office/powerpoint/2010/main" val="1220653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5DCA-F7DA-4348-A7B2-EBF7E58CC170}" type="slidenum">
              <a:rPr lang="zh-CN" altLang="en-US" smtClean="0"/>
              <a:t>11</a:t>
            </a:fld>
            <a:endParaRPr lang="zh-CN" altLang="en-US"/>
          </a:p>
        </p:txBody>
      </p:sp>
    </p:spTree>
    <p:extLst>
      <p:ext uri="{BB962C8B-B14F-4D97-AF65-F5344CB8AC3E}">
        <p14:creationId xmlns:p14="http://schemas.microsoft.com/office/powerpoint/2010/main" val="4199986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5DCA-F7DA-4348-A7B2-EBF7E58CC170}" type="slidenum">
              <a:rPr lang="zh-CN" altLang="en-US" smtClean="0"/>
              <a:t>14</a:t>
            </a:fld>
            <a:endParaRPr lang="zh-CN" altLang="en-US"/>
          </a:p>
        </p:txBody>
      </p:sp>
    </p:spTree>
    <p:extLst>
      <p:ext uri="{BB962C8B-B14F-4D97-AF65-F5344CB8AC3E}">
        <p14:creationId xmlns:p14="http://schemas.microsoft.com/office/powerpoint/2010/main" val="3414936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5DCA-F7DA-4348-A7B2-EBF7E58CC170}" type="slidenum">
              <a:rPr lang="zh-CN" altLang="en-US" smtClean="0"/>
              <a:t>15</a:t>
            </a:fld>
            <a:endParaRPr lang="zh-CN" altLang="en-US"/>
          </a:p>
        </p:txBody>
      </p:sp>
    </p:spTree>
    <p:extLst>
      <p:ext uri="{BB962C8B-B14F-4D97-AF65-F5344CB8AC3E}">
        <p14:creationId xmlns:p14="http://schemas.microsoft.com/office/powerpoint/2010/main" val="1614463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5DCA-F7DA-4348-A7B2-EBF7E58CC170}" type="slidenum">
              <a:rPr lang="zh-CN" altLang="en-US" smtClean="0"/>
              <a:t>16</a:t>
            </a:fld>
            <a:endParaRPr lang="zh-CN" altLang="en-US"/>
          </a:p>
        </p:txBody>
      </p:sp>
    </p:spTree>
    <p:extLst>
      <p:ext uri="{BB962C8B-B14F-4D97-AF65-F5344CB8AC3E}">
        <p14:creationId xmlns:p14="http://schemas.microsoft.com/office/powerpoint/2010/main" val="814452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3435DCA-F7DA-4348-A7B2-EBF7E58CC170}" type="slidenum">
              <a:rPr lang="zh-CN" altLang="en-US" smtClean="0"/>
              <a:t>17</a:t>
            </a:fld>
            <a:endParaRPr lang="zh-CN" altLang="en-US"/>
          </a:p>
        </p:txBody>
      </p:sp>
    </p:spTree>
    <p:extLst>
      <p:ext uri="{BB962C8B-B14F-4D97-AF65-F5344CB8AC3E}">
        <p14:creationId xmlns:p14="http://schemas.microsoft.com/office/powerpoint/2010/main" val="578662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5DCA-F7DA-4348-A7B2-EBF7E58CC170}" type="slidenum">
              <a:rPr lang="zh-CN" altLang="en-US" smtClean="0"/>
              <a:t>19</a:t>
            </a:fld>
            <a:endParaRPr lang="zh-CN" altLang="en-US"/>
          </a:p>
        </p:txBody>
      </p:sp>
    </p:spTree>
    <p:extLst>
      <p:ext uri="{BB962C8B-B14F-4D97-AF65-F5344CB8AC3E}">
        <p14:creationId xmlns:p14="http://schemas.microsoft.com/office/powerpoint/2010/main" val="2725206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3435DCA-F7DA-4348-A7B2-EBF7E58CC170}" type="slidenum">
              <a:rPr lang="zh-CN" altLang="en-US" smtClean="0"/>
              <a:t>22</a:t>
            </a:fld>
            <a:endParaRPr lang="zh-CN" altLang="en-US"/>
          </a:p>
        </p:txBody>
      </p:sp>
    </p:spTree>
    <p:extLst>
      <p:ext uri="{BB962C8B-B14F-4D97-AF65-F5344CB8AC3E}">
        <p14:creationId xmlns:p14="http://schemas.microsoft.com/office/powerpoint/2010/main" val="953599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5DCA-F7DA-4348-A7B2-EBF7E58CC170}" type="slidenum">
              <a:rPr lang="zh-CN" altLang="en-US" smtClean="0"/>
              <a:t>24</a:t>
            </a:fld>
            <a:endParaRPr lang="zh-CN" altLang="en-US"/>
          </a:p>
        </p:txBody>
      </p:sp>
    </p:spTree>
    <p:extLst>
      <p:ext uri="{BB962C8B-B14F-4D97-AF65-F5344CB8AC3E}">
        <p14:creationId xmlns:p14="http://schemas.microsoft.com/office/powerpoint/2010/main" val="2098423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3435DCA-F7DA-4348-A7B2-EBF7E58CC170}" type="slidenum">
              <a:rPr lang="zh-CN" altLang="en-US" smtClean="0"/>
              <a:t>2</a:t>
            </a:fld>
            <a:endParaRPr lang="zh-CN" altLang="en-US"/>
          </a:p>
        </p:txBody>
      </p:sp>
    </p:spTree>
    <p:extLst>
      <p:ext uri="{BB962C8B-B14F-4D97-AF65-F5344CB8AC3E}">
        <p14:creationId xmlns:p14="http://schemas.microsoft.com/office/powerpoint/2010/main" val="204089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5DCA-F7DA-4348-A7B2-EBF7E58CC170}" type="slidenum">
              <a:rPr lang="zh-CN" altLang="en-US" smtClean="0"/>
              <a:t>3</a:t>
            </a:fld>
            <a:endParaRPr lang="zh-CN" altLang="en-US"/>
          </a:p>
        </p:txBody>
      </p:sp>
    </p:spTree>
    <p:extLst>
      <p:ext uri="{BB962C8B-B14F-4D97-AF65-F5344CB8AC3E}">
        <p14:creationId xmlns:p14="http://schemas.microsoft.com/office/powerpoint/2010/main" val="2636560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5DCA-F7DA-4348-A7B2-EBF7E58CC170}" type="slidenum">
              <a:rPr lang="zh-CN" altLang="en-US" smtClean="0"/>
              <a:t>4</a:t>
            </a:fld>
            <a:endParaRPr lang="zh-CN" altLang="en-US"/>
          </a:p>
        </p:txBody>
      </p:sp>
    </p:spTree>
    <p:extLst>
      <p:ext uri="{BB962C8B-B14F-4D97-AF65-F5344CB8AC3E}">
        <p14:creationId xmlns:p14="http://schemas.microsoft.com/office/powerpoint/2010/main" val="2051234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5DCA-F7DA-4348-A7B2-EBF7E58CC170}" type="slidenum">
              <a:rPr lang="zh-CN" altLang="en-US" smtClean="0"/>
              <a:t>5</a:t>
            </a:fld>
            <a:endParaRPr lang="zh-CN" altLang="en-US"/>
          </a:p>
        </p:txBody>
      </p:sp>
    </p:spTree>
    <p:extLst>
      <p:ext uri="{BB962C8B-B14F-4D97-AF65-F5344CB8AC3E}">
        <p14:creationId xmlns:p14="http://schemas.microsoft.com/office/powerpoint/2010/main" val="1809972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3435DCA-F7DA-4348-A7B2-EBF7E58CC170}" type="slidenum">
              <a:rPr lang="zh-CN" altLang="en-US" smtClean="0"/>
              <a:t>6</a:t>
            </a:fld>
            <a:endParaRPr lang="zh-CN" altLang="en-US"/>
          </a:p>
        </p:txBody>
      </p:sp>
    </p:spTree>
    <p:extLst>
      <p:ext uri="{BB962C8B-B14F-4D97-AF65-F5344CB8AC3E}">
        <p14:creationId xmlns:p14="http://schemas.microsoft.com/office/powerpoint/2010/main" val="2520415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5DCA-F7DA-4348-A7B2-EBF7E58CC170}" type="slidenum">
              <a:rPr lang="zh-CN" altLang="en-US" smtClean="0"/>
              <a:t>7</a:t>
            </a:fld>
            <a:endParaRPr lang="zh-CN" altLang="en-US"/>
          </a:p>
        </p:txBody>
      </p:sp>
    </p:spTree>
    <p:extLst>
      <p:ext uri="{BB962C8B-B14F-4D97-AF65-F5344CB8AC3E}">
        <p14:creationId xmlns:p14="http://schemas.microsoft.com/office/powerpoint/2010/main" val="542040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5DCA-F7DA-4348-A7B2-EBF7E58CC170}" type="slidenum">
              <a:rPr lang="zh-CN" altLang="en-US" smtClean="0"/>
              <a:t>9</a:t>
            </a:fld>
            <a:endParaRPr lang="zh-CN" altLang="en-US"/>
          </a:p>
        </p:txBody>
      </p:sp>
    </p:spTree>
    <p:extLst>
      <p:ext uri="{BB962C8B-B14F-4D97-AF65-F5344CB8AC3E}">
        <p14:creationId xmlns:p14="http://schemas.microsoft.com/office/powerpoint/2010/main" val="2381166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5DCA-F7DA-4348-A7B2-EBF7E58CC170}" type="slidenum">
              <a:rPr lang="zh-CN" altLang="en-US" smtClean="0"/>
              <a:t>10</a:t>
            </a:fld>
            <a:endParaRPr lang="zh-CN" altLang="en-US"/>
          </a:p>
        </p:txBody>
      </p:sp>
    </p:spTree>
    <p:extLst>
      <p:ext uri="{BB962C8B-B14F-4D97-AF65-F5344CB8AC3E}">
        <p14:creationId xmlns:p14="http://schemas.microsoft.com/office/powerpoint/2010/main" val="4232441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www.officeplus.cn/Template/Home.shtml" TargetMode="External"/><Relationship Id="rId2" Type="http://schemas.openxmlformats.org/officeDocument/2006/relationships/image" Target="../media/image8.jp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jp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hyperlink" Target="http://www.officeplus.cn/Template/Home.shtml" TargetMode="External"/><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srcRect t="22049" r="54675" b="21936"/>
          <a:stretch/>
        </p:blipFill>
        <p:spPr>
          <a:xfrm>
            <a:off x="849510" y="-12701"/>
            <a:ext cx="10492980" cy="6858001"/>
          </a:xfrm>
          <a:prstGeom prst="rect">
            <a:avLst/>
          </a:prstGeom>
        </p:spPr>
      </p:pic>
      <p:sp>
        <p:nvSpPr>
          <p:cNvPr id="4" name="文本占位符 7"/>
          <p:cNvSpPr>
            <a:spLocks noGrp="1"/>
          </p:cNvSpPr>
          <p:nvPr>
            <p:ph type="body" sz="quarter" idx="10"/>
          </p:nvPr>
        </p:nvSpPr>
        <p:spPr>
          <a:xfrm>
            <a:off x="522697" y="2307026"/>
            <a:ext cx="11146606" cy="937764"/>
          </a:xfrm>
          <a:prstGeom prst="rect">
            <a:avLst/>
          </a:prstGeom>
          <a:ln w="12700" cmpd="sng">
            <a:noFill/>
          </a:ln>
        </p:spPr>
        <p:txBody>
          <a:bodyPr vert="horz" anchor="ctr"/>
          <a:lstStyle>
            <a:lvl1pPr marL="0" indent="0" algn="ctr">
              <a:buNone/>
              <a:defRPr sz="4800" b="1">
                <a:latin typeface="Microsoft YaHei" charset="0"/>
                <a:ea typeface="Microsoft YaHei" charset="0"/>
                <a:cs typeface="Microsoft YaHei" charset="0"/>
              </a:defRPr>
            </a:lvl1pPr>
          </a:lstStyle>
          <a:p>
            <a:pPr lvl="0"/>
            <a:endParaRPr kumimoji="1" lang="zh-CN" altLang="en-US" dirty="0"/>
          </a:p>
        </p:txBody>
      </p:sp>
      <p:sp>
        <p:nvSpPr>
          <p:cNvPr id="6" name="文本占位符 7"/>
          <p:cNvSpPr>
            <a:spLocks noGrp="1"/>
          </p:cNvSpPr>
          <p:nvPr>
            <p:ph type="body" sz="quarter" idx="11"/>
          </p:nvPr>
        </p:nvSpPr>
        <p:spPr>
          <a:xfrm>
            <a:off x="3155230" y="3669185"/>
            <a:ext cx="2294080" cy="549890"/>
          </a:xfrm>
          <a:prstGeom prst="rect">
            <a:avLst/>
          </a:prstGeom>
          <a:solidFill>
            <a:schemeClr val="bg1"/>
          </a:solidFill>
          <a:ln w="12700" cmpd="sng">
            <a:solidFill>
              <a:schemeClr val="tx1">
                <a:lumMod val="50000"/>
                <a:lumOff val="50000"/>
              </a:schemeClr>
            </a:solidFill>
          </a:ln>
        </p:spPr>
        <p:txBody>
          <a:bodyPr vert="horz" anchor="t"/>
          <a:lstStyle>
            <a:lvl1pPr marL="0" indent="0" algn="ctr">
              <a:buNone/>
              <a:defRPr sz="1400" b="0">
                <a:latin typeface="Microsoft YaHei" charset="0"/>
                <a:ea typeface="Microsoft YaHei" charset="0"/>
                <a:cs typeface="Microsoft YaHei" charset="0"/>
              </a:defRPr>
            </a:lvl1pPr>
          </a:lstStyle>
          <a:p>
            <a:pPr lvl="0"/>
            <a:endParaRPr kumimoji="1" lang="zh-CN" altLang="en-US" dirty="0"/>
          </a:p>
        </p:txBody>
      </p:sp>
      <p:sp>
        <p:nvSpPr>
          <p:cNvPr id="7" name="文本占位符 7"/>
          <p:cNvSpPr>
            <a:spLocks noGrp="1"/>
          </p:cNvSpPr>
          <p:nvPr>
            <p:ph type="body" sz="quarter" idx="12"/>
          </p:nvPr>
        </p:nvSpPr>
        <p:spPr>
          <a:xfrm>
            <a:off x="6742690" y="3669184"/>
            <a:ext cx="2294080" cy="549890"/>
          </a:xfrm>
          <a:prstGeom prst="rect">
            <a:avLst/>
          </a:prstGeom>
          <a:solidFill>
            <a:schemeClr val="bg1"/>
          </a:solidFill>
          <a:ln w="12700" cmpd="sng">
            <a:solidFill>
              <a:schemeClr val="tx1">
                <a:lumMod val="50000"/>
                <a:lumOff val="50000"/>
              </a:schemeClr>
            </a:solidFill>
          </a:ln>
        </p:spPr>
        <p:txBody>
          <a:bodyPr vert="horz" anchor="t"/>
          <a:lstStyle>
            <a:lvl1pPr marL="0" indent="0" algn="ctr">
              <a:buNone/>
              <a:defRPr sz="1400" b="0">
                <a:latin typeface="Microsoft YaHei" charset="0"/>
                <a:ea typeface="Microsoft YaHei" charset="0"/>
                <a:cs typeface="Microsoft YaHei" charset="0"/>
              </a:defRPr>
            </a:lvl1pPr>
          </a:lstStyle>
          <a:p>
            <a:pPr lvl="0"/>
            <a:endParaRPr kumimoji="1" lang="zh-CN" altLang="en-US" dirty="0"/>
          </a:p>
        </p:txBody>
      </p:sp>
      <p:sp>
        <p:nvSpPr>
          <p:cNvPr id="8" name="文本占位符 7"/>
          <p:cNvSpPr>
            <a:spLocks noGrp="1"/>
          </p:cNvSpPr>
          <p:nvPr>
            <p:ph type="body" sz="quarter" idx="13"/>
          </p:nvPr>
        </p:nvSpPr>
        <p:spPr>
          <a:xfrm>
            <a:off x="3155230" y="4448647"/>
            <a:ext cx="5881540" cy="508364"/>
          </a:xfrm>
          <a:prstGeom prst="rect">
            <a:avLst/>
          </a:prstGeom>
          <a:ln w="12700" cmpd="sng">
            <a:noFill/>
          </a:ln>
        </p:spPr>
        <p:txBody>
          <a:bodyPr vert="horz" anchor="ctr"/>
          <a:lstStyle>
            <a:lvl1pPr marL="0" indent="0" algn="ctr">
              <a:buNone/>
              <a:defRPr sz="2000" b="0">
                <a:latin typeface="Microsoft YaHei" charset="0"/>
                <a:ea typeface="Microsoft YaHei" charset="0"/>
                <a:cs typeface="Microsoft YaHei" charset="0"/>
              </a:defRPr>
            </a:lvl1pPr>
          </a:lstStyle>
          <a:p>
            <a:pPr lvl="0"/>
            <a:endParaRPr kumimoji="1" lang="zh-CN" altLang="en-US" dirty="0"/>
          </a:p>
        </p:txBody>
      </p:sp>
      <p:sp>
        <p:nvSpPr>
          <p:cNvPr id="10" name="文本占位符 7"/>
          <p:cNvSpPr>
            <a:spLocks noGrp="1"/>
          </p:cNvSpPr>
          <p:nvPr>
            <p:ph type="body" sz="quarter" idx="14" hasCustomPrompt="1"/>
          </p:nvPr>
        </p:nvSpPr>
        <p:spPr>
          <a:xfrm>
            <a:off x="265304" y="220133"/>
            <a:ext cx="3303395" cy="389467"/>
          </a:xfrm>
          <a:prstGeom prst="rect">
            <a:avLst/>
          </a:prstGeom>
          <a:ln w="12700" cmpd="sng">
            <a:noFill/>
          </a:ln>
        </p:spPr>
        <p:txBody>
          <a:bodyPr vert="horz" anchor="ctr"/>
          <a:lstStyle>
            <a:lvl1pPr marL="0" indent="0" algn="l">
              <a:buNone/>
              <a:defRPr sz="1400" b="1">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Tree>
    <p:extLst>
      <p:ext uri="{BB962C8B-B14F-4D97-AF65-F5344CB8AC3E}">
        <p14:creationId xmlns:p14="http://schemas.microsoft.com/office/powerpoint/2010/main" val="711645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页_4">
    <p:spTree>
      <p:nvGrpSpPr>
        <p:cNvPr id="1" name=""/>
        <p:cNvGrpSpPr/>
        <p:nvPr/>
      </p:nvGrpSpPr>
      <p:grpSpPr>
        <a:xfrm>
          <a:off x="0" y="0"/>
          <a:ext cx="0" cy="0"/>
          <a:chOff x="0" y="0"/>
          <a:chExt cx="0" cy="0"/>
        </a:xfrm>
      </p:grpSpPr>
      <p:sp>
        <p:nvSpPr>
          <p:cNvPr id="5" name="文本占位符 7"/>
          <p:cNvSpPr>
            <a:spLocks noGrp="1"/>
          </p:cNvSpPr>
          <p:nvPr>
            <p:ph type="body" sz="quarter" idx="10" hasCustomPrompt="1"/>
          </p:nvPr>
        </p:nvSpPr>
        <p:spPr>
          <a:xfrm>
            <a:off x="265304" y="220133"/>
            <a:ext cx="3303395" cy="389467"/>
          </a:xfrm>
          <a:prstGeom prst="rect">
            <a:avLst/>
          </a:prstGeom>
          <a:ln w="12700" cmpd="sng">
            <a:noFill/>
          </a:ln>
        </p:spPr>
        <p:txBody>
          <a:bodyPr vert="horz" anchor="ctr"/>
          <a:lstStyle>
            <a:lvl1pPr marL="0" indent="0" algn="l">
              <a:buNone/>
              <a:defRPr sz="1400" b="1">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Tree>
    <p:extLst>
      <p:ext uri="{BB962C8B-B14F-4D97-AF65-F5344CB8AC3E}">
        <p14:creationId xmlns:p14="http://schemas.microsoft.com/office/powerpoint/2010/main" val="1111783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053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2018/11/3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8574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69924" y="1"/>
            <a:ext cx="10850563" cy="1028699"/>
          </a:xfrm>
          <a:prstGeom prst="rect">
            <a:avLst/>
          </a:prstGeom>
        </p:spPr>
        <p:txBody>
          <a:bodyPr/>
          <a:lstStyle>
            <a:lvl1pPr>
              <a:defRPr/>
            </a:lvl1pPr>
          </a:lstStyle>
          <a:p>
            <a:r>
              <a:rPr lang="en-US" altLang="zh-CN" dirty="0"/>
              <a:t>Click to edit Master title style</a:t>
            </a:r>
            <a:endParaRPr lang="zh-CN" altLang="en-US" dirty="0"/>
          </a:p>
        </p:txBody>
      </p:sp>
      <p:sp>
        <p:nvSpPr>
          <p:cNvPr id="3" name="日期占位符 2">
            <a:extLst>
              <a:ext uri="{FF2B5EF4-FFF2-40B4-BE49-F238E27FC236}">
                <a16:creationId xmlns:a16="http://schemas.microsoft.com/office/drawing/2014/main" id="{EC22052C-8BE4-4564-A9C0-0D2F3B0035B3}"/>
              </a:ext>
            </a:extLst>
          </p:cNvPr>
          <p:cNvSpPr>
            <a:spLocks noGrp="1"/>
          </p:cNvSpPr>
          <p:nvPr>
            <p:ph type="dt" sz="half" idx="10"/>
          </p:nvPr>
        </p:nvSpPr>
        <p:spPr/>
        <p:txBody>
          <a:bodyPr/>
          <a:lstStyle/>
          <a:p>
            <a:fld id="{6489D9C7-5DC6-4263-87FF-7C99F6FB63C3}" type="datetime1">
              <a:rPr lang="zh-CN" altLang="en-US" smtClean="0"/>
              <a:pPr/>
              <a:t>2018/11/3</a:t>
            </a:fld>
            <a:endParaRPr lang="zh-CN" altLang="en-US"/>
          </a:p>
        </p:txBody>
      </p:sp>
      <p:sp>
        <p:nvSpPr>
          <p:cNvPr id="4" name="页脚占位符 3">
            <a:extLst>
              <a:ext uri="{FF2B5EF4-FFF2-40B4-BE49-F238E27FC236}">
                <a16:creationId xmlns:a16="http://schemas.microsoft.com/office/drawing/2014/main" id="{B2E464F3-7ADE-4477-B8F7-E78925CEED16}"/>
              </a:ext>
            </a:extLst>
          </p:cNvPr>
          <p:cNvSpPr>
            <a:spLocks noGrp="1"/>
          </p:cNvSpPr>
          <p:nvPr>
            <p:ph type="ftr" sz="quarter" idx="11"/>
          </p:nvPr>
        </p:nvSpPr>
        <p:spPr/>
        <p:txBody>
          <a:bodyPr/>
          <a:lstStyle/>
          <a:p>
            <a:r>
              <a:rPr lang="en-US" altLang="zh-CN"/>
              <a:t>www.islide.cc</a:t>
            </a:r>
            <a:endParaRPr lang="zh-CN" altLang="en-US" dirty="0"/>
          </a:p>
        </p:txBody>
      </p:sp>
      <p:sp>
        <p:nvSpPr>
          <p:cNvPr id="5" name="灯片编号占位符 4">
            <a:extLst>
              <a:ext uri="{FF2B5EF4-FFF2-40B4-BE49-F238E27FC236}">
                <a16:creationId xmlns:a16="http://schemas.microsoft.com/office/drawing/2014/main" id="{C82F51C8-2F06-4946-B028-B9BDA6886595}"/>
              </a:ext>
            </a:extLst>
          </p:cNvPr>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468966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模板使用技巧1">
    <p:spTree>
      <p:nvGrpSpPr>
        <p:cNvPr id="1" name=""/>
        <p:cNvGrpSpPr/>
        <p:nvPr/>
      </p:nvGrpSpPr>
      <p:grpSpPr>
        <a:xfrm>
          <a:off x="0" y="0"/>
          <a:ext cx="0" cy="0"/>
          <a:chOff x="0" y="0"/>
          <a:chExt cx="0" cy="0"/>
        </a:xfrm>
      </p:grpSpPr>
      <p:sp>
        <p:nvSpPr>
          <p:cNvPr id="4" name="矩形 3"/>
          <p:cNvSpPr/>
          <p:nvPr userDrawn="1"/>
        </p:nvSpPr>
        <p:spPr>
          <a:xfrm>
            <a:off x="440603" y="759873"/>
            <a:ext cx="1713931" cy="369332"/>
          </a:xfrm>
          <a:prstGeom prst="rect">
            <a:avLst/>
          </a:prstGeom>
        </p:spPr>
        <p:txBody>
          <a:bodyPr wrap="none">
            <a:spAutoFit/>
          </a:bodyPr>
          <a:lstStyle/>
          <a:p>
            <a:pPr defTabSz="609585"/>
            <a:r>
              <a:rPr lang="zh-CN" altLang="en-US" sz="1800">
                <a:solidFill>
                  <a:schemeClr val="tx1">
                    <a:lumMod val="75000"/>
                    <a:lumOff val="25000"/>
                  </a:schemeClr>
                </a:solidFill>
                <a:latin typeface="Segoe UI Light"/>
                <a:ea typeface="微软雅黑"/>
                <a:cs typeface="Segoe UI Light"/>
              </a:rPr>
              <a:t>模板使用技巧</a:t>
            </a:r>
            <a:r>
              <a:rPr lang="en-US" altLang="zh-CN" sz="1800">
                <a:solidFill>
                  <a:schemeClr val="tx1">
                    <a:lumMod val="75000"/>
                    <a:lumOff val="25000"/>
                  </a:schemeClr>
                </a:solidFill>
                <a:latin typeface="Segoe UI Light"/>
                <a:ea typeface="微软雅黑"/>
                <a:cs typeface="Segoe UI Light"/>
              </a:rPr>
              <a:t> 1</a:t>
            </a:r>
            <a:endParaRPr lang="zh-CN" altLang="en-US" sz="1800" dirty="0">
              <a:solidFill>
                <a:schemeClr val="tx1">
                  <a:lumMod val="75000"/>
                  <a:lumOff val="25000"/>
                </a:schemeClr>
              </a:solidFill>
              <a:latin typeface="Segoe UI Light"/>
              <a:ea typeface="微软雅黑"/>
              <a:cs typeface="Segoe UI Light"/>
            </a:endParaRPr>
          </a:p>
        </p:txBody>
      </p:sp>
      <p:sp>
        <p:nvSpPr>
          <p:cNvPr id="5" name="矩形 4"/>
          <p:cNvSpPr/>
          <p:nvPr userDrawn="1"/>
        </p:nvSpPr>
        <p:spPr>
          <a:xfrm>
            <a:off x="440603" y="182445"/>
            <a:ext cx="777777" cy="246221"/>
          </a:xfrm>
          <a:prstGeom prst="rect">
            <a:avLst/>
          </a:prstGeom>
        </p:spPr>
        <p:txBody>
          <a:bodyPr wrap="none">
            <a:spAutoFit/>
          </a:bodyPr>
          <a:lstStyle/>
          <a:p>
            <a:pPr defTabSz="609585"/>
            <a:r>
              <a:rPr kumimoji="1" lang="en-US" altLang="zh-CN" sz="1000" dirty="0">
                <a:solidFill>
                  <a:schemeClr val="tx1">
                    <a:lumMod val="75000"/>
                    <a:lumOff val="25000"/>
                  </a:schemeClr>
                </a:solidFill>
                <a:latin typeface="Segoe UI Light"/>
                <a:ea typeface="微软雅黑" charset="0"/>
                <a:cs typeface="Segoe UI Light"/>
              </a:rPr>
              <a:t>OfficePLUS</a:t>
            </a:r>
            <a:endParaRPr lang="zh-CN" altLang="en-US" sz="1000" dirty="0">
              <a:solidFill>
                <a:schemeClr val="tx1">
                  <a:lumMod val="75000"/>
                  <a:lumOff val="25000"/>
                </a:schemeClr>
              </a:solidFill>
              <a:latin typeface="Segoe UI Light"/>
              <a:ea typeface="微软雅黑" charset="0"/>
              <a:cs typeface="Segoe UI Light"/>
            </a:endParaRPr>
          </a:p>
        </p:txBody>
      </p:sp>
      <p:sp>
        <p:nvSpPr>
          <p:cNvPr id="9" name="文本框 8">
            <a:extLst>
              <a:ext uri="{FF2B5EF4-FFF2-40B4-BE49-F238E27FC236}">
                <a16:creationId xmlns:a16="http://schemas.microsoft.com/office/drawing/2014/main" id="{67B43CCB-1998-4484-B269-9ACB654ACB71}"/>
              </a:ext>
            </a:extLst>
          </p:cNvPr>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rPr>
              <a:t>一键调整模板颜色</a:t>
            </a:r>
            <a:endParaRPr 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CF1532F4-AF97-400D-84E6-F00D2B3D35D1}"/>
              </a:ext>
            </a:extLst>
          </p:cNvPr>
          <p:cNvPicPr>
            <a:picLocks noChangeAspect="1"/>
          </p:cNvPicPr>
          <p:nvPr userDrawn="1"/>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11" name="图片 10">
            <a:extLst>
              <a:ext uri="{FF2B5EF4-FFF2-40B4-BE49-F238E27FC236}">
                <a16:creationId xmlns:a16="http://schemas.microsoft.com/office/drawing/2014/main" id="{CA7E11C8-4335-45B0-A270-313A25ABC63F}"/>
              </a:ext>
            </a:extLst>
          </p:cNvPr>
          <p:cNvPicPr>
            <a:picLocks noChangeAspect="1"/>
          </p:cNvPicPr>
          <p:nvPr userDrawn="1"/>
        </p:nvPicPr>
        <p:blipFill>
          <a:blip r:embed="rId3"/>
          <a:stretch>
            <a:fillRect/>
          </a:stretch>
        </p:blipFill>
        <p:spPr>
          <a:xfrm>
            <a:off x="6464300" y="2138895"/>
            <a:ext cx="5295900" cy="3847022"/>
          </a:xfrm>
          <a:prstGeom prst="rect">
            <a:avLst/>
          </a:prstGeom>
          <a:ln>
            <a:solidFill>
              <a:schemeClr val="bg1">
                <a:lumMod val="65000"/>
              </a:schemeClr>
            </a:solidFill>
          </a:ln>
        </p:spPr>
      </p:pic>
      <p:sp>
        <p:nvSpPr>
          <p:cNvPr id="12" name="文本框 11">
            <a:extLst>
              <a:ext uri="{FF2B5EF4-FFF2-40B4-BE49-F238E27FC236}">
                <a16:creationId xmlns:a16="http://schemas.microsoft.com/office/drawing/2014/main" id="{45615889-3ACE-4C91-970F-789D759EAC1E}"/>
              </a:ext>
            </a:extLst>
          </p:cNvPr>
          <p:cNvSpPr txBox="1"/>
          <p:nvPr userDrawn="1"/>
        </p:nvSpPr>
        <p:spPr>
          <a:xfrm>
            <a:off x="333477" y="6061002"/>
            <a:ext cx="3183885"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1.</a:t>
            </a:r>
            <a:r>
              <a:rPr lang="zh-CN" altLang="en-US" sz="1200" spc="150">
                <a:latin typeface="微软雅黑" panose="020B0503020204020204" pitchFamily="34" charset="-122"/>
                <a:ea typeface="微软雅黑" panose="020B0503020204020204" pitchFamily="34" charset="-122"/>
              </a:rPr>
              <a:t> 选择“设计”</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“变体”</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“颜色”；</a:t>
            </a:r>
            <a:endParaRPr lang="en-US" sz="1200" spc="150">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CD19D40D-978A-4E04-8450-F6DC61B85399}"/>
              </a:ext>
            </a:extLst>
          </p:cNvPr>
          <p:cNvSpPr txBox="1"/>
          <p:nvPr userDrawn="1"/>
        </p:nvSpPr>
        <p:spPr>
          <a:xfrm>
            <a:off x="6360651" y="6061002"/>
            <a:ext cx="4562467"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2.</a:t>
            </a:r>
            <a:r>
              <a:rPr lang="zh-CN" altLang="en-US" sz="1200" spc="150">
                <a:latin typeface="微软雅黑" panose="020B0503020204020204" pitchFamily="34" charset="-122"/>
                <a:ea typeface="微软雅黑" panose="020B0503020204020204" pitchFamily="34" charset="-122"/>
              </a:rPr>
              <a:t> 选择你喜欢的颜色搭配，模板一秒调整为你选颜色。</a:t>
            </a:r>
            <a:endParaRPr lang="en-US" sz="1200" spc="150">
              <a:latin typeface="微软雅黑" panose="020B0503020204020204" pitchFamily="34" charset="-122"/>
              <a:ea typeface="微软雅黑" panose="020B0503020204020204" pitchFamily="34" charset="-122"/>
            </a:endParaRPr>
          </a:p>
        </p:txBody>
      </p:sp>
      <p:pic>
        <p:nvPicPr>
          <p:cNvPr id="14" name="图片 13">
            <a:extLst>
              <a:ext uri="{FF2B5EF4-FFF2-40B4-BE49-F238E27FC236}">
                <a16:creationId xmlns:a16="http://schemas.microsoft.com/office/drawing/2014/main" id="{299860AF-0C43-4649-A586-85D19517B6FC}"/>
              </a:ext>
            </a:extLst>
          </p:cNvPr>
          <p:cNvPicPr>
            <a:picLocks noChangeAspect="1"/>
          </p:cNvPicPr>
          <p:nvPr userDrawn="1"/>
        </p:nvPicPr>
        <p:blipFill>
          <a:blip r:embed="rId4"/>
          <a:stretch>
            <a:fillRect/>
          </a:stretch>
        </p:blipFill>
        <p:spPr>
          <a:xfrm>
            <a:off x="3005928" y="2609333"/>
            <a:ext cx="819667" cy="819667"/>
          </a:xfrm>
          <a:prstGeom prst="rect">
            <a:avLst/>
          </a:prstGeom>
          <a:effectLst>
            <a:outerShdw blurRad="50800" dist="38100" dir="2700000" algn="tl" rotWithShape="0">
              <a:prstClr val="black">
                <a:alpha val="40000"/>
              </a:prstClr>
            </a:outerShdw>
          </a:effectLst>
        </p:spPr>
      </p:pic>
      <p:pic>
        <p:nvPicPr>
          <p:cNvPr id="15" name="图片 14">
            <a:extLst>
              <a:ext uri="{FF2B5EF4-FFF2-40B4-BE49-F238E27FC236}">
                <a16:creationId xmlns:a16="http://schemas.microsoft.com/office/drawing/2014/main" id="{A6130A4D-8EC7-4AC1-B434-55DC69102864}"/>
              </a:ext>
            </a:extLst>
          </p:cNvPr>
          <p:cNvPicPr>
            <a:picLocks noChangeAspect="1"/>
          </p:cNvPicPr>
          <p:nvPr userDrawn="1"/>
        </p:nvPicPr>
        <p:blipFill>
          <a:blip r:embed="rId4"/>
          <a:stretch>
            <a:fillRect/>
          </a:stretch>
        </p:blipFill>
        <p:spPr>
          <a:xfrm>
            <a:off x="10787853" y="4257158"/>
            <a:ext cx="819667" cy="819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23159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模板使用技巧2">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554DB237-C74A-4BA8-A097-6A053DD3C747}"/>
              </a:ext>
            </a:extLst>
          </p:cNvPr>
          <p:cNvSpPr/>
          <p:nvPr userDrawn="1"/>
        </p:nvSpPr>
        <p:spPr>
          <a:xfrm>
            <a:off x="440603" y="759873"/>
            <a:ext cx="1750800" cy="369332"/>
          </a:xfrm>
          <a:prstGeom prst="rect">
            <a:avLst/>
          </a:prstGeom>
        </p:spPr>
        <p:txBody>
          <a:bodyPr wrap="none">
            <a:spAutoFit/>
          </a:bodyPr>
          <a:lstStyle/>
          <a:p>
            <a:pPr defTabSz="609585"/>
            <a:r>
              <a:rPr lang="zh-CN" altLang="en-US" sz="1800">
                <a:solidFill>
                  <a:schemeClr val="tx1">
                    <a:lumMod val="75000"/>
                    <a:lumOff val="25000"/>
                  </a:schemeClr>
                </a:solidFill>
                <a:latin typeface="Segoe UI Light"/>
                <a:ea typeface="微软雅黑"/>
                <a:cs typeface="Segoe UI Light"/>
              </a:rPr>
              <a:t>模板使用技巧</a:t>
            </a:r>
            <a:r>
              <a:rPr lang="en-US" altLang="zh-CN" sz="1800">
                <a:solidFill>
                  <a:schemeClr val="tx1">
                    <a:lumMod val="75000"/>
                    <a:lumOff val="25000"/>
                  </a:schemeClr>
                </a:solidFill>
                <a:latin typeface="Segoe UI Light"/>
                <a:ea typeface="微软雅黑"/>
                <a:cs typeface="Segoe UI Light"/>
              </a:rPr>
              <a:t> 2</a:t>
            </a:r>
            <a:endParaRPr lang="zh-CN" altLang="en-US" sz="1800" dirty="0">
              <a:solidFill>
                <a:schemeClr val="tx1">
                  <a:lumMod val="75000"/>
                  <a:lumOff val="25000"/>
                </a:schemeClr>
              </a:solidFill>
              <a:latin typeface="Segoe UI Light"/>
              <a:ea typeface="微软雅黑"/>
              <a:cs typeface="Segoe UI Light"/>
            </a:endParaRPr>
          </a:p>
        </p:txBody>
      </p:sp>
      <p:sp>
        <p:nvSpPr>
          <p:cNvPr id="4" name="矩形 3">
            <a:extLst>
              <a:ext uri="{FF2B5EF4-FFF2-40B4-BE49-F238E27FC236}">
                <a16:creationId xmlns:a16="http://schemas.microsoft.com/office/drawing/2014/main" id="{4172DAD1-F67C-4AB8-ACEF-004237CB3D3F}"/>
              </a:ext>
            </a:extLst>
          </p:cNvPr>
          <p:cNvSpPr/>
          <p:nvPr userDrawn="1"/>
        </p:nvSpPr>
        <p:spPr>
          <a:xfrm>
            <a:off x="440603" y="182445"/>
            <a:ext cx="777777" cy="246221"/>
          </a:xfrm>
          <a:prstGeom prst="rect">
            <a:avLst/>
          </a:prstGeom>
        </p:spPr>
        <p:txBody>
          <a:bodyPr wrap="none">
            <a:spAutoFit/>
          </a:bodyPr>
          <a:lstStyle/>
          <a:p>
            <a:pPr defTabSz="609585"/>
            <a:r>
              <a:rPr kumimoji="1" lang="en-US" altLang="zh-CN" sz="1000" dirty="0">
                <a:solidFill>
                  <a:schemeClr val="tx1">
                    <a:lumMod val="75000"/>
                    <a:lumOff val="25000"/>
                  </a:schemeClr>
                </a:solidFill>
                <a:latin typeface="Segoe UI Light"/>
                <a:ea typeface="微软雅黑" charset="0"/>
                <a:cs typeface="Segoe UI Light"/>
              </a:rPr>
              <a:t>OfficePLUS</a:t>
            </a:r>
            <a:endParaRPr lang="zh-CN" altLang="en-US" sz="1000" dirty="0">
              <a:solidFill>
                <a:schemeClr val="tx1">
                  <a:lumMod val="75000"/>
                  <a:lumOff val="25000"/>
                </a:schemeClr>
              </a:solidFill>
              <a:latin typeface="Segoe UI Light"/>
              <a:ea typeface="微软雅黑" charset="0"/>
              <a:cs typeface="Segoe UI Light"/>
            </a:endParaRPr>
          </a:p>
        </p:txBody>
      </p:sp>
      <p:pic>
        <p:nvPicPr>
          <p:cNvPr id="5" name="图片 4">
            <a:extLst>
              <a:ext uri="{FF2B5EF4-FFF2-40B4-BE49-F238E27FC236}">
                <a16:creationId xmlns:a16="http://schemas.microsoft.com/office/drawing/2014/main" id="{F300B558-79C0-475E-84A0-11700A36CAB6}"/>
              </a:ext>
            </a:extLst>
          </p:cNvPr>
          <p:cNvPicPr>
            <a:picLocks noChangeAspect="1"/>
          </p:cNvPicPr>
          <p:nvPr userDrawn="1"/>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6" name="图片 5">
            <a:extLst>
              <a:ext uri="{FF2B5EF4-FFF2-40B4-BE49-F238E27FC236}">
                <a16:creationId xmlns:a16="http://schemas.microsoft.com/office/drawing/2014/main" id="{ADFDE997-A67B-4FD0-B6AC-78D1EFE63489}"/>
              </a:ext>
            </a:extLst>
          </p:cNvPr>
          <p:cNvPicPr>
            <a:picLocks noChangeAspect="1"/>
          </p:cNvPicPr>
          <p:nvPr userDrawn="1"/>
        </p:nvPicPr>
        <p:blipFill>
          <a:blip r:embed="rId3"/>
          <a:stretch>
            <a:fillRect/>
          </a:stretch>
        </p:blipFill>
        <p:spPr>
          <a:xfrm>
            <a:off x="6464301" y="2138895"/>
            <a:ext cx="5295900" cy="3847022"/>
          </a:xfrm>
          <a:prstGeom prst="rect">
            <a:avLst/>
          </a:prstGeom>
          <a:ln>
            <a:solidFill>
              <a:schemeClr val="bg1">
                <a:lumMod val="65000"/>
              </a:schemeClr>
            </a:solidFill>
          </a:ln>
        </p:spPr>
      </p:pic>
      <p:sp>
        <p:nvSpPr>
          <p:cNvPr id="7" name="文本框 6">
            <a:extLst>
              <a:ext uri="{FF2B5EF4-FFF2-40B4-BE49-F238E27FC236}">
                <a16:creationId xmlns:a16="http://schemas.microsoft.com/office/drawing/2014/main" id="{3E1E676E-E869-48CE-BFB9-1C7FC981B376}"/>
              </a:ext>
            </a:extLst>
          </p:cNvPr>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rPr>
              <a:t>随时添加模板样式</a:t>
            </a:r>
            <a:endParaRPr 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7768A42A-9DCD-4784-A3EF-F1D80ADC183F}"/>
              </a:ext>
            </a:extLst>
          </p:cNvPr>
          <p:cNvSpPr txBox="1"/>
          <p:nvPr userDrawn="1"/>
        </p:nvSpPr>
        <p:spPr>
          <a:xfrm>
            <a:off x="333477" y="6061002"/>
            <a:ext cx="3010761"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1.</a:t>
            </a:r>
            <a:r>
              <a:rPr lang="zh-CN" altLang="en-US" sz="1200" spc="150">
                <a:latin typeface="微软雅黑" panose="020B0503020204020204" pitchFamily="34" charset="-122"/>
                <a:ea typeface="微软雅黑" panose="020B0503020204020204" pitchFamily="34" charset="-122"/>
              </a:rPr>
              <a:t> 选择“开始”</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“新建幻灯片”；</a:t>
            </a:r>
            <a:endParaRPr lang="en-US" sz="1200" spc="15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BF8689A3-CABF-445F-829F-6396154A55D1}"/>
              </a:ext>
            </a:extLst>
          </p:cNvPr>
          <p:cNvSpPr txBox="1"/>
          <p:nvPr userDrawn="1"/>
        </p:nvSpPr>
        <p:spPr>
          <a:xfrm>
            <a:off x="6360651" y="6061002"/>
            <a:ext cx="5256567"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2.</a:t>
            </a:r>
            <a:r>
              <a:rPr lang="zh-CN" altLang="en-US" sz="1200" spc="150">
                <a:latin typeface="微软雅黑" panose="020B0503020204020204" pitchFamily="34" charset="-122"/>
                <a:ea typeface="微软雅黑" panose="020B0503020204020204" pitchFamily="34" charset="-122"/>
              </a:rPr>
              <a:t> 选择你需要的页面，如封面页，目录页，副标题页，内容页等</a:t>
            </a:r>
            <a:r>
              <a:rPr lang="en-US" altLang="zh-CN" sz="1200" spc="150">
                <a:latin typeface="微软雅黑" panose="020B0503020204020204" pitchFamily="34" charset="-122"/>
                <a:ea typeface="微软雅黑" panose="020B0503020204020204" pitchFamily="34" charset="-122"/>
              </a:rPr>
              <a:t>…</a:t>
            </a:r>
            <a:endParaRPr lang="en-US" sz="1200" spc="150">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D7C9996A-24BA-4EE9-BA5A-589E1841918D}"/>
              </a:ext>
            </a:extLst>
          </p:cNvPr>
          <p:cNvPicPr>
            <a:picLocks noChangeAspect="1"/>
          </p:cNvPicPr>
          <p:nvPr userDrawn="1"/>
        </p:nvPicPr>
        <p:blipFill>
          <a:blip r:embed="rId4"/>
          <a:stretch>
            <a:fillRect/>
          </a:stretch>
        </p:blipFill>
        <p:spPr>
          <a:xfrm>
            <a:off x="700878" y="2428358"/>
            <a:ext cx="819667" cy="819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57029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关注服务号">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F3BB9638-2D2F-48B1-A8CF-673B237DCC17}"/>
              </a:ext>
            </a:extLst>
          </p:cNvPr>
          <p:cNvSpPr/>
          <p:nvPr userDrawn="1"/>
        </p:nvSpPr>
        <p:spPr>
          <a:xfrm>
            <a:off x="0" y="3429000"/>
            <a:ext cx="12192000" cy="3429000"/>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4" name="矩形: 圆角 3">
            <a:extLst>
              <a:ext uri="{FF2B5EF4-FFF2-40B4-BE49-F238E27FC236}">
                <a16:creationId xmlns:a16="http://schemas.microsoft.com/office/drawing/2014/main" id="{120C7C91-35F0-46E5-B511-2314CED2655F}"/>
              </a:ext>
            </a:extLst>
          </p:cNvPr>
          <p:cNvSpPr/>
          <p:nvPr userDrawn="1"/>
        </p:nvSpPr>
        <p:spPr>
          <a:xfrm>
            <a:off x="1079465" y="1527629"/>
            <a:ext cx="3802742" cy="3802742"/>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pic>
        <p:nvPicPr>
          <p:cNvPr id="5" name="图片 4" descr="图片包含 纵横字谜, 文字&#10;&#10;已生成极高可信度的说明">
            <a:extLst>
              <a:ext uri="{FF2B5EF4-FFF2-40B4-BE49-F238E27FC236}">
                <a16:creationId xmlns:a16="http://schemas.microsoft.com/office/drawing/2014/main" id="{25779B21-3BC1-4E47-8650-6B0E785B5142}"/>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1308065" y="1756229"/>
            <a:ext cx="3345542" cy="3345542"/>
          </a:xfrm>
          <a:prstGeom prst="rect">
            <a:avLst/>
          </a:prstGeom>
        </p:spPr>
      </p:pic>
      <p:sp>
        <p:nvSpPr>
          <p:cNvPr id="6" name="文本框 5">
            <a:extLst>
              <a:ext uri="{FF2B5EF4-FFF2-40B4-BE49-F238E27FC236}">
                <a16:creationId xmlns:a16="http://schemas.microsoft.com/office/drawing/2014/main" id="{343024A3-25F7-4B9A-9876-36F35421F6E6}"/>
              </a:ext>
            </a:extLst>
          </p:cNvPr>
          <p:cNvSpPr txBox="1"/>
          <p:nvPr userDrawn="1"/>
        </p:nvSpPr>
        <p:spPr>
          <a:xfrm>
            <a:off x="5239657" y="1566506"/>
            <a:ext cx="6013185" cy="3549241"/>
          </a:xfrm>
          <a:prstGeom prst="rect">
            <a:avLst/>
          </a:prstGeom>
          <a:noFill/>
        </p:spPr>
        <p:txBody>
          <a:bodyPr wrap="none" rtlCol="0">
            <a:spAutoFit/>
          </a:bodyPr>
          <a:lstStyle/>
          <a:p>
            <a:pPr>
              <a:lnSpc>
                <a:spcPct val="150000"/>
              </a:lnSpc>
              <a:spcBef>
                <a:spcPts val="600"/>
              </a:spcBef>
            </a:pPr>
            <a:r>
              <a:rPr lang="zh-CN" altLang="en-US"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办公模板更新</a:t>
            </a:r>
            <a:endParaRPr lang="en-US" altLang="zh-CN"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微软</a:t>
            </a:r>
            <a:endParaRPr lang="en-US" altLang="zh-CN"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微信扫码关注</a:t>
            </a:r>
            <a:endPar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微软</a:t>
            </a:r>
            <a:r>
              <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Office</a:t>
            </a: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文档 」服务号</a:t>
            </a:r>
            <a:endPar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pic>
        <p:nvPicPr>
          <p:cNvPr id="7" name="图片 6">
            <a:hlinkClick r:id="rId3"/>
            <a:extLst>
              <a:ext uri="{FF2B5EF4-FFF2-40B4-BE49-F238E27FC236}">
                <a16:creationId xmlns:a16="http://schemas.microsoft.com/office/drawing/2014/main" id="{5524D02C-49CE-4D3D-8B89-07CEC3966F49}"/>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39657" y="6345797"/>
            <a:ext cx="1712686" cy="226074"/>
          </a:xfrm>
          <a:prstGeom prst="rect">
            <a:avLst/>
          </a:prstGeom>
        </p:spPr>
      </p:pic>
    </p:spTree>
    <p:extLst>
      <p:ext uri="{BB962C8B-B14F-4D97-AF65-F5344CB8AC3E}">
        <p14:creationId xmlns:p14="http://schemas.microsoft.com/office/powerpoint/2010/main" val="3921898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使用小程序">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3E71CC84-193F-4D28-98D9-17F9952F968C}"/>
              </a:ext>
            </a:extLst>
          </p:cNvPr>
          <p:cNvCxnSpPr/>
          <p:nvPr userDrawn="1"/>
        </p:nvCxnSpPr>
        <p:spPr>
          <a:xfrm>
            <a:off x="0" y="657288"/>
            <a:ext cx="12192000" cy="0"/>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23A9F197-1133-4CEE-860F-85366976D0AC}"/>
              </a:ext>
            </a:extLst>
          </p:cNvPr>
          <p:cNvSpPr/>
          <p:nvPr userDrawn="1"/>
        </p:nvSpPr>
        <p:spPr>
          <a:xfrm>
            <a:off x="0" y="3091547"/>
            <a:ext cx="12192000" cy="3766453"/>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8" name="矩形: 圆角 7">
            <a:extLst>
              <a:ext uri="{FF2B5EF4-FFF2-40B4-BE49-F238E27FC236}">
                <a16:creationId xmlns:a16="http://schemas.microsoft.com/office/drawing/2014/main" id="{AA954438-2CEB-4119-883B-8B9196F98504}"/>
              </a:ext>
            </a:extLst>
          </p:cNvPr>
          <p:cNvSpPr/>
          <p:nvPr userDrawn="1"/>
        </p:nvSpPr>
        <p:spPr>
          <a:xfrm>
            <a:off x="621395"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9" name="矩形: 圆角 8">
            <a:extLst>
              <a:ext uri="{FF2B5EF4-FFF2-40B4-BE49-F238E27FC236}">
                <a16:creationId xmlns:a16="http://schemas.microsoft.com/office/drawing/2014/main" id="{4CD1A364-B227-4CFB-9287-6198C6C0443B}"/>
              </a:ext>
            </a:extLst>
          </p:cNvPr>
          <p:cNvSpPr/>
          <p:nvPr userDrawn="1"/>
        </p:nvSpPr>
        <p:spPr>
          <a:xfrm>
            <a:off x="4374467"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BEA6AD26-5781-4DAD-8C16-8C73B2C177AD}"/>
              </a:ext>
            </a:extLst>
          </p:cNvPr>
          <p:cNvSpPr txBox="1"/>
          <p:nvPr userDrawn="1"/>
        </p:nvSpPr>
        <p:spPr>
          <a:xfrm>
            <a:off x="1656327" y="286129"/>
            <a:ext cx="8879354" cy="670120"/>
          </a:xfrm>
          <a:prstGeom prst="rect">
            <a:avLst/>
          </a:prstGeom>
          <a:solidFill>
            <a:schemeClr val="bg1"/>
          </a:solidFill>
        </p:spPr>
        <p:txBody>
          <a:bodyPr wrap="none" rtlCol="0">
            <a:spAutoFit/>
          </a:bodyPr>
          <a:lstStyle/>
          <a:p>
            <a:pPr algn="ctr">
              <a:lnSpc>
                <a:spcPct val="130000"/>
              </a:lnSpc>
              <a:spcBef>
                <a:spcPts val="600"/>
              </a:spcBef>
            </a:pPr>
            <a:r>
              <a:rPr lang="zh-CN" altLang="en-US" sz="3200" b="1" kern="0">
                <a:latin typeface="微软雅黑" panose="020B0503020204020204" pitchFamily="34" charset="-122"/>
                <a:ea typeface="微软雅黑" panose="020B0503020204020204" pitchFamily="34" charset="-122"/>
                <a:cs typeface="+mn-ea"/>
                <a:sym typeface="+mn-lt"/>
              </a:rPr>
              <a:t> 微信扫描小程序码，使用微软移动办公黑科技 </a:t>
            </a:r>
            <a:endParaRPr lang="en-US" sz="3200" b="1" kern="0" dirty="0">
              <a:latin typeface="微软雅黑" panose="020B0503020204020204" pitchFamily="34" charset="-122"/>
              <a:ea typeface="微软雅黑" panose="020B0503020204020204" pitchFamily="34" charset="-122"/>
              <a:cs typeface="+mn-ea"/>
              <a:sym typeface="+mn-lt"/>
            </a:endParaRPr>
          </a:p>
        </p:txBody>
      </p:sp>
      <p:cxnSp>
        <p:nvCxnSpPr>
          <p:cNvPr id="11" name="直接连接符 10">
            <a:extLst>
              <a:ext uri="{FF2B5EF4-FFF2-40B4-BE49-F238E27FC236}">
                <a16:creationId xmlns:a16="http://schemas.microsoft.com/office/drawing/2014/main" id="{72806FD0-33B9-40F1-B8F9-079524CA002C}"/>
              </a:ext>
            </a:extLst>
          </p:cNvPr>
          <p:cNvCxnSpPr>
            <a:cxnSpLocks/>
          </p:cNvCxnSpPr>
          <p:nvPr userDrawn="1"/>
        </p:nvCxnSpPr>
        <p:spPr>
          <a:xfrm flipH="1">
            <a:off x="1523089"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159FFD7E-3944-43A3-A5DD-D8673483D044}"/>
              </a:ext>
            </a:extLst>
          </p:cNvPr>
          <p:cNvCxnSpPr>
            <a:cxnSpLocks/>
          </p:cNvCxnSpPr>
          <p:nvPr userDrawn="1"/>
        </p:nvCxnSpPr>
        <p:spPr>
          <a:xfrm flipH="1">
            <a:off x="10402443"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13" name="矩形: 圆角 12">
            <a:extLst>
              <a:ext uri="{FF2B5EF4-FFF2-40B4-BE49-F238E27FC236}">
                <a16:creationId xmlns:a16="http://schemas.microsoft.com/office/drawing/2014/main" id="{C76706F4-B20C-489C-ACB9-010EF43FEF70}"/>
              </a:ext>
            </a:extLst>
          </p:cNvPr>
          <p:cNvSpPr/>
          <p:nvPr userDrawn="1"/>
        </p:nvSpPr>
        <p:spPr>
          <a:xfrm>
            <a:off x="8159751"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pic>
        <p:nvPicPr>
          <p:cNvPr id="14" name="图片 13">
            <a:extLst>
              <a:ext uri="{FF2B5EF4-FFF2-40B4-BE49-F238E27FC236}">
                <a16:creationId xmlns:a16="http://schemas.microsoft.com/office/drawing/2014/main" id="{C50F7A0F-4C8A-4DA1-8AA3-1810FF4E70A3}"/>
              </a:ext>
            </a:extLst>
          </p:cNvPr>
          <p:cNvPicPr>
            <a:picLocks noChangeAspect="1"/>
          </p:cNvPicPr>
          <p:nvPr userDrawn="1"/>
        </p:nvPicPr>
        <p:blipFill rotWithShape="1">
          <a:blip r:embed="rId2">
            <a:clrChange>
              <a:clrFrom>
                <a:srgbClr val="FFFFFF"/>
              </a:clrFrom>
              <a:clrTo>
                <a:srgbClr val="FFFFFF">
                  <a:alpha val="0"/>
                </a:srgbClr>
              </a:clrTo>
            </a:clrChange>
          </a:blip>
          <a:srcRect l="13924" t="13924" r="13924" b="13924"/>
          <a:stretch/>
        </p:blipFill>
        <p:spPr>
          <a:xfrm>
            <a:off x="4705130" y="1673081"/>
            <a:ext cx="2743200" cy="2743200"/>
          </a:xfrm>
          <a:prstGeom prst="rect">
            <a:avLst/>
          </a:prstGeom>
        </p:spPr>
      </p:pic>
      <p:pic>
        <p:nvPicPr>
          <p:cNvPr id="15" name="图片 14">
            <a:extLst>
              <a:ext uri="{FF2B5EF4-FFF2-40B4-BE49-F238E27FC236}">
                <a16:creationId xmlns:a16="http://schemas.microsoft.com/office/drawing/2014/main" id="{260AD2DE-F13F-4332-90AE-87C7001EAD9A}"/>
              </a:ext>
            </a:extLst>
          </p:cNvPr>
          <p:cNvPicPr>
            <a:picLocks noChangeAspect="1"/>
          </p:cNvPicPr>
          <p:nvPr userDrawn="1"/>
        </p:nvPicPr>
        <p:blipFill rotWithShape="1">
          <a:blip r:embed="rId3">
            <a:clrChange>
              <a:clrFrom>
                <a:srgbClr val="FFFFFF"/>
              </a:clrFrom>
              <a:clrTo>
                <a:srgbClr val="FFFFFF">
                  <a:alpha val="0"/>
                </a:srgbClr>
              </a:clrTo>
            </a:clrChange>
          </a:blip>
          <a:srcRect l="14439" r="14439"/>
          <a:stretch/>
        </p:blipFill>
        <p:spPr>
          <a:xfrm>
            <a:off x="8519321" y="1673081"/>
            <a:ext cx="2743200" cy="2743200"/>
          </a:xfrm>
          <a:prstGeom prst="rect">
            <a:avLst/>
          </a:prstGeom>
        </p:spPr>
      </p:pic>
      <p:pic>
        <p:nvPicPr>
          <p:cNvPr id="16" name="图片 15">
            <a:extLst>
              <a:ext uri="{FF2B5EF4-FFF2-40B4-BE49-F238E27FC236}">
                <a16:creationId xmlns:a16="http://schemas.microsoft.com/office/drawing/2014/main" id="{19418449-E7C2-4E37-8045-DD4782B12524}"/>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980965" y="1673081"/>
            <a:ext cx="2743200" cy="2743200"/>
          </a:xfrm>
          <a:prstGeom prst="rect">
            <a:avLst/>
          </a:prstGeom>
        </p:spPr>
      </p:pic>
      <p:sp>
        <p:nvSpPr>
          <p:cNvPr id="17" name="文本框 16">
            <a:extLst>
              <a:ext uri="{FF2B5EF4-FFF2-40B4-BE49-F238E27FC236}">
                <a16:creationId xmlns:a16="http://schemas.microsoft.com/office/drawing/2014/main" id="{9A11A6D6-1DBD-4A10-8942-D3DDC4E182E9}"/>
              </a:ext>
            </a:extLst>
          </p:cNvPr>
          <p:cNvSpPr txBox="1"/>
          <p:nvPr userDrawn="1"/>
        </p:nvSpPr>
        <p:spPr>
          <a:xfrm>
            <a:off x="987447" y="5138740"/>
            <a:ext cx="2730235"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在微信访问</a:t>
            </a:r>
            <a:r>
              <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OneDrive</a:t>
            </a: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a:t>
            </a:r>
            <a:r>
              <a:rPr lang="en-US" altLang="zh-CN"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Office</a:t>
            </a: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文档 」</a:t>
            </a:r>
            <a:endParaRPr lang="en-US"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8" name="文本框 17">
            <a:extLst>
              <a:ext uri="{FF2B5EF4-FFF2-40B4-BE49-F238E27FC236}">
                <a16:creationId xmlns:a16="http://schemas.microsoft.com/office/drawing/2014/main" id="{6274E825-3465-469E-BD06-097F250CA889}"/>
              </a:ext>
            </a:extLst>
          </p:cNvPr>
          <p:cNvSpPr txBox="1"/>
          <p:nvPr userDrawn="1"/>
        </p:nvSpPr>
        <p:spPr>
          <a:xfrm>
            <a:off x="4862328" y="5138740"/>
            <a:ext cx="2467342"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让你的文档会说话</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微软听听文档 」</a:t>
            </a:r>
          </a:p>
        </p:txBody>
      </p:sp>
      <p:sp>
        <p:nvSpPr>
          <p:cNvPr id="19" name="文本框 18">
            <a:extLst>
              <a:ext uri="{FF2B5EF4-FFF2-40B4-BE49-F238E27FC236}">
                <a16:creationId xmlns:a16="http://schemas.microsoft.com/office/drawing/2014/main" id="{4EC4AC92-2800-4841-84A3-26E495F2D178}"/>
              </a:ext>
            </a:extLst>
          </p:cNvPr>
          <p:cNvSpPr txBox="1"/>
          <p:nvPr userDrawn="1"/>
        </p:nvSpPr>
        <p:spPr>
          <a:xfrm>
            <a:off x="8644425" y="5138740"/>
            <a:ext cx="2492990"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你的文档创作小助手</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微软小蜜 」</a:t>
            </a:r>
          </a:p>
        </p:txBody>
      </p:sp>
      <p:cxnSp>
        <p:nvCxnSpPr>
          <p:cNvPr id="20" name="直接连接符 19">
            <a:extLst>
              <a:ext uri="{FF2B5EF4-FFF2-40B4-BE49-F238E27FC236}">
                <a16:creationId xmlns:a16="http://schemas.microsoft.com/office/drawing/2014/main" id="{F3D082CA-914B-42B8-A86E-16893B7234C9}"/>
              </a:ext>
            </a:extLst>
          </p:cNvPr>
          <p:cNvCxnSpPr/>
          <p:nvPr userDrawn="1"/>
        </p:nvCxnSpPr>
        <p:spPr>
          <a:xfrm>
            <a:off x="419803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5421E3BB-42AC-4DCD-9031-7215136A1844}"/>
              </a:ext>
            </a:extLst>
          </p:cNvPr>
          <p:cNvCxnSpPr/>
          <p:nvPr userDrawn="1"/>
        </p:nvCxnSpPr>
        <p:spPr>
          <a:xfrm>
            <a:off x="797621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2" name="图片 21">
            <a:hlinkClick r:id="rId5"/>
            <a:extLst>
              <a:ext uri="{FF2B5EF4-FFF2-40B4-BE49-F238E27FC236}">
                <a16:creationId xmlns:a16="http://schemas.microsoft.com/office/drawing/2014/main" id="{46C855E7-2DCA-4970-A954-7CB7F69FADAB}"/>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39657" y="6345797"/>
            <a:ext cx="1712686" cy="226074"/>
          </a:xfrm>
          <a:prstGeom prst="rect">
            <a:avLst/>
          </a:prstGeom>
        </p:spPr>
      </p:pic>
    </p:spTree>
    <p:extLst>
      <p:ext uri="{BB962C8B-B14F-4D97-AF65-F5344CB8AC3E}">
        <p14:creationId xmlns:p14="http://schemas.microsoft.com/office/powerpoint/2010/main" val="158009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注页">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62361" cy="379656"/>
          </a:xfrm>
          <a:prstGeom prst="rect">
            <a:avLst/>
          </a:prstGeom>
        </p:spPr>
        <p:txBody>
          <a:bodyPr wrap="none">
            <a:spAutoFit/>
          </a:bodyPr>
          <a:lstStyle/>
          <a:p>
            <a:pPr marL="0" marR="0" lvl="0" indent="0" defTabSz="609585"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Segoe UI Light"/>
                <a:ea typeface="微软雅黑"/>
                <a:cs typeface="Segoe UI Light"/>
              </a:rPr>
              <a:t>标注</a:t>
            </a:r>
          </a:p>
        </p:txBody>
      </p:sp>
      <p:sp>
        <p:nvSpPr>
          <p:cNvPr id="11" name="矩形 10"/>
          <p:cNvSpPr/>
          <p:nvPr userDrawn="1"/>
        </p:nvSpPr>
        <p:spPr>
          <a:xfrm>
            <a:off x="2572589" y="759873"/>
            <a:ext cx="1402001" cy="3453253"/>
          </a:xfrm>
          <a:prstGeom prst="rect">
            <a:avLst/>
          </a:prstGeom>
        </p:spPr>
        <p:txBody>
          <a:bodyPr wrap="square">
            <a:spAutoFit/>
          </a:bodyPr>
          <a:lstStyle/>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字体使用 </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行距</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背景图片出处</a:t>
            </a: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声明</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p:txBody>
      </p:sp>
      <p:sp>
        <p:nvSpPr>
          <p:cNvPr id="12" name="矩形 11"/>
          <p:cNvSpPr/>
          <p:nvPr userDrawn="1"/>
        </p:nvSpPr>
        <p:spPr>
          <a:xfrm>
            <a:off x="4153010" y="759873"/>
            <a:ext cx="7074345" cy="4239879"/>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英文 </a:t>
            </a:r>
            <a:r>
              <a:rPr kumimoji="0" lang="is-IS" altLang="zh-CN" sz="1400" b="0" i="0" u="none" strike="noStrike" kern="0" cap="none" spc="0" normalizeH="0" baseline="0" noProof="0" dirty="0">
                <a:ln>
                  <a:noFill/>
                </a:ln>
                <a:solidFill>
                  <a:srgbClr val="FFFFFF"/>
                </a:solidFill>
                <a:effectLst/>
                <a:uLnTx/>
                <a:uFillTx/>
                <a:latin typeface="Segoe UI Light"/>
                <a:cs typeface="Segoe UI Light"/>
              </a:rPr>
              <a:t>Microsoft YaHei</a:t>
            </a:r>
            <a:endParaRPr kumimoji="0" lang="zh-CN" altLang="en-US" sz="1400" b="0" i="0" u="none" strike="noStrike" kern="0" cap="none" spc="0" normalizeH="0" baseline="0" noProof="0" dirty="0">
              <a:ln>
                <a:noFill/>
              </a:ln>
              <a:solidFill>
                <a:srgbClr val="FFFFFF"/>
              </a:solidFill>
              <a:effectLst/>
              <a:uLnTx/>
              <a:uFillTx/>
              <a:latin typeface="Segoe UI Light"/>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中文 微软雅黑</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正文 </a:t>
            </a:r>
            <a:r>
              <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rPr>
              <a:t>1.3</a:t>
            </a: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en-US" altLang="zh-CN" sz="1400" b="0" i="0" u="none" strike="noStrike" kern="0" cap="none" spc="0" normalizeH="0" baseline="0" noProof="0" dirty="0" err="1">
                <a:ln>
                  <a:noFill/>
                </a:ln>
                <a:solidFill>
                  <a:srgbClr val="FFFFFF"/>
                </a:solidFill>
                <a:effectLst/>
                <a:uLnTx/>
                <a:uFillTx/>
                <a:latin typeface="Segoe UI Light"/>
                <a:ea typeface="微软雅黑"/>
                <a:cs typeface="Segoe UI Light"/>
              </a:rPr>
              <a:t>cn.bing.com</a:t>
            </a: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本网站所提供的任何信息内容（包括但不限于 </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PPT</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模板、</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Word</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文档、</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Excel</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图表、图片素材等）均受</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中华人民共和国著作权法</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信息网络传播权保护条例</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及其他适用的法律法规的保护，未经权利人书面明确授权，信息内容的任何部分</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包括图片或图表</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不得被全部或部分的复制、传播、销售，否则将承担法律责任。</a:t>
            </a:r>
          </a:p>
        </p:txBody>
      </p:sp>
      <p:sp>
        <p:nvSpPr>
          <p:cNvPr id="13" name="矩形 12"/>
          <p:cNvSpPr/>
          <p:nvPr userDrawn="1"/>
        </p:nvSpPr>
        <p:spPr>
          <a:xfrm>
            <a:off x="440603" y="182445"/>
            <a:ext cx="777777" cy="246221"/>
          </a:xfrm>
          <a:prstGeom prst="rect">
            <a:avLst/>
          </a:prstGeom>
        </p:spPr>
        <p:txBody>
          <a:bodyPr wrap="none">
            <a:spAutoFit/>
          </a:bodyPr>
          <a:lstStyle/>
          <a:p>
            <a:pPr marL="0" marR="0" lvl="0" indent="0" defTabSz="609585" eaLnBrk="1" fontAlgn="auto" latinLnBrk="0"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prstClr val="white"/>
                </a:solidFill>
                <a:effectLst/>
                <a:uLnTx/>
                <a:uFillTx/>
                <a:latin typeface="Segoe UI Light"/>
                <a:ea typeface="微软雅黑" charset="0"/>
                <a:cs typeface="Segoe UI Light"/>
              </a:rPr>
              <a:t>OfficePLUS</a:t>
            </a:r>
            <a:endParaRPr kumimoji="0" lang="zh-CN" altLang="en-US" sz="1000" b="0" i="0" u="none" strike="noStrike" kern="0" cap="none" spc="0" normalizeH="0" baseline="0" noProof="0" dirty="0">
              <a:ln>
                <a:noFill/>
              </a:ln>
              <a:solidFill>
                <a:prstClr val="white"/>
              </a:solidFill>
              <a:effectLst/>
              <a:uLnTx/>
              <a:uFillTx/>
              <a:latin typeface="Segoe UI Light"/>
              <a:ea typeface="微软雅黑" charset="0"/>
              <a:cs typeface="Segoe UI Light"/>
            </a:endParaRPr>
          </a:p>
        </p:txBody>
      </p:sp>
    </p:spTree>
    <p:extLst>
      <p:ext uri="{BB962C8B-B14F-4D97-AF65-F5344CB8AC3E}">
        <p14:creationId xmlns:p14="http://schemas.microsoft.com/office/powerpoint/2010/main" val="4110898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_三项目录">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srcRect l="61489" t="25058" r="12143" b="25081"/>
          <a:stretch/>
        </p:blipFill>
        <p:spPr>
          <a:xfrm>
            <a:off x="558800" y="4165951"/>
            <a:ext cx="2413000" cy="2413000"/>
          </a:xfrm>
          <a:prstGeom prst="ellipse">
            <a:avLst/>
          </a:prstGeom>
        </p:spPr>
      </p:pic>
      <p:pic>
        <p:nvPicPr>
          <p:cNvPr id="4" name="图片 3"/>
          <p:cNvPicPr>
            <a:picLocks noChangeAspect="1"/>
          </p:cNvPicPr>
          <p:nvPr userDrawn="1"/>
        </p:nvPicPr>
        <p:blipFill rotWithShape="1">
          <a:blip r:embed="rId2"/>
          <a:srcRect l="61489" t="25058" r="12143" b="25081"/>
          <a:stretch/>
        </p:blipFill>
        <p:spPr>
          <a:xfrm>
            <a:off x="7378700" y="203200"/>
            <a:ext cx="4419600" cy="4419600"/>
          </a:xfrm>
          <a:prstGeom prst="ellipse">
            <a:avLst/>
          </a:prstGeom>
        </p:spPr>
      </p:pic>
      <p:sp>
        <p:nvSpPr>
          <p:cNvPr id="5" name="文本占位符 7"/>
          <p:cNvSpPr>
            <a:spLocks noGrp="1"/>
          </p:cNvSpPr>
          <p:nvPr>
            <p:ph type="body" sz="quarter" idx="10" hasCustomPrompt="1"/>
          </p:nvPr>
        </p:nvSpPr>
        <p:spPr>
          <a:xfrm>
            <a:off x="265304" y="220133"/>
            <a:ext cx="3303395" cy="389467"/>
          </a:xfrm>
          <a:prstGeom prst="rect">
            <a:avLst/>
          </a:prstGeom>
          <a:ln w="12700" cmpd="sng">
            <a:noFill/>
          </a:ln>
        </p:spPr>
        <p:txBody>
          <a:bodyPr vert="horz" anchor="ctr"/>
          <a:lstStyle>
            <a:lvl1pPr marL="0" indent="0" algn="l">
              <a:buNone/>
              <a:defRPr sz="1400" b="1">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6" name="文本占位符 7"/>
          <p:cNvSpPr>
            <a:spLocks noGrp="1"/>
          </p:cNvSpPr>
          <p:nvPr>
            <p:ph type="body" sz="quarter" idx="11" hasCustomPrompt="1"/>
          </p:nvPr>
        </p:nvSpPr>
        <p:spPr>
          <a:xfrm>
            <a:off x="3801979" y="1020156"/>
            <a:ext cx="4588044" cy="888855"/>
          </a:xfrm>
          <a:prstGeom prst="rect">
            <a:avLst/>
          </a:prstGeom>
          <a:ln w="12700" cmpd="sng">
            <a:noFill/>
          </a:ln>
        </p:spPr>
        <p:txBody>
          <a:bodyPr vert="horz" anchor="ctr"/>
          <a:lstStyle>
            <a:lvl1pPr marL="0" indent="0" algn="ctr">
              <a:buNone/>
              <a:defRPr sz="6000" b="1">
                <a:latin typeface="Microsoft YaHei" charset="0"/>
                <a:ea typeface="Microsoft YaHei" charset="0"/>
                <a:cs typeface="Microsoft YaHei" charset="0"/>
              </a:defRPr>
            </a:lvl1pPr>
          </a:lstStyle>
          <a:p>
            <a:pPr lvl="0"/>
            <a:r>
              <a:rPr kumimoji="1" lang="zh-CN" altLang="en-US" dirty="0"/>
              <a:t>目录</a:t>
            </a:r>
          </a:p>
        </p:txBody>
      </p:sp>
      <p:sp>
        <p:nvSpPr>
          <p:cNvPr id="8" name="文本占位符 7"/>
          <p:cNvSpPr>
            <a:spLocks noGrp="1"/>
          </p:cNvSpPr>
          <p:nvPr>
            <p:ph type="body" sz="quarter" idx="12" hasCustomPrompt="1"/>
          </p:nvPr>
        </p:nvSpPr>
        <p:spPr>
          <a:xfrm>
            <a:off x="3801979" y="1909012"/>
            <a:ext cx="4588044" cy="401052"/>
          </a:xfrm>
          <a:prstGeom prst="rect">
            <a:avLst/>
          </a:prstGeom>
          <a:ln w="12700" cmpd="sng">
            <a:noFill/>
          </a:ln>
        </p:spPr>
        <p:txBody>
          <a:bodyPr vert="horz" anchor="ctr"/>
          <a:lstStyle>
            <a:lvl1pPr marL="0" indent="0" algn="ctr">
              <a:buNone/>
              <a:defRPr sz="2000" b="0">
                <a:latin typeface="Microsoft YaHei" charset="0"/>
                <a:ea typeface="Microsoft YaHei" charset="0"/>
                <a:cs typeface="Microsoft YaHei" charset="0"/>
              </a:defRPr>
            </a:lvl1pPr>
          </a:lstStyle>
          <a:p>
            <a:pPr lvl="0"/>
            <a:r>
              <a:rPr kumimoji="1" lang="en-US" altLang="zh-CN" dirty="0"/>
              <a:t>CONTENTS</a:t>
            </a:r>
            <a:endParaRPr kumimoji="1" lang="zh-CN" altLang="en-US" dirty="0"/>
          </a:p>
        </p:txBody>
      </p:sp>
      <p:sp>
        <p:nvSpPr>
          <p:cNvPr id="9" name="文本占位符 7"/>
          <p:cNvSpPr>
            <a:spLocks noGrp="1"/>
          </p:cNvSpPr>
          <p:nvPr>
            <p:ph type="body" sz="quarter" idx="13"/>
          </p:nvPr>
        </p:nvSpPr>
        <p:spPr>
          <a:xfrm>
            <a:off x="1459832" y="2413000"/>
            <a:ext cx="9272338" cy="1059969"/>
          </a:xfrm>
          <a:prstGeom prst="rect">
            <a:avLst/>
          </a:prstGeom>
          <a:ln w="12700" cmpd="sng">
            <a:noFill/>
          </a:ln>
        </p:spPr>
        <p:txBody>
          <a:bodyPr vert="horz" anchor="t"/>
          <a:lstStyle>
            <a:lvl1pPr>
              <a:defRPr kumimoji="1" lang="zh-CN" altLang="en-US" sz="1400" b="0" dirty="0">
                <a:latin typeface="Microsoft YaHei" charset="0"/>
                <a:ea typeface="Microsoft YaHei" charset="0"/>
                <a:cs typeface="Microsoft YaHei" charset="0"/>
              </a:defRPr>
            </a:lvl1pPr>
          </a:lstStyle>
          <a:p>
            <a:pPr marL="0" lvl="0" indent="0" algn="ctr">
              <a:lnSpc>
                <a:spcPct val="130000"/>
              </a:lnSpc>
              <a:buNone/>
            </a:pPr>
            <a:endParaRPr kumimoji="1" lang="zh-CN" altLang="en-US" dirty="0"/>
          </a:p>
        </p:txBody>
      </p:sp>
      <p:sp>
        <p:nvSpPr>
          <p:cNvPr id="7" name="文本占位符 6"/>
          <p:cNvSpPr>
            <a:spLocks noGrp="1"/>
          </p:cNvSpPr>
          <p:nvPr>
            <p:ph type="body" sz="quarter" idx="14" hasCustomPrompt="1"/>
          </p:nvPr>
        </p:nvSpPr>
        <p:spPr>
          <a:xfrm>
            <a:off x="1459832" y="4167324"/>
            <a:ext cx="2297865" cy="455476"/>
          </a:xfrm>
          <a:prstGeom prst="rect">
            <a:avLst/>
          </a:prstGeom>
        </p:spPr>
        <p:txBody>
          <a:bodyPr/>
          <a:lstStyle>
            <a:lvl1pPr marL="0" indent="0" algn="ctr">
              <a:buNone/>
              <a:defRPr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8" name="文本占位符 6"/>
          <p:cNvSpPr>
            <a:spLocks noGrp="1"/>
          </p:cNvSpPr>
          <p:nvPr>
            <p:ph type="body" sz="quarter" idx="15" hasCustomPrompt="1"/>
          </p:nvPr>
        </p:nvSpPr>
        <p:spPr>
          <a:xfrm>
            <a:off x="1459831" y="4622800"/>
            <a:ext cx="2297865" cy="455476"/>
          </a:xfrm>
          <a:prstGeom prst="rect">
            <a:avLst/>
          </a:prstGeom>
        </p:spPr>
        <p:txBody>
          <a:bodyPr/>
          <a:lstStyle>
            <a:lvl1pPr marL="0" indent="0" algn="ctr">
              <a:buNone/>
              <a:defRPr sz="18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9" name="文本占位符 6"/>
          <p:cNvSpPr>
            <a:spLocks noGrp="1"/>
          </p:cNvSpPr>
          <p:nvPr>
            <p:ph type="body" sz="quarter" idx="16" hasCustomPrompt="1"/>
          </p:nvPr>
        </p:nvSpPr>
        <p:spPr>
          <a:xfrm>
            <a:off x="8433254" y="4167324"/>
            <a:ext cx="2297865" cy="455476"/>
          </a:xfrm>
          <a:prstGeom prst="rect">
            <a:avLst/>
          </a:prstGeom>
        </p:spPr>
        <p:txBody>
          <a:bodyPr/>
          <a:lstStyle>
            <a:lvl1pPr marL="0" indent="0" algn="ctr">
              <a:buNone/>
              <a:defRPr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30" name="文本占位符 6"/>
          <p:cNvSpPr>
            <a:spLocks noGrp="1"/>
          </p:cNvSpPr>
          <p:nvPr>
            <p:ph type="body" sz="quarter" idx="17" hasCustomPrompt="1"/>
          </p:nvPr>
        </p:nvSpPr>
        <p:spPr>
          <a:xfrm>
            <a:off x="8433253" y="4622800"/>
            <a:ext cx="2297865" cy="455476"/>
          </a:xfrm>
          <a:prstGeom prst="rect">
            <a:avLst/>
          </a:prstGeom>
        </p:spPr>
        <p:txBody>
          <a:bodyPr/>
          <a:lstStyle>
            <a:lvl1pPr marL="0" indent="0" algn="ctr">
              <a:buNone/>
              <a:defRPr sz="18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31" name="文本占位符 6"/>
          <p:cNvSpPr>
            <a:spLocks noGrp="1"/>
          </p:cNvSpPr>
          <p:nvPr>
            <p:ph type="body" sz="quarter" idx="18" hasCustomPrompt="1"/>
          </p:nvPr>
        </p:nvSpPr>
        <p:spPr>
          <a:xfrm>
            <a:off x="4946542" y="4167324"/>
            <a:ext cx="2297865" cy="455476"/>
          </a:xfrm>
          <a:prstGeom prst="rect">
            <a:avLst/>
          </a:prstGeom>
        </p:spPr>
        <p:txBody>
          <a:bodyPr/>
          <a:lstStyle>
            <a:lvl1pPr marL="0" indent="0" algn="ctr">
              <a:buNone/>
              <a:defRPr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32" name="文本占位符 6"/>
          <p:cNvSpPr>
            <a:spLocks noGrp="1"/>
          </p:cNvSpPr>
          <p:nvPr>
            <p:ph type="body" sz="quarter" idx="19" hasCustomPrompt="1"/>
          </p:nvPr>
        </p:nvSpPr>
        <p:spPr>
          <a:xfrm>
            <a:off x="4946541" y="4622800"/>
            <a:ext cx="2297865" cy="455476"/>
          </a:xfrm>
          <a:prstGeom prst="rect">
            <a:avLst/>
          </a:prstGeom>
        </p:spPr>
        <p:txBody>
          <a:bodyPr/>
          <a:lstStyle>
            <a:lvl1pPr marL="0" indent="0" algn="ctr">
              <a:buNone/>
              <a:defRPr sz="18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Tree>
    <p:extLst>
      <p:ext uri="{BB962C8B-B14F-4D97-AF65-F5344CB8AC3E}">
        <p14:creationId xmlns:p14="http://schemas.microsoft.com/office/powerpoint/2010/main" val="1682085273"/>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_四项目录">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srcRect l="61489" t="25058" r="12143" b="25081"/>
          <a:stretch/>
        </p:blipFill>
        <p:spPr>
          <a:xfrm>
            <a:off x="558800" y="4165951"/>
            <a:ext cx="2413000" cy="2413000"/>
          </a:xfrm>
          <a:prstGeom prst="ellipse">
            <a:avLst/>
          </a:prstGeom>
        </p:spPr>
      </p:pic>
      <p:pic>
        <p:nvPicPr>
          <p:cNvPr id="4" name="图片 3"/>
          <p:cNvPicPr>
            <a:picLocks noChangeAspect="1"/>
          </p:cNvPicPr>
          <p:nvPr userDrawn="1"/>
        </p:nvPicPr>
        <p:blipFill rotWithShape="1">
          <a:blip r:embed="rId2"/>
          <a:srcRect l="61489" t="25058" r="12143" b="25081"/>
          <a:stretch/>
        </p:blipFill>
        <p:spPr>
          <a:xfrm>
            <a:off x="7378700" y="203200"/>
            <a:ext cx="4419600" cy="4419600"/>
          </a:xfrm>
          <a:prstGeom prst="ellipse">
            <a:avLst/>
          </a:prstGeom>
        </p:spPr>
      </p:pic>
      <p:sp>
        <p:nvSpPr>
          <p:cNvPr id="5" name="文本占位符 7"/>
          <p:cNvSpPr>
            <a:spLocks noGrp="1"/>
          </p:cNvSpPr>
          <p:nvPr>
            <p:ph type="body" sz="quarter" idx="10" hasCustomPrompt="1"/>
          </p:nvPr>
        </p:nvSpPr>
        <p:spPr>
          <a:xfrm>
            <a:off x="265304" y="220133"/>
            <a:ext cx="3303395" cy="389467"/>
          </a:xfrm>
          <a:prstGeom prst="rect">
            <a:avLst/>
          </a:prstGeom>
          <a:ln w="12700" cmpd="sng">
            <a:noFill/>
          </a:ln>
        </p:spPr>
        <p:txBody>
          <a:bodyPr vert="horz" anchor="ctr"/>
          <a:lstStyle>
            <a:lvl1pPr marL="0" indent="0" algn="l">
              <a:buNone/>
              <a:defRPr sz="1400" b="1">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6" name="文本占位符 7"/>
          <p:cNvSpPr>
            <a:spLocks noGrp="1"/>
          </p:cNvSpPr>
          <p:nvPr>
            <p:ph type="body" sz="quarter" idx="11" hasCustomPrompt="1"/>
          </p:nvPr>
        </p:nvSpPr>
        <p:spPr>
          <a:xfrm>
            <a:off x="3801979" y="1020156"/>
            <a:ext cx="4588044" cy="888855"/>
          </a:xfrm>
          <a:prstGeom prst="rect">
            <a:avLst/>
          </a:prstGeom>
          <a:ln w="12700" cmpd="sng">
            <a:noFill/>
          </a:ln>
        </p:spPr>
        <p:txBody>
          <a:bodyPr vert="horz" anchor="ctr"/>
          <a:lstStyle>
            <a:lvl1pPr marL="0" indent="0" algn="ctr">
              <a:buNone/>
              <a:defRPr sz="6000" b="1">
                <a:latin typeface="Microsoft YaHei" charset="0"/>
                <a:ea typeface="Microsoft YaHei" charset="0"/>
                <a:cs typeface="Microsoft YaHei" charset="0"/>
              </a:defRPr>
            </a:lvl1pPr>
          </a:lstStyle>
          <a:p>
            <a:pPr lvl="0"/>
            <a:r>
              <a:rPr kumimoji="1" lang="zh-CN" altLang="en-US" dirty="0"/>
              <a:t>目录</a:t>
            </a:r>
          </a:p>
        </p:txBody>
      </p:sp>
      <p:sp>
        <p:nvSpPr>
          <p:cNvPr id="8" name="文本占位符 7"/>
          <p:cNvSpPr>
            <a:spLocks noGrp="1"/>
          </p:cNvSpPr>
          <p:nvPr>
            <p:ph type="body" sz="quarter" idx="12" hasCustomPrompt="1"/>
          </p:nvPr>
        </p:nvSpPr>
        <p:spPr>
          <a:xfrm>
            <a:off x="3801979" y="1909012"/>
            <a:ext cx="4588044" cy="401052"/>
          </a:xfrm>
          <a:prstGeom prst="rect">
            <a:avLst/>
          </a:prstGeom>
          <a:ln w="12700" cmpd="sng">
            <a:noFill/>
          </a:ln>
        </p:spPr>
        <p:txBody>
          <a:bodyPr vert="horz" anchor="ctr"/>
          <a:lstStyle>
            <a:lvl1pPr marL="0" indent="0" algn="ctr">
              <a:buNone/>
              <a:defRPr sz="2000" b="0">
                <a:latin typeface="Microsoft YaHei" charset="0"/>
                <a:ea typeface="Microsoft YaHei" charset="0"/>
                <a:cs typeface="Microsoft YaHei" charset="0"/>
              </a:defRPr>
            </a:lvl1pPr>
          </a:lstStyle>
          <a:p>
            <a:pPr lvl="0"/>
            <a:r>
              <a:rPr kumimoji="1" lang="en-US" altLang="zh-CN" dirty="0"/>
              <a:t>CONTENTS</a:t>
            </a:r>
            <a:endParaRPr kumimoji="1" lang="zh-CN" altLang="en-US" dirty="0"/>
          </a:p>
        </p:txBody>
      </p:sp>
      <p:sp>
        <p:nvSpPr>
          <p:cNvPr id="9" name="文本占位符 7"/>
          <p:cNvSpPr>
            <a:spLocks noGrp="1"/>
          </p:cNvSpPr>
          <p:nvPr>
            <p:ph type="body" sz="quarter" idx="13"/>
          </p:nvPr>
        </p:nvSpPr>
        <p:spPr>
          <a:xfrm>
            <a:off x="1459832" y="2413000"/>
            <a:ext cx="9272338" cy="1059969"/>
          </a:xfrm>
          <a:prstGeom prst="rect">
            <a:avLst/>
          </a:prstGeom>
          <a:ln w="12700" cmpd="sng">
            <a:noFill/>
          </a:ln>
        </p:spPr>
        <p:txBody>
          <a:bodyPr vert="horz" anchor="t"/>
          <a:lstStyle>
            <a:lvl1pPr>
              <a:defRPr kumimoji="1" lang="zh-CN" altLang="en-US" sz="1400" b="0" dirty="0">
                <a:latin typeface="Microsoft YaHei" charset="0"/>
                <a:ea typeface="Microsoft YaHei" charset="0"/>
                <a:cs typeface="Microsoft YaHei" charset="0"/>
              </a:defRPr>
            </a:lvl1pPr>
          </a:lstStyle>
          <a:p>
            <a:pPr marL="0" lvl="0" indent="0" algn="ctr">
              <a:lnSpc>
                <a:spcPct val="130000"/>
              </a:lnSpc>
              <a:buNone/>
            </a:pPr>
            <a:endParaRPr kumimoji="1" lang="zh-CN" altLang="en-US" dirty="0"/>
          </a:p>
        </p:txBody>
      </p:sp>
      <p:sp>
        <p:nvSpPr>
          <p:cNvPr id="7" name="文本占位符 6"/>
          <p:cNvSpPr>
            <a:spLocks noGrp="1"/>
          </p:cNvSpPr>
          <p:nvPr>
            <p:ph type="body" sz="quarter" idx="14" hasCustomPrompt="1"/>
          </p:nvPr>
        </p:nvSpPr>
        <p:spPr>
          <a:xfrm>
            <a:off x="579519" y="4167324"/>
            <a:ext cx="2297865" cy="455476"/>
          </a:xfrm>
          <a:prstGeom prst="rect">
            <a:avLst/>
          </a:prstGeom>
        </p:spPr>
        <p:txBody>
          <a:bodyPr/>
          <a:lstStyle>
            <a:lvl1pPr marL="0" indent="0" algn="ctr">
              <a:buNone/>
              <a:defRPr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8" name="文本占位符 6"/>
          <p:cNvSpPr>
            <a:spLocks noGrp="1"/>
          </p:cNvSpPr>
          <p:nvPr>
            <p:ph type="body" sz="quarter" idx="15" hasCustomPrompt="1"/>
          </p:nvPr>
        </p:nvSpPr>
        <p:spPr>
          <a:xfrm>
            <a:off x="579518" y="4622800"/>
            <a:ext cx="2297865" cy="455476"/>
          </a:xfrm>
          <a:prstGeom prst="rect">
            <a:avLst/>
          </a:prstGeom>
        </p:spPr>
        <p:txBody>
          <a:bodyPr/>
          <a:lstStyle>
            <a:lvl1pPr marL="0" indent="0" algn="ctr">
              <a:buNone/>
              <a:defRPr sz="18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31" name="文本占位符 6"/>
          <p:cNvSpPr>
            <a:spLocks noGrp="1"/>
          </p:cNvSpPr>
          <p:nvPr>
            <p:ph type="body" sz="quarter" idx="18" hasCustomPrompt="1"/>
          </p:nvPr>
        </p:nvSpPr>
        <p:spPr>
          <a:xfrm>
            <a:off x="3484482" y="4167324"/>
            <a:ext cx="2297865" cy="455476"/>
          </a:xfrm>
          <a:prstGeom prst="rect">
            <a:avLst/>
          </a:prstGeom>
        </p:spPr>
        <p:txBody>
          <a:bodyPr/>
          <a:lstStyle>
            <a:lvl1pPr marL="0" indent="0" algn="ctr">
              <a:buNone/>
              <a:defRPr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32" name="文本占位符 6"/>
          <p:cNvSpPr>
            <a:spLocks noGrp="1"/>
          </p:cNvSpPr>
          <p:nvPr>
            <p:ph type="body" sz="quarter" idx="19" hasCustomPrompt="1"/>
          </p:nvPr>
        </p:nvSpPr>
        <p:spPr>
          <a:xfrm>
            <a:off x="3483070" y="4622800"/>
            <a:ext cx="2297865" cy="455476"/>
          </a:xfrm>
          <a:prstGeom prst="rect">
            <a:avLst/>
          </a:prstGeom>
        </p:spPr>
        <p:txBody>
          <a:bodyPr/>
          <a:lstStyle>
            <a:lvl1pPr marL="0" indent="0" algn="ctr">
              <a:buNone/>
              <a:defRPr sz="18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14" name="文本占位符 6"/>
          <p:cNvSpPr>
            <a:spLocks noGrp="1"/>
          </p:cNvSpPr>
          <p:nvPr>
            <p:ph type="body" sz="quarter" idx="20" hasCustomPrompt="1"/>
          </p:nvPr>
        </p:nvSpPr>
        <p:spPr>
          <a:xfrm>
            <a:off x="6389445" y="4171304"/>
            <a:ext cx="2297865" cy="455476"/>
          </a:xfrm>
          <a:prstGeom prst="rect">
            <a:avLst/>
          </a:prstGeom>
        </p:spPr>
        <p:txBody>
          <a:bodyPr/>
          <a:lstStyle>
            <a:lvl1pPr marL="0" indent="0" algn="ctr">
              <a:buNone/>
              <a:defRPr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15" name="文本占位符 6"/>
          <p:cNvSpPr>
            <a:spLocks noGrp="1"/>
          </p:cNvSpPr>
          <p:nvPr>
            <p:ph type="body" sz="quarter" idx="21" hasCustomPrompt="1"/>
          </p:nvPr>
        </p:nvSpPr>
        <p:spPr>
          <a:xfrm>
            <a:off x="6390855" y="4626780"/>
            <a:ext cx="2297865" cy="455476"/>
          </a:xfrm>
          <a:prstGeom prst="rect">
            <a:avLst/>
          </a:prstGeom>
        </p:spPr>
        <p:txBody>
          <a:bodyPr/>
          <a:lstStyle>
            <a:lvl1pPr marL="0" indent="0" algn="ctr">
              <a:buNone/>
              <a:defRPr sz="18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16" name="文本占位符 6"/>
          <p:cNvSpPr>
            <a:spLocks noGrp="1"/>
          </p:cNvSpPr>
          <p:nvPr>
            <p:ph type="body" sz="quarter" idx="22" hasCustomPrompt="1"/>
          </p:nvPr>
        </p:nvSpPr>
        <p:spPr>
          <a:xfrm>
            <a:off x="9294408" y="4171304"/>
            <a:ext cx="2297865" cy="455476"/>
          </a:xfrm>
          <a:prstGeom prst="rect">
            <a:avLst/>
          </a:prstGeom>
        </p:spPr>
        <p:txBody>
          <a:bodyPr/>
          <a:lstStyle>
            <a:lvl1pPr marL="0" indent="0" algn="ctr">
              <a:buNone/>
              <a:defRPr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17" name="文本占位符 6"/>
          <p:cNvSpPr>
            <a:spLocks noGrp="1"/>
          </p:cNvSpPr>
          <p:nvPr>
            <p:ph type="body" sz="quarter" idx="23" hasCustomPrompt="1"/>
          </p:nvPr>
        </p:nvSpPr>
        <p:spPr>
          <a:xfrm>
            <a:off x="9294407" y="4626780"/>
            <a:ext cx="2297865" cy="455476"/>
          </a:xfrm>
          <a:prstGeom prst="rect">
            <a:avLst/>
          </a:prstGeom>
        </p:spPr>
        <p:txBody>
          <a:bodyPr/>
          <a:lstStyle>
            <a:lvl1pPr marL="0" indent="0" algn="ctr">
              <a:buNone/>
              <a:defRPr sz="18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Tree>
    <p:extLst>
      <p:ext uri="{BB962C8B-B14F-4D97-AF65-F5344CB8AC3E}">
        <p14:creationId xmlns:p14="http://schemas.microsoft.com/office/powerpoint/2010/main" val="2118421993"/>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页_五项目录">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srcRect l="61489" t="25058" r="12143" b="25081"/>
          <a:stretch/>
        </p:blipFill>
        <p:spPr>
          <a:xfrm>
            <a:off x="558800" y="4165951"/>
            <a:ext cx="2413000" cy="2413000"/>
          </a:xfrm>
          <a:prstGeom prst="ellipse">
            <a:avLst/>
          </a:prstGeom>
        </p:spPr>
      </p:pic>
      <p:pic>
        <p:nvPicPr>
          <p:cNvPr id="4" name="图片 3"/>
          <p:cNvPicPr>
            <a:picLocks noChangeAspect="1"/>
          </p:cNvPicPr>
          <p:nvPr userDrawn="1"/>
        </p:nvPicPr>
        <p:blipFill rotWithShape="1">
          <a:blip r:embed="rId2"/>
          <a:srcRect l="61489" t="25058" r="12143" b="25081"/>
          <a:stretch/>
        </p:blipFill>
        <p:spPr>
          <a:xfrm>
            <a:off x="7378700" y="203200"/>
            <a:ext cx="4419600" cy="4419600"/>
          </a:xfrm>
          <a:prstGeom prst="ellipse">
            <a:avLst/>
          </a:prstGeom>
        </p:spPr>
      </p:pic>
      <p:sp>
        <p:nvSpPr>
          <p:cNvPr id="5" name="文本占位符 7"/>
          <p:cNvSpPr>
            <a:spLocks noGrp="1"/>
          </p:cNvSpPr>
          <p:nvPr>
            <p:ph type="body" sz="quarter" idx="10" hasCustomPrompt="1"/>
          </p:nvPr>
        </p:nvSpPr>
        <p:spPr>
          <a:xfrm>
            <a:off x="265304" y="220133"/>
            <a:ext cx="3303395" cy="389467"/>
          </a:xfrm>
          <a:prstGeom prst="rect">
            <a:avLst/>
          </a:prstGeom>
          <a:ln w="12700" cmpd="sng">
            <a:noFill/>
          </a:ln>
        </p:spPr>
        <p:txBody>
          <a:bodyPr vert="horz" anchor="ctr"/>
          <a:lstStyle>
            <a:lvl1pPr marL="0" indent="0" algn="l">
              <a:buNone/>
              <a:defRPr sz="1400" b="1">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6" name="文本占位符 7"/>
          <p:cNvSpPr>
            <a:spLocks noGrp="1"/>
          </p:cNvSpPr>
          <p:nvPr>
            <p:ph type="body" sz="quarter" idx="11" hasCustomPrompt="1"/>
          </p:nvPr>
        </p:nvSpPr>
        <p:spPr>
          <a:xfrm>
            <a:off x="3801979" y="1020156"/>
            <a:ext cx="4588044" cy="888855"/>
          </a:xfrm>
          <a:prstGeom prst="rect">
            <a:avLst/>
          </a:prstGeom>
          <a:ln w="12700" cmpd="sng">
            <a:noFill/>
          </a:ln>
        </p:spPr>
        <p:txBody>
          <a:bodyPr vert="horz" anchor="ctr"/>
          <a:lstStyle>
            <a:lvl1pPr marL="0" indent="0" algn="ctr">
              <a:buNone/>
              <a:defRPr sz="6000" b="1">
                <a:latin typeface="Microsoft YaHei" charset="0"/>
                <a:ea typeface="Microsoft YaHei" charset="0"/>
                <a:cs typeface="Microsoft YaHei" charset="0"/>
              </a:defRPr>
            </a:lvl1pPr>
          </a:lstStyle>
          <a:p>
            <a:pPr lvl="0"/>
            <a:r>
              <a:rPr kumimoji="1" lang="zh-CN" altLang="en-US" dirty="0"/>
              <a:t>目录</a:t>
            </a:r>
          </a:p>
        </p:txBody>
      </p:sp>
      <p:sp>
        <p:nvSpPr>
          <p:cNvPr id="8" name="文本占位符 7"/>
          <p:cNvSpPr>
            <a:spLocks noGrp="1"/>
          </p:cNvSpPr>
          <p:nvPr>
            <p:ph type="body" sz="quarter" idx="12" hasCustomPrompt="1"/>
          </p:nvPr>
        </p:nvSpPr>
        <p:spPr>
          <a:xfrm>
            <a:off x="3801979" y="1909012"/>
            <a:ext cx="4588044" cy="401052"/>
          </a:xfrm>
          <a:prstGeom prst="rect">
            <a:avLst/>
          </a:prstGeom>
          <a:ln w="12700" cmpd="sng">
            <a:noFill/>
          </a:ln>
        </p:spPr>
        <p:txBody>
          <a:bodyPr vert="horz" anchor="ctr"/>
          <a:lstStyle>
            <a:lvl1pPr marL="0" indent="0" algn="ctr">
              <a:buNone/>
              <a:defRPr sz="2000" b="0">
                <a:latin typeface="Microsoft YaHei" charset="0"/>
                <a:ea typeface="Microsoft YaHei" charset="0"/>
                <a:cs typeface="Microsoft YaHei" charset="0"/>
              </a:defRPr>
            </a:lvl1pPr>
          </a:lstStyle>
          <a:p>
            <a:pPr lvl="0"/>
            <a:r>
              <a:rPr kumimoji="1" lang="en-US" altLang="zh-CN" dirty="0"/>
              <a:t>CONTENTS</a:t>
            </a:r>
            <a:endParaRPr kumimoji="1" lang="zh-CN" altLang="en-US" dirty="0"/>
          </a:p>
        </p:txBody>
      </p:sp>
      <p:sp>
        <p:nvSpPr>
          <p:cNvPr id="9" name="文本占位符 7"/>
          <p:cNvSpPr>
            <a:spLocks noGrp="1"/>
          </p:cNvSpPr>
          <p:nvPr>
            <p:ph type="body" sz="quarter" idx="13"/>
          </p:nvPr>
        </p:nvSpPr>
        <p:spPr>
          <a:xfrm>
            <a:off x="1459832" y="2413000"/>
            <a:ext cx="9272338" cy="1059969"/>
          </a:xfrm>
          <a:prstGeom prst="rect">
            <a:avLst/>
          </a:prstGeom>
          <a:ln w="12700" cmpd="sng">
            <a:noFill/>
          </a:ln>
        </p:spPr>
        <p:txBody>
          <a:bodyPr vert="horz" anchor="t"/>
          <a:lstStyle>
            <a:lvl1pPr marL="0" indent="0" algn="ctr">
              <a:lnSpc>
                <a:spcPct val="130000"/>
              </a:lnSpc>
              <a:buNone/>
              <a:defRPr sz="1400" b="0">
                <a:latin typeface="Microsoft YaHei" charset="0"/>
                <a:ea typeface="Microsoft YaHei" charset="0"/>
                <a:cs typeface="Microsoft YaHei" charset="0"/>
              </a:defRPr>
            </a:lvl1pPr>
          </a:lstStyle>
          <a:p>
            <a:pPr lvl="0"/>
            <a:endParaRPr kumimoji="1" lang="zh-CN" altLang="en-US" dirty="0"/>
          </a:p>
        </p:txBody>
      </p:sp>
      <p:sp>
        <p:nvSpPr>
          <p:cNvPr id="7" name="文本占位符 6"/>
          <p:cNvSpPr>
            <a:spLocks noGrp="1"/>
          </p:cNvSpPr>
          <p:nvPr>
            <p:ph type="body" sz="quarter" idx="14" hasCustomPrompt="1"/>
          </p:nvPr>
        </p:nvSpPr>
        <p:spPr>
          <a:xfrm>
            <a:off x="579519" y="4167324"/>
            <a:ext cx="1805335" cy="455476"/>
          </a:xfrm>
          <a:prstGeom prst="rect">
            <a:avLst/>
          </a:prstGeom>
        </p:spPr>
        <p:txBody>
          <a:bodyPr/>
          <a:lstStyle>
            <a:lvl1pPr marL="0" indent="0" algn="ctr">
              <a:buNone/>
              <a:defRPr sz="2000"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8" name="文本占位符 6"/>
          <p:cNvSpPr>
            <a:spLocks noGrp="1"/>
          </p:cNvSpPr>
          <p:nvPr>
            <p:ph type="body" sz="quarter" idx="15" hasCustomPrompt="1"/>
          </p:nvPr>
        </p:nvSpPr>
        <p:spPr>
          <a:xfrm>
            <a:off x="579518" y="4622800"/>
            <a:ext cx="1805335" cy="455476"/>
          </a:xfrm>
          <a:prstGeom prst="rect">
            <a:avLst/>
          </a:prstGeom>
        </p:spPr>
        <p:txBody>
          <a:bodyPr/>
          <a:lstStyle>
            <a:lvl1pPr marL="0" indent="0" algn="ctr">
              <a:buNone/>
              <a:defRPr sz="14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18" name="文本占位符 6"/>
          <p:cNvSpPr>
            <a:spLocks noGrp="1"/>
          </p:cNvSpPr>
          <p:nvPr>
            <p:ph type="body" sz="quarter" idx="16" hasCustomPrompt="1"/>
          </p:nvPr>
        </p:nvSpPr>
        <p:spPr>
          <a:xfrm>
            <a:off x="2892015" y="4165951"/>
            <a:ext cx="1805335" cy="455476"/>
          </a:xfrm>
          <a:prstGeom prst="rect">
            <a:avLst/>
          </a:prstGeom>
        </p:spPr>
        <p:txBody>
          <a:bodyPr/>
          <a:lstStyle>
            <a:lvl1pPr marL="0" indent="0" algn="ctr">
              <a:buNone/>
              <a:defRPr sz="2000"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19" name="文本占位符 6"/>
          <p:cNvSpPr>
            <a:spLocks noGrp="1"/>
          </p:cNvSpPr>
          <p:nvPr>
            <p:ph type="body" sz="quarter" idx="17" hasCustomPrompt="1"/>
          </p:nvPr>
        </p:nvSpPr>
        <p:spPr>
          <a:xfrm>
            <a:off x="2892013" y="4621427"/>
            <a:ext cx="1805335" cy="455476"/>
          </a:xfrm>
          <a:prstGeom prst="rect">
            <a:avLst/>
          </a:prstGeom>
        </p:spPr>
        <p:txBody>
          <a:bodyPr/>
          <a:lstStyle>
            <a:lvl1pPr marL="0" indent="0" algn="ctr">
              <a:buNone/>
              <a:defRPr sz="14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0" name="文本占位符 6"/>
          <p:cNvSpPr>
            <a:spLocks noGrp="1"/>
          </p:cNvSpPr>
          <p:nvPr>
            <p:ph type="body" sz="quarter" idx="18" hasCustomPrompt="1"/>
          </p:nvPr>
        </p:nvSpPr>
        <p:spPr>
          <a:xfrm>
            <a:off x="5204511" y="4165951"/>
            <a:ext cx="1805335" cy="455476"/>
          </a:xfrm>
          <a:prstGeom prst="rect">
            <a:avLst/>
          </a:prstGeom>
        </p:spPr>
        <p:txBody>
          <a:bodyPr/>
          <a:lstStyle>
            <a:lvl1pPr marL="0" indent="0" algn="ctr">
              <a:buNone/>
              <a:defRPr sz="2000"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1" name="文本占位符 6"/>
          <p:cNvSpPr>
            <a:spLocks noGrp="1"/>
          </p:cNvSpPr>
          <p:nvPr>
            <p:ph type="body" sz="quarter" idx="19" hasCustomPrompt="1"/>
          </p:nvPr>
        </p:nvSpPr>
        <p:spPr>
          <a:xfrm>
            <a:off x="5204511" y="4621427"/>
            <a:ext cx="1805335" cy="455476"/>
          </a:xfrm>
          <a:prstGeom prst="rect">
            <a:avLst/>
          </a:prstGeom>
        </p:spPr>
        <p:txBody>
          <a:bodyPr/>
          <a:lstStyle>
            <a:lvl1pPr marL="0" indent="0" algn="ctr">
              <a:buNone/>
              <a:defRPr sz="14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2" name="文本占位符 6"/>
          <p:cNvSpPr>
            <a:spLocks noGrp="1"/>
          </p:cNvSpPr>
          <p:nvPr>
            <p:ph type="body" sz="quarter" idx="20" hasCustomPrompt="1"/>
          </p:nvPr>
        </p:nvSpPr>
        <p:spPr>
          <a:xfrm>
            <a:off x="7517007" y="4167324"/>
            <a:ext cx="1805335" cy="455476"/>
          </a:xfrm>
          <a:prstGeom prst="rect">
            <a:avLst/>
          </a:prstGeom>
        </p:spPr>
        <p:txBody>
          <a:bodyPr/>
          <a:lstStyle>
            <a:lvl1pPr marL="0" indent="0" algn="ctr">
              <a:buNone/>
              <a:defRPr sz="2000"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3" name="文本占位符 6"/>
          <p:cNvSpPr>
            <a:spLocks noGrp="1"/>
          </p:cNvSpPr>
          <p:nvPr>
            <p:ph type="body" sz="quarter" idx="21" hasCustomPrompt="1"/>
          </p:nvPr>
        </p:nvSpPr>
        <p:spPr>
          <a:xfrm>
            <a:off x="7517007" y="4622800"/>
            <a:ext cx="1805335" cy="455476"/>
          </a:xfrm>
          <a:prstGeom prst="rect">
            <a:avLst/>
          </a:prstGeom>
        </p:spPr>
        <p:txBody>
          <a:bodyPr/>
          <a:lstStyle>
            <a:lvl1pPr marL="0" indent="0" algn="ctr">
              <a:buNone/>
              <a:defRPr sz="14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4" name="文本占位符 6"/>
          <p:cNvSpPr>
            <a:spLocks noGrp="1"/>
          </p:cNvSpPr>
          <p:nvPr>
            <p:ph type="body" sz="quarter" idx="22" hasCustomPrompt="1"/>
          </p:nvPr>
        </p:nvSpPr>
        <p:spPr>
          <a:xfrm>
            <a:off x="9829503" y="4165951"/>
            <a:ext cx="1805335" cy="455476"/>
          </a:xfrm>
          <a:prstGeom prst="rect">
            <a:avLst/>
          </a:prstGeom>
        </p:spPr>
        <p:txBody>
          <a:bodyPr/>
          <a:lstStyle>
            <a:lvl1pPr marL="0" indent="0" algn="ctr">
              <a:buNone/>
              <a:defRPr sz="2000"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5" name="文本占位符 6"/>
          <p:cNvSpPr>
            <a:spLocks noGrp="1"/>
          </p:cNvSpPr>
          <p:nvPr>
            <p:ph type="body" sz="quarter" idx="23" hasCustomPrompt="1"/>
          </p:nvPr>
        </p:nvSpPr>
        <p:spPr>
          <a:xfrm>
            <a:off x="9829502" y="4621427"/>
            <a:ext cx="1805335" cy="455476"/>
          </a:xfrm>
          <a:prstGeom prst="rect">
            <a:avLst/>
          </a:prstGeom>
        </p:spPr>
        <p:txBody>
          <a:bodyPr/>
          <a:lstStyle>
            <a:lvl1pPr marL="0" indent="0" algn="ctr">
              <a:buNone/>
              <a:defRPr sz="14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Tree>
    <p:extLst>
      <p:ext uri="{BB962C8B-B14F-4D97-AF65-F5344CB8AC3E}">
        <p14:creationId xmlns:p14="http://schemas.microsoft.com/office/powerpoint/2010/main" val="1857962504"/>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目录页_六项目录">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srcRect l="61489" t="25058" r="12143" b="25081"/>
          <a:stretch/>
        </p:blipFill>
        <p:spPr>
          <a:xfrm>
            <a:off x="558800" y="4165951"/>
            <a:ext cx="2413000" cy="2413000"/>
          </a:xfrm>
          <a:prstGeom prst="ellipse">
            <a:avLst/>
          </a:prstGeom>
        </p:spPr>
      </p:pic>
      <p:pic>
        <p:nvPicPr>
          <p:cNvPr id="4" name="图片 3"/>
          <p:cNvPicPr>
            <a:picLocks noChangeAspect="1"/>
          </p:cNvPicPr>
          <p:nvPr userDrawn="1"/>
        </p:nvPicPr>
        <p:blipFill rotWithShape="1">
          <a:blip r:embed="rId2"/>
          <a:srcRect l="61489" t="25058" r="12143" b="25081"/>
          <a:stretch/>
        </p:blipFill>
        <p:spPr>
          <a:xfrm>
            <a:off x="7378700" y="203200"/>
            <a:ext cx="4419600" cy="4419600"/>
          </a:xfrm>
          <a:prstGeom prst="ellipse">
            <a:avLst/>
          </a:prstGeom>
        </p:spPr>
      </p:pic>
      <p:sp>
        <p:nvSpPr>
          <p:cNvPr id="5" name="文本占位符 7"/>
          <p:cNvSpPr>
            <a:spLocks noGrp="1"/>
          </p:cNvSpPr>
          <p:nvPr>
            <p:ph type="body" sz="quarter" idx="10" hasCustomPrompt="1"/>
          </p:nvPr>
        </p:nvSpPr>
        <p:spPr>
          <a:xfrm>
            <a:off x="265304" y="220133"/>
            <a:ext cx="3303395" cy="389467"/>
          </a:xfrm>
          <a:prstGeom prst="rect">
            <a:avLst/>
          </a:prstGeom>
          <a:ln w="12700" cmpd="sng">
            <a:noFill/>
          </a:ln>
        </p:spPr>
        <p:txBody>
          <a:bodyPr vert="horz" anchor="ctr"/>
          <a:lstStyle>
            <a:lvl1pPr marL="0" indent="0" algn="l">
              <a:buNone/>
              <a:defRPr sz="1400" b="1">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6" name="文本占位符 7"/>
          <p:cNvSpPr>
            <a:spLocks noGrp="1"/>
          </p:cNvSpPr>
          <p:nvPr>
            <p:ph type="body" sz="quarter" idx="11" hasCustomPrompt="1"/>
          </p:nvPr>
        </p:nvSpPr>
        <p:spPr>
          <a:xfrm>
            <a:off x="3801979" y="1020156"/>
            <a:ext cx="4588044" cy="888855"/>
          </a:xfrm>
          <a:prstGeom prst="rect">
            <a:avLst/>
          </a:prstGeom>
          <a:ln w="12700" cmpd="sng">
            <a:noFill/>
          </a:ln>
        </p:spPr>
        <p:txBody>
          <a:bodyPr vert="horz" anchor="ctr"/>
          <a:lstStyle>
            <a:lvl1pPr marL="0" indent="0" algn="ctr">
              <a:buNone/>
              <a:defRPr sz="6000" b="1">
                <a:latin typeface="Microsoft YaHei" charset="0"/>
                <a:ea typeface="Microsoft YaHei" charset="0"/>
                <a:cs typeface="Microsoft YaHei" charset="0"/>
              </a:defRPr>
            </a:lvl1pPr>
          </a:lstStyle>
          <a:p>
            <a:pPr lvl="0"/>
            <a:r>
              <a:rPr kumimoji="1" lang="zh-CN" altLang="en-US" dirty="0"/>
              <a:t>目录</a:t>
            </a:r>
          </a:p>
        </p:txBody>
      </p:sp>
      <p:sp>
        <p:nvSpPr>
          <p:cNvPr id="8" name="文本占位符 7"/>
          <p:cNvSpPr>
            <a:spLocks noGrp="1"/>
          </p:cNvSpPr>
          <p:nvPr>
            <p:ph type="body" sz="quarter" idx="12" hasCustomPrompt="1"/>
          </p:nvPr>
        </p:nvSpPr>
        <p:spPr>
          <a:xfrm>
            <a:off x="3801979" y="1909012"/>
            <a:ext cx="4588044" cy="401052"/>
          </a:xfrm>
          <a:prstGeom prst="rect">
            <a:avLst/>
          </a:prstGeom>
          <a:ln w="12700" cmpd="sng">
            <a:noFill/>
          </a:ln>
        </p:spPr>
        <p:txBody>
          <a:bodyPr vert="horz" anchor="ctr"/>
          <a:lstStyle>
            <a:lvl1pPr marL="0" indent="0" algn="ctr">
              <a:buNone/>
              <a:defRPr sz="2000" b="0">
                <a:latin typeface="Microsoft YaHei" charset="0"/>
                <a:ea typeface="Microsoft YaHei" charset="0"/>
                <a:cs typeface="Microsoft YaHei" charset="0"/>
              </a:defRPr>
            </a:lvl1pPr>
          </a:lstStyle>
          <a:p>
            <a:pPr lvl="0"/>
            <a:r>
              <a:rPr kumimoji="1" lang="en-US" altLang="zh-CN" dirty="0"/>
              <a:t>CONTENTS</a:t>
            </a:r>
            <a:endParaRPr kumimoji="1" lang="zh-CN" altLang="en-US" dirty="0"/>
          </a:p>
        </p:txBody>
      </p:sp>
      <p:sp>
        <p:nvSpPr>
          <p:cNvPr id="9" name="文本占位符 7"/>
          <p:cNvSpPr>
            <a:spLocks noGrp="1"/>
          </p:cNvSpPr>
          <p:nvPr>
            <p:ph type="body" sz="quarter" idx="13"/>
          </p:nvPr>
        </p:nvSpPr>
        <p:spPr>
          <a:xfrm>
            <a:off x="1459832" y="2413000"/>
            <a:ext cx="9272338" cy="1059969"/>
          </a:xfrm>
          <a:prstGeom prst="rect">
            <a:avLst/>
          </a:prstGeom>
          <a:ln w="12700" cmpd="sng">
            <a:noFill/>
          </a:ln>
        </p:spPr>
        <p:txBody>
          <a:bodyPr vert="horz" anchor="t"/>
          <a:lstStyle>
            <a:lvl1pPr>
              <a:defRPr kumimoji="1" lang="zh-CN" altLang="en-US" sz="1400" b="0" dirty="0">
                <a:latin typeface="Microsoft YaHei" charset="0"/>
                <a:ea typeface="Microsoft YaHei" charset="0"/>
                <a:cs typeface="Microsoft YaHei" charset="0"/>
              </a:defRPr>
            </a:lvl1pPr>
          </a:lstStyle>
          <a:p>
            <a:pPr marL="0" lvl="0" indent="0" algn="ctr">
              <a:lnSpc>
                <a:spcPct val="130000"/>
              </a:lnSpc>
              <a:buNone/>
            </a:pPr>
            <a:endParaRPr kumimoji="1" lang="zh-CN" altLang="en-US" dirty="0"/>
          </a:p>
        </p:txBody>
      </p:sp>
      <p:sp>
        <p:nvSpPr>
          <p:cNvPr id="7" name="文本占位符 6"/>
          <p:cNvSpPr>
            <a:spLocks noGrp="1"/>
          </p:cNvSpPr>
          <p:nvPr>
            <p:ph type="body" sz="quarter" idx="14" hasCustomPrompt="1"/>
          </p:nvPr>
        </p:nvSpPr>
        <p:spPr>
          <a:xfrm>
            <a:off x="558800" y="4167324"/>
            <a:ext cx="1846774" cy="455476"/>
          </a:xfrm>
          <a:prstGeom prst="rect">
            <a:avLst/>
          </a:prstGeom>
        </p:spPr>
        <p:txBody>
          <a:bodyPr/>
          <a:lstStyle>
            <a:lvl1pPr marL="0" indent="0" algn="ctr">
              <a:buNone/>
              <a:defRPr sz="2000"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8" name="文本占位符 6"/>
          <p:cNvSpPr>
            <a:spLocks noGrp="1"/>
          </p:cNvSpPr>
          <p:nvPr>
            <p:ph type="body" sz="quarter" idx="15" hasCustomPrompt="1"/>
          </p:nvPr>
        </p:nvSpPr>
        <p:spPr>
          <a:xfrm>
            <a:off x="558799" y="4622800"/>
            <a:ext cx="1846774" cy="455476"/>
          </a:xfrm>
          <a:prstGeom prst="rect">
            <a:avLst/>
          </a:prstGeom>
        </p:spPr>
        <p:txBody>
          <a:bodyPr/>
          <a:lstStyle>
            <a:lvl1pPr marL="0" indent="0" algn="ctr">
              <a:buNone/>
              <a:defRPr sz="14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18" name="文本占位符 6"/>
          <p:cNvSpPr>
            <a:spLocks noGrp="1"/>
          </p:cNvSpPr>
          <p:nvPr>
            <p:ph type="body" sz="quarter" idx="16" hasCustomPrompt="1"/>
          </p:nvPr>
        </p:nvSpPr>
        <p:spPr>
          <a:xfrm>
            <a:off x="2408797" y="4165951"/>
            <a:ext cx="1846774" cy="455476"/>
          </a:xfrm>
          <a:prstGeom prst="rect">
            <a:avLst/>
          </a:prstGeom>
        </p:spPr>
        <p:txBody>
          <a:bodyPr/>
          <a:lstStyle>
            <a:lvl1pPr marL="0" indent="0" algn="ctr">
              <a:buNone/>
              <a:defRPr sz="2000"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19" name="文本占位符 6"/>
          <p:cNvSpPr>
            <a:spLocks noGrp="1"/>
          </p:cNvSpPr>
          <p:nvPr>
            <p:ph type="body" sz="quarter" idx="17" hasCustomPrompt="1"/>
          </p:nvPr>
        </p:nvSpPr>
        <p:spPr>
          <a:xfrm>
            <a:off x="2408797" y="4621427"/>
            <a:ext cx="1846774" cy="455476"/>
          </a:xfrm>
          <a:prstGeom prst="rect">
            <a:avLst/>
          </a:prstGeom>
        </p:spPr>
        <p:txBody>
          <a:bodyPr/>
          <a:lstStyle>
            <a:lvl1pPr marL="0" indent="0" algn="ctr">
              <a:buNone/>
              <a:defRPr sz="14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0" name="文本占位符 6"/>
          <p:cNvSpPr>
            <a:spLocks noGrp="1"/>
          </p:cNvSpPr>
          <p:nvPr>
            <p:ph type="body" sz="quarter" idx="18" hasCustomPrompt="1"/>
          </p:nvPr>
        </p:nvSpPr>
        <p:spPr>
          <a:xfrm>
            <a:off x="4258794" y="4165951"/>
            <a:ext cx="1846774" cy="455476"/>
          </a:xfrm>
          <a:prstGeom prst="rect">
            <a:avLst/>
          </a:prstGeom>
        </p:spPr>
        <p:txBody>
          <a:bodyPr/>
          <a:lstStyle>
            <a:lvl1pPr marL="0" indent="0" algn="ctr">
              <a:buNone/>
              <a:defRPr sz="2000"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1" name="文本占位符 6"/>
          <p:cNvSpPr>
            <a:spLocks noGrp="1"/>
          </p:cNvSpPr>
          <p:nvPr>
            <p:ph type="body" sz="quarter" idx="19" hasCustomPrompt="1"/>
          </p:nvPr>
        </p:nvSpPr>
        <p:spPr>
          <a:xfrm>
            <a:off x="4258794" y="4621427"/>
            <a:ext cx="1846774" cy="455476"/>
          </a:xfrm>
          <a:prstGeom prst="rect">
            <a:avLst/>
          </a:prstGeom>
        </p:spPr>
        <p:txBody>
          <a:bodyPr/>
          <a:lstStyle>
            <a:lvl1pPr marL="0" indent="0" algn="ctr">
              <a:buNone/>
              <a:defRPr sz="14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2" name="文本占位符 6"/>
          <p:cNvSpPr>
            <a:spLocks noGrp="1"/>
          </p:cNvSpPr>
          <p:nvPr>
            <p:ph type="body" sz="quarter" idx="20" hasCustomPrompt="1"/>
          </p:nvPr>
        </p:nvSpPr>
        <p:spPr>
          <a:xfrm>
            <a:off x="7958788" y="4167324"/>
            <a:ext cx="1846774" cy="455476"/>
          </a:xfrm>
          <a:prstGeom prst="rect">
            <a:avLst/>
          </a:prstGeom>
        </p:spPr>
        <p:txBody>
          <a:bodyPr/>
          <a:lstStyle>
            <a:lvl1pPr marL="0" indent="0" algn="ctr">
              <a:buNone/>
              <a:defRPr sz="2000"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3" name="文本占位符 6"/>
          <p:cNvSpPr>
            <a:spLocks noGrp="1"/>
          </p:cNvSpPr>
          <p:nvPr>
            <p:ph type="body" sz="quarter" idx="21" hasCustomPrompt="1"/>
          </p:nvPr>
        </p:nvSpPr>
        <p:spPr>
          <a:xfrm>
            <a:off x="7954761" y="4622800"/>
            <a:ext cx="1846774" cy="455476"/>
          </a:xfrm>
          <a:prstGeom prst="rect">
            <a:avLst/>
          </a:prstGeom>
        </p:spPr>
        <p:txBody>
          <a:bodyPr/>
          <a:lstStyle>
            <a:lvl1pPr marL="0" indent="0" algn="ctr">
              <a:buNone/>
              <a:defRPr sz="14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4" name="文本占位符 6"/>
          <p:cNvSpPr>
            <a:spLocks noGrp="1"/>
          </p:cNvSpPr>
          <p:nvPr>
            <p:ph type="body" sz="quarter" idx="22" hasCustomPrompt="1"/>
          </p:nvPr>
        </p:nvSpPr>
        <p:spPr>
          <a:xfrm>
            <a:off x="9808784" y="4165951"/>
            <a:ext cx="1846774" cy="455476"/>
          </a:xfrm>
          <a:prstGeom prst="rect">
            <a:avLst/>
          </a:prstGeom>
        </p:spPr>
        <p:txBody>
          <a:bodyPr/>
          <a:lstStyle>
            <a:lvl1pPr marL="0" indent="0" algn="ctr">
              <a:buNone/>
              <a:defRPr sz="2000"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5" name="文本占位符 6"/>
          <p:cNvSpPr>
            <a:spLocks noGrp="1"/>
          </p:cNvSpPr>
          <p:nvPr>
            <p:ph type="body" sz="quarter" idx="23" hasCustomPrompt="1"/>
          </p:nvPr>
        </p:nvSpPr>
        <p:spPr>
          <a:xfrm>
            <a:off x="9808783" y="4621427"/>
            <a:ext cx="1846774" cy="455476"/>
          </a:xfrm>
          <a:prstGeom prst="rect">
            <a:avLst/>
          </a:prstGeom>
        </p:spPr>
        <p:txBody>
          <a:bodyPr/>
          <a:lstStyle>
            <a:lvl1pPr marL="0" indent="0" algn="ctr">
              <a:buNone/>
              <a:defRPr sz="14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6" name="文本占位符 6"/>
          <p:cNvSpPr>
            <a:spLocks noGrp="1"/>
          </p:cNvSpPr>
          <p:nvPr>
            <p:ph type="body" sz="quarter" idx="24" hasCustomPrompt="1"/>
          </p:nvPr>
        </p:nvSpPr>
        <p:spPr>
          <a:xfrm>
            <a:off x="6108791" y="4165951"/>
            <a:ext cx="1846774" cy="455476"/>
          </a:xfrm>
          <a:prstGeom prst="rect">
            <a:avLst/>
          </a:prstGeom>
        </p:spPr>
        <p:txBody>
          <a:bodyPr/>
          <a:lstStyle>
            <a:lvl1pPr marL="0" indent="0" algn="ctr">
              <a:buNone/>
              <a:defRPr sz="2000"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7" name="文本占位符 6"/>
          <p:cNvSpPr>
            <a:spLocks noGrp="1"/>
          </p:cNvSpPr>
          <p:nvPr>
            <p:ph type="body" sz="quarter" idx="25" hasCustomPrompt="1"/>
          </p:nvPr>
        </p:nvSpPr>
        <p:spPr>
          <a:xfrm>
            <a:off x="6108791" y="4621427"/>
            <a:ext cx="1846774" cy="455476"/>
          </a:xfrm>
          <a:prstGeom prst="rect">
            <a:avLst/>
          </a:prstGeom>
        </p:spPr>
        <p:txBody>
          <a:bodyPr/>
          <a:lstStyle>
            <a:lvl1pPr marL="0" indent="0" algn="ctr">
              <a:buNone/>
              <a:defRPr sz="14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Tree>
    <p:extLst>
      <p:ext uri="{BB962C8B-B14F-4D97-AF65-F5344CB8AC3E}">
        <p14:creationId xmlns:p14="http://schemas.microsoft.com/office/powerpoint/2010/main" val="110613202"/>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副标题页">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srcRect l="61489" t="25058" r="12143" b="25081"/>
          <a:stretch/>
        </p:blipFill>
        <p:spPr>
          <a:xfrm>
            <a:off x="3882314" y="1181451"/>
            <a:ext cx="4495104" cy="4495104"/>
          </a:xfrm>
          <a:prstGeom prst="ellipse">
            <a:avLst/>
          </a:prstGeom>
        </p:spPr>
      </p:pic>
      <p:sp>
        <p:nvSpPr>
          <p:cNvPr id="4" name="文本占位符 7"/>
          <p:cNvSpPr>
            <a:spLocks noGrp="1"/>
          </p:cNvSpPr>
          <p:nvPr>
            <p:ph type="body" sz="quarter" idx="10" hasCustomPrompt="1"/>
          </p:nvPr>
        </p:nvSpPr>
        <p:spPr>
          <a:xfrm>
            <a:off x="265304" y="220133"/>
            <a:ext cx="3303395" cy="389467"/>
          </a:xfrm>
          <a:prstGeom prst="rect">
            <a:avLst/>
          </a:prstGeom>
          <a:ln w="12700" cmpd="sng">
            <a:noFill/>
          </a:ln>
        </p:spPr>
        <p:txBody>
          <a:bodyPr vert="horz" anchor="ctr"/>
          <a:lstStyle>
            <a:lvl1pPr marL="0" indent="0" algn="l">
              <a:buNone/>
              <a:defRPr sz="1400" b="1">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5" name="文本占位符 7"/>
          <p:cNvSpPr>
            <a:spLocks noGrp="1"/>
          </p:cNvSpPr>
          <p:nvPr>
            <p:ph type="body" sz="quarter" idx="11"/>
          </p:nvPr>
        </p:nvSpPr>
        <p:spPr>
          <a:xfrm>
            <a:off x="2326105" y="2470485"/>
            <a:ext cx="7539792" cy="1074822"/>
          </a:xfrm>
          <a:prstGeom prst="rect">
            <a:avLst/>
          </a:prstGeom>
          <a:ln w="12700" cmpd="sng">
            <a:noFill/>
          </a:ln>
        </p:spPr>
        <p:txBody>
          <a:bodyPr vert="horz" anchor="ctr"/>
          <a:lstStyle>
            <a:lvl1pPr marL="0" indent="0" algn="ctr">
              <a:buNone/>
              <a:defRPr sz="6000" b="1">
                <a:latin typeface="Microsoft YaHei" charset="0"/>
                <a:ea typeface="Microsoft YaHei" charset="0"/>
                <a:cs typeface="Microsoft YaHei" charset="0"/>
              </a:defRPr>
            </a:lvl1pPr>
          </a:lstStyle>
          <a:p>
            <a:pPr lvl="0"/>
            <a:endParaRPr kumimoji="1" lang="zh-CN" altLang="en-US" dirty="0"/>
          </a:p>
        </p:txBody>
      </p:sp>
      <p:sp>
        <p:nvSpPr>
          <p:cNvPr id="6" name="文本占位符 7"/>
          <p:cNvSpPr>
            <a:spLocks noGrp="1"/>
          </p:cNvSpPr>
          <p:nvPr>
            <p:ph type="body" sz="quarter" idx="12"/>
          </p:nvPr>
        </p:nvSpPr>
        <p:spPr>
          <a:xfrm>
            <a:off x="2326105" y="3545305"/>
            <a:ext cx="7539792" cy="707725"/>
          </a:xfrm>
          <a:prstGeom prst="rect">
            <a:avLst/>
          </a:prstGeom>
          <a:ln w="12700" cmpd="sng">
            <a:noFill/>
          </a:ln>
        </p:spPr>
        <p:txBody>
          <a:bodyPr vert="horz" anchor="ctr"/>
          <a:lstStyle>
            <a:lvl1pPr marL="0" indent="0" algn="ctr">
              <a:buNone/>
              <a:defRPr sz="4400" b="0">
                <a:latin typeface="Microsoft YaHei" charset="0"/>
                <a:ea typeface="Microsoft YaHei" charset="0"/>
                <a:cs typeface="Microsoft YaHei" charset="0"/>
              </a:defRPr>
            </a:lvl1pPr>
          </a:lstStyle>
          <a:p>
            <a:pPr lvl="0"/>
            <a:endParaRPr kumimoji="1" lang="zh-CN" altLang="en-US" dirty="0"/>
          </a:p>
        </p:txBody>
      </p:sp>
    </p:spTree>
    <p:extLst>
      <p:ext uri="{BB962C8B-B14F-4D97-AF65-F5344CB8AC3E}">
        <p14:creationId xmlns:p14="http://schemas.microsoft.com/office/powerpoint/2010/main" val="1253207672"/>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页_1">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srcRect t="15838" r="78197" b="16675"/>
          <a:stretch/>
        </p:blipFill>
        <p:spPr>
          <a:xfrm>
            <a:off x="8015258" y="-12700"/>
            <a:ext cx="4189442" cy="6858000"/>
          </a:xfrm>
          <a:prstGeom prst="rect">
            <a:avLst/>
          </a:prstGeom>
        </p:spPr>
      </p:pic>
      <p:sp>
        <p:nvSpPr>
          <p:cNvPr id="4" name="文本占位符 7"/>
          <p:cNvSpPr>
            <a:spLocks noGrp="1"/>
          </p:cNvSpPr>
          <p:nvPr>
            <p:ph type="body" sz="quarter" idx="10" hasCustomPrompt="1"/>
          </p:nvPr>
        </p:nvSpPr>
        <p:spPr>
          <a:xfrm>
            <a:off x="265304" y="220133"/>
            <a:ext cx="3303395" cy="389467"/>
          </a:xfrm>
          <a:prstGeom prst="rect">
            <a:avLst/>
          </a:prstGeom>
          <a:ln w="12700" cmpd="sng">
            <a:noFill/>
          </a:ln>
        </p:spPr>
        <p:txBody>
          <a:bodyPr vert="horz" anchor="ctr"/>
          <a:lstStyle>
            <a:lvl1pPr marL="0" indent="0" algn="l">
              <a:buNone/>
              <a:defRPr sz="1400" b="1">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Tree>
    <p:extLst>
      <p:ext uri="{BB962C8B-B14F-4D97-AF65-F5344CB8AC3E}">
        <p14:creationId xmlns:p14="http://schemas.microsoft.com/office/powerpoint/2010/main" val="1414647625"/>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页_2">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srcRect t="15838" r="78197" b="16675"/>
          <a:stretch/>
        </p:blipFill>
        <p:spPr>
          <a:xfrm flipH="1">
            <a:off x="0" y="-12700"/>
            <a:ext cx="4189442" cy="6858000"/>
          </a:xfrm>
          <a:prstGeom prst="rect">
            <a:avLst/>
          </a:prstGeom>
        </p:spPr>
      </p:pic>
      <p:sp>
        <p:nvSpPr>
          <p:cNvPr id="3" name="文本占位符 7"/>
          <p:cNvSpPr>
            <a:spLocks noGrp="1"/>
          </p:cNvSpPr>
          <p:nvPr>
            <p:ph type="body" sz="quarter" idx="10" hasCustomPrompt="1"/>
          </p:nvPr>
        </p:nvSpPr>
        <p:spPr>
          <a:xfrm>
            <a:off x="8583804" y="220133"/>
            <a:ext cx="3303395" cy="389467"/>
          </a:xfrm>
          <a:prstGeom prst="rect">
            <a:avLst/>
          </a:prstGeom>
          <a:ln w="12700" cmpd="sng">
            <a:noFill/>
          </a:ln>
        </p:spPr>
        <p:txBody>
          <a:bodyPr vert="horz" anchor="ctr"/>
          <a:lstStyle>
            <a:lvl1pPr marL="0" indent="0" algn="r">
              <a:buNone/>
              <a:defRPr sz="1400" b="1">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Tree>
    <p:extLst>
      <p:ext uri="{BB962C8B-B14F-4D97-AF65-F5344CB8AC3E}">
        <p14:creationId xmlns:p14="http://schemas.microsoft.com/office/powerpoint/2010/main" val="1046741222"/>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页_3">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srcRect l="54115" t="20375" r="25555" b="20378"/>
          <a:stretch/>
        </p:blipFill>
        <p:spPr>
          <a:xfrm>
            <a:off x="7739212" y="0"/>
            <a:ext cx="4452788" cy="6862813"/>
          </a:xfrm>
          <a:prstGeom prst="rect">
            <a:avLst/>
          </a:prstGeom>
        </p:spPr>
      </p:pic>
      <p:sp>
        <p:nvSpPr>
          <p:cNvPr id="4" name="文本占位符 7"/>
          <p:cNvSpPr>
            <a:spLocks noGrp="1"/>
          </p:cNvSpPr>
          <p:nvPr>
            <p:ph type="body" sz="quarter" idx="10" hasCustomPrompt="1"/>
          </p:nvPr>
        </p:nvSpPr>
        <p:spPr>
          <a:xfrm>
            <a:off x="265304" y="220133"/>
            <a:ext cx="3303395" cy="389467"/>
          </a:xfrm>
          <a:prstGeom prst="rect">
            <a:avLst/>
          </a:prstGeom>
          <a:ln w="12700" cmpd="sng">
            <a:noFill/>
          </a:ln>
        </p:spPr>
        <p:txBody>
          <a:bodyPr vert="horz" anchor="ctr"/>
          <a:lstStyle>
            <a:lvl1pPr marL="0" indent="0" algn="l">
              <a:buNone/>
              <a:defRPr sz="1400" b="1">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Tree>
    <p:extLst>
      <p:ext uri="{BB962C8B-B14F-4D97-AF65-F5344CB8AC3E}">
        <p14:creationId xmlns:p14="http://schemas.microsoft.com/office/powerpoint/2010/main" val="1896306640"/>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3468858"/>
      </p:ext>
    </p:extLst>
  </p:cSld>
  <p:clrMap bg1="lt1" tx1="dk1" bg2="lt2" tx2="dk2" accent1="accent1" accent2="accent2" accent3="accent3" accent4="accent4" accent5="accent5" accent6="accent6" hlink="hlink" folHlink="folHlink"/>
  <p:sldLayoutIdLst>
    <p:sldLayoutId id="2147483687" r:id="rId1"/>
    <p:sldLayoutId id="2147483699" r:id="rId2"/>
    <p:sldLayoutId id="2147483700" r:id="rId3"/>
    <p:sldLayoutId id="2147483701" r:id="rId4"/>
    <p:sldLayoutId id="2147483702" r:id="rId5"/>
    <p:sldLayoutId id="2147483689" r:id="rId6"/>
    <p:sldLayoutId id="2147483690" r:id="rId7"/>
    <p:sldLayoutId id="2147483691" r:id="rId8"/>
    <p:sldLayoutId id="2147483692" r:id="rId9"/>
    <p:sldLayoutId id="2147483693" r:id="rId10"/>
    <p:sldLayoutId id="2147483698" r:id="rId11"/>
    <p:sldLayoutId id="2147483707" r:id="rId12"/>
    <p:sldLayoutId id="214748370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2435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68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chart" Target="../charts/char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3"/>
          </p:nvPr>
        </p:nvSpPr>
        <p:spPr>
          <a:xfrm>
            <a:off x="3146521" y="4335233"/>
            <a:ext cx="5881540" cy="508364"/>
          </a:xfrm>
        </p:spPr>
        <p:txBody>
          <a:bodyPr/>
          <a:lstStyle/>
          <a:p>
            <a:r>
              <a:rPr lang="zh-CN" altLang="en-US" sz="2800" b="1" dirty="0">
                <a:latin typeface="华文楷体" panose="02010600040101010101" pitchFamily="2" charset="-122"/>
                <a:ea typeface="华文楷体" panose="02010600040101010101" pitchFamily="2" charset="-122"/>
              </a:rPr>
              <a:t>作      者：黄 晖、刘佑华</a:t>
            </a:r>
            <a:endParaRPr lang="en-US" altLang="zh-CN" sz="2800" b="1" dirty="0">
              <a:latin typeface="华文楷体" panose="02010600040101010101" pitchFamily="2" charset="-122"/>
              <a:ea typeface="华文楷体" panose="02010600040101010101" pitchFamily="2" charset="-122"/>
            </a:endParaRPr>
          </a:p>
        </p:txBody>
      </p:sp>
      <p:sp>
        <p:nvSpPr>
          <p:cNvPr id="11" name="矩形 10"/>
          <p:cNvSpPr/>
          <p:nvPr/>
        </p:nvSpPr>
        <p:spPr>
          <a:xfrm>
            <a:off x="3922126" y="3906196"/>
            <a:ext cx="2919541" cy="369332"/>
          </a:xfrm>
          <a:prstGeom prst="rect">
            <a:avLst/>
          </a:prstGeom>
          <a:ln w="12700" cmpd="sng">
            <a:noFill/>
          </a:ln>
        </p:spPr>
        <p:txBody>
          <a:bodyPr vert="horz" anchor="ctr"/>
          <a:lstStyle/>
          <a:p>
            <a:pPr algn="ctr" defTabSz="914400">
              <a:lnSpc>
                <a:spcPct val="90000"/>
              </a:lnSpc>
              <a:spcBef>
                <a:spcPts val="1000"/>
              </a:spcBef>
              <a:buFont typeface="Arial" panose="020B0604020202020204" pitchFamily="34" charset="0"/>
              <a:buNone/>
            </a:pPr>
            <a:r>
              <a:rPr lang="zh-CN" altLang="en-US" sz="2800" b="1" dirty="0">
                <a:latin typeface="华文楷体" panose="02010600040101010101" pitchFamily="2" charset="-122"/>
                <a:ea typeface="华文楷体" panose="02010600040101010101" pitchFamily="2" charset="-122"/>
                <a:cs typeface="Microsoft YaHei" charset="0"/>
              </a:rPr>
              <a:t>主 讲 人：黄 晖</a:t>
            </a:r>
            <a:endParaRPr lang="en-US" altLang="zh-CN" sz="2800" b="1" dirty="0">
              <a:latin typeface="华文楷体" panose="02010600040101010101" pitchFamily="2" charset="-122"/>
              <a:ea typeface="华文楷体" panose="02010600040101010101" pitchFamily="2" charset="-122"/>
              <a:cs typeface="Microsoft YaHei" charset="0"/>
            </a:endParaRPr>
          </a:p>
        </p:txBody>
      </p:sp>
      <p:sp>
        <p:nvSpPr>
          <p:cNvPr id="12" name="文本框 11"/>
          <p:cNvSpPr txBox="1"/>
          <p:nvPr/>
        </p:nvSpPr>
        <p:spPr>
          <a:xfrm>
            <a:off x="5286103" y="5634446"/>
            <a:ext cx="1245325" cy="426720"/>
          </a:xfrm>
          <a:prstGeom prst="rect">
            <a:avLst/>
          </a:prstGeom>
          <a:noFill/>
        </p:spPr>
        <p:txBody>
          <a:bodyPr wrap="square" rtlCol="0">
            <a:spAutoFit/>
          </a:bodyPr>
          <a:lstStyle/>
          <a:p>
            <a:pPr>
              <a:lnSpc>
                <a:spcPct val="130000"/>
              </a:lnSpc>
              <a:spcBef>
                <a:spcPts val="600"/>
              </a:spcBef>
            </a:pPr>
            <a:r>
              <a:rPr lang="en-US" altLang="zh-CN" b="1" kern="0" dirty="0">
                <a:latin typeface="华文楷体" panose="02010600040101010101" pitchFamily="2" charset="-122"/>
                <a:ea typeface="华文楷体" panose="02010600040101010101" pitchFamily="2" charset="-122"/>
                <a:cs typeface="+mn-ea"/>
                <a:sym typeface="+mn-lt"/>
              </a:rPr>
              <a:t>2018.11.04</a:t>
            </a:r>
            <a:endParaRPr lang="zh-CN" altLang="en-US" b="1" kern="0" dirty="0">
              <a:latin typeface="华文楷体" panose="02010600040101010101" pitchFamily="2" charset="-122"/>
              <a:ea typeface="华文楷体" panose="02010600040101010101" pitchFamily="2" charset="-122"/>
              <a:cs typeface="+mn-ea"/>
              <a:sym typeface="+mn-lt"/>
            </a:endParaRPr>
          </a:p>
        </p:txBody>
      </p:sp>
      <p:sp>
        <p:nvSpPr>
          <p:cNvPr id="15" name="矩形 14"/>
          <p:cNvSpPr/>
          <p:nvPr/>
        </p:nvSpPr>
        <p:spPr>
          <a:xfrm>
            <a:off x="1763724" y="2141581"/>
            <a:ext cx="8664552" cy="1107996"/>
          </a:xfrm>
          <a:prstGeom prst="rect">
            <a:avLst/>
          </a:prstGeom>
          <a:noFill/>
        </p:spPr>
        <p:txBody>
          <a:bodyPr wrap="none" lIns="91440" tIns="45720" rIns="91440" bIns="45720">
            <a:spAutoFit/>
          </a:bodyPr>
          <a:lstStyle/>
          <a:p>
            <a:pPr algn="ctr"/>
            <a:r>
              <a:rPr lang="zh-CN" altLang="en-US" sz="6600" b="1" dirty="0">
                <a:ln w="0"/>
                <a:effectLst>
                  <a:outerShdw blurRad="60007" dist="200025" dir="15000000" sy="30000" kx="-1800000" algn="bl" rotWithShape="0">
                    <a:prstClr val="black">
                      <a:alpha val="32000"/>
                    </a:prstClr>
                  </a:outerShdw>
                </a:effectLst>
                <a:latin typeface="华文楷体" panose="02010600040101010101" pitchFamily="2" charset="-122"/>
                <a:ea typeface="华文楷体" panose="02010600040101010101" pitchFamily="2" charset="-122"/>
              </a:rPr>
              <a:t>域外仲裁协议效力研究</a:t>
            </a:r>
          </a:p>
        </p:txBody>
      </p:sp>
      <p:pic>
        <p:nvPicPr>
          <p:cNvPr id="7" name="图片 6">
            <a:extLst>
              <a:ext uri="{FF2B5EF4-FFF2-40B4-BE49-F238E27FC236}">
                <a16:creationId xmlns:a16="http://schemas.microsoft.com/office/drawing/2014/main" id="{C95D042C-F37E-45FF-833C-CA55330812FE}"/>
              </a:ext>
            </a:extLst>
          </p:cNvPr>
          <p:cNvPicPr>
            <a:picLocks noChangeAspect="1"/>
          </p:cNvPicPr>
          <p:nvPr/>
        </p:nvPicPr>
        <p:blipFill>
          <a:blip r:embed="rId3" cstate="print"/>
          <a:stretch>
            <a:fillRect/>
          </a:stretch>
        </p:blipFill>
        <p:spPr>
          <a:xfrm>
            <a:off x="4010602" y="173334"/>
            <a:ext cx="4153377" cy="771713"/>
          </a:xfrm>
          <a:prstGeom prst="rect">
            <a:avLst/>
          </a:prstGeom>
          <a:effectLst>
            <a:softEdge rad="25400"/>
          </a:effectLst>
        </p:spPr>
      </p:pic>
    </p:spTree>
    <p:extLst>
      <p:ext uri="{BB962C8B-B14F-4D97-AF65-F5344CB8AC3E}">
        <p14:creationId xmlns:p14="http://schemas.microsoft.com/office/powerpoint/2010/main" val="21373903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E5FC99F8-680B-463E-91CF-5BAA60A86D42}"/>
              </a:ext>
            </a:extLst>
          </p:cNvPr>
          <p:cNvSpPr/>
          <p:nvPr/>
        </p:nvSpPr>
        <p:spPr>
          <a:xfrm>
            <a:off x="3218317" y="938894"/>
            <a:ext cx="8526456" cy="1200329"/>
          </a:xfrm>
          <a:prstGeom prst="rect">
            <a:avLst/>
          </a:prstGeom>
        </p:spPr>
        <p:txBody>
          <a:bodyPr wrap="square">
            <a:spAutoFit/>
          </a:bodyPr>
          <a:lstStyle/>
          <a:p>
            <a:pPr algn="just">
              <a:spcAft>
                <a:spcPts val="0"/>
              </a:spcAft>
            </a:pPr>
            <a:r>
              <a:rPr lang="en-US" altLang="zh-CN" sz="2400" kern="100" dirty="0">
                <a:latin typeface="华文楷体" panose="02010600040101010101" pitchFamily="2" charset="-122"/>
                <a:ea typeface="华文楷体" panose="02010600040101010101" pitchFamily="2" charset="-122"/>
                <a:cs typeface="Times New Roman" panose="02020603050405020304" pitchFamily="18" charset="0"/>
              </a:rPr>
              <a:t>        </a:t>
            </a: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由上述不完全汇总可看出，最高人民法院对涉外仲裁的承认与执行</a:t>
            </a:r>
            <a:r>
              <a:rPr lang="zh-CN" altLang="en-US" sz="2400" kern="100" dirty="0">
                <a:latin typeface="华文楷体" panose="02010600040101010101" pitchFamily="2" charset="-122"/>
                <a:ea typeface="华文楷体" panose="02010600040101010101" pitchFamily="2" charset="-122"/>
                <a:cs typeface="Times New Roman" panose="02020603050405020304" pitchFamily="18" charset="0"/>
              </a:rPr>
              <a:t>也比较</a:t>
            </a: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谨慎，不予执行的理由超过一半是仲裁协议效力问题。</a:t>
            </a:r>
          </a:p>
        </p:txBody>
      </p:sp>
      <p:sp>
        <p:nvSpPr>
          <p:cNvPr id="145" name="文本占位符 16">
            <a:extLst>
              <a:ext uri="{FF2B5EF4-FFF2-40B4-BE49-F238E27FC236}">
                <a16:creationId xmlns:a16="http://schemas.microsoft.com/office/drawing/2014/main" id="{62A8CE83-A8F7-4E35-9FE9-977BD3786F50}"/>
              </a:ext>
            </a:extLst>
          </p:cNvPr>
          <p:cNvSpPr txBox="1">
            <a:spLocks/>
          </p:cNvSpPr>
          <p:nvPr/>
        </p:nvSpPr>
        <p:spPr>
          <a:xfrm>
            <a:off x="447152" y="1363471"/>
            <a:ext cx="720000" cy="4554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b="1" dirty="0">
                <a:solidFill>
                  <a:schemeClr val="bg2">
                    <a:lumMod val="50000"/>
                  </a:schemeClr>
                </a:solidFill>
                <a:latin typeface="华文楷体" panose="02010600040101010101" pitchFamily="2" charset="-122"/>
                <a:ea typeface="华文楷体" panose="02010600040101010101" pitchFamily="2" charset="-122"/>
              </a:rPr>
              <a:t> 贰</a:t>
            </a:r>
          </a:p>
        </p:txBody>
      </p:sp>
      <p:sp>
        <p:nvSpPr>
          <p:cNvPr id="146" name="矩形 145">
            <a:extLst>
              <a:ext uri="{FF2B5EF4-FFF2-40B4-BE49-F238E27FC236}">
                <a16:creationId xmlns:a16="http://schemas.microsoft.com/office/drawing/2014/main" id="{464DA4C6-E821-414B-9331-81331A3347F0}"/>
              </a:ext>
            </a:extLst>
          </p:cNvPr>
          <p:cNvSpPr/>
          <p:nvPr/>
        </p:nvSpPr>
        <p:spPr>
          <a:xfrm>
            <a:off x="458954" y="1789477"/>
            <a:ext cx="720000" cy="60756"/>
          </a:xfrm>
          <a:prstGeom prst="rect">
            <a:avLst/>
          </a:prstGeom>
          <a:solidFill>
            <a:schemeClr val="accent2">
              <a:lumMod val="40000"/>
              <a:lumOff val="60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zh-CN" altLang="en-US" sz="2000" kern="0">
              <a:solidFill>
                <a:prstClr val="white"/>
              </a:solidFill>
              <a:latin typeface="华文楷体" panose="02010600040101010101" pitchFamily="2" charset="-122"/>
              <a:ea typeface="华文楷体" panose="02010600040101010101" pitchFamily="2" charset="-122"/>
            </a:endParaRPr>
          </a:p>
        </p:txBody>
      </p:sp>
      <p:sp>
        <p:nvSpPr>
          <p:cNvPr id="147" name="文本框 146">
            <a:extLst>
              <a:ext uri="{FF2B5EF4-FFF2-40B4-BE49-F238E27FC236}">
                <a16:creationId xmlns:a16="http://schemas.microsoft.com/office/drawing/2014/main" id="{F09288A0-E122-4565-9980-FC382D786A5F}"/>
              </a:ext>
            </a:extLst>
          </p:cNvPr>
          <p:cNvSpPr txBox="1"/>
          <p:nvPr/>
        </p:nvSpPr>
        <p:spPr>
          <a:xfrm>
            <a:off x="427465" y="1938576"/>
            <a:ext cx="584775" cy="4223658"/>
          </a:xfrm>
          <a:prstGeom prst="rect">
            <a:avLst/>
          </a:prstGeom>
          <a:noFill/>
        </p:spPr>
        <p:txBody>
          <a:bodyPr vert="eaVert" wrap="square" rtlCol="0">
            <a:noAutofit/>
          </a:bodyPr>
          <a:lstStyle/>
          <a:p>
            <a:pPr>
              <a:lnSpc>
                <a:spcPct val="130000"/>
              </a:lnSpc>
              <a:spcBef>
                <a:spcPts val="600"/>
              </a:spcBef>
            </a:pPr>
            <a:r>
              <a:rPr lang="zh-CN" altLang="en-US" sz="2400" kern="0" dirty="0">
                <a:latin typeface="华文楷体" panose="02010600040101010101" pitchFamily="2" charset="-122"/>
                <a:ea typeface="华文楷体" panose="02010600040101010101" pitchFamily="2" charset="-122"/>
                <a:cs typeface="+mn-ea"/>
                <a:sym typeface="+mn-lt"/>
              </a:rPr>
              <a:t>我国域外仲裁裁决承认</a:t>
            </a:r>
          </a:p>
        </p:txBody>
      </p:sp>
      <p:sp>
        <p:nvSpPr>
          <p:cNvPr id="148" name="矩形 147">
            <a:extLst>
              <a:ext uri="{FF2B5EF4-FFF2-40B4-BE49-F238E27FC236}">
                <a16:creationId xmlns:a16="http://schemas.microsoft.com/office/drawing/2014/main" id="{A7C6F414-9190-4244-BEB7-491C263674C0}"/>
              </a:ext>
            </a:extLst>
          </p:cNvPr>
          <p:cNvSpPr/>
          <p:nvPr/>
        </p:nvSpPr>
        <p:spPr>
          <a:xfrm>
            <a:off x="740584" y="1924243"/>
            <a:ext cx="553998" cy="2496837"/>
          </a:xfrm>
          <a:prstGeom prst="rect">
            <a:avLst/>
          </a:prstGeom>
        </p:spPr>
        <p:txBody>
          <a:bodyPr vert="eaVert" wrap="none">
            <a:spAutoFit/>
          </a:bodyPr>
          <a:lstStyle/>
          <a:p>
            <a:r>
              <a:rPr lang="zh-CN" altLang="en-US" sz="2400" kern="0" dirty="0">
                <a:latin typeface="华文楷体" panose="02010600040101010101" pitchFamily="2" charset="-122"/>
                <a:ea typeface="华文楷体" panose="02010600040101010101" pitchFamily="2" charset="-122"/>
                <a:cs typeface="+mn-ea"/>
                <a:sym typeface="+mn-lt"/>
              </a:rPr>
              <a:t>与执行的现状</a:t>
            </a:r>
            <a:endParaRPr lang="zh-CN" altLang="en-US" sz="2400" kern="0" dirty="0">
              <a:latin typeface="华文楷体" panose="02010600040101010101" pitchFamily="2" charset="-122"/>
              <a:ea typeface="华文楷体" panose="02010600040101010101" pitchFamily="2" charset="-122"/>
              <a:cs typeface="+mn-ea"/>
            </a:endParaRPr>
          </a:p>
        </p:txBody>
      </p:sp>
      <p:grpSp>
        <p:nvGrpSpPr>
          <p:cNvPr id="19" name="组合 18">
            <a:extLst>
              <a:ext uri="{FF2B5EF4-FFF2-40B4-BE49-F238E27FC236}">
                <a16:creationId xmlns:a16="http://schemas.microsoft.com/office/drawing/2014/main" id="{27F9E6DF-FEDF-43A1-8944-5832D4A1FD15}"/>
              </a:ext>
            </a:extLst>
          </p:cNvPr>
          <p:cNvGrpSpPr/>
          <p:nvPr/>
        </p:nvGrpSpPr>
        <p:grpSpPr>
          <a:xfrm>
            <a:off x="2261580" y="2573124"/>
            <a:ext cx="9990055" cy="3453576"/>
            <a:chOff x="2272835" y="2656329"/>
            <a:chExt cx="9990055" cy="3453576"/>
          </a:xfrm>
        </p:grpSpPr>
        <p:cxnSp>
          <p:nvCxnSpPr>
            <p:cNvPr id="124" name="直接连接符 66"/>
            <p:cNvCxnSpPr>
              <a:cxnSpLocks/>
            </p:cNvCxnSpPr>
            <p:nvPr/>
          </p:nvCxnSpPr>
          <p:spPr>
            <a:xfrm>
              <a:off x="3907461" y="4124160"/>
              <a:ext cx="177847" cy="0"/>
            </a:xfrm>
            <a:prstGeom prst="line">
              <a:avLst/>
            </a:prstGeom>
            <a:noFill/>
            <a:ln w="6350" cap="flat" cmpd="sng" algn="ctr">
              <a:solidFill>
                <a:sysClr val="window" lastClr="FFFFFF">
                  <a:lumMod val="65000"/>
                </a:sysClr>
              </a:solidFill>
              <a:prstDash val="solid"/>
              <a:miter lim="800000"/>
            </a:ln>
            <a:effectLst/>
          </p:spPr>
        </p:cxnSp>
        <p:cxnSp>
          <p:nvCxnSpPr>
            <p:cNvPr id="126" name="直接连接符 71"/>
            <p:cNvCxnSpPr/>
            <p:nvPr/>
          </p:nvCxnSpPr>
          <p:spPr>
            <a:xfrm>
              <a:off x="4075058" y="3200235"/>
              <a:ext cx="0" cy="1847850"/>
            </a:xfrm>
            <a:prstGeom prst="line">
              <a:avLst/>
            </a:prstGeom>
            <a:noFill/>
            <a:ln w="6350" cap="flat" cmpd="sng" algn="ctr">
              <a:solidFill>
                <a:sysClr val="window" lastClr="FFFFFF">
                  <a:lumMod val="75000"/>
                </a:sysClr>
              </a:solidFill>
              <a:prstDash val="solid"/>
              <a:miter lim="800000"/>
            </a:ln>
            <a:effectLst/>
          </p:spPr>
        </p:cxnSp>
        <p:cxnSp>
          <p:nvCxnSpPr>
            <p:cNvPr id="127" name="直接连接符 72"/>
            <p:cNvCxnSpPr/>
            <p:nvPr/>
          </p:nvCxnSpPr>
          <p:spPr>
            <a:xfrm>
              <a:off x="4075058" y="3200235"/>
              <a:ext cx="177847" cy="0"/>
            </a:xfrm>
            <a:prstGeom prst="line">
              <a:avLst/>
            </a:prstGeom>
            <a:noFill/>
            <a:ln w="6350" cap="flat" cmpd="sng" algn="ctr">
              <a:solidFill>
                <a:sysClr val="window" lastClr="FFFFFF">
                  <a:lumMod val="65000"/>
                </a:sysClr>
              </a:solidFill>
              <a:prstDash val="solid"/>
              <a:miter lim="800000"/>
            </a:ln>
            <a:effectLst/>
          </p:spPr>
        </p:cxnSp>
        <p:cxnSp>
          <p:nvCxnSpPr>
            <p:cNvPr id="128" name="直接连接符 73"/>
            <p:cNvCxnSpPr/>
            <p:nvPr/>
          </p:nvCxnSpPr>
          <p:spPr>
            <a:xfrm>
              <a:off x="4075058" y="5048085"/>
              <a:ext cx="177847" cy="0"/>
            </a:xfrm>
            <a:prstGeom prst="line">
              <a:avLst/>
            </a:prstGeom>
            <a:noFill/>
            <a:ln w="6350" cap="flat" cmpd="sng" algn="ctr">
              <a:solidFill>
                <a:sysClr val="window" lastClr="FFFFFF">
                  <a:lumMod val="65000"/>
                </a:sysClr>
              </a:solidFill>
              <a:prstDash val="solid"/>
              <a:miter lim="800000"/>
            </a:ln>
            <a:effectLst/>
          </p:spPr>
        </p:cxnSp>
        <p:cxnSp>
          <p:nvCxnSpPr>
            <p:cNvPr id="132" name="直接连接符 85"/>
            <p:cNvCxnSpPr/>
            <p:nvPr/>
          </p:nvCxnSpPr>
          <p:spPr>
            <a:xfrm>
              <a:off x="6223307" y="4575754"/>
              <a:ext cx="0" cy="923925"/>
            </a:xfrm>
            <a:prstGeom prst="line">
              <a:avLst/>
            </a:prstGeom>
            <a:noFill/>
            <a:ln w="6350" cap="flat" cmpd="sng" algn="ctr">
              <a:solidFill>
                <a:sysClr val="window" lastClr="FFFFFF">
                  <a:lumMod val="75000"/>
                </a:sysClr>
              </a:solidFill>
              <a:prstDash val="solid"/>
              <a:miter lim="800000"/>
            </a:ln>
            <a:effectLst/>
          </p:spPr>
        </p:cxnSp>
        <p:cxnSp>
          <p:nvCxnSpPr>
            <p:cNvPr id="133" name="直接连接符 86"/>
            <p:cNvCxnSpPr/>
            <p:nvPr/>
          </p:nvCxnSpPr>
          <p:spPr>
            <a:xfrm>
              <a:off x="6223307" y="5499679"/>
              <a:ext cx="177847" cy="0"/>
            </a:xfrm>
            <a:prstGeom prst="line">
              <a:avLst/>
            </a:prstGeom>
            <a:noFill/>
            <a:ln w="6350" cap="flat" cmpd="sng" algn="ctr">
              <a:solidFill>
                <a:sysClr val="window" lastClr="FFFFFF">
                  <a:lumMod val="65000"/>
                </a:sysClr>
              </a:solidFill>
              <a:prstDash val="solid"/>
              <a:miter lim="800000"/>
            </a:ln>
            <a:effectLst/>
          </p:spPr>
        </p:cxnSp>
        <p:cxnSp>
          <p:nvCxnSpPr>
            <p:cNvPr id="134" name="直接连接符 87"/>
            <p:cNvCxnSpPr/>
            <p:nvPr/>
          </p:nvCxnSpPr>
          <p:spPr>
            <a:xfrm>
              <a:off x="6223307" y="4575754"/>
              <a:ext cx="177847" cy="0"/>
            </a:xfrm>
            <a:prstGeom prst="line">
              <a:avLst/>
            </a:prstGeom>
            <a:noFill/>
            <a:ln w="6350" cap="flat" cmpd="sng" algn="ctr">
              <a:solidFill>
                <a:sysClr val="window" lastClr="FFFFFF">
                  <a:lumMod val="65000"/>
                </a:sysClr>
              </a:solidFill>
              <a:prstDash val="solid"/>
              <a:miter lim="800000"/>
            </a:ln>
            <a:effectLst/>
          </p:spPr>
        </p:cxnSp>
        <p:cxnSp>
          <p:nvCxnSpPr>
            <p:cNvPr id="135" name="直接连接符 88"/>
            <p:cNvCxnSpPr>
              <a:cxnSpLocks/>
            </p:cNvCxnSpPr>
            <p:nvPr/>
          </p:nvCxnSpPr>
          <p:spPr>
            <a:xfrm>
              <a:off x="5370356" y="3209090"/>
              <a:ext cx="126165" cy="0"/>
            </a:xfrm>
            <a:prstGeom prst="line">
              <a:avLst/>
            </a:prstGeom>
            <a:noFill/>
            <a:ln w="6350" cap="flat" cmpd="sng" algn="ctr">
              <a:solidFill>
                <a:sysClr val="window" lastClr="FFFFFF">
                  <a:lumMod val="65000"/>
                </a:sysClr>
              </a:solidFill>
              <a:prstDash val="solid"/>
              <a:miter lim="800000"/>
            </a:ln>
            <a:effectLst/>
          </p:spPr>
        </p:cxnSp>
        <p:cxnSp>
          <p:nvCxnSpPr>
            <p:cNvPr id="136" name="直接连接符 90"/>
            <p:cNvCxnSpPr/>
            <p:nvPr/>
          </p:nvCxnSpPr>
          <p:spPr>
            <a:xfrm>
              <a:off x="6250544" y="5048085"/>
              <a:ext cx="126165" cy="0"/>
            </a:xfrm>
            <a:prstGeom prst="line">
              <a:avLst/>
            </a:prstGeom>
            <a:noFill/>
            <a:ln w="6350" cap="flat" cmpd="sng" algn="ctr">
              <a:solidFill>
                <a:sysClr val="window" lastClr="FFFFFF">
                  <a:lumMod val="65000"/>
                </a:sysClr>
              </a:solidFill>
              <a:prstDash val="solid"/>
              <a:miter lim="800000"/>
            </a:ln>
            <a:effectLst/>
          </p:spPr>
        </p:cxnSp>
        <p:sp>
          <p:nvSpPr>
            <p:cNvPr id="137" name="矩形 136"/>
            <p:cNvSpPr/>
            <p:nvPr/>
          </p:nvSpPr>
          <p:spPr>
            <a:xfrm>
              <a:off x="2272835" y="3663227"/>
              <a:ext cx="1723549" cy="707886"/>
            </a:xfrm>
            <a:prstGeom prst="rect">
              <a:avLst/>
            </a:prstGeom>
          </p:spPr>
          <p:txBody>
            <a:bodyPr wrap="none">
              <a:spAutoFit/>
            </a:bodyPr>
            <a:lstStyle/>
            <a:p>
              <a:pPr algn="ctr"/>
              <a:r>
                <a:rPr lang="zh-CN" altLang="zh-CN" sz="2000" b="1" kern="100" dirty="0">
                  <a:latin typeface="华文楷体" panose="02010600040101010101" pitchFamily="2" charset="-122"/>
                  <a:ea typeface="华文楷体" panose="02010600040101010101" pitchFamily="2" charset="-122"/>
                  <a:cs typeface="Times New Roman" panose="02020603050405020304" pitchFamily="18" charset="0"/>
                </a:rPr>
                <a:t>不予执行</a:t>
              </a:r>
              <a:endParaRPr lang="en-US" altLang="zh-CN" sz="2000" b="1" kern="100" dirty="0">
                <a:latin typeface="华文楷体" panose="02010600040101010101" pitchFamily="2" charset="-122"/>
                <a:ea typeface="华文楷体" panose="02010600040101010101" pitchFamily="2" charset="-122"/>
                <a:cs typeface="Times New Roman" panose="02020603050405020304" pitchFamily="18" charset="0"/>
              </a:endParaRPr>
            </a:p>
            <a:p>
              <a:pPr algn="ctr"/>
              <a:r>
                <a:rPr lang="zh-CN" altLang="zh-CN" sz="2000" b="1" kern="100" dirty="0">
                  <a:latin typeface="华文楷体" panose="02010600040101010101" pitchFamily="2" charset="-122"/>
                  <a:ea typeface="华文楷体" panose="02010600040101010101" pitchFamily="2" charset="-122"/>
                  <a:cs typeface="Times New Roman" panose="02020603050405020304" pitchFamily="18" charset="0"/>
                </a:rPr>
                <a:t>主要考量因素</a:t>
              </a:r>
              <a:endParaRPr lang="zh-CN" altLang="en-US" sz="2000" b="1" dirty="0">
                <a:solidFill>
                  <a:srgbClr val="000000"/>
                </a:solidFill>
                <a:latin typeface="Segoe UI"/>
                <a:ea typeface="微软雅黑"/>
              </a:endParaRPr>
            </a:p>
          </p:txBody>
        </p:sp>
        <p:sp>
          <p:nvSpPr>
            <p:cNvPr id="9" name="矩形 8">
              <a:extLst>
                <a:ext uri="{FF2B5EF4-FFF2-40B4-BE49-F238E27FC236}">
                  <a16:creationId xmlns:a16="http://schemas.microsoft.com/office/drawing/2014/main" id="{549E7B14-2F08-4184-9AE5-743A30BF02BB}"/>
                </a:ext>
              </a:extLst>
            </p:cNvPr>
            <p:cNvSpPr/>
            <p:nvPr/>
          </p:nvSpPr>
          <p:spPr>
            <a:xfrm>
              <a:off x="4288709" y="3024424"/>
              <a:ext cx="1210588" cy="400110"/>
            </a:xfrm>
            <a:prstGeom prst="rect">
              <a:avLst/>
            </a:prstGeom>
          </p:spPr>
          <p:txBody>
            <a:bodyPr wrap="none">
              <a:spAutoFit/>
            </a:bodyPr>
            <a:lstStyle/>
            <a:p>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书面要求</a:t>
              </a:r>
              <a:endParaRPr lang="zh-CN" altLang="en-US" sz="2000" dirty="0"/>
            </a:p>
          </p:txBody>
        </p:sp>
        <p:sp>
          <p:nvSpPr>
            <p:cNvPr id="10" name="矩形 9">
              <a:extLst>
                <a:ext uri="{FF2B5EF4-FFF2-40B4-BE49-F238E27FC236}">
                  <a16:creationId xmlns:a16="http://schemas.microsoft.com/office/drawing/2014/main" id="{CF86E633-9919-4442-BF9F-E9A21C59C55C}"/>
                </a:ext>
              </a:extLst>
            </p:cNvPr>
            <p:cNvSpPr/>
            <p:nvPr/>
          </p:nvSpPr>
          <p:spPr>
            <a:xfrm>
              <a:off x="4248092" y="4837661"/>
              <a:ext cx="1980029" cy="400110"/>
            </a:xfrm>
            <a:prstGeom prst="rect">
              <a:avLst/>
            </a:prstGeom>
          </p:spPr>
          <p:txBody>
            <a:bodyPr wrap="none">
              <a:spAutoFit/>
            </a:bodyPr>
            <a:lstStyle/>
            <a:p>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合同相对性要求</a:t>
              </a:r>
              <a:endParaRPr lang="zh-CN" altLang="en-US" sz="2000" dirty="0"/>
            </a:p>
          </p:txBody>
        </p:sp>
        <p:sp>
          <p:nvSpPr>
            <p:cNvPr id="15" name="矩形 14">
              <a:extLst>
                <a:ext uri="{FF2B5EF4-FFF2-40B4-BE49-F238E27FC236}">
                  <a16:creationId xmlns:a16="http://schemas.microsoft.com/office/drawing/2014/main" id="{5415E0FD-0A39-4C43-8276-A3489FB17059}"/>
                </a:ext>
              </a:extLst>
            </p:cNvPr>
            <p:cNvSpPr/>
            <p:nvPr/>
          </p:nvSpPr>
          <p:spPr>
            <a:xfrm>
              <a:off x="5496522" y="2656329"/>
              <a:ext cx="6188430" cy="1323439"/>
            </a:xfrm>
            <a:prstGeom prst="rect">
              <a:avLst/>
            </a:prstGeom>
          </p:spPr>
          <p:txBody>
            <a:bodyPr wrap="square">
              <a:spAutoFit/>
            </a:bodyPr>
            <a:lstStyle/>
            <a:p>
              <a:r>
                <a:rPr lang="zh-CN" altLang="zh-CN" sz="2000" u="sng" kern="100" dirty="0">
                  <a:latin typeface="华文楷体" panose="02010600040101010101" pitchFamily="2" charset="-122"/>
                  <a:ea typeface="华文楷体" panose="02010600040101010101" pitchFamily="2" charset="-122"/>
                  <a:cs typeface="Times New Roman" panose="02020603050405020304" pitchFamily="18" charset="0"/>
                </a:rPr>
                <a:t>《最高人民法院关于申请人番禺珠江钢管有限公司与被申请人深圳市泛邦国际货运代理有限公司申请确认仲裁协议效力一案的复函》</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中，最高人民法院的复函中明确沉默不等于同意，因此仲裁协议无效。</a:t>
              </a:r>
              <a:endParaRPr lang="zh-CN" altLang="en-US" sz="2000" dirty="0">
                <a:latin typeface="华文楷体" panose="02010600040101010101" pitchFamily="2" charset="-122"/>
                <a:ea typeface="华文楷体" panose="02010600040101010101" pitchFamily="2" charset="-122"/>
              </a:endParaRPr>
            </a:p>
          </p:txBody>
        </p:sp>
        <p:sp>
          <p:nvSpPr>
            <p:cNvPr id="16" name="矩形 15">
              <a:extLst>
                <a:ext uri="{FF2B5EF4-FFF2-40B4-BE49-F238E27FC236}">
                  <a16:creationId xmlns:a16="http://schemas.microsoft.com/office/drawing/2014/main" id="{98E57416-873B-4418-A238-AC9A860ADBC8}"/>
                </a:ext>
              </a:extLst>
            </p:cNvPr>
            <p:cNvSpPr/>
            <p:nvPr/>
          </p:nvSpPr>
          <p:spPr>
            <a:xfrm>
              <a:off x="6376709" y="4288908"/>
              <a:ext cx="5886181" cy="400110"/>
            </a:xfrm>
            <a:prstGeom prst="rect">
              <a:avLst/>
            </a:prstGeom>
          </p:spPr>
          <p:txBody>
            <a:bodyPr wrap="square">
              <a:spAutoFit/>
            </a:bodyPr>
            <a:lstStyle/>
            <a:p>
              <a:r>
                <a:rPr lang="zh-CN" altLang="en-US" sz="2000" dirty="0">
                  <a:latin typeface="华文楷体" panose="02010600040101010101" pitchFamily="2" charset="-122"/>
                  <a:ea typeface="华文楷体" panose="02010600040101010101" pitchFamily="2" charset="-122"/>
                </a:rPr>
                <a:t>合同相对性要求主要出现在涉及提单的仲裁案件。</a:t>
              </a:r>
            </a:p>
          </p:txBody>
        </p:sp>
        <p:sp>
          <p:nvSpPr>
            <p:cNvPr id="17" name="矩形 16">
              <a:extLst>
                <a:ext uri="{FF2B5EF4-FFF2-40B4-BE49-F238E27FC236}">
                  <a16:creationId xmlns:a16="http://schemas.microsoft.com/office/drawing/2014/main" id="{47E450D6-0F30-4B32-80DE-95D768FC260A}"/>
                </a:ext>
              </a:extLst>
            </p:cNvPr>
            <p:cNvSpPr/>
            <p:nvPr/>
          </p:nvSpPr>
          <p:spPr>
            <a:xfrm>
              <a:off x="6411266" y="4689018"/>
              <a:ext cx="5528118" cy="707886"/>
            </a:xfrm>
            <a:prstGeom prst="rect">
              <a:avLst/>
            </a:prstGeom>
          </p:spPr>
          <p:txBody>
            <a:bodyPr wrap="square">
              <a:spAutoFit/>
            </a:bodyPr>
            <a:lstStyle/>
            <a:p>
              <a:r>
                <a:rPr lang="zh-CN" altLang="zh-CN" sz="2000" dirty="0">
                  <a:latin typeface="华文楷体" panose="02010600040101010101" pitchFamily="2" charset="-122"/>
                  <a:ea typeface="华文楷体" panose="02010600040101010101" pitchFamily="2" charset="-122"/>
                </a:rPr>
                <a:t>以合同相对性为由不予执行的案例还有，合同的主体变更，如保险人行使代位权</a:t>
              </a:r>
              <a:r>
                <a:rPr lang="zh-CN" altLang="en-US" sz="2000" dirty="0">
                  <a:latin typeface="华文楷体" panose="02010600040101010101" pitchFamily="2" charset="-122"/>
                  <a:ea typeface="华文楷体" panose="02010600040101010101" pitchFamily="2" charset="-122"/>
                </a:rPr>
                <a:t>。</a:t>
              </a:r>
            </a:p>
          </p:txBody>
        </p:sp>
        <p:sp>
          <p:nvSpPr>
            <p:cNvPr id="18" name="矩形 17">
              <a:extLst>
                <a:ext uri="{FF2B5EF4-FFF2-40B4-BE49-F238E27FC236}">
                  <a16:creationId xmlns:a16="http://schemas.microsoft.com/office/drawing/2014/main" id="{146CB0CD-6225-4291-84C2-67D05A26C3D1}"/>
                </a:ext>
              </a:extLst>
            </p:cNvPr>
            <p:cNvSpPr/>
            <p:nvPr/>
          </p:nvSpPr>
          <p:spPr>
            <a:xfrm>
              <a:off x="6401154" y="5402019"/>
              <a:ext cx="5528119" cy="707886"/>
            </a:xfrm>
            <a:prstGeom prst="rect">
              <a:avLst/>
            </a:prstGeom>
          </p:spPr>
          <p:txBody>
            <a:bodyPr wrap="square">
              <a:spAutoFit/>
            </a:bodyPr>
            <a:lstStyle/>
            <a:p>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从合同不适用主合同仲裁条款，如担保人不能适用借款人与出借人之间的仲裁条款。</a:t>
              </a:r>
              <a:endParaRPr lang="zh-CN" altLang="en-US" sz="2000" dirty="0">
                <a:latin typeface="华文楷体" panose="02010600040101010101" pitchFamily="2" charset="-122"/>
                <a:ea typeface="华文楷体" panose="02010600040101010101" pitchFamily="2" charset="-122"/>
              </a:endParaRPr>
            </a:p>
          </p:txBody>
        </p:sp>
      </p:grpSp>
    </p:spTree>
    <p:extLst>
      <p:ext uri="{BB962C8B-B14F-4D97-AF65-F5344CB8AC3E}">
        <p14:creationId xmlns:p14="http://schemas.microsoft.com/office/powerpoint/2010/main" val="63066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14">
            <a:extLst>
              <a:ext uri="{FF2B5EF4-FFF2-40B4-BE49-F238E27FC236}">
                <a16:creationId xmlns:a16="http://schemas.microsoft.com/office/drawing/2014/main" id="{64DD9FA1-479C-475C-8B7B-79145AEBF06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47209" y="2874445"/>
            <a:ext cx="2908697" cy="79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14">
            <a:extLst>
              <a:ext uri="{FF2B5EF4-FFF2-40B4-BE49-F238E27FC236}">
                <a16:creationId xmlns:a16="http://schemas.microsoft.com/office/drawing/2014/main" id="{31D61D83-E35F-4381-B386-B9F36F226CE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13770" y="3110295"/>
            <a:ext cx="3459224" cy="95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3">
            <a:extLst>
              <a:ext uri="{FF2B5EF4-FFF2-40B4-BE49-F238E27FC236}">
                <a16:creationId xmlns:a16="http://schemas.microsoft.com/office/drawing/2014/main" id="{6440D482-2C0C-4F63-987F-983E332C0221}"/>
              </a:ext>
            </a:extLst>
          </p:cNvPr>
          <p:cNvSpPr txBox="1"/>
          <p:nvPr/>
        </p:nvSpPr>
        <p:spPr>
          <a:xfrm>
            <a:off x="5670254" y="2811188"/>
            <a:ext cx="851492" cy="1095493"/>
          </a:xfrm>
          <a:prstGeom prst="rect">
            <a:avLst/>
          </a:prstGeom>
          <a:solidFill>
            <a:schemeClr val="tx1">
              <a:lumMod val="85000"/>
              <a:lumOff val="15000"/>
              <a:alpha val="62000"/>
            </a:schemeClr>
          </a:solidFill>
          <a:effectLst>
            <a:softEdge rad="698500"/>
          </a:effectLst>
        </p:spPr>
        <p:txBody>
          <a:bodyPr wrap="square" rtlCol="0">
            <a:spAutoFit/>
          </a:bodyPr>
          <a:lstStyle/>
          <a:p>
            <a:pPr>
              <a:lnSpc>
                <a:spcPct val="130000"/>
              </a:lnSpc>
              <a:spcBef>
                <a:spcPts val="600"/>
              </a:spcBef>
            </a:pPr>
            <a:r>
              <a:rPr lang="zh-CN" altLang="en-US" sz="5400" kern="0" dirty="0">
                <a:solidFill>
                  <a:schemeClr val="bg1"/>
                </a:solidFill>
                <a:latin typeface="华文楷体" panose="02010600040101010101" pitchFamily="2" charset="-122"/>
                <a:ea typeface="华文楷体" panose="02010600040101010101" pitchFamily="2" charset="-122"/>
                <a:cs typeface="+mn-ea"/>
                <a:sym typeface="+mn-lt"/>
              </a:rPr>
              <a:t>叁</a:t>
            </a:r>
            <a:endParaRPr lang="en-US" altLang="zh-CN" sz="5400" kern="0" dirty="0">
              <a:solidFill>
                <a:schemeClr val="bg1"/>
              </a:solidFill>
              <a:latin typeface="华文楷体" panose="02010600040101010101" pitchFamily="2" charset="-122"/>
              <a:ea typeface="华文楷体" panose="02010600040101010101" pitchFamily="2" charset="-122"/>
              <a:cs typeface="+mn-ea"/>
              <a:sym typeface="+mn-lt"/>
            </a:endParaRPr>
          </a:p>
        </p:txBody>
      </p:sp>
      <p:pic>
        <p:nvPicPr>
          <p:cNvPr id="24" name="图片 8">
            <a:extLst>
              <a:ext uri="{FF2B5EF4-FFF2-40B4-BE49-F238E27FC236}">
                <a16:creationId xmlns:a16="http://schemas.microsoft.com/office/drawing/2014/main" id="{9DA2A45C-12B3-41FC-ACDB-3F073DC5378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55854" y="1885178"/>
            <a:ext cx="914400" cy="1031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9">
            <a:extLst>
              <a:ext uri="{FF2B5EF4-FFF2-40B4-BE49-F238E27FC236}">
                <a16:creationId xmlns:a16="http://schemas.microsoft.com/office/drawing/2014/main" id="{92A788AA-C827-464D-993B-9D2FE080B81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96000" y="3584021"/>
            <a:ext cx="983456" cy="95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9031536"/>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2A1E6D2D-2188-46B9-8440-B07F43A6EDAA}"/>
              </a:ext>
            </a:extLst>
          </p:cNvPr>
          <p:cNvCxnSpPr/>
          <p:nvPr/>
        </p:nvCxnSpPr>
        <p:spPr>
          <a:xfrm rot="16741234" flipH="1">
            <a:off x="11156038" y="4059200"/>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A72972AD-C936-4529-810D-1B9BB35A530B}"/>
              </a:ext>
            </a:extLst>
          </p:cNvPr>
          <p:cNvCxnSpPr/>
          <p:nvPr/>
        </p:nvCxnSpPr>
        <p:spPr>
          <a:xfrm rot="16741234" flipH="1">
            <a:off x="10775827" y="3870137"/>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04536CB2-0633-4860-ABA9-7247FE4755C9}"/>
              </a:ext>
            </a:extLst>
          </p:cNvPr>
          <p:cNvCxnSpPr/>
          <p:nvPr/>
        </p:nvCxnSpPr>
        <p:spPr>
          <a:xfrm rot="16741234" flipV="1">
            <a:off x="10609766" y="3216828"/>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A78A197B-1BB2-4216-BDEE-921F8AA1BFFC}"/>
              </a:ext>
            </a:extLst>
          </p:cNvPr>
          <p:cNvCxnSpPr/>
          <p:nvPr/>
        </p:nvCxnSpPr>
        <p:spPr>
          <a:xfrm rot="16741234">
            <a:off x="11152173" y="453335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F544F84D-D817-45C6-B0F6-EE1A722301FB}"/>
              </a:ext>
            </a:extLst>
          </p:cNvPr>
          <p:cNvCxnSpPr/>
          <p:nvPr/>
        </p:nvCxnSpPr>
        <p:spPr>
          <a:xfrm rot="16741234" flipH="1">
            <a:off x="11110343" y="5060540"/>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6C8645C2-5ADF-4F25-93BB-BF4142ED9E2F}"/>
              </a:ext>
            </a:extLst>
          </p:cNvPr>
          <p:cNvCxnSpPr>
            <a:stCxn id="31" idx="6"/>
          </p:cNvCxnSpPr>
          <p:nvPr/>
        </p:nvCxnSpPr>
        <p:spPr>
          <a:xfrm rot="16741234" flipV="1">
            <a:off x="10804558" y="6550353"/>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C4233819-9082-4B96-A962-A1E0CB9E80D4}"/>
              </a:ext>
            </a:extLst>
          </p:cNvPr>
          <p:cNvCxnSpPr>
            <a:stCxn id="35" idx="6"/>
          </p:cNvCxnSpPr>
          <p:nvPr/>
        </p:nvCxnSpPr>
        <p:spPr>
          <a:xfrm rot="16741234">
            <a:off x="10874231" y="7286541"/>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38977EE5-CAE3-4C48-BA21-AD658B14BC90}"/>
              </a:ext>
            </a:extLst>
          </p:cNvPr>
          <p:cNvCxnSpPr/>
          <p:nvPr/>
        </p:nvCxnSpPr>
        <p:spPr>
          <a:xfrm rot="16741234" flipH="1" flipV="1">
            <a:off x="11214500" y="5757818"/>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7E57FF13-8C1A-436D-B9EA-86C44DF9F52F}"/>
              </a:ext>
            </a:extLst>
          </p:cNvPr>
          <p:cNvCxnSpPr/>
          <p:nvPr/>
        </p:nvCxnSpPr>
        <p:spPr>
          <a:xfrm rot="16741234" flipV="1">
            <a:off x="11381040" y="5279741"/>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CF36DC2A-E634-4571-880A-5A9003B79D32}"/>
              </a:ext>
            </a:extLst>
          </p:cNvPr>
          <p:cNvCxnSpPr/>
          <p:nvPr/>
        </p:nvCxnSpPr>
        <p:spPr>
          <a:xfrm rot="16741234">
            <a:off x="10880101" y="4679488"/>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738009EE-A437-48AD-8390-A0F0E274A159}"/>
              </a:ext>
            </a:extLst>
          </p:cNvPr>
          <p:cNvCxnSpPr/>
          <p:nvPr/>
        </p:nvCxnSpPr>
        <p:spPr>
          <a:xfrm rot="16741234">
            <a:off x="11152173" y="453335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F8611996-B615-44EA-8BFC-439EB9B4BD30}"/>
              </a:ext>
            </a:extLst>
          </p:cNvPr>
          <p:cNvCxnSpPr>
            <a:stCxn id="24" idx="2"/>
          </p:cNvCxnSpPr>
          <p:nvPr/>
        </p:nvCxnSpPr>
        <p:spPr>
          <a:xfrm rot="16741234">
            <a:off x="11633625" y="3224217"/>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1481C9E5-69D9-4081-B18D-22CCEE975CED}"/>
              </a:ext>
            </a:extLst>
          </p:cNvPr>
          <p:cNvCxnSpPr>
            <a:endCxn id="24" idx="6"/>
          </p:cNvCxnSpPr>
          <p:nvPr/>
        </p:nvCxnSpPr>
        <p:spPr>
          <a:xfrm rot="16741234" flipV="1">
            <a:off x="11854092" y="3597384"/>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28F470EE-4B29-41C8-B07D-263484FF80D2}"/>
              </a:ext>
            </a:extLst>
          </p:cNvPr>
          <p:cNvCxnSpPr/>
          <p:nvPr/>
        </p:nvCxnSpPr>
        <p:spPr>
          <a:xfrm rot="16741234" flipH="1" flipV="1">
            <a:off x="11622395" y="3933056"/>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D610E455-0105-4018-90C8-252A6DD3F8A8}"/>
              </a:ext>
            </a:extLst>
          </p:cNvPr>
          <p:cNvCxnSpPr/>
          <p:nvPr/>
        </p:nvCxnSpPr>
        <p:spPr>
          <a:xfrm rot="16741234">
            <a:off x="10091397" y="5602372"/>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BC161BFB-7AFE-4EDD-90B9-8E0DFAFEFDEA}"/>
              </a:ext>
            </a:extLst>
          </p:cNvPr>
          <p:cNvCxnSpPr/>
          <p:nvPr/>
        </p:nvCxnSpPr>
        <p:spPr>
          <a:xfrm rot="16741234" flipH="1">
            <a:off x="10255723" y="5919080"/>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CF527B0C-61E2-4D16-B14E-322DDCD69368}"/>
              </a:ext>
            </a:extLst>
          </p:cNvPr>
          <p:cNvCxnSpPr/>
          <p:nvPr/>
        </p:nvCxnSpPr>
        <p:spPr>
          <a:xfrm rot="16741234">
            <a:off x="10393294" y="5088832"/>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椭圆 21">
            <a:extLst>
              <a:ext uri="{FF2B5EF4-FFF2-40B4-BE49-F238E27FC236}">
                <a16:creationId xmlns:a16="http://schemas.microsoft.com/office/drawing/2014/main" id="{F67015C0-1B12-4A01-B1A6-55BC93D859E0}"/>
              </a:ext>
            </a:extLst>
          </p:cNvPr>
          <p:cNvSpPr/>
          <p:nvPr/>
        </p:nvSpPr>
        <p:spPr>
          <a:xfrm rot="16741234" flipH="1">
            <a:off x="10706227" y="2969291"/>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a:extLst>
              <a:ext uri="{FF2B5EF4-FFF2-40B4-BE49-F238E27FC236}">
                <a16:creationId xmlns:a16="http://schemas.microsoft.com/office/drawing/2014/main" id="{624A908B-A214-4DAF-B937-F0C1F9225851}"/>
              </a:ext>
            </a:extLst>
          </p:cNvPr>
          <p:cNvSpPr/>
          <p:nvPr/>
        </p:nvSpPr>
        <p:spPr>
          <a:xfrm rot="16741234" flipH="1">
            <a:off x="10952898" y="3600100"/>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E877C23E-889C-4380-9897-BCF8AB403548}"/>
              </a:ext>
            </a:extLst>
          </p:cNvPr>
          <p:cNvSpPr/>
          <p:nvPr/>
        </p:nvSpPr>
        <p:spPr>
          <a:xfrm rot="16741234" flipH="1">
            <a:off x="11791444" y="3519382"/>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a:extLst>
              <a:ext uri="{FF2B5EF4-FFF2-40B4-BE49-F238E27FC236}">
                <a16:creationId xmlns:a16="http://schemas.microsoft.com/office/drawing/2014/main" id="{6ABB0118-C96E-4FA6-B650-2DA7070F4A70}"/>
              </a:ext>
            </a:extLst>
          </p:cNvPr>
          <p:cNvSpPr/>
          <p:nvPr/>
        </p:nvSpPr>
        <p:spPr>
          <a:xfrm rot="16741234" flipH="1">
            <a:off x="10945159" y="4046176"/>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6" name="椭圆 25">
            <a:extLst>
              <a:ext uri="{FF2B5EF4-FFF2-40B4-BE49-F238E27FC236}">
                <a16:creationId xmlns:a16="http://schemas.microsoft.com/office/drawing/2014/main" id="{99D68719-3E0E-42A3-889A-23E41EF299B8}"/>
              </a:ext>
            </a:extLst>
          </p:cNvPr>
          <p:cNvSpPr/>
          <p:nvPr/>
        </p:nvSpPr>
        <p:spPr>
          <a:xfrm rot="16741234" flipH="1">
            <a:off x="11953760" y="2899357"/>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5C3BF132-FC23-4156-B80A-C590AF26DDEC}"/>
              </a:ext>
            </a:extLst>
          </p:cNvPr>
          <p:cNvSpPr/>
          <p:nvPr/>
        </p:nvSpPr>
        <p:spPr>
          <a:xfrm rot="16741234" flipH="1">
            <a:off x="10626625" y="490660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54B21D07-B33D-48A9-AEC9-E70140789B91}"/>
              </a:ext>
            </a:extLst>
          </p:cNvPr>
          <p:cNvSpPr/>
          <p:nvPr/>
        </p:nvSpPr>
        <p:spPr>
          <a:xfrm rot="16741234" flipH="1">
            <a:off x="12191312" y="401871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CDBB8CD2-79ED-41FC-9EC8-F9EF7F076A47}"/>
              </a:ext>
            </a:extLst>
          </p:cNvPr>
          <p:cNvSpPr/>
          <p:nvPr/>
        </p:nvSpPr>
        <p:spPr>
          <a:xfrm rot="16741234" flipH="1">
            <a:off x="11429428" y="4410757"/>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19A38A3B-F02E-470B-9A8E-63CE3E325826}"/>
              </a:ext>
            </a:extLst>
          </p:cNvPr>
          <p:cNvSpPr/>
          <p:nvPr/>
        </p:nvSpPr>
        <p:spPr>
          <a:xfrm rot="16741234">
            <a:off x="10459433" y="6708493"/>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C9E1ED5F-CDD5-449F-B75A-790D58C95182}"/>
              </a:ext>
            </a:extLst>
          </p:cNvPr>
          <p:cNvSpPr/>
          <p:nvPr/>
        </p:nvSpPr>
        <p:spPr>
          <a:xfrm rot="16741234">
            <a:off x="11222252" y="7104788"/>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1BBF1976-C962-43F2-AB32-32E04F5C6F34}"/>
              </a:ext>
            </a:extLst>
          </p:cNvPr>
          <p:cNvSpPr/>
          <p:nvPr/>
        </p:nvSpPr>
        <p:spPr>
          <a:xfrm rot="16741234">
            <a:off x="10215880" y="7278382"/>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E259C1C1-1100-4258-AD1E-D45B47B902BD}"/>
              </a:ext>
            </a:extLst>
          </p:cNvPr>
          <p:cNvSpPr/>
          <p:nvPr/>
        </p:nvSpPr>
        <p:spPr>
          <a:xfrm rot="16741234">
            <a:off x="9818261" y="6527678"/>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4" name="椭圆 33">
            <a:extLst>
              <a:ext uri="{FF2B5EF4-FFF2-40B4-BE49-F238E27FC236}">
                <a16:creationId xmlns:a16="http://schemas.microsoft.com/office/drawing/2014/main" id="{46458EFA-6715-4088-92A5-6AE6038A8F7E}"/>
              </a:ext>
            </a:extLst>
          </p:cNvPr>
          <p:cNvSpPr/>
          <p:nvPr/>
        </p:nvSpPr>
        <p:spPr>
          <a:xfrm rot="16741234">
            <a:off x="10583965" y="6321379"/>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1AFF95C8-07BA-452C-A9CA-4AA952C0D94E}"/>
              </a:ext>
            </a:extLst>
          </p:cNvPr>
          <p:cNvSpPr/>
          <p:nvPr/>
        </p:nvSpPr>
        <p:spPr>
          <a:xfrm rot="16741234">
            <a:off x="10923428" y="7618094"/>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6" name="椭圆 35">
            <a:extLst>
              <a:ext uri="{FF2B5EF4-FFF2-40B4-BE49-F238E27FC236}">
                <a16:creationId xmlns:a16="http://schemas.microsoft.com/office/drawing/2014/main" id="{31E0550B-75F0-445D-BAD5-C291BF94AE18}"/>
              </a:ext>
            </a:extLst>
          </p:cNvPr>
          <p:cNvSpPr/>
          <p:nvPr/>
        </p:nvSpPr>
        <p:spPr>
          <a:xfrm rot="16741234">
            <a:off x="10378601" y="530297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F89E6EA8-4E4A-42F5-83C0-7F55C0AD0DCF}"/>
              </a:ext>
            </a:extLst>
          </p:cNvPr>
          <p:cNvSpPr/>
          <p:nvPr/>
        </p:nvSpPr>
        <p:spPr>
          <a:xfrm rot="16741234">
            <a:off x="10236903" y="576861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2ED45B2D-2C23-4067-8C23-3C4B644FDBCA}"/>
              </a:ext>
            </a:extLst>
          </p:cNvPr>
          <p:cNvSpPr/>
          <p:nvPr/>
        </p:nvSpPr>
        <p:spPr>
          <a:xfrm rot="16741234">
            <a:off x="11710799" y="5680179"/>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8840679E-03DB-4EA8-961B-38C41ABF6C82}"/>
              </a:ext>
            </a:extLst>
          </p:cNvPr>
          <p:cNvSpPr/>
          <p:nvPr/>
        </p:nvSpPr>
        <p:spPr>
          <a:xfrm rot="16741234">
            <a:off x="11005466" y="5655221"/>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0E14630A-A3B7-4E0F-B460-CC8C3D935EC8}"/>
              </a:ext>
            </a:extLst>
          </p:cNvPr>
          <p:cNvSpPr/>
          <p:nvPr/>
        </p:nvSpPr>
        <p:spPr>
          <a:xfrm rot="16741234">
            <a:off x="11163594" y="608527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1B702710-AA13-4E42-A908-1C12582A4FDB}"/>
              </a:ext>
            </a:extLst>
          </p:cNvPr>
          <p:cNvSpPr/>
          <p:nvPr/>
        </p:nvSpPr>
        <p:spPr>
          <a:xfrm rot="16741234" flipH="1">
            <a:off x="11195627" y="523171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E6518762-E088-43CD-A7FB-CB01024E40DE}"/>
              </a:ext>
            </a:extLst>
          </p:cNvPr>
          <p:cNvSpPr/>
          <p:nvPr/>
        </p:nvSpPr>
        <p:spPr>
          <a:xfrm rot="16741234" flipH="1">
            <a:off x="11138812" y="4807895"/>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F76A4AFB-A774-44B8-AD3B-78D95DEE58FB}"/>
              </a:ext>
            </a:extLst>
          </p:cNvPr>
          <p:cNvSpPr/>
          <p:nvPr/>
        </p:nvSpPr>
        <p:spPr>
          <a:xfrm rot="16741234" flipH="1">
            <a:off x="12439157" y="3570107"/>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4" name="椭圆 43">
            <a:extLst>
              <a:ext uri="{FF2B5EF4-FFF2-40B4-BE49-F238E27FC236}">
                <a16:creationId xmlns:a16="http://schemas.microsoft.com/office/drawing/2014/main" id="{4E9DB848-F8D5-472D-AFBA-AE743CCF7278}"/>
              </a:ext>
            </a:extLst>
          </p:cNvPr>
          <p:cNvSpPr/>
          <p:nvPr/>
        </p:nvSpPr>
        <p:spPr>
          <a:xfrm rot="16741234" flipH="1">
            <a:off x="12272484" y="4681201"/>
            <a:ext cx="105246" cy="10524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5" name="椭圆 44">
            <a:extLst>
              <a:ext uri="{FF2B5EF4-FFF2-40B4-BE49-F238E27FC236}">
                <a16:creationId xmlns:a16="http://schemas.microsoft.com/office/drawing/2014/main" id="{76BF7555-4F63-47E3-A8FA-BFE3DE0ED585}"/>
              </a:ext>
            </a:extLst>
          </p:cNvPr>
          <p:cNvSpPr/>
          <p:nvPr/>
        </p:nvSpPr>
        <p:spPr>
          <a:xfrm rot="16741234" flipH="1">
            <a:off x="11814771" y="5025253"/>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6" name="椭圆 45">
            <a:extLst>
              <a:ext uri="{FF2B5EF4-FFF2-40B4-BE49-F238E27FC236}">
                <a16:creationId xmlns:a16="http://schemas.microsoft.com/office/drawing/2014/main" id="{0CC2BC78-59DA-452B-B6E2-1D435FED2793}"/>
              </a:ext>
            </a:extLst>
          </p:cNvPr>
          <p:cNvSpPr/>
          <p:nvPr/>
        </p:nvSpPr>
        <p:spPr>
          <a:xfrm rot="16741234" flipH="1">
            <a:off x="12468502" y="426104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C8A0B48F-E111-462F-AB84-D3E182B2345F}"/>
              </a:ext>
            </a:extLst>
          </p:cNvPr>
          <p:cNvSpPr/>
          <p:nvPr/>
        </p:nvSpPr>
        <p:spPr>
          <a:xfrm rot="16741234">
            <a:off x="12040514" y="6142409"/>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6067236C-7E36-4556-878F-9048292566B9}"/>
              </a:ext>
            </a:extLst>
          </p:cNvPr>
          <p:cNvSpPr/>
          <p:nvPr/>
        </p:nvSpPr>
        <p:spPr>
          <a:xfrm rot="16741234">
            <a:off x="11759912" y="673615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a:extLst>
              <a:ext uri="{FF2B5EF4-FFF2-40B4-BE49-F238E27FC236}">
                <a16:creationId xmlns:a16="http://schemas.microsoft.com/office/drawing/2014/main" id="{543CAA4B-975C-403B-A9AD-B4DE8022BD6E}"/>
              </a:ext>
            </a:extLst>
          </p:cNvPr>
          <p:cNvSpPr/>
          <p:nvPr/>
        </p:nvSpPr>
        <p:spPr>
          <a:xfrm rot="16741234">
            <a:off x="11485276" y="744564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a:extLst>
              <a:ext uri="{FF2B5EF4-FFF2-40B4-BE49-F238E27FC236}">
                <a16:creationId xmlns:a16="http://schemas.microsoft.com/office/drawing/2014/main" id="{5FA6E0C3-4F73-4EBD-811A-A4C8B733749E}"/>
              </a:ext>
            </a:extLst>
          </p:cNvPr>
          <p:cNvSpPr/>
          <p:nvPr/>
        </p:nvSpPr>
        <p:spPr>
          <a:xfrm rot="16741234">
            <a:off x="11430094" y="6619297"/>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a:extLst>
              <a:ext uri="{FF2B5EF4-FFF2-40B4-BE49-F238E27FC236}">
                <a16:creationId xmlns:a16="http://schemas.microsoft.com/office/drawing/2014/main" id="{E274F077-E959-46D2-95B2-925CC7942E94}"/>
              </a:ext>
            </a:extLst>
          </p:cNvPr>
          <p:cNvSpPr/>
          <p:nvPr/>
        </p:nvSpPr>
        <p:spPr>
          <a:xfrm rot="16741234" flipH="1">
            <a:off x="12284200" y="5227680"/>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a:extLst>
              <a:ext uri="{FF2B5EF4-FFF2-40B4-BE49-F238E27FC236}">
                <a16:creationId xmlns:a16="http://schemas.microsoft.com/office/drawing/2014/main" id="{F4E0C233-FFF0-4348-80C9-60F72A3EAFC5}"/>
              </a:ext>
            </a:extLst>
          </p:cNvPr>
          <p:cNvSpPr/>
          <p:nvPr/>
        </p:nvSpPr>
        <p:spPr>
          <a:xfrm rot="16741234" flipH="1">
            <a:off x="10537060" y="387012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a:extLst>
              <a:ext uri="{FF2B5EF4-FFF2-40B4-BE49-F238E27FC236}">
                <a16:creationId xmlns:a16="http://schemas.microsoft.com/office/drawing/2014/main" id="{454F609E-F699-4448-A7D7-C14F15C84B0E}"/>
              </a:ext>
            </a:extLst>
          </p:cNvPr>
          <p:cNvSpPr/>
          <p:nvPr/>
        </p:nvSpPr>
        <p:spPr>
          <a:xfrm rot="16741234" flipH="1">
            <a:off x="10441786" y="4478035"/>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a:extLst>
              <a:ext uri="{FF2B5EF4-FFF2-40B4-BE49-F238E27FC236}">
                <a16:creationId xmlns:a16="http://schemas.microsoft.com/office/drawing/2014/main" id="{AB60D47E-C3AB-4A4D-88C1-6CD1A7D49744}"/>
              </a:ext>
            </a:extLst>
          </p:cNvPr>
          <p:cNvGrpSpPr/>
          <p:nvPr/>
        </p:nvGrpSpPr>
        <p:grpSpPr>
          <a:xfrm rot="16741234">
            <a:off x="8692955" y="4713848"/>
            <a:ext cx="2720838" cy="505942"/>
            <a:chOff x="5233265" y="2334818"/>
            <a:chExt cx="2720838" cy="505942"/>
          </a:xfrm>
        </p:grpSpPr>
        <p:sp>
          <p:nvSpPr>
            <p:cNvPr id="55" name="椭圆 54">
              <a:extLst>
                <a:ext uri="{FF2B5EF4-FFF2-40B4-BE49-F238E27FC236}">
                  <a16:creationId xmlns:a16="http://schemas.microsoft.com/office/drawing/2014/main" id="{34E0B9AF-2FCE-457E-9847-6CEEE814F08D}"/>
                </a:ext>
              </a:extLst>
            </p:cNvPr>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EC60F436-C53A-4CFA-9DF1-F47CD1C23BB1}"/>
                </a:ext>
              </a:extLst>
            </p:cNvPr>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C96D0061-E533-484D-8EA7-474C29D288D4}"/>
                </a:ext>
              </a:extLst>
            </p:cNvPr>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a:extLst>
                <a:ext uri="{FF2B5EF4-FFF2-40B4-BE49-F238E27FC236}">
                  <a16:creationId xmlns:a16="http://schemas.microsoft.com/office/drawing/2014/main" id="{9904A4F4-BBB9-4506-89E7-C1EF3117EFC4}"/>
                </a:ext>
              </a:extLst>
            </p:cNvPr>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a:extLst>
                <a:ext uri="{FF2B5EF4-FFF2-40B4-BE49-F238E27FC236}">
                  <a16:creationId xmlns:a16="http://schemas.microsoft.com/office/drawing/2014/main" id="{0CBCEA8D-DC75-4F1F-A4A9-32019B644FD0}"/>
                </a:ext>
              </a:extLst>
            </p:cNvPr>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0" name="直接连接符 59">
            <a:extLst>
              <a:ext uri="{FF2B5EF4-FFF2-40B4-BE49-F238E27FC236}">
                <a16:creationId xmlns:a16="http://schemas.microsoft.com/office/drawing/2014/main" id="{9F4EA662-6DAE-4F36-91DD-0ECFD73705E9}"/>
              </a:ext>
            </a:extLst>
          </p:cNvPr>
          <p:cNvCxnSpPr>
            <a:endCxn id="33" idx="3"/>
          </p:cNvCxnSpPr>
          <p:nvPr/>
        </p:nvCxnSpPr>
        <p:spPr>
          <a:xfrm rot="16741234" flipV="1">
            <a:off x="9761023" y="6730232"/>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5D9CA2F0-BF49-4D79-8DB2-27FDC26AE27C}"/>
              </a:ext>
            </a:extLst>
          </p:cNvPr>
          <p:cNvCxnSpPr>
            <a:stCxn id="34" idx="0"/>
            <a:endCxn id="33" idx="5"/>
          </p:cNvCxnSpPr>
          <p:nvPr/>
        </p:nvCxnSpPr>
        <p:spPr>
          <a:xfrm rot="16741234" flipH="1" flipV="1">
            <a:off x="10105861" y="6138877"/>
            <a:ext cx="279123" cy="642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2" name="椭圆 61">
            <a:extLst>
              <a:ext uri="{FF2B5EF4-FFF2-40B4-BE49-F238E27FC236}">
                <a16:creationId xmlns:a16="http://schemas.microsoft.com/office/drawing/2014/main" id="{AEACF1A3-7D40-4219-A5F2-22C1225F1780}"/>
              </a:ext>
            </a:extLst>
          </p:cNvPr>
          <p:cNvSpPr/>
          <p:nvPr/>
        </p:nvSpPr>
        <p:spPr>
          <a:xfrm rot="16741234" flipH="1">
            <a:off x="11447507" y="2315150"/>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EBD8ADD2-696B-44F9-A8B3-9CA4FC982E70}"/>
              </a:ext>
            </a:extLst>
          </p:cNvPr>
          <p:cNvSpPr/>
          <p:nvPr/>
        </p:nvSpPr>
        <p:spPr>
          <a:xfrm rot="16741234" flipH="1">
            <a:off x="11385936" y="2955305"/>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2AA7A3D0-6414-48AB-9CAD-DB79787CF911}"/>
              </a:ext>
            </a:extLst>
          </p:cNvPr>
          <p:cNvSpPr/>
          <p:nvPr/>
        </p:nvSpPr>
        <p:spPr>
          <a:xfrm rot="16741234">
            <a:off x="11099099" y="1798496"/>
            <a:ext cx="137160" cy="13716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5" name="文本占位符 16">
            <a:extLst>
              <a:ext uri="{FF2B5EF4-FFF2-40B4-BE49-F238E27FC236}">
                <a16:creationId xmlns:a16="http://schemas.microsoft.com/office/drawing/2014/main" id="{9009AE00-4113-47DE-93F6-8AD47F025B02}"/>
              </a:ext>
            </a:extLst>
          </p:cNvPr>
          <p:cNvSpPr txBox="1">
            <a:spLocks/>
          </p:cNvSpPr>
          <p:nvPr/>
        </p:nvSpPr>
        <p:spPr>
          <a:xfrm>
            <a:off x="684233" y="1287578"/>
            <a:ext cx="720000" cy="4554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b="1" dirty="0">
                <a:solidFill>
                  <a:schemeClr val="bg2">
                    <a:lumMod val="50000"/>
                  </a:schemeClr>
                </a:solidFill>
                <a:latin typeface="华文楷体" panose="02010600040101010101" pitchFamily="2" charset="-122"/>
                <a:ea typeface="华文楷体" panose="02010600040101010101" pitchFamily="2" charset="-122"/>
              </a:rPr>
              <a:t>叁</a:t>
            </a:r>
          </a:p>
        </p:txBody>
      </p:sp>
      <p:sp>
        <p:nvSpPr>
          <p:cNvPr id="66" name="矩形 65">
            <a:extLst>
              <a:ext uri="{FF2B5EF4-FFF2-40B4-BE49-F238E27FC236}">
                <a16:creationId xmlns:a16="http://schemas.microsoft.com/office/drawing/2014/main" id="{DE3E0AD6-3AA2-4B27-B71C-D05C12AC8DD5}"/>
              </a:ext>
            </a:extLst>
          </p:cNvPr>
          <p:cNvSpPr/>
          <p:nvPr/>
        </p:nvSpPr>
        <p:spPr>
          <a:xfrm>
            <a:off x="657475" y="1712676"/>
            <a:ext cx="720000" cy="60756"/>
          </a:xfrm>
          <a:prstGeom prst="rect">
            <a:avLst/>
          </a:prstGeom>
          <a:solidFill>
            <a:schemeClr val="accent3">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zh-CN" altLang="en-US" sz="2000" kern="0">
              <a:solidFill>
                <a:schemeClr val="bg2">
                  <a:lumMod val="50000"/>
                </a:schemeClr>
              </a:solidFill>
              <a:latin typeface="华文楷体" panose="02010600040101010101" pitchFamily="2" charset="-122"/>
              <a:ea typeface="华文楷体" panose="02010600040101010101" pitchFamily="2" charset="-122"/>
            </a:endParaRPr>
          </a:p>
        </p:txBody>
      </p:sp>
      <p:sp>
        <p:nvSpPr>
          <p:cNvPr id="67" name="文本框 66">
            <a:extLst>
              <a:ext uri="{FF2B5EF4-FFF2-40B4-BE49-F238E27FC236}">
                <a16:creationId xmlns:a16="http://schemas.microsoft.com/office/drawing/2014/main" id="{6978B338-CE14-407B-BAA4-CB21BC0AFE8F}"/>
              </a:ext>
            </a:extLst>
          </p:cNvPr>
          <p:cNvSpPr txBox="1"/>
          <p:nvPr/>
        </p:nvSpPr>
        <p:spPr>
          <a:xfrm>
            <a:off x="684233" y="1848814"/>
            <a:ext cx="664797" cy="4516471"/>
          </a:xfrm>
          <a:prstGeom prst="rect">
            <a:avLst/>
          </a:prstGeom>
          <a:noFill/>
        </p:spPr>
        <p:txBody>
          <a:bodyPr vert="eaVert" wrap="square" rtlCol="0">
            <a:spAutoFit/>
          </a:bodyPr>
          <a:lstStyle/>
          <a:p>
            <a:pPr>
              <a:lnSpc>
                <a:spcPct val="130000"/>
              </a:lnSpc>
              <a:spcBef>
                <a:spcPts val="600"/>
              </a:spcBef>
            </a:pPr>
            <a:r>
              <a:rPr lang="zh-CN" altLang="en-US" sz="2400" kern="0" dirty="0">
                <a:latin typeface="华文楷体" panose="02010600040101010101" pitchFamily="2" charset="-122"/>
                <a:ea typeface="华文楷体" panose="02010600040101010101" pitchFamily="2" charset="-122"/>
                <a:cs typeface="+mn-ea"/>
                <a:sym typeface="+mn-lt"/>
              </a:rPr>
              <a:t>仲裁之基石</a:t>
            </a:r>
            <a:r>
              <a:rPr lang="en-US" altLang="zh-CN" sz="2400" kern="0" dirty="0">
                <a:latin typeface="华文楷体" panose="02010600040101010101" pitchFamily="2" charset="-122"/>
                <a:ea typeface="华文楷体" panose="02010600040101010101" pitchFamily="2" charset="-122"/>
                <a:cs typeface="+mn-ea"/>
                <a:sym typeface="+mn-lt"/>
              </a:rPr>
              <a:t>——</a:t>
            </a:r>
            <a:r>
              <a:rPr lang="zh-CN" altLang="en-US" sz="2400" kern="0" dirty="0">
                <a:latin typeface="华文楷体" panose="02010600040101010101" pitchFamily="2" charset="-122"/>
                <a:ea typeface="华文楷体" panose="02010600040101010101" pitchFamily="2" charset="-122"/>
                <a:cs typeface="+mn-ea"/>
                <a:sym typeface="+mn-lt"/>
              </a:rPr>
              <a:t>仲裁协议</a:t>
            </a:r>
          </a:p>
        </p:txBody>
      </p:sp>
      <p:sp>
        <p:nvSpPr>
          <p:cNvPr id="68" name="矩形 67">
            <a:extLst>
              <a:ext uri="{FF2B5EF4-FFF2-40B4-BE49-F238E27FC236}">
                <a16:creationId xmlns:a16="http://schemas.microsoft.com/office/drawing/2014/main" id="{B753A9CE-FDE6-4810-8D6A-A3BF65D87DBD}"/>
              </a:ext>
            </a:extLst>
          </p:cNvPr>
          <p:cNvSpPr/>
          <p:nvPr/>
        </p:nvSpPr>
        <p:spPr>
          <a:xfrm>
            <a:off x="2839971" y="1383318"/>
            <a:ext cx="6748195" cy="3539430"/>
          </a:xfrm>
          <a:prstGeom prst="rect">
            <a:avLst/>
          </a:prstGeom>
        </p:spPr>
        <p:txBody>
          <a:bodyPr wrap="square">
            <a:spAutoFit/>
          </a:bodyPr>
          <a:lstStyle/>
          <a:p>
            <a:r>
              <a:rPr lang="zh-CN" altLang="en-US" sz="2800" dirty="0">
                <a:solidFill>
                  <a:schemeClr val="bg2">
                    <a:lumMod val="25000"/>
                  </a:schemeClr>
                </a:solidFill>
                <a:latin typeface="华文楷体" panose="02010600040101010101" pitchFamily="2" charset="-122"/>
                <a:ea typeface="华文楷体" panose="02010600040101010101" pitchFamily="2" charset="-122"/>
              </a:rPr>
              <a:t>        有效的仲裁协议是仲裁的基石，也是确立仲裁管辖权的基础。</a:t>
            </a:r>
            <a:endParaRPr lang="en-US" altLang="zh-CN" sz="2800" dirty="0">
              <a:solidFill>
                <a:schemeClr val="bg2">
                  <a:lumMod val="25000"/>
                </a:schemeClr>
              </a:solidFill>
              <a:latin typeface="华文楷体" panose="02010600040101010101" pitchFamily="2" charset="-122"/>
              <a:ea typeface="华文楷体" panose="02010600040101010101" pitchFamily="2" charset="-122"/>
            </a:endParaRPr>
          </a:p>
          <a:p>
            <a:endParaRPr lang="en-US" altLang="zh-CN" sz="2800" dirty="0">
              <a:solidFill>
                <a:schemeClr val="bg2">
                  <a:lumMod val="25000"/>
                </a:schemeClr>
              </a:solidFill>
              <a:latin typeface="华文楷体" panose="02010600040101010101" pitchFamily="2" charset="-122"/>
              <a:ea typeface="华文楷体" panose="02010600040101010101" pitchFamily="2" charset="-122"/>
            </a:endParaRPr>
          </a:p>
          <a:p>
            <a:r>
              <a:rPr lang="en-US" altLang="zh-CN" sz="2800" dirty="0">
                <a:solidFill>
                  <a:schemeClr val="bg2">
                    <a:lumMod val="25000"/>
                  </a:schemeClr>
                </a:solidFill>
                <a:latin typeface="华文楷体" panose="02010600040101010101" pitchFamily="2" charset="-122"/>
                <a:ea typeface="华文楷体" panose="02010600040101010101" pitchFamily="2" charset="-122"/>
              </a:rPr>
              <a:t>        </a:t>
            </a:r>
            <a:r>
              <a:rPr lang="zh-CN" altLang="en-US" sz="2800" dirty="0">
                <a:solidFill>
                  <a:schemeClr val="bg2">
                    <a:lumMod val="25000"/>
                  </a:schemeClr>
                </a:solidFill>
                <a:latin typeface="华文楷体" panose="02010600040101010101" pitchFamily="2" charset="-122"/>
                <a:ea typeface="华文楷体" panose="02010600040101010101" pitchFamily="2" charset="-122"/>
              </a:rPr>
              <a:t>与英国、美国、法国、新加坡等主要发达国家的仲裁法律制度相比，我国对于仲裁协议效力方面的法律规定更为严格、法律明确将有效的仲裁协议限定在了机构仲裁的“单一制”框架制度内。</a:t>
            </a:r>
          </a:p>
        </p:txBody>
      </p:sp>
      <p:cxnSp>
        <p:nvCxnSpPr>
          <p:cNvPr id="70" name="直接连接符 69">
            <a:extLst>
              <a:ext uri="{FF2B5EF4-FFF2-40B4-BE49-F238E27FC236}">
                <a16:creationId xmlns:a16="http://schemas.microsoft.com/office/drawing/2014/main" id="{86CB9605-F496-4667-AD5D-73590740D75E}"/>
              </a:ext>
            </a:extLst>
          </p:cNvPr>
          <p:cNvCxnSpPr>
            <a:endCxn id="75" idx="4"/>
          </p:cNvCxnSpPr>
          <p:nvPr/>
        </p:nvCxnSpPr>
        <p:spPr>
          <a:xfrm flipV="1">
            <a:off x="1636261" y="10795"/>
            <a:ext cx="717471" cy="121294"/>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id="{87A1C9E5-B160-41A2-B8A4-DB7AAFA438C2}"/>
              </a:ext>
            </a:extLst>
          </p:cNvPr>
          <p:cNvCxnSpPr>
            <a:endCxn id="75" idx="0"/>
          </p:cNvCxnSpPr>
          <p:nvPr/>
        </p:nvCxnSpPr>
        <p:spPr>
          <a:xfrm flipH="1" flipV="1">
            <a:off x="2428407" y="357"/>
            <a:ext cx="879303" cy="402045"/>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B850B49C-DD48-49D9-A762-2EE8388707CC}"/>
              </a:ext>
            </a:extLst>
          </p:cNvPr>
          <p:cNvCxnSpPr>
            <a:endCxn id="78" idx="7"/>
          </p:cNvCxnSpPr>
          <p:nvPr/>
        </p:nvCxnSpPr>
        <p:spPr>
          <a:xfrm flipH="1" flipV="1">
            <a:off x="1808526" y="1171967"/>
            <a:ext cx="1248321" cy="18746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BFBF8A1D-ECFA-44B7-9FA6-F43385FD0424}"/>
              </a:ext>
            </a:extLst>
          </p:cNvPr>
          <p:cNvCxnSpPr>
            <a:cxnSpLocks/>
            <a:endCxn id="75" idx="5"/>
          </p:cNvCxnSpPr>
          <p:nvPr/>
        </p:nvCxnSpPr>
        <p:spPr>
          <a:xfrm flipH="1" flipV="1">
            <a:off x="2368727" y="38308"/>
            <a:ext cx="741582" cy="1361474"/>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id="{47C85AC6-A0A1-4F5D-A42C-803C980A6D7E}"/>
              </a:ext>
            </a:extLst>
          </p:cNvPr>
          <p:cNvCxnSpPr>
            <a:stCxn id="75" idx="6"/>
            <a:endCxn id="78" idx="1"/>
          </p:cNvCxnSpPr>
          <p:nvPr/>
        </p:nvCxnSpPr>
        <p:spPr>
          <a:xfrm flipH="1">
            <a:off x="1801522" y="46647"/>
            <a:ext cx="595288" cy="1075221"/>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75" name="椭圆 74">
            <a:extLst>
              <a:ext uri="{FF2B5EF4-FFF2-40B4-BE49-F238E27FC236}">
                <a16:creationId xmlns:a16="http://schemas.microsoft.com/office/drawing/2014/main" id="{81AB67A5-F561-4B7A-9850-CD6B2A0AE956}"/>
              </a:ext>
            </a:extLst>
          </p:cNvPr>
          <p:cNvSpPr/>
          <p:nvPr/>
        </p:nvSpPr>
        <p:spPr>
          <a:xfrm rot="4922515">
            <a:off x="2349598" y="-32126"/>
            <a:ext cx="82942" cy="75402"/>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a:extLst>
              <a:ext uri="{FF2B5EF4-FFF2-40B4-BE49-F238E27FC236}">
                <a16:creationId xmlns:a16="http://schemas.microsoft.com/office/drawing/2014/main" id="{34AF0ED9-A9F3-4864-9EA7-D0B4B6DE69F6}"/>
              </a:ext>
            </a:extLst>
          </p:cNvPr>
          <p:cNvSpPr/>
          <p:nvPr/>
        </p:nvSpPr>
        <p:spPr>
          <a:xfrm rot="4922515">
            <a:off x="3270121" y="423825"/>
            <a:ext cx="66025" cy="60022"/>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7" name="直接连接符 76">
            <a:extLst>
              <a:ext uri="{FF2B5EF4-FFF2-40B4-BE49-F238E27FC236}">
                <a16:creationId xmlns:a16="http://schemas.microsoft.com/office/drawing/2014/main" id="{FC0BA4F4-6ABA-4B54-B308-6A8E7397A39C}"/>
              </a:ext>
            </a:extLst>
          </p:cNvPr>
          <p:cNvCxnSpPr>
            <a:cxnSpLocks/>
            <a:stCxn id="76" idx="5"/>
            <a:endCxn id="83" idx="1"/>
          </p:cNvCxnSpPr>
          <p:nvPr/>
        </p:nvCxnSpPr>
        <p:spPr>
          <a:xfrm flipH="1">
            <a:off x="3071172" y="479892"/>
            <a:ext cx="214175" cy="878001"/>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78" name="椭圆 77">
            <a:extLst>
              <a:ext uri="{FF2B5EF4-FFF2-40B4-BE49-F238E27FC236}">
                <a16:creationId xmlns:a16="http://schemas.microsoft.com/office/drawing/2014/main" id="{271C09CE-7E10-406F-90D9-723A4AF2823E}"/>
              </a:ext>
            </a:extLst>
          </p:cNvPr>
          <p:cNvSpPr/>
          <p:nvPr/>
        </p:nvSpPr>
        <p:spPr>
          <a:xfrm rot="4922515">
            <a:off x="1746480" y="1117582"/>
            <a:ext cx="71542" cy="65038"/>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9" name="直接连接符 78">
            <a:extLst>
              <a:ext uri="{FF2B5EF4-FFF2-40B4-BE49-F238E27FC236}">
                <a16:creationId xmlns:a16="http://schemas.microsoft.com/office/drawing/2014/main" id="{7AC58911-2829-4946-9B98-E9B905C06220}"/>
              </a:ext>
            </a:extLst>
          </p:cNvPr>
          <p:cNvCxnSpPr>
            <a:cxnSpLocks/>
          </p:cNvCxnSpPr>
          <p:nvPr/>
        </p:nvCxnSpPr>
        <p:spPr>
          <a:xfrm rot="4922515" flipH="1">
            <a:off x="1237480" y="656789"/>
            <a:ext cx="921070" cy="17273"/>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id="{636BD292-5F85-4398-886C-3FDE7697899A}"/>
              </a:ext>
            </a:extLst>
          </p:cNvPr>
          <p:cNvCxnSpPr>
            <a:stCxn id="82" idx="1"/>
          </p:cNvCxnSpPr>
          <p:nvPr/>
        </p:nvCxnSpPr>
        <p:spPr>
          <a:xfrm flipV="1">
            <a:off x="663661" y="137847"/>
            <a:ext cx="931465" cy="500410"/>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id="{6287F3FA-C939-404E-B308-0EEA3844D606}"/>
              </a:ext>
            </a:extLst>
          </p:cNvPr>
          <p:cNvCxnSpPr>
            <a:stCxn id="82" idx="7"/>
          </p:cNvCxnSpPr>
          <p:nvPr/>
        </p:nvCxnSpPr>
        <p:spPr>
          <a:xfrm>
            <a:off x="672143" y="698938"/>
            <a:ext cx="1083225" cy="479060"/>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82" name="椭圆 81">
            <a:extLst>
              <a:ext uri="{FF2B5EF4-FFF2-40B4-BE49-F238E27FC236}">
                <a16:creationId xmlns:a16="http://schemas.microsoft.com/office/drawing/2014/main" id="{B304E601-E107-4789-B7B3-598ADB5CD6F8}"/>
              </a:ext>
            </a:extLst>
          </p:cNvPr>
          <p:cNvSpPr/>
          <p:nvPr/>
        </p:nvSpPr>
        <p:spPr>
          <a:xfrm rot="4922515">
            <a:off x="596994" y="633066"/>
            <a:ext cx="86651" cy="78774"/>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a:extLst>
              <a:ext uri="{FF2B5EF4-FFF2-40B4-BE49-F238E27FC236}">
                <a16:creationId xmlns:a16="http://schemas.microsoft.com/office/drawing/2014/main" id="{523AA365-5CD4-4EAE-A33F-0FFB857BC635}"/>
              </a:ext>
            </a:extLst>
          </p:cNvPr>
          <p:cNvSpPr/>
          <p:nvPr/>
        </p:nvSpPr>
        <p:spPr>
          <a:xfrm rot="4922515">
            <a:off x="3007359" y="1352925"/>
            <a:ext cx="82942" cy="75402"/>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a:extLst>
              <a:ext uri="{FF2B5EF4-FFF2-40B4-BE49-F238E27FC236}">
                <a16:creationId xmlns:a16="http://schemas.microsoft.com/office/drawing/2014/main" id="{3AA9FD1E-4D93-4EEB-8572-C6948AB4B22B}"/>
              </a:ext>
            </a:extLst>
          </p:cNvPr>
          <p:cNvSpPr/>
          <p:nvPr/>
        </p:nvSpPr>
        <p:spPr>
          <a:xfrm rot="4922515">
            <a:off x="1520046" y="80631"/>
            <a:ext cx="115605" cy="105095"/>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a:extLst>
              <a:ext uri="{FF2B5EF4-FFF2-40B4-BE49-F238E27FC236}">
                <a16:creationId xmlns:a16="http://schemas.microsoft.com/office/drawing/2014/main" id="{F2D9C9D1-24F8-4354-B1B7-5123365789D8}"/>
              </a:ext>
            </a:extLst>
          </p:cNvPr>
          <p:cNvSpPr/>
          <p:nvPr/>
        </p:nvSpPr>
        <p:spPr>
          <a:xfrm rot="11174285">
            <a:off x="2190490" y="1508885"/>
            <a:ext cx="114883" cy="104439"/>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a:extLst>
              <a:ext uri="{FF2B5EF4-FFF2-40B4-BE49-F238E27FC236}">
                <a16:creationId xmlns:a16="http://schemas.microsoft.com/office/drawing/2014/main" id="{A5714D68-A4E0-46B2-9CF9-013EDC1A6A0D}"/>
              </a:ext>
            </a:extLst>
          </p:cNvPr>
          <p:cNvSpPr/>
          <p:nvPr/>
        </p:nvSpPr>
        <p:spPr>
          <a:xfrm rot="11174285">
            <a:off x="-33648" y="185441"/>
            <a:ext cx="82172" cy="74702"/>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a:extLst>
              <a:ext uri="{FF2B5EF4-FFF2-40B4-BE49-F238E27FC236}">
                <a16:creationId xmlns:a16="http://schemas.microsoft.com/office/drawing/2014/main" id="{CA5C5402-85B9-4C4C-939B-71828C767072}"/>
              </a:ext>
            </a:extLst>
          </p:cNvPr>
          <p:cNvSpPr/>
          <p:nvPr/>
        </p:nvSpPr>
        <p:spPr>
          <a:xfrm rot="11174285">
            <a:off x="908330" y="1187882"/>
            <a:ext cx="50157" cy="45598"/>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8" name="直接连接符 87">
            <a:extLst>
              <a:ext uri="{FF2B5EF4-FFF2-40B4-BE49-F238E27FC236}">
                <a16:creationId xmlns:a16="http://schemas.microsoft.com/office/drawing/2014/main" id="{0CBD7FAA-3391-4DE8-A7BC-58CBB17BB21B}"/>
              </a:ext>
            </a:extLst>
          </p:cNvPr>
          <p:cNvCxnSpPr>
            <a:stCxn id="86" idx="1"/>
            <a:endCxn id="82" idx="2"/>
          </p:cNvCxnSpPr>
          <p:nvPr/>
        </p:nvCxnSpPr>
        <p:spPr>
          <a:xfrm>
            <a:off x="33448" y="252203"/>
            <a:ext cx="600872" cy="377341"/>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id="{D7EB9E30-45C1-48AE-B0FF-ED9F144009D9}"/>
              </a:ext>
            </a:extLst>
          </p:cNvPr>
          <p:cNvCxnSpPr>
            <a:stCxn id="86" idx="3"/>
          </p:cNvCxnSpPr>
          <p:nvPr/>
        </p:nvCxnSpPr>
        <p:spPr>
          <a:xfrm flipV="1">
            <a:off x="39188" y="-203860"/>
            <a:ext cx="675550" cy="403554"/>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072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1">
            <a:extLst>
              <a:ext uri="{FF2B5EF4-FFF2-40B4-BE49-F238E27FC236}">
                <a16:creationId xmlns:a16="http://schemas.microsoft.com/office/drawing/2014/main" id="{9E9D1DFB-9057-46DC-82AF-08E72FD08DA3}"/>
              </a:ext>
            </a:extLst>
          </p:cNvPr>
          <p:cNvSpPr txBox="1">
            <a:spLocks noChangeArrowheads="1"/>
          </p:cNvSpPr>
          <p:nvPr/>
        </p:nvSpPr>
        <p:spPr bwMode="auto">
          <a:xfrm>
            <a:off x="4518970" y="1473639"/>
            <a:ext cx="720384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000" b="1" dirty="0">
                <a:solidFill>
                  <a:schemeClr val="tx1">
                    <a:lumMod val="75000"/>
                    <a:lumOff val="25000"/>
                  </a:schemeClr>
                </a:solidFill>
                <a:latin typeface="华文楷体" panose="02010600040101010101" pitchFamily="2" charset="-122"/>
                <a:ea typeface="华文楷体" panose="02010600040101010101" pitchFamily="2" charset="-122"/>
              </a:rPr>
              <a:t>《</a:t>
            </a:r>
            <a:r>
              <a:rPr lang="zh-CN" altLang="en-US" sz="2000" b="1" dirty="0">
                <a:solidFill>
                  <a:schemeClr val="tx1">
                    <a:lumMod val="75000"/>
                    <a:lumOff val="25000"/>
                  </a:schemeClr>
                </a:solidFill>
                <a:latin typeface="华文楷体" panose="02010600040101010101" pitchFamily="2" charset="-122"/>
                <a:ea typeface="华文楷体" panose="02010600040101010101" pitchFamily="2" charset="-122"/>
              </a:rPr>
              <a:t>仲裁法</a:t>
            </a:r>
            <a:r>
              <a:rPr lang="en-US" altLang="zh-CN" sz="2000" b="1" dirty="0">
                <a:solidFill>
                  <a:schemeClr val="tx1">
                    <a:lumMod val="75000"/>
                    <a:lumOff val="25000"/>
                  </a:schemeClr>
                </a:solidFill>
                <a:latin typeface="华文楷体" panose="02010600040101010101" pitchFamily="2" charset="-122"/>
                <a:ea typeface="华文楷体" panose="02010600040101010101" pitchFamily="2" charset="-122"/>
              </a:rPr>
              <a:t>》</a:t>
            </a:r>
            <a:r>
              <a:rPr lang="zh-CN" altLang="en-US" sz="2000" b="1" dirty="0">
                <a:solidFill>
                  <a:schemeClr val="tx1">
                    <a:lumMod val="75000"/>
                    <a:lumOff val="25000"/>
                  </a:schemeClr>
                </a:solidFill>
                <a:latin typeface="华文楷体" panose="02010600040101010101" pitchFamily="2" charset="-122"/>
                <a:ea typeface="华文楷体" panose="02010600040101010101" pitchFamily="2" charset="-122"/>
              </a:rPr>
              <a:t>第十六条规定，仲裁协议不仅需具备当事人书面提交仲裁的意思表示和仲裁事项，还需选定的仲裁委员会。如果当事人没有选定，根据</a:t>
            </a:r>
            <a:r>
              <a:rPr lang="en-US" altLang="zh-CN" sz="2000" b="1" dirty="0">
                <a:solidFill>
                  <a:schemeClr val="tx1">
                    <a:lumMod val="75000"/>
                    <a:lumOff val="25000"/>
                  </a:schemeClr>
                </a:solidFill>
                <a:latin typeface="华文楷体" panose="02010600040101010101" pitchFamily="2" charset="-122"/>
                <a:ea typeface="华文楷体" panose="02010600040101010101" pitchFamily="2" charset="-122"/>
              </a:rPr>
              <a:t>《</a:t>
            </a:r>
            <a:r>
              <a:rPr lang="zh-CN" altLang="en-US" sz="2000" b="1" dirty="0">
                <a:solidFill>
                  <a:schemeClr val="tx1">
                    <a:lumMod val="75000"/>
                    <a:lumOff val="25000"/>
                  </a:schemeClr>
                </a:solidFill>
                <a:latin typeface="华文楷体" panose="02010600040101010101" pitchFamily="2" charset="-122"/>
                <a:ea typeface="华文楷体" panose="02010600040101010101" pitchFamily="2" charset="-122"/>
              </a:rPr>
              <a:t>仲裁法</a:t>
            </a:r>
            <a:r>
              <a:rPr lang="en-US" altLang="zh-CN" sz="2000" b="1" dirty="0">
                <a:solidFill>
                  <a:schemeClr val="tx1">
                    <a:lumMod val="75000"/>
                    <a:lumOff val="25000"/>
                  </a:schemeClr>
                </a:solidFill>
                <a:latin typeface="华文楷体" panose="02010600040101010101" pitchFamily="2" charset="-122"/>
                <a:ea typeface="华文楷体" panose="02010600040101010101" pitchFamily="2" charset="-122"/>
              </a:rPr>
              <a:t>》</a:t>
            </a:r>
            <a:r>
              <a:rPr lang="zh-CN" altLang="en-US" sz="2000" b="1" dirty="0">
                <a:solidFill>
                  <a:schemeClr val="tx1">
                    <a:lumMod val="75000"/>
                    <a:lumOff val="25000"/>
                  </a:schemeClr>
                </a:solidFill>
                <a:latin typeface="华文楷体" panose="02010600040101010101" pitchFamily="2" charset="-122"/>
                <a:ea typeface="华文楷体" panose="02010600040101010101" pitchFamily="2" charset="-122"/>
              </a:rPr>
              <a:t>第十八条规定，仲裁机构约定不明确的，仲裁协议无效。</a:t>
            </a:r>
          </a:p>
        </p:txBody>
      </p:sp>
      <p:sp>
        <p:nvSpPr>
          <p:cNvPr id="17" name="Text Box 22">
            <a:extLst>
              <a:ext uri="{FF2B5EF4-FFF2-40B4-BE49-F238E27FC236}">
                <a16:creationId xmlns:a16="http://schemas.microsoft.com/office/drawing/2014/main" id="{E91EE64F-833B-44C0-939F-3BAC5DC668E7}"/>
              </a:ext>
            </a:extLst>
          </p:cNvPr>
          <p:cNvSpPr txBox="1">
            <a:spLocks noChangeArrowheads="1"/>
          </p:cNvSpPr>
          <p:nvPr/>
        </p:nvSpPr>
        <p:spPr bwMode="auto">
          <a:xfrm>
            <a:off x="4518970" y="3195186"/>
            <a:ext cx="7203843"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000" b="1" dirty="0">
                <a:solidFill>
                  <a:schemeClr val="tx1">
                    <a:lumMod val="75000"/>
                    <a:lumOff val="25000"/>
                  </a:schemeClr>
                </a:solidFill>
                <a:latin typeface="华文楷体" panose="02010600040101010101" pitchFamily="2" charset="-122"/>
                <a:ea typeface="华文楷体" panose="02010600040101010101" pitchFamily="2" charset="-122"/>
              </a:rPr>
              <a:t>虽然</a:t>
            </a:r>
            <a:r>
              <a:rPr lang="en-US" altLang="zh-CN" sz="2000" b="1" dirty="0">
                <a:solidFill>
                  <a:schemeClr val="tx1">
                    <a:lumMod val="75000"/>
                    <a:lumOff val="25000"/>
                  </a:schemeClr>
                </a:solidFill>
                <a:latin typeface="华文楷体" panose="02010600040101010101" pitchFamily="2" charset="-122"/>
                <a:ea typeface="华文楷体" panose="02010600040101010101" pitchFamily="2" charset="-122"/>
              </a:rPr>
              <a:t>《</a:t>
            </a:r>
            <a:r>
              <a:rPr lang="zh-CN" altLang="en-US" sz="2000" b="1" dirty="0">
                <a:solidFill>
                  <a:schemeClr val="tx1">
                    <a:lumMod val="75000"/>
                    <a:lumOff val="25000"/>
                  </a:schemeClr>
                </a:solidFill>
                <a:latin typeface="华文楷体" panose="02010600040101010101" pitchFamily="2" charset="-122"/>
                <a:ea typeface="华文楷体" panose="02010600040101010101" pitchFamily="2" charset="-122"/>
              </a:rPr>
              <a:t>仲裁法解释</a:t>
            </a:r>
            <a:r>
              <a:rPr lang="en-US" altLang="zh-CN" sz="2000" b="1" dirty="0">
                <a:solidFill>
                  <a:schemeClr val="tx1">
                    <a:lumMod val="75000"/>
                    <a:lumOff val="25000"/>
                  </a:schemeClr>
                </a:solidFill>
                <a:latin typeface="华文楷体" panose="02010600040101010101" pitchFamily="2" charset="-122"/>
                <a:ea typeface="华文楷体" panose="02010600040101010101" pitchFamily="2" charset="-122"/>
              </a:rPr>
              <a:t>》</a:t>
            </a:r>
            <a:r>
              <a:rPr lang="zh-CN" altLang="en-US" sz="2000" b="1" dirty="0">
                <a:solidFill>
                  <a:schemeClr val="tx1">
                    <a:lumMod val="75000"/>
                    <a:lumOff val="25000"/>
                  </a:schemeClr>
                </a:solidFill>
                <a:latin typeface="华文楷体" panose="02010600040101010101" pitchFamily="2" charset="-122"/>
                <a:ea typeface="华文楷体" panose="02010600040101010101" pitchFamily="2" charset="-122"/>
              </a:rPr>
              <a:t>本着“依法支持和监督仲裁活动，充分发挥仲裁制度作用”的宗旨，对“选定的仲裁委员会”标准进行修正，但仅对“仅约定纠纷适用仲裁规则的仲裁协议”（</a:t>
            </a:r>
            <a:r>
              <a:rPr lang="en-US" altLang="zh-CN" sz="2000" b="1" dirty="0">
                <a:solidFill>
                  <a:schemeClr val="tx1">
                    <a:lumMod val="75000"/>
                    <a:lumOff val="25000"/>
                  </a:schemeClr>
                </a:solidFill>
                <a:latin typeface="华文楷体" panose="02010600040101010101" pitchFamily="2" charset="-122"/>
                <a:ea typeface="华文楷体" panose="02010600040101010101" pitchFamily="2" charset="-122"/>
              </a:rPr>
              <a:t>《</a:t>
            </a:r>
            <a:r>
              <a:rPr lang="zh-CN" altLang="en-US" sz="2000" b="1" dirty="0">
                <a:solidFill>
                  <a:schemeClr val="tx1">
                    <a:lumMod val="75000"/>
                    <a:lumOff val="25000"/>
                  </a:schemeClr>
                </a:solidFill>
                <a:latin typeface="华文楷体" panose="02010600040101010101" pitchFamily="2" charset="-122"/>
                <a:ea typeface="华文楷体" panose="02010600040101010101" pitchFamily="2" charset="-122"/>
              </a:rPr>
              <a:t>仲裁法</a:t>
            </a:r>
            <a:r>
              <a:rPr lang="en-US" altLang="zh-CN" sz="2000" b="1" dirty="0">
                <a:solidFill>
                  <a:schemeClr val="tx1">
                    <a:lumMod val="75000"/>
                    <a:lumOff val="25000"/>
                  </a:schemeClr>
                </a:solidFill>
                <a:latin typeface="华文楷体" panose="02010600040101010101" pitchFamily="2" charset="-122"/>
                <a:ea typeface="华文楷体" panose="02010600040101010101" pitchFamily="2" charset="-122"/>
              </a:rPr>
              <a:t>》</a:t>
            </a:r>
            <a:r>
              <a:rPr lang="zh-CN" altLang="en-US" sz="2000" b="1" dirty="0">
                <a:solidFill>
                  <a:schemeClr val="tx1">
                    <a:lumMod val="75000"/>
                    <a:lumOff val="25000"/>
                  </a:schemeClr>
                </a:solidFill>
                <a:latin typeface="华文楷体" panose="02010600040101010101" pitchFamily="2" charset="-122"/>
                <a:ea typeface="华文楷体" panose="02010600040101010101" pitchFamily="2" charset="-122"/>
              </a:rPr>
              <a:t>司法解释第四条）、“约定由某地仲裁机构仲裁的仲裁协议”（</a:t>
            </a:r>
            <a:r>
              <a:rPr lang="en-US" altLang="zh-CN" sz="2000" b="1" dirty="0">
                <a:solidFill>
                  <a:schemeClr val="tx1">
                    <a:lumMod val="75000"/>
                    <a:lumOff val="25000"/>
                  </a:schemeClr>
                </a:solidFill>
                <a:latin typeface="华文楷体" panose="02010600040101010101" pitchFamily="2" charset="-122"/>
                <a:ea typeface="华文楷体" panose="02010600040101010101" pitchFamily="2" charset="-122"/>
              </a:rPr>
              <a:t>《</a:t>
            </a:r>
            <a:r>
              <a:rPr lang="zh-CN" altLang="en-US" sz="2000" b="1" dirty="0">
                <a:solidFill>
                  <a:schemeClr val="tx1">
                    <a:lumMod val="75000"/>
                    <a:lumOff val="25000"/>
                  </a:schemeClr>
                </a:solidFill>
                <a:latin typeface="华文楷体" panose="02010600040101010101" pitchFamily="2" charset="-122"/>
                <a:ea typeface="华文楷体" panose="02010600040101010101" pitchFamily="2" charset="-122"/>
              </a:rPr>
              <a:t>仲裁法</a:t>
            </a:r>
            <a:r>
              <a:rPr lang="en-US" altLang="zh-CN" sz="2000" b="1" dirty="0">
                <a:solidFill>
                  <a:schemeClr val="tx1">
                    <a:lumMod val="75000"/>
                    <a:lumOff val="25000"/>
                  </a:schemeClr>
                </a:solidFill>
                <a:latin typeface="华文楷体" panose="02010600040101010101" pitchFamily="2" charset="-122"/>
                <a:ea typeface="华文楷体" panose="02010600040101010101" pitchFamily="2" charset="-122"/>
              </a:rPr>
              <a:t>》</a:t>
            </a:r>
            <a:r>
              <a:rPr lang="zh-CN" altLang="en-US" sz="2000" b="1" dirty="0">
                <a:solidFill>
                  <a:schemeClr val="tx1">
                    <a:lumMod val="75000"/>
                    <a:lumOff val="25000"/>
                  </a:schemeClr>
                </a:solidFill>
                <a:latin typeface="华文楷体" panose="02010600040101010101" pitchFamily="2" charset="-122"/>
                <a:ea typeface="华文楷体" panose="02010600040101010101" pitchFamily="2" charset="-122"/>
              </a:rPr>
              <a:t>司法解释第六条）两种情况坚持从宽认定标准，但对“约定了两个以上仲裁机构的仲裁协议”（</a:t>
            </a:r>
            <a:r>
              <a:rPr lang="en-US" altLang="zh-CN" sz="2000" b="1" dirty="0">
                <a:solidFill>
                  <a:schemeClr val="tx1">
                    <a:lumMod val="75000"/>
                    <a:lumOff val="25000"/>
                  </a:schemeClr>
                </a:solidFill>
                <a:latin typeface="华文楷体" panose="02010600040101010101" pitchFamily="2" charset="-122"/>
                <a:ea typeface="华文楷体" panose="02010600040101010101" pitchFamily="2" charset="-122"/>
              </a:rPr>
              <a:t>《</a:t>
            </a:r>
            <a:r>
              <a:rPr lang="zh-CN" altLang="en-US" sz="2000" b="1" dirty="0">
                <a:solidFill>
                  <a:schemeClr val="tx1">
                    <a:lumMod val="75000"/>
                    <a:lumOff val="25000"/>
                  </a:schemeClr>
                </a:solidFill>
                <a:latin typeface="华文楷体" panose="02010600040101010101" pitchFamily="2" charset="-122"/>
                <a:ea typeface="华文楷体" panose="02010600040101010101" pitchFamily="2" charset="-122"/>
              </a:rPr>
              <a:t>仲裁法</a:t>
            </a:r>
            <a:r>
              <a:rPr lang="en-US" altLang="zh-CN" sz="2000" b="1" dirty="0">
                <a:solidFill>
                  <a:schemeClr val="tx1">
                    <a:lumMod val="75000"/>
                    <a:lumOff val="25000"/>
                  </a:schemeClr>
                </a:solidFill>
                <a:latin typeface="华文楷体" panose="02010600040101010101" pitchFamily="2" charset="-122"/>
                <a:ea typeface="华文楷体" panose="02010600040101010101" pitchFamily="2" charset="-122"/>
              </a:rPr>
              <a:t>》</a:t>
            </a:r>
            <a:r>
              <a:rPr lang="zh-CN" altLang="en-US" sz="2000" b="1" dirty="0">
                <a:solidFill>
                  <a:schemeClr val="tx1">
                    <a:lumMod val="75000"/>
                    <a:lumOff val="25000"/>
                  </a:schemeClr>
                </a:solidFill>
                <a:latin typeface="华文楷体" panose="02010600040101010101" pitchFamily="2" charset="-122"/>
                <a:ea typeface="华文楷体" panose="02010600040101010101" pitchFamily="2" charset="-122"/>
              </a:rPr>
              <a:t>司法解释第五条）、“既约定仲裁又约定诉讼的仲裁协议”（</a:t>
            </a:r>
            <a:r>
              <a:rPr lang="en-US" altLang="zh-CN" sz="2000" b="1" dirty="0">
                <a:solidFill>
                  <a:schemeClr val="tx1">
                    <a:lumMod val="75000"/>
                    <a:lumOff val="25000"/>
                  </a:schemeClr>
                </a:solidFill>
                <a:latin typeface="华文楷体" panose="02010600040101010101" pitchFamily="2" charset="-122"/>
                <a:ea typeface="华文楷体" panose="02010600040101010101" pitchFamily="2" charset="-122"/>
              </a:rPr>
              <a:t>《</a:t>
            </a:r>
            <a:r>
              <a:rPr lang="zh-CN" altLang="en-US" sz="2000" b="1" dirty="0">
                <a:solidFill>
                  <a:schemeClr val="tx1">
                    <a:lumMod val="75000"/>
                    <a:lumOff val="25000"/>
                  </a:schemeClr>
                </a:solidFill>
                <a:latin typeface="华文楷体" panose="02010600040101010101" pitchFamily="2" charset="-122"/>
                <a:ea typeface="华文楷体" panose="02010600040101010101" pitchFamily="2" charset="-122"/>
              </a:rPr>
              <a:t>仲裁法</a:t>
            </a:r>
            <a:r>
              <a:rPr lang="en-US" altLang="zh-CN" sz="2000" b="1" dirty="0">
                <a:solidFill>
                  <a:schemeClr val="tx1">
                    <a:lumMod val="75000"/>
                    <a:lumOff val="25000"/>
                  </a:schemeClr>
                </a:solidFill>
                <a:latin typeface="华文楷体" panose="02010600040101010101" pitchFamily="2" charset="-122"/>
                <a:ea typeface="华文楷体" panose="02010600040101010101" pitchFamily="2" charset="-122"/>
              </a:rPr>
              <a:t>》</a:t>
            </a:r>
            <a:r>
              <a:rPr lang="zh-CN" altLang="en-US" sz="2000" b="1" dirty="0">
                <a:solidFill>
                  <a:schemeClr val="tx1">
                    <a:lumMod val="75000"/>
                    <a:lumOff val="25000"/>
                  </a:schemeClr>
                </a:solidFill>
                <a:latin typeface="华文楷体" panose="02010600040101010101" pitchFamily="2" charset="-122"/>
                <a:ea typeface="华文楷体" panose="02010600040101010101" pitchFamily="2" charset="-122"/>
              </a:rPr>
              <a:t>司法解释第七条）两种情况则又从严认定，间接否定选择两个以上仲裁机构的仲裁协议效力以及直接否定约定或裁或诉的仲裁协议效力。</a:t>
            </a:r>
          </a:p>
        </p:txBody>
      </p:sp>
      <p:grpSp>
        <p:nvGrpSpPr>
          <p:cNvPr id="19" name="组合 18">
            <a:extLst>
              <a:ext uri="{FF2B5EF4-FFF2-40B4-BE49-F238E27FC236}">
                <a16:creationId xmlns:a16="http://schemas.microsoft.com/office/drawing/2014/main" id="{34586888-3DF6-436E-869C-88AEC09CA254}"/>
              </a:ext>
            </a:extLst>
          </p:cNvPr>
          <p:cNvGrpSpPr/>
          <p:nvPr/>
        </p:nvGrpSpPr>
        <p:grpSpPr>
          <a:xfrm>
            <a:off x="1799559" y="1727076"/>
            <a:ext cx="2379287" cy="1110359"/>
            <a:chOff x="1347342" y="1376316"/>
            <a:chExt cx="1973483" cy="734091"/>
          </a:xfrm>
        </p:grpSpPr>
        <p:pic>
          <p:nvPicPr>
            <p:cNvPr id="20" name="Picture 2" descr="E:\水墨图表素材\图片1.png">
              <a:extLst>
                <a:ext uri="{FF2B5EF4-FFF2-40B4-BE49-F238E27FC236}">
                  <a16:creationId xmlns:a16="http://schemas.microsoft.com/office/drawing/2014/main" id="{CC42A050-0409-44AB-816A-119C30DC0E5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47342" y="1376316"/>
              <a:ext cx="1973483" cy="734091"/>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26">
              <a:extLst>
                <a:ext uri="{FF2B5EF4-FFF2-40B4-BE49-F238E27FC236}">
                  <a16:creationId xmlns:a16="http://schemas.microsoft.com/office/drawing/2014/main" id="{C08BDF44-E239-4241-A902-CC07A336EEF1}"/>
                </a:ext>
              </a:extLst>
            </p:cNvPr>
            <p:cNvSpPr txBox="1">
              <a:spLocks noChangeArrowheads="1"/>
            </p:cNvSpPr>
            <p:nvPr/>
          </p:nvSpPr>
          <p:spPr bwMode="auto">
            <a:xfrm>
              <a:off x="1587379" y="1561694"/>
              <a:ext cx="1493407" cy="305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仲裁法</a:t>
              </a:r>
              <a:r>
                <a:rPr lang="en-US" altLang="zh-CN" sz="2400" b="1" dirty="0">
                  <a:latin typeface="华文楷体" panose="02010600040101010101" pitchFamily="2" charset="-122"/>
                  <a:ea typeface="华文楷体" panose="02010600040101010101" pitchFamily="2" charset="-122"/>
                </a:rPr>
                <a:t>》 </a:t>
              </a:r>
            </a:p>
          </p:txBody>
        </p:sp>
      </p:grpSp>
      <p:sp>
        <p:nvSpPr>
          <p:cNvPr id="28" name="文本占位符 16">
            <a:extLst>
              <a:ext uri="{FF2B5EF4-FFF2-40B4-BE49-F238E27FC236}">
                <a16:creationId xmlns:a16="http://schemas.microsoft.com/office/drawing/2014/main" id="{802DA00A-B4BC-498C-8CA9-15C1366D1C48}"/>
              </a:ext>
            </a:extLst>
          </p:cNvPr>
          <p:cNvSpPr txBox="1">
            <a:spLocks/>
          </p:cNvSpPr>
          <p:nvPr/>
        </p:nvSpPr>
        <p:spPr>
          <a:xfrm>
            <a:off x="739435" y="1317956"/>
            <a:ext cx="720000" cy="4554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b="1" dirty="0">
                <a:solidFill>
                  <a:schemeClr val="bg2">
                    <a:lumMod val="50000"/>
                  </a:schemeClr>
                </a:solidFill>
                <a:latin typeface="华文楷体" panose="02010600040101010101" pitchFamily="2" charset="-122"/>
                <a:ea typeface="华文楷体" panose="02010600040101010101" pitchFamily="2" charset="-122"/>
              </a:rPr>
              <a:t>叁</a:t>
            </a:r>
          </a:p>
        </p:txBody>
      </p:sp>
      <p:sp>
        <p:nvSpPr>
          <p:cNvPr id="29" name="矩形 28">
            <a:extLst>
              <a:ext uri="{FF2B5EF4-FFF2-40B4-BE49-F238E27FC236}">
                <a16:creationId xmlns:a16="http://schemas.microsoft.com/office/drawing/2014/main" id="{3DF74CEC-57BF-4F9A-BFC2-2371DEF3271A}"/>
              </a:ext>
            </a:extLst>
          </p:cNvPr>
          <p:cNvSpPr/>
          <p:nvPr/>
        </p:nvSpPr>
        <p:spPr>
          <a:xfrm>
            <a:off x="657475" y="1712676"/>
            <a:ext cx="720000" cy="60756"/>
          </a:xfrm>
          <a:prstGeom prst="rect">
            <a:avLst/>
          </a:prstGeom>
          <a:solidFill>
            <a:schemeClr val="accent3">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zh-CN" altLang="en-US" sz="2000" kern="0">
              <a:solidFill>
                <a:schemeClr val="bg2">
                  <a:lumMod val="50000"/>
                </a:schemeClr>
              </a:solidFill>
              <a:latin typeface="华文楷体" panose="02010600040101010101" pitchFamily="2" charset="-122"/>
              <a:ea typeface="华文楷体" panose="02010600040101010101" pitchFamily="2" charset="-122"/>
            </a:endParaRPr>
          </a:p>
        </p:txBody>
      </p:sp>
      <p:sp>
        <p:nvSpPr>
          <p:cNvPr id="30" name="文本框 29">
            <a:extLst>
              <a:ext uri="{FF2B5EF4-FFF2-40B4-BE49-F238E27FC236}">
                <a16:creationId xmlns:a16="http://schemas.microsoft.com/office/drawing/2014/main" id="{D5C07E66-D1AC-4D65-A4B4-1C6F79F0E71E}"/>
              </a:ext>
            </a:extLst>
          </p:cNvPr>
          <p:cNvSpPr txBox="1"/>
          <p:nvPr/>
        </p:nvSpPr>
        <p:spPr>
          <a:xfrm>
            <a:off x="684233" y="1848814"/>
            <a:ext cx="664797" cy="4516471"/>
          </a:xfrm>
          <a:prstGeom prst="rect">
            <a:avLst/>
          </a:prstGeom>
          <a:noFill/>
        </p:spPr>
        <p:txBody>
          <a:bodyPr vert="eaVert" wrap="square" rtlCol="0">
            <a:spAutoFit/>
          </a:bodyPr>
          <a:lstStyle/>
          <a:p>
            <a:pPr>
              <a:lnSpc>
                <a:spcPct val="130000"/>
              </a:lnSpc>
              <a:spcBef>
                <a:spcPts val="600"/>
              </a:spcBef>
            </a:pPr>
            <a:r>
              <a:rPr lang="zh-CN" altLang="en-US" sz="2400" kern="0" dirty="0">
                <a:latin typeface="华文楷体" panose="02010600040101010101" pitchFamily="2" charset="-122"/>
                <a:ea typeface="华文楷体" panose="02010600040101010101" pitchFamily="2" charset="-122"/>
                <a:cs typeface="+mn-ea"/>
                <a:sym typeface="+mn-lt"/>
              </a:rPr>
              <a:t>仲裁之基石</a:t>
            </a:r>
            <a:r>
              <a:rPr lang="en-US" altLang="zh-CN" sz="2400" kern="0" dirty="0">
                <a:latin typeface="华文楷体" panose="02010600040101010101" pitchFamily="2" charset="-122"/>
                <a:ea typeface="华文楷体" panose="02010600040101010101" pitchFamily="2" charset="-122"/>
                <a:cs typeface="+mn-ea"/>
                <a:sym typeface="+mn-lt"/>
              </a:rPr>
              <a:t>——</a:t>
            </a:r>
            <a:r>
              <a:rPr lang="zh-CN" altLang="en-US" sz="2400" kern="0" dirty="0">
                <a:latin typeface="华文楷体" panose="02010600040101010101" pitchFamily="2" charset="-122"/>
                <a:ea typeface="华文楷体" panose="02010600040101010101" pitchFamily="2" charset="-122"/>
                <a:cs typeface="+mn-ea"/>
                <a:sym typeface="+mn-lt"/>
              </a:rPr>
              <a:t>仲裁协议</a:t>
            </a:r>
          </a:p>
        </p:txBody>
      </p:sp>
      <p:sp>
        <p:nvSpPr>
          <p:cNvPr id="32" name="Freeform 123">
            <a:extLst>
              <a:ext uri="{FF2B5EF4-FFF2-40B4-BE49-F238E27FC236}">
                <a16:creationId xmlns:a16="http://schemas.microsoft.com/office/drawing/2014/main" id="{9722C7D9-A666-4727-8F4C-F20EB6487745}"/>
              </a:ext>
            </a:extLst>
          </p:cNvPr>
          <p:cNvSpPr>
            <a:spLocks noEditPoints="1"/>
          </p:cNvSpPr>
          <p:nvPr/>
        </p:nvSpPr>
        <p:spPr bwMode="auto">
          <a:xfrm>
            <a:off x="1981517" y="675386"/>
            <a:ext cx="720000" cy="461665"/>
          </a:xfrm>
          <a:custGeom>
            <a:avLst/>
            <a:gdLst>
              <a:gd name="T0" fmla="*/ 481678 w 2040"/>
              <a:gd name="T1" fmla="*/ 41348 h 1427"/>
              <a:gd name="T2" fmla="*/ 514362 w 2040"/>
              <a:gd name="T3" fmla="*/ 123596 h 1427"/>
              <a:gd name="T4" fmla="*/ 656537 w 2040"/>
              <a:gd name="T5" fmla="*/ 90787 h 1427"/>
              <a:gd name="T6" fmla="*/ 716185 w 2040"/>
              <a:gd name="T7" fmla="*/ 58427 h 1427"/>
              <a:gd name="T8" fmla="*/ 758674 w 2040"/>
              <a:gd name="T9" fmla="*/ 136630 h 1427"/>
              <a:gd name="T10" fmla="*/ 825676 w 2040"/>
              <a:gd name="T11" fmla="*/ 254832 h 1427"/>
              <a:gd name="T12" fmla="*/ 716185 w 2040"/>
              <a:gd name="T13" fmla="*/ 567193 h 1427"/>
              <a:gd name="T14" fmla="*/ 358297 w 2040"/>
              <a:gd name="T15" fmla="*/ 616181 h 1427"/>
              <a:gd name="T16" fmla="*/ 4494 w 2040"/>
              <a:gd name="T17" fmla="*/ 634159 h 1427"/>
              <a:gd name="T18" fmla="*/ 9805 w 2040"/>
              <a:gd name="T19" fmla="*/ 494833 h 1427"/>
              <a:gd name="T20" fmla="*/ 74356 w 2040"/>
              <a:gd name="T21" fmla="*/ 360450 h 1427"/>
              <a:gd name="T22" fmla="*/ 243086 w 2040"/>
              <a:gd name="T23" fmla="*/ 183821 h 1427"/>
              <a:gd name="T24" fmla="*/ 438372 w 2040"/>
              <a:gd name="T25" fmla="*/ 314608 h 1427"/>
              <a:gd name="T26" fmla="*/ 471873 w 2040"/>
              <a:gd name="T27" fmla="*/ 84045 h 1427"/>
              <a:gd name="T28" fmla="*/ 366059 w 2040"/>
              <a:gd name="T29" fmla="*/ 315956 h 1427"/>
              <a:gd name="T30" fmla="*/ 424073 w 2040"/>
              <a:gd name="T31" fmla="*/ 357754 h 1427"/>
              <a:gd name="T32" fmla="*/ 476776 w 2040"/>
              <a:gd name="T33" fmla="*/ 245843 h 1427"/>
              <a:gd name="T34" fmla="*/ 422030 w 2040"/>
              <a:gd name="T35" fmla="*/ 489889 h 1427"/>
              <a:gd name="T36" fmla="*/ 687995 w 2040"/>
              <a:gd name="T37" fmla="*/ 127191 h 1427"/>
              <a:gd name="T38" fmla="*/ 636518 w 2040"/>
              <a:gd name="T39" fmla="*/ 296630 h 1427"/>
              <a:gd name="T40" fmla="*/ 384035 w 2040"/>
              <a:gd name="T41" fmla="*/ 561799 h 1427"/>
              <a:gd name="T42" fmla="*/ 392615 w 2040"/>
              <a:gd name="T43" fmla="*/ 579777 h 1427"/>
              <a:gd name="T44" fmla="*/ 676556 w 2040"/>
              <a:gd name="T45" fmla="*/ 204944 h 1427"/>
              <a:gd name="T46" fmla="*/ 727624 w 2040"/>
              <a:gd name="T47" fmla="*/ 259327 h 1427"/>
              <a:gd name="T48" fmla="*/ 740698 w 2040"/>
              <a:gd name="T49" fmla="*/ 113708 h 1427"/>
              <a:gd name="T50" fmla="*/ 717410 w 2040"/>
              <a:gd name="T51" fmla="*/ 134832 h 1427"/>
              <a:gd name="T52" fmla="*/ 666342 w 2040"/>
              <a:gd name="T53" fmla="*/ 317304 h 1427"/>
              <a:gd name="T54" fmla="*/ 703520 w 2040"/>
              <a:gd name="T55" fmla="*/ 183821 h 1427"/>
              <a:gd name="T56" fmla="*/ 693306 w 2040"/>
              <a:gd name="T57" fmla="*/ 317754 h 1427"/>
              <a:gd name="T58" fmla="*/ 709648 w 2040"/>
              <a:gd name="T59" fmla="*/ 333933 h 1427"/>
              <a:gd name="T60" fmla="*/ 498837 w 2040"/>
              <a:gd name="T61" fmla="*/ 493934 h 1427"/>
              <a:gd name="T62" fmla="*/ 734161 w 2040"/>
              <a:gd name="T63" fmla="*/ 306967 h 1427"/>
              <a:gd name="T64" fmla="*/ 730484 w 2040"/>
              <a:gd name="T65" fmla="*/ 252135 h 1427"/>
              <a:gd name="T66" fmla="*/ 139723 w 2040"/>
              <a:gd name="T67" fmla="*/ 266967 h 1427"/>
              <a:gd name="T68" fmla="*/ 164645 w 2040"/>
              <a:gd name="T69" fmla="*/ 491687 h 1427"/>
              <a:gd name="T70" fmla="*/ 367285 w 2040"/>
              <a:gd name="T71" fmla="*/ 360900 h 1427"/>
              <a:gd name="T72" fmla="*/ 768479 w 2040"/>
              <a:gd name="T73" fmla="*/ 202697 h 1427"/>
              <a:gd name="T74" fmla="*/ 725581 w 2040"/>
              <a:gd name="T75" fmla="*/ 506518 h 1427"/>
              <a:gd name="T76" fmla="*/ 501288 w 2040"/>
              <a:gd name="T77" fmla="*/ 548765 h 1427"/>
              <a:gd name="T78" fmla="*/ 570333 w 2040"/>
              <a:gd name="T79" fmla="*/ 562249 h 1427"/>
              <a:gd name="T80" fmla="*/ 734978 w 2040"/>
              <a:gd name="T81" fmla="*/ 561799 h 1427"/>
              <a:gd name="T82" fmla="*/ 820773 w 2040"/>
              <a:gd name="T83" fmla="*/ 251686 h 1427"/>
              <a:gd name="T84" fmla="*/ 709239 w 2040"/>
              <a:gd name="T85" fmla="*/ 448990 h 1427"/>
              <a:gd name="T86" fmla="*/ 404871 w 2040"/>
              <a:gd name="T87" fmla="*/ 584721 h 1427"/>
              <a:gd name="T88" fmla="*/ 759082 w 2040"/>
              <a:gd name="T89" fmla="*/ 344271 h 1427"/>
              <a:gd name="T90" fmla="*/ 595663 w 2040"/>
              <a:gd name="T91" fmla="*/ 388316 h 1427"/>
              <a:gd name="T92" fmla="*/ 531112 w 2040"/>
              <a:gd name="T93" fmla="*/ 463372 h 1427"/>
              <a:gd name="T94" fmla="*/ 608328 w 2040"/>
              <a:gd name="T95" fmla="*/ 410338 h 1427"/>
              <a:gd name="T96" fmla="*/ 598114 w 2040"/>
              <a:gd name="T97" fmla="*/ 402698 h 1427"/>
              <a:gd name="T98" fmla="*/ 43715 w 2040"/>
              <a:gd name="T99" fmla="*/ 488990 h 1427"/>
              <a:gd name="T100" fmla="*/ 63733 w 2040"/>
              <a:gd name="T101" fmla="*/ 499327 h 1427"/>
              <a:gd name="T102" fmla="*/ 290069 w 2040"/>
              <a:gd name="T103" fmla="*/ 557305 h 1427"/>
              <a:gd name="T104" fmla="*/ 37178 w 2040"/>
              <a:gd name="T105" fmla="*/ 520900 h 1427"/>
              <a:gd name="T106" fmla="*/ 175676 w 2040"/>
              <a:gd name="T107" fmla="*/ 541574 h 1427"/>
              <a:gd name="T108" fmla="*/ 163011 w 2040"/>
              <a:gd name="T109" fmla="*/ 546518 h 1427"/>
              <a:gd name="T110" fmla="*/ 47392 w 2040"/>
              <a:gd name="T111" fmla="*/ 542473 h 1427"/>
              <a:gd name="T112" fmla="*/ 261879 w 2040"/>
              <a:gd name="T113" fmla="*/ 617080 h 1427"/>
              <a:gd name="T114" fmla="*/ 150346 w 2040"/>
              <a:gd name="T115" fmla="*/ 615283 h 1427"/>
              <a:gd name="T116" fmla="*/ 35952 w 2040"/>
              <a:gd name="T117" fmla="*/ 600900 h 1427"/>
              <a:gd name="T118" fmla="*/ 49026 w 2040"/>
              <a:gd name="T119" fmla="*/ 598204 h 1427"/>
              <a:gd name="T120" fmla="*/ 280264 w 2040"/>
              <a:gd name="T121" fmla="*/ 578878 h 1427"/>
              <a:gd name="T122" fmla="*/ 358297 w 2040"/>
              <a:gd name="T123" fmla="*/ 610339 h 14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40" h="1427">
                <a:moveTo>
                  <a:pt x="1079" y="278"/>
                </a:moveTo>
                <a:lnTo>
                  <a:pt x="1079" y="278"/>
                </a:lnTo>
                <a:lnTo>
                  <a:pt x="1079" y="276"/>
                </a:lnTo>
                <a:lnTo>
                  <a:pt x="1077" y="275"/>
                </a:lnTo>
                <a:lnTo>
                  <a:pt x="1077" y="278"/>
                </a:lnTo>
                <a:lnTo>
                  <a:pt x="1076" y="278"/>
                </a:lnTo>
                <a:lnTo>
                  <a:pt x="1076" y="275"/>
                </a:lnTo>
                <a:lnTo>
                  <a:pt x="1076" y="274"/>
                </a:lnTo>
                <a:lnTo>
                  <a:pt x="1077" y="273"/>
                </a:lnTo>
                <a:lnTo>
                  <a:pt x="1078" y="271"/>
                </a:lnTo>
                <a:lnTo>
                  <a:pt x="1080" y="271"/>
                </a:lnTo>
                <a:lnTo>
                  <a:pt x="1081" y="271"/>
                </a:lnTo>
                <a:lnTo>
                  <a:pt x="1082" y="271"/>
                </a:lnTo>
                <a:lnTo>
                  <a:pt x="1082" y="270"/>
                </a:lnTo>
                <a:lnTo>
                  <a:pt x="1081" y="269"/>
                </a:lnTo>
                <a:lnTo>
                  <a:pt x="1081" y="267"/>
                </a:lnTo>
                <a:lnTo>
                  <a:pt x="1084" y="263"/>
                </a:lnTo>
                <a:lnTo>
                  <a:pt x="1088" y="261"/>
                </a:lnTo>
                <a:lnTo>
                  <a:pt x="1091" y="259"/>
                </a:lnTo>
                <a:lnTo>
                  <a:pt x="1093" y="253"/>
                </a:lnTo>
                <a:lnTo>
                  <a:pt x="1096" y="245"/>
                </a:lnTo>
                <a:lnTo>
                  <a:pt x="1105" y="231"/>
                </a:lnTo>
                <a:lnTo>
                  <a:pt x="1115" y="218"/>
                </a:lnTo>
                <a:lnTo>
                  <a:pt x="1125" y="206"/>
                </a:lnTo>
                <a:lnTo>
                  <a:pt x="1127" y="198"/>
                </a:lnTo>
                <a:lnTo>
                  <a:pt x="1130" y="191"/>
                </a:lnTo>
                <a:lnTo>
                  <a:pt x="1133" y="183"/>
                </a:lnTo>
                <a:lnTo>
                  <a:pt x="1137" y="176"/>
                </a:lnTo>
                <a:lnTo>
                  <a:pt x="1147" y="162"/>
                </a:lnTo>
                <a:lnTo>
                  <a:pt x="1156" y="147"/>
                </a:lnTo>
                <a:lnTo>
                  <a:pt x="1166" y="133"/>
                </a:lnTo>
                <a:lnTo>
                  <a:pt x="1170" y="125"/>
                </a:lnTo>
                <a:lnTo>
                  <a:pt x="1173" y="117"/>
                </a:lnTo>
                <a:lnTo>
                  <a:pt x="1177" y="109"/>
                </a:lnTo>
                <a:lnTo>
                  <a:pt x="1178" y="101"/>
                </a:lnTo>
                <a:lnTo>
                  <a:pt x="1179" y="92"/>
                </a:lnTo>
                <a:lnTo>
                  <a:pt x="1179" y="84"/>
                </a:lnTo>
                <a:lnTo>
                  <a:pt x="1181" y="82"/>
                </a:lnTo>
                <a:lnTo>
                  <a:pt x="1184" y="81"/>
                </a:lnTo>
                <a:lnTo>
                  <a:pt x="1186" y="78"/>
                </a:lnTo>
                <a:lnTo>
                  <a:pt x="1188" y="75"/>
                </a:lnTo>
                <a:lnTo>
                  <a:pt x="1190" y="71"/>
                </a:lnTo>
                <a:lnTo>
                  <a:pt x="1190" y="67"/>
                </a:lnTo>
                <a:lnTo>
                  <a:pt x="1190" y="63"/>
                </a:lnTo>
                <a:lnTo>
                  <a:pt x="1187" y="60"/>
                </a:lnTo>
                <a:lnTo>
                  <a:pt x="1191" y="58"/>
                </a:lnTo>
                <a:lnTo>
                  <a:pt x="1193" y="56"/>
                </a:lnTo>
                <a:lnTo>
                  <a:pt x="1196" y="48"/>
                </a:lnTo>
                <a:lnTo>
                  <a:pt x="1199" y="39"/>
                </a:lnTo>
                <a:lnTo>
                  <a:pt x="1201" y="29"/>
                </a:lnTo>
                <a:lnTo>
                  <a:pt x="1203" y="19"/>
                </a:lnTo>
                <a:lnTo>
                  <a:pt x="1207" y="11"/>
                </a:lnTo>
                <a:lnTo>
                  <a:pt x="1210" y="3"/>
                </a:lnTo>
                <a:lnTo>
                  <a:pt x="1212" y="1"/>
                </a:lnTo>
                <a:lnTo>
                  <a:pt x="1214" y="0"/>
                </a:lnTo>
                <a:lnTo>
                  <a:pt x="1221" y="5"/>
                </a:lnTo>
                <a:lnTo>
                  <a:pt x="1225" y="13"/>
                </a:lnTo>
                <a:lnTo>
                  <a:pt x="1228" y="21"/>
                </a:lnTo>
                <a:lnTo>
                  <a:pt x="1231" y="30"/>
                </a:lnTo>
                <a:lnTo>
                  <a:pt x="1235" y="50"/>
                </a:lnTo>
                <a:lnTo>
                  <a:pt x="1238" y="70"/>
                </a:lnTo>
                <a:lnTo>
                  <a:pt x="1240" y="80"/>
                </a:lnTo>
                <a:lnTo>
                  <a:pt x="1244" y="91"/>
                </a:lnTo>
                <a:lnTo>
                  <a:pt x="1247" y="102"/>
                </a:lnTo>
                <a:lnTo>
                  <a:pt x="1250" y="111"/>
                </a:lnTo>
                <a:lnTo>
                  <a:pt x="1252" y="128"/>
                </a:lnTo>
                <a:lnTo>
                  <a:pt x="1253" y="147"/>
                </a:lnTo>
                <a:lnTo>
                  <a:pt x="1254" y="186"/>
                </a:lnTo>
                <a:lnTo>
                  <a:pt x="1255" y="236"/>
                </a:lnTo>
                <a:lnTo>
                  <a:pt x="1256" y="257"/>
                </a:lnTo>
                <a:lnTo>
                  <a:pt x="1259" y="275"/>
                </a:lnTo>
                <a:lnTo>
                  <a:pt x="1252" y="320"/>
                </a:lnTo>
                <a:lnTo>
                  <a:pt x="1244" y="365"/>
                </a:lnTo>
                <a:lnTo>
                  <a:pt x="1233" y="408"/>
                </a:lnTo>
                <a:lnTo>
                  <a:pt x="1228" y="429"/>
                </a:lnTo>
                <a:lnTo>
                  <a:pt x="1222" y="450"/>
                </a:lnTo>
                <a:lnTo>
                  <a:pt x="1250" y="424"/>
                </a:lnTo>
                <a:lnTo>
                  <a:pt x="1278" y="398"/>
                </a:lnTo>
                <a:lnTo>
                  <a:pt x="1308" y="373"/>
                </a:lnTo>
                <a:lnTo>
                  <a:pt x="1338" y="348"/>
                </a:lnTo>
                <a:lnTo>
                  <a:pt x="1356" y="334"/>
                </a:lnTo>
                <a:lnTo>
                  <a:pt x="1364" y="327"/>
                </a:lnTo>
                <a:lnTo>
                  <a:pt x="1373" y="320"/>
                </a:lnTo>
                <a:lnTo>
                  <a:pt x="1382" y="314"/>
                </a:lnTo>
                <a:lnTo>
                  <a:pt x="1393" y="309"/>
                </a:lnTo>
                <a:lnTo>
                  <a:pt x="1397" y="306"/>
                </a:lnTo>
                <a:lnTo>
                  <a:pt x="1403" y="304"/>
                </a:lnTo>
                <a:lnTo>
                  <a:pt x="1407" y="300"/>
                </a:lnTo>
                <a:lnTo>
                  <a:pt x="1410" y="294"/>
                </a:lnTo>
                <a:lnTo>
                  <a:pt x="1411" y="296"/>
                </a:lnTo>
                <a:lnTo>
                  <a:pt x="1413" y="297"/>
                </a:lnTo>
                <a:lnTo>
                  <a:pt x="1415" y="296"/>
                </a:lnTo>
                <a:lnTo>
                  <a:pt x="1417" y="294"/>
                </a:lnTo>
                <a:lnTo>
                  <a:pt x="1428" y="287"/>
                </a:lnTo>
                <a:lnTo>
                  <a:pt x="1439" y="281"/>
                </a:lnTo>
                <a:lnTo>
                  <a:pt x="1462" y="269"/>
                </a:lnTo>
                <a:lnTo>
                  <a:pt x="1484" y="258"/>
                </a:lnTo>
                <a:lnTo>
                  <a:pt x="1495" y="251"/>
                </a:lnTo>
                <a:lnTo>
                  <a:pt x="1505" y="243"/>
                </a:lnTo>
                <a:lnTo>
                  <a:pt x="1519" y="239"/>
                </a:lnTo>
                <a:lnTo>
                  <a:pt x="1532" y="233"/>
                </a:lnTo>
                <a:lnTo>
                  <a:pt x="1557" y="223"/>
                </a:lnTo>
                <a:lnTo>
                  <a:pt x="1581" y="212"/>
                </a:lnTo>
                <a:lnTo>
                  <a:pt x="1593" y="207"/>
                </a:lnTo>
                <a:lnTo>
                  <a:pt x="1607" y="202"/>
                </a:lnTo>
                <a:lnTo>
                  <a:pt x="1610" y="199"/>
                </a:lnTo>
                <a:lnTo>
                  <a:pt x="1615" y="196"/>
                </a:lnTo>
                <a:lnTo>
                  <a:pt x="1623" y="190"/>
                </a:lnTo>
                <a:lnTo>
                  <a:pt x="1626" y="186"/>
                </a:lnTo>
                <a:lnTo>
                  <a:pt x="1630" y="182"/>
                </a:lnTo>
                <a:lnTo>
                  <a:pt x="1633" y="178"/>
                </a:lnTo>
                <a:lnTo>
                  <a:pt x="1636" y="173"/>
                </a:lnTo>
                <a:lnTo>
                  <a:pt x="1639" y="171"/>
                </a:lnTo>
                <a:lnTo>
                  <a:pt x="1644" y="170"/>
                </a:lnTo>
                <a:lnTo>
                  <a:pt x="1647" y="169"/>
                </a:lnTo>
                <a:lnTo>
                  <a:pt x="1650" y="167"/>
                </a:lnTo>
                <a:lnTo>
                  <a:pt x="1656" y="161"/>
                </a:lnTo>
                <a:lnTo>
                  <a:pt x="1662" y="154"/>
                </a:lnTo>
                <a:lnTo>
                  <a:pt x="1666" y="146"/>
                </a:lnTo>
                <a:lnTo>
                  <a:pt x="1670" y="137"/>
                </a:lnTo>
                <a:lnTo>
                  <a:pt x="1680" y="120"/>
                </a:lnTo>
                <a:lnTo>
                  <a:pt x="1688" y="103"/>
                </a:lnTo>
                <a:lnTo>
                  <a:pt x="1688" y="96"/>
                </a:lnTo>
                <a:lnTo>
                  <a:pt x="1687" y="91"/>
                </a:lnTo>
                <a:lnTo>
                  <a:pt x="1687" y="86"/>
                </a:lnTo>
                <a:lnTo>
                  <a:pt x="1688" y="84"/>
                </a:lnTo>
                <a:lnTo>
                  <a:pt x="1691" y="81"/>
                </a:lnTo>
                <a:lnTo>
                  <a:pt x="1696" y="82"/>
                </a:lnTo>
                <a:lnTo>
                  <a:pt x="1698" y="82"/>
                </a:lnTo>
                <a:lnTo>
                  <a:pt x="1701" y="81"/>
                </a:lnTo>
                <a:lnTo>
                  <a:pt x="1705" y="97"/>
                </a:lnTo>
                <a:lnTo>
                  <a:pt x="1710" y="112"/>
                </a:lnTo>
                <a:lnTo>
                  <a:pt x="1714" y="127"/>
                </a:lnTo>
                <a:lnTo>
                  <a:pt x="1715" y="135"/>
                </a:lnTo>
                <a:lnTo>
                  <a:pt x="1715" y="142"/>
                </a:lnTo>
                <a:lnTo>
                  <a:pt x="1730" y="138"/>
                </a:lnTo>
                <a:lnTo>
                  <a:pt x="1742" y="134"/>
                </a:lnTo>
                <a:lnTo>
                  <a:pt x="1753" y="130"/>
                </a:lnTo>
                <a:lnTo>
                  <a:pt x="1766" y="126"/>
                </a:lnTo>
                <a:lnTo>
                  <a:pt x="1781" y="147"/>
                </a:lnTo>
                <a:lnTo>
                  <a:pt x="1787" y="157"/>
                </a:lnTo>
                <a:lnTo>
                  <a:pt x="1793" y="169"/>
                </a:lnTo>
                <a:lnTo>
                  <a:pt x="1797" y="168"/>
                </a:lnTo>
                <a:lnTo>
                  <a:pt x="1800" y="167"/>
                </a:lnTo>
                <a:lnTo>
                  <a:pt x="1804" y="164"/>
                </a:lnTo>
                <a:lnTo>
                  <a:pt x="1809" y="161"/>
                </a:lnTo>
                <a:lnTo>
                  <a:pt x="1812" y="161"/>
                </a:lnTo>
                <a:lnTo>
                  <a:pt x="1814" y="162"/>
                </a:lnTo>
                <a:lnTo>
                  <a:pt x="1816" y="163"/>
                </a:lnTo>
                <a:lnTo>
                  <a:pt x="1818" y="164"/>
                </a:lnTo>
                <a:lnTo>
                  <a:pt x="1820" y="167"/>
                </a:lnTo>
                <a:lnTo>
                  <a:pt x="1822" y="172"/>
                </a:lnTo>
                <a:lnTo>
                  <a:pt x="1823" y="179"/>
                </a:lnTo>
                <a:lnTo>
                  <a:pt x="1823" y="184"/>
                </a:lnTo>
                <a:lnTo>
                  <a:pt x="1824" y="190"/>
                </a:lnTo>
                <a:lnTo>
                  <a:pt x="1828" y="195"/>
                </a:lnTo>
                <a:lnTo>
                  <a:pt x="1829" y="196"/>
                </a:lnTo>
                <a:lnTo>
                  <a:pt x="1831" y="197"/>
                </a:lnTo>
                <a:lnTo>
                  <a:pt x="1839" y="194"/>
                </a:lnTo>
                <a:lnTo>
                  <a:pt x="1847" y="191"/>
                </a:lnTo>
                <a:lnTo>
                  <a:pt x="1856" y="190"/>
                </a:lnTo>
                <a:lnTo>
                  <a:pt x="1860" y="191"/>
                </a:lnTo>
                <a:lnTo>
                  <a:pt x="1863" y="192"/>
                </a:lnTo>
                <a:lnTo>
                  <a:pt x="1866" y="198"/>
                </a:lnTo>
                <a:lnTo>
                  <a:pt x="1867" y="206"/>
                </a:lnTo>
                <a:lnTo>
                  <a:pt x="1869" y="212"/>
                </a:lnTo>
                <a:lnTo>
                  <a:pt x="1869" y="219"/>
                </a:lnTo>
                <a:lnTo>
                  <a:pt x="1869" y="233"/>
                </a:lnTo>
                <a:lnTo>
                  <a:pt x="1867" y="248"/>
                </a:lnTo>
                <a:lnTo>
                  <a:pt x="1864" y="263"/>
                </a:lnTo>
                <a:lnTo>
                  <a:pt x="1861" y="278"/>
                </a:lnTo>
                <a:lnTo>
                  <a:pt x="1852" y="305"/>
                </a:lnTo>
                <a:lnTo>
                  <a:pt x="1857" y="304"/>
                </a:lnTo>
                <a:lnTo>
                  <a:pt x="1862" y="304"/>
                </a:lnTo>
                <a:lnTo>
                  <a:pt x="1873" y="303"/>
                </a:lnTo>
                <a:lnTo>
                  <a:pt x="1884" y="303"/>
                </a:lnTo>
                <a:lnTo>
                  <a:pt x="1895" y="302"/>
                </a:lnTo>
                <a:lnTo>
                  <a:pt x="1902" y="299"/>
                </a:lnTo>
                <a:lnTo>
                  <a:pt x="1908" y="296"/>
                </a:lnTo>
                <a:lnTo>
                  <a:pt x="1914" y="292"/>
                </a:lnTo>
                <a:lnTo>
                  <a:pt x="1917" y="292"/>
                </a:lnTo>
                <a:lnTo>
                  <a:pt x="1920" y="293"/>
                </a:lnTo>
                <a:lnTo>
                  <a:pt x="1922" y="297"/>
                </a:lnTo>
                <a:lnTo>
                  <a:pt x="1922" y="301"/>
                </a:lnTo>
                <a:lnTo>
                  <a:pt x="1922" y="305"/>
                </a:lnTo>
                <a:lnTo>
                  <a:pt x="1921" y="309"/>
                </a:lnTo>
                <a:lnTo>
                  <a:pt x="1914" y="327"/>
                </a:lnTo>
                <a:lnTo>
                  <a:pt x="1908" y="349"/>
                </a:lnTo>
                <a:lnTo>
                  <a:pt x="1902" y="372"/>
                </a:lnTo>
                <a:lnTo>
                  <a:pt x="1890" y="415"/>
                </a:lnTo>
                <a:lnTo>
                  <a:pt x="1923" y="415"/>
                </a:lnTo>
                <a:lnTo>
                  <a:pt x="1954" y="413"/>
                </a:lnTo>
                <a:lnTo>
                  <a:pt x="2016" y="407"/>
                </a:lnTo>
                <a:lnTo>
                  <a:pt x="2023" y="415"/>
                </a:lnTo>
                <a:lnTo>
                  <a:pt x="2029" y="423"/>
                </a:lnTo>
                <a:lnTo>
                  <a:pt x="2033" y="430"/>
                </a:lnTo>
                <a:lnTo>
                  <a:pt x="2036" y="438"/>
                </a:lnTo>
                <a:lnTo>
                  <a:pt x="2039" y="446"/>
                </a:lnTo>
                <a:lnTo>
                  <a:pt x="2040" y="456"/>
                </a:lnTo>
                <a:lnTo>
                  <a:pt x="2039" y="467"/>
                </a:lnTo>
                <a:lnTo>
                  <a:pt x="2038" y="480"/>
                </a:lnTo>
                <a:lnTo>
                  <a:pt x="2034" y="494"/>
                </a:lnTo>
                <a:lnTo>
                  <a:pt x="2030" y="510"/>
                </a:lnTo>
                <a:lnTo>
                  <a:pt x="2027" y="526"/>
                </a:lnTo>
                <a:lnTo>
                  <a:pt x="2024" y="542"/>
                </a:lnTo>
                <a:lnTo>
                  <a:pt x="2021" y="555"/>
                </a:lnTo>
                <a:lnTo>
                  <a:pt x="2021" y="567"/>
                </a:lnTo>
                <a:lnTo>
                  <a:pt x="2020" y="580"/>
                </a:lnTo>
                <a:lnTo>
                  <a:pt x="2019" y="593"/>
                </a:lnTo>
                <a:lnTo>
                  <a:pt x="2017" y="603"/>
                </a:lnTo>
                <a:lnTo>
                  <a:pt x="2014" y="612"/>
                </a:lnTo>
                <a:lnTo>
                  <a:pt x="2011" y="622"/>
                </a:lnTo>
                <a:lnTo>
                  <a:pt x="2009" y="631"/>
                </a:lnTo>
                <a:lnTo>
                  <a:pt x="2005" y="647"/>
                </a:lnTo>
                <a:lnTo>
                  <a:pt x="2002" y="661"/>
                </a:lnTo>
                <a:lnTo>
                  <a:pt x="1993" y="693"/>
                </a:lnTo>
                <a:lnTo>
                  <a:pt x="1974" y="768"/>
                </a:lnTo>
                <a:lnTo>
                  <a:pt x="1956" y="844"/>
                </a:lnTo>
                <a:lnTo>
                  <a:pt x="1937" y="919"/>
                </a:lnTo>
                <a:lnTo>
                  <a:pt x="1919" y="991"/>
                </a:lnTo>
                <a:lnTo>
                  <a:pt x="1911" y="1014"/>
                </a:lnTo>
                <a:lnTo>
                  <a:pt x="1905" y="1036"/>
                </a:lnTo>
                <a:lnTo>
                  <a:pt x="1898" y="1058"/>
                </a:lnTo>
                <a:lnTo>
                  <a:pt x="1895" y="1069"/>
                </a:lnTo>
                <a:lnTo>
                  <a:pt x="1893" y="1079"/>
                </a:lnTo>
                <a:lnTo>
                  <a:pt x="1886" y="1126"/>
                </a:lnTo>
                <a:lnTo>
                  <a:pt x="1881" y="1149"/>
                </a:lnTo>
                <a:lnTo>
                  <a:pt x="1877" y="1170"/>
                </a:lnTo>
                <a:lnTo>
                  <a:pt x="1872" y="1192"/>
                </a:lnTo>
                <a:lnTo>
                  <a:pt x="1865" y="1212"/>
                </a:lnTo>
                <a:lnTo>
                  <a:pt x="1859" y="1232"/>
                </a:lnTo>
                <a:lnTo>
                  <a:pt x="1850" y="1252"/>
                </a:lnTo>
                <a:lnTo>
                  <a:pt x="1846" y="1254"/>
                </a:lnTo>
                <a:lnTo>
                  <a:pt x="1841" y="1257"/>
                </a:lnTo>
                <a:lnTo>
                  <a:pt x="1834" y="1259"/>
                </a:lnTo>
                <a:lnTo>
                  <a:pt x="1830" y="1262"/>
                </a:lnTo>
                <a:lnTo>
                  <a:pt x="1812" y="1265"/>
                </a:lnTo>
                <a:lnTo>
                  <a:pt x="1792" y="1265"/>
                </a:lnTo>
                <a:lnTo>
                  <a:pt x="1773" y="1263"/>
                </a:lnTo>
                <a:lnTo>
                  <a:pt x="1753" y="1262"/>
                </a:lnTo>
                <a:lnTo>
                  <a:pt x="1733" y="1261"/>
                </a:lnTo>
                <a:lnTo>
                  <a:pt x="1715" y="1262"/>
                </a:lnTo>
                <a:lnTo>
                  <a:pt x="1697" y="1265"/>
                </a:lnTo>
                <a:lnTo>
                  <a:pt x="1679" y="1268"/>
                </a:lnTo>
                <a:lnTo>
                  <a:pt x="1642" y="1274"/>
                </a:lnTo>
                <a:lnTo>
                  <a:pt x="1624" y="1276"/>
                </a:lnTo>
                <a:lnTo>
                  <a:pt x="1607" y="1278"/>
                </a:lnTo>
                <a:lnTo>
                  <a:pt x="1593" y="1277"/>
                </a:lnTo>
                <a:lnTo>
                  <a:pt x="1579" y="1277"/>
                </a:lnTo>
                <a:lnTo>
                  <a:pt x="1573" y="1277"/>
                </a:lnTo>
                <a:lnTo>
                  <a:pt x="1568" y="1280"/>
                </a:lnTo>
                <a:lnTo>
                  <a:pt x="1561" y="1282"/>
                </a:lnTo>
                <a:lnTo>
                  <a:pt x="1556" y="1285"/>
                </a:lnTo>
                <a:lnTo>
                  <a:pt x="1428" y="1293"/>
                </a:lnTo>
                <a:lnTo>
                  <a:pt x="1294" y="1301"/>
                </a:lnTo>
                <a:lnTo>
                  <a:pt x="1224" y="1306"/>
                </a:lnTo>
                <a:lnTo>
                  <a:pt x="1188" y="1311"/>
                </a:lnTo>
                <a:lnTo>
                  <a:pt x="1153" y="1315"/>
                </a:lnTo>
                <a:lnTo>
                  <a:pt x="1118" y="1320"/>
                </a:lnTo>
                <a:lnTo>
                  <a:pt x="1084" y="1328"/>
                </a:lnTo>
                <a:lnTo>
                  <a:pt x="1050" y="1335"/>
                </a:lnTo>
                <a:lnTo>
                  <a:pt x="1018" y="1344"/>
                </a:lnTo>
                <a:lnTo>
                  <a:pt x="1012" y="1347"/>
                </a:lnTo>
                <a:lnTo>
                  <a:pt x="999" y="1354"/>
                </a:lnTo>
                <a:lnTo>
                  <a:pt x="987" y="1362"/>
                </a:lnTo>
                <a:lnTo>
                  <a:pt x="975" y="1369"/>
                </a:lnTo>
                <a:lnTo>
                  <a:pt x="969" y="1373"/>
                </a:lnTo>
                <a:lnTo>
                  <a:pt x="961" y="1374"/>
                </a:lnTo>
                <a:lnTo>
                  <a:pt x="947" y="1376"/>
                </a:lnTo>
                <a:lnTo>
                  <a:pt x="929" y="1377"/>
                </a:lnTo>
                <a:lnTo>
                  <a:pt x="912" y="1377"/>
                </a:lnTo>
                <a:lnTo>
                  <a:pt x="896" y="1376"/>
                </a:lnTo>
                <a:lnTo>
                  <a:pt x="887" y="1374"/>
                </a:lnTo>
                <a:lnTo>
                  <a:pt x="877" y="1371"/>
                </a:lnTo>
                <a:lnTo>
                  <a:pt x="867" y="1367"/>
                </a:lnTo>
                <a:lnTo>
                  <a:pt x="861" y="1367"/>
                </a:lnTo>
                <a:lnTo>
                  <a:pt x="839" y="1368"/>
                </a:lnTo>
                <a:lnTo>
                  <a:pt x="817" y="1369"/>
                </a:lnTo>
                <a:lnTo>
                  <a:pt x="772" y="1371"/>
                </a:lnTo>
                <a:lnTo>
                  <a:pt x="741" y="1372"/>
                </a:lnTo>
                <a:lnTo>
                  <a:pt x="712" y="1375"/>
                </a:lnTo>
                <a:lnTo>
                  <a:pt x="649" y="1384"/>
                </a:lnTo>
                <a:lnTo>
                  <a:pt x="614" y="1389"/>
                </a:lnTo>
                <a:lnTo>
                  <a:pt x="578" y="1392"/>
                </a:lnTo>
                <a:lnTo>
                  <a:pt x="542" y="1394"/>
                </a:lnTo>
                <a:lnTo>
                  <a:pt x="506" y="1397"/>
                </a:lnTo>
                <a:lnTo>
                  <a:pt x="448" y="1404"/>
                </a:lnTo>
                <a:lnTo>
                  <a:pt x="388" y="1410"/>
                </a:lnTo>
                <a:lnTo>
                  <a:pt x="328" y="1415"/>
                </a:lnTo>
                <a:lnTo>
                  <a:pt x="298" y="1418"/>
                </a:lnTo>
                <a:lnTo>
                  <a:pt x="267" y="1419"/>
                </a:lnTo>
                <a:lnTo>
                  <a:pt x="252" y="1418"/>
                </a:lnTo>
                <a:lnTo>
                  <a:pt x="244" y="1417"/>
                </a:lnTo>
                <a:lnTo>
                  <a:pt x="237" y="1417"/>
                </a:lnTo>
                <a:lnTo>
                  <a:pt x="216" y="1419"/>
                </a:lnTo>
                <a:lnTo>
                  <a:pt x="196" y="1422"/>
                </a:lnTo>
                <a:lnTo>
                  <a:pt x="177" y="1425"/>
                </a:lnTo>
                <a:lnTo>
                  <a:pt x="156" y="1427"/>
                </a:lnTo>
                <a:lnTo>
                  <a:pt x="134" y="1427"/>
                </a:lnTo>
                <a:lnTo>
                  <a:pt x="110" y="1425"/>
                </a:lnTo>
                <a:lnTo>
                  <a:pt x="87" y="1423"/>
                </a:lnTo>
                <a:lnTo>
                  <a:pt x="64" y="1422"/>
                </a:lnTo>
                <a:lnTo>
                  <a:pt x="50" y="1421"/>
                </a:lnTo>
                <a:lnTo>
                  <a:pt x="36" y="1419"/>
                </a:lnTo>
                <a:lnTo>
                  <a:pt x="24" y="1415"/>
                </a:lnTo>
                <a:lnTo>
                  <a:pt x="11" y="1411"/>
                </a:lnTo>
                <a:lnTo>
                  <a:pt x="9" y="1404"/>
                </a:lnTo>
                <a:lnTo>
                  <a:pt x="6" y="1394"/>
                </a:lnTo>
                <a:lnTo>
                  <a:pt x="4" y="1386"/>
                </a:lnTo>
                <a:lnTo>
                  <a:pt x="2" y="1382"/>
                </a:lnTo>
                <a:lnTo>
                  <a:pt x="0" y="1379"/>
                </a:lnTo>
                <a:lnTo>
                  <a:pt x="21" y="1335"/>
                </a:lnTo>
                <a:lnTo>
                  <a:pt x="43" y="1291"/>
                </a:lnTo>
                <a:lnTo>
                  <a:pt x="66" y="1250"/>
                </a:lnTo>
                <a:lnTo>
                  <a:pt x="89" y="1210"/>
                </a:lnTo>
                <a:lnTo>
                  <a:pt x="71" y="1211"/>
                </a:lnTo>
                <a:lnTo>
                  <a:pt x="52" y="1213"/>
                </a:lnTo>
                <a:lnTo>
                  <a:pt x="35" y="1215"/>
                </a:lnTo>
                <a:lnTo>
                  <a:pt x="18" y="1215"/>
                </a:lnTo>
                <a:lnTo>
                  <a:pt x="16" y="1208"/>
                </a:lnTo>
                <a:lnTo>
                  <a:pt x="17" y="1199"/>
                </a:lnTo>
                <a:lnTo>
                  <a:pt x="19" y="1192"/>
                </a:lnTo>
                <a:lnTo>
                  <a:pt x="22" y="1183"/>
                </a:lnTo>
                <a:lnTo>
                  <a:pt x="30" y="1168"/>
                </a:lnTo>
                <a:lnTo>
                  <a:pt x="37" y="1153"/>
                </a:lnTo>
                <a:lnTo>
                  <a:pt x="32" y="1151"/>
                </a:lnTo>
                <a:lnTo>
                  <a:pt x="27" y="1150"/>
                </a:lnTo>
                <a:lnTo>
                  <a:pt x="21" y="1151"/>
                </a:lnTo>
                <a:lnTo>
                  <a:pt x="16" y="1151"/>
                </a:lnTo>
                <a:lnTo>
                  <a:pt x="12" y="1152"/>
                </a:lnTo>
                <a:lnTo>
                  <a:pt x="7" y="1152"/>
                </a:lnTo>
                <a:lnTo>
                  <a:pt x="4" y="1151"/>
                </a:lnTo>
                <a:lnTo>
                  <a:pt x="0" y="1148"/>
                </a:lnTo>
                <a:lnTo>
                  <a:pt x="0" y="1140"/>
                </a:lnTo>
                <a:lnTo>
                  <a:pt x="2" y="1134"/>
                </a:lnTo>
                <a:lnTo>
                  <a:pt x="5" y="1129"/>
                </a:lnTo>
                <a:lnTo>
                  <a:pt x="10" y="1123"/>
                </a:lnTo>
                <a:lnTo>
                  <a:pt x="19" y="1112"/>
                </a:lnTo>
                <a:lnTo>
                  <a:pt x="24" y="1107"/>
                </a:lnTo>
                <a:lnTo>
                  <a:pt x="27" y="1101"/>
                </a:lnTo>
                <a:lnTo>
                  <a:pt x="24" y="1101"/>
                </a:lnTo>
                <a:lnTo>
                  <a:pt x="19" y="1101"/>
                </a:lnTo>
                <a:lnTo>
                  <a:pt x="14" y="1099"/>
                </a:lnTo>
                <a:lnTo>
                  <a:pt x="12" y="1097"/>
                </a:lnTo>
                <a:lnTo>
                  <a:pt x="11" y="1095"/>
                </a:lnTo>
                <a:lnTo>
                  <a:pt x="14" y="1086"/>
                </a:lnTo>
                <a:lnTo>
                  <a:pt x="17" y="1078"/>
                </a:lnTo>
                <a:lnTo>
                  <a:pt x="27" y="1064"/>
                </a:lnTo>
                <a:lnTo>
                  <a:pt x="36" y="1051"/>
                </a:lnTo>
                <a:lnTo>
                  <a:pt x="41" y="1044"/>
                </a:lnTo>
                <a:lnTo>
                  <a:pt x="45" y="1036"/>
                </a:lnTo>
                <a:lnTo>
                  <a:pt x="36" y="1036"/>
                </a:lnTo>
                <a:lnTo>
                  <a:pt x="29" y="1036"/>
                </a:lnTo>
                <a:lnTo>
                  <a:pt x="25" y="1035"/>
                </a:lnTo>
                <a:lnTo>
                  <a:pt x="21" y="1034"/>
                </a:lnTo>
                <a:lnTo>
                  <a:pt x="18" y="1031"/>
                </a:lnTo>
                <a:lnTo>
                  <a:pt x="16" y="1027"/>
                </a:lnTo>
                <a:lnTo>
                  <a:pt x="19" y="1020"/>
                </a:lnTo>
                <a:lnTo>
                  <a:pt x="22" y="1014"/>
                </a:lnTo>
                <a:lnTo>
                  <a:pt x="33" y="1004"/>
                </a:lnTo>
                <a:lnTo>
                  <a:pt x="37" y="999"/>
                </a:lnTo>
                <a:lnTo>
                  <a:pt x="42" y="994"/>
                </a:lnTo>
                <a:lnTo>
                  <a:pt x="46" y="987"/>
                </a:lnTo>
                <a:lnTo>
                  <a:pt x="48" y="980"/>
                </a:lnTo>
                <a:lnTo>
                  <a:pt x="51" y="980"/>
                </a:lnTo>
                <a:lnTo>
                  <a:pt x="54" y="979"/>
                </a:lnTo>
                <a:lnTo>
                  <a:pt x="55" y="976"/>
                </a:lnTo>
                <a:lnTo>
                  <a:pt x="57" y="975"/>
                </a:lnTo>
                <a:lnTo>
                  <a:pt x="72" y="953"/>
                </a:lnTo>
                <a:lnTo>
                  <a:pt x="87" y="932"/>
                </a:lnTo>
                <a:lnTo>
                  <a:pt x="119" y="891"/>
                </a:lnTo>
                <a:lnTo>
                  <a:pt x="135" y="869"/>
                </a:lnTo>
                <a:lnTo>
                  <a:pt x="151" y="849"/>
                </a:lnTo>
                <a:lnTo>
                  <a:pt x="166" y="827"/>
                </a:lnTo>
                <a:lnTo>
                  <a:pt x="180" y="803"/>
                </a:lnTo>
                <a:lnTo>
                  <a:pt x="182" y="802"/>
                </a:lnTo>
                <a:lnTo>
                  <a:pt x="184" y="800"/>
                </a:lnTo>
                <a:lnTo>
                  <a:pt x="186" y="799"/>
                </a:lnTo>
                <a:lnTo>
                  <a:pt x="191" y="798"/>
                </a:lnTo>
                <a:lnTo>
                  <a:pt x="210" y="766"/>
                </a:lnTo>
                <a:lnTo>
                  <a:pt x="215" y="757"/>
                </a:lnTo>
                <a:lnTo>
                  <a:pt x="221" y="751"/>
                </a:lnTo>
                <a:lnTo>
                  <a:pt x="227" y="743"/>
                </a:lnTo>
                <a:lnTo>
                  <a:pt x="234" y="738"/>
                </a:lnTo>
                <a:lnTo>
                  <a:pt x="252" y="708"/>
                </a:lnTo>
                <a:lnTo>
                  <a:pt x="269" y="681"/>
                </a:lnTo>
                <a:lnTo>
                  <a:pt x="304" y="630"/>
                </a:lnTo>
                <a:lnTo>
                  <a:pt x="321" y="603"/>
                </a:lnTo>
                <a:lnTo>
                  <a:pt x="337" y="576"/>
                </a:lnTo>
                <a:lnTo>
                  <a:pt x="353" y="546"/>
                </a:lnTo>
                <a:lnTo>
                  <a:pt x="368" y="514"/>
                </a:lnTo>
                <a:lnTo>
                  <a:pt x="372" y="512"/>
                </a:lnTo>
                <a:lnTo>
                  <a:pt x="374" y="511"/>
                </a:lnTo>
                <a:lnTo>
                  <a:pt x="380" y="512"/>
                </a:lnTo>
                <a:lnTo>
                  <a:pt x="398" y="484"/>
                </a:lnTo>
                <a:lnTo>
                  <a:pt x="417" y="456"/>
                </a:lnTo>
                <a:lnTo>
                  <a:pt x="436" y="429"/>
                </a:lnTo>
                <a:lnTo>
                  <a:pt x="453" y="402"/>
                </a:lnTo>
                <a:lnTo>
                  <a:pt x="456" y="402"/>
                </a:lnTo>
                <a:lnTo>
                  <a:pt x="458" y="403"/>
                </a:lnTo>
                <a:lnTo>
                  <a:pt x="460" y="406"/>
                </a:lnTo>
                <a:lnTo>
                  <a:pt x="464" y="409"/>
                </a:lnTo>
                <a:lnTo>
                  <a:pt x="465" y="410"/>
                </a:lnTo>
                <a:lnTo>
                  <a:pt x="468" y="410"/>
                </a:lnTo>
                <a:lnTo>
                  <a:pt x="482" y="408"/>
                </a:lnTo>
                <a:lnTo>
                  <a:pt x="497" y="406"/>
                </a:lnTo>
                <a:lnTo>
                  <a:pt x="513" y="405"/>
                </a:lnTo>
                <a:lnTo>
                  <a:pt x="529" y="405"/>
                </a:lnTo>
                <a:lnTo>
                  <a:pt x="562" y="406"/>
                </a:lnTo>
                <a:lnTo>
                  <a:pt x="595" y="409"/>
                </a:lnTo>
                <a:lnTo>
                  <a:pt x="647" y="412"/>
                </a:lnTo>
                <a:lnTo>
                  <a:pt x="698" y="413"/>
                </a:lnTo>
                <a:lnTo>
                  <a:pt x="748" y="415"/>
                </a:lnTo>
                <a:lnTo>
                  <a:pt x="797" y="420"/>
                </a:lnTo>
                <a:lnTo>
                  <a:pt x="815" y="424"/>
                </a:lnTo>
                <a:lnTo>
                  <a:pt x="834" y="428"/>
                </a:lnTo>
                <a:lnTo>
                  <a:pt x="878" y="436"/>
                </a:lnTo>
                <a:lnTo>
                  <a:pt x="902" y="440"/>
                </a:lnTo>
                <a:lnTo>
                  <a:pt x="924" y="444"/>
                </a:lnTo>
                <a:lnTo>
                  <a:pt x="948" y="450"/>
                </a:lnTo>
                <a:lnTo>
                  <a:pt x="969" y="456"/>
                </a:lnTo>
                <a:lnTo>
                  <a:pt x="985" y="429"/>
                </a:lnTo>
                <a:lnTo>
                  <a:pt x="993" y="414"/>
                </a:lnTo>
                <a:lnTo>
                  <a:pt x="999" y="399"/>
                </a:lnTo>
                <a:lnTo>
                  <a:pt x="1002" y="399"/>
                </a:lnTo>
                <a:lnTo>
                  <a:pt x="1004" y="399"/>
                </a:lnTo>
                <a:lnTo>
                  <a:pt x="1005" y="399"/>
                </a:lnTo>
                <a:lnTo>
                  <a:pt x="1008" y="398"/>
                </a:lnTo>
                <a:lnTo>
                  <a:pt x="1026" y="368"/>
                </a:lnTo>
                <a:lnTo>
                  <a:pt x="1043" y="338"/>
                </a:lnTo>
                <a:lnTo>
                  <a:pt x="1061" y="308"/>
                </a:lnTo>
                <a:lnTo>
                  <a:pt x="1079" y="278"/>
                </a:lnTo>
                <a:close/>
                <a:moveTo>
                  <a:pt x="1042" y="789"/>
                </a:moveTo>
                <a:lnTo>
                  <a:pt x="1042" y="789"/>
                </a:lnTo>
                <a:lnTo>
                  <a:pt x="1046" y="778"/>
                </a:lnTo>
                <a:lnTo>
                  <a:pt x="1049" y="769"/>
                </a:lnTo>
                <a:lnTo>
                  <a:pt x="1056" y="748"/>
                </a:lnTo>
                <a:lnTo>
                  <a:pt x="1063" y="726"/>
                </a:lnTo>
                <a:lnTo>
                  <a:pt x="1066" y="714"/>
                </a:lnTo>
                <a:lnTo>
                  <a:pt x="1067" y="710"/>
                </a:lnTo>
                <a:lnTo>
                  <a:pt x="1066" y="709"/>
                </a:lnTo>
                <a:lnTo>
                  <a:pt x="1069" y="708"/>
                </a:lnTo>
                <a:lnTo>
                  <a:pt x="1070" y="706"/>
                </a:lnTo>
                <a:lnTo>
                  <a:pt x="1073" y="700"/>
                </a:lnTo>
                <a:lnTo>
                  <a:pt x="1075" y="692"/>
                </a:lnTo>
                <a:lnTo>
                  <a:pt x="1076" y="684"/>
                </a:lnTo>
                <a:lnTo>
                  <a:pt x="1114" y="609"/>
                </a:lnTo>
                <a:lnTo>
                  <a:pt x="1152" y="535"/>
                </a:lnTo>
                <a:lnTo>
                  <a:pt x="1156" y="533"/>
                </a:lnTo>
                <a:lnTo>
                  <a:pt x="1160" y="532"/>
                </a:lnTo>
                <a:lnTo>
                  <a:pt x="1163" y="531"/>
                </a:lnTo>
                <a:lnTo>
                  <a:pt x="1166" y="528"/>
                </a:lnTo>
                <a:lnTo>
                  <a:pt x="1176" y="511"/>
                </a:lnTo>
                <a:lnTo>
                  <a:pt x="1185" y="495"/>
                </a:lnTo>
                <a:lnTo>
                  <a:pt x="1207" y="464"/>
                </a:lnTo>
                <a:lnTo>
                  <a:pt x="1220" y="412"/>
                </a:lnTo>
                <a:lnTo>
                  <a:pt x="1229" y="359"/>
                </a:lnTo>
                <a:lnTo>
                  <a:pt x="1233" y="332"/>
                </a:lnTo>
                <a:lnTo>
                  <a:pt x="1238" y="304"/>
                </a:lnTo>
                <a:lnTo>
                  <a:pt x="1240" y="277"/>
                </a:lnTo>
                <a:lnTo>
                  <a:pt x="1242" y="249"/>
                </a:lnTo>
                <a:lnTo>
                  <a:pt x="1243" y="223"/>
                </a:lnTo>
                <a:lnTo>
                  <a:pt x="1243" y="195"/>
                </a:lnTo>
                <a:lnTo>
                  <a:pt x="1241" y="168"/>
                </a:lnTo>
                <a:lnTo>
                  <a:pt x="1239" y="142"/>
                </a:lnTo>
                <a:lnTo>
                  <a:pt x="1236" y="116"/>
                </a:lnTo>
                <a:lnTo>
                  <a:pt x="1230" y="90"/>
                </a:lnTo>
                <a:lnTo>
                  <a:pt x="1224" y="65"/>
                </a:lnTo>
                <a:lnTo>
                  <a:pt x="1216" y="41"/>
                </a:lnTo>
                <a:lnTo>
                  <a:pt x="1210" y="54"/>
                </a:lnTo>
                <a:lnTo>
                  <a:pt x="1205" y="66"/>
                </a:lnTo>
                <a:lnTo>
                  <a:pt x="1196" y="92"/>
                </a:lnTo>
                <a:lnTo>
                  <a:pt x="1188" y="119"/>
                </a:lnTo>
                <a:lnTo>
                  <a:pt x="1181" y="143"/>
                </a:lnTo>
                <a:lnTo>
                  <a:pt x="1176" y="154"/>
                </a:lnTo>
                <a:lnTo>
                  <a:pt x="1169" y="164"/>
                </a:lnTo>
                <a:lnTo>
                  <a:pt x="1157" y="183"/>
                </a:lnTo>
                <a:lnTo>
                  <a:pt x="1155" y="187"/>
                </a:lnTo>
                <a:lnTo>
                  <a:pt x="1154" y="192"/>
                </a:lnTo>
                <a:lnTo>
                  <a:pt x="1153" y="196"/>
                </a:lnTo>
                <a:lnTo>
                  <a:pt x="1152" y="199"/>
                </a:lnTo>
                <a:lnTo>
                  <a:pt x="1147" y="206"/>
                </a:lnTo>
                <a:lnTo>
                  <a:pt x="1141" y="212"/>
                </a:lnTo>
                <a:lnTo>
                  <a:pt x="1136" y="217"/>
                </a:lnTo>
                <a:lnTo>
                  <a:pt x="1131" y="224"/>
                </a:lnTo>
                <a:lnTo>
                  <a:pt x="1101" y="270"/>
                </a:lnTo>
                <a:lnTo>
                  <a:pt x="1091" y="285"/>
                </a:lnTo>
                <a:lnTo>
                  <a:pt x="1082" y="301"/>
                </a:lnTo>
                <a:lnTo>
                  <a:pt x="1074" y="316"/>
                </a:lnTo>
                <a:lnTo>
                  <a:pt x="1066" y="332"/>
                </a:lnTo>
                <a:lnTo>
                  <a:pt x="1053" y="349"/>
                </a:lnTo>
                <a:lnTo>
                  <a:pt x="1041" y="366"/>
                </a:lnTo>
                <a:lnTo>
                  <a:pt x="1029" y="384"/>
                </a:lnTo>
                <a:lnTo>
                  <a:pt x="1017" y="404"/>
                </a:lnTo>
                <a:lnTo>
                  <a:pt x="996" y="442"/>
                </a:lnTo>
                <a:lnTo>
                  <a:pt x="984" y="461"/>
                </a:lnTo>
                <a:lnTo>
                  <a:pt x="972" y="480"/>
                </a:lnTo>
                <a:lnTo>
                  <a:pt x="973" y="482"/>
                </a:lnTo>
                <a:lnTo>
                  <a:pt x="973" y="484"/>
                </a:lnTo>
                <a:lnTo>
                  <a:pt x="972" y="487"/>
                </a:lnTo>
                <a:lnTo>
                  <a:pt x="971" y="490"/>
                </a:lnTo>
                <a:lnTo>
                  <a:pt x="970" y="493"/>
                </a:lnTo>
                <a:lnTo>
                  <a:pt x="971" y="496"/>
                </a:lnTo>
                <a:lnTo>
                  <a:pt x="947" y="533"/>
                </a:lnTo>
                <a:lnTo>
                  <a:pt x="922" y="572"/>
                </a:lnTo>
                <a:lnTo>
                  <a:pt x="910" y="591"/>
                </a:lnTo>
                <a:lnTo>
                  <a:pt x="899" y="610"/>
                </a:lnTo>
                <a:lnTo>
                  <a:pt x="889" y="631"/>
                </a:lnTo>
                <a:lnTo>
                  <a:pt x="880" y="650"/>
                </a:lnTo>
                <a:lnTo>
                  <a:pt x="884" y="669"/>
                </a:lnTo>
                <a:lnTo>
                  <a:pt x="890" y="686"/>
                </a:lnTo>
                <a:lnTo>
                  <a:pt x="896" y="703"/>
                </a:lnTo>
                <a:lnTo>
                  <a:pt x="902" y="720"/>
                </a:lnTo>
                <a:lnTo>
                  <a:pt x="909" y="752"/>
                </a:lnTo>
                <a:lnTo>
                  <a:pt x="913" y="783"/>
                </a:lnTo>
                <a:lnTo>
                  <a:pt x="917" y="814"/>
                </a:lnTo>
                <a:lnTo>
                  <a:pt x="919" y="845"/>
                </a:lnTo>
                <a:lnTo>
                  <a:pt x="919" y="877"/>
                </a:lnTo>
                <a:lnTo>
                  <a:pt x="918" y="908"/>
                </a:lnTo>
                <a:lnTo>
                  <a:pt x="914" y="971"/>
                </a:lnTo>
                <a:lnTo>
                  <a:pt x="910" y="1036"/>
                </a:lnTo>
                <a:lnTo>
                  <a:pt x="908" y="1069"/>
                </a:lnTo>
                <a:lnTo>
                  <a:pt x="907" y="1103"/>
                </a:lnTo>
                <a:lnTo>
                  <a:pt x="907" y="1136"/>
                </a:lnTo>
                <a:lnTo>
                  <a:pt x="908" y="1171"/>
                </a:lnTo>
                <a:lnTo>
                  <a:pt x="910" y="1207"/>
                </a:lnTo>
                <a:lnTo>
                  <a:pt x="913" y="1242"/>
                </a:lnTo>
                <a:lnTo>
                  <a:pt x="936" y="1140"/>
                </a:lnTo>
                <a:lnTo>
                  <a:pt x="947" y="1091"/>
                </a:lnTo>
                <a:lnTo>
                  <a:pt x="958" y="1043"/>
                </a:lnTo>
                <a:lnTo>
                  <a:pt x="971" y="996"/>
                </a:lnTo>
                <a:lnTo>
                  <a:pt x="985" y="950"/>
                </a:lnTo>
                <a:lnTo>
                  <a:pt x="999" y="903"/>
                </a:lnTo>
                <a:lnTo>
                  <a:pt x="1015" y="857"/>
                </a:lnTo>
                <a:lnTo>
                  <a:pt x="1017" y="854"/>
                </a:lnTo>
                <a:lnTo>
                  <a:pt x="1016" y="852"/>
                </a:lnTo>
                <a:lnTo>
                  <a:pt x="1014" y="850"/>
                </a:lnTo>
                <a:lnTo>
                  <a:pt x="1014" y="849"/>
                </a:lnTo>
                <a:lnTo>
                  <a:pt x="1013" y="848"/>
                </a:lnTo>
                <a:lnTo>
                  <a:pt x="1018" y="849"/>
                </a:lnTo>
                <a:lnTo>
                  <a:pt x="1020" y="848"/>
                </a:lnTo>
                <a:lnTo>
                  <a:pt x="1020" y="844"/>
                </a:lnTo>
                <a:lnTo>
                  <a:pt x="1030" y="821"/>
                </a:lnTo>
                <a:lnTo>
                  <a:pt x="1034" y="809"/>
                </a:lnTo>
                <a:lnTo>
                  <a:pt x="1039" y="798"/>
                </a:lnTo>
                <a:lnTo>
                  <a:pt x="1038" y="797"/>
                </a:lnTo>
                <a:lnTo>
                  <a:pt x="1038" y="796"/>
                </a:lnTo>
                <a:lnTo>
                  <a:pt x="1036" y="798"/>
                </a:lnTo>
                <a:lnTo>
                  <a:pt x="1035" y="800"/>
                </a:lnTo>
                <a:lnTo>
                  <a:pt x="1034" y="798"/>
                </a:lnTo>
                <a:lnTo>
                  <a:pt x="1034" y="796"/>
                </a:lnTo>
                <a:lnTo>
                  <a:pt x="1035" y="794"/>
                </a:lnTo>
                <a:lnTo>
                  <a:pt x="1039" y="793"/>
                </a:lnTo>
                <a:lnTo>
                  <a:pt x="1042" y="792"/>
                </a:lnTo>
                <a:lnTo>
                  <a:pt x="1042" y="791"/>
                </a:lnTo>
                <a:lnTo>
                  <a:pt x="1042" y="789"/>
                </a:lnTo>
                <a:close/>
                <a:moveTo>
                  <a:pt x="1666" y="178"/>
                </a:moveTo>
                <a:lnTo>
                  <a:pt x="1666" y="178"/>
                </a:lnTo>
                <a:lnTo>
                  <a:pt x="1650" y="190"/>
                </a:lnTo>
                <a:lnTo>
                  <a:pt x="1634" y="201"/>
                </a:lnTo>
                <a:lnTo>
                  <a:pt x="1617" y="212"/>
                </a:lnTo>
                <a:lnTo>
                  <a:pt x="1599" y="222"/>
                </a:lnTo>
                <a:lnTo>
                  <a:pt x="1572" y="231"/>
                </a:lnTo>
                <a:lnTo>
                  <a:pt x="1545" y="242"/>
                </a:lnTo>
                <a:lnTo>
                  <a:pt x="1520" y="254"/>
                </a:lnTo>
                <a:lnTo>
                  <a:pt x="1496" y="264"/>
                </a:lnTo>
                <a:lnTo>
                  <a:pt x="1471" y="277"/>
                </a:lnTo>
                <a:lnTo>
                  <a:pt x="1449" y="290"/>
                </a:lnTo>
                <a:lnTo>
                  <a:pt x="1426" y="303"/>
                </a:lnTo>
                <a:lnTo>
                  <a:pt x="1405" y="316"/>
                </a:lnTo>
                <a:lnTo>
                  <a:pt x="1374" y="337"/>
                </a:lnTo>
                <a:lnTo>
                  <a:pt x="1344" y="360"/>
                </a:lnTo>
                <a:lnTo>
                  <a:pt x="1287" y="407"/>
                </a:lnTo>
                <a:lnTo>
                  <a:pt x="1259" y="431"/>
                </a:lnTo>
                <a:lnTo>
                  <a:pt x="1245" y="443"/>
                </a:lnTo>
                <a:lnTo>
                  <a:pt x="1232" y="457"/>
                </a:lnTo>
                <a:lnTo>
                  <a:pt x="1221" y="470"/>
                </a:lnTo>
                <a:lnTo>
                  <a:pt x="1209" y="485"/>
                </a:lnTo>
                <a:lnTo>
                  <a:pt x="1198" y="500"/>
                </a:lnTo>
                <a:lnTo>
                  <a:pt x="1187" y="515"/>
                </a:lnTo>
                <a:lnTo>
                  <a:pt x="1167" y="547"/>
                </a:lnTo>
                <a:lnTo>
                  <a:pt x="1147" y="577"/>
                </a:lnTo>
                <a:lnTo>
                  <a:pt x="1139" y="589"/>
                </a:lnTo>
                <a:lnTo>
                  <a:pt x="1133" y="602"/>
                </a:lnTo>
                <a:lnTo>
                  <a:pt x="1120" y="629"/>
                </a:lnTo>
                <a:lnTo>
                  <a:pt x="1099" y="681"/>
                </a:lnTo>
                <a:lnTo>
                  <a:pt x="1087" y="710"/>
                </a:lnTo>
                <a:lnTo>
                  <a:pt x="1075" y="740"/>
                </a:lnTo>
                <a:lnTo>
                  <a:pt x="1055" y="799"/>
                </a:lnTo>
                <a:lnTo>
                  <a:pt x="1033" y="858"/>
                </a:lnTo>
                <a:lnTo>
                  <a:pt x="1012" y="918"/>
                </a:lnTo>
                <a:lnTo>
                  <a:pt x="999" y="952"/>
                </a:lnTo>
                <a:lnTo>
                  <a:pt x="988" y="986"/>
                </a:lnTo>
                <a:lnTo>
                  <a:pt x="978" y="1021"/>
                </a:lnTo>
                <a:lnTo>
                  <a:pt x="968" y="1058"/>
                </a:lnTo>
                <a:lnTo>
                  <a:pt x="950" y="1130"/>
                </a:lnTo>
                <a:lnTo>
                  <a:pt x="932" y="1203"/>
                </a:lnTo>
                <a:lnTo>
                  <a:pt x="933" y="1209"/>
                </a:lnTo>
                <a:lnTo>
                  <a:pt x="933" y="1215"/>
                </a:lnTo>
                <a:lnTo>
                  <a:pt x="930" y="1227"/>
                </a:lnTo>
                <a:lnTo>
                  <a:pt x="929" y="1233"/>
                </a:lnTo>
                <a:lnTo>
                  <a:pt x="928" y="1239"/>
                </a:lnTo>
                <a:lnTo>
                  <a:pt x="928" y="1244"/>
                </a:lnTo>
                <a:lnTo>
                  <a:pt x="929" y="1250"/>
                </a:lnTo>
                <a:lnTo>
                  <a:pt x="935" y="1236"/>
                </a:lnTo>
                <a:lnTo>
                  <a:pt x="939" y="1222"/>
                </a:lnTo>
                <a:lnTo>
                  <a:pt x="942" y="1215"/>
                </a:lnTo>
                <a:lnTo>
                  <a:pt x="947" y="1210"/>
                </a:lnTo>
                <a:lnTo>
                  <a:pt x="951" y="1206"/>
                </a:lnTo>
                <a:lnTo>
                  <a:pt x="956" y="1201"/>
                </a:lnTo>
                <a:lnTo>
                  <a:pt x="974" y="1172"/>
                </a:lnTo>
                <a:lnTo>
                  <a:pt x="993" y="1142"/>
                </a:lnTo>
                <a:lnTo>
                  <a:pt x="1013" y="1115"/>
                </a:lnTo>
                <a:lnTo>
                  <a:pt x="1023" y="1102"/>
                </a:lnTo>
                <a:lnTo>
                  <a:pt x="1033" y="1090"/>
                </a:lnTo>
                <a:lnTo>
                  <a:pt x="1045" y="1077"/>
                </a:lnTo>
                <a:lnTo>
                  <a:pt x="1057" y="1065"/>
                </a:lnTo>
                <a:lnTo>
                  <a:pt x="1071" y="1053"/>
                </a:lnTo>
                <a:lnTo>
                  <a:pt x="1082" y="1040"/>
                </a:lnTo>
                <a:lnTo>
                  <a:pt x="1105" y="1013"/>
                </a:lnTo>
                <a:lnTo>
                  <a:pt x="1117" y="1000"/>
                </a:lnTo>
                <a:lnTo>
                  <a:pt x="1129" y="988"/>
                </a:lnTo>
                <a:lnTo>
                  <a:pt x="1168" y="956"/>
                </a:lnTo>
                <a:lnTo>
                  <a:pt x="1210" y="924"/>
                </a:lnTo>
                <a:lnTo>
                  <a:pt x="1230" y="909"/>
                </a:lnTo>
                <a:lnTo>
                  <a:pt x="1253" y="895"/>
                </a:lnTo>
                <a:lnTo>
                  <a:pt x="1275" y="881"/>
                </a:lnTo>
                <a:lnTo>
                  <a:pt x="1298" y="868"/>
                </a:lnTo>
                <a:lnTo>
                  <a:pt x="1321" y="857"/>
                </a:lnTo>
                <a:lnTo>
                  <a:pt x="1347" y="846"/>
                </a:lnTo>
                <a:lnTo>
                  <a:pt x="1372" y="837"/>
                </a:lnTo>
                <a:lnTo>
                  <a:pt x="1398" y="829"/>
                </a:lnTo>
                <a:lnTo>
                  <a:pt x="1426" y="822"/>
                </a:lnTo>
                <a:lnTo>
                  <a:pt x="1454" y="818"/>
                </a:lnTo>
                <a:lnTo>
                  <a:pt x="1484" y="815"/>
                </a:lnTo>
                <a:lnTo>
                  <a:pt x="1515" y="814"/>
                </a:lnTo>
                <a:lnTo>
                  <a:pt x="1518" y="783"/>
                </a:lnTo>
                <a:lnTo>
                  <a:pt x="1524" y="753"/>
                </a:lnTo>
                <a:lnTo>
                  <a:pt x="1529" y="723"/>
                </a:lnTo>
                <a:lnTo>
                  <a:pt x="1535" y="693"/>
                </a:lnTo>
                <a:lnTo>
                  <a:pt x="1542" y="664"/>
                </a:lnTo>
                <a:lnTo>
                  <a:pt x="1550" y="634"/>
                </a:lnTo>
                <a:lnTo>
                  <a:pt x="1568" y="572"/>
                </a:lnTo>
                <a:lnTo>
                  <a:pt x="1579" y="536"/>
                </a:lnTo>
                <a:lnTo>
                  <a:pt x="1592" y="501"/>
                </a:lnTo>
                <a:lnTo>
                  <a:pt x="1618" y="431"/>
                </a:lnTo>
                <a:lnTo>
                  <a:pt x="1625" y="413"/>
                </a:lnTo>
                <a:lnTo>
                  <a:pt x="1633" y="394"/>
                </a:lnTo>
                <a:lnTo>
                  <a:pt x="1650" y="358"/>
                </a:lnTo>
                <a:lnTo>
                  <a:pt x="1668" y="320"/>
                </a:lnTo>
                <a:lnTo>
                  <a:pt x="1684" y="283"/>
                </a:lnTo>
                <a:lnTo>
                  <a:pt x="1691" y="263"/>
                </a:lnTo>
                <a:lnTo>
                  <a:pt x="1697" y="244"/>
                </a:lnTo>
                <a:lnTo>
                  <a:pt x="1701" y="225"/>
                </a:lnTo>
                <a:lnTo>
                  <a:pt x="1705" y="206"/>
                </a:lnTo>
                <a:lnTo>
                  <a:pt x="1707" y="186"/>
                </a:lnTo>
                <a:lnTo>
                  <a:pt x="1707" y="166"/>
                </a:lnTo>
                <a:lnTo>
                  <a:pt x="1705" y="147"/>
                </a:lnTo>
                <a:lnTo>
                  <a:pt x="1699" y="126"/>
                </a:lnTo>
                <a:lnTo>
                  <a:pt x="1699" y="124"/>
                </a:lnTo>
                <a:lnTo>
                  <a:pt x="1698" y="124"/>
                </a:lnTo>
                <a:lnTo>
                  <a:pt x="1695" y="132"/>
                </a:lnTo>
                <a:lnTo>
                  <a:pt x="1691" y="139"/>
                </a:lnTo>
                <a:lnTo>
                  <a:pt x="1682" y="151"/>
                </a:lnTo>
                <a:lnTo>
                  <a:pt x="1674" y="164"/>
                </a:lnTo>
                <a:lnTo>
                  <a:pt x="1669" y="170"/>
                </a:lnTo>
                <a:lnTo>
                  <a:pt x="1666" y="178"/>
                </a:lnTo>
                <a:close/>
                <a:moveTo>
                  <a:pt x="1717" y="151"/>
                </a:moveTo>
                <a:lnTo>
                  <a:pt x="1717" y="151"/>
                </a:lnTo>
                <a:lnTo>
                  <a:pt x="1720" y="170"/>
                </a:lnTo>
                <a:lnTo>
                  <a:pt x="1720" y="188"/>
                </a:lnTo>
                <a:lnTo>
                  <a:pt x="1718" y="206"/>
                </a:lnTo>
                <a:lnTo>
                  <a:pt x="1716" y="223"/>
                </a:lnTo>
                <a:lnTo>
                  <a:pt x="1713" y="240"/>
                </a:lnTo>
                <a:lnTo>
                  <a:pt x="1709" y="256"/>
                </a:lnTo>
                <a:lnTo>
                  <a:pt x="1703" y="272"/>
                </a:lnTo>
                <a:lnTo>
                  <a:pt x="1698" y="287"/>
                </a:lnTo>
                <a:lnTo>
                  <a:pt x="1685" y="318"/>
                </a:lnTo>
                <a:lnTo>
                  <a:pt x="1670" y="347"/>
                </a:lnTo>
                <a:lnTo>
                  <a:pt x="1655" y="377"/>
                </a:lnTo>
                <a:lnTo>
                  <a:pt x="1641" y="407"/>
                </a:lnTo>
                <a:lnTo>
                  <a:pt x="1632" y="430"/>
                </a:lnTo>
                <a:lnTo>
                  <a:pt x="1623" y="454"/>
                </a:lnTo>
                <a:lnTo>
                  <a:pt x="1607" y="503"/>
                </a:lnTo>
                <a:lnTo>
                  <a:pt x="1581" y="580"/>
                </a:lnTo>
                <a:lnTo>
                  <a:pt x="1570" y="620"/>
                </a:lnTo>
                <a:lnTo>
                  <a:pt x="1558" y="660"/>
                </a:lnTo>
                <a:lnTo>
                  <a:pt x="1547" y="700"/>
                </a:lnTo>
                <a:lnTo>
                  <a:pt x="1539" y="742"/>
                </a:lnTo>
                <a:lnTo>
                  <a:pt x="1531" y="785"/>
                </a:lnTo>
                <a:lnTo>
                  <a:pt x="1526" y="829"/>
                </a:lnTo>
                <a:lnTo>
                  <a:pt x="1498" y="830"/>
                </a:lnTo>
                <a:lnTo>
                  <a:pt x="1470" y="831"/>
                </a:lnTo>
                <a:lnTo>
                  <a:pt x="1417" y="833"/>
                </a:lnTo>
                <a:lnTo>
                  <a:pt x="1391" y="842"/>
                </a:lnTo>
                <a:lnTo>
                  <a:pt x="1365" y="851"/>
                </a:lnTo>
                <a:lnTo>
                  <a:pt x="1339" y="862"/>
                </a:lnTo>
                <a:lnTo>
                  <a:pt x="1315" y="874"/>
                </a:lnTo>
                <a:lnTo>
                  <a:pt x="1291" y="887"/>
                </a:lnTo>
                <a:lnTo>
                  <a:pt x="1268" y="899"/>
                </a:lnTo>
                <a:lnTo>
                  <a:pt x="1245" y="913"/>
                </a:lnTo>
                <a:lnTo>
                  <a:pt x="1223" y="927"/>
                </a:lnTo>
                <a:lnTo>
                  <a:pt x="1207" y="940"/>
                </a:lnTo>
                <a:lnTo>
                  <a:pt x="1192" y="954"/>
                </a:lnTo>
                <a:lnTo>
                  <a:pt x="1165" y="980"/>
                </a:lnTo>
                <a:lnTo>
                  <a:pt x="1154" y="987"/>
                </a:lnTo>
                <a:lnTo>
                  <a:pt x="1145" y="995"/>
                </a:lnTo>
                <a:lnTo>
                  <a:pt x="1135" y="1001"/>
                </a:lnTo>
                <a:lnTo>
                  <a:pt x="1125" y="1010"/>
                </a:lnTo>
                <a:lnTo>
                  <a:pt x="1117" y="1018"/>
                </a:lnTo>
                <a:lnTo>
                  <a:pt x="1108" y="1028"/>
                </a:lnTo>
                <a:lnTo>
                  <a:pt x="1091" y="1047"/>
                </a:lnTo>
                <a:lnTo>
                  <a:pt x="1056" y="1082"/>
                </a:lnTo>
                <a:lnTo>
                  <a:pt x="1039" y="1101"/>
                </a:lnTo>
                <a:lnTo>
                  <a:pt x="1023" y="1120"/>
                </a:lnTo>
                <a:lnTo>
                  <a:pt x="1008" y="1140"/>
                </a:lnTo>
                <a:lnTo>
                  <a:pt x="993" y="1161"/>
                </a:lnTo>
                <a:lnTo>
                  <a:pt x="979" y="1182"/>
                </a:lnTo>
                <a:lnTo>
                  <a:pt x="965" y="1205"/>
                </a:lnTo>
                <a:lnTo>
                  <a:pt x="952" y="1226"/>
                </a:lnTo>
                <a:lnTo>
                  <a:pt x="940" y="1250"/>
                </a:lnTo>
                <a:lnTo>
                  <a:pt x="928" y="1272"/>
                </a:lnTo>
                <a:lnTo>
                  <a:pt x="918" y="1296"/>
                </a:lnTo>
                <a:lnTo>
                  <a:pt x="923" y="1290"/>
                </a:lnTo>
                <a:lnTo>
                  <a:pt x="928" y="1284"/>
                </a:lnTo>
                <a:lnTo>
                  <a:pt x="933" y="1275"/>
                </a:lnTo>
                <a:lnTo>
                  <a:pt x="937" y="1268"/>
                </a:lnTo>
                <a:lnTo>
                  <a:pt x="944" y="1251"/>
                </a:lnTo>
                <a:lnTo>
                  <a:pt x="953" y="1233"/>
                </a:lnTo>
                <a:lnTo>
                  <a:pt x="959" y="1225"/>
                </a:lnTo>
                <a:lnTo>
                  <a:pt x="967" y="1216"/>
                </a:lnTo>
                <a:lnTo>
                  <a:pt x="975" y="1208"/>
                </a:lnTo>
                <a:lnTo>
                  <a:pt x="983" y="1200"/>
                </a:lnTo>
                <a:lnTo>
                  <a:pt x="998" y="1179"/>
                </a:lnTo>
                <a:lnTo>
                  <a:pt x="1013" y="1157"/>
                </a:lnTo>
                <a:lnTo>
                  <a:pt x="1020" y="1147"/>
                </a:lnTo>
                <a:lnTo>
                  <a:pt x="1028" y="1136"/>
                </a:lnTo>
                <a:lnTo>
                  <a:pt x="1032" y="1131"/>
                </a:lnTo>
                <a:lnTo>
                  <a:pt x="1036" y="1126"/>
                </a:lnTo>
                <a:lnTo>
                  <a:pt x="1042" y="1123"/>
                </a:lnTo>
                <a:lnTo>
                  <a:pt x="1047" y="1121"/>
                </a:lnTo>
                <a:lnTo>
                  <a:pt x="1038" y="1138"/>
                </a:lnTo>
                <a:lnTo>
                  <a:pt x="1027" y="1153"/>
                </a:lnTo>
                <a:lnTo>
                  <a:pt x="1003" y="1184"/>
                </a:lnTo>
                <a:lnTo>
                  <a:pt x="980" y="1214"/>
                </a:lnTo>
                <a:lnTo>
                  <a:pt x="969" y="1230"/>
                </a:lnTo>
                <a:lnTo>
                  <a:pt x="960" y="1246"/>
                </a:lnTo>
                <a:lnTo>
                  <a:pt x="954" y="1257"/>
                </a:lnTo>
                <a:lnTo>
                  <a:pt x="949" y="1270"/>
                </a:lnTo>
                <a:lnTo>
                  <a:pt x="943" y="1282"/>
                </a:lnTo>
                <a:lnTo>
                  <a:pt x="940" y="1294"/>
                </a:lnTo>
                <a:lnTo>
                  <a:pt x="945" y="1293"/>
                </a:lnTo>
                <a:lnTo>
                  <a:pt x="951" y="1292"/>
                </a:lnTo>
                <a:lnTo>
                  <a:pt x="956" y="1291"/>
                </a:lnTo>
                <a:lnTo>
                  <a:pt x="961" y="1290"/>
                </a:lnTo>
                <a:lnTo>
                  <a:pt x="1012" y="1221"/>
                </a:lnTo>
                <a:lnTo>
                  <a:pt x="1038" y="1186"/>
                </a:lnTo>
                <a:lnTo>
                  <a:pt x="1064" y="1152"/>
                </a:lnTo>
                <a:lnTo>
                  <a:pt x="1091" y="1118"/>
                </a:lnTo>
                <a:lnTo>
                  <a:pt x="1119" y="1086"/>
                </a:lnTo>
                <a:lnTo>
                  <a:pt x="1147" y="1055"/>
                </a:lnTo>
                <a:lnTo>
                  <a:pt x="1177" y="1024"/>
                </a:lnTo>
                <a:lnTo>
                  <a:pt x="1181" y="1024"/>
                </a:lnTo>
                <a:lnTo>
                  <a:pt x="1184" y="1023"/>
                </a:lnTo>
                <a:lnTo>
                  <a:pt x="1190" y="1020"/>
                </a:lnTo>
                <a:lnTo>
                  <a:pt x="1220" y="995"/>
                </a:lnTo>
                <a:lnTo>
                  <a:pt x="1251" y="969"/>
                </a:lnTo>
                <a:lnTo>
                  <a:pt x="1284" y="943"/>
                </a:lnTo>
                <a:lnTo>
                  <a:pt x="1317" y="919"/>
                </a:lnTo>
                <a:lnTo>
                  <a:pt x="1338" y="905"/>
                </a:lnTo>
                <a:lnTo>
                  <a:pt x="1360" y="892"/>
                </a:lnTo>
                <a:lnTo>
                  <a:pt x="1381" y="880"/>
                </a:lnTo>
                <a:lnTo>
                  <a:pt x="1404" y="869"/>
                </a:lnTo>
                <a:lnTo>
                  <a:pt x="1428" y="861"/>
                </a:lnTo>
                <a:lnTo>
                  <a:pt x="1441" y="858"/>
                </a:lnTo>
                <a:lnTo>
                  <a:pt x="1454" y="854"/>
                </a:lnTo>
                <a:lnTo>
                  <a:pt x="1468" y="851"/>
                </a:lnTo>
                <a:lnTo>
                  <a:pt x="1482" y="850"/>
                </a:lnTo>
                <a:lnTo>
                  <a:pt x="1496" y="848"/>
                </a:lnTo>
                <a:lnTo>
                  <a:pt x="1511" y="848"/>
                </a:lnTo>
                <a:lnTo>
                  <a:pt x="1524" y="848"/>
                </a:lnTo>
                <a:lnTo>
                  <a:pt x="1532" y="849"/>
                </a:lnTo>
                <a:lnTo>
                  <a:pt x="1541" y="849"/>
                </a:lnTo>
                <a:lnTo>
                  <a:pt x="1553" y="848"/>
                </a:lnTo>
                <a:lnTo>
                  <a:pt x="1580" y="752"/>
                </a:lnTo>
                <a:lnTo>
                  <a:pt x="1609" y="656"/>
                </a:lnTo>
                <a:lnTo>
                  <a:pt x="1622" y="607"/>
                </a:lnTo>
                <a:lnTo>
                  <a:pt x="1635" y="559"/>
                </a:lnTo>
                <a:lnTo>
                  <a:pt x="1647" y="509"/>
                </a:lnTo>
                <a:lnTo>
                  <a:pt x="1656" y="456"/>
                </a:lnTo>
                <a:lnTo>
                  <a:pt x="1659" y="453"/>
                </a:lnTo>
                <a:lnTo>
                  <a:pt x="1662" y="450"/>
                </a:lnTo>
                <a:lnTo>
                  <a:pt x="1664" y="446"/>
                </a:lnTo>
                <a:lnTo>
                  <a:pt x="1666" y="442"/>
                </a:lnTo>
                <a:lnTo>
                  <a:pt x="1672" y="424"/>
                </a:lnTo>
                <a:lnTo>
                  <a:pt x="1678" y="406"/>
                </a:lnTo>
                <a:lnTo>
                  <a:pt x="1682" y="387"/>
                </a:lnTo>
                <a:lnTo>
                  <a:pt x="1685" y="368"/>
                </a:lnTo>
                <a:lnTo>
                  <a:pt x="1694" y="330"/>
                </a:lnTo>
                <a:lnTo>
                  <a:pt x="1699" y="313"/>
                </a:lnTo>
                <a:lnTo>
                  <a:pt x="1705" y="294"/>
                </a:lnTo>
                <a:lnTo>
                  <a:pt x="1707" y="291"/>
                </a:lnTo>
                <a:lnTo>
                  <a:pt x="1710" y="289"/>
                </a:lnTo>
                <a:lnTo>
                  <a:pt x="1712" y="286"/>
                </a:lnTo>
                <a:lnTo>
                  <a:pt x="1714" y="283"/>
                </a:lnTo>
                <a:lnTo>
                  <a:pt x="1723" y="256"/>
                </a:lnTo>
                <a:lnTo>
                  <a:pt x="1730" y="229"/>
                </a:lnTo>
                <a:lnTo>
                  <a:pt x="1737" y="202"/>
                </a:lnTo>
                <a:lnTo>
                  <a:pt x="1744" y="178"/>
                </a:lnTo>
                <a:lnTo>
                  <a:pt x="1751" y="162"/>
                </a:lnTo>
                <a:lnTo>
                  <a:pt x="1753" y="154"/>
                </a:lnTo>
                <a:lnTo>
                  <a:pt x="1753" y="150"/>
                </a:lnTo>
                <a:lnTo>
                  <a:pt x="1751" y="146"/>
                </a:lnTo>
                <a:lnTo>
                  <a:pt x="1742" y="148"/>
                </a:lnTo>
                <a:lnTo>
                  <a:pt x="1735" y="150"/>
                </a:lnTo>
                <a:lnTo>
                  <a:pt x="1727" y="152"/>
                </a:lnTo>
                <a:lnTo>
                  <a:pt x="1723" y="152"/>
                </a:lnTo>
                <a:lnTo>
                  <a:pt x="1717" y="151"/>
                </a:lnTo>
                <a:close/>
                <a:moveTo>
                  <a:pt x="1785" y="576"/>
                </a:moveTo>
                <a:lnTo>
                  <a:pt x="1785" y="576"/>
                </a:lnTo>
                <a:lnTo>
                  <a:pt x="1783" y="575"/>
                </a:lnTo>
                <a:lnTo>
                  <a:pt x="1782" y="575"/>
                </a:lnTo>
                <a:lnTo>
                  <a:pt x="1781" y="576"/>
                </a:lnTo>
                <a:lnTo>
                  <a:pt x="1781" y="577"/>
                </a:lnTo>
                <a:lnTo>
                  <a:pt x="1778" y="581"/>
                </a:lnTo>
                <a:lnTo>
                  <a:pt x="1776" y="587"/>
                </a:lnTo>
                <a:lnTo>
                  <a:pt x="1781" y="556"/>
                </a:lnTo>
                <a:lnTo>
                  <a:pt x="1785" y="526"/>
                </a:lnTo>
                <a:lnTo>
                  <a:pt x="1798" y="464"/>
                </a:lnTo>
                <a:lnTo>
                  <a:pt x="1811" y="399"/>
                </a:lnTo>
                <a:lnTo>
                  <a:pt x="1822" y="334"/>
                </a:lnTo>
                <a:lnTo>
                  <a:pt x="1827" y="327"/>
                </a:lnTo>
                <a:lnTo>
                  <a:pt x="1831" y="320"/>
                </a:lnTo>
                <a:lnTo>
                  <a:pt x="1831" y="312"/>
                </a:lnTo>
                <a:lnTo>
                  <a:pt x="1833" y="303"/>
                </a:lnTo>
                <a:lnTo>
                  <a:pt x="1838" y="282"/>
                </a:lnTo>
                <a:lnTo>
                  <a:pt x="1844" y="260"/>
                </a:lnTo>
                <a:lnTo>
                  <a:pt x="1849" y="240"/>
                </a:lnTo>
                <a:lnTo>
                  <a:pt x="1852" y="237"/>
                </a:lnTo>
                <a:lnTo>
                  <a:pt x="1854" y="232"/>
                </a:lnTo>
                <a:lnTo>
                  <a:pt x="1857" y="227"/>
                </a:lnTo>
                <a:lnTo>
                  <a:pt x="1858" y="222"/>
                </a:lnTo>
                <a:lnTo>
                  <a:pt x="1853" y="217"/>
                </a:lnTo>
                <a:lnTo>
                  <a:pt x="1849" y="213"/>
                </a:lnTo>
                <a:lnTo>
                  <a:pt x="1844" y="211"/>
                </a:lnTo>
                <a:lnTo>
                  <a:pt x="1838" y="210"/>
                </a:lnTo>
                <a:lnTo>
                  <a:pt x="1835" y="213"/>
                </a:lnTo>
                <a:lnTo>
                  <a:pt x="1832" y="216"/>
                </a:lnTo>
                <a:lnTo>
                  <a:pt x="1828" y="225"/>
                </a:lnTo>
                <a:lnTo>
                  <a:pt x="1824" y="236"/>
                </a:lnTo>
                <a:lnTo>
                  <a:pt x="1822" y="246"/>
                </a:lnTo>
                <a:lnTo>
                  <a:pt x="1820" y="257"/>
                </a:lnTo>
                <a:lnTo>
                  <a:pt x="1818" y="268"/>
                </a:lnTo>
                <a:lnTo>
                  <a:pt x="1815" y="277"/>
                </a:lnTo>
                <a:lnTo>
                  <a:pt x="1809" y="286"/>
                </a:lnTo>
                <a:lnTo>
                  <a:pt x="1809" y="278"/>
                </a:lnTo>
                <a:lnTo>
                  <a:pt x="1809" y="271"/>
                </a:lnTo>
                <a:lnTo>
                  <a:pt x="1813" y="253"/>
                </a:lnTo>
                <a:lnTo>
                  <a:pt x="1817" y="233"/>
                </a:lnTo>
                <a:lnTo>
                  <a:pt x="1820" y="215"/>
                </a:lnTo>
                <a:lnTo>
                  <a:pt x="1818" y="212"/>
                </a:lnTo>
                <a:lnTo>
                  <a:pt x="1816" y="209"/>
                </a:lnTo>
                <a:lnTo>
                  <a:pt x="1814" y="201"/>
                </a:lnTo>
                <a:lnTo>
                  <a:pt x="1813" y="194"/>
                </a:lnTo>
                <a:lnTo>
                  <a:pt x="1809" y="186"/>
                </a:lnTo>
                <a:lnTo>
                  <a:pt x="1804" y="204"/>
                </a:lnTo>
                <a:lnTo>
                  <a:pt x="1800" y="223"/>
                </a:lnTo>
                <a:lnTo>
                  <a:pt x="1794" y="241"/>
                </a:lnTo>
                <a:lnTo>
                  <a:pt x="1791" y="248"/>
                </a:lnTo>
                <a:lnTo>
                  <a:pt x="1787" y="256"/>
                </a:lnTo>
                <a:lnTo>
                  <a:pt x="1787" y="246"/>
                </a:lnTo>
                <a:lnTo>
                  <a:pt x="1788" y="237"/>
                </a:lnTo>
                <a:lnTo>
                  <a:pt x="1792" y="219"/>
                </a:lnTo>
                <a:lnTo>
                  <a:pt x="1796" y="202"/>
                </a:lnTo>
                <a:lnTo>
                  <a:pt x="1797" y="194"/>
                </a:lnTo>
                <a:lnTo>
                  <a:pt x="1798" y="186"/>
                </a:lnTo>
                <a:lnTo>
                  <a:pt x="1794" y="191"/>
                </a:lnTo>
                <a:lnTo>
                  <a:pt x="1791" y="196"/>
                </a:lnTo>
                <a:lnTo>
                  <a:pt x="1789" y="207"/>
                </a:lnTo>
                <a:lnTo>
                  <a:pt x="1787" y="217"/>
                </a:lnTo>
                <a:lnTo>
                  <a:pt x="1785" y="229"/>
                </a:lnTo>
                <a:lnTo>
                  <a:pt x="1771" y="272"/>
                </a:lnTo>
                <a:lnTo>
                  <a:pt x="1765" y="293"/>
                </a:lnTo>
                <a:lnTo>
                  <a:pt x="1760" y="315"/>
                </a:lnTo>
                <a:lnTo>
                  <a:pt x="1758" y="324"/>
                </a:lnTo>
                <a:lnTo>
                  <a:pt x="1757" y="333"/>
                </a:lnTo>
                <a:lnTo>
                  <a:pt x="1756" y="336"/>
                </a:lnTo>
                <a:lnTo>
                  <a:pt x="1754" y="339"/>
                </a:lnTo>
                <a:lnTo>
                  <a:pt x="1752" y="342"/>
                </a:lnTo>
                <a:lnTo>
                  <a:pt x="1750" y="343"/>
                </a:lnTo>
                <a:lnTo>
                  <a:pt x="1752" y="321"/>
                </a:lnTo>
                <a:lnTo>
                  <a:pt x="1756" y="300"/>
                </a:lnTo>
                <a:lnTo>
                  <a:pt x="1765" y="259"/>
                </a:lnTo>
                <a:lnTo>
                  <a:pt x="1775" y="217"/>
                </a:lnTo>
                <a:lnTo>
                  <a:pt x="1780" y="196"/>
                </a:lnTo>
                <a:lnTo>
                  <a:pt x="1783" y="173"/>
                </a:lnTo>
                <a:lnTo>
                  <a:pt x="1776" y="164"/>
                </a:lnTo>
                <a:lnTo>
                  <a:pt x="1772" y="160"/>
                </a:lnTo>
                <a:lnTo>
                  <a:pt x="1767" y="156"/>
                </a:lnTo>
                <a:lnTo>
                  <a:pt x="1753" y="197"/>
                </a:lnTo>
                <a:lnTo>
                  <a:pt x="1740" y="239"/>
                </a:lnTo>
                <a:lnTo>
                  <a:pt x="1714" y="323"/>
                </a:lnTo>
                <a:lnTo>
                  <a:pt x="1690" y="410"/>
                </a:lnTo>
                <a:lnTo>
                  <a:pt x="1666" y="497"/>
                </a:lnTo>
                <a:lnTo>
                  <a:pt x="1641" y="584"/>
                </a:lnTo>
                <a:lnTo>
                  <a:pt x="1617" y="670"/>
                </a:lnTo>
                <a:lnTo>
                  <a:pt x="1592" y="756"/>
                </a:lnTo>
                <a:lnTo>
                  <a:pt x="1578" y="799"/>
                </a:lnTo>
                <a:lnTo>
                  <a:pt x="1564" y="841"/>
                </a:lnTo>
                <a:lnTo>
                  <a:pt x="1569" y="847"/>
                </a:lnTo>
                <a:lnTo>
                  <a:pt x="1574" y="851"/>
                </a:lnTo>
                <a:lnTo>
                  <a:pt x="1577" y="853"/>
                </a:lnTo>
                <a:lnTo>
                  <a:pt x="1581" y="854"/>
                </a:lnTo>
                <a:lnTo>
                  <a:pt x="1586" y="855"/>
                </a:lnTo>
                <a:lnTo>
                  <a:pt x="1591" y="854"/>
                </a:lnTo>
                <a:lnTo>
                  <a:pt x="1592" y="842"/>
                </a:lnTo>
                <a:lnTo>
                  <a:pt x="1595" y="830"/>
                </a:lnTo>
                <a:lnTo>
                  <a:pt x="1599" y="817"/>
                </a:lnTo>
                <a:lnTo>
                  <a:pt x="1602" y="805"/>
                </a:lnTo>
                <a:lnTo>
                  <a:pt x="1610" y="782"/>
                </a:lnTo>
                <a:lnTo>
                  <a:pt x="1615" y="769"/>
                </a:lnTo>
                <a:lnTo>
                  <a:pt x="1618" y="757"/>
                </a:lnTo>
                <a:lnTo>
                  <a:pt x="1620" y="744"/>
                </a:lnTo>
                <a:lnTo>
                  <a:pt x="1621" y="730"/>
                </a:lnTo>
                <a:lnTo>
                  <a:pt x="1622" y="724"/>
                </a:lnTo>
                <a:lnTo>
                  <a:pt x="1624" y="717"/>
                </a:lnTo>
                <a:lnTo>
                  <a:pt x="1626" y="711"/>
                </a:lnTo>
                <a:lnTo>
                  <a:pt x="1631" y="706"/>
                </a:lnTo>
                <a:lnTo>
                  <a:pt x="1629" y="725"/>
                </a:lnTo>
                <a:lnTo>
                  <a:pt x="1625" y="743"/>
                </a:lnTo>
                <a:lnTo>
                  <a:pt x="1618" y="779"/>
                </a:lnTo>
                <a:lnTo>
                  <a:pt x="1609" y="816"/>
                </a:lnTo>
                <a:lnTo>
                  <a:pt x="1605" y="834"/>
                </a:lnTo>
                <a:lnTo>
                  <a:pt x="1602" y="853"/>
                </a:lnTo>
                <a:lnTo>
                  <a:pt x="1605" y="852"/>
                </a:lnTo>
                <a:lnTo>
                  <a:pt x="1607" y="852"/>
                </a:lnTo>
                <a:lnTo>
                  <a:pt x="1611" y="852"/>
                </a:lnTo>
                <a:lnTo>
                  <a:pt x="1616" y="853"/>
                </a:lnTo>
                <a:lnTo>
                  <a:pt x="1618" y="853"/>
                </a:lnTo>
                <a:lnTo>
                  <a:pt x="1620" y="853"/>
                </a:lnTo>
                <a:lnTo>
                  <a:pt x="1626" y="823"/>
                </a:lnTo>
                <a:lnTo>
                  <a:pt x="1634" y="792"/>
                </a:lnTo>
                <a:lnTo>
                  <a:pt x="1650" y="731"/>
                </a:lnTo>
                <a:lnTo>
                  <a:pt x="1665" y="669"/>
                </a:lnTo>
                <a:lnTo>
                  <a:pt x="1672" y="637"/>
                </a:lnTo>
                <a:lnTo>
                  <a:pt x="1678" y="604"/>
                </a:lnTo>
                <a:lnTo>
                  <a:pt x="1681" y="600"/>
                </a:lnTo>
                <a:lnTo>
                  <a:pt x="1684" y="595"/>
                </a:lnTo>
                <a:lnTo>
                  <a:pt x="1685" y="590"/>
                </a:lnTo>
                <a:lnTo>
                  <a:pt x="1686" y="584"/>
                </a:lnTo>
                <a:lnTo>
                  <a:pt x="1687" y="571"/>
                </a:lnTo>
                <a:lnTo>
                  <a:pt x="1688" y="558"/>
                </a:lnTo>
                <a:lnTo>
                  <a:pt x="1693" y="537"/>
                </a:lnTo>
                <a:lnTo>
                  <a:pt x="1698" y="517"/>
                </a:lnTo>
                <a:lnTo>
                  <a:pt x="1702" y="497"/>
                </a:lnTo>
                <a:lnTo>
                  <a:pt x="1707" y="476"/>
                </a:lnTo>
                <a:lnTo>
                  <a:pt x="1709" y="466"/>
                </a:lnTo>
                <a:lnTo>
                  <a:pt x="1712" y="456"/>
                </a:lnTo>
                <a:lnTo>
                  <a:pt x="1717" y="436"/>
                </a:lnTo>
                <a:lnTo>
                  <a:pt x="1720" y="425"/>
                </a:lnTo>
                <a:lnTo>
                  <a:pt x="1721" y="414"/>
                </a:lnTo>
                <a:lnTo>
                  <a:pt x="1722" y="409"/>
                </a:lnTo>
                <a:lnTo>
                  <a:pt x="1724" y="405"/>
                </a:lnTo>
                <a:lnTo>
                  <a:pt x="1727" y="402"/>
                </a:lnTo>
                <a:lnTo>
                  <a:pt x="1731" y="398"/>
                </a:lnTo>
                <a:lnTo>
                  <a:pt x="1726" y="434"/>
                </a:lnTo>
                <a:lnTo>
                  <a:pt x="1720" y="471"/>
                </a:lnTo>
                <a:lnTo>
                  <a:pt x="1712" y="509"/>
                </a:lnTo>
                <a:lnTo>
                  <a:pt x="1705" y="547"/>
                </a:lnTo>
                <a:lnTo>
                  <a:pt x="1686" y="624"/>
                </a:lnTo>
                <a:lnTo>
                  <a:pt x="1667" y="700"/>
                </a:lnTo>
                <a:lnTo>
                  <a:pt x="1664" y="716"/>
                </a:lnTo>
                <a:lnTo>
                  <a:pt x="1662" y="733"/>
                </a:lnTo>
                <a:lnTo>
                  <a:pt x="1659" y="749"/>
                </a:lnTo>
                <a:lnTo>
                  <a:pt x="1655" y="766"/>
                </a:lnTo>
                <a:lnTo>
                  <a:pt x="1651" y="779"/>
                </a:lnTo>
                <a:lnTo>
                  <a:pt x="1646" y="794"/>
                </a:lnTo>
                <a:lnTo>
                  <a:pt x="1635" y="824"/>
                </a:lnTo>
                <a:lnTo>
                  <a:pt x="1630" y="841"/>
                </a:lnTo>
                <a:lnTo>
                  <a:pt x="1626" y="855"/>
                </a:lnTo>
                <a:lnTo>
                  <a:pt x="1623" y="869"/>
                </a:lnTo>
                <a:lnTo>
                  <a:pt x="1623" y="883"/>
                </a:lnTo>
                <a:lnTo>
                  <a:pt x="1630" y="888"/>
                </a:lnTo>
                <a:lnTo>
                  <a:pt x="1635" y="891"/>
                </a:lnTo>
                <a:lnTo>
                  <a:pt x="1650" y="894"/>
                </a:lnTo>
                <a:lnTo>
                  <a:pt x="1651" y="879"/>
                </a:lnTo>
                <a:lnTo>
                  <a:pt x="1654" y="865"/>
                </a:lnTo>
                <a:lnTo>
                  <a:pt x="1657" y="852"/>
                </a:lnTo>
                <a:lnTo>
                  <a:pt x="1662" y="838"/>
                </a:lnTo>
                <a:lnTo>
                  <a:pt x="1671" y="813"/>
                </a:lnTo>
                <a:lnTo>
                  <a:pt x="1680" y="787"/>
                </a:lnTo>
                <a:lnTo>
                  <a:pt x="1683" y="775"/>
                </a:lnTo>
                <a:lnTo>
                  <a:pt x="1685" y="763"/>
                </a:lnTo>
                <a:lnTo>
                  <a:pt x="1688" y="741"/>
                </a:lnTo>
                <a:lnTo>
                  <a:pt x="1691" y="729"/>
                </a:lnTo>
                <a:lnTo>
                  <a:pt x="1693" y="717"/>
                </a:lnTo>
                <a:lnTo>
                  <a:pt x="1697" y="707"/>
                </a:lnTo>
                <a:lnTo>
                  <a:pt x="1703" y="697"/>
                </a:lnTo>
                <a:lnTo>
                  <a:pt x="1699" y="727"/>
                </a:lnTo>
                <a:lnTo>
                  <a:pt x="1694" y="761"/>
                </a:lnTo>
                <a:lnTo>
                  <a:pt x="1691" y="778"/>
                </a:lnTo>
                <a:lnTo>
                  <a:pt x="1686" y="794"/>
                </a:lnTo>
                <a:lnTo>
                  <a:pt x="1680" y="808"/>
                </a:lnTo>
                <a:lnTo>
                  <a:pt x="1677" y="815"/>
                </a:lnTo>
                <a:lnTo>
                  <a:pt x="1672" y="821"/>
                </a:lnTo>
                <a:lnTo>
                  <a:pt x="1665" y="857"/>
                </a:lnTo>
                <a:lnTo>
                  <a:pt x="1656" y="894"/>
                </a:lnTo>
                <a:lnTo>
                  <a:pt x="1660" y="893"/>
                </a:lnTo>
                <a:lnTo>
                  <a:pt x="1663" y="894"/>
                </a:lnTo>
                <a:lnTo>
                  <a:pt x="1665" y="897"/>
                </a:lnTo>
                <a:lnTo>
                  <a:pt x="1666" y="902"/>
                </a:lnTo>
                <a:lnTo>
                  <a:pt x="1670" y="911"/>
                </a:lnTo>
                <a:lnTo>
                  <a:pt x="1672" y="915"/>
                </a:lnTo>
                <a:lnTo>
                  <a:pt x="1675" y="919"/>
                </a:lnTo>
                <a:lnTo>
                  <a:pt x="1681" y="888"/>
                </a:lnTo>
                <a:lnTo>
                  <a:pt x="1688" y="857"/>
                </a:lnTo>
                <a:lnTo>
                  <a:pt x="1697" y="827"/>
                </a:lnTo>
                <a:lnTo>
                  <a:pt x="1707" y="796"/>
                </a:lnTo>
                <a:lnTo>
                  <a:pt x="1726" y="735"/>
                </a:lnTo>
                <a:lnTo>
                  <a:pt x="1736" y="703"/>
                </a:lnTo>
                <a:lnTo>
                  <a:pt x="1742" y="671"/>
                </a:lnTo>
                <a:lnTo>
                  <a:pt x="1742" y="665"/>
                </a:lnTo>
                <a:lnTo>
                  <a:pt x="1742" y="658"/>
                </a:lnTo>
                <a:lnTo>
                  <a:pt x="1743" y="655"/>
                </a:lnTo>
                <a:lnTo>
                  <a:pt x="1744" y="652"/>
                </a:lnTo>
                <a:lnTo>
                  <a:pt x="1746" y="650"/>
                </a:lnTo>
                <a:lnTo>
                  <a:pt x="1750" y="649"/>
                </a:lnTo>
                <a:lnTo>
                  <a:pt x="1750" y="660"/>
                </a:lnTo>
                <a:lnTo>
                  <a:pt x="1750" y="671"/>
                </a:lnTo>
                <a:lnTo>
                  <a:pt x="1747" y="695"/>
                </a:lnTo>
                <a:lnTo>
                  <a:pt x="1743" y="718"/>
                </a:lnTo>
                <a:lnTo>
                  <a:pt x="1737" y="743"/>
                </a:lnTo>
                <a:lnTo>
                  <a:pt x="1730" y="766"/>
                </a:lnTo>
                <a:lnTo>
                  <a:pt x="1724" y="789"/>
                </a:lnTo>
                <a:lnTo>
                  <a:pt x="1708" y="837"/>
                </a:lnTo>
                <a:lnTo>
                  <a:pt x="1693" y="887"/>
                </a:lnTo>
                <a:lnTo>
                  <a:pt x="1686" y="911"/>
                </a:lnTo>
                <a:lnTo>
                  <a:pt x="1682" y="935"/>
                </a:lnTo>
                <a:lnTo>
                  <a:pt x="1678" y="937"/>
                </a:lnTo>
                <a:lnTo>
                  <a:pt x="1675" y="940"/>
                </a:lnTo>
                <a:lnTo>
                  <a:pt x="1667" y="945"/>
                </a:lnTo>
                <a:lnTo>
                  <a:pt x="1660" y="945"/>
                </a:lnTo>
                <a:lnTo>
                  <a:pt x="1651" y="945"/>
                </a:lnTo>
                <a:lnTo>
                  <a:pt x="1634" y="944"/>
                </a:lnTo>
                <a:lnTo>
                  <a:pt x="1616" y="943"/>
                </a:lnTo>
                <a:lnTo>
                  <a:pt x="1606" y="944"/>
                </a:lnTo>
                <a:lnTo>
                  <a:pt x="1596" y="945"/>
                </a:lnTo>
                <a:lnTo>
                  <a:pt x="1562" y="954"/>
                </a:lnTo>
                <a:lnTo>
                  <a:pt x="1527" y="963"/>
                </a:lnTo>
                <a:lnTo>
                  <a:pt x="1490" y="972"/>
                </a:lnTo>
                <a:lnTo>
                  <a:pt x="1456" y="981"/>
                </a:lnTo>
                <a:lnTo>
                  <a:pt x="1438" y="986"/>
                </a:lnTo>
                <a:lnTo>
                  <a:pt x="1420" y="993"/>
                </a:lnTo>
                <a:lnTo>
                  <a:pt x="1403" y="1000"/>
                </a:lnTo>
                <a:lnTo>
                  <a:pt x="1387" y="1008"/>
                </a:lnTo>
                <a:lnTo>
                  <a:pt x="1354" y="1025"/>
                </a:lnTo>
                <a:lnTo>
                  <a:pt x="1322" y="1040"/>
                </a:lnTo>
                <a:lnTo>
                  <a:pt x="1308" y="1047"/>
                </a:lnTo>
                <a:lnTo>
                  <a:pt x="1296" y="1055"/>
                </a:lnTo>
                <a:lnTo>
                  <a:pt x="1273" y="1069"/>
                </a:lnTo>
                <a:lnTo>
                  <a:pt x="1267" y="1072"/>
                </a:lnTo>
                <a:lnTo>
                  <a:pt x="1259" y="1074"/>
                </a:lnTo>
                <a:lnTo>
                  <a:pt x="1253" y="1077"/>
                </a:lnTo>
                <a:lnTo>
                  <a:pt x="1246" y="1080"/>
                </a:lnTo>
                <a:lnTo>
                  <a:pt x="1221" y="1099"/>
                </a:lnTo>
                <a:lnTo>
                  <a:pt x="1195" y="1117"/>
                </a:lnTo>
                <a:lnTo>
                  <a:pt x="1144" y="1154"/>
                </a:lnTo>
                <a:lnTo>
                  <a:pt x="1118" y="1174"/>
                </a:lnTo>
                <a:lnTo>
                  <a:pt x="1093" y="1194"/>
                </a:lnTo>
                <a:lnTo>
                  <a:pt x="1071" y="1215"/>
                </a:lnTo>
                <a:lnTo>
                  <a:pt x="1060" y="1227"/>
                </a:lnTo>
                <a:lnTo>
                  <a:pt x="1049" y="1239"/>
                </a:lnTo>
                <a:lnTo>
                  <a:pt x="1099" y="1210"/>
                </a:lnTo>
                <a:lnTo>
                  <a:pt x="1149" y="1182"/>
                </a:lnTo>
                <a:lnTo>
                  <a:pt x="1201" y="1155"/>
                </a:lnTo>
                <a:lnTo>
                  <a:pt x="1254" y="1129"/>
                </a:lnTo>
                <a:lnTo>
                  <a:pt x="1258" y="1125"/>
                </a:lnTo>
                <a:lnTo>
                  <a:pt x="1262" y="1122"/>
                </a:lnTo>
                <a:lnTo>
                  <a:pt x="1267" y="1119"/>
                </a:lnTo>
                <a:lnTo>
                  <a:pt x="1271" y="1116"/>
                </a:lnTo>
                <a:lnTo>
                  <a:pt x="1304" y="1102"/>
                </a:lnTo>
                <a:lnTo>
                  <a:pt x="1339" y="1090"/>
                </a:lnTo>
                <a:lnTo>
                  <a:pt x="1375" y="1079"/>
                </a:lnTo>
                <a:lnTo>
                  <a:pt x="1411" y="1070"/>
                </a:lnTo>
                <a:lnTo>
                  <a:pt x="1449" y="1061"/>
                </a:lnTo>
                <a:lnTo>
                  <a:pt x="1486" y="1054"/>
                </a:lnTo>
                <a:lnTo>
                  <a:pt x="1562" y="1040"/>
                </a:lnTo>
                <a:lnTo>
                  <a:pt x="1581" y="1035"/>
                </a:lnTo>
                <a:lnTo>
                  <a:pt x="1599" y="1031"/>
                </a:lnTo>
                <a:lnTo>
                  <a:pt x="1617" y="1029"/>
                </a:lnTo>
                <a:lnTo>
                  <a:pt x="1635" y="1027"/>
                </a:lnTo>
                <a:lnTo>
                  <a:pt x="1671" y="1024"/>
                </a:lnTo>
                <a:lnTo>
                  <a:pt x="1710" y="1020"/>
                </a:lnTo>
                <a:lnTo>
                  <a:pt x="1722" y="982"/>
                </a:lnTo>
                <a:lnTo>
                  <a:pt x="1733" y="945"/>
                </a:lnTo>
                <a:lnTo>
                  <a:pt x="1743" y="908"/>
                </a:lnTo>
                <a:lnTo>
                  <a:pt x="1752" y="872"/>
                </a:lnTo>
                <a:lnTo>
                  <a:pt x="1769" y="797"/>
                </a:lnTo>
                <a:lnTo>
                  <a:pt x="1787" y="720"/>
                </a:lnTo>
                <a:lnTo>
                  <a:pt x="1797" y="683"/>
                </a:lnTo>
                <a:lnTo>
                  <a:pt x="1808" y="645"/>
                </a:lnTo>
                <a:lnTo>
                  <a:pt x="1819" y="607"/>
                </a:lnTo>
                <a:lnTo>
                  <a:pt x="1830" y="571"/>
                </a:lnTo>
                <a:lnTo>
                  <a:pt x="1838" y="530"/>
                </a:lnTo>
                <a:lnTo>
                  <a:pt x="1847" y="488"/>
                </a:lnTo>
                <a:lnTo>
                  <a:pt x="1850" y="479"/>
                </a:lnTo>
                <a:lnTo>
                  <a:pt x="1853" y="469"/>
                </a:lnTo>
                <a:lnTo>
                  <a:pt x="1860" y="451"/>
                </a:lnTo>
                <a:lnTo>
                  <a:pt x="1866" y="431"/>
                </a:lnTo>
                <a:lnTo>
                  <a:pt x="1868" y="422"/>
                </a:lnTo>
                <a:lnTo>
                  <a:pt x="1871" y="412"/>
                </a:lnTo>
                <a:lnTo>
                  <a:pt x="1876" y="403"/>
                </a:lnTo>
                <a:lnTo>
                  <a:pt x="1880" y="391"/>
                </a:lnTo>
                <a:lnTo>
                  <a:pt x="1883" y="378"/>
                </a:lnTo>
                <a:lnTo>
                  <a:pt x="1887" y="364"/>
                </a:lnTo>
                <a:lnTo>
                  <a:pt x="1893" y="337"/>
                </a:lnTo>
                <a:lnTo>
                  <a:pt x="1898" y="313"/>
                </a:lnTo>
                <a:lnTo>
                  <a:pt x="1886" y="315"/>
                </a:lnTo>
                <a:lnTo>
                  <a:pt x="1873" y="317"/>
                </a:lnTo>
                <a:lnTo>
                  <a:pt x="1850" y="321"/>
                </a:lnTo>
                <a:lnTo>
                  <a:pt x="1845" y="338"/>
                </a:lnTo>
                <a:lnTo>
                  <a:pt x="1839" y="357"/>
                </a:lnTo>
                <a:lnTo>
                  <a:pt x="1831" y="394"/>
                </a:lnTo>
                <a:lnTo>
                  <a:pt x="1822" y="431"/>
                </a:lnTo>
                <a:lnTo>
                  <a:pt x="1817" y="450"/>
                </a:lnTo>
                <a:lnTo>
                  <a:pt x="1812" y="467"/>
                </a:lnTo>
                <a:lnTo>
                  <a:pt x="1811" y="465"/>
                </a:lnTo>
                <a:lnTo>
                  <a:pt x="1809" y="466"/>
                </a:lnTo>
                <a:lnTo>
                  <a:pt x="1808" y="480"/>
                </a:lnTo>
                <a:lnTo>
                  <a:pt x="1806" y="494"/>
                </a:lnTo>
                <a:lnTo>
                  <a:pt x="1799" y="520"/>
                </a:lnTo>
                <a:lnTo>
                  <a:pt x="1791" y="547"/>
                </a:lnTo>
                <a:lnTo>
                  <a:pt x="1788" y="561"/>
                </a:lnTo>
                <a:lnTo>
                  <a:pt x="1785" y="576"/>
                </a:lnTo>
                <a:close/>
                <a:moveTo>
                  <a:pt x="794" y="441"/>
                </a:moveTo>
                <a:lnTo>
                  <a:pt x="794" y="441"/>
                </a:lnTo>
                <a:lnTo>
                  <a:pt x="787" y="437"/>
                </a:lnTo>
                <a:lnTo>
                  <a:pt x="779" y="435"/>
                </a:lnTo>
                <a:lnTo>
                  <a:pt x="771" y="434"/>
                </a:lnTo>
                <a:lnTo>
                  <a:pt x="763" y="434"/>
                </a:lnTo>
                <a:lnTo>
                  <a:pt x="746" y="434"/>
                </a:lnTo>
                <a:lnTo>
                  <a:pt x="729" y="434"/>
                </a:lnTo>
                <a:lnTo>
                  <a:pt x="717" y="433"/>
                </a:lnTo>
                <a:lnTo>
                  <a:pt x="706" y="430"/>
                </a:lnTo>
                <a:lnTo>
                  <a:pt x="683" y="426"/>
                </a:lnTo>
                <a:lnTo>
                  <a:pt x="673" y="424"/>
                </a:lnTo>
                <a:lnTo>
                  <a:pt x="664" y="423"/>
                </a:lnTo>
                <a:lnTo>
                  <a:pt x="654" y="423"/>
                </a:lnTo>
                <a:lnTo>
                  <a:pt x="646" y="425"/>
                </a:lnTo>
                <a:lnTo>
                  <a:pt x="647" y="425"/>
                </a:lnTo>
                <a:lnTo>
                  <a:pt x="647" y="426"/>
                </a:lnTo>
                <a:lnTo>
                  <a:pt x="646" y="426"/>
                </a:lnTo>
                <a:lnTo>
                  <a:pt x="624" y="424"/>
                </a:lnTo>
                <a:lnTo>
                  <a:pt x="603" y="422"/>
                </a:lnTo>
                <a:lnTo>
                  <a:pt x="581" y="419"/>
                </a:lnTo>
                <a:lnTo>
                  <a:pt x="560" y="418"/>
                </a:lnTo>
                <a:lnTo>
                  <a:pt x="471" y="418"/>
                </a:lnTo>
                <a:lnTo>
                  <a:pt x="464" y="423"/>
                </a:lnTo>
                <a:lnTo>
                  <a:pt x="457" y="429"/>
                </a:lnTo>
                <a:lnTo>
                  <a:pt x="445" y="444"/>
                </a:lnTo>
                <a:lnTo>
                  <a:pt x="435" y="459"/>
                </a:lnTo>
                <a:lnTo>
                  <a:pt x="425" y="476"/>
                </a:lnTo>
                <a:lnTo>
                  <a:pt x="411" y="497"/>
                </a:lnTo>
                <a:lnTo>
                  <a:pt x="398" y="516"/>
                </a:lnTo>
                <a:lnTo>
                  <a:pt x="369" y="556"/>
                </a:lnTo>
                <a:lnTo>
                  <a:pt x="355" y="575"/>
                </a:lnTo>
                <a:lnTo>
                  <a:pt x="342" y="594"/>
                </a:lnTo>
                <a:lnTo>
                  <a:pt x="330" y="615"/>
                </a:lnTo>
                <a:lnTo>
                  <a:pt x="318" y="635"/>
                </a:lnTo>
                <a:lnTo>
                  <a:pt x="317" y="636"/>
                </a:lnTo>
                <a:lnTo>
                  <a:pt x="316" y="636"/>
                </a:lnTo>
                <a:lnTo>
                  <a:pt x="315" y="635"/>
                </a:lnTo>
                <a:lnTo>
                  <a:pt x="314" y="633"/>
                </a:lnTo>
                <a:lnTo>
                  <a:pt x="313" y="633"/>
                </a:lnTo>
                <a:lnTo>
                  <a:pt x="312" y="635"/>
                </a:lnTo>
                <a:lnTo>
                  <a:pt x="306" y="647"/>
                </a:lnTo>
                <a:lnTo>
                  <a:pt x="301" y="657"/>
                </a:lnTo>
                <a:lnTo>
                  <a:pt x="288" y="680"/>
                </a:lnTo>
                <a:lnTo>
                  <a:pt x="273" y="701"/>
                </a:lnTo>
                <a:lnTo>
                  <a:pt x="258" y="723"/>
                </a:lnTo>
                <a:lnTo>
                  <a:pt x="242" y="744"/>
                </a:lnTo>
                <a:lnTo>
                  <a:pt x="227" y="766"/>
                </a:lnTo>
                <a:lnTo>
                  <a:pt x="213" y="788"/>
                </a:lnTo>
                <a:lnTo>
                  <a:pt x="207" y="800"/>
                </a:lnTo>
                <a:lnTo>
                  <a:pt x="201" y="813"/>
                </a:lnTo>
                <a:lnTo>
                  <a:pt x="163" y="861"/>
                </a:lnTo>
                <a:lnTo>
                  <a:pt x="124" y="911"/>
                </a:lnTo>
                <a:lnTo>
                  <a:pt x="87" y="961"/>
                </a:lnTo>
                <a:lnTo>
                  <a:pt x="70" y="987"/>
                </a:lnTo>
                <a:lnTo>
                  <a:pt x="51" y="1013"/>
                </a:lnTo>
                <a:lnTo>
                  <a:pt x="78" y="1015"/>
                </a:lnTo>
                <a:lnTo>
                  <a:pt x="105" y="1018"/>
                </a:lnTo>
                <a:lnTo>
                  <a:pt x="132" y="1024"/>
                </a:lnTo>
                <a:lnTo>
                  <a:pt x="157" y="1028"/>
                </a:lnTo>
                <a:lnTo>
                  <a:pt x="210" y="1041"/>
                </a:lnTo>
                <a:lnTo>
                  <a:pt x="263" y="1054"/>
                </a:lnTo>
                <a:lnTo>
                  <a:pt x="285" y="1060"/>
                </a:lnTo>
                <a:lnTo>
                  <a:pt x="306" y="1067"/>
                </a:lnTo>
                <a:lnTo>
                  <a:pt x="328" y="1074"/>
                </a:lnTo>
                <a:lnTo>
                  <a:pt x="348" y="1080"/>
                </a:lnTo>
                <a:lnTo>
                  <a:pt x="376" y="1088"/>
                </a:lnTo>
                <a:lnTo>
                  <a:pt x="403" y="1094"/>
                </a:lnTo>
                <a:lnTo>
                  <a:pt x="427" y="1100"/>
                </a:lnTo>
                <a:lnTo>
                  <a:pt x="450" y="1102"/>
                </a:lnTo>
                <a:lnTo>
                  <a:pt x="501" y="1118"/>
                </a:lnTo>
                <a:lnTo>
                  <a:pt x="557" y="1135"/>
                </a:lnTo>
                <a:lnTo>
                  <a:pt x="615" y="1155"/>
                </a:lnTo>
                <a:lnTo>
                  <a:pt x="670" y="1175"/>
                </a:lnTo>
                <a:lnTo>
                  <a:pt x="678" y="1179"/>
                </a:lnTo>
                <a:lnTo>
                  <a:pt x="684" y="1183"/>
                </a:lnTo>
                <a:lnTo>
                  <a:pt x="692" y="1187"/>
                </a:lnTo>
                <a:lnTo>
                  <a:pt x="699" y="1191"/>
                </a:lnTo>
                <a:lnTo>
                  <a:pt x="713" y="1196"/>
                </a:lnTo>
                <a:lnTo>
                  <a:pt x="727" y="1200"/>
                </a:lnTo>
                <a:lnTo>
                  <a:pt x="755" y="1208"/>
                </a:lnTo>
                <a:lnTo>
                  <a:pt x="769" y="1211"/>
                </a:lnTo>
                <a:lnTo>
                  <a:pt x="782" y="1216"/>
                </a:lnTo>
                <a:lnTo>
                  <a:pt x="793" y="1223"/>
                </a:lnTo>
                <a:lnTo>
                  <a:pt x="799" y="1227"/>
                </a:lnTo>
                <a:lnTo>
                  <a:pt x="804" y="1231"/>
                </a:lnTo>
                <a:lnTo>
                  <a:pt x="819" y="1236"/>
                </a:lnTo>
                <a:lnTo>
                  <a:pt x="833" y="1241"/>
                </a:lnTo>
                <a:lnTo>
                  <a:pt x="846" y="1247"/>
                </a:lnTo>
                <a:lnTo>
                  <a:pt x="858" y="1254"/>
                </a:lnTo>
                <a:lnTo>
                  <a:pt x="881" y="1269"/>
                </a:lnTo>
                <a:lnTo>
                  <a:pt x="893" y="1276"/>
                </a:lnTo>
                <a:lnTo>
                  <a:pt x="905" y="1284"/>
                </a:lnTo>
                <a:lnTo>
                  <a:pt x="900" y="1261"/>
                </a:lnTo>
                <a:lnTo>
                  <a:pt x="897" y="1239"/>
                </a:lnTo>
                <a:lnTo>
                  <a:pt x="895" y="1217"/>
                </a:lnTo>
                <a:lnTo>
                  <a:pt x="893" y="1196"/>
                </a:lnTo>
                <a:lnTo>
                  <a:pt x="889" y="1115"/>
                </a:lnTo>
                <a:lnTo>
                  <a:pt x="895" y="1033"/>
                </a:lnTo>
                <a:lnTo>
                  <a:pt x="899" y="955"/>
                </a:lnTo>
                <a:lnTo>
                  <a:pt x="900" y="879"/>
                </a:lnTo>
                <a:lnTo>
                  <a:pt x="899" y="803"/>
                </a:lnTo>
                <a:lnTo>
                  <a:pt x="898" y="785"/>
                </a:lnTo>
                <a:lnTo>
                  <a:pt x="895" y="768"/>
                </a:lnTo>
                <a:lnTo>
                  <a:pt x="891" y="751"/>
                </a:lnTo>
                <a:lnTo>
                  <a:pt x="885" y="735"/>
                </a:lnTo>
                <a:lnTo>
                  <a:pt x="880" y="717"/>
                </a:lnTo>
                <a:lnTo>
                  <a:pt x="876" y="701"/>
                </a:lnTo>
                <a:lnTo>
                  <a:pt x="873" y="684"/>
                </a:lnTo>
                <a:lnTo>
                  <a:pt x="872" y="666"/>
                </a:lnTo>
                <a:lnTo>
                  <a:pt x="867" y="660"/>
                </a:lnTo>
                <a:lnTo>
                  <a:pt x="864" y="653"/>
                </a:lnTo>
                <a:lnTo>
                  <a:pt x="862" y="647"/>
                </a:lnTo>
                <a:lnTo>
                  <a:pt x="861" y="640"/>
                </a:lnTo>
                <a:lnTo>
                  <a:pt x="875" y="622"/>
                </a:lnTo>
                <a:lnTo>
                  <a:pt x="889" y="602"/>
                </a:lnTo>
                <a:lnTo>
                  <a:pt x="902" y="580"/>
                </a:lnTo>
                <a:lnTo>
                  <a:pt x="914" y="559"/>
                </a:lnTo>
                <a:lnTo>
                  <a:pt x="939" y="514"/>
                </a:lnTo>
                <a:lnTo>
                  <a:pt x="964" y="469"/>
                </a:lnTo>
                <a:lnTo>
                  <a:pt x="920" y="459"/>
                </a:lnTo>
                <a:lnTo>
                  <a:pt x="876" y="449"/>
                </a:lnTo>
                <a:lnTo>
                  <a:pt x="854" y="444"/>
                </a:lnTo>
                <a:lnTo>
                  <a:pt x="833" y="441"/>
                </a:lnTo>
                <a:lnTo>
                  <a:pt x="814" y="440"/>
                </a:lnTo>
                <a:lnTo>
                  <a:pt x="794" y="441"/>
                </a:lnTo>
                <a:close/>
                <a:moveTo>
                  <a:pt x="1957" y="430"/>
                </a:moveTo>
                <a:lnTo>
                  <a:pt x="1957" y="430"/>
                </a:lnTo>
                <a:lnTo>
                  <a:pt x="1927" y="430"/>
                </a:lnTo>
                <a:lnTo>
                  <a:pt x="1913" y="433"/>
                </a:lnTo>
                <a:lnTo>
                  <a:pt x="1898" y="436"/>
                </a:lnTo>
                <a:lnTo>
                  <a:pt x="1892" y="437"/>
                </a:lnTo>
                <a:lnTo>
                  <a:pt x="1886" y="439"/>
                </a:lnTo>
                <a:lnTo>
                  <a:pt x="1882" y="441"/>
                </a:lnTo>
                <a:lnTo>
                  <a:pt x="1881" y="443"/>
                </a:lnTo>
                <a:lnTo>
                  <a:pt x="1880" y="446"/>
                </a:lnTo>
                <a:lnTo>
                  <a:pt x="1881" y="451"/>
                </a:lnTo>
                <a:lnTo>
                  <a:pt x="1895" y="454"/>
                </a:lnTo>
                <a:lnTo>
                  <a:pt x="1911" y="455"/>
                </a:lnTo>
                <a:lnTo>
                  <a:pt x="1928" y="455"/>
                </a:lnTo>
                <a:lnTo>
                  <a:pt x="1938" y="453"/>
                </a:lnTo>
                <a:lnTo>
                  <a:pt x="1947" y="451"/>
                </a:lnTo>
                <a:lnTo>
                  <a:pt x="1947" y="454"/>
                </a:lnTo>
                <a:lnTo>
                  <a:pt x="1948" y="455"/>
                </a:lnTo>
                <a:lnTo>
                  <a:pt x="1950" y="456"/>
                </a:lnTo>
                <a:lnTo>
                  <a:pt x="1952" y="456"/>
                </a:lnTo>
                <a:lnTo>
                  <a:pt x="1952" y="472"/>
                </a:lnTo>
                <a:lnTo>
                  <a:pt x="1950" y="487"/>
                </a:lnTo>
                <a:lnTo>
                  <a:pt x="1948" y="502"/>
                </a:lnTo>
                <a:lnTo>
                  <a:pt x="1944" y="516"/>
                </a:lnTo>
                <a:lnTo>
                  <a:pt x="1937" y="545"/>
                </a:lnTo>
                <a:lnTo>
                  <a:pt x="1928" y="574"/>
                </a:lnTo>
                <a:lnTo>
                  <a:pt x="1908" y="629"/>
                </a:lnTo>
                <a:lnTo>
                  <a:pt x="1899" y="655"/>
                </a:lnTo>
                <a:lnTo>
                  <a:pt x="1892" y="682"/>
                </a:lnTo>
                <a:lnTo>
                  <a:pt x="1879" y="736"/>
                </a:lnTo>
                <a:lnTo>
                  <a:pt x="1874" y="762"/>
                </a:lnTo>
                <a:lnTo>
                  <a:pt x="1866" y="789"/>
                </a:lnTo>
                <a:lnTo>
                  <a:pt x="1859" y="818"/>
                </a:lnTo>
                <a:lnTo>
                  <a:pt x="1850" y="847"/>
                </a:lnTo>
                <a:lnTo>
                  <a:pt x="1842" y="876"/>
                </a:lnTo>
                <a:lnTo>
                  <a:pt x="1833" y="905"/>
                </a:lnTo>
                <a:lnTo>
                  <a:pt x="1824" y="933"/>
                </a:lnTo>
                <a:lnTo>
                  <a:pt x="1815" y="960"/>
                </a:lnTo>
                <a:lnTo>
                  <a:pt x="1806" y="987"/>
                </a:lnTo>
                <a:lnTo>
                  <a:pt x="1802" y="1001"/>
                </a:lnTo>
                <a:lnTo>
                  <a:pt x="1799" y="1015"/>
                </a:lnTo>
                <a:lnTo>
                  <a:pt x="1790" y="1061"/>
                </a:lnTo>
                <a:lnTo>
                  <a:pt x="1786" y="1085"/>
                </a:lnTo>
                <a:lnTo>
                  <a:pt x="1782" y="1107"/>
                </a:lnTo>
                <a:lnTo>
                  <a:pt x="1776" y="1127"/>
                </a:lnTo>
                <a:lnTo>
                  <a:pt x="1770" y="1149"/>
                </a:lnTo>
                <a:lnTo>
                  <a:pt x="1767" y="1159"/>
                </a:lnTo>
                <a:lnTo>
                  <a:pt x="1761" y="1168"/>
                </a:lnTo>
                <a:lnTo>
                  <a:pt x="1756" y="1177"/>
                </a:lnTo>
                <a:lnTo>
                  <a:pt x="1750" y="1185"/>
                </a:lnTo>
                <a:lnTo>
                  <a:pt x="1739" y="1181"/>
                </a:lnTo>
                <a:lnTo>
                  <a:pt x="1735" y="1179"/>
                </a:lnTo>
                <a:lnTo>
                  <a:pt x="1730" y="1177"/>
                </a:lnTo>
                <a:lnTo>
                  <a:pt x="1710" y="1177"/>
                </a:lnTo>
                <a:lnTo>
                  <a:pt x="1690" y="1177"/>
                </a:lnTo>
                <a:lnTo>
                  <a:pt x="1647" y="1175"/>
                </a:lnTo>
                <a:lnTo>
                  <a:pt x="1626" y="1174"/>
                </a:lnTo>
                <a:lnTo>
                  <a:pt x="1606" y="1175"/>
                </a:lnTo>
                <a:lnTo>
                  <a:pt x="1586" y="1176"/>
                </a:lnTo>
                <a:lnTo>
                  <a:pt x="1568" y="1179"/>
                </a:lnTo>
                <a:lnTo>
                  <a:pt x="1562" y="1175"/>
                </a:lnTo>
                <a:lnTo>
                  <a:pt x="1558" y="1174"/>
                </a:lnTo>
                <a:lnTo>
                  <a:pt x="1553" y="1174"/>
                </a:lnTo>
                <a:lnTo>
                  <a:pt x="1549" y="1175"/>
                </a:lnTo>
                <a:lnTo>
                  <a:pt x="1541" y="1179"/>
                </a:lnTo>
                <a:lnTo>
                  <a:pt x="1536" y="1181"/>
                </a:lnTo>
                <a:lnTo>
                  <a:pt x="1532" y="1182"/>
                </a:lnTo>
                <a:lnTo>
                  <a:pt x="1515" y="1184"/>
                </a:lnTo>
                <a:lnTo>
                  <a:pt x="1497" y="1185"/>
                </a:lnTo>
                <a:lnTo>
                  <a:pt x="1478" y="1186"/>
                </a:lnTo>
                <a:lnTo>
                  <a:pt x="1459" y="1187"/>
                </a:lnTo>
                <a:lnTo>
                  <a:pt x="1399" y="1195"/>
                </a:lnTo>
                <a:lnTo>
                  <a:pt x="1326" y="1202"/>
                </a:lnTo>
                <a:lnTo>
                  <a:pt x="1288" y="1207"/>
                </a:lnTo>
                <a:lnTo>
                  <a:pt x="1252" y="1212"/>
                </a:lnTo>
                <a:lnTo>
                  <a:pt x="1245" y="1214"/>
                </a:lnTo>
                <a:lnTo>
                  <a:pt x="1239" y="1216"/>
                </a:lnTo>
                <a:lnTo>
                  <a:pt x="1233" y="1220"/>
                </a:lnTo>
                <a:lnTo>
                  <a:pt x="1227" y="1221"/>
                </a:lnTo>
                <a:lnTo>
                  <a:pt x="1184" y="1231"/>
                </a:lnTo>
                <a:lnTo>
                  <a:pt x="1164" y="1237"/>
                </a:lnTo>
                <a:lnTo>
                  <a:pt x="1144" y="1243"/>
                </a:lnTo>
                <a:lnTo>
                  <a:pt x="1123" y="1250"/>
                </a:lnTo>
                <a:lnTo>
                  <a:pt x="1105" y="1258"/>
                </a:lnTo>
                <a:lnTo>
                  <a:pt x="1086" y="1267"/>
                </a:lnTo>
                <a:lnTo>
                  <a:pt x="1069" y="1278"/>
                </a:lnTo>
                <a:lnTo>
                  <a:pt x="1141" y="1268"/>
                </a:lnTo>
                <a:lnTo>
                  <a:pt x="1214" y="1259"/>
                </a:lnTo>
                <a:lnTo>
                  <a:pt x="1362" y="1241"/>
                </a:lnTo>
                <a:lnTo>
                  <a:pt x="1394" y="1236"/>
                </a:lnTo>
                <a:lnTo>
                  <a:pt x="1426" y="1230"/>
                </a:lnTo>
                <a:lnTo>
                  <a:pt x="1458" y="1226"/>
                </a:lnTo>
                <a:lnTo>
                  <a:pt x="1475" y="1225"/>
                </a:lnTo>
                <a:lnTo>
                  <a:pt x="1491" y="1225"/>
                </a:lnTo>
                <a:lnTo>
                  <a:pt x="1531" y="1226"/>
                </a:lnTo>
                <a:lnTo>
                  <a:pt x="1550" y="1226"/>
                </a:lnTo>
                <a:lnTo>
                  <a:pt x="1568" y="1226"/>
                </a:lnTo>
                <a:lnTo>
                  <a:pt x="1578" y="1225"/>
                </a:lnTo>
                <a:lnTo>
                  <a:pt x="1589" y="1224"/>
                </a:lnTo>
                <a:lnTo>
                  <a:pt x="1593" y="1224"/>
                </a:lnTo>
                <a:lnTo>
                  <a:pt x="1597" y="1226"/>
                </a:lnTo>
                <a:lnTo>
                  <a:pt x="1601" y="1229"/>
                </a:lnTo>
                <a:lnTo>
                  <a:pt x="1602" y="1236"/>
                </a:lnTo>
                <a:lnTo>
                  <a:pt x="1594" y="1239"/>
                </a:lnTo>
                <a:lnTo>
                  <a:pt x="1586" y="1241"/>
                </a:lnTo>
                <a:lnTo>
                  <a:pt x="1577" y="1241"/>
                </a:lnTo>
                <a:lnTo>
                  <a:pt x="1569" y="1241"/>
                </a:lnTo>
                <a:lnTo>
                  <a:pt x="1551" y="1239"/>
                </a:lnTo>
                <a:lnTo>
                  <a:pt x="1534" y="1237"/>
                </a:lnTo>
                <a:lnTo>
                  <a:pt x="1511" y="1238"/>
                </a:lnTo>
                <a:lnTo>
                  <a:pt x="1487" y="1239"/>
                </a:lnTo>
                <a:lnTo>
                  <a:pt x="1440" y="1244"/>
                </a:lnTo>
                <a:lnTo>
                  <a:pt x="1396" y="1251"/>
                </a:lnTo>
                <a:lnTo>
                  <a:pt x="1357" y="1255"/>
                </a:lnTo>
                <a:lnTo>
                  <a:pt x="1290" y="1261"/>
                </a:lnTo>
                <a:lnTo>
                  <a:pt x="1232" y="1268"/>
                </a:lnTo>
                <a:lnTo>
                  <a:pt x="1211" y="1271"/>
                </a:lnTo>
                <a:lnTo>
                  <a:pt x="1190" y="1275"/>
                </a:lnTo>
                <a:lnTo>
                  <a:pt x="1169" y="1281"/>
                </a:lnTo>
                <a:lnTo>
                  <a:pt x="1149" y="1284"/>
                </a:lnTo>
                <a:lnTo>
                  <a:pt x="1106" y="1288"/>
                </a:lnTo>
                <a:lnTo>
                  <a:pt x="1087" y="1290"/>
                </a:lnTo>
                <a:lnTo>
                  <a:pt x="1067" y="1293"/>
                </a:lnTo>
                <a:lnTo>
                  <a:pt x="1049" y="1298"/>
                </a:lnTo>
                <a:lnTo>
                  <a:pt x="1032" y="1303"/>
                </a:lnTo>
                <a:lnTo>
                  <a:pt x="1015" y="1311"/>
                </a:lnTo>
                <a:lnTo>
                  <a:pt x="999" y="1320"/>
                </a:lnTo>
                <a:lnTo>
                  <a:pt x="1002" y="1322"/>
                </a:lnTo>
                <a:lnTo>
                  <a:pt x="1003" y="1326"/>
                </a:lnTo>
                <a:lnTo>
                  <a:pt x="1004" y="1330"/>
                </a:lnTo>
                <a:lnTo>
                  <a:pt x="1004" y="1335"/>
                </a:lnTo>
                <a:lnTo>
                  <a:pt x="1026" y="1326"/>
                </a:lnTo>
                <a:lnTo>
                  <a:pt x="1047" y="1317"/>
                </a:lnTo>
                <a:lnTo>
                  <a:pt x="1071" y="1311"/>
                </a:lnTo>
                <a:lnTo>
                  <a:pt x="1095" y="1306"/>
                </a:lnTo>
                <a:lnTo>
                  <a:pt x="1167" y="1298"/>
                </a:lnTo>
                <a:lnTo>
                  <a:pt x="1242" y="1290"/>
                </a:lnTo>
                <a:lnTo>
                  <a:pt x="1318" y="1285"/>
                </a:lnTo>
                <a:lnTo>
                  <a:pt x="1396" y="1278"/>
                </a:lnTo>
                <a:lnTo>
                  <a:pt x="1474" y="1272"/>
                </a:lnTo>
                <a:lnTo>
                  <a:pt x="1554" y="1266"/>
                </a:lnTo>
                <a:lnTo>
                  <a:pt x="1631" y="1258"/>
                </a:lnTo>
                <a:lnTo>
                  <a:pt x="1707" y="1250"/>
                </a:lnTo>
                <a:lnTo>
                  <a:pt x="1725" y="1248"/>
                </a:lnTo>
                <a:lnTo>
                  <a:pt x="1744" y="1248"/>
                </a:lnTo>
                <a:lnTo>
                  <a:pt x="1782" y="1251"/>
                </a:lnTo>
                <a:lnTo>
                  <a:pt x="1799" y="1250"/>
                </a:lnTo>
                <a:lnTo>
                  <a:pt x="1807" y="1248"/>
                </a:lnTo>
                <a:lnTo>
                  <a:pt x="1816" y="1247"/>
                </a:lnTo>
                <a:lnTo>
                  <a:pt x="1823" y="1245"/>
                </a:lnTo>
                <a:lnTo>
                  <a:pt x="1831" y="1241"/>
                </a:lnTo>
                <a:lnTo>
                  <a:pt x="1837" y="1237"/>
                </a:lnTo>
                <a:lnTo>
                  <a:pt x="1844" y="1231"/>
                </a:lnTo>
                <a:lnTo>
                  <a:pt x="1853" y="1203"/>
                </a:lnTo>
                <a:lnTo>
                  <a:pt x="1861" y="1176"/>
                </a:lnTo>
                <a:lnTo>
                  <a:pt x="1867" y="1147"/>
                </a:lnTo>
                <a:lnTo>
                  <a:pt x="1873" y="1118"/>
                </a:lnTo>
                <a:lnTo>
                  <a:pt x="1884" y="1059"/>
                </a:lnTo>
                <a:lnTo>
                  <a:pt x="1890" y="1030"/>
                </a:lnTo>
                <a:lnTo>
                  <a:pt x="1897" y="1001"/>
                </a:lnTo>
                <a:lnTo>
                  <a:pt x="1903" y="982"/>
                </a:lnTo>
                <a:lnTo>
                  <a:pt x="1909" y="964"/>
                </a:lnTo>
                <a:lnTo>
                  <a:pt x="1915" y="944"/>
                </a:lnTo>
                <a:lnTo>
                  <a:pt x="1922" y="926"/>
                </a:lnTo>
                <a:lnTo>
                  <a:pt x="1933" y="884"/>
                </a:lnTo>
                <a:lnTo>
                  <a:pt x="1938" y="863"/>
                </a:lnTo>
                <a:lnTo>
                  <a:pt x="1943" y="843"/>
                </a:lnTo>
                <a:lnTo>
                  <a:pt x="1948" y="822"/>
                </a:lnTo>
                <a:lnTo>
                  <a:pt x="1953" y="802"/>
                </a:lnTo>
                <a:lnTo>
                  <a:pt x="1958" y="782"/>
                </a:lnTo>
                <a:lnTo>
                  <a:pt x="1963" y="760"/>
                </a:lnTo>
                <a:lnTo>
                  <a:pt x="1972" y="717"/>
                </a:lnTo>
                <a:lnTo>
                  <a:pt x="1977" y="696"/>
                </a:lnTo>
                <a:lnTo>
                  <a:pt x="1982" y="676"/>
                </a:lnTo>
                <a:lnTo>
                  <a:pt x="1985" y="667"/>
                </a:lnTo>
                <a:lnTo>
                  <a:pt x="1988" y="661"/>
                </a:lnTo>
                <a:lnTo>
                  <a:pt x="1993" y="653"/>
                </a:lnTo>
                <a:lnTo>
                  <a:pt x="1995" y="645"/>
                </a:lnTo>
                <a:lnTo>
                  <a:pt x="2000" y="617"/>
                </a:lnTo>
                <a:lnTo>
                  <a:pt x="2004" y="588"/>
                </a:lnTo>
                <a:lnTo>
                  <a:pt x="2009" y="560"/>
                </a:lnTo>
                <a:lnTo>
                  <a:pt x="2011" y="546"/>
                </a:lnTo>
                <a:lnTo>
                  <a:pt x="2014" y="533"/>
                </a:lnTo>
                <a:lnTo>
                  <a:pt x="2014" y="521"/>
                </a:lnTo>
                <a:lnTo>
                  <a:pt x="2016" y="510"/>
                </a:lnTo>
                <a:lnTo>
                  <a:pt x="2021" y="482"/>
                </a:lnTo>
                <a:lnTo>
                  <a:pt x="2024" y="468"/>
                </a:lnTo>
                <a:lnTo>
                  <a:pt x="2025" y="454"/>
                </a:lnTo>
                <a:lnTo>
                  <a:pt x="2024" y="449"/>
                </a:lnTo>
                <a:lnTo>
                  <a:pt x="2021" y="442"/>
                </a:lnTo>
                <a:lnTo>
                  <a:pt x="2019" y="437"/>
                </a:lnTo>
                <a:lnTo>
                  <a:pt x="2016" y="431"/>
                </a:lnTo>
                <a:lnTo>
                  <a:pt x="2010" y="429"/>
                </a:lnTo>
                <a:lnTo>
                  <a:pt x="2002" y="428"/>
                </a:lnTo>
                <a:lnTo>
                  <a:pt x="1995" y="427"/>
                </a:lnTo>
                <a:lnTo>
                  <a:pt x="1987" y="427"/>
                </a:lnTo>
                <a:lnTo>
                  <a:pt x="1972" y="429"/>
                </a:lnTo>
                <a:lnTo>
                  <a:pt x="1957" y="430"/>
                </a:lnTo>
                <a:close/>
                <a:moveTo>
                  <a:pt x="1876" y="466"/>
                </a:moveTo>
                <a:lnTo>
                  <a:pt x="1876" y="466"/>
                </a:lnTo>
                <a:lnTo>
                  <a:pt x="1867" y="496"/>
                </a:lnTo>
                <a:lnTo>
                  <a:pt x="1859" y="525"/>
                </a:lnTo>
                <a:lnTo>
                  <a:pt x="1845" y="585"/>
                </a:lnTo>
                <a:lnTo>
                  <a:pt x="1831" y="645"/>
                </a:lnTo>
                <a:lnTo>
                  <a:pt x="1823" y="673"/>
                </a:lnTo>
                <a:lnTo>
                  <a:pt x="1815" y="703"/>
                </a:lnTo>
                <a:lnTo>
                  <a:pt x="1796" y="771"/>
                </a:lnTo>
                <a:lnTo>
                  <a:pt x="1791" y="789"/>
                </a:lnTo>
                <a:lnTo>
                  <a:pt x="1787" y="807"/>
                </a:lnTo>
                <a:lnTo>
                  <a:pt x="1780" y="844"/>
                </a:lnTo>
                <a:lnTo>
                  <a:pt x="1770" y="881"/>
                </a:lnTo>
                <a:lnTo>
                  <a:pt x="1759" y="919"/>
                </a:lnTo>
                <a:lnTo>
                  <a:pt x="1747" y="955"/>
                </a:lnTo>
                <a:lnTo>
                  <a:pt x="1737" y="991"/>
                </a:lnTo>
                <a:lnTo>
                  <a:pt x="1736" y="999"/>
                </a:lnTo>
                <a:lnTo>
                  <a:pt x="1736" y="1008"/>
                </a:lnTo>
                <a:lnTo>
                  <a:pt x="1735" y="1011"/>
                </a:lnTo>
                <a:lnTo>
                  <a:pt x="1733" y="1015"/>
                </a:lnTo>
                <a:lnTo>
                  <a:pt x="1730" y="1017"/>
                </a:lnTo>
                <a:lnTo>
                  <a:pt x="1726" y="1020"/>
                </a:lnTo>
                <a:lnTo>
                  <a:pt x="1728" y="1025"/>
                </a:lnTo>
                <a:lnTo>
                  <a:pt x="1729" y="1029"/>
                </a:lnTo>
                <a:lnTo>
                  <a:pt x="1729" y="1032"/>
                </a:lnTo>
                <a:lnTo>
                  <a:pt x="1726" y="1036"/>
                </a:lnTo>
                <a:lnTo>
                  <a:pt x="1683" y="1038"/>
                </a:lnTo>
                <a:lnTo>
                  <a:pt x="1639" y="1042"/>
                </a:lnTo>
                <a:lnTo>
                  <a:pt x="1593" y="1046"/>
                </a:lnTo>
                <a:lnTo>
                  <a:pt x="1547" y="1054"/>
                </a:lnTo>
                <a:lnTo>
                  <a:pt x="1512" y="1061"/>
                </a:lnTo>
                <a:lnTo>
                  <a:pt x="1478" y="1069"/>
                </a:lnTo>
                <a:lnTo>
                  <a:pt x="1442" y="1076"/>
                </a:lnTo>
                <a:lnTo>
                  <a:pt x="1409" y="1085"/>
                </a:lnTo>
                <a:lnTo>
                  <a:pt x="1376" y="1095"/>
                </a:lnTo>
                <a:lnTo>
                  <a:pt x="1343" y="1106"/>
                </a:lnTo>
                <a:lnTo>
                  <a:pt x="1311" y="1118"/>
                </a:lnTo>
                <a:lnTo>
                  <a:pt x="1279" y="1131"/>
                </a:lnTo>
                <a:lnTo>
                  <a:pt x="1260" y="1139"/>
                </a:lnTo>
                <a:lnTo>
                  <a:pt x="1241" y="1149"/>
                </a:lnTo>
                <a:lnTo>
                  <a:pt x="1203" y="1170"/>
                </a:lnTo>
                <a:lnTo>
                  <a:pt x="1129" y="1212"/>
                </a:lnTo>
                <a:lnTo>
                  <a:pt x="1091" y="1233"/>
                </a:lnTo>
                <a:lnTo>
                  <a:pt x="1073" y="1244"/>
                </a:lnTo>
                <a:lnTo>
                  <a:pt x="1055" y="1255"/>
                </a:lnTo>
                <a:lnTo>
                  <a:pt x="1027" y="1271"/>
                </a:lnTo>
                <a:lnTo>
                  <a:pt x="1013" y="1280"/>
                </a:lnTo>
                <a:lnTo>
                  <a:pt x="1001" y="1289"/>
                </a:lnTo>
                <a:lnTo>
                  <a:pt x="995" y="1294"/>
                </a:lnTo>
                <a:lnTo>
                  <a:pt x="993" y="1299"/>
                </a:lnTo>
                <a:lnTo>
                  <a:pt x="991" y="1301"/>
                </a:lnTo>
                <a:lnTo>
                  <a:pt x="993" y="1303"/>
                </a:lnTo>
                <a:lnTo>
                  <a:pt x="995" y="1303"/>
                </a:lnTo>
                <a:lnTo>
                  <a:pt x="998" y="1302"/>
                </a:lnTo>
                <a:lnTo>
                  <a:pt x="1003" y="1299"/>
                </a:lnTo>
                <a:lnTo>
                  <a:pt x="1009" y="1293"/>
                </a:lnTo>
                <a:lnTo>
                  <a:pt x="1013" y="1289"/>
                </a:lnTo>
                <a:lnTo>
                  <a:pt x="1025" y="1283"/>
                </a:lnTo>
                <a:lnTo>
                  <a:pt x="1036" y="1276"/>
                </a:lnTo>
                <a:lnTo>
                  <a:pt x="1061" y="1263"/>
                </a:lnTo>
                <a:lnTo>
                  <a:pt x="1087" y="1252"/>
                </a:lnTo>
                <a:lnTo>
                  <a:pt x="1111" y="1241"/>
                </a:lnTo>
                <a:lnTo>
                  <a:pt x="1131" y="1232"/>
                </a:lnTo>
                <a:lnTo>
                  <a:pt x="1150" y="1225"/>
                </a:lnTo>
                <a:lnTo>
                  <a:pt x="1170" y="1218"/>
                </a:lnTo>
                <a:lnTo>
                  <a:pt x="1191" y="1212"/>
                </a:lnTo>
                <a:lnTo>
                  <a:pt x="1211" y="1207"/>
                </a:lnTo>
                <a:lnTo>
                  <a:pt x="1232" y="1202"/>
                </a:lnTo>
                <a:lnTo>
                  <a:pt x="1275" y="1194"/>
                </a:lnTo>
                <a:lnTo>
                  <a:pt x="1320" y="1187"/>
                </a:lnTo>
                <a:lnTo>
                  <a:pt x="1365" y="1182"/>
                </a:lnTo>
                <a:lnTo>
                  <a:pt x="1456" y="1174"/>
                </a:lnTo>
                <a:lnTo>
                  <a:pt x="1529" y="1166"/>
                </a:lnTo>
                <a:lnTo>
                  <a:pt x="1565" y="1162"/>
                </a:lnTo>
                <a:lnTo>
                  <a:pt x="1603" y="1160"/>
                </a:lnTo>
                <a:lnTo>
                  <a:pt x="1639" y="1157"/>
                </a:lnTo>
                <a:lnTo>
                  <a:pt x="1677" y="1159"/>
                </a:lnTo>
                <a:lnTo>
                  <a:pt x="1714" y="1161"/>
                </a:lnTo>
                <a:lnTo>
                  <a:pt x="1732" y="1163"/>
                </a:lnTo>
                <a:lnTo>
                  <a:pt x="1751" y="1166"/>
                </a:lnTo>
                <a:lnTo>
                  <a:pt x="1775" y="1067"/>
                </a:lnTo>
                <a:lnTo>
                  <a:pt x="1801" y="967"/>
                </a:lnTo>
                <a:lnTo>
                  <a:pt x="1829" y="867"/>
                </a:lnTo>
                <a:lnTo>
                  <a:pt x="1856" y="773"/>
                </a:lnTo>
                <a:lnTo>
                  <a:pt x="1858" y="766"/>
                </a:lnTo>
                <a:lnTo>
                  <a:pt x="1859" y="758"/>
                </a:lnTo>
                <a:lnTo>
                  <a:pt x="1861" y="743"/>
                </a:lnTo>
                <a:lnTo>
                  <a:pt x="1865" y="733"/>
                </a:lnTo>
                <a:lnTo>
                  <a:pt x="1869" y="723"/>
                </a:lnTo>
                <a:lnTo>
                  <a:pt x="1874" y="713"/>
                </a:lnTo>
                <a:lnTo>
                  <a:pt x="1877" y="703"/>
                </a:lnTo>
                <a:lnTo>
                  <a:pt x="1880" y="692"/>
                </a:lnTo>
                <a:lnTo>
                  <a:pt x="1882" y="680"/>
                </a:lnTo>
                <a:lnTo>
                  <a:pt x="1884" y="668"/>
                </a:lnTo>
                <a:lnTo>
                  <a:pt x="1888" y="655"/>
                </a:lnTo>
                <a:lnTo>
                  <a:pt x="1903" y="609"/>
                </a:lnTo>
                <a:lnTo>
                  <a:pt x="1917" y="563"/>
                </a:lnTo>
                <a:lnTo>
                  <a:pt x="1923" y="541"/>
                </a:lnTo>
                <a:lnTo>
                  <a:pt x="1928" y="518"/>
                </a:lnTo>
                <a:lnTo>
                  <a:pt x="1933" y="497"/>
                </a:lnTo>
                <a:lnTo>
                  <a:pt x="1936" y="476"/>
                </a:lnTo>
                <a:lnTo>
                  <a:pt x="1922" y="473"/>
                </a:lnTo>
                <a:lnTo>
                  <a:pt x="1906" y="470"/>
                </a:lnTo>
                <a:lnTo>
                  <a:pt x="1891" y="468"/>
                </a:lnTo>
                <a:lnTo>
                  <a:pt x="1876" y="466"/>
                </a:lnTo>
                <a:close/>
                <a:moveTo>
                  <a:pt x="1783" y="572"/>
                </a:moveTo>
                <a:lnTo>
                  <a:pt x="1783" y="572"/>
                </a:lnTo>
                <a:lnTo>
                  <a:pt x="1785" y="566"/>
                </a:lnTo>
                <a:lnTo>
                  <a:pt x="1786" y="560"/>
                </a:lnTo>
                <a:lnTo>
                  <a:pt x="1788" y="554"/>
                </a:lnTo>
                <a:lnTo>
                  <a:pt x="1788" y="551"/>
                </a:lnTo>
                <a:lnTo>
                  <a:pt x="1787" y="549"/>
                </a:lnTo>
                <a:lnTo>
                  <a:pt x="1783" y="561"/>
                </a:lnTo>
                <a:lnTo>
                  <a:pt x="1782" y="567"/>
                </a:lnTo>
                <a:lnTo>
                  <a:pt x="1782" y="570"/>
                </a:lnTo>
                <a:lnTo>
                  <a:pt x="1783" y="572"/>
                </a:lnTo>
                <a:close/>
                <a:moveTo>
                  <a:pt x="1470" y="862"/>
                </a:moveTo>
                <a:lnTo>
                  <a:pt x="1470" y="862"/>
                </a:lnTo>
                <a:lnTo>
                  <a:pt x="1458" y="864"/>
                </a:lnTo>
                <a:lnTo>
                  <a:pt x="1448" y="866"/>
                </a:lnTo>
                <a:lnTo>
                  <a:pt x="1425" y="873"/>
                </a:lnTo>
                <a:lnTo>
                  <a:pt x="1405" y="881"/>
                </a:lnTo>
                <a:lnTo>
                  <a:pt x="1385" y="892"/>
                </a:lnTo>
                <a:lnTo>
                  <a:pt x="1366" y="903"/>
                </a:lnTo>
                <a:lnTo>
                  <a:pt x="1348" y="913"/>
                </a:lnTo>
                <a:lnTo>
                  <a:pt x="1311" y="937"/>
                </a:lnTo>
                <a:lnTo>
                  <a:pt x="1282" y="960"/>
                </a:lnTo>
                <a:lnTo>
                  <a:pt x="1252" y="983"/>
                </a:lnTo>
                <a:lnTo>
                  <a:pt x="1222" y="1005"/>
                </a:lnTo>
                <a:lnTo>
                  <a:pt x="1193" y="1029"/>
                </a:lnTo>
                <a:lnTo>
                  <a:pt x="1164" y="1059"/>
                </a:lnTo>
                <a:lnTo>
                  <a:pt x="1136" y="1089"/>
                </a:lnTo>
                <a:lnTo>
                  <a:pt x="1108" y="1121"/>
                </a:lnTo>
                <a:lnTo>
                  <a:pt x="1080" y="1152"/>
                </a:lnTo>
                <a:lnTo>
                  <a:pt x="1054" y="1185"/>
                </a:lnTo>
                <a:lnTo>
                  <a:pt x="1028" y="1218"/>
                </a:lnTo>
                <a:lnTo>
                  <a:pt x="1004" y="1252"/>
                </a:lnTo>
                <a:lnTo>
                  <a:pt x="982" y="1285"/>
                </a:lnTo>
                <a:lnTo>
                  <a:pt x="1017" y="1246"/>
                </a:lnTo>
                <a:lnTo>
                  <a:pt x="1055" y="1209"/>
                </a:lnTo>
                <a:lnTo>
                  <a:pt x="1075" y="1191"/>
                </a:lnTo>
                <a:lnTo>
                  <a:pt x="1094" y="1174"/>
                </a:lnTo>
                <a:lnTo>
                  <a:pt x="1115" y="1156"/>
                </a:lnTo>
                <a:lnTo>
                  <a:pt x="1136" y="1139"/>
                </a:lnTo>
                <a:lnTo>
                  <a:pt x="1142" y="1137"/>
                </a:lnTo>
                <a:lnTo>
                  <a:pt x="1149" y="1134"/>
                </a:lnTo>
                <a:lnTo>
                  <a:pt x="1162" y="1124"/>
                </a:lnTo>
                <a:lnTo>
                  <a:pt x="1185" y="1104"/>
                </a:lnTo>
                <a:lnTo>
                  <a:pt x="1200" y="1096"/>
                </a:lnTo>
                <a:lnTo>
                  <a:pt x="1215" y="1087"/>
                </a:lnTo>
                <a:lnTo>
                  <a:pt x="1243" y="1069"/>
                </a:lnTo>
                <a:lnTo>
                  <a:pt x="1271" y="1048"/>
                </a:lnTo>
                <a:lnTo>
                  <a:pt x="1285" y="1040"/>
                </a:lnTo>
                <a:lnTo>
                  <a:pt x="1300" y="1031"/>
                </a:lnTo>
                <a:lnTo>
                  <a:pt x="1329" y="1015"/>
                </a:lnTo>
                <a:lnTo>
                  <a:pt x="1359" y="999"/>
                </a:lnTo>
                <a:lnTo>
                  <a:pt x="1375" y="991"/>
                </a:lnTo>
                <a:lnTo>
                  <a:pt x="1391" y="984"/>
                </a:lnTo>
                <a:lnTo>
                  <a:pt x="1407" y="978"/>
                </a:lnTo>
                <a:lnTo>
                  <a:pt x="1424" y="972"/>
                </a:lnTo>
                <a:lnTo>
                  <a:pt x="1426" y="969"/>
                </a:lnTo>
                <a:lnTo>
                  <a:pt x="1429" y="968"/>
                </a:lnTo>
                <a:lnTo>
                  <a:pt x="1433" y="966"/>
                </a:lnTo>
                <a:lnTo>
                  <a:pt x="1435" y="964"/>
                </a:lnTo>
                <a:lnTo>
                  <a:pt x="1485" y="948"/>
                </a:lnTo>
                <a:lnTo>
                  <a:pt x="1513" y="939"/>
                </a:lnTo>
                <a:lnTo>
                  <a:pt x="1542" y="933"/>
                </a:lnTo>
                <a:lnTo>
                  <a:pt x="1572" y="927"/>
                </a:lnTo>
                <a:lnTo>
                  <a:pt x="1587" y="925"/>
                </a:lnTo>
                <a:lnTo>
                  <a:pt x="1602" y="924"/>
                </a:lnTo>
                <a:lnTo>
                  <a:pt x="1617" y="924"/>
                </a:lnTo>
                <a:lnTo>
                  <a:pt x="1632" y="925"/>
                </a:lnTo>
                <a:lnTo>
                  <a:pt x="1647" y="927"/>
                </a:lnTo>
                <a:lnTo>
                  <a:pt x="1661" y="929"/>
                </a:lnTo>
                <a:lnTo>
                  <a:pt x="1661" y="926"/>
                </a:lnTo>
                <a:lnTo>
                  <a:pt x="1661" y="923"/>
                </a:lnTo>
                <a:lnTo>
                  <a:pt x="1659" y="919"/>
                </a:lnTo>
                <a:lnTo>
                  <a:pt x="1656" y="914"/>
                </a:lnTo>
                <a:lnTo>
                  <a:pt x="1655" y="910"/>
                </a:lnTo>
                <a:lnTo>
                  <a:pt x="1626" y="908"/>
                </a:lnTo>
                <a:lnTo>
                  <a:pt x="1617" y="904"/>
                </a:lnTo>
                <a:lnTo>
                  <a:pt x="1607" y="900"/>
                </a:lnTo>
                <a:lnTo>
                  <a:pt x="1596" y="899"/>
                </a:lnTo>
                <a:lnTo>
                  <a:pt x="1585" y="898"/>
                </a:lnTo>
                <a:lnTo>
                  <a:pt x="1573" y="899"/>
                </a:lnTo>
                <a:lnTo>
                  <a:pt x="1561" y="899"/>
                </a:lnTo>
                <a:lnTo>
                  <a:pt x="1538" y="903"/>
                </a:lnTo>
                <a:lnTo>
                  <a:pt x="1505" y="909"/>
                </a:lnTo>
                <a:lnTo>
                  <a:pt x="1489" y="913"/>
                </a:lnTo>
                <a:lnTo>
                  <a:pt x="1473" y="918"/>
                </a:lnTo>
                <a:lnTo>
                  <a:pt x="1458" y="923"/>
                </a:lnTo>
                <a:lnTo>
                  <a:pt x="1443" y="928"/>
                </a:lnTo>
                <a:lnTo>
                  <a:pt x="1429" y="935"/>
                </a:lnTo>
                <a:lnTo>
                  <a:pt x="1417" y="942"/>
                </a:lnTo>
                <a:lnTo>
                  <a:pt x="1407" y="950"/>
                </a:lnTo>
                <a:lnTo>
                  <a:pt x="1397" y="957"/>
                </a:lnTo>
                <a:lnTo>
                  <a:pt x="1392" y="960"/>
                </a:lnTo>
                <a:lnTo>
                  <a:pt x="1388" y="963"/>
                </a:lnTo>
                <a:lnTo>
                  <a:pt x="1382" y="965"/>
                </a:lnTo>
                <a:lnTo>
                  <a:pt x="1376" y="965"/>
                </a:lnTo>
                <a:lnTo>
                  <a:pt x="1380" y="960"/>
                </a:lnTo>
                <a:lnTo>
                  <a:pt x="1387" y="957"/>
                </a:lnTo>
                <a:lnTo>
                  <a:pt x="1399" y="951"/>
                </a:lnTo>
                <a:lnTo>
                  <a:pt x="1408" y="942"/>
                </a:lnTo>
                <a:lnTo>
                  <a:pt x="1418" y="934"/>
                </a:lnTo>
                <a:lnTo>
                  <a:pt x="1428" y="927"/>
                </a:lnTo>
                <a:lnTo>
                  <a:pt x="1439" y="921"/>
                </a:lnTo>
                <a:lnTo>
                  <a:pt x="1452" y="915"/>
                </a:lnTo>
                <a:lnTo>
                  <a:pt x="1465" y="910"/>
                </a:lnTo>
                <a:lnTo>
                  <a:pt x="1478" y="906"/>
                </a:lnTo>
                <a:lnTo>
                  <a:pt x="1491" y="902"/>
                </a:lnTo>
                <a:lnTo>
                  <a:pt x="1520" y="895"/>
                </a:lnTo>
                <a:lnTo>
                  <a:pt x="1551" y="891"/>
                </a:lnTo>
                <a:lnTo>
                  <a:pt x="1582" y="888"/>
                </a:lnTo>
                <a:lnTo>
                  <a:pt x="1612" y="885"/>
                </a:lnTo>
                <a:lnTo>
                  <a:pt x="1612" y="880"/>
                </a:lnTo>
                <a:lnTo>
                  <a:pt x="1612" y="876"/>
                </a:lnTo>
                <a:lnTo>
                  <a:pt x="1611" y="872"/>
                </a:lnTo>
                <a:lnTo>
                  <a:pt x="1609" y="869"/>
                </a:lnTo>
                <a:lnTo>
                  <a:pt x="1585" y="869"/>
                </a:lnTo>
                <a:lnTo>
                  <a:pt x="1560" y="873"/>
                </a:lnTo>
                <a:lnTo>
                  <a:pt x="1535" y="877"/>
                </a:lnTo>
                <a:lnTo>
                  <a:pt x="1511" y="882"/>
                </a:lnTo>
                <a:lnTo>
                  <a:pt x="1486" y="889"/>
                </a:lnTo>
                <a:lnTo>
                  <a:pt x="1464" y="896"/>
                </a:lnTo>
                <a:lnTo>
                  <a:pt x="1422" y="910"/>
                </a:lnTo>
                <a:lnTo>
                  <a:pt x="1436" y="900"/>
                </a:lnTo>
                <a:lnTo>
                  <a:pt x="1451" y="892"/>
                </a:lnTo>
                <a:lnTo>
                  <a:pt x="1467" y="885"/>
                </a:lnTo>
                <a:lnTo>
                  <a:pt x="1484" y="879"/>
                </a:lnTo>
                <a:lnTo>
                  <a:pt x="1502" y="874"/>
                </a:lnTo>
                <a:lnTo>
                  <a:pt x="1519" y="868"/>
                </a:lnTo>
                <a:lnTo>
                  <a:pt x="1554" y="860"/>
                </a:lnTo>
                <a:lnTo>
                  <a:pt x="1511" y="860"/>
                </a:lnTo>
                <a:lnTo>
                  <a:pt x="1490" y="860"/>
                </a:lnTo>
                <a:lnTo>
                  <a:pt x="1470" y="862"/>
                </a:lnTo>
                <a:close/>
                <a:moveTo>
                  <a:pt x="437" y="1121"/>
                </a:moveTo>
                <a:lnTo>
                  <a:pt x="437" y="1121"/>
                </a:lnTo>
                <a:lnTo>
                  <a:pt x="430" y="1120"/>
                </a:lnTo>
                <a:lnTo>
                  <a:pt x="423" y="1118"/>
                </a:lnTo>
                <a:lnTo>
                  <a:pt x="336" y="1093"/>
                </a:lnTo>
                <a:lnTo>
                  <a:pt x="294" y="1081"/>
                </a:lnTo>
                <a:lnTo>
                  <a:pt x="254" y="1072"/>
                </a:lnTo>
                <a:lnTo>
                  <a:pt x="209" y="1062"/>
                </a:lnTo>
                <a:lnTo>
                  <a:pt x="163" y="1054"/>
                </a:lnTo>
                <a:lnTo>
                  <a:pt x="76" y="1038"/>
                </a:lnTo>
                <a:lnTo>
                  <a:pt x="71" y="1041"/>
                </a:lnTo>
                <a:lnTo>
                  <a:pt x="65" y="1041"/>
                </a:lnTo>
                <a:lnTo>
                  <a:pt x="61" y="1041"/>
                </a:lnTo>
                <a:lnTo>
                  <a:pt x="55" y="1042"/>
                </a:lnTo>
                <a:lnTo>
                  <a:pt x="49" y="1051"/>
                </a:lnTo>
                <a:lnTo>
                  <a:pt x="42" y="1061"/>
                </a:lnTo>
                <a:lnTo>
                  <a:pt x="35" y="1070"/>
                </a:lnTo>
                <a:lnTo>
                  <a:pt x="30" y="1080"/>
                </a:lnTo>
                <a:lnTo>
                  <a:pt x="51" y="1081"/>
                </a:lnTo>
                <a:lnTo>
                  <a:pt x="70" y="1084"/>
                </a:lnTo>
                <a:lnTo>
                  <a:pt x="107" y="1088"/>
                </a:lnTo>
                <a:lnTo>
                  <a:pt x="179" y="1099"/>
                </a:lnTo>
                <a:lnTo>
                  <a:pt x="251" y="1110"/>
                </a:lnTo>
                <a:lnTo>
                  <a:pt x="321" y="1122"/>
                </a:lnTo>
                <a:lnTo>
                  <a:pt x="391" y="1132"/>
                </a:lnTo>
                <a:lnTo>
                  <a:pt x="454" y="1139"/>
                </a:lnTo>
                <a:lnTo>
                  <a:pt x="487" y="1144"/>
                </a:lnTo>
                <a:lnTo>
                  <a:pt x="523" y="1148"/>
                </a:lnTo>
                <a:lnTo>
                  <a:pt x="530" y="1151"/>
                </a:lnTo>
                <a:lnTo>
                  <a:pt x="534" y="1151"/>
                </a:lnTo>
                <a:lnTo>
                  <a:pt x="535" y="1150"/>
                </a:lnTo>
                <a:lnTo>
                  <a:pt x="536" y="1148"/>
                </a:lnTo>
                <a:lnTo>
                  <a:pt x="487" y="1136"/>
                </a:lnTo>
                <a:lnTo>
                  <a:pt x="461" y="1130"/>
                </a:lnTo>
                <a:lnTo>
                  <a:pt x="437" y="1121"/>
                </a:lnTo>
                <a:close/>
                <a:moveTo>
                  <a:pt x="657" y="1209"/>
                </a:moveTo>
                <a:lnTo>
                  <a:pt x="657" y="1209"/>
                </a:lnTo>
                <a:lnTo>
                  <a:pt x="624" y="1195"/>
                </a:lnTo>
                <a:lnTo>
                  <a:pt x="607" y="1188"/>
                </a:lnTo>
                <a:lnTo>
                  <a:pt x="589" y="1182"/>
                </a:lnTo>
                <a:lnTo>
                  <a:pt x="572" y="1176"/>
                </a:lnTo>
                <a:lnTo>
                  <a:pt x="555" y="1169"/>
                </a:lnTo>
                <a:lnTo>
                  <a:pt x="546" y="1167"/>
                </a:lnTo>
                <a:lnTo>
                  <a:pt x="536" y="1166"/>
                </a:lnTo>
                <a:lnTo>
                  <a:pt x="515" y="1164"/>
                </a:lnTo>
                <a:lnTo>
                  <a:pt x="494" y="1162"/>
                </a:lnTo>
                <a:lnTo>
                  <a:pt x="473" y="1159"/>
                </a:lnTo>
                <a:lnTo>
                  <a:pt x="442" y="1154"/>
                </a:lnTo>
                <a:lnTo>
                  <a:pt x="411" y="1150"/>
                </a:lnTo>
                <a:lnTo>
                  <a:pt x="347" y="1142"/>
                </a:lnTo>
                <a:lnTo>
                  <a:pt x="307" y="1138"/>
                </a:lnTo>
                <a:lnTo>
                  <a:pt x="269" y="1132"/>
                </a:lnTo>
                <a:lnTo>
                  <a:pt x="194" y="1118"/>
                </a:lnTo>
                <a:lnTo>
                  <a:pt x="156" y="1111"/>
                </a:lnTo>
                <a:lnTo>
                  <a:pt x="119" y="1105"/>
                </a:lnTo>
                <a:lnTo>
                  <a:pt x="82" y="1100"/>
                </a:lnTo>
                <a:lnTo>
                  <a:pt x="46" y="1096"/>
                </a:lnTo>
                <a:lnTo>
                  <a:pt x="42" y="1101"/>
                </a:lnTo>
                <a:lnTo>
                  <a:pt x="37" y="1105"/>
                </a:lnTo>
                <a:lnTo>
                  <a:pt x="30" y="1115"/>
                </a:lnTo>
                <a:lnTo>
                  <a:pt x="25" y="1126"/>
                </a:lnTo>
                <a:lnTo>
                  <a:pt x="21" y="1136"/>
                </a:lnTo>
                <a:lnTo>
                  <a:pt x="57" y="1138"/>
                </a:lnTo>
                <a:lnTo>
                  <a:pt x="93" y="1142"/>
                </a:lnTo>
                <a:lnTo>
                  <a:pt x="131" y="1147"/>
                </a:lnTo>
                <a:lnTo>
                  <a:pt x="169" y="1152"/>
                </a:lnTo>
                <a:lnTo>
                  <a:pt x="215" y="1155"/>
                </a:lnTo>
                <a:lnTo>
                  <a:pt x="264" y="1157"/>
                </a:lnTo>
                <a:lnTo>
                  <a:pt x="313" y="1160"/>
                </a:lnTo>
                <a:lnTo>
                  <a:pt x="335" y="1162"/>
                </a:lnTo>
                <a:lnTo>
                  <a:pt x="355" y="1164"/>
                </a:lnTo>
                <a:lnTo>
                  <a:pt x="393" y="1168"/>
                </a:lnTo>
                <a:lnTo>
                  <a:pt x="410" y="1170"/>
                </a:lnTo>
                <a:lnTo>
                  <a:pt x="427" y="1174"/>
                </a:lnTo>
                <a:lnTo>
                  <a:pt x="430" y="1175"/>
                </a:lnTo>
                <a:lnTo>
                  <a:pt x="435" y="1177"/>
                </a:lnTo>
                <a:lnTo>
                  <a:pt x="439" y="1179"/>
                </a:lnTo>
                <a:lnTo>
                  <a:pt x="442" y="1180"/>
                </a:lnTo>
                <a:lnTo>
                  <a:pt x="455" y="1183"/>
                </a:lnTo>
                <a:lnTo>
                  <a:pt x="467" y="1184"/>
                </a:lnTo>
                <a:lnTo>
                  <a:pt x="491" y="1186"/>
                </a:lnTo>
                <a:lnTo>
                  <a:pt x="516" y="1188"/>
                </a:lnTo>
                <a:lnTo>
                  <a:pt x="529" y="1191"/>
                </a:lnTo>
                <a:lnTo>
                  <a:pt x="541" y="1193"/>
                </a:lnTo>
                <a:lnTo>
                  <a:pt x="616" y="1212"/>
                </a:lnTo>
                <a:lnTo>
                  <a:pt x="684" y="1231"/>
                </a:lnTo>
                <a:lnTo>
                  <a:pt x="710" y="1240"/>
                </a:lnTo>
                <a:lnTo>
                  <a:pt x="723" y="1243"/>
                </a:lnTo>
                <a:lnTo>
                  <a:pt x="729" y="1243"/>
                </a:lnTo>
                <a:lnTo>
                  <a:pt x="736" y="1242"/>
                </a:lnTo>
                <a:lnTo>
                  <a:pt x="725" y="1240"/>
                </a:lnTo>
                <a:lnTo>
                  <a:pt x="714" y="1236"/>
                </a:lnTo>
                <a:lnTo>
                  <a:pt x="695" y="1226"/>
                </a:lnTo>
                <a:lnTo>
                  <a:pt x="676" y="1216"/>
                </a:lnTo>
                <a:lnTo>
                  <a:pt x="667" y="1212"/>
                </a:lnTo>
                <a:lnTo>
                  <a:pt x="657" y="1209"/>
                </a:lnTo>
                <a:close/>
                <a:moveTo>
                  <a:pt x="587" y="1164"/>
                </a:moveTo>
                <a:lnTo>
                  <a:pt x="587" y="1164"/>
                </a:lnTo>
                <a:lnTo>
                  <a:pt x="564" y="1155"/>
                </a:lnTo>
                <a:lnTo>
                  <a:pt x="541" y="1148"/>
                </a:lnTo>
                <a:lnTo>
                  <a:pt x="545" y="1151"/>
                </a:lnTo>
                <a:lnTo>
                  <a:pt x="550" y="1154"/>
                </a:lnTo>
                <a:lnTo>
                  <a:pt x="563" y="1159"/>
                </a:lnTo>
                <a:lnTo>
                  <a:pt x="576" y="1162"/>
                </a:lnTo>
                <a:lnTo>
                  <a:pt x="587" y="1164"/>
                </a:lnTo>
                <a:close/>
                <a:moveTo>
                  <a:pt x="474" y="1198"/>
                </a:moveTo>
                <a:lnTo>
                  <a:pt x="474" y="1198"/>
                </a:lnTo>
                <a:lnTo>
                  <a:pt x="439" y="1193"/>
                </a:lnTo>
                <a:lnTo>
                  <a:pt x="421" y="1190"/>
                </a:lnTo>
                <a:lnTo>
                  <a:pt x="402" y="1187"/>
                </a:lnTo>
                <a:lnTo>
                  <a:pt x="370" y="1183"/>
                </a:lnTo>
                <a:lnTo>
                  <a:pt x="340" y="1178"/>
                </a:lnTo>
                <a:lnTo>
                  <a:pt x="309" y="1172"/>
                </a:lnTo>
                <a:lnTo>
                  <a:pt x="296" y="1170"/>
                </a:lnTo>
                <a:lnTo>
                  <a:pt x="281" y="1169"/>
                </a:lnTo>
                <a:lnTo>
                  <a:pt x="199" y="1167"/>
                </a:lnTo>
                <a:lnTo>
                  <a:pt x="161" y="1166"/>
                </a:lnTo>
                <a:lnTo>
                  <a:pt x="142" y="1165"/>
                </a:lnTo>
                <a:lnTo>
                  <a:pt x="124" y="1163"/>
                </a:lnTo>
                <a:lnTo>
                  <a:pt x="91" y="1159"/>
                </a:lnTo>
                <a:lnTo>
                  <a:pt x="81" y="1157"/>
                </a:lnTo>
                <a:lnTo>
                  <a:pt x="71" y="1155"/>
                </a:lnTo>
                <a:lnTo>
                  <a:pt x="61" y="1153"/>
                </a:lnTo>
                <a:lnTo>
                  <a:pt x="57" y="1153"/>
                </a:lnTo>
                <a:lnTo>
                  <a:pt x="54" y="1153"/>
                </a:lnTo>
                <a:lnTo>
                  <a:pt x="48" y="1156"/>
                </a:lnTo>
                <a:lnTo>
                  <a:pt x="43" y="1161"/>
                </a:lnTo>
                <a:lnTo>
                  <a:pt x="40" y="1167"/>
                </a:lnTo>
                <a:lnTo>
                  <a:pt x="36" y="1174"/>
                </a:lnTo>
                <a:lnTo>
                  <a:pt x="31" y="1188"/>
                </a:lnTo>
                <a:lnTo>
                  <a:pt x="29" y="1201"/>
                </a:lnTo>
                <a:lnTo>
                  <a:pt x="39" y="1199"/>
                </a:lnTo>
                <a:lnTo>
                  <a:pt x="50" y="1198"/>
                </a:lnTo>
                <a:lnTo>
                  <a:pt x="73" y="1197"/>
                </a:lnTo>
                <a:lnTo>
                  <a:pt x="82" y="1196"/>
                </a:lnTo>
                <a:lnTo>
                  <a:pt x="92" y="1195"/>
                </a:lnTo>
                <a:lnTo>
                  <a:pt x="100" y="1192"/>
                </a:lnTo>
                <a:lnTo>
                  <a:pt x="103" y="1190"/>
                </a:lnTo>
                <a:lnTo>
                  <a:pt x="105" y="1187"/>
                </a:lnTo>
                <a:lnTo>
                  <a:pt x="110" y="1192"/>
                </a:lnTo>
                <a:lnTo>
                  <a:pt x="118" y="1194"/>
                </a:lnTo>
                <a:lnTo>
                  <a:pt x="126" y="1195"/>
                </a:lnTo>
                <a:lnTo>
                  <a:pt x="135" y="1194"/>
                </a:lnTo>
                <a:lnTo>
                  <a:pt x="153" y="1192"/>
                </a:lnTo>
                <a:lnTo>
                  <a:pt x="162" y="1192"/>
                </a:lnTo>
                <a:lnTo>
                  <a:pt x="170" y="1191"/>
                </a:lnTo>
                <a:lnTo>
                  <a:pt x="178" y="1192"/>
                </a:lnTo>
                <a:lnTo>
                  <a:pt x="185" y="1194"/>
                </a:lnTo>
                <a:lnTo>
                  <a:pt x="193" y="1195"/>
                </a:lnTo>
                <a:lnTo>
                  <a:pt x="201" y="1196"/>
                </a:lnTo>
                <a:lnTo>
                  <a:pt x="275" y="1199"/>
                </a:lnTo>
                <a:lnTo>
                  <a:pt x="352" y="1200"/>
                </a:lnTo>
                <a:lnTo>
                  <a:pt x="372" y="1200"/>
                </a:lnTo>
                <a:lnTo>
                  <a:pt x="392" y="1201"/>
                </a:lnTo>
                <a:lnTo>
                  <a:pt x="430" y="1205"/>
                </a:lnTo>
                <a:lnTo>
                  <a:pt x="469" y="1211"/>
                </a:lnTo>
                <a:lnTo>
                  <a:pt x="506" y="1217"/>
                </a:lnTo>
                <a:lnTo>
                  <a:pt x="580" y="1230"/>
                </a:lnTo>
                <a:lnTo>
                  <a:pt x="616" y="1236"/>
                </a:lnTo>
                <a:lnTo>
                  <a:pt x="651" y="1239"/>
                </a:lnTo>
                <a:lnTo>
                  <a:pt x="610" y="1226"/>
                </a:lnTo>
                <a:lnTo>
                  <a:pt x="567" y="1214"/>
                </a:lnTo>
                <a:lnTo>
                  <a:pt x="521" y="1205"/>
                </a:lnTo>
                <a:lnTo>
                  <a:pt x="498" y="1201"/>
                </a:lnTo>
                <a:lnTo>
                  <a:pt x="474" y="1198"/>
                </a:lnTo>
                <a:close/>
                <a:moveTo>
                  <a:pt x="770" y="1237"/>
                </a:moveTo>
                <a:lnTo>
                  <a:pt x="770" y="1237"/>
                </a:lnTo>
                <a:lnTo>
                  <a:pt x="798" y="1250"/>
                </a:lnTo>
                <a:lnTo>
                  <a:pt x="827" y="1262"/>
                </a:lnTo>
                <a:lnTo>
                  <a:pt x="854" y="1275"/>
                </a:lnTo>
                <a:lnTo>
                  <a:pt x="882" y="1285"/>
                </a:lnTo>
                <a:lnTo>
                  <a:pt x="853" y="1269"/>
                </a:lnTo>
                <a:lnTo>
                  <a:pt x="824" y="1255"/>
                </a:lnTo>
                <a:lnTo>
                  <a:pt x="794" y="1241"/>
                </a:lnTo>
                <a:lnTo>
                  <a:pt x="764" y="1228"/>
                </a:lnTo>
                <a:lnTo>
                  <a:pt x="733" y="1216"/>
                </a:lnTo>
                <a:lnTo>
                  <a:pt x="702" y="1205"/>
                </a:lnTo>
                <a:lnTo>
                  <a:pt x="636" y="1182"/>
                </a:lnTo>
                <a:lnTo>
                  <a:pt x="669" y="1197"/>
                </a:lnTo>
                <a:lnTo>
                  <a:pt x="702" y="1212"/>
                </a:lnTo>
                <a:lnTo>
                  <a:pt x="720" y="1220"/>
                </a:lnTo>
                <a:lnTo>
                  <a:pt x="736" y="1227"/>
                </a:lnTo>
                <a:lnTo>
                  <a:pt x="753" y="1232"/>
                </a:lnTo>
                <a:lnTo>
                  <a:pt x="770" y="1237"/>
                </a:lnTo>
                <a:close/>
                <a:moveTo>
                  <a:pt x="552" y="1239"/>
                </a:moveTo>
                <a:lnTo>
                  <a:pt x="552" y="1239"/>
                </a:lnTo>
                <a:lnTo>
                  <a:pt x="516" y="1233"/>
                </a:lnTo>
                <a:lnTo>
                  <a:pt x="480" y="1226"/>
                </a:lnTo>
                <a:lnTo>
                  <a:pt x="441" y="1221"/>
                </a:lnTo>
                <a:lnTo>
                  <a:pt x="399" y="1216"/>
                </a:lnTo>
                <a:lnTo>
                  <a:pt x="358" y="1213"/>
                </a:lnTo>
                <a:lnTo>
                  <a:pt x="314" y="1211"/>
                </a:lnTo>
                <a:lnTo>
                  <a:pt x="230" y="1209"/>
                </a:lnTo>
                <a:lnTo>
                  <a:pt x="156" y="1207"/>
                </a:lnTo>
                <a:lnTo>
                  <a:pt x="151" y="1211"/>
                </a:lnTo>
                <a:lnTo>
                  <a:pt x="146" y="1216"/>
                </a:lnTo>
                <a:lnTo>
                  <a:pt x="142" y="1222"/>
                </a:lnTo>
                <a:lnTo>
                  <a:pt x="138" y="1228"/>
                </a:lnTo>
                <a:lnTo>
                  <a:pt x="132" y="1241"/>
                </a:lnTo>
                <a:lnTo>
                  <a:pt x="127" y="1256"/>
                </a:lnTo>
                <a:lnTo>
                  <a:pt x="118" y="1286"/>
                </a:lnTo>
                <a:lnTo>
                  <a:pt x="112" y="1300"/>
                </a:lnTo>
                <a:lnTo>
                  <a:pt x="109" y="1307"/>
                </a:lnTo>
                <a:lnTo>
                  <a:pt x="105" y="1314"/>
                </a:lnTo>
                <a:lnTo>
                  <a:pt x="132" y="1305"/>
                </a:lnTo>
                <a:lnTo>
                  <a:pt x="160" y="1296"/>
                </a:lnTo>
                <a:lnTo>
                  <a:pt x="190" y="1288"/>
                </a:lnTo>
                <a:lnTo>
                  <a:pt x="219" y="1281"/>
                </a:lnTo>
                <a:lnTo>
                  <a:pt x="252" y="1274"/>
                </a:lnTo>
                <a:lnTo>
                  <a:pt x="284" y="1268"/>
                </a:lnTo>
                <a:lnTo>
                  <a:pt x="317" y="1263"/>
                </a:lnTo>
                <a:lnTo>
                  <a:pt x="350" y="1260"/>
                </a:lnTo>
                <a:lnTo>
                  <a:pt x="379" y="1258"/>
                </a:lnTo>
                <a:lnTo>
                  <a:pt x="407" y="1257"/>
                </a:lnTo>
                <a:lnTo>
                  <a:pt x="464" y="1257"/>
                </a:lnTo>
                <a:lnTo>
                  <a:pt x="520" y="1258"/>
                </a:lnTo>
                <a:lnTo>
                  <a:pt x="575" y="1261"/>
                </a:lnTo>
                <a:lnTo>
                  <a:pt x="630" y="1267"/>
                </a:lnTo>
                <a:lnTo>
                  <a:pt x="682" y="1272"/>
                </a:lnTo>
                <a:lnTo>
                  <a:pt x="781" y="1284"/>
                </a:lnTo>
                <a:lnTo>
                  <a:pt x="752" y="1275"/>
                </a:lnTo>
                <a:lnTo>
                  <a:pt x="723" y="1269"/>
                </a:lnTo>
                <a:lnTo>
                  <a:pt x="666" y="1257"/>
                </a:lnTo>
                <a:lnTo>
                  <a:pt x="609" y="1247"/>
                </a:lnTo>
                <a:lnTo>
                  <a:pt x="552" y="1239"/>
                </a:lnTo>
                <a:close/>
                <a:moveTo>
                  <a:pt x="116" y="1207"/>
                </a:moveTo>
                <a:lnTo>
                  <a:pt x="116" y="1207"/>
                </a:lnTo>
                <a:lnTo>
                  <a:pt x="110" y="1211"/>
                </a:lnTo>
                <a:lnTo>
                  <a:pt x="105" y="1216"/>
                </a:lnTo>
                <a:lnTo>
                  <a:pt x="96" y="1227"/>
                </a:lnTo>
                <a:lnTo>
                  <a:pt x="89" y="1239"/>
                </a:lnTo>
                <a:lnTo>
                  <a:pt x="80" y="1253"/>
                </a:lnTo>
                <a:lnTo>
                  <a:pt x="70" y="1271"/>
                </a:lnTo>
                <a:lnTo>
                  <a:pt x="59" y="1289"/>
                </a:lnTo>
                <a:lnTo>
                  <a:pt x="44" y="1316"/>
                </a:lnTo>
                <a:lnTo>
                  <a:pt x="37" y="1329"/>
                </a:lnTo>
                <a:lnTo>
                  <a:pt x="32" y="1342"/>
                </a:lnTo>
                <a:lnTo>
                  <a:pt x="27" y="1354"/>
                </a:lnTo>
                <a:lnTo>
                  <a:pt x="24" y="1368"/>
                </a:lnTo>
                <a:lnTo>
                  <a:pt x="21" y="1382"/>
                </a:lnTo>
                <a:lnTo>
                  <a:pt x="21" y="1397"/>
                </a:lnTo>
                <a:lnTo>
                  <a:pt x="35" y="1403"/>
                </a:lnTo>
                <a:lnTo>
                  <a:pt x="49" y="1406"/>
                </a:lnTo>
                <a:lnTo>
                  <a:pt x="64" y="1409"/>
                </a:lnTo>
                <a:lnTo>
                  <a:pt x="79" y="1411"/>
                </a:lnTo>
                <a:lnTo>
                  <a:pt x="94" y="1412"/>
                </a:lnTo>
                <a:lnTo>
                  <a:pt x="109" y="1412"/>
                </a:lnTo>
                <a:lnTo>
                  <a:pt x="140" y="1412"/>
                </a:lnTo>
                <a:lnTo>
                  <a:pt x="171" y="1410"/>
                </a:lnTo>
                <a:lnTo>
                  <a:pt x="201" y="1407"/>
                </a:lnTo>
                <a:lnTo>
                  <a:pt x="230" y="1405"/>
                </a:lnTo>
                <a:lnTo>
                  <a:pt x="258" y="1404"/>
                </a:lnTo>
                <a:lnTo>
                  <a:pt x="289" y="1404"/>
                </a:lnTo>
                <a:lnTo>
                  <a:pt x="321" y="1402"/>
                </a:lnTo>
                <a:lnTo>
                  <a:pt x="352" y="1399"/>
                </a:lnTo>
                <a:lnTo>
                  <a:pt x="384" y="1396"/>
                </a:lnTo>
                <a:lnTo>
                  <a:pt x="448" y="1389"/>
                </a:lnTo>
                <a:lnTo>
                  <a:pt x="511" y="1383"/>
                </a:lnTo>
                <a:lnTo>
                  <a:pt x="577" y="1377"/>
                </a:lnTo>
                <a:lnTo>
                  <a:pt x="610" y="1374"/>
                </a:lnTo>
                <a:lnTo>
                  <a:pt x="641" y="1373"/>
                </a:lnTo>
                <a:lnTo>
                  <a:pt x="667" y="1366"/>
                </a:lnTo>
                <a:lnTo>
                  <a:pt x="693" y="1362"/>
                </a:lnTo>
                <a:lnTo>
                  <a:pt x="720" y="1359"/>
                </a:lnTo>
                <a:lnTo>
                  <a:pt x="746" y="1357"/>
                </a:lnTo>
                <a:lnTo>
                  <a:pt x="801" y="1354"/>
                </a:lnTo>
                <a:lnTo>
                  <a:pt x="853" y="1352"/>
                </a:lnTo>
                <a:lnTo>
                  <a:pt x="850" y="1341"/>
                </a:lnTo>
                <a:lnTo>
                  <a:pt x="846" y="1330"/>
                </a:lnTo>
                <a:lnTo>
                  <a:pt x="773" y="1334"/>
                </a:lnTo>
                <a:lnTo>
                  <a:pt x="701" y="1338"/>
                </a:lnTo>
                <a:lnTo>
                  <a:pt x="666" y="1341"/>
                </a:lnTo>
                <a:lnTo>
                  <a:pt x="632" y="1344"/>
                </a:lnTo>
                <a:lnTo>
                  <a:pt x="597" y="1348"/>
                </a:lnTo>
                <a:lnTo>
                  <a:pt x="563" y="1352"/>
                </a:lnTo>
                <a:lnTo>
                  <a:pt x="551" y="1356"/>
                </a:lnTo>
                <a:lnTo>
                  <a:pt x="541" y="1358"/>
                </a:lnTo>
                <a:lnTo>
                  <a:pt x="529" y="1360"/>
                </a:lnTo>
                <a:lnTo>
                  <a:pt x="517" y="1362"/>
                </a:lnTo>
                <a:lnTo>
                  <a:pt x="513" y="1361"/>
                </a:lnTo>
                <a:lnTo>
                  <a:pt x="508" y="1361"/>
                </a:lnTo>
                <a:lnTo>
                  <a:pt x="502" y="1360"/>
                </a:lnTo>
                <a:lnTo>
                  <a:pt x="498" y="1360"/>
                </a:lnTo>
                <a:lnTo>
                  <a:pt x="469" y="1363"/>
                </a:lnTo>
                <a:lnTo>
                  <a:pt x="439" y="1368"/>
                </a:lnTo>
                <a:lnTo>
                  <a:pt x="379" y="1378"/>
                </a:lnTo>
                <a:lnTo>
                  <a:pt x="348" y="1382"/>
                </a:lnTo>
                <a:lnTo>
                  <a:pt x="317" y="1386"/>
                </a:lnTo>
                <a:lnTo>
                  <a:pt x="287" y="1388"/>
                </a:lnTo>
                <a:lnTo>
                  <a:pt x="256" y="1389"/>
                </a:lnTo>
                <a:lnTo>
                  <a:pt x="272" y="1383"/>
                </a:lnTo>
                <a:lnTo>
                  <a:pt x="287" y="1379"/>
                </a:lnTo>
                <a:lnTo>
                  <a:pt x="303" y="1377"/>
                </a:lnTo>
                <a:lnTo>
                  <a:pt x="319" y="1375"/>
                </a:lnTo>
                <a:lnTo>
                  <a:pt x="352" y="1372"/>
                </a:lnTo>
                <a:lnTo>
                  <a:pt x="368" y="1369"/>
                </a:lnTo>
                <a:lnTo>
                  <a:pt x="384" y="1367"/>
                </a:lnTo>
                <a:lnTo>
                  <a:pt x="422" y="1359"/>
                </a:lnTo>
                <a:lnTo>
                  <a:pt x="459" y="1351"/>
                </a:lnTo>
                <a:lnTo>
                  <a:pt x="498" y="1345"/>
                </a:lnTo>
                <a:lnTo>
                  <a:pt x="516" y="1343"/>
                </a:lnTo>
                <a:lnTo>
                  <a:pt x="535" y="1342"/>
                </a:lnTo>
                <a:lnTo>
                  <a:pt x="489" y="1342"/>
                </a:lnTo>
                <a:lnTo>
                  <a:pt x="440" y="1342"/>
                </a:lnTo>
                <a:lnTo>
                  <a:pt x="389" y="1344"/>
                </a:lnTo>
                <a:lnTo>
                  <a:pt x="362" y="1346"/>
                </a:lnTo>
                <a:lnTo>
                  <a:pt x="334" y="1349"/>
                </a:lnTo>
                <a:lnTo>
                  <a:pt x="309" y="1351"/>
                </a:lnTo>
                <a:lnTo>
                  <a:pt x="285" y="1352"/>
                </a:lnTo>
                <a:lnTo>
                  <a:pt x="258" y="1357"/>
                </a:lnTo>
                <a:lnTo>
                  <a:pt x="232" y="1361"/>
                </a:lnTo>
                <a:lnTo>
                  <a:pt x="208" y="1364"/>
                </a:lnTo>
                <a:lnTo>
                  <a:pt x="195" y="1365"/>
                </a:lnTo>
                <a:lnTo>
                  <a:pt x="183" y="1365"/>
                </a:lnTo>
                <a:lnTo>
                  <a:pt x="165" y="1364"/>
                </a:lnTo>
                <a:lnTo>
                  <a:pt x="147" y="1363"/>
                </a:lnTo>
                <a:lnTo>
                  <a:pt x="130" y="1362"/>
                </a:lnTo>
                <a:lnTo>
                  <a:pt x="112" y="1363"/>
                </a:lnTo>
                <a:lnTo>
                  <a:pt x="105" y="1365"/>
                </a:lnTo>
                <a:lnTo>
                  <a:pt x="97" y="1367"/>
                </a:lnTo>
                <a:lnTo>
                  <a:pt x="91" y="1369"/>
                </a:lnTo>
                <a:lnTo>
                  <a:pt x="87" y="1369"/>
                </a:lnTo>
                <a:lnTo>
                  <a:pt x="84" y="1368"/>
                </a:lnTo>
                <a:lnTo>
                  <a:pt x="82" y="1365"/>
                </a:lnTo>
                <a:lnTo>
                  <a:pt x="82" y="1362"/>
                </a:lnTo>
                <a:lnTo>
                  <a:pt x="82" y="1356"/>
                </a:lnTo>
                <a:lnTo>
                  <a:pt x="86" y="1350"/>
                </a:lnTo>
                <a:lnTo>
                  <a:pt x="89" y="1346"/>
                </a:lnTo>
                <a:lnTo>
                  <a:pt x="88" y="1337"/>
                </a:lnTo>
                <a:lnTo>
                  <a:pt x="87" y="1328"/>
                </a:lnTo>
                <a:lnTo>
                  <a:pt x="88" y="1320"/>
                </a:lnTo>
                <a:lnTo>
                  <a:pt x="89" y="1315"/>
                </a:lnTo>
                <a:lnTo>
                  <a:pt x="99" y="1293"/>
                </a:lnTo>
                <a:lnTo>
                  <a:pt x="110" y="1269"/>
                </a:lnTo>
                <a:lnTo>
                  <a:pt x="121" y="1243"/>
                </a:lnTo>
                <a:lnTo>
                  <a:pt x="125" y="1230"/>
                </a:lnTo>
                <a:lnTo>
                  <a:pt x="128" y="1217"/>
                </a:lnTo>
                <a:lnTo>
                  <a:pt x="132" y="1215"/>
                </a:lnTo>
                <a:lnTo>
                  <a:pt x="137" y="1212"/>
                </a:lnTo>
                <a:lnTo>
                  <a:pt x="138" y="1210"/>
                </a:lnTo>
                <a:lnTo>
                  <a:pt x="139" y="1209"/>
                </a:lnTo>
                <a:lnTo>
                  <a:pt x="139" y="1208"/>
                </a:lnTo>
                <a:lnTo>
                  <a:pt x="137" y="1207"/>
                </a:lnTo>
                <a:lnTo>
                  <a:pt x="126" y="1208"/>
                </a:lnTo>
                <a:lnTo>
                  <a:pt x="116" y="1207"/>
                </a:lnTo>
                <a:close/>
                <a:moveTo>
                  <a:pt x="380" y="1271"/>
                </a:moveTo>
                <a:lnTo>
                  <a:pt x="380" y="1271"/>
                </a:lnTo>
                <a:lnTo>
                  <a:pt x="379" y="1271"/>
                </a:lnTo>
                <a:lnTo>
                  <a:pt x="379" y="1273"/>
                </a:lnTo>
                <a:lnTo>
                  <a:pt x="378" y="1274"/>
                </a:lnTo>
                <a:lnTo>
                  <a:pt x="377" y="1274"/>
                </a:lnTo>
                <a:lnTo>
                  <a:pt x="361" y="1275"/>
                </a:lnTo>
                <a:lnTo>
                  <a:pt x="345" y="1276"/>
                </a:lnTo>
                <a:lnTo>
                  <a:pt x="311" y="1280"/>
                </a:lnTo>
                <a:lnTo>
                  <a:pt x="275" y="1285"/>
                </a:lnTo>
                <a:lnTo>
                  <a:pt x="240" y="1290"/>
                </a:lnTo>
                <a:lnTo>
                  <a:pt x="206" y="1297"/>
                </a:lnTo>
                <a:lnTo>
                  <a:pt x="171" y="1306"/>
                </a:lnTo>
                <a:lnTo>
                  <a:pt x="155" y="1312"/>
                </a:lnTo>
                <a:lnTo>
                  <a:pt x="139" y="1317"/>
                </a:lnTo>
                <a:lnTo>
                  <a:pt x="123" y="1324"/>
                </a:lnTo>
                <a:lnTo>
                  <a:pt x="108" y="1331"/>
                </a:lnTo>
                <a:lnTo>
                  <a:pt x="120" y="1331"/>
                </a:lnTo>
                <a:lnTo>
                  <a:pt x="132" y="1330"/>
                </a:lnTo>
                <a:lnTo>
                  <a:pt x="142" y="1329"/>
                </a:lnTo>
                <a:lnTo>
                  <a:pt x="148" y="1330"/>
                </a:lnTo>
                <a:lnTo>
                  <a:pt x="153" y="1331"/>
                </a:lnTo>
                <a:lnTo>
                  <a:pt x="146" y="1334"/>
                </a:lnTo>
                <a:lnTo>
                  <a:pt x="138" y="1336"/>
                </a:lnTo>
                <a:lnTo>
                  <a:pt x="122" y="1337"/>
                </a:lnTo>
                <a:lnTo>
                  <a:pt x="115" y="1338"/>
                </a:lnTo>
                <a:lnTo>
                  <a:pt x="109" y="1342"/>
                </a:lnTo>
                <a:lnTo>
                  <a:pt x="106" y="1343"/>
                </a:lnTo>
                <a:lnTo>
                  <a:pt x="104" y="1345"/>
                </a:lnTo>
                <a:lnTo>
                  <a:pt x="103" y="1348"/>
                </a:lnTo>
                <a:lnTo>
                  <a:pt x="102" y="1351"/>
                </a:lnTo>
                <a:lnTo>
                  <a:pt x="155" y="1349"/>
                </a:lnTo>
                <a:lnTo>
                  <a:pt x="211" y="1346"/>
                </a:lnTo>
                <a:lnTo>
                  <a:pt x="322" y="1336"/>
                </a:lnTo>
                <a:lnTo>
                  <a:pt x="377" y="1332"/>
                </a:lnTo>
                <a:lnTo>
                  <a:pt x="431" y="1329"/>
                </a:lnTo>
                <a:lnTo>
                  <a:pt x="485" y="1327"/>
                </a:lnTo>
                <a:lnTo>
                  <a:pt x="536" y="1326"/>
                </a:lnTo>
                <a:lnTo>
                  <a:pt x="616" y="1327"/>
                </a:lnTo>
                <a:lnTo>
                  <a:pt x="685" y="1324"/>
                </a:lnTo>
                <a:lnTo>
                  <a:pt x="754" y="1320"/>
                </a:lnTo>
                <a:lnTo>
                  <a:pt x="827" y="1314"/>
                </a:lnTo>
                <a:lnTo>
                  <a:pt x="791" y="1311"/>
                </a:lnTo>
                <a:lnTo>
                  <a:pt x="754" y="1307"/>
                </a:lnTo>
                <a:lnTo>
                  <a:pt x="713" y="1303"/>
                </a:lnTo>
                <a:lnTo>
                  <a:pt x="692" y="1302"/>
                </a:lnTo>
                <a:lnTo>
                  <a:pt x="668" y="1301"/>
                </a:lnTo>
                <a:lnTo>
                  <a:pt x="677" y="1298"/>
                </a:lnTo>
                <a:lnTo>
                  <a:pt x="687" y="1294"/>
                </a:lnTo>
                <a:lnTo>
                  <a:pt x="698" y="1293"/>
                </a:lnTo>
                <a:lnTo>
                  <a:pt x="702" y="1293"/>
                </a:lnTo>
                <a:lnTo>
                  <a:pt x="708" y="1294"/>
                </a:lnTo>
                <a:lnTo>
                  <a:pt x="686" y="1288"/>
                </a:lnTo>
                <a:lnTo>
                  <a:pt x="665" y="1284"/>
                </a:lnTo>
                <a:lnTo>
                  <a:pt x="642" y="1281"/>
                </a:lnTo>
                <a:lnTo>
                  <a:pt x="621" y="1277"/>
                </a:lnTo>
                <a:lnTo>
                  <a:pt x="600" y="1275"/>
                </a:lnTo>
                <a:lnTo>
                  <a:pt x="578" y="1274"/>
                </a:lnTo>
                <a:lnTo>
                  <a:pt x="536" y="1273"/>
                </a:lnTo>
                <a:lnTo>
                  <a:pt x="455" y="1273"/>
                </a:lnTo>
                <a:lnTo>
                  <a:pt x="417" y="1273"/>
                </a:lnTo>
                <a:lnTo>
                  <a:pt x="380" y="1271"/>
                </a:lnTo>
                <a:close/>
                <a:moveTo>
                  <a:pt x="789" y="1299"/>
                </a:moveTo>
                <a:lnTo>
                  <a:pt x="789" y="1299"/>
                </a:lnTo>
                <a:lnTo>
                  <a:pt x="766" y="1296"/>
                </a:lnTo>
                <a:lnTo>
                  <a:pt x="754" y="1294"/>
                </a:lnTo>
                <a:lnTo>
                  <a:pt x="748" y="1294"/>
                </a:lnTo>
                <a:lnTo>
                  <a:pt x="743" y="1296"/>
                </a:lnTo>
                <a:lnTo>
                  <a:pt x="769" y="1299"/>
                </a:lnTo>
                <a:lnTo>
                  <a:pt x="781" y="1300"/>
                </a:lnTo>
                <a:lnTo>
                  <a:pt x="786" y="1300"/>
                </a:lnTo>
                <a:lnTo>
                  <a:pt x="789" y="1299"/>
                </a:lnTo>
                <a:close/>
                <a:moveTo>
                  <a:pt x="926" y="1341"/>
                </a:moveTo>
                <a:lnTo>
                  <a:pt x="926" y="1341"/>
                </a:lnTo>
                <a:lnTo>
                  <a:pt x="922" y="1341"/>
                </a:lnTo>
                <a:lnTo>
                  <a:pt x="917" y="1341"/>
                </a:lnTo>
                <a:lnTo>
                  <a:pt x="914" y="1341"/>
                </a:lnTo>
                <a:lnTo>
                  <a:pt x="914" y="1342"/>
                </a:lnTo>
                <a:lnTo>
                  <a:pt x="915" y="1344"/>
                </a:lnTo>
                <a:lnTo>
                  <a:pt x="890" y="1337"/>
                </a:lnTo>
                <a:lnTo>
                  <a:pt x="862" y="1330"/>
                </a:lnTo>
                <a:lnTo>
                  <a:pt x="862" y="1335"/>
                </a:lnTo>
                <a:lnTo>
                  <a:pt x="863" y="1339"/>
                </a:lnTo>
                <a:lnTo>
                  <a:pt x="864" y="1343"/>
                </a:lnTo>
                <a:lnTo>
                  <a:pt x="867" y="1346"/>
                </a:lnTo>
                <a:lnTo>
                  <a:pt x="873" y="1351"/>
                </a:lnTo>
                <a:lnTo>
                  <a:pt x="875" y="1354"/>
                </a:lnTo>
                <a:lnTo>
                  <a:pt x="877" y="1358"/>
                </a:lnTo>
                <a:lnTo>
                  <a:pt x="909" y="1362"/>
                </a:lnTo>
                <a:lnTo>
                  <a:pt x="925" y="1363"/>
                </a:lnTo>
                <a:lnTo>
                  <a:pt x="941" y="1362"/>
                </a:lnTo>
                <a:lnTo>
                  <a:pt x="955" y="1360"/>
                </a:lnTo>
                <a:lnTo>
                  <a:pt x="963" y="1358"/>
                </a:lnTo>
                <a:lnTo>
                  <a:pt x="969" y="1356"/>
                </a:lnTo>
                <a:lnTo>
                  <a:pt x="974" y="1352"/>
                </a:lnTo>
                <a:lnTo>
                  <a:pt x="981" y="1348"/>
                </a:lnTo>
                <a:lnTo>
                  <a:pt x="986" y="1344"/>
                </a:lnTo>
                <a:lnTo>
                  <a:pt x="990" y="1338"/>
                </a:lnTo>
                <a:lnTo>
                  <a:pt x="989" y="1333"/>
                </a:lnTo>
                <a:lnTo>
                  <a:pt x="986" y="1329"/>
                </a:lnTo>
                <a:lnTo>
                  <a:pt x="978" y="1317"/>
                </a:lnTo>
                <a:lnTo>
                  <a:pt x="971" y="1319"/>
                </a:lnTo>
                <a:lnTo>
                  <a:pt x="966" y="1322"/>
                </a:lnTo>
                <a:lnTo>
                  <a:pt x="960" y="1326"/>
                </a:lnTo>
                <a:lnTo>
                  <a:pt x="956" y="1330"/>
                </a:lnTo>
                <a:lnTo>
                  <a:pt x="954" y="1328"/>
                </a:lnTo>
                <a:lnTo>
                  <a:pt x="952" y="1328"/>
                </a:lnTo>
                <a:lnTo>
                  <a:pt x="948" y="1329"/>
                </a:lnTo>
                <a:lnTo>
                  <a:pt x="944" y="1331"/>
                </a:lnTo>
                <a:lnTo>
                  <a:pt x="936" y="1336"/>
                </a:lnTo>
                <a:lnTo>
                  <a:pt x="930" y="1338"/>
                </a:lnTo>
                <a:lnTo>
                  <a:pt x="926" y="1341"/>
                </a:lnTo>
                <a:close/>
              </a:path>
            </a:pathLst>
          </a:custGeom>
          <a:solidFill>
            <a:schemeClr val="accent2">
              <a:lumMod val="50000"/>
            </a:schemeClr>
          </a:solidFill>
          <a:ln w="12700">
            <a:solidFill>
              <a:schemeClr val="tx1"/>
            </a:solidFill>
          </a:ln>
          <a:extLst/>
        </p:spPr>
        <p:txBody>
          <a:bodyPr lIns="121917" tIns="60958" rIns="121917" bIns="60958"/>
          <a:lstStyle/>
          <a:p>
            <a:endParaRPr lang="zh-CN" altLang="en-US">
              <a:latin typeface="华文楷体" panose="02010600040101010101" pitchFamily="2" charset="-122"/>
              <a:ea typeface="华文楷体" panose="02010600040101010101" pitchFamily="2" charset="-122"/>
            </a:endParaRPr>
          </a:p>
        </p:txBody>
      </p:sp>
      <p:sp>
        <p:nvSpPr>
          <p:cNvPr id="33" name="矩形 32">
            <a:extLst>
              <a:ext uri="{FF2B5EF4-FFF2-40B4-BE49-F238E27FC236}">
                <a16:creationId xmlns:a16="http://schemas.microsoft.com/office/drawing/2014/main" id="{B0A091BA-C2A7-44DD-9B42-18E87BAF3600}"/>
              </a:ext>
            </a:extLst>
          </p:cNvPr>
          <p:cNvSpPr/>
          <p:nvPr/>
        </p:nvSpPr>
        <p:spPr>
          <a:xfrm>
            <a:off x="2719897" y="675386"/>
            <a:ext cx="2339102" cy="461665"/>
          </a:xfrm>
          <a:prstGeom prst="rect">
            <a:avLst/>
          </a:prstGeom>
        </p:spPr>
        <p:txBody>
          <a:bodyPr wrap="none">
            <a:spAutoFit/>
          </a:bodyPr>
          <a:lstStyle/>
          <a:p>
            <a:pPr algn="just">
              <a:spcAft>
                <a:spcPts val="0"/>
              </a:spcAft>
            </a:pPr>
            <a:r>
              <a:rPr lang="zh-CN" altLang="zh-CN" sz="2400" kern="100" dirty="0">
                <a:solidFill>
                  <a:schemeClr val="bg2">
                    <a:lumMod val="25000"/>
                  </a:schemeClr>
                </a:solidFill>
                <a:latin typeface="华文楷体" panose="02010600040101010101" pitchFamily="2" charset="-122"/>
                <a:ea typeface="华文楷体" panose="02010600040101010101" pitchFamily="2" charset="-122"/>
                <a:cs typeface="Times New Roman" panose="02020603050405020304" pitchFamily="18" charset="0"/>
              </a:rPr>
              <a:t>相关</a:t>
            </a:r>
            <a:r>
              <a:rPr lang="zh-CN" altLang="en-US" sz="2400" kern="100" dirty="0">
                <a:solidFill>
                  <a:schemeClr val="bg2">
                    <a:lumMod val="25000"/>
                  </a:schemeClr>
                </a:solidFill>
                <a:latin typeface="华文楷体" panose="02010600040101010101" pitchFamily="2" charset="-122"/>
                <a:ea typeface="华文楷体" panose="02010600040101010101" pitchFamily="2" charset="-122"/>
                <a:cs typeface="Times New Roman" panose="02020603050405020304" pitchFamily="18" charset="0"/>
              </a:rPr>
              <a:t>法律规定：</a:t>
            </a:r>
            <a:endParaRPr lang="zh-CN" altLang="zh-CN" sz="2400" kern="100" dirty="0">
              <a:solidFill>
                <a:schemeClr val="bg2">
                  <a:lumMod val="25000"/>
                </a:schemeClr>
              </a:solidFill>
              <a:latin typeface="华文楷体" panose="02010600040101010101" pitchFamily="2" charset="-122"/>
              <a:ea typeface="华文楷体" panose="02010600040101010101" pitchFamily="2" charset="-122"/>
              <a:cs typeface="Times New Roman" panose="02020603050405020304" pitchFamily="18" charset="0"/>
            </a:endParaRPr>
          </a:p>
        </p:txBody>
      </p:sp>
      <p:grpSp>
        <p:nvGrpSpPr>
          <p:cNvPr id="34" name="组合 33">
            <a:extLst>
              <a:ext uri="{FF2B5EF4-FFF2-40B4-BE49-F238E27FC236}">
                <a16:creationId xmlns:a16="http://schemas.microsoft.com/office/drawing/2014/main" id="{25F2E858-C5D3-4FB8-8D28-970BF6893650}"/>
              </a:ext>
            </a:extLst>
          </p:cNvPr>
          <p:cNvGrpSpPr/>
          <p:nvPr/>
        </p:nvGrpSpPr>
        <p:grpSpPr>
          <a:xfrm>
            <a:off x="1782424" y="3628179"/>
            <a:ext cx="2379287" cy="1110359"/>
            <a:chOff x="1347342" y="1376316"/>
            <a:chExt cx="1973483" cy="734091"/>
          </a:xfrm>
        </p:grpSpPr>
        <p:pic>
          <p:nvPicPr>
            <p:cNvPr id="35" name="Picture 2" descr="E:\水墨图表素材\图片1.png">
              <a:extLst>
                <a:ext uri="{FF2B5EF4-FFF2-40B4-BE49-F238E27FC236}">
                  <a16:creationId xmlns:a16="http://schemas.microsoft.com/office/drawing/2014/main" id="{4D611A31-88B0-4285-B104-DD4F7CC8164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47342" y="1376316"/>
              <a:ext cx="1973483" cy="734091"/>
            </a:xfrm>
            <a:prstGeom prst="rect">
              <a:avLst/>
            </a:prstGeom>
            <a:noFill/>
            <a:extLst>
              <a:ext uri="{909E8E84-426E-40DD-AFC4-6F175D3DCCD1}">
                <a14:hiddenFill xmlns:a14="http://schemas.microsoft.com/office/drawing/2010/main">
                  <a:solidFill>
                    <a:srgbClr val="FFFFFF"/>
                  </a:solidFill>
                </a14:hiddenFill>
              </a:ext>
            </a:extLst>
          </p:spPr>
        </p:pic>
        <p:sp>
          <p:nvSpPr>
            <p:cNvPr id="36" name="Text Box 26">
              <a:extLst>
                <a:ext uri="{FF2B5EF4-FFF2-40B4-BE49-F238E27FC236}">
                  <a16:creationId xmlns:a16="http://schemas.microsoft.com/office/drawing/2014/main" id="{6B1C61E3-4377-48F8-AD23-F6C9B64625D6}"/>
                </a:ext>
              </a:extLst>
            </p:cNvPr>
            <p:cNvSpPr txBox="1">
              <a:spLocks noChangeArrowheads="1"/>
            </p:cNvSpPr>
            <p:nvPr/>
          </p:nvSpPr>
          <p:spPr bwMode="auto">
            <a:xfrm>
              <a:off x="1711400" y="1468821"/>
              <a:ext cx="1216849" cy="46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仲裁法</a:t>
              </a:r>
              <a:r>
                <a:rPr lang="en-US" altLang="zh-CN" sz="2000" b="1" dirty="0">
                  <a:latin typeface="华文楷体" panose="02010600040101010101" pitchFamily="2" charset="-122"/>
                  <a:ea typeface="华文楷体" panose="02010600040101010101" pitchFamily="2" charset="-122"/>
                </a:rPr>
                <a:t>》</a:t>
              </a:r>
            </a:p>
            <a:p>
              <a:pPr algn="ctr"/>
              <a:r>
                <a:rPr lang="zh-CN" altLang="en-US" sz="2000" b="1" dirty="0">
                  <a:latin typeface="华文楷体" panose="02010600040101010101" pitchFamily="2" charset="-122"/>
                  <a:ea typeface="华文楷体" panose="02010600040101010101" pitchFamily="2" charset="-122"/>
                </a:rPr>
                <a:t>司法解释</a:t>
              </a:r>
              <a:r>
                <a:rPr lang="en-US" altLang="zh-CN" sz="2000" b="1" dirty="0">
                  <a:latin typeface="华文楷体" panose="02010600040101010101" pitchFamily="2" charset="-122"/>
                  <a:ea typeface="华文楷体" panose="02010600040101010101" pitchFamily="2" charset="-122"/>
                </a:rPr>
                <a:t> </a:t>
              </a:r>
            </a:p>
          </p:txBody>
        </p:sp>
      </p:grpSp>
    </p:spTree>
    <p:extLst>
      <p:ext uri="{BB962C8B-B14F-4D97-AF65-F5344CB8AC3E}">
        <p14:creationId xmlns:p14="http://schemas.microsoft.com/office/powerpoint/2010/main" val="3896934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
            <a:extLst>
              <a:ext uri="{FF2B5EF4-FFF2-40B4-BE49-F238E27FC236}">
                <a16:creationId xmlns:a16="http://schemas.microsoft.com/office/drawing/2014/main" id="{D6EF3290-6DCF-4C3C-9CE7-9CB3D3DA42A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a:ext>
            </a:extLst>
          </a:blip>
          <a:srcRect/>
          <a:stretch>
            <a:fillRect/>
          </a:stretch>
        </p:blipFill>
        <p:spPr bwMode="auto">
          <a:xfrm>
            <a:off x="5181720" y="2527832"/>
            <a:ext cx="1828559" cy="1802335"/>
          </a:xfrm>
          <a:prstGeom prst="rect">
            <a:avLst/>
          </a:prstGeom>
          <a:noFill/>
          <a:ln>
            <a:noFill/>
          </a:ln>
          <a:effectLst>
            <a:softEdge rad="1016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a:extLst>
              <a:ext uri="{FF2B5EF4-FFF2-40B4-BE49-F238E27FC236}">
                <a16:creationId xmlns:a16="http://schemas.microsoft.com/office/drawing/2014/main" id="{5390346E-DBCB-4462-8641-99AB3BAFC03C}"/>
              </a:ext>
            </a:extLst>
          </p:cNvPr>
          <p:cNvSpPr/>
          <p:nvPr/>
        </p:nvSpPr>
        <p:spPr>
          <a:xfrm>
            <a:off x="5616321" y="2955163"/>
            <a:ext cx="877164" cy="923330"/>
          </a:xfrm>
          <a:prstGeom prst="rect">
            <a:avLst/>
          </a:prstGeom>
          <a:noFill/>
          <a:effectLst>
            <a:softEdge rad="152400"/>
          </a:effectLst>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zh-CN" altLang="en-US" sz="5400" b="1" dirty="0">
                <a:ln/>
                <a:solidFill>
                  <a:schemeClr val="accent3"/>
                </a:solidFill>
                <a:latin typeface="华文楷体" panose="02010600040101010101" pitchFamily="2" charset="-122"/>
                <a:ea typeface="华文楷体" panose="02010600040101010101" pitchFamily="2" charset="-122"/>
              </a:rPr>
              <a:t>肆</a:t>
            </a:r>
          </a:p>
        </p:txBody>
      </p:sp>
    </p:spTree>
    <p:extLst>
      <p:ext uri="{BB962C8B-B14F-4D97-AF65-F5344CB8AC3E}">
        <p14:creationId xmlns:p14="http://schemas.microsoft.com/office/powerpoint/2010/main" val="1392740049"/>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图片 68">
            <a:extLst>
              <a:ext uri="{FF2B5EF4-FFF2-40B4-BE49-F238E27FC236}">
                <a16:creationId xmlns:a16="http://schemas.microsoft.com/office/drawing/2014/main" id="{F02867AB-9DD1-4742-B0BD-D50A26EC1816}"/>
              </a:ext>
            </a:extLst>
          </p:cNvPr>
          <p:cNvPicPr>
            <a:picLocks noChangeAspect="1"/>
          </p:cNvPicPr>
          <p:nvPr/>
        </p:nvPicPr>
        <p:blipFill rotWithShape="1">
          <a:blip r:embed="rId3"/>
          <a:srcRect l="49574"/>
          <a:stretch/>
        </p:blipFill>
        <p:spPr>
          <a:xfrm>
            <a:off x="75612" y="2435266"/>
            <a:ext cx="1002201" cy="1987468"/>
          </a:xfrm>
          <a:prstGeom prst="rect">
            <a:avLst/>
          </a:prstGeom>
        </p:spPr>
      </p:pic>
      <p:sp>
        <p:nvSpPr>
          <p:cNvPr id="70" name="文本占位符 16">
            <a:extLst>
              <a:ext uri="{FF2B5EF4-FFF2-40B4-BE49-F238E27FC236}">
                <a16:creationId xmlns:a16="http://schemas.microsoft.com/office/drawing/2014/main" id="{41979FB2-44AE-4E7C-90C6-EF118EE2B12D}"/>
              </a:ext>
            </a:extLst>
          </p:cNvPr>
          <p:cNvSpPr txBox="1">
            <a:spLocks/>
          </p:cNvSpPr>
          <p:nvPr/>
        </p:nvSpPr>
        <p:spPr>
          <a:xfrm>
            <a:off x="175852" y="1012750"/>
            <a:ext cx="720000" cy="45547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800" b="1" dirty="0">
                <a:solidFill>
                  <a:schemeClr val="bg2">
                    <a:lumMod val="50000"/>
                  </a:schemeClr>
                </a:solidFill>
                <a:latin typeface="华文楷体" panose="02010600040101010101" pitchFamily="2" charset="-122"/>
                <a:ea typeface="华文楷体" panose="02010600040101010101" pitchFamily="2" charset="-122"/>
              </a:rPr>
              <a:t>肆</a:t>
            </a:r>
          </a:p>
        </p:txBody>
      </p:sp>
      <p:sp>
        <p:nvSpPr>
          <p:cNvPr id="71" name="矩形 70">
            <a:extLst>
              <a:ext uri="{FF2B5EF4-FFF2-40B4-BE49-F238E27FC236}">
                <a16:creationId xmlns:a16="http://schemas.microsoft.com/office/drawing/2014/main" id="{B8EE6442-A95A-4AE2-B7DA-96E35F7FDD51}"/>
              </a:ext>
            </a:extLst>
          </p:cNvPr>
          <p:cNvSpPr/>
          <p:nvPr/>
        </p:nvSpPr>
        <p:spPr>
          <a:xfrm>
            <a:off x="200947" y="1437848"/>
            <a:ext cx="720000" cy="60756"/>
          </a:xfrm>
          <a:prstGeom prst="rect">
            <a:avLst/>
          </a:prstGeom>
          <a:solidFill>
            <a:schemeClr val="accent6">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zh-CN" altLang="en-US" sz="2000" kern="0">
              <a:solidFill>
                <a:schemeClr val="bg2">
                  <a:lumMod val="50000"/>
                </a:schemeClr>
              </a:solidFill>
              <a:latin typeface="华文楷体" panose="02010600040101010101" pitchFamily="2" charset="-122"/>
              <a:ea typeface="华文楷体" panose="02010600040101010101" pitchFamily="2" charset="-122"/>
            </a:endParaRPr>
          </a:p>
        </p:txBody>
      </p:sp>
      <p:sp>
        <p:nvSpPr>
          <p:cNvPr id="72" name="文本框 71">
            <a:extLst>
              <a:ext uri="{FF2B5EF4-FFF2-40B4-BE49-F238E27FC236}">
                <a16:creationId xmlns:a16="http://schemas.microsoft.com/office/drawing/2014/main" id="{5DC59550-0153-4129-A336-0B50A7203B6A}"/>
              </a:ext>
            </a:extLst>
          </p:cNvPr>
          <p:cNvSpPr txBox="1"/>
          <p:nvPr/>
        </p:nvSpPr>
        <p:spPr>
          <a:xfrm>
            <a:off x="248253" y="1573987"/>
            <a:ext cx="664797" cy="4625238"/>
          </a:xfrm>
          <a:prstGeom prst="rect">
            <a:avLst/>
          </a:prstGeom>
          <a:noFill/>
        </p:spPr>
        <p:txBody>
          <a:bodyPr vert="eaVert" wrap="square" rtlCol="0">
            <a:spAutoFit/>
          </a:bodyPr>
          <a:lstStyle/>
          <a:p>
            <a:pPr>
              <a:lnSpc>
                <a:spcPct val="130000"/>
              </a:lnSpc>
              <a:spcBef>
                <a:spcPts val="600"/>
              </a:spcBef>
            </a:pPr>
            <a:r>
              <a:rPr lang="zh-CN" altLang="en-US" sz="2400" kern="0" dirty="0">
                <a:latin typeface="华文楷体" panose="02010600040101010101" pitchFamily="2" charset="-122"/>
                <a:ea typeface="华文楷体" panose="02010600040101010101" pitchFamily="2" charset="-122"/>
                <a:cs typeface="+mn-ea"/>
                <a:sym typeface="+mn-lt"/>
              </a:rPr>
              <a:t>仲裁法律制度面临的问题</a:t>
            </a:r>
          </a:p>
        </p:txBody>
      </p:sp>
      <p:sp>
        <p:nvSpPr>
          <p:cNvPr id="74" name="矩形 73">
            <a:extLst>
              <a:ext uri="{FF2B5EF4-FFF2-40B4-BE49-F238E27FC236}">
                <a16:creationId xmlns:a16="http://schemas.microsoft.com/office/drawing/2014/main" id="{8EDFE2B5-617E-4547-B2A7-A6B076586E09}"/>
              </a:ext>
            </a:extLst>
          </p:cNvPr>
          <p:cNvSpPr/>
          <p:nvPr/>
        </p:nvSpPr>
        <p:spPr>
          <a:xfrm>
            <a:off x="1828705" y="1621123"/>
            <a:ext cx="8426381" cy="1018292"/>
          </a:xfrm>
          <a:prstGeom prst="rect">
            <a:avLst/>
          </a:prstGeom>
        </p:spPr>
        <p:txBody>
          <a:bodyPr wrap="square">
            <a:spAutoFit/>
          </a:bodyPr>
          <a:lstStyle/>
          <a:p>
            <a:pPr marL="457200" indent="-457200" defTabSz="914400">
              <a:lnSpc>
                <a:spcPct val="130000"/>
              </a:lnSpc>
              <a:buFont typeface="Wingdings" panose="05000000000000000000" pitchFamily="2" charset="2"/>
              <a:buChar char="n"/>
              <a:defRPr/>
            </a:pPr>
            <a:r>
              <a:rPr lang="zh-CN" altLang="zh-CN" sz="2400" dirty="0">
                <a:latin typeface="华文楷体" panose="02010600040101010101" pitchFamily="2" charset="-122"/>
                <a:ea typeface="华文楷体" panose="02010600040101010101" pitchFamily="2" charset="-122"/>
              </a:rPr>
              <a:t>中国仲裁与国际接轨中的缺失</a:t>
            </a:r>
            <a:r>
              <a:rPr lang="zh-CN" altLang="en-US" sz="2400" dirty="0">
                <a:latin typeface="华文楷体" panose="02010600040101010101" pitchFamily="2" charset="-122"/>
                <a:ea typeface="华文楷体" panose="02010600040101010101" pitchFamily="2" charset="-122"/>
              </a:rPr>
              <a:t>之一</a:t>
            </a:r>
            <a:r>
              <a:rPr lang="zh-CN" altLang="zh-CN" sz="2400" dirty="0">
                <a:latin typeface="华文楷体" panose="02010600040101010101" pitchFamily="2" charset="-122"/>
                <a:ea typeface="华文楷体" panose="02010600040101010101" pitchFamily="2" charset="-122"/>
              </a:rPr>
              <a:t>体现为我国仲裁法律制度中有关临时仲裁制度的缺失。</a:t>
            </a:r>
            <a:endParaRPr lang="zh-CN" altLang="en-US" sz="1400" kern="0" dirty="0">
              <a:solidFill>
                <a:srgbClr val="000000">
                  <a:lumMod val="50000"/>
                  <a:lumOff val="50000"/>
                </a:srgbClr>
              </a:solidFill>
              <a:latin typeface="华文楷体" panose="02010600040101010101" pitchFamily="2" charset="-122"/>
              <a:ea typeface="华文楷体" panose="02010600040101010101" pitchFamily="2" charset="-122"/>
            </a:endParaRPr>
          </a:p>
        </p:txBody>
      </p:sp>
      <p:sp>
        <p:nvSpPr>
          <p:cNvPr id="75" name="矩形 74">
            <a:extLst>
              <a:ext uri="{FF2B5EF4-FFF2-40B4-BE49-F238E27FC236}">
                <a16:creationId xmlns:a16="http://schemas.microsoft.com/office/drawing/2014/main" id="{D0A5D117-E647-4D7D-B6E7-8656069C735D}"/>
              </a:ext>
            </a:extLst>
          </p:cNvPr>
          <p:cNvSpPr/>
          <p:nvPr/>
        </p:nvSpPr>
        <p:spPr>
          <a:xfrm>
            <a:off x="1828705" y="3277906"/>
            <a:ext cx="8327298" cy="2308324"/>
          </a:xfrm>
          <a:prstGeom prst="rect">
            <a:avLst/>
          </a:prstGeom>
        </p:spPr>
        <p:txBody>
          <a:bodyPr wrap="square">
            <a:spAutoFit/>
          </a:bodyPr>
          <a:lstStyle/>
          <a:p>
            <a:pPr marL="342900" indent="-342900">
              <a:buFont typeface="Wingdings" panose="05000000000000000000" pitchFamily="2" charset="2"/>
              <a:buChar char="Ø"/>
            </a:pPr>
            <a:r>
              <a:rPr lang="zh-CN" altLang="zh-CN" sz="2400" dirty="0">
                <a:latin typeface="华文楷体" panose="02010600040101010101" pitchFamily="2" charset="-122"/>
                <a:ea typeface="华文楷体" panose="02010600040101010101" pitchFamily="2" charset="-122"/>
                <a:cs typeface="Times New Roman" panose="02020603050405020304" pitchFamily="18" charset="0"/>
              </a:rPr>
              <a:t>在《纽约公约》以及当前大多数国家的国内立法中，仲裁裁决均包含机构仲裁和临时仲裁裁决两种形式，而中国目前只有机构仲裁、法律亦只承认约定有明确仲裁机构管辖的仲裁协议的效力。</a:t>
            </a:r>
            <a:r>
              <a:rPr lang="zh-CN" altLang="en-US" sz="2400" dirty="0">
                <a:latin typeface="华文楷体" panose="02010600040101010101" pitchFamily="2" charset="-122"/>
                <a:ea typeface="华文楷体" panose="02010600040101010101" pitchFamily="2" charset="-122"/>
                <a:cs typeface="Times New Roman" panose="02020603050405020304" pitchFamily="18" charset="0"/>
              </a:rPr>
              <a:t>这就会产生“</a:t>
            </a:r>
            <a:r>
              <a:rPr lang="zh-CN" altLang="en-US" sz="2400" u="sng" dirty="0">
                <a:latin typeface="华文楷体" panose="02010600040101010101" pitchFamily="2" charset="-122"/>
                <a:ea typeface="华文楷体" panose="02010600040101010101" pitchFamily="2" charset="-122"/>
                <a:cs typeface="Times New Roman" panose="02020603050405020304" pitchFamily="18" charset="0"/>
              </a:rPr>
              <a:t>在执行裁决上确认临时仲裁的效力，而在仲裁受理时却否定临时仲裁的效力</a:t>
            </a:r>
            <a:r>
              <a:rPr lang="zh-CN" altLang="en-US" sz="2400" dirty="0">
                <a:latin typeface="华文楷体" panose="02010600040101010101" pitchFamily="2" charset="-122"/>
                <a:ea typeface="华文楷体" panose="02010600040101010101" pitchFamily="2" charset="-122"/>
                <a:cs typeface="Times New Roman" panose="02020603050405020304" pitchFamily="18" charset="0"/>
              </a:rPr>
              <a:t>” 的奇怪现象。</a:t>
            </a:r>
          </a:p>
        </p:txBody>
      </p:sp>
      <p:sp>
        <p:nvSpPr>
          <p:cNvPr id="76" name="Freeform 1058">
            <a:extLst>
              <a:ext uri="{FF2B5EF4-FFF2-40B4-BE49-F238E27FC236}">
                <a16:creationId xmlns:a16="http://schemas.microsoft.com/office/drawing/2014/main" id="{D0861980-ADDA-46A0-929A-A65951557449}"/>
              </a:ext>
            </a:extLst>
          </p:cNvPr>
          <p:cNvSpPr>
            <a:spLocks/>
          </p:cNvSpPr>
          <p:nvPr/>
        </p:nvSpPr>
        <p:spPr bwMode="auto">
          <a:xfrm>
            <a:off x="921815" y="4931622"/>
            <a:ext cx="1443192" cy="2105653"/>
          </a:xfrm>
          <a:custGeom>
            <a:avLst/>
            <a:gdLst>
              <a:gd name="T0" fmla="*/ 1928 w 1928"/>
              <a:gd name="T1" fmla="*/ 0 h 2813"/>
              <a:gd name="T2" fmla="*/ 0 w 1928"/>
              <a:gd name="T3" fmla="*/ 2813 h 2813"/>
              <a:gd name="T4" fmla="*/ 1928 w 1928"/>
              <a:gd name="T5" fmla="*/ 0 h 2813"/>
            </a:gdLst>
            <a:ahLst/>
            <a:cxnLst>
              <a:cxn ang="0">
                <a:pos x="T0" y="T1"/>
              </a:cxn>
              <a:cxn ang="0">
                <a:pos x="T2" y="T3"/>
              </a:cxn>
              <a:cxn ang="0">
                <a:pos x="T4" y="T5"/>
              </a:cxn>
            </a:cxnLst>
            <a:rect l="0" t="0" r="r" b="b"/>
            <a:pathLst>
              <a:path w="1928" h="2813">
                <a:moveTo>
                  <a:pt x="1928" y="0"/>
                </a:moveTo>
                <a:lnTo>
                  <a:pt x="0" y="2813"/>
                </a:lnTo>
                <a:lnTo>
                  <a:pt x="1928"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7" name="Line 1059">
            <a:extLst>
              <a:ext uri="{FF2B5EF4-FFF2-40B4-BE49-F238E27FC236}">
                <a16:creationId xmlns:a16="http://schemas.microsoft.com/office/drawing/2014/main" id="{35FCED7F-6517-4970-B69E-14621CD8ED7C}"/>
              </a:ext>
            </a:extLst>
          </p:cNvPr>
          <p:cNvSpPr>
            <a:spLocks noChangeShapeType="1"/>
          </p:cNvSpPr>
          <p:nvPr/>
        </p:nvSpPr>
        <p:spPr bwMode="auto">
          <a:xfrm flipH="1">
            <a:off x="921815" y="4931622"/>
            <a:ext cx="1443192" cy="2105653"/>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060">
            <a:extLst>
              <a:ext uri="{FF2B5EF4-FFF2-40B4-BE49-F238E27FC236}">
                <a16:creationId xmlns:a16="http://schemas.microsoft.com/office/drawing/2014/main" id="{44D8E2B5-0F21-44AC-B256-5648F6103A82}"/>
              </a:ext>
            </a:extLst>
          </p:cNvPr>
          <p:cNvSpPr>
            <a:spLocks/>
          </p:cNvSpPr>
          <p:nvPr/>
        </p:nvSpPr>
        <p:spPr bwMode="auto">
          <a:xfrm>
            <a:off x="921815" y="6723635"/>
            <a:ext cx="1737370" cy="313640"/>
          </a:xfrm>
          <a:custGeom>
            <a:avLst/>
            <a:gdLst>
              <a:gd name="T0" fmla="*/ 2321 w 2321"/>
              <a:gd name="T1" fmla="*/ 0 h 419"/>
              <a:gd name="T2" fmla="*/ 0 w 2321"/>
              <a:gd name="T3" fmla="*/ 419 h 419"/>
              <a:gd name="T4" fmla="*/ 2321 w 2321"/>
              <a:gd name="T5" fmla="*/ 0 h 419"/>
            </a:gdLst>
            <a:ahLst/>
            <a:cxnLst>
              <a:cxn ang="0">
                <a:pos x="T0" y="T1"/>
              </a:cxn>
              <a:cxn ang="0">
                <a:pos x="T2" y="T3"/>
              </a:cxn>
              <a:cxn ang="0">
                <a:pos x="T4" y="T5"/>
              </a:cxn>
            </a:cxnLst>
            <a:rect l="0" t="0" r="r" b="b"/>
            <a:pathLst>
              <a:path w="2321" h="419">
                <a:moveTo>
                  <a:pt x="2321" y="0"/>
                </a:moveTo>
                <a:lnTo>
                  <a:pt x="0" y="419"/>
                </a:lnTo>
                <a:lnTo>
                  <a:pt x="2321"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9" name="Line 1061">
            <a:extLst>
              <a:ext uri="{FF2B5EF4-FFF2-40B4-BE49-F238E27FC236}">
                <a16:creationId xmlns:a16="http://schemas.microsoft.com/office/drawing/2014/main" id="{8714106A-E243-4640-A812-6A12BA17E1A1}"/>
              </a:ext>
            </a:extLst>
          </p:cNvPr>
          <p:cNvSpPr>
            <a:spLocks noChangeShapeType="1"/>
          </p:cNvSpPr>
          <p:nvPr/>
        </p:nvSpPr>
        <p:spPr bwMode="auto">
          <a:xfrm flipH="1">
            <a:off x="921815" y="6723635"/>
            <a:ext cx="1737370" cy="313640"/>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1062">
            <a:extLst>
              <a:ext uri="{FF2B5EF4-FFF2-40B4-BE49-F238E27FC236}">
                <a16:creationId xmlns:a16="http://schemas.microsoft.com/office/drawing/2014/main" id="{46D14A26-CD85-43C3-BAE7-5B799EDF1DFE}"/>
              </a:ext>
            </a:extLst>
          </p:cNvPr>
          <p:cNvSpPr>
            <a:spLocks/>
          </p:cNvSpPr>
          <p:nvPr/>
        </p:nvSpPr>
        <p:spPr bwMode="auto">
          <a:xfrm>
            <a:off x="963734" y="6710910"/>
            <a:ext cx="600332" cy="315137"/>
          </a:xfrm>
          <a:custGeom>
            <a:avLst/>
            <a:gdLst>
              <a:gd name="T0" fmla="*/ 802 w 802"/>
              <a:gd name="T1" fmla="*/ 0 h 421"/>
              <a:gd name="T2" fmla="*/ 0 w 802"/>
              <a:gd name="T3" fmla="*/ 421 h 421"/>
              <a:gd name="T4" fmla="*/ 802 w 802"/>
              <a:gd name="T5" fmla="*/ 0 h 421"/>
            </a:gdLst>
            <a:ahLst/>
            <a:cxnLst>
              <a:cxn ang="0">
                <a:pos x="T0" y="T1"/>
              </a:cxn>
              <a:cxn ang="0">
                <a:pos x="T2" y="T3"/>
              </a:cxn>
              <a:cxn ang="0">
                <a:pos x="T4" y="T5"/>
              </a:cxn>
            </a:cxnLst>
            <a:rect l="0" t="0" r="r" b="b"/>
            <a:pathLst>
              <a:path w="802" h="421">
                <a:moveTo>
                  <a:pt x="802" y="0"/>
                </a:moveTo>
                <a:lnTo>
                  <a:pt x="0" y="421"/>
                </a:lnTo>
                <a:lnTo>
                  <a:pt x="802"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 name="Line 1063">
            <a:extLst>
              <a:ext uri="{FF2B5EF4-FFF2-40B4-BE49-F238E27FC236}">
                <a16:creationId xmlns:a16="http://schemas.microsoft.com/office/drawing/2014/main" id="{518B9C3C-FFDA-4DB4-BCED-286C0737B9E0}"/>
              </a:ext>
            </a:extLst>
          </p:cNvPr>
          <p:cNvSpPr>
            <a:spLocks noChangeShapeType="1"/>
          </p:cNvSpPr>
          <p:nvPr/>
        </p:nvSpPr>
        <p:spPr bwMode="auto">
          <a:xfrm flipH="1">
            <a:off x="963734" y="6710910"/>
            <a:ext cx="600332" cy="315137"/>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1064">
            <a:extLst>
              <a:ext uri="{FF2B5EF4-FFF2-40B4-BE49-F238E27FC236}">
                <a16:creationId xmlns:a16="http://schemas.microsoft.com/office/drawing/2014/main" id="{8977037F-6F45-4ABB-8FAC-83F62A932165}"/>
              </a:ext>
            </a:extLst>
          </p:cNvPr>
          <p:cNvSpPr>
            <a:spLocks/>
          </p:cNvSpPr>
          <p:nvPr/>
        </p:nvSpPr>
        <p:spPr bwMode="auto">
          <a:xfrm>
            <a:off x="2659185" y="6201152"/>
            <a:ext cx="728333" cy="522483"/>
          </a:xfrm>
          <a:custGeom>
            <a:avLst/>
            <a:gdLst>
              <a:gd name="T0" fmla="*/ 0 w 973"/>
              <a:gd name="T1" fmla="*/ 698 h 698"/>
              <a:gd name="T2" fmla="*/ 973 w 973"/>
              <a:gd name="T3" fmla="*/ 0 h 698"/>
              <a:gd name="T4" fmla="*/ 0 w 973"/>
              <a:gd name="T5" fmla="*/ 698 h 698"/>
            </a:gdLst>
            <a:ahLst/>
            <a:cxnLst>
              <a:cxn ang="0">
                <a:pos x="T0" y="T1"/>
              </a:cxn>
              <a:cxn ang="0">
                <a:pos x="T2" y="T3"/>
              </a:cxn>
              <a:cxn ang="0">
                <a:pos x="T4" y="T5"/>
              </a:cxn>
            </a:cxnLst>
            <a:rect l="0" t="0" r="r" b="b"/>
            <a:pathLst>
              <a:path w="973" h="698">
                <a:moveTo>
                  <a:pt x="0" y="698"/>
                </a:moveTo>
                <a:lnTo>
                  <a:pt x="973" y="0"/>
                </a:lnTo>
                <a:lnTo>
                  <a:pt x="0" y="698"/>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3" name="Line 1065">
            <a:extLst>
              <a:ext uri="{FF2B5EF4-FFF2-40B4-BE49-F238E27FC236}">
                <a16:creationId xmlns:a16="http://schemas.microsoft.com/office/drawing/2014/main" id="{259A90F1-DB38-4298-93C2-5A709A4D222F}"/>
              </a:ext>
            </a:extLst>
          </p:cNvPr>
          <p:cNvSpPr>
            <a:spLocks noChangeShapeType="1"/>
          </p:cNvSpPr>
          <p:nvPr/>
        </p:nvSpPr>
        <p:spPr bwMode="auto">
          <a:xfrm flipV="1">
            <a:off x="2659185" y="6201152"/>
            <a:ext cx="728333" cy="522483"/>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1066">
            <a:extLst>
              <a:ext uri="{FF2B5EF4-FFF2-40B4-BE49-F238E27FC236}">
                <a16:creationId xmlns:a16="http://schemas.microsoft.com/office/drawing/2014/main" id="{5E1D73B8-F3A9-4367-8FA7-A5234678E6A9}"/>
              </a:ext>
            </a:extLst>
          </p:cNvPr>
          <p:cNvSpPr>
            <a:spLocks/>
          </p:cNvSpPr>
          <p:nvPr/>
        </p:nvSpPr>
        <p:spPr bwMode="auto">
          <a:xfrm>
            <a:off x="3387518" y="6201152"/>
            <a:ext cx="90574" cy="1285249"/>
          </a:xfrm>
          <a:custGeom>
            <a:avLst/>
            <a:gdLst>
              <a:gd name="T0" fmla="*/ 0 w 121"/>
              <a:gd name="T1" fmla="*/ 0 h 1717"/>
              <a:gd name="T2" fmla="*/ 121 w 121"/>
              <a:gd name="T3" fmla="*/ 1717 h 1717"/>
              <a:gd name="T4" fmla="*/ 0 w 121"/>
              <a:gd name="T5" fmla="*/ 0 h 1717"/>
            </a:gdLst>
            <a:ahLst/>
            <a:cxnLst>
              <a:cxn ang="0">
                <a:pos x="T0" y="T1"/>
              </a:cxn>
              <a:cxn ang="0">
                <a:pos x="T2" y="T3"/>
              </a:cxn>
              <a:cxn ang="0">
                <a:pos x="T4" y="T5"/>
              </a:cxn>
            </a:cxnLst>
            <a:rect l="0" t="0" r="r" b="b"/>
            <a:pathLst>
              <a:path w="121" h="1717">
                <a:moveTo>
                  <a:pt x="0" y="0"/>
                </a:moveTo>
                <a:lnTo>
                  <a:pt x="121" y="1717"/>
                </a:lnTo>
                <a:lnTo>
                  <a:pt x="0"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5" name="Line 1067">
            <a:extLst>
              <a:ext uri="{FF2B5EF4-FFF2-40B4-BE49-F238E27FC236}">
                <a16:creationId xmlns:a16="http://schemas.microsoft.com/office/drawing/2014/main" id="{8CBF69C9-3795-4B53-B0F8-1CDE27357750}"/>
              </a:ext>
            </a:extLst>
          </p:cNvPr>
          <p:cNvSpPr>
            <a:spLocks noChangeShapeType="1"/>
          </p:cNvSpPr>
          <p:nvPr/>
        </p:nvSpPr>
        <p:spPr bwMode="auto">
          <a:xfrm>
            <a:off x="3387518" y="6201152"/>
            <a:ext cx="90574" cy="1285249"/>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1068">
            <a:extLst>
              <a:ext uri="{FF2B5EF4-FFF2-40B4-BE49-F238E27FC236}">
                <a16:creationId xmlns:a16="http://schemas.microsoft.com/office/drawing/2014/main" id="{F52713EE-E04D-41F0-8603-A904E809822F}"/>
              </a:ext>
            </a:extLst>
          </p:cNvPr>
          <p:cNvSpPr>
            <a:spLocks/>
          </p:cNvSpPr>
          <p:nvPr/>
        </p:nvSpPr>
        <p:spPr bwMode="auto">
          <a:xfrm>
            <a:off x="1710780" y="6723635"/>
            <a:ext cx="948405" cy="761269"/>
          </a:xfrm>
          <a:custGeom>
            <a:avLst/>
            <a:gdLst>
              <a:gd name="T0" fmla="*/ 1267 w 1267"/>
              <a:gd name="T1" fmla="*/ 0 h 1017"/>
              <a:gd name="T2" fmla="*/ 0 w 1267"/>
              <a:gd name="T3" fmla="*/ 1017 h 1017"/>
              <a:gd name="T4" fmla="*/ 1267 w 1267"/>
              <a:gd name="T5" fmla="*/ 0 h 1017"/>
            </a:gdLst>
            <a:ahLst/>
            <a:cxnLst>
              <a:cxn ang="0">
                <a:pos x="T0" y="T1"/>
              </a:cxn>
              <a:cxn ang="0">
                <a:pos x="T2" y="T3"/>
              </a:cxn>
              <a:cxn ang="0">
                <a:pos x="T4" y="T5"/>
              </a:cxn>
            </a:cxnLst>
            <a:rect l="0" t="0" r="r" b="b"/>
            <a:pathLst>
              <a:path w="1267" h="1017">
                <a:moveTo>
                  <a:pt x="1267" y="0"/>
                </a:moveTo>
                <a:lnTo>
                  <a:pt x="0" y="1017"/>
                </a:lnTo>
                <a:lnTo>
                  <a:pt x="1267"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7" name="Line 1069">
            <a:extLst>
              <a:ext uri="{FF2B5EF4-FFF2-40B4-BE49-F238E27FC236}">
                <a16:creationId xmlns:a16="http://schemas.microsoft.com/office/drawing/2014/main" id="{02546818-CCF1-4AA6-8533-CF9A3D6D6A13}"/>
              </a:ext>
            </a:extLst>
          </p:cNvPr>
          <p:cNvSpPr>
            <a:spLocks noChangeShapeType="1"/>
          </p:cNvSpPr>
          <p:nvPr/>
        </p:nvSpPr>
        <p:spPr bwMode="auto">
          <a:xfrm flipH="1">
            <a:off x="1710780" y="6723635"/>
            <a:ext cx="948405" cy="761269"/>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1070">
            <a:extLst>
              <a:ext uri="{FF2B5EF4-FFF2-40B4-BE49-F238E27FC236}">
                <a16:creationId xmlns:a16="http://schemas.microsoft.com/office/drawing/2014/main" id="{01DA7009-537E-48B8-87D2-20C50EC1116C}"/>
              </a:ext>
            </a:extLst>
          </p:cNvPr>
          <p:cNvSpPr>
            <a:spLocks/>
          </p:cNvSpPr>
          <p:nvPr/>
        </p:nvSpPr>
        <p:spPr bwMode="auto">
          <a:xfrm>
            <a:off x="2365008" y="4931622"/>
            <a:ext cx="294178" cy="1792013"/>
          </a:xfrm>
          <a:custGeom>
            <a:avLst/>
            <a:gdLst>
              <a:gd name="T0" fmla="*/ 0 w 393"/>
              <a:gd name="T1" fmla="*/ 0 h 2394"/>
              <a:gd name="T2" fmla="*/ 393 w 393"/>
              <a:gd name="T3" fmla="*/ 2394 h 2394"/>
              <a:gd name="T4" fmla="*/ 0 w 393"/>
              <a:gd name="T5" fmla="*/ 0 h 2394"/>
            </a:gdLst>
            <a:ahLst/>
            <a:cxnLst>
              <a:cxn ang="0">
                <a:pos x="T0" y="T1"/>
              </a:cxn>
              <a:cxn ang="0">
                <a:pos x="T2" y="T3"/>
              </a:cxn>
              <a:cxn ang="0">
                <a:pos x="T4" y="T5"/>
              </a:cxn>
            </a:cxnLst>
            <a:rect l="0" t="0" r="r" b="b"/>
            <a:pathLst>
              <a:path w="393" h="2394">
                <a:moveTo>
                  <a:pt x="0" y="0"/>
                </a:moveTo>
                <a:lnTo>
                  <a:pt x="393" y="2394"/>
                </a:lnTo>
                <a:lnTo>
                  <a:pt x="0"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9" name="Line 1071">
            <a:extLst>
              <a:ext uri="{FF2B5EF4-FFF2-40B4-BE49-F238E27FC236}">
                <a16:creationId xmlns:a16="http://schemas.microsoft.com/office/drawing/2014/main" id="{D22016E2-4232-496E-B69B-F1D6AE09613B}"/>
              </a:ext>
            </a:extLst>
          </p:cNvPr>
          <p:cNvSpPr>
            <a:spLocks noChangeShapeType="1"/>
          </p:cNvSpPr>
          <p:nvPr/>
        </p:nvSpPr>
        <p:spPr bwMode="auto">
          <a:xfrm>
            <a:off x="2365008" y="4931622"/>
            <a:ext cx="294178" cy="1792013"/>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1072">
            <a:extLst>
              <a:ext uri="{FF2B5EF4-FFF2-40B4-BE49-F238E27FC236}">
                <a16:creationId xmlns:a16="http://schemas.microsoft.com/office/drawing/2014/main" id="{2B51D32F-8E27-4535-A27B-9220BCEC8B88}"/>
              </a:ext>
            </a:extLst>
          </p:cNvPr>
          <p:cNvSpPr>
            <a:spLocks/>
          </p:cNvSpPr>
          <p:nvPr/>
        </p:nvSpPr>
        <p:spPr bwMode="auto">
          <a:xfrm>
            <a:off x="2659185" y="4813352"/>
            <a:ext cx="1163986" cy="1910283"/>
          </a:xfrm>
          <a:custGeom>
            <a:avLst/>
            <a:gdLst>
              <a:gd name="T0" fmla="*/ 1555 w 1555"/>
              <a:gd name="T1" fmla="*/ 0 h 2552"/>
              <a:gd name="T2" fmla="*/ 0 w 1555"/>
              <a:gd name="T3" fmla="*/ 2552 h 2552"/>
              <a:gd name="T4" fmla="*/ 1555 w 1555"/>
              <a:gd name="T5" fmla="*/ 0 h 2552"/>
            </a:gdLst>
            <a:ahLst/>
            <a:cxnLst>
              <a:cxn ang="0">
                <a:pos x="T0" y="T1"/>
              </a:cxn>
              <a:cxn ang="0">
                <a:pos x="T2" y="T3"/>
              </a:cxn>
              <a:cxn ang="0">
                <a:pos x="T4" y="T5"/>
              </a:cxn>
            </a:cxnLst>
            <a:rect l="0" t="0" r="r" b="b"/>
            <a:pathLst>
              <a:path w="1555" h="2552">
                <a:moveTo>
                  <a:pt x="1555" y="0"/>
                </a:moveTo>
                <a:lnTo>
                  <a:pt x="0" y="2552"/>
                </a:lnTo>
                <a:lnTo>
                  <a:pt x="1555"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1" name="Line 1073">
            <a:extLst>
              <a:ext uri="{FF2B5EF4-FFF2-40B4-BE49-F238E27FC236}">
                <a16:creationId xmlns:a16="http://schemas.microsoft.com/office/drawing/2014/main" id="{7CD2893A-2D11-45D7-8B78-2A948B5F22BE}"/>
              </a:ext>
            </a:extLst>
          </p:cNvPr>
          <p:cNvSpPr>
            <a:spLocks noChangeShapeType="1"/>
          </p:cNvSpPr>
          <p:nvPr/>
        </p:nvSpPr>
        <p:spPr bwMode="auto">
          <a:xfrm flipH="1">
            <a:off x="2659185" y="4813352"/>
            <a:ext cx="1163986" cy="1910283"/>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1074">
            <a:extLst>
              <a:ext uri="{FF2B5EF4-FFF2-40B4-BE49-F238E27FC236}">
                <a16:creationId xmlns:a16="http://schemas.microsoft.com/office/drawing/2014/main" id="{46A617C8-C84A-463C-BDFA-68AADADBF8F3}"/>
              </a:ext>
            </a:extLst>
          </p:cNvPr>
          <p:cNvSpPr>
            <a:spLocks/>
          </p:cNvSpPr>
          <p:nvPr/>
        </p:nvSpPr>
        <p:spPr bwMode="auto">
          <a:xfrm>
            <a:off x="3387518" y="5611300"/>
            <a:ext cx="1681229" cy="589852"/>
          </a:xfrm>
          <a:custGeom>
            <a:avLst/>
            <a:gdLst>
              <a:gd name="T0" fmla="*/ 0 w 2246"/>
              <a:gd name="T1" fmla="*/ 788 h 788"/>
              <a:gd name="T2" fmla="*/ 2246 w 2246"/>
              <a:gd name="T3" fmla="*/ 0 h 788"/>
              <a:gd name="T4" fmla="*/ 0 w 2246"/>
              <a:gd name="T5" fmla="*/ 788 h 788"/>
            </a:gdLst>
            <a:ahLst/>
            <a:cxnLst>
              <a:cxn ang="0">
                <a:pos x="T0" y="T1"/>
              </a:cxn>
              <a:cxn ang="0">
                <a:pos x="T2" y="T3"/>
              </a:cxn>
              <a:cxn ang="0">
                <a:pos x="T4" y="T5"/>
              </a:cxn>
            </a:cxnLst>
            <a:rect l="0" t="0" r="r" b="b"/>
            <a:pathLst>
              <a:path w="2246" h="788">
                <a:moveTo>
                  <a:pt x="0" y="788"/>
                </a:moveTo>
                <a:lnTo>
                  <a:pt x="2246" y="0"/>
                </a:lnTo>
                <a:lnTo>
                  <a:pt x="0" y="788"/>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3" name="Line 1075">
            <a:extLst>
              <a:ext uri="{FF2B5EF4-FFF2-40B4-BE49-F238E27FC236}">
                <a16:creationId xmlns:a16="http://schemas.microsoft.com/office/drawing/2014/main" id="{0AB2FB9A-E814-40B7-A5CF-16BA19265539}"/>
              </a:ext>
            </a:extLst>
          </p:cNvPr>
          <p:cNvSpPr>
            <a:spLocks noChangeShapeType="1"/>
          </p:cNvSpPr>
          <p:nvPr/>
        </p:nvSpPr>
        <p:spPr bwMode="auto">
          <a:xfrm flipV="1">
            <a:off x="3387518" y="5611300"/>
            <a:ext cx="1681229" cy="589852"/>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1076">
            <a:extLst>
              <a:ext uri="{FF2B5EF4-FFF2-40B4-BE49-F238E27FC236}">
                <a16:creationId xmlns:a16="http://schemas.microsoft.com/office/drawing/2014/main" id="{3224E498-8CD0-4BD7-A5DC-CC9053923D83}"/>
              </a:ext>
            </a:extLst>
          </p:cNvPr>
          <p:cNvSpPr>
            <a:spLocks/>
          </p:cNvSpPr>
          <p:nvPr/>
        </p:nvSpPr>
        <p:spPr bwMode="auto">
          <a:xfrm>
            <a:off x="4850921" y="5639744"/>
            <a:ext cx="184142" cy="830883"/>
          </a:xfrm>
          <a:custGeom>
            <a:avLst/>
            <a:gdLst>
              <a:gd name="T0" fmla="*/ 246 w 246"/>
              <a:gd name="T1" fmla="*/ 0 h 1110"/>
              <a:gd name="T2" fmla="*/ 0 w 246"/>
              <a:gd name="T3" fmla="*/ 1110 h 1110"/>
              <a:gd name="T4" fmla="*/ 246 w 246"/>
              <a:gd name="T5" fmla="*/ 0 h 1110"/>
            </a:gdLst>
            <a:ahLst/>
            <a:cxnLst>
              <a:cxn ang="0">
                <a:pos x="T0" y="T1"/>
              </a:cxn>
              <a:cxn ang="0">
                <a:pos x="T2" y="T3"/>
              </a:cxn>
              <a:cxn ang="0">
                <a:pos x="T4" y="T5"/>
              </a:cxn>
            </a:cxnLst>
            <a:rect l="0" t="0" r="r" b="b"/>
            <a:pathLst>
              <a:path w="246" h="1110">
                <a:moveTo>
                  <a:pt x="246" y="0"/>
                </a:moveTo>
                <a:lnTo>
                  <a:pt x="0" y="1110"/>
                </a:lnTo>
                <a:lnTo>
                  <a:pt x="246"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5" name="Line 1077">
            <a:extLst>
              <a:ext uri="{FF2B5EF4-FFF2-40B4-BE49-F238E27FC236}">
                <a16:creationId xmlns:a16="http://schemas.microsoft.com/office/drawing/2014/main" id="{5F76DC6E-04B4-44FE-9FF0-A19C710B8604}"/>
              </a:ext>
            </a:extLst>
          </p:cNvPr>
          <p:cNvSpPr>
            <a:spLocks noChangeShapeType="1"/>
          </p:cNvSpPr>
          <p:nvPr/>
        </p:nvSpPr>
        <p:spPr bwMode="auto">
          <a:xfrm flipH="1">
            <a:off x="4850921" y="5639744"/>
            <a:ext cx="184142" cy="830883"/>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1078">
            <a:extLst>
              <a:ext uri="{FF2B5EF4-FFF2-40B4-BE49-F238E27FC236}">
                <a16:creationId xmlns:a16="http://schemas.microsoft.com/office/drawing/2014/main" id="{6B68F1D7-475B-4F25-9A2A-E020494A0E00}"/>
              </a:ext>
            </a:extLst>
          </p:cNvPr>
          <p:cNvSpPr>
            <a:spLocks/>
          </p:cNvSpPr>
          <p:nvPr/>
        </p:nvSpPr>
        <p:spPr bwMode="auto">
          <a:xfrm>
            <a:off x="4709446" y="6470628"/>
            <a:ext cx="141475" cy="853340"/>
          </a:xfrm>
          <a:custGeom>
            <a:avLst/>
            <a:gdLst>
              <a:gd name="T0" fmla="*/ 189 w 189"/>
              <a:gd name="T1" fmla="*/ 0 h 1140"/>
              <a:gd name="T2" fmla="*/ 0 w 189"/>
              <a:gd name="T3" fmla="*/ 1140 h 1140"/>
              <a:gd name="T4" fmla="*/ 189 w 189"/>
              <a:gd name="T5" fmla="*/ 0 h 1140"/>
            </a:gdLst>
            <a:ahLst/>
            <a:cxnLst>
              <a:cxn ang="0">
                <a:pos x="T0" y="T1"/>
              </a:cxn>
              <a:cxn ang="0">
                <a:pos x="T2" y="T3"/>
              </a:cxn>
              <a:cxn ang="0">
                <a:pos x="T4" y="T5"/>
              </a:cxn>
            </a:cxnLst>
            <a:rect l="0" t="0" r="r" b="b"/>
            <a:pathLst>
              <a:path w="189" h="1140">
                <a:moveTo>
                  <a:pt x="189" y="0"/>
                </a:moveTo>
                <a:lnTo>
                  <a:pt x="0" y="1140"/>
                </a:lnTo>
                <a:lnTo>
                  <a:pt x="189"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7" name="Line 1079">
            <a:extLst>
              <a:ext uri="{FF2B5EF4-FFF2-40B4-BE49-F238E27FC236}">
                <a16:creationId xmlns:a16="http://schemas.microsoft.com/office/drawing/2014/main" id="{45F8238E-22E6-41CE-909F-26749E9ACCC5}"/>
              </a:ext>
            </a:extLst>
          </p:cNvPr>
          <p:cNvSpPr>
            <a:spLocks noChangeShapeType="1"/>
          </p:cNvSpPr>
          <p:nvPr/>
        </p:nvSpPr>
        <p:spPr bwMode="auto">
          <a:xfrm flipH="1">
            <a:off x="4709446" y="6470628"/>
            <a:ext cx="141475" cy="853340"/>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1080">
            <a:extLst>
              <a:ext uri="{FF2B5EF4-FFF2-40B4-BE49-F238E27FC236}">
                <a16:creationId xmlns:a16="http://schemas.microsoft.com/office/drawing/2014/main" id="{D356E620-3041-40AC-9540-8532FE5E9F3B}"/>
              </a:ext>
            </a:extLst>
          </p:cNvPr>
          <p:cNvSpPr>
            <a:spLocks/>
          </p:cNvSpPr>
          <p:nvPr/>
        </p:nvSpPr>
        <p:spPr bwMode="auto">
          <a:xfrm>
            <a:off x="3478092" y="7323967"/>
            <a:ext cx="1231355" cy="162434"/>
          </a:xfrm>
          <a:custGeom>
            <a:avLst/>
            <a:gdLst>
              <a:gd name="T0" fmla="*/ 1645 w 1645"/>
              <a:gd name="T1" fmla="*/ 0 h 217"/>
              <a:gd name="T2" fmla="*/ 0 w 1645"/>
              <a:gd name="T3" fmla="*/ 217 h 217"/>
              <a:gd name="T4" fmla="*/ 1645 w 1645"/>
              <a:gd name="T5" fmla="*/ 0 h 217"/>
            </a:gdLst>
            <a:ahLst/>
            <a:cxnLst>
              <a:cxn ang="0">
                <a:pos x="T0" y="T1"/>
              </a:cxn>
              <a:cxn ang="0">
                <a:pos x="T2" y="T3"/>
              </a:cxn>
              <a:cxn ang="0">
                <a:pos x="T4" y="T5"/>
              </a:cxn>
            </a:cxnLst>
            <a:rect l="0" t="0" r="r" b="b"/>
            <a:pathLst>
              <a:path w="1645" h="217">
                <a:moveTo>
                  <a:pt x="1645" y="0"/>
                </a:moveTo>
                <a:lnTo>
                  <a:pt x="0" y="217"/>
                </a:lnTo>
                <a:lnTo>
                  <a:pt x="1645"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9" name="Line 1081">
            <a:extLst>
              <a:ext uri="{FF2B5EF4-FFF2-40B4-BE49-F238E27FC236}">
                <a16:creationId xmlns:a16="http://schemas.microsoft.com/office/drawing/2014/main" id="{7D9AE3EA-E43B-45A9-9601-0F133541888B}"/>
              </a:ext>
            </a:extLst>
          </p:cNvPr>
          <p:cNvSpPr>
            <a:spLocks noChangeShapeType="1"/>
          </p:cNvSpPr>
          <p:nvPr/>
        </p:nvSpPr>
        <p:spPr bwMode="auto">
          <a:xfrm flipH="1">
            <a:off x="3478092" y="7323967"/>
            <a:ext cx="1231355" cy="162434"/>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1082">
            <a:extLst>
              <a:ext uri="{FF2B5EF4-FFF2-40B4-BE49-F238E27FC236}">
                <a16:creationId xmlns:a16="http://schemas.microsoft.com/office/drawing/2014/main" id="{A595A81E-F097-4DB8-B611-1F27DFF43734}"/>
              </a:ext>
            </a:extLst>
          </p:cNvPr>
          <p:cNvSpPr>
            <a:spLocks/>
          </p:cNvSpPr>
          <p:nvPr/>
        </p:nvSpPr>
        <p:spPr bwMode="auto">
          <a:xfrm>
            <a:off x="3387518" y="6201152"/>
            <a:ext cx="1321928" cy="1122815"/>
          </a:xfrm>
          <a:custGeom>
            <a:avLst/>
            <a:gdLst>
              <a:gd name="T0" fmla="*/ 1766 w 1766"/>
              <a:gd name="T1" fmla="*/ 1500 h 1500"/>
              <a:gd name="T2" fmla="*/ 0 w 1766"/>
              <a:gd name="T3" fmla="*/ 0 h 1500"/>
              <a:gd name="T4" fmla="*/ 1766 w 1766"/>
              <a:gd name="T5" fmla="*/ 1500 h 1500"/>
            </a:gdLst>
            <a:ahLst/>
            <a:cxnLst>
              <a:cxn ang="0">
                <a:pos x="T0" y="T1"/>
              </a:cxn>
              <a:cxn ang="0">
                <a:pos x="T2" y="T3"/>
              </a:cxn>
              <a:cxn ang="0">
                <a:pos x="T4" y="T5"/>
              </a:cxn>
            </a:cxnLst>
            <a:rect l="0" t="0" r="r" b="b"/>
            <a:pathLst>
              <a:path w="1766" h="1500">
                <a:moveTo>
                  <a:pt x="1766" y="1500"/>
                </a:moveTo>
                <a:lnTo>
                  <a:pt x="0" y="0"/>
                </a:lnTo>
                <a:lnTo>
                  <a:pt x="1766" y="150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1" name="Line 1083">
            <a:extLst>
              <a:ext uri="{FF2B5EF4-FFF2-40B4-BE49-F238E27FC236}">
                <a16:creationId xmlns:a16="http://schemas.microsoft.com/office/drawing/2014/main" id="{6F3E3E88-294B-4EEE-AF63-6591E79B6D77}"/>
              </a:ext>
            </a:extLst>
          </p:cNvPr>
          <p:cNvSpPr>
            <a:spLocks noChangeShapeType="1"/>
          </p:cNvSpPr>
          <p:nvPr/>
        </p:nvSpPr>
        <p:spPr bwMode="auto">
          <a:xfrm flipH="1" flipV="1">
            <a:off x="3387518" y="6201152"/>
            <a:ext cx="1321928" cy="1122815"/>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1084">
            <a:extLst>
              <a:ext uri="{FF2B5EF4-FFF2-40B4-BE49-F238E27FC236}">
                <a16:creationId xmlns:a16="http://schemas.microsoft.com/office/drawing/2014/main" id="{9E618428-8CA5-43CA-95E6-D0AC0A02F464}"/>
              </a:ext>
            </a:extLst>
          </p:cNvPr>
          <p:cNvSpPr>
            <a:spLocks/>
          </p:cNvSpPr>
          <p:nvPr/>
        </p:nvSpPr>
        <p:spPr bwMode="auto">
          <a:xfrm>
            <a:off x="3478092" y="6470628"/>
            <a:ext cx="1372829" cy="1015774"/>
          </a:xfrm>
          <a:custGeom>
            <a:avLst/>
            <a:gdLst>
              <a:gd name="T0" fmla="*/ 1834 w 1834"/>
              <a:gd name="T1" fmla="*/ 0 h 1357"/>
              <a:gd name="T2" fmla="*/ 0 w 1834"/>
              <a:gd name="T3" fmla="*/ 1357 h 1357"/>
              <a:gd name="T4" fmla="*/ 1834 w 1834"/>
              <a:gd name="T5" fmla="*/ 0 h 1357"/>
            </a:gdLst>
            <a:ahLst/>
            <a:cxnLst>
              <a:cxn ang="0">
                <a:pos x="T0" y="T1"/>
              </a:cxn>
              <a:cxn ang="0">
                <a:pos x="T2" y="T3"/>
              </a:cxn>
              <a:cxn ang="0">
                <a:pos x="T4" y="T5"/>
              </a:cxn>
            </a:cxnLst>
            <a:rect l="0" t="0" r="r" b="b"/>
            <a:pathLst>
              <a:path w="1834" h="1357">
                <a:moveTo>
                  <a:pt x="1834" y="0"/>
                </a:moveTo>
                <a:lnTo>
                  <a:pt x="0" y="1357"/>
                </a:lnTo>
                <a:lnTo>
                  <a:pt x="1834"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3" name="Line 1085">
            <a:extLst>
              <a:ext uri="{FF2B5EF4-FFF2-40B4-BE49-F238E27FC236}">
                <a16:creationId xmlns:a16="http://schemas.microsoft.com/office/drawing/2014/main" id="{FE5154E5-349E-4745-910D-711964412A32}"/>
              </a:ext>
            </a:extLst>
          </p:cNvPr>
          <p:cNvSpPr>
            <a:spLocks noChangeShapeType="1"/>
          </p:cNvSpPr>
          <p:nvPr/>
        </p:nvSpPr>
        <p:spPr bwMode="auto">
          <a:xfrm flipH="1">
            <a:off x="3478092" y="6470628"/>
            <a:ext cx="1372829" cy="1015774"/>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1086">
            <a:extLst>
              <a:ext uri="{FF2B5EF4-FFF2-40B4-BE49-F238E27FC236}">
                <a16:creationId xmlns:a16="http://schemas.microsoft.com/office/drawing/2014/main" id="{E4B4364F-0C9E-4DDF-9089-15C8029AC621}"/>
              </a:ext>
            </a:extLst>
          </p:cNvPr>
          <p:cNvSpPr>
            <a:spLocks/>
          </p:cNvSpPr>
          <p:nvPr/>
        </p:nvSpPr>
        <p:spPr bwMode="auto">
          <a:xfrm>
            <a:off x="3478092" y="7486401"/>
            <a:ext cx="979844" cy="483559"/>
          </a:xfrm>
          <a:custGeom>
            <a:avLst/>
            <a:gdLst>
              <a:gd name="T0" fmla="*/ 0 w 1309"/>
              <a:gd name="T1" fmla="*/ 0 h 646"/>
              <a:gd name="T2" fmla="*/ 1309 w 1309"/>
              <a:gd name="T3" fmla="*/ 646 h 646"/>
              <a:gd name="T4" fmla="*/ 0 w 1309"/>
              <a:gd name="T5" fmla="*/ 0 h 646"/>
            </a:gdLst>
            <a:ahLst/>
            <a:cxnLst>
              <a:cxn ang="0">
                <a:pos x="T0" y="T1"/>
              </a:cxn>
              <a:cxn ang="0">
                <a:pos x="T2" y="T3"/>
              </a:cxn>
              <a:cxn ang="0">
                <a:pos x="T4" y="T5"/>
              </a:cxn>
            </a:cxnLst>
            <a:rect l="0" t="0" r="r" b="b"/>
            <a:pathLst>
              <a:path w="1309" h="646">
                <a:moveTo>
                  <a:pt x="0" y="0"/>
                </a:moveTo>
                <a:lnTo>
                  <a:pt x="1309" y="646"/>
                </a:lnTo>
                <a:lnTo>
                  <a:pt x="0"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5" name="Line 1087">
            <a:extLst>
              <a:ext uri="{FF2B5EF4-FFF2-40B4-BE49-F238E27FC236}">
                <a16:creationId xmlns:a16="http://schemas.microsoft.com/office/drawing/2014/main" id="{7F632AA2-8221-441F-9EA2-C200757978F4}"/>
              </a:ext>
            </a:extLst>
          </p:cNvPr>
          <p:cNvSpPr>
            <a:spLocks noChangeShapeType="1"/>
          </p:cNvSpPr>
          <p:nvPr/>
        </p:nvSpPr>
        <p:spPr bwMode="auto">
          <a:xfrm>
            <a:off x="3478092" y="7486401"/>
            <a:ext cx="979844" cy="483559"/>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1088">
            <a:extLst>
              <a:ext uri="{FF2B5EF4-FFF2-40B4-BE49-F238E27FC236}">
                <a16:creationId xmlns:a16="http://schemas.microsoft.com/office/drawing/2014/main" id="{A0A2E0C0-06DA-4507-9FF2-A347ED666055}"/>
              </a:ext>
            </a:extLst>
          </p:cNvPr>
          <p:cNvSpPr>
            <a:spLocks/>
          </p:cNvSpPr>
          <p:nvPr/>
        </p:nvSpPr>
        <p:spPr bwMode="auto">
          <a:xfrm>
            <a:off x="4457936" y="7308248"/>
            <a:ext cx="1109342" cy="661712"/>
          </a:xfrm>
          <a:custGeom>
            <a:avLst/>
            <a:gdLst>
              <a:gd name="T0" fmla="*/ 0 w 1482"/>
              <a:gd name="T1" fmla="*/ 884 h 884"/>
              <a:gd name="T2" fmla="*/ 1482 w 1482"/>
              <a:gd name="T3" fmla="*/ 0 h 884"/>
              <a:gd name="T4" fmla="*/ 0 w 1482"/>
              <a:gd name="T5" fmla="*/ 884 h 884"/>
            </a:gdLst>
            <a:ahLst/>
            <a:cxnLst>
              <a:cxn ang="0">
                <a:pos x="T0" y="T1"/>
              </a:cxn>
              <a:cxn ang="0">
                <a:pos x="T2" y="T3"/>
              </a:cxn>
              <a:cxn ang="0">
                <a:pos x="T4" y="T5"/>
              </a:cxn>
            </a:cxnLst>
            <a:rect l="0" t="0" r="r" b="b"/>
            <a:pathLst>
              <a:path w="1482" h="884">
                <a:moveTo>
                  <a:pt x="0" y="884"/>
                </a:moveTo>
                <a:lnTo>
                  <a:pt x="1482" y="0"/>
                </a:lnTo>
                <a:lnTo>
                  <a:pt x="0" y="884"/>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7" name="Line 1089">
            <a:extLst>
              <a:ext uri="{FF2B5EF4-FFF2-40B4-BE49-F238E27FC236}">
                <a16:creationId xmlns:a16="http://schemas.microsoft.com/office/drawing/2014/main" id="{5A7BE59B-A0B1-4C86-A55E-32610A39C478}"/>
              </a:ext>
            </a:extLst>
          </p:cNvPr>
          <p:cNvSpPr>
            <a:spLocks noChangeShapeType="1"/>
          </p:cNvSpPr>
          <p:nvPr/>
        </p:nvSpPr>
        <p:spPr bwMode="auto">
          <a:xfrm flipV="1">
            <a:off x="4457936" y="7308248"/>
            <a:ext cx="1109342" cy="661712"/>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092">
            <a:extLst>
              <a:ext uri="{FF2B5EF4-FFF2-40B4-BE49-F238E27FC236}">
                <a16:creationId xmlns:a16="http://schemas.microsoft.com/office/drawing/2014/main" id="{BA466C22-86FB-43F0-B35E-5722F72D59A6}"/>
              </a:ext>
            </a:extLst>
          </p:cNvPr>
          <p:cNvSpPr>
            <a:spLocks/>
          </p:cNvSpPr>
          <p:nvPr/>
        </p:nvSpPr>
        <p:spPr bwMode="auto">
          <a:xfrm>
            <a:off x="3823171" y="4813352"/>
            <a:ext cx="886276" cy="2510615"/>
          </a:xfrm>
          <a:custGeom>
            <a:avLst/>
            <a:gdLst>
              <a:gd name="T0" fmla="*/ 0 w 1184"/>
              <a:gd name="T1" fmla="*/ 0 h 3354"/>
              <a:gd name="T2" fmla="*/ 1184 w 1184"/>
              <a:gd name="T3" fmla="*/ 3354 h 3354"/>
              <a:gd name="T4" fmla="*/ 0 w 1184"/>
              <a:gd name="T5" fmla="*/ 0 h 3354"/>
            </a:gdLst>
            <a:ahLst/>
            <a:cxnLst>
              <a:cxn ang="0">
                <a:pos x="T0" y="T1"/>
              </a:cxn>
              <a:cxn ang="0">
                <a:pos x="T2" y="T3"/>
              </a:cxn>
              <a:cxn ang="0">
                <a:pos x="T4" y="T5"/>
              </a:cxn>
            </a:cxnLst>
            <a:rect l="0" t="0" r="r" b="b"/>
            <a:pathLst>
              <a:path w="1184" h="3354">
                <a:moveTo>
                  <a:pt x="0" y="0"/>
                </a:moveTo>
                <a:lnTo>
                  <a:pt x="1184" y="3354"/>
                </a:lnTo>
                <a:lnTo>
                  <a:pt x="0"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1" name="Line 1093">
            <a:extLst>
              <a:ext uri="{FF2B5EF4-FFF2-40B4-BE49-F238E27FC236}">
                <a16:creationId xmlns:a16="http://schemas.microsoft.com/office/drawing/2014/main" id="{659951EA-498F-4661-86F4-2E33F4E25835}"/>
              </a:ext>
            </a:extLst>
          </p:cNvPr>
          <p:cNvSpPr>
            <a:spLocks noChangeShapeType="1"/>
          </p:cNvSpPr>
          <p:nvPr/>
        </p:nvSpPr>
        <p:spPr bwMode="auto">
          <a:xfrm>
            <a:off x="3823171" y="4813352"/>
            <a:ext cx="886276" cy="2510615"/>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094">
            <a:extLst>
              <a:ext uri="{FF2B5EF4-FFF2-40B4-BE49-F238E27FC236}">
                <a16:creationId xmlns:a16="http://schemas.microsoft.com/office/drawing/2014/main" id="{18416557-879A-4658-A5CD-6BB75160A249}"/>
              </a:ext>
            </a:extLst>
          </p:cNvPr>
          <p:cNvSpPr>
            <a:spLocks/>
          </p:cNvSpPr>
          <p:nvPr/>
        </p:nvSpPr>
        <p:spPr bwMode="auto">
          <a:xfrm>
            <a:off x="4850921" y="6470628"/>
            <a:ext cx="716357" cy="837620"/>
          </a:xfrm>
          <a:custGeom>
            <a:avLst/>
            <a:gdLst>
              <a:gd name="T0" fmla="*/ 0 w 957"/>
              <a:gd name="T1" fmla="*/ 0 h 1119"/>
              <a:gd name="T2" fmla="*/ 957 w 957"/>
              <a:gd name="T3" fmla="*/ 1119 h 1119"/>
              <a:gd name="T4" fmla="*/ 0 w 957"/>
              <a:gd name="T5" fmla="*/ 0 h 1119"/>
            </a:gdLst>
            <a:ahLst/>
            <a:cxnLst>
              <a:cxn ang="0">
                <a:pos x="T0" y="T1"/>
              </a:cxn>
              <a:cxn ang="0">
                <a:pos x="T2" y="T3"/>
              </a:cxn>
              <a:cxn ang="0">
                <a:pos x="T4" y="T5"/>
              </a:cxn>
            </a:cxnLst>
            <a:rect l="0" t="0" r="r" b="b"/>
            <a:pathLst>
              <a:path w="957" h="1119">
                <a:moveTo>
                  <a:pt x="0" y="0"/>
                </a:moveTo>
                <a:lnTo>
                  <a:pt x="957" y="1119"/>
                </a:lnTo>
                <a:lnTo>
                  <a:pt x="0"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3" name="Line 1095">
            <a:extLst>
              <a:ext uri="{FF2B5EF4-FFF2-40B4-BE49-F238E27FC236}">
                <a16:creationId xmlns:a16="http://schemas.microsoft.com/office/drawing/2014/main" id="{E442058B-BDDB-434D-A51F-9EED81CA234C}"/>
              </a:ext>
            </a:extLst>
          </p:cNvPr>
          <p:cNvSpPr>
            <a:spLocks noChangeShapeType="1"/>
          </p:cNvSpPr>
          <p:nvPr/>
        </p:nvSpPr>
        <p:spPr bwMode="auto">
          <a:xfrm>
            <a:off x="4850921" y="6470628"/>
            <a:ext cx="716357" cy="837620"/>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098">
            <a:extLst>
              <a:ext uri="{FF2B5EF4-FFF2-40B4-BE49-F238E27FC236}">
                <a16:creationId xmlns:a16="http://schemas.microsoft.com/office/drawing/2014/main" id="{A084E558-056E-4BF8-9FC4-DD2010793F5E}"/>
              </a:ext>
            </a:extLst>
          </p:cNvPr>
          <p:cNvSpPr>
            <a:spLocks/>
          </p:cNvSpPr>
          <p:nvPr/>
        </p:nvSpPr>
        <p:spPr bwMode="auto">
          <a:xfrm>
            <a:off x="3387518" y="5987068"/>
            <a:ext cx="50153" cy="214083"/>
          </a:xfrm>
          <a:custGeom>
            <a:avLst/>
            <a:gdLst>
              <a:gd name="T0" fmla="*/ 67 w 67"/>
              <a:gd name="T1" fmla="*/ 0 h 286"/>
              <a:gd name="T2" fmla="*/ 0 w 67"/>
              <a:gd name="T3" fmla="*/ 286 h 286"/>
              <a:gd name="T4" fmla="*/ 67 w 67"/>
              <a:gd name="T5" fmla="*/ 0 h 286"/>
            </a:gdLst>
            <a:ahLst/>
            <a:cxnLst>
              <a:cxn ang="0">
                <a:pos x="T0" y="T1"/>
              </a:cxn>
              <a:cxn ang="0">
                <a:pos x="T2" y="T3"/>
              </a:cxn>
              <a:cxn ang="0">
                <a:pos x="T4" y="T5"/>
              </a:cxn>
            </a:cxnLst>
            <a:rect l="0" t="0" r="r" b="b"/>
            <a:pathLst>
              <a:path w="67" h="286">
                <a:moveTo>
                  <a:pt x="67" y="0"/>
                </a:moveTo>
                <a:lnTo>
                  <a:pt x="0" y="286"/>
                </a:lnTo>
                <a:lnTo>
                  <a:pt x="67"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7" name="Line 1099">
            <a:extLst>
              <a:ext uri="{FF2B5EF4-FFF2-40B4-BE49-F238E27FC236}">
                <a16:creationId xmlns:a16="http://schemas.microsoft.com/office/drawing/2014/main" id="{E8E4ADB4-6E4B-418E-A1FE-5139A73A42D1}"/>
              </a:ext>
            </a:extLst>
          </p:cNvPr>
          <p:cNvSpPr>
            <a:spLocks noChangeShapeType="1"/>
          </p:cNvSpPr>
          <p:nvPr/>
        </p:nvSpPr>
        <p:spPr bwMode="auto">
          <a:xfrm flipH="1">
            <a:off x="3387518" y="5987068"/>
            <a:ext cx="50153" cy="214083"/>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100">
            <a:extLst>
              <a:ext uri="{FF2B5EF4-FFF2-40B4-BE49-F238E27FC236}">
                <a16:creationId xmlns:a16="http://schemas.microsoft.com/office/drawing/2014/main" id="{3C43BC5A-2823-44E0-A5B2-AEE1B1A841B1}"/>
              </a:ext>
            </a:extLst>
          </p:cNvPr>
          <p:cNvSpPr>
            <a:spLocks/>
          </p:cNvSpPr>
          <p:nvPr/>
        </p:nvSpPr>
        <p:spPr bwMode="auto">
          <a:xfrm>
            <a:off x="2938392" y="6201152"/>
            <a:ext cx="449126" cy="1025505"/>
          </a:xfrm>
          <a:custGeom>
            <a:avLst/>
            <a:gdLst>
              <a:gd name="T0" fmla="*/ 600 w 600"/>
              <a:gd name="T1" fmla="*/ 0 h 1370"/>
              <a:gd name="T2" fmla="*/ 0 w 600"/>
              <a:gd name="T3" fmla="*/ 1370 h 1370"/>
              <a:gd name="T4" fmla="*/ 600 w 600"/>
              <a:gd name="T5" fmla="*/ 0 h 1370"/>
            </a:gdLst>
            <a:ahLst/>
            <a:cxnLst>
              <a:cxn ang="0">
                <a:pos x="T0" y="T1"/>
              </a:cxn>
              <a:cxn ang="0">
                <a:pos x="T2" y="T3"/>
              </a:cxn>
              <a:cxn ang="0">
                <a:pos x="T4" y="T5"/>
              </a:cxn>
            </a:cxnLst>
            <a:rect l="0" t="0" r="r" b="b"/>
            <a:pathLst>
              <a:path w="600" h="1370">
                <a:moveTo>
                  <a:pt x="600" y="0"/>
                </a:moveTo>
                <a:lnTo>
                  <a:pt x="0" y="1370"/>
                </a:lnTo>
                <a:lnTo>
                  <a:pt x="600"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9" name="Line 1101">
            <a:extLst>
              <a:ext uri="{FF2B5EF4-FFF2-40B4-BE49-F238E27FC236}">
                <a16:creationId xmlns:a16="http://schemas.microsoft.com/office/drawing/2014/main" id="{258237DD-E22B-4275-9EC9-63DDB9C8F0BA}"/>
              </a:ext>
            </a:extLst>
          </p:cNvPr>
          <p:cNvSpPr>
            <a:spLocks noChangeShapeType="1"/>
          </p:cNvSpPr>
          <p:nvPr/>
        </p:nvSpPr>
        <p:spPr bwMode="auto">
          <a:xfrm flipH="1">
            <a:off x="2938392" y="6201152"/>
            <a:ext cx="449126" cy="1025505"/>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102">
            <a:extLst>
              <a:ext uri="{FF2B5EF4-FFF2-40B4-BE49-F238E27FC236}">
                <a16:creationId xmlns:a16="http://schemas.microsoft.com/office/drawing/2014/main" id="{B0DFBAED-6A9E-45A8-9184-19BB2B397543}"/>
              </a:ext>
            </a:extLst>
          </p:cNvPr>
          <p:cNvSpPr>
            <a:spLocks/>
          </p:cNvSpPr>
          <p:nvPr/>
        </p:nvSpPr>
        <p:spPr bwMode="auto">
          <a:xfrm>
            <a:off x="4233373" y="6473622"/>
            <a:ext cx="569642" cy="1604877"/>
          </a:xfrm>
          <a:custGeom>
            <a:avLst/>
            <a:gdLst>
              <a:gd name="T0" fmla="*/ 0 w 761"/>
              <a:gd name="T1" fmla="*/ 2144 h 2144"/>
              <a:gd name="T2" fmla="*/ 761 w 761"/>
              <a:gd name="T3" fmla="*/ 0 h 2144"/>
              <a:gd name="T4" fmla="*/ 0 w 761"/>
              <a:gd name="T5" fmla="*/ 2144 h 2144"/>
            </a:gdLst>
            <a:ahLst/>
            <a:cxnLst>
              <a:cxn ang="0">
                <a:pos x="T0" y="T1"/>
              </a:cxn>
              <a:cxn ang="0">
                <a:pos x="T2" y="T3"/>
              </a:cxn>
              <a:cxn ang="0">
                <a:pos x="T4" y="T5"/>
              </a:cxn>
            </a:cxnLst>
            <a:rect l="0" t="0" r="r" b="b"/>
            <a:pathLst>
              <a:path w="761" h="2144">
                <a:moveTo>
                  <a:pt x="0" y="2144"/>
                </a:moveTo>
                <a:lnTo>
                  <a:pt x="761" y="0"/>
                </a:lnTo>
                <a:lnTo>
                  <a:pt x="0" y="2144"/>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1" name="Line 1103">
            <a:extLst>
              <a:ext uri="{FF2B5EF4-FFF2-40B4-BE49-F238E27FC236}">
                <a16:creationId xmlns:a16="http://schemas.microsoft.com/office/drawing/2014/main" id="{51DE2B7A-E128-4969-9E01-51D8DC943646}"/>
              </a:ext>
            </a:extLst>
          </p:cNvPr>
          <p:cNvSpPr>
            <a:spLocks noChangeShapeType="1"/>
          </p:cNvSpPr>
          <p:nvPr/>
        </p:nvSpPr>
        <p:spPr bwMode="auto">
          <a:xfrm flipV="1">
            <a:off x="4233373" y="6473622"/>
            <a:ext cx="569642" cy="1604877"/>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1104">
            <a:extLst>
              <a:ext uri="{FF2B5EF4-FFF2-40B4-BE49-F238E27FC236}">
                <a16:creationId xmlns:a16="http://schemas.microsoft.com/office/drawing/2014/main" id="{F5FE428A-C2FC-4538-8847-2566A7D00966}"/>
              </a:ext>
            </a:extLst>
          </p:cNvPr>
          <p:cNvSpPr>
            <a:spLocks/>
          </p:cNvSpPr>
          <p:nvPr/>
        </p:nvSpPr>
        <p:spPr bwMode="auto">
          <a:xfrm>
            <a:off x="4228133" y="7969960"/>
            <a:ext cx="229803" cy="71112"/>
          </a:xfrm>
          <a:custGeom>
            <a:avLst/>
            <a:gdLst>
              <a:gd name="T0" fmla="*/ 307 w 307"/>
              <a:gd name="T1" fmla="*/ 0 h 95"/>
              <a:gd name="T2" fmla="*/ 0 w 307"/>
              <a:gd name="T3" fmla="*/ 95 h 95"/>
              <a:gd name="T4" fmla="*/ 307 w 307"/>
              <a:gd name="T5" fmla="*/ 0 h 95"/>
            </a:gdLst>
            <a:ahLst/>
            <a:cxnLst>
              <a:cxn ang="0">
                <a:pos x="T0" y="T1"/>
              </a:cxn>
              <a:cxn ang="0">
                <a:pos x="T2" y="T3"/>
              </a:cxn>
              <a:cxn ang="0">
                <a:pos x="T4" y="T5"/>
              </a:cxn>
            </a:cxnLst>
            <a:rect l="0" t="0" r="r" b="b"/>
            <a:pathLst>
              <a:path w="307" h="95">
                <a:moveTo>
                  <a:pt x="307" y="0"/>
                </a:moveTo>
                <a:lnTo>
                  <a:pt x="0" y="95"/>
                </a:lnTo>
                <a:lnTo>
                  <a:pt x="307"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3" name="Line 1105">
            <a:extLst>
              <a:ext uri="{FF2B5EF4-FFF2-40B4-BE49-F238E27FC236}">
                <a16:creationId xmlns:a16="http://schemas.microsoft.com/office/drawing/2014/main" id="{9DEEBFED-449A-459D-86C2-7AA12DDFF9A1}"/>
              </a:ext>
            </a:extLst>
          </p:cNvPr>
          <p:cNvSpPr>
            <a:spLocks noChangeShapeType="1"/>
          </p:cNvSpPr>
          <p:nvPr/>
        </p:nvSpPr>
        <p:spPr bwMode="auto">
          <a:xfrm flipH="1">
            <a:off x="4228133" y="7969960"/>
            <a:ext cx="229803" cy="71112"/>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1106">
            <a:extLst>
              <a:ext uri="{FF2B5EF4-FFF2-40B4-BE49-F238E27FC236}">
                <a16:creationId xmlns:a16="http://schemas.microsoft.com/office/drawing/2014/main" id="{5E48928F-7241-4D50-A9CF-10FB458BEBAA}"/>
              </a:ext>
            </a:extLst>
          </p:cNvPr>
          <p:cNvSpPr>
            <a:spLocks/>
          </p:cNvSpPr>
          <p:nvPr/>
        </p:nvSpPr>
        <p:spPr bwMode="auto">
          <a:xfrm>
            <a:off x="5567277" y="7308248"/>
            <a:ext cx="246271" cy="587607"/>
          </a:xfrm>
          <a:custGeom>
            <a:avLst/>
            <a:gdLst>
              <a:gd name="T0" fmla="*/ 0 w 329"/>
              <a:gd name="T1" fmla="*/ 0 h 785"/>
              <a:gd name="T2" fmla="*/ 329 w 329"/>
              <a:gd name="T3" fmla="*/ 785 h 785"/>
              <a:gd name="T4" fmla="*/ 0 w 329"/>
              <a:gd name="T5" fmla="*/ 0 h 785"/>
            </a:gdLst>
            <a:ahLst/>
            <a:cxnLst>
              <a:cxn ang="0">
                <a:pos x="T0" y="T1"/>
              </a:cxn>
              <a:cxn ang="0">
                <a:pos x="T2" y="T3"/>
              </a:cxn>
              <a:cxn ang="0">
                <a:pos x="T4" y="T5"/>
              </a:cxn>
            </a:cxnLst>
            <a:rect l="0" t="0" r="r" b="b"/>
            <a:pathLst>
              <a:path w="329" h="785">
                <a:moveTo>
                  <a:pt x="0" y="0"/>
                </a:moveTo>
                <a:lnTo>
                  <a:pt x="329" y="785"/>
                </a:lnTo>
                <a:lnTo>
                  <a:pt x="0"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5" name="Line 1107">
            <a:extLst>
              <a:ext uri="{FF2B5EF4-FFF2-40B4-BE49-F238E27FC236}">
                <a16:creationId xmlns:a16="http://schemas.microsoft.com/office/drawing/2014/main" id="{F155FBA2-7D31-4526-B147-ABDB6892E04E}"/>
              </a:ext>
            </a:extLst>
          </p:cNvPr>
          <p:cNvSpPr>
            <a:spLocks noChangeShapeType="1"/>
          </p:cNvSpPr>
          <p:nvPr/>
        </p:nvSpPr>
        <p:spPr bwMode="auto">
          <a:xfrm>
            <a:off x="5567277" y="7308248"/>
            <a:ext cx="246271" cy="587607"/>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1108">
            <a:extLst>
              <a:ext uri="{FF2B5EF4-FFF2-40B4-BE49-F238E27FC236}">
                <a16:creationId xmlns:a16="http://schemas.microsoft.com/office/drawing/2014/main" id="{EACD54D0-A8A9-46CE-810B-2192FF2E5317}"/>
              </a:ext>
            </a:extLst>
          </p:cNvPr>
          <p:cNvSpPr>
            <a:spLocks/>
          </p:cNvSpPr>
          <p:nvPr/>
        </p:nvSpPr>
        <p:spPr bwMode="auto">
          <a:xfrm>
            <a:off x="5567277" y="6695191"/>
            <a:ext cx="738064" cy="613057"/>
          </a:xfrm>
          <a:custGeom>
            <a:avLst/>
            <a:gdLst>
              <a:gd name="T0" fmla="*/ 986 w 986"/>
              <a:gd name="T1" fmla="*/ 0 h 819"/>
              <a:gd name="T2" fmla="*/ 0 w 986"/>
              <a:gd name="T3" fmla="*/ 819 h 819"/>
              <a:gd name="T4" fmla="*/ 986 w 986"/>
              <a:gd name="T5" fmla="*/ 0 h 819"/>
            </a:gdLst>
            <a:ahLst/>
            <a:cxnLst>
              <a:cxn ang="0">
                <a:pos x="T0" y="T1"/>
              </a:cxn>
              <a:cxn ang="0">
                <a:pos x="T2" y="T3"/>
              </a:cxn>
              <a:cxn ang="0">
                <a:pos x="T4" y="T5"/>
              </a:cxn>
            </a:cxnLst>
            <a:rect l="0" t="0" r="r" b="b"/>
            <a:pathLst>
              <a:path w="986" h="819">
                <a:moveTo>
                  <a:pt x="986" y="0"/>
                </a:moveTo>
                <a:lnTo>
                  <a:pt x="0" y="819"/>
                </a:lnTo>
                <a:lnTo>
                  <a:pt x="986"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7" name="Line 1109">
            <a:extLst>
              <a:ext uri="{FF2B5EF4-FFF2-40B4-BE49-F238E27FC236}">
                <a16:creationId xmlns:a16="http://schemas.microsoft.com/office/drawing/2014/main" id="{702AD381-1DB0-43F6-A433-044699E84379}"/>
              </a:ext>
            </a:extLst>
          </p:cNvPr>
          <p:cNvSpPr>
            <a:spLocks noChangeShapeType="1"/>
          </p:cNvSpPr>
          <p:nvPr/>
        </p:nvSpPr>
        <p:spPr bwMode="auto">
          <a:xfrm flipH="1">
            <a:off x="5567277" y="6695191"/>
            <a:ext cx="738064" cy="613057"/>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110">
            <a:extLst>
              <a:ext uri="{FF2B5EF4-FFF2-40B4-BE49-F238E27FC236}">
                <a16:creationId xmlns:a16="http://schemas.microsoft.com/office/drawing/2014/main" id="{C3BB0654-C49C-4D7D-951D-8C2D26E5EB0A}"/>
              </a:ext>
            </a:extLst>
          </p:cNvPr>
          <p:cNvSpPr>
            <a:spLocks/>
          </p:cNvSpPr>
          <p:nvPr/>
        </p:nvSpPr>
        <p:spPr bwMode="auto">
          <a:xfrm>
            <a:off x="4913050" y="6722138"/>
            <a:ext cx="1411753" cy="15720"/>
          </a:xfrm>
          <a:custGeom>
            <a:avLst/>
            <a:gdLst>
              <a:gd name="T0" fmla="*/ 1886 w 1886"/>
              <a:gd name="T1" fmla="*/ 0 h 21"/>
              <a:gd name="T2" fmla="*/ 0 w 1886"/>
              <a:gd name="T3" fmla="*/ 21 h 21"/>
              <a:gd name="T4" fmla="*/ 1886 w 1886"/>
              <a:gd name="T5" fmla="*/ 0 h 21"/>
            </a:gdLst>
            <a:ahLst/>
            <a:cxnLst>
              <a:cxn ang="0">
                <a:pos x="T0" y="T1"/>
              </a:cxn>
              <a:cxn ang="0">
                <a:pos x="T2" y="T3"/>
              </a:cxn>
              <a:cxn ang="0">
                <a:pos x="T4" y="T5"/>
              </a:cxn>
            </a:cxnLst>
            <a:rect l="0" t="0" r="r" b="b"/>
            <a:pathLst>
              <a:path w="1886" h="21">
                <a:moveTo>
                  <a:pt x="1886" y="0"/>
                </a:moveTo>
                <a:lnTo>
                  <a:pt x="0" y="21"/>
                </a:lnTo>
                <a:lnTo>
                  <a:pt x="1886"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9" name="Line 1111">
            <a:extLst>
              <a:ext uri="{FF2B5EF4-FFF2-40B4-BE49-F238E27FC236}">
                <a16:creationId xmlns:a16="http://schemas.microsoft.com/office/drawing/2014/main" id="{D5862970-8971-4F18-BB98-217103A98E72}"/>
              </a:ext>
            </a:extLst>
          </p:cNvPr>
          <p:cNvSpPr>
            <a:spLocks noChangeShapeType="1"/>
          </p:cNvSpPr>
          <p:nvPr/>
        </p:nvSpPr>
        <p:spPr bwMode="auto">
          <a:xfrm flipH="1">
            <a:off x="4913050" y="6722138"/>
            <a:ext cx="1411753" cy="15720"/>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1112">
            <a:extLst>
              <a:ext uri="{FF2B5EF4-FFF2-40B4-BE49-F238E27FC236}">
                <a16:creationId xmlns:a16="http://schemas.microsoft.com/office/drawing/2014/main" id="{696A4369-F75B-4EC4-9654-62E0E65BDFC4}"/>
              </a:ext>
            </a:extLst>
          </p:cNvPr>
          <p:cNvSpPr>
            <a:spLocks/>
          </p:cNvSpPr>
          <p:nvPr/>
        </p:nvSpPr>
        <p:spPr bwMode="auto">
          <a:xfrm>
            <a:off x="4988653" y="5367274"/>
            <a:ext cx="46410" cy="272470"/>
          </a:xfrm>
          <a:custGeom>
            <a:avLst/>
            <a:gdLst>
              <a:gd name="T0" fmla="*/ 0 w 62"/>
              <a:gd name="T1" fmla="*/ 0 h 364"/>
              <a:gd name="T2" fmla="*/ 62 w 62"/>
              <a:gd name="T3" fmla="*/ 364 h 364"/>
              <a:gd name="T4" fmla="*/ 0 w 62"/>
              <a:gd name="T5" fmla="*/ 0 h 364"/>
            </a:gdLst>
            <a:ahLst/>
            <a:cxnLst>
              <a:cxn ang="0">
                <a:pos x="T0" y="T1"/>
              </a:cxn>
              <a:cxn ang="0">
                <a:pos x="T2" y="T3"/>
              </a:cxn>
              <a:cxn ang="0">
                <a:pos x="T4" y="T5"/>
              </a:cxn>
            </a:cxnLst>
            <a:rect l="0" t="0" r="r" b="b"/>
            <a:pathLst>
              <a:path w="62" h="364">
                <a:moveTo>
                  <a:pt x="0" y="0"/>
                </a:moveTo>
                <a:lnTo>
                  <a:pt x="62" y="364"/>
                </a:lnTo>
                <a:lnTo>
                  <a:pt x="0"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1" name="Line 1113">
            <a:extLst>
              <a:ext uri="{FF2B5EF4-FFF2-40B4-BE49-F238E27FC236}">
                <a16:creationId xmlns:a16="http://schemas.microsoft.com/office/drawing/2014/main" id="{81853C3F-1AAD-47DA-AD14-4948CE51733B}"/>
              </a:ext>
            </a:extLst>
          </p:cNvPr>
          <p:cNvSpPr>
            <a:spLocks noChangeShapeType="1"/>
          </p:cNvSpPr>
          <p:nvPr/>
        </p:nvSpPr>
        <p:spPr bwMode="auto">
          <a:xfrm>
            <a:off x="4988653" y="5367274"/>
            <a:ext cx="46410" cy="272470"/>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32" name="Oval 1117">
            <a:extLst>
              <a:ext uri="{FF2B5EF4-FFF2-40B4-BE49-F238E27FC236}">
                <a16:creationId xmlns:a16="http://schemas.microsoft.com/office/drawing/2014/main" id="{663E2D38-1B6B-4E7B-8065-62F511302BA7}"/>
              </a:ext>
            </a:extLst>
          </p:cNvPr>
          <p:cNvSpPr>
            <a:spLocks noChangeArrowheads="1"/>
          </p:cNvSpPr>
          <p:nvPr/>
        </p:nvSpPr>
        <p:spPr bwMode="auto">
          <a:xfrm>
            <a:off x="1526639" y="6671986"/>
            <a:ext cx="76351" cy="76351"/>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3" name="Oval 1118">
            <a:extLst>
              <a:ext uri="{FF2B5EF4-FFF2-40B4-BE49-F238E27FC236}">
                <a16:creationId xmlns:a16="http://schemas.microsoft.com/office/drawing/2014/main" id="{32B31382-2A55-44E0-A3FE-7B0FC8F77AFA}"/>
              </a:ext>
            </a:extLst>
          </p:cNvPr>
          <p:cNvSpPr>
            <a:spLocks noChangeArrowheads="1"/>
          </p:cNvSpPr>
          <p:nvPr/>
        </p:nvSpPr>
        <p:spPr bwMode="auto">
          <a:xfrm>
            <a:off x="2272301" y="4894846"/>
            <a:ext cx="74854" cy="74854"/>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4" name="Oval 1120">
            <a:extLst>
              <a:ext uri="{FF2B5EF4-FFF2-40B4-BE49-F238E27FC236}">
                <a16:creationId xmlns:a16="http://schemas.microsoft.com/office/drawing/2014/main" id="{2AF855D9-22F4-4016-ACA2-47FAAECCB726}"/>
              </a:ext>
            </a:extLst>
          </p:cNvPr>
          <p:cNvSpPr>
            <a:spLocks noChangeArrowheads="1"/>
          </p:cNvSpPr>
          <p:nvPr/>
        </p:nvSpPr>
        <p:spPr bwMode="auto">
          <a:xfrm>
            <a:off x="6267914" y="6657763"/>
            <a:ext cx="76351" cy="74854"/>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5" name="Oval 1121">
            <a:extLst>
              <a:ext uri="{FF2B5EF4-FFF2-40B4-BE49-F238E27FC236}">
                <a16:creationId xmlns:a16="http://schemas.microsoft.com/office/drawing/2014/main" id="{AD6E04A3-6099-4EF6-BD24-FCEF30FE4DE1}"/>
              </a:ext>
            </a:extLst>
          </p:cNvPr>
          <p:cNvSpPr>
            <a:spLocks noChangeArrowheads="1"/>
          </p:cNvSpPr>
          <p:nvPr/>
        </p:nvSpPr>
        <p:spPr bwMode="auto">
          <a:xfrm>
            <a:off x="5795583" y="7890615"/>
            <a:ext cx="76351" cy="74106"/>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6" name="Oval 1122">
            <a:extLst>
              <a:ext uri="{FF2B5EF4-FFF2-40B4-BE49-F238E27FC236}">
                <a16:creationId xmlns:a16="http://schemas.microsoft.com/office/drawing/2014/main" id="{E29A4035-7BE5-42BB-AD8E-7B42483C4A26}"/>
              </a:ext>
            </a:extLst>
          </p:cNvPr>
          <p:cNvSpPr>
            <a:spLocks noChangeArrowheads="1"/>
          </p:cNvSpPr>
          <p:nvPr/>
        </p:nvSpPr>
        <p:spPr bwMode="auto">
          <a:xfrm>
            <a:off x="2900965" y="7189229"/>
            <a:ext cx="74854" cy="74106"/>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7" name="Oval 1123">
            <a:extLst>
              <a:ext uri="{FF2B5EF4-FFF2-40B4-BE49-F238E27FC236}">
                <a16:creationId xmlns:a16="http://schemas.microsoft.com/office/drawing/2014/main" id="{C3BBA549-DF7E-498D-AD38-22E7C093AA4F}"/>
              </a:ext>
            </a:extLst>
          </p:cNvPr>
          <p:cNvSpPr>
            <a:spLocks noChangeArrowheads="1"/>
          </p:cNvSpPr>
          <p:nvPr/>
        </p:nvSpPr>
        <p:spPr bwMode="auto">
          <a:xfrm>
            <a:off x="3400243" y="5949641"/>
            <a:ext cx="76351" cy="74854"/>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8" name="Oval 1124">
            <a:extLst>
              <a:ext uri="{FF2B5EF4-FFF2-40B4-BE49-F238E27FC236}">
                <a16:creationId xmlns:a16="http://schemas.microsoft.com/office/drawing/2014/main" id="{B3AB5634-F1A9-4455-BB39-AF65AB8310A7}"/>
              </a:ext>
            </a:extLst>
          </p:cNvPr>
          <p:cNvSpPr>
            <a:spLocks noChangeArrowheads="1"/>
          </p:cNvSpPr>
          <p:nvPr/>
        </p:nvSpPr>
        <p:spPr bwMode="auto">
          <a:xfrm>
            <a:off x="4928770" y="5342573"/>
            <a:ext cx="76351" cy="76351"/>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9" name="Oval 1125">
            <a:extLst>
              <a:ext uri="{FF2B5EF4-FFF2-40B4-BE49-F238E27FC236}">
                <a16:creationId xmlns:a16="http://schemas.microsoft.com/office/drawing/2014/main" id="{4209A8B7-1493-4D43-9E49-11D4E08E3312}"/>
              </a:ext>
            </a:extLst>
          </p:cNvPr>
          <p:cNvSpPr>
            <a:spLocks noChangeArrowheads="1"/>
          </p:cNvSpPr>
          <p:nvPr/>
        </p:nvSpPr>
        <p:spPr bwMode="auto">
          <a:xfrm>
            <a:off x="4875623" y="6700431"/>
            <a:ext cx="74106" cy="74854"/>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0" name="Oval 1126">
            <a:extLst>
              <a:ext uri="{FF2B5EF4-FFF2-40B4-BE49-F238E27FC236}">
                <a16:creationId xmlns:a16="http://schemas.microsoft.com/office/drawing/2014/main" id="{2447F538-A70B-47A2-BE6A-5A13549C19D7}"/>
              </a:ext>
            </a:extLst>
          </p:cNvPr>
          <p:cNvSpPr>
            <a:spLocks noChangeArrowheads="1"/>
          </p:cNvSpPr>
          <p:nvPr/>
        </p:nvSpPr>
        <p:spPr bwMode="auto">
          <a:xfrm>
            <a:off x="4195945" y="8003645"/>
            <a:ext cx="74854" cy="74854"/>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1" name="Oval 1128">
            <a:extLst>
              <a:ext uri="{FF2B5EF4-FFF2-40B4-BE49-F238E27FC236}">
                <a16:creationId xmlns:a16="http://schemas.microsoft.com/office/drawing/2014/main" id="{BDE09C1E-9E4D-4765-8081-D49DF23C6BE6}"/>
              </a:ext>
            </a:extLst>
          </p:cNvPr>
          <p:cNvSpPr>
            <a:spLocks noChangeArrowheads="1"/>
          </p:cNvSpPr>
          <p:nvPr/>
        </p:nvSpPr>
        <p:spPr bwMode="auto">
          <a:xfrm>
            <a:off x="1677096" y="7453465"/>
            <a:ext cx="65124" cy="63626"/>
          </a:xfrm>
          <a:prstGeom prst="ellips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2" name="Oval 1129">
            <a:extLst>
              <a:ext uri="{FF2B5EF4-FFF2-40B4-BE49-F238E27FC236}">
                <a16:creationId xmlns:a16="http://schemas.microsoft.com/office/drawing/2014/main" id="{07D299A5-87A7-4D86-8EA6-CA2570926B3B}"/>
              </a:ext>
            </a:extLst>
          </p:cNvPr>
          <p:cNvSpPr>
            <a:spLocks noChangeArrowheads="1"/>
          </p:cNvSpPr>
          <p:nvPr/>
        </p:nvSpPr>
        <p:spPr bwMode="auto">
          <a:xfrm>
            <a:off x="2602296" y="6666746"/>
            <a:ext cx="115276" cy="115276"/>
          </a:xfrm>
          <a:prstGeom prst="ellips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3" name="Oval 1130">
            <a:extLst>
              <a:ext uri="{FF2B5EF4-FFF2-40B4-BE49-F238E27FC236}">
                <a16:creationId xmlns:a16="http://schemas.microsoft.com/office/drawing/2014/main" id="{DA974CFF-B847-4A99-A11B-97B2BDFCBC0F}"/>
              </a:ext>
            </a:extLst>
          </p:cNvPr>
          <p:cNvSpPr>
            <a:spLocks noChangeArrowheads="1"/>
          </p:cNvSpPr>
          <p:nvPr/>
        </p:nvSpPr>
        <p:spPr bwMode="auto">
          <a:xfrm>
            <a:off x="4960209" y="5547674"/>
            <a:ext cx="172165" cy="16992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144" name="Oval 1131">
            <a:extLst>
              <a:ext uri="{FF2B5EF4-FFF2-40B4-BE49-F238E27FC236}">
                <a16:creationId xmlns:a16="http://schemas.microsoft.com/office/drawing/2014/main" id="{D2DCDAEC-D106-46F0-87BD-ED69EDDF5006}"/>
              </a:ext>
            </a:extLst>
          </p:cNvPr>
          <p:cNvSpPr>
            <a:spLocks noChangeArrowheads="1"/>
          </p:cNvSpPr>
          <p:nvPr/>
        </p:nvSpPr>
        <p:spPr bwMode="auto">
          <a:xfrm>
            <a:off x="4657797" y="7263335"/>
            <a:ext cx="77849" cy="80094"/>
          </a:xfrm>
          <a:prstGeom prst="ellips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5" name="Oval 1133">
            <a:extLst>
              <a:ext uri="{FF2B5EF4-FFF2-40B4-BE49-F238E27FC236}">
                <a16:creationId xmlns:a16="http://schemas.microsoft.com/office/drawing/2014/main" id="{9EC281FC-3B01-4DA7-88D4-53424F019CFD}"/>
              </a:ext>
            </a:extLst>
          </p:cNvPr>
          <p:cNvSpPr>
            <a:spLocks noChangeArrowheads="1"/>
          </p:cNvSpPr>
          <p:nvPr/>
        </p:nvSpPr>
        <p:spPr bwMode="auto">
          <a:xfrm>
            <a:off x="3445905" y="7454962"/>
            <a:ext cx="65872" cy="65124"/>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6" name="Oval 1134">
            <a:extLst>
              <a:ext uri="{FF2B5EF4-FFF2-40B4-BE49-F238E27FC236}">
                <a16:creationId xmlns:a16="http://schemas.microsoft.com/office/drawing/2014/main" id="{C9C1172E-5A00-4F1E-BA72-2973A8E1B08A}"/>
              </a:ext>
            </a:extLst>
          </p:cNvPr>
          <p:cNvSpPr>
            <a:spLocks noChangeArrowheads="1"/>
          </p:cNvSpPr>
          <p:nvPr/>
        </p:nvSpPr>
        <p:spPr bwMode="auto">
          <a:xfrm>
            <a:off x="4387573" y="7899597"/>
            <a:ext cx="141475" cy="141475"/>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7" name="Oval 1135">
            <a:extLst>
              <a:ext uri="{FF2B5EF4-FFF2-40B4-BE49-F238E27FC236}">
                <a16:creationId xmlns:a16="http://schemas.microsoft.com/office/drawing/2014/main" id="{2FEF50D5-962E-4F5D-9B2C-509A12AEDE43}"/>
              </a:ext>
            </a:extLst>
          </p:cNvPr>
          <p:cNvSpPr>
            <a:spLocks noChangeArrowheads="1"/>
          </p:cNvSpPr>
          <p:nvPr/>
        </p:nvSpPr>
        <p:spPr bwMode="auto">
          <a:xfrm>
            <a:off x="5541079" y="7281300"/>
            <a:ext cx="50901" cy="51650"/>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8" name="Oval 1136">
            <a:extLst>
              <a:ext uri="{FF2B5EF4-FFF2-40B4-BE49-F238E27FC236}">
                <a16:creationId xmlns:a16="http://schemas.microsoft.com/office/drawing/2014/main" id="{E44CAF4C-E7CF-4DE8-9226-F615F4DFF5AE}"/>
              </a:ext>
            </a:extLst>
          </p:cNvPr>
          <p:cNvSpPr>
            <a:spLocks noChangeArrowheads="1"/>
          </p:cNvSpPr>
          <p:nvPr/>
        </p:nvSpPr>
        <p:spPr bwMode="auto">
          <a:xfrm>
            <a:off x="4803014" y="6420475"/>
            <a:ext cx="110036" cy="108539"/>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9" name="Oval 1137">
            <a:extLst>
              <a:ext uri="{FF2B5EF4-FFF2-40B4-BE49-F238E27FC236}">
                <a16:creationId xmlns:a16="http://schemas.microsoft.com/office/drawing/2014/main" id="{1722EDEA-5735-4E00-A42B-326B069599EC}"/>
              </a:ext>
            </a:extLst>
          </p:cNvPr>
          <p:cNvSpPr>
            <a:spLocks noChangeArrowheads="1"/>
          </p:cNvSpPr>
          <p:nvPr/>
        </p:nvSpPr>
        <p:spPr bwMode="auto">
          <a:xfrm>
            <a:off x="3329132" y="6141268"/>
            <a:ext cx="119019" cy="120516"/>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1" name="Oval 1139">
            <a:extLst>
              <a:ext uri="{FF2B5EF4-FFF2-40B4-BE49-F238E27FC236}">
                <a16:creationId xmlns:a16="http://schemas.microsoft.com/office/drawing/2014/main" id="{97CD789C-CE2B-4F17-8303-5F75178A13DF}"/>
              </a:ext>
            </a:extLst>
          </p:cNvPr>
          <p:cNvSpPr>
            <a:spLocks noChangeArrowheads="1"/>
          </p:cNvSpPr>
          <p:nvPr/>
        </p:nvSpPr>
        <p:spPr bwMode="auto">
          <a:xfrm>
            <a:off x="845464" y="6960924"/>
            <a:ext cx="151955" cy="154200"/>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8" name="Freeform 1196">
            <a:extLst>
              <a:ext uri="{FF2B5EF4-FFF2-40B4-BE49-F238E27FC236}">
                <a16:creationId xmlns:a16="http://schemas.microsoft.com/office/drawing/2014/main" id="{AF5E3DCB-D7B1-4905-9B3D-052DFEACEF30}"/>
              </a:ext>
            </a:extLst>
          </p:cNvPr>
          <p:cNvSpPr>
            <a:spLocks/>
          </p:cNvSpPr>
          <p:nvPr/>
        </p:nvSpPr>
        <p:spPr bwMode="auto">
          <a:xfrm>
            <a:off x="8681219" y="7818006"/>
            <a:ext cx="276213" cy="223066"/>
          </a:xfrm>
          <a:custGeom>
            <a:avLst/>
            <a:gdLst>
              <a:gd name="T0" fmla="*/ 0 w 369"/>
              <a:gd name="T1" fmla="*/ 298 h 298"/>
              <a:gd name="T2" fmla="*/ 369 w 369"/>
              <a:gd name="T3" fmla="*/ 0 h 298"/>
              <a:gd name="T4" fmla="*/ 0 w 369"/>
              <a:gd name="T5" fmla="*/ 298 h 298"/>
            </a:gdLst>
            <a:ahLst/>
            <a:cxnLst>
              <a:cxn ang="0">
                <a:pos x="T0" y="T1"/>
              </a:cxn>
              <a:cxn ang="0">
                <a:pos x="T2" y="T3"/>
              </a:cxn>
              <a:cxn ang="0">
                <a:pos x="T4" y="T5"/>
              </a:cxn>
            </a:cxnLst>
            <a:rect l="0" t="0" r="r" b="b"/>
            <a:pathLst>
              <a:path w="369" h="298">
                <a:moveTo>
                  <a:pt x="0" y="298"/>
                </a:moveTo>
                <a:lnTo>
                  <a:pt x="369" y="0"/>
                </a:lnTo>
                <a:lnTo>
                  <a:pt x="0" y="298"/>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9" name="Line 1197">
            <a:extLst>
              <a:ext uri="{FF2B5EF4-FFF2-40B4-BE49-F238E27FC236}">
                <a16:creationId xmlns:a16="http://schemas.microsoft.com/office/drawing/2014/main" id="{B52F776E-8C25-4B98-A72B-83FFE2B55AC7}"/>
              </a:ext>
            </a:extLst>
          </p:cNvPr>
          <p:cNvSpPr>
            <a:spLocks noChangeShapeType="1"/>
          </p:cNvSpPr>
          <p:nvPr/>
        </p:nvSpPr>
        <p:spPr bwMode="auto">
          <a:xfrm flipV="1">
            <a:off x="8681219" y="7818006"/>
            <a:ext cx="276213" cy="223066"/>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21" name="Oval 1209">
            <a:extLst>
              <a:ext uri="{FF2B5EF4-FFF2-40B4-BE49-F238E27FC236}">
                <a16:creationId xmlns:a16="http://schemas.microsoft.com/office/drawing/2014/main" id="{6D556019-5937-4B1A-BA4A-DDA73B2D8994}"/>
              </a:ext>
            </a:extLst>
          </p:cNvPr>
          <p:cNvSpPr>
            <a:spLocks noChangeArrowheads="1"/>
          </p:cNvSpPr>
          <p:nvPr/>
        </p:nvSpPr>
        <p:spPr bwMode="auto">
          <a:xfrm>
            <a:off x="8642295" y="8003645"/>
            <a:ext cx="75603" cy="74854"/>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2" name="Oval 1220">
            <a:extLst>
              <a:ext uri="{FF2B5EF4-FFF2-40B4-BE49-F238E27FC236}">
                <a16:creationId xmlns:a16="http://schemas.microsoft.com/office/drawing/2014/main" id="{BEF91DC6-07C3-415B-8DE1-4F0DE5297C48}"/>
              </a:ext>
            </a:extLst>
          </p:cNvPr>
          <p:cNvSpPr>
            <a:spLocks noChangeArrowheads="1"/>
          </p:cNvSpPr>
          <p:nvPr/>
        </p:nvSpPr>
        <p:spPr bwMode="auto">
          <a:xfrm>
            <a:off x="6306838" y="6936222"/>
            <a:ext cx="111533" cy="111533"/>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4" name="Oval 1138">
            <a:extLst>
              <a:ext uri="{FF2B5EF4-FFF2-40B4-BE49-F238E27FC236}">
                <a16:creationId xmlns:a16="http://schemas.microsoft.com/office/drawing/2014/main" id="{F88389CE-D523-4A2F-98DA-F7BB649F249F}"/>
              </a:ext>
            </a:extLst>
          </p:cNvPr>
          <p:cNvSpPr>
            <a:spLocks noChangeArrowheads="1"/>
          </p:cNvSpPr>
          <p:nvPr/>
        </p:nvSpPr>
        <p:spPr bwMode="auto">
          <a:xfrm>
            <a:off x="6338924" y="-43375"/>
            <a:ext cx="111533" cy="111533"/>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235" name="Freeform 1140">
            <a:extLst>
              <a:ext uri="{FF2B5EF4-FFF2-40B4-BE49-F238E27FC236}">
                <a16:creationId xmlns:a16="http://schemas.microsoft.com/office/drawing/2014/main" id="{1833A46F-1E74-4903-898B-6809CC9DA077}"/>
              </a:ext>
            </a:extLst>
          </p:cNvPr>
          <p:cNvSpPr>
            <a:spLocks/>
          </p:cNvSpPr>
          <p:nvPr/>
        </p:nvSpPr>
        <p:spPr bwMode="auto">
          <a:xfrm>
            <a:off x="10393785" y="-32896"/>
            <a:ext cx="1442444" cy="2104904"/>
          </a:xfrm>
          <a:custGeom>
            <a:avLst/>
            <a:gdLst>
              <a:gd name="T0" fmla="*/ 0 w 1927"/>
              <a:gd name="T1" fmla="*/ 2812 h 2812"/>
              <a:gd name="T2" fmla="*/ 1927 w 1927"/>
              <a:gd name="T3" fmla="*/ 0 h 2812"/>
              <a:gd name="T4" fmla="*/ 0 w 1927"/>
              <a:gd name="T5" fmla="*/ 2812 h 2812"/>
            </a:gdLst>
            <a:ahLst/>
            <a:cxnLst>
              <a:cxn ang="0">
                <a:pos x="T0" y="T1"/>
              </a:cxn>
              <a:cxn ang="0">
                <a:pos x="T2" y="T3"/>
              </a:cxn>
              <a:cxn ang="0">
                <a:pos x="T4" y="T5"/>
              </a:cxn>
            </a:cxnLst>
            <a:rect l="0" t="0" r="r" b="b"/>
            <a:pathLst>
              <a:path w="1927" h="2812">
                <a:moveTo>
                  <a:pt x="0" y="2812"/>
                </a:moveTo>
                <a:lnTo>
                  <a:pt x="1927" y="0"/>
                </a:lnTo>
                <a:lnTo>
                  <a:pt x="0" y="2812"/>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6" name="Line 1141">
            <a:extLst>
              <a:ext uri="{FF2B5EF4-FFF2-40B4-BE49-F238E27FC236}">
                <a16:creationId xmlns:a16="http://schemas.microsoft.com/office/drawing/2014/main" id="{F983059E-D23C-4D84-9EC4-2A63DF4C7460}"/>
              </a:ext>
            </a:extLst>
          </p:cNvPr>
          <p:cNvSpPr>
            <a:spLocks noChangeShapeType="1"/>
          </p:cNvSpPr>
          <p:nvPr/>
        </p:nvSpPr>
        <p:spPr bwMode="auto">
          <a:xfrm flipV="1">
            <a:off x="10393785" y="-32896"/>
            <a:ext cx="1442444" cy="2104904"/>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142">
            <a:extLst>
              <a:ext uri="{FF2B5EF4-FFF2-40B4-BE49-F238E27FC236}">
                <a16:creationId xmlns:a16="http://schemas.microsoft.com/office/drawing/2014/main" id="{DEA286BD-7F97-47A5-B6DF-2D3B382AEBEC}"/>
              </a:ext>
            </a:extLst>
          </p:cNvPr>
          <p:cNvSpPr>
            <a:spLocks/>
          </p:cNvSpPr>
          <p:nvPr/>
        </p:nvSpPr>
        <p:spPr bwMode="auto">
          <a:xfrm>
            <a:off x="10098859" y="-32896"/>
            <a:ext cx="1737370" cy="312891"/>
          </a:xfrm>
          <a:custGeom>
            <a:avLst/>
            <a:gdLst>
              <a:gd name="T0" fmla="*/ 0 w 2321"/>
              <a:gd name="T1" fmla="*/ 418 h 418"/>
              <a:gd name="T2" fmla="*/ 2321 w 2321"/>
              <a:gd name="T3" fmla="*/ 0 h 418"/>
              <a:gd name="T4" fmla="*/ 0 w 2321"/>
              <a:gd name="T5" fmla="*/ 418 h 418"/>
            </a:gdLst>
            <a:ahLst/>
            <a:cxnLst>
              <a:cxn ang="0">
                <a:pos x="T0" y="T1"/>
              </a:cxn>
              <a:cxn ang="0">
                <a:pos x="T2" y="T3"/>
              </a:cxn>
              <a:cxn ang="0">
                <a:pos x="T4" y="T5"/>
              </a:cxn>
            </a:cxnLst>
            <a:rect l="0" t="0" r="r" b="b"/>
            <a:pathLst>
              <a:path w="2321" h="418">
                <a:moveTo>
                  <a:pt x="0" y="418"/>
                </a:moveTo>
                <a:lnTo>
                  <a:pt x="2321" y="0"/>
                </a:lnTo>
                <a:lnTo>
                  <a:pt x="0" y="418"/>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8" name="Line 1143">
            <a:extLst>
              <a:ext uri="{FF2B5EF4-FFF2-40B4-BE49-F238E27FC236}">
                <a16:creationId xmlns:a16="http://schemas.microsoft.com/office/drawing/2014/main" id="{852C5CF4-2A83-4651-8F02-2EC3F4C53213}"/>
              </a:ext>
            </a:extLst>
          </p:cNvPr>
          <p:cNvSpPr>
            <a:spLocks noChangeShapeType="1"/>
          </p:cNvSpPr>
          <p:nvPr/>
        </p:nvSpPr>
        <p:spPr bwMode="auto">
          <a:xfrm flipV="1">
            <a:off x="10098859" y="-32896"/>
            <a:ext cx="1737370" cy="312891"/>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144">
            <a:extLst>
              <a:ext uri="{FF2B5EF4-FFF2-40B4-BE49-F238E27FC236}">
                <a16:creationId xmlns:a16="http://schemas.microsoft.com/office/drawing/2014/main" id="{C24E84FC-FE14-4DEC-BADC-E9FD54BB26E3}"/>
              </a:ext>
            </a:extLst>
          </p:cNvPr>
          <p:cNvSpPr>
            <a:spLocks/>
          </p:cNvSpPr>
          <p:nvPr/>
        </p:nvSpPr>
        <p:spPr bwMode="auto">
          <a:xfrm>
            <a:off x="11193978" y="-22416"/>
            <a:ext cx="599584" cy="316634"/>
          </a:xfrm>
          <a:custGeom>
            <a:avLst/>
            <a:gdLst>
              <a:gd name="T0" fmla="*/ 0 w 801"/>
              <a:gd name="T1" fmla="*/ 423 h 423"/>
              <a:gd name="T2" fmla="*/ 801 w 801"/>
              <a:gd name="T3" fmla="*/ 0 h 423"/>
              <a:gd name="T4" fmla="*/ 0 w 801"/>
              <a:gd name="T5" fmla="*/ 423 h 423"/>
            </a:gdLst>
            <a:ahLst/>
            <a:cxnLst>
              <a:cxn ang="0">
                <a:pos x="T0" y="T1"/>
              </a:cxn>
              <a:cxn ang="0">
                <a:pos x="T2" y="T3"/>
              </a:cxn>
              <a:cxn ang="0">
                <a:pos x="T4" y="T5"/>
              </a:cxn>
            </a:cxnLst>
            <a:rect l="0" t="0" r="r" b="b"/>
            <a:pathLst>
              <a:path w="801" h="423">
                <a:moveTo>
                  <a:pt x="0" y="423"/>
                </a:moveTo>
                <a:lnTo>
                  <a:pt x="801" y="0"/>
                </a:lnTo>
                <a:lnTo>
                  <a:pt x="0" y="423"/>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0" name="Line 1145">
            <a:extLst>
              <a:ext uri="{FF2B5EF4-FFF2-40B4-BE49-F238E27FC236}">
                <a16:creationId xmlns:a16="http://schemas.microsoft.com/office/drawing/2014/main" id="{695564AF-4BEF-4A31-988E-18628CB54A76}"/>
              </a:ext>
            </a:extLst>
          </p:cNvPr>
          <p:cNvSpPr>
            <a:spLocks noChangeShapeType="1"/>
          </p:cNvSpPr>
          <p:nvPr/>
        </p:nvSpPr>
        <p:spPr bwMode="auto">
          <a:xfrm flipV="1">
            <a:off x="11193978" y="-22416"/>
            <a:ext cx="599584" cy="316634"/>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146">
            <a:extLst>
              <a:ext uri="{FF2B5EF4-FFF2-40B4-BE49-F238E27FC236}">
                <a16:creationId xmlns:a16="http://schemas.microsoft.com/office/drawing/2014/main" id="{A6387C69-A647-4A92-8FF1-F62DA12166E5}"/>
              </a:ext>
            </a:extLst>
          </p:cNvPr>
          <p:cNvSpPr>
            <a:spLocks/>
          </p:cNvSpPr>
          <p:nvPr/>
        </p:nvSpPr>
        <p:spPr bwMode="auto">
          <a:xfrm>
            <a:off x="9369777" y="279995"/>
            <a:ext cx="729082" cy="522483"/>
          </a:xfrm>
          <a:custGeom>
            <a:avLst/>
            <a:gdLst>
              <a:gd name="T0" fmla="*/ 974 w 974"/>
              <a:gd name="T1" fmla="*/ 0 h 698"/>
              <a:gd name="T2" fmla="*/ 0 w 974"/>
              <a:gd name="T3" fmla="*/ 698 h 698"/>
              <a:gd name="T4" fmla="*/ 974 w 974"/>
              <a:gd name="T5" fmla="*/ 0 h 698"/>
            </a:gdLst>
            <a:ahLst/>
            <a:cxnLst>
              <a:cxn ang="0">
                <a:pos x="T0" y="T1"/>
              </a:cxn>
              <a:cxn ang="0">
                <a:pos x="T2" y="T3"/>
              </a:cxn>
              <a:cxn ang="0">
                <a:pos x="T4" y="T5"/>
              </a:cxn>
            </a:cxnLst>
            <a:rect l="0" t="0" r="r" b="b"/>
            <a:pathLst>
              <a:path w="974" h="698">
                <a:moveTo>
                  <a:pt x="974" y="0"/>
                </a:moveTo>
                <a:lnTo>
                  <a:pt x="0" y="698"/>
                </a:lnTo>
                <a:lnTo>
                  <a:pt x="974"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2" name="Line 1147">
            <a:extLst>
              <a:ext uri="{FF2B5EF4-FFF2-40B4-BE49-F238E27FC236}">
                <a16:creationId xmlns:a16="http://schemas.microsoft.com/office/drawing/2014/main" id="{9B3EA288-15B3-4525-BFA6-B4B9D69BDA02}"/>
              </a:ext>
            </a:extLst>
          </p:cNvPr>
          <p:cNvSpPr>
            <a:spLocks noChangeShapeType="1"/>
          </p:cNvSpPr>
          <p:nvPr/>
        </p:nvSpPr>
        <p:spPr bwMode="auto">
          <a:xfrm flipH="1">
            <a:off x="9369777" y="279995"/>
            <a:ext cx="729082" cy="522483"/>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148">
            <a:extLst>
              <a:ext uri="{FF2B5EF4-FFF2-40B4-BE49-F238E27FC236}">
                <a16:creationId xmlns:a16="http://schemas.microsoft.com/office/drawing/2014/main" id="{C8FB0CD8-F9E9-44F2-83A1-A86B04B3E962}"/>
              </a:ext>
            </a:extLst>
          </p:cNvPr>
          <p:cNvSpPr>
            <a:spLocks/>
          </p:cNvSpPr>
          <p:nvPr/>
        </p:nvSpPr>
        <p:spPr bwMode="auto">
          <a:xfrm>
            <a:off x="9279204" y="-482771"/>
            <a:ext cx="90574" cy="1285249"/>
          </a:xfrm>
          <a:custGeom>
            <a:avLst/>
            <a:gdLst>
              <a:gd name="T0" fmla="*/ 121 w 121"/>
              <a:gd name="T1" fmla="*/ 1717 h 1717"/>
              <a:gd name="T2" fmla="*/ 0 w 121"/>
              <a:gd name="T3" fmla="*/ 0 h 1717"/>
              <a:gd name="T4" fmla="*/ 121 w 121"/>
              <a:gd name="T5" fmla="*/ 1717 h 1717"/>
            </a:gdLst>
            <a:ahLst/>
            <a:cxnLst>
              <a:cxn ang="0">
                <a:pos x="T0" y="T1"/>
              </a:cxn>
              <a:cxn ang="0">
                <a:pos x="T2" y="T3"/>
              </a:cxn>
              <a:cxn ang="0">
                <a:pos x="T4" y="T5"/>
              </a:cxn>
            </a:cxnLst>
            <a:rect l="0" t="0" r="r" b="b"/>
            <a:pathLst>
              <a:path w="121" h="1717">
                <a:moveTo>
                  <a:pt x="121" y="1717"/>
                </a:moveTo>
                <a:lnTo>
                  <a:pt x="0" y="0"/>
                </a:lnTo>
                <a:lnTo>
                  <a:pt x="121" y="1717"/>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4" name="Line 1149">
            <a:extLst>
              <a:ext uri="{FF2B5EF4-FFF2-40B4-BE49-F238E27FC236}">
                <a16:creationId xmlns:a16="http://schemas.microsoft.com/office/drawing/2014/main" id="{B89661F1-5632-4B33-9DF7-2A2284003F8E}"/>
              </a:ext>
            </a:extLst>
          </p:cNvPr>
          <p:cNvSpPr>
            <a:spLocks noChangeShapeType="1"/>
          </p:cNvSpPr>
          <p:nvPr/>
        </p:nvSpPr>
        <p:spPr bwMode="auto">
          <a:xfrm flipH="1" flipV="1">
            <a:off x="9279204" y="-482771"/>
            <a:ext cx="90574" cy="1285249"/>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150">
            <a:extLst>
              <a:ext uri="{FF2B5EF4-FFF2-40B4-BE49-F238E27FC236}">
                <a16:creationId xmlns:a16="http://schemas.microsoft.com/office/drawing/2014/main" id="{B707226B-DE23-40CF-8B14-1FA261DE33E8}"/>
              </a:ext>
            </a:extLst>
          </p:cNvPr>
          <p:cNvSpPr>
            <a:spLocks/>
          </p:cNvSpPr>
          <p:nvPr/>
        </p:nvSpPr>
        <p:spPr bwMode="auto">
          <a:xfrm>
            <a:off x="10098859" y="-481274"/>
            <a:ext cx="947656" cy="761269"/>
          </a:xfrm>
          <a:custGeom>
            <a:avLst/>
            <a:gdLst>
              <a:gd name="T0" fmla="*/ 0 w 1266"/>
              <a:gd name="T1" fmla="*/ 1017 h 1017"/>
              <a:gd name="T2" fmla="*/ 1266 w 1266"/>
              <a:gd name="T3" fmla="*/ 0 h 1017"/>
              <a:gd name="T4" fmla="*/ 0 w 1266"/>
              <a:gd name="T5" fmla="*/ 1017 h 1017"/>
            </a:gdLst>
            <a:ahLst/>
            <a:cxnLst>
              <a:cxn ang="0">
                <a:pos x="T0" y="T1"/>
              </a:cxn>
              <a:cxn ang="0">
                <a:pos x="T2" y="T3"/>
              </a:cxn>
              <a:cxn ang="0">
                <a:pos x="T4" y="T5"/>
              </a:cxn>
            </a:cxnLst>
            <a:rect l="0" t="0" r="r" b="b"/>
            <a:pathLst>
              <a:path w="1266" h="1017">
                <a:moveTo>
                  <a:pt x="0" y="1017"/>
                </a:moveTo>
                <a:lnTo>
                  <a:pt x="1266" y="0"/>
                </a:lnTo>
                <a:lnTo>
                  <a:pt x="0" y="1017"/>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6" name="Line 1151">
            <a:extLst>
              <a:ext uri="{FF2B5EF4-FFF2-40B4-BE49-F238E27FC236}">
                <a16:creationId xmlns:a16="http://schemas.microsoft.com/office/drawing/2014/main" id="{DE103180-4219-4653-912D-D6AD91369B70}"/>
              </a:ext>
            </a:extLst>
          </p:cNvPr>
          <p:cNvSpPr>
            <a:spLocks noChangeShapeType="1"/>
          </p:cNvSpPr>
          <p:nvPr/>
        </p:nvSpPr>
        <p:spPr bwMode="auto">
          <a:xfrm flipV="1">
            <a:off x="10098859" y="-481274"/>
            <a:ext cx="947656" cy="761269"/>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152">
            <a:extLst>
              <a:ext uri="{FF2B5EF4-FFF2-40B4-BE49-F238E27FC236}">
                <a16:creationId xmlns:a16="http://schemas.microsoft.com/office/drawing/2014/main" id="{EA9B9E75-D2D2-44B6-9EC7-4541A3C4BED9}"/>
              </a:ext>
            </a:extLst>
          </p:cNvPr>
          <p:cNvSpPr>
            <a:spLocks/>
          </p:cNvSpPr>
          <p:nvPr/>
        </p:nvSpPr>
        <p:spPr bwMode="auto">
          <a:xfrm>
            <a:off x="10098859" y="279995"/>
            <a:ext cx="294926" cy="1792013"/>
          </a:xfrm>
          <a:custGeom>
            <a:avLst/>
            <a:gdLst>
              <a:gd name="T0" fmla="*/ 394 w 394"/>
              <a:gd name="T1" fmla="*/ 2394 h 2394"/>
              <a:gd name="T2" fmla="*/ 0 w 394"/>
              <a:gd name="T3" fmla="*/ 0 h 2394"/>
              <a:gd name="T4" fmla="*/ 394 w 394"/>
              <a:gd name="T5" fmla="*/ 2394 h 2394"/>
            </a:gdLst>
            <a:ahLst/>
            <a:cxnLst>
              <a:cxn ang="0">
                <a:pos x="T0" y="T1"/>
              </a:cxn>
              <a:cxn ang="0">
                <a:pos x="T2" y="T3"/>
              </a:cxn>
              <a:cxn ang="0">
                <a:pos x="T4" y="T5"/>
              </a:cxn>
            </a:cxnLst>
            <a:rect l="0" t="0" r="r" b="b"/>
            <a:pathLst>
              <a:path w="394" h="2394">
                <a:moveTo>
                  <a:pt x="394" y="2394"/>
                </a:moveTo>
                <a:lnTo>
                  <a:pt x="0" y="0"/>
                </a:lnTo>
                <a:lnTo>
                  <a:pt x="394" y="2394"/>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8" name="Line 1153">
            <a:extLst>
              <a:ext uri="{FF2B5EF4-FFF2-40B4-BE49-F238E27FC236}">
                <a16:creationId xmlns:a16="http://schemas.microsoft.com/office/drawing/2014/main" id="{61075DA7-0678-4B42-AD07-37C51ADB16E1}"/>
              </a:ext>
            </a:extLst>
          </p:cNvPr>
          <p:cNvSpPr>
            <a:spLocks noChangeShapeType="1"/>
          </p:cNvSpPr>
          <p:nvPr/>
        </p:nvSpPr>
        <p:spPr bwMode="auto">
          <a:xfrm flipH="1" flipV="1">
            <a:off x="10098859" y="279995"/>
            <a:ext cx="294926" cy="1792013"/>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154">
            <a:extLst>
              <a:ext uri="{FF2B5EF4-FFF2-40B4-BE49-F238E27FC236}">
                <a16:creationId xmlns:a16="http://schemas.microsoft.com/office/drawing/2014/main" id="{BA2434A1-33BE-4009-94FB-21AAE0462FAA}"/>
              </a:ext>
            </a:extLst>
          </p:cNvPr>
          <p:cNvSpPr>
            <a:spLocks/>
          </p:cNvSpPr>
          <p:nvPr/>
        </p:nvSpPr>
        <p:spPr bwMode="auto">
          <a:xfrm>
            <a:off x="8934874" y="279995"/>
            <a:ext cx="1163986" cy="1911032"/>
          </a:xfrm>
          <a:custGeom>
            <a:avLst/>
            <a:gdLst>
              <a:gd name="T0" fmla="*/ 0 w 1555"/>
              <a:gd name="T1" fmla="*/ 2553 h 2553"/>
              <a:gd name="T2" fmla="*/ 1555 w 1555"/>
              <a:gd name="T3" fmla="*/ 0 h 2553"/>
              <a:gd name="T4" fmla="*/ 0 w 1555"/>
              <a:gd name="T5" fmla="*/ 2553 h 2553"/>
            </a:gdLst>
            <a:ahLst/>
            <a:cxnLst>
              <a:cxn ang="0">
                <a:pos x="T0" y="T1"/>
              </a:cxn>
              <a:cxn ang="0">
                <a:pos x="T2" y="T3"/>
              </a:cxn>
              <a:cxn ang="0">
                <a:pos x="T4" y="T5"/>
              </a:cxn>
            </a:cxnLst>
            <a:rect l="0" t="0" r="r" b="b"/>
            <a:pathLst>
              <a:path w="1555" h="2553">
                <a:moveTo>
                  <a:pt x="0" y="2553"/>
                </a:moveTo>
                <a:lnTo>
                  <a:pt x="1555" y="0"/>
                </a:lnTo>
                <a:lnTo>
                  <a:pt x="0" y="2553"/>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0" name="Line 1155">
            <a:extLst>
              <a:ext uri="{FF2B5EF4-FFF2-40B4-BE49-F238E27FC236}">
                <a16:creationId xmlns:a16="http://schemas.microsoft.com/office/drawing/2014/main" id="{F4F5975D-52C0-453C-BB9F-C9C000D5E295}"/>
              </a:ext>
            </a:extLst>
          </p:cNvPr>
          <p:cNvSpPr>
            <a:spLocks noChangeShapeType="1"/>
          </p:cNvSpPr>
          <p:nvPr/>
        </p:nvSpPr>
        <p:spPr bwMode="auto">
          <a:xfrm flipV="1">
            <a:off x="8934874" y="279995"/>
            <a:ext cx="1163986" cy="1911032"/>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156">
            <a:extLst>
              <a:ext uri="{FF2B5EF4-FFF2-40B4-BE49-F238E27FC236}">
                <a16:creationId xmlns:a16="http://schemas.microsoft.com/office/drawing/2014/main" id="{4C3EF71D-813F-443D-A93E-7F0806BDC9D1}"/>
              </a:ext>
            </a:extLst>
          </p:cNvPr>
          <p:cNvSpPr>
            <a:spLocks/>
          </p:cNvSpPr>
          <p:nvPr/>
        </p:nvSpPr>
        <p:spPr bwMode="auto">
          <a:xfrm>
            <a:off x="7689297" y="802479"/>
            <a:ext cx="1680481" cy="589852"/>
          </a:xfrm>
          <a:custGeom>
            <a:avLst/>
            <a:gdLst>
              <a:gd name="T0" fmla="*/ 2245 w 2245"/>
              <a:gd name="T1" fmla="*/ 0 h 788"/>
              <a:gd name="T2" fmla="*/ 0 w 2245"/>
              <a:gd name="T3" fmla="*/ 788 h 788"/>
              <a:gd name="T4" fmla="*/ 2245 w 2245"/>
              <a:gd name="T5" fmla="*/ 0 h 788"/>
            </a:gdLst>
            <a:ahLst/>
            <a:cxnLst>
              <a:cxn ang="0">
                <a:pos x="T0" y="T1"/>
              </a:cxn>
              <a:cxn ang="0">
                <a:pos x="T2" y="T3"/>
              </a:cxn>
              <a:cxn ang="0">
                <a:pos x="T4" y="T5"/>
              </a:cxn>
            </a:cxnLst>
            <a:rect l="0" t="0" r="r" b="b"/>
            <a:pathLst>
              <a:path w="2245" h="788">
                <a:moveTo>
                  <a:pt x="2245" y="0"/>
                </a:moveTo>
                <a:lnTo>
                  <a:pt x="0" y="788"/>
                </a:lnTo>
                <a:lnTo>
                  <a:pt x="2245"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2" name="Line 1157">
            <a:extLst>
              <a:ext uri="{FF2B5EF4-FFF2-40B4-BE49-F238E27FC236}">
                <a16:creationId xmlns:a16="http://schemas.microsoft.com/office/drawing/2014/main" id="{7A2FF74D-FE72-4470-91A6-EED58C0BC529}"/>
              </a:ext>
            </a:extLst>
          </p:cNvPr>
          <p:cNvSpPr>
            <a:spLocks noChangeShapeType="1"/>
          </p:cNvSpPr>
          <p:nvPr/>
        </p:nvSpPr>
        <p:spPr bwMode="auto">
          <a:xfrm flipH="1">
            <a:off x="7689297" y="802479"/>
            <a:ext cx="1680481" cy="589852"/>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158">
            <a:extLst>
              <a:ext uri="{FF2B5EF4-FFF2-40B4-BE49-F238E27FC236}">
                <a16:creationId xmlns:a16="http://schemas.microsoft.com/office/drawing/2014/main" id="{814538CC-7EB8-45F7-A8F5-9F1EA4C2A8EF}"/>
              </a:ext>
            </a:extLst>
          </p:cNvPr>
          <p:cNvSpPr>
            <a:spLocks/>
          </p:cNvSpPr>
          <p:nvPr/>
        </p:nvSpPr>
        <p:spPr bwMode="auto">
          <a:xfrm>
            <a:off x="7722981" y="533751"/>
            <a:ext cx="183393" cy="832380"/>
          </a:xfrm>
          <a:custGeom>
            <a:avLst/>
            <a:gdLst>
              <a:gd name="T0" fmla="*/ 0 w 245"/>
              <a:gd name="T1" fmla="*/ 1112 h 1112"/>
              <a:gd name="T2" fmla="*/ 245 w 245"/>
              <a:gd name="T3" fmla="*/ 0 h 1112"/>
              <a:gd name="T4" fmla="*/ 0 w 245"/>
              <a:gd name="T5" fmla="*/ 1112 h 1112"/>
            </a:gdLst>
            <a:ahLst/>
            <a:cxnLst>
              <a:cxn ang="0">
                <a:pos x="T0" y="T1"/>
              </a:cxn>
              <a:cxn ang="0">
                <a:pos x="T2" y="T3"/>
              </a:cxn>
              <a:cxn ang="0">
                <a:pos x="T4" y="T5"/>
              </a:cxn>
            </a:cxnLst>
            <a:rect l="0" t="0" r="r" b="b"/>
            <a:pathLst>
              <a:path w="245" h="1112">
                <a:moveTo>
                  <a:pt x="0" y="1112"/>
                </a:moveTo>
                <a:lnTo>
                  <a:pt x="245" y="0"/>
                </a:lnTo>
                <a:lnTo>
                  <a:pt x="0" y="1112"/>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4" name="Line 1159">
            <a:extLst>
              <a:ext uri="{FF2B5EF4-FFF2-40B4-BE49-F238E27FC236}">
                <a16:creationId xmlns:a16="http://schemas.microsoft.com/office/drawing/2014/main" id="{9C358A71-8B4E-4569-96DA-9B21B0D90D09}"/>
              </a:ext>
            </a:extLst>
          </p:cNvPr>
          <p:cNvSpPr>
            <a:spLocks noChangeShapeType="1"/>
          </p:cNvSpPr>
          <p:nvPr/>
        </p:nvSpPr>
        <p:spPr bwMode="auto">
          <a:xfrm flipV="1">
            <a:off x="7722981" y="533751"/>
            <a:ext cx="183393" cy="832380"/>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160">
            <a:extLst>
              <a:ext uri="{FF2B5EF4-FFF2-40B4-BE49-F238E27FC236}">
                <a16:creationId xmlns:a16="http://schemas.microsoft.com/office/drawing/2014/main" id="{5487C6DC-EC41-44D4-9C13-4DF04613A976}"/>
              </a:ext>
            </a:extLst>
          </p:cNvPr>
          <p:cNvSpPr>
            <a:spLocks/>
          </p:cNvSpPr>
          <p:nvPr/>
        </p:nvSpPr>
        <p:spPr bwMode="auto">
          <a:xfrm>
            <a:off x="7906375" y="-319588"/>
            <a:ext cx="141475" cy="853340"/>
          </a:xfrm>
          <a:custGeom>
            <a:avLst/>
            <a:gdLst>
              <a:gd name="T0" fmla="*/ 0 w 189"/>
              <a:gd name="T1" fmla="*/ 1140 h 1140"/>
              <a:gd name="T2" fmla="*/ 189 w 189"/>
              <a:gd name="T3" fmla="*/ 0 h 1140"/>
              <a:gd name="T4" fmla="*/ 0 w 189"/>
              <a:gd name="T5" fmla="*/ 1140 h 1140"/>
            </a:gdLst>
            <a:ahLst/>
            <a:cxnLst>
              <a:cxn ang="0">
                <a:pos x="T0" y="T1"/>
              </a:cxn>
              <a:cxn ang="0">
                <a:pos x="T2" y="T3"/>
              </a:cxn>
              <a:cxn ang="0">
                <a:pos x="T4" y="T5"/>
              </a:cxn>
            </a:cxnLst>
            <a:rect l="0" t="0" r="r" b="b"/>
            <a:pathLst>
              <a:path w="189" h="1140">
                <a:moveTo>
                  <a:pt x="0" y="1140"/>
                </a:moveTo>
                <a:lnTo>
                  <a:pt x="189" y="0"/>
                </a:lnTo>
                <a:lnTo>
                  <a:pt x="0" y="114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6" name="Line 1161">
            <a:extLst>
              <a:ext uri="{FF2B5EF4-FFF2-40B4-BE49-F238E27FC236}">
                <a16:creationId xmlns:a16="http://schemas.microsoft.com/office/drawing/2014/main" id="{96C5AA10-901C-43B8-A621-8CF1060AD88C}"/>
              </a:ext>
            </a:extLst>
          </p:cNvPr>
          <p:cNvSpPr>
            <a:spLocks noChangeShapeType="1"/>
          </p:cNvSpPr>
          <p:nvPr/>
        </p:nvSpPr>
        <p:spPr bwMode="auto">
          <a:xfrm flipV="1">
            <a:off x="7906375" y="-319588"/>
            <a:ext cx="141475" cy="853340"/>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162">
            <a:extLst>
              <a:ext uri="{FF2B5EF4-FFF2-40B4-BE49-F238E27FC236}">
                <a16:creationId xmlns:a16="http://schemas.microsoft.com/office/drawing/2014/main" id="{40161F52-3843-4030-BB4F-9C88B7DEC314}"/>
              </a:ext>
            </a:extLst>
          </p:cNvPr>
          <p:cNvSpPr>
            <a:spLocks/>
          </p:cNvSpPr>
          <p:nvPr/>
        </p:nvSpPr>
        <p:spPr bwMode="auto">
          <a:xfrm>
            <a:off x="8047849" y="-482771"/>
            <a:ext cx="1231355" cy="163182"/>
          </a:xfrm>
          <a:custGeom>
            <a:avLst/>
            <a:gdLst>
              <a:gd name="T0" fmla="*/ 0 w 1645"/>
              <a:gd name="T1" fmla="*/ 218 h 218"/>
              <a:gd name="T2" fmla="*/ 1645 w 1645"/>
              <a:gd name="T3" fmla="*/ 0 h 218"/>
              <a:gd name="T4" fmla="*/ 0 w 1645"/>
              <a:gd name="T5" fmla="*/ 218 h 218"/>
            </a:gdLst>
            <a:ahLst/>
            <a:cxnLst>
              <a:cxn ang="0">
                <a:pos x="T0" y="T1"/>
              </a:cxn>
              <a:cxn ang="0">
                <a:pos x="T2" y="T3"/>
              </a:cxn>
              <a:cxn ang="0">
                <a:pos x="T4" y="T5"/>
              </a:cxn>
            </a:cxnLst>
            <a:rect l="0" t="0" r="r" b="b"/>
            <a:pathLst>
              <a:path w="1645" h="218">
                <a:moveTo>
                  <a:pt x="0" y="218"/>
                </a:moveTo>
                <a:lnTo>
                  <a:pt x="1645" y="0"/>
                </a:lnTo>
                <a:lnTo>
                  <a:pt x="0" y="218"/>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8" name="Line 1163">
            <a:extLst>
              <a:ext uri="{FF2B5EF4-FFF2-40B4-BE49-F238E27FC236}">
                <a16:creationId xmlns:a16="http://schemas.microsoft.com/office/drawing/2014/main" id="{FE255DEF-8452-467A-ACEA-988F674466CF}"/>
              </a:ext>
            </a:extLst>
          </p:cNvPr>
          <p:cNvSpPr>
            <a:spLocks noChangeShapeType="1"/>
          </p:cNvSpPr>
          <p:nvPr/>
        </p:nvSpPr>
        <p:spPr bwMode="auto">
          <a:xfrm flipV="1">
            <a:off x="8047849" y="-482771"/>
            <a:ext cx="1231355" cy="163182"/>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164">
            <a:extLst>
              <a:ext uri="{FF2B5EF4-FFF2-40B4-BE49-F238E27FC236}">
                <a16:creationId xmlns:a16="http://schemas.microsoft.com/office/drawing/2014/main" id="{491BDF11-3E05-4DB7-A543-AC08534ABF4E}"/>
              </a:ext>
            </a:extLst>
          </p:cNvPr>
          <p:cNvSpPr>
            <a:spLocks/>
          </p:cNvSpPr>
          <p:nvPr/>
        </p:nvSpPr>
        <p:spPr bwMode="auto">
          <a:xfrm>
            <a:off x="8047849" y="-319588"/>
            <a:ext cx="1321928" cy="1122067"/>
          </a:xfrm>
          <a:custGeom>
            <a:avLst/>
            <a:gdLst>
              <a:gd name="T0" fmla="*/ 0 w 1766"/>
              <a:gd name="T1" fmla="*/ 0 h 1499"/>
              <a:gd name="T2" fmla="*/ 1766 w 1766"/>
              <a:gd name="T3" fmla="*/ 1499 h 1499"/>
              <a:gd name="T4" fmla="*/ 0 w 1766"/>
              <a:gd name="T5" fmla="*/ 0 h 1499"/>
            </a:gdLst>
            <a:ahLst/>
            <a:cxnLst>
              <a:cxn ang="0">
                <a:pos x="T0" y="T1"/>
              </a:cxn>
              <a:cxn ang="0">
                <a:pos x="T2" y="T3"/>
              </a:cxn>
              <a:cxn ang="0">
                <a:pos x="T4" y="T5"/>
              </a:cxn>
            </a:cxnLst>
            <a:rect l="0" t="0" r="r" b="b"/>
            <a:pathLst>
              <a:path w="1766" h="1499">
                <a:moveTo>
                  <a:pt x="0" y="0"/>
                </a:moveTo>
                <a:lnTo>
                  <a:pt x="1766" y="1499"/>
                </a:lnTo>
                <a:lnTo>
                  <a:pt x="0"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0" name="Line 1165">
            <a:extLst>
              <a:ext uri="{FF2B5EF4-FFF2-40B4-BE49-F238E27FC236}">
                <a16:creationId xmlns:a16="http://schemas.microsoft.com/office/drawing/2014/main" id="{C1EB2EEA-BC95-4C7E-8C5A-93588FCC9FA6}"/>
              </a:ext>
            </a:extLst>
          </p:cNvPr>
          <p:cNvSpPr>
            <a:spLocks noChangeShapeType="1"/>
          </p:cNvSpPr>
          <p:nvPr/>
        </p:nvSpPr>
        <p:spPr bwMode="auto">
          <a:xfrm>
            <a:off x="8047849" y="-319588"/>
            <a:ext cx="1321928" cy="1122067"/>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166">
            <a:extLst>
              <a:ext uri="{FF2B5EF4-FFF2-40B4-BE49-F238E27FC236}">
                <a16:creationId xmlns:a16="http://schemas.microsoft.com/office/drawing/2014/main" id="{BBD32A4F-E750-4D17-B7B7-C67D730599FD}"/>
              </a:ext>
            </a:extLst>
          </p:cNvPr>
          <p:cNvSpPr>
            <a:spLocks/>
          </p:cNvSpPr>
          <p:nvPr/>
        </p:nvSpPr>
        <p:spPr bwMode="auto">
          <a:xfrm>
            <a:off x="7906375" y="-482771"/>
            <a:ext cx="1372829" cy="1016522"/>
          </a:xfrm>
          <a:custGeom>
            <a:avLst/>
            <a:gdLst>
              <a:gd name="T0" fmla="*/ 0 w 1834"/>
              <a:gd name="T1" fmla="*/ 1358 h 1358"/>
              <a:gd name="T2" fmla="*/ 1834 w 1834"/>
              <a:gd name="T3" fmla="*/ 0 h 1358"/>
              <a:gd name="T4" fmla="*/ 0 w 1834"/>
              <a:gd name="T5" fmla="*/ 1358 h 1358"/>
            </a:gdLst>
            <a:ahLst/>
            <a:cxnLst>
              <a:cxn ang="0">
                <a:pos x="T0" y="T1"/>
              </a:cxn>
              <a:cxn ang="0">
                <a:pos x="T2" y="T3"/>
              </a:cxn>
              <a:cxn ang="0">
                <a:pos x="T4" y="T5"/>
              </a:cxn>
            </a:cxnLst>
            <a:rect l="0" t="0" r="r" b="b"/>
            <a:pathLst>
              <a:path w="1834" h="1358">
                <a:moveTo>
                  <a:pt x="0" y="1358"/>
                </a:moveTo>
                <a:lnTo>
                  <a:pt x="1834" y="0"/>
                </a:lnTo>
                <a:lnTo>
                  <a:pt x="0" y="1358"/>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2" name="Line 1167">
            <a:extLst>
              <a:ext uri="{FF2B5EF4-FFF2-40B4-BE49-F238E27FC236}">
                <a16:creationId xmlns:a16="http://schemas.microsoft.com/office/drawing/2014/main" id="{F60A6921-557B-42E2-B790-E5078C963046}"/>
              </a:ext>
            </a:extLst>
          </p:cNvPr>
          <p:cNvSpPr>
            <a:spLocks noChangeShapeType="1"/>
          </p:cNvSpPr>
          <p:nvPr/>
        </p:nvSpPr>
        <p:spPr bwMode="auto">
          <a:xfrm flipV="1">
            <a:off x="7906375" y="-482771"/>
            <a:ext cx="1372829" cy="1016522"/>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168">
            <a:extLst>
              <a:ext uri="{FF2B5EF4-FFF2-40B4-BE49-F238E27FC236}">
                <a16:creationId xmlns:a16="http://schemas.microsoft.com/office/drawing/2014/main" id="{C3DB821B-78B0-47B8-90BF-25AC4018D639}"/>
              </a:ext>
            </a:extLst>
          </p:cNvPr>
          <p:cNvSpPr>
            <a:spLocks/>
          </p:cNvSpPr>
          <p:nvPr/>
        </p:nvSpPr>
        <p:spPr bwMode="auto">
          <a:xfrm>
            <a:off x="8299360" y="-966330"/>
            <a:ext cx="979844" cy="483559"/>
          </a:xfrm>
          <a:custGeom>
            <a:avLst/>
            <a:gdLst>
              <a:gd name="T0" fmla="*/ 1309 w 1309"/>
              <a:gd name="T1" fmla="*/ 646 h 646"/>
              <a:gd name="T2" fmla="*/ 0 w 1309"/>
              <a:gd name="T3" fmla="*/ 0 h 646"/>
              <a:gd name="T4" fmla="*/ 1309 w 1309"/>
              <a:gd name="T5" fmla="*/ 646 h 646"/>
            </a:gdLst>
            <a:ahLst/>
            <a:cxnLst>
              <a:cxn ang="0">
                <a:pos x="T0" y="T1"/>
              </a:cxn>
              <a:cxn ang="0">
                <a:pos x="T2" y="T3"/>
              </a:cxn>
              <a:cxn ang="0">
                <a:pos x="T4" y="T5"/>
              </a:cxn>
            </a:cxnLst>
            <a:rect l="0" t="0" r="r" b="b"/>
            <a:pathLst>
              <a:path w="1309" h="646">
                <a:moveTo>
                  <a:pt x="1309" y="646"/>
                </a:moveTo>
                <a:lnTo>
                  <a:pt x="0" y="0"/>
                </a:lnTo>
                <a:lnTo>
                  <a:pt x="1309" y="646"/>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4" name="Line 1169">
            <a:extLst>
              <a:ext uri="{FF2B5EF4-FFF2-40B4-BE49-F238E27FC236}">
                <a16:creationId xmlns:a16="http://schemas.microsoft.com/office/drawing/2014/main" id="{F3B5ED75-F2FA-47B9-BB51-D556D4D15B4B}"/>
              </a:ext>
            </a:extLst>
          </p:cNvPr>
          <p:cNvSpPr>
            <a:spLocks noChangeShapeType="1"/>
          </p:cNvSpPr>
          <p:nvPr/>
        </p:nvSpPr>
        <p:spPr bwMode="auto">
          <a:xfrm flipH="1" flipV="1">
            <a:off x="8299360" y="-966330"/>
            <a:ext cx="979844" cy="483559"/>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170">
            <a:extLst>
              <a:ext uri="{FF2B5EF4-FFF2-40B4-BE49-F238E27FC236}">
                <a16:creationId xmlns:a16="http://schemas.microsoft.com/office/drawing/2014/main" id="{D843DDED-7E86-471D-A20C-E274F808907D}"/>
              </a:ext>
            </a:extLst>
          </p:cNvPr>
          <p:cNvSpPr>
            <a:spLocks/>
          </p:cNvSpPr>
          <p:nvPr/>
        </p:nvSpPr>
        <p:spPr bwMode="auto">
          <a:xfrm>
            <a:off x="7190018" y="-966330"/>
            <a:ext cx="1109342" cy="662461"/>
          </a:xfrm>
          <a:custGeom>
            <a:avLst/>
            <a:gdLst>
              <a:gd name="T0" fmla="*/ 1482 w 1482"/>
              <a:gd name="T1" fmla="*/ 0 h 885"/>
              <a:gd name="T2" fmla="*/ 0 w 1482"/>
              <a:gd name="T3" fmla="*/ 885 h 885"/>
              <a:gd name="T4" fmla="*/ 1482 w 1482"/>
              <a:gd name="T5" fmla="*/ 0 h 885"/>
            </a:gdLst>
            <a:ahLst/>
            <a:cxnLst>
              <a:cxn ang="0">
                <a:pos x="T0" y="T1"/>
              </a:cxn>
              <a:cxn ang="0">
                <a:pos x="T2" y="T3"/>
              </a:cxn>
              <a:cxn ang="0">
                <a:pos x="T4" y="T5"/>
              </a:cxn>
            </a:cxnLst>
            <a:rect l="0" t="0" r="r" b="b"/>
            <a:pathLst>
              <a:path w="1482" h="885">
                <a:moveTo>
                  <a:pt x="1482" y="0"/>
                </a:moveTo>
                <a:lnTo>
                  <a:pt x="0" y="885"/>
                </a:lnTo>
                <a:lnTo>
                  <a:pt x="1482"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6" name="Line 1171">
            <a:extLst>
              <a:ext uri="{FF2B5EF4-FFF2-40B4-BE49-F238E27FC236}">
                <a16:creationId xmlns:a16="http://schemas.microsoft.com/office/drawing/2014/main" id="{0C5A38E9-6461-44A2-820A-1A962351A300}"/>
              </a:ext>
            </a:extLst>
          </p:cNvPr>
          <p:cNvSpPr>
            <a:spLocks noChangeShapeType="1"/>
          </p:cNvSpPr>
          <p:nvPr/>
        </p:nvSpPr>
        <p:spPr bwMode="auto">
          <a:xfrm flipH="1">
            <a:off x="7190018" y="-966330"/>
            <a:ext cx="1109342" cy="662461"/>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174">
            <a:extLst>
              <a:ext uri="{FF2B5EF4-FFF2-40B4-BE49-F238E27FC236}">
                <a16:creationId xmlns:a16="http://schemas.microsoft.com/office/drawing/2014/main" id="{C1CBD1EB-414F-4FA1-95A2-2C96891AFD6A}"/>
              </a:ext>
            </a:extLst>
          </p:cNvPr>
          <p:cNvSpPr>
            <a:spLocks/>
          </p:cNvSpPr>
          <p:nvPr/>
        </p:nvSpPr>
        <p:spPr bwMode="auto">
          <a:xfrm>
            <a:off x="8047849" y="-319588"/>
            <a:ext cx="887024" cy="2510615"/>
          </a:xfrm>
          <a:custGeom>
            <a:avLst/>
            <a:gdLst>
              <a:gd name="T0" fmla="*/ 1185 w 1185"/>
              <a:gd name="T1" fmla="*/ 3354 h 3354"/>
              <a:gd name="T2" fmla="*/ 0 w 1185"/>
              <a:gd name="T3" fmla="*/ 0 h 3354"/>
              <a:gd name="T4" fmla="*/ 1185 w 1185"/>
              <a:gd name="T5" fmla="*/ 3354 h 3354"/>
            </a:gdLst>
            <a:ahLst/>
            <a:cxnLst>
              <a:cxn ang="0">
                <a:pos x="T0" y="T1"/>
              </a:cxn>
              <a:cxn ang="0">
                <a:pos x="T2" y="T3"/>
              </a:cxn>
              <a:cxn ang="0">
                <a:pos x="T4" y="T5"/>
              </a:cxn>
            </a:cxnLst>
            <a:rect l="0" t="0" r="r" b="b"/>
            <a:pathLst>
              <a:path w="1185" h="3354">
                <a:moveTo>
                  <a:pt x="1185" y="3354"/>
                </a:moveTo>
                <a:lnTo>
                  <a:pt x="0" y="0"/>
                </a:lnTo>
                <a:lnTo>
                  <a:pt x="1185" y="3354"/>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0" name="Line 1175">
            <a:extLst>
              <a:ext uri="{FF2B5EF4-FFF2-40B4-BE49-F238E27FC236}">
                <a16:creationId xmlns:a16="http://schemas.microsoft.com/office/drawing/2014/main" id="{6DE80985-1B1D-4528-A43C-C10E1DE3FEF2}"/>
              </a:ext>
            </a:extLst>
          </p:cNvPr>
          <p:cNvSpPr>
            <a:spLocks noChangeShapeType="1"/>
          </p:cNvSpPr>
          <p:nvPr/>
        </p:nvSpPr>
        <p:spPr bwMode="auto">
          <a:xfrm flipH="1" flipV="1">
            <a:off x="8047849" y="-172103"/>
            <a:ext cx="887024" cy="2510615"/>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176">
            <a:extLst>
              <a:ext uri="{FF2B5EF4-FFF2-40B4-BE49-F238E27FC236}">
                <a16:creationId xmlns:a16="http://schemas.microsoft.com/office/drawing/2014/main" id="{B619F3C8-65EA-4B05-AAA2-F29A07E66049}"/>
              </a:ext>
            </a:extLst>
          </p:cNvPr>
          <p:cNvSpPr>
            <a:spLocks/>
          </p:cNvSpPr>
          <p:nvPr/>
        </p:nvSpPr>
        <p:spPr bwMode="auto">
          <a:xfrm>
            <a:off x="7190018" y="-303868"/>
            <a:ext cx="716357" cy="837620"/>
          </a:xfrm>
          <a:custGeom>
            <a:avLst/>
            <a:gdLst>
              <a:gd name="T0" fmla="*/ 957 w 957"/>
              <a:gd name="T1" fmla="*/ 1119 h 1119"/>
              <a:gd name="T2" fmla="*/ 0 w 957"/>
              <a:gd name="T3" fmla="*/ 0 h 1119"/>
              <a:gd name="T4" fmla="*/ 957 w 957"/>
              <a:gd name="T5" fmla="*/ 1119 h 1119"/>
            </a:gdLst>
            <a:ahLst/>
            <a:cxnLst>
              <a:cxn ang="0">
                <a:pos x="T0" y="T1"/>
              </a:cxn>
              <a:cxn ang="0">
                <a:pos x="T2" y="T3"/>
              </a:cxn>
              <a:cxn ang="0">
                <a:pos x="T4" y="T5"/>
              </a:cxn>
            </a:cxnLst>
            <a:rect l="0" t="0" r="r" b="b"/>
            <a:pathLst>
              <a:path w="957" h="1119">
                <a:moveTo>
                  <a:pt x="957" y="1119"/>
                </a:moveTo>
                <a:lnTo>
                  <a:pt x="0" y="0"/>
                </a:lnTo>
                <a:lnTo>
                  <a:pt x="957" y="1119"/>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2" name="Line 1177">
            <a:extLst>
              <a:ext uri="{FF2B5EF4-FFF2-40B4-BE49-F238E27FC236}">
                <a16:creationId xmlns:a16="http://schemas.microsoft.com/office/drawing/2014/main" id="{EBED6088-C815-4376-A923-3A1490B0BBB7}"/>
              </a:ext>
            </a:extLst>
          </p:cNvPr>
          <p:cNvSpPr>
            <a:spLocks noChangeShapeType="1"/>
          </p:cNvSpPr>
          <p:nvPr/>
        </p:nvSpPr>
        <p:spPr bwMode="auto">
          <a:xfrm flipH="1" flipV="1">
            <a:off x="7190018" y="-303868"/>
            <a:ext cx="716357" cy="837620"/>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178">
            <a:extLst>
              <a:ext uri="{FF2B5EF4-FFF2-40B4-BE49-F238E27FC236}">
                <a16:creationId xmlns:a16="http://schemas.microsoft.com/office/drawing/2014/main" id="{1A02C5B4-8C7E-4DD3-BE9B-F6BA5E32B398}"/>
              </a:ext>
            </a:extLst>
          </p:cNvPr>
          <p:cNvSpPr>
            <a:spLocks/>
          </p:cNvSpPr>
          <p:nvPr/>
        </p:nvSpPr>
        <p:spPr bwMode="auto">
          <a:xfrm>
            <a:off x="9974601" y="1524823"/>
            <a:ext cx="1358607" cy="292681"/>
          </a:xfrm>
          <a:custGeom>
            <a:avLst/>
            <a:gdLst>
              <a:gd name="T0" fmla="*/ 1815 w 1815"/>
              <a:gd name="T1" fmla="*/ 391 h 391"/>
              <a:gd name="T2" fmla="*/ 0 w 1815"/>
              <a:gd name="T3" fmla="*/ 0 h 391"/>
              <a:gd name="T4" fmla="*/ 1815 w 1815"/>
              <a:gd name="T5" fmla="*/ 391 h 391"/>
            </a:gdLst>
            <a:ahLst/>
            <a:cxnLst>
              <a:cxn ang="0">
                <a:pos x="T0" y="T1"/>
              </a:cxn>
              <a:cxn ang="0">
                <a:pos x="T2" y="T3"/>
              </a:cxn>
              <a:cxn ang="0">
                <a:pos x="T4" y="T5"/>
              </a:cxn>
            </a:cxnLst>
            <a:rect l="0" t="0" r="r" b="b"/>
            <a:pathLst>
              <a:path w="1815" h="391">
                <a:moveTo>
                  <a:pt x="1815" y="391"/>
                </a:moveTo>
                <a:lnTo>
                  <a:pt x="0" y="0"/>
                </a:lnTo>
                <a:lnTo>
                  <a:pt x="1815" y="391"/>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4" name="Line 1179">
            <a:extLst>
              <a:ext uri="{FF2B5EF4-FFF2-40B4-BE49-F238E27FC236}">
                <a16:creationId xmlns:a16="http://schemas.microsoft.com/office/drawing/2014/main" id="{A25C508C-1E4F-4252-86B4-BCFD85BB96FB}"/>
              </a:ext>
            </a:extLst>
          </p:cNvPr>
          <p:cNvSpPr>
            <a:spLocks noChangeShapeType="1"/>
          </p:cNvSpPr>
          <p:nvPr/>
        </p:nvSpPr>
        <p:spPr bwMode="auto">
          <a:xfrm flipH="1" flipV="1">
            <a:off x="9974601" y="1524823"/>
            <a:ext cx="1358607" cy="292681"/>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180">
            <a:extLst>
              <a:ext uri="{FF2B5EF4-FFF2-40B4-BE49-F238E27FC236}">
                <a16:creationId xmlns:a16="http://schemas.microsoft.com/office/drawing/2014/main" id="{6894D414-DF1A-4D7D-895F-6C4520A4B3D3}"/>
              </a:ext>
            </a:extLst>
          </p:cNvPr>
          <p:cNvSpPr>
            <a:spLocks/>
          </p:cNvSpPr>
          <p:nvPr/>
        </p:nvSpPr>
        <p:spPr bwMode="auto">
          <a:xfrm>
            <a:off x="9320373" y="802479"/>
            <a:ext cx="49404" cy="214832"/>
          </a:xfrm>
          <a:custGeom>
            <a:avLst/>
            <a:gdLst>
              <a:gd name="T0" fmla="*/ 0 w 66"/>
              <a:gd name="T1" fmla="*/ 287 h 287"/>
              <a:gd name="T2" fmla="*/ 66 w 66"/>
              <a:gd name="T3" fmla="*/ 0 h 287"/>
              <a:gd name="T4" fmla="*/ 0 w 66"/>
              <a:gd name="T5" fmla="*/ 287 h 287"/>
            </a:gdLst>
            <a:ahLst/>
            <a:cxnLst>
              <a:cxn ang="0">
                <a:pos x="T0" y="T1"/>
              </a:cxn>
              <a:cxn ang="0">
                <a:pos x="T2" y="T3"/>
              </a:cxn>
              <a:cxn ang="0">
                <a:pos x="T4" y="T5"/>
              </a:cxn>
            </a:cxnLst>
            <a:rect l="0" t="0" r="r" b="b"/>
            <a:pathLst>
              <a:path w="66" h="287">
                <a:moveTo>
                  <a:pt x="0" y="287"/>
                </a:moveTo>
                <a:lnTo>
                  <a:pt x="66" y="0"/>
                </a:lnTo>
                <a:lnTo>
                  <a:pt x="0" y="287"/>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6" name="Line 1181">
            <a:extLst>
              <a:ext uri="{FF2B5EF4-FFF2-40B4-BE49-F238E27FC236}">
                <a16:creationId xmlns:a16="http://schemas.microsoft.com/office/drawing/2014/main" id="{E9348A60-047B-4487-8BBE-9030FC9A2049}"/>
              </a:ext>
            </a:extLst>
          </p:cNvPr>
          <p:cNvSpPr>
            <a:spLocks noChangeShapeType="1"/>
          </p:cNvSpPr>
          <p:nvPr/>
        </p:nvSpPr>
        <p:spPr bwMode="auto">
          <a:xfrm flipV="1">
            <a:off x="9320373" y="802479"/>
            <a:ext cx="49404" cy="214832"/>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182">
            <a:extLst>
              <a:ext uri="{FF2B5EF4-FFF2-40B4-BE49-F238E27FC236}">
                <a16:creationId xmlns:a16="http://schemas.microsoft.com/office/drawing/2014/main" id="{596A9437-18DB-44EF-8061-BC3DF3BE219C}"/>
              </a:ext>
            </a:extLst>
          </p:cNvPr>
          <p:cNvSpPr>
            <a:spLocks/>
          </p:cNvSpPr>
          <p:nvPr/>
        </p:nvSpPr>
        <p:spPr bwMode="auto">
          <a:xfrm>
            <a:off x="9369777" y="-222277"/>
            <a:ext cx="449126" cy="1024756"/>
          </a:xfrm>
          <a:custGeom>
            <a:avLst/>
            <a:gdLst>
              <a:gd name="T0" fmla="*/ 0 w 600"/>
              <a:gd name="T1" fmla="*/ 1369 h 1369"/>
              <a:gd name="T2" fmla="*/ 600 w 600"/>
              <a:gd name="T3" fmla="*/ 0 h 1369"/>
              <a:gd name="T4" fmla="*/ 0 w 600"/>
              <a:gd name="T5" fmla="*/ 1369 h 1369"/>
            </a:gdLst>
            <a:ahLst/>
            <a:cxnLst>
              <a:cxn ang="0">
                <a:pos x="T0" y="T1"/>
              </a:cxn>
              <a:cxn ang="0">
                <a:pos x="T2" y="T3"/>
              </a:cxn>
              <a:cxn ang="0">
                <a:pos x="T4" y="T5"/>
              </a:cxn>
            </a:cxnLst>
            <a:rect l="0" t="0" r="r" b="b"/>
            <a:pathLst>
              <a:path w="600" h="1369">
                <a:moveTo>
                  <a:pt x="0" y="1369"/>
                </a:moveTo>
                <a:lnTo>
                  <a:pt x="600" y="0"/>
                </a:lnTo>
                <a:lnTo>
                  <a:pt x="0" y="1369"/>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8" name="Line 1183">
            <a:extLst>
              <a:ext uri="{FF2B5EF4-FFF2-40B4-BE49-F238E27FC236}">
                <a16:creationId xmlns:a16="http://schemas.microsoft.com/office/drawing/2014/main" id="{2D02EA99-7867-4809-86C5-76329D0D7F12}"/>
              </a:ext>
            </a:extLst>
          </p:cNvPr>
          <p:cNvSpPr>
            <a:spLocks noChangeShapeType="1"/>
          </p:cNvSpPr>
          <p:nvPr/>
        </p:nvSpPr>
        <p:spPr bwMode="auto">
          <a:xfrm flipV="1">
            <a:off x="9369777" y="-222277"/>
            <a:ext cx="449126" cy="1024756"/>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184">
            <a:extLst>
              <a:ext uri="{FF2B5EF4-FFF2-40B4-BE49-F238E27FC236}">
                <a16:creationId xmlns:a16="http://schemas.microsoft.com/office/drawing/2014/main" id="{90568C13-B377-4FE7-AF16-AF401BB6481F}"/>
              </a:ext>
            </a:extLst>
          </p:cNvPr>
          <p:cNvSpPr>
            <a:spLocks/>
          </p:cNvSpPr>
          <p:nvPr/>
        </p:nvSpPr>
        <p:spPr bwMode="auto">
          <a:xfrm>
            <a:off x="7954282" y="-1074120"/>
            <a:ext cx="569642" cy="1604129"/>
          </a:xfrm>
          <a:custGeom>
            <a:avLst/>
            <a:gdLst>
              <a:gd name="T0" fmla="*/ 761 w 761"/>
              <a:gd name="T1" fmla="*/ 0 h 2143"/>
              <a:gd name="T2" fmla="*/ 0 w 761"/>
              <a:gd name="T3" fmla="*/ 2143 h 2143"/>
              <a:gd name="T4" fmla="*/ 761 w 761"/>
              <a:gd name="T5" fmla="*/ 0 h 2143"/>
            </a:gdLst>
            <a:ahLst/>
            <a:cxnLst>
              <a:cxn ang="0">
                <a:pos x="T0" y="T1"/>
              </a:cxn>
              <a:cxn ang="0">
                <a:pos x="T2" y="T3"/>
              </a:cxn>
              <a:cxn ang="0">
                <a:pos x="T4" y="T5"/>
              </a:cxn>
            </a:cxnLst>
            <a:rect l="0" t="0" r="r" b="b"/>
            <a:pathLst>
              <a:path w="761" h="2143">
                <a:moveTo>
                  <a:pt x="761" y="0"/>
                </a:moveTo>
                <a:lnTo>
                  <a:pt x="0" y="2143"/>
                </a:lnTo>
                <a:lnTo>
                  <a:pt x="761"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0" name="Line 1185">
            <a:extLst>
              <a:ext uri="{FF2B5EF4-FFF2-40B4-BE49-F238E27FC236}">
                <a16:creationId xmlns:a16="http://schemas.microsoft.com/office/drawing/2014/main" id="{1F8F13A4-191E-4131-ACEA-271A2B957F07}"/>
              </a:ext>
            </a:extLst>
          </p:cNvPr>
          <p:cNvSpPr>
            <a:spLocks noChangeShapeType="1"/>
          </p:cNvSpPr>
          <p:nvPr/>
        </p:nvSpPr>
        <p:spPr bwMode="auto">
          <a:xfrm flipH="1">
            <a:off x="7954282" y="-1074120"/>
            <a:ext cx="569642" cy="1604129"/>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186">
            <a:extLst>
              <a:ext uri="{FF2B5EF4-FFF2-40B4-BE49-F238E27FC236}">
                <a16:creationId xmlns:a16="http://schemas.microsoft.com/office/drawing/2014/main" id="{BEBE457A-74E7-4D2B-A768-41108ADCE57F}"/>
              </a:ext>
            </a:extLst>
          </p:cNvPr>
          <p:cNvSpPr>
            <a:spLocks/>
          </p:cNvSpPr>
          <p:nvPr/>
        </p:nvSpPr>
        <p:spPr bwMode="auto">
          <a:xfrm>
            <a:off x="8299360" y="-1036693"/>
            <a:ext cx="232049" cy="70363"/>
          </a:xfrm>
          <a:custGeom>
            <a:avLst/>
            <a:gdLst>
              <a:gd name="T0" fmla="*/ 0 w 310"/>
              <a:gd name="T1" fmla="*/ 94 h 94"/>
              <a:gd name="T2" fmla="*/ 310 w 310"/>
              <a:gd name="T3" fmla="*/ 0 h 94"/>
              <a:gd name="T4" fmla="*/ 0 w 310"/>
              <a:gd name="T5" fmla="*/ 94 h 94"/>
            </a:gdLst>
            <a:ahLst/>
            <a:cxnLst>
              <a:cxn ang="0">
                <a:pos x="T0" y="T1"/>
              </a:cxn>
              <a:cxn ang="0">
                <a:pos x="T2" y="T3"/>
              </a:cxn>
              <a:cxn ang="0">
                <a:pos x="T4" y="T5"/>
              </a:cxn>
            </a:cxnLst>
            <a:rect l="0" t="0" r="r" b="b"/>
            <a:pathLst>
              <a:path w="310" h="94">
                <a:moveTo>
                  <a:pt x="0" y="94"/>
                </a:moveTo>
                <a:lnTo>
                  <a:pt x="310" y="0"/>
                </a:lnTo>
                <a:lnTo>
                  <a:pt x="0" y="94"/>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2" name="Line 1187">
            <a:extLst>
              <a:ext uri="{FF2B5EF4-FFF2-40B4-BE49-F238E27FC236}">
                <a16:creationId xmlns:a16="http://schemas.microsoft.com/office/drawing/2014/main" id="{D9BDD198-D62E-440F-9E35-D97F7AB849A7}"/>
              </a:ext>
            </a:extLst>
          </p:cNvPr>
          <p:cNvSpPr>
            <a:spLocks noChangeShapeType="1"/>
          </p:cNvSpPr>
          <p:nvPr/>
        </p:nvSpPr>
        <p:spPr bwMode="auto">
          <a:xfrm flipV="1">
            <a:off x="8299360" y="-1036693"/>
            <a:ext cx="232049" cy="70363"/>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188">
            <a:extLst>
              <a:ext uri="{FF2B5EF4-FFF2-40B4-BE49-F238E27FC236}">
                <a16:creationId xmlns:a16="http://schemas.microsoft.com/office/drawing/2014/main" id="{375077CD-EA0B-49E6-8C99-8DAB56851E08}"/>
              </a:ext>
            </a:extLst>
          </p:cNvPr>
          <p:cNvSpPr>
            <a:spLocks/>
          </p:cNvSpPr>
          <p:nvPr/>
        </p:nvSpPr>
        <p:spPr bwMode="auto">
          <a:xfrm>
            <a:off x="6944496" y="-891475"/>
            <a:ext cx="245522" cy="587607"/>
          </a:xfrm>
          <a:custGeom>
            <a:avLst/>
            <a:gdLst>
              <a:gd name="T0" fmla="*/ 328 w 328"/>
              <a:gd name="T1" fmla="*/ 785 h 785"/>
              <a:gd name="T2" fmla="*/ 0 w 328"/>
              <a:gd name="T3" fmla="*/ 0 h 785"/>
              <a:gd name="T4" fmla="*/ 328 w 328"/>
              <a:gd name="T5" fmla="*/ 785 h 785"/>
            </a:gdLst>
            <a:ahLst/>
            <a:cxnLst>
              <a:cxn ang="0">
                <a:pos x="T0" y="T1"/>
              </a:cxn>
              <a:cxn ang="0">
                <a:pos x="T2" y="T3"/>
              </a:cxn>
              <a:cxn ang="0">
                <a:pos x="T4" y="T5"/>
              </a:cxn>
            </a:cxnLst>
            <a:rect l="0" t="0" r="r" b="b"/>
            <a:pathLst>
              <a:path w="328" h="785">
                <a:moveTo>
                  <a:pt x="328" y="785"/>
                </a:moveTo>
                <a:lnTo>
                  <a:pt x="0" y="0"/>
                </a:lnTo>
                <a:lnTo>
                  <a:pt x="328" y="785"/>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4" name="Line 1189">
            <a:extLst>
              <a:ext uri="{FF2B5EF4-FFF2-40B4-BE49-F238E27FC236}">
                <a16:creationId xmlns:a16="http://schemas.microsoft.com/office/drawing/2014/main" id="{9E7E359A-AC6C-423A-95F2-3D9B756A1BA9}"/>
              </a:ext>
            </a:extLst>
          </p:cNvPr>
          <p:cNvSpPr>
            <a:spLocks noChangeShapeType="1"/>
          </p:cNvSpPr>
          <p:nvPr/>
        </p:nvSpPr>
        <p:spPr bwMode="auto">
          <a:xfrm flipH="1" flipV="1">
            <a:off x="6944496" y="-891475"/>
            <a:ext cx="245522" cy="587607"/>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190">
            <a:extLst>
              <a:ext uri="{FF2B5EF4-FFF2-40B4-BE49-F238E27FC236}">
                <a16:creationId xmlns:a16="http://schemas.microsoft.com/office/drawing/2014/main" id="{14BCDA51-5E23-4F88-9BF3-C382D8BBF2FC}"/>
              </a:ext>
            </a:extLst>
          </p:cNvPr>
          <p:cNvSpPr>
            <a:spLocks/>
          </p:cNvSpPr>
          <p:nvPr/>
        </p:nvSpPr>
        <p:spPr bwMode="auto">
          <a:xfrm>
            <a:off x="6452703" y="-303868"/>
            <a:ext cx="737316" cy="612309"/>
          </a:xfrm>
          <a:custGeom>
            <a:avLst/>
            <a:gdLst>
              <a:gd name="T0" fmla="*/ 0 w 985"/>
              <a:gd name="T1" fmla="*/ 818 h 818"/>
              <a:gd name="T2" fmla="*/ 985 w 985"/>
              <a:gd name="T3" fmla="*/ 0 h 818"/>
              <a:gd name="T4" fmla="*/ 0 w 985"/>
              <a:gd name="T5" fmla="*/ 818 h 818"/>
            </a:gdLst>
            <a:ahLst/>
            <a:cxnLst>
              <a:cxn ang="0">
                <a:pos x="T0" y="T1"/>
              </a:cxn>
              <a:cxn ang="0">
                <a:pos x="T2" y="T3"/>
              </a:cxn>
              <a:cxn ang="0">
                <a:pos x="T4" y="T5"/>
              </a:cxn>
            </a:cxnLst>
            <a:rect l="0" t="0" r="r" b="b"/>
            <a:pathLst>
              <a:path w="985" h="818">
                <a:moveTo>
                  <a:pt x="0" y="818"/>
                </a:moveTo>
                <a:lnTo>
                  <a:pt x="985" y="0"/>
                </a:lnTo>
                <a:lnTo>
                  <a:pt x="0" y="818"/>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6" name="Line 1191">
            <a:extLst>
              <a:ext uri="{FF2B5EF4-FFF2-40B4-BE49-F238E27FC236}">
                <a16:creationId xmlns:a16="http://schemas.microsoft.com/office/drawing/2014/main" id="{18F88FEF-A69A-441D-84DB-D50F58EDA129}"/>
              </a:ext>
            </a:extLst>
          </p:cNvPr>
          <p:cNvSpPr>
            <a:spLocks noChangeShapeType="1"/>
          </p:cNvSpPr>
          <p:nvPr/>
        </p:nvSpPr>
        <p:spPr bwMode="auto">
          <a:xfrm flipV="1">
            <a:off x="6452703" y="-303868"/>
            <a:ext cx="737316" cy="612309"/>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192">
            <a:extLst>
              <a:ext uri="{FF2B5EF4-FFF2-40B4-BE49-F238E27FC236}">
                <a16:creationId xmlns:a16="http://schemas.microsoft.com/office/drawing/2014/main" id="{B48F0A37-EF5C-4A0F-84A3-7F70107B7229}"/>
              </a:ext>
            </a:extLst>
          </p:cNvPr>
          <p:cNvSpPr>
            <a:spLocks/>
          </p:cNvSpPr>
          <p:nvPr/>
        </p:nvSpPr>
        <p:spPr bwMode="auto">
          <a:xfrm>
            <a:off x="6433241" y="266522"/>
            <a:ext cx="1411753" cy="15720"/>
          </a:xfrm>
          <a:custGeom>
            <a:avLst/>
            <a:gdLst>
              <a:gd name="T0" fmla="*/ 0 w 1886"/>
              <a:gd name="T1" fmla="*/ 21 h 21"/>
              <a:gd name="T2" fmla="*/ 1886 w 1886"/>
              <a:gd name="T3" fmla="*/ 0 h 21"/>
              <a:gd name="T4" fmla="*/ 0 w 1886"/>
              <a:gd name="T5" fmla="*/ 21 h 21"/>
            </a:gdLst>
            <a:ahLst/>
            <a:cxnLst>
              <a:cxn ang="0">
                <a:pos x="T0" y="T1"/>
              </a:cxn>
              <a:cxn ang="0">
                <a:pos x="T2" y="T3"/>
              </a:cxn>
              <a:cxn ang="0">
                <a:pos x="T4" y="T5"/>
              </a:cxn>
            </a:cxnLst>
            <a:rect l="0" t="0" r="r" b="b"/>
            <a:pathLst>
              <a:path w="1886" h="21">
                <a:moveTo>
                  <a:pt x="0" y="21"/>
                </a:moveTo>
                <a:lnTo>
                  <a:pt x="1886" y="0"/>
                </a:lnTo>
                <a:lnTo>
                  <a:pt x="0" y="21"/>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8" name="Line 1193">
            <a:extLst>
              <a:ext uri="{FF2B5EF4-FFF2-40B4-BE49-F238E27FC236}">
                <a16:creationId xmlns:a16="http://schemas.microsoft.com/office/drawing/2014/main" id="{9938FAE9-5931-4D60-8035-1A25C3D0B596}"/>
              </a:ext>
            </a:extLst>
          </p:cNvPr>
          <p:cNvSpPr>
            <a:spLocks noChangeShapeType="1"/>
          </p:cNvSpPr>
          <p:nvPr/>
        </p:nvSpPr>
        <p:spPr bwMode="auto">
          <a:xfrm flipV="1">
            <a:off x="6433241" y="266522"/>
            <a:ext cx="1411753" cy="15720"/>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194">
            <a:extLst>
              <a:ext uri="{FF2B5EF4-FFF2-40B4-BE49-F238E27FC236}">
                <a16:creationId xmlns:a16="http://schemas.microsoft.com/office/drawing/2014/main" id="{A5B97244-A1D8-40E3-B64B-BAF4B2552F8D}"/>
              </a:ext>
            </a:extLst>
          </p:cNvPr>
          <p:cNvSpPr>
            <a:spLocks/>
          </p:cNvSpPr>
          <p:nvPr/>
        </p:nvSpPr>
        <p:spPr bwMode="auto">
          <a:xfrm>
            <a:off x="7722981" y="1366132"/>
            <a:ext cx="45661" cy="270224"/>
          </a:xfrm>
          <a:custGeom>
            <a:avLst/>
            <a:gdLst>
              <a:gd name="T0" fmla="*/ 61 w 61"/>
              <a:gd name="T1" fmla="*/ 361 h 361"/>
              <a:gd name="T2" fmla="*/ 0 w 61"/>
              <a:gd name="T3" fmla="*/ 0 h 361"/>
              <a:gd name="T4" fmla="*/ 61 w 61"/>
              <a:gd name="T5" fmla="*/ 361 h 361"/>
            </a:gdLst>
            <a:ahLst/>
            <a:cxnLst>
              <a:cxn ang="0">
                <a:pos x="T0" y="T1"/>
              </a:cxn>
              <a:cxn ang="0">
                <a:pos x="T2" y="T3"/>
              </a:cxn>
              <a:cxn ang="0">
                <a:pos x="T4" y="T5"/>
              </a:cxn>
            </a:cxnLst>
            <a:rect l="0" t="0" r="r" b="b"/>
            <a:pathLst>
              <a:path w="61" h="361">
                <a:moveTo>
                  <a:pt x="61" y="361"/>
                </a:moveTo>
                <a:lnTo>
                  <a:pt x="0" y="0"/>
                </a:lnTo>
                <a:lnTo>
                  <a:pt x="61" y="361"/>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0" name="Line 1195">
            <a:extLst>
              <a:ext uri="{FF2B5EF4-FFF2-40B4-BE49-F238E27FC236}">
                <a16:creationId xmlns:a16="http://schemas.microsoft.com/office/drawing/2014/main" id="{80C4573A-9B5E-460F-A07A-0ADBD480A1B8}"/>
              </a:ext>
            </a:extLst>
          </p:cNvPr>
          <p:cNvSpPr>
            <a:spLocks noChangeShapeType="1"/>
          </p:cNvSpPr>
          <p:nvPr/>
        </p:nvSpPr>
        <p:spPr bwMode="auto">
          <a:xfrm flipH="1" flipV="1">
            <a:off x="7722981" y="1366132"/>
            <a:ext cx="45661" cy="270224"/>
          </a:xfrm>
          <a:prstGeom prst="line">
            <a:avLst/>
          </a:prstGeom>
          <a:solidFill>
            <a:schemeClr val="tx2"/>
          </a:solidFill>
          <a:ln w="3175" cap="flat">
            <a:solidFill>
              <a:schemeClr val="tx2">
                <a:alpha val="14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91" name="Oval 1198">
            <a:extLst>
              <a:ext uri="{FF2B5EF4-FFF2-40B4-BE49-F238E27FC236}">
                <a16:creationId xmlns:a16="http://schemas.microsoft.com/office/drawing/2014/main" id="{14A6F4AD-AE5B-4286-A76F-67C99B86E440}"/>
              </a:ext>
            </a:extLst>
          </p:cNvPr>
          <p:cNvSpPr>
            <a:spLocks noChangeArrowheads="1"/>
          </p:cNvSpPr>
          <p:nvPr/>
        </p:nvSpPr>
        <p:spPr bwMode="auto">
          <a:xfrm>
            <a:off x="10351867" y="2031587"/>
            <a:ext cx="84586" cy="83089"/>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2" name="Oval 1199">
            <a:extLst>
              <a:ext uri="{FF2B5EF4-FFF2-40B4-BE49-F238E27FC236}">
                <a16:creationId xmlns:a16="http://schemas.microsoft.com/office/drawing/2014/main" id="{F0F71BB9-79C3-44AF-BB00-F047C840FF1F}"/>
              </a:ext>
            </a:extLst>
          </p:cNvPr>
          <p:cNvSpPr>
            <a:spLocks noChangeArrowheads="1"/>
          </p:cNvSpPr>
          <p:nvPr/>
        </p:nvSpPr>
        <p:spPr bwMode="auto">
          <a:xfrm>
            <a:off x="11156551" y="255293"/>
            <a:ext cx="74106" cy="76351"/>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3" name="Oval 1200">
            <a:extLst>
              <a:ext uri="{FF2B5EF4-FFF2-40B4-BE49-F238E27FC236}">
                <a16:creationId xmlns:a16="http://schemas.microsoft.com/office/drawing/2014/main" id="{C30C2BD4-E915-4CF0-83CA-10D7E28A5031}"/>
              </a:ext>
            </a:extLst>
          </p:cNvPr>
          <p:cNvSpPr>
            <a:spLocks noChangeArrowheads="1"/>
          </p:cNvSpPr>
          <p:nvPr/>
        </p:nvSpPr>
        <p:spPr bwMode="auto">
          <a:xfrm>
            <a:off x="9937922" y="1488145"/>
            <a:ext cx="75603" cy="74106"/>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4" name="Oval 1201">
            <a:extLst>
              <a:ext uri="{FF2B5EF4-FFF2-40B4-BE49-F238E27FC236}">
                <a16:creationId xmlns:a16="http://schemas.microsoft.com/office/drawing/2014/main" id="{B92F2800-939E-43B7-9397-FFA2FF6AC199}"/>
              </a:ext>
            </a:extLst>
          </p:cNvPr>
          <p:cNvSpPr>
            <a:spLocks noChangeArrowheads="1"/>
          </p:cNvSpPr>
          <p:nvPr/>
        </p:nvSpPr>
        <p:spPr bwMode="auto">
          <a:xfrm>
            <a:off x="11296529" y="1780077"/>
            <a:ext cx="75603" cy="74106"/>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5" name="Oval 1202">
            <a:extLst>
              <a:ext uri="{FF2B5EF4-FFF2-40B4-BE49-F238E27FC236}">
                <a16:creationId xmlns:a16="http://schemas.microsoft.com/office/drawing/2014/main" id="{23C1C369-2396-4EF9-922B-7E3E6893BAFD}"/>
              </a:ext>
            </a:extLst>
          </p:cNvPr>
          <p:cNvSpPr>
            <a:spLocks noChangeArrowheads="1"/>
          </p:cNvSpPr>
          <p:nvPr/>
        </p:nvSpPr>
        <p:spPr bwMode="auto">
          <a:xfrm>
            <a:off x="6415276" y="271761"/>
            <a:ext cx="74106" cy="7410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296" name="Oval 1203">
            <a:extLst>
              <a:ext uri="{FF2B5EF4-FFF2-40B4-BE49-F238E27FC236}">
                <a16:creationId xmlns:a16="http://schemas.microsoft.com/office/drawing/2014/main" id="{506CB6D5-FEC4-453E-8E04-835C9532E4C7}"/>
              </a:ext>
            </a:extLst>
          </p:cNvPr>
          <p:cNvSpPr>
            <a:spLocks noChangeArrowheads="1"/>
          </p:cNvSpPr>
          <p:nvPr/>
        </p:nvSpPr>
        <p:spPr bwMode="auto">
          <a:xfrm>
            <a:off x="6887607" y="-961090"/>
            <a:ext cx="74106" cy="74854"/>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297" name="Oval 1204">
            <a:extLst>
              <a:ext uri="{FF2B5EF4-FFF2-40B4-BE49-F238E27FC236}">
                <a16:creationId xmlns:a16="http://schemas.microsoft.com/office/drawing/2014/main" id="{965DAD03-8F35-4515-8A40-88FB2CF3A67F}"/>
              </a:ext>
            </a:extLst>
          </p:cNvPr>
          <p:cNvSpPr>
            <a:spLocks noChangeArrowheads="1"/>
          </p:cNvSpPr>
          <p:nvPr/>
        </p:nvSpPr>
        <p:spPr bwMode="auto">
          <a:xfrm>
            <a:off x="9782225" y="-259705"/>
            <a:ext cx="75603" cy="7410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298" name="Oval 1205">
            <a:extLst>
              <a:ext uri="{FF2B5EF4-FFF2-40B4-BE49-F238E27FC236}">
                <a16:creationId xmlns:a16="http://schemas.microsoft.com/office/drawing/2014/main" id="{AAC111E7-3C82-474B-ACB5-80EB2BC69727}"/>
              </a:ext>
            </a:extLst>
          </p:cNvPr>
          <p:cNvSpPr>
            <a:spLocks noChangeArrowheads="1"/>
          </p:cNvSpPr>
          <p:nvPr/>
        </p:nvSpPr>
        <p:spPr bwMode="auto">
          <a:xfrm>
            <a:off x="9282946" y="979883"/>
            <a:ext cx="74106" cy="74106"/>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9" name="Oval 1206">
            <a:extLst>
              <a:ext uri="{FF2B5EF4-FFF2-40B4-BE49-F238E27FC236}">
                <a16:creationId xmlns:a16="http://schemas.microsoft.com/office/drawing/2014/main" id="{B0C684FD-B624-495E-A3AA-87E123DBB5CD}"/>
              </a:ext>
            </a:extLst>
          </p:cNvPr>
          <p:cNvSpPr>
            <a:spLocks noChangeArrowheads="1"/>
          </p:cNvSpPr>
          <p:nvPr/>
        </p:nvSpPr>
        <p:spPr bwMode="auto">
          <a:xfrm>
            <a:off x="7754420" y="1585455"/>
            <a:ext cx="74106" cy="76351"/>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0" name="Oval 1207">
            <a:extLst>
              <a:ext uri="{FF2B5EF4-FFF2-40B4-BE49-F238E27FC236}">
                <a16:creationId xmlns:a16="http://schemas.microsoft.com/office/drawing/2014/main" id="{8AF75EBA-EF65-459A-A63C-D4FBBF38151D}"/>
              </a:ext>
            </a:extLst>
          </p:cNvPr>
          <p:cNvSpPr>
            <a:spLocks noChangeArrowheads="1"/>
          </p:cNvSpPr>
          <p:nvPr/>
        </p:nvSpPr>
        <p:spPr bwMode="auto">
          <a:xfrm>
            <a:off x="7807567" y="229095"/>
            <a:ext cx="74106" cy="7410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01" name="Oval 1208">
            <a:extLst>
              <a:ext uri="{FF2B5EF4-FFF2-40B4-BE49-F238E27FC236}">
                <a16:creationId xmlns:a16="http://schemas.microsoft.com/office/drawing/2014/main" id="{265C3A81-6919-4E5B-8CFB-6988F02559D0}"/>
              </a:ext>
            </a:extLst>
          </p:cNvPr>
          <p:cNvSpPr>
            <a:spLocks noChangeArrowheads="1"/>
          </p:cNvSpPr>
          <p:nvPr/>
        </p:nvSpPr>
        <p:spPr bwMode="auto">
          <a:xfrm>
            <a:off x="8487245" y="-1074120"/>
            <a:ext cx="75603" cy="7410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02" name="Oval 1210">
            <a:extLst>
              <a:ext uri="{FF2B5EF4-FFF2-40B4-BE49-F238E27FC236}">
                <a16:creationId xmlns:a16="http://schemas.microsoft.com/office/drawing/2014/main" id="{EAE6F73D-097F-4595-84C7-45D9A1BD421D}"/>
              </a:ext>
            </a:extLst>
          </p:cNvPr>
          <p:cNvSpPr>
            <a:spLocks noChangeArrowheads="1"/>
          </p:cNvSpPr>
          <p:nvPr/>
        </p:nvSpPr>
        <p:spPr bwMode="auto">
          <a:xfrm>
            <a:off x="11015076" y="-512712"/>
            <a:ext cx="65124" cy="6362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03" name="Oval 1211">
            <a:extLst>
              <a:ext uri="{FF2B5EF4-FFF2-40B4-BE49-F238E27FC236}">
                <a16:creationId xmlns:a16="http://schemas.microsoft.com/office/drawing/2014/main" id="{C2C7CF56-D745-4D68-9093-94D5358EEB30}"/>
              </a:ext>
            </a:extLst>
          </p:cNvPr>
          <p:cNvSpPr>
            <a:spLocks noChangeArrowheads="1"/>
          </p:cNvSpPr>
          <p:nvPr/>
        </p:nvSpPr>
        <p:spPr bwMode="auto">
          <a:xfrm>
            <a:off x="10040472" y="221609"/>
            <a:ext cx="114527" cy="11527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04" name="Oval 1212">
            <a:extLst>
              <a:ext uri="{FF2B5EF4-FFF2-40B4-BE49-F238E27FC236}">
                <a16:creationId xmlns:a16="http://schemas.microsoft.com/office/drawing/2014/main" id="{95D02153-40EB-4BB0-A92A-8793C5DBFC33}"/>
              </a:ext>
            </a:extLst>
          </p:cNvPr>
          <p:cNvSpPr>
            <a:spLocks noChangeArrowheads="1"/>
          </p:cNvSpPr>
          <p:nvPr/>
        </p:nvSpPr>
        <p:spPr bwMode="auto">
          <a:xfrm>
            <a:off x="7627168" y="1286038"/>
            <a:ext cx="169920" cy="16992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05" name="Oval 1213">
            <a:extLst>
              <a:ext uri="{FF2B5EF4-FFF2-40B4-BE49-F238E27FC236}">
                <a16:creationId xmlns:a16="http://schemas.microsoft.com/office/drawing/2014/main" id="{2B36FE31-E5C5-4565-97D8-2070E78808CA}"/>
              </a:ext>
            </a:extLst>
          </p:cNvPr>
          <p:cNvSpPr>
            <a:spLocks noChangeArrowheads="1"/>
          </p:cNvSpPr>
          <p:nvPr/>
        </p:nvSpPr>
        <p:spPr bwMode="auto">
          <a:xfrm>
            <a:off x="8021650" y="-339050"/>
            <a:ext cx="77849" cy="7934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06" name="Oval 1214">
            <a:extLst>
              <a:ext uri="{FF2B5EF4-FFF2-40B4-BE49-F238E27FC236}">
                <a16:creationId xmlns:a16="http://schemas.microsoft.com/office/drawing/2014/main" id="{E94AF1B9-A5B6-46C5-BA0F-992BBE8CAD02}"/>
              </a:ext>
            </a:extLst>
          </p:cNvPr>
          <p:cNvSpPr>
            <a:spLocks noChangeArrowheads="1"/>
          </p:cNvSpPr>
          <p:nvPr/>
        </p:nvSpPr>
        <p:spPr bwMode="auto">
          <a:xfrm>
            <a:off x="8897447" y="2153600"/>
            <a:ext cx="74106" cy="74106"/>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7" name="Oval 1215">
            <a:extLst>
              <a:ext uri="{FF2B5EF4-FFF2-40B4-BE49-F238E27FC236}">
                <a16:creationId xmlns:a16="http://schemas.microsoft.com/office/drawing/2014/main" id="{2C378524-61FD-4132-B32C-AE11BE60EFA3}"/>
              </a:ext>
            </a:extLst>
          </p:cNvPr>
          <p:cNvSpPr>
            <a:spLocks noChangeArrowheads="1"/>
          </p:cNvSpPr>
          <p:nvPr/>
        </p:nvSpPr>
        <p:spPr bwMode="auto">
          <a:xfrm>
            <a:off x="9245519" y="-516455"/>
            <a:ext cx="65872" cy="65872"/>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08" name="Oval 1216">
            <a:extLst>
              <a:ext uri="{FF2B5EF4-FFF2-40B4-BE49-F238E27FC236}">
                <a16:creationId xmlns:a16="http://schemas.microsoft.com/office/drawing/2014/main" id="{197F9C2E-5458-4B44-8B52-5299C68281A7}"/>
              </a:ext>
            </a:extLst>
          </p:cNvPr>
          <p:cNvSpPr>
            <a:spLocks noChangeArrowheads="1"/>
          </p:cNvSpPr>
          <p:nvPr/>
        </p:nvSpPr>
        <p:spPr bwMode="auto">
          <a:xfrm>
            <a:off x="8228248" y="-1036693"/>
            <a:ext cx="142223" cy="141475"/>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09" name="Oval 1217">
            <a:extLst>
              <a:ext uri="{FF2B5EF4-FFF2-40B4-BE49-F238E27FC236}">
                <a16:creationId xmlns:a16="http://schemas.microsoft.com/office/drawing/2014/main" id="{CB24EBA0-E3A2-499D-AE3E-9C88840A0BDD}"/>
              </a:ext>
            </a:extLst>
          </p:cNvPr>
          <p:cNvSpPr>
            <a:spLocks noChangeArrowheads="1"/>
          </p:cNvSpPr>
          <p:nvPr/>
        </p:nvSpPr>
        <p:spPr bwMode="auto">
          <a:xfrm>
            <a:off x="7165317" y="-328571"/>
            <a:ext cx="51650" cy="50901"/>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10" name="Oval 1218">
            <a:extLst>
              <a:ext uri="{FF2B5EF4-FFF2-40B4-BE49-F238E27FC236}">
                <a16:creationId xmlns:a16="http://schemas.microsoft.com/office/drawing/2014/main" id="{62642875-BCBA-494B-8A1E-8C7D198CDB07}"/>
              </a:ext>
            </a:extLst>
          </p:cNvPr>
          <p:cNvSpPr>
            <a:spLocks noChangeArrowheads="1"/>
          </p:cNvSpPr>
          <p:nvPr/>
        </p:nvSpPr>
        <p:spPr bwMode="auto">
          <a:xfrm>
            <a:off x="7844994" y="475365"/>
            <a:ext cx="109287" cy="109287"/>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11" name="Oval 1219">
            <a:extLst>
              <a:ext uri="{FF2B5EF4-FFF2-40B4-BE49-F238E27FC236}">
                <a16:creationId xmlns:a16="http://schemas.microsoft.com/office/drawing/2014/main" id="{E7B1418E-A990-43EC-9677-7C484D681B60}"/>
              </a:ext>
            </a:extLst>
          </p:cNvPr>
          <p:cNvSpPr>
            <a:spLocks noChangeArrowheads="1"/>
          </p:cNvSpPr>
          <p:nvPr/>
        </p:nvSpPr>
        <p:spPr bwMode="auto">
          <a:xfrm>
            <a:off x="9309894" y="742595"/>
            <a:ext cx="118270" cy="1205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12" name="Oval 1221">
            <a:extLst>
              <a:ext uri="{FF2B5EF4-FFF2-40B4-BE49-F238E27FC236}">
                <a16:creationId xmlns:a16="http://schemas.microsoft.com/office/drawing/2014/main" id="{80649C6D-6EE7-4D86-BBEC-90379EC7BE29}"/>
              </a:ext>
            </a:extLst>
          </p:cNvPr>
          <p:cNvSpPr>
            <a:spLocks noChangeArrowheads="1"/>
          </p:cNvSpPr>
          <p:nvPr/>
        </p:nvSpPr>
        <p:spPr bwMode="auto">
          <a:xfrm>
            <a:off x="11759877" y="-110744"/>
            <a:ext cx="151955" cy="15420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pic>
        <p:nvPicPr>
          <p:cNvPr id="313" name="图片 312">
            <a:extLst>
              <a:ext uri="{FF2B5EF4-FFF2-40B4-BE49-F238E27FC236}">
                <a16:creationId xmlns:a16="http://schemas.microsoft.com/office/drawing/2014/main" id="{CDD3EF1B-CB53-444C-BBB3-CE7A0AE4B677}"/>
              </a:ext>
            </a:extLst>
          </p:cNvPr>
          <p:cNvPicPr>
            <a:picLocks noChangeAspect="1"/>
          </p:cNvPicPr>
          <p:nvPr/>
        </p:nvPicPr>
        <p:blipFill>
          <a:blip r:embed="rId4" cstate="print"/>
          <a:stretch>
            <a:fillRect/>
          </a:stretch>
        </p:blipFill>
        <p:spPr>
          <a:xfrm flipH="1">
            <a:off x="10032497" y="4408688"/>
            <a:ext cx="1706992" cy="2227703"/>
          </a:xfrm>
          <a:prstGeom prst="rect">
            <a:avLst/>
          </a:prstGeom>
          <a:ln>
            <a:noFill/>
          </a:ln>
          <a:effectLst>
            <a:softEdge rad="112500"/>
          </a:effectLst>
        </p:spPr>
      </p:pic>
    </p:spTree>
    <p:extLst>
      <p:ext uri="{BB962C8B-B14F-4D97-AF65-F5344CB8AC3E}">
        <p14:creationId xmlns:p14="http://schemas.microsoft.com/office/powerpoint/2010/main" val="168208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49E7DEF9-6B23-4731-BDD6-F47A7450F9FC}"/>
              </a:ext>
            </a:extLst>
          </p:cNvPr>
          <p:cNvPicPr>
            <a:picLocks noChangeAspect="1"/>
          </p:cNvPicPr>
          <p:nvPr/>
        </p:nvPicPr>
        <p:blipFill rotWithShape="1">
          <a:blip r:embed="rId3"/>
          <a:srcRect l="49574"/>
          <a:stretch/>
        </p:blipFill>
        <p:spPr>
          <a:xfrm>
            <a:off x="75612" y="2435266"/>
            <a:ext cx="1002201" cy="1987468"/>
          </a:xfrm>
          <a:prstGeom prst="rect">
            <a:avLst/>
          </a:prstGeom>
        </p:spPr>
      </p:pic>
      <p:sp>
        <p:nvSpPr>
          <p:cNvPr id="16" name="文本占位符 16">
            <a:extLst>
              <a:ext uri="{FF2B5EF4-FFF2-40B4-BE49-F238E27FC236}">
                <a16:creationId xmlns:a16="http://schemas.microsoft.com/office/drawing/2014/main" id="{6ADCC7D5-11D2-4953-B6BF-891D2EA6DF0E}"/>
              </a:ext>
            </a:extLst>
          </p:cNvPr>
          <p:cNvSpPr txBox="1">
            <a:spLocks/>
          </p:cNvSpPr>
          <p:nvPr/>
        </p:nvSpPr>
        <p:spPr>
          <a:xfrm>
            <a:off x="175852" y="1012750"/>
            <a:ext cx="720000" cy="45547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800" b="1" dirty="0">
                <a:solidFill>
                  <a:schemeClr val="bg2">
                    <a:lumMod val="50000"/>
                  </a:schemeClr>
                </a:solidFill>
                <a:latin typeface="华文楷体" panose="02010600040101010101" pitchFamily="2" charset="-122"/>
                <a:ea typeface="华文楷体" panose="02010600040101010101" pitchFamily="2" charset="-122"/>
              </a:rPr>
              <a:t>肆</a:t>
            </a:r>
          </a:p>
        </p:txBody>
      </p:sp>
      <p:sp>
        <p:nvSpPr>
          <p:cNvPr id="17" name="矩形 16">
            <a:extLst>
              <a:ext uri="{FF2B5EF4-FFF2-40B4-BE49-F238E27FC236}">
                <a16:creationId xmlns:a16="http://schemas.microsoft.com/office/drawing/2014/main" id="{E0C9466D-FC93-4625-8D6D-81096952B8B7}"/>
              </a:ext>
            </a:extLst>
          </p:cNvPr>
          <p:cNvSpPr/>
          <p:nvPr/>
        </p:nvSpPr>
        <p:spPr>
          <a:xfrm>
            <a:off x="200947" y="1437848"/>
            <a:ext cx="720000" cy="60756"/>
          </a:xfrm>
          <a:prstGeom prst="rect">
            <a:avLst/>
          </a:prstGeom>
          <a:solidFill>
            <a:schemeClr val="accent6">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zh-CN" altLang="en-US" sz="2000" kern="0">
              <a:solidFill>
                <a:schemeClr val="bg2">
                  <a:lumMod val="50000"/>
                </a:schemeClr>
              </a:solidFill>
              <a:latin typeface="华文楷体" panose="02010600040101010101" pitchFamily="2" charset="-122"/>
              <a:ea typeface="华文楷体" panose="02010600040101010101" pitchFamily="2" charset="-122"/>
            </a:endParaRPr>
          </a:p>
        </p:txBody>
      </p:sp>
      <p:sp>
        <p:nvSpPr>
          <p:cNvPr id="18" name="文本框 17">
            <a:extLst>
              <a:ext uri="{FF2B5EF4-FFF2-40B4-BE49-F238E27FC236}">
                <a16:creationId xmlns:a16="http://schemas.microsoft.com/office/drawing/2014/main" id="{75AF87D2-D96D-434B-B019-F6959CB5DFBF}"/>
              </a:ext>
            </a:extLst>
          </p:cNvPr>
          <p:cNvSpPr txBox="1"/>
          <p:nvPr/>
        </p:nvSpPr>
        <p:spPr>
          <a:xfrm>
            <a:off x="248253" y="1573987"/>
            <a:ext cx="664797" cy="4625238"/>
          </a:xfrm>
          <a:prstGeom prst="rect">
            <a:avLst/>
          </a:prstGeom>
          <a:noFill/>
        </p:spPr>
        <p:txBody>
          <a:bodyPr vert="eaVert" wrap="square" rtlCol="0">
            <a:spAutoFit/>
          </a:bodyPr>
          <a:lstStyle/>
          <a:p>
            <a:pPr>
              <a:lnSpc>
                <a:spcPct val="130000"/>
              </a:lnSpc>
              <a:spcBef>
                <a:spcPts val="600"/>
              </a:spcBef>
            </a:pPr>
            <a:r>
              <a:rPr lang="zh-CN" altLang="en-US" sz="2400" kern="0" dirty="0">
                <a:latin typeface="华文楷体" panose="02010600040101010101" pitchFamily="2" charset="-122"/>
                <a:ea typeface="华文楷体" panose="02010600040101010101" pitchFamily="2" charset="-122"/>
                <a:cs typeface="+mn-ea"/>
                <a:sym typeface="+mn-lt"/>
              </a:rPr>
              <a:t>仲裁法律制度面临的问题</a:t>
            </a:r>
          </a:p>
        </p:txBody>
      </p:sp>
      <p:grpSp>
        <p:nvGrpSpPr>
          <p:cNvPr id="20" name="组合 19">
            <a:extLst>
              <a:ext uri="{FF2B5EF4-FFF2-40B4-BE49-F238E27FC236}">
                <a16:creationId xmlns:a16="http://schemas.microsoft.com/office/drawing/2014/main" id="{29887C91-9358-48BE-99F1-9593A536BCAD}"/>
              </a:ext>
            </a:extLst>
          </p:cNvPr>
          <p:cNvGrpSpPr/>
          <p:nvPr/>
        </p:nvGrpSpPr>
        <p:grpSpPr>
          <a:xfrm>
            <a:off x="2428221" y="772362"/>
            <a:ext cx="2410675" cy="1683233"/>
            <a:chOff x="1824992" y="863822"/>
            <a:chExt cx="2883642" cy="1935074"/>
          </a:xfrm>
        </p:grpSpPr>
        <p:sp>
          <p:nvSpPr>
            <p:cNvPr id="21" name="Freeform 36">
              <a:extLst>
                <a:ext uri="{FF2B5EF4-FFF2-40B4-BE49-F238E27FC236}">
                  <a16:creationId xmlns:a16="http://schemas.microsoft.com/office/drawing/2014/main" id="{18875220-B01D-40AC-9884-7E3DD786C2AE}"/>
                </a:ext>
              </a:extLst>
            </p:cNvPr>
            <p:cNvSpPr>
              <a:spLocks noEditPoints="1"/>
            </p:cNvSpPr>
            <p:nvPr/>
          </p:nvSpPr>
          <p:spPr bwMode="auto">
            <a:xfrm>
              <a:off x="1824992" y="863822"/>
              <a:ext cx="2883642" cy="1903805"/>
            </a:xfrm>
            <a:custGeom>
              <a:avLst/>
              <a:gdLst>
                <a:gd name="T0" fmla="*/ 251578 w 59"/>
                <a:gd name="T1" fmla="*/ 110490 h 55"/>
                <a:gd name="T2" fmla="*/ 342147 w 59"/>
                <a:gd name="T3" fmla="*/ 110490 h 55"/>
                <a:gd name="T4" fmla="*/ 342147 w 59"/>
                <a:gd name="T5" fmla="*/ 522316 h 55"/>
                <a:gd name="T6" fmla="*/ 251578 w 59"/>
                <a:gd name="T7" fmla="*/ 522316 h 55"/>
                <a:gd name="T8" fmla="*/ 251578 w 59"/>
                <a:gd name="T9" fmla="*/ 110490 h 55"/>
                <a:gd name="T10" fmla="*/ 271705 w 59"/>
                <a:gd name="T11" fmla="*/ 90401 h 55"/>
                <a:gd name="T12" fmla="*/ 181136 w 59"/>
                <a:gd name="T13" fmla="*/ 0 h 55"/>
                <a:gd name="T14" fmla="*/ 140884 w 59"/>
                <a:gd name="T15" fmla="*/ 0 h 55"/>
                <a:gd name="T16" fmla="*/ 271705 w 59"/>
                <a:gd name="T17" fmla="*/ 90401 h 55"/>
                <a:gd name="T18" fmla="*/ 251578 w 59"/>
                <a:gd name="T19" fmla="*/ 90401 h 55"/>
                <a:gd name="T20" fmla="*/ 70442 w 59"/>
                <a:gd name="T21" fmla="*/ 30134 h 55"/>
                <a:gd name="T22" fmla="*/ 90568 w 59"/>
                <a:gd name="T23" fmla="*/ 10045 h 55"/>
                <a:gd name="T24" fmla="*/ 251578 w 59"/>
                <a:gd name="T25" fmla="*/ 90401 h 55"/>
                <a:gd name="T26" fmla="*/ 322020 w 59"/>
                <a:gd name="T27" fmla="*/ 90401 h 55"/>
                <a:gd name="T28" fmla="*/ 412589 w 59"/>
                <a:gd name="T29" fmla="*/ 0 h 55"/>
                <a:gd name="T30" fmla="*/ 452841 w 59"/>
                <a:gd name="T31" fmla="*/ 0 h 55"/>
                <a:gd name="T32" fmla="*/ 322020 w 59"/>
                <a:gd name="T33" fmla="*/ 90401 h 55"/>
                <a:gd name="T34" fmla="*/ 352210 w 59"/>
                <a:gd name="T35" fmla="*/ 90401 h 55"/>
                <a:gd name="T36" fmla="*/ 533346 w 59"/>
                <a:gd name="T37" fmla="*/ 30134 h 55"/>
                <a:gd name="T38" fmla="*/ 503157 w 59"/>
                <a:gd name="T39" fmla="*/ 10045 h 55"/>
                <a:gd name="T40" fmla="*/ 352210 w 59"/>
                <a:gd name="T41" fmla="*/ 90401 h 55"/>
                <a:gd name="T42" fmla="*/ 352210 w 59"/>
                <a:gd name="T43" fmla="*/ 110490 h 55"/>
                <a:gd name="T44" fmla="*/ 352210 w 59"/>
                <a:gd name="T45" fmla="*/ 522316 h 55"/>
                <a:gd name="T46" fmla="*/ 593725 w 59"/>
                <a:gd name="T47" fmla="*/ 472094 h 55"/>
                <a:gd name="T48" fmla="*/ 593725 w 59"/>
                <a:gd name="T49" fmla="*/ 60267 h 55"/>
                <a:gd name="T50" fmla="*/ 352210 w 59"/>
                <a:gd name="T51" fmla="*/ 110490 h 55"/>
                <a:gd name="T52" fmla="*/ 231452 w 59"/>
                <a:gd name="T53" fmla="*/ 110490 h 55"/>
                <a:gd name="T54" fmla="*/ 231452 w 59"/>
                <a:gd name="T55" fmla="*/ 522316 h 55"/>
                <a:gd name="T56" fmla="*/ 0 w 59"/>
                <a:gd name="T57" fmla="*/ 472094 h 55"/>
                <a:gd name="T58" fmla="*/ 0 w 59"/>
                <a:gd name="T59" fmla="*/ 60267 h 55"/>
                <a:gd name="T60" fmla="*/ 231452 w 59"/>
                <a:gd name="T61" fmla="*/ 110490 h 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9" h="55">
                  <a:moveTo>
                    <a:pt x="25" y="11"/>
                  </a:moveTo>
                  <a:cubicBezTo>
                    <a:pt x="28" y="13"/>
                    <a:pt x="31" y="12"/>
                    <a:pt x="34" y="11"/>
                  </a:cubicBezTo>
                  <a:cubicBezTo>
                    <a:pt x="34" y="25"/>
                    <a:pt x="34" y="38"/>
                    <a:pt x="34" y="52"/>
                  </a:cubicBezTo>
                  <a:cubicBezTo>
                    <a:pt x="31" y="54"/>
                    <a:pt x="28" y="55"/>
                    <a:pt x="25" y="52"/>
                  </a:cubicBezTo>
                  <a:cubicBezTo>
                    <a:pt x="25" y="38"/>
                    <a:pt x="25" y="25"/>
                    <a:pt x="25" y="11"/>
                  </a:cubicBezTo>
                  <a:close/>
                  <a:moveTo>
                    <a:pt x="27" y="9"/>
                  </a:moveTo>
                  <a:cubicBezTo>
                    <a:pt x="25" y="5"/>
                    <a:pt x="22" y="2"/>
                    <a:pt x="18" y="0"/>
                  </a:cubicBezTo>
                  <a:cubicBezTo>
                    <a:pt x="17" y="0"/>
                    <a:pt x="16" y="0"/>
                    <a:pt x="14" y="0"/>
                  </a:cubicBezTo>
                  <a:cubicBezTo>
                    <a:pt x="20" y="3"/>
                    <a:pt x="24" y="6"/>
                    <a:pt x="27" y="9"/>
                  </a:cubicBezTo>
                  <a:close/>
                  <a:moveTo>
                    <a:pt x="25" y="9"/>
                  </a:moveTo>
                  <a:cubicBezTo>
                    <a:pt x="19" y="6"/>
                    <a:pt x="13" y="4"/>
                    <a:pt x="7" y="3"/>
                  </a:cubicBezTo>
                  <a:cubicBezTo>
                    <a:pt x="7" y="2"/>
                    <a:pt x="8" y="2"/>
                    <a:pt x="9" y="1"/>
                  </a:cubicBezTo>
                  <a:cubicBezTo>
                    <a:pt x="16" y="3"/>
                    <a:pt x="21" y="6"/>
                    <a:pt x="25" y="9"/>
                  </a:cubicBezTo>
                  <a:close/>
                  <a:moveTo>
                    <a:pt x="32" y="9"/>
                  </a:moveTo>
                  <a:cubicBezTo>
                    <a:pt x="34" y="5"/>
                    <a:pt x="37" y="2"/>
                    <a:pt x="41" y="0"/>
                  </a:cubicBezTo>
                  <a:cubicBezTo>
                    <a:pt x="42" y="0"/>
                    <a:pt x="44" y="0"/>
                    <a:pt x="45" y="0"/>
                  </a:cubicBezTo>
                  <a:cubicBezTo>
                    <a:pt x="40" y="3"/>
                    <a:pt x="36" y="6"/>
                    <a:pt x="32" y="9"/>
                  </a:cubicBezTo>
                  <a:close/>
                  <a:moveTo>
                    <a:pt x="35" y="9"/>
                  </a:moveTo>
                  <a:cubicBezTo>
                    <a:pt x="40" y="6"/>
                    <a:pt x="46" y="4"/>
                    <a:pt x="53" y="3"/>
                  </a:cubicBezTo>
                  <a:cubicBezTo>
                    <a:pt x="52" y="2"/>
                    <a:pt x="51" y="2"/>
                    <a:pt x="50" y="1"/>
                  </a:cubicBezTo>
                  <a:cubicBezTo>
                    <a:pt x="44" y="3"/>
                    <a:pt x="39" y="6"/>
                    <a:pt x="35" y="9"/>
                  </a:cubicBezTo>
                  <a:close/>
                  <a:moveTo>
                    <a:pt x="35" y="11"/>
                  </a:moveTo>
                  <a:cubicBezTo>
                    <a:pt x="35" y="25"/>
                    <a:pt x="35" y="38"/>
                    <a:pt x="35" y="52"/>
                  </a:cubicBezTo>
                  <a:cubicBezTo>
                    <a:pt x="43" y="50"/>
                    <a:pt x="51" y="48"/>
                    <a:pt x="59" y="47"/>
                  </a:cubicBezTo>
                  <a:cubicBezTo>
                    <a:pt x="59" y="33"/>
                    <a:pt x="59" y="19"/>
                    <a:pt x="59" y="6"/>
                  </a:cubicBezTo>
                  <a:cubicBezTo>
                    <a:pt x="50" y="7"/>
                    <a:pt x="43" y="8"/>
                    <a:pt x="35" y="11"/>
                  </a:cubicBezTo>
                  <a:close/>
                  <a:moveTo>
                    <a:pt x="23" y="11"/>
                  </a:moveTo>
                  <a:cubicBezTo>
                    <a:pt x="23" y="25"/>
                    <a:pt x="23" y="38"/>
                    <a:pt x="23" y="52"/>
                  </a:cubicBezTo>
                  <a:cubicBezTo>
                    <a:pt x="16" y="50"/>
                    <a:pt x="8" y="48"/>
                    <a:pt x="0" y="47"/>
                  </a:cubicBezTo>
                  <a:cubicBezTo>
                    <a:pt x="0" y="33"/>
                    <a:pt x="0" y="19"/>
                    <a:pt x="0" y="6"/>
                  </a:cubicBezTo>
                  <a:cubicBezTo>
                    <a:pt x="8" y="7"/>
                    <a:pt x="16" y="8"/>
                    <a:pt x="23" y="11"/>
                  </a:cubicBezTo>
                  <a:close/>
                </a:path>
              </a:pathLst>
            </a:custGeom>
            <a:solidFill>
              <a:schemeClr val="bg2">
                <a:lumMod val="50000"/>
              </a:schemeClr>
            </a:solidFill>
            <a:ln>
              <a:noFill/>
            </a:ln>
            <a:extLst/>
          </p:spPr>
          <p:txBody>
            <a:bodyPr vert="eaVert"/>
            <a:lstStyle/>
            <a:p>
              <a:pPr eaLnBrk="0" hangingPunct="0"/>
              <a:endParaRPr lang="zh-CN" altLang="en-US" sz="1600" dirty="0">
                <a:solidFill>
                  <a:srgbClr val="000000"/>
                </a:solidFill>
                <a:latin typeface="Calibri" panose="020F0502020204030204" pitchFamily="34" charset="0"/>
              </a:endParaRPr>
            </a:p>
          </p:txBody>
        </p:sp>
        <p:sp>
          <p:nvSpPr>
            <p:cNvPr id="22" name="文本框 21">
              <a:extLst>
                <a:ext uri="{FF2B5EF4-FFF2-40B4-BE49-F238E27FC236}">
                  <a16:creationId xmlns:a16="http://schemas.microsoft.com/office/drawing/2014/main" id="{22358386-818D-4B73-8A5D-1EAE798D9CD0}"/>
                </a:ext>
              </a:extLst>
            </p:cNvPr>
            <p:cNvSpPr txBox="1"/>
            <p:nvPr/>
          </p:nvSpPr>
          <p:spPr>
            <a:xfrm>
              <a:off x="3043671" y="1227563"/>
              <a:ext cx="664797" cy="1571333"/>
            </a:xfrm>
            <a:prstGeom prst="rect">
              <a:avLst/>
            </a:prstGeom>
            <a:noFill/>
          </p:spPr>
          <p:txBody>
            <a:bodyPr vert="eaVert" wrap="square" rtlCol="0">
              <a:spAutoFit/>
            </a:bodyPr>
            <a:lstStyle/>
            <a:p>
              <a:pPr>
                <a:lnSpc>
                  <a:spcPct val="130000"/>
                </a:lnSpc>
                <a:spcBef>
                  <a:spcPts val="600"/>
                </a:spcBef>
              </a:pPr>
              <a:r>
                <a:rPr lang="zh-CN" altLang="en-US" sz="2400" kern="0" dirty="0">
                  <a:solidFill>
                    <a:schemeClr val="bg1"/>
                  </a:solidFill>
                  <a:latin typeface="华文楷体" panose="02010600040101010101" pitchFamily="2" charset="-122"/>
                  <a:ea typeface="华文楷体" panose="02010600040101010101" pitchFamily="2" charset="-122"/>
                  <a:cs typeface="+mn-ea"/>
                  <a:sym typeface="+mn-lt"/>
                </a:rPr>
                <a:t>裁决书</a:t>
              </a:r>
            </a:p>
          </p:txBody>
        </p:sp>
      </p:grpSp>
      <p:pic>
        <p:nvPicPr>
          <p:cNvPr id="23" name="图片 22">
            <a:extLst>
              <a:ext uri="{FF2B5EF4-FFF2-40B4-BE49-F238E27FC236}">
                <a16:creationId xmlns:a16="http://schemas.microsoft.com/office/drawing/2014/main" id="{7F925D28-3228-4FD5-ADD5-9B86562C6FEE}"/>
              </a:ext>
            </a:extLst>
          </p:cNvPr>
          <p:cNvPicPr>
            <a:picLocks noChangeAspect="1"/>
          </p:cNvPicPr>
          <p:nvPr/>
        </p:nvPicPr>
        <p:blipFill>
          <a:blip r:embed="rId4" cstate="print"/>
          <a:stretch>
            <a:fillRect/>
          </a:stretch>
        </p:blipFill>
        <p:spPr>
          <a:xfrm>
            <a:off x="8560494" y="1278813"/>
            <a:ext cx="1066106" cy="977903"/>
          </a:xfrm>
          <a:prstGeom prst="rect">
            <a:avLst/>
          </a:prstGeom>
          <a:ln>
            <a:noFill/>
          </a:ln>
          <a:effectLst>
            <a:softEdge rad="165100"/>
          </a:effectLst>
        </p:spPr>
      </p:pic>
      <p:sp>
        <p:nvSpPr>
          <p:cNvPr id="24" name="文本框 23">
            <a:extLst>
              <a:ext uri="{FF2B5EF4-FFF2-40B4-BE49-F238E27FC236}">
                <a16:creationId xmlns:a16="http://schemas.microsoft.com/office/drawing/2014/main" id="{22B25800-2BA1-4E7E-8616-9D87F4D6932B}"/>
              </a:ext>
            </a:extLst>
          </p:cNvPr>
          <p:cNvSpPr txBox="1"/>
          <p:nvPr/>
        </p:nvSpPr>
        <p:spPr>
          <a:xfrm>
            <a:off x="6100365" y="1164894"/>
            <a:ext cx="2994348" cy="1018292"/>
          </a:xfrm>
          <a:prstGeom prst="rect">
            <a:avLst/>
          </a:prstGeom>
          <a:noFill/>
        </p:spPr>
        <p:txBody>
          <a:bodyPr wrap="square" rtlCol="0">
            <a:spAutoFit/>
          </a:bodyPr>
          <a:lstStyle/>
          <a:p>
            <a:pPr>
              <a:lnSpc>
                <a:spcPct val="130000"/>
              </a:lnSpc>
              <a:spcBef>
                <a:spcPts val="600"/>
              </a:spcBef>
            </a:pPr>
            <a:r>
              <a:rPr lang="zh-CN" altLang="en-US" sz="2400" kern="0" dirty="0">
                <a:latin typeface="华文楷体" panose="02010600040101010101" pitchFamily="2" charset="-122"/>
                <a:ea typeface="华文楷体" panose="02010600040101010101" pitchFamily="2" charset="-122"/>
                <a:cs typeface="+mn-ea"/>
                <a:sym typeface="+mn-lt"/>
              </a:rPr>
              <a:t>裁决文书依据临时仲裁协议于域外作出</a:t>
            </a:r>
          </a:p>
        </p:txBody>
      </p:sp>
      <p:sp>
        <p:nvSpPr>
          <p:cNvPr id="25" name="箭头: 右 24">
            <a:extLst>
              <a:ext uri="{FF2B5EF4-FFF2-40B4-BE49-F238E27FC236}">
                <a16:creationId xmlns:a16="http://schemas.microsoft.com/office/drawing/2014/main" id="{96109E98-78C8-459D-B436-AEF0A82FFE6E}"/>
              </a:ext>
            </a:extLst>
          </p:cNvPr>
          <p:cNvSpPr/>
          <p:nvPr/>
        </p:nvSpPr>
        <p:spPr>
          <a:xfrm>
            <a:off x="5280331" y="1394318"/>
            <a:ext cx="577360" cy="472698"/>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6" name="箭头: 下 25">
            <a:extLst>
              <a:ext uri="{FF2B5EF4-FFF2-40B4-BE49-F238E27FC236}">
                <a16:creationId xmlns:a16="http://schemas.microsoft.com/office/drawing/2014/main" id="{E173411E-3235-4714-8508-4E49BCEE642E}"/>
              </a:ext>
            </a:extLst>
          </p:cNvPr>
          <p:cNvSpPr/>
          <p:nvPr/>
        </p:nvSpPr>
        <p:spPr>
          <a:xfrm>
            <a:off x="7351317" y="2470436"/>
            <a:ext cx="492443" cy="578069"/>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7" name="文本框 26">
            <a:extLst>
              <a:ext uri="{FF2B5EF4-FFF2-40B4-BE49-F238E27FC236}">
                <a16:creationId xmlns:a16="http://schemas.microsoft.com/office/drawing/2014/main" id="{A095D4DA-8FE0-4743-BE33-93D0EF929B57}"/>
              </a:ext>
            </a:extLst>
          </p:cNvPr>
          <p:cNvSpPr txBox="1"/>
          <p:nvPr/>
        </p:nvSpPr>
        <p:spPr>
          <a:xfrm>
            <a:off x="5962073" y="3048505"/>
            <a:ext cx="3550227" cy="538161"/>
          </a:xfrm>
          <a:prstGeom prst="rect">
            <a:avLst/>
          </a:prstGeom>
          <a:noFill/>
        </p:spPr>
        <p:txBody>
          <a:bodyPr wrap="square" rtlCol="0">
            <a:spAutoFit/>
          </a:bodyPr>
          <a:lstStyle/>
          <a:p>
            <a:pPr>
              <a:lnSpc>
                <a:spcPct val="130000"/>
              </a:lnSpc>
              <a:spcBef>
                <a:spcPts val="600"/>
              </a:spcBef>
            </a:pPr>
            <a:r>
              <a:rPr lang="zh-CN" altLang="en-US" sz="2400" kern="0" dirty="0">
                <a:latin typeface="华文楷体" panose="02010600040101010101" pitchFamily="2" charset="-122"/>
                <a:ea typeface="华文楷体" panose="02010600040101010101" pitchFamily="2" charset="-122"/>
                <a:cs typeface="+mn-ea"/>
                <a:sym typeface="+mn-lt"/>
              </a:rPr>
              <a:t>向中国法院申请强制执行</a:t>
            </a:r>
          </a:p>
        </p:txBody>
      </p:sp>
      <p:sp>
        <p:nvSpPr>
          <p:cNvPr id="28" name="Freeform 889">
            <a:extLst>
              <a:ext uri="{FF2B5EF4-FFF2-40B4-BE49-F238E27FC236}">
                <a16:creationId xmlns:a16="http://schemas.microsoft.com/office/drawing/2014/main" id="{A9E3917A-3BC8-4ECA-9466-75074122FC1C}"/>
              </a:ext>
            </a:extLst>
          </p:cNvPr>
          <p:cNvSpPr>
            <a:spLocks noEditPoints="1"/>
          </p:cNvSpPr>
          <p:nvPr/>
        </p:nvSpPr>
        <p:spPr bwMode="auto">
          <a:xfrm>
            <a:off x="5442984" y="2968754"/>
            <a:ext cx="522498" cy="543596"/>
          </a:xfrm>
          <a:custGeom>
            <a:avLst/>
            <a:gdLst>
              <a:gd name="T0" fmla="*/ 178 w 178"/>
              <a:gd name="T1" fmla="*/ 180 h 185"/>
              <a:gd name="T2" fmla="*/ 5 w 178"/>
              <a:gd name="T3" fmla="*/ 185 h 185"/>
              <a:gd name="T4" fmla="*/ 0 w 178"/>
              <a:gd name="T5" fmla="*/ 180 h 185"/>
              <a:gd name="T6" fmla="*/ 173 w 178"/>
              <a:gd name="T7" fmla="*/ 175 h 185"/>
              <a:gd name="T8" fmla="*/ 6 w 178"/>
              <a:gd name="T9" fmla="*/ 162 h 185"/>
              <a:gd name="T10" fmla="*/ 11 w 178"/>
              <a:gd name="T11" fmla="*/ 167 h 185"/>
              <a:gd name="T12" fmla="*/ 172 w 178"/>
              <a:gd name="T13" fmla="*/ 162 h 185"/>
              <a:gd name="T14" fmla="*/ 167 w 178"/>
              <a:gd name="T15" fmla="*/ 157 h 185"/>
              <a:gd name="T16" fmla="*/ 6 w 178"/>
              <a:gd name="T17" fmla="*/ 162 h 185"/>
              <a:gd name="T18" fmla="*/ 8 w 178"/>
              <a:gd name="T19" fmla="*/ 50 h 185"/>
              <a:gd name="T20" fmla="*/ 91 w 178"/>
              <a:gd name="T21" fmla="*/ 1 h 185"/>
              <a:gd name="T22" fmla="*/ 174 w 178"/>
              <a:gd name="T23" fmla="*/ 57 h 185"/>
              <a:gd name="T24" fmla="*/ 9 w 178"/>
              <a:gd name="T25" fmla="*/ 61 h 185"/>
              <a:gd name="T26" fmla="*/ 77 w 178"/>
              <a:gd name="T27" fmla="*/ 34 h 185"/>
              <a:gd name="T28" fmla="*/ 101 w 178"/>
              <a:gd name="T29" fmla="*/ 34 h 185"/>
              <a:gd name="T30" fmla="*/ 77 w 178"/>
              <a:gd name="T31" fmla="*/ 34 h 185"/>
              <a:gd name="T32" fmla="*/ 19 w 178"/>
              <a:gd name="T33" fmla="*/ 141 h 185"/>
              <a:gd name="T34" fmla="*/ 25 w 178"/>
              <a:gd name="T35" fmla="*/ 147 h 185"/>
              <a:gd name="T36" fmla="*/ 54 w 178"/>
              <a:gd name="T37" fmla="*/ 142 h 185"/>
              <a:gd name="T38" fmla="*/ 49 w 178"/>
              <a:gd name="T39" fmla="*/ 137 h 185"/>
              <a:gd name="T40" fmla="*/ 47 w 178"/>
              <a:gd name="T41" fmla="*/ 80 h 185"/>
              <a:gd name="T42" fmla="*/ 54 w 178"/>
              <a:gd name="T43" fmla="*/ 76 h 185"/>
              <a:gd name="T44" fmla="*/ 50 w 178"/>
              <a:gd name="T45" fmla="*/ 70 h 185"/>
              <a:gd name="T46" fmla="*/ 19 w 178"/>
              <a:gd name="T47" fmla="*/ 75 h 185"/>
              <a:gd name="T48" fmla="*/ 24 w 178"/>
              <a:gd name="T49" fmla="*/ 80 h 185"/>
              <a:gd name="T50" fmla="*/ 25 w 178"/>
              <a:gd name="T51" fmla="*/ 137 h 185"/>
              <a:gd name="T52" fmla="*/ 77 w 178"/>
              <a:gd name="T53" fmla="*/ 137 h 185"/>
              <a:gd name="T54" fmla="*/ 72 w 178"/>
              <a:gd name="T55" fmla="*/ 142 h 185"/>
              <a:gd name="T56" fmla="*/ 101 w 178"/>
              <a:gd name="T57" fmla="*/ 147 h 185"/>
              <a:gd name="T58" fmla="*/ 106 w 178"/>
              <a:gd name="T59" fmla="*/ 141 h 185"/>
              <a:gd name="T60" fmla="*/ 100 w 178"/>
              <a:gd name="T61" fmla="*/ 137 h 185"/>
              <a:gd name="T62" fmla="*/ 101 w 178"/>
              <a:gd name="T63" fmla="*/ 80 h 185"/>
              <a:gd name="T64" fmla="*/ 106 w 178"/>
              <a:gd name="T65" fmla="*/ 75 h 185"/>
              <a:gd name="T66" fmla="*/ 78 w 178"/>
              <a:gd name="T67" fmla="*/ 70 h 185"/>
              <a:gd name="T68" fmla="*/ 72 w 178"/>
              <a:gd name="T69" fmla="*/ 76 h 185"/>
              <a:gd name="T70" fmla="*/ 78 w 178"/>
              <a:gd name="T71" fmla="*/ 80 h 185"/>
              <a:gd name="T72" fmla="*/ 77 w 178"/>
              <a:gd name="T73" fmla="*/ 137 h 185"/>
              <a:gd name="T74" fmla="*/ 124 w 178"/>
              <a:gd name="T75" fmla="*/ 141 h 185"/>
              <a:gd name="T76" fmla="*/ 130 w 178"/>
              <a:gd name="T77" fmla="*/ 147 h 185"/>
              <a:gd name="T78" fmla="*/ 159 w 178"/>
              <a:gd name="T79" fmla="*/ 142 h 185"/>
              <a:gd name="T80" fmla="*/ 154 w 178"/>
              <a:gd name="T81" fmla="*/ 137 h 185"/>
              <a:gd name="T82" fmla="*/ 152 w 178"/>
              <a:gd name="T83" fmla="*/ 80 h 185"/>
              <a:gd name="T84" fmla="*/ 159 w 178"/>
              <a:gd name="T85" fmla="*/ 76 h 185"/>
              <a:gd name="T86" fmla="*/ 155 w 178"/>
              <a:gd name="T87" fmla="*/ 70 h 185"/>
              <a:gd name="T88" fmla="*/ 124 w 178"/>
              <a:gd name="T89" fmla="*/ 75 h 185"/>
              <a:gd name="T90" fmla="*/ 129 w 178"/>
              <a:gd name="T91" fmla="*/ 80 h 185"/>
              <a:gd name="T92" fmla="*/ 130 w 178"/>
              <a:gd name="T93" fmla="*/ 13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8" h="185">
                <a:moveTo>
                  <a:pt x="178" y="180"/>
                </a:moveTo>
                <a:cubicBezTo>
                  <a:pt x="178" y="180"/>
                  <a:pt x="178" y="180"/>
                  <a:pt x="178" y="180"/>
                </a:cubicBezTo>
                <a:cubicBezTo>
                  <a:pt x="178" y="183"/>
                  <a:pt x="176" y="185"/>
                  <a:pt x="173" y="185"/>
                </a:cubicBezTo>
                <a:cubicBezTo>
                  <a:pt x="5" y="185"/>
                  <a:pt x="5" y="185"/>
                  <a:pt x="5" y="185"/>
                </a:cubicBezTo>
                <a:cubicBezTo>
                  <a:pt x="2" y="185"/>
                  <a:pt x="0" y="183"/>
                  <a:pt x="0" y="180"/>
                </a:cubicBezTo>
                <a:cubicBezTo>
                  <a:pt x="0" y="180"/>
                  <a:pt x="0" y="180"/>
                  <a:pt x="0" y="180"/>
                </a:cubicBezTo>
                <a:cubicBezTo>
                  <a:pt x="0" y="177"/>
                  <a:pt x="2" y="175"/>
                  <a:pt x="5" y="175"/>
                </a:cubicBezTo>
                <a:cubicBezTo>
                  <a:pt x="173" y="175"/>
                  <a:pt x="173" y="175"/>
                  <a:pt x="173" y="175"/>
                </a:cubicBezTo>
                <a:cubicBezTo>
                  <a:pt x="176" y="175"/>
                  <a:pt x="178" y="177"/>
                  <a:pt x="178" y="180"/>
                </a:cubicBezTo>
                <a:close/>
                <a:moveTo>
                  <a:pt x="6" y="162"/>
                </a:moveTo>
                <a:cubicBezTo>
                  <a:pt x="6" y="162"/>
                  <a:pt x="6" y="162"/>
                  <a:pt x="6" y="162"/>
                </a:cubicBezTo>
                <a:cubicBezTo>
                  <a:pt x="6" y="165"/>
                  <a:pt x="9" y="167"/>
                  <a:pt x="11" y="167"/>
                </a:cubicBezTo>
                <a:cubicBezTo>
                  <a:pt x="167" y="167"/>
                  <a:pt x="167" y="167"/>
                  <a:pt x="167" y="167"/>
                </a:cubicBezTo>
                <a:cubicBezTo>
                  <a:pt x="169" y="167"/>
                  <a:pt x="172" y="165"/>
                  <a:pt x="172" y="162"/>
                </a:cubicBezTo>
                <a:cubicBezTo>
                  <a:pt x="172" y="162"/>
                  <a:pt x="172" y="162"/>
                  <a:pt x="172" y="162"/>
                </a:cubicBezTo>
                <a:cubicBezTo>
                  <a:pt x="172" y="159"/>
                  <a:pt x="169" y="157"/>
                  <a:pt x="167" y="157"/>
                </a:cubicBezTo>
                <a:cubicBezTo>
                  <a:pt x="11" y="157"/>
                  <a:pt x="11" y="157"/>
                  <a:pt x="11" y="157"/>
                </a:cubicBezTo>
                <a:cubicBezTo>
                  <a:pt x="9" y="157"/>
                  <a:pt x="6" y="159"/>
                  <a:pt x="6" y="162"/>
                </a:cubicBezTo>
                <a:close/>
                <a:moveTo>
                  <a:pt x="4" y="57"/>
                </a:moveTo>
                <a:cubicBezTo>
                  <a:pt x="4" y="54"/>
                  <a:pt x="3" y="52"/>
                  <a:pt x="8" y="50"/>
                </a:cubicBezTo>
                <a:cubicBezTo>
                  <a:pt x="12" y="47"/>
                  <a:pt x="87" y="1"/>
                  <a:pt x="87" y="1"/>
                </a:cubicBezTo>
                <a:cubicBezTo>
                  <a:pt x="88" y="0"/>
                  <a:pt x="90" y="0"/>
                  <a:pt x="91" y="1"/>
                </a:cubicBezTo>
                <a:cubicBezTo>
                  <a:pt x="91" y="1"/>
                  <a:pt x="167" y="47"/>
                  <a:pt x="170" y="50"/>
                </a:cubicBezTo>
                <a:cubicBezTo>
                  <a:pt x="174" y="52"/>
                  <a:pt x="174" y="54"/>
                  <a:pt x="174" y="57"/>
                </a:cubicBezTo>
                <a:cubicBezTo>
                  <a:pt x="174" y="59"/>
                  <a:pt x="171" y="61"/>
                  <a:pt x="169" y="61"/>
                </a:cubicBezTo>
                <a:cubicBezTo>
                  <a:pt x="9" y="61"/>
                  <a:pt x="9" y="61"/>
                  <a:pt x="9" y="61"/>
                </a:cubicBezTo>
                <a:cubicBezTo>
                  <a:pt x="7" y="61"/>
                  <a:pt x="4" y="59"/>
                  <a:pt x="4" y="57"/>
                </a:cubicBezTo>
                <a:close/>
                <a:moveTo>
                  <a:pt x="77" y="34"/>
                </a:moveTo>
                <a:cubicBezTo>
                  <a:pt x="77" y="40"/>
                  <a:pt x="83" y="45"/>
                  <a:pt x="89" y="45"/>
                </a:cubicBezTo>
                <a:cubicBezTo>
                  <a:pt x="95" y="45"/>
                  <a:pt x="101" y="40"/>
                  <a:pt x="101" y="34"/>
                </a:cubicBezTo>
                <a:cubicBezTo>
                  <a:pt x="101" y="27"/>
                  <a:pt x="95" y="22"/>
                  <a:pt x="89" y="22"/>
                </a:cubicBezTo>
                <a:cubicBezTo>
                  <a:pt x="83" y="22"/>
                  <a:pt x="77" y="27"/>
                  <a:pt x="77" y="34"/>
                </a:cubicBezTo>
                <a:close/>
                <a:moveTo>
                  <a:pt x="24" y="137"/>
                </a:moveTo>
                <a:cubicBezTo>
                  <a:pt x="21" y="137"/>
                  <a:pt x="19" y="139"/>
                  <a:pt x="19" y="141"/>
                </a:cubicBezTo>
                <a:cubicBezTo>
                  <a:pt x="19" y="142"/>
                  <a:pt x="19" y="142"/>
                  <a:pt x="19" y="142"/>
                </a:cubicBezTo>
                <a:cubicBezTo>
                  <a:pt x="19" y="144"/>
                  <a:pt x="22" y="147"/>
                  <a:pt x="25" y="147"/>
                </a:cubicBezTo>
                <a:cubicBezTo>
                  <a:pt x="49" y="147"/>
                  <a:pt x="49" y="147"/>
                  <a:pt x="49" y="147"/>
                </a:cubicBezTo>
                <a:cubicBezTo>
                  <a:pt x="52" y="147"/>
                  <a:pt x="54" y="144"/>
                  <a:pt x="54" y="142"/>
                </a:cubicBezTo>
                <a:cubicBezTo>
                  <a:pt x="54" y="141"/>
                  <a:pt x="54" y="141"/>
                  <a:pt x="54" y="141"/>
                </a:cubicBezTo>
                <a:cubicBezTo>
                  <a:pt x="54" y="139"/>
                  <a:pt x="52" y="137"/>
                  <a:pt x="49" y="137"/>
                </a:cubicBezTo>
                <a:cubicBezTo>
                  <a:pt x="47" y="137"/>
                  <a:pt x="47" y="137"/>
                  <a:pt x="47" y="137"/>
                </a:cubicBezTo>
                <a:cubicBezTo>
                  <a:pt x="47" y="80"/>
                  <a:pt x="47" y="80"/>
                  <a:pt x="47" y="80"/>
                </a:cubicBezTo>
                <a:cubicBezTo>
                  <a:pt x="49" y="80"/>
                  <a:pt x="49" y="80"/>
                  <a:pt x="49" y="80"/>
                </a:cubicBezTo>
                <a:cubicBezTo>
                  <a:pt x="52" y="80"/>
                  <a:pt x="54" y="78"/>
                  <a:pt x="54" y="76"/>
                </a:cubicBezTo>
                <a:cubicBezTo>
                  <a:pt x="54" y="75"/>
                  <a:pt x="54" y="75"/>
                  <a:pt x="54" y="75"/>
                </a:cubicBezTo>
                <a:cubicBezTo>
                  <a:pt x="54" y="73"/>
                  <a:pt x="52" y="70"/>
                  <a:pt x="50" y="70"/>
                </a:cubicBezTo>
                <a:cubicBezTo>
                  <a:pt x="25" y="70"/>
                  <a:pt x="25" y="70"/>
                  <a:pt x="25" y="70"/>
                </a:cubicBezTo>
                <a:cubicBezTo>
                  <a:pt x="21" y="70"/>
                  <a:pt x="19" y="73"/>
                  <a:pt x="19" y="75"/>
                </a:cubicBezTo>
                <a:cubicBezTo>
                  <a:pt x="19" y="76"/>
                  <a:pt x="19" y="76"/>
                  <a:pt x="19" y="76"/>
                </a:cubicBezTo>
                <a:cubicBezTo>
                  <a:pt x="19" y="78"/>
                  <a:pt x="21" y="80"/>
                  <a:pt x="24" y="80"/>
                </a:cubicBezTo>
                <a:cubicBezTo>
                  <a:pt x="25" y="80"/>
                  <a:pt x="25" y="80"/>
                  <a:pt x="25" y="80"/>
                </a:cubicBezTo>
                <a:cubicBezTo>
                  <a:pt x="25" y="137"/>
                  <a:pt x="25" y="137"/>
                  <a:pt x="25" y="137"/>
                </a:cubicBezTo>
                <a:lnTo>
                  <a:pt x="24" y="137"/>
                </a:lnTo>
                <a:close/>
                <a:moveTo>
                  <a:pt x="77" y="137"/>
                </a:moveTo>
                <a:cubicBezTo>
                  <a:pt x="74" y="137"/>
                  <a:pt x="72" y="139"/>
                  <a:pt x="72" y="141"/>
                </a:cubicBezTo>
                <a:cubicBezTo>
                  <a:pt x="72" y="142"/>
                  <a:pt x="72" y="142"/>
                  <a:pt x="72" y="142"/>
                </a:cubicBezTo>
                <a:cubicBezTo>
                  <a:pt x="72" y="144"/>
                  <a:pt x="75" y="147"/>
                  <a:pt x="78" y="147"/>
                </a:cubicBezTo>
                <a:cubicBezTo>
                  <a:pt x="101" y="147"/>
                  <a:pt x="101" y="147"/>
                  <a:pt x="101" y="147"/>
                </a:cubicBezTo>
                <a:cubicBezTo>
                  <a:pt x="104" y="147"/>
                  <a:pt x="106" y="144"/>
                  <a:pt x="106" y="142"/>
                </a:cubicBezTo>
                <a:cubicBezTo>
                  <a:pt x="106" y="141"/>
                  <a:pt x="106" y="141"/>
                  <a:pt x="106" y="141"/>
                </a:cubicBezTo>
                <a:cubicBezTo>
                  <a:pt x="106" y="139"/>
                  <a:pt x="104" y="137"/>
                  <a:pt x="101" y="137"/>
                </a:cubicBezTo>
                <a:cubicBezTo>
                  <a:pt x="100" y="137"/>
                  <a:pt x="100" y="137"/>
                  <a:pt x="100" y="137"/>
                </a:cubicBezTo>
                <a:cubicBezTo>
                  <a:pt x="100" y="80"/>
                  <a:pt x="100" y="80"/>
                  <a:pt x="100" y="80"/>
                </a:cubicBezTo>
                <a:cubicBezTo>
                  <a:pt x="101" y="80"/>
                  <a:pt x="101" y="80"/>
                  <a:pt x="101" y="80"/>
                </a:cubicBezTo>
                <a:cubicBezTo>
                  <a:pt x="104" y="80"/>
                  <a:pt x="106" y="78"/>
                  <a:pt x="106" y="76"/>
                </a:cubicBezTo>
                <a:cubicBezTo>
                  <a:pt x="106" y="75"/>
                  <a:pt x="106" y="75"/>
                  <a:pt x="106" y="75"/>
                </a:cubicBezTo>
                <a:cubicBezTo>
                  <a:pt x="106" y="73"/>
                  <a:pt x="104" y="70"/>
                  <a:pt x="102" y="70"/>
                </a:cubicBezTo>
                <a:cubicBezTo>
                  <a:pt x="78" y="70"/>
                  <a:pt x="78" y="70"/>
                  <a:pt x="78" y="70"/>
                </a:cubicBezTo>
                <a:cubicBezTo>
                  <a:pt x="74" y="70"/>
                  <a:pt x="72" y="73"/>
                  <a:pt x="72" y="75"/>
                </a:cubicBezTo>
                <a:cubicBezTo>
                  <a:pt x="72" y="76"/>
                  <a:pt x="72" y="76"/>
                  <a:pt x="72" y="76"/>
                </a:cubicBezTo>
                <a:cubicBezTo>
                  <a:pt x="72" y="78"/>
                  <a:pt x="74" y="80"/>
                  <a:pt x="77" y="80"/>
                </a:cubicBezTo>
                <a:cubicBezTo>
                  <a:pt x="78" y="80"/>
                  <a:pt x="78" y="80"/>
                  <a:pt x="78" y="80"/>
                </a:cubicBezTo>
                <a:cubicBezTo>
                  <a:pt x="78" y="137"/>
                  <a:pt x="78" y="137"/>
                  <a:pt x="78" y="137"/>
                </a:cubicBezTo>
                <a:lnTo>
                  <a:pt x="77" y="137"/>
                </a:lnTo>
                <a:close/>
                <a:moveTo>
                  <a:pt x="129" y="137"/>
                </a:moveTo>
                <a:cubicBezTo>
                  <a:pt x="126" y="137"/>
                  <a:pt x="124" y="139"/>
                  <a:pt x="124" y="141"/>
                </a:cubicBezTo>
                <a:cubicBezTo>
                  <a:pt x="124" y="142"/>
                  <a:pt x="124" y="142"/>
                  <a:pt x="124" y="142"/>
                </a:cubicBezTo>
                <a:cubicBezTo>
                  <a:pt x="124" y="144"/>
                  <a:pt x="127" y="147"/>
                  <a:pt x="130" y="147"/>
                </a:cubicBezTo>
                <a:cubicBezTo>
                  <a:pt x="154" y="147"/>
                  <a:pt x="154" y="147"/>
                  <a:pt x="154" y="147"/>
                </a:cubicBezTo>
                <a:cubicBezTo>
                  <a:pt x="157" y="147"/>
                  <a:pt x="159" y="144"/>
                  <a:pt x="159" y="142"/>
                </a:cubicBezTo>
                <a:cubicBezTo>
                  <a:pt x="159" y="141"/>
                  <a:pt x="159" y="141"/>
                  <a:pt x="159" y="141"/>
                </a:cubicBezTo>
                <a:cubicBezTo>
                  <a:pt x="159" y="139"/>
                  <a:pt x="157" y="137"/>
                  <a:pt x="154" y="137"/>
                </a:cubicBezTo>
                <a:cubicBezTo>
                  <a:pt x="152" y="137"/>
                  <a:pt x="152" y="137"/>
                  <a:pt x="152" y="137"/>
                </a:cubicBezTo>
                <a:cubicBezTo>
                  <a:pt x="152" y="80"/>
                  <a:pt x="152" y="80"/>
                  <a:pt x="152" y="80"/>
                </a:cubicBezTo>
                <a:cubicBezTo>
                  <a:pt x="154" y="80"/>
                  <a:pt x="154" y="80"/>
                  <a:pt x="154" y="80"/>
                </a:cubicBezTo>
                <a:cubicBezTo>
                  <a:pt x="157" y="80"/>
                  <a:pt x="159" y="78"/>
                  <a:pt x="159" y="76"/>
                </a:cubicBezTo>
                <a:cubicBezTo>
                  <a:pt x="159" y="75"/>
                  <a:pt x="159" y="75"/>
                  <a:pt x="159" y="75"/>
                </a:cubicBezTo>
                <a:cubicBezTo>
                  <a:pt x="159" y="73"/>
                  <a:pt x="157" y="70"/>
                  <a:pt x="155" y="70"/>
                </a:cubicBezTo>
                <a:cubicBezTo>
                  <a:pt x="130" y="70"/>
                  <a:pt x="130" y="70"/>
                  <a:pt x="130" y="70"/>
                </a:cubicBezTo>
                <a:cubicBezTo>
                  <a:pt x="126" y="70"/>
                  <a:pt x="124" y="73"/>
                  <a:pt x="124" y="75"/>
                </a:cubicBezTo>
                <a:cubicBezTo>
                  <a:pt x="124" y="76"/>
                  <a:pt x="124" y="76"/>
                  <a:pt x="124" y="76"/>
                </a:cubicBezTo>
                <a:cubicBezTo>
                  <a:pt x="124" y="78"/>
                  <a:pt x="126" y="80"/>
                  <a:pt x="129" y="80"/>
                </a:cubicBezTo>
                <a:cubicBezTo>
                  <a:pt x="130" y="80"/>
                  <a:pt x="130" y="80"/>
                  <a:pt x="130" y="80"/>
                </a:cubicBezTo>
                <a:cubicBezTo>
                  <a:pt x="130" y="137"/>
                  <a:pt x="130" y="137"/>
                  <a:pt x="130" y="137"/>
                </a:cubicBezTo>
                <a:lnTo>
                  <a:pt x="129" y="137"/>
                </a:lnTo>
                <a:close/>
              </a:path>
            </a:pathLst>
          </a:custGeom>
          <a:solidFill>
            <a:schemeClr val="tx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华文楷体" panose="02010600040101010101" pitchFamily="2" charset="-122"/>
              <a:ea typeface="华文楷体" panose="02010600040101010101" pitchFamily="2" charset="-122"/>
            </a:endParaRPr>
          </a:p>
        </p:txBody>
      </p:sp>
      <p:sp>
        <p:nvSpPr>
          <p:cNvPr id="29" name="箭头: 下 28">
            <a:extLst>
              <a:ext uri="{FF2B5EF4-FFF2-40B4-BE49-F238E27FC236}">
                <a16:creationId xmlns:a16="http://schemas.microsoft.com/office/drawing/2014/main" id="{28DE0441-1747-4976-AABA-60922FBC9B64}"/>
              </a:ext>
            </a:extLst>
          </p:cNvPr>
          <p:cNvSpPr/>
          <p:nvPr/>
        </p:nvSpPr>
        <p:spPr>
          <a:xfrm>
            <a:off x="7351317" y="3898635"/>
            <a:ext cx="492443" cy="578069"/>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0" name="文本框 29">
            <a:extLst>
              <a:ext uri="{FF2B5EF4-FFF2-40B4-BE49-F238E27FC236}">
                <a16:creationId xmlns:a16="http://schemas.microsoft.com/office/drawing/2014/main" id="{B4ADF4B8-B1EA-48D4-B467-70AB007D62D4}"/>
              </a:ext>
            </a:extLst>
          </p:cNvPr>
          <p:cNvSpPr txBox="1"/>
          <p:nvPr/>
        </p:nvSpPr>
        <p:spPr>
          <a:xfrm>
            <a:off x="4665977" y="4529387"/>
            <a:ext cx="6355566" cy="1018292"/>
          </a:xfrm>
          <a:prstGeom prst="rect">
            <a:avLst/>
          </a:prstGeom>
          <a:noFill/>
        </p:spPr>
        <p:txBody>
          <a:bodyPr wrap="square" rtlCol="0">
            <a:spAutoFit/>
          </a:bodyPr>
          <a:lstStyle/>
          <a:p>
            <a:pPr>
              <a:lnSpc>
                <a:spcPct val="130000"/>
              </a:lnSpc>
              <a:spcBef>
                <a:spcPts val="600"/>
              </a:spcBef>
            </a:pPr>
            <a:r>
              <a:rPr lang="zh-CN" altLang="en-US" sz="2400" kern="0" dirty="0">
                <a:latin typeface="华文楷体" panose="02010600040101010101" pitchFamily="2" charset="-122"/>
                <a:ea typeface="华文楷体" panose="02010600040101010101" pitchFamily="2" charset="-122"/>
                <a:cs typeface="+mn-ea"/>
                <a:sym typeface="+mn-lt"/>
              </a:rPr>
              <a:t>中国作为</a:t>
            </a:r>
            <a:r>
              <a:rPr lang="en-US" altLang="zh-CN" sz="2400" kern="0" dirty="0">
                <a:latin typeface="华文楷体" panose="02010600040101010101" pitchFamily="2" charset="-122"/>
                <a:ea typeface="华文楷体" panose="02010600040101010101" pitchFamily="2" charset="-122"/>
                <a:cs typeface="+mn-ea"/>
                <a:sym typeface="+mn-lt"/>
              </a:rPr>
              <a:t>《</a:t>
            </a:r>
            <a:r>
              <a:rPr lang="zh-CN" altLang="en-US" sz="2400" kern="0" dirty="0">
                <a:latin typeface="华文楷体" panose="02010600040101010101" pitchFamily="2" charset="-122"/>
                <a:ea typeface="华文楷体" panose="02010600040101010101" pitchFamily="2" charset="-122"/>
                <a:cs typeface="+mn-ea"/>
                <a:sym typeface="+mn-lt"/>
              </a:rPr>
              <a:t>纽约公约</a:t>
            </a:r>
            <a:r>
              <a:rPr lang="en-US" altLang="zh-CN" sz="2400" kern="0" dirty="0">
                <a:latin typeface="华文楷体" panose="02010600040101010101" pitchFamily="2" charset="-122"/>
                <a:ea typeface="华文楷体" panose="02010600040101010101" pitchFamily="2" charset="-122"/>
                <a:cs typeface="+mn-ea"/>
                <a:sym typeface="+mn-lt"/>
              </a:rPr>
              <a:t>》</a:t>
            </a:r>
            <a:r>
              <a:rPr lang="zh-CN" altLang="en-US" sz="2400" kern="0" dirty="0">
                <a:latin typeface="华文楷体" panose="02010600040101010101" pitchFamily="2" charset="-122"/>
                <a:ea typeface="华文楷体" panose="02010600040101010101" pitchFamily="2" charset="-122"/>
                <a:cs typeface="+mn-ea"/>
                <a:sym typeface="+mn-lt"/>
              </a:rPr>
              <a:t>的成员国，中国法院不得以中国法律不承认临时仲裁为由而不予执行。</a:t>
            </a:r>
          </a:p>
        </p:txBody>
      </p:sp>
      <p:pic>
        <p:nvPicPr>
          <p:cNvPr id="31" name="图片 30">
            <a:extLst>
              <a:ext uri="{FF2B5EF4-FFF2-40B4-BE49-F238E27FC236}">
                <a16:creationId xmlns:a16="http://schemas.microsoft.com/office/drawing/2014/main" id="{1DDD6D74-38CD-4A41-A581-5113DE59A582}"/>
              </a:ext>
            </a:extLst>
          </p:cNvPr>
          <p:cNvPicPr>
            <a:picLocks noChangeAspect="1"/>
          </p:cNvPicPr>
          <p:nvPr/>
        </p:nvPicPr>
        <p:blipFill>
          <a:blip r:embed="rId5" cstate="print"/>
          <a:stretch>
            <a:fillRect/>
          </a:stretch>
        </p:blipFill>
        <p:spPr>
          <a:xfrm>
            <a:off x="1926543" y="3862081"/>
            <a:ext cx="2464948" cy="2352904"/>
          </a:xfrm>
          <a:prstGeom prst="rect">
            <a:avLst/>
          </a:prstGeom>
          <a:ln>
            <a:noFill/>
          </a:ln>
          <a:effectLst>
            <a:softEdge rad="112500"/>
          </a:effectLst>
        </p:spPr>
      </p:pic>
    </p:spTree>
    <p:extLst>
      <p:ext uri="{BB962C8B-B14F-4D97-AF65-F5344CB8AC3E}">
        <p14:creationId xmlns:p14="http://schemas.microsoft.com/office/powerpoint/2010/main" val="378987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49E7DEF9-6B23-4731-BDD6-F47A7450F9FC}"/>
              </a:ext>
            </a:extLst>
          </p:cNvPr>
          <p:cNvPicPr>
            <a:picLocks noChangeAspect="1"/>
          </p:cNvPicPr>
          <p:nvPr/>
        </p:nvPicPr>
        <p:blipFill rotWithShape="1">
          <a:blip r:embed="rId3"/>
          <a:srcRect l="49574"/>
          <a:stretch/>
        </p:blipFill>
        <p:spPr>
          <a:xfrm>
            <a:off x="75612" y="2435266"/>
            <a:ext cx="1002201" cy="1987468"/>
          </a:xfrm>
          <a:prstGeom prst="rect">
            <a:avLst/>
          </a:prstGeom>
        </p:spPr>
      </p:pic>
      <p:sp>
        <p:nvSpPr>
          <p:cNvPr id="16" name="文本占位符 16">
            <a:extLst>
              <a:ext uri="{FF2B5EF4-FFF2-40B4-BE49-F238E27FC236}">
                <a16:creationId xmlns:a16="http://schemas.microsoft.com/office/drawing/2014/main" id="{6ADCC7D5-11D2-4953-B6BF-891D2EA6DF0E}"/>
              </a:ext>
            </a:extLst>
          </p:cNvPr>
          <p:cNvSpPr txBox="1">
            <a:spLocks/>
          </p:cNvSpPr>
          <p:nvPr/>
        </p:nvSpPr>
        <p:spPr>
          <a:xfrm>
            <a:off x="175852" y="1012750"/>
            <a:ext cx="720000" cy="45547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800" b="1" dirty="0">
                <a:solidFill>
                  <a:schemeClr val="bg2">
                    <a:lumMod val="50000"/>
                  </a:schemeClr>
                </a:solidFill>
                <a:latin typeface="华文楷体" panose="02010600040101010101" pitchFamily="2" charset="-122"/>
                <a:ea typeface="华文楷体" panose="02010600040101010101" pitchFamily="2" charset="-122"/>
              </a:rPr>
              <a:t>肆</a:t>
            </a:r>
          </a:p>
        </p:txBody>
      </p:sp>
      <p:sp>
        <p:nvSpPr>
          <p:cNvPr id="17" name="矩形 16">
            <a:extLst>
              <a:ext uri="{FF2B5EF4-FFF2-40B4-BE49-F238E27FC236}">
                <a16:creationId xmlns:a16="http://schemas.microsoft.com/office/drawing/2014/main" id="{E0C9466D-FC93-4625-8D6D-81096952B8B7}"/>
              </a:ext>
            </a:extLst>
          </p:cNvPr>
          <p:cNvSpPr/>
          <p:nvPr/>
        </p:nvSpPr>
        <p:spPr>
          <a:xfrm>
            <a:off x="200947" y="1437848"/>
            <a:ext cx="720000" cy="60756"/>
          </a:xfrm>
          <a:prstGeom prst="rect">
            <a:avLst/>
          </a:prstGeom>
          <a:solidFill>
            <a:schemeClr val="accent6">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zh-CN" altLang="en-US" sz="2000" kern="0">
              <a:solidFill>
                <a:schemeClr val="bg2">
                  <a:lumMod val="50000"/>
                </a:schemeClr>
              </a:solidFill>
              <a:latin typeface="华文楷体" panose="02010600040101010101" pitchFamily="2" charset="-122"/>
              <a:ea typeface="华文楷体" panose="02010600040101010101" pitchFamily="2" charset="-122"/>
            </a:endParaRPr>
          </a:p>
        </p:txBody>
      </p:sp>
      <p:sp>
        <p:nvSpPr>
          <p:cNvPr id="18" name="文本框 17">
            <a:extLst>
              <a:ext uri="{FF2B5EF4-FFF2-40B4-BE49-F238E27FC236}">
                <a16:creationId xmlns:a16="http://schemas.microsoft.com/office/drawing/2014/main" id="{75AF87D2-D96D-434B-B019-F6959CB5DFBF}"/>
              </a:ext>
            </a:extLst>
          </p:cNvPr>
          <p:cNvSpPr txBox="1"/>
          <p:nvPr/>
        </p:nvSpPr>
        <p:spPr>
          <a:xfrm>
            <a:off x="248253" y="1573987"/>
            <a:ext cx="664797" cy="4625238"/>
          </a:xfrm>
          <a:prstGeom prst="rect">
            <a:avLst/>
          </a:prstGeom>
          <a:noFill/>
        </p:spPr>
        <p:txBody>
          <a:bodyPr vert="eaVert" wrap="square" rtlCol="0">
            <a:spAutoFit/>
          </a:bodyPr>
          <a:lstStyle/>
          <a:p>
            <a:pPr>
              <a:lnSpc>
                <a:spcPct val="130000"/>
              </a:lnSpc>
              <a:spcBef>
                <a:spcPts val="600"/>
              </a:spcBef>
            </a:pPr>
            <a:r>
              <a:rPr lang="zh-CN" altLang="en-US" sz="2400" kern="0" dirty="0">
                <a:latin typeface="华文楷体" panose="02010600040101010101" pitchFamily="2" charset="-122"/>
                <a:ea typeface="华文楷体" panose="02010600040101010101" pitchFamily="2" charset="-122"/>
                <a:cs typeface="+mn-ea"/>
                <a:sym typeface="+mn-lt"/>
              </a:rPr>
              <a:t>仲裁法律制度面临的问题</a:t>
            </a:r>
          </a:p>
        </p:txBody>
      </p:sp>
      <p:sp>
        <p:nvSpPr>
          <p:cNvPr id="24" name="文本框 23">
            <a:extLst>
              <a:ext uri="{FF2B5EF4-FFF2-40B4-BE49-F238E27FC236}">
                <a16:creationId xmlns:a16="http://schemas.microsoft.com/office/drawing/2014/main" id="{22B25800-2BA1-4E7E-8616-9D87F4D6932B}"/>
              </a:ext>
            </a:extLst>
          </p:cNvPr>
          <p:cNvSpPr txBox="1"/>
          <p:nvPr/>
        </p:nvSpPr>
        <p:spPr>
          <a:xfrm>
            <a:off x="6100364" y="1164894"/>
            <a:ext cx="3615135" cy="1018292"/>
          </a:xfrm>
          <a:prstGeom prst="rect">
            <a:avLst/>
          </a:prstGeom>
          <a:noFill/>
        </p:spPr>
        <p:txBody>
          <a:bodyPr wrap="square" rtlCol="0">
            <a:spAutoFit/>
          </a:bodyPr>
          <a:lstStyle/>
          <a:p>
            <a:pPr>
              <a:lnSpc>
                <a:spcPct val="130000"/>
              </a:lnSpc>
              <a:spcBef>
                <a:spcPts val="600"/>
              </a:spcBef>
            </a:pPr>
            <a:r>
              <a:rPr lang="zh-CN" altLang="en-US" sz="2400" kern="0" dirty="0">
                <a:latin typeface="华文楷体" panose="02010600040101010101" pitchFamily="2" charset="-122"/>
                <a:ea typeface="华文楷体" panose="02010600040101010101" pitchFamily="2" charset="-122"/>
                <a:cs typeface="+mn-ea"/>
                <a:sym typeface="+mn-lt"/>
              </a:rPr>
              <a:t>当事人依据同一临时仲裁协议在中国境内申请仲裁</a:t>
            </a:r>
          </a:p>
        </p:txBody>
      </p:sp>
      <p:sp>
        <p:nvSpPr>
          <p:cNvPr id="25" name="箭头: 右 24">
            <a:extLst>
              <a:ext uri="{FF2B5EF4-FFF2-40B4-BE49-F238E27FC236}">
                <a16:creationId xmlns:a16="http://schemas.microsoft.com/office/drawing/2014/main" id="{96109E98-78C8-459D-B436-AEF0A82FFE6E}"/>
              </a:ext>
            </a:extLst>
          </p:cNvPr>
          <p:cNvSpPr/>
          <p:nvPr/>
        </p:nvSpPr>
        <p:spPr>
          <a:xfrm>
            <a:off x="5280331" y="1394318"/>
            <a:ext cx="577360" cy="472698"/>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6" name="箭头: 下 25">
            <a:extLst>
              <a:ext uri="{FF2B5EF4-FFF2-40B4-BE49-F238E27FC236}">
                <a16:creationId xmlns:a16="http://schemas.microsoft.com/office/drawing/2014/main" id="{E173411E-3235-4714-8508-4E49BCEE642E}"/>
              </a:ext>
            </a:extLst>
          </p:cNvPr>
          <p:cNvSpPr/>
          <p:nvPr/>
        </p:nvSpPr>
        <p:spPr>
          <a:xfrm>
            <a:off x="7661709" y="2301016"/>
            <a:ext cx="492443" cy="578069"/>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7" name="文本框 26">
            <a:extLst>
              <a:ext uri="{FF2B5EF4-FFF2-40B4-BE49-F238E27FC236}">
                <a16:creationId xmlns:a16="http://schemas.microsoft.com/office/drawing/2014/main" id="{A095D4DA-8FE0-4743-BE33-93D0EF929B57}"/>
              </a:ext>
            </a:extLst>
          </p:cNvPr>
          <p:cNvSpPr txBox="1"/>
          <p:nvPr/>
        </p:nvSpPr>
        <p:spPr>
          <a:xfrm>
            <a:off x="6563302" y="2895970"/>
            <a:ext cx="2689255" cy="1018292"/>
          </a:xfrm>
          <a:prstGeom prst="rect">
            <a:avLst/>
          </a:prstGeom>
          <a:noFill/>
        </p:spPr>
        <p:txBody>
          <a:bodyPr wrap="square" rtlCol="0">
            <a:spAutoFit/>
          </a:bodyPr>
          <a:lstStyle/>
          <a:p>
            <a:pPr>
              <a:lnSpc>
                <a:spcPct val="130000"/>
              </a:lnSpc>
              <a:spcBef>
                <a:spcPts val="600"/>
              </a:spcBef>
            </a:pPr>
            <a:r>
              <a:rPr lang="zh-CN" altLang="en-US" sz="2400" kern="0" dirty="0">
                <a:latin typeface="华文楷体" panose="02010600040101010101" pitchFamily="2" charset="-122"/>
                <a:ea typeface="华文楷体" panose="02010600040101010101" pitchFamily="2" charset="-122"/>
                <a:cs typeface="+mn-ea"/>
                <a:sym typeface="+mn-lt"/>
              </a:rPr>
              <a:t>该临时仲裁协议没有明确的仲裁机构</a:t>
            </a:r>
          </a:p>
        </p:txBody>
      </p:sp>
      <p:sp>
        <p:nvSpPr>
          <p:cNvPr id="29" name="箭头: 下 28">
            <a:extLst>
              <a:ext uri="{FF2B5EF4-FFF2-40B4-BE49-F238E27FC236}">
                <a16:creationId xmlns:a16="http://schemas.microsoft.com/office/drawing/2014/main" id="{28DE0441-1747-4976-AABA-60922FBC9B64}"/>
              </a:ext>
            </a:extLst>
          </p:cNvPr>
          <p:cNvSpPr/>
          <p:nvPr/>
        </p:nvSpPr>
        <p:spPr>
          <a:xfrm>
            <a:off x="7661709" y="4070199"/>
            <a:ext cx="492443" cy="578069"/>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0" name="文本框 29">
            <a:extLst>
              <a:ext uri="{FF2B5EF4-FFF2-40B4-BE49-F238E27FC236}">
                <a16:creationId xmlns:a16="http://schemas.microsoft.com/office/drawing/2014/main" id="{B4ADF4B8-B1EA-48D4-B467-70AB007D62D4}"/>
              </a:ext>
            </a:extLst>
          </p:cNvPr>
          <p:cNvSpPr txBox="1"/>
          <p:nvPr/>
        </p:nvSpPr>
        <p:spPr>
          <a:xfrm>
            <a:off x="5457533" y="4804205"/>
            <a:ext cx="5393238" cy="984244"/>
          </a:xfrm>
          <a:prstGeom prst="rect">
            <a:avLst/>
          </a:prstGeom>
          <a:noFill/>
        </p:spPr>
        <p:txBody>
          <a:bodyPr wrap="square" rtlCol="0">
            <a:spAutoFit/>
          </a:bodyPr>
          <a:lstStyle/>
          <a:p>
            <a:pPr>
              <a:lnSpc>
                <a:spcPct val="130000"/>
              </a:lnSpc>
              <a:spcBef>
                <a:spcPts val="600"/>
              </a:spcBef>
            </a:pPr>
            <a:r>
              <a:rPr lang="zh-CN" altLang="en-US" sz="2400" kern="0" dirty="0">
                <a:latin typeface="华文楷体" panose="02010600040101010101" pitchFamily="2" charset="-122"/>
                <a:ea typeface="华文楷体" panose="02010600040101010101" pitchFamily="2" charset="-122"/>
                <a:cs typeface="+mn-ea"/>
                <a:sym typeface="+mn-lt"/>
              </a:rPr>
              <a:t>根据现行中国仲裁法的规定是无效的仲裁协议。</a:t>
            </a:r>
          </a:p>
        </p:txBody>
      </p:sp>
      <p:sp>
        <p:nvSpPr>
          <p:cNvPr id="32" name="Freeform 70">
            <a:extLst>
              <a:ext uri="{FF2B5EF4-FFF2-40B4-BE49-F238E27FC236}">
                <a16:creationId xmlns:a16="http://schemas.microsoft.com/office/drawing/2014/main" id="{E4BD6F1D-6E2D-4AB7-BC7E-4EE565CFC763}"/>
              </a:ext>
            </a:extLst>
          </p:cNvPr>
          <p:cNvSpPr>
            <a:spLocks noEditPoints="1"/>
          </p:cNvSpPr>
          <p:nvPr/>
        </p:nvSpPr>
        <p:spPr bwMode="auto">
          <a:xfrm>
            <a:off x="2265634" y="393628"/>
            <a:ext cx="2464948" cy="2001380"/>
          </a:xfrm>
          <a:custGeom>
            <a:avLst/>
            <a:gdLst>
              <a:gd name="T0" fmla="*/ 552224 w 77"/>
              <a:gd name="T1" fmla="*/ 140131 h 59"/>
              <a:gd name="T2" fmla="*/ 40162 w 77"/>
              <a:gd name="T3" fmla="*/ 180168 h 59"/>
              <a:gd name="T4" fmla="*/ 652628 w 77"/>
              <a:gd name="T5" fmla="*/ 550513 h 59"/>
              <a:gd name="T6" fmla="*/ 672709 w 77"/>
              <a:gd name="T7" fmla="*/ 340317 h 59"/>
              <a:gd name="T8" fmla="*/ 682749 w 77"/>
              <a:gd name="T9" fmla="*/ 320298 h 59"/>
              <a:gd name="T10" fmla="*/ 682749 w 77"/>
              <a:gd name="T11" fmla="*/ 310289 h 59"/>
              <a:gd name="T12" fmla="*/ 682749 w 77"/>
              <a:gd name="T13" fmla="*/ 590550 h 59"/>
              <a:gd name="T14" fmla="*/ 20081 w 77"/>
              <a:gd name="T15" fmla="*/ 590550 h 59"/>
              <a:gd name="T16" fmla="*/ 0 w 77"/>
              <a:gd name="T17" fmla="*/ 570531 h 59"/>
              <a:gd name="T18" fmla="*/ 0 w 77"/>
              <a:gd name="T19" fmla="*/ 140131 h 59"/>
              <a:gd name="T20" fmla="*/ 100404 w 77"/>
              <a:gd name="T21" fmla="*/ 380354 h 59"/>
              <a:gd name="T22" fmla="*/ 291172 w 77"/>
              <a:gd name="T23" fmla="*/ 410382 h 59"/>
              <a:gd name="T24" fmla="*/ 100404 w 77"/>
              <a:gd name="T25" fmla="*/ 380354 h 59"/>
              <a:gd name="T26" fmla="*/ 100404 w 77"/>
              <a:gd name="T27" fmla="*/ 330308 h 59"/>
              <a:gd name="T28" fmla="*/ 431738 w 77"/>
              <a:gd name="T29" fmla="*/ 300280 h 59"/>
              <a:gd name="T30" fmla="*/ 100404 w 77"/>
              <a:gd name="T31" fmla="*/ 220205 h 59"/>
              <a:gd name="T32" fmla="*/ 431738 w 77"/>
              <a:gd name="T33" fmla="*/ 250233 h 59"/>
              <a:gd name="T34" fmla="*/ 100404 w 77"/>
              <a:gd name="T35" fmla="*/ 220205 h 59"/>
              <a:gd name="T36" fmla="*/ 712870 w 77"/>
              <a:gd name="T37" fmla="*/ 90084 h 59"/>
              <a:gd name="T38" fmla="*/ 672709 w 77"/>
              <a:gd name="T39" fmla="*/ 250233 h 59"/>
              <a:gd name="T40" fmla="*/ 702830 w 77"/>
              <a:gd name="T41" fmla="*/ 240224 h 59"/>
              <a:gd name="T42" fmla="*/ 763073 w 77"/>
              <a:gd name="T43" fmla="*/ 100093 h 59"/>
              <a:gd name="T44" fmla="*/ 753032 w 77"/>
              <a:gd name="T45" fmla="*/ 80075 h 59"/>
              <a:gd name="T46" fmla="*/ 612466 w 77"/>
              <a:gd name="T47" fmla="*/ 90084 h 59"/>
              <a:gd name="T48" fmla="*/ 652628 w 77"/>
              <a:gd name="T49" fmla="*/ 290270 h 59"/>
              <a:gd name="T50" fmla="*/ 522102 w 77"/>
              <a:gd name="T51" fmla="*/ 400373 h 59"/>
              <a:gd name="T52" fmla="*/ 502021 w 77"/>
              <a:gd name="T53" fmla="*/ 490457 h 59"/>
              <a:gd name="T54" fmla="*/ 532143 w 77"/>
              <a:gd name="T55" fmla="*/ 450419 h 59"/>
              <a:gd name="T56" fmla="*/ 542183 w 77"/>
              <a:gd name="T57" fmla="*/ 430401 h 59"/>
              <a:gd name="T58" fmla="*/ 542183 w 77"/>
              <a:gd name="T59" fmla="*/ 460429 h 59"/>
              <a:gd name="T60" fmla="*/ 532143 w 77"/>
              <a:gd name="T61" fmla="*/ 500466 h 59"/>
              <a:gd name="T62" fmla="*/ 592385 w 77"/>
              <a:gd name="T63" fmla="*/ 420392 h 59"/>
              <a:gd name="T64" fmla="*/ 642587 w 77"/>
              <a:gd name="T65" fmla="*/ 300280 h 59"/>
              <a:gd name="T66" fmla="*/ 512062 w 77"/>
              <a:gd name="T67" fmla="*/ 380354 h 59"/>
              <a:gd name="T68" fmla="*/ 642587 w 77"/>
              <a:gd name="T69" fmla="*/ 300280 h 59"/>
              <a:gd name="T70" fmla="*/ 240970 w 77"/>
              <a:gd name="T71" fmla="*/ 520485 h 59"/>
              <a:gd name="T72" fmla="*/ 291172 w 77"/>
              <a:gd name="T73" fmla="*/ 480447 h 59"/>
              <a:gd name="T74" fmla="*/ 301213 w 77"/>
              <a:gd name="T75" fmla="*/ 520485 h 59"/>
              <a:gd name="T76" fmla="*/ 371496 w 77"/>
              <a:gd name="T77" fmla="*/ 500466 h 59"/>
              <a:gd name="T78" fmla="*/ 401617 w 77"/>
              <a:gd name="T79" fmla="*/ 510475 h 59"/>
              <a:gd name="T80" fmla="*/ 401617 w 77"/>
              <a:gd name="T81" fmla="*/ 510475 h 59"/>
              <a:gd name="T82" fmla="*/ 401617 w 77"/>
              <a:gd name="T83" fmla="*/ 540503 h 59"/>
              <a:gd name="T84" fmla="*/ 461860 w 77"/>
              <a:gd name="T85" fmla="*/ 550513 h 59"/>
              <a:gd name="T86" fmla="*/ 431738 w 77"/>
              <a:gd name="T87" fmla="*/ 520485 h 59"/>
              <a:gd name="T88" fmla="*/ 431738 w 77"/>
              <a:gd name="T89" fmla="*/ 520485 h 59"/>
              <a:gd name="T90" fmla="*/ 421698 w 77"/>
              <a:gd name="T91" fmla="*/ 480447 h 59"/>
              <a:gd name="T92" fmla="*/ 391577 w 77"/>
              <a:gd name="T93" fmla="*/ 490457 h 59"/>
              <a:gd name="T94" fmla="*/ 311253 w 77"/>
              <a:gd name="T95" fmla="*/ 490457 h 59"/>
              <a:gd name="T96" fmla="*/ 230930 w 77"/>
              <a:gd name="T97" fmla="*/ 500466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7" h="59">
                <a:moveTo>
                  <a:pt x="2" y="14"/>
                </a:moveTo>
                <a:cubicBezTo>
                  <a:pt x="55" y="14"/>
                  <a:pt x="55" y="14"/>
                  <a:pt x="55" y="14"/>
                </a:cubicBezTo>
                <a:cubicBezTo>
                  <a:pt x="55" y="16"/>
                  <a:pt x="54" y="17"/>
                  <a:pt x="54" y="18"/>
                </a:cubicBezTo>
                <a:cubicBezTo>
                  <a:pt x="4" y="18"/>
                  <a:pt x="4" y="18"/>
                  <a:pt x="4" y="18"/>
                </a:cubicBezTo>
                <a:cubicBezTo>
                  <a:pt x="4" y="55"/>
                  <a:pt x="4" y="55"/>
                  <a:pt x="4" y="55"/>
                </a:cubicBezTo>
                <a:cubicBezTo>
                  <a:pt x="65" y="55"/>
                  <a:pt x="65" y="55"/>
                  <a:pt x="65" y="55"/>
                </a:cubicBezTo>
                <a:cubicBezTo>
                  <a:pt x="65" y="40"/>
                  <a:pt x="65" y="40"/>
                  <a:pt x="65" y="40"/>
                </a:cubicBezTo>
                <a:cubicBezTo>
                  <a:pt x="65" y="38"/>
                  <a:pt x="66" y="36"/>
                  <a:pt x="67" y="34"/>
                </a:cubicBezTo>
                <a:cubicBezTo>
                  <a:pt x="67" y="34"/>
                  <a:pt x="67" y="34"/>
                  <a:pt x="67" y="34"/>
                </a:cubicBezTo>
                <a:cubicBezTo>
                  <a:pt x="68" y="32"/>
                  <a:pt x="68" y="32"/>
                  <a:pt x="68" y="32"/>
                </a:cubicBezTo>
                <a:cubicBezTo>
                  <a:pt x="68" y="31"/>
                  <a:pt x="68" y="31"/>
                  <a:pt x="68" y="31"/>
                </a:cubicBezTo>
                <a:cubicBezTo>
                  <a:pt x="68" y="31"/>
                  <a:pt x="68" y="31"/>
                  <a:pt x="68" y="31"/>
                </a:cubicBezTo>
                <a:cubicBezTo>
                  <a:pt x="68" y="57"/>
                  <a:pt x="68" y="57"/>
                  <a:pt x="68" y="57"/>
                </a:cubicBezTo>
                <a:cubicBezTo>
                  <a:pt x="68" y="59"/>
                  <a:pt x="68" y="59"/>
                  <a:pt x="68" y="59"/>
                </a:cubicBezTo>
                <a:cubicBezTo>
                  <a:pt x="66" y="59"/>
                  <a:pt x="66" y="59"/>
                  <a:pt x="66" y="59"/>
                </a:cubicBezTo>
                <a:cubicBezTo>
                  <a:pt x="2" y="59"/>
                  <a:pt x="2" y="59"/>
                  <a:pt x="2" y="59"/>
                </a:cubicBezTo>
                <a:cubicBezTo>
                  <a:pt x="0" y="59"/>
                  <a:pt x="0" y="59"/>
                  <a:pt x="0" y="59"/>
                </a:cubicBezTo>
                <a:cubicBezTo>
                  <a:pt x="0" y="57"/>
                  <a:pt x="0" y="57"/>
                  <a:pt x="0" y="57"/>
                </a:cubicBezTo>
                <a:cubicBezTo>
                  <a:pt x="0" y="16"/>
                  <a:pt x="0" y="16"/>
                  <a:pt x="0" y="16"/>
                </a:cubicBezTo>
                <a:cubicBezTo>
                  <a:pt x="0" y="14"/>
                  <a:pt x="0" y="14"/>
                  <a:pt x="0" y="14"/>
                </a:cubicBezTo>
                <a:cubicBezTo>
                  <a:pt x="2" y="14"/>
                  <a:pt x="2" y="14"/>
                  <a:pt x="2" y="14"/>
                </a:cubicBezTo>
                <a:close/>
                <a:moveTo>
                  <a:pt x="10" y="38"/>
                </a:moveTo>
                <a:cubicBezTo>
                  <a:pt x="10" y="41"/>
                  <a:pt x="10" y="41"/>
                  <a:pt x="10" y="41"/>
                </a:cubicBezTo>
                <a:cubicBezTo>
                  <a:pt x="29" y="41"/>
                  <a:pt x="29" y="41"/>
                  <a:pt x="29" y="41"/>
                </a:cubicBezTo>
                <a:cubicBezTo>
                  <a:pt x="29" y="38"/>
                  <a:pt x="29" y="38"/>
                  <a:pt x="29" y="38"/>
                </a:cubicBezTo>
                <a:cubicBezTo>
                  <a:pt x="10" y="38"/>
                  <a:pt x="10" y="38"/>
                  <a:pt x="10" y="38"/>
                </a:cubicBezTo>
                <a:close/>
                <a:moveTo>
                  <a:pt x="10" y="30"/>
                </a:moveTo>
                <a:cubicBezTo>
                  <a:pt x="10" y="33"/>
                  <a:pt x="10" y="33"/>
                  <a:pt x="10" y="33"/>
                </a:cubicBezTo>
                <a:cubicBezTo>
                  <a:pt x="43" y="33"/>
                  <a:pt x="43" y="33"/>
                  <a:pt x="43" y="33"/>
                </a:cubicBezTo>
                <a:cubicBezTo>
                  <a:pt x="43" y="30"/>
                  <a:pt x="43" y="30"/>
                  <a:pt x="43" y="30"/>
                </a:cubicBezTo>
                <a:cubicBezTo>
                  <a:pt x="10" y="30"/>
                  <a:pt x="10" y="30"/>
                  <a:pt x="10" y="30"/>
                </a:cubicBezTo>
                <a:close/>
                <a:moveTo>
                  <a:pt x="10" y="22"/>
                </a:moveTo>
                <a:cubicBezTo>
                  <a:pt x="10" y="25"/>
                  <a:pt x="10" y="25"/>
                  <a:pt x="10" y="25"/>
                </a:cubicBezTo>
                <a:cubicBezTo>
                  <a:pt x="43" y="25"/>
                  <a:pt x="43" y="25"/>
                  <a:pt x="43" y="25"/>
                </a:cubicBezTo>
                <a:cubicBezTo>
                  <a:pt x="43" y="22"/>
                  <a:pt x="43" y="22"/>
                  <a:pt x="43" y="22"/>
                </a:cubicBezTo>
                <a:cubicBezTo>
                  <a:pt x="10" y="22"/>
                  <a:pt x="10" y="22"/>
                  <a:pt x="10" y="22"/>
                </a:cubicBezTo>
                <a:close/>
                <a:moveTo>
                  <a:pt x="70" y="12"/>
                </a:moveTo>
                <a:cubicBezTo>
                  <a:pt x="71" y="11"/>
                  <a:pt x="71" y="10"/>
                  <a:pt x="71" y="9"/>
                </a:cubicBezTo>
                <a:cubicBezTo>
                  <a:pt x="74" y="10"/>
                  <a:pt x="74" y="10"/>
                  <a:pt x="74" y="10"/>
                </a:cubicBezTo>
                <a:cubicBezTo>
                  <a:pt x="72" y="13"/>
                  <a:pt x="67" y="24"/>
                  <a:pt x="67" y="25"/>
                </a:cubicBezTo>
                <a:cubicBezTo>
                  <a:pt x="68" y="27"/>
                  <a:pt x="69" y="27"/>
                  <a:pt x="69" y="27"/>
                </a:cubicBezTo>
                <a:cubicBezTo>
                  <a:pt x="70" y="24"/>
                  <a:pt x="70" y="24"/>
                  <a:pt x="70" y="24"/>
                </a:cubicBezTo>
                <a:cubicBezTo>
                  <a:pt x="70" y="24"/>
                  <a:pt x="69" y="24"/>
                  <a:pt x="69" y="24"/>
                </a:cubicBezTo>
                <a:cubicBezTo>
                  <a:pt x="69" y="24"/>
                  <a:pt x="76" y="10"/>
                  <a:pt x="76" y="10"/>
                </a:cubicBezTo>
                <a:cubicBezTo>
                  <a:pt x="77" y="9"/>
                  <a:pt x="77" y="9"/>
                  <a:pt x="77" y="9"/>
                </a:cubicBezTo>
                <a:cubicBezTo>
                  <a:pt x="75" y="8"/>
                  <a:pt x="75" y="8"/>
                  <a:pt x="75" y="8"/>
                </a:cubicBezTo>
                <a:cubicBezTo>
                  <a:pt x="71" y="7"/>
                  <a:pt x="71" y="7"/>
                  <a:pt x="71" y="7"/>
                </a:cubicBezTo>
                <a:cubicBezTo>
                  <a:pt x="71" y="0"/>
                  <a:pt x="65" y="0"/>
                  <a:pt x="61" y="9"/>
                </a:cubicBezTo>
                <a:cubicBezTo>
                  <a:pt x="59" y="15"/>
                  <a:pt x="57" y="20"/>
                  <a:pt x="55" y="25"/>
                </a:cubicBezTo>
                <a:cubicBezTo>
                  <a:pt x="65" y="29"/>
                  <a:pt x="65" y="29"/>
                  <a:pt x="65" y="29"/>
                </a:cubicBezTo>
                <a:cubicBezTo>
                  <a:pt x="67" y="23"/>
                  <a:pt x="69" y="18"/>
                  <a:pt x="70" y="12"/>
                </a:cubicBezTo>
                <a:close/>
                <a:moveTo>
                  <a:pt x="52" y="40"/>
                </a:moveTo>
                <a:cubicBezTo>
                  <a:pt x="49" y="42"/>
                  <a:pt x="49" y="42"/>
                  <a:pt x="49" y="42"/>
                </a:cubicBezTo>
                <a:cubicBezTo>
                  <a:pt x="50" y="49"/>
                  <a:pt x="50" y="49"/>
                  <a:pt x="50" y="49"/>
                </a:cubicBezTo>
                <a:cubicBezTo>
                  <a:pt x="51" y="49"/>
                  <a:pt x="51" y="49"/>
                  <a:pt x="51" y="49"/>
                </a:cubicBezTo>
                <a:cubicBezTo>
                  <a:pt x="53" y="45"/>
                  <a:pt x="53" y="45"/>
                  <a:pt x="53" y="45"/>
                </a:cubicBezTo>
                <a:cubicBezTo>
                  <a:pt x="52" y="45"/>
                  <a:pt x="52" y="44"/>
                  <a:pt x="52" y="44"/>
                </a:cubicBezTo>
                <a:cubicBezTo>
                  <a:pt x="53" y="43"/>
                  <a:pt x="54" y="42"/>
                  <a:pt x="54" y="43"/>
                </a:cubicBezTo>
                <a:cubicBezTo>
                  <a:pt x="55" y="43"/>
                  <a:pt x="55" y="44"/>
                  <a:pt x="55" y="45"/>
                </a:cubicBezTo>
                <a:cubicBezTo>
                  <a:pt x="55" y="45"/>
                  <a:pt x="54" y="46"/>
                  <a:pt x="54" y="46"/>
                </a:cubicBezTo>
                <a:cubicBezTo>
                  <a:pt x="52" y="50"/>
                  <a:pt x="52" y="50"/>
                  <a:pt x="52" y="50"/>
                </a:cubicBezTo>
                <a:cubicBezTo>
                  <a:pt x="53" y="50"/>
                  <a:pt x="53" y="50"/>
                  <a:pt x="53" y="50"/>
                </a:cubicBezTo>
                <a:cubicBezTo>
                  <a:pt x="58" y="46"/>
                  <a:pt x="58" y="46"/>
                  <a:pt x="58" y="46"/>
                </a:cubicBezTo>
                <a:cubicBezTo>
                  <a:pt x="59" y="42"/>
                  <a:pt x="59" y="42"/>
                  <a:pt x="59" y="42"/>
                </a:cubicBezTo>
                <a:cubicBezTo>
                  <a:pt x="52" y="40"/>
                  <a:pt x="52" y="40"/>
                  <a:pt x="52" y="40"/>
                </a:cubicBezTo>
                <a:close/>
                <a:moveTo>
                  <a:pt x="64" y="30"/>
                </a:moveTo>
                <a:cubicBezTo>
                  <a:pt x="55" y="27"/>
                  <a:pt x="55" y="27"/>
                  <a:pt x="55" y="27"/>
                </a:cubicBezTo>
                <a:cubicBezTo>
                  <a:pt x="54" y="31"/>
                  <a:pt x="53" y="34"/>
                  <a:pt x="51" y="38"/>
                </a:cubicBezTo>
                <a:cubicBezTo>
                  <a:pt x="54" y="39"/>
                  <a:pt x="57" y="40"/>
                  <a:pt x="59" y="41"/>
                </a:cubicBezTo>
                <a:cubicBezTo>
                  <a:pt x="61" y="38"/>
                  <a:pt x="63" y="34"/>
                  <a:pt x="64" y="30"/>
                </a:cubicBezTo>
                <a:close/>
                <a:moveTo>
                  <a:pt x="23" y="50"/>
                </a:moveTo>
                <a:cubicBezTo>
                  <a:pt x="24" y="52"/>
                  <a:pt x="24" y="52"/>
                  <a:pt x="24" y="52"/>
                </a:cubicBezTo>
                <a:cubicBezTo>
                  <a:pt x="24" y="52"/>
                  <a:pt x="30" y="46"/>
                  <a:pt x="30" y="47"/>
                </a:cubicBezTo>
                <a:cubicBezTo>
                  <a:pt x="30" y="47"/>
                  <a:pt x="30" y="47"/>
                  <a:pt x="29" y="48"/>
                </a:cubicBezTo>
                <a:cubicBezTo>
                  <a:pt x="28" y="49"/>
                  <a:pt x="28" y="49"/>
                  <a:pt x="28" y="50"/>
                </a:cubicBezTo>
                <a:cubicBezTo>
                  <a:pt x="28" y="51"/>
                  <a:pt x="28" y="52"/>
                  <a:pt x="30" y="52"/>
                </a:cubicBezTo>
                <a:cubicBezTo>
                  <a:pt x="32" y="52"/>
                  <a:pt x="33" y="51"/>
                  <a:pt x="34" y="51"/>
                </a:cubicBezTo>
                <a:cubicBezTo>
                  <a:pt x="35" y="51"/>
                  <a:pt x="36" y="50"/>
                  <a:pt x="37" y="50"/>
                </a:cubicBezTo>
                <a:cubicBezTo>
                  <a:pt x="37" y="51"/>
                  <a:pt x="37" y="51"/>
                  <a:pt x="38" y="51"/>
                </a:cubicBezTo>
                <a:cubicBezTo>
                  <a:pt x="38" y="51"/>
                  <a:pt x="39" y="51"/>
                  <a:pt x="40" y="51"/>
                </a:cubicBezTo>
                <a:cubicBezTo>
                  <a:pt x="40" y="51"/>
                  <a:pt x="40" y="51"/>
                  <a:pt x="40" y="51"/>
                </a:cubicBezTo>
                <a:cubicBezTo>
                  <a:pt x="40" y="51"/>
                  <a:pt x="40" y="51"/>
                  <a:pt x="40" y="51"/>
                </a:cubicBezTo>
                <a:cubicBezTo>
                  <a:pt x="40" y="51"/>
                  <a:pt x="40" y="51"/>
                  <a:pt x="40" y="51"/>
                </a:cubicBezTo>
                <a:cubicBezTo>
                  <a:pt x="40" y="52"/>
                  <a:pt x="40" y="53"/>
                  <a:pt x="40" y="54"/>
                </a:cubicBezTo>
                <a:cubicBezTo>
                  <a:pt x="40" y="55"/>
                  <a:pt x="41" y="55"/>
                  <a:pt x="42" y="55"/>
                </a:cubicBezTo>
                <a:cubicBezTo>
                  <a:pt x="43" y="54"/>
                  <a:pt x="46" y="55"/>
                  <a:pt x="46" y="55"/>
                </a:cubicBezTo>
                <a:cubicBezTo>
                  <a:pt x="46" y="52"/>
                  <a:pt x="46" y="52"/>
                  <a:pt x="46" y="52"/>
                </a:cubicBezTo>
                <a:cubicBezTo>
                  <a:pt x="46" y="52"/>
                  <a:pt x="44" y="52"/>
                  <a:pt x="43" y="52"/>
                </a:cubicBezTo>
                <a:cubicBezTo>
                  <a:pt x="43" y="52"/>
                  <a:pt x="43" y="52"/>
                  <a:pt x="43" y="52"/>
                </a:cubicBezTo>
                <a:cubicBezTo>
                  <a:pt x="43" y="52"/>
                  <a:pt x="43" y="52"/>
                  <a:pt x="43" y="52"/>
                </a:cubicBezTo>
                <a:cubicBezTo>
                  <a:pt x="43" y="51"/>
                  <a:pt x="43" y="51"/>
                  <a:pt x="43" y="51"/>
                </a:cubicBezTo>
                <a:cubicBezTo>
                  <a:pt x="43" y="49"/>
                  <a:pt x="43" y="48"/>
                  <a:pt x="42" y="48"/>
                </a:cubicBezTo>
                <a:cubicBezTo>
                  <a:pt x="41" y="48"/>
                  <a:pt x="40" y="48"/>
                  <a:pt x="39" y="49"/>
                </a:cubicBezTo>
                <a:cubicBezTo>
                  <a:pt x="39" y="49"/>
                  <a:pt x="39" y="49"/>
                  <a:pt x="39" y="49"/>
                </a:cubicBezTo>
                <a:cubicBezTo>
                  <a:pt x="37" y="47"/>
                  <a:pt x="35" y="48"/>
                  <a:pt x="33" y="49"/>
                </a:cubicBezTo>
                <a:cubicBezTo>
                  <a:pt x="33" y="49"/>
                  <a:pt x="32" y="49"/>
                  <a:pt x="31" y="49"/>
                </a:cubicBezTo>
                <a:cubicBezTo>
                  <a:pt x="32" y="48"/>
                  <a:pt x="33" y="48"/>
                  <a:pt x="33" y="47"/>
                </a:cubicBezTo>
                <a:cubicBezTo>
                  <a:pt x="33" y="42"/>
                  <a:pt x="23" y="50"/>
                  <a:pt x="23" y="50"/>
                </a:cubicBezTo>
                <a:close/>
              </a:path>
            </a:pathLst>
          </a:custGeom>
          <a:solidFill>
            <a:schemeClr val="tx1">
              <a:lumMod val="50000"/>
              <a:lumOff val="50000"/>
            </a:schemeClr>
          </a:solidFill>
          <a:ln>
            <a:noFill/>
          </a:ln>
          <a:extLst/>
        </p:spPr>
        <p:txBody>
          <a:bodyPr/>
          <a:lstStyle/>
          <a:p>
            <a:pPr eaLnBrk="0" hangingPunct="0"/>
            <a:endParaRPr lang="zh-CN" altLang="en-US">
              <a:solidFill>
                <a:srgbClr val="000000"/>
              </a:solidFill>
              <a:latin typeface="Calibri" panose="020F0502020204030204" pitchFamily="34" charset="0"/>
            </a:endParaRPr>
          </a:p>
        </p:txBody>
      </p:sp>
      <p:sp>
        <p:nvSpPr>
          <p:cNvPr id="2" name="矩形 1">
            <a:extLst>
              <a:ext uri="{FF2B5EF4-FFF2-40B4-BE49-F238E27FC236}">
                <a16:creationId xmlns:a16="http://schemas.microsoft.com/office/drawing/2014/main" id="{4ED7E3CE-BCED-48B3-8A1D-EC2B9A54F4FA}"/>
              </a:ext>
            </a:extLst>
          </p:cNvPr>
          <p:cNvSpPr/>
          <p:nvPr/>
        </p:nvSpPr>
        <p:spPr>
          <a:xfrm>
            <a:off x="2476500" y="1030556"/>
            <a:ext cx="1257300" cy="1230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800" b="1" dirty="0">
                <a:solidFill>
                  <a:schemeClr val="tx1"/>
                </a:solidFill>
                <a:latin typeface="华文楷体" panose="02010600040101010101" pitchFamily="2" charset="-122"/>
                <a:ea typeface="华文楷体" panose="02010600040101010101" pitchFamily="2" charset="-122"/>
              </a:rPr>
              <a:t>仲裁申请书</a:t>
            </a:r>
          </a:p>
        </p:txBody>
      </p:sp>
      <p:pic>
        <p:nvPicPr>
          <p:cNvPr id="33" name="图片 32">
            <a:extLst>
              <a:ext uri="{FF2B5EF4-FFF2-40B4-BE49-F238E27FC236}">
                <a16:creationId xmlns:a16="http://schemas.microsoft.com/office/drawing/2014/main" id="{163FEABC-50DD-4552-930F-0E0266B0BBC7}"/>
              </a:ext>
            </a:extLst>
          </p:cNvPr>
          <p:cNvPicPr>
            <a:picLocks noChangeAspect="1"/>
          </p:cNvPicPr>
          <p:nvPr/>
        </p:nvPicPr>
        <p:blipFill>
          <a:blip r:embed="rId4" cstate="print"/>
          <a:stretch>
            <a:fillRect/>
          </a:stretch>
        </p:blipFill>
        <p:spPr>
          <a:xfrm>
            <a:off x="2057369" y="3309941"/>
            <a:ext cx="2689255" cy="2640001"/>
          </a:xfrm>
          <a:prstGeom prst="rect">
            <a:avLst/>
          </a:prstGeom>
          <a:ln>
            <a:noFill/>
          </a:ln>
          <a:effectLst>
            <a:softEdge rad="112500"/>
          </a:effectLst>
        </p:spPr>
      </p:pic>
    </p:spTree>
    <p:extLst>
      <p:ext uri="{BB962C8B-B14F-4D97-AF65-F5344CB8AC3E}">
        <p14:creationId xmlns:p14="http://schemas.microsoft.com/office/powerpoint/2010/main" val="101974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16">
            <a:extLst>
              <a:ext uri="{FF2B5EF4-FFF2-40B4-BE49-F238E27FC236}">
                <a16:creationId xmlns:a16="http://schemas.microsoft.com/office/drawing/2014/main" id="{CC872EEE-656E-4910-91A8-0A5D3D082DDF}"/>
              </a:ext>
            </a:extLst>
          </p:cNvPr>
          <p:cNvSpPr txBox="1">
            <a:spLocks/>
          </p:cNvSpPr>
          <p:nvPr/>
        </p:nvSpPr>
        <p:spPr>
          <a:xfrm>
            <a:off x="175852" y="1012750"/>
            <a:ext cx="720000" cy="45547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800" b="1" dirty="0">
                <a:solidFill>
                  <a:schemeClr val="bg2">
                    <a:lumMod val="50000"/>
                  </a:schemeClr>
                </a:solidFill>
                <a:latin typeface="华文楷体" panose="02010600040101010101" pitchFamily="2" charset="-122"/>
                <a:ea typeface="华文楷体" panose="02010600040101010101" pitchFamily="2" charset="-122"/>
              </a:rPr>
              <a:t>肆</a:t>
            </a:r>
          </a:p>
        </p:txBody>
      </p:sp>
      <p:sp>
        <p:nvSpPr>
          <p:cNvPr id="6" name="矩形 5">
            <a:extLst>
              <a:ext uri="{FF2B5EF4-FFF2-40B4-BE49-F238E27FC236}">
                <a16:creationId xmlns:a16="http://schemas.microsoft.com/office/drawing/2014/main" id="{30CBEDA2-D912-4E2C-AFD3-67B502F03CC8}"/>
              </a:ext>
            </a:extLst>
          </p:cNvPr>
          <p:cNvSpPr/>
          <p:nvPr/>
        </p:nvSpPr>
        <p:spPr>
          <a:xfrm>
            <a:off x="200947" y="1437848"/>
            <a:ext cx="720000" cy="60756"/>
          </a:xfrm>
          <a:prstGeom prst="rect">
            <a:avLst/>
          </a:prstGeom>
          <a:solidFill>
            <a:schemeClr val="accent6">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zh-CN" altLang="en-US" sz="2000" kern="0">
              <a:solidFill>
                <a:schemeClr val="bg2">
                  <a:lumMod val="50000"/>
                </a:schemeClr>
              </a:solidFill>
              <a:latin typeface="华文楷体" panose="02010600040101010101" pitchFamily="2" charset="-122"/>
              <a:ea typeface="华文楷体" panose="02010600040101010101" pitchFamily="2" charset="-122"/>
            </a:endParaRPr>
          </a:p>
        </p:txBody>
      </p:sp>
      <p:sp>
        <p:nvSpPr>
          <p:cNvPr id="7" name="文本框 6">
            <a:extLst>
              <a:ext uri="{FF2B5EF4-FFF2-40B4-BE49-F238E27FC236}">
                <a16:creationId xmlns:a16="http://schemas.microsoft.com/office/drawing/2014/main" id="{E8659151-0DBC-44D5-927E-B74CAD5E821F}"/>
              </a:ext>
            </a:extLst>
          </p:cNvPr>
          <p:cNvSpPr txBox="1"/>
          <p:nvPr/>
        </p:nvSpPr>
        <p:spPr>
          <a:xfrm>
            <a:off x="248253" y="1573987"/>
            <a:ext cx="664797" cy="4625238"/>
          </a:xfrm>
          <a:prstGeom prst="rect">
            <a:avLst/>
          </a:prstGeom>
          <a:noFill/>
        </p:spPr>
        <p:txBody>
          <a:bodyPr vert="eaVert" wrap="square" rtlCol="0">
            <a:spAutoFit/>
          </a:bodyPr>
          <a:lstStyle/>
          <a:p>
            <a:pPr>
              <a:lnSpc>
                <a:spcPct val="130000"/>
              </a:lnSpc>
              <a:spcBef>
                <a:spcPts val="600"/>
              </a:spcBef>
            </a:pPr>
            <a:r>
              <a:rPr lang="zh-CN" altLang="en-US" sz="2400" kern="0" dirty="0">
                <a:latin typeface="华文楷体" panose="02010600040101010101" pitchFamily="2" charset="-122"/>
                <a:ea typeface="华文楷体" panose="02010600040101010101" pitchFamily="2" charset="-122"/>
                <a:cs typeface="+mn-ea"/>
                <a:sym typeface="+mn-lt"/>
              </a:rPr>
              <a:t>仲裁法律制度面临的问题</a:t>
            </a:r>
          </a:p>
        </p:txBody>
      </p:sp>
      <p:sp>
        <p:nvSpPr>
          <p:cNvPr id="9" name="矩形 8">
            <a:extLst>
              <a:ext uri="{FF2B5EF4-FFF2-40B4-BE49-F238E27FC236}">
                <a16:creationId xmlns:a16="http://schemas.microsoft.com/office/drawing/2014/main" id="{CC407F64-8733-4939-BACD-4EF55B604317}"/>
              </a:ext>
            </a:extLst>
          </p:cNvPr>
          <p:cNvSpPr/>
          <p:nvPr/>
        </p:nvSpPr>
        <p:spPr>
          <a:xfrm>
            <a:off x="3866689" y="504918"/>
            <a:ext cx="7439431" cy="724814"/>
          </a:xfrm>
          <a:prstGeom prst="rect">
            <a:avLst/>
          </a:prstGeom>
        </p:spPr>
        <p:txBody>
          <a:bodyPr wrap="square">
            <a:spAutoFit/>
          </a:bodyPr>
          <a:lstStyle/>
          <a:p>
            <a:pPr indent="304800" algn="just">
              <a:lnSpc>
                <a:spcPts val="2500"/>
              </a:lnSpc>
              <a:spcAft>
                <a:spcPts val="0"/>
              </a:spcAft>
            </a:pPr>
            <a:r>
              <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rPr>
              <a:t>   </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由于中国在国家立法的层面总体没有关于临时仲裁的制度安排，使得中国临时仲裁的发展显得举步维艰</a:t>
            </a:r>
            <a:r>
              <a:rPr lang="zh-CN" altLang="en-US" sz="2000" kern="100" dirty="0">
                <a:latin typeface="华文楷体" panose="02010600040101010101" pitchFamily="2" charset="-122"/>
                <a:ea typeface="华文楷体" panose="02010600040101010101" pitchFamily="2" charset="-122"/>
                <a:cs typeface="Times New Roman" panose="02020603050405020304" pitchFamily="18" charset="0"/>
              </a:rPr>
              <a:t>。</a:t>
            </a:r>
            <a:endPar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11" name="矩形 10">
            <a:extLst>
              <a:ext uri="{FF2B5EF4-FFF2-40B4-BE49-F238E27FC236}">
                <a16:creationId xmlns:a16="http://schemas.microsoft.com/office/drawing/2014/main" id="{C218602D-B9D3-4E39-93EB-D18DD50BC773}"/>
              </a:ext>
            </a:extLst>
          </p:cNvPr>
          <p:cNvSpPr/>
          <p:nvPr/>
        </p:nvSpPr>
        <p:spPr>
          <a:xfrm>
            <a:off x="2656277" y="1341726"/>
            <a:ext cx="8557375" cy="1939890"/>
          </a:xfrm>
          <a:prstGeom prst="rect">
            <a:avLst/>
          </a:prstGeom>
        </p:spPr>
        <p:txBody>
          <a:bodyPr wrap="square">
            <a:spAutoFit/>
          </a:bodyPr>
          <a:lstStyle/>
          <a:p>
            <a:pPr marL="76200" indent="304800" algn="just">
              <a:lnSpc>
                <a:spcPts val="2500"/>
              </a:lnSpc>
              <a:spcAft>
                <a:spcPts val="0"/>
              </a:spcAft>
            </a:pPr>
            <a:r>
              <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rPr>
              <a:t>    </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最高人民法院在</a:t>
            </a:r>
            <a:r>
              <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rPr>
              <a:t>2016</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年 </a:t>
            </a:r>
            <a:r>
              <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rPr>
              <a:t>12</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月</a:t>
            </a:r>
            <a:r>
              <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rPr>
              <a:t>30</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日颁布的《关于为自由贸易试验区建设提供司法保障的意见》（下称</a:t>
            </a:r>
            <a:r>
              <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《司法保障意见》</a:t>
            </a:r>
            <a:r>
              <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）第</a:t>
            </a:r>
            <a:r>
              <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rPr>
              <a:t>9</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条，</a:t>
            </a:r>
            <a:r>
              <a:rPr lang="zh-CN" altLang="en-US" sz="2000" kern="100" dirty="0">
                <a:latin typeface="华文楷体" panose="02010600040101010101" pitchFamily="2" charset="-122"/>
                <a:ea typeface="华文楷体" panose="02010600040101010101" pitchFamily="2" charset="-122"/>
                <a:cs typeface="Times New Roman" panose="02020603050405020304" pitchFamily="18" charset="0"/>
              </a:rPr>
              <a:t>关于</a:t>
            </a:r>
            <a:r>
              <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三特定</a:t>
            </a:r>
            <a:r>
              <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（即内地特定地点、特定仲裁规则和特定人员）</a:t>
            </a:r>
            <a:r>
              <a:rPr lang="zh-CN" altLang="en-US" sz="2000" kern="100" dirty="0">
                <a:latin typeface="华文楷体" panose="02010600040101010101" pitchFamily="2" charset="-122"/>
                <a:ea typeface="华文楷体" panose="02010600040101010101" pitchFamily="2" charset="-122"/>
                <a:cs typeface="Times New Roman" panose="02020603050405020304" pitchFamily="18" charset="0"/>
              </a:rPr>
              <a:t>中</a:t>
            </a:r>
            <a:r>
              <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特定人员</a:t>
            </a:r>
            <a:r>
              <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en-US" sz="2000" kern="100" dirty="0">
                <a:latin typeface="华文楷体" panose="02010600040101010101" pitchFamily="2" charset="-122"/>
                <a:ea typeface="华文楷体" panose="02010600040101010101" pitchFamily="2" charset="-122"/>
                <a:cs typeface="Times New Roman" panose="02020603050405020304" pitchFamily="18" charset="0"/>
              </a:rPr>
              <a:t>的规定</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似乎隐约突破了中国《仲裁法》所确定的</a:t>
            </a:r>
            <a:r>
              <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仲裁委员会</a:t>
            </a:r>
            <a:r>
              <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这一机构仲裁的</a:t>
            </a:r>
            <a:r>
              <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单一制</a:t>
            </a:r>
            <a:r>
              <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框架，露出了中国临时仲裁制度的一丝曙光。 </a:t>
            </a:r>
          </a:p>
          <a:p>
            <a:pPr marL="76200" algn="just">
              <a:lnSpc>
                <a:spcPts val="1800"/>
              </a:lnSpc>
              <a:spcAft>
                <a:spcPts val="0"/>
              </a:spcAft>
            </a:pPr>
            <a:r>
              <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rPr>
              <a:t> </a:t>
            </a:r>
            <a:endPar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12" name="矩形 11">
            <a:extLst>
              <a:ext uri="{FF2B5EF4-FFF2-40B4-BE49-F238E27FC236}">
                <a16:creationId xmlns:a16="http://schemas.microsoft.com/office/drawing/2014/main" id="{61A6E618-5201-47E0-A1B9-02D732C52876}"/>
              </a:ext>
            </a:extLst>
          </p:cNvPr>
          <p:cNvSpPr/>
          <p:nvPr/>
        </p:nvSpPr>
        <p:spPr>
          <a:xfrm>
            <a:off x="1866223" y="3156377"/>
            <a:ext cx="9887413" cy="3377848"/>
          </a:xfrm>
          <a:prstGeom prst="rect">
            <a:avLst/>
          </a:prstGeom>
          <a:ln>
            <a:solidFill>
              <a:schemeClr val="tx1"/>
            </a:solidFill>
          </a:ln>
        </p:spPr>
        <p:txBody>
          <a:bodyPr wrap="square">
            <a:spAutoFit/>
          </a:bodyPr>
          <a:lstStyle/>
          <a:p>
            <a:pPr marL="228600" indent="266700">
              <a:lnSpc>
                <a:spcPts val="2600"/>
              </a:lnSpc>
              <a:spcAft>
                <a:spcPts val="0"/>
              </a:spcAft>
            </a:pPr>
            <a:r>
              <a:rPr lang="en-US" altLang="zh-CN" sz="1600" b="1" kern="100" dirty="0">
                <a:solidFill>
                  <a:srgbClr val="000000"/>
                </a:solidFill>
                <a:latin typeface="仿宋" panose="02010609060101010101" pitchFamily="49" charset="-122"/>
                <a:ea typeface="仿宋" panose="02010609060101010101" pitchFamily="49" charset="-122"/>
                <a:cs typeface="Times New Roman" panose="02020603050405020304" pitchFamily="18" charset="0"/>
              </a:rPr>
              <a:t>《</a:t>
            </a:r>
            <a:r>
              <a:rPr lang="zh-CN" altLang="en-US" sz="1600" b="1" kern="100" dirty="0">
                <a:solidFill>
                  <a:srgbClr val="000000"/>
                </a:solidFill>
                <a:latin typeface="仿宋" panose="02010609060101010101" pitchFamily="49" charset="-122"/>
                <a:ea typeface="仿宋" panose="02010609060101010101" pitchFamily="49" charset="-122"/>
                <a:cs typeface="Times New Roman" panose="02020603050405020304" pitchFamily="18" charset="0"/>
              </a:rPr>
              <a:t>司法保障意见</a:t>
            </a:r>
            <a:r>
              <a:rPr lang="en-US" altLang="zh-CN" sz="1600" b="1" kern="100" dirty="0">
                <a:solidFill>
                  <a:srgbClr val="000000"/>
                </a:solidFill>
                <a:latin typeface="仿宋" panose="02010609060101010101" pitchFamily="49" charset="-122"/>
                <a:ea typeface="仿宋" panose="02010609060101010101" pitchFamily="49" charset="-122"/>
                <a:cs typeface="Times New Roman" panose="02020603050405020304" pitchFamily="18" charset="0"/>
              </a:rPr>
              <a:t>》</a:t>
            </a:r>
            <a:r>
              <a:rPr lang="zh-CN" altLang="en-US" sz="1600" b="1" kern="100" dirty="0">
                <a:solidFill>
                  <a:srgbClr val="000000"/>
                </a:solidFill>
                <a:latin typeface="仿宋" panose="02010609060101010101" pitchFamily="49" charset="-122"/>
                <a:ea typeface="仿宋" panose="02010609060101010101" pitchFamily="49" charset="-122"/>
                <a:cs typeface="Times New Roman" panose="02020603050405020304" pitchFamily="18" charset="0"/>
              </a:rPr>
              <a:t>第</a:t>
            </a:r>
            <a:r>
              <a:rPr lang="en-US" altLang="zh-CN" sz="1600" b="1" kern="100" dirty="0">
                <a:solidFill>
                  <a:srgbClr val="000000"/>
                </a:solidFill>
                <a:latin typeface="仿宋" panose="02010609060101010101" pitchFamily="49" charset="-122"/>
                <a:ea typeface="仿宋" panose="02010609060101010101" pitchFamily="49" charset="-122"/>
                <a:cs typeface="Times New Roman" panose="02020603050405020304" pitchFamily="18" charset="0"/>
              </a:rPr>
              <a:t>9</a:t>
            </a:r>
            <a:r>
              <a:rPr lang="zh-CN" altLang="en-US" sz="1600" b="1" kern="100" dirty="0">
                <a:solidFill>
                  <a:srgbClr val="000000"/>
                </a:solidFill>
                <a:latin typeface="仿宋" panose="02010609060101010101" pitchFamily="49" charset="-122"/>
                <a:ea typeface="仿宋" panose="02010609060101010101" pitchFamily="49" charset="-122"/>
                <a:cs typeface="Times New Roman" panose="02020603050405020304" pitchFamily="18" charset="0"/>
              </a:rPr>
              <a:t>条，</a:t>
            </a:r>
            <a:r>
              <a:rPr lang="zh-CN" altLang="zh-CN" sz="1600" b="1" kern="100" dirty="0">
                <a:solidFill>
                  <a:srgbClr val="000000"/>
                </a:solidFill>
                <a:latin typeface="仿宋" panose="02010609060101010101" pitchFamily="49" charset="-122"/>
                <a:ea typeface="仿宋" panose="02010609060101010101" pitchFamily="49" charset="-122"/>
                <a:cs typeface="Times New Roman" panose="02020603050405020304" pitchFamily="18" charset="0"/>
              </a:rPr>
              <a:t>正确认定仲裁协议效力，规范仲裁案件的司法审查。在自贸试验区内注册的外商独资企业相互之间约定商事争议提交域外仲裁的，不应仅以其争议不具有涉外因素为由认定相关仲裁协议无效。</a:t>
            </a:r>
            <a:br>
              <a:rPr lang="en-US" altLang="zh-CN" sz="1600" b="1" kern="100" dirty="0">
                <a:solidFill>
                  <a:srgbClr val="000000"/>
                </a:solidFill>
                <a:latin typeface="仿宋" panose="02010609060101010101" pitchFamily="49" charset="-122"/>
                <a:ea typeface="仿宋" panose="02010609060101010101" pitchFamily="49" charset="-122"/>
                <a:cs typeface="Times New Roman" panose="02020603050405020304" pitchFamily="18" charset="0"/>
              </a:rPr>
            </a:br>
            <a:r>
              <a:rPr lang="zh-CN" altLang="zh-CN" sz="1600" b="1" kern="100" dirty="0">
                <a:solidFill>
                  <a:srgbClr val="000000"/>
                </a:solidFill>
                <a:latin typeface="仿宋" panose="02010609060101010101" pitchFamily="49" charset="-122"/>
                <a:ea typeface="仿宋" panose="02010609060101010101" pitchFamily="49" charset="-122"/>
                <a:cs typeface="Times New Roman" panose="02020603050405020304" pitchFamily="18" charset="0"/>
              </a:rPr>
              <a:t>　　一方或者双方均为在自贸试验区内注册的外商投资企业，约定将商事争议提交域外仲裁，发生纠纷后，当事人将争议提交域外仲裁，相关裁决做出后，其又以仲裁协议无效为由主张拒绝承认、认可或执行的，人民法院不予支持；另一方当事人在仲裁程序中未对仲裁协议效力提出异议，相关裁决作出后，又以有关争议不具有涉外因素为由主张仲裁协议无效，并以此主张拒绝承认、认可或执行的，人民法院不予支持。</a:t>
            </a:r>
            <a:br>
              <a:rPr lang="en-US" altLang="zh-CN" sz="1600" b="1" kern="100" dirty="0">
                <a:solidFill>
                  <a:srgbClr val="000000"/>
                </a:solidFill>
                <a:latin typeface="仿宋" panose="02010609060101010101" pitchFamily="49" charset="-122"/>
                <a:ea typeface="仿宋" panose="02010609060101010101" pitchFamily="49" charset="-122"/>
                <a:cs typeface="Times New Roman" panose="02020603050405020304" pitchFamily="18" charset="0"/>
              </a:rPr>
            </a:br>
            <a:r>
              <a:rPr lang="zh-CN" altLang="zh-CN" sz="1600" b="1" kern="100" dirty="0">
                <a:solidFill>
                  <a:srgbClr val="000000"/>
                </a:solidFill>
                <a:latin typeface="仿宋" panose="02010609060101010101" pitchFamily="49" charset="-122"/>
                <a:ea typeface="仿宋" panose="02010609060101010101" pitchFamily="49" charset="-122"/>
                <a:cs typeface="Times New Roman" panose="02020603050405020304" pitchFamily="18" charset="0"/>
              </a:rPr>
              <a:t>　　在自贸试验区内注册的企业相互之间约定在内地特定地点、按照特定仲裁规则、由特定人员对有关争议进行仲裁的，可以认定该仲裁协议有效。人民法院认为该仲裁协议无效的，应报请上一级法院进行审查。上级法院同意下级法院意见的，应将其审查意见层报最高人民法院，待最高人民法院答复后作出裁定。</a:t>
            </a:r>
            <a:endParaRPr lang="zh-CN" altLang="zh-CN" sz="1600" b="1" kern="100" dirty="0">
              <a:latin typeface="仿宋" panose="02010609060101010101" pitchFamily="49" charset="-122"/>
              <a:ea typeface="仿宋"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432019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5" descr="C:\Users\Administrator\Desktop\666.png">
            <a:extLst>
              <a:ext uri="{FF2B5EF4-FFF2-40B4-BE49-F238E27FC236}">
                <a16:creationId xmlns:a16="http://schemas.microsoft.com/office/drawing/2014/main" id="{FE7CBC7F-5C81-40A5-BEFA-45D67B6AF98D}"/>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a:ext>
            </a:extLst>
          </a:blip>
          <a:srcRect/>
          <a:stretch>
            <a:fillRect/>
          </a:stretch>
        </p:blipFill>
        <p:spPr bwMode="auto">
          <a:xfrm>
            <a:off x="5608906" y="1270249"/>
            <a:ext cx="974188" cy="2249041"/>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13" name="矩形 12">
            <a:extLst>
              <a:ext uri="{FF2B5EF4-FFF2-40B4-BE49-F238E27FC236}">
                <a16:creationId xmlns:a16="http://schemas.microsoft.com/office/drawing/2014/main" id="{C82AD7BC-2A51-4409-8889-6DEE85E38B90}"/>
              </a:ext>
            </a:extLst>
          </p:cNvPr>
          <p:cNvSpPr/>
          <p:nvPr/>
        </p:nvSpPr>
        <p:spPr>
          <a:xfrm>
            <a:off x="5657418" y="2967335"/>
            <a:ext cx="877163" cy="923330"/>
          </a:xfrm>
          <a:prstGeom prst="rect">
            <a:avLst/>
          </a:prstGeom>
          <a:noFill/>
          <a:effectLst>
            <a:outerShdw blurRad="63500" dist="279400" dir="1800000" algn="ctr" rotWithShape="0">
              <a:srgbClr val="000000">
                <a:alpha val="75000"/>
              </a:srgbClr>
            </a:outerShdw>
          </a:effectLst>
        </p:spPr>
        <p:txBody>
          <a:bodyPr wrap="none" lIns="91440" tIns="45720" rIns="91440" bIns="45720">
            <a:spAutoFit/>
          </a:bodyPr>
          <a:lstStyle/>
          <a:p>
            <a:pPr algn="ctr"/>
            <a:r>
              <a:rPr lang="zh-CN" altLang="en-US" sz="5400" b="1" dirty="0">
                <a:solidFill>
                  <a:schemeClr val="tx1">
                    <a:lumMod val="75000"/>
                    <a:lumOff val="25000"/>
                  </a:schemeClr>
                </a:solidFill>
                <a:latin typeface="华文楷体" panose="02010600040101010101" pitchFamily="2" charset="-122"/>
                <a:ea typeface="华文楷体" panose="02010600040101010101" pitchFamily="2" charset="-122"/>
              </a:rPr>
              <a:t>伍</a:t>
            </a:r>
          </a:p>
        </p:txBody>
      </p:sp>
    </p:spTree>
    <p:extLst>
      <p:ext uri="{BB962C8B-B14F-4D97-AF65-F5344CB8AC3E}">
        <p14:creationId xmlns:p14="http://schemas.microsoft.com/office/powerpoint/2010/main" val="1725138377"/>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529180" y="393140"/>
            <a:ext cx="981606" cy="1948389"/>
          </a:xfrm>
        </p:spPr>
        <p:txBody>
          <a:bodyPr vert="horz"/>
          <a:lstStyle/>
          <a:p>
            <a:r>
              <a:rPr kumimoji="1" lang="zh-CN" altLang="en-US" dirty="0">
                <a:solidFill>
                  <a:schemeClr val="bg2">
                    <a:lumMod val="50000"/>
                  </a:schemeClr>
                </a:solidFill>
                <a:latin typeface="华文楷体" panose="02010600040101010101" pitchFamily="2" charset="-122"/>
                <a:ea typeface="华文楷体" panose="02010600040101010101" pitchFamily="2" charset="-122"/>
              </a:rPr>
              <a:t>目</a:t>
            </a:r>
            <a:endParaRPr kumimoji="1" lang="en-US" altLang="zh-CN" dirty="0">
              <a:solidFill>
                <a:schemeClr val="bg2">
                  <a:lumMod val="50000"/>
                </a:schemeClr>
              </a:solidFill>
              <a:latin typeface="华文楷体" panose="02010600040101010101" pitchFamily="2" charset="-122"/>
              <a:ea typeface="华文楷体" panose="02010600040101010101" pitchFamily="2" charset="-122"/>
            </a:endParaRPr>
          </a:p>
          <a:p>
            <a:r>
              <a:rPr kumimoji="1" lang="zh-CN" altLang="en-US" dirty="0">
                <a:solidFill>
                  <a:schemeClr val="bg2">
                    <a:lumMod val="50000"/>
                  </a:schemeClr>
                </a:solidFill>
                <a:latin typeface="华文楷体" panose="02010600040101010101" pitchFamily="2" charset="-122"/>
                <a:ea typeface="华文楷体" panose="02010600040101010101" pitchFamily="2" charset="-122"/>
              </a:rPr>
              <a:t>录</a:t>
            </a:r>
          </a:p>
        </p:txBody>
      </p:sp>
      <p:sp>
        <p:nvSpPr>
          <p:cNvPr id="7" name="文本占位符 6"/>
          <p:cNvSpPr>
            <a:spLocks noGrp="1"/>
          </p:cNvSpPr>
          <p:nvPr>
            <p:ph type="body" sz="quarter" idx="15"/>
          </p:nvPr>
        </p:nvSpPr>
        <p:spPr>
          <a:xfrm>
            <a:off x="2392897" y="1317956"/>
            <a:ext cx="720000" cy="406646"/>
          </a:xfrm>
        </p:spPr>
        <p:txBody>
          <a:bodyPr/>
          <a:lstStyle/>
          <a:p>
            <a:r>
              <a:rPr lang="zh-CN" altLang="en-US" sz="2800" b="1" dirty="0">
                <a:solidFill>
                  <a:schemeClr val="bg2">
                    <a:lumMod val="50000"/>
                  </a:schemeClr>
                </a:solidFill>
                <a:latin typeface="华文楷体" panose="02010600040101010101" pitchFamily="2" charset="-122"/>
                <a:ea typeface="华文楷体" panose="02010600040101010101" pitchFamily="2" charset="-122"/>
              </a:rPr>
              <a:t>壹</a:t>
            </a:r>
          </a:p>
        </p:txBody>
      </p:sp>
      <p:sp>
        <p:nvSpPr>
          <p:cNvPr id="17" name="文本占位符 16"/>
          <p:cNvSpPr>
            <a:spLocks noGrp="1"/>
          </p:cNvSpPr>
          <p:nvPr>
            <p:ph type="body" sz="quarter" idx="25"/>
          </p:nvPr>
        </p:nvSpPr>
        <p:spPr>
          <a:xfrm>
            <a:off x="4268244" y="1275991"/>
            <a:ext cx="720000" cy="455476"/>
          </a:xfrm>
        </p:spPr>
        <p:txBody>
          <a:bodyPr/>
          <a:lstStyle/>
          <a:p>
            <a:r>
              <a:rPr lang="zh-CN" altLang="en-US" sz="2800" b="1" dirty="0">
                <a:solidFill>
                  <a:schemeClr val="bg2">
                    <a:lumMod val="50000"/>
                  </a:schemeClr>
                </a:solidFill>
                <a:latin typeface="华文楷体" panose="02010600040101010101" pitchFamily="2" charset="-122"/>
                <a:ea typeface="华文楷体" panose="02010600040101010101" pitchFamily="2" charset="-122"/>
              </a:rPr>
              <a:t>贰</a:t>
            </a:r>
          </a:p>
        </p:txBody>
      </p:sp>
      <p:sp>
        <p:nvSpPr>
          <p:cNvPr id="18" name="矩形 17"/>
          <p:cNvSpPr/>
          <p:nvPr/>
        </p:nvSpPr>
        <p:spPr>
          <a:xfrm>
            <a:off x="2396278" y="1731467"/>
            <a:ext cx="720000" cy="60756"/>
          </a:xfrm>
          <a:prstGeom prst="rect">
            <a:avLst/>
          </a:prstGeom>
          <a:solidFill>
            <a:schemeClr val="accent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zh-CN" altLang="en-US" sz="2000" kern="0">
              <a:solidFill>
                <a:schemeClr val="bg2">
                  <a:lumMod val="50000"/>
                </a:schemeClr>
              </a:solidFill>
              <a:latin typeface="华文楷体" panose="02010600040101010101" pitchFamily="2" charset="-122"/>
              <a:ea typeface="华文楷体" panose="02010600040101010101" pitchFamily="2" charset="-122"/>
            </a:endParaRPr>
          </a:p>
        </p:txBody>
      </p:sp>
      <p:sp>
        <p:nvSpPr>
          <p:cNvPr id="21" name="矩形 20"/>
          <p:cNvSpPr/>
          <p:nvPr/>
        </p:nvSpPr>
        <p:spPr>
          <a:xfrm>
            <a:off x="4293339" y="1730094"/>
            <a:ext cx="720000" cy="60756"/>
          </a:xfrm>
          <a:prstGeom prst="rect">
            <a:avLst/>
          </a:prstGeom>
          <a:solidFill>
            <a:schemeClr val="accent2">
              <a:lumMod val="40000"/>
              <a:lumOff val="60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zh-CN" altLang="en-US" sz="2000" kern="0">
              <a:solidFill>
                <a:schemeClr val="bg2">
                  <a:lumMod val="50000"/>
                </a:schemeClr>
              </a:solidFill>
              <a:latin typeface="华文楷体" panose="02010600040101010101" pitchFamily="2" charset="-122"/>
              <a:ea typeface="华文楷体" panose="02010600040101010101" pitchFamily="2" charset="-122"/>
            </a:endParaRPr>
          </a:p>
        </p:txBody>
      </p:sp>
      <p:sp>
        <p:nvSpPr>
          <p:cNvPr id="67" name="文本框 66"/>
          <p:cNvSpPr txBox="1"/>
          <p:nvPr/>
        </p:nvSpPr>
        <p:spPr>
          <a:xfrm>
            <a:off x="2421583" y="1864860"/>
            <a:ext cx="664797" cy="3440222"/>
          </a:xfrm>
          <a:prstGeom prst="rect">
            <a:avLst/>
          </a:prstGeom>
          <a:noFill/>
        </p:spPr>
        <p:txBody>
          <a:bodyPr vert="eaVert" wrap="square" rtlCol="0">
            <a:spAutoFit/>
          </a:bodyPr>
          <a:lstStyle/>
          <a:p>
            <a:pPr>
              <a:lnSpc>
                <a:spcPct val="130000"/>
              </a:lnSpc>
              <a:spcBef>
                <a:spcPts val="600"/>
              </a:spcBef>
            </a:pPr>
            <a:r>
              <a:rPr lang="zh-CN" altLang="en-US" sz="2400" kern="0" dirty="0">
                <a:latin typeface="华文楷体" panose="02010600040101010101" pitchFamily="2" charset="-122"/>
                <a:ea typeface="华文楷体" panose="02010600040101010101" pitchFamily="2" charset="-122"/>
                <a:cs typeface="+mn-ea"/>
                <a:sym typeface="+mn-lt"/>
              </a:rPr>
              <a:t>仲裁之特点</a:t>
            </a:r>
          </a:p>
        </p:txBody>
      </p:sp>
      <p:sp>
        <p:nvSpPr>
          <p:cNvPr id="83" name="文本框 82"/>
          <p:cNvSpPr txBox="1"/>
          <p:nvPr/>
        </p:nvSpPr>
        <p:spPr>
          <a:xfrm>
            <a:off x="4261850" y="1879193"/>
            <a:ext cx="584775" cy="4223658"/>
          </a:xfrm>
          <a:prstGeom prst="rect">
            <a:avLst/>
          </a:prstGeom>
          <a:noFill/>
        </p:spPr>
        <p:txBody>
          <a:bodyPr vert="eaVert" wrap="square" rtlCol="0">
            <a:noAutofit/>
          </a:bodyPr>
          <a:lstStyle/>
          <a:p>
            <a:pPr>
              <a:lnSpc>
                <a:spcPct val="130000"/>
              </a:lnSpc>
              <a:spcBef>
                <a:spcPts val="600"/>
              </a:spcBef>
            </a:pPr>
            <a:r>
              <a:rPr lang="zh-CN" altLang="en-US" sz="2400" kern="0" dirty="0">
                <a:latin typeface="华文楷体" panose="02010600040101010101" pitchFamily="2" charset="-122"/>
                <a:ea typeface="华文楷体" panose="02010600040101010101" pitchFamily="2" charset="-122"/>
                <a:cs typeface="+mn-ea"/>
                <a:sym typeface="+mn-lt"/>
              </a:rPr>
              <a:t>我国域外仲裁裁决承认</a:t>
            </a:r>
          </a:p>
        </p:txBody>
      </p:sp>
      <p:sp>
        <p:nvSpPr>
          <p:cNvPr id="86" name="文本占位符 16"/>
          <p:cNvSpPr>
            <a:spLocks noGrp="1"/>
          </p:cNvSpPr>
          <p:nvPr>
            <p:ph type="body" sz="quarter" idx="25"/>
          </p:nvPr>
        </p:nvSpPr>
        <p:spPr>
          <a:xfrm>
            <a:off x="6258480" y="1317956"/>
            <a:ext cx="720000" cy="455476"/>
          </a:xfrm>
        </p:spPr>
        <p:txBody>
          <a:bodyPr/>
          <a:lstStyle/>
          <a:p>
            <a:r>
              <a:rPr lang="zh-CN" altLang="en-US" sz="2800" b="1" dirty="0">
                <a:solidFill>
                  <a:schemeClr val="bg2">
                    <a:lumMod val="50000"/>
                  </a:schemeClr>
                </a:solidFill>
                <a:latin typeface="华文楷体" panose="02010600040101010101" pitchFamily="2" charset="-122"/>
                <a:ea typeface="华文楷体" panose="02010600040101010101" pitchFamily="2" charset="-122"/>
              </a:rPr>
              <a:t>叁</a:t>
            </a:r>
          </a:p>
        </p:txBody>
      </p:sp>
      <p:sp>
        <p:nvSpPr>
          <p:cNvPr id="87" name="矩形 86"/>
          <p:cNvSpPr/>
          <p:nvPr/>
        </p:nvSpPr>
        <p:spPr>
          <a:xfrm>
            <a:off x="6283575" y="1743054"/>
            <a:ext cx="720000" cy="60756"/>
          </a:xfrm>
          <a:prstGeom prst="rect">
            <a:avLst/>
          </a:prstGeom>
          <a:solidFill>
            <a:schemeClr val="accent3">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zh-CN" altLang="en-US" sz="2000" kern="0">
              <a:solidFill>
                <a:schemeClr val="bg2">
                  <a:lumMod val="50000"/>
                </a:schemeClr>
              </a:solidFill>
              <a:latin typeface="华文楷体" panose="02010600040101010101" pitchFamily="2" charset="-122"/>
              <a:ea typeface="华文楷体" panose="02010600040101010101" pitchFamily="2" charset="-122"/>
            </a:endParaRPr>
          </a:p>
        </p:txBody>
      </p:sp>
      <p:sp>
        <p:nvSpPr>
          <p:cNvPr id="95" name="文本框 94"/>
          <p:cNvSpPr txBox="1"/>
          <p:nvPr/>
        </p:nvSpPr>
        <p:spPr>
          <a:xfrm>
            <a:off x="6310333" y="1879192"/>
            <a:ext cx="664797" cy="4516471"/>
          </a:xfrm>
          <a:prstGeom prst="rect">
            <a:avLst/>
          </a:prstGeom>
          <a:noFill/>
        </p:spPr>
        <p:txBody>
          <a:bodyPr vert="eaVert" wrap="square" rtlCol="0">
            <a:spAutoFit/>
          </a:bodyPr>
          <a:lstStyle/>
          <a:p>
            <a:pPr>
              <a:lnSpc>
                <a:spcPct val="130000"/>
              </a:lnSpc>
              <a:spcBef>
                <a:spcPts val="600"/>
              </a:spcBef>
            </a:pPr>
            <a:r>
              <a:rPr lang="zh-CN" altLang="en-US" sz="2400" kern="0" dirty="0">
                <a:latin typeface="华文楷体" panose="02010600040101010101" pitchFamily="2" charset="-122"/>
                <a:ea typeface="华文楷体" panose="02010600040101010101" pitchFamily="2" charset="-122"/>
                <a:cs typeface="+mn-ea"/>
                <a:sym typeface="+mn-lt"/>
              </a:rPr>
              <a:t>仲裁之基石</a:t>
            </a:r>
            <a:r>
              <a:rPr lang="en-US" altLang="zh-CN" sz="2400" kern="0" dirty="0">
                <a:latin typeface="华文楷体" panose="02010600040101010101" pitchFamily="2" charset="-122"/>
                <a:ea typeface="华文楷体" panose="02010600040101010101" pitchFamily="2" charset="-122"/>
                <a:cs typeface="+mn-ea"/>
                <a:sym typeface="+mn-lt"/>
              </a:rPr>
              <a:t>——</a:t>
            </a:r>
            <a:r>
              <a:rPr lang="zh-CN" altLang="en-US" sz="2400" kern="0" dirty="0">
                <a:latin typeface="华文楷体" panose="02010600040101010101" pitchFamily="2" charset="-122"/>
                <a:ea typeface="华文楷体" panose="02010600040101010101" pitchFamily="2" charset="-122"/>
                <a:cs typeface="+mn-ea"/>
                <a:sym typeface="+mn-lt"/>
              </a:rPr>
              <a:t>仲裁协议</a:t>
            </a:r>
          </a:p>
        </p:txBody>
      </p:sp>
      <p:sp>
        <p:nvSpPr>
          <p:cNvPr id="33" name="文本占位符 16">
            <a:extLst>
              <a:ext uri="{FF2B5EF4-FFF2-40B4-BE49-F238E27FC236}">
                <a16:creationId xmlns:a16="http://schemas.microsoft.com/office/drawing/2014/main" id="{0C70B51D-D382-4593-B20D-DB19EB60EC57}"/>
              </a:ext>
            </a:extLst>
          </p:cNvPr>
          <p:cNvSpPr txBox="1">
            <a:spLocks/>
          </p:cNvSpPr>
          <p:nvPr/>
        </p:nvSpPr>
        <p:spPr>
          <a:xfrm>
            <a:off x="8116274" y="1317956"/>
            <a:ext cx="720000" cy="45547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800" b="1" dirty="0">
                <a:solidFill>
                  <a:schemeClr val="bg2">
                    <a:lumMod val="50000"/>
                  </a:schemeClr>
                </a:solidFill>
                <a:latin typeface="华文楷体" panose="02010600040101010101" pitchFamily="2" charset="-122"/>
                <a:ea typeface="华文楷体" panose="02010600040101010101" pitchFamily="2" charset="-122"/>
              </a:rPr>
              <a:t>肆</a:t>
            </a:r>
          </a:p>
        </p:txBody>
      </p:sp>
      <p:sp>
        <p:nvSpPr>
          <p:cNvPr id="34" name="矩形 33">
            <a:extLst>
              <a:ext uri="{FF2B5EF4-FFF2-40B4-BE49-F238E27FC236}">
                <a16:creationId xmlns:a16="http://schemas.microsoft.com/office/drawing/2014/main" id="{3839EF1B-532E-414A-8839-27743E0D2BFF}"/>
              </a:ext>
            </a:extLst>
          </p:cNvPr>
          <p:cNvSpPr/>
          <p:nvPr/>
        </p:nvSpPr>
        <p:spPr>
          <a:xfrm>
            <a:off x="8141369" y="1743054"/>
            <a:ext cx="720000" cy="60756"/>
          </a:xfrm>
          <a:prstGeom prst="rect">
            <a:avLst/>
          </a:prstGeom>
          <a:solidFill>
            <a:schemeClr val="accent6">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zh-CN" altLang="en-US" sz="2000" kern="0">
              <a:solidFill>
                <a:schemeClr val="bg2">
                  <a:lumMod val="50000"/>
                </a:schemeClr>
              </a:solidFill>
              <a:latin typeface="华文楷体" panose="02010600040101010101" pitchFamily="2" charset="-122"/>
              <a:ea typeface="华文楷体" panose="02010600040101010101" pitchFamily="2" charset="-122"/>
            </a:endParaRPr>
          </a:p>
        </p:txBody>
      </p:sp>
      <p:sp>
        <p:nvSpPr>
          <p:cNvPr id="35" name="文本框 34">
            <a:extLst>
              <a:ext uri="{FF2B5EF4-FFF2-40B4-BE49-F238E27FC236}">
                <a16:creationId xmlns:a16="http://schemas.microsoft.com/office/drawing/2014/main" id="{F466CC44-FED9-4CE7-96CC-3460DC93B478}"/>
              </a:ext>
            </a:extLst>
          </p:cNvPr>
          <p:cNvSpPr txBox="1"/>
          <p:nvPr/>
        </p:nvSpPr>
        <p:spPr>
          <a:xfrm>
            <a:off x="8188675" y="1879193"/>
            <a:ext cx="664797" cy="4625238"/>
          </a:xfrm>
          <a:prstGeom prst="rect">
            <a:avLst/>
          </a:prstGeom>
          <a:noFill/>
        </p:spPr>
        <p:txBody>
          <a:bodyPr vert="eaVert" wrap="square" rtlCol="0">
            <a:spAutoFit/>
          </a:bodyPr>
          <a:lstStyle/>
          <a:p>
            <a:pPr>
              <a:lnSpc>
                <a:spcPct val="130000"/>
              </a:lnSpc>
              <a:spcBef>
                <a:spcPts val="600"/>
              </a:spcBef>
            </a:pPr>
            <a:r>
              <a:rPr lang="zh-CN" altLang="en-US" sz="2400" kern="0" dirty="0">
                <a:latin typeface="华文楷体" panose="02010600040101010101" pitchFamily="2" charset="-122"/>
                <a:ea typeface="华文楷体" panose="02010600040101010101" pitchFamily="2" charset="-122"/>
                <a:cs typeface="+mn-ea"/>
                <a:sym typeface="+mn-lt"/>
              </a:rPr>
              <a:t>仲裁法律制度面临的问题</a:t>
            </a:r>
          </a:p>
        </p:txBody>
      </p:sp>
      <p:sp>
        <p:nvSpPr>
          <p:cNvPr id="36" name="文本占位符 16">
            <a:extLst>
              <a:ext uri="{FF2B5EF4-FFF2-40B4-BE49-F238E27FC236}">
                <a16:creationId xmlns:a16="http://schemas.microsoft.com/office/drawing/2014/main" id="{8700DA55-37C1-49FE-AB1D-2801A41E6D3E}"/>
              </a:ext>
            </a:extLst>
          </p:cNvPr>
          <p:cNvSpPr txBox="1">
            <a:spLocks/>
          </p:cNvSpPr>
          <p:nvPr/>
        </p:nvSpPr>
        <p:spPr>
          <a:xfrm>
            <a:off x="9961215" y="1334217"/>
            <a:ext cx="720000" cy="45547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800" b="1" dirty="0">
                <a:solidFill>
                  <a:schemeClr val="bg2">
                    <a:lumMod val="50000"/>
                  </a:schemeClr>
                </a:solidFill>
                <a:latin typeface="华文楷体" panose="02010600040101010101" pitchFamily="2" charset="-122"/>
                <a:ea typeface="华文楷体" panose="02010600040101010101" pitchFamily="2" charset="-122"/>
              </a:rPr>
              <a:t>伍</a:t>
            </a:r>
          </a:p>
        </p:txBody>
      </p:sp>
      <p:sp>
        <p:nvSpPr>
          <p:cNvPr id="37" name="矩形 36">
            <a:extLst>
              <a:ext uri="{FF2B5EF4-FFF2-40B4-BE49-F238E27FC236}">
                <a16:creationId xmlns:a16="http://schemas.microsoft.com/office/drawing/2014/main" id="{CEEDD1AE-0BCD-412B-A7ED-5031D488C33C}"/>
              </a:ext>
            </a:extLst>
          </p:cNvPr>
          <p:cNvSpPr/>
          <p:nvPr/>
        </p:nvSpPr>
        <p:spPr>
          <a:xfrm>
            <a:off x="9986310" y="1759315"/>
            <a:ext cx="720000" cy="60756"/>
          </a:xfrm>
          <a:prstGeom prst="rect">
            <a:avLst/>
          </a:prstGeom>
          <a:solidFill>
            <a:schemeClr val="tx2">
              <a:lumMod val="60000"/>
              <a:lumOff val="40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zh-CN" altLang="en-US" sz="2000" kern="0">
              <a:solidFill>
                <a:schemeClr val="bg2">
                  <a:lumMod val="50000"/>
                </a:schemeClr>
              </a:solidFill>
              <a:latin typeface="华文楷体" panose="02010600040101010101" pitchFamily="2" charset="-122"/>
              <a:ea typeface="华文楷体" panose="02010600040101010101" pitchFamily="2" charset="-122"/>
            </a:endParaRPr>
          </a:p>
        </p:txBody>
      </p:sp>
      <p:sp>
        <p:nvSpPr>
          <p:cNvPr id="38" name="文本框 37">
            <a:extLst>
              <a:ext uri="{FF2B5EF4-FFF2-40B4-BE49-F238E27FC236}">
                <a16:creationId xmlns:a16="http://schemas.microsoft.com/office/drawing/2014/main" id="{3511912A-FB3F-4D7B-BCE0-BA0688C012BA}"/>
              </a:ext>
            </a:extLst>
          </p:cNvPr>
          <p:cNvSpPr txBox="1"/>
          <p:nvPr/>
        </p:nvSpPr>
        <p:spPr>
          <a:xfrm>
            <a:off x="10043890" y="1895454"/>
            <a:ext cx="664797" cy="3874820"/>
          </a:xfrm>
          <a:prstGeom prst="rect">
            <a:avLst/>
          </a:prstGeom>
          <a:noFill/>
        </p:spPr>
        <p:txBody>
          <a:bodyPr vert="eaVert" wrap="square" rtlCol="0">
            <a:spAutoFit/>
          </a:bodyPr>
          <a:lstStyle/>
          <a:p>
            <a:pPr>
              <a:lnSpc>
                <a:spcPct val="130000"/>
              </a:lnSpc>
              <a:spcBef>
                <a:spcPts val="600"/>
              </a:spcBef>
            </a:pPr>
            <a:r>
              <a:rPr lang="zh-CN" altLang="en-US" sz="2400" kern="0" dirty="0">
                <a:latin typeface="华文楷体" panose="02010600040101010101" pitchFamily="2" charset="-122"/>
                <a:ea typeface="华文楷体" panose="02010600040101010101" pitchFamily="2" charset="-122"/>
                <a:cs typeface="+mn-ea"/>
                <a:sym typeface="+mn-lt"/>
              </a:rPr>
              <a:t>仲裁制度之立法建言</a:t>
            </a:r>
          </a:p>
        </p:txBody>
      </p:sp>
      <p:sp>
        <p:nvSpPr>
          <p:cNvPr id="5" name="矩形 4">
            <a:extLst>
              <a:ext uri="{FF2B5EF4-FFF2-40B4-BE49-F238E27FC236}">
                <a16:creationId xmlns:a16="http://schemas.microsoft.com/office/drawing/2014/main" id="{BCFCD966-0723-49D2-B0A1-B4CA68962BCD}"/>
              </a:ext>
            </a:extLst>
          </p:cNvPr>
          <p:cNvSpPr/>
          <p:nvPr/>
        </p:nvSpPr>
        <p:spPr>
          <a:xfrm>
            <a:off x="4574969" y="1864860"/>
            <a:ext cx="553998" cy="2496837"/>
          </a:xfrm>
          <a:prstGeom prst="rect">
            <a:avLst/>
          </a:prstGeom>
        </p:spPr>
        <p:txBody>
          <a:bodyPr vert="eaVert" wrap="none">
            <a:spAutoFit/>
          </a:bodyPr>
          <a:lstStyle/>
          <a:p>
            <a:r>
              <a:rPr lang="zh-CN" altLang="en-US" sz="2400" kern="0" dirty="0">
                <a:latin typeface="华文楷体" panose="02010600040101010101" pitchFamily="2" charset="-122"/>
                <a:ea typeface="华文楷体" panose="02010600040101010101" pitchFamily="2" charset="-122"/>
                <a:cs typeface="+mn-ea"/>
                <a:sym typeface="+mn-lt"/>
              </a:rPr>
              <a:t>与执行的现状</a:t>
            </a:r>
            <a:endParaRPr lang="zh-CN" altLang="en-US" sz="2400" kern="0" dirty="0">
              <a:latin typeface="华文楷体" panose="02010600040101010101" pitchFamily="2" charset="-122"/>
              <a:ea typeface="华文楷体" panose="02010600040101010101" pitchFamily="2" charset="-122"/>
              <a:cs typeface="+mn-ea"/>
            </a:endParaRPr>
          </a:p>
        </p:txBody>
      </p:sp>
    </p:spTree>
    <p:extLst>
      <p:ext uri="{BB962C8B-B14F-4D97-AF65-F5344CB8AC3E}">
        <p14:creationId xmlns:p14="http://schemas.microsoft.com/office/powerpoint/2010/main" val="167989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CB65F15-7436-4436-B1B6-420DC48DF358}"/>
              </a:ext>
            </a:extLst>
          </p:cNvPr>
          <p:cNvPicPr>
            <a:picLocks noChangeAspect="1"/>
          </p:cNvPicPr>
          <p:nvPr/>
        </p:nvPicPr>
        <p:blipFill>
          <a:blip r:embed="rId2"/>
          <a:stretch>
            <a:fillRect/>
          </a:stretch>
        </p:blipFill>
        <p:spPr>
          <a:xfrm flipH="1">
            <a:off x="2255173" y="4387627"/>
            <a:ext cx="2280814" cy="2182539"/>
          </a:xfrm>
          <a:prstGeom prst="rect">
            <a:avLst/>
          </a:prstGeom>
        </p:spPr>
      </p:pic>
      <p:pic>
        <p:nvPicPr>
          <p:cNvPr id="4" name="图片 3">
            <a:extLst>
              <a:ext uri="{FF2B5EF4-FFF2-40B4-BE49-F238E27FC236}">
                <a16:creationId xmlns:a16="http://schemas.microsoft.com/office/drawing/2014/main" id="{B015E388-D06C-4D64-B53B-D2B775D6A7CF}"/>
              </a:ext>
            </a:extLst>
          </p:cNvPr>
          <p:cNvPicPr>
            <a:picLocks noChangeAspect="1"/>
          </p:cNvPicPr>
          <p:nvPr/>
        </p:nvPicPr>
        <p:blipFill rotWithShape="1">
          <a:blip r:embed="rId3"/>
          <a:srcRect l="54115" t="14479" r="4250" b="12370"/>
          <a:stretch/>
        </p:blipFill>
        <p:spPr>
          <a:xfrm>
            <a:off x="1520126" y="1740126"/>
            <a:ext cx="2862145" cy="2659409"/>
          </a:xfrm>
          <a:prstGeom prst="rect">
            <a:avLst/>
          </a:prstGeom>
        </p:spPr>
      </p:pic>
      <p:sp>
        <p:nvSpPr>
          <p:cNvPr id="5" name="菱形 4">
            <a:extLst>
              <a:ext uri="{FF2B5EF4-FFF2-40B4-BE49-F238E27FC236}">
                <a16:creationId xmlns:a16="http://schemas.microsoft.com/office/drawing/2014/main" id="{0A242A42-922E-40FE-85D1-08F425456F2C}"/>
              </a:ext>
            </a:extLst>
          </p:cNvPr>
          <p:cNvSpPr/>
          <p:nvPr/>
        </p:nvSpPr>
        <p:spPr>
          <a:xfrm>
            <a:off x="1395526" y="1836684"/>
            <a:ext cx="3111343" cy="2454385"/>
          </a:xfrm>
          <a:prstGeom prst="diamond">
            <a:avLst/>
          </a:prstGeom>
          <a:gradFill flip="none" rotWithShape="1">
            <a:gsLst>
              <a:gs pos="0">
                <a:srgbClr val="A5A5A5">
                  <a:lumMod val="5000"/>
                  <a:lumOff val="95000"/>
                  <a:alpha val="3000"/>
                </a:srgbClr>
              </a:gs>
              <a:gs pos="83000">
                <a:srgbClr val="A5A5A5">
                  <a:lumMod val="45000"/>
                  <a:lumOff val="55000"/>
                  <a:alpha val="57000"/>
                </a:srgbClr>
              </a:gs>
              <a:gs pos="100000">
                <a:srgbClr val="A5A5A5">
                  <a:lumMod val="30000"/>
                  <a:lumOff val="70000"/>
                  <a:alpha val="0"/>
                </a:srgbClr>
              </a:gs>
            </a:gsLst>
            <a:path path="circle">
              <a:fillToRect l="50000" t="50000" r="50000" b="50000"/>
            </a:path>
            <a:tileRect/>
          </a:gradFill>
          <a:ln w="12700" cap="flat" cmpd="sng" algn="ctr">
            <a:noFill/>
            <a:prstDash val="solid"/>
            <a:miter lim="800000"/>
          </a:ln>
          <a:effectLst/>
        </p:spPr>
        <p:txBody>
          <a:bodyPr rtlCol="0" anchor="ctr"/>
          <a:lstStyle/>
          <a:p>
            <a:pPr algn="ctr" defTabSz="914400">
              <a:defRPr/>
            </a:pPr>
            <a:r>
              <a:rPr lang="zh-CN" altLang="en-US" sz="4800" b="1" kern="0" dirty="0">
                <a:gradFill flip="none" rotWithShape="1">
                  <a:gsLst>
                    <a:gs pos="0">
                      <a:srgbClr val="515151">
                        <a:lumMod val="89000"/>
                      </a:srgbClr>
                    </a:gs>
                    <a:gs pos="23000">
                      <a:srgbClr val="515151">
                        <a:lumMod val="89000"/>
                      </a:srgbClr>
                    </a:gs>
                    <a:gs pos="69000">
                      <a:srgbClr val="515151">
                        <a:lumMod val="75000"/>
                      </a:srgbClr>
                    </a:gs>
                    <a:gs pos="97000">
                      <a:srgbClr val="515151">
                        <a:lumMod val="70000"/>
                      </a:srgbClr>
                    </a:gs>
                  </a:gsLst>
                  <a:path path="circle">
                    <a:fillToRect l="50000" t="50000" r="50000" b="50000"/>
                  </a:path>
                  <a:tileRect/>
                </a:gradFill>
                <a:latin typeface="华文楷体" panose="02010600040101010101" pitchFamily="2" charset="-122"/>
                <a:ea typeface="华文楷体" panose="02010600040101010101" pitchFamily="2" charset="-122"/>
              </a:rPr>
              <a:t>建议</a:t>
            </a:r>
            <a:endParaRPr lang="en-US" altLang="zh-CN" sz="4800" b="1" kern="0" dirty="0">
              <a:gradFill flip="none" rotWithShape="1">
                <a:gsLst>
                  <a:gs pos="0">
                    <a:srgbClr val="515151">
                      <a:lumMod val="89000"/>
                    </a:srgbClr>
                  </a:gs>
                  <a:gs pos="23000">
                    <a:srgbClr val="515151">
                      <a:lumMod val="89000"/>
                    </a:srgbClr>
                  </a:gs>
                  <a:gs pos="69000">
                    <a:srgbClr val="515151">
                      <a:lumMod val="75000"/>
                    </a:srgbClr>
                  </a:gs>
                  <a:gs pos="97000">
                    <a:srgbClr val="515151">
                      <a:lumMod val="70000"/>
                    </a:srgbClr>
                  </a:gs>
                </a:gsLst>
                <a:path path="circle">
                  <a:fillToRect l="50000" t="50000" r="50000" b="50000"/>
                </a:path>
                <a:tileRect/>
              </a:gradFill>
              <a:latin typeface="华文楷体" panose="02010600040101010101" pitchFamily="2" charset="-122"/>
              <a:ea typeface="华文楷体" panose="02010600040101010101" pitchFamily="2" charset="-122"/>
            </a:endParaRPr>
          </a:p>
          <a:p>
            <a:pPr algn="ctr" defTabSz="914400">
              <a:defRPr/>
            </a:pPr>
            <a:r>
              <a:rPr lang="zh-CN" altLang="en-US" sz="4800" b="1" kern="0" dirty="0">
                <a:gradFill flip="none" rotWithShape="1">
                  <a:gsLst>
                    <a:gs pos="0">
                      <a:srgbClr val="515151">
                        <a:lumMod val="89000"/>
                      </a:srgbClr>
                    </a:gs>
                    <a:gs pos="23000">
                      <a:srgbClr val="515151">
                        <a:lumMod val="89000"/>
                      </a:srgbClr>
                    </a:gs>
                    <a:gs pos="69000">
                      <a:srgbClr val="515151">
                        <a:lumMod val="75000"/>
                      </a:srgbClr>
                    </a:gs>
                    <a:gs pos="97000">
                      <a:srgbClr val="515151">
                        <a:lumMod val="70000"/>
                      </a:srgbClr>
                    </a:gs>
                  </a:gsLst>
                  <a:path path="circle">
                    <a:fillToRect l="50000" t="50000" r="50000" b="50000"/>
                  </a:path>
                  <a:tileRect/>
                </a:gradFill>
                <a:latin typeface="华文楷体" panose="02010600040101010101" pitchFamily="2" charset="-122"/>
                <a:ea typeface="华文楷体" panose="02010600040101010101" pitchFamily="2" charset="-122"/>
              </a:rPr>
              <a:t>一</a:t>
            </a:r>
          </a:p>
        </p:txBody>
      </p:sp>
      <p:sp>
        <p:nvSpPr>
          <p:cNvPr id="6" name="文本框 5">
            <a:extLst>
              <a:ext uri="{FF2B5EF4-FFF2-40B4-BE49-F238E27FC236}">
                <a16:creationId xmlns:a16="http://schemas.microsoft.com/office/drawing/2014/main" id="{178C9275-B0B0-481A-8D7C-53642060759B}"/>
              </a:ext>
            </a:extLst>
          </p:cNvPr>
          <p:cNvSpPr txBox="1"/>
          <p:nvPr/>
        </p:nvSpPr>
        <p:spPr>
          <a:xfrm>
            <a:off x="5067436" y="701869"/>
            <a:ext cx="5968428" cy="612475"/>
          </a:xfrm>
          <a:prstGeom prst="rect">
            <a:avLst/>
          </a:prstGeom>
          <a:noFill/>
        </p:spPr>
        <p:txBody>
          <a:bodyPr wrap="square" rtlCol="0">
            <a:spAutoFit/>
          </a:bodyPr>
          <a:lstStyle/>
          <a:p>
            <a:pPr>
              <a:lnSpc>
                <a:spcPct val="130000"/>
              </a:lnSpc>
              <a:spcBef>
                <a:spcPts val="600"/>
              </a:spcBef>
            </a:pPr>
            <a:r>
              <a:rPr lang="zh-CN" altLang="en-US" sz="2800" b="1" u="sng" kern="0"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rPr>
              <a:t>法院加大对仲裁协议效力审核力度</a:t>
            </a:r>
          </a:p>
        </p:txBody>
      </p:sp>
      <p:sp>
        <p:nvSpPr>
          <p:cNvPr id="7" name="文本占位符 16">
            <a:extLst>
              <a:ext uri="{FF2B5EF4-FFF2-40B4-BE49-F238E27FC236}">
                <a16:creationId xmlns:a16="http://schemas.microsoft.com/office/drawing/2014/main" id="{E160F44B-910A-46D9-875E-898BB550CC08}"/>
              </a:ext>
            </a:extLst>
          </p:cNvPr>
          <p:cNvSpPr txBox="1">
            <a:spLocks/>
          </p:cNvSpPr>
          <p:nvPr/>
        </p:nvSpPr>
        <p:spPr>
          <a:xfrm>
            <a:off x="470374" y="1439978"/>
            <a:ext cx="720000" cy="45547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800" b="1" dirty="0">
                <a:solidFill>
                  <a:schemeClr val="bg2">
                    <a:lumMod val="50000"/>
                  </a:schemeClr>
                </a:solidFill>
                <a:latin typeface="华文楷体" panose="02010600040101010101" pitchFamily="2" charset="-122"/>
                <a:ea typeface="华文楷体" panose="02010600040101010101" pitchFamily="2" charset="-122"/>
              </a:rPr>
              <a:t>伍</a:t>
            </a:r>
          </a:p>
        </p:txBody>
      </p:sp>
      <p:sp>
        <p:nvSpPr>
          <p:cNvPr id="8" name="矩形 7">
            <a:extLst>
              <a:ext uri="{FF2B5EF4-FFF2-40B4-BE49-F238E27FC236}">
                <a16:creationId xmlns:a16="http://schemas.microsoft.com/office/drawing/2014/main" id="{EE9DC01D-11C7-448C-8008-786EBC2DD37A}"/>
              </a:ext>
            </a:extLst>
          </p:cNvPr>
          <p:cNvSpPr/>
          <p:nvPr/>
        </p:nvSpPr>
        <p:spPr>
          <a:xfrm>
            <a:off x="495469" y="1865076"/>
            <a:ext cx="720000" cy="60756"/>
          </a:xfrm>
          <a:prstGeom prst="rect">
            <a:avLst/>
          </a:prstGeom>
          <a:solidFill>
            <a:schemeClr val="tx2">
              <a:lumMod val="60000"/>
              <a:lumOff val="40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zh-CN" altLang="en-US" sz="2000" kern="0">
              <a:solidFill>
                <a:schemeClr val="bg2">
                  <a:lumMod val="50000"/>
                </a:schemeClr>
              </a:solidFill>
              <a:latin typeface="华文楷体" panose="02010600040101010101" pitchFamily="2" charset="-122"/>
              <a:ea typeface="华文楷体" panose="02010600040101010101" pitchFamily="2" charset="-122"/>
            </a:endParaRPr>
          </a:p>
        </p:txBody>
      </p:sp>
      <p:sp>
        <p:nvSpPr>
          <p:cNvPr id="9" name="文本框 8">
            <a:extLst>
              <a:ext uri="{FF2B5EF4-FFF2-40B4-BE49-F238E27FC236}">
                <a16:creationId xmlns:a16="http://schemas.microsoft.com/office/drawing/2014/main" id="{788737AD-BCED-4A6E-8A9C-86AAC4BF8DC5}"/>
              </a:ext>
            </a:extLst>
          </p:cNvPr>
          <p:cNvSpPr txBox="1"/>
          <p:nvPr/>
        </p:nvSpPr>
        <p:spPr>
          <a:xfrm>
            <a:off x="553049" y="2001215"/>
            <a:ext cx="664797" cy="3874820"/>
          </a:xfrm>
          <a:prstGeom prst="rect">
            <a:avLst/>
          </a:prstGeom>
          <a:noFill/>
        </p:spPr>
        <p:txBody>
          <a:bodyPr vert="eaVert" wrap="square" rtlCol="0">
            <a:spAutoFit/>
          </a:bodyPr>
          <a:lstStyle/>
          <a:p>
            <a:pPr>
              <a:lnSpc>
                <a:spcPct val="130000"/>
              </a:lnSpc>
              <a:spcBef>
                <a:spcPts val="600"/>
              </a:spcBef>
            </a:pPr>
            <a:r>
              <a:rPr lang="zh-CN" altLang="en-US" sz="2400" kern="0" dirty="0">
                <a:latin typeface="华文楷体" panose="02010600040101010101" pitchFamily="2" charset="-122"/>
                <a:ea typeface="华文楷体" panose="02010600040101010101" pitchFamily="2" charset="-122"/>
                <a:cs typeface="+mn-ea"/>
                <a:sym typeface="+mn-lt"/>
              </a:rPr>
              <a:t>仲裁制度之立法建言</a:t>
            </a:r>
          </a:p>
        </p:txBody>
      </p:sp>
      <p:sp>
        <p:nvSpPr>
          <p:cNvPr id="10" name="文本框 9">
            <a:extLst>
              <a:ext uri="{FF2B5EF4-FFF2-40B4-BE49-F238E27FC236}">
                <a16:creationId xmlns:a16="http://schemas.microsoft.com/office/drawing/2014/main" id="{02078CA9-4F70-48D7-9EBC-819896F1D2DD}"/>
              </a:ext>
            </a:extLst>
          </p:cNvPr>
          <p:cNvSpPr txBox="1"/>
          <p:nvPr/>
        </p:nvSpPr>
        <p:spPr>
          <a:xfrm>
            <a:off x="4837918" y="1602067"/>
            <a:ext cx="5791209" cy="4064831"/>
          </a:xfrm>
          <a:prstGeom prst="rect">
            <a:avLst/>
          </a:prstGeom>
          <a:noFill/>
        </p:spPr>
        <p:txBody>
          <a:bodyPr wrap="square" rtlCol="0">
            <a:spAutoFit/>
          </a:bodyPr>
          <a:lstStyle/>
          <a:p>
            <a:pPr>
              <a:lnSpc>
                <a:spcPct val="130000"/>
              </a:lnSpc>
              <a:spcBef>
                <a:spcPts val="600"/>
              </a:spcBef>
            </a:pPr>
            <a:r>
              <a:rPr lang="zh-CN" altLang="en-US" sz="2000" kern="0" dirty="0">
                <a:latin typeface="华文楷体" panose="02010600040101010101" pitchFamily="2" charset="-122"/>
                <a:ea typeface="华文楷体" panose="02010600040101010101" pitchFamily="2" charset="-122"/>
                <a:cs typeface="+mn-ea"/>
                <a:sym typeface="+mn-lt"/>
              </a:rPr>
              <a:t>       目前，国内司法大环境和主流趋势是由以前诉讼的“一枝独秀”鼓励、引导仲裁、调解与诉讼并举的“多面开花”。于仲裁而言，如前所述，仲裁的基石系仲裁协议，而仲裁协议最为核心的要素即为当事人的意思自治。因此，在仲裁逐步成为普遍性的民商事争议解决机制和法律程序之一的时代洪流中，公权力对仲裁的司法监督至关重要。而法院作为国家司法权力的具体执行机构之一，在承担对仲裁进行司法监督时，着力点和抓手应注重加强对仲裁协议效力的审查。</a:t>
            </a:r>
            <a:r>
              <a:rPr lang="zh-CN" altLang="en-US" sz="2000" u="sng" kern="0" dirty="0">
                <a:latin typeface="华文楷体" panose="02010600040101010101" pitchFamily="2" charset="-122"/>
                <a:ea typeface="华文楷体" panose="02010600040101010101" pitchFamily="2" charset="-122"/>
                <a:cs typeface="+mn-ea"/>
                <a:sym typeface="+mn-lt"/>
              </a:rPr>
              <a:t>具体建议如下：</a:t>
            </a:r>
          </a:p>
        </p:txBody>
      </p:sp>
    </p:spTree>
    <p:extLst>
      <p:ext uri="{BB962C8B-B14F-4D97-AF65-F5344CB8AC3E}">
        <p14:creationId xmlns:p14="http://schemas.microsoft.com/office/powerpoint/2010/main" val="307567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9D1A24C3-553C-4A8B-9F49-07A66A1CADF3}"/>
              </a:ext>
            </a:extLst>
          </p:cNvPr>
          <p:cNvPicPr>
            <a:picLocks noChangeAspect="1"/>
          </p:cNvPicPr>
          <p:nvPr/>
        </p:nvPicPr>
        <p:blipFill>
          <a:blip r:embed="rId2" cstate="print"/>
          <a:stretch>
            <a:fillRect/>
          </a:stretch>
        </p:blipFill>
        <p:spPr>
          <a:xfrm>
            <a:off x="10190970" y="4472693"/>
            <a:ext cx="1896605" cy="2419292"/>
          </a:xfrm>
          <a:prstGeom prst="rect">
            <a:avLst/>
          </a:prstGeom>
          <a:ln>
            <a:noFill/>
          </a:ln>
          <a:effectLst>
            <a:softEdge rad="317500"/>
          </a:effectLst>
        </p:spPr>
      </p:pic>
      <p:grpSp>
        <p:nvGrpSpPr>
          <p:cNvPr id="5" name="íSľïḑé">
            <a:extLst>
              <a:ext uri="{FF2B5EF4-FFF2-40B4-BE49-F238E27FC236}">
                <a16:creationId xmlns:a16="http://schemas.microsoft.com/office/drawing/2014/main" id="{848E7335-9D41-41F4-B6AB-A3643CED09E9}"/>
              </a:ext>
            </a:extLst>
          </p:cNvPr>
          <p:cNvGrpSpPr/>
          <p:nvPr/>
        </p:nvGrpSpPr>
        <p:grpSpPr>
          <a:xfrm>
            <a:off x="616449" y="1357099"/>
            <a:ext cx="3626023" cy="4627970"/>
            <a:chOff x="676650" y="3386332"/>
            <a:chExt cx="3484350" cy="2652667"/>
          </a:xfrm>
        </p:grpSpPr>
        <p:sp>
          <p:nvSpPr>
            <p:cNvPr id="14" name="ïS1iḓè">
              <a:extLst>
                <a:ext uri="{FF2B5EF4-FFF2-40B4-BE49-F238E27FC236}">
                  <a16:creationId xmlns:a16="http://schemas.microsoft.com/office/drawing/2014/main" id="{845544AE-DAC8-4D26-AC95-5E76336AA4E0}"/>
                </a:ext>
              </a:extLst>
            </p:cNvPr>
            <p:cNvSpPr/>
            <p:nvPr/>
          </p:nvSpPr>
          <p:spPr>
            <a:xfrm>
              <a:off x="676652" y="3608092"/>
              <a:ext cx="3484348" cy="2430907"/>
            </a:xfrm>
            <a:prstGeom prst="roundRect">
              <a:avLst>
                <a:gd name="adj" fmla="val 2415"/>
              </a:avLst>
            </a:prstGeom>
            <a:gradFill flip="none" rotWithShape="1">
              <a:gsLst>
                <a:gs pos="0">
                  <a:schemeClr val="accent1">
                    <a:alpha val="23000"/>
                  </a:schemeClr>
                </a:gs>
                <a:gs pos="100000">
                  <a:schemeClr val="accent1">
                    <a:alpha val="0"/>
                  </a:schemeClr>
                </a:gs>
              </a:gsLst>
              <a:lin ang="5400000" scaled="1"/>
              <a:tileRect/>
            </a:grad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chorCtr="1">
              <a:normAutofit/>
            </a:bodyPr>
            <a:lstStyle/>
            <a:p>
              <a:pPr>
                <a:lnSpc>
                  <a:spcPct val="130000"/>
                </a:lnSpc>
                <a:defRPr/>
              </a:pPr>
              <a:endParaRPr lang="zh-CN" altLang="en-US" sz="1200" dirty="0">
                <a:solidFill>
                  <a:schemeClr val="tx1">
                    <a:lumMod val="75000"/>
                    <a:lumOff val="25000"/>
                  </a:schemeClr>
                </a:solidFill>
                <a:latin typeface="华文楷体" panose="02010600040101010101" pitchFamily="2" charset="-122"/>
                <a:ea typeface="华文楷体" panose="02010600040101010101" pitchFamily="2" charset="-122"/>
              </a:endParaRPr>
            </a:p>
          </p:txBody>
        </p:sp>
        <p:sp>
          <p:nvSpPr>
            <p:cNvPr id="15" name="îşlidè">
              <a:extLst>
                <a:ext uri="{FF2B5EF4-FFF2-40B4-BE49-F238E27FC236}">
                  <a16:creationId xmlns:a16="http://schemas.microsoft.com/office/drawing/2014/main" id="{5000B98F-833C-4D37-BAF0-94BB0F0740C0}"/>
                </a:ext>
              </a:extLst>
            </p:cNvPr>
            <p:cNvSpPr/>
            <p:nvPr/>
          </p:nvSpPr>
          <p:spPr>
            <a:xfrm>
              <a:off x="676650" y="3386332"/>
              <a:ext cx="3484350" cy="443520"/>
            </a:xfrm>
            <a:prstGeom prst="roundRect">
              <a:avLst>
                <a:gd name="adj" fmla="val 50000"/>
              </a:avLst>
            </a:prstGeom>
            <a:solidFill>
              <a:schemeClr val="accent5">
                <a:lumMod val="50000"/>
              </a:schemeClr>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zh-CN" altLang="zh-CN" sz="2400" dirty="0">
                  <a:latin typeface="华文楷体" panose="02010600040101010101" pitchFamily="2" charset="-122"/>
                  <a:ea typeface="华文楷体" panose="02010600040101010101" pitchFamily="2" charset="-122"/>
                </a:rPr>
                <a:t>仲裁协议的真实性</a:t>
              </a:r>
              <a:endParaRPr lang="zh-CN" altLang="en-US" sz="2400" dirty="0">
                <a:solidFill>
                  <a:schemeClr val="bg1"/>
                </a:solidFill>
                <a:latin typeface="华文楷体" panose="02010600040101010101" pitchFamily="2" charset="-122"/>
                <a:ea typeface="华文楷体" panose="02010600040101010101" pitchFamily="2" charset="-122"/>
              </a:endParaRPr>
            </a:p>
          </p:txBody>
        </p:sp>
        <p:sp>
          <p:nvSpPr>
            <p:cNvPr id="16" name="íṩḻíḋê">
              <a:extLst>
                <a:ext uri="{FF2B5EF4-FFF2-40B4-BE49-F238E27FC236}">
                  <a16:creationId xmlns:a16="http://schemas.microsoft.com/office/drawing/2014/main" id="{47DE6FAE-C7B9-4EEB-BE85-B8B0AA359990}"/>
                </a:ext>
              </a:extLst>
            </p:cNvPr>
            <p:cNvSpPr/>
            <p:nvPr/>
          </p:nvSpPr>
          <p:spPr>
            <a:xfrm>
              <a:off x="771115" y="3885481"/>
              <a:ext cx="3316292" cy="1979999"/>
            </a:xfrm>
            <a:prstGeom prst="rect">
              <a:avLst/>
            </a:prstGeom>
          </p:spPr>
          <p:txBody>
            <a:bodyPr wrap="square">
              <a:noAutofit/>
            </a:bodyPr>
            <a:lstStyle/>
            <a:p>
              <a:pPr lvl="0"/>
              <a:r>
                <a:rPr lang="en-US" altLang="zh-CN" sz="1600" b="1" dirty="0">
                  <a:solidFill>
                    <a:srgbClr val="002060"/>
                  </a:solidFill>
                  <a:latin typeface="华文楷体" panose="02010600040101010101" pitchFamily="2" charset="-122"/>
                  <a:ea typeface="华文楷体" panose="02010600040101010101" pitchFamily="2" charset="-122"/>
                </a:rPr>
                <a:t>        </a:t>
              </a:r>
              <a:r>
                <a:rPr lang="zh-CN" altLang="zh-CN" sz="2000" b="1" dirty="0">
                  <a:solidFill>
                    <a:srgbClr val="002060"/>
                  </a:solidFill>
                  <a:latin typeface="华文楷体" panose="02010600040101010101" pitchFamily="2" charset="-122"/>
                  <a:ea typeface="华文楷体" panose="02010600040101010101" pitchFamily="2" charset="-122"/>
                </a:rPr>
                <a:t>仲裁协议的真实性必须由当事人举证，如口头提出的，当事人应提供证人证词、录音录像等可记录下仲裁协议曾达成一致的证据，此时的</a:t>
              </a:r>
              <a:r>
                <a:rPr lang="en-US" altLang="zh-CN" sz="2000" b="1" dirty="0">
                  <a:solidFill>
                    <a:srgbClr val="002060"/>
                  </a:solidFill>
                  <a:latin typeface="华文楷体" panose="02010600040101010101" pitchFamily="2" charset="-122"/>
                  <a:ea typeface="华文楷体" panose="02010600040101010101" pitchFamily="2" charset="-122"/>
                </a:rPr>
                <a:t>“</a:t>
              </a:r>
              <a:r>
                <a:rPr lang="zh-CN" altLang="zh-CN" sz="2000" b="1" dirty="0">
                  <a:solidFill>
                    <a:srgbClr val="002060"/>
                  </a:solidFill>
                  <a:latin typeface="华文楷体" panose="02010600040101010101" pitchFamily="2" charset="-122"/>
                  <a:ea typeface="华文楷体" panose="02010600040101010101" pitchFamily="2" charset="-122"/>
                </a:rPr>
                <a:t>书面性</a:t>
              </a:r>
              <a:r>
                <a:rPr lang="en-US" altLang="zh-CN" sz="2000" b="1" dirty="0">
                  <a:solidFill>
                    <a:srgbClr val="002060"/>
                  </a:solidFill>
                  <a:latin typeface="华文楷体" panose="02010600040101010101" pitchFamily="2" charset="-122"/>
                  <a:ea typeface="华文楷体" panose="02010600040101010101" pitchFamily="2" charset="-122"/>
                </a:rPr>
                <a:t>”</a:t>
              </a:r>
              <a:r>
                <a:rPr lang="zh-CN" altLang="zh-CN" sz="2000" b="1" dirty="0">
                  <a:solidFill>
                    <a:srgbClr val="002060"/>
                  </a:solidFill>
                  <a:latin typeface="华文楷体" panose="02010600040101010101" pitchFamily="2" charset="-122"/>
                  <a:ea typeface="华文楷体" panose="02010600040101010101" pitchFamily="2" charset="-122"/>
                </a:rPr>
                <a:t>扩大解释成可复制、达到民事诉讼中高度盖然性的证据要求。如是电子邮件等电子数据，则应有电子数据提供者的证明，或者有公证处进行公证认证，方可确认仲裁协议的真实性。</a:t>
              </a:r>
            </a:p>
            <a:p>
              <a:pPr lvl="0">
                <a:lnSpc>
                  <a:spcPct val="120000"/>
                </a:lnSpc>
                <a:spcBef>
                  <a:spcPct val="0"/>
                </a:spcBef>
              </a:pPr>
              <a:endParaRPr lang="en-US" altLang="zh-CN" b="1" dirty="0">
                <a:solidFill>
                  <a:srgbClr val="002060"/>
                </a:solidFill>
                <a:latin typeface="华文楷体" panose="02010600040101010101" pitchFamily="2" charset="-122"/>
                <a:ea typeface="华文楷体" panose="02010600040101010101" pitchFamily="2" charset="-122"/>
              </a:endParaRPr>
            </a:p>
          </p:txBody>
        </p:sp>
      </p:grpSp>
      <p:sp>
        <p:nvSpPr>
          <p:cNvPr id="19" name="îṩ1ïḋe">
            <a:extLst/>
          </p:cNvPr>
          <p:cNvSpPr txBox="1"/>
          <p:nvPr/>
        </p:nvSpPr>
        <p:spPr bwMode="auto">
          <a:xfrm>
            <a:off x="2667779" y="354457"/>
            <a:ext cx="5804521" cy="3657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120000">
            <a:noAutofit/>
          </a:bodyPr>
          <a:lstStyle/>
          <a:p>
            <a:pPr>
              <a:spcBef>
                <a:spcPct val="0"/>
              </a:spcBef>
            </a:pPr>
            <a:r>
              <a:rPr lang="zh-CN" altLang="en-US" sz="2800" b="1" dirty="0">
                <a:solidFill>
                  <a:schemeClr val="tx1">
                    <a:lumMod val="75000"/>
                    <a:lumOff val="25000"/>
                  </a:schemeClr>
                </a:solidFill>
                <a:latin typeface="华文楷体" panose="02010600040101010101" pitchFamily="2" charset="-122"/>
                <a:ea typeface="华文楷体" panose="02010600040101010101" pitchFamily="2" charset="-122"/>
              </a:rPr>
              <a:t>建议一：法院加大对仲裁协议效力审核力度</a:t>
            </a:r>
          </a:p>
          <a:p>
            <a:pPr>
              <a:spcBef>
                <a:spcPct val="0"/>
              </a:spcBef>
            </a:pPr>
            <a:endParaRPr lang="zh-CN" altLang="en-US" sz="2800" b="1" dirty="0">
              <a:solidFill>
                <a:schemeClr val="tx1">
                  <a:lumMod val="75000"/>
                  <a:lumOff val="25000"/>
                </a:schemeClr>
              </a:solidFill>
              <a:latin typeface="华文楷体" panose="02010600040101010101" pitchFamily="2" charset="-122"/>
              <a:ea typeface="华文楷体" panose="02010600040101010101" pitchFamily="2" charset="-122"/>
            </a:endParaRPr>
          </a:p>
        </p:txBody>
      </p:sp>
      <p:grpSp>
        <p:nvGrpSpPr>
          <p:cNvPr id="2" name="组合 1"/>
          <p:cNvGrpSpPr/>
          <p:nvPr/>
        </p:nvGrpSpPr>
        <p:grpSpPr>
          <a:xfrm>
            <a:off x="4305176" y="1357099"/>
            <a:ext cx="3734094" cy="4627969"/>
            <a:chOff x="3237784" y="1698780"/>
            <a:chExt cx="2615189" cy="1989501"/>
          </a:xfrm>
        </p:grpSpPr>
        <p:grpSp>
          <p:nvGrpSpPr>
            <p:cNvPr id="6" name="iṥľîdè">
              <a:extLst>
                <a:ext uri="{FF2B5EF4-FFF2-40B4-BE49-F238E27FC236}">
                  <a16:creationId xmlns:a16="http://schemas.microsoft.com/office/drawing/2014/main" id="{899643F7-EF86-4F8C-A41F-24B1E9238CFD}"/>
                </a:ext>
              </a:extLst>
            </p:cNvPr>
            <p:cNvGrpSpPr/>
            <p:nvPr/>
          </p:nvGrpSpPr>
          <p:grpSpPr>
            <a:xfrm>
              <a:off x="3237784" y="1698780"/>
              <a:ext cx="2615189" cy="1989501"/>
              <a:chOff x="674081" y="3386332"/>
              <a:chExt cx="3486919" cy="2652667"/>
            </a:xfrm>
          </p:grpSpPr>
          <p:sp>
            <p:nvSpPr>
              <p:cNvPr id="11" name="íšļïḑe">
                <a:extLst>
                  <a:ext uri="{FF2B5EF4-FFF2-40B4-BE49-F238E27FC236}">
                    <a16:creationId xmlns:a16="http://schemas.microsoft.com/office/drawing/2014/main" id="{DC552C78-47F8-48B0-9E21-C2419F6BEDB7}"/>
                  </a:ext>
                </a:extLst>
              </p:cNvPr>
              <p:cNvSpPr/>
              <p:nvPr/>
            </p:nvSpPr>
            <p:spPr>
              <a:xfrm>
                <a:off x="676652" y="3608092"/>
                <a:ext cx="3484348" cy="2430907"/>
              </a:xfrm>
              <a:prstGeom prst="roundRect">
                <a:avLst>
                  <a:gd name="adj" fmla="val 2415"/>
                </a:avLst>
              </a:prstGeom>
              <a:gradFill flip="none" rotWithShape="1">
                <a:gsLst>
                  <a:gs pos="0">
                    <a:schemeClr val="accent3">
                      <a:alpha val="23000"/>
                    </a:schemeClr>
                  </a:gs>
                  <a:gs pos="100000">
                    <a:schemeClr val="accent3">
                      <a:alpha val="0"/>
                    </a:schemeClr>
                  </a:gs>
                </a:gsLst>
                <a:lin ang="5400000" scaled="1"/>
                <a:tileRect/>
              </a:grad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chorCtr="1">
                <a:normAutofit/>
              </a:bodyPr>
              <a:lstStyle/>
              <a:p>
                <a:pPr marL="228594" indent="-228594" defTabSz="1219170">
                  <a:lnSpc>
                    <a:spcPct val="130000"/>
                  </a:lnSpc>
                  <a:buFont typeface="Arial" panose="020B0604020202020204" pitchFamily="34" charset="0"/>
                  <a:buChar char="•"/>
                </a:pPr>
                <a:endParaRPr lang="zh-CN" altLang="en-US" sz="1200" dirty="0">
                  <a:solidFill>
                    <a:schemeClr val="dk1">
                      <a:lumMod val="100000"/>
                    </a:schemeClr>
                  </a:solidFill>
                  <a:latin typeface="华文楷体" panose="02010600040101010101" pitchFamily="2" charset="-122"/>
                  <a:ea typeface="华文楷体" panose="02010600040101010101" pitchFamily="2" charset="-122"/>
                </a:endParaRPr>
              </a:p>
            </p:txBody>
          </p:sp>
          <p:sp>
            <p:nvSpPr>
              <p:cNvPr id="12" name="îSlïḑé">
                <a:extLst>
                  <a:ext uri="{FF2B5EF4-FFF2-40B4-BE49-F238E27FC236}">
                    <a16:creationId xmlns:a16="http://schemas.microsoft.com/office/drawing/2014/main" id="{B6BF470E-D516-4508-8BB4-2E33BF005B91}"/>
                  </a:ext>
                </a:extLst>
              </p:cNvPr>
              <p:cNvSpPr/>
              <p:nvPr/>
            </p:nvSpPr>
            <p:spPr>
              <a:xfrm>
                <a:off x="674081" y="3386332"/>
                <a:ext cx="3484350" cy="443520"/>
              </a:xfrm>
              <a:prstGeom prst="roundRect">
                <a:avLst>
                  <a:gd name="adj" fmla="val 50000"/>
                </a:avLst>
              </a:prstGeom>
              <a:solidFill>
                <a:schemeClr val="accent5">
                  <a:lumMod val="75000"/>
                </a:schemeClr>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zh-CN" altLang="zh-CN" sz="2400" dirty="0">
                    <a:latin typeface="华文楷体" panose="02010600040101010101" pitchFamily="2" charset="-122"/>
                    <a:ea typeface="华文楷体" panose="02010600040101010101" pitchFamily="2" charset="-122"/>
                  </a:rPr>
                  <a:t>仲裁协议达成意思一致</a:t>
                </a:r>
                <a:endParaRPr lang="zh-CN" altLang="en-US" sz="2400" dirty="0">
                  <a:solidFill>
                    <a:schemeClr val="bg1"/>
                  </a:solidFill>
                  <a:latin typeface="华文楷体" panose="02010600040101010101" pitchFamily="2" charset="-122"/>
                  <a:ea typeface="华文楷体" panose="02010600040101010101" pitchFamily="2" charset="-122"/>
                </a:endParaRPr>
              </a:p>
            </p:txBody>
          </p:sp>
        </p:grpSp>
        <p:sp>
          <p:nvSpPr>
            <p:cNvPr id="20" name="íṩḻíḋê">
              <a:extLst>
                <a:ext uri="{FF2B5EF4-FFF2-40B4-BE49-F238E27FC236}">
                  <a16:creationId xmlns:a16="http://schemas.microsoft.com/office/drawing/2014/main" id="{47DE6FAE-C7B9-4EEB-BE85-B8B0AA359990}"/>
                </a:ext>
              </a:extLst>
            </p:cNvPr>
            <p:cNvSpPr/>
            <p:nvPr/>
          </p:nvSpPr>
          <p:spPr>
            <a:xfrm>
              <a:off x="3255028" y="2073141"/>
              <a:ext cx="2539501" cy="1485000"/>
            </a:xfrm>
            <a:prstGeom prst="rect">
              <a:avLst/>
            </a:prstGeom>
          </p:spPr>
          <p:txBody>
            <a:bodyPr wrap="square">
              <a:noAutofit/>
            </a:bodyPr>
            <a:lstStyle/>
            <a:p>
              <a:pPr lvl="0">
                <a:lnSpc>
                  <a:spcPct val="120000"/>
                </a:lnSpc>
                <a:spcBef>
                  <a:spcPct val="0"/>
                </a:spcBef>
              </a:pPr>
              <a:r>
                <a:rPr lang="zh-CN" altLang="en-US" sz="2000" b="1" dirty="0">
                  <a:solidFill>
                    <a:schemeClr val="accent5">
                      <a:lumMod val="75000"/>
                    </a:schemeClr>
                  </a:solidFill>
                  <a:latin typeface="华文楷体" panose="02010600040101010101" pitchFamily="2" charset="-122"/>
                  <a:ea typeface="华文楷体" panose="02010600040101010101" pitchFamily="2" charset="-122"/>
                </a:rPr>
                <a:t>        虽然双方有仲裁的意思，但一方仅指明仲裁以某一合同为准，或因合同主体变更，变更时未告知其仲裁条款，则应视为未达成仲裁的意思一致，此时，亦应由申请人举证证明曾向被申请人送达仲裁条款并且被申请人知悉，即，申请人应举证证明仲裁条款内容告知被申请人。</a:t>
              </a:r>
            </a:p>
            <a:p>
              <a:pPr lvl="0">
                <a:lnSpc>
                  <a:spcPct val="120000"/>
                </a:lnSpc>
                <a:spcBef>
                  <a:spcPct val="0"/>
                </a:spcBef>
              </a:pPr>
              <a:endParaRPr lang="en-US" altLang="zh-CN" sz="2000" b="1" dirty="0">
                <a:solidFill>
                  <a:schemeClr val="accent5">
                    <a:lumMod val="75000"/>
                  </a:schemeClr>
                </a:solidFill>
                <a:latin typeface="华文楷体" panose="02010600040101010101" pitchFamily="2" charset="-122"/>
                <a:ea typeface="华文楷体" panose="02010600040101010101" pitchFamily="2" charset="-122"/>
              </a:endParaRPr>
            </a:p>
          </p:txBody>
        </p:sp>
      </p:grpSp>
      <p:grpSp>
        <p:nvGrpSpPr>
          <p:cNvPr id="23" name="组合 22"/>
          <p:cNvGrpSpPr/>
          <p:nvPr/>
        </p:nvGrpSpPr>
        <p:grpSpPr>
          <a:xfrm>
            <a:off x="8100974" y="1357101"/>
            <a:ext cx="3642386" cy="4627969"/>
            <a:chOff x="5999519" y="1698781"/>
            <a:chExt cx="2613264" cy="1989501"/>
          </a:xfrm>
        </p:grpSpPr>
        <p:grpSp>
          <p:nvGrpSpPr>
            <p:cNvPr id="7" name="iṣḷïḓê">
              <a:extLst>
                <a:ext uri="{FF2B5EF4-FFF2-40B4-BE49-F238E27FC236}">
                  <a16:creationId xmlns:a16="http://schemas.microsoft.com/office/drawing/2014/main" id="{07FD2602-C55E-4B41-8AA8-B55A639CF749}"/>
                </a:ext>
              </a:extLst>
            </p:cNvPr>
            <p:cNvGrpSpPr/>
            <p:nvPr/>
          </p:nvGrpSpPr>
          <p:grpSpPr>
            <a:xfrm>
              <a:off x="5999519" y="1698781"/>
              <a:ext cx="2613264" cy="1989501"/>
              <a:chOff x="676650" y="3386332"/>
              <a:chExt cx="3484351" cy="2652666"/>
            </a:xfrm>
          </p:grpSpPr>
          <p:sp>
            <p:nvSpPr>
              <p:cNvPr id="8" name="îślíḑê">
                <a:extLst>
                  <a:ext uri="{FF2B5EF4-FFF2-40B4-BE49-F238E27FC236}">
                    <a16:creationId xmlns:a16="http://schemas.microsoft.com/office/drawing/2014/main" id="{C3C2CD39-9C75-4789-9D1D-F72435E61489}"/>
                  </a:ext>
                </a:extLst>
              </p:cNvPr>
              <p:cNvSpPr/>
              <p:nvPr/>
            </p:nvSpPr>
            <p:spPr>
              <a:xfrm>
                <a:off x="676653" y="3608091"/>
                <a:ext cx="3484348" cy="2430907"/>
              </a:xfrm>
              <a:prstGeom prst="roundRect">
                <a:avLst>
                  <a:gd name="adj" fmla="val 2415"/>
                </a:avLst>
              </a:prstGeom>
              <a:gradFill flip="none" rotWithShape="1">
                <a:gsLst>
                  <a:gs pos="0">
                    <a:schemeClr val="accent1">
                      <a:alpha val="23000"/>
                    </a:schemeClr>
                  </a:gs>
                  <a:gs pos="100000">
                    <a:schemeClr val="accent1">
                      <a:alpha val="0"/>
                    </a:schemeClr>
                  </a:gs>
                </a:gsLst>
                <a:lin ang="5400000" scaled="1"/>
                <a:tileRect/>
              </a:grad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chorCtr="1">
                <a:normAutofit/>
              </a:bodyPr>
              <a:lstStyle/>
              <a:p>
                <a:pPr>
                  <a:lnSpc>
                    <a:spcPct val="130000"/>
                  </a:lnSpc>
                  <a:defRPr/>
                </a:pPr>
                <a:endParaRPr lang="zh-CN" altLang="en-US" sz="1200" dirty="0">
                  <a:solidFill>
                    <a:schemeClr val="tx1">
                      <a:lumMod val="75000"/>
                      <a:lumOff val="25000"/>
                    </a:schemeClr>
                  </a:solidFill>
                  <a:latin typeface="华文楷体" panose="02010600040101010101" pitchFamily="2" charset="-122"/>
                  <a:ea typeface="华文楷体" panose="02010600040101010101" pitchFamily="2" charset="-122"/>
                </a:endParaRPr>
              </a:p>
            </p:txBody>
          </p:sp>
          <p:sp>
            <p:nvSpPr>
              <p:cNvPr id="9" name="íṥlïḑè">
                <a:extLst>
                  <a:ext uri="{FF2B5EF4-FFF2-40B4-BE49-F238E27FC236}">
                    <a16:creationId xmlns:a16="http://schemas.microsoft.com/office/drawing/2014/main" id="{6AE67722-2980-4AFF-AC83-DF06FE3F828A}"/>
                  </a:ext>
                </a:extLst>
              </p:cNvPr>
              <p:cNvSpPr/>
              <p:nvPr/>
            </p:nvSpPr>
            <p:spPr>
              <a:xfrm>
                <a:off x="676650" y="3386332"/>
                <a:ext cx="3484350" cy="443520"/>
              </a:xfrm>
              <a:prstGeom prst="roundRect">
                <a:avLst>
                  <a:gd name="adj" fmla="val 50000"/>
                </a:avLst>
              </a:prstGeom>
              <a:solidFill>
                <a:schemeClr val="accent5">
                  <a:lumMod val="50000"/>
                </a:schemeClr>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zh-CN" altLang="zh-CN" sz="2400" dirty="0">
                    <a:latin typeface="华文楷体" panose="02010600040101010101" pitchFamily="2" charset="-122"/>
                    <a:ea typeface="华文楷体" panose="02010600040101010101" pitchFamily="2" charset="-122"/>
                  </a:rPr>
                  <a:t>默示仲裁协议应</a:t>
                </a:r>
                <a:endParaRPr lang="en-US" altLang="zh-CN" sz="2400" dirty="0">
                  <a:latin typeface="华文楷体" panose="02010600040101010101" pitchFamily="2" charset="-122"/>
                  <a:ea typeface="华文楷体" panose="02010600040101010101" pitchFamily="2" charset="-122"/>
                </a:endParaRPr>
              </a:p>
              <a:p>
                <a:pPr algn="ctr"/>
                <a:r>
                  <a:rPr lang="zh-CN" altLang="zh-CN" sz="2400" dirty="0">
                    <a:latin typeface="华文楷体" panose="02010600040101010101" pitchFamily="2" charset="-122"/>
                    <a:ea typeface="华文楷体" panose="02010600040101010101" pitchFamily="2" charset="-122"/>
                  </a:rPr>
                  <a:t>坚决认定无效</a:t>
                </a:r>
                <a:endParaRPr lang="zh-CN" altLang="en-US" sz="2400" dirty="0">
                  <a:solidFill>
                    <a:schemeClr val="bg1"/>
                  </a:solidFill>
                  <a:latin typeface="华文楷体" panose="02010600040101010101" pitchFamily="2" charset="-122"/>
                  <a:ea typeface="华文楷体" panose="02010600040101010101" pitchFamily="2" charset="-122"/>
                </a:endParaRPr>
              </a:p>
            </p:txBody>
          </p:sp>
        </p:grpSp>
        <p:sp>
          <p:nvSpPr>
            <p:cNvPr id="21" name="íṩḻíḋê">
              <a:extLst>
                <a:ext uri="{FF2B5EF4-FFF2-40B4-BE49-F238E27FC236}">
                  <a16:creationId xmlns:a16="http://schemas.microsoft.com/office/drawing/2014/main" id="{47DE6FAE-C7B9-4EEB-BE85-B8B0AA359990}"/>
                </a:ext>
              </a:extLst>
            </p:cNvPr>
            <p:cNvSpPr/>
            <p:nvPr/>
          </p:nvSpPr>
          <p:spPr>
            <a:xfrm>
              <a:off x="6127527" y="2068099"/>
              <a:ext cx="2195078" cy="1485000"/>
            </a:xfrm>
            <a:prstGeom prst="rect">
              <a:avLst/>
            </a:prstGeom>
          </p:spPr>
          <p:txBody>
            <a:bodyPr wrap="square">
              <a:noAutofit/>
            </a:bodyPr>
            <a:lstStyle/>
            <a:p>
              <a:pPr lvl="0">
                <a:lnSpc>
                  <a:spcPct val="120000"/>
                </a:lnSpc>
                <a:spcBef>
                  <a:spcPct val="0"/>
                </a:spcBef>
              </a:pPr>
              <a:r>
                <a:rPr lang="en-US" altLang="zh-CN" b="1" dirty="0">
                  <a:solidFill>
                    <a:schemeClr val="tx1">
                      <a:lumMod val="75000"/>
                      <a:lumOff val="25000"/>
                    </a:schemeClr>
                  </a:solidFill>
                  <a:latin typeface="华文楷体" panose="02010600040101010101" pitchFamily="2" charset="-122"/>
                  <a:ea typeface="华文楷体" panose="02010600040101010101" pitchFamily="2" charset="-122"/>
                </a:rPr>
                <a:t>        </a:t>
              </a:r>
              <a:r>
                <a:rPr lang="zh-CN" altLang="en-US" sz="2000" b="1" dirty="0">
                  <a:solidFill>
                    <a:srgbClr val="4BACC6">
                      <a:lumMod val="50000"/>
                    </a:srgbClr>
                  </a:solidFill>
                  <a:latin typeface="华文楷体" panose="02010600040101010101" pitchFamily="2" charset="-122"/>
                  <a:ea typeface="华文楷体" panose="02010600040101010101" pitchFamily="2" charset="-122"/>
                </a:rPr>
                <a:t>因为仲裁协议的独立性，仲裁裁决的可执行性，如认可默示仲裁协议，容易导致裁判权的滥用，不利于社会公平与经济发展，因此，对待申请人无法证明曾明示达成仲裁协议的仲裁裁决时，应果断不予执行。</a:t>
              </a:r>
              <a:endParaRPr lang="en-US" altLang="zh-CN" sz="2000" b="1" dirty="0">
                <a:solidFill>
                  <a:srgbClr val="4BACC6">
                    <a:lumMod val="50000"/>
                  </a:srgbClr>
                </a:solidFill>
                <a:latin typeface="华文楷体" panose="02010600040101010101" pitchFamily="2" charset="-122"/>
                <a:ea typeface="华文楷体" panose="02010600040101010101" pitchFamily="2" charset="-122"/>
              </a:endParaRPr>
            </a:p>
          </p:txBody>
        </p:sp>
      </p:grpSp>
    </p:spTree>
    <p:extLst>
      <p:ext uri="{BB962C8B-B14F-4D97-AF65-F5344CB8AC3E}">
        <p14:creationId xmlns:p14="http://schemas.microsoft.com/office/powerpoint/2010/main" val="33763196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a:extLst>
              <a:ext uri="{FF2B5EF4-FFF2-40B4-BE49-F238E27FC236}">
                <a16:creationId xmlns:a16="http://schemas.microsoft.com/office/drawing/2014/main" id="{62779278-7854-4078-B390-BD234D678374}"/>
              </a:ext>
            </a:extLst>
          </p:cNvPr>
          <p:cNvPicPr>
            <a:picLocks noChangeAspect="1"/>
          </p:cNvPicPr>
          <p:nvPr/>
        </p:nvPicPr>
        <p:blipFill>
          <a:blip r:embed="rId3" cstate="print"/>
          <a:stretch>
            <a:fillRect/>
          </a:stretch>
        </p:blipFill>
        <p:spPr>
          <a:xfrm rot="781936" flipH="1">
            <a:off x="9504248" y="371967"/>
            <a:ext cx="1745990" cy="1471985"/>
          </a:xfrm>
          <a:prstGeom prst="rect">
            <a:avLst/>
          </a:prstGeom>
        </p:spPr>
      </p:pic>
      <p:pic>
        <p:nvPicPr>
          <p:cNvPr id="191" name="图片 190"/>
          <p:cNvPicPr>
            <a:picLocks noChangeAspect="1"/>
          </p:cNvPicPr>
          <p:nvPr/>
        </p:nvPicPr>
        <p:blipFill rotWithShape="1">
          <a:blip r:embed="rId4"/>
          <a:srcRect l="54115" t="14479" r="4250" b="12370"/>
          <a:stretch/>
        </p:blipFill>
        <p:spPr>
          <a:xfrm>
            <a:off x="1401319" y="456141"/>
            <a:ext cx="2862145" cy="2659409"/>
          </a:xfrm>
          <a:prstGeom prst="rect">
            <a:avLst/>
          </a:prstGeom>
        </p:spPr>
      </p:pic>
      <p:sp>
        <p:nvSpPr>
          <p:cNvPr id="192" name="菱形 191"/>
          <p:cNvSpPr/>
          <p:nvPr/>
        </p:nvSpPr>
        <p:spPr>
          <a:xfrm>
            <a:off x="1276719" y="552699"/>
            <a:ext cx="3111343" cy="2454385"/>
          </a:xfrm>
          <a:prstGeom prst="diamond">
            <a:avLst/>
          </a:prstGeom>
          <a:gradFill flip="none" rotWithShape="1">
            <a:gsLst>
              <a:gs pos="0">
                <a:srgbClr val="A5A5A5">
                  <a:lumMod val="5000"/>
                  <a:lumOff val="95000"/>
                  <a:alpha val="3000"/>
                </a:srgbClr>
              </a:gs>
              <a:gs pos="83000">
                <a:srgbClr val="A5A5A5">
                  <a:lumMod val="45000"/>
                  <a:lumOff val="55000"/>
                  <a:alpha val="57000"/>
                </a:srgbClr>
              </a:gs>
              <a:gs pos="100000">
                <a:srgbClr val="A5A5A5">
                  <a:lumMod val="30000"/>
                  <a:lumOff val="70000"/>
                  <a:alpha val="0"/>
                </a:srgbClr>
              </a:gs>
            </a:gsLst>
            <a:path path="circle">
              <a:fillToRect l="50000" t="50000" r="50000" b="50000"/>
            </a:path>
            <a:tileRect/>
          </a:gradFill>
          <a:ln w="12700" cap="flat" cmpd="sng" algn="ctr">
            <a:noFill/>
            <a:prstDash val="solid"/>
            <a:miter lim="800000"/>
          </a:ln>
          <a:effectLst/>
        </p:spPr>
        <p:txBody>
          <a:bodyPr rtlCol="0" anchor="ctr"/>
          <a:lstStyle/>
          <a:p>
            <a:pPr algn="ctr" defTabSz="914400">
              <a:defRPr/>
            </a:pPr>
            <a:r>
              <a:rPr lang="zh-CN" altLang="en-US" sz="4800" b="1" kern="0" dirty="0">
                <a:gradFill flip="none" rotWithShape="1">
                  <a:gsLst>
                    <a:gs pos="0">
                      <a:srgbClr val="515151">
                        <a:lumMod val="89000"/>
                      </a:srgbClr>
                    </a:gs>
                    <a:gs pos="23000">
                      <a:srgbClr val="515151">
                        <a:lumMod val="89000"/>
                      </a:srgbClr>
                    </a:gs>
                    <a:gs pos="69000">
                      <a:srgbClr val="515151">
                        <a:lumMod val="75000"/>
                      </a:srgbClr>
                    </a:gs>
                    <a:gs pos="97000">
                      <a:srgbClr val="515151">
                        <a:lumMod val="70000"/>
                      </a:srgbClr>
                    </a:gs>
                  </a:gsLst>
                  <a:path path="circle">
                    <a:fillToRect l="50000" t="50000" r="50000" b="50000"/>
                  </a:path>
                  <a:tileRect/>
                </a:gradFill>
                <a:latin typeface="华文楷体" panose="02010600040101010101" pitchFamily="2" charset="-122"/>
                <a:ea typeface="华文楷体" panose="02010600040101010101" pitchFamily="2" charset="-122"/>
              </a:rPr>
              <a:t>建议</a:t>
            </a:r>
            <a:endParaRPr lang="en-US" altLang="zh-CN" sz="4800" b="1" kern="0" dirty="0">
              <a:gradFill flip="none" rotWithShape="1">
                <a:gsLst>
                  <a:gs pos="0">
                    <a:srgbClr val="515151">
                      <a:lumMod val="89000"/>
                    </a:srgbClr>
                  </a:gs>
                  <a:gs pos="23000">
                    <a:srgbClr val="515151">
                      <a:lumMod val="89000"/>
                    </a:srgbClr>
                  </a:gs>
                  <a:gs pos="69000">
                    <a:srgbClr val="515151">
                      <a:lumMod val="75000"/>
                    </a:srgbClr>
                  </a:gs>
                  <a:gs pos="97000">
                    <a:srgbClr val="515151">
                      <a:lumMod val="70000"/>
                    </a:srgbClr>
                  </a:gs>
                </a:gsLst>
                <a:path path="circle">
                  <a:fillToRect l="50000" t="50000" r="50000" b="50000"/>
                </a:path>
                <a:tileRect/>
              </a:gradFill>
              <a:latin typeface="华文楷体" panose="02010600040101010101" pitchFamily="2" charset="-122"/>
              <a:ea typeface="华文楷体" panose="02010600040101010101" pitchFamily="2" charset="-122"/>
            </a:endParaRPr>
          </a:p>
          <a:p>
            <a:pPr algn="ctr" defTabSz="914400">
              <a:defRPr/>
            </a:pPr>
            <a:r>
              <a:rPr lang="zh-CN" altLang="en-US" sz="4800" b="1" kern="0" dirty="0">
                <a:gradFill flip="none" rotWithShape="1">
                  <a:gsLst>
                    <a:gs pos="0">
                      <a:srgbClr val="515151">
                        <a:lumMod val="89000"/>
                      </a:srgbClr>
                    </a:gs>
                    <a:gs pos="23000">
                      <a:srgbClr val="515151">
                        <a:lumMod val="89000"/>
                      </a:srgbClr>
                    </a:gs>
                    <a:gs pos="69000">
                      <a:srgbClr val="515151">
                        <a:lumMod val="75000"/>
                      </a:srgbClr>
                    </a:gs>
                    <a:gs pos="97000">
                      <a:srgbClr val="515151">
                        <a:lumMod val="70000"/>
                      </a:srgbClr>
                    </a:gs>
                  </a:gsLst>
                  <a:path path="circle">
                    <a:fillToRect l="50000" t="50000" r="50000" b="50000"/>
                  </a:path>
                  <a:tileRect/>
                </a:gradFill>
                <a:latin typeface="华文楷体" panose="02010600040101010101" pitchFamily="2" charset="-122"/>
                <a:ea typeface="华文楷体" panose="02010600040101010101" pitchFamily="2" charset="-122"/>
              </a:rPr>
              <a:t>二</a:t>
            </a:r>
          </a:p>
        </p:txBody>
      </p:sp>
      <p:sp>
        <p:nvSpPr>
          <p:cNvPr id="5" name="文本框 4">
            <a:extLst>
              <a:ext uri="{FF2B5EF4-FFF2-40B4-BE49-F238E27FC236}">
                <a16:creationId xmlns:a16="http://schemas.microsoft.com/office/drawing/2014/main" id="{D859502F-BA3F-49D1-B095-AB866CE419D6}"/>
              </a:ext>
            </a:extLst>
          </p:cNvPr>
          <p:cNvSpPr txBox="1"/>
          <p:nvPr/>
        </p:nvSpPr>
        <p:spPr>
          <a:xfrm>
            <a:off x="4421305" y="539972"/>
            <a:ext cx="5139997" cy="612475"/>
          </a:xfrm>
          <a:prstGeom prst="rect">
            <a:avLst/>
          </a:prstGeom>
          <a:noFill/>
        </p:spPr>
        <p:txBody>
          <a:bodyPr wrap="square" rtlCol="0">
            <a:spAutoFit/>
          </a:bodyPr>
          <a:lstStyle/>
          <a:p>
            <a:pPr>
              <a:lnSpc>
                <a:spcPct val="130000"/>
              </a:lnSpc>
              <a:spcBef>
                <a:spcPts val="600"/>
              </a:spcBef>
            </a:pPr>
            <a:r>
              <a:rPr lang="zh-CN" altLang="en-US" sz="2800" b="1" u="sng" kern="0"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rPr>
              <a:t>以立法形式建立临时仲裁制度</a:t>
            </a:r>
          </a:p>
        </p:txBody>
      </p:sp>
      <p:sp>
        <p:nvSpPr>
          <p:cNvPr id="6" name="矩形 5">
            <a:extLst>
              <a:ext uri="{FF2B5EF4-FFF2-40B4-BE49-F238E27FC236}">
                <a16:creationId xmlns:a16="http://schemas.microsoft.com/office/drawing/2014/main" id="{0EBEE374-F909-449D-9C69-D93BE52CD95B}"/>
              </a:ext>
            </a:extLst>
          </p:cNvPr>
          <p:cNvSpPr/>
          <p:nvPr/>
        </p:nvSpPr>
        <p:spPr>
          <a:xfrm>
            <a:off x="3883430" y="17995"/>
            <a:ext cx="5913076" cy="456985"/>
          </a:xfrm>
          <a:prstGeom prst="rect">
            <a:avLst/>
          </a:prstGeom>
        </p:spPr>
        <p:txBody>
          <a:bodyPr wrap="square">
            <a:spAutoFit/>
          </a:bodyPr>
          <a:lstStyle/>
          <a:p>
            <a:pPr marL="76200" indent="304800" algn="just">
              <a:lnSpc>
                <a:spcPts val="2880"/>
              </a:lnSpc>
              <a:spcAft>
                <a:spcPts val="0"/>
              </a:spcAft>
            </a:pPr>
            <a:r>
              <a:rPr lang="en-US" altLang="zh-CN" sz="2400" kern="100" dirty="0">
                <a:latin typeface="华文楷体" panose="02010600040101010101" pitchFamily="2" charset="-122"/>
                <a:ea typeface="华文楷体" panose="02010600040101010101" pitchFamily="2" charset="-122"/>
                <a:cs typeface="Times New Roman" panose="02020603050405020304" pitchFamily="18" charset="0"/>
              </a:rPr>
              <a:t>    </a:t>
            </a:r>
            <a:endParaRPr lang="zh-CN" altLang="zh-CN" sz="2400" kern="100" dirty="0">
              <a:effectLst/>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53" name="文本占位符 16">
            <a:extLst>
              <a:ext uri="{FF2B5EF4-FFF2-40B4-BE49-F238E27FC236}">
                <a16:creationId xmlns:a16="http://schemas.microsoft.com/office/drawing/2014/main" id="{2B66129E-BEAB-48E7-837C-59301C9980F4}"/>
              </a:ext>
            </a:extLst>
          </p:cNvPr>
          <p:cNvSpPr txBox="1">
            <a:spLocks/>
          </p:cNvSpPr>
          <p:nvPr/>
        </p:nvSpPr>
        <p:spPr>
          <a:xfrm>
            <a:off x="470374" y="1439978"/>
            <a:ext cx="720000" cy="45547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800" b="1" dirty="0">
                <a:solidFill>
                  <a:schemeClr val="bg2">
                    <a:lumMod val="50000"/>
                  </a:schemeClr>
                </a:solidFill>
                <a:latin typeface="华文楷体" panose="02010600040101010101" pitchFamily="2" charset="-122"/>
                <a:ea typeface="华文楷体" panose="02010600040101010101" pitchFamily="2" charset="-122"/>
              </a:rPr>
              <a:t>伍</a:t>
            </a:r>
          </a:p>
        </p:txBody>
      </p:sp>
      <p:sp>
        <p:nvSpPr>
          <p:cNvPr id="54" name="矩形 53">
            <a:extLst>
              <a:ext uri="{FF2B5EF4-FFF2-40B4-BE49-F238E27FC236}">
                <a16:creationId xmlns:a16="http://schemas.microsoft.com/office/drawing/2014/main" id="{3D337DBA-E616-43A7-9D8B-D060763F2315}"/>
              </a:ext>
            </a:extLst>
          </p:cNvPr>
          <p:cNvSpPr/>
          <p:nvPr/>
        </p:nvSpPr>
        <p:spPr>
          <a:xfrm>
            <a:off x="495469" y="1865076"/>
            <a:ext cx="720000" cy="60756"/>
          </a:xfrm>
          <a:prstGeom prst="rect">
            <a:avLst/>
          </a:prstGeom>
          <a:solidFill>
            <a:schemeClr val="tx2">
              <a:lumMod val="60000"/>
              <a:lumOff val="40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zh-CN" altLang="en-US" sz="2000" kern="0">
              <a:solidFill>
                <a:schemeClr val="bg2">
                  <a:lumMod val="50000"/>
                </a:schemeClr>
              </a:solidFill>
              <a:latin typeface="华文楷体" panose="02010600040101010101" pitchFamily="2" charset="-122"/>
              <a:ea typeface="华文楷体" panose="02010600040101010101" pitchFamily="2" charset="-122"/>
            </a:endParaRPr>
          </a:p>
        </p:txBody>
      </p:sp>
      <p:sp>
        <p:nvSpPr>
          <p:cNvPr id="55" name="文本框 54">
            <a:extLst>
              <a:ext uri="{FF2B5EF4-FFF2-40B4-BE49-F238E27FC236}">
                <a16:creationId xmlns:a16="http://schemas.microsoft.com/office/drawing/2014/main" id="{3323C020-E123-466A-A911-C7C872C0C634}"/>
              </a:ext>
            </a:extLst>
          </p:cNvPr>
          <p:cNvSpPr txBox="1"/>
          <p:nvPr/>
        </p:nvSpPr>
        <p:spPr>
          <a:xfrm>
            <a:off x="553049" y="2001215"/>
            <a:ext cx="664797" cy="3874820"/>
          </a:xfrm>
          <a:prstGeom prst="rect">
            <a:avLst/>
          </a:prstGeom>
          <a:noFill/>
        </p:spPr>
        <p:txBody>
          <a:bodyPr vert="eaVert" wrap="square" rtlCol="0">
            <a:spAutoFit/>
          </a:bodyPr>
          <a:lstStyle/>
          <a:p>
            <a:pPr>
              <a:lnSpc>
                <a:spcPct val="130000"/>
              </a:lnSpc>
              <a:spcBef>
                <a:spcPts val="600"/>
              </a:spcBef>
            </a:pPr>
            <a:r>
              <a:rPr lang="zh-CN" altLang="en-US" sz="2400" kern="0" dirty="0">
                <a:latin typeface="华文楷体" panose="02010600040101010101" pitchFamily="2" charset="-122"/>
                <a:ea typeface="华文楷体" panose="02010600040101010101" pitchFamily="2" charset="-122"/>
                <a:cs typeface="+mn-ea"/>
                <a:sym typeface="+mn-lt"/>
              </a:rPr>
              <a:t>仲裁制度之立法建言</a:t>
            </a:r>
          </a:p>
        </p:txBody>
      </p:sp>
      <p:sp>
        <p:nvSpPr>
          <p:cNvPr id="56" name="矩形 55">
            <a:extLst>
              <a:ext uri="{FF2B5EF4-FFF2-40B4-BE49-F238E27FC236}">
                <a16:creationId xmlns:a16="http://schemas.microsoft.com/office/drawing/2014/main" id="{79EED8AE-EAE5-46DA-AEE2-2ACC081FADD0}"/>
              </a:ext>
            </a:extLst>
          </p:cNvPr>
          <p:cNvSpPr/>
          <p:nvPr/>
        </p:nvSpPr>
        <p:spPr>
          <a:xfrm>
            <a:off x="3817820" y="1873422"/>
            <a:ext cx="7972239" cy="1323439"/>
          </a:xfrm>
          <a:prstGeom prst="rect">
            <a:avLst/>
          </a:prstGeom>
        </p:spPr>
        <p:txBody>
          <a:bodyPr wrap="square">
            <a:spAutoFit/>
          </a:bodyPr>
          <a:lstStyle/>
          <a:p>
            <a:r>
              <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rPr>
              <a:t>        1. </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临时仲裁完全是国际法上承认的另一种仲裁形式，具有《纽约公约》所承认的适用效力。</a:t>
            </a:r>
            <a:r>
              <a:rPr lang="zh-CN" altLang="en-US" sz="2000" kern="100" dirty="0">
                <a:latin typeface="华文楷体" panose="02010600040101010101" pitchFamily="2" charset="-122"/>
                <a:ea typeface="华文楷体" panose="02010600040101010101" pitchFamily="2" charset="-122"/>
                <a:cs typeface="Times New Roman" panose="02020603050405020304" pitchFamily="18" charset="0"/>
              </a:rPr>
              <a:t>但由于国内大众对临时仲裁的不了解，导致</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当国际上的临时仲裁裁决依法做出之后，</a:t>
            </a:r>
            <a:r>
              <a:rPr lang="zh-CN" altLang="en-US" sz="2000" kern="100" dirty="0">
                <a:latin typeface="华文楷体" panose="02010600040101010101" pitchFamily="2" charset="-122"/>
                <a:ea typeface="华文楷体" panose="02010600040101010101" pitchFamily="2" charset="-122"/>
                <a:cs typeface="Times New Roman" panose="02020603050405020304" pitchFamily="18" charset="0"/>
              </a:rPr>
              <a:t>以为“一纸空文”没有司法强制执行力为其背书，终致“大意失荆州”的不利后果。</a:t>
            </a:r>
            <a:endParaRPr lang="zh-CN" altLang="en-US" sz="2000" dirty="0">
              <a:latin typeface="华文楷体" panose="02010600040101010101" pitchFamily="2" charset="-122"/>
              <a:ea typeface="华文楷体" panose="02010600040101010101" pitchFamily="2" charset="-122"/>
            </a:endParaRPr>
          </a:p>
        </p:txBody>
      </p:sp>
      <p:sp>
        <p:nvSpPr>
          <p:cNvPr id="57" name="矩形 56">
            <a:extLst>
              <a:ext uri="{FF2B5EF4-FFF2-40B4-BE49-F238E27FC236}">
                <a16:creationId xmlns:a16="http://schemas.microsoft.com/office/drawing/2014/main" id="{2CBB35B0-F92A-40A1-BC8A-EC989B764237}"/>
              </a:ext>
            </a:extLst>
          </p:cNvPr>
          <p:cNvSpPr/>
          <p:nvPr/>
        </p:nvSpPr>
        <p:spPr>
          <a:xfrm>
            <a:off x="1301744" y="3677960"/>
            <a:ext cx="3333226" cy="2246769"/>
          </a:xfrm>
          <a:prstGeom prst="rect">
            <a:avLst/>
          </a:prstGeom>
        </p:spPr>
        <p:txBody>
          <a:bodyPr wrap="square">
            <a:spAutoFit/>
          </a:bodyPr>
          <a:lstStyle/>
          <a:p>
            <a:r>
              <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rPr>
              <a:t>         2. </a:t>
            </a:r>
            <a:r>
              <a:rPr lang="zh-CN" altLang="en-US" sz="2000" kern="100" dirty="0">
                <a:latin typeface="华文楷体" panose="02010600040101010101" pitchFamily="2" charset="-122"/>
                <a:ea typeface="华文楷体" panose="02010600040101010101" pitchFamily="2" charset="-122"/>
                <a:cs typeface="Times New Roman" panose="02020603050405020304" pitchFamily="18" charset="0"/>
              </a:rPr>
              <a:t>鉴</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于临时仲裁的立法和</a:t>
            </a:r>
            <a:r>
              <a:rPr lang="zh-CN" altLang="en-US" sz="2000" kern="100" dirty="0">
                <a:latin typeface="华文楷体" panose="02010600040101010101" pitchFamily="2" charset="-122"/>
                <a:ea typeface="华文楷体" panose="02010600040101010101" pitchFamily="2" charset="-122"/>
                <a:cs typeface="Times New Roman" panose="02020603050405020304" pitchFamily="18" charset="0"/>
              </a:rPr>
              <a:t>司法</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实践</a:t>
            </a:r>
            <a:r>
              <a:rPr lang="zh-CN" altLang="en-US" sz="2000" kern="100" dirty="0">
                <a:latin typeface="华文楷体" panose="02010600040101010101" pitchFamily="2" charset="-122"/>
                <a:ea typeface="华文楷体" panose="02010600040101010101" pitchFamily="2" charset="-122"/>
                <a:cs typeface="Times New Roman" panose="02020603050405020304" pitchFamily="18" charset="0"/>
              </a:rPr>
              <a:t>的缺失</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，中国</a:t>
            </a:r>
            <a:r>
              <a:rPr lang="zh-CN" altLang="en-US" sz="2000" kern="100" dirty="0">
                <a:latin typeface="华文楷体" panose="02010600040101010101" pitchFamily="2" charset="-122"/>
                <a:ea typeface="华文楷体" panose="02010600040101010101" pitchFamily="2" charset="-122"/>
                <a:cs typeface="Times New Roman" panose="02020603050405020304" pitchFamily="18" charset="0"/>
              </a:rPr>
              <a:t>企业面对国际争议纠纷解决机制中最为常用的</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临时仲裁</a:t>
            </a:r>
            <a:r>
              <a:rPr lang="zh-CN" altLang="en-US" sz="2000" kern="100" dirty="0">
                <a:latin typeface="华文楷体" panose="02010600040101010101" pitchFamily="2" charset="-122"/>
                <a:ea typeface="华文楷体" panose="02010600040101010101" pitchFamily="2" charset="-122"/>
                <a:cs typeface="Times New Roman" panose="02020603050405020304" pitchFamily="18" charset="0"/>
              </a:rPr>
              <a:t>时，往往在争议解决一开始变错失“先机”、甚至不去应诉，最终被迫限于更为被动局面。</a:t>
            </a:r>
            <a:endParaRPr lang="zh-CN" altLang="en-US" sz="2000" dirty="0">
              <a:latin typeface="华文楷体" panose="02010600040101010101" pitchFamily="2" charset="-122"/>
              <a:ea typeface="华文楷体" panose="02010600040101010101" pitchFamily="2" charset="-122"/>
            </a:endParaRPr>
          </a:p>
        </p:txBody>
      </p:sp>
      <p:sp>
        <p:nvSpPr>
          <p:cNvPr id="58" name="矩形 57">
            <a:extLst>
              <a:ext uri="{FF2B5EF4-FFF2-40B4-BE49-F238E27FC236}">
                <a16:creationId xmlns:a16="http://schemas.microsoft.com/office/drawing/2014/main" id="{3D3668D8-13FE-4BC2-B097-DB8C860D549A}"/>
              </a:ext>
            </a:extLst>
          </p:cNvPr>
          <p:cNvSpPr/>
          <p:nvPr/>
        </p:nvSpPr>
        <p:spPr>
          <a:xfrm>
            <a:off x="4611195" y="3699536"/>
            <a:ext cx="3768247" cy="2554545"/>
          </a:xfrm>
          <a:prstGeom prst="rect">
            <a:avLst/>
          </a:prstGeom>
        </p:spPr>
        <p:txBody>
          <a:bodyPr wrap="square">
            <a:spAutoFit/>
          </a:bodyPr>
          <a:lstStyle/>
          <a:p>
            <a:r>
              <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rPr>
              <a:t>         3. </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临时仲裁实操经验的</a:t>
            </a:r>
            <a:r>
              <a:rPr lang="zh-CN" altLang="en-US" sz="2000" kern="100" dirty="0">
                <a:latin typeface="华文楷体" panose="02010600040101010101" pitchFamily="2" charset="-122"/>
                <a:ea typeface="华文楷体" panose="02010600040101010101" pitchFamily="2" charset="-122"/>
                <a:cs typeface="Times New Roman" panose="02020603050405020304" pitchFamily="18" charset="0"/>
              </a:rPr>
              <a:t>缺乏使得</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中国</a:t>
            </a:r>
            <a:r>
              <a:rPr lang="zh-CN" altLang="en-US" sz="2000" kern="100" dirty="0">
                <a:latin typeface="华文楷体" panose="02010600040101010101" pitchFamily="2" charset="-122"/>
                <a:ea typeface="华文楷体" panose="02010600040101010101" pitchFamily="2" charset="-122"/>
                <a:cs typeface="Times New Roman" panose="02020603050405020304" pitchFamily="18" charset="0"/>
              </a:rPr>
              <a:t>法律人士目前较难在国际法律服务市场中争取一席之地。来自本土法律工作者的国际竞争力犹如中国企业“走出去”的“最后一公里”，“助攻力量”不够坚挺对于中国企业的国际信心增长亦带来了负面影响</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a:t>
            </a:r>
            <a:endParaRPr lang="zh-CN" altLang="en-US" sz="2000" dirty="0">
              <a:latin typeface="华文楷体" panose="02010600040101010101" pitchFamily="2" charset="-122"/>
              <a:ea typeface="华文楷体" panose="02010600040101010101" pitchFamily="2" charset="-122"/>
            </a:endParaRPr>
          </a:p>
        </p:txBody>
      </p:sp>
      <p:sp>
        <p:nvSpPr>
          <p:cNvPr id="59" name="矩形 58">
            <a:extLst>
              <a:ext uri="{FF2B5EF4-FFF2-40B4-BE49-F238E27FC236}">
                <a16:creationId xmlns:a16="http://schemas.microsoft.com/office/drawing/2014/main" id="{52BEA0D9-9618-4665-ABCE-9E30248BBFDD}"/>
              </a:ext>
            </a:extLst>
          </p:cNvPr>
          <p:cNvSpPr/>
          <p:nvPr/>
        </p:nvSpPr>
        <p:spPr>
          <a:xfrm>
            <a:off x="8416220" y="3676541"/>
            <a:ext cx="3439449" cy="2554545"/>
          </a:xfrm>
          <a:prstGeom prst="rect">
            <a:avLst/>
          </a:prstGeom>
        </p:spPr>
        <p:txBody>
          <a:bodyPr wrap="square">
            <a:spAutoFit/>
          </a:bodyPr>
          <a:lstStyle/>
          <a:p>
            <a:r>
              <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rPr>
              <a:t>         4. </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随着国家的</a:t>
            </a:r>
            <a:r>
              <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一带一路</a:t>
            </a:r>
            <a:r>
              <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建设和中国资本</a:t>
            </a:r>
            <a:r>
              <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走出去</a:t>
            </a:r>
            <a:r>
              <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，在中国及时建立临时仲裁制度既是改善中国投资法律环境的需要，更是为中国资本</a:t>
            </a:r>
            <a:r>
              <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走出去</a:t>
            </a:r>
            <a:r>
              <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和国际化提供与国际接轨的争议解决服务供给的需要。</a:t>
            </a:r>
            <a:endParaRPr lang="zh-CN" altLang="en-US" sz="2000" dirty="0">
              <a:latin typeface="华文楷体" panose="02010600040101010101" pitchFamily="2" charset="-122"/>
              <a:ea typeface="华文楷体" panose="02010600040101010101" pitchFamily="2" charset="-122"/>
            </a:endParaRPr>
          </a:p>
        </p:txBody>
      </p:sp>
      <p:cxnSp>
        <p:nvCxnSpPr>
          <p:cNvPr id="3" name="直接连接符 2">
            <a:extLst>
              <a:ext uri="{FF2B5EF4-FFF2-40B4-BE49-F238E27FC236}">
                <a16:creationId xmlns:a16="http://schemas.microsoft.com/office/drawing/2014/main" id="{50B76CEB-B23D-4C45-A220-B9EDC1377D13}"/>
              </a:ext>
            </a:extLst>
          </p:cNvPr>
          <p:cNvCxnSpPr/>
          <p:nvPr/>
        </p:nvCxnSpPr>
        <p:spPr>
          <a:xfrm>
            <a:off x="1425093" y="3429000"/>
            <a:ext cx="101880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9EA28042-C007-4E79-B3B9-4D42460DE53D}"/>
              </a:ext>
            </a:extLst>
          </p:cNvPr>
          <p:cNvCxnSpPr/>
          <p:nvPr/>
        </p:nvCxnSpPr>
        <p:spPr>
          <a:xfrm>
            <a:off x="1401319" y="6461234"/>
            <a:ext cx="101880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 name="矩形 3">
            <a:extLst>
              <a:ext uri="{FF2B5EF4-FFF2-40B4-BE49-F238E27FC236}">
                <a16:creationId xmlns:a16="http://schemas.microsoft.com/office/drawing/2014/main" id="{8FCA70D8-8541-4BCE-9C9D-4E3819D05CC0}"/>
              </a:ext>
            </a:extLst>
          </p:cNvPr>
          <p:cNvSpPr/>
          <p:nvPr/>
        </p:nvSpPr>
        <p:spPr>
          <a:xfrm>
            <a:off x="9113985" y="856808"/>
            <a:ext cx="2043918" cy="523220"/>
          </a:xfrm>
          <a:prstGeom prst="rect">
            <a:avLst/>
          </a:prstGeom>
          <a:noFill/>
          <a:scene3d>
            <a:camera prst="isometricOffAxis1Right"/>
            <a:lightRig rig="threePt" dir="t"/>
          </a:scene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zh-CN" altLang="en-US" sz="2800" b="1" dirty="0">
                <a:ln/>
                <a:solidFill>
                  <a:schemeClr val="accent4">
                    <a:lumMod val="60000"/>
                    <a:lumOff val="40000"/>
                  </a:schemeClr>
                </a:solidFill>
              </a:rPr>
              <a:t>必要性</a:t>
            </a:r>
          </a:p>
        </p:txBody>
      </p:sp>
    </p:spTree>
    <p:extLst>
      <p:ext uri="{BB962C8B-B14F-4D97-AF65-F5344CB8AC3E}">
        <p14:creationId xmlns:p14="http://schemas.microsoft.com/office/powerpoint/2010/main" val="279427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7F969FEA-E0C2-4DA6-861E-562FEFDC6838}"/>
              </a:ext>
            </a:extLst>
          </p:cNvPr>
          <p:cNvPicPr>
            <a:picLocks noChangeAspect="1"/>
          </p:cNvPicPr>
          <p:nvPr/>
        </p:nvPicPr>
        <p:blipFill rotWithShape="1">
          <a:blip r:embed="rId2"/>
          <a:srcRect l="54115" t="14479" r="4250" b="12370"/>
          <a:stretch/>
        </p:blipFill>
        <p:spPr>
          <a:xfrm>
            <a:off x="1043632" y="9562"/>
            <a:ext cx="2862145" cy="2659409"/>
          </a:xfrm>
          <a:prstGeom prst="rect">
            <a:avLst/>
          </a:prstGeom>
        </p:spPr>
      </p:pic>
      <p:sp>
        <p:nvSpPr>
          <p:cNvPr id="7" name="菱形 6">
            <a:extLst>
              <a:ext uri="{FF2B5EF4-FFF2-40B4-BE49-F238E27FC236}">
                <a16:creationId xmlns:a16="http://schemas.microsoft.com/office/drawing/2014/main" id="{E197C983-5D70-4147-92D2-09A4C6D675AC}"/>
              </a:ext>
            </a:extLst>
          </p:cNvPr>
          <p:cNvSpPr/>
          <p:nvPr/>
        </p:nvSpPr>
        <p:spPr>
          <a:xfrm>
            <a:off x="919032" y="106120"/>
            <a:ext cx="3111343" cy="2454385"/>
          </a:xfrm>
          <a:prstGeom prst="diamond">
            <a:avLst/>
          </a:prstGeom>
          <a:gradFill flip="none" rotWithShape="1">
            <a:gsLst>
              <a:gs pos="0">
                <a:srgbClr val="A5A5A5">
                  <a:lumMod val="5000"/>
                  <a:lumOff val="95000"/>
                  <a:alpha val="3000"/>
                </a:srgbClr>
              </a:gs>
              <a:gs pos="83000">
                <a:srgbClr val="A5A5A5">
                  <a:lumMod val="45000"/>
                  <a:lumOff val="55000"/>
                  <a:alpha val="57000"/>
                </a:srgbClr>
              </a:gs>
              <a:gs pos="100000">
                <a:srgbClr val="A5A5A5">
                  <a:lumMod val="30000"/>
                  <a:lumOff val="70000"/>
                  <a:alpha val="0"/>
                </a:srgbClr>
              </a:gs>
            </a:gsLst>
            <a:path path="circle">
              <a:fillToRect l="50000" t="50000" r="50000" b="50000"/>
            </a:path>
            <a:tileRect/>
          </a:gradFill>
          <a:ln w="12700" cap="flat" cmpd="sng" algn="ctr">
            <a:noFill/>
            <a:prstDash val="solid"/>
            <a:miter lim="800000"/>
          </a:ln>
          <a:effectLst/>
        </p:spPr>
        <p:txBody>
          <a:bodyPr rtlCol="0" anchor="ctr"/>
          <a:lstStyle/>
          <a:p>
            <a:pPr algn="ctr" defTabSz="914400">
              <a:defRPr/>
            </a:pPr>
            <a:r>
              <a:rPr lang="zh-CN" altLang="en-US" sz="4800" b="1" kern="0" dirty="0">
                <a:gradFill flip="none" rotWithShape="1">
                  <a:gsLst>
                    <a:gs pos="0">
                      <a:srgbClr val="515151">
                        <a:lumMod val="89000"/>
                      </a:srgbClr>
                    </a:gs>
                    <a:gs pos="23000">
                      <a:srgbClr val="515151">
                        <a:lumMod val="89000"/>
                      </a:srgbClr>
                    </a:gs>
                    <a:gs pos="69000">
                      <a:srgbClr val="515151">
                        <a:lumMod val="75000"/>
                      </a:srgbClr>
                    </a:gs>
                    <a:gs pos="97000">
                      <a:srgbClr val="515151">
                        <a:lumMod val="70000"/>
                      </a:srgbClr>
                    </a:gs>
                  </a:gsLst>
                  <a:path path="circle">
                    <a:fillToRect l="50000" t="50000" r="50000" b="50000"/>
                  </a:path>
                  <a:tileRect/>
                </a:gradFill>
                <a:latin typeface="华文楷体" panose="02010600040101010101" pitchFamily="2" charset="-122"/>
                <a:ea typeface="华文楷体" panose="02010600040101010101" pitchFamily="2" charset="-122"/>
              </a:rPr>
              <a:t>建议</a:t>
            </a:r>
            <a:endParaRPr lang="en-US" altLang="zh-CN" sz="4800" b="1" kern="0" dirty="0">
              <a:gradFill flip="none" rotWithShape="1">
                <a:gsLst>
                  <a:gs pos="0">
                    <a:srgbClr val="515151">
                      <a:lumMod val="89000"/>
                    </a:srgbClr>
                  </a:gs>
                  <a:gs pos="23000">
                    <a:srgbClr val="515151">
                      <a:lumMod val="89000"/>
                    </a:srgbClr>
                  </a:gs>
                  <a:gs pos="69000">
                    <a:srgbClr val="515151">
                      <a:lumMod val="75000"/>
                    </a:srgbClr>
                  </a:gs>
                  <a:gs pos="97000">
                    <a:srgbClr val="515151">
                      <a:lumMod val="70000"/>
                    </a:srgbClr>
                  </a:gs>
                </a:gsLst>
                <a:path path="circle">
                  <a:fillToRect l="50000" t="50000" r="50000" b="50000"/>
                </a:path>
                <a:tileRect/>
              </a:gradFill>
              <a:latin typeface="华文楷体" panose="02010600040101010101" pitchFamily="2" charset="-122"/>
              <a:ea typeface="华文楷体" panose="02010600040101010101" pitchFamily="2" charset="-122"/>
            </a:endParaRPr>
          </a:p>
          <a:p>
            <a:pPr algn="ctr" defTabSz="914400">
              <a:defRPr/>
            </a:pPr>
            <a:r>
              <a:rPr lang="zh-CN" altLang="en-US" sz="4800" b="1" kern="0" dirty="0">
                <a:gradFill flip="none" rotWithShape="1">
                  <a:gsLst>
                    <a:gs pos="0">
                      <a:srgbClr val="515151">
                        <a:lumMod val="89000"/>
                      </a:srgbClr>
                    </a:gs>
                    <a:gs pos="23000">
                      <a:srgbClr val="515151">
                        <a:lumMod val="89000"/>
                      </a:srgbClr>
                    </a:gs>
                    <a:gs pos="69000">
                      <a:srgbClr val="515151">
                        <a:lumMod val="75000"/>
                      </a:srgbClr>
                    </a:gs>
                    <a:gs pos="97000">
                      <a:srgbClr val="515151">
                        <a:lumMod val="70000"/>
                      </a:srgbClr>
                    </a:gs>
                  </a:gsLst>
                  <a:path path="circle">
                    <a:fillToRect l="50000" t="50000" r="50000" b="50000"/>
                  </a:path>
                  <a:tileRect/>
                </a:gradFill>
                <a:latin typeface="华文楷体" panose="02010600040101010101" pitchFamily="2" charset="-122"/>
                <a:ea typeface="华文楷体" panose="02010600040101010101" pitchFamily="2" charset="-122"/>
              </a:rPr>
              <a:t>三</a:t>
            </a:r>
          </a:p>
        </p:txBody>
      </p:sp>
      <p:sp>
        <p:nvSpPr>
          <p:cNvPr id="3" name="文本占位符 16">
            <a:extLst>
              <a:ext uri="{FF2B5EF4-FFF2-40B4-BE49-F238E27FC236}">
                <a16:creationId xmlns:a16="http://schemas.microsoft.com/office/drawing/2014/main" id="{5BDF6C1A-7A43-482C-8F67-2BEF389B3938}"/>
              </a:ext>
            </a:extLst>
          </p:cNvPr>
          <p:cNvSpPr txBox="1">
            <a:spLocks/>
          </p:cNvSpPr>
          <p:nvPr/>
        </p:nvSpPr>
        <p:spPr>
          <a:xfrm>
            <a:off x="343374" y="1478078"/>
            <a:ext cx="720000" cy="45547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800" b="1" dirty="0">
                <a:solidFill>
                  <a:schemeClr val="bg2">
                    <a:lumMod val="50000"/>
                  </a:schemeClr>
                </a:solidFill>
                <a:latin typeface="华文楷体" panose="02010600040101010101" pitchFamily="2" charset="-122"/>
                <a:ea typeface="华文楷体" panose="02010600040101010101" pitchFamily="2" charset="-122"/>
              </a:rPr>
              <a:t>伍</a:t>
            </a:r>
          </a:p>
        </p:txBody>
      </p:sp>
      <p:sp>
        <p:nvSpPr>
          <p:cNvPr id="4" name="矩形 3">
            <a:extLst>
              <a:ext uri="{FF2B5EF4-FFF2-40B4-BE49-F238E27FC236}">
                <a16:creationId xmlns:a16="http://schemas.microsoft.com/office/drawing/2014/main" id="{3B0C9312-C74A-48E7-A34F-EE3C400937CF}"/>
              </a:ext>
            </a:extLst>
          </p:cNvPr>
          <p:cNvSpPr/>
          <p:nvPr/>
        </p:nvSpPr>
        <p:spPr>
          <a:xfrm>
            <a:off x="368469" y="1903176"/>
            <a:ext cx="720000" cy="60756"/>
          </a:xfrm>
          <a:prstGeom prst="rect">
            <a:avLst/>
          </a:prstGeom>
          <a:solidFill>
            <a:schemeClr val="tx2">
              <a:lumMod val="60000"/>
              <a:lumOff val="40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zh-CN" altLang="en-US" sz="2000" kern="0">
              <a:solidFill>
                <a:schemeClr val="bg2">
                  <a:lumMod val="50000"/>
                </a:schemeClr>
              </a:solidFill>
              <a:latin typeface="华文楷体" panose="02010600040101010101" pitchFamily="2" charset="-122"/>
              <a:ea typeface="华文楷体" panose="02010600040101010101" pitchFamily="2" charset="-122"/>
            </a:endParaRPr>
          </a:p>
        </p:txBody>
      </p:sp>
      <p:sp>
        <p:nvSpPr>
          <p:cNvPr id="5" name="文本框 4">
            <a:extLst>
              <a:ext uri="{FF2B5EF4-FFF2-40B4-BE49-F238E27FC236}">
                <a16:creationId xmlns:a16="http://schemas.microsoft.com/office/drawing/2014/main" id="{5AC0B776-9CFC-457E-B4F2-936E5488A584}"/>
              </a:ext>
            </a:extLst>
          </p:cNvPr>
          <p:cNvSpPr txBox="1"/>
          <p:nvPr/>
        </p:nvSpPr>
        <p:spPr>
          <a:xfrm>
            <a:off x="426049" y="2039315"/>
            <a:ext cx="664797" cy="3874820"/>
          </a:xfrm>
          <a:prstGeom prst="rect">
            <a:avLst/>
          </a:prstGeom>
          <a:noFill/>
        </p:spPr>
        <p:txBody>
          <a:bodyPr vert="eaVert" wrap="square" rtlCol="0">
            <a:spAutoFit/>
          </a:bodyPr>
          <a:lstStyle/>
          <a:p>
            <a:pPr>
              <a:lnSpc>
                <a:spcPct val="130000"/>
              </a:lnSpc>
              <a:spcBef>
                <a:spcPts val="600"/>
              </a:spcBef>
            </a:pPr>
            <a:r>
              <a:rPr lang="zh-CN" altLang="en-US" sz="2400" kern="0" dirty="0">
                <a:latin typeface="华文楷体" panose="02010600040101010101" pitchFamily="2" charset="-122"/>
                <a:ea typeface="华文楷体" panose="02010600040101010101" pitchFamily="2" charset="-122"/>
                <a:cs typeface="+mn-ea"/>
                <a:sym typeface="+mn-lt"/>
              </a:rPr>
              <a:t>仲裁制度之立法建言</a:t>
            </a:r>
          </a:p>
        </p:txBody>
      </p:sp>
      <p:sp>
        <p:nvSpPr>
          <p:cNvPr id="9" name="Rectangle 26">
            <a:extLst>
              <a:ext uri="{FF2B5EF4-FFF2-40B4-BE49-F238E27FC236}">
                <a16:creationId xmlns:a16="http://schemas.microsoft.com/office/drawing/2014/main" id="{B3E430C1-1604-479C-84CD-4B602F39029E}"/>
              </a:ext>
            </a:extLst>
          </p:cNvPr>
          <p:cNvSpPr/>
          <p:nvPr/>
        </p:nvSpPr>
        <p:spPr>
          <a:xfrm>
            <a:off x="4265960" y="458613"/>
            <a:ext cx="4420840" cy="1996231"/>
          </a:xfrm>
          <a:prstGeom prst="rect">
            <a:avLst/>
          </a:prstGeom>
        </p:spPr>
        <p:txBody>
          <a:bodyPr wrap="square" lIns="96435" tIns="48218" rIns="96435" bIns="48218">
            <a:spAutoFit/>
          </a:bodyPr>
          <a:lstStyle/>
          <a:p>
            <a:pPr marL="342900" indent="-342900">
              <a:lnSpc>
                <a:spcPts val="3000"/>
              </a:lnSpc>
              <a:buFont typeface="Wingdings" panose="05000000000000000000" pitchFamily="2" charset="2"/>
              <a:buChar char="Ø"/>
            </a:pPr>
            <a:r>
              <a:rPr lang="zh-CN" altLang="en-US" sz="2000" dirty="0">
                <a:latin typeface="华文楷体" panose="02010600040101010101" pitchFamily="2" charset="-122"/>
                <a:ea typeface="华文楷体" panose="02010600040101010101" pitchFamily="2" charset="-122"/>
              </a:rPr>
              <a:t>我国由于不是判例法国家，案例造法的顺序往往是基层法院发现问题所在后草拟解决方法或形成请示文件，逐级上报至最高人民法院，上级法院作出复函，基层法院以此</a:t>
            </a:r>
          </a:p>
        </p:txBody>
      </p:sp>
      <p:sp>
        <p:nvSpPr>
          <p:cNvPr id="11" name="Rectangle 34">
            <a:extLst>
              <a:ext uri="{FF2B5EF4-FFF2-40B4-BE49-F238E27FC236}">
                <a16:creationId xmlns:a16="http://schemas.microsoft.com/office/drawing/2014/main" id="{94B4B104-2295-4B33-8DD6-6BB66FACBF0C}"/>
              </a:ext>
            </a:extLst>
          </p:cNvPr>
          <p:cNvSpPr/>
          <p:nvPr/>
        </p:nvSpPr>
        <p:spPr>
          <a:xfrm>
            <a:off x="1320800" y="3976725"/>
            <a:ext cx="7079630" cy="1224225"/>
          </a:xfrm>
          <a:prstGeom prst="rect">
            <a:avLst/>
          </a:prstGeom>
        </p:spPr>
        <p:txBody>
          <a:bodyPr wrap="square" lIns="96435" tIns="48218" rIns="96435" bIns="48218">
            <a:spAutoFit/>
          </a:bodyPr>
          <a:lstStyle/>
          <a:p>
            <a:pPr marL="342900" indent="-342900">
              <a:lnSpc>
                <a:spcPts val="3000"/>
              </a:lnSpc>
              <a:buFont typeface="Wingdings" panose="05000000000000000000" pitchFamily="2" charset="2"/>
              <a:buChar char="Ø"/>
            </a:pPr>
            <a:r>
              <a:rPr lang="zh-CN" altLang="en-US" sz="2000" dirty="0">
                <a:solidFill>
                  <a:schemeClr val="bg2">
                    <a:lumMod val="10000"/>
                  </a:schemeClr>
                </a:solidFill>
                <a:latin typeface="Times New Roman" panose="02020603050405020304" pitchFamily="18" charset="0"/>
                <a:ea typeface="华文楷体" panose="02010600040101010101" pitchFamily="2" charset="-122"/>
                <a:cs typeface="Times New Roman" panose="02020603050405020304" pitchFamily="18" charset="0"/>
                <a:sym typeface="+mn-lt"/>
              </a:rPr>
              <a:t>我国对域外仲裁裁决的不予承认和执行程序由于</a:t>
            </a:r>
            <a:r>
              <a:rPr lang="en-US" altLang="zh-CN" sz="2000" dirty="0">
                <a:solidFill>
                  <a:schemeClr val="bg2">
                    <a:lumMod val="10000"/>
                  </a:schemeClr>
                </a:solidFill>
                <a:latin typeface="Times New Roman" panose="02020603050405020304" pitchFamily="18" charset="0"/>
                <a:ea typeface="华文楷体" panose="02010600040101010101" pitchFamily="2" charset="-122"/>
                <a:cs typeface="Times New Roman" panose="02020603050405020304" pitchFamily="18" charset="0"/>
                <a:sym typeface="+mn-lt"/>
              </a:rPr>
              <a:t>《</a:t>
            </a:r>
            <a:r>
              <a:rPr lang="zh-CN" altLang="en-US" sz="2000" dirty="0">
                <a:solidFill>
                  <a:schemeClr val="bg2">
                    <a:lumMod val="10000"/>
                  </a:schemeClr>
                </a:solidFill>
                <a:latin typeface="Times New Roman" panose="02020603050405020304" pitchFamily="18" charset="0"/>
                <a:ea typeface="华文楷体" panose="02010600040101010101" pitchFamily="2" charset="-122"/>
                <a:cs typeface="Times New Roman" panose="02020603050405020304" pitchFamily="18" charset="0"/>
                <a:sym typeface="+mn-lt"/>
              </a:rPr>
              <a:t>关于仲裁司法审查案件报核问题的有关规定</a:t>
            </a:r>
            <a:r>
              <a:rPr lang="en-US" altLang="zh-CN" sz="2000" dirty="0">
                <a:solidFill>
                  <a:schemeClr val="bg2">
                    <a:lumMod val="10000"/>
                  </a:schemeClr>
                </a:solidFill>
                <a:latin typeface="Times New Roman" panose="02020603050405020304" pitchFamily="18" charset="0"/>
                <a:ea typeface="华文楷体" panose="02010600040101010101" pitchFamily="2" charset="-122"/>
                <a:cs typeface="Times New Roman" panose="02020603050405020304" pitchFamily="18" charset="0"/>
                <a:sym typeface="+mn-lt"/>
              </a:rPr>
              <a:t>》</a:t>
            </a:r>
            <a:r>
              <a:rPr lang="zh-CN" altLang="en-US" sz="2000" dirty="0">
                <a:solidFill>
                  <a:schemeClr val="bg2">
                    <a:lumMod val="10000"/>
                  </a:schemeClr>
                </a:solidFill>
                <a:latin typeface="Times New Roman" panose="02020603050405020304" pitchFamily="18" charset="0"/>
                <a:ea typeface="华文楷体" panose="02010600040101010101" pitchFamily="2" charset="-122"/>
                <a:cs typeface="Times New Roman" panose="02020603050405020304" pitchFamily="18" charset="0"/>
                <a:sym typeface="+mn-lt"/>
              </a:rPr>
              <a:t>，如以上介绍据不完全统计目前已有</a:t>
            </a:r>
            <a:r>
              <a:rPr lang="en-US" altLang="zh-CN" sz="2000" dirty="0">
                <a:solidFill>
                  <a:schemeClr val="bg2">
                    <a:lumMod val="10000"/>
                  </a:schemeClr>
                </a:solidFill>
                <a:latin typeface="Times New Roman" panose="02020603050405020304" pitchFamily="18" charset="0"/>
                <a:ea typeface="华文楷体" panose="02010600040101010101" pitchFamily="2" charset="-122"/>
                <a:cs typeface="Times New Roman" panose="02020603050405020304" pitchFamily="18" charset="0"/>
                <a:sym typeface="+mn-lt"/>
              </a:rPr>
              <a:t>105</a:t>
            </a:r>
            <a:r>
              <a:rPr lang="zh-CN" altLang="en-US" sz="2000" dirty="0">
                <a:solidFill>
                  <a:schemeClr val="bg2">
                    <a:lumMod val="10000"/>
                  </a:schemeClr>
                </a:solidFill>
                <a:latin typeface="Times New Roman" panose="02020603050405020304" pitchFamily="18" charset="0"/>
                <a:ea typeface="华文楷体" panose="02010600040101010101" pitchFamily="2" charset="-122"/>
                <a:cs typeface="Times New Roman" panose="02020603050405020304" pitchFamily="18" charset="0"/>
                <a:sym typeface="+mn-lt"/>
              </a:rPr>
              <a:t>个最高人民法院复函。</a:t>
            </a:r>
          </a:p>
        </p:txBody>
      </p:sp>
      <p:sp>
        <p:nvSpPr>
          <p:cNvPr id="12" name="Pentagon 36">
            <a:extLst>
              <a:ext uri="{FF2B5EF4-FFF2-40B4-BE49-F238E27FC236}">
                <a16:creationId xmlns:a16="http://schemas.microsoft.com/office/drawing/2014/main" id="{02C176F6-9187-4E7E-8E20-3B9EAC5C19E8}"/>
              </a:ext>
            </a:extLst>
          </p:cNvPr>
          <p:cNvSpPr/>
          <p:nvPr/>
        </p:nvSpPr>
        <p:spPr>
          <a:xfrm>
            <a:off x="1166207" y="5790736"/>
            <a:ext cx="881576" cy="637703"/>
          </a:xfrm>
          <a:prstGeom prst="homePlate">
            <a:avLst/>
          </a:prstGeom>
          <a:solidFill>
            <a:schemeClr val="accent1">
              <a:lumMod val="40000"/>
              <a:lumOff val="60000"/>
            </a:schemeClr>
          </a:solidFill>
          <a:ln w="28575">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en-GB" sz="2109" dirty="0">
              <a:solidFill>
                <a:schemeClr val="tx1">
                  <a:lumMod val="65000"/>
                  <a:lumOff val="35000"/>
                </a:schemeClr>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3" name="Rectangle 34">
            <a:extLst>
              <a:ext uri="{FF2B5EF4-FFF2-40B4-BE49-F238E27FC236}">
                <a16:creationId xmlns:a16="http://schemas.microsoft.com/office/drawing/2014/main" id="{EF61E70E-73D1-4EED-86C2-DB8041684014}"/>
              </a:ext>
            </a:extLst>
          </p:cNvPr>
          <p:cNvSpPr/>
          <p:nvPr/>
        </p:nvSpPr>
        <p:spPr>
          <a:xfrm>
            <a:off x="2123145" y="5335385"/>
            <a:ext cx="6119155" cy="1224225"/>
          </a:xfrm>
          <a:prstGeom prst="rect">
            <a:avLst/>
          </a:prstGeom>
        </p:spPr>
        <p:txBody>
          <a:bodyPr wrap="square" lIns="96435" tIns="48218" rIns="96435" bIns="48218">
            <a:spAutoFit/>
          </a:bodyPr>
          <a:lstStyle/>
          <a:p>
            <a:pPr>
              <a:lnSpc>
                <a:spcPts val="3000"/>
              </a:lnSpc>
            </a:pPr>
            <a:r>
              <a:rPr lang="zh-CN" altLang="en-US" sz="2000" b="1" dirty="0">
                <a:solidFill>
                  <a:schemeClr val="bg2">
                    <a:lumMod val="10000"/>
                  </a:schemeClr>
                </a:solidFill>
                <a:latin typeface="Times New Roman" panose="02020603050405020304" pitchFamily="18" charset="0"/>
                <a:ea typeface="华文楷体" panose="02010600040101010101" pitchFamily="2" charset="-122"/>
                <a:cs typeface="Times New Roman" panose="02020603050405020304" pitchFamily="18" charset="0"/>
                <a:sym typeface="+mn-lt"/>
              </a:rPr>
              <a:t>是否应该在时机成熟时总结、归纳现有案例、复函，形成有关域外裁决承认与执行审查裁判相关的司法解释，以利于统一和便于各类主体掌握和了解裁判尺度。</a:t>
            </a:r>
            <a:endParaRPr lang="en-GB" altLang="zh-CN" sz="2000" b="1" dirty="0">
              <a:solidFill>
                <a:schemeClr val="bg2">
                  <a:lumMod val="10000"/>
                </a:schemeClr>
              </a:solidFill>
              <a:latin typeface="Times New Roman" panose="02020603050405020304" pitchFamily="18" charset="0"/>
              <a:ea typeface="华文楷体" panose="02010600040101010101" pitchFamily="2" charset="-122"/>
              <a:cs typeface="Times New Roman" panose="02020603050405020304" pitchFamily="18" charset="0"/>
              <a:sym typeface="+mn-lt"/>
            </a:endParaRPr>
          </a:p>
        </p:txBody>
      </p:sp>
      <p:sp>
        <p:nvSpPr>
          <p:cNvPr id="22" name="矩形 21">
            <a:extLst>
              <a:ext uri="{FF2B5EF4-FFF2-40B4-BE49-F238E27FC236}">
                <a16:creationId xmlns:a16="http://schemas.microsoft.com/office/drawing/2014/main" id="{92A652A7-278E-4A1D-AEB1-5FA6955C69D6}"/>
              </a:ext>
            </a:extLst>
          </p:cNvPr>
          <p:cNvSpPr/>
          <p:nvPr/>
        </p:nvSpPr>
        <p:spPr>
          <a:xfrm>
            <a:off x="2304430" y="2400977"/>
            <a:ext cx="6096000" cy="1604157"/>
          </a:xfrm>
          <a:prstGeom prst="rect">
            <a:avLst/>
          </a:prstGeom>
        </p:spPr>
        <p:txBody>
          <a:bodyPr>
            <a:spAutoFit/>
          </a:bodyPr>
          <a:lstStyle/>
          <a:p>
            <a:pPr>
              <a:lnSpc>
                <a:spcPts val="3000"/>
              </a:lnSpc>
            </a:pPr>
            <a:r>
              <a:rPr lang="zh-CN" altLang="en-US" sz="2000" dirty="0">
                <a:latin typeface="华文楷体" panose="02010600040101010101" pitchFamily="2" charset="-122"/>
                <a:ea typeface="华文楷体" panose="02010600040101010101" pitchFamily="2" charset="-122"/>
              </a:rPr>
              <a:t>作出判决，随着复函数量增多，上级法院认为此种问题已成典型，由最高人民法院作出统一的司法解释以对法律进行修补，随着司法解释普遍适用，立法机关相应对此立法。</a:t>
            </a:r>
            <a:endParaRPr lang="zh-CN" altLang="en-US" sz="2000" dirty="0"/>
          </a:p>
        </p:txBody>
      </p:sp>
    </p:spTree>
    <p:extLst>
      <p:ext uri="{BB962C8B-B14F-4D97-AF65-F5344CB8AC3E}">
        <p14:creationId xmlns:p14="http://schemas.microsoft.com/office/powerpoint/2010/main" val="3548571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a:extLst>
              <a:ext uri="{FF2B5EF4-FFF2-40B4-BE49-F238E27FC236}">
                <a16:creationId xmlns:a16="http://schemas.microsoft.com/office/drawing/2014/main" id="{743C86DB-7F6D-4504-AB5C-C0A74D3C99E9}"/>
              </a:ext>
            </a:extLst>
          </p:cNvPr>
          <p:cNvSpPr txBox="1"/>
          <p:nvPr/>
        </p:nvSpPr>
        <p:spPr>
          <a:xfrm>
            <a:off x="4178300" y="2527300"/>
            <a:ext cx="3619500" cy="1225400"/>
          </a:xfrm>
          <a:prstGeom prst="rect">
            <a:avLst/>
          </a:prstGeom>
          <a:noFill/>
        </p:spPr>
        <p:txBody>
          <a:bodyPr wrap="square" rtlCol="0">
            <a:spAutoFit/>
          </a:bodyPr>
          <a:lstStyle/>
          <a:p>
            <a:pPr>
              <a:lnSpc>
                <a:spcPct val="130000"/>
              </a:lnSpc>
              <a:spcBef>
                <a:spcPts val="600"/>
              </a:spcBef>
            </a:pPr>
            <a:r>
              <a:rPr lang="zh-CN" altLang="en-US" sz="6600" b="1"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感谢聆听</a:t>
            </a:r>
          </a:p>
        </p:txBody>
      </p:sp>
      <p:sp>
        <p:nvSpPr>
          <p:cNvPr id="3" name="矩形 2">
            <a:extLst>
              <a:ext uri="{FF2B5EF4-FFF2-40B4-BE49-F238E27FC236}">
                <a16:creationId xmlns:a16="http://schemas.microsoft.com/office/drawing/2014/main" id="{B5647E21-031B-4D64-A7A7-62E2E4E279D7}"/>
              </a:ext>
            </a:extLst>
          </p:cNvPr>
          <p:cNvSpPr/>
          <p:nvPr/>
        </p:nvSpPr>
        <p:spPr>
          <a:xfrm>
            <a:off x="4366626" y="4308224"/>
            <a:ext cx="2919541" cy="369332"/>
          </a:xfrm>
          <a:prstGeom prst="rect">
            <a:avLst/>
          </a:prstGeom>
          <a:ln w="12700" cmpd="sng">
            <a:noFill/>
          </a:ln>
        </p:spPr>
        <p:txBody>
          <a:bodyPr vert="horz" anchor="ctr"/>
          <a:lstStyle/>
          <a:p>
            <a:pPr algn="ctr" defTabSz="914400">
              <a:lnSpc>
                <a:spcPct val="90000"/>
              </a:lnSpc>
              <a:spcBef>
                <a:spcPts val="1000"/>
              </a:spcBef>
              <a:buFont typeface="Arial" panose="020B0604020202020204" pitchFamily="34" charset="0"/>
              <a:buNone/>
            </a:pPr>
            <a:r>
              <a:rPr lang="zh-CN" altLang="en-US" sz="2400" b="1" dirty="0">
                <a:solidFill>
                  <a:schemeClr val="bg2">
                    <a:lumMod val="25000"/>
                  </a:schemeClr>
                </a:solidFill>
                <a:latin typeface="华文楷体" panose="02010600040101010101" pitchFamily="2" charset="-122"/>
                <a:ea typeface="华文楷体" panose="02010600040101010101" pitchFamily="2" charset="-122"/>
                <a:cs typeface="Microsoft YaHei" charset="0"/>
              </a:rPr>
              <a:t>制 作 人：张 帆</a:t>
            </a:r>
            <a:endParaRPr lang="en-US" altLang="zh-CN" sz="2400" b="1" dirty="0">
              <a:solidFill>
                <a:schemeClr val="bg2">
                  <a:lumMod val="25000"/>
                </a:schemeClr>
              </a:solidFill>
              <a:latin typeface="华文楷体" panose="02010600040101010101" pitchFamily="2" charset="-122"/>
              <a:ea typeface="华文楷体" panose="02010600040101010101" pitchFamily="2" charset="-122"/>
              <a:cs typeface="Microsoft YaHei" charset="0"/>
            </a:endParaRPr>
          </a:p>
        </p:txBody>
      </p:sp>
    </p:spTree>
    <p:extLst>
      <p:ext uri="{BB962C8B-B14F-4D97-AF65-F5344CB8AC3E}">
        <p14:creationId xmlns:p14="http://schemas.microsoft.com/office/powerpoint/2010/main" val="10038860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图片 67"/>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5375966" y="4668331"/>
            <a:ext cx="1434239" cy="1719501"/>
          </a:xfrm>
          <a:prstGeom prst="rect">
            <a:avLst/>
          </a:prstGeom>
        </p:spPr>
      </p:pic>
      <p:sp>
        <p:nvSpPr>
          <p:cNvPr id="6" name="矩形 5"/>
          <p:cNvSpPr/>
          <p:nvPr/>
        </p:nvSpPr>
        <p:spPr>
          <a:xfrm>
            <a:off x="5629426" y="2631517"/>
            <a:ext cx="877163" cy="923330"/>
          </a:xfrm>
          <a:prstGeom prst="rect">
            <a:avLst/>
          </a:prstGeom>
          <a:noFill/>
        </p:spPr>
        <p:txBody>
          <a:bodyPr wrap="none" lIns="91440" tIns="45720" rIns="91440" bIns="45720">
            <a:spAutoFit/>
          </a:bodyPr>
          <a:lstStyle/>
          <a:p>
            <a:pPr algn="ctr"/>
            <a:r>
              <a:rPr lang="zh-CN" altLang="en-US" sz="5400" b="1" cap="none" spc="0" dirty="0">
                <a:ln w="0"/>
                <a:solidFill>
                  <a:schemeClr val="bg2">
                    <a:lumMod val="50000"/>
                  </a:schemeClr>
                </a:solidFill>
                <a:effectLst>
                  <a:reflection blurRad="6350" stA="55000" endA="50" endPos="85000" dist="60007" dir="5400000" sy="-100000" algn="bl" rotWithShape="0"/>
                </a:effectLst>
                <a:latin typeface="华文楷体" panose="02010600040101010101" pitchFamily="2" charset="-122"/>
                <a:ea typeface="华文楷体" panose="02010600040101010101" pitchFamily="2" charset="-122"/>
              </a:rPr>
              <a:t>壹</a:t>
            </a:r>
          </a:p>
        </p:txBody>
      </p:sp>
      <p:cxnSp>
        <p:nvCxnSpPr>
          <p:cNvPr id="71" name="直接连接符 70"/>
          <p:cNvCxnSpPr/>
          <p:nvPr/>
        </p:nvCxnSpPr>
        <p:spPr>
          <a:xfrm>
            <a:off x="2714475" y="3420206"/>
            <a:ext cx="684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524566"/>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文本占位符 6">
            <a:extLst>
              <a:ext uri="{FF2B5EF4-FFF2-40B4-BE49-F238E27FC236}">
                <a16:creationId xmlns:a16="http://schemas.microsoft.com/office/drawing/2014/main" id="{A99A3E5D-C146-4D96-8114-E119F531914B}"/>
              </a:ext>
            </a:extLst>
          </p:cNvPr>
          <p:cNvSpPr txBox="1">
            <a:spLocks/>
          </p:cNvSpPr>
          <p:nvPr/>
        </p:nvSpPr>
        <p:spPr>
          <a:xfrm>
            <a:off x="318442" y="1344676"/>
            <a:ext cx="720000" cy="4066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b="1" dirty="0">
                <a:solidFill>
                  <a:schemeClr val="bg2">
                    <a:lumMod val="50000"/>
                  </a:schemeClr>
                </a:solidFill>
                <a:latin typeface="华文楷体" panose="02010600040101010101" pitchFamily="2" charset="-122"/>
                <a:ea typeface="华文楷体" panose="02010600040101010101" pitchFamily="2" charset="-122"/>
              </a:rPr>
              <a:t> 壹</a:t>
            </a:r>
          </a:p>
        </p:txBody>
      </p:sp>
      <p:sp>
        <p:nvSpPr>
          <p:cNvPr id="52" name="矩形 51">
            <a:extLst>
              <a:ext uri="{FF2B5EF4-FFF2-40B4-BE49-F238E27FC236}">
                <a16:creationId xmlns:a16="http://schemas.microsoft.com/office/drawing/2014/main" id="{28450FFA-C7DB-48CF-A5C7-247A9833DEE0}"/>
              </a:ext>
            </a:extLst>
          </p:cNvPr>
          <p:cNvSpPr/>
          <p:nvPr/>
        </p:nvSpPr>
        <p:spPr>
          <a:xfrm>
            <a:off x="321823" y="1758187"/>
            <a:ext cx="720000" cy="60756"/>
          </a:xfrm>
          <a:prstGeom prst="rect">
            <a:avLst/>
          </a:prstGeom>
          <a:solidFill>
            <a:schemeClr val="accent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zh-CN" altLang="en-US" sz="2000" kern="0">
              <a:solidFill>
                <a:prstClr val="white"/>
              </a:solidFill>
              <a:latin typeface="华文楷体" panose="02010600040101010101" pitchFamily="2" charset="-122"/>
              <a:ea typeface="华文楷体" panose="02010600040101010101" pitchFamily="2" charset="-122"/>
            </a:endParaRPr>
          </a:p>
        </p:txBody>
      </p:sp>
      <p:sp>
        <p:nvSpPr>
          <p:cNvPr id="53" name="文本框 52">
            <a:extLst>
              <a:ext uri="{FF2B5EF4-FFF2-40B4-BE49-F238E27FC236}">
                <a16:creationId xmlns:a16="http://schemas.microsoft.com/office/drawing/2014/main" id="{9D58A184-9730-4356-8F3D-87D7BF47CDDC}"/>
              </a:ext>
            </a:extLst>
          </p:cNvPr>
          <p:cNvSpPr txBox="1"/>
          <p:nvPr/>
        </p:nvSpPr>
        <p:spPr>
          <a:xfrm>
            <a:off x="347128" y="1891580"/>
            <a:ext cx="664797" cy="3440222"/>
          </a:xfrm>
          <a:prstGeom prst="rect">
            <a:avLst/>
          </a:prstGeom>
          <a:noFill/>
        </p:spPr>
        <p:txBody>
          <a:bodyPr vert="eaVert" wrap="square" rtlCol="0">
            <a:spAutoFit/>
          </a:bodyPr>
          <a:lstStyle/>
          <a:p>
            <a:pPr>
              <a:lnSpc>
                <a:spcPct val="130000"/>
              </a:lnSpc>
              <a:spcBef>
                <a:spcPts val="600"/>
              </a:spcBef>
            </a:pPr>
            <a:r>
              <a:rPr lang="zh-CN" altLang="en-US" sz="2400" kern="0" dirty="0">
                <a:latin typeface="华文楷体" panose="02010600040101010101" pitchFamily="2" charset="-122"/>
                <a:ea typeface="华文楷体" panose="02010600040101010101" pitchFamily="2" charset="-122"/>
                <a:cs typeface="+mn-ea"/>
                <a:sym typeface="+mn-lt"/>
              </a:rPr>
              <a:t>仲裁之特点</a:t>
            </a:r>
          </a:p>
        </p:txBody>
      </p:sp>
      <p:grpSp>
        <p:nvGrpSpPr>
          <p:cNvPr id="10" name="组合 9">
            <a:extLst>
              <a:ext uri="{FF2B5EF4-FFF2-40B4-BE49-F238E27FC236}">
                <a16:creationId xmlns:a16="http://schemas.microsoft.com/office/drawing/2014/main" id="{83109CAE-19EC-42E5-BC99-037380404E58}"/>
              </a:ext>
            </a:extLst>
          </p:cNvPr>
          <p:cNvGrpSpPr/>
          <p:nvPr/>
        </p:nvGrpSpPr>
        <p:grpSpPr>
          <a:xfrm>
            <a:off x="1773129" y="255349"/>
            <a:ext cx="10418871" cy="6347302"/>
            <a:chOff x="1773129" y="255349"/>
            <a:chExt cx="10418871" cy="6347302"/>
          </a:xfrm>
        </p:grpSpPr>
        <p:sp>
          <p:nvSpPr>
            <p:cNvPr id="5" name="矩形 4">
              <a:extLst>
                <a:ext uri="{FF2B5EF4-FFF2-40B4-BE49-F238E27FC236}">
                  <a16:creationId xmlns:a16="http://schemas.microsoft.com/office/drawing/2014/main" id="{AC77E37C-B2A2-4E4D-9D4F-06C5E87EA46A}"/>
                </a:ext>
              </a:extLst>
            </p:cNvPr>
            <p:cNvSpPr/>
            <p:nvPr/>
          </p:nvSpPr>
          <p:spPr>
            <a:xfrm>
              <a:off x="3571868" y="255349"/>
              <a:ext cx="7919719" cy="1200329"/>
            </a:xfrm>
            <a:prstGeom prst="rect">
              <a:avLst/>
            </a:prstGeom>
          </p:spPr>
          <p:txBody>
            <a:bodyPr wrap="square">
              <a:spAutoFit/>
            </a:bodyPr>
            <a:lstStyle/>
            <a:p>
              <a:pPr marL="342900" indent="-342900">
                <a:spcAft>
                  <a:spcPts val="2250"/>
                </a:spcAft>
                <a:buFont typeface="Wingdings" panose="05000000000000000000" pitchFamily="2" charset="2"/>
                <a:buChar char="Ø"/>
              </a:pPr>
              <a:r>
                <a:rPr lang="zh-CN" altLang="zh-CN" sz="2400" b="1" dirty="0">
                  <a:solidFill>
                    <a:schemeClr val="bg2">
                      <a:lumMod val="25000"/>
                    </a:schemeClr>
                  </a:solidFill>
                  <a:latin typeface="华文楷体" panose="02010600040101010101" pitchFamily="2" charset="-122"/>
                  <a:ea typeface="华文楷体" panose="02010600040101010101" pitchFamily="2" charset="-122"/>
                </a:rPr>
                <a:t>自愿性。</a:t>
              </a:r>
              <a:r>
                <a:rPr lang="zh-CN" altLang="zh-CN" sz="2400" dirty="0">
                  <a:solidFill>
                    <a:schemeClr val="bg2">
                      <a:lumMod val="25000"/>
                    </a:schemeClr>
                  </a:solidFill>
                  <a:latin typeface="华文楷体" panose="02010600040101010101" pitchFamily="2" charset="-122"/>
                  <a:ea typeface="华文楷体" panose="02010600040101010101" pitchFamily="2" charset="-122"/>
                </a:rPr>
                <a:t>提交仲裁须双方当事人自愿，达成仲裁协议，当事人可以</a:t>
              </a:r>
              <a:r>
                <a:rPr lang="zh-CN" altLang="en-US" sz="2400" dirty="0">
                  <a:solidFill>
                    <a:schemeClr val="bg2">
                      <a:lumMod val="25000"/>
                    </a:schemeClr>
                  </a:solidFill>
                  <a:latin typeface="华文楷体" panose="02010600040101010101" pitchFamily="2" charset="-122"/>
                  <a:ea typeface="华文楷体" panose="02010600040101010101" pitchFamily="2" charset="-122"/>
                </a:rPr>
                <a:t>自主</a:t>
              </a:r>
              <a:r>
                <a:rPr lang="zh-CN" altLang="zh-CN" sz="2400" dirty="0">
                  <a:solidFill>
                    <a:schemeClr val="bg2">
                      <a:lumMod val="25000"/>
                    </a:schemeClr>
                  </a:solidFill>
                  <a:latin typeface="华文楷体" panose="02010600040101010101" pitchFamily="2" charset="-122"/>
                  <a:ea typeface="华文楷体" panose="02010600040101010101" pitchFamily="2" charset="-122"/>
                </a:rPr>
                <a:t>协商选择</a:t>
              </a:r>
              <a:r>
                <a:rPr lang="zh-CN" altLang="en-US" sz="2400" dirty="0">
                  <a:solidFill>
                    <a:schemeClr val="bg2">
                      <a:lumMod val="25000"/>
                    </a:schemeClr>
                  </a:solidFill>
                  <a:latin typeface="华文楷体" panose="02010600040101010101" pitchFamily="2" charset="-122"/>
                  <a:ea typeface="华文楷体" panose="02010600040101010101" pitchFamily="2" charset="-122"/>
                </a:rPr>
                <a:t>仲裁机构</a:t>
              </a:r>
              <a:r>
                <a:rPr lang="zh-CN" altLang="zh-CN" sz="2400" dirty="0">
                  <a:solidFill>
                    <a:schemeClr val="bg2">
                      <a:lumMod val="25000"/>
                    </a:schemeClr>
                  </a:solidFill>
                  <a:latin typeface="华文楷体" panose="02010600040101010101" pitchFamily="2" charset="-122"/>
                  <a:ea typeface="华文楷体" panose="02010600040101010101" pitchFamily="2" charset="-122"/>
                </a:rPr>
                <a:t>、仲裁事项、仲裁地、仲裁语言、仲裁规则等</a:t>
              </a:r>
              <a:r>
                <a:rPr lang="zh-CN" altLang="en-US" sz="2400" dirty="0">
                  <a:solidFill>
                    <a:schemeClr val="bg2">
                      <a:lumMod val="25000"/>
                    </a:schemeClr>
                  </a:solidFill>
                  <a:latin typeface="华文楷体" panose="02010600040101010101" pitchFamily="2" charset="-122"/>
                  <a:ea typeface="华文楷体" panose="02010600040101010101" pitchFamily="2" charset="-122"/>
                </a:rPr>
                <a:t>。</a:t>
              </a:r>
              <a:endParaRPr lang="zh-CN" altLang="zh-CN" sz="2400" dirty="0">
                <a:solidFill>
                  <a:schemeClr val="bg2">
                    <a:lumMod val="25000"/>
                  </a:schemeClr>
                </a:solidFill>
                <a:latin typeface="华文楷体" panose="02010600040101010101" pitchFamily="2" charset="-122"/>
                <a:ea typeface="华文楷体" panose="02010600040101010101" pitchFamily="2" charset="-122"/>
              </a:endParaRPr>
            </a:p>
          </p:txBody>
        </p:sp>
        <p:sp>
          <p:nvSpPr>
            <p:cNvPr id="6" name="矩形 5">
              <a:extLst>
                <a:ext uri="{FF2B5EF4-FFF2-40B4-BE49-F238E27FC236}">
                  <a16:creationId xmlns:a16="http://schemas.microsoft.com/office/drawing/2014/main" id="{B6FC159E-1E50-420E-AE95-5E45FF9A305D}"/>
                </a:ext>
              </a:extLst>
            </p:cNvPr>
            <p:cNvSpPr/>
            <p:nvPr/>
          </p:nvSpPr>
          <p:spPr>
            <a:xfrm>
              <a:off x="2612802" y="1609352"/>
              <a:ext cx="8973378" cy="1200329"/>
            </a:xfrm>
            <a:prstGeom prst="rect">
              <a:avLst/>
            </a:prstGeom>
          </p:spPr>
          <p:txBody>
            <a:bodyPr wrap="square">
              <a:spAutoFit/>
            </a:bodyPr>
            <a:lstStyle/>
            <a:p>
              <a:pPr marL="342900" indent="-342900">
                <a:spcAft>
                  <a:spcPts val="2250"/>
                </a:spcAft>
                <a:buFont typeface="Wingdings" panose="05000000000000000000" pitchFamily="2" charset="2"/>
                <a:buChar char="Ø"/>
              </a:pPr>
              <a:r>
                <a:rPr lang="zh-CN" altLang="zh-CN" sz="2400" b="1" dirty="0">
                  <a:solidFill>
                    <a:schemeClr val="bg2">
                      <a:lumMod val="25000"/>
                    </a:schemeClr>
                  </a:solidFill>
                  <a:latin typeface="华文楷体" panose="02010600040101010101" pitchFamily="2" charset="-122"/>
                  <a:ea typeface="华文楷体" panose="02010600040101010101" pitchFamily="2" charset="-122"/>
                  <a:cs typeface="宋体" panose="02010600030101010101" pitchFamily="2" charset="-122"/>
                </a:rPr>
                <a:t>及时性。</a:t>
              </a:r>
              <a:r>
                <a:rPr lang="zh-CN" altLang="zh-CN" sz="2400" dirty="0">
                  <a:solidFill>
                    <a:schemeClr val="bg2">
                      <a:lumMod val="25000"/>
                    </a:schemeClr>
                  </a:solidFill>
                  <a:latin typeface="华文楷体" panose="02010600040101010101" pitchFamily="2" charset="-122"/>
                  <a:ea typeface="华文楷体" panose="02010600040101010101" pitchFamily="2" charset="-122"/>
                  <a:cs typeface="宋体" panose="02010600030101010101" pitchFamily="2" charset="-122"/>
                </a:rPr>
                <a:t>仲裁实行</a:t>
              </a:r>
              <a:r>
                <a:rPr lang="zh-CN" altLang="en-US" sz="2400" dirty="0">
                  <a:solidFill>
                    <a:schemeClr val="bg2">
                      <a:lumMod val="25000"/>
                    </a:schemeClr>
                  </a:solidFill>
                  <a:latin typeface="华文楷体" panose="02010600040101010101" pitchFamily="2" charset="-122"/>
                  <a:ea typeface="华文楷体" panose="02010600040101010101" pitchFamily="2" charset="-122"/>
                  <a:cs typeface="宋体" panose="02010600030101010101" pitchFamily="2" charset="-122"/>
                </a:rPr>
                <a:t>“</a:t>
              </a:r>
              <a:r>
                <a:rPr lang="zh-CN" altLang="zh-CN" sz="2400" dirty="0">
                  <a:solidFill>
                    <a:schemeClr val="bg2">
                      <a:lumMod val="25000"/>
                    </a:schemeClr>
                  </a:solidFill>
                  <a:latin typeface="华文楷体" panose="02010600040101010101" pitchFamily="2" charset="-122"/>
                  <a:ea typeface="华文楷体" panose="02010600040101010101" pitchFamily="2" charset="-122"/>
                  <a:cs typeface="宋体" panose="02010600030101010101" pitchFamily="2" charset="-122"/>
                </a:rPr>
                <a:t>一裁终局</a:t>
              </a:r>
              <a:r>
                <a:rPr lang="zh-CN" altLang="en-US" sz="2400" dirty="0">
                  <a:solidFill>
                    <a:schemeClr val="bg2">
                      <a:lumMod val="25000"/>
                    </a:schemeClr>
                  </a:solidFill>
                  <a:latin typeface="华文楷体" panose="02010600040101010101" pitchFamily="2" charset="-122"/>
                  <a:ea typeface="华文楷体" panose="02010600040101010101" pitchFamily="2" charset="-122"/>
                  <a:cs typeface="宋体" panose="02010600030101010101" pitchFamily="2" charset="-122"/>
                </a:rPr>
                <a:t>”</a:t>
              </a:r>
              <a:r>
                <a:rPr lang="zh-CN" altLang="zh-CN" sz="2400" dirty="0">
                  <a:solidFill>
                    <a:schemeClr val="bg2">
                      <a:lumMod val="25000"/>
                    </a:schemeClr>
                  </a:solidFill>
                  <a:latin typeface="华文楷体" panose="02010600040101010101" pitchFamily="2" charset="-122"/>
                  <a:ea typeface="华文楷体" panose="02010600040101010101" pitchFamily="2" charset="-122"/>
                  <a:cs typeface="宋体" panose="02010600030101010101" pitchFamily="2" charset="-122"/>
                </a:rPr>
                <a:t>制度，仲裁裁决一旦作出即发生法律效力。仲裁程序比较灵活、简便，当事人可以协议选择仲裁程序，避免繁琐环节，及时解决争议。</a:t>
              </a:r>
            </a:p>
          </p:txBody>
        </p:sp>
        <p:sp>
          <p:nvSpPr>
            <p:cNvPr id="7" name="矩形 6">
              <a:extLst>
                <a:ext uri="{FF2B5EF4-FFF2-40B4-BE49-F238E27FC236}">
                  <a16:creationId xmlns:a16="http://schemas.microsoft.com/office/drawing/2014/main" id="{C0118B69-EEAA-4980-8E57-F8CE479BF970}"/>
                </a:ext>
              </a:extLst>
            </p:cNvPr>
            <p:cNvSpPr/>
            <p:nvPr/>
          </p:nvSpPr>
          <p:spPr>
            <a:xfrm>
              <a:off x="1773129" y="3040962"/>
              <a:ext cx="9923572" cy="830997"/>
            </a:xfrm>
            <a:prstGeom prst="rect">
              <a:avLst/>
            </a:prstGeom>
          </p:spPr>
          <p:txBody>
            <a:bodyPr wrap="square">
              <a:spAutoFit/>
            </a:bodyPr>
            <a:lstStyle/>
            <a:p>
              <a:pPr marL="342900" indent="-342900">
                <a:spcAft>
                  <a:spcPts val="2250"/>
                </a:spcAft>
                <a:buFont typeface="Wingdings" panose="05000000000000000000" pitchFamily="2" charset="2"/>
                <a:buChar char="Ø"/>
              </a:pPr>
              <a:r>
                <a:rPr lang="zh-CN" altLang="zh-CN" sz="2400" b="1" dirty="0">
                  <a:solidFill>
                    <a:schemeClr val="bg2">
                      <a:lumMod val="25000"/>
                    </a:schemeClr>
                  </a:solidFill>
                  <a:latin typeface="华文楷体" panose="02010600040101010101" pitchFamily="2" charset="-122"/>
                  <a:ea typeface="华文楷体" panose="02010600040101010101" pitchFamily="2" charset="-122"/>
                </a:rPr>
                <a:t>经济性。</a:t>
              </a:r>
              <a:r>
                <a:rPr lang="zh-CN" altLang="zh-CN" sz="2400" dirty="0">
                  <a:solidFill>
                    <a:schemeClr val="bg2">
                      <a:lumMod val="25000"/>
                    </a:schemeClr>
                  </a:solidFill>
                  <a:latin typeface="华文楷体" panose="02010600040101010101" pitchFamily="2" charset="-122"/>
                  <a:ea typeface="华文楷体" panose="02010600040101010101" pitchFamily="2" charset="-122"/>
                </a:rPr>
                <a:t>仲裁可以及时地解决争议，减少当事人在时间和精力上的消耗，从而节省费用。</a:t>
              </a:r>
            </a:p>
          </p:txBody>
        </p:sp>
        <p:sp>
          <p:nvSpPr>
            <p:cNvPr id="8" name="矩形 7">
              <a:extLst>
                <a:ext uri="{FF2B5EF4-FFF2-40B4-BE49-F238E27FC236}">
                  <a16:creationId xmlns:a16="http://schemas.microsoft.com/office/drawing/2014/main" id="{B932F780-5DA5-4B80-AF88-C3F0154CE1C5}"/>
                </a:ext>
              </a:extLst>
            </p:cNvPr>
            <p:cNvSpPr/>
            <p:nvPr/>
          </p:nvSpPr>
          <p:spPr>
            <a:xfrm>
              <a:off x="2469772" y="4152888"/>
              <a:ext cx="9722228" cy="461665"/>
            </a:xfrm>
            <a:prstGeom prst="rect">
              <a:avLst/>
            </a:prstGeom>
          </p:spPr>
          <p:txBody>
            <a:bodyPr wrap="square">
              <a:spAutoFit/>
            </a:bodyPr>
            <a:lstStyle/>
            <a:p>
              <a:pPr marL="342900" indent="-342900">
                <a:spcAft>
                  <a:spcPts val="2250"/>
                </a:spcAft>
                <a:buFont typeface="Wingdings" panose="05000000000000000000" pitchFamily="2" charset="2"/>
                <a:buChar char="Ø"/>
              </a:pPr>
              <a:r>
                <a:rPr lang="zh-CN" altLang="zh-CN" sz="2400" b="1" dirty="0">
                  <a:solidFill>
                    <a:schemeClr val="bg2">
                      <a:lumMod val="25000"/>
                    </a:schemeClr>
                  </a:solidFill>
                  <a:latin typeface="华文楷体" panose="02010600040101010101" pitchFamily="2" charset="-122"/>
                  <a:ea typeface="华文楷体" panose="02010600040101010101" pitchFamily="2" charset="-122"/>
                  <a:cs typeface="宋体" panose="02010600030101010101" pitchFamily="2" charset="-122"/>
                </a:rPr>
                <a:t>保密性。</a:t>
              </a:r>
              <a:r>
                <a:rPr lang="zh-CN" altLang="zh-CN" sz="2400" dirty="0">
                  <a:solidFill>
                    <a:schemeClr val="bg2">
                      <a:lumMod val="25000"/>
                    </a:schemeClr>
                  </a:solidFill>
                  <a:latin typeface="华文楷体" panose="02010600040101010101" pitchFamily="2" charset="-122"/>
                  <a:ea typeface="华文楷体" panose="02010600040101010101" pitchFamily="2" charset="-122"/>
                  <a:cs typeface="宋体" panose="02010600030101010101" pitchFamily="2" charset="-122"/>
                </a:rPr>
                <a:t>仲裁不公开进行，有利于保护商业秘密，维护商业信誉。</a:t>
              </a:r>
            </a:p>
          </p:txBody>
        </p:sp>
        <p:sp>
          <p:nvSpPr>
            <p:cNvPr id="9" name="矩形 8">
              <a:extLst>
                <a:ext uri="{FF2B5EF4-FFF2-40B4-BE49-F238E27FC236}">
                  <a16:creationId xmlns:a16="http://schemas.microsoft.com/office/drawing/2014/main" id="{9DB12ED9-DA3B-4152-9356-FDA56C050791}"/>
                </a:ext>
              </a:extLst>
            </p:cNvPr>
            <p:cNvSpPr/>
            <p:nvPr/>
          </p:nvSpPr>
          <p:spPr>
            <a:xfrm>
              <a:off x="3347799" y="5032991"/>
              <a:ext cx="8704501" cy="1569660"/>
            </a:xfrm>
            <a:prstGeom prst="rect">
              <a:avLst/>
            </a:prstGeom>
          </p:spPr>
          <p:txBody>
            <a:bodyPr wrap="square">
              <a:spAutoFit/>
            </a:bodyPr>
            <a:lstStyle/>
            <a:p>
              <a:pPr marL="342900" indent="-342900">
                <a:spcAft>
                  <a:spcPts val="2250"/>
                </a:spcAft>
                <a:buFont typeface="Wingdings" panose="05000000000000000000" pitchFamily="2" charset="2"/>
                <a:buChar char="Ø"/>
              </a:pPr>
              <a:r>
                <a:rPr lang="zh-CN" altLang="en-US" sz="2400" b="1" dirty="0">
                  <a:solidFill>
                    <a:schemeClr val="bg2">
                      <a:lumMod val="25000"/>
                    </a:schemeClr>
                  </a:solidFill>
                  <a:latin typeface="华文楷体" panose="02010600040101010101" pitchFamily="2" charset="-122"/>
                  <a:ea typeface="华文楷体" panose="02010600040101010101" pitchFamily="2" charset="-122"/>
                </a:rPr>
                <a:t>可执行性</a:t>
              </a:r>
              <a:r>
                <a:rPr lang="zh-CN" altLang="zh-CN" sz="2400" b="1" dirty="0">
                  <a:solidFill>
                    <a:schemeClr val="bg2">
                      <a:lumMod val="25000"/>
                    </a:schemeClr>
                  </a:solidFill>
                  <a:latin typeface="华文楷体" panose="02010600040101010101" pitchFamily="2" charset="-122"/>
                  <a:ea typeface="华文楷体" panose="02010600040101010101" pitchFamily="2" charset="-122"/>
                </a:rPr>
                <a:t>。</a:t>
              </a:r>
              <a:r>
                <a:rPr lang="zh-CN" altLang="zh-CN" sz="2400" dirty="0">
                  <a:solidFill>
                    <a:schemeClr val="bg2">
                      <a:lumMod val="25000"/>
                    </a:schemeClr>
                  </a:solidFill>
                  <a:latin typeface="华文楷体" panose="02010600040101010101" pitchFamily="2" charset="-122"/>
                  <a:ea typeface="华文楷体" panose="02010600040101010101" pitchFamily="2" charset="-122"/>
                </a:rPr>
                <a:t>仲裁裁决一旦作出即发生法律效力，对双方当事人均有约束力。双方当事人应当自觉履行仲裁裁决，否则权利人可以依法向人民法院申请强制执行。</a:t>
              </a:r>
              <a:r>
                <a:rPr lang="zh-CN" altLang="en-US" sz="2400" dirty="0">
                  <a:solidFill>
                    <a:schemeClr val="bg2">
                      <a:lumMod val="25000"/>
                    </a:schemeClr>
                  </a:solidFill>
                  <a:latin typeface="华文楷体" panose="02010600040101010101" pitchFamily="2" charset="-122"/>
                  <a:ea typeface="华文楷体" panose="02010600040101010101" pitchFamily="2" charset="-122"/>
                </a:rPr>
                <a:t>尤其是在跨境商事争议中，仲裁裁决通常比法院判决有更好的可执行性。</a:t>
              </a:r>
              <a:endParaRPr lang="zh-CN" altLang="zh-CN" sz="2400" dirty="0">
                <a:solidFill>
                  <a:schemeClr val="bg2">
                    <a:lumMod val="25000"/>
                  </a:schemeClr>
                </a:solidFill>
                <a:latin typeface="华文楷体" panose="02010600040101010101" pitchFamily="2" charset="-122"/>
                <a:ea typeface="华文楷体" panose="02010600040101010101" pitchFamily="2" charset="-122"/>
              </a:endParaRPr>
            </a:p>
          </p:txBody>
        </p:sp>
      </p:grpSp>
    </p:spTree>
    <p:extLst>
      <p:ext uri="{BB962C8B-B14F-4D97-AF65-F5344CB8AC3E}">
        <p14:creationId xmlns:p14="http://schemas.microsoft.com/office/powerpoint/2010/main" val="88216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31272A4-D68B-436A-A82F-842D6F804C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1831" y="1862137"/>
            <a:ext cx="3208338" cy="4538663"/>
          </a:xfrm>
          <a:prstGeom prst="rect">
            <a:avLst/>
          </a:prstGeom>
          <a:noFill/>
          <a:ln>
            <a:noFill/>
          </a:ln>
          <a:effectLst>
            <a:softEdge rad="11176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a:extLst>
              <a:ext uri="{FF2B5EF4-FFF2-40B4-BE49-F238E27FC236}">
                <a16:creationId xmlns:a16="http://schemas.microsoft.com/office/drawing/2014/main" id="{F9CAB076-AF62-4399-88D8-CBE91C62B569}"/>
              </a:ext>
            </a:extLst>
          </p:cNvPr>
          <p:cNvSpPr/>
          <p:nvPr/>
        </p:nvSpPr>
        <p:spPr>
          <a:xfrm>
            <a:off x="5657418" y="2684934"/>
            <a:ext cx="877164" cy="923330"/>
          </a:xfrm>
          <a:prstGeom prst="rect">
            <a:avLst/>
          </a:prstGeom>
          <a:noFill/>
        </p:spPr>
        <p:txBody>
          <a:bodyPr wrap="none" lIns="91440" tIns="45720" rIns="91440" bIns="45720">
            <a:spAutoFit/>
          </a:bodyPr>
          <a:lstStyle/>
          <a:p>
            <a:pPr algn="ctr"/>
            <a:r>
              <a:rPr lang="zh-CN" altLang="en-US" sz="5400" dirty="0">
                <a:ln w="0"/>
                <a:gradFill>
                  <a:gsLst>
                    <a:gs pos="21000">
                      <a:srgbClr val="53575C"/>
                    </a:gs>
                    <a:gs pos="88000">
                      <a:srgbClr val="C5C7CA"/>
                    </a:gs>
                  </a:gsLst>
                  <a:lin ang="5400000"/>
                </a:gradFill>
                <a:latin typeface="华文楷体" panose="02010600040101010101" pitchFamily="2" charset="-122"/>
                <a:ea typeface="华文楷体" panose="02010600040101010101" pitchFamily="2" charset="-122"/>
              </a:rPr>
              <a:t>贰</a:t>
            </a:r>
          </a:p>
        </p:txBody>
      </p:sp>
    </p:spTree>
    <p:extLst>
      <p:ext uri="{BB962C8B-B14F-4D97-AF65-F5344CB8AC3E}">
        <p14:creationId xmlns:p14="http://schemas.microsoft.com/office/powerpoint/2010/main" val="2473551999"/>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6">
            <a:extLst>
              <a:ext uri="{FF2B5EF4-FFF2-40B4-BE49-F238E27FC236}">
                <a16:creationId xmlns:a16="http://schemas.microsoft.com/office/drawing/2014/main" id="{117F51C5-849D-43F9-B063-C9DD376362E4}"/>
              </a:ext>
            </a:extLst>
          </p:cNvPr>
          <p:cNvSpPr txBox="1">
            <a:spLocks/>
          </p:cNvSpPr>
          <p:nvPr/>
        </p:nvSpPr>
        <p:spPr>
          <a:xfrm>
            <a:off x="529344" y="1363471"/>
            <a:ext cx="720000" cy="4554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b="1" dirty="0">
                <a:solidFill>
                  <a:schemeClr val="bg2">
                    <a:lumMod val="50000"/>
                  </a:schemeClr>
                </a:solidFill>
                <a:latin typeface="华文楷体" panose="02010600040101010101" pitchFamily="2" charset="-122"/>
                <a:ea typeface="华文楷体" panose="02010600040101010101" pitchFamily="2" charset="-122"/>
              </a:rPr>
              <a:t> 贰</a:t>
            </a:r>
          </a:p>
        </p:txBody>
      </p:sp>
      <p:sp>
        <p:nvSpPr>
          <p:cNvPr id="12" name="矩形 11">
            <a:extLst>
              <a:ext uri="{FF2B5EF4-FFF2-40B4-BE49-F238E27FC236}">
                <a16:creationId xmlns:a16="http://schemas.microsoft.com/office/drawing/2014/main" id="{D7FA4440-8A91-4123-A5C2-47B697C9F1B5}"/>
              </a:ext>
            </a:extLst>
          </p:cNvPr>
          <p:cNvSpPr/>
          <p:nvPr/>
        </p:nvSpPr>
        <p:spPr>
          <a:xfrm>
            <a:off x="541146" y="1789477"/>
            <a:ext cx="720000" cy="60756"/>
          </a:xfrm>
          <a:prstGeom prst="rect">
            <a:avLst/>
          </a:prstGeom>
          <a:solidFill>
            <a:schemeClr val="accent2">
              <a:lumMod val="40000"/>
              <a:lumOff val="60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zh-CN" altLang="en-US" sz="2000" kern="0">
              <a:solidFill>
                <a:prstClr val="white"/>
              </a:solidFill>
              <a:latin typeface="华文楷体" panose="02010600040101010101" pitchFamily="2" charset="-122"/>
              <a:ea typeface="华文楷体" panose="02010600040101010101" pitchFamily="2" charset="-122"/>
            </a:endParaRPr>
          </a:p>
        </p:txBody>
      </p:sp>
      <p:sp>
        <p:nvSpPr>
          <p:cNvPr id="13" name="文本框 12">
            <a:extLst>
              <a:ext uri="{FF2B5EF4-FFF2-40B4-BE49-F238E27FC236}">
                <a16:creationId xmlns:a16="http://schemas.microsoft.com/office/drawing/2014/main" id="{AC918E24-6FED-4068-AA10-FC060B60512A}"/>
              </a:ext>
            </a:extLst>
          </p:cNvPr>
          <p:cNvSpPr txBox="1"/>
          <p:nvPr/>
        </p:nvSpPr>
        <p:spPr>
          <a:xfrm>
            <a:off x="509657" y="1938576"/>
            <a:ext cx="584775" cy="4223658"/>
          </a:xfrm>
          <a:prstGeom prst="rect">
            <a:avLst/>
          </a:prstGeom>
          <a:noFill/>
        </p:spPr>
        <p:txBody>
          <a:bodyPr vert="eaVert" wrap="square" rtlCol="0">
            <a:noAutofit/>
          </a:bodyPr>
          <a:lstStyle/>
          <a:p>
            <a:pPr>
              <a:lnSpc>
                <a:spcPct val="130000"/>
              </a:lnSpc>
              <a:spcBef>
                <a:spcPts val="600"/>
              </a:spcBef>
            </a:pPr>
            <a:r>
              <a:rPr lang="zh-CN" altLang="en-US" sz="2400" kern="0" dirty="0">
                <a:latin typeface="华文楷体" panose="02010600040101010101" pitchFamily="2" charset="-122"/>
                <a:ea typeface="华文楷体" panose="02010600040101010101" pitchFamily="2" charset="-122"/>
                <a:cs typeface="+mn-ea"/>
                <a:sym typeface="+mn-lt"/>
              </a:rPr>
              <a:t>我国域外仲裁裁决承认</a:t>
            </a:r>
          </a:p>
        </p:txBody>
      </p:sp>
      <p:sp>
        <p:nvSpPr>
          <p:cNvPr id="14" name="矩形 13">
            <a:extLst>
              <a:ext uri="{FF2B5EF4-FFF2-40B4-BE49-F238E27FC236}">
                <a16:creationId xmlns:a16="http://schemas.microsoft.com/office/drawing/2014/main" id="{4BB5244B-7C16-4967-8D00-92FA551EB8FC}"/>
              </a:ext>
            </a:extLst>
          </p:cNvPr>
          <p:cNvSpPr/>
          <p:nvPr/>
        </p:nvSpPr>
        <p:spPr>
          <a:xfrm>
            <a:off x="822776" y="1924243"/>
            <a:ext cx="553998" cy="2496837"/>
          </a:xfrm>
          <a:prstGeom prst="rect">
            <a:avLst/>
          </a:prstGeom>
        </p:spPr>
        <p:txBody>
          <a:bodyPr vert="eaVert" wrap="none">
            <a:spAutoFit/>
          </a:bodyPr>
          <a:lstStyle/>
          <a:p>
            <a:r>
              <a:rPr lang="zh-CN" altLang="en-US" sz="2400" kern="0" dirty="0">
                <a:latin typeface="华文楷体" panose="02010600040101010101" pitchFamily="2" charset="-122"/>
                <a:ea typeface="华文楷体" panose="02010600040101010101" pitchFamily="2" charset="-122"/>
                <a:cs typeface="+mn-ea"/>
                <a:sym typeface="+mn-lt"/>
              </a:rPr>
              <a:t>与执行的现状</a:t>
            </a:r>
            <a:endParaRPr lang="zh-CN" altLang="en-US" sz="2400" kern="0" dirty="0">
              <a:latin typeface="华文楷体" panose="02010600040101010101" pitchFamily="2" charset="-122"/>
              <a:ea typeface="华文楷体" panose="02010600040101010101" pitchFamily="2" charset="-122"/>
              <a:cs typeface="+mn-ea"/>
            </a:endParaRPr>
          </a:p>
        </p:txBody>
      </p:sp>
      <p:sp>
        <p:nvSpPr>
          <p:cNvPr id="8" name="矩形 7">
            <a:extLst>
              <a:ext uri="{FF2B5EF4-FFF2-40B4-BE49-F238E27FC236}">
                <a16:creationId xmlns:a16="http://schemas.microsoft.com/office/drawing/2014/main" id="{D272A074-A198-4372-A1ED-9B2A59EB08E0}"/>
              </a:ext>
            </a:extLst>
          </p:cNvPr>
          <p:cNvSpPr/>
          <p:nvPr/>
        </p:nvSpPr>
        <p:spPr>
          <a:xfrm>
            <a:off x="2061217" y="417239"/>
            <a:ext cx="2339102" cy="461665"/>
          </a:xfrm>
          <a:prstGeom prst="rect">
            <a:avLst/>
          </a:prstGeom>
        </p:spPr>
        <p:txBody>
          <a:bodyPr wrap="none">
            <a:spAutoFit/>
          </a:bodyPr>
          <a:lstStyle/>
          <a:p>
            <a:pPr algn="just">
              <a:spcAft>
                <a:spcPts val="0"/>
              </a:spcAft>
            </a:pPr>
            <a:r>
              <a:rPr lang="zh-CN" altLang="zh-CN" sz="2400" kern="100" dirty="0">
                <a:solidFill>
                  <a:schemeClr val="bg2">
                    <a:lumMod val="25000"/>
                  </a:schemeClr>
                </a:solidFill>
                <a:latin typeface="华文楷体" panose="02010600040101010101" pitchFamily="2" charset="-122"/>
                <a:ea typeface="华文楷体" panose="02010600040101010101" pitchFamily="2" charset="-122"/>
                <a:cs typeface="Times New Roman" panose="02020603050405020304" pitchFamily="18" charset="0"/>
              </a:rPr>
              <a:t>相关法条</a:t>
            </a:r>
            <a:r>
              <a:rPr lang="zh-CN" altLang="en-US" sz="2400" kern="100" dirty="0">
                <a:solidFill>
                  <a:schemeClr val="bg2">
                    <a:lumMod val="25000"/>
                  </a:schemeClr>
                </a:solidFill>
                <a:latin typeface="华文楷体" panose="02010600040101010101" pitchFamily="2" charset="-122"/>
                <a:ea typeface="华文楷体" panose="02010600040101010101" pitchFamily="2" charset="-122"/>
                <a:cs typeface="Times New Roman" panose="02020603050405020304" pitchFamily="18" charset="0"/>
              </a:rPr>
              <a:t>索引</a:t>
            </a:r>
            <a:r>
              <a:rPr lang="zh-CN" altLang="zh-CN" sz="2400" kern="100" dirty="0">
                <a:solidFill>
                  <a:schemeClr val="bg2">
                    <a:lumMod val="25000"/>
                  </a:schemeClr>
                </a:solidFill>
                <a:latin typeface="华文楷体" panose="02010600040101010101" pitchFamily="2" charset="-122"/>
                <a:ea typeface="华文楷体" panose="02010600040101010101" pitchFamily="2" charset="-122"/>
                <a:cs typeface="Times New Roman" panose="02020603050405020304" pitchFamily="18" charset="0"/>
              </a:rPr>
              <a:t>：</a:t>
            </a:r>
          </a:p>
        </p:txBody>
      </p:sp>
      <p:grpSp>
        <p:nvGrpSpPr>
          <p:cNvPr id="19" name="组合 18">
            <a:extLst>
              <a:ext uri="{FF2B5EF4-FFF2-40B4-BE49-F238E27FC236}">
                <a16:creationId xmlns:a16="http://schemas.microsoft.com/office/drawing/2014/main" id="{6FCCE0ED-03D7-40A0-9E14-9D5321AAEE47}"/>
              </a:ext>
            </a:extLst>
          </p:cNvPr>
          <p:cNvGrpSpPr/>
          <p:nvPr/>
        </p:nvGrpSpPr>
        <p:grpSpPr>
          <a:xfrm>
            <a:off x="1689893" y="963361"/>
            <a:ext cx="9168607" cy="5716839"/>
            <a:chOff x="1689893" y="1081591"/>
            <a:chExt cx="9168607" cy="5716839"/>
          </a:xfrm>
        </p:grpSpPr>
        <p:sp>
          <p:nvSpPr>
            <p:cNvPr id="7" name="矩形 6">
              <a:extLst>
                <a:ext uri="{FF2B5EF4-FFF2-40B4-BE49-F238E27FC236}">
                  <a16:creationId xmlns:a16="http://schemas.microsoft.com/office/drawing/2014/main" id="{4523FEC2-3069-455B-8FBF-6AF7D5D5FABC}"/>
                </a:ext>
              </a:extLst>
            </p:cNvPr>
            <p:cNvSpPr/>
            <p:nvPr/>
          </p:nvSpPr>
          <p:spPr>
            <a:xfrm>
              <a:off x="1725866" y="1081591"/>
              <a:ext cx="9132634" cy="400110"/>
            </a:xfrm>
            <a:prstGeom prst="rect">
              <a:avLst/>
            </a:prstGeom>
          </p:spPr>
          <p:txBody>
            <a:bodyPr wrap="square">
              <a:spAutoFit/>
            </a:bodyPr>
            <a:lstStyle/>
            <a:p>
              <a:pPr marL="342900" indent="-342900" algn="just">
                <a:spcAft>
                  <a:spcPts val="0"/>
                </a:spcAft>
                <a:buFont typeface="Wingdings" panose="05000000000000000000" pitchFamily="2" charset="2"/>
                <a:buChar char="Ø"/>
              </a:pPr>
              <a:r>
                <a:rPr lang="zh-CN" altLang="zh-CN" sz="2000" kern="100" dirty="0">
                  <a:solidFill>
                    <a:schemeClr val="bg2">
                      <a:lumMod val="25000"/>
                    </a:schemeClr>
                  </a:solidFill>
                  <a:latin typeface="华文楷体" panose="02010600040101010101" pitchFamily="2" charset="-122"/>
                  <a:ea typeface="华文楷体" panose="02010600040101010101" pitchFamily="2" charset="-122"/>
                  <a:cs typeface="Times New Roman" panose="02020603050405020304" pitchFamily="18" charset="0"/>
                </a:rPr>
                <a:t>《民事诉讼法》第</a:t>
              </a:r>
              <a:r>
                <a:rPr lang="zh-CN" altLang="en-US" sz="2000" kern="100" dirty="0">
                  <a:solidFill>
                    <a:schemeClr val="bg2">
                      <a:lumMod val="25000"/>
                    </a:schemeClr>
                  </a:solidFill>
                  <a:latin typeface="华文楷体" panose="02010600040101010101" pitchFamily="2" charset="-122"/>
                  <a:ea typeface="华文楷体" panose="02010600040101010101" pitchFamily="2" charset="-122"/>
                  <a:cs typeface="Times New Roman" panose="02020603050405020304" pitchFamily="18" charset="0"/>
                </a:rPr>
                <a:t>二百七十三</a:t>
              </a:r>
              <a:r>
                <a:rPr lang="zh-CN" altLang="zh-CN" sz="2000" kern="100" dirty="0">
                  <a:solidFill>
                    <a:schemeClr val="bg2">
                      <a:lumMod val="25000"/>
                    </a:schemeClr>
                  </a:solidFill>
                  <a:latin typeface="华文楷体" panose="02010600040101010101" pitchFamily="2" charset="-122"/>
                  <a:ea typeface="华文楷体" panose="02010600040101010101" pitchFamily="2" charset="-122"/>
                  <a:cs typeface="Times New Roman" panose="02020603050405020304" pitchFamily="18" charset="0"/>
                </a:rPr>
                <a:t>条规定了涉外仲裁可以在人民法院强制执行</a:t>
              </a:r>
              <a:r>
                <a:rPr lang="zh-CN" altLang="en-US" sz="2000" kern="100" dirty="0">
                  <a:solidFill>
                    <a:schemeClr val="bg2">
                      <a:lumMod val="25000"/>
                    </a:schemeClr>
                  </a:solidFill>
                  <a:latin typeface="华文楷体" panose="02010600040101010101" pitchFamily="2" charset="-122"/>
                  <a:ea typeface="华文楷体" panose="02010600040101010101" pitchFamily="2" charset="-122"/>
                  <a:cs typeface="Times New Roman" panose="02020603050405020304" pitchFamily="18" charset="0"/>
                </a:rPr>
                <a:t>。</a:t>
              </a:r>
              <a:endParaRPr lang="zh-CN" altLang="zh-CN" sz="2000" kern="100" dirty="0">
                <a:solidFill>
                  <a:schemeClr val="bg2">
                    <a:lumMod val="25000"/>
                  </a:schemeClr>
                </a:solidFill>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9" name="矩形 8">
              <a:extLst>
                <a:ext uri="{FF2B5EF4-FFF2-40B4-BE49-F238E27FC236}">
                  <a16:creationId xmlns:a16="http://schemas.microsoft.com/office/drawing/2014/main" id="{CB36063B-EE1E-49B1-9C2D-813D7360014D}"/>
                </a:ext>
              </a:extLst>
            </p:cNvPr>
            <p:cNvSpPr/>
            <p:nvPr/>
          </p:nvSpPr>
          <p:spPr>
            <a:xfrm>
              <a:off x="1725866" y="1656696"/>
              <a:ext cx="8937062" cy="400110"/>
            </a:xfrm>
            <a:prstGeom prst="rect">
              <a:avLst/>
            </a:prstGeom>
          </p:spPr>
          <p:txBody>
            <a:bodyPr wrap="none">
              <a:spAutoFit/>
            </a:bodyPr>
            <a:lstStyle/>
            <a:p>
              <a:pPr marL="285750" indent="-285750">
                <a:buFont typeface="Wingdings" panose="05000000000000000000" pitchFamily="2" charset="2"/>
                <a:buChar char="Ø"/>
              </a:pPr>
              <a:r>
                <a:rPr lang="en-US" altLang="zh-CN" sz="2000" kern="100" dirty="0">
                  <a:solidFill>
                    <a:schemeClr val="bg2">
                      <a:lumMod val="25000"/>
                    </a:schemeClr>
                  </a:solidFill>
                  <a:latin typeface="华文楷体" panose="02010600040101010101" pitchFamily="2" charset="-122"/>
                  <a:ea typeface="华文楷体" panose="02010600040101010101" pitchFamily="2" charset="-122"/>
                  <a:cs typeface="Times New Roman" panose="02020603050405020304" pitchFamily="18" charset="0"/>
                </a:rPr>
                <a:t>《</a:t>
              </a:r>
              <a:r>
                <a:rPr lang="zh-CN" altLang="en-US" sz="2000" kern="100" dirty="0">
                  <a:solidFill>
                    <a:schemeClr val="bg2">
                      <a:lumMod val="25000"/>
                    </a:schemeClr>
                  </a:solidFill>
                  <a:latin typeface="华文楷体" panose="02010600040101010101" pitchFamily="2" charset="-122"/>
                  <a:ea typeface="华文楷体" panose="02010600040101010101" pitchFamily="2" charset="-122"/>
                  <a:cs typeface="Times New Roman" panose="02020603050405020304" pitchFamily="18" charset="0"/>
                </a:rPr>
                <a:t>民事诉讼法</a:t>
              </a:r>
              <a:r>
                <a:rPr lang="en-US" altLang="zh-CN" sz="2000" kern="100" dirty="0">
                  <a:solidFill>
                    <a:schemeClr val="bg2">
                      <a:lumMod val="25000"/>
                    </a:schemeClr>
                  </a:solidFill>
                  <a:latin typeface="华文楷体" panose="02010600040101010101" pitchFamily="2" charset="-122"/>
                  <a:ea typeface="华文楷体" panose="02010600040101010101" pitchFamily="2" charset="-122"/>
                  <a:cs typeface="Times New Roman" panose="02020603050405020304" pitchFamily="18" charset="0"/>
                </a:rPr>
                <a:t>》</a:t>
              </a:r>
              <a:r>
                <a:rPr lang="zh-CN" altLang="zh-CN" sz="2000" kern="100" dirty="0">
                  <a:solidFill>
                    <a:schemeClr val="bg2">
                      <a:lumMod val="25000"/>
                    </a:schemeClr>
                  </a:solidFill>
                  <a:latin typeface="华文楷体" panose="02010600040101010101" pitchFamily="2" charset="-122"/>
                  <a:ea typeface="华文楷体" panose="02010600040101010101" pitchFamily="2" charset="-122"/>
                  <a:cs typeface="Times New Roman" panose="02020603050405020304" pitchFamily="18" charset="0"/>
                </a:rPr>
                <a:t>第</a:t>
              </a:r>
              <a:r>
                <a:rPr lang="zh-CN" altLang="en-US" sz="2000" kern="100" dirty="0">
                  <a:solidFill>
                    <a:schemeClr val="bg2">
                      <a:lumMod val="25000"/>
                    </a:schemeClr>
                  </a:solidFill>
                  <a:latin typeface="华文楷体" panose="02010600040101010101" pitchFamily="2" charset="-122"/>
                  <a:ea typeface="华文楷体" panose="02010600040101010101" pitchFamily="2" charset="-122"/>
                  <a:cs typeface="Times New Roman" panose="02020603050405020304" pitchFamily="18" charset="0"/>
                </a:rPr>
                <a:t>二百七十四</a:t>
              </a:r>
              <a:r>
                <a:rPr lang="zh-CN" altLang="zh-CN" sz="2000" kern="100" dirty="0">
                  <a:solidFill>
                    <a:schemeClr val="bg2">
                      <a:lumMod val="25000"/>
                    </a:schemeClr>
                  </a:solidFill>
                  <a:latin typeface="华文楷体" panose="02010600040101010101" pitchFamily="2" charset="-122"/>
                  <a:ea typeface="华文楷体" panose="02010600040101010101" pitchFamily="2" charset="-122"/>
                  <a:cs typeface="Times New Roman" panose="02020603050405020304" pitchFamily="18" charset="0"/>
                </a:rPr>
                <a:t>条规定了人民法院裁定不予执行的抗辩理由。</a:t>
              </a:r>
              <a:endParaRPr lang="zh-CN" altLang="en-US" sz="2000" dirty="0">
                <a:solidFill>
                  <a:schemeClr val="bg2">
                    <a:lumMod val="25000"/>
                  </a:schemeClr>
                </a:solidFill>
              </a:endParaRPr>
            </a:p>
          </p:txBody>
        </p:sp>
        <p:sp>
          <p:nvSpPr>
            <p:cNvPr id="10" name="矩形 9">
              <a:extLst>
                <a:ext uri="{FF2B5EF4-FFF2-40B4-BE49-F238E27FC236}">
                  <a16:creationId xmlns:a16="http://schemas.microsoft.com/office/drawing/2014/main" id="{2864F0BC-BB74-432B-996C-239182DFD061}"/>
                </a:ext>
              </a:extLst>
            </p:cNvPr>
            <p:cNvSpPr/>
            <p:nvPr/>
          </p:nvSpPr>
          <p:spPr>
            <a:xfrm>
              <a:off x="1725866" y="2223862"/>
              <a:ext cx="8696049" cy="1323439"/>
            </a:xfrm>
            <a:prstGeom prst="rect">
              <a:avLst/>
            </a:prstGeom>
          </p:spPr>
          <p:txBody>
            <a:bodyPr wrap="square">
              <a:spAutoFit/>
            </a:bodyPr>
            <a:lstStyle/>
            <a:p>
              <a:pPr marL="342900" indent="-342900" algn="just">
                <a:spcAft>
                  <a:spcPts val="0"/>
                </a:spcAft>
                <a:buFont typeface="Wingdings" panose="05000000000000000000" pitchFamily="2" charset="2"/>
                <a:buChar char="Ø"/>
              </a:pPr>
              <a:r>
                <a:rPr lang="zh-CN" altLang="zh-CN" sz="2000" kern="100" dirty="0">
                  <a:solidFill>
                    <a:schemeClr val="bg2">
                      <a:lumMod val="25000"/>
                    </a:schemeClr>
                  </a:solidFill>
                  <a:latin typeface="华文楷体" panose="02010600040101010101" pitchFamily="2" charset="-122"/>
                  <a:ea typeface="华文楷体" panose="02010600040101010101" pitchFamily="2" charset="-122"/>
                  <a:cs typeface="Times New Roman" panose="02020603050405020304" pitchFamily="18" charset="0"/>
                </a:rPr>
                <a:t>最高人民法院关于适用《中华人民共和国民事诉讼法》的解释第</a:t>
              </a:r>
              <a:r>
                <a:rPr lang="zh-CN" altLang="en-US" sz="2000" kern="100" dirty="0">
                  <a:solidFill>
                    <a:schemeClr val="bg2">
                      <a:lumMod val="25000"/>
                    </a:schemeClr>
                  </a:solidFill>
                  <a:latin typeface="华文楷体" panose="02010600040101010101" pitchFamily="2" charset="-122"/>
                  <a:ea typeface="华文楷体" panose="02010600040101010101" pitchFamily="2" charset="-122"/>
                  <a:cs typeface="Times New Roman" panose="02020603050405020304" pitchFamily="18" charset="0"/>
                </a:rPr>
                <a:t>五百四十一</a:t>
              </a:r>
              <a:r>
                <a:rPr lang="zh-CN" altLang="zh-CN" sz="2000" kern="100" dirty="0">
                  <a:solidFill>
                    <a:schemeClr val="bg2">
                      <a:lumMod val="25000"/>
                    </a:schemeClr>
                  </a:solidFill>
                  <a:latin typeface="华文楷体" panose="02010600040101010101" pitchFamily="2" charset="-122"/>
                  <a:ea typeface="华文楷体" panose="02010600040101010101" pitchFamily="2" charset="-122"/>
                  <a:cs typeface="Times New Roman" panose="02020603050405020304" pitchFamily="18" charset="0"/>
                </a:rPr>
                <a:t>条、</a:t>
              </a:r>
              <a:r>
                <a:rPr lang="zh-CN" altLang="en-US" sz="2000" kern="100" dirty="0">
                  <a:solidFill>
                    <a:schemeClr val="bg2">
                      <a:lumMod val="25000"/>
                    </a:schemeClr>
                  </a:solidFill>
                  <a:latin typeface="华文楷体" panose="02010600040101010101" pitchFamily="2" charset="-122"/>
                  <a:ea typeface="华文楷体" panose="02010600040101010101" pitchFamily="2" charset="-122"/>
                  <a:cs typeface="Times New Roman" panose="02020603050405020304" pitchFamily="18" charset="0"/>
                </a:rPr>
                <a:t>五百四十五</a:t>
              </a:r>
              <a:r>
                <a:rPr lang="zh-CN" altLang="zh-CN" sz="2000" kern="100" dirty="0">
                  <a:solidFill>
                    <a:schemeClr val="bg2">
                      <a:lumMod val="25000"/>
                    </a:schemeClr>
                  </a:solidFill>
                  <a:latin typeface="华文楷体" panose="02010600040101010101" pitchFamily="2" charset="-122"/>
                  <a:ea typeface="华文楷体" panose="02010600040101010101" pitchFamily="2" charset="-122"/>
                  <a:cs typeface="Times New Roman" panose="02020603050405020304" pitchFamily="18" charset="0"/>
                </a:rPr>
                <a:t>条、</a:t>
              </a:r>
              <a:r>
                <a:rPr lang="zh-CN" altLang="en-US" sz="2000" kern="100" dirty="0">
                  <a:solidFill>
                    <a:schemeClr val="bg2">
                      <a:lumMod val="25000"/>
                    </a:schemeClr>
                  </a:solidFill>
                  <a:latin typeface="华文楷体" panose="02010600040101010101" pitchFamily="2" charset="-122"/>
                  <a:ea typeface="华文楷体" panose="02010600040101010101" pitchFamily="2" charset="-122"/>
                  <a:cs typeface="Times New Roman" panose="02020603050405020304" pitchFamily="18" charset="0"/>
                </a:rPr>
                <a:t>五百五十一</a:t>
              </a:r>
              <a:r>
                <a:rPr lang="zh-CN" altLang="zh-CN" sz="2000" kern="100" dirty="0">
                  <a:solidFill>
                    <a:schemeClr val="bg2">
                      <a:lumMod val="25000"/>
                    </a:schemeClr>
                  </a:solidFill>
                  <a:latin typeface="华文楷体" panose="02010600040101010101" pitchFamily="2" charset="-122"/>
                  <a:ea typeface="华文楷体" panose="02010600040101010101" pitchFamily="2" charset="-122"/>
                  <a:cs typeface="Times New Roman" panose="02020603050405020304" pitchFamily="18" charset="0"/>
                </a:rPr>
                <a:t>条则扩大《民事诉讼法》</a:t>
              </a:r>
              <a:r>
                <a:rPr lang="zh-CN" altLang="en-US" sz="2000" kern="100" dirty="0">
                  <a:solidFill>
                    <a:schemeClr val="bg2">
                      <a:lumMod val="25000"/>
                    </a:schemeClr>
                  </a:solidFill>
                  <a:latin typeface="华文楷体" panose="02010600040101010101" pitchFamily="2" charset="-122"/>
                  <a:ea typeface="华文楷体" panose="02010600040101010101" pitchFamily="2" charset="-122"/>
                  <a:cs typeface="Times New Roman" panose="02020603050405020304" pitchFamily="18" charset="0"/>
                </a:rPr>
                <a:t>二百七十四</a:t>
              </a:r>
              <a:r>
                <a:rPr lang="zh-CN" altLang="zh-CN" sz="2000" kern="100" dirty="0">
                  <a:solidFill>
                    <a:schemeClr val="bg2">
                      <a:lumMod val="25000"/>
                    </a:schemeClr>
                  </a:solidFill>
                  <a:latin typeface="华文楷体" panose="02010600040101010101" pitchFamily="2" charset="-122"/>
                  <a:ea typeface="华文楷体" panose="02010600040101010101" pitchFamily="2" charset="-122"/>
                  <a:cs typeface="Times New Roman" panose="02020603050405020304" pitchFamily="18" charset="0"/>
                </a:rPr>
                <a:t>条第一款的适用范围，</a:t>
              </a:r>
              <a:r>
                <a:rPr lang="zh-CN" altLang="en-US" sz="2000" kern="100" dirty="0">
                  <a:solidFill>
                    <a:schemeClr val="bg2">
                      <a:lumMod val="25000"/>
                    </a:schemeClr>
                  </a:solidFill>
                  <a:latin typeface="华文楷体" panose="02010600040101010101" pitchFamily="2" charset="-122"/>
                  <a:ea typeface="华文楷体" panose="02010600040101010101" pitchFamily="2" charset="-122"/>
                  <a:cs typeface="Times New Roman" panose="02020603050405020304" pitchFamily="18" charset="0"/>
                </a:rPr>
                <a:t>即</a:t>
              </a:r>
              <a:r>
                <a:rPr lang="zh-CN" altLang="zh-CN" sz="2000" kern="100" dirty="0">
                  <a:solidFill>
                    <a:schemeClr val="bg2">
                      <a:lumMod val="25000"/>
                    </a:schemeClr>
                  </a:solidFill>
                  <a:latin typeface="华文楷体" panose="02010600040101010101" pitchFamily="2" charset="-122"/>
                  <a:ea typeface="华文楷体" panose="02010600040101010101" pitchFamily="2" charset="-122"/>
                  <a:cs typeface="Times New Roman" panose="02020603050405020304" pitchFamily="18" charset="0"/>
                </a:rPr>
                <a:t>涉外仲裁裁决的承认与执行都可适用《民事诉讼法》第</a:t>
              </a:r>
              <a:r>
                <a:rPr lang="zh-CN" altLang="en-US" sz="2000" kern="100" dirty="0">
                  <a:solidFill>
                    <a:schemeClr val="bg2">
                      <a:lumMod val="25000"/>
                    </a:schemeClr>
                  </a:solidFill>
                  <a:latin typeface="华文楷体" panose="02010600040101010101" pitchFamily="2" charset="-122"/>
                  <a:ea typeface="华文楷体" panose="02010600040101010101" pitchFamily="2" charset="-122"/>
                  <a:cs typeface="Times New Roman" panose="02020603050405020304" pitchFamily="18" charset="0"/>
                </a:rPr>
                <a:t>二百七十四</a:t>
              </a:r>
              <a:r>
                <a:rPr lang="zh-CN" altLang="zh-CN" sz="2000" kern="100" dirty="0">
                  <a:solidFill>
                    <a:schemeClr val="bg2">
                      <a:lumMod val="25000"/>
                    </a:schemeClr>
                  </a:solidFill>
                  <a:latin typeface="华文楷体" panose="02010600040101010101" pitchFamily="2" charset="-122"/>
                  <a:ea typeface="华文楷体" panose="02010600040101010101" pitchFamily="2" charset="-122"/>
                  <a:cs typeface="Times New Roman" panose="02020603050405020304" pitchFamily="18" charset="0"/>
                </a:rPr>
                <a:t>条抗辩。</a:t>
              </a:r>
            </a:p>
          </p:txBody>
        </p:sp>
        <p:sp>
          <p:nvSpPr>
            <p:cNvPr id="15" name="矩形 14">
              <a:extLst>
                <a:ext uri="{FF2B5EF4-FFF2-40B4-BE49-F238E27FC236}">
                  <a16:creationId xmlns:a16="http://schemas.microsoft.com/office/drawing/2014/main" id="{D34C476B-59F6-4652-9E94-54FB5DB84B8B}"/>
                </a:ext>
              </a:extLst>
            </p:cNvPr>
            <p:cNvSpPr/>
            <p:nvPr/>
          </p:nvSpPr>
          <p:spPr>
            <a:xfrm>
              <a:off x="1725866" y="5006156"/>
              <a:ext cx="8696049" cy="707886"/>
            </a:xfrm>
            <a:prstGeom prst="rect">
              <a:avLst/>
            </a:prstGeom>
          </p:spPr>
          <p:txBody>
            <a:bodyPr wrap="square">
              <a:spAutoFit/>
            </a:bodyPr>
            <a:lstStyle/>
            <a:p>
              <a:pPr marL="342900" indent="-342900" algn="just">
                <a:spcAft>
                  <a:spcPts val="0"/>
                </a:spcAft>
                <a:buFont typeface="Wingdings" panose="05000000000000000000" pitchFamily="2" charset="2"/>
                <a:buChar char="Ø"/>
              </a:pPr>
              <a:r>
                <a:rPr lang="zh-CN" altLang="zh-CN" sz="2000" kern="100" dirty="0">
                  <a:solidFill>
                    <a:schemeClr val="bg2">
                      <a:lumMod val="25000"/>
                    </a:schemeClr>
                  </a:solidFill>
                  <a:latin typeface="华文楷体" panose="02010600040101010101" pitchFamily="2" charset="-122"/>
                  <a:ea typeface="华文楷体" panose="02010600040101010101" pitchFamily="2" charset="-122"/>
                  <a:cs typeface="Times New Roman" panose="02020603050405020304" pitchFamily="18" charset="0"/>
                </a:rPr>
                <a:t>同时，除我国《民事诉讼法》，外国仲裁裁决的承认与执行还应不违反《纽约公约》的相关要求。</a:t>
              </a:r>
            </a:p>
          </p:txBody>
        </p:sp>
        <p:sp>
          <p:nvSpPr>
            <p:cNvPr id="17" name="矩形 16">
              <a:extLst>
                <a:ext uri="{FF2B5EF4-FFF2-40B4-BE49-F238E27FC236}">
                  <a16:creationId xmlns:a16="http://schemas.microsoft.com/office/drawing/2014/main" id="{D0DBD7AE-19CD-42CF-A459-3D1CEA9A8B43}"/>
                </a:ext>
              </a:extLst>
            </p:cNvPr>
            <p:cNvSpPr/>
            <p:nvPr/>
          </p:nvSpPr>
          <p:spPr>
            <a:xfrm>
              <a:off x="1725866" y="5782767"/>
              <a:ext cx="8599234" cy="1015663"/>
            </a:xfrm>
            <a:prstGeom prst="rect">
              <a:avLst/>
            </a:prstGeom>
          </p:spPr>
          <p:txBody>
            <a:bodyPr wrap="square">
              <a:spAutoFit/>
            </a:bodyPr>
            <a:lstStyle/>
            <a:p>
              <a:pPr marL="342900" indent="-342900" algn="just">
                <a:buFont typeface="Wingdings" panose="05000000000000000000" pitchFamily="2" charset="2"/>
                <a:buChar char="Ø"/>
              </a:pPr>
              <a:r>
                <a:rPr lang="zh-CN" altLang="zh-CN" sz="2000" kern="100" dirty="0">
                  <a:solidFill>
                    <a:schemeClr val="bg2">
                      <a:lumMod val="25000"/>
                    </a:schemeClr>
                  </a:solidFill>
                  <a:latin typeface="华文楷体" panose="02010600040101010101" pitchFamily="2" charset="-122"/>
                  <a:ea typeface="华文楷体" panose="02010600040101010101" pitchFamily="2" charset="-122"/>
                  <a:cs typeface="Times New Roman" panose="02020603050405020304" pitchFamily="18" charset="0"/>
                </a:rPr>
                <a:t>综上所述，涉外仲裁裁决（包括域外裁决和国内涉外仲裁裁决）的承认与执行需经多重法律考验，理论上说，承认与执行域外仲裁裁决应受到更多法条的限制</a:t>
              </a:r>
              <a:r>
                <a:rPr lang="zh-CN" altLang="en-US" sz="2000" kern="100" dirty="0">
                  <a:solidFill>
                    <a:schemeClr val="bg2">
                      <a:lumMod val="25000"/>
                    </a:schemeClr>
                  </a:solidFill>
                  <a:latin typeface="华文楷体" panose="02010600040101010101" pitchFamily="2" charset="-122"/>
                  <a:ea typeface="华文楷体" panose="02010600040101010101" pitchFamily="2" charset="-122"/>
                  <a:cs typeface="Times New Roman" panose="02020603050405020304" pitchFamily="18" charset="0"/>
                </a:rPr>
                <a:t>。</a:t>
              </a:r>
              <a:endParaRPr lang="zh-CN" altLang="zh-CN" sz="2000" kern="100" dirty="0">
                <a:solidFill>
                  <a:schemeClr val="bg2">
                    <a:lumMod val="25000"/>
                  </a:schemeClr>
                </a:solidFill>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18" name="矩形 17">
              <a:extLst>
                <a:ext uri="{FF2B5EF4-FFF2-40B4-BE49-F238E27FC236}">
                  <a16:creationId xmlns:a16="http://schemas.microsoft.com/office/drawing/2014/main" id="{A710B043-312F-4D96-AF7C-9F301C4BD775}"/>
                </a:ext>
              </a:extLst>
            </p:cNvPr>
            <p:cNvSpPr/>
            <p:nvPr/>
          </p:nvSpPr>
          <p:spPr>
            <a:xfrm>
              <a:off x="1689893" y="3591861"/>
              <a:ext cx="8776241" cy="1631216"/>
            </a:xfrm>
            <a:prstGeom prst="rect">
              <a:avLst/>
            </a:prstGeom>
          </p:spPr>
          <p:txBody>
            <a:bodyPr wrap="square">
              <a:spAutoFit/>
            </a:bodyPr>
            <a:lstStyle/>
            <a:p>
              <a:pPr marL="342900" indent="-342900" algn="just">
                <a:spcAft>
                  <a:spcPts val="0"/>
                </a:spcAft>
                <a:buFont typeface="Wingdings" panose="05000000000000000000" pitchFamily="2" charset="2"/>
                <a:buChar char="Ø"/>
              </a:pPr>
              <a:r>
                <a:rPr lang="zh-CN" altLang="zh-CN" sz="2000" kern="100" dirty="0">
                  <a:solidFill>
                    <a:schemeClr val="bg2">
                      <a:lumMod val="25000"/>
                    </a:schemeClr>
                  </a:solidFill>
                  <a:latin typeface="华文楷体" panose="02010600040101010101" pitchFamily="2" charset="-122"/>
                  <a:ea typeface="华文楷体" panose="02010600040101010101" pitchFamily="2" charset="-122"/>
                  <a:cs typeface="Times New Roman" panose="02020603050405020304" pitchFamily="18" charset="0"/>
                </a:rPr>
                <a:t>最高人民法院关于适用《中华人民共和国仲裁法》若干问题的解释第十六条、最高人民法院关于适用《中华人民共和国涉外民事关系法律适用法》若干问题的解释（一）第十四条的规定，仲裁协议的效力如指向中国法，则法院应适用中国《仲裁法》的规则。</a:t>
              </a:r>
            </a:p>
            <a:p>
              <a:pPr algn="just">
                <a:spcAft>
                  <a:spcPts val="0"/>
                </a:spcAft>
              </a:pPr>
              <a:r>
                <a:rPr lang="en-US" altLang="zh-CN" sz="2000" kern="100" dirty="0">
                  <a:solidFill>
                    <a:schemeClr val="bg2">
                      <a:lumMod val="25000"/>
                    </a:schemeClr>
                  </a:solidFill>
                  <a:latin typeface="华文楷体" panose="02010600040101010101" pitchFamily="2" charset="-122"/>
                  <a:ea typeface="华文楷体" panose="02010600040101010101" pitchFamily="2" charset="-122"/>
                  <a:cs typeface="Times New Roman" panose="02020603050405020304" pitchFamily="18" charset="0"/>
                </a:rPr>
                <a:t> </a:t>
              </a:r>
              <a:endParaRPr lang="zh-CN" altLang="zh-CN" sz="2000" kern="100" dirty="0">
                <a:solidFill>
                  <a:schemeClr val="bg2">
                    <a:lumMod val="25000"/>
                  </a:schemeClr>
                </a:solidFill>
                <a:latin typeface="华文楷体" panose="02010600040101010101" pitchFamily="2" charset="-122"/>
                <a:ea typeface="华文楷体" panose="02010600040101010101" pitchFamily="2" charset="-122"/>
                <a:cs typeface="Times New Roman" panose="02020603050405020304" pitchFamily="18" charset="0"/>
              </a:endParaRPr>
            </a:p>
          </p:txBody>
        </p:sp>
      </p:grpSp>
      <p:sp>
        <p:nvSpPr>
          <p:cNvPr id="25" name="AutoShape 115">
            <a:extLst>
              <a:ext uri="{FF2B5EF4-FFF2-40B4-BE49-F238E27FC236}">
                <a16:creationId xmlns:a16="http://schemas.microsoft.com/office/drawing/2014/main" id="{9FE15E36-55DA-4692-B08F-58CA8A53969C}"/>
              </a:ext>
            </a:extLst>
          </p:cNvPr>
          <p:cNvSpPr>
            <a:spLocks noChangeAspect="1"/>
          </p:cNvSpPr>
          <p:nvPr/>
        </p:nvSpPr>
        <p:spPr bwMode="auto">
          <a:xfrm flipH="1">
            <a:off x="1536804" y="417239"/>
            <a:ext cx="492787" cy="4961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tx1">
              <a:lumMod val="65000"/>
              <a:lumOff val="35000"/>
            </a:schemeClr>
          </a:solidFill>
          <a:ln>
            <a:noFill/>
          </a:ln>
          <a:effectLst/>
          <a:extLst/>
        </p:spPr>
        <p:txBody>
          <a:bodyPr lIns="50789" tIns="50789" rIns="50789" bIns="50789"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s-ES" sz="3600" b="0" i="0" u="none" strike="noStrike" kern="1200" cap="none" spc="0" normalizeH="0" baseline="0" noProof="0" dirty="0">
              <a:ln>
                <a:noFill/>
              </a:ln>
              <a:solidFill>
                <a:srgbClr val="44CEB9"/>
              </a:solidFill>
              <a:effectLst>
                <a:outerShdw blurRad="38100" dist="38100" dir="2700000" algn="tl">
                  <a:srgbClr val="000000"/>
                </a:outerShdw>
              </a:effectLst>
              <a:uLnTx/>
              <a:uFillTx/>
              <a:latin typeface="华文楷体" panose="02010600040101010101" pitchFamily="2" charset="-122"/>
              <a:ea typeface="华文楷体" panose="02010600040101010101" pitchFamily="2" charset="-122"/>
              <a:cs typeface="Gill Sans" charset="0"/>
              <a:sym typeface="Gill Sans" charset="0"/>
            </a:endParaRPr>
          </a:p>
        </p:txBody>
      </p:sp>
    </p:spTree>
    <p:extLst>
      <p:ext uri="{BB962C8B-B14F-4D97-AF65-F5344CB8AC3E}">
        <p14:creationId xmlns:p14="http://schemas.microsoft.com/office/powerpoint/2010/main" val="192749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9882351F-89D4-4034-84E5-F668EA664AAC}"/>
              </a:ext>
            </a:extLst>
          </p:cNvPr>
          <p:cNvSpPr/>
          <p:nvPr/>
        </p:nvSpPr>
        <p:spPr>
          <a:xfrm>
            <a:off x="2192814" y="461632"/>
            <a:ext cx="8458200" cy="1015663"/>
          </a:xfrm>
          <a:prstGeom prst="rect">
            <a:avLst/>
          </a:prstGeom>
        </p:spPr>
        <p:txBody>
          <a:bodyPr wrap="square">
            <a:spAutoFit/>
          </a:bodyPr>
          <a:lstStyle/>
          <a:p>
            <a:pPr indent="266700" algn="just">
              <a:spcAft>
                <a:spcPts val="0"/>
              </a:spcAft>
            </a:pP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涉外仲裁裁决不予执行的数量</a:t>
            </a:r>
            <a:r>
              <a:rPr lang="zh-CN" altLang="en-US" sz="2000" kern="100" dirty="0">
                <a:latin typeface="华文楷体" panose="02010600040101010101" pitchFamily="2" charset="-122"/>
                <a:ea typeface="华文楷体" panose="02010600040101010101" pitchFamily="2" charset="-122"/>
                <a:cs typeface="Times New Roman" panose="02020603050405020304" pitchFamily="18" charset="0"/>
              </a:rPr>
              <a:t>比较</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有限，</a:t>
            </a:r>
            <a:r>
              <a:rPr lang="zh-CN" altLang="en-US" sz="2000" kern="100" dirty="0">
                <a:latin typeface="华文楷体" panose="02010600040101010101" pitchFamily="2" charset="-122"/>
                <a:ea typeface="华文楷体" panose="02010600040101010101" pitchFamily="2" charset="-122"/>
                <a:cs typeface="Times New Roman" panose="02020603050405020304" pitchFamily="18" charset="0"/>
              </a:rPr>
              <a:t>实务中也</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少于国内仲裁裁决的不予</a:t>
            </a:r>
            <a:r>
              <a:rPr lang="zh-CN" altLang="en-US" sz="2000" kern="100" dirty="0">
                <a:latin typeface="华文楷体" panose="02010600040101010101" pitchFamily="2" charset="-122"/>
                <a:ea typeface="华文楷体" panose="02010600040101010101" pitchFamily="2" charset="-122"/>
                <a:cs typeface="Times New Roman" panose="02020603050405020304" pitchFamily="18" charset="0"/>
              </a:rPr>
              <a:t>执行的案件比例</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。虽然可分析数据量少，但或能在一定程度内反映司法机构的态度。</a:t>
            </a:r>
          </a:p>
        </p:txBody>
      </p:sp>
      <p:sp>
        <p:nvSpPr>
          <p:cNvPr id="13" name="文本占位符 16">
            <a:extLst>
              <a:ext uri="{FF2B5EF4-FFF2-40B4-BE49-F238E27FC236}">
                <a16:creationId xmlns:a16="http://schemas.microsoft.com/office/drawing/2014/main" id="{309CCEDA-83B4-4787-B536-5ED9C3603F7C}"/>
              </a:ext>
            </a:extLst>
          </p:cNvPr>
          <p:cNvSpPr txBox="1">
            <a:spLocks/>
          </p:cNvSpPr>
          <p:nvPr/>
        </p:nvSpPr>
        <p:spPr>
          <a:xfrm>
            <a:off x="447152" y="1363471"/>
            <a:ext cx="720000" cy="4554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b="1" dirty="0">
                <a:solidFill>
                  <a:schemeClr val="bg2">
                    <a:lumMod val="50000"/>
                  </a:schemeClr>
                </a:solidFill>
                <a:latin typeface="华文楷体" panose="02010600040101010101" pitchFamily="2" charset="-122"/>
                <a:ea typeface="华文楷体" panose="02010600040101010101" pitchFamily="2" charset="-122"/>
              </a:rPr>
              <a:t> 贰</a:t>
            </a:r>
          </a:p>
        </p:txBody>
      </p:sp>
      <p:sp>
        <p:nvSpPr>
          <p:cNvPr id="14" name="矩形 13">
            <a:extLst>
              <a:ext uri="{FF2B5EF4-FFF2-40B4-BE49-F238E27FC236}">
                <a16:creationId xmlns:a16="http://schemas.microsoft.com/office/drawing/2014/main" id="{62960FC1-DDFF-4753-ABC4-E99A478EC01F}"/>
              </a:ext>
            </a:extLst>
          </p:cNvPr>
          <p:cNvSpPr/>
          <p:nvPr/>
        </p:nvSpPr>
        <p:spPr>
          <a:xfrm>
            <a:off x="458954" y="1789477"/>
            <a:ext cx="720000" cy="60756"/>
          </a:xfrm>
          <a:prstGeom prst="rect">
            <a:avLst/>
          </a:prstGeom>
          <a:solidFill>
            <a:schemeClr val="accent2">
              <a:lumMod val="40000"/>
              <a:lumOff val="60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zh-CN" altLang="en-US" sz="2000" kern="0">
              <a:solidFill>
                <a:prstClr val="white"/>
              </a:solidFill>
              <a:latin typeface="华文楷体" panose="02010600040101010101" pitchFamily="2" charset="-122"/>
              <a:ea typeface="华文楷体" panose="02010600040101010101" pitchFamily="2" charset="-122"/>
            </a:endParaRPr>
          </a:p>
        </p:txBody>
      </p:sp>
      <p:sp>
        <p:nvSpPr>
          <p:cNvPr id="15" name="文本框 14">
            <a:extLst>
              <a:ext uri="{FF2B5EF4-FFF2-40B4-BE49-F238E27FC236}">
                <a16:creationId xmlns:a16="http://schemas.microsoft.com/office/drawing/2014/main" id="{D49C6FE6-E27A-4743-B2CD-3AF6D15F4767}"/>
              </a:ext>
            </a:extLst>
          </p:cNvPr>
          <p:cNvSpPr txBox="1"/>
          <p:nvPr/>
        </p:nvSpPr>
        <p:spPr>
          <a:xfrm>
            <a:off x="427465" y="1938576"/>
            <a:ext cx="584775" cy="4223658"/>
          </a:xfrm>
          <a:prstGeom prst="rect">
            <a:avLst/>
          </a:prstGeom>
          <a:noFill/>
        </p:spPr>
        <p:txBody>
          <a:bodyPr vert="eaVert" wrap="square" rtlCol="0">
            <a:noAutofit/>
          </a:bodyPr>
          <a:lstStyle/>
          <a:p>
            <a:pPr>
              <a:lnSpc>
                <a:spcPct val="130000"/>
              </a:lnSpc>
              <a:spcBef>
                <a:spcPts val="600"/>
              </a:spcBef>
            </a:pPr>
            <a:r>
              <a:rPr lang="zh-CN" altLang="en-US" sz="2400" kern="0" dirty="0">
                <a:latin typeface="华文楷体" panose="02010600040101010101" pitchFamily="2" charset="-122"/>
                <a:ea typeface="华文楷体" panose="02010600040101010101" pitchFamily="2" charset="-122"/>
                <a:cs typeface="+mn-ea"/>
                <a:sym typeface="+mn-lt"/>
              </a:rPr>
              <a:t>我国域外仲裁裁决承认</a:t>
            </a:r>
          </a:p>
        </p:txBody>
      </p:sp>
      <p:sp>
        <p:nvSpPr>
          <p:cNvPr id="16" name="矩形 15">
            <a:extLst>
              <a:ext uri="{FF2B5EF4-FFF2-40B4-BE49-F238E27FC236}">
                <a16:creationId xmlns:a16="http://schemas.microsoft.com/office/drawing/2014/main" id="{14DC9B43-6DF1-404D-A3EF-7F6BB48312D3}"/>
              </a:ext>
            </a:extLst>
          </p:cNvPr>
          <p:cNvSpPr/>
          <p:nvPr/>
        </p:nvSpPr>
        <p:spPr>
          <a:xfrm>
            <a:off x="740584" y="1924243"/>
            <a:ext cx="553998" cy="2496837"/>
          </a:xfrm>
          <a:prstGeom prst="rect">
            <a:avLst/>
          </a:prstGeom>
        </p:spPr>
        <p:txBody>
          <a:bodyPr vert="eaVert" wrap="none">
            <a:spAutoFit/>
          </a:bodyPr>
          <a:lstStyle/>
          <a:p>
            <a:r>
              <a:rPr lang="zh-CN" altLang="en-US" sz="2400" kern="0" dirty="0">
                <a:latin typeface="华文楷体" panose="02010600040101010101" pitchFamily="2" charset="-122"/>
                <a:ea typeface="华文楷体" panose="02010600040101010101" pitchFamily="2" charset="-122"/>
                <a:cs typeface="+mn-ea"/>
                <a:sym typeface="+mn-lt"/>
              </a:rPr>
              <a:t>与执行的现状</a:t>
            </a:r>
            <a:endParaRPr lang="zh-CN" altLang="en-US" sz="2400" kern="0" dirty="0">
              <a:latin typeface="华文楷体" panose="02010600040101010101" pitchFamily="2" charset="-122"/>
              <a:ea typeface="华文楷体" panose="02010600040101010101" pitchFamily="2" charset="-122"/>
              <a:cs typeface="+mn-ea"/>
            </a:endParaRPr>
          </a:p>
        </p:txBody>
      </p:sp>
      <p:sp>
        <p:nvSpPr>
          <p:cNvPr id="6" name="矩形 5">
            <a:extLst>
              <a:ext uri="{FF2B5EF4-FFF2-40B4-BE49-F238E27FC236}">
                <a16:creationId xmlns:a16="http://schemas.microsoft.com/office/drawing/2014/main" id="{85D1A0CF-16B9-48DE-82C7-7C19BFA5ECF7}"/>
              </a:ext>
            </a:extLst>
          </p:cNvPr>
          <p:cNvSpPr/>
          <p:nvPr/>
        </p:nvSpPr>
        <p:spPr>
          <a:xfrm>
            <a:off x="1294582" y="461632"/>
            <a:ext cx="973098" cy="461665"/>
          </a:xfrm>
          <a:prstGeom prst="rect">
            <a:avLst/>
          </a:prstGeom>
        </p:spPr>
        <p:txBody>
          <a:bodyPr wrap="square">
            <a:spAutoFit/>
          </a:bodyPr>
          <a:lstStyle/>
          <a:p>
            <a:pPr algn="just">
              <a:spcAft>
                <a:spcPts val="0"/>
              </a:spcAft>
            </a:pP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现状：</a:t>
            </a:r>
          </a:p>
        </p:txBody>
      </p:sp>
      <p:graphicFrame>
        <p:nvGraphicFramePr>
          <p:cNvPr id="17" name="图表 16">
            <a:extLst>
              <a:ext uri="{FF2B5EF4-FFF2-40B4-BE49-F238E27FC236}">
                <a16:creationId xmlns:a16="http://schemas.microsoft.com/office/drawing/2014/main" id="{987873DF-91B1-4626-BE1D-8446BD7EF10C}"/>
              </a:ext>
            </a:extLst>
          </p:cNvPr>
          <p:cNvGraphicFramePr/>
          <p:nvPr>
            <p:extLst>
              <p:ext uri="{D42A27DB-BD31-4B8C-83A1-F6EECF244321}">
                <p14:modId xmlns:p14="http://schemas.microsoft.com/office/powerpoint/2010/main" val="721911183"/>
              </p:ext>
            </p:extLst>
          </p:nvPr>
        </p:nvGraphicFramePr>
        <p:xfrm>
          <a:off x="1428106" y="1986411"/>
          <a:ext cx="8368338" cy="4728923"/>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直接连接符 18">
            <a:extLst>
              <a:ext uri="{FF2B5EF4-FFF2-40B4-BE49-F238E27FC236}">
                <a16:creationId xmlns:a16="http://schemas.microsoft.com/office/drawing/2014/main" id="{105DBF7E-1050-4283-9BA5-D52C14AB6B03}"/>
              </a:ext>
            </a:extLst>
          </p:cNvPr>
          <p:cNvCxnSpPr>
            <a:cxnSpLocks/>
          </p:cNvCxnSpPr>
          <p:nvPr/>
        </p:nvCxnSpPr>
        <p:spPr>
          <a:xfrm flipV="1">
            <a:off x="7027952" y="3045035"/>
            <a:ext cx="203200" cy="18415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ADAB23FF-C3C3-4EEE-A01E-A72451B2C5AE}"/>
              </a:ext>
            </a:extLst>
          </p:cNvPr>
          <p:cNvSpPr/>
          <p:nvPr/>
        </p:nvSpPr>
        <p:spPr>
          <a:xfrm>
            <a:off x="2018153" y="1829642"/>
            <a:ext cx="7695344" cy="48172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221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0C296B23-2D14-44E7-B75B-9205496B6791}"/>
              </a:ext>
            </a:extLst>
          </p:cNvPr>
          <p:cNvPicPr>
            <a:picLocks noChangeAspect="1"/>
          </p:cNvPicPr>
          <p:nvPr/>
        </p:nvPicPr>
        <p:blipFill>
          <a:blip r:embed="rId2" cstate="print"/>
          <a:stretch>
            <a:fillRect/>
          </a:stretch>
        </p:blipFill>
        <p:spPr>
          <a:xfrm flipH="1">
            <a:off x="9657755" y="3809572"/>
            <a:ext cx="2534245" cy="3015812"/>
          </a:xfrm>
          <a:prstGeom prst="ellipse">
            <a:avLst/>
          </a:prstGeom>
          <a:ln>
            <a:noFill/>
          </a:ln>
          <a:effectLst>
            <a:softEdge rad="112500"/>
          </a:effectLst>
        </p:spPr>
      </p:pic>
      <p:sp>
        <p:nvSpPr>
          <p:cNvPr id="2" name="文本占位符 16">
            <a:extLst>
              <a:ext uri="{FF2B5EF4-FFF2-40B4-BE49-F238E27FC236}">
                <a16:creationId xmlns:a16="http://schemas.microsoft.com/office/drawing/2014/main" id="{F050CD96-AA24-4865-9115-99F4FA891FBA}"/>
              </a:ext>
            </a:extLst>
          </p:cNvPr>
          <p:cNvSpPr txBox="1">
            <a:spLocks/>
          </p:cNvSpPr>
          <p:nvPr/>
        </p:nvSpPr>
        <p:spPr>
          <a:xfrm>
            <a:off x="334793" y="1363471"/>
            <a:ext cx="720000" cy="4554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b="1" dirty="0">
                <a:solidFill>
                  <a:schemeClr val="bg2">
                    <a:lumMod val="50000"/>
                  </a:schemeClr>
                </a:solidFill>
                <a:latin typeface="华文楷体" panose="02010600040101010101" pitchFamily="2" charset="-122"/>
                <a:ea typeface="华文楷体" panose="02010600040101010101" pitchFamily="2" charset="-122"/>
              </a:rPr>
              <a:t> 贰</a:t>
            </a:r>
          </a:p>
        </p:txBody>
      </p:sp>
      <p:sp>
        <p:nvSpPr>
          <p:cNvPr id="3" name="矩形 2">
            <a:extLst>
              <a:ext uri="{FF2B5EF4-FFF2-40B4-BE49-F238E27FC236}">
                <a16:creationId xmlns:a16="http://schemas.microsoft.com/office/drawing/2014/main" id="{2B10D8DA-CFB3-4066-9183-D5EEBA205537}"/>
              </a:ext>
            </a:extLst>
          </p:cNvPr>
          <p:cNvSpPr/>
          <p:nvPr/>
        </p:nvSpPr>
        <p:spPr>
          <a:xfrm>
            <a:off x="346595" y="1789477"/>
            <a:ext cx="720000" cy="60756"/>
          </a:xfrm>
          <a:prstGeom prst="rect">
            <a:avLst/>
          </a:prstGeom>
          <a:solidFill>
            <a:schemeClr val="accent2">
              <a:lumMod val="40000"/>
              <a:lumOff val="60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zh-CN" altLang="en-US" sz="2000" kern="0">
              <a:solidFill>
                <a:prstClr val="white"/>
              </a:solidFill>
              <a:latin typeface="华文楷体" panose="02010600040101010101" pitchFamily="2" charset="-122"/>
              <a:ea typeface="华文楷体" panose="02010600040101010101" pitchFamily="2" charset="-122"/>
            </a:endParaRPr>
          </a:p>
        </p:txBody>
      </p:sp>
      <p:sp>
        <p:nvSpPr>
          <p:cNvPr id="4" name="文本框 3">
            <a:extLst>
              <a:ext uri="{FF2B5EF4-FFF2-40B4-BE49-F238E27FC236}">
                <a16:creationId xmlns:a16="http://schemas.microsoft.com/office/drawing/2014/main" id="{FB709D2D-6BCD-40DB-8C88-5C0F05D288F0}"/>
              </a:ext>
            </a:extLst>
          </p:cNvPr>
          <p:cNvSpPr txBox="1"/>
          <p:nvPr/>
        </p:nvSpPr>
        <p:spPr>
          <a:xfrm>
            <a:off x="315106" y="1938576"/>
            <a:ext cx="584775" cy="4223658"/>
          </a:xfrm>
          <a:prstGeom prst="rect">
            <a:avLst/>
          </a:prstGeom>
          <a:noFill/>
        </p:spPr>
        <p:txBody>
          <a:bodyPr vert="eaVert" wrap="square" rtlCol="0">
            <a:noAutofit/>
          </a:bodyPr>
          <a:lstStyle/>
          <a:p>
            <a:pPr>
              <a:lnSpc>
                <a:spcPct val="130000"/>
              </a:lnSpc>
              <a:spcBef>
                <a:spcPts val="600"/>
              </a:spcBef>
            </a:pPr>
            <a:r>
              <a:rPr lang="zh-CN" altLang="en-US" sz="2400" kern="0" dirty="0">
                <a:latin typeface="华文楷体" panose="02010600040101010101" pitchFamily="2" charset="-122"/>
                <a:ea typeface="华文楷体" panose="02010600040101010101" pitchFamily="2" charset="-122"/>
                <a:cs typeface="+mn-ea"/>
                <a:sym typeface="+mn-lt"/>
              </a:rPr>
              <a:t>我国域外仲裁裁决承认</a:t>
            </a:r>
          </a:p>
        </p:txBody>
      </p:sp>
      <p:sp>
        <p:nvSpPr>
          <p:cNvPr id="5" name="矩形 4">
            <a:extLst>
              <a:ext uri="{FF2B5EF4-FFF2-40B4-BE49-F238E27FC236}">
                <a16:creationId xmlns:a16="http://schemas.microsoft.com/office/drawing/2014/main" id="{317E037C-9AA7-4E5F-9825-A89C65EC7B94}"/>
              </a:ext>
            </a:extLst>
          </p:cNvPr>
          <p:cNvSpPr/>
          <p:nvPr/>
        </p:nvSpPr>
        <p:spPr>
          <a:xfrm>
            <a:off x="628225" y="1924243"/>
            <a:ext cx="553998" cy="2496837"/>
          </a:xfrm>
          <a:prstGeom prst="rect">
            <a:avLst/>
          </a:prstGeom>
        </p:spPr>
        <p:txBody>
          <a:bodyPr vert="eaVert" wrap="none">
            <a:spAutoFit/>
          </a:bodyPr>
          <a:lstStyle/>
          <a:p>
            <a:r>
              <a:rPr lang="zh-CN" altLang="en-US" sz="2400" kern="0" dirty="0">
                <a:latin typeface="华文楷体" panose="02010600040101010101" pitchFamily="2" charset="-122"/>
                <a:ea typeface="华文楷体" panose="02010600040101010101" pitchFamily="2" charset="-122"/>
                <a:cs typeface="+mn-ea"/>
                <a:sym typeface="+mn-lt"/>
              </a:rPr>
              <a:t>与执行的现状</a:t>
            </a:r>
            <a:endParaRPr lang="zh-CN" altLang="en-US" sz="2400" kern="0" dirty="0">
              <a:latin typeface="华文楷体" panose="02010600040101010101" pitchFamily="2" charset="-122"/>
              <a:ea typeface="华文楷体" panose="02010600040101010101" pitchFamily="2" charset="-122"/>
              <a:cs typeface="+mn-ea"/>
            </a:endParaRPr>
          </a:p>
        </p:txBody>
      </p:sp>
      <p:sp>
        <p:nvSpPr>
          <p:cNvPr id="7" name="矩形 6">
            <a:extLst>
              <a:ext uri="{FF2B5EF4-FFF2-40B4-BE49-F238E27FC236}">
                <a16:creationId xmlns:a16="http://schemas.microsoft.com/office/drawing/2014/main" id="{6E7A901B-9CE9-40A9-92B7-91684E6C2BBD}"/>
              </a:ext>
            </a:extLst>
          </p:cNvPr>
          <p:cNvSpPr/>
          <p:nvPr/>
        </p:nvSpPr>
        <p:spPr>
          <a:xfrm>
            <a:off x="1382891" y="5061315"/>
            <a:ext cx="6096000" cy="1221745"/>
          </a:xfrm>
          <a:prstGeom prst="rect">
            <a:avLst/>
          </a:prstGeom>
        </p:spPr>
        <p:txBody>
          <a:bodyPr>
            <a:spAutoFit/>
          </a:bodyPr>
          <a:lstStyle/>
          <a:p>
            <a:pPr>
              <a:lnSpc>
                <a:spcPts val="3000"/>
              </a:lnSpc>
            </a:pPr>
            <a:r>
              <a:rPr lang="zh-CN" altLang="en-US" sz="2000" dirty="0">
                <a:latin typeface="华文楷体" panose="02010600040101010101" pitchFamily="2" charset="-122"/>
                <a:ea typeface="华文楷体" panose="02010600040101010101" pitchFamily="2" charset="-122"/>
              </a:rPr>
              <a:t>        申请承认与执行域外仲裁裁决管辖权为各中级人民法院或专门法院，然而决定性作出不予执行的审核权限实际上收归至最高人民法院。</a:t>
            </a:r>
          </a:p>
        </p:txBody>
      </p:sp>
      <p:sp>
        <p:nvSpPr>
          <p:cNvPr id="8" name="矩形 7">
            <a:extLst>
              <a:ext uri="{FF2B5EF4-FFF2-40B4-BE49-F238E27FC236}">
                <a16:creationId xmlns:a16="http://schemas.microsoft.com/office/drawing/2014/main" id="{04F44C8D-A364-464F-B330-DCCF90822641}"/>
              </a:ext>
            </a:extLst>
          </p:cNvPr>
          <p:cNvSpPr/>
          <p:nvPr/>
        </p:nvSpPr>
        <p:spPr>
          <a:xfrm>
            <a:off x="7631087" y="683844"/>
            <a:ext cx="4275967" cy="2760628"/>
          </a:xfrm>
          <a:prstGeom prst="rect">
            <a:avLst/>
          </a:prstGeom>
        </p:spPr>
        <p:txBody>
          <a:bodyPr wrap="square">
            <a:spAutoFit/>
          </a:bodyPr>
          <a:lstStyle/>
          <a:p>
            <a:pPr>
              <a:lnSpc>
                <a:spcPts val="3000"/>
              </a:lnSpc>
            </a:pPr>
            <a:r>
              <a:rPr lang="zh-CN" altLang="en-US" sz="2000" dirty="0">
                <a:latin typeface="华文楷体" panose="02010600040101010101" pitchFamily="2" charset="-122"/>
                <a:ea typeface="华文楷体" panose="02010600040101010101" pitchFamily="2" charset="-122"/>
              </a:rPr>
              <a:t>        那么：</a:t>
            </a:r>
          </a:p>
          <a:p>
            <a:pPr>
              <a:lnSpc>
                <a:spcPts val="3000"/>
              </a:lnSpc>
            </a:pPr>
            <a:r>
              <a:rPr lang="zh-CN" altLang="en-US" sz="2000" dirty="0">
                <a:latin typeface="华文楷体" panose="02010600040101010101" pitchFamily="2" charset="-122"/>
                <a:ea typeface="华文楷体" panose="02010600040101010101" pitchFamily="2" charset="-122"/>
              </a:rPr>
              <a:t>       有疑问统统往上报，报核后中级人民法院或专门法院以及诉讼当事人慢慢等待中……</a:t>
            </a:r>
          </a:p>
          <a:p>
            <a:pPr>
              <a:lnSpc>
                <a:spcPts val="3000"/>
              </a:lnSpc>
            </a:pPr>
            <a:r>
              <a:rPr lang="zh-CN" altLang="en-US" sz="2000" dirty="0">
                <a:latin typeface="华文楷体" panose="02010600040101010101" pitchFamily="2" charset="-122"/>
                <a:ea typeface="华文楷体" panose="02010600040101010101" pitchFamily="2" charset="-122"/>
              </a:rPr>
              <a:t>        等待太久案件久拖不结，不如不报自行了断……</a:t>
            </a:r>
          </a:p>
          <a:p>
            <a:pPr>
              <a:lnSpc>
                <a:spcPts val="3000"/>
              </a:lnSpc>
            </a:pPr>
            <a:endParaRPr lang="zh-CN" altLang="en-US" sz="2000" dirty="0">
              <a:latin typeface="华文楷体" panose="02010600040101010101" pitchFamily="2" charset="-122"/>
              <a:ea typeface="华文楷体" panose="02010600040101010101" pitchFamily="2" charset="-122"/>
            </a:endParaRPr>
          </a:p>
        </p:txBody>
      </p:sp>
      <p:sp>
        <p:nvSpPr>
          <p:cNvPr id="22" name="矩形 21">
            <a:extLst>
              <a:ext uri="{FF2B5EF4-FFF2-40B4-BE49-F238E27FC236}">
                <a16:creationId xmlns:a16="http://schemas.microsoft.com/office/drawing/2014/main" id="{03923118-A141-4129-8387-30EE92F5AB4E}"/>
              </a:ext>
            </a:extLst>
          </p:cNvPr>
          <p:cNvSpPr/>
          <p:nvPr/>
        </p:nvSpPr>
        <p:spPr>
          <a:xfrm>
            <a:off x="1859265" y="408677"/>
            <a:ext cx="5695724" cy="4299510"/>
          </a:xfrm>
          <a:prstGeom prst="rect">
            <a:avLst/>
          </a:prstGeom>
        </p:spPr>
        <p:txBody>
          <a:bodyPr wrap="square">
            <a:spAutoFit/>
          </a:bodyPr>
          <a:lstStyle/>
          <a:p>
            <a:pPr>
              <a:lnSpc>
                <a:spcPts val="3000"/>
              </a:lnSpc>
            </a:pPr>
            <a:r>
              <a:rPr lang="zh-CN" altLang="en-US" sz="2000" dirty="0">
                <a:latin typeface="华文楷体" panose="02010600040101010101" pitchFamily="2" charset="-122"/>
                <a:ea typeface="华文楷体" panose="02010600040101010101" pitchFamily="2" charset="-122"/>
              </a:rPr>
              <a:t>        最高人民法院2017年12月26日发布的《关于仲裁司法审查案件报核问题的有关规定》第二条规定：“各中级人民法院或者专门人民法院办理涉外涉港澳台仲裁司法审查案件，经审查拟认定仲裁协议无效，不予执行或者撤销我国内地仲裁机构的仲裁裁决，不予认可和执行香港特别行政区、澳门特别行政区、台湾地区仲裁裁决，不予承认和执行外国仲裁裁决，应当向本辖区所属高级人民法院报核；高级人民法院经审查拟同意的，应当向最高人民法院报核。待最高人民法院审核后，方可依最高人民法院的审核意见作出裁定。”</a:t>
            </a:r>
          </a:p>
        </p:txBody>
      </p:sp>
      <p:cxnSp>
        <p:nvCxnSpPr>
          <p:cNvPr id="23" name="直接连接符 22">
            <a:extLst>
              <a:ext uri="{FF2B5EF4-FFF2-40B4-BE49-F238E27FC236}">
                <a16:creationId xmlns:a16="http://schemas.microsoft.com/office/drawing/2014/main" id="{D7EA1EB5-6765-4271-8685-2496297E3357}"/>
              </a:ext>
            </a:extLst>
          </p:cNvPr>
          <p:cNvCxnSpPr/>
          <p:nvPr/>
        </p:nvCxnSpPr>
        <p:spPr>
          <a:xfrm>
            <a:off x="3271480" y="4825896"/>
            <a:ext cx="3960622" cy="0"/>
          </a:xfrm>
          <a:prstGeom prst="line">
            <a:avLst/>
          </a:prstGeom>
          <a:noFill/>
          <a:ln w="3175" cap="rnd" cmpd="sng" algn="ctr">
            <a:solidFill>
              <a:srgbClr val="4BACC6">
                <a:lumMod val="50000"/>
              </a:srgbClr>
            </a:solidFill>
            <a:prstDash val="solid"/>
            <a:round/>
            <a:headEnd type="none"/>
            <a:tailEnd type="none" w="med" len="med"/>
          </a:ln>
          <a:effectLst/>
        </p:spPr>
      </p:cxnSp>
      <p:cxnSp>
        <p:nvCxnSpPr>
          <p:cNvPr id="24" name="直接连接符 23">
            <a:extLst>
              <a:ext uri="{FF2B5EF4-FFF2-40B4-BE49-F238E27FC236}">
                <a16:creationId xmlns:a16="http://schemas.microsoft.com/office/drawing/2014/main" id="{E48C4D79-789D-445A-A749-335D10A41937}"/>
              </a:ext>
            </a:extLst>
          </p:cNvPr>
          <p:cNvCxnSpPr/>
          <p:nvPr/>
        </p:nvCxnSpPr>
        <p:spPr>
          <a:xfrm>
            <a:off x="7712506" y="3325352"/>
            <a:ext cx="3105345" cy="0"/>
          </a:xfrm>
          <a:prstGeom prst="line">
            <a:avLst/>
          </a:prstGeom>
          <a:noFill/>
          <a:ln w="3175" cap="rnd" cmpd="sng" algn="ctr">
            <a:solidFill>
              <a:srgbClr val="4BACC6">
                <a:lumMod val="50000"/>
              </a:srgbClr>
            </a:solidFill>
            <a:prstDash val="solid"/>
            <a:round/>
            <a:headEnd type="none"/>
            <a:tailEnd type="none" w="med" len="med"/>
          </a:ln>
          <a:effectLst/>
        </p:spPr>
      </p:cxnSp>
      <p:sp>
        <p:nvSpPr>
          <p:cNvPr id="25" name="矩形 24">
            <a:extLst>
              <a:ext uri="{FF2B5EF4-FFF2-40B4-BE49-F238E27FC236}">
                <a16:creationId xmlns:a16="http://schemas.microsoft.com/office/drawing/2014/main" id="{60BEE319-EA1F-403F-B010-0A04B79255FC}"/>
              </a:ext>
            </a:extLst>
          </p:cNvPr>
          <p:cNvSpPr/>
          <p:nvPr/>
        </p:nvSpPr>
        <p:spPr>
          <a:xfrm>
            <a:off x="7712506" y="3610697"/>
            <a:ext cx="4275967" cy="1620765"/>
          </a:xfrm>
          <a:prstGeom prst="rect">
            <a:avLst/>
          </a:prstGeom>
        </p:spPr>
        <p:txBody>
          <a:bodyPr wrap="square">
            <a:spAutoFit/>
          </a:bodyPr>
          <a:lstStyle/>
          <a:p>
            <a:pPr>
              <a:lnSpc>
                <a:spcPts val="3000"/>
              </a:lnSpc>
            </a:pPr>
            <a:r>
              <a:rPr lang="zh-CN" altLang="en-US" sz="2400" b="1" dirty="0">
                <a:solidFill>
                  <a:srgbClr val="C00000"/>
                </a:solidFill>
                <a:latin typeface="华文楷体" panose="02010600040101010101" pitchFamily="2" charset="-122"/>
                <a:ea typeface="华文楷体" panose="02010600040101010101" pitchFamily="2" charset="-122"/>
              </a:rPr>
              <a:t>Q：如何有效的分配和行使审核权；不予承认和执行的裁定不可以上诉，有无相应的探讨空间？</a:t>
            </a:r>
          </a:p>
        </p:txBody>
      </p:sp>
    </p:spTree>
    <p:extLst>
      <p:ext uri="{BB962C8B-B14F-4D97-AF65-F5344CB8AC3E}">
        <p14:creationId xmlns:p14="http://schemas.microsoft.com/office/powerpoint/2010/main" val="3342229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a:extLst>
              <a:ext uri="{FF2B5EF4-FFF2-40B4-BE49-F238E27FC236}">
                <a16:creationId xmlns:a16="http://schemas.microsoft.com/office/drawing/2014/main" id="{DDBE72EE-7B93-4263-8428-7B7D7B142CC0}"/>
              </a:ext>
            </a:extLst>
          </p:cNvPr>
          <p:cNvCxnSpPr>
            <a:cxnSpLocks/>
          </p:cNvCxnSpPr>
          <p:nvPr/>
        </p:nvCxnSpPr>
        <p:spPr>
          <a:xfrm>
            <a:off x="4404540" y="2850352"/>
            <a:ext cx="3247544" cy="362569"/>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06" name="图表 205">
            <a:extLst>
              <a:ext uri="{FF2B5EF4-FFF2-40B4-BE49-F238E27FC236}">
                <a16:creationId xmlns:a16="http://schemas.microsoft.com/office/drawing/2014/main" id="{3C7739C1-36CC-43AF-A7EC-1E367E9CD7DD}"/>
              </a:ext>
            </a:extLst>
          </p:cNvPr>
          <p:cNvGraphicFramePr>
            <a:graphicFrameLocks/>
          </p:cNvGraphicFramePr>
          <p:nvPr>
            <p:extLst>
              <p:ext uri="{D42A27DB-BD31-4B8C-83A1-F6EECF244321}">
                <p14:modId xmlns:p14="http://schemas.microsoft.com/office/powerpoint/2010/main" val="2275377889"/>
              </p:ext>
            </p:extLst>
          </p:nvPr>
        </p:nvGraphicFramePr>
        <p:xfrm>
          <a:off x="6180181" y="2502880"/>
          <a:ext cx="5049787" cy="3502009"/>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直接连接符 14">
            <a:extLst>
              <a:ext uri="{FF2B5EF4-FFF2-40B4-BE49-F238E27FC236}">
                <a16:creationId xmlns:a16="http://schemas.microsoft.com/office/drawing/2014/main" id="{A11EDFA5-59F0-426B-8111-AE095AB7F86C}"/>
              </a:ext>
            </a:extLst>
          </p:cNvPr>
          <p:cNvCxnSpPr>
            <a:cxnSpLocks/>
          </p:cNvCxnSpPr>
          <p:nvPr/>
        </p:nvCxnSpPr>
        <p:spPr>
          <a:xfrm>
            <a:off x="4124306" y="5402108"/>
            <a:ext cx="3219770" cy="0"/>
          </a:xfrm>
          <a:prstGeom prst="line">
            <a:avLst/>
          </a:prstGeom>
        </p:spPr>
        <p:style>
          <a:lnRef idx="1">
            <a:schemeClr val="accent1"/>
          </a:lnRef>
          <a:fillRef idx="0">
            <a:schemeClr val="accent1"/>
          </a:fillRef>
          <a:effectRef idx="0">
            <a:schemeClr val="accent1"/>
          </a:effectRef>
          <a:fontRef idx="minor">
            <a:schemeClr val="tx1"/>
          </a:fontRef>
        </p:style>
      </p:cxnSp>
      <p:pic>
        <p:nvPicPr>
          <p:cNvPr id="80" name="图片 79"/>
          <p:cNvPicPr>
            <a:picLocks noChangeAspect="1"/>
          </p:cNvPicPr>
          <p:nvPr/>
        </p:nvPicPr>
        <p:blipFill rotWithShape="1">
          <a:blip r:embed="rId4"/>
          <a:srcRect l="48897"/>
          <a:stretch/>
        </p:blipFill>
        <p:spPr>
          <a:xfrm>
            <a:off x="0" y="356349"/>
            <a:ext cx="3137336" cy="6145301"/>
          </a:xfrm>
          <a:prstGeom prst="rect">
            <a:avLst/>
          </a:prstGeom>
        </p:spPr>
      </p:pic>
      <p:sp>
        <p:nvSpPr>
          <p:cNvPr id="205" name="矩形 204">
            <a:extLst>
              <a:ext uri="{FF2B5EF4-FFF2-40B4-BE49-F238E27FC236}">
                <a16:creationId xmlns:a16="http://schemas.microsoft.com/office/drawing/2014/main" id="{A9EF1E93-BD8C-4C03-B8D9-E76DB7180354}"/>
              </a:ext>
            </a:extLst>
          </p:cNvPr>
          <p:cNvSpPr/>
          <p:nvPr/>
        </p:nvSpPr>
        <p:spPr>
          <a:xfrm>
            <a:off x="2349449" y="436713"/>
            <a:ext cx="9089022" cy="828881"/>
          </a:xfrm>
          <a:prstGeom prst="rect">
            <a:avLst/>
          </a:prstGeom>
        </p:spPr>
        <p:txBody>
          <a:bodyPr wrap="square">
            <a:spAutoFit/>
          </a:bodyPr>
          <a:lstStyle/>
          <a:p>
            <a:pPr marL="342900" indent="-342900" algn="just">
              <a:lnSpc>
                <a:spcPts val="2900"/>
              </a:lnSpc>
              <a:spcAft>
                <a:spcPts val="0"/>
              </a:spcAft>
              <a:buFont typeface="Wingdings" panose="05000000000000000000" pitchFamily="2" charset="2"/>
              <a:buChar char="n"/>
            </a:pPr>
            <a:r>
              <a:rPr lang="zh-CN" altLang="en-US" sz="2400" kern="100" dirty="0">
                <a:latin typeface="华文楷体" panose="02010600040101010101" pitchFamily="2" charset="-122"/>
                <a:ea typeface="华文楷体" panose="02010600040101010101" pitchFamily="2" charset="-122"/>
                <a:cs typeface="Times New Roman" panose="02020603050405020304" pitchFamily="18" charset="0"/>
              </a:rPr>
              <a:t>下图是对最高人民法院曾经发布的域外仲裁案件有关的</a:t>
            </a:r>
            <a:r>
              <a:rPr lang="en-US" altLang="zh-CN" sz="2400" kern="100" dirty="0">
                <a:latin typeface="华文楷体" panose="02010600040101010101" pitchFamily="2" charset="-122"/>
                <a:ea typeface="华文楷体" panose="02010600040101010101" pitchFamily="2" charset="-122"/>
                <a:cs typeface="Times New Roman" panose="02020603050405020304" pitchFamily="18" charset="0"/>
              </a:rPr>
              <a:t>105</a:t>
            </a:r>
            <a:r>
              <a:rPr lang="zh-CN" altLang="en-US" sz="2400" kern="100" dirty="0">
                <a:latin typeface="华文楷体" panose="02010600040101010101" pitchFamily="2" charset="-122"/>
                <a:ea typeface="华文楷体" panose="02010600040101010101" pitchFamily="2" charset="-122"/>
                <a:cs typeface="Times New Roman" panose="02020603050405020304" pitchFamily="18" charset="0"/>
              </a:rPr>
              <a:t>个复函（不完全统计）意见的收集整理：</a:t>
            </a:r>
            <a:endParaRPr lang="en-US" altLang="zh-CN" sz="2400" kern="100" dirty="0">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18" name="矩形 17">
            <a:extLst>
              <a:ext uri="{FF2B5EF4-FFF2-40B4-BE49-F238E27FC236}">
                <a16:creationId xmlns:a16="http://schemas.microsoft.com/office/drawing/2014/main" id="{84370E35-D904-4658-8B6D-55BC98B5B43B}"/>
              </a:ext>
            </a:extLst>
          </p:cNvPr>
          <p:cNvSpPr/>
          <p:nvPr/>
        </p:nvSpPr>
        <p:spPr>
          <a:xfrm>
            <a:off x="1705510" y="1623256"/>
            <a:ext cx="9613799" cy="444053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graphicFrame>
        <p:nvGraphicFramePr>
          <p:cNvPr id="203" name="图表 202">
            <a:extLst>
              <a:ext uri="{FF2B5EF4-FFF2-40B4-BE49-F238E27FC236}">
                <a16:creationId xmlns:a16="http://schemas.microsoft.com/office/drawing/2014/main" id="{547F5F95-7A1D-44D9-989C-842233A41F6D}"/>
              </a:ext>
            </a:extLst>
          </p:cNvPr>
          <p:cNvGraphicFramePr>
            <a:graphicFrameLocks/>
          </p:cNvGraphicFramePr>
          <p:nvPr>
            <p:extLst>
              <p:ext uri="{D42A27DB-BD31-4B8C-83A1-F6EECF244321}">
                <p14:modId xmlns:p14="http://schemas.microsoft.com/office/powerpoint/2010/main" val="1072220669"/>
              </p:ext>
            </p:extLst>
          </p:nvPr>
        </p:nvGraphicFramePr>
        <p:xfrm>
          <a:off x="1161303" y="1623256"/>
          <a:ext cx="6078583" cy="4136515"/>
        </p:xfrm>
        <a:graphic>
          <a:graphicData uri="http://schemas.openxmlformats.org/drawingml/2006/chart">
            <c:chart xmlns:c="http://schemas.openxmlformats.org/drawingml/2006/chart" xmlns:r="http://schemas.openxmlformats.org/officeDocument/2006/relationships" r:id="rId5"/>
          </a:graphicData>
        </a:graphic>
      </p:graphicFrame>
      <p:sp>
        <p:nvSpPr>
          <p:cNvPr id="207" name="文本占位符 16">
            <a:extLst>
              <a:ext uri="{FF2B5EF4-FFF2-40B4-BE49-F238E27FC236}">
                <a16:creationId xmlns:a16="http://schemas.microsoft.com/office/drawing/2014/main" id="{E021D5B9-3D8F-490C-958A-E48E8B072A5F}"/>
              </a:ext>
            </a:extLst>
          </p:cNvPr>
          <p:cNvSpPr txBox="1">
            <a:spLocks/>
          </p:cNvSpPr>
          <p:nvPr/>
        </p:nvSpPr>
        <p:spPr>
          <a:xfrm>
            <a:off x="334793" y="1363471"/>
            <a:ext cx="720000" cy="4554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b="1" dirty="0">
                <a:solidFill>
                  <a:schemeClr val="bg2">
                    <a:lumMod val="50000"/>
                  </a:schemeClr>
                </a:solidFill>
                <a:latin typeface="华文楷体" panose="02010600040101010101" pitchFamily="2" charset="-122"/>
                <a:ea typeface="华文楷体" panose="02010600040101010101" pitchFamily="2" charset="-122"/>
              </a:rPr>
              <a:t> 贰</a:t>
            </a:r>
          </a:p>
        </p:txBody>
      </p:sp>
      <p:sp>
        <p:nvSpPr>
          <p:cNvPr id="208" name="矩形 207">
            <a:extLst>
              <a:ext uri="{FF2B5EF4-FFF2-40B4-BE49-F238E27FC236}">
                <a16:creationId xmlns:a16="http://schemas.microsoft.com/office/drawing/2014/main" id="{358E785D-03CC-4FD4-8216-76722CDD8534}"/>
              </a:ext>
            </a:extLst>
          </p:cNvPr>
          <p:cNvSpPr/>
          <p:nvPr/>
        </p:nvSpPr>
        <p:spPr>
          <a:xfrm>
            <a:off x="346595" y="1789477"/>
            <a:ext cx="720000" cy="60756"/>
          </a:xfrm>
          <a:prstGeom prst="rect">
            <a:avLst/>
          </a:prstGeom>
          <a:solidFill>
            <a:schemeClr val="accent2">
              <a:lumMod val="40000"/>
              <a:lumOff val="60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zh-CN" altLang="en-US" sz="2000" kern="0">
              <a:solidFill>
                <a:prstClr val="white"/>
              </a:solidFill>
              <a:latin typeface="华文楷体" panose="02010600040101010101" pitchFamily="2" charset="-122"/>
              <a:ea typeface="华文楷体" panose="02010600040101010101" pitchFamily="2" charset="-122"/>
            </a:endParaRPr>
          </a:p>
        </p:txBody>
      </p:sp>
      <p:sp>
        <p:nvSpPr>
          <p:cNvPr id="209" name="文本框 208">
            <a:extLst>
              <a:ext uri="{FF2B5EF4-FFF2-40B4-BE49-F238E27FC236}">
                <a16:creationId xmlns:a16="http://schemas.microsoft.com/office/drawing/2014/main" id="{CD182651-5B8F-44E3-A166-FDB5273554D2}"/>
              </a:ext>
            </a:extLst>
          </p:cNvPr>
          <p:cNvSpPr txBox="1"/>
          <p:nvPr/>
        </p:nvSpPr>
        <p:spPr>
          <a:xfrm>
            <a:off x="315106" y="1938576"/>
            <a:ext cx="584775" cy="4223658"/>
          </a:xfrm>
          <a:prstGeom prst="rect">
            <a:avLst/>
          </a:prstGeom>
          <a:noFill/>
        </p:spPr>
        <p:txBody>
          <a:bodyPr vert="eaVert" wrap="square" rtlCol="0">
            <a:noAutofit/>
          </a:bodyPr>
          <a:lstStyle/>
          <a:p>
            <a:pPr>
              <a:lnSpc>
                <a:spcPct val="130000"/>
              </a:lnSpc>
              <a:spcBef>
                <a:spcPts val="600"/>
              </a:spcBef>
            </a:pPr>
            <a:r>
              <a:rPr lang="zh-CN" altLang="en-US" sz="2400" kern="0" dirty="0">
                <a:latin typeface="华文楷体" panose="02010600040101010101" pitchFamily="2" charset="-122"/>
                <a:ea typeface="华文楷体" panose="02010600040101010101" pitchFamily="2" charset="-122"/>
                <a:cs typeface="+mn-ea"/>
                <a:sym typeface="+mn-lt"/>
              </a:rPr>
              <a:t>我国域外仲裁裁决承认</a:t>
            </a:r>
          </a:p>
        </p:txBody>
      </p:sp>
      <p:sp>
        <p:nvSpPr>
          <p:cNvPr id="210" name="矩形 209">
            <a:extLst>
              <a:ext uri="{FF2B5EF4-FFF2-40B4-BE49-F238E27FC236}">
                <a16:creationId xmlns:a16="http://schemas.microsoft.com/office/drawing/2014/main" id="{989C35D3-CF70-4BBE-943A-25243B3E4F1D}"/>
              </a:ext>
            </a:extLst>
          </p:cNvPr>
          <p:cNvSpPr/>
          <p:nvPr/>
        </p:nvSpPr>
        <p:spPr>
          <a:xfrm>
            <a:off x="628225" y="1924243"/>
            <a:ext cx="553998" cy="2496837"/>
          </a:xfrm>
          <a:prstGeom prst="rect">
            <a:avLst/>
          </a:prstGeom>
        </p:spPr>
        <p:txBody>
          <a:bodyPr vert="eaVert" wrap="none">
            <a:spAutoFit/>
          </a:bodyPr>
          <a:lstStyle/>
          <a:p>
            <a:r>
              <a:rPr lang="zh-CN" altLang="en-US" sz="2400" kern="0" dirty="0">
                <a:latin typeface="华文楷体" panose="02010600040101010101" pitchFamily="2" charset="-122"/>
                <a:ea typeface="华文楷体" panose="02010600040101010101" pitchFamily="2" charset="-122"/>
                <a:cs typeface="+mn-ea"/>
                <a:sym typeface="+mn-lt"/>
              </a:rPr>
              <a:t>与执行的现状</a:t>
            </a:r>
            <a:endParaRPr lang="zh-CN" altLang="en-US" sz="2400" kern="0" dirty="0">
              <a:latin typeface="华文楷体" panose="02010600040101010101" pitchFamily="2" charset="-122"/>
              <a:ea typeface="华文楷体" panose="02010600040101010101" pitchFamily="2" charset="-122"/>
              <a:cs typeface="+mn-ea"/>
            </a:endParaRPr>
          </a:p>
        </p:txBody>
      </p:sp>
    </p:spTree>
    <p:extLst>
      <p:ext uri="{BB962C8B-B14F-4D97-AF65-F5344CB8AC3E}">
        <p14:creationId xmlns:p14="http://schemas.microsoft.com/office/powerpoint/2010/main" val="101767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模板页面">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6">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30000"/>
          </a:lnSpc>
          <a:defRPr sz="12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200" kern="0" dirty="0">
            <a:latin typeface="微软雅黑" panose="020B0503020204020204" pitchFamily="34" charset="-122"/>
            <a:ea typeface="微软雅黑" panose="020B0503020204020204" pitchFamily="34" charset="-122"/>
            <a:cs typeface="+mn-ea"/>
            <a:sym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2448</Words>
  <Application>Microsoft Office PowerPoint</Application>
  <PresentationFormat>宽屏</PresentationFormat>
  <Paragraphs>171</Paragraphs>
  <Slides>24</Slides>
  <Notes>17</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24</vt:i4>
      </vt:variant>
    </vt:vector>
  </HeadingPairs>
  <TitlesOfParts>
    <vt:vector size="41" baseType="lpstr">
      <vt:lpstr>Gill Sans</vt:lpstr>
      <vt:lpstr>等线</vt:lpstr>
      <vt:lpstr>仿宋</vt:lpstr>
      <vt:lpstr>华文楷体</vt:lpstr>
      <vt:lpstr>楷体</vt:lpstr>
      <vt:lpstr>宋体</vt:lpstr>
      <vt:lpstr>Microsoft YaHei</vt:lpstr>
      <vt:lpstr>Microsoft YaHei</vt:lpstr>
      <vt:lpstr>Arial</vt:lpstr>
      <vt:lpstr>Calibri</vt:lpstr>
      <vt:lpstr>Century Gothic</vt:lpstr>
      <vt:lpstr>Segoe UI</vt:lpstr>
      <vt:lpstr>Segoe UI Light</vt:lpstr>
      <vt:lpstr>Times New Roman</vt:lpstr>
      <vt:lpstr>Wingdings</vt:lpstr>
      <vt:lpstr>模板页面</vt:lpstr>
      <vt:lpstr>OfficePLUS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OfficePLUS</dc:creator>
  <cp:keywords/>
  <dc:description/>
  <cp:lastModifiedBy>zhang fan</cp:lastModifiedBy>
  <cp:revision>171</cp:revision>
  <dcterms:created xsi:type="dcterms:W3CDTF">2015-08-18T02:51:41Z</dcterms:created>
  <dcterms:modified xsi:type="dcterms:W3CDTF">2018-11-03T15:58:06Z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v-yunxl@microsoft.com</vt:lpwstr>
  </property>
  <property fmtid="{D5CDD505-2E9C-101B-9397-08002B2CF9AE}" pid="5" name="MSIP_Label_f42aa342-8706-4288-bd11-ebb85995028c_SetDate">
    <vt:lpwstr>2017-12-21T08:36:47.5786057Z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