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0"/>
  </p:notesMasterIdLst>
  <p:handoutMasterIdLst>
    <p:handoutMasterId r:id="rId31"/>
  </p:handoutMasterIdLst>
  <p:sldIdLst>
    <p:sldId id="256" r:id="rId6"/>
    <p:sldId id="275" r:id="rId7"/>
    <p:sldId id="295" r:id="rId8"/>
    <p:sldId id="323" r:id="rId9"/>
    <p:sldId id="322" r:id="rId10"/>
    <p:sldId id="314" r:id="rId11"/>
    <p:sldId id="315" r:id="rId12"/>
    <p:sldId id="316" r:id="rId13"/>
    <p:sldId id="308" r:id="rId14"/>
    <p:sldId id="318" r:id="rId15"/>
    <p:sldId id="319" r:id="rId16"/>
    <p:sldId id="299" r:id="rId17"/>
    <p:sldId id="300" r:id="rId18"/>
    <p:sldId id="301" r:id="rId19"/>
    <p:sldId id="302" r:id="rId20"/>
    <p:sldId id="303" r:id="rId21"/>
    <p:sldId id="304" r:id="rId22"/>
    <p:sldId id="311" r:id="rId23"/>
    <p:sldId id="312" r:id="rId24"/>
    <p:sldId id="305" r:id="rId25"/>
    <p:sldId id="320" r:id="rId26"/>
    <p:sldId id="321" r:id="rId27"/>
    <p:sldId id="317" r:id="rId28"/>
    <p:sldId id="26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748">
          <p15:clr>
            <a:srgbClr val="A4A3A4"/>
          </p15:clr>
        </p15:guide>
        <p15:guide id="2" pos="519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8C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56" autoAdjust="0"/>
    <p:restoredTop sz="94693" autoAdjust="0"/>
  </p:normalViewPr>
  <p:slideViewPr>
    <p:cSldViewPr showGuides="1">
      <p:cViewPr>
        <p:scale>
          <a:sx n="96" d="100"/>
          <a:sy n="96" d="100"/>
        </p:scale>
        <p:origin x="-1210" y="-38"/>
      </p:cViewPr>
      <p:guideLst>
        <p:guide orient="horz" pos="3748"/>
        <p:guide pos="5193"/>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F93F65-C7EF-41C5-957C-CFF5D9C0982E}" type="datetimeFigureOut">
              <a:rPr lang="en-GB" smtClean="0"/>
              <a:pPr/>
              <a:t>03/11/2018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97FF65-112A-4B8B-8C2C-22409A37C2C3}" type="slidenum">
              <a:rPr lang="en-GB" smtClean="0"/>
              <a:pPr/>
              <a:t>‹#›</a:t>
            </a:fld>
            <a:endParaRPr lang="en-GB"/>
          </a:p>
        </p:txBody>
      </p:sp>
    </p:spTree>
    <p:extLst>
      <p:ext uri="{BB962C8B-B14F-4D97-AF65-F5344CB8AC3E}">
        <p14:creationId xmlns:p14="http://schemas.microsoft.com/office/powerpoint/2010/main" val="3501028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1D78D-D55D-43FB-BE0E-6E27DA3F67A7}" type="datetimeFigureOut">
              <a:rPr lang="en-GB" smtClean="0"/>
              <a:pPr/>
              <a:t>03/11/2018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1229AF-F68D-402B-80C3-FFE60F1CB579}" type="slidenum">
              <a:rPr lang="en-GB" smtClean="0"/>
              <a:pPr/>
              <a:t>‹#›</a:t>
            </a:fld>
            <a:endParaRPr lang="en-GB"/>
          </a:p>
        </p:txBody>
      </p:sp>
    </p:spTree>
    <p:extLst>
      <p:ext uri="{BB962C8B-B14F-4D97-AF65-F5344CB8AC3E}">
        <p14:creationId xmlns:p14="http://schemas.microsoft.com/office/powerpoint/2010/main" val="5579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01229AF-F68D-402B-80C3-FFE60F1CB579}" type="slidenum">
              <a:rPr lang="en-GB" smtClean="0"/>
              <a:pPr/>
              <a:t>1</a:t>
            </a:fld>
            <a:endParaRPr lang="en-GB"/>
          </a:p>
        </p:txBody>
      </p:sp>
    </p:spTree>
    <p:extLst>
      <p:ext uri="{BB962C8B-B14F-4D97-AF65-F5344CB8AC3E}">
        <p14:creationId xmlns:p14="http://schemas.microsoft.com/office/powerpoint/2010/main" val="40855459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p:bg>
      <p:bgPr>
        <a:solidFill>
          <a:srgbClr val="C00000"/>
        </a:solidFill>
        <a:effectLst/>
      </p:bgPr>
    </p:bg>
    <p:spTree>
      <p:nvGrpSpPr>
        <p:cNvPr id="1" name=""/>
        <p:cNvGrpSpPr/>
        <p:nvPr/>
      </p:nvGrpSpPr>
      <p:grpSpPr>
        <a:xfrm>
          <a:off x="0" y="0"/>
          <a:ext cx="0" cy="0"/>
          <a:chOff x="0" y="0"/>
          <a:chExt cx="0" cy="0"/>
        </a:xfrm>
      </p:grpSpPr>
      <p:pic>
        <p:nvPicPr>
          <p:cNvPr id="4" name="Picture 9" descr="TC logo ppt gold rev"/>
          <p:cNvPicPr>
            <a:picLocks noChangeAspect="1" noChangeArrowheads="1"/>
          </p:cNvPicPr>
          <p:nvPr/>
        </p:nvPicPr>
        <p:blipFill>
          <a:blip r:embed="rId2" cstate="print"/>
          <a:srcRect/>
          <a:stretch>
            <a:fillRect/>
          </a:stretch>
        </p:blipFill>
        <p:spPr bwMode="black">
          <a:xfrm>
            <a:off x="898525" y="898525"/>
            <a:ext cx="3130550" cy="717550"/>
          </a:xfrm>
          <a:prstGeom prst="rect">
            <a:avLst/>
          </a:prstGeom>
          <a:noFill/>
          <a:ln w="9525">
            <a:noFill/>
            <a:miter lim="800000"/>
            <a:headEnd/>
            <a:tailEnd/>
          </a:ln>
        </p:spPr>
      </p:pic>
      <p:sp>
        <p:nvSpPr>
          <p:cNvPr id="4099" name="Rectangle 3"/>
          <p:cNvSpPr>
            <a:spLocks noGrp="1" noChangeArrowheads="1"/>
          </p:cNvSpPr>
          <p:nvPr>
            <p:ph type="ctrTitle" hasCustomPrompt="1"/>
          </p:nvPr>
        </p:nvSpPr>
        <p:spPr>
          <a:xfrm>
            <a:off x="827584" y="2636912"/>
            <a:ext cx="7632848" cy="504056"/>
          </a:xfrm>
        </p:spPr>
        <p:txBody>
          <a:bodyPr/>
          <a:lstStyle>
            <a:lvl1pPr>
              <a:defRPr sz="2500" b="1" baseline="0">
                <a:solidFill>
                  <a:srgbClr val="FFFFFF"/>
                </a:solidFill>
                <a:latin typeface="Arial" pitchFamily="34" charset="0"/>
                <a:cs typeface="Arial" pitchFamily="34" charset="0"/>
              </a:defRPr>
            </a:lvl1pPr>
          </a:lstStyle>
          <a:p>
            <a:r>
              <a:rPr lang="en-US" dirty="0" smtClean="0"/>
              <a:t>Click to enter the Presentation Title (Initial Caps)</a:t>
            </a:r>
            <a:endParaRPr lang="en-GB" dirty="0"/>
          </a:p>
        </p:txBody>
      </p:sp>
      <p:sp>
        <p:nvSpPr>
          <p:cNvPr id="4100" name="Rectangle 4"/>
          <p:cNvSpPr>
            <a:spLocks noGrp="1" noChangeArrowheads="1"/>
          </p:cNvSpPr>
          <p:nvPr>
            <p:ph type="subTitle" idx="1" hasCustomPrompt="1"/>
          </p:nvPr>
        </p:nvSpPr>
        <p:spPr>
          <a:xfrm>
            <a:off x="827584" y="3276600"/>
            <a:ext cx="6400800" cy="440432"/>
          </a:xfrm>
        </p:spPr>
        <p:txBody>
          <a:bodyPr/>
          <a:lstStyle>
            <a:lvl1pPr marL="0" indent="0">
              <a:buFont typeface="Times" pitchFamily="18" charset="0"/>
              <a:buNone/>
              <a:defRPr sz="2000" baseline="0">
                <a:solidFill>
                  <a:srgbClr val="FFFFFF"/>
                </a:solidFill>
                <a:latin typeface="Arial" pitchFamily="34" charset="0"/>
                <a:cs typeface="Arial" pitchFamily="34" charset="0"/>
              </a:defRPr>
            </a:lvl1pPr>
          </a:lstStyle>
          <a:p>
            <a:r>
              <a:rPr lang="en-US" dirty="0" smtClean="0"/>
              <a:t>Click to insert the Date (</a:t>
            </a:r>
            <a:r>
              <a:rPr lang="en-US" dirty="0" err="1" smtClean="0"/>
              <a:t>eg</a:t>
            </a:r>
            <a:r>
              <a:rPr lang="en-US" dirty="0" smtClean="0"/>
              <a:t>. 1 October 2011)</a:t>
            </a:r>
            <a:endParaRPr lang="en-GB" dirty="0"/>
          </a:p>
        </p:txBody>
      </p:sp>
      <p:sp>
        <p:nvSpPr>
          <p:cNvPr id="28" name="Text Placeholder 27"/>
          <p:cNvSpPr>
            <a:spLocks noGrp="1"/>
          </p:cNvSpPr>
          <p:nvPr>
            <p:ph type="body" sz="quarter" idx="10" hasCustomPrompt="1"/>
          </p:nvPr>
        </p:nvSpPr>
        <p:spPr>
          <a:xfrm>
            <a:off x="827088" y="3860800"/>
            <a:ext cx="6409208" cy="576263"/>
          </a:xfrm>
        </p:spPr>
        <p:txBody>
          <a:bodyPr/>
          <a:lstStyle>
            <a:lvl1pPr>
              <a:buNone/>
              <a:defRPr sz="2000">
                <a:solidFill>
                  <a:schemeClr val="bg2">
                    <a:lumMod val="20000"/>
                    <a:lumOff val="80000"/>
                  </a:schemeClr>
                </a:solidFill>
                <a:latin typeface="Arial" pitchFamily="34" charset="0"/>
                <a:cs typeface="Arial" pitchFamily="34" charset="0"/>
              </a:defRPr>
            </a:lvl1pPr>
          </a:lstStyle>
          <a:p>
            <a:pPr lvl="0"/>
            <a:r>
              <a:rPr lang="en-US" dirty="0" smtClean="0"/>
              <a:t>Click to edit Speaker’s Name</a:t>
            </a:r>
          </a:p>
        </p:txBody>
      </p:sp>
      <p:pic>
        <p:nvPicPr>
          <p:cNvPr id="6" name="Picture 11" descr="TC ppt front red"/>
          <p:cNvPicPr>
            <a:picLocks noChangeAspect="1" noChangeArrowheads="1"/>
          </p:cNvPicPr>
          <p:nvPr userDrawn="1"/>
        </p:nvPicPr>
        <p:blipFill>
          <a:blip r:embed="rId3" cstate="print"/>
          <a:srcRect/>
          <a:stretch>
            <a:fillRect/>
          </a:stretch>
        </p:blipFill>
        <p:spPr bwMode="ltGray">
          <a:xfrm>
            <a:off x="863102" y="2419350"/>
            <a:ext cx="8334375" cy="4438650"/>
          </a:xfrm>
          <a:prstGeom prst="rect">
            <a:avLst/>
          </a:prstGeom>
          <a:noFill/>
          <a:ln w="9525">
            <a:noFill/>
            <a:miter lim="800000"/>
            <a:headEnd/>
            <a:tailEnd/>
          </a:ln>
        </p:spPr>
      </p:pic>
      <p:grpSp>
        <p:nvGrpSpPr>
          <p:cNvPr id="14" name="Group 13"/>
          <p:cNvGrpSpPr/>
          <p:nvPr userDrawn="1"/>
        </p:nvGrpSpPr>
        <p:grpSpPr>
          <a:xfrm>
            <a:off x="6868863" y="6212929"/>
            <a:ext cx="2180407" cy="561571"/>
            <a:chOff x="5278077" y="906340"/>
            <a:chExt cx="2180407" cy="561571"/>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1248" y="917111"/>
              <a:ext cx="421881" cy="540760"/>
            </a:xfrm>
            <a:prstGeom prst="rect">
              <a:avLst/>
            </a:prstGeom>
            <a:ln w="9525">
              <a:solidFill>
                <a:schemeClr val="accent3"/>
              </a:solidFill>
            </a:ln>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0998" y="906340"/>
              <a:ext cx="427486" cy="559190"/>
            </a:xfrm>
            <a:prstGeom prst="rect">
              <a:avLst/>
            </a:prstGeom>
            <a:noFill/>
            <a:ln>
              <a:noFill/>
            </a:ln>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1747" y="908721"/>
              <a:ext cx="421200" cy="559190"/>
            </a:xfrm>
            <a:prstGeom prst="rect">
              <a:avLst/>
            </a:prstGeom>
            <a:ln>
              <a:noFill/>
            </a:ln>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1968" y="908720"/>
              <a:ext cx="419811" cy="559191"/>
            </a:xfrm>
            <a:prstGeom prst="rect">
              <a:avLst/>
            </a:prstGeom>
            <a:ln>
              <a:noFill/>
            </a:ln>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8077" y="916348"/>
              <a:ext cx="427003" cy="541523"/>
            </a:xfrm>
            <a:prstGeom prst="rect">
              <a:avLst/>
            </a:prstGeom>
            <a:ln w="6350">
              <a:solidFill>
                <a:schemeClr val="accent3"/>
              </a:solidFill>
            </a:ln>
          </p:spPr>
        </p:pic>
      </p:grpSp>
    </p:spTree>
  </p:cSld>
  <p:clrMapOvr>
    <a:masterClrMapping/>
  </p:clrMapOvr>
  <p:transition>
    <p:pull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76474"/>
            <a:ext cx="7413625" cy="576262"/>
          </a:xfrm>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838200" y="1124744"/>
            <a:ext cx="7391400" cy="4824536"/>
          </a:xfrm>
        </p:spPr>
        <p:txBody>
          <a:bodyPr vert="eaVert"/>
          <a:lstStyle>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4" name="Picture 11" descr="TC ppt front red"/>
          <p:cNvPicPr>
            <a:picLocks noChangeAspect="1" noChangeArrowheads="1"/>
          </p:cNvPicPr>
          <p:nvPr userDrawn="1"/>
        </p:nvPicPr>
        <p:blipFill rotWithShape="1">
          <a:blip r:embed="rId2" cstate="print"/>
          <a:srcRect r="20727"/>
          <a:stretch/>
        </p:blipFill>
        <p:spPr bwMode="ltGray">
          <a:xfrm>
            <a:off x="3635896" y="3179996"/>
            <a:ext cx="5508104" cy="3700447"/>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FFFFF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80313" y="487823"/>
            <a:ext cx="871512" cy="5234282"/>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838200" y="498974"/>
            <a:ext cx="6326088" cy="5234282"/>
          </a:xfrm>
        </p:spPr>
        <p:txBody>
          <a:bodyPr vert="eaVert"/>
          <a:lstStyle>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4" name="Picture 11" descr="TC ppt front red"/>
          <p:cNvPicPr>
            <a:picLocks noChangeAspect="1" noChangeArrowheads="1"/>
          </p:cNvPicPr>
          <p:nvPr userDrawn="1"/>
        </p:nvPicPr>
        <p:blipFill rotWithShape="1">
          <a:blip r:embed="rId2" cstate="print"/>
          <a:srcRect r="20727"/>
          <a:stretch/>
        </p:blipFill>
        <p:spPr bwMode="ltGray">
          <a:xfrm>
            <a:off x="3635896" y="3179996"/>
            <a:ext cx="5508104" cy="3700447"/>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rgbClr val="C00000"/>
        </a:solidFill>
        <a:effectLst/>
      </p:bgPr>
    </p:bg>
    <p:spTree>
      <p:nvGrpSpPr>
        <p:cNvPr id="1" name=""/>
        <p:cNvGrpSpPr/>
        <p:nvPr/>
      </p:nvGrpSpPr>
      <p:grpSpPr>
        <a:xfrm>
          <a:off x="0" y="0"/>
          <a:ext cx="0" cy="0"/>
          <a:chOff x="0" y="0"/>
          <a:chExt cx="0" cy="0"/>
        </a:xfrm>
      </p:grpSpPr>
      <p:pic>
        <p:nvPicPr>
          <p:cNvPr id="18" name="Picture 11" descr="TC ppt front red"/>
          <p:cNvPicPr>
            <a:picLocks noChangeAspect="1" noChangeArrowheads="1"/>
          </p:cNvPicPr>
          <p:nvPr userDrawn="1"/>
        </p:nvPicPr>
        <p:blipFill>
          <a:blip r:embed="rId2" cstate="print"/>
          <a:srcRect/>
          <a:stretch>
            <a:fillRect/>
          </a:stretch>
        </p:blipFill>
        <p:spPr bwMode="ltGray">
          <a:xfrm>
            <a:off x="809625" y="2419350"/>
            <a:ext cx="8334375" cy="4438650"/>
          </a:xfrm>
          <a:prstGeom prst="rect">
            <a:avLst/>
          </a:prstGeom>
          <a:noFill/>
          <a:ln w="9525">
            <a:noFill/>
            <a:miter lim="800000"/>
            <a:headEnd/>
            <a:tailEnd/>
          </a:ln>
        </p:spPr>
      </p:pic>
      <p:pic>
        <p:nvPicPr>
          <p:cNvPr id="4" name="Picture 9" descr="TC logo ppt gold rev"/>
          <p:cNvPicPr>
            <a:picLocks noChangeAspect="1" noChangeArrowheads="1"/>
          </p:cNvPicPr>
          <p:nvPr userDrawn="1"/>
        </p:nvPicPr>
        <p:blipFill>
          <a:blip r:embed="rId3" cstate="print"/>
          <a:srcRect/>
          <a:stretch>
            <a:fillRect/>
          </a:stretch>
        </p:blipFill>
        <p:spPr bwMode="black">
          <a:xfrm>
            <a:off x="898525" y="898525"/>
            <a:ext cx="3130550" cy="717550"/>
          </a:xfrm>
          <a:prstGeom prst="rect">
            <a:avLst/>
          </a:prstGeom>
          <a:noFill/>
          <a:ln w="9525">
            <a:noFill/>
            <a:miter lim="800000"/>
            <a:headEnd/>
            <a:tailEnd/>
          </a:ln>
        </p:spPr>
      </p:pic>
      <p:grpSp>
        <p:nvGrpSpPr>
          <p:cNvPr id="19" name="Group 18"/>
          <p:cNvGrpSpPr/>
          <p:nvPr userDrawn="1"/>
        </p:nvGrpSpPr>
        <p:grpSpPr>
          <a:xfrm>
            <a:off x="6873030" y="6174829"/>
            <a:ext cx="2180407" cy="561571"/>
            <a:chOff x="5278077" y="906340"/>
            <a:chExt cx="2180407" cy="561571"/>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1248" y="917111"/>
              <a:ext cx="421881" cy="540760"/>
            </a:xfrm>
            <a:prstGeom prst="rect">
              <a:avLst/>
            </a:prstGeom>
            <a:ln w="9525">
              <a:solidFill>
                <a:schemeClr val="accent3"/>
              </a:solidFill>
            </a:ln>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0998" y="906340"/>
              <a:ext cx="427486" cy="559190"/>
            </a:xfrm>
            <a:prstGeom prst="rect">
              <a:avLst/>
            </a:prstGeom>
            <a:noFill/>
            <a:ln>
              <a:noFill/>
            </a:ln>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1747" y="908721"/>
              <a:ext cx="421200" cy="559190"/>
            </a:xfrm>
            <a:prstGeom prst="rect">
              <a:avLst/>
            </a:prstGeom>
            <a:ln>
              <a:noFill/>
            </a:ln>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1968" y="908720"/>
              <a:ext cx="419811" cy="559191"/>
            </a:xfrm>
            <a:prstGeom prst="rect">
              <a:avLst/>
            </a:prstGeom>
            <a:ln>
              <a:noFill/>
            </a:ln>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8077" y="916348"/>
              <a:ext cx="427003" cy="541523"/>
            </a:xfrm>
            <a:prstGeom prst="rect">
              <a:avLst/>
            </a:prstGeom>
            <a:ln w="6350">
              <a:solidFill>
                <a:schemeClr val="accent3"/>
              </a:solidFill>
            </a:ln>
          </p:spPr>
        </p:pic>
      </p:grpSp>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413625" cy="576262"/>
          </a:xfrm>
        </p:spPr>
        <p:txBody>
          <a:bodyPr/>
          <a:lstStyle>
            <a:lvl1pPr>
              <a:defRPr sz="2500" b="0" baseline="0">
                <a:latin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827584" y="1124744"/>
            <a:ext cx="7416824" cy="4752528"/>
          </a:xfrm>
        </p:spPr>
        <p:txBody>
          <a:bodyPr/>
          <a:lstStyle>
            <a:lvl1pPr>
              <a:buSzPct val="100000"/>
              <a:buFont typeface="Wingdings" pitchFamily="2" charset="2"/>
              <a:buChar char="§"/>
              <a:defRPr sz="2000" baseline="0">
                <a:latin typeface="Arial" pitchFamily="34" charset="0"/>
              </a:defRPr>
            </a:lvl1pPr>
            <a:lvl2pPr marL="792000" indent="-450000">
              <a:buSzPct val="100000"/>
              <a:buFont typeface="Wingdings" pitchFamily="2" charset="2"/>
              <a:buChar char="Ø"/>
              <a:defRPr sz="2000" baseline="0">
                <a:latin typeface="Arial" pitchFamily="34" charset="0"/>
              </a:defRPr>
            </a:lvl2pPr>
            <a:lvl3pPr marL="1260000">
              <a:spcBef>
                <a:spcPts val="480"/>
              </a:spcBef>
              <a:buSzPct val="100000"/>
              <a:buFont typeface="Courier New" pitchFamily="49" charset="0"/>
              <a:buChar char="o"/>
              <a:defRPr sz="1800" baseline="0">
                <a:latin typeface="Arial" pitchFamily="34" charset="0"/>
              </a:defRPr>
            </a:lvl3pPr>
            <a:lvl4pPr marL="1710000" indent="-450000">
              <a:spcAft>
                <a:spcPts val="1200"/>
              </a:spcAft>
              <a:buSzPct val="110000"/>
              <a:defRPr sz="1800" baseline="0">
                <a:latin typeface="Arial" pitchFamily="34" charset="0"/>
              </a:defRPr>
            </a:lvl4pPr>
            <a:lvl5pPr>
              <a:defRPr sz="1800" baseline="0">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a:xfrm>
            <a:off x="6108192" y="6309320"/>
            <a:ext cx="2136216"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BD3A150F-63AE-4F76-B48A-033228C9AB01}" type="datetime1">
              <a:rPr lang="en-GB" smtClean="0"/>
              <a:pPr/>
              <a:t>03/11/2018</a:t>
            </a:fld>
            <a:endParaRPr lang="en-GB" dirty="0"/>
          </a:p>
        </p:txBody>
      </p:sp>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a:t>
            </a:fld>
            <a:endParaRPr lang="en-GB"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4406900"/>
            <a:ext cx="7632848" cy="1362075"/>
          </a:xfrm>
        </p:spPr>
        <p:txBody>
          <a:bodyPr/>
          <a:lstStyle>
            <a:lvl1pPr algn="ctr">
              <a:defRPr sz="2800" b="1" cap="all"/>
            </a:lvl1pPr>
          </a:lstStyle>
          <a:p>
            <a:r>
              <a:rPr lang="en-US" dirty="0" smtClean="0"/>
              <a:t>Click to edit Master title style</a:t>
            </a:r>
            <a:endParaRPr lang="en-GB" dirty="0"/>
          </a:p>
        </p:txBody>
      </p:sp>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476474"/>
            <a:ext cx="7776864" cy="532606"/>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827584" y="1340768"/>
            <a:ext cx="3780000" cy="4536504"/>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826124" y="1340768"/>
            <a:ext cx="3780000" cy="4536504"/>
          </a:xfrm>
        </p:spPr>
        <p:txBody>
          <a:bodyPr/>
          <a:lstStyle>
            <a:lvl1pPr>
              <a:defRPr lang="en-US" sz="2000" dirty="0" smtClean="0">
                <a:solidFill>
                  <a:schemeClr val="tx1"/>
                </a:solidFill>
                <a:latin typeface="Arial" pitchFamily="34" charset="0"/>
                <a:ea typeface="+mn-ea"/>
                <a:cs typeface="Arial" pitchFamily="34" charset="0"/>
              </a:defRPr>
            </a:lvl1pPr>
            <a:lvl2pPr>
              <a:defRPr lang="en-US" sz="2000" dirty="0" smtClean="0">
                <a:solidFill>
                  <a:schemeClr val="tx1"/>
                </a:solidFill>
                <a:latin typeface="Arial" pitchFamily="34" charset="0"/>
                <a:ea typeface="+mn-ea"/>
                <a:cs typeface="Arial" pitchFamily="34" charset="0"/>
              </a:defRPr>
            </a:lvl2pPr>
            <a:lvl3pPr>
              <a:defRPr lang="en-US" sz="1800" dirty="0" smtClean="0">
                <a:solidFill>
                  <a:schemeClr val="tx1"/>
                </a:solidFill>
                <a:latin typeface="Arial" pitchFamily="34" charset="0"/>
                <a:ea typeface="+mn-ea"/>
                <a:cs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6084168" y="6310464"/>
            <a:ext cx="2136216" cy="365125"/>
          </a:xfrm>
          <a:prstGeom prst="rect">
            <a:avLst/>
          </a:prstGeom>
        </p:spPr>
        <p:txBody>
          <a:bodyPr/>
          <a:lstStyle>
            <a:lvl1pPr algn="r">
              <a:defRPr sz="1200">
                <a:solidFill>
                  <a:schemeClr val="accent1">
                    <a:lumMod val="75000"/>
                  </a:schemeClr>
                </a:solidFill>
              </a:defRPr>
            </a:lvl1pPr>
          </a:lstStyle>
          <a:p>
            <a:fld id="{B32D6D22-7169-4C58-B805-372A1C2F65BA}" type="datetime1">
              <a:rPr lang="en-GB" smtClean="0"/>
              <a:pPr/>
              <a:t>03/11/2018</a:t>
            </a:fld>
            <a:endParaRPr lang="en-GB" dirty="0"/>
          </a:p>
        </p:txBody>
      </p:sp>
      <p:sp>
        <p:nvSpPr>
          <p:cNvPr id="6" name="Slide Number Placeholder 5"/>
          <p:cNvSpPr>
            <a:spLocks noGrp="1"/>
          </p:cNvSpPr>
          <p:nvPr>
            <p:ph type="sldNum" sz="quarter" idx="12"/>
          </p:nvPr>
        </p:nvSpPr>
        <p:spPr>
          <a:xfrm>
            <a:off x="6086784" y="5950424"/>
            <a:ext cx="2133600" cy="365125"/>
          </a:xfrm>
          <a:prstGeom prst="rect">
            <a:avLst/>
          </a:prstGeom>
        </p:spPr>
        <p:txBody>
          <a:bodyPr/>
          <a:lstStyle>
            <a:lvl1pPr algn="r">
              <a:defRPr sz="1200">
                <a:solidFill>
                  <a:schemeClr val="accent1">
                    <a:lumMod val="75000"/>
                  </a:schemeClr>
                </a:solidFill>
              </a:defRPr>
            </a:lvl1pPr>
          </a:lstStyle>
          <a:p>
            <a:fld id="{6C5B39E7-4C08-42EB-8504-BB970083078C}" type="slidenum">
              <a:rPr lang="en-GB" smtClean="0"/>
              <a:pPr/>
              <a:t>‹#›</a:t>
            </a:fld>
            <a:endParaRPr lang="en-GB" dirty="0"/>
          </a:p>
        </p:txBody>
      </p:sp>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490662"/>
            <a:ext cx="7704856" cy="778098"/>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827584" y="1484784"/>
            <a:ext cx="3734072" cy="720080"/>
          </a:xfrm>
        </p:spPr>
        <p:txBody>
          <a:bodyPr anchor="ctr"/>
          <a:lstStyle>
            <a:lvl1pPr marL="0" indent="0">
              <a:buNone/>
              <a:defRPr lang="en-US" sz="2500" b="0" dirty="0" smtClean="0">
                <a:solidFill>
                  <a:schemeClr val="tx2"/>
                </a:solidFill>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7928" y="2276872"/>
            <a:ext cx="3734072" cy="3600399"/>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788024" y="1484784"/>
            <a:ext cx="3744416" cy="720080"/>
          </a:xfrm>
        </p:spPr>
        <p:txBody>
          <a:bodyPr anchor="ctr"/>
          <a:lstStyle>
            <a:lvl1pPr marL="0" indent="0">
              <a:buNone/>
              <a:defRPr lang="en-US" sz="2500" b="0" dirty="0" smtClean="0">
                <a:solidFill>
                  <a:schemeClr val="tx2"/>
                </a:solidFill>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8024" y="2276873"/>
            <a:ext cx="3744416" cy="3600399"/>
          </a:xfrm>
        </p:spPr>
        <p:txBody>
          <a:bodyPr/>
          <a:lstStyle>
            <a:lvl1pPr>
              <a:defRPr lang="en-US" sz="2000" dirty="0" smtClean="0">
                <a:solidFill>
                  <a:schemeClr val="tx1"/>
                </a:solidFill>
                <a:latin typeface="Arial" pitchFamily="34" charset="0"/>
                <a:ea typeface="+mn-ea"/>
                <a:cs typeface="Arial" pitchFamily="34" charset="0"/>
              </a:defRPr>
            </a:lvl1pPr>
            <a:lvl2pPr>
              <a:defRPr lang="en-US" sz="2000" dirty="0" smtClean="0">
                <a:solidFill>
                  <a:schemeClr val="tx1"/>
                </a:solidFill>
                <a:latin typeface="Arial" pitchFamily="34" charset="0"/>
                <a:ea typeface="+mn-ea"/>
                <a:cs typeface="Arial" pitchFamily="34" charset="0"/>
              </a:defRPr>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Date Placeholder 3"/>
          <p:cNvSpPr>
            <a:spLocks noGrp="1"/>
          </p:cNvSpPr>
          <p:nvPr>
            <p:ph type="dt" sz="half" idx="10"/>
          </p:nvPr>
        </p:nvSpPr>
        <p:spPr>
          <a:xfrm>
            <a:off x="6108192" y="6317320"/>
            <a:ext cx="2136216" cy="365125"/>
          </a:xfrm>
          <a:prstGeom prst="rect">
            <a:avLst/>
          </a:prstGeom>
        </p:spPr>
        <p:txBody>
          <a:bodyPr/>
          <a:lstStyle>
            <a:lvl1pPr algn="r">
              <a:defRPr sz="1200">
                <a:solidFill>
                  <a:schemeClr val="accent1">
                    <a:lumMod val="75000"/>
                  </a:schemeClr>
                </a:solidFill>
              </a:defRPr>
            </a:lvl1pPr>
          </a:lstStyle>
          <a:p>
            <a:fld id="{7C626FD2-36EE-4AA7-8B7D-43F52F97CC1F}" type="datetime1">
              <a:rPr lang="en-GB" smtClean="0"/>
              <a:pPr/>
              <a:t>03/11/2018</a:t>
            </a:fld>
            <a:endParaRPr lang="en-GB" dirty="0"/>
          </a:p>
        </p:txBody>
      </p:sp>
      <p:sp>
        <p:nvSpPr>
          <p:cNvPr id="10" name="Slide Number Placeholder 5"/>
          <p:cNvSpPr>
            <a:spLocks noGrp="1"/>
          </p:cNvSpPr>
          <p:nvPr>
            <p:ph type="sldNum" sz="quarter" idx="12"/>
          </p:nvPr>
        </p:nvSpPr>
        <p:spPr>
          <a:xfrm>
            <a:off x="6110808" y="5957280"/>
            <a:ext cx="2133600" cy="365125"/>
          </a:xfrm>
          <a:prstGeom prst="rect">
            <a:avLst/>
          </a:prstGeom>
        </p:spPr>
        <p:txBody>
          <a:bodyPr/>
          <a:lstStyle>
            <a:lvl1pPr algn="r">
              <a:defRPr sz="1200">
                <a:solidFill>
                  <a:schemeClr val="accent1">
                    <a:lumMod val="75000"/>
                  </a:schemeClr>
                </a:solidFill>
              </a:defRPr>
            </a:lvl1pPr>
          </a:lstStyle>
          <a:p>
            <a:fld id="{6C5B39E7-4C08-42EB-8504-BB970083078C}" type="slidenum">
              <a:rPr lang="en-GB" smtClean="0"/>
              <a:pPr/>
              <a:t>‹#›</a:t>
            </a:fld>
            <a:endParaRPr lang="en-GB" dirty="0"/>
          </a:p>
        </p:txBody>
      </p:sp>
      <p:pic>
        <p:nvPicPr>
          <p:cNvPr id="11" name="Picture 11" descr="TC ppt front red"/>
          <p:cNvPicPr>
            <a:picLocks noChangeAspect="1" noChangeArrowheads="1"/>
          </p:cNvPicPr>
          <p:nvPr userDrawn="1"/>
        </p:nvPicPr>
        <p:blipFill rotWithShape="1">
          <a:blip r:embed="rId2" cstate="print"/>
          <a:srcRect r="20727"/>
          <a:stretch/>
        </p:blipFill>
        <p:spPr bwMode="ltGray">
          <a:xfrm>
            <a:off x="3635896" y="3179996"/>
            <a:ext cx="5508104" cy="3700447"/>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76474"/>
            <a:ext cx="7413625" cy="576262"/>
          </a:xfrm>
        </p:spPr>
        <p:txBody>
          <a:bodyPr/>
          <a:lstStyle/>
          <a:p>
            <a:r>
              <a:rPr lang="en-US" smtClean="0"/>
              <a:t>Click to edit Master title style</a:t>
            </a:r>
            <a:endParaRPr lang="en-GB" dirty="0"/>
          </a:p>
        </p:txBody>
      </p:sp>
      <p:sp>
        <p:nvSpPr>
          <p:cNvPr id="3" name="Date Placeholder 3"/>
          <p:cNvSpPr>
            <a:spLocks noGrp="1"/>
          </p:cNvSpPr>
          <p:nvPr>
            <p:ph type="dt" sz="half" idx="10"/>
          </p:nvPr>
        </p:nvSpPr>
        <p:spPr>
          <a:xfrm>
            <a:off x="6108192" y="6308176"/>
            <a:ext cx="2136216" cy="365125"/>
          </a:xfrm>
          <a:prstGeom prst="rect">
            <a:avLst/>
          </a:prstGeom>
        </p:spPr>
        <p:txBody>
          <a:bodyPr/>
          <a:lstStyle>
            <a:lvl1pPr algn="r">
              <a:defRPr sz="1200">
                <a:solidFill>
                  <a:schemeClr val="accent1">
                    <a:lumMod val="75000"/>
                  </a:schemeClr>
                </a:solidFill>
              </a:defRPr>
            </a:lvl1pPr>
          </a:lstStyle>
          <a:p>
            <a:fld id="{7532F823-B4F3-477E-80CE-0F9A48769C48}" type="datetime1">
              <a:rPr lang="en-GB" smtClean="0"/>
              <a:pPr/>
              <a:t>03/11/2018</a:t>
            </a:fld>
            <a:endParaRPr lang="en-GB" dirty="0"/>
          </a:p>
        </p:txBody>
      </p:sp>
      <p:sp>
        <p:nvSpPr>
          <p:cNvPr id="4" name="Slide Number Placeholder 5"/>
          <p:cNvSpPr>
            <a:spLocks noGrp="1"/>
          </p:cNvSpPr>
          <p:nvPr>
            <p:ph type="sldNum" sz="quarter" idx="12"/>
          </p:nvPr>
        </p:nvSpPr>
        <p:spPr>
          <a:xfrm>
            <a:off x="6110808" y="5948136"/>
            <a:ext cx="2133600" cy="365125"/>
          </a:xfrm>
          <a:prstGeom prst="rect">
            <a:avLst/>
          </a:prstGeom>
        </p:spPr>
        <p:txBody>
          <a:bodyPr/>
          <a:lstStyle>
            <a:lvl1pPr algn="r">
              <a:defRPr sz="1200">
                <a:solidFill>
                  <a:schemeClr val="accent1">
                    <a:lumMod val="75000"/>
                  </a:schemeClr>
                </a:solidFill>
              </a:defRPr>
            </a:lvl1pPr>
          </a:lstStyle>
          <a:p>
            <a:fld id="{6C5B39E7-4C08-42EB-8504-BB970083078C}" type="slidenum">
              <a:rPr lang="en-GB" smtClean="0"/>
              <a:pPr/>
              <a:t>‹#›</a:t>
            </a:fld>
            <a:endParaRPr lang="en-GB" dirty="0"/>
          </a:p>
        </p:txBody>
      </p:sp>
      <p:pic>
        <p:nvPicPr>
          <p:cNvPr id="5" name="Picture 11" descr="TC ppt front red"/>
          <p:cNvPicPr>
            <a:picLocks noChangeAspect="1" noChangeArrowheads="1"/>
          </p:cNvPicPr>
          <p:nvPr userDrawn="1"/>
        </p:nvPicPr>
        <p:blipFill rotWithShape="1">
          <a:blip r:embed="rId2" cstate="print"/>
          <a:srcRect r="20727"/>
          <a:stretch/>
        </p:blipFill>
        <p:spPr bwMode="ltGray">
          <a:xfrm>
            <a:off x="3635896" y="3179996"/>
            <a:ext cx="5508104" cy="3700447"/>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108192" y="6308176"/>
            <a:ext cx="2136216" cy="365125"/>
          </a:xfrm>
          <a:prstGeom prst="rect">
            <a:avLst/>
          </a:prstGeom>
        </p:spPr>
        <p:txBody>
          <a:bodyPr/>
          <a:lstStyle>
            <a:lvl1pPr algn="r">
              <a:defRPr sz="1200">
                <a:solidFill>
                  <a:schemeClr val="accent1">
                    <a:lumMod val="75000"/>
                  </a:schemeClr>
                </a:solidFill>
              </a:defRPr>
            </a:lvl1pPr>
          </a:lstStyle>
          <a:p>
            <a:fld id="{83E8AD16-B3C6-4B78-951B-C0D1004C32C1}" type="datetime1">
              <a:rPr lang="en-GB" smtClean="0"/>
              <a:pPr/>
              <a:t>03/11/2018</a:t>
            </a:fld>
            <a:endParaRPr lang="en-GB" dirty="0"/>
          </a:p>
        </p:txBody>
      </p:sp>
      <p:sp>
        <p:nvSpPr>
          <p:cNvPr id="3" name="Slide Number Placeholder 5"/>
          <p:cNvSpPr>
            <a:spLocks noGrp="1"/>
          </p:cNvSpPr>
          <p:nvPr>
            <p:ph type="sldNum" sz="quarter" idx="12"/>
          </p:nvPr>
        </p:nvSpPr>
        <p:spPr>
          <a:xfrm>
            <a:off x="6110808" y="5948136"/>
            <a:ext cx="2133600" cy="365125"/>
          </a:xfrm>
          <a:prstGeom prst="rect">
            <a:avLst/>
          </a:prstGeom>
        </p:spPr>
        <p:txBody>
          <a:bodyPr/>
          <a:lstStyle>
            <a:lvl1pPr algn="r">
              <a:defRPr sz="1200">
                <a:solidFill>
                  <a:schemeClr val="accent1">
                    <a:lumMod val="75000"/>
                  </a:schemeClr>
                </a:solidFill>
              </a:defRPr>
            </a:lvl1pPr>
          </a:lstStyle>
          <a:p>
            <a:fld id="{6C5B39E7-4C08-42EB-8504-BB970083078C}" type="slidenum">
              <a:rPr lang="en-GB" smtClean="0"/>
              <a:pPr/>
              <a:t>‹#›</a:t>
            </a:fld>
            <a:endParaRPr lang="en-GB" dirty="0"/>
          </a:p>
        </p:txBody>
      </p:sp>
      <p:pic>
        <p:nvPicPr>
          <p:cNvPr id="4" name="Picture 11" descr="TC ppt front red"/>
          <p:cNvPicPr>
            <a:picLocks noChangeAspect="1" noChangeArrowheads="1"/>
          </p:cNvPicPr>
          <p:nvPr userDrawn="1"/>
        </p:nvPicPr>
        <p:blipFill rotWithShape="1">
          <a:blip r:embed="rId2" cstate="print"/>
          <a:srcRect r="20727"/>
          <a:stretch/>
        </p:blipFill>
        <p:spPr bwMode="ltGray">
          <a:xfrm>
            <a:off x="3635896" y="3179996"/>
            <a:ext cx="5508104" cy="3700447"/>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477922"/>
            <a:ext cx="3240360" cy="1162050"/>
          </a:xfrm>
        </p:spPr>
        <p:txBody>
          <a:bodyPr anchor="t"/>
          <a:lstStyle>
            <a:lvl1pPr algn="l">
              <a:defRPr sz="2500" b="0"/>
            </a:lvl1pPr>
          </a:lstStyle>
          <a:p>
            <a:r>
              <a:rPr lang="en-US" smtClean="0"/>
              <a:t>Click to edit Master title style</a:t>
            </a:r>
            <a:endParaRPr lang="en-GB" dirty="0"/>
          </a:p>
        </p:txBody>
      </p:sp>
      <p:sp>
        <p:nvSpPr>
          <p:cNvPr id="3" name="Content Placeholder 2"/>
          <p:cNvSpPr>
            <a:spLocks noGrp="1"/>
          </p:cNvSpPr>
          <p:nvPr>
            <p:ph idx="1"/>
          </p:nvPr>
        </p:nvSpPr>
        <p:spPr>
          <a:xfrm>
            <a:off x="4345632" y="477922"/>
            <a:ext cx="4186808" cy="5632413"/>
          </a:xfrm>
        </p:spPr>
        <p:txBody>
          <a:bodyPr/>
          <a:lstStyle>
            <a:lvl1pPr>
              <a:defRPr sz="2000"/>
            </a:lvl1pPr>
            <a:lvl2pPr>
              <a:defRPr sz="2000"/>
            </a:lvl2pPr>
            <a:lvl3pPr>
              <a:defRPr sz="1800"/>
            </a:lvl3pPr>
            <a:lvl4pPr>
              <a:defRPr sz="18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827584" y="1639973"/>
            <a:ext cx="3240360" cy="451418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6108192" y="6381328"/>
            <a:ext cx="2136216" cy="365125"/>
          </a:xfrm>
          <a:prstGeom prst="rect">
            <a:avLst/>
          </a:prstGeom>
        </p:spPr>
        <p:txBody>
          <a:bodyPr/>
          <a:lstStyle>
            <a:lvl1pPr algn="r">
              <a:defRPr sz="1200">
                <a:solidFill>
                  <a:schemeClr val="accent1">
                    <a:lumMod val="75000"/>
                  </a:schemeClr>
                </a:solidFill>
              </a:defRPr>
            </a:lvl1pPr>
          </a:lstStyle>
          <a:p>
            <a:fld id="{A962D489-D2B6-43D9-806E-A570F7E03751}" type="datetime1">
              <a:rPr lang="en-GB" smtClean="0"/>
              <a:pPr/>
              <a:t>03/11/2018</a:t>
            </a:fld>
            <a:endParaRPr lang="en-GB" dirty="0"/>
          </a:p>
        </p:txBody>
      </p:sp>
      <p:sp>
        <p:nvSpPr>
          <p:cNvPr id="6" name="Slide Number Placeholder 5"/>
          <p:cNvSpPr>
            <a:spLocks noGrp="1"/>
          </p:cNvSpPr>
          <p:nvPr>
            <p:ph type="sldNum" sz="quarter" idx="12"/>
          </p:nvPr>
        </p:nvSpPr>
        <p:spPr>
          <a:xfrm>
            <a:off x="6110808" y="6021288"/>
            <a:ext cx="2133600" cy="365125"/>
          </a:xfrm>
          <a:prstGeom prst="rect">
            <a:avLst/>
          </a:prstGeom>
        </p:spPr>
        <p:txBody>
          <a:bodyPr/>
          <a:lstStyle>
            <a:lvl1pPr algn="r">
              <a:defRPr sz="1200">
                <a:solidFill>
                  <a:schemeClr val="accent1">
                    <a:lumMod val="75000"/>
                  </a:schemeClr>
                </a:solidFill>
              </a:defRPr>
            </a:lvl1pPr>
          </a:lstStyle>
          <a:p>
            <a:fld id="{6C5B39E7-4C08-42EB-8504-BB970083078C}" type="slidenum">
              <a:rPr lang="en-GB" smtClean="0"/>
              <a:pPr/>
              <a:t>‹#›</a:t>
            </a:fld>
            <a:endParaRPr lang="en-GB" dirty="0"/>
          </a:p>
        </p:txBody>
      </p:sp>
      <p:pic>
        <p:nvPicPr>
          <p:cNvPr id="7" name="Picture 11" descr="TC ppt front red"/>
          <p:cNvPicPr>
            <a:picLocks noChangeAspect="1" noChangeArrowheads="1"/>
          </p:cNvPicPr>
          <p:nvPr userDrawn="1"/>
        </p:nvPicPr>
        <p:blipFill rotWithShape="1">
          <a:blip r:embed="rId2" cstate="print"/>
          <a:srcRect r="20727"/>
          <a:stretch/>
        </p:blipFill>
        <p:spPr bwMode="ltGray">
          <a:xfrm>
            <a:off x="3635896" y="3179996"/>
            <a:ext cx="5508104" cy="3700447"/>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5741" y="4473842"/>
            <a:ext cx="5486400" cy="566738"/>
          </a:xfrm>
        </p:spPr>
        <p:txBody>
          <a:bodyPr anchor="ctr"/>
          <a:lstStyle>
            <a:lvl1pPr algn="l">
              <a:defRPr sz="2500" b="0"/>
            </a:lvl1pPr>
          </a:lstStyle>
          <a:p>
            <a:r>
              <a:rPr lang="en-US" smtClean="0"/>
              <a:t>Click to edit Master title style</a:t>
            </a:r>
            <a:endParaRPr lang="en-GB" dirty="0"/>
          </a:p>
        </p:txBody>
      </p:sp>
      <p:sp>
        <p:nvSpPr>
          <p:cNvPr id="3" name="Picture Placeholder 2"/>
          <p:cNvSpPr>
            <a:spLocks noGrp="1"/>
          </p:cNvSpPr>
          <p:nvPr>
            <p:ph type="pic" idx="1"/>
          </p:nvPr>
        </p:nvSpPr>
        <p:spPr>
          <a:xfrm>
            <a:off x="1814590" y="487823"/>
            <a:ext cx="5486400" cy="3896345"/>
          </a:xfrm>
        </p:spPr>
        <p:txBody>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1825741" y="5085184"/>
            <a:ext cx="5486400" cy="804862"/>
          </a:xfrm>
        </p:spPr>
        <p:txBody>
          <a:bodyPr anchor="ct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6108192" y="6309320"/>
            <a:ext cx="2136216"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89DB1037-53AC-4BAE-B7EA-916FEEDFB8CC}" type="datetime1">
              <a:rPr lang="en-GB" smtClean="0"/>
              <a:pPr/>
              <a:t>03/11/2018</a:t>
            </a:fld>
            <a:endParaRPr lang="en-GB" dirty="0"/>
          </a:p>
        </p:txBody>
      </p:sp>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a:t>
            </a:fld>
            <a:endParaRPr lang="en-GB" dirty="0"/>
          </a:p>
        </p:txBody>
      </p:sp>
      <p:pic>
        <p:nvPicPr>
          <p:cNvPr id="7" name="Picture 11" descr="TC ppt front red"/>
          <p:cNvPicPr>
            <a:picLocks noChangeAspect="1" noChangeArrowheads="1"/>
          </p:cNvPicPr>
          <p:nvPr userDrawn="1"/>
        </p:nvPicPr>
        <p:blipFill rotWithShape="1">
          <a:blip r:embed="rId2" cstate="print"/>
          <a:srcRect r="20727"/>
          <a:stretch/>
        </p:blipFill>
        <p:spPr bwMode="ltGray">
          <a:xfrm>
            <a:off x="3635896" y="3179996"/>
            <a:ext cx="5508104" cy="3700447"/>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838200" y="260450"/>
            <a:ext cx="7413625" cy="576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1028" name="Rectangle 3"/>
          <p:cNvSpPr>
            <a:spLocks noGrp="1" noChangeArrowheads="1"/>
          </p:cNvSpPr>
          <p:nvPr>
            <p:ph type="body" idx="1"/>
          </p:nvPr>
        </p:nvSpPr>
        <p:spPr bwMode="auto">
          <a:xfrm>
            <a:off x="838200" y="1052736"/>
            <a:ext cx="7391400" cy="482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Date Placeholder 3"/>
          <p:cNvSpPr>
            <a:spLocks noGrp="1"/>
          </p:cNvSpPr>
          <p:nvPr>
            <p:ph type="dt" sz="half" idx="2"/>
          </p:nvPr>
        </p:nvSpPr>
        <p:spPr>
          <a:xfrm>
            <a:off x="6108192" y="6276803"/>
            <a:ext cx="2136216"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5F1CB76D-583F-4C98-BC3C-9CD2668D5C67}" type="datetime1">
              <a:rPr lang="en-GB" smtClean="0"/>
              <a:pPr/>
              <a:t>03/11/2018</a:t>
            </a:fld>
            <a:endParaRPr lang="en-GB" dirty="0"/>
          </a:p>
        </p:txBody>
      </p:sp>
      <p:sp>
        <p:nvSpPr>
          <p:cNvPr id="7" name="Slide Number Placeholder 5"/>
          <p:cNvSpPr>
            <a:spLocks noGrp="1"/>
          </p:cNvSpPr>
          <p:nvPr>
            <p:ph type="sldNum" sz="quarter" idx="4"/>
          </p:nvPr>
        </p:nvSpPr>
        <p:spPr>
          <a:xfrm>
            <a:off x="6110808" y="5916763"/>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a:t>
            </a:fld>
            <a:endParaRPr lang="en-GB" dirty="0"/>
          </a:p>
        </p:txBody>
      </p:sp>
      <p:grpSp>
        <p:nvGrpSpPr>
          <p:cNvPr id="3" name="Group 2"/>
          <p:cNvGrpSpPr/>
          <p:nvPr userDrawn="1"/>
        </p:nvGrpSpPr>
        <p:grpSpPr>
          <a:xfrm>
            <a:off x="0" y="6007943"/>
            <a:ext cx="9144000" cy="733425"/>
            <a:chOff x="0" y="5805264"/>
            <a:chExt cx="9144000" cy="733425"/>
          </a:xfrm>
        </p:grpSpPr>
        <p:pic>
          <p:nvPicPr>
            <p:cNvPr id="10" name="Picture 9" descr="Description: Description: edit image"/>
            <p:cNvPicPr>
              <a:picLocks noChangeAspect="1"/>
            </p:cNvPicPr>
            <p:nvPr userDrawn="1"/>
          </p:nvPicPr>
          <p:blipFill rotWithShape="1">
            <a:blip r:embed="rId14">
              <a:extLst>
                <a:ext uri="{28A0092B-C50C-407E-A947-70E740481C1C}">
                  <a14:useLocalDpi xmlns:a14="http://schemas.microsoft.com/office/drawing/2010/main" val="0"/>
                </a:ext>
              </a:extLst>
            </a:blip>
            <a:srcRect l="877" t="43761"/>
            <a:stretch/>
          </p:blipFill>
          <p:spPr bwMode="auto">
            <a:xfrm>
              <a:off x="0" y="5805264"/>
              <a:ext cx="9144000" cy="733425"/>
            </a:xfrm>
            <a:prstGeom prst="rect">
              <a:avLst/>
            </a:prstGeom>
            <a:noFill/>
            <a:ln>
              <a:noFill/>
            </a:ln>
            <a:extLst>
              <a:ext uri="{53640926-AAD7-44D8-BBD7-CCE9431645EC}">
                <a14:shadowObscured xmlns:a14="http://schemas.microsoft.com/office/drawing/2010/main"/>
              </a:ext>
            </a:extLst>
          </p:spPr>
        </p:pic>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34662" y="6091014"/>
              <a:ext cx="1257018" cy="285750"/>
            </a:xfrm>
            <a:prstGeom prst="rect">
              <a:avLst/>
            </a:prstGeom>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8" r:id="rId12"/>
  </p:sldLayoutIdLst>
  <p:transition>
    <p:pull dir="r"/>
  </p:transition>
  <p:timing>
    <p:tnLst>
      <p:par>
        <p:cTn id="1" dur="indefinite" restart="never" nodeType="tmRoot"/>
      </p:par>
    </p:tnLst>
  </p:timing>
  <p:hf hdr="0" ftr="0" dt="0"/>
  <p:txStyles>
    <p:titleStyle>
      <a:lvl1pPr algn="l" rtl="0" eaLnBrk="1" fontAlgn="base" hangingPunct="1">
        <a:spcBef>
          <a:spcPct val="0"/>
        </a:spcBef>
        <a:spcAft>
          <a:spcPct val="0"/>
        </a:spcAft>
        <a:defRPr sz="2500" b="0">
          <a:solidFill>
            <a:srgbClr val="C00000"/>
          </a:solidFill>
          <a:latin typeface="Arial" pitchFamily="34" charset="0"/>
          <a:ea typeface="+mj-ea"/>
          <a:cs typeface="Arial" pitchFamily="34" charset="0"/>
        </a:defRPr>
      </a:lvl1pPr>
      <a:lvl2pPr algn="l" rtl="0" eaLnBrk="1" fontAlgn="base" hangingPunct="1">
        <a:spcBef>
          <a:spcPct val="0"/>
        </a:spcBef>
        <a:spcAft>
          <a:spcPct val="0"/>
        </a:spcAft>
        <a:defRPr sz="1600" b="1">
          <a:solidFill>
            <a:schemeClr val="tx2"/>
          </a:solidFill>
          <a:latin typeface="Helvetica" pitchFamily="34" charset="0"/>
          <a:ea typeface="ヒラギノ角ゴ Pro W3" pitchFamily="-16" charset="-128"/>
          <a:cs typeface="ヒラギノ角ゴ Pro W3"/>
        </a:defRPr>
      </a:lvl2pPr>
      <a:lvl3pPr algn="l" rtl="0" eaLnBrk="1" fontAlgn="base" hangingPunct="1">
        <a:spcBef>
          <a:spcPct val="0"/>
        </a:spcBef>
        <a:spcAft>
          <a:spcPct val="0"/>
        </a:spcAft>
        <a:defRPr sz="1600" b="1">
          <a:solidFill>
            <a:schemeClr val="tx2"/>
          </a:solidFill>
          <a:latin typeface="Helvetica" pitchFamily="34" charset="0"/>
          <a:ea typeface="ヒラギノ角ゴ Pro W3" pitchFamily="-16" charset="-128"/>
          <a:cs typeface="ヒラギノ角ゴ Pro W3"/>
        </a:defRPr>
      </a:lvl3pPr>
      <a:lvl4pPr algn="l" rtl="0" eaLnBrk="1" fontAlgn="base" hangingPunct="1">
        <a:spcBef>
          <a:spcPct val="0"/>
        </a:spcBef>
        <a:spcAft>
          <a:spcPct val="0"/>
        </a:spcAft>
        <a:defRPr sz="1600" b="1">
          <a:solidFill>
            <a:schemeClr val="tx2"/>
          </a:solidFill>
          <a:latin typeface="Helvetica" pitchFamily="34" charset="0"/>
          <a:ea typeface="ヒラギノ角ゴ Pro W3" pitchFamily="-16" charset="-128"/>
          <a:cs typeface="ヒラギノ角ゴ Pro W3"/>
        </a:defRPr>
      </a:lvl4pPr>
      <a:lvl5pPr algn="l" rtl="0" eaLnBrk="1" fontAlgn="base" hangingPunct="1">
        <a:spcBef>
          <a:spcPct val="0"/>
        </a:spcBef>
        <a:spcAft>
          <a:spcPct val="0"/>
        </a:spcAft>
        <a:defRPr sz="1600" b="1">
          <a:solidFill>
            <a:schemeClr val="tx2"/>
          </a:solidFill>
          <a:latin typeface="Helvetica" pitchFamily="34" charset="0"/>
          <a:ea typeface="ヒラギノ角ゴ Pro W3" pitchFamily="-16" charset="-128"/>
          <a:cs typeface="ヒラギノ角ゴ Pro W3"/>
        </a:defRPr>
      </a:lvl5pPr>
      <a:lvl6pPr marL="457200" algn="l" rtl="0" eaLnBrk="1" fontAlgn="base" hangingPunct="1">
        <a:spcBef>
          <a:spcPct val="0"/>
        </a:spcBef>
        <a:spcAft>
          <a:spcPct val="0"/>
        </a:spcAft>
        <a:defRPr sz="1600" b="1">
          <a:solidFill>
            <a:schemeClr val="tx2"/>
          </a:solidFill>
          <a:latin typeface="Helvetica" pitchFamily="34" charset="0"/>
          <a:ea typeface="ヒラギノ角ゴ Pro W3" pitchFamily="-16" charset="-128"/>
        </a:defRPr>
      </a:lvl6pPr>
      <a:lvl7pPr marL="914400" algn="l" rtl="0" eaLnBrk="1" fontAlgn="base" hangingPunct="1">
        <a:spcBef>
          <a:spcPct val="0"/>
        </a:spcBef>
        <a:spcAft>
          <a:spcPct val="0"/>
        </a:spcAft>
        <a:defRPr sz="1600" b="1">
          <a:solidFill>
            <a:schemeClr val="tx2"/>
          </a:solidFill>
          <a:latin typeface="Helvetica" pitchFamily="34" charset="0"/>
          <a:ea typeface="ヒラギノ角ゴ Pro W3" pitchFamily="-16" charset="-128"/>
        </a:defRPr>
      </a:lvl7pPr>
      <a:lvl8pPr marL="1371600" algn="l" rtl="0" eaLnBrk="1" fontAlgn="base" hangingPunct="1">
        <a:spcBef>
          <a:spcPct val="0"/>
        </a:spcBef>
        <a:spcAft>
          <a:spcPct val="0"/>
        </a:spcAft>
        <a:defRPr sz="1600" b="1">
          <a:solidFill>
            <a:schemeClr val="tx2"/>
          </a:solidFill>
          <a:latin typeface="Helvetica" pitchFamily="34" charset="0"/>
          <a:ea typeface="ヒラギノ角ゴ Pro W3" pitchFamily="-16" charset="-128"/>
        </a:defRPr>
      </a:lvl8pPr>
      <a:lvl9pPr marL="1828800" algn="l" rtl="0" eaLnBrk="1" fontAlgn="base" hangingPunct="1">
        <a:spcBef>
          <a:spcPct val="0"/>
        </a:spcBef>
        <a:spcAft>
          <a:spcPct val="0"/>
        </a:spcAft>
        <a:defRPr sz="1600" b="1">
          <a:solidFill>
            <a:schemeClr val="tx2"/>
          </a:solidFill>
          <a:latin typeface="Helvetica" pitchFamily="34" charset="0"/>
          <a:ea typeface="ヒラギノ角ゴ Pro W3" pitchFamily="-16" charset="-128"/>
        </a:defRPr>
      </a:lvl9pPr>
    </p:titleStyle>
    <p:bodyStyle>
      <a:lvl1pPr marL="342900" indent="-342900" algn="l" rtl="0" eaLnBrk="1" fontAlgn="base" hangingPunct="1">
        <a:spcBef>
          <a:spcPct val="20000"/>
        </a:spcBef>
        <a:spcAft>
          <a:spcPts val="1200"/>
        </a:spcAft>
        <a:buClr>
          <a:schemeClr val="accent1"/>
        </a:buClr>
        <a:buSzPct val="100000"/>
        <a:buFont typeface="Wingdings" pitchFamily="2" charset="2"/>
        <a:buChar char="§"/>
        <a:defRPr sz="2000">
          <a:solidFill>
            <a:schemeClr val="tx1"/>
          </a:solidFill>
          <a:latin typeface="Arial" pitchFamily="34" charset="0"/>
          <a:ea typeface="+mn-ea"/>
          <a:cs typeface="Arial" pitchFamily="34" charset="0"/>
        </a:defRPr>
      </a:lvl1pPr>
      <a:lvl2pPr marL="896400" indent="-439200" algn="l" rtl="0" eaLnBrk="1" fontAlgn="base" hangingPunct="1">
        <a:spcBef>
          <a:spcPts val="24"/>
        </a:spcBef>
        <a:spcAft>
          <a:spcPts val="1200"/>
        </a:spcAft>
        <a:buClr>
          <a:schemeClr val="accent1"/>
        </a:buClr>
        <a:buSzPct val="100000"/>
        <a:buFont typeface="Wingdings" pitchFamily="2" charset="2"/>
        <a:buChar char="Ø"/>
        <a:defRPr sz="2000">
          <a:solidFill>
            <a:schemeClr val="tx1"/>
          </a:solidFill>
          <a:latin typeface="Arial" pitchFamily="34" charset="0"/>
          <a:ea typeface="+mn-ea"/>
          <a:cs typeface="Arial" pitchFamily="34" charset="0"/>
        </a:defRPr>
      </a:lvl2pPr>
      <a:lvl3pPr marL="1371600" indent="-450000" algn="l" rtl="0" eaLnBrk="1" fontAlgn="base" hangingPunct="1">
        <a:spcBef>
          <a:spcPct val="20000"/>
        </a:spcBef>
        <a:spcAft>
          <a:spcPts val="1200"/>
        </a:spcAft>
        <a:buClr>
          <a:schemeClr val="accent1"/>
        </a:buClr>
        <a:buSzPct val="100000"/>
        <a:buFont typeface="Courier New" pitchFamily="49" charset="0"/>
        <a:buChar char="o"/>
        <a:defRPr sz="20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chemeClr val="accent1"/>
        </a:buClr>
        <a:buSzPct val="100000"/>
        <a:buFont typeface="Times" pitchFamily="18" charset="0"/>
        <a:buChar char="•"/>
        <a:defRPr sz="15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chemeClr val="accent1"/>
        </a:buClr>
        <a:buSzPct val="140000"/>
        <a:buFont typeface="Times" pitchFamily="18" charset="0"/>
        <a:buChar char="•"/>
        <a:defRPr sz="15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lr>
          <a:schemeClr val="accent1"/>
        </a:buClr>
        <a:buSzPct val="140000"/>
        <a:buFont typeface="Times" pitchFamily="18" charset="0"/>
        <a:buChar char="•"/>
        <a:defRPr sz="15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140000"/>
        <a:buFont typeface="Times" pitchFamily="18" charset="0"/>
        <a:buChar char="•"/>
        <a:defRPr sz="15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140000"/>
        <a:buFont typeface="Times" pitchFamily="18" charset="0"/>
        <a:buChar char="•"/>
        <a:defRPr sz="15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140000"/>
        <a:buFont typeface="Times" pitchFamily="18" charset="0"/>
        <a:buChar char="•"/>
        <a:defRPr sz="15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71153" y="2204864"/>
            <a:ext cx="7632848" cy="2160240"/>
          </a:xfrm>
        </p:spPr>
        <p:txBody>
          <a:bodyPr/>
          <a:lstStyle/>
          <a:p>
            <a:pPr>
              <a:spcBef>
                <a:spcPts val="1200"/>
              </a:spcBef>
            </a:pPr>
            <a:r>
              <a:rPr lang="en-SG" sz="2000" dirty="0"/>
              <a:t>Anti-suit Injunctions under English </a:t>
            </a:r>
            <a:r>
              <a:rPr lang="en-SG" sz="2000" dirty="0" smtClean="0"/>
              <a:t>Law</a:t>
            </a:r>
            <a:r>
              <a:rPr lang="zh-CN" altLang="en-US" sz="2000" dirty="0" smtClean="0"/>
              <a:t> </a:t>
            </a:r>
            <a:r>
              <a:rPr lang="en-SG" sz="2000" dirty="0" smtClean="0"/>
              <a:t>and </a:t>
            </a:r>
            <a:r>
              <a:rPr lang="en-SG" sz="2000" dirty="0"/>
              <a:t>Why They are a Concern for </a:t>
            </a:r>
            <a:r>
              <a:rPr lang="en-SG" sz="2000" dirty="0" smtClean="0"/>
              <a:t>Chinese </a:t>
            </a:r>
            <a:r>
              <a:rPr lang="en-SG" sz="2000" dirty="0" err="1"/>
              <a:t>Shipowners</a:t>
            </a:r>
            <a:r>
              <a:rPr lang="en-SG" sz="2000" dirty="0"/>
              <a:t>, Charterers and </a:t>
            </a:r>
            <a:r>
              <a:rPr lang="en-SG" sz="2000" dirty="0" smtClean="0"/>
              <a:t>Insurers</a:t>
            </a:r>
            <a:r>
              <a:rPr lang="zh-CN" altLang="en-US" sz="2000" dirty="0" smtClean="0"/>
              <a:t> </a:t>
            </a:r>
            <a:r>
              <a:rPr lang="en-US" altLang="zh-CN" sz="2000" dirty="0" smtClean="0"/>
              <a:t/>
            </a:r>
            <a:br>
              <a:rPr lang="en-US" altLang="zh-CN" sz="2000" dirty="0" smtClean="0"/>
            </a:br>
            <a:r>
              <a:rPr lang="en-US" altLang="zh-CN" dirty="0"/>
              <a:t/>
            </a:r>
            <a:br>
              <a:rPr lang="en-US" altLang="zh-CN" dirty="0"/>
            </a:br>
            <a:r>
              <a:rPr lang="zh-CN" altLang="en-US" sz="2100" dirty="0" smtClean="0">
                <a:latin typeface="SimSun" panose="02010600030101010101" pitchFamily="2" charset="-122"/>
                <a:ea typeface="SimSun" panose="02010600030101010101" pitchFamily="2" charset="-122"/>
              </a:rPr>
              <a:t>英国法的禁诉令</a:t>
            </a:r>
            <a:r>
              <a:rPr lang="en-US" altLang="zh-CN" sz="2100" dirty="0" smtClean="0">
                <a:latin typeface="SimSun" panose="02010600030101010101" pitchFamily="2" charset="-122"/>
                <a:ea typeface="SimSun" panose="02010600030101010101" pitchFamily="2" charset="-122"/>
              </a:rPr>
              <a:t/>
            </a:r>
            <a:br>
              <a:rPr lang="en-US" altLang="zh-CN" sz="2100" dirty="0" smtClean="0">
                <a:latin typeface="SimSun" panose="02010600030101010101" pitchFamily="2" charset="-122"/>
                <a:ea typeface="SimSun" panose="02010600030101010101" pitchFamily="2" charset="-122"/>
              </a:rPr>
            </a:br>
            <a:r>
              <a:rPr lang="zh-CN" altLang="en-US" sz="2100" dirty="0" smtClean="0">
                <a:latin typeface="SimSun" panose="02010600030101010101" pitchFamily="2" charset="-122"/>
                <a:ea typeface="SimSun" panose="02010600030101010101" pitchFamily="2" charset="-122"/>
              </a:rPr>
              <a:t>为什么是中国船东，承租人和保险公司必须关注的问题</a:t>
            </a:r>
            <a:r>
              <a:rPr lang="en-GB" dirty="0"/>
              <a:t/>
            </a:r>
            <a:br>
              <a:rPr lang="en-GB" dirty="0"/>
            </a:br>
            <a:endParaRPr lang="en-GB" sz="2200" i="1" cap="all" dirty="0">
              <a:latin typeface="Calibri" panose="020F0502020204030204" pitchFamily="34" charset="0"/>
            </a:endParaRPr>
          </a:p>
        </p:txBody>
      </p:sp>
      <p:sp>
        <p:nvSpPr>
          <p:cNvPr id="8" name="Text Placeholder 7"/>
          <p:cNvSpPr>
            <a:spLocks noGrp="1"/>
          </p:cNvSpPr>
          <p:nvPr>
            <p:ph type="body" sz="quarter" idx="10"/>
          </p:nvPr>
        </p:nvSpPr>
        <p:spPr>
          <a:xfrm>
            <a:off x="827088" y="4436913"/>
            <a:ext cx="6409208" cy="576263"/>
          </a:xfrm>
        </p:spPr>
        <p:txBody>
          <a:bodyPr/>
          <a:lstStyle/>
          <a:p>
            <a:r>
              <a:rPr lang="en-US" dirty="0" smtClean="0">
                <a:latin typeface="Calibri" panose="020F0502020204030204" pitchFamily="34" charset="0"/>
              </a:rPr>
              <a:t>Mark Sachs- Partner</a:t>
            </a:r>
            <a:endParaRPr lang="en-US" dirty="0">
              <a:latin typeface="Calibri" panose="020F0502020204030204" pitchFamily="34" charset="0"/>
            </a:endParaRPr>
          </a:p>
        </p:txBody>
      </p:sp>
      <p:sp>
        <p:nvSpPr>
          <p:cNvPr id="5" name="Rectangle 3"/>
          <p:cNvSpPr>
            <a:spLocks noChangeArrowheads="1"/>
          </p:cNvSpPr>
          <p:nvPr/>
        </p:nvSpPr>
        <p:spPr bwMode="auto">
          <a:xfrm>
            <a:off x="771153" y="5041751"/>
            <a:ext cx="2432695" cy="1494897"/>
          </a:xfrm>
          <a:prstGeom prst="rect">
            <a:avLst/>
          </a:prstGeom>
          <a:noFill/>
          <a:ln w="9525">
            <a:noFill/>
            <a:miter lim="800000"/>
            <a:headEnd/>
            <a:tailEnd/>
          </a:ln>
        </p:spPr>
        <p:txBody>
          <a:bodyPr wrap="none" lIns="90000" tIns="46800" rIns="90000" bIns="46800" anchor="ctr">
            <a:spAutoFit/>
          </a:bodyPr>
          <a:lstStyle/>
          <a:p>
            <a:pPr eaLnBrk="0" hangingPunct="0"/>
            <a:r>
              <a:rPr lang="en-GB" sz="1300" cap="all" dirty="0">
                <a:solidFill>
                  <a:schemeClr val="accent1"/>
                </a:solidFill>
                <a:latin typeface="EngraversGothic BT" pitchFamily="34" charset="0"/>
              </a:rPr>
              <a:t>LONDON</a:t>
            </a:r>
          </a:p>
          <a:p>
            <a:pPr eaLnBrk="0" hangingPunct="0"/>
            <a:r>
              <a:rPr lang="en-GB" sz="1300" cap="all" dirty="0">
                <a:solidFill>
                  <a:schemeClr val="bg1"/>
                </a:solidFill>
                <a:latin typeface="EngraversGothic BT" pitchFamily="34" charset="0"/>
              </a:rPr>
              <a:t>MADRID</a:t>
            </a:r>
          </a:p>
          <a:p>
            <a:pPr eaLnBrk="0" hangingPunct="0"/>
            <a:r>
              <a:rPr lang="en-GB" sz="1300" cap="all" dirty="0">
                <a:solidFill>
                  <a:schemeClr val="bg1"/>
                </a:solidFill>
                <a:latin typeface="EngraversGothic BT" pitchFamily="34" charset="0"/>
              </a:rPr>
              <a:t>PARIS</a:t>
            </a:r>
          </a:p>
          <a:p>
            <a:pPr eaLnBrk="0" hangingPunct="0"/>
            <a:r>
              <a:rPr lang="en-GB" sz="1300" cap="all" dirty="0" smtClean="0">
                <a:solidFill>
                  <a:schemeClr val="bg1"/>
                </a:solidFill>
                <a:latin typeface="EngraversGothic BT" pitchFamily="34" charset="0"/>
              </a:rPr>
              <a:t>piraeus</a:t>
            </a:r>
            <a:endParaRPr lang="en-GB" sz="1300" cap="all" dirty="0">
              <a:solidFill>
                <a:schemeClr val="bg1"/>
              </a:solidFill>
              <a:latin typeface="EngraversGothic BT" pitchFamily="34" charset="0"/>
            </a:endParaRPr>
          </a:p>
          <a:p>
            <a:pPr eaLnBrk="0" hangingPunct="0"/>
            <a:r>
              <a:rPr lang="en-GB" sz="1300" cap="all" dirty="0" smtClean="0">
                <a:solidFill>
                  <a:schemeClr val="bg1"/>
                </a:solidFill>
                <a:latin typeface="EngraversGothic BT" pitchFamily="34" charset="0"/>
              </a:rPr>
              <a:t>São paulo</a:t>
            </a:r>
            <a:endParaRPr lang="en-GB" sz="1300" cap="all" dirty="0">
              <a:solidFill>
                <a:schemeClr val="bg1"/>
              </a:solidFill>
              <a:latin typeface="EngraversGothic BT" pitchFamily="34" charset="0"/>
            </a:endParaRPr>
          </a:p>
          <a:p>
            <a:pPr eaLnBrk="0" hangingPunct="0"/>
            <a:r>
              <a:rPr lang="en-GB" sz="1300" cap="all" dirty="0" smtClean="0">
                <a:solidFill>
                  <a:schemeClr val="bg1"/>
                </a:solidFill>
                <a:latin typeface="EngraversGothic BT" pitchFamily="34" charset="0"/>
              </a:rPr>
              <a:t>SINGAPORE</a:t>
            </a:r>
            <a:endParaRPr lang="en-GB" sz="1300" cap="all" dirty="0">
              <a:solidFill>
                <a:schemeClr val="bg1"/>
              </a:solidFill>
              <a:latin typeface="EngraversGothic BT" pitchFamily="34" charset="0"/>
            </a:endParaRPr>
          </a:p>
          <a:p>
            <a:pPr eaLnBrk="0" hangingPunct="0"/>
            <a:r>
              <a:rPr lang="en-GB" sz="1300" cap="all" dirty="0">
                <a:solidFill>
                  <a:schemeClr val="accent1"/>
                </a:solidFill>
                <a:latin typeface="EngraversGothic BT" pitchFamily="34" charset="0"/>
              </a:rPr>
              <a:t>www.thomascooperlaw.com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10</a:t>
            </a:fld>
            <a:endParaRPr lang="en-GB" dirty="0"/>
          </a:p>
        </p:txBody>
      </p:sp>
      <p:sp>
        <p:nvSpPr>
          <p:cNvPr id="7" name="Title 1"/>
          <p:cNvSpPr>
            <a:spLocks noGrp="1"/>
          </p:cNvSpPr>
          <p:nvPr>
            <p:ph type="title"/>
          </p:nvPr>
        </p:nvSpPr>
        <p:spPr>
          <a:xfrm>
            <a:off x="827584" y="476672"/>
            <a:ext cx="7413625" cy="576262"/>
          </a:xfrm>
        </p:spPr>
        <p:txBody>
          <a:bodyPr/>
          <a:lstStyle/>
          <a:p>
            <a:r>
              <a:rPr lang="en-GB" b="1" dirty="0" err="1" smtClean="0">
                <a:solidFill>
                  <a:srgbClr val="C00000"/>
                </a:solidFill>
                <a:latin typeface="Calibri" panose="020F0502020204030204" pitchFamily="34" charset="0"/>
              </a:rPr>
              <a:t>CONGEN</a:t>
            </a:r>
            <a:r>
              <a:rPr lang="en-GB" b="1" dirty="0" smtClean="0">
                <a:solidFill>
                  <a:srgbClr val="C00000"/>
                </a:solidFill>
                <a:latin typeface="Calibri" panose="020F0502020204030204" pitchFamily="34" charset="0"/>
              </a:rPr>
              <a:t> 2007 Bill of Lading</a:t>
            </a:r>
            <a:br>
              <a:rPr lang="en-GB" b="1" dirty="0" smtClean="0">
                <a:solidFill>
                  <a:srgbClr val="C00000"/>
                </a:solidFill>
                <a:latin typeface="Calibri" panose="020F0502020204030204" pitchFamily="34" charset="0"/>
              </a:rPr>
            </a:br>
            <a:endParaRPr lang="en-GB" b="1" dirty="0">
              <a:solidFill>
                <a:srgbClr val="C00000"/>
              </a:solidFill>
              <a:latin typeface="Calibri" panose="020F0502020204030204" pitchFamily="34"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7307" y="980728"/>
            <a:ext cx="7060566" cy="4896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bwMode="auto">
          <a:xfrm>
            <a:off x="3218136" y="1196752"/>
            <a:ext cx="1020490" cy="288032"/>
          </a:xfrm>
          <a:prstGeom prst="rect">
            <a:avLst/>
          </a:prstGeom>
          <a:noFill/>
          <a:ln w="1270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1500" b="0" i="0" u="none" strike="noStrike" cap="none" normalizeH="0" baseline="0" smtClean="0">
              <a:ln>
                <a:noFill/>
              </a:ln>
              <a:solidFill>
                <a:schemeClr val="tx1"/>
              </a:solidFill>
              <a:effectLst/>
              <a:latin typeface="Helvetica" pitchFamily="34" charset="0"/>
              <a:ea typeface="ヒラギノ角ゴ Pro W3" pitchFamily="-16" charset="-128"/>
            </a:endParaRPr>
          </a:p>
        </p:txBody>
      </p:sp>
      <p:sp>
        <p:nvSpPr>
          <p:cNvPr id="8" name="Rectangle 7"/>
          <p:cNvSpPr/>
          <p:nvPr/>
        </p:nvSpPr>
        <p:spPr bwMode="auto">
          <a:xfrm>
            <a:off x="1250107" y="2718445"/>
            <a:ext cx="993031" cy="177155"/>
          </a:xfrm>
          <a:prstGeom prst="rect">
            <a:avLst/>
          </a:prstGeom>
          <a:noFill/>
          <a:ln w="1270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1500" b="0" i="0" u="none" strike="noStrike" cap="none" normalizeH="0" baseline="0" smtClean="0">
              <a:ln>
                <a:noFill/>
              </a:ln>
              <a:solidFill>
                <a:schemeClr val="tx1"/>
              </a:solidFill>
              <a:effectLst/>
              <a:latin typeface="Helvetica" pitchFamily="34" charset="0"/>
              <a:ea typeface="ヒラギノ角ゴ Pro W3" pitchFamily="-16" charset="-128"/>
            </a:endParaRPr>
          </a:p>
        </p:txBody>
      </p:sp>
      <p:sp>
        <p:nvSpPr>
          <p:cNvPr id="9" name="Rectangle 8"/>
          <p:cNvSpPr/>
          <p:nvPr/>
        </p:nvSpPr>
        <p:spPr bwMode="auto">
          <a:xfrm>
            <a:off x="4572000" y="1628800"/>
            <a:ext cx="3312368" cy="216024"/>
          </a:xfrm>
          <a:prstGeom prst="rect">
            <a:avLst/>
          </a:prstGeom>
          <a:noFill/>
          <a:ln w="1270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1500" b="0" i="0" u="none" strike="noStrike" cap="none" normalizeH="0" baseline="0" smtClean="0">
              <a:ln>
                <a:noFill/>
              </a:ln>
              <a:solidFill>
                <a:schemeClr val="tx1"/>
              </a:solidFill>
              <a:effectLst/>
              <a:latin typeface="Helvetica" pitchFamily="34" charset="0"/>
              <a:ea typeface="ヒラギノ角ゴ Pro W3" pitchFamily="-16" charset="-128"/>
            </a:endParaRPr>
          </a:p>
        </p:txBody>
      </p:sp>
    </p:spTree>
    <p:extLst>
      <p:ext uri="{BB962C8B-B14F-4D97-AF65-F5344CB8AC3E}">
        <p14:creationId xmlns:p14="http://schemas.microsoft.com/office/powerpoint/2010/main" val="2637935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11</a:t>
            </a:fld>
            <a:endParaRPr lang="en-GB" dirty="0"/>
          </a:p>
        </p:txBody>
      </p:sp>
      <p:sp>
        <p:nvSpPr>
          <p:cNvPr id="7" name="Title 1"/>
          <p:cNvSpPr>
            <a:spLocks noGrp="1"/>
          </p:cNvSpPr>
          <p:nvPr>
            <p:ph type="title"/>
          </p:nvPr>
        </p:nvSpPr>
        <p:spPr>
          <a:xfrm>
            <a:off x="827584" y="476672"/>
            <a:ext cx="7413625" cy="576262"/>
          </a:xfrm>
        </p:spPr>
        <p:txBody>
          <a:bodyPr/>
          <a:lstStyle/>
          <a:p>
            <a:r>
              <a:rPr lang="en-GB" b="1" dirty="0" err="1" smtClean="0">
                <a:solidFill>
                  <a:srgbClr val="C00000"/>
                </a:solidFill>
                <a:latin typeface="Calibri" panose="020F0502020204030204" pitchFamily="34" charset="0"/>
              </a:rPr>
              <a:t>CONGEN</a:t>
            </a:r>
            <a:r>
              <a:rPr lang="en-GB" b="1" dirty="0" smtClean="0">
                <a:solidFill>
                  <a:srgbClr val="C00000"/>
                </a:solidFill>
                <a:latin typeface="Calibri" panose="020F0502020204030204" pitchFamily="34" charset="0"/>
              </a:rPr>
              <a:t> 2007 Bill of Lading</a:t>
            </a:r>
            <a:br>
              <a:rPr lang="en-GB" b="1" dirty="0" smtClean="0">
                <a:solidFill>
                  <a:srgbClr val="C00000"/>
                </a:solidFill>
                <a:latin typeface="Calibri" panose="020F0502020204030204" pitchFamily="34" charset="0"/>
              </a:rPr>
            </a:br>
            <a:endParaRPr lang="en-GB" b="1" dirty="0">
              <a:solidFill>
                <a:srgbClr val="C00000"/>
              </a:solidFill>
              <a:latin typeface="Calibri" panose="020F0502020204030204" pitchFamily="34" charset="0"/>
            </a:endParaRPr>
          </a:p>
        </p:txBody>
      </p:sp>
      <p:pic>
        <p:nvPicPr>
          <p:cNvPr id="3" name="Content Placeholder 2"/>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937307" y="980728"/>
            <a:ext cx="7060566" cy="4896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043609" y="3881076"/>
            <a:ext cx="6840760" cy="784830"/>
          </a:xfrm>
          <a:prstGeom prst="rect">
            <a:avLst/>
          </a:prstGeom>
          <a:noFill/>
          <a:ln>
            <a:solidFill>
              <a:srgbClr val="C00000"/>
            </a:solidFill>
          </a:ln>
        </p:spPr>
        <p:txBody>
          <a:bodyPr wrap="square" rtlCol="0">
            <a:spAutoFit/>
          </a:bodyPr>
          <a:lstStyle/>
          <a:p>
            <a:pPr algn="just"/>
            <a:r>
              <a:rPr lang="en-US" sz="1500" b="1" dirty="0" smtClean="0">
                <a:latin typeface="Calibri" panose="020F0502020204030204" pitchFamily="34" charset="0"/>
                <a:cs typeface="Arial" pitchFamily="34" charset="0"/>
              </a:rPr>
              <a:t>(1) All terms and conditions, liberties and exceptions of the Charter Party, dated as overleaf, including the Law and Arbitration Clause/Dispute Resolution Clause, are herewith incorporated</a:t>
            </a:r>
            <a:endParaRPr lang="en-SG" sz="1500" b="1" dirty="0">
              <a:latin typeface="Calibri" panose="020F0502020204030204"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196752"/>
            <a:ext cx="2438924" cy="648072"/>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9" y="2680405"/>
            <a:ext cx="2099444" cy="627509"/>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56807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413625" cy="1008112"/>
          </a:xfrm>
        </p:spPr>
        <p:txBody>
          <a:bodyPr/>
          <a:lstStyle/>
          <a:p>
            <a:r>
              <a:rPr lang="en-GB" sz="2200" b="1" dirty="0" smtClean="0">
                <a:solidFill>
                  <a:srgbClr val="C00000"/>
                </a:solidFill>
                <a:latin typeface="Calibri" panose="020F0502020204030204" pitchFamily="34" charset="0"/>
              </a:rPr>
              <a:t>Can arise in number of situations</a:t>
            </a:r>
            <a:br>
              <a:rPr lang="en-GB" sz="2200" b="1" dirty="0" smtClean="0">
                <a:solidFill>
                  <a:srgbClr val="C00000"/>
                </a:solidFill>
                <a:latin typeface="Calibri" panose="020F0502020204030204" pitchFamily="34" charset="0"/>
              </a:rPr>
            </a:br>
            <a:r>
              <a:rPr lang="zh-CN" altLang="en-US" sz="2000" b="1" dirty="0" smtClean="0">
                <a:solidFill>
                  <a:srgbClr val="C00000"/>
                </a:solidFill>
                <a:latin typeface="SimSun" panose="02010600030101010101" pitchFamily="2" charset="-122"/>
                <a:ea typeface="SimSun" panose="02010600030101010101" pitchFamily="2" charset="-122"/>
              </a:rPr>
              <a:t>可发生在这几种情况</a:t>
            </a:r>
            <a:endParaRPr lang="en-GB" sz="2000" b="1" dirty="0">
              <a:solidFill>
                <a:srgbClr val="C00000"/>
              </a:solidFill>
              <a:latin typeface="SimSun" panose="02010600030101010101" pitchFamily="2" charset="-122"/>
              <a:ea typeface="SimSun" panose="02010600030101010101" pitchFamily="2" charset="-122"/>
            </a:endParaRPr>
          </a:p>
        </p:txBody>
      </p:sp>
      <p:sp>
        <p:nvSpPr>
          <p:cNvPr id="4" name="Content Placeholder 3"/>
          <p:cNvSpPr>
            <a:spLocks noGrp="1"/>
          </p:cNvSpPr>
          <p:nvPr>
            <p:ph idx="1"/>
          </p:nvPr>
        </p:nvSpPr>
        <p:spPr>
          <a:xfrm>
            <a:off x="827584" y="1772816"/>
            <a:ext cx="7416824" cy="3600400"/>
          </a:xfrm>
        </p:spPr>
        <p:txBody>
          <a:bodyPr/>
          <a:lstStyle/>
          <a:p>
            <a:pPr>
              <a:spcAft>
                <a:spcPts val="0"/>
              </a:spcAft>
            </a:pPr>
            <a:r>
              <a:rPr lang="en-GB" sz="2200" b="1" dirty="0" smtClean="0">
                <a:solidFill>
                  <a:srgbClr val="A58C67"/>
                </a:solidFill>
                <a:latin typeface="Calibri" panose="020F0502020204030204" pitchFamily="34" charset="0"/>
              </a:rPr>
              <a:t>Cargo claims</a:t>
            </a:r>
          </a:p>
          <a:p>
            <a:pPr marL="0" indent="0">
              <a:buNone/>
              <a:tabLst>
                <a:tab pos="363538" algn="l"/>
              </a:tabLst>
            </a:pPr>
            <a:r>
              <a:rPr lang="en-GB" sz="2500" b="1" dirty="0">
                <a:solidFill>
                  <a:srgbClr val="A58C67"/>
                </a:solidFill>
                <a:latin typeface="Calibri" panose="020F0502020204030204" pitchFamily="34" charset="0"/>
              </a:rPr>
              <a:t>	</a:t>
            </a:r>
            <a:r>
              <a:rPr lang="zh-CN" altLang="en-US" b="1" dirty="0" smtClean="0">
                <a:solidFill>
                  <a:srgbClr val="A58C67"/>
                </a:solidFill>
                <a:latin typeface="SimSun" panose="02010600030101010101" pitchFamily="2" charset="-122"/>
                <a:ea typeface="SimSun" panose="02010600030101010101" pitchFamily="2" charset="-122"/>
              </a:rPr>
              <a:t>货物索赔</a:t>
            </a:r>
            <a:endParaRPr lang="en-GB" b="1" dirty="0" smtClean="0">
              <a:solidFill>
                <a:srgbClr val="A58C67"/>
              </a:solidFill>
              <a:latin typeface="SimSun" panose="02010600030101010101" pitchFamily="2" charset="-122"/>
              <a:ea typeface="SimSun" panose="02010600030101010101" pitchFamily="2" charset="-122"/>
            </a:endParaRPr>
          </a:p>
          <a:p>
            <a:pPr>
              <a:spcAft>
                <a:spcPts val="0"/>
              </a:spcAft>
            </a:pPr>
            <a:r>
              <a:rPr lang="en-GB" sz="2200" b="1" dirty="0" smtClean="0">
                <a:solidFill>
                  <a:srgbClr val="A58C67"/>
                </a:solidFill>
                <a:latin typeface="Calibri" panose="020F0502020204030204" pitchFamily="34" charset="0"/>
              </a:rPr>
              <a:t>General average claim</a:t>
            </a:r>
            <a:r>
              <a:rPr lang="en-GB" sz="2500" b="1" dirty="0" smtClean="0">
                <a:solidFill>
                  <a:srgbClr val="A58C67"/>
                </a:solidFill>
                <a:latin typeface="Calibri" panose="020F0502020204030204" pitchFamily="34" charset="0"/>
              </a:rPr>
              <a:t>s</a:t>
            </a:r>
          </a:p>
          <a:p>
            <a:pPr marL="342000" lvl="1" indent="0">
              <a:buNone/>
            </a:pPr>
            <a:r>
              <a:rPr lang="zh-CN" altLang="en-US" b="1" dirty="0">
                <a:solidFill>
                  <a:srgbClr val="A58C67"/>
                </a:solidFill>
                <a:latin typeface="SimSun" panose="02010600030101010101" pitchFamily="2" charset="-122"/>
                <a:ea typeface="SimSun" panose="02010600030101010101" pitchFamily="2" charset="-122"/>
              </a:rPr>
              <a:t>共</a:t>
            </a:r>
            <a:r>
              <a:rPr lang="zh-CN" altLang="en-US" b="1" dirty="0" smtClean="0">
                <a:solidFill>
                  <a:srgbClr val="A58C67"/>
                </a:solidFill>
                <a:latin typeface="SimSun" panose="02010600030101010101" pitchFamily="2" charset="-122"/>
                <a:ea typeface="SimSun" panose="02010600030101010101" pitchFamily="2" charset="-122"/>
              </a:rPr>
              <a:t>同海损索赔</a:t>
            </a:r>
            <a:endParaRPr lang="en-GB" b="1" dirty="0" smtClean="0">
              <a:solidFill>
                <a:srgbClr val="A58C67"/>
              </a:solidFill>
              <a:latin typeface="SimSun" panose="02010600030101010101" pitchFamily="2" charset="-122"/>
              <a:ea typeface="SimSun" panose="02010600030101010101" pitchFamily="2" charset="-122"/>
            </a:endParaRPr>
          </a:p>
          <a:p>
            <a:pPr>
              <a:spcAft>
                <a:spcPts val="0"/>
              </a:spcAft>
            </a:pPr>
            <a:r>
              <a:rPr lang="en-GB" sz="2200" b="1" dirty="0" smtClean="0">
                <a:solidFill>
                  <a:srgbClr val="A58C67"/>
                </a:solidFill>
                <a:latin typeface="Calibri" panose="020F0502020204030204" pitchFamily="34" charset="0"/>
              </a:rPr>
              <a:t>Release of goods without production of Bill of Lading</a:t>
            </a:r>
          </a:p>
          <a:p>
            <a:pPr marL="0" indent="0">
              <a:buNone/>
              <a:tabLst>
                <a:tab pos="363538" algn="l"/>
              </a:tabLst>
            </a:pPr>
            <a:r>
              <a:rPr lang="en-GB" sz="2500" b="1" dirty="0">
                <a:solidFill>
                  <a:srgbClr val="A58C67"/>
                </a:solidFill>
                <a:latin typeface="Calibri" panose="020F0502020204030204" pitchFamily="34" charset="0"/>
              </a:rPr>
              <a:t>	</a:t>
            </a:r>
            <a:r>
              <a:rPr lang="zh-CN" altLang="en-US" b="1" dirty="0" smtClean="0">
                <a:solidFill>
                  <a:srgbClr val="A58C67"/>
                </a:solidFill>
                <a:latin typeface="SimSun" panose="02010600030101010101" pitchFamily="2" charset="-122"/>
                <a:ea typeface="SimSun" panose="02010600030101010101" pitchFamily="2" charset="-122"/>
              </a:rPr>
              <a:t>无单放货</a:t>
            </a:r>
            <a:endParaRPr lang="en-GB" b="1" dirty="0" smtClean="0">
              <a:solidFill>
                <a:srgbClr val="A58C67"/>
              </a:solidFill>
              <a:latin typeface="SimSun" panose="02010600030101010101" pitchFamily="2" charset="-122"/>
              <a:ea typeface="SimSun" panose="02010600030101010101" pitchFamily="2" charset="-122"/>
            </a:endParaRPr>
          </a:p>
        </p:txBody>
      </p:sp>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12</a:t>
            </a:fld>
            <a:endParaRPr lang="en-GB" dirty="0"/>
          </a:p>
        </p:txBody>
      </p:sp>
    </p:spTree>
    <p:extLst>
      <p:ext uri="{BB962C8B-B14F-4D97-AF65-F5344CB8AC3E}">
        <p14:creationId xmlns:p14="http://schemas.microsoft.com/office/powerpoint/2010/main" val="174084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413625" cy="1224136"/>
          </a:xfrm>
        </p:spPr>
        <p:txBody>
          <a:bodyPr/>
          <a:lstStyle/>
          <a:p>
            <a:r>
              <a:rPr lang="en-GB" sz="2200" b="1" dirty="0" smtClean="0">
                <a:solidFill>
                  <a:srgbClr val="C00000"/>
                </a:solidFill>
                <a:latin typeface="Calibri" panose="020F0502020204030204" pitchFamily="34" charset="0"/>
              </a:rPr>
              <a:t>In England, incorporation of arbitration clause does not require strict wording</a:t>
            </a:r>
            <a:r>
              <a:rPr lang="en-GB" b="1" dirty="0" smtClean="0">
                <a:solidFill>
                  <a:srgbClr val="C00000"/>
                </a:solidFill>
                <a:latin typeface="Calibri" panose="020F0502020204030204" pitchFamily="34" charset="0"/>
              </a:rPr>
              <a:t/>
            </a:r>
            <a:br>
              <a:rPr lang="en-GB" b="1" dirty="0" smtClean="0">
                <a:solidFill>
                  <a:srgbClr val="C00000"/>
                </a:solidFill>
                <a:latin typeface="Calibri" panose="020F0502020204030204" pitchFamily="34" charset="0"/>
              </a:rPr>
            </a:br>
            <a:r>
              <a:rPr lang="zh-CN" altLang="en-US" sz="2000" b="1" dirty="0" smtClean="0">
                <a:latin typeface="SimSun" panose="02010600030101010101" pitchFamily="2" charset="-122"/>
                <a:ea typeface="SimSun" panose="02010600030101010101" pitchFamily="2" charset="-122"/>
              </a:rPr>
              <a:t>在英国并入仲裁条款不需要精确的措辞</a:t>
            </a:r>
            <a:endParaRPr lang="en-GB" sz="2000" b="1" dirty="0">
              <a:solidFill>
                <a:srgbClr val="C00000"/>
              </a:solidFill>
              <a:latin typeface="SimSun" panose="02010600030101010101" pitchFamily="2" charset="-122"/>
              <a:ea typeface="SimSun" panose="02010600030101010101" pitchFamily="2" charset="-122"/>
            </a:endParaRPr>
          </a:p>
        </p:txBody>
      </p:sp>
      <p:sp>
        <p:nvSpPr>
          <p:cNvPr id="4" name="Content Placeholder 3"/>
          <p:cNvSpPr>
            <a:spLocks noGrp="1"/>
          </p:cNvSpPr>
          <p:nvPr>
            <p:ph idx="1"/>
          </p:nvPr>
        </p:nvSpPr>
        <p:spPr>
          <a:xfrm>
            <a:off x="841030" y="1916832"/>
            <a:ext cx="7907434" cy="3960440"/>
          </a:xfrm>
        </p:spPr>
        <p:txBody>
          <a:bodyPr/>
          <a:lstStyle/>
          <a:p>
            <a:pPr>
              <a:spcAft>
                <a:spcPts val="0"/>
              </a:spcAft>
            </a:pPr>
            <a:r>
              <a:rPr lang="en-GB" sz="2200" b="1" dirty="0" smtClean="0">
                <a:solidFill>
                  <a:srgbClr val="A58C67"/>
                </a:solidFill>
                <a:latin typeface="Calibri" panose="020F0502020204030204" pitchFamily="34" charset="0"/>
              </a:rPr>
              <a:t>Generally sufficient if </a:t>
            </a:r>
            <a:r>
              <a:rPr lang="en-GB" sz="2200" b="1" dirty="0" err="1" smtClean="0">
                <a:solidFill>
                  <a:srgbClr val="A58C67"/>
                </a:solidFill>
                <a:latin typeface="Calibri" panose="020F0502020204030204" pitchFamily="34" charset="0"/>
              </a:rPr>
              <a:t>charterparty</a:t>
            </a:r>
            <a:r>
              <a:rPr lang="en-GB" sz="2200" b="1" dirty="0" smtClean="0">
                <a:solidFill>
                  <a:srgbClr val="A58C67"/>
                </a:solidFill>
                <a:latin typeface="Calibri" panose="020F0502020204030204" pitchFamily="34" charset="0"/>
              </a:rPr>
              <a:t> identified sufficiently</a:t>
            </a:r>
          </a:p>
          <a:p>
            <a:pPr marL="0" indent="0">
              <a:spcAft>
                <a:spcPts val="1800"/>
              </a:spcAft>
              <a:buNone/>
              <a:tabLst>
                <a:tab pos="363538" algn="l"/>
              </a:tabLst>
            </a:pPr>
            <a:r>
              <a:rPr lang="en-GB" sz="2200" b="1" dirty="0" smtClean="0">
                <a:solidFill>
                  <a:srgbClr val="A58C67"/>
                </a:solidFill>
                <a:latin typeface="SimSun" panose="02010600030101010101" pitchFamily="2" charset="-122"/>
                <a:ea typeface="SimSun" panose="02010600030101010101" pitchFamily="2" charset="-122"/>
              </a:rPr>
              <a:t>	</a:t>
            </a:r>
            <a:r>
              <a:rPr lang="zh-CN" altLang="en-US" sz="1800" b="1" dirty="0" smtClean="0">
                <a:solidFill>
                  <a:srgbClr val="A58C67"/>
                </a:solidFill>
                <a:latin typeface="SimSun" panose="02010600030101010101" pitchFamily="2" charset="-122"/>
                <a:ea typeface="SimSun" panose="02010600030101010101" pitchFamily="2" charset="-122"/>
              </a:rPr>
              <a:t>租船合同里充分确定就足够</a:t>
            </a:r>
            <a:endParaRPr lang="en-GB" sz="1800" b="1" dirty="0" smtClean="0">
              <a:solidFill>
                <a:srgbClr val="A58C67"/>
              </a:solidFill>
              <a:latin typeface="SimSun" panose="02010600030101010101" pitchFamily="2" charset="-122"/>
              <a:ea typeface="SimSun" panose="02010600030101010101" pitchFamily="2" charset="-122"/>
            </a:endParaRPr>
          </a:p>
          <a:p>
            <a:pPr>
              <a:spcAft>
                <a:spcPts val="0"/>
              </a:spcAft>
            </a:pPr>
            <a:r>
              <a:rPr lang="en-GB" sz="2200" b="1" dirty="0" smtClean="0">
                <a:solidFill>
                  <a:srgbClr val="A58C67"/>
                </a:solidFill>
                <a:latin typeface="Calibri" panose="020F0502020204030204" pitchFamily="34" charset="0"/>
              </a:rPr>
              <a:t>Incorporation </a:t>
            </a:r>
            <a:r>
              <a:rPr lang="en-GB" sz="2200" b="1" dirty="0">
                <a:solidFill>
                  <a:srgbClr val="A58C67"/>
                </a:solidFill>
                <a:latin typeface="Calibri" panose="020F0502020204030204" pitchFamily="34" charset="0"/>
              </a:rPr>
              <a:t>by reference is a general principle of contract </a:t>
            </a:r>
            <a:r>
              <a:rPr lang="en-GB" sz="2200" b="1" dirty="0" smtClean="0">
                <a:solidFill>
                  <a:srgbClr val="A58C67"/>
                </a:solidFill>
                <a:latin typeface="Calibri" panose="020F0502020204030204" pitchFamily="34" charset="0"/>
              </a:rPr>
              <a:t>law </a:t>
            </a:r>
          </a:p>
          <a:p>
            <a:pPr marL="0" indent="0">
              <a:spcAft>
                <a:spcPts val="1800"/>
              </a:spcAft>
              <a:buNone/>
              <a:tabLst>
                <a:tab pos="363538" algn="l"/>
              </a:tabLst>
            </a:pPr>
            <a:r>
              <a:rPr lang="en-GB" b="1" dirty="0" smtClean="0">
                <a:solidFill>
                  <a:srgbClr val="A58C67"/>
                </a:solidFill>
                <a:latin typeface="SimSun" panose="02010600030101010101" pitchFamily="2" charset="-122"/>
                <a:ea typeface="SimSun" panose="02010600030101010101" pitchFamily="2" charset="-122"/>
              </a:rPr>
              <a:t>	</a:t>
            </a:r>
            <a:r>
              <a:rPr lang="zh-CN" altLang="en-US" sz="1800" b="1" dirty="0" smtClean="0">
                <a:solidFill>
                  <a:srgbClr val="A58C67"/>
                </a:solidFill>
                <a:latin typeface="SimSun" panose="02010600030101010101" pitchFamily="2" charset="-122"/>
                <a:ea typeface="SimSun" panose="02010600030101010101" pitchFamily="2" charset="-122"/>
              </a:rPr>
              <a:t>以提述方式并入是合同法的基本原则</a:t>
            </a:r>
            <a:endParaRPr lang="en-GB" sz="1800" b="1" dirty="0" smtClean="0">
              <a:solidFill>
                <a:srgbClr val="A58C67"/>
              </a:solidFill>
              <a:latin typeface="SimSun" panose="02010600030101010101" pitchFamily="2" charset="-122"/>
              <a:ea typeface="SimSun" panose="02010600030101010101" pitchFamily="2" charset="-122"/>
            </a:endParaRPr>
          </a:p>
          <a:p>
            <a:pPr>
              <a:spcAft>
                <a:spcPts val="0"/>
              </a:spcAft>
            </a:pPr>
            <a:r>
              <a:rPr lang="en-GB" sz="2200" b="1" dirty="0" smtClean="0">
                <a:solidFill>
                  <a:srgbClr val="A58C67"/>
                </a:solidFill>
                <a:latin typeface="Calibri" panose="020F0502020204030204" pitchFamily="34" charset="0"/>
              </a:rPr>
              <a:t>Hague </a:t>
            </a:r>
            <a:r>
              <a:rPr lang="en-GB" sz="2200" b="1" dirty="0">
                <a:solidFill>
                  <a:srgbClr val="A58C67"/>
                </a:solidFill>
                <a:latin typeface="Calibri" panose="020F0502020204030204" pitchFamily="34" charset="0"/>
              </a:rPr>
              <a:t>Visby Rules contain this concept when dealing with bills of lading governed by a </a:t>
            </a:r>
            <a:r>
              <a:rPr lang="en-GB" sz="2200" b="1" dirty="0" err="1" smtClean="0">
                <a:solidFill>
                  <a:srgbClr val="A58C67"/>
                </a:solidFill>
                <a:latin typeface="Calibri" panose="020F0502020204030204" pitchFamily="34" charset="0"/>
              </a:rPr>
              <a:t>charterparty</a:t>
            </a:r>
            <a:endParaRPr lang="en-GB" sz="2200" b="1" dirty="0" smtClean="0">
              <a:solidFill>
                <a:srgbClr val="A58C67"/>
              </a:solidFill>
              <a:latin typeface="Calibri" panose="020F0502020204030204" pitchFamily="34" charset="0"/>
            </a:endParaRPr>
          </a:p>
          <a:p>
            <a:pPr marL="363538" indent="0">
              <a:buNone/>
              <a:tabLst>
                <a:tab pos="363538" algn="l"/>
              </a:tabLst>
            </a:pPr>
            <a:r>
              <a:rPr lang="zh-CN" altLang="en-US" sz="1800" b="1" dirty="0">
                <a:solidFill>
                  <a:srgbClr val="A58C67"/>
                </a:solidFill>
                <a:latin typeface="SimSun" panose="02010600030101010101" pitchFamily="2" charset="-122"/>
                <a:ea typeface="SimSun" panose="02010600030101010101" pitchFamily="2" charset="-122"/>
              </a:rPr>
              <a:t>海牙维斯比规则</a:t>
            </a:r>
            <a:r>
              <a:rPr lang="zh-CN" altLang="en-US" sz="1800" b="1" dirty="0" smtClean="0">
                <a:solidFill>
                  <a:srgbClr val="A58C67"/>
                </a:solidFill>
                <a:latin typeface="SimSun" panose="02010600030101010101" pitchFamily="2" charset="-122"/>
                <a:ea typeface="SimSun" panose="02010600030101010101" pitchFamily="2" charset="-122"/>
              </a:rPr>
              <a:t>在处理由租约管辖的提单时包括这个概念</a:t>
            </a:r>
            <a:endParaRPr lang="en-GB" sz="1800" b="1" dirty="0">
              <a:solidFill>
                <a:srgbClr val="A58C67"/>
              </a:solidFill>
              <a:latin typeface="SimSun" panose="02010600030101010101" pitchFamily="2" charset="-122"/>
              <a:ea typeface="SimSun" panose="02010600030101010101" pitchFamily="2" charset="-122"/>
            </a:endParaRPr>
          </a:p>
          <a:p>
            <a:endParaRPr lang="en-GB" sz="2500" b="1" dirty="0" smtClean="0">
              <a:solidFill>
                <a:srgbClr val="A58C67"/>
              </a:solidFill>
              <a:latin typeface="Calibri" panose="020F0502020204030204" pitchFamily="34" charset="0"/>
            </a:endParaRPr>
          </a:p>
          <a:p>
            <a:endParaRPr lang="en-GB" sz="2500" b="1" dirty="0" smtClean="0">
              <a:solidFill>
                <a:srgbClr val="A58C67"/>
              </a:solidFill>
              <a:latin typeface="Calibri" panose="020F0502020204030204" pitchFamily="34" charset="0"/>
            </a:endParaRPr>
          </a:p>
        </p:txBody>
      </p:sp>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13</a:t>
            </a:fld>
            <a:endParaRPr lang="en-GB" dirty="0"/>
          </a:p>
        </p:txBody>
      </p:sp>
    </p:spTree>
    <p:extLst>
      <p:ext uri="{BB962C8B-B14F-4D97-AF65-F5344CB8AC3E}">
        <p14:creationId xmlns:p14="http://schemas.microsoft.com/office/powerpoint/2010/main" val="174084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413625" cy="864096"/>
          </a:xfrm>
        </p:spPr>
        <p:txBody>
          <a:bodyPr/>
          <a:lstStyle/>
          <a:p>
            <a:r>
              <a:rPr lang="en-GB" b="1" dirty="0" smtClean="0">
                <a:solidFill>
                  <a:srgbClr val="C00000"/>
                </a:solidFill>
                <a:latin typeface="Calibri" panose="020F0502020204030204" pitchFamily="34" charset="0"/>
              </a:rPr>
              <a:t>Position in China</a:t>
            </a:r>
            <a:br>
              <a:rPr lang="en-GB" b="1" dirty="0" smtClean="0">
                <a:solidFill>
                  <a:srgbClr val="C00000"/>
                </a:solidFill>
                <a:latin typeface="Calibri" panose="020F0502020204030204" pitchFamily="34" charset="0"/>
              </a:rPr>
            </a:br>
            <a:r>
              <a:rPr lang="zh-CN" altLang="en-US" sz="2200" b="1" dirty="0">
                <a:latin typeface="SimSun" panose="02010600030101010101" pitchFamily="2" charset="-122"/>
                <a:ea typeface="SimSun" panose="02010600030101010101" pitchFamily="2" charset="-122"/>
              </a:rPr>
              <a:t>中</a:t>
            </a:r>
            <a:r>
              <a:rPr lang="zh-CN" altLang="en-US" sz="2200" b="1" dirty="0" smtClean="0">
                <a:latin typeface="SimSun" panose="02010600030101010101" pitchFamily="2" charset="-122"/>
                <a:ea typeface="SimSun" panose="02010600030101010101" pitchFamily="2" charset="-122"/>
              </a:rPr>
              <a:t>国的立场</a:t>
            </a:r>
            <a:endParaRPr lang="en-GB" sz="2200" b="1" dirty="0">
              <a:solidFill>
                <a:srgbClr val="C00000"/>
              </a:solidFill>
              <a:latin typeface="SimSun" panose="02010600030101010101" pitchFamily="2" charset="-122"/>
              <a:ea typeface="SimSun" panose="02010600030101010101" pitchFamily="2" charset="-122"/>
            </a:endParaRPr>
          </a:p>
        </p:txBody>
      </p:sp>
      <p:sp>
        <p:nvSpPr>
          <p:cNvPr id="4" name="Content Placeholder 3"/>
          <p:cNvSpPr>
            <a:spLocks noGrp="1"/>
          </p:cNvSpPr>
          <p:nvPr>
            <p:ph idx="1"/>
          </p:nvPr>
        </p:nvSpPr>
        <p:spPr>
          <a:xfrm>
            <a:off x="827584" y="1556792"/>
            <a:ext cx="7704856" cy="4320480"/>
          </a:xfrm>
        </p:spPr>
        <p:txBody>
          <a:bodyPr/>
          <a:lstStyle/>
          <a:p>
            <a:pPr>
              <a:spcAft>
                <a:spcPts val="0"/>
              </a:spcAft>
            </a:pPr>
            <a:r>
              <a:rPr lang="en-GB" sz="2200" b="1" dirty="0" smtClean="0">
                <a:solidFill>
                  <a:srgbClr val="A58C67"/>
                </a:solidFill>
                <a:latin typeface="Calibri" panose="020F0502020204030204" pitchFamily="34" charset="0"/>
              </a:rPr>
              <a:t>SPC has a much narrower view on when such an arbitration jurisdiction clause is valid</a:t>
            </a:r>
          </a:p>
          <a:p>
            <a:pPr marL="363538" indent="0">
              <a:spcAft>
                <a:spcPts val="1800"/>
              </a:spcAft>
              <a:buNone/>
            </a:pPr>
            <a:r>
              <a:rPr lang="zh-CN" altLang="en-US" sz="1800" b="1" dirty="0">
                <a:solidFill>
                  <a:srgbClr val="A58C67"/>
                </a:solidFill>
                <a:latin typeface="SimSun" panose="02010600030101010101" pitchFamily="2" charset="-122"/>
                <a:ea typeface="SimSun" panose="02010600030101010101" pitchFamily="2" charset="-122"/>
              </a:rPr>
              <a:t>最</a:t>
            </a:r>
            <a:r>
              <a:rPr lang="zh-CN" altLang="en-US" sz="1800" b="1" dirty="0" smtClean="0">
                <a:solidFill>
                  <a:srgbClr val="A58C67"/>
                </a:solidFill>
                <a:latin typeface="SimSun" panose="02010600030101010101" pitchFamily="2" charset="-122"/>
                <a:ea typeface="SimSun" panose="02010600030101010101" pitchFamily="2" charset="-122"/>
              </a:rPr>
              <a:t>高人民</a:t>
            </a:r>
            <a:r>
              <a:rPr lang="zh-CN" altLang="en-US" b="1" dirty="0" smtClean="0">
                <a:solidFill>
                  <a:srgbClr val="A58C67"/>
                </a:solidFill>
                <a:latin typeface="SimSun" panose="02010600030101010101" pitchFamily="2" charset="-122"/>
                <a:ea typeface="SimSun" panose="02010600030101010101" pitchFamily="2" charset="-122"/>
              </a:rPr>
              <a:t>法院对这种仲裁管辖权条款是否有效的看法会比较狭窄</a:t>
            </a:r>
            <a:endParaRPr lang="en-GB" b="1" dirty="0" smtClean="0">
              <a:solidFill>
                <a:srgbClr val="A58C67"/>
              </a:solidFill>
              <a:latin typeface="SimSun" panose="02010600030101010101" pitchFamily="2" charset="-122"/>
              <a:ea typeface="SimSun" panose="02010600030101010101" pitchFamily="2" charset="-122"/>
            </a:endParaRPr>
          </a:p>
          <a:p>
            <a:pPr>
              <a:spcAft>
                <a:spcPts val="0"/>
              </a:spcAft>
            </a:pPr>
            <a:r>
              <a:rPr lang="en-GB" sz="2200" b="1" dirty="0" smtClean="0">
                <a:solidFill>
                  <a:srgbClr val="A58C67"/>
                </a:solidFill>
                <a:latin typeface="Calibri" panose="020F0502020204030204" pitchFamily="34" charset="0"/>
              </a:rPr>
              <a:t>Very clear in a number of rulings</a:t>
            </a:r>
          </a:p>
          <a:p>
            <a:pPr marL="363538" indent="0">
              <a:spcAft>
                <a:spcPts val="1800"/>
              </a:spcAft>
              <a:buNone/>
            </a:pPr>
            <a:r>
              <a:rPr lang="zh-CN" altLang="en-US" sz="1800" b="1" dirty="0" smtClean="0">
                <a:solidFill>
                  <a:srgbClr val="A58C67"/>
                </a:solidFill>
                <a:latin typeface="SimSun" panose="02010600030101010101" pitchFamily="2" charset="-122"/>
                <a:ea typeface="SimSun" panose="02010600030101010101" pitchFamily="2" charset="-122"/>
              </a:rPr>
              <a:t>在一些裁决中很明确的显示</a:t>
            </a:r>
            <a:endParaRPr lang="en-GB" sz="1800" b="1" dirty="0" smtClean="0">
              <a:solidFill>
                <a:srgbClr val="A58C67"/>
              </a:solidFill>
              <a:latin typeface="SimSun" panose="02010600030101010101" pitchFamily="2" charset="-122"/>
              <a:ea typeface="SimSun" panose="02010600030101010101" pitchFamily="2" charset="-122"/>
            </a:endParaRPr>
          </a:p>
          <a:p>
            <a:pPr>
              <a:spcAft>
                <a:spcPts val="0"/>
              </a:spcAft>
            </a:pPr>
            <a:r>
              <a:rPr lang="en-GB" sz="2200" b="1" dirty="0" smtClean="0">
                <a:solidFill>
                  <a:srgbClr val="A58C67"/>
                </a:solidFill>
                <a:latin typeface="Calibri" panose="020F0502020204030204" pitchFamily="34" charset="0"/>
              </a:rPr>
              <a:t>Therefore English and Chinese law differ on validity</a:t>
            </a:r>
          </a:p>
          <a:p>
            <a:pPr indent="0">
              <a:spcAft>
                <a:spcPts val="1800"/>
              </a:spcAft>
              <a:buNone/>
            </a:pPr>
            <a:r>
              <a:rPr lang="zh-CN" altLang="en-US" sz="1800" b="1" dirty="0" smtClean="0">
                <a:solidFill>
                  <a:srgbClr val="A58C67"/>
                </a:solidFill>
                <a:latin typeface="SimSun" panose="02010600030101010101" pitchFamily="2" charset="-122"/>
                <a:ea typeface="SimSun" panose="02010600030101010101" pitchFamily="2" charset="-122"/>
              </a:rPr>
              <a:t>英国法和中国法对于合法性的看法不同</a:t>
            </a:r>
            <a:endParaRPr lang="en-GB" sz="1800" b="1" dirty="0" smtClean="0">
              <a:solidFill>
                <a:srgbClr val="A58C67"/>
              </a:solidFill>
              <a:latin typeface="SimSun" panose="02010600030101010101" pitchFamily="2" charset="-122"/>
              <a:ea typeface="SimSun" panose="02010600030101010101" pitchFamily="2" charset="-122"/>
            </a:endParaRPr>
          </a:p>
        </p:txBody>
      </p:sp>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14</a:t>
            </a:fld>
            <a:endParaRPr lang="en-GB" dirty="0"/>
          </a:p>
        </p:txBody>
      </p:sp>
    </p:spTree>
    <p:extLst>
      <p:ext uri="{BB962C8B-B14F-4D97-AF65-F5344CB8AC3E}">
        <p14:creationId xmlns:p14="http://schemas.microsoft.com/office/powerpoint/2010/main" val="174084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413625" cy="864096"/>
          </a:xfrm>
        </p:spPr>
        <p:txBody>
          <a:bodyPr/>
          <a:lstStyle/>
          <a:p>
            <a:r>
              <a:rPr lang="en-GB" b="1" dirty="0" smtClean="0">
                <a:solidFill>
                  <a:srgbClr val="C00000"/>
                </a:solidFill>
                <a:latin typeface="Calibri" panose="020F0502020204030204" pitchFamily="34" charset="0"/>
              </a:rPr>
              <a:t>A DOUBLE TRAP FOR THE UNWARY RELYING SOLELY ON CHINESE LAW</a:t>
            </a:r>
            <a:endParaRPr lang="en-GB" b="1" dirty="0">
              <a:solidFill>
                <a:srgbClr val="C00000"/>
              </a:solidFill>
              <a:latin typeface="Calibri" panose="020F0502020204030204" pitchFamily="34"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088" y="2258917"/>
            <a:ext cx="7416800" cy="2484628"/>
          </a:xfrm>
        </p:spPr>
      </p:pic>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15</a:t>
            </a:fld>
            <a:endParaRPr lang="en-GB" dirty="0"/>
          </a:p>
        </p:txBody>
      </p:sp>
    </p:spTree>
    <p:extLst>
      <p:ext uri="{BB962C8B-B14F-4D97-AF65-F5344CB8AC3E}">
        <p14:creationId xmlns:p14="http://schemas.microsoft.com/office/powerpoint/2010/main" val="174084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413625" cy="1296144"/>
          </a:xfrm>
        </p:spPr>
        <p:txBody>
          <a:bodyPr/>
          <a:lstStyle/>
          <a:p>
            <a:r>
              <a:rPr lang="en-GB" sz="2200" b="1" dirty="0">
                <a:latin typeface="Calibri" panose="020F0502020204030204" pitchFamily="34" charset="0"/>
              </a:rPr>
              <a:t>A DOUBLE TRAP FOR THE UNWARY RELYING SOLELY ON </a:t>
            </a:r>
            <a:r>
              <a:rPr lang="en-GB" sz="2200" b="1" dirty="0" smtClean="0">
                <a:latin typeface="Calibri" panose="020F0502020204030204" pitchFamily="34" charset="0"/>
              </a:rPr>
              <a:t>CHINESE LAW</a:t>
            </a:r>
            <a:br>
              <a:rPr lang="en-GB" sz="2200" b="1" dirty="0" smtClean="0">
                <a:latin typeface="Calibri" panose="020F0502020204030204" pitchFamily="34" charset="0"/>
              </a:rPr>
            </a:br>
            <a:r>
              <a:rPr lang="zh-CN" altLang="en-US" sz="2000" b="1" dirty="0" smtClean="0">
                <a:latin typeface="SimSun" panose="02010600030101010101" pitchFamily="2" charset="-122"/>
                <a:ea typeface="SimSun" panose="02010600030101010101" pitchFamily="2" charset="-122"/>
              </a:rPr>
              <a:t>无警惕的仅依赖中国法律的双重陷阱</a:t>
            </a:r>
            <a:endParaRPr lang="en-GB" sz="2000" b="1" dirty="0">
              <a:solidFill>
                <a:srgbClr val="C00000"/>
              </a:solidFill>
              <a:latin typeface="SimSun" panose="02010600030101010101" pitchFamily="2" charset="-122"/>
              <a:ea typeface="SimSun" panose="02010600030101010101" pitchFamily="2" charset="-122"/>
            </a:endParaRPr>
          </a:p>
        </p:txBody>
      </p:sp>
      <p:sp>
        <p:nvSpPr>
          <p:cNvPr id="4" name="Content Placeholder 3"/>
          <p:cNvSpPr>
            <a:spLocks noGrp="1"/>
          </p:cNvSpPr>
          <p:nvPr>
            <p:ph idx="1"/>
          </p:nvPr>
        </p:nvSpPr>
        <p:spPr>
          <a:xfrm>
            <a:off x="827584" y="1700808"/>
            <a:ext cx="8064896" cy="4248472"/>
          </a:xfrm>
        </p:spPr>
        <p:txBody>
          <a:bodyPr/>
          <a:lstStyle/>
          <a:p>
            <a:pPr>
              <a:spcAft>
                <a:spcPts val="0"/>
              </a:spcAft>
            </a:pPr>
            <a:r>
              <a:rPr lang="en-GB" sz="2200" b="1" dirty="0" smtClean="0">
                <a:solidFill>
                  <a:srgbClr val="A58C67"/>
                </a:solidFill>
                <a:latin typeface="Calibri" panose="020F0502020204030204" pitchFamily="34" charset="0"/>
              </a:rPr>
              <a:t>English courts will enforce English law</a:t>
            </a:r>
          </a:p>
          <a:p>
            <a:pPr marL="363538" indent="0">
              <a:buNone/>
            </a:pPr>
            <a:r>
              <a:rPr lang="zh-CN" altLang="en-US" sz="1800" b="1" dirty="0">
                <a:solidFill>
                  <a:srgbClr val="A58C67"/>
                </a:solidFill>
                <a:latin typeface="SimSun" panose="02010600030101010101" pitchFamily="2" charset="-122"/>
                <a:ea typeface="SimSun" panose="02010600030101010101" pitchFamily="2" charset="-122"/>
              </a:rPr>
              <a:t>英</a:t>
            </a:r>
            <a:r>
              <a:rPr lang="zh-CN" altLang="en-US" sz="1800" b="1" dirty="0" smtClean="0">
                <a:solidFill>
                  <a:srgbClr val="A58C67"/>
                </a:solidFill>
                <a:latin typeface="SimSun" panose="02010600030101010101" pitchFamily="2" charset="-122"/>
                <a:ea typeface="SimSun" panose="02010600030101010101" pitchFamily="2" charset="-122"/>
              </a:rPr>
              <a:t>国法院会执行英国法律</a:t>
            </a:r>
            <a:endParaRPr lang="en-GB" sz="1800" b="1" dirty="0" smtClean="0">
              <a:solidFill>
                <a:srgbClr val="A58C67"/>
              </a:solidFill>
              <a:latin typeface="SimSun" panose="02010600030101010101" pitchFamily="2" charset="-122"/>
              <a:ea typeface="SimSun" panose="02010600030101010101" pitchFamily="2" charset="-122"/>
            </a:endParaRPr>
          </a:p>
          <a:p>
            <a:pPr>
              <a:spcAft>
                <a:spcPts val="0"/>
              </a:spcAft>
            </a:pPr>
            <a:r>
              <a:rPr lang="en-GB" sz="2200" b="1" dirty="0" smtClean="0">
                <a:solidFill>
                  <a:srgbClr val="A58C67"/>
                </a:solidFill>
                <a:latin typeface="Calibri" panose="020F0502020204030204" pitchFamily="34" charset="0"/>
              </a:rPr>
              <a:t>If arbitration clause valid, then ASI will generally be given</a:t>
            </a:r>
          </a:p>
          <a:p>
            <a:pPr marL="363538" indent="0">
              <a:buNone/>
            </a:pPr>
            <a:r>
              <a:rPr lang="zh-CN" altLang="en-US" sz="1800" b="1" dirty="0">
                <a:solidFill>
                  <a:srgbClr val="A58C67"/>
                </a:solidFill>
                <a:latin typeface="SimSun" panose="02010600030101010101" pitchFamily="2" charset="-122"/>
                <a:ea typeface="SimSun" panose="02010600030101010101" pitchFamily="2" charset="-122"/>
              </a:rPr>
              <a:t>如</a:t>
            </a:r>
            <a:r>
              <a:rPr lang="zh-CN" altLang="en-US" sz="1800" b="1" dirty="0" smtClean="0">
                <a:solidFill>
                  <a:srgbClr val="A58C67"/>
                </a:solidFill>
                <a:latin typeface="SimSun" panose="02010600030101010101" pitchFamily="2" charset="-122"/>
                <a:ea typeface="SimSun" panose="02010600030101010101" pitchFamily="2" charset="-122"/>
              </a:rPr>
              <a:t>果仲裁条款有效，那禁诉令一般会被批准</a:t>
            </a:r>
            <a:endParaRPr lang="en-GB" sz="1800" b="1" dirty="0" smtClean="0">
              <a:solidFill>
                <a:srgbClr val="A58C67"/>
              </a:solidFill>
              <a:latin typeface="SimSun" panose="02010600030101010101" pitchFamily="2" charset="-122"/>
              <a:ea typeface="SimSun" panose="02010600030101010101" pitchFamily="2" charset="-122"/>
            </a:endParaRPr>
          </a:p>
          <a:p>
            <a:r>
              <a:rPr lang="en-GB" sz="2200" b="1" dirty="0" smtClean="0">
                <a:solidFill>
                  <a:srgbClr val="A58C67"/>
                </a:solidFill>
                <a:latin typeface="Calibri" panose="020F0502020204030204" pitchFamily="34" charset="0"/>
              </a:rPr>
              <a:t>Of major concern for any Chinese insurer or large company with assets or dealings in England</a:t>
            </a:r>
            <a:r>
              <a:rPr lang="zh-CN" altLang="en-US" sz="2200" dirty="0"/>
              <a:t/>
            </a:r>
            <a:br>
              <a:rPr lang="zh-CN" altLang="en-US" sz="2200" dirty="0"/>
            </a:br>
            <a:r>
              <a:rPr lang="zh-CN" altLang="en-US" sz="1800" b="1" dirty="0" smtClean="0">
                <a:solidFill>
                  <a:srgbClr val="A58C67"/>
                </a:solidFill>
                <a:latin typeface="SimSun" panose="02010600030101010101" pitchFamily="2" charset="-122"/>
                <a:ea typeface="SimSun" panose="02010600030101010101" pitchFamily="2" charset="-122"/>
              </a:rPr>
              <a:t>任何在英国有资产或交易的中国保险公司或大型</a:t>
            </a:r>
            <a:r>
              <a:rPr lang="zh-CN" altLang="en-US" sz="1800" b="1" dirty="0">
                <a:solidFill>
                  <a:srgbClr val="A58C67"/>
                </a:solidFill>
                <a:latin typeface="SimSun" panose="02010600030101010101" pitchFamily="2" charset="-122"/>
                <a:ea typeface="SimSun" panose="02010600030101010101" pitchFamily="2" charset="-122"/>
              </a:rPr>
              <a:t>企业</a:t>
            </a:r>
            <a:r>
              <a:rPr lang="zh-CN" altLang="en-US" sz="1800" b="1" dirty="0" smtClean="0">
                <a:solidFill>
                  <a:srgbClr val="A58C67"/>
                </a:solidFill>
                <a:latin typeface="SimSun" panose="02010600030101010101" pitchFamily="2" charset="-122"/>
                <a:ea typeface="SimSun" panose="02010600030101010101" pitchFamily="2" charset="-122"/>
              </a:rPr>
              <a:t>关注的问题</a:t>
            </a:r>
            <a:endParaRPr lang="en-GB" sz="1800" b="1" dirty="0" smtClean="0">
              <a:solidFill>
                <a:srgbClr val="A58C67"/>
              </a:solidFill>
              <a:latin typeface="SimSun" panose="02010600030101010101" pitchFamily="2" charset="-122"/>
              <a:ea typeface="SimSun" panose="02010600030101010101" pitchFamily="2" charset="-122"/>
            </a:endParaRPr>
          </a:p>
          <a:p>
            <a:pPr>
              <a:spcAft>
                <a:spcPts val="0"/>
              </a:spcAft>
            </a:pPr>
            <a:r>
              <a:rPr lang="en-GB" sz="2200" b="1" dirty="0" smtClean="0">
                <a:solidFill>
                  <a:srgbClr val="A58C67"/>
                </a:solidFill>
                <a:latin typeface="Calibri" panose="020F0502020204030204" pitchFamily="34" charset="0"/>
              </a:rPr>
              <a:t>Major concern for Chinese banks who generally have branches in England</a:t>
            </a:r>
          </a:p>
          <a:p>
            <a:pPr marL="363538" indent="0">
              <a:buNone/>
            </a:pPr>
            <a:r>
              <a:rPr lang="zh-CN" altLang="en-US" sz="1800" b="1" dirty="0" smtClean="0">
                <a:solidFill>
                  <a:srgbClr val="A58C67"/>
                </a:solidFill>
                <a:latin typeface="SimSun" panose="02010600030101010101" pitchFamily="2" charset="-122"/>
                <a:ea typeface="SimSun" panose="02010600030101010101" pitchFamily="2" charset="-122"/>
              </a:rPr>
              <a:t>在英国有分支机构的中国银行关注的问题</a:t>
            </a:r>
            <a:endParaRPr lang="en-GB" sz="1800" b="1" dirty="0" smtClean="0">
              <a:solidFill>
                <a:srgbClr val="A58C67"/>
              </a:solidFill>
              <a:latin typeface="SimSun" panose="02010600030101010101" pitchFamily="2" charset="-122"/>
              <a:ea typeface="SimSun" panose="02010600030101010101" pitchFamily="2" charset="-122"/>
            </a:endParaRPr>
          </a:p>
        </p:txBody>
      </p:sp>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16</a:t>
            </a:fld>
            <a:endParaRPr lang="en-GB" dirty="0"/>
          </a:p>
        </p:txBody>
      </p:sp>
    </p:spTree>
    <p:extLst>
      <p:ext uri="{BB962C8B-B14F-4D97-AF65-F5344CB8AC3E}">
        <p14:creationId xmlns:p14="http://schemas.microsoft.com/office/powerpoint/2010/main" val="174084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347" y="509340"/>
            <a:ext cx="7413625" cy="831428"/>
          </a:xfrm>
        </p:spPr>
        <p:txBody>
          <a:bodyPr/>
          <a:lstStyle/>
          <a:p>
            <a:r>
              <a:rPr lang="en-GB" sz="2400" b="1" dirty="0" smtClean="0">
                <a:solidFill>
                  <a:srgbClr val="C00000"/>
                </a:solidFill>
                <a:latin typeface="Calibri" panose="020F0502020204030204" pitchFamily="34" charset="0"/>
              </a:rPr>
              <a:t>Recent Cases</a:t>
            </a:r>
            <a:r>
              <a:rPr lang="en-GB" b="1" dirty="0">
                <a:latin typeface="Calibri" panose="020F0502020204030204" pitchFamily="34" charset="0"/>
              </a:rPr>
              <a:t/>
            </a:r>
            <a:br>
              <a:rPr lang="en-GB" b="1" dirty="0">
                <a:latin typeface="Calibri" panose="020F0502020204030204" pitchFamily="34" charset="0"/>
              </a:rPr>
            </a:br>
            <a:r>
              <a:rPr lang="zh-CN" altLang="en-US" sz="1800" b="1" dirty="0" smtClean="0">
                <a:latin typeface="SimSun" panose="02010600030101010101" pitchFamily="2" charset="-122"/>
                <a:ea typeface="SimSun" panose="02010600030101010101" pitchFamily="2" charset="-122"/>
              </a:rPr>
              <a:t>近期的案例</a:t>
            </a:r>
            <a:endParaRPr lang="en-GB" sz="1800" b="1" dirty="0">
              <a:solidFill>
                <a:srgbClr val="C00000"/>
              </a:solidFill>
              <a:latin typeface="SimSun" panose="02010600030101010101" pitchFamily="2" charset="-122"/>
              <a:ea typeface="SimSun" panose="02010600030101010101" pitchFamily="2" charset="-122"/>
            </a:endParaRPr>
          </a:p>
        </p:txBody>
      </p:sp>
      <p:sp>
        <p:nvSpPr>
          <p:cNvPr id="4" name="Content Placeholder 3"/>
          <p:cNvSpPr>
            <a:spLocks noGrp="1"/>
          </p:cNvSpPr>
          <p:nvPr>
            <p:ph idx="1"/>
          </p:nvPr>
        </p:nvSpPr>
        <p:spPr>
          <a:xfrm>
            <a:off x="827584" y="1700808"/>
            <a:ext cx="7416824" cy="4248472"/>
          </a:xfrm>
        </p:spPr>
        <p:txBody>
          <a:bodyPr/>
          <a:lstStyle/>
          <a:p>
            <a:pPr>
              <a:spcAft>
                <a:spcPts val="0"/>
              </a:spcAft>
            </a:pPr>
            <a:r>
              <a:rPr lang="en-GB" sz="2200" b="1" dirty="0" smtClean="0">
                <a:solidFill>
                  <a:srgbClr val="A58C67"/>
                </a:solidFill>
                <a:latin typeface="Calibri" panose="020F0502020204030204" pitchFamily="34" charset="0"/>
              </a:rPr>
              <a:t>Order against the person</a:t>
            </a:r>
          </a:p>
          <a:p>
            <a:pPr marL="363538" indent="0">
              <a:spcAft>
                <a:spcPts val="1800"/>
              </a:spcAft>
              <a:buNone/>
            </a:pPr>
            <a:r>
              <a:rPr lang="zh-CN" altLang="en-US" sz="1800" b="1" dirty="0" smtClean="0">
                <a:solidFill>
                  <a:srgbClr val="A58C67"/>
                </a:solidFill>
                <a:latin typeface="SimSun" panose="02010600030101010101" pitchFamily="2" charset="-122"/>
                <a:ea typeface="SimSun" panose="02010600030101010101" pitchFamily="2" charset="-122"/>
              </a:rPr>
              <a:t>针</a:t>
            </a:r>
            <a:r>
              <a:rPr lang="zh-CN" altLang="en-US" sz="1800" b="1" dirty="0">
                <a:solidFill>
                  <a:srgbClr val="A58C67"/>
                </a:solidFill>
                <a:latin typeface="SimSun" panose="02010600030101010101" pitchFamily="2" charset="-122"/>
                <a:ea typeface="SimSun" panose="02010600030101010101" pitchFamily="2" charset="-122"/>
              </a:rPr>
              <a:t>对个人</a:t>
            </a:r>
            <a:r>
              <a:rPr lang="zh-CN" altLang="en-US" sz="1800" b="1" dirty="0" smtClean="0">
                <a:solidFill>
                  <a:srgbClr val="A58C67"/>
                </a:solidFill>
                <a:latin typeface="SimSun" panose="02010600030101010101" pitchFamily="2" charset="-122"/>
                <a:ea typeface="SimSun" panose="02010600030101010101" pitchFamily="2" charset="-122"/>
              </a:rPr>
              <a:t>的</a:t>
            </a:r>
            <a:r>
              <a:rPr lang="zh-CN" altLang="en-US" sz="1800" b="1" dirty="0">
                <a:solidFill>
                  <a:srgbClr val="A58C67"/>
                </a:solidFill>
                <a:latin typeface="SimSun" panose="02010600030101010101" pitchFamily="2" charset="-122"/>
                <a:ea typeface="SimSun" panose="02010600030101010101" pitchFamily="2" charset="-122"/>
              </a:rPr>
              <a:t>制约</a:t>
            </a:r>
            <a:endParaRPr lang="en-GB" sz="1800" b="1" dirty="0">
              <a:solidFill>
                <a:srgbClr val="A58C67"/>
              </a:solidFill>
              <a:latin typeface="SimSun" panose="02010600030101010101" pitchFamily="2" charset="-122"/>
              <a:ea typeface="SimSun" panose="02010600030101010101" pitchFamily="2" charset="-122"/>
            </a:endParaRPr>
          </a:p>
          <a:p>
            <a:pPr>
              <a:spcAft>
                <a:spcPts val="0"/>
              </a:spcAft>
            </a:pPr>
            <a:r>
              <a:rPr lang="en-GB" sz="2200" b="1" dirty="0" smtClean="0">
                <a:solidFill>
                  <a:srgbClr val="A58C67"/>
                </a:solidFill>
                <a:latin typeface="Calibri" panose="020F0502020204030204" pitchFamily="34" charset="0"/>
              </a:rPr>
              <a:t>Enforceable by contempt of court</a:t>
            </a:r>
          </a:p>
          <a:p>
            <a:pPr marL="355600" indent="0">
              <a:spcAft>
                <a:spcPts val="1800"/>
              </a:spcAft>
              <a:buNone/>
            </a:pPr>
            <a:r>
              <a:rPr lang="zh-CN" altLang="en-US" sz="1800" b="1" dirty="0" smtClean="0">
                <a:solidFill>
                  <a:srgbClr val="A58C67"/>
                </a:solidFill>
                <a:latin typeface="SimSun" panose="02010600030101010101" pitchFamily="2" charset="-122"/>
                <a:ea typeface="SimSun" panose="02010600030101010101" pitchFamily="2" charset="-122"/>
              </a:rPr>
              <a:t>以藐</a:t>
            </a:r>
            <a:r>
              <a:rPr lang="zh-CN" altLang="en-US" sz="1800" b="1" dirty="0">
                <a:solidFill>
                  <a:srgbClr val="A58C67"/>
                </a:solidFill>
                <a:latin typeface="SimSun" panose="02010600030101010101" pitchFamily="2" charset="-122"/>
                <a:ea typeface="SimSun" panose="02010600030101010101" pitchFamily="2" charset="-122"/>
              </a:rPr>
              <a:t>视法庭为由而强制执行</a:t>
            </a:r>
            <a:endParaRPr lang="en-US" altLang="zh-CN" sz="1800" b="1" dirty="0">
              <a:solidFill>
                <a:srgbClr val="A58C67"/>
              </a:solidFill>
              <a:latin typeface="SimSun" panose="02010600030101010101" pitchFamily="2" charset="-122"/>
              <a:ea typeface="SimSun" panose="02010600030101010101" pitchFamily="2" charset="-122"/>
            </a:endParaRPr>
          </a:p>
          <a:p>
            <a:pPr>
              <a:spcAft>
                <a:spcPts val="0"/>
              </a:spcAft>
            </a:pPr>
            <a:r>
              <a:rPr lang="en-GB" sz="2200" b="1" dirty="0" smtClean="0">
                <a:solidFill>
                  <a:srgbClr val="A58C67"/>
                </a:solidFill>
                <a:latin typeface="Calibri" panose="020F0502020204030204" pitchFamily="34" charset="0"/>
              </a:rPr>
              <a:t>Applies to arbitration</a:t>
            </a:r>
          </a:p>
          <a:p>
            <a:pPr marL="363538" indent="0">
              <a:spcAft>
                <a:spcPts val="1800"/>
              </a:spcAft>
              <a:buNone/>
            </a:pPr>
            <a:r>
              <a:rPr lang="zh-CN" altLang="en-US" sz="1800" b="1" dirty="0" smtClean="0">
                <a:solidFill>
                  <a:srgbClr val="A58C67"/>
                </a:solidFill>
                <a:latin typeface="SimSun" panose="02010600030101010101" pitchFamily="2" charset="-122"/>
                <a:ea typeface="SimSun" panose="02010600030101010101" pitchFamily="2" charset="-122"/>
              </a:rPr>
              <a:t>适</a:t>
            </a:r>
            <a:r>
              <a:rPr lang="zh-CN" altLang="en-US" sz="1800" b="1" dirty="0">
                <a:solidFill>
                  <a:srgbClr val="A58C67"/>
                </a:solidFill>
                <a:latin typeface="SimSun" panose="02010600030101010101" pitchFamily="2" charset="-122"/>
                <a:ea typeface="SimSun" panose="02010600030101010101" pitchFamily="2" charset="-122"/>
              </a:rPr>
              <a:t>用于仲裁</a:t>
            </a:r>
            <a:endParaRPr lang="en-GB" sz="1800" b="1" dirty="0" smtClean="0">
              <a:solidFill>
                <a:srgbClr val="A58C67"/>
              </a:solidFill>
              <a:latin typeface="SimSun" panose="02010600030101010101" pitchFamily="2" charset="-122"/>
              <a:ea typeface="SimSun" panose="02010600030101010101" pitchFamily="2" charset="-122"/>
            </a:endParaRPr>
          </a:p>
        </p:txBody>
      </p:sp>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17</a:t>
            </a:fld>
            <a:endParaRPr lang="en-GB" dirty="0"/>
          </a:p>
        </p:txBody>
      </p:sp>
    </p:spTree>
    <p:extLst>
      <p:ext uri="{BB962C8B-B14F-4D97-AF65-F5344CB8AC3E}">
        <p14:creationId xmlns:p14="http://schemas.microsoft.com/office/powerpoint/2010/main" val="174084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413625" cy="468052"/>
          </a:xfrm>
        </p:spPr>
        <p:txBody>
          <a:bodyPr/>
          <a:lstStyle/>
          <a:p>
            <a:r>
              <a:rPr lang="en-SG" b="1" i="1" dirty="0" smtClean="0">
                <a:latin typeface="Calibri" panose="020F0502020204030204" pitchFamily="34" charset="0"/>
              </a:rPr>
              <a:t>OT </a:t>
            </a:r>
            <a:r>
              <a:rPr lang="en-SG" b="1" i="1" dirty="0">
                <a:latin typeface="Calibri" panose="020F0502020204030204" pitchFamily="34" charset="0"/>
              </a:rPr>
              <a:t>Africa Line v. Magic Sportswear &amp; Others</a:t>
            </a:r>
            <a:endParaRPr lang="en-GB" b="1" i="1" dirty="0">
              <a:latin typeface="Calibri" panose="020F0502020204030204" pitchFamily="34" charset="0"/>
            </a:endParaRPr>
          </a:p>
        </p:txBody>
      </p:sp>
      <p:sp>
        <p:nvSpPr>
          <p:cNvPr id="4" name="Content Placeholder 3"/>
          <p:cNvSpPr>
            <a:spLocks noGrp="1"/>
          </p:cNvSpPr>
          <p:nvPr>
            <p:ph idx="1"/>
          </p:nvPr>
        </p:nvSpPr>
        <p:spPr>
          <a:xfrm>
            <a:off x="859668" y="944724"/>
            <a:ext cx="7416824" cy="5004556"/>
          </a:xfrm>
        </p:spPr>
        <p:txBody>
          <a:bodyPr/>
          <a:lstStyle/>
          <a:p>
            <a:pPr>
              <a:spcBef>
                <a:spcPts val="0"/>
              </a:spcBef>
              <a:spcAft>
                <a:spcPts val="0"/>
              </a:spcAft>
            </a:pPr>
            <a:r>
              <a:rPr lang="en-GB" b="1" dirty="0" smtClean="0">
                <a:solidFill>
                  <a:srgbClr val="A58C67"/>
                </a:solidFill>
                <a:latin typeface="Calibri" panose="020F0502020204030204" pitchFamily="34" charset="0"/>
              </a:rPr>
              <a:t>Short delivery of cargo from New York to Liberia</a:t>
            </a:r>
          </a:p>
          <a:p>
            <a:pPr marL="363538" indent="0">
              <a:spcBef>
                <a:spcPts val="0"/>
              </a:spcBef>
              <a:spcAft>
                <a:spcPts val="600"/>
              </a:spcAft>
              <a:buNone/>
            </a:pPr>
            <a:r>
              <a:rPr lang="zh-CN" altLang="en-US" sz="1800" b="1" dirty="0" smtClean="0">
                <a:solidFill>
                  <a:srgbClr val="A58C67"/>
                </a:solidFill>
                <a:latin typeface="SimSun" panose="02010600030101010101" pitchFamily="2" charset="-122"/>
                <a:ea typeface="SimSun" panose="02010600030101010101" pitchFamily="2" charset="-122"/>
              </a:rPr>
              <a:t>从纽约运到利比亚的</a:t>
            </a:r>
            <a:r>
              <a:rPr lang="zh-CN" altLang="en-US" sz="1800" b="1" dirty="0">
                <a:solidFill>
                  <a:srgbClr val="A58C67"/>
                </a:solidFill>
                <a:latin typeface="SimSun" panose="02010600030101010101" pitchFamily="2" charset="-122"/>
                <a:ea typeface="SimSun" panose="02010600030101010101" pitchFamily="2" charset="-122"/>
              </a:rPr>
              <a:t>交</a:t>
            </a:r>
            <a:r>
              <a:rPr lang="zh-CN" altLang="en-US" sz="1800" b="1" dirty="0" smtClean="0">
                <a:solidFill>
                  <a:srgbClr val="A58C67"/>
                </a:solidFill>
                <a:latin typeface="SimSun" panose="02010600030101010101" pitchFamily="2" charset="-122"/>
                <a:ea typeface="SimSun" panose="02010600030101010101" pitchFamily="2" charset="-122"/>
              </a:rPr>
              <a:t>货短缺</a:t>
            </a:r>
            <a:endParaRPr lang="en-GB" sz="1800" b="1" dirty="0" smtClean="0">
              <a:solidFill>
                <a:srgbClr val="A58C67"/>
              </a:solidFill>
              <a:latin typeface="SimSun" panose="02010600030101010101" pitchFamily="2" charset="-122"/>
              <a:ea typeface="SimSun" panose="02010600030101010101" pitchFamily="2" charset="-122"/>
            </a:endParaRPr>
          </a:p>
          <a:p>
            <a:pPr>
              <a:spcBef>
                <a:spcPts val="0"/>
              </a:spcBef>
              <a:spcAft>
                <a:spcPts val="0"/>
              </a:spcAft>
            </a:pPr>
            <a:r>
              <a:rPr lang="en-GB" b="1" dirty="0" smtClean="0">
                <a:solidFill>
                  <a:srgbClr val="A58C67"/>
                </a:solidFill>
                <a:latin typeface="Calibri" panose="020F0502020204030204" pitchFamily="34" charset="0"/>
              </a:rPr>
              <a:t>Bill of Lading contained exclusive English law and jurisdiction clause</a:t>
            </a:r>
          </a:p>
          <a:p>
            <a:pPr marL="363538" indent="0">
              <a:spcBef>
                <a:spcPts val="0"/>
              </a:spcBef>
              <a:spcAft>
                <a:spcPts val="600"/>
              </a:spcAft>
              <a:buNone/>
            </a:pPr>
            <a:r>
              <a:rPr lang="zh-CN" altLang="en-US" sz="1800" b="1" dirty="0">
                <a:solidFill>
                  <a:srgbClr val="A58C67"/>
                </a:solidFill>
                <a:latin typeface="SimSun" panose="02010600030101010101" pitchFamily="2" charset="-122"/>
                <a:ea typeface="SimSun" panose="02010600030101010101" pitchFamily="2" charset="-122"/>
              </a:rPr>
              <a:t>提</a:t>
            </a:r>
            <a:r>
              <a:rPr lang="zh-CN" altLang="en-US" sz="1800" b="1" dirty="0" smtClean="0">
                <a:solidFill>
                  <a:srgbClr val="A58C67"/>
                </a:solidFill>
                <a:latin typeface="SimSun" panose="02010600030101010101" pitchFamily="2" charset="-122"/>
                <a:ea typeface="SimSun" panose="02010600030101010101" pitchFamily="2" charset="-122"/>
              </a:rPr>
              <a:t>单中列入英国法律和管辖权条款</a:t>
            </a:r>
            <a:endParaRPr lang="en-GB" sz="1800" b="1" dirty="0" smtClean="0">
              <a:solidFill>
                <a:srgbClr val="A58C67"/>
              </a:solidFill>
              <a:latin typeface="SimSun" panose="02010600030101010101" pitchFamily="2" charset="-122"/>
              <a:ea typeface="SimSun" panose="02010600030101010101" pitchFamily="2" charset="-122"/>
            </a:endParaRPr>
          </a:p>
          <a:p>
            <a:pPr>
              <a:spcBef>
                <a:spcPts val="0"/>
              </a:spcBef>
              <a:spcAft>
                <a:spcPts val="0"/>
              </a:spcAft>
            </a:pPr>
            <a:r>
              <a:rPr lang="en-GB" b="1" dirty="0" smtClean="0">
                <a:solidFill>
                  <a:srgbClr val="A58C67"/>
                </a:solidFill>
                <a:latin typeface="Calibri" panose="020F0502020204030204" pitchFamily="34" charset="0"/>
              </a:rPr>
              <a:t>OTAL from England, 1</a:t>
            </a:r>
            <a:r>
              <a:rPr lang="en-GB" b="1" baseline="30000" dirty="0" smtClean="0">
                <a:solidFill>
                  <a:srgbClr val="A58C67"/>
                </a:solidFill>
                <a:latin typeface="Calibri" panose="020F0502020204030204" pitchFamily="34" charset="0"/>
              </a:rPr>
              <a:t>st</a:t>
            </a:r>
            <a:r>
              <a:rPr lang="en-GB" b="1" dirty="0" smtClean="0">
                <a:solidFill>
                  <a:srgbClr val="A58C67"/>
                </a:solidFill>
                <a:latin typeface="Calibri" panose="020F0502020204030204" pitchFamily="34" charset="0"/>
              </a:rPr>
              <a:t> Defendant from USA, 2</a:t>
            </a:r>
            <a:r>
              <a:rPr lang="en-GB" b="1" baseline="30000" dirty="0" smtClean="0">
                <a:solidFill>
                  <a:srgbClr val="A58C67"/>
                </a:solidFill>
                <a:latin typeface="Calibri" panose="020F0502020204030204" pitchFamily="34" charset="0"/>
              </a:rPr>
              <a:t>nd</a:t>
            </a:r>
            <a:r>
              <a:rPr lang="en-GB" b="1" dirty="0" smtClean="0">
                <a:solidFill>
                  <a:srgbClr val="A58C67"/>
                </a:solidFill>
                <a:latin typeface="Calibri" panose="020F0502020204030204" pitchFamily="34" charset="0"/>
              </a:rPr>
              <a:t> Defendant from Liberia, 3</a:t>
            </a:r>
            <a:r>
              <a:rPr lang="en-GB" b="1" baseline="30000" dirty="0" smtClean="0">
                <a:solidFill>
                  <a:srgbClr val="A58C67"/>
                </a:solidFill>
                <a:latin typeface="Calibri" panose="020F0502020204030204" pitchFamily="34" charset="0"/>
              </a:rPr>
              <a:t>rd</a:t>
            </a:r>
            <a:r>
              <a:rPr lang="en-GB" b="1" dirty="0" smtClean="0">
                <a:solidFill>
                  <a:srgbClr val="A58C67"/>
                </a:solidFill>
                <a:latin typeface="Calibri" panose="020F0502020204030204" pitchFamily="34" charset="0"/>
              </a:rPr>
              <a:t> to 5</a:t>
            </a:r>
            <a:r>
              <a:rPr lang="en-GB" b="1" baseline="30000" dirty="0" smtClean="0">
                <a:solidFill>
                  <a:srgbClr val="A58C67"/>
                </a:solidFill>
                <a:latin typeface="Calibri" panose="020F0502020204030204" pitchFamily="34" charset="0"/>
              </a:rPr>
              <a:t>th</a:t>
            </a:r>
            <a:r>
              <a:rPr lang="en-GB" b="1" dirty="0" smtClean="0">
                <a:solidFill>
                  <a:srgbClr val="A58C67"/>
                </a:solidFill>
                <a:latin typeface="Calibri" panose="020F0502020204030204" pitchFamily="34" charset="0"/>
              </a:rPr>
              <a:t> Defendants from Canada</a:t>
            </a:r>
          </a:p>
          <a:p>
            <a:pPr marL="363538" indent="0">
              <a:spcBef>
                <a:spcPts val="0"/>
              </a:spcBef>
              <a:spcAft>
                <a:spcPts val="600"/>
              </a:spcAft>
              <a:buNone/>
            </a:pPr>
            <a:r>
              <a:rPr lang="en-US" altLang="zh-CN" sz="1800" b="1" dirty="0" smtClean="0">
                <a:solidFill>
                  <a:srgbClr val="A58C67"/>
                </a:solidFill>
                <a:latin typeface="SimSun" panose="02010600030101010101" pitchFamily="2" charset="-122"/>
                <a:ea typeface="SimSun" panose="02010600030101010101" pitchFamily="2" charset="-122"/>
              </a:rPr>
              <a:t>OTAL</a:t>
            </a:r>
            <a:r>
              <a:rPr lang="zh-CN" altLang="en-US" sz="1800" b="1" dirty="0" smtClean="0">
                <a:solidFill>
                  <a:srgbClr val="A58C67"/>
                </a:solidFill>
                <a:latin typeface="SimSun" panose="02010600030101010101" pitchFamily="2" charset="-122"/>
                <a:ea typeface="SimSun" panose="02010600030101010101" pitchFamily="2" charset="-122"/>
              </a:rPr>
              <a:t>来自英格兰，第一被告来自美国，第二被告来自利比亚，第三至第五被告来自加拿大</a:t>
            </a:r>
            <a:endParaRPr lang="en-GB" sz="1800" b="1" dirty="0" smtClean="0">
              <a:solidFill>
                <a:srgbClr val="A58C67"/>
              </a:solidFill>
              <a:latin typeface="SimSun" panose="02010600030101010101" pitchFamily="2" charset="-122"/>
              <a:ea typeface="SimSun" panose="02010600030101010101" pitchFamily="2" charset="-122"/>
            </a:endParaRPr>
          </a:p>
          <a:p>
            <a:pPr>
              <a:spcBef>
                <a:spcPts val="0"/>
              </a:spcBef>
              <a:spcAft>
                <a:spcPts val="0"/>
              </a:spcAft>
            </a:pPr>
            <a:r>
              <a:rPr lang="en-GB" b="1" dirty="0" smtClean="0">
                <a:solidFill>
                  <a:srgbClr val="A58C67"/>
                </a:solidFill>
                <a:latin typeface="Calibri" panose="020F0502020204030204" pitchFamily="34" charset="0"/>
              </a:rPr>
              <a:t>Proceedings commenced in Canada by the Defendants, and then by OTAL in England.</a:t>
            </a:r>
          </a:p>
          <a:p>
            <a:pPr marL="363538" indent="0">
              <a:spcBef>
                <a:spcPts val="0"/>
              </a:spcBef>
              <a:spcAft>
                <a:spcPts val="600"/>
              </a:spcAft>
              <a:buNone/>
            </a:pPr>
            <a:r>
              <a:rPr lang="zh-CN" altLang="en-US" sz="1800" b="1" dirty="0" smtClean="0">
                <a:solidFill>
                  <a:srgbClr val="A58C67"/>
                </a:solidFill>
                <a:latin typeface="SimSun" panose="02010600030101010101" pitchFamily="2" charset="-122"/>
                <a:ea typeface="SimSun" panose="02010600030101010101" pitchFamily="2" charset="-122"/>
              </a:rPr>
              <a:t>被告在加拿大开始诉讼程序，接着由</a:t>
            </a:r>
            <a:r>
              <a:rPr lang="en-US" altLang="zh-CN" sz="1800" b="1" dirty="0" smtClean="0">
                <a:solidFill>
                  <a:srgbClr val="A58C67"/>
                </a:solidFill>
                <a:latin typeface="SimSun" panose="02010600030101010101" pitchFamily="2" charset="-122"/>
                <a:ea typeface="SimSun" panose="02010600030101010101" pitchFamily="2" charset="-122"/>
              </a:rPr>
              <a:t>OTAL</a:t>
            </a:r>
            <a:r>
              <a:rPr lang="zh-CN" altLang="en-US" sz="1800" b="1" dirty="0" smtClean="0">
                <a:solidFill>
                  <a:srgbClr val="A58C67"/>
                </a:solidFill>
                <a:latin typeface="SimSun" panose="02010600030101010101" pitchFamily="2" charset="-122"/>
                <a:ea typeface="SimSun" panose="02010600030101010101" pitchFamily="2" charset="-122"/>
              </a:rPr>
              <a:t>在英国提出诉讼</a:t>
            </a:r>
            <a:endParaRPr lang="en-GB" sz="1800" b="1" dirty="0" smtClean="0">
              <a:solidFill>
                <a:srgbClr val="A58C67"/>
              </a:solidFill>
              <a:latin typeface="SimSun" panose="02010600030101010101" pitchFamily="2" charset="-122"/>
              <a:ea typeface="SimSun" panose="02010600030101010101" pitchFamily="2" charset="-122"/>
            </a:endParaRPr>
          </a:p>
          <a:p>
            <a:pPr>
              <a:spcBef>
                <a:spcPts val="0"/>
              </a:spcBef>
              <a:spcAft>
                <a:spcPts val="0"/>
              </a:spcAft>
            </a:pPr>
            <a:r>
              <a:rPr lang="en-GB" b="1" dirty="0" smtClean="0">
                <a:solidFill>
                  <a:srgbClr val="A58C67"/>
                </a:solidFill>
                <a:latin typeface="Calibri" panose="020F0502020204030204" pitchFamily="34" charset="0"/>
              </a:rPr>
              <a:t>Defendants applied for stay of English proceedings in favour of Canadian proceedings</a:t>
            </a:r>
          </a:p>
          <a:p>
            <a:pPr marL="363538" indent="-363538">
              <a:spcBef>
                <a:spcPts val="0"/>
              </a:spcBef>
              <a:spcAft>
                <a:spcPts val="600"/>
              </a:spcAft>
              <a:buNone/>
            </a:pPr>
            <a:r>
              <a:rPr lang="en-GB" b="1" dirty="0">
                <a:solidFill>
                  <a:srgbClr val="A58C67"/>
                </a:solidFill>
                <a:latin typeface="Calibri" panose="020F0502020204030204" pitchFamily="34" charset="0"/>
              </a:rPr>
              <a:t>	</a:t>
            </a:r>
            <a:r>
              <a:rPr lang="zh-CN" altLang="en-US" sz="1800" b="1" dirty="0" smtClean="0">
                <a:solidFill>
                  <a:srgbClr val="A58C67"/>
                </a:solidFill>
                <a:latin typeface="SimSun" panose="02010600030101010101" pitchFamily="2" charset="-122"/>
                <a:ea typeface="SimSun" panose="02010600030101010101" pitchFamily="2" charset="-122"/>
              </a:rPr>
              <a:t>被告为加拿大诉讼申请终止英国的诉讼程序</a:t>
            </a:r>
            <a:endParaRPr lang="en-GB" sz="1800" b="1" dirty="0" smtClean="0">
              <a:solidFill>
                <a:srgbClr val="A58C67"/>
              </a:solidFill>
              <a:latin typeface="SimSun" panose="02010600030101010101" pitchFamily="2" charset="-122"/>
              <a:ea typeface="SimSun" panose="02010600030101010101" pitchFamily="2" charset="-122"/>
            </a:endParaRPr>
          </a:p>
        </p:txBody>
      </p:sp>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18</a:t>
            </a:fld>
            <a:endParaRPr lang="en-GB" dirty="0"/>
          </a:p>
        </p:txBody>
      </p:sp>
    </p:spTree>
    <p:extLst>
      <p:ext uri="{BB962C8B-B14F-4D97-AF65-F5344CB8AC3E}">
        <p14:creationId xmlns:p14="http://schemas.microsoft.com/office/powerpoint/2010/main" val="3591317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413625" cy="576064"/>
          </a:xfrm>
        </p:spPr>
        <p:txBody>
          <a:bodyPr/>
          <a:lstStyle/>
          <a:p>
            <a:r>
              <a:rPr lang="en-SG" b="1" i="1" dirty="0" smtClean="0">
                <a:latin typeface="Calibri" panose="020F0502020204030204" pitchFamily="34" charset="0"/>
              </a:rPr>
              <a:t>OT </a:t>
            </a:r>
            <a:r>
              <a:rPr lang="en-SG" b="1" i="1" dirty="0">
                <a:latin typeface="Calibri" panose="020F0502020204030204" pitchFamily="34" charset="0"/>
              </a:rPr>
              <a:t>Africa Line v. Magic Sportswear &amp; Others</a:t>
            </a:r>
            <a:endParaRPr lang="en-GB" b="1" i="1" dirty="0">
              <a:latin typeface="Calibri" panose="020F0502020204030204" pitchFamily="34" charset="0"/>
            </a:endParaRPr>
          </a:p>
        </p:txBody>
      </p:sp>
      <p:sp>
        <p:nvSpPr>
          <p:cNvPr id="4" name="Content Placeholder 3"/>
          <p:cNvSpPr>
            <a:spLocks noGrp="1"/>
          </p:cNvSpPr>
          <p:nvPr>
            <p:ph idx="1"/>
          </p:nvPr>
        </p:nvSpPr>
        <p:spPr>
          <a:xfrm>
            <a:off x="827584" y="1196752"/>
            <a:ext cx="7776864" cy="4824536"/>
          </a:xfrm>
        </p:spPr>
        <p:txBody>
          <a:bodyPr/>
          <a:lstStyle/>
          <a:p>
            <a:pPr>
              <a:spcAft>
                <a:spcPts val="0"/>
              </a:spcAft>
            </a:pPr>
            <a:r>
              <a:rPr lang="en-GB" sz="2200" b="1" dirty="0" smtClean="0">
                <a:solidFill>
                  <a:srgbClr val="A58C67"/>
                </a:solidFill>
                <a:latin typeface="Calibri" panose="020F0502020204030204" pitchFamily="34" charset="0"/>
              </a:rPr>
              <a:t>Court of Appeal rejected the stay application</a:t>
            </a:r>
          </a:p>
          <a:p>
            <a:pPr marL="363538" indent="0">
              <a:spcAft>
                <a:spcPts val="600"/>
              </a:spcAft>
              <a:buNone/>
            </a:pPr>
            <a:r>
              <a:rPr lang="zh-CN" altLang="en-US" sz="1800" b="1" dirty="0">
                <a:solidFill>
                  <a:srgbClr val="A58C67"/>
                </a:solidFill>
                <a:latin typeface="SimSun" panose="02010600030101010101" pitchFamily="2" charset="-122"/>
                <a:ea typeface="SimSun" panose="02010600030101010101" pitchFamily="2" charset="-122"/>
              </a:rPr>
              <a:t>上</a:t>
            </a:r>
            <a:r>
              <a:rPr lang="zh-CN" altLang="en-US" sz="1800" b="1" dirty="0" smtClean="0">
                <a:solidFill>
                  <a:srgbClr val="A58C67"/>
                </a:solidFill>
                <a:latin typeface="SimSun" panose="02010600030101010101" pitchFamily="2" charset="-122"/>
                <a:ea typeface="SimSun" panose="02010600030101010101" pitchFamily="2" charset="-122"/>
              </a:rPr>
              <a:t>诉法院驳回了终止申请</a:t>
            </a:r>
            <a:endParaRPr lang="en-GB" sz="1800" b="1" dirty="0" smtClean="0">
              <a:solidFill>
                <a:srgbClr val="A58C67"/>
              </a:solidFill>
              <a:latin typeface="SimSun" panose="02010600030101010101" pitchFamily="2" charset="-122"/>
              <a:ea typeface="SimSun" panose="02010600030101010101" pitchFamily="2" charset="-122"/>
            </a:endParaRPr>
          </a:p>
          <a:p>
            <a:pPr>
              <a:spcAft>
                <a:spcPts val="600"/>
              </a:spcAft>
            </a:pPr>
            <a:r>
              <a:rPr lang="en-GB" sz="2200" b="1" dirty="0" smtClean="0">
                <a:solidFill>
                  <a:srgbClr val="A58C67"/>
                </a:solidFill>
                <a:latin typeface="Calibri" panose="020F0502020204030204" pitchFamily="34" charset="0"/>
              </a:rPr>
              <a:t>Longmore LJ at page 179:</a:t>
            </a:r>
          </a:p>
          <a:p>
            <a:pPr marL="0" indent="0" algn="just">
              <a:buNone/>
            </a:pPr>
            <a:r>
              <a:rPr lang="en-SG" sz="1400" dirty="0"/>
              <a:t>“It goes without saying that any court should pay respect to another (foreign) court but, if the parties have actually agreed that a foreign court is to have sole jurisdiction over any dispute, the true role of comity is to ensure that the parties’ agreement is respected. … It is not a matter of an English court seeking to uphold and enforce references to its own courts; an English court will uphold and enforce references to the courts of whichever country the parties agree for the resolution of their disputes. This is to uphold party autonomy not to uphold the courts of any particular country. … </a:t>
            </a:r>
            <a:endParaRPr lang="en-SG" sz="1400" dirty="0" smtClean="0"/>
          </a:p>
          <a:p>
            <a:pPr marL="0" indent="0" algn="just">
              <a:buNone/>
            </a:pPr>
            <a:r>
              <a:rPr lang="en-SG" sz="1400" dirty="0" smtClean="0"/>
              <a:t>The </a:t>
            </a:r>
            <a:r>
              <a:rPr lang="en-SG" sz="1400" dirty="0"/>
              <a:t>corollary of this is that a party who initiates proceedings in a court other than the court which has been agreed with the other party as the court for resolution of any dispute, is acting in breach of contract. The normal remedy for this breach of contract is the grant of an injunction to restrain the continuance of proceedings unless it can be shown that damages are an adequate remedy; but damages will not usually be an adequate remedy in fact, since damages will not be easily calculable and can indeed only be calculated by comparing the advantages and disadvantages of the respective </a:t>
            </a:r>
            <a:r>
              <a:rPr lang="en-SG" sz="1400" i="1" dirty="0"/>
              <a:t>fora</a:t>
            </a:r>
            <a:r>
              <a:rPr lang="en-SG" sz="1400" dirty="0"/>
              <a:t>. This is likely to involve an even graver a breach of comity than the granting of an anti-suit injunction.” </a:t>
            </a:r>
            <a:endParaRPr lang="en-GB" sz="1400" b="1" dirty="0" smtClean="0">
              <a:solidFill>
                <a:srgbClr val="A58C67"/>
              </a:solidFill>
              <a:latin typeface="Calibri" panose="020F0502020204030204" pitchFamily="34" charset="0"/>
            </a:endParaRPr>
          </a:p>
        </p:txBody>
      </p:sp>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19</a:t>
            </a:fld>
            <a:endParaRPr lang="en-GB" dirty="0"/>
          </a:p>
        </p:txBody>
      </p:sp>
    </p:spTree>
    <p:extLst>
      <p:ext uri="{BB962C8B-B14F-4D97-AF65-F5344CB8AC3E}">
        <p14:creationId xmlns:p14="http://schemas.microsoft.com/office/powerpoint/2010/main" val="3708305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latin typeface="Calibri" panose="020F0502020204030204" pitchFamily="34" charset="0"/>
              </a:rPr>
              <a:t>Origins of Anti-Suit Injunctions (“ASI</a:t>
            </a:r>
            <a:r>
              <a:rPr lang="en-GB" b="1" dirty="0">
                <a:latin typeface="Calibri" panose="020F0502020204030204" pitchFamily="34" charset="0"/>
              </a:rPr>
              <a:t>”) in </a:t>
            </a:r>
            <a:r>
              <a:rPr lang="en-GB" b="1" dirty="0" smtClean="0">
                <a:latin typeface="Calibri" panose="020F0502020204030204" pitchFamily="34" charset="0"/>
              </a:rPr>
              <a:t>England</a:t>
            </a:r>
            <a:endParaRPr lang="en-GB" b="1" dirty="0">
              <a:solidFill>
                <a:srgbClr val="C00000"/>
              </a:solidFill>
              <a:latin typeface="Calibri" panose="020F0502020204030204" pitchFamily="34" charset="0"/>
            </a:endParaRPr>
          </a:p>
        </p:txBody>
      </p:sp>
      <p:sp>
        <p:nvSpPr>
          <p:cNvPr id="4" name="Content Placeholder 3"/>
          <p:cNvSpPr>
            <a:spLocks noGrp="1"/>
          </p:cNvSpPr>
          <p:nvPr>
            <p:ph idx="1"/>
          </p:nvPr>
        </p:nvSpPr>
        <p:spPr>
          <a:xfrm>
            <a:off x="827584" y="1124843"/>
            <a:ext cx="7416824" cy="4752528"/>
          </a:xfrm>
        </p:spPr>
        <p:txBody>
          <a:bodyPr/>
          <a:lstStyle/>
          <a:p>
            <a:pPr>
              <a:spcAft>
                <a:spcPts val="0"/>
              </a:spcAft>
            </a:pPr>
            <a:r>
              <a:rPr lang="en-GB" sz="1800" b="1" dirty="0" smtClean="0">
                <a:solidFill>
                  <a:srgbClr val="A58C67"/>
                </a:solidFill>
                <a:latin typeface="Calibri" panose="020F0502020204030204" pitchFamily="34" charset="0"/>
              </a:rPr>
              <a:t>Existed in England since </a:t>
            </a:r>
            <a:r>
              <a:rPr lang="en-GB" sz="1800" b="1" dirty="0">
                <a:solidFill>
                  <a:srgbClr val="A58C67"/>
                </a:solidFill>
                <a:latin typeface="Calibri" panose="020F0502020204030204" pitchFamily="34" charset="0"/>
              </a:rPr>
              <a:t>at least 1821 </a:t>
            </a:r>
            <a:r>
              <a:rPr lang="en-GB" sz="1800" b="1" dirty="0" smtClean="0">
                <a:solidFill>
                  <a:srgbClr val="A58C67"/>
                </a:solidFill>
                <a:latin typeface="Calibri" panose="020F0502020204030204" pitchFamily="34" charset="0"/>
              </a:rPr>
              <a:t>(</a:t>
            </a:r>
            <a:r>
              <a:rPr lang="en-GB" sz="1800" b="1" i="1" dirty="0" err="1" smtClean="0">
                <a:solidFill>
                  <a:srgbClr val="A58C67"/>
                </a:solidFill>
                <a:latin typeface="Calibri" panose="020F0502020204030204" pitchFamily="34" charset="0"/>
              </a:rPr>
              <a:t>Bushby</a:t>
            </a:r>
            <a:r>
              <a:rPr lang="en-GB" sz="1800" b="1" i="1" dirty="0" smtClean="0">
                <a:solidFill>
                  <a:srgbClr val="A58C67"/>
                </a:solidFill>
                <a:latin typeface="Calibri" panose="020F0502020204030204" pitchFamily="34" charset="0"/>
              </a:rPr>
              <a:t> v </a:t>
            </a:r>
            <a:r>
              <a:rPr lang="en-GB" sz="1800" b="1" i="1" dirty="0" err="1" smtClean="0">
                <a:solidFill>
                  <a:srgbClr val="A58C67"/>
                </a:solidFill>
                <a:latin typeface="Calibri" panose="020F0502020204030204" pitchFamily="34" charset="0"/>
              </a:rPr>
              <a:t>Munday</a:t>
            </a:r>
            <a:r>
              <a:rPr lang="en-GB" sz="1800" b="1" i="1" dirty="0" smtClean="0">
                <a:solidFill>
                  <a:srgbClr val="A58C67"/>
                </a:solidFill>
                <a:latin typeface="Calibri" panose="020F0502020204030204" pitchFamily="34" charset="0"/>
              </a:rPr>
              <a:t>) </a:t>
            </a:r>
          </a:p>
          <a:p>
            <a:pPr marL="0" indent="0">
              <a:spcBef>
                <a:spcPts val="0"/>
              </a:spcBef>
              <a:spcAft>
                <a:spcPts val="600"/>
              </a:spcAft>
              <a:buNone/>
              <a:tabLst>
                <a:tab pos="355600" algn="l"/>
              </a:tabLst>
            </a:pPr>
            <a:r>
              <a:rPr lang="en-GB" b="1" i="1" dirty="0" smtClean="0">
                <a:solidFill>
                  <a:srgbClr val="A58C67"/>
                </a:solidFill>
                <a:latin typeface="Calibri" panose="020F0502020204030204" pitchFamily="34" charset="0"/>
              </a:rPr>
              <a:t>	</a:t>
            </a:r>
            <a:r>
              <a:rPr lang="en-US" altLang="zh-CN" sz="1600" b="1" dirty="0" smtClean="0">
                <a:solidFill>
                  <a:srgbClr val="A58C67"/>
                </a:solidFill>
                <a:latin typeface="SimSun" panose="02010600030101010101" pitchFamily="2" charset="-122"/>
                <a:ea typeface="SimSun" panose="02010600030101010101" pitchFamily="2" charset="-122"/>
              </a:rPr>
              <a:t>1821</a:t>
            </a:r>
            <a:r>
              <a:rPr lang="zh-CN" altLang="en-US" sz="1600" b="1" dirty="0" smtClean="0">
                <a:solidFill>
                  <a:srgbClr val="A58C67"/>
                </a:solidFill>
                <a:latin typeface="SimSun" panose="02010600030101010101" pitchFamily="2" charset="-122"/>
                <a:ea typeface="SimSun" panose="02010600030101010101" pitchFamily="2" charset="-122"/>
              </a:rPr>
              <a:t>年前已在英格兰存在</a:t>
            </a:r>
            <a:endParaRPr lang="en-GB" sz="1600" b="1" dirty="0" smtClean="0">
              <a:solidFill>
                <a:srgbClr val="A58C67"/>
              </a:solidFill>
              <a:latin typeface="SimSun" panose="02010600030101010101" pitchFamily="2" charset="-122"/>
              <a:ea typeface="SimSun" panose="02010600030101010101" pitchFamily="2" charset="-122"/>
            </a:endParaRPr>
          </a:p>
          <a:p>
            <a:pPr>
              <a:spcAft>
                <a:spcPts val="0"/>
              </a:spcAft>
            </a:pPr>
            <a:r>
              <a:rPr lang="en-GB" sz="1800" b="1" dirty="0" smtClean="0">
                <a:solidFill>
                  <a:srgbClr val="A58C67"/>
                </a:solidFill>
                <a:latin typeface="Calibri" panose="020F0502020204030204" pitchFamily="34" charset="0"/>
              </a:rPr>
              <a:t>Greatly developed during last 30 years</a:t>
            </a:r>
          </a:p>
          <a:p>
            <a:pPr marL="0" indent="0">
              <a:spcBef>
                <a:spcPts val="0"/>
              </a:spcBef>
              <a:spcAft>
                <a:spcPts val="600"/>
              </a:spcAft>
              <a:buNone/>
              <a:tabLst>
                <a:tab pos="363538" algn="l"/>
              </a:tabLst>
            </a:pPr>
            <a:r>
              <a:rPr lang="en-GB" b="1" dirty="0">
                <a:solidFill>
                  <a:srgbClr val="A58C67"/>
                </a:solidFill>
                <a:latin typeface="Calibri" panose="020F0502020204030204" pitchFamily="34" charset="0"/>
              </a:rPr>
              <a:t>	</a:t>
            </a:r>
            <a:r>
              <a:rPr lang="zh-CN" altLang="en-US" sz="1600" b="1" dirty="0" smtClean="0">
                <a:solidFill>
                  <a:srgbClr val="A58C67"/>
                </a:solidFill>
                <a:latin typeface="SimSun" panose="02010600030101010101" pitchFamily="2" charset="-122"/>
                <a:ea typeface="SimSun" panose="02010600030101010101" pitchFamily="2" charset="-122"/>
              </a:rPr>
              <a:t>过去的</a:t>
            </a:r>
            <a:r>
              <a:rPr lang="en-US" altLang="zh-CN" sz="1600" b="1" dirty="0" smtClean="0">
                <a:solidFill>
                  <a:srgbClr val="A58C67"/>
                </a:solidFill>
                <a:latin typeface="SimSun" panose="02010600030101010101" pitchFamily="2" charset="-122"/>
                <a:ea typeface="SimSun" panose="02010600030101010101" pitchFamily="2" charset="-122"/>
              </a:rPr>
              <a:t>30</a:t>
            </a:r>
            <a:r>
              <a:rPr lang="zh-CN" altLang="en-US" sz="1600" b="1" dirty="0" smtClean="0">
                <a:solidFill>
                  <a:srgbClr val="A58C67"/>
                </a:solidFill>
                <a:latin typeface="SimSun" panose="02010600030101010101" pitchFamily="2" charset="-122"/>
                <a:ea typeface="SimSun" panose="02010600030101010101" pitchFamily="2" charset="-122"/>
              </a:rPr>
              <a:t>年里大大的发展</a:t>
            </a:r>
            <a:endParaRPr lang="en-GB" sz="1600" b="1" dirty="0" smtClean="0">
              <a:solidFill>
                <a:srgbClr val="A58C67"/>
              </a:solidFill>
              <a:latin typeface="SimSun" panose="02010600030101010101" pitchFamily="2" charset="-122"/>
              <a:ea typeface="SimSun" panose="02010600030101010101" pitchFamily="2" charset="-122"/>
            </a:endParaRPr>
          </a:p>
          <a:p>
            <a:pPr lvl="1"/>
            <a:r>
              <a:rPr lang="en-SG" sz="1600" b="1" i="1" dirty="0" err="1">
                <a:solidFill>
                  <a:srgbClr val="A58C67"/>
                </a:solidFill>
                <a:latin typeface="Calibri" panose="020F0502020204030204" pitchFamily="34" charset="0"/>
              </a:rPr>
              <a:t>SNI</a:t>
            </a:r>
            <a:r>
              <a:rPr lang="en-SG" sz="1600" b="1" i="1" dirty="0">
                <a:solidFill>
                  <a:srgbClr val="A58C67"/>
                </a:solidFill>
                <a:latin typeface="Calibri" panose="020F0502020204030204" pitchFamily="34" charset="0"/>
              </a:rPr>
              <a:t> Aerospatiale v. Lee </a:t>
            </a:r>
            <a:r>
              <a:rPr lang="en-SG" sz="1600" b="1" i="1" dirty="0" err="1">
                <a:solidFill>
                  <a:srgbClr val="A58C67"/>
                </a:solidFill>
                <a:latin typeface="Calibri" panose="020F0502020204030204" pitchFamily="34" charset="0"/>
              </a:rPr>
              <a:t>Kui</a:t>
            </a:r>
            <a:r>
              <a:rPr lang="en-SG" sz="1600" b="1" i="1" dirty="0">
                <a:solidFill>
                  <a:srgbClr val="A58C67"/>
                </a:solidFill>
                <a:latin typeface="Calibri" panose="020F0502020204030204" pitchFamily="34" charset="0"/>
              </a:rPr>
              <a:t> </a:t>
            </a:r>
            <a:r>
              <a:rPr lang="en-SG" sz="1600" b="1" i="1" dirty="0" err="1">
                <a:solidFill>
                  <a:srgbClr val="A58C67"/>
                </a:solidFill>
                <a:latin typeface="Calibri" panose="020F0502020204030204" pitchFamily="34" charset="0"/>
              </a:rPr>
              <a:t>Jak</a:t>
            </a:r>
            <a:r>
              <a:rPr lang="en-SG" sz="1600" b="1" dirty="0">
                <a:solidFill>
                  <a:srgbClr val="A58C67"/>
                </a:solidFill>
                <a:latin typeface="Calibri" panose="020F0502020204030204" pitchFamily="34" charset="0"/>
              </a:rPr>
              <a:t> [1987] AC 871 </a:t>
            </a:r>
          </a:p>
          <a:p>
            <a:pPr lvl="1"/>
            <a:r>
              <a:rPr lang="en-SG" sz="1600" b="1" i="1" dirty="0">
                <a:solidFill>
                  <a:srgbClr val="A58C67"/>
                </a:solidFill>
                <a:latin typeface="Calibri" panose="020F0502020204030204" pitchFamily="34" charset="0"/>
              </a:rPr>
              <a:t>Continental Bank v </a:t>
            </a:r>
            <a:r>
              <a:rPr lang="en-SG" sz="1600" b="1" i="1" dirty="0" err="1">
                <a:solidFill>
                  <a:srgbClr val="A58C67"/>
                </a:solidFill>
                <a:latin typeface="Calibri" panose="020F0502020204030204" pitchFamily="34" charset="0"/>
              </a:rPr>
              <a:t>Aeakos</a:t>
            </a:r>
            <a:r>
              <a:rPr lang="en-SG" sz="1600" b="1" i="1" dirty="0">
                <a:solidFill>
                  <a:srgbClr val="A58C67"/>
                </a:solidFill>
                <a:latin typeface="Calibri" panose="020F0502020204030204" pitchFamily="34" charset="0"/>
              </a:rPr>
              <a:t> </a:t>
            </a:r>
            <a:r>
              <a:rPr lang="en-SG" sz="1600" b="1" dirty="0">
                <a:solidFill>
                  <a:srgbClr val="A58C67"/>
                </a:solidFill>
                <a:latin typeface="Calibri" panose="020F0502020204030204" pitchFamily="34" charset="0"/>
              </a:rPr>
              <a:t>[1994] 1 WLR 588 </a:t>
            </a:r>
          </a:p>
          <a:p>
            <a:pPr lvl="1"/>
            <a:r>
              <a:rPr lang="en-SG" sz="1600" b="1" i="1" dirty="0">
                <a:solidFill>
                  <a:srgbClr val="A58C67"/>
                </a:solidFill>
                <a:latin typeface="Calibri" panose="020F0502020204030204" pitchFamily="34" charset="0"/>
              </a:rPr>
              <a:t>The “ANGELIC GRACE” </a:t>
            </a:r>
            <a:r>
              <a:rPr lang="en-SG" sz="1600" b="1" dirty="0">
                <a:solidFill>
                  <a:srgbClr val="A58C67"/>
                </a:solidFill>
                <a:latin typeface="Calibri" panose="020F0502020204030204" pitchFamily="34" charset="0"/>
              </a:rPr>
              <a:t>[1995] 1 Lloyd’s Rep 579 </a:t>
            </a:r>
          </a:p>
          <a:p>
            <a:pPr lvl="1"/>
            <a:r>
              <a:rPr lang="en-SG" sz="1600" b="1" i="1" dirty="0">
                <a:solidFill>
                  <a:srgbClr val="A58C67"/>
                </a:solidFill>
                <a:latin typeface="Calibri" panose="020F0502020204030204" pitchFamily="34" charset="0"/>
              </a:rPr>
              <a:t>Airbus </a:t>
            </a:r>
            <a:r>
              <a:rPr lang="en-SG" sz="1600" b="1" i="1" dirty="0" err="1">
                <a:solidFill>
                  <a:srgbClr val="A58C67"/>
                </a:solidFill>
                <a:latin typeface="Calibri" panose="020F0502020204030204" pitchFamily="34" charset="0"/>
              </a:rPr>
              <a:t>Industrie</a:t>
            </a:r>
            <a:r>
              <a:rPr lang="en-SG" sz="1600" b="1" i="1" dirty="0">
                <a:solidFill>
                  <a:srgbClr val="A58C67"/>
                </a:solidFill>
                <a:latin typeface="Calibri" panose="020F0502020204030204" pitchFamily="34" charset="0"/>
              </a:rPr>
              <a:t> </a:t>
            </a:r>
            <a:r>
              <a:rPr lang="en-SG" sz="1600" b="1" i="1" dirty="0" err="1">
                <a:solidFill>
                  <a:srgbClr val="A58C67"/>
                </a:solidFill>
                <a:latin typeface="Calibri" panose="020F0502020204030204" pitchFamily="34" charset="0"/>
              </a:rPr>
              <a:t>Gie</a:t>
            </a:r>
            <a:r>
              <a:rPr lang="en-SG" sz="1600" b="1" i="1" dirty="0">
                <a:solidFill>
                  <a:srgbClr val="A58C67"/>
                </a:solidFill>
                <a:latin typeface="Calibri" panose="020F0502020204030204" pitchFamily="34" charset="0"/>
              </a:rPr>
              <a:t> v. Patel </a:t>
            </a:r>
            <a:r>
              <a:rPr lang="en-SG" sz="1600" b="1" dirty="0">
                <a:solidFill>
                  <a:srgbClr val="A58C67"/>
                </a:solidFill>
                <a:latin typeface="Calibri" panose="020F0502020204030204" pitchFamily="34" charset="0"/>
              </a:rPr>
              <a:t>[1999] 1 AC 119 </a:t>
            </a:r>
          </a:p>
          <a:p>
            <a:pPr lvl="1"/>
            <a:r>
              <a:rPr lang="en-SG" sz="1600" b="1" i="1" dirty="0">
                <a:solidFill>
                  <a:srgbClr val="A58C67"/>
                </a:solidFill>
                <a:latin typeface="Calibri" panose="020F0502020204030204" pitchFamily="34" charset="0"/>
              </a:rPr>
              <a:t>Donohue v. Armco [2000] 1 Lloyd’s Rep 579 and [2002] 2 Lloyd’s Rep 425 </a:t>
            </a:r>
          </a:p>
          <a:p>
            <a:pPr lvl="1"/>
            <a:r>
              <a:rPr lang="en-SG" sz="1600" b="1" i="1" dirty="0">
                <a:solidFill>
                  <a:srgbClr val="A58C67"/>
                </a:solidFill>
                <a:latin typeface="Calibri" panose="020F0502020204030204" pitchFamily="34" charset="0"/>
              </a:rPr>
              <a:t>OT Africa Line v. Magic Sportswear &amp; Others [2005] 2 Lloyd’s Rep 170</a:t>
            </a:r>
          </a:p>
          <a:p>
            <a:pPr lvl="1"/>
            <a:r>
              <a:rPr lang="en-SG" sz="1600" b="1" i="1" dirty="0">
                <a:solidFill>
                  <a:srgbClr val="A58C67"/>
                </a:solidFill>
                <a:latin typeface="Calibri" panose="020F0502020204030204" pitchFamily="34" charset="0"/>
              </a:rPr>
              <a:t>Ust-Kamenogorsk Hydropower Plant </a:t>
            </a:r>
            <a:r>
              <a:rPr lang="en-SG" sz="1600" b="1" i="1" dirty="0" err="1">
                <a:solidFill>
                  <a:srgbClr val="A58C67"/>
                </a:solidFill>
                <a:latin typeface="Calibri" panose="020F0502020204030204" pitchFamily="34" charset="0"/>
              </a:rPr>
              <a:t>JSC</a:t>
            </a:r>
            <a:r>
              <a:rPr lang="en-SG" sz="1600" b="1" i="1" dirty="0">
                <a:solidFill>
                  <a:srgbClr val="A58C67"/>
                </a:solidFill>
                <a:latin typeface="Calibri" panose="020F0502020204030204" pitchFamily="34" charset="0"/>
              </a:rPr>
              <a:t> v AES Ust-Kamenogorsk Hydropower Plant LLP </a:t>
            </a:r>
            <a:r>
              <a:rPr lang="en-SG" sz="1600" b="1" dirty="0">
                <a:solidFill>
                  <a:srgbClr val="A58C67"/>
                </a:solidFill>
                <a:latin typeface="Calibri" panose="020F0502020204030204" pitchFamily="34" charset="0"/>
              </a:rPr>
              <a:t>[2013] </a:t>
            </a:r>
            <a:r>
              <a:rPr lang="en-SG" sz="1600" b="1" dirty="0" err="1">
                <a:solidFill>
                  <a:srgbClr val="A58C67"/>
                </a:solidFill>
                <a:latin typeface="Calibri" panose="020F0502020204030204" pitchFamily="34" charset="0"/>
              </a:rPr>
              <a:t>UKSC</a:t>
            </a:r>
            <a:r>
              <a:rPr lang="en-SG" sz="1600" b="1" dirty="0">
                <a:solidFill>
                  <a:srgbClr val="A58C67"/>
                </a:solidFill>
                <a:latin typeface="Calibri" panose="020F0502020204030204" pitchFamily="34" charset="0"/>
              </a:rPr>
              <a:t> 35</a:t>
            </a:r>
          </a:p>
          <a:p>
            <a:pPr lvl="1"/>
            <a:r>
              <a:rPr lang="en-SG" sz="1600" b="1" i="1" dirty="0">
                <a:solidFill>
                  <a:srgbClr val="A58C67"/>
                </a:solidFill>
                <a:latin typeface="Calibri" panose="020F0502020204030204" pitchFamily="34" charset="0"/>
              </a:rPr>
              <a:t>Essar Shipping Ltd v Bank of China Ltd </a:t>
            </a:r>
            <a:r>
              <a:rPr lang="en-SG" sz="1600" b="1" dirty="0">
                <a:solidFill>
                  <a:srgbClr val="A58C67"/>
                </a:solidFill>
                <a:latin typeface="Calibri" panose="020F0502020204030204" pitchFamily="34" charset="0"/>
              </a:rPr>
              <a:t>[2015] </a:t>
            </a:r>
            <a:r>
              <a:rPr lang="en-SG" sz="1600" b="1" dirty="0" err="1">
                <a:solidFill>
                  <a:srgbClr val="A58C67"/>
                </a:solidFill>
                <a:latin typeface="Calibri" panose="020F0502020204030204" pitchFamily="34" charset="0"/>
              </a:rPr>
              <a:t>EWHC</a:t>
            </a:r>
            <a:r>
              <a:rPr lang="en-SG" sz="1600" b="1" dirty="0">
                <a:solidFill>
                  <a:srgbClr val="A58C67"/>
                </a:solidFill>
                <a:latin typeface="Calibri" panose="020F0502020204030204" pitchFamily="34" charset="0"/>
              </a:rPr>
              <a:t> 3266 (</a:t>
            </a:r>
            <a:r>
              <a:rPr lang="en-SG" sz="1600" b="1" dirty="0" err="1">
                <a:solidFill>
                  <a:srgbClr val="A58C67"/>
                </a:solidFill>
                <a:latin typeface="Calibri" panose="020F0502020204030204" pitchFamily="34" charset="0"/>
              </a:rPr>
              <a:t>Comm</a:t>
            </a:r>
            <a:r>
              <a:rPr lang="en-SG" sz="1600" b="1" dirty="0">
                <a:solidFill>
                  <a:srgbClr val="A58C67"/>
                </a:solidFill>
                <a:latin typeface="Calibri" panose="020F0502020204030204" pitchFamily="34" charset="0"/>
              </a:rPr>
              <a:t>)</a:t>
            </a:r>
          </a:p>
          <a:p>
            <a:pPr lvl="1"/>
            <a:endParaRPr lang="en-SG" sz="1600" b="1" i="1" dirty="0">
              <a:solidFill>
                <a:srgbClr val="A58C67"/>
              </a:solidFill>
              <a:latin typeface="Calibri" panose="020F0502020204030204" pitchFamily="34" charset="0"/>
            </a:endParaRPr>
          </a:p>
          <a:p>
            <a:endParaRPr lang="en-GB" b="1" dirty="0">
              <a:solidFill>
                <a:srgbClr val="A58C67"/>
              </a:solidFill>
              <a:latin typeface="Calibri" panose="020F0502020204030204" pitchFamily="34" charset="0"/>
            </a:endParaRPr>
          </a:p>
        </p:txBody>
      </p:sp>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2</a:t>
            </a:fld>
            <a:endParaRPr lang="en-GB" dirty="0"/>
          </a:p>
        </p:txBody>
      </p:sp>
    </p:spTree>
    <p:extLst>
      <p:ext uri="{BB962C8B-B14F-4D97-AF65-F5344CB8AC3E}">
        <p14:creationId xmlns:p14="http://schemas.microsoft.com/office/powerpoint/2010/main" val="4039357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SG" sz="2200" i="1" dirty="0" smtClean="0">
                <a:solidFill>
                  <a:srgbClr val="C00000"/>
                </a:solidFill>
                <a:latin typeface="Calibri" panose="020F0502020204030204" pitchFamily="34" charset="0"/>
              </a:rPr>
              <a:t>Essar </a:t>
            </a:r>
            <a:r>
              <a:rPr lang="en-SG" sz="2200" i="1" dirty="0">
                <a:solidFill>
                  <a:srgbClr val="C00000"/>
                </a:solidFill>
                <a:latin typeface="Calibri" panose="020F0502020204030204" pitchFamily="34" charset="0"/>
              </a:rPr>
              <a:t>Shipping Ltd v Bank of China </a:t>
            </a:r>
            <a:r>
              <a:rPr lang="en-SG" sz="2200" i="1" dirty="0" smtClean="0">
                <a:solidFill>
                  <a:srgbClr val="C00000"/>
                </a:solidFill>
                <a:latin typeface="Calibri" panose="020F0502020204030204" pitchFamily="34" charset="0"/>
              </a:rPr>
              <a:t>Ltd</a:t>
            </a:r>
            <a:r>
              <a:rPr lang="en-SG" sz="2200" dirty="0">
                <a:solidFill>
                  <a:srgbClr val="C00000"/>
                </a:solidFill>
                <a:latin typeface="Calibri" panose="020F0502020204030204" pitchFamily="34" charset="0"/>
              </a:rPr>
              <a:t/>
            </a:r>
            <a:br>
              <a:rPr lang="en-SG" sz="2200" dirty="0">
                <a:solidFill>
                  <a:srgbClr val="C00000"/>
                </a:solidFill>
                <a:latin typeface="Calibri" panose="020F0502020204030204" pitchFamily="34" charset="0"/>
              </a:rPr>
            </a:br>
            <a:endParaRPr lang="en-GB" sz="2200" dirty="0">
              <a:solidFill>
                <a:srgbClr val="C00000"/>
              </a:solidFill>
              <a:latin typeface="Calibri" panose="020F0502020204030204" pitchFamily="34" charset="0"/>
            </a:endParaRPr>
          </a:p>
        </p:txBody>
      </p:sp>
      <p:sp>
        <p:nvSpPr>
          <p:cNvPr id="4" name="Content Placeholder 3"/>
          <p:cNvSpPr>
            <a:spLocks noGrp="1"/>
          </p:cNvSpPr>
          <p:nvPr>
            <p:ph idx="1"/>
          </p:nvPr>
        </p:nvSpPr>
        <p:spPr>
          <a:xfrm>
            <a:off x="827584" y="980728"/>
            <a:ext cx="7416824" cy="4896544"/>
          </a:xfrm>
        </p:spPr>
        <p:txBody>
          <a:bodyPr/>
          <a:lstStyle/>
          <a:p>
            <a:pPr>
              <a:spcAft>
                <a:spcPts val="0"/>
              </a:spcAft>
            </a:pPr>
            <a:r>
              <a:rPr lang="en-GB" b="1" dirty="0" smtClean="0">
                <a:solidFill>
                  <a:srgbClr val="A58C67"/>
                </a:solidFill>
                <a:latin typeface="Calibri" panose="020F0502020204030204" pitchFamily="34" charset="0"/>
              </a:rPr>
              <a:t>Release of goods without production of B/L</a:t>
            </a:r>
          </a:p>
          <a:p>
            <a:pPr marL="355600" indent="0">
              <a:spcAft>
                <a:spcPts val="0"/>
              </a:spcAft>
              <a:buNone/>
            </a:pPr>
            <a:r>
              <a:rPr lang="zh-CN" altLang="en-US" sz="1800" b="1" dirty="0" smtClean="0">
                <a:solidFill>
                  <a:srgbClr val="A58C67"/>
                </a:solidFill>
                <a:latin typeface="SimSun" panose="02010600030101010101" pitchFamily="2" charset="-122"/>
                <a:ea typeface="SimSun" panose="02010600030101010101" pitchFamily="2" charset="-122"/>
              </a:rPr>
              <a:t>无单放货</a:t>
            </a:r>
            <a:endParaRPr lang="en-GB" sz="1800" b="1" dirty="0" smtClean="0">
              <a:solidFill>
                <a:srgbClr val="A58C67"/>
              </a:solidFill>
              <a:latin typeface="SimSun" panose="02010600030101010101" pitchFamily="2" charset="-122"/>
              <a:ea typeface="SimSun" panose="02010600030101010101" pitchFamily="2" charset="-122"/>
            </a:endParaRPr>
          </a:p>
          <a:p>
            <a:pPr>
              <a:spcAft>
                <a:spcPts val="0"/>
              </a:spcAft>
            </a:pPr>
            <a:r>
              <a:rPr lang="en-GB" b="1" dirty="0" smtClean="0">
                <a:solidFill>
                  <a:srgbClr val="A58C67"/>
                </a:solidFill>
                <a:latin typeface="Calibri" panose="020F0502020204030204" pitchFamily="34" charset="0"/>
              </a:rPr>
              <a:t>Bank holder of B/L</a:t>
            </a:r>
          </a:p>
          <a:p>
            <a:pPr marL="363538" indent="0">
              <a:spcAft>
                <a:spcPts val="0"/>
              </a:spcAft>
              <a:buNone/>
            </a:pPr>
            <a:r>
              <a:rPr lang="zh-CN" altLang="en-US" sz="1800" b="1" dirty="0" smtClean="0">
                <a:solidFill>
                  <a:srgbClr val="A58C67"/>
                </a:solidFill>
                <a:latin typeface="SimSun" panose="02010600030101010101" pitchFamily="2" charset="-122"/>
                <a:ea typeface="SimSun" panose="02010600030101010101" pitchFamily="2" charset="-122"/>
              </a:rPr>
              <a:t>提单</a:t>
            </a:r>
            <a:r>
              <a:rPr lang="zh-CN" altLang="en-US" sz="1800" b="1" dirty="0">
                <a:solidFill>
                  <a:srgbClr val="A58C67"/>
                </a:solidFill>
                <a:latin typeface="SimSun" panose="02010600030101010101" pitchFamily="2" charset="-122"/>
                <a:ea typeface="SimSun" panose="02010600030101010101" pitchFamily="2" charset="-122"/>
              </a:rPr>
              <a:t>中</a:t>
            </a:r>
            <a:r>
              <a:rPr lang="zh-CN" altLang="en-US" sz="1800" b="1" dirty="0" smtClean="0">
                <a:solidFill>
                  <a:srgbClr val="A58C67"/>
                </a:solidFill>
                <a:latin typeface="SimSun" panose="02010600030101010101" pitchFamily="2" charset="-122"/>
                <a:ea typeface="SimSun" panose="02010600030101010101" pitchFamily="2" charset="-122"/>
              </a:rPr>
              <a:t>的银行持有人</a:t>
            </a:r>
            <a:endParaRPr lang="en-GB" sz="1800" b="1" dirty="0" smtClean="0">
              <a:solidFill>
                <a:srgbClr val="A58C67"/>
              </a:solidFill>
              <a:latin typeface="SimSun" panose="02010600030101010101" pitchFamily="2" charset="-122"/>
              <a:ea typeface="SimSun" panose="02010600030101010101" pitchFamily="2" charset="-122"/>
            </a:endParaRPr>
          </a:p>
          <a:p>
            <a:pPr>
              <a:spcAft>
                <a:spcPts val="0"/>
              </a:spcAft>
            </a:pPr>
            <a:r>
              <a:rPr lang="en-GB" b="1" dirty="0" smtClean="0">
                <a:solidFill>
                  <a:srgbClr val="A58C67"/>
                </a:solidFill>
                <a:latin typeface="Calibri" panose="020F0502020204030204" pitchFamily="34" charset="0"/>
              </a:rPr>
              <a:t>Action in China</a:t>
            </a:r>
          </a:p>
          <a:p>
            <a:pPr marL="363538" indent="0">
              <a:spcAft>
                <a:spcPts val="0"/>
              </a:spcAft>
              <a:buNone/>
            </a:pPr>
            <a:r>
              <a:rPr lang="zh-CN" altLang="en-US" sz="1800" b="1" dirty="0" smtClean="0">
                <a:solidFill>
                  <a:srgbClr val="A58C67"/>
                </a:solidFill>
                <a:latin typeface="SimSun" panose="02010600030101010101" pitchFamily="2" charset="-122"/>
                <a:ea typeface="SimSun" panose="02010600030101010101" pitchFamily="2" charset="-122"/>
              </a:rPr>
              <a:t>在中国采取法律行动</a:t>
            </a:r>
            <a:endParaRPr lang="en-GB" sz="1800" b="1" dirty="0" smtClean="0">
              <a:solidFill>
                <a:srgbClr val="A58C67"/>
              </a:solidFill>
              <a:latin typeface="SimSun" panose="02010600030101010101" pitchFamily="2" charset="-122"/>
              <a:ea typeface="SimSun" panose="02010600030101010101" pitchFamily="2" charset="-122"/>
            </a:endParaRPr>
          </a:p>
          <a:p>
            <a:pPr>
              <a:spcAft>
                <a:spcPts val="0"/>
              </a:spcAft>
            </a:pPr>
            <a:r>
              <a:rPr lang="en-GB" b="1" dirty="0" smtClean="0">
                <a:solidFill>
                  <a:srgbClr val="A58C67"/>
                </a:solidFill>
                <a:latin typeface="Calibri" panose="020F0502020204030204" pitchFamily="34" charset="0"/>
              </a:rPr>
              <a:t>Owner (LOI holder) sought order from Chinese courts upholding arbitration clause</a:t>
            </a:r>
          </a:p>
          <a:p>
            <a:pPr marL="363538" indent="0">
              <a:spcAft>
                <a:spcPts val="0"/>
              </a:spcAft>
              <a:buNone/>
            </a:pPr>
            <a:r>
              <a:rPr lang="zh-CN" altLang="en-US" sz="1800" b="1" dirty="0" smtClean="0">
                <a:solidFill>
                  <a:srgbClr val="A58C67"/>
                </a:solidFill>
                <a:latin typeface="SimSun" panose="02010600030101010101" pitchFamily="2" charset="-122"/>
                <a:ea typeface="SimSun" panose="02010600030101010101" pitchFamily="2" charset="-122"/>
              </a:rPr>
              <a:t>船主（赔偿保证书持有人）向中国法院寻求维护仲裁条款的法令</a:t>
            </a:r>
            <a:endParaRPr lang="en-GB" sz="1800" b="1" dirty="0" smtClean="0">
              <a:solidFill>
                <a:srgbClr val="A58C67"/>
              </a:solidFill>
              <a:latin typeface="SimSun" panose="02010600030101010101" pitchFamily="2" charset="-122"/>
              <a:ea typeface="SimSun" panose="02010600030101010101" pitchFamily="2" charset="-122"/>
            </a:endParaRPr>
          </a:p>
          <a:p>
            <a:pPr>
              <a:spcAft>
                <a:spcPts val="0"/>
              </a:spcAft>
            </a:pPr>
            <a:r>
              <a:rPr lang="en-GB" b="1" dirty="0" smtClean="0">
                <a:solidFill>
                  <a:srgbClr val="A58C67"/>
                </a:solidFill>
                <a:latin typeface="Calibri" panose="020F0502020204030204" pitchFamily="34" charset="0"/>
              </a:rPr>
              <a:t>However, arbitration clauses in such circumstances clearly not binding as a matter of Chinese law</a:t>
            </a:r>
          </a:p>
          <a:p>
            <a:pPr marL="363538" indent="0">
              <a:spcAft>
                <a:spcPts val="0"/>
              </a:spcAft>
              <a:buNone/>
            </a:pPr>
            <a:r>
              <a:rPr lang="zh-CN" altLang="en-US" sz="1800" b="1" dirty="0" smtClean="0">
                <a:solidFill>
                  <a:srgbClr val="A58C67"/>
                </a:solidFill>
                <a:latin typeface="SimSun" panose="02010600030101010101" pitchFamily="2" charset="-122"/>
                <a:ea typeface="SimSun" panose="02010600030101010101" pitchFamily="2" charset="-122"/>
              </a:rPr>
              <a:t>在这种情况下仲裁条款在中国法律上是不具有约束力</a:t>
            </a:r>
            <a:endParaRPr lang="en-GB" sz="1800" b="1" dirty="0" smtClean="0">
              <a:solidFill>
                <a:srgbClr val="A58C67"/>
              </a:solidFill>
              <a:latin typeface="SimSun" panose="02010600030101010101" pitchFamily="2" charset="-122"/>
              <a:ea typeface="SimSun" panose="02010600030101010101" pitchFamily="2" charset="-122"/>
            </a:endParaRPr>
          </a:p>
          <a:p>
            <a:pPr>
              <a:spcAft>
                <a:spcPts val="0"/>
              </a:spcAft>
            </a:pPr>
            <a:r>
              <a:rPr lang="en-GB" b="1" dirty="0" smtClean="0">
                <a:solidFill>
                  <a:srgbClr val="A58C67"/>
                </a:solidFill>
                <a:latin typeface="Calibri" panose="020F0502020204030204" pitchFamily="34" charset="0"/>
              </a:rPr>
              <a:t>Brought ASI application in England after the 1 year time bar.</a:t>
            </a:r>
          </a:p>
          <a:p>
            <a:pPr marL="363538" indent="0">
              <a:spcAft>
                <a:spcPts val="0"/>
              </a:spcAft>
              <a:buNone/>
            </a:pPr>
            <a:r>
              <a:rPr lang="zh-CN" altLang="en-US" sz="1800" b="1" dirty="0" smtClean="0">
                <a:solidFill>
                  <a:srgbClr val="A58C67"/>
                </a:solidFill>
                <a:latin typeface="SimSun" panose="02010600030101010101" pitchFamily="2" charset="-122"/>
                <a:ea typeface="SimSun" panose="02010600030101010101" pitchFamily="2" charset="-122"/>
              </a:rPr>
              <a:t>过了</a:t>
            </a:r>
            <a:r>
              <a:rPr lang="en-US" altLang="zh-CN" sz="1800" b="1" dirty="0" smtClean="0">
                <a:solidFill>
                  <a:srgbClr val="A58C67"/>
                </a:solidFill>
                <a:latin typeface="SimSun" panose="02010600030101010101" pitchFamily="2" charset="-122"/>
                <a:ea typeface="SimSun" panose="02010600030101010101" pitchFamily="2" charset="-122"/>
              </a:rPr>
              <a:t>1</a:t>
            </a:r>
            <a:r>
              <a:rPr lang="zh-CN" altLang="en-US" sz="1800" b="1" dirty="0" smtClean="0">
                <a:solidFill>
                  <a:srgbClr val="A58C67"/>
                </a:solidFill>
                <a:latin typeface="SimSun" panose="02010600030101010101" pitchFamily="2" charset="-122"/>
                <a:ea typeface="SimSun" panose="02010600030101010101" pitchFamily="2" charset="-122"/>
              </a:rPr>
              <a:t>年的时效才在英国法院提出禁诉令申请</a:t>
            </a:r>
            <a:endParaRPr lang="en-GB" sz="1800" b="1" dirty="0" smtClean="0">
              <a:solidFill>
                <a:srgbClr val="A58C67"/>
              </a:solidFill>
              <a:latin typeface="SimSun" panose="02010600030101010101" pitchFamily="2" charset="-122"/>
              <a:ea typeface="SimSun" panose="02010600030101010101" pitchFamily="2" charset="-122"/>
            </a:endParaRPr>
          </a:p>
        </p:txBody>
      </p:sp>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20</a:t>
            </a:fld>
            <a:endParaRPr lang="en-GB" dirty="0"/>
          </a:p>
        </p:txBody>
      </p:sp>
    </p:spTree>
    <p:extLst>
      <p:ext uri="{BB962C8B-B14F-4D97-AF65-F5344CB8AC3E}">
        <p14:creationId xmlns:p14="http://schemas.microsoft.com/office/powerpoint/2010/main" val="174084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SG" sz="2500" i="1" dirty="0" smtClean="0">
                <a:solidFill>
                  <a:srgbClr val="C00000"/>
                </a:solidFill>
                <a:latin typeface="Calibri" panose="020F0502020204030204" pitchFamily="34" charset="0"/>
              </a:rPr>
              <a:t>Essar </a:t>
            </a:r>
            <a:r>
              <a:rPr lang="en-SG" sz="2500" i="1" dirty="0">
                <a:solidFill>
                  <a:srgbClr val="C00000"/>
                </a:solidFill>
                <a:latin typeface="Calibri" panose="020F0502020204030204" pitchFamily="34" charset="0"/>
              </a:rPr>
              <a:t>Shipping Ltd v Bank of China </a:t>
            </a:r>
            <a:r>
              <a:rPr lang="en-SG" sz="2500" i="1" dirty="0" smtClean="0">
                <a:solidFill>
                  <a:srgbClr val="C00000"/>
                </a:solidFill>
                <a:latin typeface="Calibri" panose="020F0502020204030204" pitchFamily="34" charset="0"/>
              </a:rPr>
              <a:t>Ltd</a:t>
            </a:r>
            <a:r>
              <a:rPr lang="en-SG" sz="2500" dirty="0">
                <a:solidFill>
                  <a:srgbClr val="C00000"/>
                </a:solidFill>
                <a:latin typeface="Calibri" panose="020F0502020204030204" pitchFamily="34" charset="0"/>
              </a:rPr>
              <a:t/>
            </a:r>
            <a:br>
              <a:rPr lang="en-SG" sz="2500" dirty="0">
                <a:solidFill>
                  <a:srgbClr val="C00000"/>
                </a:solidFill>
                <a:latin typeface="Calibri" panose="020F0502020204030204" pitchFamily="34" charset="0"/>
              </a:rPr>
            </a:br>
            <a:endParaRPr lang="en-GB" sz="2500" dirty="0">
              <a:solidFill>
                <a:srgbClr val="C00000"/>
              </a:solidFill>
              <a:latin typeface="Calibri" panose="020F0502020204030204" pitchFamily="34" charset="0"/>
            </a:endParaRPr>
          </a:p>
        </p:txBody>
      </p:sp>
      <p:sp>
        <p:nvSpPr>
          <p:cNvPr id="4" name="Content Placeholder 3"/>
          <p:cNvSpPr>
            <a:spLocks noGrp="1"/>
          </p:cNvSpPr>
          <p:nvPr>
            <p:ph idx="1"/>
          </p:nvPr>
        </p:nvSpPr>
        <p:spPr>
          <a:xfrm>
            <a:off x="827584" y="980728"/>
            <a:ext cx="7416824" cy="4896544"/>
          </a:xfrm>
        </p:spPr>
        <p:txBody>
          <a:bodyPr/>
          <a:lstStyle/>
          <a:p>
            <a:pPr>
              <a:spcAft>
                <a:spcPts val="0"/>
              </a:spcAft>
            </a:pPr>
            <a:r>
              <a:rPr lang="en-GB" sz="2200" b="1" dirty="0" smtClean="0">
                <a:solidFill>
                  <a:srgbClr val="A58C67"/>
                </a:solidFill>
                <a:latin typeface="Calibri" panose="020F0502020204030204" pitchFamily="34" charset="0"/>
              </a:rPr>
              <a:t>It was held that the ASI application was not brought sufficiently promptly and should be refused:</a:t>
            </a:r>
          </a:p>
          <a:p>
            <a:pPr marL="355600" indent="0">
              <a:spcAft>
                <a:spcPts val="1800"/>
              </a:spcAft>
              <a:buNone/>
            </a:pPr>
            <a:r>
              <a:rPr lang="zh-CN" altLang="en-US" sz="1800" b="1" dirty="0" smtClean="0">
                <a:solidFill>
                  <a:srgbClr val="A58C67"/>
                </a:solidFill>
                <a:latin typeface="SimSun" panose="02010600030101010101" pitchFamily="2" charset="-122"/>
                <a:ea typeface="SimSun" panose="02010600030101010101" pitchFamily="2" charset="-122"/>
              </a:rPr>
              <a:t>认为禁诉令申请没有及时提交，应予以拒绝：</a:t>
            </a:r>
            <a:endParaRPr lang="en-US" altLang="zh-CN" sz="1800" b="1" dirty="0" smtClean="0">
              <a:solidFill>
                <a:srgbClr val="A58C67"/>
              </a:solidFill>
              <a:latin typeface="SimSun" panose="02010600030101010101" pitchFamily="2" charset="-122"/>
              <a:ea typeface="SimSun" panose="02010600030101010101" pitchFamily="2" charset="-122"/>
            </a:endParaRPr>
          </a:p>
          <a:p>
            <a:pPr>
              <a:spcAft>
                <a:spcPts val="0"/>
              </a:spcAft>
            </a:pPr>
            <a:r>
              <a:rPr lang="en-GB" sz="2200" b="1" dirty="0" smtClean="0">
                <a:solidFill>
                  <a:srgbClr val="A58C67"/>
                </a:solidFill>
                <a:latin typeface="Calibri" panose="020F0502020204030204" pitchFamily="34" charset="0"/>
              </a:rPr>
              <a:t>Walker J at paragraph 61</a:t>
            </a:r>
          </a:p>
          <a:p>
            <a:pPr marL="0" lvl="0" indent="0">
              <a:buNone/>
            </a:pPr>
            <a:r>
              <a:rPr lang="en-GB" sz="1400" dirty="0"/>
              <a:t>My conclusion is that the bank is right to say that the present claim has not been brought promptly. In a case where there was a potential time bar expiring in January 2015, if ESL were to seek an anti-suit injunction, it needed to issue and serve a claim form here, in the absence of some good reason to the contrary, no later than the end of November 2014. ESL’s decision to defer issuing a claim form pending its Qingdao jurisdiction challenge is not a good reason to the contrary, for three reasons both individually and  in conjunction with each other: </a:t>
            </a:r>
            <a:endParaRPr lang="en-SG" sz="1400" dirty="0"/>
          </a:p>
          <a:p>
            <a:pPr marL="684900" lvl="1" indent="-342900">
              <a:buAutoNum type="arabicParenBoth"/>
            </a:pPr>
            <a:r>
              <a:rPr lang="en-GB" sz="1400" dirty="0" smtClean="0"/>
              <a:t>the </a:t>
            </a:r>
            <a:r>
              <a:rPr lang="en-GB" sz="1400" dirty="0"/>
              <a:t>decision was inconsistent with </a:t>
            </a:r>
            <a:r>
              <a:rPr lang="en-GB" sz="1400" i="1" dirty="0"/>
              <a:t>Angelic </a:t>
            </a:r>
            <a:r>
              <a:rPr lang="en-GB" sz="1400" i="1" dirty="0" smtClean="0"/>
              <a:t>Grace</a:t>
            </a:r>
            <a:r>
              <a:rPr lang="en-GB" sz="1400" dirty="0" smtClean="0"/>
              <a:t>;</a:t>
            </a:r>
            <a:endParaRPr lang="en-SG" sz="1400" dirty="0"/>
          </a:p>
          <a:p>
            <a:pPr marL="684900" lvl="1" indent="-342900">
              <a:buAutoNum type="arabicParenBoth"/>
            </a:pPr>
            <a:r>
              <a:rPr lang="en-GB" sz="1400" dirty="0" smtClean="0"/>
              <a:t>there </a:t>
            </a:r>
            <a:r>
              <a:rPr lang="en-GB" sz="1400" dirty="0"/>
              <a:t>was no objective justification for thinking that the Qingdao jurisdiction challenge would be resolved speedily; and </a:t>
            </a:r>
            <a:endParaRPr lang="en-SG" sz="1400" dirty="0"/>
          </a:p>
          <a:p>
            <a:pPr marL="684900" lvl="1" indent="-342900">
              <a:buAutoNum type="arabicParenBoth"/>
            </a:pPr>
            <a:r>
              <a:rPr lang="en-GB" sz="1400" dirty="0" smtClean="0"/>
              <a:t>there </a:t>
            </a:r>
            <a:r>
              <a:rPr lang="en-GB" sz="1400" dirty="0"/>
              <a:t>was no objective justification for thinking that the Qingdao jurisdiction challenge would be successful. </a:t>
            </a:r>
            <a:endParaRPr lang="en-SG" sz="1400" dirty="0"/>
          </a:p>
          <a:p>
            <a:pPr marL="0" indent="0">
              <a:buNone/>
            </a:pPr>
            <a:endParaRPr lang="en-GB" sz="2500" b="1" dirty="0" smtClean="0">
              <a:solidFill>
                <a:srgbClr val="A58C67"/>
              </a:solidFill>
              <a:latin typeface="Calibri" panose="020F0502020204030204" pitchFamily="34" charset="0"/>
            </a:endParaRPr>
          </a:p>
        </p:txBody>
      </p:sp>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21</a:t>
            </a:fld>
            <a:endParaRPr lang="en-GB" dirty="0"/>
          </a:p>
        </p:txBody>
      </p:sp>
    </p:spTree>
    <p:extLst>
      <p:ext uri="{BB962C8B-B14F-4D97-AF65-F5344CB8AC3E}">
        <p14:creationId xmlns:p14="http://schemas.microsoft.com/office/powerpoint/2010/main" val="1911946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SG" sz="2500" i="1" dirty="0" smtClean="0">
                <a:solidFill>
                  <a:srgbClr val="C00000"/>
                </a:solidFill>
                <a:latin typeface="Calibri" panose="020F0502020204030204" pitchFamily="34" charset="0"/>
              </a:rPr>
              <a:t>Essar </a:t>
            </a:r>
            <a:r>
              <a:rPr lang="en-SG" sz="2500" i="1" dirty="0">
                <a:solidFill>
                  <a:srgbClr val="C00000"/>
                </a:solidFill>
                <a:latin typeface="Calibri" panose="020F0502020204030204" pitchFamily="34" charset="0"/>
              </a:rPr>
              <a:t>Shipping Ltd v Bank of China </a:t>
            </a:r>
            <a:r>
              <a:rPr lang="en-SG" sz="2500" i="1" dirty="0" smtClean="0">
                <a:solidFill>
                  <a:srgbClr val="C00000"/>
                </a:solidFill>
                <a:latin typeface="Calibri" panose="020F0502020204030204" pitchFamily="34" charset="0"/>
              </a:rPr>
              <a:t>Ltd</a:t>
            </a:r>
            <a:r>
              <a:rPr lang="en-SG" sz="2500" dirty="0">
                <a:solidFill>
                  <a:srgbClr val="C00000"/>
                </a:solidFill>
                <a:latin typeface="Calibri" panose="020F0502020204030204" pitchFamily="34" charset="0"/>
              </a:rPr>
              <a:t/>
            </a:r>
            <a:br>
              <a:rPr lang="en-SG" sz="2500" dirty="0">
                <a:solidFill>
                  <a:srgbClr val="C00000"/>
                </a:solidFill>
                <a:latin typeface="Calibri" panose="020F0502020204030204" pitchFamily="34" charset="0"/>
              </a:rPr>
            </a:br>
            <a:endParaRPr lang="en-GB" sz="2500" dirty="0">
              <a:solidFill>
                <a:srgbClr val="C00000"/>
              </a:solidFill>
              <a:latin typeface="Calibri" panose="020F0502020204030204" pitchFamily="34" charset="0"/>
            </a:endParaRPr>
          </a:p>
        </p:txBody>
      </p:sp>
      <p:sp>
        <p:nvSpPr>
          <p:cNvPr id="4" name="Content Placeholder 3"/>
          <p:cNvSpPr>
            <a:spLocks noGrp="1"/>
          </p:cNvSpPr>
          <p:nvPr>
            <p:ph idx="1"/>
          </p:nvPr>
        </p:nvSpPr>
        <p:spPr>
          <a:xfrm>
            <a:off x="827584" y="980728"/>
            <a:ext cx="7416824" cy="4896544"/>
          </a:xfrm>
        </p:spPr>
        <p:txBody>
          <a:bodyPr/>
          <a:lstStyle/>
          <a:p>
            <a:pPr marL="0" indent="0">
              <a:spcAft>
                <a:spcPts val="0"/>
              </a:spcAft>
              <a:buNone/>
            </a:pPr>
            <a:r>
              <a:rPr lang="en-GB" b="1" dirty="0" smtClean="0">
                <a:solidFill>
                  <a:srgbClr val="A58C67"/>
                </a:solidFill>
                <a:latin typeface="Calibri" panose="020F0502020204030204" pitchFamily="34" charset="0"/>
              </a:rPr>
              <a:t>Since decision in the Kishore:</a:t>
            </a:r>
          </a:p>
          <a:p>
            <a:pPr marL="0" indent="0">
              <a:spcAft>
                <a:spcPts val="0"/>
              </a:spcAft>
              <a:buNone/>
            </a:pPr>
            <a:r>
              <a:rPr lang="zh-CN" altLang="en-US" sz="1800" b="1" dirty="0" smtClean="0">
                <a:solidFill>
                  <a:srgbClr val="A58C67"/>
                </a:solidFill>
                <a:latin typeface="SimSun" panose="02010600030101010101" pitchFamily="2" charset="-122"/>
                <a:ea typeface="SimSun" panose="02010600030101010101" pitchFamily="2" charset="-122"/>
              </a:rPr>
              <a:t>自</a:t>
            </a:r>
            <a:r>
              <a:rPr lang="en-US" altLang="zh-CN" sz="1800" b="1" dirty="0" smtClean="0">
                <a:solidFill>
                  <a:srgbClr val="A58C67"/>
                </a:solidFill>
                <a:latin typeface="Calibri" panose="020F0502020204030204" pitchFamily="34" charset="0"/>
              </a:rPr>
              <a:t>Kishore </a:t>
            </a:r>
            <a:r>
              <a:rPr lang="zh-CN" altLang="en-US" sz="1800" b="1" dirty="0" smtClean="0">
                <a:solidFill>
                  <a:srgbClr val="A58C67"/>
                </a:solidFill>
                <a:latin typeface="SimSun" panose="02010600030101010101" pitchFamily="2" charset="-122"/>
                <a:ea typeface="SimSun" panose="02010600030101010101" pitchFamily="2" charset="-122"/>
              </a:rPr>
              <a:t>的判决后</a:t>
            </a:r>
            <a:r>
              <a:rPr lang="en-US" altLang="zh-CN" sz="1800" b="1" dirty="0" smtClean="0">
                <a:solidFill>
                  <a:srgbClr val="A58C67"/>
                </a:solidFill>
                <a:latin typeface="SimSun" panose="02010600030101010101" pitchFamily="2" charset="-122"/>
                <a:ea typeface="SimSun" panose="02010600030101010101" pitchFamily="2" charset="-122"/>
              </a:rPr>
              <a:t>:</a:t>
            </a:r>
          </a:p>
          <a:p>
            <a:pPr marL="0" indent="0">
              <a:spcAft>
                <a:spcPts val="0"/>
              </a:spcAft>
              <a:buNone/>
            </a:pPr>
            <a:endParaRPr lang="en-GB" sz="1800" b="1" dirty="0" smtClean="0">
              <a:solidFill>
                <a:srgbClr val="A58C67"/>
              </a:solidFill>
              <a:latin typeface="SimSun" panose="02010600030101010101" pitchFamily="2" charset="-122"/>
              <a:ea typeface="SimSun" panose="02010600030101010101" pitchFamily="2" charset="-122"/>
            </a:endParaRPr>
          </a:p>
          <a:p>
            <a:pPr>
              <a:spcAft>
                <a:spcPts val="0"/>
              </a:spcAft>
            </a:pPr>
            <a:r>
              <a:rPr lang="en-GB" b="1" i="1" dirty="0" err="1" smtClean="0">
                <a:solidFill>
                  <a:srgbClr val="A58C67"/>
                </a:solidFill>
                <a:latin typeface="Calibri" panose="020F0502020204030204" pitchFamily="34" charset="0"/>
              </a:rPr>
              <a:t>Ecobank</a:t>
            </a:r>
            <a:r>
              <a:rPr lang="en-GB" b="1" i="1" dirty="0" smtClean="0">
                <a:solidFill>
                  <a:srgbClr val="A58C67"/>
                </a:solidFill>
                <a:latin typeface="Calibri" panose="020F0502020204030204" pitchFamily="34" charset="0"/>
              </a:rPr>
              <a:t> Transnational </a:t>
            </a:r>
            <a:r>
              <a:rPr lang="en-GB" b="1" i="1" dirty="0" err="1" smtClean="0">
                <a:solidFill>
                  <a:srgbClr val="A58C67"/>
                </a:solidFill>
                <a:latin typeface="Calibri" panose="020F0502020204030204" pitchFamily="34" charset="0"/>
              </a:rPr>
              <a:t>Inc</a:t>
            </a:r>
            <a:r>
              <a:rPr lang="en-GB" b="1" i="1" dirty="0" smtClean="0">
                <a:solidFill>
                  <a:srgbClr val="A58C67"/>
                </a:solidFill>
                <a:latin typeface="Calibri" panose="020F0502020204030204" pitchFamily="34" charset="0"/>
              </a:rPr>
              <a:t> v. </a:t>
            </a:r>
            <a:r>
              <a:rPr lang="en-GB" b="1" i="1" dirty="0" err="1" smtClean="0">
                <a:solidFill>
                  <a:srgbClr val="A58C67"/>
                </a:solidFill>
                <a:latin typeface="Calibri" panose="020F0502020204030204" pitchFamily="34" charset="0"/>
              </a:rPr>
              <a:t>Tanoh</a:t>
            </a:r>
            <a:r>
              <a:rPr lang="en-GB" b="1" i="1" dirty="0" smtClean="0">
                <a:solidFill>
                  <a:srgbClr val="A58C67"/>
                </a:solidFill>
                <a:latin typeface="Calibri" panose="020F0502020204030204" pitchFamily="34" charset="0"/>
              </a:rPr>
              <a:t> </a:t>
            </a:r>
            <a:r>
              <a:rPr lang="en-GB" b="1" dirty="0" smtClean="0">
                <a:solidFill>
                  <a:srgbClr val="A58C67"/>
                </a:solidFill>
                <a:latin typeface="Calibri" panose="020F0502020204030204" pitchFamily="34" charset="0"/>
              </a:rPr>
              <a:t>[20150 EWCA </a:t>
            </a:r>
            <a:r>
              <a:rPr lang="en-GB" b="1" dirty="0" err="1" smtClean="0">
                <a:solidFill>
                  <a:srgbClr val="A58C67"/>
                </a:solidFill>
                <a:latin typeface="Calibri" panose="020F0502020204030204" pitchFamily="34" charset="0"/>
              </a:rPr>
              <a:t>Civ</a:t>
            </a:r>
            <a:r>
              <a:rPr lang="en-GB" b="1" dirty="0" smtClean="0">
                <a:solidFill>
                  <a:srgbClr val="A58C67"/>
                </a:solidFill>
                <a:latin typeface="Calibri" panose="020F0502020204030204" pitchFamily="34" charset="0"/>
              </a:rPr>
              <a:t> 1309] handed down by Court of Appeal.  Delay in principle is a strong reason to refuse an injunction</a:t>
            </a:r>
          </a:p>
          <a:p>
            <a:pPr marL="355600" indent="0">
              <a:spcAft>
                <a:spcPts val="1800"/>
              </a:spcAft>
              <a:buNone/>
            </a:pPr>
            <a:r>
              <a:rPr lang="zh-CN" altLang="en-US" sz="1800" b="1" dirty="0" smtClean="0">
                <a:solidFill>
                  <a:srgbClr val="A58C67"/>
                </a:solidFill>
                <a:latin typeface="SimSun" panose="02010600030101010101" pitchFamily="2" charset="-122"/>
                <a:ea typeface="SimSun" panose="02010600030101010101" pitchFamily="2" charset="-122"/>
              </a:rPr>
              <a:t>上诉法院判决不合理的延迟原则上是</a:t>
            </a:r>
            <a:r>
              <a:rPr lang="zh-CN" altLang="en-US" sz="1800" b="1" dirty="0">
                <a:solidFill>
                  <a:srgbClr val="A58C67"/>
                </a:solidFill>
                <a:latin typeface="SimSun" panose="02010600030101010101" pitchFamily="2" charset="-122"/>
                <a:ea typeface="SimSun" panose="02010600030101010101" pitchFamily="2" charset="-122"/>
              </a:rPr>
              <a:t>足够理由</a:t>
            </a:r>
            <a:r>
              <a:rPr lang="zh-CN" altLang="en-US" sz="1800" b="1" dirty="0" smtClean="0">
                <a:solidFill>
                  <a:srgbClr val="A58C67"/>
                </a:solidFill>
                <a:latin typeface="SimSun" panose="02010600030101010101" pitchFamily="2" charset="-122"/>
                <a:ea typeface="SimSun" panose="02010600030101010101" pitchFamily="2" charset="-122"/>
              </a:rPr>
              <a:t>拒绝禁诉令的申请</a:t>
            </a:r>
            <a:endParaRPr lang="en-GB" sz="1800" b="1" dirty="0" smtClean="0">
              <a:solidFill>
                <a:srgbClr val="A58C67"/>
              </a:solidFill>
              <a:latin typeface="SimSun" panose="02010600030101010101" pitchFamily="2" charset="-122"/>
              <a:ea typeface="SimSun" panose="02010600030101010101" pitchFamily="2" charset="-122"/>
            </a:endParaRPr>
          </a:p>
          <a:p>
            <a:pPr>
              <a:spcAft>
                <a:spcPts val="0"/>
              </a:spcAft>
            </a:pPr>
            <a:r>
              <a:rPr lang="en-GB" b="1" i="1" dirty="0" smtClean="0">
                <a:solidFill>
                  <a:srgbClr val="A58C67"/>
                </a:solidFill>
                <a:latin typeface="Calibri" panose="020F0502020204030204" pitchFamily="34" charset="0"/>
              </a:rPr>
              <a:t>Magellan Spirit </a:t>
            </a:r>
            <a:r>
              <a:rPr lang="en-GB" b="1" i="1" dirty="0" err="1" smtClean="0">
                <a:solidFill>
                  <a:srgbClr val="A58C67"/>
                </a:solidFill>
                <a:latin typeface="Calibri" panose="020F0502020204030204" pitchFamily="34" charset="0"/>
              </a:rPr>
              <a:t>ApS</a:t>
            </a:r>
            <a:r>
              <a:rPr lang="en-GB" b="1" i="1" dirty="0" smtClean="0">
                <a:solidFill>
                  <a:srgbClr val="A58C67"/>
                </a:solidFill>
                <a:latin typeface="Calibri" panose="020F0502020204030204" pitchFamily="34" charset="0"/>
              </a:rPr>
              <a:t> v. Vitol SA </a:t>
            </a:r>
            <a:r>
              <a:rPr lang="en-GB" b="1" dirty="0" smtClean="0">
                <a:solidFill>
                  <a:srgbClr val="A58C67"/>
                </a:solidFill>
                <a:latin typeface="Calibri" panose="020F0502020204030204" pitchFamily="34" charset="0"/>
              </a:rPr>
              <a:t>[2016] EWHC 454 (</a:t>
            </a:r>
            <a:r>
              <a:rPr lang="en-GB" b="1" dirty="0" err="1" smtClean="0">
                <a:solidFill>
                  <a:srgbClr val="A58C67"/>
                </a:solidFill>
                <a:latin typeface="Calibri" panose="020F0502020204030204" pitchFamily="34" charset="0"/>
              </a:rPr>
              <a:t>Comm</a:t>
            </a:r>
            <a:r>
              <a:rPr lang="en-GB" b="1" dirty="0" smtClean="0">
                <a:solidFill>
                  <a:srgbClr val="A58C67"/>
                </a:solidFill>
                <a:latin typeface="Calibri" panose="020F0502020204030204" pitchFamily="34" charset="0"/>
              </a:rPr>
              <a:t>).  Cites </a:t>
            </a:r>
            <a:r>
              <a:rPr lang="en-GB" b="1" i="1" dirty="0" smtClean="0">
                <a:solidFill>
                  <a:srgbClr val="A58C67"/>
                </a:solidFill>
                <a:latin typeface="Calibri" panose="020F0502020204030204" pitchFamily="34" charset="0"/>
              </a:rPr>
              <a:t>“KISHORE” </a:t>
            </a:r>
            <a:r>
              <a:rPr lang="en-GB" b="1" dirty="0" smtClean="0">
                <a:solidFill>
                  <a:srgbClr val="A58C67"/>
                </a:solidFill>
                <a:latin typeface="Calibri" panose="020F0502020204030204" pitchFamily="34" charset="0"/>
              </a:rPr>
              <a:t>that an application must be brought promptly and that lack of promptness on its own enough to justify refusal of stay.</a:t>
            </a:r>
          </a:p>
          <a:p>
            <a:pPr marL="355600" indent="0">
              <a:buNone/>
            </a:pPr>
            <a:r>
              <a:rPr lang="zh-CN" altLang="en-US" sz="1800" b="1" dirty="0" smtClean="0">
                <a:solidFill>
                  <a:srgbClr val="A58C67"/>
                </a:solidFill>
                <a:latin typeface="SimSun" panose="02010600030101010101" pitchFamily="2" charset="-122"/>
                <a:ea typeface="SimSun" panose="02010600030101010101" pitchFamily="2" charset="-122"/>
              </a:rPr>
              <a:t>依据“</a:t>
            </a:r>
            <a:r>
              <a:rPr lang="en-US" altLang="zh-CN" sz="1800" b="1" dirty="0" smtClean="0">
                <a:solidFill>
                  <a:srgbClr val="A58C67"/>
                </a:solidFill>
                <a:latin typeface="SimSun" panose="02010600030101010101" pitchFamily="2" charset="-122"/>
                <a:ea typeface="SimSun" panose="02010600030101010101" pitchFamily="2" charset="-122"/>
              </a:rPr>
              <a:t>KISHORE</a:t>
            </a:r>
            <a:r>
              <a:rPr lang="zh-CN" altLang="en-US" sz="1800" b="1" dirty="0" smtClean="0">
                <a:solidFill>
                  <a:srgbClr val="A58C67"/>
                </a:solidFill>
                <a:latin typeface="SimSun" panose="02010600030101010101" pitchFamily="2" charset="-122"/>
                <a:ea typeface="SimSun" panose="02010600030101010101" pitchFamily="2" charset="-122"/>
              </a:rPr>
              <a:t>”案例，必须立即提出申请，如果没有及时提出申请就足以作为拒</a:t>
            </a:r>
            <a:r>
              <a:rPr lang="zh-CN" altLang="en-US" sz="1800" b="1" dirty="0">
                <a:solidFill>
                  <a:srgbClr val="A58C67"/>
                </a:solidFill>
                <a:latin typeface="SimSun" panose="02010600030101010101" pitchFamily="2" charset="-122"/>
                <a:ea typeface="SimSun" panose="02010600030101010101" pitchFamily="2" charset="-122"/>
              </a:rPr>
              <a:t>绝终止申</a:t>
            </a:r>
            <a:r>
              <a:rPr lang="zh-CN" altLang="en-US" sz="1800" b="1" dirty="0" smtClean="0">
                <a:solidFill>
                  <a:srgbClr val="A58C67"/>
                </a:solidFill>
                <a:latin typeface="SimSun" panose="02010600030101010101" pitchFamily="2" charset="-122"/>
                <a:ea typeface="SimSun" panose="02010600030101010101" pitchFamily="2" charset="-122"/>
              </a:rPr>
              <a:t>请的理由</a:t>
            </a:r>
            <a:r>
              <a:rPr lang="zh-CN" altLang="en-US" sz="1800" b="1" dirty="0">
                <a:solidFill>
                  <a:srgbClr val="A58C67"/>
                </a:solidFill>
                <a:latin typeface="SimSun" panose="02010600030101010101" pitchFamily="2" charset="-122"/>
                <a:ea typeface="SimSun" panose="02010600030101010101" pitchFamily="2" charset="-122"/>
              </a:rPr>
              <a:t>。</a:t>
            </a:r>
            <a:endParaRPr lang="en-GB" sz="1800" b="1" dirty="0" smtClean="0">
              <a:solidFill>
                <a:srgbClr val="A58C67"/>
              </a:solidFill>
              <a:latin typeface="SimSun" panose="02010600030101010101" pitchFamily="2" charset="-122"/>
              <a:ea typeface="SimSun" panose="02010600030101010101" pitchFamily="2" charset="-122"/>
            </a:endParaRPr>
          </a:p>
          <a:p>
            <a:endParaRPr lang="en-GB" sz="2500" b="1" dirty="0" smtClean="0">
              <a:solidFill>
                <a:srgbClr val="A58C67"/>
              </a:solidFill>
              <a:latin typeface="Calibri" panose="020F0502020204030204" pitchFamily="34" charset="0"/>
            </a:endParaRPr>
          </a:p>
        </p:txBody>
      </p:sp>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22</a:t>
            </a:fld>
            <a:endParaRPr lang="en-GB" dirty="0"/>
          </a:p>
        </p:txBody>
      </p:sp>
    </p:spTree>
    <p:extLst>
      <p:ext uri="{BB962C8B-B14F-4D97-AF65-F5344CB8AC3E}">
        <p14:creationId xmlns:p14="http://schemas.microsoft.com/office/powerpoint/2010/main" val="2183505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492896"/>
            <a:ext cx="7413625" cy="936104"/>
          </a:xfrm>
        </p:spPr>
        <p:txBody>
          <a:bodyPr anchor="ctr"/>
          <a:lstStyle/>
          <a:p>
            <a:pPr algn="ctr"/>
            <a:r>
              <a:rPr lang="en-SG" b="1" dirty="0" smtClean="0">
                <a:latin typeface="Calibri" panose="020F0502020204030204" pitchFamily="34" charset="0"/>
              </a:rPr>
              <a:t>Thank You</a:t>
            </a:r>
            <a:endParaRPr lang="en-GB" b="1" dirty="0">
              <a:latin typeface="Calibri" panose="020F0502020204030204" pitchFamily="34" charset="0"/>
            </a:endParaRPr>
          </a:p>
        </p:txBody>
      </p:sp>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23</a:t>
            </a:fld>
            <a:endParaRPr lang="en-GB" dirty="0"/>
          </a:p>
        </p:txBody>
      </p:sp>
    </p:spTree>
    <p:extLst>
      <p:ext uri="{BB962C8B-B14F-4D97-AF65-F5344CB8AC3E}">
        <p14:creationId xmlns:p14="http://schemas.microsoft.com/office/powerpoint/2010/main" val="3768000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09613" y="4366683"/>
            <a:ext cx="2432695" cy="1494897"/>
          </a:xfrm>
          <a:prstGeom prst="rect">
            <a:avLst/>
          </a:prstGeom>
          <a:noFill/>
          <a:ln w="9525">
            <a:noFill/>
            <a:miter lim="800000"/>
            <a:headEnd/>
            <a:tailEnd/>
          </a:ln>
        </p:spPr>
        <p:txBody>
          <a:bodyPr wrap="none" lIns="90000" tIns="46800" rIns="90000" bIns="46800" anchor="ctr">
            <a:spAutoFit/>
          </a:bodyPr>
          <a:lstStyle/>
          <a:p>
            <a:pPr eaLnBrk="0" hangingPunct="0"/>
            <a:r>
              <a:rPr lang="en-GB" sz="1300" cap="all" dirty="0">
                <a:solidFill>
                  <a:schemeClr val="accent1"/>
                </a:solidFill>
                <a:latin typeface="EngraversGothic BT" pitchFamily="34" charset="0"/>
              </a:rPr>
              <a:t>LONDON</a:t>
            </a:r>
          </a:p>
          <a:p>
            <a:pPr eaLnBrk="0" hangingPunct="0"/>
            <a:r>
              <a:rPr lang="en-GB" sz="1300" cap="all" dirty="0">
                <a:solidFill>
                  <a:schemeClr val="bg1"/>
                </a:solidFill>
                <a:latin typeface="EngraversGothic BT" pitchFamily="34" charset="0"/>
              </a:rPr>
              <a:t>MADRID</a:t>
            </a:r>
          </a:p>
          <a:p>
            <a:pPr eaLnBrk="0" hangingPunct="0"/>
            <a:r>
              <a:rPr lang="en-GB" sz="1300" cap="all" dirty="0">
                <a:solidFill>
                  <a:schemeClr val="bg1"/>
                </a:solidFill>
                <a:latin typeface="EngraversGothic BT" pitchFamily="34" charset="0"/>
              </a:rPr>
              <a:t>PARIS</a:t>
            </a:r>
          </a:p>
          <a:p>
            <a:pPr eaLnBrk="0" hangingPunct="0"/>
            <a:r>
              <a:rPr lang="en-GB" sz="1300" cap="all" dirty="0" smtClean="0">
                <a:solidFill>
                  <a:schemeClr val="bg1"/>
                </a:solidFill>
                <a:latin typeface="EngraversGothic BT" pitchFamily="34" charset="0"/>
              </a:rPr>
              <a:t>piraeus</a:t>
            </a:r>
            <a:endParaRPr lang="en-GB" sz="1300" cap="all" dirty="0">
              <a:solidFill>
                <a:schemeClr val="bg1"/>
              </a:solidFill>
              <a:latin typeface="EngraversGothic BT" pitchFamily="34" charset="0"/>
            </a:endParaRPr>
          </a:p>
          <a:p>
            <a:pPr eaLnBrk="0" hangingPunct="0"/>
            <a:r>
              <a:rPr lang="en-GB" sz="1300" cap="all" dirty="0" smtClean="0">
                <a:solidFill>
                  <a:schemeClr val="bg1"/>
                </a:solidFill>
                <a:latin typeface="EngraversGothic BT" pitchFamily="34" charset="0"/>
              </a:rPr>
              <a:t>São paulo</a:t>
            </a:r>
            <a:endParaRPr lang="en-GB" sz="1300" cap="all" dirty="0">
              <a:solidFill>
                <a:schemeClr val="bg1"/>
              </a:solidFill>
              <a:latin typeface="EngraversGothic BT" pitchFamily="34" charset="0"/>
            </a:endParaRPr>
          </a:p>
          <a:p>
            <a:pPr eaLnBrk="0" hangingPunct="0"/>
            <a:r>
              <a:rPr lang="en-GB" sz="1300" cap="all" dirty="0" smtClean="0">
                <a:solidFill>
                  <a:schemeClr val="bg1"/>
                </a:solidFill>
                <a:latin typeface="EngraversGothic BT" pitchFamily="34" charset="0"/>
              </a:rPr>
              <a:t>SINGAPORE</a:t>
            </a:r>
            <a:endParaRPr lang="en-GB" sz="1300" cap="all" dirty="0">
              <a:solidFill>
                <a:schemeClr val="bg1"/>
              </a:solidFill>
              <a:latin typeface="EngraversGothic BT" pitchFamily="34" charset="0"/>
            </a:endParaRPr>
          </a:p>
          <a:p>
            <a:pPr eaLnBrk="0" hangingPunct="0"/>
            <a:r>
              <a:rPr lang="en-GB" sz="1300" cap="all" dirty="0">
                <a:solidFill>
                  <a:schemeClr val="accent1"/>
                </a:solidFill>
                <a:latin typeface="EngraversGothic BT" pitchFamily="34" charset="0"/>
              </a:rPr>
              <a:t>www.thomascooperlaw.com</a:t>
            </a:r>
          </a:p>
        </p:txBody>
      </p:sp>
      <p:pic>
        <p:nvPicPr>
          <p:cNvPr id="8195" name="Picture 4" descr="TC logo ppt gold rev"/>
          <p:cNvPicPr>
            <a:picLocks noChangeAspect="1" noChangeArrowheads="1"/>
          </p:cNvPicPr>
          <p:nvPr/>
        </p:nvPicPr>
        <p:blipFill>
          <a:blip r:embed="rId2" cstate="print"/>
          <a:srcRect/>
          <a:stretch>
            <a:fillRect/>
          </a:stretch>
        </p:blipFill>
        <p:spPr bwMode="black">
          <a:xfrm>
            <a:off x="781050" y="6021388"/>
            <a:ext cx="2016125" cy="461962"/>
          </a:xfrm>
          <a:prstGeom prst="rect">
            <a:avLst/>
          </a:prstGeom>
          <a:solidFill>
            <a:srgbClr val="C00000"/>
          </a:solidFill>
          <a:ln w="9525">
            <a:noFill/>
            <a:miter lim="800000"/>
            <a:headEnd/>
            <a:tailEnd/>
          </a:ln>
        </p:spPr>
      </p:pic>
      <p:sp>
        <p:nvSpPr>
          <p:cNvPr id="8196" name="Text Box 5"/>
          <p:cNvSpPr txBox="1">
            <a:spLocks noChangeArrowheads="1"/>
          </p:cNvSpPr>
          <p:nvPr/>
        </p:nvSpPr>
        <p:spPr bwMode="auto">
          <a:xfrm>
            <a:off x="611188" y="549275"/>
            <a:ext cx="4752975" cy="1295400"/>
          </a:xfrm>
          <a:prstGeom prst="rect">
            <a:avLst/>
          </a:prstGeom>
          <a:solidFill>
            <a:srgbClr val="C00000"/>
          </a:solidFill>
          <a:ln w="9525">
            <a:noFill/>
            <a:miter lim="800000"/>
            <a:headEnd/>
            <a:tailEnd/>
          </a:ln>
        </p:spPr>
        <p:txBody>
          <a:bodyPr wrap="none" lIns="90000" tIns="46800" rIns="90000" bIns="46800"/>
          <a:lstStyle/>
          <a:p>
            <a:pPr eaLnBrk="0" hangingPunct="0">
              <a:spcBef>
                <a:spcPct val="50000"/>
              </a:spcBef>
            </a:pPr>
            <a:endParaRPr lang="en-US"/>
          </a:p>
        </p:txBody>
      </p:sp>
      <p:sp>
        <p:nvSpPr>
          <p:cNvPr id="6" name="Rectangle 2"/>
          <p:cNvSpPr txBox="1">
            <a:spLocks noChangeArrowheads="1"/>
          </p:cNvSpPr>
          <p:nvPr/>
        </p:nvSpPr>
        <p:spPr>
          <a:xfrm>
            <a:off x="684213" y="1125538"/>
            <a:ext cx="7772400" cy="2735510"/>
          </a:xfrm>
          <a:prstGeom prst="rect">
            <a:avLst/>
          </a:prstGeom>
        </p:spPr>
        <p:txBody>
          <a:bodyPr/>
          <a:lstStyle/>
          <a:p>
            <a:pPr fontAlgn="base">
              <a:spcBef>
                <a:spcPct val="50000"/>
              </a:spcBef>
              <a:spcAft>
                <a:spcPct val="0"/>
              </a:spcAft>
              <a:defRPr/>
            </a:pPr>
            <a:r>
              <a:rPr kumimoji="0" lang="en-GB" sz="2000" b="0" i="0" u="none" strike="noStrike" kern="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alibri" panose="020F0502020204030204" pitchFamily="34" charset="0"/>
                <a:ea typeface="+mj-ea"/>
                <a:cs typeface="+mj-cs"/>
              </a:rPr>
              <a:t>For further information or advice, please contact:</a:t>
            </a:r>
            <a:br>
              <a:rPr kumimoji="0" lang="en-GB" sz="2000" b="0" i="0" u="none" strike="noStrike" kern="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Calibri" panose="020F0502020204030204" pitchFamily="34" charset="0"/>
                <a:ea typeface="+mj-ea"/>
                <a:cs typeface="+mj-cs"/>
              </a:rPr>
            </a:br>
            <a:endParaRPr lang="en-GB" sz="2000" kern="0" dirty="0">
              <a:solidFill>
                <a:schemeClr val="accent1"/>
              </a:solidFill>
              <a:effectLst>
                <a:outerShdw blurRad="38100" dist="38100" dir="2700000" algn="tl">
                  <a:srgbClr val="000000">
                    <a:alpha val="43137"/>
                  </a:srgbClr>
                </a:outerShdw>
              </a:effectLst>
              <a:latin typeface="Calibri" panose="020F0502020204030204" pitchFamily="34" charset="0"/>
              <a:ea typeface="+mj-ea"/>
              <a:cs typeface="+mj-cs"/>
            </a:endParaRPr>
          </a:p>
          <a:p>
            <a:pPr fontAlgn="base">
              <a:spcBef>
                <a:spcPct val="50000"/>
              </a:spcBef>
              <a:spcAft>
                <a:spcPct val="0"/>
              </a:spcAft>
              <a:defRPr/>
            </a:pPr>
            <a:r>
              <a:rPr kumimoji="0" lang="en-GB" sz="2000" b="0" i="0" u="none" strike="noStrike" kern="0" cap="none" spc="0" normalizeH="0" baseline="0" noProof="0" dirty="0" smtClean="0">
                <a:ln>
                  <a:noFill/>
                </a:ln>
                <a:solidFill>
                  <a:schemeClr val="accent3"/>
                </a:solidFill>
                <a:effectLst/>
                <a:uLnTx/>
                <a:uFillTx/>
                <a:latin typeface="Calibri" panose="020F0502020204030204" pitchFamily="34" charset="0"/>
                <a:ea typeface="+mj-ea"/>
                <a:cs typeface="+mj-cs"/>
              </a:rPr>
              <a:t>Mark Sachs</a:t>
            </a:r>
          </a:p>
          <a:p>
            <a:pPr fontAlgn="base">
              <a:spcBef>
                <a:spcPct val="50000"/>
              </a:spcBef>
              <a:spcAft>
                <a:spcPct val="0"/>
              </a:spcAft>
              <a:defRPr/>
            </a:pPr>
            <a:r>
              <a:rPr kumimoji="0" lang="en-GB" sz="2000" b="0" i="0" u="none" strike="noStrike" kern="0" cap="none" spc="0" normalizeH="0" baseline="0" noProof="0" dirty="0" smtClean="0">
                <a:ln>
                  <a:noFill/>
                </a:ln>
                <a:solidFill>
                  <a:schemeClr val="accent3"/>
                </a:solidFill>
                <a:effectLst/>
                <a:uLnTx/>
                <a:uFillTx/>
                <a:latin typeface="Calibri" panose="020F0502020204030204" pitchFamily="34" charset="0"/>
                <a:ea typeface="+mj-ea"/>
                <a:cs typeface="+mj-cs"/>
              </a:rPr>
              <a:t/>
            </a:r>
            <a:br>
              <a:rPr kumimoji="0" lang="en-GB" sz="2000" b="0" i="0" u="none" strike="noStrike" kern="0" cap="none" spc="0" normalizeH="0" baseline="0" noProof="0" dirty="0" smtClean="0">
                <a:ln>
                  <a:noFill/>
                </a:ln>
                <a:solidFill>
                  <a:schemeClr val="accent3"/>
                </a:solidFill>
                <a:effectLst/>
                <a:uLnTx/>
                <a:uFillTx/>
                <a:latin typeface="Calibri" panose="020F0502020204030204" pitchFamily="34" charset="0"/>
                <a:ea typeface="+mj-ea"/>
                <a:cs typeface="+mj-cs"/>
              </a:rPr>
            </a:br>
            <a:r>
              <a:rPr kumimoji="0" lang="en-GB" sz="2000" b="0" i="0" u="none" strike="noStrike" kern="0" cap="none" spc="0" normalizeH="0" baseline="0" noProof="0" dirty="0" smtClean="0">
                <a:ln>
                  <a:noFill/>
                </a:ln>
                <a:solidFill>
                  <a:schemeClr val="accent3"/>
                </a:solidFill>
                <a:effectLst/>
                <a:uLnTx/>
                <a:uFillTx/>
                <a:latin typeface="Calibri" panose="020F0502020204030204" pitchFamily="34" charset="0"/>
                <a:ea typeface="+mj-ea"/>
                <a:cs typeface="+mj-cs"/>
              </a:rPr>
              <a:t>Email:   	mark</a:t>
            </a:r>
            <a:r>
              <a:rPr lang="en-GB" sz="2000" kern="0" dirty="0" smtClean="0">
                <a:solidFill>
                  <a:schemeClr val="accent3"/>
                </a:solidFill>
                <a:latin typeface="Calibri" panose="020F0502020204030204" pitchFamily="34" charset="0"/>
                <a:ea typeface="+mj-ea"/>
                <a:cs typeface="+mj-cs"/>
              </a:rPr>
              <a:t>.</a:t>
            </a:r>
            <a:r>
              <a:rPr lang="en-GB" sz="2000" kern="0" dirty="0" err="1" smtClean="0">
                <a:solidFill>
                  <a:schemeClr val="accent3"/>
                </a:solidFill>
                <a:latin typeface="Calibri" panose="020F0502020204030204" pitchFamily="34" charset="0"/>
                <a:ea typeface="+mj-ea"/>
                <a:cs typeface="+mj-cs"/>
              </a:rPr>
              <a:t>sachs</a:t>
            </a:r>
            <a:r>
              <a:rPr kumimoji="0" lang="en-GB" sz="2000" b="0" i="0" u="none" strike="noStrike" kern="0" cap="none" spc="0" normalizeH="0" baseline="0" noProof="0" dirty="0" smtClean="0">
                <a:ln>
                  <a:noFill/>
                </a:ln>
                <a:solidFill>
                  <a:schemeClr val="accent3"/>
                </a:solidFill>
                <a:effectLst/>
                <a:uLnTx/>
                <a:uFillTx/>
                <a:latin typeface="Calibri" panose="020F0502020204030204" pitchFamily="34" charset="0"/>
                <a:ea typeface="+mj-ea"/>
                <a:cs typeface="+mj-cs"/>
              </a:rPr>
              <a:t>@thomascooperlaw.com</a:t>
            </a:r>
            <a:br>
              <a:rPr kumimoji="0" lang="en-GB" sz="2000" b="0" i="0" u="none" strike="noStrike" kern="0" cap="none" spc="0" normalizeH="0" baseline="0" noProof="0" dirty="0" smtClean="0">
                <a:ln>
                  <a:noFill/>
                </a:ln>
                <a:solidFill>
                  <a:schemeClr val="accent3"/>
                </a:solidFill>
                <a:effectLst/>
                <a:uLnTx/>
                <a:uFillTx/>
                <a:latin typeface="Calibri" panose="020F0502020204030204" pitchFamily="34" charset="0"/>
                <a:ea typeface="+mj-ea"/>
                <a:cs typeface="+mj-cs"/>
              </a:rPr>
            </a:br>
            <a:r>
              <a:rPr kumimoji="0" lang="en-GB" sz="2000" b="0" i="0" u="none" strike="noStrike" kern="0" cap="none" spc="0" normalizeH="0" baseline="0" noProof="0" dirty="0" smtClean="0">
                <a:ln>
                  <a:noFill/>
                </a:ln>
                <a:solidFill>
                  <a:schemeClr val="accent3"/>
                </a:solidFill>
                <a:effectLst/>
                <a:uLnTx/>
                <a:uFillTx/>
                <a:latin typeface="Calibri" panose="020F0502020204030204" pitchFamily="34" charset="0"/>
                <a:ea typeface="+mj-ea"/>
                <a:cs typeface="+mj-cs"/>
              </a:rPr>
              <a:t>Tel:       	+65 6438 4497</a:t>
            </a:r>
            <a:r>
              <a:rPr kumimoji="0" lang="en-GB" sz="2000" b="0" i="0" u="none" strike="noStrike" kern="0" cap="none" spc="0" normalizeH="0" noProof="0" dirty="0" smtClean="0">
                <a:ln>
                  <a:noFill/>
                </a:ln>
                <a:solidFill>
                  <a:schemeClr val="accent3"/>
                </a:solidFill>
                <a:effectLst/>
                <a:uLnTx/>
                <a:uFillTx/>
                <a:latin typeface="Calibri" panose="020F0502020204030204" pitchFamily="34" charset="0"/>
                <a:ea typeface="+mj-ea"/>
                <a:cs typeface="+mj-cs"/>
              </a:rPr>
              <a:t/>
            </a:r>
            <a:br>
              <a:rPr kumimoji="0" lang="en-GB" sz="2000" b="0" i="0" u="none" strike="noStrike" kern="0" cap="none" spc="0" normalizeH="0" noProof="0" dirty="0" smtClean="0">
                <a:ln>
                  <a:noFill/>
                </a:ln>
                <a:solidFill>
                  <a:schemeClr val="accent3"/>
                </a:solidFill>
                <a:effectLst/>
                <a:uLnTx/>
                <a:uFillTx/>
                <a:latin typeface="Calibri" panose="020F0502020204030204" pitchFamily="34" charset="0"/>
                <a:ea typeface="+mj-ea"/>
                <a:cs typeface="+mj-cs"/>
              </a:rPr>
            </a:br>
            <a:r>
              <a:rPr kumimoji="0" lang="en-GB" sz="2000" b="0" i="0" u="none" strike="noStrike" kern="0" cap="none" spc="0" normalizeH="0" noProof="0" dirty="0" smtClean="0">
                <a:ln>
                  <a:noFill/>
                </a:ln>
                <a:solidFill>
                  <a:schemeClr val="accent3"/>
                </a:solidFill>
                <a:effectLst/>
                <a:uLnTx/>
                <a:uFillTx/>
                <a:latin typeface="Calibri" panose="020F0502020204030204" pitchFamily="34" charset="0"/>
                <a:ea typeface="+mj-ea"/>
                <a:cs typeface="+mj-cs"/>
              </a:rPr>
              <a:t>Mobile: 	</a:t>
            </a:r>
            <a:r>
              <a:rPr lang="en-GB" sz="2000" kern="0" dirty="0" smtClean="0">
                <a:solidFill>
                  <a:schemeClr val="accent3"/>
                </a:solidFill>
                <a:latin typeface="Calibri" panose="020F0502020204030204" pitchFamily="34" charset="0"/>
              </a:rPr>
              <a:t>+65 9630 6011</a:t>
            </a:r>
            <a:endParaRPr lang="en-GB" sz="2000" kern="0" dirty="0">
              <a:solidFill>
                <a:schemeClr val="accent3"/>
              </a:solidFill>
              <a:latin typeface="Calibri" panose="020F050202020403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000" b="0" i="0" u="none" strike="noStrike" kern="0" cap="none" spc="0" normalizeH="0" baseline="0" noProof="0" dirty="0" smtClean="0">
                <a:ln>
                  <a:noFill/>
                </a:ln>
                <a:solidFill>
                  <a:schemeClr val="accent3"/>
                </a:solidFill>
                <a:effectLst/>
                <a:uLnTx/>
                <a:uFillTx/>
                <a:latin typeface="Arial" charset="0"/>
                <a:ea typeface="+mj-ea"/>
                <a:cs typeface="+mj-cs"/>
              </a:rPr>
              <a:t/>
            </a:r>
            <a:br>
              <a:rPr kumimoji="0" lang="en-GB" sz="2000" b="0" i="0" u="none" strike="noStrike" kern="0" cap="none" spc="0" normalizeH="0" baseline="0" noProof="0" dirty="0" smtClean="0">
                <a:ln>
                  <a:noFill/>
                </a:ln>
                <a:solidFill>
                  <a:schemeClr val="accent3"/>
                </a:solidFill>
                <a:effectLst/>
                <a:uLnTx/>
                <a:uFillTx/>
                <a:latin typeface="Arial" charset="0"/>
                <a:ea typeface="+mj-ea"/>
                <a:cs typeface="+mj-cs"/>
              </a:rPr>
            </a:br>
            <a:endParaRPr kumimoji="0" lang="en-GB" sz="2000" b="0" i="0" u="none" strike="noStrike" kern="0" cap="none" spc="0" normalizeH="0" baseline="0" noProof="0" dirty="0">
              <a:ln>
                <a:noFill/>
              </a:ln>
              <a:solidFill>
                <a:schemeClr val="accent3"/>
              </a:solidFill>
              <a:effectLst/>
              <a:uLnTx/>
              <a:uFillTx/>
              <a:latin typeface="Arial"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413625" cy="936104"/>
          </a:xfrm>
        </p:spPr>
        <p:txBody>
          <a:bodyPr/>
          <a:lstStyle/>
          <a:p>
            <a:r>
              <a:rPr lang="en-GB" sz="2400" b="1" dirty="0" smtClean="0">
                <a:solidFill>
                  <a:srgbClr val="C00000"/>
                </a:solidFill>
                <a:latin typeface="Calibri" panose="020F0502020204030204" pitchFamily="34" charset="0"/>
              </a:rPr>
              <a:t>Effect of ASI</a:t>
            </a:r>
            <a:br>
              <a:rPr lang="en-GB" sz="2400" b="1" dirty="0" smtClean="0">
                <a:solidFill>
                  <a:srgbClr val="C00000"/>
                </a:solidFill>
                <a:latin typeface="Calibri" panose="020F0502020204030204" pitchFamily="34" charset="0"/>
              </a:rPr>
            </a:br>
            <a:r>
              <a:rPr lang="zh-CN" altLang="en-US" sz="2000" b="1" dirty="0" smtClean="0">
                <a:latin typeface="SimSun" panose="02010600030101010101" pitchFamily="2" charset="-122"/>
                <a:ea typeface="SimSun" panose="02010600030101010101" pitchFamily="2" charset="-122"/>
              </a:rPr>
              <a:t>禁诉令的效应</a:t>
            </a:r>
            <a:endParaRPr lang="en-GB" sz="2000" b="1" dirty="0">
              <a:solidFill>
                <a:srgbClr val="C00000"/>
              </a:solidFill>
              <a:latin typeface="SimSun" panose="02010600030101010101" pitchFamily="2" charset="-122"/>
              <a:ea typeface="SimSun" panose="02010600030101010101" pitchFamily="2" charset="-122"/>
            </a:endParaRPr>
          </a:p>
        </p:txBody>
      </p:sp>
      <p:sp>
        <p:nvSpPr>
          <p:cNvPr id="4" name="Content Placeholder 3"/>
          <p:cNvSpPr>
            <a:spLocks noGrp="1"/>
          </p:cNvSpPr>
          <p:nvPr>
            <p:ph idx="1"/>
          </p:nvPr>
        </p:nvSpPr>
        <p:spPr>
          <a:xfrm>
            <a:off x="827584" y="1916832"/>
            <a:ext cx="7416824" cy="3816424"/>
          </a:xfrm>
        </p:spPr>
        <p:txBody>
          <a:bodyPr/>
          <a:lstStyle/>
          <a:p>
            <a:pPr>
              <a:spcAft>
                <a:spcPts val="0"/>
              </a:spcAft>
            </a:pPr>
            <a:r>
              <a:rPr lang="en-GB" sz="2200" b="1" dirty="0" smtClean="0">
                <a:solidFill>
                  <a:srgbClr val="A58C67"/>
                </a:solidFill>
                <a:latin typeface="Calibri" panose="020F0502020204030204" pitchFamily="34" charset="0"/>
              </a:rPr>
              <a:t>Order against the person</a:t>
            </a:r>
          </a:p>
          <a:p>
            <a:pPr marL="0" indent="0">
              <a:spcAft>
                <a:spcPts val="1800"/>
              </a:spcAft>
              <a:buNone/>
              <a:tabLst>
                <a:tab pos="363538" algn="l"/>
              </a:tabLst>
            </a:pPr>
            <a:r>
              <a:rPr lang="en-GB" sz="2200" b="1" dirty="0">
                <a:solidFill>
                  <a:srgbClr val="A58C67"/>
                </a:solidFill>
                <a:latin typeface="Calibri" panose="020F0502020204030204" pitchFamily="34" charset="0"/>
              </a:rPr>
              <a:t>	</a:t>
            </a:r>
            <a:r>
              <a:rPr lang="zh-CN" altLang="en-US" sz="1800" b="1" dirty="0" smtClean="0">
                <a:solidFill>
                  <a:srgbClr val="A58C67"/>
                </a:solidFill>
                <a:latin typeface="SimSun" panose="02010600030101010101" pitchFamily="2" charset="-122"/>
                <a:ea typeface="SimSun" panose="02010600030101010101" pitchFamily="2" charset="-122"/>
              </a:rPr>
              <a:t>针对个人的指令</a:t>
            </a:r>
            <a:endParaRPr lang="en-GB" sz="1800" b="1" dirty="0" smtClean="0">
              <a:solidFill>
                <a:srgbClr val="A58C67"/>
              </a:solidFill>
              <a:latin typeface="SimSun" panose="02010600030101010101" pitchFamily="2" charset="-122"/>
              <a:ea typeface="SimSun" panose="02010600030101010101" pitchFamily="2" charset="-122"/>
            </a:endParaRPr>
          </a:p>
          <a:p>
            <a:pPr>
              <a:spcAft>
                <a:spcPts val="0"/>
              </a:spcAft>
            </a:pPr>
            <a:r>
              <a:rPr lang="en-GB" sz="2200" b="1" dirty="0" smtClean="0">
                <a:solidFill>
                  <a:srgbClr val="A58C67"/>
                </a:solidFill>
                <a:latin typeface="Calibri" panose="020F0502020204030204" pitchFamily="34" charset="0"/>
              </a:rPr>
              <a:t>Enforceable by contempt of court</a:t>
            </a:r>
          </a:p>
          <a:p>
            <a:pPr marL="0" indent="0">
              <a:spcAft>
                <a:spcPts val="1800"/>
              </a:spcAft>
              <a:buNone/>
              <a:tabLst>
                <a:tab pos="363538" algn="l"/>
              </a:tabLst>
            </a:pPr>
            <a:r>
              <a:rPr lang="en-GB" sz="2200" b="1" dirty="0">
                <a:solidFill>
                  <a:srgbClr val="A58C67"/>
                </a:solidFill>
                <a:latin typeface="Calibri" panose="020F0502020204030204" pitchFamily="34" charset="0"/>
              </a:rPr>
              <a:t>	</a:t>
            </a:r>
            <a:r>
              <a:rPr lang="zh-CN" altLang="en-US" sz="1800" b="1" dirty="0" smtClean="0">
                <a:solidFill>
                  <a:srgbClr val="A58C67"/>
                </a:solidFill>
                <a:latin typeface="SimSun" panose="02010600030101010101" pitchFamily="2" charset="-122"/>
                <a:ea typeface="SimSun" panose="02010600030101010101" pitchFamily="2" charset="-122"/>
              </a:rPr>
              <a:t>以藐视法庭强制执行</a:t>
            </a:r>
            <a:endParaRPr lang="en-GB" sz="1800" b="1" dirty="0" smtClean="0">
              <a:solidFill>
                <a:srgbClr val="A58C67"/>
              </a:solidFill>
              <a:latin typeface="SimSun" panose="02010600030101010101" pitchFamily="2" charset="-122"/>
              <a:ea typeface="SimSun" panose="02010600030101010101" pitchFamily="2" charset="-122"/>
            </a:endParaRPr>
          </a:p>
          <a:p>
            <a:pPr>
              <a:spcAft>
                <a:spcPts val="0"/>
              </a:spcAft>
            </a:pPr>
            <a:r>
              <a:rPr lang="en-GB" sz="2200" b="1" dirty="0" smtClean="0">
                <a:solidFill>
                  <a:srgbClr val="A58C67"/>
                </a:solidFill>
                <a:latin typeface="Calibri" panose="020F0502020204030204" pitchFamily="34" charset="0"/>
              </a:rPr>
              <a:t>Applies to arbitration</a:t>
            </a:r>
          </a:p>
          <a:p>
            <a:pPr marL="0" indent="0">
              <a:spcAft>
                <a:spcPts val="1800"/>
              </a:spcAft>
              <a:buNone/>
              <a:tabLst>
                <a:tab pos="363538" algn="l"/>
              </a:tabLst>
            </a:pPr>
            <a:r>
              <a:rPr lang="en-GB" sz="2200" b="1" dirty="0" smtClean="0">
                <a:solidFill>
                  <a:srgbClr val="A58C67"/>
                </a:solidFill>
                <a:latin typeface="Calibri" panose="020F0502020204030204" pitchFamily="34" charset="0"/>
              </a:rPr>
              <a:t>	</a:t>
            </a:r>
            <a:r>
              <a:rPr lang="zh-CN" altLang="en-US" sz="1800" b="1" dirty="0" smtClean="0">
                <a:solidFill>
                  <a:srgbClr val="A58C67"/>
                </a:solidFill>
                <a:latin typeface="SimSun" panose="02010600030101010101" pitchFamily="2" charset="-122"/>
                <a:ea typeface="SimSun" panose="02010600030101010101" pitchFamily="2" charset="-122"/>
              </a:rPr>
              <a:t>适用于仲裁</a:t>
            </a:r>
            <a:endParaRPr lang="en-GB" sz="1800" b="1" dirty="0" smtClean="0">
              <a:solidFill>
                <a:srgbClr val="A58C67"/>
              </a:solidFill>
              <a:latin typeface="SimSun" panose="02010600030101010101" pitchFamily="2" charset="-122"/>
              <a:ea typeface="SimSun" panose="02010600030101010101" pitchFamily="2" charset="-122"/>
            </a:endParaRPr>
          </a:p>
        </p:txBody>
      </p:sp>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3</a:t>
            </a:fld>
            <a:endParaRPr lang="en-GB" dirty="0"/>
          </a:p>
        </p:txBody>
      </p:sp>
    </p:spTree>
    <p:extLst>
      <p:ext uri="{BB962C8B-B14F-4D97-AF65-F5344CB8AC3E}">
        <p14:creationId xmlns:p14="http://schemas.microsoft.com/office/powerpoint/2010/main" val="4211963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413625" cy="1008112"/>
          </a:xfrm>
        </p:spPr>
        <p:txBody>
          <a:bodyPr/>
          <a:lstStyle/>
          <a:p>
            <a:r>
              <a:rPr lang="en-GB" sz="2400" b="1" dirty="0" smtClean="0">
                <a:solidFill>
                  <a:srgbClr val="C00000"/>
                </a:solidFill>
                <a:latin typeface="Calibri" panose="020F0502020204030204" pitchFamily="34" charset="0"/>
              </a:rPr>
              <a:t>Specific Role in Shipping / Maritime Law</a:t>
            </a:r>
            <a:r>
              <a:rPr lang="en-GB" b="1" dirty="0">
                <a:latin typeface="Calibri" panose="020F0502020204030204" pitchFamily="34" charset="0"/>
              </a:rPr>
              <a:t/>
            </a:r>
            <a:br>
              <a:rPr lang="en-GB" b="1" dirty="0">
                <a:latin typeface="Calibri" panose="020F0502020204030204" pitchFamily="34" charset="0"/>
              </a:rPr>
            </a:br>
            <a:r>
              <a:rPr lang="zh-CN" altLang="en-US" sz="2000" b="1" dirty="0" smtClean="0">
                <a:latin typeface="SimSun" panose="02010600030101010101" pitchFamily="2" charset="-122"/>
                <a:ea typeface="SimSun" panose="02010600030101010101" pitchFamily="2" charset="-122"/>
              </a:rPr>
              <a:t>在海运</a:t>
            </a:r>
            <a:r>
              <a:rPr lang="en-US" altLang="zh-CN" sz="2000" b="1" dirty="0" smtClean="0">
                <a:latin typeface="SimSun" panose="02010600030101010101" pitchFamily="2" charset="-122"/>
                <a:ea typeface="SimSun" panose="02010600030101010101" pitchFamily="2" charset="-122"/>
              </a:rPr>
              <a:t>/</a:t>
            </a:r>
            <a:r>
              <a:rPr lang="zh-CN" altLang="en-US" sz="2000" b="1" dirty="0" smtClean="0">
                <a:latin typeface="SimSun" panose="02010600030101010101" pitchFamily="2" charset="-122"/>
                <a:ea typeface="SimSun" panose="02010600030101010101" pitchFamily="2" charset="-122"/>
              </a:rPr>
              <a:t>海商法的具体作用</a:t>
            </a:r>
            <a:endParaRPr lang="en-GB" sz="2000" b="1" dirty="0">
              <a:solidFill>
                <a:srgbClr val="C00000"/>
              </a:solidFill>
              <a:latin typeface="SimSun" panose="02010600030101010101" pitchFamily="2" charset="-122"/>
              <a:ea typeface="SimSun" panose="02010600030101010101" pitchFamily="2" charset="-122"/>
            </a:endParaRPr>
          </a:p>
        </p:txBody>
      </p:sp>
      <p:sp>
        <p:nvSpPr>
          <p:cNvPr id="4" name="Content Placeholder 3"/>
          <p:cNvSpPr>
            <a:spLocks noGrp="1"/>
          </p:cNvSpPr>
          <p:nvPr>
            <p:ph idx="1"/>
          </p:nvPr>
        </p:nvSpPr>
        <p:spPr>
          <a:xfrm>
            <a:off x="827584" y="1700808"/>
            <a:ext cx="7416824" cy="3600400"/>
          </a:xfrm>
        </p:spPr>
        <p:txBody>
          <a:bodyPr/>
          <a:lstStyle/>
          <a:p>
            <a:pPr>
              <a:spcAft>
                <a:spcPts val="0"/>
              </a:spcAft>
            </a:pPr>
            <a:r>
              <a:rPr lang="en-GB" sz="2200" b="1" dirty="0" smtClean="0">
                <a:solidFill>
                  <a:srgbClr val="A58C67"/>
                </a:solidFill>
                <a:latin typeface="Calibri" panose="020F0502020204030204" pitchFamily="34" charset="0"/>
              </a:rPr>
              <a:t>Many shipping contracts, bills of lading and </a:t>
            </a:r>
            <a:r>
              <a:rPr lang="en-GB" sz="2200" b="1" dirty="0" err="1" smtClean="0">
                <a:solidFill>
                  <a:srgbClr val="A58C67"/>
                </a:solidFill>
                <a:latin typeface="Calibri" panose="020F0502020204030204" pitchFamily="34" charset="0"/>
              </a:rPr>
              <a:t>charterparties</a:t>
            </a:r>
            <a:r>
              <a:rPr lang="en-GB" sz="2200" b="1" dirty="0" smtClean="0">
                <a:solidFill>
                  <a:srgbClr val="A58C67"/>
                </a:solidFill>
                <a:latin typeface="Calibri" panose="020F0502020204030204" pitchFamily="34" charset="0"/>
              </a:rPr>
              <a:t> have jurisdiction clauses specifying English arbitration</a:t>
            </a:r>
          </a:p>
          <a:p>
            <a:pPr marL="0" indent="0">
              <a:spcAft>
                <a:spcPts val="1800"/>
              </a:spcAft>
              <a:buNone/>
              <a:tabLst>
                <a:tab pos="363538" algn="l"/>
              </a:tabLst>
            </a:pPr>
            <a:r>
              <a:rPr lang="en-GB" sz="2500" b="1" dirty="0" smtClean="0">
                <a:solidFill>
                  <a:srgbClr val="A58C67"/>
                </a:solidFill>
                <a:latin typeface="Calibri" panose="020F0502020204030204" pitchFamily="34" charset="0"/>
              </a:rPr>
              <a:t>	</a:t>
            </a:r>
            <a:r>
              <a:rPr lang="zh-CN" altLang="en-US" b="1" dirty="0" smtClean="0">
                <a:solidFill>
                  <a:srgbClr val="A58C67"/>
                </a:solidFill>
                <a:latin typeface="SimSun" panose="02010600030101010101" pitchFamily="2" charset="-122"/>
                <a:ea typeface="SimSun" panose="02010600030101010101" pitchFamily="2" charset="-122"/>
              </a:rPr>
              <a:t>许多航运合同，提单和租船合同的管辖条款都规定英国仲裁</a:t>
            </a:r>
            <a:endParaRPr lang="en-GB" b="1" dirty="0" smtClean="0">
              <a:solidFill>
                <a:srgbClr val="A58C67"/>
              </a:solidFill>
              <a:latin typeface="SimSun" panose="02010600030101010101" pitchFamily="2" charset="-122"/>
              <a:ea typeface="SimSun" panose="02010600030101010101" pitchFamily="2" charset="-122"/>
            </a:endParaRPr>
          </a:p>
          <a:p>
            <a:pPr>
              <a:spcAft>
                <a:spcPts val="0"/>
              </a:spcAft>
            </a:pPr>
            <a:r>
              <a:rPr lang="en-GB" sz="2200" b="1" dirty="0" smtClean="0">
                <a:solidFill>
                  <a:srgbClr val="A58C67"/>
                </a:solidFill>
                <a:latin typeface="Calibri" panose="020F0502020204030204" pitchFamily="34" charset="0"/>
              </a:rPr>
              <a:t>English law has real strengths in international business that means international parties will continue to use it. </a:t>
            </a:r>
          </a:p>
          <a:p>
            <a:pPr marL="363538" indent="0">
              <a:buNone/>
              <a:tabLst>
                <a:tab pos="363538" algn="l"/>
              </a:tabLst>
            </a:pPr>
            <a:r>
              <a:rPr lang="zh-CN" altLang="en-US" b="1" dirty="0" smtClean="0">
                <a:solidFill>
                  <a:srgbClr val="A58C67"/>
                </a:solidFill>
                <a:latin typeface="SimSun" panose="02010600030101010101" pitchFamily="2" charset="-122"/>
                <a:ea typeface="SimSun" panose="02010600030101010101" pitchFamily="2" charset="-122"/>
              </a:rPr>
              <a:t>英国法律在国际业务中具有实际的优势，这意味着国际方将继续使用它。</a:t>
            </a:r>
            <a:endParaRPr lang="en-GB" b="1" dirty="0" smtClean="0">
              <a:solidFill>
                <a:srgbClr val="A58C67"/>
              </a:solidFill>
              <a:latin typeface="SimSun" panose="02010600030101010101" pitchFamily="2" charset="-122"/>
              <a:ea typeface="SimSun" panose="02010600030101010101" pitchFamily="2" charset="-122"/>
            </a:endParaRPr>
          </a:p>
        </p:txBody>
      </p:sp>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4</a:t>
            </a:fld>
            <a:endParaRPr lang="en-GB" dirty="0"/>
          </a:p>
        </p:txBody>
      </p:sp>
    </p:spTree>
    <p:extLst>
      <p:ext uri="{BB962C8B-B14F-4D97-AF65-F5344CB8AC3E}">
        <p14:creationId xmlns:p14="http://schemas.microsoft.com/office/powerpoint/2010/main" val="3988306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413625" cy="864096"/>
          </a:xfrm>
        </p:spPr>
        <p:txBody>
          <a:bodyPr/>
          <a:lstStyle/>
          <a:p>
            <a:r>
              <a:rPr lang="en-GB" sz="2400" b="1" dirty="0">
                <a:latin typeface="Calibri" panose="020F0502020204030204" pitchFamily="34" charset="0"/>
              </a:rPr>
              <a:t>Specific Role in Shipping / Maritime Law</a:t>
            </a:r>
            <a:br>
              <a:rPr lang="en-GB" sz="2400" b="1" dirty="0">
                <a:latin typeface="Calibri" panose="020F0502020204030204" pitchFamily="34" charset="0"/>
              </a:rPr>
            </a:br>
            <a:r>
              <a:rPr lang="zh-CN" altLang="en-US" sz="2000" b="1" dirty="0">
                <a:latin typeface="SimSun" panose="02010600030101010101" pitchFamily="2" charset="-122"/>
                <a:ea typeface="SimSun" panose="02010600030101010101" pitchFamily="2" charset="-122"/>
              </a:rPr>
              <a:t>在海运</a:t>
            </a:r>
            <a:r>
              <a:rPr lang="en-US" altLang="zh-CN" sz="2000" b="1" dirty="0">
                <a:latin typeface="SimSun" panose="02010600030101010101" pitchFamily="2" charset="-122"/>
                <a:ea typeface="SimSun" panose="02010600030101010101" pitchFamily="2" charset="-122"/>
              </a:rPr>
              <a:t>/</a:t>
            </a:r>
            <a:r>
              <a:rPr lang="zh-CN" altLang="en-US" sz="2000" b="1" dirty="0">
                <a:latin typeface="SimSun" panose="02010600030101010101" pitchFamily="2" charset="-122"/>
                <a:ea typeface="SimSun" panose="02010600030101010101" pitchFamily="2" charset="-122"/>
              </a:rPr>
              <a:t>海商法</a:t>
            </a:r>
            <a:r>
              <a:rPr lang="zh-CN" altLang="en-US" sz="2000" b="1" dirty="0" smtClean="0">
                <a:latin typeface="SimSun" panose="02010600030101010101" pitchFamily="2" charset="-122"/>
                <a:ea typeface="SimSun" panose="02010600030101010101" pitchFamily="2" charset="-122"/>
              </a:rPr>
              <a:t>的具体作</a:t>
            </a:r>
            <a:r>
              <a:rPr lang="zh-CN" altLang="en-US" sz="2000" b="1" dirty="0">
                <a:latin typeface="SimSun" panose="02010600030101010101" pitchFamily="2" charset="-122"/>
                <a:ea typeface="SimSun" panose="02010600030101010101" pitchFamily="2" charset="-122"/>
              </a:rPr>
              <a:t>用</a:t>
            </a:r>
            <a:endParaRPr lang="en-GB" sz="2000" b="1" dirty="0">
              <a:solidFill>
                <a:srgbClr val="C00000"/>
              </a:solidFill>
              <a:latin typeface="Calibri" panose="020F0502020204030204" pitchFamily="34" charset="0"/>
            </a:endParaRPr>
          </a:p>
        </p:txBody>
      </p:sp>
      <p:sp>
        <p:nvSpPr>
          <p:cNvPr id="4" name="Content Placeholder 3"/>
          <p:cNvSpPr>
            <a:spLocks noGrp="1"/>
          </p:cNvSpPr>
          <p:nvPr>
            <p:ph idx="1"/>
          </p:nvPr>
        </p:nvSpPr>
        <p:spPr>
          <a:xfrm>
            <a:off x="827584" y="1916832"/>
            <a:ext cx="7416824" cy="3096344"/>
          </a:xfrm>
        </p:spPr>
        <p:txBody>
          <a:bodyPr/>
          <a:lstStyle/>
          <a:p>
            <a:r>
              <a:rPr lang="en-GB" sz="2200" b="1" dirty="0" smtClean="0">
                <a:solidFill>
                  <a:srgbClr val="A58C67"/>
                </a:solidFill>
                <a:latin typeface="Calibri" panose="020F0502020204030204" pitchFamily="34" charset="0"/>
              </a:rPr>
              <a:t>Can have harsh results as bills of lading usually incorporate Hague Visby Rules time for suit of 1 year</a:t>
            </a:r>
          </a:p>
          <a:p>
            <a:pPr marL="355600" indent="0">
              <a:buNone/>
            </a:pPr>
            <a:r>
              <a:rPr lang="zh-CN" altLang="en-US" b="1" dirty="0" smtClean="0">
                <a:solidFill>
                  <a:srgbClr val="A58C67"/>
                </a:solidFill>
                <a:latin typeface="SimSun" panose="02010600030101010101" pitchFamily="2" charset="-122"/>
                <a:ea typeface="SimSun" panose="02010600030101010101" pitchFamily="2" charset="-122"/>
              </a:rPr>
              <a:t>由于提单通常会并入海牙维斯比规则的</a:t>
            </a:r>
            <a:r>
              <a:rPr lang="en-US" altLang="zh-CN" b="1" dirty="0" smtClean="0">
                <a:solidFill>
                  <a:srgbClr val="A58C67"/>
                </a:solidFill>
                <a:latin typeface="SimSun" panose="02010600030101010101" pitchFamily="2" charset="-122"/>
                <a:ea typeface="SimSun" panose="02010600030101010101" pitchFamily="2" charset="-122"/>
              </a:rPr>
              <a:t>1</a:t>
            </a:r>
            <a:r>
              <a:rPr lang="zh-CN" altLang="en-US" b="1" dirty="0">
                <a:solidFill>
                  <a:srgbClr val="A58C67"/>
                </a:solidFill>
                <a:latin typeface="SimSun" panose="02010600030101010101" pitchFamily="2" charset="-122"/>
                <a:ea typeface="SimSun" panose="02010600030101010101" pitchFamily="2" charset="-122"/>
              </a:rPr>
              <a:t>年</a:t>
            </a:r>
            <a:r>
              <a:rPr lang="zh-CN" altLang="en-US" b="1" dirty="0" smtClean="0">
                <a:solidFill>
                  <a:srgbClr val="A58C67"/>
                </a:solidFill>
                <a:latin typeface="SimSun" panose="02010600030101010101" pitchFamily="2" charset="-122"/>
                <a:ea typeface="SimSun" panose="02010600030101010101" pitchFamily="2" charset="-122"/>
              </a:rPr>
              <a:t>诉讼时效，可能会造成严重的后果</a:t>
            </a:r>
            <a:endParaRPr lang="en-GB" b="1" dirty="0" smtClean="0">
              <a:solidFill>
                <a:srgbClr val="A58C67"/>
              </a:solidFill>
              <a:latin typeface="SimSun" panose="02010600030101010101" pitchFamily="2" charset="-122"/>
              <a:ea typeface="SimSun" panose="02010600030101010101" pitchFamily="2" charset="-122"/>
            </a:endParaRPr>
          </a:p>
          <a:p>
            <a:pPr marL="0" indent="0">
              <a:buNone/>
            </a:pPr>
            <a:endParaRPr lang="en-GB" sz="2500" b="1" dirty="0">
              <a:solidFill>
                <a:srgbClr val="A58C67"/>
              </a:solidFill>
              <a:latin typeface="Calibri" panose="020F0502020204030204" pitchFamily="34" charset="0"/>
            </a:endParaRPr>
          </a:p>
          <a:p>
            <a:endParaRPr lang="en-GB" sz="2500" b="1" dirty="0" smtClean="0">
              <a:solidFill>
                <a:srgbClr val="A58C67"/>
              </a:solidFill>
              <a:latin typeface="Calibri" panose="020F0502020204030204" pitchFamily="34" charset="0"/>
            </a:endParaRPr>
          </a:p>
          <a:p>
            <a:endParaRPr lang="en-GB" sz="2500" b="1" dirty="0">
              <a:solidFill>
                <a:srgbClr val="A58C67"/>
              </a:solidFill>
              <a:latin typeface="Calibri" panose="020F0502020204030204" pitchFamily="34" charset="0"/>
            </a:endParaRPr>
          </a:p>
          <a:p>
            <a:endParaRPr lang="en-GB" sz="2500" b="1" dirty="0" smtClean="0">
              <a:solidFill>
                <a:srgbClr val="A58C67"/>
              </a:solidFill>
              <a:latin typeface="Calibri" panose="020F0502020204030204" pitchFamily="34" charset="0"/>
            </a:endParaRPr>
          </a:p>
          <a:p>
            <a:endParaRPr lang="en-GB" sz="2500" b="1" dirty="0">
              <a:solidFill>
                <a:srgbClr val="A58C67"/>
              </a:solidFill>
              <a:latin typeface="Calibri" panose="020F0502020204030204" pitchFamily="34" charset="0"/>
            </a:endParaRPr>
          </a:p>
          <a:p>
            <a:endParaRPr lang="en-GB" sz="2500" b="1" dirty="0" smtClean="0">
              <a:solidFill>
                <a:srgbClr val="A58C67"/>
              </a:solidFill>
              <a:latin typeface="Calibri" panose="020F0502020204030204" pitchFamily="34" charset="0"/>
            </a:endParaRPr>
          </a:p>
          <a:p>
            <a:endParaRPr lang="en-GB" sz="2500" b="1" dirty="0">
              <a:solidFill>
                <a:srgbClr val="A58C67"/>
              </a:solidFill>
              <a:latin typeface="Calibri" panose="020F0502020204030204" pitchFamily="34" charset="0"/>
            </a:endParaRPr>
          </a:p>
          <a:p>
            <a:endParaRPr lang="en-GB" sz="2500" b="1" dirty="0" smtClean="0">
              <a:solidFill>
                <a:srgbClr val="A58C67"/>
              </a:solidFill>
              <a:latin typeface="Calibri" panose="020F0502020204030204" pitchFamily="34" charset="0"/>
            </a:endParaRPr>
          </a:p>
          <a:p>
            <a:endParaRPr lang="en-GB" sz="2500" b="1" dirty="0">
              <a:solidFill>
                <a:srgbClr val="A58C67"/>
              </a:solidFill>
              <a:latin typeface="Calibri" panose="020F0502020204030204" pitchFamily="34" charset="0"/>
            </a:endParaRPr>
          </a:p>
          <a:p>
            <a:endParaRPr lang="en-GB" sz="2500" b="1" dirty="0" smtClean="0">
              <a:solidFill>
                <a:srgbClr val="A58C67"/>
              </a:solidFill>
              <a:latin typeface="Calibri" panose="020F0502020204030204" pitchFamily="34" charset="0"/>
            </a:endParaRPr>
          </a:p>
          <a:p>
            <a:endParaRPr lang="en-GB" sz="2500" b="1" dirty="0">
              <a:solidFill>
                <a:srgbClr val="A58C67"/>
              </a:solidFill>
              <a:latin typeface="Calibri" panose="020F0502020204030204" pitchFamily="34" charset="0"/>
            </a:endParaRPr>
          </a:p>
          <a:p>
            <a:endParaRPr lang="en-GB" sz="2500" b="1" dirty="0" smtClean="0">
              <a:solidFill>
                <a:srgbClr val="A58C67"/>
              </a:solidFill>
              <a:latin typeface="Calibri" panose="020F0502020204030204" pitchFamily="34" charset="0"/>
            </a:endParaRPr>
          </a:p>
          <a:p>
            <a:endParaRPr lang="en-GB" sz="2500" b="1" dirty="0">
              <a:solidFill>
                <a:srgbClr val="A58C67"/>
              </a:solidFill>
              <a:latin typeface="Calibri" panose="020F0502020204030204" pitchFamily="34" charset="0"/>
            </a:endParaRPr>
          </a:p>
          <a:p>
            <a:endParaRPr lang="en-GB" sz="2500" b="1" dirty="0" smtClean="0">
              <a:solidFill>
                <a:srgbClr val="A58C67"/>
              </a:solidFill>
              <a:latin typeface="Calibri" panose="020F0502020204030204" pitchFamily="34" charset="0"/>
            </a:endParaRPr>
          </a:p>
          <a:p>
            <a:endParaRPr lang="en-GB" sz="2500" b="1" dirty="0">
              <a:solidFill>
                <a:srgbClr val="A58C67"/>
              </a:solidFill>
              <a:latin typeface="Calibri" panose="020F0502020204030204" pitchFamily="34" charset="0"/>
            </a:endParaRPr>
          </a:p>
          <a:p>
            <a:endParaRPr lang="en-GB" sz="2500" b="1" dirty="0" smtClean="0">
              <a:solidFill>
                <a:srgbClr val="A58C67"/>
              </a:solidFill>
              <a:latin typeface="Calibri" panose="020F0502020204030204" pitchFamily="34" charset="0"/>
            </a:endParaRPr>
          </a:p>
          <a:p>
            <a:pPr marL="0" indent="0">
              <a:buNone/>
            </a:pPr>
            <a:endParaRPr lang="en-GB" sz="2500" b="1" dirty="0" smtClean="0">
              <a:solidFill>
                <a:srgbClr val="A58C67"/>
              </a:solidFill>
              <a:latin typeface="Calibri" panose="020F0502020204030204" pitchFamily="34" charset="0"/>
            </a:endParaRPr>
          </a:p>
          <a:p>
            <a:endParaRPr lang="en-GB" sz="2500" b="1" dirty="0" smtClean="0">
              <a:solidFill>
                <a:srgbClr val="A58C67"/>
              </a:solidFill>
              <a:latin typeface="Calibri" panose="020F0502020204030204" pitchFamily="34" charset="0"/>
            </a:endParaRPr>
          </a:p>
        </p:txBody>
      </p:sp>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5</a:t>
            </a:fld>
            <a:endParaRPr lang="en-GB" dirty="0"/>
          </a:p>
        </p:txBody>
      </p:sp>
    </p:spTree>
    <p:extLst>
      <p:ext uri="{BB962C8B-B14F-4D97-AF65-F5344CB8AC3E}">
        <p14:creationId xmlns:p14="http://schemas.microsoft.com/office/powerpoint/2010/main" val="3988306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6</a:t>
            </a:fld>
            <a:endParaRPr lang="en-GB" dirty="0"/>
          </a:p>
        </p:txBody>
      </p:sp>
      <p:sp>
        <p:nvSpPr>
          <p:cNvPr id="7" name="Title 1"/>
          <p:cNvSpPr>
            <a:spLocks noGrp="1"/>
          </p:cNvSpPr>
          <p:nvPr>
            <p:ph type="title"/>
          </p:nvPr>
        </p:nvSpPr>
        <p:spPr>
          <a:xfrm>
            <a:off x="827584" y="476672"/>
            <a:ext cx="7413625" cy="576262"/>
          </a:xfrm>
        </p:spPr>
        <p:txBody>
          <a:bodyPr/>
          <a:lstStyle/>
          <a:p>
            <a:r>
              <a:rPr lang="en-GB" b="1" dirty="0" err="1" smtClean="0">
                <a:solidFill>
                  <a:srgbClr val="C00000"/>
                </a:solidFill>
                <a:latin typeface="Calibri" panose="020F0502020204030204" pitchFamily="34" charset="0"/>
              </a:rPr>
              <a:t>GENCON</a:t>
            </a:r>
            <a:r>
              <a:rPr lang="en-GB" b="1" dirty="0" smtClean="0">
                <a:solidFill>
                  <a:srgbClr val="C00000"/>
                </a:solidFill>
                <a:latin typeface="Calibri" panose="020F0502020204030204" pitchFamily="34" charset="0"/>
              </a:rPr>
              <a:t> 94 Charterparty</a:t>
            </a:r>
            <a:endParaRPr lang="en-GB" b="1" dirty="0">
              <a:solidFill>
                <a:srgbClr val="C00000"/>
              </a:solidFill>
              <a:latin typeface="Calibri" panose="020F05020202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225" y="908720"/>
            <a:ext cx="7140526" cy="5041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74867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7</a:t>
            </a:fld>
            <a:endParaRPr lang="en-GB" dirty="0"/>
          </a:p>
        </p:txBody>
      </p:sp>
      <p:sp>
        <p:nvSpPr>
          <p:cNvPr id="7" name="Title 1"/>
          <p:cNvSpPr>
            <a:spLocks noGrp="1"/>
          </p:cNvSpPr>
          <p:nvPr>
            <p:ph type="title"/>
          </p:nvPr>
        </p:nvSpPr>
        <p:spPr>
          <a:xfrm>
            <a:off x="827584" y="476672"/>
            <a:ext cx="7413625" cy="576262"/>
          </a:xfrm>
        </p:spPr>
        <p:txBody>
          <a:bodyPr/>
          <a:lstStyle/>
          <a:p>
            <a:r>
              <a:rPr lang="en-GB" b="1" dirty="0" err="1" smtClean="0">
                <a:solidFill>
                  <a:srgbClr val="C00000"/>
                </a:solidFill>
                <a:latin typeface="Calibri" panose="020F0502020204030204" pitchFamily="34" charset="0"/>
              </a:rPr>
              <a:t>GENCON</a:t>
            </a:r>
            <a:r>
              <a:rPr lang="en-GB" b="1" dirty="0" smtClean="0">
                <a:solidFill>
                  <a:srgbClr val="C00000"/>
                </a:solidFill>
                <a:latin typeface="Calibri" panose="020F0502020204030204" pitchFamily="34" charset="0"/>
              </a:rPr>
              <a:t> 94 Charterparty</a:t>
            </a:r>
            <a:endParaRPr lang="en-GB" b="1" dirty="0">
              <a:solidFill>
                <a:srgbClr val="C00000"/>
              </a:solidFill>
              <a:latin typeface="Calibri" panose="020F05020202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1" y="908720"/>
            <a:ext cx="7127774" cy="5032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bwMode="auto">
          <a:xfrm>
            <a:off x="6324600" y="1862138"/>
            <a:ext cx="1680210" cy="914400"/>
          </a:xfrm>
          <a:prstGeom prst="rect">
            <a:avLst/>
          </a:prstGeom>
          <a:noFill/>
          <a:ln w="1270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1500" b="0" i="0" u="none" strike="noStrike" cap="none" normalizeH="0" baseline="0" smtClean="0">
              <a:ln>
                <a:noFill/>
              </a:ln>
              <a:solidFill>
                <a:schemeClr val="tx1"/>
              </a:solidFill>
              <a:effectLst/>
              <a:latin typeface="Helvetica" pitchFamily="34" charset="0"/>
              <a:ea typeface="ヒラギノ角ゴ Pro W3" pitchFamily="-16" charset="-128"/>
            </a:endParaRPr>
          </a:p>
        </p:txBody>
      </p:sp>
    </p:spTree>
    <p:extLst>
      <p:ext uri="{BB962C8B-B14F-4D97-AF65-F5344CB8AC3E}">
        <p14:creationId xmlns:p14="http://schemas.microsoft.com/office/powerpoint/2010/main" val="59387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8</a:t>
            </a:fld>
            <a:endParaRPr lang="en-GB" dirty="0"/>
          </a:p>
        </p:txBody>
      </p:sp>
      <p:sp>
        <p:nvSpPr>
          <p:cNvPr id="7" name="Title 1"/>
          <p:cNvSpPr>
            <a:spLocks noGrp="1"/>
          </p:cNvSpPr>
          <p:nvPr>
            <p:ph type="title"/>
          </p:nvPr>
        </p:nvSpPr>
        <p:spPr>
          <a:xfrm>
            <a:off x="827584" y="476672"/>
            <a:ext cx="7413625" cy="576262"/>
          </a:xfrm>
        </p:spPr>
        <p:txBody>
          <a:bodyPr/>
          <a:lstStyle/>
          <a:p>
            <a:r>
              <a:rPr lang="en-GB" b="1" dirty="0" err="1" smtClean="0">
                <a:solidFill>
                  <a:srgbClr val="C00000"/>
                </a:solidFill>
                <a:latin typeface="Calibri" panose="020F0502020204030204" pitchFamily="34" charset="0"/>
              </a:rPr>
              <a:t>GENCON</a:t>
            </a:r>
            <a:r>
              <a:rPr lang="en-GB" b="1" dirty="0" smtClean="0">
                <a:solidFill>
                  <a:srgbClr val="C00000"/>
                </a:solidFill>
                <a:latin typeface="Calibri" panose="020F0502020204030204" pitchFamily="34" charset="0"/>
              </a:rPr>
              <a:t> 94 Charterparty</a:t>
            </a:r>
            <a:endParaRPr lang="en-GB" b="1" dirty="0">
              <a:solidFill>
                <a:srgbClr val="C00000"/>
              </a:solidFill>
              <a:latin typeface="Calibri" panose="020F0502020204030204" pitchFamily="34" charset="0"/>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965225" y="908720"/>
            <a:ext cx="7140526" cy="5041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187624" y="1772816"/>
            <a:ext cx="6624736" cy="3554819"/>
          </a:xfrm>
          <a:prstGeom prst="rect">
            <a:avLst/>
          </a:prstGeom>
          <a:noFill/>
          <a:ln>
            <a:solidFill>
              <a:srgbClr val="C00000"/>
            </a:solidFill>
          </a:ln>
        </p:spPr>
        <p:txBody>
          <a:bodyPr wrap="square" rtlCol="0">
            <a:spAutoFit/>
          </a:bodyPr>
          <a:lstStyle/>
          <a:p>
            <a:pPr algn="just"/>
            <a:r>
              <a:rPr lang="en-US" sz="1500" b="1" dirty="0" smtClean="0">
                <a:latin typeface="Calibri" panose="020F0502020204030204" pitchFamily="34" charset="0"/>
                <a:cs typeface="Arial" pitchFamily="34" charset="0"/>
              </a:rPr>
              <a:t>This Charter Party shall be governed by and construed in accordance with English law and any dispute arising out of this Charter Party shall be referred to arbitration in London in accordance with the Arbitration Acts 1950 and 1979 or any statutory modification or re-enactment therefore for the time being in force.  Unless the parties agree upon a sole arbitrator, one arbitrator shall be appointed by each party and the arbitrators so appointed shall appoint a third arbitrator, the decision of the three-man tribunal thus constituted or any two of them, shall be final.  On receipt by one party of the nomination in writing of the other party’s arbitrator, that party shall appoint their arbitrator within fourteen days, failing which the decision of the single arbitrator appointed shall be final.</a:t>
            </a:r>
          </a:p>
          <a:p>
            <a:pPr algn="just"/>
            <a:endParaRPr lang="en-US" sz="1500" b="1" dirty="0">
              <a:latin typeface="Calibri" panose="020F0502020204030204" pitchFamily="34" charset="0"/>
              <a:cs typeface="Arial" pitchFamily="34" charset="0"/>
            </a:endParaRPr>
          </a:p>
          <a:p>
            <a:pPr algn="just"/>
            <a:r>
              <a:rPr lang="en-US" sz="1500" b="1" dirty="0" smtClean="0">
                <a:latin typeface="Calibri" panose="020F0502020204030204" pitchFamily="34" charset="0"/>
                <a:cs typeface="Arial" pitchFamily="34" charset="0"/>
              </a:rPr>
              <a:t>For disputes where the total amount claimed by either party does not exceed the amount stated in Box 25** the arbitration shall be conducted in accordance with the Small Claims Procedure of the London Maritime Arbitrators Association.</a:t>
            </a:r>
          </a:p>
          <a:p>
            <a:endParaRPr lang="en-SG" sz="15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59387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110808" y="5949280"/>
            <a:ext cx="2133600" cy="365125"/>
          </a:xfrm>
          <a:prstGeom prst="rect">
            <a:avLst/>
          </a:prstGeom>
        </p:spPr>
        <p:txBody>
          <a:bodyPr/>
          <a:lstStyle>
            <a:lvl1pPr algn="r">
              <a:defRPr sz="1200">
                <a:solidFill>
                  <a:schemeClr val="accent1">
                    <a:lumMod val="75000"/>
                  </a:schemeClr>
                </a:solidFill>
                <a:latin typeface="Arial" pitchFamily="34" charset="0"/>
                <a:cs typeface="Arial" pitchFamily="34" charset="0"/>
              </a:defRPr>
            </a:lvl1pPr>
          </a:lstStyle>
          <a:p>
            <a:fld id="{6C5B39E7-4C08-42EB-8504-BB970083078C}" type="slidenum">
              <a:rPr lang="en-GB" smtClean="0"/>
              <a:pPr/>
              <a:t>9</a:t>
            </a:fld>
            <a:endParaRPr lang="en-GB" dirty="0"/>
          </a:p>
        </p:txBody>
      </p:sp>
      <p:sp>
        <p:nvSpPr>
          <p:cNvPr id="7" name="Title 1"/>
          <p:cNvSpPr>
            <a:spLocks noGrp="1"/>
          </p:cNvSpPr>
          <p:nvPr>
            <p:ph type="title"/>
          </p:nvPr>
        </p:nvSpPr>
        <p:spPr>
          <a:xfrm>
            <a:off x="827584" y="476672"/>
            <a:ext cx="7413625" cy="576262"/>
          </a:xfrm>
        </p:spPr>
        <p:txBody>
          <a:bodyPr/>
          <a:lstStyle/>
          <a:p>
            <a:r>
              <a:rPr lang="en-GB" b="1" dirty="0" err="1" smtClean="0">
                <a:solidFill>
                  <a:srgbClr val="C00000"/>
                </a:solidFill>
                <a:latin typeface="Calibri" panose="020F0502020204030204" pitchFamily="34" charset="0"/>
              </a:rPr>
              <a:t>CONGEN</a:t>
            </a:r>
            <a:r>
              <a:rPr lang="en-GB" b="1" dirty="0" smtClean="0">
                <a:solidFill>
                  <a:srgbClr val="C00000"/>
                </a:solidFill>
                <a:latin typeface="Calibri" panose="020F0502020204030204" pitchFamily="34" charset="0"/>
              </a:rPr>
              <a:t> 2007 Bill of Lading</a:t>
            </a:r>
            <a:br>
              <a:rPr lang="en-GB" b="1" dirty="0" smtClean="0">
                <a:solidFill>
                  <a:srgbClr val="C00000"/>
                </a:solidFill>
                <a:latin typeface="Calibri" panose="020F0502020204030204" pitchFamily="34" charset="0"/>
              </a:rPr>
            </a:br>
            <a:endParaRPr lang="en-GB" b="1" dirty="0">
              <a:solidFill>
                <a:srgbClr val="C00000"/>
              </a:solidFill>
              <a:latin typeface="Calibri" panose="020F0502020204030204" pitchFamily="34"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7307" y="980728"/>
            <a:ext cx="7060566" cy="4896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93949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C Housestyle presentation template">
  <a:themeElements>
    <a:clrScheme name="">
      <a:dk1>
        <a:srgbClr val="000000"/>
      </a:dk1>
      <a:lt1>
        <a:srgbClr val="FDF9E1"/>
      </a:lt1>
      <a:dk2>
        <a:srgbClr val="9E2B1E"/>
      </a:dk2>
      <a:lt2>
        <a:srgbClr val="C0C0C0"/>
      </a:lt2>
      <a:accent1>
        <a:srgbClr val="A98A47"/>
      </a:accent1>
      <a:accent2>
        <a:srgbClr val="A98A47"/>
      </a:accent2>
      <a:accent3>
        <a:srgbClr val="FEFBEE"/>
      </a:accent3>
      <a:accent4>
        <a:srgbClr val="000000"/>
      </a:accent4>
      <a:accent5>
        <a:srgbClr val="D1C4B1"/>
      </a:accent5>
      <a:accent6>
        <a:srgbClr val="997D3F"/>
      </a:accent6>
      <a:hlink>
        <a:srgbClr val="A98A47"/>
      </a:hlink>
      <a:folHlink>
        <a:srgbClr val="A98A47"/>
      </a:folHlink>
    </a:clrScheme>
    <a:fontScheme name="Blank Presentation">
      <a:majorFont>
        <a:latin typeface="Helvetica"/>
        <a:ea typeface="ヒラギノ角ゴ Pro W3"/>
        <a:cs typeface=""/>
      </a:majorFont>
      <a:minorFont>
        <a:latin typeface="Helvetic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w="12700" cap="flat" cmpd="sng" algn="ctr">
          <a:solidFill>
            <a:schemeClr val="accent1"/>
          </a:solidFill>
          <a:prstDash val="solid"/>
          <a:round/>
          <a:headEnd type="none" w="med" len="med"/>
          <a:tailEnd type="none" w="med" len="med"/>
        </a:ln>
        <a:effectLst/>
      </a:spPr>
      <a:bodyPr vert="horz" wrap="square" lIns="90000" tIns="46800" rIns="90000" bIns="46800" numCol="1" rtlCol="0" anchor="ctr" anchorCtr="1"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500" b="0" i="0" u="none" strike="noStrike" cap="none" normalizeH="0" baseline="0" smtClean="0">
            <a:ln>
              <a:noFill/>
            </a:ln>
            <a:solidFill>
              <a:schemeClr val="tx1"/>
            </a:solidFill>
            <a:effectLst/>
            <a:latin typeface="Helvetica" pitchFamily="34" charset="0"/>
            <a:ea typeface="ヒラギノ角ゴ Pro W3" pitchFamily="-16" charset="-128"/>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ln>
          <a:solidFill>
            <a:schemeClr val="tx1"/>
          </a:solidFill>
        </a:ln>
      </a:spPr>
      <a:bodyPr wrap="square" rtlCol="0">
        <a:spAutoFit/>
      </a:bodyPr>
      <a:lstStyle>
        <a:defPPr>
          <a:defRPr dirty="0">
            <a:latin typeface="Arial" pitchFamily="34" charset="0"/>
            <a:cs typeface="Arial"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a19dc8b-e610-4a21-bfe7-e50b433a37cc">AZS724CKPRPS-54-293</_dlc_DocId>
    <_dlc_DocIdUrl xmlns="ba19dc8b-e610-4a21-bfe7-e50b433a37cc">
      <Url>http://intranet/marketing/_layouts/DocIdRedir.aspx?ID=AZS724CKPRPS-54-293</Url>
      <Description>AZS724CKPRPS-54-293</Description>
    </_dlc_DocIdUrl>
    <Area xmlns="32eac456-cd35-482a-b224-6a7efac3b88b">PowerPoint Presentations</Area>
    <Area0 xmlns="32eac456-cd35-482a-b224-6a7efac3b88b">Thomas Cooper PowerPoint TEMPLATE</Area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62DC7468456A458A1A27A0B64A718B" ma:contentTypeVersion="2" ma:contentTypeDescription="Create a new document." ma:contentTypeScope="" ma:versionID="7014a297d60226b484d11a2ccd01da70">
  <xsd:schema xmlns:xsd="http://www.w3.org/2001/XMLSchema" xmlns:xs="http://www.w3.org/2001/XMLSchema" xmlns:p="http://schemas.microsoft.com/office/2006/metadata/properties" xmlns:ns2="ba19dc8b-e610-4a21-bfe7-e50b433a37cc" xmlns:ns3="32eac456-cd35-482a-b224-6a7efac3b88b" targetNamespace="http://schemas.microsoft.com/office/2006/metadata/properties" ma:root="true" ma:fieldsID="0aab353ed8d38edce751bedd60245527" ns2:_="" ns3:_="">
    <xsd:import namespace="ba19dc8b-e610-4a21-bfe7-e50b433a37cc"/>
    <xsd:import namespace="32eac456-cd35-482a-b224-6a7efac3b88b"/>
    <xsd:element name="properties">
      <xsd:complexType>
        <xsd:sequence>
          <xsd:element name="documentManagement">
            <xsd:complexType>
              <xsd:all>
                <xsd:element ref="ns2:_dlc_DocId" minOccurs="0"/>
                <xsd:element ref="ns2:_dlc_DocIdUrl" minOccurs="0"/>
                <xsd:element ref="ns2:_dlc_DocIdPersistId" minOccurs="0"/>
                <xsd:element ref="ns3:Area" minOccurs="0"/>
                <xsd:element ref="ns3:Area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19dc8b-e610-4a21-bfe7-e50b433a37c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2eac456-cd35-482a-b224-6a7efac3b88b" elementFormDefault="qualified">
    <xsd:import namespace="http://schemas.microsoft.com/office/2006/documentManagement/types"/>
    <xsd:import namespace="http://schemas.microsoft.com/office/infopath/2007/PartnerControls"/>
    <xsd:element name="Area" ma:index="11" nillable="true" ma:displayName="Document Type" ma:default="PowerPoint Presentations" ma:format="Dropdown" ma:internalName="Area">
      <xsd:simpleType>
        <xsd:restriction base="dms:Choice">
          <xsd:enumeration value="- Please Select -"/>
          <xsd:enumeration value="Brochures"/>
          <xsd:enumeration value="Capability Statements"/>
          <xsd:enumeration value="Foreign Lawyers Preferred List"/>
          <xsd:enumeration value="Forms and Templates"/>
          <xsd:enumeration value="InterAction InterActive Training Sessions"/>
          <xsd:enumeration value="Legal Directories"/>
          <xsd:enumeration value="Marketing Expense Claim Forms"/>
          <xsd:enumeration value="Membership List"/>
          <xsd:enumeration value="PowerPoint Presentations"/>
          <xsd:enumeration value="Articles &amp; Press"/>
        </xsd:restriction>
      </xsd:simpleType>
    </xsd:element>
    <xsd:element name="Area0" ma:index="12" nillable="true" ma:displayName="Area" ma:default="Shipping Group" ma:format="Dropdown" ma:internalName="Area0">
      <xsd:simpleType>
        <xsd:restriction base="dms:Choice">
          <xsd:enumeration value="- Please Select -"/>
          <xsd:enumeration value="Insurance and Reinsurance"/>
          <xsd:enumeration value="Private Client"/>
          <xsd:enumeration value="Sport"/>
          <xsd:enumeration value="Finance"/>
          <xsd:enumeration value="Insurance"/>
          <xsd:enumeration value="Shipping"/>
          <xsd:enumeration value="Sports Group"/>
          <xsd:enumeration value="Yacht"/>
          <xsd:enumeration value="Interaction Searches"/>
          <xsd:enumeration value="Finance Claims Forms"/>
          <xsd:enumeration value="MCL Claim Forms"/>
          <xsd:enumeration value="Shipping Claims Forms"/>
          <xsd:enumeration value="Finance Group"/>
          <xsd:enumeration value="Insurance Group"/>
          <xsd:enumeration value="MCL"/>
          <xsd:enumeration value="Shipping Group"/>
          <xsd:enumeration value="Thomas Cooper PowerPoint TEMPLATE"/>
          <xsd:enumeration value="Lawyer List"/>
          <xsd:enumeration value="Form"/>
          <xsd:enumeration value="Template"/>
          <xsd:enumeration value="Media"/>
          <xsd:enumeration value="Notes"/>
          <xsd:enumeration value="Information"/>
          <xsd:enumeration value="Commodities"/>
          <xsd:enumeration value="Madrid"/>
          <xsd:enumeration value="Corporate Maritim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48B1A5F-CF06-488A-90D8-3CFFC9BDBCF9}">
  <ds:schemaRefs>
    <ds:schemaRef ds:uri="http://purl.org/dc/terms/"/>
    <ds:schemaRef ds:uri="http://schemas.microsoft.com/office/2006/metadata/properties"/>
    <ds:schemaRef ds:uri="http://purl.org/dc/dcmitype/"/>
    <ds:schemaRef ds:uri="http://schemas.openxmlformats.org/package/2006/metadata/core-properties"/>
    <ds:schemaRef ds:uri="http://purl.org/dc/elements/1.1/"/>
    <ds:schemaRef ds:uri="http://www.w3.org/XML/1998/namespace"/>
    <ds:schemaRef ds:uri="http://schemas.microsoft.com/office/2006/documentManagement/types"/>
    <ds:schemaRef ds:uri="32eac456-cd35-482a-b224-6a7efac3b88b"/>
    <ds:schemaRef ds:uri="http://schemas.microsoft.com/office/infopath/2007/PartnerControls"/>
    <ds:schemaRef ds:uri="ba19dc8b-e610-4a21-bfe7-e50b433a37cc"/>
  </ds:schemaRefs>
</ds:datastoreItem>
</file>

<file path=customXml/itemProps2.xml><?xml version="1.0" encoding="utf-8"?>
<ds:datastoreItem xmlns:ds="http://schemas.openxmlformats.org/officeDocument/2006/customXml" ds:itemID="{E5F50CA9-C1FB-485D-B83E-55D883A02D10}">
  <ds:schemaRefs>
    <ds:schemaRef ds:uri="http://schemas.microsoft.com/sharepoint/v3/contenttype/forms"/>
  </ds:schemaRefs>
</ds:datastoreItem>
</file>

<file path=customXml/itemProps3.xml><?xml version="1.0" encoding="utf-8"?>
<ds:datastoreItem xmlns:ds="http://schemas.openxmlformats.org/officeDocument/2006/customXml" ds:itemID="{B19F900B-2304-4C72-9B50-8B1749F73A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19dc8b-e610-4a21-bfe7-e50b433a37cc"/>
    <ds:schemaRef ds:uri="32eac456-cd35-482a-b224-6a7efac3b8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AC35BE8-AE54-4683-AB46-CE14E7AFFBF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TC Housestyle presentation template</Template>
  <TotalTime>2042</TotalTime>
  <Words>1616</Words>
  <Application>Microsoft Office PowerPoint</Application>
  <PresentationFormat>On-screen Show (4:3)</PresentationFormat>
  <Paragraphs>181</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TC Housestyle presentation template</vt:lpstr>
      <vt:lpstr>Anti-suit Injunctions under English Law and Why They are a Concern for Chinese Shipowners, Charterers and Insurers   英国法的禁诉令 为什么是中国船东，承租人和保险公司必须关注的问题 </vt:lpstr>
      <vt:lpstr>Origins of Anti-Suit Injunctions (“ASI”) in England</vt:lpstr>
      <vt:lpstr>Effect of ASI 禁诉令的效应</vt:lpstr>
      <vt:lpstr>Specific Role in Shipping / Maritime Law 在海运/海商法的具体作用</vt:lpstr>
      <vt:lpstr>Specific Role in Shipping / Maritime Law 在海运/海商法的具体作用</vt:lpstr>
      <vt:lpstr>GENCON 94 Charterparty</vt:lpstr>
      <vt:lpstr>GENCON 94 Charterparty</vt:lpstr>
      <vt:lpstr>GENCON 94 Charterparty</vt:lpstr>
      <vt:lpstr>CONGEN 2007 Bill of Lading </vt:lpstr>
      <vt:lpstr>CONGEN 2007 Bill of Lading </vt:lpstr>
      <vt:lpstr>CONGEN 2007 Bill of Lading </vt:lpstr>
      <vt:lpstr>Can arise in number of situations 可发生在这几种情况</vt:lpstr>
      <vt:lpstr>In England, incorporation of arbitration clause does not require strict wording 在英国并入仲裁条款不需要精确的措辞</vt:lpstr>
      <vt:lpstr>Position in China 中国的立场</vt:lpstr>
      <vt:lpstr>A DOUBLE TRAP FOR THE UNWARY RELYING SOLELY ON CHINESE LAW</vt:lpstr>
      <vt:lpstr>A DOUBLE TRAP FOR THE UNWARY RELYING SOLELY ON CHINESE LAW 无警惕的仅依赖中国法律的双重陷阱</vt:lpstr>
      <vt:lpstr>Recent Cases 近期的案例</vt:lpstr>
      <vt:lpstr>OT Africa Line v. Magic Sportswear &amp; Others</vt:lpstr>
      <vt:lpstr>OT Africa Line v. Magic Sportswear &amp; Others</vt:lpstr>
      <vt:lpstr>Essar Shipping Ltd v Bank of China Ltd </vt:lpstr>
      <vt:lpstr>Essar Shipping Ltd v Bank of China Ltd </vt:lpstr>
      <vt:lpstr>Essar Shipping Ltd v Bank of China Ltd </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Thomas Cooper PowerPoint Template</dc:title>
  <dc:creator>SL</dc:creator>
  <cp:lastModifiedBy>Mark Sachs</cp:lastModifiedBy>
  <cp:revision>118</cp:revision>
  <cp:lastPrinted>2014-08-15T09:44:57Z</cp:lastPrinted>
  <dcterms:created xsi:type="dcterms:W3CDTF">2012-01-19T09:57:40Z</dcterms:created>
  <dcterms:modified xsi:type="dcterms:W3CDTF">2018-11-03T01:03:51Z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0x010100A862DC7468456A458A1A27A0B64A718B</vt:lpwstr>
  </property>
  <property fmtid="{D5CDD505-2E9C-101B-9397-08002B2CF9AE}" pid="3" name="_dlc_DocIdItemGuid">
    <vt:lpwstr>9a0177e9-c481-41a3-8e6f-3f014d2a0330</vt:lpwstr>
  </property>
</Properties>
</file>