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02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39AA4FC5-5214-44BA-A7C7-AA8936A09DB4}" type="datetimeFigureOut">
              <a:rPr lang="zh-CN" altLang="en-US" smtClean="0"/>
              <a:pPr/>
              <a:t>2018/11/4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9B3CD55E-1088-4EB6-BFD2-F6ACFE7369B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AA4FC5-5214-44BA-A7C7-AA8936A09DB4}" type="datetimeFigureOut">
              <a:rPr lang="zh-CN" altLang="en-US" smtClean="0"/>
              <a:pPr/>
              <a:t>2018/11/4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CD55E-1088-4EB6-BFD2-F6ACFE7369B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图片1.png"/>
          <p:cNvPicPr>
            <a:picLocks noChangeAspect="1"/>
          </p:cNvPicPr>
          <p:nvPr/>
        </p:nvPicPr>
        <p:blipFill>
          <a:blip r:embed="rId2"/>
          <a:stretch>
            <a:fillRect/>
          </a:stretch>
        </p:blipFill>
        <p:spPr>
          <a:xfrm>
            <a:off x="13178" y="0"/>
            <a:ext cx="9117643" cy="6858000"/>
          </a:xfrm>
          <a:prstGeom prst="rect">
            <a:avLst/>
          </a:prstGeom>
        </p:spPr>
      </p:pic>
      <p:sp>
        <p:nvSpPr>
          <p:cNvPr id="5" name="矩形 4"/>
          <p:cNvSpPr/>
          <p:nvPr/>
        </p:nvSpPr>
        <p:spPr>
          <a:xfrm>
            <a:off x="1214414" y="1000108"/>
            <a:ext cx="7072362" cy="3200876"/>
          </a:xfrm>
          <a:prstGeom prst="rect">
            <a:avLst/>
          </a:prstGeom>
        </p:spPr>
        <p:txBody>
          <a:bodyPr wrap="square">
            <a:spAutoFit/>
          </a:bodyPr>
          <a:lstStyle/>
          <a:p>
            <a:pPr lvl="0" algn="ctr" fontAlgn="base">
              <a:spcBef>
                <a:spcPct val="0"/>
              </a:spcBef>
              <a:spcAft>
                <a:spcPct val="0"/>
              </a:spcAft>
            </a:pPr>
            <a:endParaRPr kumimoji="0" lang="en-US" altLang="zh-CN" sz="4000" b="1" i="0" u="none" strike="noStrike" cap="none" normalizeH="0" baseline="0" dirty="0" smtClean="0">
              <a:ln>
                <a:noFill/>
              </a:ln>
              <a:solidFill>
                <a:schemeClr val="tx1"/>
              </a:solidFill>
              <a:effectLst/>
              <a:latin typeface="黑体" pitchFamily="49" charset="-122"/>
              <a:ea typeface="黑体" pitchFamily="49" charset="-122"/>
              <a:cs typeface="Calibri" pitchFamily="34" charset="0"/>
            </a:endParaRPr>
          </a:p>
          <a:p>
            <a:pPr lvl="0" algn="ctr" fontAlgn="base">
              <a:spcBef>
                <a:spcPct val="0"/>
              </a:spcBef>
              <a:spcAft>
                <a:spcPct val="0"/>
              </a:spcAft>
            </a:pPr>
            <a:r>
              <a:rPr kumimoji="0" lang="zh-CN" sz="4000" b="1" i="0" u="none" strike="noStrike" cap="none" normalizeH="0" baseline="0" dirty="0" smtClean="0">
                <a:ln>
                  <a:noFill/>
                </a:ln>
                <a:solidFill>
                  <a:schemeClr val="tx1"/>
                </a:solidFill>
                <a:effectLst/>
                <a:latin typeface="黑体" pitchFamily="49" charset="-122"/>
                <a:ea typeface="黑体" pitchFamily="49" charset="-122"/>
                <a:cs typeface="Calibri" pitchFamily="34" charset="0"/>
              </a:rPr>
              <a:t>一带一路视野下托运人</a:t>
            </a:r>
            <a:r>
              <a:rPr kumimoji="0" lang="zh-CN" sz="4000" b="1" i="0" u="none" strike="noStrike" cap="none" normalizeH="0" baseline="0" dirty="0" smtClean="0">
                <a:ln>
                  <a:noFill/>
                </a:ln>
                <a:solidFill>
                  <a:schemeClr val="tx1"/>
                </a:solidFill>
                <a:effectLst/>
                <a:latin typeface="黑体" pitchFamily="49" charset="-122"/>
                <a:ea typeface="黑体" pitchFamily="49" charset="-122"/>
                <a:cs typeface="Calibri" pitchFamily="34" charset="0"/>
              </a:rPr>
              <a:t>权益保护</a:t>
            </a:r>
            <a:r>
              <a:rPr kumimoji="0" lang="zh-CN" sz="4000" b="1" i="0" u="none" strike="noStrike" cap="none" normalizeH="0" baseline="0" dirty="0" smtClean="0">
                <a:ln>
                  <a:noFill/>
                </a:ln>
                <a:solidFill>
                  <a:schemeClr val="tx1"/>
                </a:solidFill>
                <a:effectLst/>
                <a:latin typeface="黑体" pitchFamily="49" charset="-122"/>
                <a:ea typeface="黑体" pitchFamily="49" charset="-122"/>
                <a:cs typeface="Calibri" pitchFamily="34" charset="0"/>
              </a:rPr>
              <a:t>的法律</a:t>
            </a:r>
            <a:r>
              <a:rPr kumimoji="0" lang="zh-CN" sz="4000" b="1" i="0" u="none" strike="noStrike" cap="none" normalizeH="0" baseline="0" dirty="0" smtClean="0">
                <a:ln>
                  <a:noFill/>
                </a:ln>
                <a:solidFill>
                  <a:schemeClr val="tx1"/>
                </a:solidFill>
                <a:effectLst/>
                <a:latin typeface="黑体" pitchFamily="49" charset="-122"/>
                <a:ea typeface="黑体" pitchFamily="49" charset="-122"/>
                <a:cs typeface="Calibri" pitchFamily="34" charset="0"/>
              </a:rPr>
              <a:t>思考</a:t>
            </a:r>
            <a:r>
              <a:rPr kumimoji="0" lang="zh-CN" altLang="en-US" sz="4000" b="1" i="0" u="none" strike="noStrike" cap="none" normalizeH="0" baseline="0" dirty="0" smtClean="0">
                <a:ln>
                  <a:noFill/>
                </a:ln>
                <a:solidFill>
                  <a:schemeClr val="tx1"/>
                </a:solidFill>
                <a:effectLst/>
                <a:latin typeface="黑体" pitchFamily="49" charset="-122"/>
                <a:ea typeface="黑体" pitchFamily="49" charset="-122"/>
                <a:cs typeface="Calibri" pitchFamily="34" charset="0"/>
              </a:rPr>
              <a:t>相关案例</a:t>
            </a:r>
            <a:endParaRPr kumimoji="0" lang="en-US" altLang="zh-CN" sz="4000" b="1" i="0" u="none" strike="noStrike" cap="none" normalizeH="0" baseline="0" dirty="0" smtClean="0">
              <a:ln>
                <a:noFill/>
              </a:ln>
              <a:solidFill>
                <a:schemeClr val="tx1"/>
              </a:solidFill>
              <a:effectLst/>
              <a:latin typeface="黑体" pitchFamily="49" charset="-122"/>
              <a:ea typeface="黑体" pitchFamily="49" charset="-122"/>
              <a:cs typeface="Calibri" pitchFamily="34" charset="0"/>
            </a:endParaRPr>
          </a:p>
          <a:p>
            <a:endParaRPr lang="en-US" altLang="zh-CN" dirty="0" smtClean="0"/>
          </a:p>
          <a:p>
            <a:endParaRPr lang="en-US" altLang="zh-CN" sz="3200" dirty="0"/>
          </a:p>
          <a:p>
            <a:endParaRPr lang="en-US" altLang="zh-CN" sz="32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23553" name="Rectangle 1"/>
          <p:cNvSpPr>
            <a:spLocks noChangeArrowheads="1"/>
          </p:cNvSpPr>
          <p:nvPr/>
        </p:nvSpPr>
        <p:spPr bwMode="auto">
          <a:xfrm>
            <a:off x="0" y="0"/>
            <a:ext cx="9358346"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55600" algn="l" defTabSz="914400" rtl="0" eaLnBrk="1" fontAlgn="base" latinLnBrk="0" hangingPunct="1">
              <a:lnSpc>
                <a:spcPct val="100000"/>
              </a:lnSpc>
              <a:spcBef>
                <a:spcPct val="0"/>
              </a:spcBef>
              <a:spcAft>
                <a:spcPct val="0"/>
              </a:spcAft>
              <a:buClrTx/>
              <a:buSzTx/>
              <a:buFontTx/>
              <a:buNone/>
              <a:tabLst/>
            </a:pP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对托运人的好处：</a:t>
            </a:r>
            <a:endParaRPr kumimoji="0" lang="zh-CN"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能够及时处理货物，实现减损。</a:t>
            </a:r>
            <a:endParaRPr kumimoji="0" lang="zh-CN"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未承认和接受承运人的索赔要求，日后还可以主张权利。</a:t>
            </a:r>
            <a:endParaRPr kumimoji="0" lang="zh-CN"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可能的结果：</a:t>
            </a: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要承担集装箱超期使用费</a:t>
            </a:r>
            <a:endParaRPr kumimoji="0" lang="zh-CN"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22529" name="Rectangle 1"/>
          <p:cNvSpPr>
            <a:spLocks noChangeArrowheads="1"/>
          </p:cNvSpPr>
          <p:nvPr/>
        </p:nvSpPr>
        <p:spPr bwMode="auto">
          <a:xfrm>
            <a:off x="0" y="0"/>
            <a:ext cx="9144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案例</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3</a:t>
            </a:r>
            <a:endParaRPr kumimoji="0" lang="en-US" altLang="zh-CN"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公司将货物卖给美国的</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B</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FOB</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价格条款</a:t>
            </a:r>
            <a:endParaRPr kumimoji="0" lang="zh-CN" altLang="en-US"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公司通过货代</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公司向承运人</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C</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公司订舱前，书面告知</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B</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公司指定的货代</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公司只是受</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B</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公司的指示负责交货，其向</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公司交货后，不承担任何责任，并附上买卖合同。</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公司表示接受并租船订舱。无人提货时，</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C</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公司向</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公司索赔。</a:t>
            </a:r>
            <a:endParaRPr kumimoji="0" lang="zh-CN" altLang="en-US"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0" y="-357214"/>
            <a:ext cx="9117643" cy="6858000"/>
          </a:xfrm>
          <a:prstGeom prst="rect">
            <a:avLst/>
          </a:prstGeom>
        </p:spPr>
      </p:pic>
      <p:sp>
        <p:nvSpPr>
          <p:cNvPr id="3" name="矩形 2"/>
          <p:cNvSpPr/>
          <p:nvPr/>
        </p:nvSpPr>
        <p:spPr>
          <a:xfrm>
            <a:off x="500034" y="214290"/>
            <a:ext cx="8501122" cy="1938992"/>
          </a:xfrm>
          <a:prstGeom prst="rect">
            <a:avLst/>
          </a:prstGeom>
        </p:spPr>
        <p:txBody>
          <a:bodyPr wrap="square">
            <a:spAutoFit/>
          </a:bodyPr>
          <a:lstStyle/>
          <a:p>
            <a:pPr lvl="0" indent="355600" eaLnBrk="0" fontAlgn="base" hangingPunct="0">
              <a:spcBef>
                <a:spcPct val="0"/>
              </a:spcBef>
              <a:spcAft>
                <a:spcPct val="0"/>
              </a:spcAft>
            </a:pPr>
            <a:endParaRPr lang="en-US" altLang="zh-CN" sz="4000" dirty="0" smtClean="0">
              <a:latin typeface="宋体" pitchFamily="2" charset="-122"/>
              <a:ea typeface="宋体" pitchFamily="2" charset="-122"/>
              <a:cs typeface="Calibri" pitchFamily="34" charset="0"/>
            </a:endParaRPr>
          </a:p>
          <a:p>
            <a:pPr lvl="0" indent="355600" eaLnBrk="0" fontAlgn="base" hangingPunct="0">
              <a:spcBef>
                <a:spcPct val="0"/>
              </a:spcBef>
              <a:spcAft>
                <a:spcPct val="0"/>
              </a:spcAft>
            </a:pPr>
            <a:endParaRPr lang="en-US" altLang="zh-CN" sz="4000" dirty="0" smtClean="0">
              <a:latin typeface="宋体" pitchFamily="2" charset="-122"/>
              <a:ea typeface="宋体" pitchFamily="2" charset="-122"/>
              <a:cs typeface="Calibri" pitchFamily="34" charset="0"/>
            </a:endParaRPr>
          </a:p>
          <a:p>
            <a:pPr lvl="0" indent="355600" eaLnBrk="0" fontAlgn="base" hangingPunct="0">
              <a:spcBef>
                <a:spcPct val="0"/>
              </a:spcBef>
              <a:spcAft>
                <a:spcPct val="0"/>
              </a:spcAft>
            </a:pPr>
            <a:r>
              <a:rPr lang="en-US" altLang="zh-CN" sz="4000" dirty="0" smtClean="0">
                <a:latin typeface="宋体" pitchFamily="2" charset="-122"/>
                <a:ea typeface="宋体" pitchFamily="2" charset="-122"/>
                <a:cs typeface="Calibri" pitchFamily="34" charset="0"/>
              </a:rPr>
              <a:t>D</a:t>
            </a:r>
            <a:r>
              <a:rPr lang="zh-CN" altLang="en-US" sz="4000" dirty="0" smtClean="0">
                <a:latin typeface="宋体" pitchFamily="2" charset="-122"/>
                <a:ea typeface="宋体" pitchFamily="2" charset="-122"/>
                <a:cs typeface="Calibri" pitchFamily="34" charset="0"/>
              </a:rPr>
              <a:t>公司能否仍向</a:t>
            </a:r>
            <a:r>
              <a:rPr lang="en-US" altLang="zh-CN" sz="4000" dirty="0" smtClean="0">
                <a:latin typeface="宋体" pitchFamily="2" charset="-122"/>
                <a:ea typeface="宋体" pitchFamily="2" charset="-122"/>
                <a:cs typeface="Calibri" pitchFamily="34" charset="0"/>
              </a:rPr>
              <a:t>A</a:t>
            </a:r>
            <a:r>
              <a:rPr lang="zh-CN" altLang="en-US" sz="4000" dirty="0" smtClean="0">
                <a:latin typeface="宋体" pitchFamily="2" charset="-122"/>
                <a:ea typeface="宋体" pitchFamily="2" charset="-122"/>
                <a:cs typeface="Calibri" pitchFamily="34" charset="0"/>
              </a:rPr>
              <a:t>公司索赔？</a:t>
            </a:r>
            <a:endParaRPr lang="zh-CN" altLang="en-US" sz="4000" dirty="0" smtClean="0">
              <a:latin typeface="Arial" pitchFamily="34" charset="0"/>
              <a:ea typeface="宋体" pitchFamily="2" charset="-122"/>
              <a:cs typeface="宋体"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24577" name="Rectangle 1"/>
          <p:cNvSpPr>
            <a:spLocks noChangeArrowheads="1"/>
          </p:cNvSpPr>
          <p:nvPr/>
        </p:nvSpPr>
        <p:spPr bwMode="auto">
          <a:xfrm>
            <a:off x="0" y="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endPar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55600" algn="l" defTabSz="914400" rtl="0" eaLnBrk="1" fontAlgn="base" latinLnBrk="0" hangingPunct="1">
              <a:lnSpc>
                <a:spcPct val="100000"/>
              </a:lnSpc>
              <a:spcBef>
                <a:spcPct val="0"/>
              </a:spcBef>
              <a:spcAft>
                <a:spcPct val="0"/>
              </a:spcAft>
              <a:buClrTx/>
              <a:buSzTx/>
              <a:buFontTx/>
              <a:buNone/>
              <a:tabLst/>
            </a:pPr>
            <a:endParaRPr lang="en-US" altLang="zh-CN" sz="3200" dirty="0" smtClean="0">
              <a:latin typeface="宋体" pitchFamily="2" charset="-122"/>
              <a:ea typeface="宋体" pitchFamily="2" charset="-122"/>
              <a:cs typeface="Calibri" pitchFamily="34" charset="0"/>
            </a:endParaRPr>
          </a:p>
          <a:p>
            <a:pPr marL="0" marR="0" lvl="0" indent="355600" algn="l" defTabSz="914400" rtl="0" eaLnBrk="1" fontAlgn="base" latinLnBrk="0" hangingPunct="1">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FOB</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合同下的托运人遇到的问题：</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1.</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身份界定。不清楚自己的提单托运人身份。把贸易合同与运输合同、货代合同混为一谈，未注重对自身权利的保护</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2.</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未及时向货代跟进货物进展</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3.</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对承运人、货代的权利保留</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4.</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货代怠于保护托运人利益</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5.</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承运人的权利滥用</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27650" name="Rectangle 2"/>
          <p:cNvSpPr>
            <a:spLocks noChangeArrowheads="1"/>
          </p:cNvSpPr>
          <p:nvPr/>
        </p:nvSpPr>
        <p:spPr bwMode="auto">
          <a:xfrm>
            <a:off x="0" y="0"/>
            <a:ext cx="9144000" cy="68634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55600" algn="l" defTabSz="914400" rtl="0" eaLnBrk="1" fontAlgn="base" latinLnBrk="0" hangingPunct="1">
              <a:lnSpc>
                <a:spcPct val="100000"/>
              </a:lnSpc>
              <a:spcBef>
                <a:spcPct val="0"/>
              </a:spcBef>
              <a:spcAft>
                <a:spcPct val="0"/>
              </a:spcAft>
              <a:buClrTx/>
              <a:buSzTx/>
              <a:buFontTx/>
              <a:buNone/>
              <a:tabLst/>
            </a:pP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托运人的权利保护</a:t>
            </a:r>
            <a:endParaRPr kumimoji="0" lang="zh-CN"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1.</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卖方与货代</a:t>
            </a:r>
            <a:endParaRPr kumimoji="0" lang="zh-CN" altLang="en-US"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lvl="0" indent="355600" eaLnBrk="0" fontAlgn="base" hangingPunct="0">
              <a:spcBef>
                <a:spcPct val="0"/>
              </a:spcBef>
              <a:spcAft>
                <a:spcPct val="0"/>
              </a:spcAft>
            </a:pP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2.</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货代司法解释关于货代应举证不存在过错</a:t>
            </a: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lvl="0" indent="355600" eaLnBrk="0" fontAlgn="base" hangingPunct="0">
              <a:spcBef>
                <a:spcPct val="0"/>
              </a:spcBef>
              <a:spcAft>
                <a:spcPct val="0"/>
              </a:spcAft>
            </a:pPr>
            <a:r>
              <a:rPr lang="zh-CN" altLang="en-US" sz="4000" dirty="0" smtClean="0"/>
              <a:t>第十</a:t>
            </a:r>
            <a:r>
              <a:rPr lang="zh-CN" altLang="en-US" sz="4000" dirty="0" smtClean="0"/>
              <a:t>条 委托人以货运代理企业处理海上货运代理事务给委托人造成损失为由，主张由货运代理企业承担相应赔偿责任的，人民法院应予支持，但货运代理企业证明其没有过错的除外。</a:t>
            </a: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55600" algn="l" defTabSz="914400" rtl="0" eaLnBrk="0" fontAlgn="base" latinLnBrk="0" hangingPunct="0">
              <a:lnSpc>
                <a:spcPct val="100000"/>
              </a:lnSpc>
              <a:spcBef>
                <a:spcPct val="0"/>
              </a:spcBef>
              <a:spcAft>
                <a:spcPct val="0"/>
              </a:spcAft>
              <a:buClrTx/>
              <a:buSzTx/>
              <a:buFontTx/>
              <a:buNone/>
              <a:tabLst/>
            </a:pPr>
            <a:endParaRPr kumimoji="0" lang="zh-CN" altLang="en-US"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28673" name="Rectangle 1"/>
          <p:cNvSpPr>
            <a:spLocks noChangeArrowheads="1"/>
          </p:cNvSpPr>
          <p:nvPr/>
        </p:nvSpPr>
        <p:spPr bwMode="auto">
          <a:xfrm>
            <a:off x="0" y="0"/>
            <a:ext cx="9144000" cy="56938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endParaRPr kumimoji="0" lang="en-US" altLang="zh-CN" sz="28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28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海商法：</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第八十六条  </a:t>
            </a:r>
            <a:r>
              <a:rPr kumimoji="0" lang="zh-CN" altLang="en-US" sz="28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在卸货港无人提取货物或者收货人迟延、拒绝提取货物的，船长可以将货物卸在仓库或者其他适当场所，由此产生的费用和风险由收货人承担。</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第八十七条  </a:t>
            </a:r>
            <a:r>
              <a:rPr kumimoji="0" lang="zh-CN" altLang="en-US" sz="28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应当向承运人支付的运费、共同海损分摊、滞期费和承运人为货物垫付的必要费用以及应当向承运人支付的其他费用没有付清，又没有提供适当担保的，承运人可以在合理的限度内留置其货物。</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04800" algn="l" defTabSz="914400" rtl="0" eaLnBrk="0" fontAlgn="base" latinLnBrk="0" hangingPunct="0">
              <a:lnSpc>
                <a:spcPct val="100000"/>
              </a:lnSpc>
              <a:spcBef>
                <a:spcPct val="0"/>
              </a:spcBef>
              <a:spcAft>
                <a:spcPct val="0"/>
              </a:spcAft>
              <a:buClrTx/>
              <a:buSzTx/>
              <a:buFontTx/>
              <a:buNone/>
              <a:tabLst/>
            </a:pPr>
            <a:r>
              <a:rPr kumimoji="0" lang="zh-CN" altLang="en-US" sz="2800" b="1" i="0" u="none" strike="noStrike" cap="none" normalizeH="0" baseline="0" dirty="0" smtClean="0">
                <a:ln>
                  <a:noFill/>
                </a:ln>
                <a:solidFill>
                  <a:srgbClr val="333333"/>
                </a:solidFill>
                <a:effectLst/>
                <a:latin typeface="Arial" pitchFamily="34" charset="0"/>
                <a:ea typeface="宋体" pitchFamily="2" charset="-122"/>
                <a:cs typeface="Arial" pitchFamily="34" charset="0"/>
              </a:rPr>
              <a:t>第八十八条  </a:t>
            </a:r>
            <a:r>
              <a:rPr kumimoji="0" lang="zh-CN" altLang="en-US" sz="2800" b="0" i="0" u="none" strike="noStrike" cap="none" normalizeH="0" baseline="0" dirty="0" smtClean="0">
                <a:ln>
                  <a:noFill/>
                </a:ln>
                <a:solidFill>
                  <a:srgbClr val="333333"/>
                </a:solidFill>
                <a:effectLst/>
                <a:latin typeface="Arial" pitchFamily="34" charset="0"/>
                <a:ea typeface="宋体" pitchFamily="2" charset="-122"/>
                <a:cs typeface="Arial" pitchFamily="34" charset="0"/>
              </a:rPr>
              <a:t>承运人根据本法第八十七条规定留置的货物，自船舶抵达卸货港的次日起满六十日无人提取的，承运人可以申请法院裁定拍卖；货物易腐烂变质或者货物的保管费用可能超过其价值的，可以申请提前拍卖。</a:t>
            </a:r>
            <a:endParaRPr kumimoji="0" lang="zh-CN" altLang="en-US" sz="2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29697" name="Rectangle 1"/>
          <p:cNvSpPr>
            <a:spLocks noChangeArrowheads="1"/>
          </p:cNvSpPr>
          <p:nvPr/>
        </p:nvSpPr>
        <p:spPr bwMode="auto">
          <a:xfrm>
            <a:off x="0" y="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55600" algn="l" defTabSz="914400" rtl="0" eaLnBrk="1" fontAlgn="base" latinLnBrk="0" hangingPunct="1">
              <a:lnSpc>
                <a:spcPct val="100000"/>
              </a:lnSpc>
              <a:spcBef>
                <a:spcPct val="0"/>
              </a:spcBef>
              <a:spcAft>
                <a:spcPct val="0"/>
              </a:spcAft>
              <a:buClrTx/>
              <a:buSzTx/>
              <a:buFontTx/>
              <a:buNone/>
              <a:tabLst/>
            </a:pPr>
            <a:endParaRPr lang="en-US" altLang="zh-CN" sz="4000" dirty="0" smtClean="0">
              <a:latin typeface="宋体" pitchFamily="2" charset="-122"/>
              <a:ea typeface="宋体" pitchFamily="2" charset="-122"/>
              <a:cs typeface="Calibri" pitchFamily="34" charset="0"/>
            </a:endParaRPr>
          </a:p>
          <a:p>
            <a:pPr marL="0" marR="0" lvl="0" indent="355600" algn="l" defTabSz="914400" rtl="0" eaLnBrk="1" fontAlgn="base" latinLnBrk="0" hangingPunct="1">
              <a:lnSpc>
                <a:spcPct val="100000"/>
              </a:lnSpc>
              <a:spcBef>
                <a:spcPct val="0"/>
              </a:spcBef>
              <a:spcAft>
                <a:spcPct val="0"/>
              </a:spcAft>
              <a:buClrTx/>
              <a:buSzTx/>
              <a:buFontTx/>
              <a:buNone/>
              <a:tabLst/>
            </a:pP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3.</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承运人的问题</a:t>
            </a:r>
            <a:endParaRPr kumimoji="0" lang="zh-CN" altLang="en-US"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要保护托运人的权利，必须防止承运人权利的滥用</a:t>
            </a:r>
            <a:endParaRPr kumimoji="0" lang="zh-CN" altLang="en-US"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及时通知</a:t>
            </a:r>
            <a:endParaRPr kumimoji="0" lang="zh-CN" altLang="en-US"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及时处理</a:t>
            </a:r>
            <a:endParaRPr kumimoji="0" lang="zh-CN" altLang="en-US"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可以</a:t>
            </a:r>
            <a:r>
              <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应当</a:t>
            </a:r>
            <a:endParaRPr kumimoji="0" lang="zh-CN" altLang="en-US"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0" y="0"/>
            <a:ext cx="9117643" cy="6858000"/>
          </a:xfrm>
          <a:prstGeom prst="rect">
            <a:avLst/>
          </a:prstGeom>
        </p:spPr>
      </p:pic>
      <p:sp>
        <p:nvSpPr>
          <p:cNvPr id="1026" name="Rectangle 2"/>
          <p:cNvSpPr>
            <a:spLocks noChangeArrowheads="1"/>
          </p:cNvSpPr>
          <p:nvPr/>
        </p:nvSpPr>
        <p:spPr bwMode="auto">
          <a:xfrm>
            <a:off x="214282" y="0"/>
            <a:ext cx="8501122"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4000" b="0" i="0" u="none" strike="noStrike" cap="none" normalizeH="0" dirty="0" smtClean="0">
                <a:ln>
                  <a:noFill/>
                </a:ln>
                <a:solidFill>
                  <a:schemeClr val="tx1"/>
                </a:solidFill>
                <a:effectLst/>
                <a:latin typeface="宋体" pitchFamily="2" charset="-122"/>
                <a:ea typeface="宋体" pitchFamily="2" charset="-122"/>
                <a:cs typeface="Calibri" pitchFamily="34" charset="0"/>
              </a:rPr>
              <a:t>    </a:t>
            </a: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在航运实践中，因货物长期滞留卸货港无人提货，承运人索赔港口堆存费、集装箱超期使用费等目的港费用而引发的纠纷呈上升趋势</a:t>
            </a: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t>
            </a: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altLang="zh-CN" sz="4000" dirty="0" smtClean="0">
                <a:latin typeface="宋体" pitchFamily="2" charset="-122"/>
                <a:ea typeface="宋体" pitchFamily="2" charset="-122"/>
                <a:cs typeface="Calibri" pitchFamily="34" charset="0"/>
              </a:rPr>
              <a:t> </a:t>
            </a:r>
            <a:r>
              <a:rPr lang="en-US" altLang="zh-CN" sz="4000" dirty="0" smtClean="0">
                <a:latin typeface="宋体" pitchFamily="2" charset="-122"/>
                <a:ea typeface="宋体" pitchFamily="2" charset="-122"/>
                <a:cs typeface="Calibri" pitchFamily="34" charset="0"/>
              </a:rPr>
              <a:t>   </a:t>
            </a: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承运人</a:t>
            </a:r>
            <a:r>
              <a:rPr kumimoji="0" lang="zh-CN" altLang="en-US"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可</a:t>
            </a: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基于海上货物运输合同关系向托运人</a:t>
            </a:r>
            <a:r>
              <a:rPr lang="zh-CN" altLang="en-US" sz="4000" dirty="0" smtClean="0">
                <a:latin typeface="宋体" pitchFamily="2" charset="-122"/>
                <a:ea typeface="宋体" pitchFamily="2" charset="-122"/>
                <a:cs typeface="Calibri" pitchFamily="34" charset="0"/>
              </a:rPr>
              <a:t>或直接向其订舱的货代</a:t>
            </a:r>
            <a:r>
              <a:rPr kumimoji="0" 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追偿相关目的港费用。</a:t>
            </a: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zh-CN" altLang="en-US" sz="4000" dirty="0" smtClean="0">
                <a:latin typeface="宋体" pitchFamily="2" charset="-122"/>
                <a:ea typeface="宋体" pitchFamily="2" charset="-122"/>
                <a:cs typeface="Calibri" pitchFamily="34" charset="0"/>
              </a:rPr>
              <a:t>    最终</a:t>
            </a:r>
            <a:r>
              <a:rPr lang="zh-CN" altLang="en-US" sz="4000" dirty="0" smtClean="0">
                <a:latin typeface="宋体" pitchFamily="2" charset="-122"/>
                <a:ea typeface="宋体" pitchFamily="2" charset="-122"/>
                <a:cs typeface="Calibri" pitchFamily="34" charset="0"/>
              </a:rPr>
              <a:t>承担责任的是托运人。</a:t>
            </a:r>
            <a:endParaRPr kumimoji="0" lang="en-US" altLang="zh-CN" sz="40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sz="40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15361"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案例一</a:t>
            </a:r>
            <a:r>
              <a:rPr kumimoji="0" lang="zh-CN"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t>
            </a:r>
            <a:endPar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 </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2012</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年</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9</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月，</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A</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公司向货代公司</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D</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公司发出</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托运单，委托</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D</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公司将</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2</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个</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40</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英尺集装箱货物从中国黄埔运至阿尔及利亚</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阿尔及尔</a:t>
            </a:r>
            <a:endPar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D</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公司接受委托后以自己的名义向承运人</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C</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公司在中国的代理公司订</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舱</a:t>
            </a:r>
            <a:endPar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12</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月，涉案货物运至西班牙巴塞罗那并被卸至码头，后被被装上</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HANS</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轮，并于</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12</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月</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28</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日被运抵</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阿尔及尔</a:t>
            </a:r>
            <a:endPar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2013</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年</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9</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月，</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C</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公司网站的集装箱动态查询结果显示该集装箱滞留在阿尔及尔。</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1025" name="Rectangle 1"/>
          <p:cNvSpPr>
            <a:spLocks noChangeArrowheads="1"/>
          </p:cNvSpPr>
          <p:nvPr/>
        </p:nvSpPr>
        <p:spPr bwMode="auto">
          <a:xfrm>
            <a:off x="0" y="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304800" fontAlgn="base">
              <a:spcBef>
                <a:spcPct val="0"/>
              </a:spcBef>
              <a:spcAft>
                <a:spcPct val="0"/>
              </a:spcAft>
            </a:pPr>
            <a:r>
              <a:rPr lang="en-US" altLang="zh-CN" sz="3200" dirty="0" smtClean="0">
                <a:latin typeface="宋体" pitchFamily="2" charset="-122"/>
                <a:ea typeface="宋体" pitchFamily="2" charset="-122"/>
                <a:cs typeface="Calibri" pitchFamily="34" charset="0"/>
              </a:rPr>
              <a:t>    </a:t>
            </a:r>
          </a:p>
          <a:p>
            <a:pPr lvl="0" indent="304800" fontAlgn="base">
              <a:spcBef>
                <a:spcPct val="0"/>
              </a:spcBef>
              <a:spcAft>
                <a:spcPct val="0"/>
              </a:spcAft>
            </a:pPr>
            <a:r>
              <a:rPr kumimoji="0" lang="en-US" altLang="zh-CN" sz="3200" b="0" i="0" u="none" strike="noStrike" cap="none" normalizeH="0" dirty="0" smtClean="0">
                <a:ln>
                  <a:noFill/>
                </a:ln>
                <a:solidFill>
                  <a:schemeClr val="tx1"/>
                </a:solidFill>
                <a:effectLst/>
                <a:latin typeface="宋体" pitchFamily="2" charset="-122"/>
                <a:ea typeface="宋体" pitchFamily="2" charset="-122"/>
                <a:cs typeface="Calibri" pitchFamily="34" charset="0"/>
              </a:rPr>
              <a:t>C</a:t>
            </a:r>
            <a:r>
              <a:rPr kumimoji="0" 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的中国船代</a:t>
            </a:r>
            <a:r>
              <a:rPr kumimoji="0" 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通过电子邮件告知</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公司货物在目的港无人提</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货</a:t>
            </a:r>
            <a:r>
              <a:rPr kumimoji="0" 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所产生的</a:t>
            </a:r>
            <a:r>
              <a:rPr kumimoji="0" 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费用</a:t>
            </a:r>
            <a:endPar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lvl="0" indent="304800" fontAlgn="base">
              <a:spcBef>
                <a:spcPct val="0"/>
              </a:spcBef>
              <a:spcAft>
                <a:spcPct val="0"/>
              </a:spcAf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公司多次向</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a:t>
            </a:r>
            <a:r>
              <a:rPr kumimoji="0" 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公司发送邮件告知货物在目的港无人提货及产生的费用</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截至</a:t>
            </a:r>
            <a:r>
              <a:rPr lang="en-US" altLang="zh-CN" sz="3200" dirty="0" smtClean="0">
                <a:latin typeface="宋体" pitchFamily="2" charset="-122"/>
                <a:ea typeface="宋体" pitchFamily="2" charset="-122"/>
                <a:cs typeface="Calibri" pitchFamily="34" charset="0"/>
              </a:rPr>
              <a:t>2013</a:t>
            </a:r>
            <a:r>
              <a:rPr lang="zh-CN" altLang="en-US" sz="3200" dirty="0" smtClean="0">
                <a:latin typeface="宋体" pitchFamily="2" charset="-122"/>
                <a:ea typeface="宋体" pitchFamily="2" charset="-122"/>
                <a:cs typeface="Calibri" pitchFamily="34" charset="0"/>
              </a:rPr>
              <a:t>年</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9</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月</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30</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日，涉案</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2</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个集装箱超期使用费将为</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25536</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美元、卸柜费为</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1051</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美元</a:t>
            </a:r>
            <a:endParaRPr lang="en-US" altLang="zh-CN" sz="3200" dirty="0" smtClean="0">
              <a:latin typeface="宋体" pitchFamily="2" charset="-122"/>
              <a:ea typeface="宋体" pitchFamily="2" charset="-122"/>
              <a:cs typeface="Calibri" pitchFamily="34" charset="0"/>
            </a:endParaRPr>
          </a:p>
          <a:p>
            <a:pPr lvl="0" indent="304800" fontAlgn="base">
              <a:spcBef>
                <a:spcPct val="0"/>
              </a:spcBef>
              <a:spcAft>
                <a:spcPct val="0"/>
              </a:spcAf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公司无</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反馈</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t>
            </a:r>
            <a:endPar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lvl="0" indent="304800" fontAlgn="base">
              <a:spcBef>
                <a:spcPct val="0"/>
              </a:spcBef>
              <a:spcAft>
                <a:spcPct val="0"/>
              </a:spcAf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10</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月，</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公司向</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C</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公司支付涉案</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2</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个集装箱在目的港因无人提货而产生的集装箱超期使用费等共计</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26587</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美元。</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3" name="矩形 2"/>
          <p:cNvSpPr/>
          <p:nvPr/>
        </p:nvSpPr>
        <p:spPr>
          <a:xfrm>
            <a:off x="928662" y="714356"/>
            <a:ext cx="7715304" cy="6001643"/>
          </a:xfrm>
          <a:prstGeom prst="rect">
            <a:avLst/>
          </a:prstGeom>
        </p:spPr>
        <p:txBody>
          <a:bodyPr wrap="square">
            <a:spAutoFit/>
          </a:bodyPr>
          <a:lstStyle/>
          <a:p>
            <a:r>
              <a:rPr lang="zh-CN" altLang="en-US" sz="3200" dirty="0" smtClean="0"/>
              <a:t>一审认为：</a:t>
            </a:r>
            <a:endParaRPr lang="en-US" altLang="zh-CN" sz="3200" dirty="0" smtClean="0"/>
          </a:p>
          <a:p>
            <a:r>
              <a:rPr lang="en-US" altLang="zh-CN" sz="3200" dirty="0" smtClean="0"/>
              <a:t>A</a:t>
            </a:r>
            <a:r>
              <a:rPr lang="zh-CN" altLang="en-US" sz="3200" dirty="0" smtClean="0"/>
              <a:t>公司与</a:t>
            </a:r>
            <a:r>
              <a:rPr lang="en-US" altLang="zh-CN" sz="3200" dirty="0" smtClean="0"/>
              <a:t>D</a:t>
            </a:r>
            <a:r>
              <a:rPr lang="zh-CN" altLang="en-US" sz="3200" dirty="0" smtClean="0"/>
              <a:t>公司之间依法成立货运代理合同关系，</a:t>
            </a:r>
            <a:r>
              <a:rPr lang="en-US" altLang="zh-CN" sz="3200" dirty="0" smtClean="0"/>
              <a:t>A</a:t>
            </a:r>
            <a:r>
              <a:rPr lang="zh-CN" altLang="en-US" sz="3200" dirty="0" smtClean="0"/>
              <a:t>公司为委托人，</a:t>
            </a:r>
            <a:r>
              <a:rPr lang="en-US" altLang="zh-CN" sz="3200" dirty="0" smtClean="0"/>
              <a:t>D</a:t>
            </a:r>
            <a:r>
              <a:rPr lang="zh-CN" altLang="en-US" sz="3200" dirty="0" smtClean="0"/>
              <a:t>公司为受托人</a:t>
            </a:r>
            <a:r>
              <a:rPr lang="zh-CN" altLang="en-US" sz="3200" dirty="0" smtClean="0"/>
              <a:t>。</a:t>
            </a:r>
            <a:endParaRPr lang="en-US" altLang="zh-CN" sz="3200" dirty="0" smtClean="0"/>
          </a:p>
          <a:p>
            <a:r>
              <a:rPr lang="zh-CN" altLang="en-US" sz="3200" dirty="0" smtClean="0"/>
              <a:t>根据</a:t>
            </a:r>
            <a:r>
              <a:rPr lang="zh-CN" altLang="en-US" sz="3200" dirty="0" smtClean="0"/>
              <a:t>双方就涉案货物在目的港无人提取及补充托运人信息进行沟通的往来邮件、</a:t>
            </a:r>
            <a:r>
              <a:rPr lang="en-US" altLang="zh-CN" sz="3200" dirty="0" smtClean="0"/>
              <a:t>C</a:t>
            </a:r>
            <a:r>
              <a:rPr lang="zh-CN" altLang="en-US" sz="3200" dirty="0" smtClean="0"/>
              <a:t>公司网站的集装箱动态查询结果，在</a:t>
            </a:r>
            <a:r>
              <a:rPr lang="en-US" altLang="zh-CN" sz="3200" dirty="0" smtClean="0"/>
              <a:t>D</a:t>
            </a:r>
            <a:r>
              <a:rPr lang="zh-CN" altLang="en-US" sz="3200" dirty="0" smtClean="0"/>
              <a:t>公司未提供相反证据的情况下，可以认定涉案载货集装箱因无人提取仍滞留在目的港阿尔及尔</a:t>
            </a:r>
            <a:r>
              <a:rPr lang="zh-CN" altLang="en-US" sz="3200" dirty="0" smtClean="0"/>
              <a:t>。</a:t>
            </a:r>
            <a:endParaRPr lang="en-US" altLang="zh-CN" sz="3200" dirty="0" smtClean="0"/>
          </a:p>
          <a:p>
            <a:r>
              <a:rPr lang="en-US" altLang="zh-CN" sz="3200" dirty="0" smtClean="0"/>
              <a:t>C</a:t>
            </a:r>
            <a:r>
              <a:rPr lang="zh-CN" altLang="en-US" sz="3200" dirty="0" smtClean="0"/>
              <a:t>公司作为提供涉案集装箱的承运人，因集装箱被超期占有，遭受损失，享有索赔权利。</a:t>
            </a:r>
            <a:endParaRPr lang="zh-CN" alt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3" name="矩形 2"/>
          <p:cNvSpPr/>
          <p:nvPr/>
        </p:nvSpPr>
        <p:spPr>
          <a:xfrm>
            <a:off x="857224" y="714356"/>
            <a:ext cx="7786742" cy="5509200"/>
          </a:xfrm>
          <a:prstGeom prst="rect">
            <a:avLst/>
          </a:prstGeom>
        </p:spPr>
        <p:txBody>
          <a:bodyPr wrap="square">
            <a:spAutoFit/>
          </a:bodyPr>
          <a:lstStyle/>
          <a:p>
            <a:r>
              <a:rPr lang="en-US" altLang="zh-CN" sz="3200" dirty="0" smtClean="0"/>
              <a:t>C</a:t>
            </a:r>
            <a:r>
              <a:rPr lang="zh-CN" altLang="en-US" sz="3200" dirty="0" smtClean="0"/>
              <a:t>公司可向订舱的</a:t>
            </a:r>
            <a:r>
              <a:rPr lang="en-US" altLang="zh-CN" sz="3200" dirty="0" smtClean="0"/>
              <a:t>D</a:t>
            </a:r>
            <a:r>
              <a:rPr lang="zh-CN" altLang="en-US" sz="3200" dirty="0" smtClean="0"/>
              <a:t>公司主张索赔，</a:t>
            </a:r>
            <a:r>
              <a:rPr lang="zh-CN" altLang="en-US" sz="3200" dirty="0" smtClean="0"/>
              <a:t>也可以向提单记载的托运人</a:t>
            </a:r>
            <a:r>
              <a:rPr lang="en-US" altLang="zh-CN" sz="3200" dirty="0" smtClean="0"/>
              <a:t>A</a:t>
            </a:r>
            <a:r>
              <a:rPr lang="zh-CN" altLang="en-US" sz="3200" dirty="0" smtClean="0"/>
              <a:t>公司索赔，还可以通过</a:t>
            </a:r>
            <a:r>
              <a:rPr lang="zh-CN" altLang="en-US" sz="3200" dirty="0" smtClean="0"/>
              <a:t>留置和拍卖涉案货物实现债权，上述选择属于</a:t>
            </a:r>
            <a:r>
              <a:rPr lang="en-US" altLang="zh-CN" sz="3200" dirty="0" smtClean="0"/>
              <a:t>C</a:t>
            </a:r>
            <a:r>
              <a:rPr lang="zh-CN" altLang="en-US" sz="3200" dirty="0" smtClean="0"/>
              <a:t>公司的权利而非</a:t>
            </a:r>
            <a:r>
              <a:rPr lang="zh-CN" altLang="en-US" sz="3200" dirty="0" smtClean="0"/>
              <a:t>义务</a:t>
            </a:r>
            <a:endParaRPr lang="en-US" altLang="zh-CN" sz="3200" dirty="0" smtClean="0"/>
          </a:p>
          <a:p>
            <a:r>
              <a:rPr lang="en-US" altLang="zh-CN" sz="3200" dirty="0" smtClean="0"/>
              <a:t>D</a:t>
            </a:r>
            <a:r>
              <a:rPr lang="zh-CN" altLang="en-US" sz="3200" dirty="0" smtClean="0"/>
              <a:t>公司向</a:t>
            </a:r>
            <a:r>
              <a:rPr lang="en-US" altLang="zh-CN" sz="3200" dirty="0" smtClean="0"/>
              <a:t>C</a:t>
            </a:r>
            <a:r>
              <a:rPr lang="zh-CN" altLang="en-US" sz="3200" dirty="0" smtClean="0"/>
              <a:t>公司赔付涉案货物在目的港产生的费用并无不</a:t>
            </a:r>
            <a:r>
              <a:rPr lang="zh-CN" altLang="en-US" sz="3200" dirty="0" smtClean="0"/>
              <a:t>当</a:t>
            </a:r>
            <a:endParaRPr lang="en-US" altLang="zh-CN" sz="3200" dirty="0" smtClean="0"/>
          </a:p>
          <a:p>
            <a:r>
              <a:rPr lang="zh-CN" altLang="en-US" sz="3200" dirty="0" smtClean="0"/>
              <a:t>根据</a:t>
            </a:r>
            <a:r>
              <a:rPr lang="en-US" altLang="zh-CN" sz="3200" dirty="0" smtClean="0"/>
              <a:t>《</a:t>
            </a:r>
            <a:r>
              <a:rPr lang="zh-CN" altLang="en-US" sz="3200" dirty="0" smtClean="0"/>
              <a:t>合同法</a:t>
            </a:r>
            <a:r>
              <a:rPr lang="en-US" altLang="zh-CN" sz="3200" dirty="0" smtClean="0"/>
              <a:t>》</a:t>
            </a:r>
            <a:r>
              <a:rPr lang="zh-CN" altLang="en-US" sz="3200" dirty="0" smtClean="0"/>
              <a:t>第</a:t>
            </a:r>
            <a:r>
              <a:rPr lang="en-US" sz="3200" dirty="0" smtClean="0"/>
              <a:t>398</a:t>
            </a:r>
            <a:r>
              <a:rPr lang="zh-CN" altLang="en-US" sz="3200" dirty="0" smtClean="0"/>
              <a:t>条关于</a:t>
            </a:r>
            <a:r>
              <a:rPr lang="en-US" sz="3200" dirty="0" smtClean="0"/>
              <a:t>“</a:t>
            </a:r>
            <a:r>
              <a:rPr lang="zh-CN" altLang="en-US" sz="3200" dirty="0" smtClean="0"/>
              <a:t>受托人为处理委托事项垫付的必要费用，委托人应当偿还该费用及其利息</a:t>
            </a:r>
            <a:r>
              <a:rPr lang="en-US" sz="3200" dirty="0" smtClean="0"/>
              <a:t>”</a:t>
            </a:r>
            <a:r>
              <a:rPr lang="zh-CN" altLang="en-US" sz="3200" dirty="0" smtClean="0"/>
              <a:t>的规定，</a:t>
            </a:r>
            <a:r>
              <a:rPr lang="en-US" altLang="zh-CN" sz="3200" dirty="0" smtClean="0"/>
              <a:t>D</a:t>
            </a:r>
            <a:r>
              <a:rPr lang="zh-CN" altLang="en-US" sz="3200" dirty="0" smtClean="0"/>
              <a:t>公司为处理</a:t>
            </a:r>
            <a:r>
              <a:rPr lang="en-US" altLang="zh-CN" sz="3200" dirty="0" smtClean="0"/>
              <a:t>A</a:t>
            </a:r>
            <a:r>
              <a:rPr lang="zh-CN" altLang="en-US" sz="3200" dirty="0" smtClean="0"/>
              <a:t>公司委托事项所垫付的集装箱超期使用费，</a:t>
            </a:r>
            <a:r>
              <a:rPr lang="en-US" altLang="zh-CN" sz="3200" dirty="0" smtClean="0"/>
              <a:t>A</a:t>
            </a:r>
            <a:r>
              <a:rPr lang="zh-CN" altLang="en-US" sz="3200" dirty="0" smtClean="0"/>
              <a:t>公司作为委托人应当偿还。</a:t>
            </a:r>
            <a:endParaRPr lang="zh-CN" alt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17409" name="Rectangle 1"/>
          <p:cNvSpPr>
            <a:spLocks noChangeArrowheads="1"/>
          </p:cNvSpPr>
          <p:nvPr/>
        </p:nvSpPr>
        <p:spPr bwMode="auto">
          <a:xfrm>
            <a:off x="0" y="0"/>
            <a:ext cx="9144000" cy="64940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终审判决</a:t>
            </a:r>
            <a:r>
              <a:rPr kumimoji="0" 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认为：</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在</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C</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选择</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D</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作为运输合同的相对人主张权利的情况下</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D</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应当根据</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合同法</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第</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403</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条第</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2</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款的规定直接向</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C</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公司支付涉案集装箱超期使用费</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a:t>
            </a:r>
            <a:endPar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D</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公司在发现集装箱货物抵达目的港而无人提取、集装箱超期使用费发生及支付前后，均及时通知了</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A</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公司，尽到了通知义务。</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C</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公司为涉案货物所签发的提单正面已经载明承运人收取集装箱超期使用的标准，</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D</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公司及时通知</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A</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公司支付集装箱超期使用费，而</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A</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公司怠于</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支付</a:t>
            </a:r>
            <a:endPar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D</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公司确有必要向</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C</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公司支付合理费用。</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D</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请求</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A</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公司</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偿付</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其垫付</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的集装箱超期使用费</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，支持</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rPr>
              <a:t> </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图片1.png"/>
          <p:cNvPicPr>
            <a:picLocks noChangeAspect="1"/>
          </p:cNvPicPr>
          <p:nvPr/>
        </p:nvPicPr>
        <p:blipFill>
          <a:blip r:embed="rId2"/>
          <a:stretch>
            <a:fillRect/>
          </a:stretch>
        </p:blipFill>
        <p:spPr>
          <a:xfrm>
            <a:off x="13178" y="0"/>
            <a:ext cx="9117643" cy="6858000"/>
          </a:xfrm>
          <a:prstGeom prst="rect">
            <a:avLst/>
          </a:prstGeom>
        </p:spPr>
      </p:pic>
      <p:sp>
        <p:nvSpPr>
          <p:cNvPr id="21505" name="Rectangle 1"/>
          <p:cNvSpPr>
            <a:spLocks noChangeArrowheads="1"/>
          </p:cNvSpPr>
          <p:nvPr/>
        </p:nvSpPr>
        <p:spPr bwMode="auto">
          <a:xfrm>
            <a:off x="0" y="0"/>
            <a:ext cx="885828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CN" sz="3200" b="0" i="0" u="none" strike="noStrike" cap="none" normalizeH="0" baseline="0" dirty="0" smtClean="0">
              <a:ln>
                <a:noFill/>
              </a:ln>
              <a:solidFill>
                <a:schemeClr val="tx1"/>
              </a:solidFill>
              <a:effectLst/>
              <a:latin typeface="黑体" pitchFamily="49" charset="-122"/>
              <a:ea typeface="黑体" pitchFamily="49" charset="-122"/>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海上货运代理关系：</a:t>
            </a:r>
            <a:endPar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sz="3200" dirty="0" smtClean="0">
                <a:latin typeface="Arial" pitchFamily="34" charset="0"/>
                <a:ea typeface="宋体" pitchFamily="2" charset="-122"/>
                <a:cs typeface="Times New Roman" pitchFamily="18" charset="0"/>
              </a:rPr>
              <a:t>  </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在卖方 </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 </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货运代理人 </a:t>
            </a:r>
            <a:r>
              <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 </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承运人</a:t>
            </a:r>
            <a:r>
              <a:rPr lang="en-US" altLang="zh-CN" sz="3200" dirty="0" smtClean="0">
                <a:latin typeface="Arial" pitchFamily="34" charset="0"/>
                <a:ea typeface="宋体" pitchFamily="2" charset="-122"/>
                <a:cs typeface="Times New Roman" pitchFamily="18" charset="0"/>
              </a:rPr>
              <a:t>—</a:t>
            </a:r>
            <a:r>
              <a:rPr lang="zh-CN" altLang="en-US" sz="3200" dirty="0" smtClean="0">
                <a:latin typeface="Arial" pitchFamily="34" charset="0"/>
                <a:ea typeface="宋体" pitchFamily="2" charset="-122"/>
                <a:cs typeface="Times New Roman" pitchFamily="18" charset="0"/>
              </a:rPr>
              <a:t>买方</a:t>
            </a:r>
            <a:endPar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lvl="0" eaLnBrk="0" fontAlgn="base" hangingPunct="0">
              <a:spcBef>
                <a:spcPct val="0"/>
              </a:spcBef>
              <a:spcAft>
                <a:spcPct val="0"/>
              </a:spcAft>
            </a:pPr>
            <a:r>
              <a:rPr lang="en-US" altLang="zh-CN" sz="3200" dirty="0" smtClean="0"/>
              <a:t>1.</a:t>
            </a:r>
            <a:r>
              <a:rPr lang="zh-CN" altLang="en-US" sz="3200" dirty="0" smtClean="0"/>
              <a:t>涉案货物由</a:t>
            </a:r>
            <a:r>
              <a:rPr lang="en-US" altLang="zh-CN" sz="3200" dirty="0" smtClean="0"/>
              <a:t>C</a:t>
            </a:r>
            <a:r>
              <a:rPr lang="zh-CN" altLang="en-US" sz="3200" dirty="0" smtClean="0"/>
              <a:t>公司承运，装载涉案货物的集装箱为承运人</a:t>
            </a:r>
            <a:r>
              <a:rPr lang="en-US" altLang="zh-CN" sz="3200" dirty="0" smtClean="0"/>
              <a:t>C</a:t>
            </a:r>
            <a:r>
              <a:rPr lang="zh-CN" altLang="en-US" sz="3200" dirty="0" smtClean="0"/>
              <a:t>公司所有或掌控，若集装箱被超期使用，则相应的超期使用费应由</a:t>
            </a:r>
            <a:r>
              <a:rPr lang="en-US" altLang="zh-CN" sz="3200" dirty="0" smtClean="0"/>
              <a:t>C</a:t>
            </a:r>
            <a:r>
              <a:rPr lang="zh-CN" altLang="en-US" sz="3200" dirty="0" smtClean="0"/>
              <a:t>公司收取。</a:t>
            </a:r>
            <a:endParaRPr lang="en-US" altLang="zh-CN" sz="3200" dirty="0" smtClean="0"/>
          </a:p>
          <a:p>
            <a:pPr lvl="0" eaLnBrk="0" fontAlgn="base" hangingPunct="0">
              <a:spcBef>
                <a:spcPct val="0"/>
              </a:spcBef>
              <a:spcAft>
                <a:spcPct val="0"/>
              </a:spcAft>
            </a:pPr>
            <a:r>
              <a:rPr lang="en-US" altLang="zh-CN" sz="3200" dirty="0" smtClean="0"/>
              <a:t>2.</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承运人依据提单，向提单记载的托运人即卖方索赔，</a:t>
            </a:r>
            <a:r>
              <a:rPr lang="zh-CN" altLang="en-US" sz="3200" dirty="0" smtClean="0">
                <a:latin typeface="Arial" pitchFamily="34" charset="0"/>
                <a:ea typeface="宋体" pitchFamily="2" charset="-122"/>
                <a:cs typeface="Times New Roman" pitchFamily="18" charset="0"/>
              </a:rPr>
              <a:t>也可向</a:t>
            </a:r>
            <a:r>
              <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rPr>
              <a:t>订舱人即货运代理人索赔</a:t>
            </a:r>
            <a:endPar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Times New Roman" pitchFamily="18" charset="0"/>
            </a:endParaRPr>
          </a:p>
          <a:p>
            <a:pPr lvl="0" eaLnBrk="0" fontAlgn="base" hangingPunct="0">
              <a:spcBef>
                <a:spcPct val="0"/>
              </a:spcBef>
              <a:spcAft>
                <a:spcPct val="0"/>
              </a:spcAft>
            </a:pPr>
            <a:r>
              <a:rPr lang="en-US" altLang="zh-CN" sz="3200" dirty="0" smtClean="0">
                <a:latin typeface="Arial" pitchFamily="34" charset="0"/>
                <a:ea typeface="宋体" pitchFamily="2" charset="-122"/>
                <a:cs typeface="Times New Roman" pitchFamily="18" charset="0"/>
              </a:rPr>
              <a:t>3.</a:t>
            </a:r>
            <a:r>
              <a:rPr lang="zh-CN" altLang="en-US" sz="3200" dirty="0" smtClean="0"/>
              <a:t>涉案货物经</a:t>
            </a:r>
            <a:r>
              <a:rPr lang="en-US" altLang="zh-CN" sz="3200" dirty="0" smtClean="0"/>
              <a:t>D</a:t>
            </a:r>
            <a:r>
              <a:rPr lang="zh-CN" altLang="en-US" sz="3200" dirty="0" smtClean="0"/>
              <a:t>公司安排订舱出运，运抵目的地后，相关的货运代理事项并未履行完毕。因目的港无人提货而垫付的集装箱超期使用费，性质上属于为完成货运代理事项而垫付的必要费用</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图片1.png"/>
          <p:cNvPicPr>
            <a:picLocks noChangeAspect="1"/>
          </p:cNvPicPr>
          <p:nvPr/>
        </p:nvPicPr>
        <p:blipFill>
          <a:blip r:embed="rId2"/>
          <a:stretch>
            <a:fillRect/>
          </a:stretch>
        </p:blipFill>
        <p:spPr>
          <a:xfrm>
            <a:off x="13178" y="0"/>
            <a:ext cx="9117643" cy="6858000"/>
          </a:xfrm>
          <a:prstGeom prst="rect">
            <a:avLst/>
          </a:prstGeom>
        </p:spPr>
      </p:pic>
      <p:sp>
        <p:nvSpPr>
          <p:cNvPr id="1025" name="Rectangle 1"/>
          <p:cNvSpPr>
            <a:spLocks noChangeArrowheads="1"/>
          </p:cNvSpPr>
          <p:nvPr/>
        </p:nvSpPr>
        <p:spPr bwMode="auto">
          <a:xfrm>
            <a:off x="0" y="0"/>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55600" algn="l" defTabSz="914400" rtl="0" eaLnBrk="1" fontAlgn="base" latinLnBrk="0" hangingPunct="1">
              <a:lnSpc>
                <a:spcPct val="100000"/>
              </a:lnSpc>
              <a:spcBef>
                <a:spcPct val="0"/>
              </a:spcBef>
              <a:spcAft>
                <a:spcPct val="0"/>
              </a:spcAft>
              <a:buClrTx/>
              <a:buSzTx/>
              <a:buFontTx/>
              <a:buNone/>
              <a:tabLst/>
            </a:pPr>
            <a:r>
              <a:rPr kumimoji="0" 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案例</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2</a:t>
            </a:r>
            <a:endParaRPr kumimoji="0" lang="en-US" altLang="zh-CN"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公司将货物卖给美国的</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B</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公司，通过货代</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公司向承运人</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C</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公司订舱。</a:t>
            </a:r>
            <a:endPar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C </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公司将货物运到美国后，无人提货，产生高额目的港费用，</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C</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公司向</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公司索赔。</a:t>
            </a:r>
            <a:endPar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endParaRPr>
          </a:p>
          <a:p>
            <a:pPr marL="0" marR="0" lvl="0" indent="355600" algn="l" defTabSz="914400" rtl="0" eaLnBrk="0" fontAlgn="base" latinLnBrk="0" hangingPunct="0">
              <a:lnSpc>
                <a:spcPct val="100000"/>
              </a:lnSpc>
              <a:spcBef>
                <a:spcPct val="0"/>
              </a:spcBef>
              <a:spcAft>
                <a:spcPct val="0"/>
              </a:spcAft>
              <a:buClrTx/>
              <a:buSzTx/>
              <a:buFontTx/>
              <a:buNone/>
              <a:tabLst/>
            </a:pP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D</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公司向</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公司通报后，</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A</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公司向</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C</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公司披露自己托运人的身份，并表示自己作为</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FOB</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的卖方，不应承担日益扩大的目的港费用，但为减少损失，愿意提供款项作为担保，并要求</a:t>
            </a:r>
            <a:r>
              <a:rPr kumimoji="0" lang="en-US" altLang="zh-CN"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C</a:t>
            </a:r>
            <a:r>
              <a:rPr kumimoji="0" lang="zh-CN" altLang="en-US" sz="3200" b="0" i="0" u="none" strike="noStrike" cap="none" normalizeH="0" baseline="0" dirty="0" smtClean="0">
                <a:ln>
                  <a:noFill/>
                </a:ln>
                <a:solidFill>
                  <a:schemeClr val="tx1"/>
                </a:solidFill>
                <a:effectLst/>
                <a:latin typeface="宋体" pitchFamily="2" charset="-122"/>
                <a:ea typeface="宋体" pitchFamily="2" charset="-122"/>
                <a:cs typeface="Calibri" pitchFamily="34" charset="0"/>
              </a:rPr>
              <a:t>公司协助转卖或运回货物。</a:t>
            </a:r>
            <a:endParaRPr kumimoji="0" lang="zh-CN" altLang="en-US" sz="32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1337</Words>
  <Application>Microsoft Office PowerPoint</Application>
  <PresentationFormat>全屏显示(4:3)</PresentationFormat>
  <Paragraphs>78</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vector>
  </TitlesOfParts>
  <Company>ITianKong.Com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SkyUser</dc:creator>
  <cp:lastModifiedBy>SkyUser</cp:lastModifiedBy>
  <cp:revision>47</cp:revision>
  <dcterms:created xsi:type="dcterms:W3CDTF">2018-11-03T08:38:41Z</dcterms:created>
  <dcterms:modified xsi:type="dcterms:W3CDTF">2018-11-04T04:18:51Z</dcterms:modified>
</cp:coreProperties>
</file>