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2.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3.xml" ContentType="application/vnd.openxmlformats-officedocument.presentationml.tags+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bookmarkIdSeed="2">
  <p:sldMasterIdLst>
    <p:sldMasterId id="2147483648" r:id="rId1"/>
  </p:sldMasterIdLst>
  <p:notesMasterIdLst>
    <p:notesMasterId r:id="rId19"/>
  </p:notesMasterIdLst>
  <p:sldIdLst>
    <p:sldId id="297" r:id="rId2"/>
    <p:sldId id="385" r:id="rId3"/>
    <p:sldId id="287" r:id="rId4"/>
    <p:sldId id="258" r:id="rId5"/>
    <p:sldId id="288" r:id="rId6"/>
    <p:sldId id="406" r:id="rId7"/>
    <p:sldId id="289" r:id="rId8"/>
    <p:sldId id="407" r:id="rId9"/>
    <p:sldId id="416" r:id="rId10"/>
    <p:sldId id="409" r:id="rId11"/>
    <p:sldId id="417" r:id="rId12"/>
    <p:sldId id="410" r:id="rId13"/>
    <p:sldId id="411" r:id="rId14"/>
    <p:sldId id="412" r:id="rId15"/>
    <p:sldId id="418" r:id="rId16"/>
    <p:sldId id="414" r:id="rId17"/>
    <p:sldId id="408" r:id="rId18"/>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4">
          <p15:clr>
            <a:srgbClr val="A4A3A4"/>
          </p15:clr>
        </p15:guide>
        <p15:guide id="2" pos="283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62C66"/>
    <a:srgbClr val="3D3272"/>
    <a:srgbClr val="0058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69" autoAdjust="0"/>
    <p:restoredTop sz="79305" autoAdjust="0"/>
  </p:normalViewPr>
  <p:slideViewPr>
    <p:cSldViewPr snapToGrid="0">
      <p:cViewPr varScale="1">
        <p:scale>
          <a:sx n="95" d="100"/>
          <a:sy n="95" d="100"/>
        </p:scale>
        <p:origin x="1252" y="76"/>
      </p:cViewPr>
      <p:guideLst>
        <p:guide orient="horz" pos="1624"/>
        <p:guide pos="283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F4E61B-E482-40D6-A0D7-CCAE866F574B}" type="datetimeFigureOut">
              <a:rPr lang="zh-CN" altLang="en-US" smtClean="0"/>
              <a:t>2018/11/1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27A5AF-27D9-47DC-8AB2-8E6B8E983B85}"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欢迎购买，感谢关注</a:t>
            </a:r>
            <a:r>
              <a:rPr lang="en-US" altLang="zh-CN" dirty="0"/>
              <a:t>PPT</a:t>
            </a:r>
            <a:r>
              <a:rPr lang="zh-CN" altLang="en-US" dirty="0"/>
              <a:t>演示之家工作室</a:t>
            </a:r>
            <a:r>
              <a:rPr lang="zh-CN" altLang="en-US" baseline="0" dirty="0"/>
              <a:t>。</a:t>
            </a:r>
            <a:endParaRPr lang="en-US" altLang="zh-CN" baseline="0" dirty="0"/>
          </a:p>
          <a:p>
            <a:endParaRPr lang="en-US" altLang="zh-CN" baseline="0" dirty="0"/>
          </a:p>
          <a:p>
            <a:r>
              <a:rPr lang="zh-CN" altLang="en-US" dirty="0"/>
              <a:t>备注有修改模板提示，让你轻松完成模板修改。</a:t>
            </a:r>
            <a:endParaRPr lang="en-US" altLang="zh-CN" dirty="0"/>
          </a:p>
          <a:p>
            <a:endParaRPr lang="en-US" altLang="zh-CN" dirty="0"/>
          </a:p>
          <a:p>
            <a:r>
              <a:rPr lang="zh-CN" altLang="en-US" dirty="0"/>
              <a:t>有需要，请在工作日</a:t>
            </a:r>
            <a:r>
              <a:rPr lang="en-US" altLang="zh-CN" dirty="0"/>
              <a:t>9:00-18:00</a:t>
            </a:r>
            <a:r>
              <a:rPr lang="zh-CN" altLang="en-US" dirty="0"/>
              <a:t>联系我们。客服</a:t>
            </a:r>
            <a:r>
              <a:rPr lang="en-US" altLang="zh-CN" dirty="0"/>
              <a:t>QQ237485059</a:t>
            </a:r>
          </a:p>
        </p:txBody>
      </p:sp>
      <p:sp>
        <p:nvSpPr>
          <p:cNvPr id="4" name="灯片编号占位符 3"/>
          <p:cNvSpPr>
            <a:spLocks noGrp="1"/>
          </p:cNvSpPr>
          <p:nvPr>
            <p:ph type="sldNum" sz="quarter" idx="10"/>
          </p:nvPr>
        </p:nvSpPr>
        <p:spPr/>
        <p:txBody>
          <a:bodyPr/>
          <a:lstStyle/>
          <a:p>
            <a:fld id="{5627A5AF-27D9-47DC-8AB2-8E6B8E983B85}"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a:r>
              <a:rPr lang="en-US" altLang="zh-CN" dirty="0"/>
              <a:t>【</a:t>
            </a:r>
            <a:r>
              <a:rPr lang="zh-CN" altLang="en-US" dirty="0"/>
              <a:t>使用提示</a:t>
            </a:r>
            <a:r>
              <a:rPr lang="en-US" altLang="zh-CN" dirty="0"/>
              <a:t>】</a:t>
            </a:r>
            <a:r>
              <a:rPr lang="zh-CN" altLang="en-US" dirty="0"/>
              <a:t>六项文本排列展示</a:t>
            </a:r>
          </a:p>
        </p:txBody>
      </p:sp>
      <p:sp>
        <p:nvSpPr>
          <p:cNvPr id="4" name="灯片编号占位符 3"/>
          <p:cNvSpPr>
            <a:spLocks noGrp="1"/>
          </p:cNvSpPr>
          <p:nvPr>
            <p:ph type="sldNum" sz="quarter" idx="10"/>
          </p:nvPr>
        </p:nvSpPr>
        <p:spPr/>
        <p:txBody>
          <a:bodyPr/>
          <a:lstStyle/>
          <a:p>
            <a:fld id="{5627A5AF-27D9-47DC-8AB2-8E6B8E983B85}" type="slidenum">
              <a:rPr lang="zh-CN" altLang="en-US" smtClean="0"/>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a:r>
              <a:rPr lang="en-US" altLang="zh-CN" dirty="0"/>
              <a:t>【</a:t>
            </a:r>
            <a:r>
              <a:rPr lang="zh-CN" altLang="en-US" dirty="0"/>
              <a:t>使用提示</a:t>
            </a:r>
            <a:r>
              <a:rPr lang="en-US" altLang="zh-CN" dirty="0"/>
              <a:t>】</a:t>
            </a:r>
            <a:r>
              <a:rPr lang="zh-CN" altLang="en-US" dirty="0"/>
              <a:t>六项文本排列展示</a:t>
            </a:r>
          </a:p>
        </p:txBody>
      </p:sp>
      <p:sp>
        <p:nvSpPr>
          <p:cNvPr id="4" name="灯片编号占位符 3"/>
          <p:cNvSpPr>
            <a:spLocks noGrp="1"/>
          </p:cNvSpPr>
          <p:nvPr>
            <p:ph type="sldNum" sz="quarter" idx="10"/>
          </p:nvPr>
        </p:nvSpPr>
        <p:spPr/>
        <p:txBody>
          <a:bodyPr/>
          <a:lstStyle/>
          <a:p>
            <a:fld id="{5627A5AF-27D9-47DC-8AB2-8E6B8E983B85}" type="slidenum">
              <a:rPr lang="zh-CN" altLang="en-US" smtClean="0"/>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a:r>
              <a:rPr lang="en-US" altLang="zh-CN" dirty="0"/>
              <a:t>【</a:t>
            </a:r>
            <a:r>
              <a:rPr lang="zh-CN" altLang="en-US" dirty="0"/>
              <a:t>使用提示</a:t>
            </a:r>
            <a:r>
              <a:rPr lang="en-US" altLang="zh-CN" dirty="0"/>
              <a:t>】</a:t>
            </a:r>
            <a:r>
              <a:rPr lang="zh-CN" altLang="en-US" dirty="0"/>
              <a:t>六项文本排列展示</a:t>
            </a:r>
          </a:p>
        </p:txBody>
      </p:sp>
      <p:sp>
        <p:nvSpPr>
          <p:cNvPr id="4" name="灯片编号占位符 3"/>
          <p:cNvSpPr>
            <a:spLocks noGrp="1"/>
          </p:cNvSpPr>
          <p:nvPr>
            <p:ph type="sldNum" sz="quarter" idx="10"/>
          </p:nvPr>
        </p:nvSpPr>
        <p:spPr/>
        <p:txBody>
          <a:bodyPr/>
          <a:lstStyle/>
          <a:p>
            <a:fld id="{5627A5AF-27D9-47DC-8AB2-8E6B8E983B85}" type="slidenum">
              <a:rPr lang="zh-CN" altLang="en-US" smtClean="0"/>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a:r>
              <a:rPr lang="en-US" altLang="zh-CN" dirty="0"/>
              <a:t>【</a:t>
            </a:r>
            <a:r>
              <a:rPr lang="zh-CN" altLang="en-US" dirty="0"/>
              <a:t>使用提示</a:t>
            </a:r>
            <a:r>
              <a:rPr lang="en-US" altLang="zh-CN" dirty="0"/>
              <a:t>】</a:t>
            </a:r>
            <a:r>
              <a:rPr lang="zh-CN" altLang="en-US" dirty="0"/>
              <a:t>六项文本排列展示</a:t>
            </a:r>
          </a:p>
        </p:txBody>
      </p:sp>
      <p:sp>
        <p:nvSpPr>
          <p:cNvPr id="4" name="灯片编号占位符 3"/>
          <p:cNvSpPr>
            <a:spLocks noGrp="1"/>
          </p:cNvSpPr>
          <p:nvPr>
            <p:ph type="sldNum" sz="quarter" idx="10"/>
          </p:nvPr>
        </p:nvSpPr>
        <p:spPr/>
        <p:txBody>
          <a:bodyPr/>
          <a:lstStyle/>
          <a:p>
            <a:fld id="{5627A5AF-27D9-47DC-8AB2-8E6B8E983B85}" type="slidenum">
              <a:rPr lang="zh-CN" altLang="en-US" smtClean="0"/>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a:r>
              <a:rPr lang="en-US" altLang="zh-CN" dirty="0"/>
              <a:t>【</a:t>
            </a:r>
            <a:r>
              <a:rPr lang="zh-CN" altLang="en-US" dirty="0"/>
              <a:t>使用提示</a:t>
            </a:r>
            <a:r>
              <a:rPr lang="en-US" altLang="zh-CN" dirty="0"/>
              <a:t>】</a:t>
            </a:r>
            <a:r>
              <a:rPr lang="zh-CN" altLang="en-US" dirty="0"/>
              <a:t>六项文本排列展示</a:t>
            </a:r>
          </a:p>
        </p:txBody>
      </p:sp>
      <p:sp>
        <p:nvSpPr>
          <p:cNvPr id="4" name="灯片编号占位符 3"/>
          <p:cNvSpPr>
            <a:spLocks noGrp="1"/>
          </p:cNvSpPr>
          <p:nvPr>
            <p:ph type="sldNum" sz="quarter" idx="10"/>
          </p:nvPr>
        </p:nvSpPr>
        <p:spPr/>
        <p:txBody>
          <a:bodyPr/>
          <a:lstStyle/>
          <a:p>
            <a:fld id="{5627A5AF-27D9-47DC-8AB2-8E6B8E983B85}" type="slidenum">
              <a:rPr lang="zh-CN" altLang="en-US" smtClean="0"/>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a:r>
              <a:rPr lang="en-US" altLang="zh-CN" dirty="0"/>
              <a:t>【</a:t>
            </a:r>
            <a:r>
              <a:rPr lang="zh-CN" altLang="en-US" dirty="0"/>
              <a:t>使用提示</a:t>
            </a:r>
            <a:r>
              <a:rPr lang="en-US" altLang="zh-CN" dirty="0"/>
              <a:t>】</a:t>
            </a:r>
            <a:r>
              <a:rPr lang="zh-CN" altLang="en-US" dirty="0"/>
              <a:t>六项文本排列展示</a:t>
            </a:r>
          </a:p>
        </p:txBody>
      </p:sp>
      <p:sp>
        <p:nvSpPr>
          <p:cNvPr id="4" name="灯片编号占位符 3"/>
          <p:cNvSpPr>
            <a:spLocks noGrp="1"/>
          </p:cNvSpPr>
          <p:nvPr>
            <p:ph type="sldNum" sz="quarter" idx="10"/>
          </p:nvPr>
        </p:nvSpPr>
        <p:spPr/>
        <p:txBody>
          <a:bodyPr/>
          <a:lstStyle/>
          <a:p>
            <a:fld id="{5627A5AF-27D9-47DC-8AB2-8E6B8E983B85}" type="slidenum">
              <a:rPr lang="zh-CN" altLang="en-US" smtClean="0"/>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a:r>
              <a:rPr lang="en-US" altLang="zh-CN" dirty="0"/>
              <a:t>【</a:t>
            </a:r>
            <a:r>
              <a:rPr lang="zh-CN" altLang="en-US" dirty="0"/>
              <a:t>使用提示</a:t>
            </a:r>
            <a:r>
              <a:rPr lang="en-US" altLang="zh-CN" dirty="0"/>
              <a:t>】</a:t>
            </a:r>
            <a:r>
              <a:rPr lang="zh-CN" altLang="en-US" dirty="0"/>
              <a:t>六项文本排列展示</a:t>
            </a:r>
          </a:p>
        </p:txBody>
      </p:sp>
      <p:sp>
        <p:nvSpPr>
          <p:cNvPr id="4" name="灯片编号占位符 3"/>
          <p:cNvSpPr>
            <a:spLocks noGrp="1"/>
          </p:cNvSpPr>
          <p:nvPr>
            <p:ph type="sldNum" sz="quarter" idx="10"/>
          </p:nvPr>
        </p:nvSpPr>
        <p:spPr/>
        <p:txBody>
          <a:bodyPr/>
          <a:lstStyle/>
          <a:p>
            <a:fld id="{5627A5AF-27D9-47DC-8AB2-8E6B8E983B85}" type="slidenum">
              <a:rPr lang="zh-CN" altLang="en-US" smtClean="0"/>
              <a:t>16</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欢迎购买，感谢关注</a:t>
            </a:r>
            <a:r>
              <a:rPr lang="en-US" altLang="zh-CN" dirty="0"/>
              <a:t>PPT</a:t>
            </a:r>
            <a:r>
              <a:rPr lang="zh-CN" altLang="en-US" dirty="0"/>
              <a:t>演示之家工作室</a:t>
            </a:r>
            <a:r>
              <a:rPr lang="zh-CN" altLang="en-US" baseline="0" dirty="0"/>
              <a:t>。</a:t>
            </a:r>
            <a:endParaRPr lang="en-US" altLang="zh-CN" baseline="0" dirty="0"/>
          </a:p>
          <a:p>
            <a:endParaRPr lang="en-US" altLang="zh-CN" baseline="0" dirty="0"/>
          </a:p>
          <a:p>
            <a:r>
              <a:rPr lang="zh-CN" altLang="en-US" dirty="0"/>
              <a:t>备注有修改模板提示，让你轻松完成模板修改。</a:t>
            </a:r>
            <a:endParaRPr lang="en-US" altLang="zh-CN" dirty="0"/>
          </a:p>
          <a:p>
            <a:endParaRPr lang="en-US" altLang="zh-CN" dirty="0"/>
          </a:p>
          <a:p>
            <a:r>
              <a:rPr lang="zh-CN" altLang="en-US" dirty="0"/>
              <a:t>有需要，请在工作日</a:t>
            </a:r>
            <a:r>
              <a:rPr lang="en-US" altLang="zh-CN" dirty="0"/>
              <a:t>9:00-18:00</a:t>
            </a:r>
            <a:r>
              <a:rPr lang="zh-CN" altLang="en-US" dirty="0"/>
              <a:t>联系我们。客服</a:t>
            </a:r>
            <a:r>
              <a:rPr lang="en-US" altLang="zh-CN" dirty="0"/>
              <a:t>QQ237485059</a:t>
            </a:r>
          </a:p>
        </p:txBody>
      </p:sp>
      <p:sp>
        <p:nvSpPr>
          <p:cNvPr id="4" name="灯片编号占位符 3"/>
          <p:cNvSpPr>
            <a:spLocks noGrp="1"/>
          </p:cNvSpPr>
          <p:nvPr>
            <p:ph type="sldNum" sz="quarter" idx="10"/>
          </p:nvPr>
        </p:nvSpPr>
        <p:spPr/>
        <p:txBody>
          <a:bodyPr/>
          <a:lstStyle/>
          <a:p>
            <a:fld id="{5627A5AF-27D9-47DC-8AB2-8E6B8E983B85}" type="slidenum">
              <a:rPr lang="zh-CN" altLang="en-US" smtClean="0"/>
              <a:t>17</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a:r>
              <a:rPr lang="en-US" altLang="zh-CN" dirty="0"/>
              <a:t>【</a:t>
            </a:r>
            <a:r>
              <a:rPr lang="zh-CN" altLang="en-US" dirty="0"/>
              <a:t>使用提示</a:t>
            </a:r>
            <a:r>
              <a:rPr lang="en-US" altLang="zh-CN" dirty="0"/>
              <a:t>】</a:t>
            </a:r>
            <a:r>
              <a:rPr lang="zh-CN" altLang="en-US" dirty="0"/>
              <a:t>六项文本排列展示</a:t>
            </a:r>
          </a:p>
        </p:txBody>
      </p:sp>
      <p:sp>
        <p:nvSpPr>
          <p:cNvPr id="4" name="灯片编号占位符 3"/>
          <p:cNvSpPr>
            <a:spLocks noGrp="1"/>
          </p:cNvSpPr>
          <p:nvPr>
            <p:ph type="sldNum" sz="quarter" idx="10"/>
          </p:nvPr>
        </p:nvSpPr>
        <p:spPr/>
        <p:txBody>
          <a:bodyPr/>
          <a:lstStyle/>
          <a:p>
            <a:fld id="{5627A5AF-27D9-47DC-8AB2-8E6B8E983B85}"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dirty="0"/>
              <a:t>【</a:t>
            </a:r>
            <a:r>
              <a:rPr lang="zh-CN" altLang="en-US" dirty="0"/>
              <a:t>使用提示</a:t>
            </a:r>
            <a:r>
              <a:rPr lang="en-US" altLang="zh-CN" dirty="0"/>
              <a:t>】</a:t>
            </a:r>
            <a:r>
              <a:rPr lang="zh-CN" altLang="en-US" dirty="0"/>
              <a:t>本页为第一章节的目录过渡页，直接修改文字即可</a:t>
            </a:r>
          </a:p>
          <a:p>
            <a:endParaRPr lang="zh-CN" altLang="en-US" dirty="0"/>
          </a:p>
        </p:txBody>
      </p:sp>
      <p:sp>
        <p:nvSpPr>
          <p:cNvPr id="4" name="灯片编号占位符 3"/>
          <p:cNvSpPr>
            <a:spLocks noGrp="1"/>
          </p:cNvSpPr>
          <p:nvPr>
            <p:ph type="sldNum" sz="quarter" idx="10"/>
          </p:nvPr>
        </p:nvSpPr>
        <p:spPr/>
        <p:txBody>
          <a:bodyPr/>
          <a:lstStyle/>
          <a:p>
            <a:fld id="{5627A5AF-27D9-47DC-8AB2-8E6B8E983B85}"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a:r>
              <a:rPr lang="en-US" altLang="zh-CN" dirty="0"/>
              <a:t>【</a:t>
            </a:r>
            <a:r>
              <a:rPr lang="zh-CN" altLang="en-US" dirty="0"/>
              <a:t>使用提示</a:t>
            </a:r>
            <a:r>
              <a:rPr lang="en-US" altLang="zh-CN" dirty="0"/>
              <a:t>】</a:t>
            </a:r>
            <a:r>
              <a:rPr lang="zh-CN" altLang="en-US" dirty="0"/>
              <a:t>六项文本排列展示</a:t>
            </a:r>
          </a:p>
        </p:txBody>
      </p:sp>
      <p:sp>
        <p:nvSpPr>
          <p:cNvPr id="4" name="灯片编号占位符 3"/>
          <p:cNvSpPr>
            <a:spLocks noGrp="1"/>
          </p:cNvSpPr>
          <p:nvPr>
            <p:ph type="sldNum" sz="quarter" idx="10"/>
          </p:nvPr>
        </p:nvSpPr>
        <p:spPr/>
        <p:txBody>
          <a:bodyPr/>
          <a:lstStyle/>
          <a:p>
            <a:fld id="{5627A5AF-27D9-47DC-8AB2-8E6B8E983B85}"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dirty="0"/>
              <a:t>【</a:t>
            </a:r>
            <a:r>
              <a:rPr lang="zh-CN" altLang="en-US" dirty="0"/>
              <a:t>使用提示</a:t>
            </a:r>
            <a:r>
              <a:rPr lang="en-US" altLang="zh-CN" dirty="0"/>
              <a:t>】</a:t>
            </a:r>
            <a:r>
              <a:rPr lang="zh-CN" altLang="en-US" dirty="0"/>
              <a:t>本页为第一章节的目录过渡页，直接修改文字即可</a:t>
            </a:r>
          </a:p>
          <a:p>
            <a:endParaRPr lang="zh-CN" altLang="en-US" dirty="0"/>
          </a:p>
        </p:txBody>
      </p:sp>
      <p:sp>
        <p:nvSpPr>
          <p:cNvPr id="4" name="灯片编号占位符 3"/>
          <p:cNvSpPr>
            <a:spLocks noGrp="1"/>
          </p:cNvSpPr>
          <p:nvPr>
            <p:ph type="sldNum" sz="quarter" idx="10"/>
          </p:nvPr>
        </p:nvSpPr>
        <p:spPr/>
        <p:txBody>
          <a:bodyPr/>
          <a:lstStyle/>
          <a:p>
            <a:fld id="{5627A5AF-27D9-47DC-8AB2-8E6B8E983B85}"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a:r>
              <a:rPr lang="en-US" altLang="zh-CN" dirty="0"/>
              <a:t>【</a:t>
            </a:r>
            <a:r>
              <a:rPr lang="zh-CN" altLang="en-US" dirty="0"/>
              <a:t>使用提示</a:t>
            </a:r>
            <a:r>
              <a:rPr lang="en-US" altLang="zh-CN" dirty="0"/>
              <a:t>】</a:t>
            </a:r>
            <a:r>
              <a:rPr lang="zh-CN" altLang="en-US" dirty="0"/>
              <a:t>六项文本排列展示</a:t>
            </a:r>
          </a:p>
        </p:txBody>
      </p:sp>
      <p:sp>
        <p:nvSpPr>
          <p:cNvPr id="4" name="灯片编号占位符 3"/>
          <p:cNvSpPr>
            <a:spLocks noGrp="1"/>
          </p:cNvSpPr>
          <p:nvPr>
            <p:ph type="sldNum" sz="quarter" idx="10"/>
          </p:nvPr>
        </p:nvSpPr>
        <p:spPr/>
        <p:txBody>
          <a:bodyPr/>
          <a:lstStyle/>
          <a:p>
            <a:fld id="{5627A5AF-27D9-47DC-8AB2-8E6B8E983B85}" type="slidenum">
              <a:rPr lang="zh-CN" altLang="en-US" smtClean="0"/>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dirty="0"/>
              <a:t>【</a:t>
            </a:r>
            <a:r>
              <a:rPr lang="zh-CN" altLang="en-US" dirty="0"/>
              <a:t>使用提示</a:t>
            </a:r>
            <a:r>
              <a:rPr lang="en-US" altLang="zh-CN" dirty="0"/>
              <a:t>】</a:t>
            </a:r>
            <a:r>
              <a:rPr lang="zh-CN" altLang="en-US" dirty="0"/>
              <a:t>本页为第一章节的目录过渡页，直接修改文字即可</a:t>
            </a:r>
          </a:p>
        </p:txBody>
      </p:sp>
      <p:sp>
        <p:nvSpPr>
          <p:cNvPr id="4" name="灯片编号占位符 3"/>
          <p:cNvSpPr>
            <a:spLocks noGrp="1"/>
          </p:cNvSpPr>
          <p:nvPr>
            <p:ph type="sldNum" sz="quarter" idx="10"/>
          </p:nvPr>
        </p:nvSpPr>
        <p:spPr/>
        <p:txBody>
          <a:bodyPr/>
          <a:lstStyle/>
          <a:p>
            <a:fld id="{5627A5AF-27D9-47DC-8AB2-8E6B8E983B85}" type="slidenum">
              <a:rPr lang="zh-CN" altLang="en-US" smtClean="0"/>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a:r>
              <a:rPr lang="en-US" altLang="zh-CN" dirty="0"/>
              <a:t>【</a:t>
            </a:r>
            <a:r>
              <a:rPr lang="zh-CN" altLang="en-US" dirty="0"/>
              <a:t>使用提示</a:t>
            </a:r>
            <a:r>
              <a:rPr lang="en-US" altLang="zh-CN" dirty="0"/>
              <a:t>】</a:t>
            </a:r>
            <a:r>
              <a:rPr lang="zh-CN" altLang="en-US" dirty="0"/>
              <a:t>六项文本排列展示</a:t>
            </a:r>
          </a:p>
        </p:txBody>
      </p:sp>
      <p:sp>
        <p:nvSpPr>
          <p:cNvPr id="4" name="灯片编号占位符 3"/>
          <p:cNvSpPr>
            <a:spLocks noGrp="1"/>
          </p:cNvSpPr>
          <p:nvPr>
            <p:ph type="sldNum" sz="quarter" idx="10"/>
          </p:nvPr>
        </p:nvSpPr>
        <p:spPr/>
        <p:txBody>
          <a:bodyPr/>
          <a:lstStyle/>
          <a:p>
            <a:fld id="{5627A5AF-27D9-47DC-8AB2-8E6B8E983B85}" type="slidenum">
              <a:rPr lang="zh-CN" altLang="en-US" smtClean="0"/>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a:r>
              <a:rPr lang="en-US" altLang="zh-CN" dirty="0"/>
              <a:t>【</a:t>
            </a:r>
            <a:r>
              <a:rPr lang="zh-CN" altLang="en-US" dirty="0"/>
              <a:t>使用提示</a:t>
            </a:r>
            <a:r>
              <a:rPr lang="en-US" altLang="zh-CN" dirty="0"/>
              <a:t>】</a:t>
            </a:r>
            <a:r>
              <a:rPr lang="zh-CN" altLang="en-US" dirty="0"/>
              <a:t>六项文本排列展示</a:t>
            </a:r>
          </a:p>
        </p:txBody>
      </p:sp>
      <p:sp>
        <p:nvSpPr>
          <p:cNvPr id="4" name="灯片编号占位符 3"/>
          <p:cNvSpPr>
            <a:spLocks noGrp="1"/>
          </p:cNvSpPr>
          <p:nvPr>
            <p:ph type="sldNum" sz="quarter" idx="10"/>
          </p:nvPr>
        </p:nvSpPr>
        <p:spPr/>
        <p:txBody>
          <a:bodyPr/>
          <a:lstStyle/>
          <a:p>
            <a:fld id="{5627A5AF-27D9-47DC-8AB2-8E6B8E983B85}" type="slidenum">
              <a:rPr lang="zh-CN" altLang="en-US" smtClean="0"/>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2" name="图片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a:fillRect/>
          </a:stretch>
        </p:blipFill>
        <p:spPr>
          <a:xfrm>
            <a:off x="0" y="-17356"/>
            <a:ext cx="9144000" cy="5160856"/>
          </a:xfrm>
          <a:prstGeom prst="rect">
            <a:avLst/>
          </a:prstGeom>
        </p:spPr>
      </p:pic>
      <p:sp>
        <p:nvSpPr>
          <p:cNvPr id="3" name="矩形 2"/>
          <p:cNvSpPr/>
          <p:nvPr userDrawn="1"/>
        </p:nvSpPr>
        <p:spPr>
          <a:xfrm>
            <a:off x="0" y="0"/>
            <a:ext cx="9144000" cy="5143500"/>
          </a:xfrm>
          <a:prstGeom prst="rect">
            <a:avLst/>
          </a:prstGeom>
          <a:solidFill>
            <a:schemeClr val="bg1">
              <a:alpha val="6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8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pic>
        <p:nvPicPr>
          <p:cNvPr id="2" name="图片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a:fillRect/>
          </a:stretch>
        </p:blipFill>
        <p:spPr>
          <a:xfrm>
            <a:off x="0" y="-17356"/>
            <a:ext cx="9144000" cy="5160856"/>
          </a:xfrm>
          <a:prstGeom prst="rect">
            <a:avLst/>
          </a:prstGeom>
        </p:spPr>
      </p:pic>
      <p:sp>
        <p:nvSpPr>
          <p:cNvPr id="3" name="矩形 2"/>
          <p:cNvSpPr/>
          <p:nvPr userDrawn="1"/>
        </p:nvSpPr>
        <p:spPr>
          <a:xfrm>
            <a:off x="0" y="0"/>
            <a:ext cx="9144000" cy="5143500"/>
          </a:xfrm>
          <a:prstGeom prst="rect">
            <a:avLst/>
          </a:prstGeom>
          <a:solidFill>
            <a:schemeClr val="accent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8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xStyles>
    <p:titleStyle>
      <a:lvl1pPr algn="ctr" defTabSz="913765"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3765"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3765"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376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742844" y="1161642"/>
            <a:ext cx="3499806" cy="45719"/>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40" name="矩形 39"/>
          <p:cNvSpPr/>
          <p:nvPr/>
        </p:nvSpPr>
        <p:spPr>
          <a:xfrm>
            <a:off x="-3742844" y="1400196"/>
            <a:ext cx="1681815" cy="45719"/>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41" name="矩形 40"/>
          <p:cNvSpPr/>
          <p:nvPr/>
        </p:nvSpPr>
        <p:spPr>
          <a:xfrm>
            <a:off x="-2833849" y="1748539"/>
            <a:ext cx="1681815" cy="45719"/>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nvGrpSpPr>
          <p:cNvPr id="27" name="组合 26"/>
          <p:cNvGrpSpPr/>
          <p:nvPr/>
        </p:nvGrpSpPr>
        <p:grpSpPr>
          <a:xfrm flipV="1">
            <a:off x="2253726" y="3357496"/>
            <a:ext cx="4688507" cy="443359"/>
            <a:chOff x="0" y="4178300"/>
            <a:chExt cx="6540500" cy="965200"/>
          </a:xfrm>
        </p:grpSpPr>
        <p:grpSp>
          <p:nvGrpSpPr>
            <p:cNvPr id="29" name="组合 28"/>
            <p:cNvGrpSpPr/>
            <p:nvPr/>
          </p:nvGrpSpPr>
          <p:grpSpPr>
            <a:xfrm>
              <a:off x="0" y="4635500"/>
              <a:ext cx="2286000" cy="508000"/>
              <a:chOff x="0" y="3251200"/>
              <a:chExt cx="4127500" cy="1892300"/>
            </a:xfrm>
          </p:grpSpPr>
          <p:sp>
            <p:nvSpPr>
              <p:cNvPr id="36" name="等腰三角形 35"/>
              <p:cNvSpPr/>
              <p:nvPr/>
            </p:nvSpPr>
            <p:spPr>
              <a:xfrm>
                <a:off x="0" y="3632200"/>
                <a:ext cx="2425700" cy="1511300"/>
              </a:xfrm>
              <a:prstGeom prst="triangle">
                <a:avLst/>
              </a:prstGeom>
              <a:solidFill>
                <a:schemeClr val="accent1">
                  <a:alpha val="89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37" name="等腰三角形 36"/>
              <p:cNvSpPr/>
              <p:nvPr/>
            </p:nvSpPr>
            <p:spPr>
              <a:xfrm>
                <a:off x="1212850" y="3251200"/>
                <a:ext cx="2914650" cy="1892300"/>
              </a:xfrm>
              <a:prstGeom prst="triangle">
                <a:avLst/>
              </a:prstGeom>
              <a:solidFill>
                <a:schemeClr val="accent1"/>
              </a:solidFill>
              <a:ln>
                <a:no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grpSp>
          <p:nvGrpSpPr>
            <p:cNvPr id="30" name="组合 29"/>
            <p:cNvGrpSpPr/>
            <p:nvPr/>
          </p:nvGrpSpPr>
          <p:grpSpPr>
            <a:xfrm>
              <a:off x="1993900" y="4178300"/>
              <a:ext cx="2578100" cy="965200"/>
              <a:chOff x="0" y="3251200"/>
              <a:chExt cx="4127500" cy="1892300"/>
            </a:xfrm>
          </p:grpSpPr>
          <p:sp>
            <p:nvSpPr>
              <p:cNvPr id="34" name="等腰三角形 33"/>
              <p:cNvSpPr/>
              <p:nvPr/>
            </p:nvSpPr>
            <p:spPr>
              <a:xfrm>
                <a:off x="0" y="3632200"/>
                <a:ext cx="2425700" cy="1511300"/>
              </a:xfrm>
              <a:prstGeom prst="triangle">
                <a:avLst/>
              </a:prstGeom>
              <a:solidFill>
                <a:schemeClr val="accent1">
                  <a:alpha val="89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35" name="等腰三角形 34"/>
              <p:cNvSpPr/>
              <p:nvPr/>
            </p:nvSpPr>
            <p:spPr>
              <a:xfrm>
                <a:off x="1212850" y="3251200"/>
                <a:ext cx="2914650" cy="1892300"/>
              </a:xfrm>
              <a:prstGeom prst="triangle">
                <a:avLst/>
              </a:prstGeom>
              <a:solidFill>
                <a:schemeClr val="accent1"/>
              </a:solidFill>
              <a:ln>
                <a:no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grpSp>
          <p:nvGrpSpPr>
            <p:cNvPr id="31" name="组合 30"/>
            <p:cNvGrpSpPr/>
            <p:nvPr/>
          </p:nvGrpSpPr>
          <p:grpSpPr>
            <a:xfrm>
              <a:off x="4279900" y="4737782"/>
              <a:ext cx="2260600" cy="405718"/>
              <a:chOff x="0" y="3251200"/>
              <a:chExt cx="4127500" cy="1892300"/>
            </a:xfrm>
          </p:grpSpPr>
          <p:sp>
            <p:nvSpPr>
              <p:cNvPr id="32" name="等腰三角形 31"/>
              <p:cNvSpPr/>
              <p:nvPr/>
            </p:nvSpPr>
            <p:spPr>
              <a:xfrm>
                <a:off x="0" y="3632200"/>
                <a:ext cx="2425700" cy="1511300"/>
              </a:xfrm>
              <a:prstGeom prst="triangle">
                <a:avLst/>
              </a:prstGeom>
              <a:solidFill>
                <a:schemeClr val="accent1">
                  <a:alpha val="89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33" name="等腰三角形 32"/>
              <p:cNvSpPr/>
              <p:nvPr/>
            </p:nvSpPr>
            <p:spPr>
              <a:xfrm>
                <a:off x="1212850" y="3251200"/>
                <a:ext cx="2914650" cy="1892300"/>
              </a:xfrm>
              <a:prstGeom prst="triangle">
                <a:avLst/>
              </a:prstGeom>
              <a:solidFill>
                <a:schemeClr val="accent1"/>
              </a:solidFill>
              <a:ln>
                <a:no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grpSp>
      <p:sp>
        <p:nvSpPr>
          <p:cNvPr id="2" name="平行四边形 1"/>
          <p:cNvSpPr/>
          <p:nvPr/>
        </p:nvSpPr>
        <p:spPr>
          <a:xfrm>
            <a:off x="1537970" y="1082675"/>
            <a:ext cx="5682615" cy="2327275"/>
          </a:xfrm>
          <a:prstGeom prst="parallelogram">
            <a:avLst>
              <a:gd name="adj" fmla="val 0"/>
            </a:avLst>
          </a:prstGeom>
          <a:solidFill>
            <a:schemeClr val="accent1"/>
          </a:solidFill>
          <a:ln>
            <a:no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38" name="平行四边形 37"/>
          <p:cNvSpPr/>
          <p:nvPr/>
        </p:nvSpPr>
        <p:spPr>
          <a:xfrm>
            <a:off x="1645285" y="1189355"/>
            <a:ext cx="5454015" cy="2032000"/>
          </a:xfrm>
          <a:prstGeom prst="parallelogram">
            <a:avLst>
              <a:gd name="adj" fmla="val 0"/>
            </a:avLst>
          </a:prstGeom>
          <a:noFill/>
          <a:ln w="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8" name="矩形 27"/>
          <p:cNvSpPr/>
          <p:nvPr/>
        </p:nvSpPr>
        <p:spPr>
          <a:xfrm>
            <a:off x="1576705" y="1621790"/>
            <a:ext cx="5591175" cy="1506855"/>
          </a:xfrm>
          <a:prstGeom prst="rect">
            <a:avLst/>
          </a:prstGeom>
        </p:spPr>
        <p:txBody>
          <a:bodyPr wrap="square">
            <a:spAutoFit/>
          </a:bodyPr>
          <a:lstStyle/>
          <a:p>
            <a:pPr algn="ctr">
              <a:spcAft>
                <a:spcPts val="0"/>
              </a:spcAft>
            </a:pPr>
            <a:r>
              <a:rPr lang="zh-CN" sz="2800" b="1" kern="100" dirty="0">
                <a:solidFill>
                  <a:schemeClr val="bg1"/>
                </a:solidFill>
                <a:effectLst>
                  <a:outerShdw blurRad="38100" dist="38100" dir="2700000" algn="tl">
                    <a:srgbClr val="000000">
                      <a:alpha val="43137"/>
                    </a:srgbClr>
                  </a:outerShdw>
                </a:effectLst>
                <a:latin typeface="黑体" panose="02010609060101010101" charset="-122"/>
                <a:ea typeface="黑体" panose="02010609060101010101" charset="-122"/>
                <a:cs typeface="Times New Roman" panose="02020603050405020304"/>
              </a:rPr>
              <a:t>上海国际</a:t>
            </a:r>
            <a:r>
              <a:rPr lang="zh-CN" altLang="en-US" sz="2800" b="1" kern="100" dirty="0">
                <a:solidFill>
                  <a:schemeClr val="bg1"/>
                </a:solidFill>
                <a:effectLst>
                  <a:outerShdw blurRad="38100" dist="38100" dir="2700000" algn="tl">
                    <a:srgbClr val="000000">
                      <a:alpha val="43137"/>
                    </a:srgbClr>
                  </a:outerShdw>
                </a:effectLst>
                <a:latin typeface="黑体" panose="02010609060101010101" charset="-122"/>
                <a:ea typeface="黑体" panose="02010609060101010101" charset="-122"/>
                <a:cs typeface="Times New Roman" panose="02020603050405020304"/>
              </a:rPr>
              <a:t>航运中心海事纠纷</a:t>
            </a:r>
          </a:p>
          <a:p>
            <a:pPr algn="ctr">
              <a:spcAft>
                <a:spcPts val="0"/>
              </a:spcAft>
            </a:pPr>
            <a:r>
              <a:rPr lang="zh-CN" altLang="en-US" sz="2800" b="1" kern="100" dirty="0">
                <a:solidFill>
                  <a:schemeClr val="bg1"/>
                </a:solidFill>
                <a:effectLst>
                  <a:outerShdw blurRad="38100" dist="38100" dir="2700000" algn="tl">
                    <a:srgbClr val="000000">
                      <a:alpha val="43137"/>
                    </a:srgbClr>
                  </a:outerShdw>
                </a:effectLst>
                <a:latin typeface="黑体" panose="02010609060101010101" charset="-122"/>
                <a:ea typeface="黑体" panose="02010609060101010101" charset="-122"/>
                <a:cs typeface="Times New Roman" panose="02020603050405020304"/>
              </a:rPr>
              <a:t>多元化解决机制建设经验与启示</a:t>
            </a:r>
          </a:p>
          <a:p>
            <a:pPr algn="ctr"/>
            <a:endParaRPr lang="zh-CN" altLang="en-US" sz="3600" b="1" spc="600" dirty="0">
              <a:solidFill>
                <a:schemeClr val="bg1"/>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sp>
        <p:nvSpPr>
          <p:cNvPr id="48" name="矩形 47"/>
          <p:cNvSpPr/>
          <p:nvPr/>
        </p:nvSpPr>
        <p:spPr>
          <a:xfrm>
            <a:off x="2672080" y="3931285"/>
            <a:ext cx="3126105" cy="645160"/>
          </a:xfrm>
          <a:prstGeom prst="rect">
            <a:avLst/>
          </a:prstGeom>
        </p:spPr>
        <p:txBody>
          <a:bodyPr wrap="square">
            <a:spAutoFit/>
          </a:bodyPr>
          <a:lstStyle/>
          <a:p>
            <a:pPr algn="ctr"/>
            <a:r>
              <a:rPr lang="zh-CN" altLang="en-US" b="1" dirty="0">
                <a:latin typeface="微软雅黑 Light" panose="020B0502040204020203" pitchFamily="34" charset="-122"/>
                <a:ea typeface="微软雅黑 Light" panose="020B0502040204020203" pitchFamily="34" charset="-122"/>
              </a:rPr>
              <a:t>王国华  教授、院长</a:t>
            </a:r>
          </a:p>
          <a:p>
            <a:pPr algn="ctr"/>
            <a:r>
              <a:rPr lang="zh-CN" altLang="en-US" b="1" dirty="0">
                <a:latin typeface="微软雅黑 Light" panose="020B0502040204020203" pitchFamily="34" charset="-122"/>
                <a:ea typeface="微软雅黑 Light" panose="020B0502040204020203" pitchFamily="34" charset="-122"/>
              </a:rPr>
              <a:t>上海海事大学法学院</a:t>
            </a:r>
          </a:p>
        </p:txBody>
      </p:sp>
      <p:cxnSp>
        <p:nvCxnSpPr>
          <p:cNvPr id="12" name="直接连接符 11"/>
          <p:cNvCxnSpPr/>
          <p:nvPr/>
        </p:nvCxnSpPr>
        <p:spPr>
          <a:xfrm flipV="1">
            <a:off x="46292" y="3409749"/>
            <a:ext cx="2094480" cy="1733751"/>
          </a:xfrm>
          <a:prstGeom prst="line">
            <a:avLst/>
          </a:prstGeom>
          <a:ln w="0"/>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flipV="1">
            <a:off x="1681012" y="3466862"/>
            <a:ext cx="572712" cy="474074"/>
          </a:xfrm>
          <a:prstGeom prst="line">
            <a:avLst/>
          </a:prstGeom>
          <a:ln w="0"/>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flipV="1">
            <a:off x="633028" y="3877258"/>
            <a:ext cx="1277864" cy="1057776"/>
          </a:xfrm>
          <a:prstGeom prst="line">
            <a:avLst/>
          </a:prstGeom>
          <a:ln w="0"/>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flipV="1">
            <a:off x="1586402" y="3554065"/>
            <a:ext cx="893395" cy="739525"/>
          </a:xfrm>
          <a:prstGeom prst="line">
            <a:avLst/>
          </a:prstGeom>
          <a:ln w="0"/>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flipV="1">
            <a:off x="6978882" y="-283424"/>
            <a:ext cx="1340991" cy="1110035"/>
          </a:xfrm>
          <a:prstGeom prst="line">
            <a:avLst/>
          </a:prstGeom>
          <a:ln w="0"/>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flipV="1">
            <a:off x="6942231" y="551048"/>
            <a:ext cx="572712" cy="474074"/>
          </a:xfrm>
          <a:prstGeom prst="line">
            <a:avLst/>
          </a:prstGeom>
          <a:ln w="0"/>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flipV="1">
            <a:off x="7281254" y="-174102"/>
            <a:ext cx="1277864" cy="1057776"/>
          </a:xfrm>
          <a:prstGeom prst="line">
            <a:avLst/>
          </a:prstGeom>
          <a:ln w="0"/>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flipV="1">
            <a:off x="7099405" y="456850"/>
            <a:ext cx="893395" cy="739525"/>
          </a:xfrm>
          <a:prstGeom prst="line">
            <a:avLst/>
          </a:prstGeom>
          <a:ln w="0"/>
        </p:spPr>
        <p:style>
          <a:lnRef idx="1">
            <a:schemeClr val="accent1"/>
          </a:lnRef>
          <a:fillRef idx="0">
            <a:schemeClr val="accent1"/>
          </a:fillRef>
          <a:effectRef idx="0">
            <a:schemeClr val="accent1"/>
          </a:effectRef>
          <a:fontRef idx="minor">
            <a:schemeClr val="tx1"/>
          </a:fontRef>
        </p:style>
      </p:cxnSp>
      <p:sp>
        <p:nvSpPr>
          <p:cNvPr id="57" name="等腰三角形 56"/>
          <p:cNvSpPr/>
          <p:nvPr/>
        </p:nvSpPr>
        <p:spPr>
          <a:xfrm rot="5400000">
            <a:off x="5137811" y="3747238"/>
            <a:ext cx="197555" cy="170305"/>
          </a:xfrm>
          <a:prstGeom prst="triangle">
            <a:avLst/>
          </a:prstGeom>
          <a:solidFill>
            <a:schemeClr val="accent1"/>
          </a:solidFill>
          <a:ln>
            <a:noFill/>
          </a:ln>
          <a:effectLst>
            <a:outerShdw blurRad="63500" dist="12700" dir="2700000" algn="tl" rotWithShape="0">
              <a:prstClr val="black">
                <a:alpha val="4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等腰三角形 58"/>
          <p:cNvSpPr/>
          <p:nvPr/>
        </p:nvSpPr>
        <p:spPr>
          <a:xfrm rot="5400000">
            <a:off x="5234688" y="3851303"/>
            <a:ext cx="113759" cy="98068"/>
          </a:xfrm>
          <a:prstGeom prst="triangle">
            <a:avLst/>
          </a:prstGeom>
          <a:solidFill>
            <a:schemeClr val="tx1"/>
          </a:solidFill>
          <a:ln>
            <a:noFill/>
          </a:ln>
          <a:effectLst>
            <a:outerShdw blurRad="63500" dist="12700" dir="2700000" algn="tl" rotWithShape="0">
              <a:prstClr val="black">
                <a:alpha val="4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矩形 41"/>
          <p:cNvSpPr/>
          <p:nvPr/>
        </p:nvSpPr>
        <p:spPr>
          <a:xfrm>
            <a:off x="-2426374" y="2202757"/>
            <a:ext cx="1681815" cy="45719"/>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44" name="矩形 43"/>
          <p:cNvSpPr/>
          <p:nvPr/>
        </p:nvSpPr>
        <p:spPr>
          <a:xfrm>
            <a:off x="-3573003" y="2452411"/>
            <a:ext cx="1681815" cy="45719"/>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087"/>
    </mc:Choice>
    <mc:Fallback xmlns="">
      <p:transition spd="slow" advTm="408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圆角矩形 22"/>
          <p:cNvSpPr/>
          <p:nvPr/>
        </p:nvSpPr>
        <p:spPr>
          <a:xfrm flipH="1">
            <a:off x="154303" y="181931"/>
            <a:ext cx="95014" cy="450903"/>
          </a:xfrm>
          <a:prstGeom prst="roundRect">
            <a:avLst>
              <a:gd name="adj" fmla="val 50000"/>
            </a:avLst>
          </a:prstGeom>
          <a:solidFill>
            <a:schemeClr val="accent1"/>
          </a:solidFill>
          <a:ln>
            <a:no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p>
        </p:txBody>
      </p:sp>
      <p:sp>
        <p:nvSpPr>
          <p:cNvPr id="3" name="文本框 2"/>
          <p:cNvSpPr txBox="1"/>
          <p:nvPr/>
        </p:nvSpPr>
        <p:spPr>
          <a:xfrm>
            <a:off x="-38735" y="577215"/>
            <a:ext cx="9075420" cy="4292600"/>
          </a:xfrm>
          <a:prstGeom prst="rect">
            <a:avLst/>
          </a:prstGeom>
          <a:noFill/>
        </p:spPr>
        <p:txBody>
          <a:bodyPr wrap="square" rtlCol="0">
            <a:spAutoFit/>
          </a:bodyPr>
          <a:lstStyle/>
          <a:p>
            <a:pPr algn="l" fontAlgn="auto">
              <a:lnSpc>
                <a:spcPct val="150000"/>
              </a:lnSpc>
            </a:pPr>
            <a:r>
              <a:rPr lang="zh-CN" sz="1400" b="1" dirty="0">
                <a:solidFill>
                  <a:srgbClr val="0070C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b="1" dirty="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海事司法方面</a:t>
            </a:r>
          </a:p>
          <a:p>
            <a:pPr fontAlgn="auto">
              <a:lnSpc>
                <a:spcPct val="150000"/>
              </a:lnSpc>
            </a:pPr>
            <a:r>
              <a:rPr lang="zh-CN" sz="14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第一，探索建设</a:t>
            </a:r>
            <a:r>
              <a:rPr lang="en-US" alt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a:t>
            </a:r>
            <a:r>
              <a:rPr lang="zh-CN" altLang="en-US"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智慧法院</a:t>
            </a:r>
            <a:r>
              <a:rPr lang="en-US" alt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a:t>
            </a:r>
            <a:r>
              <a:rPr lang="zh-CN" altLang="en-US"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a:t>
            </a:r>
            <a:r>
              <a:rPr lang="en-US" alt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a:t>
            </a:r>
            <a:r>
              <a:rPr lang="zh-CN" altLang="en-US"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数据法院</a:t>
            </a:r>
            <a:r>
              <a:rPr lang="en-US" alt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a:t>
            </a:r>
          </a:p>
          <a:p>
            <a:pPr fontAlgn="auto">
              <a:lnSpc>
                <a:spcPct val="150000"/>
              </a:lnSpc>
            </a:pPr>
            <a:r>
              <a:rPr lang="zh-CN" sz="1400" dirty="0">
                <a:latin typeface="微软雅黑" panose="020B0503020204020204" pitchFamily="34" charset="-122"/>
                <a:ea typeface="微软雅黑" panose="020B0503020204020204" pitchFamily="34" charset="-122"/>
                <a:sym typeface="+mn-ea"/>
              </a:rPr>
              <a:t>上海国际航运中心辐射区域的海事司法机关积极探索“互联网+海事审判”新模式，相继推出网上立案、网上调解、远程庭审、移动办案、在线境外证据审查、在线船舶数据分析、网上船舶拍卖一系列举措，打造集智能、网络、阳光、移动为一体的海事审判工作新格局。</a:t>
            </a:r>
          </a:p>
          <a:p>
            <a:pPr fontAlgn="auto">
              <a:lnSpc>
                <a:spcPct val="150000"/>
              </a:lnSpc>
            </a:pPr>
            <a:r>
              <a:rPr lang="zh-CN" sz="1400" dirty="0">
                <a:latin typeface="微软雅黑" panose="020B0503020204020204" pitchFamily="34" charset="-122"/>
                <a:ea typeface="微软雅黑" panose="020B0503020204020204" pitchFamily="34" charset="-122"/>
                <a:sym typeface="+mn-ea"/>
              </a:rPr>
              <a:t>上海海事法院注重发挥司法大数据作用，针对商事登记制度改革后自贸区航运市场诚信体系建设的需求，向上海航运交易所的航运企业征信平台提供航运企业涉诉、败诉和失信信息，经航交所综合评估后形成可供公众查询的信用等级评价工具，优化航运市场信用环境。</a:t>
            </a:r>
          </a:p>
          <a:p>
            <a:pPr fontAlgn="auto">
              <a:lnSpc>
                <a:spcPct val="150000"/>
              </a:lnSpc>
            </a:pPr>
            <a:endPar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fontAlgn="auto">
              <a:lnSpc>
                <a:spcPct val="150000"/>
              </a:lnSpc>
            </a:pP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启示：</a:t>
            </a:r>
            <a:r>
              <a:rPr lang="zh-CN" sz="1400" dirty="0">
                <a:latin typeface="微软雅黑" panose="020B0503020204020204" pitchFamily="34" charset="-122"/>
                <a:ea typeface="微软雅黑" panose="020B0503020204020204" pitchFamily="34" charset="-122"/>
                <a:sym typeface="+mn-ea"/>
              </a:rPr>
              <a:t>航运中心区域的海事司法机关，应不断扩充完善海事司法信息集聚与利用功能，加大个性化应用系统和软件开发投入，形成软硬件条件俱佳的信息中枢，力争搭建起符合全国海事审判信息化建设实践基地标准的海事司法智慧平台、数据平台。</a:t>
            </a:r>
            <a:endParaRPr lang="zh-CN" sz="900" dirty="0">
              <a:latin typeface="微软雅黑" panose="020B0503020204020204" pitchFamily="34" charset="-122"/>
              <a:ea typeface="微软雅黑" panose="020B0503020204020204" pitchFamily="34" charset="-122"/>
              <a:sym typeface="+mn-ea"/>
            </a:endParaRPr>
          </a:p>
          <a:p>
            <a:pPr fontAlgn="auto">
              <a:lnSpc>
                <a:spcPct val="150000"/>
              </a:lnSpc>
            </a:pPr>
            <a:endParaRPr lang="zh-CN" sz="1400" dirty="0">
              <a:latin typeface="微软雅黑" panose="020B0503020204020204" pitchFamily="34" charset="-122"/>
              <a:ea typeface="微软雅黑" panose="020B0503020204020204" pitchFamily="34" charset="-122"/>
              <a:sym typeface="+mn-ea"/>
            </a:endParaRPr>
          </a:p>
        </p:txBody>
      </p:sp>
      <p:sp>
        <p:nvSpPr>
          <p:cNvPr id="2" name="矩形 1"/>
          <p:cNvSpPr/>
          <p:nvPr/>
        </p:nvSpPr>
        <p:spPr>
          <a:xfrm>
            <a:off x="300752" y="182562"/>
            <a:ext cx="4766310" cy="398780"/>
          </a:xfrm>
          <a:prstGeom prst="rect">
            <a:avLst/>
          </a:prstGeom>
        </p:spPr>
        <p:txBody>
          <a:bodyPr wrap="none">
            <a:spAutoFit/>
          </a:bodyPr>
          <a:lstStyle/>
          <a:p>
            <a:pPr algn="l"/>
            <a:r>
              <a:rPr lang="zh-CN" sz="2000" b="1" dirty="0">
                <a:latin typeface="微软雅黑 Light" panose="020B0502040204020203" pitchFamily="34" charset="-122"/>
                <a:ea typeface="微软雅黑 Light" panose="020B0502040204020203" pitchFamily="34" charset="-122"/>
                <a:cs typeface="Arial" panose="020B0604020202020204" pitchFamily="34" charset="0"/>
                <a:sym typeface="+mn-ea"/>
              </a:rPr>
              <a:t>海事</a:t>
            </a:r>
            <a:r>
              <a:rPr lang="zh-CN" altLang="en-US" sz="2000" b="1" dirty="0">
                <a:latin typeface="微软雅黑 Light" panose="020B0502040204020203" pitchFamily="34" charset="-122"/>
                <a:ea typeface="微软雅黑 Light" panose="020B0502040204020203" pitchFamily="34" charset="-122"/>
                <a:cs typeface="Arial" panose="020B0604020202020204" pitchFamily="34" charset="0"/>
                <a:sym typeface="+mn-ea"/>
              </a:rPr>
              <a:t>纠纷多元化解决机制建设经验与启示</a:t>
            </a:r>
            <a:endParaRPr lang="zh-CN" altLang="en-US" sz="2000" b="1" dirty="0">
              <a:solidFill>
                <a:schemeClr val="tx1"/>
              </a:solidFill>
              <a:latin typeface="微软雅黑 Light" panose="020B0502040204020203" pitchFamily="34" charset="-122"/>
              <a:ea typeface="微软雅黑 Light" panose="020B0502040204020203" pitchFamily="34" charset="-122"/>
              <a:cs typeface="Arial" panose="020B0604020202020204" pitchFamily="34" charset="0"/>
              <a:sym typeface="+mn-ea"/>
            </a:endParaRPr>
          </a:p>
        </p:txBody>
      </p:sp>
    </p:spTree>
  </p:cSld>
  <p:clrMapOvr>
    <a:masterClrMapping/>
  </p:clrMapOvr>
  <mc:AlternateContent xmlns:mc="http://schemas.openxmlformats.org/markup-compatibility/2006" xmlns:p14="http://schemas.microsoft.com/office/powerpoint/2010/main">
    <mc:Choice Requires="p14">
      <p:transition spd="slow" p14:dur="1250" advTm="4632">
        <p14:flip dir="r"/>
      </p:transition>
    </mc:Choice>
    <mc:Fallback xmlns="">
      <p:transition spd="slow" advTm="4632">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圆角矩形 22"/>
          <p:cNvSpPr/>
          <p:nvPr/>
        </p:nvSpPr>
        <p:spPr>
          <a:xfrm flipH="1">
            <a:off x="154303" y="181931"/>
            <a:ext cx="95014" cy="450903"/>
          </a:xfrm>
          <a:prstGeom prst="roundRect">
            <a:avLst>
              <a:gd name="adj" fmla="val 50000"/>
            </a:avLst>
          </a:prstGeom>
          <a:solidFill>
            <a:schemeClr val="accent1"/>
          </a:solidFill>
          <a:ln>
            <a:no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p>
        </p:txBody>
      </p:sp>
      <p:sp>
        <p:nvSpPr>
          <p:cNvPr id="3" name="文本框 2"/>
          <p:cNvSpPr txBox="1"/>
          <p:nvPr/>
        </p:nvSpPr>
        <p:spPr>
          <a:xfrm>
            <a:off x="-38735" y="577215"/>
            <a:ext cx="9075420" cy="3646170"/>
          </a:xfrm>
          <a:prstGeom prst="rect">
            <a:avLst/>
          </a:prstGeom>
          <a:noFill/>
        </p:spPr>
        <p:txBody>
          <a:bodyPr wrap="square" rtlCol="0">
            <a:spAutoFit/>
          </a:bodyPr>
          <a:lstStyle/>
          <a:p>
            <a:pPr algn="l" fontAlgn="auto">
              <a:lnSpc>
                <a:spcPct val="150000"/>
              </a:lnSpc>
            </a:pPr>
            <a:r>
              <a:rPr lang="zh-CN" sz="1400" b="1" dirty="0">
                <a:solidFill>
                  <a:srgbClr val="0070C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b="1" dirty="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海事司法方面</a:t>
            </a:r>
          </a:p>
          <a:p>
            <a:pPr fontAlgn="auto">
              <a:lnSpc>
                <a:spcPct val="150000"/>
              </a:lnSpc>
            </a:pPr>
            <a:r>
              <a:rPr lang="zh-CN" sz="14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第二，探索构建海事司法联动机制</a:t>
            </a:r>
          </a:p>
          <a:p>
            <a:pPr fontAlgn="auto">
              <a:lnSpc>
                <a:spcPct val="150000"/>
              </a:lnSpc>
            </a:pPr>
            <a:r>
              <a:rPr lang="zh-CN" sz="1400" dirty="0">
                <a:latin typeface="微软雅黑" panose="020B0503020204020204" pitchFamily="34" charset="-122"/>
                <a:ea typeface="微软雅黑" panose="020B0503020204020204" pitchFamily="34" charset="-122"/>
                <a:sym typeface="+mn-ea"/>
              </a:rPr>
              <a:t>以上海海事法院为例，其与上海市交通委协力加强无船承运市场事中事后监管，共同制定并签署了《无船承运业务保证金冻结及扣划事项协议》，由上海海事法院对有关案件中反映出的无船承运人违规经营现象定期进行汇总梳理，并向上海市交通委通报相关涉诉情况，进而满足政府职能转变背景下的航运行政机构管理需要。</a:t>
            </a:r>
          </a:p>
          <a:p>
            <a:pPr fontAlgn="auto">
              <a:lnSpc>
                <a:spcPct val="150000"/>
              </a:lnSpc>
            </a:pPr>
            <a:endPar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fontAlgn="auto">
              <a:lnSpc>
                <a:spcPct val="150000"/>
              </a:lnSpc>
            </a:pP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启示：</a:t>
            </a:r>
            <a:r>
              <a:rPr lang="zh-CN" sz="1400" dirty="0">
                <a:latin typeface="微软雅黑" panose="020B0503020204020204" pitchFamily="34" charset="-122"/>
                <a:ea typeface="微软雅黑" panose="020B0503020204020204" pitchFamily="34" charset="-122"/>
                <a:sym typeface="+mn-ea"/>
              </a:rPr>
              <a:t>只有融合社会各方面力量多管齐下、合力攻坚才能实现海事纠纷的高效解决。特别是在海事案件保全措施和裁决执行领域，其在很大程度上有赖于海关、海事局等行政机关的配合。将消极被动单一化的执行方式转变为积极主动多元化的执行联动机制，是加快航运中心建设的重要举措。联动主体宜以海事争议处理机构为中心，以代表公权力的公安机关与海事行政机关、港航及金融机构等为辅助。联动机制的主要内容包括查询被执行人财产信息、合作实施执行措施、对被执行人采取征信威慑、防范被执行人转移财产及逃避执行等。</a:t>
            </a:r>
          </a:p>
        </p:txBody>
      </p:sp>
      <p:sp>
        <p:nvSpPr>
          <p:cNvPr id="2" name="矩形 1"/>
          <p:cNvSpPr/>
          <p:nvPr/>
        </p:nvSpPr>
        <p:spPr>
          <a:xfrm>
            <a:off x="300752" y="182562"/>
            <a:ext cx="4766310" cy="398780"/>
          </a:xfrm>
          <a:prstGeom prst="rect">
            <a:avLst/>
          </a:prstGeom>
        </p:spPr>
        <p:txBody>
          <a:bodyPr wrap="none">
            <a:spAutoFit/>
          </a:bodyPr>
          <a:lstStyle/>
          <a:p>
            <a:pPr algn="l"/>
            <a:r>
              <a:rPr lang="zh-CN" sz="2000" b="1" dirty="0">
                <a:latin typeface="微软雅黑 Light" panose="020B0502040204020203" pitchFamily="34" charset="-122"/>
                <a:ea typeface="微软雅黑 Light" panose="020B0502040204020203" pitchFamily="34" charset="-122"/>
                <a:cs typeface="Arial" panose="020B0604020202020204" pitchFamily="34" charset="0"/>
                <a:sym typeface="+mn-ea"/>
              </a:rPr>
              <a:t>海事</a:t>
            </a:r>
            <a:r>
              <a:rPr lang="zh-CN" altLang="en-US" sz="2000" b="1" dirty="0">
                <a:latin typeface="微软雅黑 Light" panose="020B0502040204020203" pitchFamily="34" charset="-122"/>
                <a:ea typeface="微软雅黑 Light" panose="020B0502040204020203" pitchFamily="34" charset="-122"/>
                <a:cs typeface="Arial" panose="020B0604020202020204" pitchFamily="34" charset="0"/>
                <a:sym typeface="+mn-ea"/>
              </a:rPr>
              <a:t>纠纷多元化解决机制建设经验与启示</a:t>
            </a:r>
            <a:endParaRPr lang="zh-CN" altLang="en-US" sz="2000" b="1" dirty="0">
              <a:solidFill>
                <a:schemeClr val="tx1"/>
              </a:solidFill>
              <a:latin typeface="微软雅黑 Light" panose="020B0502040204020203" pitchFamily="34" charset="-122"/>
              <a:ea typeface="微软雅黑 Light" panose="020B0502040204020203" pitchFamily="34" charset="-122"/>
              <a:cs typeface="Arial" panose="020B0604020202020204" pitchFamily="34" charset="0"/>
              <a:sym typeface="+mn-ea"/>
            </a:endParaRPr>
          </a:p>
        </p:txBody>
      </p:sp>
    </p:spTree>
  </p:cSld>
  <p:clrMapOvr>
    <a:masterClrMapping/>
  </p:clrMapOvr>
  <mc:AlternateContent xmlns:mc="http://schemas.openxmlformats.org/markup-compatibility/2006" xmlns:p14="http://schemas.microsoft.com/office/powerpoint/2010/main">
    <mc:Choice Requires="p14">
      <p:transition spd="slow" p14:dur="1250" advTm="4632">
        <p14:flip dir="r"/>
      </p:transition>
    </mc:Choice>
    <mc:Fallback xmlns="">
      <p:transition spd="slow" advTm="4632">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圆角矩形 22"/>
          <p:cNvSpPr/>
          <p:nvPr/>
        </p:nvSpPr>
        <p:spPr>
          <a:xfrm flipH="1">
            <a:off x="154303" y="181931"/>
            <a:ext cx="95014" cy="450903"/>
          </a:xfrm>
          <a:prstGeom prst="roundRect">
            <a:avLst>
              <a:gd name="adj" fmla="val 50000"/>
            </a:avLst>
          </a:prstGeom>
          <a:solidFill>
            <a:schemeClr val="accent1"/>
          </a:solidFill>
          <a:ln>
            <a:no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p>
        </p:txBody>
      </p:sp>
      <p:sp>
        <p:nvSpPr>
          <p:cNvPr id="3" name="文本框 2"/>
          <p:cNvSpPr txBox="1"/>
          <p:nvPr/>
        </p:nvSpPr>
        <p:spPr>
          <a:xfrm>
            <a:off x="-38735" y="577215"/>
            <a:ext cx="9075420" cy="3969385"/>
          </a:xfrm>
          <a:prstGeom prst="rect">
            <a:avLst/>
          </a:prstGeom>
          <a:noFill/>
        </p:spPr>
        <p:txBody>
          <a:bodyPr wrap="square" rtlCol="0">
            <a:spAutoFit/>
          </a:bodyPr>
          <a:lstStyle/>
          <a:p>
            <a:pPr algn="l" fontAlgn="auto">
              <a:lnSpc>
                <a:spcPct val="150000"/>
              </a:lnSpc>
            </a:pPr>
            <a:r>
              <a:rPr lang="zh-CN" sz="1400" b="1" dirty="0">
                <a:solidFill>
                  <a:srgbClr val="0070C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b="1" dirty="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海事仲裁方面</a:t>
            </a:r>
          </a:p>
          <a:p>
            <a:pPr algn="l" fontAlgn="auto">
              <a:lnSpc>
                <a:spcPct val="150000"/>
              </a:lnSpc>
            </a:pPr>
            <a:r>
              <a:rPr lang="zh-CN" sz="14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第一，关注市场需求和集群效应，吸引国外权威海事仲裁机构入驻航运中心</a:t>
            </a:r>
            <a:endParaRPr lang="zh-CN" sz="1400" dirty="0">
              <a:latin typeface="微软雅黑" panose="020B0503020204020204" pitchFamily="34" charset="-122"/>
              <a:ea typeface="微软雅黑" panose="020B0503020204020204" pitchFamily="34" charset="-122"/>
              <a:sym typeface="+mn-ea"/>
            </a:endParaRPr>
          </a:p>
          <a:p>
            <a:pPr fontAlgn="auto">
              <a:lnSpc>
                <a:spcPct val="150000"/>
              </a:lnSpc>
            </a:pPr>
            <a:r>
              <a:rPr lang="zh-CN" sz="1400" dirty="0">
                <a:latin typeface="微软雅黑" panose="020B0503020204020204" pitchFamily="34" charset="-122"/>
                <a:ea typeface="微软雅黑" panose="020B0503020204020204" pitchFamily="34" charset="-122"/>
                <a:sym typeface="+mn-ea"/>
              </a:rPr>
              <a:t>国务院《进一步深化中国（上海）自由贸易试验区改革开放方案》出台后，境外仲裁机构不断在上海自贸区设立代表处或办公室。2015年11月，香港国际仲裁中心在沪设立代表处；2016年2月，国际商会仲裁院在沪设立仲裁办公室；2016年3月，新加坡国际仲裁中心在上海自贸区设立代表处等等，同时开展仲裁宣传、业务推广等工作。</a:t>
            </a:r>
            <a:endParaRPr lang="zh-CN" altLang="en-US" sz="9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fontAlgn="auto">
              <a:lnSpc>
                <a:spcPct val="150000"/>
              </a:lnSpc>
            </a:pPr>
            <a:endPar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fontAlgn="auto">
              <a:lnSpc>
                <a:spcPct val="150000"/>
              </a:lnSpc>
            </a:pP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启示：</a:t>
            </a:r>
            <a:r>
              <a:rPr lang="zh-CN" sz="1400" dirty="0">
                <a:latin typeface="微软雅黑" panose="020B0503020204020204" pitchFamily="34" charset="-122"/>
                <a:ea typeface="微软雅黑" panose="020B0503020204020204" pitchFamily="34" charset="-122"/>
                <a:sym typeface="+mn-ea"/>
              </a:rPr>
              <a:t>由于英国具有十分健全和完备的航运纠纷多元化解决法律体系，拥有一大批海事仲裁领域的权威专家，特别是在伦敦海事仲裁员协会（LMAA）的推动下，伦敦长期雄踞国际海事仲裁中心地位。虽然境外争议处理机构来华发展，在一定程度上给本土仲裁机构带来全新挑战，但更值得关注的是，</a:t>
            </a:r>
            <a:r>
              <a:rPr lang="zh-CN" sz="1400" u="sng"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吸引LMAA等顶级机构设立分支机构或代表处，将有助于国际航运中心充分利用外部专家力量及专业优势资源，促使境外机构与本土仲裁机构形成互学互鉴、互动共赢的良性竞争局面，实质提升航运争议处理领域的法律服务质效</a:t>
            </a:r>
            <a:r>
              <a:rPr lang="zh-CN" sz="1400" dirty="0">
                <a:latin typeface="微软雅黑" panose="020B0503020204020204" pitchFamily="34" charset="-122"/>
                <a:ea typeface="微软雅黑" panose="020B0503020204020204" pitchFamily="34" charset="-122"/>
                <a:sym typeface="+mn-ea"/>
              </a:rPr>
              <a:t>。</a:t>
            </a:r>
          </a:p>
          <a:p>
            <a:pPr fontAlgn="auto">
              <a:lnSpc>
                <a:spcPct val="150000"/>
              </a:lnSpc>
            </a:pPr>
            <a:endParaRPr lang="zh-CN" sz="1400" dirty="0">
              <a:latin typeface="微软雅黑" panose="020B0503020204020204" pitchFamily="34" charset="-122"/>
              <a:ea typeface="微软雅黑" panose="020B0503020204020204" pitchFamily="34" charset="-122"/>
              <a:sym typeface="+mn-ea"/>
            </a:endParaRPr>
          </a:p>
        </p:txBody>
      </p:sp>
      <p:sp>
        <p:nvSpPr>
          <p:cNvPr id="2" name="矩形 1"/>
          <p:cNvSpPr/>
          <p:nvPr/>
        </p:nvSpPr>
        <p:spPr>
          <a:xfrm>
            <a:off x="300752" y="182562"/>
            <a:ext cx="4766310" cy="398780"/>
          </a:xfrm>
          <a:prstGeom prst="rect">
            <a:avLst/>
          </a:prstGeom>
        </p:spPr>
        <p:txBody>
          <a:bodyPr wrap="none">
            <a:spAutoFit/>
          </a:bodyPr>
          <a:lstStyle/>
          <a:p>
            <a:pPr algn="l"/>
            <a:r>
              <a:rPr lang="zh-CN" sz="2000" b="1" dirty="0">
                <a:latin typeface="微软雅黑 Light" panose="020B0502040204020203" pitchFamily="34" charset="-122"/>
                <a:ea typeface="微软雅黑 Light" panose="020B0502040204020203" pitchFamily="34" charset="-122"/>
                <a:cs typeface="Arial" panose="020B0604020202020204" pitchFamily="34" charset="0"/>
                <a:sym typeface="+mn-ea"/>
              </a:rPr>
              <a:t>海事</a:t>
            </a:r>
            <a:r>
              <a:rPr lang="zh-CN" altLang="en-US" sz="2000" b="1" dirty="0">
                <a:latin typeface="微软雅黑 Light" panose="020B0502040204020203" pitchFamily="34" charset="-122"/>
                <a:ea typeface="微软雅黑 Light" panose="020B0502040204020203" pitchFamily="34" charset="-122"/>
                <a:cs typeface="Arial" panose="020B0604020202020204" pitchFamily="34" charset="0"/>
                <a:sym typeface="+mn-ea"/>
              </a:rPr>
              <a:t>纠纷多元化解决机制建设经验与启示</a:t>
            </a:r>
            <a:endParaRPr lang="zh-CN" altLang="en-US" sz="2000" b="1" dirty="0">
              <a:solidFill>
                <a:schemeClr val="tx1"/>
              </a:solidFill>
              <a:latin typeface="微软雅黑 Light" panose="020B0502040204020203" pitchFamily="34" charset="-122"/>
              <a:ea typeface="微软雅黑 Light" panose="020B0502040204020203" pitchFamily="34" charset="-122"/>
              <a:cs typeface="Arial" panose="020B0604020202020204" pitchFamily="34" charset="0"/>
              <a:sym typeface="+mn-ea"/>
            </a:endParaRPr>
          </a:p>
        </p:txBody>
      </p:sp>
    </p:spTree>
  </p:cSld>
  <p:clrMapOvr>
    <a:masterClrMapping/>
  </p:clrMapOvr>
  <mc:AlternateContent xmlns:mc="http://schemas.openxmlformats.org/markup-compatibility/2006" xmlns:p14="http://schemas.microsoft.com/office/powerpoint/2010/main">
    <mc:Choice Requires="p14">
      <p:transition spd="slow" p14:dur="1250" advTm="4632">
        <p14:flip dir="r"/>
      </p:transition>
    </mc:Choice>
    <mc:Fallback xmlns="">
      <p:transition spd="slow" advTm="4632">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圆角矩形 22"/>
          <p:cNvSpPr/>
          <p:nvPr/>
        </p:nvSpPr>
        <p:spPr>
          <a:xfrm flipH="1">
            <a:off x="154303" y="181931"/>
            <a:ext cx="95014" cy="450903"/>
          </a:xfrm>
          <a:prstGeom prst="roundRect">
            <a:avLst>
              <a:gd name="adj" fmla="val 50000"/>
            </a:avLst>
          </a:prstGeom>
          <a:solidFill>
            <a:schemeClr val="accent1"/>
          </a:solidFill>
          <a:ln>
            <a:no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p>
        </p:txBody>
      </p:sp>
      <p:sp>
        <p:nvSpPr>
          <p:cNvPr id="3" name="文本框 2"/>
          <p:cNvSpPr txBox="1"/>
          <p:nvPr/>
        </p:nvSpPr>
        <p:spPr>
          <a:xfrm>
            <a:off x="-38735" y="577215"/>
            <a:ext cx="9075420" cy="4500245"/>
          </a:xfrm>
          <a:prstGeom prst="rect">
            <a:avLst/>
          </a:prstGeom>
          <a:noFill/>
        </p:spPr>
        <p:txBody>
          <a:bodyPr wrap="square" rtlCol="0">
            <a:spAutoFit/>
          </a:bodyPr>
          <a:lstStyle/>
          <a:p>
            <a:pPr algn="l" fontAlgn="auto">
              <a:lnSpc>
                <a:spcPct val="150000"/>
              </a:lnSpc>
            </a:pPr>
            <a:r>
              <a:rPr lang="zh-CN" sz="1400" b="1" dirty="0">
                <a:solidFill>
                  <a:srgbClr val="0070C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b="1" dirty="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海事仲裁方面</a:t>
            </a:r>
          </a:p>
          <a:p>
            <a:pPr fontAlgn="auto">
              <a:lnSpc>
                <a:spcPct val="150000"/>
              </a:lnSpc>
            </a:pPr>
            <a:r>
              <a:rPr lang="zh-CN" sz="14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第二，把握政策试验田的宝贵契机，探索海事临时仲裁制度</a:t>
            </a:r>
            <a:endParaRPr lang="zh-CN" sz="9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fontAlgn="auto">
              <a:lnSpc>
                <a:spcPct val="150000"/>
              </a:lnSpc>
            </a:pPr>
            <a:endParaRPr lang="zh-CN" sz="9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fontAlgn="auto">
              <a:lnSpc>
                <a:spcPct val="150000"/>
              </a:lnSpc>
            </a:pPr>
            <a:r>
              <a:rPr lang="zh-CN" sz="1400" dirty="0">
                <a:latin typeface="微软雅黑" panose="020B0503020204020204" pitchFamily="34" charset="-122"/>
                <a:ea typeface="微软雅黑" panose="020B0503020204020204" pitchFamily="34" charset="-122"/>
                <a:sym typeface="+mn-ea"/>
              </a:rPr>
              <a:t>最高人民法院出台《关于为自由贸易试验区建设提供司法保障的意见》，</a:t>
            </a:r>
            <a:r>
              <a:rPr lang="zh-CN" sz="1400" u="sng"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允许在上海自贸区内注册的企业相互之间约定以临时仲裁的方式解决商事纠纷</a:t>
            </a:r>
            <a:r>
              <a:rPr lang="zh-CN" sz="1400" dirty="0">
                <a:latin typeface="微软雅黑" panose="020B0503020204020204" pitchFamily="34" charset="-122"/>
                <a:ea typeface="微软雅黑" panose="020B0503020204020204" pitchFamily="34" charset="-122"/>
                <a:sym typeface="+mn-ea"/>
              </a:rPr>
              <a:t>，通过法院审级监督的形式予以规范。</a:t>
            </a:r>
            <a:r>
              <a:rPr lang="zh-CN" sz="1400" u="sng"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这是我国司法机关对于临时仲裁这种纠纷解决机制市场需求的积极回应，为自贸区先行先试临时仲裁制度提供了合法性基础和重要契机</a:t>
            </a:r>
            <a:r>
              <a:rPr lang="zh-CN" sz="1400" dirty="0">
                <a:latin typeface="微软雅黑" panose="020B0503020204020204" pitchFamily="34" charset="-122"/>
                <a:ea typeface="微软雅黑" panose="020B0503020204020204" pitchFamily="34" charset="-122"/>
                <a:sym typeface="+mn-ea"/>
              </a:rPr>
              <a:t>。</a:t>
            </a:r>
          </a:p>
          <a:p>
            <a:pPr fontAlgn="auto">
              <a:lnSpc>
                <a:spcPct val="150000"/>
              </a:lnSpc>
            </a:pPr>
            <a:endPar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fontAlgn="auto">
              <a:lnSpc>
                <a:spcPct val="150000"/>
              </a:lnSpc>
            </a:pP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启示：</a:t>
            </a:r>
            <a:r>
              <a:rPr lang="zh-CN" sz="1400" dirty="0">
                <a:latin typeface="微软雅黑" panose="020B0503020204020204" pitchFamily="34" charset="-122"/>
                <a:ea typeface="微软雅黑" panose="020B0503020204020204" pitchFamily="34" charset="-122"/>
                <a:sym typeface="+mn-ea"/>
              </a:rPr>
              <a:t>与机构仲裁相比，临时仲裁拥有赋予当事人最大化意思自治权利、程序的灵活程度更高、争议处理的经济成本更低等突出优势，因此，目前包括英、美、德、法、意、荷、比等在内的主要发达国家均在立法和司法实践中对该项制度予以肯定，特别是在海事领域运用极为广泛。受《仲裁法》制约，我国并不承认海事临时仲裁的合法地位，这种做法与国际航运业通行惯例明显相悖。因此，对于航运中心而言，由政府主导、航运纠纷处理机构配合起草，向业界和社会推出全国首部《海事临时仲裁规则》。《海事临时仲裁规则》宜以公正独立、意思自治、善意合作以及追求效率为原则，可基本遵循“仲裁协议—仲裁主体—仲裁程序—裁决作出”的传统范式设计规则结构，明确临时仲裁组织的受案范围，对当事人通过临时仲裁程序解决航运纠纷作出富有操作性的规范指引。</a:t>
            </a:r>
          </a:p>
        </p:txBody>
      </p:sp>
      <p:sp>
        <p:nvSpPr>
          <p:cNvPr id="2" name="矩形 1"/>
          <p:cNvSpPr/>
          <p:nvPr/>
        </p:nvSpPr>
        <p:spPr>
          <a:xfrm>
            <a:off x="300752" y="182562"/>
            <a:ext cx="4766310" cy="398780"/>
          </a:xfrm>
          <a:prstGeom prst="rect">
            <a:avLst/>
          </a:prstGeom>
        </p:spPr>
        <p:txBody>
          <a:bodyPr wrap="none">
            <a:spAutoFit/>
          </a:bodyPr>
          <a:lstStyle/>
          <a:p>
            <a:pPr algn="l"/>
            <a:r>
              <a:rPr lang="zh-CN" sz="2000" b="1" dirty="0">
                <a:latin typeface="微软雅黑 Light" panose="020B0502040204020203" pitchFamily="34" charset="-122"/>
                <a:ea typeface="微软雅黑 Light" panose="020B0502040204020203" pitchFamily="34" charset="-122"/>
                <a:cs typeface="Arial" panose="020B0604020202020204" pitchFamily="34" charset="0"/>
                <a:sym typeface="+mn-ea"/>
              </a:rPr>
              <a:t>海事</a:t>
            </a:r>
            <a:r>
              <a:rPr lang="zh-CN" altLang="en-US" sz="2000" b="1" dirty="0">
                <a:latin typeface="微软雅黑 Light" panose="020B0502040204020203" pitchFamily="34" charset="-122"/>
                <a:ea typeface="微软雅黑 Light" panose="020B0502040204020203" pitchFamily="34" charset="-122"/>
                <a:cs typeface="Arial" panose="020B0604020202020204" pitchFamily="34" charset="0"/>
                <a:sym typeface="+mn-ea"/>
              </a:rPr>
              <a:t>纠纷多元化解决机制建设经验与启示</a:t>
            </a:r>
            <a:endParaRPr lang="zh-CN" altLang="en-US" sz="2000" b="1" dirty="0">
              <a:solidFill>
                <a:schemeClr val="tx1"/>
              </a:solidFill>
              <a:latin typeface="微软雅黑 Light" panose="020B0502040204020203" pitchFamily="34" charset="-122"/>
              <a:ea typeface="微软雅黑 Light" panose="020B0502040204020203" pitchFamily="34" charset="-122"/>
              <a:cs typeface="Arial" panose="020B0604020202020204" pitchFamily="34" charset="0"/>
              <a:sym typeface="+mn-ea"/>
            </a:endParaRPr>
          </a:p>
        </p:txBody>
      </p:sp>
    </p:spTree>
  </p:cSld>
  <p:clrMapOvr>
    <a:masterClrMapping/>
  </p:clrMapOvr>
  <mc:AlternateContent xmlns:mc="http://schemas.openxmlformats.org/markup-compatibility/2006" xmlns:p14="http://schemas.microsoft.com/office/powerpoint/2010/main">
    <mc:Choice Requires="p14">
      <p:transition spd="slow" p14:dur="1250" advTm="4632">
        <p14:flip dir="r"/>
      </p:transition>
    </mc:Choice>
    <mc:Fallback xmlns="">
      <p:transition spd="slow" advTm="4632">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圆角矩形 22"/>
          <p:cNvSpPr/>
          <p:nvPr/>
        </p:nvSpPr>
        <p:spPr>
          <a:xfrm flipH="1">
            <a:off x="154303" y="181931"/>
            <a:ext cx="95014" cy="450903"/>
          </a:xfrm>
          <a:prstGeom prst="roundRect">
            <a:avLst>
              <a:gd name="adj" fmla="val 50000"/>
            </a:avLst>
          </a:prstGeom>
          <a:solidFill>
            <a:schemeClr val="accent1"/>
          </a:solidFill>
          <a:ln>
            <a:no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p>
        </p:txBody>
      </p:sp>
      <p:sp>
        <p:nvSpPr>
          <p:cNvPr id="3" name="文本框 2"/>
          <p:cNvSpPr txBox="1"/>
          <p:nvPr/>
        </p:nvSpPr>
        <p:spPr>
          <a:xfrm>
            <a:off x="-38735" y="577215"/>
            <a:ext cx="9075420" cy="3969385"/>
          </a:xfrm>
          <a:prstGeom prst="rect">
            <a:avLst/>
          </a:prstGeom>
          <a:noFill/>
        </p:spPr>
        <p:txBody>
          <a:bodyPr wrap="square" rtlCol="0">
            <a:spAutoFit/>
          </a:bodyPr>
          <a:lstStyle/>
          <a:p>
            <a:pPr algn="l" fontAlgn="auto">
              <a:lnSpc>
                <a:spcPct val="150000"/>
              </a:lnSpc>
            </a:pPr>
            <a:r>
              <a:rPr lang="zh-CN" sz="1400" b="1" dirty="0">
                <a:solidFill>
                  <a:srgbClr val="0070C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b="1" dirty="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海事调解方面</a:t>
            </a:r>
          </a:p>
          <a:p>
            <a:pPr fontAlgn="auto">
              <a:lnSpc>
                <a:spcPct val="150000"/>
              </a:lnSpc>
            </a:pPr>
            <a:r>
              <a:rPr lang="zh-CN" sz="14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第一，将海事调解与诉讼、仲裁相结合，扩大委托调解主体范围和覆盖程度</a:t>
            </a:r>
          </a:p>
          <a:p>
            <a:pPr fontAlgn="auto">
              <a:lnSpc>
                <a:spcPct val="150000"/>
              </a:lnSpc>
            </a:pPr>
            <a:r>
              <a:rPr lang="zh-CN" sz="1400" dirty="0">
                <a:latin typeface="微软雅黑" panose="020B0503020204020204" pitchFamily="34" charset="-122"/>
                <a:ea typeface="微软雅黑" panose="020B0503020204020204" pitchFamily="34" charset="-122"/>
                <a:sym typeface="+mn-ea"/>
              </a:rPr>
              <a:t>中国海事仲裁委员会与上海市高级人民法院曾签署《关于建立海事纠纷委托调解工作机制协作纪要》，这是我国首个海事纠纷委托调解工作机制。《纪要》明确了法院委托调解机构调解的原则、案件范围、调解启动方式、调解阶段等细则，机制运作效果良好，颇受业界肯定。</a:t>
            </a:r>
            <a:endPar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fontAlgn="auto">
              <a:lnSpc>
                <a:spcPct val="150000"/>
              </a:lnSpc>
            </a:pPr>
            <a:endPar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fontAlgn="auto">
              <a:lnSpc>
                <a:spcPct val="150000"/>
              </a:lnSpc>
            </a:pP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启示：</a:t>
            </a:r>
            <a:r>
              <a:rPr lang="zh-CN" sz="1400" dirty="0">
                <a:latin typeface="微软雅黑" panose="020B0503020204020204" pitchFamily="34" charset="-122"/>
                <a:ea typeface="微软雅黑" panose="020B0503020204020204" pitchFamily="34" charset="-122"/>
                <a:sym typeface="+mn-ea"/>
              </a:rPr>
              <a:t>将调解与诉讼、仲裁等争议处理方式进行合理衔接，拓宽纠纷解决的社会化渠道，是多元化解航运纠纷的重要制度性创新举措。以调解方式处理争议，符合我国所崇尚的“和为贵”法文化传统。相比单一机制，海事委托调解具有快速化解矛盾、节约司法资源、维系商业合作等优越性。航运中心应</a:t>
            </a:r>
            <a:r>
              <a:rPr lang="zh-CN" sz="1400" u="sng"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设立专门的海事调解工作站，从航海院校、海事局、港航企业、海事律师事务所等实务单位聘任拥有丰富行业经验的专职与兼职调解员</a:t>
            </a:r>
            <a:r>
              <a:rPr lang="zh-CN" sz="1400" dirty="0">
                <a:latin typeface="微软雅黑" panose="020B0503020204020204" pitchFamily="34" charset="-122"/>
                <a:ea typeface="微软雅黑" panose="020B0503020204020204" pitchFamily="34" charset="-122"/>
                <a:sym typeface="+mn-ea"/>
              </a:rPr>
              <a:t>，司法与仲裁机构可根据案件客观情况和当事人的实际需要，委托工作站对纠纷进行调解，不断扩大委托调解的主体范围和覆盖程度。</a:t>
            </a:r>
          </a:p>
          <a:p>
            <a:pPr fontAlgn="auto">
              <a:lnSpc>
                <a:spcPct val="150000"/>
              </a:lnSpc>
            </a:pPr>
            <a:endParaRPr sz="1400" dirty="0">
              <a:latin typeface="微软雅黑" panose="020B0503020204020204" pitchFamily="34" charset="-122"/>
              <a:ea typeface="微软雅黑" panose="020B0503020204020204" pitchFamily="34" charset="-122"/>
              <a:sym typeface="+mn-ea"/>
            </a:endParaRPr>
          </a:p>
        </p:txBody>
      </p:sp>
      <p:sp>
        <p:nvSpPr>
          <p:cNvPr id="2" name="矩形 1"/>
          <p:cNvSpPr/>
          <p:nvPr/>
        </p:nvSpPr>
        <p:spPr>
          <a:xfrm>
            <a:off x="300752" y="182562"/>
            <a:ext cx="4766310" cy="398780"/>
          </a:xfrm>
          <a:prstGeom prst="rect">
            <a:avLst/>
          </a:prstGeom>
        </p:spPr>
        <p:txBody>
          <a:bodyPr wrap="none">
            <a:spAutoFit/>
          </a:bodyPr>
          <a:lstStyle/>
          <a:p>
            <a:pPr algn="l"/>
            <a:r>
              <a:rPr lang="zh-CN" sz="2000" b="1" dirty="0">
                <a:latin typeface="微软雅黑 Light" panose="020B0502040204020203" pitchFamily="34" charset="-122"/>
                <a:ea typeface="微软雅黑 Light" panose="020B0502040204020203" pitchFamily="34" charset="-122"/>
                <a:cs typeface="Arial" panose="020B0604020202020204" pitchFamily="34" charset="0"/>
                <a:sym typeface="+mn-ea"/>
              </a:rPr>
              <a:t>海事</a:t>
            </a:r>
            <a:r>
              <a:rPr lang="zh-CN" altLang="en-US" sz="2000" b="1" dirty="0">
                <a:latin typeface="微软雅黑 Light" panose="020B0502040204020203" pitchFamily="34" charset="-122"/>
                <a:ea typeface="微软雅黑 Light" panose="020B0502040204020203" pitchFamily="34" charset="-122"/>
                <a:cs typeface="Arial" panose="020B0604020202020204" pitchFamily="34" charset="0"/>
                <a:sym typeface="+mn-ea"/>
              </a:rPr>
              <a:t>纠纷多元化解决机制建设经验与启示</a:t>
            </a:r>
            <a:endParaRPr lang="zh-CN" altLang="en-US" sz="2000" b="1" dirty="0">
              <a:solidFill>
                <a:schemeClr val="tx1"/>
              </a:solidFill>
              <a:latin typeface="微软雅黑 Light" panose="020B0502040204020203" pitchFamily="34" charset="-122"/>
              <a:ea typeface="微软雅黑 Light" panose="020B0502040204020203" pitchFamily="34" charset="-122"/>
              <a:cs typeface="Arial" panose="020B0604020202020204" pitchFamily="34" charset="0"/>
              <a:sym typeface="+mn-ea"/>
            </a:endParaRPr>
          </a:p>
        </p:txBody>
      </p:sp>
    </p:spTree>
  </p:cSld>
  <p:clrMapOvr>
    <a:masterClrMapping/>
  </p:clrMapOvr>
  <mc:AlternateContent xmlns:mc="http://schemas.openxmlformats.org/markup-compatibility/2006" xmlns:p14="http://schemas.microsoft.com/office/powerpoint/2010/main">
    <mc:Choice Requires="p14">
      <p:transition spd="slow" p14:dur="1250" advTm="4632">
        <p14:flip dir="r"/>
      </p:transition>
    </mc:Choice>
    <mc:Fallback xmlns="">
      <p:transition spd="slow" advTm="4632">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圆角矩形 22"/>
          <p:cNvSpPr/>
          <p:nvPr/>
        </p:nvSpPr>
        <p:spPr>
          <a:xfrm flipH="1">
            <a:off x="154303" y="181931"/>
            <a:ext cx="95014" cy="450903"/>
          </a:xfrm>
          <a:prstGeom prst="roundRect">
            <a:avLst>
              <a:gd name="adj" fmla="val 50000"/>
            </a:avLst>
          </a:prstGeom>
          <a:solidFill>
            <a:schemeClr val="accent1"/>
          </a:solidFill>
          <a:ln>
            <a:no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p>
        </p:txBody>
      </p:sp>
      <p:sp>
        <p:nvSpPr>
          <p:cNvPr id="3" name="文本框 2"/>
          <p:cNvSpPr txBox="1"/>
          <p:nvPr/>
        </p:nvSpPr>
        <p:spPr>
          <a:xfrm>
            <a:off x="-38735" y="539115"/>
            <a:ext cx="9075420" cy="4615815"/>
          </a:xfrm>
          <a:prstGeom prst="rect">
            <a:avLst/>
          </a:prstGeom>
          <a:noFill/>
        </p:spPr>
        <p:txBody>
          <a:bodyPr wrap="square" rtlCol="0">
            <a:spAutoFit/>
          </a:bodyPr>
          <a:lstStyle/>
          <a:p>
            <a:pPr algn="l" fontAlgn="auto">
              <a:lnSpc>
                <a:spcPct val="150000"/>
              </a:lnSpc>
            </a:pPr>
            <a:r>
              <a:rPr lang="zh-CN" sz="1400" b="1" dirty="0">
                <a:solidFill>
                  <a:srgbClr val="0070C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b="1" dirty="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海事调解方面</a:t>
            </a:r>
          </a:p>
          <a:p>
            <a:pPr fontAlgn="auto">
              <a:lnSpc>
                <a:spcPct val="150000"/>
              </a:lnSpc>
            </a:pPr>
            <a:r>
              <a:rPr lang="zh-CN" sz="14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第二，引入海事调解服务政府购买模式，促成全行业参与的“大调解”格局</a:t>
            </a:r>
          </a:p>
          <a:p>
            <a:pPr fontAlgn="auto">
              <a:lnSpc>
                <a:spcPct val="150000"/>
              </a:lnSpc>
            </a:pPr>
            <a:r>
              <a:rPr lang="zh-CN" sz="1400" dirty="0">
                <a:latin typeface="微软雅黑" panose="020B0503020204020204" pitchFamily="34" charset="-122"/>
                <a:ea typeface="微软雅黑" panose="020B0503020204020204" pitchFamily="34" charset="-122"/>
                <a:sym typeface="+mn-ea"/>
              </a:rPr>
              <a:t>包括航运法律和仲裁机构、行业协会、高校航运法律研究机构在内的共22家单位集体签署公约《中国（上海）自由贸易试验区航运法治建设公约》，将为自贸区及上海国际航运中心区域内企业提供优质的海事法律服务。目前，上海正加强司法机关、仲裁机构与经贸商事组织的诉调对接、仲调对接机制建设，推行“委托调解+司法确认”的航运纠纷解决模式，逐步实现涉及各类航运行业协会、航运同业公会的多元纠纷解决机制的全覆盖，支持科研院所、海事仲裁研究中心、外国法查明中心等智库发展，实质提升上海国际航运中心纠纷解决的便利程度。</a:t>
            </a:r>
          </a:p>
          <a:p>
            <a:pPr fontAlgn="auto">
              <a:lnSpc>
                <a:spcPct val="150000"/>
              </a:lnSpc>
            </a:pPr>
            <a:endPar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fontAlgn="auto">
              <a:lnSpc>
                <a:spcPct val="150000"/>
              </a:lnSpc>
            </a:pP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启示：</a:t>
            </a:r>
            <a:r>
              <a:rPr sz="1400" dirty="0">
                <a:latin typeface="微软雅黑" panose="020B0503020204020204" pitchFamily="34" charset="-122"/>
                <a:ea typeface="微软雅黑" panose="020B0503020204020204" pitchFamily="34" charset="-122"/>
                <a:sym typeface="+mn-ea"/>
              </a:rPr>
              <a:t>调解</a:t>
            </a:r>
            <a:r>
              <a:rPr lang="zh-CN" sz="1400" dirty="0">
                <a:latin typeface="微软雅黑" panose="020B0503020204020204" pitchFamily="34" charset="-122"/>
                <a:ea typeface="微软雅黑" panose="020B0503020204020204" pitchFamily="34" charset="-122"/>
                <a:sym typeface="+mn-ea"/>
              </a:rPr>
              <a:t>可</a:t>
            </a:r>
            <a:r>
              <a:rPr sz="1400" dirty="0">
                <a:latin typeface="微软雅黑" panose="020B0503020204020204" pitchFamily="34" charset="-122"/>
                <a:ea typeface="微软雅黑" panose="020B0503020204020204" pitchFamily="34" charset="-122"/>
                <a:sym typeface="+mn-ea"/>
              </a:rPr>
              <a:t>被作为政府向自贸区内企业提供的一种公共服务。不过</a:t>
            </a:r>
            <a:r>
              <a:rPr lang="zh-CN" sz="1400" dirty="0">
                <a:latin typeface="微软雅黑" panose="020B0503020204020204" pitchFamily="34" charset="-122"/>
                <a:ea typeface="微软雅黑" panose="020B0503020204020204" pitchFamily="34" charset="-122"/>
                <a:sym typeface="+mn-ea"/>
              </a:rPr>
              <a:t>，</a:t>
            </a:r>
            <a:r>
              <a:rPr sz="1400" dirty="0">
                <a:latin typeface="微软雅黑" panose="020B0503020204020204" pitchFamily="34" charset="-122"/>
                <a:ea typeface="微软雅黑" panose="020B0503020204020204" pitchFamily="34" charset="-122"/>
                <a:sym typeface="+mn-ea"/>
              </a:rPr>
              <a:t>受人员专业性的限制，政府主导设置的调解机构难以妥善处理纷繁复杂的行业争议</a:t>
            </a:r>
            <a:r>
              <a:rPr lang="zh-CN" sz="1400" dirty="0">
                <a:latin typeface="微软雅黑" panose="020B0503020204020204" pitchFamily="34" charset="-122"/>
                <a:ea typeface="微软雅黑" panose="020B0503020204020204" pitchFamily="34" charset="-122"/>
                <a:sym typeface="+mn-ea"/>
              </a:rPr>
              <a:t>，</a:t>
            </a:r>
            <a:r>
              <a:rPr sz="1400" dirty="0">
                <a:latin typeface="微软雅黑" panose="020B0503020204020204" pitchFamily="34" charset="-122"/>
                <a:ea typeface="微软雅黑" panose="020B0503020204020204" pitchFamily="34" charset="-122"/>
                <a:sym typeface="+mn-ea"/>
              </a:rPr>
              <a:t>向社会购买公共法律服务则能使该问题迎刃而解。</a:t>
            </a:r>
            <a:r>
              <a:rPr lang="zh-CN" sz="1400" dirty="0">
                <a:latin typeface="微软雅黑" panose="020B0503020204020204" pitchFamily="34" charset="-122"/>
                <a:ea typeface="微软雅黑" panose="020B0503020204020204" pitchFamily="34" charset="-122"/>
                <a:sym typeface="+mn-ea"/>
              </a:rPr>
              <a:t>未来</a:t>
            </a:r>
            <a:r>
              <a:rPr sz="1400" dirty="0">
                <a:latin typeface="微软雅黑" panose="020B0503020204020204" pitchFamily="34" charset="-122"/>
                <a:ea typeface="微软雅黑" panose="020B0503020204020204" pitchFamily="34" charset="-122"/>
                <a:sym typeface="+mn-ea"/>
              </a:rPr>
              <a:t>探索海事调解服务的政府购买模式，</a:t>
            </a:r>
            <a:r>
              <a:rPr sz="1400" u="sng"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综合运用竞争性购买、选择性购买和定向性购买等运作机制，明确调解服务购买主体和承接主体的权利义务，购买内容包括调解机构受理的纠纷处理服务、纠纷信息收集、整合与分析、海事调解人才培训等</a:t>
            </a:r>
            <a:r>
              <a:rPr sz="1400" dirty="0">
                <a:latin typeface="微软雅黑" panose="020B0503020204020204" pitchFamily="34" charset="-122"/>
                <a:ea typeface="微软雅黑" panose="020B0503020204020204" pitchFamily="34" charset="-122"/>
                <a:sym typeface="+mn-ea"/>
              </a:rPr>
              <a:t>。</a:t>
            </a:r>
            <a:r>
              <a:rPr lang="zh-CN" sz="1400" dirty="0">
                <a:latin typeface="微软雅黑" panose="020B0503020204020204" pitchFamily="34" charset="-122"/>
                <a:ea typeface="微软雅黑" panose="020B0503020204020204" pitchFamily="34" charset="-122"/>
                <a:sym typeface="+mn-ea"/>
              </a:rPr>
              <a:t>强调</a:t>
            </a:r>
            <a:r>
              <a:rPr sz="1400" dirty="0">
                <a:latin typeface="微软雅黑" panose="020B0503020204020204" pitchFamily="34" charset="-122"/>
                <a:ea typeface="微软雅黑" panose="020B0503020204020204" pitchFamily="34" charset="-122"/>
                <a:sym typeface="+mn-ea"/>
              </a:rPr>
              <a:t>购买信息公开、购买程序细化、购买结果公平，同时引入第三方审计机制，对承接主体提供的服务实施定期评估，构建起海事调解服务项目的监督体系，促成全行业参与的“大调解”格局。</a:t>
            </a:r>
          </a:p>
        </p:txBody>
      </p:sp>
      <p:sp>
        <p:nvSpPr>
          <p:cNvPr id="2" name="矩形 1"/>
          <p:cNvSpPr/>
          <p:nvPr/>
        </p:nvSpPr>
        <p:spPr>
          <a:xfrm>
            <a:off x="300752" y="182562"/>
            <a:ext cx="4766310" cy="398780"/>
          </a:xfrm>
          <a:prstGeom prst="rect">
            <a:avLst/>
          </a:prstGeom>
        </p:spPr>
        <p:txBody>
          <a:bodyPr wrap="none">
            <a:spAutoFit/>
          </a:bodyPr>
          <a:lstStyle/>
          <a:p>
            <a:pPr algn="l"/>
            <a:r>
              <a:rPr lang="zh-CN" sz="2000" b="1" dirty="0">
                <a:latin typeface="微软雅黑 Light" panose="020B0502040204020203" pitchFamily="34" charset="-122"/>
                <a:ea typeface="微软雅黑 Light" panose="020B0502040204020203" pitchFamily="34" charset="-122"/>
                <a:cs typeface="Arial" panose="020B0604020202020204" pitchFamily="34" charset="0"/>
                <a:sym typeface="+mn-ea"/>
              </a:rPr>
              <a:t>海事</a:t>
            </a:r>
            <a:r>
              <a:rPr lang="zh-CN" altLang="en-US" sz="2000" b="1" dirty="0">
                <a:latin typeface="微软雅黑 Light" panose="020B0502040204020203" pitchFamily="34" charset="-122"/>
                <a:ea typeface="微软雅黑 Light" panose="020B0502040204020203" pitchFamily="34" charset="-122"/>
                <a:cs typeface="Arial" panose="020B0604020202020204" pitchFamily="34" charset="0"/>
                <a:sym typeface="+mn-ea"/>
              </a:rPr>
              <a:t>纠纷多元化解决机制建设经验与启示</a:t>
            </a:r>
            <a:endParaRPr lang="zh-CN" altLang="en-US" sz="2000" b="1" dirty="0">
              <a:solidFill>
                <a:schemeClr val="tx1"/>
              </a:solidFill>
              <a:latin typeface="微软雅黑 Light" panose="020B0502040204020203" pitchFamily="34" charset="-122"/>
              <a:ea typeface="微软雅黑 Light" panose="020B0502040204020203" pitchFamily="34" charset="-122"/>
              <a:cs typeface="Arial" panose="020B0604020202020204" pitchFamily="34" charset="0"/>
              <a:sym typeface="+mn-ea"/>
            </a:endParaRPr>
          </a:p>
        </p:txBody>
      </p:sp>
    </p:spTree>
  </p:cSld>
  <p:clrMapOvr>
    <a:masterClrMapping/>
  </p:clrMapOvr>
  <mc:AlternateContent xmlns:mc="http://schemas.openxmlformats.org/markup-compatibility/2006" xmlns:p14="http://schemas.microsoft.com/office/powerpoint/2010/main">
    <mc:Choice Requires="p14">
      <p:transition spd="slow" p14:dur="1250" advTm="4632">
        <p14:flip dir="r"/>
      </p:transition>
    </mc:Choice>
    <mc:Fallback xmlns="">
      <p:transition spd="slow" advTm="4632">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圆角矩形 22"/>
          <p:cNvSpPr/>
          <p:nvPr/>
        </p:nvSpPr>
        <p:spPr>
          <a:xfrm flipH="1">
            <a:off x="154303" y="181931"/>
            <a:ext cx="95014" cy="450903"/>
          </a:xfrm>
          <a:prstGeom prst="roundRect">
            <a:avLst>
              <a:gd name="adj" fmla="val 50000"/>
            </a:avLst>
          </a:prstGeom>
          <a:solidFill>
            <a:schemeClr val="accent1"/>
          </a:solidFill>
          <a:ln>
            <a:no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p>
        </p:txBody>
      </p:sp>
      <p:sp>
        <p:nvSpPr>
          <p:cNvPr id="24" name="矩形 23"/>
          <p:cNvSpPr/>
          <p:nvPr/>
        </p:nvSpPr>
        <p:spPr>
          <a:xfrm>
            <a:off x="300752" y="182562"/>
            <a:ext cx="843280" cy="398780"/>
          </a:xfrm>
          <a:prstGeom prst="rect">
            <a:avLst/>
          </a:prstGeom>
        </p:spPr>
        <p:txBody>
          <a:bodyPr wrap="none">
            <a:spAutoFit/>
          </a:bodyPr>
          <a:lstStyle/>
          <a:p>
            <a:pPr algn="l"/>
            <a:r>
              <a:rPr lang="zh-CN" altLang="en-US" sz="2000" b="1" dirty="0">
                <a:solidFill>
                  <a:schemeClr val="tx1"/>
                </a:solidFill>
                <a:latin typeface="微软雅黑 Light" panose="020B0502040204020203" pitchFamily="34" charset="-122"/>
                <a:ea typeface="微软雅黑 Light" panose="020B0502040204020203" pitchFamily="34" charset="-122"/>
                <a:cs typeface="Arial" panose="020B0604020202020204" pitchFamily="34" charset="0"/>
                <a:sym typeface="+mn-ea"/>
              </a:rPr>
              <a:t>结  语</a:t>
            </a:r>
          </a:p>
        </p:txBody>
      </p:sp>
      <p:sp>
        <p:nvSpPr>
          <p:cNvPr id="3" name="文本框 2"/>
          <p:cNvSpPr txBox="1"/>
          <p:nvPr/>
        </p:nvSpPr>
        <p:spPr>
          <a:xfrm>
            <a:off x="789305" y="1186180"/>
            <a:ext cx="7259320" cy="1938020"/>
          </a:xfrm>
          <a:prstGeom prst="rect">
            <a:avLst/>
          </a:prstGeom>
          <a:noFill/>
        </p:spPr>
        <p:txBody>
          <a:bodyPr wrap="square" rtlCol="0">
            <a:spAutoFit/>
          </a:bodyPr>
          <a:lstStyle/>
          <a:p>
            <a:pPr algn="l" fontAlgn="auto">
              <a:lnSpc>
                <a:spcPct val="150000"/>
              </a:lnSpc>
            </a:pPr>
            <a:r>
              <a:rPr lang="zh-CN" sz="1600" dirty="0">
                <a:latin typeface="微软雅黑" panose="020B0503020204020204" pitchFamily="34" charset="-122"/>
                <a:ea typeface="微软雅黑" panose="020B0503020204020204" pitchFamily="34" charset="-122"/>
                <a:sym typeface="+mn-ea"/>
              </a:rPr>
              <a:t>“一带一路”倡议、上海国际航运中心以及自贸区建设等一系列国家战略的落地，联结成为一个璀璨夺目的有机整体。中国应当拥有兼容并蓄的胸襟、海纳百川的气度，不断完善海事纠纷多元化解决机制，满足来自不同国家航运纠纷当事人的多样化法律服务需求，对标国际最高水平，推动海事诉讼、仲裁与调解制度的改革和创新，推进国际航运中心建设进程。</a:t>
            </a:r>
          </a:p>
        </p:txBody>
      </p:sp>
    </p:spTree>
  </p:cSld>
  <p:clrMapOvr>
    <a:masterClrMapping/>
  </p:clrMapOvr>
  <mc:AlternateContent xmlns:mc="http://schemas.openxmlformats.org/markup-compatibility/2006" xmlns:p14="http://schemas.microsoft.com/office/powerpoint/2010/main">
    <mc:Choice Requires="p14">
      <p:transition spd="slow" p14:dur="1250" advTm="4632">
        <p14:flip dir="r"/>
      </p:transition>
    </mc:Choice>
    <mc:Fallback xmlns="">
      <p:transition spd="slow" advTm="4632">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742844" y="1161642"/>
            <a:ext cx="3499806" cy="45719"/>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40" name="矩形 39"/>
          <p:cNvSpPr/>
          <p:nvPr/>
        </p:nvSpPr>
        <p:spPr>
          <a:xfrm>
            <a:off x="-3742844" y="1400196"/>
            <a:ext cx="1681815" cy="45719"/>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41" name="矩形 40"/>
          <p:cNvSpPr/>
          <p:nvPr/>
        </p:nvSpPr>
        <p:spPr>
          <a:xfrm>
            <a:off x="-2833849" y="1748539"/>
            <a:ext cx="1681815" cy="45719"/>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nvGrpSpPr>
          <p:cNvPr id="27" name="组合 26"/>
          <p:cNvGrpSpPr/>
          <p:nvPr/>
        </p:nvGrpSpPr>
        <p:grpSpPr>
          <a:xfrm flipV="1">
            <a:off x="2253726" y="3357496"/>
            <a:ext cx="4688507" cy="443359"/>
            <a:chOff x="0" y="4178300"/>
            <a:chExt cx="6540500" cy="965200"/>
          </a:xfrm>
        </p:grpSpPr>
        <p:grpSp>
          <p:nvGrpSpPr>
            <p:cNvPr id="29" name="组合 28"/>
            <p:cNvGrpSpPr/>
            <p:nvPr/>
          </p:nvGrpSpPr>
          <p:grpSpPr>
            <a:xfrm>
              <a:off x="0" y="4635500"/>
              <a:ext cx="2286000" cy="508000"/>
              <a:chOff x="0" y="3251200"/>
              <a:chExt cx="4127500" cy="1892300"/>
            </a:xfrm>
          </p:grpSpPr>
          <p:sp>
            <p:nvSpPr>
              <p:cNvPr id="36" name="等腰三角形 35"/>
              <p:cNvSpPr/>
              <p:nvPr/>
            </p:nvSpPr>
            <p:spPr>
              <a:xfrm>
                <a:off x="0" y="3632200"/>
                <a:ext cx="2425700" cy="1511300"/>
              </a:xfrm>
              <a:prstGeom prst="triangle">
                <a:avLst/>
              </a:prstGeom>
              <a:solidFill>
                <a:schemeClr val="accent1">
                  <a:alpha val="89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37" name="等腰三角形 36"/>
              <p:cNvSpPr/>
              <p:nvPr/>
            </p:nvSpPr>
            <p:spPr>
              <a:xfrm>
                <a:off x="1212850" y="3251200"/>
                <a:ext cx="2914650" cy="1892300"/>
              </a:xfrm>
              <a:prstGeom prst="triangle">
                <a:avLst/>
              </a:prstGeom>
              <a:solidFill>
                <a:schemeClr val="accent1"/>
              </a:solidFill>
              <a:ln>
                <a:no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grpSp>
          <p:nvGrpSpPr>
            <p:cNvPr id="30" name="组合 29"/>
            <p:cNvGrpSpPr/>
            <p:nvPr/>
          </p:nvGrpSpPr>
          <p:grpSpPr>
            <a:xfrm>
              <a:off x="1993900" y="4178300"/>
              <a:ext cx="2578100" cy="965200"/>
              <a:chOff x="0" y="3251200"/>
              <a:chExt cx="4127500" cy="1892300"/>
            </a:xfrm>
          </p:grpSpPr>
          <p:sp>
            <p:nvSpPr>
              <p:cNvPr id="34" name="等腰三角形 33"/>
              <p:cNvSpPr/>
              <p:nvPr/>
            </p:nvSpPr>
            <p:spPr>
              <a:xfrm>
                <a:off x="0" y="3632200"/>
                <a:ext cx="2425700" cy="1511300"/>
              </a:xfrm>
              <a:prstGeom prst="triangle">
                <a:avLst/>
              </a:prstGeom>
              <a:solidFill>
                <a:schemeClr val="accent1">
                  <a:alpha val="89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35" name="等腰三角形 34"/>
              <p:cNvSpPr/>
              <p:nvPr/>
            </p:nvSpPr>
            <p:spPr>
              <a:xfrm>
                <a:off x="1212850" y="3251200"/>
                <a:ext cx="2914650" cy="1892300"/>
              </a:xfrm>
              <a:prstGeom prst="triangle">
                <a:avLst/>
              </a:prstGeom>
              <a:solidFill>
                <a:schemeClr val="accent1"/>
              </a:solidFill>
              <a:ln>
                <a:no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grpSp>
          <p:nvGrpSpPr>
            <p:cNvPr id="31" name="组合 30"/>
            <p:cNvGrpSpPr/>
            <p:nvPr/>
          </p:nvGrpSpPr>
          <p:grpSpPr>
            <a:xfrm>
              <a:off x="4279900" y="4737782"/>
              <a:ext cx="2260600" cy="405718"/>
              <a:chOff x="0" y="3251200"/>
              <a:chExt cx="4127500" cy="1892300"/>
            </a:xfrm>
          </p:grpSpPr>
          <p:sp>
            <p:nvSpPr>
              <p:cNvPr id="32" name="等腰三角形 31"/>
              <p:cNvSpPr/>
              <p:nvPr/>
            </p:nvSpPr>
            <p:spPr>
              <a:xfrm>
                <a:off x="0" y="3632200"/>
                <a:ext cx="2425700" cy="1511300"/>
              </a:xfrm>
              <a:prstGeom prst="triangle">
                <a:avLst/>
              </a:prstGeom>
              <a:solidFill>
                <a:schemeClr val="accent1">
                  <a:alpha val="89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33" name="等腰三角形 32"/>
              <p:cNvSpPr/>
              <p:nvPr/>
            </p:nvSpPr>
            <p:spPr>
              <a:xfrm>
                <a:off x="1212850" y="3251200"/>
                <a:ext cx="2914650" cy="1892300"/>
              </a:xfrm>
              <a:prstGeom prst="triangle">
                <a:avLst/>
              </a:prstGeom>
              <a:solidFill>
                <a:schemeClr val="accent1"/>
              </a:solidFill>
              <a:ln>
                <a:no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grpSp>
      <p:sp>
        <p:nvSpPr>
          <p:cNvPr id="2" name="平行四边形 1"/>
          <p:cNvSpPr/>
          <p:nvPr/>
        </p:nvSpPr>
        <p:spPr>
          <a:xfrm>
            <a:off x="1537970" y="1082675"/>
            <a:ext cx="5682615" cy="2327275"/>
          </a:xfrm>
          <a:prstGeom prst="parallelogram">
            <a:avLst>
              <a:gd name="adj" fmla="val 0"/>
            </a:avLst>
          </a:prstGeom>
          <a:solidFill>
            <a:schemeClr val="accent1"/>
          </a:solidFill>
          <a:ln>
            <a:no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38" name="平行四边形 37"/>
          <p:cNvSpPr/>
          <p:nvPr/>
        </p:nvSpPr>
        <p:spPr>
          <a:xfrm>
            <a:off x="1645285" y="1189355"/>
            <a:ext cx="5454015" cy="2032000"/>
          </a:xfrm>
          <a:prstGeom prst="parallelogram">
            <a:avLst>
              <a:gd name="adj" fmla="val 0"/>
            </a:avLst>
          </a:prstGeom>
          <a:noFill/>
          <a:ln w="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8" name="矩形 27"/>
          <p:cNvSpPr/>
          <p:nvPr/>
        </p:nvSpPr>
        <p:spPr>
          <a:xfrm>
            <a:off x="1729105" y="1918970"/>
            <a:ext cx="5591175" cy="1076325"/>
          </a:xfrm>
          <a:prstGeom prst="rect">
            <a:avLst/>
          </a:prstGeom>
        </p:spPr>
        <p:txBody>
          <a:bodyPr wrap="square">
            <a:spAutoFit/>
          </a:bodyPr>
          <a:lstStyle/>
          <a:p>
            <a:pPr algn="ctr">
              <a:spcAft>
                <a:spcPts val="0"/>
              </a:spcAft>
            </a:pPr>
            <a:r>
              <a:rPr lang="zh-CN" altLang="en-US" sz="2800" b="1" kern="100" dirty="0">
                <a:solidFill>
                  <a:schemeClr val="bg1"/>
                </a:solidFill>
                <a:effectLst>
                  <a:outerShdw blurRad="38100" dist="38100" dir="2700000" algn="tl">
                    <a:srgbClr val="000000">
                      <a:alpha val="43137"/>
                    </a:srgbClr>
                  </a:outerShdw>
                </a:effectLst>
                <a:latin typeface="黑体" panose="02010609060101010101" charset="-122"/>
                <a:ea typeface="黑体" panose="02010609060101010101" charset="-122"/>
                <a:cs typeface="Times New Roman" panose="02020603050405020304"/>
              </a:rPr>
              <a:t>谢  谢！</a:t>
            </a:r>
          </a:p>
          <a:p>
            <a:pPr algn="ctr"/>
            <a:endParaRPr lang="zh-CN" altLang="en-US" sz="3600" b="1" spc="600" dirty="0">
              <a:solidFill>
                <a:schemeClr val="bg1"/>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sp>
        <p:nvSpPr>
          <p:cNvPr id="48" name="矩形 47"/>
          <p:cNvSpPr/>
          <p:nvPr/>
        </p:nvSpPr>
        <p:spPr>
          <a:xfrm>
            <a:off x="2672080" y="3931285"/>
            <a:ext cx="3126105" cy="645160"/>
          </a:xfrm>
          <a:prstGeom prst="rect">
            <a:avLst/>
          </a:prstGeom>
        </p:spPr>
        <p:txBody>
          <a:bodyPr wrap="square">
            <a:spAutoFit/>
          </a:bodyPr>
          <a:lstStyle/>
          <a:p>
            <a:pPr algn="ctr"/>
            <a:r>
              <a:rPr lang="zh-CN" altLang="en-US" b="1" dirty="0">
                <a:latin typeface="微软雅黑 Light" panose="020B0502040204020203" pitchFamily="34" charset="-122"/>
                <a:ea typeface="微软雅黑 Light" panose="020B0502040204020203" pitchFamily="34" charset="-122"/>
              </a:rPr>
              <a:t>王国华  教授、院长</a:t>
            </a:r>
          </a:p>
          <a:p>
            <a:pPr algn="ctr"/>
            <a:r>
              <a:rPr lang="zh-CN" altLang="en-US" b="1" dirty="0">
                <a:latin typeface="微软雅黑 Light" panose="020B0502040204020203" pitchFamily="34" charset="-122"/>
                <a:ea typeface="微软雅黑 Light" panose="020B0502040204020203" pitchFamily="34" charset="-122"/>
              </a:rPr>
              <a:t>上海海事大学法学院</a:t>
            </a:r>
          </a:p>
        </p:txBody>
      </p:sp>
      <p:cxnSp>
        <p:nvCxnSpPr>
          <p:cNvPr id="12" name="直接连接符 11"/>
          <p:cNvCxnSpPr/>
          <p:nvPr/>
        </p:nvCxnSpPr>
        <p:spPr>
          <a:xfrm flipV="1">
            <a:off x="46292" y="3409749"/>
            <a:ext cx="2094480" cy="1733751"/>
          </a:xfrm>
          <a:prstGeom prst="line">
            <a:avLst/>
          </a:prstGeom>
          <a:ln w="0"/>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flipV="1">
            <a:off x="1681012" y="3466862"/>
            <a:ext cx="572712" cy="474074"/>
          </a:xfrm>
          <a:prstGeom prst="line">
            <a:avLst/>
          </a:prstGeom>
          <a:ln w="0"/>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flipV="1">
            <a:off x="633028" y="3877258"/>
            <a:ext cx="1277864" cy="1057776"/>
          </a:xfrm>
          <a:prstGeom prst="line">
            <a:avLst/>
          </a:prstGeom>
          <a:ln w="0"/>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flipV="1">
            <a:off x="1586402" y="3554065"/>
            <a:ext cx="893395" cy="739525"/>
          </a:xfrm>
          <a:prstGeom prst="line">
            <a:avLst/>
          </a:prstGeom>
          <a:ln w="0"/>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flipV="1">
            <a:off x="6978882" y="-283424"/>
            <a:ext cx="1340991" cy="1110035"/>
          </a:xfrm>
          <a:prstGeom prst="line">
            <a:avLst/>
          </a:prstGeom>
          <a:ln w="0"/>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flipV="1">
            <a:off x="6942231" y="551048"/>
            <a:ext cx="572712" cy="474074"/>
          </a:xfrm>
          <a:prstGeom prst="line">
            <a:avLst/>
          </a:prstGeom>
          <a:ln w="0"/>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flipV="1">
            <a:off x="7281254" y="-174102"/>
            <a:ext cx="1277864" cy="1057776"/>
          </a:xfrm>
          <a:prstGeom prst="line">
            <a:avLst/>
          </a:prstGeom>
          <a:ln w="0"/>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flipV="1">
            <a:off x="7099405" y="456850"/>
            <a:ext cx="893395" cy="739525"/>
          </a:xfrm>
          <a:prstGeom prst="line">
            <a:avLst/>
          </a:prstGeom>
          <a:ln w="0"/>
        </p:spPr>
        <p:style>
          <a:lnRef idx="1">
            <a:schemeClr val="accent1"/>
          </a:lnRef>
          <a:fillRef idx="0">
            <a:schemeClr val="accent1"/>
          </a:fillRef>
          <a:effectRef idx="0">
            <a:schemeClr val="accent1"/>
          </a:effectRef>
          <a:fontRef idx="minor">
            <a:schemeClr val="tx1"/>
          </a:fontRef>
        </p:style>
      </p:cxnSp>
      <p:sp>
        <p:nvSpPr>
          <p:cNvPr id="57" name="等腰三角形 56"/>
          <p:cNvSpPr/>
          <p:nvPr/>
        </p:nvSpPr>
        <p:spPr>
          <a:xfrm rot="5400000">
            <a:off x="5137811" y="3747238"/>
            <a:ext cx="197555" cy="170305"/>
          </a:xfrm>
          <a:prstGeom prst="triangle">
            <a:avLst/>
          </a:prstGeom>
          <a:solidFill>
            <a:schemeClr val="accent1"/>
          </a:solidFill>
          <a:ln>
            <a:noFill/>
          </a:ln>
          <a:effectLst>
            <a:outerShdw blurRad="63500" dist="12700" dir="2700000" algn="tl" rotWithShape="0">
              <a:prstClr val="black">
                <a:alpha val="4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等腰三角形 58"/>
          <p:cNvSpPr/>
          <p:nvPr/>
        </p:nvSpPr>
        <p:spPr>
          <a:xfrm rot="5400000">
            <a:off x="5234688" y="3851303"/>
            <a:ext cx="113759" cy="98068"/>
          </a:xfrm>
          <a:prstGeom prst="triangle">
            <a:avLst/>
          </a:prstGeom>
          <a:solidFill>
            <a:schemeClr val="tx1"/>
          </a:solidFill>
          <a:ln>
            <a:noFill/>
          </a:ln>
          <a:effectLst>
            <a:outerShdw blurRad="63500" dist="12700" dir="2700000" algn="tl" rotWithShape="0">
              <a:prstClr val="black">
                <a:alpha val="4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矩形 41"/>
          <p:cNvSpPr/>
          <p:nvPr/>
        </p:nvSpPr>
        <p:spPr>
          <a:xfrm>
            <a:off x="-2426374" y="2202757"/>
            <a:ext cx="1681815" cy="45719"/>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44" name="矩形 43"/>
          <p:cNvSpPr/>
          <p:nvPr/>
        </p:nvSpPr>
        <p:spPr>
          <a:xfrm>
            <a:off x="-3573003" y="2452411"/>
            <a:ext cx="1681815" cy="45719"/>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087"/>
    </mc:Choice>
    <mc:Fallback xmlns="">
      <p:transition spd="slow" advTm="408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圆角矩形 22"/>
          <p:cNvSpPr/>
          <p:nvPr/>
        </p:nvSpPr>
        <p:spPr>
          <a:xfrm flipH="1">
            <a:off x="154303" y="181931"/>
            <a:ext cx="95014" cy="450903"/>
          </a:xfrm>
          <a:prstGeom prst="roundRect">
            <a:avLst>
              <a:gd name="adj" fmla="val 50000"/>
            </a:avLst>
          </a:prstGeom>
          <a:solidFill>
            <a:schemeClr val="accent1"/>
          </a:solidFill>
          <a:ln>
            <a:no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p>
        </p:txBody>
      </p:sp>
      <p:sp>
        <p:nvSpPr>
          <p:cNvPr id="24" name="矩形 23"/>
          <p:cNvSpPr/>
          <p:nvPr/>
        </p:nvSpPr>
        <p:spPr>
          <a:xfrm>
            <a:off x="249317" y="207327"/>
            <a:ext cx="768350" cy="398780"/>
          </a:xfrm>
          <a:prstGeom prst="rect">
            <a:avLst/>
          </a:prstGeom>
        </p:spPr>
        <p:txBody>
          <a:bodyPr wrap="none">
            <a:spAutoFit/>
          </a:bodyPr>
          <a:lstStyle/>
          <a:p>
            <a:pPr algn="l"/>
            <a:r>
              <a:rPr lang="zh-CN" altLang="en-US" sz="2000" b="1" spc="300" dirty="0">
                <a:solidFill>
                  <a:schemeClr val="tx1"/>
                </a:solidFill>
                <a:latin typeface="微软雅黑 Light" panose="020B0502040204020203" pitchFamily="34" charset="-122"/>
                <a:ea typeface="微软雅黑 Light" panose="020B0502040204020203" pitchFamily="34" charset="-122"/>
                <a:cs typeface="Arial" panose="020B0604020202020204" pitchFamily="34" charset="0"/>
                <a:sym typeface="+mn-ea"/>
              </a:rPr>
              <a:t>引言</a:t>
            </a:r>
          </a:p>
        </p:txBody>
      </p:sp>
      <p:sp>
        <p:nvSpPr>
          <p:cNvPr id="3" name="文本框 2"/>
          <p:cNvSpPr txBox="1"/>
          <p:nvPr/>
        </p:nvSpPr>
        <p:spPr>
          <a:xfrm>
            <a:off x="121285" y="710565"/>
            <a:ext cx="8901430" cy="4246245"/>
          </a:xfrm>
          <a:prstGeom prst="rect">
            <a:avLst/>
          </a:prstGeom>
          <a:noFill/>
        </p:spPr>
        <p:txBody>
          <a:bodyPr wrap="square" rtlCol="0">
            <a:spAutoFit/>
          </a:bodyPr>
          <a:lstStyle/>
          <a:p>
            <a:pPr fontAlgn="auto">
              <a:lnSpc>
                <a:spcPct val="150000"/>
              </a:lnSpc>
            </a:pPr>
            <a:r>
              <a:rPr lang="zh-CN" sz="15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5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十九大</a:t>
            </a:r>
            <a:r>
              <a:rPr lang="zh-CN" sz="1500" dirty="0">
                <a:latin typeface="微软雅黑" panose="020B0503020204020204" pitchFamily="34" charset="-122"/>
                <a:ea typeface="微软雅黑" panose="020B0503020204020204" pitchFamily="34" charset="-122"/>
                <a:sym typeface="+mn-ea"/>
              </a:rPr>
              <a:t>报告指出，赋予自贸区更大改革自主权，</a:t>
            </a:r>
            <a:r>
              <a:rPr lang="zh-CN" sz="15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探索建设自由贸易港</a:t>
            </a:r>
            <a:r>
              <a:rPr lang="zh-CN" sz="1500" dirty="0">
                <a:latin typeface="微软雅黑" panose="020B0503020204020204" pitchFamily="34" charset="-122"/>
                <a:ea typeface="微软雅黑" panose="020B0503020204020204" pitchFamily="34" charset="-122"/>
                <a:sym typeface="+mn-ea"/>
              </a:rPr>
              <a:t>。自贸港将引领自贸区3.0版本的再升级，实现贸易业态、模式和技术上实质性创新，使航运贸易产业链进入高速发展的“新时代”。</a:t>
            </a:r>
          </a:p>
          <a:p>
            <a:pPr fontAlgn="auto">
              <a:lnSpc>
                <a:spcPct val="150000"/>
              </a:lnSpc>
            </a:pPr>
            <a:endParaRPr lang="zh-CN" sz="15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endParaRPr>
          </a:p>
          <a:p>
            <a:pPr fontAlgn="auto">
              <a:lnSpc>
                <a:spcPct val="150000"/>
              </a:lnSpc>
            </a:pPr>
            <a:r>
              <a:rPr lang="zh-CN" sz="15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500" dirty="0">
                <a:latin typeface="微软雅黑" panose="020B0503020204020204" pitchFamily="34" charset="-122"/>
                <a:ea typeface="微软雅黑" panose="020B0503020204020204" pitchFamily="34" charset="-122"/>
                <a:sym typeface="+mn-ea"/>
              </a:rPr>
              <a:t>近年来，全球航运业务重心</a:t>
            </a:r>
            <a:r>
              <a:rPr lang="zh-CN" sz="15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东移趋势明显</a:t>
            </a:r>
            <a:r>
              <a:rPr lang="zh-CN" sz="1500" dirty="0">
                <a:latin typeface="微软雅黑" panose="020B0503020204020204" pitchFamily="34" charset="-122"/>
                <a:ea typeface="微软雅黑" panose="020B0503020204020204" pitchFamily="34" charset="-122"/>
                <a:sym typeface="+mn-ea"/>
              </a:rPr>
              <a:t>，特别是随着自贸港建设探索的正式启动，以及“</a:t>
            </a:r>
            <a:r>
              <a:rPr lang="zh-CN" sz="15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一带一路”倡议</a:t>
            </a:r>
            <a:r>
              <a:rPr lang="zh-CN" sz="1500" dirty="0">
                <a:latin typeface="微软雅黑" panose="020B0503020204020204" pitchFamily="34" charset="-122"/>
                <a:ea typeface="微软雅黑" panose="020B0503020204020204" pitchFamily="34" charset="-122"/>
                <a:sym typeface="+mn-ea"/>
              </a:rPr>
              <a:t>、建设</a:t>
            </a:r>
            <a:r>
              <a:rPr lang="zh-CN" sz="15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海洋强国</a:t>
            </a:r>
            <a:r>
              <a:rPr lang="zh-CN" sz="1500" dirty="0">
                <a:latin typeface="微软雅黑" panose="020B0503020204020204" pitchFamily="34" charset="-122"/>
                <a:ea typeface="微软雅黑" panose="020B0503020204020204" pitchFamily="34" charset="-122"/>
                <a:sym typeface="+mn-ea"/>
              </a:rPr>
              <a:t>、</a:t>
            </a:r>
            <a:r>
              <a:rPr lang="zh-CN" sz="15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上海国际航运中心</a:t>
            </a:r>
            <a:r>
              <a:rPr lang="zh-CN" sz="1500" dirty="0">
                <a:latin typeface="微软雅黑" panose="020B0503020204020204" pitchFamily="34" charset="-122"/>
                <a:ea typeface="微软雅黑" panose="020B0503020204020204" pitchFamily="34" charset="-122"/>
                <a:sym typeface="+mn-ea"/>
              </a:rPr>
              <a:t>等国家战略的有序推进，丝路沿线各国的货物需求潜力被有效激发，区域间海运贸易量显著提升。与此同时，</a:t>
            </a:r>
            <a:r>
              <a:rPr lang="zh-CN" sz="1500" u="sng"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航运纠纷案件也呈现出数量爆发式增长</a:t>
            </a:r>
            <a:r>
              <a:rPr lang="zh-CN" sz="1500" dirty="0">
                <a:latin typeface="微软雅黑" panose="020B0503020204020204" pitchFamily="34" charset="-122"/>
                <a:ea typeface="微软雅黑" panose="020B0503020204020204" pitchFamily="34" charset="-122"/>
                <a:sym typeface="+mn-ea"/>
              </a:rPr>
              <a:t>、</a:t>
            </a:r>
            <a:r>
              <a:rPr lang="zh-CN" sz="1500" u="sng"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技术难度系数提高</a:t>
            </a:r>
            <a:r>
              <a:rPr lang="zh-CN" sz="1500" dirty="0">
                <a:latin typeface="微软雅黑" panose="020B0503020204020204" pitchFamily="34" charset="-122"/>
                <a:ea typeface="微软雅黑" panose="020B0503020204020204" pitchFamily="34" charset="-122"/>
                <a:sym typeface="+mn-ea"/>
              </a:rPr>
              <a:t>、</a:t>
            </a:r>
            <a:r>
              <a:rPr lang="zh-CN" sz="1500" u="sng"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涉外因素比例攀升</a:t>
            </a:r>
            <a:r>
              <a:rPr lang="zh-CN" sz="1500" dirty="0">
                <a:latin typeface="微软雅黑" panose="020B0503020204020204" pitchFamily="34" charset="-122"/>
                <a:ea typeface="微软雅黑" panose="020B0503020204020204" pitchFamily="34" charset="-122"/>
                <a:sym typeface="+mn-ea"/>
              </a:rPr>
              <a:t>等“新时代”个性化特征，涉海案件当事人对于选择纠纷化解方式的自愿性、争议处理的专业性、灵活性、快捷性、保密性、经济性以及裁判结果可执行性的要求越来越高。</a:t>
            </a:r>
          </a:p>
          <a:p>
            <a:pPr fontAlgn="auto">
              <a:lnSpc>
                <a:spcPct val="150000"/>
              </a:lnSpc>
            </a:pPr>
            <a:endParaRPr lang="zh-CN" sz="15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endParaRPr>
          </a:p>
          <a:p>
            <a:pPr fontAlgn="auto">
              <a:lnSpc>
                <a:spcPct val="150000"/>
              </a:lnSpc>
            </a:pPr>
            <a:r>
              <a:rPr lang="zh-CN" sz="15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500" dirty="0">
                <a:latin typeface="微软雅黑" panose="020B0503020204020204" pitchFamily="34" charset="-122"/>
                <a:ea typeface="微软雅黑" panose="020B0503020204020204" pitchFamily="34" charset="-122"/>
                <a:sym typeface="+mn-ea"/>
              </a:rPr>
              <a:t>因此，构建完善的海事纠纷多元化解决机制，打造良好的营商法治化环境，对于实现国际航运中心的建设目标具有重要意义。</a:t>
            </a:r>
            <a:endParaRPr lang="zh-CN" sz="1500" dirty="0">
              <a:latin typeface="微软雅黑" panose="020B0503020204020204" pitchFamily="34" charset="-122"/>
              <a:ea typeface="微软雅黑" panose="020B0503020204020204" pitchFamily="34" charset="-122"/>
            </a:endParaRPr>
          </a:p>
          <a:p>
            <a:pPr fontAlgn="auto">
              <a:lnSpc>
                <a:spcPct val="150000"/>
              </a:lnSpc>
            </a:pPr>
            <a:endParaRPr lang="zh-CN" sz="1500" dirty="0">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xmlns:p14="http://schemas.microsoft.com/office/powerpoint/2010/main">
    <mc:Choice Requires="p14">
      <p:transition spd="slow" p14:dur="1250" advTm="4632">
        <p14:flip dir="r"/>
      </p:transition>
    </mc:Choice>
    <mc:Fallback xmlns="">
      <p:transition spd="slow" advTm="4632">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6021" y="-806546"/>
            <a:ext cx="2635658" cy="7725192"/>
          </a:xfrm>
          <a:prstGeom prst="rect">
            <a:avLst/>
          </a:prstGeom>
        </p:spPr>
        <p:txBody>
          <a:bodyPr wrap="none">
            <a:spAutoFit/>
          </a:bodyPr>
          <a:lstStyle/>
          <a:p>
            <a:r>
              <a:rPr lang="en-US" altLang="zh-CN" sz="49600" b="1" dirty="0">
                <a:solidFill>
                  <a:schemeClr val="bg1"/>
                </a:solidFill>
                <a:latin typeface="微软雅黑 Light" panose="020B0502040204020203" pitchFamily="34" charset="-122"/>
                <a:ea typeface="微软雅黑 Light" panose="020B0502040204020203" pitchFamily="34" charset="-122"/>
              </a:rPr>
              <a:t>1</a:t>
            </a:r>
            <a:endParaRPr lang="zh-CN" altLang="en-US" sz="49600" b="1" dirty="0">
              <a:solidFill>
                <a:schemeClr val="bg1"/>
              </a:solidFill>
              <a:latin typeface="微软雅黑 Light" panose="020B0502040204020203" pitchFamily="34" charset="-122"/>
              <a:ea typeface="微软雅黑 Light" panose="020B0502040204020203" pitchFamily="34" charset="-122"/>
            </a:endParaRPr>
          </a:p>
        </p:txBody>
      </p:sp>
      <p:sp>
        <p:nvSpPr>
          <p:cNvPr id="3" name="矩形 2"/>
          <p:cNvSpPr/>
          <p:nvPr/>
        </p:nvSpPr>
        <p:spPr>
          <a:xfrm>
            <a:off x="4503783" y="2026406"/>
            <a:ext cx="1343316" cy="369332"/>
          </a:xfrm>
          <a:prstGeom prst="rect">
            <a:avLst/>
          </a:prstGeom>
        </p:spPr>
        <p:txBody>
          <a:bodyPr wrap="none">
            <a:spAutoFit/>
          </a:bodyPr>
          <a:lstStyle/>
          <a:p>
            <a:r>
              <a:rPr lang="zh-CN" altLang="en-US" b="1" dirty="0">
                <a:solidFill>
                  <a:schemeClr val="bg1"/>
                </a:solidFill>
                <a:latin typeface="微软雅黑 Light" panose="020B0502040204020203" pitchFamily="34" charset="-122"/>
                <a:ea typeface="微软雅黑 Light" panose="020B0502040204020203" pitchFamily="34" charset="-122"/>
              </a:rPr>
              <a:t>PART ONE </a:t>
            </a:r>
          </a:p>
        </p:txBody>
      </p:sp>
      <p:grpSp>
        <p:nvGrpSpPr>
          <p:cNvPr id="10" name="组合 9"/>
          <p:cNvGrpSpPr/>
          <p:nvPr/>
        </p:nvGrpSpPr>
        <p:grpSpPr>
          <a:xfrm>
            <a:off x="606947" y="2650236"/>
            <a:ext cx="1679053" cy="2937765"/>
            <a:chOff x="454547" y="2650236"/>
            <a:chExt cx="1679053" cy="2937765"/>
          </a:xfrm>
        </p:grpSpPr>
        <p:sp>
          <p:nvSpPr>
            <p:cNvPr id="5" name="圆角矩形 4"/>
            <p:cNvSpPr/>
            <p:nvPr/>
          </p:nvSpPr>
          <p:spPr>
            <a:xfrm>
              <a:off x="2051457" y="3580945"/>
              <a:ext cx="82143" cy="2007056"/>
            </a:xfrm>
            <a:prstGeom prst="roundRect">
              <a:avLst>
                <a:gd name="adj" fmla="val 50000"/>
              </a:avLst>
            </a:prstGeom>
            <a:solidFill>
              <a:schemeClr val="bg1">
                <a:alpha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6" name="圆角矩形 5"/>
            <p:cNvSpPr/>
            <p:nvPr/>
          </p:nvSpPr>
          <p:spPr>
            <a:xfrm>
              <a:off x="868716" y="3358715"/>
              <a:ext cx="82143" cy="2007056"/>
            </a:xfrm>
            <a:prstGeom prst="roundRect">
              <a:avLst>
                <a:gd name="adj" fmla="val 50000"/>
              </a:avLst>
            </a:prstGeom>
            <a:solidFill>
              <a:schemeClr val="bg1">
                <a:alpha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8" name="圆角矩形 7"/>
            <p:cNvSpPr/>
            <p:nvPr/>
          </p:nvSpPr>
          <p:spPr>
            <a:xfrm>
              <a:off x="454547" y="2650236"/>
              <a:ext cx="77024" cy="2794021"/>
            </a:xfrm>
            <a:prstGeom prst="roundRect">
              <a:avLst>
                <a:gd name="adj" fmla="val 50000"/>
              </a:avLst>
            </a:prstGeom>
            <a:solidFill>
              <a:schemeClr val="bg1">
                <a:alpha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sp>
        <p:nvSpPr>
          <p:cNvPr id="9" name="圆角矩形 8"/>
          <p:cNvSpPr/>
          <p:nvPr/>
        </p:nvSpPr>
        <p:spPr>
          <a:xfrm>
            <a:off x="4366626" y="2026291"/>
            <a:ext cx="45719" cy="1082568"/>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nvGrpSpPr>
          <p:cNvPr id="15" name="组合 14"/>
          <p:cNvGrpSpPr/>
          <p:nvPr/>
        </p:nvGrpSpPr>
        <p:grpSpPr>
          <a:xfrm>
            <a:off x="2626463" y="2108202"/>
            <a:ext cx="929002" cy="3479801"/>
            <a:chOff x="454547" y="2108200"/>
            <a:chExt cx="929002" cy="3479801"/>
          </a:xfrm>
        </p:grpSpPr>
        <p:sp>
          <p:nvSpPr>
            <p:cNvPr id="16" name="圆角矩形 15"/>
            <p:cNvSpPr/>
            <p:nvPr/>
          </p:nvSpPr>
          <p:spPr>
            <a:xfrm>
              <a:off x="1301406" y="3580945"/>
              <a:ext cx="82143" cy="2007056"/>
            </a:xfrm>
            <a:prstGeom prst="roundRect">
              <a:avLst>
                <a:gd name="adj" fmla="val 50000"/>
              </a:avLst>
            </a:prstGeom>
            <a:solidFill>
              <a:schemeClr val="bg1">
                <a:alpha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7" name="圆角矩形 16"/>
            <p:cNvSpPr/>
            <p:nvPr/>
          </p:nvSpPr>
          <p:spPr>
            <a:xfrm>
              <a:off x="868716" y="3358715"/>
              <a:ext cx="82143" cy="2007056"/>
            </a:xfrm>
            <a:prstGeom prst="roundRect">
              <a:avLst>
                <a:gd name="adj" fmla="val 50000"/>
              </a:avLst>
            </a:prstGeom>
            <a:solidFill>
              <a:schemeClr val="bg1">
                <a:alpha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8" name="圆角矩形 17"/>
            <p:cNvSpPr/>
            <p:nvPr/>
          </p:nvSpPr>
          <p:spPr>
            <a:xfrm>
              <a:off x="454547" y="2108200"/>
              <a:ext cx="63622" cy="3336057"/>
            </a:xfrm>
            <a:prstGeom prst="roundRect">
              <a:avLst>
                <a:gd name="adj" fmla="val 50000"/>
              </a:avLst>
            </a:prstGeom>
            <a:solidFill>
              <a:schemeClr val="bg1">
                <a:alpha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sp>
        <p:nvSpPr>
          <p:cNvPr id="7" name="矩形 6"/>
          <p:cNvSpPr/>
          <p:nvPr/>
        </p:nvSpPr>
        <p:spPr>
          <a:xfrm>
            <a:off x="4504055" y="2395855"/>
            <a:ext cx="4932045" cy="506730"/>
          </a:xfrm>
          <a:prstGeom prst="rect">
            <a:avLst/>
          </a:prstGeom>
        </p:spPr>
        <p:txBody>
          <a:bodyPr wrap="square">
            <a:spAutoFit/>
          </a:bodyPr>
          <a:lstStyle/>
          <a:p>
            <a:pPr algn="l">
              <a:lnSpc>
                <a:spcPct val="150000"/>
              </a:lnSpc>
            </a:pPr>
            <a:r>
              <a:rPr lang="zh-CN" b="1"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sym typeface="+mn-ea"/>
              </a:rPr>
              <a:t>海事</a:t>
            </a:r>
            <a:r>
              <a:rPr lang="zh-CN" altLang="en-US" b="1"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sym typeface="+mn-ea"/>
              </a:rPr>
              <a:t>纠纷多元化解决机制的价值</a:t>
            </a:r>
          </a:p>
        </p:txBody>
      </p:sp>
    </p:spTree>
  </p:cSld>
  <p:clrMapOvr>
    <a:masterClrMapping/>
  </p:clrMapOvr>
  <mc:AlternateContent xmlns:mc="http://schemas.openxmlformats.org/markup-compatibility/2006" xmlns:p14="http://schemas.microsoft.com/office/powerpoint/2010/main">
    <mc:Choice Requires="p14">
      <p:transition spd="slow" p14:dur="900" advTm="2316">
        <p14:flythrough hasBounce="1"/>
      </p:transition>
    </mc:Choice>
    <mc:Fallback xmlns="">
      <p:transition spd="slow" advTm="2316">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圆角矩形 22"/>
          <p:cNvSpPr/>
          <p:nvPr/>
        </p:nvSpPr>
        <p:spPr>
          <a:xfrm flipH="1">
            <a:off x="154303" y="181931"/>
            <a:ext cx="95014" cy="450903"/>
          </a:xfrm>
          <a:prstGeom prst="roundRect">
            <a:avLst>
              <a:gd name="adj" fmla="val 50000"/>
            </a:avLst>
          </a:prstGeom>
          <a:solidFill>
            <a:schemeClr val="accent1"/>
          </a:solidFill>
          <a:ln>
            <a:no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p>
        </p:txBody>
      </p:sp>
      <p:sp>
        <p:nvSpPr>
          <p:cNvPr id="24" name="矩形 23"/>
          <p:cNvSpPr/>
          <p:nvPr/>
        </p:nvSpPr>
        <p:spPr>
          <a:xfrm>
            <a:off x="300752" y="182562"/>
            <a:ext cx="3747770" cy="706755"/>
          </a:xfrm>
          <a:prstGeom prst="rect">
            <a:avLst/>
          </a:prstGeom>
        </p:spPr>
        <p:txBody>
          <a:bodyPr wrap="none">
            <a:spAutoFit/>
          </a:bodyPr>
          <a:lstStyle/>
          <a:p>
            <a:pPr algn="l"/>
            <a:r>
              <a:rPr lang="zh-CN" altLang="en-US" sz="2000" b="1" dirty="0">
                <a:latin typeface="微软雅黑 Light" panose="020B0502040204020203" pitchFamily="34" charset="-122"/>
                <a:ea typeface="微软雅黑 Light" panose="020B0502040204020203" pitchFamily="34" charset="-122"/>
                <a:cs typeface="Arial" panose="020B0604020202020204" pitchFamily="34" charset="0"/>
                <a:sym typeface="+mn-ea"/>
              </a:rPr>
              <a:t>海事纠纷多元化解决机制的价值</a:t>
            </a:r>
          </a:p>
          <a:p>
            <a:pPr algn="l"/>
            <a:endParaRPr lang="zh-CN" altLang="en-US" sz="2000" b="1" dirty="0">
              <a:solidFill>
                <a:schemeClr val="tx1"/>
              </a:solidFill>
              <a:latin typeface="微软雅黑 Light" panose="020B0502040204020203" pitchFamily="34" charset="-122"/>
              <a:ea typeface="微软雅黑 Light" panose="020B0502040204020203" pitchFamily="34" charset="-122"/>
              <a:cs typeface="Arial" panose="020B0604020202020204" pitchFamily="34" charset="0"/>
              <a:sym typeface="+mn-ea"/>
            </a:endParaRPr>
          </a:p>
        </p:txBody>
      </p:sp>
      <p:sp>
        <p:nvSpPr>
          <p:cNvPr id="3" name="文本框 2"/>
          <p:cNvSpPr txBox="1"/>
          <p:nvPr/>
        </p:nvSpPr>
        <p:spPr>
          <a:xfrm>
            <a:off x="-40640" y="657225"/>
            <a:ext cx="9361805" cy="3738245"/>
          </a:xfrm>
          <a:prstGeom prst="rect">
            <a:avLst/>
          </a:prstGeom>
          <a:noFill/>
        </p:spPr>
        <p:txBody>
          <a:bodyPr wrap="square" rtlCol="0">
            <a:spAutoFit/>
          </a:bodyPr>
          <a:lstStyle/>
          <a:p>
            <a:pPr fontAlgn="auto">
              <a:lnSpc>
                <a:spcPct val="150000"/>
              </a:lnSpc>
            </a:pPr>
            <a:r>
              <a:rPr lang="zh-CN" sz="14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dirty="0">
                <a:latin typeface="微软雅黑" panose="020B0503020204020204" pitchFamily="34" charset="-122"/>
                <a:ea typeface="微软雅黑" panose="020B0503020204020204" pitchFamily="34" charset="-122"/>
                <a:sym typeface="+mn-ea"/>
              </a:rPr>
              <a:t>海事纠纷多元化解决机制是以</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诉讼</a:t>
            </a:r>
            <a:r>
              <a:rPr lang="zh-CN" sz="1400" dirty="0">
                <a:latin typeface="微软雅黑" panose="020B0503020204020204" pitchFamily="34" charset="-122"/>
                <a:ea typeface="微软雅黑" panose="020B0503020204020204" pitchFamily="34" charset="-122"/>
                <a:sym typeface="+mn-ea"/>
              </a:rPr>
              <a:t>、</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仲裁</a:t>
            </a:r>
            <a:r>
              <a:rPr lang="zh-CN" sz="1400" dirty="0">
                <a:latin typeface="微软雅黑" panose="020B0503020204020204" pitchFamily="34" charset="-122"/>
                <a:ea typeface="微软雅黑" panose="020B0503020204020204" pitchFamily="34" charset="-122"/>
                <a:sym typeface="+mn-ea"/>
              </a:rPr>
              <a:t>、</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调解</a:t>
            </a:r>
            <a:r>
              <a:rPr lang="zh-CN" sz="1400" dirty="0">
                <a:latin typeface="微软雅黑" panose="020B0503020204020204" pitchFamily="34" charset="-122"/>
                <a:ea typeface="微软雅黑" panose="020B0503020204020204" pitchFamily="34" charset="-122"/>
                <a:sym typeface="+mn-ea"/>
              </a:rPr>
              <a:t>等多元化方式处理当事人间海事争议的纠纷解决程序与制度体系。</a:t>
            </a:r>
            <a:endParaRPr lang="zh-CN" sz="900" dirty="0">
              <a:latin typeface="微软雅黑" panose="020B0503020204020204" pitchFamily="34" charset="-122"/>
              <a:ea typeface="微软雅黑" panose="020B0503020204020204" pitchFamily="34" charset="-122"/>
              <a:sym typeface="+mn-ea"/>
            </a:endParaRPr>
          </a:p>
          <a:p>
            <a:pPr fontAlgn="auto">
              <a:lnSpc>
                <a:spcPct val="150000"/>
              </a:lnSpc>
            </a:pPr>
            <a:endParaRPr lang="zh-CN" sz="900" dirty="0">
              <a:latin typeface="微软雅黑" panose="020B0503020204020204" pitchFamily="34" charset="-122"/>
              <a:ea typeface="微软雅黑" panose="020B0503020204020204" pitchFamily="34" charset="-122"/>
              <a:sym typeface="+mn-ea"/>
            </a:endParaRPr>
          </a:p>
          <a:p>
            <a:pPr fontAlgn="auto">
              <a:lnSpc>
                <a:spcPct val="150000"/>
              </a:lnSpc>
            </a:pPr>
            <a:r>
              <a:rPr lang="zh-CN" sz="14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dirty="0">
                <a:latin typeface="微软雅黑" panose="020B0503020204020204" pitchFamily="34" charset="-122"/>
                <a:ea typeface="微软雅黑" panose="020B0503020204020204" pitchFamily="34" charset="-122"/>
                <a:sym typeface="+mn-ea"/>
              </a:rPr>
              <a:t>一般意义上，采用多元化的纠纷解决方式有利于发挥当事人的</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自主性</a:t>
            </a:r>
            <a:r>
              <a:rPr lang="zh-CN" sz="1400" dirty="0">
                <a:latin typeface="微软雅黑" panose="020B0503020204020204" pitchFamily="34" charset="-122"/>
                <a:ea typeface="微软雅黑" panose="020B0503020204020204" pitchFamily="34" charset="-122"/>
                <a:sym typeface="+mn-ea"/>
              </a:rPr>
              <a:t>，常识化运作程序能使争议处理结果</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兼顾法理与情理</a:t>
            </a:r>
            <a:r>
              <a:rPr lang="zh-CN" sz="1400" dirty="0">
                <a:latin typeface="微软雅黑" panose="020B0503020204020204" pitchFamily="34" charset="-122"/>
                <a:ea typeface="微软雅黑" panose="020B0503020204020204" pitchFamily="34" charset="-122"/>
                <a:sym typeface="+mn-ea"/>
              </a:rPr>
              <a:t>，有助于实现</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节约时间和经济成本</a:t>
            </a:r>
            <a:r>
              <a:rPr lang="zh-CN" sz="1400" dirty="0">
                <a:latin typeface="微软雅黑" panose="020B0503020204020204" pitchFamily="34" charset="-122"/>
                <a:ea typeface="微软雅黑" panose="020B0503020204020204" pitchFamily="34" charset="-122"/>
                <a:sym typeface="+mn-ea"/>
              </a:rPr>
              <a:t>、</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追求效益最大化</a:t>
            </a:r>
            <a:r>
              <a:rPr lang="zh-CN" sz="1400" dirty="0">
                <a:latin typeface="微软雅黑" panose="020B0503020204020204" pitchFamily="34" charset="-122"/>
                <a:ea typeface="微软雅黑" panose="020B0503020204020204" pitchFamily="34" charset="-122"/>
                <a:sym typeface="+mn-ea"/>
              </a:rPr>
              <a:t>的定纷止争目标，无论从发挥法治社会价值还是从维护当事人自身利益的角度看，由国家主导构建一套完善的多元化纠纷解决机制都具有着重要的现实意义。</a:t>
            </a:r>
            <a:endParaRPr lang="zh-CN" sz="900" dirty="0">
              <a:latin typeface="微软雅黑" panose="020B0503020204020204" pitchFamily="34" charset="-122"/>
              <a:ea typeface="微软雅黑" panose="020B0503020204020204" pitchFamily="34" charset="-122"/>
              <a:sym typeface="+mn-ea"/>
            </a:endParaRPr>
          </a:p>
          <a:p>
            <a:pPr fontAlgn="auto">
              <a:lnSpc>
                <a:spcPct val="150000"/>
              </a:lnSpc>
            </a:pPr>
            <a:endParaRPr lang="zh-CN" sz="9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fontAlgn="auto">
              <a:lnSpc>
                <a:spcPct val="150000"/>
              </a:lnSpc>
            </a:pPr>
            <a:r>
              <a:rPr lang="zh-CN" sz="14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dirty="0">
                <a:latin typeface="微软雅黑" panose="020B0503020204020204" pitchFamily="34" charset="-122"/>
                <a:ea typeface="微软雅黑" panose="020B0503020204020204" pitchFamily="34" charset="-122"/>
              </a:rPr>
              <a:t>在“一带一路”倡议等新时代背景下，海事纠纷多元化解决机制还具有以下特殊意义：</a:t>
            </a:r>
          </a:p>
          <a:p>
            <a:pPr fontAlgn="auto">
              <a:lnSpc>
                <a:spcPct val="150000"/>
              </a:lnSpc>
            </a:pPr>
            <a:r>
              <a:rPr lang="zh-CN" sz="1400" dirty="0">
                <a:latin typeface="微软雅黑" panose="020B0503020204020204" pitchFamily="34" charset="-122"/>
                <a:ea typeface="微软雅黑" panose="020B0503020204020204" pitchFamily="34" charset="-122"/>
              </a:rPr>
              <a:t>一是作为</a:t>
            </a:r>
            <a:r>
              <a:rPr lang="zh-CN" sz="1400" u="sng"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社会治理体系的重要环节</a:t>
            </a:r>
            <a:r>
              <a:rPr lang="zh-CN" sz="1400" dirty="0">
                <a:latin typeface="微软雅黑" panose="020B0503020204020204" pitchFamily="34" charset="-122"/>
                <a:ea typeface="微软雅黑" panose="020B0503020204020204" pitchFamily="34" charset="-122"/>
              </a:rPr>
              <a:t>，为海洋强国建设等国家战略的有效实施提供保障；</a:t>
            </a:r>
          </a:p>
          <a:p>
            <a:pPr fontAlgn="auto">
              <a:lnSpc>
                <a:spcPct val="150000"/>
              </a:lnSpc>
            </a:pPr>
            <a:r>
              <a:rPr lang="zh-CN" sz="1400" dirty="0">
                <a:latin typeface="微软雅黑" panose="020B0503020204020204" pitchFamily="34" charset="-122"/>
                <a:ea typeface="微软雅黑" panose="020B0503020204020204" pitchFamily="34" charset="-122"/>
              </a:rPr>
              <a:t>二是</a:t>
            </a:r>
            <a:r>
              <a:rPr lang="zh-CN" sz="1400" u="sng"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深化司法领域供给侧结构性改革</a:t>
            </a:r>
            <a:r>
              <a:rPr lang="zh-CN" sz="1400" dirty="0">
                <a:latin typeface="微软雅黑" panose="020B0503020204020204" pitchFamily="34" charset="-122"/>
                <a:ea typeface="微软雅黑" panose="020B0503020204020204" pitchFamily="34" charset="-122"/>
              </a:rPr>
              <a:t>，以繁简分流和速裁模式优化司法资源配置，推动国际海事司法中心建设进程；</a:t>
            </a:r>
          </a:p>
          <a:p>
            <a:pPr fontAlgn="auto">
              <a:lnSpc>
                <a:spcPct val="150000"/>
              </a:lnSpc>
            </a:pPr>
            <a:r>
              <a:rPr lang="zh-CN" sz="1400" dirty="0">
                <a:latin typeface="微软雅黑" panose="020B0503020204020204" pitchFamily="34" charset="-122"/>
                <a:ea typeface="微软雅黑" panose="020B0503020204020204" pitchFamily="34" charset="-122"/>
              </a:rPr>
              <a:t>三是</a:t>
            </a:r>
            <a:r>
              <a:rPr lang="zh-CN" sz="1400" u="sng"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发挥制度创新的引领作用</a:t>
            </a:r>
            <a:r>
              <a:rPr lang="zh-CN" sz="1400" dirty="0">
                <a:latin typeface="微软雅黑" panose="020B0503020204020204" pitchFamily="34" charset="-122"/>
                <a:ea typeface="微软雅黑" panose="020B0503020204020204" pitchFamily="34" charset="-122"/>
              </a:rPr>
              <a:t>，突破体制瓶颈、疏通争议堵点、激活行业全盘，营造良好的航运法治化和便利化营商环境，为打造公平、统一、高效的自贸区航运市场奠定基础；</a:t>
            </a:r>
          </a:p>
          <a:p>
            <a:pPr fontAlgn="auto">
              <a:lnSpc>
                <a:spcPct val="150000"/>
              </a:lnSpc>
            </a:pPr>
            <a:r>
              <a:rPr lang="zh-CN" sz="1400" dirty="0">
                <a:latin typeface="微软雅黑" panose="020B0503020204020204" pitchFamily="34" charset="-122"/>
                <a:ea typeface="微软雅黑" panose="020B0503020204020204" pitchFamily="34" charset="-122"/>
              </a:rPr>
              <a:t>四是实质</a:t>
            </a:r>
            <a:r>
              <a:rPr lang="zh-CN" sz="1400" u="sng"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提升国际航运中心的软实力水平与国际竞争力</a:t>
            </a:r>
            <a:r>
              <a:rPr lang="zh-CN" sz="1400" dirty="0">
                <a:latin typeface="微软雅黑" panose="020B0503020204020204" pitchFamily="34" charset="-122"/>
                <a:ea typeface="微软雅黑" panose="020B0503020204020204" pitchFamily="34" charset="-122"/>
              </a:rPr>
              <a:t>。</a:t>
            </a:r>
          </a:p>
        </p:txBody>
      </p:sp>
    </p:spTree>
  </p:cSld>
  <p:clrMapOvr>
    <a:masterClrMapping/>
  </p:clrMapOvr>
  <mc:AlternateContent xmlns:mc="http://schemas.openxmlformats.org/markup-compatibility/2006" xmlns:p14="http://schemas.microsoft.com/office/powerpoint/2010/main">
    <mc:Choice Requires="p14">
      <p:transition spd="slow" p14:dur="1250" advTm="4632">
        <p14:flip dir="r"/>
      </p:transition>
    </mc:Choice>
    <mc:Fallback xmlns="">
      <p:transition spd="slow" advTm="4632">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6021" y="-806546"/>
            <a:ext cx="3725700" cy="7725192"/>
          </a:xfrm>
          <a:prstGeom prst="rect">
            <a:avLst/>
          </a:prstGeom>
        </p:spPr>
        <p:txBody>
          <a:bodyPr wrap="none">
            <a:spAutoFit/>
          </a:bodyPr>
          <a:lstStyle/>
          <a:p>
            <a:r>
              <a:rPr lang="en-US" altLang="zh-CN" sz="49600" b="1" dirty="0">
                <a:solidFill>
                  <a:schemeClr val="bg1"/>
                </a:solidFill>
                <a:latin typeface="微软雅黑 Light" panose="020B0502040204020203" pitchFamily="34" charset="-122"/>
                <a:ea typeface="微软雅黑 Light" panose="020B0502040204020203" pitchFamily="34" charset="-122"/>
              </a:rPr>
              <a:t>2</a:t>
            </a:r>
            <a:endParaRPr lang="zh-CN" altLang="en-US" sz="49600" b="1" dirty="0">
              <a:solidFill>
                <a:schemeClr val="bg1"/>
              </a:solidFill>
              <a:latin typeface="微软雅黑 Light" panose="020B0502040204020203" pitchFamily="34" charset="-122"/>
              <a:ea typeface="微软雅黑 Light" panose="020B0502040204020203" pitchFamily="34" charset="-122"/>
            </a:endParaRPr>
          </a:p>
        </p:txBody>
      </p:sp>
      <p:sp>
        <p:nvSpPr>
          <p:cNvPr id="3" name="矩形 2"/>
          <p:cNvSpPr/>
          <p:nvPr/>
        </p:nvSpPr>
        <p:spPr>
          <a:xfrm>
            <a:off x="4466953" y="2061277"/>
            <a:ext cx="1331326" cy="369332"/>
          </a:xfrm>
          <a:prstGeom prst="rect">
            <a:avLst/>
          </a:prstGeom>
        </p:spPr>
        <p:txBody>
          <a:bodyPr wrap="none">
            <a:spAutoFit/>
          </a:bodyPr>
          <a:lstStyle/>
          <a:p>
            <a:r>
              <a:rPr lang="zh-CN" altLang="en-US" b="1" dirty="0">
                <a:solidFill>
                  <a:schemeClr val="bg1"/>
                </a:solidFill>
                <a:latin typeface="微软雅黑 Light" panose="020B0502040204020203" pitchFamily="34" charset="-122"/>
                <a:ea typeface="微软雅黑 Light" panose="020B0502040204020203" pitchFamily="34" charset="-122"/>
              </a:rPr>
              <a:t>PART </a:t>
            </a:r>
            <a:r>
              <a:rPr lang="en-US" altLang="zh-CN" b="1" dirty="0">
                <a:solidFill>
                  <a:schemeClr val="bg1"/>
                </a:solidFill>
                <a:latin typeface="微软雅黑 Light" panose="020B0502040204020203" pitchFamily="34" charset="-122"/>
                <a:ea typeface="微软雅黑 Light" panose="020B0502040204020203" pitchFamily="34" charset="-122"/>
              </a:rPr>
              <a:t>TWO</a:t>
            </a:r>
            <a:endParaRPr lang="zh-CN" altLang="en-US" b="1" dirty="0">
              <a:solidFill>
                <a:schemeClr val="bg1"/>
              </a:solidFill>
              <a:latin typeface="微软雅黑 Light" panose="020B0502040204020203" pitchFamily="34" charset="-122"/>
              <a:ea typeface="微软雅黑 Light" panose="020B0502040204020203" pitchFamily="34" charset="-122"/>
            </a:endParaRPr>
          </a:p>
        </p:txBody>
      </p:sp>
      <p:sp>
        <p:nvSpPr>
          <p:cNvPr id="4" name="矩形 3"/>
          <p:cNvSpPr/>
          <p:nvPr/>
        </p:nvSpPr>
        <p:spPr>
          <a:xfrm>
            <a:off x="4412615" y="2430780"/>
            <a:ext cx="4707890" cy="506730"/>
          </a:xfrm>
          <a:prstGeom prst="rect">
            <a:avLst/>
          </a:prstGeom>
        </p:spPr>
        <p:txBody>
          <a:bodyPr wrap="square">
            <a:spAutoFit/>
          </a:bodyPr>
          <a:lstStyle/>
          <a:p>
            <a:pPr>
              <a:lnSpc>
                <a:spcPct val="150000"/>
              </a:lnSpc>
            </a:pPr>
            <a:r>
              <a:rPr lang="zh-CN" b="1"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rPr>
              <a:t>海事</a:t>
            </a:r>
            <a:r>
              <a:rPr lang="zh-CN" altLang="en-US" b="1"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rPr>
              <a:t>纠纷多元化解决机制现存问题</a:t>
            </a:r>
          </a:p>
        </p:txBody>
      </p:sp>
      <p:sp>
        <p:nvSpPr>
          <p:cNvPr id="9" name="圆角矩形 8"/>
          <p:cNvSpPr/>
          <p:nvPr/>
        </p:nvSpPr>
        <p:spPr>
          <a:xfrm>
            <a:off x="4366626" y="2012321"/>
            <a:ext cx="45719" cy="1082568"/>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7" name="等腰三角形 6"/>
          <p:cNvSpPr/>
          <p:nvPr/>
        </p:nvSpPr>
        <p:spPr>
          <a:xfrm rot="2956087">
            <a:off x="143689" y="3472845"/>
            <a:ext cx="368300" cy="304800"/>
          </a:xfrm>
          <a:prstGeom prst="triangle">
            <a:avLst/>
          </a:prstGeom>
          <a:solidFill>
            <a:schemeClr val="bg1">
              <a:alpha val="76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0" name="等腰三角形 9"/>
          <p:cNvSpPr/>
          <p:nvPr/>
        </p:nvSpPr>
        <p:spPr>
          <a:xfrm rot="16200000">
            <a:off x="3307883" y="3383097"/>
            <a:ext cx="390111" cy="386725"/>
          </a:xfrm>
          <a:prstGeom prst="triangle">
            <a:avLst/>
          </a:prstGeom>
          <a:solidFill>
            <a:schemeClr val="bg1">
              <a:alpha val="76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1" name="等腰三角形 10"/>
          <p:cNvSpPr/>
          <p:nvPr/>
        </p:nvSpPr>
        <p:spPr>
          <a:xfrm rot="4901012">
            <a:off x="221234" y="1379007"/>
            <a:ext cx="267262" cy="264942"/>
          </a:xfrm>
          <a:prstGeom prst="triangle">
            <a:avLst/>
          </a:prstGeom>
          <a:solidFill>
            <a:schemeClr val="bg1">
              <a:alpha val="76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2" name="等腰三角形 11"/>
          <p:cNvSpPr/>
          <p:nvPr/>
        </p:nvSpPr>
        <p:spPr>
          <a:xfrm rot="19165368">
            <a:off x="1768038" y="4189799"/>
            <a:ext cx="337868" cy="334936"/>
          </a:xfrm>
          <a:prstGeom prst="triangle">
            <a:avLst/>
          </a:prstGeom>
          <a:solidFill>
            <a:schemeClr val="bg1">
              <a:alpha val="76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3" name="等腰三角形 12"/>
          <p:cNvSpPr/>
          <p:nvPr/>
        </p:nvSpPr>
        <p:spPr>
          <a:xfrm rot="14313785">
            <a:off x="3486302" y="94178"/>
            <a:ext cx="482361" cy="478175"/>
          </a:xfrm>
          <a:prstGeom prst="triangle">
            <a:avLst/>
          </a:prstGeom>
          <a:solidFill>
            <a:schemeClr val="bg1">
              <a:alpha val="76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900" advTm="2558">
        <p14:flythrough hasBounce="1"/>
      </p:transition>
    </mc:Choice>
    <mc:Fallback xmlns="">
      <p:transition spd="slow" advTm="2558">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圆角矩形 22"/>
          <p:cNvSpPr/>
          <p:nvPr/>
        </p:nvSpPr>
        <p:spPr>
          <a:xfrm flipH="1">
            <a:off x="154303" y="181931"/>
            <a:ext cx="95014" cy="450903"/>
          </a:xfrm>
          <a:prstGeom prst="roundRect">
            <a:avLst>
              <a:gd name="adj" fmla="val 50000"/>
            </a:avLst>
          </a:prstGeom>
          <a:solidFill>
            <a:schemeClr val="accent1"/>
          </a:solidFill>
          <a:ln>
            <a:no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p>
        </p:txBody>
      </p:sp>
      <p:sp>
        <p:nvSpPr>
          <p:cNvPr id="24" name="矩形 23"/>
          <p:cNvSpPr/>
          <p:nvPr/>
        </p:nvSpPr>
        <p:spPr>
          <a:xfrm>
            <a:off x="300752" y="182562"/>
            <a:ext cx="4002405" cy="398780"/>
          </a:xfrm>
          <a:prstGeom prst="rect">
            <a:avLst/>
          </a:prstGeom>
        </p:spPr>
        <p:txBody>
          <a:bodyPr wrap="none">
            <a:spAutoFit/>
          </a:bodyPr>
          <a:lstStyle/>
          <a:p>
            <a:pPr algn="l"/>
            <a:r>
              <a:rPr lang="zh-CN" sz="2000" b="1" dirty="0">
                <a:solidFill>
                  <a:schemeClr val="tx1"/>
                </a:solidFill>
                <a:latin typeface="微软雅黑 Light" panose="020B0502040204020203" pitchFamily="34" charset="-122"/>
                <a:ea typeface="微软雅黑 Light" panose="020B0502040204020203" pitchFamily="34" charset="-122"/>
                <a:cs typeface="Arial" panose="020B0604020202020204" pitchFamily="34" charset="0"/>
                <a:sym typeface="+mn-ea"/>
              </a:rPr>
              <a:t>海事</a:t>
            </a:r>
            <a:r>
              <a:rPr lang="zh-CN" altLang="en-US" sz="2000" b="1" dirty="0">
                <a:solidFill>
                  <a:schemeClr val="tx1"/>
                </a:solidFill>
                <a:latin typeface="微软雅黑 Light" panose="020B0502040204020203" pitchFamily="34" charset="-122"/>
                <a:ea typeface="微软雅黑 Light" panose="020B0502040204020203" pitchFamily="34" charset="-122"/>
                <a:cs typeface="Arial" panose="020B0604020202020204" pitchFamily="34" charset="0"/>
                <a:sym typeface="+mn-ea"/>
              </a:rPr>
              <a:t>纠纷多元化解决机制现存问题</a:t>
            </a:r>
          </a:p>
        </p:txBody>
      </p:sp>
      <p:sp>
        <p:nvSpPr>
          <p:cNvPr id="3" name="文本框 2"/>
          <p:cNvSpPr txBox="1"/>
          <p:nvPr/>
        </p:nvSpPr>
        <p:spPr>
          <a:xfrm>
            <a:off x="-79375" y="634365"/>
            <a:ext cx="9361805" cy="3738245"/>
          </a:xfrm>
          <a:prstGeom prst="rect">
            <a:avLst/>
          </a:prstGeom>
          <a:noFill/>
        </p:spPr>
        <p:txBody>
          <a:bodyPr wrap="square" rtlCol="0">
            <a:spAutoFit/>
          </a:bodyPr>
          <a:lstStyle/>
          <a:p>
            <a:pPr fontAlgn="auto">
              <a:lnSpc>
                <a:spcPct val="150000"/>
              </a:lnSpc>
            </a:pPr>
            <a:r>
              <a:rPr lang="zh-CN" sz="14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首先，我国的多元化纠纷解决法律制度存有缺陷。</a:t>
            </a:r>
            <a:r>
              <a:rPr lang="zh-CN" sz="1400" dirty="0">
                <a:latin typeface="微软雅黑" panose="020B0503020204020204" pitchFamily="34" charset="-122"/>
                <a:ea typeface="微软雅黑" panose="020B0503020204020204" pitchFamily="34" charset="-122"/>
                <a:sym typeface="+mn-ea"/>
              </a:rPr>
              <a:t>一方面，当前立法存在滞后性，缺失专门的商事调解法，这使得航运纠纷解决机制中的重要一环——海事调解制度长期处于无法可依的尴尬局面；另一方面，现行仲裁制度对当事人意思自治的干预程度较深，对仲裁协议形式要件的限定相对僵化，诉讼化倾向明显，影响了仲裁优势功能发挥。</a:t>
            </a:r>
            <a:endParaRPr lang="zh-CN" sz="900" dirty="0">
              <a:latin typeface="微软雅黑" panose="020B0503020204020204" pitchFamily="34" charset="-122"/>
              <a:ea typeface="微软雅黑" panose="020B0503020204020204" pitchFamily="34" charset="-122"/>
              <a:sym typeface="+mn-ea"/>
            </a:endParaRPr>
          </a:p>
          <a:p>
            <a:pPr fontAlgn="auto">
              <a:lnSpc>
                <a:spcPct val="150000"/>
              </a:lnSpc>
            </a:pPr>
            <a:endParaRPr lang="zh-CN" sz="900" dirty="0">
              <a:latin typeface="微软雅黑" panose="020B0503020204020204" pitchFamily="34" charset="-122"/>
              <a:ea typeface="微软雅黑" panose="020B0503020204020204" pitchFamily="34" charset="-122"/>
              <a:sym typeface="+mn-ea"/>
            </a:endParaRPr>
          </a:p>
          <a:p>
            <a:pPr fontAlgn="auto">
              <a:lnSpc>
                <a:spcPct val="150000"/>
              </a:lnSpc>
            </a:pPr>
            <a:r>
              <a:rPr lang="zh-CN" sz="14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其次，从航运中心发展视角来看，海事纠纷解决的服务质量和国际化程度亟待提高。</a:t>
            </a:r>
            <a:r>
              <a:rPr lang="zh-CN" sz="1400" dirty="0">
                <a:latin typeface="微软雅黑" panose="020B0503020204020204" pitchFamily="34" charset="-122"/>
                <a:ea typeface="微软雅黑" panose="020B0503020204020204" pitchFamily="34" charset="-122"/>
                <a:sym typeface="+mn-ea"/>
              </a:rPr>
              <a:t>航运中心辐射企业所涉法律关系与船、港、货密切相连，这就要求争议处理者不仅具备法律知识，更要拥有丰富的航运实践经验。机制建设须先做好人才文章，高端涉外航运法律人才的短缺，直接影响了海事纠纷解决的质效，成为掣肘航运中心发展的“拦路虎”。</a:t>
            </a:r>
            <a:endParaRPr lang="zh-CN" sz="900" dirty="0">
              <a:latin typeface="微软雅黑" panose="020B0503020204020204" pitchFamily="34" charset="-122"/>
              <a:ea typeface="微软雅黑" panose="020B0503020204020204" pitchFamily="34" charset="-122"/>
              <a:sym typeface="+mn-ea"/>
            </a:endParaRPr>
          </a:p>
          <a:p>
            <a:pPr fontAlgn="auto">
              <a:lnSpc>
                <a:spcPct val="150000"/>
              </a:lnSpc>
            </a:pPr>
            <a:endParaRPr lang="zh-CN" sz="900" dirty="0">
              <a:latin typeface="微软雅黑" panose="020B0503020204020204" pitchFamily="34" charset="-122"/>
              <a:ea typeface="微软雅黑" panose="020B0503020204020204" pitchFamily="34" charset="-122"/>
              <a:sym typeface="+mn-ea"/>
            </a:endParaRPr>
          </a:p>
          <a:p>
            <a:pPr fontAlgn="auto">
              <a:lnSpc>
                <a:spcPct val="150000"/>
              </a:lnSpc>
            </a:pPr>
            <a:r>
              <a:rPr lang="zh-CN" sz="14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最后，跨部门、跨区域的沟通协作存在一定难度。</a:t>
            </a:r>
            <a:r>
              <a:rPr lang="zh-CN" sz="1400" dirty="0">
                <a:latin typeface="微软雅黑" panose="020B0503020204020204" pitchFamily="34" charset="-122"/>
                <a:ea typeface="微软雅黑" panose="020B0503020204020204" pitchFamily="34" charset="-122"/>
                <a:sym typeface="+mn-ea"/>
              </a:rPr>
              <a:t>完善海事纠纷多元化解决机制离不开国务院各部委、最高人民法院的支持，更离不开跨区域的港航行政部门的积极配合。纠纷解决的最终落脚点在于裁判结果的高效执行，由于跨部门、跨区域的沟通协作渠道仍不够畅通，特别是在横向协调上，往往存在职能交叉、条块分割、边界不清以及缺乏执行指挥中心等现实问题，进而导致了“执行难”现象的产生。</a:t>
            </a:r>
          </a:p>
        </p:txBody>
      </p:sp>
    </p:spTree>
  </p:cSld>
  <p:clrMapOvr>
    <a:masterClrMapping/>
  </p:clrMapOvr>
  <mc:AlternateContent xmlns:mc="http://schemas.openxmlformats.org/markup-compatibility/2006" xmlns:p14="http://schemas.microsoft.com/office/powerpoint/2010/main">
    <mc:Choice Requires="p14">
      <p:transition spd="slow" p14:dur="1250" advTm="4632">
        <p14:flip dir="r"/>
      </p:transition>
    </mc:Choice>
    <mc:Fallback xmlns="">
      <p:transition spd="slow" advTm="4632">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6021" y="-806546"/>
            <a:ext cx="3725700" cy="7725192"/>
          </a:xfrm>
          <a:prstGeom prst="rect">
            <a:avLst/>
          </a:prstGeom>
        </p:spPr>
        <p:txBody>
          <a:bodyPr wrap="none">
            <a:spAutoFit/>
          </a:bodyPr>
          <a:lstStyle/>
          <a:p>
            <a:r>
              <a:rPr lang="en-US" altLang="zh-CN" sz="49600" b="1" dirty="0">
                <a:solidFill>
                  <a:schemeClr val="bg1"/>
                </a:solidFill>
                <a:latin typeface="微软雅黑 Light" panose="020B0502040204020203" pitchFamily="34" charset="-122"/>
                <a:ea typeface="微软雅黑 Light" panose="020B0502040204020203" pitchFamily="34" charset="-122"/>
              </a:rPr>
              <a:t>3</a:t>
            </a:r>
            <a:endParaRPr lang="zh-CN" altLang="en-US" sz="49600" b="1" dirty="0">
              <a:solidFill>
                <a:schemeClr val="bg1"/>
              </a:solidFill>
              <a:latin typeface="微软雅黑 Light" panose="020B0502040204020203" pitchFamily="34" charset="-122"/>
              <a:ea typeface="微软雅黑 Light" panose="020B0502040204020203" pitchFamily="34" charset="-122"/>
            </a:endParaRPr>
          </a:p>
        </p:txBody>
      </p:sp>
      <p:sp>
        <p:nvSpPr>
          <p:cNvPr id="3" name="矩形 2"/>
          <p:cNvSpPr/>
          <p:nvPr/>
        </p:nvSpPr>
        <p:spPr>
          <a:xfrm>
            <a:off x="4225653" y="1768360"/>
            <a:ext cx="1537280" cy="369332"/>
          </a:xfrm>
          <a:prstGeom prst="rect">
            <a:avLst/>
          </a:prstGeom>
        </p:spPr>
        <p:txBody>
          <a:bodyPr wrap="none">
            <a:spAutoFit/>
          </a:bodyPr>
          <a:lstStyle/>
          <a:p>
            <a:r>
              <a:rPr lang="zh-CN" altLang="en-US" b="1" dirty="0">
                <a:solidFill>
                  <a:schemeClr val="bg1"/>
                </a:solidFill>
                <a:latin typeface="微软雅黑 Light" panose="020B0502040204020203" pitchFamily="34" charset="-122"/>
                <a:ea typeface="微软雅黑 Light" panose="020B0502040204020203" pitchFamily="34" charset="-122"/>
              </a:rPr>
              <a:t>PART </a:t>
            </a:r>
            <a:r>
              <a:rPr lang="en-US" altLang="zh-CN" b="1" dirty="0">
                <a:solidFill>
                  <a:schemeClr val="bg1"/>
                </a:solidFill>
                <a:latin typeface="微软雅黑 Light" panose="020B0502040204020203" pitchFamily="34" charset="-122"/>
                <a:ea typeface="微软雅黑 Light" panose="020B0502040204020203" pitchFamily="34" charset="-122"/>
              </a:rPr>
              <a:t>THREE</a:t>
            </a:r>
            <a:r>
              <a:rPr lang="zh-CN" altLang="en-US" b="1" dirty="0">
                <a:solidFill>
                  <a:schemeClr val="bg1"/>
                </a:solidFill>
                <a:latin typeface="微软雅黑 Light" panose="020B0502040204020203" pitchFamily="34" charset="-122"/>
                <a:ea typeface="微软雅黑 Light" panose="020B0502040204020203" pitchFamily="34" charset="-122"/>
              </a:rPr>
              <a:t> </a:t>
            </a:r>
          </a:p>
        </p:txBody>
      </p:sp>
      <p:sp>
        <p:nvSpPr>
          <p:cNvPr id="4" name="矩形 3"/>
          <p:cNvSpPr/>
          <p:nvPr/>
        </p:nvSpPr>
        <p:spPr>
          <a:xfrm>
            <a:off x="4131945" y="2118360"/>
            <a:ext cx="4995545" cy="922020"/>
          </a:xfrm>
          <a:prstGeom prst="rect">
            <a:avLst/>
          </a:prstGeom>
        </p:spPr>
        <p:txBody>
          <a:bodyPr wrap="square">
            <a:spAutoFit/>
          </a:bodyPr>
          <a:lstStyle/>
          <a:p>
            <a:pPr>
              <a:lnSpc>
                <a:spcPct val="150000"/>
              </a:lnSpc>
            </a:pPr>
            <a:r>
              <a:rPr lang="zh-CN" b="1"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rPr>
              <a:t>上海国际航运中心海事纠纷多元化解决机制</a:t>
            </a:r>
          </a:p>
          <a:p>
            <a:pPr>
              <a:lnSpc>
                <a:spcPct val="150000"/>
              </a:lnSpc>
            </a:pPr>
            <a:r>
              <a:rPr lang="zh-CN" b="1" dirty="0">
                <a:solidFill>
                  <a:schemeClr val="bg1"/>
                </a:solidFill>
                <a:latin typeface="微软雅黑 Light" panose="020B0502040204020203" pitchFamily="34" charset="-122"/>
                <a:ea typeface="微软雅黑 Light" panose="020B0502040204020203" pitchFamily="34" charset="-122"/>
                <a:cs typeface="Arial" panose="020B0604020202020204" pitchFamily="34" charset="0"/>
              </a:rPr>
              <a:t>建设经验与启示</a:t>
            </a:r>
          </a:p>
        </p:txBody>
      </p:sp>
      <p:sp>
        <p:nvSpPr>
          <p:cNvPr id="9" name="圆角矩形 8"/>
          <p:cNvSpPr/>
          <p:nvPr/>
        </p:nvSpPr>
        <p:spPr>
          <a:xfrm>
            <a:off x="4085956" y="1887861"/>
            <a:ext cx="45719" cy="1082568"/>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0" name="椭圆 9"/>
          <p:cNvSpPr/>
          <p:nvPr/>
        </p:nvSpPr>
        <p:spPr>
          <a:xfrm>
            <a:off x="130159" y="3937535"/>
            <a:ext cx="330834" cy="330834"/>
          </a:xfrm>
          <a:prstGeom prst="ellipse">
            <a:avLst/>
          </a:prstGeom>
          <a:noFill/>
          <a:ln>
            <a:solidFill>
              <a:schemeClr val="bg1"/>
            </a:solid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1" name="椭圆 10"/>
          <p:cNvSpPr/>
          <p:nvPr/>
        </p:nvSpPr>
        <p:spPr>
          <a:xfrm>
            <a:off x="676931" y="3205291"/>
            <a:ext cx="688625" cy="688625"/>
          </a:xfrm>
          <a:prstGeom prst="ellipse">
            <a:avLst/>
          </a:prstGeom>
          <a:noFill/>
          <a:ln>
            <a:solidFill>
              <a:schemeClr val="bg1"/>
            </a:solid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2" name="椭圆 11"/>
          <p:cNvSpPr/>
          <p:nvPr/>
        </p:nvSpPr>
        <p:spPr>
          <a:xfrm>
            <a:off x="3158689" y="1053256"/>
            <a:ext cx="300660" cy="300660"/>
          </a:xfrm>
          <a:prstGeom prst="ellipse">
            <a:avLst/>
          </a:prstGeom>
          <a:noFill/>
          <a:ln>
            <a:solidFill>
              <a:schemeClr val="bg1"/>
            </a:solid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3" name="椭圆 12"/>
          <p:cNvSpPr/>
          <p:nvPr/>
        </p:nvSpPr>
        <p:spPr>
          <a:xfrm>
            <a:off x="2716730" y="2200441"/>
            <a:ext cx="742621" cy="742621"/>
          </a:xfrm>
          <a:prstGeom prst="ellipse">
            <a:avLst/>
          </a:prstGeom>
          <a:noFill/>
          <a:ln>
            <a:solidFill>
              <a:schemeClr val="bg1"/>
            </a:solid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4" name="椭圆 13"/>
          <p:cNvSpPr/>
          <p:nvPr/>
        </p:nvSpPr>
        <p:spPr>
          <a:xfrm>
            <a:off x="1446169" y="1353916"/>
            <a:ext cx="300660" cy="300660"/>
          </a:xfrm>
          <a:prstGeom prst="ellipse">
            <a:avLst/>
          </a:prstGeom>
          <a:noFill/>
          <a:ln>
            <a:solidFill>
              <a:schemeClr val="bg1"/>
            </a:solid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5" name="椭圆 14"/>
          <p:cNvSpPr/>
          <p:nvPr/>
        </p:nvSpPr>
        <p:spPr>
          <a:xfrm>
            <a:off x="33172" y="1560541"/>
            <a:ext cx="631902" cy="631902"/>
          </a:xfrm>
          <a:prstGeom prst="ellipse">
            <a:avLst/>
          </a:prstGeom>
          <a:noFill/>
          <a:ln>
            <a:solidFill>
              <a:schemeClr val="bg1"/>
            </a:solid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900" advTm="2520">
        <p14:flythrough hasBounce="1"/>
      </p:transition>
    </mc:Choice>
    <mc:Fallback xmlns="">
      <p:transition spd="slow" advTm="252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圆角矩形 22"/>
          <p:cNvSpPr/>
          <p:nvPr/>
        </p:nvSpPr>
        <p:spPr>
          <a:xfrm flipH="1">
            <a:off x="154303" y="181931"/>
            <a:ext cx="95014" cy="450903"/>
          </a:xfrm>
          <a:prstGeom prst="roundRect">
            <a:avLst>
              <a:gd name="adj" fmla="val 50000"/>
            </a:avLst>
          </a:prstGeom>
          <a:solidFill>
            <a:schemeClr val="accent1"/>
          </a:solidFill>
          <a:ln>
            <a:no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p>
        </p:txBody>
      </p:sp>
      <p:sp>
        <p:nvSpPr>
          <p:cNvPr id="24" name="矩形 23"/>
          <p:cNvSpPr/>
          <p:nvPr/>
        </p:nvSpPr>
        <p:spPr>
          <a:xfrm>
            <a:off x="300752" y="182562"/>
            <a:ext cx="4766310" cy="398780"/>
          </a:xfrm>
          <a:prstGeom prst="rect">
            <a:avLst/>
          </a:prstGeom>
        </p:spPr>
        <p:txBody>
          <a:bodyPr wrap="none">
            <a:spAutoFit/>
          </a:bodyPr>
          <a:lstStyle/>
          <a:p>
            <a:pPr algn="l"/>
            <a:r>
              <a:rPr lang="zh-CN" sz="2000" b="1" dirty="0">
                <a:solidFill>
                  <a:schemeClr val="tx1"/>
                </a:solidFill>
                <a:latin typeface="微软雅黑 Light" panose="020B0502040204020203" pitchFamily="34" charset="-122"/>
                <a:ea typeface="微软雅黑 Light" panose="020B0502040204020203" pitchFamily="34" charset="-122"/>
                <a:cs typeface="Arial" panose="020B0604020202020204" pitchFamily="34" charset="0"/>
                <a:sym typeface="+mn-ea"/>
              </a:rPr>
              <a:t>海事</a:t>
            </a:r>
            <a:r>
              <a:rPr lang="zh-CN" altLang="en-US" sz="2000" b="1" dirty="0">
                <a:solidFill>
                  <a:schemeClr val="tx1"/>
                </a:solidFill>
                <a:latin typeface="微软雅黑 Light" panose="020B0502040204020203" pitchFamily="34" charset="-122"/>
                <a:ea typeface="微软雅黑 Light" panose="020B0502040204020203" pitchFamily="34" charset="-122"/>
                <a:cs typeface="Arial" panose="020B0604020202020204" pitchFamily="34" charset="0"/>
                <a:sym typeface="+mn-ea"/>
              </a:rPr>
              <a:t>纠纷多元化解决机制建设经验与启示</a:t>
            </a:r>
          </a:p>
        </p:txBody>
      </p:sp>
      <p:sp>
        <p:nvSpPr>
          <p:cNvPr id="3" name="文本框 2"/>
          <p:cNvSpPr txBox="1"/>
          <p:nvPr/>
        </p:nvSpPr>
        <p:spPr>
          <a:xfrm>
            <a:off x="-38735" y="633095"/>
            <a:ext cx="9075420" cy="4384675"/>
          </a:xfrm>
          <a:prstGeom prst="rect">
            <a:avLst/>
          </a:prstGeom>
          <a:noFill/>
        </p:spPr>
        <p:txBody>
          <a:bodyPr wrap="square" rtlCol="0">
            <a:spAutoFit/>
          </a:bodyPr>
          <a:lstStyle/>
          <a:p>
            <a:pPr algn="l" fontAlgn="auto">
              <a:lnSpc>
                <a:spcPct val="150000"/>
              </a:lnSpc>
            </a:pPr>
            <a:r>
              <a:rPr lang="zh-CN" sz="1400" b="1" dirty="0">
                <a:solidFill>
                  <a:srgbClr val="0070C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b="1" dirty="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政策支持</a:t>
            </a:r>
            <a:endParaRPr lang="zh-CN" sz="14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endParaRPr>
          </a:p>
          <a:p>
            <a:pPr fontAlgn="auto">
              <a:lnSpc>
                <a:spcPct val="150000"/>
              </a:lnSpc>
            </a:pPr>
            <a:r>
              <a:rPr lang="zh-CN" sz="14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en-US" altLang="zh-CN" sz="1400" dirty="0">
                <a:latin typeface="微软雅黑" panose="020B0503020204020204" pitchFamily="34" charset="-122"/>
                <a:ea typeface="微软雅黑" panose="020B0503020204020204" pitchFamily="34" charset="-122"/>
                <a:sym typeface="+mn-ea"/>
              </a:rPr>
              <a:t>2018</a:t>
            </a:r>
            <a:r>
              <a:rPr lang="zh-CN" altLang="en-US" sz="1400" dirty="0">
                <a:latin typeface="微软雅黑" panose="020B0503020204020204" pitchFamily="34" charset="-122"/>
                <a:ea typeface="微软雅黑" panose="020B0503020204020204" pitchFamily="34" charset="-122"/>
                <a:sym typeface="+mn-ea"/>
              </a:rPr>
              <a:t>年，</a:t>
            </a:r>
            <a:r>
              <a:rPr lang="zh-CN" sz="1400" dirty="0">
                <a:latin typeface="微软雅黑" panose="020B0503020204020204" pitchFamily="34" charset="-122"/>
                <a:ea typeface="微软雅黑" panose="020B0503020204020204" pitchFamily="34" charset="-122"/>
                <a:sym typeface="+mn-ea"/>
              </a:rPr>
              <a:t>中央深改组会议通过《关于建立“一带一路”争端解决机制和机构的意见》。习近平强调，要</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建立“一带一路”争端解决机制和机构</a:t>
            </a:r>
            <a:r>
              <a:rPr lang="zh-CN" sz="1400" dirty="0">
                <a:latin typeface="微软雅黑" panose="020B0503020204020204" pitchFamily="34" charset="-122"/>
                <a:ea typeface="微软雅黑" panose="020B0503020204020204" pitchFamily="34" charset="-122"/>
                <a:sym typeface="+mn-ea"/>
              </a:rPr>
              <a:t>，坚持共商共建共享原则，依托我国现有司法、仲裁和调解机构，吸收、整合国内外法律服务资源，建立</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诉讼、调解、仲裁有效衔接</a:t>
            </a:r>
            <a:r>
              <a:rPr lang="zh-CN" sz="1400" dirty="0">
                <a:latin typeface="微软雅黑" panose="020B0503020204020204" pitchFamily="34" charset="-122"/>
                <a:ea typeface="微软雅黑" panose="020B0503020204020204" pitchFamily="34" charset="-122"/>
                <a:sym typeface="+mn-ea"/>
              </a:rPr>
              <a:t>的多元化纠纷解决机制，依法妥善化解“一带一路”商贸和投资争端，平等保护中外当事人合法权益，营造稳定、公平、透明的法治化营商环境。</a:t>
            </a:r>
            <a:endParaRPr lang="zh-CN" sz="14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endParaRPr>
          </a:p>
          <a:p>
            <a:pPr fontAlgn="auto">
              <a:lnSpc>
                <a:spcPct val="150000"/>
              </a:lnSpc>
            </a:pPr>
            <a:endParaRPr lang="zh-CN" sz="14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endParaRPr>
          </a:p>
          <a:p>
            <a:pPr fontAlgn="auto">
              <a:lnSpc>
                <a:spcPct val="150000"/>
              </a:lnSpc>
            </a:pPr>
            <a:r>
              <a:rPr lang="zh-CN" sz="14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dirty="0">
                <a:latin typeface="微软雅黑" panose="020B0503020204020204" pitchFamily="34" charset="-122"/>
                <a:ea typeface="微软雅黑" panose="020B0503020204020204" pitchFamily="34" charset="-122"/>
                <a:sym typeface="+mn-ea"/>
              </a:rPr>
              <a:t>国务院在《关于全面深化中国（上海）自由贸易试验区改革开放方案》中提出，要建立综合性对外投资促进机构和境外投资公共信息服务平台，在法律查明、</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商事纠纷调解和仲裁等方面开展业务合作</a:t>
            </a:r>
            <a:r>
              <a:rPr lang="zh-CN" sz="1400" dirty="0">
                <a:latin typeface="微软雅黑" panose="020B0503020204020204" pitchFamily="34" charset="-122"/>
                <a:ea typeface="微软雅黑" panose="020B0503020204020204" pitchFamily="34" charset="-122"/>
                <a:sym typeface="+mn-ea"/>
              </a:rPr>
              <a:t>。</a:t>
            </a:r>
            <a:endParaRPr lang="zh-CN" sz="900" dirty="0">
              <a:latin typeface="微软雅黑" panose="020B0503020204020204" pitchFamily="34" charset="-122"/>
              <a:ea typeface="微软雅黑" panose="020B0503020204020204" pitchFamily="34" charset="-122"/>
              <a:sym typeface="+mn-ea"/>
            </a:endParaRPr>
          </a:p>
          <a:p>
            <a:pPr fontAlgn="auto">
              <a:lnSpc>
                <a:spcPct val="150000"/>
              </a:lnSpc>
            </a:pPr>
            <a:endParaRPr lang="zh-CN" sz="9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fontAlgn="auto">
              <a:lnSpc>
                <a:spcPct val="150000"/>
              </a:lnSpc>
            </a:pPr>
            <a:r>
              <a:rPr lang="zh-CN" sz="14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dirty="0">
                <a:latin typeface="微软雅黑" panose="020B0503020204020204" pitchFamily="34" charset="-122"/>
                <a:ea typeface="微软雅黑" panose="020B0503020204020204" pitchFamily="34" charset="-122"/>
                <a:sym typeface="+mn-ea"/>
              </a:rPr>
              <a:t>最高人民法院《关于为自由贸易试验区建设提供司法保障的意见》强调要加强涉自贸区海事案件审判，鼓励运用仲裁、调解等多元化机制解决纠纷，支持仲裁机构、调解组织的创新发展，</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为自贸区创建和完善多元化纠纷解决机制提供司法便利</a:t>
            </a:r>
            <a:r>
              <a:rPr lang="zh-CN" sz="1400" dirty="0">
                <a:latin typeface="微软雅黑" panose="020B0503020204020204" pitchFamily="34" charset="-122"/>
                <a:ea typeface="微软雅黑" panose="020B0503020204020204" pitchFamily="34" charset="-122"/>
                <a:sym typeface="+mn-ea"/>
              </a:rPr>
              <a:t>。</a:t>
            </a:r>
            <a:endParaRPr lang="zh-CN" sz="900" dirty="0">
              <a:latin typeface="微软雅黑" panose="020B0503020204020204" pitchFamily="34" charset="-122"/>
              <a:ea typeface="微软雅黑" panose="020B0503020204020204" pitchFamily="34" charset="-122"/>
              <a:sym typeface="+mn-ea"/>
            </a:endParaRPr>
          </a:p>
          <a:p>
            <a:pPr fontAlgn="auto">
              <a:lnSpc>
                <a:spcPct val="150000"/>
              </a:lnSpc>
            </a:pPr>
            <a:endParaRPr lang="zh-CN" sz="900" dirty="0">
              <a:latin typeface="微软雅黑" panose="020B0503020204020204" pitchFamily="34" charset="-122"/>
              <a:ea typeface="微软雅黑" panose="020B0503020204020204" pitchFamily="34" charset="-122"/>
              <a:sym typeface="+mn-ea"/>
            </a:endParaRPr>
          </a:p>
          <a:p>
            <a:pPr fontAlgn="auto">
              <a:lnSpc>
                <a:spcPct val="150000"/>
              </a:lnSpc>
            </a:pPr>
            <a:endParaRPr lang="zh-CN" sz="1400" dirty="0">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xmlns:p14="http://schemas.microsoft.com/office/powerpoint/2010/main">
    <mc:Choice Requires="p14">
      <p:transition spd="slow" p14:dur="1250" advTm="4632">
        <p14:flip dir="r"/>
      </p:transition>
    </mc:Choice>
    <mc:Fallback xmlns="">
      <p:transition spd="slow" advTm="4632">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圆角矩形 22"/>
          <p:cNvSpPr/>
          <p:nvPr/>
        </p:nvSpPr>
        <p:spPr>
          <a:xfrm flipH="1">
            <a:off x="154303" y="181931"/>
            <a:ext cx="95014" cy="450903"/>
          </a:xfrm>
          <a:prstGeom prst="roundRect">
            <a:avLst>
              <a:gd name="adj" fmla="val 50000"/>
            </a:avLst>
          </a:prstGeom>
          <a:solidFill>
            <a:schemeClr val="accent1"/>
          </a:solidFill>
          <a:ln>
            <a:noFill/>
          </a:ln>
          <a:effectLst>
            <a:outerShdw blurRad="76200" dist="25400" dir="5400000" algn="t" rotWithShape="0">
              <a:prstClr val="black">
                <a:alpha val="3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dirty="0"/>
          </a:p>
        </p:txBody>
      </p:sp>
      <p:sp>
        <p:nvSpPr>
          <p:cNvPr id="24" name="矩形 23"/>
          <p:cNvSpPr/>
          <p:nvPr/>
        </p:nvSpPr>
        <p:spPr>
          <a:xfrm>
            <a:off x="300752" y="182562"/>
            <a:ext cx="4766310" cy="398780"/>
          </a:xfrm>
          <a:prstGeom prst="rect">
            <a:avLst/>
          </a:prstGeom>
        </p:spPr>
        <p:txBody>
          <a:bodyPr wrap="none">
            <a:spAutoFit/>
          </a:bodyPr>
          <a:lstStyle/>
          <a:p>
            <a:pPr algn="l"/>
            <a:r>
              <a:rPr lang="zh-CN" sz="2000" b="1" dirty="0">
                <a:solidFill>
                  <a:schemeClr val="tx1"/>
                </a:solidFill>
                <a:latin typeface="微软雅黑 Light" panose="020B0502040204020203" pitchFamily="34" charset="-122"/>
                <a:ea typeface="微软雅黑 Light" panose="020B0502040204020203" pitchFamily="34" charset="-122"/>
                <a:cs typeface="Arial" panose="020B0604020202020204" pitchFamily="34" charset="0"/>
                <a:sym typeface="+mn-ea"/>
              </a:rPr>
              <a:t>海事</a:t>
            </a:r>
            <a:r>
              <a:rPr lang="zh-CN" altLang="en-US" sz="2000" b="1" dirty="0">
                <a:solidFill>
                  <a:schemeClr val="tx1"/>
                </a:solidFill>
                <a:latin typeface="微软雅黑 Light" panose="020B0502040204020203" pitchFamily="34" charset="-122"/>
                <a:ea typeface="微软雅黑 Light" panose="020B0502040204020203" pitchFamily="34" charset="-122"/>
                <a:cs typeface="Arial" panose="020B0604020202020204" pitchFamily="34" charset="0"/>
                <a:sym typeface="+mn-ea"/>
              </a:rPr>
              <a:t>纠纷多元化解决机制建设经验与启示</a:t>
            </a:r>
          </a:p>
        </p:txBody>
      </p:sp>
      <p:sp>
        <p:nvSpPr>
          <p:cNvPr id="3" name="文本框 2"/>
          <p:cNvSpPr txBox="1"/>
          <p:nvPr/>
        </p:nvSpPr>
        <p:spPr>
          <a:xfrm>
            <a:off x="-38735" y="633095"/>
            <a:ext cx="9075420" cy="3853815"/>
          </a:xfrm>
          <a:prstGeom prst="rect">
            <a:avLst/>
          </a:prstGeom>
          <a:noFill/>
        </p:spPr>
        <p:txBody>
          <a:bodyPr wrap="square" rtlCol="0">
            <a:spAutoFit/>
          </a:bodyPr>
          <a:lstStyle/>
          <a:p>
            <a:pPr algn="l" fontAlgn="auto">
              <a:lnSpc>
                <a:spcPct val="150000"/>
              </a:lnSpc>
            </a:pPr>
            <a:r>
              <a:rPr lang="zh-CN" sz="1400" b="1" dirty="0">
                <a:solidFill>
                  <a:srgbClr val="0070C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b="1" dirty="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政策支持</a:t>
            </a:r>
          </a:p>
          <a:p>
            <a:pPr fontAlgn="auto">
              <a:lnSpc>
                <a:spcPct val="150000"/>
              </a:lnSpc>
            </a:pPr>
            <a:r>
              <a:rPr lang="zh-CN" sz="14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dirty="0">
                <a:latin typeface="微软雅黑" panose="020B0503020204020204" pitchFamily="34" charset="-122"/>
                <a:ea typeface="微软雅黑" panose="020B0503020204020204" pitchFamily="34" charset="-122"/>
                <a:sym typeface="+mn-ea"/>
              </a:rPr>
              <a:t>《上海服务国家“一带一路”建设发挥桥头堡作用行动方案》则明确提出</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建设“一带一路”国际仲裁中心的目标</a:t>
            </a:r>
            <a:r>
              <a:rPr lang="zh-CN" sz="1400" dirty="0">
                <a:latin typeface="微软雅黑" panose="020B0503020204020204" pitchFamily="34" charset="-122"/>
                <a:ea typeface="微软雅黑" panose="020B0503020204020204" pitchFamily="34" charset="-122"/>
                <a:sym typeface="+mn-ea"/>
              </a:rPr>
              <a:t>，依托仲裁机构推进实施国际通行争议解决方式，</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探索境外与本土仲裁机构的多元化合作模式</a:t>
            </a:r>
            <a:r>
              <a:rPr lang="zh-CN" sz="1400" dirty="0">
                <a:latin typeface="微软雅黑" panose="020B0503020204020204" pitchFamily="34" charset="-122"/>
                <a:ea typeface="微软雅黑" panose="020B0503020204020204" pitchFamily="34" charset="-122"/>
                <a:sym typeface="+mn-ea"/>
              </a:rPr>
              <a:t>，打造国际化仲裁服务品牌，</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为沿线国家提供专业化的商事、海事仲裁服务</a:t>
            </a:r>
            <a:r>
              <a:rPr lang="zh-CN" sz="1400" dirty="0">
                <a:latin typeface="微软雅黑" panose="020B0503020204020204" pitchFamily="34" charset="-122"/>
                <a:ea typeface="微软雅黑" panose="020B0503020204020204" pitchFamily="34" charset="-122"/>
                <a:sym typeface="+mn-ea"/>
              </a:rPr>
              <a:t>。</a:t>
            </a:r>
          </a:p>
          <a:p>
            <a:pPr fontAlgn="auto">
              <a:lnSpc>
                <a:spcPct val="150000"/>
              </a:lnSpc>
            </a:pPr>
            <a:endParaRPr lang="zh-CN" sz="14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endParaRPr>
          </a:p>
          <a:p>
            <a:pPr fontAlgn="auto">
              <a:lnSpc>
                <a:spcPct val="150000"/>
              </a:lnSpc>
            </a:pPr>
            <a:r>
              <a:rPr lang="zh-CN" sz="1400" b="1" dirty="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国内第一部关于航运中心建设的地方性法规《上海市推进国际航运中心建设条例》</a:t>
            </a:r>
            <a:r>
              <a:rPr lang="zh-CN" sz="1400" dirty="0">
                <a:latin typeface="微软雅黑" panose="020B0503020204020204" pitchFamily="34" charset="-122"/>
                <a:ea typeface="微软雅黑" panose="020B0503020204020204" pitchFamily="34" charset="-122"/>
                <a:sym typeface="+mn-ea"/>
              </a:rPr>
              <a:t>规定：本市人民法院应当完善航运诉讼案件审理机制，加大对航运案件的执行力度。 本市依法登记设立的仲裁机构应当依据法律、法规和国际惯例完善航运仲裁规则，提高航运仲裁专业水平和国际化程度。 本市支持航运法律服务业发展，鼓励法律服务机构开展国际交流，拓展航运法律服务领域，为航运机构和相关企业、个人提供专业的航运法律服务。</a:t>
            </a:r>
          </a:p>
          <a:p>
            <a:pPr fontAlgn="auto">
              <a:lnSpc>
                <a:spcPct val="150000"/>
              </a:lnSpc>
            </a:pPr>
            <a:endParaRPr lang="zh-CN" sz="900" dirty="0">
              <a:latin typeface="微软雅黑" panose="020B0503020204020204" pitchFamily="34" charset="-122"/>
              <a:ea typeface="微软雅黑" panose="020B0503020204020204" pitchFamily="34" charset="-122"/>
              <a:sym typeface="+mn-ea"/>
            </a:endParaRPr>
          </a:p>
          <a:p>
            <a:pPr fontAlgn="auto">
              <a:lnSpc>
                <a:spcPct val="150000"/>
              </a:lnSpc>
            </a:pPr>
            <a:r>
              <a:rPr lang="zh-CN" sz="1400" b="1" dirty="0">
                <a:solidFill>
                  <a:srgbClr val="0070C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sym typeface="+mn-ea"/>
              </a:rPr>
              <a:t>●</a:t>
            </a:r>
            <a:r>
              <a:rPr lang="zh-CN" sz="1400" dirty="0">
                <a:latin typeface="微软雅黑" panose="020B0503020204020204" pitchFamily="34" charset="-122"/>
                <a:ea typeface="微软雅黑" panose="020B0503020204020204" pitchFamily="34" charset="-122"/>
                <a:sym typeface="+mn-ea"/>
              </a:rPr>
              <a:t>由此可见，从国家顶层设计到地方具体方案，都关注到了海事纠纷化解的重要价值，这也为海事纠纷多元化解决机制的完善创设了可行性条件。</a:t>
            </a:r>
          </a:p>
        </p:txBody>
      </p:sp>
    </p:spTree>
  </p:cSld>
  <p:clrMapOvr>
    <a:masterClrMapping/>
  </p:clrMapOvr>
  <mc:AlternateContent xmlns:mc="http://schemas.openxmlformats.org/markup-compatibility/2006" xmlns:p14="http://schemas.microsoft.com/office/powerpoint/2010/main">
    <mc:Choice Requires="p14">
      <p:transition spd="slow" p14:dur="1250" advTm="4632">
        <p14:flip dir="r"/>
      </p:transition>
    </mc:Choice>
    <mc:Fallback xmlns="">
      <p:transition spd="slow" advTm="4632">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KSO_WM_TEMPLATE_TOPIC_ID" val="2806177"/>
  <p:tag name="KSO_WM_TEMPLATE_OUTLINE_ID" val="15"/>
  <p:tag name="KSO_WM_TEMPLATE_SCENE_ID" val="1"/>
  <p:tag name="KSO_WM_TEMPLATE_JOB_ID" val="2"/>
  <p:tag name="KSO_WM_TEMPLATE_TOPIC_DEFAULT" val="1"/>
</p:tagLst>
</file>

<file path=ppt/tags/tag2.xml><?xml version="1.0" encoding="utf-8"?>
<p:tagLst xmlns:a="http://schemas.openxmlformats.org/drawingml/2006/main" xmlns:r="http://schemas.openxmlformats.org/officeDocument/2006/relationships" xmlns:p="http://schemas.openxmlformats.org/presentationml/2006/main">
  <p:tag name="TIMING" val="|3"/>
</p:tagLst>
</file>

<file path=ppt/tags/tag3.xml><?xml version="1.0" encoding="utf-8"?>
<p:tagLst xmlns:a="http://schemas.openxmlformats.org/drawingml/2006/main" xmlns:r="http://schemas.openxmlformats.org/officeDocument/2006/relationships" xmlns:p="http://schemas.openxmlformats.org/presentationml/2006/main">
  <p:tag name="KSO_WM_TEMPLATE_TOPIC_ID" val="2806177"/>
  <p:tag name="KSO_WM_TEMPLATE_OUTLINE_ID" val="15"/>
  <p:tag name="KSO_WM_TEMPLATE_SCENE_ID" val="1"/>
  <p:tag name="KSO_WM_TEMPLATE_JOB_ID" val="2"/>
  <p:tag name="KSO_WM_TEMPLATE_TOPIC_DEFAULT" val="1"/>
</p:tagLst>
</file>

<file path=ppt/theme/theme1.xml><?xml version="1.0" encoding="utf-8"?>
<a:theme xmlns:a="http://schemas.openxmlformats.org/drawingml/2006/main" name="Office 主题">
  <a:themeElements>
    <a:clrScheme name="单色2">
      <a:dk1>
        <a:sysClr val="windowText" lastClr="000000"/>
      </a:dk1>
      <a:lt1>
        <a:sysClr val="window" lastClr="FFFFFF"/>
      </a:lt1>
      <a:dk2>
        <a:srgbClr val="1F497D"/>
      </a:dk2>
      <a:lt2>
        <a:srgbClr val="EEECE1"/>
      </a:lt2>
      <a:accent1>
        <a:srgbClr val="272049"/>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outerShdw blurRad="76200" dist="25400" dir="5400000" algn="t" rotWithShape="0">
            <a:prstClr val="black">
              <a:alpha val="36000"/>
            </a:prstClr>
          </a:outerShdw>
        </a:effectLst>
      </a:spPr>
      <a:bodyPr rot="0" spcFirstLastPara="0" vertOverflow="overflow" horzOverflow="overflow" vert="horz" wrap="square" lIns="91440" tIns="45720" rIns="91440" bIns="45720" numCol="1" spcCol="0" rtlCol="0" fromWordArt="0" anchor="ctr" anchorCtr="0" forceAA="0" compatLnSpc="1">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2944</Words>
  <Application>Microsoft Office PowerPoint</Application>
  <PresentationFormat>全屏显示(16:9)</PresentationFormat>
  <Paragraphs>135</Paragraphs>
  <Slides>17</Slides>
  <Notes>17</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17</vt:i4>
      </vt:variant>
    </vt:vector>
  </HeadingPairs>
  <TitlesOfParts>
    <vt:vector size="25" baseType="lpstr">
      <vt:lpstr>黑体</vt:lpstr>
      <vt:lpstr>宋体</vt:lpstr>
      <vt:lpstr>微软雅黑</vt:lpstr>
      <vt:lpstr>微软雅黑 Light</vt:lpstr>
      <vt:lpstr>Arial</vt:lpstr>
      <vt:lpstr>Calibri</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30</cp:revision>
  <dcterms:created xsi:type="dcterms:W3CDTF">2017-05-31T15:19:00Z</dcterms:created>
  <dcterms:modified xsi:type="dcterms:W3CDTF">2018-11-01T14:39:20Z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2052-10.1.0.7469</vt:lpwstr>
  </property>
  <property fmtid="{D5CDD505-2E9C-101B-9397-08002B2CF9AE}" pid="3" name="KSORubyTemplateID">
    <vt:lpwstr>2</vt:lpwstr>
  </property>
</Properties>
</file>