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1" r:id="rId4"/>
    <p:sldId id="262" r:id="rId5"/>
    <p:sldId id="263" r:id="rId6"/>
    <p:sldId id="258" r:id="rId7"/>
    <p:sldId id="259" r:id="rId8"/>
    <p:sldId id="264" r:id="rId9"/>
    <p:sldId id="260"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76"/>
  </p:normalViewPr>
  <p:slideViewPr>
    <p:cSldViewPr snapToGrid="0" snapToObjects="1">
      <p:cViewPr>
        <p:scale>
          <a:sx n="84" d="100"/>
          <a:sy n="84" d="100"/>
        </p:scale>
        <p:origin x="1640"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CN" altLang="en-US"/>
              <a:t>单击此处编辑母版标题样式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编辑母版文本样式
第二级
第三级
第四级
第五级</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CN" altLang="en-US"/>
              <a:t>单击此处编辑母版标题样式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编辑母版文本样式
第二级
第三级
第四级
第五级</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CN" altLang="en-US"/>
              <a:t>单击此处编辑母版标题样式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编辑母版文本样式
第二级
第三级
第四级
第五级</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CN" altLang="en-US"/>
              <a:t>编辑母版文本样式
第二级
第三级
第四级
第五级</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
第二级
第三级
第四级
第五级</a:t>
            </a:r>
            <a:endParaRPr lang="en-US" dirty="0"/>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CN" altLang="en-US"/>
              <a:t>编辑母版文本样式
第二级
第三级
第四级
第五级</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
第二级
第三级
第四级
第五级</a:t>
            </a:r>
            <a:endParaRPr lang="en-US" dirty="0"/>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CN" altLang="en-US"/>
              <a:t>编辑母版文本样式
第二级
第三级
第四级
第五级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CN" altLang="en-US"/>
              <a:t>单击此处编辑母版标题样式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CN" altLang="en-US"/>
              <a:t>编辑母版文本样式
第二级
第三级
第四级
第五级</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CN" altLang="en-US"/>
              <a:t>编辑母版文本样式
第二级
第三级
第四级
第五级</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DDF05C-E780-1140-9C01-40EE975AB9C4}"/>
              </a:ext>
            </a:extLst>
          </p:cNvPr>
          <p:cNvSpPr>
            <a:spLocks noGrp="1"/>
          </p:cNvSpPr>
          <p:nvPr>
            <p:ph type="ctrTitle"/>
          </p:nvPr>
        </p:nvSpPr>
        <p:spPr>
          <a:xfrm>
            <a:off x="2589213" y="2514600"/>
            <a:ext cx="8915399" cy="2262781"/>
          </a:xfrm>
        </p:spPr>
        <p:txBody>
          <a:bodyPr>
            <a:normAutofit fontScale="90000"/>
          </a:bodyPr>
          <a:lstStyle/>
          <a:p>
            <a:r>
              <a:rPr lang="zh-CN" altLang="zh-CN" dirty="0"/>
              <a:t>一带一路背景下中国海事商事法律的国际化问题研究</a:t>
            </a:r>
            <a:br>
              <a:rPr lang="zh-CN" altLang="zh-CN" dirty="0"/>
            </a:br>
            <a:endParaRPr kumimoji="1" lang="zh-CN" altLang="en-US" dirty="0"/>
          </a:p>
        </p:txBody>
      </p:sp>
      <p:sp>
        <p:nvSpPr>
          <p:cNvPr id="3" name="副标题 2">
            <a:extLst>
              <a:ext uri="{FF2B5EF4-FFF2-40B4-BE49-F238E27FC236}">
                <a16:creationId xmlns:a16="http://schemas.microsoft.com/office/drawing/2014/main" id="{1CF39788-BA4C-2C45-A886-78032860779E}"/>
              </a:ext>
            </a:extLst>
          </p:cNvPr>
          <p:cNvSpPr>
            <a:spLocks noGrp="1"/>
          </p:cNvSpPr>
          <p:nvPr>
            <p:ph type="subTitle" idx="1"/>
          </p:nvPr>
        </p:nvSpPr>
        <p:spPr/>
        <p:txBody>
          <a:bodyPr/>
          <a:lstStyle/>
          <a:p>
            <a:r>
              <a:rPr kumimoji="1" lang="zh-CN" altLang="en-US" dirty="0"/>
              <a:t>                                        华南师范大学法学院 曾二秀教授</a:t>
            </a:r>
          </a:p>
        </p:txBody>
      </p:sp>
    </p:spTree>
    <p:extLst>
      <p:ext uri="{BB962C8B-B14F-4D97-AF65-F5344CB8AC3E}">
        <p14:creationId xmlns:p14="http://schemas.microsoft.com/office/powerpoint/2010/main" val="1917247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574AE3-44E5-2146-BF81-98E904A68DC5}"/>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7E4913A0-3691-1F4D-9C38-51C18D89E9EF}"/>
              </a:ext>
            </a:extLst>
          </p:cNvPr>
          <p:cNvSpPr>
            <a:spLocks noGrp="1"/>
          </p:cNvSpPr>
          <p:nvPr>
            <p:ph idx="1"/>
          </p:nvPr>
        </p:nvSpPr>
        <p:spPr/>
        <p:txBody>
          <a:bodyPr>
            <a:normAutofit/>
          </a:bodyPr>
          <a:lstStyle/>
          <a:p>
            <a:pPr>
              <a:lnSpc>
                <a:spcPct val="150000"/>
              </a:lnSpc>
            </a:pPr>
            <a:r>
              <a:rPr kumimoji="1" lang="zh-CN" altLang="en-US" sz="3200" dirty="0"/>
              <a:t>立法、司法、法律研究三个方面共同推进中国海事商事法律的国际影响。</a:t>
            </a:r>
            <a:endParaRPr kumimoji="1" lang="en-US" altLang="zh-CN" sz="3200" dirty="0"/>
          </a:p>
          <a:p>
            <a:pPr>
              <a:lnSpc>
                <a:spcPct val="150000"/>
              </a:lnSpc>
            </a:pPr>
            <a:endParaRPr kumimoji="1" lang="en-US" altLang="zh-CN" sz="3200" dirty="0"/>
          </a:p>
          <a:p>
            <a:pPr algn="ctr">
              <a:lnSpc>
                <a:spcPct val="150000"/>
              </a:lnSpc>
            </a:pPr>
            <a:r>
              <a:rPr kumimoji="1" lang="zh-CN" altLang="en-US" sz="3200" dirty="0"/>
              <a:t>谢谢！</a:t>
            </a:r>
          </a:p>
        </p:txBody>
      </p:sp>
    </p:spTree>
    <p:extLst>
      <p:ext uri="{BB962C8B-B14F-4D97-AF65-F5344CB8AC3E}">
        <p14:creationId xmlns:p14="http://schemas.microsoft.com/office/powerpoint/2010/main" val="754042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75F71F-EE39-C544-888E-C8886EA787A7}"/>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4BD2B1B8-33E1-8B4D-9A3C-ED375000DCB5}"/>
              </a:ext>
            </a:extLst>
          </p:cNvPr>
          <p:cNvSpPr>
            <a:spLocks noGrp="1"/>
          </p:cNvSpPr>
          <p:nvPr>
            <p:ph idx="1"/>
          </p:nvPr>
        </p:nvSpPr>
        <p:spPr/>
        <p:txBody>
          <a:bodyPr>
            <a:normAutofit/>
          </a:bodyPr>
          <a:lstStyle/>
          <a:p>
            <a:pPr>
              <a:lnSpc>
                <a:spcPct val="200000"/>
              </a:lnSpc>
            </a:pPr>
            <a:r>
              <a:rPr lang="zh-CN" altLang="zh-CN" sz="2800" dirty="0"/>
              <a:t>随着一带一路建设的推进，中国海事商事法律能否以及如何影响以英美法为主导的国际商事法律体系？ </a:t>
            </a:r>
            <a:endParaRPr kumimoji="1" lang="zh-CN" altLang="en-US" sz="2800" dirty="0"/>
          </a:p>
        </p:txBody>
      </p:sp>
    </p:spTree>
    <p:extLst>
      <p:ext uri="{BB962C8B-B14F-4D97-AF65-F5344CB8AC3E}">
        <p14:creationId xmlns:p14="http://schemas.microsoft.com/office/powerpoint/2010/main" val="548372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634D50DC-9492-F843-B3F8-FB9942267B33}"/>
              </a:ext>
            </a:extLst>
          </p:cNvPr>
          <p:cNvPicPr>
            <a:picLocks noGrp="1" noChangeAspect="1"/>
          </p:cNvPicPr>
          <p:nvPr>
            <p:ph idx="1"/>
          </p:nvPr>
        </p:nvPicPr>
        <p:blipFill>
          <a:blip r:embed="rId2"/>
          <a:stretch>
            <a:fillRect/>
          </a:stretch>
        </p:blipFill>
        <p:spPr>
          <a:xfrm>
            <a:off x="1859280" y="304800"/>
            <a:ext cx="5676765" cy="6633210"/>
          </a:xfrm>
        </p:spPr>
      </p:pic>
    </p:spTree>
    <p:extLst>
      <p:ext uri="{BB962C8B-B14F-4D97-AF65-F5344CB8AC3E}">
        <p14:creationId xmlns:p14="http://schemas.microsoft.com/office/powerpoint/2010/main" val="1852427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36F41673-2AD2-4D4D-A9F8-6A957A556FFA}"/>
              </a:ext>
            </a:extLst>
          </p:cNvPr>
          <p:cNvPicPr>
            <a:picLocks noGrp="1" noChangeAspect="1"/>
          </p:cNvPicPr>
          <p:nvPr>
            <p:ph idx="1"/>
          </p:nvPr>
        </p:nvPicPr>
        <p:blipFill>
          <a:blip r:embed="rId2"/>
          <a:stretch>
            <a:fillRect/>
          </a:stretch>
        </p:blipFill>
        <p:spPr>
          <a:xfrm>
            <a:off x="1485899" y="220980"/>
            <a:ext cx="7098031" cy="7006590"/>
          </a:xfrm>
        </p:spPr>
      </p:pic>
    </p:spTree>
    <p:extLst>
      <p:ext uri="{BB962C8B-B14F-4D97-AF65-F5344CB8AC3E}">
        <p14:creationId xmlns:p14="http://schemas.microsoft.com/office/powerpoint/2010/main" val="4056221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4BA7600C-F84F-8946-98F9-3FB9397E66BB}"/>
              </a:ext>
            </a:extLst>
          </p:cNvPr>
          <p:cNvPicPr>
            <a:picLocks noGrp="1" noChangeAspect="1"/>
          </p:cNvPicPr>
          <p:nvPr>
            <p:ph idx="1"/>
          </p:nvPr>
        </p:nvPicPr>
        <p:blipFill>
          <a:blip r:embed="rId2"/>
          <a:stretch>
            <a:fillRect/>
          </a:stretch>
        </p:blipFill>
        <p:spPr>
          <a:xfrm>
            <a:off x="1508761" y="228600"/>
            <a:ext cx="6873104" cy="6918960"/>
          </a:xfrm>
        </p:spPr>
      </p:pic>
    </p:spTree>
    <p:extLst>
      <p:ext uri="{BB962C8B-B14F-4D97-AF65-F5344CB8AC3E}">
        <p14:creationId xmlns:p14="http://schemas.microsoft.com/office/powerpoint/2010/main" val="1900968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AFCF76-9B98-A94B-9AE5-9E3549F9B7F2}"/>
              </a:ext>
            </a:extLst>
          </p:cNvPr>
          <p:cNvSpPr>
            <a:spLocks noGrp="1"/>
          </p:cNvSpPr>
          <p:nvPr>
            <p:ph type="title"/>
          </p:nvPr>
        </p:nvSpPr>
        <p:spPr/>
        <p:txBody>
          <a:bodyPr/>
          <a:lstStyle/>
          <a:p>
            <a:r>
              <a:rPr lang="zh-CN" altLang="en-US" dirty="0"/>
              <a:t>一、</a:t>
            </a:r>
            <a:r>
              <a:rPr lang="zh-CN" altLang="zh-CN" dirty="0"/>
              <a:t>中国海事商事法律内容的国际化</a:t>
            </a:r>
            <a:endParaRPr kumimoji="1" lang="zh-CN" altLang="en-US" dirty="0"/>
          </a:p>
        </p:txBody>
      </p:sp>
      <p:sp>
        <p:nvSpPr>
          <p:cNvPr id="3" name="内容占位符 2">
            <a:extLst>
              <a:ext uri="{FF2B5EF4-FFF2-40B4-BE49-F238E27FC236}">
                <a16:creationId xmlns:a16="http://schemas.microsoft.com/office/drawing/2014/main" id="{5ED0BE57-5A33-F546-9638-61EF160F6C11}"/>
              </a:ext>
            </a:extLst>
          </p:cNvPr>
          <p:cNvSpPr>
            <a:spLocks noGrp="1"/>
          </p:cNvSpPr>
          <p:nvPr>
            <p:ph idx="1"/>
          </p:nvPr>
        </p:nvSpPr>
        <p:spPr>
          <a:xfrm>
            <a:off x="2589212" y="1794510"/>
            <a:ext cx="9435148" cy="4895850"/>
          </a:xfrm>
        </p:spPr>
        <p:txBody>
          <a:bodyPr>
            <a:normAutofit fontScale="92500" lnSpcReduction="20000"/>
          </a:bodyPr>
          <a:lstStyle/>
          <a:p>
            <a:pPr lvl="0">
              <a:lnSpc>
                <a:spcPct val="150000"/>
              </a:lnSpc>
            </a:pPr>
            <a:r>
              <a:rPr lang="zh-CN" altLang="zh-CN" sz="2800" dirty="0"/>
              <a:t>与国际公约接轨的中国海事商事法律，易于为商事主体所</a:t>
            </a:r>
            <a:r>
              <a:rPr lang="zh-CN" altLang="en-US" sz="2800" dirty="0"/>
              <a:t>了解和</a:t>
            </a:r>
            <a:r>
              <a:rPr lang="zh-CN" altLang="zh-CN" sz="2800" dirty="0"/>
              <a:t>接受</a:t>
            </a:r>
          </a:p>
          <a:p>
            <a:pPr lvl="0">
              <a:lnSpc>
                <a:spcPct val="150000"/>
              </a:lnSpc>
            </a:pPr>
            <a:r>
              <a:rPr lang="zh-CN" altLang="en-US" sz="2800" dirty="0"/>
              <a:t>（一）</a:t>
            </a:r>
            <a:r>
              <a:rPr lang="zh-CN" altLang="zh-CN" sz="2800" dirty="0"/>
              <a:t>加入国际公约，国内法律纳入：</a:t>
            </a:r>
            <a:r>
              <a:rPr lang="en-US" altLang="zh-CN" sz="2800" dirty="0"/>
              <a:t>CISG</a:t>
            </a:r>
            <a:r>
              <a:rPr lang="zh-CN" altLang="zh-CN" sz="2800" dirty="0"/>
              <a:t>与合同法；《雅典公约》与海商法；</a:t>
            </a:r>
          </a:p>
          <a:p>
            <a:pPr lvl="0">
              <a:lnSpc>
                <a:spcPct val="150000"/>
              </a:lnSpc>
            </a:pPr>
            <a:r>
              <a:rPr lang="zh-CN" altLang="en-US" sz="2800" dirty="0"/>
              <a:t>（二）</a:t>
            </a:r>
            <a:r>
              <a:rPr lang="zh-CN" altLang="zh-CN" sz="2800" dirty="0"/>
              <a:t>不加入国际公约，国内法律综合借鉴：海牙</a:t>
            </a:r>
            <a:r>
              <a:rPr lang="en-US" altLang="zh-CN" sz="2800" dirty="0"/>
              <a:t>-</a:t>
            </a:r>
            <a:r>
              <a:rPr lang="zh-CN" altLang="zh-CN" sz="2800" dirty="0"/>
              <a:t>维斯比规则、汉堡规则与海商法</a:t>
            </a:r>
          </a:p>
          <a:p>
            <a:pPr lvl="0">
              <a:lnSpc>
                <a:spcPct val="150000"/>
              </a:lnSpc>
            </a:pPr>
            <a:r>
              <a:rPr lang="zh-CN" altLang="zh-CN" sz="2800" dirty="0"/>
              <a:t>应更加积极地参加国际公约的制定和修改</a:t>
            </a:r>
            <a:r>
              <a:rPr lang="zh-CN" altLang="en-US" sz="2800" dirty="0"/>
              <a:t>，依我们的方式重塑国际公约</a:t>
            </a:r>
            <a:endParaRPr lang="zh-CN" altLang="zh-CN" sz="2800" dirty="0"/>
          </a:p>
          <a:p>
            <a:endParaRPr kumimoji="1" lang="zh-CN" altLang="en-US" dirty="0"/>
          </a:p>
        </p:txBody>
      </p:sp>
    </p:spTree>
    <p:extLst>
      <p:ext uri="{BB962C8B-B14F-4D97-AF65-F5344CB8AC3E}">
        <p14:creationId xmlns:p14="http://schemas.microsoft.com/office/powerpoint/2010/main" val="2185004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7478A6-E1FB-2F46-8B4E-577E84B6135F}"/>
              </a:ext>
            </a:extLst>
          </p:cNvPr>
          <p:cNvSpPr>
            <a:spLocks noGrp="1"/>
          </p:cNvSpPr>
          <p:nvPr>
            <p:ph type="title"/>
          </p:nvPr>
        </p:nvSpPr>
        <p:spPr/>
        <p:txBody>
          <a:bodyPr/>
          <a:lstStyle/>
          <a:p>
            <a:r>
              <a:rPr lang="zh-CN" altLang="en-US" dirty="0"/>
              <a:t>二、</a:t>
            </a:r>
            <a:r>
              <a:rPr lang="zh-CN" altLang="zh-CN" dirty="0"/>
              <a:t>中国海事商事司法国际化</a:t>
            </a:r>
            <a:br>
              <a:rPr lang="zh-CN" altLang="zh-CN" dirty="0"/>
            </a:br>
            <a:endParaRPr kumimoji="1" lang="zh-CN" altLang="en-US" dirty="0"/>
          </a:p>
        </p:txBody>
      </p:sp>
      <p:sp>
        <p:nvSpPr>
          <p:cNvPr id="3" name="内容占位符 2">
            <a:extLst>
              <a:ext uri="{FF2B5EF4-FFF2-40B4-BE49-F238E27FC236}">
                <a16:creationId xmlns:a16="http://schemas.microsoft.com/office/drawing/2014/main" id="{6F5E8FF0-DCB4-DC43-A6BC-F3774C7BEF2C}"/>
              </a:ext>
            </a:extLst>
          </p:cNvPr>
          <p:cNvSpPr>
            <a:spLocks noGrp="1"/>
          </p:cNvSpPr>
          <p:nvPr>
            <p:ph idx="1"/>
          </p:nvPr>
        </p:nvSpPr>
        <p:spPr>
          <a:xfrm>
            <a:off x="1417320" y="1463040"/>
            <a:ext cx="10500360" cy="5257800"/>
          </a:xfrm>
        </p:spPr>
        <p:txBody>
          <a:bodyPr>
            <a:normAutofit/>
          </a:bodyPr>
          <a:lstStyle/>
          <a:p>
            <a:pPr lvl="0">
              <a:lnSpc>
                <a:spcPct val="150000"/>
              </a:lnSpc>
            </a:pPr>
            <a:r>
              <a:rPr lang="zh-CN" altLang="en-US" sz="2800" dirty="0"/>
              <a:t>（一）</a:t>
            </a:r>
            <a:r>
              <a:rPr lang="zh-CN" altLang="zh-CN" sz="2800" dirty="0"/>
              <a:t>专门的国际商事法庭</a:t>
            </a:r>
            <a:r>
              <a:rPr lang="zh-CN" altLang="en-US" sz="2800" dirty="0"/>
              <a:t>：最高院第一、第二国际商事法庭</a:t>
            </a:r>
            <a:endParaRPr lang="zh-CN" altLang="zh-CN" sz="2800" dirty="0"/>
          </a:p>
          <a:p>
            <a:pPr lvl="0">
              <a:lnSpc>
                <a:spcPct val="150000"/>
              </a:lnSpc>
            </a:pPr>
            <a:r>
              <a:rPr lang="zh-CN" altLang="en-US" sz="2800" b="1" dirty="0"/>
              <a:t>（二）</a:t>
            </a:r>
            <a:r>
              <a:rPr lang="zh-CN" altLang="zh-CN" sz="2800" dirty="0"/>
              <a:t>海事商事国际公约的直接和间接适用</a:t>
            </a:r>
            <a:endParaRPr lang="en-US" altLang="zh-CN" sz="2800" dirty="0"/>
          </a:p>
          <a:p>
            <a:pPr lvl="0">
              <a:lnSpc>
                <a:spcPct val="150000"/>
              </a:lnSpc>
            </a:pPr>
            <a:r>
              <a:rPr lang="en-US" altLang="zh-CN" sz="2900" dirty="0"/>
              <a:t>1.</a:t>
            </a:r>
            <a:r>
              <a:rPr lang="zh-CN" altLang="en-US" sz="2900" dirty="0"/>
              <a:t> 直接适用优先适用：</a:t>
            </a:r>
            <a:endParaRPr lang="en-US" altLang="zh-CN" sz="2900" dirty="0"/>
          </a:p>
          <a:p>
            <a:r>
              <a:rPr lang="en-US" altLang="zh-CN" sz="2900" dirty="0"/>
              <a:t>CISG</a:t>
            </a:r>
            <a:r>
              <a:rPr lang="zh-CN" altLang="en-US" sz="2900" dirty="0"/>
              <a:t>：</a:t>
            </a:r>
            <a:r>
              <a:rPr lang="zh-CN" altLang="zh-CN" sz="2900" dirty="0"/>
              <a:t>蒂森克虏伯案【（</a:t>
            </a:r>
            <a:r>
              <a:rPr lang="en-US" altLang="zh-CN" sz="2900" dirty="0"/>
              <a:t>2013</a:t>
            </a:r>
            <a:r>
              <a:rPr lang="zh-CN" altLang="zh-CN" sz="2900" dirty="0"/>
              <a:t>）民四中字第</a:t>
            </a:r>
            <a:r>
              <a:rPr lang="en-US" altLang="zh-CN" sz="2900" dirty="0"/>
              <a:t>35</a:t>
            </a:r>
            <a:r>
              <a:rPr lang="zh-CN" altLang="zh-CN" sz="2900" dirty="0"/>
              <a:t>号】</a:t>
            </a:r>
          </a:p>
          <a:p>
            <a:r>
              <a:rPr lang="en-US" altLang="zh-CN" sz="2900" dirty="0"/>
              <a:t>《</a:t>
            </a:r>
            <a:r>
              <a:rPr lang="zh-CN" altLang="en-US" sz="2900" dirty="0"/>
              <a:t>雅典公约</a:t>
            </a:r>
            <a:r>
              <a:rPr lang="en-US" altLang="zh-CN" sz="2900" dirty="0"/>
              <a:t>》</a:t>
            </a:r>
            <a:r>
              <a:rPr lang="zh-CN" altLang="en-US" sz="2900" dirty="0"/>
              <a:t>：</a:t>
            </a:r>
            <a:r>
              <a:rPr lang="zh-CN" altLang="zh-CN" sz="2900" dirty="0"/>
              <a:t>羊某某案【（</a:t>
            </a:r>
            <a:r>
              <a:rPr lang="en-US" altLang="zh-CN" sz="2900" dirty="0"/>
              <a:t>2016</a:t>
            </a:r>
            <a:r>
              <a:rPr lang="zh-CN" altLang="zh-CN" sz="2900" dirty="0"/>
              <a:t>）沪</a:t>
            </a:r>
            <a:r>
              <a:rPr lang="en-US" altLang="zh-CN" sz="2900" dirty="0"/>
              <a:t>72</a:t>
            </a:r>
            <a:r>
              <a:rPr lang="zh-CN" altLang="zh-CN" sz="2900" dirty="0"/>
              <a:t>民初</a:t>
            </a:r>
            <a:r>
              <a:rPr lang="en-US" altLang="zh-CN" sz="2900" dirty="0"/>
              <a:t>2336</a:t>
            </a:r>
            <a:r>
              <a:rPr lang="zh-CN" altLang="zh-CN" sz="2900" dirty="0"/>
              <a:t>号】？</a:t>
            </a:r>
          </a:p>
          <a:p>
            <a:r>
              <a:rPr lang="en-US" altLang="zh-CN" sz="2800" dirty="0"/>
              <a:t>2.</a:t>
            </a:r>
            <a:r>
              <a:rPr lang="zh-CN" altLang="en-US" sz="2800" dirty="0"/>
              <a:t> 间接适用：作为当事人约定的合同内容（</a:t>
            </a:r>
            <a:r>
              <a:rPr lang="zh-CN" altLang="zh-CN" dirty="0"/>
              <a:t>（法释〔</a:t>
            </a:r>
            <a:r>
              <a:rPr lang="en-US" altLang="zh-CN" dirty="0"/>
              <a:t>2012</a:t>
            </a:r>
            <a:r>
              <a:rPr lang="zh-CN" altLang="zh-CN" dirty="0"/>
              <a:t>〕</a:t>
            </a:r>
            <a:r>
              <a:rPr lang="en-US" altLang="zh-CN" dirty="0"/>
              <a:t>24</a:t>
            </a:r>
            <a:r>
              <a:rPr lang="zh-CN" altLang="zh-CN" dirty="0"/>
              <a:t>号</a:t>
            </a:r>
            <a:r>
              <a:rPr lang="zh-CN" altLang="en-US" dirty="0"/>
              <a:t> </a:t>
            </a:r>
            <a:r>
              <a:rPr lang="zh-CN" altLang="zh-CN" dirty="0"/>
              <a:t>最高人民法院关于适用《中华人民共和国涉外民事关系法律适用法》若干问题的解释（一）第九条</a:t>
            </a:r>
            <a:r>
              <a:rPr lang="zh-CN" altLang="zh-CN" sz="2800" dirty="0"/>
              <a:t> </a:t>
            </a:r>
            <a:r>
              <a:rPr lang="zh-CN" altLang="en-US" sz="2800" dirty="0"/>
              <a:t>）</a:t>
            </a:r>
            <a:endParaRPr lang="zh-CN" altLang="zh-CN" sz="2800" dirty="0"/>
          </a:p>
          <a:p>
            <a:endParaRPr kumimoji="1" lang="zh-CN" altLang="en-US" dirty="0"/>
          </a:p>
        </p:txBody>
      </p:sp>
    </p:spTree>
    <p:extLst>
      <p:ext uri="{BB962C8B-B14F-4D97-AF65-F5344CB8AC3E}">
        <p14:creationId xmlns:p14="http://schemas.microsoft.com/office/powerpoint/2010/main" val="3905394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AD56E0F8-DFF4-A34F-8DCE-CCF1ADD2BEAE}"/>
              </a:ext>
            </a:extLst>
          </p:cNvPr>
          <p:cNvSpPr>
            <a:spLocks noGrp="1"/>
          </p:cNvSpPr>
          <p:nvPr>
            <p:ph idx="1"/>
          </p:nvPr>
        </p:nvSpPr>
        <p:spPr>
          <a:xfrm>
            <a:off x="1645920" y="106680"/>
            <a:ext cx="10361612" cy="6583680"/>
          </a:xfrm>
        </p:spPr>
        <p:txBody>
          <a:bodyPr>
            <a:normAutofit fontScale="77500" lnSpcReduction="20000"/>
          </a:bodyPr>
          <a:lstStyle/>
          <a:p>
            <a:pPr lvl="0">
              <a:lnSpc>
                <a:spcPct val="150000"/>
              </a:lnSpc>
            </a:pPr>
            <a:r>
              <a:rPr lang="zh-CN" altLang="en-US" sz="2800" dirty="0"/>
              <a:t>（三）</a:t>
            </a:r>
            <a:r>
              <a:rPr lang="zh-CN" altLang="zh-CN" sz="2800" dirty="0"/>
              <a:t>外国法的适用</a:t>
            </a:r>
            <a:r>
              <a:rPr lang="zh-CN" altLang="en-US" sz="2800" dirty="0"/>
              <a:t>与外国法查明（法庭上）</a:t>
            </a:r>
            <a:endParaRPr lang="en-US" altLang="zh-CN" sz="2800" dirty="0"/>
          </a:p>
          <a:p>
            <a:pPr lvl="0">
              <a:lnSpc>
                <a:spcPct val="150000"/>
              </a:lnSpc>
            </a:pPr>
            <a:endParaRPr lang="zh-CN" altLang="zh-CN" sz="2800" dirty="0"/>
          </a:p>
          <a:p>
            <a:pPr lvl="0">
              <a:lnSpc>
                <a:spcPct val="150000"/>
              </a:lnSpc>
            </a:pPr>
            <a:r>
              <a:rPr lang="zh-CN" altLang="en-US" sz="2800" dirty="0"/>
              <a:t>（四）</a:t>
            </a:r>
            <a:r>
              <a:rPr lang="zh-CN" altLang="zh-CN" sz="2800" dirty="0"/>
              <a:t>加强涉外案件的释法说理，构建补充立法不足与滞后的实践中的法律</a:t>
            </a:r>
          </a:p>
          <a:p>
            <a:pPr>
              <a:lnSpc>
                <a:spcPct val="150000"/>
              </a:lnSpc>
            </a:pPr>
            <a:r>
              <a:rPr kumimoji="1" lang="en-US" altLang="zh-CN" sz="2800" dirty="0"/>
              <a:t>1.</a:t>
            </a:r>
            <a:r>
              <a:rPr kumimoji="1" lang="zh-CN" altLang="en-US" sz="2800" dirty="0"/>
              <a:t> 对国际公约的释法说理</a:t>
            </a:r>
            <a:endParaRPr kumimoji="1" lang="en-US" altLang="zh-CN" sz="2800" dirty="0"/>
          </a:p>
          <a:p>
            <a:pPr>
              <a:lnSpc>
                <a:spcPct val="150000"/>
              </a:lnSpc>
            </a:pPr>
            <a:r>
              <a:rPr lang="zh-CN" altLang="zh-CN" sz="2800" dirty="0"/>
              <a:t>蒂森克虏伯案【（</a:t>
            </a:r>
            <a:r>
              <a:rPr lang="en-US" altLang="zh-CN" sz="2800" dirty="0"/>
              <a:t>2013</a:t>
            </a:r>
            <a:r>
              <a:rPr lang="zh-CN" altLang="zh-CN" sz="2800" dirty="0"/>
              <a:t>）民四中字第</a:t>
            </a:r>
            <a:r>
              <a:rPr lang="en-US" altLang="zh-CN" sz="2800" dirty="0"/>
              <a:t>35</a:t>
            </a:r>
            <a:r>
              <a:rPr lang="zh-CN" altLang="zh-CN" sz="2800" dirty="0"/>
              <a:t>号】</a:t>
            </a:r>
            <a:r>
              <a:rPr lang="zh-CN" altLang="en-US" sz="2800" dirty="0"/>
              <a:t>：</a:t>
            </a:r>
            <a:r>
              <a:rPr lang="zh-CN" altLang="zh-CN" sz="2800" dirty="0"/>
              <a:t>一、二审法院都对</a:t>
            </a:r>
            <a:r>
              <a:rPr lang="en-US" altLang="zh-CN" sz="2800" dirty="0"/>
              <a:t>CISG</a:t>
            </a:r>
            <a:r>
              <a:rPr lang="zh-CN" altLang="zh-CN" sz="2800" dirty="0"/>
              <a:t>根本违约之规定结合案情做了详细的分析说理。</a:t>
            </a:r>
            <a:endParaRPr kumimoji="1" lang="en-US" altLang="zh-CN" sz="2800" dirty="0"/>
          </a:p>
          <a:p>
            <a:pPr marL="0" indent="0">
              <a:lnSpc>
                <a:spcPct val="150000"/>
              </a:lnSpc>
              <a:buNone/>
            </a:pPr>
            <a:r>
              <a:rPr kumimoji="1" lang="en-US" altLang="zh-CN" sz="2800" dirty="0"/>
              <a:t>2.</a:t>
            </a:r>
            <a:r>
              <a:rPr kumimoji="1" lang="zh-CN" altLang="en-US" sz="2800" dirty="0"/>
              <a:t> 对国内法的释法说理</a:t>
            </a:r>
            <a:endParaRPr kumimoji="1" lang="en-US" altLang="zh-CN" sz="2800" dirty="0"/>
          </a:p>
          <a:p>
            <a:pPr>
              <a:lnSpc>
                <a:spcPct val="150000"/>
              </a:lnSpc>
            </a:pPr>
            <a:r>
              <a:rPr lang="zh-CN" altLang="zh-CN" sz="2800" dirty="0"/>
              <a:t>羊某某案【（</a:t>
            </a:r>
            <a:r>
              <a:rPr lang="en-US" altLang="zh-CN" sz="2800" dirty="0"/>
              <a:t>2016</a:t>
            </a:r>
            <a:r>
              <a:rPr lang="zh-CN" altLang="zh-CN" sz="2800" dirty="0"/>
              <a:t>）沪</a:t>
            </a:r>
            <a:r>
              <a:rPr lang="en-US" altLang="zh-CN" sz="2800" dirty="0"/>
              <a:t>72</a:t>
            </a:r>
            <a:r>
              <a:rPr lang="zh-CN" altLang="zh-CN" sz="2800" dirty="0"/>
              <a:t>民初</a:t>
            </a:r>
            <a:r>
              <a:rPr lang="en-US" altLang="zh-CN" sz="2800" dirty="0"/>
              <a:t>2336</a:t>
            </a:r>
            <a:r>
              <a:rPr lang="zh-CN" altLang="zh-CN" sz="2800" dirty="0"/>
              <a:t>号】对《涉外民事关系法律适用法》第</a:t>
            </a:r>
            <a:r>
              <a:rPr lang="en-US" altLang="zh-CN" sz="2800" dirty="0"/>
              <a:t>44</a:t>
            </a:r>
            <a:r>
              <a:rPr lang="zh-CN" altLang="zh-CN" sz="2800" dirty="0"/>
              <a:t>条和第</a:t>
            </a:r>
            <a:r>
              <a:rPr lang="en-US" altLang="zh-CN" sz="2800" dirty="0"/>
              <a:t>2</a:t>
            </a:r>
            <a:r>
              <a:rPr lang="zh-CN" altLang="zh-CN" sz="2800" dirty="0"/>
              <a:t>条第</a:t>
            </a:r>
            <a:r>
              <a:rPr lang="en-US" altLang="zh-CN" sz="2800" dirty="0"/>
              <a:t>2</a:t>
            </a:r>
            <a:r>
              <a:rPr lang="zh-CN" altLang="zh-CN" sz="2800" dirty="0"/>
              <a:t>款的适用做了详细分析。</a:t>
            </a:r>
          </a:p>
          <a:p>
            <a:pPr>
              <a:lnSpc>
                <a:spcPct val="150000"/>
              </a:lnSpc>
            </a:pPr>
            <a:r>
              <a:rPr lang="zh-CN" altLang="zh-CN" sz="2800" dirty="0"/>
              <a:t>轩辉案【（</a:t>
            </a:r>
            <a:r>
              <a:rPr lang="en-US" altLang="zh-CN" sz="2800" dirty="0"/>
              <a:t>2013</a:t>
            </a:r>
            <a:r>
              <a:rPr lang="zh-CN" altLang="zh-CN" sz="2800" dirty="0"/>
              <a:t>）甬海法商初字第</a:t>
            </a:r>
            <a:r>
              <a:rPr lang="en-US" altLang="zh-CN" sz="2800" dirty="0"/>
              <a:t>507</a:t>
            </a:r>
            <a:r>
              <a:rPr lang="zh-CN" altLang="zh-CN" sz="2800" dirty="0"/>
              <a:t>号民事裁定等】对提单管辖条款的效力认定做了详细分析。</a:t>
            </a:r>
          </a:p>
          <a:p>
            <a:pPr marL="0" indent="0">
              <a:buNone/>
            </a:pPr>
            <a:endParaRPr kumimoji="1" lang="en-US" altLang="zh-CN" dirty="0"/>
          </a:p>
        </p:txBody>
      </p:sp>
    </p:spTree>
    <p:extLst>
      <p:ext uri="{BB962C8B-B14F-4D97-AF65-F5344CB8AC3E}">
        <p14:creationId xmlns:p14="http://schemas.microsoft.com/office/powerpoint/2010/main" val="1651941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EEFE65-1629-DF4E-B86C-0B0B88ED2333}"/>
              </a:ext>
            </a:extLst>
          </p:cNvPr>
          <p:cNvSpPr>
            <a:spLocks noGrp="1"/>
          </p:cNvSpPr>
          <p:nvPr>
            <p:ph type="title"/>
          </p:nvPr>
        </p:nvSpPr>
        <p:spPr>
          <a:xfrm>
            <a:off x="1950721" y="624110"/>
            <a:ext cx="9553892" cy="1280890"/>
          </a:xfrm>
        </p:spPr>
        <p:txBody>
          <a:bodyPr>
            <a:normAutofit fontScale="90000"/>
          </a:bodyPr>
          <a:lstStyle/>
          <a:p>
            <a:r>
              <a:rPr lang="zh-CN" altLang="en-US" dirty="0"/>
              <a:t>三、</a:t>
            </a:r>
            <a:r>
              <a:rPr lang="zh-CN" altLang="zh-CN" dirty="0"/>
              <a:t>中国海事商事法律</a:t>
            </a:r>
            <a:r>
              <a:rPr lang="zh-CN" altLang="en-US" dirty="0"/>
              <a:t>研究</a:t>
            </a:r>
            <a:r>
              <a:rPr lang="zh-CN" altLang="zh-CN" dirty="0"/>
              <a:t>与案例研究的国际化</a:t>
            </a:r>
            <a:br>
              <a:rPr lang="zh-CN" altLang="zh-CN" dirty="0"/>
            </a:br>
            <a:endParaRPr kumimoji="1" lang="zh-CN" altLang="en-US" dirty="0"/>
          </a:p>
        </p:txBody>
      </p:sp>
      <p:sp>
        <p:nvSpPr>
          <p:cNvPr id="3" name="内容占位符 2">
            <a:extLst>
              <a:ext uri="{FF2B5EF4-FFF2-40B4-BE49-F238E27FC236}">
                <a16:creationId xmlns:a16="http://schemas.microsoft.com/office/drawing/2014/main" id="{36188543-8C55-9247-8798-813CDA74026B}"/>
              </a:ext>
            </a:extLst>
          </p:cNvPr>
          <p:cNvSpPr>
            <a:spLocks noGrp="1"/>
          </p:cNvSpPr>
          <p:nvPr>
            <p:ph idx="1"/>
          </p:nvPr>
        </p:nvSpPr>
        <p:spPr>
          <a:xfrm>
            <a:off x="1615440" y="2133600"/>
            <a:ext cx="10576560" cy="4495800"/>
          </a:xfrm>
        </p:spPr>
        <p:txBody>
          <a:bodyPr>
            <a:normAutofit/>
          </a:bodyPr>
          <a:lstStyle/>
          <a:p>
            <a:pPr lvl="0">
              <a:lnSpc>
                <a:spcPct val="150000"/>
              </a:lnSpc>
            </a:pPr>
            <a:r>
              <a:rPr lang="zh-CN" altLang="en-US" sz="2800" dirty="0"/>
              <a:t>（一）</a:t>
            </a:r>
            <a:r>
              <a:rPr lang="zh-CN" altLang="zh-CN" sz="2800" dirty="0"/>
              <a:t>中外海事商事法律比较研究与合作研究</a:t>
            </a:r>
            <a:endParaRPr lang="en-US" altLang="zh-CN" sz="2800" dirty="0"/>
          </a:p>
          <a:p>
            <a:pPr lvl="0">
              <a:lnSpc>
                <a:spcPct val="150000"/>
              </a:lnSpc>
            </a:pPr>
            <a:endParaRPr lang="zh-CN" altLang="zh-CN" sz="2800" dirty="0"/>
          </a:p>
          <a:p>
            <a:pPr lvl="0">
              <a:lnSpc>
                <a:spcPct val="150000"/>
              </a:lnSpc>
            </a:pPr>
            <a:r>
              <a:rPr lang="zh-CN" altLang="en-US" sz="2800" dirty="0"/>
              <a:t>（二）</a:t>
            </a:r>
            <a:r>
              <a:rPr lang="zh-CN" altLang="zh-CN" sz="2800" dirty="0"/>
              <a:t>涉外案例评析</a:t>
            </a:r>
            <a:r>
              <a:rPr lang="zh-CN" altLang="en-US" sz="2800" dirty="0"/>
              <a:t>与研究</a:t>
            </a:r>
            <a:r>
              <a:rPr kumimoji="1" lang="zh-CN" altLang="en-US" sz="2800" dirty="0"/>
              <a:t>（个案或大数据研究）</a:t>
            </a:r>
            <a:r>
              <a:rPr lang="zh-CN" altLang="zh-CN" sz="2800" dirty="0"/>
              <a:t>：司法实践新发展</a:t>
            </a:r>
            <a:endParaRPr lang="en-US" altLang="zh-CN" sz="2800" dirty="0"/>
          </a:p>
          <a:p>
            <a:pPr>
              <a:lnSpc>
                <a:spcPct val="150000"/>
              </a:lnSpc>
            </a:pPr>
            <a:r>
              <a:rPr lang="zh-CN" altLang="zh-CN" dirty="0"/>
              <a:t>将有研究价值的判决或裁决翻译成英文或写英文案评，发表在《劳埃德中国海事商事法律报告》及《劳埃德海事商事法律季刊》，扩大国际商事法庭及各海事法院的国际影响。</a:t>
            </a:r>
          </a:p>
          <a:p>
            <a:pPr lvl="0">
              <a:lnSpc>
                <a:spcPct val="150000"/>
              </a:lnSpc>
            </a:pPr>
            <a:endParaRPr lang="en-US" altLang="zh-CN" sz="2800" dirty="0"/>
          </a:p>
        </p:txBody>
      </p:sp>
    </p:spTree>
    <p:extLst>
      <p:ext uri="{BB962C8B-B14F-4D97-AF65-F5344CB8AC3E}">
        <p14:creationId xmlns:p14="http://schemas.microsoft.com/office/powerpoint/2010/main" val="3865617508"/>
      </p:ext>
    </p:extLst>
  </p:cSld>
  <p:clrMapOvr>
    <a:masterClrMapping/>
  </p:clrMapOvr>
</p:sld>
</file>

<file path=ppt/theme/theme1.xml><?xml version="1.0" encoding="utf-8"?>
<a:theme xmlns:a="http://schemas.openxmlformats.org/drawingml/2006/main" name="丝状">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丝状</Template>
  <TotalTime>112</TotalTime>
  <Words>540</Words>
  <Application>Microsoft Macintosh PowerPoint</Application>
  <PresentationFormat>宽屏</PresentationFormat>
  <Paragraphs>31</Paragraphs>
  <Slides>10</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10</vt:i4>
      </vt:variant>
    </vt:vector>
  </HeadingPairs>
  <TitlesOfParts>
    <vt:vector size="15" baseType="lpstr">
      <vt:lpstr>幼圆</vt:lpstr>
      <vt:lpstr>Arial</vt:lpstr>
      <vt:lpstr>Century Gothic</vt:lpstr>
      <vt:lpstr>Wingdings 3</vt:lpstr>
      <vt:lpstr>丝状</vt:lpstr>
      <vt:lpstr>一带一路背景下中国海事商事法律的国际化问题研究 </vt:lpstr>
      <vt:lpstr>PowerPoint 演示文稿</vt:lpstr>
      <vt:lpstr>PowerPoint 演示文稿</vt:lpstr>
      <vt:lpstr>PowerPoint 演示文稿</vt:lpstr>
      <vt:lpstr>PowerPoint 演示文稿</vt:lpstr>
      <vt:lpstr>一、中国海事商事法律内容的国际化</vt:lpstr>
      <vt:lpstr>二、中国海事商事司法国际化 </vt:lpstr>
      <vt:lpstr>PowerPoint 演示文稿</vt:lpstr>
      <vt:lpstr>三、中国海事商事法律研究与案例研究的国际化 </vt:lpstr>
      <vt:lpstr>PowerPoint 演示文稿</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一带一路背景下中国海事商事法律的国际化问题研究 </dc:title>
  <dc:creator>Microsoft Office User</dc:creator>
  <cp:lastModifiedBy>Microsoft Office User</cp:lastModifiedBy>
  <cp:revision>9</cp:revision>
  <dcterms:created xsi:type="dcterms:W3CDTF">2018-11-02T12:03:33Z</dcterms:created>
  <dcterms:modified xsi:type="dcterms:W3CDTF">2018-11-02T13:56:03Z</dcterms:modified>
</cp:coreProperties>
</file>