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290" r:id="rId3"/>
    <p:sldId id="281" r:id="rId4"/>
    <p:sldId id="267" r:id="rId5"/>
    <p:sldId id="257" r:id="rId6"/>
    <p:sldId id="258" r:id="rId7"/>
    <p:sldId id="268" r:id="rId8"/>
    <p:sldId id="259" r:id="rId9"/>
    <p:sldId id="286" r:id="rId10"/>
    <p:sldId id="271" r:id="rId11"/>
    <p:sldId id="279" r:id="rId12"/>
    <p:sldId id="278" r:id="rId13"/>
    <p:sldId id="284" r:id="rId14"/>
    <p:sldId id="272" r:id="rId15"/>
    <p:sldId id="283" r:id="rId16"/>
    <p:sldId id="277" r:id="rId17"/>
    <p:sldId id="282" r:id="rId18"/>
    <p:sldId id="275" r:id="rId19"/>
    <p:sldId id="288" r:id="rId20"/>
    <p:sldId id="263" r:id="rId21"/>
    <p:sldId id="265" r:id="rId22"/>
    <p:sldId id="266" r:id="rId23"/>
    <p:sldId id="289" r:id="rId24"/>
    <p:sldId id="273" r:id="rId25"/>
    <p:sldId id="287" r:id="rId26"/>
    <p:sldId id="285" r:id="rId27"/>
    <p:sldId id="291" r:id="rId28"/>
  </p:sldIdLst>
  <p:sldSz cx="12192000" cy="6858000"/>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56" autoAdjust="0"/>
  </p:normalViewPr>
  <p:slideViewPr>
    <p:cSldViewPr snapToGrid="0">
      <p:cViewPr varScale="1">
        <p:scale>
          <a:sx n="109" d="100"/>
          <a:sy n="109" d="100"/>
        </p:scale>
        <p:origin x="63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5342AB4-639F-4E28-9A6E-6EBCA8268F5A}" type="datetimeFigureOut">
              <a:rPr lang="zh-CN" altLang="en-US" smtClean="0"/>
              <a:t>2018/11/2</a:t>
            </a:fld>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6A5CC4C-9F85-4AC1-AF11-82CAF0075911}" type="slidenum">
              <a:rPr lang="zh-CN" altLang="en-US" smtClean="0"/>
              <a:t>‹#›</a:t>
            </a:fld>
            <a:endParaRPr lang="zh-CN" altLang="en-US"/>
          </a:p>
        </p:txBody>
      </p:sp>
    </p:spTree>
    <p:extLst>
      <p:ext uri="{BB962C8B-B14F-4D97-AF65-F5344CB8AC3E}">
        <p14:creationId xmlns:p14="http://schemas.microsoft.com/office/powerpoint/2010/main" val="28583084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F5C7F86-EAC5-462B-9033-D6C4C8B365BD}" type="datetimeFigureOut">
              <a:rPr lang="zh-CN" altLang="en-US" smtClean="0"/>
              <a:t>2018/11/2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EAB565-013F-4F3A-BEB7-BFB2C15DA8BB}" type="slidenum">
              <a:rPr lang="zh-CN" altLang="en-US" smtClean="0"/>
              <a:t>‹#›</a:t>
            </a:fld>
            <a:endParaRPr lang="zh-CN" altLang="en-US"/>
          </a:p>
        </p:txBody>
      </p:sp>
    </p:spTree>
    <p:extLst>
      <p:ext uri="{BB962C8B-B14F-4D97-AF65-F5344CB8AC3E}">
        <p14:creationId xmlns:p14="http://schemas.microsoft.com/office/powerpoint/2010/main" val="150717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F5C7F86-EAC5-462B-9033-D6C4C8B365BD}" type="datetimeFigureOut">
              <a:rPr lang="zh-CN" altLang="en-US" smtClean="0"/>
              <a:t>2018/11/2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EAB565-013F-4F3A-BEB7-BFB2C15DA8BB}" type="slidenum">
              <a:rPr lang="zh-CN" altLang="en-US" smtClean="0"/>
              <a:t>‹#›</a:t>
            </a:fld>
            <a:endParaRPr lang="zh-CN" altLang="en-US"/>
          </a:p>
        </p:txBody>
      </p:sp>
    </p:spTree>
    <p:extLst>
      <p:ext uri="{BB962C8B-B14F-4D97-AF65-F5344CB8AC3E}">
        <p14:creationId xmlns:p14="http://schemas.microsoft.com/office/powerpoint/2010/main" val="407832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F5C7F86-EAC5-462B-9033-D6C4C8B365BD}" type="datetimeFigureOut">
              <a:rPr lang="zh-CN" altLang="en-US" smtClean="0"/>
              <a:t>2018/11/2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EAB565-013F-4F3A-BEB7-BFB2C15DA8BB}" type="slidenum">
              <a:rPr lang="zh-CN" altLang="en-US" smtClean="0"/>
              <a:t>‹#›</a:t>
            </a:fld>
            <a:endParaRPr lang="zh-CN" altLang="en-US"/>
          </a:p>
        </p:txBody>
      </p:sp>
    </p:spTree>
    <p:extLst>
      <p:ext uri="{BB962C8B-B14F-4D97-AF65-F5344CB8AC3E}">
        <p14:creationId xmlns:p14="http://schemas.microsoft.com/office/powerpoint/2010/main" val="85784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F5C7F86-EAC5-462B-9033-D6C4C8B365BD}" type="datetimeFigureOut">
              <a:rPr lang="zh-CN" altLang="en-US" smtClean="0"/>
              <a:t>2018/11/2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EAB565-013F-4F3A-BEB7-BFB2C15DA8BB}" type="slidenum">
              <a:rPr lang="zh-CN" altLang="en-US" smtClean="0"/>
              <a:t>‹#›</a:t>
            </a:fld>
            <a:endParaRPr lang="zh-CN" altLang="en-US"/>
          </a:p>
        </p:txBody>
      </p:sp>
    </p:spTree>
    <p:extLst>
      <p:ext uri="{BB962C8B-B14F-4D97-AF65-F5344CB8AC3E}">
        <p14:creationId xmlns:p14="http://schemas.microsoft.com/office/powerpoint/2010/main" val="302894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F5C7F86-EAC5-462B-9033-D6C4C8B365BD}" type="datetimeFigureOut">
              <a:rPr lang="zh-CN" altLang="en-US" smtClean="0"/>
              <a:t>2018/11/2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EAB565-013F-4F3A-BEB7-BFB2C15DA8BB}" type="slidenum">
              <a:rPr lang="zh-CN" altLang="en-US" smtClean="0"/>
              <a:t>‹#›</a:t>
            </a:fld>
            <a:endParaRPr lang="zh-CN" altLang="en-US"/>
          </a:p>
        </p:txBody>
      </p:sp>
    </p:spTree>
    <p:extLst>
      <p:ext uri="{BB962C8B-B14F-4D97-AF65-F5344CB8AC3E}">
        <p14:creationId xmlns:p14="http://schemas.microsoft.com/office/powerpoint/2010/main" val="166901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F5C7F86-EAC5-462B-9033-D6C4C8B365BD}" type="datetimeFigureOut">
              <a:rPr lang="zh-CN" altLang="en-US" smtClean="0"/>
              <a:t>2018/11/2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EAB565-013F-4F3A-BEB7-BFB2C15DA8BB}" type="slidenum">
              <a:rPr lang="zh-CN" altLang="en-US" smtClean="0"/>
              <a:t>‹#›</a:t>
            </a:fld>
            <a:endParaRPr lang="zh-CN" altLang="en-US"/>
          </a:p>
        </p:txBody>
      </p:sp>
    </p:spTree>
    <p:extLst>
      <p:ext uri="{BB962C8B-B14F-4D97-AF65-F5344CB8AC3E}">
        <p14:creationId xmlns:p14="http://schemas.microsoft.com/office/powerpoint/2010/main" val="315910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F5C7F86-EAC5-462B-9033-D6C4C8B365BD}" type="datetimeFigureOut">
              <a:rPr lang="zh-CN" altLang="en-US" smtClean="0"/>
              <a:t>2018/11/2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EAB565-013F-4F3A-BEB7-BFB2C15DA8BB}" type="slidenum">
              <a:rPr lang="zh-CN" altLang="en-US" smtClean="0"/>
              <a:t>‹#›</a:t>
            </a:fld>
            <a:endParaRPr lang="zh-CN" altLang="en-US"/>
          </a:p>
        </p:txBody>
      </p:sp>
    </p:spTree>
    <p:extLst>
      <p:ext uri="{BB962C8B-B14F-4D97-AF65-F5344CB8AC3E}">
        <p14:creationId xmlns:p14="http://schemas.microsoft.com/office/powerpoint/2010/main" val="2896429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F5C7F86-EAC5-462B-9033-D6C4C8B365BD}" type="datetimeFigureOut">
              <a:rPr lang="zh-CN" altLang="en-US" smtClean="0"/>
              <a:t>2018/11/2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EAB565-013F-4F3A-BEB7-BFB2C15DA8BB}" type="slidenum">
              <a:rPr lang="zh-CN" altLang="en-US" smtClean="0"/>
              <a:t>‹#›</a:t>
            </a:fld>
            <a:endParaRPr lang="zh-CN" altLang="en-US"/>
          </a:p>
        </p:txBody>
      </p:sp>
    </p:spTree>
    <p:extLst>
      <p:ext uri="{BB962C8B-B14F-4D97-AF65-F5344CB8AC3E}">
        <p14:creationId xmlns:p14="http://schemas.microsoft.com/office/powerpoint/2010/main" val="323747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F5C7F86-EAC5-462B-9033-D6C4C8B365BD}" type="datetimeFigureOut">
              <a:rPr lang="zh-CN" altLang="en-US" smtClean="0"/>
              <a:t>2018/11/2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EAB565-013F-4F3A-BEB7-BFB2C15DA8BB}" type="slidenum">
              <a:rPr lang="zh-CN" altLang="en-US" smtClean="0"/>
              <a:t>‹#›</a:t>
            </a:fld>
            <a:endParaRPr lang="zh-CN" altLang="en-US"/>
          </a:p>
        </p:txBody>
      </p:sp>
    </p:spTree>
    <p:extLst>
      <p:ext uri="{BB962C8B-B14F-4D97-AF65-F5344CB8AC3E}">
        <p14:creationId xmlns:p14="http://schemas.microsoft.com/office/powerpoint/2010/main" val="187423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F5C7F86-EAC5-462B-9033-D6C4C8B365BD}" type="datetimeFigureOut">
              <a:rPr lang="zh-CN" altLang="en-US" smtClean="0"/>
              <a:t>2018/11/2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EAB565-013F-4F3A-BEB7-BFB2C15DA8BB}" type="slidenum">
              <a:rPr lang="zh-CN" altLang="en-US" smtClean="0"/>
              <a:t>‹#›</a:t>
            </a:fld>
            <a:endParaRPr lang="zh-CN" altLang="en-US"/>
          </a:p>
        </p:txBody>
      </p:sp>
    </p:spTree>
    <p:extLst>
      <p:ext uri="{BB962C8B-B14F-4D97-AF65-F5344CB8AC3E}">
        <p14:creationId xmlns:p14="http://schemas.microsoft.com/office/powerpoint/2010/main" val="1003330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F5C7F86-EAC5-462B-9033-D6C4C8B365BD}" type="datetimeFigureOut">
              <a:rPr lang="zh-CN" altLang="en-US" smtClean="0"/>
              <a:t>2018/11/2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EAB565-013F-4F3A-BEB7-BFB2C15DA8BB}" type="slidenum">
              <a:rPr lang="zh-CN" altLang="en-US" smtClean="0"/>
              <a:t>‹#›</a:t>
            </a:fld>
            <a:endParaRPr lang="zh-CN" altLang="en-US"/>
          </a:p>
        </p:txBody>
      </p:sp>
    </p:spTree>
    <p:extLst>
      <p:ext uri="{BB962C8B-B14F-4D97-AF65-F5344CB8AC3E}">
        <p14:creationId xmlns:p14="http://schemas.microsoft.com/office/powerpoint/2010/main" val="70180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C7F86-EAC5-462B-9033-D6C4C8B365BD}" type="datetimeFigureOut">
              <a:rPr lang="zh-CN" altLang="en-US" smtClean="0"/>
              <a:t>2018/11/2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AB565-013F-4F3A-BEB7-BFB2C15DA8BB}" type="slidenum">
              <a:rPr lang="zh-CN" altLang="en-US" smtClean="0"/>
              <a:t>‹#›</a:t>
            </a:fld>
            <a:endParaRPr lang="zh-CN" altLang="en-US"/>
          </a:p>
        </p:txBody>
      </p:sp>
    </p:spTree>
    <p:extLst>
      <p:ext uri="{BB962C8B-B14F-4D97-AF65-F5344CB8AC3E}">
        <p14:creationId xmlns:p14="http://schemas.microsoft.com/office/powerpoint/2010/main" val="1436189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896983" y="1122363"/>
            <a:ext cx="9771017" cy="1725340"/>
          </a:xfrm>
          <a:solidFill>
            <a:schemeClr val="accent1">
              <a:lumMod val="20000"/>
              <a:lumOff val="80000"/>
            </a:schemeClr>
          </a:solidFill>
        </p:spPr>
        <p:txBody>
          <a:bodyPr>
            <a:normAutofit/>
          </a:bodyPr>
          <a:lstStyle/>
          <a:p>
            <a:pPr eaLnBrk="1" hangingPunct="1"/>
            <a:r>
              <a:rPr lang="zh-CN" altLang="en-US" sz="4000" b="1" dirty="0" smtClean="0"/>
              <a:t>   </a:t>
            </a:r>
            <a:r>
              <a:rPr lang="en-US" altLang="zh-CN" sz="4000" b="1" dirty="0" smtClean="0"/>
              <a:t>“</a:t>
            </a:r>
            <a:r>
              <a:rPr lang="zh-CN" altLang="en-US" sz="4000" b="1" dirty="0" smtClean="0"/>
              <a:t>桑吉轮</a:t>
            </a:r>
            <a:r>
              <a:rPr lang="en-US" altLang="zh-CN" sz="4000" b="1" dirty="0" smtClean="0"/>
              <a:t>”</a:t>
            </a:r>
            <a:r>
              <a:rPr lang="zh-CN" altLang="en-US" sz="4000" b="1" dirty="0" smtClean="0"/>
              <a:t>案</a:t>
            </a:r>
            <a:r>
              <a:rPr lang="zh-CN" altLang="en-US" sz="4000" b="1" dirty="0" smtClean="0"/>
              <a:t>的适用</a:t>
            </a:r>
            <a:r>
              <a:rPr lang="zh-CN" altLang="en-US" sz="4000" b="1" dirty="0" smtClean="0"/>
              <a:t>困境及对策</a:t>
            </a:r>
            <a:endParaRPr lang="zh-CN" altLang="en-US" sz="4000" b="1" dirty="0" smtClean="0">
              <a:solidFill>
                <a:srgbClr val="000000"/>
              </a:solidFill>
            </a:endParaRPr>
          </a:p>
        </p:txBody>
      </p:sp>
      <p:sp>
        <p:nvSpPr>
          <p:cNvPr id="8195" name="Rectangle 3"/>
          <p:cNvSpPr>
            <a:spLocks noGrp="1" noChangeArrowheads="1"/>
          </p:cNvSpPr>
          <p:nvPr>
            <p:ph type="subTitle" idx="1"/>
          </p:nvPr>
        </p:nvSpPr>
        <p:spPr>
          <a:xfrm>
            <a:off x="1654629" y="4058194"/>
            <a:ext cx="9124740" cy="1390106"/>
          </a:xfrm>
          <a:solidFill>
            <a:schemeClr val="accent4">
              <a:lumMod val="20000"/>
              <a:lumOff val="80000"/>
            </a:schemeClr>
          </a:solidFill>
        </p:spPr>
        <p:txBody>
          <a:bodyPr>
            <a:noAutofit/>
          </a:bodyPr>
          <a:lstStyle/>
          <a:p>
            <a:pPr>
              <a:defRPr/>
            </a:pPr>
            <a:r>
              <a:rPr lang="zh-CN" altLang="en-US" sz="3200" b="1" dirty="0" smtClean="0"/>
              <a:t>西南政法大学  王玫黎教授  博导</a:t>
            </a:r>
            <a:endParaRPr lang="en-US" altLang="zh-CN" sz="3200" b="1" dirty="0" smtClean="0"/>
          </a:p>
          <a:p>
            <a:pPr eaLnBrk="1" hangingPunct="1">
              <a:defRPr/>
            </a:pPr>
            <a:endParaRPr lang="zh-CN" altLang="en-US" sz="3200" b="1" dirty="0"/>
          </a:p>
        </p:txBody>
      </p:sp>
      <p:pic>
        <p:nvPicPr>
          <p:cNvPr id="2" name="图片 1"/>
          <p:cNvPicPr>
            <a:picLocks noChangeAspect="1"/>
          </p:cNvPicPr>
          <p:nvPr/>
        </p:nvPicPr>
        <p:blipFill>
          <a:blip r:embed="rId2"/>
          <a:stretch>
            <a:fillRect/>
          </a:stretch>
        </p:blipFill>
        <p:spPr>
          <a:xfrm>
            <a:off x="9910354" y="0"/>
            <a:ext cx="1981372" cy="1298561"/>
          </a:xfrm>
          <a:prstGeom prst="rect">
            <a:avLst/>
          </a:prstGeom>
        </p:spPr>
      </p:pic>
    </p:spTree>
    <p:extLst>
      <p:ext uri="{BB962C8B-B14F-4D97-AF65-F5344CB8AC3E}">
        <p14:creationId xmlns:p14="http://schemas.microsoft.com/office/powerpoint/2010/main" val="45134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39421"/>
          </a:xfrm>
          <a:solidFill>
            <a:schemeClr val="accent4">
              <a:lumMod val="20000"/>
              <a:lumOff val="80000"/>
            </a:schemeClr>
          </a:solidFill>
        </p:spPr>
        <p:txBody>
          <a:bodyPr>
            <a:normAutofit fontScale="90000"/>
          </a:bodyPr>
          <a:lstStyle/>
          <a:p>
            <a:r>
              <a:rPr lang="en-US" altLang="zh-CN" dirty="0"/>
              <a:t>1</a:t>
            </a:r>
            <a:r>
              <a:rPr lang="zh-CN" altLang="en-US" dirty="0"/>
              <a:t>月</a:t>
            </a:r>
            <a:r>
              <a:rPr lang="en-US" altLang="zh-CN" dirty="0"/>
              <a:t>12</a:t>
            </a:r>
            <a:r>
              <a:rPr lang="zh-CN" altLang="en-US" dirty="0"/>
              <a:t>日，中国外交部记者</a:t>
            </a:r>
            <a:r>
              <a:rPr lang="zh-CN" altLang="en-US" dirty="0" smtClean="0"/>
              <a:t>会陆慷答记者问</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4920" y="2778368"/>
            <a:ext cx="5048250" cy="3622431"/>
          </a:xfrm>
        </p:spPr>
      </p:pic>
      <p:sp>
        <p:nvSpPr>
          <p:cNvPr id="5" name="矩形 4"/>
          <p:cNvSpPr/>
          <p:nvPr/>
        </p:nvSpPr>
        <p:spPr>
          <a:xfrm>
            <a:off x="729761" y="2716823"/>
            <a:ext cx="4536831" cy="3416320"/>
          </a:xfrm>
          <a:prstGeom prst="rect">
            <a:avLst/>
          </a:prstGeom>
        </p:spPr>
        <p:txBody>
          <a:bodyPr wrap="square">
            <a:spAutoFit/>
          </a:bodyPr>
          <a:lstStyle/>
          <a:p>
            <a:r>
              <a:rPr lang="zh-CN" altLang="en-US" sz="2400" b="1" dirty="0" smtClean="0">
                <a:latin typeface="&amp;quot"/>
              </a:rPr>
              <a:t>答</a:t>
            </a:r>
            <a:r>
              <a:rPr lang="en-US" altLang="zh-CN" sz="2400" b="1" dirty="0" smtClean="0">
                <a:latin typeface="&amp;quot"/>
              </a:rPr>
              <a:t>:</a:t>
            </a:r>
            <a:r>
              <a:rPr lang="zh-CN" altLang="en-US" sz="2400" b="1" dirty="0" smtClean="0">
                <a:latin typeface="&amp;quot"/>
              </a:rPr>
              <a:t>我不知道你援引的这个说法从何而来。我能告诉你的是，海难事故发生后，中国政府</a:t>
            </a:r>
            <a:r>
              <a:rPr lang="zh-CN" altLang="en-US" sz="2400" b="1" dirty="0" smtClean="0">
                <a:solidFill>
                  <a:srgbClr val="FF0000"/>
                </a:solidFill>
                <a:latin typeface="&amp;quot"/>
              </a:rPr>
              <a:t>高度重视有关搜救</a:t>
            </a:r>
            <a:r>
              <a:rPr lang="zh-CN" altLang="en-US" sz="2400" b="1" dirty="0" smtClean="0">
                <a:latin typeface="&amp;quot"/>
              </a:rPr>
              <a:t>工作，中方及时向外界通报情况，也与其他有关方面保持着密切的联系。我们对其他国家参与</a:t>
            </a:r>
            <a:r>
              <a:rPr lang="zh-CN" altLang="en-US" sz="2400" b="1" dirty="0" smtClean="0">
                <a:solidFill>
                  <a:srgbClr val="FF0000"/>
                </a:solidFill>
                <a:latin typeface="&amp;quot"/>
              </a:rPr>
              <a:t>搜救工作持欢迎和开放态度</a:t>
            </a:r>
            <a:r>
              <a:rPr lang="zh-CN" altLang="en-US" sz="2400" b="1" dirty="0" smtClean="0">
                <a:latin typeface="&amp;quot"/>
              </a:rPr>
              <a:t>，包括韩国、日本的搜救船只都参与了有关搜救工作。</a:t>
            </a:r>
            <a:endParaRPr lang="zh-CN" altLang="en-US" sz="2400" b="1" i="0" u="none" strike="noStrike" dirty="0">
              <a:effectLst/>
              <a:latin typeface="&amp;quot"/>
            </a:endParaRPr>
          </a:p>
        </p:txBody>
      </p:sp>
      <p:sp>
        <p:nvSpPr>
          <p:cNvPr id="7" name="矩形 6"/>
          <p:cNvSpPr/>
          <p:nvPr/>
        </p:nvSpPr>
        <p:spPr>
          <a:xfrm>
            <a:off x="838200" y="1395295"/>
            <a:ext cx="9686192" cy="1015663"/>
          </a:xfrm>
          <a:prstGeom prst="rect">
            <a:avLst/>
          </a:prstGeom>
        </p:spPr>
        <p:txBody>
          <a:bodyPr wrap="square">
            <a:spAutoFit/>
          </a:bodyPr>
          <a:lstStyle/>
          <a:p>
            <a:r>
              <a:rPr lang="zh-CN" altLang="en-US" sz="2000" b="1" dirty="0">
                <a:latin typeface="&amp;quot"/>
              </a:rPr>
              <a:t>问</a:t>
            </a:r>
            <a:r>
              <a:rPr lang="en-US" altLang="zh-CN" sz="2000" b="1" dirty="0">
                <a:latin typeface="&amp;quot"/>
              </a:rPr>
              <a:t>:</a:t>
            </a:r>
            <a:r>
              <a:rPr lang="zh-CN" altLang="en-US" sz="2000" b="1" dirty="0">
                <a:latin typeface="&amp;quot"/>
              </a:rPr>
              <a:t>据报道，日本海上保安厅称，东海海域撞船事故中的巴拿马籍船只已经漂移到了日本附近海域，日方向中国海警提出参与搜救的请求，但中方表示不需要日方协助。中方对此有何评论</a:t>
            </a:r>
            <a:r>
              <a:rPr lang="en-US" altLang="zh-CN" sz="2000" b="1" dirty="0">
                <a:latin typeface="&amp;quot"/>
              </a:rPr>
              <a:t>?</a:t>
            </a:r>
          </a:p>
        </p:txBody>
      </p:sp>
    </p:spTree>
    <p:extLst>
      <p:ext uri="{BB962C8B-B14F-4D97-AF65-F5344CB8AC3E}">
        <p14:creationId xmlns:p14="http://schemas.microsoft.com/office/powerpoint/2010/main" val="558074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6">
              <a:lumMod val="40000"/>
              <a:lumOff val="60000"/>
            </a:schemeClr>
          </a:solidFill>
        </p:spPr>
        <p:txBody>
          <a:bodyPr/>
          <a:lstStyle/>
          <a:p>
            <a:r>
              <a:rPr lang="en-US" altLang="zh-CN" dirty="0" smtClean="0"/>
              <a:t>2.</a:t>
            </a:r>
            <a:r>
              <a:rPr lang="zh-CN" altLang="en-US" dirty="0" smtClean="0"/>
              <a:t>采取预防污染措施</a:t>
            </a:r>
            <a:endParaRPr lang="zh-CN" altLang="en-US" dirty="0"/>
          </a:p>
        </p:txBody>
      </p:sp>
      <p:sp>
        <p:nvSpPr>
          <p:cNvPr id="4" name="内容占位符 2"/>
          <p:cNvSpPr>
            <a:spLocks noGrp="1"/>
          </p:cNvSpPr>
          <p:nvPr>
            <p:ph idx="1"/>
          </p:nvPr>
        </p:nvSpPr>
        <p:spPr>
          <a:xfrm>
            <a:off x="838200" y="1825625"/>
            <a:ext cx="5246077" cy="4351338"/>
          </a:xfrm>
        </p:spPr>
        <p:txBody>
          <a:bodyPr>
            <a:normAutofit/>
          </a:bodyPr>
          <a:lstStyle/>
          <a:p>
            <a:r>
              <a:rPr lang="zh-CN" altLang="en-US" sz="2400" b="1" dirty="0" smtClean="0"/>
              <a:t>使用灭火泡沫、消</a:t>
            </a:r>
            <a:r>
              <a:rPr lang="zh-CN" altLang="en-US" sz="2400" b="1" dirty="0"/>
              <a:t>油剂、围油栏、吸油毡以及喷洒消防水等方式回收并促进油膜分散和挥发。难船沉没后，交通部增加了现场清污力量，</a:t>
            </a:r>
            <a:r>
              <a:rPr lang="zh-CN" altLang="en-US" sz="2400" b="1" dirty="0" smtClean="0"/>
              <a:t>调集专业</a:t>
            </a:r>
            <a:r>
              <a:rPr lang="zh-CN" altLang="en-US" sz="2400" b="1" dirty="0"/>
              <a:t>清污船舶</a:t>
            </a:r>
            <a:r>
              <a:rPr lang="zh-CN" altLang="en-US" sz="2400" b="1" dirty="0" smtClean="0"/>
              <a:t>、拖轮</a:t>
            </a:r>
            <a:r>
              <a:rPr lang="zh-CN" altLang="en-US" sz="2400" b="1" dirty="0"/>
              <a:t>前往现场增援，并从上海、浙江、江苏紧急调集防污物资前往现场</a:t>
            </a:r>
            <a:r>
              <a:rPr lang="zh-CN" altLang="en-US" sz="2400" b="1" dirty="0" smtClean="0"/>
              <a:t>。</a:t>
            </a:r>
            <a:endParaRPr lang="en-US" altLang="zh-CN" sz="2400" b="1" dirty="0" smtClean="0"/>
          </a:p>
          <a:p>
            <a:r>
              <a:rPr lang="zh-CN" altLang="en-US" sz="2400" b="1" dirty="0" smtClean="0">
                <a:solidFill>
                  <a:srgbClr val="FF0000"/>
                </a:solidFill>
              </a:rPr>
              <a:t>参加</a:t>
            </a:r>
            <a:r>
              <a:rPr lang="zh-CN" altLang="en-US" sz="2400" b="1" dirty="0">
                <a:solidFill>
                  <a:srgbClr val="FF0000"/>
                </a:solidFill>
              </a:rPr>
              <a:t>现场清污行动</a:t>
            </a:r>
            <a:r>
              <a:rPr lang="zh-CN" altLang="en-US" sz="2400" b="1" dirty="0" smtClean="0">
                <a:solidFill>
                  <a:srgbClr val="FF0000"/>
                </a:solidFill>
              </a:rPr>
              <a:t>的有中方、韩国、日本船舶。</a:t>
            </a:r>
            <a:endParaRPr lang="zh-CN" altLang="en-US" sz="2400" b="1" dirty="0">
              <a:solidFill>
                <a:srgbClr val="FF0000"/>
              </a:solidFill>
            </a:endParaRPr>
          </a:p>
        </p:txBody>
      </p:sp>
      <p:sp>
        <p:nvSpPr>
          <p:cNvPr id="5" name="矩形 4"/>
          <p:cNvSpPr/>
          <p:nvPr/>
        </p:nvSpPr>
        <p:spPr>
          <a:xfrm>
            <a:off x="6356837" y="1786989"/>
            <a:ext cx="4651132" cy="2246769"/>
          </a:xfrm>
          <a:prstGeom prst="rect">
            <a:avLst/>
          </a:prstGeom>
        </p:spPr>
        <p:txBody>
          <a:bodyPr wrap="square">
            <a:spAutoFit/>
          </a:bodyPr>
          <a:lstStyle/>
          <a:p>
            <a:r>
              <a:rPr lang="zh-CN" altLang="en-US" sz="2800" dirty="0" smtClean="0"/>
              <a:t>水下机器人：交通</a:t>
            </a:r>
            <a:r>
              <a:rPr lang="zh-CN" altLang="en-US" sz="2800" dirty="0"/>
              <a:t>运输部上海救捞局部署</a:t>
            </a:r>
            <a:r>
              <a:rPr lang="en-US" altLang="zh-CN" sz="2800" dirty="0"/>
              <a:t>ROV</a:t>
            </a:r>
            <a:r>
              <a:rPr lang="zh-CN" altLang="en-US" sz="2800" dirty="0"/>
              <a:t>（水下机器人）开展水下勘察，了解掌握“桑吉”轮船体破损情况。</a:t>
            </a:r>
            <a:endParaRPr lang="en-US" altLang="zh-CN" sz="2800" dirty="0"/>
          </a:p>
        </p:txBody>
      </p:sp>
    </p:spTree>
    <p:extLst>
      <p:ext uri="{BB962C8B-B14F-4D97-AF65-F5344CB8AC3E}">
        <p14:creationId xmlns:p14="http://schemas.microsoft.com/office/powerpoint/2010/main" val="223779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a:t>海诉法</a:t>
            </a:r>
            <a:r>
              <a:rPr lang="en-US" altLang="zh-CN" dirty="0" smtClean="0"/>
              <a:t>》</a:t>
            </a:r>
            <a:r>
              <a:rPr lang="zh-CN" altLang="en-US" dirty="0" smtClean="0"/>
              <a:t>规定</a:t>
            </a:r>
            <a:endParaRPr lang="zh-CN" altLang="en-US" dirty="0"/>
          </a:p>
        </p:txBody>
      </p:sp>
      <p:sp>
        <p:nvSpPr>
          <p:cNvPr id="3" name="内容占位符 2"/>
          <p:cNvSpPr>
            <a:spLocks noGrp="1"/>
          </p:cNvSpPr>
          <p:nvPr>
            <p:ph idx="1"/>
          </p:nvPr>
        </p:nvSpPr>
        <p:spPr>
          <a:xfrm>
            <a:off x="838200" y="1433146"/>
            <a:ext cx="10515600" cy="2549769"/>
          </a:xfrm>
        </p:spPr>
        <p:txBody>
          <a:bodyPr>
            <a:normAutofit fontScale="92500" lnSpcReduction="20000"/>
          </a:bodyPr>
          <a:lstStyle/>
          <a:p>
            <a:r>
              <a:rPr lang="zh-CN" altLang="en-US" b="1" dirty="0" smtClean="0"/>
              <a:t>中国</a:t>
            </a:r>
            <a:r>
              <a:rPr lang="zh-CN" altLang="en-US" b="1" dirty="0"/>
              <a:t>的</a:t>
            </a:r>
            <a:r>
              <a:rPr lang="en-US" altLang="zh-CN" b="1" dirty="0"/>
              <a:t>《</a:t>
            </a:r>
            <a:r>
              <a:rPr lang="zh-CN" altLang="en-US" b="1" dirty="0"/>
              <a:t>海事诉讼特别程序法</a:t>
            </a:r>
            <a:r>
              <a:rPr lang="en-US" altLang="zh-CN" b="1" dirty="0"/>
              <a:t>》</a:t>
            </a:r>
            <a:r>
              <a:rPr lang="zh-CN" altLang="en-US" b="1" dirty="0" smtClean="0"/>
              <a:t>第</a:t>
            </a:r>
            <a:r>
              <a:rPr lang="en-US" altLang="zh-CN" b="1" dirty="0" smtClean="0"/>
              <a:t>7</a:t>
            </a:r>
            <a:r>
              <a:rPr lang="zh-CN" altLang="en-US" b="1" dirty="0" smtClean="0"/>
              <a:t>条</a:t>
            </a:r>
            <a:r>
              <a:rPr lang="zh-CN" altLang="en-US" b="1" dirty="0"/>
              <a:t>第（二）项，中国海事法院（上海、宁波）对因此而产生的诸多</a:t>
            </a:r>
            <a:r>
              <a:rPr lang="zh-CN" altLang="en-US" b="1" dirty="0" smtClean="0"/>
              <a:t>纠纷</a:t>
            </a:r>
            <a:r>
              <a:rPr lang="zh-CN" altLang="en-US" b="1" dirty="0"/>
              <a:t>具有专属管辖</a:t>
            </a:r>
            <a:r>
              <a:rPr lang="zh-CN" altLang="en-US" b="1" dirty="0" smtClean="0"/>
              <a:t>权</a:t>
            </a:r>
            <a:endParaRPr lang="en-US" altLang="zh-CN" b="1" dirty="0" smtClean="0"/>
          </a:p>
          <a:p>
            <a:r>
              <a:rPr lang="zh-CN" altLang="en-US" dirty="0"/>
              <a:t>第七条　下列海事诉讼，由本条规定的海事法院专属管辖： 　（一）因沿海港口作业纠纷提起的诉讼，由港口所在地海事法院管辖</a:t>
            </a:r>
            <a:r>
              <a:rPr lang="zh-CN" altLang="en-US" dirty="0" smtClean="0"/>
              <a:t>；</a:t>
            </a:r>
            <a:endParaRPr lang="en-US" altLang="zh-CN" dirty="0" smtClean="0"/>
          </a:p>
          <a:p>
            <a:r>
              <a:rPr lang="zh-CN" altLang="en-US" dirty="0" smtClean="0"/>
              <a:t>（</a:t>
            </a:r>
            <a:r>
              <a:rPr lang="zh-CN" altLang="en-US" dirty="0"/>
              <a:t>二）因船舶排放、泄漏、倾倒油类或者其他有害物质，海上生产、作业或者拆船、修船作业造成海域污染损害提起的诉讼，由</a:t>
            </a:r>
            <a:r>
              <a:rPr lang="zh-CN" altLang="en-US" dirty="0">
                <a:solidFill>
                  <a:srgbClr val="FF0000"/>
                </a:solidFill>
              </a:rPr>
              <a:t>污染发生地、损害结果地或者采取预防污染措施地海事法院管辖</a:t>
            </a:r>
            <a:r>
              <a:rPr lang="zh-CN" altLang="en-US" dirty="0"/>
              <a:t>；</a:t>
            </a:r>
          </a:p>
        </p:txBody>
      </p:sp>
      <p:sp>
        <p:nvSpPr>
          <p:cNvPr id="4" name="矩形 3"/>
          <p:cNvSpPr/>
          <p:nvPr/>
        </p:nvSpPr>
        <p:spPr>
          <a:xfrm>
            <a:off x="958362" y="4246684"/>
            <a:ext cx="9513276" cy="830997"/>
          </a:xfrm>
          <a:prstGeom prst="rect">
            <a:avLst/>
          </a:prstGeom>
        </p:spPr>
        <p:txBody>
          <a:bodyPr wrap="square">
            <a:spAutoFit/>
          </a:bodyPr>
          <a:lstStyle/>
          <a:p>
            <a:r>
              <a:rPr lang="en-US" altLang="zh-CN" sz="2400" b="1" dirty="0"/>
              <a:t>《</a:t>
            </a:r>
            <a:r>
              <a:rPr lang="zh-CN" altLang="en-US" sz="2400" b="1" dirty="0"/>
              <a:t>联合国海洋法公约</a:t>
            </a:r>
            <a:r>
              <a:rPr lang="en-US" altLang="zh-CN" sz="2400" b="1" dirty="0" smtClean="0"/>
              <a:t>》56</a:t>
            </a:r>
            <a:r>
              <a:rPr lang="zh-CN" altLang="en-US" sz="2400" b="1" dirty="0" smtClean="0"/>
              <a:t>条</a:t>
            </a:r>
            <a:r>
              <a:rPr lang="zh-CN" altLang="en-US" sz="2400" b="1" dirty="0"/>
              <a:t>规定，沿海国对其专属经济区的海洋环境保护</a:t>
            </a:r>
            <a:r>
              <a:rPr lang="zh-CN" altLang="en-US" sz="2400" b="1" dirty="0" smtClean="0"/>
              <a:t>事项</a:t>
            </a:r>
            <a:r>
              <a:rPr lang="zh-CN" altLang="en-US" sz="2400" b="1" dirty="0"/>
              <a:t>有管辖权</a:t>
            </a:r>
            <a:r>
              <a:rPr lang="zh-CN" altLang="en-US" sz="2400" b="1" dirty="0" smtClean="0"/>
              <a:t>。</a:t>
            </a:r>
            <a:endParaRPr lang="zh-CN" altLang="en-US" sz="2400" b="1" dirty="0"/>
          </a:p>
        </p:txBody>
      </p:sp>
    </p:spTree>
    <p:extLst>
      <p:ext uri="{BB962C8B-B14F-4D97-AF65-F5344CB8AC3E}">
        <p14:creationId xmlns:p14="http://schemas.microsoft.com/office/powerpoint/2010/main" val="2978143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6">
              <a:lumMod val="40000"/>
              <a:lumOff val="60000"/>
            </a:schemeClr>
          </a:solidFill>
        </p:spPr>
        <p:txBody>
          <a:bodyPr/>
          <a:lstStyle/>
          <a:p>
            <a:pPr>
              <a:defRPr/>
            </a:pPr>
            <a:r>
              <a:rPr lang="zh-CN" altLang="en-US" dirty="0" smtClean="0"/>
              <a:t>救助难点</a:t>
            </a:r>
            <a:endParaRPr lang="zh-CN" altLang="en-US" dirty="0"/>
          </a:p>
        </p:txBody>
      </p:sp>
      <p:sp>
        <p:nvSpPr>
          <p:cNvPr id="15363" name="内容占位符 2"/>
          <p:cNvSpPr>
            <a:spLocks noGrp="1"/>
          </p:cNvSpPr>
          <p:nvPr>
            <p:ph idx="1"/>
          </p:nvPr>
        </p:nvSpPr>
        <p:spPr>
          <a:xfrm>
            <a:off x="2063750" y="2101850"/>
            <a:ext cx="8299450" cy="4114800"/>
          </a:xfrm>
        </p:spPr>
        <p:txBody>
          <a:bodyPr/>
          <a:lstStyle/>
          <a:p>
            <a:r>
              <a:rPr lang="zh-CN" altLang="en-US" dirty="0" smtClean="0"/>
              <a:t>救助</a:t>
            </a:r>
            <a:r>
              <a:rPr lang="zh-CN" altLang="en-US" dirty="0"/>
              <a:t>难度大：距大陆单程航行要有</a:t>
            </a:r>
            <a:r>
              <a:rPr lang="en-US" altLang="zh-CN" dirty="0"/>
              <a:t>10</a:t>
            </a:r>
            <a:r>
              <a:rPr lang="zh-CN" altLang="en-US" dirty="0"/>
              <a:t>个小时（灭火泡沫等难以取得），船剧烈燃烧、凝析油可能引发爆炸，对救助者危险很大。</a:t>
            </a:r>
            <a:endParaRPr lang="en-US" altLang="zh-CN" dirty="0"/>
          </a:p>
          <a:p>
            <a:r>
              <a:rPr lang="zh-CN" altLang="en-US" dirty="0" smtClean="0"/>
              <a:t>碰撞船员</a:t>
            </a:r>
            <a:r>
              <a:rPr lang="zh-CN" altLang="en-US" dirty="0"/>
              <a:t>生命健康危险。</a:t>
            </a:r>
            <a:endParaRPr lang="en-US" altLang="zh-CN" dirty="0"/>
          </a:p>
          <a:p>
            <a:r>
              <a:rPr lang="zh-CN" altLang="en-US" dirty="0" smtClean="0"/>
              <a:t>风</a:t>
            </a:r>
            <a:r>
              <a:rPr lang="zh-CN" altLang="en-US" dirty="0"/>
              <a:t>大浪高加剧救援难度，长峰水晶轮主机未关闭。</a:t>
            </a:r>
            <a:endParaRPr lang="en-US" altLang="zh-CN" dirty="0"/>
          </a:p>
          <a:p>
            <a:endParaRPr lang="zh-CN" altLang="en-US" dirty="0"/>
          </a:p>
        </p:txBody>
      </p:sp>
    </p:spTree>
    <p:extLst>
      <p:ext uri="{BB962C8B-B14F-4D97-AF65-F5344CB8AC3E}">
        <p14:creationId xmlns:p14="http://schemas.microsoft.com/office/powerpoint/2010/main" val="939289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031" y="70339"/>
            <a:ext cx="10931770" cy="1837592"/>
          </a:xfrm>
          <a:solidFill>
            <a:schemeClr val="accent6">
              <a:lumMod val="20000"/>
              <a:lumOff val="80000"/>
            </a:schemeClr>
          </a:solidFill>
        </p:spPr>
        <p:txBody>
          <a:bodyPr>
            <a:normAutofit fontScale="90000"/>
          </a:bodyPr>
          <a:lstStyle/>
          <a:p>
            <a:r>
              <a:rPr lang="en-US" altLang="zh-CN" dirty="0" smtClean="0"/>
              <a:t>3.</a:t>
            </a:r>
            <a:r>
              <a:rPr lang="zh-CN" altLang="en-US" dirty="0" smtClean="0"/>
              <a:t>主动权     在</a:t>
            </a:r>
            <a:r>
              <a:rPr lang="zh-CN" altLang="en-US" dirty="0"/>
              <a:t>清污工作中占据</a:t>
            </a:r>
            <a:r>
              <a:rPr lang="zh-CN" altLang="en-US" dirty="0" smtClean="0"/>
              <a:t>主动</a:t>
            </a:r>
            <a:r>
              <a:rPr lang="zh-CN" altLang="en-US" dirty="0"/>
              <a:t/>
            </a:r>
            <a:br>
              <a:rPr lang="zh-CN" altLang="en-US" dirty="0"/>
            </a:br>
            <a:r>
              <a:rPr lang="en-US" altLang="zh-CN" dirty="0"/>
              <a:t> </a:t>
            </a:r>
            <a:r>
              <a:rPr lang="en-US" altLang="zh-CN" dirty="0" smtClean="0"/>
              <a:t>            </a:t>
            </a:r>
            <a:r>
              <a:rPr lang="zh-CN" altLang="en-US" dirty="0"/>
              <a:t> </a:t>
            </a:r>
            <a:r>
              <a:rPr lang="zh-CN" altLang="en-US" dirty="0" smtClean="0"/>
              <a:t>       在</a:t>
            </a:r>
            <a:r>
              <a:rPr lang="zh-CN" altLang="en-US" dirty="0"/>
              <a:t>搜救中占据</a:t>
            </a:r>
            <a:r>
              <a:rPr lang="zh-CN" altLang="en-US" dirty="0" smtClean="0"/>
              <a:t>主动</a:t>
            </a:r>
            <a:r>
              <a:rPr lang="en-US" altLang="zh-CN" dirty="0" smtClean="0"/>
              <a:t/>
            </a:r>
            <a:br>
              <a:rPr lang="en-US" altLang="zh-CN" dirty="0" smtClean="0"/>
            </a:br>
            <a:r>
              <a:rPr lang="en-US" altLang="zh-CN" dirty="0" smtClean="0"/>
              <a:t>                     </a:t>
            </a:r>
            <a:r>
              <a:rPr lang="zh-CN" altLang="en-US" dirty="0" smtClean="0"/>
              <a:t>主动联系</a:t>
            </a:r>
            <a:endParaRPr lang="zh-CN" altLang="en-US" dirty="0"/>
          </a:p>
        </p:txBody>
      </p:sp>
      <p:sp>
        <p:nvSpPr>
          <p:cNvPr id="3" name="内容占位符 2"/>
          <p:cNvSpPr>
            <a:spLocks noGrp="1"/>
          </p:cNvSpPr>
          <p:nvPr>
            <p:ph idx="1"/>
          </p:nvPr>
        </p:nvSpPr>
        <p:spPr>
          <a:xfrm>
            <a:off x="808892" y="2031023"/>
            <a:ext cx="11078308" cy="4145940"/>
          </a:xfrm>
        </p:spPr>
        <p:txBody>
          <a:bodyPr/>
          <a:lstStyle/>
          <a:p>
            <a:r>
              <a:rPr lang="zh-CN" altLang="en-US" dirty="0" smtClean="0"/>
              <a:t>目的： 在</a:t>
            </a:r>
            <a:r>
              <a:rPr lang="zh-CN" altLang="en-US" dirty="0"/>
              <a:t>管辖上可以赢得主动权、赢得先机</a:t>
            </a:r>
            <a:endParaRPr lang="en-US" altLang="zh-CN" dirty="0"/>
          </a:p>
          <a:p>
            <a:r>
              <a:rPr lang="zh-CN" altLang="en-US" dirty="0" smtClean="0"/>
              <a:t>              在大陆架专属经济区争端</a:t>
            </a:r>
            <a:r>
              <a:rPr lang="zh-CN" altLang="en-US" dirty="0"/>
              <a:t>解决</a:t>
            </a:r>
            <a:r>
              <a:rPr lang="zh-CN" altLang="en-US" dirty="0" smtClean="0"/>
              <a:t>中</a:t>
            </a:r>
            <a:r>
              <a:rPr lang="zh-CN" altLang="en-US" dirty="0"/>
              <a:t>赢得</a:t>
            </a:r>
            <a:r>
              <a:rPr lang="zh-CN" altLang="en-US" dirty="0" smtClean="0"/>
              <a:t>主动权</a:t>
            </a:r>
            <a:r>
              <a:rPr lang="en-US" altLang="zh-CN" dirty="0" smtClean="0"/>
              <a:t>——</a:t>
            </a:r>
            <a:r>
              <a:rPr lang="zh-CN" altLang="en-US" dirty="0" smtClean="0"/>
              <a:t>外交部关注</a:t>
            </a:r>
            <a:endParaRPr lang="en-US" altLang="zh-CN" dirty="0" smtClean="0"/>
          </a:p>
          <a:p>
            <a:r>
              <a:rPr lang="zh-CN" altLang="en-US" dirty="0" smtClean="0"/>
              <a:t>将方便旗国（船旗国）背后真正船东纳入此案中</a:t>
            </a:r>
            <a:endParaRPr lang="en-US" altLang="zh-CN" dirty="0" smtClean="0"/>
          </a:p>
          <a:p>
            <a:pPr marL="0" indent="0">
              <a:buNone/>
            </a:pPr>
            <a:endParaRPr lang="zh-CN" altLang="en-US" dirty="0"/>
          </a:p>
        </p:txBody>
      </p:sp>
      <p:pic>
        <p:nvPicPr>
          <p:cNvPr id="4" name="图片 3"/>
          <p:cNvPicPr>
            <a:picLocks noChangeAspect="1"/>
          </p:cNvPicPr>
          <p:nvPr/>
        </p:nvPicPr>
        <p:blipFill>
          <a:blip r:embed="rId2"/>
          <a:stretch>
            <a:fillRect/>
          </a:stretch>
        </p:blipFill>
        <p:spPr>
          <a:xfrm>
            <a:off x="967155" y="3710353"/>
            <a:ext cx="7990750" cy="2466609"/>
          </a:xfrm>
          <a:prstGeom prst="rect">
            <a:avLst/>
          </a:prstGeom>
        </p:spPr>
      </p:pic>
      <p:sp>
        <p:nvSpPr>
          <p:cNvPr id="5" name="右箭头 4"/>
          <p:cNvSpPr/>
          <p:nvPr/>
        </p:nvSpPr>
        <p:spPr>
          <a:xfrm>
            <a:off x="2409092" y="193431"/>
            <a:ext cx="439616" cy="1561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左大括号 5"/>
          <p:cNvSpPr/>
          <p:nvPr/>
        </p:nvSpPr>
        <p:spPr>
          <a:xfrm>
            <a:off x="2013438" y="1978269"/>
            <a:ext cx="202223" cy="6066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002853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a:spLocks noGrp="1"/>
          </p:cNvSpPr>
          <p:nvPr>
            <p:ph type="title"/>
          </p:nvPr>
        </p:nvSpPr>
        <p:spPr>
          <a:xfrm>
            <a:off x="0" y="356333"/>
            <a:ext cx="12027876" cy="1325563"/>
          </a:xfrm>
          <a:solidFill>
            <a:schemeClr val="accent6">
              <a:lumMod val="20000"/>
              <a:lumOff val="80000"/>
            </a:schemeClr>
          </a:solidFill>
        </p:spPr>
        <p:txBody>
          <a:bodyPr/>
          <a:lstStyle/>
          <a:p>
            <a:r>
              <a:rPr lang="en-US" altLang="zh-CN" sz="2800" b="1" dirty="0" smtClean="0"/>
              <a:t>2011</a:t>
            </a:r>
            <a:r>
              <a:rPr lang="zh-CN" altLang="en-US" sz="2800" b="1" dirty="0" smtClean="0"/>
              <a:t>年</a:t>
            </a:r>
            <a:r>
              <a:rPr lang="en-US" altLang="zh-CN" sz="2800" b="1" dirty="0" smtClean="0"/>
              <a:t>《</a:t>
            </a:r>
            <a:r>
              <a:rPr lang="zh-CN" altLang="en-US" sz="2800" b="1" dirty="0"/>
              <a:t>最高人民法院关于审理船舶油污损害赔偿纠纷案件若干问题的规定</a:t>
            </a:r>
            <a:r>
              <a:rPr lang="en-US" altLang="zh-CN" sz="2800" b="1" dirty="0" smtClean="0"/>
              <a:t>》</a:t>
            </a:r>
            <a:endParaRPr lang="zh-CN" altLang="en-US" sz="2800" b="1" dirty="0"/>
          </a:p>
        </p:txBody>
      </p:sp>
      <p:sp>
        <p:nvSpPr>
          <p:cNvPr id="74755" name="内容占位符 2" descr="Rectangle: Click to edit Master text styles&#10;Second level&#10;Third level&#10;Fourth level&#10;Fifth level"/>
          <p:cNvSpPr>
            <a:spLocks noGrp="1"/>
          </p:cNvSpPr>
          <p:nvPr>
            <p:ph idx="1"/>
          </p:nvPr>
        </p:nvSpPr>
        <p:spPr>
          <a:xfrm>
            <a:off x="158261" y="1837592"/>
            <a:ext cx="10413025" cy="3583354"/>
          </a:xfrm>
        </p:spPr>
        <p:txBody>
          <a:bodyPr>
            <a:normAutofit/>
          </a:bodyPr>
          <a:lstStyle/>
          <a:p>
            <a:r>
              <a:rPr lang="zh-CN" altLang="en-US" sz="2400" dirty="0" smtClean="0"/>
              <a:t>第</a:t>
            </a:r>
            <a:r>
              <a:rPr lang="en-US" altLang="zh-CN" sz="2400" dirty="0" smtClean="0"/>
              <a:t>5</a:t>
            </a:r>
            <a:r>
              <a:rPr lang="zh-CN" altLang="en-US" sz="2400" dirty="0" smtClean="0"/>
              <a:t>条</a:t>
            </a:r>
            <a:r>
              <a:rPr lang="zh-CN" altLang="en-US" sz="2400" dirty="0"/>
              <a:t>　油轮装载的</a:t>
            </a:r>
            <a:r>
              <a:rPr lang="zh-CN" altLang="en-US" sz="2400" dirty="0">
                <a:solidFill>
                  <a:srgbClr val="FF0000"/>
                </a:solidFill>
              </a:rPr>
              <a:t>持久性油类</a:t>
            </a:r>
            <a:r>
              <a:rPr lang="zh-CN" altLang="en-US" sz="2400" dirty="0"/>
              <a:t>造成油污损害的，应依照</a:t>
            </a:r>
            <a:r>
              <a:rPr lang="en-US" altLang="zh-CN" sz="2400" dirty="0"/>
              <a:t>《</a:t>
            </a:r>
            <a:r>
              <a:rPr lang="zh-CN" altLang="en-US" sz="2400" dirty="0"/>
              <a:t>防治船舶污染海洋环境管理条例</a:t>
            </a:r>
            <a:r>
              <a:rPr lang="en-US" altLang="zh-CN" sz="2400" dirty="0"/>
              <a:t>》</a:t>
            </a:r>
            <a:r>
              <a:rPr lang="zh-CN" altLang="en-US" sz="2400" dirty="0"/>
              <a:t>、</a:t>
            </a:r>
            <a:r>
              <a:rPr lang="en-US" altLang="zh-CN" sz="2400" dirty="0"/>
              <a:t>《1992</a:t>
            </a:r>
            <a:r>
              <a:rPr lang="zh-CN" altLang="en-US" sz="2400" dirty="0"/>
              <a:t>年国际油污损害民事责任公约</a:t>
            </a:r>
            <a:r>
              <a:rPr lang="en-US" altLang="zh-CN" sz="2400" dirty="0"/>
              <a:t>》</a:t>
            </a:r>
            <a:r>
              <a:rPr lang="zh-CN" altLang="en-US" sz="2400" dirty="0"/>
              <a:t>的规定确定赔偿限额。</a:t>
            </a:r>
          </a:p>
          <a:p>
            <a:r>
              <a:rPr lang="zh-CN" altLang="en-US" sz="2400" dirty="0"/>
              <a:t>油轮装载的</a:t>
            </a:r>
            <a:r>
              <a:rPr lang="zh-CN" altLang="en-US" sz="2400" dirty="0">
                <a:solidFill>
                  <a:srgbClr val="FF0000"/>
                </a:solidFill>
              </a:rPr>
              <a:t>非持久性燃油</a:t>
            </a:r>
            <a:r>
              <a:rPr lang="zh-CN" altLang="en-US" sz="2400" dirty="0"/>
              <a:t>或者非油轮装载的燃油造成油污损害的，应依照海商法关于</a:t>
            </a:r>
            <a:r>
              <a:rPr lang="zh-CN" altLang="en-US" sz="2400" dirty="0">
                <a:solidFill>
                  <a:srgbClr val="00B050"/>
                </a:solidFill>
              </a:rPr>
              <a:t>海事赔偿责任限制</a:t>
            </a:r>
            <a:r>
              <a:rPr lang="zh-CN" altLang="en-US" sz="2400" dirty="0"/>
              <a:t>的规定确定赔偿限额。</a:t>
            </a:r>
            <a:endParaRPr lang="en-US" altLang="zh-CN" sz="2400" dirty="0"/>
          </a:p>
          <a:p>
            <a:r>
              <a:rPr lang="zh-CN" altLang="en-US" sz="2400" dirty="0"/>
              <a:t>第</a:t>
            </a:r>
            <a:r>
              <a:rPr lang="en-US" altLang="zh-CN" sz="2400" dirty="0"/>
              <a:t>32</a:t>
            </a:r>
            <a:r>
              <a:rPr lang="zh-CN" altLang="en-US" sz="2400" dirty="0"/>
              <a:t>条　本规定实施前本院发布的司法解释与本规定不一致的，以本规定为准。</a:t>
            </a:r>
          </a:p>
          <a:p>
            <a:r>
              <a:rPr lang="zh-CN" altLang="en-US" sz="2400" dirty="0"/>
              <a:t>本规定施行前已经</a:t>
            </a:r>
            <a:r>
              <a:rPr lang="zh-CN" altLang="en-US" sz="2400" b="1" dirty="0"/>
              <a:t>终审的案件，人民法院进行再审时</a:t>
            </a:r>
            <a:r>
              <a:rPr lang="zh-CN" altLang="en-US" sz="2400" dirty="0"/>
              <a:t>，不适用本规定</a:t>
            </a:r>
            <a:r>
              <a:rPr lang="zh-CN" altLang="en-US" sz="2400" dirty="0" smtClean="0"/>
              <a:t>。</a:t>
            </a:r>
            <a:endParaRPr lang="en-US" altLang="zh-CN" sz="2400" dirty="0" smtClean="0"/>
          </a:p>
        </p:txBody>
      </p:sp>
    </p:spTree>
    <p:extLst>
      <p:ext uri="{BB962C8B-B14F-4D97-AF65-F5344CB8AC3E}">
        <p14:creationId xmlns:p14="http://schemas.microsoft.com/office/powerpoint/2010/main" val="32599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4">
              <a:lumMod val="20000"/>
              <a:lumOff val="80000"/>
            </a:schemeClr>
          </a:solidFill>
        </p:spPr>
        <p:txBody>
          <a:bodyPr/>
          <a:lstStyle/>
          <a:p>
            <a:r>
              <a:rPr lang="zh-CN" altLang="en-US" dirty="0" smtClean="0"/>
              <a:t>三、油类分类及法律适用</a:t>
            </a:r>
            <a:endParaRPr lang="zh-CN" altLang="en-US" dirty="0"/>
          </a:p>
        </p:txBody>
      </p:sp>
      <p:sp>
        <p:nvSpPr>
          <p:cNvPr id="3" name="内容占位符 2"/>
          <p:cNvSpPr>
            <a:spLocks noGrp="1"/>
          </p:cNvSpPr>
          <p:nvPr>
            <p:ph idx="1"/>
          </p:nvPr>
        </p:nvSpPr>
        <p:spPr>
          <a:xfrm>
            <a:off x="849923" y="2871910"/>
            <a:ext cx="10515600" cy="3660775"/>
          </a:xfrm>
        </p:spPr>
        <p:txBody>
          <a:bodyPr>
            <a:normAutofit/>
          </a:bodyPr>
          <a:lstStyle/>
          <a:p>
            <a:r>
              <a:rPr lang="zh-CN" altLang="en-US" dirty="0" smtClean="0"/>
              <a:t>不</a:t>
            </a:r>
            <a:r>
              <a:rPr lang="zh-CN" altLang="en-US" dirty="0"/>
              <a:t>属于</a:t>
            </a:r>
            <a:r>
              <a:rPr lang="en-US" altLang="zh-CN" dirty="0" smtClean="0"/>
              <a:t>1969《</a:t>
            </a:r>
            <a:r>
              <a:rPr lang="zh-CN" altLang="en-US" dirty="0"/>
              <a:t>国际油污损害民事责任公约</a:t>
            </a:r>
            <a:r>
              <a:rPr lang="en-US" altLang="zh-CN" dirty="0" smtClean="0"/>
              <a:t>》</a:t>
            </a:r>
            <a:r>
              <a:rPr lang="zh-CN" altLang="en-US" dirty="0" smtClean="0"/>
              <a:t>规定</a:t>
            </a:r>
            <a:r>
              <a:rPr lang="zh-CN" altLang="en-US" dirty="0"/>
              <a:t>调整的</a:t>
            </a:r>
            <a:r>
              <a:rPr lang="zh-CN" altLang="en-US" dirty="0" smtClean="0"/>
              <a:t>油类</a:t>
            </a:r>
            <a:endParaRPr lang="en-US" altLang="zh-CN" dirty="0" smtClean="0"/>
          </a:p>
          <a:p>
            <a:r>
              <a:rPr lang="zh-CN" altLang="en-US" dirty="0" smtClean="0"/>
              <a:t>可</a:t>
            </a:r>
            <a:r>
              <a:rPr lang="zh-CN" altLang="en-US" dirty="0"/>
              <a:t>排除对该公约的</a:t>
            </a:r>
            <a:r>
              <a:rPr lang="zh-CN" altLang="en-US" dirty="0" smtClean="0"/>
              <a:t>适用</a:t>
            </a:r>
            <a:endParaRPr lang="en-US" altLang="zh-CN" dirty="0" smtClean="0"/>
          </a:p>
          <a:p>
            <a:r>
              <a:rPr lang="en-US" altLang="zh-CN" dirty="0" smtClean="0"/>
              <a:t>69CLC</a:t>
            </a:r>
            <a:r>
              <a:rPr lang="zh-CN" altLang="en-US" dirty="0" smtClean="0"/>
              <a:t>和</a:t>
            </a:r>
            <a:r>
              <a:rPr lang="en-US" altLang="zh-CN" dirty="0" smtClean="0"/>
              <a:t>92CLC</a:t>
            </a:r>
            <a:r>
              <a:rPr lang="zh-CN" altLang="en-US" dirty="0" smtClean="0"/>
              <a:t>我国加入</a:t>
            </a:r>
            <a:endParaRPr lang="en-US" altLang="zh-CN" dirty="0" smtClean="0"/>
          </a:p>
          <a:p>
            <a:endParaRPr lang="en-US" altLang="zh-CN" dirty="0"/>
          </a:p>
          <a:p>
            <a:pPr marL="0" indent="0">
              <a:buNone/>
            </a:pPr>
            <a:r>
              <a:rPr lang="zh-CN" altLang="en-US" b="1" dirty="0" smtClean="0"/>
              <a:t>“桑吉轮”所有人</a:t>
            </a:r>
            <a:r>
              <a:rPr lang="zh-CN" altLang="en-US" b="1" dirty="0"/>
              <a:t>、保险人或财务</a:t>
            </a:r>
            <a:r>
              <a:rPr lang="zh-CN" altLang="en-US" b="1" dirty="0" smtClean="0"/>
              <a:t>保证人可依我国法律申请</a:t>
            </a:r>
            <a:r>
              <a:rPr lang="zh-CN" altLang="en-US" b="1" dirty="0"/>
              <a:t>设立“油污损害赔偿责任限制基金”</a:t>
            </a:r>
            <a:endParaRPr lang="en-US" altLang="zh-CN" b="1" dirty="0"/>
          </a:p>
          <a:p>
            <a:endParaRPr lang="en-US" altLang="zh-CN" dirty="0" smtClean="0"/>
          </a:p>
        </p:txBody>
      </p:sp>
      <p:sp>
        <p:nvSpPr>
          <p:cNvPr id="4" name="矩形 3"/>
          <p:cNvSpPr/>
          <p:nvPr/>
        </p:nvSpPr>
        <p:spPr>
          <a:xfrm>
            <a:off x="838200" y="1727301"/>
            <a:ext cx="7066085" cy="461665"/>
          </a:xfrm>
          <a:prstGeom prst="rect">
            <a:avLst/>
          </a:prstGeom>
          <a:solidFill>
            <a:schemeClr val="accent1">
              <a:lumMod val="20000"/>
              <a:lumOff val="80000"/>
            </a:schemeClr>
          </a:solidFill>
        </p:spPr>
        <p:txBody>
          <a:bodyPr wrap="square">
            <a:spAutoFit/>
          </a:bodyPr>
          <a:lstStyle/>
          <a:p>
            <a:r>
              <a:rPr lang="zh-CN" altLang="en-US" sz="2400" b="1" dirty="0"/>
              <a:t>（一）非持久性油类</a:t>
            </a:r>
            <a:r>
              <a:rPr lang="en-US" altLang="zh-CN" sz="2400" dirty="0"/>
              <a:t>——</a:t>
            </a:r>
            <a:r>
              <a:rPr lang="en-US" altLang="zh-CN" sz="2400" b="1" dirty="0"/>
              <a:t>13.6</a:t>
            </a:r>
            <a:r>
              <a:rPr lang="zh-CN" altLang="en-US" sz="2400" b="1" dirty="0"/>
              <a:t>万吨货</a:t>
            </a:r>
            <a:r>
              <a:rPr lang="zh-CN" altLang="en-US" sz="2400" b="1" dirty="0" smtClean="0"/>
              <a:t>油凝析油</a:t>
            </a:r>
            <a:endParaRPr lang="en-US" altLang="zh-CN" sz="2400" b="1" dirty="0"/>
          </a:p>
        </p:txBody>
      </p:sp>
      <p:sp>
        <p:nvSpPr>
          <p:cNvPr id="5" name="矩形 4"/>
          <p:cNvSpPr/>
          <p:nvPr/>
        </p:nvSpPr>
        <p:spPr>
          <a:xfrm>
            <a:off x="984737" y="4363304"/>
            <a:ext cx="8862647" cy="523220"/>
          </a:xfrm>
          <a:prstGeom prst="rect">
            <a:avLst/>
          </a:prstGeom>
          <a:solidFill>
            <a:schemeClr val="accent2">
              <a:lumMod val="40000"/>
              <a:lumOff val="60000"/>
            </a:schemeClr>
          </a:solidFill>
        </p:spPr>
        <p:txBody>
          <a:bodyPr wrap="square">
            <a:spAutoFit/>
          </a:bodyPr>
          <a:lstStyle/>
          <a:p>
            <a:r>
              <a:rPr lang="zh-CN" altLang="en-US" sz="2800" dirty="0"/>
              <a:t>因此，最高法院规定应该适用</a:t>
            </a:r>
            <a:r>
              <a:rPr lang="en-US" altLang="zh-CN" sz="2800" dirty="0"/>
              <a:t>LLMC《</a:t>
            </a:r>
            <a:r>
              <a:rPr lang="zh-CN" altLang="en-US" sz="2800" dirty="0"/>
              <a:t>海商法</a:t>
            </a:r>
            <a:r>
              <a:rPr lang="en-US" altLang="zh-CN" sz="2800" dirty="0"/>
              <a:t>》</a:t>
            </a:r>
            <a:r>
              <a:rPr lang="zh-CN" altLang="en-US" sz="2800" dirty="0"/>
              <a:t>第十一章</a:t>
            </a:r>
            <a:endParaRPr lang="en-US" altLang="zh-CN" sz="2800" dirty="0"/>
          </a:p>
        </p:txBody>
      </p:sp>
    </p:spTree>
    <p:extLst>
      <p:ext uri="{BB962C8B-B14F-4D97-AF65-F5344CB8AC3E}">
        <p14:creationId xmlns:p14="http://schemas.microsoft.com/office/powerpoint/2010/main" val="401534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1005038" cy="1325563"/>
          </a:xfrm>
          <a:solidFill>
            <a:schemeClr val="accent1">
              <a:lumMod val="20000"/>
              <a:lumOff val="80000"/>
            </a:schemeClr>
          </a:solidFill>
        </p:spPr>
        <p:txBody>
          <a:bodyPr>
            <a:normAutofit fontScale="90000"/>
          </a:bodyPr>
          <a:lstStyle/>
          <a:p>
            <a:r>
              <a:rPr lang="zh-CN" altLang="en-US" b="1" dirty="0" smtClean="0"/>
              <a:t>（二）持久性</a:t>
            </a:r>
            <a:r>
              <a:rPr lang="zh-CN" altLang="en-US" b="1" dirty="0"/>
              <a:t>燃油</a:t>
            </a:r>
            <a:r>
              <a:rPr lang="en-US" altLang="zh-CN" dirty="0"/>
              <a:t>——</a:t>
            </a:r>
            <a:r>
              <a:rPr lang="zh-CN" altLang="en-US" dirty="0"/>
              <a:t>作为燃油的</a:t>
            </a:r>
            <a:r>
              <a:rPr lang="zh-CN" altLang="en-US" b="1" dirty="0"/>
              <a:t>柴油约</a:t>
            </a:r>
            <a:r>
              <a:rPr lang="en-US" altLang="zh-CN" b="1" dirty="0" smtClean="0"/>
              <a:t>1900</a:t>
            </a:r>
            <a:r>
              <a:rPr lang="zh-CN" altLang="en-US" b="1" dirty="0"/>
              <a:t>吨</a:t>
            </a:r>
            <a:r>
              <a:rPr lang="zh-CN" altLang="en-US" dirty="0"/>
              <a:t/>
            </a:r>
            <a:br>
              <a:rPr lang="zh-CN" altLang="en-US" dirty="0"/>
            </a:br>
            <a:endParaRPr lang="zh-CN" altLang="en-US" dirty="0"/>
          </a:p>
        </p:txBody>
      </p:sp>
      <p:sp>
        <p:nvSpPr>
          <p:cNvPr id="3" name="内容占位符 2"/>
          <p:cNvSpPr>
            <a:spLocks noGrp="1"/>
          </p:cNvSpPr>
          <p:nvPr>
            <p:ph idx="1"/>
          </p:nvPr>
        </p:nvSpPr>
        <p:spPr>
          <a:xfrm>
            <a:off x="369277" y="1816832"/>
            <a:ext cx="11608777" cy="4351338"/>
          </a:xfrm>
        </p:spPr>
        <p:txBody>
          <a:bodyPr/>
          <a:lstStyle/>
          <a:p>
            <a:r>
              <a:rPr lang="zh-CN" altLang="en-US" dirty="0" smtClean="0"/>
              <a:t>桑吉轮燃油柴油系</a:t>
            </a:r>
            <a:r>
              <a:rPr lang="zh-CN" altLang="en-US" dirty="0"/>
              <a:t>持久性</a:t>
            </a:r>
            <a:r>
              <a:rPr lang="zh-CN" altLang="en-US" dirty="0" smtClean="0"/>
              <a:t>油类，可适用我国参加</a:t>
            </a:r>
            <a:r>
              <a:rPr lang="en-US" altLang="zh-CN" dirty="0"/>
              <a:t>1992CLC </a:t>
            </a:r>
            <a:r>
              <a:rPr lang="zh-CN" altLang="en-US" dirty="0"/>
              <a:t>公约中对船舶所有人的责任限额的规定</a:t>
            </a:r>
            <a:endParaRPr lang="en-US" altLang="zh-CN" dirty="0"/>
          </a:p>
          <a:p>
            <a:r>
              <a:rPr lang="zh-CN" altLang="en-US" dirty="0"/>
              <a:t>本案中伊朗（船主，</a:t>
            </a:r>
            <a:r>
              <a:rPr lang="zh-CN" altLang="en-US" dirty="0" smtClean="0"/>
              <a:t>伊朗）、中国及香港地区均</a:t>
            </a:r>
            <a:r>
              <a:rPr lang="zh-CN" altLang="en-US" dirty="0"/>
              <a:t>参加</a:t>
            </a:r>
            <a:r>
              <a:rPr lang="en-US" altLang="zh-CN" dirty="0"/>
              <a:t>92CLC</a:t>
            </a:r>
            <a:r>
              <a:rPr lang="zh-CN" altLang="en-US" dirty="0"/>
              <a:t>公约</a:t>
            </a:r>
            <a:endParaRPr lang="en-US" altLang="zh-CN" dirty="0"/>
          </a:p>
          <a:p>
            <a:endParaRPr lang="en-US" altLang="zh-CN" dirty="0"/>
          </a:p>
          <a:p>
            <a:r>
              <a:rPr lang="zh-CN" altLang="en-US" dirty="0" smtClean="0"/>
              <a:t>燃油与凝析油燃烧损害难以区分</a:t>
            </a:r>
            <a:endParaRPr lang="zh-CN" altLang="en-US" dirty="0"/>
          </a:p>
        </p:txBody>
      </p:sp>
      <p:pic>
        <p:nvPicPr>
          <p:cNvPr id="4" name="图片 3"/>
          <p:cNvPicPr>
            <a:picLocks noChangeAspect="1"/>
          </p:cNvPicPr>
          <p:nvPr/>
        </p:nvPicPr>
        <p:blipFill>
          <a:blip r:embed="rId2"/>
          <a:stretch>
            <a:fillRect/>
          </a:stretch>
        </p:blipFill>
        <p:spPr>
          <a:xfrm>
            <a:off x="1069616" y="4139811"/>
            <a:ext cx="8065707" cy="1743607"/>
          </a:xfrm>
          <a:prstGeom prst="rect">
            <a:avLst/>
          </a:prstGeom>
        </p:spPr>
      </p:pic>
    </p:spTree>
    <p:extLst>
      <p:ext uri="{BB962C8B-B14F-4D97-AF65-F5344CB8AC3E}">
        <p14:creationId xmlns:p14="http://schemas.microsoft.com/office/powerpoint/2010/main" val="237527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内容占位符 2" descr="Rectangle: Click to edit Master text styles&#10;Second level&#10;Third level&#10;Fourth level&#10;Fifth level"/>
          <p:cNvSpPr>
            <a:spLocks noGrp="1"/>
          </p:cNvSpPr>
          <p:nvPr>
            <p:ph idx="1"/>
          </p:nvPr>
        </p:nvSpPr>
        <p:spPr>
          <a:xfrm>
            <a:off x="589085" y="844062"/>
            <a:ext cx="10357338" cy="2440476"/>
          </a:xfrm>
        </p:spPr>
        <p:txBody>
          <a:bodyPr>
            <a:noAutofit/>
          </a:bodyPr>
          <a:lstStyle/>
          <a:p>
            <a:r>
              <a:rPr lang="zh-CN" altLang="en-US" dirty="0" smtClean="0"/>
              <a:t>小结：</a:t>
            </a:r>
            <a:endParaRPr lang="en-US" altLang="zh-CN" dirty="0" smtClean="0"/>
          </a:p>
          <a:p>
            <a:r>
              <a:rPr lang="zh-CN" altLang="en-US" dirty="0" smtClean="0"/>
              <a:t>对燃油和凝析油可以分别</a:t>
            </a:r>
            <a:r>
              <a:rPr lang="zh-CN" altLang="en-US" dirty="0" smtClean="0"/>
              <a:t>适用</a:t>
            </a:r>
            <a:r>
              <a:rPr lang="zh-CN" altLang="en-US" dirty="0"/>
              <a:t>不同</a:t>
            </a:r>
            <a:r>
              <a:rPr lang="zh-CN" altLang="en-US" dirty="0" smtClean="0"/>
              <a:t>法律</a:t>
            </a:r>
            <a:endParaRPr lang="en-US" altLang="zh-CN" dirty="0" smtClean="0"/>
          </a:p>
          <a:p>
            <a:r>
              <a:rPr lang="zh-CN" altLang="en-US" dirty="0" smtClean="0"/>
              <a:t>对</a:t>
            </a:r>
            <a:r>
              <a:rPr lang="zh-CN" altLang="en-US" dirty="0" smtClean="0"/>
              <a:t>燃油部分</a:t>
            </a:r>
            <a:r>
              <a:rPr lang="zh-CN" altLang="en-US" dirty="0" smtClean="0"/>
              <a:t>适用</a:t>
            </a:r>
            <a:r>
              <a:rPr lang="en-US" altLang="zh-CN" dirty="0" smtClean="0"/>
              <a:t>1992CLC </a:t>
            </a:r>
            <a:r>
              <a:rPr lang="zh-CN" altLang="en-US" dirty="0" smtClean="0"/>
              <a:t>公约中对船舶所有人的责任限额的规定</a:t>
            </a:r>
            <a:endParaRPr lang="en-US" altLang="zh-CN" dirty="0" smtClean="0"/>
          </a:p>
          <a:p>
            <a:r>
              <a:rPr lang="zh-CN" altLang="en-US" dirty="0" smtClean="0"/>
              <a:t>对凝析油损害部分适用我国</a:t>
            </a:r>
            <a:r>
              <a:rPr lang="en-US" altLang="zh-CN" dirty="0"/>
              <a:t>LLMC </a:t>
            </a:r>
            <a:r>
              <a:rPr lang="en-US" altLang="zh-CN" dirty="0" smtClean="0"/>
              <a:t>《</a:t>
            </a:r>
            <a:r>
              <a:rPr lang="zh-CN" altLang="en-US" dirty="0" smtClean="0"/>
              <a:t>海商法</a:t>
            </a:r>
            <a:r>
              <a:rPr lang="en-US" altLang="zh-CN" dirty="0"/>
              <a:t>》</a:t>
            </a:r>
            <a:r>
              <a:rPr lang="en-US" altLang="zh-CN" dirty="0" smtClean="0"/>
              <a:t>210</a:t>
            </a:r>
            <a:r>
              <a:rPr lang="zh-CN" altLang="en-US" dirty="0" smtClean="0"/>
              <a:t>条第二款</a:t>
            </a:r>
            <a:endParaRPr lang="en-US" altLang="zh-CN" dirty="0" smtClean="0"/>
          </a:p>
          <a:p>
            <a:r>
              <a:rPr lang="zh-CN" altLang="en-US" dirty="0" smtClean="0"/>
              <a:t>关于非人身伤亡和人身伤亡的赔偿请求限额的规定，分别计算赔偿限额</a:t>
            </a:r>
            <a:r>
              <a:rPr lang="zh-CN" altLang="en-US" dirty="0" smtClean="0"/>
              <a:t>。</a:t>
            </a:r>
            <a:endParaRPr lang="en-US" altLang="zh-CN" dirty="0" smtClean="0"/>
          </a:p>
          <a:p>
            <a:r>
              <a:rPr lang="zh-CN" altLang="en-US" dirty="0" smtClean="0"/>
              <a:t>单独合并适用一种法律，建立一个基金？</a:t>
            </a:r>
            <a:endParaRPr lang="en-US" altLang="zh-CN" dirty="0" smtClean="0"/>
          </a:p>
          <a:p>
            <a:r>
              <a:rPr lang="zh-CN" altLang="en-US" dirty="0" smtClean="0"/>
              <a:t>异地起诉（香港）</a:t>
            </a:r>
            <a:endParaRPr lang="en-US" altLang="zh-CN" dirty="0" smtClean="0"/>
          </a:p>
          <a:p>
            <a:endParaRPr lang="en-US" altLang="zh-CN" dirty="0"/>
          </a:p>
          <a:p>
            <a:r>
              <a:rPr lang="zh-CN" altLang="en-US" dirty="0" smtClean="0"/>
              <a:t>最大</a:t>
            </a:r>
            <a:r>
              <a:rPr lang="zh-CN" altLang="en-US" dirty="0" smtClean="0"/>
              <a:t>有利结果</a:t>
            </a:r>
            <a:r>
              <a:rPr lang="en-US" altLang="zh-CN" dirty="0" smtClean="0"/>
              <a:t>——</a:t>
            </a:r>
            <a:r>
              <a:rPr lang="zh-CN" altLang="en-US" dirty="0" smtClean="0"/>
              <a:t>不设立海事赔偿责任限制基金（已设）除非重大过失</a:t>
            </a:r>
            <a:endParaRPr lang="en-US" altLang="zh-CN" dirty="0" smtClean="0"/>
          </a:p>
          <a:p>
            <a:endParaRPr lang="zh-CN" altLang="en-US" dirty="0" smtClean="0"/>
          </a:p>
        </p:txBody>
      </p:sp>
    </p:spTree>
    <p:extLst>
      <p:ext uri="{BB962C8B-B14F-4D97-AF65-F5344CB8AC3E}">
        <p14:creationId xmlns:p14="http://schemas.microsoft.com/office/powerpoint/2010/main" val="2279684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困境</a:t>
            </a:r>
            <a:endParaRPr lang="zh-CN" altLang="en-US" dirty="0"/>
          </a:p>
        </p:txBody>
      </p:sp>
      <p:sp>
        <p:nvSpPr>
          <p:cNvPr id="3" name="内容占位符 2"/>
          <p:cNvSpPr>
            <a:spLocks noGrp="1"/>
          </p:cNvSpPr>
          <p:nvPr>
            <p:ph idx="1"/>
          </p:nvPr>
        </p:nvSpPr>
        <p:spPr/>
        <p:txBody>
          <a:bodyPr/>
          <a:lstStyle/>
          <a:p>
            <a:r>
              <a:rPr lang="zh-CN" altLang="en-US" dirty="0" smtClean="0"/>
              <a:t>我国参加的两个国际公约均不适用于非持久油类</a:t>
            </a:r>
            <a:endParaRPr lang="en-US" altLang="zh-CN" dirty="0" smtClean="0"/>
          </a:p>
          <a:p>
            <a:r>
              <a:rPr lang="zh-CN" altLang="en-US" dirty="0" smtClean="0"/>
              <a:t>我国</a:t>
            </a:r>
            <a:r>
              <a:rPr lang="en-US" altLang="zh-CN" dirty="0" smtClean="0"/>
              <a:t>《</a:t>
            </a:r>
            <a:r>
              <a:rPr lang="zh-CN" altLang="en-US" dirty="0" smtClean="0"/>
              <a:t>海商法</a:t>
            </a:r>
            <a:r>
              <a:rPr lang="en-US" altLang="zh-CN" dirty="0" smtClean="0"/>
              <a:t>》</a:t>
            </a:r>
            <a:r>
              <a:rPr lang="zh-CN" altLang="en-US" dirty="0" smtClean="0"/>
              <a:t>规定的责任限额过低</a:t>
            </a:r>
            <a:endParaRPr lang="zh-CN" altLang="en-US" dirty="0"/>
          </a:p>
        </p:txBody>
      </p:sp>
    </p:spTree>
    <p:extLst>
      <p:ext uri="{BB962C8B-B14F-4D97-AF65-F5344CB8AC3E}">
        <p14:creationId xmlns:p14="http://schemas.microsoft.com/office/powerpoint/2010/main" val="303443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199" y="187576"/>
            <a:ext cx="10483363" cy="1482961"/>
          </a:xfrm>
          <a:solidFill>
            <a:schemeClr val="accent6">
              <a:lumMod val="20000"/>
              <a:lumOff val="80000"/>
            </a:schemeClr>
          </a:solidFill>
        </p:spPr>
        <p:txBody>
          <a:bodyPr>
            <a:normAutofit fontScale="90000"/>
          </a:bodyPr>
          <a:lstStyle/>
          <a:p>
            <a:r>
              <a:rPr lang="zh-CN" altLang="en-US" sz="3200" dirty="0" smtClean="0"/>
              <a:t>“桑吉轮案</a:t>
            </a:r>
            <a:r>
              <a:rPr lang="zh-CN" altLang="en-US" sz="3200" dirty="0" smtClean="0"/>
              <a:t>”碰撞造成燃爆以致沉没</a:t>
            </a:r>
            <a:r>
              <a:rPr lang="en-US" altLang="zh-CN" sz="3200" dirty="0" smtClean="0"/>
              <a:t>——</a:t>
            </a:r>
            <a:r>
              <a:rPr lang="zh-CN" altLang="en-US" sz="3200" dirty="0" smtClean="0"/>
              <a:t>牵动</a:t>
            </a:r>
            <a:r>
              <a:rPr lang="zh-CN" altLang="en-US" sz="3200" dirty="0"/>
              <a:t>全世界神经</a:t>
            </a:r>
            <a:r>
              <a:rPr lang="zh-CN" altLang="en-US" sz="3200" dirty="0" smtClean="0"/>
              <a:t>，受到广泛关注，占据</a:t>
            </a:r>
            <a:r>
              <a:rPr lang="zh-CN" altLang="en-US" sz="3200" dirty="0"/>
              <a:t>主流媒体头条</a:t>
            </a:r>
            <a:r>
              <a:rPr lang="zh-CN" altLang="en-US" dirty="0"/>
              <a:t/>
            </a:r>
            <a:br>
              <a:rPr lang="zh-CN" altLang="en-US" dirty="0"/>
            </a:br>
            <a:endParaRPr lang="zh-CN" altLang="en-US" dirty="0"/>
          </a:p>
        </p:txBody>
      </p:sp>
      <p:sp>
        <p:nvSpPr>
          <p:cNvPr id="3" name="内容占位符 2"/>
          <p:cNvSpPr>
            <a:spLocks noGrp="1"/>
          </p:cNvSpPr>
          <p:nvPr>
            <p:ph idx="1"/>
          </p:nvPr>
        </p:nvSpPr>
        <p:spPr>
          <a:xfrm>
            <a:off x="838199" y="1825625"/>
            <a:ext cx="6174305" cy="4351338"/>
          </a:xfrm>
          <a:solidFill>
            <a:schemeClr val="tx2">
              <a:lumMod val="20000"/>
              <a:lumOff val="80000"/>
            </a:schemeClr>
          </a:solidFill>
        </p:spPr>
        <p:txBody>
          <a:bodyPr>
            <a:normAutofit/>
          </a:bodyPr>
          <a:lstStyle/>
          <a:p>
            <a:r>
              <a:rPr lang="zh-CN" altLang="en-US" dirty="0" smtClean="0"/>
              <a:t>中日韩三国海洋权益问题</a:t>
            </a:r>
            <a:r>
              <a:rPr lang="en-US" altLang="zh-CN" dirty="0" smtClean="0"/>
              <a:t>——</a:t>
            </a:r>
            <a:r>
              <a:rPr lang="zh-CN" altLang="en-US" dirty="0" smtClean="0"/>
              <a:t>专属经济区大陆架争议</a:t>
            </a:r>
            <a:endParaRPr lang="en-US" altLang="zh-CN" dirty="0" smtClean="0"/>
          </a:p>
          <a:p>
            <a:endParaRPr lang="en-US" altLang="zh-CN" dirty="0"/>
          </a:p>
          <a:p>
            <a:r>
              <a:rPr lang="zh-CN" altLang="en-US" dirty="0" smtClean="0"/>
              <a:t>油轮无害通过权</a:t>
            </a:r>
            <a:endParaRPr lang="en-US" altLang="zh-CN" dirty="0" smtClean="0"/>
          </a:p>
          <a:p>
            <a:endParaRPr lang="en-US" altLang="zh-CN" dirty="0" smtClean="0"/>
          </a:p>
          <a:p>
            <a:r>
              <a:rPr lang="zh-CN" altLang="en-US" dirty="0" smtClean="0"/>
              <a:t>赔偿</a:t>
            </a:r>
            <a:r>
              <a:rPr lang="en-US" altLang="zh-CN" dirty="0" smtClean="0"/>
              <a:t>——</a:t>
            </a:r>
            <a:r>
              <a:rPr lang="zh-CN" altLang="en-US" dirty="0" smtClean="0"/>
              <a:t>不足以赔偿</a:t>
            </a:r>
            <a:endParaRPr lang="en-US" altLang="zh-CN" dirty="0" smtClean="0"/>
          </a:p>
          <a:p>
            <a:endParaRPr lang="en-US" altLang="zh-CN" dirty="0" smtClean="0"/>
          </a:p>
          <a:p>
            <a:endParaRPr lang="en-US" altLang="zh-CN" dirty="0" smtClean="0"/>
          </a:p>
        </p:txBody>
      </p:sp>
      <p:grpSp>
        <p:nvGrpSpPr>
          <p:cNvPr id="4" name="Group 8388"/>
          <p:cNvGrpSpPr/>
          <p:nvPr/>
        </p:nvGrpSpPr>
        <p:grpSpPr>
          <a:xfrm>
            <a:off x="7714509" y="1143001"/>
            <a:ext cx="3880864" cy="5486400"/>
            <a:chOff x="0" y="0"/>
            <a:chExt cx="7543800" cy="10043999"/>
          </a:xfrm>
        </p:grpSpPr>
        <p:pic>
          <p:nvPicPr>
            <p:cNvPr id="5" name="Picture 9773"/>
            <p:cNvPicPr/>
            <p:nvPr/>
          </p:nvPicPr>
          <p:blipFill>
            <a:blip r:embed="rId2"/>
            <a:stretch>
              <a:fillRect/>
            </a:stretch>
          </p:blipFill>
          <p:spPr>
            <a:xfrm>
              <a:off x="0" y="0"/>
              <a:ext cx="7543800" cy="10030968"/>
            </a:xfrm>
            <a:prstGeom prst="rect">
              <a:avLst/>
            </a:prstGeom>
          </p:spPr>
        </p:pic>
        <p:sp>
          <p:nvSpPr>
            <p:cNvPr id="6" name="Shape 8"/>
            <p:cNvSpPr/>
            <p:nvPr/>
          </p:nvSpPr>
          <p:spPr>
            <a:xfrm>
              <a:off x="0" y="0"/>
              <a:ext cx="0" cy="10043999"/>
            </a:xfrm>
            <a:custGeom>
              <a:avLst/>
              <a:gdLst/>
              <a:ahLst/>
              <a:cxnLst/>
              <a:rect l="0" t="0" r="0" b="0"/>
              <a:pathLst>
                <a:path h="10043999">
                  <a:moveTo>
                    <a:pt x="0" y="10043999"/>
                  </a:moveTo>
                  <a:lnTo>
                    <a:pt x="0" y="0"/>
                  </a:lnTo>
                </a:path>
              </a:pathLst>
            </a:custGeom>
            <a:ln w="12700" cap="flat">
              <a:miter lim="100000"/>
            </a:ln>
          </p:spPr>
          <p:style>
            <a:lnRef idx="1">
              <a:srgbClr val="37484F"/>
            </a:lnRef>
            <a:fillRef idx="0">
              <a:srgbClr val="000000">
                <a:alpha val="0"/>
              </a:srgbClr>
            </a:fillRef>
            <a:effectRef idx="0">
              <a:scrgbClr r="0" g="0" b="0"/>
            </a:effectRef>
            <a:fontRef idx="none"/>
          </p:style>
          <p:txBody>
            <a:bodyPr/>
            <a:lstStyle/>
            <a:p>
              <a:endParaRPr lang="zh-CN" altLang="en-US"/>
            </a:p>
          </p:txBody>
        </p:sp>
        <p:sp>
          <p:nvSpPr>
            <p:cNvPr id="7" name="Shape 9977"/>
            <p:cNvSpPr/>
            <p:nvPr/>
          </p:nvSpPr>
          <p:spPr>
            <a:xfrm>
              <a:off x="6182855" y="9165908"/>
              <a:ext cx="9144" cy="489597"/>
            </a:xfrm>
            <a:custGeom>
              <a:avLst/>
              <a:gdLst/>
              <a:ahLst/>
              <a:cxnLst/>
              <a:rect l="0" t="0" r="0" b="0"/>
              <a:pathLst>
                <a:path w="9144" h="489597">
                  <a:moveTo>
                    <a:pt x="0" y="0"/>
                  </a:moveTo>
                  <a:lnTo>
                    <a:pt x="9144" y="0"/>
                  </a:lnTo>
                  <a:lnTo>
                    <a:pt x="9144" y="489597"/>
                  </a:lnTo>
                  <a:lnTo>
                    <a:pt x="0" y="48959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8" name="Shape 9978"/>
            <p:cNvSpPr/>
            <p:nvPr/>
          </p:nvSpPr>
          <p:spPr>
            <a:xfrm>
              <a:off x="6201867" y="9165908"/>
              <a:ext cx="9144" cy="489597"/>
            </a:xfrm>
            <a:custGeom>
              <a:avLst/>
              <a:gdLst/>
              <a:ahLst/>
              <a:cxnLst/>
              <a:rect l="0" t="0" r="0" b="0"/>
              <a:pathLst>
                <a:path w="9144" h="489597">
                  <a:moveTo>
                    <a:pt x="0" y="0"/>
                  </a:moveTo>
                  <a:lnTo>
                    <a:pt x="9144" y="0"/>
                  </a:lnTo>
                  <a:lnTo>
                    <a:pt x="9144" y="489597"/>
                  </a:lnTo>
                  <a:lnTo>
                    <a:pt x="0" y="48959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9" name="Shape 9979"/>
            <p:cNvSpPr/>
            <p:nvPr/>
          </p:nvSpPr>
          <p:spPr>
            <a:xfrm>
              <a:off x="6220163" y="9165914"/>
              <a:ext cx="28753" cy="442075"/>
            </a:xfrm>
            <a:custGeom>
              <a:avLst/>
              <a:gdLst/>
              <a:ahLst/>
              <a:cxnLst/>
              <a:rect l="0" t="0" r="0" b="0"/>
              <a:pathLst>
                <a:path w="28753" h="442075">
                  <a:moveTo>
                    <a:pt x="0" y="0"/>
                  </a:moveTo>
                  <a:lnTo>
                    <a:pt x="28753" y="0"/>
                  </a:lnTo>
                  <a:lnTo>
                    <a:pt x="28753"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10" name="Shape 9980"/>
            <p:cNvSpPr/>
            <p:nvPr/>
          </p:nvSpPr>
          <p:spPr>
            <a:xfrm>
              <a:off x="6258201" y="9165914"/>
              <a:ext cx="19253" cy="442075"/>
            </a:xfrm>
            <a:custGeom>
              <a:avLst/>
              <a:gdLst/>
              <a:ahLst/>
              <a:cxnLst/>
              <a:rect l="0" t="0" r="0" b="0"/>
              <a:pathLst>
                <a:path w="19253" h="442075">
                  <a:moveTo>
                    <a:pt x="0" y="0"/>
                  </a:moveTo>
                  <a:lnTo>
                    <a:pt x="19253" y="0"/>
                  </a:lnTo>
                  <a:lnTo>
                    <a:pt x="19253"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11" name="Shape 9981"/>
            <p:cNvSpPr/>
            <p:nvPr/>
          </p:nvSpPr>
          <p:spPr>
            <a:xfrm>
              <a:off x="6297702" y="9165920"/>
              <a:ext cx="9144" cy="442075"/>
            </a:xfrm>
            <a:custGeom>
              <a:avLst/>
              <a:gdLst/>
              <a:ahLst/>
              <a:cxnLst/>
              <a:rect l="0" t="0" r="0" b="0"/>
              <a:pathLst>
                <a:path w="9144" h="442075">
                  <a:moveTo>
                    <a:pt x="0" y="0"/>
                  </a:moveTo>
                  <a:lnTo>
                    <a:pt x="9144" y="0"/>
                  </a:lnTo>
                  <a:lnTo>
                    <a:pt x="9144"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12" name="Shape 9982"/>
            <p:cNvSpPr/>
            <p:nvPr/>
          </p:nvSpPr>
          <p:spPr>
            <a:xfrm>
              <a:off x="6335738" y="9165920"/>
              <a:ext cx="9144" cy="442075"/>
            </a:xfrm>
            <a:custGeom>
              <a:avLst/>
              <a:gdLst/>
              <a:ahLst/>
              <a:cxnLst/>
              <a:rect l="0" t="0" r="0" b="0"/>
              <a:pathLst>
                <a:path w="9144" h="442075">
                  <a:moveTo>
                    <a:pt x="0" y="0"/>
                  </a:moveTo>
                  <a:lnTo>
                    <a:pt x="9144" y="0"/>
                  </a:lnTo>
                  <a:lnTo>
                    <a:pt x="9144"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13" name="Shape 9983"/>
            <p:cNvSpPr/>
            <p:nvPr/>
          </p:nvSpPr>
          <p:spPr>
            <a:xfrm>
              <a:off x="6354026" y="9165920"/>
              <a:ext cx="9144" cy="442075"/>
            </a:xfrm>
            <a:custGeom>
              <a:avLst/>
              <a:gdLst/>
              <a:ahLst/>
              <a:cxnLst/>
              <a:rect l="0" t="0" r="0" b="0"/>
              <a:pathLst>
                <a:path w="9144" h="442075">
                  <a:moveTo>
                    <a:pt x="0" y="0"/>
                  </a:moveTo>
                  <a:lnTo>
                    <a:pt x="9144" y="0"/>
                  </a:lnTo>
                  <a:lnTo>
                    <a:pt x="9144"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14" name="Shape 9984"/>
            <p:cNvSpPr/>
            <p:nvPr/>
          </p:nvSpPr>
          <p:spPr>
            <a:xfrm>
              <a:off x="6382557" y="9165914"/>
              <a:ext cx="28029" cy="442075"/>
            </a:xfrm>
            <a:custGeom>
              <a:avLst/>
              <a:gdLst/>
              <a:ahLst/>
              <a:cxnLst/>
              <a:rect l="0" t="0" r="0" b="0"/>
              <a:pathLst>
                <a:path w="28029" h="442075">
                  <a:moveTo>
                    <a:pt x="0" y="0"/>
                  </a:moveTo>
                  <a:lnTo>
                    <a:pt x="28029" y="0"/>
                  </a:lnTo>
                  <a:lnTo>
                    <a:pt x="28029"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15" name="Shape 9985"/>
            <p:cNvSpPr/>
            <p:nvPr/>
          </p:nvSpPr>
          <p:spPr>
            <a:xfrm>
              <a:off x="6439614" y="9165914"/>
              <a:ext cx="18517" cy="442075"/>
            </a:xfrm>
            <a:custGeom>
              <a:avLst/>
              <a:gdLst/>
              <a:ahLst/>
              <a:cxnLst/>
              <a:rect l="0" t="0" r="0" b="0"/>
              <a:pathLst>
                <a:path w="18517" h="442075">
                  <a:moveTo>
                    <a:pt x="0" y="0"/>
                  </a:moveTo>
                  <a:lnTo>
                    <a:pt x="18517" y="0"/>
                  </a:lnTo>
                  <a:lnTo>
                    <a:pt x="18517"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16" name="Shape 9986"/>
            <p:cNvSpPr/>
            <p:nvPr/>
          </p:nvSpPr>
          <p:spPr>
            <a:xfrm>
              <a:off x="6468148" y="9165920"/>
              <a:ext cx="9144" cy="442075"/>
            </a:xfrm>
            <a:custGeom>
              <a:avLst/>
              <a:gdLst/>
              <a:ahLst/>
              <a:cxnLst/>
              <a:rect l="0" t="0" r="0" b="0"/>
              <a:pathLst>
                <a:path w="9144" h="442075">
                  <a:moveTo>
                    <a:pt x="0" y="0"/>
                  </a:moveTo>
                  <a:lnTo>
                    <a:pt x="9144" y="0"/>
                  </a:lnTo>
                  <a:lnTo>
                    <a:pt x="9144"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17" name="Shape 9987"/>
            <p:cNvSpPr/>
            <p:nvPr/>
          </p:nvSpPr>
          <p:spPr>
            <a:xfrm>
              <a:off x="6495941" y="9165914"/>
              <a:ext cx="19241" cy="442075"/>
            </a:xfrm>
            <a:custGeom>
              <a:avLst/>
              <a:gdLst/>
              <a:ahLst/>
              <a:cxnLst/>
              <a:rect l="0" t="0" r="0" b="0"/>
              <a:pathLst>
                <a:path w="19241" h="442075">
                  <a:moveTo>
                    <a:pt x="0" y="0"/>
                  </a:moveTo>
                  <a:lnTo>
                    <a:pt x="19241" y="0"/>
                  </a:lnTo>
                  <a:lnTo>
                    <a:pt x="19241"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18" name="Shape 9988"/>
            <p:cNvSpPr/>
            <p:nvPr/>
          </p:nvSpPr>
          <p:spPr>
            <a:xfrm>
              <a:off x="6524469" y="9165914"/>
              <a:ext cx="19241" cy="442075"/>
            </a:xfrm>
            <a:custGeom>
              <a:avLst/>
              <a:gdLst/>
              <a:ahLst/>
              <a:cxnLst/>
              <a:rect l="0" t="0" r="0" b="0"/>
              <a:pathLst>
                <a:path w="19241" h="442075">
                  <a:moveTo>
                    <a:pt x="0" y="0"/>
                  </a:moveTo>
                  <a:lnTo>
                    <a:pt x="19241" y="0"/>
                  </a:lnTo>
                  <a:lnTo>
                    <a:pt x="19241"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19" name="Shape 9989"/>
            <p:cNvSpPr/>
            <p:nvPr/>
          </p:nvSpPr>
          <p:spPr>
            <a:xfrm>
              <a:off x="6552998" y="9165914"/>
              <a:ext cx="19241" cy="442075"/>
            </a:xfrm>
            <a:custGeom>
              <a:avLst/>
              <a:gdLst/>
              <a:ahLst/>
              <a:cxnLst/>
              <a:rect l="0" t="0" r="0" b="0"/>
              <a:pathLst>
                <a:path w="19241" h="442075">
                  <a:moveTo>
                    <a:pt x="0" y="0"/>
                  </a:moveTo>
                  <a:lnTo>
                    <a:pt x="19241" y="0"/>
                  </a:lnTo>
                  <a:lnTo>
                    <a:pt x="19241"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20" name="Shape 9990"/>
            <p:cNvSpPr/>
            <p:nvPr/>
          </p:nvSpPr>
          <p:spPr>
            <a:xfrm>
              <a:off x="6581528" y="9165914"/>
              <a:ext cx="28753" cy="442075"/>
            </a:xfrm>
            <a:custGeom>
              <a:avLst/>
              <a:gdLst/>
              <a:ahLst/>
              <a:cxnLst/>
              <a:rect l="0" t="0" r="0" b="0"/>
              <a:pathLst>
                <a:path w="28753" h="442075">
                  <a:moveTo>
                    <a:pt x="0" y="0"/>
                  </a:moveTo>
                  <a:lnTo>
                    <a:pt x="28753" y="0"/>
                  </a:lnTo>
                  <a:lnTo>
                    <a:pt x="28753"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21" name="Shape 9991"/>
            <p:cNvSpPr/>
            <p:nvPr/>
          </p:nvSpPr>
          <p:spPr>
            <a:xfrm>
              <a:off x="6620295" y="9165908"/>
              <a:ext cx="9144" cy="489597"/>
            </a:xfrm>
            <a:custGeom>
              <a:avLst/>
              <a:gdLst/>
              <a:ahLst/>
              <a:cxnLst/>
              <a:rect l="0" t="0" r="0" b="0"/>
              <a:pathLst>
                <a:path w="9144" h="489597">
                  <a:moveTo>
                    <a:pt x="0" y="0"/>
                  </a:moveTo>
                  <a:lnTo>
                    <a:pt x="9144" y="0"/>
                  </a:lnTo>
                  <a:lnTo>
                    <a:pt x="9144" y="489597"/>
                  </a:lnTo>
                  <a:lnTo>
                    <a:pt x="0" y="48959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22" name="Shape 9992"/>
            <p:cNvSpPr/>
            <p:nvPr/>
          </p:nvSpPr>
          <p:spPr>
            <a:xfrm>
              <a:off x="6639307" y="9165908"/>
              <a:ext cx="9144" cy="489597"/>
            </a:xfrm>
            <a:custGeom>
              <a:avLst/>
              <a:gdLst/>
              <a:ahLst/>
              <a:cxnLst/>
              <a:rect l="0" t="0" r="0" b="0"/>
              <a:pathLst>
                <a:path w="9144" h="489597">
                  <a:moveTo>
                    <a:pt x="0" y="0"/>
                  </a:moveTo>
                  <a:lnTo>
                    <a:pt x="9144" y="0"/>
                  </a:lnTo>
                  <a:lnTo>
                    <a:pt x="9144" y="489597"/>
                  </a:lnTo>
                  <a:lnTo>
                    <a:pt x="0" y="48959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23" name="Shape 9993"/>
            <p:cNvSpPr/>
            <p:nvPr/>
          </p:nvSpPr>
          <p:spPr>
            <a:xfrm>
              <a:off x="6658335" y="9165914"/>
              <a:ext cx="28029" cy="442075"/>
            </a:xfrm>
            <a:custGeom>
              <a:avLst/>
              <a:gdLst/>
              <a:ahLst/>
              <a:cxnLst/>
              <a:rect l="0" t="0" r="0" b="0"/>
              <a:pathLst>
                <a:path w="28029" h="442075">
                  <a:moveTo>
                    <a:pt x="0" y="0"/>
                  </a:moveTo>
                  <a:lnTo>
                    <a:pt x="28029" y="0"/>
                  </a:lnTo>
                  <a:lnTo>
                    <a:pt x="28029"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24" name="Shape 9994"/>
            <p:cNvSpPr/>
            <p:nvPr/>
          </p:nvSpPr>
          <p:spPr>
            <a:xfrm>
              <a:off x="6705879" y="9165920"/>
              <a:ext cx="9144" cy="442075"/>
            </a:xfrm>
            <a:custGeom>
              <a:avLst/>
              <a:gdLst/>
              <a:ahLst/>
              <a:cxnLst/>
              <a:rect l="0" t="0" r="0" b="0"/>
              <a:pathLst>
                <a:path w="9144" h="442075">
                  <a:moveTo>
                    <a:pt x="0" y="0"/>
                  </a:moveTo>
                  <a:lnTo>
                    <a:pt x="9144" y="0"/>
                  </a:lnTo>
                  <a:lnTo>
                    <a:pt x="9144"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25" name="Shape 9995"/>
            <p:cNvSpPr/>
            <p:nvPr/>
          </p:nvSpPr>
          <p:spPr>
            <a:xfrm>
              <a:off x="6724891" y="9165920"/>
              <a:ext cx="9144" cy="442075"/>
            </a:xfrm>
            <a:custGeom>
              <a:avLst/>
              <a:gdLst/>
              <a:ahLst/>
              <a:cxnLst/>
              <a:rect l="0" t="0" r="0" b="0"/>
              <a:pathLst>
                <a:path w="9144" h="442075">
                  <a:moveTo>
                    <a:pt x="0" y="0"/>
                  </a:moveTo>
                  <a:lnTo>
                    <a:pt x="9144" y="0"/>
                  </a:lnTo>
                  <a:lnTo>
                    <a:pt x="9144"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26" name="Shape 9996"/>
            <p:cNvSpPr/>
            <p:nvPr/>
          </p:nvSpPr>
          <p:spPr>
            <a:xfrm>
              <a:off x="6753428" y="9165920"/>
              <a:ext cx="9144" cy="442075"/>
            </a:xfrm>
            <a:custGeom>
              <a:avLst/>
              <a:gdLst/>
              <a:ahLst/>
              <a:cxnLst/>
              <a:rect l="0" t="0" r="0" b="0"/>
              <a:pathLst>
                <a:path w="9144" h="442075">
                  <a:moveTo>
                    <a:pt x="0" y="0"/>
                  </a:moveTo>
                  <a:lnTo>
                    <a:pt x="9144" y="0"/>
                  </a:lnTo>
                  <a:lnTo>
                    <a:pt x="9144"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27" name="Shape 9997"/>
            <p:cNvSpPr/>
            <p:nvPr/>
          </p:nvSpPr>
          <p:spPr>
            <a:xfrm>
              <a:off x="6791465" y="9165920"/>
              <a:ext cx="9144" cy="442075"/>
            </a:xfrm>
            <a:custGeom>
              <a:avLst/>
              <a:gdLst/>
              <a:ahLst/>
              <a:cxnLst/>
              <a:rect l="0" t="0" r="0" b="0"/>
              <a:pathLst>
                <a:path w="9144" h="442075">
                  <a:moveTo>
                    <a:pt x="0" y="0"/>
                  </a:moveTo>
                  <a:lnTo>
                    <a:pt x="9144" y="0"/>
                  </a:lnTo>
                  <a:lnTo>
                    <a:pt x="9144"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28" name="Shape 9998"/>
            <p:cNvSpPr/>
            <p:nvPr/>
          </p:nvSpPr>
          <p:spPr>
            <a:xfrm>
              <a:off x="6839014" y="9165920"/>
              <a:ext cx="9144" cy="442075"/>
            </a:xfrm>
            <a:custGeom>
              <a:avLst/>
              <a:gdLst/>
              <a:ahLst/>
              <a:cxnLst/>
              <a:rect l="0" t="0" r="0" b="0"/>
              <a:pathLst>
                <a:path w="9144" h="442075">
                  <a:moveTo>
                    <a:pt x="0" y="0"/>
                  </a:moveTo>
                  <a:lnTo>
                    <a:pt x="9144" y="0"/>
                  </a:lnTo>
                  <a:lnTo>
                    <a:pt x="9144"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29" name="Shape 9999"/>
            <p:cNvSpPr/>
            <p:nvPr/>
          </p:nvSpPr>
          <p:spPr>
            <a:xfrm>
              <a:off x="6858036" y="9165914"/>
              <a:ext cx="28029" cy="442075"/>
            </a:xfrm>
            <a:custGeom>
              <a:avLst/>
              <a:gdLst/>
              <a:ahLst/>
              <a:cxnLst/>
              <a:rect l="0" t="0" r="0" b="0"/>
              <a:pathLst>
                <a:path w="28029" h="442075">
                  <a:moveTo>
                    <a:pt x="0" y="0"/>
                  </a:moveTo>
                  <a:lnTo>
                    <a:pt x="28029" y="0"/>
                  </a:lnTo>
                  <a:lnTo>
                    <a:pt x="28029"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30" name="Shape 10000"/>
            <p:cNvSpPr/>
            <p:nvPr/>
          </p:nvSpPr>
          <p:spPr>
            <a:xfrm>
              <a:off x="6905587" y="9165920"/>
              <a:ext cx="9144" cy="442075"/>
            </a:xfrm>
            <a:custGeom>
              <a:avLst/>
              <a:gdLst/>
              <a:ahLst/>
              <a:cxnLst/>
              <a:rect l="0" t="0" r="0" b="0"/>
              <a:pathLst>
                <a:path w="9144" h="442075">
                  <a:moveTo>
                    <a:pt x="0" y="0"/>
                  </a:moveTo>
                  <a:lnTo>
                    <a:pt x="9144" y="0"/>
                  </a:lnTo>
                  <a:lnTo>
                    <a:pt x="9144"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31" name="Shape 10001"/>
            <p:cNvSpPr/>
            <p:nvPr/>
          </p:nvSpPr>
          <p:spPr>
            <a:xfrm>
              <a:off x="6924603" y="9165914"/>
              <a:ext cx="28029" cy="442075"/>
            </a:xfrm>
            <a:custGeom>
              <a:avLst/>
              <a:gdLst/>
              <a:ahLst/>
              <a:cxnLst/>
              <a:rect l="0" t="0" r="0" b="0"/>
              <a:pathLst>
                <a:path w="28029" h="442075">
                  <a:moveTo>
                    <a:pt x="0" y="0"/>
                  </a:moveTo>
                  <a:lnTo>
                    <a:pt x="28029" y="0"/>
                  </a:lnTo>
                  <a:lnTo>
                    <a:pt x="28029"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32" name="Shape 10002"/>
            <p:cNvSpPr/>
            <p:nvPr/>
          </p:nvSpPr>
          <p:spPr>
            <a:xfrm>
              <a:off x="6962648" y="9165920"/>
              <a:ext cx="9144" cy="442075"/>
            </a:xfrm>
            <a:custGeom>
              <a:avLst/>
              <a:gdLst/>
              <a:ahLst/>
              <a:cxnLst/>
              <a:rect l="0" t="0" r="0" b="0"/>
              <a:pathLst>
                <a:path w="9144" h="442075">
                  <a:moveTo>
                    <a:pt x="0" y="0"/>
                  </a:moveTo>
                  <a:lnTo>
                    <a:pt x="9144" y="0"/>
                  </a:lnTo>
                  <a:lnTo>
                    <a:pt x="9144"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33" name="Shape 10003"/>
            <p:cNvSpPr/>
            <p:nvPr/>
          </p:nvSpPr>
          <p:spPr>
            <a:xfrm>
              <a:off x="6991173" y="9165920"/>
              <a:ext cx="9144" cy="442075"/>
            </a:xfrm>
            <a:custGeom>
              <a:avLst/>
              <a:gdLst/>
              <a:ahLst/>
              <a:cxnLst/>
              <a:rect l="0" t="0" r="0" b="0"/>
              <a:pathLst>
                <a:path w="9144" h="442075">
                  <a:moveTo>
                    <a:pt x="0" y="0"/>
                  </a:moveTo>
                  <a:lnTo>
                    <a:pt x="9144" y="0"/>
                  </a:lnTo>
                  <a:lnTo>
                    <a:pt x="9144"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34" name="Shape 10004"/>
            <p:cNvSpPr/>
            <p:nvPr/>
          </p:nvSpPr>
          <p:spPr>
            <a:xfrm>
              <a:off x="7019698" y="9165914"/>
              <a:ext cx="28029" cy="442075"/>
            </a:xfrm>
            <a:custGeom>
              <a:avLst/>
              <a:gdLst/>
              <a:ahLst/>
              <a:cxnLst/>
              <a:rect l="0" t="0" r="0" b="0"/>
              <a:pathLst>
                <a:path w="28029" h="442075">
                  <a:moveTo>
                    <a:pt x="0" y="0"/>
                  </a:moveTo>
                  <a:lnTo>
                    <a:pt x="28029" y="0"/>
                  </a:lnTo>
                  <a:lnTo>
                    <a:pt x="28029" y="442075"/>
                  </a:lnTo>
                  <a:lnTo>
                    <a:pt x="0" y="44207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35" name="Shape 10005"/>
            <p:cNvSpPr/>
            <p:nvPr/>
          </p:nvSpPr>
          <p:spPr>
            <a:xfrm>
              <a:off x="7057733" y="9165908"/>
              <a:ext cx="9144" cy="489597"/>
            </a:xfrm>
            <a:custGeom>
              <a:avLst/>
              <a:gdLst/>
              <a:ahLst/>
              <a:cxnLst/>
              <a:rect l="0" t="0" r="0" b="0"/>
              <a:pathLst>
                <a:path w="9144" h="489597">
                  <a:moveTo>
                    <a:pt x="0" y="0"/>
                  </a:moveTo>
                  <a:lnTo>
                    <a:pt x="9144" y="0"/>
                  </a:lnTo>
                  <a:lnTo>
                    <a:pt x="9144" y="489597"/>
                  </a:lnTo>
                  <a:lnTo>
                    <a:pt x="0" y="48959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36" name="Shape 10006"/>
            <p:cNvSpPr/>
            <p:nvPr/>
          </p:nvSpPr>
          <p:spPr>
            <a:xfrm>
              <a:off x="7076757" y="9165908"/>
              <a:ext cx="9144" cy="489597"/>
            </a:xfrm>
            <a:custGeom>
              <a:avLst/>
              <a:gdLst/>
              <a:ahLst/>
              <a:cxnLst/>
              <a:rect l="0" t="0" r="0" b="0"/>
              <a:pathLst>
                <a:path w="9144" h="489597">
                  <a:moveTo>
                    <a:pt x="0" y="0"/>
                  </a:moveTo>
                  <a:lnTo>
                    <a:pt x="9144" y="0"/>
                  </a:lnTo>
                  <a:lnTo>
                    <a:pt x="9144" y="489597"/>
                  </a:lnTo>
                  <a:lnTo>
                    <a:pt x="0" y="48959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37" name="Shape 10007"/>
            <p:cNvSpPr/>
            <p:nvPr/>
          </p:nvSpPr>
          <p:spPr>
            <a:xfrm>
              <a:off x="7152259" y="9263838"/>
              <a:ext cx="9144" cy="391668"/>
            </a:xfrm>
            <a:custGeom>
              <a:avLst/>
              <a:gdLst/>
              <a:ahLst/>
              <a:cxnLst/>
              <a:rect l="0" t="0" r="0" b="0"/>
              <a:pathLst>
                <a:path w="9144" h="391668">
                  <a:moveTo>
                    <a:pt x="0" y="0"/>
                  </a:moveTo>
                  <a:lnTo>
                    <a:pt x="9144" y="0"/>
                  </a:lnTo>
                  <a:lnTo>
                    <a:pt x="9144" y="391668"/>
                  </a:lnTo>
                  <a:lnTo>
                    <a:pt x="0" y="39166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38" name="Shape 10008"/>
            <p:cNvSpPr/>
            <p:nvPr/>
          </p:nvSpPr>
          <p:spPr>
            <a:xfrm>
              <a:off x="7171284" y="9263825"/>
              <a:ext cx="18517" cy="391680"/>
            </a:xfrm>
            <a:custGeom>
              <a:avLst/>
              <a:gdLst/>
              <a:ahLst/>
              <a:cxnLst/>
              <a:rect l="0" t="0" r="0" b="0"/>
              <a:pathLst>
                <a:path w="18517" h="391680">
                  <a:moveTo>
                    <a:pt x="0" y="0"/>
                  </a:moveTo>
                  <a:lnTo>
                    <a:pt x="18517" y="0"/>
                  </a:lnTo>
                  <a:lnTo>
                    <a:pt x="18517" y="391680"/>
                  </a:lnTo>
                  <a:lnTo>
                    <a:pt x="0" y="39168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39" name="Shape 10009"/>
            <p:cNvSpPr/>
            <p:nvPr/>
          </p:nvSpPr>
          <p:spPr>
            <a:xfrm>
              <a:off x="7199808" y="9263825"/>
              <a:ext cx="37529" cy="391680"/>
            </a:xfrm>
            <a:custGeom>
              <a:avLst/>
              <a:gdLst/>
              <a:ahLst/>
              <a:cxnLst/>
              <a:rect l="0" t="0" r="0" b="0"/>
              <a:pathLst>
                <a:path w="37529" h="391680">
                  <a:moveTo>
                    <a:pt x="0" y="0"/>
                  </a:moveTo>
                  <a:lnTo>
                    <a:pt x="37529" y="0"/>
                  </a:lnTo>
                  <a:lnTo>
                    <a:pt x="37529" y="391680"/>
                  </a:lnTo>
                  <a:lnTo>
                    <a:pt x="0" y="39168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40" name="Shape 10010"/>
            <p:cNvSpPr/>
            <p:nvPr/>
          </p:nvSpPr>
          <p:spPr>
            <a:xfrm>
              <a:off x="7247370" y="9263838"/>
              <a:ext cx="9144" cy="391668"/>
            </a:xfrm>
            <a:custGeom>
              <a:avLst/>
              <a:gdLst/>
              <a:ahLst/>
              <a:cxnLst/>
              <a:rect l="0" t="0" r="0" b="0"/>
              <a:pathLst>
                <a:path w="9144" h="391668">
                  <a:moveTo>
                    <a:pt x="0" y="0"/>
                  </a:moveTo>
                  <a:lnTo>
                    <a:pt x="9144" y="0"/>
                  </a:lnTo>
                  <a:lnTo>
                    <a:pt x="9144" y="391668"/>
                  </a:lnTo>
                  <a:lnTo>
                    <a:pt x="0" y="39166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41" name="Shape 10011"/>
            <p:cNvSpPr/>
            <p:nvPr/>
          </p:nvSpPr>
          <p:spPr>
            <a:xfrm>
              <a:off x="7266382" y="9263838"/>
              <a:ext cx="9144" cy="391668"/>
            </a:xfrm>
            <a:custGeom>
              <a:avLst/>
              <a:gdLst/>
              <a:ahLst/>
              <a:cxnLst/>
              <a:rect l="0" t="0" r="0" b="0"/>
              <a:pathLst>
                <a:path w="9144" h="391668">
                  <a:moveTo>
                    <a:pt x="0" y="0"/>
                  </a:moveTo>
                  <a:lnTo>
                    <a:pt x="9144" y="0"/>
                  </a:lnTo>
                  <a:lnTo>
                    <a:pt x="9144" y="391668"/>
                  </a:lnTo>
                  <a:lnTo>
                    <a:pt x="0" y="39166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42" name="Shape 10012"/>
            <p:cNvSpPr/>
            <p:nvPr/>
          </p:nvSpPr>
          <p:spPr>
            <a:xfrm>
              <a:off x="7295643" y="9263838"/>
              <a:ext cx="9144" cy="391668"/>
            </a:xfrm>
            <a:custGeom>
              <a:avLst/>
              <a:gdLst/>
              <a:ahLst/>
              <a:cxnLst/>
              <a:rect l="0" t="0" r="0" b="0"/>
              <a:pathLst>
                <a:path w="9144" h="391668">
                  <a:moveTo>
                    <a:pt x="0" y="0"/>
                  </a:moveTo>
                  <a:lnTo>
                    <a:pt x="9144" y="0"/>
                  </a:lnTo>
                  <a:lnTo>
                    <a:pt x="9144" y="391668"/>
                  </a:lnTo>
                  <a:lnTo>
                    <a:pt x="0" y="39166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43" name="Shape 10013"/>
            <p:cNvSpPr/>
            <p:nvPr/>
          </p:nvSpPr>
          <p:spPr>
            <a:xfrm>
              <a:off x="7324166" y="9263825"/>
              <a:ext cx="17780" cy="391680"/>
            </a:xfrm>
            <a:custGeom>
              <a:avLst/>
              <a:gdLst/>
              <a:ahLst/>
              <a:cxnLst/>
              <a:rect l="0" t="0" r="0" b="0"/>
              <a:pathLst>
                <a:path w="17780" h="391680">
                  <a:moveTo>
                    <a:pt x="0" y="0"/>
                  </a:moveTo>
                  <a:lnTo>
                    <a:pt x="17780" y="0"/>
                  </a:lnTo>
                  <a:lnTo>
                    <a:pt x="17780" y="391680"/>
                  </a:lnTo>
                  <a:lnTo>
                    <a:pt x="0" y="39168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zh-CN" altLang="en-US"/>
            </a:p>
          </p:txBody>
        </p:sp>
        <p:sp>
          <p:nvSpPr>
            <p:cNvPr id="44" name="Shape 47"/>
            <p:cNvSpPr/>
            <p:nvPr/>
          </p:nvSpPr>
          <p:spPr>
            <a:xfrm>
              <a:off x="6085861" y="9620365"/>
              <a:ext cx="42355" cy="72263"/>
            </a:xfrm>
            <a:custGeom>
              <a:avLst/>
              <a:gdLst/>
              <a:ahLst/>
              <a:cxnLst/>
              <a:rect l="0" t="0" r="0" b="0"/>
              <a:pathLst>
                <a:path w="42355" h="72263">
                  <a:moveTo>
                    <a:pt x="13983" y="72263"/>
                  </a:moveTo>
                  <a:lnTo>
                    <a:pt x="22517" y="63398"/>
                  </a:lnTo>
                  <a:lnTo>
                    <a:pt x="28283" y="56083"/>
                  </a:lnTo>
                  <a:lnTo>
                    <a:pt x="33820" y="48209"/>
                  </a:lnTo>
                  <a:lnTo>
                    <a:pt x="38697" y="37795"/>
                  </a:lnTo>
                  <a:lnTo>
                    <a:pt x="42025" y="28372"/>
                  </a:lnTo>
                  <a:lnTo>
                    <a:pt x="42355" y="21057"/>
                  </a:lnTo>
                  <a:lnTo>
                    <a:pt x="41453" y="15608"/>
                  </a:lnTo>
                  <a:lnTo>
                    <a:pt x="39015" y="10414"/>
                  </a:lnTo>
                  <a:lnTo>
                    <a:pt x="34709" y="5537"/>
                  </a:lnTo>
                  <a:lnTo>
                    <a:pt x="28613" y="1880"/>
                  </a:lnTo>
                  <a:lnTo>
                    <a:pt x="21628" y="0"/>
                  </a:lnTo>
                  <a:lnTo>
                    <a:pt x="15850" y="978"/>
                  </a:lnTo>
                  <a:lnTo>
                    <a:pt x="9436" y="3658"/>
                  </a:lnTo>
                  <a:lnTo>
                    <a:pt x="4559" y="8534"/>
                  </a:lnTo>
                  <a:lnTo>
                    <a:pt x="1219" y="14072"/>
                  </a:lnTo>
                  <a:lnTo>
                    <a:pt x="0" y="20168"/>
                  </a:lnTo>
                  <a:lnTo>
                    <a:pt x="902" y="27483"/>
                  </a:lnTo>
                  <a:lnTo>
                    <a:pt x="3340" y="33579"/>
                  </a:lnTo>
                  <a:lnTo>
                    <a:pt x="6096" y="37236"/>
                  </a:lnTo>
                  <a:lnTo>
                    <a:pt x="10656" y="41211"/>
                  </a:lnTo>
                  <a:lnTo>
                    <a:pt x="15532" y="42431"/>
                  </a:lnTo>
                  <a:lnTo>
                    <a:pt x="22517" y="43332"/>
                  </a:lnTo>
                  <a:lnTo>
                    <a:pt x="30163" y="41453"/>
                  </a:lnTo>
                  <a:lnTo>
                    <a:pt x="34379" y="40234"/>
                  </a:lnTo>
                </a:path>
              </a:pathLst>
            </a:custGeom>
            <a:ln w="8128"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45" name="Shape 48"/>
            <p:cNvSpPr/>
            <p:nvPr/>
          </p:nvSpPr>
          <p:spPr>
            <a:xfrm>
              <a:off x="6228812" y="9621343"/>
              <a:ext cx="40805" cy="71285"/>
            </a:xfrm>
            <a:custGeom>
              <a:avLst/>
              <a:gdLst/>
              <a:ahLst/>
              <a:cxnLst/>
              <a:rect l="0" t="0" r="0" b="0"/>
              <a:pathLst>
                <a:path w="40805" h="71285">
                  <a:moveTo>
                    <a:pt x="0" y="0"/>
                  </a:moveTo>
                  <a:lnTo>
                    <a:pt x="40805" y="0"/>
                  </a:lnTo>
                  <a:lnTo>
                    <a:pt x="40234" y="5118"/>
                  </a:lnTo>
                  <a:lnTo>
                    <a:pt x="37795" y="10655"/>
                  </a:lnTo>
                  <a:lnTo>
                    <a:pt x="33490" y="15532"/>
                  </a:lnTo>
                  <a:lnTo>
                    <a:pt x="28943" y="21298"/>
                  </a:lnTo>
                  <a:lnTo>
                    <a:pt x="24625" y="26505"/>
                  </a:lnTo>
                  <a:lnTo>
                    <a:pt x="21056" y="32600"/>
                  </a:lnTo>
                  <a:lnTo>
                    <a:pt x="17640" y="38036"/>
                  </a:lnTo>
                  <a:lnTo>
                    <a:pt x="13741" y="46329"/>
                  </a:lnTo>
                  <a:lnTo>
                    <a:pt x="12764" y="51777"/>
                  </a:lnTo>
                  <a:lnTo>
                    <a:pt x="11544" y="58203"/>
                  </a:lnTo>
                  <a:lnTo>
                    <a:pt x="10973" y="65519"/>
                  </a:lnTo>
                  <a:lnTo>
                    <a:pt x="10973" y="71285"/>
                  </a:lnTo>
                </a:path>
              </a:pathLst>
            </a:custGeom>
            <a:ln w="8128"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46" name="Shape 49"/>
            <p:cNvSpPr/>
            <p:nvPr/>
          </p:nvSpPr>
          <p:spPr>
            <a:xfrm>
              <a:off x="6295868" y="9621343"/>
              <a:ext cx="40805" cy="71285"/>
            </a:xfrm>
            <a:custGeom>
              <a:avLst/>
              <a:gdLst/>
              <a:ahLst/>
              <a:cxnLst/>
              <a:rect l="0" t="0" r="0" b="0"/>
              <a:pathLst>
                <a:path w="40805" h="71285">
                  <a:moveTo>
                    <a:pt x="0" y="0"/>
                  </a:moveTo>
                  <a:lnTo>
                    <a:pt x="40805" y="0"/>
                  </a:lnTo>
                  <a:lnTo>
                    <a:pt x="40234" y="5118"/>
                  </a:lnTo>
                  <a:lnTo>
                    <a:pt x="37795" y="10655"/>
                  </a:lnTo>
                  <a:lnTo>
                    <a:pt x="33490" y="15532"/>
                  </a:lnTo>
                  <a:lnTo>
                    <a:pt x="28943" y="21298"/>
                  </a:lnTo>
                  <a:lnTo>
                    <a:pt x="24625" y="26505"/>
                  </a:lnTo>
                  <a:lnTo>
                    <a:pt x="21056" y="32600"/>
                  </a:lnTo>
                  <a:lnTo>
                    <a:pt x="17640" y="38036"/>
                  </a:lnTo>
                  <a:lnTo>
                    <a:pt x="13741" y="46329"/>
                  </a:lnTo>
                  <a:lnTo>
                    <a:pt x="12764" y="51777"/>
                  </a:lnTo>
                  <a:lnTo>
                    <a:pt x="11544" y="58203"/>
                  </a:lnTo>
                  <a:lnTo>
                    <a:pt x="10973" y="65519"/>
                  </a:lnTo>
                  <a:lnTo>
                    <a:pt x="10973" y="71285"/>
                  </a:lnTo>
                </a:path>
              </a:pathLst>
            </a:custGeom>
            <a:ln w="8128"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47" name="Shape 50"/>
            <p:cNvSpPr/>
            <p:nvPr/>
          </p:nvSpPr>
          <p:spPr>
            <a:xfrm>
              <a:off x="6360181" y="9619806"/>
              <a:ext cx="43243" cy="72822"/>
            </a:xfrm>
            <a:custGeom>
              <a:avLst/>
              <a:gdLst/>
              <a:ahLst/>
              <a:cxnLst/>
              <a:rect l="0" t="0" r="0" b="0"/>
              <a:pathLst>
                <a:path w="43243" h="72822">
                  <a:moveTo>
                    <a:pt x="21628" y="72822"/>
                  </a:moveTo>
                  <a:lnTo>
                    <a:pt x="15532" y="72251"/>
                  </a:lnTo>
                  <a:lnTo>
                    <a:pt x="10325" y="71933"/>
                  </a:lnTo>
                  <a:lnTo>
                    <a:pt x="7315" y="70053"/>
                  </a:lnTo>
                  <a:lnTo>
                    <a:pt x="5207" y="67945"/>
                  </a:lnTo>
                  <a:lnTo>
                    <a:pt x="2769" y="63398"/>
                  </a:lnTo>
                  <a:lnTo>
                    <a:pt x="1219" y="57303"/>
                  </a:lnTo>
                  <a:lnTo>
                    <a:pt x="0" y="47866"/>
                  </a:lnTo>
                  <a:lnTo>
                    <a:pt x="0" y="24702"/>
                  </a:lnTo>
                  <a:lnTo>
                    <a:pt x="1219" y="15519"/>
                  </a:lnTo>
                  <a:lnTo>
                    <a:pt x="2769" y="10071"/>
                  </a:lnTo>
                  <a:lnTo>
                    <a:pt x="5207" y="5194"/>
                  </a:lnTo>
                  <a:lnTo>
                    <a:pt x="7315" y="2756"/>
                  </a:lnTo>
                  <a:lnTo>
                    <a:pt x="10325" y="889"/>
                  </a:lnTo>
                  <a:lnTo>
                    <a:pt x="15532" y="0"/>
                  </a:lnTo>
                  <a:lnTo>
                    <a:pt x="27724" y="0"/>
                  </a:lnTo>
                  <a:lnTo>
                    <a:pt x="32919" y="889"/>
                  </a:lnTo>
                  <a:lnTo>
                    <a:pt x="35928" y="2756"/>
                  </a:lnTo>
                  <a:lnTo>
                    <a:pt x="38036" y="5194"/>
                  </a:lnTo>
                  <a:lnTo>
                    <a:pt x="40475" y="10071"/>
                  </a:lnTo>
                  <a:lnTo>
                    <a:pt x="42025" y="15519"/>
                  </a:lnTo>
                  <a:lnTo>
                    <a:pt x="43243" y="24702"/>
                  </a:lnTo>
                  <a:lnTo>
                    <a:pt x="43243" y="47866"/>
                  </a:lnTo>
                  <a:lnTo>
                    <a:pt x="42025" y="57303"/>
                  </a:lnTo>
                  <a:lnTo>
                    <a:pt x="40475" y="63398"/>
                  </a:lnTo>
                  <a:lnTo>
                    <a:pt x="38036" y="67945"/>
                  </a:lnTo>
                  <a:lnTo>
                    <a:pt x="35928" y="70053"/>
                  </a:lnTo>
                  <a:lnTo>
                    <a:pt x="32919" y="71933"/>
                  </a:lnTo>
                  <a:lnTo>
                    <a:pt x="27724" y="72251"/>
                  </a:lnTo>
                  <a:lnTo>
                    <a:pt x="21628" y="72822"/>
                  </a:lnTo>
                </a:path>
              </a:pathLst>
            </a:custGeom>
            <a:ln w="8128"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48" name="Shape 51"/>
            <p:cNvSpPr/>
            <p:nvPr/>
          </p:nvSpPr>
          <p:spPr>
            <a:xfrm>
              <a:off x="6427237" y="9619806"/>
              <a:ext cx="43243" cy="72822"/>
            </a:xfrm>
            <a:custGeom>
              <a:avLst/>
              <a:gdLst/>
              <a:ahLst/>
              <a:cxnLst/>
              <a:rect l="0" t="0" r="0" b="0"/>
              <a:pathLst>
                <a:path w="43243" h="72822">
                  <a:moveTo>
                    <a:pt x="21628" y="72822"/>
                  </a:moveTo>
                  <a:lnTo>
                    <a:pt x="15532" y="72251"/>
                  </a:lnTo>
                  <a:lnTo>
                    <a:pt x="10325" y="71933"/>
                  </a:lnTo>
                  <a:lnTo>
                    <a:pt x="7315" y="70053"/>
                  </a:lnTo>
                  <a:lnTo>
                    <a:pt x="5207" y="67945"/>
                  </a:lnTo>
                  <a:lnTo>
                    <a:pt x="2769" y="63398"/>
                  </a:lnTo>
                  <a:lnTo>
                    <a:pt x="1219" y="57303"/>
                  </a:lnTo>
                  <a:lnTo>
                    <a:pt x="0" y="47866"/>
                  </a:lnTo>
                  <a:lnTo>
                    <a:pt x="0" y="24702"/>
                  </a:lnTo>
                  <a:lnTo>
                    <a:pt x="1219" y="15519"/>
                  </a:lnTo>
                  <a:lnTo>
                    <a:pt x="2769" y="10071"/>
                  </a:lnTo>
                  <a:lnTo>
                    <a:pt x="5207" y="5194"/>
                  </a:lnTo>
                  <a:lnTo>
                    <a:pt x="7315" y="2756"/>
                  </a:lnTo>
                  <a:lnTo>
                    <a:pt x="10325" y="889"/>
                  </a:lnTo>
                  <a:lnTo>
                    <a:pt x="15532" y="0"/>
                  </a:lnTo>
                  <a:lnTo>
                    <a:pt x="27724" y="0"/>
                  </a:lnTo>
                  <a:lnTo>
                    <a:pt x="32919" y="889"/>
                  </a:lnTo>
                  <a:lnTo>
                    <a:pt x="35928" y="2756"/>
                  </a:lnTo>
                  <a:lnTo>
                    <a:pt x="38036" y="5194"/>
                  </a:lnTo>
                  <a:lnTo>
                    <a:pt x="40475" y="10071"/>
                  </a:lnTo>
                  <a:lnTo>
                    <a:pt x="42025" y="15519"/>
                  </a:lnTo>
                  <a:lnTo>
                    <a:pt x="43243" y="24702"/>
                  </a:lnTo>
                  <a:lnTo>
                    <a:pt x="43243" y="47866"/>
                  </a:lnTo>
                  <a:lnTo>
                    <a:pt x="42025" y="57303"/>
                  </a:lnTo>
                  <a:lnTo>
                    <a:pt x="40475" y="63398"/>
                  </a:lnTo>
                  <a:lnTo>
                    <a:pt x="38036" y="67945"/>
                  </a:lnTo>
                  <a:lnTo>
                    <a:pt x="35928" y="70053"/>
                  </a:lnTo>
                  <a:lnTo>
                    <a:pt x="32919" y="71933"/>
                  </a:lnTo>
                  <a:lnTo>
                    <a:pt x="27724" y="72251"/>
                  </a:lnTo>
                  <a:lnTo>
                    <a:pt x="21628" y="72822"/>
                  </a:lnTo>
                </a:path>
              </a:pathLst>
            </a:custGeom>
            <a:ln w="8128"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49" name="Shape 52"/>
            <p:cNvSpPr/>
            <p:nvPr/>
          </p:nvSpPr>
          <p:spPr>
            <a:xfrm>
              <a:off x="6497950" y="9619806"/>
              <a:ext cx="36817" cy="72822"/>
            </a:xfrm>
            <a:custGeom>
              <a:avLst/>
              <a:gdLst/>
              <a:ahLst/>
              <a:cxnLst/>
              <a:rect l="0" t="0" r="0" b="0"/>
              <a:pathLst>
                <a:path w="36817" h="72822">
                  <a:moveTo>
                    <a:pt x="35357" y="72822"/>
                  </a:moveTo>
                  <a:lnTo>
                    <a:pt x="572" y="72822"/>
                  </a:lnTo>
                  <a:lnTo>
                    <a:pt x="0" y="67945"/>
                  </a:lnTo>
                  <a:lnTo>
                    <a:pt x="572" y="62497"/>
                  </a:lnTo>
                  <a:lnTo>
                    <a:pt x="1791" y="57620"/>
                  </a:lnTo>
                  <a:lnTo>
                    <a:pt x="4877" y="52425"/>
                  </a:lnTo>
                  <a:lnTo>
                    <a:pt x="7645" y="48768"/>
                  </a:lnTo>
                  <a:lnTo>
                    <a:pt x="11874" y="44780"/>
                  </a:lnTo>
                  <a:lnTo>
                    <a:pt x="16180" y="41770"/>
                  </a:lnTo>
                  <a:lnTo>
                    <a:pt x="20727" y="38684"/>
                  </a:lnTo>
                  <a:lnTo>
                    <a:pt x="25603" y="35357"/>
                  </a:lnTo>
                  <a:lnTo>
                    <a:pt x="29261" y="32258"/>
                  </a:lnTo>
                  <a:lnTo>
                    <a:pt x="33490" y="27140"/>
                  </a:lnTo>
                  <a:lnTo>
                    <a:pt x="35929" y="22263"/>
                  </a:lnTo>
                  <a:lnTo>
                    <a:pt x="36817" y="17628"/>
                  </a:lnTo>
                  <a:lnTo>
                    <a:pt x="35357" y="10973"/>
                  </a:lnTo>
                  <a:lnTo>
                    <a:pt x="31700" y="5766"/>
                  </a:lnTo>
                  <a:lnTo>
                    <a:pt x="26822" y="1778"/>
                  </a:lnTo>
                  <a:lnTo>
                    <a:pt x="20727" y="0"/>
                  </a:lnTo>
                  <a:lnTo>
                    <a:pt x="15202" y="0"/>
                  </a:lnTo>
                  <a:lnTo>
                    <a:pt x="10325" y="889"/>
                  </a:lnTo>
                  <a:lnTo>
                    <a:pt x="5779" y="2439"/>
                  </a:lnTo>
                  <a:lnTo>
                    <a:pt x="1550" y="4217"/>
                  </a:lnTo>
                </a:path>
              </a:pathLst>
            </a:custGeom>
            <a:ln w="8128"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50" name="Shape 53"/>
            <p:cNvSpPr/>
            <p:nvPr/>
          </p:nvSpPr>
          <p:spPr>
            <a:xfrm>
              <a:off x="6559825" y="9619476"/>
              <a:ext cx="43244" cy="73152"/>
            </a:xfrm>
            <a:custGeom>
              <a:avLst/>
              <a:gdLst/>
              <a:ahLst/>
              <a:cxnLst/>
              <a:rect l="0" t="0" r="0" b="0"/>
              <a:pathLst>
                <a:path w="43244" h="73152">
                  <a:moveTo>
                    <a:pt x="21628" y="73152"/>
                  </a:moveTo>
                  <a:lnTo>
                    <a:pt x="13094" y="72263"/>
                  </a:lnTo>
                  <a:lnTo>
                    <a:pt x="7315" y="69824"/>
                  </a:lnTo>
                  <a:lnTo>
                    <a:pt x="3658" y="65507"/>
                  </a:lnTo>
                  <a:lnTo>
                    <a:pt x="901" y="61290"/>
                  </a:lnTo>
                  <a:lnTo>
                    <a:pt x="0" y="53645"/>
                  </a:lnTo>
                  <a:lnTo>
                    <a:pt x="2121" y="47549"/>
                  </a:lnTo>
                  <a:lnTo>
                    <a:pt x="6426" y="42101"/>
                  </a:lnTo>
                  <a:lnTo>
                    <a:pt x="12764" y="37224"/>
                  </a:lnTo>
                  <a:lnTo>
                    <a:pt x="21628" y="32589"/>
                  </a:lnTo>
                  <a:lnTo>
                    <a:pt x="30163" y="27711"/>
                  </a:lnTo>
                  <a:lnTo>
                    <a:pt x="34710" y="22593"/>
                  </a:lnTo>
                  <a:lnTo>
                    <a:pt x="38036" y="18288"/>
                  </a:lnTo>
                  <a:lnTo>
                    <a:pt x="39015" y="13742"/>
                  </a:lnTo>
                  <a:lnTo>
                    <a:pt x="38697" y="9423"/>
                  </a:lnTo>
                  <a:lnTo>
                    <a:pt x="36258" y="5207"/>
                  </a:lnTo>
                  <a:lnTo>
                    <a:pt x="31700" y="2108"/>
                  </a:lnTo>
                  <a:lnTo>
                    <a:pt x="26505" y="330"/>
                  </a:lnTo>
                  <a:lnTo>
                    <a:pt x="21628" y="0"/>
                  </a:lnTo>
                  <a:lnTo>
                    <a:pt x="16752" y="330"/>
                  </a:lnTo>
                  <a:lnTo>
                    <a:pt x="11544" y="2108"/>
                  </a:lnTo>
                  <a:lnTo>
                    <a:pt x="6998" y="5524"/>
                  </a:lnTo>
                  <a:lnTo>
                    <a:pt x="4559" y="9423"/>
                  </a:lnTo>
                  <a:lnTo>
                    <a:pt x="4229" y="13742"/>
                  </a:lnTo>
                  <a:lnTo>
                    <a:pt x="5207" y="18288"/>
                  </a:lnTo>
                  <a:lnTo>
                    <a:pt x="8534" y="22593"/>
                  </a:lnTo>
                  <a:lnTo>
                    <a:pt x="13094" y="27711"/>
                  </a:lnTo>
                  <a:lnTo>
                    <a:pt x="21628" y="32589"/>
                  </a:lnTo>
                  <a:lnTo>
                    <a:pt x="30480" y="37224"/>
                  </a:lnTo>
                  <a:lnTo>
                    <a:pt x="36817" y="42101"/>
                  </a:lnTo>
                  <a:lnTo>
                    <a:pt x="41135" y="47549"/>
                  </a:lnTo>
                  <a:lnTo>
                    <a:pt x="43244" y="53645"/>
                  </a:lnTo>
                  <a:lnTo>
                    <a:pt x="42355" y="61290"/>
                  </a:lnTo>
                  <a:lnTo>
                    <a:pt x="39586" y="65507"/>
                  </a:lnTo>
                  <a:lnTo>
                    <a:pt x="35928" y="69824"/>
                  </a:lnTo>
                  <a:lnTo>
                    <a:pt x="30163" y="72263"/>
                  </a:lnTo>
                  <a:lnTo>
                    <a:pt x="21628" y="73152"/>
                  </a:lnTo>
                </a:path>
              </a:pathLst>
            </a:custGeom>
            <a:ln w="8128"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51" name="Shape 54"/>
            <p:cNvSpPr/>
            <p:nvPr/>
          </p:nvSpPr>
          <p:spPr>
            <a:xfrm>
              <a:off x="6664981" y="9619806"/>
              <a:ext cx="43243" cy="72822"/>
            </a:xfrm>
            <a:custGeom>
              <a:avLst/>
              <a:gdLst/>
              <a:ahLst/>
              <a:cxnLst/>
              <a:rect l="0" t="0" r="0" b="0"/>
              <a:pathLst>
                <a:path w="43243" h="72822">
                  <a:moveTo>
                    <a:pt x="21628" y="72822"/>
                  </a:moveTo>
                  <a:lnTo>
                    <a:pt x="15532" y="72251"/>
                  </a:lnTo>
                  <a:lnTo>
                    <a:pt x="10325" y="71933"/>
                  </a:lnTo>
                  <a:lnTo>
                    <a:pt x="7315" y="70053"/>
                  </a:lnTo>
                  <a:lnTo>
                    <a:pt x="5207" y="67945"/>
                  </a:lnTo>
                  <a:lnTo>
                    <a:pt x="2768" y="63398"/>
                  </a:lnTo>
                  <a:lnTo>
                    <a:pt x="1219" y="57303"/>
                  </a:lnTo>
                  <a:lnTo>
                    <a:pt x="0" y="47866"/>
                  </a:lnTo>
                  <a:lnTo>
                    <a:pt x="0" y="24702"/>
                  </a:lnTo>
                  <a:lnTo>
                    <a:pt x="1219" y="15519"/>
                  </a:lnTo>
                  <a:lnTo>
                    <a:pt x="2768" y="10071"/>
                  </a:lnTo>
                  <a:lnTo>
                    <a:pt x="5207" y="5194"/>
                  </a:lnTo>
                  <a:lnTo>
                    <a:pt x="7315" y="2756"/>
                  </a:lnTo>
                  <a:lnTo>
                    <a:pt x="10325" y="889"/>
                  </a:lnTo>
                  <a:lnTo>
                    <a:pt x="15532" y="0"/>
                  </a:lnTo>
                  <a:lnTo>
                    <a:pt x="27724" y="0"/>
                  </a:lnTo>
                  <a:lnTo>
                    <a:pt x="32918" y="889"/>
                  </a:lnTo>
                  <a:lnTo>
                    <a:pt x="35928" y="2756"/>
                  </a:lnTo>
                  <a:lnTo>
                    <a:pt x="38036" y="5194"/>
                  </a:lnTo>
                  <a:lnTo>
                    <a:pt x="40474" y="10071"/>
                  </a:lnTo>
                  <a:lnTo>
                    <a:pt x="42024" y="15519"/>
                  </a:lnTo>
                  <a:lnTo>
                    <a:pt x="43243" y="24702"/>
                  </a:lnTo>
                  <a:lnTo>
                    <a:pt x="43243" y="47866"/>
                  </a:lnTo>
                  <a:lnTo>
                    <a:pt x="42024" y="57303"/>
                  </a:lnTo>
                  <a:lnTo>
                    <a:pt x="40474" y="63398"/>
                  </a:lnTo>
                  <a:lnTo>
                    <a:pt x="38036" y="67945"/>
                  </a:lnTo>
                  <a:lnTo>
                    <a:pt x="35928" y="70053"/>
                  </a:lnTo>
                  <a:lnTo>
                    <a:pt x="32918" y="71933"/>
                  </a:lnTo>
                  <a:lnTo>
                    <a:pt x="27724" y="72251"/>
                  </a:lnTo>
                  <a:lnTo>
                    <a:pt x="21628" y="72822"/>
                  </a:lnTo>
                </a:path>
              </a:pathLst>
            </a:custGeom>
            <a:ln w="8128"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52" name="Shape 55"/>
            <p:cNvSpPr/>
            <p:nvPr/>
          </p:nvSpPr>
          <p:spPr>
            <a:xfrm>
              <a:off x="6732037" y="9619476"/>
              <a:ext cx="43244" cy="73152"/>
            </a:xfrm>
            <a:custGeom>
              <a:avLst/>
              <a:gdLst/>
              <a:ahLst/>
              <a:cxnLst/>
              <a:rect l="0" t="0" r="0" b="0"/>
              <a:pathLst>
                <a:path w="43244" h="73152">
                  <a:moveTo>
                    <a:pt x="21628" y="73152"/>
                  </a:moveTo>
                  <a:lnTo>
                    <a:pt x="13094" y="72263"/>
                  </a:lnTo>
                  <a:lnTo>
                    <a:pt x="7315" y="69824"/>
                  </a:lnTo>
                  <a:lnTo>
                    <a:pt x="3658" y="65507"/>
                  </a:lnTo>
                  <a:lnTo>
                    <a:pt x="901" y="61290"/>
                  </a:lnTo>
                  <a:lnTo>
                    <a:pt x="0" y="53645"/>
                  </a:lnTo>
                  <a:lnTo>
                    <a:pt x="2121" y="47549"/>
                  </a:lnTo>
                  <a:lnTo>
                    <a:pt x="6426" y="42101"/>
                  </a:lnTo>
                  <a:lnTo>
                    <a:pt x="12764" y="37224"/>
                  </a:lnTo>
                  <a:lnTo>
                    <a:pt x="21628" y="32589"/>
                  </a:lnTo>
                  <a:lnTo>
                    <a:pt x="30163" y="27711"/>
                  </a:lnTo>
                  <a:lnTo>
                    <a:pt x="34710" y="22593"/>
                  </a:lnTo>
                  <a:lnTo>
                    <a:pt x="38036" y="18288"/>
                  </a:lnTo>
                  <a:lnTo>
                    <a:pt x="39015" y="13742"/>
                  </a:lnTo>
                  <a:lnTo>
                    <a:pt x="38697" y="9423"/>
                  </a:lnTo>
                  <a:lnTo>
                    <a:pt x="36258" y="5207"/>
                  </a:lnTo>
                  <a:lnTo>
                    <a:pt x="31700" y="2108"/>
                  </a:lnTo>
                  <a:lnTo>
                    <a:pt x="26505" y="330"/>
                  </a:lnTo>
                  <a:lnTo>
                    <a:pt x="21628" y="0"/>
                  </a:lnTo>
                  <a:lnTo>
                    <a:pt x="16752" y="330"/>
                  </a:lnTo>
                  <a:lnTo>
                    <a:pt x="11544" y="2108"/>
                  </a:lnTo>
                  <a:lnTo>
                    <a:pt x="6998" y="5524"/>
                  </a:lnTo>
                  <a:lnTo>
                    <a:pt x="4559" y="9423"/>
                  </a:lnTo>
                  <a:lnTo>
                    <a:pt x="4229" y="13742"/>
                  </a:lnTo>
                  <a:lnTo>
                    <a:pt x="5207" y="18288"/>
                  </a:lnTo>
                  <a:lnTo>
                    <a:pt x="8534" y="22593"/>
                  </a:lnTo>
                  <a:lnTo>
                    <a:pt x="13094" y="27711"/>
                  </a:lnTo>
                  <a:lnTo>
                    <a:pt x="21628" y="32589"/>
                  </a:lnTo>
                  <a:lnTo>
                    <a:pt x="30480" y="37224"/>
                  </a:lnTo>
                  <a:lnTo>
                    <a:pt x="36817" y="42101"/>
                  </a:lnTo>
                  <a:lnTo>
                    <a:pt x="41135" y="47549"/>
                  </a:lnTo>
                  <a:lnTo>
                    <a:pt x="43244" y="53645"/>
                  </a:lnTo>
                  <a:lnTo>
                    <a:pt x="42355" y="61290"/>
                  </a:lnTo>
                  <a:lnTo>
                    <a:pt x="39586" y="65507"/>
                  </a:lnTo>
                  <a:lnTo>
                    <a:pt x="35929" y="69824"/>
                  </a:lnTo>
                  <a:lnTo>
                    <a:pt x="30163" y="72263"/>
                  </a:lnTo>
                  <a:lnTo>
                    <a:pt x="21628" y="73152"/>
                  </a:lnTo>
                </a:path>
              </a:pathLst>
            </a:custGeom>
            <a:ln w="8128"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53" name="Shape 56"/>
            <p:cNvSpPr/>
            <p:nvPr/>
          </p:nvSpPr>
          <p:spPr>
            <a:xfrm>
              <a:off x="6797569" y="9620365"/>
              <a:ext cx="39586" cy="72263"/>
            </a:xfrm>
            <a:custGeom>
              <a:avLst/>
              <a:gdLst/>
              <a:ahLst/>
              <a:cxnLst/>
              <a:rect l="0" t="0" r="0" b="0"/>
              <a:pathLst>
                <a:path w="39586" h="72263">
                  <a:moveTo>
                    <a:pt x="330" y="68935"/>
                  </a:moveTo>
                  <a:lnTo>
                    <a:pt x="5448" y="70714"/>
                  </a:lnTo>
                  <a:lnTo>
                    <a:pt x="10655" y="71692"/>
                  </a:lnTo>
                  <a:lnTo>
                    <a:pt x="15849" y="72263"/>
                  </a:lnTo>
                  <a:lnTo>
                    <a:pt x="21627" y="71692"/>
                  </a:lnTo>
                  <a:lnTo>
                    <a:pt x="26822" y="70472"/>
                  </a:lnTo>
                  <a:lnTo>
                    <a:pt x="31699" y="68034"/>
                  </a:lnTo>
                  <a:lnTo>
                    <a:pt x="34709" y="64377"/>
                  </a:lnTo>
                  <a:lnTo>
                    <a:pt x="37795" y="59499"/>
                  </a:lnTo>
                  <a:lnTo>
                    <a:pt x="39014" y="53975"/>
                  </a:lnTo>
                  <a:lnTo>
                    <a:pt x="39586" y="48209"/>
                  </a:lnTo>
                  <a:lnTo>
                    <a:pt x="38036" y="43332"/>
                  </a:lnTo>
                  <a:lnTo>
                    <a:pt x="35357" y="38126"/>
                  </a:lnTo>
                  <a:lnTo>
                    <a:pt x="31051" y="34798"/>
                  </a:lnTo>
                  <a:lnTo>
                    <a:pt x="25285" y="32029"/>
                  </a:lnTo>
                  <a:lnTo>
                    <a:pt x="18859" y="30480"/>
                  </a:lnTo>
                  <a:lnTo>
                    <a:pt x="13093" y="29591"/>
                  </a:lnTo>
                  <a:lnTo>
                    <a:pt x="36817" y="3658"/>
                  </a:lnTo>
                  <a:lnTo>
                    <a:pt x="36817" y="0"/>
                  </a:lnTo>
                  <a:lnTo>
                    <a:pt x="0" y="0"/>
                  </a:lnTo>
                </a:path>
              </a:pathLst>
            </a:custGeom>
            <a:ln w="8128"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54" name="Shape 57"/>
            <p:cNvSpPr/>
            <p:nvPr/>
          </p:nvSpPr>
          <p:spPr>
            <a:xfrm>
              <a:off x="6864625" y="9619806"/>
              <a:ext cx="43244" cy="72822"/>
            </a:xfrm>
            <a:custGeom>
              <a:avLst/>
              <a:gdLst/>
              <a:ahLst/>
              <a:cxnLst/>
              <a:rect l="0" t="0" r="0" b="0"/>
              <a:pathLst>
                <a:path w="43244" h="72822">
                  <a:moveTo>
                    <a:pt x="21628" y="72822"/>
                  </a:moveTo>
                  <a:lnTo>
                    <a:pt x="15532" y="72251"/>
                  </a:lnTo>
                  <a:lnTo>
                    <a:pt x="10325" y="71933"/>
                  </a:lnTo>
                  <a:lnTo>
                    <a:pt x="7315" y="70053"/>
                  </a:lnTo>
                  <a:lnTo>
                    <a:pt x="5207" y="67945"/>
                  </a:lnTo>
                  <a:lnTo>
                    <a:pt x="2769" y="63398"/>
                  </a:lnTo>
                  <a:lnTo>
                    <a:pt x="1219" y="57303"/>
                  </a:lnTo>
                  <a:lnTo>
                    <a:pt x="0" y="47866"/>
                  </a:lnTo>
                  <a:lnTo>
                    <a:pt x="0" y="24702"/>
                  </a:lnTo>
                  <a:lnTo>
                    <a:pt x="1219" y="15519"/>
                  </a:lnTo>
                  <a:lnTo>
                    <a:pt x="2769" y="10071"/>
                  </a:lnTo>
                  <a:lnTo>
                    <a:pt x="5207" y="5194"/>
                  </a:lnTo>
                  <a:lnTo>
                    <a:pt x="7315" y="2756"/>
                  </a:lnTo>
                  <a:lnTo>
                    <a:pt x="10325" y="889"/>
                  </a:lnTo>
                  <a:lnTo>
                    <a:pt x="15532" y="0"/>
                  </a:lnTo>
                  <a:lnTo>
                    <a:pt x="27724" y="0"/>
                  </a:lnTo>
                  <a:lnTo>
                    <a:pt x="32918" y="889"/>
                  </a:lnTo>
                  <a:lnTo>
                    <a:pt x="35928" y="2756"/>
                  </a:lnTo>
                  <a:lnTo>
                    <a:pt x="38036" y="5194"/>
                  </a:lnTo>
                  <a:lnTo>
                    <a:pt x="40475" y="10071"/>
                  </a:lnTo>
                  <a:lnTo>
                    <a:pt x="42025" y="15519"/>
                  </a:lnTo>
                  <a:lnTo>
                    <a:pt x="43244" y="24702"/>
                  </a:lnTo>
                  <a:lnTo>
                    <a:pt x="43244" y="47866"/>
                  </a:lnTo>
                  <a:lnTo>
                    <a:pt x="42025" y="57303"/>
                  </a:lnTo>
                  <a:lnTo>
                    <a:pt x="40475" y="63398"/>
                  </a:lnTo>
                  <a:lnTo>
                    <a:pt x="38036" y="67945"/>
                  </a:lnTo>
                  <a:lnTo>
                    <a:pt x="35928" y="70053"/>
                  </a:lnTo>
                  <a:lnTo>
                    <a:pt x="32918" y="71933"/>
                  </a:lnTo>
                  <a:lnTo>
                    <a:pt x="27724" y="72251"/>
                  </a:lnTo>
                  <a:lnTo>
                    <a:pt x="21628" y="72822"/>
                  </a:lnTo>
                </a:path>
              </a:pathLst>
            </a:custGeom>
            <a:ln w="8128"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55" name="Shape 58"/>
            <p:cNvSpPr/>
            <p:nvPr/>
          </p:nvSpPr>
          <p:spPr>
            <a:xfrm>
              <a:off x="6931681" y="9620365"/>
              <a:ext cx="42354" cy="72263"/>
            </a:xfrm>
            <a:custGeom>
              <a:avLst/>
              <a:gdLst/>
              <a:ahLst/>
              <a:cxnLst/>
              <a:rect l="0" t="0" r="0" b="0"/>
              <a:pathLst>
                <a:path w="42354" h="72263">
                  <a:moveTo>
                    <a:pt x="13982" y="72263"/>
                  </a:moveTo>
                  <a:lnTo>
                    <a:pt x="22516" y="63398"/>
                  </a:lnTo>
                  <a:lnTo>
                    <a:pt x="28283" y="56083"/>
                  </a:lnTo>
                  <a:lnTo>
                    <a:pt x="33820" y="48209"/>
                  </a:lnTo>
                  <a:lnTo>
                    <a:pt x="38697" y="37795"/>
                  </a:lnTo>
                  <a:lnTo>
                    <a:pt x="42024" y="28372"/>
                  </a:lnTo>
                  <a:lnTo>
                    <a:pt x="42354" y="21057"/>
                  </a:lnTo>
                  <a:lnTo>
                    <a:pt x="41453" y="15608"/>
                  </a:lnTo>
                  <a:lnTo>
                    <a:pt x="39014" y="10414"/>
                  </a:lnTo>
                  <a:lnTo>
                    <a:pt x="34709" y="5537"/>
                  </a:lnTo>
                  <a:lnTo>
                    <a:pt x="28613" y="1880"/>
                  </a:lnTo>
                  <a:lnTo>
                    <a:pt x="21628" y="0"/>
                  </a:lnTo>
                  <a:lnTo>
                    <a:pt x="15849" y="978"/>
                  </a:lnTo>
                  <a:lnTo>
                    <a:pt x="9436" y="3658"/>
                  </a:lnTo>
                  <a:lnTo>
                    <a:pt x="4559" y="8534"/>
                  </a:lnTo>
                  <a:lnTo>
                    <a:pt x="1219" y="14072"/>
                  </a:lnTo>
                  <a:lnTo>
                    <a:pt x="0" y="20168"/>
                  </a:lnTo>
                  <a:lnTo>
                    <a:pt x="901" y="27483"/>
                  </a:lnTo>
                  <a:lnTo>
                    <a:pt x="3340" y="33579"/>
                  </a:lnTo>
                  <a:lnTo>
                    <a:pt x="6096" y="37236"/>
                  </a:lnTo>
                  <a:lnTo>
                    <a:pt x="10655" y="41211"/>
                  </a:lnTo>
                  <a:lnTo>
                    <a:pt x="15532" y="42431"/>
                  </a:lnTo>
                  <a:lnTo>
                    <a:pt x="22516" y="43332"/>
                  </a:lnTo>
                  <a:lnTo>
                    <a:pt x="30163" y="41453"/>
                  </a:lnTo>
                  <a:lnTo>
                    <a:pt x="34379" y="40234"/>
                  </a:lnTo>
                </a:path>
              </a:pathLst>
            </a:custGeom>
            <a:ln w="8128"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56" name="Shape 59"/>
            <p:cNvSpPr/>
            <p:nvPr/>
          </p:nvSpPr>
          <p:spPr>
            <a:xfrm>
              <a:off x="7002419" y="9620365"/>
              <a:ext cx="33490" cy="72263"/>
            </a:xfrm>
            <a:custGeom>
              <a:avLst/>
              <a:gdLst/>
              <a:ahLst/>
              <a:cxnLst/>
              <a:rect l="0" t="0" r="0" b="0"/>
              <a:pathLst>
                <a:path w="33490" h="72263">
                  <a:moveTo>
                    <a:pt x="0" y="72263"/>
                  </a:moveTo>
                  <a:lnTo>
                    <a:pt x="6097" y="71692"/>
                  </a:lnTo>
                  <a:lnTo>
                    <a:pt x="11545" y="70714"/>
                  </a:lnTo>
                  <a:lnTo>
                    <a:pt x="18860" y="68935"/>
                  </a:lnTo>
                  <a:lnTo>
                    <a:pt x="24295" y="65595"/>
                  </a:lnTo>
                  <a:lnTo>
                    <a:pt x="29172" y="61938"/>
                  </a:lnTo>
                  <a:lnTo>
                    <a:pt x="31610" y="57061"/>
                  </a:lnTo>
                  <a:lnTo>
                    <a:pt x="32830" y="51536"/>
                  </a:lnTo>
                  <a:lnTo>
                    <a:pt x="33490" y="45771"/>
                  </a:lnTo>
                  <a:lnTo>
                    <a:pt x="31941" y="39675"/>
                  </a:lnTo>
                  <a:lnTo>
                    <a:pt x="28284" y="34468"/>
                  </a:lnTo>
                  <a:lnTo>
                    <a:pt x="23076" y="29591"/>
                  </a:lnTo>
                  <a:lnTo>
                    <a:pt x="17311" y="28372"/>
                  </a:lnTo>
                  <a:lnTo>
                    <a:pt x="10643" y="26822"/>
                  </a:lnTo>
                  <a:lnTo>
                    <a:pt x="1219" y="26822"/>
                  </a:lnTo>
                  <a:lnTo>
                    <a:pt x="3658" y="0"/>
                  </a:lnTo>
                  <a:lnTo>
                    <a:pt x="31941" y="0"/>
                  </a:lnTo>
                </a:path>
              </a:pathLst>
            </a:custGeom>
            <a:ln w="8128"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57" name="Shape 60"/>
            <p:cNvSpPr/>
            <p:nvPr/>
          </p:nvSpPr>
          <p:spPr>
            <a:xfrm>
              <a:off x="7196857" y="9169260"/>
              <a:ext cx="39585" cy="72263"/>
            </a:xfrm>
            <a:custGeom>
              <a:avLst/>
              <a:gdLst/>
              <a:ahLst/>
              <a:cxnLst/>
              <a:rect l="0" t="0" r="0" b="0"/>
              <a:pathLst>
                <a:path w="39585" h="72263">
                  <a:moveTo>
                    <a:pt x="330" y="68936"/>
                  </a:moveTo>
                  <a:lnTo>
                    <a:pt x="5448" y="70714"/>
                  </a:lnTo>
                  <a:lnTo>
                    <a:pt x="10655" y="71692"/>
                  </a:lnTo>
                  <a:lnTo>
                    <a:pt x="15849" y="72263"/>
                  </a:lnTo>
                  <a:lnTo>
                    <a:pt x="21628" y="71692"/>
                  </a:lnTo>
                  <a:lnTo>
                    <a:pt x="26822" y="70472"/>
                  </a:lnTo>
                  <a:lnTo>
                    <a:pt x="31699" y="68034"/>
                  </a:lnTo>
                  <a:lnTo>
                    <a:pt x="34709" y="64377"/>
                  </a:lnTo>
                  <a:lnTo>
                    <a:pt x="37795" y="59499"/>
                  </a:lnTo>
                  <a:lnTo>
                    <a:pt x="39014" y="53975"/>
                  </a:lnTo>
                  <a:lnTo>
                    <a:pt x="39585" y="48209"/>
                  </a:lnTo>
                  <a:lnTo>
                    <a:pt x="38036" y="43333"/>
                  </a:lnTo>
                  <a:lnTo>
                    <a:pt x="35357" y="38126"/>
                  </a:lnTo>
                  <a:lnTo>
                    <a:pt x="31051" y="34798"/>
                  </a:lnTo>
                  <a:lnTo>
                    <a:pt x="25285" y="32030"/>
                  </a:lnTo>
                  <a:lnTo>
                    <a:pt x="18859" y="30480"/>
                  </a:lnTo>
                  <a:lnTo>
                    <a:pt x="13094" y="29591"/>
                  </a:lnTo>
                  <a:lnTo>
                    <a:pt x="36817" y="3658"/>
                  </a:lnTo>
                  <a:lnTo>
                    <a:pt x="36817" y="0"/>
                  </a:lnTo>
                  <a:lnTo>
                    <a:pt x="0" y="0"/>
                  </a:lnTo>
                </a:path>
              </a:pathLst>
            </a:custGeom>
            <a:ln w="8128"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58" name="Shape 61"/>
            <p:cNvSpPr/>
            <p:nvPr/>
          </p:nvSpPr>
          <p:spPr>
            <a:xfrm>
              <a:off x="7285859" y="9168702"/>
              <a:ext cx="36817" cy="72822"/>
            </a:xfrm>
            <a:custGeom>
              <a:avLst/>
              <a:gdLst/>
              <a:ahLst/>
              <a:cxnLst/>
              <a:rect l="0" t="0" r="0" b="0"/>
              <a:pathLst>
                <a:path w="36817" h="72822">
                  <a:moveTo>
                    <a:pt x="35357" y="72822"/>
                  </a:moveTo>
                  <a:lnTo>
                    <a:pt x="571" y="72822"/>
                  </a:lnTo>
                  <a:lnTo>
                    <a:pt x="0" y="67945"/>
                  </a:lnTo>
                  <a:lnTo>
                    <a:pt x="571" y="62497"/>
                  </a:lnTo>
                  <a:lnTo>
                    <a:pt x="1791" y="57621"/>
                  </a:lnTo>
                  <a:lnTo>
                    <a:pt x="4876" y="52426"/>
                  </a:lnTo>
                  <a:lnTo>
                    <a:pt x="7645" y="48768"/>
                  </a:lnTo>
                  <a:lnTo>
                    <a:pt x="11874" y="44780"/>
                  </a:lnTo>
                  <a:lnTo>
                    <a:pt x="16180" y="41770"/>
                  </a:lnTo>
                  <a:lnTo>
                    <a:pt x="20726" y="38684"/>
                  </a:lnTo>
                  <a:lnTo>
                    <a:pt x="25603" y="35357"/>
                  </a:lnTo>
                  <a:lnTo>
                    <a:pt x="29260" y="32258"/>
                  </a:lnTo>
                  <a:lnTo>
                    <a:pt x="33489" y="27140"/>
                  </a:lnTo>
                  <a:lnTo>
                    <a:pt x="35928" y="22264"/>
                  </a:lnTo>
                  <a:lnTo>
                    <a:pt x="36817" y="17628"/>
                  </a:lnTo>
                  <a:lnTo>
                    <a:pt x="35357" y="10973"/>
                  </a:lnTo>
                  <a:lnTo>
                    <a:pt x="31699" y="5766"/>
                  </a:lnTo>
                  <a:lnTo>
                    <a:pt x="26822" y="1778"/>
                  </a:lnTo>
                  <a:lnTo>
                    <a:pt x="20726" y="0"/>
                  </a:lnTo>
                  <a:lnTo>
                    <a:pt x="15201" y="0"/>
                  </a:lnTo>
                  <a:lnTo>
                    <a:pt x="10325" y="889"/>
                  </a:lnTo>
                  <a:lnTo>
                    <a:pt x="5778" y="2439"/>
                  </a:lnTo>
                  <a:lnTo>
                    <a:pt x="1550" y="4217"/>
                  </a:lnTo>
                </a:path>
              </a:pathLst>
            </a:custGeom>
            <a:ln w="8128"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59" name="Shape 62"/>
            <p:cNvSpPr/>
            <p:nvPr/>
          </p:nvSpPr>
          <p:spPr>
            <a:xfrm>
              <a:off x="7375607" y="9165914"/>
              <a:ext cx="33262" cy="66522"/>
            </a:xfrm>
            <a:custGeom>
              <a:avLst/>
              <a:gdLst/>
              <a:ahLst/>
              <a:cxnLst/>
              <a:rect l="0" t="0" r="0" b="0"/>
              <a:pathLst>
                <a:path w="33262" h="66522">
                  <a:moveTo>
                    <a:pt x="0" y="66522"/>
                  </a:moveTo>
                  <a:lnTo>
                    <a:pt x="33262" y="33261"/>
                  </a:lnTo>
                  <a:lnTo>
                    <a:pt x="0" y="0"/>
                  </a:lnTo>
                </a:path>
              </a:pathLst>
            </a:custGeom>
            <a:ln w="10084"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60" name="Shape 63"/>
            <p:cNvSpPr/>
            <p:nvPr/>
          </p:nvSpPr>
          <p:spPr>
            <a:xfrm>
              <a:off x="7375607" y="9210263"/>
              <a:ext cx="0" cy="22174"/>
            </a:xfrm>
            <a:custGeom>
              <a:avLst/>
              <a:gdLst/>
              <a:ahLst/>
              <a:cxnLst/>
              <a:rect l="0" t="0" r="0" b="0"/>
              <a:pathLst>
                <a:path h="22174">
                  <a:moveTo>
                    <a:pt x="0" y="22174"/>
                  </a:moveTo>
                  <a:lnTo>
                    <a:pt x="0" y="0"/>
                  </a:lnTo>
                </a:path>
              </a:pathLst>
            </a:custGeom>
            <a:ln w="775"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61" name="Shape 64"/>
            <p:cNvSpPr/>
            <p:nvPr/>
          </p:nvSpPr>
          <p:spPr>
            <a:xfrm>
              <a:off x="7375607" y="9165914"/>
              <a:ext cx="0" cy="22174"/>
            </a:xfrm>
            <a:custGeom>
              <a:avLst/>
              <a:gdLst/>
              <a:ahLst/>
              <a:cxnLst/>
              <a:rect l="0" t="0" r="0" b="0"/>
              <a:pathLst>
                <a:path h="22174">
                  <a:moveTo>
                    <a:pt x="0" y="22174"/>
                  </a:moveTo>
                  <a:lnTo>
                    <a:pt x="0" y="0"/>
                  </a:lnTo>
                </a:path>
              </a:pathLst>
            </a:custGeom>
            <a:ln w="775"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62" name="Shape 65"/>
            <p:cNvSpPr/>
            <p:nvPr/>
          </p:nvSpPr>
          <p:spPr>
            <a:xfrm>
              <a:off x="7375607" y="9188086"/>
              <a:ext cx="0" cy="22174"/>
            </a:xfrm>
            <a:custGeom>
              <a:avLst/>
              <a:gdLst/>
              <a:ahLst/>
              <a:cxnLst/>
              <a:rect l="0" t="0" r="0" b="0"/>
              <a:pathLst>
                <a:path h="22174">
                  <a:moveTo>
                    <a:pt x="0" y="22174"/>
                  </a:moveTo>
                  <a:lnTo>
                    <a:pt x="0" y="0"/>
                  </a:lnTo>
                </a:path>
              </a:pathLst>
            </a:custGeom>
            <a:ln w="0" cap="rnd">
              <a:round/>
            </a:ln>
          </p:spPr>
          <p:style>
            <a:lnRef idx="1">
              <a:srgbClr val="000000"/>
            </a:lnRef>
            <a:fillRef idx="0">
              <a:srgbClr val="000000">
                <a:alpha val="0"/>
              </a:srgbClr>
            </a:fillRef>
            <a:effectRef idx="0">
              <a:scrgbClr r="0" g="0" b="0"/>
            </a:effectRef>
            <a:fontRef idx="none"/>
          </p:style>
          <p:txBody>
            <a:bodyPr/>
            <a:lstStyle/>
            <a:p>
              <a:endParaRPr lang="zh-CN" altLang="en-US"/>
            </a:p>
          </p:txBody>
        </p:sp>
        <p:sp>
          <p:nvSpPr>
            <p:cNvPr id="63" name="Rectangle 66"/>
            <p:cNvSpPr/>
            <p:nvPr/>
          </p:nvSpPr>
          <p:spPr>
            <a:xfrm>
              <a:off x="2195368" y="3842419"/>
              <a:ext cx="4946091" cy="1579782"/>
            </a:xfrm>
            <a:prstGeom prst="rect">
              <a:avLst/>
            </a:prstGeom>
            <a:ln>
              <a:noFill/>
            </a:ln>
          </p:spPr>
          <p:txBody>
            <a:bodyPr vert="horz" lIns="0" tIns="0" rIns="0" bIns="0" rtlCol="0">
              <a:noAutofit/>
            </a:bodyPr>
            <a:lstStyle/>
            <a:p>
              <a:pPr indent="101600" algn="l">
                <a:lnSpc>
                  <a:spcPct val="107000"/>
                </a:lnSpc>
                <a:spcAft>
                  <a:spcPts val="800"/>
                </a:spcAft>
              </a:pPr>
              <a:r>
                <a:rPr lang="en-US" sz="7200" kern="100" spc="575">
                  <a:solidFill>
                    <a:srgbClr val="FFFFFF"/>
                  </a:solidFill>
                  <a:effectLst/>
                  <a:latin typeface="Calibri" panose="020F0502020204030204" pitchFamily="34" charset="0"/>
                  <a:ea typeface="Calibri" panose="020F0502020204030204" pitchFamily="34" charset="0"/>
                </a:rPr>
                <a:t>BRAIN</a:t>
              </a:r>
              <a:r>
                <a:rPr lang="en-US" sz="7200" kern="100" spc="360">
                  <a:solidFill>
                    <a:srgbClr val="FFFFFF"/>
                  </a:solidFill>
                  <a:effectLst/>
                  <a:latin typeface="Calibri" panose="020F0502020204030204" pitchFamily="34" charset="0"/>
                  <a:ea typeface="Calibri" panose="020F0502020204030204" pitchFamily="34" charset="0"/>
                </a:rPr>
                <a:t> </a:t>
              </a:r>
              <a:r>
                <a:rPr lang="en-US" sz="7200" kern="100" spc="710">
                  <a:solidFill>
                    <a:srgbClr val="FFFFFF"/>
                  </a:solidFill>
                  <a:effectLst/>
                  <a:latin typeface="Calibri" panose="020F0502020204030204" pitchFamily="34" charset="0"/>
                  <a:ea typeface="Calibri" panose="020F0502020204030204" pitchFamily="34" charset="0"/>
                </a:rPr>
                <a:t> </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64" name="Rectangle 67"/>
            <p:cNvSpPr/>
            <p:nvPr/>
          </p:nvSpPr>
          <p:spPr>
            <a:xfrm>
              <a:off x="2178909" y="4528219"/>
              <a:ext cx="4258965" cy="1579782"/>
            </a:xfrm>
            <a:prstGeom prst="rect">
              <a:avLst/>
            </a:prstGeom>
            <a:ln>
              <a:noFill/>
            </a:ln>
          </p:spPr>
          <p:txBody>
            <a:bodyPr vert="horz" lIns="0" tIns="0" rIns="0" bIns="0" rtlCol="0">
              <a:noAutofit/>
            </a:bodyPr>
            <a:lstStyle/>
            <a:p>
              <a:pPr indent="101600" algn="l">
                <a:lnSpc>
                  <a:spcPct val="107000"/>
                </a:lnSpc>
                <a:spcAft>
                  <a:spcPts val="800"/>
                </a:spcAft>
              </a:pPr>
              <a:r>
                <a:rPr lang="en-US" sz="7200" kern="100" spc="575" dirty="0">
                  <a:solidFill>
                    <a:srgbClr val="FFFFFF"/>
                  </a:solidFill>
                  <a:effectLst/>
                  <a:latin typeface="Calibri" panose="020F0502020204030204" pitchFamily="34" charset="0"/>
                  <a:ea typeface="Calibri" panose="020F0502020204030204" pitchFamily="34" charset="0"/>
                </a:rPr>
                <a:t>DRAIN</a:t>
              </a:r>
              <a:endParaRPr lang="zh-CN" sz="950" kern="100" dirty="0">
                <a:solidFill>
                  <a:srgbClr val="181717"/>
                </a:solidFill>
                <a:effectLst/>
                <a:latin typeface="Times New Roman" panose="02020603050405020304" pitchFamily="18" charset="0"/>
                <a:ea typeface="Times New Roman" panose="02020603050405020304" pitchFamily="18" charset="0"/>
              </a:endParaRPr>
            </a:p>
          </p:txBody>
        </p:sp>
        <p:sp>
          <p:nvSpPr>
            <p:cNvPr id="65" name="Rectangle 68"/>
            <p:cNvSpPr/>
            <p:nvPr/>
          </p:nvSpPr>
          <p:spPr>
            <a:xfrm>
              <a:off x="431999" y="7121183"/>
              <a:ext cx="2759287" cy="361332"/>
            </a:xfrm>
            <a:prstGeom prst="rect">
              <a:avLst/>
            </a:prstGeom>
            <a:ln>
              <a:noFill/>
            </a:ln>
          </p:spPr>
          <p:txBody>
            <a:bodyPr vert="horz" lIns="0" tIns="0" rIns="0" bIns="0" rtlCol="0">
              <a:noAutofit/>
            </a:bodyPr>
            <a:lstStyle/>
            <a:p>
              <a:pPr indent="101600" algn="l">
                <a:lnSpc>
                  <a:spcPct val="107000"/>
                </a:lnSpc>
                <a:spcAft>
                  <a:spcPts val="800"/>
                </a:spcAft>
              </a:pPr>
              <a:r>
                <a:rPr lang="en-US" sz="1600" i="1" kern="100">
                  <a:solidFill>
                    <a:srgbClr val="FFFFFF"/>
                  </a:solidFill>
                  <a:effectLst/>
                  <a:latin typeface="Times New Roman" panose="02020603050405020304" pitchFamily="18" charset="0"/>
                  <a:ea typeface="Times New Roman" panose="02020603050405020304" pitchFamily="18" charset="0"/>
                </a:rPr>
                <a:t>Cognitive</a:t>
              </a:r>
              <a:r>
                <a:rPr lang="en-US" sz="1600" i="1" kern="100" spc="-145">
                  <a:solidFill>
                    <a:srgbClr val="FFFFFF"/>
                  </a:solidFill>
                  <a:effectLst/>
                  <a:latin typeface="Times New Roman" panose="02020603050405020304" pitchFamily="18" charset="0"/>
                  <a:ea typeface="Times New Roman" panose="02020603050405020304" pitchFamily="18" charset="0"/>
                </a:rPr>
                <a:t> </a:t>
              </a:r>
              <a:r>
                <a:rPr lang="en-US" sz="1600" i="1" kern="100">
                  <a:solidFill>
                    <a:srgbClr val="FFFFFF"/>
                  </a:solidFill>
                  <a:effectLst/>
                  <a:latin typeface="Times New Roman" panose="02020603050405020304" pitchFamily="18" charset="0"/>
                  <a:ea typeface="Times New Roman" panose="02020603050405020304" pitchFamily="18" charset="0"/>
                </a:rPr>
                <a:t>decline</a:t>
              </a:r>
              <a:r>
                <a:rPr lang="en-US" sz="1600" i="1" kern="100" spc="-145">
                  <a:solidFill>
                    <a:srgbClr val="FFFFFF"/>
                  </a:solidFill>
                  <a:effectLst/>
                  <a:latin typeface="Times New Roman" panose="02020603050405020304" pitchFamily="18" charset="0"/>
                  <a:ea typeface="Times New Roman" panose="02020603050405020304" pitchFamily="18" charset="0"/>
                </a:rPr>
                <a:t> </a:t>
              </a:r>
              <a:r>
                <a:rPr lang="en-US" sz="1600" i="1" kern="100">
                  <a:solidFill>
                    <a:srgbClr val="FFFFFF"/>
                  </a:solidFill>
                  <a:effectLst/>
                  <a:latin typeface="Times New Roman" panose="02020603050405020304" pitchFamily="18" charset="0"/>
                  <a:ea typeface="Times New Roman" panose="02020603050405020304" pitchFamily="18" charset="0"/>
                </a:rPr>
                <a:t>linked</a:t>
              </a:r>
              <a:r>
                <a:rPr lang="en-US" sz="1600" i="1" kern="100" spc="-80">
                  <a:solidFill>
                    <a:srgbClr val="FFFFFF"/>
                  </a:solidFill>
                  <a:effectLst/>
                  <a:latin typeface="Times New Roman" panose="02020603050405020304" pitchFamily="18" charset="0"/>
                  <a:ea typeface="Times New Roman" panose="02020603050405020304" pitchFamily="18" charset="0"/>
                </a:rPr>
                <a:t> </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66" name="Rectangle 69"/>
            <p:cNvSpPr/>
            <p:nvPr/>
          </p:nvSpPr>
          <p:spPr>
            <a:xfrm>
              <a:off x="431999" y="7330681"/>
              <a:ext cx="2075539" cy="361333"/>
            </a:xfrm>
            <a:prstGeom prst="rect">
              <a:avLst/>
            </a:prstGeom>
            <a:ln>
              <a:noFill/>
            </a:ln>
          </p:spPr>
          <p:txBody>
            <a:bodyPr vert="horz" lIns="0" tIns="0" rIns="0" bIns="0" rtlCol="0">
              <a:noAutofit/>
            </a:bodyPr>
            <a:lstStyle/>
            <a:p>
              <a:pPr indent="101600" algn="l">
                <a:lnSpc>
                  <a:spcPct val="107000"/>
                </a:lnSpc>
                <a:spcAft>
                  <a:spcPts val="800"/>
                </a:spcAft>
              </a:pPr>
              <a:r>
                <a:rPr lang="en-US" sz="1600" i="1" kern="100">
                  <a:solidFill>
                    <a:srgbClr val="FFFFFF"/>
                  </a:solidFill>
                  <a:effectLst/>
                  <a:latin typeface="Times New Roman" panose="02020603050405020304" pitchFamily="18" charset="0"/>
                  <a:ea typeface="Times New Roman" panose="02020603050405020304" pitchFamily="18" charset="0"/>
                </a:rPr>
                <a:t>to</a:t>
              </a:r>
              <a:r>
                <a:rPr lang="en-US" sz="1600" i="1" kern="100" spc="-145">
                  <a:solidFill>
                    <a:srgbClr val="FFFFFF"/>
                  </a:solidFill>
                  <a:effectLst/>
                  <a:latin typeface="Times New Roman" panose="02020603050405020304" pitchFamily="18" charset="0"/>
                  <a:ea typeface="Times New Roman" panose="02020603050405020304" pitchFamily="18" charset="0"/>
                </a:rPr>
                <a:t> </a:t>
              </a:r>
              <a:r>
                <a:rPr lang="en-US" sz="1600" i="1" kern="100">
                  <a:solidFill>
                    <a:srgbClr val="FFFFFF"/>
                  </a:solidFill>
                  <a:effectLst/>
                  <a:latin typeface="Times New Roman" panose="02020603050405020304" pitchFamily="18" charset="0"/>
                  <a:ea typeface="Times New Roman" panose="02020603050405020304" pitchFamily="18" charset="0"/>
                </a:rPr>
                <a:t>impaired</a:t>
              </a:r>
              <a:r>
                <a:rPr lang="en-US" sz="1600" i="1" kern="100" spc="-145">
                  <a:solidFill>
                    <a:srgbClr val="FFFFFF"/>
                  </a:solidFill>
                  <a:effectLst/>
                  <a:latin typeface="Times New Roman" panose="02020603050405020304" pitchFamily="18" charset="0"/>
                  <a:ea typeface="Times New Roman" panose="02020603050405020304" pitchFamily="18" charset="0"/>
                </a:rPr>
                <a:t> </a:t>
              </a:r>
              <a:r>
                <a:rPr lang="en-US" sz="1600" i="1" kern="100">
                  <a:solidFill>
                    <a:srgbClr val="FFFFFF"/>
                  </a:solidFill>
                  <a:effectLst/>
                  <a:latin typeface="Times New Roman" panose="02020603050405020304" pitchFamily="18" charset="0"/>
                  <a:ea typeface="Times New Roman" panose="02020603050405020304" pitchFamily="18" charset="0"/>
                </a:rPr>
                <a:t>waste</a:t>
              </a:r>
              <a:r>
                <a:rPr lang="en-US" sz="1600" i="1" kern="100" spc="-80">
                  <a:solidFill>
                    <a:srgbClr val="FFFFFF"/>
                  </a:solidFill>
                  <a:effectLst/>
                  <a:latin typeface="Times New Roman" panose="02020603050405020304" pitchFamily="18" charset="0"/>
                  <a:ea typeface="Times New Roman" panose="02020603050405020304" pitchFamily="18" charset="0"/>
                </a:rPr>
                <a:t> </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67" name="Rectangle 70"/>
            <p:cNvSpPr/>
            <p:nvPr/>
          </p:nvSpPr>
          <p:spPr>
            <a:xfrm>
              <a:off x="431999" y="7540181"/>
              <a:ext cx="2522840" cy="361333"/>
            </a:xfrm>
            <a:prstGeom prst="rect">
              <a:avLst/>
            </a:prstGeom>
            <a:ln>
              <a:noFill/>
            </a:ln>
          </p:spPr>
          <p:txBody>
            <a:bodyPr vert="horz" lIns="0" tIns="0" rIns="0" bIns="0" rtlCol="0">
              <a:noAutofit/>
            </a:bodyPr>
            <a:lstStyle/>
            <a:p>
              <a:pPr indent="101600" algn="l">
                <a:lnSpc>
                  <a:spcPct val="107000"/>
                </a:lnSpc>
                <a:spcAft>
                  <a:spcPts val="800"/>
                </a:spcAft>
              </a:pPr>
              <a:r>
                <a:rPr lang="en-US" sz="1600" i="1" kern="100">
                  <a:solidFill>
                    <a:srgbClr val="FFFFFF"/>
                  </a:solidFill>
                  <a:effectLst/>
                  <a:latin typeface="Times New Roman" panose="02020603050405020304" pitchFamily="18" charset="0"/>
                  <a:ea typeface="Times New Roman" panose="02020603050405020304" pitchFamily="18" charset="0"/>
                </a:rPr>
                <a:t>removal</a:t>
              </a:r>
              <a:r>
                <a:rPr lang="en-US" sz="1600" i="1" kern="100" spc="-145">
                  <a:solidFill>
                    <a:srgbClr val="FFFFFF"/>
                  </a:solidFill>
                  <a:effectLst/>
                  <a:latin typeface="Times New Roman" panose="02020603050405020304" pitchFamily="18" charset="0"/>
                  <a:ea typeface="Times New Roman" panose="02020603050405020304" pitchFamily="18" charset="0"/>
                </a:rPr>
                <a:t> </a:t>
              </a:r>
              <a:r>
                <a:rPr lang="en-US" sz="1600" i="1" kern="100">
                  <a:solidFill>
                    <a:srgbClr val="FFFFFF"/>
                  </a:solidFill>
                  <a:effectLst/>
                  <a:latin typeface="Times New Roman" panose="02020603050405020304" pitchFamily="18" charset="0"/>
                  <a:ea typeface="Times New Roman" panose="02020603050405020304" pitchFamily="18" charset="0"/>
                </a:rPr>
                <a:t>from</a:t>
              </a:r>
              <a:r>
                <a:rPr lang="en-US" sz="1600" i="1" kern="100" spc="-145">
                  <a:solidFill>
                    <a:srgbClr val="FFFFFF"/>
                  </a:solidFill>
                  <a:effectLst/>
                  <a:latin typeface="Times New Roman" panose="02020603050405020304" pitchFamily="18" charset="0"/>
                  <a:ea typeface="Times New Roman" panose="02020603050405020304" pitchFamily="18" charset="0"/>
                </a:rPr>
                <a:t> </a:t>
              </a:r>
              <a:r>
                <a:rPr lang="en-US" sz="1600" i="1" kern="100">
                  <a:solidFill>
                    <a:srgbClr val="FFFFFF"/>
                  </a:solidFill>
                  <a:effectLst/>
                  <a:latin typeface="Times New Roman" panose="02020603050405020304" pitchFamily="18" charset="0"/>
                  <a:ea typeface="Times New Roman" panose="02020603050405020304" pitchFamily="18" charset="0"/>
                </a:rPr>
                <a:t>cerebral</a:t>
              </a:r>
              <a:r>
                <a:rPr lang="en-US" sz="1600" i="1" kern="100" spc="-80">
                  <a:solidFill>
                    <a:srgbClr val="FFFFFF"/>
                  </a:solidFill>
                  <a:effectLst/>
                  <a:latin typeface="Times New Roman" panose="02020603050405020304" pitchFamily="18" charset="0"/>
                  <a:ea typeface="Times New Roman" panose="02020603050405020304" pitchFamily="18" charset="0"/>
                </a:rPr>
                <a:t> </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68" name="Rectangle 71"/>
            <p:cNvSpPr/>
            <p:nvPr/>
          </p:nvSpPr>
          <p:spPr>
            <a:xfrm>
              <a:off x="431999" y="7749681"/>
              <a:ext cx="2253908" cy="361332"/>
            </a:xfrm>
            <a:prstGeom prst="rect">
              <a:avLst/>
            </a:prstGeom>
            <a:ln>
              <a:noFill/>
            </a:ln>
          </p:spPr>
          <p:txBody>
            <a:bodyPr vert="horz" lIns="0" tIns="0" rIns="0" bIns="0" rtlCol="0">
              <a:noAutofit/>
            </a:bodyPr>
            <a:lstStyle/>
            <a:p>
              <a:pPr indent="101600" algn="l">
                <a:lnSpc>
                  <a:spcPct val="107000"/>
                </a:lnSpc>
                <a:spcAft>
                  <a:spcPts val="800"/>
                </a:spcAft>
              </a:pPr>
              <a:r>
                <a:rPr lang="en-US" sz="1600" i="1" kern="100">
                  <a:solidFill>
                    <a:srgbClr val="FFFFFF"/>
                  </a:solidFill>
                  <a:effectLst/>
                  <a:latin typeface="Times New Roman" panose="02020603050405020304" pitchFamily="18" charset="0"/>
                  <a:ea typeface="Times New Roman" panose="02020603050405020304" pitchFamily="18" charset="0"/>
                </a:rPr>
                <a:t>fluids</a:t>
              </a:r>
              <a:r>
                <a:rPr lang="en-US" sz="1600" i="1" kern="100" spc="-145">
                  <a:solidFill>
                    <a:srgbClr val="FFFFFF"/>
                  </a:solidFill>
                  <a:effectLst/>
                  <a:latin typeface="Times New Roman" panose="02020603050405020304" pitchFamily="18" charset="0"/>
                  <a:ea typeface="Times New Roman" panose="02020603050405020304" pitchFamily="18" charset="0"/>
                </a:rPr>
                <a:t> </a:t>
              </a:r>
              <a:r>
                <a:rPr lang="en-US" sz="1600" i="1" kern="100">
                  <a:solidFill>
                    <a:srgbClr val="FFFFFF"/>
                  </a:solidFill>
                  <a:effectLst/>
                  <a:latin typeface="Times New Roman" panose="02020603050405020304" pitchFamily="18" charset="0"/>
                  <a:ea typeface="Times New Roman" panose="02020603050405020304" pitchFamily="18" charset="0"/>
                </a:rPr>
                <a:t>by</a:t>
              </a:r>
              <a:r>
                <a:rPr lang="en-US" sz="1600" i="1" kern="100" spc="-145">
                  <a:solidFill>
                    <a:srgbClr val="FFFFFF"/>
                  </a:solidFill>
                  <a:effectLst/>
                  <a:latin typeface="Times New Roman" panose="02020603050405020304" pitchFamily="18" charset="0"/>
                  <a:ea typeface="Times New Roman" panose="02020603050405020304" pitchFamily="18" charset="0"/>
                </a:rPr>
                <a:t> </a:t>
              </a:r>
              <a:r>
                <a:rPr lang="en-US" sz="1600" i="1" kern="100">
                  <a:solidFill>
                    <a:srgbClr val="FFFFFF"/>
                  </a:solidFill>
                  <a:effectLst/>
                  <a:latin typeface="Times New Roman" panose="02020603050405020304" pitchFamily="18" charset="0"/>
                  <a:ea typeface="Times New Roman" panose="02020603050405020304" pitchFamily="18" charset="0"/>
                </a:rPr>
                <a:t>meningeal</a:t>
              </a:r>
              <a:r>
                <a:rPr lang="en-US" sz="1600" i="1" kern="100" spc="-80">
                  <a:solidFill>
                    <a:srgbClr val="FFFFFF"/>
                  </a:solidFill>
                  <a:effectLst/>
                  <a:latin typeface="Times New Roman" panose="02020603050405020304" pitchFamily="18" charset="0"/>
                  <a:ea typeface="Times New Roman" panose="02020603050405020304" pitchFamily="18" charset="0"/>
                </a:rPr>
                <a:t> </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69" name="Rectangle 72"/>
            <p:cNvSpPr/>
            <p:nvPr/>
          </p:nvSpPr>
          <p:spPr>
            <a:xfrm>
              <a:off x="431999" y="7959180"/>
              <a:ext cx="1266122" cy="361332"/>
            </a:xfrm>
            <a:prstGeom prst="rect">
              <a:avLst/>
            </a:prstGeom>
            <a:ln>
              <a:noFill/>
            </a:ln>
          </p:spPr>
          <p:txBody>
            <a:bodyPr vert="horz" lIns="0" tIns="0" rIns="0" bIns="0" rtlCol="0">
              <a:noAutofit/>
            </a:bodyPr>
            <a:lstStyle/>
            <a:p>
              <a:pPr indent="101600" algn="l">
                <a:lnSpc>
                  <a:spcPct val="107000"/>
                </a:lnSpc>
                <a:spcAft>
                  <a:spcPts val="800"/>
                </a:spcAft>
              </a:pPr>
              <a:r>
                <a:rPr lang="en-US" sz="1600" i="1" kern="100" spc="-15">
                  <a:solidFill>
                    <a:srgbClr val="FFFFFF"/>
                  </a:solidFill>
                  <a:effectLst/>
                  <a:latin typeface="Times New Roman" panose="02020603050405020304" pitchFamily="18" charset="0"/>
                  <a:ea typeface="Times New Roman" panose="02020603050405020304" pitchFamily="18" charset="0"/>
                </a:rPr>
                <a:t>lymphatics</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70" name="Rectangle 73"/>
            <p:cNvSpPr/>
            <p:nvPr/>
          </p:nvSpPr>
          <p:spPr>
            <a:xfrm>
              <a:off x="1383985" y="7933856"/>
              <a:ext cx="60808" cy="406500"/>
            </a:xfrm>
            <a:prstGeom prst="rect">
              <a:avLst/>
            </a:prstGeom>
            <a:ln>
              <a:noFill/>
            </a:ln>
          </p:spPr>
          <p:txBody>
            <a:bodyPr vert="horz" lIns="0" tIns="0" rIns="0" bIns="0" rtlCol="0">
              <a:noAutofit/>
            </a:bodyPr>
            <a:lstStyle/>
            <a:p>
              <a:pPr indent="101600" algn="l">
                <a:lnSpc>
                  <a:spcPct val="107000"/>
                </a:lnSpc>
                <a:spcAft>
                  <a:spcPts val="800"/>
                </a:spcAft>
              </a:pPr>
              <a:r>
                <a:rPr lang="zh-CN" sz="1800" i="1" kern="100">
                  <a:solidFill>
                    <a:srgbClr val="FFFFFF"/>
                  </a:solidFill>
                  <a:effectLst/>
                  <a:latin typeface="Times New Roman" panose="02020603050405020304" pitchFamily="18" charset="0"/>
                  <a:ea typeface="Times New Roman" panose="02020603050405020304" pitchFamily="18" charset="0"/>
                </a:rPr>
                <a:t> </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71" name="Rectangle 74"/>
            <p:cNvSpPr/>
            <p:nvPr/>
          </p:nvSpPr>
          <p:spPr>
            <a:xfrm>
              <a:off x="1420561" y="7933856"/>
              <a:ext cx="109454" cy="406500"/>
            </a:xfrm>
            <a:prstGeom prst="rect">
              <a:avLst/>
            </a:prstGeom>
            <a:ln>
              <a:noFill/>
            </a:ln>
          </p:spPr>
          <p:txBody>
            <a:bodyPr vert="horz" lIns="0" tIns="0" rIns="0" bIns="0" rtlCol="0">
              <a:noAutofit/>
            </a:bodyPr>
            <a:lstStyle/>
            <a:p>
              <a:pPr indent="101600" algn="l">
                <a:lnSpc>
                  <a:spcPct val="107000"/>
                </a:lnSpc>
                <a:spcAft>
                  <a:spcPts val="800"/>
                </a:spcAft>
              </a:pPr>
              <a:r>
                <a:rPr lang="en-US" sz="1800" i="1" kern="100" spc="-160">
                  <a:solidFill>
                    <a:srgbClr val="85C4D7"/>
                  </a:solidFill>
                  <a:effectLst/>
                  <a:latin typeface="Times New Roman" panose="02020603050405020304" pitchFamily="18" charset="0"/>
                  <a:ea typeface="Times New Roman" panose="02020603050405020304" pitchFamily="18" charset="0"/>
                </a:rPr>
                <a:t>  </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72" name="Rectangle 75"/>
            <p:cNvSpPr/>
            <p:nvPr/>
          </p:nvSpPr>
          <p:spPr>
            <a:xfrm>
              <a:off x="1493712" y="8017599"/>
              <a:ext cx="1031500" cy="241001"/>
            </a:xfrm>
            <a:prstGeom prst="rect">
              <a:avLst/>
            </a:prstGeom>
            <a:ln>
              <a:noFill/>
            </a:ln>
          </p:spPr>
          <p:txBody>
            <a:bodyPr vert="horz" lIns="0" tIns="0" rIns="0" bIns="0" rtlCol="0">
              <a:noAutofit/>
            </a:bodyPr>
            <a:lstStyle/>
            <a:p>
              <a:pPr indent="101600" algn="l">
                <a:lnSpc>
                  <a:spcPct val="107000"/>
                </a:lnSpc>
                <a:spcAft>
                  <a:spcPts val="800"/>
                </a:spcAft>
              </a:pPr>
              <a:r>
                <a:rPr lang="en-US" sz="1200" b="1" kern="100" dirty="0">
                  <a:solidFill>
                    <a:srgbClr val="EDD700"/>
                  </a:solidFill>
                  <a:effectLst/>
                  <a:latin typeface="Calibri" panose="020F0502020204030204" pitchFamily="34" charset="0"/>
                  <a:ea typeface="Calibri" panose="020F0502020204030204" pitchFamily="34" charset="0"/>
                </a:rPr>
                <a:t>PAGES</a:t>
              </a:r>
              <a:r>
                <a:rPr lang="en-US" sz="1200" b="1" kern="100" spc="-135" dirty="0">
                  <a:solidFill>
                    <a:srgbClr val="EDD700"/>
                  </a:solidFill>
                  <a:effectLst/>
                  <a:latin typeface="Calibri" panose="020F0502020204030204" pitchFamily="34" charset="0"/>
                  <a:ea typeface="Calibri" panose="020F0502020204030204" pitchFamily="34" charset="0"/>
                </a:rPr>
                <a:t> </a:t>
              </a:r>
              <a:r>
                <a:rPr lang="en-US" sz="1200" b="1" kern="100" dirty="0">
                  <a:solidFill>
                    <a:srgbClr val="EDD700"/>
                  </a:solidFill>
                  <a:effectLst/>
                  <a:latin typeface="Calibri" panose="020F0502020204030204" pitchFamily="34" charset="0"/>
                  <a:ea typeface="Calibri" panose="020F0502020204030204" pitchFamily="34" charset="0"/>
                </a:rPr>
                <a:t>172</a:t>
              </a:r>
              <a:r>
                <a:rPr lang="en-US" sz="1200" b="1" kern="100" spc="-135" dirty="0">
                  <a:solidFill>
                    <a:srgbClr val="EDD700"/>
                  </a:solidFill>
                  <a:effectLst/>
                  <a:latin typeface="Calibri" panose="020F0502020204030204" pitchFamily="34" charset="0"/>
                  <a:ea typeface="Calibri" panose="020F0502020204030204" pitchFamily="34" charset="0"/>
                </a:rPr>
                <a:t> </a:t>
              </a:r>
              <a:r>
                <a:rPr lang="en-US" sz="1200" b="1" kern="100" dirty="0">
                  <a:solidFill>
                    <a:srgbClr val="EDD700"/>
                  </a:solidFill>
                  <a:effectLst/>
                  <a:latin typeface="Calibri" panose="020F0502020204030204" pitchFamily="34" charset="0"/>
                  <a:ea typeface="Calibri" panose="020F0502020204030204" pitchFamily="34" charset="0"/>
                </a:rPr>
                <a:t>&amp;</a:t>
              </a:r>
              <a:r>
                <a:rPr lang="en-US" sz="1200" b="1" kern="100" spc="-135" dirty="0">
                  <a:solidFill>
                    <a:srgbClr val="EDD700"/>
                  </a:solidFill>
                  <a:effectLst/>
                  <a:latin typeface="Calibri" panose="020F0502020204030204" pitchFamily="34" charset="0"/>
                  <a:ea typeface="Calibri" panose="020F0502020204030204" pitchFamily="34" charset="0"/>
                </a:rPr>
                <a:t> </a:t>
              </a:r>
              <a:r>
                <a:rPr lang="en-US" sz="1200" b="1" kern="100" dirty="0">
                  <a:solidFill>
                    <a:srgbClr val="EDD700"/>
                  </a:solidFill>
                  <a:effectLst/>
                  <a:latin typeface="Calibri" panose="020F0502020204030204" pitchFamily="34" charset="0"/>
                  <a:ea typeface="Calibri" panose="020F0502020204030204" pitchFamily="34" charset="0"/>
                </a:rPr>
                <a:t>185</a:t>
              </a:r>
              <a:endParaRPr lang="zh-CN" sz="950" kern="100" dirty="0">
                <a:solidFill>
                  <a:srgbClr val="181717"/>
                </a:solidFill>
                <a:effectLst/>
                <a:latin typeface="Times New Roman" panose="02020603050405020304" pitchFamily="18" charset="0"/>
                <a:ea typeface="Times New Roman" panose="02020603050405020304" pitchFamily="18" charset="0"/>
              </a:endParaRPr>
            </a:p>
          </p:txBody>
        </p:sp>
        <p:sp>
          <p:nvSpPr>
            <p:cNvPr id="73" name="Rectangle 77"/>
            <p:cNvSpPr/>
            <p:nvPr/>
          </p:nvSpPr>
          <p:spPr>
            <a:xfrm>
              <a:off x="731482" y="8602616"/>
              <a:ext cx="858401" cy="203705"/>
            </a:xfrm>
            <a:prstGeom prst="rect">
              <a:avLst/>
            </a:prstGeom>
            <a:ln>
              <a:noFill/>
            </a:ln>
          </p:spPr>
          <p:txBody>
            <a:bodyPr vert="horz" lIns="0" tIns="0" rIns="0" bIns="0" rtlCol="0">
              <a:noAutofit/>
            </a:bodyPr>
            <a:lstStyle/>
            <a:p>
              <a:pPr indent="101600" algn="l">
                <a:lnSpc>
                  <a:spcPct val="107000"/>
                </a:lnSpc>
                <a:spcAft>
                  <a:spcPts val="800"/>
                </a:spcAft>
              </a:pPr>
              <a:r>
                <a:rPr lang="en-US" sz="1000" kern="100" spc="30">
                  <a:solidFill>
                    <a:srgbClr val="FFFFFF"/>
                  </a:solidFill>
                  <a:effectLst/>
                  <a:latin typeface="Calibri" panose="020F0502020204030204" pitchFamily="34" charset="0"/>
                  <a:ea typeface="Calibri" panose="020F0502020204030204" pitchFamily="34" charset="0"/>
                </a:rPr>
                <a:t>ENVIRONMENT</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74" name="Rectangle 78"/>
            <p:cNvSpPr/>
            <p:nvPr/>
          </p:nvSpPr>
          <p:spPr>
            <a:xfrm>
              <a:off x="505756" y="8790225"/>
              <a:ext cx="1522839" cy="363765"/>
            </a:xfrm>
            <a:prstGeom prst="rect">
              <a:avLst/>
            </a:prstGeom>
            <a:ln>
              <a:noFill/>
            </a:ln>
          </p:spPr>
          <p:txBody>
            <a:bodyPr vert="horz" lIns="0" tIns="0" rIns="0" bIns="0" rtlCol="0">
              <a:noAutofit/>
            </a:bodyPr>
            <a:lstStyle/>
            <a:p>
              <a:pPr indent="101600" algn="l">
                <a:lnSpc>
                  <a:spcPct val="107000"/>
                </a:lnSpc>
                <a:spcAft>
                  <a:spcPts val="800"/>
                </a:spcAft>
              </a:pPr>
              <a:r>
                <a:rPr lang="en-US" sz="1600" b="1" kern="100" spc="20">
                  <a:solidFill>
                    <a:srgbClr val="FFFFFF"/>
                  </a:solidFill>
                  <a:effectLst/>
                  <a:latin typeface="Times New Roman" panose="02020603050405020304" pitchFamily="18" charset="0"/>
                  <a:ea typeface="Times New Roman" panose="02020603050405020304" pitchFamily="18" charset="0"/>
                </a:rPr>
                <a:t>TROUBLED</a:t>
              </a:r>
              <a:r>
                <a:rPr lang="en-US" sz="1600" b="1" kern="100" spc="-20">
                  <a:solidFill>
                    <a:srgbClr val="FFFFFF"/>
                  </a:solidFill>
                  <a:effectLst/>
                  <a:latin typeface="Times New Roman" panose="02020603050405020304" pitchFamily="18" charset="0"/>
                  <a:ea typeface="Times New Roman" panose="02020603050405020304" pitchFamily="18" charset="0"/>
                </a:rPr>
                <a:t> </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75" name="Rectangle 79"/>
            <p:cNvSpPr/>
            <p:nvPr/>
          </p:nvSpPr>
          <p:spPr>
            <a:xfrm>
              <a:off x="648809" y="8993425"/>
              <a:ext cx="1078322" cy="363765"/>
            </a:xfrm>
            <a:prstGeom prst="rect">
              <a:avLst/>
            </a:prstGeom>
            <a:ln>
              <a:noFill/>
            </a:ln>
          </p:spPr>
          <p:txBody>
            <a:bodyPr vert="horz" lIns="0" tIns="0" rIns="0" bIns="0" rtlCol="0">
              <a:noAutofit/>
            </a:bodyPr>
            <a:lstStyle/>
            <a:p>
              <a:pPr indent="101600" algn="l">
                <a:lnSpc>
                  <a:spcPct val="107000"/>
                </a:lnSpc>
                <a:spcAft>
                  <a:spcPts val="800"/>
                </a:spcAft>
              </a:pPr>
              <a:r>
                <a:rPr lang="en-US" sz="1600" b="1" kern="100" spc="20">
                  <a:solidFill>
                    <a:srgbClr val="FFFFFF"/>
                  </a:solidFill>
                  <a:effectLst/>
                  <a:latin typeface="Times New Roman" panose="02020603050405020304" pitchFamily="18" charset="0"/>
                  <a:ea typeface="Times New Roman" panose="02020603050405020304" pitchFamily="18" charset="0"/>
                </a:rPr>
                <a:t>WATERS</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76" name="Rectangle 80"/>
            <p:cNvSpPr/>
            <p:nvPr/>
          </p:nvSpPr>
          <p:spPr>
            <a:xfrm>
              <a:off x="403188" y="9209643"/>
              <a:ext cx="1768826" cy="248416"/>
            </a:xfrm>
            <a:prstGeom prst="rect">
              <a:avLst/>
            </a:prstGeom>
            <a:ln>
              <a:noFill/>
            </a:ln>
          </p:spPr>
          <p:txBody>
            <a:bodyPr vert="horz" lIns="0" tIns="0" rIns="0" bIns="0" rtlCol="0">
              <a:noAutofit/>
            </a:bodyPr>
            <a:lstStyle/>
            <a:p>
              <a:pPr indent="101600" algn="l">
                <a:lnSpc>
                  <a:spcPct val="107000"/>
                </a:lnSpc>
                <a:spcAft>
                  <a:spcPts val="800"/>
                </a:spcAft>
              </a:pPr>
              <a:r>
                <a:rPr lang="en-US" sz="1100" i="1" kern="100">
                  <a:solidFill>
                    <a:srgbClr val="FFFFFF"/>
                  </a:solidFill>
                  <a:effectLst/>
                  <a:latin typeface="Times New Roman" panose="02020603050405020304" pitchFamily="18" charset="0"/>
                  <a:ea typeface="Times New Roman" panose="02020603050405020304" pitchFamily="18" charset="0"/>
                </a:rPr>
                <a:t>How</a:t>
              </a:r>
              <a:r>
                <a:rPr lang="en-US" sz="1100" i="1" kern="100" spc="-100">
                  <a:solidFill>
                    <a:srgbClr val="FFFFFF"/>
                  </a:solidFill>
                  <a:effectLst/>
                  <a:latin typeface="Times New Roman" panose="02020603050405020304" pitchFamily="18" charset="0"/>
                  <a:ea typeface="Times New Roman" panose="02020603050405020304" pitchFamily="18" charset="0"/>
                </a:rPr>
                <a:t> </a:t>
              </a:r>
              <a:r>
                <a:rPr lang="en-US" sz="1100" i="1" kern="100">
                  <a:solidFill>
                    <a:srgbClr val="FFFFFF"/>
                  </a:solidFill>
                  <a:effectLst/>
                  <a:latin typeface="Times New Roman" panose="02020603050405020304" pitchFamily="18" charset="0"/>
                  <a:ea typeface="Times New Roman" panose="02020603050405020304" pitchFamily="18" charset="0"/>
                </a:rPr>
                <a:t>to</a:t>
              </a:r>
              <a:r>
                <a:rPr lang="en-US" sz="1100" i="1" kern="100" spc="-100">
                  <a:solidFill>
                    <a:srgbClr val="FFFFFF"/>
                  </a:solidFill>
                  <a:effectLst/>
                  <a:latin typeface="Times New Roman" panose="02020603050405020304" pitchFamily="18" charset="0"/>
                  <a:ea typeface="Times New Roman" panose="02020603050405020304" pitchFamily="18" charset="0"/>
                </a:rPr>
                <a:t> </a:t>
              </a:r>
              <a:r>
                <a:rPr lang="en-US" sz="1100" i="1" kern="100">
                  <a:solidFill>
                    <a:srgbClr val="FFFFFF"/>
                  </a:solidFill>
                  <a:effectLst/>
                  <a:latin typeface="Times New Roman" panose="02020603050405020304" pitchFamily="18" charset="0"/>
                  <a:ea typeface="Times New Roman" panose="02020603050405020304" pitchFamily="18" charset="0"/>
                </a:rPr>
                <a:t>turn</a:t>
              </a:r>
              <a:r>
                <a:rPr lang="en-US" sz="1100" i="1" kern="100" spc="-100">
                  <a:solidFill>
                    <a:srgbClr val="FFFFFF"/>
                  </a:solidFill>
                  <a:effectLst/>
                  <a:latin typeface="Times New Roman" panose="02020603050405020304" pitchFamily="18" charset="0"/>
                  <a:ea typeface="Times New Roman" panose="02020603050405020304" pitchFamily="18" charset="0"/>
                </a:rPr>
                <a:t> </a:t>
              </a:r>
              <a:r>
                <a:rPr lang="en-US" sz="1100" i="1" kern="100">
                  <a:solidFill>
                    <a:srgbClr val="FFFFFF"/>
                  </a:solidFill>
                  <a:effectLst/>
                  <a:latin typeface="Times New Roman" panose="02020603050405020304" pitchFamily="18" charset="0"/>
                  <a:ea typeface="Times New Roman" panose="02020603050405020304" pitchFamily="18" charset="0"/>
                </a:rPr>
                <a:t>the</a:t>
              </a:r>
              <a:r>
                <a:rPr lang="en-US" sz="1100" i="1" kern="100" spc="-100">
                  <a:solidFill>
                    <a:srgbClr val="FFFFFF"/>
                  </a:solidFill>
                  <a:effectLst/>
                  <a:latin typeface="Times New Roman" panose="02020603050405020304" pitchFamily="18" charset="0"/>
                  <a:ea typeface="Times New Roman" panose="02020603050405020304" pitchFamily="18" charset="0"/>
                </a:rPr>
                <a:t> </a:t>
              </a:r>
              <a:r>
                <a:rPr lang="en-US" sz="1100" i="1" kern="100">
                  <a:solidFill>
                    <a:srgbClr val="FFFFFF"/>
                  </a:solidFill>
                  <a:effectLst/>
                  <a:latin typeface="Times New Roman" panose="02020603050405020304" pitchFamily="18" charset="0"/>
                  <a:ea typeface="Times New Roman" panose="02020603050405020304" pitchFamily="18" charset="0"/>
                </a:rPr>
                <a:t>tide</a:t>
              </a:r>
              <a:r>
                <a:rPr lang="en-US" sz="1100" i="1" kern="100" spc="-100">
                  <a:solidFill>
                    <a:srgbClr val="FFFFFF"/>
                  </a:solidFill>
                  <a:effectLst/>
                  <a:latin typeface="Times New Roman" panose="02020603050405020304" pitchFamily="18" charset="0"/>
                  <a:ea typeface="Times New Roman" panose="02020603050405020304" pitchFamily="18" charset="0"/>
                </a:rPr>
                <a:t> </a:t>
              </a:r>
              <a:r>
                <a:rPr lang="en-US" sz="1100" i="1" kern="100">
                  <a:solidFill>
                    <a:srgbClr val="FFFFFF"/>
                  </a:solidFill>
                  <a:effectLst/>
                  <a:latin typeface="Times New Roman" panose="02020603050405020304" pitchFamily="18" charset="0"/>
                  <a:ea typeface="Times New Roman" panose="02020603050405020304" pitchFamily="18" charset="0"/>
                </a:rPr>
                <a:t>of</a:t>
              </a:r>
              <a:r>
                <a:rPr lang="en-US" sz="1100" i="1" kern="100" spc="-55">
                  <a:solidFill>
                    <a:srgbClr val="FFFFFF"/>
                  </a:solidFill>
                  <a:effectLst/>
                  <a:latin typeface="Times New Roman" panose="02020603050405020304" pitchFamily="18" charset="0"/>
                  <a:ea typeface="Times New Roman" panose="02020603050405020304" pitchFamily="18" charset="0"/>
                </a:rPr>
                <a:t> </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77" name="Rectangle 81"/>
            <p:cNvSpPr/>
            <p:nvPr/>
          </p:nvSpPr>
          <p:spPr>
            <a:xfrm>
              <a:off x="456554" y="9362056"/>
              <a:ext cx="1589528" cy="248415"/>
            </a:xfrm>
            <a:prstGeom prst="rect">
              <a:avLst/>
            </a:prstGeom>
            <a:ln>
              <a:noFill/>
            </a:ln>
          </p:spPr>
          <p:txBody>
            <a:bodyPr vert="horz" lIns="0" tIns="0" rIns="0" bIns="0" rtlCol="0">
              <a:noAutofit/>
            </a:bodyPr>
            <a:lstStyle/>
            <a:p>
              <a:pPr indent="101600" algn="l">
                <a:lnSpc>
                  <a:spcPct val="107000"/>
                </a:lnSpc>
                <a:spcAft>
                  <a:spcPts val="800"/>
                </a:spcAft>
              </a:pPr>
              <a:r>
                <a:rPr lang="en-US" sz="1100" i="1" kern="100">
                  <a:solidFill>
                    <a:srgbClr val="FFFFFF"/>
                  </a:solidFill>
                  <a:effectLst/>
                  <a:latin typeface="Times New Roman" panose="02020603050405020304" pitchFamily="18" charset="0"/>
                  <a:ea typeface="Times New Roman" panose="02020603050405020304" pitchFamily="18" charset="0"/>
                </a:rPr>
                <a:t>oil-tanker</a:t>
              </a:r>
              <a:r>
                <a:rPr lang="en-US" sz="1100" i="1" kern="100" spc="-100">
                  <a:solidFill>
                    <a:srgbClr val="FFFFFF"/>
                  </a:solidFill>
                  <a:effectLst/>
                  <a:latin typeface="Times New Roman" panose="02020603050405020304" pitchFamily="18" charset="0"/>
                  <a:ea typeface="Times New Roman" panose="02020603050405020304" pitchFamily="18" charset="0"/>
                </a:rPr>
                <a:t> </a:t>
              </a:r>
              <a:r>
                <a:rPr lang="en-US" sz="1100" i="1" kern="100">
                  <a:solidFill>
                    <a:srgbClr val="FFFFFF"/>
                  </a:solidFill>
                  <a:effectLst/>
                  <a:latin typeface="Times New Roman" panose="02020603050405020304" pitchFamily="18" charset="0"/>
                  <a:ea typeface="Times New Roman" panose="02020603050405020304" pitchFamily="18" charset="0"/>
                </a:rPr>
                <a:t>accidents</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78" name="Rectangle 82"/>
            <p:cNvSpPr/>
            <p:nvPr/>
          </p:nvSpPr>
          <p:spPr>
            <a:xfrm>
              <a:off x="881390" y="9533175"/>
              <a:ext cx="459604" cy="200834"/>
            </a:xfrm>
            <a:prstGeom prst="rect">
              <a:avLst/>
            </a:prstGeom>
            <a:ln>
              <a:noFill/>
            </a:ln>
          </p:spPr>
          <p:txBody>
            <a:bodyPr vert="horz" lIns="0" tIns="0" rIns="0" bIns="0" rtlCol="0">
              <a:noAutofit/>
            </a:bodyPr>
            <a:lstStyle/>
            <a:p>
              <a:pPr indent="101600" algn="l">
                <a:lnSpc>
                  <a:spcPct val="107000"/>
                </a:lnSpc>
                <a:spcAft>
                  <a:spcPts val="800"/>
                </a:spcAft>
              </a:pPr>
              <a:r>
                <a:rPr lang="en-US" sz="1000" b="1" kern="100">
                  <a:solidFill>
                    <a:srgbClr val="FFFFFF"/>
                  </a:solidFill>
                  <a:effectLst/>
                  <a:latin typeface="Calibri" panose="020F0502020204030204" pitchFamily="34" charset="0"/>
                  <a:ea typeface="Calibri" panose="020F0502020204030204" pitchFamily="34" charset="0"/>
                </a:rPr>
                <a:t>PAGE</a:t>
              </a:r>
              <a:r>
                <a:rPr lang="en-US" sz="1000" b="1" kern="100" spc="-110">
                  <a:solidFill>
                    <a:srgbClr val="FFFFFF"/>
                  </a:solidFill>
                  <a:effectLst/>
                  <a:latin typeface="Calibri" panose="020F0502020204030204" pitchFamily="34" charset="0"/>
                  <a:ea typeface="Calibri" panose="020F0502020204030204" pitchFamily="34" charset="0"/>
                </a:rPr>
                <a:t> </a:t>
              </a:r>
              <a:r>
                <a:rPr lang="en-US" sz="1000" b="1" kern="100">
                  <a:solidFill>
                    <a:srgbClr val="FFFFFF"/>
                  </a:solidFill>
                  <a:effectLst/>
                  <a:latin typeface="Calibri" panose="020F0502020204030204" pitchFamily="34" charset="0"/>
                  <a:ea typeface="Calibri" panose="020F0502020204030204" pitchFamily="34" charset="0"/>
                </a:rPr>
                <a:t>161</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79" name="Rectangle 84"/>
            <p:cNvSpPr/>
            <p:nvPr/>
          </p:nvSpPr>
          <p:spPr>
            <a:xfrm>
              <a:off x="2561820" y="8602616"/>
              <a:ext cx="1190815" cy="203705"/>
            </a:xfrm>
            <a:prstGeom prst="rect">
              <a:avLst/>
            </a:prstGeom>
            <a:ln>
              <a:noFill/>
            </a:ln>
          </p:spPr>
          <p:txBody>
            <a:bodyPr vert="horz" lIns="0" tIns="0" rIns="0" bIns="0" rtlCol="0">
              <a:noAutofit/>
            </a:bodyPr>
            <a:lstStyle/>
            <a:p>
              <a:pPr indent="101600" algn="l">
                <a:lnSpc>
                  <a:spcPct val="107000"/>
                </a:lnSpc>
                <a:spcAft>
                  <a:spcPts val="800"/>
                </a:spcAft>
              </a:pPr>
              <a:r>
                <a:rPr lang="en-US" sz="1000" kern="100" spc="30">
                  <a:solidFill>
                    <a:srgbClr val="FFFFFF"/>
                  </a:solidFill>
                  <a:effectLst/>
                  <a:latin typeface="Calibri" panose="020F0502020204030204" pitchFamily="34" charset="0"/>
                  <a:ea typeface="Calibri" panose="020F0502020204030204" pitchFamily="34" charset="0"/>
                </a:rPr>
                <a:t>MATERIALS</a:t>
              </a:r>
              <a:r>
                <a:rPr lang="en-US" sz="1000" kern="100" spc="-65">
                  <a:solidFill>
                    <a:srgbClr val="FFFFFF"/>
                  </a:solidFill>
                  <a:effectLst/>
                  <a:latin typeface="Calibri" panose="020F0502020204030204" pitchFamily="34" charset="0"/>
                  <a:ea typeface="Calibri" panose="020F0502020204030204" pitchFamily="34" charset="0"/>
                </a:rPr>
                <a:t> </a:t>
              </a:r>
              <a:r>
                <a:rPr lang="en-US" sz="1000" kern="100" spc="30">
                  <a:solidFill>
                    <a:srgbClr val="FFFFFF"/>
                  </a:solidFill>
                  <a:effectLst/>
                  <a:latin typeface="Calibri" panose="020F0502020204030204" pitchFamily="34" charset="0"/>
                  <a:ea typeface="Calibri" panose="020F0502020204030204" pitchFamily="34" charset="0"/>
                </a:rPr>
                <a:t>SCIENCE</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80" name="Rectangle 85"/>
            <p:cNvSpPr/>
            <p:nvPr/>
          </p:nvSpPr>
          <p:spPr>
            <a:xfrm>
              <a:off x="2501708" y="8790225"/>
              <a:ext cx="1414790" cy="363765"/>
            </a:xfrm>
            <a:prstGeom prst="rect">
              <a:avLst/>
            </a:prstGeom>
            <a:ln>
              <a:noFill/>
            </a:ln>
          </p:spPr>
          <p:txBody>
            <a:bodyPr vert="horz" lIns="0" tIns="0" rIns="0" bIns="0" rtlCol="0">
              <a:noAutofit/>
            </a:bodyPr>
            <a:lstStyle/>
            <a:p>
              <a:pPr indent="101600" algn="l">
                <a:lnSpc>
                  <a:spcPct val="107000"/>
                </a:lnSpc>
                <a:spcAft>
                  <a:spcPts val="800"/>
                </a:spcAft>
              </a:pPr>
              <a:r>
                <a:rPr lang="en-US" sz="1600" b="1" kern="100" spc="20">
                  <a:solidFill>
                    <a:srgbClr val="FFFFFF"/>
                  </a:solidFill>
                  <a:effectLst/>
                  <a:latin typeface="Times New Roman" panose="02020603050405020304" pitchFamily="18" charset="0"/>
                  <a:ea typeface="Times New Roman" panose="02020603050405020304" pitchFamily="18" charset="0"/>
                </a:rPr>
                <a:t>WIRED</a:t>
              </a:r>
              <a:r>
                <a:rPr lang="en-US" sz="1600" b="1" kern="100" spc="-105">
                  <a:solidFill>
                    <a:srgbClr val="FFFFFF"/>
                  </a:solidFill>
                  <a:effectLst/>
                  <a:latin typeface="Times New Roman" panose="02020603050405020304" pitchFamily="18" charset="0"/>
                  <a:ea typeface="Times New Roman" panose="02020603050405020304" pitchFamily="18" charset="0"/>
                </a:rPr>
                <a:t> </a:t>
              </a:r>
              <a:r>
                <a:rPr lang="en-US" sz="1600" b="1" kern="100" spc="20">
                  <a:solidFill>
                    <a:srgbClr val="FFFFFF"/>
                  </a:solidFill>
                  <a:effectLst/>
                  <a:latin typeface="Times New Roman" panose="02020603050405020304" pitchFamily="18" charset="0"/>
                  <a:ea typeface="Times New Roman" panose="02020603050405020304" pitchFamily="18" charset="0"/>
                </a:rPr>
                <a:t>UP</a:t>
              </a:r>
              <a:r>
                <a:rPr lang="en-US" sz="1600" b="1" kern="100" spc="-20">
                  <a:solidFill>
                    <a:srgbClr val="FFFFFF"/>
                  </a:solidFill>
                  <a:effectLst/>
                  <a:latin typeface="Times New Roman" panose="02020603050405020304" pitchFamily="18" charset="0"/>
                  <a:ea typeface="Times New Roman" panose="02020603050405020304" pitchFamily="18" charset="0"/>
                </a:rPr>
                <a:t> </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81" name="Rectangle 86"/>
            <p:cNvSpPr/>
            <p:nvPr/>
          </p:nvSpPr>
          <p:spPr>
            <a:xfrm>
              <a:off x="2294851" y="8993425"/>
              <a:ext cx="1901224" cy="363765"/>
            </a:xfrm>
            <a:prstGeom prst="rect">
              <a:avLst/>
            </a:prstGeom>
            <a:ln>
              <a:noFill/>
            </a:ln>
          </p:spPr>
          <p:txBody>
            <a:bodyPr vert="horz" lIns="0" tIns="0" rIns="0" bIns="0" rtlCol="0">
              <a:noAutofit/>
            </a:bodyPr>
            <a:lstStyle/>
            <a:p>
              <a:pPr indent="101600" algn="l">
                <a:lnSpc>
                  <a:spcPct val="107000"/>
                </a:lnSpc>
                <a:spcAft>
                  <a:spcPts val="800"/>
                </a:spcAft>
              </a:pPr>
              <a:r>
                <a:rPr lang="en-US" sz="1600" b="1" kern="100">
                  <a:solidFill>
                    <a:srgbClr val="FFFFFF"/>
                  </a:solidFill>
                  <a:effectLst/>
                  <a:latin typeface="Times New Roman" panose="02020603050405020304" pitchFamily="18" charset="0"/>
                  <a:ea typeface="Times New Roman" panose="02020603050405020304" pitchFamily="18" charset="0"/>
                </a:rPr>
                <a:t>FOR</a:t>
              </a:r>
              <a:r>
                <a:rPr lang="en-US" sz="1600" b="1" kern="100" spc="-85">
                  <a:solidFill>
                    <a:srgbClr val="FFFFFF"/>
                  </a:solidFill>
                  <a:effectLst/>
                  <a:latin typeface="Times New Roman" panose="02020603050405020304" pitchFamily="18" charset="0"/>
                  <a:ea typeface="Times New Roman" panose="02020603050405020304" pitchFamily="18" charset="0"/>
                </a:rPr>
                <a:t> </a:t>
              </a:r>
              <a:r>
                <a:rPr lang="en-US" sz="1600" b="1" kern="100">
                  <a:solidFill>
                    <a:srgbClr val="FFFFFF"/>
                  </a:solidFill>
                  <a:effectLst/>
                  <a:latin typeface="Times New Roman" panose="02020603050405020304" pitchFamily="18" charset="0"/>
                  <a:ea typeface="Times New Roman" panose="02020603050405020304" pitchFamily="18" charset="0"/>
                </a:rPr>
                <a:t>WEARING</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82" name="Rectangle 87"/>
            <p:cNvSpPr/>
            <p:nvPr/>
          </p:nvSpPr>
          <p:spPr>
            <a:xfrm>
              <a:off x="2279571" y="9209643"/>
              <a:ext cx="1978762" cy="248416"/>
            </a:xfrm>
            <a:prstGeom prst="rect">
              <a:avLst/>
            </a:prstGeom>
            <a:ln>
              <a:noFill/>
            </a:ln>
          </p:spPr>
          <p:txBody>
            <a:bodyPr vert="horz" lIns="0" tIns="0" rIns="0" bIns="0" rtlCol="0">
              <a:noAutofit/>
            </a:bodyPr>
            <a:lstStyle/>
            <a:p>
              <a:pPr indent="101600" algn="l">
                <a:lnSpc>
                  <a:spcPct val="107000"/>
                </a:lnSpc>
                <a:spcAft>
                  <a:spcPts val="800"/>
                </a:spcAft>
              </a:pPr>
              <a:r>
                <a:rPr lang="en-US" sz="1100" i="1" kern="100">
                  <a:solidFill>
                    <a:srgbClr val="FFFFFF"/>
                  </a:solidFill>
                  <a:effectLst/>
                  <a:latin typeface="Times New Roman" panose="02020603050405020304" pitchFamily="18" charset="0"/>
                  <a:ea typeface="Times New Roman" panose="02020603050405020304" pitchFamily="18" charset="0"/>
                </a:rPr>
                <a:t>Made-to-measure</a:t>
              </a:r>
              <a:r>
                <a:rPr lang="en-US" sz="1100" i="1" kern="100" spc="-100">
                  <a:solidFill>
                    <a:srgbClr val="FFFFFF"/>
                  </a:solidFill>
                  <a:effectLst/>
                  <a:latin typeface="Times New Roman" panose="02020603050405020304" pitchFamily="18" charset="0"/>
                  <a:ea typeface="Times New Roman" panose="02020603050405020304" pitchFamily="18" charset="0"/>
                </a:rPr>
                <a:t> </a:t>
              </a:r>
              <a:r>
                <a:rPr lang="en-US" sz="1100" i="1" kern="100">
                  <a:solidFill>
                    <a:srgbClr val="FFFFFF"/>
                  </a:solidFill>
                  <a:effectLst/>
                  <a:latin typeface="Times New Roman" panose="02020603050405020304" pitchFamily="18" charset="0"/>
                  <a:ea typeface="Times New Roman" panose="02020603050405020304" pitchFamily="18" charset="0"/>
                </a:rPr>
                <a:t>diode</a:t>
              </a:r>
              <a:r>
                <a:rPr lang="en-US" sz="1100" i="1" kern="100" spc="-55">
                  <a:solidFill>
                    <a:srgbClr val="FFFFFF"/>
                  </a:solidFill>
                  <a:effectLst/>
                  <a:latin typeface="Times New Roman" panose="02020603050405020304" pitchFamily="18" charset="0"/>
                  <a:ea typeface="Times New Roman" panose="02020603050405020304" pitchFamily="18" charset="0"/>
                </a:rPr>
                <a:t> </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83" name="Rectangle 88"/>
            <p:cNvSpPr/>
            <p:nvPr/>
          </p:nvSpPr>
          <p:spPr>
            <a:xfrm>
              <a:off x="2355428" y="9362056"/>
              <a:ext cx="1740027" cy="248415"/>
            </a:xfrm>
            <a:prstGeom prst="rect">
              <a:avLst/>
            </a:prstGeom>
            <a:ln>
              <a:noFill/>
            </a:ln>
          </p:spPr>
          <p:txBody>
            <a:bodyPr vert="horz" lIns="0" tIns="0" rIns="0" bIns="0" rtlCol="0">
              <a:noAutofit/>
            </a:bodyPr>
            <a:lstStyle/>
            <a:p>
              <a:pPr indent="101600" algn="l">
                <a:lnSpc>
                  <a:spcPct val="107000"/>
                </a:lnSpc>
                <a:spcAft>
                  <a:spcPts val="800"/>
                </a:spcAft>
              </a:pPr>
              <a:r>
                <a:rPr lang="en-US" sz="1100" i="1" kern="100">
                  <a:solidFill>
                    <a:srgbClr val="FFFFFF"/>
                  </a:solidFill>
                  <a:effectLst/>
                  <a:latin typeface="Times New Roman" panose="02020603050405020304" pitchFamily="18" charset="0"/>
                  <a:ea typeface="Times New Roman" panose="02020603050405020304" pitchFamily="18" charset="0"/>
                </a:rPr>
                <a:t>fibres</a:t>
              </a:r>
              <a:r>
                <a:rPr lang="en-US" sz="1100" i="1" kern="100" spc="-100">
                  <a:solidFill>
                    <a:srgbClr val="FFFFFF"/>
                  </a:solidFill>
                  <a:effectLst/>
                  <a:latin typeface="Times New Roman" panose="02020603050405020304" pitchFamily="18" charset="0"/>
                  <a:ea typeface="Times New Roman" panose="02020603050405020304" pitchFamily="18" charset="0"/>
                </a:rPr>
                <a:t> </a:t>
              </a:r>
              <a:r>
                <a:rPr lang="en-US" sz="1100" i="1" kern="100">
                  <a:solidFill>
                    <a:srgbClr val="FFFFFF"/>
                  </a:solidFill>
                  <a:effectLst/>
                  <a:latin typeface="Times New Roman" panose="02020603050405020304" pitchFamily="18" charset="0"/>
                  <a:ea typeface="Times New Roman" panose="02020603050405020304" pitchFamily="18" charset="0"/>
                </a:rPr>
                <a:t>for</a:t>
              </a:r>
              <a:r>
                <a:rPr lang="en-US" sz="1100" i="1" kern="100" spc="-100">
                  <a:solidFill>
                    <a:srgbClr val="FFFFFF"/>
                  </a:solidFill>
                  <a:effectLst/>
                  <a:latin typeface="Times New Roman" panose="02020603050405020304" pitchFamily="18" charset="0"/>
                  <a:ea typeface="Times New Roman" panose="02020603050405020304" pitchFamily="18" charset="0"/>
                </a:rPr>
                <a:t> </a:t>
              </a:r>
              <a:r>
                <a:rPr lang="en-US" sz="1100" i="1" kern="100">
                  <a:solidFill>
                    <a:srgbClr val="FFFFFF"/>
                  </a:solidFill>
                  <a:effectLst/>
                  <a:latin typeface="Times New Roman" panose="02020603050405020304" pitchFamily="18" charset="0"/>
                  <a:ea typeface="Times New Roman" panose="02020603050405020304" pitchFamily="18" charset="0"/>
                </a:rPr>
                <a:t>use</a:t>
              </a:r>
              <a:r>
                <a:rPr lang="en-US" sz="1100" i="1" kern="100" spc="-100">
                  <a:solidFill>
                    <a:srgbClr val="FFFFFF"/>
                  </a:solidFill>
                  <a:effectLst/>
                  <a:latin typeface="Times New Roman" panose="02020603050405020304" pitchFamily="18" charset="0"/>
                  <a:ea typeface="Times New Roman" panose="02020603050405020304" pitchFamily="18" charset="0"/>
                </a:rPr>
                <a:t> </a:t>
              </a:r>
              <a:r>
                <a:rPr lang="en-US" sz="1100" i="1" kern="100">
                  <a:solidFill>
                    <a:srgbClr val="FFFFFF"/>
                  </a:solidFill>
                  <a:effectLst/>
                  <a:latin typeface="Times New Roman" panose="02020603050405020304" pitchFamily="18" charset="0"/>
                  <a:ea typeface="Times New Roman" panose="02020603050405020304" pitchFamily="18" charset="0"/>
                </a:rPr>
                <a:t>in</a:t>
              </a:r>
              <a:r>
                <a:rPr lang="en-US" sz="1100" i="1" kern="100" spc="-100">
                  <a:solidFill>
                    <a:srgbClr val="FFFFFF"/>
                  </a:solidFill>
                  <a:effectLst/>
                  <a:latin typeface="Times New Roman" panose="02020603050405020304" pitchFamily="18" charset="0"/>
                  <a:ea typeface="Times New Roman" panose="02020603050405020304" pitchFamily="18" charset="0"/>
                </a:rPr>
                <a:t> </a:t>
              </a:r>
              <a:r>
                <a:rPr lang="en-US" sz="1100" i="1" kern="100">
                  <a:solidFill>
                    <a:srgbClr val="FFFFFF"/>
                  </a:solidFill>
                  <a:effectLst/>
                  <a:latin typeface="Times New Roman" panose="02020603050405020304" pitchFamily="18" charset="0"/>
                  <a:ea typeface="Times New Roman" panose="02020603050405020304" pitchFamily="18" charset="0"/>
                </a:rPr>
                <a:t>fabrics</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84" name="Rectangle 89"/>
            <p:cNvSpPr/>
            <p:nvPr/>
          </p:nvSpPr>
          <p:spPr>
            <a:xfrm>
              <a:off x="2685298" y="9533175"/>
              <a:ext cx="862285" cy="200834"/>
            </a:xfrm>
            <a:prstGeom prst="rect">
              <a:avLst/>
            </a:prstGeom>
            <a:ln>
              <a:noFill/>
            </a:ln>
          </p:spPr>
          <p:txBody>
            <a:bodyPr vert="horz" lIns="0" tIns="0" rIns="0" bIns="0" rtlCol="0">
              <a:noAutofit/>
            </a:bodyPr>
            <a:lstStyle/>
            <a:p>
              <a:pPr indent="101600" algn="l">
                <a:lnSpc>
                  <a:spcPct val="107000"/>
                </a:lnSpc>
                <a:spcAft>
                  <a:spcPts val="800"/>
                </a:spcAft>
              </a:pPr>
              <a:r>
                <a:rPr lang="en-US" sz="1000" b="1" kern="100">
                  <a:solidFill>
                    <a:srgbClr val="FFFFFF"/>
                  </a:solidFill>
                  <a:effectLst/>
                  <a:latin typeface="Calibri" panose="020F0502020204030204" pitchFamily="34" charset="0"/>
                  <a:ea typeface="Calibri" panose="020F0502020204030204" pitchFamily="34" charset="0"/>
                </a:rPr>
                <a:t>PAGES</a:t>
              </a:r>
              <a:r>
                <a:rPr lang="en-US" sz="1000" b="1" kern="100" spc="-110">
                  <a:solidFill>
                    <a:srgbClr val="FFFFFF"/>
                  </a:solidFill>
                  <a:effectLst/>
                  <a:latin typeface="Calibri" panose="020F0502020204030204" pitchFamily="34" charset="0"/>
                  <a:ea typeface="Calibri" panose="020F0502020204030204" pitchFamily="34" charset="0"/>
                </a:rPr>
                <a:t> </a:t>
              </a:r>
              <a:r>
                <a:rPr lang="en-US" sz="1000" b="1" kern="100">
                  <a:solidFill>
                    <a:srgbClr val="FFFFFF"/>
                  </a:solidFill>
                  <a:effectLst/>
                  <a:latin typeface="Calibri" panose="020F0502020204030204" pitchFamily="34" charset="0"/>
                  <a:ea typeface="Calibri" panose="020F0502020204030204" pitchFamily="34" charset="0"/>
                </a:rPr>
                <a:t>170</a:t>
              </a:r>
              <a:r>
                <a:rPr lang="en-US" sz="1000" b="1" kern="100" spc="-110">
                  <a:solidFill>
                    <a:srgbClr val="FFFFFF"/>
                  </a:solidFill>
                  <a:effectLst/>
                  <a:latin typeface="Calibri" panose="020F0502020204030204" pitchFamily="34" charset="0"/>
                  <a:ea typeface="Calibri" panose="020F0502020204030204" pitchFamily="34" charset="0"/>
                </a:rPr>
                <a:t> </a:t>
              </a:r>
              <a:r>
                <a:rPr lang="en-US" sz="1000" b="1" kern="100">
                  <a:solidFill>
                    <a:srgbClr val="FFFFFF"/>
                  </a:solidFill>
                  <a:effectLst/>
                  <a:latin typeface="Calibri" panose="020F0502020204030204" pitchFamily="34" charset="0"/>
                  <a:ea typeface="Calibri" panose="020F0502020204030204" pitchFamily="34" charset="0"/>
                </a:rPr>
                <a:t>&amp;</a:t>
              </a:r>
              <a:r>
                <a:rPr lang="en-US" sz="1000" b="1" kern="100" spc="-110">
                  <a:solidFill>
                    <a:srgbClr val="FFFFFF"/>
                  </a:solidFill>
                  <a:effectLst/>
                  <a:latin typeface="Calibri" panose="020F0502020204030204" pitchFamily="34" charset="0"/>
                  <a:ea typeface="Calibri" panose="020F0502020204030204" pitchFamily="34" charset="0"/>
                </a:rPr>
                <a:t> </a:t>
              </a:r>
              <a:r>
                <a:rPr lang="en-US" sz="1000" b="1" kern="100">
                  <a:solidFill>
                    <a:srgbClr val="FFFFFF"/>
                  </a:solidFill>
                  <a:effectLst/>
                  <a:latin typeface="Calibri" panose="020F0502020204030204" pitchFamily="34" charset="0"/>
                  <a:ea typeface="Calibri" panose="020F0502020204030204" pitchFamily="34" charset="0"/>
                </a:rPr>
                <a:t>214</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85" name="Rectangle 91"/>
            <p:cNvSpPr/>
            <p:nvPr/>
          </p:nvSpPr>
          <p:spPr>
            <a:xfrm>
              <a:off x="4660906" y="8602616"/>
              <a:ext cx="808387" cy="203705"/>
            </a:xfrm>
            <a:prstGeom prst="rect">
              <a:avLst/>
            </a:prstGeom>
            <a:ln>
              <a:noFill/>
            </a:ln>
          </p:spPr>
          <p:txBody>
            <a:bodyPr vert="horz" lIns="0" tIns="0" rIns="0" bIns="0" rtlCol="0">
              <a:noAutofit/>
            </a:bodyPr>
            <a:lstStyle/>
            <a:p>
              <a:pPr indent="101600" algn="l">
                <a:lnSpc>
                  <a:spcPct val="107000"/>
                </a:lnSpc>
                <a:spcAft>
                  <a:spcPts val="800"/>
                </a:spcAft>
              </a:pPr>
              <a:r>
                <a:rPr lang="en-US" sz="1000" kern="100" spc="30">
                  <a:solidFill>
                    <a:srgbClr val="FFFFFF"/>
                  </a:solidFill>
                  <a:effectLst/>
                  <a:latin typeface="Calibri" panose="020F0502020204030204" pitchFamily="34" charset="0"/>
                  <a:ea typeface="Calibri" panose="020F0502020204030204" pitchFamily="34" charset="0"/>
                </a:rPr>
                <a:t>IMMUNOLOGY</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86" name="Rectangle 92"/>
            <p:cNvSpPr/>
            <p:nvPr/>
          </p:nvSpPr>
          <p:spPr>
            <a:xfrm>
              <a:off x="4119615" y="8790225"/>
              <a:ext cx="2312311" cy="363765"/>
            </a:xfrm>
            <a:prstGeom prst="rect">
              <a:avLst/>
            </a:prstGeom>
            <a:ln>
              <a:noFill/>
            </a:ln>
          </p:spPr>
          <p:txBody>
            <a:bodyPr vert="horz" lIns="0" tIns="0" rIns="0" bIns="0" rtlCol="0">
              <a:noAutofit/>
            </a:bodyPr>
            <a:lstStyle/>
            <a:p>
              <a:pPr indent="101600" algn="l">
                <a:lnSpc>
                  <a:spcPct val="107000"/>
                </a:lnSpc>
                <a:spcAft>
                  <a:spcPts val="800"/>
                </a:spcAft>
              </a:pPr>
              <a:r>
                <a:rPr lang="en-US" sz="1600" b="1" kern="100" spc="20">
                  <a:solidFill>
                    <a:srgbClr val="FFFFFF"/>
                  </a:solidFill>
                  <a:effectLst/>
                  <a:latin typeface="Times New Roman" panose="02020603050405020304" pitchFamily="18" charset="0"/>
                  <a:ea typeface="Times New Roman" panose="02020603050405020304" pitchFamily="18" charset="0"/>
                </a:rPr>
                <a:t>INFLAMMASOME</a:t>
              </a:r>
              <a:r>
                <a:rPr lang="en-US" sz="1600" b="1" kern="100" spc="-20">
                  <a:solidFill>
                    <a:srgbClr val="FFFFFF"/>
                  </a:solidFill>
                  <a:effectLst/>
                  <a:latin typeface="Times New Roman" panose="02020603050405020304" pitchFamily="18" charset="0"/>
                  <a:ea typeface="Times New Roman" panose="02020603050405020304" pitchFamily="18" charset="0"/>
                </a:rPr>
                <a:t> </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87" name="Rectangle 93"/>
            <p:cNvSpPr/>
            <p:nvPr/>
          </p:nvSpPr>
          <p:spPr>
            <a:xfrm>
              <a:off x="4358578" y="8993425"/>
              <a:ext cx="1612321" cy="363765"/>
            </a:xfrm>
            <a:prstGeom prst="rect">
              <a:avLst/>
            </a:prstGeom>
            <a:ln>
              <a:noFill/>
            </a:ln>
          </p:spPr>
          <p:txBody>
            <a:bodyPr vert="horz" lIns="0" tIns="0" rIns="0" bIns="0" rtlCol="0">
              <a:noAutofit/>
            </a:bodyPr>
            <a:lstStyle/>
            <a:p>
              <a:pPr indent="101600" algn="l">
                <a:lnSpc>
                  <a:spcPct val="107000"/>
                </a:lnSpc>
                <a:spcAft>
                  <a:spcPts val="800"/>
                </a:spcAft>
              </a:pPr>
              <a:r>
                <a:rPr lang="en-US" sz="1600" b="1" kern="100">
                  <a:solidFill>
                    <a:srgbClr val="FFFFFF"/>
                  </a:solidFill>
                  <a:effectLst/>
                  <a:latin typeface="Times New Roman" panose="02020603050405020304" pitchFamily="18" charset="0"/>
                  <a:ea typeface="Times New Roman" panose="02020603050405020304" pitchFamily="18" charset="0"/>
                </a:rPr>
                <a:t>ACTIVATION</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88" name="Rectangle 94"/>
            <p:cNvSpPr/>
            <p:nvPr/>
          </p:nvSpPr>
          <p:spPr>
            <a:xfrm>
              <a:off x="4118586" y="9209643"/>
              <a:ext cx="2288121" cy="248416"/>
            </a:xfrm>
            <a:prstGeom prst="rect">
              <a:avLst/>
            </a:prstGeom>
            <a:ln>
              <a:noFill/>
            </a:ln>
          </p:spPr>
          <p:txBody>
            <a:bodyPr vert="horz" lIns="0" tIns="0" rIns="0" bIns="0" rtlCol="0">
              <a:noAutofit/>
            </a:bodyPr>
            <a:lstStyle/>
            <a:p>
              <a:pPr indent="101600" algn="l">
                <a:lnSpc>
                  <a:spcPct val="107000"/>
                </a:lnSpc>
                <a:spcAft>
                  <a:spcPts val="800"/>
                </a:spcAft>
              </a:pPr>
              <a:r>
                <a:rPr lang="en-US" sz="1100" i="1" kern="100">
                  <a:solidFill>
                    <a:srgbClr val="FFFFFF"/>
                  </a:solidFill>
                  <a:effectLst/>
                  <a:latin typeface="Times New Roman" panose="02020603050405020304" pitchFamily="18" charset="0"/>
                  <a:ea typeface="Times New Roman" panose="02020603050405020304" pitchFamily="18" charset="0"/>
                </a:rPr>
                <a:t>Mitochondrial</a:t>
              </a:r>
              <a:r>
                <a:rPr lang="en-US" sz="1100" i="1" kern="100" spc="-120">
                  <a:solidFill>
                    <a:srgbClr val="FFFFFF"/>
                  </a:solidFill>
                  <a:effectLst/>
                  <a:latin typeface="Times New Roman" panose="02020603050405020304" pitchFamily="18" charset="0"/>
                  <a:ea typeface="Times New Roman" panose="02020603050405020304" pitchFamily="18" charset="0"/>
                </a:rPr>
                <a:t> </a:t>
              </a:r>
              <a:r>
                <a:rPr lang="en-US" sz="1100" i="1" kern="100">
                  <a:solidFill>
                    <a:srgbClr val="FFFFFF"/>
                  </a:solidFill>
                  <a:effectLst/>
                  <a:latin typeface="Times New Roman" panose="02020603050405020304" pitchFamily="18" charset="0"/>
                  <a:ea typeface="Times New Roman" panose="02020603050405020304" pitchFamily="18" charset="0"/>
                </a:rPr>
                <a:t>DNA</a:t>
              </a:r>
              <a:r>
                <a:rPr lang="en-US" sz="1100" i="1" kern="100" spc="-120">
                  <a:solidFill>
                    <a:srgbClr val="FFFFFF"/>
                  </a:solidFill>
                  <a:effectLst/>
                  <a:latin typeface="Times New Roman" panose="02020603050405020304" pitchFamily="18" charset="0"/>
                  <a:ea typeface="Times New Roman" panose="02020603050405020304" pitchFamily="18" charset="0"/>
                </a:rPr>
                <a:t> </a:t>
              </a:r>
              <a:r>
                <a:rPr lang="en-US" sz="1100" i="1" kern="100">
                  <a:solidFill>
                    <a:srgbClr val="FFFFFF"/>
                  </a:solidFill>
                  <a:effectLst/>
                  <a:latin typeface="Times New Roman" panose="02020603050405020304" pitchFamily="18" charset="0"/>
                  <a:ea typeface="Times New Roman" panose="02020603050405020304" pitchFamily="18" charset="0"/>
                </a:rPr>
                <a:t>synthesis</a:t>
              </a:r>
              <a:r>
                <a:rPr lang="en-US" sz="1100" i="1" kern="100" spc="-55">
                  <a:solidFill>
                    <a:srgbClr val="FFFFFF"/>
                  </a:solidFill>
                  <a:effectLst/>
                  <a:latin typeface="Times New Roman" panose="02020603050405020304" pitchFamily="18" charset="0"/>
                  <a:ea typeface="Times New Roman" panose="02020603050405020304" pitchFamily="18" charset="0"/>
                </a:rPr>
                <a:t> </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89" name="Rectangle 95"/>
            <p:cNvSpPr/>
            <p:nvPr/>
          </p:nvSpPr>
          <p:spPr>
            <a:xfrm>
              <a:off x="4151136" y="9362056"/>
              <a:ext cx="2164545" cy="248415"/>
            </a:xfrm>
            <a:prstGeom prst="rect">
              <a:avLst/>
            </a:prstGeom>
            <a:ln>
              <a:noFill/>
            </a:ln>
          </p:spPr>
          <p:txBody>
            <a:bodyPr vert="horz" lIns="0" tIns="0" rIns="0" bIns="0" rtlCol="0">
              <a:noAutofit/>
            </a:bodyPr>
            <a:lstStyle/>
            <a:p>
              <a:pPr indent="101600" algn="l">
                <a:lnSpc>
                  <a:spcPct val="107000"/>
                </a:lnSpc>
                <a:spcAft>
                  <a:spcPts val="800"/>
                </a:spcAft>
              </a:pPr>
              <a:r>
                <a:rPr lang="en-US" sz="1100" i="1" kern="100">
                  <a:solidFill>
                    <a:srgbClr val="FFFFFF"/>
                  </a:solidFill>
                  <a:effectLst/>
                  <a:latin typeface="Times New Roman" panose="02020603050405020304" pitchFamily="18" charset="0"/>
                  <a:ea typeface="Times New Roman" panose="02020603050405020304" pitchFamily="18" charset="0"/>
                </a:rPr>
                <a:t>helps</a:t>
              </a:r>
              <a:r>
                <a:rPr lang="en-US" sz="1100" i="1" kern="100" spc="-100">
                  <a:solidFill>
                    <a:srgbClr val="FFFFFF"/>
                  </a:solidFill>
                  <a:effectLst/>
                  <a:latin typeface="Times New Roman" panose="02020603050405020304" pitchFamily="18" charset="0"/>
                  <a:ea typeface="Times New Roman" panose="02020603050405020304" pitchFamily="18" charset="0"/>
                </a:rPr>
                <a:t> </a:t>
              </a:r>
              <a:r>
                <a:rPr lang="en-US" sz="1100" i="1" kern="100">
                  <a:solidFill>
                    <a:srgbClr val="FFFFFF"/>
                  </a:solidFill>
                  <a:effectLst/>
                  <a:latin typeface="Times New Roman" panose="02020603050405020304" pitchFamily="18" charset="0"/>
                  <a:ea typeface="Times New Roman" panose="02020603050405020304" pitchFamily="18" charset="0"/>
                </a:rPr>
                <a:t>drive</a:t>
              </a:r>
              <a:r>
                <a:rPr lang="en-US" sz="1100" i="1" kern="100" spc="-100">
                  <a:solidFill>
                    <a:srgbClr val="FFFFFF"/>
                  </a:solidFill>
                  <a:effectLst/>
                  <a:latin typeface="Times New Roman" panose="02020603050405020304" pitchFamily="18" charset="0"/>
                  <a:ea typeface="Times New Roman" panose="02020603050405020304" pitchFamily="18" charset="0"/>
                </a:rPr>
                <a:t> </a:t>
              </a:r>
              <a:r>
                <a:rPr lang="en-US" sz="1100" i="1" kern="100">
                  <a:solidFill>
                    <a:srgbClr val="FFFFFF"/>
                  </a:solidFill>
                  <a:effectLst/>
                  <a:latin typeface="Times New Roman" panose="02020603050405020304" pitchFamily="18" charset="0"/>
                  <a:ea typeface="Times New Roman" panose="02020603050405020304" pitchFamily="18" charset="0"/>
                </a:rPr>
                <a:t>innate</a:t>
              </a:r>
              <a:r>
                <a:rPr lang="en-US" sz="1100" i="1" kern="100" spc="-100">
                  <a:solidFill>
                    <a:srgbClr val="FFFFFF"/>
                  </a:solidFill>
                  <a:effectLst/>
                  <a:latin typeface="Times New Roman" panose="02020603050405020304" pitchFamily="18" charset="0"/>
                  <a:ea typeface="Times New Roman" panose="02020603050405020304" pitchFamily="18" charset="0"/>
                </a:rPr>
                <a:t> </a:t>
              </a:r>
              <a:r>
                <a:rPr lang="en-US" sz="1100" i="1" kern="100">
                  <a:solidFill>
                    <a:srgbClr val="FFFFFF"/>
                  </a:solidFill>
                  <a:effectLst/>
                  <a:latin typeface="Times New Roman" panose="02020603050405020304" pitchFamily="18" charset="0"/>
                  <a:ea typeface="Times New Roman" panose="02020603050405020304" pitchFamily="18" charset="0"/>
                </a:rPr>
                <a:t>immunity</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90" name="Rectangle 96"/>
            <p:cNvSpPr/>
            <p:nvPr/>
          </p:nvSpPr>
          <p:spPr>
            <a:xfrm>
              <a:off x="4639660" y="9533175"/>
              <a:ext cx="864819" cy="200834"/>
            </a:xfrm>
            <a:prstGeom prst="rect">
              <a:avLst/>
            </a:prstGeom>
            <a:ln>
              <a:noFill/>
            </a:ln>
          </p:spPr>
          <p:txBody>
            <a:bodyPr vert="horz" lIns="0" tIns="0" rIns="0" bIns="0" rtlCol="0">
              <a:noAutofit/>
            </a:bodyPr>
            <a:lstStyle/>
            <a:p>
              <a:pPr indent="101600" algn="l">
                <a:lnSpc>
                  <a:spcPct val="107000"/>
                </a:lnSpc>
                <a:spcAft>
                  <a:spcPts val="800"/>
                </a:spcAft>
              </a:pPr>
              <a:r>
                <a:rPr lang="en-US" sz="1000" b="1" kern="100">
                  <a:solidFill>
                    <a:srgbClr val="FFFFFF"/>
                  </a:solidFill>
                  <a:effectLst/>
                  <a:latin typeface="Calibri" panose="020F0502020204030204" pitchFamily="34" charset="0"/>
                  <a:ea typeface="Calibri" panose="020F0502020204030204" pitchFamily="34" charset="0"/>
                </a:rPr>
                <a:t>PAGES</a:t>
              </a:r>
              <a:r>
                <a:rPr lang="en-US" sz="1000" b="1" kern="100" spc="-110">
                  <a:solidFill>
                    <a:srgbClr val="FFFFFF"/>
                  </a:solidFill>
                  <a:effectLst/>
                  <a:latin typeface="Calibri" panose="020F0502020204030204" pitchFamily="34" charset="0"/>
                  <a:ea typeface="Calibri" panose="020F0502020204030204" pitchFamily="34" charset="0"/>
                </a:rPr>
                <a:t> </a:t>
              </a:r>
              <a:r>
                <a:rPr lang="en-US" sz="1000" b="1" kern="100">
                  <a:solidFill>
                    <a:srgbClr val="FFFFFF"/>
                  </a:solidFill>
                  <a:effectLst/>
                  <a:latin typeface="Calibri" panose="020F0502020204030204" pitchFamily="34" charset="0"/>
                  <a:ea typeface="Calibri" panose="020F0502020204030204" pitchFamily="34" charset="0"/>
                </a:rPr>
                <a:t>176</a:t>
              </a:r>
              <a:r>
                <a:rPr lang="en-US" sz="1000" b="1" kern="100" spc="-110">
                  <a:solidFill>
                    <a:srgbClr val="FFFFFF"/>
                  </a:solidFill>
                  <a:effectLst/>
                  <a:latin typeface="Calibri" panose="020F0502020204030204" pitchFamily="34" charset="0"/>
                  <a:ea typeface="Calibri" panose="020F0502020204030204" pitchFamily="34" charset="0"/>
                </a:rPr>
                <a:t> </a:t>
              </a:r>
              <a:r>
                <a:rPr lang="en-US" sz="1000" b="1" kern="100">
                  <a:solidFill>
                    <a:srgbClr val="FFFFFF"/>
                  </a:solidFill>
                  <a:effectLst/>
                  <a:latin typeface="Calibri" panose="020F0502020204030204" pitchFamily="34" charset="0"/>
                  <a:ea typeface="Calibri" panose="020F0502020204030204" pitchFamily="34" charset="0"/>
                </a:rPr>
                <a:t>&amp;</a:t>
              </a:r>
              <a:r>
                <a:rPr lang="en-US" sz="1000" b="1" kern="100" spc="-110">
                  <a:solidFill>
                    <a:srgbClr val="FFFFFF"/>
                  </a:solidFill>
                  <a:effectLst/>
                  <a:latin typeface="Calibri" panose="020F0502020204030204" pitchFamily="34" charset="0"/>
                  <a:ea typeface="Calibri" panose="020F0502020204030204" pitchFamily="34" charset="0"/>
                </a:rPr>
                <a:t> </a:t>
              </a:r>
              <a:r>
                <a:rPr lang="en-US" sz="1000" b="1" kern="100">
                  <a:solidFill>
                    <a:srgbClr val="FFFFFF"/>
                  </a:solidFill>
                  <a:effectLst/>
                  <a:latin typeface="Calibri" panose="020F0502020204030204" pitchFamily="34" charset="0"/>
                  <a:ea typeface="Calibri" panose="020F0502020204030204" pitchFamily="34" charset="0"/>
                </a:rPr>
                <a:t>198</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91" name="Rectangle 100"/>
            <p:cNvSpPr/>
            <p:nvPr/>
          </p:nvSpPr>
          <p:spPr>
            <a:xfrm>
              <a:off x="6160500" y="8555999"/>
              <a:ext cx="1258042" cy="202354"/>
            </a:xfrm>
            <a:prstGeom prst="rect">
              <a:avLst/>
            </a:prstGeom>
            <a:ln>
              <a:noFill/>
            </a:ln>
          </p:spPr>
          <p:txBody>
            <a:bodyPr vert="horz" lIns="0" tIns="0" rIns="0" bIns="0" rtlCol="0">
              <a:noAutofit/>
            </a:bodyPr>
            <a:lstStyle/>
            <a:p>
              <a:pPr indent="101600" algn="l">
                <a:lnSpc>
                  <a:spcPct val="107000"/>
                </a:lnSpc>
                <a:spcAft>
                  <a:spcPts val="800"/>
                </a:spcAft>
              </a:pPr>
              <a:r>
                <a:rPr lang="en-US" sz="1000" kern="100" spc="30">
                  <a:solidFill>
                    <a:srgbClr val="FFFFFF"/>
                  </a:solidFill>
                  <a:effectLst/>
                  <a:latin typeface="Calibri" panose="020F0502020204030204" pitchFamily="34" charset="0"/>
                  <a:ea typeface="Calibri" panose="020F0502020204030204" pitchFamily="34" charset="0"/>
                </a:rPr>
                <a:t>NATURE.COM/NATURE</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92" name="Rectangle 8366"/>
            <p:cNvSpPr/>
            <p:nvPr/>
          </p:nvSpPr>
          <p:spPr>
            <a:xfrm>
              <a:off x="6034501" y="8733698"/>
              <a:ext cx="65189" cy="132298"/>
            </a:xfrm>
            <a:prstGeom prst="rect">
              <a:avLst/>
            </a:prstGeom>
            <a:ln>
              <a:noFill/>
            </a:ln>
          </p:spPr>
          <p:txBody>
            <a:bodyPr vert="horz" lIns="0" tIns="0" rIns="0" bIns="0" rtlCol="0">
              <a:noAutofit/>
            </a:bodyPr>
            <a:lstStyle/>
            <a:p>
              <a:pPr indent="101600" algn="l">
                <a:lnSpc>
                  <a:spcPct val="107000"/>
                </a:lnSpc>
                <a:spcAft>
                  <a:spcPts val="800"/>
                </a:spcAft>
              </a:pPr>
              <a:r>
                <a:rPr lang="en-US" sz="650" kern="100">
                  <a:solidFill>
                    <a:srgbClr val="FFFFFF"/>
                  </a:solidFill>
                  <a:effectLst/>
                  <a:latin typeface="Calibri" panose="020F0502020204030204" pitchFamily="34" charset="0"/>
                  <a:ea typeface="Calibri" panose="020F0502020204030204" pitchFamily="34" charset="0"/>
                </a:rPr>
                <a:t>9</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93" name="Rectangle 8367"/>
            <p:cNvSpPr/>
            <p:nvPr/>
          </p:nvSpPr>
          <p:spPr>
            <a:xfrm>
              <a:off x="6082731" y="8733698"/>
              <a:ext cx="669722" cy="132298"/>
            </a:xfrm>
            <a:prstGeom prst="rect">
              <a:avLst/>
            </a:prstGeom>
            <a:ln>
              <a:noFill/>
            </a:ln>
          </p:spPr>
          <p:txBody>
            <a:bodyPr vert="horz" lIns="0" tIns="0" rIns="0" bIns="0" rtlCol="0">
              <a:noAutofit/>
            </a:bodyPr>
            <a:lstStyle/>
            <a:p>
              <a:pPr indent="101600" algn="l">
                <a:lnSpc>
                  <a:spcPct val="107000"/>
                </a:lnSpc>
                <a:spcAft>
                  <a:spcPts val="800"/>
                </a:spcAft>
              </a:pPr>
              <a:r>
                <a:rPr lang="zh-CN" sz="650" kern="100">
                  <a:solidFill>
                    <a:srgbClr val="FFFFFF"/>
                  </a:solidFill>
                  <a:effectLst/>
                  <a:latin typeface="Times New Roman" panose="02020603050405020304" pitchFamily="18" charset="0"/>
                  <a:ea typeface="Calibri" panose="020F0502020204030204" pitchFamily="34" charset="0"/>
                </a:rPr>
                <a:t> </a:t>
              </a:r>
              <a:r>
                <a:rPr lang="en-US" sz="650" kern="100" spc="-5">
                  <a:solidFill>
                    <a:srgbClr val="FFFFFF"/>
                  </a:solidFill>
                  <a:effectLst/>
                  <a:latin typeface="Times New Roman" panose="02020603050405020304" pitchFamily="18" charset="0"/>
                  <a:ea typeface="Calibri" panose="020F0502020204030204" pitchFamily="34" charset="0"/>
                </a:rPr>
                <a:t>August 2018</a:t>
              </a:r>
              <a:r>
                <a:rPr lang="en-US" sz="650" kern="100" spc="40">
                  <a:solidFill>
                    <a:srgbClr val="FFFFFF"/>
                  </a:solidFill>
                  <a:effectLst/>
                  <a:latin typeface="Times New Roman" panose="02020603050405020304" pitchFamily="18" charset="0"/>
                  <a:ea typeface="Calibri" panose="020F0502020204030204" pitchFamily="34" charset="0"/>
                </a:rPr>
                <a:t> </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94" name="Rectangle 102"/>
            <p:cNvSpPr/>
            <p:nvPr/>
          </p:nvSpPr>
          <p:spPr>
            <a:xfrm>
              <a:off x="6639452" y="8733698"/>
              <a:ext cx="193481" cy="132298"/>
            </a:xfrm>
            <a:prstGeom prst="rect">
              <a:avLst/>
            </a:prstGeom>
            <a:ln>
              <a:noFill/>
            </a:ln>
          </p:spPr>
          <p:txBody>
            <a:bodyPr vert="horz" lIns="0" tIns="0" rIns="0" bIns="0" rtlCol="0">
              <a:noAutofit/>
            </a:bodyPr>
            <a:lstStyle/>
            <a:p>
              <a:pPr indent="101600" algn="l">
                <a:lnSpc>
                  <a:spcPct val="107000"/>
                </a:lnSpc>
                <a:spcAft>
                  <a:spcPts val="800"/>
                </a:spcAft>
              </a:pPr>
              <a:r>
                <a:rPr lang="en-US" sz="650" kern="100" spc="-5">
                  <a:solidFill>
                    <a:srgbClr val="FFFFFF"/>
                  </a:solidFill>
                  <a:effectLst/>
                  <a:latin typeface="Calibri" panose="020F0502020204030204" pitchFamily="34" charset="0"/>
                  <a:ea typeface="Calibri" panose="020F0502020204030204" pitchFamily="34" charset="0"/>
                </a:rPr>
                <a:t>£10</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95" name="Rectangle 103"/>
            <p:cNvSpPr/>
            <p:nvPr/>
          </p:nvSpPr>
          <p:spPr>
            <a:xfrm>
              <a:off x="6034501" y="8890543"/>
              <a:ext cx="872694" cy="132299"/>
            </a:xfrm>
            <a:prstGeom prst="rect">
              <a:avLst/>
            </a:prstGeom>
            <a:ln>
              <a:noFill/>
            </a:ln>
          </p:spPr>
          <p:txBody>
            <a:bodyPr vert="horz" lIns="0" tIns="0" rIns="0" bIns="0" rtlCol="0">
              <a:noAutofit/>
            </a:bodyPr>
            <a:lstStyle/>
            <a:p>
              <a:pPr indent="101600" algn="l">
                <a:lnSpc>
                  <a:spcPct val="107000"/>
                </a:lnSpc>
                <a:spcAft>
                  <a:spcPts val="800"/>
                </a:spcAft>
              </a:pPr>
              <a:r>
                <a:rPr lang="en-US" sz="650" kern="100" spc="-5">
                  <a:solidFill>
                    <a:srgbClr val="FFFFFF"/>
                  </a:solidFill>
                  <a:effectLst/>
                  <a:latin typeface="Calibri" panose="020F0502020204030204" pitchFamily="34" charset="0"/>
                  <a:ea typeface="Calibri" panose="020F0502020204030204" pitchFamily="34" charset="0"/>
                </a:rPr>
                <a:t>Vol. 560, No. 7717</a:t>
              </a:r>
              <a:endParaRPr lang="zh-CN" sz="950" kern="100">
                <a:solidFill>
                  <a:srgbClr val="181717"/>
                </a:solidFill>
                <a:effectLst/>
                <a:latin typeface="Times New Roman" panose="02020603050405020304" pitchFamily="18" charset="0"/>
                <a:ea typeface="Times New Roman" panose="02020603050405020304" pitchFamily="18" charset="0"/>
              </a:endParaRPr>
            </a:p>
          </p:txBody>
        </p:sp>
        <p:sp>
          <p:nvSpPr>
            <p:cNvPr id="96" name="Shape 107"/>
            <p:cNvSpPr/>
            <p:nvPr/>
          </p:nvSpPr>
          <p:spPr>
            <a:xfrm>
              <a:off x="950849" y="585107"/>
              <a:ext cx="1238428" cy="1070534"/>
            </a:xfrm>
            <a:custGeom>
              <a:avLst/>
              <a:gdLst/>
              <a:ahLst/>
              <a:cxnLst/>
              <a:rect l="0" t="0" r="0" b="0"/>
              <a:pathLst>
                <a:path w="1238428" h="1070534">
                  <a:moveTo>
                    <a:pt x="370700" y="0"/>
                  </a:moveTo>
                  <a:cubicBezTo>
                    <a:pt x="388976" y="0"/>
                    <a:pt x="392303" y="21615"/>
                    <a:pt x="392303" y="48209"/>
                  </a:cubicBezTo>
                  <a:lnTo>
                    <a:pt x="392303" y="159588"/>
                  </a:lnTo>
                  <a:cubicBezTo>
                    <a:pt x="392303" y="174549"/>
                    <a:pt x="395630" y="191173"/>
                    <a:pt x="408927" y="191173"/>
                  </a:cubicBezTo>
                  <a:cubicBezTo>
                    <a:pt x="448818" y="191173"/>
                    <a:pt x="543573" y="9982"/>
                    <a:pt x="761340" y="9982"/>
                  </a:cubicBezTo>
                  <a:cubicBezTo>
                    <a:pt x="897649" y="9982"/>
                    <a:pt x="977443" y="66497"/>
                    <a:pt x="1032294" y="142964"/>
                  </a:cubicBezTo>
                  <a:cubicBezTo>
                    <a:pt x="1072185" y="199479"/>
                    <a:pt x="1080503" y="312522"/>
                    <a:pt x="1080503" y="387325"/>
                  </a:cubicBezTo>
                  <a:cubicBezTo>
                    <a:pt x="1080503" y="545236"/>
                    <a:pt x="1078840" y="644982"/>
                    <a:pt x="1078840" y="716471"/>
                  </a:cubicBezTo>
                  <a:cubicBezTo>
                    <a:pt x="1078840" y="1000722"/>
                    <a:pt x="1078840" y="995731"/>
                    <a:pt x="1180249" y="1022337"/>
                  </a:cubicBezTo>
                  <a:cubicBezTo>
                    <a:pt x="1205179" y="1028979"/>
                    <a:pt x="1238428" y="1030643"/>
                    <a:pt x="1238428" y="1048931"/>
                  </a:cubicBezTo>
                  <a:cubicBezTo>
                    <a:pt x="1238428" y="1065555"/>
                    <a:pt x="1218476" y="1068870"/>
                    <a:pt x="1191882" y="1068870"/>
                  </a:cubicBezTo>
                  <a:cubicBezTo>
                    <a:pt x="1165276" y="1068870"/>
                    <a:pt x="1033958" y="1060552"/>
                    <a:pt x="972452" y="1060552"/>
                  </a:cubicBezTo>
                  <a:cubicBezTo>
                    <a:pt x="910945" y="1060552"/>
                    <a:pt x="771309" y="1068870"/>
                    <a:pt x="741388" y="1068870"/>
                  </a:cubicBezTo>
                  <a:cubicBezTo>
                    <a:pt x="699834" y="1068870"/>
                    <a:pt x="681546" y="1067206"/>
                    <a:pt x="681546" y="1053910"/>
                  </a:cubicBezTo>
                  <a:cubicBezTo>
                    <a:pt x="681546" y="1032307"/>
                    <a:pt x="728091" y="1033970"/>
                    <a:pt x="766331" y="1020661"/>
                  </a:cubicBezTo>
                  <a:cubicBezTo>
                    <a:pt x="812876" y="1004049"/>
                    <a:pt x="842797" y="992416"/>
                    <a:pt x="851103" y="932561"/>
                  </a:cubicBezTo>
                  <a:cubicBezTo>
                    <a:pt x="859409" y="871055"/>
                    <a:pt x="859409" y="782955"/>
                    <a:pt x="859409" y="611734"/>
                  </a:cubicBezTo>
                  <a:cubicBezTo>
                    <a:pt x="859409" y="400622"/>
                    <a:pt x="861085" y="275946"/>
                    <a:pt x="811212" y="217767"/>
                  </a:cubicBezTo>
                  <a:cubicBezTo>
                    <a:pt x="761340" y="159588"/>
                    <a:pt x="709803" y="142964"/>
                    <a:pt x="623367" y="142964"/>
                  </a:cubicBezTo>
                  <a:cubicBezTo>
                    <a:pt x="535267" y="142964"/>
                    <a:pt x="458800" y="204470"/>
                    <a:pt x="430543" y="254343"/>
                  </a:cubicBezTo>
                  <a:cubicBezTo>
                    <a:pt x="390639" y="324155"/>
                    <a:pt x="388976" y="470433"/>
                    <a:pt x="388976" y="608419"/>
                  </a:cubicBezTo>
                  <a:cubicBezTo>
                    <a:pt x="388976" y="794601"/>
                    <a:pt x="390639" y="882701"/>
                    <a:pt x="403949" y="945858"/>
                  </a:cubicBezTo>
                  <a:cubicBezTo>
                    <a:pt x="410591" y="980770"/>
                    <a:pt x="438849" y="999058"/>
                    <a:pt x="473761" y="1014019"/>
                  </a:cubicBezTo>
                  <a:cubicBezTo>
                    <a:pt x="500355" y="1025652"/>
                    <a:pt x="551891" y="1030643"/>
                    <a:pt x="551891" y="1050595"/>
                  </a:cubicBezTo>
                  <a:cubicBezTo>
                    <a:pt x="551891" y="1070534"/>
                    <a:pt x="521970" y="1068870"/>
                    <a:pt x="498691" y="1068870"/>
                  </a:cubicBezTo>
                  <a:cubicBezTo>
                    <a:pt x="475424" y="1068870"/>
                    <a:pt x="314173" y="1060552"/>
                    <a:pt x="272618" y="1060552"/>
                  </a:cubicBezTo>
                  <a:cubicBezTo>
                    <a:pt x="231064" y="1060552"/>
                    <a:pt x="56515" y="1068870"/>
                    <a:pt x="39903" y="1068870"/>
                  </a:cubicBezTo>
                  <a:cubicBezTo>
                    <a:pt x="9969" y="1068870"/>
                    <a:pt x="0" y="1067206"/>
                    <a:pt x="0" y="1052246"/>
                  </a:cubicBezTo>
                  <a:cubicBezTo>
                    <a:pt x="0" y="1032307"/>
                    <a:pt x="34912" y="1028979"/>
                    <a:pt x="74803" y="1018997"/>
                  </a:cubicBezTo>
                  <a:cubicBezTo>
                    <a:pt x="126340" y="1005700"/>
                    <a:pt x="152933" y="997395"/>
                    <a:pt x="161239" y="945858"/>
                  </a:cubicBezTo>
                  <a:cubicBezTo>
                    <a:pt x="172872" y="867740"/>
                    <a:pt x="174536" y="733082"/>
                    <a:pt x="174536" y="525310"/>
                  </a:cubicBezTo>
                  <a:cubicBezTo>
                    <a:pt x="174536" y="382334"/>
                    <a:pt x="174536" y="292570"/>
                    <a:pt x="152933" y="264312"/>
                  </a:cubicBezTo>
                  <a:cubicBezTo>
                    <a:pt x="142951" y="251016"/>
                    <a:pt x="119685" y="239382"/>
                    <a:pt x="91427" y="236055"/>
                  </a:cubicBezTo>
                  <a:cubicBezTo>
                    <a:pt x="54851" y="231064"/>
                    <a:pt x="33249" y="231064"/>
                    <a:pt x="33249" y="216103"/>
                  </a:cubicBezTo>
                  <a:cubicBezTo>
                    <a:pt x="33249" y="202806"/>
                    <a:pt x="39903" y="199479"/>
                    <a:pt x="49873" y="196152"/>
                  </a:cubicBezTo>
                  <a:cubicBezTo>
                    <a:pt x="149606" y="162916"/>
                    <a:pt x="241033" y="99746"/>
                    <a:pt x="335788" y="18288"/>
                  </a:cubicBezTo>
                  <a:cubicBezTo>
                    <a:pt x="344094" y="11646"/>
                    <a:pt x="359067" y="0"/>
                    <a:pt x="370700" y="0"/>
                  </a:cubicBezTo>
                  <a:close/>
                </a:path>
              </a:pathLst>
            </a:custGeom>
            <a:ln w="0" cap="flat">
              <a:miter lim="100000"/>
            </a:ln>
          </p:spPr>
          <p:style>
            <a:lnRef idx="0">
              <a:srgbClr val="000000">
                <a:alpha val="0"/>
              </a:srgbClr>
            </a:lnRef>
            <a:fillRef idx="1">
              <a:srgbClr val="01728C"/>
            </a:fillRef>
            <a:effectRef idx="0">
              <a:scrgbClr r="0" g="0" b="0"/>
            </a:effectRef>
            <a:fontRef idx="none"/>
          </p:style>
          <p:txBody>
            <a:bodyPr/>
            <a:lstStyle/>
            <a:p>
              <a:endParaRPr lang="zh-CN" altLang="en-US"/>
            </a:p>
          </p:txBody>
        </p:sp>
        <p:sp>
          <p:nvSpPr>
            <p:cNvPr id="97" name="Shape 108"/>
            <p:cNvSpPr/>
            <p:nvPr/>
          </p:nvSpPr>
          <p:spPr>
            <a:xfrm>
              <a:off x="2225779" y="1139078"/>
              <a:ext cx="355740" cy="538175"/>
            </a:xfrm>
            <a:custGeom>
              <a:avLst/>
              <a:gdLst/>
              <a:ahLst/>
              <a:cxnLst/>
              <a:rect l="0" t="0" r="0" b="0"/>
              <a:pathLst>
                <a:path w="355740" h="538175">
                  <a:moveTo>
                    <a:pt x="355740" y="0"/>
                  </a:moveTo>
                  <a:lnTo>
                    <a:pt x="355740" y="61227"/>
                  </a:lnTo>
                  <a:lnTo>
                    <a:pt x="325607" y="82287"/>
                  </a:lnTo>
                  <a:cubicBezTo>
                    <a:pt x="258905" y="134236"/>
                    <a:pt x="196151" y="207379"/>
                    <a:pt x="196151" y="292151"/>
                  </a:cubicBezTo>
                  <a:cubicBezTo>
                    <a:pt x="196151" y="386906"/>
                    <a:pt x="269291" y="425145"/>
                    <a:pt x="324155" y="425145"/>
                  </a:cubicBezTo>
                  <a:lnTo>
                    <a:pt x="355740" y="420509"/>
                  </a:lnTo>
                  <a:lnTo>
                    <a:pt x="355740" y="497399"/>
                  </a:lnTo>
                  <a:lnTo>
                    <a:pt x="340767" y="505741"/>
                  </a:lnTo>
                  <a:cubicBezTo>
                    <a:pt x="299194" y="525552"/>
                    <a:pt x="251427" y="538175"/>
                    <a:pt x="197815" y="538175"/>
                  </a:cubicBezTo>
                  <a:cubicBezTo>
                    <a:pt x="56528" y="538175"/>
                    <a:pt x="0" y="425145"/>
                    <a:pt x="0" y="347002"/>
                  </a:cubicBezTo>
                  <a:cubicBezTo>
                    <a:pt x="0" y="174130"/>
                    <a:pt x="174549" y="91021"/>
                    <a:pt x="309194" y="22847"/>
                  </a:cubicBezTo>
                  <a:cubicBezTo>
                    <a:pt x="322701" y="16095"/>
                    <a:pt x="335376" y="9875"/>
                    <a:pt x="347271" y="4092"/>
                  </a:cubicBezTo>
                  <a:lnTo>
                    <a:pt x="355740" y="0"/>
                  </a:lnTo>
                  <a:close/>
                </a:path>
              </a:pathLst>
            </a:custGeom>
            <a:ln w="0" cap="flat">
              <a:miter lim="100000"/>
            </a:ln>
          </p:spPr>
          <p:style>
            <a:lnRef idx="0">
              <a:srgbClr val="000000">
                <a:alpha val="0"/>
              </a:srgbClr>
            </a:lnRef>
            <a:fillRef idx="1">
              <a:srgbClr val="01728C"/>
            </a:fillRef>
            <a:effectRef idx="0">
              <a:scrgbClr r="0" g="0" b="0"/>
            </a:effectRef>
            <a:fontRef idx="none"/>
          </p:style>
          <p:txBody>
            <a:bodyPr/>
            <a:lstStyle/>
            <a:p>
              <a:endParaRPr lang="zh-CN" altLang="en-US"/>
            </a:p>
          </p:txBody>
        </p:sp>
        <p:sp>
          <p:nvSpPr>
            <p:cNvPr id="98" name="Shape 109"/>
            <p:cNvSpPr/>
            <p:nvPr/>
          </p:nvSpPr>
          <p:spPr>
            <a:xfrm>
              <a:off x="2205840" y="588381"/>
              <a:ext cx="375679" cy="372414"/>
            </a:xfrm>
            <a:custGeom>
              <a:avLst/>
              <a:gdLst/>
              <a:ahLst/>
              <a:cxnLst/>
              <a:rect l="0" t="0" r="0" b="0"/>
              <a:pathLst>
                <a:path w="375679" h="372414">
                  <a:moveTo>
                    <a:pt x="375679" y="0"/>
                  </a:moveTo>
                  <a:lnTo>
                    <a:pt x="375679" y="52238"/>
                  </a:lnTo>
                  <a:lnTo>
                    <a:pt x="356240" y="54557"/>
                  </a:lnTo>
                  <a:cubicBezTo>
                    <a:pt x="243786" y="83100"/>
                    <a:pt x="201965" y="203274"/>
                    <a:pt x="172872" y="299275"/>
                  </a:cubicBezTo>
                  <a:cubicBezTo>
                    <a:pt x="157912" y="345820"/>
                    <a:pt x="98069" y="372414"/>
                    <a:pt x="56515" y="372414"/>
                  </a:cubicBezTo>
                  <a:cubicBezTo>
                    <a:pt x="33249" y="372414"/>
                    <a:pt x="0" y="355790"/>
                    <a:pt x="0" y="317563"/>
                  </a:cubicBezTo>
                  <a:cubicBezTo>
                    <a:pt x="0" y="225929"/>
                    <a:pt x="128544" y="46473"/>
                    <a:pt x="354441" y="3041"/>
                  </a:cubicBezTo>
                  <a:lnTo>
                    <a:pt x="375679" y="0"/>
                  </a:lnTo>
                  <a:close/>
                </a:path>
              </a:pathLst>
            </a:custGeom>
            <a:ln w="0" cap="flat">
              <a:miter lim="100000"/>
            </a:ln>
          </p:spPr>
          <p:style>
            <a:lnRef idx="0">
              <a:srgbClr val="000000">
                <a:alpha val="0"/>
              </a:srgbClr>
            </a:lnRef>
            <a:fillRef idx="1">
              <a:srgbClr val="01728C"/>
            </a:fillRef>
            <a:effectRef idx="0">
              <a:scrgbClr r="0" g="0" b="0"/>
            </a:effectRef>
            <a:fontRef idx="none"/>
          </p:style>
          <p:txBody>
            <a:bodyPr/>
            <a:lstStyle/>
            <a:p>
              <a:endParaRPr lang="zh-CN" altLang="en-US"/>
            </a:p>
          </p:txBody>
        </p:sp>
        <p:sp>
          <p:nvSpPr>
            <p:cNvPr id="99" name="Shape 110"/>
            <p:cNvSpPr/>
            <p:nvPr/>
          </p:nvSpPr>
          <p:spPr>
            <a:xfrm>
              <a:off x="2581519" y="581789"/>
              <a:ext cx="586804" cy="1078840"/>
            </a:xfrm>
            <a:custGeom>
              <a:avLst/>
              <a:gdLst/>
              <a:ahLst/>
              <a:cxnLst/>
              <a:rect l="0" t="0" r="0" b="0"/>
              <a:pathLst>
                <a:path w="586804" h="1078840">
                  <a:moveTo>
                    <a:pt x="81445" y="0"/>
                  </a:moveTo>
                  <a:cubicBezTo>
                    <a:pt x="219431" y="0"/>
                    <a:pt x="379006" y="28257"/>
                    <a:pt x="379006" y="204457"/>
                  </a:cubicBezTo>
                  <a:cubicBezTo>
                    <a:pt x="379006" y="349085"/>
                    <a:pt x="360718" y="736397"/>
                    <a:pt x="360718" y="809549"/>
                  </a:cubicBezTo>
                  <a:cubicBezTo>
                    <a:pt x="360718" y="882688"/>
                    <a:pt x="375679" y="952500"/>
                    <a:pt x="445503" y="952500"/>
                  </a:cubicBezTo>
                  <a:cubicBezTo>
                    <a:pt x="518643" y="952500"/>
                    <a:pt x="558533" y="890994"/>
                    <a:pt x="573494" y="890994"/>
                  </a:cubicBezTo>
                  <a:cubicBezTo>
                    <a:pt x="583476" y="890994"/>
                    <a:pt x="586804" y="900976"/>
                    <a:pt x="586804" y="909295"/>
                  </a:cubicBezTo>
                  <a:cubicBezTo>
                    <a:pt x="586804" y="950849"/>
                    <a:pt x="498691" y="1078840"/>
                    <a:pt x="350749" y="1078840"/>
                  </a:cubicBezTo>
                  <a:cubicBezTo>
                    <a:pt x="251016" y="1078840"/>
                    <a:pt x="186182" y="1012355"/>
                    <a:pt x="162903" y="939203"/>
                  </a:cubicBezTo>
                  <a:cubicBezTo>
                    <a:pt x="161239" y="930897"/>
                    <a:pt x="157925" y="924243"/>
                    <a:pt x="149606" y="924243"/>
                  </a:cubicBezTo>
                  <a:cubicBezTo>
                    <a:pt x="144628" y="924243"/>
                    <a:pt x="141300" y="925919"/>
                    <a:pt x="139637" y="929234"/>
                  </a:cubicBezTo>
                  <a:cubicBezTo>
                    <a:pt x="113043" y="967467"/>
                    <a:pt x="74394" y="1009024"/>
                    <a:pt x="24522" y="1041024"/>
                  </a:cubicBezTo>
                  <a:lnTo>
                    <a:pt x="0" y="1054687"/>
                  </a:lnTo>
                  <a:lnTo>
                    <a:pt x="0" y="977798"/>
                  </a:lnTo>
                  <a:lnTo>
                    <a:pt x="9660" y="976380"/>
                  </a:lnTo>
                  <a:cubicBezTo>
                    <a:pt x="48620" y="964455"/>
                    <a:pt x="81036" y="935463"/>
                    <a:pt x="109715" y="894334"/>
                  </a:cubicBezTo>
                  <a:cubicBezTo>
                    <a:pt x="154597" y="829501"/>
                    <a:pt x="159588" y="718122"/>
                    <a:pt x="159588" y="603415"/>
                  </a:cubicBezTo>
                  <a:cubicBezTo>
                    <a:pt x="159588" y="568516"/>
                    <a:pt x="147943" y="556870"/>
                    <a:pt x="123012" y="556870"/>
                  </a:cubicBezTo>
                  <a:cubicBezTo>
                    <a:pt x="111168" y="556870"/>
                    <a:pt x="68466" y="574170"/>
                    <a:pt x="19716" y="604736"/>
                  </a:cubicBezTo>
                  <a:lnTo>
                    <a:pt x="0" y="618516"/>
                  </a:lnTo>
                  <a:lnTo>
                    <a:pt x="0" y="557289"/>
                  </a:lnTo>
                  <a:lnTo>
                    <a:pt x="24929" y="545244"/>
                  </a:lnTo>
                  <a:cubicBezTo>
                    <a:pt x="170338" y="475162"/>
                    <a:pt x="172885" y="471887"/>
                    <a:pt x="172885" y="272618"/>
                  </a:cubicBezTo>
                  <a:cubicBezTo>
                    <a:pt x="172885" y="206134"/>
                    <a:pt x="176200" y="154597"/>
                    <a:pt x="161239" y="124676"/>
                  </a:cubicBezTo>
                  <a:cubicBezTo>
                    <a:pt x="131331" y="64833"/>
                    <a:pt x="91427" y="54864"/>
                    <a:pt x="33249" y="54864"/>
                  </a:cubicBezTo>
                  <a:lnTo>
                    <a:pt x="0" y="58830"/>
                  </a:lnTo>
                  <a:lnTo>
                    <a:pt x="0" y="6592"/>
                  </a:lnTo>
                  <a:lnTo>
                    <a:pt x="28648" y="2490"/>
                  </a:lnTo>
                  <a:cubicBezTo>
                    <a:pt x="45765" y="857"/>
                    <a:pt x="63368" y="0"/>
                    <a:pt x="81445" y="0"/>
                  </a:cubicBezTo>
                  <a:close/>
                </a:path>
              </a:pathLst>
            </a:custGeom>
            <a:ln w="0" cap="flat">
              <a:miter lim="100000"/>
            </a:ln>
          </p:spPr>
          <p:style>
            <a:lnRef idx="0">
              <a:srgbClr val="000000">
                <a:alpha val="0"/>
              </a:srgbClr>
            </a:lnRef>
            <a:fillRef idx="1">
              <a:srgbClr val="01728C"/>
            </a:fillRef>
            <a:effectRef idx="0">
              <a:scrgbClr r="0" g="0" b="0"/>
            </a:effectRef>
            <a:fontRef idx="none"/>
          </p:style>
          <p:txBody>
            <a:bodyPr/>
            <a:lstStyle/>
            <a:p>
              <a:endParaRPr lang="zh-CN" altLang="en-US"/>
            </a:p>
          </p:txBody>
        </p:sp>
        <p:sp>
          <p:nvSpPr>
            <p:cNvPr id="100" name="Shape 111"/>
            <p:cNvSpPr/>
            <p:nvPr/>
          </p:nvSpPr>
          <p:spPr>
            <a:xfrm>
              <a:off x="3126588" y="413894"/>
              <a:ext cx="1795297" cy="1270000"/>
            </a:xfrm>
            <a:custGeom>
              <a:avLst/>
              <a:gdLst/>
              <a:ahLst/>
              <a:cxnLst/>
              <a:rect l="0" t="0" r="0" b="0"/>
              <a:pathLst>
                <a:path w="1795297" h="1270000">
                  <a:moveTo>
                    <a:pt x="344107" y="0"/>
                  </a:moveTo>
                  <a:cubicBezTo>
                    <a:pt x="359054" y="0"/>
                    <a:pt x="367373" y="9982"/>
                    <a:pt x="367373" y="29921"/>
                  </a:cubicBezTo>
                  <a:cubicBezTo>
                    <a:pt x="367373" y="74803"/>
                    <a:pt x="362382" y="144628"/>
                    <a:pt x="362382" y="191173"/>
                  </a:cubicBezTo>
                  <a:cubicBezTo>
                    <a:pt x="362382" y="214439"/>
                    <a:pt x="372364" y="226073"/>
                    <a:pt x="388988" y="226073"/>
                  </a:cubicBezTo>
                  <a:lnTo>
                    <a:pt x="899313" y="206134"/>
                  </a:lnTo>
                  <a:cubicBezTo>
                    <a:pt x="947522" y="204470"/>
                    <a:pt x="952500" y="216103"/>
                    <a:pt x="952500" y="265963"/>
                  </a:cubicBezTo>
                  <a:cubicBezTo>
                    <a:pt x="952500" y="364045"/>
                    <a:pt x="949186" y="457137"/>
                    <a:pt x="945858" y="920915"/>
                  </a:cubicBezTo>
                  <a:cubicBezTo>
                    <a:pt x="945858" y="1035622"/>
                    <a:pt x="1000709" y="1115403"/>
                    <a:pt x="1158634" y="1115403"/>
                  </a:cubicBezTo>
                  <a:cubicBezTo>
                    <a:pt x="1246734" y="1115403"/>
                    <a:pt x="1336497" y="1073848"/>
                    <a:pt x="1373073" y="1007364"/>
                  </a:cubicBezTo>
                  <a:cubicBezTo>
                    <a:pt x="1399680" y="959155"/>
                    <a:pt x="1401331" y="816204"/>
                    <a:pt x="1401331" y="696519"/>
                  </a:cubicBezTo>
                  <a:cubicBezTo>
                    <a:pt x="1401331" y="447167"/>
                    <a:pt x="1401331" y="325819"/>
                    <a:pt x="1373073" y="300876"/>
                  </a:cubicBezTo>
                  <a:cubicBezTo>
                    <a:pt x="1349807" y="279273"/>
                    <a:pt x="1313231" y="275946"/>
                    <a:pt x="1270013" y="270955"/>
                  </a:cubicBezTo>
                  <a:cubicBezTo>
                    <a:pt x="1221804" y="264312"/>
                    <a:pt x="1203528" y="264312"/>
                    <a:pt x="1203528" y="247688"/>
                  </a:cubicBezTo>
                  <a:cubicBezTo>
                    <a:pt x="1203528" y="232728"/>
                    <a:pt x="1210170" y="226073"/>
                    <a:pt x="1243419" y="224409"/>
                  </a:cubicBezTo>
                  <a:lnTo>
                    <a:pt x="1580858" y="216103"/>
                  </a:lnTo>
                  <a:cubicBezTo>
                    <a:pt x="1619098" y="214439"/>
                    <a:pt x="1629067" y="227736"/>
                    <a:pt x="1629067" y="259321"/>
                  </a:cubicBezTo>
                  <a:cubicBezTo>
                    <a:pt x="1629067" y="345757"/>
                    <a:pt x="1612443" y="625031"/>
                    <a:pt x="1612443" y="844448"/>
                  </a:cubicBezTo>
                  <a:cubicBezTo>
                    <a:pt x="1612443" y="977443"/>
                    <a:pt x="1614107" y="1075512"/>
                    <a:pt x="1630731" y="1105446"/>
                  </a:cubicBezTo>
                  <a:cubicBezTo>
                    <a:pt x="1642364" y="1127062"/>
                    <a:pt x="1665631" y="1133704"/>
                    <a:pt x="1713840" y="1133704"/>
                  </a:cubicBezTo>
                  <a:cubicBezTo>
                    <a:pt x="1730464" y="1133704"/>
                    <a:pt x="1768704" y="1130376"/>
                    <a:pt x="1778673" y="1130376"/>
                  </a:cubicBezTo>
                  <a:cubicBezTo>
                    <a:pt x="1788643" y="1130376"/>
                    <a:pt x="1795297" y="1137031"/>
                    <a:pt x="1795297" y="1146988"/>
                  </a:cubicBezTo>
                  <a:cubicBezTo>
                    <a:pt x="1795297" y="1158634"/>
                    <a:pt x="1783664" y="1165276"/>
                    <a:pt x="1753743" y="1170267"/>
                  </a:cubicBezTo>
                  <a:cubicBezTo>
                    <a:pt x="1708861" y="1178585"/>
                    <a:pt x="1527670" y="1223467"/>
                    <a:pt x="1449540" y="1256716"/>
                  </a:cubicBezTo>
                  <a:cubicBezTo>
                    <a:pt x="1436230" y="1261694"/>
                    <a:pt x="1414640" y="1270000"/>
                    <a:pt x="1409649" y="1270000"/>
                  </a:cubicBezTo>
                  <a:cubicBezTo>
                    <a:pt x="1393025" y="1270000"/>
                    <a:pt x="1388021" y="1258367"/>
                    <a:pt x="1388021" y="1231773"/>
                  </a:cubicBezTo>
                  <a:cubicBezTo>
                    <a:pt x="1388021" y="1196861"/>
                    <a:pt x="1391361" y="1168616"/>
                    <a:pt x="1391361" y="1122058"/>
                  </a:cubicBezTo>
                  <a:cubicBezTo>
                    <a:pt x="1391361" y="1103770"/>
                    <a:pt x="1388021" y="1085494"/>
                    <a:pt x="1371409" y="1085494"/>
                  </a:cubicBezTo>
                  <a:cubicBezTo>
                    <a:pt x="1344816" y="1085494"/>
                    <a:pt x="1218476" y="1261694"/>
                    <a:pt x="1015670" y="1261694"/>
                  </a:cubicBezTo>
                  <a:cubicBezTo>
                    <a:pt x="894334" y="1261694"/>
                    <a:pt x="724776" y="1191882"/>
                    <a:pt x="724776" y="955827"/>
                  </a:cubicBezTo>
                  <a:cubicBezTo>
                    <a:pt x="724776" y="824509"/>
                    <a:pt x="733082" y="438849"/>
                    <a:pt x="733082" y="390652"/>
                  </a:cubicBezTo>
                  <a:cubicBezTo>
                    <a:pt x="733082" y="295897"/>
                    <a:pt x="729768" y="295897"/>
                    <a:pt x="541909" y="295897"/>
                  </a:cubicBezTo>
                  <a:cubicBezTo>
                    <a:pt x="480416" y="295897"/>
                    <a:pt x="430543" y="297561"/>
                    <a:pt x="395631" y="299212"/>
                  </a:cubicBezTo>
                  <a:cubicBezTo>
                    <a:pt x="362382" y="300876"/>
                    <a:pt x="357403" y="304203"/>
                    <a:pt x="354076" y="359067"/>
                  </a:cubicBezTo>
                  <a:cubicBezTo>
                    <a:pt x="349085" y="442176"/>
                    <a:pt x="345758" y="568515"/>
                    <a:pt x="345758" y="842797"/>
                  </a:cubicBezTo>
                  <a:cubicBezTo>
                    <a:pt x="345758" y="957491"/>
                    <a:pt x="344107" y="1027316"/>
                    <a:pt x="369037" y="1073848"/>
                  </a:cubicBezTo>
                  <a:cubicBezTo>
                    <a:pt x="392316" y="1115403"/>
                    <a:pt x="427215" y="1130376"/>
                    <a:pt x="487058" y="1130376"/>
                  </a:cubicBezTo>
                  <a:cubicBezTo>
                    <a:pt x="565188" y="1130376"/>
                    <a:pt x="649974" y="1088822"/>
                    <a:pt x="658279" y="1088822"/>
                  </a:cubicBezTo>
                  <a:cubicBezTo>
                    <a:pt x="666598" y="1088822"/>
                    <a:pt x="671576" y="1093813"/>
                    <a:pt x="671576" y="1100455"/>
                  </a:cubicBezTo>
                  <a:cubicBezTo>
                    <a:pt x="671576" y="1122058"/>
                    <a:pt x="515315" y="1261694"/>
                    <a:pt x="349085" y="1261694"/>
                  </a:cubicBezTo>
                  <a:cubicBezTo>
                    <a:pt x="169558" y="1261694"/>
                    <a:pt x="129667" y="1128713"/>
                    <a:pt x="129667" y="945858"/>
                  </a:cubicBezTo>
                  <a:cubicBezTo>
                    <a:pt x="129667" y="854431"/>
                    <a:pt x="141300" y="425552"/>
                    <a:pt x="141300" y="395630"/>
                  </a:cubicBezTo>
                  <a:cubicBezTo>
                    <a:pt x="141300" y="365709"/>
                    <a:pt x="139636" y="330797"/>
                    <a:pt x="91427" y="330797"/>
                  </a:cubicBezTo>
                  <a:lnTo>
                    <a:pt x="18288" y="330797"/>
                  </a:lnTo>
                  <a:cubicBezTo>
                    <a:pt x="8318" y="330797"/>
                    <a:pt x="0" y="327470"/>
                    <a:pt x="0" y="319164"/>
                  </a:cubicBezTo>
                  <a:cubicBezTo>
                    <a:pt x="0" y="297561"/>
                    <a:pt x="19952" y="295897"/>
                    <a:pt x="54851" y="270955"/>
                  </a:cubicBezTo>
                  <a:cubicBezTo>
                    <a:pt x="134645" y="214439"/>
                    <a:pt x="252679" y="121349"/>
                    <a:pt x="309194" y="36576"/>
                  </a:cubicBezTo>
                  <a:cubicBezTo>
                    <a:pt x="322491" y="16624"/>
                    <a:pt x="329146" y="0"/>
                    <a:pt x="344107" y="0"/>
                  </a:cubicBezTo>
                  <a:close/>
                </a:path>
              </a:pathLst>
            </a:custGeom>
            <a:ln w="0" cap="flat">
              <a:miter lim="100000"/>
            </a:ln>
          </p:spPr>
          <p:style>
            <a:lnRef idx="0">
              <a:srgbClr val="000000">
                <a:alpha val="0"/>
              </a:srgbClr>
            </a:lnRef>
            <a:fillRef idx="1">
              <a:srgbClr val="01728C"/>
            </a:fillRef>
            <a:effectRef idx="0">
              <a:scrgbClr r="0" g="0" b="0"/>
            </a:effectRef>
            <a:fontRef idx="none"/>
          </p:style>
          <p:txBody>
            <a:bodyPr/>
            <a:lstStyle/>
            <a:p>
              <a:endParaRPr lang="zh-CN" altLang="en-US"/>
            </a:p>
          </p:txBody>
        </p:sp>
        <p:sp>
          <p:nvSpPr>
            <p:cNvPr id="101" name="Shape 112"/>
            <p:cNvSpPr/>
            <p:nvPr/>
          </p:nvSpPr>
          <p:spPr>
            <a:xfrm>
              <a:off x="4905250" y="585113"/>
              <a:ext cx="831152" cy="1068870"/>
            </a:xfrm>
            <a:custGeom>
              <a:avLst/>
              <a:gdLst/>
              <a:ahLst/>
              <a:cxnLst/>
              <a:rect l="0" t="0" r="0" b="0"/>
              <a:pathLst>
                <a:path w="831152" h="1068870">
                  <a:moveTo>
                    <a:pt x="374015" y="0"/>
                  </a:moveTo>
                  <a:cubicBezTo>
                    <a:pt x="385661" y="0"/>
                    <a:pt x="397294" y="8319"/>
                    <a:pt x="397294" y="39891"/>
                  </a:cubicBezTo>
                  <a:lnTo>
                    <a:pt x="397294" y="159588"/>
                  </a:lnTo>
                  <a:cubicBezTo>
                    <a:pt x="397294" y="181191"/>
                    <a:pt x="403949" y="184518"/>
                    <a:pt x="410591" y="184518"/>
                  </a:cubicBezTo>
                  <a:cubicBezTo>
                    <a:pt x="443840" y="184518"/>
                    <a:pt x="525285" y="6655"/>
                    <a:pt x="683209" y="6655"/>
                  </a:cubicBezTo>
                  <a:cubicBezTo>
                    <a:pt x="772973" y="6655"/>
                    <a:pt x="831152" y="71476"/>
                    <a:pt x="831152" y="149606"/>
                  </a:cubicBezTo>
                  <a:cubicBezTo>
                    <a:pt x="831152" y="229400"/>
                    <a:pt x="771309" y="279273"/>
                    <a:pt x="703148" y="279273"/>
                  </a:cubicBezTo>
                  <a:cubicBezTo>
                    <a:pt x="613385" y="279273"/>
                    <a:pt x="595109" y="186182"/>
                    <a:pt x="513652" y="186182"/>
                  </a:cubicBezTo>
                  <a:cubicBezTo>
                    <a:pt x="472097" y="186182"/>
                    <a:pt x="455473" y="216103"/>
                    <a:pt x="440512" y="232728"/>
                  </a:cubicBezTo>
                  <a:cubicBezTo>
                    <a:pt x="398958" y="279273"/>
                    <a:pt x="395631" y="412255"/>
                    <a:pt x="395631" y="606743"/>
                  </a:cubicBezTo>
                  <a:cubicBezTo>
                    <a:pt x="395631" y="787933"/>
                    <a:pt x="392290" y="929246"/>
                    <a:pt x="415582" y="964146"/>
                  </a:cubicBezTo>
                  <a:cubicBezTo>
                    <a:pt x="442176" y="1005700"/>
                    <a:pt x="545237" y="1020661"/>
                    <a:pt x="576821" y="1027316"/>
                  </a:cubicBezTo>
                  <a:cubicBezTo>
                    <a:pt x="603415" y="1032294"/>
                    <a:pt x="625030" y="1030630"/>
                    <a:pt x="625030" y="1052246"/>
                  </a:cubicBezTo>
                  <a:cubicBezTo>
                    <a:pt x="625030" y="1068870"/>
                    <a:pt x="593446" y="1068870"/>
                    <a:pt x="575170" y="1068870"/>
                  </a:cubicBezTo>
                  <a:cubicBezTo>
                    <a:pt x="556870" y="1068870"/>
                    <a:pt x="379006" y="1060552"/>
                    <a:pt x="304203" y="1060552"/>
                  </a:cubicBezTo>
                  <a:cubicBezTo>
                    <a:pt x="229388" y="1060552"/>
                    <a:pt x="68148" y="1068870"/>
                    <a:pt x="48209" y="1068870"/>
                  </a:cubicBezTo>
                  <a:cubicBezTo>
                    <a:pt x="28258" y="1068870"/>
                    <a:pt x="0" y="1067206"/>
                    <a:pt x="0" y="1052246"/>
                  </a:cubicBezTo>
                  <a:cubicBezTo>
                    <a:pt x="0" y="1033958"/>
                    <a:pt x="28258" y="1030630"/>
                    <a:pt x="53200" y="1023976"/>
                  </a:cubicBezTo>
                  <a:cubicBezTo>
                    <a:pt x="73127" y="1018997"/>
                    <a:pt x="147942" y="1004049"/>
                    <a:pt x="162903" y="962482"/>
                  </a:cubicBezTo>
                  <a:cubicBezTo>
                    <a:pt x="177864" y="920928"/>
                    <a:pt x="181191" y="832815"/>
                    <a:pt x="181191" y="550215"/>
                  </a:cubicBezTo>
                  <a:cubicBezTo>
                    <a:pt x="181191" y="267640"/>
                    <a:pt x="176200" y="239370"/>
                    <a:pt x="63170" y="232728"/>
                  </a:cubicBezTo>
                  <a:cubicBezTo>
                    <a:pt x="48209" y="231064"/>
                    <a:pt x="36563" y="227736"/>
                    <a:pt x="36563" y="219431"/>
                  </a:cubicBezTo>
                  <a:cubicBezTo>
                    <a:pt x="36563" y="204470"/>
                    <a:pt x="51537" y="199479"/>
                    <a:pt x="81445" y="187846"/>
                  </a:cubicBezTo>
                  <a:cubicBezTo>
                    <a:pt x="116357" y="174549"/>
                    <a:pt x="256006" y="96418"/>
                    <a:pt x="319164" y="34912"/>
                  </a:cubicBezTo>
                  <a:cubicBezTo>
                    <a:pt x="350736" y="3327"/>
                    <a:pt x="364046" y="0"/>
                    <a:pt x="374015" y="0"/>
                  </a:cubicBezTo>
                  <a:close/>
                </a:path>
              </a:pathLst>
            </a:custGeom>
            <a:ln w="0" cap="flat">
              <a:miter lim="100000"/>
            </a:ln>
          </p:spPr>
          <p:style>
            <a:lnRef idx="0">
              <a:srgbClr val="000000">
                <a:alpha val="0"/>
              </a:srgbClr>
            </a:lnRef>
            <a:fillRef idx="1">
              <a:srgbClr val="01728C"/>
            </a:fillRef>
            <a:effectRef idx="0">
              <a:scrgbClr r="0" g="0" b="0"/>
            </a:effectRef>
            <a:fontRef idx="none"/>
          </p:style>
          <p:txBody>
            <a:bodyPr/>
            <a:lstStyle/>
            <a:p>
              <a:endParaRPr lang="zh-CN" altLang="en-US"/>
            </a:p>
          </p:txBody>
        </p:sp>
        <p:sp>
          <p:nvSpPr>
            <p:cNvPr id="102" name="Shape 113"/>
            <p:cNvSpPr/>
            <p:nvPr/>
          </p:nvSpPr>
          <p:spPr>
            <a:xfrm>
              <a:off x="5661627" y="584625"/>
              <a:ext cx="498697" cy="1090961"/>
            </a:xfrm>
            <a:custGeom>
              <a:avLst/>
              <a:gdLst/>
              <a:ahLst/>
              <a:cxnLst/>
              <a:rect l="0" t="0" r="0" b="0"/>
              <a:pathLst>
                <a:path w="498697" h="1090961">
                  <a:moveTo>
                    <a:pt x="498697" y="0"/>
                  </a:moveTo>
                  <a:lnTo>
                    <a:pt x="498697" y="53549"/>
                  </a:lnTo>
                  <a:lnTo>
                    <a:pt x="478676" y="55713"/>
                  </a:lnTo>
                  <a:cubicBezTo>
                    <a:pt x="337239" y="87371"/>
                    <a:pt x="265976" y="218455"/>
                    <a:pt x="265976" y="289731"/>
                  </a:cubicBezTo>
                  <a:cubicBezTo>
                    <a:pt x="265976" y="319652"/>
                    <a:pt x="299225" y="327970"/>
                    <a:pt x="412255" y="327970"/>
                  </a:cubicBezTo>
                  <a:cubicBezTo>
                    <a:pt x="428879" y="327970"/>
                    <a:pt x="446334" y="327814"/>
                    <a:pt x="464153" y="327304"/>
                  </a:cubicBezTo>
                  <a:lnTo>
                    <a:pt x="498697" y="325522"/>
                  </a:lnTo>
                  <a:lnTo>
                    <a:pt x="498697" y="387605"/>
                  </a:lnTo>
                  <a:lnTo>
                    <a:pt x="466976" y="386563"/>
                  </a:lnTo>
                  <a:cubicBezTo>
                    <a:pt x="418587" y="385316"/>
                    <a:pt x="368198" y="384485"/>
                    <a:pt x="315836" y="384485"/>
                  </a:cubicBezTo>
                  <a:cubicBezTo>
                    <a:pt x="260985" y="384485"/>
                    <a:pt x="237706" y="386149"/>
                    <a:pt x="237706" y="487546"/>
                  </a:cubicBezTo>
                  <a:cubicBezTo>
                    <a:pt x="237706" y="669569"/>
                    <a:pt x="297549" y="834761"/>
                    <a:pt x="442487" y="905980"/>
                  </a:cubicBezTo>
                  <a:lnTo>
                    <a:pt x="498697" y="925326"/>
                  </a:lnTo>
                  <a:lnTo>
                    <a:pt x="498697" y="1090682"/>
                  </a:lnTo>
                  <a:lnTo>
                    <a:pt x="493713" y="1090961"/>
                  </a:lnTo>
                  <a:cubicBezTo>
                    <a:pt x="216103" y="1090961"/>
                    <a:pt x="0" y="888167"/>
                    <a:pt x="0" y="567340"/>
                  </a:cubicBezTo>
                  <a:cubicBezTo>
                    <a:pt x="0" y="272070"/>
                    <a:pt x="195995" y="56979"/>
                    <a:pt x="445451" y="7820"/>
                  </a:cubicBezTo>
                  <a:lnTo>
                    <a:pt x="498697" y="0"/>
                  </a:lnTo>
                  <a:close/>
                </a:path>
              </a:pathLst>
            </a:custGeom>
            <a:ln w="0" cap="flat">
              <a:miter lim="100000"/>
            </a:ln>
          </p:spPr>
          <p:style>
            <a:lnRef idx="0">
              <a:srgbClr val="000000">
                <a:alpha val="0"/>
              </a:srgbClr>
            </a:lnRef>
            <a:fillRef idx="1">
              <a:srgbClr val="01728C"/>
            </a:fillRef>
            <a:effectRef idx="0">
              <a:scrgbClr r="0" g="0" b="0"/>
            </a:effectRef>
            <a:fontRef idx="none"/>
          </p:style>
          <p:txBody>
            <a:bodyPr/>
            <a:lstStyle/>
            <a:p>
              <a:endParaRPr lang="zh-CN" altLang="en-US"/>
            </a:p>
          </p:txBody>
        </p:sp>
        <p:sp>
          <p:nvSpPr>
            <p:cNvPr id="103" name="Shape 114"/>
            <p:cNvSpPr/>
            <p:nvPr/>
          </p:nvSpPr>
          <p:spPr>
            <a:xfrm>
              <a:off x="6160324" y="1384693"/>
              <a:ext cx="445497" cy="290615"/>
            </a:xfrm>
            <a:custGeom>
              <a:avLst/>
              <a:gdLst/>
              <a:ahLst/>
              <a:cxnLst/>
              <a:rect l="0" t="0" r="0" b="0"/>
              <a:pathLst>
                <a:path w="445497" h="290615">
                  <a:moveTo>
                    <a:pt x="428873" y="0"/>
                  </a:moveTo>
                  <a:cubicBezTo>
                    <a:pt x="442170" y="0"/>
                    <a:pt x="445497" y="6655"/>
                    <a:pt x="445497" y="14961"/>
                  </a:cubicBezTo>
                  <a:cubicBezTo>
                    <a:pt x="445497" y="53918"/>
                    <a:pt x="274561" y="262349"/>
                    <a:pt x="42261" y="288251"/>
                  </a:cubicBezTo>
                  <a:lnTo>
                    <a:pt x="0" y="290615"/>
                  </a:lnTo>
                  <a:lnTo>
                    <a:pt x="0" y="125258"/>
                  </a:lnTo>
                  <a:lnTo>
                    <a:pt x="23467" y="133334"/>
                  </a:lnTo>
                  <a:cubicBezTo>
                    <a:pt x="52467" y="139627"/>
                    <a:pt x="83949" y="142951"/>
                    <a:pt x="118028" y="142951"/>
                  </a:cubicBezTo>
                  <a:cubicBezTo>
                    <a:pt x="322498" y="142951"/>
                    <a:pt x="412248" y="0"/>
                    <a:pt x="428873" y="0"/>
                  </a:cubicBezTo>
                  <a:close/>
                </a:path>
              </a:pathLst>
            </a:custGeom>
            <a:ln w="0" cap="flat">
              <a:miter lim="100000"/>
            </a:ln>
          </p:spPr>
          <p:style>
            <a:lnRef idx="0">
              <a:srgbClr val="000000">
                <a:alpha val="0"/>
              </a:srgbClr>
            </a:lnRef>
            <a:fillRef idx="1">
              <a:srgbClr val="01728C"/>
            </a:fillRef>
            <a:effectRef idx="0">
              <a:scrgbClr r="0" g="0" b="0"/>
            </a:effectRef>
            <a:fontRef idx="none"/>
          </p:style>
          <p:txBody>
            <a:bodyPr/>
            <a:lstStyle/>
            <a:p>
              <a:endParaRPr lang="zh-CN" altLang="en-US"/>
            </a:p>
          </p:txBody>
        </p:sp>
        <p:sp>
          <p:nvSpPr>
            <p:cNvPr id="104" name="Shape 115"/>
            <p:cNvSpPr/>
            <p:nvPr/>
          </p:nvSpPr>
          <p:spPr>
            <a:xfrm>
              <a:off x="6160324" y="581786"/>
              <a:ext cx="448825" cy="400621"/>
            </a:xfrm>
            <a:custGeom>
              <a:avLst/>
              <a:gdLst/>
              <a:ahLst/>
              <a:cxnLst/>
              <a:rect l="0" t="0" r="0" b="0"/>
              <a:pathLst>
                <a:path w="448825" h="400621">
                  <a:moveTo>
                    <a:pt x="56521" y="0"/>
                  </a:moveTo>
                  <a:cubicBezTo>
                    <a:pt x="279267" y="0"/>
                    <a:pt x="448825" y="167894"/>
                    <a:pt x="448825" y="339115"/>
                  </a:cubicBezTo>
                  <a:cubicBezTo>
                    <a:pt x="448825" y="400621"/>
                    <a:pt x="415576" y="400621"/>
                    <a:pt x="349079" y="400621"/>
                  </a:cubicBezTo>
                  <a:cubicBezTo>
                    <a:pt x="276771" y="400621"/>
                    <a:pt x="196149" y="397297"/>
                    <a:pt x="107421" y="393973"/>
                  </a:cubicBezTo>
                  <a:lnTo>
                    <a:pt x="0" y="390444"/>
                  </a:lnTo>
                  <a:lnTo>
                    <a:pt x="0" y="328362"/>
                  </a:lnTo>
                  <a:lnTo>
                    <a:pt x="19534" y="327354"/>
                  </a:lnTo>
                  <a:cubicBezTo>
                    <a:pt x="128001" y="318858"/>
                    <a:pt x="232721" y="290490"/>
                    <a:pt x="232721" y="199479"/>
                  </a:cubicBezTo>
                  <a:cubicBezTo>
                    <a:pt x="232721" y="152933"/>
                    <a:pt x="184512" y="51537"/>
                    <a:pt x="44888" y="51537"/>
                  </a:cubicBezTo>
                  <a:lnTo>
                    <a:pt x="0" y="56388"/>
                  </a:lnTo>
                  <a:lnTo>
                    <a:pt x="0" y="2839"/>
                  </a:lnTo>
                  <a:lnTo>
                    <a:pt x="976" y="2696"/>
                  </a:lnTo>
                  <a:cubicBezTo>
                    <a:pt x="19287" y="909"/>
                    <a:pt x="37820" y="0"/>
                    <a:pt x="56521" y="0"/>
                  </a:cubicBezTo>
                  <a:close/>
                </a:path>
              </a:pathLst>
            </a:custGeom>
            <a:ln w="0" cap="flat">
              <a:miter lim="100000"/>
            </a:ln>
          </p:spPr>
          <p:style>
            <a:lnRef idx="0">
              <a:srgbClr val="000000">
                <a:alpha val="0"/>
              </a:srgbClr>
            </a:lnRef>
            <a:fillRef idx="1">
              <a:srgbClr val="01728C"/>
            </a:fillRef>
            <a:effectRef idx="0">
              <a:scrgbClr r="0" g="0" b="0"/>
            </a:effectRef>
            <a:fontRef idx="none"/>
          </p:style>
          <p:txBody>
            <a:bodyPr/>
            <a:lstStyle/>
            <a:p>
              <a:endParaRPr lang="zh-CN" altLang="en-US"/>
            </a:p>
          </p:txBody>
        </p:sp>
        <p:sp>
          <p:nvSpPr>
            <p:cNvPr id="105" name="Rectangle 116"/>
            <p:cNvSpPr/>
            <p:nvPr/>
          </p:nvSpPr>
          <p:spPr>
            <a:xfrm>
              <a:off x="2448238" y="1881978"/>
              <a:ext cx="3542381" cy="203705"/>
            </a:xfrm>
            <a:prstGeom prst="rect">
              <a:avLst/>
            </a:prstGeom>
            <a:ln>
              <a:noFill/>
            </a:ln>
          </p:spPr>
          <p:txBody>
            <a:bodyPr vert="horz" lIns="0" tIns="0" rIns="0" bIns="0" rtlCol="0">
              <a:noAutofit/>
            </a:bodyPr>
            <a:lstStyle/>
            <a:p>
              <a:pPr indent="101600" algn="l">
                <a:lnSpc>
                  <a:spcPct val="107000"/>
                </a:lnSpc>
                <a:spcAft>
                  <a:spcPts val="800"/>
                </a:spcAft>
              </a:pPr>
              <a:r>
                <a:rPr lang="en-US" sz="1000" kern="100" spc="110" dirty="0">
                  <a:solidFill>
                    <a:srgbClr val="FFFFFF"/>
                  </a:solidFill>
                  <a:effectLst/>
                  <a:latin typeface="Calibri" panose="020F0502020204030204" pitchFamily="34" charset="0"/>
                  <a:ea typeface="Calibri" panose="020F0502020204030204" pitchFamily="34" charset="0"/>
                </a:rPr>
                <a:t>THE</a:t>
              </a:r>
              <a:r>
                <a:rPr lang="en-US" sz="1000" kern="100" spc="15" dirty="0">
                  <a:solidFill>
                    <a:srgbClr val="FFFFFF"/>
                  </a:solidFill>
                  <a:effectLst/>
                  <a:latin typeface="Calibri" panose="020F0502020204030204" pitchFamily="34" charset="0"/>
                  <a:ea typeface="Calibri" panose="020F0502020204030204" pitchFamily="34" charset="0"/>
                </a:rPr>
                <a:t> </a:t>
              </a:r>
              <a:r>
                <a:rPr lang="en-US" sz="1000" kern="100" spc="110" dirty="0">
                  <a:solidFill>
                    <a:srgbClr val="FFFFFF"/>
                  </a:solidFill>
                  <a:effectLst/>
                  <a:latin typeface="Calibri" panose="020F0502020204030204" pitchFamily="34" charset="0"/>
                  <a:ea typeface="Calibri" panose="020F0502020204030204" pitchFamily="34" charset="0"/>
                </a:rPr>
                <a:t>INTERNATIONAL</a:t>
              </a:r>
              <a:r>
                <a:rPr lang="en-US" sz="1000" kern="100" spc="15" dirty="0">
                  <a:solidFill>
                    <a:srgbClr val="FFFFFF"/>
                  </a:solidFill>
                  <a:effectLst/>
                  <a:latin typeface="Calibri" panose="020F0502020204030204" pitchFamily="34" charset="0"/>
                  <a:ea typeface="Calibri" panose="020F0502020204030204" pitchFamily="34" charset="0"/>
                </a:rPr>
                <a:t> </a:t>
              </a:r>
              <a:r>
                <a:rPr lang="en-US" sz="1000" kern="100" spc="110" dirty="0">
                  <a:solidFill>
                    <a:srgbClr val="FFFFFF"/>
                  </a:solidFill>
                  <a:effectLst/>
                  <a:latin typeface="Calibri" panose="020F0502020204030204" pitchFamily="34" charset="0"/>
                  <a:ea typeface="Calibri" panose="020F0502020204030204" pitchFamily="34" charset="0"/>
                </a:rPr>
                <a:t>WEEKLY</a:t>
              </a:r>
              <a:r>
                <a:rPr lang="en-US" sz="1000" kern="100" spc="15" dirty="0">
                  <a:solidFill>
                    <a:srgbClr val="FFFFFF"/>
                  </a:solidFill>
                  <a:effectLst/>
                  <a:latin typeface="Calibri" panose="020F0502020204030204" pitchFamily="34" charset="0"/>
                  <a:ea typeface="Calibri" panose="020F0502020204030204" pitchFamily="34" charset="0"/>
                </a:rPr>
                <a:t> </a:t>
              </a:r>
              <a:r>
                <a:rPr lang="en-US" sz="1000" kern="100" spc="110" dirty="0">
                  <a:solidFill>
                    <a:srgbClr val="FFFFFF"/>
                  </a:solidFill>
                  <a:effectLst/>
                  <a:latin typeface="Calibri" panose="020F0502020204030204" pitchFamily="34" charset="0"/>
                  <a:ea typeface="Calibri" panose="020F0502020204030204" pitchFamily="34" charset="0"/>
                </a:rPr>
                <a:t>JOURNAL</a:t>
              </a:r>
              <a:r>
                <a:rPr lang="en-US" sz="1000" kern="100" spc="15" dirty="0">
                  <a:solidFill>
                    <a:srgbClr val="FFFFFF"/>
                  </a:solidFill>
                  <a:effectLst/>
                  <a:latin typeface="Calibri" panose="020F0502020204030204" pitchFamily="34" charset="0"/>
                  <a:ea typeface="Calibri" panose="020F0502020204030204" pitchFamily="34" charset="0"/>
                </a:rPr>
                <a:t> </a:t>
              </a:r>
              <a:r>
                <a:rPr lang="en-US" sz="1000" kern="100" spc="110" dirty="0">
                  <a:solidFill>
                    <a:srgbClr val="FFFFFF"/>
                  </a:solidFill>
                  <a:effectLst/>
                  <a:latin typeface="Calibri" panose="020F0502020204030204" pitchFamily="34" charset="0"/>
                  <a:ea typeface="Calibri" panose="020F0502020204030204" pitchFamily="34" charset="0"/>
                </a:rPr>
                <a:t>OF</a:t>
              </a:r>
              <a:r>
                <a:rPr lang="en-US" sz="1000" kern="100" spc="15" dirty="0">
                  <a:solidFill>
                    <a:srgbClr val="FFFFFF"/>
                  </a:solidFill>
                  <a:effectLst/>
                  <a:latin typeface="Calibri" panose="020F0502020204030204" pitchFamily="34" charset="0"/>
                  <a:ea typeface="Calibri" panose="020F0502020204030204" pitchFamily="34" charset="0"/>
                </a:rPr>
                <a:t> </a:t>
              </a:r>
              <a:r>
                <a:rPr lang="en-US" sz="1000" kern="100" spc="110" dirty="0">
                  <a:solidFill>
                    <a:srgbClr val="FFFFFF"/>
                  </a:solidFill>
                  <a:effectLst/>
                  <a:latin typeface="Calibri" panose="020F0502020204030204" pitchFamily="34" charset="0"/>
                  <a:ea typeface="Calibri" panose="020F0502020204030204" pitchFamily="34" charset="0"/>
                </a:rPr>
                <a:t>SCIENCE</a:t>
              </a:r>
              <a:endParaRPr lang="zh-CN" sz="950" kern="100" dirty="0">
                <a:solidFill>
                  <a:srgbClr val="181717"/>
                </a:solidFill>
                <a:effectLst/>
                <a:latin typeface="Times New Roman" panose="02020603050405020304" pitchFamily="18" charset="0"/>
                <a:ea typeface="Times New Roman" panose="02020603050405020304" pitchFamily="18" charset="0"/>
              </a:endParaRPr>
            </a:p>
          </p:txBody>
        </p:sp>
        <p:pic>
          <p:nvPicPr>
            <p:cNvPr id="106" name="Picture 9774"/>
            <p:cNvPicPr/>
            <p:nvPr/>
          </p:nvPicPr>
          <p:blipFill>
            <a:blip r:embed="rId3"/>
            <a:stretch>
              <a:fillRect/>
            </a:stretch>
          </p:blipFill>
          <p:spPr>
            <a:xfrm>
              <a:off x="1757680" y="2888488"/>
              <a:ext cx="4812792" cy="4328160"/>
            </a:xfrm>
            <a:prstGeom prst="rect">
              <a:avLst/>
            </a:prstGeom>
          </p:spPr>
        </p:pic>
        <p:sp>
          <p:nvSpPr>
            <p:cNvPr id="107" name="Shape 125"/>
            <p:cNvSpPr/>
            <p:nvPr/>
          </p:nvSpPr>
          <p:spPr>
            <a:xfrm>
              <a:off x="0" y="0"/>
              <a:ext cx="0" cy="10043999"/>
            </a:xfrm>
            <a:custGeom>
              <a:avLst/>
              <a:gdLst/>
              <a:ahLst/>
              <a:cxnLst/>
              <a:rect l="0" t="0" r="0" b="0"/>
              <a:pathLst>
                <a:path h="10043999">
                  <a:moveTo>
                    <a:pt x="0" y="10043999"/>
                  </a:moveTo>
                  <a:lnTo>
                    <a:pt x="0" y="0"/>
                  </a:lnTo>
                </a:path>
              </a:pathLst>
            </a:custGeom>
            <a:ln w="12700" cap="flat">
              <a:miter lim="100000"/>
            </a:ln>
          </p:spPr>
          <p:style>
            <a:lnRef idx="1">
              <a:srgbClr val="37484F"/>
            </a:lnRef>
            <a:fillRef idx="0">
              <a:srgbClr val="000000">
                <a:alpha val="0"/>
              </a:srgbClr>
            </a:fillRef>
            <a:effectRef idx="0">
              <a:scrgbClr r="0" g="0" b="0"/>
            </a:effectRef>
            <a:fontRef idx="none"/>
          </p:style>
          <p:txBody>
            <a:bodyPr/>
            <a:lstStyle/>
            <a:p>
              <a:endParaRPr lang="zh-CN" altLang="en-US"/>
            </a:p>
          </p:txBody>
        </p:sp>
      </p:grpSp>
    </p:spTree>
    <p:extLst>
      <p:ext uri="{BB962C8B-B14F-4D97-AF65-F5344CB8AC3E}">
        <p14:creationId xmlns:p14="http://schemas.microsoft.com/office/powerpoint/2010/main" val="1772446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2063750" y="838200"/>
            <a:ext cx="8604250" cy="1143000"/>
          </a:xfrm>
        </p:spPr>
        <p:txBody>
          <a:bodyPr>
            <a:normAutofit fontScale="90000"/>
          </a:bodyPr>
          <a:lstStyle/>
          <a:p>
            <a:r>
              <a:rPr lang="en-US" altLang="zh-CN" smtClean="0"/>
              <a:t>Leaking Sanchi is test of China’s gamble on oil spill compensation</a:t>
            </a:r>
            <a:endParaRPr lang="zh-CN" altLang="en-US" smtClean="0"/>
          </a:p>
        </p:txBody>
      </p:sp>
      <p:sp>
        <p:nvSpPr>
          <p:cNvPr id="16387" name="内容占位符 2"/>
          <p:cNvSpPr>
            <a:spLocks noGrp="1"/>
          </p:cNvSpPr>
          <p:nvPr>
            <p:ph idx="1"/>
          </p:nvPr>
        </p:nvSpPr>
        <p:spPr>
          <a:xfrm>
            <a:off x="1919288" y="2101850"/>
            <a:ext cx="8443912" cy="4114800"/>
          </a:xfrm>
        </p:spPr>
        <p:txBody>
          <a:bodyPr/>
          <a:lstStyle/>
          <a:p>
            <a:r>
              <a:rPr lang="zh-CN" altLang="en-US" dirty="0" smtClean="0"/>
              <a:t>桑吉轮漏油考验中国在油污责任赔偿公约上的赌博：国际航运报纸</a:t>
            </a:r>
            <a:r>
              <a:rPr lang="en-US" altLang="zh-CN" dirty="0" smtClean="0"/>
              <a:t>Trade Winds</a:t>
            </a:r>
            <a:r>
              <a:rPr lang="zh-CN" altLang="en-US" dirty="0" smtClean="0"/>
              <a:t>贸易风头条用整版篇幅发表了一篇评论中国拒不加入民事油污责任公约的得失的文章。</a:t>
            </a:r>
          </a:p>
        </p:txBody>
      </p:sp>
      <p:pic>
        <p:nvPicPr>
          <p:cNvPr id="16388"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9013" y="4292600"/>
            <a:ext cx="67437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738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6">
              <a:lumMod val="40000"/>
              <a:lumOff val="60000"/>
            </a:schemeClr>
          </a:solidFill>
        </p:spPr>
        <p:txBody>
          <a:bodyPr/>
          <a:lstStyle/>
          <a:p>
            <a:pPr>
              <a:defRPr/>
            </a:pPr>
            <a:r>
              <a:rPr lang="zh-CN" altLang="en-US" dirty="0" smtClean="0"/>
              <a:t>事故安全调查报告</a:t>
            </a:r>
            <a:endParaRPr lang="zh-CN" altLang="en-US" dirty="0"/>
          </a:p>
        </p:txBody>
      </p:sp>
      <p:sp>
        <p:nvSpPr>
          <p:cNvPr id="31747" name="内容占位符 2"/>
          <p:cNvSpPr>
            <a:spLocks noGrp="1"/>
          </p:cNvSpPr>
          <p:nvPr>
            <p:ph idx="1"/>
          </p:nvPr>
        </p:nvSpPr>
        <p:spPr>
          <a:xfrm>
            <a:off x="2063750" y="2101850"/>
            <a:ext cx="8299450" cy="4114800"/>
          </a:xfrm>
        </p:spPr>
        <p:txBody>
          <a:bodyPr/>
          <a:lstStyle/>
          <a:p>
            <a:r>
              <a:rPr lang="zh-CN" altLang="en-US" b="1" dirty="0"/>
              <a:t>中国、伊朗、巴拿马等国家和中国香港共同签署了巴拿马籍油船“桑吉”轮与中国香港籍散货船“长峰水晶”轮碰撞事故安全调查报告。我国作为负责事故调查的牵头国，已于</a:t>
            </a:r>
            <a:r>
              <a:rPr lang="en-US" altLang="zh-CN" b="1" dirty="0"/>
              <a:t>2018</a:t>
            </a:r>
            <a:r>
              <a:rPr lang="zh-CN" altLang="en-US" b="1" dirty="0"/>
              <a:t>年</a:t>
            </a:r>
            <a:r>
              <a:rPr lang="en-US" altLang="zh-CN" b="1" dirty="0"/>
              <a:t>5</a:t>
            </a:r>
            <a:r>
              <a:rPr lang="zh-CN" altLang="en-US" b="1" dirty="0"/>
              <a:t>月</a:t>
            </a:r>
            <a:r>
              <a:rPr lang="en-US" altLang="zh-CN" b="1" dirty="0"/>
              <a:t>11</a:t>
            </a:r>
            <a:r>
              <a:rPr lang="zh-CN" altLang="en-US" b="1" dirty="0"/>
              <a:t>日向国际海事组织提交了事故安全调查报告，并在国际海事组织官方网站发布。认为</a:t>
            </a:r>
            <a:r>
              <a:rPr lang="zh-CN" altLang="en-US" b="1" dirty="0">
                <a:solidFill>
                  <a:srgbClr val="FF0000"/>
                </a:solidFill>
              </a:rPr>
              <a:t>两船未按照</a:t>
            </a:r>
            <a:r>
              <a:rPr lang="en-US" altLang="zh-CN" b="1" dirty="0">
                <a:solidFill>
                  <a:srgbClr val="FF0000"/>
                </a:solidFill>
              </a:rPr>
              <a:t>《1972</a:t>
            </a:r>
            <a:r>
              <a:rPr lang="zh-CN" altLang="en-US" b="1" dirty="0">
                <a:solidFill>
                  <a:srgbClr val="FF0000"/>
                </a:solidFill>
              </a:rPr>
              <a:t>年国际海上避碰规则</a:t>
            </a:r>
            <a:r>
              <a:rPr lang="en-US" altLang="zh-CN" b="1" dirty="0">
                <a:solidFill>
                  <a:srgbClr val="FF0000"/>
                </a:solidFill>
              </a:rPr>
              <a:t>》</a:t>
            </a:r>
            <a:r>
              <a:rPr lang="zh-CN" altLang="en-US" b="1" dirty="0">
                <a:solidFill>
                  <a:srgbClr val="FF0000"/>
                </a:solidFill>
              </a:rPr>
              <a:t>第五条要求保持正规瞭望，且均未按照避碰规则第七条要求就碰撞危险做出正确的判断</a:t>
            </a:r>
            <a:r>
              <a:rPr lang="zh-CN" altLang="en-US" b="1" dirty="0"/>
              <a:t>。</a:t>
            </a:r>
          </a:p>
        </p:txBody>
      </p:sp>
    </p:spTree>
    <p:extLst>
      <p:ext uri="{BB962C8B-B14F-4D97-AF65-F5344CB8AC3E}">
        <p14:creationId xmlns:p14="http://schemas.microsoft.com/office/powerpoint/2010/main" val="2959175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9131" y="0"/>
            <a:ext cx="11333283" cy="646113"/>
          </a:xfrm>
          <a:solidFill>
            <a:schemeClr val="accent6">
              <a:lumMod val="40000"/>
              <a:lumOff val="60000"/>
            </a:schemeClr>
          </a:solidFill>
        </p:spPr>
        <p:txBody>
          <a:bodyPr>
            <a:noAutofit/>
          </a:bodyPr>
          <a:lstStyle/>
          <a:p>
            <a:pPr>
              <a:defRPr/>
            </a:pPr>
            <a:r>
              <a:rPr lang="zh-CN" altLang="en-US" sz="2400" dirty="0" smtClean="0"/>
              <a:t>分歧：</a:t>
            </a:r>
            <a:r>
              <a:rPr lang="zh-CN" altLang="en-US" sz="2400" dirty="0" smtClean="0"/>
              <a:t>该</a:t>
            </a:r>
            <a:r>
              <a:rPr lang="zh-CN" altLang="en-US" sz="2400" dirty="0"/>
              <a:t>报告仅对两船船员、船舶、航次信息、碰撞时间与地点、事故经过等基本事实方面达成了一致</a:t>
            </a:r>
            <a:endParaRPr lang="zh-CN" altLang="en-US" sz="2400" dirty="0"/>
          </a:p>
        </p:txBody>
      </p:sp>
      <p:sp>
        <p:nvSpPr>
          <p:cNvPr id="32771" name="内容占位符 2"/>
          <p:cNvSpPr>
            <a:spLocks noGrp="1"/>
          </p:cNvSpPr>
          <p:nvPr>
            <p:ph idx="1"/>
          </p:nvPr>
        </p:nvSpPr>
        <p:spPr>
          <a:xfrm>
            <a:off x="836735" y="780929"/>
            <a:ext cx="5221165" cy="4732337"/>
          </a:xfrm>
        </p:spPr>
        <p:txBody>
          <a:bodyPr>
            <a:normAutofit fontScale="92500" lnSpcReduction="10000"/>
          </a:bodyPr>
          <a:lstStyle/>
          <a:p>
            <a:r>
              <a:rPr lang="zh-CN" altLang="en-US" dirty="0" smtClean="0"/>
              <a:t>但同时，本着求同存异的原则，调查报告也列明了各方分歧的主要观点，</a:t>
            </a:r>
            <a:r>
              <a:rPr lang="zh-CN" altLang="en-US" dirty="0" smtClean="0">
                <a:solidFill>
                  <a:srgbClr val="FF0000"/>
                </a:solidFill>
              </a:rPr>
              <a:t>中国和中国香港</a:t>
            </a:r>
            <a:r>
              <a:rPr lang="zh-CN" altLang="en-US" dirty="0" smtClean="0"/>
              <a:t>调查官认为“桑吉”轮和“长峰水晶”轮在碰撞前</a:t>
            </a:r>
            <a:r>
              <a:rPr lang="en-US" altLang="zh-CN" dirty="0" smtClean="0"/>
              <a:t>18</a:t>
            </a:r>
            <a:r>
              <a:rPr lang="zh-CN" altLang="en-US" dirty="0" smtClean="0"/>
              <a:t>分钟正在形成“交叉相遇局面”，作为让路船的“桑吉”轮</a:t>
            </a:r>
            <a:r>
              <a:rPr lang="zh-CN" altLang="en-US" dirty="0" smtClean="0">
                <a:solidFill>
                  <a:srgbClr val="FF0000"/>
                </a:solidFill>
              </a:rPr>
              <a:t>没有采取让路行动</a:t>
            </a:r>
            <a:r>
              <a:rPr lang="zh-CN" altLang="en-US" dirty="0" smtClean="0"/>
              <a:t>是造成事故的直接原因</a:t>
            </a:r>
            <a:r>
              <a:rPr lang="zh-CN" altLang="en-US" dirty="0" smtClean="0"/>
              <a:t>。让路船</a:t>
            </a:r>
            <a:endParaRPr lang="en-US" altLang="zh-CN" dirty="0" smtClean="0"/>
          </a:p>
          <a:p>
            <a:r>
              <a:rPr lang="zh-CN" altLang="en-US" dirty="0" smtClean="0"/>
              <a:t>而</a:t>
            </a:r>
            <a:r>
              <a:rPr lang="zh-CN" altLang="en-US" dirty="0" smtClean="0">
                <a:solidFill>
                  <a:srgbClr val="FF0000"/>
                </a:solidFill>
              </a:rPr>
              <a:t>伊朗和巴拿马</a:t>
            </a:r>
            <a:r>
              <a:rPr lang="zh-CN" altLang="en-US" dirty="0" smtClean="0"/>
              <a:t>调查官认为“长峰水晶”轮在碰撞前</a:t>
            </a:r>
            <a:r>
              <a:rPr lang="en-US" altLang="zh-CN" dirty="0" smtClean="0"/>
              <a:t>15</a:t>
            </a:r>
            <a:r>
              <a:rPr lang="zh-CN" altLang="en-US" dirty="0" smtClean="0"/>
              <a:t>分钟为将船位回到计划航线而采取的向右小幅度</a:t>
            </a:r>
            <a:r>
              <a:rPr lang="zh-CN" altLang="en-US" dirty="0" smtClean="0">
                <a:solidFill>
                  <a:srgbClr val="FF0000"/>
                </a:solidFill>
              </a:rPr>
              <a:t>调整航向</a:t>
            </a:r>
            <a:r>
              <a:rPr lang="zh-CN" altLang="en-US" dirty="0" smtClean="0"/>
              <a:t>的行动是造成事故的直接原因</a:t>
            </a:r>
            <a:r>
              <a:rPr lang="zh-CN" altLang="en-US" dirty="0" smtClean="0"/>
              <a:t>。</a:t>
            </a:r>
            <a:r>
              <a:rPr lang="en-US" altLang="zh-CN" dirty="0" smtClean="0"/>
              <a:t>——</a:t>
            </a:r>
            <a:r>
              <a:rPr lang="zh-CN" altLang="en-US" dirty="0" smtClean="0"/>
              <a:t>直航船</a:t>
            </a:r>
            <a:endParaRPr lang="zh-CN" altLang="en-US" dirty="0" smtClean="0"/>
          </a:p>
        </p:txBody>
      </p:sp>
      <p:sp>
        <p:nvSpPr>
          <p:cNvPr id="3" name="矩形 2"/>
          <p:cNvSpPr/>
          <p:nvPr/>
        </p:nvSpPr>
        <p:spPr>
          <a:xfrm>
            <a:off x="949569" y="5324916"/>
            <a:ext cx="4743458" cy="646331"/>
          </a:xfrm>
          <a:prstGeom prst="rect">
            <a:avLst/>
          </a:prstGeom>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从航行轨迹看，两轮几乎在碰撞前没有改变</a:t>
            </a:r>
            <a:r>
              <a:rPr lang="zh-CN" altLang="en-US" dirty="0" smtClean="0">
                <a:solidFill>
                  <a:srgbClr val="FF0000"/>
                </a:solidFill>
                <a:latin typeface="微软雅黑" panose="020B0503020204020204" pitchFamily="34" charset="-122"/>
                <a:ea typeface="微软雅黑" panose="020B0503020204020204" pitchFamily="34" charset="-122"/>
              </a:rPr>
              <a:t>航向</a:t>
            </a:r>
            <a:endParaRPr lang="en-US" altLang="zh-CN" dirty="0" smtClean="0">
              <a:solidFill>
                <a:srgbClr val="FF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6170733" y="837272"/>
            <a:ext cx="4896583" cy="5133975"/>
          </a:xfrm>
          <a:prstGeom prst="rect">
            <a:avLst/>
          </a:prstGeom>
        </p:spPr>
      </p:pic>
    </p:spTree>
    <p:extLst>
      <p:ext uri="{BB962C8B-B14F-4D97-AF65-F5344CB8AC3E}">
        <p14:creationId xmlns:p14="http://schemas.microsoft.com/office/powerpoint/2010/main" val="4281761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2998"/>
          </a:xfrm>
          <a:solidFill>
            <a:schemeClr val="accent4">
              <a:lumMod val="20000"/>
              <a:lumOff val="80000"/>
            </a:schemeClr>
          </a:solidFill>
        </p:spPr>
        <p:txBody>
          <a:bodyPr/>
          <a:lstStyle/>
          <a:p>
            <a:r>
              <a:rPr lang="zh-CN" altLang="en-US" sz="3200" dirty="0" smtClean="0">
                <a:latin typeface="微软雅黑" panose="020B0503020204020204" pitchFamily="34" charset="-122"/>
                <a:ea typeface="微软雅黑" panose="020B0503020204020204" pitchFamily="34" charset="-122"/>
              </a:rPr>
              <a:t>        均</a:t>
            </a:r>
            <a:r>
              <a:rPr lang="zh-CN" altLang="en-US" sz="3200" dirty="0">
                <a:latin typeface="微软雅黑" panose="020B0503020204020204" pitchFamily="34" charset="-122"/>
                <a:ea typeface="微软雅黑" panose="020B0503020204020204" pitchFamily="34" charset="-122"/>
              </a:rPr>
              <a:t>忽视</a:t>
            </a:r>
            <a:r>
              <a:rPr lang="zh-CN" altLang="en-US" sz="3200" dirty="0" smtClean="0">
                <a:latin typeface="微软雅黑" panose="020B0503020204020204" pitchFamily="34" charset="-122"/>
                <a:ea typeface="微软雅黑" panose="020B0503020204020204" pitchFamily="34" charset="-122"/>
              </a:rPr>
              <a:t>瞭望 未很好使用雷达 违反安全航速</a:t>
            </a:r>
            <a:r>
              <a:rPr lang="zh-CN" altLang="en-US" dirty="0"/>
              <a:t/>
            </a:r>
            <a:br>
              <a:rPr lang="zh-CN" altLang="en-US" dirty="0"/>
            </a:b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dirty="0"/>
              <a:t>长峰水晶轮大副、三副、瞭望水手完全根据</a:t>
            </a:r>
            <a:r>
              <a:rPr lang="en-US" altLang="zh-CN" dirty="0"/>
              <a:t>AIS</a:t>
            </a:r>
            <a:r>
              <a:rPr lang="zh-CN" altLang="en-US" dirty="0"/>
              <a:t>的数据进行判断，对雷达上出现的</a:t>
            </a:r>
            <a:r>
              <a:rPr lang="en-US" altLang="zh-CN" dirty="0"/>
              <a:t>AIS</a:t>
            </a:r>
            <a:r>
              <a:rPr lang="zh-CN" altLang="en-US" dirty="0"/>
              <a:t>目标的异常显现，不识别不核查不比对不跟踪。</a:t>
            </a:r>
            <a:r>
              <a:rPr lang="zh-CN" altLang="en-US" dirty="0">
                <a:solidFill>
                  <a:srgbClr val="FF0000"/>
                </a:solidFill>
              </a:rPr>
              <a:t>没有保持连续的、不间断的瞭望。</a:t>
            </a:r>
            <a:r>
              <a:rPr lang="zh-CN" altLang="en-US" dirty="0"/>
              <a:t>在目标的数据发生改变后，没有及时发现。在两船相撞前一分钟，上述人员都没有辨识出两条大船接近并且存在碰撞危险。</a:t>
            </a:r>
          </a:p>
          <a:p>
            <a:r>
              <a:rPr lang="zh-CN" altLang="en-US" dirty="0"/>
              <a:t>从伊朗发布的资料来看，</a:t>
            </a:r>
            <a:r>
              <a:rPr lang="zh-CN" altLang="en-US" dirty="0">
                <a:solidFill>
                  <a:srgbClr val="FF0000"/>
                </a:solidFill>
              </a:rPr>
              <a:t>桑吉轮三副完全没有执行瞭望责任</a:t>
            </a:r>
            <a:r>
              <a:rPr lang="zh-CN" altLang="en-US" dirty="0"/>
              <a:t>，所有的信息都来自瞭望水手的汇报，而且对于</a:t>
            </a:r>
            <a:r>
              <a:rPr lang="en-US" altLang="zh-CN" dirty="0"/>
              <a:t>VHF</a:t>
            </a:r>
            <a:r>
              <a:rPr lang="zh-CN" altLang="en-US" dirty="0"/>
              <a:t>采取不应答的态度，让瞭望水手也放弃了无线电瞭望手段。在两船相距</a:t>
            </a:r>
            <a:r>
              <a:rPr lang="en-US" altLang="zh-CN" dirty="0"/>
              <a:t>1.6</a:t>
            </a:r>
            <a:r>
              <a:rPr lang="zh-CN" altLang="en-US" dirty="0"/>
              <a:t>海里的时候，在瞭望水手的提醒下，才知道到长峰水晶轮是大船，才意识到要采取避让的行动。从长峰水晶轮首次进入桑吉轮雷达屏幕时间</a:t>
            </a:r>
            <a:r>
              <a:rPr lang="en-US" altLang="zh-CN" dirty="0"/>
              <a:t>1924LT</a:t>
            </a:r>
            <a:r>
              <a:rPr lang="zh-CN" altLang="en-US" dirty="0"/>
              <a:t>算起，到被水手提醒时间</a:t>
            </a:r>
            <a:r>
              <a:rPr lang="en-US" altLang="zh-CN" dirty="0"/>
              <a:t>1947LT</a:t>
            </a:r>
            <a:r>
              <a:rPr lang="zh-CN" altLang="en-US" dirty="0"/>
              <a:t>，</a:t>
            </a:r>
            <a:r>
              <a:rPr lang="zh-CN" altLang="en-US" dirty="0">
                <a:solidFill>
                  <a:srgbClr val="FF0000"/>
                </a:solidFill>
              </a:rPr>
              <a:t>中间有</a:t>
            </a:r>
            <a:r>
              <a:rPr lang="en-US" altLang="zh-CN" dirty="0">
                <a:solidFill>
                  <a:srgbClr val="FF0000"/>
                </a:solidFill>
              </a:rPr>
              <a:t>23</a:t>
            </a:r>
            <a:r>
              <a:rPr lang="zh-CN" altLang="en-US" dirty="0">
                <a:solidFill>
                  <a:srgbClr val="FF0000"/>
                </a:solidFill>
              </a:rPr>
              <a:t>分钟的时间</a:t>
            </a:r>
            <a:r>
              <a:rPr lang="zh-CN" altLang="en-US" dirty="0"/>
              <a:t>，也就是说桑吉轮的三副在</a:t>
            </a:r>
            <a:r>
              <a:rPr lang="en-US" altLang="zh-CN" dirty="0"/>
              <a:t>23</a:t>
            </a:r>
            <a:r>
              <a:rPr lang="zh-CN" altLang="en-US" dirty="0"/>
              <a:t>分钟的时间内没有做任何有效的瞭望。</a:t>
            </a:r>
          </a:p>
        </p:txBody>
      </p:sp>
    </p:spTree>
    <p:extLst>
      <p:ext uri="{BB962C8B-B14F-4D97-AF65-F5344CB8AC3E}">
        <p14:creationId xmlns:p14="http://schemas.microsoft.com/office/powerpoint/2010/main" val="1424524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51088" y="476251"/>
            <a:ext cx="8012112" cy="720725"/>
          </a:xfrm>
          <a:solidFill>
            <a:schemeClr val="accent6">
              <a:lumMod val="40000"/>
              <a:lumOff val="60000"/>
            </a:schemeClr>
          </a:solidFill>
        </p:spPr>
        <p:txBody>
          <a:bodyPr/>
          <a:lstStyle/>
          <a:p>
            <a:pPr>
              <a:defRPr/>
            </a:pPr>
            <a:r>
              <a:rPr lang="zh-CN" altLang="en-US" dirty="0" smtClean="0"/>
              <a:t>不同的</a:t>
            </a:r>
            <a:r>
              <a:rPr lang="zh-CN" altLang="en-US" dirty="0" smtClean="0"/>
              <a:t>赔偿数额</a:t>
            </a:r>
            <a:endParaRPr lang="zh-CN" altLang="en-US" dirty="0"/>
          </a:p>
        </p:txBody>
      </p:sp>
      <p:sp>
        <p:nvSpPr>
          <p:cNvPr id="17411" name="内容占位符 2"/>
          <p:cNvSpPr>
            <a:spLocks noGrp="1"/>
          </p:cNvSpPr>
          <p:nvPr>
            <p:ph idx="1"/>
          </p:nvPr>
        </p:nvSpPr>
        <p:spPr>
          <a:xfrm>
            <a:off x="1774825" y="1196975"/>
            <a:ext cx="8515350" cy="4732338"/>
          </a:xfrm>
        </p:spPr>
        <p:txBody>
          <a:bodyPr>
            <a:normAutofit/>
          </a:bodyPr>
          <a:lstStyle/>
          <a:p>
            <a:r>
              <a:rPr lang="en-US" altLang="zh-CN" dirty="0"/>
              <a:t>CLC</a:t>
            </a:r>
            <a:r>
              <a:rPr lang="zh-CN" altLang="en-US" dirty="0"/>
              <a:t>民事责任公约保证在发生油污事故后，船东互保协会（</a:t>
            </a:r>
            <a:r>
              <a:rPr lang="en-US" altLang="zh-CN" dirty="0" err="1"/>
              <a:t>Pand</a:t>
            </a:r>
            <a:r>
              <a:rPr lang="en-US" altLang="zh-CN" dirty="0"/>
              <a:t> I Club)</a:t>
            </a:r>
            <a:r>
              <a:rPr lang="zh-CN" altLang="en-US" dirty="0"/>
              <a:t>会对受污染国进行部分赔偿</a:t>
            </a:r>
            <a:r>
              <a:rPr lang="zh-CN" altLang="en-US" dirty="0" smtClean="0"/>
              <a:t>。此</a:t>
            </a:r>
            <a:r>
              <a:rPr lang="zh-CN" altLang="en-US" dirty="0"/>
              <a:t>案</a:t>
            </a:r>
            <a:r>
              <a:rPr lang="zh-CN" altLang="en-US" dirty="0" smtClean="0"/>
              <a:t>赔偿可能估计</a:t>
            </a:r>
            <a:r>
              <a:rPr lang="zh-CN" altLang="en-US" dirty="0" smtClean="0"/>
              <a:t>有金额</a:t>
            </a:r>
            <a:r>
              <a:rPr lang="en-US" altLang="zh-CN" dirty="0"/>
              <a:t>7800</a:t>
            </a:r>
            <a:r>
              <a:rPr lang="zh-CN" altLang="en-US" dirty="0"/>
              <a:t>万美元责任限制（</a:t>
            </a:r>
            <a:r>
              <a:rPr lang="zh-CN" altLang="en-US" dirty="0" smtClean="0"/>
              <a:t>但本案非</a:t>
            </a:r>
            <a:r>
              <a:rPr lang="zh-CN" altLang="en-US" dirty="0"/>
              <a:t>持久性油类不能适用）</a:t>
            </a:r>
            <a:endParaRPr lang="en-US" altLang="zh-CN" dirty="0"/>
          </a:p>
          <a:p>
            <a:r>
              <a:rPr lang="en-US" altLang="zh-CN" dirty="0" smtClean="0"/>
              <a:t>Fund 92</a:t>
            </a:r>
            <a:r>
              <a:rPr lang="zh-CN" altLang="en-US" dirty="0" smtClean="0"/>
              <a:t>基金</a:t>
            </a:r>
            <a:r>
              <a:rPr lang="zh-CN" altLang="en-US" dirty="0"/>
              <a:t>公约 如果中国加入了这个公约的话，可得到的赔偿金额可高达</a:t>
            </a:r>
            <a:r>
              <a:rPr lang="en-US" altLang="zh-CN" dirty="0"/>
              <a:t>2.9</a:t>
            </a:r>
            <a:r>
              <a:rPr lang="zh-CN" altLang="en-US" dirty="0"/>
              <a:t>亿</a:t>
            </a:r>
            <a:r>
              <a:rPr lang="zh-CN" altLang="en-US" dirty="0" smtClean="0"/>
              <a:t>。</a:t>
            </a:r>
            <a:endParaRPr lang="en-US" altLang="zh-CN" dirty="0" smtClean="0"/>
          </a:p>
          <a:p>
            <a:r>
              <a:rPr lang="zh-CN" altLang="en-US" dirty="0" smtClean="0"/>
              <a:t>补充</a:t>
            </a:r>
            <a:r>
              <a:rPr lang="zh-CN" altLang="en-US" dirty="0"/>
              <a:t>基金公约</a:t>
            </a:r>
            <a:r>
              <a:rPr lang="zh-CN" altLang="en-US" dirty="0" smtClean="0"/>
              <a:t>可</a:t>
            </a:r>
            <a:r>
              <a:rPr lang="en-US" altLang="zh-CN" dirty="0" smtClean="0"/>
              <a:t>03</a:t>
            </a:r>
            <a:r>
              <a:rPr lang="zh-CN" altLang="en-US" dirty="0" smtClean="0"/>
              <a:t>以</a:t>
            </a:r>
            <a:r>
              <a:rPr lang="zh-CN" altLang="en-US" dirty="0"/>
              <a:t>得到高达</a:t>
            </a:r>
            <a:r>
              <a:rPr lang="en-US" altLang="zh-CN" dirty="0"/>
              <a:t>10</a:t>
            </a:r>
            <a:r>
              <a:rPr lang="zh-CN" altLang="en-US" dirty="0"/>
              <a:t>亿多美元的赔偿</a:t>
            </a:r>
            <a:r>
              <a:rPr lang="zh-CN" altLang="en-US" dirty="0" smtClean="0"/>
              <a:t>。</a:t>
            </a:r>
            <a:endParaRPr lang="en-US" altLang="zh-CN" dirty="0"/>
          </a:p>
          <a:p>
            <a:r>
              <a:rPr lang="en-US" altLang="zh-CN" dirty="0" smtClean="0"/>
              <a:t>Bunker</a:t>
            </a:r>
            <a:r>
              <a:rPr lang="zh-CN" altLang="en-US" dirty="0"/>
              <a:t>公约有利于受害方，排除</a:t>
            </a:r>
            <a:r>
              <a:rPr lang="zh-CN" altLang="en-US" dirty="0" smtClean="0"/>
              <a:t>责任限制，不适用持久性</a:t>
            </a:r>
            <a:r>
              <a:rPr lang="zh-CN" altLang="en-US" dirty="0" smtClean="0"/>
              <a:t>油类</a:t>
            </a:r>
            <a:endParaRPr lang="en-US" altLang="zh-CN" dirty="0"/>
          </a:p>
        </p:txBody>
      </p:sp>
    </p:spTree>
    <p:extLst>
      <p:ext uri="{BB962C8B-B14F-4D97-AF65-F5344CB8AC3E}">
        <p14:creationId xmlns:p14="http://schemas.microsoft.com/office/powerpoint/2010/main" val="2504251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内容占位符 3"/>
          <p:cNvPicPr>
            <a:picLocks noGrp="1" noChangeAspect="1"/>
          </p:cNvPicPr>
          <p:nvPr>
            <p:ph idx="1"/>
          </p:nvPr>
        </p:nvPicPr>
        <p:blipFill>
          <a:blip r:embed="rId2"/>
          <a:stretch>
            <a:fillRect/>
          </a:stretch>
        </p:blipFill>
        <p:spPr>
          <a:xfrm>
            <a:off x="958361" y="1690688"/>
            <a:ext cx="8077570" cy="3839673"/>
          </a:xfrm>
          <a:prstGeom prst="rect">
            <a:avLst/>
          </a:prstGeom>
        </p:spPr>
      </p:pic>
    </p:spTree>
    <p:extLst>
      <p:ext uri="{BB962C8B-B14F-4D97-AF65-F5344CB8AC3E}">
        <p14:creationId xmlns:p14="http://schemas.microsoft.com/office/powerpoint/2010/main" val="898103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p:nvPr>
        </p:nvSpPr>
        <p:spPr>
          <a:solidFill>
            <a:schemeClr val="accent2">
              <a:lumMod val="20000"/>
              <a:lumOff val="80000"/>
            </a:schemeClr>
          </a:solidFill>
        </p:spPr>
        <p:txBody>
          <a:bodyPr/>
          <a:lstStyle/>
          <a:p>
            <a:r>
              <a:rPr lang="zh-CN" altLang="en-US" dirty="0"/>
              <a:t>四</a:t>
            </a:r>
            <a:r>
              <a:rPr lang="zh-CN" altLang="en-US" dirty="0" smtClean="0"/>
              <a:t>、对策</a:t>
            </a:r>
          </a:p>
        </p:txBody>
      </p:sp>
      <p:sp>
        <p:nvSpPr>
          <p:cNvPr id="76803" name="内容占位符 2" descr="Rectangle: Click to edit Master text styles&#10;Second level&#10;Third level&#10;Fourth level&#10;Fifth level"/>
          <p:cNvSpPr>
            <a:spLocks noGrp="1"/>
          </p:cNvSpPr>
          <p:nvPr>
            <p:ph idx="1"/>
          </p:nvPr>
        </p:nvSpPr>
        <p:spPr/>
        <p:txBody>
          <a:bodyPr>
            <a:normAutofit fontScale="92500" lnSpcReduction="10000"/>
          </a:bodyPr>
          <a:lstStyle/>
          <a:p>
            <a:r>
              <a:rPr lang="zh-CN" altLang="en-US" dirty="0" smtClean="0"/>
              <a:t>（一）国内立法</a:t>
            </a:r>
            <a:endParaRPr lang="en-US" altLang="zh-CN" dirty="0" smtClean="0"/>
          </a:p>
          <a:p>
            <a:r>
              <a:rPr lang="zh-CN" altLang="en-US" dirty="0" smtClean="0"/>
              <a:t>修改国内法？</a:t>
            </a:r>
            <a:r>
              <a:rPr lang="en-US" altLang="zh-CN" dirty="0" smtClean="0"/>
              <a:t>《</a:t>
            </a:r>
            <a:r>
              <a:rPr lang="zh-CN" altLang="en-US" dirty="0" smtClean="0"/>
              <a:t>海商法</a:t>
            </a:r>
            <a:r>
              <a:rPr lang="en-US" altLang="zh-CN" dirty="0" smtClean="0"/>
              <a:t>》</a:t>
            </a:r>
            <a:r>
              <a:rPr lang="zh-CN" altLang="en-US" dirty="0" smtClean="0"/>
              <a:t>增加油污一章；</a:t>
            </a:r>
            <a:endParaRPr lang="en-US" altLang="zh-CN" dirty="0" smtClean="0"/>
          </a:p>
          <a:p>
            <a:r>
              <a:rPr lang="zh-CN" altLang="en-US" dirty="0" smtClean="0"/>
              <a:t>第</a:t>
            </a:r>
            <a:r>
              <a:rPr lang="en-US" altLang="zh-CN" dirty="0" smtClean="0"/>
              <a:t>11</a:t>
            </a:r>
            <a:r>
              <a:rPr lang="zh-CN" altLang="en-US" dirty="0"/>
              <a:t>章规定</a:t>
            </a:r>
            <a:r>
              <a:rPr lang="zh-CN" altLang="en-US" dirty="0" smtClean="0"/>
              <a:t>排除以下适用</a:t>
            </a:r>
            <a:r>
              <a:rPr lang="en-US" altLang="zh-CN" dirty="0"/>
              <a:t>LLMC</a:t>
            </a:r>
            <a:r>
              <a:rPr lang="zh-CN" altLang="en-US" dirty="0" smtClean="0"/>
              <a:t>制度：</a:t>
            </a:r>
            <a:r>
              <a:rPr lang="en-US" altLang="zh-CN" dirty="0" smtClean="0"/>
              <a:t>92CLC</a:t>
            </a:r>
            <a:r>
              <a:rPr lang="zh-CN" altLang="en-US" dirty="0" smtClean="0"/>
              <a:t>以外的特殊</a:t>
            </a:r>
            <a:r>
              <a:rPr lang="zh-CN" altLang="en-US" dirty="0" smtClean="0"/>
              <a:t>油污规污染损害</a:t>
            </a:r>
            <a:endParaRPr lang="en-US" altLang="zh-CN" dirty="0" smtClean="0"/>
          </a:p>
          <a:p>
            <a:r>
              <a:rPr lang="zh-CN" altLang="en-US" dirty="0" smtClean="0"/>
              <a:t>（</a:t>
            </a:r>
            <a:r>
              <a:rPr lang="zh-CN" altLang="en-US" dirty="0" smtClean="0"/>
              <a:t>二）国际立法</a:t>
            </a:r>
            <a:endParaRPr lang="en-US" altLang="zh-CN" dirty="0" smtClean="0"/>
          </a:p>
          <a:p>
            <a:r>
              <a:rPr lang="zh-CN" altLang="en-US" dirty="0"/>
              <a:t>参加</a:t>
            </a:r>
            <a:r>
              <a:rPr lang="en-US" altLang="zh-CN" dirty="0"/>
              <a:t>《</a:t>
            </a:r>
            <a:r>
              <a:rPr lang="zh-CN" altLang="en-US" dirty="0"/>
              <a:t>公约</a:t>
            </a:r>
            <a:r>
              <a:rPr lang="en-US" altLang="zh-CN" dirty="0"/>
              <a:t>》</a:t>
            </a:r>
            <a:r>
              <a:rPr lang="zh-CN" altLang="en-US" dirty="0"/>
              <a:t>？</a:t>
            </a:r>
            <a:r>
              <a:rPr lang="en-US" altLang="zh-CN" dirty="0"/>
              <a:t>2010HNS</a:t>
            </a:r>
            <a:r>
              <a:rPr lang="zh-CN" altLang="en-US" dirty="0"/>
              <a:t>公约未生效我国未参加，</a:t>
            </a:r>
            <a:r>
              <a:rPr lang="en-US" altLang="zh-CN" dirty="0"/>
              <a:t>IMO</a:t>
            </a:r>
            <a:r>
              <a:rPr lang="zh-CN" altLang="en-US" dirty="0"/>
              <a:t>促使参加</a:t>
            </a:r>
            <a:endParaRPr lang="en-US" altLang="zh-CN" dirty="0"/>
          </a:p>
          <a:p>
            <a:endParaRPr lang="en-US" altLang="zh-CN" dirty="0"/>
          </a:p>
          <a:p>
            <a:r>
              <a:rPr lang="zh-CN" altLang="en-US" dirty="0"/>
              <a:t>基金公约</a:t>
            </a:r>
            <a:r>
              <a:rPr lang="en-US" altLang="zh-CN" dirty="0"/>
              <a:t>——</a:t>
            </a:r>
            <a:r>
              <a:rPr lang="zh-CN" altLang="en-US" dirty="0"/>
              <a:t>虽不适用，</a:t>
            </a:r>
            <a:r>
              <a:rPr lang="zh-CN" altLang="en-US" dirty="0" smtClean="0"/>
              <a:t>但</a:t>
            </a:r>
            <a:r>
              <a:rPr lang="zh-CN" altLang="en-US" dirty="0"/>
              <a:t>今</a:t>
            </a:r>
            <a:r>
              <a:rPr lang="zh-CN" altLang="en-US" dirty="0" smtClean="0"/>
              <a:t>后对持久性有污染可</a:t>
            </a:r>
            <a:r>
              <a:rPr lang="zh-CN" altLang="en-US" dirty="0"/>
              <a:t>避免</a:t>
            </a:r>
            <a:r>
              <a:rPr lang="en-US" altLang="zh-CN" dirty="0"/>
              <a:t>——</a:t>
            </a:r>
            <a:r>
              <a:rPr lang="zh-CN" altLang="en-US" dirty="0" smtClean="0"/>
              <a:t>评估</a:t>
            </a:r>
            <a:endParaRPr lang="en-US" altLang="zh-CN" dirty="0" smtClean="0"/>
          </a:p>
          <a:p>
            <a:r>
              <a:rPr lang="zh-CN" altLang="en-US" dirty="0" smtClean="0"/>
              <a:t>摊款</a:t>
            </a:r>
            <a:r>
              <a:rPr lang="en-US" altLang="zh-CN" dirty="0" smtClean="0"/>
              <a:t>——</a:t>
            </a:r>
            <a:r>
              <a:rPr lang="zh-CN" altLang="en-US" dirty="0" smtClean="0"/>
              <a:t>中</a:t>
            </a:r>
            <a:r>
              <a:rPr lang="zh-CN" altLang="en-US" dirty="0"/>
              <a:t>国是个最大的油品进口国之一，公约按油量运输量</a:t>
            </a:r>
            <a:r>
              <a:rPr lang="zh-CN" altLang="en-US" dirty="0" smtClean="0"/>
              <a:t>交费 </a:t>
            </a:r>
            <a:r>
              <a:rPr lang="en-US" altLang="zh-CN" dirty="0" smtClean="0"/>
              <a:t>2017</a:t>
            </a:r>
            <a:r>
              <a:rPr lang="zh-CN" altLang="en-US" dirty="0"/>
              <a:t>年</a:t>
            </a:r>
            <a:r>
              <a:rPr lang="en-US" altLang="zh-CN" dirty="0"/>
              <a:t>4</a:t>
            </a:r>
            <a:r>
              <a:rPr lang="zh-CN" altLang="en-US" dirty="0"/>
              <a:t>亿吨</a:t>
            </a:r>
            <a:endParaRPr lang="en-US" altLang="zh-CN" dirty="0"/>
          </a:p>
          <a:p>
            <a:endParaRPr lang="zh-CN" altLang="en-US" dirty="0"/>
          </a:p>
          <a:p>
            <a:endParaRPr lang="en-US" altLang="zh-CN" dirty="0" smtClean="0"/>
          </a:p>
        </p:txBody>
      </p:sp>
    </p:spTree>
    <p:extLst>
      <p:ext uri="{BB962C8B-B14F-4D97-AF65-F5344CB8AC3E}">
        <p14:creationId xmlns:p14="http://schemas.microsoft.com/office/powerpoint/2010/main" val="2562690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6">
              <a:lumMod val="40000"/>
              <a:lumOff val="60000"/>
            </a:schemeClr>
          </a:solidFill>
        </p:spPr>
        <p:txBody>
          <a:bodyPr/>
          <a:lstStyle/>
          <a:p>
            <a:r>
              <a:rPr lang="zh-CN" altLang="en-US" dirty="0"/>
              <a:t>无论如何</a:t>
            </a:r>
            <a:r>
              <a:rPr lang="zh-CN" altLang="en-US" dirty="0" smtClean="0"/>
              <a:t>判决</a:t>
            </a:r>
            <a:r>
              <a:rPr lang="zh-CN" altLang="en-US" dirty="0"/>
              <a:t>都</a:t>
            </a:r>
            <a:r>
              <a:rPr lang="zh-CN" altLang="en-US" dirty="0" smtClean="0"/>
              <a:t>将会引起</a:t>
            </a:r>
            <a:r>
              <a:rPr lang="zh-CN" altLang="en-US" dirty="0"/>
              <a:t>学界</a:t>
            </a:r>
            <a:r>
              <a:rPr lang="zh-CN" altLang="en-US" dirty="0" smtClean="0"/>
              <a:t>关注！</a:t>
            </a:r>
            <a:r>
              <a:rPr lang="zh-CN" altLang="en-US" dirty="0"/>
              <a:t/>
            </a:r>
            <a:br>
              <a:rPr lang="zh-CN" altLang="en-US" dirty="0"/>
            </a:br>
            <a:endParaRPr lang="zh-CN" altLang="en-US" dirty="0"/>
          </a:p>
        </p:txBody>
      </p:sp>
      <p:sp>
        <p:nvSpPr>
          <p:cNvPr id="3" name="内容占位符 2"/>
          <p:cNvSpPr>
            <a:spLocks noGrp="1"/>
          </p:cNvSpPr>
          <p:nvPr>
            <p:ph idx="1"/>
          </p:nvPr>
        </p:nvSpPr>
        <p:spPr/>
        <p:txBody>
          <a:bodyPr/>
          <a:lstStyle/>
          <a:p>
            <a:r>
              <a:rPr lang="zh-CN" altLang="en-US" dirty="0" smtClean="0"/>
              <a:t>              </a:t>
            </a:r>
            <a:endParaRPr lang="en-US" altLang="zh-CN" dirty="0" smtClean="0"/>
          </a:p>
          <a:p>
            <a:r>
              <a:rPr lang="en-US" altLang="zh-CN" dirty="0"/>
              <a:t> </a:t>
            </a:r>
            <a:r>
              <a:rPr lang="en-US" altLang="zh-CN" dirty="0" smtClean="0"/>
              <a:t>          </a:t>
            </a:r>
            <a:r>
              <a:rPr lang="zh-CN" altLang="en-US" dirty="0" smtClean="0"/>
              <a:t> 不对之处 敬请指正！</a:t>
            </a:r>
            <a:endParaRPr lang="en-US" altLang="zh-CN" dirty="0" smtClean="0"/>
          </a:p>
          <a:p>
            <a:endParaRPr lang="en-US" altLang="zh-CN" dirty="0"/>
          </a:p>
          <a:p>
            <a:r>
              <a:rPr lang="en-US" altLang="zh-CN" dirty="0" smtClean="0"/>
              <a:t>             </a:t>
            </a:r>
            <a:r>
              <a:rPr lang="zh-CN" altLang="en-US" dirty="0" smtClean="0"/>
              <a:t>  谢谢！</a:t>
            </a:r>
            <a:endParaRPr lang="en-US" altLang="zh-CN" dirty="0" smtClean="0"/>
          </a:p>
          <a:p>
            <a:endParaRPr lang="en-US" altLang="zh-CN" dirty="0"/>
          </a:p>
          <a:p>
            <a:endParaRPr lang="zh-CN" altLang="en-US" dirty="0"/>
          </a:p>
        </p:txBody>
      </p:sp>
    </p:spTree>
    <p:extLst>
      <p:ext uri="{BB962C8B-B14F-4D97-AF65-F5344CB8AC3E}">
        <p14:creationId xmlns:p14="http://schemas.microsoft.com/office/powerpoint/2010/main" val="1401827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7855" y="347540"/>
            <a:ext cx="11180885" cy="1325563"/>
          </a:xfrm>
          <a:solidFill>
            <a:schemeClr val="accent6">
              <a:lumMod val="20000"/>
              <a:lumOff val="80000"/>
            </a:schemeClr>
          </a:solidFill>
        </p:spPr>
        <p:txBody>
          <a:bodyPr/>
          <a:lstStyle/>
          <a:p>
            <a:r>
              <a:rPr lang="en-US" altLang="zh-CN" dirty="0"/>
              <a:t>Human errors are behind most   </a:t>
            </a:r>
            <a:r>
              <a:rPr lang="en-US" altLang="zh-CN" dirty="0" smtClean="0"/>
              <a:t> </a:t>
            </a:r>
            <a:r>
              <a:rPr lang="en-US" altLang="zh-CN" dirty="0"/>
              <a:t>oil-tanker spills</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1935" y="1816833"/>
            <a:ext cx="3826805" cy="4351338"/>
          </a:xfrm>
        </p:spPr>
      </p:pic>
      <p:sp>
        <p:nvSpPr>
          <p:cNvPr id="5" name="矩形 4"/>
          <p:cNvSpPr/>
          <p:nvPr/>
        </p:nvSpPr>
        <p:spPr>
          <a:xfrm>
            <a:off x="597877" y="1816833"/>
            <a:ext cx="6796454" cy="4524315"/>
          </a:xfrm>
          <a:prstGeom prst="rect">
            <a:avLst/>
          </a:prstGeom>
        </p:spPr>
        <p:txBody>
          <a:bodyPr wrap="square">
            <a:spAutoFit/>
          </a:bodyPr>
          <a:lstStyle/>
          <a:p>
            <a:r>
              <a:rPr lang="zh-CN" altLang="zh-CN" dirty="0"/>
              <a:t>大多数油轮溢油事故：人为失误</a:t>
            </a:r>
            <a:r>
              <a:rPr lang="zh-CN" altLang="zh-CN" dirty="0" smtClean="0"/>
              <a:t>难辞其咎</a:t>
            </a:r>
            <a:endParaRPr lang="en-US" altLang="zh-CN" dirty="0" smtClean="0"/>
          </a:p>
          <a:p>
            <a:r>
              <a:rPr lang="en-US" altLang="zh-CN" dirty="0" smtClean="0"/>
              <a:t>《</a:t>
            </a:r>
            <a:r>
              <a:rPr lang="zh-CN" altLang="en-US" dirty="0" smtClean="0"/>
              <a:t>自然</a:t>
            </a:r>
            <a:r>
              <a:rPr lang="en-US" altLang="zh-CN" dirty="0" smtClean="0"/>
              <a:t>》2018.8</a:t>
            </a:r>
          </a:p>
          <a:p>
            <a:endParaRPr lang="en-US" altLang="zh-CN" dirty="0"/>
          </a:p>
          <a:p>
            <a:r>
              <a:rPr lang="en-US" altLang="zh-CN" b="1" dirty="0" smtClean="0"/>
              <a:t>Zheng </a:t>
            </a:r>
            <a:r>
              <a:rPr lang="en-US" altLang="zh-CN" b="1" dirty="0"/>
              <a:t>Wan </a:t>
            </a:r>
            <a:r>
              <a:rPr lang="en-US" altLang="zh-CN" dirty="0"/>
              <a:t>and </a:t>
            </a:r>
            <a:r>
              <a:rPr lang="en-US" altLang="zh-CN" b="1" dirty="0" err="1"/>
              <a:t>Jihong</a:t>
            </a:r>
            <a:r>
              <a:rPr lang="en-US" altLang="zh-CN" b="1" dirty="0"/>
              <a:t> Chen</a:t>
            </a:r>
            <a:r>
              <a:rPr lang="en-US" altLang="zh-CN" dirty="0"/>
              <a:t> set out three priorities.</a:t>
            </a:r>
            <a:r>
              <a:rPr lang="en-US" altLang="zh-CN" b="1" dirty="0"/>
              <a:t> </a:t>
            </a:r>
            <a:r>
              <a:rPr lang="zh-CN" altLang="zh-CN" b="1" dirty="0"/>
              <a:t>郑湾和陈继红提出了三个优先事项</a:t>
            </a:r>
            <a:r>
              <a:rPr lang="zh-CN" altLang="zh-CN" b="1" dirty="0" smtClean="0"/>
              <a:t>。</a:t>
            </a:r>
            <a:r>
              <a:rPr lang="en-US" altLang="zh-CN" b="1" dirty="0" smtClean="0"/>
              <a:t> </a:t>
            </a:r>
            <a:r>
              <a:rPr lang="zh-CN" altLang="zh-CN" dirty="0" smtClean="0"/>
              <a:t>提高</a:t>
            </a:r>
            <a:r>
              <a:rPr lang="zh-CN" altLang="zh-CN" dirty="0"/>
              <a:t>港口</a:t>
            </a:r>
            <a:r>
              <a:rPr lang="zh-CN" altLang="zh-CN" dirty="0" smtClean="0"/>
              <a:t>检查</a:t>
            </a:r>
            <a:r>
              <a:rPr lang="en-US" altLang="zh-CN" dirty="0"/>
              <a:t> </a:t>
            </a:r>
            <a:endParaRPr lang="en-US" altLang="zh-CN" dirty="0" smtClean="0"/>
          </a:p>
          <a:p>
            <a:r>
              <a:rPr lang="en-US" altLang="zh-CN" dirty="0" smtClean="0"/>
              <a:t>                                         </a:t>
            </a:r>
            <a:r>
              <a:rPr lang="zh-CN" altLang="zh-CN" dirty="0" smtClean="0"/>
              <a:t>研究人</a:t>
            </a:r>
            <a:r>
              <a:rPr lang="zh-CN" altLang="en-US" dirty="0" smtClean="0"/>
              <a:t>为</a:t>
            </a:r>
            <a:r>
              <a:rPr lang="zh-CN" altLang="zh-CN" dirty="0" smtClean="0"/>
              <a:t>错误</a:t>
            </a:r>
            <a:endParaRPr lang="en-US" altLang="zh-CN" dirty="0" smtClean="0"/>
          </a:p>
          <a:p>
            <a:r>
              <a:rPr lang="en-US" altLang="zh-CN" dirty="0" smtClean="0"/>
              <a:t>                                         </a:t>
            </a:r>
            <a:r>
              <a:rPr lang="zh-CN" altLang="zh-CN" dirty="0" smtClean="0"/>
              <a:t>开发</a:t>
            </a:r>
            <a:r>
              <a:rPr lang="zh-CN" altLang="zh-CN" dirty="0"/>
              <a:t>可持续的清洁技术</a:t>
            </a:r>
            <a:endParaRPr lang="en-US" altLang="zh-CN" b="1" dirty="0" smtClean="0"/>
          </a:p>
          <a:p>
            <a:r>
              <a:rPr lang="en-US" altLang="zh-CN" dirty="0"/>
              <a:t>Assuming much of its cargo entered the sea, </a:t>
            </a:r>
            <a:r>
              <a:rPr lang="en-US" altLang="zh-CN" i="1" dirty="0" err="1"/>
              <a:t>Sanchi</a:t>
            </a:r>
            <a:r>
              <a:rPr lang="en-US" altLang="zh-CN" dirty="0"/>
              <a:t> could be one of the largest such spills in nearly 30 years, since the </a:t>
            </a:r>
            <a:r>
              <a:rPr lang="en-US" altLang="zh-CN" i="1" dirty="0"/>
              <a:t>Exxon Valdez </a:t>
            </a:r>
            <a:r>
              <a:rPr lang="en-US" altLang="zh-CN" dirty="0"/>
              <a:t>dumped 37,000 </a:t>
            </a:r>
            <a:r>
              <a:rPr lang="en-US" altLang="zh-CN" dirty="0" err="1"/>
              <a:t>tonnes</a:t>
            </a:r>
            <a:r>
              <a:rPr lang="en-US" altLang="zh-CN" dirty="0"/>
              <a:t> of crude oil into Alaska’s Prince William Sound in 1989. </a:t>
            </a:r>
            <a:endParaRPr lang="en-US" altLang="zh-CN" dirty="0" smtClean="0"/>
          </a:p>
          <a:p>
            <a:r>
              <a:rPr lang="zh-CN" altLang="zh-CN" dirty="0" smtClean="0"/>
              <a:t>假设</a:t>
            </a:r>
            <a:r>
              <a:rPr lang="zh-CN" altLang="en-US" dirty="0" smtClean="0"/>
              <a:t>“</a:t>
            </a:r>
            <a:r>
              <a:rPr lang="zh-CN" altLang="zh-CN" dirty="0" smtClean="0"/>
              <a:t>桑吉</a:t>
            </a:r>
            <a:r>
              <a:rPr lang="zh-CN" altLang="en-US" dirty="0"/>
              <a:t>轮</a:t>
            </a:r>
            <a:r>
              <a:rPr lang="zh-CN" altLang="zh-CN" dirty="0" smtClean="0"/>
              <a:t>的大部分</a:t>
            </a:r>
            <a:r>
              <a:rPr lang="zh-CN" altLang="en-US" dirty="0" smtClean="0"/>
              <a:t>油类</a:t>
            </a:r>
            <a:r>
              <a:rPr lang="zh-CN" altLang="zh-CN" dirty="0" smtClean="0"/>
              <a:t>进入大海</a:t>
            </a:r>
            <a:r>
              <a:rPr lang="zh-CN" altLang="en-US" dirty="0"/>
              <a:t>”</a:t>
            </a:r>
            <a:r>
              <a:rPr lang="zh-CN" altLang="zh-CN" dirty="0" smtClean="0"/>
              <a:t>，</a:t>
            </a:r>
            <a:r>
              <a:rPr lang="zh-CN" altLang="zh-CN" dirty="0"/>
              <a:t>那么这将可能成为近</a:t>
            </a:r>
            <a:r>
              <a:rPr lang="en-US" altLang="zh-CN" dirty="0"/>
              <a:t>30</a:t>
            </a:r>
            <a:r>
              <a:rPr lang="zh-CN" altLang="zh-CN" dirty="0"/>
              <a:t>年来最大的漏油事件</a:t>
            </a:r>
            <a:r>
              <a:rPr lang="zh-CN" altLang="zh-CN" dirty="0" smtClean="0"/>
              <a:t>之一</a:t>
            </a:r>
            <a:r>
              <a:rPr lang="zh-CN" altLang="en-US" dirty="0" smtClean="0"/>
              <a:t>（</a:t>
            </a:r>
            <a:r>
              <a:rPr lang="en-US" altLang="zh-CN" dirty="0" smtClean="0"/>
              <a:t>10</a:t>
            </a:r>
            <a:r>
              <a:rPr lang="zh-CN" altLang="en-US" dirty="0" smtClean="0"/>
              <a:t>万吨），自从</a:t>
            </a:r>
            <a:r>
              <a:rPr lang="en-US" altLang="zh-CN" dirty="0" smtClean="0"/>
              <a:t>1989</a:t>
            </a:r>
            <a:r>
              <a:rPr lang="zh-CN" altLang="zh-CN" dirty="0"/>
              <a:t>年，埃克森·瓦尔迪兹号</a:t>
            </a:r>
            <a:r>
              <a:rPr lang="en-US" altLang="zh-CN" dirty="0"/>
              <a:t>(Exxon Valdez)</a:t>
            </a:r>
            <a:r>
              <a:rPr lang="zh-CN" altLang="zh-CN" dirty="0"/>
              <a:t>向阿拉斯加威廉王子湾</a:t>
            </a:r>
            <a:r>
              <a:rPr lang="en-US" altLang="zh-CN" dirty="0"/>
              <a:t>(Prince William Sound)</a:t>
            </a:r>
            <a:r>
              <a:rPr lang="zh-CN" altLang="zh-CN" dirty="0"/>
              <a:t>倾倒了</a:t>
            </a:r>
            <a:r>
              <a:rPr lang="en-US" altLang="zh-CN" dirty="0"/>
              <a:t>3.7</a:t>
            </a:r>
            <a:r>
              <a:rPr lang="zh-CN" altLang="zh-CN" dirty="0"/>
              <a:t>万吨原油。</a:t>
            </a:r>
          </a:p>
          <a:p>
            <a:endParaRPr lang="zh-CN" altLang="zh-CN" dirty="0"/>
          </a:p>
        </p:txBody>
      </p:sp>
      <p:sp>
        <p:nvSpPr>
          <p:cNvPr id="6" name="右箭头 5"/>
          <p:cNvSpPr/>
          <p:nvPr/>
        </p:nvSpPr>
        <p:spPr>
          <a:xfrm>
            <a:off x="2567352" y="3112478"/>
            <a:ext cx="246186" cy="597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1877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4">
              <a:lumMod val="20000"/>
              <a:lumOff val="80000"/>
            </a:schemeClr>
          </a:solidFill>
        </p:spPr>
        <p:txBody>
          <a:bodyPr/>
          <a:lstStyle/>
          <a:p>
            <a:r>
              <a:rPr lang="zh-CN" altLang="en-US" dirty="0" smtClean="0"/>
              <a:t>一、“桑吉轮”事件溯源</a:t>
            </a:r>
            <a:endParaRPr lang="zh-CN" altLang="en-US" dirty="0"/>
          </a:p>
        </p:txBody>
      </p:sp>
      <p:sp>
        <p:nvSpPr>
          <p:cNvPr id="3" name="内容占位符 2"/>
          <p:cNvSpPr>
            <a:spLocks noGrp="1"/>
          </p:cNvSpPr>
          <p:nvPr>
            <p:ph idx="1"/>
          </p:nvPr>
        </p:nvSpPr>
        <p:spPr>
          <a:xfrm>
            <a:off x="838200" y="1825625"/>
            <a:ext cx="3725091" cy="1840684"/>
          </a:xfrm>
        </p:spPr>
        <p:txBody>
          <a:bodyPr>
            <a:normAutofit lnSpcReduction="10000"/>
          </a:bodyPr>
          <a:lstStyle/>
          <a:p>
            <a:r>
              <a:rPr lang="en-US" altLang="zh-CN" dirty="0" smtClean="0">
                <a:solidFill>
                  <a:srgbClr val="FF0000"/>
                </a:solidFill>
              </a:rPr>
              <a:t>  </a:t>
            </a:r>
            <a:r>
              <a:rPr lang="zh-CN" altLang="en-US" dirty="0" smtClean="0">
                <a:solidFill>
                  <a:srgbClr val="FF0000"/>
                </a:solidFill>
              </a:rPr>
              <a:t>时间：</a:t>
            </a:r>
            <a:endParaRPr lang="en-US" altLang="zh-CN" dirty="0" smtClean="0">
              <a:solidFill>
                <a:srgbClr val="FF0000"/>
              </a:solidFill>
            </a:endParaRPr>
          </a:p>
          <a:p>
            <a:r>
              <a:rPr lang="en-US" altLang="zh-CN" dirty="0" smtClean="0"/>
              <a:t>2018</a:t>
            </a:r>
            <a:r>
              <a:rPr lang="zh-CN" altLang="en-US" dirty="0" smtClean="0"/>
              <a:t>年</a:t>
            </a:r>
            <a:r>
              <a:rPr lang="en-US" altLang="zh-CN" dirty="0" smtClean="0"/>
              <a:t>1</a:t>
            </a:r>
            <a:r>
              <a:rPr lang="zh-CN" altLang="en-US" dirty="0" smtClean="0"/>
              <a:t>月</a:t>
            </a:r>
            <a:r>
              <a:rPr lang="en-US" altLang="zh-CN" dirty="0" smtClean="0"/>
              <a:t>6</a:t>
            </a:r>
            <a:r>
              <a:rPr lang="zh-CN" altLang="en-US" dirty="0" smtClean="0"/>
              <a:t>日</a:t>
            </a:r>
            <a:r>
              <a:rPr lang="en-US" altLang="zh-CN" dirty="0" smtClean="0"/>
              <a:t>19</a:t>
            </a:r>
            <a:r>
              <a:rPr lang="en-US" altLang="zh-CN" dirty="0" smtClean="0"/>
              <a:t>:50</a:t>
            </a:r>
            <a:r>
              <a:rPr lang="zh-CN" altLang="en-US" dirty="0" smtClean="0"/>
              <a:t>碰撞</a:t>
            </a:r>
            <a:endParaRPr lang="en-US" altLang="zh-CN" dirty="0" smtClean="0"/>
          </a:p>
          <a:p>
            <a:r>
              <a:rPr lang="en-US" altLang="zh-CN" dirty="0" smtClean="0"/>
              <a:t>2018</a:t>
            </a:r>
            <a:r>
              <a:rPr lang="zh-CN" altLang="en-US" dirty="0" smtClean="0"/>
              <a:t>年</a:t>
            </a:r>
            <a:r>
              <a:rPr lang="en-US" altLang="zh-CN" dirty="0" smtClean="0"/>
              <a:t>1</a:t>
            </a:r>
            <a:r>
              <a:rPr lang="zh-CN" altLang="en-US" dirty="0" smtClean="0"/>
              <a:t>月</a:t>
            </a:r>
            <a:r>
              <a:rPr lang="en-US" altLang="zh-CN" dirty="0" smtClean="0"/>
              <a:t>14</a:t>
            </a:r>
            <a:r>
              <a:rPr lang="zh-CN" altLang="en-US" dirty="0" smtClean="0"/>
              <a:t>日沉没</a:t>
            </a:r>
            <a:endParaRPr lang="zh-CN" altLang="en-US" dirty="0"/>
          </a:p>
        </p:txBody>
      </p:sp>
      <p:sp>
        <p:nvSpPr>
          <p:cNvPr id="4" name="内容占位符 2"/>
          <p:cNvSpPr txBox="1">
            <a:spLocks/>
          </p:cNvSpPr>
          <p:nvPr/>
        </p:nvSpPr>
        <p:spPr>
          <a:xfrm>
            <a:off x="4404946" y="1690688"/>
            <a:ext cx="7086600" cy="21149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  </a:t>
            </a:r>
            <a:r>
              <a:rPr lang="zh-CN" altLang="en-US" dirty="0" smtClean="0">
                <a:solidFill>
                  <a:srgbClr val="FF0000"/>
                </a:solidFill>
              </a:rPr>
              <a:t>碰撞船舶：</a:t>
            </a:r>
            <a:endParaRPr lang="en-US" altLang="zh-CN" dirty="0" smtClean="0">
              <a:solidFill>
                <a:srgbClr val="FF0000"/>
              </a:solidFill>
            </a:endParaRPr>
          </a:p>
          <a:p>
            <a:r>
              <a:rPr lang="zh-CN" altLang="en-US" sz="2000" dirty="0" smtClean="0"/>
              <a:t>“桑吉轮”</a:t>
            </a:r>
            <a:r>
              <a:rPr lang="en-US" altLang="zh-CN" sz="2000" dirty="0"/>
              <a:t> </a:t>
            </a:r>
            <a:r>
              <a:rPr lang="zh-CN" altLang="en-US" sz="2000" dirty="0"/>
              <a:t>（</a:t>
            </a:r>
            <a:r>
              <a:rPr lang="en-US" altLang="zh-CN" sz="2000" dirty="0"/>
              <a:t>SANCHI</a:t>
            </a:r>
            <a:r>
              <a:rPr lang="zh-CN" altLang="en-US" sz="2000" dirty="0"/>
              <a:t>）</a:t>
            </a:r>
            <a:r>
              <a:rPr lang="en-US" altLang="zh-CN" sz="2000" dirty="0" smtClean="0"/>
              <a:t>——</a:t>
            </a:r>
            <a:r>
              <a:rPr lang="zh-CN" altLang="en-US" sz="2000" dirty="0" smtClean="0"/>
              <a:t>巴拿马籍油船</a:t>
            </a:r>
            <a:r>
              <a:rPr lang="en-US" altLang="zh-CN" sz="2000" dirty="0" smtClean="0"/>
              <a:t>13.6</a:t>
            </a:r>
            <a:r>
              <a:rPr lang="zh-CN" altLang="en-US" sz="2000" dirty="0" smtClean="0"/>
              <a:t>万吨</a:t>
            </a:r>
            <a:r>
              <a:rPr lang="zh-CN" altLang="en-US" sz="2000" dirty="0" smtClean="0"/>
              <a:t>（船东   伊朗光辉）</a:t>
            </a:r>
            <a:endParaRPr lang="en-US" altLang="zh-CN" sz="2000" dirty="0" smtClean="0"/>
          </a:p>
          <a:p>
            <a:r>
              <a:rPr lang="zh-CN" altLang="en-US" sz="2000" dirty="0" smtClean="0"/>
              <a:t>“长峰水晶轮</a:t>
            </a:r>
            <a:r>
              <a:rPr lang="zh-CN" altLang="en-US" sz="2000" dirty="0" smtClean="0"/>
              <a:t>”</a:t>
            </a:r>
            <a:r>
              <a:rPr lang="en-US" altLang="zh-CN" sz="2000" dirty="0"/>
              <a:t> </a:t>
            </a:r>
            <a:r>
              <a:rPr lang="zh-CN" altLang="en-US" sz="2000" dirty="0"/>
              <a:t>（</a:t>
            </a:r>
            <a:r>
              <a:rPr lang="en-US" altLang="zh-CN" sz="2000" dirty="0"/>
              <a:t>CF CRYSTAL</a:t>
            </a:r>
            <a:r>
              <a:rPr lang="zh-CN" altLang="en-US" sz="2000" dirty="0"/>
              <a:t>）</a:t>
            </a:r>
            <a:r>
              <a:rPr lang="en-US" altLang="zh-CN" sz="2000" dirty="0" smtClean="0"/>
              <a:t>——</a:t>
            </a:r>
            <a:r>
              <a:rPr lang="zh-CN" altLang="en-US" sz="2000" dirty="0" smtClean="0"/>
              <a:t>香港籍货船</a:t>
            </a:r>
            <a:r>
              <a:rPr lang="en-US" altLang="zh-CN" sz="2000" dirty="0" smtClean="0"/>
              <a:t>6.4</a:t>
            </a:r>
            <a:r>
              <a:rPr lang="zh-CN" altLang="en-US" sz="2000" dirty="0" smtClean="0"/>
              <a:t>万吨粮食</a:t>
            </a:r>
            <a:endParaRPr lang="zh-CN" altLang="en-US" sz="2000" dirty="0"/>
          </a:p>
        </p:txBody>
      </p:sp>
      <p:pic>
        <p:nvPicPr>
          <p:cNvPr id="6" name="图片 5"/>
          <p:cNvPicPr>
            <a:picLocks noChangeAspect="1"/>
          </p:cNvPicPr>
          <p:nvPr/>
        </p:nvPicPr>
        <p:blipFill>
          <a:blip r:embed="rId2"/>
          <a:stretch>
            <a:fillRect/>
          </a:stretch>
        </p:blipFill>
        <p:spPr>
          <a:xfrm>
            <a:off x="5707925" y="3693784"/>
            <a:ext cx="4515939" cy="2984341"/>
          </a:xfrm>
          <a:prstGeom prst="rect">
            <a:avLst/>
          </a:prstGeom>
        </p:spPr>
      </p:pic>
      <p:pic>
        <p:nvPicPr>
          <p:cNvPr id="7" name="图片 6"/>
          <p:cNvPicPr>
            <a:picLocks noChangeAspect="1"/>
          </p:cNvPicPr>
          <p:nvPr/>
        </p:nvPicPr>
        <p:blipFill>
          <a:blip r:embed="rId3"/>
          <a:stretch>
            <a:fillRect/>
          </a:stretch>
        </p:blipFill>
        <p:spPr>
          <a:xfrm>
            <a:off x="838200" y="3666309"/>
            <a:ext cx="4469130" cy="2899953"/>
          </a:xfrm>
          <a:prstGeom prst="rect">
            <a:avLst/>
          </a:prstGeom>
        </p:spPr>
      </p:pic>
    </p:spTree>
    <p:extLst>
      <p:ext uri="{BB962C8B-B14F-4D97-AF65-F5344CB8AC3E}">
        <p14:creationId xmlns:p14="http://schemas.microsoft.com/office/powerpoint/2010/main" val="392336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7862" y="365125"/>
            <a:ext cx="10158978" cy="1325563"/>
          </a:xfrm>
          <a:solidFill>
            <a:schemeClr val="accent4">
              <a:lumMod val="20000"/>
              <a:lumOff val="80000"/>
            </a:schemeClr>
          </a:solidFill>
        </p:spPr>
        <p:txBody>
          <a:bodyPr/>
          <a:lstStyle/>
          <a:p>
            <a:pPr>
              <a:defRPr/>
            </a:pPr>
            <a:r>
              <a:rPr lang="zh-CN" altLang="en-US" dirty="0" smtClean="0"/>
              <a:t>“桑吉轮”</a:t>
            </a:r>
            <a:r>
              <a:rPr lang="zh-CN" altLang="en-US" dirty="0"/>
              <a:t>碰撞</a:t>
            </a:r>
            <a:r>
              <a:rPr lang="zh-CN" altLang="en-US" dirty="0" smtClean="0"/>
              <a:t>失火而沉没</a:t>
            </a:r>
            <a:endParaRPr lang="zh-CN" altLang="en-US" dirty="0"/>
          </a:p>
        </p:txBody>
      </p:sp>
      <p:sp>
        <p:nvSpPr>
          <p:cNvPr id="10243" name="内容占位符 2"/>
          <p:cNvSpPr>
            <a:spLocks noGrp="1"/>
          </p:cNvSpPr>
          <p:nvPr>
            <p:ph idx="1"/>
          </p:nvPr>
        </p:nvSpPr>
        <p:spPr>
          <a:xfrm>
            <a:off x="509954" y="1690688"/>
            <a:ext cx="5009784" cy="4525962"/>
          </a:xfrm>
        </p:spPr>
        <p:txBody>
          <a:bodyPr/>
          <a:lstStyle/>
          <a:p>
            <a:r>
              <a:rPr lang="zh-CN" altLang="en-US" sz="2400" dirty="0" smtClean="0">
                <a:solidFill>
                  <a:srgbClr val="FF0000"/>
                </a:solidFill>
              </a:rPr>
              <a:t>碰撞地点：</a:t>
            </a:r>
            <a:r>
              <a:rPr lang="zh-CN" altLang="en-US" sz="2400" dirty="0" smtClean="0"/>
              <a:t>我国长江口</a:t>
            </a:r>
            <a:r>
              <a:rPr lang="zh-CN" altLang="en-US" sz="2400" dirty="0"/>
              <a:t>以东约</a:t>
            </a:r>
            <a:r>
              <a:rPr lang="en-US" altLang="zh-CN" sz="2400" dirty="0"/>
              <a:t>160</a:t>
            </a:r>
            <a:r>
              <a:rPr lang="zh-CN" altLang="en-US" sz="2400" dirty="0"/>
              <a:t>海里</a:t>
            </a:r>
            <a:r>
              <a:rPr lang="zh-CN" altLang="en-US" sz="2400" dirty="0" smtClean="0"/>
              <a:t>处，中日韩管辖交界处</a:t>
            </a:r>
            <a:endParaRPr lang="en-US" altLang="zh-CN" sz="2400" dirty="0" smtClean="0"/>
          </a:p>
          <a:p>
            <a:r>
              <a:rPr lang="zh-CN" altLang="en-US" sz="2400" dirty="0" smtClean="0"/>
              <a:t>“桑吉轮”</a:t>
            </a:r>
            <a:r>
              <a:rPr lang="zh-CN" altLang="en-US" sz="2400" dirty="0"/>
              <a:t>全船</a:t>
            </a:r>
            <a:r>
              <a:rPr lang="zh-CN" altLang="en-US" sz="2400" dirty="0" smtClean="0"/>
              <a:t>失火，</a:t>
            </a:r>
            <a:r>
              <a:rPr lang="en-US" altLang="zh-CN" sz="2400" dirty="0" smtClean="0"/>
              <a:t>8</a:t>
            </a:r>
            <a:r>
              <a:rPr lang="zh-CN" altLang="en-US" sz="2400" dirty="0" smtClean="0"/>
              <a:t>天后， </a:t>
            </a:r>
            <a:r>
              <a:rPr lang="zh-CN" altLang="en-US" sz="2400" dirty="0"/>
              <a:t>全部被浓烟笼罩，看不清船形，随后被</a:t>
            </a:r>
            <a:r>
              <a:rPr lang="zh-CN" altLang="en-US" sz="2400" dirty="0" smtClean="0"/>
              <a:t>确认沉没。</a:t>
            </a:r>
            <a:endParaRPr lang="en-US" altLang="zh-CN" sz="2400" dirty="0"/>
          </a:p>
        </p:txBody>
      </p:sp>
      <p:pic>
        <p:nvPicPr>
          <p:cNvPr id="1024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276" y="4102894"/>
            <a:ext cx="484346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a:stretch>
            <a:fillRect/>
          </a:stretch>
        </p:blipFill>
        <p:spPr>
          <a:xfrm>
            <a:off x="5658645" y="4102893"/>
            <a:ext cx="4955177" cy="2376489"/>
          </a:xfrm>
          <a:prstGeom prst="rect">
            <a:avLst/>
          </a:prstGeom>
        </p:spPr>
      </p:pic>
      <p:sp>
        <p:nvSpPr>
          <p:cNvPr id="5" name="矩形 4"/>
          <p:cNvSpPr/>
          <p:nvPr/>
        </p:nvSpPr>
        <p:spPr>
          <a:xfrm>
            <a:off x="5686060" y="1690688"/>
            <a:ext cx="5240780" cy="2646878"/>
          </a:xfrm>
          <a:prstGeom prst="rect">
            <a:avLst/>
          </a:prstGeom>
        </p:spPr>
        <p:txBody>
          <a:bodyPr wrap="square">
            <a:spAutoFit/>
          </a:bodyPr>
          <a:lstStyle/>
          <a:p>
            <a:r>
              <a:rPr lang="zh-CN" altLang="en-US" sz="2000" dirty="0" smtClean="0">
                <a:solidFill>
                  <a:srgbClr val="FF0000"/>
                </a:solidFill>
              </a:rPr>
              <a:t>凝析油</a:t>
            </a:r>
            <a:r>
              <a:rPr lang="zh-CN" altLang="en-US" sz="2000" dirty="0" smtClean="0"/>
              <a:t>：载约</a:t>
            </a:r>
            <a:r>
              <a:rPr lang="en-US" altLang="zh-CN" sz="2000" dirty="0"/>
              <a:t>13.6</a:t>
            </a:r>
            <a:r>
              <a:rPr lang="zh-CN" altLang="en-US" sz="2000" dirty="0"/>
              <a:t>万吨</a:t>
            </a:r>
            <a:r>
              <a:rPr lang="zh-CN" altLang="en-US" sz="2000" dirty="0" smtClean="0"/>
              <a:t>，</a:t>
            </a:r>
            <a:r>
              <a:rPr lang="zh-CN" altLang="en-US" sz="2000" dirty="0"/>
              <a:t>凝析油俗称天然气油，强挥发性，低闪点，易燃易爆，毒性，污染危害性，神经毒素，对粘膜有强刺激作用。空气中含量达到</a:t>
            </a:r>
            <a:r>
              <a:rPr lang="en-US" altLang="zh-CN" sz="2000" dirty="0"/>
              <a:t>700PPM</a:t>
            </a:r>
            <a:r>
              <a:rPr lang="zh-CN" altLang="en-US" sz="2000" dirty="0"/>
              <a:t>立即致人昏迷直至死亡。</a:t>
            </a:r>
            <a:r>
              <a:rPr lang="en-US" altLang="zh-CN" sz="2000" dirty="0">
                <a:solidFill>
                  <a:srgbClr val="FF0000"/>
                </a:solidFill>
              </a:rPr>
              <a:t>——</a:t>
            </a:r>
            <a:r>
              <a:rPr lang="zh-CN" altLang="en-US" sz="2000" dirty="0">
                <a:solidFill>
                  <a:srgbClr val="FF0000"/>
                </a:solidFill>
              </a:rPr>
              <a:t>非持久性</a:t>
            </a:r>
            <a:r>
              <a:rPr lang="zh-CN" altLang="en-US" sz="2000" dirty="0" smtClean="0">
                <a:solidFill>
                  <a:srgbClr val="FF0000"/>
                </a:solidFill>
              </a:rPr>
              <a:t>油</a:t>
            </a:r>
            <a:endParaRPr lang="en-US" altLang="zh-CN" sz="2000" dirty="0" smtClean="0">
              <a:solidFill>
                <a:srgbClr val="FF0000"/>
              </a:solidFill>
            </a:endParaRPr>
          </a:p>
          <a:p>
            <a:r>
              <a:rPr lang="zh-CN" altLang="en-US" sz="2400" dirty="0" smtClean="0">
                <a:solidFill>
                  <a:srgbClr val="FF0000"/>
                </a:solidFill>
              </a:rPr>
              <a:t>燃油：</a:t>
            </a:r>
            <a:r>
              <a:rPr lang="en-US" altLang="zh-CN" sz="2400" dirty="0" smtClean="0"/>
              <a:t>1900</a:t>
            </a:r>
            <a:r>
              <a:rPr lang="zh-CN" altLang="en-US" sz="2400" dirty="0" smtClean="0"/>
              <a:t>吨</a:t>
            </a:r>
            <a:r>
              <a:rPr lang="en-US" altLang="zh-CN" sz="2400" dirty="0" smtClean="0"/>
              <a:t>——</a:t>
            </a:r>
            <a:r>
              <a:rPr lang="zh-CN" altLang="en-US" sz="2400" dirty="0" smtClean="0">
                <a:solidFill>
                  <a:srgbClr val="FF0000"/>
                </a:solidFill>
              </a:rPr>
              <a:t>持久性燃油（桑吉轮）</a:t>
            </a:r>
            <a:endParaRPr lang="zh-CN" altLang="en-US" sz="2400" dirty="0">
              <a:solidFill>
                <a:srgbClr val="FF0000"/>
              </a:solidFill>
            </a:endParaRPr>
          </a:p>
          <a:p>
            <a:endParaRPr lang="zh-CN" altLang="en-US" dirty="0"/>
          </a:p>
        </p:txBody>
      </p:sp>
    </p:spTree>
    <p:extLst>
      <p:ext uri="{BB962C8B-B14F-4D97-AF65-F5344CB8AC3E}">
        <p14:creationId xmlns:p14="http://schemas.microsoft.com/office/powerpoint/2010/main" val="250175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4">
              <a:lumMod val="20000"/>
              <a:lumOff val="80000"/>
            </a:schemeClr>
          </a:solidFill>
        </p:spPr>
        <p:txBody>
          <a:bodyPr/>
          <a:lstStyle/>
          <a:p>
            <a:pPr>
              <a:defRPr/>
            </a:pPr>
            <a:r>
              <a:rPr lang="zh-CN" altLang="en-US" dirty="0" smtClean="0"/>
              <a:t>船舶碰撞沉没引发严重油污事件</a:t>
            </a:r>
            <a:endParaRPr lang="zh-CN" altLang="en-US" dirty="0"/>
          </a:p>
        </p:txBody>
      </p:sp>
      <p:sp>
        <p:nvSpPr>
          <p:cNvPr id="11267" name="内容占位符 2"/>
          <p:cNvSpPr>
            <a:spLocks noGrp="1"/>
          </p:cNvSpPr>
          <p:nvPr>
            <p:ph idx="1"/>
          </p:nvPr>
        </p:nvSpPr>
        <p:spPr>
          <a:xfrm>
            <a:off x="838200" y="1784838"/>
            <a:ext cx="5096608" cy="4431812"/>
          </a:xfrm>
        </p:spPr>
        <p:txBody>
          <a:bodyPr/>
          <a:lstStyle/>
          <a:p>
            <a:r>
              <a:rPr lang="zh-CN" altLang="en-US" dirty="0" smtClean="0">
                <a:solidFill>
                  <a:srgbClr val="FF0000"/>
                </a:solidFill>
              </a:rPr>
              <a:t>船员</a:t>
            </a:r>
            <a:r>
              <a:rPr lang="zh-CN" altLang="en-US" dirty="0" smtClean="0"/>
              <a:t>：“长峰水晶</a:t>
            </a:r>
            <a:r>
              <a:rPr lang="zh-CN" altLang="en-US" dirty="0"/>
              <a:t>轮”</a:t>
            </a:r>
            <a:r>
              <a:rPr lang="en-US" altLang="zh-CN" dirty="0" smtClean="0"/>
              <a:t>21</a:t>
            </a:r>
            <a:r>
              <a:rPr lang="zh-CN" altLang="en-US" dirty="0" smtClean="0"/>
              <a:t>名船员在碰撞后不久跳水登艇并被附近渔船救起</a:t>
            </a:r>
            <a:endParaRPr lang="en-US" altLang="zh-CN" dirty="0" smtClean="0"/>
          </a:p>
          <a:p>
            <a:r>
              <a:rPr lang="zh-CN" altLang="en-US" dirty="0" smtClean="0"/>
              <a:t>桑吉轮</a:t>
            </a:r>
            <a:r>
              <a:rPr lang="en-US" altLang="zh-CN" dirty="0" smtClean="0"/>
              <a:t>32</a:t>
            </a:r>
            <a:r>
              <a:rPr lang="zh-CN" altLang="en-US" dirty="0" smtClean="0"/>
              <a:t>名船员应全部遇难（失踪</a:t>
            </a:r>
            <a:r>
              <a:rPr lang="en-US" altLang="zh-CN" dirty="0" smtClean="0"/>
              <a:t>29</a:t>
            </a:r>
            <a:r>
              <a:rPr lang="zh-CN" altLang="en-US" dirty="0" smtClean="0"/>
              <a:t>人，</a:t>
            </a:r>
            <a:r>
              <a:rPr lang="en-US" altLang="zh-CN" dirty="0" smtClean="0"/>
              <a:t>3</a:t>
            </a:r>
            <a:r>
              <a:rPr lang="zh-CN" altLang="en-US" dirty="0" smtClean="0"/>
              <a:t>人发现遗体）</a:t>
            </a:r>
            <a:endParaRPr lang="en-US" altLang="zh-CN" dirty="0" smtClean="0"/>
          </a:p>
        </p:txBody>
      </p:sp>
      <p:sp>
        <p:nvSpPr>
          <p:cNvPr id="4" name="内容占位符 2"/>
          <p:cNvSpPr txBox="1">
            <a:spLocks/>
          </p:cNvSpPr>
          <p:nvPr/>
        </p:nvSpPr>
        <p:spPr>
          <a:xfrm>
            <a:off x="5934808" y="1784838"/>
            <a:ext cx="5096608" cy="43204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t>剧烈爆燃的“桑吉”轮沉没后，海面大火仍燃烧了约</a:t>
            </a:r>
            <a:r>
              <a:rPr lang="en-US" altLang="zh-CN" sz="2000" dirty="0"/>
              <a:t>19</a:t>
            </a:r>
            <a:r>
              <a:rPr lang="zh-CN" altLang="en-US" sz="2000" dirty="0"/>
              <a:t>小时</a:t>
            </a:r>
            <a:r>
              <a:rPr lang="zh-CN" altLang="en-US" sz="2000" dirty="0" smtClean="0"/>
              <a:t>。</a:t>
            </a:r>
            <a:endParaRPr lang="en-US" altLang="zh-CN" sz="2000" dirty="0" smtClean="0"/>
          </a:p>
          <a:p>
            <a:r>
              <a:rPr lang="en-US" altLang="zh-CN" sz="2000" dirty="0"/>
              <a:t>21</a:t>
            </a:r>
            <a:r>
              <a:rPr lang="zh-CN" altLang="en-US" sz="2000" dirty="0"/>
              <a:t>日，卫星数据</a:t>
            </a:r>
            <a:r>
              <a:rPr lang="zh-CN" altLang="en-US" sz="2000" dirty="0" smtClean="0"/>
              <a:t>显示溢油</a:t>
            </a:r>
            <a:r>
              <a:rPr lang="zh-CN" altLang="en-US" sz="2000" dirty="0"/>
              <a:t>分布区总面积已高达约</a:t>
            </a:r>
            <a:r>
              <a:rPr lang="en-US" altLang="zh-CN" sz="2000" dirty="0"/>
              <a:t>332</a:t>
            </a:r>
            <a:r>
              <a:rPr lang="zh-CN" altLang="en-US" sz="2000" dirty="0"/>
              <a:t>平方公里</a:t>
            </a:r>
            <a:r>
              <a:rPr lang="zh-CN" altLang="en-US" sz="2000" dirty="0" smtClean="0"/>
              <a:t>。</a:t>
            </a:r>
            <a:endParaRPr lang="en-US" altLang="zh-CN" sz="2000" dirty="0" smtClean="0"/>
          </a:p>
          <a:p>
            <a:r>
              <a:rPr lang="zh-CN" altLang="zh-CN" sz="2000" dirty="0" smtClean="0"/>
              <a:t>有</a:t>
            </a:r>
            <a:r>
              <a:rPr lang="zh-CN" altLang="zh-CN" sz="2000" dirty="0"/>
              <a:t>超过</a:t>
            </a:r>
            <a:r>
              <a:rPr lang="en-US" altLang="zh-CN" sz="2000" dirty="0"/>
              <a:t>10</a:t>
            </a:r>
            <a:r>
              <a:rPr lang="zh-CN" altLang="zh-CN" sz="2000" dirty="0"/>
              <a:t>万吨的石油泄漏和石油产品的燃烧。</a:t>
            </a:r>
            <a:endParaRPr lang="en-US" altLang="zh-CN" sz="2000" dirty="0" smtClean="0"/>
          </a:p>
        </p:txBody>
      </p:sp>
      <p:pic>
        <p:nvPicPr>
          <p:cNvPr id="3" name="图片 2"/>
          <p:cNvPicPr>
            <a:picLocks noChangeAspect="1"/>
          </p:cNvPicPr>
          <p:nvPr/>
        </p:nvPicPr>
        <p:blipFill>
          <a:blip r:embed="rId2"/>
          <a:stretch>
            <a:fillRect/>
          </a:stretch>
        </p:blipFill>
        <p:spPr>
          <a:xfrm>
            <a:off x="967153" y="3930162"/>
            <a:ext cx="4896583" cy="2927838"/>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938" y="3930162"/>
            <a:ext cx="4528478" cy="2927838"/>
          </a:xfrm>
          <a:prstGeom prst="rect">
            <a:avLst/>
          </a:prstGeom>
        </p:spPr>
      </p:pic>
    </p:spTree>
    <p:extLst>
      <p:ext uri="{BB962C8B-B14F-4D97-AF65-F5344CB8AC3E}">
        <p14:creationId xmlns:p14="http://schemas.microsoft.com/office/powerpoint/2010/main" val="304823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solidFill>
            <a:schemeClr val="accent4">
              <a:lumMod val="20000"/>
              <a:lumOff val="80000"/>
            </a:schemeClr>
          </a:solidFill>
        </p:spPr>
        <p:txBody>
          <a:bodyPr/>
          <a:lstStyle/>
          <a:p>
            <a:r>
              <a:rPr lang="zh-CN" altLang="en-US" sz="2800" b="1" dirty="0"/>
              <a:t>交通部搜救副主任智广路表示，这次事故</a:t>
            </a:r>
            <a:r>
              <a:rPr lang="zh-CN" altLang="en-US" sz="2800" b="1" dirty="0">
                <a:solidFill>
                  <a:srgbClr val="FF0000"/>
                </a:solidFill>
              </a:rPr>
              <a:t>没有先例可</a:t>
            </a:r>
            <a:r>
              <a:rPr lang="zh-CN" altLang="en-US" sz="2800" b="1" dirty="0" smtClean="0">
                <a:solidFill>
                  <a:srgbClr val="FF0000"/>
                </a:solidFill>
              </a:rPr>
              <a:t>循</a:t>
            </a:r>
            <a:endParaRPr lang="zh-CN" altLang="en-US" sz="2800" b="1" dirty="0"/>
          </a:p>
        </p:txBody>
      </p:sp>
      <p:pic>
        <p:nvPicPr>
          <p:cNvPr id="13315" name="内容占位符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07123" y="2125908"/>
            <a:ext cx="3810000" cy="2536825"/>
          </a:xfrm>
        </p:spPr>
      </p:pic>
      <p:sp>
        <p:nvSpPr>
          <p:cNvPr id="13316" name="内容占位符 4"/>
          <p:cNvSpPr>
            <a:spLocks noGrp="1"/>
          </p:cNvSpPr>
          <p:nvPr>
            <p:ph sz="half" idx="2"/>
          </p:nvPr>
        </p:nvSpPr>
        <p:spPr/>
        <p:txBody>
          <a:bodyPr/>
          <a:lstStyle/>
          <a:p>
            <a:r>
              <a:rPr lang="zh-CN" altLang="en-US" b="1" dirty="0" smtClean="0"/>
              <a:t>凝析油</a:t>
            </a:r>
            <a:r>
              <a:rPr lang="zh-CN" altLang="en-US" b="1" dirty="0"/>
              <a:t>碰撞燃烧这是</a:t>
            </a:r>
            <a:r>
              <a:rPr lang="zh-CN" altLang="en-US" b="1" dirty="0" smtClean="0"/>
              <a:t>第一次</a:t>
            </a:r>
            <a:endParaRPr lang="en-US" altLang="zh-CN" b="1" dirty="0" smtClean="0"/>
          </a:p>
          <a:p>
            <a:r>
              <a:rPr lang="zh-CN" altLang="en-US" b="1" dirty="0" smtClean="0"/>
              <a:t>救援无</a:t>
            </a:r>
            <a:r>
              <a:rPr lang="zh-CN" altLang="en-US" b="1" dirty="0"/>
              <a:t>先例</a:t>
            </a:r>
            <a:endParaRPr lang="en-US" altLang="zh-CN" dirty="0" smtClean="0"/>
          </a:p>
          <a:p>
            <a:endParaRPr lang="en-US" altLang="zh-CN" dirty="0"/>
          </a:p>
          <a:p>
            <a:r>
              <a:rPr lang="en-US" altLang="zh-CN" dirty="0" smtClean="0"/>
              <a:t>CNN</a:t>
            </a:r>
            <a:r>
              <a:rPr lang="zh-CN" altLang="en-US" dirty="0" smtClean="0"/>
              <a:t>媒体报道数百年最惨重的油船爆炸事件</a:t>
            </a:r>
          </a:p>
        </p:txBody>
      </p:sp>
    </p:spTree>
    <p:extLst>
      <p:ext uri="{BB962C8B-B14F-4D97-AF65-F5344CB8AC3E}">
        <p14:creationId xmlns:p14="http://schemas.microsoft.com/office/powerpoint/2010/main" val="64932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28983" y="104776"/>
            <a:ext cx="8154987" cy="574675"/>
          </a:xfrm>
          <a:solidFill>
            <a:schemeClr val="accent4">
              <a:lumMod val="20000"/>
              <a:lumOff val="80000"/>
            </a:schemeClr>
          </a:solidFill>
        </p:spPr>
        <p:txBody>
          <a:bodyPr>
            <a:normAutofit fontScale="90000"/>
          </a:bodyPr>
          <a:lstStyle/>
          <a:p>
            <a:pPr>
              <a:defRPr/>
            </a:pPr>
            <a:r>
              <a:rPr lang="zh-CN" altLang="en-US" dirty="0" smtClean="0"/>
              <a:t>二、管辖权</a:t>
            </a:r>
            <a:endParaRPr lang="zh-CN" altLang="en-US" dirty="0"/>
          </a:p>
        </p:txBody>
      </p:sp>
      <p:sp>
        <p:nvSpPr>
          <p:cNvPr id="12291" name="内容占位符 2"/>
          <p:cNvSpPr>
            <a:spLocks noGrp="1"/>
          </p:cNvSpPr>
          <p:nvPr>
            <p:ph idx="1"/>
          </p:nvPr>
        </p:nvSpPr>
        <p:spPr>
          <a:xfrm>
            <a:off x="952136" y="925636"/>
            <a:ext cx="5765188" cy="5051425"/>
          </a:xfrm>
        </p:spPr>
        <p:txBody>
          <a:bodyPr>
            <a:normAutofit/>
          </a:bodyPr>
          <a:lstStyle/>
          <a:p>
            <a:r>
              <a:rPr lang="en-US" altLang="zh-CN" dirty="0" smtClean="0"/>
              <a:t>1.</a:t>
            </a:r>
            <a:r>
              <a:rPr lang="zh-CN" altLang="en-US" dirty="0" smtClean="0"/>
              <a:t>事故发生地在</a:t>
            </a:r>
            <a:r>
              <a:rPr lang="zh-CN" altLang="en-US" dirty="0" smtClean="0">
                <a:solidFill>
                  <a:srgbClr val="FF0000"/>
                </a:solidFill>
              </a:rPr>
              <a:t>中国专属经济区</a:t>
            </a:r>
            <a:r>
              <a:rPr lang="zh-CN" altLang="en-US" dirty="0" smtClean="0"/>
              <a:t>内</a:t>
            </a:r>
            <a:endParaRPr lang="en-US" altLang="zh-CN" dirty="0" smtClean="0"/>
          </a:p>
          <a:p>
            <a:r>
              <a:rPr lang="zh-CN" altLang="en-US" dirty="0" smtClean="0"/>
              <a:t>事故发生在</a:t>
            </a:r>
            <a:r>
              <a:rPr lang="en-US" altLang="zh-CN" dirty="0" smtClean="0"/>
              <a:t>160</a:t>
            </a:r>
            <a:r>
              <a:rPr lang="zh-CN" altLang="en-US" dirty="0" smtClean="0"/>
              <a:t>海里，中国专属经济区，在沉没前往</a:t>
            </a:r>
            <a:r>
              <a:rPr lang="zh-CN" altLang="en-US" dirty="0"/>
              <a:t>东漂</a:t>
            </a:r>
            <a:r>
              <a:rPr lang="zh-CN" altLang="en-US" dirty="0" smtClean="0"/>
              <a:t>。沉没地北纬</a:t>
            </a:r>
            <a:r>
              <a:rPr lang="en-US" altLang="zh-CN" dirty="0"/>
              <a:t>28</a:t>
            </a:r>
            <a:r>
              <a:rPr lang="zh-CN" altLang="en-US" dirty="0"/>
              <a:t>度</a:t>
            </a:r>
            <a:r>
              <a:rPr lang="en-US" altLang="zh-CN" dirty="0"/>
              <a:t>22</a:t>
            </a:r>
            <a:r>
              <a:rPr lang="zh-CN" altLang="en-US" dirty="0"/>
              <a:t>分，东经</a:t>
            </a:r>
            <a:r>
              <a:rPr lang="en-US" altLang="zh-CN" dirty="0"/>
              <a:t>125</a:t>
            </a:r>
            <a:r>
              <a:rPr lang="zh-CN" altLang="en-US" dirty="0"/>
              <a:t>度</a:t>
            </a:r>
            <a:r>
              <a:rPr lang="en-US" altLang="zh-CN" dirty="0"/>
              <a:t>55</a:t>
            </a:r>
            <a:r>
              <a:rPr lang="zh-CN" altLang="en-US" dirty="0" smtClean="0"/>
              <a:t>分（</a:t>
            </a:r>
            <a:r>
              <a:rPr lang="en-US" altLang="zh-CN" dirty="0" smtClean="0"/>
              <a:t>150</a:t>
            </a:r>
            <a:r>
              <a:rPr lang="zh-CN" altLang="en-US" dirty="0" smtClean="0"/>
              <a:t>多海里 主权权利）</a:t>
            </a:r>
            <a:endParaRPr lang="en-US" altLang="zh-CN" dirty="0" smtClean="0"/>
          </a:p>
          <a:p>
            <a:r>
              <a:rPr lang="zh-CN" altLang="en-US" dirty="0" smtClean="0"/>
              <a:t>（中间线 日方设定 有争议）</a:t>
            </a:r>
            <a:endParaRPr lang="en-US" altLang="zh-CN" dirty="0" smtClean="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5731" y="679452"/>
            <a:ext cx="4358055" cy="4930040"/>
          </a:xfrm>
          <a:prstGeom prst="rect">
            <a:avLst/>
          </a:prstGeom>
        </p:spPr>
      </p:pic>
      <p:sp>
        <p:nvSpPr>
          <p:cNvPr id="4" name="矩形 3"/>
          <p:cNvSpPr/>
          <p:nvPr/>
        </p:nvSpPr>
        <p:spPr>
          <a:xfrm>
            <a:off x="7069016" y="5609492"/>
            <a:ext cx="4290646" cy="1200329"/>
          </a:xfrm>
          <a:prstGeom prst="rect">
            <a:avLst/>
          </a:prstGeom>
        </p:spPr>
        <p:txBody>
          <a:bodyPr wrap="square">
            <a:spAutoFit/>
          </a:bodyPr>
          <a:lstStyle/>
          <a:p>
            <a:r>
              <a:rPr lang="zh-CN" altLang="en-US" dirty="0" smtClean="0">
                <a:solidFill>
                  <a:srgbClr val="333333"/>
                </a:solidFill>
                <a:latin typeface="PingFang SC"/>
              </a:rPr>
              <a:t>所谓</a:t>
            </a:r>
            <a:r>
              <a:rPr lang="en-US" altLang="zh-CN" dirty="0" smtClean="0">
                <a:solidFill>
                  <a:srgbClr val="333333"/>
                </a:solidFill>
                <a:latin typeface="PingFang SC"/>
              </a:rPr>
              <a:t>Japan‘s </a:t>
            </a:r>
            <a:r>
              <a:rPr lang="en-US" altLang="zh-CN" dirty="0">
                <a:solidFill>
                  <a:srgbClr val="333333"/>
                </a:solidFill>
                <a:latin typeface="PingFang SC"/>
              </a:rPr>
              <a:t>exclusive economic </a:t>
            </a:r>
            <a:r>
              <a:rPr lang="en-US" altLang="zh-CN" dirty="0" smtClean="0">
                <a:solidFill>
                  <a:srgbClr val="333333"/>
                </a:solidFill>
                <a:latin typeface="PingFang SC"/>
              </a:rPr>
              <a:t>zone</a:t>
            </a:r>
            <a:r>
              <a:rPr lang="zh-CN" altLang="en-US" dirty="0"/>
              <a:t>日本海上保安厅说，巴拿马籍船只已经漂移到了日本附近</a:t>
            </a:r>
            <a:r>
              <a:rPr lang="zh-CN" altLang="en-US" dirty="0" smtClean="0"/>
              <a:t>海域</a:t>
            </a:r>
            <a:r>
              <a:rPr lang="en-US" altLang="zh-CN" dirty="0" smtClean="0"/>
              <a:t>——</a:t>
            </a:r>
            <a:r>
              <a:rPr lang="zh-CN" altLang="en-US" dirty="0" smtClean="0"/>
              <a:t>专属经济区</a:t>
            </a:r>
            <a:endParaRPr lang="zh-CN" alt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878" y="3490545"/>
            <a:ext cx="5367704" cy="304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90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碰撞地</a:t>
            </a:r>
            <a:r>
              <a:rPr lang="en-US" altLang="zh-CN" dirty="0" smtClean="0"/>
              <a:t>——</a:t>
            </a:r>
            <a:r>
              <a:rPr lang="zh-CN" altLang="en-US" dirty="0" smtClean="0"/>
              <a:t>我国法院有管辖权</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最高法院</a:t>
            </a:r>
            <a:r>
              <a:rPr lang="en-US" altLang="zh-CN" dirty="0" smtClean="0"/>
              <a:t>2016《</a:t>
            </a:r>
            <a:r>
              <a:rPr lang="zh-CN" altLang="en-US" dirty="0" smtClean="0"/>
              <a:t>管辖海域相关案件的若干规定（一）</a:t>
            </a:r>
            <a:r>
              <a:rPr lang="en-US" altLang="zh-CN" dirty="0" smtClean="0"/>
              <a:t>》</a:t>
            </a:r>
            <a:r>
              <a:rPr lang="zh-CN" altLang="en-US" dirty="0" smtClean="0"/>
              <a:t>碰撞发生地上海</a:t>
            </a:r>
            <a:endParaRPr lang="en-US" altLang="zh-CN" dirty="0" smtClean="0"/>
          </a:p>
          <a:p>
            <a:r>
              <a:rPr lang="zh-CN" altLang="en-US" dirty="0" smtClean="0"/>
              <a:t>“长峰水晶”号事故后第一到达舟山港</a:t>
            </a:r>
            <a:endParaRPr lang="en-US" altLang="zh-CN" dirty="0" smtClean="0"/>
          </a:p>
          <a:p>
            <a:r>
              <a:rPr lang="zh-CN" altLang="en-US" dirty="0" smtClean="0"/>
              <a:t>海域生态环境污染</a:t>
            </a:r>
            <a:endParaRPr lang="en-US" altLang="zh-CN" dirty="0" smtClean="0"/>
          </a:p>
          <a:p>
            <a:r>
              <a:rPr lang="zh-CN" altLang="en-US" dirty="0" smtClean="0"/>
              <a:t>东海救助局救助费用 （仅一个）                      宁波</a:t>
            </a:r>
            <a:endParaRPr lang="en-US" altLang="zh-CN" dirty="0" smtClean="0"/>
          </a:p>
          <a:p>
            <a:endParaRPr lang="en-US" altLang="zh-CN" dirty="0"/>
          </a:p>
          <a:p>
            <a:r>
              <a:rPr lang="zh-CN" altLang="en-US" dirty="0" smtClean="0"/>
              <a:t>第</a:t>
            </a:r>
            <a:r>
              <a:rPr lang="en-US" altLang="zh-CN" dirty="0" smtClean="0"/>
              <a:t>5</a:t>
            </a:r>
            <a:r>
              <a:rPr lang="zh-CN" altLang="en-US" dirty="0" smtClean="0"/>
              <a:t>条 </a:t>
            </a:r>
            <a:r>
              <a:rPr lang="zh-CN" altLang="en-US" dirty="0"/>
              <a:t>因在我国管辖海域内发生海损事故，请求损害赔偿提起的诉讼，由管辖该海域的海事法院、事故船舶最先到达地的海事法院、船舶被扣押地或者被告住所地海事法院管辖。 </a:t>
            </a:r>
            <a:endParaRPr lang="en-US" altLang="zh-CN" dirty="0" smtClean="0"/>
          </a:p>
          <a:p>
            <a:r>
              <a:rPr lang="zh-CN" altLang="en-US" dirty="0" smtClean="0"/>
              <a:t>上海海事法院管辖，设立了油污赔偿责任限制</a:t>
            </a:r>
            <a:endParaRPr lang="zh-CN" altLang="en-US" dirty="0"/>
          </a:p>
        </p:txBody>
      </p:sp>
      <p:sp>
        <p:nvSpPr>
          <p:cNvPr id="4" name="右箭头 3"/>
          <p:cNvSpPr/>
          <p:nvPr/>
        </p:nvSpPr>
        <p:spPr>
          <a:xfrm>
            <a:off x="7244862" y="2892669"/>
            <a:ext cx="290146" cy="1002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1663972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2199</Words>
  <Application>Microsoft Office PowerPoint</Application>
  <PresentationFormat>宽屏</PresentationFormat>
  <Paragraphs>167</Paragraphs>
  <Slides>27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&amp;quot</vt:lpstr>
      <vt:lpstr>PingFang SC</vt:lpstr>
      <vt:lpstr>宋体</vt:lpstr>
      <vt:lpstr>微软雅黑</vt:lpstr>
      <vt:lpstr>Arial</vt:lpstr>
      <vt:lpstr>Calibri</vt:lpstr>
      <vt:lpstr>Calibri Light</vt:lpstr>
      <vt:lpstr>Times New Roman</vt:lpstr>
      <vt:lpstr>Office 主题</vt:lpstr>
      <vt:lpstr>   “桑吉轮”案的适用困境及对策</vt:lpstr>
      <vt:lpstr>“桑吉轮案”碰撞造成燃爆以致沉没——牵动全世界神经，受到广泛关注，占据主流媒体头条 </vt:lpstr>
      <vt:lpstr>Human errors are behind most    oil-tanker spills</vt:lpstr>
      <vt:lpstr>一、“桑吉轮”事件溯源</vt:lpstr>
      <vt:lpstr>“桑吉轮”碰撞失火而沉没</vt:lpstr>
      <vt:lpstr>船舶碰撞沉没引发严重油污事件</vt:lpstr>
      <vt:lpstr>交通部搜救副主任智广路表示，这次事故没有先例可循</vt:lpstr>
      <vt:lpstr>二、管辖权</vt:lpstr>
      <vt:lpstr>碰撞地——我国法院有管辖权</vt:lpstr>
      <vt:lpstr>1月12日，中国外交部记者会陆慷答记者问</vt:lpstr>
      <vt:lpstr>2.采取预防污染措施</vt:lpstr>
      <vt:lpstr>《海诉法》规定</vt:lpstr>
      <vt:lpstr>救助难点</vt:lpstr>
      <vt:lpstr>3.主动权     在清污工作中占据主动                      在搜救中占据主动                      主动联系</vt:lpstr>
      <vt:lpstr>2011年《最高人民法院关于审理船舶油污损害赔偿纠纷案件若干问题的规定》</vt:lpstr>
      <vt:lpstr>三、油类分类及法律适用</vt:lpstr>
      <vt:lpstr>（二）持久性燃油——作为燃油的柴油约1900吨 </vt:lpstr>
      <vt:lpstr>PowerPoint 演示文稿</vt:lpstr>
      <vt:lpstr>困境</vt:lpstr>
      <vt:lpstr>Leaking Sanchi is test of China’s gamble on oil spill compensation</vt:lpstr>
      <vt:lpstr>事故安全调查报告</vt:lpstr>
      <vt:lpstr>分歧：该报告仅对两船船员、船舶、航次信息、碰撞时间与地点、事故经过等基本事实方面达成了一致</vt:lpstr>
      <vt:lpstr>        均忽视瞭望 未很好使用雷达 违反安全航速 </vt:lpstr>
      <vt:lpstr>不同的赔偿数额</vt:lpstr>
      <vt:lpstr>PowerPoint 演示文稿</vt:lpstr>
      <vt:lpstr>四、对策</vt:lpstr>
      <vt:lpstr>无论如何判决都将会引起学界关注！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 讲   “桑吉轮”事故引发的法律问题 </dc:title>
  <dc:creator>WML</dc:creator>
  <cp:lastModifiedBy>WML</cp:lastModifiedBy>
  <cp:revision>68</cp:revision>
  <cp:lastPrinted>2018-11-02T02:30:34Z</cp:lastPrinted>
  <dcterms:created xsi:type="dcterms:W3CDTF">2018-08-26T07:41:30Z</dcterms:created>
  <dcterms:modified xsi:type="dcterms:W3CDTF">2018-11-02T02:34:04Z</dcterms:modified>
</cp:coreProperties>
</file>